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handoutMasterIdLst>
    <p:handoutMasterId r:id="rId33"/>
  </p:handoutMasterIdLst>
  <p:sldIdLst>
    <p:sldId id="287" r:id="rId2"/>
    <p:sldId id="286" r:id="rId3"/>
    <p:sldId id="319" r:id="rId4"/>
    <p:sldId id="292" r:id="rId5"/>
    <p:sldId id="293" r:id="rId6"/>
    <p:sldId id="297" r:id="rId7"/>
    <p:sldId id="349" r:id="rId8"/>
    <p:sldId id="299" r:id="rId9"/>
    <p:sldId id="294" r:id="rId10"/>
    <p:sldId id="295" r:id="rId11"/>
    <p:sldId id="296" r:id="rId12"/>
    <p:sldId id="338" r:id="rId13"/>
    <p:sldId id="332" r:id="rId14"/>
    <p:sldId id="347" r:id="rId15"/>
    <p:sldId id="342" r:id="rId16"/>
    <p:sldId id="343" r:id="rId17"/>
    <p:sldId id="298" r:id="rId18"/>
    <p:sldId id="344" r:id="rId19"/>
    <p:sldId id="307" r:id="rId20"/>
    <p:sldId id="308" r:id="rId21"/>
    <p:sldId id="309" r:id="rId22"/>
    <p:sldId id="350" r:id="rId23"/>
    <p:sldId id="352" r:id="rId24"/>
    <p:sldId id="353" r:id="rId25"/>
    <p:sldId id="303" r:id="rId26"/>
    <p:sldId id="304" r:id="rId27"/>
    <p:sldId id="331" r:id="rId28"/>
    <p:sldId id="326" r:id="rId29"/>
    <p:sldId id="348" r:id="rId30"/>
    <p:sldId id="311" r:id="rId3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7A4"/>
    <a:srgbClr val="003399"/>
    <a:srgbClr val="3525D1"/>
    <a:srgbClr val="5142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6" d="100"/>
          <a:sy n="116" d="100"/>
        </p:scale>
        <p:origin x="-1494" y="-96"/>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hdoleac\Desktop\Active%20protections%20by%20ZONE%20and%20CBU.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pPr>
            <a:r>
              <a:rPr lang="en-US" sz="1400"/>
              <a:t>Active Protections Worlwide - All Brands</a:t>
            </a:r>
          </a:p>
        </c:rich>
      </c:tx>
      <c:layout/>
      <c:overlay val="0"/>
    </c:title>
    <c:autoTitleDeleted val="0"/>
    <c:plotArea>
      <c:layout/>
      <c:pieChart>
        <c:varyColors val="1"/>
        <c:ser>
          <c:idx val="0"/>
          <c:order val="0"/>
          <c:tx>
            <c:strRef>
              <c:f>Overview!$A$5</c:f>
              <c:strCache>
                <c:ptCount val="1"/>
                <c:pt idx="0">
                  <c:v>Total</c:v>
                </c:pt>
              </c:strCache>
            </c:strRef>
          </c:tx>
          <c:spPr>
            <a:scene3d>
              <a:camera prst="orthographicFront"/>
              <a:lightRig rig="threePt" dir="t"/>
            </a:scene3d>
            <a:sp3d>
              <a:bevelT w="57150" h="114300"/>
              <a:bevelB w="12700"/>
            </a:sp3d>
          </c:spPr>
          <c:explosion val="25"/>
          <c:dPt>
            <c:idx val="1"/>
            <c:bubble3D val="0"/>
            <c:explosion val="16"/>
            <c:spPr>
              <a:solidFill>
                <a:srgbClr val="EB8515"/>
              </a:solidFill>
              <a:scene3d>
                <a:camera prst="orthographicFront"/>
                <a:lightRig rig="threePt" dir="t"/>
              </a:scene3d>
              <a:sp3d>
                <a:bevelT w="57150" h="114300"/>
                <a:bevelB w="12700"/>
              </a:sp3d>
            </c:spPr>
            <c:extLst xmlns:c16r2="http://schemas.microsoft.com/office/drawing/2015/06/chart">
              <c:ext xmlns:c16="http://schemas.microsoft.com/office/drawing/2014/chart" uri="{C3380CC4-5D6E-409C-BE32-E72D297353CC}">
                <c16:uniqueId val="{00000001-A58B-49B3-895B-E9F74DBAC787}"/>
              </c:ext>
            </c:extLst>
          </c:dPt>
          <c:dLbls>
            <c:dLbl>
              <c:idx val="0"/>
              <c:layout>
                <c:manualLayout>
                  <c:x val="-0.1561382996139567"/>
                  <c:y val="-0.1405012744119450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A58B-49B3-895B-E9F74DBAC787}"/>
                </c:ext>
                <c:ext xmlns:c15="http://schemas.microsoft.com/office/drawing/2012/chart" uri="{CE6537A1-D6FC-4f65-9D91-7224C49458BB}">
                  <c15:layout/>
                </c:ext>
              </c:extLst>
            </c:dLbl>
            <c:dLbl>
              <c:idx val="1"/>
              <c:layout>
                <c:manualLayout>
                  <c:x val="8.5343823006283723E-2"/>
                  <c:y val="0.1492388451443569"/>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A58B-49B3-895B-E9F74DBAC787}"/>
                </c:ext>
                <c:ext xmlns:c15="http://schemas.microsoft.com/office/drawing/2012/chart" uri="{CE6537A1-D6FC-4f65-9D91-7224C49458BB}">
                  <c15:layout/>
                </c:ext>
              </c:extLst>
            </c:dLbl>
            <c:spPr>
              <a:noFill/>
              <a:ln>
                <a:noFill/>
              </a:ln>
              <a:effectLst/>
            </c:spPr>
            <c:txPr>
              <a:bodyPr/>
              <a:lstStyle/>
              <a:p>
                <a:pPr>
                  <a:defRPr sz="1200" b="1"/>
                </a:pPr>
                <a:endParaRPr lang="en-US"/>
              </a:p>
            </c:tx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Overview!$B$1:$C$1</c:f>
              <c:strCache>
                <c:ptCount val="2"/>
                <c:pt idx="0">
                  <c:v>Trademarks</c:v>
                </c:pt>
                <c:pt idx="1">
                  <c:v>Designs</c:v>
                </c:pt>
              </c:strCache>
            </c:strRef>
          </c:cat>
          <c:val>
            <c:numRef>
              <c:f>Overview!$B$5:$C$5</c:f>
              <c:numCache>
                <c:formatCode>General</c:formatCode>
                <c:ptCount val="2"/>
                <c:pt idx="0">
                  <c:v>127436</c:v>
                </c:pt>
                <c:pt idx="1">
                  <c:v>41714</c:v>
                </c:pt>
              </c:numCache>
            </c:numRef>
          </c:val>
          <c:extLst xmlns:c16r2="http://schemas.microsoft.com/office/drawing/2015/06/chart">
            <c:ext xmlns:c16="http://schemas.microsoft.com/office/drawing/2014/chart" uri="{C3380CC4-5D6E-409C-BE32-E72D297353CC}">
              <c16:uniqueId val="{00000003-A58B-49B3-895B-E9F74DBAC787}"/>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74655621172353459"/>
          <c:y val="0.44889836687080781"/>
          <c:w val="0.17770560370094585"/>
          <c:h val="0.13121386523629328"/>
        </c:manualLayout>
      </c:layout>
      <c:overlay val="0"/>
      <c:txPr>
        <a:bodyPr/>
        <a:lstStyle/>
        <a:p>
          <a:pPr rtl="0">
            <a:defRPr b="1"/>
          </a:pPr>
          <a:endParaRPr lang="en-US"/>
        </a:p>
      </c:txPr>
    </c:legend>
    <c:plotVisOnly val="1"/>
    <c:dispBlanksAs val="gap"/>
    <c:showDLblsOverMax val="0"/>
  </c:chart>
  <c:spPr>
    <a:gradFill>
      <a:gsLst>
        <a:gs pos="50000">
          <a:schemeClr val="accent1">
            <a:tint val="66000"/>
            <a:satMod val="160000"/>
          </a:schemeClr>
        </a:gs>
        <a:gs pos="50000">
          <a:schemeClr val="accent1">
            <a:tint val="44500"/>
            <a:satMod val="160000"/>
          </a:schemeClr>
        </a:gs>
        <a:gs pos="100000">
          <a:schemeClr val="accent1">
            <a:tint val="23500"/>
            <a:satMod val="160000"/>
          </a:schemeClr>
        </a:gs>
      </a:gsLst>
      <a:lin ang="16200000" scaled="1"/>
    </a:gradFill>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txPr>
        <a:bodyPr/>
        <a:lstStyle/>
        <a:p>
          <a:pPr>
            <a:defRPr sz="1400"/>
          </a:pPr>
          <a:endParaRPr lang="en-US"/>
        </a:p>
      </c:txPr>
    </c:title>
    <c:autoTitleDeleted val="0"/>
    <c:plotArea>
      <c:layout/>
      <c:pieChart>
        <c:varyColors val="1"/>
        <c:ser>
          <c:idx val="0"/>
          <c:order val="0"/>
          <c:tx>
            <c:strRef>
              <c:f>Overview!$C$1</c:f>
              <c:strCache>
                <c:ptCount val="1"/>
                <c:pt idx="0">
                  <c:v>Designs</c:v>
                </c:pt>
              </c:strCache>
            </c:strRef>
          </c:tx>
          <c:spPr>
            <a:scene3d>
              <a:camera prst="orthographicFront"/>
              <a:lightRig rig="threePt" dir="t"/>
            </a:scene3d>
            <a:sp3d>
              <a:bevelT w="19050"/>
              <a:bevelB w="19050"/>
            </a:sp3d>
          </c:spPr>
          <c:dPt>
            <c:idx val="0"/>
            <c:bubble3D val="0"/>
            <c:spPr>
              <a:solidFill>
                <a:srgbClr val="FF0000"/>
              </a:solidFill>
              <a:scene3d>
                <a:camera prst="orthographicFront"/>
                <a:lightRig rig="threePt" dir="t"/>
              </a:scene3d>
              <a:sp3d>
                <a:bevelT w="19050"/>
                <a:bevelB w="19050"/>
              </a:sp3d>
            </c:spPr>
            <c:extLst xmlns:c16r2="http://schemas.microsoft.com/office/drawing/2015/06/chart">
              <c:ext xmlns:c16="http://schemas.microsoft.com/office/drawing/2014/chart" uri="{C3380CC4-5D6E-409C-BE32-E72D297353CC}">
                <c16:uniqueId val="{00000001-7BC1-4402-8EA0-2F1D28CF513A}"/>
              </c:ext>
            </c:extLst>
          </c:dPt>
          <c:dPt>
            <c:idx val="1"/>
            <c:bubble3D val="0"/>
            <c:spPr>
              <a:solidFill>
                <a:srgbClr val="0070C0"/>
              </a:solidFill>
              <a:scene3d>
                <a:camera prst="orthographicFront"/>
                <a:lightRig rig="threePt" dir="t"/>
              </a:scene3d>
              <a:sp3d>
                <a:bevelT w="19050"/>
                <a:bevelB w="19050"/>
              </a:sp3d>
            </c:spPr>
            <c:extLst xmlns:c16r2="http://schemas.microsoft.com/office/drawing/2015/06/chart">
              <c:ext xmlns:c16="http://schemas.microsoft.com/office/drawing/2014/chart" uri="{C3380CC4-5D6E-409C-BE32-E72D297353CC}">
                <c16:uniqueId val="{00000003-7BC1-4402-8EA0-2F1D28CF513A}"/>
              </c:ext>
            </c:extLst>
          </c:dPt>
          <c:dLbls>
            <c:spPr>
              <a:noFill/>
              <a:ln>
                <a:noFill/>
              </a:ln>
              <a:effectLst/>
            </c:spPr>
            <c:txPr>
              <a:bodyPr/>
              <a:lstStyle/>
              <a:p>
                <a:pPr>
                  <a:defRPr sz="1200" b="1"/>
                </a:pPr>
                <a:endParaRPr lang="en-US"/>
              </a:p>
            </c:tx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15:layout/>
              </c:ext>
            </c:extLst>
          </c:dLbls>
          <c:cat>
            <c:strRef>
              <c:f>Overview!$A$2:$A$4</c:f>
              <c:strCache>
                <c:ptCount val="3"/>
                <c:pt idx="0">
                  <c:v>AMS</c:v>
                </c:pt>
                <c:pt idx="1">
                  <c:v>AOA</c:v>
                </c:pt>
                <c:pt idx="2">
                  <c:v>EMENA</c:v>
                </c:pt>
              </c:strCache>
            </c:strRef>
          </c:cat>
          <c:val>
            <c:numRef>
              <c:f>Overview!$C$2:$C$4</c:f>
              <c:numCache>
                <c:formatCode>General</c:formatCode>
                <c:ptCount val="3"/>
                <c:pt idx="0">
                  <c:v>1506</c:v>
                </c:pt>
                <c:pt idx="1">
                  <c:v>5518</c:v>
                </c:pt>
                <c:pt idx="2">
                  <c:v>34690</c:v>
                </c:pt>
              </c:numCache>
            </c:numRef>
          </c:val>
          <c:extLst xmlns:c16r2="http://schemas.microsoft.com/office/drawing/2015/06/chart">
            <c:ext xmlns:c16="http://schemas.microsoft.com/office/drawing/2014/chart" uri="{C3380CC4-5D6E-409C-BE32-E72D297353CC}">
              <c16:uniqueId val="{00000004-7BC1-4402-8EA0-2F1D28CF513A}"/>
            </c:ext>
          </c:extLst>
        </c:ser>
        <c:dLbls>
          <c:showLegendKey val="0"/>
          <c:showVal val="0"/>
          <c:showCatName val="0"/>
          <c:showSerName val="0"/>
          <c:showPercent val="1"/>
          <c:showBubbleSize val="0"/>
          <c:showLeaderLines val="1"/>
        </c:dLbls>
        <c:firstSliceAng val="0"/>
      </c:pieChart>
    </c:plotArea>
    <c:legend>
      <c:legendPos val="r"/>
      <c:layout>
        <c:manualLayout>
          <c:xMode val="edge"/>
          <c:yMode val="edge"/>
          <c:x val="0.68964530475357255"/>
          <c:y val="0.35834030497391189"/>
          <c:w val="0.20212533427422275"/>
          <c:h val="0.34805612473780567"/>
        </c:manualLayout>
      </c:layout>
      <c:overlay val="0"/>
      <c:txPr>
        <a:bodyPr/>
        <a:lstStyle/>
        <a:p>
          <a:pPr rtl="0">
            <a:defRPr b="1"/>
          </a:pPr>
          <a:endParaRPr lang="en-US"/>
        </a:p>
      </c:txPr>
    </c:legend>
    <c:plotVisOnly val="1"/>
    <c:dispBlanksAs val="gap"/>
    <c:showDLblsOverMax val="0"/>
  </c:chart>
  <c:spPr>
    <a:gradFill>
      <a:gsLst>
        <a:gs pos="50000">
          <a:schemeClr val="accent1">
            <a:tint val="66000"/>
            <a:satMod val="160000"/>
          </a:schemeClr>
        </a:gs>
        <a:gs pos="50000">
          <a:schemeClr val="accent1">
            <a:tint val="44500"/>
            <a:satMod val="160000"/>
          </a:schemeClr>
        </a:gs>
        <a:gs pos="100000">
          <a:schemeClr val="accent1">
            <a:tint val="23500"/>
            <a:satMod val="160000"/>
          </a:schemeClr>
        </a:gs>
      </a:gsLst>
      <a:lin ang="16200000" scaled="1"/>
    </a:gradFill>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pPr>
            <a:r>
              <a:rPr lang="en-US" sz="1400"/>
              <a:t> DM-CDN</a:t>
            </a:r>
            <a:r>
              <a:rPr lang="en-US" sz="1400" baseline="0"/>
              <a:t> versus Local/National</a:t>
            </a:r>
            <a:endParaRPr lang="en-US" sz="1400"/>
          </a:p>
        </c:rich>
      </c:tx>
      <c:layout/>
      <c:overlay val="0"/>
    </c:title>
    <c:autoTitleDeleted val="0"/>
    <c:plotArea>
      <c:layout>
        <c:manualLayout>
          <c:layoutTarget val="inner"/>
          <c:xMode val="edge"/>
          <c:yMode val="edge"/>
          <c:x val="9.0011767597600378E-2"/>
          <c:y val="0.24566569183619733"/>
          <c:w val="0.5893444568793027"/>
          <c:h val="0.61191952273297379"/>
        </c:manualLayout>
      </c:layout>
      <c:pieChart>
        <c:varyColors val="1"/>
        <c:ser>
          <c:idx val="0"/>
          <c:order val="0"/>
          <c:spPr>
            <a:scene3d>
              <a:camera prst="orthographicFront"/>
              <a:lightRig rig="threePt" dir="t"/>
            </a:scene3d>
            <a:sp3d>
              <a:bevelT w="57150" h="114300"/>
              <a:bevelB w="12700"/>
            </a:sp3d>
          </c:spPr>
          <c:explosion val="25"/>
          <c:dPt>
            <c:idx val="0"/>
            <c:bubble3D val="0"/>
            <c:spPr>
              <a:solidFill>
                <a:srgbClr val="C00000"/>
              </a:solidFill>
              <a:scene3d>
                <a:camera prst="orthographicFront"/>
                <a:lightRig rig="threePt" dir="t"/>
              </a:scene3d>
              <a:sp3d>
                <a:bevelT w="57150" h="114300"/>
                <a:bevelB w="12700"/>
              </a:sp3d>
            </c:spPr>
            <c:extLst xmlns:c16r2="http://schemas.microsoft.com/office/drawing/2015/06/chart">
              <c:ext xmlns:c16="http://schemas.microsoft.com/office/drawing/2014/chart" uri="{C3380CC4-5D6E-409C-BE32-E72D297353CC}">
                <c16:uniqueId val="{00000001-AFD7-41D2-BBED-CDCECCA6AF9C}"/>
              </c:ext>
            </c:extLst>
          </c:dPt>
          <c:dPt>
            <c:idx val="1"/>
            <c:bubble3D val="0"/>
            <c:spPr>
              <a:solidFill>
                <a:schemeClr val="tx2"/>
              </a:solidFill>
              <a:scene3d>
                <a:camera prst="orthographicFront"/>
                <a:lightRig rig="threePt" dir="t"/>
              </a:scene3d>
              <a:sp3d>
                <a:bevelT w="57150" h="114300"/>
                <a:bevelB w="12700"/>
              </a:sp3d>
            </c:spPr>
            <c:extLst xmlns:c16r2="http://schemas.microsoft.com/office/drawing/2015/06/chart">
              <c:ext xmlns:c16="http://schemas.microsoft.com/office/drawing/2014/chart" uri="{C3380CC4-5D6E-409C-BE32-E72D297353CC}">
                <c16:uniqueId val="{00000003-AFD7-41D2-BBED-CDCECCA6AF9C}"/>
              </c:ext>
            </c:extLst>
          </c:dPt>
          <c:dLbls>
            <c:dLbl>
              <c:idx val="0"/>
              <c:layout>
                <c:manualLayout>
                  <c:x val="-0.13665753048474574"/>
                  <c:y val="-0.12286890954789087"/>
                </c:manualLayout>
              </c:layou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1-AFD7-41D2-BBED-CDCECCA6AF9C}"/>
                </c:ext>
                <c:ext xmlns:c15="http://schemas.microsoft.com/office/drawing/2012/chart" uri="{CE6537A1-D6FC-4f65-9D91-7224C49458BB}">
                  <c15:layout/>
                </c:ext>
              </c:extLst>
            </c:dLbl>
            <c:dLbl>
              <c:idx val="1"/>
              <c:layout>
                <c:manualLayout>
                  <c:x val="0.10247669745507167"/>
                  <c:y val="9.8144003693252102E-2"/>
                </c:manualLayout>
              </c:layou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3-AFD7-41D2-BBED-CDCECCA6AF9C}"/>
                </c:ext>
                <c:ext xmlns:c15="http://schemas.microsoft.com/office/drawing/2012/chart" uri="{CE6537A1-D6FC-4f65-9D91-7224C49458BB}">
                  <c15:layout/>
                </c:ext>
              </c:extLst>
            </c:dLbl>
            <c:spPr>
              <a:noFill/>
              <a:ln>
                <a:noFill/>
              </a:ln>
              <a:effectLst/>
            </c:spPr>
            <c:txPr>
              <a:bodyPr/>
              <a:lstStyle/>
              <a:p>
                <a:pPr>
                  <a:defRPr sz="1200" b="1"/>
                </a:pPr>
                <a:endParaRPr lang="en-US"/>
              </a:p>
            </c:tx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Sheet3!$A$10:$A$11</c:f>
              <c:strCache>
                <c:ptCount val="2"/>
                <c:pt idx="0">
                  <c:v>DM/CDN</c:v>
                </c:pt>
                <c:pt idx="1">
                  <c:v>National</c:v>
                </c:pt>
              </c:strCache>
            </c:strRef>
          </c:cat>
          <c:val>
            <c:numRef>
              <c:f>Sheet3!$B$10:$B$11</c:f>
              <c:numCache>
                <c:formatCode>General</c:formatCode>
                <c:ptCount val="2"/>
                <c:pt idx="0">
                  <c:v>4009</c:v>
                </c:pt>
                <c:pt idx="1">
                  <c:v>1856</c:v>
                </c:pt>
              </c:numCache>
            </c:numRef>
          </c:val>
          <c:extLst xmlns:c16r2="http://schemas.microsoft.com/office/drawing/2015/06/chart">
            <c:ext xmlns:c16="http://schemas.microsoft.com/office/drawing/2014/chart" uri="{C3380CC4-5D6E-409C-BE32-E72D297353CC}">
              <c16:uniqueId val="{00000004-AFD7-41D2-BBED-CDCECCA6AF9C}"/>
            </c:ext>
          </c:extLst>
        </c:ser>
        <c:dLbls>
          <c:showLegendKey val="0"/>
          <c:showVal val="0"/>
          <c:showCatName val="0"/>
          <c:showSerName val="0"/>
          <c:showPercent val="1"/>
          <c:showBubbleSize val="0"/>
          <c:showLeaderLines val="1"/>
        </c:dLbls>
        <c:firstSliceAng val="0"/>
      </c:pieChart>
    </c:plotArea>
    <c:legend>
      <c:legendPos val="r"/>
      <c:layout>
        <c:manualLayout>
          <c:xMode val="edge"/>
          <c:yMode val="edge"/>
          <c:x val="0.70409079655898665"/>
          <c:y val="0.4159682582974551"/>
          <c:w val="0.26805400577853034"/>
          <c:h val="0.23017929386400682"/>
        </c:manualLayout>
      </c:layout>
      <c:overlay val="0"/>
      <c:txPr>
        <a:bodyPr/>
        <a:lstStyle/>
        <a:p>
          <a:pPr rtl="0">
            <a:defRPr b="1"/>
          </a:pPr>
          <a:endParaRPr lang="en-US"/>
        </a:p>
      </c:txPr>
    </c:legend>
    <c:plotVisOnly val="1"/>
    <c:dispBlanksAs val="gap"/>
    <c:showDLblsOverMax val="0"/>
  </c:chart>
  <c:spPr>
    <a:gradFill>
      <a:gsLst>
        <a:gs pos="50000">
          <a:schemeClr val="accent1">
            <a:tint val="66000"/>
            <a:satMod val="160000"/>
          </a:schemeClr>
        </a:gs>
        <a:gs pos="50000">
          <a:schemeClr val="accent1">
            <a:tint val="44500"/>
            <a:satMod val="160000"/>
          </a:schemeClr>
        </a:gs>
        <a:gs pos="100000">
          <a:schemeClr val="accent1">
            <a:tint val="23500"/>
            <a:satMod val="160000"/>
          </a:schemeClr>
        </a:gs>
      </a:gsLst>
      <a:lin ang="16200000" scaled="1"/>
    </a:gradFill>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txPr>
        <a:bodyPr/>
        <a:lstStyle/>
        <a:p>
          <a:pPr>
            <a:defRPr sz="1400"/>
          </a:pPr>
          <a:endParaRPr lang="en-US"/>
        </a:p>
      </c:txPr>
    </c:title>
    <c:autoTitleDeleted val="0"/>
    <c:plotArea>
      <c:layout/>
      <c:pieChart>
        <c:varyColors val="1"/>
        <c:ser>
          <c:idx val="0"/>
          <c:order val="0"/>
          <c:tx>
            <c:strRef>
              <c:f>Overview!$B$1</c:f>
              <c:strCache>
                <c:ptCount val="1"/>
                <c:pt idx="0">
                  <c:v>Trademarks</c:v>
                </c:pt>
              </c:strCache>
            </c:strRef>
          </c:tx>
          <c:spPr>
            <a:scene3d>
              <a:camera prst="orthographicFront"/>
              <a:lightRig rig="threePt" dir="t"/>
            </a:scene3d>
            <a:sp3d>
              <a:bevelT w="19050"/>
              <a:bevelB w="19050"/>
            </a:sp3d>
          </c:spPr>
          <c:dPt>
            <c:idx val="0"/>
            <c:bubble3D val="0"/>
            <c:spPr>
              <a:solidFill>
                <a:srgbClr val="FF0000"/>
              </a:solidFill>
              <a:scene3d>
                <a:camera prst="orthographicFront"/>
                <a:lightRig rig="threePt" dir="t"/>
              </a:scene3d>
              <a:sp3d>
                <a:bevelT w="19050"/>
                <a:bevelB w="19050"/>
              </a:sp3d>
            </c:spPr>
            <c:extLst xmlns:c16r2="http://schemas.microsoft.com/office/drawing/2015/06/chart">
              <c:ext xmlns:c16="http://schemas.microsoft.com/office/drawing/2014/chart" uri="{C3380CC4-5D6E-409C-BE32-E72D297353CC}">
                <c16:uniqueId val="{00000001-BBC0-43C4-9510-0D613394A6B9}"/>
              </c:ext>
            </c:extLst>
          </c:dPt>
          <c:dPt>
            <c:idx val="1"/>
            <c:bubble3D val="0"/>
            <c:spPr>
              <a:solidFill>
                <a:srgbClr val="0070C0"/>
              </a:solidFill>
              <a:scene3d>
                <a:camera prst="orthographicFront"/>
                <a:lightRig rig="threePt" dir="t"/>
              </a:scene3d>
              <a:sp3d>
                <a:bevelT w="19050"/>
                <a:bevelB w="19050"/>
              </a:sp3d>
            </c:spPr>
            <c:extLst xmlns:c16r2="http://schemas.microsoft.com/office/drawing/2015/06/chart">
              <c:ext xmlns:c16="http://schemas.microsoft.com/office/drawing/2014/chart" uri="{C3380CC4-5D6E-409C-BE32-E72D297353CC}">
                <c16:uniqueId val="{00000003-BBC0-43C4-9510-0D613394A6B9}"/>
              </c:ext>
            </c:extLst>
          </c:dPt>
          <c:dLbls>
            <c:spPr>
              <a:noFill/>
              <a:ln>
                <a:noFill/>
              </a:ln>
              <a:effectLst/>
            </c:spPr>
            <c:txPr>
              <a:bodyPr/>
              <a:lstStyle/>
              <a:p>
                <a:pPr>
                  <a:defRPr sz="1200" b="1"/>
                </a:pPr>
                <a:endParaRPr lang="en-US"/>
              </a:p>
            </c:tx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15:layout/>
              </c:ext>
            </c:extLst>
          </c:dLbls>
          <c:cat>
            <c:strRef>
              <c:f>Overview!$A$2:$A$4</c:f>
              <c:strCache>
                <c:ptCount val="3"/>
                <c:pt idx="0">
                  <c:v>AMS</c:v>
                </c:pt>
                <c:pt idx="1">
                  <c:v>AOA</c:v>
                </c:pt>
                <c:pt idx="2">
                  <c:v>EMENA</c:v>
                </c:pt>
              </c:strCache>
            </c:strRef>
          </c:cat>
          <c:val>
            <c:numRef>
              <c:f>Overview!$B$2:$B$4</c:f>
              <c:numCache>
                <c:formatCode>General</c:formatCode>
                <c:ptCount val="3"/>
                <c:pt idx="0">
                  <c:v>25013</c:v>
                </c:pt>
                <c:pt idx="1">
                  <c:v>41463</c:v>
                </c:pt>
                <c:pt idx="2">
                  <c:v>60960</c:v>
                </c:pt>
              </c:numCache>
            </c:numRef>
          </c:val>
          <c:extLst xmlns:c16r2="http://schemas.microsoft.com/office/drawing/2015/06/chart">
            <c:ext xmlns:c16="http://schemas.microsoft.com/office/drawing/2014/chart" uri="{C3380CC4-5D6E-409C-BE32-E72D297353CC}">
              <c16:uniqueId val="{00000004-BBC0-43C4-9510-0D613394A6B9}"/>
            </c:ext>
          </c:extLst>
        </c:ser>
        <c:dLbls>
          <c:showLegendKey val="0"/>
          <c:showVal val="0"/>
          <c:showCatName val="0"/>
          <c:showSerName val="0"/>
          <c:showPercent val="1"/>
          <c:showBubbleSize val="0"/>
          <c:showLeaderLines val="1"/>
        </c:dLbls>
        <c:firstSliceAng val="0"/>
      </c:pieChart>
    </c:plotArea>
    <c:legend>
      <c:legendPos val="r"/>
      <c:layout/>
      <c:overlay val="0"/>
      <c:txPr>
        <a:bodyPr/>
        <a:lstStyle/>
        <a:p>
          <a:pPr rtl="0">
            <a:defRPr b="1"/>
          </a:pPr>
          <a:endParaRPr lang="en-US"/>
        </a:p>
      </c:txPr>
    </c:legend>
    <c:plotVisOnly val="1"/>
    <c:dispBlanksAs val="gap"/>
    <c:showDLblsOverMax val="0"/>
  </c:chart>
  <c:spPr>
    <a:gradFill>
      <a:gsLst>
        <a:gs pos="50000">
          <a:schemeClr val="accent1">
            <a:tint val="66000"/>
            <a:satMod val="160000"/>
          </a:schemeClr>
        </a:gs>
        <a:gs pos="50000">
          <a:schemeClr val="accent1">
            <a:tint val="44500"/>
            <a:satMod val="160000"/>
          </a:schemeClr>
        </a:gs>
        <a:gs pos="100000">
          <a:schemeClr val="accent1">
            <a:tint val="23500"/>
            <a:satMod val="160000"/>
          </a:schemeClr>
        </a:gs>
      </a:gsLst>
      <a:lin ang="16200000" scaled="1"/>
    </a:gradFill>
  </c:sp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3E6DB3-113B-4B57-A056-016CAA1669D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r-CH"/>
        </a:p>
      </dgm:t>
    </dgm:pt>
    <dgm:pt modelId="{B869AAB7-A043-4FA8-9617-DACB2D6BF7F5}">
      <dgm:prSet phldrT="[Text]" custT="1"/>
      <dgm:spPr>
        <a:xfrm>
          <a:off x="0" y="1687"/>
          <a:ext cx="3144116" cy="1113873"/>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r-CH" sz="2000" dirty="0" err="1">
              <a:solidFill>
                <a:sysClr val="window" lastClr="FFFFFF"/>
              </a:solidFill>
              <a:latin typeface="Calibri"/>
              <a:ea typeface="+mn-ea"/>
              <a:cs typeface="+mn-cs"/>
            </a:rPr>
            <a:t>Query</a:t>
          </a:r>
          <a:r>
            <a:rPr lang="fr-CH" sz="2000" dirty="0">
              <a:solidFill>
                <a:sysClr val="window" lastClr="FFFFFF"/>
              </a:solidFill>
              <a:latin typeface="Calibri"/>
              <a:ea typeface="+mn-ea"/>
              <a:cs typeface="+mn-cs"/>
            </a:rPr>
            <a:t> the </a:t>
          </a:r>
          <a:r>
            <a:rPr lang="fr-CH" sz="2000" dirty="0" err="1">
              <a:solidFill>
                <a:sysClr val="window" lastClr="FFFFFF"/>
              </a:solidFill>
              <a:latin typeface="Calibri"/>
              <a:ea typeface="+mn-ea"/>
              <a:cs typeface="+mn-cs"/>
            </a:rPr>
            <a:t>planned</a:t>
          </a:r>
          <a:r>
            <a:rPr lang="fr-CH" sz="2000" dirty="0">
              <a:solidFill>
                <a:sysClr val="window" lastClr="FFFFFF"/>
              </a:solidFill>
              <a:latin typeface="Calibri"/>
              <a:ea typeface="+mn-ea"/>
              <a:cs typeface="+mn-cs"/>
            </a:rPr>
            <a:t> use and importance of the </a:t>
          </a:r>
          <a:r>
            <a:rPr lang="fr-CH" sz="2000" dirty="0" err="1">
              <a:solidFill>
                <a:sysClr val="window" lastClr="FFFFFF"/>
              </a:solidFill>
              <a:latin typeface="Calibri"/>
              <a:ea typeface="+mn-ea"/>
              <a:cs typeface="+mn-cs"/>
            </a:rPr>
            <a:t>project</a:t>
          </a:r>
          <a:endParaRPr lang="fr-CH" sz="2000" dirty="0">
            <a:solidFill>
              <a:sysClr val="window" lastClr="FFFFFF"/>
            </a:solidFill>
            <a:latin typeface="Calibri"/>
            <a:ea typeface="+mn-ea"/>
            <a:cs typeface="+mn-cs"/>
          </a:endParaRPr>
        </a:p>
      </dgm:t>
    </dgm:pt>
    <dgm:pt modelId="{334DC8AB-CA8E-43B7-B3DA-45C69A062697}" type="parTrans" cxnId="{CCDF6E25-7697-4636-BF53-5B747267CE2D}">
      <dgm:prSet/>
      <dgm:spPr/>
      <dgm:t>
        <a:bodyPr/>
        <a:lstStyle/>
        <a:p>
          <a:endParaRPr lang="fr-CH"/>
        </a:p>
      </dgm:t>
    </dgm:pt>
    <dgm:pt modelId="{A900F485-02F4-4D0A-A3F0-C23BE362F717}" type="sibTrans" cxnId="{CCDF6E25-7697-4636-BF53-5B747267CE2D}">
      <dgm:prSet/>
      <dgm:spPr/>
      <dgm:t>
        <a:bodyPr/>
        <a:lstStyle/>
        <a:p>
          <a:endParaRPr lang="fr-CH"/>
        </a:p>
      </dgm:t>
    </dgm:pt>
    <dgm:pt modelId="{FDBD77CE-7875-4AD6-ACDA-A281D96C08EC}">
      <dgm:prSet phldrT="[Text]"/>
      <dgm:spPr>
        <a:xfrm rot="5400000">
          <a:off x="5493336" y="-2236145"/>
          <a:ext cx="891099" cy="5589539"/>
        </a:xfrm>
        <a:prstGeom prst="round2Same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r>
            <a:rPr lang="fr-CH" dirty="0">
              <a:solidFill>
                <a:srgbClr val="0037A4"/>
              </a:solidFill>
              <a:latin typeface="Calibri"/>
              <a:ea typeface="+mn-ea"/>
              <a:cs typeface="+mn-cs"/>
            </a:rPr>
            <a:t>The importance of the </a:t>
          </a:r>
          <a:r>
            <a:rPr lang="fr-CH" dirty="0" err="1">
              <a:solidFill>
                <a:srgbClr val="0037A4"/>
              </a:solidFill>
              <a:latin typeface="Calibri"/>
              <a:ea typeface="+mn-ea"/>
              <a:cs typeface="+mn-cs"/>
            </a:rPr>
            <a:t>project</a:t>
          </a:r>
          <a:r>
            <a:rPr lang="fr-CH" dirty="0">
              <a:solidFill>
                <a:srgbClr val="0037A4"/>
              </a:solidFill>
              <a:latin typeface="Calibri"/>
              <a:ea typeface="+mn-ea"/>
              <a:cs typeface="+mn-cs"/>
            </a:rPr>
            <a:t> and the relevance of </a:t>
          </a:r>
          <a:r>
            <a:rPr lang="fr-CH" dirty="0" err="1">
              <a:solidFill>
                <a:srgbClr val="0037A4"/>
              </a:solidFill>
              <a:latin typeface="Calibri"/>
              <a:ea typeface="+mn-ea"/>
              <a:cs typeface="+mn-cs"/>
            </a:rPr>
            <a:t>concerned</a:t>
          </a:r>
          <a:r>
            <a:rPr lang="fr-CH" dirty="0">
              <a:solidFill>
                <a:srgbClr val="0037A4"/>
              </a:solidFill>
              <a:latin typeface="Calibri"/>
              <a:ea typeface="+mn-ea"/>
              <a:cs typeface="+mn-cs"/>
            </a:rPr>
            <a:t> </a:t>
          </a:r>
          <a:r>
            <a:rPr lang="fr-CH" dirty="0" smtClean="0">
              <a:solidFill>
                <a:srgbClr val="0037A4"/>
              </a:solidFill>
              <a:latin typeface="Calibri"/>
              <a:ea typeface="+mn-ea"/>
              <a:cs typeface="+mn-cs"/>
            </a:rPr>
            <a:t>business </a:t>
          </a:r>
          <a:r>
            <a:rPr lang="fr-CH" dirty="0">
              <a:solidFill>
                <a:srgbClr val="0037A4"/>
              </a:solidFill>
              <a:latin typeface="Calibri"/>
              <a:ea typeface="+mn-ea"/>
              <a:cs typeface="+mn-cs"/>
            </a:rPr>
            <a:t>in the </a:t>
          </a:r>
          <a:r>
            <a:rPr lang="fr-CH" dirty="0" err="1">
              <a:solidFill>
                <a:srgbClr val="0037A4"/>
              </a:solidFill>
              <a:latin typeface="Calibri"/>
              <a:ea typeface="+mn-ea"/>
              <a:cs typeface="+mn-cs"/>
            </a:rPr>
            <a:t>market</a:t>
          </a:r>
          <a:r>
            <a:rPr lang="fr-CH" dirty="0">
              <a:solidFill>
                <a:srgbClr val="0037A4"/>
              </a:solidFill>
              <a:latin typeface="Calibri"/>
              <a:ea typeface="+mn-ea"/>
              <a:cs typeface="+mn-cs"/>
            </a:rPr>
            <a:t>(s) have to </a:t>
          </a:r>
          <a:r>
            <a:rPr lang="fr-CH" dirty="0" err="1">
              <a:solidFill>
                <a:srgbClr val="0037A4"/>
              </a:solidFill>
              <a:latin typeface="Calibri"/>
              <a:ea typeface="+mn-ea"/>
              <a:cs typeface="+mn-cs"/>
            </a:rPr>
            <a:t>be</a:t>
          </a:r>
          <a:r>
            <a:rPr lang="fr-CH" dirty="0">
              <a:solidFill>
                <a:srgbClr val="0037A4"/>
              </a:solidFill>
              <a:latin typeface="Calibri"/>
              <a:ea typeface="+mn-ea"/>
              <a:cs typeface="+mn-cs"/>
            </a:rPr>
            <a:t> </a:t>
          </a:r>
          <a:r>
            <a:rPr lang="fr-CH" dirty="0" err="1">
              <a:solidFill>
                <a:srgbClr val="0037A4"/>
              </a:solidFill>
              <a:latin typeface="Calibri"/>
              <a:ea typeface="+mn-ea"/>
              <a:cs typeface="+mn-cs"/>
            </a:rPr>
            <a:t>considered</a:t>
          </a:r>
          <a:r>
            <a:rPr lang="fr-CH" dirty="0">
              <a:solidFill>
                <a:srgbClr val="0037A4"/>
              </a:solidFill>
              <a:latin typeface="Calibri"/>
              <a:ea typeface="+mn-ea"/>
              <a:cs typeface="+mn-cs"/>
            </a:rPr>
            <a:t> to </a:t>
          </a:r>
          <a:r>
            <a:rPr lang="fr-CH" dirty="0" err="1">
              <a:solidFill>
                <a:srgbClr val="0037A4"/>
              </a:solidFill>
              <a:latin typeface="Calibri"/>
              <a:ea typeface="+mn-ea"/>
              <a:cs typeface="+mn-cs"/>
            </a:rPr>
            <a:t>define</a:t>
          </a:r>
          <a:r>
            <a:rPr lang="fr-CH" dirty="0">
              <a:solidFill>
                <a:srgbClr val="0037A4"/>
              </a:solidFill>
              <a:latin typeface="Calibri"/>
              <a:ea typeface="+mn-ea"/>
              <a:cs typeface="+mn-cs"/>
            </a:rPr>
            <a:t> the territorial </a:t>
          </a:r>
          <a:r>
            <a:rPr lang="fr-CH" dirty="0" err="1">
              <a:solidFill>
                <a:srgbClr val="0037A4"/>
              </a:solidFill>
              <a:latin typeface="Calibri"/>
              <a:ea typeface="+mn-ea"/>
              <a:cs typeface="+mn-cs"/>
            </a:rPr>
            <a:t>coverage</a:t>
          </a:r>
          <a:r>
            <a:rPr lang="fr-CH" dirty="0">
              <a:solidFill>
                <a:srgbClr val="0037A4"/>
              </a:solidFill>
              <a:latin typeface="Calibri"/>
              <a:ea typeface="+mn-ea"/>
              <a:cs typeface="+mn-cs"/>
            </a:rPr>
            <a:t>.</a:t>
          </a:r>
        </a:p>
      </dgm:t>
    </dgm:pt>
    <dgm:pt modelId="{8D111BE9-1AE8-437D-97D2-A5F7B4F2D660}" type="parTrans" cxnId="{17A0F47C-7EB7-4557-A1F7-A26908B2931C}">
      <dgm:prSet/>
      <dgm:spPr/>
      <dgm:t>
        <a:bodyPr/>
        <a:lstStyle/>
        <a:p>
          <a:endParaRPr lang="fr-CH"/>
        </a:p>
      </dgm:t>
    </dgm:pt>
    <dgm:pt modelId="{9F3E39D8-9C5F-4ACC-8A15-20FB38497E51}" type="sibTrans" cxnId="{17A0F47C-7EB7-4557-A1F7-A26908B2931C}">
      <dgm:prSet/>
      <dgm:spPr/>
      <dgm:t>
        <a:bodyPr/>
        <a:lstStyle/>
        <a:p>
          <a:endParaRPr lang="fr-CH"/>
        </a:p>
      </dgm:t>
    </dgm:pt>
    <dgm:pt modelId="{ABC1E477-7294-42CD-A9CD-0968137CC774}">
      <dgm:prSet phldrT="[Text]" custT="1"/>
      <dgm:spPr>
        <a:xfrm>
          <a:off x="0" y="1171255"/>
          <a:ext cx="3144116" cy="1113873"/>
        </a:xfrm>
        <a:prstGeom prst="roundRect">
          <a:avLst/>
        </a:prstGeom>
        <a:solidFill>
          <a:srgbClr val="8064A2"/>
        </a:solidFill>
        <a:ln w="25400" cap="flat" cmpd="sng" algn="ctr">
          <a:solidFill>
            <a:sysClr val="window" lastClr="FFFFFF">
              <a:hueOff val="0"/>
              <a:satOff val="0"/>
              <a:lumOff val="0"/>
              <a:alphaOff val="0"/>
            </a:sysClr>
          </a:solidFill>
          <a:prstDash val="solid"/>
        </a:ln>
        <a:effectLst/>
      </dgm:spPr>
      <dgm:t>
        <a:bodyPr/>
        <a:lstStyle/>
        <a:p>
          <a:r>
            <a:rPr lang="fr-CH" sz="1800" dirty="0" err="1">
              <a:solidFill>
                <a:sysClr val="window" lastClr="FFFFFF"/>
              </a:solidFill>
              <a:latin typeface="Calibri"/>
              <a:ea typeface="+mn-ea"/>
              <a:cs typeface="+mn-cs"/>
            </a:rPr>
            <a:t>Assess</a:t>
          </a:r>
          <a:r>
            <a:rPr lang="fr-CH" sz="1800" dirty="0">
              <a:solidFill>
                <a:sysClr val="window" lastClr="FFFFFF"/>
              </a:solidFill>
              <a:latin typeface="Calibri"/>
              <a:ea typeface="+mn-ea"/>
              <a:cs typeface="+mn-cs"/>
            </a:rPr>
            <a:t> the </a:t>
          </a:r>
          <a:r>
            <a:rPr lang="fr-CH" sz="1800" dirty="0" err="1">
              <a:solidFill>
                <a:sysClr val="window" lastClr="FFFFFF"/>
              </a:solidFill>
              <a:latin typeface="Calibri"/>
              <a:ea typeface="+mn-ea"/>
              <a:cs typeface="+mn-cs"/>
            </a:rPr>
            <a:t>competitive</a:t>
          </a:r>
          <a:r>
            <a:rPr lang="fr-CH" sz="1800" dirty="0">
              <a:solidFill>
                <a:sysClr val="window" lastClr="FFFFFF"/>
              </a:solidFill>
              <a:latin typeface="Calibri"/>
              <a:ea typeface="+mn-ea"/>
              <a:cs typeface="+mn-cs"/>
            </a:rPr>
            <a:t> </a:t>
          </a:r>
          <a:r>
            <a:rPr lang="fr-CH" sz="1800" dirty="0" err="1">
              <a:solidFill>
                <a:sysClr val="window" lastClr="FFFFFF"/>
              </a:solidFill>
              <a:latin typeface="Calibri"/>
              <a:ea typeface="+mn-ea"/>
              <a:cs typeface="+mn-cs"/>
            </a:rPr>
            <a:t>environment</a:t>
          </a:r>
          <a:r>
            <a:rPr lang="fr-CH" sz="1800" dirty="0">
              <a:solidFill>
                <a:sysClr val="window" lastClr="FFFFFF"/>
              </a:solidFill>
              <a:latin typeface="Calibri"/>
              <a:ea typeface="+mn-ea"/>
              <a:cs typeface="+mn-cs"/>
            </a:rPr>
            <a:t> and </a:t>
          </a:r>
          <a:r>
            <a:rPr lang="fr-CH" sz="1800" dirty="0" err="1">
              <a:solidFill>
                <a:sysClr val="window" lastClr="FFFFFF"/>
              </a:solidFill>
              <a:latin typeface="Calibri"/>
              <a:ea typeface="+mn-ea"/>
              <a:cs typeface="+mn-cs"/>
            </a:rPr>
            <a:t>risk</a:t>
          </a:r>
          <a:r>
            <a:rPr lang="fr-CH" sz="1800" dirty="0">
              <a:solidFill>
                <a:sysClr val="window" lastClr="FFFFFF"/>
              </a:solidFill>
              <a:latin typeface="Calibri"/>
              <a:ea typeface="+mn-ea"/>
              <a:cs typeface="+mn-cs"/>
            </a:rPr>
            <a:t> of </a:t>
          </a:r>
          <a:r>
            <a:rPr lang="fr-CH" sz="1800" dirty="0" err="1">
              <a:solidFill>
                <a:sysClr val="window" lastClr="FFFFFF"/>
              </a:solidFill>
              <a:latin typeface="Calibri"/>
              <a:ea typeface="+mn-ea"/>
              <a:cs typeface="+mn-cs"/>
            </a:rPr>
            <a:t>facing</a:t>
          </a:r>
          <a:r>
            <a:rPr lang="fr-CH" sz="1800" dirty="0">
              <a:solidFill>
                <a:sysClr val="window" lastClr="FFFFFF"/>
              </a:solidFill>
              <a:latin typeface="Calibri"/>
              <a:ea typeface="+mn-ea"/>
              <a:cs typeface="+mn-cs"/>
            </a:rPr>
            <a:t> </a:t>
          </a:r>
          <a:r>
            <a:rPr lang="fr-CH" sz="1800" dirty="0" err="1">
              <a:solidFill>
                <a:sysClr val="window" lastClr="FFFFFF"/>
              </a:solidFill>
              <a:latin typeface="Calibri"/>
              <a:ea typeface="+mn-ea"/>
              <a:cs typeface="+mn-cs"/>
            </a:rPr>
            <a:t>infringements</a:t>
          </a:r>
          <a:r>
            <a:rPr lang="fr-CH" sz="1800" dirty="0">
              <a:solidFill>
                <a:sysClr val="window" lastClr="FFFFFF"/>
              </a:solidFill>
              <a:latin typeface="Calibri"/>
              <a:ea typeface="+mn-ea"/>
              <a:cs typeface="+mn-cs"/>
            </a:rPr>
            <a:t> and the </a:t>
          </a:r>
          <a:r>
            <a:rPr lang="fr-CH" sz="1800" dirty="0" err="1">
              <a:solidFill>
                <a:sysClr val="window" lastClr="FFFFFF"/>
              </a:solidFill>
              <a:latin typeface="Calibri"/>
              <a:ea typeface="+mn-ea"/>
              <a:cs typeface="+mn-cs"/>
            </a:rPr>
            <a:t>degree</a:t>
          </a:r>
          <a:r>
            <a:rPr lang="fr-CH" sz="1800" dirty="0">
              <a:solidFill>
                <a:sysClr val="window" lastClr="FFFFFF"/>
              </a:solidFill>
              <a:latin typeface="Calibri"/>
              <a:ea typeface="+mn-ea"/>
              <a:cs typeface="+mn-cs"/>
            </a:rPr>
            <a:t> of </a:t>
          </a:r>
          <a:r>
            <a:rPr lang="fr-CH" sz="1800" dirty="0" err="1">
              <a:solidFill>
                <a:sysClr val="window" lastClr="FFFFFF"/>
              </a:solidFill>
              <a:latin typeface="Calibri"/>
              <a:ea typeface="+mn-ea"/>
              <a:cs typeface="+mn-cs"/>
            </a:rPr>
            <a:t>enforcement</a:t>
          </a:r>
          <a:endParaRPr lang="fr-CH" sz="1800" dirty="0">
            <a:solidFill>
              <a:sysClr val="window" lastClr="FFFFFF"/>
            </a:solidFill>
            <a:latin typeface="Calibri"/>
            <a:ea typeface="+mn-ea"/>
            <a:cs typeface="+mn-cs"/>
          </a:endParaRPr>
        </a:p>
      </dgm:t>
    </dgm:pt>
    <dgm:pt modelId="{108A11AE-89C0-466B-AD0C-577DF8229E59}" type="parTrans" cxnId="{9682ECDA-8030-4E72-A613-5D4D8C0636E8}">
      <dgm:prSet/>
      <dgm:spPr/>
      <dgm:t>
        <a:bodyPr/>
        <a:lstStyle/>
        <a:p>
          <a:endParaRPr lang="fr-CH"/>
        </a:p>
      </dgm:t>
    </dgm:pt>
    <dgm:pt modelId="{DAE66501-15B8-434B-A018-E9F646BAF4DC}" type="sibTrans" cxnId="{9682ECDA-8030-4E72-A613-5D4D8C0636E8}">
      <dgm:prSet/>
      <dgm:spPr/>
      <dgm:t>
        <a:bodyPr/>
        <a:lstStyle/>
        <a:p>
          <a:endParaRPr lang="fr-CH"/>
        </a:p>
      </dgm:t>
    </dgm:pt>
    <dgm:pt modelId="{3E640C2E-0609-4576-B706-E2984CEDE609}">
      <dgm:prSet phldrT="[Text]"/>
      <dgm:spPr>
        <a:xfrm rot="5400000">
          <a:off x="5493336" y="-1066577"/>
          <a:ext cx="891099" cy="5589539"/>
        </a:xfrm>
        <a:prstGeom prst="round2Same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r>
            <a:rPr lang="fr-CH" dirty="0">
              <a:solidFill>
                <a:srgbClr val="0037A4"/>
              </a:solidFill>
              <a:latin typeface="Calibri"/>
              <a:ea typeface="+mn-ea"/>
              <a:cs typeface="+mn-cs"/>
            </a:rPr>
            <a:t>The </a:t>
          </a:r>
          <a:r>
            <a:rPr lang="fr-CH" dirty="0" err="1">
              <a:solidFill>
                <a:srgbClr val="0037A4"/>
              </a:solidFill>
              <a:latin typeface="Calibri"/>
              <a:ea typeface="+mn-ea"/>
              <a:cs typeface="+mn-cs"/>
            </a:rPr>
            <a:t>risk</a:t>
          </a:r>
          <a:r>
            <a:rPr lang="fr-CH" dirty="0">
              <a:solidFill>
                <a:srgbClr val="0037A4"/>
              </a:solidFill>
              <a:latin typeface="Calibri"/>
              <a:ea typeface="+mn-ea"/>
              <a:cs typeface="+mn-cs"/>
            </a:rPr>
            <a:t> of </a:t>
          </a:r>
          <a:r>
            <a:rPr lang="fr-CH" dirty="0" err="1">
              <a:solidFill>
                <a:srgbClr val="0037A4"/>
              </a:solidFill>
              <a:latin typeface="Calibri"/>
              <a:ea typeface="+mn-ea"/>
              <a:cs typeface="+mn-cs"/>
            </a:rPr>
            <a:t>facing</a:t>
          </a:r>
          <a:r>
            <a:rPr lang="fr-CH" dirty="0">
              <a:solidFill>
                <a:srgbClr val="0037A4"/>
              </a:solidFill>
              <a:latin typeface="Calibri"/>
              <a:ea typeface="+mn-ea"/>
              <a:cs typeface="+mn-cs"/>
            </a:rPr>
            <a:t> </a:t>
          </a:r>
          <a:r>
            <a:rPr lang="fr-CH" dirty="0" err="1">
              <a:solidFill>
                <a:srgbClr val="0037A4"/>
              </a:solidFill>
              <a:latin typeface="Calibri"/>
              <a:ea typeface="+mn-ea"/>
              <a:cs typeface="+mn-cs"/>
            </a:rPr>
            <a:t>infringements</a:t>
          </a:r>
          <a:r>
            <a:rPr lang="fr-CH" dirty="0">
              <a:solidFill>
                <a:srgbClr val="0037A4"/>
              </a:solidFill>
              <a:latin typeface="Calibri"/>
              <a:ea typeface="+mn-ea"/>
              <a:cs typeface="+mn-cs"/>
            </a:rPr>
            <a:t> </a:t>
          </a:r>
          <a:r>
            <a:rPr lang="fr-CH" dirty="0" err="1">
              <a:solidFill>
                <a:srgbClr val="0037A4"/>
              </a:solidFill>
              <a:latin typeface="Calibri"/>
              <a:ea typeface="+mn-ea"/>
              <a:cs typeface="+mn-cs"/>
            </a:rPr>
            <a:t>is</a:t>
          </a:r>
          <a:r>
            <a:rPr lang="fr-CH" dirty="0">
              <a:solidFill>
                <a:srgbClr val="0037A4"/>
              </a:solidFill>
              <a:latin typeface="Calibri"/>
              <a:ea typeface="+mn-ea"/>
              <a:cs typeface="+mn-cs"/>
            </a:rPr>
            <a:t> </a:t>
          </a:r>
          <a:r>
            <a:rPr lang="fr-CH" dirty="0" err="1">
              <a:solidFill>
                <a:srgbClr val="0037A4"/>
              </a:solidFill>
              <a:latin typeface="Calibri"/>
              <a:ea typeface="+mn-ea"/>
              <a:cs typeface="+mn-cs"/>
            </a:rPr>
            <a:t>higher</a:t>
          </a:r>
          <a:r>
            <a:rPr lang="fr-CH" dirty="0">
              <a:solidFill>
                <a:srgbClr val="0037A4"/>
              </a:solidFill>
              <a:latin typeface="Calibri"/>
              <a:ea typeface="+mn-ea"/>
              <a:cs typeface="+mn-cs"/>
            </a:rPr>
            <a:t> in countries </a:t>
          </a:r>
          <a:r>
            <a:rPr lang="fr-CH" dirty="0" err="1">
              <a:solidFill>
                <a:srgbClr val="0037A4"/>
              </a:solidFill>
              <a:latin typeface="Calibri"/>
              <a:ea typeface="+mn-ea"/>
              <a:cs typeface="+mn-cs"/>
            </a:rPr>
            <a:t>like</a:t>
          </a:r>
          <a:r>
            <a:rPr lang="fr-CH" dirty="0">
              <a:solidFill>
                <a:srgbClr val="0037A4"/>
              </a:solidFill>
              <a:latin typeface="Calibri"/>
              <a:ea typeface="+mn-ea"/>
              <a:cs typeface="+mn-cs"/>
            </a:rPr>
            <a:t> China for </a:t>
          </a:r>
          <a:r>
            <a:rPr lang="fr-CH" dirty="0" err="1">
              <a:solidFill>
                <a:srgbClr val="0037A4"/>
              </a:solidFill>
              <a:latin typeface="Calibri"/>
              <a:ea typeface="+mn-ea"/>
              <a:cs typeface="+mn-cs"/>
            </a:rPr>
            <a:t>example</a:t>
          </a:r>
          <a:r>
            <a:rPr lang="fr-CH" dirty="0">
              <a:solidFill>
                <a:srgbClr val="0037A4"/>
              </a:solidFill>
              <a:latin typeface="Calibri"/>
              <a:ea typeface="+mn-ea"/>
              <a:cs typeface="+mn-cs"/>
            </a:rPr>
            <a:t>, and for certain business </a:t>
          </a:r>
          <a:r>
            <a:rPr lang="fr-CH" dirty="0" err="1">
              <a:solidFill>
                <a:srgbClr val="0037A4"/>
              </a:solidFill>
              <a:latin typeface="Calibri"/>
              <a:ea typeface="+mn-ea"/>
              <a:cs typeface="+mn-cs"/>
            </a:rPr>
            <a:t>categories</a:t>
          </a:r>
          <a:r>
            <a:rPr lang="fr-CH" dirty="0">
              <a:solidFill>
                <a:srgbClr val="0037A4"/>
              </a:solidFill>
              <a:latin typeface="Calibri"/>
              <a:ea typeface="+mn-ea"/>
              <a:cs typeface="+mn-cs"/>
            </a:rPr>
            <a:t> (</a:t>
          </a:r>
          <a:r>
            <a:rPr lang="fr-CH" dirty="0" err="1">
              <a:solidFill>
                <a:srgbClr val="0037A4"/>
              </a:solidFill>
              <a:latin typeface="Calibri"/>
              <a:ea typeface="+mn-ea"/>
              <a:cs typeface="+mn-cs"/>
            </a:rPr>
            <a:t>especially</a:t>
          </a:r>
          <a:r>
            <a:rPr lang="fr-CH" dirty="0">
              <a:solidFill>
                <a:srgbClr val="0037A4"/>
              </a:solidFill>
              <a:latin typeface="Calibri"/>
              <a:ea typeface="+mn-ea"/>
              <a:cs typeface="+mn-cs"/>
            </a:rPr>
            <a:t> for </a:t>
          </a:r>
          <a:r>
            <a:rPr lang="fr-CH" dirty="0" smtClean="0">
              <a:solidFill>
                <a:srgbClr val="0037A4"/>
              </a:solidFill>
              <a:latin typeface="Calibri"/>
              <a:ea typeface="+mn-ea"/>
              <a:cs typeface="+mn-cs"/>
            </a:rPr>
            <a:t>a machine </a:t>
          </a:r>
          <a:r>
            <a:rPr lang="fr-CH" dirty="0" err="1">
              <a:solidFill>
                <a:srgbClr val="0037A4"/>
              </a:solidFill>
              <a:latin typeface="Calibri"/>
              <a:ea typeface="+mn-ea"/>
              <a:cs typeface="+mn-cs"/>
            </a:rPr>
            <a:t>driven</a:t>
          </a:r>
          <a:r>
            <a:rPr lang="fr-CH" dirty="0">
              <a:solidFill>
                <a:srgbClr val="0037A4"/>
              </a:solidFill>
              <a:latin typeface="Calibri"/>
              <a:ea typeface="+mn-ea"/>
              <a:cs typeface="+mn-cs"/>
            </a:rPr>
            <a:t> businesses, </a:t>
          </a:r>
          <a:r>
            <a:rPr lang="fr-CH" dirty="0" err="1" smtClean="0">
              <a:solidFill>
                <a:srgbClr val="0037A4"/>
              </a:solidFill>
              <a:latin typeface="Calibri"/>
              <a:ea typeface="+mn-ea"/>
              <a:cs typeface="+mn-cs"/>
            </a:rPr>
            <a:t>like</a:t>
          </a:r>
          <a:r>
            <a:rPr lang="fr-CH" dirty="0" smtClean="0">
              <a:solidFill>
                <a:srgbClr val="0037A4"/>
              </a:solidFill>
              <a:latin typeface="Calibri"/>
              <a:ea typeface="+mn-ea"/>
              <a:cs typeface="+mn-cs"/>
            </a:rPr>
            <a:t> Nespresso</a:t>
          </a:r>
          <a:r>
            <a:rPr lang="fr-CH" dirty="0">
              <a:solidFill>
                <a:srgbClr val="0037A4"/>
              </a:solidFill>
              <a:latin typeface="Calibri"/>
              <a:ea typeface="+mn-ea"/>
              <a:cs typeface="+mn-cs"/>
            </a:rPr>
            <a:t>).</a:t>
          </a:r>
        </a:p>
      </dgm:t>
    </dgm:pt>
    <dgm:pt modelId="{277191DA-C889-4A95-A7E2-780EAA8A418A}" type="parTrans" cxnId="{906FA2A8-023F-4286-814D-B9F7AD3DE49F}">
      <dgm:prSet/>
      <dgm:spPr/>
      <dgm:t>
        <a:bodyPr/>
        <a:lstStyle/>
        <a:p>
          <a:endParaRPr lang="fr-CH"/>
        </a:p>
      </dgm:t>
    </dgm:pt>
    <dgm:pt modelId="{DFAE782A-0FBF-438C-B87C-997E2DB7420D}" type="sibTrans" cxnId="{906FA2A8-023F-4286-814D-B9F7AD3DE49F}">
      <dgm:prSet/>
      <dgm:spPr/>
      <dgm:t>
        <a:bodyPr/>
        <a:lstStyle/>
        <a:p>
          <a:endParaRPr lang="fr-CH"/>
        </a:p>
      </dgm:t>
    </dgm:pt>
    <dgm:pt modelId="{16F66EBE-4962-4BBC-B817-D84E5AF082D4}">
      <dgm:prSet phldrT="[Text]" custT="1"/>
      <dgm:spPr>
        <a:xfrm>
          <a:off x="0" y="2340822"/>
          <a:ext cx="3144116" cy="1113873"/>
        </a:xfrm>
        <a:prstGeom prst="roundRect">
          <a:avLst/>
        </a:prstGeom>
        <a:solidFill>
          <a:srgbClr val="C0504D">
            <a:lumMod val="60000"/>
            <a:lumOff val="40000"/>
          </a:srgbClr>
        </a:solidFill>
        <a:ln w="25400" cap="flat" cmpd="sng" algn="ctr">
          <a:solidFill>
            <a:sysClr val="window" lastClr="FFFFFF">
              <a:hueOff val="0"/>
              <a:satOff val="0"/>
              <a:lumOff val="0"/>
              <a:alphaOff val="0"/>
            </a:sysClr>
          </a:solidFill>
          <a:prstDash val="solid"/>
        </a:ln>
        <a:effectLst/>
      </dgm:spPr>
      <dgm:t>
        <a:bodyPr/>
        <a:lstStyle/>
        <a:p>
          <a:r>
            <a:rPr lang="en-GB" sz="2000" u="none" dirty="0">
              <a:solidFill>
                <a:sysClr val="window" lastClr="FFFFFF"/>
              </a:solidFill>
              <a:latin typeface="Calibri"/>
              <a:ea typeface="+mn-ea"/>
              <a:cs typeface="+mn-cs"/>
            </a:rPr>
            <a:t>Examine the nature of the designs </a:t>
          </a:r>
          <a:endParaRPr lang="fr-CH" sz="2000" dirty="0">
            <a:solidFill>
              <a:sysClr val="window" lastClr="FFFFFF"/>
            </a:solidFill>
            <a:latin typeface="Calibri"/>
            <a:ea typeface="+mn-ea"/>
            <a:cs typeface="+mn-cs"/>
          </a:endParaRPr>
        </a:p>
      </dgm:t>
    </dgm:pt>
    <dgm:pt modelId="{65689CFA-3BD6-43F6-9501-D49523B9D505}" type="parTrans" cxnId="{681E7137-AC9F-414E-9FEB-4C2BDF1EECDC}">
      <dgm:prSet/>
      <dgm:spPr/>
      <dgm:t>
        <a:bodyPr/>
        <a:lstStyle/>
        <a:p>
          <a:endParaRPr lang="fr-CH"/>
        </a:p>
      </dgm:t>
    </dgm:pt>
    <dgm:pt modelId="{0AFC22FD-AA4B-4E6F-85F0-6684AEE01590}" type="sibTrans" cxnId="{681E7137-AC9F-414E-9FEB-4C2BDF1EECDC}">
      <dgm:prSet/>
      <dgm:spPr/>
      <dgm:t>
        <a:bodyPr/>
        <a:lstStyle/>
        <a:p>
          <a:endParaRPr lang="fr-CH"/>
        </a:p>
      </dgm:t>
    </dgm:pt>
    <dgm:pt modelId="{4229073F-3803-4A84-AD96-79C8B6D954FF}">
      <dgm:prSet phldrT="[Text]"/>
      <dgm:spPr>
        <a:xfrm rot="5400000">
          <a:off x="5493336" y="102989"/>
          <a:ext cx="891099" cy="5589539"/>
        </a:xfrm>
        <a:prstGeom prst="round2Same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r>
            <a:rPr lang="en-GB" dirty="0">
              <a:solidFill>
                <a:srgbClr val="0037A4"/>
              </a:solidFill>
              <a:latin typeface="Calibri"/>
              <a:ea typeface="+mn-ea"/>
              <a:cs typeface="+mn-cs"/>
            </a:rPr>
            <a:t>A stricter approach is recommended for categories where the freedom of the designer is by default very narrow, such as for containers and accessories.</a:t>
          </a:r>
          <a:endParaRPr lang="fr-CH" dirty="0">
            <a:solidFill>
              <a:srgbClr val="0037A4"/>
            </a:solidFill>
            <a:latin typeface="Calibri"/>
            <a:ea typeface="+mn-ea"/>
            <a:cs typeface="+mn-cs"/>
          </a:endParaRPr>
        </a:p>
      </dgm:t>
    </dgm:pt>
    <dgm:pt modelId="{FF303350-FE7B-491A-A909-E16F5CA4B867}" type="parTrans" cxnId="{95DC9C79-176C-4180-BB79-936043134BF9}">
      <dgm:prSet/>
      <dgm:spPr/>
      <dgm:t>
        <a:bodyPr/>
        <a:lstStyle/>
        <a:p>
          <a:endParaRPr lang="fr-CH"/>
        </a:p>
      </dgm:t>
    </dgm:pt>
    <dgm:pt modelId="{5585319D-1F96-443A-8747-040316C6BF8F}" type="sibTrans" cxnId="{95DC9C79-176C-4180-BB79-936043134BF9}">
      <dgm:prSet/>
      <dgm:spPr/>
      <dgm:t>
        <a:bodyPr/>
        <a:lstStyle/>
        <a:p>
          <a:endParaRPr lang="fr-CH"/>
        </a:p>
      </dgm:t>
    </dgm:pt>
    <dgm:pt modelId="{22B768CF-BB4E-49EC-B123-F262E70265B1}" type="pres">
      <dgm:prSet presAssocID="{863E6DB3-113B-4B57-A056-016CAA1669D9}" presName="Name0" presStyleCnt="0">
        <dgm:presLayoutVars>
          <dgm:dir/>
          <dgm:animLvl val="lvl"/>
          <dgm:resizeHandles val="exact"/>
        </dgm:presLayoutVars>
      </dgm:prSet>
      <dgm:spPr/>
      <dgm:t>
        <a:bodyPr/>
        <a:lstStyle/>
        <a:p>
          <a:endParaRPr lang="fr-CH"/>
        </a:p>
      </dgm:t>
    </dgm:pt>
    <dgm:pt modelId="{3FC74FD9-84DA-48E2-AB05-C35B43733BC1}" type="pres">
      <dgm:prSet presAssocID="{B869AAB7-A043-4FA8-9617-DACB2D6BF7F5}" presName="linNode" presStyleCnt="0"/>
      <dgm:spPr/>
    </dgm:pt>
    <dgm:pt modelId="{B645E75C-1A5E-49DD-B817-F6B57ECBB5CE}" type="pres">
      <dgm:prSet presAssocID="{B869AAB7-A043-4FA8-9617-DACB2D6BF7F5}" presName="parentText" presStyleLbl="node1" presStyleIdx="0" presStyleCnt="3">
        <dgm:presLayoutVars>
          <dgm:chMax val="1"/>
          <dgm:bulletEnabled val="1"/>
        </dgm:presLayoutVars>
      </dgm:prSet>
      <dgm:spPr/>
      <dgm:t>
        <a:bodyPr/>
        <a:lstStyle/>
        <a:p>
          <a:endParaRPr lang="fr-CH"/>
        </a:p>
      </dgm:t>
    </dgm:pt>
    <dgm:pt modelId="{1048907F-8A9A-4E6C-B0AA-84F49885195C}" type="pres">
      <dgm:prSet presAssocID="{B869AAB7-A043-4FA8-9617-DACB2D6BF7F5}" presName="descendantText" presStyleLbl="alignAccFollowNode1" presStyleIdx="0" presStyleCnt="3">
        <dgm:presLayoutVars>
          <dgm:bulletEnabled val="1"/>
        </dgm:presLayoutVars>
      </dgm:prSet>
      <dgm:spPr/>
      <dgm:t>
        <a:bodyPr/>
        <a:lstStyle/>
        <a:p>
          <a:endParaRPr lang="fr-CH"/>
        </a:p>
      </dgm:t>
    </dgm:pt>
    <dgm:pt modelId="{FA7424E6-EC2B-42B3-8513-EBE87058EDEE}" type="pres">
      <dgm:prSet presAssocID="{A900F485-02F4-4D0A-A3F0-C23BE362F717}" presName="sp" presStyleCnt="0"/>
      <dgm:spPr/>
    </dgm:pt>
    <dgm:pt modelId="{4FAB5377-8D8C-4ADA-88C5-AD470F9C771B}" type="pres">
      <dgm:prSet presAssocID="{ABC1E477-7294-42CD-A9CD-0968137CC774}" presName="linNode" presStyleCnt="0"/>
      <dgm:spPr/>
    </dgm:pt>
    <dgm:pt modelId="{D4E46F4C-576B-4634-AD9D-98A74FA389F9}" type="pres">
      <dgm:prSet presAssocID="{ABC1E477-7294-42CD-A9CD-0968137CC774}" presName="parentText" presStyleLbl="node1" presStyleIdx="1" presStyleCnt="3">
        <dgm:presLayoutVars>
          <dgm:chMax val="1"/>
          <dgm:bulletEnabled val="1"/>
        </dgm:presLayoutVars>
      </dgm:prSet>
      <dgm:spPr/>
      <dgm:t>
        <a:bodyPr/>
        <a:lstStyle/>
        <a:p>
          <a:endParaRPr lang="fr-CH"/>
        </a:p>
      </dgm:t>
    </dgm:pt>
    <dgm:pt modelId="{3F09EF7A-AB46-4AF8-BE56-5EED533B00DB}" type="pres">
      <dgm:prSet presAssocID="{ABC1E477-7294-42CD-A9CD-0968137CC774}" presName="descendantText" presStyleLbl="alignAccFollowNode1" presStyleIdx="1" presStyleCnt="3">
        <dgm:presLayoutVars>
          <dgm:bulletEnabled val="1"/>
        </dgm:presLayoutVars>
      </dgm:prSet>
      <dgm:spPr/>
      <dgm:t>
        <a:bodyPr/>
        <a:lstStyle/>
        <a:p>
          <a:endParaRPr lang="fr-CH"/>
        </a:p>
      </dgm:t>
    </dgm:pt>
    <dgm:pt modelId="{7448745C-5715-4F62-88E6-EAAC8F3603DE}" type="pres">
      <dgm:prSet presAssocID="{DAE66501-15B8-434B-A018-E9F646BAF4DC}" presName="sp" presStyleCnt="0"/>
      <dgm:spPr/>
    </dgm:pt>
    <dgm:pt modelId="{FBD9F700-EC56-448B-914D-1302A36FEF35}" type="pres">
      <dgm:prSet presAssocID="{16F66EBE-4962-4BBC-B817-D84E5AF082D4}" presName="linNode" presStyleCnt="0"/>
      <dgm:spPr/>
    </dgm:pt>
    <dgm:pt modelId="{FA0DFEB7-7D81-47CB-8FA3-8A0A6121E484}" type="pres">
      <dgm:prSet presAssocID="{16F66EBE-4962-4BBC-B817-D84E5AF082D4}" presName="parentText" presStyleLbl="node1" presStyleIdx="2" presStyleCnt="3">
        <dgm:presLayoutVars>
          <dgm:chMax val="1"/>
          <dgm:bulletEnabled val="1"/>
        </dgm:presLayoutVars>
      </dgm:prSet>
      <dgm:spPr/>
      <dgm:t>
        <a:bodyPr/>
        <a:lstStyle/>
        <a:p>
          <a:endParaRPr lang="fr-CH"/>
        </a:p>
      </dgm:t>
    </dgm:pt>
    <dgm:pt modelId="{C26F75FA-6753-4160-8C3A-2443D1159D3D}" type="pres">
      <dgm:prSet presAssocID="{16F66EBE-4962-4BBC-B817-D84E5AF082D4}" presName="descendantText" presStyleLbl="alignAccFollowNode1" presStyleIdx="2" presStyleCnt="3">
        <dgm:presLayoutVars>
          <dgm:bulletEnabled val="1"/>
        </dgm:presLayoutVars>
      </dgm:prSet>
      <dgm:spPr/>
      <dgm:t>
        <a:bodyPr/>
        <a:lstStyle/>
        <a:p>
          <a:endParaRPr lang="fr-CH"/>
        </a:p>
      </dgm:t>
    </dgm:pt>
  </dgm:ptLst>
  <dgm:cxnLst>
    <dgm:cxn modelId="{17A0F47C-7EB7-4557-A1F7-A26908B2931C}" srcId="{B869AAB7-A043-4FA8-9617-DACB2D6BF7F5}" destId="{FDBD77CE-7875-4AD6-ACDA-A281D96C08EC}" srcOrd="0" destOrd="0" parTransId="{8D111BE9-1AE8-437D-97D2-A5F7B4F2D660}" sibTransId="{9F3E39D8-9C5F-4ACC-8A15-20FB38497E51}"/>
    <dgm:cxn modelId="{9682ECDA-8030-4E72-A613-5D4D8C0636E8}" srcId="{863E6DB3-113B-4B57-A056-016CAA1669D9}" destId="{ABC1E477-7294-42CD-A9CD-0968137CC774}" srcOrd="1" destOrd="0" parTransId="{108A11AE-89C0-466B-AD0C-577DF8229E59}" sibTransId="{DAE66501-15B8-434B-A018-E9F646BAF4DC}"/>
    <dgm:cxn modelId="{95DC9C79-176C-4180-BB79-936043134BF9}" srcId="{16F66EBE-4962-4BBC-B817-D84E5AF082D4}" destId="{4229073F-3803-4A84-AD96-79C8B6D954FF}" srcOrd="0" destOrd="0" parTransId="{FF303350-FE7B-491A-A909-E16F5CA4B867}" sibTransId="{5585319D-1F96-443A-8747-040316C6BF8F}"/>
    <dgm:cxn modelId="{58DBEDE8-2BB9-4DFB-8521-85DDD66F805C}" type="presOf" srcId="{3E640C2E-0609-4576-B706-E2984CEDE609}" destId="{3F09EF7A-AB46-4AF8-BE56-5EED533B00DB}" srcOrd="0" destOrd="0" presId="urn:microsoft.com/office/officeart/2005/8/layout/vList5"/>
    <dgm:cxn modelId="{AC4DA82D-C19B-4B3C-AD5D-C73932200E40}" type="presOf" srcId="{B869AAB7-A043-4FA8-9617-DACB2D6BF7F5}" destId="{B645E75C-1A5E-49DD-B817-F6B57ECBB5CE}" srcOrd="0" destOrd="0" presId="urn:microsoft.com/office/officeart/2005/8/layout/vList5"/>
    <dgm:cxn modelId="{CD8B500F-49F8-4DC1-862B-C52DCDBE5BBE}" type="presOf" srcId="{FDBD77CE-7875-4AD6-ACDA-A281D96C08EC}" destId="{1048907F-8A9A-4E6C-B0AA-84F49885195C}" srcOrd="0" destOrd="0" presId="urn:microsoft.com/office/officeart/2005/8/layout/vList5"/>
    <dgm:cxn modelId="{681E7137-AC9F-414E-9FEB-4C2BDF1EECDC}" srcId="{863E6DB3-113B-4B57-A056-016CAA1669D9}" destId="{16F66EBE-4962-4BBC-B817-D84E5AF082D4}" srcOrd="2" destOrd="0" parTransId="{65689CFA-3BD6-43F6-9501-D49523B9D505}" sibTransId="{0AFC22FD-AA4B-4E6F-85F0-6684AEE01590}"/>
    <dgm:cxn modelId="{3461621F-C81F-47AF-9526-A80EF76EE772}" type="presOf" srcId="{16F66EBE-4962-4BBC-B817-D84E5AF082D4}" destId="{FA0DFEB7-7D81-47CB-8FA3-8A0A6121E484}" srcOrd="0" destOrd="0" presId="urn:microsoft.com/office/officeart/2005/8/layout/vList5"/>
    <dgm:cxn modelId="{CCDF6E25-7697-4636-BF53-5B747267CE2D}" srcId="{863E6DB3-113B-4B57-A056-016CAA1669D9}" destId="{B869AAB7-A043-4FA8-9617-DACB2D6BF7F5}" srcOrd="0" destOrd="0" parTransId="{334DC8AB-CA8E-43B7-B3DA-45C69A062697}" sibTransId="{A900F485-02F4-4D0A-A3F0-C23BE362F717}"/>
    <dgm:cxn modelId="{46944963-D3A0-4DF6-B28D-95A471C835B5}" type="presOf" srcId="{863E6DB3-113B-4B57-A056-016CAA1669D9}" destId="{22B768CF-BB4E-49EC-B123-F262E70265B1}" srcOrd="0" destOrd="0" presId="urn:microsoft.com/office/officeart/2005/8/layout/vList5"/>
    <dgm:cxn modelId="{17C38705-1FB9-484A-B306-58A74FF6647D}" type="presOf" srcId="{4229073F-3803-4A84-AD96-79C8B6D954FF}" destId="{C26F75FA-6753-4160-8C3A-2443D1159D3D}" srcOrd="0" destOrd="0" presId="urn:microsoft.com/office/officeart/2005/8/layout/vList5"/>
    <dgm:cxn modelId="{9BB8D971-9104-4CD3-8A6A-6A95E0015F26}" type="presOf" srcId="{ABC1E477-7294-42CD-A9CD-0968137CC774}" destId="{D4E46F4C-576B-4634-AD9D-98A74FA389F9}" srcOrd="0" destOrd="0" presId="urn:microsoft.com/office/officeart/2005/8/layout/vList5"/>
    <dgm:cxn modelId="{906FA2A8-023F-4286-814D-B9F7AD3DE49F}" srcId="{ABC1E477-7294-42CD-A9CD-0968137CC774}" destId="{3E640C2E-0609-4576-B706-E2984CEDE609}" srcOrd="0" destOrd="0" parTransId="{277191DA-C889-4A95-A7E2-780EAA8A418A}" sibTransId="{DFAE782A-0FBF-438C-B87C-997E2DB7420D}"/>
    <dgm:cxn modelId="{1237084C-4453-4B98-B363-F3A049886680}" type="presParOf" srcId="{22B768CF-BB4E-49EC-B123-F262E70265B1}" destId="{3FC74FD9-84DA-48E2-AB05-C35B43733BC1}" srcOrd="0" destOrd="0" presId="urn:microsoft.com/office/officeart/2005/8/layout/vList5"/>
    <dgm:cxn modelId="{B4C387E4-2AD5-4B9C-AB71-478AA3CBAEE5}" type="presParOf" srcId="{3FC74FD9-84DA-48E2-AB05-C35B43733BC1}" destId="{B645E75C-1A5E-49DD-B817-F6B57ECBB5CE}" srcOrd="0" destOrd="0" presId="urn:microsoft.com/office/officeart/2005/8/layout/vList5"/>
    <dgm:cxn modelId="{5A2C77F1-F951-4A5B-9E43-16F3883399D6}" type="presParOf" srcId="{3FC74FD9-84DA-48E2-AB05-C35B43733BC1}" destId="{1048907F-8A9A-4E6C-B0AA-84F49885195C}" srcOrd="1" destOrd="0" presId="urn:microsoft.com/office/officeart/2005/8/layout/vList5"/>
    <dgm:cxn modelId="{BC2EBD45-2F9E-42E0-B537-3A9E42D663B5}" type="presParOf" srcId="{22B768CF-BB4E-49EC-B123-F262E70265B1}" destId="{FA7424E6-EC2B-42B3-8513-EBE87058EDEE}" srcOrd="1" destOrd="0" presId="urn:microsoft.com/office/officeart/2005/8/layout/vList5"/>
    <dgm:cxn modelId="{B7EC96F7-D9AF-4DD7-8200-617E245C3793}" type="presParOf" srcId="{22B768CF-BB4E-49EC-B123-F262E70265B1}" destId="{4FAB5377-8D8C-4ADA-88C5-AD470F9C771B}" srcOrd="2" destOrd="0" presId="urn:microsoft.com/office/officeart/2005/8/layout/vList5"/>
    <dgm:cxn modelId="{2CF055A6-0391-4F57-8871-41C3BF98CCBF}" type="presParOf" srcId="{4FAB5377-8D8C-4ADA-88C5-AD470F9C771B}" destId="{D4E46F4C-576B-4634-AD9D-98A74FA389F9}" srcOrd="0" destOrd="0" presId="urn:microsoft.com/office/officeart/2005/8/layout/vList5"/>
    <dgm:cxn modelId="{E13B3039-3341-4C88-9512-6C1FB47A120C}" type="presParOf" srcId="{4FAB5377-8D8C-4ADA-88C5-AD470F9C771B}" destId="{3F09EF7A-AB46-4AF8-BE56-5EED533B00DB}" srcOrd="1" destOrd="0" presId="urn:microsoft.com/office/officeart/2005/8/layout/vList5"/>
    <dgm:cxn modelId="{A7833B3E-8F29-4276-A84B-9467AD061274}" type="presParOf" srcId="{22B768CF-BB4E-49EC-B123-F262E70265B1}" destId="{7448745C-5715-4F62-88E6-EAAC8F3603DE}" srcOrd="3" destOrd="0" presId="urn:microsoft.com/office/officeart/2005/8/layout/vList5"/>
    <dgm:cxn modelId="{0EAEA8AE-9D72-4BFD-AC78-1D072C9E3041}" type="presParOf" srcId="{22B768CF-BB4E-49EC-B123-F262E70265B1}" destId="{FBD9F700-EC56-448B-914D-1302A36FEF35}" srcOrd="4" destOrd="0" presId="urn:microsoft.com/office/officeart/2005/8/layout/vList5"/>
    <dgm:cxn modelId="{A8F3CA0F-E429-42B2-A644-CE70EEA9B75C}" type="presParOf" srcId="{FBD9F700-EC56-448B-914D-1302A36FEF35}" destId="{FA0DFEB7-7D81-47CB-8FA3-8A0A6121E484}" srcOrd="0" destOrd="0" presId="urn:microsoft.com/office/officeart/2005/8/layout/vList5"/>
    <dgm:cxn modelId="{71C86A9A-4B3E-4646-9469-CEB112D2F52F}" type="presParOf" srcId="{FBD9F700-EC56-448B-914D-1302A36FEF35}" destId="{C26F75FA-6753-4160-8C3A-2443D1159D3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DECC76-1183-4229-AE42-2C449F7892D1}"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AE96E2A6-9247-4ADC-A0C5-9561F6A0A6A5}">
      <dgm:prSet phldrT="[Text]" custT="1"/>
      <dgm:spPr>
        <a:solidFill>
          <a:schemeClr val="accent2">
            <a:lumMod val="60000"/>
            <a:lumOff val="40000"/>
          </a:schemeClr>
        </a:solidFill>
      </dgm:spPr>
      <dgm:t>
        <a:bodyPr/>
        <a:lstStyle/>
        <a:p>
          <a:pPr algn="ctr"/>
          <a:r>
            <a:rPr lang="fr-CH" sz="1800" dirty="0"/>
            <a:t>One single application</a:t>
          </a:r>
          <a:endParaRPr lang="en-US" sz="1800" dirty="0"/>
        </a:p>
      </dgm:t>
    </dgm:pt>
    <dgm:pt modelId="{58B3EEC3-9A8F-459B-B284-FEBB6442A949}" type="parTrans" cxnId="{12B8E119-919B-4EB6-95E3-055B6DDB1AE3}">
      <dgm:prSet/>
      <dgm:spPr/>
      <dgm:t>
        <a:bodyPr/>
        <a:lstStyle/>
        <a:p>
          <a:endParaRPr lang="en-US"/>
        </a:p>
      </dgm:t>
    </dgm:pt>
    <dgm:pt modelId="{9252D393-1B86-4950-9CFD-82C5FA6A739B}" type="sibTrans" cxnId="{12B8E119-919B-4EB6-95E3-055B6DDB1AE3}">
      <dgm:prSet/>
      <dgm:spPr/>
      <dgm:t>
        <a:bodyPr/>
        <a:lstStyle/>
        <a:p>
          <a:endParaRPr lang="en-US"/>
        </a:p>
      </dgm:t>
    </dgm:pt>
    <dgm:pt modelId="{9E8B96EB-3308-4BAB-8589-C4414AE7CF7A}">
      <dgm:prSet phldrT="[Text]" custT="1"/>
      <dgm:spPr>
        <a:solidFill>
          <a:schemeClr val="accent2">
            <a:lumMod val="60000"/>
            <a:lumOff val="40000"/>
          </a:schemeClr>
        </a:solidFill>
      </dgm:spPr>
      <dgm:t>
        <a:bodyPr/>
        <a:lstStyle/>
        <a:p>
          <a:pPr algn="ctr"/>
          <a:r>
            <a:rPr lang="fr-CH" sz="1800" dirty="0"/>
            <a:t>One </a:t>
          </a:r>
          <a:r>
            <a:rPr lang="fr-CH" sz="1800" dirty="0" err="1"/>
            <a:t>language</a:t>
          </a:r>
          <a:endParaRPr lang="en-US" sz="1800" dirty="0"/>
        </a:p>
      </dgm:t>
    </dgm:pt>
    <dgm:pt modelId="{D5FDCAF7-3052-42EA-B71C-2A0F0377720E}" type="parTrans" cxnId="{8DC83DC7-D926-467A-B334-A458648378F6}">
      <dgm:prSet/>
      <dgm:spPr/>
      <dgm:t>
        <a:bodyPr/>
        <a:lstStyle/>
        <a:p>
          <a:endParaRPr lang="en-US"/>
        </a:p>
      </dgm:t>
    </dgm:pt>
    <dgm:pt modelId="{2325CAD3-1913-4AD5-A991-DF2C20360B56}" type="sibTrans" cxnId="{8DC83DC7-D926-467A-B334-A458648378F6}">
      <dgm:prSet/>
      <dgm:spPr/>
      <dgm:t>
        <a:bodyPr/>
        <a:lstStyle/>
        <a:p>
          <a:endParaRPr lang="en-US"/>
        </a:p>
      </dgm:t>
    </dgm:pt>
    <dgm:pt modelId="{8AC10428-916F-4D59-8CAF-FC71F12FCD17}">
      <dgm:prSet phldrT="[Text]" custT="1"/>
      <dgm:spPr>
        <a:solidFill>
          <a:schemeClr val="accent2">
            <a:lumMod val="60000"/>
            <a:lumOff val="40000"/>
          </a:schemeClr>
        </a:solidFill>
      </dgm:spPr>
      <dgm:t>
        <a:bodyPr/>
        <a:lstStyle/>
        <a:p>
          <a:pPr algn="ctr"/>
          <a:r>
            <a:rPr lang="fr-CH" sz="1800" dirty="0"/>
            <a:t>One global </a:t>
          </a:r>
          <a:r>
            <a:rPr lang="fr-CH" sz="1800" dirty="0" err="1"/>
            <a:t>fee</a:t>
          </a:r>
          <a:endParaRPr lang="en-US" sz="1800" dirty="0"/>
        </a:p>
      </dgm:t>
    </dgm:pt>
    <dgm:pt modelId="{D7E2BE6D-21BB-4FD7-B220-89E7C64E9EA5}" type="parTrans" cxnId="{733F686E-CD42-4506-A95B-AA23724B0385}">
      <dgm:prSet/>
      <dgm:spPr/>
      <dgm:t>
        <a:bodyPr/>
        <a:lstStyle/>
        <a:p>
          <a:endParaRPr lang="en-US"/>
        </a:p>
      </dgm:t>
    </dgm:pt>
    <dgm:pt modelId="{6A2AFA75-407F-41C1-BF6C-118E95969A91}" type="sibTrans" cxnId="{733F686E-CD42-4506-A95B-AA23724B0385}">
      <dgm:prSet/>
      <dgm:spPr/>
      <dgm:t>
        <a:bodyPr/>
        <a:lstStyle/>
        <a:p>
          <a:endParaRPr lang="en-US"/>
        </a:p>
      </dgm:t>
    </dgm:pt>
    <dgm:pt modelId="{7F540349-9D1E-4EC8-99F1-58E8C8CB0E62}">
      <dgm:prSet custT="1"/>
      <dgm:spPr>
        <a:solidFill>
          <a:schemeClr val="accent2">
            <a:lumMod val="60000"/>
            <a:lumOff val="40000"/>
          </a:schemeClr>
        </a:solidFill>
      </dgm:spPr>
      <dgm:t>
        <a:bodyPr/>
        <a:lstStyle/>
        <a:p>
          <a:pPr algn="ctr"/>
          <a:r>
            <a:rPr lang="fr-CH" sz="1800" dirty="0"/>
            <a:t>One </a:t>
          </a:r>
          <a:r>
            <a:rPr lang="fr-CH" sz="1800" dirty="0" err="1"/>
            <a:t>Renewal</a:t>
          </a:r>
          <a:endParaRPr lang="en-US" sz="1800" dirty="0"/>
        </a:p>
      </dgm:t>
    </dgm:pt>
    <dgm:pt modelId="{902667C3-D4E7-427A-A459-26CB1949B2DC}" type="parTrans" cxnId="{1A44214A-9A6E-42BA-89FE-8885F8560785}">
      <dgm:prSet/>
      <dgm:spPr/>
      <dgm:t>
        <a:bodyPr/>
        <a:lstStyle/>
        <a:p>
          <a:endParaRPr lang="en-US"/>
        </a:p>
      </dgm:t>
    </dgm:pt>
    <dgm:pt modelId="{883BAD2B-74DB-425D-9A47-4B8E095F4427}" type="sibTrans" cxnId="{1A44214A-9A6E-42BA-89FE-8885F8560785}">
      <dgm:prSet/>
      <dgm:spPr/>
      <dgm:t>
        <a:bodyPr/>
        <a:lstStyle/>
        <a:p>
          <a:endParaRPr lang="en-US"/>
        </a:p>
      </dgm:t>
    </dgm:pt>
    <dgm:pt modelId="{922FEB1D-6AC4-49D4-B7EB-FD1425CA74DD}" type="pres">
      <dgm:prSet presAssocID="{2EDECC76-1183-4229-AE42-2C449F7892D1}" presName="outerComposite" presStyleCnt="0">
        <dgm:presLayoutVars>
          <dgm:chMax val="5"/>
          <dgm:dir/>
          <dgm:resizeHandles val="exact"/>
        </dgm:presLayoutVars>
      </dgm:prSet>
      <dgm:spPr/>
      <dgm:t>
        <a:bodyPr/>
        <a:lstStyle/>
        <a:p>
          <a:endParaRPr lang="fr-CH"/>
        </a:p>
      </dgm:t>
    </dgm:pt>
    <dgm:pt modelId="{9D1AAD76-4BB6-49D7-8A57-A14F20F1C5B5}" type="pres">
      <dgm:prSet presAssocID="{2EDECC76-1183-4229-AE42-2C449F7892D1}" presName="dummyMaxCanvas" presStyleCnt="0">
        <dgm:presLayoutVars/>
      </dgm:prSet>
      <dgm:spPr/>
    </dgm:pt>
    <dgm:pt modelId="{1DE30BEC-51AB-451A-9F52-4C8D32855B42}" type="pres">
      <dgm:prSet presAssocID="{2EDECC76-1183-4229-AE42-2C449F7892D1}" presName="FourNodes_1" presStyleLbl="node1" presStyleIdx="0" presStyleCnt="4">
        <dgm:presLayoutVars>
          <dgm:bulletEnabled val="1"/>
        </dgm:presLayoutVars>
      </dgm:prSet>
      <dgm:spPr/>
      <dgm:t>
        <a:bodyPr/>
        <a:lstStyle/>
        <a:p>
          <a:endParaRPr lang="fr-CH"/>
        </a:p>
      </dgm:t>
    </dgm:pt>
    <dgm:pt modelId="{012CFB34-94DF-40F9-88E3-8A75B335240C}" type="pres">
      <dgm:prSet presAssocID="{2EDECC76-1183-4229-AE42-2C449F7892D1}" presName="FourNodes_2" presStyleLbl="node1" presStyleIdx="1" presStyleCnt="4">
        <dgm:presLayoutVars>
          <dgm:bulletEnabled val="1"/>
        </dgm:presLayoutVars>
      </dgm:prSet>
      <dgm:spPr/>
      <dgm:t>
        <a:bodyPr/>
        <a:lstStyle/>
        <a:p>
          <a:endParaRPr lang="fr-CH"/>
        </a:p>
      </dgm:t>
    </dgm:pt>
    <dgm:pt modelId="{04579DBC-30CF-4EDD-A97A-6162F6FAF597}" type="pres">
      <dgm:prSet presAssocID="{2EDECC76-1183-4229-AE42-2C449F7892D1}" presName="FourNodes_3" presStyleLbl="node1" presStyleIdx="2" presStyleCnt="4" custLinFactNeighborY="-2597">
        <dgm:presLayoutVars>
          <dgm:bulletEnabled val="1"/>
        </dgm:presLayoutVars>
      </dgm:prSet>
      <dgm:spPr/>
      <dgm:t>
        <a:bodyPr/>
        <a:lstStyle/>
        <a:p>
          <a:endParaRPr lang="fr-CH"/>
        </a:p>
      </dgm:t>
    </dgm:pt>
    <dgm:pt modelId="{FA2C1453-10C5-4B81-ABC9-944E427D8079}" type="pres">
      <dgm:prSet presAssocID="{2EDECC76-1183-4229-AE42-2C449F7892D1}" presName="FourNodes_4" presStyleLbl="node1" presStyleIdx="3" presStyleCnt="4">
        <dgm:presLayoutVars>
          <dgm:bulletEnabled val="1"/>
        </dgm:presLayoutVars>
      </dgm:prSet>
      <dgm:spPr/>
      <dgm:t>
        <a:bodyPr/>
        <a:lstStyle/>
        <a:p>
          <a:endParaRPr lang="fr-CH"/>
        </a:p>
      </dgm:t>
    </dgm:pt>
    <dgm:pt modelId="{E4C64054-4BF9-4E81-B8DC-0C4B0AF896BF}" type="pres">
      <dgm:prSet presAssocID="{2EDECC76-1183-4229-AE42-2C449F7892D1}" presName="FourConn_1-2" presStyleLbl="fgAccFollowNode1" presStyleIdx="0" presStyleCnt="3">
        <dgm:presLayoutVars>
          <dgm:bulletEnabled val="1"/>
        </dgm:presLayoutVars>
      </dgm:prSet>
      <dgm:spPr/>
      <dgm:t>
        <a:bodyPr/>
        <a:lstStyle/>
        <a:p>
          <a:endParaRPr lang="fr-CH"/>
        </a:p>
      </dgm:t>
    </dgm:pt>
    <dgm:pt modelId="{8E72E423-5461-4145-8ADD-361F8BF4193C}" type="pres">
      <dgm:prSet presAssocID="{2EDECC76-1183-4229-AE42-2C449F7892D1}" presName="FourConn_2-3" presStyleLbl="fgAccFollowNode1" presStyleIdx="1" presStyleCnt="3">
        <dgm:presLayoutVars>
          <dgm:bulletEnabled val="1"/>
        </dgm:presLayoutVars>
      </dgm:prSet>
      <dgm:spPr/>
      <dgm:t>
        <a:bodyPr/>
        <a:lstStyle/>
        <a:p>
          <a:endParaRPr lang="fr-CH"/>
        </a:p>
      </dgm:t>
    </dgm:pt>
    <dgm:pt modelId="{13948F90-8C61-4D55-921A-9E7A81834450}" type="pres">
      <dgm:prSet presAssocID="{2EDECC76-1183-4229-AE42-2C449F7892D1}" presName="FourConn_3-4" presStyleLbl="fgAccFollowNode1" presStyleIdx="2" presStyleCnt="3">
        <dgm:presLayoutVars>
          <dgm:bulletEnabled val="1"/>
        </dgm:presLayoutVars>
      </dgm:prSet>
      <dgm:spPr/>
      <dgm:t>
        <a:bodyPr/>
        <a:lstStyle/>
        <a:p>
          <a:endParaRPr lang="fr-CH"/>
        </a:p>
      </dgm:t>
    </dgm:pt>
    <dgm:pt modelId="{1F04424E-698A-4995-94A0-1046CA1F155D}" type="pres">
      <dgm:prSet presAssocID="{2EDECC76-1183-4229-AE42-2C449F7892D1}" presName="FourNodes_1_text" presStyleLbl="node1" presStyleIdx="3" presStyleCnt="4">
        <dgm:presLayoutVars>
          <dgm:bulletEnabled val="1"/>
        </dgm:presLayoutVars>
      </dgm:prSet>
      <dgm:spPr/>
      <dgm:t>
        <a:bodyPr/>
        <a:lstStyle/>
        <a:p>
          <a:endParaRPr lang="fr-CH"/>
        </a:p>
      </dgm:t>
    </dgm:pt>
    <dgm:pt modelId="{08B25754-FA25-49C1-AB79-5B89A38B1C98}" type="pres">
      <dgm:prSet presAssocID="{2EDECC76-1183-4229-AE42-2C449F7892D1}" presName="FourNodes_2_text" presStyleLbl="node1" presStyleIdx="3" presStyleCnt="4">
        <dgm:presLayoutVars>
          <dgm:bulletEnabled val="1"/>
        </dgm:presLayoutVars>
      </dgm:prSet>
      <dgm:spPr/>
      <dgm:t>
        <a:bodyPr/>
        <a:lstStyle/>
        <a:p>
          <a:endParaRPr lang="fr-CH"/>
        </a:p>
      </dgm:t>
    </dgm:pt>
    <dgm:pt modelId="{646D1D56-4727-42F4-92C1-DD67F72AEAB9}" type="pres">
      <dgm:prSet presAssocID="{2EDECC76-1183-4229-AE42-2C449F7892D1}" presName="FourNodes_3_text" presStyleLbl="node1" presStyleIdx="3" presStyleCnt="4">
        <dgm:presLayoutVars>
          <dgm:bulletEnabled val="1"/>
        </dgm:presLayoutVars>
      </dgm:prSet>
      <dgm:spPr/>
      <dgm:t>
        <a:bodyPr/>
        <a:lstStyle/>
        <a:p>
          <a:endParaRPr lang="fr-CH"/>
        </a:p>
      </dgm:t>
    </dgm:pt>
    <dgm:pt modelId="{50D4EA18-9207-4C50-8D1B-32CFDA8D327C}" type="pres">
      <dgm:prSet presAssocID="{2EDECC76-1183-4229-AE42-2C449F7892D1}" presName="FourNodes_4_text" presStyleLbl="node1" presStyleIdx="3" presStyleCnt="4">
        <dgm:presLayoutVars>
          <dgm:bulletEnabled val="1"/>
        </dgm:presLayoutVars>
      </dgm:prSet>
      <dgm:spPr/>
      <dgm:t>
        <a:bodyPr/>
        <a:lstStyle/>
        <a:p>
          <a:endParaRPr lang="fr-CH"/>
        </a:p>
      </dgm:t>
    </dgm:pt>
  </dgm:ptLst>
  <dgm:cxnLst>
    <dgm:cxn modelId="{8DC83DC7-D926-467A-B334-A458648378F6}" srcId="{2EDECC76-1183-4229-AE42-2C449F7892D1}" destId="{9E8B96EB-3308-4BAB-8589-C4414AE7CF7A}" srcOrd="1" destOrd="0" parTransId="{D5FDCAF7-3052-42EA-B71C-2A0F0377720E}" sibTransId="{2325CAD3-1913-4AD5-A991-DF2C20360B56}"/>
    <dgm:cxn modelId="{733F686E-CD42-4506-A95B-AA23724B0385}" srcId="{2EDECC76-1183-4229-AE42-2C449F7892D1}" destId="{8AC10428-916F-4D59-8CAF-FC71F12FCD17}" srcOrd="2" destOrd="0" parTransId="{D7E2BE6D-21BB-4FD7-B220-89E7C64E9EA5}" sibTransId="{6A2AFA75-407F-41C1-BF6C-118E95969A91}"/>
    <dgm:cxn modelId="{16DC0157-672E-48C0-B8C2-50D61A29B3B9}" type="presOf" srcId="{9252D393-1B86-4950-9CFD-82C5FA6A739B}" destId="{E4C64054-4BF9-4E81-B8DC-0C4B0AF896BF}" srcOrd="0" destOrd="0" presId="urn:microsoft.com/office/officeart/2005/8/layout/vProcess5"/>
    <dgm:cxn modelId="{D86653D4-D600-4B13-B28D-23C703163681}" type="presOf" srcId="{7F540349-9D1E-4EC8-99F1-58E8C8CB0E62}" destId="{50D4EA18-9207-4C50-8D1B-32CFDA8D327C}" srcOrd="1" destOrd="0" presId="urn:microsoft.com/office/officeart/2005/8/layout/vProcess5"/>
    <dgm:cxn modelId="{647C806A-0A84-491A-8CBE-E6CB728534DE}" type="presOf" srcId="{9E8B96EB-3308-4BAB-8589-C4414AE7CF7A}" destId="{012CFB34-94DF-40F9-88E3-8A75B335240C}" srcOrd="0" destOrd="0" presId="urn:microsoft.com/office/officeart/2005/8/layout/vProcess5"/>
    <dgm:cxn modelId="{E4BB6D17-781D-460E-BEDE-E6648F2232F9}" type="presOf" srcId="{9E8B96EB-3308-4BAB-8589-C4414AE7CF7A}" destId="{08B25754-FA25-49C1-AB79-5B89A38B1C98}" srcOrd="1" destOrd="0" presId="urn:microsoft.com/office/officeart/2005/8/layout/vProcess5"/>
    <dgm:cxn modelId="{8AD40B57-D7DC-4745-AD94-762704467D8E}" type="presOf" srcId="{8AC10428-916F-4D59-8CAF-FC71F12FCD17}" destId="{04579DBC-30CF-4EDD-A97A-6162F6FAF597}" srcOrd="0" destOrd="0" presId="urn:microsoft.com/office/officeart/2005/8/layout/vProcess5"/>
    <dgm:cxn modelId="{5C851206-78D3-4728-AA15-AE3C655DB298}" type="presOf" srcId="{6A2AFA75-407F-41C1-BF6C-118E95969A91}" destId="{13948F90-8C61-4D55-921A-9E7A81834450}" srcOrd="0" destOrd="0" presId="urn:microsoft.com/office/officeart/2005/8/layout/vProcess5"/>
    <dgm:cxn modelId="{3A629D17-08CA-4E5D-8C65-A385318CE256}" type="presOf" srcId="{2325CAD3-1913-4AD5-A991-DF2C20360B56}" destId="{8E72E423-5461-4145-8ADD-361F8BF4193C}" srcOrd="0" destOrd="0" presId="urn:microsoft.com/office/officeart/2005/8/layout/vProcess5"/>
    <dgm:cxn modelId="{1A44214A-9A6E-42BA-89FE-8885F8560785}" srcId="{2EDECC76-1183-4229-AE42-2C449F7892D1}" destId="{7F540349-9D1E-4EC8-99F1-58E8C8CB0E62}" srcOrd="3" destOrd="0" parTransId="{902667C3-D4E7-427A-A459-26CB1949B2DC}" sibTransId="{883BAD2B-74DB-425D-9A47-4B8E095F4427}"/>
    <dgm:cxn modelId="{9CC91150-DB6D-4039-A78B-E29D7E91E960}" type="presOf" srcId="{AE96E2A6-9247-4ADC-A0C5-9561F6A0A6A5}" destId="{1F04424E-698A-4995-94A0-1046CA1F155D}" srcOrd="1" destOrd="0" presId="urn:microsoft.com/office/officeart/2005/8/layout/vProcess5"/>
    <dgm:cxn modelId="{84FF06FD-A0AC-4D66-8E4B-6EDFAAA25C59}" type="presOf" srcId="{2EDECC76-1183-4229-AE42-2C449F7892D1}" destId="{922FEB1D-6AC4-49D4-B7EB-FD1425CA74DD}" srcOrd="0" destOrd="0" presId="urn:microsoft.com/office/officeart/2005/8/layout/vProcess5"/>
    <dgm:cxn modelId="{D27A4A55-8995-4FFF-B3AB-BFF954D7C969}" type="presOf" srcId="{8AC10428-916F-4D59-8CAF-FC71F12FCD17}" destId="{646D1D56-4727-42F4-92C1-DD67F72AEAB9}" srcOrd="1" destOrd="0" presId="urn:microsoft.com/office/officeart/2005/8/layout/vProcess5"/>
    <dgm:cxn modelId="{C440B87E-2066-469D-8B3F-EC87C7AF878D}" type="presOf" srcId="{7F540349-9D1E-4EC8-99F1-58E8C8CB0E62}" destId="{FA2C1453-10C5-4B81-ABC9-944E427D8079}" srcOrd="0" destOrd="0" presId="urn:microsoft.com/office/officeart/2005/8/layout/vProcess5"/>
    <dgm:cxn modelId="{12B8E119-919B-4EB6-95E3-055B6DDB1AE3}" srcId="{2EDECC76-1183-4229-AE42-2C449F7892D1}" destId="{AE96E2A6-9247-4ADC-A0C5-9561F6A0A6A5}" srcOrd="0" destOrd="0" parTransId="{58B3EEC3-9A8F-459B-B284-FEBB6442A949}" sibTransId="{9252D393-1B86-4950-9CFD-82C5FA6A739B}"/>
    <dgm:cxn modelId="{071A5852-E503-4243-8710-C803459C8E10}" type="presOf" srcId="{AE96E2A6-9247-4ADC-A0C5-9561F6A0A6A5}" destId="{1DE30BEC-51AB-451A-9F52-4C8D32855B42}" srcOrd="0" destOrd="0" presId="urn:microsoft.com/office/officeart/2005/8/layout/vProcess5"/>
    <dgm:cxn modelId="{33A1D5E6-011E-4A04-BCD2-846A4F7A9D98}" type="presParOf" srcId="{922FEB1D-6AC4-49D4-B7EB-FD1425CA74DD}" destId="{9D1AAD76-4BB6-49D7-8A57-A14F20F1C5B5}" srcOrd="0" destOrd="0" presId="urn:microsoft.com/office/officeart/2005/8/layout/vProcess5"/>
    <dgm:cxn modelId="{A91D163D-2BF4-4FEC-B507-108C2F756888}" type="presParOf" srcId="{922FEB1D-6AC4-49D4-B7EB-FD1425CA74DD}" destId="{1DE30BEC-51AB-451A-9F52-4C8D32855B42}" srcOrd="1" destOrd="0" presId="urn:microsoft.com/office/officeart/2005/8/layout/vProcess5"/>
    <dgm:cxn modelId="{F4B446AC-7419-4A73-82A0-45F4B4582611}" type="presParOf" srcId="{922FEB1D-6AC4-49D4-B7EB-FD1425CA74DD}" destId="{012CFB34-94DF-40F9-88E3-8A75B335240C}" srcOrd="2" destOrd="0" presId="urn:microsoft.com/office/officeart/2005/8/layout/vProcess5"/>
    <dgm:cxn modelId="{7BEE852D-5285-4BD6-94FC-46E18285F210}" type="presParOf" srcId="{922FEB1D-6AC4-49D4-B7EB-FD1425CA74DD}" destId="{04579DBC-30CF-4EDD-A97A-6162F6FAF597}" srcOrd="3" destOrd="0" presId="urn:microsoft.com/office/officeart/2005/8/layout/vProcess5"/>
    <dgm:cxn modelId="{A01F8BD2-5E42-4BA3-BD5D-0ED26D7CF82C}" type="presParOf" srcId="{922FEB1D-6AC4-49D4-B7EB-FD1425CA74DD}" destId="{FA2C1453-10C5-4B81-ABC9-944E427D8079}" srcOrd="4" destOrd="0" presId="urn:microsoft.com/office/officeart/2005/8/layout/vProcess5"/>
    <dgm:cxn modelId="{39F40B0D-E1BE-41EC-A8CB-03340A24974F}" type="presParOf" srcId="{922FEB1D-6AC4-49D4-B7EB-FD1425CA74DD}" destId="{E4C64054-4BF9-4E81-B8DC-0C4B0AF896BF}" srcOrd="5" destOrd="0" presId="urn:microsoft.com/office/officeart/2005/8/layout/vProcess5"/>
    <dgm:cxn modelId="{18E1B708-4005-4C24-9954-B94395135895}" type="presParOf" srcId="{922FEB1D-6AC4-49D4-B7EB-FD1425CA74DD}" destId="{8E72E423-5461-4145-8ADD-361F8BF4193C}" srcOrd="6" destOrd="0" presId="urn:microsoft.com/office/officeart/2005/8/layout/vProcess5"/>
    <dgm:cxn modelId="{177F7B0B-7BBA-4E3B-A912-4722B8E585FA}" type="presParOf" srcId="{922FEB1D-6AC4-49D4-B7EB-FD1425CA74DD}" destId="{13948F90-8C61-4D55-921A-9E7A81834450}" srcOrd="7" destOrd="0" presId="urn:microsoft.com/office/officeart/2005/8/layout/vProcess5"/>
    <dgm:cxn modelId="{D33B5F64-F778-47D8-8A25-95CB66981983}" type="presParOf" srcId="{922FEB1D-6AC4-49D4-B7EB-FD1425CA74DD}" destId="{1F04424E-698A-4995-94A0-1046CA1F155D}" srcOrd="8" destOrd="0" presId="urn:microsoft.com/office/officeart/2005/8/layout/vProcess5"/>
    <dgm:cxn modelId="{DE9AADC8-3D2C-42D9-BFBE-5F318EBF6E04}" type="presParOf" srcId="{922FEB1D-6AC4-49D4-B7EB-FD1425CA74DD}" destId="{08B25754-FA25-49C1-AB79-5B89A38B1C98}" srcOrd="9" destOrd="0" presId="urn:microsoft.com/office/officeart/2005/8/layout/vProcess5"/>
    <dgm:cxn modelId="{30360006-01ED-41AB-8932-5DEFA36006AF}" type="presParOf" srcId="{922FEB1D-6AC4-49D4-B7EB-FD1425CA74DD}" destId="{646D1D56-4727-42F4-92C1-DD67F72AEAB9}" srcOrd="10" destOrd="0" presId="urn:microsoft.com/office/officeart/2005/8/layout/vProcess5"/>
    <dgm:cxn modelId="{16405E2C-CA67-4C46-81A3-13530867D33F}" type="presParOf" srcId="{922FEB1D-6AC4-49D4-B7EB-FD1425CA74DD}" destId="{50D4EA18-9207-4C50-8D1B-32CFDA8D327C}" srcOrd="11" destOrd="0" presId="urn:microsoft.com/office/officeart/2005/8/layout/vProcess5"/>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48907F-8A9A-4E6C-B0AA-84F49885195C}">
      <dsp:nvSpPr>
        <dsp:cNvPr id="0" name=""/>
        <dsp:cNvSpPr/>
      </dsp:nvSpPr>
      <dsp:spPr>
        <a:xfrm rot="5400000">
          <a:off x="5493336" y="-2236145"/>
          <a:ext cx="891099" cy="5589539"/>
        </a:xfrm>
        <a:prstGeom prst="round2Same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fr-CH" sz="1700" kern="1200" dirty="0">
              <a:solidFill>
                <a:srgbClr val="0037A4"/>
              </a:solidFill>
              <a:latin typeface="Calibri"/>
              <a:ea typeface="+mn-ea"/>
              <a:cs typeface="+mn-cs"/>
            </a:rPr>
            <a:t>The importance of the </a:t>
          </a:r>
          <a:r>
            <a:rPr lang="fr-CH" sz="1700" kern="1200" dirty="0" err="1">
              <a:solidFill>
                <a:srgbClr val="0037A4"/>
              </a:solidFill>
              <a:latin typeface="Calibri"/>
              <a:ea typeface="+mn-ea"/>
              <a:cs typeface="+mn-cs"/>
            </a:rPr>
            <a:t>project</a:t>
          </a:r>
          <a:r>
            <a:rPr lang="fr-CH" sz="1700" kern="1200" dirty="0">
              <a:solidFill>
                <a:srgbClr val="0037A4"/>
              </a:solidFill>
              <a:latin typeface="Calibri"/>
              <a:ea typeface="+mn-ea"/>
              <a:cs typeface="+mn-cs"/>
            </a:rPr>
            <a:t> and the relevance of </a:t>
          </a:r>
          <a:r>
            <a:rPr lang="fr-CH" sz="1700" kern="1200" dirty="0" err="1">
              <a:solidFill>
                <a:srgbClr val="0037A4"/>
              </a:solidFill>
              <a:latin typeface="Calibri"/>
              <a:ea typeface="+mn-ea"/>
              <a:cs typeface="+mn-cs"/>
            </a:rPr>
            <a:t>concerned</a:t>
          </a:r>
          <a:r>
            <a:rPr lang="fr-CH" sz="1700" kern="1200" dirty="0">
              <a:solidFill>
                <a:srgbClr val="0037A4"/>
              </a:solidFill>
              <a:latin typeface="Calibri"/>
              <a:ea typeface="+mn-ea"/>
              <a:cs typeface="+mn-cs"/>
            </a:rPr>
            <a:t> </a:t>
          </a:r>
          <a:r>
            <a:rPr lang="fr-CH" sz="1700" kern="1200" dirty="0" smtClean="0">
              <a:solidFill>
                <a:srgbClr val="0037A4"/>
              </a:solidFill>
              <a:latin typeface="Calibri"/>
              <a:ea typeface="+mn-ea"/>
              <a:cs typeface="+mn-cs"/>
            </a:rPr>
            <a:t>business </a:t>
          </a:r>
          <a:r>
            <a:rPr lang="fr-CH" sz="1700" kern="1200" dirty="0">
              <a:solidFill>
                <a:srgbClr val="0037A4"/>
              </a:solidFill>
              <a:latin typeface="Calibri"/>
              <a:ea typeface="+mn-ea"/>
              <a:cs typeface="+mn-cs"/>
            </a:rPr>
            <a:t>in the </a:t>
          </a:r>
          <a:r>
            <a:rPr lang="fr-CH" sz="1700" kern="1200" dirty="0" err="1">
              <a:solidFill>
                <a:srgbClr val="0037A4"/>
              </a:solidFill>
              <a:latin typeface="Calibri"/>
              <a:ea typeface="+mn-ea"/>
              <a:cs typeface="+mn-cs"/>
            </a:rPr>
            <a:t>market</a:t>
          </a:r>
          <a:r>
            <a:rPr lang="fr-CH" sz="1700" kern="1200" dirty="0">
              <a:solidFill>
                <a:srgbClr val="0037A4"/>
              </a:solidFill>
              <a:latin typeface="Calibri"/>
              <a:ea typeface="+mn-ea"/>
              <a:cs typeface="+mn-cs"/>
            </a:rPr>
            <a:t>(s) have to </a:t>
          </a:r>
          <a:r>
            <a:rPr lang="fr-CH" sz="1700" kern="1200" dirty="0" err="1">
              <a:solidFill>
                <a:srgbClr val="0037A4"/>
              </a:solidFill>
              <a:latin typeface="Calibri"/>
              <a:ea typeface="+mn-ea"/>
              <a:cs typeface="+mn-cs"/>
            </a:rPr>
            <a:t>be</a:t>
          </a:r>
          <a:r>
            <a:rPr lang="fr-CH" sz="1700" kern="1200" dirty="0">
              <a:solidFill>
                <a:srgbClr val="0037A4"/>
              </a:solidFill>
              <a:latin typeface="Calibri"/>
              <a:ea typeface="+mn-ea"/>
              <a:cs typeface="+mn-cs"/>
            </a:rPr>
            <a:t> </a:t>
          </a:r>
          <a:r>
            <a:rPr lang="fr-CH" sz="1700" kern="1200" dirty="0" err="1">
              <a:solidFill>
                <a:srgbClr val="0037A4"/>
              </a:solidFill>
              <a:latin typeface="Calibri"/>
              <a:ea typeface="+mn-ea"/>
              <a:cs typeface="+mn-cs"/>
            </a:rPr>
            <a:t>considered</a:t>
          </a:r>
          <a:r>
            <a:rPr lang="fr-CH" sz="1700" kern="1200" dirty="0">
              <a:solidFill>
                <a:srgbClr val="0037A4"/>
              </a:solidFill>
              <a:latin typeface="Calibri"/>
              <a:ea typeface="+mn-ea"/>
              <a:cs typeface="+mn-cs"/>
            </a:rPr>
            <a:t> to </a:t>
          </a:r>
          <a:r>
            <a:rPr lang="fr-CH" sz="1700" kern="1200" dirty="0" err="1">
              <a:solidFill>
                <a:srgbClr val="0037A4"/>
              </a:solidFill>
              <a:latin typeface="Calibri"/>
              <a:ea typeface="+mn-ea"/>
              <a:cs typeface="+mn-cs"/>
            </a:rPr>
            <a:t>define</a:t>
          </a:r>
          <a:r>
            <a:rPr lang="fr-CH" sz="1700" kern="1200" dirty="0">
              <a:solidFill>
                <a:srgbClr val="0037A4"/>
              </a:solidFill>
              <a:latin typeface="Calibri"/>
              <a:ea typeface="+mn-ea"/>
              <a:cs typeface="+mn-cs"/>
            </a:rPr>
            <a:t> the territorial </a:t>
          </a:r>
          <a:r>
            <a:rPr lang="fr-CH" sz="1700" kern="1200" dirty="0" err="1">
              <a:solidFill>
                <a:srgbClr val="0037A4"/>
              </a:solidFill>
              <a:latin typeface="Calibri"/>
              <a:ea typeface="+mn-ea"/>
              <a:cs typeface="+mn-cs"/>
            </a:rPr>
            <a:t>coverage</a:t>
          </a:r>
          <a:r>
            <a:rPr lang="fr-CH" sz="1700" kern="1200" dirty="0">
              <a:solidFill>
                <a:srgbClr val="0037A4"/>
              </a:solidFill>
              <a:latin typeface="Calibri"/>
              <a:ea typeface="+mn-ea"/>
              <a:cs typeface="+mn-cs"/>
            </a:rPr>
            <a:t>.</a:t>
          </a:r>
        </a:p>
      </dsp:txBody>
      <dsp:txXfrm rot="-5400000">
        <a:off x="3144116" y="156575"/>
        <a:ext cx="5546039" cy="804099"/>
      </dsp:txXfrm>
    </dsp:sp>
    <dsp:sp modelId="{B645E75C-1A5E-49DD-B817-F6B57ECBB5CE}">
      <dsp:nvSpPr>
        <dsp:cNvPr id="0" name=""/>
        <dsp:cNvSpPr/>
      </dsp:nvSpPr>
      <dsp:spPr>
        <a:xfrm>
          <a:off x="0" y="1687"/>
          <a:ext cx="3144116" cy="1113873"/>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fr-CH" sz="2000" kern="1200" dirty="0" err="1">
              <a:solidFill>
                <a:sysClr val="window" lastClr="FFFFFF"/>
              </a:solidFill>
              <a:latin typeface="Calibri"/>
              <a:ea typeface="+mn-ea"/>
              <a:cs typeface="+mn-cs"/>
            </a:rPr>
            <a:t>Query</a:t>
          </a:r>
          <a:r>
            <a:rPr lang="fr-CH" sz="2000" kern="1200" dirty="0">
              <a:solidFill>
                <a:sysClr val="window" lastClr="FFFFFF"/>
              </a:solidFill>
              <a:latin typeface="Calibri"/>
              <a:ea typeface="+mn-ea"/>
              <a:cs typeface="+mn-cs"/>
            </a:rPr>
            <a:t> the </a:t>
          </a:r>
          <a:r>
            <a:rPr lang="fr-CH" sz="2000" kern="1200" dirty="0" err="1">
              <a:solidFill>
                <a:sysClr val="window" lastClr="FFFFFF"/>
              </a:solidFill>
              <a:latin typeface="Calibri"/>
              <a:ea typeface="+mn-ea"/>
              <a:cs typeface="+mn-cs"/>
            </a:rPr>
            <a:t>planned</a:t>
          </a:r>
          <a:r>
            <a:rPr lang="fr-CH" sz="2000" kern="1200" dirty="0">
              <a:solidFill>
                <a:sysClr val="window" lastClr="FFFFFF"/>
              </a:solidFill>
              <a:latin typeface="Calibri"/>
              <a:ea typeface="+mn-ea"/>
              <a:cs typeface="+mn-cs"/>
            </a:rPr>
            <a:t> use and importance of the </a:t>
          </a:r>
          <a:r>
            <a:rPr lang="fr-CH" sz="2000" kern="1200" dirty="0" err="1">
              <a:solidFill>
                <a:sysClr val="window" lastClr="FFFFFF"/>
              </a:solidFill>
              <a:latin typeface="Calibri"/>
              <a:ea typeface="+mn-ea"/>
              <a:cs typeface="+mn-cs"/>
            </a:rPr>
            <a:t>project</a:t>
          </a:r>
          <a:endParaRPr lang="fr-CH" sz="2000" kern="1200" dirty="0">
            <a:solidFill>
              <a:sysClr val="window" lastClr="FFFFFF"/>
            </a:solidFill>
            <a:latin typeface="Calibri"/>
            <a:ea typeface="+mn-ea"/>
            <a:cs typeface="+mn-cs"/>
          </a:endParaRPr>
        </a:p>
      </dsp:txBody>
      <dsp:txXfrm>
        <a:off x="54375" y="56062"/>
        <a:ext cx="3035366" cy="1005123"/>
      </dsp:txXfrm>
    </dsp:sp>
    <dsp:sp modelId="{3F09EF7A-AB46-4AF8-BE56-5EED533B00DB}">
      <dsp:nvSpPr>
        <dsp:cNvPr id="0" name=""/>
        <dsp:cNvSpPr/>
      </dsp:nvSpPr>
      <dsp:spPr>
        <a:xfrm rot="5400000">
          <a:off x="5493336" y="-1066577"/>
          <a:ext cx="891099" cy="5589539"/>
        </a:xfrm>
        <a:prstGeom prst="round2Same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fr-CH" sz="1700" kern="1200" dirty="0">
              <a:solidFill>
                <a:srgbClr val="0037A4"/>
              </a:solidFill>
              <a:latin typeface="Calibri"/>
              <a:ea typeface="+mn-ea"/>
              <a:cs typeface="+mn-cs"/>
            </a:rPr>
            <a:t>The </a:t>
          </a:r>
          <a:r>
            <a:rPr lang="fr-CH" sz="1700" kern="1200" dirty="0" err="1">
              <a:solidFill>
                <a:srgbClr val="0037A4"/>
              </a:solidFill>
              <a:latin typeface="Calibri"/>
              <a:ea typeface="+mn-ea"/>
              <a:cs typeface="+mn-cs"/>
            </a:rPr>
            <a:t>risk</a:t>
          </a:r>
          <a:r>
            <a:rPr lang="fr-CH" sz="1700" kern="1200" dirty="0">
              <a:solidFill>
                <a:srgbClr val="0037A4"/>
              </a:solidFill>
              <a:latin typeface="Calibri"/>
              <a:ea typeface="+mn-ea"/>
              <a:cs typeface="+mn-cs"/>
            </a:rPr>
            <a:t> of </a:t>
          </a:r>
          <a:r>
            <a:rPr lang="fr-CH" sz="1700" kern="1200" dirty="0" err="1">
              <a:solidFill>
                <a:srgbClr val="0037A4"/>
              </a:solidFill>
              <a:latin typeface="Calibri"/>
              <a:ea typeface="+mn-ea"/>
              <a:cs typeface="+mn-cs"/>
            </a:rPr>
            <a:t>facing</a:t>
          </a:r>
          <a:r>
            <a:rPr lang="fr-CH" sz="1700" kern="1200" dirty="0">
              <a:solidFill>
                <a:srgbClr val="0037A4"/>
              </a:solidFill>
              <a:latin typeface="Calibri"/>
              <a:ea typeface="+mn-ea"/>
              <a:cs typeface="+mn-cs"/>
            </a:rPr>
            <a:t> </a:t>
          </a:r>
          <a:r>
            <a:rPr lang="fr-CH" sz="1700" kern="1200" dirty="0" err="1">
              <a:solidFill>
                <a:srgbClr val="0037A4"/>
              </a:solidFill>
              <a:latin typeface="Calibri"/>
              <a:ea typeface="+mn-ea"/>
              <a:cs typeface="+mn-cs"/>
            </a:rPr>
            <a:t>infringements</a:t>
          </a:r>
          <a:r>
            <a:rPr lang="fr-CH" sz="1700" kern="1200" dirty="0">
              <a:solidFill>
                <a:srgbClr val="0037A4"/>
              </a:solidFill>
              <a:latin typeface="Calibri"/>
              <a:ea typeface="+mn-ea"/>
              <a:cs typeface="+mn-cs"/>
            </a:rPr>
            <a:t> </a:t>
          </a:r>
          <a:r>
            <a:rPr lang="fr-CH" sz="1700" kern="1200" dirty="0" err="1">
              <a:solidFill>
                <a:srgbClr val="0037A4"/>
              </a:solidFill>
              <a:latin typeface="Calibri"/>
              <a:ea typeface="+mn-ea"/>
              <a:cs typeface="+mn-cs"/>
            </a:rPr>
            <a:t>is</a:t>
          </a:r>
          <a:r>
            <a:rPr lang="fr-CH" sz="1700" kern="1200" dirty="0">
              <a:solidFill>
                <a:srgbClr val="0037A4"/>
              </a:solidFill>
              <a:latin typeface="Calibri"/>
              <a:ea typeface="+mn-ea"/>
              <a:cs typeface="+mn-cs"/>
            </a:rPr>
            <a:t> </a:t>
          </a:r>
          <a:r>
            <a:rPr lang="fr-CH" sz="1700" kern="1200" dirty="0" err="1">
              <a:solidFill>
                <a:srgbClr val="0037A4"/>
              </a:solidFill>
              <a:latin typeface="Calibri"/>
              <a:ea typeface="+mn-ea"/>
              <a:cs typeface="+mn-cs"/>
            </a:rPr>
            <a:t>higher</a:t>
          </a:r>
          <a:r>
            <a:rPr lang="fr-CH" sz="1700" kern="1200" dirty="0">
              <a:solidFill>
                <a:srgbClr val="0037A4"/>
              </a:solidFill>
              <a:latin typeface="Calibri"/>
              <a:ea typeface="+mn-ea"/>
              <a:cs typeface="+mn-cs"/>
            </a:rPr>
            <a:t> in countries </a:t>
          </a:r>
          <a:r>
            <a:rPr lang="fr-CH" sz="1700" kern="1200" dirty="0" err="1">
              <a:solidFill>
                <a:srgbClr val="0037A4"/>
              </a:solidFill>
              <a:latin typeface="Calibri"/>
              <a:ea typeface="+mn-ea"/>
              <a:cs typeface="+mn-cs"/>
            </a:rPr>
            <a:t>like</a:t>
          </a:r>
          <a:r>
            <a:rPr lang="fr-CH" sz="1700" kern="1200" dirty="0">
              <a:solidFill>
                <a:srgbClr val="0037A4"/>
              </a:solidFill>
              <a:latin typeface="Calibri"/>
              <a:ea typeface="+mn-ea"/>
              <a:cs typeface="+mn-cs"/>
            </a:rPr>
            <a:t> China for </a:t>
          </a:r>
          <a:r>
            <a:rPr lang="fr-CH" sz="1700" kern="1200" dirty="0" err="1">
              <a:solidFill>
                <a:srgbClr val="0037A4"/>
              </a:solidFill>
              <a:latin typeface="Calibri"/>
              <a:ea typeface="+mn-ea"/>
              <a:cs typeface="+mn-cs"/>
            </a:rPr>
            <a:t>example</a:t>
          </a:r>
          <a:r>
            <a:rPr lang="fr-CH" sz="1700" kern="1200" dirty="0">
              <a:solidFill>
                <a:srgbClr val="0037A4"/>
              </a:solidFill>
              <a:latin typeface="Calibri"/>
              <a:ea typeface="+mn-ea"/>
              <a:cs typeface="+mn-cs"/>
            </a:rPr>
            <a:t>, and for certain business </a:t>
          </a:r>
          <a:r>
            <a:rPr lang="fr-CH" sz="1700" kern="1200" dirty="0" err="1">
              <a:solidFill>
                <a:srgbClr val="0037A4"/>
              </a:solidFill>
              <a:latin typeface="Calibri"/>
              <a:ea typeface="+mn-ea"/>
              <a:cs typeface="+mn-cs"/>
            </a:rPr>
            <a:t>categories</a:t>
          </a:r>
          <a:r>
            <a:rPr lang="fr-CH" sz="1700" kern="1200" dirty="0">
              <a:solidFill>
                <a:srgbClr val="0037A4"/>
              </a:solidFill>
              <a:latin typeface="Calibri"/>
              <a:ea typeface="+mn-ea"/>
              <a:cs typeface="+mn-cs"/>
            </a:rPr>
            <a:t> (</a:t>
          </a:r>
          <a:r>
            <a:rPr lang="fr-CH" sz="1700" kern="1200" dirty="0" err="1">
              <a:solidFill>
                <a:srgbClr val="0037A4"/>
              </a:solidFill>
              <a:latin typeface="Calibri"/>
              <a:ea typeface="+mn-ea"/>
              <a:cs typeface="+mn-cs"/>
            </a:rPr>
            <a:t>especially</a:t>
          </a:r>
          <a:r>
            <a:rPr lang="fr-CH" sz="1700" kern="1200" dirty="0">
              <a:solidFill>
                <a:srgbClr val="0037A4"/>
              </a:solidFill>
              <a:latin typeface="Calibri"/>
              <a:ea typeface="+mn-ea"/>
              <a:cs typeface="+mn-cs"/>
            </a:rPr>
            <a:t> for </a:t>
          </a:r>
          <a:r>
            <a:rPr lang="fr-CH" sz="1700" kern="1200" dirty="0" smtClean="0">
              <a:solidFill>
                <a:srgbClr val="0037A4"/>
              </a:solidFill>
              <a:latin typeface="Calibri"/>
              <a:ea typeface="+mn-ea"/>
              <a:cs typeface="+mn-cs"/>
            </a:rPr>
            <a:t>a machine </a:t>
          </a:r>
          <a:r>
            <a:rPr lang="fr-CH" sz="1700" kern="1200" dirty="0" err="1">
              <a:solidFill>
                <a:srgbClr val="0037A4"/>
              </a:solidFill>
              <a:latin typeface="Calibri"/>
              <a:ea typeface="+mn-ea"/>
              <a:cs typeface="+mn-cs"/>
            </a:rPr>
            <a:t>driven</a:t>
          </a:r>
          <a:r>
            <a:rPr lang="fr-CH" sz="1700" kern="1200" dirty="0">
              <a:solidFill>
                <a:srgbClr val="0037A4"/>
              </a:solidFill>
              <a:latin typeface="Calibri"/>
              <a:ea typeface="+mn-ea"/>
              <a:cs typeface="+mn-cs"/>
            </a:rPr>
            <a:t> businesses, </a:t>
          </a:r>
          <a:r>
            <a:rPr lang="fr-CH" sz="1700" kern="1200" dirty="0" err="1" smtClean="0">
              <a:solidFill>
                <a:srgbClr val="0037A4"/>
              </a:solidFill>
              <a:latin typeface="Calibri"/>
              <a:ea typeface="+mn-ea"/>
              <a:cs typeface="+mn-cs"/>
            </a:rPr>
            <a:t>like</a:t>
          </a:r>
          <a:r>
            <a:rPr lang="fr-CH" sz="1700" kern="1200" dirty="0" smtClean="0">
              <a:solidFill>
                <a:srgbClr val="0037A4"/>
              </a:solidFill>
              <a:latin typeface="Calibri"/>
              <a:ea typeface="+mn-ea"/>
              <a:cs typeface="+mn-cs"/>
            </a:rPr>
            <a:t> Nespresso</a:t>
          </a:r>
          <a:r>
            <a:rPr lang="fr-CH" sz="1700" kern="1200" dirty="0">
              <a:solidFill>
                <a:srgbClr val="0037A4"/>
              </a:solidFill>
              <a:latin typeface="Calibri"/>
              <a:ea typeface="+mn-ea"/>
              <a:cs typeface="+mn-cs"/>
            </a:rPr>
            <a:t>).</a:t>
          </a:r>
        </a:p>
      </dsp:txBody>
      <dsp:txXfrm rot="-5400000">
        <a:off x="3144116" y="1326143"/>
        <a:ext cx="5546039" cy="804099"/>
      </dsp:txXfrm>
    </dsp:sp>
    <dsp:sp modelId="{D4E46F4C-576B-4634-AD9D-98A74FA389F9}">
      <dsp:nvSpPr>
        <dsp:cNvPr id="0" name=""/>
        <dsp:cNvSpPr/>
      </dsp:nvSpPr>
      <dsp:spPr>
        <a:xfrm>
          <a:off x="0" y="1171255"/>
          <a:ext cx="3144116" cy="1113873"/>
        </a:xfrm>
        <a:prstGeom prst="roundRect">
          <a:avLst/>
        </a:prstGeom>
        <a:solidFill>
          <a:srgbClr val="8064A2"/>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fr-CH" sz="1800" kern="1200" dirty="0" err="1">
              <a:solidFill>
                <a:sysClr val="window" lastClr="FFFFFF"/>
              </a:solidFill>
              <a:latin typeface="Calibri"/>
              <a:ea typeface="+mn-ea"/>
              <a:cs typeface="+mn-cs"/>
            </a:rPr>
            <a:t>Assess</a:t>
          </a:r>
          <a:r>
            <a:rPr lang="fr-CH" sz="1800" kern="1200" dirty="0">
              <a:solidFill>
                <a:sysClr val="window" lastClr="FFFFFF"/>
              </a:solidFill>
              <a:latin typeface="Calibri"/>
              <a:ea typeface="+mn-ea"/>
              <a:cs typeface="+mn-cs"/>
            </a:rPr>
            <a:t> the </a:t>
          </a:r>
          <a:r>
            <a:rPr lang="fr-CH" sz="1800" kern="1200" dirty="0" err="1">
              <a:solidFill>
                <a:sysClr val="window" lastClr="FFFFFF"/>
              </a:solidFill>
              <a:latin typeface="Calibri"/>
              <a:ea typeface="+mn-ea"/>
              <a:cs typeface="+mn-cs"/>
            </a:rPr>
            <a:t>competitive</a:t>
          </a:r>
          <a:r>
            <a:rPr lang="fr-CH" sz="1800" kern="1200" dirty="0">
              <a:solidFill>
                <a:sysClr val="window" lastClr="FFFFFF"/>
              </a:solidFill>
              <a:latin typeface="Calibri"/>
              <a:ea typeface="+mn-ea"/>
              <a:cs typeface="+mn-cs"/>
            </a:rPr>
            <a:t> </a:t>
          </a:r>
          <a:r>
            <a:rPr lang="fr-CH" sz="1800" kern="1200" dirty="0" err="1">
              <a:solidFill>
                <a:sysClr val="window" lastClr="FFFFFF"/>
              </a:solidFill>
              <a:latin typeface="Calibri"/>
              <a:ea typeface="+mn-ea"/>
              <a:cs typeface="+mn-cs"/>
            </a:rPr>
            <a:t>environment</a:t>
          </a:r>
          <a:r>
            <a:rPr lang="fr-CH" sz="1800" kern="1200" dirty="0">
              <a:solidFill>
                <a:sysClr val="window" lastClr="FFFFFF"/>
              </a:solidFill>
              <a:latin typeface="Calibri"/>
              <a:ea typeface="+mn-ea"/>
              <a:cs typeface="+mn-cs"/>
            </a:rPr>
            <a:t> and </a:t>
          </a:r>
          <a:r>
            <a:rPr lang="fr-CH" sz="1800" kern="1200" dirty="0" err="1">
              <a:solidFill>
                <a:sysClr val="window" lastClr="FFFFFF"/>
              </a:solidFill>
              <a:latin typeface="Calibri"/>
              <a:ea typeface="+mn-ea"/>
              <a:cs typeface="+mn-cs"/>
            </a:rPr>
            <a:t>risk</a:t>
          </a:r>
          <a:r>
            <a:rPr lang="fr-CH" sz="1800" kern="1200" dirty="0">
              <a:solidFill>
                <a:sysClr val="window" lastClr="FFFFFF"/>
              </a:solidFill>
              <a:latin typeface="Calibri"/>
              <a:ea typeface="+mn-ea"/>
              <a:cs typeface="+mn-cs"/>
            </a:rPr>
            <a:t> of </a:t>
          </a:r>
          <a:r>
            <a:rPr lang="fr-CH" sz="1800" kern="1200" dirty="0" err="1">
              <a:solidFill>
                <a:sysClr val="window" lastClr="FFFFFF"/>
              </a:solidFill>
              <a:latin typeface="Calibri"/>
              <a:ea typeface="+mn-ea"/>
              <a:cs typeface="+mn-cs"/>
            </a:rPr>
            <a:t>facing</a:t>
          </a:r>
          <a:r>
            <a:rPr lang="fr-CH" sz="1800" kern="1200" dirty="0">
              <a:solidFill>
                <a:sysClr val="window" lastClr="FFFFFF"/>
              </a:solidFill>
              <a:latin typeface="Calibri"/>
              <a:ea typeface="+mn-ea"/>
              <a:cs typeface="+mn-cs"/>
            </a:rPr>
            <a:t> </a:t>
          </a:r>
          <a:r>
            <a:rPr lang="fr-CH" sz="1800" kern="1200" dirty="0" err="1">
              <a:solidFill>
                <a:sysClr val="window" lastClr="FFFFFF"/>
              </a:solidFill>
              <a:latin typeface="Calibri"/>
              <a:ea typeface="+mn-ea"/>
              <a:cs typeface="+mn-cs"/>
            </a:rPr>
            <a:t>infringements</a:t>
          </a:r>
          <a:r>
            <a:rPr lang="fr-CH" sz="1800" kern="1200" dirty="0">
              <a:solidFill>
                <a:sysClr val="window" lastClr="FFFFFF"/>
              </a:solidFill>
              <a:latin typeface="Calibri"/>
              <a:ea typeface="+mn-ea"/>
              <a:cs typeface="+mn-cs"/>
            </a:rPr>
            <a:t> and the </a:t>
          </a:r>
          <a:r>
            <a:rPr lang="fr-CH" sz="1800" kern="1200" dirty="0" err="1">
              <a:solidFill>
                <a:sysClr val="window" lastClr="FFFFFF"/>
              </a:solidFill>
              <a:latin typeface="Calibri"/>
              <a:ea typeface="+mn-ea"/>
              <a:cs typeface="+mn-cs"/>
            </a:rPr>
            <a:t>degree</a:t>
          </a:r>
          <a:r>
            <a:rPr lang="fr-CH" sz="1800" kern="1200" dirty="0">
              <a:solidFill>
                <a:sysClr val="window" lastClr="FFFFFF"/>
              </a:solidFill>
              <a:latin typeface="Calibri"/>
              <a:ea typeface="+mn-ea"/>
              <a:cs typeface="+mn-cs"/>
            </a:rPr>
            <a:t> of </a:t>
          </a:r>
          <a:r>
            <a:rPr lang="fr-CH" sz="1800" kern="1200" dirty="0" err="1">
              <a:solidFill>
                <a:sysClr val="window" lastClr="FFFFFF"/>
              </a:solidFill>
              <a:latin typeface="Calibri"/>
              <a:ea typeface="+mn-ea"/>
              <a:cs typeface="+mn-cs"/>
            </a:rPr>
            <a:t>enforcement</a:t>
          </a:r>
          <a:endParaRPr lang="fr-CH" sz="1800" kern="1200" dirty="0">
            <a:solidFill>
              <a:sysClr val="window" lastClr="FFFFFF"/>
            </a:solidFill>
            <a:latin typeface="Calibri"/>
            <a:ea typeface="+mn-ea"/>
            <a:cs typeface="+mn-cs"/>
          </a:endParaRPr>
        </a:p>
      </dsp:txBody>
      <dsp:txXfrm>
        <a:off x="54375" y="1225630"/>
        <a:ext cx="3035366" cy="1005123"/>
      </dsp:txXfrm>
    </dsp:sp>
    <dsp:sp modelId="{C26F75FA-6753-4160-8C3A-2443D1159D3D}">
      <dsp:nvSpPr>
        <dsp:cNvPr id="0" name=""/>
        <dsp:cNvSpPr/>
      </dsp:nvSpPr>
      <dsp:spPr>
        <a:xfrm rot="5400000">
          <a:off x="5493336" y="102989"/>
          <a:ext cx="891099" cy="5589539"/>
        </a:xfrm>
        <a:prstGeom prst="round2Same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GB" sz="1700" kern="1200" dirty="0">
              <a:solidFill>
                <a:srgbClr val="0037A4"/>
              </a:solidFill>
              <a:latin typeface="Calibri"/>
              <a:ea typeface="+mn-ea"/>
              <a:cs typeface="+mn-cs"/>
            </a:rPr>
            <a:t>A stricter approach is recommended for categories where the freedom of the designer is by default very narrow, such as for containers and accessories.</a:t>
          </a:r>
          <a:endParaRPr lang="fr-CH" sz="1700" kern="1200" dirty="0">
            <a:solidFill>
              <a:srgbClr val="0037A4"/>
            </a:solidFill>
            <a:latin typeface="Calibri"/>
            <a:ea typeface="+mn-ea"/>
            <a:cs typeface="+mn-cs"/>
          </a:endParaRPr>
        </a:p>
      </dsp:txBody>
      <dsp:txXfrm rot="-5400000">
        <a:off x="3144116" y="2495709"/>
        <a:ext cx="5546039" cy="804099"/>
      </dsp:txXfrm>
    </dsp:sp>
    <dsp:sp modelId="{FA0DFEB7-7D81-47CB-8FA3-8A0A6121E484}">
      <dsp:nvSpPr>
        <dsp:cNvPr id="0" name=""/>
        <dsp:cNvSpPr/>
      </dsp:nvSpPr>
      <dsp:spPr>
        <a:xfrm>
          <a:off x="0" y="2340822"/>
          <a:ext cx="3144116" cy="1113873"/>
        </a:xfrm>
        <a:prstGeom prst="roundRect">
          <a:avLst/>
        </a:prstGeom>
        <a:solidFill>
          <a:srgbClr val="C0504D">
            <a:lumMod val="60000"/>
            <a:lumOff val="40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GB" sz="2000" u="none" kern="1200" dirty="0">
              <a:solidFill>
                <a:sysClr val="window" lastClr="FFFFFF"/>
              </a:solidFill>
              <a:latin typeface="Calibri"/>
              <a:ea typeface="+mn-ea"/>
              <a:cs typeface="+mn-cs"/>
            </a:rPr>
            <a:t>Examine the nature of the designs </a:t>
          </a:r>
          <a:endParaRPr lang="fr-CH" sz="2000" kern="1200" dirty="0">
            <a:solidFill>
              <a:sysClr val="window" lastClr="FFFFFF"/>
            </a:solidFill>
            <a:latin typeface="Calibri"/>
            <a:ea typeface="+mn-ea"/>
            <a:cs typeface="+mn-cs"/>
          </a:endParaRPr>
        </a:p>
      </dsp:txBody>
      <dsp:txXfrm>
        <a:off x="54375" y="2395197"/>
        <a:ext cx="3035366" cy="10051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E30BEC-51AB-451A-9F52-4C8D32855B42}">
      <dsp:nvSpPr>
        <dsp:cNvPr id="0" name=""/>
        <dsp:cNvSpPr/>
      </dsp:nvSpPr>
      <dsp:spPr>
        <a:xfrm>
          <a:off x="0" y="0"/>
          <a:ext cx="3456384" cy="554461"/>
        </a:xfrm>
        <a:prstGeom prst="roundRect">
          <a:avLst>
            <a:gd name="adj" fmla="val 10000"/>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CH" sz="1800" kern="1200" dirty="0"/>
            <a:t>One single application</a:t>
          </a:r>
          <a:endParaRPr lang="en-US" sz="1800" kern="1200" dirty="0"/>
        </a:p>
      </dsp:txBody>
      <dsp:txXfrm>
        <a:off x="16240" y="16240"/>
        <a:ext cx="2811223" cy="521981"/>
      </dsp:txXfrm>
    </dsp:sp>
    <dsp:sp modelId="{012CFB34-94DF-40F9-88E3-8A75B335240C}">
      <dsp:nvSpPr>
        <dsp:cNvPr id="0" name=""/>
        <dsp:cNvSpPr/>
      </dsp:nvSpPr>
      <dsp:spPr>
        <a:xfrm>
          <a:off x="289472" y="655272"/>
          <a:ext cx="3456384" cy="554461"/>
        </a:xfrm>
        <a:prstGeom prst="roundRect">
          <a:avLst>
            <a:gd name="adj" fmla="val 10000"/>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CH" sz="1800" kern="1200" dirty="0"/>
            <a:t>One </a:t>
          </a:r>
          <a:r>
            <a:rPr lang="fr-CH" sz="1800" kern="1200" dirty="0" err="1"/>
            <a:t>language</a:t>
          </a:r>
          <a:endParaRPr lang="en-US" sz="1800" kern="1200" dirty="0"/>
        </a:p>
      </dsp:txBody>
      <dsp:txXfrm>
        <a:off x="305712" y="671512"/>
        <a:ext cx="2774031" cy="521981"/>
      </dsp:txXfrm>
    </dsp:sp>
    <dsp:sp modelId="{04579DBC-30CF-4EDD-A97A-6162F6FAF597}">
      <dsp:nvSpPr>
        <dsp:cNvPr id="0" name=""/>
        <dsp:cNvSpPr/>
      </dsp:nvSpPr>
      <dsp:spPr>
        <a:xfrm>
          <a:off x="574623" y="1296146"/>
          <a:ext cx="3456384" cy="554461"/>
        </a:xfrm>
        <a:prstGeom prst="roundRect">
          <a:avLst>
            <a:gd name="adj" fmla="val 10000"/>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CH" sz="1800" kern="1200" dirty="0"/>
            <a:t>One global </a:t>
          </a:r>
          <a:r>
            <a:rPr lang="fr-CH" sz="1800" kern="1200" dirty="0" err="1"/>
            <a:t>fee</a:t>
          </a:r>
          <a:endParaRPr lang="en-US" sz="1800" kern="1200" dirty="0"/>
        </a:p>
      </dsp:txBody>
      <dsp:txXfrm>
        <a:off x="590863" y="1312386"/>
        <a:ext cx="2778352" cy="521981"/>
      </dsp:txXfrm>
    </dsp:sp>
    <dsp:sp modelId="{FA2C1453-10C5-4B81-ABC9-944E427D8079}">
      <dsp:nvSpPr>
        <dsp:cNvPr id="0" name=""/>
        <dsp:cNvSpPr/>
      </dsp:nvSpPr>
      <dsp:spPr>
        <a:xfrm>
          <a:off x="864095" y="1965818"/>
          <a:ext cx="3456384" cy="554461"/>
        </a:xfrm>
        <a:prstGeom prst="roundRect">
          <a:avLst>
            <a:gd name="adj" fmla="val 10000"/>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CH" sz="1800" kern="1200" dirty="0"/>
            <a:t>One </a:t>
          </a:r>
          <a:r>
            <a:rPr lang="fr-CH" sz="1800" kern="1200" dirty="0" err="1"/>
            <a:t>Renewal</a:t>
          </a:r>
          <a:endParaRPr lang="en-US" sz="1800" kern="1200" dirty="0"/>
        </a:p>
      </dsp:txBody>
      <dsp:txXfrm>
        <a:off x="880335" y="1982058"/>
        <a:ext cx="2774031" cy="521981"/>
      </dsp:txXfrm>
    </dsp:sp>
    <dsp:sp modelId="{E4C64054-4BF9-4E81-B8DC-0C4B0AF896BF}">
      <dsp:nvSpPr>
        <dsp:cNvPr id="0" name=""/>
        <dsp:cNvSpPr/>
      </dsp:nvSpPr>
      <dsp:spPr>
        <a:xfrm>
          <a:off x="3095983" y="424667"/>
          <a:ext cx="360400" cy="360400"/>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endParaRPr lang="en-US" sz="1700" kern="1200"/>
        </a:p>
      </dsp:txBody>
      <dsp:txXfrm>
        <a:off x="3177073" y="424667"/>
        <a:ext cx="198220" cy="271201"/>
      </dsp:txXfrm>
    </dsp:sp>
    <dsp:sp modelId="{8E72E423-5461-4145-8ADD-361F8BF4193C}">
      <dsp:nvSpPr>
        <dsp:cNvPr id="0" name=""/>
        <dsp:cNvSpPr/>
      </dsp:nvSpPr>
      <dsp:spPr>
        <a:xfrm>
          <a:off x="3385456" y="1079939"/>
          <a:ext cx="360400" cy="360400"/>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endParaRPr lang="en-US" sz="1700" kern="1200"/>
        </a:p>
      </dsp:txBody>
      <dsp:txXfrm>
        <a:off x="3466546" y="1079939"/>
        <a:ext cx="198220" cy="271201"/>
      </dsp:txXfrm>
    </dsp:sp>
    <dsp:sp modelId="{13948F90-8C61-4D55-921A-9E7A81834450}">
      <dsp:nvSpPr>
        <dsp:cNvPr id="0" name=""/>
        <dsp:cNvSpPr/>
      </dsp:nvSpPr>
      <dsp:spPr>
        <a:xfrm>
          <a:off x="3670607" y="1735212"/>
          <a:ext cx="360400" cy="360400"/>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endParaRPr lang="en-US" sz="1700" kern="1200"/>
        </a:p>
      </dsp:txBody>
      <dsp:txXfrm>
        <a:off x="3751697" y="1735212"/>
        <a:ext cx="198220" cy="27120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945659" cy="498056"/>
          </a:xfrm>
          <a:prstGeom prst="rect">
            <a:avLst/>
          </a:prstGeom>
        </p:spPr>
        <p:txBody>
          <a:bodyPr vert="horz" lIns="95554" tIns="47777" rIns="95554" bIns="47777" rtlCol="0"/>
          <a:lstStyle>
            <a:lvl1pPr algn="l">
              <a:defRPr sz="1300"/>
            </a:lvl1pPr>
          </a:lstStyle>
          <a:p>
            <a:endParaRPr lang="fr-CH"/>
          </a:p>
        </p:txBody>
      </p:sp>
      <p:sp>
        <p:nvSpPr>
          <p:cNvPr id="3" name="Date Placeholder 2"/>
          <p:cNvSpPr>
            <a:spLocks noGrp="1"/>
          </p:cNvSpPr>
          <p:nvPr>
            <p:ph type="dt" sz="quarter" idx="1"/>
          </p:nvPr>
        </p:nvSpPr>
        <p:spPr>
          <a:xfrm>
            <a:off x="3850445" y="2"/>
            <a:ext cx="2945659" cy="498056"/>
          </a:xfrm>
          <a:prstGeom prst="rect">
            <a:avLst/>
          </a:prstGeom>
        </p:spPr>
        <p:txBody>
          <a:bodyPr vert="horz" lIns="95554" tIns="47777" rIns="95554" bIns="47777" rtlCol="0"/>
          <a:lstStyle>
            <a:lvl1pPr algn="r">
              <a:defRPr sz="1300"/>
            </a:lvl1pPr>
          </a:lstStyle>
          <a:p>
            <a:fld id="{919FCCFE-D12B-40C2-91DE-A7CEDDC9650A}" type="datetimeFigureOut">
              <a:rPr lang="fr-CH" smtClean="0"/>
              <a:t>17.07.2018</a:t>
            </a:fld>
            <a:endParaRPr lang="fr-CH"/>
          </a:p>
        </p:txBody>
      </p:sp>
      <p:sp>
        <p:nvSpPr>
          <p:cNvPr id="4" name="Footer Placeholder 3"/>
          <p:cNvSpPr>
            <a:spLocks noGrp="1"/>
          </p:cNvSpPr>
          <p:nvPr>
            <p:ph type="ftr" sz="quarter" idx="2"/>
          </p:nvPr>
        </p:nvSpPr>
        <p:spPr>
          <a:xfrm>
            <a:off x="2" y="9428584"/>
            <a:ext cx="2945659" cy="498055"/>
          </a:xfrm>
          <a:prstGeom prst="rect">
            <a:avLst/>
          </a:prstGeom>
        </p:spPr>
        <p:txBody>
          <a:bodyPr vert="horz" lIns="95554" tIns="47777" rIns="95554" bIns="47777" rtlCol="0" anchor="b"/>
          <a:lstStyle>
            <a:lvl1pPr algn="l">
              <a:defRPr sz="1300"/>
            </a:lvl1pPr>
          </a:lstStyle>
          <a:p>
            <a:endParaRPr lang="fr-CH"/>
          </a:p>
        </p:txBody>
      </p:sp>
      <p:sp>
        <p:nvSpPr>
          <p:cNvPr id="5" name="Slide Number Placeholder 4"/>
          <p:cNvSpPr>
            <a:spLocks noGrp="1"/>
          </p:cNvSpPr>
          <p:nvPr>
            <p:ph type="sldNum" sz="quarter" idx="3"/>
          </p:nvPr>
        </p:nvSpPr>
        <p:spPr>
          <a:xfrm>
            <a:off x="3850445" y="9428584"/>
            <a:ext cx="2945659" cy="498055"/>
          </a:xfrm>
          <a:prstGeom prst="rect">
            <a:avLst/>
          </a:prstGeom>
        </p:spPr>
        <p:txBody>
          <a:bodyPr vert="horz" lIns="95554" tIns="47777" rIns="95554" bIns="47777" rtlCol="0" anchor="b"/>
          <a:lstStyle>
            <a:lvl1pPr algn="r">
              <a:defRPr sz="1300"/>
            </a:lvl1pPr>
          </a:lstStyle>
          <a:p>
            <a:fld id="{E12A11D3-5C0D-4729-B68C-5CCF28E6073B}" type="slidenum">
              <a:rPr lang="fr-CH" smtClean="0"/>
              <a:t>‹#›</a:t>
            </a:fld>
            <a:endParaRPr lang="fr-CH"/>
          </a:p>
        </p:txBody>
      </p:sp>
    </p:spTree>
    <p:extLst>
      <p:ext uri="{BB962C8B-B14F-4D97-AF65-F5344CB8AC3E}">
        <p14:creationId xmlns:p14="http://schemas.microsoft.com/office/powerpoint/2010/main" val="12794174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5659" cy="496332"/>
          </a:xfrm>
          <a:prstGeom prst="rect">
            <a:avLst/>
          </a:prstGeom>
        </p:spPr>
        <p:txBody>
          <a:bodyPr vert="horz" lIns="95554" tIns="47777" rIns="95554" bIns="47777" rtlCol="0"/>
          <a:lstStyle>
            <a:lvl1pPr algn="l">
              <a:defRPr sz="1300"/>
            </a:lvl1pPr>
          </a:lstStyle>
          <a:p>
            <a:endParaRPr lang="en-US"/>
          </a:p>
        </p:txBody>
      </p:sp>
      <p:sp>
        <p:nvSpPr>
          <p:cNvPr id="3" name="Date Placeholder 2"/>
          <p:cNvSpPr>
            <a:spLocks noGrp="1"/>
          </p:cNvSpPr>
          <p:nvPr>
            <p:ph type="dt" idx="1"/>
          </p:nvPr>
        </p:nvSpPr>
        <p:spPr>
          <a:xfrm>
            <a:off x="3850445" y="1"/>
            <a:ext cx="2945659" cy="496332"/>
          </a:xfrm>
          <a:prstGeom prst="rect">
            <a:avLst/>
          </a:prstGeom>
        </p:spPr>
        <p:txBody>
          <a:bodyPr vert="horz" lIns="95554" tIns="47777" rIns="95554" bIns="47777" rtlCol="0"/>
          <a:lstStyle>
            <a:lvl1pPr algn="r">
              <a:defRPr sz="1300"/>
            </a:lvl1pPr>
          </a:lstStyle>
          <a:p>
            <a:fld id="{CC432430-46DC-4B2B-B8BA-A709E90680CA}" type="datetimeFigureOut">
              <a:rPr lang="en-US" smtClean="0"/>
              <a:t>7/17/2018</a:t>
            </a:fld>
            <a:endParaRPr lang="en-US"/>
          </a:p>
        </p:txBody>
      </p:sp>
      <p:sp>
        <p:nvSpPr>
          <p:cNvPr id="4" name="Slide Image Placeholder 3"/>
          <p:cNvSpPr>
            <a:spLocks noGrp="1" noRot="1" noChangeAspect="1"/>
          </p:cNvSpPr>
          <p:nvPr>
            <p:ph type="sldImg" idx="2"/>
          </p:nvPr>
        </p:nvSpPr>
        <p:spPr>
          <a:xfrm>
            <a:off x="919163" y="746125"/>
            <a:ext cx="4960937" cy="3721100"/>
          </a:xfrm>
          <a:prstGeom prst="rect">
            <a:avLst/>
          </a:prstGeom>
          <a:noFill/>
          <a:ln w="12700">
            <a:solidFill>
              <a:prstClr val="black"/>
            </a:solidFill>
          </a:ln>
        </p:spPr>
        <p:txBody>
          <a:bodyPr vert="horz" lIns="95554" tIns="47777" rIns="95554" bIns="47777"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5554" tIns="47777" rIns="95554" bIns="4777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9428584"/>
            <a:ext cx="2945659" cy="496332"/>
          </a:xfrm>
          <a:prstGeom prst="rect">
            <a:avLst/>
          </a:prstGeom>
        </p:spPr>
        <p:txBody>
          <a:bodyPr vert="horz" lIns="95554" tIns="47777" rIns="95554" bIns="47777" rtlCol="0" anchor="b"/>
          <a:lstStyle>
            <a:lvl1pPr algn="l">
              <a:defRPr sz="1300"/>
            </a:lvl1pPr>
          </a:lstStyle>
          <a:p>
            <a:endParaRPr lang="en-US"/>
          </a:p>
        </p:txBody>
      </p:sp>
      <p:sp>
        <p:nvSpPr>
          <p:cNvPr id="7" name="Slide Number Placeholder 6"/>
          <p:cNvSpPr>
            <a:spLocks noGrp="1"/>
          </p:cNvSpPr>
          <p:nvPr>
            <p:ph type="sldNum" sz="quarter" idx="5"/>
          </p:nvPr>
        </p:nvSpPr>
        <p:spPr>
          <a:xfrm>
            <a:off x="3850445" y="9428584"/>
            <a:ext cx="2945659" cy="496332"/>
          </a:xfrm>
          <a:prstGeom prst="rect">
            <a:avLst/>
          </a:prstGeom>
        </p:spPr>
        <p:txBody>
          <a:bodyPr vert="horz" lIns="95554" tIns="47777" rIns="95554" bIns="47777" rtlCol="0" anchor="b"/>
          <a:lstStyle>
            <a:lvl1pPr algn="r">
              <a:defRPr sz="1300"/>
            </a:lvl1pPr>
          </a:lstStyle>
          <a:p>
            <a:fld id="{8ED48572-88AA-448B-A01B-0554F615BD3C}" type="slidenum">
              <a:rPr lang="en-US" smtClean="0"/>
              <a:t>‹#›</a:t>
            </a:fld>
            <a:endParaRPr lang="en-US"/>
          </a:p>
        </p:txBody>
      </p:sp>
    </p:spTree>
    <p:extLst>
      <p:ext uri="{BB962C8B-B14F-4D97-AF65-F5344CB8AC3E}">
        <p14:creationId xmlns:p14="http://schemas.microsoft.com/office/powerpoint/2010/main" val="1490122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8718">
              <a:defRPr>
                <a:solidFill>
                  <a:schemeClr val="tx1"/>
                </a:solidFill>
                <a:latin typeface="Arial" charset="0"/>
              </a:defRPr>
            </a:lvl1pPr>
            <a:lvl2pPr marL="776376" indent="-298606" defTabSz="988718">
              <a:defRPr>
                <a:solidFill>
                  <a:schemeClr val="tx1"/>
                </a:solidFill>
                <a:latin typeface="Arial" charset="0"/>
              </a:defRPr>
            </a:lvl2pPr>
            <a:lvl3pPr marL="1194424" indent="-238885" defTabSz="988718">
              <a:defRPr>
                <a:solidFill>
                  <a:schemeClr val="tx1"/>
                </a:solidFill>
                <a:latin typeface="Arial" charset="0"/>
              </a:defRPr>
            </a:lvl3pPr>
            <a:lvl4pPr marL="1672193" indent="-238885" defTabSz="988718">
              <a:defRPr>
                <a:solidFill>
                  <a:schemeClr val="tx1"/>
                </a:solidFill>
                <a:latin typeface="Arial" charset="0"/>
              </a:defRPr>
            </a:lvl4pPr>
            <a:lvl5pPr marL="2149962" indent="-238885" defTabSz="988718">
              <a:defRPr>
                <a:solidFill>
                  <a:schemeClr val="tx1"/>
                </a:solidFill>
                <a:latin typeface="Arial" charset="0"/>
              </a:defRPr>
            </a:lvl5pPr>
            <a:lvl6pPr marL="2627731" indent="-238885" algn="ctr" defTabSz="988718" eaLnBrk="0" fontAlgn="base" hangingPunct="0">
              <a:spcBef>
                <a:spcPct val="0"/>
              </a:spcBef>
              <a:spcAft>
                <a:spcPct val="0"/>
              </a:spcAft>
              <a:defRPr>
                <a:solidFill>
                  <a:schemeClr val="tx1"/>
                </a:solidFill>
                <a:latin typeface="Arial" charset="0"/>
              </a:defRPr>
            </a:lvl6pPr>
            <a:lvl7pPr marL="3105502" indent="-238885" algn="ctr" defTabSz="988718" eaLnBrk="0" fontAlgn="base" hangingPunct="0">
              <a:spcBef>
                <a:spcPct val="0"/>
              </a:spcBef>
              <a:spcAft>
                <a:spcPct val="0"/>
              </a:spcAft>
              <a:defRPr>
                <a:solidFill>
                  <a:schemeClr val="tx1"/>
                </a:solidFill>
                <a:latin typeface="Arial" charset="0"/>
              </a:defRPr>
            </a:lvl7pPr>
            <a:lvl8pPr marL="3583271" indent="-238885" algn="ctr" defTabSz="988718" eaLnBrk="0" fontAlgn="base" hangingPunct="0">
              <a:spcBef>
                <a:spcPct val="0"/>
              </a:spcBef>
              <a:spcAft>
                <a:spcPct val="0"/>
              </a:spcAft>
              <a:defRPr>
                <a:solidFill>
                  <a:schemeClr val="tx1"/>
                </a:solidFill>
                <a:latin typeface="Arial" charset="0"/>
              </a:defRPr>
            </a:lvl8pPr>
            <a:lvl9pPr marL="4061040" indent="-238885" algn="ctr" defTabSz="988718" eaLnBrk="0" fontAlgn="base" hangingPunct="0">
              <a:spcBef>
                <a:spcPct val="0"/>
              </a:spcBef>
              <a:spcAft>
                <a:spcPct val="0"/>
              </a:spcAft>
              <a:defRPr>
                <a:solidFill>
                  <a:schemeClr val="tx1"/>
                </a:solidFill>
                <a:latin typeface="Arial" charset="0"/>
              </a:defRPr>
            </a:lvl9pPr>
          </a:lstStyle>
          <a:p>
            <a:pPr>
              <a:defRPr/>
            </a:pPr>
            <a:fld id="{50B6CC97-5D34-415D-B816-8FAFEC4460A4}" type="slidenum">
              <a:rPr lang="en-GB" altLang="en-US" smtClean="0"/>
              <a:pPr>
                <a:defRPr/>
              </a:pPr>
              <a:t>9</a:t>
            </a:fld>
            <a:endParaRPr lang="en-GB" altLang="en-US"/>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200" tIns="48101" rIns="96200" bIns="48101"/>
          <a:lstStyle/>
          <a:p>
            <a:pPr>
              <a:lnSpc>
                <a:spcPct val="150000"/>
              </a:lnSpc>
            </a:pPr>
            <a:r>
              <a:rPr lang="en-GB" altLang="en-US" dirty="0">
                <a:latin typeface="Arial" pitchFamily="34" charset="0"/>
              </a:rPr>
              <a:t>A design shall be deemed to have been made available to the public if it has been published following registration or otherwise, or exhibited, used in trade or otherwise disclosed …except where these events could not reasonably have become known in the normal course of business to the circles specialised in the sector concerned, operating within the Community. </a:t>
            </a:r>
          </a:p>
          <a:p>
            <a:pPr>
              <a:lnSpc>
                <a:spcPct val="150000"/>
              </a:lnSpc>
            </a:pPr>
            <a:endParaRPr lang="en-GB" altLang="en-US" dirty="0">
              <a:latin typeface="Arial" pitchFamily="34" charset="0"/>
            </a:endParaRPr>
          </a:p>
          <a:p>
            <a:pPr>
              <a:lnSpc>
                <a:spcPct val="90000"/>
              </a:lnSpc>
            </a:pPr>
            <a:r>
              <a:rPr lang="en-GB" altLang="ja-JP" dirty="0">
                <a:latin typeface="Arial" pitchFamily="34" charset="0"/>
              </a:rPr>
              <a:t>As of 15 September 2008,</a:t>
            </a:r>
          </a:p>
          <a:p>
            <a:pPr>
              <a:lnSpc>
                <a:spcPct val="90000"/>
              </a:lnSpc>
            </a:pPr>
            <a:r>
              <a:rPr lang="en-GB" altLang="ja-JP" dirty="0">
                <a:latin typeface="Arial" pitchFamily="34" charset="0"/>
              </a:rPr>
              <a:t>358 applications for invalidity of RCDs have been decided by OHIM</a:t>
            </a:r>
          </a:p>
          <a:p>
            <a:pPr lvl="1">
              <a:lnSpc>
                <a:spcPct val="90000"/>
              </a:lnSpc>
            </a:pPr>
            <a:r>
              <a:rPr lang="en-GB" altLang="ja-JP" dirty="0">
                <a:latin typeface="Arial" pitchFamily="34" charset="0"/>
              </a:rPr>
              <a:t>217 RCDs were declared invalid, and</a:t>
            </a:r>
          </a:p>
          <a:p>
            <a:pPr lvl="1">
              <a:lnSpc>
                <a:spcPct val="90000"/>
              </a:lnSpc>
            </a:pPr>
            <a:r>
              <a:rPr lang="en-GB" altLang="ja-JP" dirty="0">
                <a:latin typeface="Arial" pitchFamily="34" charset="0"/>
              </a:rPr>
              <a:t>141 applications for invalidity were rejected;</a:t>
            </a:r>
          </a:p>
          <a:p>
            <a:pPr>
              <a:lnSpc>
                <a:spcPct val="90000"/>
              </a:lnSpc>
            </a:pPr>
            <a:r>
              <a:rPr lang="en-GB" altLang="ja-JP" dirty="0">
                <a:latin typeface="Arial" pitchFamily="34" charset="0"/>
              </a:rPr>
              <a:t>78 decisions were appealed </a:t>
            </a:r>
          </a:p>
          <a:p>
            <a:pPr>
              <a:lnSpc>
                <a:spcPct val="90000"/>
              </a:lnSpc>
            </a:pPr>
            <a:r>
              <a:rPr lang="en-GB" altLang="ja-JP" dirty="0">
                <a:latin typeface="Arial" pitchFamily="34" charset="0"/>
              </a:rPr>
              <a:t>17 invalidity actions were currently pending</a:t>
            </a:r>
            <a:endParaRPr lang="fr-FR" altLang="en-US" dirty="0">
              <a:latin typeface="Arial" pitchFamily="34" charset="0"/>
            </a:endParaRPr>
          </a:p>
          <a:p>
            <a:pPr>
              <a:lnSpc>
                <a:spcPct val="150000"/>
              </a:lnSpc>
            </a:pPr>
            <a:endParaRPr lang="en-GB" altLang="en-US" dirty="0">
              <a:latin typeface="Arial" pitchFamily="34" charset="0"/>
            </a:endParaRPr>
          </a:p>
        </p:txBody>
      </p:sp>
    </p:spTree>
    <p:extLst>
      <p:ext uri="{BB962C8B-B14F-4D97-AF65-F5344CB8AC3E}">
        <p14:creationId xmlns:p14="http://schemas.microsoft.com/office/powerpoint/2010/main" val="1129804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a:p>
        </p:txBody>
      </p:sp>
      <p:sp>
        <p:nvSpPr>
          <p:cNvPr id="4" name="Slide Number Placeholder 3"/>
          <p:cNvSpPr>
            <a:spLocks noGrp="1"/>
          </p:cNvSpPr>
          <p:nvPr>
            <p:ph type="sldNum" sz="quarter" idx="10"/>
          </p:nvPr>
        </p:nvSpPr>
        <p:spPr/>
        <p:txBody>
          <a:bodyPr/>
          <a:lstStyle/>
          <a:p>
            <a:fld id="{187420A0-F730-4CC2-9544-54D9D8EA5BC0}" type="slidenum">
              <a:rPr lang="de-DE" smtClean="0"/>
              <a:pPr/>
              <a:t>10</a:t>
            </a:fld>
            <a:endParaRPr lang="de-DE"/>
          </a:p>
        </p:txBody>
      </p:sp>
    </p:spTree>
    <p:extLst>
      <p:ext uri="{BB962C8B-B14F-4D97-AF65-F5344CB8AC3E}">
        <p14:creationId xmlns:p14="http://schemas.microsoft.com/office/powerpoint/2010/main" val="852912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a:p>
        </p:txBody>
      </p:sp>
      <p:sp>
        <p:nvSpPr>
          <p:cNvPr id="4" name="Slide Number Placeholder 3"/>
          <p:cNvSpPr>
            <a:spLocks noGrp="1"/>
          </p:cNvSpPr>
          <p:nvPr>
            <p:ph type="sldNum" sz="quarter" idx="10"/>
          </p:nvPr>
        </p:nvSpPr>
        <p:spPr/>
        <p:txBody>
          <a:bodyPr/>
          <a:lstStyle/>
          <a:p>
            <a:fld id="{187420A0-F730-4CC2-9544-54D9D8EA5BC0}" type="slidenum">
              <a:rPr lang="de-DE" smtClean="0"/>
              <a:pPr/>
              <a:t>25</a:t>
            </a:fld>
            <a:endParaRPr lang="de-DE"/>
          </a:p>
        </p:txBody>
      </p:sp>
    </p:spTree>
    <p:extLst>
      <p:ext uri="{BB962C8B-B14F-4D97-AF65-F5344CB8AC3E}">
        <p14:creationId xmlns:p14="http://schemas.microsoft.com/office/powerpoint/2010/main" val="3014093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a:p>
        </p:txBody>
      </p:sp>
      <p:sp>
        <p:nvSpPr>
          <p:cNvPr id="4" name="Slide Number Placeholder 3"/>
          <p:cNvSpPr>
            <a:spLocks noGrp="1"/>
          </p:cNvSpPr>
          <p:nvPr>
            <p:ph type="sldNum" sz="quarter" idx="10"/>
          </p:nvPr>
        </p:nvSpPr>
        <p:spPr/>
        <p:txBody>
          <a:bodyPr/>
          <a:lstStyle/>
          <a:p>
            <a:fld id="{187420A0-F730-4CC2-9544-54D9D8EA5BC0}" type="slidenum">
              <a:rPr lang="de-DE" smtClean="0"/>
              <a:pPr/>
              <a:t>26</a:t>
            </a:fld>
            <a:endParaRPr lang="de-DE"/>
          </a:p>
        </p:txBody>
      </p:sp>
    </p:spTree>
    <p:extLst>
      <p:ext uri="{BB962C8B-B14F-4D97-AF65-F5344CB8AC3E}">
        <p14:creationId xmlns:p14="http://schemas.microsoft.com/office/powerpoint/2010/main" val="1946220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7420A0-F730-4CC2-9544-54D9D8EA5BC0}" type="slidenum">
              <a:rPr lang="de-DE" smtClean="0"/>
              <a:pPr/>
              <a:t>29</a:t>
            </a:fld>
            <a:endParaRPr lang="de-DE"/>
          </a:p>
        </p:txBody>
      </p:sp>
    </p:spTree>
    <p:extLst>
      <p:ext uri="{BB962C8B-B14F-4D97-AF65-F5344CB8AC3E}">
        <p14:creationId xmlns:p14="http://schemas.microsoft.com/office/powerpoint/2010/main" val="35411875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3075" name="Rectangle 3"/>
          <p:cNvSpPr>
            <a:spLocks noGrp="1" noChangeArrowheads="1"/>
          </p:cNvSpPr>
          <p:nvPr>
            <p:ph type="subTitle" idx="1"/>
          </p:nvPr>
        </p:nvSpPr>
        <p:spPr>
          <a:xfrm>
            <a:off x="684213" y="3860800"/>
            <a:ext cx="6400800" cy="1752600"/>
          </a:xfrm>
        </p:spPr>
        <p:txBody>
          <a:bodyPr/>
          <a:lstStyle>
            <a:lvl1pPr marL="0" indent="0">
              <a:buFontTx/>
              <a:buNone/>
              <a:defRPr/>
            </a:lvl1pPr>
          </a:lstStyle>
          <a:p>
            <a:r>
              <a:rPr lang="en-US"/>
              <a:t>Click to edit Master subtitle style</a:t>
            </a:r>
          </a:p>
        </p:txBody>
      </p:sp>
    </p:spTree>
    <p:extLst>
      <p:ext uri="{BB962C8B-B14F-4D97-AF65-F5344CB8AC3E}">
        <p14:creationId xmlns:p14="http://schemas.microsoft.com/office/powerpoint/2010/main" val="798903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Rectangle 6"/>
          <p:cNvSpPr>
            <a:spLocks noGrp="1" noChangeArrowheads="1"/>
          </p:cNvSpPr>
          <p:nvPr>
            <p:ph type="sldNum" sz="quarter" idx="10"/>
          </p:nvPr>
        </p:nvSpPr>
        <p:spPr>
          <a:ln/>
        </p:spPr>
        <p:txBody>
          <a:bodyPr/>
          <a:lstStyle>
            <a:lvl1pPr>
              <a:defRPr/>
            </a:lvl1pPr>
          </a:lstStyle>
          <a:p>
            <a:pPr>
              <a:defRPr/>
            </a:pPr>
            <a:fld id="{8AD49C32-A990-4D05-9138-C898C7F7D4F3}" type="slidenum">
              <a:rPr lang="en-US">
                <a:solidFill>
                  <a:srgbClr val="000000"/>
                </a:solidFill>
              </a:rPr>
              <a:pPr>
                <a:defRPr/>
              </a:pPr>
              <a:t>‹#›</a:t>
            </a:fld>
            <a:endParaRPr lang="en-US">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488293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Rectangle 6"/>
          <p:cNvSpPr>
            <a:spLocks noGrp="1" noChangeArrowheads="1"/>
          </p:cNvSpPr>
          <p:nvPr>
            <p:ph type="sldNum" sz="quarter" idx="10"/>
          </p:nvPr>
        </p:nvSpPr>
        <p:spPr>
          <a:ln/>
        </p:spPr>
        <p:txBody>
          <a:bodyPr/>
          <a:lstStyle>
            <a:lvl1pPr>
              <a:defRPr/>
            </a:lvl1pPr>
          </a:lstStyle>
          <a:p>
            <a:pPr>
              <a:defRPr/>
            </a:pPr>
            <a:fld id="{C0647506-78FE-4B79-8E70-7F8FE2C420C5}" type="slidenum">
              <a:rPr lang="en-US">
                <a:solidFill>
                  <a:srgbClr val="000000"/>
                </a:solidFill>
              </a:rPr>
              <a:pPr>
                <a:defRPr/>
              </a:pPr>
              <a:t>‹#›</a:t>
            </a:fld>
            <a:endParaRPr lang="en-US">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592731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e-DE"/>
              <a:t>Titelmasterformat durch Klicken bearbeiten</a:t>
            </a:r>
            <a:endParaRPr lang="de-CH"/>
          </a:p>
        </p:txBody>
      </p:sp>
      <p:sp>
        <p:nvSpPr>
          <p:cNvPr id="3" name="Textplatzhalter 2"/>
          <p:cNvSpPr>
            <a:spLocks noGrp="1"/>
          </p:cNvSpPr>
          <p:nvPr>
            <p:ph type="body" sz="half" idx="1"/>
          </p:nvPr>
        </p:nvSpPr>
        <p:spPr>
          <a:xfrm>
            <a:off x="457200" y="1773238"/>
            <a:ext cx="4038600" cy="4352925"/>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4648200" y="1773238"/>
            <a:ext cx="4038600" cy="4352925"/>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Rectangle 6"/>
          <p:cNvSpPr>
            <a:spLocks noGrp="1" noChangeArrowheads="1"/>
          </p:cNvSpPr>
          <p:nvPr>
            <p:ph type="sldNum" sz="quarter" idx="10"/>
          </p:nvPr>
        </p:nvSpPr>
        <p:spPr>
          <a:ln/>
        </p:spPr>
        <p:txBody>
          <a:bodyPr/>
          <a:lstStyle>
            <a:lvl1pPr>
              <a:defRPr/>
            </a:lvl1pPr>
          </a:lstStyle>
          <a:p>
            <a:pPr>
              <a:defRPr/>
            </a:pPr>
            <a:fld id="{166F26D5-17F9-4A38-B4F6-49766F8FBF8D}" type="slidenum">
              <a:rPr lang="en-US">
                <a:solidFill>
                  <a:srgbClr val="000000"/>
                </a:solidFill>
              </a:rPr>
              <a:pPr>
                <a:defRPr/>
              </a:pPr>
              <a:t>‹#›</a:t>
            </a:fld>
            <a:endParaRPr lang="en-US">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40333899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98462"/>
            <a:ext cx="8229600" cy="439737"/>
          </a:xfrm>
        </p:spPr>
        <p:txBody>
          <a:bodyPr/>
          <a:lstStyle>
            <a:lvl1pPr>
              <a:defRPr b="1" baseline="0"/>
            </a:lvl1pPr>
          </a:lstStyle>
          <a:p>
            <a:r>
              <a:rPr lang="en-US" noProof="0" dirty="0"/>
              <a:t>Exhibit Title (Arial bold 24)</a:t>
            </a:r>
            <a:endParaRPr lang="en-GB" noProof="0" dirty="0"/>
          </a:p>
        </p:txBody>
      </p:sp>
      <p:sp>
        <p:nvSpPr>
          <p:cNvPr id="3" name="Content Placeholder 2"/>
          <p:cNvSpPr>
            <a:spLocks noGrp="1"/>
          </p:cNvSpPr>
          <p:nvPr>
            <p:ph idx="1" hasCustomPrompt="1"/>
          </p:nvPr>
        </p:nvSpPr>
        <p:spPr>
          <a:xfrm>
            <a:off x="457200" y="1134000"/>
            <a:ext cx="8229600" cy="1569660"/>
          </a:xfrm>
        </p:spPr>
        <p:txBody>
          <a:bodyPr/>
          <a:lstStyle>
            <a:lvl1pPr>
              <a:defRPr baseline="0"/>
            </a:lvl1pPr>
          </a:lstStyle>
          <a:p>
            <a:pPr lvl="0"/>
            <a:r>
              <a:rPr lang="en-US" noProof="0" dirty="0"/>
              <a:t>Text (Arial 24)</a:t>
            </a:r>
          </a:p>
          <a:p>
            <a:pPr lvl="1"/>
            <a:r>
              <a:rPr lang="en-US" noProof="0" dirty="0"/>
              <a:t>Second level (Arial 22)</a:t>
            </a:r>
          </a:p>
          <a:p>
            <a:pPr lvl="2"/>
            <a:r>
              <a:rPr lang="en-US" noProof="0" dirty="0"/>
              <a:t>Third level (Arial 20) </a:t>
            </a:r>
          </a:p>
          <a:p>
            <a:pPr lvl="3"/>
            <a:r>
              <a:rPr lang="en-US" noProof="0" dirty="0"/>
              <a:t>Fourth level (Arial 18)</a:t>
            </a:r>
          </a:p>
          <a:p>
            <a:pPr lvl="4"/>
            <a:r>
              <a:rPr lang="en-US" noProof="0" dirty="0"/>
              <a:t>Fifth level (Arial 18)</a:t>
            </a:r>
            <a:endParaRPr lang="en-GB" noProof="0" dirty="0"/>
          </a:p>
        </p:txBody>
      </p:sp>
      <p:sp>
        <p:nvSpPr>
          <p:cNvPr id="9" name="Espace réservé de la date 43"/>
          <p:cNvSpPr>
            <a:spLocks noGrp="1"/>
          </p:cNvSpPr>
          <p:nvPr>
            <p:ph type="dt" sz="half" idx="14"/>
          </p:nvPr>
        </p:nvSpPr>
        <p:spPr>
          <a:xfrm>
            <a:off x="3420000" y="6525344"/>
            <a:ext cx="1296016" cy="174956"/>
          </a:xfrm>
          <a:prstGeom prst="rect">
            <a:avLst/>
          </a:prstGeom>
        </p:spPr>
        <p:txBody>
          <a:bodyPr/>
          <a:lstStyle>
            <a:lvl1pPr>
              <a:defRPr>
                <a:latin typeface="Arial"/>
                <a:cs typeface="Arial"/>
              </a:defRPr>
            </a:lvl1pPr>
          </a:lstStyle>
          <a:p>
            <a:fld id="{2BDBCC99-E118-4FD2-A62B-20DBFD203B60}" type="datetime1">
              <a:rPr lang="en-US" smtClean="0"/>
              <a:t>7/17/2018</a:t>
            </a:fld>
            <a:endParaRPr lang="en-US"/>
          </a:p>
        </p:txBody>
      </p:sp>
      <p:sp>
        <p:nvSpPr>
          <p:cNvPr id="15" name="Espace réservé du pied de page 45"/>
          <p:cNvSpPr>
            <a:spLocks noGrp="1"/>
          </p:cNvSpPr>
          <p:nvPr>
            <p:ph type="ftr" sz="quarter" idx="16"/>
          </p:nvPr>
        </p:nvSpPr>
        <p:spPr>
          <a:xfrm>
            <a:off x="152400" y="6525344"/>
            <a:ext cx="3195464" cy="174956"/>
          </a:xfrm>
          <a:prstGeom prst="rect">
            <a:avLst/>
          </a:prstGeom>
        </p:spPr>
        <p:txBody>
          <a:bodyPr numCol="1"/>
          <a:lstStyle>
            <a:lvl1pPr>
              <a:tabLst/>
              <a:defRPr>
                <a:latin typeface="Arial"/>
                <a:cs typeface="Arial"/>
              </a:defRPr>
            </a:lvl1pPr>
          </a:lstStyle>
          <a:p>
            <a:endParaRPr lang="en-US"/>
          </a:p>
        </p:txBody>
      </p:sp>
      <p:sp>
        <p:nvSpPr>
          <p:cNvPr id="16" name="Espace réservé du numéro de diapositive 44"/>
          <p:cNvSpPr>
            <a:spLocks noGrp="1"/>
          </p:cNvSpPr>
          <p:nvPr>
            <p:ph type="sldNum" sz="quarter" idx="4"/>
          </p:nvPr>
        </p:nvSpPr>
        <p:spPr>
          <a:xfrm>
            <a:off x="4938712" y="6525344"/>
            <a:ext cx="395287" cy="164381"/>
          </a:xfrm>
          <a:prstGeom prst="rect">
            <a:avLst/>
          </a:prstGeom>
        </p:spPr>
        <p:txBody>
          <a:bodyPr/>
          <a:lstStyle>
            <a:lvl1pPr algn="ctr">
              <a:defRPr sz="800">
                <a:solidFill>
                  <a:srgbClr val="FFFFFF"/>
                </a:solidFill>
              </a:defRPr>
            </a:lvl1pPr>
          </a:lstStyle>
          <a:p>
            <a:fld id="{11F28F56-7774-41DD-A448-5576A3503CBC}" type="slidenum">
              <a:rPr lang="en-US" smtClean="0"/>
              <a:pPr/>
              <a:t>‹#›</a:t>
            </a:fld>
            <a:endParaRPr lang="en-US"/>
          </a:p>
        </p:txBody>
      </p:sp>
    </p:spTree>
    <p:extLst>
      <p:ext uri="{BB962C8B-B14F-4D97-AF65-F5344CB8AC3E}">
        <p14:creationId xmlns:p14="http://schemas.microsoft.com/office/powerpoint/2010/main" val="89215161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Rectangle 7"/>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186130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6"/>
          <p:cNvSpPr>
            <a:spLocks noGrp="1" noChangeArrowheads="1"/>
          </p:cNvSpPr>
          <p:nvPr>
            <p:ph type="sldNum" sz="quarter" idx="10"/>
          </p:nvPr>
        </p:nvSpPr>
        <p:spPr>
          <a:ln/>
        </p:spPr>
        <p:txBody>
          <a:bodyPr/>
          <a:lstStyle>
            <a:lvl1pPr>
              <a:defRPr/>
            </a:lvl1pPr>
          </a:lstStyle>
          <a:p>
            <a:pPr>
              <a:defRPr/>
            </a:pPr>
            <a:fld id="{67FDCECE-6E97-4B3B-AEBB-6F809B12F412}" type="slidenum">
              <a:rPr lang="en-US">
                <a:solidFill>
                  <a:srgbClr val="000000"/>
                </a:solidFill>
              </a:rPr>
              <a:pPr>
                <a:defRPr/>
              </a:pPr>
              <a:t>‹#›</a:t>
            </a:fld>
            <a:endParaRPr lang="en-US">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595866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457200" y="1773238"/>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4648200" y="1773238"/>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Rectangle 6"/>
          <p:cNvSpPr>
            <a:spLocks noGrp="1" noChangeArrowheads="1"/>
          </p:cNvSpPr>
          <p:nvPr>
            <p:ph type="sldNum" sz="quarter" idx="10"/>
          </p:nvPr>
        </p:nvSpPr>
        <p:spPr>
          <a:ln/>
        </p:spPr>
        <p:txBody>
          <a:bodyPr/>
          <a:lstStyle>
            <a:lvl1pPr>
              <a:defRPr/>
            </a:lvl1pPr>
          </a:lstStyle>
          <a:p>
            <a:pPr>
              <a:defRPr/>
            </a:pPr>
            <a:fld id="{B6AB9C1C-8F9D-4DFB-93B4-DBF9BBCC73BA}" type="slidenum">
              <a:rPr lang="en-US">
                <a:solidFill>
                  <a:srgbClr val="000000"/>
                </a:solidFill>
              </a:rPr>
              <a:pPr>
                <a:defRPr/>
              </a:pPr>
              <a:t>‹#›</a:t>
            </a:fld>
            <a:endParaRPr lang="en-US">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201678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Rectangle 6"/>
          <p:cNvSpPr>
            <a:spLocks noGrp="1" noChangeArrowheads="1"/>
          </p:cNvSpPr>
          <p:nvPr>
            <p:ph type="sldNum" sz="quarter" idx="10"/>
          </p:nvPr>
        </p:nvSpPr>
        <p:spPr>
          <a:ln/>
        </p:spPr>
        <p:txBody>
          <a:bodyPr/>
          <a:lstStyle>
            <a:lvl1pPr>
              <a:defRPr/>
            </a:lvl1pPr>
          </a:lstStyle>
          <a:p>
            <a:pPr>
              <a:defRPr/>
            </a:pPr>
            <a:fld id="{DD350282-6FCC-4E5F-84F8-187A01E36DC1}" type="slidenum">
              <a:rPr lang="en-US">
                <a:solidFill>
                  <a:srgbClr val="000000"/>
                </a:solidFill>
              </a:rPr>
              <a:pPr>
                <a:defRPr/>
              </a:pPr>
              <a:t>‹#›</a:t>
            </a:fld>
            <a:endParaRPr lang="en-US">
              <a:solidFill>
                <a:srgbClr val="000000"/>
              </a:solidFill>
            </a:endParaRPr>
          </a:p>
        </p:txBody>
      </p:sp>
      <p:sp>
        <p:nvSpPr>
          <p:cNvPr id="8"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325832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Rectangle 6"/>
          <p:cNvSpPr>
            <a:spLocks noGrp="1" noChangeArrowheads="1"/>
          </p:cNvSpPr>
          <p:nvPr>
            <p:ph type="sldNum" sz="quarter" idx="10"/>
          </p:nvPr>
        </p:nvSpPr>
        <p:spPr>
          <a:ln/>
        </p:spPr>
        <p:txBody>
          <a:bodyPr/>
          <a:lstStyle>
            <a:lvl1pPr>
              <a:defRPr/>
            </a:lvl1pPr>
          </a:lstStyle>
          <a:p>
            <a:pPr>
              <a:defRPr/>
            </a:pPr>
            <a:fld id="{76288658-F324-4384-A3DA-26828656CF72}" type="slidenum">
              <a:rPr lang="en-US">
                <a:solidFill>
                  <a:srgbClr val="000000"/>
                </a:solidFill>
              </a:rPr>
              <a:pPr>
                <a:defRPr/>
              </a:pPr>
              <a:t>‹#›</a:t>
            </a:fld>
            <a:endParaRPr lang="en-US">
              <a:solidFill>
                <a:srgbClr val="000000"/>
              </a:solidFill>
            </a:endParaRPr>
          </a:p>
        </p:txBody>
      </p:sp>
      <p:sp>
        <p:nvSpPr>
          <p:cNvPr id="4"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468571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1889731A-BE19-4633-A677-37458B56F135}" type="slidenum">
              <a:rPr lang="en-US">
                <a:solidFill>
                  <a:srgbClr val="000000"/>
                </a:solidFill>
              </a:rPr>
              <a:pPr>
                <a:defRPr/>
              </a:pPr>
              <a:t>‹#›</a:t>
            </a:fld>
            <a:endParaRPr lang="en-US">
              <a:solidFill>
                <a:srgbClr val="000000"/>
              </a:solidFill>
            </a:endParaRPr>
          </a:p>
        </p:txBody>
      </p:sp>
      <p:sp>
        <p:nvSpPr>
          <p:cNvPr id="3"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983542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6"/>
          <p:cNvSpPr>
            <a:spLocks noGrp="1" noChangeArrowheads="1"/>
          </p:cNvSpPr>
          <p:nvPr>
            <p:ph type="sldNum" sz="quarter" idx="10"/>
          </p:nvPr>
        </p:nvSpPr>
        <p:spPr>
          <a:ln/>
        </p:spPr>
        <p:txBody>
          <a:bodyPr/>
          <a:lstStyle>
            <a:lvl1pPr>
              <a:defRPr/>
            </a:lvl1pPr>
          </a:lstStyle>
          <a:p>
            <a:pPr>
              <a:defRPr/>
            </a:pPr>
            <a:fld id="{292742A1-B75A-4A63-8EC7-0465F4C34BE1}" type="slidenum">
              <a:rPr lang="en-US">
                <a:solidFill>
                  <a:srgbClr val="000000"/>
                </a:solidFill>
              </a:rPr>
              <a:pPr>
                <a:defRPr/>
              </a:pPr>
              <a:t>‹#›</a:t>
            </a:fld>
            <a:endParaRPr lang="en-US">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495897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CH"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6"/>
          <p:cNvSpPr>
            <a:spLocks noGrp="1" noChangeArrowheads="1"/>
          </p:cNvSpPr>
          <p:nvPr>
            <p:ph type="sldNum" sz="quarter" idx="10"/>
          </p:nvPr>
        </p:nvSpPr>
        <p:spPr>
          <a:ln/>
        </p:spPr>
        <p:txBody>
          <a:bodyPr/>
          <a:lstStyle>
            <a:lvl1pPr>
              <a:defRPr/>
            </a:lvl1pPr>
          </a:lstStyle>
          <a:p>
            <a:pPr>
              <a:defRPr/>
            </a:pPr>
            <a:fld id="{D94BE8A6-F212-48A0-8B8E-EC5A2F006947}" type="slidenum">
              <a:rPr lang="en-US">
                <a:solidFill>
                  <a:srgbClr val="000000"/>
                </a:solidFill>
              </a:rPr>
              <a:pPr>
                <a:defRPr/>
              </a:pPr>
              <a:t>‹#›</a:t>
            </a:fld>
            <a:endParaRPr lang="en-US">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144619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de-DE"/>
              <a:t>Click to edit Master title style</a:t>
            </a:r>
          </a:p>
        </p:txBody>
      </p:sp>
      <p:sp>
        <p:nvSpPr>
          <p:cNvPr id="1027" name="Rectangle 3"/>
          <p:cNvSpPr>
            <a:spLocks noGrp="1" noChangeArrowheads="1"/>
          </p:cNvSpPr>
          <p:nvPr>
            <p:ph type="body" idx="1"/>
          </p:nvPr>
        </p:nvSpPr>
        <p:spPr bwMode="auto">
          <a:xfrm>
            <a:off x="457200" y="1773238"/>
            <a:ext cx="8229600"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de-DE"/>
              <a:t>Click to edit Master text styles</a:t>
            </a:r>
          </a:p>
          <a:p>
            <a:pPr lvl="1"/>
            <a:r>
              <a:rPr lang="en-US" altLang="de-DE"/>
              <a:t>Second level</a:t>
            </a:r>
          </a:p>
          <a:p>
            <a:pPr lvl="2"/>
            <a:r>
              <a:rPr lang="en-US" altLang="de-DE"/>
              <a:t>Third level</a:t>
            </a:r>
          </a:p>
          <a:p>
            <a:pPr lvl="3"/>
            <a:r>
              <a:rPr lang="en-US" altLang="de-DE"/>
              <a:t>Fourth level</a:t>
            </a:r>
          </a:p>
          <a:p>
            <a:pPr lvl="4"/>
            <a:r>
              <a:rPr lang="en-US" altLang="de-DE"/>
              <a:t>Fifth level</a:t>
            </a:r>
          </a:p>
        </p:txBody>
      </p:sp>
      <p:sp>
        <p:nvSpPr>
          <p:cNvPr id="1030" name="Rectangle 6"/>
          <p:cNvSpPr>
            <a:spLocks noGrp="1" noChangeArrowheads="1"/>
          </p:cNvSpPr>
          <p:nvPr>
            <p:ph type="sldNum" sz="quarter" idx="4"/>
          </p:nvPr>
        </p:nvSpPr>
        <p:spPr bwMode="auto">
          <a:xfrm>
            <a:off x="7010400" y="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lvl1pPr>
          </a:lstStyle>
          <a:p>
            <a:pPr fontAlgn="base">
              <a:spcAft>
                <a:spcPct val="0"/>
              </a:spcAft>
              <a:defRPr/>
            </a:pPr>
            <a:fld id="{6E6E5780-05E8-40DE-AE80-058742F721DD}" type="slidenum">
              <a:rPr lang="en-US">
                <a:solidFill>
                  <a:srgbClr val="000000"/>
                </a:solidFill>
              </a:rPr>
              <a:pPr fontAlgn="base">
                <a:spcAft>
                  <a:spcPct val="0"/>
                </a:spcAft>
                <a:defRPr/>
              </a:pPr>
              <a:t>‹#›</a:t>
            </a:fld>
            <a:endParaRPr lang="en-US">
              <a:solidFill>
                <a:srgbClr val="000000"/>
              </a:solidFill>
            </a:endParaRPr>
          </a:p>
        </p:txBody>
      </p:sp>
      <p:sp>
        <p:nvSpPr>
          <p:cNvPr id="1031" name="Rectangle 7"/>
          <p:cNvSpPr>
            <a:spLocks noGrp="1" noChangeArrowheads="1"/>
          </p:cNvSpPr>
          <p:nvPr>
            <p:ph type="ftr" sz="quarter" idx="3"/>
          </p:nvPr>
        </p:nvSpPr>
        <p:spPr bwMode="auto">
          <a:xfrm>
            <a:off x="539750" y="616585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a:lvl1pPr>
          </a:lstStyle>
          <a:p>
            <a:pPr fontAlgn="base">
              <a:spcAft>
                <a:spcPct val="0"/>
              </a:spcAft>
              <a:defRPr/>
            </a:pPr>
            <a:endParaRPr lang="en-US">
              <a:solidFill>
                <a:srgbClr val="000000"/>
              </a:solidFill>
            </a:endParaRPr>
          </a:p>
        </p:txBody>
      </p:sp>
      <p:sp>
        <p:nvSpPr>
          <p:cNvPr id="2" name="Rectangle 8"/>
          <p:cNvSpPr>
            <a:spLocks noChangeArrowheads="1"/>
          </p:cNvSpPr>
          <p:nvPr userDrawn="1"/>
        </p:nvSpPr>
        <p:spPr bwMode="auto">
          <a:xfrm>
            <a:off x="3635375" y="6165850"/>
            <a:ext cx="208915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algn="ctr" eaLnBrk="1" fontAlgn="base" hangingPunct="1">
              <a:spcBef>
                <a:spcPct val="0"/>
              </a:spcBef>
              <a:spcAft>
                <a:spcPct val="0"/>
              </a:spcAft>
              <a:defRPr/>
            </a:pPr>
            <a:fld id="{8399EC93-F5A4-4950-8300-00F1965B5940}" type="slidenum">
              <a:rPr lang="en-US" altLang="de-DE" sz="1400" smtClean="0">
                <a:solidFill>
                  <a:srgbClr val="000000"/>
                </a:solidFill>
              </a:rPr>
              <a:pPr algn="ctr" eaLnBrk="1" fontAlgn="base" hangingPunct="1">
                <a:spcBef>
                  <a:spcPct val="0"/>
                </a:spcBef>
                <a:spcAft>
                  <a:spcPct val="0"/>
                </a:spcAft>
                <a:defRPr/>
              </a:pPr>
              <a:t>‹#›</a:t>
            </a:fld>
            <a:endParaRPr lang="en-US" altLang="de-DE" sz="1400">
              <a:solidFill>
                <a:srgbClr val="000000"/>
              </a:solidFill>
            </a:endParaRPr>
          </a:p>
        </p:txBody>
      </p:sp>
    </p:spTree>
    <p:extLst>
      <p:ext uri="{BB962C8B-B14F-4D97-AF65-F5344CB8AC3E}">
        <p14:creationId xmlns:p14="http://schemas.microsoft.com/office/powerpoint/2010/main" val="28136288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0" fontAlgn="base" hangingPunct="0">
        <a:spcBef>
          <a:spcPct val="0"/>
        </a:spcBef>
        <a:spcAft>
          <a:spcPct val="0"/>
        </a:spcAft>
        <a:defRPr sz="3600">
          <a:solidFill>
            <a:srgbClr val="00408C"/>
          </a:solidFill>
          <a:latin typeface="+mj-lt"/>
          <a:ea typeface="+mj-ea"/>
          <a:cs typeface="+mj-cs"/>
        </a:defRPr>
      </a:lvl1pPr>
      <a:lvl2pPr algn="l" rtl="0" eaLnBrk="0" fontAlgn="base" hangingPunct="0">
        <a:spcBef>
          <a:spcPct val="0"/>
        </a:spcBef>
        <a:spcAft>
          <a:spcPct val="0"/>
        </a:spcAft>
        <a:defRPr sz="3600">
          <a:solidFill>
            <a:srgbClr val="00408C"/>
          </a:solidFill>
          <a:latin typeface="Arial" charset="0"/>
          <a:cs typeface="Arial" charset="0"/>
        </a:defRPr>
      </a:lvl2pPr>
      <a:lvl3pPr algn="l" rtl="0" eaLnBrk="0" fontAlgn="base" hangingPunct="0">
        <a:spcBef>
          <a:spcPct val="0"/>
        </a:spcBef>
        <a:spcAft>
          <a:spcPct val="0"/>
        </a:spcAft>
        <a:defRPr sz="3600">
          <a:solidFill>
            <a:srgbClr val="00408C"/>
          </a:solidFill>
          <a:latin typeface="Arial" charset="0"/>
          <a:cs typeface="Arial" charset="0"/>
        </a:defRPr>
      </a:lvl3pPr>
      <a:lvl4pPr algn="l" rtl="0" eaLnBrk="0" fontAlgn="base" hangingPunct="0">
        <a:spcBef>
          <a:spcPct val="0"/>
        </a:spcBef>
        <a:spcAft>
          <a:spcPct val="0"/>
        </a:spcAft>
        <a:defRPr sz="3600">
          <a:solidFill>
            <a:srgbClr val="00408C"/>
          </a:solidFill>
          <a:latin typeface="Arial" charset="0"/>
          <a:cs typeface="Arial" charset="0"/>
        </a:defRPr>
      </a:lvl4pPr>
      <a:lvl5pPr algn="l" rtl="0" eaLnBrk="0" fontAlgn="base" hangingPunct="0">
        <a:spcBef>
          <a:spcPct val="0"/>
        </a:spcBef>
        <a:spcAft>
          <a:spcPct val="0"/>
        </a:spcAft>
        <a:defRPr sz="3600">
          <a:solidFill>
            <a:srgbClr val="00408C"/>
          </a:solidFill>
          <a:latin typeface="Arial" charset="0"/>
          <a:cs typeface="Arial" charset="0"/>
        </a:defRPr>
      </a:lvl5pPr>
      <a:lvl6pPr marL="457200" algn="l" rtl="0" fontAlgn="base">
        <a:spcBef>
          <a:spcPct val="0"/>
        </a:spcBef>
        <a:spcAft>
          <a:spcPct val="0"/>
        </a:spcAft>
        <a:defRPr sz="3600">
          <a:solidFill>
            <a:srgbClr val="00408C"/>
          </a:solidFill>
          <a:latin typeface="Arial" charset="0"/>
          <a:cs typeface="Arial" charset="0"/>
        </a:defRPr>
      </a:lvl6pPr>
      <a:lvl7pPr marL="914400" algn="l" rtl="0" fontAlgn="base">
        <a:spcBef>
          <a:spcPct val="0"/>
        </a:spcBef>
        <a:spcAft>
          <a:spcPct val="0"/>
        </a:spcAft>
        <a:defRPr sz="3600">
          <a:solidFill>
            <a:srgbClr val="00408C"/>
          </a:solidFill>
          <a:latin typeface="Arial" charset="0"/>
          <a:cs typeface="Arial" charset="0"/>
        </a:defRPr>
      </a:lvl7pPr>
      <a:lvl8pPr marL="1371600" algn="l" rtl="0" fontAlgn="base">
        <a:spcBef>
          <a:spcPct val="0"/>
        </a:spcBef>
        <a:spcAft>
          <a:spcPct val="0"/>
        </a:spcAft>
        <a:defRPr sz="3600">
          <a:solidFill>
            <a:srgbClr val="00408C"/>
          </a:solidFill>
          <a:latin typeface="Arial" charset="0"/>
          <a:cs typeface="Arial" charset="0"/>
        </a:defRPr>
      </a:lvl8pPr>
      <a:lvl9pPr marL="1828800" algn="l" rtl="0" fontAlgn="base">
        <a:spcBef>
          <a:spcPct val="0"/>
        </a:spcBef>
        <a:spcAft>
          <a:spcPct val="0"/>
        </a:spcAft>
        <a:defRPr sz="3600">
          <a:solidFill>
            <a:srgbClr val="00408C"/>
          </a:solidFill>
          <a:latin typeface="Arial" charset="0"/>
          <a:cs typeface="Arial" charset="0"/>
        </a:defRPr>
      </a:lvl9pPr>
    </p:titleStyle>
    <p:bodyStyle>
      <a:lvl1pPr marL="342900" indent="-342900" algn="l" rtl="0" eaLnBrk="0" fontAlgn="base" hangingPunct="0">
        <a:spcBef>
          <a:spcPct val="20000"/>
        </a:spcBef>
        <a:spcAft>
          <a:spcPct val="0"/>
        </a:spcAft>
        <a:buBlip>
          <a:blip r:embed="rId16"/>
        </a:buBlip>
        <a:defRPr sz="2400">
          <a:solidFill>
            <a:schemeClr val="tx1"/>
          </a:solidFill>
          <a:latin typeface="+mn-lt"/>
          <a:ea typeface="+mn-ea"/>
          <a:cs typeface="+mn-cs"/>
        </a:defRPr>
      </a:lvl1pPr>
      <a:lvl2pPr marL="742950" indent="-285750" algn="l" rtl="0" eaLnBrk="0" fontAlgn="base" hangingPunct="0">
        <a:spcBef>
          <a:spcPct val="20000"/>
        </a:spcBef>
        <a:spcAft>
          <a:spcPct val="0"/>
        </a:spcAft>
        <a:buBlip>
          <a:blip r:embed="rId16"/>
        </a:buBlip>
        <a:defRPr sz="2400">
          <a:solidFill>
            <a:schemeClr val="tx1"/>
          </a:solidFill>
          <a:latin typeface="+mn-lt"/>
          <a:cs typeface="+mn-cs"/>
        </a:defRPr>
      </a:lvl2pPr>
      <a:lvl3pPr marL="1143000" indent="-228600" algn="l" rtl="0" eaLnBrk="0" fontAlgn="base" hangingPunct="0">
        <a:spcBef>
          <a:spcPct val="20000"/>
        </a:spcBef>
        <a:spcAft>
          <a:spcPct val="0"/>
        </a:spcAft>
        <a:buBlip>
          <a:blip r:embed="rId16"/>
        </a:buBlip>
        <a:defRPr sz="2400">
          <a:solidFill>
            <a:schemeClr val="tx1"/>
          </a:solidFill>
          <a:latin typeface="+mn-lt"/>
          <a:cs typeface="+mn-cs"/>
        </a:defRPr>
      </a:lvl3pPr>
      <a:lvl4pPr marL="1600200" indent="-228600" algn="l" rtl="0" eaLnBrk="0" fontAlgn="base" hangingPunct="0">
        <a:spcBef>
          <a:spcPct val="20000"/>
        </a:spcBef>
        <a:spcAft>
          <a:spcPct val="0"/>
        </a:spcAft>
        <a:buBlip>
          <a:blip r:embed="rId16"/>
        </a:buBlip>
        <a:defRPr sz="2400">
          <a:solidFill>
            <a:schemeClr val="tx1"/>
          </a:solidFill>
          <a:latin typeface="+mn-lt"/>
          <a:cs typeface="+mn-cs"/>
        </a:defRPr>
      </a:lvl4pPr>
      <a:lvl5pPr marL="2057400" indent="-228600" algn="l" rtl="0" eaLnBrk="0" fontAlgn="base" hangingPunct="0">
        <a:spcBef>
          <a:spcPct val="20000"/>
        </a:spcBef>
        <a:spcAft>
          <a:spcPct val="0"/>
        </a:spcAft>
        <a:buBlip>
          <a:blip r:embed="rId16"/>
        </a:buBlip>
        <a:defRPr sz="2400">
          <a:solidFill>
            <a:schemeClr val="tx1"/>
          </a:solidFill>
          <a:latin typeface="+mn-lt"/>
          <a:cs typeface="+mn-cs"/>
        </a:defRPr>
      </a:lvl5pPr>
      <a:lvl6pPr marL="2514600" indent="-228600" algn="l" rtl="0" fontAlgn="base">
        <a:spcBef>
          <a:spcPct val="20000"/>
        </a:spcBef>
        <a:spcAft>
          <a:spcPct val="0"/>
        </a:spcAft>
        <a:buBlip>
          <a:blip r:embed="rId16"/>
        </a:buBlip>
        <a:defRPr sz="2400">
          <a:solidFill>
            <a:schemeClr val="tx1"/>
          </a:solidFill>
          <a:latin typeface="+mn-lt"/>
          <a:cs typeface="+mn-cs"/>
        </a:defRPr>
      </a:lvl6pPr>
      <a:lvl7pPr marL="2971800" indent="-228600" algn="l" rtl="0" fontAlgn="base">
        <a:spcBef>
          <a:spcPct val="20000"/>
        </a:spcBef>
        <a:spcAft>
          <a:spcPct val="0"/>
        </a:spcAft>
        <a:buBlip>
          <a:blip r:embed="rId16"/>
        </a:buBlip>
        <a:defRPr sz="2400">
          <a:solidFill>
            <a:schemeClr val="tx1"/>
          </a:solidFill>
          <a:latin typeface="+mn-lt"/>
          <a:cs typeface="+mn-cs"/>
        </a:defRPr>
      </a:lvl7pPr>
      <a:lvl8pPr marL="3429000" indent="-228600" algn="l" rtl="0" fontAlgn="base">
        <a:spcBef>
          <a:spcPct val="20000"/>
        </a:spcBef>
        <a:spcAft>
          <a:spcPct val="0"/>
        </a:spcAft>
        <a:buBlip>
          <a:blip r:embed="rId16"/>
        </a:buBlip>
        <a:defRPr sz="2400">
          <a:solidFill>
            <a:schemeClr val="tx1"/>
          </a:solidFill>
          <a:latin typeface="+mn-lt"/>
          <a:cs typeface="+mn-cs"/>
        </a:defRPr>
      </a:lvl8pPr>
      <a:lvl9pPr marL="3886200" indent="-228600" algn="l" rtl="0" fontAlgn="base">
        <a:spcBef>
          <a:spcPct val="20000"/>
        </a:spcBef>
        <a:spcAft>
          <a:spcPct val="0"/>
        </a:spcAft>
        <a:buBlip>
          <a:blip r:embed="rId16"/>
        </a:buBlip>
        <a:defRPr sz="24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13.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hyperlink" Target="http://www.wipo.int/export/sites/www/hague/en/how_to/pdf/guidance.pdf" TargetMode="External"/><Relationship Id="rId1" Type="http://schemas.openxmlformats.org/officeDocument/2006/relationships/slideLayout" Target="../slideLayouts/slideLayout13.xml"/><Relationship Id="rId4" Type="http://schemas.openxmlformats.org/officeDocument/2006/relationships/image" Target="../media/image19.emf"/></Relationships>
</file>

<file path=ppt/slides/_rels/slide25.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35.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png"/><Relationship Id="rId2" Type="http://schemas.openxmlformats.org/officeDocument/2006/relationships/notesSlide" Target="../notesSlides/notesSlide3.xml"/><Relationship Id="rId16" Type="http://schemas.openxmlformats.org/officeDocument/2006/relationships/image" Target="../media/image33.png"/><Relationship Id="rId1" Type="http://schemas.openxmlformats.org/officeDocument/2006/relationships/slideLayout" Target="../slideLayouts/slideLayout13.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s/_rels/slide26.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5" Type="http://schemas.openxmlformats.org/officeDocument/2006/relationships/image" Target="../media/image4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 Id="rId14" Type="http://schemas.openxmlformats.org/officeDocument/2006/relationships/image" Target="../media/image47.png"/></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3.xml"/><Relationship Id="rId5" Type="http://schemas.openxmlformats.org/officeDocument/2006/relationships/chart" Target="../charts/chart4.xml"/><Relationship Id="rId4" Type="http://schemas.openxmlformats.org/officeDocument/2006/relationships/chart" Target="../charts/chart3.xml"/></Relationships>
</file>

<file path=ppt/slides/_rels/slide3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
          <p:cNvSpPr>
            <a:spLocks noGrp="1"/>
          </p:cNvSpPr>
          <p:nvPr>
            <p:ph type="ctrTitle"/>
          </p:nvPr>
        </p:nvSpPr>
        <p:spPr bwMode="auto">
          <a:xfrm>
            <a:off x="381000" y="2238558"/>
            <a:ext cx="86106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altLang="de-DE" sz="1800" dirty="0">
                <a:latin typeface="Arial" panose="020B0604020202020204" pitchFamily="34" charset="0"/>
                <a:ea typeface="ヒラギノ角ゴ Pro W3" pitchFamily="1" charset="-128"/>
                <a:cs typeface="Arial" panose="020B0604020202020204" pitchFamily="34" charset="0"/>
              </a:rPr>
              <a:t>Protecting Designs </a:t>
            </a:r>
            <a:r>
              <a:rPr lang="fr-CH" altLang="de-DE" sz="1800" dirty="0" err="1" smtClean="0">
                <a:latin typeface="Arial" panose="020B0604020202020204" pitchFamily="34" charset="0"/>
                <a:ea typeface="ヒラギノ角ゴ Pro W3" pitchFamily="1" charset="-128"/>
                <a:cs typeface="Arial" panose="020B0604020202020204" pitchFamily="34" charset="0"/>
              </a:rPr>
              <a:t>Internationally</a:t>
            </a:r>
            <a:r>
              <a:rPr kumimoji="0" lang="de-DE" sz="4000" b="0" i="0" u="none" strike="noStrike" kern="0" cap="none" spc="0" normalizeH="0" baseline="0" noProof="0" dirty="0">
                <a:ln>
                  <a:noFill/>
                </a:ln>
                <a:solidFill>
                  <a:srgbClr val="4F81BD"/>
                </a:solidFill>
                <a:effectLst/>
                <a:uLnTx/>
                <a:uFillTx/>
              </a:rPr>
              <a:t/>
            </a:r>
            <a:br>
              <a:rPr kumimoji="0" lang="de-DE" sz="4000" b="0" i="0" u="none" strike="noStrike" kern="0" cap="none" spc="0" normalizeH="0" baseline="0" noProof="0" dirty="0">
                <a:ln>
                  <a:noFill/>
                </a:ln>
                <a:solidFill>
                  <a:srgbClr val="4F81BD"/>
                </a:solidFill>
                <a:effectLst/>
                <a:uLnTx/>
                <a:uFillTx/>
              </a:rPr>
            </a:br>
            <a:r>
              <a:rPr lang="en-GB" altLang="de-DE" sz="2800" dirty="0">
                <a:latin typeface="Arial" panose="020B0604020202020204" pitchFamily="34" charset="0"/>
                <a:ea typeface="ヒラギノ角ゴ Pro W3" pitchFamily="1" charset="-128"/>
                <a:cs typeface="Arial" panose="020B0604020202020204" pitchFamily="34" charset="0"/>
              </a:rPr>
              <a:t>Experience from </a:t>
            </a:r>
            <a:r>
              <a:rPr lang="en-GB" altLang="de-DE" sz="2800" dirty="0" smtClean="0">
                <a:latin typeface="Arial" panose="020B0604020202020204" pitchFamily="34" charset="0"/>
                <a:ea typeface="ヒラギノ角ゴ Pro W3" pitchFamily="1" charset="-128"/>
                <a:cs typeface="Arial" panose="020B0604020202020204" pitchFamily="34" charset="0"/>
              </a:rPr>
              <a:t>an Industry/practitioner  </a:t>
            </a:r>
            <a:r>
              <a:rPr lang="en-GB" altLang="de-DE" sz="2800" dirty="0">
                <a:latin typeface="Arial" panose="020B0604020202020204" pitchFamily="34" charset="0"/>
                <a:ea typeface="ヒラギノ角ゴ Pro W3" pitchFamily="1" charset="-128"/>
                <a:cs typeface="Arial" panose="020B0604020202020204" pitchFamily="34" charset="0"/>
              </a:rPr>
              <a:t>Perspective</a:t>
            </a:r>
            <a:endParaRPr kumimoji="0" lang="de-DE" sz="2800" b="0" i="0" u="none" strike="noStrike" kern="0" cap="none" spc="0" normalizeH="0" baseline="0" noProof="0" dirty="0">
              <a:ln>
                <a:noFill/>
              </a:ln>
              <a:solidFill>
                <a:srgbClr val="4F81BD"/>
              </a:solidFill>
              <a:effectLst/>
              <a:uLnTx/>
              <a:uFillTx/>
            </a:endParaRPr>
          </a:p>
        </p:txBody>
      </p:sp>
      <p:sp>
        <p:nvSpPr>
          <p:cNvPr id="14" name="Untertitel 2"/>
          <p:cNvSpPr>
            <a:spLocks noGrp="1"/>
          </p:cNvSpPr>
          <p:nvPr>
            <p:ph type="subTitle" idx="1"/>
          </p:nvPr>
        </p:nvSpPr>
        <p:spPr bwMode="auto">
          <a:xfrm>
            <a:off x="1219200" y="5638800"/>
            <a:ext cx="7315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fontAlgn="auto" hangingPunct="1">
              <a:spcBef>
                <a:spcPts val="0"/>
              </a:spcBef>
              <a:spcAft>
                <a:spcPts val="0"/>
              </a:spcAft>
              <a:defRPr/>
            </a:pPr>
            <a:r>
              <a:rPr lang="en-GB" altLang="de-DE" sz="2000" dirty="0">
                <a:solidFill>
                  <a:srgbClr val="00408C"/>
                </a:solidFill>
                <a:latin typeface="Arial" panose="020B0604020202020204" pitchFamily="34" charset="0"/>
                <a:ea typeface="ヒラギノ角ゴ Pro W3" pitchFamily="1" charset="-128"/>
                <a:cs typeface="Arial" panose="020B0604020202020204" pitchFamily="34" charset="0"/>
              </a:rPr>
              <a:t>Hubert </a:t>
            </a:r>
            <a:r>
              <a:rPr lang="en-GB" altLang="de-DE" sz="2000" dirty="0" err="1">
                <a:solidFill>
                  <a:srgbClr val="00408C"/>
                </a:solidFill>
                <a:latin typeface="Arial" panose="020B0604020202020204" pitchFamily="34" charset="0"/>
                <a:ea typeface="ヒラギノ角ゴ Pro W3" pitchFamily="1" charset="-128"/>
                <a:cs typeface="Arial" panose="020B0604020202020204" pitchFamily="34" charset="0"/>
              </a:rPr>
              <a:t>Doléac</a:t>
            </a:r>
            <a:r>
              <a:rPr lang="en-GB" altLang="de-DE" sz="2000" dirty="0">
                <a:solidFill>
                  <a:srgbClr val="00408C"/>
                </a:solidFill>
                <a:latin typeface="Arial" panose="020B0604020202020204" pitchFamily="34" charset="0"/>
                <a:ea typeface="ヒラギノ角ゴ Pro W3" pitchFamily="1" charset="-128"/>
                <a:cs typeface="Arial" panose="020B0604020202020204" pitchFamily="34" charset="0"/>
              </a:rPr>
              <a:t> – Former Senior Legal Counsel IP - Nestlé</a:t>
            </a:r>
            <a:endParaRPr lang="de-DE" sz="2000" dirty="0">
              <a:solidFill>
                <a:srgbClr val="0037A4"/>
              </a:solidFill>
            </a:endParaRPr>
          </a:p>
          <a:p>
            <a:pPr lvl="0" algn="ctr" eaLnBrk="1" fontAlgn="auto" hangingPunct="1">
              <a:spcBef>
                <a:spcPts val="0"/>
              </a:spcBef>
              <a:spcAft>
                <a:spcPts val="0"/>
              </a:spcAft>
              <a:defRPr/>
            </a:pPr>
            <a:r>
              <a:rPr lang="en-GB" altLang="de-DE" sz="2000" dirty="0" err="1" smtClean="0">
                <a:solidFill>
                  <a:srgbClr val="00408C"/>
                </a:solidFill>
                <a:latin typeface="Arial" panose="020B0604020202020204" pitchFamily="34" charset="0"/>
                <a:ea typeface="ヒラギノ角ゴ Pro W3" pitchFamily="1" charset="-128"/>
                <a:cs typeface="Arial" panose="020B0604020202020204" pitchFamily="34" charset="0"/>
              </a:rPr>
              <a:t>Troller</a:t>
            </a:r>
            <a:r>
              <a:rPr lang="en-GB" altLang="de-DE" sz="2000" dirty="0" smtClean="0">
                <a:solidFill>
                  <a:srgbClr val="00408C"/>
                </a:solidFill>
                <a:latin typeface="Arial" panose="020B0604020202020204" pitchFamily="34" charset="0"/>
                <a:ea typeface="ヒラギノ角ゴ Pro W3" pitchFamily="1" charset="-128"/>
                <a:cs typeface="Arial" panose="020B0604020202020204" pitchFamily="34" charset="0"/>
              </a:rPr>
              <a:t> </a:t>
            </a:r>
            <a:r>
              <a:rPr lang="en-GB" altLang="de-DE" sz="2000" dirty="0" err="1">
                <a:solidFill>
                  <a:srgbClr val="00408C"/>
                </a:solidFill>
                <a:latin typeface="Arial" panose="020B0604020202020204" pitchFamily="34" charset="0"/>
                <a:ea typeface="ヒラギノ角ゴ Pro W3" pitchFamily="1" charset="-128"/>
                <a:cs typeface="Arial" panose="020B0604020202020204" pitchFamily="34" charset="0"/>
              </a:rPr>
              <a:t>Hitz</a:t>
            </a:r>
            <a:r>
              <a:rPr lang="en-GB" altLang="de-DE" sz="2000" dirty="0">
                <a:solidFill>
                  <a:srgbClr val="00408C"/>
                </a:solidFill>
                <a:latin typeface="Arial" panose="020B0604020202020204" pitchFamily="34" charset="0"/>
                <a:ea typeface="ヒラギノ角ゴ Pro W3" pitchFamily="1" charset="-128"/>
                <a:cs typeface="Arial" panose="020B0604020202020204" pitchFamily="34" charset="0"/>
              </a:rPr>
              <a:t> </a:t>
            </a:r>
            <a:r>
              <a:rPr lang="en-GB" altLang="de-DE" sz="2000" dirty="0" err="1">
                <a:solidFill>
                  <a:srgbClr val="00408C"/>
                </a:solidFill>
                <a:latin typeface="Arial" panose="020B0604020202020204" pitchFamily="34" charset="0"/>
                <a:ea typeface="ヒラギノ角ゴ Pro W3" pitchFamily="1" charset="-128"/>
                <a:cs typeface="Arial" panose="020B0604020202020204" pitchFamily="34" charset="0"/>
              </a:rPr>
              <a:t>Troller</a:t>
            </a:r>
            <a:r>
              <a:rPr lang="en-GB" altLang="de-DE" sz="2000" dirty="0">
                <a:solidFill>
                  <a:srgbClr val="00408C"/>
                </a:solidFill>
                <a:latin typeface="Arial" panose="020B0604020202020204" pitchFamily="34" charset="0"/>
                <a:ea typeface="ヒラギノ角ゴ Pro W3" pitchFamily="1" charset="-128"/>
                <a:cs typeface="Arial" panose="020B0604020202020204" pitchFamily="34" charset="0"/>
              </a:rPr>
              <a:t> – </a:t>
            </a:r>
            <a:r>
              <a:rPr lang="en-GB" altLang="de-DE" sz="2000" dirty="0" smtClean="0">
                <a:solidFill>
                  <a:srgbClr val="00408C"/>
                </a:solidFill>
                <a:latin typeface="Arial" panose="020B0604020202020204" pitchFamily="34" charset="0"/>
                <a:ea typeface="ヒラギノ角ゴ Pro W3" pitchFamily="1" charset="-128"/>
                <a:cs typeface="Arial" panose="020B0604020202020204" pitchFamily="34" charset="0"/>
              </a:rPr>
              <a:t>Berne/Switzerland – Doleac@trollerlaw.ch</a:t>
            </a:r>
            <a:endParaRPr lang="en-GB" altLang="de-DE" sz="2000" dirty="0">
              <a:solidFill>
                <a:srgbClr val="00408C"/>
              </a:solidFill>
              <a:latin typeface="Arial" panose="020B0604020202020204" pitchFamily="34" charset="0"/>
              <a:ea typeface="ヒラギノ角ゴ Pro W3" pitchFamily="1" charset="-128"/>
              <a:cs typeface="Arial" panose="020B0604020202020204" pitchFamily="34" charset="0"/>
            </a:endParaRPr>
          </a:p>
          <a:p>
            <a:pPr algn="ctr" eaLnBrk="1" fontAlgn="auto" hangingPunct="1">
              <a:spcBef>
                <a:spcPts val="0"/>
              </a:spcBef>
              <a:spcAft>
                <a:spcPts val="0"/>
              </a:spcAft>
              <a:defRPr/>
            </a:pPr>
            <a:r>
              <a:rPr lang="en-GB" altLang="de-DE" dirty="0" smtClean="0">
                <a:solidFill>
                  <a:srgbClr val="00408C"/>
                </a:solidFill>
                <a:latin typeface="Arial" panose="020B0604020202020204" pitchFamily="34" charset="0"/>
                <a:ea typeface="ヒラギノ角ゴ Pro W3" pitchFamily="1" charset="-128"/>
                <a:cs typeface="Arial" panose="020B0604020202020204" pitchFamily="34" charset="0"/>
              </a:rPr>
              <a:t>Geneva</a:t>
            </a:r>
            <a:r>
              <a:rPr lang="en-GB" altLang="de-DE" dirty="0">
                <a:solidFill>
                  <a:srgbClr val="00408C"/>
                </a:solidFill>
                <a:latin typeface="Arial" panose="020B0604020202020204" pitchFamily="34" charset="0"/>
                <a:ea typeface="ヒラギノ角ゴ Pro W3" pitchFamily="1" charset="-128"/>
                <a:cs typeface="Arial" panose="020B0604020202020204" pitchFamily="34" charset="0"/>
              </a:rPr>
              <a:t>, </a:t>
            </a:r>
            <a:r>
              <a:rPr lang="en-GB" altLang="de-DE" dirty="0" smtClean="0">
                <a:solidFill>
                  <a:srgbClr val="00408C"/>
                </a:solidFill>
                <a:latin typeface="Arial" panose="020B0604020202020204" pitchFamily="34" charset="0"/>
                <a:ea typeface="ヒラギノ角ゴ Pro W3" pitchFamily="1" charset="-128"/>
                <a:cs typeface="Arial" panose="020B0604020202020204" pitchFamily="34" charset="0"/>
              </a:rPr>
              <a:t>July 19, 2018 </a:t>
            </a:r>
            <a:endParaRPr lang="en-GB" altLang="de-DE" dirty="0">
              <a:solidFill>
                <a:srgbClr val="00408C"/>
              </a:solidFill>
              <a:latin typeface="Arial" panose="020B0604020202020204" pitchFamily="34" charset="0"/>
              <a:ea typeface="ヒラギノ角ゴ Pro W3" pitchFamily="1" charset="-128"/>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rgbClr val="002060"/>
              </a:solidFill>
              <a:effectLst/>
              <a:uLnTx/>
              <a:uFillTx/>
            </a:endParaRPr>
          </a:p>
        </p:txBody>
      </p:sp>
      <p:pic>
        <p:nvPicPr>
          <p:cNvPr id="15" name="Picture 14"/>
          <p:cNvPicPr>
            <a:picLocks noChangeAspect="1"/>
          </p:cNvPicPr>
          <p:nvPr/>
        </p:nvPicPr>
        <p:blipFill rotWithShape="1">
          <a:blip r:embed="rId2" cstate="print">
            <a:extLst>
              <a:ext uri="{28A0092B-C50C-407E-A947-70E740481C1C}">
                <a14:useLocalDpi xmlns:a14="http://schemas.microsoft.com/office/drawing/2010/main" val="0"/>
              </a:ext>
            </a:extLst>
          </a:blip>
          <a:srcRect l="1486" r="1389" b="2956"/>
          <a:stretch/>
        </p:blipFill>
        <p:spPr>
          <a:xfrm>
            <a:off x="2209800" y="3464524"/>
            <a:ext cx="4418120" cy="2174276"/>
          </a:xfrm>
          <a:prstGeom prst="rect">
            <a:avLst/>
          </a:prstGeom>
        </p:spPr>
      </p:pic>
      <p:sp>
        <p:nvSpPr>
          <p:cNvPr id="16" name="Oval 15"/>
          <p:cNvSpPr/>
          <p:nvPr/>
        </p:nvSpPr>
        <p:spPr>
          <a:xfrm>
            <a:off x="3835832" y="3603888"/>
            <a:ext cx="934590" cy="792088"/>
          </a:xfrm>
          <a:prstGeom prst="ellipse">
            <a:avLst/>
          </a:prstGeom>
          <a:noFill/>
          <a:ln w="44450">
            <a:solidFill>
              <a:srgbClr val="FF0000">
                <a:alpha val="6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269101" y="3947875"/>
            <a:ext cx="78820" cy="66560"/>
          </a:xfrm>
          <a:prstGeom prst="ellipse">
            <a:avLst/>
          </a:prstGeom>
          <a:noFill/>
          <a:ln w="44450">
            <a:solidFill>
              <a:srgbClr val="FF0000">
                <a:alpha val="6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198162" y="3887971"/>
            <a:ext cx="220698" cy="186367"/>
          </a:xfrm>
          <a:prstGeom prst="ellipse">
            <a:avLst/>
          </a:prstGeom>
          <a:noFill/>
          <a:ln w="44450">
            <a:solidFill>
              <a:srgbClr val="FF0000">
                <a:alpha val="6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139046" y="3842760"/>
            <a:ext cx="338929" cy="286207"/>
          </a:xfrm>
          <a:prstGeom prst="ellipse">
            <a:avLst/>
          </a:prstGeom>
          <a:noFill/>
          <a:ln w="44450">
            <a:solidFill>
              <a:srgbClr val="FF0000">
                <a:alpha val="6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075988" y="3784803"/>
            <a:ext cx="465043" cy="392703"/>
          </a:xfrm>
          <a:prstGeom prst="ellipse">
            <a:avLst/>
          </a:prstGeom>
          <a:noFill/>
          <a:ln w="44450">
            <a:solidFill>
              <a:srgbClr val="FF0000">
                <a:alpha val="6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3973520" y="3698275"/>
            <a:ext cx="669977" cy="565758"/>
          </a:xfrm>
          <a:prstGeom prst="ellipse">
            <a:avLst/>
          </a:prstGeom>
          <a:noFill/>
          <a:ln w="44450">
            <a:solidFill>
              <a:srgbClr val="FF0000">
                <a:alpha val="6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20878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11F28F56-7774-41DD-A448-5576A3503CBC}" type="slidenum">
              <a:rPr lang="en-US" smtClean="0"/>
              <a:pPr/>
              <a:t>10</a:t>
            </a:fld>
            <a:endParaRPr lang="en-US"/>
          </a:p>
        </p:txBody>
      </p:sp>
      <p:sp>
        <p:nvSpPr>
          <p:cNvPr id="20" name="Text Box 17"/>
          <p:cNvSpPr txBox="1">
            <a:spLocks noChangeArrowheads="1"/>
          </p:cNvSpPr>
          <p:nvPr/>
        </p:nvSpPr>
        <p:spPr bwMode="auto">
          <a:xfrm>
            <a:off x="356828" y="5675763"/>
            <a:ext cx="2731323"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defTabSz="801688">
              <a:spcBef>
                <a:spcPct val="0"/>
              </a:spcBef>
              <a:defRPr>
                <a:solidFill>
                  <a:schemeClr val="tx1"/>
                </a:solidFill>
                <a:latin typeface="Arial" charset="0"/>
                <a:cs typeface="Arial" charset="0"/>
              </a:defRPr>
            </a:lvl1pPr>
            <a:lvl2pPr defTabSz="801688">
              <a:spcBef>
                <a:spcPct val="0"/>
              </a:spcBef>
              <a:defRPr>
                <a:solidFill>
                  <a:schemeClr val="tx1"/>
                </a:solidFill>
                <a:latin typeface="Arial" charset="0"/>
                <a:cs typeface="Arial" charset="0"/>
              </a:defRPr>
            </a:lvl2pPr>
            <a:lvl3pPr defTabSz="801688">
              <a:spcBef>
                <a:spcPct val="0"/>
              </a:spcBef>
              <a:defRPr>
                <a:solidFill>
                  <a:schemeClr val="tx1"/>
                </a:solidFill>
                <a:latin typeface="Arial" charset="0"/>
                <a:cs typeface="Arial" charset="0"/>
              </a:defRPr>
            </a:lvl3pPr>
            <a:lvl4pPr defTabSz="801688">
              <a:spcBef>
                <a:spcPct val="0"/>
              </a:spcBef>
              <a:defRPr>
                <a:solidFill>
                  <a:schemeClr val="tx1"/>
                </a:solidFill>
                <a:latin typeface="Arial" charset="0"/>
                <a:cs typeface="Arial" charset="0"/>
              </a:defRPr>
            </a:lvl4pPr>
            <a:lvl5pPr defTabSz="801688">
              <a:spcBef>
                <a:spcPct val="0"/>
              </a:spcBef>
              <a:defRPr>
                <a:solidFill>
                  <a:schemeClr val="tx1"/>
                </a:solidFill>
                <a:latin typeface="Arial" charset="0"/>
                <a:cs typeface="Arial" charset="0"/>
              </a:defRPr>
            </a:lvl5pPr>
            <a:lvl6pPr defTabSz="801688" fontAlgn="base">
              <a:spcBef>
                <a:spcPct val="0"/>
              </a:spcBef>
              <a:spcAft>
                <a:spcPct val="0"/>
              </a:spcAft>
              <a:defRPr>
                <a:solidFill>
                  <a:schemeClr val="tx1"/>
                </a:solidFill>
                <a:latin typeface="Arial" charset="0"/>
                <a:cs typeface="Arial" charset="0"/>
              </a:defRPr>
            </a:lvl6pPr>
            <a:lvl7pPr defTabSz="801688" fontAlgn="base">
              <a:spcBef>
                <a:spcPct val="0"/>
              </a:spcBef>
              <a:spcAft>
                <a:spcPct val="0"/>
              </a:spcAft>
              <a:defRPr>
                <a:solidFill>
                  <a:schemeClr val="tx1"/>
                </a:solidFill>
                <a:latin typeface="Arial" charset="0"/>
                <a:cs typeface="Arial" charset="0"/>
              </a:defRPr>
            </a:lvl7pPr>
            <a:lvl8pPr defTabSz="801688" fontAlgn="base">
              <a:spcBef>
                <a:spcPct val="0"/>
              </a:spcBef>
              <a:spcAft>
                <a:spcPct val="0"/>
              </a:spcAft>
              <a:defRPr>
                <a:solidFill>
                  <a:schemeClr val="tx1"/>
                </a:solidFill>
                <a:latin typeface="Arial" charset="0"/>
                <a:cs typeface="Arial" charset="0"/>
              </a:defRPr>
            </a:lvl8pPr>
            <a:lvl9pPr defTabSz="801688" fontAlgn="base">
              <a:spcBef>
                <a:spcPct val="0"/>
              </a:spcBef>
              <a:spcAft>
                <a:spcPct val="0"/>
              </a:spcAft>
              <a:defRPr>
                <a:solidFill>
                  <a:schemeClr val="tx1"/>
                </a:solidFill>
                <a:latin typeface="Arial" charset="0"/>
                <a:cs typeface="Arial" charset="0"/>
              </a:defRPr>
            </a:lvl9pPr>
          </a:lstStyle>
          <a:p>
            <a:pPr lvl="0"/>
            <a:r>
              <a:rPr lang="en-GB" sz="1600" dirty="0">
                <a:solidFill>
                  <a:schemeClr val="bg1"/>
                </a:solidFill>
              </a:rPr>
              <a:t>Secure Assignment of rights from the Agency and the creators of the final designs </a:t>
            </a:r>
            <a:endParaRPr lang="fr-CH" sz="1600" dirty="0">
              <a:solidFill>
                <a:schemeClr val="bg1"/>
              </a:solidFill>
            </a:endParaRPr>
          </a:p>
        </p:txBody>
      </p:sp>
      <p:sp>
        <p:nvSpPr>
          <p:cNvPr id="22" name="Title 1"/>
          <p:cNvSpPr txBox="1">
            <a:spLocks/>
          </p:cNvSpPr>
          <p:nvPr/>
        </p:nvSpPr>
        <p:spPr>
          <a:xfrm>
            <a:off x="340923" y="304800"/>
            <a:ext cx="8533454" cy="43973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baseline="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H" sz="3200" b="0" i="0" u="none" strike="noStrike" kern="1200" cap="none" spc="0" normalizeH="0" baseline="0" noProof="0" dirty="0">
                <a:ln>
                  <a:noFill/>
                </a:ln>
                <a:solidFill>
                  <a:srgbClr val="0037A4"/>
                </a:solidFill>
                <a:effectLst/>
                <a:uLnTx/>
                <a:uFillTx/>
                <a:latin typeface="Arial" panose="020B0604020202020204" pitchFamily="34" charset="0"/>
                <a:cs typeface="Arial" panose="020B0604020202020204" pitchFamily="34" charset="0"/>
              </a:rPr>
              <a:t>Design Protection </a:t>
            </a:r>
            <a:r>
              <a:rPr kumimoji="0" lang="fr-CH" sz="3200" b="0" i="0" u="none" strike="noStrike" kern="1200" cap="none" spc="0" normalizeH="0" baseline="0" noProof="0" dirty="0" err="1">
                <a:ln>
                  <a:noFill/>
                </a:ln>
                <a:solidFill>
                  <a:srgbClr val="0037A4"/>
                </a:solidFill>
                <a:effectLst/>
                <a:uLnTx/>
                <a:uFillTx/>
                <a:latin typeface="Arial" panose="020B0604020202020204" pitchFamily="34" charset="0"/>
                <a:cs typeface="Arial" panose="020B0604020202020204" pitchFamily="34" charset="0"/>
              </a:rPr>
              <a:t>Strategy</a:t>
            </a:r>
            <a:r>
              <a:rPr kumimoji="0" lang="fr-CH" sz="3200" b="0" i="0" u="none" strike="noStrike" kern="1200" cap="none" spc="0" normalizeH="0" baseline="0" noProof="0" dirty="0">
                <a:ln>
                  <a:noFill/>
                </a:ln>
                <a:solidFill>
                  <a:srgbClr val="0037A4"/>
                </a:solidFill>
                <a:effectLst/>
                <a:uLnTx/>
                <a:uFillTx/>
                <a:latin typeface="Arial" panose="020B0604020202020204" pitchFamily="34" charset="0"/>
                <a:cs typeface="Arial" panose="020B0604020202020204" pitchFamily="34" charset="0"/>
              </a:rPr>
              <a:t> – Due Diligence</a:t>
            </a:r>
            <a:endParaRPr kumimoji="0" lang="en-US" sz="3200" b="0" i="0" u="none" strike="noStrike" kern="1200" cap="none" spc="0" normalizeH="0" baseline="0" noProof="0" dirty="0">
              <a:ln>
                <a:noFill/>
              </a:ln>
              <a:solidFill>
                <a:srgbClr val="0037A4"/>
              </a:solidFill>
              <a:effectLst/>
              <a:uLnTx/>
              <a:uFillTx/>
              <a:latin typeface="Arial" panose="020B0604020202020204" pitchFamily="34" charset="0"/>
              <a:cs typeface="Arial" panose="020B0604020202020204" pitchFamily="34" charset="0"/>
            </a:endParaRPr>
          </a:p>
        </p:txBody>
      </p:sp>
      <p:sp>
        <p:nvSpPr>
          <p:cNvPr id="25" name="Text Box 3"/>
          <p:cNvSpPr txBox="1">
            <a:spLocks noChangeArrowheads="1"/>
          </p:cNvSpPr>
          <p:nvPr/>
        </p:nvSpPr>
        <p:spPr bwMode="auto">
          <a:xfrm>
            <a:off x="3269881" y="1295400"/>
            <a:ext cx="5537944" cy="1166643"/>
          </a:xfrm>
          <a:prstGeom prst="rect">
            <a:avLst/>
          </a:prstGeom>
          <a:noFill/>
          <a:ln>
            <a:noFill/>
          </a:ln>
          <a:extLst>
            <a:ext uri="{909E8E84-426E-40DD-AFC4-6F175D3DCCD1}">
              <a14:hiddenFill xmlns:a14="http://schemas.microsoft.com/office/drawing/2010/main">
                <a:gradFill rotWithShape="1">
                  <a:gsLst>
                    <a:gs pos="0">
                      <a:schemeClr val="folHlink"/>
                    </a:gs>
                    <a:gs pos="100000">
                      <a:schemeClr val="folHlink">
                        <a:gamma/>
                        <a:tint val="0"/>
                        <a:invGamma/>
                      </a:schemeClr>
                    </a:gs>
                  </a:gsLst>
                  <a:lin ang="5400000" scaled="1"/>
                </a:gra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90000" rIns="72000" bIns="90000" anchor="ctr">
            <a:spAutoFit/>
          </a:bodyPr>
          <a:lstStyle>
            <a:lvl1pPr marL="177800" indent="-177800" defTabSz="801688">
              <a:spcBef>
                <a:spcPct val="0"/>
              </a:spcBef>
              <a:defRPr>
                <a:solidFill>
                  <a:schemeClr val="tx1"/>
                </a:solidFill>
                <a:latin typeface="Arial" charset="0"/>
                <a:cs typeface="Arial" charset="0"/>
              </a:defRPr>
            </a:lvl1pPr>
            <a:lvl2pPr defTabSz="801688">
              <a:spcBef>
                <a:spcPct val="0"/>
              </a:spcBef>
              <a:defRPr>
                <a:solidFill>
                  <a:schemeClr val="tx1"/>
                </a:solidFill>
                <a:latin typeface="Arial" charset="0"/>
                <a:cs typeface="Arial" charset="0"/>
              </a:defRPr>
            </a:lvl2pPr>
            <a:lvl3pPr defTabSz="801688">
              <a:spcBef>
                <a:spcPct val="0"/>
              </a:spcBef>
              <a:defRPr>
                <a:solidFill>
                  <a:schemeClr val="tx1"/>
                </a:solidFill>
                <a:latin typeface="Arial" charset="0"/>
                <a:cs typeface="Arial" charset="0"/>
              </a:defRPr>
            </a:lvl3pPr>
            <a:lvl4pPr defTabSz="801688">
              <a:spcBef>
                <a:spcPct val="0"/>
              </a:spcBef>
              <a:defRPr>
                <a:solidFill>
                  <a:schemeClr val="tx1"/>
                </a:solidFill>
                <a:latin typeface="Arial" charset="0"/>
                <a:cs typeface="Arial" charset="0"/>
              </a:defRPr>
            </a:lvl4pPr>
            <a:lvl5pPr defTabSz="801688">
              <a:spcBef>
                <a:spcPct val="0"/>
              </a:spcBef>
              <a:defRPr>
                <a:solidFill>
                  <a:schemeClr val="tx1"/>
                </a:solidFill>
                <a:latin typeface="Arial" charset="0"/>
                <a:cs typeface="Arial" charset="0"/>
              </a:defRPr>
            </a:lvl5pPr>
            <a:lvl6pPr defTabSz="801688" fontAlgn="base">
              <a:spcBef>
                <a:spcPct val="0"/>
              </a:spcBef>
              <a:spcAft>
                <a:spcPct val="0"/>
              </a:spcAft>
              <a:defRPr>
                <a:solidFill>
                  <a:schemeClr val="tx1"/>
                </a:solidFill>
                <a:latin typeface="Arial" charset="0"/>
                <a:cs typeface="Arial" charset="0"/>
              </a:defRPr>
            </a:lvl6pPr>
            <a:lvl7pPr defTabSz="801688" fontAlgn="base">
              <a:spcBef>
                <a:spcPct val="0"/>
              </a:spcBef>
              <a:spcAft>
                <a:spcPct val="0"/>
              </a:spcAft>
              <a:defRPr>
                <a:solidFill>
                  <a:schemeClr val="tx1"/>
                </a:solidFill>
                <a:latin typeface="Arial" charset="0"/>
                <a:cs typeface="Arial" charset="0"/>
              </a:defRPr>
            </a:lvl7pPr>
            <a:lvl8pPr defTabSz="801688" fontAlgn="base">
              <a:spcBef>
                <a:spcPct val="0"/>
              </a:spcBef>
              <a:spcAft>
                <a:spcPct val="0"/>
              </a:spcAft>
              <a:defRPr>
                <a:solidFill>
                  <a:schemeClr val="tx1"/>
                </a:solidFill>
                <a:latin typeface="Arial" charset="0"/>
                <a:cs typeface="Arial" charset="0"/>
              </a:defRPr>
            </a:lvl8pPr>
            <a:lvl9pPr defTabSz="801688" fontAlgn="base">
              <a:spcBef>
                <a:spcPct val="0"/>
              </a:spcBef>
              <a:spcAft>
                <a:spcPct val="0"/>
              </a:spcAft>
              <a:defRPr>
                <a:solidFill>
                  <a:schemeClr val="tx1"/>
                </a:solidFill>
                <a:latin typeface="Arial" charset="0"/>
                <a:cs typeface="Arial" charset="0"/>
              </a:defRPr>
            </a:lvl9pPr>
          </a:lstStyle>
          <a:p>
            <a:pPr marL="177800" marR="0" lvl="0" indent="-177800" defTabSz="801688" eaLnBrk="1" fontAlgn="auto" latinLnBrk="0" hangingPunct="1">
              <a:lnSpc>
                <a:spcPct val="100000"/>
              </a:lnSpc>
              <a:spcBef>
                <a:spcPct val="0"/>
              </a:spcBef>
              <a:spcAft>
                <a:spcPts val="0"/>
              </a:spcAft>
              <a:buClrTx/>
              <a:buSzTx/>
              <a:buFontTx/>
              <a:buNone/>
              <a:tabLst/>
              <a:defRPr/>
            </a:pPr>
            <a:r>
              <a:rPr kumimoji="0" lang="fr-CH" sz="1600" b="0" i="0" u="none" strike="noStrike" kern="0" cap="none" spc="0" normalizeH="0" baseline="0" noProof="0" dirty="0">
                <a:ln>
                  <a:noFill/>
                </a:ln>
                <a:solidFill>
                  <a:sysClr val="windowText" lastClr="000000"/>
                </a:solidFill>
                <a:effectLst/>
                <a:uLnTx/>
                <a:uFillTx/>
                <a:latin typeface="Arial" charset="0"/>
                <a:cs typeface="Arial" charset="0"/>
              </a:rPr>
              <a:t>	</a:t>
            </a:r>
            <a:r>
              <a:rPr kumimoji="0" lang="fr-CH" sz="1600" b="0" i="0" u="none" strike="noStrike" kern="0" cap="none" spc="0" normalizeH="0" baseline="0" noProof="0" dirty="0">
                <a:ln>
                  <a:noFill/>
                </a:ln>
                <a:solidFill>
                  <a:srgbClr val="0037A4"/>
                </a:solidFill>
                <a:effectLst/>
                <a:uLnTx/>
                <a:uFillTx/>
                <a:latin typeface="Arial" charset="0"/>
                <a:cs typeface="Arial" charset="0"/>
              </a:rPr>
              <a:t>Design protection </a:t>
            </a:r>
            <a:r>
              <a:rPr kumimoji="0" lang="fr-CH" sz="1600" b="0" i="0" u="none" strike="noStrike" kern="0" cap="none" spc="0" normalizeH="0" baseline="0" noProof="0" dirty="0" err="1">
                <a:ln>
                  <a:noFill/>
                </a:ln>
                <a:solidFill>
                  <a:srgbClr val="0037A4"/>
                </a:solidFill>
                <a:effectLst/>
                <a:uLnTx/>
                <a:uFillTx/>
                <a:latin typeface="Arial" charset="0"/>
                <a:cs typeface="Arial" charset="0"/>
              </a:rPr>
              <a:t>can</a:t>
            </a:r>
            <a:r>
              <a:rPr kumimoji="0" lang="fr-CH" sz="1600" b="0" i="0" u="none" strike="noStrike" kern="0" cap="none" spc="0" normalizeH="0" baseline="0" noProof="0" dirty="0">
                <a:ln>
                  <a:noFill/>
                </a:ln>
                <a:solidFill>
                  <a:srgbClr val="0037A4"/>
                </a:solidFill>
                <a:effectLst/>
                <a:uLnTx/>
                <a:uFillTx/>
                <a:latin typeface="Arial" charset="0"/>
                <a:cs typeface="Arial" charset="0"/>
              </a:rPr>
              <a:t> </a:t>
            </a:r>
            <a:r>
              <a:rPr kumimoji="0" lang="fr-CH" sz="1600" b="0" i="0" u="none" strike="noStrike" kern="0" cap="none" spc="0" normalizeH="0" baseline="0" noProof="0" dirty="0" err="1">
                <a:ln>
                  <a:noFill/>
                </a:ln>
                <a:solidFill>
                  <a:srgbClr val="0037A4"/>
                </a:solidFill>
                <a:effectLst/>
                <a:uLnTx/>
                <a:uFillTx/>
                <a:latin typeface="Arial" charset="0"/>
                <a:cs typeface="Arial" charset="0"/>
              </a:rPr>
              <a:t>be</a:t>
            </a:r>
            <a:r>
              <a:rPr kumimoji="0" lang="fr-CH" sz="1600" b="0" i="0" u="none" strike="noStrike" kern="0" cap="none" spc="0" normalizeH="0" baseline="0" noProof="0" dirty="0">
                <a:ln>
                  <a:noFill/>
                </a:ln>
                <a:solidFill>
                  <a:srgbClr val="0037A4"/>
                </a:solidFill>
                <a:effectLst/>
                <a:uLnTx/>
                <a:uFillTx/>
                <a:latin typeface="Arial" charset="0"/>
                <a:cs typeface="Arial" charset="0"/>
              </a:rPr>
              <a:t> a </a:t>
            </a:r>
            <a:r>
              <a:rPr kumimoji="0" lang="fr-CH" sz="1600" b="0" i="0" u="none" strike="noStrike" kern="0" cap="none" spc="0" normalizeH="0" baseline="0" noProof="0" dirty="0" err="1">
                <a:ln>
                  <a:noFill/>
                </a:ln>
                <a:solidFill>
                  <a:srgbClr val="0037A4"/>
                </a:solidFill>
                <a:effectLst/>
                <a:uLnTx/>
                <a:uFillTx/>
                <a:latin typeface="Arial" charset="0"/>
                <a:cs typeface="Arial" charset="0"/>
              </a:rPr>
              <a:t>suitable</a:t>
            </a:r>
            <a:r>
              <a:rPr kumimoji="0" lang="fr-CH" sz="1600" b="0" i="0" u="none" strike="noStrike" kern="0" cap="none" spc="0" normalizeH="0" baseline="0" noProof="0" dirty="0">
                <a:ln>
                  <a:noFill/>
                </a:ln>
                <a:solidFill>
                  <a:srgbClr val="0037A4"/>
                </a:solidFill>
                <a:effectLst/>
                <a:uLnTx/>
                <a:uFillTx/>
                <a:latin typeface="Arial" charset="0"/>
                <a:cs typeface="Arial" charset="0"/>
              </a:rPr>
              <a:t> </a:t>
            </a:r>
            <a:r>
              <a:rPr kumimoji="0" lang="fr-CH" sz="1600" b="0" i="0" u="none" strike="noStrike" kern="0" cap="none" spc="0" normalizeH="0" baseline="0" noProof="0" dirty="0" err="1">
                <a:ln>
                  <a:noFill/>
                </a:ln>
                <a:solidFill>
                  <a:srgbClr val="0037A4"/>
                </a:solidFill>
                <a:effectLst/>
                <a:uLnTx/>
                <a:uFillTx/>
                <a:latin typeface="Arial" charset="0"/>
                <a:cs typeface="Arial" charset="0"/>
              </a:rPr>
              <a:t>complement</a:t>
            </a:r>
            <a:r>
              <a:rPr kumimoji="0" lang="fr-CH" sz="1600" b="0" i="0" u="none" strike="noStrike" kern="0" cap="none" spc="0" normalizeH="0" baseline="0" noProof="0" dirty="0">
                <a:ln>
                  <a:noFill/>
                </a:ln>
                <a:solidFill>
                  <a:srgbClr val="0037A4"/>
                </a:solidFill>
                <a:effectLst/>
                <a:uLnTx/>
                <a:uFillTx/>
                <a:latin typeface="Arial" charset="0"/>
                <a:cs typeface="Arial" charset="0"/>
              </a:rPr>
              <a:t> to  Patent protection or </a:t>
            </a:r>
            <a:r>
              <a:rPr kumimoji="0" lang="fr-CH" sz="1600" b="0" i="0" u="none" strike="noStrike" kern="0" cap="none" spc="0" normalizeH="0" baseline="0" noProof="0" dirty="0" err="1">
                <a:ln>
                  <a:noFill/>
                </a:ln>
                <a:solidFill>
                  <a:srgbClr val="0037A4"/>
                </a:solidFill>
                <a:effectLst/>
                <a:uLnTx/>
                <a:uFillTx/>
                <a:latin typeface="Arial" charset="0"/>
                <a:cs typeface="Arial" charset="0"/>
              </a:rPr>
              <a:t>be</a:t>
            </a:r>
            <a:r>
              <a:rPr kumimoji="0" lang="fr-CH" sz="1600" b="0" i="0" u="none" strike="noStrike" kern="0" cap="none" spc="0" normalizeH="0" baseline="0" noProof="0" dirty="0">
                <a:ln>
                  <a:noFill/>
                </a:ln>
                <a:solidFill>
                  <a:srgbClr val="0037A4"/>
                </a:solidFill>
                <a:effectLst/>
                <a:uLnTx/>
                <a:uFillTx/>
                <a:latin typeface="Arial" charset="0"/>
                <a:cs typeface="Arial" charset="0"/>
              </a:rPr>
              <a:t> a good alternative if Patent protection </a:t>
            </a:r>
            <a:r>
              <a:rPr kumimoji="0" lang="fr-CH" sz="1600" b="0" i="0" u="none" strike="noStrike" kern="0" cap="none" spc="0" normalizeH="0" baseline="0" noProof="0" dirty="0" err="1">
                <a:ln>
                  <a:noFill/>
                </a:ln>
                <a:solidFill>
                  <a:srgbClr val="0037A4"/>
                </a:solidFill>
                <a:effectLst/>
                <a:uLnTx/>
                <a:uFillTx/>
                <a:latin typeface="Arial" charset="0"/>
                <a:cs typeface="Arial" charset="0"/>
              </a:rPr>
              <a:t>is</a:t>
            </a:r>
            <a:r>
              <a:rPr kumimoji="0" lang="fr-CH" sz="1600" b="0" i="0" u="none" strike="noStrike" kern="0" cap="none" spc="0" normalizeH="0" baseline="0" noProof="0" dirty="0">
                <a:ln>
                  <a:noFill/>
                </a:ln>
                <a:solidFill>
                  <a:srgbClr val="0037A4"/>
                </a:solidFill>
                <a:effectLst/>
                <a:uLnTx/>
                <a:uFillTx/>
                <a:latin typeface="Arial" charset="0"/>
                <a:cs typeface="Arial" charset="0"/>
              </a:rPr>
              <a:t> not an option (…</a:t>
            </a:r>
            <a:r>
              <a:rPr kumimoji="0" lang="fr-CH" sz="1600" b="0" i="0" u="none" strike="noStrike" kern="0" cap="none" spc="0" normalizeH="0" baseline="0" noProof="0" dirty="0" err="1">
                <a:ln>
                  <a:noFill/>
                </a:ln>
                <a:solidFill>
                  <a:srgbClr val="0037A4"/>
                </a:solidFill>
                <a:effectLst/>
                <a:uLnTx/>
                <a:uFillTx/>
                <a:latin typeface="Arial" charset="0"/>
                <a:cs typeface="Arial" charset="0"/>
              </a:rPr>
              <a:t>depends</a:t>
            </a:r>
            <a:r>
              <a:rPr kumimoji="0" lang="fr-CH" sz="1600" b="0" i="0" u="none" strike="noStrike" kern="0" cap="none" spc="0" normalizeH="0" baseline="0" noProof="0" dirty="0">
                <a:ln>
                  <a:noFill/>
                </a:ln>
                <a:solidFill>
                  <a:srgbClr val="0037A4"/>
                </a:solidFill>
                <a:effectLst/>
                <a:uLnTx/>
                <a:uFillTx/>
                <a:latin typeface="Arial" charset="0"/>
                <a:cs typeface="Arial" charset="0"/>
              </a:rPr>
              <a:t> on the nature of the </a:t>
            </a:r>
            <a:r>
              <a:rPr kumimoji="0" lang="fr-CH" sz="1600" b="0" i="0" u="none" strike="noStrike" kern="0" cap="none" spc="0" normalizeH="0" baseline="0" noProof="0" dirty="0" err="1">
                <a:ln>
                  <a:noFill/>
                </a:ln>
                <a:solidFill>
                  <a:srgbClr val="0037A4"/>
                </a:solidFill>
                <a:effectLst/>
                <a:uLnTx/>
                <a:uFillTx/>
                <a:latin typeface="Arial" charset="0"/>
                <a:cs typeface="Arial" charset="0"/>
              </a:rPr>
              <a:t>development</a:t>
            </a:r>
            <a:r>
              <a:rPr kumimoji="0" lang="fr-CH" sz="1600" b="0" i="0" u="none" strike="noStrike" kern="0" cap="none" spc="0" normalizeH="0" baseline="0" noProof="0" dirty="0">
                <a:ln>
                  <a:noFill/>
                </a:ln>
                <a:solidFill>
                  <a:srgbClr val="0037A4"/>
                </a:solidFill>
                <a:effectLst/>
                <a:uLnTx/>
                <a:uFillTx/>
                <a:latin typeface="Arial" charset="0"/>
                <a:cs typeface="Arial" charset="0"/>
              </a:rPr>
              <a:t>).</a:t>
            </a:r>
          </a:p>
        </p:txBody>
      </p:sp>
      <p:sp>
        <p:nvSpPr>
          <p:cNvPr id="26" name="Text Box 4"/>
          <p:cNvSpPr txBox="1">
            <a:spLocks noChangeArrowheads="1"/>
          </p:cNvSpPr>
          <p:nvPr/>
        </p:nvSpPr>
        <p:spPr bwMode="auto">
          <a:xfrm>
            <a:off x="3314971" y="2530897"/>
            <a:ext cx="5525244" cy="1166643"/>
          </a:xfrm>
          <a:prstGeom prst="rect">
            <a:avLst/>
          </a:prstGeom>
          <a:noFill/>
          <a:ln>
            <a:noFill/>
          </a:ln>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90000" rIns="72000" bIns="90000" anchor="ctr">
            <a:spAutoFit/>
          </a:bodyPr>
          <a:lstStyle>
            <a:lvl1pPr marL="177800" indent="-177800" defTabSz="801688">
              <a:spcBef>
                <a:spcPct val="0"/>
              </a:spcBef>
              <a:defRPr>
                <a:solidFill>
                  <a:schemeClr val="tx1"/>
                </a:solidFill>
                <a:latin typeface="Arial" charset="0"/>
                <a:cs typeface="Arial" charset="0"/>
              </a:defRPr>
            </a:lvl1pPr>
            <a:lvl2pPr defTabSz="801688">
              <a:spcBef>
                <a:spcPct val="0"/>
              </a:spcBef>
              <a:defRPr>
                <a:solidFill>
                  <a:schemeClr val="tx1"/>
                </a:solidFill>
                <a:latin typeface="Arial" charset="0"/>
                <a:cs typeface="Arial" charset="0"/>
              </a:defRPr>
            </a:lvl2pPr>
            <a:lvl3pPr defTabSz="801688">
              <a:spcBef>
                <a:spcPct val="0"/>
              </a:spcBef>
              <a:defRPr>
                <a:solidFill>
                  <a:schemeClr val="tx1"/>
                </a:solidFill>
                <a:latin typeface="Arial" charset="0"/>
                <a:cs typeface="Arial" charset="0"/>
              </a:defRPr>
            </a:lvl3pPr>
            <a:lvl4pPr defTabSz="801688">
              <a:spcBef>
                <a:spcPct val="0"/>
              </a:spcBef>
              <a:defRPr>
                <a:solidFill>
                  <a:schemeClr val="tx1"/>
                </a:solidFill>
                <a:latin typeface="Arial" charset="0"/>
                <a:cs typeface="Arial" charset="0"/>
              </a:defRPr>
            </a:lvl4pPr>
            <a:lvl5pPr defTabSz="801688">
              <a:spcBef>
                <a:spcPct val="0"/>
              </a:spcBef>
              <a:defRPr>
                <a:solidFill>
                  <a:schemeClr val="tx1"/>
                </a:solidFill>
                <a:latin typeface="Arial" charset="0"/>
                <a:cs typeface="Arial" charset="0"/>
              </a:defRPr>
            </a:lvl5pPr>
            <a:lvl6pPr defTabSz="801688" fontAlgn="base">
              <a:spcBef>
                <a:spcPct val="0"/>
              </a:spcBef>
              <a:spcAft>
                <a:spcPct val="0"/>
              </a:spcAft>
              <a:defRPr>
                <a:solidFill>
                  <a:schemeClr val="tx1"/>
                </a:solidFill>
                <a:latin typeface="Arial" charset="0"/>
                <a:cs typeface="Arial" charset="0"/>
              </a:defRPr>
            </a:lvl6pPr>
            <a:lvl7pPr defTabSz="801688" fontAlgn="base">
              <a:spcBef>
                <a:spcPct val="0"/>
              </a:spcBef>
              <a:spcAft>
                <a:spcPct val="0"/>
              </a:spcAft>
              <a:defRPr>
                <a:solidFill>
                  <a:schemeClr val="tx1"/>
                </a:solidFill>
                <a:latin typeface="Arial" charset="0"/>
                <a:cs typeface="Arial" charset="0"/>
              </a:defRPr>
            </a:lvl7pPr>
            <a:lvl8pPr defTabSz="801688" fontAlgn="base">
              <a:spcBef>
                <a:spcPct val="0"/>
              </a:spcBef>
              <a:spcAft>
                <a:spcPct val="0"/>
              </a:spcAft>
              <a:defRPr>
                <a:solidFill>
                  <a:schemeClr val="tx1"/>
                </a:solidFill>
                <a:latin typeface="Arial" charset="0"/>
                <a:cs typeface="Arial" charset="0"/>
              </a:defRPr>
            </a:lvl8pPr>
            <a:lvl9pPr defTabSz="801688" fontAlgn="base">
              <a:spcBef>
                <a:spcPct val="0"/>
              </a:spcBef>
              <a:spcAft>
                <a:spcPct val="0"/>
              </a:spcAft>
              <a:defRPr>
                <a:solidFill>
                  <a:schemeClr val="tx1"/>
                </a:solidFill>
                <a:latin typeface="Arial" charset="0"/>
                <a:cs typeface="Arial" charset="0"/>
              </a:defRPr>
            </a:lvl9pPr>
          </a:lstStyle>
          <a:p>
            <a:pPr marL="177800" marR="0" lvl="0" indent="-177800" defTabSz="801688" eaLnBrk="1" fontAlgn="auto" latinLnBrk="0" hangingPunct="1">
              <a:lnSpc>
                <a:spcPct val="100000"/>
              </a:lnSpc>
              <a:spcBef>
                <a:spcPct val="0"/>
              </a:spcBef>
              <a:spcAft>
                <a:spcPts val="0"/>
              </a:spcAft>
              <a:buClrTx/>
              <a:buSzTx/>
              <a:buFontTx/>
              <a:buNone/>
              <a:tabLst/>
              <a:defRPr/>
            </a:pPr>
            <a:r>
              <a:rPr kumimoji="0" lang="fr-CH" sz="1600" b="0" i="0" u="none" strike="noStrike" kern="0" cap="none" spc="0" normalizeH="0" baseline="0" noProof="0" dirty="0">
                <a:ln>
                  <a:noFill/>
                </a:ln>
                <a:solidFill>
                  <a:sysClr val="windowText" lastClr="000000"/>
                </a:solidFill>
                <a:effectLst/>
                <a:uLnTx/>
                <a:uFillTx/>
                <a:latin typeface="Arial" charset="0"/>
                <a:cs typeface="Arial" charset="0"/>
              </a:rPr>
              <a:t>	</a:t>
            </a:r>
            <a:r>
              <a:rPr kumimoji="0" lang="fr-CH" sz="1600" b="0" i="0" u="none" strike="noStrike" kern="0" cap="none" spc="0" normalizeH="0" baseline="0" noProof="0" dirty="0">
                <a:ln>
                  <a:noFill/>
                </a:ln>
                <a:solidFill>
                  <a:srgbClr val="0037A4"/>
                </a:solidFill>
                <a:effectLst/>
                <a:uLnTx/>
                <a:uFillTx/>
                <a:latin typeface="Arial" charset="0"/>
                <a:cs typeface="Arial" charset="0"/>
              </a:rPr>
              <a:t>Most countries </a:t>
            </a:r>
            <a:r>
              <a:rPr kumimoji="0" lang="fr-CH" sz="1600" b="0" i="0" u="none" strike="noStrike" kern="0" cap="none" spc="0" normalizeH="0" baseline="0" noProof="0" dirty="0" err="1">
                <a:ln>
                  <a:noFill/>
                </a:ln>
                <a:solidFill>
                  <a:srgbClr val="0037A4"/>
                </a:solidFill>
                <a:effectLst/>
                <a:uLnTx/>
                <a:uFillTx/>
                <a:latin typeface="Arial" charset="0"/>
                <a:cs typeface="Arial" charset="0"/>
              </a:rPr>
              <a:t>require</a:t>
            </a:r>
            <a:r>
              <a:rPr kumimoji="0" lang="fr-CH" sz="1600" b="0" i="0" u="none" strike="noStrike" kern="0" cap="none" spc="0" normalizeH="0" baseline="0" noProof="0" dirty="0">
                <a:ln>
                  <a:noFill/>
                </a:ln>
                <a:solidFill>
                  <a:srgbClr val="0037A4"/>
                </a:solidFill>
                <a:effectLst/>
                <a:uLnTx/>
                <a:uFillTx/>
                <a:latin typeface="Arial" charset="0"/>
                <a:cs typeface="Arial" charset="0"/>
              </a:rPr>
              <a:t> «</a:t>
            </a:r>
            <a:r>
              <a:rPr kumimoji="0" lang="fr-CH" sz="1600" b="0" i="0" u="none" strike="noStrike" kern="0" cap="none" spc="0" normalizeH="0" baseline="0" noProof="0" dirty="0" err="1">
                <a:ln>
                  <a:noFill/>
                </a:ln>
                <a:solidFill>
                  <a:srgbClr val="0037A4"/>
                </a:solidFill>
                <a:effectLst/>
                <a:uLnTx/>
                <a:uFillTx/>
                <a:latin typeface="Arial" charset="0"/>
                <a:cs typeface="Arial" charset="0"/>
              </a:rPr>
              <a:t>absolute</a:t>
            </a:r>
            <a:r>
              <a:rPr kumimoji="0" lang="fr-CH" sz="1600" b="0" i="0" u="none" strike="noStrike" kern="0" cap="none" spc="0" normalizeH="0" baseline="0" noProof="0" dirty="0">
                <a:ln>
                  <a:noFill/>
                </a:ln>
                <a:solidFill>
                  <a:srgbClr val="0037A4"/>
                </a:solidFill>
                <a:effectLst/>
                <a:uLnTx/>
                <a:uFillTx/>
                <a:latin typeface="Arial" charset="0"/>
                <a:cs typeface="Arial" charset="0"/>
              </a:rPr>
              <a:t> </a:t>
            </a:r>
            <a:r>
              <a:rPr kumimoji="0" lang="fr-CH" sz="1600" b="0" i="0" u="none" strike="noStrike" kern="0" cap="none" spc="0" normalizeH="0" baseline="0" noProof="0" dirty="0" err="1">
                <a:ln>
                  <a:noFill/>
                </a:ln>
                <a:solidFill>
                  <a:srgbClr val="0037A4"/>
                </a:solidFill>
                <a:effectLst/>
                <a:uLnTx/>
                <a:uFillTx/>
                <a:latin typeface="Arial" charset="0"/>
                <a:cs typeface="Arial" charset="0"/>
              </a:rPr>
              <a:t>novelty</a:t>
            </a:r>
            <a:r>
              <a:rPr kumimoji="0" lang="fr-CH" sz="1600" b="0" i="0" u="none" strike="noStrike" kern="0" cap="none" spc="0" normalizeH="0" baseline="0" noProof="0" dirty="0">
                <a:ln>
                  <a:noFill/>
                </a:ln>
                <a:solidFill>
                  <a:srgbClr val="0037A4"/>
                </a:solidFill>
                <a:effectLst/>
                <a:uLnTx/>
                <a:uFillTx/>
                <a:latin typeface="Arial" charset="0"/>
                <a:cs typeface="Arial" charset="0"/>
              </a:rPr>
              <a:t>» =&gt; </a:t>
            </a:r>
            <a:r>
              <a:rPr kumimoji="0" lang="fr-CH" sz="1600" b="0" i="0" u="none" strike="noStrike" kern="0" cap="none" spc="0" normalizeH="0" baseline="0" noProof="0" dirty="0" err="1">
                <a:ln>
                  <a:noFill/>
                </a:ln>
                <a:solidFill>
                  <a:srgbClr val="0037A4"/>
                </a:solidFill>
                <a:effectLst/>
                <a:uLnTx/>
                <a:uFillTx/>
                <a:latin typeface="Arial" charset="0"/>
                <a:cs typeface="Arial" charset="0"/>
              </a:rPr>
              <a:t>Avoid</a:t>
            </a:r>
            <a:r>
              <a:rPr kumimoji="0" lang="fr-CH" sz="1600" b="0" i="0" u="none" strike="noStrike" kern="0" cap="none" spc="0" normalizeH="0" baseline="0" noProof="0" dirty="0">
                <a:ln>
                  <a:noFill/>
                </a:ln>
                <a:solidFill>
                  <a:srgbClr val="0037A4"/>
                </a:solidFill>
                <a:effectLst/>
                <a:uLnTx/>
                <a:uFillTx/>
                <a:latin typeface="Arial" charset="0"/>
                <a:cs typeface="Arial" charset="0"/>
              </a:rPr>
              <a:t> </a:t>
            </a:r>
            <a:r>
              <a:rPr kumimoji="0" lang="fr-CH" sz="1600" b="0" i="0" u="none" strike="noStrike" kern="0" cap="none" spc="0" normalizeH="0" baseline="0" noProof="0" dirty="0" err="1">
                <a:ln>
                  <a:noFill/>
                </a:ln>
                <a:solidFill>
                  <a:srgbClr val="0037A4"/>
                </a:solidFill>
                <a:effectLst/>
                <a:uLnTx/>
                <a:uFillTx/>
                <a:latin typeface="Arial" charset="0"/>
                <a:cs typeface="Arial" charset="0"/>
              </a:rPr>
              <a:t>disclosure</a:t>
            </a:r>
            <a:r>
              <a:rPr kumimoji="0" lang="fr-CH" sz="1600" b="0" i="0" u="none" strike="noStrike" kern="0" cap="none" spc="0" normalizeH="0" baseline="0" noProof="0" dirty="0">
                <a:ln>
                  <a:noFill/>
                </a:ln>
                <a:solidFill>
                  <a:srgbClr val="0037A4"/>
                </a:solidFill>
                <a:effectLst/>
                <a:uLnTx/>
                <a:uFillTx/>
                <a:latin typeface="Arial" charset="0"/>
                <a:cs typeface="Arial" charset="0"/>
              </a:rPr>
              <a:t> </a:t>
            </a:r>
            <a:r>
              <a:rPr kumimoji="0" lang="fr-CH" sz="1600" b="0" i="0" u="none" strike="noStrike" kern="0" cap="none" spc="0" normalizeH="0" baseline="0" noProof="0" dirty="0" err="1">
                <a:ln>
                  <a:noFill/>
                </a:ln>
                <a:solidFill>
                  <a:srgbClr val="0037A4"/>
                </a:solidFill>
                <a:effectLst/>
                <a:uLnTx/>
                <a:uFillTx/>
                <a:latin typeface="Arial" charset="0"/>
                <a:cs typeface="Arial" charset="0"/>
              </a:rPr>
              <a:t>during</a:t>
            </a:r>
            <a:r>
              <a:rPr kumimoji="0" lang="fr-CH" sz="1600" b="0" i="0" u="none" strike="noStrike" kern="0" cap="none" spc="0" normalizeH="0" baseline="0" noProof="0" dirty="0">
                <a:ln>
                  <a:noFill/>
                </a:ln>
                <a:solidFill>
                  <a:srgbClr val="0037A4"/>
                </a:solidFill>
                <a:effectLst/>
                <a:uLnTx/>
                <a:uFillTx/>
                <a:latin typeface="Arial" charset="0"/>
                <a:cs typeface="Arial" charset="0"/>
              </a:rPr>
              <a:t> </a:t>
            </a:r>
            <a:r>
              <a:rPr kumimoji="0" lang="fr-CH" sz="1600" b="0" i="0" u="none" strike="noStrike" kern="0" cap="none" spc="0" normalizeH="0" baseline="0" noProof="0" dirty="0" err="1">
                <a:ln>
                  <a:noFill/>
                </a:ln>
                <a:solidFill>
                  <a:srgbClr val="0037A4"/>
                </a:solidFill>
                <a:effectLst/>
                <a:uLnTx/>
                <a:uFillTx/>
                <a:latin typeface="Arial" charset="0"/>
                <a:cs typeface="Arial" charset="0"/>
              </a:rPr>
              <a:t>development</a:t>
            </a:r>
            <a:r>
              <a:rPr kumimoji="0" lang="fr-CH" sz="1600" b="0" i="0" u="none" strike="noStrike" kern="0" cap="none" spc="0" normalizeH="0" baseline="0" noProof="0" dirty="0">
                <a:ln>
                  <a:noFill/>
                </a:ln>
                <a:solidFill>
                  <a:srgbClr val="0037A4"/>
                </a:solidFill>
                <a:effectLst/>
                <a:uLnTx/>
                <a:uFillTx/>
                <a:latin typeface="Arial" charset="0"/>
                <a:cs typeface="Arial" charset="0"/>
              </a:rPr>
              <a:t> stages and consumer tests =&gt; </a:t>
            </a:r>
            <a:r>
              <a:rPr kumimoji="0" lang="fr-CH" sz="1600" b="0" i="0" u="none" strike="noStrike" kern="0" cap="none" spc="0" normalizeH="0" baseline="0" noProof="0" dirty="0" err="1">
                <a:ln>
                  <a:noFill/>
                </a:ln>
                <a:solidFill>
                  <a:srgbClr val="0037A4"/>
                </a:solidFill>
                <a:effectLst/>
                <a:uLnTx/>
                <a:uFillTx/>
                <a:latin typeface="Arial" charset="0"/>
                <a:cs typeface="Arial" charset="0"/>
              </a:rPr>
              <a:t>Ask</a:t>
            </a:r>
            <a:r>
              <a:rPr kumimoji="0" lang="fr-CH" sz="1600" b="0" i="0" u="none" strike="noStrike" kern="0" cap="none" spc="0" normalizeH="0" baseline="0" noProof="0" dirty="0">
                <a:ln>
                  <a:noFill/>
                </a:ln>
                <a:solidFill>
                  <a:srgbClr val="0037A4"/>
                </a:solidFill>
                <a:effectLst/>
                <a:uLnTx/>
                <a:uFillTx/>
                <a:latin typeface="Arial" charset="0"/>
                <a:cs typeface="Arial" charset="0"/>
              </a:rPr>
              <a:t> </a:t>
            </a:r>
            <a:r>
              <a:rPr kumimoji="0" lang="fr-CH" sz="1600" b="0" i="0" u="none" strike="noStrike" kern="0" cap="none" spc="0" normalizeH="0" baseline="0" noProof="0" dirty="0" err="1">
                <a:ln>
                  <a:noFill/>
                </a:ln>
                <a:solidFill>
                  <a:srgbClr val="0037A4"/>
                </a:solidFill>
                <a:effectLst/>
                <a:uLnTx/>
                <a:uFillTx/>
                <a:latin typeface="Arial" charset="0"/>
                <a:cs typeface="Arial" charset="0"/>
              </a:rPr>
              <a:t>detailed</a:t>
            </a:r>
            <a:r>
              <a:rPr kumimoji="0" lang="fr-CH" sz="1600" b="0" i="0" u="none" strike="noStrike" kern="0" cap="none" spc="0" normalizeH="0" baseline="0" noProof="0" dirty="0">
                <a:ln>
                  <a:noFill/>
                </a:ln>
                <a:solidFill>
                  <a:srgbClr val="0037A4"/>
                </a:solidFill>
                <a:effectLst/>
                <a:uLnTx/>
                <a:uFillTx/>
                <a:latin typeface="Arial" charset="0"/>
                <a:cs typeface="Arial" charset="0"/>
              </a:rPr>
              <a:t> information and </a:t>
            </a:r>
            <a:r>
              <a:rPr kumimoji="0" lang="fr-CH" sz="1600" b="0" i="0" u="none" strike="noStrike" kern="0" cap="none" spc="0" normalizeH="0" baseline="0" noProof="0" dirty="0" err="1">
                <a:ln>
                  <a:noFill/>
                </a:ln>
                <a:solidFill>
                  <a:srgbClr val="0037A4"/>
                </a:solidFill>
                <a:effectLst/>
                <a:uLnTx/>
                <a:uFillTx/>
                <a:latin typeface="Arial" charset="0"/>
                <a:cs typeface="Arial" charset="0"/>
              </a:rPr>
              <a:t>secure</a:t>
            </a:r>
            <a:r>
              <a:rPr kumimoji="0" lang="fr-CH" sz="1600" b="0" i="0" u="none" strike="noStrike" kern="0" cap="none" spc="0" normalizeH="0" baseline="0" noProof="0" dirty="0">
                <a:ln>
                  <a:noFill/>
                </a:ln>
                <a:solidFill>
                  <a:srgbClr val="0037A4"/>
                </a:solidFill>
                <a:effectLst/>
                <a:uLnTx/>
                <a:uFillTx/>
                <a:latin typeface="Arial" charset="0"/>
                <a:cs typeface="Arial" charset="0"/>
              </a:rPr>
              <a:t> </a:t>
            </a:r>
            <a:r>
              <a:rPr kumimoji="0" lang="fr-CH" sz="1600" b="0" i="0" u="none" strike="noStrike" kern="0" cap="none" spc="0" normalizeH="0" baseline="0" noProof="0" dirty="0" err="1">
                <a:ln>
                  <a:noFill/>
                </a:ln>
                <a:solidFill>
                  <a:srgbClr val="0037A4"/>
                </a:solidFill>
                <a:effectLst/>
                <a:uLnTx/>
                <a:uFillTx/>
                <a:latin typeface="Arial" charset="0"/>
                <a:cs typeface="Arial" charset="0"/>
              </a:rPr>
              <a:t>confidentiality</a:t>
            </a:r>
            <a:r>
              <a:rPr kumimoji="0" lang="fr-CH" sz="1600" b="0" i="0" u="none" strike="noStrike" kern="0" cap="none" spc="0" normalizeH="0" baseline="0" noProof="0" dirty="0">
                <a:ln>
                  <a:noFill/>
                </a:ln>
                <a:solidFill>
                  <a:srgbClr val="0037A4"/>
                </a:solidFill>
                <a:effectLst/>
                <a:uLnTx/>
                <a:uFillTx/>
                <a:latin typeface="Arial" charset="0"/>
                <a:cs typeface="Arial" charset="0"/>
              </a:rPr>
              <a:t> </a:t>
            </a:r>
            <a:r>
              <a:rPr kumimoji="0" lang="fr-CH" sz="1600" b="0" i="0" u="none" strike="noStrike" kern="0" cap="none" spc="0" normalizeH="0" baseline="0" noProof="0" dirty="0" err="1">
                <a:ln>
                  <a:noFill/>
                </a:ln>
                <a:solidFill>
                  <a:srgbClr val="0037A4"/>
                </a:solidFill>
                <a:effectLst/>
                <a:uLnTx/>
                <a:uFillTx/>
                <a:latin typeface="Arial" charset="0"/>
                <a:cs typeface="Arial" charset="0"/>
              </a:rPr>
              <a:t>agreements</a:t>
            </a:r>
            <a:r>
              <a:rPr kumimoji="0" lang="fr-CH" sz="1600" b="0" i="0" u="none" strike="noStrike" kern="0" cap="none" spc="0" normalizeH="0" baseline="0" noProof="0" dirty="0">
                <a:ln>
                  <a:noFill/>
                </a:ln>
                <a:solidFill>
                  <a:srgbClr val="0037A4"/>
                </a:solidFill>
                <a:effectLst/>
                <a:uLnTx/>
                <a:uFillTx/>
                <a:latin typeface="Arial" charset="0"/>
                <a:cs typeface="Arial" charset="0"/>
              </a:rPr>
              <a:t>.</a:t>
            </a:r>
          </a:p>
        </p:txBody>
      </p:sp>
      <p:sp>
        <p:nvSpPr>
          <p:cNvPr id="27" name="Text Box 7"/>
          <p:cNvSpPr txBox="1">
            <a:spLocks noChangeArrowheads="1"/>
          </p:cNvSpPr>
          <p:nvPr/>
        </p:nvSpPr>
        <p:spPr bwMode="auto">
          <a:xfrm>
            <a:off x="3275855" y="3731375"/>
            <a:ext cx="5630019" cy="1166643"/>
          </a:xfrm>
          <a:prstGeom prst="rect">
            <a:avLst/>
          </a:prstGeom>
          <a:noFill/>
          <a:ln>
            <a:noFill/>
          </a:ln>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90000" rIns="72000" bIns="90000" anchor="ctr">
            <a:spAutoFit/>
          </a:bodyPr>
          <a:lstStyle>
            <a:lvl1pPr marL="177800" indent="-177800" defTabSz="801688">
              <a:spcBef>
                <a:spcPct val="0"/>
              </a:spcBef>
              <a:defRPr>
                <a:solidFill>
                  <a:schemeClr val="tx1"/>
                </a:solidFill>
                <a:latin typeface="Arial" charset="0"/>
                <a:cs typeface="Arial" charset="0"/>
              </a:defRPr>
            </a:lvl1pPr>
            <a:lvl2pPr defTabSz="801688">
              <a:spcBef>
                <a:spcPct val="0"/>
              </a:spcBef>
              <a:defRPr>
                <a:solidFill>
                  <a:schemeClr val="tx1"/>
                </a:solidFill>
                <a:latin typeface="Arial" charset="0"/>
                <a:cs typeface="Arial" charset="0"/>
              </a:defRPr>
            </a:lvl2pPr>
            <a:lvl3pPr defTabSz="801688">
              <a:spcBef>
                <a:spcPct val="0"/>
              </a:spcBef>
              <a:defRPr>
                <a:solidFill>
                  <a:schemeClr val="tx1"/>
                </a:solidFill>
                <a:latin typeface="Arial" charset="0"/>
                <a:cs typeface="Arial" charset="0"/>
              </a:defRPr>
            </a:lvl3pPr>
            <a:lvl4pPr defTabSz="801688">
              <a:spcBef>
                <a:spcPct val="0"/>
              </a:spcBef>
              <a:defRPr>
                <a:solidFill>
                  <a:schemeClr val="tx1"/>
                </a:solidFill>
                <a:latin typeface="Arial" charset="0"/>
                <a:cs typeface="Arial" charset="0"/>
              </a:defRPr>
            </a:lvl4pPr>
            <a:lvl5pPr defTabSz="801688">
              <a:spcBef>
                <a:spcPct val="0"/>
              </a:spcBef>
              <a:defRPr>
                <a:solidFill>
                  <a:schemeClr val="tx1"/>
                </a:solidFill>
                <a:latin typeface="Arial" charset="0"/>
                <a:cs typeface="Arial" charset="0"/>
              </a:defRPr>
            </a:lvl5pPr>
            <a:lvl6pPr defTabSz="801688" fontAlgn="base">
              <a:spcBef>
                <a:spcPct val="0"/>
              </a:spcBef>
              <a:spcAft>
                <a:spcPct val="0"/>
              </a:spcAft>
              <a:defRPr>
                <a:solidFill>
                  <a:schemeClr val="tx1"/>
                </a:solidFill>
                <a:latin typeface="Arial" charset="0"/>
                <a:cs typeface="Arial" charset="0"/>
              </a:defRPr>
            </a:lvl6pPr>
            <a:lvl7pPr defTabSz="801688" fontAlgn="base">
              <a:spcBef>
                <a:spcPct val="0"/>
              </a:spcBef>
              <a:spcAft>
                <a:spcPct val="0"/>
              </a:spcAft>
              <a:defRPr>
                <a:solidFill>
                  <a:schemeClr val="tx1"/>
                </a:solidFill>
                <a:latin typeface="Arial" charset="0"/>
                <a:cs typeface="Arial" charset="0"/>
              </a:defRPr>
            </a:lvl7pPr>
            <a:lvl8pPr defTabSz="801688" fontAlgn="base">
              <a:spcBef>
                <a:spcPct val="0"/>
              </a:spcBef>
              <a:spcAft>
                <a:spcPct val="0"/>
              </a:spcAft>
              <a:defRPr>
                <a:solidFill>
                  <a:schemeClr val="tx1"/>
                </a:solidFill>
                <a:latin typeface="Arial" charset="0"/>
                <a:cs typeface="Arial" charset="0"/>
              </a:defRPr>
            </a:lvl8pPr>
            <a:lvl9pPr defTabSz="801688" fontAlgn="base">
              <a:spcBef>
                <a:spcPct val="0"/>
              </a:spcBef>
              <a:spcAft>
                <a:spcPct val="0"/>
              </a:spcAft>
              <a:defRPr>
                <a:solidFill>
                  <a:schemeClr val="tx1"/>
                </a:solidFill>
                <a:latin typeface="Arial" charset="0"/>
                <a:cs typeface="Arial" charset="0"/>
              </a:defRPr>
            </a:lvl9pPr>
          </a:lstStyle>
          <a:p>
            <a:pPr marL="177800" marR="0" lvl="0" indent="-177800" defTabSz="801688" eaLnBrk="1" fontAlgn="auto" latinLnBrk="0" hangingPunct="1">
              <a:lnSpc>
                <a:spcPct val="100000"/>
              </a:lnSpc>
              <a:spcBef>
                <a:spcPct val="0"/>
              </a:spcBef>
              <a:spcAft>
                <a:spcPts val="0"/>
              </a:spcAft>
              <a:buClrTx/>
              <a:buSzTx/>
              <a:buFontTx/>
              <a:buNone/>
              <a:tabLst/>
              <a:defRPr/>
            </a:pPr>
            <a:r>
              <a:rPr kumimoji="0" lang="en-GB" sz="1600" b="0" i="0" u="none" strike="noStrike" kern="0" cap="none" spc="0" normalizeH="0" baseline="0" noProof="0" dirty="0">
                <a:ln>
                  <a:noFill/>
                </a:ln>
                <a:solidFill>
                  <a:sysClr val="windowText" lastClr="000000"/>
                </a:solidFill>
                <a:effectLst/>
                <a:uLnTx/>
                <a:uFillTx/>
                <a:latin typeface="Arial" charset="0"/>
                <a:cs typeface="Arial" charset="0"/>
              </a:rPr>
              <a:t>	</a:t>
            </a:r>
            <a:r>
              <a:rPr kumimoji="0" lang="en-GB" sz="1600" b="0" i="0" u="none" strike="noStrike" kern="0" cap="none" spc="0" normalizeH="0" baseline="0" noProof="0" dirty="0">
                <a:ln>
                  <a:noFill/>
                </a:ln>
                <a:solidFill>
                  <a:srgbClr val="0037A4"/>
                </a:solidFill>
                <a:effectLst/>
                <a:uLnTx/>
                <a:uFillTx/>
                <a:latin typeface="Arial" charset="0"/>
                <a:cs typeface="Arial" charset="0"/>
              </a:rPr>
              <a:t>Review artwork and assess novelty and individual character =&gt; conduct search for “prior art” (online and in existing databases -&gt; unfortunately not </a:t>
            </a:r>
            <a:r>
              <a:rPr kumimoji="0" lang="en-GB" sz="1600" b="0" i="0" u="none" strike="noStrike" kern="0" cap="none" spc="0" normalizeH="0" baseline="0" noProof="0" dirty="0" smtClean="0">
                <a:ln>
                  <a:noFill/>
                </a:ln>
                <a:solidFill>
                  <a:srgbClr val="0037A4"/>
                </a:solidFill>
                <a:effectLst/>
                <a:uLnTx/>
                <a:uFillTx/>
                <a:latin typeface="Arial" charset="0"/>
                <a:cs typeface="Arial" charset="0"/>
              </a:rPr>
              <a:t>exhaustive and</a:t>
            </a:r>
            <a:r>
              <a:rPr kumimoji="0" lang="en-GB" sz="1600" b="0" i="0" u="none" strike="noStrike" kern="0" cap="none" spc="0" normalizeH="0" noProof="0" dirty="0" smtClean="0">
                <a:ln>
                  <a:noFill/>
                </a:ln>
                <a:solidFill>
                  <a:srgbClr val="0037A4"/>
                </a:solidFill>
                <a:effectLst/>
                <a:uLnTx/>
                <a:uFillTx/>
                <a:latin typeface="Arial" charset="0"/>
                <a:cs typeface="Arial" charset="0"/>
              </a:rPr>
              <a:t> depending on the classification</a:t>
            </a:r>
            <a:r>
              <a:rPr kumimoji="0" lang="en-GB" sz="1600" b="0" i="0" u="none" strike="noStrike" kern="0" cap="none" spc="0" normalizeH="0" baseline="0" noProof="0" dirty="0" smtClean="0">
                <a:ln>
                  <a:noFill/>
                </a:ln>
                <a:solidFill>
                  <a:srgbClr val="0037A4"/>
                </a:solidFill>
                <a:effectLst/>
                <a:uLnTx/>
                <a:uFillTx/>
                <a:latin typeface="Arial" charset="0"/>
                <a:cs typeface="Arial" charset="0"/>
              </a:rPr>
              <a:t>!)</a:t>
            </a:r>
            <a:endParaRPr kumimoji="0" lang="fr-CH" sz="1600" b="0" i="0" u="none" strike="noStrike" kern="0" cap="none" spc="0" normalizeH="0" baseline="0" noProof="0" dirty="0">
              <a:ln>
                <a:noFill/>
              </a:ln>
              <a:solidFill>
                <a:srgbClr val="0037A4"/>
              </a:solidFill>
              <a:effectLst/>
              <a:uLnTx/>
              <a:uFillTx/>
              <a:latin typeface="Arial" charset="0"/>
              <a:cs typeface="Arial" charset="0"/>
            </a:endParaRPr>
          </a:p>
        </p:txBody>
      </p:sp>
      <p:grpSp>
        <p:nvGrpSpPr>
          <p:cNvPr id="28" name="Group 8"/>
          <p:cNvGrpSpPr>
            <a:grpSpLocks/>
          </p:cNvGrpSpPr>
          <p:nvPr/>
        </p:nvGrpSpPr>
        <p:grpSpPr bwMode="auto">
          <a:xfrm>
            <a:off x="356828" y="1308371"/>
            <a:ext cx="2790924" cy="4846984"/>
            <a:chOff x="214" y="649"/>
            <a:chExt cx="752" cy="3115"/>
          </a:xfrm>
        </p:grpSpPr>
        <p:sp>
          <p:nvSpPr>
            <p:cNvPr id="29" name="Freeform 9"/>
            <p:cNvSpPr>
              <a:spLocks noChangeAspect="1"/>
            </p:cNvSpPr>
            <p:nvPr/>
          </p:nvSpPr>
          <p:spPr bwMode="gray">
            <a:xfrm rot="5400000">
              <a:off x="129" y="734"/>
              <a:ext cx="920" cy="750"/>
            </a:xfrm>
            <a:custGeom>
              <a:avLst/>
              <a:gdLst>
                <a:gd name="T0" fmla="*/ 735 w 735"/>
                <a:gd name="T1" fmla="*/ 300 h 600"/>
                <a:gd name="T2" fmla="*/ 676 w 735"/>
                <a:gd name="T3" fmla="*/ 203 h 600"/>
                <a:gd name="T4" fmla="*/ 676 w 735"/>
                <a:gd name="T5" fmla="*/ 262 h 600"/>
                <a:gd name="T6" fmla="*/ 600 w 735"/>
                <a:gd name="T7" fmla="*/ 262 h 600"/>
                <a:gd name="T8" fmla="*/ 600 w 735"/>
                <a:gd name="T9" fmla="*/ 0 h 600"/>
                <a:gd name="T10" fmla="*/ 0 w 735"/>
                <a:gd name="T11" fmla="*/ 0 h 600"/>
                <a:gd name="T12" fmla="*/ 0 w 735"/>
                <a:gd name="T13" fmla="*/ 600 h 600"/>
                <a:gd name="T14" fmla="*/ 600 w 735"/>
                <a:gd name="T15" fmla="*/ 600 h 600"/>
                <a:gd name="T16" fmla="*/ 600 w 735"/>
                <a:gd name="T17" fmla="*/ 337 h 600"/>
                <a:gd name="T18" fmla="*/ 676 w 735"/>
                <a:gd name="T19" fmla="*/ 337 h 600"/>
                <a:gd name="T20" fmla="*/ 676 w 735"/>
                <a:gd name="T21" fmla="*/ 397 h 600"/>
                <a:gd name="T22" fmla="*/ 735 w 735"/>
                <a:gd name="T23" fmla="*/ 3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5" h="600">
                  <a:moveTo>
                    <a:pt x="735" y="300"/>
                  </a:moveTo>
                  <a:cubicBezTo>
                    <a:pt x="731" y="295"/>
                    <a:pt x="691" y="228"/>
                    <a:pt x="676" y="203"/>
                  </a:cubicBezTo>
                  <a:cubicBezTo>
                    <a:pt x="676" y="225"/>
                    <a:pt x="676" y="262"/>
                    <a:pt x="676" y="262"/>
                  </a:cubicBezTo>
                  <a:cubicBezTo>
                    <a:pt x="676" y="262"/>
                    <a:pt x="610" y="262"/>
                    <a:pt x="600" y="262"/>
                  </a:cubicBezTo>
                  <a:cubicBezTo>
                    <a:pt x="600" y="0"/>
                    <a:pt x="600" y="0"/>
                    <a:pt x="600" y="0"/>
                  </a:cubicBezTo>
                  <a:cubicBezTo>
                    <a:pt x="0" y="0"/>
                    <a:pt x="0" y="0"/>
                    <a:pt x="0" y="0"/>
                  </a:cubicBezTo>
                  <a:cubicBezTo>
                    <a:pt x="0" y="600"/>
                    <a:pt x="0" y="600"/>
                    <a:pt x="0" y="600"/>
                  </a:cubicBezTo>
                  <a:cubicBezTo>
                    <a:pt x="600" y="600"/>
                    <a:pt x="600" y="600"/>
                    <a:pt x="600" y="600"/>
                  </a:cubicBezTo>
                  <a:cubicBezTo>
                    <a:pt x="600" y="337"/>
                    <a:pt x="600" y="337"/>
                    <a:pt x="600" y="337"/>
                  </a:cubicBezTo>
                  <a:cubicBezTo>
                    <a:pt x="610" y="337"/>
                    <a:pt x="676" y="337"/>
                    <a:pt x="676" y="337"/>
                  </a:cubicBezTo>
                  <a:cubicBezTo>
                    <a:pt x="676" y="337"/>
                    <a:pt x="676" y="375"/>
                    <a:pt x="676" y="397"/>
                  </a:cubicBezTo>
                  <a:cubicBezTo>
                    <a:pt x="691" y="371"/>
                    <a:pt x="731" y="305"/>
                    <a:pt x="735" y="300"/>
                  </a:cubicBezTo>
                  <a:close/>
                </a:path>
              </a:pathLst>
            </a:custGeom>
            <a:solidFill>
              <a:srgbClr val="33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noProof="0">
                <a:ln>
                  <a:noFill/>
                </a:ln>
                <a:solidFill>
                  <a:sysClr val="windowText" lastClr="000000"/>
                </a:solidFill>
                <a:effectLst/>
                <a:uLnTx/>
                <a:uFillTx/>
              </a:endParaRPr>
            </a:p>
          </p:txBody>
        </p:sp>
        <p:sp>
          <p:nvSpPr>
            <p:cNvPr id="30" name="Freeform 10"/>
            <p:cNvSpPr>
              <a:spLocks noChangeAspect="1"/>
            </p:cNvSpPr>
            <p:nvPr/>
          </p:nvSpPr>
          <p:spPr bwMode="gray">
            <a:xfrm rot="21600000">
              <a:off x="216" y="3013"/>
              <a:ext cx="750" cy="751"/>
            </a:xfrm>
            <a:custGeom>
              <a:avLst/>
              <a:gdLst>
                <a:gd name="T0" fmla="*/ 350 w 600"/>
                <a:gd name="T1" fmla="*/ 0 h 600"/>
                <a:gd name="T2" fmla="*/ 350 w 600"/>
                <a:gd name="T3" fmla="*/ 32 h 600"/>
                <a:gd name="T4" fmla="*/ 440 w 600"/>
                <a:gd name="T5" fmla="*/ 32 h 600"/>
                <a:gd name="T6" fmla="*/ 300 w 600"/>
                <a:gd name="T7" fmla="*/ 117 h 600"/>
                <a:gd name="T8" fmla="*/ 160 w 600"/>
                <a:gd name="T9" fmla="*/ 32 h 600"/>
                <a:gd name="T10" fmla="*/ 250 w 600"/>
                <a:gd name="T11" fmla="*/ 32 h 600"/>
                <a:gd name="T12" fmla="*/ 250 w 600"/>
                <a:gd name="T13" fmla="*/ 0 h 600"/>
                <a:gd name="T14" fmla="*/ 0 w 600"/>
                <a:gd name="T15" fmla="*/ 0 h 600"/>
                <a:gd name="T16" fmla="*/ 0 w 600"/>
                <a:gd name="T17" fmla="*/ 600 h 600"/>
                <a:gd name="T18" fmla="*/ 600 w 600"/>
                <a:gd name="T19" fmla="*/ 600 h 600"/>
                <a:gd name="T20" fmla="*/ 600 w 600"/>
                <a:gd name="T21" fmla="*/ 0 h 600"/>
                <a:gd name="T22" fmla="*/ 350 w 600"/>
                <a:gd name="T2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0" h="600">
                  <a:moveTo>
                    <a:pt x="350" y="0"/>
                  </a:moveTo>
                  <a:cubicBezTo>
                    <a:pt x="350" y="32"/>
                    <a:pt x="350" y="32"/>
                    <a:pt x="350" y="32"/>
                  </a:cubicBezTo>
                  <a:cubicBezTo>
                    <a:pt x="360" y="32"/>
                    <a:pt x="440" y="32"/>
                    <a:pt x="440" y="32"/>
                  </a:cubicBezTo>
                  <a:cubicBezTo>
                    <a:pt x="300" y="117"/>
                    <a:pt x="300" y="117"/>
                    <a:pt x="300" y="117"/>
                  </a:cubicBezTo>
                  <a:cubicBezTo>
                    <a:pt x="160" y="32"/>
                    <a:pt x="160" y="32"/>
                    <a:pt x="160" y="32"/>
                  </a:cubicBezTo>
                  <a:cubicBezTo>
                    <a:pt x="160" y="32"/>
                    <a:pt x="240" y="32"/>
                    <a:pt x="250" y="32"/>
                  </a:cubicBezTo>
                  <a:cubicBezTo>
                    <a:pt x="250" y="0"/>
                    <a:pt x="250" y="0"/>
                    <a:pt x="250" y="0"/>
                  </a:cubicBezTo>
                  <a:cubicBezTo>
                    <a:pt x="0" y="0"/>
                    <a:pt x="0" y="0"/>
                    <a:pt x="0" y="0"/>
                  </a:cubicBezTo>
                  <a:cubicBezTo>
                    <a:pt x="0" y="600"/>
                    <a:pt x="0" y="600"/>
                    <a:pt x="0" y="600"/>
                  </a:cubicBezTo>
                  <a:cubicBezTo>
                    <a:pt x="600" y="600"/>
                    <a:pt x="600" y="600"/>
                    <a:pt x="600" y="600"/>
                  </a:cubicBezTo>
                  <a:cubicBezTo>
                    <a:pt x="600" y="0"/>
                    <a:pt x="600" y="0"/>
                    <a:pt x="600" y="0"/>
                  </a:cubicBezTo>
                  <a:lnTo>
                    <a:pt x="350" y="0"/>
                  </a:lnTo>
                  <a:close/>
                </a:path>
              </a:pathLst>
            </a:custGeom>
            <a:solidFill>
              <a:srgbClr val="4BAC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noProof="0">
                <a:ln>
                  <a:noFill/>
                </a:ln>
                <a:solidFill>
                  <a:sysClr val="windowText" lastClr="000000"/>
                </a:solidFill>
                <a:effectLst/>
                <a:uLnTx/>
                <a:uFillTx/>
              </a:endParaRPr>
            </a:p>
          </p:txBody>
        </p:sp>
        <p:sp>
          <p:nvSpPr>
            <p:cNvPr id="31" name="Freeform 11"/>
            <p:cNvSpPr>
              <a:spLocks noChangeAspect="1"/>
            </p:cNvSpPr>
            <p:nvPr/>
          </p:nvSpPr>
          <p:spPr bwMode="gray">
            <a:xfrm rot="5400000">
              <a:off x="131" y="1524"/>
              <a:ext cx="920" cy="750"/>
            </a:xfrm>
            <a:custGeom>
              <a:avLst/>
              <a:gdLst>
                <a:gd name="T0" fmla="*/ 1736 w 1736"/>
                <a:gd name="T1" fmla="*/ 709 h 1417"/>
                <a:gd name="T2" fmla="*/ 1596 w 1736"/>
                <a:gd name="T3" fmla="*/ 480 h 1417"/>
                <a:gd name="T4" fmla="*/ 1596 w 1736"/>
                <a:gd name="T5" fmla="*/ 619 h 1417"/>
                <a:gd name="T6" fmla="*/ 1417 w 1736"/>
                <a:gd name="T7" fmla="*/ 619 h 1417"/>
                <a:gd name="T8" fmla="*/ 1417 w 1736"/>
                <a:gd name="T9" fmla="*/ 0 h 1417"/>
                <a:gd name="T10" fmla="*/ 0 w 1736"/>
                <a:gd name="T11" fmla="*/ 0 h 1417"/>
                <a:gd name="T12" fmla="*/ 0 w 1736"/>
                <a:gd name="T13" fmla="*/ 591 h 1417"/>
                <a:gd name="T14" fmla="*/ 78 w 1736"/>
                <a:gd name="T15" fmla="*/ 591 h 1417"/>
                <a:gd name="T16" fmla="*/ 78 w 1736"/>
                <a:gd name="T17" fmla="*/ 378 h 1417"/>
                <a:gd name="T18" fmla="*/ 278 w 1736"/>
                <a:gd name="T19" fmla="*/ 709 h 1417"/>
                <a:gd name="T20" fmla="*/ 78 w 1736"/>
                <a:gd name="T21" fmla="*/ 1040 h 1417"/>
                <a:gd name="T22" fmla="*/ 78 w 1736"/>
                <a:gd name="T23" fmla="*/ 825 h 1417"/>
                <a:gd name="T24" fmla="*/ 0 w 1736"/>
                <a:gd name="T25" fmla="*/ 825 h 1417"/>
                <a:gd name="T26" fmla="*/ 0 w 1736"/>
                <a:gd name="T27" fmla="*/ 1417 h 1417"/>
                <a:gd name="T28" fmla="*/ 1417 w 1736"/>
                <a:gd name="T29" fmla="*/ 1417 h 1417"/>
                <a:gd name="T30" fmla="*/ 1417 w 1736"/>
                <a:gd name="T31" fmla="*/ 796 h 1417"/>
                <a:gd name="T32" fmla="*/ 1596 w 1736"/>
                <a:gd name="T33" fmla="*/ 796 h 1417"/>
                <a:gd name="T34" fmla="*/ 1596 w 1736"/>
                <a:gd name="T35" fmla="*/ 938 h 1417"/>
                <a:gd name="T36" fmla="*/ 1736 w 1736"/>
                <a:gd name="T37" fmla="*/ 709 h 1417"/>
                <a:gd name="T38" fmla="*/ 1736 w 1736"/>
                <a:gd name="T39" fmla="*/ 709 h 1417"/>
                <a:gd name="T40" fmla="*/ 1736 w 1736"/>
                <a:gd name="T41" fmla="*/ 709 h 1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36" h="1417">
                  <a:moveTo>
                    <a:pt x="1736" y="709"/>
                  </a:moveTo>
                  <a:lnTo>
                    <a:pt x="1596" y="480"/>
                  </a:lnTo>
                  <a:lnTo>
                    <a:pt x="1596" y="619"/>
                  </a:lnTo>
                  <a:lnTo>
                    <a:pt x="1417" y="619"/>
                  </a:lnTo>
                  <a:lnTo>
                    <a:pt x="1417" y="0"/>
                  </a:lnTo>
                  <a:lnTo>
                    <a:pt x="0" y="0"/>
                  </a:lnTo>
                  <a:lnTo>
                    <a:pt x="0" y="591"/>
                  </a:lnTo>
                  <a:lnTo>
                    <a:pt x="78" y="591"/>
                  </a:lnTo>
                  <a:lnTo>
                    <a:pt x="78" y="378"/>
                  </a:lnTo>
                  <a:lnTo>
                    <a:pt x="278" y="709"/>
                  </a:lnTo>
                  <a:lnTo>
                    <a:pt x="78" y="1040"/>
                  </a:lnTo>
                  <a:lnTo>
                    <a:pt x="78" y="825"/>
                  </a:lnTo>
                  <a:lnTo>
                    <a:pt x="0" y="825"/>
                  </a:lnTo>
                  <a:lnTo>
                    <a:pt x="0" y="1417"/>
                  </a:lnTo>
                  <a:lnTo>
                    <a:pt x="1417" y="1417"/>
                  </a:lnTo>
                  <a:lnTo>
                    <a:pt x="1417" y="796"/>
                  </a:lnTo>
                  <a:lnTo>
                    <a:pt x="1596" y="796"/>
                  </a:lnTo>
                  <a:lnTo>
                    <a:pt x="1596" y="938"/>
                  </a:lnTo>
                  <a:lnTo>
                    <a:pt x="1736" y="709"/>
                  </a:lnTo>
                  <a:close/>
                </a:path>
              </a:pathLst>
            </a:custGeom>
            <a:solidFill>
              <a:srgbClr val="8064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noProof="0">
                <a:ln>
                  <a:noFill/>
                </a:ln>
                <a:solidFill>
                  <a:sysClr val="windowText" lastClr="000000"/>
                </a:solidFill>
                <a:effectLst/>
                <a:uLnTx/>
                <a:uFillTx/>
              </a:endParaRPr>
            </a:p>
          </p:txBody>
        </p:sp>
        <p:sp>
          <p:nvSpPr>
            <p:cNvPr id="32" name="Freeform 12"/>
            <p:cNvSpPr>
              <a:spLocks noChangeAspect="1"/>
            </p:cNvSpPr>
            <p:nvPr/>
          </p:nvSpPr>
          <p:spPr bwMode="gray">
            <a:xfrm rot="5400000">
              <a:off x="131" y="2314"/>
              <a:ext cx="920" cy="750"/>
            </a:xfrm>
            <a:custGeom>
              <a:avLst/>
              <a:gdLst>
                <a:gd name="T0" fmla="*/ 1736 w 1736"/>
                <a:gd name="T1" fmla="*/ 709 h 1417"/>
                <a:gd name="T2" fmla="*/ 1596 w 1736"/>
                <a:gd name="T3" fmla="*/ 480 h 1417"/>
                <a:gd name="T4" fmla="*/ 1596 w 1736"/>
                <a:gd name="T5" fmla="*/ 619 h 1417"/>
                <a:gd name="T6" fmla="*/ 1417 w 1736"/>
                <a:gd name="T7" fmla="*/ 619 h 1417"/>
                <a:gd name="T8" fmla="*/ 1417 w 1736"/>
                <a:gd name="T9" fmla="*/ 0 h 1417"/>
                <a:gd name="T10" fmla="*/ 0 w 1736"/>
                <a:gd name="T11" fmla="*/ 0 h 1417"/>
                <a:gd name="T12" fmla="*/ 0 w 1736"/>
                <a:gd name="T13" fmla="*/ 591 h 1417"/>
                <a:gd name="T14" fmla="*/ 78 w 1736"/>
                <a:gd name="T15" fmla="*/ 591 h 1417"/>
                <a:gd name="T16" fmla="*/ 78 w 1736"/>
                <a:gd name="T17" fmla="*/ 378 h 1417"/>
                <a:gd name="T18" fmla="*/ 278 w 1736"/>
                <a:gd name="T19" fmla="*/ 709 h 1417"/>
                <a:gd name="T20" fmla="*/ 78 w 1736"/>
                <a:gd name="T21" fmla="*/ 1040 h 1417"/>
                <a:gd name="T22" fmla="*/ 78 w 1736"/>
                <a:gd name="T23" fmla="*/ 825 h 1417"/>
                <a:gd name="T24" fmla="*/ 0 w 1736"/>
                <a:gd name="T25" fmla="*/ 825 h 1417"/>
                <a:gd name="T26" fmla="*/ 0 w 1736"/>
                <a:gd name="T27" fmla="*/ 1417 h 1417"/>
                <a:gd name="T28" fmla="*/ 1417 w 1736"/>
                <a:gd name="T29" fmla="*/ 1417 h 1417"/>
                <a:gd name="T30" fmla="*/ 1417 w 1736"/>
                <a:gd name="T31" fmla="*/ 796 h 1417"/>
                <a:gd name="T32" fmla="*/ 1596 w 1736"/>
                <a:gd name="T33" fmla="*/ 796 h 1417"/>
                <a:gd name="T34" fmla="*/ 1596 w 1736"/>
                <a:gd name="T35" fmla="*/ 938 h 1417"/>
                <a:gd name="T36" fmla="*/ 1736 w 1736"/>
                <a:gd name="T37" fmla="*/ 709 h 1417"/>
                <a:gd name="T38" fmla="*/ 1736 w 1736"/>
                <a:gd name="T39" fmla="*/ 709 h 1417"/>
                <a:gd name="T40" fmla="*/ 1736 w 1736"/>
                <a:gd name="T41" fmla="*/ 709 h 1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36" h="1417">
                  <a:moveTo>
                    <a:pt x="1736" y="709"/>
                  </a:moveTo>
                  <a:lnTo>
                    <a:pt x="1596" y="480"/>
                  </a:lnTo>
                  <a:lnTo>
                    <a:pt x="1596" y="619"/>
                  </a:lnTo>
                  <a:lnTo>
                    <a:pt x="1417" y="619"/>
                  </a:lnTo>
                  <a:lnTo>
                    <a:pt x="1417" y="0"/>
                  </a:lnTo>
                  <a:lnTo>
                    <a:pt x="0" y="0"/>
                  </a:lnTo>
                  <a:lnTo>
                    <a:pt x="0" y="591"/>
                  </a:lnTo>
                  <a:lnTo>
                    <a:pt x="78" y="591"/>
                  </a:lnTo>
                  <a:lnTo>
                    <a:pt x="78" y="378"/>
                  </a:lnTo>
                  <a:lnTo>
                    <a:pt x="278" y="709"/>
                  </a:lnTo>
                  <a:lnTo>
                    <a:pt x="78" y="1040"/>
                  </a:lnTo>
                  <a:lnTo>
                    <a:pt x="78" y="825"/>
                  </a:lnTo>
                  <a:lnTo>
                    <a:pt x="0" y="825"/>
                  </a:lnTo>
                  <a:lnTo>
                    <a:pt x="0" y="1417"/>
                  </a:lnTo>
                  <a:lnTo>
                    <a:pt x="1417" y="1417"/>
                  </a:lnTo>
                  <a:lnTo>
                    <a:pt x="1417" y="796"/>
                  </a:lnTo>
                  <a:lnTo>
                    <a:pt x="1596" y="796"/>
                  </a:lnTo>
                  <a:lnTo>
                    <a:pt x="1596" y="938"/>
                  </a:lnTo>
                  <a:lnTo>
                    <a:pt x="1736" y="709"/>
                  </a:lnTo>
                  <a:close/>
                </a:path>
              </a:pathLst>
            </a:custGeom>
            <a:solidFill>
              <a:srgbClr val="C0504D">
                <a:lumMod val="60000"/>
                <a:lumOff val="4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noProof="0">
                <a:ln>
                  <a:noFill/>
                </a:ln>
                <a:solidFill>
                  <a:sysClr val="windowText" lastClr="000000"/>
                </a:solidFill>
                <a:effectLst/>
                <a:uLnTx/>
                <a:uFillTx/>
              </a:endParaRPr>
            </a:p>
          </p:txBody>
        </p:sp>
      </p:grpSp>
      <p:sp>
        <p:nvSpPr>
          <p:cNvPr id="33" name="Text Box 14"/>
          <p:cNvSpPr txBox="1">
            <a:spLocks noChangeArrowheads="1"/>
          </p:cNvSpPr>
          <p:nvPr/>
        </p:nvSpPr>
        <p:spPr bwMode="auto">
          <a:xfrm>
            <a:off x="3402904" y="4982322"/>
            <a:ext cx="5537944" cy="920422"/>
          </a:xfrm>
          <a:prstGeom prst="rect">
            <a:avLst/>
          </a:prstGeom>
          <a:noFill/>
          <a:ln>
            <a:noFill/>
          </a:ln>
          <a:extLst>
            <a:ext uri="{909E8E84-426E-40DD-AFC4-6F175D3DCCD1}">
              <a14:hiddenFill xmlns:a14="http://schemas.microsoft.com/office/drawing/2010/main">
                <a:gradFill rotWithShape="1">
                  <a:gsLst>
                    <a:gs pos="0">
                      <a:schemeClr val="folHlink"/>
                    </a:gs>
                    <a:gs pos="100000">
                      <a:schemeClr val="folHlink">
                        <a:gamma/>
                        <a:tint val="0"/>
                        <a:invGamma/>
                      </a:schemeClr>
                    </a:gs>
                  </a:gsLst>
                  <a:lin ang="5400000" scaled="1"/>
                </a:gra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90000" rIns="72000" bIns="90000" anchor="ctr">
            <a:spAutoFit/>
          </a:bodyPr>
          <a:lstStyle>
            <a:lvl1pPr marL="177800" indent="-177800" defTabSz="801688">
              <a:spcBef>
                <a:spcPct val="0"/>
              </a:spcBef>
              <a:defRPr>
                <a:solidFill>
                  <a:schemeClr val="tx1"/>
                </a:solidFill>
                <a:latin typeface="Arial" charset="0"/>
                <a:cs typeface="Arial" charset="0"/>
              </a:defRPr>
            </a:lvl1pPr>
            <a:lvl2pPr defTabSz="801688">
              <a:spcBef>
                <a:spcPct val="0"/>
              </a:spcBef>
              <a:defRPr>
                <a:solidFill>
                  <a:schemeClr val="tx1"/>
                </a:solidFill>
                <a:latin typeface="Arial" charset="0"/>
                <a:cs typeface="Arial" charset="0"/>
              </a:defRPr>
            </a:lvl2pPr>
            <a:lvl3pPr defTabSz="801688">
              <a:spcBef>
                <a:spcPct val="0"/>
              </a:spcBef>
              <a:defRPr>
                <a:solidFill>
                  <a:schemeClr val="tx1"/>
                </a:solidFill>
                <a:latin typeface="Arial" charset="0"/>
                <a:cs typeface="Arial" charset="0"/>
              </a:defRPr>
            </a:lvl3pPr>
            <a:lvl4pPr defTabSz="801688">
              <a:spcBef>
                <a:spcPct val="0"/>
              </a:spcBef>
              <a:defRPr>
                <a:solidFill>
                  <a:schemeClr val="tx1"/>
                </a:solidFill>
                <a:latin typeface="Arial" charset="0"/>
                <a:cs typeface="Arial" charset="0"/>
              </a:defRPr>
            </a:lvl4pPr>
            <a:lvl5pPr defTabSz="801688">
              <a:spcBef>
                <a:spcPct val="0"/>
              </a:spcBef>
              <a:defRPr>
                <a:solidFill>
                  <a:schemeClr val="tx1"/>
                </a:solidFill>
                <a:latin typeface="Arial" charset="0"/>
                <a:cs typeface="Arial" charset="0"/>
              </a:defRPr>
            </a:lvl5pPr>
            <a:lvl6pPr defTabSz="801688" fontAlgn="base">
              <a:spcBef>
                <a:spcPct val="0"/>
              </a:spcBef>
              <a:spcAft>
                <a:spcPct val="0"/>
              </a:spcAft>
              <a:defRPr>
                <a:solidFill>
                  <a:schemeClr val="tx1"/>
                </a:solidFill>
                <a:latin typeface="Arial" charset="0"/>
                <a:cs typeface="Arial" charset="0"/>
              </a:defRPr>
            </a:lvl6pPr>
            <a:lvl7pPr defTabSz="801688" fontAlgn="base">
              <a:spcBef>
                <a:spcPct val="0"/>
              </a:spcBef>
              <a:spcAft>
                <a:spcPct val="0"/>
              </a:spcAft>
              <a:defRPr>
                <a:solidFill>
                  <a:schemeClr val="tx1"/>
                </a:solidFill>
                <a:latin typeface="Arial" charset="0"/>
                <a:cs typeface="Arial" charset="0"/>
              </a:defRPr>
            </a:lvl7pPr>
            <a:lvl8pPr defTabSz="801688" fontAlgn="base">
              <a:spcBef>
                <a:spcPct val="0"/>
              </a:spcBef>
              <a:spcAft>
                <a:spcPct val="0"/>
              </a:spcAft>
              <a:defRPr>
                <a:solidFill>
                  <a:schemeClr val="tx1"/>
                </a:solidFill>
                <a:latin typeface="Arial" charset="0"/>
                <a:cs typeface="Arial" charset="0"/>
              </a:defRPr>
            </a:lvl8pPr>
            <a:lvl9pPr defTabSz="801688" fontAlgn="base">
              <a:spcBef>
                <a:spcPct val="0"/>
              </a:spcBef>
              <a:spcAft>
                <a:spcPct val="0"/>
              </a:spcAft>
              <a:defRPr>
                <a:solidFill>
                  <a:schemeClr val="tx1"/>
                </a:solidFill>
                <a:latin typeface="Arial" charset="0"/>
                <a:cs typeface="Arial" charset="0"/>
              </a:defRPr>
            </a:lvl9pPr>
          </a:lstStyle>
          <a:p>
            <a:pPr marL="177800" marR="0" lvl="0" indent="-177800" defTabSz="801688" eaLnBrk="1" fontAlgn="auto" latinLnBrk="0" hangingPunct="1">
              <a:lnSpc>
                <a:spcPct val="100000"/>
              </a:lnSpc>
              <a:spcBef>
                <a:spcPct val="0"/>
              </a:spcBef>
              <a:spcAft>
                <a:spcPts val="0"/>
              </a:spcAft>
              <a:buClrTx/>
              <a:buSzTx/>
              <a:buFontTx/>
              <a:buNone/>
              <a:tabLst/>
              <a:defRPr/>
            </a:pPr>
            <a:r>
              <a:rPr kumimoji="0" lang="fr-CH" sz="1600" b="0" i="0" u="none" strike="noStrike" kern="0" cap="none" spc="0" normalizeH="0" baseline="0" noProof="0" dirty="0">
                <a:ln>
                  <a:noFill/>
                </a:ln>
                <a:solidFill>
                  <a:sysClr val="windowText" lastClr="000000"/>
                </a:solidFill>
                <a:effectLst/>
                <a:uLnTx/>
                <a:uFillTx/>
                <a:latin typeface="Arial" charset="0"/>
                <a:cs typeface="Arial" charset="0"/>
              </a:rPr>
              <a:t>	</a:t>
            </a:r>
            <a:r>
              <a:rPr kumimoji="0" lang="fr-CH" sz="1600" b="0" i="0" u="none" strike="noStrike" kern="0" cap="none" spc="0" normalizeH="0" baseline="0" noProof="0" dirty="0" err="1">
                <a:ln>
                  <a:noFill/>
                </a:ln>
                <a:solidFill>
                  <a:srgbClr val="0037A4"/>
                </a:solidFill>
                <a:effectLst/>
                <a:uLnTx/>
                <a:uFillTx/>
                <a:latin typeface="Arial" charset="0"/>
                <a:cs typeface="Arial" charset="0"/>
              </a:rPr>
              <a:t>Novelty</a:t>
            </a:r>
            <a:r>
              <a:rPr kumimoji="0" lang="fr-CH" sz="1600" b="0" i="0" u="none" strike="noStrike" kern="0" cap="none" spc="0" normalizeH="0" baseline="0" noProof="0" dirty="0">
                <a:ln>
                  <a:noFill/>
                </a:ln>
                <a:solidFill>
                  <a:srgbClr val="0037A4"/>
                </a:solidFill>
                <a:effectLst/>
                <a:uLnTx/>
                <a:uFillTx/>
                <a:latin typeface="Arial" charset="0"/>
                <a:cs typeface="Arial" charset="0"/>
              </a:rPr>
              <a:t> </a:t>
            </a:r>
            <a:r>
              <a:rPr kumimoji="0" lang="fr-CH" sz="1600" b="0" i="0" u="none" strike="noStrike" kern="0" cap="none" spc="0" normalizeH="0" baseline="0" noProof="0" dirty="0" err="1">
                <a:ln>
                  <a:noFill/>
                </a:ln>
                <a:solidFill>
                  <a:srgbClr val="0037A4"/>
                </a:solidFill>
                <a:effectLst/>
                <a:uLnTx/>
                <a:uFillTx/>
                <a:latin typeface="Arial" charset="0"/>
                <a:cs typeface="Arial" charset="0"/>
              </a:rPr>
              <a:t>requires</a:t>
            </a:r>
            <a:r>
              <a:rPr kumimoji="0" lang="fr-CH" sz="1600" b="0" i="0" u="none" strike="noStrike" kern="0" cap="none" spc="0" normalizeH="0" baseline="0" noProof="0" dirty="0">
                <a:ln>
                  <a:noFill/>
                </a:ln>
                <a:solidFill>
                  <a:srgbClr val="0037A4"/>
                </a:solidFill>
                <a:effectLst/>
                <a:uLnTx/>
                <a:uFillTx/>
                <a:latin typeface="Arial" charset="0"/>
                <a:cs typeface="Arial" charset="0"/>
              </a:rPr>
              <a:t> to know </a:t>
            </a:r>
            <a:r>
              <a:rPr kumimoji="0" lang="fr-CH" sz="1600" b="0" i="0" u="none" strike="noStrike" kern="0" cap="none" spc="0" normalizeH="0" baseline="0" noProof="0" dirty="0" err="1">
                <a:ln>
                  <a:noFill/>
                </a:ln>
                <a:solidFill>
                  <a:srgbClr val="0037A4"/>
                </a:solidFill>
                <a:effectLst/>
                <a:uLnTx/>
                <a:uFillTx/>
                <a:latin typeface="Arial" charset="0"/>
                <a:cs typeface="Arial" charset="0"/>
              </a:rPr>
              <a:t>where</a:t>
            </a:r>
            <a:r>
              <a:rPr kumimoji="0" lang="fr-CH" sz="1600" b="0" i="0" u="none" strike="noStrike" kern="0" cap="none" spc="0" normalizeH="0" baseline="0" noProof="0" dirty="0">
                <a:ln>
                  <a:noFill/>
                </a:ln>
                <a:solidFill>
                  <a:srgbClr val="0037A4"/>
                </a:solidFill>
                <a:effectLst/>
                <a:uLnTx/>
                <a:uFillTx/>
                <a:latin typeface="Arial" charset="0"/>
                <a:cs typeface="Arial" charset="0"/>
              </a:rPr>
              <a:t> to </a:t>
            </a:r>
            <a:r>
              <a:rPr kumimoji="0" lang="fr-CH" sz="1600" b="0" i="0" u="none" strike="noStrike" kern="0" cap="none" spc="0" normalizeH="0" baseline="0" noProof="0" dirty="0" err="1">
                <a:ln>
                  <a:noFill/>
                </a:ln>
                <a:solidFill>
                  <a:srgbClr val="0037A4"/>
                </a:solidFill>
                <a:effectLst/>
                <a:uLnTx/>
                <a:uFillTx/>
                <a:latin typeface="Arial" charset="0"/>
                <a:cs typeface="Arial" charset="0"/>
              </a:rPr>
              <a:t>protect</a:t>
            </a:r>
            <a:r>
              <a:rPr kumimoji="0" lang="fr-CH" sz="1600" b="0" i="0" u="none" strike="noStrike" kern="0" cap="none" spc="0" normalizeH="0" baseline="0" noProof="0" dirty="0">
                <a:ln>
                  <a:noFill/>
                </a:ln>
                <a:solidFill>
                  <a:srgbClr val="0037A4"/>
                </a:solidFill>
                <a:effectLst/>
                <a:uLnTx/>
                <a:uFillTx/>
                <a:latin typeface="Arial" charset="0"/>
                <a:cs typeface="Arial" charset="0"/>
              </a:rPr>
              <a:t> to </a:t>
            </a:r>
            <a:r>
              <a:rPr kumimoji="0" lang="fr-CH" sz="1600" b="0" i="0" u="none" strike="noStrike" kern="0" cap="none" spc="0" normalizeH="0" baseline="0" noProof="0" dirty="0" err="1">
                <a:ln>
                  <a:noFill/>
                </a:ln>
                <a:solidFill>
                  <a:srgbClr val="0037A4"/>
                </a:solidFill>
                <a:effectLst/>
                <a:uLnTx/>
                <a:uFillTx/>
                <a:latin typeface="Arial" charset="0"/>
                <a:cs typeface="Arial" charset="0"/>
              </a:rPr>
              <a:t>preserve</a:t>
            </a:r>
            <a:r>
              <a:rPr kumimoji="0" lang="fr-CH" sz="1600" b="0" i="0" u="none" strike="noStrike" kern="0" cap="none" spc="0" normalizeH="0" baseline="0" noProof="0" dirty="0">
                <a:ln>
                  <a:noFill/>
                </a:ln>
                <a:solidFill>
                  <a:srgbClr val="0037A4"/>
                </a:solidFill>
                <a:effectLst/>
                <a:uLnTx/>
                <a:uFillTx/>
                <a:latin typeface="Arial" charset="0"/>
                <a:cs typeface="Arial" charset="0"/>
              </a:rPr>
              <a:t> </a:t>
            </a:r>
            <a:r>
              <a:rPr kumimoji="0" lang="fr-CH" sz="1600" b="0" i="0" u="none" strike="noStrike" kern="0" cap="none" spc="0" normalizeH="0" baseline="0" noProof="0" dirty="0" err="1">
                <a:ln>
                  <a:noFill/>
                </a:ln>
                <a:solidFill>
                  <a:srgbClr val="0037A4"/>
                </a:solidFill>
                <a:effectLst/>
                <a:uLnTx/>
                <a:uFillTx/>
                <a:latin typeface="Arial" charset="0"/>
                <a:cs typeface="Arial" charset="0"/>
              </a:rPr>
              <a:t>validity</a:t>
            </a:r>
            <a:r>
              <a:rPr kumimoji="0" lang="fr-CH" sz="1600" b="0" i="0" u="none" strike="noStrike" kern="0" cap="none" spc="0" normalizeH="0" baseline="0" noProof="0" dirty="0">
                <a:ln>
                  <a:noFill/>
                </a:ln>
                <a:solidFill>
                  <a:srgbClr val="0037A4"/>
                </a:solidFill>
                <a:effectLst/>
                <a:uLnTx/>
                <a:uFillTx/>
                <a:latin typeface="Arial" charset="0"/>
                <a:cs typeface="Arial" charset="0"/>
              </a:rPr>
              <a:t> =&gt; </a:t>
            </a:r>
            <a:r>
              <a:rPr kumimoji="0" lang="fr-CH" sz="1600" b="0" i="0" u="none" strike="noStrike" kern="0" cap="none" spc="0" normalizeH="0" baseline="0" noProof="0" dirty="0" err="1">
                <a:ln>
                  <a:noFill/>
                </a:ln>
                <a:solidFill>
                  <a:srgbClr val="0037A4"/>
                </a:solidFill>
                <a:effectLst/>
                <a:uLnTx/>
                <a:uFillTx/>
                <a:latin typeface="Arial" charset="0"/>
                <a:cs typeface="Arial" charset="0"/>
              </a:rPr>
              <a:t>Seek</a:t>
            </a:r>
            <a:r>
              <a:rPr kumimoji="0" lang="fr-CH" sz="1600" b="0" i="0" u="none" strike="noStrike" kern="0" cap="none" spc="0" normalizeH="0" baseline="0" noProof="0" dirty="0">
                <a:ln>
                  <a:noFill/>
                </a:ln>
                <a:solidFill>
                  <a:srgbClr val="0037A4"/>
                </a:solidFill>
                <a:effectLst/>
                <a:uLnTx/>
                <a:uFillTx/>
                <a:latin typeface="Arial" charset="0"/>
                <a:cs typeface="Arial" charset="0"/>
              </a:rPr>
              <a:t> </a:t>
            </a:r>
            <a:r>
              <a:rPr kumimoji="0" lang="fr-CH" sz="1600" b="0" i="0" u="none" strike="noStrike" kern="0" cap="none" spc="0" normalizeH="0" baseline="0" noProof="0" dirty="0" err="1">
                <a:ln>
                  <a:noFill/>
                </a:ln>
                <a:solidFill>
                  <a:srgbClr val="0037A4"/>
                </a:solidFill>
                <a:effectLst/>
                <a:uLnTx/>
                <a:uFillTx/>
                <a:latin typeface="Arial" charset="0"/>
                <a:cs typeface="Arial" charset="0"/>
              </a:rPr>
              <a:t>assignment</a:t>
            </a:r>
            <a:r>
              <a:rPr kumimoji="0" lang="fr-CH" sz="1600" b="0" i="0" u="none" strike="noStrike" kern="0" cap="none" spc="0" normalizeH="0" baseline="0" noProof="0" dirty="0">
                <a:ln>
                  <a:noFill/>
                </a:ln>
                <a:solidFill>
                  <a:srgbClr val="0037A4"/>
                </a:solidFill>
                <a:effectLst/>
                <a:uLnTx/>
                <a:uFillTx/>
                <a:latin typeface="Arial" charset="0"/>
                <a:cs typeface="Arial" charset="0"/>
              </a:rPr>
              <a:t> as </a:t>
            </a:r>
            <a:r>
              <a:rPr kumimoji="0" lang="fr-CH" sz="1600" b="0" i="0" u="none" strike="noStrike" kern="0" cap="none" spc="0" normalizeH="0" baseline="0" noProof="0" dirty="0" err="1">
                <a:ln>
                  <a:noFill/>
                </a:ln>
                <a:solidFill>
                  <a:srgbClr val="0037A4"/>
                </a:solidFill>
                <a:effectLst/>
                <a:uLnTx/>
                <a:uFillTx/>
                <a:latin typeface="Arial" charset="0"/>
                <a:cs typeface="Arial" charset="0"/>
              </a:rPr>
              <a:t>wide</a:t>
            </a:r>
            <a:r>
              <a:rPr kumimoji="0" lang="fr-CH" sz="1600" b="0" i="0" u="none" strike="noStrike" kern="0" cap="none" spc="0" normalizeH="0" baseline="0" noProof="0" dirty="0">
                <a:ln>
                  <a:noFill/>
                </a:ln>
                <a:solidFill>
                  <a:srgbClr val="0037A4"/>
                </a:solidFill>
                <a:effectLst/>
                <a:uLnTx/>
                <a:uFillTx/>
                <a:latin typeface="Arial" charset="0"/>
                <a:cs typeface="Arial" charset="0"/>
              </a:rPr>
              <a:t> as possible </a:t>
            </a:r>
            <a:r>
              <a:rPr kumimoji="0" lang="fr-CH" sz="1600" b="0" i="0" u="none" strike="noStrike" kern="0" cap="none" spc="0" normalizeH="0" baseline="0" noProof="0" dirty="0" err="1">
                <a:ln>
                  <a:noFill/>
                </a:ln>
                <a:solidFill>
                  <a:srgbClr val="0037A4"/>
                </a:solidFill>
                <a:effectLst/>
                <a:uLnTx/>
                <a:uFillTx/>
                <a:latin typeface="Arial" charset="0"/>
                <a:cs typeface="Arial" charset="0"/>
              </a:rPr>
              <a:t>without</a:t>
            </a:r>
            <a:r>
              <a:rPr kumimoji="0" lang="fr-CH" sz="1600" b="0" i="0" u="none" strike="noStrike" kern="0" cap="none" spc="0" normalizeH="0" baseline="0" noProof="0" dirty="0">
                <a:ln>
                  <a:noFill/>
                </a:ln>
                <a:solidFill>
                  <a:srgbClr val="0037A4"/>
                </a:solidFill>
                <a:effectLst/>
                <a:uLnTx/>
                <a:uFillTx/>
                <a:latin typeface="Arial" charset="0"/>
                <a:cs typeface="Arial" charset="0"/>
              </a:rPr>
              <a:t> restriction in time or </a:t>
            </a:r>
            <a:r>
              <a:rPr kumimoji="0" lang="fr-CH" sz="1600" b="0" i="0" u="none" strike="noStrike" kern="0" cap="none" spc="0" normalizeH="0" baseline="0" noProof="0" dirty="0" err="1">
                <a:ln>
                  <a:noFill/>
                </a:ln>
                <a:solidFill>
                  <a:srgbClr val="0037A4"/>
                </a:solidFill>
                <a:effectLst/>
                <a:uLnTx/>
                <a:uFillTx/>
                <a:latin typeface="Arial" charset="0"/>
                <a:cs typeface="Arial" charset="0"/>
              </a:rPr>
              <a:t>geography</a:t>
            </a:r>
            <a:r>
              <a:rPr kumimoji="0" lang="fr-CH" sz="1600" b="0" i="0" u="none" strike="noStrike" kern="0" cap="none" spc="0" normalizeH="0" baseline="0" noProof="0" dirty="0">
                <a:ln>
                  <a:noFill/>
                </a:ln>
                <a:solidFill>
                  <a:srgbClr val="0037A4"/>
                </a:solidFill>
                <a:effectLst/>
                <a:uLnTx/>
                <a:uFillTx/>
                <a:latin typeface="Arial" charset="0"/>
                <a:cs typeface="Arial" charset="0"/>
              </a:rPr>
              <a:t>!</a:t>
            </a:r>
          </a:p>
        </p:txBody>
      </p:sp>
      <p:sp>
        <p:nvSpPr>
          <p:cNvPr id="34" name="Text Box 15"/>
          <p:cNvSpPr txBox="1">
            <a:spLocks noChangeArrowheads="1"/>
          </p:cNvSpPr>
          <p:nvPr/>
        </p:nvSpPr>
        <p:spPr bwMode="auto">
          <a:xfrm>
            <a:off x="400517" y="1374614"/>
            <a:ext cx="2515298" cy="8203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defTabSz="801688">
              <a:spcBef>
                <a:spcPct val="0"/>
              </a:spcBef>
              <a:defRPr>
                <a:solidFill>
                  <a:schemeClr val="tx1"/>
                </a:solidFill>
                <a:latin typeface="Arial" charset="0"/>
                <a:cs typeface="Arial" charset="0"/>
              </a:defRPr>
            </a:lvl1pPr>
            <a:lvl2pPr defTabSz="801688">
              <a:spcBef>
                <a:spcPct val="0"/>
              </a:spcBef>
              <a:defRPr>
                <a:solidFill>
                  <a:schemeClr val="tx1"/>
                </a:solidFill>
                <a:latin typeface="Arial" charset="0"/>
                <a:cs typeface="Arial" charset="0"/>
              </a:defRPr>
            </a:lvl2pPr>
            <a:lvl3pPr defTabSz="801688">
              <a:spcBef>
                <a:spcPct val="0"/>
              </a:spcBef>
              <a:defRPr>
                <a:solidFill>
                  <a:schemeClr val="tx1"/>
                </a:solidFill>
                <a:latin typeface="Arial" charset="0"/>
                <a:cs typeface="Arial" charset="0"/>
              </a:defRPr>
            </a:lvl3pPr>
            <a:lvl4pPr defTabSz="801688">
              <a:spcBef>
                <a:spcPct val="0"/>
              </a:spcBef>
              <a:defRPr>
                <a:solidFill>
                  <a:schemeClr val="tx1"/>
                </a:solidFill>
                <a:latin typeface="Arial" charset="0"/>
                <a:cs typeface="Arial" charset="0"/>
              </a:defRPr>
            </a:lvl4pPr>
            <a:lvl5pPr defTabSz="801688">
              <a:spcBef>
                <a:spcPct val="0"/>
              </a:spcBef>
              <a:defRPr>
                <a:solidFill>
                  <a:schemeClr val="tx1"/>
                </a:solidFill>
                <a:latin typeface="Arial" charset="0"/>
                <a:cs typeface="Arial" charset="0"/>
              </a:defRPr>
            </a:lvl5pPr>
            <a:lvl6pPr defTabSz="801688" fontAlgn="base">
              <a:spcBef>
                <a:spcPct val="0"/>
              </a:spcBef>
              <a:spcAft>
                <a:spcPct val="0"/>
              </a:spcAft>
              <a:defRPr>
                <a:solidFill>
                  <a:schemeClr val="tx1"/>
                </a:solidFill>
                <a:latin typeface="Arial" charset="0"/>
                <a:cs typeface="Arial" charset="0"/>
              </a:defRPr>
            </a:lvl6pPr>
            <a:lvl7pPr defTabSz="801688" fontAlgn="base">
              <a:spcBef>
                <a:spcPct val="0"/>
              </a:spcBef>
              <a:spcAft>
                <a:spcPct val="0"/>
              </a:spcAft>
              <a:defRPr>
                <a:solidFill>
                  <a:schemeClr val="tx1"/>
                </a:solidFill>
                <a:latin typeface="Arial" charset="0"/>
                <a:cs typeface="Arial" charset="0"/>
              </a:defRPr>
            </a:lvl7pPr>
            <a:lvl8pPr defTabSz="801688" fontAlgn="base">
              <a:spcBef>
                <a:spcPct val="0"/>
              </a:spcBef>
              <a:spcAft>
                <a:spcPct val="0"/>
              </a:spcAft>
              <a:defRPr>
                <a:solidFill>
                  <a:schemeClr val="tx1"/>
                </a:solidFill>
                <a:latin typeface="Arial" charset="0"/>
                <a:cs typeface="Arial" charset="0"/>
              </a:defRPr>
            </a:lvl8pPr>
            <a:lvl9pPr defTabSz="801688" fontAlgn="base">
              <a:spcBef>
                <a:spcPct val="0"/>
              </a:spcBef>
              <a:spcAft>
                <a:spcPct val="0"/>
              </a:spcAft>
              <a:defRPr>
                <a:solidFill>
                  <a:schemeClr val="tx1"/>
                </a:solidFill>
                <a:latin typeface="Arial" charset="0"/>
                <a:cs typeface="Arial" charset="0"/>
              </a:defRPr>
            </a:lvl9pPr>
          </a:lstStyle>
          <a:p>
            <a:pPr marL="0" marR="0" lvl="0" indent="0" defTabSz="801688" eaLnBrk="1" fontAlgn="auto" latinLnBrk="0" hangingPunct="1">
              <a:lnSpc>
                <a:spcPct val="100000"/>
              </a:lnSpc>
              <a:spcBef>
                <a:spcPct val="0"/>
              </a:spcBef>
              <a:spcAft>
                <a:spcPts val="0"/>
              </a:spcAft>
              <a:buClrTx/>
              <a:buSzTx/>
              <a:buFontTx/>
              <a:buNone/>
              <a:tabLst/>
              <a:defRPr/>
            </a:pPr>
            <a:r>
              <a:rPr kumimoji="0" lang="fr-CH" sz="1600" b="0" i="0" u="none" strike="noStrike" kern="0" cap="none" spc="0" normalizeH="0" baseline="0" noProof="0" dirty="0" err="1">
                <a:ln>
                  <a:noFill/>
                </a:ln>
                <a:solidFill>
                  <a:sysClr val="window" lastClr="FFFFFF"/>
                </a:solidFill>
                <a:effectLst/>
                <a:uLnTx/>
                <a:uFillTx/>
                <a:latin typeface="Arial" charset="0"/>
                <a:cs typeface="Arial" charset="0"/>
              </a:rPr>
              <a:t>Liaise</a:t>
            </a:r>
            <a:r>
              <a:rPr kumimoji="0" lang="fr-CH" sz="1600" b="0" i="0" u="none" strike="noStrike" kern="0" cap="none" spc="0" normalizeH="0" baseline="0" noProof="0" dirty="0">
                <a:ln>
                  <a:noFill/>
                </a:ln>
                <a:solidFill>
                  <a:sysClr val="window" lastClr="FFFFFF"/>
                </a:solidFill>
                <a:effectLst/>
                <a:uLnTx/>
                <a:uFillTx/>
                <a:latin typeface="Arial" charset="0"/>
                <a:cs typeface="Arial" charset="0"/>
              </a:rPr>
              <a:t> </a:t>
            </a:r>
            <a:r>
              <a:rPr kumimoji="0" lang="fr-CH" sz="1600" b="0" i="0" u="none" strike="noStrike" kern="0" cap="none" spc="0" normalizeH="0" baseline="0" noProof="0" dirty="0" err="1">
                <a:ln>
                  <a:noFill/>
                </a:ln>
                <a:solidFill>
                  <a:sysClr val="window" lastClr="FFFFFF"/>
                </a:solidFill>
                <a:effectLst/>
                <a:uLnTx/>
                <a:uFillTx/>
                <a:latin typeface="Arial" charset="0"/>
                <a:cs typeface="Arial" charset="0"/>
              </a:rPr>
              <a:t>with</a:t>
            </a:r>
            <a:r>
              <a:rPr kumimoji="0" lang="fr-CH" sz="1600" b="0" i="0" u="none" strike="noStrike" kern="0" cap="none" spc="0" normalizeH="0" baseline="0" noProof="0" dirty="0">
                <a:ln>
                  <a:noFill/>
                </a:ln>
                <a:solidFill>
                  <a:sysClr val="window" lastClr="FFFFFF"/>
                </a:solidFill>
                <a:effectLst/>
                <a:uLnTx/>
                <a:uFillTx/>
                <a:latin typeface="Arial" charset="0"/>
                <a:cs typeface="Arial" charset="0"/>
              </a:rPr>
              <a:t> R&amp;D and Patent </a:t>
            </a:r>
            <a:r>
              <a:rPr kumimoji="0" lang="fr-CH" sz="1600" b="0" i="0" u="none" strike="noStrike" kern="0" cap="none" spc="0" normalizeH="0" baseline="0" noProof="0" dirty="0" err="1">
                <a:ln>
                  <a:noFill/>
                </a:ln>
                <a:solidFill>
                  <a:sysClr val="window" lastClr="FFFFFF"/>
                </a:solidFill>
                <a:effectLst/>
                <a:uLnTx/>
                <a:uFillTx/>
                <a:latin typeface="Arial" charset="0"/>
                <a:cs typeface="Arial" charset="0"/>
              </a:rPr>
              <a:t>Colleagues</a:t>
            </a:r>
            <a:r>
              <a:rPr kumimoji="0" lang="fr-CH" sz="1600" b="0" i="0" u="none" strike="noStrike" kern="0" cap="none" spc="0" normalizeH="0" baseline="0" noProof="0" dirty="0">
                <a:ln>
                  <a:noFill/>
                </a:ln>
                <a:solidFill>
                  <a:sysClr val="window" lastClr="FFFFFF"/>
                </a:solidFill>
                <a:effectLst/>
                <a:uLnTx/>
                <a:uFillTx/>
                <a:latin typeface="Arial" charset="0"/>
                <a:cs typeface="Arial" charset="0"/>
              </a:rPr>
              <a:t> at </a:t>
            </a:r>
            <a:r>
              <a:rPr kumimoji="0" lang="fr-CH" sz="1600" b="0" i="0" u="none" strike="noStrike" kern="0" cap="none" spc="0" normalizeH="0" baseline="0" noProof="0" dirty="0" err="1">
                <a:ln>
                  <a:noFill/>
                </a:ln>
                <a:solidFill>
                  <a:sysClr val="window" lastClr="FFFFFF"/>
                </a:solidFill>
                <a:effectLst/>
                <a:uLnTx/>
                <a:uFillTx/>
                <a:latin typeface="Arial" charset="0"/>
                <a:cs typeface="Arial" charset="0"/>
              </a:rPr>
              <a:t>early</a:t>
            </a:r>
            <a:r>
              <a:rPr kumimoji="0" lang="fr-CH" sz="1600" b="0" i="0" u="none" strike="noStrike" kern="0" cap="none" spc="0" normalizeH="0" baseline="0" noProof="0" dirty="0">
                <a:ln>
                  <a:noFill/>
                </a:ln>
                <a:solidFill>
                  <a:sysClr val="window" lastClr="FFFFFF"/>
                </a:solidFill>
                <a:effectLst/>
                <a:uLnTx/>
                <a:uFillTx/>
                <a:latin typeface="Arial" charset="0"/>
                <a:cs typeface="Arial" charset="0"/>
              </a:rPr>
              <a:t> stage of new </a:t>
            </a:r>
            <a:r>
              <a:rPr kumimoji="0" lang="fr-CH" sz="1600" b="0" i="0" u="none" strike="noStrike" kern="0" cap="none" spc="0" normalizeH="0" baseline="0" noProof="0" dirty="0" err="1">
                <a:ln>
                  <a:noFill/>
                </a:ln>
                <a:solidFill>
                  <a:sysClr val="window" lastClr="FFFFFF"/>
                </a:solidFill>
                <a:effectLst/>
                <a:uLnTx/>
                <a:uFillTx/>
                <a:latin typeface="Arial" charset="0"/>
                <a:cs typeface="Arial" charset="0"/>
              </a:rPr>
              <a:t>projects</a:t>
            </a:r>
            <a:endParaRPr kumimoji="0" lang="fr-CH" sz="1600" b="0" i="0" u="none" strike="noStrike" kern="0" cap="none" spc="0" normalizeH="0" baseline="0" noProof="0" dirty="0">
              <a:ln>
                <a:noFill/>
              </a:ln>
              <a:solidFill>
                <a:sysClr val="window" lastClr="FFFFFF"/>
              </a:solidFill>
              <a:effectLst/>
              <a:uLnTx/>
              <a:uFillTx/>
              <a:latin typeface="Arial" charset="0"/>
              <a:cs typeface="Arial" charset="0"/>
            </a:endParaRPr>
          </a:p>
        </p:txBody>
      </p:sp>
      <p:sp>
        <p:nvSpPr>
          <p:cNvPr id="35" name="Text Box 16"/>
          <p:cNvSpPr txBox="1">
            <a:spLocks noChangeArrowheads="1"/>
          </p:cNvSpPr>
          <p:nvPr/>
        </p:nvSpPr>
        <p:spPr bwMode="auto">
          <a:xfrm>
            <a:off x="346960" y="2668893"/>
            <a:ext cx="2784880" cy="1110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defTabSz="801688">
              <a:spcBef>
                <a:spcPct val="0"/>
              </a:spcBef>
              <a:defRPr>
                <a:solidFill>
                  <a:schemeClr val="tx1"/>
                </a:solidFill>
                <a:latin typeface="Arial" charset="0"/>
                <a:cs typeface="Arial" charset="0"/>
              </a:defRPr>
            </a:lvl1pPr>
            <a:lvl2pPr defTabSz="801688">
              <a:spcBef>
                <a:spcPct val="0"/>
              </a:spcBef>
              <a:defRPr>
                <a:solidFill>
                  <a:schemeClr val="tx1"/>
                </a:solidFill>
                <a:latin typeface="Arial" charset="0"/>
                <a:cs typeface="Arial" charset="0"/>
              </a:defRPr>
            </a:lvl2pPr>
            <a:lvl3pPr defTabSz="801688">
              <a:spcBef>
                <a:spcPct val="0"/>
              </a:spcBef>
              <a:defRPr>
                <a:solidFill>
                  <a:schemeClr val="tx1"/>
                </a:solidFill>
                <a:latin typeface="Arial" charset="0"/>
                <a:cs typeface="Arial" charset="0"/>
              </a:defRPr>
            </a:lvl3pPr>
            <a:lvl4pPr defTabSz="801688">
              <a:spcBef>
                <a:spcPct val="0"/>
              </a:spcBef>
              <a:defRPr>
                <a:solidFill>
                  <a:schemeClr val="tx1"/>
                </a:solidFill>
                <a:latin typeface="Arial" charset="0"/>
                <a:cs typeface="Arial" charset="0"/>
              </a:defRPr>
            </a:lvl4pPr>
            <a:lvl5pPr defTabSz="801688">
              <a:spcBef>
                <a:spcPct val="0"/>
              </a:spcBef>
              <a:defRPr>
                <a:solidFill>
                  <a:schemeClr val="tx1"/>
                </a:solidFill>
                <a:latin typeface="Arial" charset="0"/>
                <a:cs typeface="Arial" charset="0"/>
              </a:defRPr>
            </a:lvl5pPr>
            <a:lvl6pPr defTabSz="801688" fontAlgn="base">
              <a:spcBef>
                <a:spcPct val="0"/>
              </a:spcBef>
              <a:spcAft>
                <a:spcPct val="0"/>
              </a:spcAft>
              <a:defRPr>
                <a:solidFill>
                  <a:schemeClr val="tx1"/>
                </a:solidFill>
                <a:latin typeface="Arial" charset="0"/>
                <a:cs typeface="Arial" charset="0"/>
              </a:defRPr>
            </a:lvl6pPr>
            <a:lvl7pPr defTabSz="801688" fontAlgn="base">
              <a:spcBef>
                <a:spcPct val="0"/>
              </a:spcBef>
              <a:spcAft>
                <a:spcPct val="0"/>
              </a:spcAft>
              <a:defRPr>
                <a:solidFill>
                  <a:schemeClr val="tx1"/>
                </a:solidFill>
                <a:latin typeface="Arial" charset="0"/>
                <a:cs typeface="Arial" charset="0"/>
              </a:defRPr>
            </a:lvl7pPr>
            <a:lvl8pPr defTabSz="801688" fontAlgn="base">
              <a:spcBef>
                <a:spcPct val="0"/>
              </a:spcBef>
              <a:spcAft>
                <a:spcPct val="0"/>
              </a:spcAft>
              <a:defRPr>
                <a:solidFill>
                  <a:schemeClr val="tx1"/>
                </a:solidFill>
                <a:latin typeface="Arial" charset="0"/>
                <a:cs typeface="Arial" charset="0"/>
              </a:defRPr>
            </a:lvl8pPr>
            <a:lvl9pPr defTabSz="801688" fontAlgn="base">
              <a:spcBef>
                <a:spcPct val="0"/>
              </a:spcBef>
              <a:spcAft>
                <a:spcPct val="0"/>
              </a:spcAft>
              <a:defRPr>
                <a:solidFill>
                  <a:schemeClr val="tx1"/>
                </a:solidFill>
                <a:latin typeface="Arial" charset="0"/>
                <a:cs typeface="Arial" charset="0"/>
              </a:defRPr>
            </a:lvl9pPr>
          </a:lstStyle>
          <a:p>
            <a:pPr marL="0" marR="0" lvl="0" indent="0" defTabSz="801688" eaLnBrk="1" fontAlgn="auto" latinLnBrk="0" hangingPunct="1">
              <a:lnSpc>
                <a:spcPct val="100000"/>
              </a:lnSpc>
              <a:spcBef>
                <a:spcPct val="0"/>
              </a:spcBef>
              <a:spcAft>
                <a:spcPts val="0"/>
              </a:spcAft>
              <a:buClrTx/>
              <a:buSzTx/>
              <a:buFontTx/>
              <a:buNone/>
              <a:tabLst/>
              <a:defRPr/>
            </a:pPr>
            <a:r>
              <a:rPr kumimoji="0" lang="fr-CH" sz="1600" b="0" i="0" u="none" strike="noStrike" kern="0" cap="none" spc="0" normalizeH="0" baseline="0" noProof="0" dirty="0" err="1">
                <a:ln>
                  <a:noFill/>
                </a:ln>
                <a:solidFill>
                  <a:sysClr val="window" lastClr="FFFFFF"/>
                </a:solidFill>
                <a:effectLst/>
                <a:uLnTx/>
                <a:uFillTx/>
                <a:latin typeface="Arial" charset="0"/>
                <a:cs typeface="Arial" charset="0"/>
              </a:rPr>
              <a:t>Make</a:t>
            </a:r>
            <a:r>
              <a:rPr kumimoji="0" lang="fr-CH" sz="1600" b="0" i="0" u="none" strike="noStrike" kern="0" cap="none" spc="0" normalizeH="0" baseline="0" noProof="0" dirty="0">
                <a:ln>
                  <a:noFill/>
                </a:ln>
                <a:solidFill>
                  <a:sysClr val="window" lastClr="FFFFFF"/>
                </a:solidFill>
                <a:effectLst/>
                <a:uLnTx/>
                <a:uFillTx/>
                <a:latin typeface="Arial" charset="0"/>
                <a:cs typeface="Arial" charset="0"/>
              </a:rPr>
              <a:t> sure </a:t>
            </a:r>
            <a:r>
              <a:rPr kumimoji="0" lang="fr-CH" sz="1600" b="0" i="0" u="none" strike="noStrike" kern="0" cap="none" spc="0" normalizeH="0" baseline="0" noProof="0" dirty="0" err="1">
                <a:ln>
                  <a:noFill/>
                </a:ln>
                <a:solidFill>
                  <a:sysClr val="window" lastClr="FFFFFF"/>
                </a:solidFill>
                <a:effectLst/>
                <a:uLnTx/>
                <a:uFillTx/>
                <a:latin typeface="Arial" charset="0"/>
                <a:cs typeface="Arial" charset="0"/>
              </a:rPr>
              <a:t>novelty</a:t>
            </a:r>
            <a:r>
              <a:rPr kumimoji="0" lang="fr-CH" sz="1600" b="0" i="0" u="none" strike="noStrike" kern="0" cap="none" spc="0" normalizeH="0" baseline="0" noProof="0" dirty="0">
                <a:ln>
                  <a:noFill/>
                </a:ln>
                <a:solidFill>
                  <a:sysClr val="window" lastClr="FFFFFF"/>
                </a:solidFill>
                <a:effectLst/>
                <a:uLnTx/>
                <a:uFillTx/>
                <a:latin typeface="Arial" charset="0"/>
                <a:cs typeface="Arial" charset="0"/>
              </a:rPr>
              <a:t> </a:t>
            </a:r>
            <a:r>
              <a:rPr kumimoji="0" lang="fr-CH" sz="1600" b="0" i="0" u="none" strike="noStrike" kern="0" cap="none" spc="0" normalizeH="0" baseline="0" noProof="0" dirty="0" err="1">
                <a:ln>
                  <a:noFill/>
                </a:ln>
                <a:solidFill>
                  <a:sysClr val="window" lastClr="FFFFFF"/>
                </a:solidFill>
                <a:effectLst/>
                <a:uLnTx/>
                <a:uFillTx/>
                <a:latin typeface="Arial" charset="0"/>
                <a:cs typeface="Arial" charset="0"/>
              </a:rPr>
              <a:t>is</a:t>
            </a:r>
            <a:r>
              <a:rPr kumimoji="0" lang="fr-CH" sz="1600" b="0" i="0" u="none" strike="noStrike" kern="0" cap="none" spc="0" normalizeH="0" baseline="0" noProof="0" dirty="0">
                <a:ln>
                  <a:noFill/>
                </a:ln>
                <a:solidFill>
                  <a:sysClr val="window" lastClr="FFFFFF"/>
                </a:solidFill>
                <a:effectLst/>
                <a:uLnTx/>
                <a:uFillTx/>
                <a:latin typeface="Arial" charset="0"/>
                <a:cs typeface="Arial" charset="0"/>
              </a:rPr>
              <a:t> </a:t>
            </a:r>
            <a:r>
              <a:rPr kumimoji="0" lang="fr-CH" sz="1600" b="0" i="0" u="none" strike="noStrike" kern="0" cap="none" spc="0" normalizeH="0" baseline="0" noProof="0" dirty="0" err="1">
                <a:ln>
                  <a:noFill/>
                </a:ln>
                <a:solidFill>
                  <a:sysClr val="window" lastClr="FFFFFF"/>
                </a:solidFill>
                <a:effectLst/>
                <a:uLnTx/>
                <a:uFillTx/>
                <a:latin typeface="Arial" charset="0"/>
                <a:cs typeface="Arial" charset="0"/>
              </a:rPr>
              <a:t>adequately</a:t>
            </a:r>
            <a:r>
              <a:rPr kumimoji="0" lang="fr-CH" sz="1600" b="0" i="0" u="none" strike="noStrike" kern="0" cap="none" spc="0" normalizeH="0" baseline="0" noProof="0" dirty="0">
                <a:ln>
                  <a:noFill/>
                </a:ln>
                <a:solidFill>
                  <a:sysClr val="window" lastClr="FFFFFF"/>
                </a:solidFill>
                <a:effectLst/>
                <a:uLnTx/>
                <a:uFillTx/>
                <a:latin typeface="Arial" charset="0"/>
                <a:cs typeface="Arial" charset="0"/>
              </a:rPr>
              <a:t> </a:t>
            </a:r>
            <a:r>
              <a:rPr kumimoji="0" lang="fr-CH" sz="1600" b="0" i="0" u="none" strike="noStrike" kern="0" cap="none" spc="0" normalizeH="0" baseline="0" noProof="0" dirty="0" err="1">
                <a:ln>
                  <a:noFill/>
                </a:ln>
                <a:solidFill>
                  <a:sysClr val="window" lastClr="FFFFFF"/>
                </a:solidFill>
                <a:effectLst/>
                <a:uLnTx/>
                <a:uFillTx/>
                <a:latin typeface="Arial" charset="0"/>
                <a:cs typeface="Arial" charset="0"/>
              </a:rPr>
              <a:t>preserved</a:t>
            </a:r>
            <a:r>
              <a:rPr kumimoji="0" lang="fr-CH" sz="1600" b="0" i="0" u="none" strike="noStrike" kern="0" cap="none" spc="0" normalizeH="0" baseline="0" noProof="0" dirty="0">
                <a:ln>
                  <a:noFill/>
                </a:ln>
                <a:solidFill>
                  <a:sysClr val="window" lastClr="FFFFFF"/>
                </a:solidFill>
                <a:effectLst/>
                <a:uLnTx/>
                <a:uFillTx/>
                <a:latin typeface="Arial" charset="0"/>
                <a:cs typeface="Arial" charset="0"/>
              </a:rPr>
              <a:t> </a:t>
            </a:r>
            <a:r>
              <a:rPr kumimoji="0" lang="fr-CH" sz="1600" b="0" i="0" u="none" strike="noStrike" kern="0" cap="none" spc="0" normalizeH="0" baseline="0" noProof="0" dirty="0" err="1">
                <a:ln>
                  <a:noFill/>
                </a:ln>
                <a:solidFill>
                  <a:sysClr val="window" lastClr="FFFFFF"/>
                </a:solidFill>
                <a:effectLst/>
                <a:uLnTx/>
                <a:uFillTx/>
                <a:latin typeface="Arial" charset="0"/>
                <a:cs typeface="Arial" charset="0"/>
              </a:rPr>
              <a:t>during</a:t>
            </a:r>
            <a:r>
              <a:rPr kumimoji="0" lang="fr-CH" sz="1600" b="0" i="0" u="none" strike="noStrike" kern="0" cap="none" spc="0" normalizeH="0" baseline="0" noProof="0" dirty="0">
                <a:ln>
                  <a:noFill/>
                </a:ln>
                <a:solidFill>
                  <a:sysClr val="window" lastClr="FFFFFF"/>
                </a:solidFill>
                <a:effectLst/>
                <a:uLnTx/>
                <a:uFillTx/>
                <a:latin typeface="Arial" charset="0"/>
                <a:cs typeface="Arial" charset="0"/>
              </a:rPr>
              <a:t> </a:t>
            </a:r>
            <a:r>
              <a:rPr kumimoji="0" lang="fr-CH" sz="1600" b="0" i="0" u="none" strike="noStrike" kern="0" cap="none" spc="0" normalizeH="0" baseline="0" noProof="0" dirty="0" err="1">
                <a:ln>
                  <a:noFill/>
                </a:ln>
                <a:solidFill>
                  <a:sysClr val="window" lastClr="FFFFFF"/>
                </a:solidFill>
                <a:effectLst/>
                <a:uLnTx/>
                <a:uFillTx/>
                <a:latin typeface="Arial" charset="0"/>
                <a:cs typeface="Arial" charset="0"/>
              </a:rPr>
              <a:t>development</a:t>
            </a:r>
            <a:r>
              <a:rPr kumimoji="0" lang="fr-CH" sz="1600" b="0" i="0" u="none" strike="noStrike" kern="0" cap="none" spc="0" normalizeH="0" baseline="0" noProof="0" dirty="0">
                <a:ln>
                  <a:noFill/>
                </a:ln>
                <a:solidFill>
                  <a:sysClr val="window" lastClr="FFFFFF"/>
                </a:solidFill>
                <a:effectLst/>
                <a:uLnTx/>
                <a:uFillTx/>
                <a:latin typeface="Arial" charset="0"/>
                <a:cs typeface="Arial" charset="0"/>
              </a:rPr>
              <a:t> and consumer tests </a:t>
            </a:r>
          </a:p>
        </p:txBody>
      </p:sp>
      <p:sp>
        <p:nvSpPr>
          <p:cNvPr id="36" name="Text Box 17"/>
          <p:cNvSpPr txBox="1">
            <a:spLocks noChangeArrowheads="1"/>
          </p:cNvSpPr>
          <p:nvPr/>
        </p:nvSpPr>
        <p:spPr bwMode="auto">
          <a:xfrm>
            <a:off x="356828" y="5161758"/>
            <a:ext cx="2731323"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defTabSz="801688">
              <a:spcBef>
                <a:spcPct val="0"/>
              </a:spcBef>
              <a:defRPr>
                <a:solidFill>
                  <a:schemeClr val="tx1"/>
                </a:solidFill>
                <a:latin typeface="Arial" charset="0"/>
                <a:cs typeface="Arial" charset="0"/>
              </a:defRPr>
            </a:lvl1pPr>
            <a:lvl2pPr defTabSz="801688">
              <a:spcBef>
                <a:spcPct val="0"/>
              </a:spcBef>
              <a:defRPr>
                <a:solidFill>
                  <a:schemeClr val="tx1"/>
                </a:solidFill>
                <a:latin typeface="Arial" charset="0"/>
                <a:cs typeface="Arial" charset="0"/>
              </a:defRPr>
            </a:lvl2pPr>
            <a:lvl3pPr defTabSz="801688">
              <a:spcBef>
                <a:spcPct val="0"/>
              </a:spcBef>
              <a:defRPr>
                <a:solidFill>
                  <a:schemeClr val="tx1"/>
                </a:solidFill>
                <a:latin typeface="Arial" charset="0"/>
                <a:cs typeface="Arial" charset="0"/>
              </a:defRPr>
            </a:lvl3pPr>
            <a:lvl4pPr defTabSz="801688">
              <a:spcBef>
                <a:spcPct val="0"/>
              </a:spcBef>
              <a:defRPr>
                <a:solidFill>
                  <a:schemeClr val="tx1"/>
                </a:solidFill>
                <a:latin typeface="Arial" charset="0"/>
                <a:cs typeface="Arial" charset="0"/>
              </a:defRPr>
            </a:lvl4pPr>
            <a:lvl5pPr defTabSz="801688">
              <a:spcBef>
                <a:spcPct val="0"/>
              </a:spcBef>
              <a:defRPr>
                <a:solidFill>
                  <a:schemeClr val="tx1"/>
                </a:solidFill>
                <a:latin typeface="Arial" charset="0"/>
                <a:cs typeface="Arial" charset="0"/>
              </a:defRPr>
            </a:lvl5pPr>
            <a:lvl6pPr defTabSz="801688" fontAlgn="base">
              <a:spcBef>
                <a:spcPct val="0"/>
              </a:spcBef>
              <a:spcAft>
                <a:spcPct val="0"/>
              </a:spcAft>
              <a:defRPr>
                <a:solidFill>
                  <a:schemeClr val="tx1"/>
                </a:solidFill>
                <a:latin typeface="Arial" charset="0"/>
                <a:cs typeface="Arial" charset="0"/>
              </a:defRPr>
            </a:lvl6pPr>
            <a:lvl7pPr defTabSz="801688" fontAlgn="base">
              <a:spcBef>
                <a:spcPct val="0"/>
              </a:spcBef>
              <a:spcAft>
                <a:spcPct val="0"/>
              </a:spcAft>
              <a:defRPr>
                <a:solidFill>
                  <a:schemeClr val="tx1"/>
                </a:solidFill>
                <a:latin typeface="Arial" charset="0"/>
                <a:cs typeface="Arial" charset="0"/>
              </a:defRPr>
            </a:lvl7pPr>
            <a:lvl8pPr defTabSz="801688" fontAlgn="base">
              <a:spcBef>
                <a:spcPct val="0"/>
              </a:spcBef>
              <a:spcAft>
                <a:spcPct val="0"/>
              </a:spcAft>
              <a:defRPr>
                <a:solidFill>
                  <a:schemeClr val="tx1"/>
                </a:solidFill>
                <a:latin typeface="Arial" charset="0"/>
                <a:cs typeface="Arial" charset="0"/>
              </a:defRPr>
            </a:lvl8pPr>
            <a:lvl9pPr defTabSz="801688" fontAlgn="base">
              <a:spcBef>
                <a:spcPct val="0"/>
              </a:spcBef>
              <a:spcAft>
                <a:spcPct val="0"/>
              </a:spcAft>
              <a:defRPr>
                <a:solidFill>
                  <a:schemeClr val="tx1"/>
                </a:solidFill>
                <a:latin typeface="Arial" charset="0"/>
                <a:cs typeface="Arial" charset="0"/>
              </a:defRPr>
            </a:lvl9pPr>
          </a:lstStyle>
          <a:p>
            <a:pPr marL="0" marR="0" lvl="0" indent="0" defTabSz="801688" eaLnBrk="1" fontAlgn="auto" latinLnBrk="0" hangingPunct="1">
              <a:lnSpc>
                <a:spcPct val="100000"/>
              </a:lnSpc>
              <a:spcBef>
                <a:spcPct val="0"/>
              </a:spcBef>
              <a:spcAft>
                <a:spcPts val="0"/>
              </a:spcAft>
              <a:buClrTx/>
              <a:buSzTx/>
              <a:buFontTx/>
              <a:buNone/>
              <a:tabLst/>
              <a:defRPr/>
            </a:pPr>
            <a:r>
              <a:rPr kumimoji="0" lang="en-GB" sz="1600" b="0" i="0" u="none" strike="noStrike" kern="0" cap="none" spc="0" normalizeH="0" baseline="0" noProof="0" dirty="0">
                <a:ln>
                  <a:noFill/>
                </a:ln>
                <a:solidFill>
                  <a:sysClr val="window" lastClr="FFFFFF"/>
                </a:solidFill>
                <a:effectLst/>
                <a:uLnTx/>
                <a:uFillTx/>
                <a:latin typeface="Arial" charset="0"/>
                <a:cs typeface="Arial" charset="0"/>
              </a:rPr>
              <a:t>Secure Assignment of rights from the Agency and the creators of the final designs </a:t>
            </a:r>
            <a:endParaRPr kumimoji="0" lang="fr-CH" sz="1600" b="0" i="0" u="none" strike="noStrike" kern="0" cap="none" spc="0" normalizeH="0" baseline="0" noProof="0" dirty="0">
              <a:ln>
                <a:noFill/>
              </a:ln>
              <a:solidFill>
                <a:sysClr val="window" lastClr="FFFFFF"/>
              </a:solidFill>
              <a:effectLst/>
              <a:uLnTx/>
              <a:uFillTx/>
              <a:latin typeface="Arial" charset="0"/>
              <a:cs typeface="Arial" charset="0"/>
            </a:endParaRPr>
          </a:p>
        </p:txBody>
      </p:sp>
      <p:sp>
        <p:nvSpPr>
          <p:cNvPr id="37" name="Text Box 18"/>
          <p:cNvSpPr txBox="1">
            <a:spLocks noChangeArrowheads="1"/>
          </p:cNvSpPr>
          <p:nvPr/>
        </p:nvSpPr>
        <p:spPr bwMode="auto">
          <a:xfrm>
            <a:off x="400517" y="4029738"/>
            <a:ext cx="2739812" cy="745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defTabSz="801688">
              <a:spcBef>
                <a:spcPct val="0"/>
              </a:spcBef>
              <a:defRPr>
                <a:solidFill>
                  <a:schemeClr val="tx1"/>
                </a:solidFill>
                <a:latin typeface="Arial" charset="0"/>
                <a:cs typeface="Arial" charset="0"/>
              </a:defRPr>
            </a:lvl1pPr>
            <a:lvl2pPr defTabSz="801688">
              <a:spcBef>
                <a:spcPct val="0"/>
              </a:spcBef>
              <a:defRPr>
                <a:solidFill>
                  <a:schemeClr val="tx1"/>
                </a:solidFill>
                <a:latin typeface="Arial" charset="0"/>
                <a:cs typeface="Arial" charset="0"/>
              </a:defRPr>
            </a:lvl2pPr>
            <a:lvl3pPr defTabSz="801688">
              <a:spcBef>
                <a:spcPct val="0"/>
              </a:spcBef>
              <a:defRPr>
                <a:solidFill>
                  <a:schemeClr val="tx1"/>
                </a:solidFill>
                <a:latin typeface="Arial" charset="0"/>
                <a:cs typeface="Arial" charset="0"/>
              </a:defRPr>
            </a:lvl3pPr>
            <a:lvl4pPr defTabSz="801688">
              <a:spcBef>
                <a:spcPct val="0"/>
              </a:spcBef>
              <a:defRPr>
                <a:solidFill>
                  <a:schemeClr val="tx1"/>
                </a:solidFill>
                <a:latin typeface="Arial" charset="0"/>
                <a:cs typeface="Arial" charset="0"/>
              </a:defRPr>
            </a:lvl4pPr>
            <a:lvl5pPr defTabSz="801688">
              <a:spcBef>
                <a:spcPct val="0"/>
              </a:spcBef>
              <a:defRPr>
                <a:solidFill>
                  <a:schemeClr val="tx1"/>
                </a:solidFill>
                <a:latin typeface="Arial" charset="0"/>
                <a:cs typeface="Arial" charset="0"/>
              </a:defRPr>
            </a:lvl5pPr>
            <a:lvl6pPr defTabSz="801688" fontAlgn="base">
              <a:spcBef>
                <a:spcPct val="0"/>
              </a:spcBef>
              <a:spcAft>
                <a:spcPct val="0"/>
              </a:spcAft>
              <a:defRPr>
                <a:solidFill>
                  <a:schemeClr val="tx1"/>
                </a:solidFill>
                <a:latin typeface="Arial" charset="0"/>
                <a:cs typeface="Arial" charset="0"/>
              </a:defRPr>
            </a:lvl6pPr>
            <a:lvl7pPr defTabSz="801688" fontAlgn="base">
              <a:spcBef>
                <a:spcPct val="0"/>
              </a:spcBef>
              <a:spcAft>
                <a:spcPct val="0"/>
              </a:spcAft>
              <a:defRPr>
                <a:solidFill>
                  <a:schemeClr val="tx1"/>
                </a:solidFill>
                <a:latin typeface="Arial" charset="0"/>
                <a:cs typeface="Arial" charset="0"/>
              </a:defRPr>
            </a:lvl7pPr>
            <a:lvl8pPr defTabSz="801688" fontAlgn="base">
              <a:spcBef>
                <a:spcPct val="0"/>
              </a:spcBef>
              <a:spcAft>
                <a:spcPct val="0"/>
              </a:spcAft>
              <a:defRPr>
                <a:solidFill>
                  <a:schemeClr val="tx1"/>
                </a:solidFill>
                <a:latin typeface="Arial" charset="0"/>
                <a:cs typeface="Arial" charset="0"/>
              </a:defRPr>
            </a:lvl8pPr>
            <a:lvl9pPr defTabSz="801688" fontAlgn="base">
              <a:spcBef>
                <a:spcPct val="0"/>
              </a:spcBef>
              <a:spcAft>
                <a:spcPct val="0"/>
              </a:spcAft>
              <a:defRPr>
                <a:solidFill>
                  <a:schemeClr val="tx1"/>
                </a:solidFill>
                <a:latin typeface="Arial" charset="0"/>
                <a:cs typeface="Arial" charset="0"/>
              </a:defRPr>
            </a:lvl9pPr>
          </a:lstStyle>
          <a:p>
            <a:pPr marL="0" marR="0" lvl="0" indent="0" defTabSz="801688" eaLnBrk="1" fontAlgn="auto" latinLnBrk="0" hangingPunct="1">
              <a:lnSpc>
                <a:spcPct val="100000"/>
              </a:lnSpc>
              <a:spcBef>
                <a:spcPct val="0"/>
              </a:spcBef>
              <a:spcAft>
                <a:spcPts val="0"/>
              </a:spcAft>
              <a:buClrTx/>
              <a:buSzTx/>
              <a:buFontTx/>
              <a:buNone/>
              <a:tabLst/>
              <a:defRPr/>
            </a:pPr>
            <a:r>
              <a:rPr kumimoji="0" lang="fr-CH" sz="1600" b="0" i="0" u="none" strike="noStrike" kern="0" cap="none" spc="0" normalizeH="0" baseline="0" noProof="0" dirty="0" err="1">
                <a:ln>
                  <a:noFill/>
                </a:ln>
                <a:solidFill>
                  <a:sysClr val="window" lastClr="FFFFFF"/>
                </a:solidFill>
                <a:effectLst/>
                <a:uLnTx/>
                <a:uFillTx/>
                <a:latin typeface="Arial" charset="0"/>
                <a:cs typeface="Arial" charset="0"/>
              </a:rPr>
              <a:t>Identitfy</a:t>
            </a:r>
            <a:r>
              <a:rPr kumimoji="0" lang="fr-CH" sz="1600" b="0" i="0" u="none" strike="noStrike" kern="0" cap="none" spc="0" normalizeH="0" baseline="0" noProof="0" dirty="0">
                <a:ln>
                  <a:noFill/>
                </a:ln>
                <a:solidFill>
                  <a:sysClr val="window" lastClr="FFFFFF"/>
                </a:solidFill>
                <a:effectLst/>
                <a:uLnTx/>
                <a:uFillTx/>
                <a:latin typeface="Arial" charset="0"/>
                <a:cs typeface="Arial" charset="0"/>
              </a:rPr>
              <a:t> and </a:t>
            </a:r>
            <a:r>
              <a:rPr kumimoji="0" lang="fr-CH" sz="1600" b="0" i="0" u="none" strike="noStrike" kern="0" cap="none" spc="0" normalizeH="0" baseline="0" noProof="0" dirty="0" err="1">
                <a:ln>
                  <a:noFill/>
                </a:ln>
                <a:solidFill>
                  <a:sysClr val="window" lastClr="FFFFFF"/>
                </a:solidFill>
                <a:effectLst/>
                <a:uLnTx/>
                <a:uFillTx/>
                <a:latin typeface="Arial" charset="0"/>
                <a:cs typeface="Arial" charset="0"/>
              </a:rPr>
              <a:t>make</a:t>
            </a:r>
            <a:r>
              <a:rPr kumimoji="0" lang="fr-CH" sz="1600" b="0" i="0" u="none" strike="noStrike" kern="0" cap="none" spc="0" normalizeH="0" baseline="0" noProof="0" dirty="0">
                <a:ln>
                  <a:noFill/>
                </a:ln>
                <a:solidFill>
                  <a:sysClr val="window" lastClr="FFFFFF"/>
                </a:solidFill>
                <a:effectLst/>
                <a:uLnTx/>
                <a:uFillTx/>
                <a:latin typeface="Arial" charset="0"/>
                <a:cs typeface="Arial" charset="0"/>
              </a:rPr>
              <a:t> </a:t>
            </a:r>
            <a:r>
              <a:rPr kumimoji="0" lang="fr-CH" sz="1600" b="0" i="0" u="none" strike="noStrike" kern="0" cap="none" spc="0" normalizeH="0" baseline="0" noProof="0" dirty="0" err="1">
                <a:ln>
                  <a:noFill/>
                </a:ln>
                <a:solidFill>
                  <a:sysClr val="window" lastClr="FFFFFF"/>
                </a:solidFill>
                <a:effectLst/>
                <a:uLnTx/>
                <a:uFillTx/>
                <a:latin typeface="Arial" charset="0"/>
                <a:cs typeface="Arial" charset="0"/>
              </a:rPr>
              <a:t>primary</a:t>
            </a:r>
            <a:r>
              <a:rPr kumimoji="0" lang="fr-CH" sz="1600" b="0" i="0" u="none" strike="noStrike" kern="0" cap="none" spc="0" normalizeH="0" baseline="0" noProof="0" dirty="0">
                <a:ln>
                  <a:noFill/>
                </a:ln>
                <a:solidFill>
                  <a:sysClr val="window" lastClr="FFFFFF"/>
                </a:solidFill>
                <a:effectLst/>
                <a:uLnTx/>
                <a:uFillTx/>
                <a:latin typeface="Arial" charset="0"/>
                <a:cs typeface="Arial" charset="0"/>
              </a:rPr>
              <a:t> </a:t>
            </a:r>
            <a:r>
              <a:rPr kumimoji="0" lang="fr-CH" sz="1600" b="0" i="0" u="none" strike="noStrike" kern="0" cap="none" spc="0" normalizeH="0" baseline="0" noProof="0" dirty="0" err="1">
                <a:ln>
                  <a:noFill/>
                </a:ln>
                <a:solidFill>
                  <a:sysClr val="window" lastClr="FFFFFF"/>
                </a:solidFill>
                <a:effectLst/>
                <a:uLnTx/>
                <a:uFillTx/>
                <a:latin typeface="Arial" charset="0"/>
                <a:cs typeface="Arial" charset="0"/>
              </a:rPr>
              <a:t>analysis</a:t>
            </a:r>
            <a:r>
              <a:rPr kumimoji="0" lang="fr-CH" sz="1600" b="0" i="0" u="none" strike="noStrike" kern="0" cap="none" spc="0" normalizeH="0" baseline="0" noProof="0" dirty="0">
                <a:ln>
                  <a:noFill/>
                </a:ln>
                <a:solidFill>
                  <a:sysClr val="window" lastClr="FFFFFF"/>
                </a:solidFill>
                <a:effectLst/>
                <a:uLnTx/>
                <a:uFillTx/>
                <a:latin typeface="Arial" charset="0"/>
                <a:cs typeface="Arial" charset="0"/>
              </a:rPr>
              <a:t> of </a:t>
            </a:r>
            <a:r>
              <a:rPr kumimoji="0" lang="fr-CH" sz="1600" b="0" i="0" u="none" strike="noStrike" kern="0" cap="none" spc="0" normalizeH="0" baseline="0" noProof="0" dirty="0" err="1">
                <a:ln>
                  <a:noFill/>
                </a:ln>
                <a:solidFill>
                  <a:sysClr val="window" lastClr="FFFFFF"/>
                </a:solidFill>
                <a:effectLst/>
                <a:uLnTx/>
                <a:uFillTx/>
                <a:latin typeface="Arial" charset="0"/>
                <a:cs typeface="Arial" charset="0"/>
              </a:rPr>
              <a:t>elements</a:t>
            </a:r>
            <a:r>
              <a:rPr kumimoji="0" lang="fr-CH" sz="1600" b="0" i="0" u="none" strike="noStrike" kern="0" cap="none" spc="0" normalizeH="0" baseline="0" noProof="0" dirty="0">
                <a:ln>
                  <a:noFill/>
                </a:ln>
                <a:solidFill>
                  <a:sysClr val="window" lastClr="FFFFFF"/>
                </a:solidFill>
                <a:effectLst/>
                <a:uLnTx/>
                <a:uFillTx/>
                <a:latin typeface="Arial" charset="0"/>
                <a:cs typeface="Arial" charset="0"/>
              </a:rPr>
              <a:t> </a:t>
            </a:r>
            <a:r>
              <a:rPr kumimoji="0" lang="fr-CH" sz="1600" b="0" i="0" u="none" strike="noStrike" kern="0" cap="none" spc="0" normalizeH="0" baseline="0" noProof="0" dirty="0" err="1">
                <a:ln>
                  <a:noFill/>
                </a:ln>
                <a:solidFill>
                  <a:sysClr val="window" lastClr="FFFFFF"/>
                </a:solidFill>
                <a:effectLst/>
                <a:uLnTx/>
                <a:uFillTx/>
                <a:latin typeface="Arial" charset="0"/>
                <a:cs typeface="Arial" charset="0"/>
              </a:rPr>
              <a:t>that</a:t>
            </a:r>
            <a:r>
              <a:rPr kumimoji="0" lang="fr-CH" sz="1600" b="0" i="0" u="none" strike="noStrike" kern="0" cap="none" spc="0" normalizeH="0" baseline="0" noProof="0" dirty="0">
                <a:ln>
                  <a:noFill/>
                </a:ln>
                <a:solidFill>
                  <a:sysClr val="window" lastClr="FFFFFF"/>
                </a:solidFill>
                <a:effectLst/>
                <a:uLnTx/>
                <a:uFillTx/>
                <a:latin typeface="Arial" charset="0"/>
                <a:cs typeface="Arial" charset="0"/>
              </a:rPr>
              <a:t> </a:t>
            </a:r>
            <a:r>
              <a:rPr kumimoji="0" lang="fr-CH" sz="1600" b="0" i="0" u="none" strike="noStrike" kern="0" cap="none" spc="0" normalizeH="0" baseline="0" noProof="0" dirty="0" err="1">
                <a:ln>
                  <a:noFill/>
                </a:ln>
                <a:solidFill>
                  <a:sysClr val="window" lastClr="FFFFFF"/>
                </a:solidFill>
                <a:effectLst/>
                <a:uLnTx/>
                <a:uFillTx/>
                <a:latin typeface="Arial" charset="0"/>
                <a:cs typeface="Arial" charset="0"/>
              </a:rPr>
              <a:t>could</a:t>
            </a:r>
            <a:r>
              <a:rPr kumimoji="0" lang="fr-CH" sz="1600" b="0" i="0" u="none" strike="noStrike" kern="0" cap="none" spc="0" normalizeH="0" baseline="0" noProof="0" dirty="0">
                <a:ln>
                  <a:noFill/>
                </a:ln>
                <a:solidFill>
                  <a:sysClr val="window" lastClr="FFFFFF"/>
                </a:solidFill>
                <a:effectLst/>
                <a:uLnTx/>
                <a:uFillTx/>
                <a:latin typeface="Arial" charset="0"/>
                <a:cs typeface="Arial" charset="0"/>
              </a:rPr>
              <a:t> </a:t>
            </a:r>
            <a:r>
              <a:rPr kumimoji="0" lang="fr-CH" sz="1600" b="0" i="0" u="none" strike="noStrike" kern="0" cap="none" spc="0" normalizeH="0" baseline="0" noProof="0" dirty="0" err="1">
                <a:ln>
                  <a:noFill/>
                </a:ln>
                <a:solidFill>
                  <a:sysClr val="window" lastClr="FFFFFF"/>
                </a:solidFill>
                <a:effectLst/>
                <a:uLnTx/>
                <a:uFillTx/>
                <a:latin typeface="Arial" charset="0"/>
                <a:cs typeface="Arial" charset="0"/>
              </a:rPr>
              <a:t>be</a:t>
            </a:r>
            <a:r>
              <a:rPr kumimoji="0" lang="fr-CH" sz="1600" b="0" i="0" u="none" strike="noStrike" kern="0" cap="none" spc="0" normalizeH="0" baseline="0" noProof="0" dirty="0">
                <a:ln>
                  <a:noFill/>
                </a:ln>
                <a:solidFill>
                  <a:sysClr val="window" lastClr="FFFFFF"/>
                </a:solidFill>
                <a:effectLst/>
                <a:uLnTx/>
                <a:uFillTx/>
                <a:latin typeface="Arial" charset="0"/>
                <a:cs typeface="Arial" charset="0"/>
              </a:rPr>
              <a:t> </a:t>
            </a:r>
            <a:r>
              <a:rPr kumimoji="0" lang="fr-CH" sz="1600" b="0" i="0" u="none" strike="noStrike" kern="0" cap="none" spc="0" normalizeH="0" baseline="0" noProof="0" dirty="0" err="1">
                <a:ln>
                  <a:noFill/>
                </a:ln>
                <a:solidFill>
                  <a:sysClr val="window" lastClr="FFFFFF"/>
                </a:solidFill>
                <a:effectLst/>
                <a:uLnTx/>
                <a:uFillTx/>
                <a:latin typeface="Arial" charset="0"/>
                <a:cs typeface="Arial" charset="0"/>
              </a:rPr>
              <a:t>protected</a:t>
            </a:r>
            <a:r>
              <a:rPr kumimoji="0" lang="fr-CH" sz="1600" b="0" i="0" u="none" strike="noStrike" kern="0" cap="none" spc="0" normalizeH="0" baseline="0" noProof="0" dirty="0">
                <a:ln>
                  <a:noFill/>
                </a:ln>
                <a:solidFill>
                  <a:sysClr val="window" lastClr="FFFFFF"/>
                </a:solidFill>
                <a:effectLst/>
                <a:uLnTx/>
                <a:uFillTx/>
                <a:latin typeface="Arial" charset="0"/>
                <a:cs typeface="Arial" charset="0"/>
              </a:rPr>
              <a:t> </a:t>
            </a:r>
          </a:p>
        </p:txBody>
      </p:sp>
      <p:sp>
        <p:nvSpPr>
          <p:cNvPr id="38" name="Line 5"/>
          <p:cNvSpPr>
            <a:spLocks noChangeShapeType="1"/>
          </p:cNvSpPr>
          <p:nvPr/>
        </p:nvSpPr>
        <p:spPr bwMode="auto">
          <a:xfrm>
            <a:off x="3370582" y="2523392"/>
            <a:ext cx="5570265" cy="0"/>
          </a:xfrm>
          <a:prstGeom prst="line">
            <a:avLst/>
          </a:prstGeom>
          <a:noFill/>
          <a:ln w="19050">
            <a:solidFill>
              <a:srgbClr val="0000FF"/>
            </a:solidFill>
            <a:prstDash val="sysDot"/>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noProof="0">
              <a:ln>
                <a:noFill/>
              </a:ln>
              <a:solidFill>
                <a:sysClr val="windowText" lastClr="000000"/>
              </a:solidFill>
              <a:effectLst/>
              <a:uLnTx/>
              <a:uFillTx/>
            </a:endParaRPr>
          </a:p>
        </p:txBody>
      </p:sp>
      <p:sp>
        <p:nvSpPr>
          <p:cNvPr id="39" name="Line 6"/>
          <p:cNvSpPr>
            <a:spLocks noChangeShapeType="1"/>
          </p:cNvSpPr>
          <p:nvPr/>
        </p:nvSpPr>
        <p:spPr bwMode="auto">
          <a:xfrm>
            <a:off x="3370582" y="3707199"/>
            <a:ext cx="5570266" cy="0"/>
          </a:xfrm>
          <a:prstGeom prst="line">
            <a:avLst/>
          </a:prstGeom>
          <a:noFill/>
          <a:ln w="19050">
            <a:solidFill>
              <a:srgbClr val="0000FF"/>
            </a:solidFill>
            <a:prstDash val="sysDot"/>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noProof="0">
              <a:ln>
                <a:noFill/>
              </a:ln>
              <a:solidFill>
                <a:sysClr val="windowText" lastClr="000000"/>
              </a:solidFill>
              <a:effectLst/>
              <a:uLnTx/>
              <a:uFillTx/>
            </a:endParaRPr>
          </a:p>
        </p:txBody>
      </p:sp>
      <p:sp>
        <p:nvSpPr>
          <p:cNvPr id="40" name="Line 13"/>
          <p:cNvSpPr>
            <a:spLocks noChangeShapeType="1"/>
          </p:cNvSpPr>
          <p:nvPr/>
        </p:nvSpPr>
        <p:spPr bwMode="auto">
          <a:xfrm>
            <a:off x="3335608" y="4982322"/>
            <a:ext cx="5570266" cy="0"/>
          </a:xfrm>
          <a:prstGeom prst="line">
            <a:avLst/>
          </a:prstGeom>
          <a:noFill/>
          <a:ln w="19050">
            <a:solidFill>
              <a:srgbClr val="0000FF"/>
            </a:solidFill>
            <a:prstDash val="sysDot"/>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531059824"/>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2286000" y="3105835"/>
            <a:ext cx="4572000" cy="646331"/>
          </a:xfrm>
          <a:prstGeom prst="rect">
            <a:avLst/>
          </a:prstGeom>
        </p:spPr>
        <p:txBody>
          <a:bodyPr>
            <a:spAutoFit/>
          </a:bodyPr>
          <a:lstStyle/>
          <a:p>
            <a:pPr lvl="0"/>
            <a:endParaRPr lang="fr-CH" dirty="0"/>
          </a:p>
          <a:p>
            <a:pPr lvl="0"/>
            <a:endParaRPr lang="fr-CH" dirty="0"/>
          </a:p>
        </p:txBody>
      </p:sp>
      <p:sp>
        <p:nvSpPr>
          <p:cNvPr id="14" name="Title 1"/>
          <p:cNvSpPr>
            <a:spLocks noGrp="1"/>
          </p:cNvSpPr>
          <p:nvPr>
            <p:ph type="title"/>
          </p:nvPr>
        </p:nvSpPr>
        <p:spPr bwMode="auto">
          <a:xfrm>
            <a:off x="10551" y="1524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CH" sz="3200" b="0" i="0" u="none" strike="noStrike" kern="0" cap="none" spc="0" normalizeH="0" baseline="0" noProof="0" dirty="0">
                <a:ln>
                  <a:noFill/>
                </a:ln>
                <a:solidFill>
                  <a:srgbClr val="003399"/>
                </a:solidFill>
                <a:effectLst/>
                <a:uLnTx/>
                <a:uFillTx/>
                <a:latin typeface="Arial" panose="020B0604020202020204" pitchFamily="34" charset="0"/>
                <a:cs typeface="Arial" panose="020B0604020202020204" pitchFamily="34" charset="0"/>
              </a:rPr>
              <a:t>Design Protection </a:t>
            </a:r>
            <a:r>
              <a:rPr kumimoji="0" lang="fr-CH" sz="3200" b="0" i="0" u="none" strike="noStrike" kern="0" cap="none" spc="0" normalizeH="0" baseline="0" noProof="0" dirty="0" err="1">
                <a:ln>
                  <a:noFill/>
                </a:ln>
                <a:solidFill>
                  <a:srgbClr val="003399"/>
                </a:solidFill>
                <a:effectLst/>
                <a:uLnTx/>
                <a:uFillTx/>
                <a:latin typeface="Arial" panose="020B0604020202020204" pitchFamily="34" charset="0"/>
                <a:cs typeface="Arial" panose="020B0604020202020204" pitchFamily="34" charset="0"/>
              </a:rPr>
              <a:t>Strategy</a:t>
            </a:r>
            <a:r>
              <a:rPr kumimoji="0" lang="fr-CH" sz="3200" b="0" i="0" u="none" strike="noStrike" kern="0" cap="none" spc="0" normalizeH="0" baseline="0" noProof="0" dirty="0">
                <a:ln>
                  <a:noFill/>
                </a:ln>
                <a:solidFill>
                  <a:srgbClr val="003399"/>
                </a:solidFill>
                <a:effectLst/>
                <a:uLnTx/>
                <a:uFillTx/>
                <a:latin typeface="Arial" panose="020B0604020202020204" pitchFamily="34" charset="0"/>
                <a:cs typeface="Arial" panose="020B0604020202020204" pitchFamily="34" charset="0"/>
              </a:rPr>
              <a:t> – </a:t>
            </a:r>
            <a:r>
              <a:rPr kumimoji="0" lang="fr-CH" sz="3200" b="0" i="0" u="none" strike="noStrike" kern="0" cap="none" spc="0" normalizeH="0" baseline="0" noProof="0" dirty="0" err="1" smtClean="0">
                <a:ln>
                  <a:noFill/>
                </a:ln>
                <a:solidFill>
                  <a:srgbClr val="003399"/>
                </a:solidFill>
                <a:effectLst/>
                <a:uLnTx/>
                <a:uFillTx/>
                <a:latin typeface="Arial" panose="020B0604020202020204" pitchFamily="34" charset="0"/>
                <a:cs typeface="Arial" panose="020B0604020202020204" pitchFamily="34" charset="0"/>
              </a:rPr>
              <a:t>Assessment</a:t>
            </a:r>
            <a:r>
              <a:rPr kumimoji="0" lang="fr-CH" sz="3200" b="0" i="0" u="none" strike="noStrike" kern="0" cap="none" spc="0" normalizeH="0" baseline="0" noProof="0" dirty="0" smtClean="0">
                <a:ln>
                  <a:noFill/>
                </a:ln>
                <a:solidFill>
                  <a:srgbClr val="003399"/>
                </a:solidFill>
                <a:effectLst/>
                <a:uLnTx/>
                <a:uFillTx/>
                <a:latin typeface="Arial" panose="020B0604020202020204" pitchFamily="34" charset="0"/>
                <a:cs typeface="Arial" panose="020B0604020202020204" pitchFamily="34" charset="0"/>
              </a:rPr>
              <a:t> </a:t>
            </a:r>
            <a:r>
              <a:rPr kumimoji="0" lang="fr-CH" sz="3200" b="0" i="0" u="none" strike="noStrike" kern="0" cap="none" spc="0" normalizeH="0" baseline="0" noProof="0" dirty="0" err="1" smtClean="0">
                <a:ln>
                  <a:noFill/>
                </a:ln>
                <a:solidFill>
                  <a:srgbClr val="003399"/>
                </a:solidFill>
                <a:effectLst/>
                <a:uLnTx/>
                <a:uFillTx/>
                <a:latin typeface="Arial" panose="020B0604020202020204" pitchFamily="34" charset="0"/>
                <a:cs typeface="Arial" panose="020B0604020202020204" pitchFamily="34" charset="0"/>
              </a:rPr>
              <a:t>Criterias</a:t>
            </a:r>
            <a:r>
              <a:rPr kumimoji="0" lang="fr-CH" sz="3200" b="0" i="0" u="none" strike="noStrike" kern="0" cap="none" spc="0" normalizeH="0" baseline="0" noProof="0" dirty="0" smtClean="0">
                <a:ln>
                  <a:noFill/>
                </a:ln>
                <a:solidFill>
                  <a:srgbClr val="003399"/>
                </a:solidFill>
                <a:effectLst/>
                <a:uLnTx/>
                <a:uFillTx/>
                <a:latin typeface="Arial" panose="020B0604020202020204" pitchFamily="34" charset="0"/>
                <a:cs typeface="Arial" panose="020B0604020202020204" pitchFamily="34" charset="0"/>
              </a:rPr>
              <a:t> </a:t>
            </a:r>
            <a:r>
              <a:rPr kumimoji="0" lang="fr-CH" sz="3200" b="0" i="0" u="none" strike="noStrike" kern="0" cap="none" spc="0" normalizeH="0" baseline="0" noProof="0" dirty="0">
                <a:ln>
                  <a:noFill/>
                </a:ln>
                <a:solidFill>
                  <a:srgbClr val="003399"/>
                </a:solidFill>
                <a:effectLst/>
                <a:uLnTx/>
                <a:uFillTx/>
                <a:latin typeface="Arial" panose="020B0604020202020204" pitchFamily="34" charset="0"/>
                <a:cs typeface="Arial" panose="020B0604020202020204" pitchFamily="34" charset="0"/>
              </a:rPr>
              <a:t>for protection </a:t>
            </a:r>
            <a:endParaRPr kumimoji="0" lang="en-US" sz="3200" b="0" i="0" u="none" strike="noStrike" kern="0" cap="none" spc="0" normalizeH="0" baseline="0" noProof="0" dirty="0">
              <a:ln>
                <a:noFill/>
              </a:ln>
              <a:solidFill>
                <a:srgbClr val="003399"/>
              </a:solidFill>
              <a:effectLst/>
              <a:uLnTx/>
              <a:uFillTx/>
              <a:latin typeface="Arial" panose="020B0604020202020204" pitchFamily="34" charset="0"/>
              <a:cs typeface="Arial" panose="020B0604020202020204" pitchFamily="34" charset="0"/>
            </a:endParaRPr>
          </a:p>
        </p:txBody>
      </p:sp>
      <p:graphicFrame>
        <p:nvGraphicFramePr>
          <p:cNvPr id="16" name="Content Placeholder 3"/>
          <p:cNvGraphicFramePr>
            <a:graphicFrameLocks noGrp="1"/>
          </p:cNvGraphicFramePr>
          <p:nvPr>
            <p:ph idx="1"/>
            <p:extLst>
              <p:ext uri="{D42A27DB-BD31-4B8C-83A1-F6EECF244321}">
                <p14:modId xmlns:p14="http://schemas.microsoft.com/office/powerpoint/2010/main" val="686337592"/>
              </p:ext>
            </p:extLst>
          </p:nvPr>
        </p:nvGraphicFramePr>
        <p:xfrm>
          <a:off x="179512" y="1371600"/>
          <a:ext cx="8733656" cy="34563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7" name="Group 16"/>
          <p:cNvGrpSpPr/>
          <p:nvPr/>
        </p:nvGrpSpPr>
        <p:grpSpPr>
          <a:xfrm>
            <a:off x="179512" y="4648200"/>
            <a:ext cx="3178005" cy="1241769"/>
            <a:chOff x="-208661" y="2395197"/>
            <a:chExt cx="3298402" cy="1358631"/>
          </a:xfrm>
        </p:grpSpPr>
        <p:sp>
          <p:nvSpPr>
            <p:cNvPr id="18" name="Rounded Rectangle 17"/>
            <p:cNvSpPr/>
            <p:nvPr/>
          </p:nvSpPr>
          <p:spPr>
            <a:xfrm>
              <a:off x="-208661" y="2639955"/>
              <a:ext cx="3267801" cy="1113873"/>
            </a:xfrm>
            <a:prstGeom prst="roundRect">
              <a:avLst/>
            </a:prstGeom>
            <a:solidFill>
              <a:srgbClr val="1F497D">
                <a:lumMod val="60000"/>
                <a:lumOff val="40000"/>
              </a:srgbClr>
            </a:solidFill>
            <a:ln w="25400" cap="flat" cmpd="sng" algn="ctr">
              <a:solidFill>
                <a:sysClr val="window" lastClr="FFFFFF">
                  <a:hueOff val="0"/>
                  <a:satOff val="0"/>
                  <a:lumOff val="0"/>
                  <a:alphaOff val="0"/>
                </a:sysClr>
              </a:solidFill>
              <a:prstDash val="solid"/>
            </a:ln>
            <a:effectLst/>
          </p:spPr>
        </p:sp>
        <p:sp>
          <p:nvSpPr>
            <p:cNvPr id="19" name="Rounded Rectangle 4"/>
            <p:cNvSpPr/>
            <p:nvPr/>
          </p:nvSpPr>
          <p:spPr>
            <a:xfrm>
              <a:off x="54375" y="2395197"/>
              <a:ext cx="3035366" cy="1005123"/>
            </a:xfrm>
            <a:prstGeom prst="rect">
              <a:avLst/>
            </a:prstGeom>
            <a:noFill/>
            <a:ln>
              <a:noFill/>
            </a:ln>
            <a:effectLst/>
          </p:spPr>
          <p:txBody>
            <a:bodyPr spcFirstLastPara="0" vert="horz" wrap="square" lIns="83820" tIns="41910" rIns="83820" bIns="41910" numCol="1" spcCol="127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H" sz="2000" b="0" i="0" u="none" strike="noStrike" kern="0" cap="none" spc="0" normalizeH="0" baseline="0" noProof="0" dirty="0">
                <a:ln>
                  <a:noFill/>
                </a:ln>
                <a:solidFill>
                  <a:sysClr val="window" lastClr="FFFFFF"/>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CH" sz="2000" b="0" i="0" u="none" strike="noStrike" kern="0" cap="none" spc="0" normalizeH="0" baseline="0" noProof="0" dirty="0" err="1">
                  <a:ln>
                    <a:noFill/>
                  </a:ln>
                  <a:solidFill>
                    <a:sysClr val="window" lastClr="FFFFFF"/>
                  </a:solidFill>
                  <a:effectLst/>
                  <a:uLnTx/>
                  <a:uFillTx/>
                  <a:latin typeface="Calibri"/>
                  <a:ea typeface="+mn-ea"/>
                  <a:cs typeface="+mn-cs"/>
                </a:rPr>
                <a:t>Consider</a:t>
              </a:r>
              <a:r>
                <a:rPr kumimoji="0" lang="fr-CH" sz="2000" b="0" i="0" u="none" strike="noStrike" kern="0" cap="none" spc="0" normalizeH="0" baseline="0" noProof="0" dirty="0">
                  <a:ln>
                    <a:noFill/>
                  </a:ln>
                  <a:solidFill>
                    <a:sysClr val="window" lastClr="FFFFFF"/>
                  </a:solidFill>
                  <a:effectLst/>
                  <a:uLnTx/>
                  <a:uFillTx/>
                  <a:latin typeface="Calibri"/>
                  <a:ea typeface="+mn-ea"/>
                  <a:cs typeface="+mn-cs"/>
                </a:rPr>
                <a:t> the </a:t>
              </a:r>
              <a:r>
                <a:rPr kumimoji="0" lang="fr-CH" sz="2000" b="0" i="0" u="none" strike="noStrike" kern="0" cap="none" spc="0" normalizeH="0" baseline="0" noProof="0" dirty="0" err="1">
                  <a:ln>
                    <a:noFill/>
                  </a:ln>
                  <a:solidFill>
                    <a:sysClr val="window" lastClr="FFFFFF"/>
                  </a:solidFill>
                  <a:effectLst/>
                  <a:uLnTx/>
                  <a:uFillTx/>
                  <a:latin typeface="Calibri"/>
                  <a:ea typeface="+mn-ea"/>
                  <a:cs typeface="+mn-cs"/>
                </a:rPr>
                <a:t>prior</a:t>
              </a:r>
              <a:r>
                <a:rPr kumimoji="0" lang="fr-CH" sz="2000" b="0" i="0" u="none" strike="noStrike" kern="0" cap="none" spc="0" normalizeH="0" baseline="0" noProof="0" dirty="0">
                  <a:ln>
                    <a:noFill/>
                  </a:ln>
                  <a:solidFill>
                    <a:sysClr val="window" lastClr="FFFFFF"/>
                  </a:solidFill>
                  <a:effectLst/>
                  <a:uLnTx/>
                  <a:uFillTx/>
                  <a:latin typeface="Calibri"/>
                  <a:ea typeface="+mn-ea"/>
                  <a:cs typeface="+mn-cs"/>
                </a:rPr>
                <a:t> art and </a:t>
              </a:r>
              <a:r>
                <a:rPr kumimoji="0" lang="fr-CH" sz="2000" b="0" i="0" u="none" strike="noStrike" kern="0" cap="none" spc="0" normalizeH="0" baseline="0" noProof="0" dirty="0" err="1">
                  <a:ln>
                    <a:noFill/>
                  </a:ln>
                  <a:solidFill>
                    <a:sysClr val="window" lastClr="FFFFFF"/>
                  </a:solidFill>
                  <a:effectLst/>
                  <a:uLnTx/>
                  <a:uFillTx/>
                  <a:latin typeface="Calibri"/>
                  <a:ea typeface="+mn-ea"/>
                  <a:cs typeface="+mn-cs"/>
                </a:rPr>
                <a:t>freedom</a:t>
              </a:r>
              <a:r>
                <a:rPr kumimoji="0" lang="fr-CH" sz="2000" b="0" i="0" u="none" strike="noStrike" kern="0" cap="none" spc="0" normalizeH="0" baseline="0" noProof="0" dirty="0">
                  <a:ln>
                    <a:noFill/>
                  </a:ln>
                  <a:solidFill>
                    <a:sysClr val="window" lastClr="FFFFFF"/>
                  </a:solidFill>
                  <a:effectLst/>
                  <a:uLnTx/>
                  <a:uFillTx/>
                  <a:latin typeface="Calibri"/>
                  <a:ea typeface="+mn-ea"/>
                  <a:cs typeface="+mn-cs"/>
                </a:rPr>
                <a:t> of the designer</a:t>
              </a:r>
            </a:p>
          </p:txBody>
        </p:sp>
      </p:grpSp>
      <p:grpSp>
        <p:nvGrpSpPr>
          <p:cNvPr id="21" name="Group 20"/>
          <p:cNvGrpSpPr/>
          <p:nvPr/>
        </p:nvGrpSpPr>
        <p:grpSpPr>
          <a:xfrm>
            <a:off x="3347864" y="4876800"/>
            <a:ext cx="5627700" cy="925003"/>
            <a:chOff x="3105955" y="2552239"/>
            <a:chExt cx="5627700" cy="925003"/>
          </a:xfrm>
        </p:grpSpPr>
        <p:sp>
          <p:nvSpPr>
            <p:cNvPr id="22" name="Round Same Side Corner Rectangle 21"/>
            <p:cNvSpPr/>
            <p:nvPr/>
          </p:nvSpPr>
          <p:spPr>
            <a:xfrm rot="5400000">
              <a:off x="5493336" y="236923"/>
              <a:ext cx="891099" cy="5589539"/>
            </a:xfrm>
            <a:prstGeom prst="round2Same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p:spPr>
        </p:sp>
        <p:sp>
          <p:nvSpPr>
            <p:cNvPr id="23" name="Round Same Side Corner Rectangle 4"/>
            <p:cNvSpPr/>
            <p:nvPr/>
          </p:nvSpPr>
          <p:spPr>
            <a:xfrm>
              <a:off x="3105955" y="2552239"/>
              <a:ext cx="5546039" cy="925003"/>
            </a:xfrm>
            <a:prstGeom prst="rect">
              <a:avLst/>
            </a:prstGeom>
            <a:noFill/>
            <a:ln>
              <a:noFill/>
            </a:ln>
            <a:effectLst/>
          </p:spPr>
          <p:txBody>
            <a:bodyPr spcFirstLastPara="0" vert="horz" wrap="square" lIns="60960" tIns="30480" rIns="60960" bIns="30480" numCol="1" spcCol="1270" anchor="ctr" anchorCtr="0">
              <a:no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H" sz="1600" b="0" i="0" u="none" strike="noStrike" kern="0" cap="none" spc="0" normalizeH="0" baseline="0" noProof="0" dirty="0">
                  <a:ln>
                    <a:noFill/>
                  </a:ln>
                  <a:solidFill>
                    <a:srgbClr val="0037A4"/>
                  </a:solidFill>
                  <a:effectLst/>
                  <a:uLnTx/>
                  <a:uFillTx/>
                  <a:latin typeface="Calibri"/>
                  <a:ea typeface="+mn-ea"/>
                  <a:cs typeface="+mn-cs"/>
                </a:rPr>
                <a:t>Is the </a:t>
              </a:r>
              <a:r>
                <a:rPr kumimoji="0" lang="fr-CH" sz="1600" b="0" i="0" u="none" strike="noStrike" kern="0" cap="none" spc="0" normalizeH="0" baseline="0" noProof="0" dirty="0" err="1">
                  <a:ln>
                    <a:noFill/>
                  </a:ln>
                  <a:solidFill>
                    <a:srgbClr val="0037A4"/>
                  </a:solidFill>
                  <a:effectLst/>
                  <a:uLnTx/>
                  <a:uFillTx/>
                  <a:latin typeface="Calibri"/>
                  <a:ea typeface="+mn-ea"/>
                  <a:cs typeface="+mn-cs"/>
                </a:rPr>
                <a:t>proposed</a:t>
              </a:r>
              <a:r>
                <a:rPr kumimoji="0" lang="fr-CH" sz="1600" b="0" i="0" u="none" strike="noStrike" kern="0" cap="none" spc="0" normalizeH="0" baseline="0" noProof="0" dirty="0">
                  <a:ln>
                    <a:noFill/>
                  </a:ln>
                  <a:solidFill>
                    <a:srgbClr val="0037A4"/>
                  </a:solidFill>
                  <a:effectLst/>
                  <a:uLnTx/>
                  <a:uFillTx/>
                  <a:latin typeface="Calibri"/>
                  <a:ea typeface="+mn-ea"/>
                  <a:cs typeface="+mn-cs"/>
                </a:rPr>
                <a:t> design </a:t>
              </a:r>
              <a:r>
                <a:rPr kumimoji="0" lang="fr-CH" sz="1600" b="0" i="0" u="none" strike="noStrike" kern="0" cap="none" spc="0" normalizeH="0" baseline="0" noProof="0" dirty="0" err="1">
                  <a:ln>
                    <a:noFill/>
                  </a:ln>
                  <a:solidFill>
                    <a:srgbClr val="0037A4"/>
                  </a:solidFill>
                  <a:effectLst/>
                  <a:uLnTx/>
                  <a:uFillTx/>
                  <a:latin typeface="Calibri"/>
                  <a:ea typeface="+mn-ea"/>
                  <a:cs typeface="+mn-cs"/>
                </a:rPr>
                <a:t>sufficiently</a:t>
              </a:r>
              <a:r>
                <a:rPr kumimoji="0" lang="fr-CH" sz="1600" b="0" i="0" u="none" strike="noStrike" kern="0" cap="none" spc="0" normalizeH="0" baseline="0" noProof="0" dirty="0">
                  <a:ln>
                    <a:noFill/>
                  </a:ln>
                  <a:solidFill>
                    <a:srgbClr val="0037A4"/>
                  </a:solidFill>
                  <a:effectLst/>
                  <a:uLnTx/>
                  <a:uFillTx/>
                  <a:latin typeface="Calibri"/>
                  <a:ea typeface="+mn-ea"/>
                  <a:cs typeface="+mn-cs"/>
                </a:rPr>
                <a:t> new and original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H" sz="1600" b="0" i="0" u="none" strike="noStrike" kern="0" cap="none" spc="0" normalizeH="0" baseline="0" noProof="0" dirty="0">
                  <a:ln>
                    <a:noFill/>
                  </a:ln>
                  <a:solidFill>
                    <a:srgbClr val="0037A4"/>
                  </a:solidFill>
                  <a:effectLst/>
                  <a:uLnTx/>
                  <a:uFillTx/>
                  <a:latin typeface="Calibri"/>
                  <a:ea typeface="+mn-ea"/>
                  <a:cs typeface="+mn-cs"/>
                </a:rPr>
                <a:t>In </a:t>
              </a:r>
              <a:r>
                <a:rPr kumimoji="0" lang="fr-CH" sz="1600" b="0" i="0" u="none" strike="noStrike" kern="0" cap="none" spc="0" normalizeH="0" baseline="0" noProof="0" dirty="0" err="1">
                  <a:ln>
                    <a:noFill/>
                  </a:ln>
                  <a:solidFill>
                    <a:srgbClr val="0037A4"/>
                  </a:solidFill>
                  <a:effectLst/>
                  <a:uLnTx/>
                  <a:uFillTx/>
                  <a:latin typeface="Calibri"/>
                  <a:ea typeface="+mn-ea"/>
                  <a:cs typeface="+mn-cs"/>
                </a:rPr>
                <a:t>overcrowded</a:t>
              </a:r>
              <a:r>
                <a:rPr kumimoji="0" lang="fr-CH" sz="1600" b="0" i="0" u="none" strike="noStrike" kern="0" cap="none" spc="0" normalizeH="0" baseline="0" noProof="0" dirty="0">
                  <a:ln>
                    <a:noFill/>
                  </a:ln>
                  <a:solidFill>
                    <a:srgbClr val="0037A4"/>
                  </a:solidFill>
                  <a:effectLst/>
                  <a:uLnTx/>
                  <a:uFillTx/>
                  <a:latin typeface="Calibri"/>
                  <a:ea typeface="+mn-ea"/>
                  <a:cs typeface="+mn-cs"/>
                </a:rPr>
                <a:t> </a:t>
              </a:r>
              <a:r>
                <a:rPr kumimoji="0" lang="fr-CH" sz="1600" b="0" i="0" u="none" strike="noStrike" kern="0" cap="none" spc="0" normalizeH="0" baseline="0" noProof="0" dirty="0" err="1">
                  <a:ln>
                    <a:noFill/>
                  </a:ln>
                  <a:solidFill>
                    <a:srgbClr val="0037A4"/>
                  </a:solidFill>
                  <a:effectLst/>
                  <a:uLnTx/>
                  <a:uFillTx/>
                  <a:latin typeface="Calibri"/>
                  <a:ea typeface="+mn-ea"/>
                  <a:cs typeface="+mn-cs"/>
                </a:rPr>
                <a:t>sectors</a:t>
              </a:r>
              <a:r>
                <a:rPr kumimoji="0" lang="fr-CH" sz="1600" b="0" i="0" u="none" strike="noStrike" kern="0" cap="none" spc="0" normalizeH="0" baseline="0" noProof="0" dirty="0">
                  <a:ln>
                    <a:noFill/>
                  </a:ln>
                  <a:solidFill>
                    <a:srgbClr val="0037A4"/>
                  </a:solidFill>
                  <a:effectLst/>
                  <a:uLnTx/>
                  <a:uFillTx/>
                  <a:latin typeface="Calibri"/>
                  <a:ea typeface="+mn-ea"/>
                  <a:cs typeface="+mn-cs"/>
                </a:rPr>
                <a:t> </a:t>
              </a:r>
              <a:r>
                <a:rPr kumimoji="0" lang="fr-CH" sz="1600" b="0" i="0" u="none" strike="noStrike" kern="0" cap="none" spc="0" normalizeH="0" baseline="0" noProof="0" dirty="0" err="1">
                  <a:ln>
                    <a:noFill/>
                  </a:ln>
                  <a:solidFill>
                    <a:srgbClr val="0037A4"/>
                  </a:solidFill>
                  <a:effectLst/>
                  <a:uLnTx/>
                  <a:uFillTx/>
                  <a:latin typeface="Calibri"/>
                  <a:ea typeface="+mn-ea"/>
                  <a:cs typeface="+mn-cs"/>
                </a:rPr>
                <a:t>where</a:t>
              </a:r>
              <a:r>
                <a:rPr kumimoji="0" lang="fr-CH" sz="1600" b="0" i="0" u="none" strike="noStrike" kern="0" cap="none" spc="0" normalizeH="0" baseline="0" noProof="0" dirty="0">
                  <a:ln>
                    <a:noFill/>
                  </a:ln>
                  <a:solidFill>
                    <a:srgbClr val="0037A4"/>
                  </a:solidFill>
                  <a:effectLst/>
                  <a:uLnTx/>
                  <a:uFillTx/>
                  <a:latin typeface="Calibri"/>
                  <a:ea typeface="+mn-ea"/>
                  <a:cs typeface="+mn-cs"/>
                </a:rPr>
                <a:t> the </a:t>
              </a:r>
              <a:r>
                <a:rPr kumimoji="0" lang="fr-CH" sz="1600" b="0" i="0" u="none" strike="noStrike" kern="0" cap="none" spc="0" normalizeH="0" baseline="0" noProof="0" dirty="0" err="1">
                  <a:ln>
                    <a:noFill/>
                  </a:ln>
                  <a:solidFill>
                    <a:srgbClr val="0037A4"/>
                  </a:solidFill>
                  <a:effectLst/>
                  <a:uLnTx/>
                  <a:uFillTx/>
                  <a:latin typeface="Calibri"/>
                  <a:ea typeface="+mn-ea"/>
                  <a:cs typeface="+mn-cs"/>
                </a:rPr>
                <a:t>freedom</a:t>
              </a:r>
              <a:r>
                <a:rPr kumimoji="0" lang="fr-CH" sz="1600" b="0" i="0" u="none" strike="noStrike" kern="0" cap="none" spc="0" normalizeH="0" baseline="0" noProof="0" dirty="0">
                  <a:ln>
                    <a:noFill/>
                  </a:ln>
                  <a:solidFill>
                    <a:srgbClr val="0037A4"/>
                  </a:solidFill>
                  <a:effectLst/>
                  <a:uLnTx/>
                  <a:uFillTx/>
                  <a:latin typeface="Calibri"/>
                  <a:ea typeface="+mn-ea"/>
                  <a:cs typeface="+mn-cs"/>
                </a:rPr>
                <a:t> of the designer </a:t>
              </a:r>
              <a:r>
                <a:rPr kumimoji="0" lang="fr-CH" sz="1600" b="0" i="0" u="none" strike="noStrike" kern="0" cap="none" spc="0" normalizeH="0" baseline="0" noProof="0" dirty="0" err="1">
                  <a:ln>
                    <a:noFill/>
                  </a:ln>
                  <a:solidFill>
                    <a:srgbClr val="0037A4"/>
                  </a:solidFill>
                  <a:effectLst/>
                  <a:uLnTx/>
                  <a:uFillTx/>
                  <a:latin typeface="Calibri"/>
                  <a:ea typeface="+mn-ea"/>
                  <a:cs typeface="+mn-cs"/>
                </a:rPr>
                <a:t>is</a:t>
              </a:r>
              <a:r>
                <a:rPr kumimoji="0" lang="fr-CH" sz="1600" b="0" i="0" u="none" strike="noStrike" kern="0" cap="none" spc="0" normalizeH="0" baseline="0" noProof="0" dirty="0">
                  <a:ln>
                    <a:noFill/>
                  </a:ln>
                  <a:solidFill>
                    <a:srgbClr val="0037A4"/>
                  </a:solidFill>
                  <a:effectLst/>
                  <a:uLnTx/>
                  <a:uFillTx/>
                  <a:latin typeface="Calibri"/>
                  <a:ea typeface="+mn-ea"/>
                  <a:cs typeface="+mn-cs"/>
                </a:rPr>
                <a:t> more </a:t>
              </a:r>
              <a:r>
                <a:rPr kumimoji="0" lang="fr-CH" sz="1600" b="0" i="0" u="none" strike="noStrike" kern="0" cap="none" spc="0" normalizeH="0" baseline="0" noProof="0" dirty="0" err="1">
                  <a:ln>
                    <a:noFill/>
                  </a:ln>
                  <a:solidFill>
                    <a:srgbClr val="0037A4"/>
                  </a:solidFill>
                  <a:effectLst/>
                  <a:uLnTx/>
                  <a:uFillTx/>
                  <a:latin typeface="Calibri"/>
                  <a:ea typeface="+mn-ea"/>
                  <a:cs typeface="+mn-cs"/>
                </a:rPr>
                <a:t>limited</a:t>
              </a:r>
              <a:r>
                <a:rPr kumimoji="0" lang="fr-CH" sz="1600" b="0" i="0" u="none" strike="noStrike" kern="0" cap="none" spc="0" normalizeH="0" baseline="0" noProof="0" dirty="0">
                  <a:ln>
                    <a:noFill/>
                  </a:ln>
                  <a:solidFill>
                    <a:srgbClr val="0037A4"/>
                  </a:solidFill>
                  <a:effectLst/>
                  <a:uLnTx/>
                  <a:uFillTx/>
                  <a:latin typeface="Calibri"/>
                  <a:ea typeface="+mn-ea"/>
                  <a:cs typeface="+mn-cs"/>
                </a:rPr>
                <a:t>, </a:t>
              </a:r>
              <a:r>
                <a:rPr kumimoji="0" lang="fr-CH" sz="1600" b="0" i="0" u="none" strike="noStrike" kern="0" cap="none" spc="0" normalizeH="0" baseline="0" noProof="0" dirty="0" err="1">
                  <a:ln>
                    <a:noFill/>
                  </a:ln>
                  <a:solidFill>
                    <a:srgbClr val="0037A4"/>
                  </a:solidFill>
                  <a:effectLst/>
                  <a:uLnTx/>
                  <a:uFillTx/>
                  <a:latin typeface="Calibri"/>
                  <a:ea typeface="+mn-ea"/>
                  <a:cs typeface="+mn-cs"/>
                </a:rPr>
                <a:t>small</a:t>
              </a:r>
              <a:r>
                <a:rPr kumimoji="0" lang="fr-CH" sz="1600" b="0" i="0" u="none" strike="noStrike" kern="0" cap="none" spc="0" normalizeH="0" baseline="0" noProof="0" dirty="0">
                  <a:ln>
                    <a:noFill/>
                  </a:ln>
                  <a:solidFill>
                    <a:srgbClr val="0037A4"/>
                  </a:solidFill>
                  <a:effectLst/>
                  <a:uLnTx/>
                  <a:uFillTx/>
                  <a:latin typeface="Calibri"/>
                  <a:ea typeface="+mn-ea"/>
                  <a:cs typeface="+mn-cs"/>
                </a:rPr>
                <a:t> </a:t>
              </a:r>
              <a:r>
                <a:rPr kumimoji="0" lang="fr-CH" sz="1600" b="0" i="0" u="none" strike="noStrike" kern="0" cap="none" spc="0" normalizeH="0" baseline="0" noProof="0" dirty="0" err="1">
                  <a:ln>
                    <a:noFill/>
                  </a:ln>
                  <a:solidFill>
                    <a:srgbClr val="0037A4"/>
                  </a:solidFill>
                  <a:effectLst/>
                  <a:uLnTx/>
                  <a:uFillTx/>
                  <a:latin typeface="Calibri"/>
                  <a:ea typeface="+mn-ea"/>
                  <a:cs typeface="+mn-cs"/>
                </a:rPr>
                <a:t>differences</a:t>
              </a:r>
              <a:r>
                <a:rPr kumimoji="0" lang="fr-CH" sz="1600" b="0" i="0" u="none" strike="noStrike" kern="0" cap="none" spc="0" normalizeH="0" baseline="0" noProof="0" dirty="0">
                  <a:ln>
                    <a:noFill/>
                  </a:ln>
                  <a:solidFill>
                    <a:srgbClr val="0037A4"/>
                  </a:solidFill>
                  <a:effectLst/>
                  <a:uLnTx/>
                  <a:uFillTx/>
                  <a:latin typeface="Calibri"/>
                  <a:ea typeface="+mn-ea"/>
                  <a:cs typeface="+mn-cs"/>
                </a:rPr>
                <a:t> </a:t>
              </a:r>
              <a:r>
                <a:rPr kumimoji="0" lang="fr-CH" sz="1600" b="0" i="0" u="none" strike="noStrike" kern="0" cap="none" spc="0" normalizeH="0" baseline="0" noProof="0" dirty="0" err="1">
                  <a:ln>
                    <a:noFill/>
                  </a:ln>
                  <a:solidFill>
                    <a:srgbClr val="0037A4"/>
                  </a:solidFill>
                  <a:effectLst/>
                  <a:uLnTx/>
                  <a:uFillTx/>
                  <a:latin typeface="Calibri"/>
                  <a:ea typeface="+mn-ea"/>
                  <a:cs typeface="+mn-cs"/>
                </a:rPr>
                <a:t>can</a:t>
              </a:r>
              <a:r>
                <a:rPr kumimoji="0" lang="fr-CH" sz="1600" b="0" i="0" u="none" strike="noStrike" kern="0" cap="none" spc="0" normalizeH="0" baseline="0" noProof="0" dirty="0">
                  <a:ln>
                    <a:noFill/>
                  </a:ln>
                  <a:solidFill>
                    <a:srgbClr val="0037A4"/>
                  </a:solidFill>
                  <a:effectLst/>
                  <a:uLnTx/>
                  <a:uFillTx/>
                  <a:latin typeface="Calibri"/>
                  <a:ea typeface="+mn-ea"/>
                  <a:cs typeface="+mn-cs"/>
                </a:rPr>
                <a:t> </a:t>
              </a:r>
              <a:r>
                <a:rPr kumimoji="0" lang="fr-CH" sz="1600" b="0" i="0" u="none" strike="noStrike" kern="0" cap="none" spc="0" normalizeH="0" baseline="0" noProof="0" dirty="0" err="1">
                  <a:ln>
                    <a:noFill/>
                  </a:ln>
                  <a:solidFill>
                    <a:srgbClr val="0037A4"/>
                  </a:solidFill>
                  <a:effectLst/>
                  <a:uLnTx/>
                  <a:uFillTx/>
                  <a:latin typeface="Calibri"/>
                  <a:ea typeface="+mn-ea"/>
                  <a:cs typeface="+mn-cs"/>
                </a:rPr>
                <a:t>make</a:t>
              </a:r>
              <a:r>
                <a:rPr kumimoji="0" lang="fr-CH" sz="1600" b="0" i="0" u="none" strike="noStrike" kern="0" cap="none" spc="0" normalizeH="0" baseline="0" noProof="0" dirty="0">
                  <a:ln>
                    <a:noFill/>
                  </a:ln>
                  <a:solidFill>
                    <a:srgbClr val="0037A4"/>
                  </a:solidFill>
                  <a:effectLst/>
                  <a:uLnTx/>
                  <a:uFillTx/>
                  <a:latin typeface="Calibri"/>
                  <a:ea typeface="+mn-ea"/>
                  <a:cs typeface="+mn-cs"/>
                </a:rPr>
                <a:t> the </a:t>
              </a:r>
              <a:r>
                <a:rPr kumimoji="0" lang="fr-CH" sz="1600" b="0" i="0" u="none" strike="noStrike" kern="0" cap="none" spc="0" normalizeH="0" baseline="0" noProof="0" dirty="0" err="1">
                  <a:ln>
                    <a:noFill/>
                  </a:ln>
                  <a:solidFill>
                    <a:srgbClr val="0037A4"/>
                  </a:solidFill>
                  <a:effectLst/>
                  <a:uLnTx/>
                  <a:uFillTx/>
                  <a:latin typeface="Calibri"/>
                  <a:ea typeface="+mn-ea"/>
                  <a:cs typeface="+mn-cs"/>
                </a:rPr>
                <a:t>difference</a:t>
              </a:r>
              <a:r>
                <a:rPr kumimoji="0" lang="fr-CH" sz="1600" b="0" i="0" u="none" strike="noStrike" kern="0" cap="none" spc="0" normalizeH="0" baseline="0" noProof="0" dirty="0">
                  <a:ln>
                    <a:noFill/>
                  </a:ln>
                  <a:solidFill>
                    <a:srgbClr val="0037A4"/>
                  </a:solidFill>
                  <a:effectLst/>
                  <a:uLnTx/>
                  <a:uFillTx/>
                  <a:latin typeface="Calibri"/>
                  <a:ea typeface="+mn-ea"/>
                  <a:cs typeface="+mn-cs"/>
                </a:rPr>
                <a:t> (</a:t>
              </a:r>
              <a:r>
                <a:rPr kumimoji="0" lang="fr-CH" sz="1600" b="0" i="0" u="none" strike="noStrike" kern="0" cap="none" spc="0" normalizeH="0" baseline="0" noProof="0" dirty="0" err="1">
                  <a:ln>
                    <a:noFill/>
                  </a:ln>
                  <a:solidFill>
                    <a:srgbClr val="0037A4"/>
                  </a:solidFill>
                  <a:effectLst/>
                  <a:uLnTx/>
                  <a:uFillTx/>
                  <a:latin typeface="Calibri"/>
                  <a:ea typeface="+mn-ea"/>
                  <a:cs typeface="+mn-cs"/>
                </a:rPr>
                <a:t>e.g</a:t>
              </a:r>
              <a:r>
                <a:rPr kumimoji="0" lang="fr-CH" sz="1600" b="0" i="0" u="none" strike="noStrike" kern="0" cap="none" spc="0" normalizeH="0" baseline="0" noProof="0" dirty="0">
                  <a:ln>
                    <a:noFill/>
                  </a:ln>
                  <a:solidFill>
                    <a:srgbClr val="0037A4"/>
                  </a:solidFill>
                  <a:effectLst/>
                  <a:uLnTx/>
                  <a:uFillTx/>
                  <a:latin typeface="Calibri"/>
                  <a:ea typeface="+mn-ea"/>
                  <a:cs typeface="+mn-cs"/>
                </a:rPr>
                <a:t>. </a:t>
              </a:r>
              <a:r>
                <a:rPr kumimoji="0" lang="fr-CH" sz="1600" b="0" i="0" u="none" strike="noStrike" kern="0" cap="none" spc="0" normalizeH="0" baseline="0" noProof="0" dirty="0" err="1">
                  <a:ln>
                    <a:noFill/>
                  </a:ln>
                  <a:solidFill>
                    <a:srgbClr val="0037A4"/>
                  </a:solidFill>
                  <a:effectLst/>
                  <a:uLnTx/>
                  <a:uFillTx/>
                  <a:latin typeface="Calibri"/>
                  <a:ea typeface="+mn-ea"/>
                  <a:cs typeface="+mn-cs"/>
                </a:rPr>
                <a:t>bottles</a:t>
              </a:r>
              <a:r>
                <a:rPr kumimoji="0" lang="fr-CH" sz="1600" b="0" i="0" u="none" strike="noStrike" kern="0" cap="none" spc="0" normalizeH="0" baseline="0" noProof="0" dirty="0">
                  <a:ln>
                    <a:noFill/>
                  </a:ln>
                  <a:solidFill>
                    <a:srgbClr val="0037A4"/>
                  </a:solidFill>
                  <a:effectLst/>
                  <a:uLnTx/>
                  <a:uFillTx/>
                  <a:latin typeface="Calibri"/>
                  <a:ea typeface="+mn-ea"/>
                  <a:cs typeface="+mn-cs"/>
                </a:rPr>
                <a:t> </a:t>
              </a:r>
              <a:r>
                <a:rPr kumimoji="0" lang="fr-CH" sz="1600" b="0" i="0" u="none" strike="noStrike" kern="0" cap="none" spc="0" normalizeH="0" baseline="0" noProof="0" dirty="0" err="1" smtClean="0">
                  <a:ln>
                    <a:noFill/>
                  </a:ln>
                  <a:solidFill>
                    <a:srgbClr val="0037A4"/>
                  </a:solidFill>
                  <a:effectLst/>
                  <a:uLnTx/>
                  <a:uFillTx/>
                  <a:latin typeface="Calibri"/>
                  <a:ea typeface="+mn-ea"/>
                  <a:cs typeface="+mn-cs"/>
                </a:rPr>
                <a:t>shapes</a:t>
              </a:r>
              <a:r>
                <a:rPr kumimoji="0" lang="fr-CH" sz="1400" b="0" i="0" u="none" strike="noStrike" kern="0" cap="none" spc="0" normalizeH="0" baseline="0" noProof="0" dirty="0" smtClean="0">
                  <a:ln>
                    <a:noFill/>
                  </a:ln>
                  <a:solidFill>
                    <a:srgbClr val="0037A4"/>
                  </a:solidFill>
                  <a:effectLst/>
                  <a:uLnTx/>
                  <a:uFillTx/>
                  <a:latin typeface="Calibri"/>
                  <a:ea typeface="+mn-ea"/>
                  <a:cs typeface="+mn-cs"/>
                </a:rPr>
                <a:t>…but scope of protection </a:t>
              </a:r>
              <a:r>
                <a:rPr kumimoji="0" lang="fr-CH" sz="1400" b="0" i="0" u="none" strike="noStrike" kern="0" cap="none" spc="0" normalizeH="0" baseline="0" noProof="0" dirty="0" err="1" smtClean="0">
                  <a:ln>
                    <a:noFill/>
                  </a:ln>
                  <a:solidFill>
                    <a:srgbClr val="0037A4"/>
                  </a:solidFill>
                  <a:effectLst/>
                  <a:uLnTx/>
                  <a:uFillTx/>
                  <a:latin typeface="Calibri"/>
                  <a:ea typeface="+mn-ea"/>
                  <a:cs typeface="+mn-cs"/>
                </a:rPr>
                <a:t>may</a:t>
              </a:r>
              <a:r>
                <a:rPr kumimoji="0" lang="fr-CH" sz="1400" b="0" i="0" u="none" strike="noStrike" kern="0" cap="none" spc="0" normalizeH="0" baseline="0" noProof="0" dirty="0" smtClean="0">
                  <a:ln>
                    <a:noFill/>
                  </a:ln>
                  <a:solidFill>
                    <a:srgbClr val="0037A4"/>
                  </a:solidFill>
                  <a:effectLst/>
                  <a:uLnTx/>
                  <a:uFillTx/>
                  <a:latin typeface="Calibri"/>
                  <a:ea typeface="+mn-ea"/>
                  <a:cs typeface="+mn-cs"/>
                </a:rPr>
                <a:t> </a:t>
              </a:r>
              <a:r>
                <a:rPr kumimoji="0" lang="fr-CH" sz="1400" b="0" i="0" u="none" strike="noStrike" kern="0" cap="none" spc="0" normalizeH="0" baseline="0" noProof="0" dirty="0" err="1" smtClean="0">
                  <a:ln>
                    <a:noFill/>
                  </a:ln>
                  <a:solidFill>
                    <a:srgbClr val="0037A4"/>
                  </a:solidFill>
                  <a:effectLst/>
                  <a:uLnTx/>
                  <a:uFillTx/>
                  <a:latin typeface="Calibri"/>
                  <a:ea typeface="+mn-ea"/>
                  <a:cs typeface="+mn-cs"/>
                </a:rPr>
                <a:t>be</a:t>
              </a:r>
              <a:r>
                <a:rPr kumimoji="0" lang="fr-CH" sz="1400" b="0" i="0" u="none" strike="noStrike" kern="0" cap="none" spc="0" normalizeH="0" baseline="0" noProof="0" dirty="0" smtClean="0">
                  <a:ln>
                    <a:noFill/>
                  </a:ln>
                  <a:solidFill>
                    <a:srgbClr val="0037A4"/>
                  </a:solidFill>
                  <a:effectLst/>
                  <a:uLnTx/>
                  <a:uFillTx/>
                  <a:latin typeface="Calibri"/>
                  <a:ea typeface="+mn-ea"/>
                  <a:cs typeface="+mn-cs"/>
                </a:rPr>
                <a:t> </a:t>
              </a:r>
              <a:r>
                <a:rPr kumimoji="0" lang="fr-CH" sz="1400" b="0" i="0" u="none" strike="noStrike" kern="0" cap="none" spc="0" normalizeH="0" baseline="0" noProof="0" dirty="0" err="1" smtClean="0">
                  <a:ln>
                    <a:noFill/>
                  </a:ln>
                  <a:solidFill>
                    <a:srgbClr val="0037A4"/>
                  </a:solidFill>
                  <a:effectLst/>
                  <a:uLnTx/>
                  <a:uFillTx/>
                  <a:latin typeface="Calibri"/>
                  <a:ea typeface="+mn-ea"/>
                  <a:cs typeface="+mn-cs"/>
                </a:rPr>
                <a:t>very</a:t>
              </a:r>
              <a:r>
                <a:rPr kumimoji="0" lang="fr-CH" sz="1400" b="0" i="0" u="none" strike="noStrike" kern="0" cap="none" spc="0" normalizeH="0" baseline="0" noProof="0" dirty="0" smtClean="0">
                  <a:ln>
                    <a:noFill/>
                  </a:ln>
                  <a:solidFill>
                    <a:srgbClr val="0037A4"/>
                  </a:solidFill>
                  <a:effectLst/>
                  <a:uLnTx/>
                  <a:uFillTx/>
                  <a:latin typeface="Calibri"/>
                  <a:ea typeface="+mn-ea"/>
                  <a:cs typeface="+mn-cs"/>
                </a:rPr>
                <a:t> </a:t>
              </a:r>
              <a:r>
                <a:rPr kumimoji="0" lang="fr-CH" sz="1400" b="0" i="0" u="none" strike="noStrike" kern="0" cap="none" spc="0" normalizeH="0" baseline="0" noProof="0" dirty="0" err="1" smtClean="0">
                  <a:ln>
                    <a:noFill/>
                  </a:ln>
                  <a:solidFill>
                    <a:srgbClr val="0037A4"/>
                  </a:solidFill>
                  <a:effectLst/>
                  <a:uLnTx/>
                  <a:uFillTx/>
                  <a:latin typeface="Calibri"/>
                  <a:ea typeface="+mn-ea"/>
                  <a:cs typeface="+mn-cs"/>
                </a:rPr>
                <a:t>narrow</a:t>
              </a:r>
              <a:r>
                <a:rPr kumimoji="0" lang="fr-CH" sz="1400" b="0" i="0" u="none" strike="noStrike" kern="0" cap="none" spc="0" normalizeH="0" baseline="0" noProof="0" dirty="0" smtClean="0">
                  <a:ln>
                    <a:noFill/>
                  </a:ln>
                  <a:solidFill>
                    <a:srgbClr val="0037A4"/>
                  </a:solidFill>
                  <a:effectLst/>
                  <a:uLnTx/>
                  <a:uFillTx/>
                  <a:latin typeface="Calibri"/>
                  <a:ea typeface="+mn-ea"/>
                  <a:cs typeface="+mn-cs"/>
                </a:rPr>
                <a:t>!)</a:t>
              </a:r>
              <a:endParaRPr kumimoji="0" lang="fr-CH" sz="1400" b="0" i="0" u="none" strike="noStrike" kern="0" cap="none" spc="0" normalizeH="0" baseline="0" noProof="0" dirty="0">
                <a:ln>
                  <a:noFill/>
                </a:ln>
                <a:solidFill>
                  <a:srgbClr val="0037A4"/>
                </a:solidFill>
                <a:effectLst/>
                <a:uLnTx/>
                <a:uFillTx/>
                <a:latin typeface="Calibri"/>
                <a:ea typeface="+mn-ea"/>
                <a:cs typeface="+mn-cs"/>
              </a:endParaRPr>
            </a:p>
          </p:txBody>
        </p:sp>
      </p:grpSp>
    </p:spTree>
    <p:extLst>
      <p:ext uri="{BB962C8B-B14F-4D97-AF65-F5344CB8AC3E}">
        <p14:creationId xmlns:p14="http://schemas.microsoft.com/office/powerpoint/2010/main" val="4023665166"/>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63000" cy="990600"/>
          </a:xfrm>
        </p:spPr>
        <p:txBody>
          <a:bodyPr/>
          <a:lstStyle/>
          <a:p>
            <a:r>
              <a:rPr lang="fr-CH" sz="3200" b="0" dirty="0" smtClean="0"/>
              <a:t>Designs - </a:t>
            </a:r>
            <a:r>
              <a:rPr lang="fr-CH" sz="3200" b="0" dirty="0" err="1" smtClean="0"/>
              <a:t>weak</a:t>
            </a:r>
            <a:r>
              <a:rPr lang="fr-CH" sz="3200" b="0" dirty="0" smtClean="0"/>
              <a:t> protections…? </a:t>
            </a:r>
            <a:endParaRPr lang="fr-CH" sz="3200" b="0" dirty="0"/>
          </a:p>
        </p:txBody>
      </p:sp>
      <p:sp>
        <p:nvSpPr>
          <p:cNvPr id="7" name="Rectangle 6"/>
          <p:cNvSpPr/>
          <p:nvPr/>
        </p:nvSpPr>
        <p:spPr>
          <a:xfrm>
            <a:off x="304800" y="1119433"/>
            <a:ext cx="8382000" cy="3964162"/>
          </a:xfrm>
          <a:prstGeom prst="rect">
            <a:avLst/>
          </a:prstGeom>
        </p:spPr>
        <p:txBody>
          <a:bodyPr wrap="square">
            <a:spAutoFit/>
          </a:bodyPr>
          <a:lstStyle/>
          <a:p>
            <a:pPr>
              <a:spcBef>
                <a:spcPct val="0"/>
              </a:spcBef>
              <a:buClr>
                <a:srgbClr val="FF6600"/>
              </a:buClr>
              <a:buSzPct val="75000"/>
              <a:defRPr/>
            </a:pPr>
            <a:r>
              <a:rPr lang="en-US" altLang="en-US" b="1" kern="0" dirty="0">
                <a:solidFill>
                  <a:srgbClr val="C00000"/>
                </a:solidFill>
                <a:latin typeface="Calibri"/>
              </a:rPr>
              <a:t>Burden of </a:t>
            </a:r>
            <a:r>
              <a:rPr lang="en-US" altLang="en-US" b="1" kern="0" dirty="0" smtClean="0">
                <a:solidFill>
                  <a:srgbClr val="C00000"/>
                </a:solidFill>
                <a:latin typeface="Calibri"/>
              </a:rPr>
              <a:t>proof – Reversed…!</a:t>
            </a:r>
          </a:p>
          <a:p>
            <a:pPr>
              <a:spcBef>
                <a:spcPct val="0"/>
              </a:spcBef>
              <a:buClr>
                <a:srgbClr val="FF6600"/>
              </a:buClr>
              <a:buSzPct val="75000"/>
              <a:defRPr/>
            </a:pPr>
            <a:endParaRPr lang="en-US" altLang="en-US" kern="0" dirty="0">
              <a:solidFill>
                <a:sysClr val="windowText" lastClr="000000"/>
              </a:solidFill>
              <a:latin typeface="Calibri"/>
            </a:endParaRPr>
          </a:p>
          <a:p>
            <a:pPr marL="342900" lvl="0" indent="-342900">
              <a:spcBef>
                <a:spcPct val="0"/>
              </a:spcBef>
              <a:buClr>
                <a:srgbClr val="FF6600"/>
              </a:buClr>
              <a:buSzPct val="75000"/>
              <a:defRPr/>
            </a:pPr>
            <a:r>
              <a:rPr lang="en-US" altLang="en-US" sz="2000" kern="0" dirty="0" smtClean="0">
                <a:solidFill>
                  <a:srgbClr val="003399"/>
                </a:solidFill>
                <a:latin typeface="Calibri"/>
              </a:rPr>
              <a:t>There is a Legal presumption of validity of the designs! </a:t>
            </a:r>
          </a:p>
          <a:p>
            <a:pPr marL="342900" lvl="0" indent="-342900">
              <a:spcBef>
                <a:spcPct val="0"/>
              </a:spcBef>
              <a:buClr>
                <a:srgbClr val="FF6600"/>
              </a:buClr>
              <a:buSzPct val="75000"/>
              <a:defRPr/>
            </a:pPr>
            <a:endParaRPr lang="en-US" altLang="en-US" sz="2000" kern="0" dirty="0" smtClean="0">
              <a:solidFill>
                <a:srgbClr val="003399"/>
              </a:solidFill>
              <a:latin typeface="Calibri"/>
            </a:endParaRPr>
          </a:p>
          <a:p>
            <a:pPr marL="342900" lvl="0" indent="-342900">
              <a:spcBef>
                <a:spcPct val="0"/>
              </a:spcBef>
              <a:buClr>
                <a:srgbClr val="FF6600"/>
              </a:buClr>
              <a:buSzPct val="75000"/>
              <a:defRPr/>
            </a:pPr>
            <a:r>
              <a:rPr lang="en-US" altLang="en-US" sz="2000" kern="0" dirty="0" smtClean="0">
                <a:solidFill>
                  <a:srgbClr val="003399"/>
                </a:solidFill>
                <a:latin typeface="Calibri"/>
              </a:rPr>
              <a:t>=&gt; Lack </a:t>
            </a:r>
            <a:r>
              <a:rPr lang="en-US" altLang="en-US" sz="2000" kern="0" dirty="0">
                <a:solidFill>
                  <a:srgbClr val="003399"/>
                </a:solidFill>
                <a:latin typeface="Calibri"/>
              </a:rPr>
              <a:t>of novelty is irrelevant </a:t>
            </a:r>
            <a:r>
              <a:rPr lang="en-US" altLang="en-US" sz="2000" kern="0" dirty="0" smtClean="0">
                <a:solidFill>
                  <a:srgbClr val="003399"/>
                </a:solidFill>
                <a:latin typeface="Calibri"/>
              </a:rPr>
              <a:t>if </a:t>
            </a:r>
            <a:r>
              <a:rPr lang="en-US" altLang="en-US" sz="2000" kern="0" dirty="0">
                <a:solidFill>
                  <a:srgbClr val="003399"/>
                </a:solidFill>
                <a:latin typeface="Calibri"/>
              </a:rPr>
              <a:t>not proved and </a:t>
            </a:r>
            <a:r>
              <a:rPr lang="en-US" altLang="en-US" sz="2000" kern="0" dirty="0" smtClean="0">
                <a:solidFill>
                  <a:srgbClr val="003399"/>
                </a:solidFill>
                <a:latin typeface="Calibri"/>
              </a:rPr>
              <a:t>the right </a:t>
            </a:r>
            <a:r>
              <a:rPr lang="en-US" altLang="en-US" sz="2000" kern="0" dirty="0">
                <a:solidFill>
                  <a:srgbClr val="003399"/>
                </a:solidFill>
                <a:latin typeface="Calibri"/>
              </a:rPr>
              <a:t>holder of a design </a:t>
            </a:r>
            <a:r>
              <a:rPr lang="en-US" altLang="en-US" sz="2000" kern="0" dirty="0" smtClean="0">
                <a:solidFill>
                  <a:srgbClr val="003399"/>
                </a:solidFill>
                <a:latin typeface="Calibri"/>
              </a:rPr>
              <a:t>is</a:t>
            </a:r>
          </a:p>
          <a:p>
            <a:pPr marL="342900" lvl="0" indent="-342900">
              <a:spcBef>
                <a:spcPct val="0"/>
              </a:spcBef>
              <a:buClr>
                <a:srgbClr val="FF6600"/>
              </a:buClr>
              <a:buSzPct val="75000"/>
              <a:defRPr/>
            </a:pPr>
            <a:r>
              <a:rPr lang="en-US" altLang="en-US" sz="2000" kern="0" dirty="0" smtClean="0">
                <a:solidFill>
                  <a:srgbClr val="003399"/>
                </a:solidFill>
                <a:latin typeface="Calibri"/>
              </a:rPr>
              <a:t>not required </a:t>
            </a:r>
            <a:r>
              <a:rPr lang="en-US" altLang="en-US" sz="2000" kern="0" dirty="0">
                <a:solidFill>
                  <a:srgbClr val="003399"/>
                </a:solidFill>
                <a:latin typeface="Calibri"/>
              </a:rPr>
              <a:t>to prove </a:t>
            </a:r>
            <a:r>
              <a:rPr lang="en-US" altLang="en-US" sz="2000" kern="0" dirty="0" smtClean="0">
                <a:solidFill>
                  <a:srgbClr val="003399"/>
                </a:solidFill>
                <a:latin typeface="Calibri"/>
              </a:rPr>
              <a:t>novelty. </a:t>
            </a:r>
          </a:p>
          <a:p>
            <a:pPr marL="342900" lvl="0" indent="-342900">
              <a:spcBef>
                <a:spcPct val="0"/>
              </a:spcBef>
              <a:buClr>
                <a:srgbClr val="FF6600"/>
              </a:buClr>
              <a:buSzPct val="75000"/>
              <a:defRPr/>
            </a:pPr>
            <a:r>
              <a:rPr lang="en-US" altLang="en-US" sz="2000" kern="0" dirty="0" smtClean="0">
                <a:solidFill>
                  <a:srgbClr val="003399"/>
                </a:solidFill>
                <a:latin typeface="Calibri"/>
              </a:rPr>
              <a:t>=&gt; Similarly he does not have to prove that </a:t>
            </a:r>
            <a:r>
              <a:rPr lang="en-US" altLang="en-US" sz="2000" kern="0" dirty="0">
                <a:solidFill>
                  <a:srgbClr val="003399"/>
                </a:solidFill>
                <a:latin typeface="Calibri"/>
              </a:rPr>
              <a:t>the Design has individual </a:t>
            </a:r>
            <a:r>
              <a:rPr lang="en-US" altLang="en-US" sz="2000" kern="0" dirty="0" smtClean="0">
                <a:solidFill>
                  <a:srgbClr val="003399"/>
                </a:solidFill>
                <a:latin typeface="Calibri"/>
              </a:rPr>
              <a:t>character </a:t>
            </a:r>
          </a:p>
          <a:p>
            <a:pPr marL="342900" lvl="0" indent="-342900">
              <a:spcBef>
                <a:spcPct val="0"/>
              </a:spcBef>
              <a:buClr>
                <a:srgbClr val="FF6600"/>
              </a:buClr>
              <a:buSzPct val="75000"/>
              <a:defRPr/>
            </a:pPr>
            <a:r>
              <a:rPr lang="en-US" altLang="en-US" sz="2000" kern="0" dirty="0" smtClean="0">
                <a:solidFill>
                  <a:srgbClr val="003399"/>
                </a:solidFill>
                <a:latin typeface="Calibri"/>
              </a:rPr>
              <a:t>(interpretation of </a:t>
            </a:r>
            <a:r>
              <a:rPr lang="en-US" altLang="en-US" sz="2000" kern="0" dirty="0">
                <a:solidFill>
                  <a:srgbClr val="003399"/>
                </a:solidFill>
                <a:latin typeface="Calibri"/>
              </a:rPr>
              <a:t>the General Court of article 85 II of regulation </a:t>
            </a:r>
            <a:r>
              <a:rPr lang="en-US" altLang="en-US" sz="2000" kern="0" dirty="0" smtClean="0">
                <a:solidFill>
                  <a:srgbClr val="003399"/>
                </a:solidFill>
                <a:latin typeface="Calibri"/>
              </a:rPr>
              <a:t>6/2002 </a:t>
            </a:r>
          </a:p>
          <a:p>
            <a:pPr marL="342900" lvl="0" indent="-342900">
              <a:spcBef>
                <a:spcPct val="0"/>
              </a:spcBef>
              <a:buClr>
                <a:srgbClr val="FF6600"/>
              </a:buClr>
              <a:buSzPct val="75000"/>
              <a:defRPr/>
            </a:pPr>
            <a:r>
              <a:rPr lang="en-US" altLang="en-US" sz="2000" kern="0" dirty="0" smtClean="0">
                <a:solidFill>
                  <a:srgbClr val="003399"/>
                </a:solidFill>
                <a:latin typeface="Calibri"/>
              </a:rPr>
              <a:t>[</a:t>
            </a:r>
            <a:r>
              <a:rPr lang="en-US" altLang="en-US" sz="2000" kern="0" dirty="0">
                <a:solidFill>
                  <a:srgbClr val="003399"/>
                </a:solidFill>
                <a:latin typeface="Calibri"/>
              </a:rPr>
              <a:t>presumption of validity – </a:t>
            </a:r>
            <a:r>
              <a:rPr lang="en-US" altLang="en-US" sz="2000" kern="0" dirty="0" err="1" smtClean="0">
                <a:solidFill>
                  <a:srgbClr val="003399"/>
                </a:solidFill>
                <a:latin typeface="Calibri"/>
              </a:rPr>
              <a:t>defence</a:t>
            </a:r>
            <a:r>
              <a:rPr lang="en-US" altLang="en-US" sz="2000" kern="0" dirty="0" smtClean="0">
                <a:solidFill>
                  <a:srgbClr val="003399"/>
                </a:solidFill>
                <a:latin typeface="Calibri"/>
              </a:rPr>
              <a:t> </a:t>
            </a:r>
            <a:r>
              <a:rPr lang="en-US" altLang="en-US" sz="2000" kern="0" dirty="0">
                <a:solidFill>
                  <a:srgbClr val="003399"/>
                </a:solidFill>
                <a:latin typeface="Calibri"/>
              </a:rPr>
              <a:t>of the merits</a:t>
            </a:r>
            <a:r>
              <a:rPr lang="en-US" altLang="en-US" sz="2000" kern="0" dirty="0" smtClean="0">
                <a:solidFill>
                  <a:srgbClr val="003399"/>
                </a:solidFill>
                <a:latin typeface="Calibri"/>
              </a:rPr>
              <a:t>])</a:t>
            </a:r>
          </a:p>
          <a:p>
            <a:pPr marL="342900" lvl="0" indent="-342900">
              <a:spcBef>
                <a:spcPct val="0"/>
              </a:spcBef>
              <a:buClr>
                <a:srgbClr val="FF6600"/>
              </a:buClr>
              <a:buSzPct val="75000"/>
              <a:defRPr/>
            </a:pPr>
            <a:endParaRPr lang="en-US" altLang="en-US" kern="0" dirty="0">
              <a:solidFill>
                <a:srgbClr val="003399"/>
              </a:solidFill>
              <a:latin typeface="Calibri"/>
            </a:endParaRPr>
          </a:p>
          <a:p>
            <a:pPr marL="342900" lvl="0" indent="-342900">
              <a:spcBef>
                <a:spcPct val="0"/>
              </a:spcBef>
              <a:buClr>
                <a:srgbClr val="FF6600"/>
              </a:buClr>
              <a:buSzPct val="75000"/>
              <a:defRPr/>
            </a:pPr>
            <a:r>
              <a:rPr lang="en-US" altLang="en-US" kern="0" dirty="0" smtClean="0">
                <a:solidFill>
                  <a:srgbClr val="003399"/>
                </a:solidFill>
                <a:latin typeface="Calibri"/>
              </a:rPr>
              <a:t>The “missing examination” of a design is partially “compensated” by the Legal </a:t>
            </a:r>
          </a:p>
          <a:p>
            <a:pPr marL="342900" lvl="0" indent="-342900">
              <a:spcBef>
                <a:spcPct val="0"/>
              </a:spcBef>
              <a:buClr>
                <a:srgbClr val="FF6600"/>
              </a:buClr>
              <a:buSzPct val="75000"/>
              <a:defRPr/>
            </a:pPr>
            <a:r>
              <a:rPr lang="en-US" altLang="en-US" kern="0" dirty="0" smtClean="0">
                <a:solidFill>
                  <a:srgbClr val="003399"/>
                </a:solidFill>
                <a:latin typeface="Calibri"/>
              </a:rPr>
              <a:t>Presumption of validity</a:t>
            </a:r>
            <a:endParaRPr lang="en-US" altLang="en-US" kern="0" dirty="0">
              <a:solidFill>
                <a:srgbClr val="003399"/>
              </a:solidFill>
              <a:latin typeface="Calibri"/>
            </a:endParaRPr>
          </a:p>
          <a:p>
            <a:pPr marL="342900" lvl="0" indent="-342900">
              <a:spcBef>
                <a:spcPct val="20000"/>
              </a:spcBef>
              <a:buClr>
                <a:srgbClr val="FF6600"/>
              </a:buClr>
              <a:buSzPct val="75000"/>
              <a:defRPr/>
            </a:pPr>
            <a:endParaRPr lang="en-US" altLang="en-US" kern="0" dirty="0">
              <a:solidFill>
                <a:srgbClr val="003399"/>
              </a:solidFill>
              <a:latin typeface="Calibri"/>
            </a:endParaRPr>
          </a:p>
        </p:txBody>
      </p:sp>
      <p:sp>
        <p:nvSpPr>
          <p:cNvPr id="8" name="TextBox 7"/>
          <p:cNvSpPr txBox="1"/>
          <p:nvPr/>
        </p:nvSpPr>
        <p:spPr>
          <a:xfrm>
            <a:off x="304800" y="4876800"/>
            <a:ext cx="8763000" cy="1631216"/>
          </a:xfrm>
          <a:prstGeom prst="rect">
            <a:avLst/>
          </a:prstGeom>
          <a:noFill/>
        </p:spPr>
        <p:txBody>
          <a:bodyPr wrap="square" rtlCol="0">
            <a:spAutoFit/>
          </a:bodyPr>
          <a:lstStyle/>
          <a:p>
            <a:pPr marL="342900" indent="-342900">
              <a:buFont typeface="Symbol" panose="05050102010706020507" pitchFamily="18" charset="2"/>
              <a:buChar char="Þ"/>
            </a:pPr>
            <a:r>
              <a:rPr lang="fr-CH" sz="2000" dirty="0" smtClean="0">
                <a:solidFill>
                  <a:srgbClr val="003399"/>
                </a:solidFill>
              </a:rPr>
              <a:t>This </a:t>
            </a:r>
            <a:r>
              <a:rPr lang="fr-CH" sz="2000" dirty="0" err="1" smtClean="0">
                <a:solidFill>
                  <a:srgbClr val="003399"/>
                </a:solidFill>
              </a:rPr>
              <a:t>Legal</a:t>
            </a:r>
            <a:r>
              <a:rPr lang="fr-CH" sz="2000" dirty="0" smtClean="0">
                <a:solidFill>
                  <a:srgbClr val="003399"/>
                </a:solidFill>
              </a:rPr>
              <a:t> </a:t>
            </a:r>
            <a:r>
              <a:rPr lang="fr-CH" sz="2000" dirty="0" err="1" smtClean="0">
                <a:solidFill>
                  <a:srgbClr val="003399"/>
                </a:solidFill>
              </a:rPr>
              <a:t>presumption</a:t>
            </a:r>
            <a:r>
              <a:rPr lang="fr-CH" sz="2000" dirty="0" smtClean="0">
                <a:solidFill>
                  <a:srgbClr val="003399"/>
                </a:solidFill>
              </a:rPr>
              <a:t> </a:t>
            </a:r>
            <a:r>
              <a:rPr lang="fr-CH" sz="2000" dirty="0" err="1" smtClean="0">
                <a:solidFill>
                  <a:srgbClr val="003399"/>
                </a:solidFill>
              </a:rPr>
              <a:t>is</a:t>
            </a:r>
            <a:r>
              <a:rPr lang="fr-CH" sz="2000" dirty="0" smtClean="0">
                <a:solidFill>
                  <a:srgbClr val="003399"/>
                </a:solidFill>
              </a:rPr>
              <a:t> an </a:t>
            </a:r>
            <a:r>
              <a:rPr lang="fr-CH" sz="2000" dirty="0" err="1" smtClean="0">
                <a:solidFill>
                  <a:srgbClr val="003399"/>
                </a:solidFill>
              </a:rPr>
              <a:t>advantage</a:t>
            </a:r>
            <a:r>
              <a:rPr lang="fr-CH" sz="2000" dirty="0" smtClean="0">
                <a:solidFill>
                  <a:srgbClr val="003399"/>
                </a:solidFill>
              </a:rPr>
              <a:t> in case of </a:t>
            </a:r>
            <a:r>
              <a:rPr lang="fr-CH" sz="2000" dirty="0" err="1" smtClean="0">
                <a:solidFill>
                  <a:srgbClr val="003399"/>
                </a:solidFill>
              </a:rPr>
              <a:t>conflicts</a:t>
            </a:r>
            <a:r>
              <a:rPr lang="fr-CH" sz="2000" dirty="0" smtClean="0">
                <a:solidFill>
                  <a:srgbClr val="003399"/>
                </a:solidFill>
              </a:rPr>
              <a:t>!</a:t>
            </a:r>
          </a:p>
          <a:p>
            <a:pPr marL="342900" indent="-342900">
              <a:buFont typeface="Symbol" panose="05050102010706020507" pitchFamily="18" charset="2"/>
              <a:buChar char="Þ"/>
            </a:pPr>
            <a:endParaRPr lang="fr-CH" sz="2000" dirty="0" smtClean="0">
              <a:solidFill>
                <a:srgbClr val="003399"/>
              </a:solidFill>
            </a:endParaRPr>
          </a:p>
          <a:p>
            <a:pPr marL="800100" lvl="1" indent="-342900">
              <a:buFont typeface="Wingdings" panose="05000000000000000000" pitchFamily="2" charset="2"/>
              <a:buChar char="Ø"/>
            </a:pPr>
            <a:r>
              <a:rPr lang="fr-CH" sz="2000" dirty="0" smtClean="0">
                <a:solidFill>
                  <a:srgbClr val="003399"/>
                </a:solidFill>
              </a:rPr>
              <a:t>For </a:t>
            </a:r>
            <a:r>
              <a:rPr lang="fr-CH" sz="2000" dirty="0" err="1" smtClean="0">
                <a:solidFill>
                  <a:srgbClr val="003399"/>
                </a:solidFill>
              </a:rPr>
              <a:t>sending</a:t>
            </a:r>
            <a:r>
              <a:rPr lang="fr-CH" sz="2000" dirty="0" smtClean="0">
                <a:solidFill>
                  <a:srgbClr val="003399"/>
                </a:solidFill>
              </a:rPr>
              <a:t> </a:t>
            </a:r>
            <a:r>
              <a:rPr lang="fr-CH" sz="2000" dirty="0" err="1" smtClean="0">
                <a:solidFill>
                  <a:srgbClr val="003399"/>
                </a:solidFill>
              </a:rPr>
              <a:t>Cease</a:t>
            </a:r>
            <a:r>
              <a:rPr lang="fr-CH" sz="2000" dirty="0" smtClean="0">
                <a:solidFill>
                  <a:srgbClr val="003399"/>
                </a:solidFill>
              </a:rPr>
              <a:t> and </a:t>
            </a:r>
            <a:r>
              <a:rPr lang="fr-CH" sz="2000" dirty="0" err="1" smtClean="0">
                <a:solidFill>
                  <a:srgbClr val="003399"/>
                </a:solidFill>
              </a:rPr>
              <a:t>desist</a:t>
            </a:r>
            <a:r>
              <a:rPr lang="fr-CH" sz="2000" dirty="0" smtClean="0">
                <a:solidFill>
                  <a:srgbClr val="003399"/>
                </a:solidFill>
              </a:rPr>
              <a:t> </a:t>
            </a:r>
            <a:r>
              <a:rPr lang="fr-CH" sz="2000" dirty="0" err="1" smtClean="0">
                <a:solidFill>
                  <a:srgbClr val="003399"/>
                </a:solidFill>
              </a:rPr>
              <a:t>letters</a:t>
            </a:r>
            <a:endParaRPr lang="fr-CH" sz="2000" dirty="0" smtClean="0">
              <a:solidFill>
                <a:srgbClr val="003399"/>
              </a:solidFill>
            </a:endParaRPr>
          </a:p>
          <a:p>
            <a:pPr marL="800100" lvl="1" indent="-342900">
              <a:buFont typeface="Wingdings" panose="05000000000000000000" pitchFamily="2" charset="2"/>
              <a:buChar char="Ø"/>
            </a:pPr>
            <a:r>
              <a:rPr lang="fr-CH" sz="2000" dirty="0" smtClean="0">
                <a:solidFill>
                  <a:srgbClr val="003399"/>
                </a:solidFill>
              </a:rPr>
              <a:t>In case of </a:t>
            </a:r>
            <a:r>
              <a:rPr lang="fr-CH" sz="2000" dirty="0" err="1" smtClean="0">
                <a:solidFill>
                  <a:srgbClr val="003399"/>
                </a:solidFill>
              </a:rPr>
              <a:t>preliminary</a:t>
            </a:r>
            <a:r>
              <a:rPr lang="fr-CH" sz="2000" dirty="0" smtClean="0">
                <a:solidFill>
                  <a:srgbClr val="003399"/>
                </a:solidFill>
              </a:rPr>
              <a:t> </a:t>
            </a:r>
            <a:r>
              <a:rPr lang="fr-CH" sz="2000" dirty="0" err="1" smtClean="0">
                <a:solidFill>
                  <a:srgbClr val="003399"/>
                </a:solidFill>
              </a:rPr>
              <a:t>injunctions</a:t>
            </a:r>
            <a:endParaRPr lang="fr-CH" sz="2000" dirty="0" smtClean="0">
              <a:solidFill>
                <a:srgbClr val="003399"/>
              </a:solidFill>
            </a:endParaRPr>
          </a:p>
          <a:p>
            <a:pPr marL="800100" lvl="1" indent="-342900">
              <a:buFont typeface="Wingdings" panose="05000000000000000000" pitchFamily="2" charset="2"/>
              <a:buChar char="Ø"/>
            </a:pPr>
            <a:r>
              <a:rPr lang="fr-CH" sz="2000" dirty="0" smtClean="0">
                <a:solidFill>
                  <a:srgbClr val="003399"/>
                </a:solidFill>
              </a:rPr>
              <a:t>…And for </a:t>
            </a:r>
            <a:r>
              <a:rPr lang="fr-CH" sz="2000" dirty="0" err="1" smtClean="0">
                <a:solidFill>
                  <a:srgbClr val="003399"/>
                </a:solidFill>
              </a:rPr>
              <a:t>negotiating</a:t>
            </a:r>
            <a:r>
              <a:rPr lang="fr-CH" sz="2000" dirty="0" smtClean="0">
                <a:solidFill>
                  <a:srgbClr val="003399"/>
                </a:solidFill>
              </a:rPr>
              <a:t> licences</a:t>
            </a:r>
            <a:endParaRPr lang="fr-CH" sz="2000" dirty="0">
              <a:solidFill>
                <a:srgbClr val="003399"/>
              </a:solidFill>
            </a:endParaRPr>
          </a:p>
        </p:txBody>
      </p:sp>
    </p:spTree>
    <p:extLst>
      <p:ext uri="{BB962C8B-B14F-4D97-AF65-F5344CB8AC3E}">
        <p14:creationId xmlns:p14="http://schemas.microsoft.com/office/powerpoint/2010/main" val="334268335"/>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41325" y="298451"/>
            <a:ext cx="8229600" cy="1143000"/>
          </a:xfrm>
        </p:spPr>
        <p:txBody>
          <a:bodyPr/>
          <a:lstStyle/>
          <a:p>
            <a:pPr eaLnBrk="1" hangingPunct="1"/>
            <a:r>
              <a:rPr lang="en-US" altLang="en-US" dirty="0">
                <a:solidFill>
                  <a:srgbClr val="003399"/>
                </a:solidFill>
              </a:rPr>
              <a:t>Hague Union</a:t>
            </a:r>
            <a:endParaRPr lang="en-US" altLang="en-US" sz="1800" dirty="0">
              <a:solidFill>
                <a:srgbClr val="003399"/>
              </a:solidFill>
            </a:endParaRPr>
          </a:p>
        </p:txBody>
      </p:sp>
      <p:sp>
        <p:nvSpPr>
          <p:cNvPr id="3075" name="Rectangle 1971"/>
          <p:cNvSpPr>
            <a:spLocks noGrp="1" noChangeArrowheads="1"/>
          </p:cNvSpPr>
          <p:nvPr>
            <p:ph type="body" idx="1"/>
          </p:nvPr>
        </p:nvSpPr>
        <p:spPr>
          <a:xfrm>
            <a:off x="2843213" y="5734050"/>
            <a:ext cx="4465637" cy="936625"/>
          </a:xfrm>
          <a:noFill/>
          <a:extLst>
            <a:ext uri="{91240B29-F687-4F45-9708-019B960494DF}">
              <a14:hiddenLine xmlns:a14="http://schemas.microsoft.com/office/drawing/2010/main" w="12700">
                <a:solidFill>
                  <a:schemeClr val="tx1"/>
                </a:solidFill>
                <a:miter lim="800000"/>
                <a:headEnd/>
                <a:tailEnd/>
              </a14:hiddenLine>
            </a:ext>
          </a:extLst>
        </p:spPr>
        <p:txBody>
          <a:bodyPr/>
          <a:lstStyle/>
          <a:p>
            <a:pPr marL="0" indent="0" eaLnBrk="1" hangingPunct="1">
              <a:spcBef>
                <a:spcPct val="0"/>
              </a:spcBef>
              <a:buFontTx/>
              <a:buNone/>
              <a:tabLst>
                <a:tab pos="2857500" algn="l"/>
              </a:tabLst>
            </a:pPr>
            <a:r>
              <a:rPr lang="en-US" altLang="en-US" sz="1500" b="1" dirty="0" smtClean="0">
                <a:solidFill>
                  <a:srgbClr val="0033CC"/>
                </a:solidFill>
              </a:rPr>
              <a:t>54 </a:t>
            </a:r>
            <a:r>
              <a:rPr lang="en-US" altLang="en-US" sz="1500" b="1" dirty="0">
                <a:solidFill>
                  <a:srgbClr val="0033CC"/>
                </a:solidFill>
              </a:rPr>
              <a:t>Geneva Act (1999) </a:t>
            </a:r>
            <a:r>
              <a:rPr lang="en-US" altLang="en-US" sz="1200" b="1" dirty="0">
                <a:solidFill>
                  <a:srgbClr val="0033CC"/>
                </a:solidFill>
              </a:rPr>
              <a:t>(including EU and OAPI)</a:t>
            </a:r>
            <a:r>
              <a:rPr lang="en-US" altLang="en-US" sz="1500" b="1" dirty="0">
                <a:solidFill>
                  <a:srgbClr val="0033CC"/>
                </a:solidFill>
              </a:rPr>
              <a:t> </a:t>
            </a:r>
          </a:p>
          <a:p>
            <a:pPr marL="0" indent="0" eaLnBrk="1" hangingPunct="1">
              <a:spcBef>
                <a:spcPct val="0"/>
              </a:spcBef>
              <a:buFontTx/>
              <a:buNone/>
              <a:tabLst>
                <a:tab pos="2857500" algn="l"/>
              </a:tabLst>
            </a:pPr>
            <a:r>
              <a:rPr lang="en-US" altLang="en-US" sz="1500" b="1" dirty="0">
                <a:solidFill>
                  <a:srgbClr val="CC0000"/>
                </a:solidFill>
              </a:rPr>
              <a:t>14 Hague Act (1960)</a:t>
            </a:r>
            <a:br>
              <a:rPr lang="en-US" altLang="en-US" sz="1500" b="1" dirty="0">
                <a:solidFill>
                  <a:srgbClr val="CC0000"/>
                </a:solidFill>
              </a:rPr>
            </a:br>
            <a:endParaRPr lang="en-US" altLang="en-US" sz="800" b="1" dirty="0">
              <a:solidFill>
                <a:srgbClr val="CC0000"/>
              </a:solidFill>
            </a:endParaRPr>
          </a:p>
          <a:p>
            <a:pPr marL="0" indent="0" eaLnBrk="1" hangingPunct="1">
              <a:spcBef>
                <a:spcPct val="0"/>
              </a:spcBef>
              <a:buFontTx/>
              <a:buNone/>
              <a:tabLst>
                <a:tab pos="2857500" algn="l"/>
              </a:tabLst>
            </a:pPr>
            <a:r>
              <a:rPr lang="fr-CH" altLang="en-US" sz="1500" b="1" dirty="0" smtClean="0"/>
              <a:t>68 </a:t>
            </a:r>
            <a:r>
              <a:rPr lang="fr-CH" altLang="en-US" sz="1500" b="1" dirty="0" err="1"/>
              <a:t>Contracting</a:t>
            </a:r>
            <a:r>
              <a:rPr lang="fr-CH" altLang="en-US" sz="1500" b="1" dirty="0"/>
              <a:t> Parties</a:t>
            </a:r>
            <a:endParaRPr lang="en-US" altLang="en-US" sz="1500" b="1" dirty="0"/>
          </a:p>
        </p:txBody>
      </p:sp>
      <p:sp>
        <p:nvSpPr>
          <p:cNvPr id="3076" name="Line 1972"/>
          <p:cNvSpPr>
            <a:spLocks noChangeShapeType="1"/>
          </p:cNvSpPr>
          <p:nvPr/>
        </p:nvSpPr>
        <p:spPr bwMode="auto">
          <a:xfrm>
            <a:off x="2914650" y="6308725"/>
            <a:ext cx="374491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endParaRPr lang="en-US" sz="1600">
              <a:solidFill>
                <a:srgbClr val="000000"/>
              </a:solidFill>
            </a:endParaRPr>
          </a:p>
        </p:txBody>
      </p:sp>
      <p:grpSp>
        <p:nvGrpSpPr>
          <p:cNvPr id="3077" name="Group 5681"/>
          <p:cNvGrpSpPr>
            <a:grpSpLocks/>
          </p:cNvGrpSpPr>
          <p:nvPr/>
        </p:nvGrpSpPr>
        <p:grpSpPr bwMode="auto">
          <a:xfrm>
            <a:off x="228600" y="1447800"/>
            <a:ext cx="8785225" cy="4654550"/>
            <a:chOff x="113" y="919"/>
            <a:chExt cx="5534" cy="2932"/>
          </a:xfrm>
        </p:grpSpPr>
        <p:sp>
          <p:nvSpPr>
            <p:cNvPr id="3078" name="Freeform 5219"/>
            <p:cNvSpPr>
              <a:spLocks/>
            </p:cNvSpPr>
            <p:nvPr/>
          </p:nvSpPr>
          <p:spPr bwMode="auto">
            <a:xfrm>
              <a:off x="1488" y="3804"/>
              <a:ext cx="65" cy="47"/>
            </a:xfrm>
            <a:custGeom>
              <a:avLst/>
              <a:gdLst>
                <a:gd name="T0" fmla="*/ 10 w 59"/>
                <a:gd name="T1" fmla="*/ 21 h 38"/>
                <a:gd name="T2" fmla="*/ 0 w 59"/>
                <a:gd name="T3" fmla="*/ 0 h 38"/>
                <a:gd name="T4" fmla="*/ 12 w 59"/>
                <a:gd name="T5" fmla="*/ 57 h 38"/>
                <a:gd name="T6" fmla="*/ 26 w 59"/>
                <a:gd name="T7" fmla="*/ 110 h 38"/>
                <a:gd name="T8" fmla="*/ 62 w 59"/>
                <a:gd name="T9" fmla="*/ 110 h 38"/>
                <a:gd name="T10" fmla="*/ 96 w 59"/>
                <a:gd name="T11" fmla="*/ 110 h 38"/>
                <a:gd name="T12" fmla="*/ 93 w 59"/>
                <a:gd name="T13" fmla="*/ 96 h 38"/>
                <a:gd name="T14" fmla="*/ 43 w 59"/>
                <a:gd name="T15" fmla="*/ 71 h 38"/>
                <a:gd name="T16" fmla="*/ 10 w 59"/>
                <a:gd name="T17" fmla="*/ 21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9" h="38">
                  <a:moveTo>
                    <a:pt x="5" y="7"/>
                  </a:moveTo>
                  <a:lnTo>
                    <a:pt x="0" y="0"/>
                  </a:lnTo>
                  <a:lnTo>
                    <a:pt x="7" y="19"/>
                  </a:lnTo>
                  <a:lnTo>
                    <a:pt x="16" y="38"/>
                  </a:lnTo>
                  <a:lnTo>
                    <a:pt x="38" y="38"/>
                  </a:lnTo>
                  <a:lnTo>
                    <a:pt x="59" y="38"/>
                  </a:lnTo>
                  <a:lnTo>
                    <a:pt x="57" y="33"/>
                  </a:lnTo>
                  <a:lnTo>
                    <a:pt x="26" y="24"/>
                  </a:lnTo>
                  <a:lnTo>
                    <a:pt x="5" y="7"/>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079" name="Freeform 5220"/>
            <p:cNvSpPr>
              <a:spLocks/>
            </p:cNvSpPr>
            <p:nvPr/>
          </p:nvSpPr>
          <p:spPr bwMode="auto">
            <a:xfrm>
              <a:off x="1452" y="3802"/>
              <a:ext cx="53" cy="49"/>
            </a:xfrm>
            <a:custGeom>
              <a:avLst/>
              <a:gdLst>
                <a:gd name="T0" fmla="*/ 56 w 47"/>
                <a:gd name="T1" fmla="*/ 2 h 40"/>
                <a:gd name="T2" fmla="*/ 69 w 47"/>
                <a:gd name="T3" fmla="*/ 59 h 40"/>
                <a:gd name="T4" fmla="*/ 87 w 47"/>
                <a:gd name="T5" fmla="*/ 111 h 40"/>
                <a:gd name="T6" fmla="*/ 78 w 47"/>
                <a:gd name="T7" fmla="*/ 111 h 40"/>
                <a:gd name="T8" fmla="*/ 67 w 47"/>
                <a:gd name="T9" fmla="*/ 111 h 40"/>
                <a:gd name="T10" fmla="*/ 34 w 47"/>
                <a:gd name="T11" fmla="*/ 100 h 40"/>
                <a:gd name="T12" fmla="*/ 26 w 47"/>
                <a:gd name="T13" fmla="*/ 100 h 40"/>
                <a:gd name="T14" fmla="*/ 0 w 47"/>
                <a:gd name="T15" fmla="*/ 98 h 40"/>
                <a:gd name="T16" fmla="*/ 3 w 47"/>
                <a:gd name="T17" fmla="*/ 98 h 40"/>
                <a:gd name="T18" fmla="*/ 23 w 47"/>
                <a:gd name="T19" fmla="*/ 91 h 40"/>
                <a:gd name="T20" fmla="*/ 30 w 47"/>
                <a:gd name="T21" fmla="*/ 98 h 40"/>
                <a:gd name="T22" fmla="*/ 38 w 47"/>
                <a:gd name="T23" fmla="*/ 98 h 40"/>
                <a:gd name="T24" fmla="*/ 23 w 47"/>
                <a:gd name="T25" fmla="*/ 82 h 40"/>
                <a:gd name="T26" fmla="*/ 43 w 47"/>
                <a:gd name="T27" fmla="*/ 91 h 40"/>
                <a:gd name="T28" fmla="*/ 47 w 47"/>
                <a:gd name="T29" fmla="*/ 91 h 40"/>
                <a:gd name="T30" fmla="*/ 67 w 47"/>
                <a:gd name="T31" fmla="*/ 98 h 40"/>
                <a:gd name="T32" fmla="*/ 69 w 47"/>
                <a:gd name="T33" fmla="*/ 98 h 40"/>
                <a:gd name="T34" fmla="*/ 34 w 47"/>
                <a:gd name="T35" fmla="*/ 62 h 40"/>
                <a:gd name="T36" fmla="*/ 47 w 47"/>
                <a:gd name="T37" fmla="*/ 47 h 40"/>
                <a:gd name="T38" fmla="*/ 26 w 47"/>
                <a:gd name="T39" fmla="*/ 47 h 40"/>
                <a:gd name="T40" fmla="*/ 23 w 47"/>
                <a:gd name="T41" fmla="*/ 11 h 40"/>
                <a:gd name="T42" fmla="*/ 30 w 47"/>
                <a:gd name="T43" fmla="*/ 0 h 40"/>
                <a:gd name="T44" fmla="*/ 56 w 47"/>
                <a:gd name="T45" fmla="*/ 2 h 4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7" h="40">
                  <a:moveTo>
                    <a:pt x="31" y="2"/>
                  </a:moveTo>
                  <a:lnTo>
                    <a:pt x="38" y="21"/>
                  </a:lnTo>
                  <a:lnTo>
                    <a:pt x="47" y="40"/>
                  </a:lnTo>
                  <a:lnTo>
                    <a:pt x="43" y="40"/>
                  </a:lnTo>
                  <a:lnTo>
                    <a:pt x="36" y="40"/>
                  </a:lnTo>
                  <a:lnTo>
                    <a:pt x="19" y="37"/>
                  </a:lnTo>
                  <a:lnTo>
                    <a:pt x="14" y="37"/>
                  </a:lnTo>
                  <a:lnTo>
                    <a:pt x="0" y="35"/>
                  </a:lnTo>
                  <a:lnTo>
                    <a:pt x="3" y="35"/>
                  </a:lnTo>
                  <a:lnTo>
                    <a:pt x="12" y="33"/>
                  </a:lnTo>
                  <a:lnTo>
                    <a:pt x="17" y="35"/>
                  </a:lnTo>
                  <a:lnTo>
                    <a:pt x="21" y="35"/>
                  </a:lnTo>
                  <a:lnTo>
                    <a:pt x="12" y="30"/>
                  </a:lnTo>
                  <a:lnTo>
                    <a:pt x="24" y="33"/>
                  </a:lnTo>
                  <a:lnTo>
                    <a:pt x="26" y="33"/>
                  </a:lnTo>
                  <a:lnTo>
                    <a:pt x="36" y="35"/>
                  </a:lnTo>
                  <a:lnTo>
                    <a:pt x="38" y="35"/>
                  </a:lnTo>
                  <a:lnTo>
                    <a:pt x="19" y="23"/>
                  </a:lnTo>
                  <a:lnTo>
                    <a:pt x="26" y="16"/>
                  </a:lnTo>
                  <a:lnTo>
                    <a:pt x="14" y="16"/>
                  </a:lnTo>
                  <a:lnTo>
                    <a:pt x="12" y="4"/>
                  </a:lnTo>
                  <a:lnTo>
                    <a:pt x="17" y="0"/>
                  </a:lnTo>
                  <a:lnTo>
                    <a:pt x="31" y="2"/>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080" name="Freeform 5221"/>
            <p:cNvSpPr>
              <a:spLocks/>
            </p:cNvSpPr>
            <p:nvPr/>
          </p:nvSpPr>
          <p:spPr bwMode="auto">
            <a:xfrm>
              <a:off x="1294" y="3034"/>
              <a:ext cx="194" cy="796"/>
            </a:xfrm>
            <a:custGeom>
              <a:avLst/>
              <a:gdLst>
                <a:gd name="T0" fmla="*/ 30 w 173"/>
                <a:gd name="T1" fmla="*/ 742 h 643"/>
                <a:gd name="T2" fmla="*/ 34 w 173"/>
                <a:gd name="T3" fmla="*/ 868 h 643"/>
                <a:gd name="T4" fmla="*/ 25 w 173"/>
                <a:gd name="T5" fmla="*/ 1004 h 643"/>
                <a:gd name="T6" fmla="*/ 39 w 173"/>
                <a:gd name="T7" fmla="*/ 1114 h 643"/>
                <a:gd name="T8" fmla="*/ 58 w 173"/>
                <a:gd name="T9" fmla="*/ 1250 h 643"/>
                <a:gd name="T10" fmla="*/ 80 w 173"/>
                <a:gd name="T11" fmla="*/ 1250 h 643"/>
                <a:gd name="T12" fmla="*/ 92 w 173"/>
                <a:gd name="T13" fmla="*/ 1284 h 643"/>
                <a:gd name="T14" fmla="*/ 92 w 173"/>
                <a:gd name="T15" fmla="*/ 1326 h 643"/>
                <a:gd name="T16" fmla="*/ 110 w 173"/>
                <a:gd name="T17" fmla="*/ 1403 h 643"/>
                <a:gd name="T18" fmla="*/ 104 w 173"/>
                <a:gd name="T19" fmla="*/ 1443 h 643"/>
                <a:gd name="T20" fmla="*/ 104 w 173"/>
                <a:gd name="T21" fmla="*/ 1488 h 643"/>
                <a:gd name="T22" fmla="*/ 98 w 173"/>
                <a:gd name="T23" fmla="*/ 1492 h 643"/>
                <a:gd name="T24" fmla="*/ 85 w 173"/>
                <a:gd name="T25" fmla="*/ 1469 h 643"/>
                <a:gd name="T26" fmla="*/ 68 w 173"/>
                <a:gd name="T27" fmla="*/ 1513 h 643"/>
                <a:gd name="T28" fmla="*/ 110 w 173"/>
                <a:gd name="T29" fmla="*/ 1540 h 643"/>
                <a:gd name="T30" fmla="*/ 98 w 173"/>
                <a:gd name="T31" fmla="*/ 1561 h 643"/>
                <a:gd name="T32" fmla="*/ 131 w 173"/>
                <a:gd name="T33" fmla="*/ 1577 h 643"/>
                <a:gd name="T34" fmla="*/ 104 w 173"/>
                <a:gd name="T35" fmla="*/ 1580 h 643"/>
                <a:gd name="T36" fmla="*/ 131 w 173"/>
                <a:gd name="T37" fmla="*/ 1661 h 643"/>
                <a:gd name="T38" fmla="*/ 147 w 173"/>
                <a:gd name="T39" fmla="*/ 1698 h 643"/>
                <a:gd name="T40" fmla="*/ 169 w 173"/>
                <a:gd name="T41" fmla="*/ 1747 h 643"/>
                <a:gd name="T42" fmla="*/ 181 w 173"/>
                <a:gd name="T43" fmla="*/ 1769 h 643"/>
                <a:gd name="T44" fmla="*/ 194 w 173"/>
                <a:gd name="T45" fmla="*/ 1812 h 643"/>
                <a:gd name="T46" fmla="*/ 209 w 173"/>
                <a:gd name="T47" fmla="*/ 1835 h 643"/>
                <a:gd name="T48" fmla="*/ 260 w 173"/>
                <a:gd name="T49" fmla="*/ 1809 h 643"/>
                <a:gd name="T50" fmla="*/ 264 w 173"/>
                <a:gd name="T51" fmla="*/ 1779 h 643"/>
                <a:gd name="T52" fmla="*/ 185 w 173"/>
                <a:gd name="T53" fmla="*/ 1712 h 643"/>
                <a:gd name="T54" fmla="*/ 164 w 173"/>
                <a:gd name="T55" fmla="*/ 1609 h 643"/>
                <a:gd name="T56" fmla="*/ 151 w 173"/>
                <a:gd name="T57" fmla="*/ 1451 h 643"/>
                <a:gd name="T58" fmla="*/ 151 w 173"/>
                <a:gd name="T59" fmla="*/ 1403 h 643"/>
                <a:gd name="T60" fmla="*/ 104 w 173"/>
                <a:gd name="T61" fmla="*/ 1300 h 643"/>
                <a:gd name="T62" fmla="*/ 90 w 173"/>
                <a:gd name="T63" fmla="*/ 1134 h 643"/>
                <a:gd name="T64" fmla="*/ 85 w 173"/>
                <a:gd name="T65" fmla="*/ 1030 h 643"/>
                <a:gd name="T66" fmla="*/ 85 w 173"/>
                <a:gd name="T67" fmla="*/ 920 h 643"/>
                <a:gd name="T68" fmla="*/ 68 w 173"/>
                <a:gd name="T69" fmla="*/ 779 h 643"/>
                <a:gd name="T70" fmla="*/ 63 w 173"/>
                <a:gd name="T71" fmla="*/ 664 h 643"/>
                <a:gd name="T72" fmla="*/ 68 w 173"/>
                <a:gd name="T73" fmla="*/ 550 h 643"/>
                <a:gd name="T74" fmla="*/ 80 w 173"/>
                <a:gd name="T75" fmla="*/ 463 h 643"/>
                <a:gd name="T76" fmla="*/ 104 w 173"/>
                <a:gd name="T77" fmla="*/ 337 h 643"/>
                <a:gd name="T78" fmla="*/ 85 w 173"/>
                <a:gd name="T79" fmla="*/ 269 h 643"/>
                <a:gd name="T80" fmla="*/ 52 w 173"/>
                <a:gd name="T81" fmla="*/ 130 h 643"/>
                <a:gd name="T82" fmla="*/ 30 w 173"/>
                <a:gd name="T83" fmla="*/ 30 h 643"/>
                <a:gd name="T84" fmla="*/ 3 w 173"/>
                <a:gd name="T85" fmla="*/ 40 h 643"/>
                <a:gd name="T86" fmla="*/ 12 w 173"/>
                <a:gd name="T87" fmla="*/ 181 h 643"/>
                <a:gd name="T88" fmla="*/ 12 w 173"/>
                <a:gd name="T89" fmla="*/ 317 h 643"/>
                <a:gd name="T90" fmla="*/ 17 w 173"/>
                <a:gd name="T91" fmla="*/ 510 h 643"/>
                <a:gd name="T92" fmla="*/ 21 w 173"/>
                <a:gd name="T93" fmla="*/ 664 h 64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73" h="643">
                  <a:moveTo>
                    <a:pt x="12" y="229"/>
                  </a:moveTo>
                  <a:lnTo>
                    <a:pt x="14" y="241"/>
                  </a:lnTo>
                  <a:lnTo>
                    <a:pt x="17" y="255"/>
                  </a:lnTo>
                  <a:lnTo>
                    <a:pt x="19" y="270"/>
                  </a:lnTo>
                  <a:lnTo>
                    <a:pt x="22" y="281"/>
                  </a:lnTo>
                  <a:lnTo>
                    <a:pt x="19" y="298"/>
                  </a:lnTo>
                  <a:lnTo>
                    <a:pt x="17" y="315"/>
                  </a:lnTo>
                  <a:lnTo>
                    <a:pt x="14" y="329"/>
                  </a:lnTo>
                  <a:lnTo>
                    <a:pt x="14" y="345"/>
                  </a:lnTo>
                  <a:lnTo>
                    <a:pt x="12" y="352"/>
                  </a:lnTo>
                  <a:lnTo>
                    <a:pt x="14" y="367"/>
                  </a:lnTo>
                  <a:lnTo>
                    <a:pt x="22" y="383"/>
                  </a:lnTo>
                  <a:lnTo>
                    <a:pt x="24" y="400"/>
                  </a:lnTo>
                  <a:lnTo>
                    <a:pt x="24" y="416"/>
                  </a:lnTo>
                  <a:lnTo>
                    <a:pt x="33" y="430"/>
                  </a:lnTo>
                  <a:lnTo>
                    <a:pt x="33" y="433"/>
                  </a:lnTo>
                  <a:lnTo>
                    <a:pt x="38" y="430"/>
                  </a:lnTo>
                  <a:lnTo>
                    <a:pt x="45" y="430"/>
                  </a:lnTo>
                  <a:lnTo>
                    <a:pt x="50" y="428"/>
                  </a:lnTo>
                  <a:lnTo>
                    <a:pt x="48" y="437"/>
                  </a:lnTo>
                  <a:lnTo>
                    <a:pt x="52" y="442"/>
                  </a:lnTo>
                  <a:lnTo>
                    <a:pt x="50" y="440"/>
                  </a:lnTo>
                  <a:lnTo>
                    <a:pt x="50" y="447"/>
                  </a:lnTo>
                  <a:lnTo>
                    <a:pt x="52" y="456"/>
                  </a:lnTo>
                  <a:lnTo>
                    <a:pt x="55" y="466"/>
                  </a:lnTo>
                  <a:lnTo>
                    <a:pt x="55" y="475"/>
                  </a:lnTo>
                  <a:lnTo>
                    <a:pt x="62" y="482"/>
                  </a:lnTo>
                  <a:lnTo>
                    <a:pt x="59" y="492"/>
                  </a:lnTo>
                  <a:lnTo>
                    <a:pt x="62" y="497"/>
                  </a:lnTo>
                  <a:lnTo>
                    <a:pt x="59" y="497"/>
                  </a:lnTo>
                  <a:lnTo>
                    <a:pt x="59" y="501"/>
                  </a:lnTo>
                  <a:lnTo>
                    <a:pt x="59" y="511"/>
                  </a:lnTo>
                  <a:lnTo>
                    <a:pt x="62" y="511"/>
                  </a:lnTo>
                  <a:lnTo>
                    <a:pt x="57" y="518"/>
                  </a:lnTo>
                  <a:lnTo>
                    <a:pt x="55" y="513"/>
                  </a:lnTo>
                  <a:lnTo>
                    <a:pt x="50" y="511"/>
                  </a:lnTo>
                  <a:lnTo>
                    <a:pt x="50" y="506"/>
                  </a:lnTo>
                  <a:lnTo>
                    <a:pt x="48" y="506"/>
                  </a:lnTo>
                  <a:lnTo>
                    <a:pt x="43" y="506"/>
                  </a:lnTo>
                  <a:lnTo>
                    <a:pt x="36" y="523"/>
                  </a:lnTo>
                  <a:lnTo>
                    <a:pt x="38" y="520"/>
                  </a:lnTo>
                  <a:lnTo>
                    <a:pt x="43" y="518"/>
                  </a:lnTo>
                  <a:lnTo>
                    <a:pt x="52" y="523"/>
                  </a:lnTo>
                  <a:lnTo>
                    <a:pt x="62" y="530"/>
                  </a:lnTo>
                  <a:lnTo>
                    <a:pt x="59" y="532"/>
                  </a:lnTo>
                  <a:lnTo>
                    <a:pt x="62" y="534"/>
                  </a:lnTo>
                  <a:lnTo>
                    <a:pt x="55" y="537"/>
                  </a:lnTo>
                  <a:lnTo>
                    <a:pt x="69" y="537"/>
                  </a:lnTo>
                  <a:lnTo>
                    <a:pt x="74" y="542"/>
                  </a:lnTo>
                  <a:lnTo>
                    <a:pt x="74" y="546"/>
                  </a:lnTo>
                  <a:lnTo>
                    <a:pt x="64" y="544"/>
                  </a:lnTo>
                  <a:lnTo>
                    <a:pt x="59" y="544"/>
                  </a:lnTo>
                  <a:lnTo>
                    <a:pt x="66" y="553"/>
                  </a:lnTo>
                  <a:lnTo>
                    <a:pt x="74" y="565"/>
                  </a:lnTo>
                  <a:lnTo>
                    <a:pt x="74" y="572"/>
                  </a:lnTo>
                  <a:lnTo>
                    <a:pt x="78" y="579"/>
                  </a:lnTo>
                  <a:lnTo>
                    <a:pt x="74" y="582"/>
                  </a:lnTo>
                  <a:lnTo>
                    <a:pt x="83" y="584"/>
                  </a:lnTo>
                  <a:lnTo>
                    <a:pt x="88" y="594"/>
                  </a:lnTo>
                  <a:lnTo>
                    <a:pt x="85" y="596"/>
                  </a:lnTo>
                  <a:lnTo>
                    <a:pt x="95" y="601"/>
                  </a:lnTo>
                  <a:lnTo>
                    <a:pt x="97" y="605"/>
                  </a:lnTo>
                  <a:lnTo>
                    <a:pt x="95" y="603"/>
                  </a:lnTo>
                  <a:lnTo>
                    <a:pt x="102" y="608"/>
                  </a:lnTo>
                  <a:lnTo>
                    <a:pt x="102" y="615"/>
                  </a:lnTo>
                  <a:lnTo>
                    <a:pt x="107" y="622"/>
                  </a:lnTo>
                  <a:lnTo>
                    <a:pt x="109" y="624"/>
                  </a:lnTo>
                  <a:lnTo>
                    <a:pt x="118" y="629"/>
                  </a:lnTo>
                  <a:lnTo>
                    <a:pt x="118" y="631"/>
                  </a:lnTo>
                  <a:lnTo>
                    <a:pt x="126" y="636"/>
                  </a:lnTo>
                  <a:lnTo>
                    <a:pt x="145" y="643"/>
                  </a:lnTo>
                  <a:lnTo>
                    <a:pt x="147" y="622"/>
                  </a:lnTo>
                  <a:lnTo>
                    <a:pt x="159" y="617"/>
                  </a:lnTo>
                  <a:lnTo>
                    <a:pt x="173" y="617"/>
                  </a:lnTo>
                  <a:lnTo>
                    <a:pt x="149" y="612"/>
                  </a:lnTo>
                  <a:lnTo>
                    <a:pt x="121" y="608"/>
                  </a:lnTo>
                  <a:lnTo>
                    <a:pt x="114" y="601"/>
                  </a:lnTo>
                  <a:lnTo>
                    <a:pt x="104" y="589"/>
                  </a:lnTo>
                  <a:lnTo>
                    <a:pt x="97" y="589"/>
                  </a:lnTo>
                  <a:lnTo>
                    <a:pt x="83" y="565"/>
                  </a:lnTo>
                  <a:lnTo>
                    <a:pt x="92" y="553"/>
                  </a:lnTo>
                  <a:lnTo>
                    <a:pt x="90" y="530"/>
                  </a:lnTo>
                  <a:lnTo>
                    <a:pt x="85" y="511"/>
                  </a:lnTo>
                  <a:lnTo>
                    <a:pt x="85" y="499"/>
                  </a:lnTo>
                  <a:lnTo>
                    <a:pt x="83" y="489"/>
                  </a:lnTo>
                  <a:lnTo>
                    <a:pt x="76" y="487"/>
                  </a:lnTo>
                  <a:lnTo>
                    <a:pt x="85" y="482"/>
                  </a:lnTo>
                  <a:lnTo>
                    <a:pt x="74" y="475"/>
                  </a:lnTo>
                  <a:lnTo>
                    <a:pt x="66" y="456"/>
                  </a:lnTo>
                  <a:lnTo>
                    <a:pt x="59" y="447"/>
                  </a:lnTo>
                  <a:lnTo>
                    <a:pt x="59" y="433"/>
                  </a:lnTo>
                  <a:lnTo>
                    <a:pt x="52" y="409"/>
                  </a:lnTo>
                  <a:lnTo>
                    <a:pt x="50" y="390"/>
                  </a:lnTo>
                  <a:lnTo>
                    <a:pt x="55" y="381"/>
                  </a:lnTo>
                  <a:lnTo>
                    <a:pt x="52" y="369"/>
                  </a:lnTo>
                  <a:lnTo>
                    <a:pt x="48" y="355"/>
                  </a:lnTo>
                  <a:lnTo>
                    <a:pt x="43" y="341"/>
                  </a:lnTo>
                  <a:lnTo>
                    <a:pt x="50" y="329"/>
                  </a:lnTo>
                  <a:lnTo>
                    <a:pt x="48" y="317"/>
                  </a:lnTo>
                  <a:lnTo>
                    <a:pt x="50" y="293"/>
                  </a:lnTo>
                  <a:lnTo>
                    <a:pt x="48" y="281"/>
                  </a:lnTo>
                  <a:lnTo>
                    <a:pt x="38" y="267"/>
                  </a:lnTo>
                  <a:lnTo>
                    <a:pt x="31" y="253"/>
                  </a:lnTo>
                  <a:lnTo>
                    <a:pt x="31" y="241"/>
                  </a:lnTo>
                  <a:lnTo>
                    <a:pt x="36" y="229"/>
                  </a:lnTo>
                  <a:lnTo>
                    <a:pt x="33" y="218"/>
                  </a:lnTo>
                  <a:lnTo>
                    <a:pt x="33" y="206"/>
                  </a:lnTo>
                  <a:lnTo>
                    <a:pt x="38" y="189"/>
                  </a:lnTo>
                  <a:lnTo>
                    <a:pt x="48" y="173"/>
                  </a:lnTo>
                  <a:lnTo>
                    <a:pt x="50" y="168"/>
                  </a:lnTo>
                  <a:lnTo>
                    <a:pt x="45" y="159"/>
                  </a:lnTo>
                  <a:lnTo>
                    <a:pt x="43" y="133"/>
                  </a:lnTo>
                  <a:lnTo>
                    <a:pt x="45" y="123"/>
                  </a:lnTo>
                  <a:lnTo>
                    <a:pt x="59" y="116"/>
                  </a:lnTo>
                  <a:lnTo>
                    <a:pt x="62" y="99"/>
                  </a:lnTo>
                  <a:lnTo>
                    <a:pt x="59" y="97"/>
                  </a:lnTo>
                  <a:lnTo>
                    <a:pt x="48" y="92"/>
                  </a:lnTo>
                  <a:lnTo>
                    <a:pt x="40" y="78"/>
                  </a:lnTo>
                  <a:lnTo>
                    <a:pt x="33" y="62"/>
                  </a:lnTo>
                  <a:lnTo>
                    <a:pt x="29" y="45"/>
                  </a:lnTo>
                  <a:lnTo>
                    <a:pt x="31" y="33"/>
                  </a:lnTo>
                  <a:lnTo>
                    <a:pt x="22" y="21"/>
                  </a:lnTo>
                  <a:lnTo>
                    <a:pt x="17" y="10"/>
                  </a:lnTo>
                  <a:lnTo>
                    <a:pt x="12" y="0"/>
                  </a:lnTo>
                  <a:lnTo>
                    <a:pt x="7" y="7"/>
                  </a:lnTo>
                  <a:lnTo>
                    <a:pt x="3" y="14"/>
                  </a:lnTo>
                  <a:lnTo>
                    <a:pt x="0" y="17"/>
                  </a:lnTo>
                  <a:lnTo>
                    <a:pt x="3" y="38"/>
                  </a:lnTo>
                  <a:lnTo>
                    <a:pt x="7" y="62"/>
                  </a:lnTo>
                  <a:lnTo>
                    <a:pt x="7" y="81"/>
                  </a:lnTo>
                  <a:lnTo>
                    <a:pt x="7" y="99"/>
                  </a:lnTo>
                  <a:lnTo>
                    <a:pt x="7" y="109"/>
                  </a:lnTo>
                  <a:lnTo>
                    <a:pt x="10" y="130"/>
                  </a:lnTo>
                  <a:lnTo>
                    <a:pt x="12" y="149"/>
                  </a:lnTo>
                  <a:lnTo>
                    <a:pt x="10" y="175"/>
                  </a:lnTo>
                  <a:lnTo>
                    <a:pt x="10" y="199"/>
                  </a:lnTo>
                  <a:lnTo>
                    <a:pt x="12" y="211"/>
                  </a:lnTo>
                  <a:lnTo>
                    <a:pt x="12" y="229"/>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081" name="Freeform 5222"/>
            <p:cNvSpPr>
              <a:spLocks/>
            </p:cNvSpPr>
            <p:nvPr/>
          </p:nvSpPr>
          <p:spPr bwMode="auto">
            <a:xfrm>
              <a:off x="4447" y="2495"/>
              <a:ext cx="167" cy="133"/>
            </a:xfrm>
            <a:custGeom>
              <a:avLst/>
              <a:gdLst>
                <a:gd name="T0" fmla="*/ 201 w 149"/>
                <a:gd name="T1" fmla="*/ 0 h 107"/>
                <a:gd name="T2" fmla="*/ 219 w 149"/>
                <a:gd name="T3" fmla="*/ 21 h 107"/>
                <a:gd name="T4" fmla="*/ 214 w 149"/>
                <a:gd name="T5" fmla="*/ 57 h 107"/>
                <a:gd name="T6" fmla="*/ 225 w 149"/>
                <a:gd name="T7" fmla="*/ 40 h 107"/>
                <a:gd name="T8" fmla="*/ 225 w 149"/>
                <a:gd name="T9" fmla="*/ 57 h 107"/>
                <a:gd name="T10" fmla="*/ 231 w 149"/>
                <a:gd name="T11" fmla="*/ 62 h 107"/>
                <a:gd name="T12" fmla="*/ 263 w 149"/>
                <a:gd name="T13" fmla="*/ 87 h 107"/>
                <a:gd name="T14" fmla="*/ 238 w 149"/>
                <a:gd name="T15" fmla="*/ 108 h 107"/>
                <a:gd name="T16" fmla="*/ 243 w 149"/>
                <a:gd name="T17" fmla="*/ 127 h 107"/>
                <a:gd name="T18" fmla="*/ 222 w 149"/>
                <a:gd name="T19" fmla="*/ 138 h 107"/>
                <a:gd name="T20" fmla="*/ 219 w 149"/>
                <a:gd name="T21" fmla="*/ 148 h 107"/>
                <a:gd name="T22" fmla="*/ 196 w 149"/>
                <a:gd name="T23" fmla="*/ 138 h 107"/>
                <a:gd name="T24" fmla="*/ 173 w 149"/>
                <a:gd name="T25" fmla="*/ 134 h 107"/>
                <a:gd name="T26" fmla="*/ 165 w 149"/>
                <a:gd name="T27" fmla="*/ 174 h 107"/>
                <a:gd name="T28" fmla="*/ 159 w 149"/>
                <a:gd name="T29" fmla="*/ 209 h 107"/>
                <a:gd name="T30" fmla="*/ 149 w 149"/>
                <a:gd name="T31" fmla="*/ 231 h 107"/>
                <a:gd name="T32" fmla="*/ 138 w 149"/>
                <a:gd name="T33" fmla="*/ 282 h 107"/>
                <a:gd name="T34" fmla="*/ 118 w 149"/>
                <a:gd name="T35" fmla="*/ 293 h 107"/>
                <a:gd name="T36" fmla="*/ 80 w 149"/>
                <a:gd name="T37" fmla="*/ 282 h 107"/>
                <a:gd name="T38" fmla="*/ 71 w 149"/>
                <a:gd name="T39" fmla="*/ 303 h 107"/>
                <a:gd name="T40" fmla="*/ 34 w 149"/>
                <a:gd name="T41" fmla="*/ 317 h 107"/>
                <a:gd name="T42" fmla="*/ 10 w 149"/>
                <a:gd name="T43" fmla="*/ 287 h 107"/>
                <a:gd name="T44" fmla="*/ 0 w 149"/>
                <a:gd name="T45" fmla="*/ 254 h 107"/>
                <a:gd name="T46" fmla="*/ 0 w 149"/>
                <a:gd name="T47" fmla="*/ 260 h 107"/>
                <a:gd name="T48" fmla="*/ 21 w 149"/>
                <a:gd name="T49" fmla="*/ 282 h 107"/>
                <a:gd name="T50" fmla="*/ 46 w 149"/>
                <a:gd name="T51" fmla="*/ 287 h 107"/>
                <a:gd name="T52" fmla="*/ 43 w 149"/>
                <a:gd name="T53" fmla="*/ 287 h 107"/>
                <a:gd name="T54" fmla="*/ 43 w 149"/>
                <a:gd name="T55" fmla="*/ 282 h 107"/>
                <a:gd name="T56" fmla="*/ 46 w 149"/>
                <a:gd name="T57" fmla="*/ 254 h 107"/>
                <a:gd name="T58" fmla="*/ 46 w 149"/>
                <a:gd name="T59" fmla="*/ 246 h 107"/>
                <a:gd name="T60" fmla="*/ 52 w 149"/>
                <a:gd name="T61" fmla="*/ 224 h 107"/>
                <a:gd name="T62" fmla="*/ 71 w 149"/>
                <a:gd name="T63" fmla="*/ 209 h 107"/>
                <a:gd name="T64" fmla="*/ 90 w 149"/>
                <a:gd name="T65" fmla="*/ 205 h 107"/>
                <a:gd name="T66" fmla="*/ 104 w 149"/>
                <a:gd name="T67" fmla="*/ 164 h 107"/>
                <a:gd name="T68" fmla="*/ 121 w 149"/>
                <a:gd name="T69" fmla="*/ 127 h 107"/>
                <a:gd name="T70" fmla="*/ 133 w 149"/>
                <a:gd name="T71" fmla="*/ 148 h 107"/>
                <a:gd name="T72" fmla="*/ 143 w 149"/>
                <a:gd name="T73" fmla="*/ 127 h 107"/>
                <a:gd name="T74" fmla="*/ 147 w 149"/>
                <a:gd name="T75" fmla="*/ 108 h 107"/>
                <a:gd name="T76" fmla="*/ 156 w 149"/>
                <a:gd name="T77" fmla="*/ 134 h 107"/>
                <a:gd name="T78" fmla="*/ 156 w 149"/>
                <a:gd name="T79" fmla="*/ 111 h 107"/>
                <a:gd name="T80" fmla="*/ 159 w 149"/>
                <a:gd name="T81" fmla="*/ 97 h 107"/>
                <a:gd name="T82" fmla="*/ 156 w 149"/>
                <a:gd name="T83" fmla="*/ 87 h 107"/>
                <a:gd name="T84" fmla="*/ 165 w 149"/>
                <a:gd name="T85" fmla="*/ 71 h 107"/>
                <a:gd name="T86" fmla="*/ 177 w 149"/>
                <a:gd name="T87" fmla="*/ 37 h 107"/>
                <a:gd name="T88" fmla="*/ 188 w 149"/>
                <a:gd name="T89" fmla="*/ 0 h 107"/>
                <a:gd name="T90" fmla="*/ 194 w 149"/>
                <a:gd name="T91" fmla="*/ 14 h 107"/>
                <a:gd name="T92" fmla="*/ 201 w 149"/>
                <a:gd name="T93" fmla="*/ 0 h 1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49" h="107">
                  <a:moveTo>
                    <a:pt x="114" y="0"/>
                  </a:moveTo>
                  <a:lnTo>
                    <a:pt x="123" y="7"/>
                  </a:lnTo>
                  <a:lnTo>
                    <a:pt x="121" y="19"/>
                  </a:lnTo>
                  <a:lnTo>
                    <a:pt x="128" y="14"/>
                  </a:lnTo>
                  <a:lnTo>
                    <a:pt x="128" y="19"/>
                  </a:lnTo>
                  <a:lnTo>
                    <a:pt x="130" y="21"/>
                  </a:lnTo>
                  <a:lnTo>
                    <a:pt x="149" y="29"/>
                  </a:lnTo>
                  <a:lnTo>
                    <a:pt x="135" y="36"/>
                  </a:lnTo>
                  <a:lnTo>
                    <a:pt x="137" y="43"/>
                  </a:lnTo>
                  <a:lnTo>
                    <a:pt x="126" y="47"/>
                  </a:lnTo>
                  <a:lnTo>
                    <a:pt x="123" y="50"/>
                  </a:lnTo>
                  <a:lnTo>
                    <a:pt x="111" y="47"/>
                  </a:lnTo>
                  <a:lnTo>
                    <a:pt x="97" y="45"/>
                  </a:lnTo>
                  <a:lnTo>
                    <a:pt x="93" y="59"/>
                  </a:lnTo>
                  <a:lnTo>
                    <a:pt x="90" y="71"/>
                  </a:lnTo>
                  <a:lnTo>
                    <a:pt x="85" y="78"/>
                  </a:lnTo>
                  <a:lnTo>
                    <a:pt x="78" y="95"/>
                  </a:lnTo>
                  <a:lnTo>
                    <a:pt x="67" y="99"/>
                  </a:lnTo>
                  <a:lnTo>
                    <a:pt x="45" y="95"/>
                  </a:lnTo>
                  <a:lnTo>
                    <a:pt x="40" y="102"/>
                  </a:lnTo>
                  <a:lnTo>
                    <a:pt x="19" y="107"/>
                  </a:lnTo>
                  <a:lnTo>
                    <a:pt x="5" y="97"/>
                  </a:lnTo>
                  <a:lnTo>
                    <a:pt x="0" y="85"/>
                  </a:lnTo>
                  <a:lnTo>
                    <a:pt x="0" y="88"/>
                  </a:lnTo>
                  <a:lnTo>
                    <a:pt x="12" y="95"/>
                  </a:lnTo>
                  <a:lnTo>
                    <a:pt x="26" y="97"/>
                  </a:lnTo>
                  <a:lnTo>
                    <a:pt x="24" y="97"/>
                  </a:lnTo>
                  <a:lnTo>
                    <a:pt x="24" y="95"/>
                  </a:lnTo>
                  <a:lnTo>
                    <a:pt x="26" y="85"/>
                  </a:lnTo>
                  <a:lnTo>
                    <a:pt x="26" y="83"/>
                  </a:lnTo>
                  <a:lnTo>
                    <a:pt x="29" y="76"/>
                  </a:lnTo>
                  <a:lnTo>
                    <a:pt x="40" y="71"/>
                  </a:lnTo>
                  <a:lnTo>
                    <a:pt x="50" y="69"/>
                  </a:lnTo>
                  <a:lnTo>
                    <a:pt x="59" y="55"/>
                  </a:lnTo>
                  <a:lnTo>
                    <a:pt x="69" y="43"/>
                  </a:lnTo>
                  <a:lnTo>
                    <a:pt x="76" y="50"/>
                  </a:lnTo>
                  <a:lnTo>
                    <a:pt x="81" y="43"/>
                  </a:lnTo>
                  <a:lnTo>
                    <a:pt x="83" y="36"/>
                  </a:lnTo>
                  <a:lnTo>
                    <a:pt x="88" y="45"/>
                  </a:lnTo>
                  <a:lnTo>
                    <a:pt x="88" y="38"/>
                  </a:lnTo>
                  <a:lnTo>
                    <a:pt x="90" y="33"/>
                  </a:lnTo>
                  <a:lnTo>
                    <a:pt x="88" y="29"/>
                  </a:lnTo>
                  <a:lnTo>
                    <a:pt x="93" y="24"/>
                  </a:lnTo>
                  <a:lnTo>
                    <a:pt x="100" y="12"/>
                  </a:lnTo>
                  <a:lnTo>
                    <a:pt x="107" y="0"/>
                  </a:lnTo>
                  <a:lnTo>
                    <a:pt x="109" y="5"/>
                  </a:lnTo>
                  <a:lnTo>
                    <a:pt x="114" y="0"/>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082" name="Freeform 5223"/>
            <p:cNvSpPr>
              <a:spLocks/>
            </p:cNvSpPr>
            <p:nvPr/>
          </p:nvSpPr>
          <p:spPr bwMode="auto">
            <a:xfrm>
              <a:off x="4343" y="2616"/>
              <a:ext cx="3" cy="2"/>
            </a:xfrm>
            <a:custGeom>
              <a:avLst/>
              <a:gdLst>
                <a:gd name="T0" fmla="*/ 2 w 4"/>
                <a:gd name="T1" fmla="*/ 0 h 2"/>
                <a:gd name="T2" fmla="*/ 0 w 4"/>
                <a:gd name="T3" fmla="*/ 2 h 2"/>
                <a:gd name="T4" fmla="*/ 0 w 4"/>
                <a:gd name="T5" fmla="*/ 0 h 2"/>
                <a:gd name="T6" fmla="*/ 2 w 4"/>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2">
                  <a:moveTo>
                    <a:pt x="4" y="0"/>
                  </a:moveTo>
                  <a:lnTo>
                    <a:pt x="0" y="2"/>
                  </a:lnTo>
                  <a:lnTo>
                    <a:pt x="0" y="0"/>
                  </a:lnTo>
                  <a:lnTo>
                    <a:pt x="4" y="0"/>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083" name="Freeform 5224"/>
            <p:cNvSpPr>
              <a:spLocks/>
            </p:cNvSpPr>
            <p:nvPr/>
          </p:nvSpPr>
          <p:spPr bwMode="auto">
            <a:xfrm>
              <a:off x="4433" y="2551"/>
              <a:ext cx="179" cy="187"/>
            </a:xfrm>
            <a:custGeom>
              <a:avLst/>
              <a:gdLst>
                <a:gd name="T0" fmla="*/ 288 w 159"/>
                <a:gd name="T1" fmla="*/ 181 h 151"/>
                <a:gd name="T2" fmla="*/ 262 w 159"/>
                <a:gd name="T3" fmla="*/ 181 h 151"/>
                <a:gd name="T4" fmla="*/ 258 w 159"/>
                <a:gd name="T5" fmla="*/ 181 h 151"/>
                <a:gd name="T6" fmla="*/ 244 w 159"/>
                <a:gd name="T7" fmla="*/ 246 h 151"/>
                <a:gd name="T8" fmla="*/ 249 w 159"/>
                <a:gd name="T9" fmla="*/ 246 h 151"/>
                <a:gd name="T10" fmla="*/ 244 w 159"/>
                <a:gd name="T11" fmla="*/ 277 h 151"/>
                <a:gd name="T12" fmla="*/ 229 w 159"/>
                <a:gd name="T13" fmla="*/ 289 h 151"/>
                <a:gd name="T14" fmla="*/ 215 w 159"/>
                <a:gd name="T15" fmla="*/ 323 h 151"/>
                <a:gd name="T16" fmla="*/ 215 w 159"/>
                <a:gd name="T17" fmla="*/ 343 h 151"/>
                <a:gd name="T18" fmla="*/ 218 w 159"/>
                <a:gd name="T19" fmla="*/ 343 h 151"/>
                <a:gd name="T20" fmla="*/ 215 w 159"/>
                <a:gd name="T21" fmla="*/ 358 h 151"/>
                <a:gd name="T22" fmla="*/ 205 w 159"/>
                <a:gd name="T23" fmla="*/ 378 h 151"/>
                <a:gd name="T24" fmla="*/ 203 w 159"/>
                <a:gd name="T25" fmla="*/ 417 h 151"/>
                <a:gd name="T26" fmla="*/ 162 w 159"/>
                <a:gd name="T27" fmla="*/ 440 h 151"/>
                <a:gd name="T28" fmla="*/ 159 w 159"/>
                <a:gd name="T29" fmla="*/ 406 h 151"/>
                <a:gd name="T30" fmla="*/ 150 w 159"/>
                <a:gd name="T31" fmla="*/ 400 h 151"/>
                <a:gd name="T32" fmla="*/ 133 w 159"/>
                <a:gd name="T33" fmla="*/ 400 h 151"/>
                <a:gd name="T34" fmla="*/ 115 w 159"/>
                <a:gd name="T35" fmla="*/ 384 h 151"/>
                <a:gd name="T36" fmla="*/ 100 w 159"/>
                <a:gd name="T37" fmla="*/ 400 h 151"/>
                <a:gd name="T38" fmla="*/ 81 w 159"/>
                <a:gd name="T39" fmla="*/ 406 h 151"/>
                <a:gd name="T40" fmla="*/ 78 w 159"/>
                <a:gd name="T41" fmla="*/ 378 h 151"/>
                <a:gd name="T42" fmla="*/ 53 w 159"/>
                <a:gd name="T43" fmla="*/ 384 h 151"/>
                <a:gd name="T44" fmla="*/ 56 w 159"/>
                <a:gd name="T45" fmla="*/ 378 h 151"/>
                <a:gd name="T46" fmla="*/ 53 w 159"/>
                <a:gd name="T47" fmla="*/ 384 h 151"/>
                <a:gd name="T48" fmla="*/ 34 w 159"/>
                <a:gd name="T49" fmla="*/ 378 h 151"/>
                <a:gd name="T50" fmla="*/ 30 w 159"/>
                <a:gd name="T51" fmla="*/ 323 h 151"/>
                <a:gd name="T52" fmla="*/ 30 w 159"/>
                <a:gd name="T53" fmla="*/ 284 h 151"/>
                <a:gd name="T54" fmla="*/ 14 w 159"/>
                <a:gd name="T55" fmla="*/ 261 h 151"/>
                <a:gd name="T56" fmla="*/ 14 w 159"/>
                <a:gd name="T57" fmla="*/ 261 h 151"/>
                <a:gd name="T58" fmla="*/ 10 w 159"/>
                <a:gd name="T59" fmla="*/ 233 h 151"/>
                <a:gd name="T60" fmla="*/ 10 w 159"/>
                <a:gd name="T61" fmla="*/ 220 h 151"/>
                <a:gd name="T62" fmla="*/ 0 w 159"/>
                <a:gd name="T63" fmla="*/ 186 h 151"/>
                <a:gd name="T64" fmla="*/ 10 w 159"/>
                <a:gd name="T65" fmla="*/ 150 h 151"/>
                <a:gd name="T66" fmla="*/ 3 w 159"/>
                <a:gd name="T67" fmla="*/ 150 h 151"/>
                <a:gd name="T68" fmla="*/ 23 w 159"/>
                <a:gd name="T69" fmla="*/ 118 h 151"/>
                <a:gd name="T70" fmla="*/ 30 w 159"/>
                <a:gd name="T71" fmla="*/ 150 h 151"/>
                <a:gd name="T72" fmla="*/ 56 w 159"/>
                <a:gd name="T73" fmla="*/ 181 h 151"/>
                <a:gd name="T74" fmla="*/ 93 w 159"/>
                <a:gd name="T75" fmla="*/ 167 h 151"/>
                <a:gd name="T76" fmla="*/ 102 w 159"/>
                <a:gd name="T77" fmla="*/ 146 h 151"/>
                <a:gd name="T78" fmla="*/ 143 w 159"/>
                <a:gd name="T79" fmla="*/ 159 h 151"/>
                <a:gd name="T80" fmla="*/ 162 w 159"/>
                <a:gd name="T81" fmla="*/ 146 h 151"/>
                <a:gd name="T82" fmla="*/ 174 w 159"/>
                <a:gd name="T83" fmla="*/ 97 h 151"/>
                <a:gd name="T84" fmla="*/ 184 w 159"/>
                <a:gd name="T85" fmla="*/ 77 h 151"/>
                <a:gd name="T86" fmla="*/ 190 w 159"/>
                <a:gd name="T87" fmla="*/ 40 h 151"/>
                <a:gd name="T88" fmla="*/ 196 w 159"/>
                <a:gd name="T89" fmla="*/ 0 h 151"/>
                <a:gd name="T90" fmla="*/ 221 w 159"/>
                <a:gd name="T91" fmla="*/ 2 h 151"/>
                <a:gd name="T92" fmla="*/ 244 w 159"/>
                <a:gd name="T93" fmla="*/ 14 h 151"/>
                <a:gd name="T94" fmla="*/ 244 w 159"/>
                <a:gd name="T95" fmla="*/ 14 h 151"/>
                <a:gd name="T96" fmla="*/ 244 w 159"/>
                <a:gd name="T97" fmla="*/ 21 h 151"/>
                <a:gd name="T98" fmla="*/ 249 w 159"/>
                <a:gd name="T99" fmla="*/ 40 h 151"/>
                <a:gd name="T100" fmla="*/ 244 w 159"/>
                <a:gd name="T101" fmla="*/ 40 h 151"/>
                <a:gd name="T102" fmla="*/ 235 w 159"/>
                <a:gd name="T103" fmla="*/ 40 h 151"/>
                <a:gd name="T104" fmla="*/ 241 w 159"/>
                <a:gd name="T105" fmla="*/ 62 h 151"/>
                <a:gd name="T106" fmla="*/ 262 w 159"/>
                <a:gd name="T107" fmla="*/ 110 h 151"/>
                <a:gd name="T108" fmla="*/ 258 w 159"/>
                <a:gd name="T109" fmla="*/ 130 h 151"/>
                <a:gd name="T110" fmla="*/ 270 w 159"/>
                <a:gd name="T111" fmla="*/ 150 h 151"/>
                <a:gd name="T112" fmla="*/ 288 w 159"/>
                <a:gd name="T113" fmla="*/ 181 h 15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9" h="151">
                  <a:moveTo>
                    <a:pt x="159" y="62"/>
                  </a:moveTo>
                  <a:lnTo>
                    <a:pt x="145" y="62"/>
                  </a:lnTo>
                  <a:lnTo>
                    <a:pt x="142" y="62"/>
                  </a:lnTo>
                  <a:lnTo>
                    <a:pt x="135" y="85"/>
                  </a:lnTo>
                  <a:lnTo>
                    <a:pt x="138" y="85"/>
                  </a:lnTo>
                  <a:lnTo>
                    <a:pt x="135" y="95"/>
                  </a:lnTo>
                  <a:lnTo>
                    <a:pt x="126" y="99"/>
                  </a:lnTo>
                  <a:lnTo>
                    <a:pt x="119" y="111"/>
                  </a:lnTo>
                  <a:lnTo>
                    <a:pt x="119" y="118"/>
                  </a:lnTo>
                  <a:lnTo>
                    <a:pt x="121" y="118"/>
                  </a:lnTo>
                  <a:lnTo>
                    <a:pt x="119" y="123"/>
                  </a:lnTo>
                  <a:lnTo>
                    <a:pt x="114" y="130"/>
                  </a:lnTo>
                  <a:lnTo>
                    <a:pt x="112" y="144"/>
                  </a:lnTo>
                  <a:lnTo>
                    <a:pt x="90" y="151"/>
                  </a:lnTo>
                  <a:lnTo>
                    <a:pt x="88" y="140"/>
                  </a:lnTo>
                  <a:lnTo>
                    <a:pt x="83" y="137"/>
                  </a:lnTo>
                  <a:lnTo>
                    <a:pt x="74" y="137"/>
                  </a:lnTo>
                  <a:lnTo>
                    <a:pt x="64" y="132"/>
                  </a:lnTo>
                  <a:lnTo>
                    <a:pt x="55" y="137"/>
                  </a:lnTo>
                  <a:lnTo>
                    <a:pt x="45" y="140"/>
                  </a:lnTo>
                  <a:lnTo>
                    <a:pt x="43" y="130"/>
                  </a:lnTo>
                  <a:lnTo>
                    <a:pt x="29" y="132"/>
                  </a:lnTo>
                  <a:lnTo>
                    <a:pt x="31" y="130"/>
                  </a:lnTo>
                  <a:lnTo>
                    <a:pt x="29" y="132"/>
                  </a:lnTo>
                  <a:lnTo>
                    <a:pt x="19" y="130"/>
                  </a:lnTo>
                  <a:lnTo>
                    <a:pt x="17" y="111"/>
                  </a:lnTo>
                  <a:lnTo>
                    <a:pt x="17" y="97"/>
                  </a:lnTo>
                  <a:lnTo>
                    <a:pt x="8" y="90"/>
                  </a:lnTo>
                  <a:lnTo>
                    <a:pt x="5" y="80"/>
                  </a:lnTo>
                  <a:lnTo>
                    <a:pt x="5" y="76"/>
                  </a:lnTo>
                  <a:lnTo>
                    <a:pt x="0" y="64"/>
                  </a:lnTo>
                  <a:lnTo>
                    <a:pt x="5" y="52"/>
                  </a:lnTo>
                  <a:lnTo>
                    <a:pt x="3" y="52"/>
                  </a:lnTo>
                  <a:lnTo>
                    <a:pt x="12" y="40"/>
                  </a:lnTo>
                  <a:lnTo>
                    <a:pt x="17" y="52"/>
                  </a:lnTo>
                  <a:lnTo>
                    <a:pt x="31" y="62"/>
                  </a:lnTo>
                  <a:lnTo>
                    <a:pt x="52" y="57"/>
                  </a:lnTo>
                  <a:lnTo>
                    <a:pt x="57" y="50"/>
                  </a:lnTo>
                  <a:lnTo>
                    <a:pt x="79" y="54"/>
                  </a:lnTo>
                  <a:lnTo>
                    <a:pt x="90" y="50"/>
                  </a:lnTo>
                  <a:lnTo>
                    <a:pt x="97" y="33"/>
                  </a:lnTo>
                  <a:lnTo>
                    <a:pt x="102" y="26"/>
                  </a:lnTo>
                  <a:lnTo>
                    <a:pt x="105" y="14"/>
                  </a:lnTo>
                  <a:lnTo>
                    <a:pt x="109" y="0"/>
                  </a:lnTo>
                  <a:lnTo>
                    <a:pt x="123" y="2"/>
                  </a:lnTo>
                  <a:lnTo>
                    <a:pt x="135" y="5"/>
                  </a:lnTo>
                  <a:lnTo>
                    <a:pt x="135" y="7"/>
                  </a:lnTo>
                  <a:lnTo>
                    <a:pt x="138" y="14"/>
                  </a:lnTo>
                  <a:lnTo>
                    <a:pt x="135" y="14"/>
                  </a:lnTo>
                  <a:lnTo>
                    <a:pt x="131" y="14"/>
                  </a:lnTo>
                  <a:lnTo>
                    <a:pt x="133" y="21"/>
                  </a:lnTo>
                  <a:lnTo>
                    <a:pt x="145" y="38"/>
                  </a:lnTo>
                  <a:lnTo>
                    <a:pt x="142" y="45"/>
                  </a:lnTo>
                  <a:lnTo>
                    <a:pt x="149" y="52"/>
                  </a:lnTo>
                  <a:lnTo>
                    <a:pt x="159" y="62"/>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084" name="Freeform 5225"/>
            <p:cNvSpPr>
              <a:spLocks/>
            </p:cNvSpPr>
            <p:nvPr/>
          </p:nvSpPr>
          <p:spPr bwMode="auto">
            <a:xfrm>
              <a:off x="4191" y="2525"/>
              <a:ext cx="193" cy="251"/>
            </a:xfrm>
            <a:custGeom>
              <a:avLst/>
              <a:gdLst>
                <a:gd name="T0" fmla="*/ 306 w 172"/>
                <a:gd name="T1" fmla="*/ 453 h 203"/>
                <a:gd name="T2" fmla="*/ 302 w 172"/>
                <a:gd name="T3" fmla="*/ 455 h 203"/>
                <a:gd name="T4" fmla="*/ 300 w 172"/>
                <a:gd name="T5" fmla="*/ 517 h 203"/>
                <a:gd name="T6" fmla="*/ 293 w 172"/>
                <a:gd name="T7" fmla="*/ 586 h 203"/>
                <a:gd name="T8" fmla="*/ 281 w 172"/>
                <a:gd name="T9" fmla="*/ 565 h 203"/>
                <a:gd name="T10" fmla="*/ 277 w 172"/>
                <a:gd name="T11" fmla="*/ 582 h 203"/>
                <a:gd name="T12" fmla="*/ 265 w 172"/>
                <a:gd name="T13" fmla="*/ 574 h 203"/>
                <a:gd name="T14" fmla="*/ 265 w 172"/>
                <a:gd name="T15" fmla="*/ 586 h 203"/>
                <a:gd name="T16" fmla="*/ 239 w 172"/>
                <a:gd name="T17" fmla="*/ 545 h 203"/>
                <a:gd name="T18" fmla="*/ 221 w 172"/>
                <a:gd name="T19" fmla="*/ 517 h 203"/>
                <a:gd name="T20" fmla="*/ 206 w 172"/>
                <a:gd name="T21" fmla="*/ 491 h 203"/>
                <a:gd name="T22" fmla="*/ 189 w 172"/>
                <a:gd name="T23" fmla="*/ 465 h 203"/>
                <a:gd name="T24" fmla="*/ 176 w 172"/>
                <a:gd name="T25" fmla="*/ 441 h 203"/>
                <a:gd name="T26" fmla="*/ 164 w 172"/>
                <a:gd name="T27" fmla="*/ 402 h 203"/>
                <a:gd name="T28" fmla="*/ 155 w 172"/>
                <a:gd name="T29" fmla="*/ 362 h 203"/>
                <a:gd name="T30" fmla="*/ 147 w 172"/>
                <a:gd name="T31" fmla="*/ 345 h 203"/>
                <a:gd name="T32" fmla="*/ 135 w 172"/>
                <a:gd name="T33" fmla="*/ 315 h 203"/>
                <a:gd name="T34" fmla="*/ 120 w 172"/>
                <a:gd name="T35" fmla="*/ 271 h 203"/>
                <a:gd name="T36" fmla="*/ 107 w 172"/>
                <a:gd name="T37" fmla="*/ 240 h 203"/>
                <a:gd name="T38" fmla="*/ 102 w 172"/>
                <a:gd name="T39" fmla="*/ 206 h 203"/>
                <a:gd name="T40" fmla="*/ 80 w 172"/>
                <a:gd name="T41" fmla="*/ 169 h 203"/>
                <a:gd name="T42" fmla="*/ 62 w 172"/>
                <a:gd name="T43" fmla="*/ 130 h 203"/>
                <a:gd name="T44" fmla="*/ 38 w 172"/>
                <a:gd name="T45" fmla="*/ 96 h 203"/>
                <a:gd name="T46" fmla="*/ 15 w 172"/>
                <a:gd name="T47" fmla="*/ 61 h 203"/>
                <a:gd name="T48" fmla="*/ 0 w 172"/>
                <a:gd name="T49" fmla="*/ 0 h 203"/>
                <a:gd name="T50" fmla="*/ 21 w 172"/>
                <a:gd name="T51" fmla="*/ 2 h 203"/>
                <a:gd name="T52" fmla="*/ 42 w 172"/>
                <a:gd name="T53" fmla="*/ 14 h 203"/>
                <a:gd name="T54" fmla="*/ 62 w 172"/>
                <a:gd name="T55" fmla="*/ 21 h 203"/>
                <a:gd name="T56" fmla="*/ 83 w 172"/>
                <a:gd name="T57" fmla="*/ 66 h 203"/>
                <a:gd name="T58" fmla="*/ 92 w 172"/>
                <a:gd name="T59" fmla="*/ 75 h 203"/>
                <a:gd name="T60" fmla="*/ 114 w 172"/>
                <a:gd name="T61" fmla="*/ 110 h 203"/>
                <a:gd name="T62" fmla="*/ 140 w 172"/>
                <a:gd name="T63" fmla="*/ 150 h 203"/>
                <a:gd name="T64" fmla="*/ 164 w 172"/>
                <a:gd name="T65" fmla="*/ 185 h 203"/>
                <a:gd name="T66" fmla="*/ 160 w 172"/>
                <a:gd name="T67" fmla="*/ 169 h 203"/>
                <a:gd name="T68" fmla="*/ 185 w 172"/>
                <a:gd name="T69" fmla="*/ 206 h 203"/>
                <a:gd name="T70" fmla="*/ 197 w 172"/>
                <a:gd name="T71" fmla="*/ 231 h 203"/>
                <a:gd name="T72" fmla="*/ 229 w 172"/>
                <a:gd name="T73" fmla="*/ 258 h 203"/>
                <a:gd name="T74" fmla="*/ 229 w 172"/>
                <a:gd name="T75" fmla="*/ 258 h 203"/>
                <a:gd name="T76" fmla="*/ 247 w 172"/>
                <a:gd name="T77" fmla="*/ 286 h 203"/>
                <a:gd name="T78" fmla="*/ 231 w 172"/>
                <a:gd name="T79" fmla="*/ 303 h 203"/>
                <a:gd name="T80" fmla="*/ 235 w 172"/>
                <a:gd name="T81" fmla="*/ 305 h 203"/>
                <a:gd name="T82" fmla="*/ 231 w 172"/>
                <a:gd name="T83" fmla="*/ 315 h 203"/>
                <a:gd name="T84" fmla="*/ 239 w 172"/>
                <a:gd name="T85" fmla="*/ 328 h 203"/>
                <a:gd name="T86" fmla="*/ 259 w 172"/>
                <a:gd name="T87" fmla="*/ 342 h 203"/>
                <a:gd name="T88" fmla="*/ 265 w 172"/>
                <a:gd name="T89" fmla="*/ 376 h 203"/>
                <a:gd name="T90" fmla="*/ 268 w 172"/>
                <a:gd name="T91" fmla="*/ 389 h 203"/>
                <a:gd name="T92" fmla="*/ 268 w 172"/>
                <a:gd name="T93" fmla="*/ 413 h 203"/>
                <a:gd name="T94" fmla="*/ 293 w 172"/>
                <a:gd name="T95" fmla="*/ 413 h 203"/>
                <a:gd name="T96" fmla="*/ 306 w 172"/>
                <a:gd name="T97" fmla="*/ 453 h 20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72" h="203">
                  <a:moveTo>
                    <a:pt x="172" y="156"/>
                  </a:moveTo>
                  <a:lnTo>
                    <a:pt x="170" y="158"/>
                  </a:lnTo>
                  <a:lnTo>
                    <a:pt x="168" y="179"/>
                  </a:lnTo>
                  <a:lnTo>
                    <a:pt x="165" y="203"/>
                  </a:lnTo>
                  <a:lnTo>
                    <a:pt x="158" y="196"/>
                  </a:lnTo>
                  <a:lnTo>
                    <a:pt x="156" y="201"/>
                  </a:lnTo>
                  <a:lnTo>
                    <a:pt x="149" y="198"/>
                  </a:lnTo>
                  <a:lnTo>
                    <a:pt x="149" y="203"/>
                  </a:lnTo>
                  <a:lnTo>
                    <a:pt x="135" y="189"/>
                  </a:lnTo>
                  <a:lnTo>
                    <a:pt x="125" y="179"/>
                  </a:lnTo>
                  <a:lnTo>
                    <a:pt x="116" y="170"/>
                  </a:lnTo>
                  <a:lnTo>
                    <a:pt x="106" y="161"/>
                  </a:lnTo>
                  <a:lnTo>
                    <a:pt x="99" y="153"/>
                  </a:lnTo>
                  <a:lnTo>
                    <a:pt x="92" y="139"/>
                  </a:lnTo>
                  <a:lnTo>
                    <a:pt x="87" y="125"/>
                  </a:lnTo>
                  <a:lnTo>
                    <a:pt x="83" y="120"/>
                  </a:lnTo>
                  <a:lnTo>
                    <a:pt x="76" y="109"/>
                  </a:lnTo>
                  <a:lnTo>
                    <a:pt x="68" y="94"/>
                  </a:lnTo>
                  <a:lnTo>
                    <a:pt x="61" y="83"/>
                  </a:lnTo>
                  <a:lnTo>
                    <a:pt x="57" y="71"/>
                  </a:lnTo>
                  <a:lnTo>
                    <a:pt x="45" y="59"/>
                  </a:lnTo>
                  <a:lnTo>
                    <a:pt x="35" y="45"/>
                  </a:lnTo>
                  <a:lnTo>
                    <a:pt x="21" y="33"/>
                  </a:lnTo>
                  <a:lnTo>
                    <a:pt x="9" y="21"/>
                  </a:lnTo>
                  <a:lnTo>
                    <a:pt x="0" y="0"/>
                  </a:lnTo>
                  <a:lnTo>
                    <a:pt x="12" y="2"/>
                  </a:lnTo>
                  <a:lnTo>
                    <a:pt x="23" y="5"/>
                  </a:lnTo>
                  <a:lnTo>
                    <a:pt x="35" y="7"/>
                  </a:lnTo>
                  <a:lnTo>
                    <a:pt x="47" y="23"/>
                  </a:lnTo>
                  <a:lnTo>
                    <a:pt x="52" y="26"/>
                  </a:lnTo>
                  <a:lnTo>
                    <a:pt x="64" y="38"/>
                  </a:lnTo>
                  <a:lnTo>
                    <a:pt x="78" y="52"/>
                  </a:lnTo>
                  <a:lnTo>
                    <a:pt x="92" y="64"/>
                  </a:lnTo>
                  <a:lnTo>
                    <a:pt x="90" y="59"/>
                  </a:lnTo>
                  <a:lnTo>
                    <a:pt x="104" y="71"/>
                  </a:lnTo>
                  <a:lnTo>
                    <a:pt x="111" y="80"/>
                  </a:lnTo>
                  <a:lnTo>
                    <a:pt x="128" y="90"/>
                  </a:lnTo>
                  <a:lnTo>
                    <a:pt x="139" y="99"/>
                  </a:lnTo>
                  <a:lnTo>
                    <a:pt x="130" y="104"/>
                  </a:lnTo>
                  <a:lnTo>
                    <a:pt x="132" y="106"/>
                  </a:lnTo>
                  <a:lnTo>
                    <a:pt x="130" y="109"/>
                  </a:lnTo>
                  <a:lnTo>
                    <a:pt x="135" y="113"/>
                  </a:lnTo>
                  <a:lnTo>
                    <a:pt x="146" y="118"/>
                  </a:lnTo>
                  <a:lnTo>
                    <a:pt x="149" y="130"/>
                  </a:lnTo>
                  <a:lnTo>
                    <a:pt x="151" y="135"/>
                  </a:lnTo>
                  <a:lnTo>
                    <a:pt x="151" y="142"/>
                  </a:lnTo>
                  <a:lnTo>
                    <a:pt x="165" y="142"/>
                  </a:lnTo>
                  <a:lnTo>
                    <a:pt x="172" y="156"/>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085" name="Freeform 5226"/>
            <p:cNvSpPr>
              <a:spLocks/>
            </p:cNvSpPr>
            <p:nvPr/>
          </p:nvSpPr>
          <p:spPr bwMode="auto">
            <a:xfrm>
              <a:off x="4826" y="2656"/>
              <a:ext cx="170" cy="194"/>
            </a:xfrm>
            <a:custGeom>
              <a:avLst/>
              <a:gdLst>
                <a:gd name="T0" fmla="*/ 200 w 153"/>
                <a:gd name="T1" fmla="*/ 394 h 156"/>
                <a:gd name="T2" fmla="*/ 209 w 153"/>
                <a:gd name="T3" fmla="*/ 405 h 156"/>
                <a:gd name="T4" fmla="*/ 234 w 153"/>
                <a:gd name="T5" fmla="*/ 428 h 156"/>
                <a:gd name="T6" fmla="*/ 252 w 153"/>
                <a:gd name="T7" fmla="*/ 424 h 156"/>
                <a:gd name="T8" fmla="*/ 257 w 153"/>
                <a:gd name="T9" fmla="*/ 341 h 156"/>
                <a:gd name="T10" fmla="*/ 259 w 153"/>
                <a:gd name="T11" fmla="*/ 246 h 156"/>
                <a:gd name="T12" fmla="*/ 259 w 153"/>
                <a:gd name="T13" fmla="*/ 164 h 156"/>
                <a:gd name="T14" fmla="*/ 244 w 153"/>
                <a:gd name="T15" fmla="*/ 112 h 156"/>
                <a:gd name="T16" fmla="*/ 180 w 153"/>
                <a:gd name="T17" fmla="*/ 57 h 156"/>
                <a:gd name="T18" fmla="*/ 136 w 153"/>
                <a:gd name="T19" fmla="*/ 108 h 156"/>
                <a:gd name="T20" fmla="*/ 100 w 153"/>
                <a:gd name="T21" fmla="*/ 139 h 156"/>
                <a:gd name="T22" fmla="*/ 88 w 153"/>
                <a:gd name="T23" fmla="*/ 127 h 156"/>
                <a:gd name="T24" fmla="*/ 79 w 153"/>
                <a:gd name="T25" fmla="*/ 40 h 156"/>
                <a:gd name="T26" fmla="*/ 57 w 153"/>
                <a:gd name="T27" fmla="*/ 9 h 156"/>
                <a:gd name="T28" fmla="*/ 2 w 153"/>
                <a:gd name="T29" fmla="*/ 37 h 156"/>
                <a:gd name="T30" fmla="*/ 18 w 153"/>
                <a:gd name="T31" fmla="*/ 71 h 156"/>
                <a:gd name="T32" fmla="*/ 57 w 153"/>
                <a:gd name="T33" fmla="*/ 97 h 156"/>
                <a:gd name="T34" fmla="*/ 71 w 153"/>
                <a:gd name="T35" fmla="*/ 108 h 156"/>
                <a:gd name="T36" fmla="*/ 67 w 153"/>
                <a:gd name="T37" fmla="*/ 112 h 156"/>
                <a:gd name="T38" fmla="*/ 36 w 153"/>
                <a:gd name="T39" fmla="*/ 127 h 156"/>
                <a:gd name="T40" fmla="*/ 47 w 153"/>
                <a:gd name="T41" fmla="*/ 169 h 156"/>
                <a:gd name="T42" fmla="*/ 57 w 153"/>
                <a:gd name="T43" fmla="*/ 196 h 156"/>
                <a:gd name="T44" fmla="*/ 67 w 153"/>
                <a:gd name="T45" fmla="*/ 175 h 156"/>
                <a:gd name="T46" fmla="*/ 96 w 153"/>
                <a:gd name="T47" fmla="*/ 190 h 156"/>
                <a:gd name="T48" fmla="*/ 114 w 153"/>
                <a:gd name="T49" fmla="*/ 218 h 156"/>
                <a:gd name="T50" fmla="*/ 156 w 153"/>
                <a:gd name="T51" fmla="*/ 246 h 156"/>
                <a:gd name="T52" fmla="*/ 182 w 153"/>
                <a:gd name="T53" fmla="*/ 284 h 156"/>
                <a:gd name="T54" fmla="*/ 202 w 153"/>
                <a:gd name="T55" fmla="*/ 353 h 156"/>
                <a:gd name="T56" fmla="*/ 209 w 153"/>
                <a:gd name="T57" fmla="*/ 361 h 156"/>
                <a:gd name="T58" fmla="*/ 200 w 153"/>
                <a:gd name="T59" fmla="*/ 381 h 156"/>
                <a:gd name="T60" fmla="*/ 164 w 153"/>
                <a:gd name="T61" fmla="*/ 424 h 156"/>
                <a:gd name="T62" fmla="*/ 200 w 153"/>
                <a:gd name="T63" fmla="*/ 387 h 1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53" h="156">
                  <a:moveTo>
                    <a:pt x="118" y="130"/>
                  </a:moveTo>
                  <a:lnTo>
                    <a:pt x="118" y="133"/>
                  </a:lnTo>
                  <a:lnTo>
                    <a:pt x="118" y="140"/>
                  </a:lnTo>
                  <a:lnTo>
                    <a:pt x="123" y="137"/>
                  </a:lnTo>
                  <a:lnTo>
                    <a:pt x="134" y="135"/>
                  </a:lnTo>
                  <a:lnTo>
                    <a:pt x="139" y="144"/>
                  </a:lnTo>
                  <a:lnTo>
                    <a:pt x="146" y="156"/>
                  </a:lnTo>
                  <a:lnTo>
                    <a:pt x="149" y="142"/>
                  </a:lnTo>
                  <a:lnTo>
                    <a:pt x="151" y="128"/>
                  </a:lnTo>
                  <a:lnTo>
                    <a:pt x="151" y="114"/>
                  </a:lnTo>
                  <a:lnTo>
                    <a:pt x="153" y="97"/>
                  </a:lnTo>
                  <a:lnTo>
                    <a:pt x="153" y="83"/>
                  </a:lnTo>
                  <a:lnTo>
                    <a:pt x="153" y="69"/>
                  </a:lnTo>
                  <a:lnTo>
                    <a:pt x="153" y="55"/>
                  </a:lnTo>
                  <a:lnTo>
                    <a:pt x="153" y="38"/>
                  </a:lnTo>
                  <a:lnTo>
                    <a:pt x="144" y="38"/>
                  </a:lnTo>
                  <a:lnTo>
                    <a:pt x="125" y="29"/>
                  </a:lnTo>
                  <a:lnTo>
                    <a:pt x="106" y="19"/>
                  </a:lnTo>
                  <a:lnTo>
                    <a:pt x="94" y="29"/>
                  </a:lnTo>
                  <a:lnTo>
                    <a:pt x="80" y="36"/>
                  </a:lnTo>
                  <a:lnTo>
                    <a:pt x="63" y="55"/>
                  </a:lnTo>
                  <a:lnTo>
                    <a:pt x="59" y="47"/>
                  </a:lnTo>
                  <a:lnTo>
                    <a:pt x="52" y="38"/>
                  </a:lnTo>
                  <a:lnTo>
                    <a:pt x="52" y="43"/>
                  </a:lnTo>
                  <a:lnTo>
                    <a:pt x="47" y="24"/>
                  </a:lnTo>
                  <a:lnTo>
                    <a:pt x="47" y="14"/>
                  </a:lnTo>
                  <a:lnTo>
                    <a:pt x="47" y="7"/>
                  </a:lnTo>
                  <a:lnTo>
                    <a:pt x="33" y="3"/>
                  </a:lnTo>
                  <a:lnTo>
                    <a:pt x="16" y="0"/>
                  </a:lnTo>
                  <a:lnTo>
                    <a:pt x="2" y="12"/>
                  </a:lnTo>
                  <a:lnTo>
                    <a:pt x="0" y="19"/>
                  </a:lnTo>
                  <a:lnTo>
                    <a:pt x="11" y="24"/>
                  </a:lnTo>
                  <a:lnTo>
                    <a:pt x="21" y="33"/>
                  </a:lnTo>
                  <a:lnTo>
                    <a:pt x="33" y="33"/>
                  </a:lnTo>
                  <a:lnTo>
                    <a:pt x="44" y="33"/>
                  </a:lnTo>
                  <a:lnTo>
                    <a:pt x="42" y="36"/>
                  </a:lnTo>
                  <a:lnTo>
                    <a:pt x="40" y="38"/>
                  </a:lnTo>
                  <a:lnTo>
                    <a:pt x="35" y="38"/>
                  </a:lnTo>
                  <a:lnTo>
                    <a:pt x="21" y="43"/>
                  </a:lnTo>
                  <a:lnTo>
                    <a:pt x="14" y="45"/>
                  </a:lnTo>
                  <a:lnTo>
                    <a:pt x="28" y="57"/>
                  </a:lnTo>
                  <a:lnTo>
                    <a:pt x="26" y="64"/>
                  </a:lnTo>
                  <a:lnTo>
                    <a:pt x="33" y="66"/>
                  </a:lnTo>
                  <a:lnTo>
                    <a:pt x="44" y="47"/>
                  </a:lnTo>
                  <a:lnTo>
                    <a:pt x="40" y="59"/>
                  </a:lnTo>
                  <a:lnTo>
                    <a:pt x="54" y="64"/>
                  </a:lnTo>
                  <a:lnTo>
                    <a:pt x="56" y="64"/>
                  </a:lnTo>
                  <a:lnTo>
                    <a:pt x="56" y="69"/>
                  </a:lnTo>
                  <a:lnTo>
                    <a:pt x="68" y="73"/>
                  </a:lnTo>
                  <a:lnTo>
                    <a:pt x="80" y="78"/>
                  </a:lnTo>
                  <a:lnTo>
                    <a:pt x="92" y="83"/>
                  </a:lnTo>
                  <a:lnTo>
                    <a:pt x="104" y="85"/>
                  </a:lnTo>
                  <a:lnTo>
                    <a:pt x="108" y="95"/>
                  </a:lnTo>
                  <a:lnTo>
                    <a:pt x="118" y="114"/>
                  </a:lnTo>
                  <a:lnTo>
                    <a:pt x="120" y="118"/>
                  </a:lnTo>
                  <a:lnTo>
                    <a:pt x="113" y="118"/>
                  </a:lnTo>
                  <a:lnTo>
                    <a:pt x="123" y="121"/>
                  </a:lnTo>
                  <a:lnTo>
                    <a:pt x="115" y="123"/>
                  </a:lnTo>
                  <a:lnTo>
                    <a:pt x="118" y="128"/>
                  </a:lnTo>
                  <a:lnTo>
                    <a:pt x="106" y="125"/>
                  </a:lnTo>
                  <a:lnTo>
                    <a:pt x="97" y="142"/>
                  </a:lnTo>
                  <a:lnTo>
                    <a:pt x="111" y="142"/>
                  </a:lnTo>
                  <a:lnTo>
                    <a:pt x="118" y="130"/>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086" name="Freeform 5227"/>
            <p:cNvSpPr>
              <a:spLocks/>
            </p:cNvSpPr>
            <p:nvPr/>
          </p:nvSpPr>
          <p:spPr bwMode="auto">
            <a:xfrm>
              <a:off x="4610" y="2613"/>
              <a:ext cx="113" cy="161"/>
            </a:xfrm>
            <a:custGeom>
              <a:avLst/>
              <a:gdLst>
                <a:gd name="T0" fmla="*/ 177 w 101"/>
                <a:gd name="T1" fmla="*/ 2 h 130"/>
                <a:gd name="T2" fmla="*/ 170 w 101"/>
                <a:gd name="T3" fmla="*/ 0 h 130"/>
                <a:gd name="T4" fmla="*/ 141 w 101"/>
                <a:gd name="T5" fmla="*/ 40 h 130"/>
                <a:gd name="T6" fmla="*/ 106 w 101"/>
                <a:gd name="T7" fmla="*/ 37 h 130"/>
                <a:gd name="T8" fmla="*/ 70 w 101"/>
                <a:gd name="T9" fmla="*/ 21 h 130"/>
                <a:gd name="T10" fmla="*/ 57 w 101"/>
                <a:gd name="T11" fmla="*/ 21 h 130"/>
                <a:gd name="T12" fmla="*/ 45 w 101"/>
                <a:gd name="T13" fmla="*/ 40 h 130"/>
                <a:gd name="T14" fmla="*/ 40 w 101"/>
                <a:gd name="T15" fmla="*/ 40 h 130"/>
                <a:gd name="T16" fmla="*/ 25 w 101"/>
                <a:gd name="T17" fmla="*/ 82 h 130"/>
                <a:gd name="T18" fmla="*/ 28 w 101"/>
                <a:gd name="T19" fmla="*/ 121 h 130"/>
                <a:gd name="T20" fmla="*/ 25 w 101"/>
                <a:gd name="T21" fmla="*/ 121 h 130"/>
                <a:gd name="T22" fmla="*/ 12 w 101"/>
                <a:gd name="T23" fmla="*/ 170 h 130"/>
                <a:gd name="T24" fmla="*/ 0 w 101"/>
                <a:gd name="T25" fmla="*/ 218 h 130"/>
                <a:gd name="T26" fmla="*/ 2 w 101"/>
                <a:gd name="T27" fmla="*/ 269 h 130"/>
                <a:gd name="T28" fmla="*/ 15 w 101"/>
                <a:gd name="T29" fmla="*/ 272 h 130"/>
                <a:gd name="T30" fmla="*/ 15 w 101"/>
                <a:gd name="T31" fmla="*/ 308 h 130"/>
                <a:gd name="T32" fmla="*/ 15 w 101"/>
                <a:gd name="T33" fmla="*/ 343 h 130"/>
                <a:gd name="T34" fmla="*/ 15 w 101"/>
                <a:gd name="T35" fmla="*/ 378 h 130"/>
                <a:gd name="T36" fmla="*/ 40 w 101"/>
                <a:gd name="T37" fmla="*/ 365 h 130"/>
                <a:gd name="T38" fmla="*/ 40 w 101"/>
                <a:gd name="T39" fmla="*/ 308 h 130"/>
                <a:gd name="T40" fmla="*/ 36 w 101"/>
                <a:gd name="T41" fmla="*/ 239 h 130"/>
                <a:gd name="T42" fmla="*/ 57 w 101"/>
                <a:gd name="T43" fmla="*/ 218 h 130"/>
                <a:gd name="T44" fmla="*/ 57 w 101"/>
                <a:gd name="T45" fmla="*/ 246 h 130"/>
                <a:gd name="T46" fmla="*/ 62 w 101"/>
                <a:gd name="T47" fmla="*/ 272 h 130"/>
                <a:gd name="T48" fmla="*/ 70 w 101"/>
                <a:gd name="T49" fmla="*/ 303 h 130"/>
                <a:gd name="T50" fmla="*/ 78 w 101"/>
                <a:gd name="T51" fmla="*/ 328 h 130"/>
                <a:gd name="T52" fmla="*/ 86 w 101"/>
                <a:gd name="T53" fmla="*/ 328 h 130"/>
                <a:gd name="T54" fmla="*/ 104 w 101"/>
                <a:gd name="T55" fmla="*/ 308 h 130"/>
                <a:gd name="T56" fmla="*/ 109 w 101"/>
                <a:gd name="T57" fmla="*/ 303 h 130"/>
                <a:gd name="T58" fmla="*/ 92 w 101"/>
                <a:gd name="T59" fmla="*/ 261 h 130"/>
                <a:gd name="T60" fmla="*/ 97 w 101"/>
                <a:gd name="T61" fmla="*/ 246 h 130"/>
                <a:gd name="T62" fmla="*/ 86 w 101"/>
                <a:gd name="T63" fmla="*/ 211 h 130"/>
                <a:gd name="T64" fmla="*/ 70 w 101"/>
                <a:gd name="T65" fmla="*/ 178 h 130"/>
                <a:gd name="T66" fmla="*/ 78 w 101"/>
                <a:gd name="T67" fmla="*/ 178 h 130"/>
                <a:gd name="T68" fmla="*/ 97 w 101"/>
                <a:gd name="T69" fmla="*/ 159 h 130"/>
                <a:gd name="T70" fmla="*/ 119 w 101"/>
                <a:gd name="T71" fmla="*/ 130 h 130"/>
                <a:gd name="T72" fmla="*/ 129 w 101"/>
                <a:gd name="T73" fmla="*/ 130 h 130"/>
                <a:gd name="T74" fmla="*/ 123 w 101"/>
                <a:gd name="T75" fmla="*/ 110 h 130"/>
                <a:gd name="T76" fmla="*/ 109 w 101"/>
                <a:gd name="T77" fmla="*/ 118 h 130"/>
                <a:gd name="T78" fmla="*/ 78 w 101"/>
                <a:gd name="T79" fmla="*/ 130 h 130"/>
                <a:gd name="T80" fmla="*/ 57 w 101"/>
                <a:gd name="T81" fmla="*/ 159 h 130"/>
                <a:gd name="T82" fmla="*/ 31 w 101"/>
                <a:gd name="T83" fmla="*/ 102 h 130"/>
                <a:gd name="T84" fmla="*/ 45 w 101"/>
                <a:gd name="T85" fmla="*/ 57 h 130"/>
                <a:gd name="T86" fmla="*/ 83 w 101"/>
                <a:gd name="T87" fmla="*/ 62 h 130"/>
                <a:gd name="T88" fmla="*/ 119 w 101"/>
                <a:gd name="T89" fmla="*/ 66 h 130"/>
                <a:gd name="T90" fmla="*/ 161 w 101"/>
                <a:gd name="T91" fmla="*/ 57 h 130"/>
                <a:gd name="T92" fmla="*/ 177 w 101"/>
                <a:gd name="T93" fmla="*/ 2 h 1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1" h="130">
                  <a:moveTo>
                    <a:pt x="101" y="2"/>
                  </a:moveTo>
                  <a:lnTo>
                    <a:pt x="97" y="0"/>
                  </a:lnTo>
                  <a:lnTo>
                    <a:pt x="80" y="14"/>
                  </a:lnTo>
                  <a:lnTo>
                    <a:pt x="61" y="12"/>
                  </a:lnTo>
                  <a:lnTo>
                    <a:pt x="40" y="7"/>
                  </a:lnTo>
                  <a:lnTo>
                    <a:pt x="33" y="7"/>
                  </a:lnTo>
                  <a:lnTo>
                    <a:pt x="26" y="14"/>
                  </a:lnTo>
                  <a:lnTo>
                    <a:pt x="23" y="14"/>
                  </a:lnTo>
                  <a:lnTo>
                    <a:pt x="14" y="28"/>
                  </a:lnTo>
                  <a:lnTo>
                    <a:pt x="16" y="42"/>
                  </a:lnTo>
                  <a:lnTo>
                    <a:pt x="14" y="42"/>
                  </a:lnTo>
                  <a:lnTo>
                    <a:pt x="7" y="59"/>
                  </a:lnTo>
                  <a:lnTo>
                    <a:pt x="0" y="75"/>
                  </a:lnTo>
                  <a:lnTo>
                    <a:pt x="2" y="92"/>
                  </a:lnTo>
                  <a:lnTo>
                    <a:pt x="9" y="94"/>
                  </a:lnTo>
                  <a:lnTo>
                    <a:pt x="9" y="106"/>
                  </a:lnTo>
                  <a:lnTo>
                    <a:pt x="9" y="118"/>
                  </a:lnTo>
                  <a:lnTo>
                    <a:pt x="9" y="130"/>
                  </a:lnTo>
                  <a:lnTo>
                    <a:pt x="23" y="125"/>
                  </a:lnTo>
                  <a:lnTo>
                    <a:pt x="23" y="106"/>
                  </a:lnTo>
                  <a:lnTo>
                    <a:pt x="21" y="82"/>
                  </a:lnTo>
                  <a:lnTo>
                    <a:pt x="33" y="75"/>
                  </a:lnTo>
                  <a:lnTo>
                    <a:pt x="33" y="85"/>
                  </a:lnTo>
                  <a:lnTo>
                    <a:pt x="35" y="94"/>
                  </a:lnTo>
                  <a:lnTo>
                    <a:pt x="40" y="104"/>
                  </a:lnTo>
                  <a:lnTo>
                    <a:pt x="45" y="113"/>
                  </a:lnTo>
                  <a:lnTo>
                    <a:pt x="49" y="113"/>
                  </a:lnTo>
                  <a:lnTo>
                    <a:pt x="59" y="106"/>
                  </a:lnTo>
                  <a:lnTo>
                    <a:pt x="63" y="104"/>
                  </a:lnTo>
                  <a:lnTo>
                    <a:pt x="52" y="90"/>
                  </a:lnTo>
                  <a:lnTo>
                    <a:pt x="56" y="85"/>
                  </a:lnTo>
                  <a:lnTo>
                    <a:pt x="49" y="73"/>
                  </a:lnTo>
                  <a:lnTo>
                    <a:pt x="40" y="61"/>
                  </a:lnTo>
                  <a:lnTo>
                    <a:pt x="45" y="61"/>
                  </a:lnTo>
                  <a:lnTo>
                    <a:pt x="56" y="54"/>
                  </a:lnTo>
                  <a:lnTo>
                    <a:pt x="68" y="45"/>
                  </a:lnTo>
                  <a:lnTo>
                    <a:pt x="73" y="45"/>
                  </a:lnTo>
                  <a:lnTo>
                    <a:pt x="71" y="38"/>
                  </a:lnTo>
                  <a:lnTo>
                    <a:pt x="63" y="40"/>
                  </a:lnTo>
                  <a:lnTo>
                    <a:pt x="45" y="45"/>
                  </a:lnTo>
                  <a:lnTo>
                    <a:pt x="33" y="54"/>
                  </a:lnTo>
                  <a:lnTo>
                    <a:pt x="18" y="35"/>
                  </a:lnTo>
                  <a:lnTo>
                    <a:pt x="26" y="19"/>
                  </a:lnTo>
                  <a:lnTo>
                    <a:pt x="47" y="21"/>
                  </a:lnTo>
                  <a:lnTo>
                    <a:pt x="68" y="23"/>
                  </a:lnTo>
                  <a:lnTo>
                    <a:pt x="92" y="19"/>
                  </a:lnTo>
                  <a:lnTo>
                    <a:pt x="101" y="2"/>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087" name="Freeform 5228"/>
            <p:cNvSpPr>
              <a:spLocks/>
            </p:cNvSpPr>
            <p:nvPr/>
          </p:nvSpPr>
          <p:spPr bwMode="auto">
            <a:xfrm>
              <a:off x="4367" y="2779"/>
              <a:ext cx="160" cy="62"/>
            </a:xfrm>
            <a:custGeom>
              <a:avLst/>
              <a:gdLst>
                <a:gd name="T0" fmla="*/ 258 w 142"/>
                <a:gd name="T1" fmla="*/ 146 h 50"/>
                <a:gd name="T2" fmla="*/ 258 w 142"/>
                <a:gd name="T3" fmla="*/ 141 h 50"/>
                <a:gd name="T4" fmla="*/ 258 w 142"/>
                <a:gd name="T5" fmla="*/ 98 h 50"/>
                <a:gd name="T6" fmla="*/ 237 w 142"/>
                <a:gd name="T7" fmla="*/ 98 h 50"/>
                <a:gd name="T8" fmla="*/ 216 w 142"/>
                <a:gd name="T9" fmla="*/ 89 h 50"/>
                <a:gd name="T10" fmla="*/ 206 w 142"/>
                <a:gd name="T11" fmla="*/ 57 h 50"/>
                <a:gd name="T12" fmla="*/ 172 w 142"/>
                <a:gd name="T13" fmla="*/ 46 h 50"/>
                <a:gd name="T14" fmla="*/ 160 w 142"/>
                <a:gd name="T15" fmla="*/ 30 h 50"/>
                <a:gd name="T16" fmla="*/ 151 w 142"/>
                <a:gd name="T17" fmla="*/ 50 h 50"/>
                <a:gd name="T18" fmla="*/ 126 w 142"/>
                <a:gd name="T19" fmla="*/ 50 h 50"/>
                <a:gd name="T20" fmla="*/ 103 w 142"/>
                <a:gd name="T21" fmla="*/ 50 h 50"/>
                <a:gd name="T22" fmla="*/ 94 w 142"/>
                <a:gd name="T23" fmla="*/ 30 h 50"/>
                <a:gd name="T24" fmla="*/ 56 w 142"/>
                <a:gd name="T25" fmla="*/ 9 h 50"/>
                <a:gd name="T26" fmla="*/ 23 w 142"/>
                <a:gd name="T27" fmla="*/ 0 h 50"/>
                <a:gd name="T28" fmla="*/ 10 w 142"/>
                <a:gd name="T29" fmla="*/ 37 h 50"/>
                <a:gd name="T30" fmla="*/ 0 w 142"/>
                <a:gd name="T31" fmla="*/ 46 h 50"/>
                <a:gd name="T32" fmla="*/ 30 w 142"/>
                <a:gd name="T33" fmla="*/ 57 h 50"/>
                <a:gd name="T34" fmla="*/ 30 w 142"/>
                <a:gd name="T35" fmla="*/ 63 h 50"/>
                <a:gd name="T36" fmla="*/ 56 w 142"/>
                <a:gd name="T37" fmla="*/ 77 h 50"/>
                <a:gd name="T38" fmla="*/ 88 w 142"/>
                <a:gd name="T39" fmla="*/ 89 h 50"/>
                <a:gd name="T40" fmla="*/ 116 w 142"/>
                <a:gd name="T41" fmla="*/ 98 h 50"/>
                <a:gd name="T42" fmla="*/ 142 w 142"/>
                <a:gd name="T43" fmla="*/ 110 h 50"/>
                <a:gd name="T44" fmla="*/ 177 w 142"/>
                <a:gd name="T45" fmla="*/ 120 h 50"/>
                <a:gd name="T46" fmla="*/ 216 w 142"/>
                <a:gd name="T47" fmla="*/ 126 h 50"/>
                <a:gd name="T48" fmla="*/ 237 w 142"/>
                <a:gd name="T49" fmla="*/ 133 h 50"/>
                <a:gd name="T50" fmla="*/ 258 w 142"/>
                <a:gd name="T51" fmla="*/ 146 h 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42" h="50">
                  <a:moveTo>
                    <a:pt x="142" y="50"/>
                  </a:moveTo>
                  <a:lnTo>
                    <a:pt x="142" y="48"/>
                  </a:lnTo>
                  <a:lnTo>
                    <a:pt x="142" y="34"/>
                  </a:lnTo>
                  <a:lnTo>
                    <a:pt x="130" y="34"/>
                  </a:lnTo>
                  <a:lnTo>
                    <a:pt x="119" y="31"/>
                  </a:lnTo>
                  <a:lnTo>
                    <a:pt x="114" y="19"/>
                  </a:lnTo>
                  <a:lnTo>
                    <a:pt x="95" y="15"/>
                  </a:lnTo>
                  <a:lnTo>
                    <a:pt x="88" y="10"/>
                  </a:lnTo>
                  <a:lnTo>
                    <a:pt x="83" y="17"/>
                  </a:lnTo>
                  <a:lnTo>
                    <a:pt x="69" y="17"/>
                  </a:lnTo>
                  <a:lnTo>
                    <a:pt x="57" y="17"/>
                  </a:lnTo>
                  <a:lnTo>
                    <a:pt x="52" y="10"/>
                  </a:lnTo>
                  <a:lnTo>
                    <a:pt x="31" y="3"/>
                  </a:lnTo>
                  <a:lnTo>
                    <a:pt x="12" y="0"/>
                  </a:lnTo>
                  <a:lnTo>
                    <a:pt x="5" y="12"/>
                  </a:lnTo>
                  <a:lnTo>
                    <a:pt x="0" y="15"/>
                  </a:lnTo>
                  <a:lnTo>
                    <a:pt x="17" y="19"/>
                  </a:lnTo>
                  <a:lnTo>
                    <a:pt x="17" y="22"/>
                  </a:lnTo>
                  <a:lnTo>
                    <a:pt x="31" y="26"/>
                  </a:lnTo>
                  <a:lnTo>
                    <a:pt x="48" y="31"/>
                  </a:lnTo>
                  <a:lnTo>
                    <a:pt x="64" y="34"/>
                  </a:lnTo>
                  <a:lnTo>
                    <a:pt x="78" y="38"/>
                  </a:lnTo>
                  <a:lnTo>
                    <a:pt x="97" y="41"/>
                  </a:lnTo>
                  <a:lnTo>
                    <a:pt x="119" y="43"/>
                  </a:lnTo>
                  <a:lnTo>
                    <a:pt x="130" y="45"/>
                  </a:lnTo>
                  <a:lnTo>
                    <a:pt x="142" y="50"/>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088" name="Freeform 5229"/>
            <p:cNvSpPr>
              <a:spLocks/>
            </p:cNvSpPr>
            <p:nvPr/>
          </p:nvSpPr>
          <p:spPr bwMode="auto">
            <a:xfrm>
              <a:off x="4684" y="2835"/>
              <a:ext cx="67" cy="40"/>
            </a:xfrm>
            <a:custGeom>
              <a:avLst/>
              <a:gdLst>
                <a:gd name="T0" fmla="*/ 98 w 61"/>
                <a:gd name="T1" fmla="*/ 0 h 33"/>
                <a:gd name="T2" fmla="*/ 62 w 61"/>
                <a:gd name="T3" fmla="*/ 0 h 33"/>
                <a:gd name="T4" fmla="*/ 36 w 61"/>
                <a:gd name="T5" fmla="*/ 27 h 33"/>
                <a:gd name="T6" fmla="*/ 12 w 61"/>
                <a:gd name="T7" fmla="*/ 44 h 33"/>
                <a:gd name="T8" fmla="*/ 2 w 61"/>
                <a:gd name="T9" fmla="*/ 75 h 33"/>
                <a:gd name="T10" fmla="*/ 0 w 61"/>
                <a:gd name="T11" fmla="*/ 82 h 33"/>
                <a:gd name="T12" fmla="*/ 2 w 61"/>
                <a:gd name="T13" fmla="*/ 85 h 33"/>
                <a:gd name="T14" fmla="*/ 33 w 61"/>
                <a:gd name="T15" fmla="*/ 62 h 33"/>
                <a:gd name="T16" fmla="*/ 68 w 61"/>
                <a:gd name="T17" fmla="*/ 33 h 33"/>
                <a:gd name="T18" fmla="*/ 98 w 61"/>
                <a:gd name="T19" fmla="*/ 0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1" h="33">
                  <a:moveTo>
                    <a:pt x="61" y="0"/>
                  </a:moveTo>
                  <a:lnTo>
                    <a:pt x="38" y="0"/>
                  </a:lnTo>
                  <a:lnTo>
                    <a:pt x="23" y="10"/>
                  </a:lnTo>
                  <a:lnTo>
                    <a:pt x="7" y="17"/>
                  </a:lnTo>
                  <a:lnTo>
                    <a:pt x="2" y="29"/>
                  </a:lnTo>
                  <a:lnTo>
                    <a:pt x="0" y="31"/>
                  </a:lnTo>
                  <a:lnTo>
                    <a:pt x="2" y="33"/>
                  </a:lnTo>
                  <a:lnTo>
                    <a:pt x="21" y="24"/>
                  </a:lnTo>
                  <a:lnTo>
                    <a:pt x="42" y="12"/>
                  </a:lnTo>
                  <a:lnTo>
                    <a:pt x="61" y="0"/>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089" name="Freeform 5230"/>
            <p:cNvSpPr>
              <a:spLocks/>
            </p:cNvSpPr>
            <p:nvPr/>
          </p:nvSpPr>
          <p:spPr bwMode="auto">
            <a:xfrm>
              <a:off x="4762" y="2600"/>
              <a:ext cx="24" cy="69"/>
            </a:xfrm>
            <a:custGeom>
              <a:avLst/>
              <a:gdLst>
                <a:gd name="T0" fmla="*/ 40 w 21"/>
                <a:gd name="T1" fmla="*/ 110 h 55"/>
                <a:gd name="T2" fmla="*/ 27 w 21"/>
                <a:gd name="T3" fmla="*/ 69 h 55"/>
                <a:gd name="T4" fmla="*/ 38 w 21"/>
                <a:gd name="T5" fmla="*/ 45 h 55"/>
                <a:gd name="T6" fmla="*/ 27 w 21"/>
                <a:gd name="T7" fmla="*/ 31 h 55"/>
                <a:gd name="T8" fmla="*/ 17 w 21"/>
                <a:gd name="T9" fmla="*/ 51 h 55"/>
                <a:gd name="T10" fmla="*/ 9 w 21"/>
                <a:gd name="T11" fmla="*/ 75 h 55"/>
                <a:gd name="T12" fmla="*/ 9 w 21"/>
                <a:gd name="T13" fmla="*/ 60 h 55"/>
                <a:gd name="T14" fmla="*/ 13 w 21"/>
                <a:gd name="T15" fmla="*/ 23 h 55"/>
                <a:gd name="T16" fmla="*/ 13 w 21"/>
                <a:gd name="T17" fmla="*/ 0 h 55"/>
                <a:gd name="T18" fmla="*/ 0 w 21"/>
                <a:gd name="T19" fmla="*/ 38 h 55"/>
                <a:gd name="T20" fmla="*/ 2 w 21"/>
                <a:gd name="T21" fmla="*/ 75 h 55"/>
                <a:gd name="T22" fmla="*/ 2 w 21"/>
                <a:gd name="T23" fmla="*/ 118 h 55"/>
                <a:gd name="T24" fmla="*/ 27 w 21"/>
                <a:gd name="T25" fmla="*/ 172 h 55"/>
                <a:gd name="T26" fmla="*/ 13 w 21"/>
                <a:gd name="T27" fmla="*/ 100 h 55"/>
                <a:gd name="T28" fmla="*/ 40 w 21"/>
                <a:gd name="T29" fmla="*/ 110 h 5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 h="55">
                  <a:moveTo>
                    <a:pt x="21" y="36"/>
                  </a:moveTo>
                  <a:lnTo>
                    <a:pt x="14" y="22"/>
                  </a:lnTo>
                  <a:lnTo>
                    <a:pt x="19" y="14"/>
                  </a:lnTo>
                  <a:lnTo>
                    <a:pt x="14" y="10"/>
                  </a:lnTo>
                  <a:lnTo>
                    <a:pt x="9" y="17"/>
                  </a:lnTo>
                  <a:lnTo>
                    <a:pt x="4" y="24"/>
                  </a:lnTo>
                  <a:lnTo>
                    <a:pt x="4" y="19"/>
                  </a:lnTo>
                  <a:lnTo>
                    <a:pt x="7" y="7"/>
                  </a:lnTo>
                  <a:lnTo>
                    <a:pt x="7" y="0"/>
                  </a:lnTo>
                  <a:lnTo>
                    <a:pt x="0" y="12"/>
                  </a:lnTo>
                  <a:lnTo>
                    <a:pt x="2" y="24"/>
                  </a:lnTo>
                  <a:lnTo>
                    <a:pt x="2" y="38"/>
                  </a:lnTo>
                  <a:lnTo>
                    <a:pt x="14" y="55"/>
                  </a:lnTo>
                  <a:lnTo>
                    <a:pt x="7" y="33"/>
                  </a:lnTo>
                  <a:lnTo>
                    <a:pt x="21" y="36"/>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090" name="Freeform 5231"/>
            <p:cNvSpPr>
              <a:spLocks/>
            </p:cNvSpPr>
            <p:nvPr/>
          </p:nvSpPr>
          <p:spPr bwMode="auto">
            <a:xfrm>
              <a:off x="4770" y="2709"/>
              <a:ext cx="49" cy="24"/>
            </a:xfrm>
            <a:custGeom>
              <a:avLst/>
              <a:gdLst>
                <a:gd name="T0" fmla="*/ 69 w 45"/>
                <a:gd name="T1" fmla="*/ 51 h 19"/>
                <a:gd name="T2" fmla="*/ 64 w 45"/>
                <a:gd name="T3" fmla="*/ 61 h 19"/>
                <a:gd name="T4" fmla="*/ 36 w 45"/>
                <a:gd name="T5" fmla="*/ 29 h 19"/>
                <a:gd name="T6" fmla="*/ 17 w 45"/>
                <a:gd name="T7" fmla="*/ 38 h 19"/>
                <a:gd name="T8" fmla="*/ 0 w 45"/>
                <a:gd name="T9" fmla="*/ 23 h 19"/>
                <a:gd name="T10" fmla="*/ 0 w 45"/>
                <a:gd name="T11" fmla="*/ 38 h 19"/>
                <a:gd name="T12" fmla="*/ 0 w 45"/>
                <a:gd name="T13" fmla="*/ 13 h 19"/>
                <a:gd name="T14" fmla="*/ 14 w 45"/>
                <a:gd name="T15" fmla="*/ 0 h 19"/>
                <a:gd name="T16" fmla="*/ 36 w 45"/>
                <a:gd name="T17" fmla="*/ 8 h 19"/>
                <a:gd name="T18" fmla="*/ 58 w 45"/>
                <a:gd name="T19" fmla="*/ 13 h 19"/>
                <a:gd name="T20" fmla="*/ 69 w 45"/>
                <a:gd name="T21" fmla="*/ 51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5" h="19">
                  <a:moveTo>
                    <a:pt x="45" y="16"/>
                  </a:moveTo>
                  <a:lnTo>
                    <a:pt x="42" y="19"/>
                  </a:lnTo>
                  <a:lnTo>
                    <a:pt x="24" y="9"/>
                  </a:lnTo>
                  <a:lnTo>
                    <a:pt x="12" y="12"/>
                  </a:lnTo>
                  <a:lnTo>
                    <a:pt x="0" y="7"/>
                  </a:lnTo>
                  <a:lnTo>
                    <a:pt x="0" y="12"/>
                  </a:lnTo>
                  <a:lnTo>
                    <a:pt x="0" y="4"/>
                  </a:lnTo>
                  <a:lnTo>
                    <a:pt x="9" y="0"/>
                  </a:lnTo>
                  <a:lnTo>
                    <a:pt x="24" y="2"/>
                  </a:lnTo>
                  <a:lnTo>
                    <a:pt x="38" y="4"/>
                  </a:lnTo>
                  <a:lnTo>
                    <a:pt x="45" y="16"/>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091" name="Freeform 5232"/>
            <p:cNvSpPr>
              <a:spLocks/>
            </p:cNvSpPr>
            <p:nvPr/>
          </p:nvSpPr>
          <p:spPr bwMode="auto">
            <a:xfrm>
              <a:off x="4620" y="2830"/>
              <a:ext cx="57" cy="14"/>
            </a:xfrm>
            <a:custGeom>
              <a:avLst/>
              <a:gdLst>
                <a:gd name="T0" fmla="*/ 82 w 52"/>
                <a:gd name="T1" fmla="*/ 8 h 11"/>
                <a:gd name="T2" fmla="*/ 75 w 52"/>
                <a:gd name="T3" fmla="*/ 0 h 11"/>
                <a:gd name="T4" fmla="*/ 68 w 52"/>
                <a:gd name="T5" fmla="*/ 13 h 11"/>
                <a:gd name="T6" fmla="*/ 52 w 52"/>
                <a:gd name="T7" fmla="*/ 13 h 11"/>
                <a:gd name="T8" fmla="*/ 33 w 52"/>
                <a:gd name="T9" fmla="*/ 8 h 11"/>
                <a:gd name="T10" fmla="*/ 12 w 52"/>
                <a:gd name="T11" fmla="*/ 8 h 11"/>
                <a:gd name="T12" fmla="*/ 0 w 52"/>
                <a:gd name="T13" fmla="*/ 29 h 11"/>
                <a:gd name="T14" fmla="*/ 12 w 52"/>
                <a:gd name="T15" fmla="*/ 37 h 11"/>
                <a:gd name="T16" fmla="*/ 38 w 52"/>
                <a:gd name="T17" fmla="*/ 29 h 11"/>
                <a:gd name="T18" fmla="*/ 60 w 52"/>
                <a:gd name="T19" fmla="*/ 29 h 11"/>
                <a:gd name="T20" fmla="*/ 82 w 52"/>
                <a:gd name="T21" fmla="*/ 8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2" h="11">
                  <a:moveTo>
                    <a:pt x="52" y="2"/>
                  </a:moveTo>
                  <a:lnTo>
                    <a:pt x="47" y="0"/>
                  </a:lnTo>
                  <a:lnTo>
                    <a:pt x="43" y="4"/>
                  </a:lnTo>
                  <a:lnTo>
                    <a:pt x="33" y="4"/>
                  </a:lnTo>
                  <a:lnTo>
                    <a:pt x="21" y="2"/>
                  </a:lnTo>
                  <a:lnTo>
                    <a:pt x="7" y="2"/>
                  </a:lnTo>
                  <a:lnTo>
                    <a:pt x="0" y="9"/>
                  </a:lnTo>
                  <a:lnTo>
                    <a:pt x="7" y="11"/>
                  </a:lnTo>
                  <a:lnTo>
                    <a:pt x="24" y="9"/>
                  </a:lnTo>
                  <a:lnTo>
                    <a:pt x="38" y="9"/>
                  </a:lnTo>
                  <a:lnTo>
                    <a:pt x="52" y="2"/>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092" name="Freeform 5233"/>
            <p:cNvSpPr>
              <a:spLocks/>
            </p:cNvSpPr>
            <p:nvPr/>
          </p:nvSpPr>
          <p:spPr bwMode="auto">
            <a:xfrm>
              <a:off x="4367" y="2683"/>
              <a:ext cx="29" cy="31"/>
            </a:xfrm>
            <a:custGeom>
              <a:avLst/>
              <a:gdLst>
                <a:gd name="T0" fmla="*/ 45 w 26"/>
                <a:gd name="T1" fmla="*/ 42 h 26"/>
                <a:gd name="T2" fmla="*/ 41 w 26"/>
                <a:gd name="T3" fmla="*/ 62 h 26"/>
                <a:gd name="T4" fmla="*/ 21 w 26"/>
                <a:gd name="T5" fmla="*/ 42 h 26"/>
                <a:gd name="T6" fmla="*/ 12 w 26"/>
                <a:gd name="T7" fmla="*/ 24 h 26"/>
                <a:gd name="T8" fmla="*/ 0 w 26"/>
                <a:gd name="T9" fmla="*/ 12 h 26"/>
                <a:gd name="T10" fmla="*/ 12 w 26"/>
                <a:gd name="T11" fmla="*/ 8 h 26"/>
                <a:gd name="T12" fmla="*/ 21 w 26"/>
                <a:gd name="T13" fmla="*/ 0 h 26"/>
                <a:gd name="T14" fmla="*/ 29 w 26"/>
                <a:gd name="T15" fmla="*/ 36 h 26"/>
                <a:gd name="T16" fmla="*/ 45 w 26"/>
                <a:gd name="T17" fmla="*/ 42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 h="26">
                  <a:moveTo>
                    <a:pt x="26" y="17"/>
                  </a:moveTo>
                  <a:lnTo>
                    <a:pt x="24" y="26"/>
                  </a:lnTo>
                  <a:lnTo>
                    <a:pt x="12" y="17"/>
                  </a:lnTo>
                  <a:lnTo>
                    <a:pt x="7" y="10"/>
                  </a:lnTo>
                  <a:lnTo>
                    <a:pt x="0" y="5"/>
                  </a:lnTo>
                  <a:lnTo>
                    <a:pt x="7" y="3"/>
                  </a:lnTo>
                  <a:lnTo>
                    <a:pt x="12" y="0"/>
                  </a:lnTo>
                  <a:lnTo>
                    <a:pt x="17" y="15"/>
                  </a:lnTo>
                  <a:lnTo>
                    <a:pt x="26" y="17"/>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093" name="Freeform 5234"/>
            <p:cNvSpPr>
              <a:spLocks/>
            </p:cNvSpPr>
            <p:nvPr/>
          </p:nvSpPr>
          <p:spPr bwMode="auto">
            <a:xfrm>
              <a:off x="4567" y="2826"/>
              <a:ext cx="43" cy="21"/>
            </a:xfrm>
            <a:custGeom>
              <a:avLst/>
              <a:gdLst>
                <a:gd name="T0" fmla="*/ 70 w 38"/>
                <a:gd name="T1" fmla="*/ 28 h 17"/>
                <a:gd name="T2" fmla="*/ 66 w 38"/>
                <a:gd name="T3" fmla="*/ 14 h 17"/>
                <a:gd name="T4" fmla="*/ 55 w 38"/>
                <a:gd name="T5" fmla="*/ 21 h 17"/>
                <a:gd name="T6" fmla="*/ 29 w 38"/>
                <a:gd name="T7" fmla="*/ 0 h 17"/>
                <a:gd name="T8" fmla="*/ 42 w 38"/>
                <a:gd name="T9" fmla="*/ 28 h 17"/>
                <a:gd name="T10" fmla="*/ 29 w 38"/>
                <a:gd name="T11" fmla="*/ 28 h 17"/>
                <a:gd name="T12" fmla="*/ 2 w 38"/>
                <a:gd name="T13" fmla="*/ 21 h 17"/>
                <a:gd name="T14" fmla="*/ 0 w 38"/>
                <a:gd name="T15" fmla="*/ 49 h 17"/>
                <a:gd name="T16" fmla="*/ 23 w 38"/>
                <a:gd name="T17" fmla="*/ 40 h 17"/>
                <a:gd name="T18" fmla="*/ 48 w 38"/>
                <a:gd name="T19" fmla="*/ 35 h 17"/>
                <a:gd name="T20" fmla="*/ 55 w 38"/>
                <a:gd name="T21" fmla="*/ 35 h 17"/>
                <a:gd name="T22" fmla="*/ 55 w 38"/>
                <a:gd name="T23" fmla="*/ 35 h 17"/>
                <a:gd name="T24" fmla="*/ 70 w 38"/>
                <a:gd name="T25" fmla="*/ 28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8" h="17">
                  <a:moveTo>
                    <a:pt x="38" y="10"/>
                  </a:moveTo>
                  <a:lnTo>
                    <a:pt x="35" y="5"/>
                  </a:lnTo>
                  <a:lnTo>
                    <a:pt x="30" y="7"/>
                  </a:lnTo>
                  <a:lnTo>
                    <a:pt x="16" y="0"/>
                  </a:lnTo>
                  <a:lnTo>
                    <a:pt x="23" y="10"/>
                  </a:lnTo>
                  <a:lnTo>
                    <a:pt x="16" y="10"/>
                  </a:lnTo>
                  <a:lnTo>
                    <a:pt x="2" y="7"/>
                  </a:lnTo>
                  <a:lnTo>
                    <a:pt x="0" y="17"/>
                  </a:lnTo>
                  <a:lnTo>
                    <a:pt x="12" y="14"/>
                  </a:lnTo>
                  <a:lnTo>
                    <a:pt x="26" y="12"/>
                  </a:lnTo>
                  <a:lnTo>
                    <a:pt x="30" y="12"/>
                  </a:lnTo>
                  <a:lnTo>
                    <a:pt x="38" y="10"/>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094" name="Freeform 5235"/>
            <p:cNvSpPr>
              <a:spLocks/>
            </p:cNvSpPr>
            <p:nvPr/>
          </p:nvSpPr>
          <p:spPr bwMode="auto">
            <a:xfrm>
              <a:off x="4605" y="2855"/>
              <a:ext cx="29" cy="20"/>
            </a:xfrm>
            <a:custGeom>
              <a:avLst/>
              <a:gdLst>
                <a:gd name="T0" fmla="*/ 45 w 26"/>
                <a:gd name="T1" fmla="*/ 38 h 16"/>
                <a:gd name="T2" fmla="*/ 29 w 26"/>
                <a:gd name="T3" fmla="*/ 49 h 16"/>
                <a:gd name="T4" fmla="*/ 3 w 26"/>
                <a:gd name="T5" fmla="*/ 23 h 16"/>
                <a:gd name="T6" fmla="*/ 0 w 26"/>
                <a:gd name="T7" fmla="*/ 0 h 16"/>
                <a:gd name="T8" fmla="*/ 29 w 26"/>
                <a:gd name="T9" fmla="*/ 0 h 16"/>
                <a:gd name="T10" fmla="*/ 45 w 26"/>
                <a:gd name="T11" fmla="*/ 38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6">
                  <a:moveTo>
                    <a:pt x="26" y="12"/>
                  </a:moveTo>
                  <a:lnTo>
                    <a:pt x="17" y="16"/>
                  </a:lnTo>
                  <a:lnTo>
                    <a:pt x="3" y="7"/>
                  </a:lnTo>
                  <a:lnTo>
                    <a:pt x="0" y="0"/>
                  </a:lnTo>
                  <a:lnTo>
                    <a:pt x="17" y="0"/>
                  </a:lnTo>
                  <a:lnTo>
                    <a:pt x="26" y="12"/>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095" name="Freeform 5236"/>
            <p:cNvSpPr>
              <a:spLocks/>
            </p:cNvSpPr>
            <p:nvPr/>
          </p:nvSpPr>
          <p:spPr bwMode="auto">
            <a:xfrm>
              <a:off x="4734" y="2714"/>
              <a:ext cx="22" cy="19"/>
            </a:xfrm>
            <a:custGeom>
              <a:avLst/>
              <a:gdLst>
                <a:gd name="T0" fmla="*/ 26 w 21"/>
                <a:gd name="T1" fmla="*/ 25 h 15"/>
                <a:gd name="T2" fmla="*/ 19 w 21"/>
                <a:gd name="T3" fmla="*/ 48 h 15"/>
                <a:gd name="T4" fmla="*/ 0 w 21"/>
                <a:gd name="T5" fmla="*/ 16 h 15"/>
                <a:gd name="T6" fmla="*/ 9 w 21"/>
                <a:gd name="T7" fmla="*/ 0 h 15"/>
                <a:gd name="T8" fmla="*/ 26 w 21"/>
                <a:gd name="T9" fmla="*/ 25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5">
                  <a:moveTo>
                    <a:pt x="21" y="8"/>
                  </a:moveTo>
                  <a:lnTo>
                    <a:pt x="14" y="15"/>
                  </a:lnTo>
                  <a:lnTo>
                    <a:pt x="0" y="5"/>
                  </a:lnTo>
                  <a:lnTo>
                    <a:pt x="9" y="0"/>
                  </a:lnTo>
                  <a:lnTo>
                    <a:pt x="21" y="8"/>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096" name="Freeform 5237"/>
            <p:cNvSpPr>
              <a:spLocks/>
            </p:cNvSpPr>
            <p:nvPr/>
          </p:nvSpPr>
          <p:spPr bwMode="auto">
            <a:xfrm>
              <a:off x="4527" y="2826"/>
              <a:ext cx="21" cy="15"/>
            </a:xfrm>
            <a:custGeom>
              <a:avLst/>
              <a:gdLst>
                <a:gd name="T0" fmla="*/ 31 w 19"/>
                <a:gd name="T1" fmla="*/ 16 h 12"/>
                <a:gd name="T2" fmla="*/ 28 w 19"/>
                <a:gd name="T3" fmla="*/ 10 h 12"/>
                <a:gd name="T4" fmla="*/ 0 w 19"/>
                <a:gd name="T5" fmla="*/ 0 h 12"/>
                <a:gd name="T6" fmla="*/ 15 w 19"/>
                <a:gd name="T7" fmla="*/ 38 h 12"/>
                <a:gd name="T8" fmla="*/ 31 w 19"/>
                <a:gd name="T9" fmla="*/ 16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2">
                  <a:moveTo>
                    <a:pt x="19" y="5"/>
                  </a:moveTo>
                  <a:lnTo>
                    <a:pt x="17" y="3"/>
                  </a:lnTo>
                  <a:lnTo>
                    <a:pt x="0" y="0"/>
                  </a:lnTo>
                  <a:lnTo>
                    <a:pt x="10" y="12"/>
                  </a:lnTo>
                  <a:lnTo>
                    <a:pt x="19" y="5"/>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097" name="Freeform 5238"/>
            <p:cNvSpPr>
              <a:spLocks/>
            </p:cNvSpPr>
            <p:nvPr/>
          </p:nvSpPr>
          <p:spPr bwMode="auto">
            <a:xfrm>
              <a:off x="4228" y="2616"/>
              <a:ext cx="13" cy="20"/>
            </a:xfrm>
            <a:custGeom>
              <a:avLst/>
              <a:gdLst>
                <a:gd name="T0" fmla="*/ 17 w 12"/>
                <a:gd name="T1" fmla="*/ 22 h 17"/>
                <a:gd name="T2" fmla="*/ 17 w 12"/>
                <a:gd name="T3" fmla="*/ 39 h 17"/>
                <a:gd name="T4" fmla="*/ 0 w 12"/>
                <a:gd name="T5" fmla="*/ 0 h 17"/>
                <a:gd name="T6" fmla="*/ 2 w 12"/>
                <a:gd name="T7" fmla="*/ 0 h 17"/>
                <a:gd name="T8" fmla="*/ 17 w 12"/>
                <a:gd name="T9" fmla="*/ 22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7">
                  <a:moveTo>
                    <a:pt x="12" y="10"/>
                  </a:moveTo>
                  <a:lnTo>
                    <a:pt x="12" y="17"/>
                  </a:lnTo>
                  <a:lnTo>
                    <a:pt x="0" y="0"/>
                  </a:lnTo>
                  <a:lnTo>
                    <a:pt x="2" y="0"/>
                  </a:lnTo>
                  <a:lnTo>
                    <a:pt x="12" y="10"/>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098" name="Freeform 5239"/>
            <p:cNvSpPr>
              <a:spLocks/>
            </p:cNvSpPr>
            <p:nvPr/>
          </p:nvSpPr>
          <p:spPr bwMode="auto">
            <a:xfrm>
              <a:off x="4552" y="2830"/>
              <a:ext cx="15" cy="17"/>
            </a:xfrm>
            <a:custGeom>
              <a:avLst/>
              <a:gdLst>
                <a:gd name="T0" fmla="*/ 38 w 12"/>
                <a:gd name="T1" fmla="*/ 2 h 14"/>
                <a:gd name="T2" fmla="*/ 23 w 12"/>
                <a:gd name="T3" fmla="*/ 0 h 14"/>
                <a:gd name="T4" fmla="*/ 0 w 12"/>
                <a:gd name="T5" fmla="*/ 23 h 14"/>
                <a:gd name="T6" fmla="*/ 16 w 12"/>
                <a:gd name="T7" fmla="*/ 36 h 14"/>
                <a:gd name="T8" fmla="*/ 38 w 12"/>
                <a:gd name="T9" fmla="*/ 2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4">
                  <a:moveTo>
                    <a:pt x="12" y="2"/>
                  </a:moveTo>
                  <a:lnTo>
                    <a:pt x="7" y="0"/>
                  </a:lnTo>
                  <a:lnTo>
                    <a:pt x="0" y="9"/>
                  </a:lnTo>
                  <a:lnTo>
                    <a:pt x="5" y="14"/>
                  </a:lnTo>
                  <a:lnTo>
                    <a:pt x="12" y="2"/>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099" name="Freeform 5240"/>
            <p:cNvSpPr>
              <a:spLocks/>
            </p:cNvSpPr>
            <p:nvPr/>
          </p:nvSpPr>
          <p:spPr bwMode="auto">
            <a:xfrm>
              <a:off x="4413" y="2706"/>
              <a:ext cx="11" cy="12"/>
            </a:xfrm>
            <a:custGeom>
              <a:avLst/>
              <a:gdLst>
                <a:gd name="T0" fmla="*/ 24 w 9"/>
                <a:gd name="T1" fmla="*/ 8 h 10"/>
                <a:gd name="T2" fmla="*/ 2 w 9"/>
                <a:gd name="T3" fmla="*/ 24 h 10"/>
                <a:gd name="T4" fmla="*/ 0 w 9"/>
                <a:gd name="T5" fmla="*/ 24 h 10"/>
                <a:gd name="T6" fmla="*/ 0 w 9"/>
                <a:gd name="T7" fmla="*/ 0 h 10"/>
                <a:gd name="T8" fmla="*/ 24 w 9"/>
                <a:gd name="T9" fmla="*/ 8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0">
                  <a:moveTo>
                    <a:pt x="9" y="3"/>
                  </a:moveTo>
                  <a:lnTo>
                    <a:pt x="2" y="10"/>
                  </a:lnTo>
                  <a:lnTo>
                    <a:pt x="0" y="10"/>
                  </a:lnTo>
                  <a:lnTo>
                    <a:pt x="0" y="0"/>
                  </a:lnTo>
                  <a:lnTo>
                    <a:pt x="9" y="3"/>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100" name="Freeform 5241"/>
            <p:cNvSpPr>
              <a:spLocks/>
            </p:cNvSpPr>
            <p:nvPr/>
          </p:nvSpPr>
          <p:spPr bwMode="auto">
            <a:xfrm>
              <a:off x="4671" y="2746"/>
              <a:ext cx="14" cy="28"/>
            </a:xfrm>
            <a:custGeom>
              <a:avLst/>
              <a:gdLst>
                <a:gd name="T0" fmla="*/ 26 w 12"/>
                <a:gd name="T1" fmla="*/ 50 h 22"/>
                <a:gd name="T2" fmla="*/ 15 w 12"/>
                <a:gd name="T3" fmla="*/ 39 h 22"/>
                <a:gd name="T4" fmla="*/ 22 w 12"/>
                <a:gd name="T5" fmla="*/ 17 h 22"/>
                <a:gd name="T6" fmla="*/ 22 w 12"/>
                <a:gd name="T7" fmla="*/ 0 h 22"/>
                <a:gd name="T8" fmla="*/ 0 w 12"/>
                <a:gd name="T9" fmla="*/ 75 h 22"/>
                <a:gd name="T10" fmla="*/ 26 w 12"/>
                <a:gd name="T11" fmla="*/ 50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2">
                  <a:moveTo>
                    <a:pt x="12" y="15"/>
                  </a:moveTo>
                  <a:lnTo>
                    <a:pt x="7" y="12"/>
                  </a:lnTo>
                  <a:lnTo>
                    <a:pt x="10" y="5"/>
                  </a:lnTo>
                  <a:lnTo>
                    <a:pt x="10" y="0"/>
                  </a:lnTo>
                  <a:lnTo>
                    <a:pt x="0" y="22"/>
                  </a:lnTo>
                  <a:lnTo>
                    <a:pt x="12" y="15"/>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101" name="Freeform 5242"/>
            <p:cNvSpPr>
              <a:spLocks/>
            </p:cNvSpPr>
            <p:nvPr/>
          </p:nvSpPr>
          <p:spPr bwMode="auto">
            <a:xfrm>
              <a:off x="4879" y="2770"/>
              <a:ext cx="6" cy="19"/>
            </a:xfrm>
            <a:custGeom>
              <a:avLst/>
              <a:gdLst>
                <a:gd name="T0" fmla="*/ 3 w 7"/>
                <a:gd name="T1" fmla="*/ 32 h 15"/>
                <a:gd name="T2" fmla="*/ 3 w 7"/>
                <a:gd name="T3" fmla="*/ 0 h 15"/>
                <a:gd name="T4" fmla="*/ 0 w 7"/>
                <a:gd name="T5" fmla="*/ 10 h 15"/>
                <a:gd name="T6" fmla="*/ 0 w 7"/>
                <a:gd name="T7" fmla="*/ 48 h 15"/>
                <a:gd name="T8" fmla="*/ 3 w 7"/>
                <a:gd name="T9" fmla="*/ 32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5">
                  <a:moveTo>
                    <a:pt x="7" y="10"/>
                  </a:moveTo>
                  <a:lnTo>
                    <a:pt x="5" y="0"/>
                  </a:lnTo>
                  <a:lnTo>
                    <a:pt x="0" y="3"/>
                  </a:lnTo>
                  <a:lnTo>
                    <a:pt x="0" y="15"/>
                  </a:lnTo>
                  <a:lnTo>
                    <a:pt x="7" y="10"/>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102" name="Freeform 5243"/>
            <p:cNvSpPr>
              <a:spLocks/>
            </p:cNvSpPr>
            <p:nvPr/>
          </p:nvSpPr>
          <p:spPr bwMode="auto">
            <a:xfrm>
              <a:off x="4254" y="2669"/>
              <a:ext cx="11" cy="17"/>
            </a:xfrm>
            <a:custGeom>
              <a:avLst/>
              <a:gdLst>
                <a:gd name="T0" fmla="*/ 24 w 9"/>
                <a:gd name="T1" fmla="*/ 36 h 14"/>
                <a:gd name="T2" fmla="*/ 2 w 9"/>
                <a:gd name="T3" fmla="*/ 36 h 14"/>
                <a:gd name="T4" fmla="*/ 0 w 9"/>
                <a:gd name="T5" fmla="*/ 0 h 14"/>
                <a:gd name="T6" fmla="*/ 24 w 9"/>
                <a:gd name="T7" fmla="*/ 36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4">
                  <a:moveTo>
                    <a:pt x="9" y="14"/>
                  </a:moveTo>
                  <a:lnTo>
                    <a:pt x="2" y="14"/>
                  </a:lnTo>
                  <a:lnTo>
                    <a:pt x="0" y="0"/>
                  </a:lnTo>
                  <a:lnTo>
                    <a:pt x="9" y="14"/>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103" name="Freeform 5244"/>
            <p:cNvSpPr>
              <a:spLocks/>
            </p:cNvSpPr>
            <p:nvPr/>
          </p:nvSpPr>
          <p:spPr bwMode="auto">
            <a:xfrm>
              <a:off x="4670" y="2750"/>
              <a:ext cx="7" cy="18"/>
            </a:xfrm>
            <a:custGeom>
              <a:avLst/>
              <a:gdLst>
                <a:gd name="T0" fmla="*/ 7 w 7"/>
                <a:gd name="T1" fmla="*/ 24 h 14"/>
                <a:gd name="T2" fmla="*/ 7 w 7"/>
                <a:gd name="T3" fmla="*/ 0 h 14"/>
                <a:gd name="T4" fmla="*/ 2 w 7"/>
                <a:gd name="T5" fmla="*/ 8 h 14"/>
                <a:gd name="T6" fmla="*/ 0 w 7"/>
                <a:gd name="T7" fmla="*/ 50 h 14"/>
                <a:gd name="T8" fmla="*/ 7 w 7"/>
                <a:gd name="T9" fmla="*/ 24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4">
                  <a:moveTo>
                    <a:pt x="7" y="7"/>
                  </a:moveTo>
                  <a:lnTo>
                    <a:pt x="7" y="0"/>
                  </a:lnTo>
                  <a:lnTo>
                    <a:pt x="2" y="2"/>
                  </a:lnTo>
                  <a:lnTo>
                    <a:pt x="0" y="14"/>
                  </a:lnTo>
                  <a:lnTo>
                    <a:pt x="7" y="7"/>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104" name="Freeform 5245"/>
            <p:cNvSpPr>
              <a:spLocks/>
            </p:cNvSpPr>
            <p:nvPr/>
          </p:nvSpPr>
          <p:spPr bwMode="auto">
            <a:xfrm>
              <a:off x="4706" y="2686"/>
              <a:ext cx="17" cy="2"/>
            </a:xfrm>
            <a:custGeom>
              <a:avLst/>
              <a:gdLst>
                <a:gd name="T0" fmla="*/ 36 w 14"/>
                <a:gd name="T1" fmla="*/ 2 h 2"/>
                <a:gd name="T2" fmla="*/ 19 w 14"/>
                <a:gd name="T3" fmla="*/ 0 h 2"/>
                <a:gd name="T4" fmla="*/ 0 w 14"/>
                <a:gd name="T5" fmla="*/ 2 h 2"/>
                <a:gd name="T6" fmla="*/ 36 w 14"/>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2">
                  <a:moveTo>
                    <a:pt x="14" y="2"/>
                  </a:moveTo>
                  <a:lnTo>
                    <a:pt x="7" y="0"/>
                  </a:lnTo>
                  <a:lnTo>
                    <a:pt x="0" y="2"/>
                  </a:lnTo>
                  <a:lnTo>
                    <a:pt x="14" y="2"/>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105" name="Freeform 5246"/>
            <p:cNvSpPr>
              <a:spLocks/>
            </p:cNvSpPr>
            <p:nvPr/>
          </p:nvSpPr>
          <p:spPr bwMode="auto">
            <a:xfrm>
              <a:off x="4874" y="2789"/>
              <a:ext cx="7" cy="10"/>
            </a:xfrm>
            <a:custGeom>
              <a:avLst/>
              <a:gdLst>
                <a:gd name="T0" fmla="*/ 28 w 5"/>
                <a:gd name="T1" fmla="*/ 4 h 9"/>
                <a:gd name="T2" fmla="*/ 0 w 5"/>
                <a:gd name="T3" fmla="*/ 14 h 9"/>
                <a:gd name="T4" fmla="*/ 0 w 5"/>
                <a:gd name="T5" fmla="*/ 0 h 9"/>
                <a:gd name="T6" fmla="*/ 28 w 5"/>
                <a:gd name="T7" fmla="*/ 4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9">
                  <a:moveTo>
                    <a:pt x="5" y="4"/>
                  </a:moveTo>
                  <a:lnTo>
                    <a:pt x="0" y="9"/>
                  </a:lnTo>
                  <a:lnTo>
                    <a:pt x="0" y="0"/>
                  </a:lnTo>
                  <a:lnTo>
                    <a:pt x="5" y="4"/>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106" name="Freeform 5247"/>
            <p:cNvSpPr>
              <a:spLocks/>
            </p:cNvSpPr>
            <p:nvPr/>
          </p:nvSpPr>
          <p:spPr bwMode="auto">
            <a:xfrm>
              <a:off x="4497" y="2802"/>
              <a:ext cx="25" cy="4"/>
            </a:xfrm>
            <a:custGeom>
              <a:avLst/>
              <a:gdLst>
                <a:gd name="T0" fmla="*/ 41 w 22"/>
                <a:gd name="T1" fmla="*/ 0 h 3"/>
                <a:gd name="T2" fmla="*/ 13 w 22"/>
                <a:gd name="T3" fmla="*/ 12 h 3"/>
                <a:gd name="T4" fmla="*/ 0 w 22"/>
                <a:gd name="T5" fmla="*/ 0 h 3"/>
                <a:gd name="T6" fmla="*/ 41 w 22"/>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 h="3">
                  <a:moveTo>
                    <a:pt x="22" y="0"/>
                  </a:moveTo>
                  <a:lnTo>
                    <a:pt x="7" y="3"/>
                  </a:lnTo>
                  <a:lnTo>
                    <a:pt x="0" y="0"/>
                  </a:lnTo>
                  <a:lnTo>
                    <a:pt x="22" y="0"/>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107" name="Freeform 5248"/>
            <p:cNvSpPr>
              <a:spLocks/>
            </p:cNvSpPr>
            <p:nvPr/>
          </p:nvSpPr>
          <p:spPr bwMode="auto">
            <a:xfrm>
              <a:off x="4523" y="2540"/>
              <a:ext cx="17" cy="17"/>
            </a:xfrm>
            <a:custGeom>
              <a:avLst/>
              <a:gdLst>
                <a:gd name="T0" fmla="*/ 19 w 14"/>
                <a:gd name="T1" fmla="*/ 36 h 14"/>
                <a:gd name="T2" fmla="*/ 0 w 14"/>
                <a:gd name="T3" fmla="*/ 19 h 14"/>
                <a:gd name="T4" fmla="*/ 36 w 14"/>
                <a:gd name="T5" fmla="*/ 0 h 14"/>
                <a:gd name="T6" fmla="*/ 36 w 14"/>
                <a:gd name="T7" fmla="*/ 0 h 14"/>
                <a:gd name="T8" fmla="*/ 33 w 14"/>
                <a:gd name="T9" fmla="*/ 19 h 14"/>
                <a:gd name="T10" fmla="*/ 19 w 14"/>
                <a:gd name="T11" fmla="*/ 36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14">
                  <a:moveTo>
                    <a:pt x="7" y="14"/>
                  </a:moveTo>
                  <a:lnTo>
                    <a:pt x="0" y="7"/>
                  </a:lnTo>
                  <a:lnTo>
                    <a:pt x="14" y="0"/>
                  </a:lnTo>
                  <a:lnTo>
                    <a:pt x="12" y="7"/>
                  </a:lnTo>
                  <a:lnTo>
                    <a:pt x="7" y="14"/>
                  </a:lnTo>
                  <a:close/>
                </a:path>
              </a:pathLst>
            </a:custGeom>
            <a:solidFill>
              <a:srgbClr val="0033CC"/>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108" name="Freeform 5249"/>
            <p:cNvSpPr>
              <a:spLocks/>
            </p:cNvSpPr>
            <p:nvPr/>
          </p:nvSpPr>
          <p:spPr bwMode="auto">
            <a:xfrm>
              <a:off x="5296" y="2495"/>
              <a:ext cx="2" cy="4"/>
            </a:xfrm>
            <a:custGeom>
              <a:avLst/>
              <a:gdLst>
                <a:gd name="T0" fmla="*/ 0 w 2"/>
                <a:gd name="T1" fmla="*/ 0 h 3"/>
                <a:gd name="T2" fmla="*/ 0 w 2"/>
                <a:gd name="T3" fmla="*/ 0 h 3"/>
                <a:gd name="T4" fmla="*/ 0 w 2"/>
                <a:gd name="T5" fmla="*/ 12 h 3"/>
                <a:gd name="T6" fmla="*/ 2 w 2"/>
                <a:gd name="T7" fmla="*/ 12 h 3"/>
                <a:gd name="T8" fmla="*/ 2 w 2"/>
                <a:gd name="T9" fmla="*/ 12 h 3"/>
                <a:gd name="T10" fmla="*/ 2 w 2"/>
                <a:gd name="T11" fmla="*/ 0 h 3"/>
                <a:gd name="T12" fmla="*/ 2 w 2"/>
                <a:gd name="T13" fmla="*/ 0 h 3"/>
                <a:gd name="T14" fmla="*/ 2 w 2"/>
                <a:gd name="T15" fmla="*/ 0 h 3"/>
                <a:gd name="T16" fmla="*/ 0 w 2"/>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 h="3">
                  <a:moveTo>
                    <a:pt x="0" y="0"/>
                  </a:moveTo>
                  <a:lnTo>
                    <a:pt x="0" y="0"/>
                  </a:lnTo>
                  <a:lnTo>
                    <a:pt x="0" y="3"/>
                  </a:lnTo>
                  <a:lnTo>
                    <a:pt x="2" y="3"/>
                  </a:lnTo>
                  <a:lnTo>
                    <a:pt x="2" y="0"/>
                  </a:lnTo>
                  <a:lnTo>
                    <a:pt x="0" y="0"/>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109" name="Freeform 5250"/>
            <p:cNvSpPr>
              <a:spLocks/>
            </p:cNvSpPr>
            <p:nvPr/>
          </p:nvSpPr>
          <p:spPr bwMode="auto">
            <a:xfrm>
              <a:off x="5385" y="2527"/>
              <a:ext cx="1" cy="4"/>
            </a:xfrm>
            <a:custGeom>
              <a:avLst/>
              <a:gdLst>
                <a:gd name="T0" fmla="*/ 1 w 2"/>
                <a:gd name="T1" fmla="*/ 12 h 3"/>
                <a:gd name="T2" fmla="*/ 0 w 2"/>
                <a:gd name="T3" fmla="*/ 12 h 3"/>
                <a:gd name="T4" fmla="*/ 0 w 2"/>
                <a:gd name="T5" fmla="*/ 0 h 3"/>
                <a:gd name="T6" fmla="*/ 1 w 2"/>
                <a:gd name="T7" fmla="*/ 12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3">
                  <a:moveTo>
                    <a:pt x="2" y="3"/>
                  </a:moveTo>
                  <a:lnTo>
                    <a:pt x="0" y="3"/>
                  </a:lnTo>
                  <a:lnTo>
                    <a:pt x="0" y="0"/>
                  </a:lnTo>
                  <a:lnTo>
                    <a:pt x="2" y="3"/>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110" name="Freeform 5251"/>
            <p:cNvSpPr>
              <a:spLocks/>
            </p:cNvSpPr>
            <p:nvPr/>
          </p:nvSpPr>
          <p:spPr bwMode="auto">
            <a:xfrm>
              <a:off x="4939" y="2437"/>
              <a:ext cx="3" cy="2"/>
            </a:xfrm>
            <a:custGeom>
              <a:avLst/>
              <a:gdLst>
                <a:gd name="T0" fmla="*/ 3 w 3"/>
                <a:gd name="T1" fmla="*/ 0 h 2"/>
                <a:gd name="T2" fmla="*/ 0 w 3"/>
                <a:gd name="T3" fmla="*/ 2 h 2"/>
                <a:gd name="T4" fmla="*/ 0 w 3"/>
                <a:gd name="T5" fmla="*/ 0 h 2"/>
                <a:gd name="T6" fmla="*/ 3 w 3"/>
                <a:gd name="T7" fmla="*/ 0 h 2"/>
                <a:gd name="T8" fmla="*/ 3 w 3"/>
                <a:gd name="T9" fmla="*/ 0 h 2"/>
                <a:gd name="T10" fmla="*/ 3 w 3"/>
                <a:gd name="T11" fmla="*/ 0 h 2"/>
                <a:gd name="T12" fmla="*/ 3 w 3"/>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2">
                  <a:moveTo>
                    <a:pt x="3" y="0"/>
                  </a:moveTo>
                  <a:lnTo>
                    <a:pt x="0" y="2"/>
                  </a:lnTo>
                  <a:lnTo>
                    <a:pt x="0" y="0"/>
                  </a:lnTo>
                  <a:lnTo>
                    <a:pt x="3" y="0"/>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111" name="Freeform 5252"/>
            <p:cNvSpPr>
              <a:spLocks/>
            </p:cNvSpPr>
            <p:nvPr/>
          </p:nvSpPr>
          <p:spPr bwMode="auto">
            <a:xfrm>
              <a:off x="5180" y="2484"/>
              <a:ext cx="2" cy="2"/>
            </a:xfrm>
            <a:custGeom>
              <a:avLst/>
              <a:gdLst>
                <a:gd name="T0" fmla="*/ 0 w 2"/>
                <a:gd name="T1" fmla="*/ 0 h 2"/>
                <a:gd name="T2" fmla="*/ 0 w 2"/>
                <a:gd name="T3" fmla="*/ 2 h 2"/>
                <a:gd name="T4" fmla="*/ 0 w 2"/>
                <a:gd name="T5" fmla="*/ 0 h 2"/>
                <a:gd name="T6" fmla="*/ 0 60000 65536"/>
                <a:gd name="T7" fmla="*/ 0 60000 65536"/>
                <a:gd name="T8" fmla="*/ 0 60000 65536"/>
              </a:gdLst>
              <a:ahLst/>
              <a:cxnLst>
                <a:cxn ang="T6">
                  <a:pos x="T0" y="T1"/>
                </a:cxn>
                <a:cxn ang="T7">
                  <a:pos x="T2" y="T3"/>
                </a:cxn>
                <a:cxn ang="T8">
                  <a:pos x="T4" y="T5"/>
                </a:cxn>
              </a:cxnLst>
              <a:rect l="0" t="0" r="r" b="b"/>
              <a:pathLst>
                <a:path w="2" h="2">
                  <a:moveTo>
                    <a:pt x="0" y="0"/>
                  </a:moveTo>
                  <a:lnTo>
                    <a:pt x="0" y="2"/>
                  </a:lnTo>
                  <a:lnTo>
                    <a:pt x="0" y="0"/>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112" name="Freeform 5253"/>
            <p:cNvSpPr>
              <a:spLocks/>
            </p:cNvSpPr>
            <p:nvPr/>
          </p:nvSpPr>
          <p:spPr bwMode="auto">
            <a:xfrm>
              <a:off x="4275" y="2504"/>
              <a:ext cx="77" cy="112"/>
            </a:xfrm>
            <a:custGeom>
              <a:avLst/>
              <a:gdLst>
                <a:gd name="T0" fmla="*/ 110 w 68"/>
                <a:gd name="T1" fmla="*/ 268 h 90"/>
                <a:gd name="T2" fmla="*/ 75 w 68"/>
                <a:gd name="T3" fmla="*/ 234 h 90"/>
                <a:gd name="T4" fmla="*/ 40 w 68"/>
                <a:gd name="T5" fmla="*/ 192 h 90"/>
                <a:gd name="T6" fmla="*/ 20 w 68"/>
                <a:gd name="T7" fmla="*/ 128 h 90"/>
                <a:gd name="T8" fmla="*/ 12 w 68"/>
                <a:gd name="T9" fmla="*/ 71 h 90"/>
                <a:gd name="T10" fmla="*/ 0 w 68"/>
                <a:gd name="T11" fmla="*/ 9 h 90"/>
                <a:gd name="T12" fmla="*/ 2 w 68"/>
                <a:gd name="T13" fmla="*/ 0 h 90"/>
                <a:gd name="T14" fmla="*/ 26 w 68"/>
                <a:gd name="T15" fmla="*/ 14 h 90"/>
                <a:gd name="T16" fmla="*/ 26 w 68"/>
                <a:gd name="T17" fmla="*/ 37 h 90"/>
                <a:gd name="T18" fmla="*/ 48 w 68"/>
                <a:gd name="T19" fmla="*/ 37 h 90"/>
                <a:gd name="T20" fmla="*/ 57 w 68"/>
                <a:gd name="T21" fmla="*/ 14 h 90"/>
                <a:gd name="T22" fmla="*/ 78 w 68"/>
                <a:gd name="T23" fmla="*/ 50 h 90"/>
                <a:gd name="T24" fmla="*/ 97 w 68"/>
                <a:gd name="T25" fmla="*/ 77 h 90"/>
                <a:gd name="T26" fmla="*/ 100 w 68"/>
                <a:gd name="T27" fmla="*/ 128 h 90"/>
                <a:gd name="T28" fmla="*/ 100 w 68"/>
                <a:gd name="T29" fmla="*/ 175 h 90"/>
                <a:gd name="T30" fmla="*/ 117 w 68"/>
                <a:gd name="T31" fmla="*/ 228 h 90"/>
                <a:gd name="T32" fmla="*/ 127 w 68"/>
                <a:gd name="T33" fmla="*/ 268 h 90"/>
                <a:gd name="T34" fmla="*/ 117 w 68"/>
                <a:gd name="T35" fmla="*/ 264 h 90"/>
                <a:gd name="T36" fmla="*/ 110 w 68"/>
                <a:gd name="T37" fmla="*/ 268 h 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8" h="90">
                  <a:moveTo>
                    <a:pt x="59" y="90"/>
                  </a:moveTo>
                  <a:lnTo>
                    <a:pt x="40" y="78"/>
                  </a:lnTo>
                  <a:lnTo>
                    <a:pt x="21" y="64"/>
                  </a:lnTo>
                  <a:lnTo>
                    <a:pt x="11" y="43"/>
                  </a:lnTo>
                  <a:lnTo>
                    <a:pt x="7" y="24"/>
                  </a:lnTo>
                  <a:lnTo>
                    <a:pt x="0" y="3"/>
                  </a:lnTo>
                  <a:lnTo>
                    <a:pt x="2" y="0"/>
                  </a:lnTo>
                  <a:lnTo>
                    <a:pt x="14" y="5"/>
                  </a:lnTo>
                  <a:lnTo>
                    <a:pt x="14" y="12"/>
                  </a:lnTo>
                  <a:lnTo>
                    <a:pt x="26" y="12"/>
                  </a:lnTo>
                  <a:lnTo>
                    <a:pt x="30" y="5"/>
                  </a:lnTo>
                  <a:lnTo>
                    <a:pt x="42" y="17"/>
                  </a:lnTo>
                  <a:lnTo>
                    <a:pt x="52" y="26"/>
                  </a:lnTo>
                  <a:lnTo>
                    <a:pt x="54" y="43"/>
                  </a:lnTo>
                  <a:lnTo>
                    <a:pt x="54" y="59"/>
                  </a:lnTo>
                  <a:lnTo>
                    <a:pt x="63" y="76"/>
                  </a:lnTo>
                  <a:lnTo>
                    <a:pt x="68" y="90"/>
                  </a:lnTo>
                  <a:lnTo>
                    <a:pt x="63" y="88"/>
                  </a:lnTo>
                  <a:lnTo>
                    <a:pt x="59" y="90"/>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113" name="Freeform 5254"/>
            <p:cNvSpPr>
              <a:spLocks/>
            </p:cNvSpPr>
            <p:nvPr/>
          </p:nvSpPr>
          <p:spPr bwMode="auto">
            <a:xfrm>
              <a:off x="5480" y="2484"/>
              <a:ext cx="3" cy="2"/>
            </a:xfrm>
            <a:custGeom>
              <a:avLst/>
              <a:gdLst>
                <a:gd name="T0" fmla="*/ 3 w 3"/>
                <a:gd name="T1" fmla="*/ 2 h 2"/>
                <a:gd name="T2" fmla="*/ 0 w 3"/>
                <a:gd name="T3" fmla="*/ 2 h 2"/>
                <a:gd name="T4" fmla="*/ 0 w 3"/>
                <a:gd name="T5" fmla="*/ 0 h 2"/>
                <a:gd name="T6" fmla="*/ 3 w 3"/>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2">
                  <a:moveTo>
                    <a:pt x="3" y="2"/>
                  </a:moveTo>
                  <a:lnTo>
                    <a:pt x="0" y="2"/>
                  </a:lnTo>
                  <a:lnTo>
                    <a:pt x="0" y="0"/>
                  </a:lnTo>
                  <a:lnTo>
                    <a:pt x="3" y="2"/>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114" name="Freeform 5255"/>
            <p:cNvSpPr>
              <a:spLocks/>
            </p:cNvSpPr>
            <p:nvPr/>
          </p:nvSpPr>
          <p:spPr bwMode="auto">
            <a:xfrm>
              <a:off x="5536" y="2489"/>
              <a:ext cx="3" cy="1"/>
            </a:xfrm>
            <a:custGeom>
              <a:avLst/>
              <a:gdLst>
                <a:gd name="T0" fmla="*/ 0 w 2"/>
                <a:gd name="T1" fmla="*/ 0 h 1"/>
                <a:gd name="T2" fmla="*/ 18 w 2"/>
                <a:gd name="T3" fmla="*/ 0 h 1"/>
                <a:gd name="T4" fmla="*/ 0 w 2"/>
                <a:gd name="T5" fmla="*/ 0 h 1"/>
                <a:gd name="T6" fmla="*/ 0 60000 65536"/>
                <a:gd name="T7" fmla="*/ 0 60000 65536"/>
                <a:gd name="T8" fmla="*/ 0 60000 65536"/>
              </a:gdLst>
              <a:ahLst/>
              <a:cxnLst>
                <a:cxn ang="T6">
                  <a:pos x="T0" y="T1"/>
                </a:cxn>
                <a:cxn ang="T7">
                  <a:pos x="T2" y="T3"/>
                </a:cxn>
                <a:cxn ang="T8">
                  <a:pos x="T4" y="T5"/>
                </a:cxn>
              </a:cxnLst>
              <a:rect l="0" t="0" r="r" b="b"/>
              <a:pathLst>
                <a:path w="2" h="1">
                  <a:moveTo>
                    <a:pt x="0" y="0"/>
                  </a:moveTo>
                  <a:lnTo>
                    <a:pt x="2" y="0"/>
                  </a:lnTo>
                  <a:lnTo>
                    <a:pt x="0" y="0"/>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115" name="Freeform 5256"/>
            <p:cNvSpPr>
              <a:spLocks/>
            </p:cNvSpPr>
            <p:nvPr/>
          </p:nvSpPr>
          <p:spPr bwMode="auto">
            <a:xfrm>
              <a:off x="5483" y="2480"/>
              <a:ext cx="2" cy="1"/>
            </a:xfrm>
            <a:custGeom>
              <a:avLst/>
              <a:gdLst>
                <a:gd name="T0" fmla="*/ 2 w 2"/>
                <a:gd name="T1" fmla="*/ 0 h 1"/>
                <a:gd name="T2" fmla="*/ 0 w 2"/>
                <a:gd name="T3" fmla="*/ 0 h 1"/>
                <a:gd name="T4" fmla="*/ 2 w 2"/>
                <a:gd name="T5" fmla="*/ 0 h 1"/>
                <a:gd name="T6" fmla="*/ 0 60000 65536"/>
                <a:gd name="T7" fmla="*/ 0 60000 65536"/>
                <a:gd name="T8" fmla="*/ 0 60000 65536"/>
              </a:gdLst>
              <a:ahLst/>
              <a:cxnLst>
                <a:cxn ang="T6">
                  <a:pos x="T0" y="T1"/>
                </a:cxn>
                <a:cxn ang="T7">
                  <a:pos x="T2" y="T3"/>
                </a:cxn>
                <a:cxn ang="T8">
                  <a:pos x="T4" y="T5"/>
                </a:cxn>
              </a:cxnLst>
              <a:rect l="0" t="0" r="r" b="b"/>
              <a:pathLst>
                <a:path w="2" h="1">
                  <a:moveTo>
                    <a:pt x="2" y="0"/>
                  </a:moveTo>
                  <a:lnTo>
                    <a:pt x="0" y="0"/>
                  </a:lnTo>
                  <a:lnTo>
                    <a:pt x="2" y="0"/>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116" name="Freeform 5257"/>
            <p:cNvSpPr>
              <a:spLocks/>
            </p:cNvSpPr>
            <p:nvPr/>
          </p:nvSpPr>
          <p:spPr bwMode="auto">
            <a:xfrm>
              <a:off x="5457" y="2660"/>
              <a:ext cx="2" cy="1"/>
            </a:xfrm>
            <a:custGeom>
              <a:avLst/>
              <a:gdLst>
                <a:gd name="T0" fmla="*/ 0 w 2"/>
                <a:gd name="T1" fmla="*/ 0 h 1"/>
                <a:gd name="T2" fmla="*/ 0 w 2"/>
                <a:gd name="T3" fmla="*/ 0 h 1"/>
                <a:gd name="T4" fmla="*/ 0 w 2"/>
                <a:gd name="T5" fmla="*/ 0 h 1"/>
                <a:gd name="T6" fmla="*/ 0 60000 65536"/>
                <a:gd name="T7" fmla="*/ 0 60000 65536"/>
                <a:gd name="T8" fmla="*/ 0 60000 65536"/>
              </a:gdLst>
              <a:ahLst/>
              <a:cxnLst>
                <a:cxn ang="T6">
                  <a:pos x="T0" y="T1"/>
                </a:cxn>
                <a:cxn ang="T7">
                  <a:pos x="T2" y="T3"/>
                </a:cxn>
                <a:cxn ang="T8">
                  <a:pos x="T4" y="T5"/>
                </a:cxn>
              </a:cxnLst>
              <a:rect l="0" t="0" r="r" b="b"/>
              <a:pathLst>
                <a:path w="2" h="1">
                  <a:moveTo>
                    <a:pt x="0" y="0"/>
                  </a:moveTo>
                  <a:lnTo>
                    <a:pt x="0" y="0"/>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117" name="Freeform 5258"/>
            <p:cNvSpPr>
              <a:spLocks/>
            </p:cNvSpPr>
            <p:nvPr/>
          </p:nvSpPr>
          <p:spPr bwMode="auto">
            <a:xfrm>
              <a:off x="4879" y="2478"/>
              <a:ext cx="2" cy="6"/>
            </a:xfrm>
            <a:custGeom>
              <a:avLst/>
              <a:gdLst>
                <a:gd name="T0" fmla="*/ 0 w 2"/>
                <a:gd name="T1" fmla="*/ 12 h 5"/>
                <a:gd name="T2" fmla="*/ 0 w 2"/>
                <a:gd name="T3" fmla="*/ 2 h 5"/>
                <a:gd name="T4" fmla="*/ 0 w 2"/>
                <a:gd name="T5" fmla="*/ 2 h 5"/>
                <a:gd name="T6" fmla="*/ 2 w 2"/>
                <a:gd name="T7" fmla="*/ 2 h 5"/>
                <a:gd name="T8" fmla="*/ 2 w 2"/>
                <a:gd name="T9" fmla="*/ 0 h 5"/>
                <a:gd name="T10" fmla="*/ 2 w 2"/>
                <a:gd name="T11" fmla="*/ 2 h 5"/>
                <a:gd name="T12" fmla="*/ 2 w 2"/>
                <a:gd name="T13" fmla="*/ 2 h 5"/>
                <a:gd name="T14" fmla="*/ 2 w 2"/>
                <a:gd name="T15" fmla="*/ 12 h 5"/>
                <a:gd name="T16" fmla="*/ 2 w 2"/>
                <a:gd name="T17" fmla="*/ 12 h 5"/>
                <a:gd name="T18" fmla="*/ 0 w 2"/>
                <a:gd name="T19" fmla="*/ 12 h 5"/>
                <a:gd name="T20" fmla="*/ 0 w 2"/>
                <a:gd name="T21" fmla="*/ 12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 h="5">
                  <a:moveTo>
                    <a:pt x="0" y="5"/>
                  </a:moveTo>
                  <a:lnTo>
                    <a:pt x="0" y="2"/>
                  </a:lnTo>
                  <a:lnTo>
                    <a:pt x="2" y="2"/>
                  </a:lnTo>
                  <a:lnTo>
                    <a:pt x="2" y="0"/>
                  </a:lnTo>
                  <a:lnTo>
                    <a:pt x="2" y="2"/>
                  </a:lnTo>
                  <a:lnTo>
                    <a:pt x="2" y="5"/>
                  </a:lnTo>
                  <a:lnTo>
                    <a:pt x="0" y="5"/>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118" name="Freeform 5259"/>
            <p:cNvSpPr>
              <a:spLocks/>
            </p:cNvSpPr>
            <p:nvPr/>
          </p:nvSpPr>
          <p:spPr bwMode="auto">
            <a:xfrm>
              <a:off x="4879" y="2486"/>
              <a:ext cx="1" cy="3"/>
            </a:xfrm>
            <a:custGeom>
              <a:avLst/>
              <a:gdLst>
                <a:gd name="T0" fmla="*/ 0 w 1"/>
                <a:gd name="T1" fmla="*/ 18 h 2"/>
                <a:gd name="T2" fmla="*/ 0 w 1"/>
                <a:gd name="T3" fmla="*/ 0 h 2"/>
                <a:gd name="T4" fmla="*/ 0 w 1"/>
                <a:gd name="T5" fmla="*/ 18 h 2"/>
                <a:gd name="T6" fmla="*/ 0 w 1"/>
                <a:gd name="T7" fmla="*/ 0 h 2"/>
                <a:gd name="T8" fmla="*/ 0 w 1"/>
                <a:gd name="T9" fmla="*/ 0 h 2"/>
                <a:gd name="T10" fmla="*/ 0 w 1"/>
                <a:gd name="T11" fmla="*/ 18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2">
                  <a:moveTo>
                    <a:pt x="0" y="2"/>
                  </a:moveTo>
                  <a:lnTo>
                    <a:pt x="0" y="0"/>
                  </a:lnTo>
                  <a:lnTo>
                    <a:pt x="0" y="2"/>
                  </a:lnTo>
                  <a:lnTo>
                    <a:pt x="0" y="0"/>
                  </a:lnTo>
                  <a:lnTo>
                    <a:pt x="0" y="2"/>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119" name="Freeform 5260"/>
            <p:cNvSpPr>
              <a:spLocks/>
            </p:cNvSpPr>
            <p:nvPr/>
          </p:nvSpPr>
          <p:spPr bwMode="auto">
            <a:xfrm>
              <a:off x="4879" y="2484"/>
              <a:ext cx="1" cy="2"/>
            </a:xfrm>
            <a:custGeom>
              <a:avLst/>
              <a:gdLst>
                <a:gd name="T0" fmla="*/ 0 w 1"/>
                <a:gd name="T1" fmla="*/ 2 h 2"/>
                <a:gd name="T2" fmla="*/ 0 w 1"/>
                <a:gd name="T3" fmla="*/ 0 h 2"/>
                <a:gd name="T4" fmla="*/ 0 w 1"/>
                <a:gd name="T5" fmla="*/ 0 h 2"/>
                <a:gd name="T6" fmla="*/ 0 w 1"/>
                <a:gd name="T7" fmla="*/ 0 h 2"/>
                <a:gd name="T8" fmla="*/ 0 w 1"/>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2">
                  <a:moveTo>
                    <a:pt x="0" y="2"/>
                  </a:moveTo>
                  <a:lnTo>
                    <a:pt x="0" y="0"/>
                  </a:lnTo>
                  <a:lnTo>
                    <a:pt x="0" y="2"/>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120" name="Freeform 5261"/>
            <p:cNvSpPr>
              <a:spLocks/>
            </p:cNvSpPr>
            <p:nvPr/>
          </p:nvSpPr>
          <p:spPr bwMode="auto">
            <a:xfrm>
              <a:off x="4872" y="2495"/>
              <a:ext cx="2" cy="1"/>
            </a:xfrm>
            <a:custGeom>
              <a:avLst/>
              <a:gdLst>
                <a:gd name="T0" fmla="*/ 2 w 2"/>
                <a:gd name="T1" fmla="*/ 0 h 1"/>
                <a:gd name="T2" fmla="*/ 2 w 2"/>
                <a:gd name="T3" fmla="*/ 0 h 1"/>
                <a:gd name="T4" fmla="*/ 0 w 2"/>
                <a:gd name="T5" fmla="*/ 0 h 1"/>
                <a:gd name="T6" fmla="*/ 2 w 2"/>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2" y="0"/>
                  </a:moveTo>
                  <a:lnTo>
                    <a:pt x="2" y="0"/>
                  </a:lnTo>
                  <a:lnTo>
                    <a:pt x="0" y="0"/>
                  </a:lnTo>
                  <a:lnTo>
                    <a:pt x="2" y="0"/>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121" name="Freeform 5262"/>
            <p:cNvSpPr>
              <a:spLocks/>
            </p:cNvSpPr>
            <p:nvPr/>
          </p:nvSpPr>
          <p:spPr bwMode="auto">
            <a:xfrm>
              <a:off x="4874" y="2493"/>
              <a:ext cx="1" cy="2"/>
            </a:xfrm>
            <a:custGeom>
              <a:avLst/>
              <a:gdLst>
                <a:gd name="T0" fmla="*/ 0 w 1"/>
                <a:gd name="T1" fmla="*/ 0 h 2"/>
                <a:gd name="T2" fmla="*/ 0 w 1"/>
                <a:gd name="T3" fmla="*/ 2 h 2"/>
                <a:gd name="T4" fmla="*/ 0 w 1"/>
                <a:gd name="T5" fmla="*/ 0 h 2"/>
                <a:gd name="T6" fmla="*/ 0 60000 65536"/>
                <a:gd name="T7" fmla="*/ 0 60000 65536"/>
                <a:gd name="T8" fmla="*/ 0 60000 65536"/>
              </a:gdLst>
              <a:ahLst/>
              <a:cxnLst>
                <a:cxn ang="T6">
                  <a:pos x="T0" y="T1"/>
                </a:cxn>
                <a:cxn ang="T7">
                  <a:pos x="T2" y="T3"/>
                </a:cxn>
                <a:cxn ang="T8">
                  <a:pos x="T4" y="T5"/>
                </a:cxn>
              </a:cxnLst>
              <a:rect l="0" t="0" r="r" b="b"/>
              <a:pathLst>
                <a:path w="1" h="2">
                  <a:moveTo>
                    <a:pt x="0" y="0"/>
                  </a:moveTo>
                  <a:lnTo>
                    <a:pt x="0" y="2"/>
                  </a:lnTo>
                  <a:lnTo>
                    <a:pt x="0" y="0"/>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122" name="Freeform 5263"/>
            <p:cNvSpPr>
              <a:spLocks/>
            </p:cNvSpPr>
            <p:nvPr/>
          </p:nvSpPr>
          <p:spPr bwMode="auto">
            <a:xfrm>
              <a:off x="4989" y="2703"/>
              <a:ext cx="172" cy="179"/>
            </a:xfrm>
            <a:custGeom>
              <a:avLst/>
              <a:gdLst>
                <a:gd name="T0" fmla="*/ 267 w 154"/>
                <a:gd name="T1" fmla="*/ 413 h 144"/>
                <a:gd name="T2" fmla="*/ 258 w 154"/>
                <a:gd name="T3" fmla="*/ 421 h 144"/>
                <a:gd name="T4" fmla="*/ 258 w 154"/>
                <a:gd name="T5" fmla="*/ 428 h 144"/>
                <a:gd name="T6" fmla="*/ 242 w 154"/>
                <a:gd name="T7" fmla="*/ 421 h 144"/>
                <a:gd name="T8" fmla="*/ 218 w 154"/>
                <a:gd name="T9" fmla="*/ 413 h 144"/>
                <a:gd name="T10" fmla="*/ 192 w 154"/>
                <a:gd name="T11" fmla="*/ 402 h 144"/>
                <a:gd name="T12" fmla="*/ 178 w 154"/>
                <a:gd name="T13" fmla="*/ 380 h 144"/>
                <a:gd name="T14" fmla="*/ 164 w 154"/>
                <a:gd name="T15" fmla="*/ 351 h 144"/>
                <a:gd name="T16" fmla="*/ 147 w 154"/>
                <a:gd name="T17" fmla="*/ 316 h 144"/>
                <a:gd name="T18" fmla="*/ 135 w 154"/>
                <a:gd name="T19" fmla="*/ 287 h 144"/>
                <a:gd name="T20" fmla="*/ 98 w 154"/>
                <a:gd name="T21" fmla="*/ 267 h 144"/>
                <a:gd name="T22" fmla="*/ 98 w 154"/>
                <a:gd name="T23" fmla="*/ 282 h 144"/>
                <a:gd name="T24" fmla="*/ 84 w 154"/>
                <a:gd name="T25" fmla="*/ 267 h 144"/>
                <a:gd name="T26" fmla="*/ 84 w 154"/>
                <a:gd name="T27" fmla="*/ 293 h 144"/>
                <a:gd name="T28" fmla="*/ 75 w 154"/>
                <a:gd name="T29" fmla="*/ 293 h 144"/>
                <a:gd name="T30" fmla="*/ 75 w 154"/>
                <a:gd name="T31" fmla="*/ 307 h 144"/>
                <a:gd name="T32" fmla="*/ 36 w 154"/>
                <a:gd name="T33" fmla="*/ 303 h 144"/>
                <a:gd name="T34" fmla="*/ 70 w 154"/>
                <a:gd name="T35" fmla="*/ 331 h 144"/>
                <a:gd name="T36" fmla="*/ 55 w 154"/>
                <a:gd name="T37" fmla="*/ 351 h 144"/>
                <a:gd name="T38" fmla="*/ 29 w 154"/>
                <a:gd name="T39" fmla="*/ 351 h 144"/>
                <a:gd name="T40" fmla="*/ 0 w 154"/>
                <a:gd name="T41" fmla="*/ 351 h 144"/>
                <a:gd name="T42" fmla="*/ 3 w 154"/>
                <a:gd name="T43" fmla="*/ 307 h 144"/>
                <a:gd name="T44" fmla="*/ 10 w 154"/>
                <a:gd name="T45" fmla="*/ 267 h 144"/>
                <a:gd name="T46" fmla="*/ 10 w 154"/>
                <a:gd name="T47" fmla="*/ 224 h 144"/>
                <a:gd name="T48" fmla="*/ 12 w 154"/>
                <a:gd name="T49" fmla="*/ 174 h 144"/>
                <a:gd name="T50" fmla="*/ 12 w 154"/>
                <a:gd name="T51" fmla="*/ 134 h 144"/>
                <a:gd name="T52" fmla="*/ 12 w 154"/>
                <a:gd name="T53" fmla="*/ 93 h 144"/>
                <a:gd name="T54" fmla="*/ 12 w 154"/>
                <a:gd name="T55" fmla="*/ 50 h 144"/>
                <a:gd name="T56" fmla="*/ 12 w 154"/>
                <a:gd name="T57" fmla="*/ 0 h 144"/>
                <a:gd name="T58" fmla="*/ 42 w 154"/>
                <a:gd name="T59" fmla="*/ 26 h 144"/>
                <a:gd name="T60" fmla="*/ 70 w 154"/>
                <a:gd name="T61" fmla="*/ 50 h 144"/>
                <a:gd name="T62" fmla="*/ 95 w 154"/>
                <a:gd name="T63" fmla="*/ 62 h 144"/>
                <a:gd name="T64" fmla="*/ 120 w 154"/>
                <a:gd name="T65" fmla="*/ 85 h 144"/>
                <a:gd name="T66" fmla="*/ 145 w 154"/>
                <a:gd name="T67" fmla="*/ 134 h 144"/>
                <a:gd name="T68" fmla="*/ 145 w 154"/>
                <a:gd name="T69" fmla="*/ 159 h 144"/>
                <a:gd name="T70" fmla="*/ 169 w 154"/>
                <a:gd name="T71" fmla="*/ 174 h 144"/>
                <a:gd name="T72" fmla="*/ 192 w 154"/>
                <a:gd name="T73" fmla="*/ 196 h 144"/>
                <a:gd name="T74" fmla="*/ 192 w 154"/>
                <a:gd name="T75" fmla="*/ 224 h 144"/>
                <a:gd name="T76" fmla="*/ 174 w 154"/>
                <a:gd name="T77" fmla="*/ 231 h 144"/>
                <a:gd name="T78" fmla="*/ 188 w 154"/>
                <a:gd name="T79" fmla="*/ 273 h 144"/>
                <a:gd name="T80" fmla="*/ 202 w 154"/>
                <a:gd name="T81" fmla="*/ 307 h 144"/>
                <a:gd name="T82" fmla="*/ 213 w 154"/>
                <a:gd name="T83" fmla="*/ 351 h 144"/>
                <a:gd name="T84" fmla="*/ 231 w 154"/>
                <a:gd name="T85" fmla="*/ 351 h 144"/>
                <a:gd name="T86" fmla="*/ 231 w 154"/>
                <a:gd name="T87" fmla="*/ 370 h 144"/>
                <a:gd name="T88" fmla="*/ 248 w 154"/>
                <a:gd name="T89" fmla="*/ 387 h 144"/>
                <a:gd name="T90" fmla="*/ 238 w 154"/>
                <a:gd name="T91" fmla="*/ 393 h 144"/>
                <a:gd name="T92" fmla="*/ 267 w 154"/>
                <a:gd name="T93" fmla="*/ 413 h 14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54" h="144">
                  <a:moveTo>
                    <a:pt x="154" y="139"/>
                  </a:moveTo>
                  <a:lnTo>
                    <a:pt x="149" y="142"/>
                  </a:lnTo>
                  <a:lnTo>
                    <a:pt x="149" y="144"/>
                  </a:lnTo>
                  <a:lnTo>
                    <a:pt x="140" y="142"/>
                  </a:lnTo>
                  <a:lnTo>
                    <a:pt x="126" y="139"/>
                  </a:lnTo>
                  <a:lnTo>
                    <a:pt x="111" y="135"/>
                  </a:lnTo>
                  <a:lnTo>
                    <a:pt x="102" y="128"/>
                  </a:lnTo>
                  <a:lnTo>
                    <a:pt x="95" y="118"/>
                  </a:lnTo>
                  <a:lnTo>
                    <a:pt x="85" y="106"/>
                  </a:lnTo>
                  <a:lnTo>
                    <a:pt x="78" y="97"/>
                  </a:lnTo>
                  <a:lnTo>
                    <a:pt x="57" y="90"/>
                  </a:lnTo>
                  <a:lnTo>
                    <a:pt x="57" y="95"/>
                  </a:lnTo>
                  <a:lnTo>
                    <a:pt x="48" y="90"/>
                  </a:lnTo>
                  <a:lnTo>
                    <a:pt x="48" y="99"/>
                  </a:lnTo>
                  <a:lnTo>
                    <a:pt x="43" y="99"/>
                  </a:lnTo>
                  <a:lnTo>
                    <a:pt x="43" y="104"/>
                  </a:lnTo>
                  <a:lnTo>
                    <a:pt x="21" y="102"/>
                  </a:lnTo>
                  <a:lnTo>
                    <a:pt x="40" y="111"/>
                  </a:lnTo>
                  <a:lnTo>
                    <a:pt x="31" y="118"/>
                  </a:lnTo>
                  <a:lnTo>
                    <a:pt x="17" y="118"/>
                  </a:lnTo>
                  <a:lnTo>
                    <a:pt x="0" y="118"/>
                  </a:lnTo>
                  <a:lnTo>
                    <a:pt x="3" y="104"/>
                  </a:lnTo>
                  <a:lnTo>
                    <a:pt x="5" y="90"/>
                  </a:lnTo>
                  <a:lnTo>
                    <a:pt x="5" y="76"/>
                  </a:lnTo>
                  <a:lnTo>
                    <a:pt x="7" y="59"/>
                  </a:lnTo>
                  <a:lnTo>
                    <a:pt x="7" y="45"/>
                  </a:lnTo>
                  <a:lnTo>
                    <a:pt x="7" y="31"/>
                  </a:lnTo>
                  <a:lnTo>
                    <a:pt x="7" y="17"/>
                  </a:lnTo>
                  <a:lnTo>
                    <a:pt x="7" y="0"/>
                  </a:lnTo>
                  <a:lnTo>
                    <a:pt x="24" y="9"/>
                  </a:lnTo>
                  <a:lnTo>
                    <a:pt x="40" y="17"/>
                  </a:lnTo>
                  <a:lnTo>
                    <a:pt x="55" y="21"/>
                  </a:lnTo>
                  <a:lnTo>
                    <a:pt x="69" y="28"/>
                  </a:lnTo>
                  <a:lnTo>
                    <a:pt x="83" y="45"/>
                  </a:lnTo>
                  <a:lnTo>
                    <a:pt x="83" y="54"/>
                  </a:lnTo>
                  <a:lnTo>
                    <a:pt x="97" y="59"/>
                  </a:lnTo>
                  <a:lnTo>
                    <a:pt x="111" y="66"/>
                  </a:lnTo>
                  <a:lnTo>
                    <a:pt x="111" y="76"/>
                  </a:lnTo>
                  <a:lnTo>
                    <a:pt x="100" y="78"/>
                  </a:lnTo>
                  <a:lnTo>
                    <a:pt x="107" y="92"/>
                  </a:lnTo>
                  <a:lnTo>
                    <a:pt x="116" y="104"/>
                  </a:lnTo>
                  <a:lnTo>
                    <a:pt x="123" y="118"/>
                  </a:lnTo>
                  <a:lnTo>
                    <a:pt x="133" y="118"/>
                  </a:lnTo>
                  <a:lnTo>
                    <a:pt x="133" y="125"/>
                  </a:lnTo>
                  <a:lnTo>
                    <a:pt x="142" y="130"/>
                  </a:lnTo>
                  <a:lnTo>
                    <a:pt x="137" y="132"/>
                  </a:lnTo>
                  <a:lnTo>
                    <a:pt x="154" y="139"/>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123" name="Freeform 5264"/>
            <p:cNvSpPr>
              <a:spLocks/>
            </p:cNvSpPr>
            <p:nvPr/>
          </p:nvSpPr>
          <p:spPr bwMode="auto">
            <a:xfrm>
              <a:off x="5127" y="2744"/>
              <a:ext cx="71" cy="45"/>
            </a:xfrm>
            <a:custGeom>
              <a:avLst/>
              <a:gdLst>
                <a:gd name="T0" fmla="*/ 109 w 64"/>
                <a:gd name="T1" fmla="*/ 0 h 36"/>
                <a:gd name="T2" fmla="*/ 99 w 64"/>
                <a:gd name="T3" fmla="*/ 38 h 36"/>
                <a:gd name="T4" fmla="*/ 97 w 64"/>
                <a:gd name="T5" fmla="*/ 45 h 36"/>
                <a:gd name="T6" fmla="*/ 99 w 64"/>
                <a:gd name="T7" fmla="*/ 60 h 36"/>
                <a:gd name="T8" fmla="*/ 80 w 64"/>
                <a:gd name="T9" fmla="*/ 75 h 36"/>
                <a:gd name="T10" fmla="*/ 44 w 64"/>
                <a:gd name="T11" fmla="*/ 110 h 36"/>
                <a:gd name="T12" fmla="*/ 20 w 64"/>
                <a:gd name="T13" fmla="*/ 95 h 36"/>
                <a:gd name="T14" fmla="*/ 3 w 64"/>
                <a:gd name="T15" fmla="*/ 80 h 36"/>
                <a:gd name="T16" fmla="*/ 0 w 64"/>
                <a:gd name="T17" fmla="*/ 60 h 36"/>
                <a:gd name="T18" fmla="*/ 36 w 64"/>
                <a:gd name="T19" fmla="*/ 64 h 36"/>
                <a:gd name="T20" fmla="*/ 44 w 64"/>
                <a:gd name="T21" fmla="*/ 38 h 36"/>
                <a:gd name="T22" fmla="*/ 44 w 64"/>
                <a:gd name="T23" fmla="*/ 51 h 36"/>
                <a:gd name="T24" fmla="*/ 60 w 64"/>
                <a:gd name="T25" fmla="*/ 64 h 36"/>
                <a:gd name="T26" fmla="*/ 83 w 64"/>
                <a:gd name="T27" fmla="*/ 31 h 36"/>
                <a:gd name="T28" fmla="*/ 83 w 64"/>
                <a:gd name="T29" fmla="*/ 0 h 36"/>
                <a:gd name="T30" fmla="*/ 99 w 64"/>
                <a:gd name="T31" fmla="*/ 0 h 36"/>
                <a:gd name="T32" fmla="*/ 109 w 64"/>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4" h="36">
                  <a:moveTo>
                    <a:pt x="64" y="0"/>
                  </a:moveTo>
                  <a:lnTo>
                    <a:pt x="59" y="12"/>
                  </a:lnTo>
                  <a:lnTo>
                    <a:pt x="57" y="14"/>
                  </a:lnTo>
                  <a:lnTo>
                    <a:pt x="59" y="19"/>
                  </a:lnTo>
                  <a:lnTo>
                    <a:pt x="48" y="24"/>
                  </a:lnTo>
                  <a:lnTo>
                    <a:pt x="26" y="36"/>
                  </a:lnTo>
                  <a:lnTo>
                    <a:pt x="12" y="31"/>
                  </a:lnTo>
                  <a:lnTo>
                    <a:pt x="3" y="26"/>
                  </a:lnTo>
                  <a:lnTo>
                    <a:pt x="0" y="19"/>
                  </a:lnTo>
                  <a:lnTo>
                    <a:pt x="21" y="21"/>
                  </a:lnTo>
                  <a:lnTo>
                    <a:pt x="26" y="12"/>
                  </a:lnTo>
                  <a:lnTo>
                    <a:pt x="26" y="17"/>
                  </a:lnTo>
                  <a:lnTo>
                    <a:pt x="36" y="21"/>
                  </a:lnTo>
                  <a:lnTo>
                    <a:pt x="50" y="10"/>
                  </a:lnTo>
                  <a:lnTo>
                    <a:pt x="50" y="0"/>
                  </a:lnTo>
                  <a:lnTo>
                    <a:pt x="59" y="0"/>
                  </a:lnTo>
                  <a:lnTo>
                    <a:pt x="64" y="0"/>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124" name="Freeform 5265"/>
            <p:cNvSpPr>
              <a:spLocks/>
            </p:cNvSpPr>
            <p:nvPr/>
          </p:nvSpPr>
          <p:spPr bwMode="auto">
            <a:xfrm>
              <a:off x="5238" y="2768"/>
              <a:ext cx="20" cy="31"/>
            </a:xfrm>
            <a:custGeom>
              <a:avLst/>
              <a:gdLst>
                <a:gd name="T0" fmla="*/ 30 w 18"/>
                <a:gd name="T1" fmla="*/ 60 h 26"/>
                <a:gd name="T2" fmla="*/ 24 w 18"/>
                <a:gd name="T3" fmla="*/ 62 h 26"/>
                <a:gd name="T4" fmla="*/ 2 w 18"/>
                <a:gd name="T5" fmla="*/ 35 h 26"/>
                <a:gd name="T6" fmla="*/ 0 w 18"/>
                <a:gd name="T7" fmla="*/ 0 h 26"/>
                <a:gd name="T8" fmla="*/ 14 w 18"/>
                <a:gd name="T9" fmla="*/ 29 h 26"/>
                <a:gd name="T10" fmla="*/ 30 w 18"/>
                <a:gd name="T11" fmla="*/ 60 h 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26">
                  <a:moveTo>
                    <a:pt x="18" y="24"/>
                  </a:moveTo>
                  <a:lnTo>
                    <a:pt x="14" y="26"/>
                  </a:lnTo>
                  <a:lnTo>
                    <a:pt x="2" y="14"/>
                  </a:lnTo>
                  <a:lnTo>
                    <a:pt x="0" y="0"/>
                  </a:lnTo>
                  <a:lnTo>
                    <a:pt x="9" y="12"/>
                  </a:lnTo>
                  <a:lnTo>
                    <a:pt x="18" y="24"/>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125" name="Freeform 5266"/>
            <p:cNvSpPr>
              <a:spLocks/>
            </p:cNvSpPr>
            <p:nvPr/>
          </p:nvSpPr>
          <p:spPr bwMode="auto">
            <a:xfrm>
              <a:off x="5174" y="2709"/>
              <a:ext cx="37" cy="43"/>
            </a:xfrm>
            <a:custGeom>
              <a:avLst/>
              <a:gdLst>
                <a:gd name="T0" fmla="*/ 58 w 33"/>
                <a:gd name="T1" fmla="*/ 79 h 35"/>
                <a:gd name="T2" fmla="*/ 49 w 33"/>
                <a:gd name="T3" fmla="*/ 98 h 35"/>
                <a:gd name="T4" fmla="*/ 28 w 33"/>
                <a:gd name="T5" fmla="*/ 39 h 35"/>
                <a:gd name="T6" fmla="*/ 12 w 33"/>
                <a:gd name="T7" fmla="*/ 21 h 35"/>
                <a:gd name="T8" fmla="*/ 0 w 33"/>
                <a:gd name="T9" fmla="*/ 0 h 35"/>
                <a:gd name="T10" fmla="*/ 21 w 33"/>
                <a:gd name="T11" fmla="*/ 21 h 35"/>
                <a:gd name="T12" fmla="*/ 41 w 33"/>
                <a:gd name="T13" fmla="*/ 47 h 35"/>
                <a:gd name="T14" fmla="*/ 58 w 33"/>
                <a:gd name="T15" fmla="*/ 79 h 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3" h="35">
                  <a:moveTo>
                    <a:pt x="33" y="28"/>
                  </a:moveTo>
                  <a:lnTo>
                    <a:pt x="28" y="35"/>
                  </a:lnTo>
                  <a:lnTo>
                    <a:pt x="16" y="14"/>
                  </a:lnTo>
                  <a:lnTo>
                    <a:pt x="7" y="7"/>
                  </a:lnTo>
                  <a:lnTo>
                    <a:pt x="0" y="0"/>
                  </a:lnTo>
                  <a:lnTo>
                    <a:pt x="12" y="7"/>
                  </a:lnTo>
                  <a:lnTo>
                    <a:pt x="23" y="16"/>
                  </a:lnTo>
                  <a:lnTo>
                    <a:pt x="33" y="28"/>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126" name="Freeform 5267"/>
            <p:cNvSpPr>
              <a:spLocks/>
            </p:cNvSpPr>
            <p:nvPr/>
          </p:nvSpPr>
          <p:spPr bwMode="auto">
            <a:xfrm>
              <a:off x="5164" y="2864"/>
              <a:ext cx="4" cy="6"/>
            </a:xfrm>
            <a:custGeom>
              <a:avLst/>
              <a:gdLst>
                <a:gd name="T0" fmla="*/ 2 w 5"/>
                <a:gd name="T1" fmla="*/ 2 h 5"/>
                <a:gd name="T2" fmla="*/ 2 w 5"/>
                <a:gd name="T3" fmla="*/ 12 h 5"/>
                <a:gd name="T4" fmla="*/ 0 w 5"/>
                <a:gd name="T5" fmla="*/ 0 h 5"/>
                <a:gd name="T6" fmla="*/ 2 w 5"/>
                <a:gd name="T7" fmla="*/ 2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5">
                  <a:moveTo>
                    <a:pt x="5" y="2"/>
                  </a:moveTo>
                  <a:lnTo>
                    <a:pt x="3" y="5"/>
                  </a:lnTo>
                  <a:lnTo>
                    <a:pt x="0" y="0"/>
                  </a:lnTo>
                  <a:lnTo>
                    <a:pt x="5" y="2"/>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127" name="Freeform 5268"/>
            <p:cNvSpPr>
              <a:spLocks/>
            </p:cNvSpPr>
            <p:nvPr/>
          </p:nvSpPr>
          <p:spPr bwMode="auto">
            <a:xfrm>
              <a:off x="5058" y="2310"/>
              <a:ext cx="2" cy="4"/>
            </a:xfrm>
            <a:custGeom>
              <a:avLst/>
              <a:gdLst>
                <a:gd name="T0" fmla="*/ 2 w 2"/>
                <a:gd name="T1" fmla="*/ 0 h 3"/>
                <a:gd name="T2" fmla="*/ 0 w 2"/>
                <a:gd name="T3" fmla="*/ 0 h 3"/>
                <a:gd name="T4" fmla="*/ 0 w 2"/>
                <a:gd name="T5" fmla="*/ 12 h 3"/>
                <a:gd name="T6" fmla="*/ 0 w 2"/>
                <a:gd name="T7" fmla="*/ 12 h 3"/>
                <a:gd name="T8" fmla="*/ 2 w 2"/>
                <a:gd name="T9" fmla="*/ 12 h 3"/>
                <a:gd name="T10" fmla="*/ 0 w 2"/>
                <a:gd name="T11" fmla="*/ 0 h 3"/>
                <a:gd name="T12" fmla="*/ 2 w 2"/>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3">
                  <a:moveTo>
                    <a:pt x="2" y="0"/>
                  </a:moveTo>
                  <a:lnTo>
                    <a:pt x="0" y="0"/>
                  </a:lnTo>
                  <a:lnTo>
                    <a:pt x="0" y="3"/>
                  </a:lnTo>
                  <a:lnTo>
                    <a:pt x="2" y="3"/>
                  </a:lnTo>
                  <a:lnTo>
                    <a:pt x="0" y="0"/>
                  </a:lnTo>
                  <a:lnTo>
                    <a:pt x="2" y="0"/>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128" name="Freeform 5269"/>
            <p:cNvSpPr>
              <a:spLocks/>
            </p:cNvSpPr>
            <p:nvPr/>
          </p:nvSpPr>
          <p:spPr bwMode="auto">
            <a:xfrm>
              <a:off x="5055" y="2314"/>
              <a:ext cx="3" cy="5"/>
            </a:xfrm>
            <a:custGeom>
              <a:avLst/>
              <a:gdLst>
                <a:gd name="T0" fmla="*/ 0 w 3"/>
                <a:gd name="T1" fmla="*/ 0 h 4"/>
                <a:gd name="T2" fmla="*/ 0 w 3"/>
                <a:gd name="T3" fmla="*/ 8 h 4"/>
                <a:gd name="T4" fmla="*/ 0 w 3"/>
                <a:gd name="T5" fmla="*/ 13 h 4"/>
                <a:gd name="T6" fmla="*/ 3 w 3"/>
                <a:gd name="T7" fmla="*/ 8 h 4"/>
                <a:gd name="T8" fmla="*/ 0 w 3"/>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4">
                  <a:moveTo>
                    <a:pt x="0" y="0"/>
                  </a:moveTo>
                  <a:lnTo>
                    <a:pt x="0" y="2"/>
                  </a:lnTo>
                  <a:lnTo>
                    <a:pt x="0" y="4"/>
                  </a:lnTo>
                  <a:lnTo>
                    <a:pt x="3" y="2"/>
                  </a:lnTo>
                  <a:lnTo>
                    <a:pt x="0" y="0"/>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129" name="Freeform 5270"/>
            <p:cNvSpPr>
              <a:spLocks/>
            </p:cNvSpPr>
            <p:nvPr/>
          </p:nvSpPr>
          <p:spPr bwMode="auto">
            <a:xfrm>
              <a:off x="5049" y="2334"/>
              <a:ext cx="4" cy="4"/>
            </a:xfrm>
            <a:custGeom>
              <a:avLst/>
              <a:gdLst>
                <a:gd name="T0" fmla="*/ 0 w 2"/>
                <a:gd name="T1" fmla="*/ 12 h 3"/>
                <a:gd name="T2" fmla="*/ 0 w 2"/>
                <a:gd name="T3" fmla="*/ 0 h 3"/>
                <a:gd name="T4" fmla="*/ 0 w 2"/>
                <a:gd name="T5" fmla="*/ 0 h 3"/>
                <a:gd name="T6" fmla="*/ 64 w 2"/>
                <a:gd name="T7" fmla="*/ 0 h 3"/>
                <a:gd name="T8" fmla="*/ 0 w 2"/>
                <a:gd name="T9" fmla="*/ 12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3">
                  <a:moveTo>
                    <a:pt x="0" y="3"/>
                  </a:moveTo>
                  <a:lnTo>
                    <a:pt x="0" y="0"/>
                  </a:lnTo>
                  <a:lnTo>
                    <a:pt x="2" y="0"/>
                  </a:lnTo>
                  <a:lnTo>
                    <a:pt x="0" y="3"/>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130" name="Freeform 5271"/>
            <p:cNvSpPr>
              <a:spLocks/>
            </p:cNvSpPr>
            <p:nvPr/>
          </p:nvSpPr>
          <p:spPr bwMode="auto">
            <a:xfrm>
              <a:off x="5047" y="2247"/>
              <a:ext cx="0" cy="4"/>
            </a:xfrm>
            <a:custGeom>
              <a:avLst/>
              <a:gdLst>
                <a:gd name="T0" fmla="*/ 0 h 3"/>
                <a:gd name="T1" fmla="*/ 12 h 3"/>
                <a:gd name="T2" fmla="*/ 0 h 3"/>
                <a:gd name="T3" fmla="*/ 0 h 3"/>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3">
                  <a:moveTo>
                    <a:pt x="0" y="0"/>
                  </a:moveTo>
                  <a:lnTo>
                    <a:pt x="0" y="3"/>
                  </a:lnTo>
                  <a:lnTo>
                    <a:pt x="0" y="0"/>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131" name="Rectangle 5272"/>
            <p:cNvSpPr>
              <a:spLocks noChangeArrowheads="1"/>
            </p:cNvSpPr>
            <p:nvPr/>
          </p:nvSpPr>
          <p:spPr bwMode="auto">
            <a:xfrm>
              <a:off x="5044" y="2232"/>
              <a:ext cx="0" cy="3"/>
            </a:xfrm>
            <a:prstGeom prst="rect">
              <a:avLst/>
            </a:prstGeom>
            <a:solidFill>
              <a:srgbClr val="E1E1E1"/>
            </a:solidFill>
            <a:ln w="3175">
              <a:solidFill>
                <a:srgbClr val="000000"/>
              </a:solidFill>
              <a:miter lim="800000"/>
              <a:headEnd/>
              <a:tailEnd/>
            </a:ln>
          </p:spPr>
          <p:txBody>
            <a:bodyPr/>
            <a:lstStyle/>
            <a:p>
              <a:pPr algn="ctr" fontAlgn="base">
                <a:spcBef>
                  <a:spcPct val="50000"/>
                </a:spcBef>
                <a:spcAft>
                  <a:spcPct val="0"/>
                </a:spcAft>
              </a:pPr>
              <a:endParaRPr lang="en-US" altLang="en-US" sz="1600">
                <a:solidFill>
                  <a:srgbClr val="000000"/>
                </a:solidFill>
              </a:endParaRPr>
            </a:p>
          </p:txBody>
        </p:sp>
        <p:sp>
          <p:nvSpPr>
            <p:cNvPr id="3132" name="Freeform 5273"/>
            <p:cNvSpPr>
              <a:spLocks/>
            </p:cNvSpPr>
            <p:nvPr/>
          </p:nvSpPr>
          <p:spPr bwMode="auto">
            <a:xfrm>
              <a:off x="5049" y="2285"/>
              <a:ext cx="4" cy="2"/>
            </a:xfrm>
            <a:custGeom>
              <a:avLst/>
              <a:gdLst>
                <a:gd name="T0" fmla="*/ 64 w 2"/>
                <a:gd name="T1" fmla="*/ 0 h 2"/>
                <a:gd name="T2" fmla="*/ 0 w 2"/>
                <a:gd name="T3" fmla="*/ 2 h 2"/>
                <a:gd name="T4" fmla="*/ 0 w 2"/>
                <a:gd name="T5" fmla="*/ 0 h 2"/>
                <a:gd name="T6" fmla="*/ 64 w 2"/>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
                  <a:moveTo>
                    <a:pt x="2" y="0"/>
                  </a:moveTo>
                  <a:lnTo>
                    <a:pt x="0" y="2"/>
                  </a:lnTo>
                  <a:lnTo>
                    <a:pt x="0" y="0"/>
                  </a:lnTo>
                  <a:lnTo>
                    <a:pt x="2" y="0"/>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133" name="Freeform 5274"/>
            <p:cNvSpPr>
              <a:spLocks/>
            </p:cNvSpPr>
            <p:nvPr/>
          </p:nvSpPr>
          <p:spPr bwMode="auto">
            <a:xfrm>
              <a:off x="4024" y="2059"/>
              <a:ext cx="89" cy="129"/>
            </a:xfrm>
            <a:custGeom>
              <a:avLst/>
              <a:gdLst>
                <a:gd name="T0" fmla="*/ 55 w 78"/>
                <a:gd name="T1" fmla="*/ 248 h 104"/>
                <a:gd name="T2" fmla="*/ 55 w 78"/>
                <a:gd name="T3" fmla="*/ 256 h 104"/>
                <a:gd name="T4" fmla="*/ 45 w 78"/>
                <a:gd name="T5" fmla="*/ 244 h 104"/>
                <a:gd name="T6" fmla="*/ 45 w 78"/>
                <a:gd name="T7" fmla="*/ 244 h 104"/>
                <a:gd name="T8" fmla="*/ 38 w 78"/>
                <a:gd name="T9" fmla="*/ 207 h 104"/>
                <a:gd name="T10" fmla="*/ 31 w 78"/>
                <a:gd name="T11" fmla="*/ 167 h 104"/>
                <a:gd name="T12" fmla="*/ 27 w 78"/>
                <a:gd name="T13" fmla="*/ 136 h 104"/>
                <a:gd name="T14" fmla="*/ 2 w 78"/>
                <a:gd name="T15" fmla="*/ 102 h 104"/>
                <a:gd name="T16" fmla="*/ 13 w 78"/>
                <a:gd name="T17" fmla="*/ 82 h 104"/>
                <a:gd name="T18" fmla="*/ 24 w 78"/>
                <a:gd name="T19" fmla="*/ 77 h 104"/>
                <a:gd name="T20" fmla="*/ 0 w 78"/>
                <a:gd name="T21" fmla="*/ 40 h 104"/>
                <a:gd name="T22" fmla="*/ 0 w 78"/>
                <a:gd name="T23" fmla="*/ 0 h 104"/>
                <a:gd name="T24" fmla="*/ 24 w 78"/>
                <a:gd name="T25" fmla="*/ 14 h 104"/>
                <a:gd name="T26" fmla="*/ 31 w 78"/>
                <a:gd name="T27" fmla="*/ 37 h 104"/>
                <a:gd name="T28" fmla="*/ 38 w 78"/>
                <a:gd name="T29" fmla="*/ 26 h 104"/>
                <a:gd name="T30" fmla="*/ 55 w 78"/>
                <a:gd name="T31" fmla="*/ 71 h 104"/>
                <a:gd name="T32" fmla="*/ 82 w 78"/>
                <a:gd name="T33" fmla="*/ 71 h 104"/>
                <a:gd name="T34" fmla="*/ 113 w 78"/>
                <a:gd name="T35" fmla="*/ 77 h 104"/>
                <a:gd name="T36" fmla="*/ 128 w 78"/>
                <a:gd name="T37" fmla="*/ 97 h 104"/>
                <a:gd name="T38" fmla="*/ 128 w 78"/>
                <a:gd name="T39" fmla="*/ 119 h 104"/>
                <a:gd name="T40" fmla="*/ 105 w 78"/>
                <a:gd name="T41" fmla="*/ 136 h 104"/>
                <a:gd name="T42" fmla="*/ 110 w 78"/>
                <a:gd name="T43" fmla="*/ 180 h 104"/>
                <a:gd name="T44" fmla="*/ 113 w 78"/>
                <a:gd name="T45" fmla="*/ 187 h 104"/>
                <a:gd name="T46" fmla="*/ 128 w 78"/>
                <a:gd name="T47" fmla="*/ 154 h 104"/>
                <a:gd name="T48" fmla="*/ 140 w 78"/>
                <a:gd name="T49" fmla="*/ 198 h 104"/>
                <a:gd name="T50" fmla="*/ 151 w 78"/>
                <a:gd name="T51" fmla="*/ 244 h 104"/>
                <a:gd name="T52" fmla="*/ 151 w 78"/>
                <a:gd name="T53" fmla="*/ 277 h 104"/>
                <a:gd name="T54" fmla="*/ 146 w 78"/>
                <a:gd name="T55" fmla="*/ 284 h 104"/>
                <a:gd name="T56" fmla="*/ 151 w 78"/>
                <a:gd name="T57" fmla="*/ 305 h 104"/>
                <a:gd name="T58" fmla="*/ 132 w 78"/>
                <a:gd name="T59" fmla="*/ 248 h 104"/>
                <a:gd name="T60" fmla="*/ 113 w 78"/>
                <a:gd name="T61" fmla="*/ 198 h 104"/>
                <a:gd name="T62" fmla="*/ 95 w 78"/>
                <a:gd name="T63" fmla="*/ 198 h 104"/>
                <a:gd name="T64" fmla="*/ 82 w 78"/>
                <a:gd name="T65" fmla="*/ 167 h 104"/>
                <a:gd name="T66" fmla="*/ 55 w 78"/>
                <a:gd name="T67" fmla="*/ 136 h 104"/>
                <a:gd name="T68" fmla="*/ 45 w 78"/>
                <a:gd name="T69" fmla="*/ 136 h 104"/>
                <a:gd name="T70" fmla="*/ 76 w 78"/>
                <a:gd name="T71" fmla="*/ 174 h 104"/>
                <a:gd name="T72" fmla="*/ 86 w 78"/>
                <a:gd name="T73" fmla="*/ 198 h 104"/>
                <a:gd name="T74" fmla="*/ 92 w 78"/>
                <a:gd name="T75" fmla="*/ 216 h 104"/>
                <a:gd name="T76" fmla="*/ 82 w 78"/>
                <a:gd name="T77" fmla="*/ 256 h 104"/>
                <a:gd name="T78" fmla="*/ 76 w 78"/>
                <a:gd name="T79" fmla="*/ 236 h 104"/>
                <a:gd name="T80" fmla="*/ 67 w 78"/>
                <a:gd name="T81" fmla="*/ 244 h 104"/>
                <a:gd name="T82" fmla="*/ 64 w 78"/>
                <a:gd name="T83" fmla="*/ 248 h 104"/>
                <a:gd name="T84" fmla="*/ 55 w 78"/>
                <a:gd name="T85" fmla="*/ 248 h 10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8" h="104">
                  <a:moveTo>
                    <a:pt x="28" y="85"/>
                  </a:moveTo>
                  <a:lnTo>
                    <a:pt x="28" y="87"/>
                  </a:lnTo>
                  <a:lnTo>
                    <a:pt x="23" y="83"/>
                  </a:lnTo>
                  <a:lnTo>
                    <a:pt x="19" y="71"/>
                  </a:lnTo>
                  <a:lnTo>
                    <a:pt x="16" y="57"/>
                  </a:lnTo>
                  <a:lnTo>
                    <a:pt x="14" y="47"/>
                  </a:lnTo>
                  <a:lnTo>
                    <a:pt x="2" y="35"/>
                  </a:lnTo>
                  <a:lnTo>
                    <a:pt x="7" y="28"/>
                  </a:lnTo>
                  <a:lnTo>
                    <a:pt x="12" y="26"/>
                  </a:lnTo>
                  <a:lnTo>
                    <a:pt x="0" y="14"/>
                  </a:lnTo>
                  <a:lnTo>
                    <a:pt x="0" y="0"/>
                  </a:lnTo>
                  <a:lnTo>
                    <a:pt x="12" y="5"/>
                  </a:lnTo>
                  <a:lnTo>
                    <a:pt x="16" y="12"/>
                  </a:lnTo>
                  <a:lnTo>
                    <a:pt x="19" y="9"/>
                  </a:lnTo>
                  <a:lnTo>
                    <a:pt x="28" y="24"/>
                  </a:lnTo>
                  <a:lnTo>
                    <a:pt x="42" y="24"/>
                  </a:lnTo>
                  <a:lnTo>
                    <a:pt x="59" y="26"/>
                  </a:lnTo>
                  <a:lnTo>
                    <a:pt x="66" y="33"/>
                  </a:lnTo>
                  <a:lnTo>
                    <a:pt x="66" y="40"/>
                  </a:lnTo>
                  <a:lnTo>
                    <a:pt x="54" y="47"/>
                  </a:lnTo>
                  <a:lnTo>
                    <a:pt x="57" y="61"/>
                  </a:lnTo>
                  <a:lnTo>
                    <a:pt x="59" y="64"/>
                  </a:lnTo>
                  <a:lnTo>
                    <a:pt x="66" y="52"/>
                  </a:lnTo>
                  <a:lnTo>
                    <a:pt x="73" y="68"/>
                  </a:lnTo>
                  <a:lnTo>
                    <a:pt x="78" y="83"/>
                  </a:lnTo>
                  <a:lnTo>
                    <a:pt x="78" y="94"/>
                  </a:lnTo>
                  <a:lnTo>
                    <a:pt x="75" y="97"/>
                  </a:lnTo>
                  <a:lnTo>
                    <a:pt x="78" y="104"/>
                  </a:lnTo>
                  <a:lnTo>
                    <a:pt x="68" y="85"/>
                  </a:lnTo>
                  <a:lnTo>
                    <a:pt x="59" y="68"/>
                  </a:lnTo>
                  <a:lnTo>
                    <a:pt x="49" y="68"/>
                  </a:lnTo>
                  <a:lnTo>
                    <a:pt x="42" y="57"/>
                  </a:lnTo>
                  <a:lnTo>
                    <a:pt x="28" y="47"/>
                  </a:lnTo>
                  <a:lnTo>
                    <a:pt x="23" y="47"/>
                  </a:lnTo>
                  <a:lnTo>
                    <a:pt x="40" y="59"/>
                  </a:lnTo>
                  <a:lnTo>
                    <a:pt x="45" y="68"/>
                  </a:lnTo>
                  <a:lnTo>
                    <a:pt x="47" y="73"/>
                  </a:lnTo>
                  <a:lnTo>
                    <a:pt x="42" y="87"/>
                  </a:lnTo>
                  <a:lnTo>
                    <a:pt x="40" y="80"/>
                  </a:lnTo>
                  <a:lnTo>
                    <a:pt x="35" y="83"/>
                  </a:lnTo>
                  <a:lnTo>
                    <a:pt x="33" y="85"/>
                  </a:lnTo>
                  <a:lnTo>
                    <a:pt x="28" y="85"/>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134" name="Freeform 5275"/>
            <p:cNvSpPr>
              <a:spLocks/>
            </p:cNvSpPr>
            <p:nvPr/>
          </p:nvSpPr>
          <p:spPr bwMode="auto">
            <a:xfrm>
              <a:off x="4031" y="2025"/>
              <a:ext cx="54" cy="32"/>
            </a:xfrm>
            <a:custGeom>
              <a:avLst/>
              <a:gdLst>
                <a:gd name="T0" fmla="*/ 53 w 49"/>
                <a:gd name="T1" fmla="*/ 2 h 26"/>
                <a:gd name="T2" fmla="*/ 17 w 49"/>
                <a:gd name="T3" fmla="*/ 0 h 26"/>
                <a:gd name="T4" fmla="*/ 0 w 49"/>
                <a:gd name="T5" fmla="*/ 47 h 26"/>
                <a:gd name="T6" fmla="*/ 2 w 49"/>
                <a:gd name="T7" fmla="*/ 64 h 26"/>
                <a:gd name="T8" fmla="*/ 37 w 49"/>
                <a:gd name="T9" fmla="*/ 73 h 26"/>
                <a:gd name="T10" fmla="*/ 61 w 49"/>
                <a:gd name="T11" fmla="*/ 64 h 26"/>
                <a:gd name="T12" fmla="*/ 80 w 49"/>
                <a:gd name="T13" fmla="*/ 64 h 26"/>
                <a:gd name="T14" fmla="*/ 76 w 49"/>
                <a:gd name="T15" fmla="*/ 39 h 26"/>
                <a:gd name="T16" fmla="*/ 68 w 49"/>
                <a:gd name="T17" fmla="*/ 26 h 26"/>
                <a:gd name="T18" fmla="*/ 53 w 49"/>
                <a:gd name="T19" fmla="*/ 2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9" h="26">
                  <a:moveTo>
                    <a:pt x="33" y="2"/>
                  </a:moveTo>
                  <a:lnTo>
                    <a:pt x="11" y="0"/>
                  </a:lnTo>
                  <a:lnTo>
                    <a:pt x="0" y="16"/>
                  </a:lnTo>
                  <a:lnTo>
                    <a:pt x="2" y="23"/>
                  </a:lnTo>
                  <a:lnTo>
                    <a:pt x="23" y="26"/>
                  </a:lnTo>
                  <a:lnTo>
                    <a:pt x="37" y="23"/>
                  </a:lnTo>
                  <a:lnTo>
                    <a:pt x="49" y="23"/>
                  </a:lnTo>
                  <a:lnTo>
                    <a:pt x="47" y="14"/>
                  </a:lnTo>
                  <a:lnTo>
                    <a:pt x="42" y="9"/>
                  </a:lnTo>
                  <a:lnTo>
                    <a:pt x="33" y="2"/>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135" name="Freeform 5276"/>
            <p:cNvSpPr>
              <a:spLocks/>
            </p:cNvSpPr>
            <p:nvPr/>
          </p:nvSpPr>
          <p:spPr bwMode="auto">
            <a:xfrm>
              <a:off x="4306" y="2323"/>
              <a:ext cx="88" cy="93"/>
            </a:xfrm>
            <a:custGeom>
              <a:avLst/>
              <a:gdLst>
                <a:gd name="T0" fmla="*/ 96 w 80"/>
                <a:gd name="T1" fmla="*/ 165 h 75"/>
                <a:gd name="T2" fmla="*/ 101 w 80"/>
                <a:gd name="T3" fmla="*/ 207 h 75"/>
                <a:gd name="T4" fmla="*/ 84 w 80"/>
                <a:gd name="T5" fmla="*/ 198 h 75"/>
                <a:gd name="T6" fmla="*/ 76 w 80"/>
                <a:gd name="T7" fmla="*/ 207 h 75"/>
                <a:gd name="T8" fmla="*/ 61 w 80"/>
                <a:gd name="T9" fmla="*/ 219 h 75"/>
                <a:gd name="T10" fmla="*/ 45 w 80"/>
                <a:gd name="T11" fmla="*/ 219 h 75"/>
                <a:gd name="T12" fmla="*/ 37 w 80"/>
                <a:gd name="T13" fmla="*/ 207 h 75"/>
                <a:gd name="T14" fmla="*/ 34 w 80"/>
                <a:gd name="T15" fmla="*/ 187 h 75"/>
                <a:gd name="T16" fmla="*/ 26 w 80"/>
                <a:gd name="T17" fmla="*/ 198 h 75"/>
                <a:gd name="T18" fmla="*/ 23 w 80"/>
                <a:gd name="T19" fmla="*/ 165 h 75"/>
                <a:gd name="T20" fmla="*/ 17 w 80"/>
                <a:gd name="T21" fmla="*/ 159 h 75"/>
                <a:gd name="T22" fmla="*/ 4 w 80"/>
                <a:gd name="T23" fmla="*/ 118 h 75"/>
                <a:gd name="T24" fmla="*/ 0 w 80"/>
                <a:gd name="T25" fmla="*/ 77 h 75"/>
                <a:gd name="T26" fmla="*/ 14 w 80"/>
                <a:gd name="T27" fmla="*/ 21 h 75"/>
                <a:gd name="T28" fmla="*/ 43 w 80"/>
                <a:gd name="T29" fmla="*/ 21 h 75"/>
                <a:gd name="T30" fmla="*/ 68 w 80"/>
                <a:gd name="T31" fmla="*/ 21 h 75"/>
                <a:gd name="T32" fmla="*/ 91 w 80"/>
                <a:gd name="T33" fmla="*/ 40 h 75"/>
                <a:gd name="T34" fmla="*/ 91 w 80"/>
                <a:gd name="T35" fmla="*/ 26 h 75"/>
                <a:gd name="T36" fmla="*/ 98 w 80"/>
                <a:gd name="T37" fmla="*/ 11 h 75"/>
                <a:gd name="T38" fmla="*/ 110 w 80"/>
                <a:gd name="T39" fmla="*/ 21 h 75"/>
                <a:gd name="T40" fmla="*/ 128 w 80"/>
                <a:gd name="T41" fmla="*/ 0 h 75"/>
                <a:gd name="T42" fmla="*/ 130 w 80"/>
                <a:gd name="T43" fmla="*/ 47 h 75"/>
                <a:gd name="T44" fmla="*/ 130 w 80"/>
                <a:gd name="T45" fmla="*/ 88 h 75"/>
                <a:gd name="T46" fmla="*/ 130 w 80"/>
                <a:gd name="T47" fmla="*/ 133 h 75"/>
                <a:gd name="T48" fmla="*/ 107 w 80"/>
                <a:gd name="T49" fmla="*/ 151 h 75"/>
                <a:gd name="T50" fmla="*/ 96 w 80"/>
                <a:gd name="T51" fmla="*/ 165 h 7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80" h="75">
                  <a:moveTo>
                    <a:pt x="59" y="56"/>
                  </a:moveTo>
                  <a:lnTo>
                    <a:pt x="63" y="71"/>
                  </a:lnTo>
                  <a:lnTo>
                    <a:pt x="52" y="68"/>
                  </a:lnTo>
                  <a:lnTo>
                    <a:pt x="47" y="71"/>
                  </a:lnTo>
                  <a:lnTo>
                    <a:pt x="37" y="75"/>
                  </a:lnTo>
                  <a:lnTo>
                    <a:pt x="28" y="75"/>
                  </a:lnTo>
                  <a:lnTo>
                    <a:pt x="23" y="71"/>
                  </a:lnTo>
                  <a:lnTo>
                    <a:pt x="21" y="64"/>
                  </a:lnTo>
                  <a:lnTo>
                    <a:pt x="16" y="68"/>
                  </a:lnTo>
                  <a:lnTo>
                    <a:pt x="14" y="56"/>
                  </a:lnTo>
                  <a:lnTo>
                    <a:pt x="11" y="54"/>
                  </a:lnTo>
                  <a:lnTo>
                    <a:pt x="4" y="40"/>
                  </a:lnTo>
                  <a:lnTo>
                    <a:pt x="0" y="26"/>
                  </a:lnTo>
                  <a:lnTo>
                    <a:pt x="9" y="7"/>
                  </a:lnTo>
                  <a:lnTo>
                    <a:pt x="26" y="7"/>
                  </a:lnTo>
                  <a:lnTo>
                    <a:pt x="42" y="7"/>
                  </a:lnTo>
                  <a:lnTo>
                    <a:pt x="56" y="14"/>
                  </a:lnTo>
                  <a:lnTo>
                    <a:pt x="56" y="9"/>
                  </a:lnTo>
                  <a:lnTo>
                    <a:pt x="61" y="4"/>
                  </a:lnTo>
                  <a:lnTo>
                    <a:pt x="68" y="7"/>
                  </a:lnTo>
                  <a:lnTo>
                    <a:pt x="78" y="0"/>
                  </a:lnTo>
                  <a:lnTo>
                    <a:pt x="80" y="16"/>
                  </a:lnTo>
                  <a:lnTo>
                    <a:pt x="80" y="30"/>
                  </a:lnTo>
                  <a:lnTo>
                    <a:pt x="80" y="45"/>
                  </a:lnTo>
                  <a:lnTo>
                    <a:pt x="66" y="52"/>
                  </a:lnTo>
                  <a:lnTo>
                    <a:pt x="59" y="56"/>
                  </a:lnTo>
                  <a:close/>
                </a:path>
              </a:pathLst>
            </a:custGeom>
            <a:solidFill>
              <a:schemeClr val="accent2"/>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37A4"/>
                </a:solidFill>
              </a:endParaRPr>
            </a:p>
          </p:txBody>
        </p:sp>
        <p:sp>
          <p:nvSpPr>
            <p:cNvPr id="3136" name="Freeform 5277"/>
            <p:cNvSpPr>
              <a:spLocks/>
            </p:cNvSpPr>
            <p:nvPr/>
          </p:nvSpPr>
          <p:spPr bwMode="auto">
            <a:xfrm>
              <a:off x="5046" y="2349"/>
              <a:ext cx="3" cy="7"/>
            </a:xfrm>
            <a:custGeom>
              <a:avLst/>
              <a:gdLst>
                <a:gd name="T0" fmla="*/ 0 w 5"/>
                <a:gd name="T1" fmla="*/ 28 h 5"/>
                <a:gd name="T2" fmla="*/ 0 w 5"/>
                <a:gd name="T3" fmla="*/ 11 h 5"/>
                <a:gd name="T4" fmla="*/ 1 w 5"/>
                <a:gd name="T5" fmla="*/ 0 h 5"/>
                <a:gd name="T6" fmla="*/ 1 w 5"/>
                <a:gd name="T7" fmla="*/ 0 h 5"/>
                <a:gd name="T8" fmla="*/ 0 w 5"/>
                <a:gd name="T9" fmla="*/ 28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0" y="5"/>
                  </a:moveTo>
                  <a:lnTo>
                    <a:pt x="0" y="2"/>
                  </a:lnTo>
                  <a:lnTo>
                    <a:pt x="2" y="0"/>
                  </a:lnTo>
                  <a:lnTo>
                    <a:pt x="5" y="0"/>
                  </a:lnTo>
                  <a:lnTo>
                    <a:pt x="0" y="5"/>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137" name="Freeform 5278"/>
            <p:cNvSpPr>
              <a:spLocks/>
            </p:cNvSpPr>
            <p:nvPr/>
          </p:nvSpPr>
          <p:spPr bwMode="auto">
            <a:xfrm>
              <a:off x="4479" y="2153"/>
              <a:ext cx="3" cy="5"/>
            </a:xfrm>
            <a:custGeom>
              <a:avLst/>
              <a:gdLst>
                <a:gd name="T0" fmla="*/ 18 w 2"/>
                <a:gd name="T1" fmla="*/ 0 h 4"/>
                <a:gd name="T2" fmla="*/ 0 w 2"/>
                <a:gd name="T3" fmla="*/ 13 h 4"/>
                <a:gd name="T4" fmla="*/ 0 w 2"/>
                <a:gd name="T5" fmla="*/ 8 h 4"/>
                <a:gd name="T6" fmla="*/ 18 w 2"/>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4">
                  <a:moveTo>
                    <a:pt x="2" y="0"/>
                  </a:moveTo>
                  <a:lnTo>
                    <a:pt x="0" y="4"/>
                  </a:lnTo>
                  <a:lnTo>
                    <a:pt x="0" y="2"/>
                  </a:lnTo>
                  <a:lnTo>
                    <a:pt x="2" y="0"/>
                  </a:lnTo>
                  <a:close/>
                </a:path>
              </a:pathLst>
            </a:custGeom>
            <a:solidFill>
              <a:srgbClr val="C0C0C0"/>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138" name="Freeform 5279"/>
            <p:cNvSpPr>
              <a:spLocks/>
            </p:cNvSpPr>
            <p:nvPr/>
          </p:nvSpPr>
          <p:spPr bwMode="auto">
            <a:xfrm>
              <a:off x="4246" y="2153"/>
              <a:ext cx="146" cy="188"/>
            </a:xfrm>
            <a:custGeom>
              <a:avLst/>
              <a:gdLst>
                <a:gd name="T0" fmla="*/ 126 w 131"/>
                <a:gd name="T1" fmla="*/ 120 h 151"/>
                <a:gd name="T2" fmla="*/ 119 w 131"/>
                <a:gd name="T3" fmla="*/ 97 h 151"/>
                <a:gd name="T4" fmla="*/ 107 w 131"/>
                <a:gd name="T5" fmla="*/ 77 h 151"/>
                <a:gd name="T6" fmla="*/ 91 w 131"/>
                <a:gd name="T7" fmla="*/ 85 h 151"/>
                <a:gd name="T8" fmla="*/ 74 w 131"/>
                <a:gd name="T9" fmla="*/ 52 h 151"/>
                <a:gd name="T10" fmla="*/ 65 w 131"/>
                <a:gd name="T11" fmla="*/ 32 h 151"/>
                <a:gd name="T12" fmla="*/ 46 w 131"/>
                <a:gd name="T13" fmla="*/ 0 h 151"/>
                <a:gd name="T14" fmla="*/ 32 w 131"/>
                <a:gd name="T15" fmla="*/ 0 h 151"/>
                <a:gd name="T16" fmla="*/ 39 w 131"/>
                <a:gd name="T17" fmla="*/ 62 h 151"/>
                <a:gd name="T18" fmla="*/ 29 w 131"/>
                <a:gd name="T19" fmla="*/ 52 h 151"/>
                <a:gd name="T20" fmla="*/ 26 w 131"/>
                <a:gd name="T21" fmla="*/ 49 h 151"/>
                <a:gd name="T22" fmla="*/ 13 w 131"/>
                <a:gd name="T23" fmla="*/ 85 h 151"/>
                <a:gd name="T24" fmla="*/ 0 w 131"/>
                <a:gd name="T25" fmla="*/ 106 h 151"/>
                <a:gd name="T26" fmla="*/ 13 w 131"/>
                <a:gd name="T27" fmla="*/ 120 h 151"/>
                <a:gd name="T28" fmla="*/ 13 w 131"/>
                <a:gd name="T29" fmla="*/ 147 h 151"/>
                <a:gd name="T30" fmla="*/ 32 w 131"/>
                <a:gd name="T31" fmla="*/ 147 h 151"/>
                <a:gd name="T32" fmla="*/ 39 w 131"/>
                <a:gd name="T33" fmla="*/ 204 h 151"/>
                <a:gd name="T34" fmla="*/ 39 w 131"/>
                <a:gd name="T35" fmla="*/ 259 h 151"/>
                <a:gd name="T36" fmla="*/ 62 w 131"/>
                <a:gd name="T37" fmla="*/ 223 h 151"/>
                <a:gd name="T38" fmla="*/ 77 w 131"/>
                <a:gd name="T39" fmla="*/ 234 h 151"/>
                <a:gd name="T40" fmla="*/ 91 w 131"/>
                <a:gd name="T41" fmla="*/ 223 h 151"/>
                <a:gd name="T42" fmla="*/ 107 w 131"/>
                <a:gd name="T43" fmla="*/ 208 h 151"/>
                <a:gd name="T44" fmla="*/ 135 w 131"/>
                <a:gd name="T45" fmla="*/ 259 h 151"/>
                <a:gd name="T46" fmla="*/ 138 w 131"/>
                <a:gd name="T47" fmla="*/ 295 h 151"/>
                <a:gd name="T48" fmla="*/ 166 w 131"/>
                <a:gd name="T49" fmla="*/ 354 h 151"/>
                <a:gd name="T50" fmla="*/ 172 w 131"/>
                <a:gd name="T51" fmla="*/ 401 h 151"/>
                <a:gd name="T52" fmla="*/ 164 w 131"/>
                <a:gd name="T53" fmla="*/ 431 h 151"/>
                <a:gd name="T54" fmla="*/ 186 w 131"/>
                <a:gd name="T55" fmla="*/ 451 h 151"/>
                <a:gd name="T56" fmla="*/ 186 w 131"/>
                <a:gd name="T57" fmla="*/ 438 h 151"/>
                <a:gd name="T58" fmla="*/ 196 w 131"/>
                <a:gd name="T59" fmla="*/ 423 h 151"/>
                <a:gd name="T60" fmla="*/ 207 w 131"/>
                <a:gd name="T61" fmla="*/ 431 h 151"/>
                <a:gd name="T62" fmla="*/ 226 w 131"/>
                <a:gd name="T63" fmla="*/ 411 h 151"/>
                <a:gd name="T64" fmla="*/ 220 w 131"/>
                <a:gd name="T65" fmla="*/ 365 h 151"/>
                <a:gd name="T66" fmla="*/ 216 w 131"/>
                <a:gd name="T67" fmla="*/ 354 h 151"/>
                <a:gd name="T68" fmla="*/ 216 w 131"/>
                <a:gd name="T69" fmla="*/ 340 h 151"/>
                <a:gd name="T70" fmla="*/ 193 w 131"/>
                <a:gd name="T71" fmla="*/ 303 h 151"/>
                <a:gd name="T72" fmla="*/ 181 w 131"/>
                <a:gd name="T73" fmla="*/ 266 h 151"/>
                <a:gd name="T74" fmla="*/ 160 w 131"/>
                <a:gd name="T75" fmla="*/ 234 h 151"/>
                <a:gd name="T76" fmla="*/ 148 w 131"/>
                <a:gd name="T77" fmla="*/ 197 h 151"/>
                <a:gd name="T78" fmla="*/ 109 w 131"/>
                <a:gd name="T79" fmla="*/ 157 h 151"/>
                <a:gd name="T80" fmla="*/ 117 w 131"/>
                <a:gd name="T81" fmla="*/ 141 h 151"/>
                <a:gd name="T82" fmla="*/ 132 w 131"/>
                <a:gd name="T83" fmla="*/ 132 h 151"/>
                <a:gd name="T84" fmla="*/ 126 w 131"/>
                <a:gd name="T85" fmla="*/ 120 h 15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1" h="151">
                  <a:moveTo>
                    <a:pt x="74" y="40"/>
                  </a:moveTo>
                  <a:lnTo>
                    <a:pt x="69" y="33"/>
                  </a:lnTo>
                  <a:lnTo>
                    <a:pt x="62" y="26"/>
                  </a:lnTo>
                  <a:lnTo>
                    <a:pt x="53" y="28"/>
                  </a:lnTo>
                  <a:lnTo>
                    <a:pt x="43" y="18"/>
                  </a:lnTo>
                  <a:lnTo>
                    <a:pt x="38" y="11"/>
                  </a:lnTo>
                  <a:lnTo>
                    <a:pt x="27" y="0"/>
                  </a:lnTo>
                  <a:lnTo>
                    <a:pt x="19" y="0"/>
                  </a:lnTo>
                  <a:lnTo>
                    <a:pt x="22" y="21"/>
                  </a:lnTo>
                  <a:lnTo>
                    <a:pt x="17" y="18"/>
                  </a:lnTo>
                  <a:lnTo>
                    <a:pt x="15" y="16"/>
                  </a:lnTo>
                  <a:lnTo>
                    <a:pt x="8" y="28"/>
                  </a:lnTo>
                  <a:lnTo>
                    <a:pt x="0" y="35"/>
                  </a:lnTo>
                  <a:lnTo>
                    <a:pt x="8" y="40"/>
                  </a:lnTo>
                  <a:lnTo>
                    <a:pt x="8" y="49"/>
                  </a:lnTo>
                  <a:lnTo>
                    <a:pt x="19" y="49"/>
                  </a:lnTo>
                  <a:lnTo>
                    <a:pt x="22" y="68"/>
                  </a:lnTo>
                  <a:lnTo>
                    <a:pt x="22" y="87"/>
                  </a:lnTo>
                  <a:lnTo>
                    <a:pt x="36" y="75"/>
                  </a:lnTo>
                  <a:lnTo>
                    <a:pt x="45" y="78"/>
                  </a:lnTo>
                  <a:lnTo>
                    <a:pt x="53" y="75"/>
                  </a:lnTo>
                  <a:lnTo>
                    <a:pt x="62" y="70"/>
                  </a:lnTo>
                  <a:lnTo>
                    <a:pt x="79" y="87"/>
                  </a:lnTo>
                  <a:lnTo>
                    <a:pt x="81" y="99"/>
                  </a:lnTo>
                  <a:lnTo>
                    <a:pt x="97" y="118"/>
                  </a:lnTo>
                  <a:lnTo>
                    <a:pt x="100" y="134"/>
                  </a:lnTo>
                  <a:lnTo>
                    <a:pt x="95" y="144"/>
                  </a:lnTo>
                  <a:lnTo>
                    <a:pt x="109" y="151"/>
                  </a:lnTo>
                  <a:lnTo>
                    <a:pt x="109" y="146"/>
                  </a:lnTo>
                  <a:lnTo>
                    <a:pt x="114" y="141"/>
                  </a:lnTo>
                  <a:lnTo>
                    <a:pt x="121" y="144"/>
                  </a:lnTo>
                  <a:lnTo>
                    <a:pt x="131" y="137"/>
                  </a:lnTo>
                  <a:lnTo>
                    <a:pt x="128" y="122"/>
                  </a:lnTo>
                  <a:lnTo>
                    <a:pt x="126" y="118"/>
                  </a:lnTo>
                  <a:lnTo>
                    <a:pt x="126" y="113"/>
                  </a:lnTo>
                  <a:lnTo>
                    <a:pt x="112" y="101"/>
                  </a:lnTo>
                  <a:lnTo>
                    <a:pt x="105" y="89"/>
                  </a:lnTo>
                  <a:lnTo>
                    <a:pt x="93" y="78"/>
                  </a:lnTo>
                  <a:lnTo>
                    <a:pt x="86" y="66"/>
                  </a:lnTo>
                  <a:lnTo>
                    <a:pt x="64" y="52"/>
                  </a:lnTo>
                  <a:lnTo>
                    <a:pt x="67" y="47"/>
                  </a:lnTo>
                  <a:lnTo>
                    <a:pt x="76" y="44"/>
                  </a:lnTo>
                  <a:lnTo>
                    <a:pt x="74" y="40"/>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139" name="Freeform 5280"/>
            <p:cNvSpPr>
              <a:spLocks/>
            </p:cNvSpPr>
            <p:nvPr/>
          </p:nvSpPr>
          <p:spPr bwMode="auto">
            <a:xfrm>
              <a:off x="4108" y="2015"/>
              <a:ext cx="155" cy="407"/>
            </a:xfrm>
            <a:custGeom>
              <a:avLst/>
              <a:gdLst>
                <a:gd name="T0" fmla="*/ 131 w 138"/>
                <a:gd name="T1" fmla="*/ 240 h 329"/>
                <a:gd name="T2" fmla="*/ 131 w 138"/>
                <a:gd name="T3" fmla="*/ 199 h 329"/>
                <a:gd name="T4" fmla="*/ 147 w 138"/>
                <a:gd name="T5" fmla="*/ 137 h 329"/>
                <a:gd name="T6" fmla="*/ 142 w 138"/>
                <a:gd name="T7" fmla="*/ 57 h 329"/>
                <a:gd name="T8" fmla="*/ 102 w 138"/>
                <a:gd name="T9" fmla="*/ 0 h 329"/>
                <a:gd name="T10" fmla="*/ 100 w 138"/>
                <a:gd name="T11" fmla="*/ 49 h 329"/>
                <a:gd name="T12" fmla="*/ 100 w 138"/>
                <a:gd name="T13" fmla="*/ 75 h 329"/>
                <a:gd name="T14" fmla="*/ 53 w 138"/>
                <a:gd name="T15" fmla="*/ 119 h 329"/>
                <a:gd name="T16" fmla="*/ 48 w 138"/>
                <a:gd name="T17" fmla="*/ 181 h 329"/>
                <a:gd name="T18" fmla="*/ 21 w 138"/>
                <a:gd name="T19" fmla="*/ 240 h 329"/>
                <a:gd name="T20" fmla="*/ 17 w 138"/>
                <a:gd name="T21" fmla="*/ 344 h 329"/>
                <a:gd name="T22" fmla="*/ 3 w 138"/>
                <a:gd name="T23" fmla="*/ 376 h 329"/>
                <a:gd name="T24" fmla="*/ 17 w 138"/>
                <a:gd name="T25" fmla="*/ 432 h 329"/>
                <a:gd name="T26" fmla="*/ 27 w 138"/>
                <a:gd name="T27" fmla="*/ 426 h 329"/>
                <a:gd name="T28" fmla="*/ 34 w 138"/>
                <a:gd name="T29" fmla="*/ 453 h 329"/>
                <a:gd name="T30" fmla="*/ 55 w 138"/>
                <a:gd name="T31" fmla="*/ 476 h 329"/>
                <a:gd name="T32" fmla="*/ 55 w 138"/>
                <a:gd name="T33" fmla="*/ 502 h 329"/>
                <a:gd name="T34" fmla="*/ 69 w 138"/>
                <a:gd name="T35" fmla="*/ 522 h 329"/>
                <a:gd name="T36" fmla="*/ 78 w 138"/>
                <a:gd name="T37" fmla="*/ 612 h 329"/>
                <a:gd name="T38" fmla="*/ 90 w 138"/>
                <a:gd name="T39" fmla="*/ 625 h 329"/>
                <a:gd name="T40" fmla="*/ 100 w 138"/>
                <a:gd name="T41" fmla="*/ 669 h 329"/>
                <a:gd name="T42" fmla="*/ 112 w 138"/>
                <a:gd name="T43" fmla="*/ 652 h 329"/>
                <a:gd name="T44" fmla="*/ 127 w 138"/>
                <a:gd name="T45" fmla="*/ 637 h 329"/>
                <a:gd name="T46" fmla="*/ 142 w 138"/>
                <a:gd name="T47" fmla="*/ 632 h 329"/>
                <a:gd name="T48" fmla="*/ 157 w 138"/>
                <a:gd name="T49" fmla="*/ 612 h 329"/>
                <a:gd name="T50" fmla="*/ 183 w 138"/>
                <a:gd name="T51" fmla="*/ 701 h 329"/>
                <a:gd name="T52" fmla="*/ 194 w 138"/>
                <a:gd name="T53" fmla="*/ 761 h 329"/>
                <a:gd name="T54" fmla="*/ 215 w 138"/>
                <a:gd name="T55" fmla="*/ 839 h 329"/>
                <a:gd name="T56" fmla="*/ 217 w 138"/>
                <a:gd name="T57" fmla="*/ 918 h 329"/>
                <a:gd name="T58" fmla="*/ 219 w 138"/>
                <a:gd name="T59" fmla="*/ 949 h 329"/>
                <a:gd name="T60" fmla="*/ 243 w 138"/>
                <a:gd name="T61" fmla="*/ 878 h 329"/>
                <a:gd name="T62" fmla="*/ 226 w 138"/>
                <a:gd name="T63" fmla="*/ 782 h 329"/>
                <a:gd name="T64" fmla="*/ 194 w 138"/>
                <a:gd name="T65" fmla="*/ 721 h 329"/>
                <a:gd name="T66" fmla="*/ 201 w 138"/>
                <a:gd name="T67" fmla="*/ 669 h 329"/>
                <a:gd name="T68" fmla="*/ 201 w 138"/>
                <a:gd name="T69" fmla="*/ 632 h 329"/>
                <a:gd name="T70" fmla="*/ 154 w 138"/>
                <a:gd name="T71" fmla="*/ 522 h 329"/>
                <a:gd name="T72" fmla="*/ 171 w 138"/>
                <a:gd name="T73" fmla="*/ 465 h 329"/>
                <a:gd name="T74" fmla="*/ 204 w 138"/>
                <a:gd name="T75" fmla="*/ 432 h 329"/>
                <a:gd name="T76" fmla="*/ 234 w 138"/>
                <a:gd name="T77" fmla="*/ 406 h 329"/>
                <a:gd name="T78" fmla="*/ 237 w 138"/>
                <a:gd name="T79" fmla="*/ 356 h 329"/>
                <a:gd name="T80" fmla="*/ 204 w 138"/>
                <a:gd name="T81" fmla="*/ 336 h 329"/>
                <a:gd name="T82" fmla="*/ 192 w 138"/>
                <a:gd name="T83" fmla="*/ 289 h 329"/>
                <a:gd name="T84" fmla="*/ 165 w 138"/>
                <a:gd name="T85" fmla="*/ 240 h 3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8" h="329">
                  <a:moveTo>
                    <a:pt x="93" y="81"/>
                  </a:moveTo>
                  <a:lnTo>
                    <a:pt x="74" y="83"/>
                  </a:lnTo>
                  <a:lnTo>
                    <a:pt x="74" y="76"/>
                  </a:lnTo>
                  <a:lnTo>
                    <a:pt x="74" y="69"/>
                  </a:lnTo>
                  <a:lnTo>
                    <a:pt x="81" y="55"/>
                  </a:lnTo>
                  <a:lnTo>
                    <a:pt x="83" y="48"/>
                  </a:lnTo>
                  <a:lnTo>
                    <a:pt x="81" y="34"/>
                  </a:lnTo>
                  <a:lnTo>
                    <a:pt x="79" y="19"/>
                  </a:lnTo>
                  <a:lnTo>
                    <a:pt x="71" y="15"/>
                  </a:lnTo>
                  <a:lnTo>
                    <a:pt x="57" y="0"/>
                  </a:lnTo>
                  <a:lnTo>
                    <a:pt x="55" y="8"/>
                  </a:lnTo>
                  <a:lnTo>
                    <a:pt x="55" y="17"/>
                  </a:lnTo>
                  <a:lnTo>
                    <a:pt x="50" y="22"/>
                  </a:lnTo>
                  <a:lnTo>
                    <a:pt x="55" y="26"/>
                  </a:lnTo>
                  <a:lnTo>
                    <a:pt x="43" y="24"/>
                  </a:lnTo>
                  <a:lnTo>
                    <a:pt x="29" y="41"/>
                  </a:lnTo>
                  <a:lnTo>
                    <a:pt x="27" y="55"/>
                  </a:lnTo>
                  <a:lnTo>
                    <a:pt x="27" y="62"/>
                  </a:lnTo>
                  <a:lnTo>
                    <a:pt x="19" y="83"/>
                  </a:lnTo>
                  <a:lnTo>
                    <a:pt x="12" y="83"/>
                  </a:lnTo>
                  <a:lnTo>
                    <a:pt x="10" y="100"/>
                  </a:lnTo>
                  <a:lnTo>
                    <a:pt x="10" y="119"/>
                  </a:lnTo>
                  <a:lnTo>
                    <a:pt x="3" y="119"/>
                  </a:lnTo>
                  <a:lnTo>
                    <a:pt x="3" y="130"/>
                  </a:lnTo>
                  <a:lnTo>
                    <a:pt x="0" y="133"/>
                  </a:lnTo>
                  <a:lnTo>
                    <a:pt x="10" y="149"/>
                  </a:lnTo>
                  <a:lnTo>
                    <a:pt x="12" y="152"/>
                  </a:lnTo>
                  <a:lnTo>
                    <a:pt x="15" y="147"/>
                  </a:lnTo>
                  <a:lnTo>
                    <a:pt x="17" y="156"/>
                  </a:lnTo>
                  <a:lnTo>
                    <a:pt x="19" y="156"/>
                  </a:lnTo>
                  <a:lnTo>
                    <a:pt x="27" y="156"/>
                  </a:lnTo>
                  <a:lnTo>
                    <a:pt x="31" y="164"/>
                  </a:lnTo>
                  <a:lnTo>
                    <a:pt x="27" y="166"/>
                  </a:lnTo>
                  <a:lnTo>
                    <a:pt x="31" y="173"/>
                  </a:lnTo>
                  <a:lnTo>
                    <a:pt x="34" y="166"/>
                  </a:lnTo>
                  <a:lnTo>
                    <a:pt x="38" y="180"/>
                  </a:lnTo>
                  <a:lnTo>
                    <a:pt x="43" y="194"/>
                  </a:lnTo>
                  <a:lnTo>
                    <a:pt x="43" y="211"/>
                  </a:lnTo>
                  <a:lnTo>
                    <a:pt x="43" y="225"/>
                  </a:lnTo>
                  <a:lnTo>
                    <a:pt x="50" y="216"/>
                  </a:lnTo>
                  <a:lnTo>
                    <a:pt x="50" y="225"/>
                  </a:lnTo>
                  <a:lnTo>
                    <a:pt x="55" y="230"/>
                  </a:lnTo>
                  <a:lnTo>
                    <a:pt x="57" y="227"/>
                  </a:lnTo>
                  <a:lnTo>
                    <a:pt x="62" y="225"/>
                  </a:lnTo>
                  <a:lnTo>
                    <a:pt x="62" y="227"/>
                  </a:lnTo>
                  <a:lnTo>
                    <a:pt x="71" y="220"/>
                  </a:lnTo>
                  <a:lnTo>
                    <a:pt x="74" y="213"/>
                  </a:lnTo>
                  <a:lnTo>
                    <a:pt x="79" y="218"/>
                  </a:lnTo>
                  <a:lnTo>
                    <a:pt x="83" y="201"/>
                  </a:lnTo>
                  <a:lnTo>
                    <a:pt x="88" y="211"/>
                  </a:lnTo>
                  <a:lnTo>
                    <a:pt x="95" y="218"/>
                  </a:lnTo>
                  <a:lnTo>
                    <a:pt x="102" y="242"/>
                  </a:lnTo>
                  <a:lnTo>
                    <a:pt x="109" y="268"/>
                  </a:lnTo>
                  <a:lnTo>
                    <a:pt x="109" y="263"/>
                  </a:lnTo>
                  <a:lnTo>
                    <a:pt x="114" y="275"/>
                  </a:lnTo>
                  <a:lnTo>
                    <a:pt x="119" y="289"/>
                  </a:lnTo>
                  <a:lnTo>
                    <a:pt x="121" y="301"/>
                  </a:lnTo>
                  <a:lnTo>
                    <a:pt x="121" y="317"/>
                  </a:lnTo>
                  <a:lnTo>
                    <a:pt x="121" y="329"/>
                  </a:lnTo>
                  <a:lnTo>
                    <a:pt x="123" y="327"/>
                  </a:lnTo>
                  <a:lnTo>
                    <a:pt x="131" y="315"/>
                  </a:lnTo>
                  <a:lnTo>
                    <a:pt x="135" y="303"/>
                  </a:lnTo>
                  <a:lnTo>
                    <a:pt x="131" y="287"/>
                  </a:lnTo>
                  <a:lnTo>
                    <a:pt x="126" y="270"/>
                  </a:lnTo>
                  <a:lnTo>
                    <a:pt x="119" y="261"/>
                  </a:lnTo>
                  <a:lnTo>
                    <a:pt x="109" y="249"/>
                  </a:lnTo>
                  <a:lnTo>
                    <a:pt x="109" y="237"/>
                  </a:lnTo>
                  <a:lnTo>
                    <a:pt x="112" y="230"/>
                  </a:lnTo>
                  <a:lnTo>
                    <a:pt x="116" y="220"/>
                  </a:lnTo>
                  <a:lnTo>
                    <a:pt x="112" y="218"/>
                  </a:lnTo>
                  <a:lnTo>
                    <a:pt x="97" y="199"/>
                  </a:lnTo>
                  <a:lnTo>
                    <a:pt x="86" y="180"/>
                  </a:lnTo>
                  <a:lnTo>
                    <a:pt x="90" y="180"/>
                  </a:lnTo>
                  <a:lnTo>
                    <a:pt x="95" y="161"/>
                  </a:lnTo>
                  <a:lnTo>
                    <a:pt x="109" y="159"/>
                  </a:lnTo>
                  <a:lnTo>
                    <a:pt x="114" y="149"/>
                  </a:lnTo>
                  <a:lnTo>
                    <a:pt x="123" y="147"/>
                  </a:lnTo>
                  <a:lnTo>
                    <a:pt x="131" y="140"/>
                  </a:lnTo>
                  <a:lnTo>
                    <a:pt x="138" y="128"/>
                  </a:lnTo>
                  <a:lnTo>
                    <a:pt x="133" y="123"/>
                  </a:lnTo>
                  <a:lnTo>
                    <a:pt x="121" y="128"/>
                  </a:lnTo>
                  <a:lnTo>
                    <a:pt x="114" y="116"/>
                  </a:lnTo>
                  <a:lnTo>
                    <a:pt x="107" y="114"/>
                  </a:lnTo>
                  <a:lnTo>
                    <a:pt x="107" y="100"/>
                  </a:lnTo>
                  <a:lnTo>
                    <a:pt x="97" y="95"/>
                  </a:lnTo>
                  <a:lnTo>
                    <a:pt x="93" y="83"/>
                  </a:lnTo>
                  <a:lnTo>
                    <a:pt x="93" y="81"/>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140" name="Freeform 5281"/>
            <p:cNvSpPr>
              <a:spLocks/>
            </p:cNvSpPr>
            <p:nvPr/>
          </p:nvSpPr>
          <p:spPr bwMode="auto">
            <a:xfrm>
              <a:off x="4603" y="2235"/>
              <a:ext cx="85" cy="135"/>
            </a:xfrm>
            <a:custGeom>
              <a:avLst/>
              <a:gdLst>
                <a:gd name="T0" fmla="*/ 25 w 76"/>
                <a:gd name="T1" fmla="*/ 198 h 109"/>
                <a:gd name="T2" fmla="*/ 25 w 76"/>
                <a:gd name="T3" fmla="*/ 218 h 109"/>
                <a:gd name="T4" fmla="*/ 2 w 76"/>
                <a:gd name="T5" fmla="*/ 161 h 109"/>
                <a:gd name="T6" fmla="*/ 0 w 76"/>
                <a:gd name="T7" fmla="*/ 130 h 109"/>
                <a:gd name="T8" fmla="*/ 15 w 76"/>
                <a:gd name="T9" fmla="*/ 130 h 109"/>
                <a:gd name="T10" fmla="*/ 12 w 76"/>
                <a:gd name="T11" fmla="*/ 77 h 109"/>
                <a:gd name="T12" fmla="*/ 10 w 76"/>
                <a:gd name="T13" fmla="*/ 26 h 109"/>
                <a:gd name="T14" fmla="*/ 12 w 76"/>
                <a:gd name="T15" fmla="*/ 0 h 109"/>
                <a:gd name="T16" fmla="*/ 49 w 76"/>
                <a:gd name="T17" fmla="*/ 11 h 109"/>
                <a:gd name="T18" fmla="*/ 55 w 76"/>
                <a:gd name="T19" fmla="*/ 26 h 109"/>
                <a:gd name="T20" fmla="*/ 62 w 76"/>
                <a:gd name="T21" fmla="*/ 66 h 109"/>
                <a:gd name="T22" fmla="*/ 67 w 76"/>
                <a:gd name="T23" fmla="*/ 97 h 109"/>
                <a:gd name="T24" fmla="*/ 57 w 76"/>
                <a:gd name="T25" fmla="*/ 130 h 109"/>
                <a:gd name="T26" fmla="*/ 49 w 76"/>
                <a:gd name="T27" fmla="*/ 150 h 109"/>
                <a:gd name="T28" fmla="*/ 49 w 76"/>
                <a:gd name="T29" fmla="*/ 186 h 109"/>
                <a:gd name="T30" fmla="*/ 67 w 76"/>
                <a:gd name="T31" fmla="*/ 244 h 109"/>
                <a:gd name="T32" fmla="*/ 74 w 76"/>
                <a:gd name="T33" fmla="*/ 244 h 109"/>
                <a:gd name="T34" fmla="*/ 74 w 76"/>
                <a:gd name="T35" fmla="*/ 233 h 109"/>
                <a:gd name="T36" fmla="*/ 92 w 76"/>
                <a:gd name="T37" fmla="*/ 233 h 109"/>
                <a:gd name="T38" fmla="*/ 104 w 76"/>
                <a:gd name="T39" fmla="*/ 255 h 109"/>
                <a:gd name="T40" fmla="*/ 106 w 76"/>
                <a:gd name="T41" fmla="*/ 244 h 109"/>
                <a:gd name="T42" fmla="*/ 119 w 76"/>
                <a:gd name="T43" fmla="*/ 261 h 109"/>
                <a:gd name="T44" fmla="*/ 114 w 76"/>
                <a:gd name="T45" fmla="*/ 269 h 109"/>
                <a:gd name="T46" fmla="*/ 123 w 76"/>
                <a:gd name="T47" fmla="*/ 289 h 109"/>
                <a:gd name="T48" fmla="*/ 133 w 76"/>
                <a:gd name="T49" fmla="*/ 295 h 109"/>
                <a:gd name="T50" fmla="*/ 123 w 76"/>
                <a:gd name="T51" fmla="*/ 317 h 109"/>
                <a:gd name="T52" fmla="*/ 123 w 76"/>
                <a:gd name="T53" fmla="*/ 303 h 109"/>
                <a:gd name="T54" fmla="*/ 106 w 76"/>
                <a:gd name="T55" fmla="*/ 289 h 109"/>
                <a:gd name="T56" fmla="*/ 94 w 76"/>
                <a:gd name="T57" fmla="*/ 261 h 109"/>
                <a:gd name="T58" fmla="*/ 83 w 76"/>
                <a:gd name="T59" fmla="*/ 255 h 109"/>
                <a:gd name="T60" fmla="*/ 87 w 76"/>
                <a:gd name="T61" fmla="*/ 289 h 109"/>
                <a:gd name="T62" fmla="*/ 57 w 76"/>
                <a:gd name="T63" fmla="*/ 246 h 109"/>
                <a:gd name="T64" fmla="*/ 40 w 76"/>
                <a:gd name="T65" fmla="*/ 261 h 109"/>
                <a:gd name="T66" fmla="*/ 32 w 76"/>
                <a:gd name="T67" fmla="*/ 255 h 109"/>
                <a:gd name="T68" fmla="*/ 32 w 76"/>
                <a:gd name="T69" fmla="*/ 229 h 109"/>
                <a:gd name="T70" fmla="*/ 36 w 76"/>
                <a:gd name="T71" fmla="*/ 207 h 109"/>
                <a:gd name="T72" fmla="*/ 25 w 76"/>
                <a:gd name="T73" fmla="*/ 198 h 10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76" h="109">
                  <a:moveTo>
                    <a:pt x="14" y="68"/>
                  </a:moveTo>
                  <a:lnTo>
                    <a:pt x="14" y="75"/>
                  </a:lnTo>
                  <a:lnTo>
                    <a:pt x="2" y="56"/>
                  </a:lnTo>
                  <a:lnTo>
                    <a:pt x="0" y="45"/>
                  </a:lnTo>
                  <a:lnTo>
                    <a:pt x="9" y="45"/>
                  </a:lnTo>
                  <a:lnTo>
                    <a:pt x="7" y="26"/>
                  </a:lnTo>
                  <a:lnTo>
                    <a:pt x="5" y="9"/>
                  </a:lnTo>
                  <a:lnTo>
                    <a:pt x="7" y="0"/>
                  </a:lnTo>
                  <a:lnTo>
                    <a:pt x="28" y="4"/>
                  </a:lnTo>
                  <a:lnTo>
                    <a:pt x="31" y="9"/>
                  </a:lnTo>
                  <a:lnTo>
                    <a:pt x="35" y="23"/>
                  </a:lnTo>
                  <a:lnTo>
                    <a:pt x="38" y="33"/>
                  </a:lnTo>
                  <a:lnTo>
                    <a:pt x="33" y="45"/>
                  </a:lnTo>
                  <a:lnTo>
                    <a:pt x="28" y="52"/>
                  </a:lnTo>
                  <a:lnTo>
                    <a:pt x="28" y="64"/>
                  </a:lnTo>
                  <a:lnTo>
                    <a:pt x="38" y="83"/>
                  </a:lnTo>
                  <a:lnTo>
                    <a:pt x="42" y="83"/>
                  </a:lnTo>
                  <a:lnTo>
                    <a:pt x="42" y="80"/>
                  </a:lnTo>
                  <a:lnTo>
                    <a:pt x="52" y="80"/>
                  </a:lnTo>
                  <a:lnTo>
                    <a:pt x="59" y="87"/>
                  </a:lnTo>
                  <a:lnTo>
                    <a:pt x="61" y="83"/>
                  </a:lnTo>
                  <a:lnTo>
                    <a:pt x="68" y="90"/>
                  </a:lnTo>
                  <a:lnTo>
                    <a:pt x="64" y="92"/>
                  </a:lnTo>
                  <a:lnTo>
                    <a:pt x="71" y="99"/>
                  </a:lnTo>
                  <a:lnTo>
                    <a:pt x="76" y="101"/>
                  </a:lnTo>
                  <a:lnTo>
                    <a:pt x="71" y="109"/>
                  </a:lnTo>
                  <a:lnTo>
                    <a:pt x="71" y="104"/>
                  </a:lnTo>
                  <a:lnTo>
                    <a:pt x="61" y="99"/>
                  </a:lnTo>
                  <a:lnTo>
                    <a:pt x="54" y="90"/>
                  </a:lnTo>
                  <a:lnTo>
                    <a:pt x="47" y="87"/>
                  </a:lnTo>
                  <a:lnTo>
                    <a:pt x="50" y="99"/>
                  </a:lnTo>
                  <a:lnTo>
                    <a:pt x="33" y="85"/>
                  </a:lnTo>
                  <a:lnTo>
                    <a:pt x="23" y="90"/>
                  </a:lnTo>
                  <a:lnTo>
                    <a:pt x="19" y="87"/>
                  </a:lnTo>
                  <a:lnTo>
                    <a:pt x="19" y="78"/>
                  </a:lnTo>
                  <a:lnTo>
                    <a:pt x="21" y="71"/>
                  </a:lnTo>
                  <a:lnTo>
                    <a:pt x="14" y="68"/>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141" name="Freeform 5282"/>
            <p:cNvSpPr>
              <a:spLocks/>
            </p:cNvSpPr>
            <p:nvPr/>
          </p:nvSpPr>
          <p:spPr bwMode="auto">
            <a:xfrm>
              <a:off x="4660" y="2434"/>
              <a:ext cx="80" cy="91"/>
            </a:xfrm>
            <a:custGeom>
              <a:avLst/>
              <a:gdLst>
                <a:gd name="T0" fmla="*/ 88 w 73"/>
                <a:gd name="T1" fmla="*/ 219 h 73"/>
                <a:gd name="T2" fmla="*/ 85 w 73"/>
                <a:gd name="T3" fmla="*/ 197 h 73"/>
                <a:gd name="T4" fmla="*/ 82 w 73"/>
                <a:gd name="T5" fmla="*/ 206 h 73"/>
                <a:gd name="T6" fmla="*/ 52 w 73"/>
                <a:gd name="T7" fmla="*/ 168 h 73"/>
                <a:gd name="T8" fmla="*/ 55 w 73"/>
                <a:gd name="T9" fmla="*/ 126 h 73"/>
                <a:gd name="T10" fmla="*/ 45 w 73"/>
                <a:gd name="T11" fmla="*/ 100 h 73"/>
                <a:gd name="T12" fmla="*/ 36 w 73"/>
                <a:gd name="T13" fmla="*/ 111 h 73"/>
                <a:gd name="T14" fmla="*/ 28 w 73"/>
                <a:gd name="T15" fmla="*/ 111 h 73"/>
                <a:gd name="T16" fmla="*/ 26 w 73"/>
                <a:gd name="T17" fmla="*/ 120 h 73"/>
                <a:gd name="T18" fmla="*/ 16 w 73"/>
                <a:gd name="T19" fmla="*/ 100 h 73"/>
                <a:gd name="T20" fmla="*/ 4 w 73"/>
                <a:gd name="T21" fmla="*/ 133 h 73"/>
                <a:gd name="T22" fmla="*/ 0 w 73"/>
                <a:gd name="T23" fmla="*/ 147 h 73"/>
                <a:gd name="T24" fmla="*/ 2 w 73"/>
                <a:gd name="T25" fmla="*/ 107 h 73"/>
                <a:gd name="T26" fmla="*/ 26 w 73"/>
                <a:gd name="T27" fmla="*/ 77 h 73"/>
                <a:gd name="T28" fmla="*/ 36 w 73"/>
                <a:gd name="T29" fmla="*/ 52 h 73"/>
                <a:gd name="T30" fmla="*/ 45 w 73"/>
                <a:gd name="T31" fmla="*/ 86 h 73"/>
                <a:gd name="T32" fmla="*/ 55 w 73"/>
                <a:gd name="T33" fmla="*/ 77 h 73"/>
                <a:gd name="T34" fmla="*/ 64 w 73"/>
                <a:gd name="T35" fmla="*/ 62 h 73"/>
                <a:gd name="T36" fmla="*/ 66 w 73"/>
                <a:gd name="T37" fmla="*/ 40 h 73"/>
                <a:gd name="T38" fmla="*/ 78 w 73"/>
                <a:gd name="T39" fmla="*/ 40 h 73"/>
                <a:gd name="T40" fmla="*/ 82 w 73"/>
                <a:gd name="T41" fmla="*/ 40 h 73"/>
                <a:gd name="T42" fmla="*/ 82 w 73"/>
                <a:gd name="T43" fmla="*/ 0 h 73"/>
                <a:gd name="T44" fmla="*/ 100 w 73"/>
                <a:gd name="T45" fmla="*/ 21 h 73"/>
                <a:gd name="T46" fmla="*/ 104 w 73"/>
                <a:gd name="T47" fmla="*/ 62 h 73"/>
                <a:gd name="T48" fmla="*/ 115 w 73"/>
                <a:gd name="T49" fmla="*/ 126 h 73"/>
                <a:gd name="T50" fmla="*/ 108 w 73"/>
                <a:gd name="T51" fmla="*/ 157 h 73"/>
                <a:gd name="T52" fmla="*/ 108 w 73"/>
                <a:gd name="T53" fmla="*/ 178 h 73"/>
                <a:gd name="T54" fmla="*/ 96 w 73"/>
                <a:gd name="T55" fmla="*/ 133 h 73"/>
                <a:gd name="T56" fmla="*/ 85 w 73"/>
                <a:gd name="T57" fmla="*/ 147 h 73"/>
                <a:gd name="T58" fmla="*/ 93 w 73"/>
                <a:gd name="T59" fmla="*/ 178 h 73"/>
                <a:gd name="T60" fmla="*/ 88 w 73"/>
                <a:gd name="T61" fmla="*/ 219 h 7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3" h="73">
                  <a:moveTo>
                    <a:pt x="56" y="73"/>
                  </a:moveTo>
                  <a:lnTo>
                    <a:pt x="54" y="66"/>
                  </a:lnTo>
                  <a:lnTo>
                    <a:pt x="52" y="68"/>
                  </a:lnTo>
                  <a:lnTo>
                    <a:pt x="33" y="56"/>
                  </a:lnTo>
                  <a:lnTo>
                    <a:pt x="35" y="42"/>
                  </a:lnTo>
                  <a:lnTo>
                    <a:pt x="28" y="33"/>
                  </a:lnTo>
                  <a:lnTo>
                    <a:pt x="23" y="37"/>
                  </a:lnTo>
                  <a:lnTo>
                    <a:pt x="18" y="37"/>
                  </a:lnTo>
                  <a:lnTo>
                    <a:pt x="16" y="40"/>
                  </a:lnTo>
                  <a:lnTo>
                    <a:pt x="11" y="33"/>
                  </a:lnTo>
                  <a:lnTo>
                    <a:pt x="4" y="44"/>
                  </a:lnTo>
                  <a:lnTo>
                    <a:pt x="0" y="49"/>
                  </a:lnTo>
                  <a:lnTo>
                    <a:pt x="2" y="35"/>
                  </a:lnTo>
                  <a:lnTo>
                    <a:pt x="16" y="26"/>
                  </a:lnTo>
                  <a:lnTo>
                    <a:pt x="23" y="18"/>
                  </a:lnTo>
                  <a:lnTo>
                    <a:pt x="28" y="28"/>
                  </a:lnTo>
                  <a:lnTo>
                    <a:pt x="35" y="26"/>
                  </a:lnTo>
                  <a:lnTo>
                    <a:pt x="40" y="21"/>
                  </a:lnTo>
                  <a:lnTo>
                    <a:pt x="42" y="14"/>
                  </a:lnTo>
                  <a:lnTo>
                    <a:pt x="49" y="14"/>
                  </a:lnTo>
                  <a:lnTo>
                    <a:pt x="52" y="14"/>
                  </a:lnTo>
                  <a:lnTo>
                    <a:pt x="52" y="0"/>
                  </a:lnTo>
                  <a:lnTo>
                    <a:pt x="63" y="7"/>
                  </a:lnTo>
                  <a:lnTo>
                    <a:pt x="66" y="21"/>
                  </a:lnTo>
                  <a:lnTo>
                    <a:pt x="73" y="42"/>
                  </a:lnTo>
                  <a:lnTo>
                    <a:pt x="68" y="52"/>
                  </a:lnTo>
                  <a:lnTo>
                    <a:pt x="68" y="59"/>
                  </a:lnTo>
                  <a:lnTo>
                    <a:pt x="61" y="44"/>
                  </a:lnTo>
                  <a:lnTo>
                    <a:pt x="54" y="49"/>
                  </a:lnTo>
                  <a:lnTo>
                    <a:pt x="59" y="59"/>
                  </a:lnTo>
                  <a:lnTo>
                    <a:pt x="56" y="73"/>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142" name="Freeform 5283"/>
            <p:cNvSpPr>
              <a:spLocks/>
            </p:cNvSpPr>
            <p:nvPr/>
          </p:nvSpPr>
          <p:spPr bwMode="auto">
            <a:xfrm>
              <a:off x="4663" y="2408"/>
              <a:ext cx="16" cy="38"/>
            </a:xfrm>
            <a:custGeom>
              <a:avLst/>
              <a:gdLst>
                <a:gd name="T0" fmla="*/ 27 w 14"/>
                <a:gd name="T1" fmla="*/ 0 h 31"/>
                <a:gd name="T2" fmla="*/ 24 w 14"/>
                <a:gd name="T3" fmla="*/ 66 h 31"/>
                <a:gd name="T4" fmla="*/ 24 w 14"/>
                <a:gd name="T5" fmla="*/ 87 h 31"/>
                <a:gd name="T6" fmla="*/ 0 w 14"/>
                <a:gd name="T7" fmla="*/ 60 h 31"/>
                <a:gd name="T8" fmla="*/ 3 w 14"/>
                <a:gd name="T9" fmla="*/ 48 h 31"/>
                <a:gd name="T10" fmla="*/ 13 w 14"/>
                <a:gd name="T11" fmla="*/ 0 h 31"/>
                <a:gd name="T12" fmla="*/ 27 w 14"/>
                <a:gd name="T13" fmla="*/ 0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31">
                  <a:moveTo>
                    <a:pt x="14" y="0"/>
                  </a:moveTo>
                  <a:lnTo>
                    <a:pt x="12" y="24"/>
                  </a:lnTo>
                  <a:lnTo>
                    <a:pt x="12" y="31"/>
                  </a:lnTo>
                  <a:lnTo>
                    <a:pt x="0" y="22"/>
                  </a:lnTo>
                  <a:lnTo>
                    <a:pt x="3" y="17"/>
                  </a:lnTo>
                  <a:lnTo>
                    <a:pt x="7" y="0"/>
                  </a:lnTo>
                  <a:lnTo>
                    <a:pt x="14" y="0"/>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143" name="Freeform 5284"/>
            <p:cNvSpPr>
              <a:spLocks/>
            </p:cNvSpPr>
            <p:nvPr/>
          </p:nvSpPr>
          <p:spPr bwMode="auto">
            <a:xfrm>
              <a:off x="4691" y="2370"/>
              <a:ext cx="28" cy="35"/>
            </a:xfrm>
            <a:custGeom>
              <a:avLst/>
              <a:gdLst>
                <a:gd name="T0" fmla="*/ 28 w 26"/>
                <a:gd name="T1" fmla="*/ 80 h 28"/>
                <a:gd name="T2" fmla="*/ 17 w 26"/>
                <a:gd name="T3" fmla="*/ 56 h 28"/>
                <a:gd name="T4" fmla="*/ 0 w 26"/>
                <a:gd name="T5" fmla="*/ 8 h 28"/>
                <a:gd name="T6" fmla="*/ 19 w 26"/>
                <a:gd name="T7" fmla="*/ 0 h 28"/>
                <a:gd name="T8" fmla="*/ 28 w 26"/>
                <a:gd name="T9" fmla="*/ 36 h 28"/>
                <a:gd name="T10" fmla="*/ 37 w 26"/>
                <a:gd name="T11" fmla="*/ 86 h 28"/>
                <a:gd name="T12" fmla="*/ 28 w 26"/>
                <a:gd name="T13" fmla="*/ 8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28">
                  <a:moveTo>
                    <a:pt x="19" y="26"/>
                  </a:moveTo>
                  <a:lnTo>
                    <a:pt x="12" y="18"/>
                  </a:lnTo>
                  <a:lnTo>
                    <a:pt x="0" y="2"/>
                  </a:lnTo>
                  <a:lnTo>
                    <a:pt x="14" y="0"/>
                  </a:lnTo>
                  <a:lnTo>
                    <a:pt x="19" y="11"/>
                  </a:lnTo>
                  <a:lnTo>
                    <a:pt x="26" y="28"/>
                  </a:lnTo>
                  <a:lnTo>
                    <a:pt x="19" y="26"/>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144" name="Freeform 5285"/>
            <p:cNvSpPr>
              <a:spLocks/>
            </p:cNvSpPr>
            <p:nvPr/>
          </p:nvSpPr>
          <p:spPr bwMode="auto">
            <a:xfrm>
              <a:off x="4651" y="2387"/>
              <a:ext cx="20" cy="29"/>
            </a:xfrm>
            <a:custGeom>
              <a:avLst/>
              <a:gdLst>
                <a:gd name="T0" fmla="*/ 24 w 19"/>
                <a:gd name="T1" fmla="*/ 13 h 23"/>
                <a:gd name="T2" fmla="*/ 3 w 19"/>
                <a:gd name="T3" fmla="*/ 0 h 23"/>
                <a:gd name="T4" fmla="*/ 0 w 19"/>
                <a:gd name="T5" fmla="*/ 0 h 23"/>
                <a:gd name="T6" fmla="*/ 5 w 19"/>
                <a:gd name="T7" fmla="*/ 74 h 23"/>
                <a:gd name="T8" fmla="*/ 24 w 19"/>
                <a:gd name="T9" fmla="*/ 23 h 23"/>
                <a:gd name="T10" fmla="*/ 24 w 19"/>
                <a:gd name="T11" fmla="*/ 13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 h="23">
                  <a:moveTo>
                    <a:pt x="19" y="4"/>
                  </a:moveTo>
                  <a:lnTo>
                    <a:pt x="3" y="0"/>
                  </a:lnTo>
                  <a:lnTo>
                    <a:pt x="0" y="0"/>
                  </a:lnTo>
                  <a:lnTo>
                    <a:pt x="5" y="23"/>
                  </a:lnTo>
                  <a:lnTo>
                    <a:pt x="19" y="7"/>
                  </a:lnTo>
                  <a:lnTo>
                    <a:pt x="19" y="4"/>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145" name="Freeform 5286"/>
            <p:cNvSpPr>
              <a:spLocks/>
            </p:cNvSpPr>
            <p:nvPr/>
          </p:nvSpPr>
          <p:spPr bwMode="auto">
            <a:xfrm>
              <a:off x="4575" y="2399"/>
              <a:ext cx="39" cy="62"/>
            </a:xfrm>
            <a:custGeom>
              <a:avLst/>
              <a:gdLst>
                <a:gd name="T0" fmla="*/ 59 w 35"/>
                <a:gd name="T1" fmla="*/ 40 h 50"/>
                <a:gd name="T2" fmla="*/ 36 w 35"/>
                <a:gd name="T3" fmla="*/ 86 h 50"/>
                <a:gd name="T4" fmla="*/ 20 w 35"/>
                <a:gd name="T5" fmla="*/ 110 h 50"/>
                <a:gd name="T6" fmla="*/ 0 w 35"/>
                <a:gd name="T7" fmla="*/ 146 h 50"/>
                <a:gd name="T8" fmla="*/ 0 w 35"/>
                <a:gd name="T9" fmla="*/ 136 h 50"/>
                <a:gd name="T10" fmla="*/ 20 w 35"/>
                <a:gd name="T11" fmla="*/ 97 h 50"/>
                <a:gd name="T12" fmla="*/ 40 w 35"/>
                <a:gd name="T13" fmla="*/ 57 h 50"/>
                <a:gd name="T14" fmla="*/ 48 w 35"/>
                <a:gd name="T15" fmla="*/ 21 h 50"/>
                <a:gd name="T16" fmla="*/ 53 w 35"/>
                <a:gd name="T17" fmla="*/ 0 h 50"/>
                <a:gd name="T18" fmla="*/ 59 w 35"/>
                <a:gd name="T19" fmla="*/ 40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5" h="50">
                  <a:moveTo>
                    <a:pt x="35" y="14"/>
                  </a:moveTo>
                  <a:lnTo>
                    <a:pt x="21" y="29"/>
                  </a:lnTo>
                  <a:lnTo>
                    <a:pt x="12" y="38"/>
                  </a:lnTo>
                  <a:lnTo>
                    <a:pt x="0" y="50"/>
                  </a:lnTo>
                  <a:lnTo>
                    <a:pt x="0" y="47"/>
                  </a:lnTo>
                  <a:lnTo>
                    <a:pt x="12" y="33"/>
                  </a:lnTo>
                  <a:lnTo>
                    <a:pt x="23" y="19"/>
                  </a:lnTo>
                  <a:lnTo>
                    <a:pt x="28" y="7"/>
                  </a:lnTo>
                  <a:lnTo>
                    <a:pt x="31" y="0"/>
                  </a:lnTo>
                  <a:lnTo>
                    <a:pt x="35" y="14"/>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146" name="Freeform 5287"/>
            <p:cNvSpPr>
              <a:spLocks/>
            </p:cNvSpPr>
            <p:nvPr/>
          </p:nvSpPr>
          <p:spPr bwMode="auto">
            <a:xfrm>
              <a:off x="4620" y="2352"/>
              <a:ext cx="21" cy="27"/>
            </a:xfrm>
            <a:custGeom>
              <a:avLst/>
              <a:gdLst>
                <a:gd name="T0" fmla="*/ 31 w 19"/>
                <a:gd name="T1" fmla="*/ 41 h 22"/>
                <a:gd name="T2" fmla="*/ 28 w 19"/>
                <a:gd name="T3" fmla="*/ 61 h 22"/>
                <a:gd name="T4" fmla="*/ 12 w 19"/>
                <a:gd name="T5" fmla="*/ 27 h 22"/>
                <a:gd name="T6" fmla="*/ 0 w 19"/>
                <a:gd name="T7" fmla="*/ 0 h 22"/>
                <a:gd name="T8" fmla="*/ 28 w 19"/>
                <a:gd name="T9" fmla="*/ 0 h 22"/>
                <a:gd name="T10" fmla="*/ 31 w 19"/>
                <a:gd name="T11" fmla="*/ 41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 h="22">
                  <a:moveTo>
                    <a:pt x="19" y="15"/>
                  </a:moveTo>
                  <a:lnTo>
                    <a:pt x="17" y="22"/>
                  </a:lnTo>
                  <a:lnTo>
                    <a:pt x="7" y="10"/>
                  </a:lnTo>
                  <a:lnTo>
                    <a:pt x="0" y="0"/>
                  </a:lnTo>
                  <a:lnTo>
                    <a:pt x="17" y="0"/>
                  </a:lnTo>
                  <a:lnTo>
                    <a:pt x="19" y="15"/>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147" name="Freeform 5288"/>
            <p:cNvSpPr>
              <a:spLocks/>
            </p:cNvSpPr>
            <p:nvPr/>
          </p:nvSpPr>
          <p:spPr bwMode="auto">
            <a:xfrm>
              <a:off x="4694" y="2396"/>
              <a:ext cx="18" cy="28"/>
            </a:xfrm>
            <a:custGeom>
              <a:avLst/>
              <a:gdLst>
                <a:gd name="T0" fmla="*/ 17 w 17"/>
                <a:gd name="T1" fmla="*/ 2 h 23"/>
                <a:gd name="T2" fmla="*/ 22 w 17"/>
                <a:gd name="T3" fmla="*/ 57 h 23"/>
                <a:gd name="T4" fmla="*/ 17 w 17"/>
                <a:gd name="T5" fmla="*/ 57 h 23"/>
                <a:gd name="T6" fmla="*/ 17 w 17"/>
                <a:gd name="T7" fmla="*/ 61 h 23"/>
                <a:gd name="T8" fmla="*/ 5 w 17"/>
                <a:gd name="T9" fmla="*/ 23 h 23"/>
                <a:gd name="T10" fmla="*/ 0 w 17"/>
                <a:gd name="T11" fmla="*/ 0 h 23"/>
                <a:gd name="T12" fmla="*/ 17 w 17"/>
                <a:gd name="T13" fmla="*/ 2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3">
                  <a:moveTo>
                    <a:pt x="12" y="2"/>
                  </a:moveTo>
                  <a:lnTo>
                    <a:pt x="17" y="21"/>
                  </a:lnTo>
                  <a:lnTo>
                    <a:pt x="12" y="21"/>
                  </a:lnTo>
                  <a:lnTo>
                    <a:pt x="12" y="23"/>
                  </a:lnTo>
                  <a:lnTo>
                    <a:pt x="5" y="9"/>
                  </a:lnTo>
                  <a:lnTo>
                    <a:pt x="0" y="0"/>
                  </a:lnTo>
                  <a:lnTo>
                    <a:pt x="12" y="2"/>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148" name="Freeform 5289"/>
            <p:cNvSpPr>
              <a:spLocks/>
            </p:cNvSpPr>
            <p:nvPr/>
          </p:nvSpPr>
          <p:spPr bwMode="auto">
            <a:xfrm>
              <a:off x="4671" y="2372"/>
              <a:ext cx="17" cy="15"/>
            </a:xfrm>
            <a:custGeom>
              <a:avLst/>
              <a:gdLst>
                <a:gd name="T0" fmla="*/ 28 w 15"/>
                <a:gd name="T1" fmla="*/ 38 h 12"/>
                <a:gd name="T2" fmla="*/ 3 w 15"/>
                <a:gd name="T3" fmla="*/ 23 h 12"/>
                <a:gd name="T4" fmla="*/ 0 w 15"/>
                <a:gd name="T5" fmla="*/ 23 h 12"/>
                <a:gd name="T6" fmla="*/ 0 w 15"/>
                <a:gd name="T7" fmla="*/ 0 h 12"/>
                <a:gd name="T8" fmla="*/ 28 w 15"/>
                <a:gd name="T9" fmla="*/ 38 h 12"/>
                <a:gd name="T10" fmla="*/ 28 w 15"/>
                <a:gd name="T11" fmla="*/ 38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12">
                  <a:moveTo>
                    <a:pt x="15" y="12"/>
                  </a:moveTo>
                  <a:lnTo>
                    <a:pt x="3" y="7"/>
                  </a:lnTo>
                  <a:lnTo>
                    <a:pt x="0" y="7"/>
                  </a:lnTo>
                  <a:lnTo>
                    <a:pt x="0" y="0"/>
                  </a:lnTo>
                  <a:lnTo>
                    <a:pt x="15" y="12"/>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149" name="Freeform 5290"/>
            <p:cNvSpPr>
              <a:spLocks/>
            </p:cNvSpPr>
            <p:nvPr/>
          </p:nvSpPr>
          <p:spPr bwMode="auto">
            <a:xfrm>
              <a:off x="4688" y="2424"/>
              <a:ext cx="16" cy="7"/>
            </a:xfrm>
            <a:custGeom>
              <a:avLst/>
              <a:gdLst>
                <a:gd name="T0" fmla="*/ 27 w 14"/>
                <a:gd name="T1" fmla="*/ 28 h 5"/>
                <a:gd name="T2" fmla="*/ 17 w 14"/>
                <a:gd name="T3" fmla="*/ 0 h 5"/>
                <a:gd name="T4" fmla="*/ 0 w 14"/>
                <a:gd name="T5" fmla="*/ 28 h 5"/>
                <a:gd name="T6" fmla="*/ 27 w 14"/>
                <a:gd name="T7" fmla="*/ 28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5">
                  <a:moveTo>
                    <a:pt x="14" y="5"/>
                  </a:moveTo>
                  <a:lnTo>
                    <a:pt x="9" y="0"/>
                  </a:lnTo>
                  <a:lnTo>
                    <a:pt x="0" y="5"/>
                  </a:lnTo>
                  <a:lnTo>
                    <a:pt x="14" y="5"/>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150" name="Freeform 5291"/>
            <p:cNvSpPr>
              <a:spLocks/>
            </p:cNvSpPr>
            <p:nvPr/>
          </p:nvSpPr>
          <p:spPr bwMode="auto">
            <a:xfrm>
              <a:off x="4679" y="2399"/>
              <a:ext cx="12" cy="40"/>
            </a:xfrm>
            <a:custGeom>
              <a:avLst/>
              <a:gdLst>
                <a:gd name="T0" fmla="*/ 24 w 10"/>
                <a:gd name="T1" fmla="*/ 0 h 33"/>
                <a:gd name="T2" fmla="*/ 24 w 10"/>
                <a:gd name="T3" fmla="*/ 27 h 33"/>
                <a:gd name="T4" fmla="*/ 12 w 10"/>
                <a:gd name="T5" fmla="*/ 53 h 33"/>
                <a:gd name="T6" fmla="*/ 0 w 10"/>
                <a:gd name="T7" fmla="*/ 85 h 33"/>
                <a:gd name="T8" fmla="*/ 12 w 10"/>
                <a:gd name="T9" fmla="*/ 44 h 33"/>
                <a:gd name="T10" fmla="*/ 24 w 10"/>
                <a:gd name="T11" fmla="*/ 0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33">
                  <a:moveTo>
                    <a:pt x="10" y="0"/>
                  </a:moveTo>
                  <a:lnTo>
                    <a:pt x="10" y="10"/>
                  </a:lnTo>
                  <a:lnTo>
                    <a:pt x="5" y="21"/>
                  </a:lnTo>
                  <a:lnTo>
                    <a:pt x="0" y="33"/>
                  </a:lnTo>
                  <a:lnTo>
                    <a:pt x="5" y="17"/>
                  </a:lnTo>
                  <a:lnTo>
                    <a:pt x="10" y="0"/>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151" name="Freeform 5292"/>
            <p:cNvSpPr>
              <a:spLocks/>
            </p:cNvSpPr>
            <p:nvPr/>
          </p:nvSpPr>
          <p:spPr bwMode="auto">
            <a:xfrm>
              <a:off x="4205" y="2197"/>
              <a:ext cx="152" cy="322"/>
            </a:xfrm>
            <a:custGeom>
              <a:avLst/>
              <a:gdLst>
                <a:gd name="T0" fmla="*/ 75 w 137"/>
                <a:gd name="T1" fmla="*/ 535 h 260"/>
                <a:gd name="T2" fmla="*/ 88 w 137"/>
                <a:gd name="T3" fmla="*/ 451 h 260"/>
                <a:gd name="T4" fmla="*/ 88 w 137"/>
                <a:gd name="T5" fmla="*/ 365 h 260"/>
                <a:gd name="T6" fmla="*/ 113 w 137"/>
                <a:gd name="T7" fmla="*/ 400 h 260"/>
                <a:gd name="T8" fmla="*/ 158 w 137"/>
                <a:gd name="T9" fmla="*/ 436 h 260"/>
                <a:gd name="T10" fmla="*/ 158 w 137"/>
                <a:gd name="T11" fmla="*/ 414 h 260"/>
                <a:gd name="T12" fmla="*/ 166 w 137"/>
                <a:gd name="T13" fmla="*/ 317 h 260"/>
                <a:gd name="T14" fmla="*/ 222 w 137"/>
                <a:gd name="T15" fmla="*/ 317 h 260"/>
                <a:gd name="T16" fmla="*/ 225 w 137"/>
                <a:gd name="T17" fmla="*/ 244 h 260"/>
                <a:gd name="T18" fmla="*/ 195 w 137"/>
                <a:gd name="T19" fmla="*/ 150 h 260"/>
                <a:gd name="T20" fmla="*/ 151 w 137"/>
                <a:gd name="T21" fmla="*/ 118 h 260"/>
                <a:gd name="T22" fmla="*/ 123 w 137"/>
                <a:gd name="T23" fmla="*/ 118 h 260"/>
                <a:gd name="T24" fmla="*/ 99 w 137"/>
                <a:gd name="T25" fmla="*/ 97 h 260"/>
                <a:gd name="T26" fmla="*/ 75 w 137"/>
                <a:gd name="T27" fmla="*/ 40 h 260"/>
                <a:gd name="T28" fmla="*/ 61 w 137"/>
                <a:gd name="T29" fmla="*/ 0 h 260"/>
                <a:gd name="T30" fmla="*/ 40 w 137"/>
                <a:gd name="T31" fmla="*/ 37 h 260"/>
                <a:gd name="T32" fmla="*/ 4 w 137"/>
                <a:gd name="T33" fmla="*/ 97 h 260"/>
                <a:gd name="T34" fmla="*/ 18 w 137"/>
                <a:gd name="T35" fmla="*/ 150 h 260"/>
                <a:gd name="T36" fmla="*/ 50 w 137"/>
                <a:gd name="T37" fmla="*/ 211 h 260"/>
                <a:gd name="T38" fmla="*/ 40 w 137"/>
                <a:gd name="T39" fmla="*/ 261 h 260"/>
                <a:gd name="T40" fmla="*/ 55 w 137"/>
                <a:gd name="T41" fmla="*/ 333 h 260"/>
                <a:gd name="T42" fmla="*/ 75 w 137"/>
                <a:gd name="T43" fmla="*/ 406 h 260"/>
                <a:gd name="T44" fmla="*/ 75 w 137"/>
                <a:gd name="T45" fmla="*/ 490 h 260"/>
                <a:gd name="T46" fmla="*/ 61 w 137"/>
                <a:gd name="T47" fmla="*/ 531 h 260"/>
                <a:gd name="T48" fmla="*/ 55 w 137"/>
                <a:gd name="T49" fmla="*/ 635 h 260"/>
                <a:gd name="T50" fmla="*/ 75 w 137"/>
                <a:gd name="T51" fmla="*/ 658 h 260"/>
                <a:gd name="T52" fmla="*/ 94 w 137"/>
                <a:gd name="T53" fmla="*/ 698 h 260"/>
                <a:gd name="T54" fmla="*/ 111 w 137"/>
                <a:gd name="T55" fmla="*/ 722 h 260"/>
                <a:gd name="T56" fmla="*/ 133 w 137"/>
                <a:gd name="T57" fmla="*/ 758 h 260"/>
                <a:gd name="T58" fmla="*/ 158 w 137"/>
                <a:gd name="T59" fmla="*/ 738 h 260"/>
                <a:gd name="T60" fmla="*/ 125 w 137"/>
                <a:gd name="T61" fmla="*/ 701 h 260"/>
                <a:gd name="T62" fmla="*/ 109 w 137"/>
                <a:gd name="T63" fmla="*/ 635 h 260"/>
                <a:gd name="T64" fmla="*/ 82 w 137"/>
                <a:gd name="T65" fmla="*/ 585 h 2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7" h="260">
                  <a:moveTo>
                    <a:pt x="49" y="201"/>
                  </a:moveTo>
                  <a:lnTo>
                    <a:pt x="45" y="184"/>
                  </a:lnTo>
                  <a:lnTo>
                    <a:pt x="47" y="170"/>
                  </a:lnTo>
                  <a:lnTo>
                    <a:pt x="52" y="154"/>
                  </a:lnTo>
                  <a:lnTo>
                    <a:pt x="52" y="142"/>
                  </a:lnTo>
                  <a:lnTo>
                    <a:pt x="52" y="125"/>
                  </a:lnTo>
                  <a:lnTo>
                    <a:pt x="68" y="123"/>
                  </a:lnTo>
                  <a:lnTo>
                    <a:pt x="68" y="137"/>
                  </a:lnTo>
                  <a:lnTo>
                    <a:pt x="80" y="137"/>
                  </a:lnTo>
                  <a:lnTo>
                    <a:pt x="94" y="149"/>
                  </a:lnTo>
                  <a:lnTo>
                    <a:pt x="101" y="156"/>
                  </a:lnTo>
                  <a:lnTo>
                    <a:pt x="94" y="142"/>
                  </a:lnTo>
                  <a:lnTo>
                    <a:pt x="90" y="128"/>
                  </a:lnTo>
                  <a:lnTo>
                    <a:pt x="99" y="109"/>
                  </a:lnTo>
                  <a:lnTo>
                    <a:pt x="116" y="109"/>
                  </a:lnTo>
                  <a:lnTo>
                    <a:pt x="132" y="109"/>
                  </a:lnTo>
                  <a:lnTo>
                    <a:pt x="137" y="99"/>
                  </a:lnTo>
                  <a:lnTo>
                    <a:pt x="134" y="83"/>
                  </a:lnTo>
                  <a:lnTo>
                    <a:pt x="118" y="64"/>
                  </a:lnTo>
                  <a:lnTo>
                    <a:pt x="116" y="52"/>
                  </a:lnTo>
                  <a:lnTo>
                    <a:pt x="99" y="35"/>
                  </a:lnTo>
                  <a:lnTo>
                    <a:pt x="90" y="40"/>
                  </a:lnTo>
                  <a:lnTo>
                    <a:pt x="82" y="43"/>
                  </a:lnTo>
                  <a:lnTo>
                    <a:pt x="73" y="40"/>
                  </a:lnTo>
                  <a:lnTo>
                    <a:pt x="59" y="52"/>
                  </a:lnTo>
                  <a:lnTo>
                    <a:pt x="59" y="33"/>
                  </a:lnTo>
                  <a:lnTo>
                    <a:pt x="56" y="14"/>
                  </a:lnTo>
                  <a:lnTo>
                    <a:pt x="45" y="14"/>
                  </a:lnTo>
                  <a:lnTo>
                    <a:pt x="45" y="5"/>
                  </a:lnTo>
                  <a:lnTo>
                    <a:pt x="37" y="0"/>
                  </a:lnTo>
                  <a:lnTo>
                    <a:pt x="28" y="2"/>
                  </a:lnTo>
                  <a:lnTo>
                    <a:pt x="23" y="12"/>
                  </a:lnTo>
                  <a:lnTo>
                    <a:pt x="9" y="14"/>
                  </a:lnTo>
                  <a:lnTo>
                    <a:pt x="4" y="33"/>
                  </a:lnTo>
                  <a:lnTo>
                    <a:pt x="0" y="33"/>
                  </a:lnTo>
                  <a:lnTo>
                    <a:pt x="11" y="52"/>
                  </a:lnTo>
                  <a:lnTo>
                    <a:pt x="26" y="71"/>
                  </a:lnTo>
                  <a:lnTo>
                    <a:pt x="30" y="73"/>
                  </a:lnTo>
                  <a:lnTo>
                    <a:pt x="26" y="83"/>
                  </a:lnTo>
                  <a:lnTo>
                    <a:pt x="23" y="90"/>
                  </a:lnTo>
                  <a:lnTo>
                    <a:pt x="23" y="102"/>
                  </a:lnTo>
                  <a:lnTo>
                    <a:pt x="33" y="114"/>
                  </a:lnTo>
                  <a:lnTo>
                    <a:pt x="40" y="123"/>
                  </a:lnTo>
                  <a:lnTo>
                    <a:pt x="45" y="140"/>
                  </a:lnTo>
                  <a:lnTo>
                    <a:pt x="49" y="156"/>
                  </a:lnTo>
                  <a:lnTo>
                    <a:pt x="45" y="168"/>
                  </a:lnTo>
                  <a:lnTo>
                    <a:pt x="37" y="180"/>
                  </a:lnTo>
                  <a:lnTo>
                    <a:pt x="37" y="182"/>
                  </a:lnTo>
                  <a:lnTo>
                    <a:pt x="35" y="201"/>
                  </a:lnTo>
                  <a:lnTo>
                    <a:pt x="33" y="218"/>
                  </a:lnTo>
                  <a:lnTo>
                    <a:pt x="35" y="215"/>
                  </a:lnTo>
                  <a:lnTo>
                    <a:pt x="45" y="225"/>
                  </a:lnTo>
                  <a:lnTo>
                    <a:pt x="52" y="234"/>
                  </a:lnTo>
                  <a:lnTo>
                    <a:pt x="56" y="239"/>
                  </a:lnTo>
                  <a:lnTo>
                    <a:pt x="64" y="251"/>
                  </a:lnTo>
                  <a:lnTo>
                    <a:pt x="66" y="248"/>
                  </a:lnTo>
                  <a:lnTo>
                    <a:pt x="78" y="253"/>
                  </a:lnTo>
                  <a:lnTo>
                    <a:pt x="78" y="260"/>
                  </a:lnTo>
                  <a:lnTo>
                    <a:pt x="90" y="260"/>
                  </a:lnTo>
                  <a:lnTo>
                    <a:pt x="94" y="253"/>
                  </a:lnTo>
                  <a:lnTo>
                    <a:pt x="87" y="241"/>
                  </a:lnTo>
                  <a:lnTo>
                    <a:pt x="75" y="241"/>
                  </a:lnTo>
                  <a:lnTo>
                    <a:pt x="68" y="229"/>
                  </a:lnTo>
                  <a:lnTo>
                    <a:pt x="64" y="218"/>
                  </a:lnTo>
                  <a:lnTo>
                    <a:pt x="56" y="201"/>
                  </a:lnTo>
                  <a:lnTo>
                    <a:pt x="49" y="201"/>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152" name="Freeform 5293"/>
            <p:cNvSpPr>
              <a:spLocks/>
            </p:cNvSpPr>
            <p:nvPr/>
          </p:nvSpPr>
          <p:spPr bwMode="auto">
            <a:xfrm>
              <a:off x="4275" y="2133"/>
              <a:ext cx="154" cy="322"/>
            </a:xfrm>
            <a:custGeom>
              <a:avLst/>
              <a:gdLst>
                <a:gd name="T0" fmla="*/ 75 w 137"/>
                <a:gd name="T1" fmla="*/ 146 h 260"/>
                <a:gd name="T2" fmla="*/ 47 w 137"/>
                <a:gd name="T3" fmla="*/ 130 h 260"/>
                <a:gd name="T4" fmla="*/ 19 w 137"/>
                <a:gd name="T5" fmla="*/ 82 h 260"/>
                <a:gd name="T6" fmla="*/ 4 w 137"/>
                <a:gd name="T7" fmla="*/ 37 h 260"/>
                <a:gd name="T8" fmla="*/ 28 w 137"/>
                <a:gd name="T9" fmla="*/ 37 h 260"/>
                <a:gd name="T10" fmla="*/ 47 w 137"/>
                <a:gd name="T11" fmla="*/ 37 h 260"/>
                <a:gd name="T12" fmla="*/ 60 w 137"/>
                <a:gd name="T13" fmla="*/ 37 h 260"/>
                <a:gd name="T14" fmla="*/ 89 w 137"/>
                <a:gd name="T15" fmla="*/ 2 h 260"/>
                <a:gd name="T16" fmla="*/ 126 w 137"/>
                <a:gd name="T17" fmla="*/ 62 h 260"/>
                <a:gd name="T18" fmla="*/ 164 w 137"/>
                <a:gd name="T19" fmla="*/ 97 h 260"/>
                <a:gd name="T20" fmla="*/ 134 w 137"/>
                <a:gd name="T21" fmla="*/ 126 h 260"/>
                <a:gd name="T22" fmla="*/ 126 w 137"/>
                <a:gd name="T23" fmla="*/ 170 h 260"/>
                <a:gd name="T24" fmla="*/ 134 w 137"/>
                <a:gd name="T25" fmla="*/ 269 h 260"/>
                <a:gd name="T26" fmla="*/ 160 w 137"/>
                <a:gd name="T27" fmla="*/ 317 h 260"/>
                <a:gd name="T28" fmla="*/ 200 w 137"/>
                <a:gd name="T29" fmla="*/ 378 h 260"/>
                <a:gd name="T30" fmla="*/ 233 w 137"/>
                <a:gd name="T31" fmla="*/ 484 h 260"/>
                <a:gd name="T32" fmla="*/ 245 w 137"/>
                <a:gd name="T33" fmla="*/ 572 h 260"/>
                <a:gd name="T34" fmla="*/ 242 w 137"/>
                <a:gd name="T35" fmla="*/ 612 h 260"/>
                <a:gd name="T36" fmla="*/ 200 w 137"/>
                <a:gd name="T37" fmla="*/ 669 h 260"/>
                <a:gd name="T38" fmla="*/ 182 w 137"/>
                <a:gd name="T39" fmla="*/ 675 h 260"/>
                <a:gd name="T40" fmla="*/ 178 w 137"/>
                <a:gd name="T41" fmla="*/ 698 h 260"/>
                <a:gd name="T42" fmla="*/ 164 w 137"/>
                <a:gd name="T43" fmla="*/ 718 h 260"/>
                <a:gd name="T44" fmla="*/ 130 w 137"/>
                <a:gd name="T45" fmla="*/ 758 h 260"/>
                <a:gd name="T46" fmla="*/ 114 w 137"/>
                <a:gd name="T47" fmla="*/ 669 h 260"/>
                <a:gd name="T48" fmla="*/ 141 w 137"/>
                <a:gd name="T49" fmla="*/ 648 h 260"/>
                <a:gd name="T50" fmla="*/ 153 w 137"/>
                <a:gd name="T51" fmla="*/ 612 h 260"/>
                <a:gd name="T52" fmla="*/ 191 w 137"/>
                <a:gd name="T53" fmla="*/ 580 h 260"/>
                <a:gd name="T54" fmla="*/ 191 w 137"/>
                <a:gd name="T55" fmla="*/ 495 h 260"/>
                <a:gd name="T56" fmla="*/ 182 w 137"/>
                <a:gd name="T57" fmla="*/ 405 h 260"/>
                <a:gd name="T58" fmla="*/ 178 w 137"/>
                <a:gd name="T59" fmla="*/ 378 h 260"/>
                <a:gd name="T60" fmla="*/ 141 w 137"/>
                <a:gd name="T61" fmla="*/ 308 h 260"/>
                <a:gd name="T62" fmla="*/ 105 w 137"/>
                <a:gd name="T63" fmla="*/ 244 h 260"/>
                <a:gd name="T64" fmla="*/ 72 w 137"/>
                <a:gd name="T65" fmla="*/ 186 h 260"/>
                <a:gd name="T66" fmla="*/ 84 w 137"/>
                <a:gd name="T67" fmla="*/ 167 h 2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37" h="260">
                  <a:moveTo>
                    <a:pt x="47" y="57"/>
                  </a:moveTo>
                  <a:lnTo>
                    <a:pt x="42" y="50"/>
                  </a:lnTo>
                  <a:lnTo>
                    <a:pt x="35" y="43"/>
                  </a:lnTo>
                  <a:lnTo>
                    <a:pt x="26" y="45"/>
                  </a:lnTo>
                  <a:lnTo>
                    <a:pt x="16" y="35"/>
                  </a:lnTo>
                  <a:lnTo>
                    <a:pt x="11" y="28"/>
                  </a:lnTo>
                  <a:lnTo>
                    <a:pt x="0" y="17"/>
                  </a:lnTo>
                  <a:lnTo>
                    <a:pt x="4" y="12"/>
                  </a:lnTo>
                  <a:lnTo>
                    <a:pt x="11" y="14"/>
                  </a:lnTo>
                  <a:lnTo>
                    <a:pt x="16" y="12"/>
                  </a:lnTo>
                  <a:lnTo>
                    <a:pt x="21" y="12"/>
                  </a:lnTo>
                  <a:lnTo>
                    <a:pt x="26" y="12"/>
                  </a:lnTo>
                  <a:lnTo>
                    <a:pt x="28" y="12"/>
                  </a:lnTo>
                  <a:lnTo>
                    <a:pt x="33" y="12"/>
                  </a:lnTo>
                  <a:lnTo>
                    <a:pt x="42" y="0"/>
                  </a:lnTo>
                  <a:lnTo>
                    <a:pt x="49" y="2"/>
                  </a:lnTo>
                  <a:lnTo>
                    <a:pt x="68" y="9"/>
                  </a:lnTo>
                  <a:lnTo>
                    <a:pt x="70" y="21"/>
                  </a:lnTo>
                  <a:lnTo>
                    <a:pt x="78" y="26"/>
                  </a:lnTo>
                  <a:lnTo>
                    <a:pt x="92" y="33"/>
                  </a:lnTo>
                  <a:lnTo>
                    <a:pt x="85" y="38"/>
                  </a:lnTo>
                  <a:lnTo>
                    <a:pt x="75" y="43"/>
                  </a:lnTo>
                  <a:lnTo>
                    <a:pt x="75" y="45"/>
                  </a:lnTo>
                  <a:lnTo>
                    <a:pt x="70" y="59"/>
                  </a:lnTo>
                  <a:lnTo>
                    <a:pt x="63" y="76"/>
                  </a:lnTo>
                  <a:lnTo>
                    <a:pt x="75" y="92"/>
                  </a:lnTo>
                  <a:lnTo>
                    <a:pt x="78" y="99"/>
                  </a:lnTo>
                  <a:lnTo>
                    <a:pt x="89" y="109"/>
                  </a:lnTo>
                  <a:lnTo>
                    <a:pt x="99" y="118"/>
                  </a:lnTo>
                  <a:lnTo>
                    <a:pt x="111" y="130"/>
                  </a:lnTo>
                  <a:lnTo>
                    <a:pt x="123" y="142"/>
                  </a:lnTo>
                  <a:lnTo>
                    <a:pt x="130" y="166"/>
                  </a:lnTo>
                  <a:lnTo>
                    <a:pt x="137" y="189"/>
                  </a:lnTo>
                  <a:lnTo>
                    <a:pt x="137" y="196"/>
                  </a:lnTo>
                  <a:lnTo>
                    <a:pt x="137" y="201"/>
                  </a:lnTo>
                  <a:lnTo>
                    <a:pt x="134" y="210"/>
                  </a:lnTo>
                  <a:lnTo>
                    <a:pt x="123" y="220"/>
                  </a:lnTo>
                  <a:lnTo>
                    <a:pt x="111" y="229"/>
                  </a:lnTo>
                  <a:lnTo>
                    <a:pt x="101" y="227"/>
                  </a:lnTo>
                  <a:lnTo>
                    <a:pt x="101" y="232"/>
                  </a:lnTo>
                  <a:lnTo>
                    <a:pt x="101" y="236"/>
                  </a:lnTo>
                  <a:lnTo>
                    <a:pt x="99" y="239"/>
                  </a:lnTo>
                  <a:lnTo>
                    <a:pt x="99" y="246"/>
                  </a:lnTo>
                  <a:lnTo>
                    <a:pt x="92" y="246"/>
                  </a:lnTo>
                  <a:lnTo>
                    <a:pt x="80" y="258"/>
                  </a:lnTo>
                  <a:lnTo>
                    <a:pt x="73" y="260"/>
                  </a:lnTo>
                  <a:lnTo>
                    <a:pt x="75" y="239"/>
                  </a:lnTo>
                  <a:lnTo>
                    <a:pt x="63" y="229"/>
                  </a:lnTo>
                  <a:lnTo>
                    <a:pt x="73" y="225"/>
                  </a:lnTo>
                  <a:lnTo>
                    <a:pt x="78" y="222"/>
                  </a:lnTo>
                  <a:lnTo>
                    <a:pt x="89" y="225"/>
                  </a:lnTo>
                  <a:lnTo>
                    <a:pt x="85" y="210"/>
                  </a:lnTo>
                  <a:lnTo>
                    <a:pt x="92" y="206"/>
                  </a:lnTo>
                  <a:lnTo>
                    <a:pt x="106" y="199"/>
                  </a:lnTo>
                  <a:lnTo>
                    <a:pt x="106" y="184"/>
                  </a:lnTo>
                  <a:lnTo>
                    <a:pt x="106" y="170"/>
                  </a:lnTo>
                  <a:lnTo>
                    <a:pt x="104" y="154"/>
                  </a:lnTo>
                  <a:lnTo>
                    <a:pt x="101" y="139"/>
                  </a:lnTo>
                  <a:lnTo>
                    <a:pt x="99" y="135"/>
                  </a:lnTo>
                  <a:lnTo>
                    <a:pt x="99" y="130"/>
                  </a:lnTo>
                  <a:lnTo>
                    <a:pt x="85" y="118"/>
                  </a:lnTo>
                  <a:lnTo>
                    <a:pt x="78" y="106"/>
                  </a:lnTo>
                  <a:lnTo>
                    <a:pt x="66" y="95"/>
                  </a:lnTo>
                  <a:lnTo>
                    <a:pt x="59" y="83"/>
                  </a:lnTo>
                  <a:lnTo>
                    <a:pt x="37" y="69"/>
                  </a:lnTo>
                  <a:lnTo>
                    <a:pt x="40" y="64"/>
                  </a:lnTo>
                  <a:lnTo>
                    <a:pt x="49" y="61"/>
                  </a:lnTo>
                  <a:lnTo>
                    <a:pt x="47" y="57"/>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153" name="Freeform 5294"/>
            <p:cNvSpPr>
              <a:spLocks/>
            </p:cNvSpPr>
            <p:nvPr/>
          </p:nvSpPr>
          <p:spPr bwMode="auto">
            <a:xfrm>
              <a:off x="3388" y="2071"/>
              <a:ext cx="10" cy="31"/>
            </a:xfrm>
            <a:custGeom>
              <a:avLst/>
              <a:gdLst>
                <a:gd name="T0" fmla="*/ 12 w 9"/>
                <a:gd name="T1" fmla="*/ 62 h 26"/>
                <a:gd name="T2" fmla="*/ 4 w 9"/>
                <a:gd name="T3" fmla="*/ 62 h 26"/>
                <a:gd name="T4" fmla="*/ 0 w 9"/>
                <a:gd name="T5" fmla="*/ 60 h 26"/>
                <a:gd name="T6" fmla="*/ 0 w 9"/>
                <a:gd name="T7" fmla="*/ 17 h 26"/>
                <a:gd name="T8" fmla="*/ 4 w 9"/>
                <a:gd name="T9" fmla="*/ 0 h 26"/>
                <a:gd name="T10" fmla="*/ 14 w 9"/>
                <a:gd name="T11" fmla="*/ 36 h 26"/>
                <a:gd name="T12" fmla="*/ 12 w 9"/>
                <a:gd name="T13" fmla="*/ 62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26">
                  <a:moveTo>
                    <a:pt x="7" y="26"/>
                  </a:moveTo>
                  <a:lnTo>
                    <a:pt x="4" y="26"/>
                  </a:lnTo>
                  <a:lnTo>
                    <a:pt x="0" y="24"/>
                  </a:lnTo>
                  <a:lnTo>
                    <a:pt x="0" y="7"/>
                  </a:lnTo>
                  <a:lnTo>
                    <a:pt x="4" y="0"/>
                  </a:lnTo>
                  <a:lnTo>
                    <a:pt x="9" y="15"/>
                  </a:lnTo>
                  <a:lnTo>
                    <a:pt x="7" y="26"/>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154" name="Freeform 5295"/>
            <p:cNvSpPr>
              <a:spLocks/>
            </p:cNvSpPr>
            <p:nvPr/>
          </p:nvSpPr>
          <p:spPr bwMode="auto">
            <a:xfrm>
              <a:off x="3237" y="1772"/>
              <a:ext cx="356" cy="320"/>
            </a:xfrm>
            <a:custGeom>
              <a:avLst/>
              <a:gdLst>
                <a:gd name="T0" fmla="*/ 61 w 319"/>
                <a:gd name="T1" fmla="*/ 305 h 258"/>
                <a:gd name="T2" fmla="*/ 65 w 319"/>
                <a:gd name="T3" fmla="*/ 229 h 258"/>
                <a:gd name="T4" fmla="*/ 49 w 319"/>
                <a:gd name="T5" fmla="*/ 187 h 258"/>
                <a:gd name="T6" fmla="*/ 10 w 319"/>
                <a:gd name="T7" fmla="*/ 89 h 258"/>
                <a:gd name="T8" fmla="*/ 0 w 319"/>
                <a:gd name="T9" fmla="*/ 14 h 258"/>
                <a:gd name="T10" fmla="*/ 12 w 319"/>
                <a:gd name="T11" fmla="*/ 0 h 258"/>
                <a:gd name="T12" fmla="*/ 45 w 319"/>
                <a:gd name="T13" fmla="*/ 40 h 258"/>
                <a:gd name="T14" fmla="*/ 94 w 319"/>
                <a:gd name="T15" fmla="*/ 0 h 258"/>
                <a:gd name="T16" fmla="*/ 98 w 319"/>
                <a:gd name="T17" fmla="*/ 37 h 258"/>
                <a:gd name="T18" fmla="*/ 135 w 319"/>
                <a:gd name="T19" fmla="*/ 110 h 258"/>
                <a:gd name="T20" fmla="*/ 190 w 319"/>
                <a:gd name="T21" fmla="*/ 148 h 258"/>
                <a:gd name="T22" fmla="*/ 238 w 319"/>
                <a:gd name="T23" fmla="*/ 151 h 258"/>
                <a:gd name="T24" fmla="*/ 257 w 319"/>
                <a:gd name="T25" fmla="*/ 141 h 258"/>
                <a:gd name="T26" fmla="*/ 267 w 319"/>
                <a:gd name="T27" fmla="*/ 119 h 258"/>
                <a:gd name="T28" fmla="*/ 311 w 319"/>
                <a:gd name="T29" fmla="*/ 86 h 258"/>
                <a:gd name="T30" fmla="*/ 375 w 319"/>
                <a:gd name="T31" fmla="*/ 107 h 258"/>
                <a:gd name="T32" fmla="*/ 422 w 319"/>
                <a:gd name="T33" fmla="*/ 151 h 258"/>
                <a:gd name="T34" fmla="*/ 453 w 319"/>
                <a:gd name="T35" fmla="*/ 207 h 258"/>
                <a:gd name="T36" fmla="*/ 451 w 319"/>
                <a:gd name="T37" fmla="*/ 278 h 258"/>
                <a:gd name="T38" fmla="*/ 459 w 319"/>
                <a:gd name="T39" fmla="*/ 319 h 258"/>
                <a:gd name="T40" fmla="*/ 463 w 319"/>
                <a:gd name="T41" fmla="*/ 367 h 258"/>
                <a:gd name="T42" fmla="*/ 492 w 319"/>
                <a:gd name="T43" fmla="*/ 430 h 258"/>
                <a:gd name="T44" fmla="*/ 480 w 319"/>
                <a:gd name="T45" fmla="*/ 510 h 258"/>
                <a:gd name="T46" fmla="*/ 517 w 319"/>
                <a:gd name="T47" fmla="*/ 584 h 258"/>
                <a:gd name="T48" fmla="*/ 543 w 319"/>
                <a:gd name="T49" fmla="*/ 646 h 258"/>
                <a:gd name="T50" fmla="*/ 551 w 319"/>
                <a:gd name="T51" fmla="*/ 681 h 258"/>
                <a:gd name="T52" fmla="*/ 519 w 319"/>
                <a:gd name="T53" fmla="*/ 717 h 258"/>
                <a:gd name="T54" fmla="*/ 492 w 319"/>
                <a:gd name="T55" fmla="*/ 753 h 258"/>
                <a:gd name="T56" fmla="*/ 430 w 319"/>
                <a:gd name="T57" fmla="*/ 729 h 258"/>
                <a:gd name="T58" fmla="*/ 393 w 319"/>
                <a:gd name="T59" fmla="*/ 687 h 258"/>
                <a:gd name="T60" fmla="*/ 360 w 319"/>
                <a:gd name="T61" fmla="*/ 673 h 258"/>
                <a:gd name="T62" fmla="*/ 295 w 319"/>
                <a:gd name="T63" fmla="*/ 667 h 258"/>
                <a:gd name="T64" fmla="*/ 250 w 319"/>
                <a:gd name="T65" fmla="*/ 620 h 258"/>
                <a:gd name="T66" fmla="*/ 213 w 319"/>
                <a:gd name="T67" fmla="*/ 549 h 258"/>
                <a:gd name="T68" fmla="*/ 180 w 319"/>
                <a:gd name="T69" fmla="*/ 500 h 258"/>
                <a:gd name="T70" fmla="*/ 169 w 319"/>
                <a:gd name="T71" fmla="*/ 479 h 258"/>
                <a:gd name="T72" fmla="*/ 155 w 319"/>
                <a:gd name="T73" fmla="*/ 510 h 258"/>
                <a:gd name="T74" fmla="*/ 135 w 319"/>
                <a:gd name="T75" fmla="*/ 453 h 258"/>
                <a:gd name="T76" fmla="*/ 125 w 319"/>
                <a:gd name="T77" fmla="*/ 412 h 258"/>
                <a:gd name="T78" fmla="*/ 98 w 319"/>
                <a:gd name="T79" fmla="*/ 363 h 25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19" h="258">
                  <a:moveTo>
                    <a:pt x="42" y="116"/>
                  </a:moveTo>
                  <a:lnTo>
                    <a:pt x="35" y="104"/>
                  </a:lnTo>
                  <a:lnTo>
                    <a:pt x="35" y="95"/>
                  </a:lnTo>
                  <a:lnTo>
                    <a:pt x="38" y="78"/>
                  </a:lnTo>
                  <a:lnTo>
                    <a:pt x="38" y="71"/>
                  </a:lnTo>
                  <a:lnTo>
                    <a:pt x="28" y="64"/>
                  </a:lnTo>
                  <a:lnTo>
                    <a:pt x="14" y="43"/>
                  </a:lnTo>
                  <a:lnTo>
                    <a:pt x="5" y="31"/>
                  </a:lnTo>
                  <a:lnTo>
                    <a:pt x="0" y="14"/>
                  </a:lnTo>
                  <a:lnTo>
                    <a:pt x="0" y="5"/>
                  </a:lnTo>
                  <a:lnTo>
                    <a:pt x="7" y="0"/>
                  </a:lnTo>
                  <a:lnTo>
                    <a:pt x="9" y="5"/>
                  </a:lnTo>
                  <a:lnTo>
                    <a:pt x="26" y="14"/>
                  </a:lnTo>
                  <a:lnTo>
                    <a:pt x="38" y="7"/>
                  </a:lnTo>
                  <a:lnTo>
                    <a:pt x="54" y="0"/>
                  </a:lnTo>
                  <a:lnTo>
                    <a:pt x="59" y="7"/>
                  </a:lnTo>
                  <a:lnTo>
                    <a:pt x="57" y="12"/>
                  </a:lnTo>
                  <a:lnTo>
                    <a:pt x="71" y="22"/>
                  </a:lnTo>
                  <a:lnTo>
                    <a:pt x="78" y="38"/>
                  </a:lnTo>
                  <a:lnTo>
                    <a:pt x="94" y="43"/>
                  </a:lnTo>
                  <a:lnTo>
                    <a:pt x="109" y="50"/>
                  </a:lnTo>
                  <a:lnTo>
                    <a:pt x="123" y="55"/>
                  </a:lnTo>
                  <a:lnTo>
                    <a:pt x="137" y="52"/>
                  </a:lnTo>
                  <a:lnTo>
                    <a:pt x="147" y="50"/>
                  </a:lnTo>
                  <a:lnTo>
                    <a:pt x="149" y="48"/>
                  </a:lnTo>
                  <a:lnTo>
                    <a:pt x="147" y="40"/>
                  </a:lnTo>
                  <a:lnTo>
                    <a:pt x="154" y="40"/>
                  </a:lnTo>
                  <a:lnTo>
                    <a:pt x="163" y="31"/>
                  </a:lnTo>
                  <a:lnTo>
                    <a:pt x="180" y="29"/>
                  </a:lnTo>
                  <a:lnTo>
                    <a:pt x="194" y="26"/>
                  </a:lnTo>
                  <a:lnTo>
                    <a:pt x="217" y="36"/>
                  </a:lnTo>
                  <a:lnTo>
                    <a:pt x="232" y="43"/>
                  </a:lnTo>
                  <a:lnTo>
                    <a:pt x="244" y="52"/>
                  </a:lnTo>
                  <a:lnTo>
                    <a:pt x="258" y="52"/>
                  </a:lnTo>
                  <a:lnTo>
                    <a:pt x="262" y="71"/>
                  </a:lnTo>
                  <a:lnTo>
                    <a:pt x="260" y="92"/>
                  </a:lnTo>
                  <a:lnTo>
                    <a:pt x="260" y="95"/>
                  </a:lnTo>
                  <a:lnTo>
                    <a:pt x="260" y="104"/>
                  </a:lnTo>
                  <a:lnTo>
                    <a:pt x="265" y="109"/>
                  </a:lnTo>
                  <a:lnTo>
                    <a:pt x="262" y="111"/>
                  </a:lnTo>
                  <a:lnTo>
                    <a:pt x="267" y="126"/>
                  </a:lnTo>
                  <a:lnTo>
                    <a:pt x="270" y="142"/>
                  </a:lnTo>
                  <a:lnTo>
                    <a:pt x="284" y="147"/>
                  </a:lnTo>
                  <a:lnTo>
                    <a:pt x="286" y="154"/>
                  </a:lnTo>
                  <a:lnTo>
                    <a:pt x="277" y="173"/>
                  </a:lnTo>
                  <a:lnTo>
                    <a:pt x="286" y="185"/>
                  </a:lnTo>
                  <a:lnTo>
                    <a:pt x="298" y="199"/>
                  </a:lnTo>
                  <a:lnTo>
                    <a:pt x="310" y="204"/>
                  </a:lnTo>
                  <a:lnTo>
                    <a:pt x="314" y="220"/>
                  </a:lnTo>
                  <a:lnTo>
                    <a:pt x="319" y="225"/>
                  </a:lnTo>
                  <a:lnTo>
                    <a:pt x="319" y="232"/>
                  </a:lnTo>
                  <a:lnTo>
                    <a:pt x="307" y="237"/>
                  </a:lnTo>
                  <a:lnTo>
                    <a:pt x="300" y="244"/>
                  </a:lnTo>
                  <a:lnTo>
                    <a:pt x="298" y="258"/>
                  </a:lnTo>
                  <a:lnTo>
                    <a:pt x="284" y="256"/>
                  </a:lnTo>
                  <a:lnTo>
                    <a:pt x="267" y="253"/>
                  </a:lnTo>
                  <a:lnTo>
                    <a:pt x="248" y="248"/>
                  </a:lnTo>
                  <a:lnTo>
                    <a:pt x="232" y="248"/>
                  </a:lnTo>
                  <a:lnTo>
                    <a:pt x="227" y="234"/>
                  </a:lnTo>
                  <a:lnTo>
                    <a:pt x="220" y="222"/>
                  </a:lnTo>
                  <a:lnTo>
                    <a:pt x="208" y="230"/>
                  </a:lnTo>
                  <a:lnTo>
                    <a:pt x="194" y="232"/>
                  </a:lnTo>
                  <a:lnTo>
                    <a:pt x="170" y="227"/>
                  </a:lnTo>
                  <a:lnTo>
                    <a:pt x="156" y="218"/>
                  </a:lnTo>
                  <a:lnTo>
                    <a:pt x="144" y="211"/>
                  </a:lnTo>
                  <a:lnTo>
                    <a:pt x="130" y="199"/>
                  </a:lnTo>
                  <a:lnTo>
                    <a:pt x="123" y="187"/>
                  </a:lnTo>
                  <a:lnTo>
                    <a:pt x="109" y="168"/>
                  </a:lnTo>
                  <a:lnTo>
                    <a:pt x="104" y="170"/>
                  </a:lnTo>
                  <a:lnTo>
                    <a:pt x="97" y="166"/>
                  </a:lnTo>
                  <a:lnTo>
                    <a:pt x="97" y="163"/>
                  </a:lnTo>
                  <a:lnTo>
                    <a:pt x="92" y="170"/>
                  </a:lnTo>
                  <a:lnTo>
                    <a:pt x="90" y="173"/>
                  </a:lnTo>
                  <a:lnTo>
                    <a:pt x="85" y="166"/>
                  </a:lnTo>
                  <a:lnTo>
                    <a:pt x="78" y="154"/>
                  </a:lnTo>
                  <a:lnTo>
                    <a:pt x="73" y="154"/>
                  </a:lnTo>
                  <a:lnTo>
                    <a:pt x="73" y="140"/>
                  </a:lnTo>
                  <a:lnTo>
                    <a:pt x="68" y="133"/>
                  </a:lnTo>
                  <a:lnTo>
                    <a:pt x="57" y="123"/>
                  </a:lnTo>
                  <a:lnTo>
                    <a:pt x="42" y="116"/>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155" name="Freeform 5296"/>
            <p:cNvSpPr>
              <a:spLocks/>
            </p:cNvSpPr>
            <p:nvPr/>
          </p:nvSpPr>
          <p:spPr bwMode="auto">
            <a:xfrm>
              <a:off x="3165" y="1825"/>
              <a:ext cx="173" cy="181"/>
            </a:xfrm>
            <a:custGeom>
              <a:avLst/>
              <a:gdLst>
                <a:gd name="T0" fmla="*/ 176 w 154"/>
                <a:gd name="T1" fmla="*/ 180 h 146"/>
                <a:gd name="T2" fmla="*/ 176 w 154"/>
                <a:gd name="T3" fmla="*/ 150 h 146"/>
                <a:gd name="T4" fmla="*/ 183 w 154"/>
                <a:gd name="T5" fmla="*/ 102 h 146"/>
                <a:gd name="T6" fmla="*/ 183 w 154"/>
                <a:gd name="T7" fmla="*/ 82 h 146"/>
                <a:gd name="T8" fmla="*/ 164 w 154"/>
                <a:gd name="T9" fmla="*/ 62 h 146"/>
                <a:gd name="T10" fmla="*/ 140 w 154"/>
                <a:gd name="T11" fmla="*/ 0 h 146"/>
                <a:gd name="T12" fmla="*/ 125 w 154"/>
                <a:gd name="T13" fmla="*/ 2 h 146"/>
                <a:gd name="T14" fmla="*/ 117 w 154"/>
                <a:gd name="T15" fmla="*/ 0 h 146"/>
                <a:gd name="T16" fmla="*/ 84 w 154"/>
                <a:gd name="T17" fmla="*/ 0 h 146"/>
                <a:gd name="T18" fmla="*/ 78 w 154"/>
                <a:gd name="T19" fmla="*/ 2 h 146"/>
                <a:gd name="T20" fmla="*/ 49 w 154"/>
                <a:gd name="T21" fmla="*/ 47 h 146"/>
                <a:gd name="T22" fmla="*/ 49 w 154"/>
                <a:gd name="T23" fmla="*/ 97 h 146"/>
                <a:gd name="T24" fmla="*/ 49 w 154"/>
                <a:gd name="T25" fmla="*/ 145 h 146"/>
                <a:gd name="T26" fmla="*/ 25 w 154"/>
                <a:gd name="T27" fmla="*/ 174 h 146"/>
                <a:gd name="T28" fmla="*/ 0 w 154"/>
                <a:gd name="T29" fmla="*/ 198 h 146"/>
                <a:gd name="T30" fmla="*/ 12 w 154"/>
                <a:gd name="T31" fmla="*/ 264 h 146"/>
                <a:gd name="T32" fmla="*/ 43 w 154"/>
                <a:gd name="T33" fmla="*/ 276 h 146"/>
                <a:gd name="T34" fmla="*/ 69 w 154"/>
                <a:gd name="T35" fmla="*/ 304 h 146"/>
                <a:gd name="T36" fmla="*/ 92 w 154"/>
                <a:gd name="T37" fmla="*/ 319 h 146"/>
                <a:gd name="T38" fmla="*/ 117 w 154"/>
                <a:gd name="T39" fmla="*/ 341 h 146"/>
                <a:gd name="T40" fmla="*/ 143 w 154"/>
                <a:gd name="T41" fmla="*/ 381 h 146"/>
                <a:gd name="T42" fmla="*/ 173 w 154"/>
                <a:gd name="T43" fmla="*/ 415 h 146"/>
                <a:gd name="T44" fmla="*/ 222 w 154"/>
                <a:gd name="T45" fmla="*/ 428 h 146"/>
                <a:gd name="T46" fmla="*/ 235 w 154"/>
                <a:gd name="T47" fmla="*/ 381 h 146"/>
                <a:gd name="T48" fmla="*/ 257 w 154"/>
                <a:gd name="T49" fmla="*/ 372 h 146"/>
                <a:gd name="T50" fmla="*/ 275 w 154"/>
                <a:gd name="T51" fmla="*/ 381 h 146"/>
                <a:gd name="T52" fmla="*/ 266 w 154"/>
                <a:gd name="T53" fmla="*/ 358 h 146"/>
                <a:gd name="T54" fmla="*/ 255 w 154"/>
                <a:gd name="T55" fmla="*/ 326 h 146"/>
                <a:gd name="T56" fmla="*/ 245 w 154"/>
                <a:gd name="T57" fmla="*/ 326 h 146"/>
                <a:gd name="T58" fmla="*/ 245 w 154"/>
                <a:gd name="T59" fmla="*/ 284 h 146"/>
                <a:gd name="T60" fmla="*/ 235 w 154"/>
                <a:gd name="T61" fmla="*/ 264 h 146"/>
                <a:gd name="T62" fmla="*/ 217 w 154"/>
                <a:gd name="T63" fmla="*/ 233 h 146"/>
                <a:gd name="T64" fmla="*/ 191 w 154"/>
                <a:gd name="T65" fmla="*/ 216 h 146"/>
                <a:gd name="T66" fmla="*/ 176 w 154"/>
                <a:gd name="T67" fmla="*/ 180 h 1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4" h="146">
                  <a:moveTo>
                    <a:pt x="99" y="61"/>
                  </a:moveTo>
                  <a:lnTo>
                    <a:pt x="99" y="52"/>
                  </a:lnTo>
                  <a:lnTo>
                    <a:pt x="102" y="35"/>
                  </a:lnTo>
                  <a:lnTo>
                    <a:pt x="102" y="28"/>
                  </a:lnTo>
                  <a:lnTo>
                    <a:pt x="92" y="21"/>
                  </a:lnTo>
                  <a:lnTo>
                    <a:pt x="78" y="0"/>
                  </a:lnTo>
                  <a:lnTo>
                    <a:pt x="69" y="2"/>
                  </a:lnTo>
                  <a:lnTo>
                    <a:pt x="66" y="0"/>
                  </a:lnTo>
                  <a:lnTo>
                    <a:pt x="47" y="0"/>
                  </a:lnTo>
                  <a:lnTo>
                    <a:pt x="43" y="2"/>
                  </a:lnTo>
                  <a:lnTo>
                    <a:pt x="28" y="16"/>
                  </a:lnTo>
                  <a:lnTo>
                    <a:pt x="28" y="33"/>
                  </a:lnTo>
                  <a:lnTo>
                    <a:pt x="28" y="49"/>
                  </a:lnTo>
                  <a:lnTo>
                    <a:pt x="14" y="59"/>
                  </a:lnTo>
                  <a:lnTo>
                    <a:pt x="0" y="68"/>
                  </a:lnTo>
                  <a:lnTo>
                    <a:pt x="7" y="90"/>
                  </a:lnTo>
                  <a:lnTo>
                    <a:pt x="24" y="94"/>
                  </a:lnTo>
                  <a:lnTo>
                    <a:pt x="38" y="104"/>
                  </a:lnTo>
                  <a:lnTo>
                    <a:pt x="52" y="109"/>
                  </a:lnTo>
                  <a:lnTo>
                    <a:pt x="66" y="116"/>
                  </a:lnTo>
                  <a:lnTo>
                    <a:pt x="80" y="130"/>
                  </a:lnTo>
                  <a:lnTo>
                    <a:pt x="97" y="142"/>
                  </a:lnTo>
                  <a:lnTo>
                    <a:pt x="125" y="146"/>
                  </a:lnTo>
                  <a:lnTo>
                    <a:pt x="132" y="130"/>
                  </a:lnTo>
                  <a:lnTo>
                    <a:pt x="144" y="127"/>
                  </a:lnTo>
                  <a:lnTo>
                    <a:pt x="154" y="130"/>
                  </a:lnTo>
                  <a:lnTo>
                    <a:pt x="149" y="123"/>
                  </a:lnTo>
                  <a:lnTo>
                    <a:pt x="142" y="111"/>
                  </a:lnTo>
                  <a:lnTo>
                    <a:pt x="137" y="111"/>
                  </a:lnTo>
                  <a:lnTo>
                    <a:pt x="137" y="97"/>
                  </a:lnTo>
                  <a:lnTo>
                    <a:pt x="132" y="90"/>
                  </a:lnTo>
                  <a:lnTo>
                    <a:pt x="121" y="80"/>
                  </a:lnTo>
                  <a:lnTo>
                    <a:pt x="106" y="73"/>
                  </a:lnTo>
                  <a:lnTo>
                    <a:pt x="99" y="61"/>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156" name="Freeform 5297"/>
            <p:cNvSpPr>
              <a:spLocks/>
            </p:cNvSpPr>
            <p:nvPr/>
          </p:nvSpPr>
          <p:spPr bwMode="auto">
            <a:xfrm>
              <a:off x="3306" y="1983"/>
              <a:ext cx="32" cy="32"/>
            </a:xfrm>
            <a:custGeom>
              <a:avLst/>
              <a:gdLst>
                <a:gd name="T0" fmla="*/ 39 w 29"/>
                <a:gd name="T1" fmla="*/ 27 h 26"/>
                <a:gd name="T2" fmla="*/ 31 w 29"/>
                <a:gd name="T3" fmla="*/ 27 h 26"/>
                <a:gd name="T4" fmla="*/ 31 w 29"/>
                <a:gd name="T5" fmla="*/ 41 h 26"/>
                <a:gd name="T6" fmla="*/ 47 w 29"/>
                <a:gd name="T7" fmla="*/ 73 h 26"/>
                <a:gd name="T8" fmla="*/ 28 w 29"/>
                <a:gd name="T9" fmla="*/ 70 h 26"/>
                <a:gd name="T10" fmla="*/ 25 w 29"/>
                <a:gd name="T11" fmla="*/ 52 h 26"/>
                <a:gd name="T12" fmla="*/ 0 w 29"/>
                <a:gd name="T13" fmla="*/ 52 h 26"/>
                <a:gd name="T14" fmla="*/ 12 w 29"/>
                <a:gd name="T15" fmla="*/ 9 h 26"/>
                <a:gd name="T16" fmla="*/ 31 w 29"/>
                <a:gd name="T17" fmla="*/ 0 h 26"/>
                <a:gd name="T18" fmla="*/ 39 w 29"/>
                <a:gd name="T19" fmla="*/ 27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 h="26">
                  <a:moveTo>
                    <a:pt x="24" y="10"/>
                  </a:moveTo>
                  <a:lnTo>
                    <a:pt x="19" y="10"/>
                  </a:lnTo>
                  <a:lnTo>
                    <a:pt x="19" y="15"/>
                  </a:lnTo>
                  <a:lnTo>
                    <a:pt x="29" y="26"/>
                  </a:lnTo>
                  <a:lnTo>
                    <a:pt x="17" y="24"/>
                  </a:lnTo>
                  <a:lnTo>
                    <a:pt x="15" y="19"/>
                  </a:lnTo>
                  <a:lnTo>
                    <a:pt x="0" y="19"/>
                  </a:lnTo>
                  <a:lnTo>
                    <a:pt x="7" y="3"/>
                  </a:lnTo>
                  <a:lnTo>
                    <a:pt x="19" y="0"/>
                  </a:lnTo>
                  <a:lnTo>
                    <a:pt x="24" y="10"/>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157" name="Freeform 5298"/>
            <p:cNvSpPr>
              <a:spLocks/>
            </p:cNvSpPr>
            <p:nvPr/>
          </p:nvSpPr>
          <p:spPr bwMode="auto">
            <a:xfrm>
              <a:off x="3876" y="1974"/>
              <a:ext cx="144" cy="88"/>
            </a:xfrm>
            <a:custGeom>
              <a:avLst/>
              <a:gdLst>
                <a:gd name="T0" fmla="*/ 133 w 128"/>
                <a:gd name="T1" fmla="*/ 167 h 71"/>
                <a:gd name="T2" fmla="*/ 100 w 128"/>
                <a:gd name="T3" fmla="*/ 160 h 71"/>
                <a:gd name="T4" fmla="*/ 69 w 128"/>
                <a:gd name="T5" fmla="*/ 146 h 71"/>
                <a:gd name="T6" fmla="*/ 34 w 128"/>
                <a:gd name="T7" fmla="*/ 120 h 71"/>
                <a:gd name="T8" fmla="*/ 0 w 128"/>
                <a:gd name="T9" fmla="*/ 89 h 71"/>
                <a:gd name="T10" fmla="*/ 0 w 128"/>
                <a:gd name="T11" fmla="*/ 57 h 71"/>
                <a:gd name="T12" fmla="*/ 12 w 128"/>
                <a:gd name="T13" fmla="*/ 14 h 71"/>
                <a:gd name="T14" fmla="*/ 18 w 128"/>
                <a:gd name="T15" fmla="*/ 21 h 71"/>
                <a:gd name="T16" fmla="*/ 30 w 128"/>
                <a:gd name="T17" fmla="*/ 0 h 71"/>
                <a:gd name="T18" fmla="*/ 53 w 128"/>
                <a:gd name="T19" fmla="*/ 21 h 71"/>
                <a:gd name="T20" fmla="*/ 90 w 128"/>
                <a:gd name="T21" fmla="*/ 71 h 71"/>
                <a:gd name="T22" fmla="*/ 100 w 128"/>
                <a:gd name="T23" fmla="*/ 63 h 71"/>
                <a:gd name="T24" fmla="*/ 105 w 128"/>
                <a:gd name="T25" fmla="*/ 77 h 71"/>
                <a:gd name="T26" fmla="*/ 133 w 128"/>
                <a:gd name="T27" fmla="*/ 97 h 71"/>
                <a:gd name="T28" fmla="*/ 138 w 128"/>
                <a:gd name="T29" fmla="*/ 110 h 71"/>
                <a:gd name="T30" fmla="*/ 169 w 128"/>
                <a:gd name="T31" fmla="*/ 126 h 71"/>
                <a:gd name="T32" fmla="*/ 189 w 128"/>
                <a:gd name="T33" fmla="*/ 133 h 71"/>
                <a:gd name="T34" fmla="*/ 228 w 128"/>
                <a:gd name="T35" fmla="*/ 133 h 71"/>
                <a:gd name="T36" fmla="*/ 231 w 128"/>
                <a:gd name="T37" fmla="*/ 207 h 71"/>
                <a:gd name="T38" fmla="*/ 205 w 128"/>
                <a:gd name="T39" fmla="*/ 207 h 71"/>
                <a:gd name="T40" fmla="*/ 169 w 128"/>
                <a:gd name="T41" fmla="*/ 205 h 71"/>
                <a:gd name="T42" fmla="*/ 145 w 128"/>
                <a:gd name="T43" fmla="*/ 197 h 71"/>
                <a:gd name="T44" fmla="*/ 133 w 128"/>
                <a:gd name="T45" fmla="*/ 167 h 7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28" h="71">
                  <a:moveTo>
                    <a:pt x="74" y="57"/>
                  </a:moveTo>
                  <a:lnTo>
                    <a:pt x="55" y="55"/>
                  </a:lnTo>
                  <a:lnTo>
                    <a:pt x="38" y="50"/>
                  </a:lnTo>
                  <a:lnTo>
                    <a:pt x="19" y="41"/>
                  </a:lnTo>
                  <a:lnTo>
                    <a:pt x="0" y="31"/>
                  </a:lnTo>
                  <a:lnTo>
                    <a:pt x="0" y="19"/>
                  </a:lnTo>
                  <a:lnTo>
                    <a:pt x="7" y="5"/>
                  </a:lnTo>
                  <a:lnTo>
                    <a:pt x="10" y="7"/>
                  </a:lnTo>
                  <a:lnTo>
                    <a:pt x="17" y="0"/>
                  </a:lnTo>
                  <a:lnTo>
                    <a:pt x="29" y="7"/>
                  </a:lnTo>
                  <a:lnTo>
                    <a:pt x="50" y="24"/>
                  </a:lnTo>
                  <a:lnTo>
                    <a:pt x="55" y="22"/>
                  </a:lnTo>
                  <a:lnTo>
                    <a:pt x="59" y="26"/>
                  </a:lnTo>
                  <a:lnTo>
                    <a:pt x="74" y="33"/>
                  </a:lnTo>
                  <a:lnTo>
                    <a:pt x="76" y="38"/>
                  </a:lnTo>
                  <a:lnTo>
                    <a:pt x="93" y="43"/>
                  </a:lnTo>
                  <a:lnTo>
                    <a:pt x="104" y="45"/>
                  </a:lnTo>
                  <a:lnTo>
                    <a:pt x="126" y="45"/>
                  </a:lnTo>
                  <a:lnTo>
                    <a:pt x="128" y="71"/>
                  </a:lnTo>
                  <a:lnTo>
                    <a:pt x="114" y="71"/>
                  </a:lnTo>
                  <a:lnTo>
                    <a:pt x="93" y="69"/>
                  </a:lnTo>
                  <a:lnTo>
                    <a:pt x="81" y="67"/>
                  </a:lnTo>
                  <a:lnTo>
                    <a:pt x="74" y="57"/>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158" name="Freeform 5299"/>
            <p:cNvSpPr>
              <a:spLocks/>
            </p:cNvSpPr>
            <p:nvPr/>
          </p:nvSpPr>
          <p:spPr bwMode="auto">
            <a:xfrm>
              <a:off x="3546" y="1831"/>
              <a:ext cx="259" cy="293"/>
            </a:xfrm>
            <a:custGeom>
              <a:avLst/>
              <a:gdLst>
                <a:gd name="T0" fmla="*/ 178 w 231"/>
                <a:gd name="T1" fmla="*/ 633 h 236"/>
                <a:gd name="T2" fmla="*/ 206 w 231"/>
                <a:gd name="T3" fmla="*/ 682 h 236"/>
                <a:gd name="T4" fmla="*/ 237 w 231"/>
                <a:gd name="T5" fmla="*/ 682 h 236"/>
                <a:gd name="T6" fmla="*/ 263 w 231"/>
                <a:gd name="T7" fmla="*/ 668 h 236"/>
                <a:gd name="T8" fmla="*/ 298 w 231"/>
                <a:gd name="T9" fmla="*/ 659 h 236"/>
                <a:gd name="T10" fmla="*/ 271 w 231"/>
                <a:gd name="T11" fmla="*/ 588 h 236"/>
                <a:gd name="T12" fmla="*/ 247 w 231"/>
                <a:gd name="T13" fmla="*/ 538 h 236"/>
                <a:gd name="T14" fmla="*/ 271 w 231"/>
                <a:gd name="T15" fmla="*/ 473 h 236"/>
                <a:gd name="T16" fmla="*/ 317 w 231"/>
                <a:gd name="T17" fmla="*/ 430 h 236"/>
                <a:gd name="T18" fmla="*/ 349 w 231"/>
                <a:gd name="T19" fmla="*/ 350 h 236"/>
                <a:gd name="T20" fmla="*/ 351 w 231"/>
                <a:gd name="T21" fmla="*/ 277 h 236"/>
                <a:gd name="T22" fmla="*/ 361 w 231"/>
                <a:gd name="T23" fmla="*/ 236 h 236"/>
                <a:gd name="T24" fmla="*/ 335 w 231"/>
                <a:gd name="T25" fmla="*/ 206 h 236"/>
                <a:gd name="T26" fmla="*/ 331 w 231"/>
                <a:gd name="T27" fmla="*/ 159 h 236"/>
                <a:gd name="T28" fmla="*/ 317 w 231"/>
                <a:gd name="T29" fmla="*/ 119 h 236"/>
                <a:gd name="T30" fmla="*/ 383 w 231"/>
                <a:gd name="T31" fmla="*/ 119 h 236"/>
                <a:gd name="T32" fmla="*/ 371 w 231"/>
                <a:gd name="T33" fmla="*/ 52 h 236"/>
                <a:gd name="T34" fmla="*/ 344 w 231"/>
                <a:gd name="T35" fmla="*/ 11 h 236"/>
                <a:gd name="T36" fmla="*/ 279 w 231"/>
                <a:gd name="T37" fmla="*/ 11 h 236"/>
                <a:gd name="T38" fmla="*/ 234 w 231"/>
                <a:gd name="T39" fmla="*/ 52 h 236"/>
                <a:gd name="T40" fmla="*/ 244 w 231"/>
                <a:gd name="T41" fmla="*/ 137 h 236"/>
                <a:gd name="T42" fmla="*/ 212 w 231"/>
                <a:gd name="T43" fmla="*/ 159 h 236"/>
                <a:gd name="T44" fmla="*/ 209 w 231"/>
                <a:gd name="T45" fmla="*/ 221 h 236"/>
                <a:gd name="T46" fmla="*/ 178 w 231"/>
                <a:gd name="T47" fmla="*/ 277 h 236"/>
                <a:gd name="T48" fmla="*/ 145 w 231"/>
                <a:gd name="T49" fmla="*/ 314 h 236"/>
                <a:gd name="T50" fmla="*/ 142 w 231"/>
                <a:gd name="T51" fmla="*/ 366 h 236"/>
                <a:gd name="T52" fmla="*/ 87 w 231"/>
                <a:gd name="T53" fmla="*/ 395 h 236"/>
                <a:gd name="T54" fmla="*/ 19 w 231"/>
                <a:gd name="T55" fmla="*/ 382 h 236"/>
                <a:gd name="T56" fmla="*/ 15 w 231"/>
                <a:gd name="T57" fmla="*/ 403 h 236"/>
                <a:gd name="T58" fmla="*/ 58 w 231"/>
                <a:gd name="T59" fmla="*/ 461 h 236"/>
                <a:gd name="T60" fmla="*/ 74 w 231"/>
                <a:gd name="T61" fmla="*/ 523 h 236"/>
                <a:gd name="T62" fmla="*/ 54 w 231"/>
                <a:gd name="T63" fmla="*/ 560 h 236"/>
                <a:gd name="T64" fmla="*/ 38 w 231"/>
                <a:gd name="T65" fmla="*/ 620 h 236"/>
                <a:gd name="T66" fmla="*/ 92 w 231"/>
                <a:gd name="T67" fmla="*/ 612 h 236"/>
                <a:gd name="T68" fmla="*/ 142 w 231"/>
                <a:gd name="T69" fmla="*/ 612 h 2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31" h="236">
                  <a:moveTo>
                    <a:pt x="94" y="205"/>
                  </a:moveTo>
                  <a:lnTo>
                    <a:pt x="101" y="215"/>
                  </a:lnTo>
                  <a:lnTo>
                    <a:pt x="106" y="217"/>
                  </a:lnTo>
                  <a:lnTo>
                    <a:pt x="116" y="231"/>
                  </a:lnTo>
                  <a:lnTo>
                    <a:pt x="127" y="236"/>
                  </a:lnTo>
                  <a:lnTo>
                    <a:pt x="134" y="231"/>
                  </a:lnTo>
                  <a:lnTo>
                    <a:pt x="134" y="224"/>
                  </a:lnTo>
                  <a:lnTo>
                    <a:pt x="149" y="226"/>
                  </a:lnTo>
                  <a:lnTo>
                    <a:pt x="163" y="224"/>
                  </a:lnTo>
                  <a:lnTo>
                    <a:pt x="168" y="224"/>
                  </a:lnTo>
                  <a:lnTo>
                    <a:pt x="160" y="200"/>
                  </a:lnTo>
                  <a:lnTo>
                    <a:pt x="153" y="200"/>
                  </a:lnTo>
                  <a:lnTo>
                    <a:pt x="151" y="189"/>
                  </a:lnTo>
                  <a:lnTo>
                    <a:pt x="139" y="182"/>
                  </a:lnTo>
                  <a:lnTo>
                    <a:pt x="149" y="160"/>
                  </a:lnTo>
                  <a:lnTo>
                    <a:pt x="153" y="160"/>
                  </a:lnTo>
                  <a:lnTo>
                    <a:pt x="168" y="160"/>
                  </a:lnTo>
                  <a:lnTo>
                    <a:pt x="179" y="146"/>
                  </a:lnTo>
                  <a:lnTo>
                    <a:pt x="187" y="132"/>
                  </a:lnTo>
                  <a:lnTo>
                    <a:pt x="196" y="118"/>
                  </a:lnTo>
                  <a:lnTo>
                    <a:pt x="203" y="106"/>
                  </a:lnTo>
                  <a:lnTo>
                    <a:pt x="198" y="94"/>
                  </a:lnTo>
                  <a:lnTo>
                    <a:pt x="208" y="87"/>
                  </a:lnTo>
                  <a:lnTo>
                    <a:pt x="203" y="80"/>
                  </a:lnTo>
                  <a:lnTo>
                    <a:pt x="196" y="75"/>
                  </a:lnTo>
                  <a:lnTo>
                    <a:pt x="189" y="70"/>
                  </a:lnTo>
                  <a:lnTo>
                    <a:pt x="187" y="59"/>
                  </a:lnTo>
                  <a:lnTo>
                    <a:pt x="187" y="54"/>
                  </a:lnTo>
                  <a:lnTo>
                    <a:pt x="179" y="47"/>
                  </a:lnTo>
                  <a:lnTo>
                    <a:pt x="179" y="40"/>
                  </a:lnTo>
                  <a:lnTo>
                    <a:pt x="201" y="42"/>
                  </a:lnTo>
                  <a:lnTo>
                    <a:pt x="217" y="40"/>
                  </a:lnTo>
                  <a:lnTo>
                    <a:pt x="231" y="26"/>
                  </a:lnTo>
                  <a:lnTo>
                    <a:pt x="210" y="18"/>
                  </a:lnTo>
                  <a:lnTo>
                    <a:pt x="201" y="16"/>
                  </a:lnTo>
                  <a:lnTo>
                    <a:pt x="194" y="4"/>
                  </a:lnTo>
                  <a:lnTo>
                    <a:pt x="175" y="0"/>
                  </a:lnTo>
                  <a:lnTo>
                    <a:pt x="158" y="4"/>
                  </a:lnTo>
                  <a:lnTo>
                    <a:pt x="139" y="7"/>
                  </a:lnTo>
                  <a:lnTo>
                    <a:pt x="132" y="18"/>
                  </a:lnTo>
                  <a:lnTo>
                    <a:pt x="142" y="33"/>
                  </a:lnTo>
                  <a:lnTo>
                    <a:pt x="137" y="47"/>
                  </a:lnTo>
                  <a:lnTo>
                    <a:pt x="134" y="54"/>
                  </a:lnTo>
                  <a:lnTo>
                    <a:pt x="120" y="54"/>
                  </a:lnTo>
                  <a:lnTo>
                    <a:pt x="130" y="63"/>
                  </a:lnTo>
                  <a:lnTo>
                    <a:pt x="118" y="75"/>
                  </a:lnTo>
                  <a:lnTo>
                    <a:pt x="116" y="94"/>
                  </a:lnTo>
                  <a:lnTo>
                    <a:pt x="101" y="94"/>
                  </a:lnTo>
                  <a:lnTo>
                    <a:pt x="97" y="99"/>
                  </a:lnTo>
                  <a:lnTo>
                    <a:pt x="82" y="106"/>
                  </a:lnTo>
                  <a:lnTo>
                    <a:pt x="80" y="118"/>
                  </a:lnTo>
                  <a:lnTo>
                    <a:pt x="80" y="125"/>
                  </a:lnTo>
                  <a:lnTo>
                    <a:pt x="66" y="130"/>
                  </a:lnTo>
                  <a:lnTo>
                    <a:pt x="49" y="134"/>
                  </a:lnTo>
                  <a:lnTo>
                    <a:pt x="26" y="134"/>
                  </a:lnTo>
                  <a:lnTo>
                    <a:pt x="11" y="130"/>
                  </a:lnTo>
                  <a:lnTo>
                    <a:pt x="0" y="125"/>
                  </a:lnTo>
                  <a:lnTo>
                    <a:pt x="9" y="137"/>
                  </a:lnTo>
                  <a:lnTo>
                    <a:pt x="21" y="151"/>
                  </a:lnTo>
                  <a:lnTo>
                    <a:pt x="33" y="156"/>
                  </a:lnTo>
                  <a:lnTo>
                    <a:pt x="37" y="172"/>
                  </a:lnTo>
                  <a:lnTo>
                    <a:pt x="42" y="177"/>
                  </a:lnTo>
                  <a:lnTo>
                    <a:pt x="42" y="184"/>
                  </a:lnTo>
                  <a:lnTo>
                    <a:pt x="30" y="189"/>
                  </a:lnTo>
                  <a:lnTo>
                    <a:pt x="23" y="196"/>
                  </a:lnTo>
                  <a:lnTo>
                    <a:pt x="21" y="210"/>
                  </a:lnTo>
                  <a:lnTo>
                    <a:pt x="37" y="208"/>
                  </a:lnTo>
                  <a:lnTo>
                    <a:pt x="52" y="208"/>
                  </a:lnTo>
                  <a:lnTo>
                    <a:pt x="64" y="208"/>
                  </a:lnTo>
                  <a:lnTo>
                    <a:pt x="80" y="208"/>
                  </a:lnTo>
                  <a:lnTo>
                    <a:pt x="94" y="205"/>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159" name="Freeform 5300"/>
            <p:cNvSpPr>
              <a:spLocks/>
            </p:cNvSpPr>
            <p:nvPr/>
          </p:nvSpPr>
          <p:spPr bwMode="auto">
            <a:xfrm>
              <a:off x="2935" y="1948"/>
              <a:ext cx="196" cy="219"/>
            </a:xfrm>
            <a:custGeom>
              <a:avLst/>
              <a:gdLst>
                <a:gd name="T0" fmla="*/ 248 w 175"/>
                <a:gd name="T1" fmla="*/ 192 h 177"/>
                <a:gd name="T2" fmla="*/ 224 w 175"/>
                <a:gd name="T3" fmla="*/ 136 h 177"/>
                <a:gd name="T4" fmla="*/ 208 w 175"/>
                <a:gd name="T5" fmla="*/ 89 h 177"/>
                <a:gd name="T6" fmla="*/ 206 w 175"/>
                <a:gd name="T7" fmla="*/ 97 h 177"/>
                <a:gd name="T8" fmla="*/ 218 w 175"/>
                <a:gd name="T9" fmla="*/ 136 h 177"/>
                <a:gd name="T10" fmla="*/ 224 w 175"/>
                <a:gd name="T11" fmla="*/ 181 h 177"/>
                <a:gd name="T12" fmla="*/ 237 w 175"/>
                <a:gd name="T13" fmla="*/ 210 h 177"/>
                <a:gd name="T14" fmla="*/ 250 w 175"/>
                <a:gd name="T15" fmla="*/ 256 h 177"/>
                <a:gd name="T16" fmla="*/ 262 w 175"/>
                <a:gd name="T17" fmla="*/ 286 h 177"/>
                <a:gd name="T18" fmla="*/ 276 w 175"/>
                <a:gd name="T19" fmla="*/ 322 h 177"/>
                <a:gd name="T20" fmla="*/ 292 w 175"/>
                <a:gd name="T21" fmla="*/ 364 h 177"/>
                <a:gd name="T22" fmla="*/ 309 w 175"/>
                <a:gd name="T23" fmla="*/ 398 h 177"/>
                <a:gd name="T24" fmla="*/ 305 w 175"/>
                <a:gd name="T25" fmla="*/ 398 h 177"/>
                <a:gd name="T26" fmla="*/ 305 w 175"/>
                <a:gd name="T27" fmla="*/ 447 h 177"/>
                <a:gd name="T28" fmla="*/ 292 w 175"/>
                <a:gd name="T29" fmla="*/ 457 h 177"/>
                <a:gd name="T30" fmla="*/ 289 w 175"/>
                <a:gd name="T31" fmla="*/ 457 h 177"/>
                <a:gd name="T32" fmla="*/ 280 w 175"/>
                <a:gd name="T33" fmla="*/ 486 h 177"/>
                <a:gd name="T34" fmla="*/ 268 w 175"/>
                <a:gd name="T35" fmla="*/ 492 h 177"/>
                <a:gd name="T36" fmla="*/ 260 w 175"/>
                <a:gd name="T37" fmla="*/ 512 h 177"/>
                <a:gd name="T38" fmla="*/ 224 w 175"/>
                <a:gd name="T39" fmla="*/ 509 h 177"/>
                <a:gd name="T40" fmla="*/ 192 w 175"/>
                <a:gd name="T41" fmla="*/ 502 h 177"/>
                <a:gd name="T42" fmla="*/ 192 w 175"/>
                <a:gd name="T43" fmla="*/ 492 h 177"/>
                <a:gd name="T44" fmla="*/ 188 w 175"/>
                <a:gd name="T45" fmla="*/ 502 h 177"/>
                <a:gd name="T46" fmla="*/ 167 w 175"/>
                <a:gd name="T47" fmla="*/ 502 h 177"/>
                <a:gd name="T48" fmla="*/ 146 w 175"/>
                <a:gd name="T49" fmla="*/ 502 h 177"/>
                <a:gd name="T50" fmla="*/ 127 w 175"/>
                <a:gd name="T51" fmla="*/ 502 h 177"/>
                <a:gd name="T52" fmla="*/ 104 w 175"/>
                <a:gd name="T53" fmla="*/ 502 h 177"/>
                <a:gd name="T54" fmla="*/ 84 w 175"/>
                <a:gd name="T55" fmla="*/ 502 h 177"/>
                <a:gd name="T56" fmla="*/ 58 w 175"/>
                <a:gd name="T57" fmla="*/ 502 h 177"/>
                <a:gd name="T58" fmla="*/ 38 w 175"/>
                <a:gd name="T59" fmla="*/ 502 h 177"/>
                <a:gd name="T60" fmla="*/ 17 w 175"/>
                <a:gd name="T61" fmla="*/ 502 h 177"/>
                <a:gd name="T62" fmla="*/ 17 w 175"/>
                <a:gd name="T63" fmla="*/ 453 h 177"/>
                <a:gd name="T64" fmla="*/ 17 w 175"/>
                <a:gd name="T65" fmla="*/ 406 h 177"/>
                <a:gd name="T66" fmla="*/ 12 w 175"/>
                <a:gd name="T67" fmla="*/ 356 h 177"/>
                <a:gd name="T68" fmla="*/ 10 w 175"/>
                <a:gd name="T69" fmla="*/ 306 h 177"/>
                <a:gd name="T70" fmla="*/ 10 w 175"/>
                <a:gd name="T71" fmla="*/ 260 h 177"/>
                <a:gd name="T72" fmla="*/ 10 w 175"/>
                <a:gd name="T73" fmla="*/ 207 h 177"/>
                <a:gd name="T74" fmla="*/ 3 w 175"/>
                <a:gd name="T75" fmla="*/ 157 h 177"/>
                <a:gd name="T76" fmla="*/ 0 w 175"/>
                <a:gd name="T77" fmla="*/ 115 h 177"/>
                <a:gd name="T78" fmla="*/ 0 w 175"/>
                <a:gd name="T79" fmla="*/ 75 h 177"/>
                <a:gd name="T80" fmla="*/ 0 w 175"/>
                <a:gd name="T81" fmla="*/ 37 h 177"/>
                <a:gd name="T82" fmla="*/ 3 w 175"/>
                <a:gd name="T83" fmla="*/ 0 h 177"/>
                <a:gd name="T84" fmla="*/ 21 w 175"/>
                <a:gd name="T85" fmla="*/ 0 h 177"/>
                <a:gd name="T86" fmla="*/ 63 w 175"/>
                <a:gd name="T87" fmla="*/ 21 h 177"/>
                <a:gd name="T88" fmla="*/ 104 w 175"/>
                <a:gd name="T89" fmla="*/ 40 h 177"/>
                <a:gd name="T90" fmla="*/ 143 w 175"/>
                <a:gd name="T91" fmla="*/ 21 h 177"/>
                <a:gd name="T92" fmla="*/ 159 w 175"/>
                <a:gd name="T93" fmla="*/ 2 h 177"/>
                <a:gd name="T94" fmla="*/ 149 w 175"/>
                <a:gd name="T95" fmla="*/ 14 h 177"/>
                <a:gd name="T96" fmla="*/ 161 w 175"/>
                <a:gd name="T97" fmla="*/ 2 h 177"/>
                <a:gd name="T98" fmla="*/ 188 w 175"/>
                <a:gd name="T99" fmla="*/ 21 h 177"/>
                <a:gd name="T100" fmla="*/ 196 w 175"/>
                <a:gd name="T101" fmla="*/ 30 h 177"/>
                <a:gd name="T102" fmla="*/ 208 w 175"/>
                <a:gd name="T103" fmla="*/ 37 h 177"/>
                <a:gd name="T104" fmla="*/ 248 w 175"/>
                <a:gd name="T105" fmla="*/ 21 h 177"/>
                <a:gd name="T106" fmla="*/ 260 w 175"/>
                <a:gd name="T107" fmla="*/ 71 h 177"/>
                <a:gd name="T108" fmla="*/ 271 w 175"/>
                <a:gd name="T109" fmla="*/ 115 h 177"/>
                <a:gd name="T110" fmla="*/ 268 w 175"/>
                <a:gd name="T111" fmla="*/ 157 h 177"/>
                <a:gd name="T112" fmla="*/ 260 w 175"/>
                <a:gd name="T113" fmla="*/ 199 h 177"/>
                <a:gd name="T114" fmla="*/ 248 w 175"/>
                <a:gd name="T115" fmla="*/ 192 h 17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75" h="177">
                  <a:moveTo>
                    <a:pt x="140" y="66"/>
                  </a:moveTo>
                  <a:lnTo>
                    <a:pt x="128" y="47"/>
                  </a:lnTo>
                  <a:lnTo>
                    <a:pt x="118" y="31"/>
                  </a:lnTo>
                  <a:lnTo>
                    <a:pt x="116" y="33"/>
                  </a:lnTo>
                  <a:lnTo>
                    <a:pt x="123" y="47"/>
                  </a:lnTo>
                  <a:lnTo>
                    <a:pt x="128" y="62"/>
                  </a:lnTo>
                  <a:lnTo>
                    <a:pt x="135" y="73"/>
                  </a:lnTo>
                  <a:lnTo>
                    <a:pt x="142" y="88"/>
                  </a:lnTo>
                  <a:lnTo>
                    <a:pt x="149" y="99"/>
                  </a:lnTo>
                  <a:lnTo>
                    <a:pt x="156" y="111"/>
                  </a:lnTo>
                  <a:lnTo>
                    <a:pt x="166" y="125"/>
                  </a:lnTo>
                  <a:lnTo>
                    <a:pt x="175" y="137"/>
                  </a:lnTo>
                  <a:lnTo>
                    <a:pt x="173" y="137"/>
                  </a:lnTo>
                  <a:lnTo>
                    <a:pt x="173" y="154"/>
                  </a:lnTo>
                  <a:lnTo>
                    <a:pt x="166" y="158"/>
                  </a:lnTo>
                  <a:lnTo>
                    <a:pt x="163" y="158"/>
                  </a:lnTo>
                  <a:lnTo>
                    <a:pt x="159" y="168"/>
                  </a:lnTo>
                  <a:lnTo>
                    <a:pt x="152" y="170"/>
                  </a:lnTo>
                  <a:lnTo>
                    <a:pt x="147" y="177"/>
                  </a:lnTo>
                  <a:lnTo>
                    <a:pt x="128" y="175"/>
                  </a:lnTo>
                  <a:lnTo>
                    <a:pt x="109" y="173"/>
                  </a:lnTo>
                  <a:lnTo>
                    <a:pt x="109" y="170"/>
                  </a:lnTo>
                  <a:lnTo>
                    <a:pt x="107" y="173"/>
                  </a:lnTo>
                  <a:lnTo>
                    <a:pt x="95" y="173"/>
                  </a:lnTo>
                  <a:lnTo>
                    <a:pt x="83" y="173"/>
                  </a:lnTo>
                  <a:lnTo>
                    <a:pt x="71" y="173"/>
                  </a:lnTo>
                  <a:lnTo>
                    <a:pt x="59" y="173"/>
                  </a:lnTo>
                  <a:lnTo>
                    <a:pt x="48" y="173"/>
                  </a:lnTo>
                  <a:lnTo>
                    <a:pt x="33" y="173"/>
                  </a:lnTo>
                  <a:lnTo>
                    <a:pt x="21" y="173"/>
                  </a:lnTo>
                  <a:lnTo>
                    <a:pt x="10" y="173"/>
                  </a:lnTo>
                  <a:lnTo>
                    <a:pt x="10" y="156"/>
                  </a:lnTo>
                  <a:lnTo>
                    <a:pt x="10" y="140"/>
                  </a:lnTo>
                  <a:lnTo>
                    <a:pt x="7" y="123"/>
                  </a:lnTo>
                  <a:lnTo>
                    <a:pt x="5" y="106"/>
                  </a:lnTo>
                  <a:lnTo>
                    <a:pt x="5" y="90"/>
                  </a:lnTo>
                  <a:lnTo>
                    <a:pt x="5" y="71"/>
                  </a:lnTo>
                  <a:lnTo>
                    <a:pt x="3" y="54"/>
                  </a:lnTo>
                  <a:lnTo>
                    <a:pt x="0" y="40"/>
                  </a:lnTo>
                  <a:lnTo>
                    <a:pt x="0" y="26"/>
                  </a:lnTo>
                  <a:lnTo>
                    <a:pt x="0" y="12"/>
                  </a:lnTo>
                  <a:lnTo>
                    <a:pt x="3" y="0"/>
                  </a:lnTo>
                  <a:lnTo>
                    <a:pt x="12" y="0"/>
                  </a:lnTo>
                  <a:lnTo>
                    <a:pt x="36" y="7"/>
                  </a:lnTo>
                  <a:lnTo>
                    <a:pt x="59" y="14"/>
                  </a:lnTo>
                  <a:lnTo>
                    <a:pt x="81" y="7"/>
                  </a:lnTo>
                  <a:lnTo>
                    <a:pt x="90" y="2"/>
                  </a:lnTo>
                  <a:lnTo>
                    <a:pt x="85" y="5"/>
                  </a:lnTo>
                  <a:lnTo>
                    <a:pt x="92" y="2"/>
                  </a:lnTo>
                  <a:lnTo>
                    <a:pt x="107" y="7"/>
                  </a:lnTo>
                  <a:lnTo>
                    <a:pt x="111" y="10"/>
                  </a:lnTo>
                  <a:lnTo>
                    <a:pt x="118" y="12"/>
                  </a:lnTo>
                  <a:lnTo>
                    <a:pt x="140" y="7"/>
                  </a:lnTo>
                  <a:lnTo>
                    <a:pt x="147" y="24"/>
                  </a:lnTo>
                  <a:lnTo>
                    <a:pt x="154" y="40"/>
                  </a:lnTo>
                  <a:lnTo>
                    <a:pt x="152" y="54"/>
                  </a:lnTo>
                  <a:lnTo>
                    <a:pt x="147" y="69"/>
                  </a:lnTo>
                  <a:lnTo>
                    <a:pt x="140" y="66"/>
                  </a:lnTo>
                  <a:close/>
                </a:path>
              </a:pathLst>
            </a:custGeom>
            <a:solidFill>
              <a:srgbClr val="0033CC"/>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160" name="Freeform 5301"/>
            <p:cNvSpPr>
              <a:spLocks/>
            </p:cNvSpPr>
            <p:nvPr/>
          </p:nvSpPr>
          <p:spPr bwMode="auto">
            <a:xfrm>
              <a:off x="3689" y="1864"/>
              <a:ext cx="481" cy="606"/>
            </a:xfrm>
            <a:custGeom>
              <a:avLst/>
              <a:gdLst>
                <a:gd name="T0" fmla="*/ 129 w 431"/>
                <a:gd name="T1" fmla="*/ 47 h 489"/>
                <a:gd name="T2" fmla="*/ 105 w 431"/>
                <a:gd name="T3" fmla="*/ 82 h 489"/>
                <a:gd name="T4" fmla="*/ 119 w 431"/>
                <a:gd name="T5" fmla="*/ 144 h 489"/>
                <a:gd name="T6" fmla="*/ 122 w 431"/>
                <a:gd name="T7" fmla="*/ 198 h 489"/>
                <a:gd name="T8" fmla="*/ 105 w 431"/>
                <a:gd name="T9" fmla="*/ 309 h 489"/>
                <a:gd name="T10" fmla="*/ 45 w 431"/>
                <a:gd name="T11" fmla="*/ 392 h 489"/>
                <a:gd name="T12" fmla="*/ 41 w 431"/>
                <a:gd name="T13" fmla="*/ 476 h 489"/>
                <a:gd name="T14" fmla="*/ 71 w 431"/>
                <a:gd name="T15" fmla="*/ 579 h 489"/>
                <a:gd name="T16" fmla="*/ 12 w 431"/>
                <a:gd name="T17" fmla="*/ 579 h 489"/>
                <a:gd name="T18" fmla="*/ 0 w 431"/>
                <a:gd name="T19" fmla="*/ 612 h 489"/>
                <a:gd name="T20" fmla="*/ 29 w 431"/>
                <a:gd name="T21" fmla="*/ 661 h 489"/>
                <a:gd name="T22" fmla="*/ 39 w 431"/>
                <a:gd name="T23" fmla="*/ 683 h 489"/>
                <a:gd name="T24" fmla="*/ 75 w 431"/>
                <a:gd name="T25" fmla="*/ 766 h 489"/>
                <a:gd name="T26" fmla="*/ 117 w 431"/>
                <a:gd name="T27" fmla="*/ 689 h 489"/>
                <a:gd name="T28" fmla="*/ 122 w 431"/>
                <a:gd name="T29" fmla="*/ 718 h 489"/>
                <a:gd name="T30" fmla="*/ 132 w 431"/>
                <a:gd name="T31" fmla="*/ 750 h 489"/>
                <a:gd name="T32" fmla="*/ 140 w 431"/>
                <a:gd name="T33" fmla="*/ 858 h 489"/>
                <a:gd name="T34" fmla="*/ 164 w 431"/>
                <a:gd name="T35" fmla="*/ 988 h 489"/>
                <a:gd name="T36" fmla="*/ 194 w 431"/>
                <a:gd name="T37" fmla="*/ 1112 h 489"/>
                <a:gd name="T38" fmla="*/ 235 w 431"/>
                <a:gd name="T39" fmla="*/ 1258 h 489"/>
                <a:gd name="T40" fmla="*/ 267 w 431"/>
                <a:gd name="T41" fmla="*/ 1373 h 489"/>
                <a:gd name="T42" fmla="*/ 309 w 431"/>
                <a:gd name="T43" fmla="*/ 1400 h 489"/>
                <a:gd name="T44" fmla="*/ 329 w 431"/>
                <a:gd name="T45" fmla="*/ 1353 h 489"/>
                <a:gd name="T46" fmla="*/ 347 w 431"/>
                <a:gd name="T47" fmla="*/ 1271 h 489"/>
                <a:gd name="T48" fmla="*/ 357 w 431"/>
                <a:gd name="T49" fmla="*/ 1151 h 489"/>
                <a:gd name="T50" fmla="*/ 364 w 431"/>
                <a:gd name="T51" fmla="*/ 1027 h 489"/>
                <a:gd name="T52" fmla="*/ 383 w 431"/>
                <a:gd name="T53" fmla="*/ 1000 h 489"/>
                <a:gd name="T54" fmla="*/ 431 w 431"/>
                <a:gd name="T55" fmla="*/ 905 h 489"/>
                <a:gd name="T56" fmla="*/ 496 w 431"/>
                <a:gd name="T57" fmla="*/ 807 h 489"/>
                <a:gd name="T58" fmla="*/ 537 w 431"/>
                <a:gd name="T59" fmla="*/ 706 h 489"/>
                <a:gd name="T60" fmla="*/ 558 w 431"/>
                <a:gd name="T61" fmla="*/ 718 h 489"/>
                <a:gd name="T62" fmla="*/ 554 w 431"/>
                <a:gd name="T63" fmla="*/ 669 h 489"/>
                <a:gd name="T64" fmla="*/ 525 w 431"/>
                <a:gd name="T65" fmla="*/ 564 h 489"/>
                <a:gd name="T66" fmla="*/ 522 w 431"/>
                <a:gd name="T67" fmla="*/ 502 h 489"/>
                <a:gd name="T68" fmla="*/ 549 w 431"/>
                <a:gd name="T69" fmla="*/ 496 h 489"/>
                <a:gd name="T70" fmla="*/ 594 w 431"/>
                <a:gd name="T71" fmla="*/ 533 h 489"/>
                <a:gd name="T72" fmla="*/ 636 w 431"/>
                <a:gd name="T73" fmla="*/ 579 h 489"/>
                <a:gd name="T74" fmla="*/ 624 w 431"/>
                <a:gd name="T75" fmla="*/ 649 h 489"/>
                <a:gd name="T76" fmla="*/ 656 w 431"/>
                <a:gd name="T77" fmla="*/ 706 h 489"/>
                <a:gd name="T78" fmla="*/ 672 w 431"/>
                <a:gd name="T79" fmla="*/ 599 h 489"/>
                <a:gd name="T80" fmla="*/ 698 w 431"/>
                <a:gd name="T81" fmla="*/ 516 h 489"/>
                <a:gd name="T82" fmla="*/ 745 w 431"/>
                <a:gd name="T83" fmla="*/ 431 h 489"/>
                <a:gd name="T84" fmla="*/ 745 w 431"/>
                <a:gd name="T85" fmla="*/ 380 h 489"/>
                <a:gd name="T86" fmla="*/ 710 w 431"/>
                <a:gd name="T87" fmla="*/ 336 h 489"/>
                <a:gd name="T88" fmla="*/ 684 w 431"/>
                <a:gd name="T89" fmla="*/ 336 h 489"/>
                <a:gd name="T90" fmla="*/ 624 w 431"/>
                <a:gd name="T91" fmla="*/ 387 h 489"/>
                <a:gd name="T92" fmla="*/ 614 w 431"/>
                <a:gd name="T93" fmla="*/ 447 h 489"/>
                <a:gd name="T94" fmla="*/ 535 w 431"/>
                <a:gd name="T95" fmla="*/ 447 h 489"/>
                <a:gd name="T96" fmla="*/ 508 w 431"/>
                <a:gd name="T97" fmla="*/ 392 h 489"/>
                <a:gd name="T98" fmla="*/ 452 w 431"/>
                <a:gd name="T99" fmla="*/ 462 h 489"/>
                <a:gd name="T100" fmla="*/ 386 w 431"/>
                <a:gd name="T101" fmla="*/ 421 h 489"/>
                <a:gd name="T102" fmla="*/ 290 w 431"/>
                <a:gd name="T103" fmla="*/ 352 h 489"/>
                <a:gd name="T104" fmla="*/ 279 w 431"/>
                <a:gd name="T105" fmla="*/ 248 h 489"/>
                <a:gd name="T106" fmla="*/ 223 w 431"/>
                <a:gd name="T107" fmla="*/ 150 h 489"/>
                <a:gd name="T108" fmla="*/ 225 w 431"/>
                <a:gd name="T109" fmla="*/ 97 h 489"/>
                <a:gd name="T110" fmla="*/ 225 w 431"/>
                <a:gd name="T111" fmla="*/ 62 h 489"/>
                <a:gd name="T112" fmla="*/ 213 w 431"/>
                <a:gd name="T113" fmla="*/ 32 h 489"/>
                <a:gd name="T114" fmla="*/ 190 w 431"/>
                <a:gd name="T115" fmla="*/ 2 h 48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31" h="489">
                  <a:moveTo>
                    <a:pt x="104" y="0"/>
                  </a:moveTo>
                  <a:lnTo>
                    <a:pt x="90" y="14"/>
                  </a:lnTo>
                  <a:lnTo>
                    <a:pt x="74" y="16"/>
                  </a:lnTo>
                  <a:lnTo>
                    <a:pt x="52" y="14"/>
                  </a:lnTo>
                  <a:lnTo>
                    <a:pt x="52" y="21"/>
                  </a:lnTo>
                  <a:lnTo>
                    <a:pt x="60" y="28"/>
                  </a:lnTo>
                  <a:lnTo>
                    <a:pt x="60" y="33"/>
                  </a:lnTo>
                  <a:lnTo>
                    <a:pt x="62" y="44"/>
                  </a:lnTo>
                  <a:lnTo>
                    <a:pt x="69" y="49"/>
                  </a:lnTo>
                  <a:lnTo>
                    <a:pt x="76" y="54"/>
                  </a:lnTo>
                  <a:lnTo>
                    <a:pt x="81" y="61"/>
                  </a:lnTo>
                  <a:lnTo>
                    <a:pt x="71" y="68"/>
                  </a:lnTo>
                  <a:lnTo>
                    <a:pt x="76" y="80"/>
                  </a:lnTo>
                  <a:lnTo>
                    <a:pt x="69" y="92"/>
                  </a:lnTo>
                  <a:lnTo>
                    <a:pt x="60" y="106"/>
                  </a:lnTo>
                  <a:lnTo>
                    <a:pt x="52" y="120"/>
                  </a:lnTo>
                  <a:lnTo>
                    <a:pt x="41" y="134"/>
                  </a:lnTo>
                  <a:lnTo>
                    <a:pt x="26" y="134"/>
                  </a:lnTo>
                  <a:lnTo>
                    <a:pt x="22" y="134"/>
                  </a:lnTo>
                  <a:lnTo>
                    <a:pt x="12" y="156"/>
                  </a:lnTo>
                  <a:lnTo>
                    <a:pt x="24" y="163"/>
                  </a:lnTo>
                  <a:lnTo>
                    <a:pt x="26" y="174"/>
                  </a:lnTo>
                  <a:lnTo>
                    <a:pt x="33" y="174"/>
                  </a:lnTo>
                  <a:lnTo>
                    <a:pt x="41" y="198"/>
                  </a:lnTo>
                  <a:lnTo>
                    <a:pt x="36" y="198"/>
                  </a:lnTo>
                  <a:lnTo>
                    <a:pt x="22" y="200"/>
                  </a:lnTo>
                  <a:lnTo>
                    <a:pt x="7" y="198"/>
                  </a:lnTo>
                  <a:lnTo>
                    <a:pt x="7" y="205"/>
                  </a:lnTo>
                  <a:lnTo>
                    <a:pt x="0" y="210"/>
                  </a:lnTo>
                  <a:lnTo>
                    <a:pt x="5" y="208"/>
                  </a:lnTo>
                  <a:lnTo>
                    <a:pt x="3" y="212"/>
                  </a:lnTo>
                  <a:lnTo>
                    <a:pt x="17" y="226"/>
                  </a:lnTo>
                  <a:lnTo>
                    <a:pt x="36" y="222"/>
                  </a:lnTo>
                  <a:lnTo>
                    <a:pt x="33" y="226"/>
                  </a:lnTo>
                  <a:lnTo>
                    <a:pt x="22" y="234"/>
                  </a:lnTo>
                  <a:lnTo>
                    <a:pt x="15" y="234"/>
                  </a:lnTo>
                  <a:lnTo>
                    <a:pt x="29" y="248"/>
                  </a:lnTo>
                  <a:lnTo>
                    <a:pt x="43" y="262"/>
                  </a:lnTo>
                  <a:lnTo>
                    <a:pt x="64" y="257"/>
                  </a:lnTo>
                  <a:lnTo>
                    <a:pt x="64" y="245"/>
                  </a:lnTo>
                  <a:lnTo>
                    <a:pt x="67" y="236"/>
                  </a:lnTo>
                  <a:lnTo>
                    <a:pt x="74" y="236"/>
                  </a:lnTo>
                  <a:lnTo>
                    <a:pt x="71" y="241"/>
                  </a:lnTo>
                  <a:lnTo>
                    <a:pt x="71" y="245"/>
                  </a:lnTo>
                  <a:lnTo>
                    <a:pt x="81" y="245"/>
                  </a:lnTo>
                  <a:lnTo>
                    <a:pt x="74" y="250"/>
                  </a:lnTo>
                  <a:lnTo>
                    <a:pt x="76" y="257"/>
                  </a:lnTo>
                  <a:lnTo>
                    <a:pt x="76" y="271"/>
                  </a:lnTo>
                  <a:lnTo>
                    <a:pt x="81" y="288"/>
                  </a:lnTo>
                  <a:lnTo>
                    <a:pt x="81" y="293"/>
                  </a:lnTo>
                  <a:lnTo>
                    <a:pt x="83" y="297"/>
                  </a:lnTo>
                  <a:lnTo>
                    <a:pt x="88" y="321"/>
                  </a:lnTo>
                  <a:lnTo>
                    <a:pt x="95" y="338"/>
                  </a:lnTo>
                  <a:lnTo>
                    <a:pt x="100" y="354"/>
                  </a:lnTo>
                  <a:lnTo>
                    <a:pt x="104" y="359"/>
                  </a:lnTo>
                  <a:lnTo>
                    <a:pt x="112" y="380"/>
                  </a:lnTo>
                  <a:lnTo>
                    <a:pt x="121" y="399"/>
                  </a:lnTo>
                  <a:lnTo>
                    <a:pt x="128" y="416"/>
                  </a:lnTo>
                  <a:lnTo>
                    <a:pt x="135" y="430"/>
                  </a:lnTo>
                  <a:lnTo>
                    <a:pt x="142" y="444"/>
                  </a:lnTo>
                  <a:lnTo>
                    <a:pt x="147" y="456"/>
                  </a:lnTo>
                  <a:lnTo>
                    <a:pt x="154" y="470"/>
                  </a:lnTo>
                  <a:lnTo>
                    <a:pt x="159" y="484"/>
                  </a:lnTo>
                  <a:lnTo>
                    <a:pt x="171" y="489"/>
                  </a:lnTo>
                  <a:lnTo>
                    <a:pt x="178" y="479"/>
                  </a:lnTo>
                  <a:lnTo>
                    <a:pt x="187" y="470"/>
                  </a:lnTo>
                  <a:lnTo>
                    <a:pt x="197" y="468"/>
                  </a:lnTo>
                  <a:lnTo>
                    <a:pt x="190" y="463"/>
                  </a:lnTo>
                  <a:lnTo>
                    <a:pt x="199" y="449"/>
                  </a:lnTo>
                  <a:lnTo>
                    <a:pt x="204" y="449"/>
                  </a:lnTo>
                  <a:lnTo>
                    <a:pt x="201" y="435"/>
                  </a:lnTo>
                  <a:lnTo>
                    <a:pt x="201" y="423"/>
                  </a:lnTo>
                  <a:lnTo>
                    <a:pt x="204" y="409"/>
                  </a:lnTo>
                  <a:lnTo>
                    <a:pt x="206" y="394"/>
                  </a:lnTo>
                  <a:lnTo>
                    <a:pt x="204" y="378"/>
                  </a:lnTo>
                  <a:lnTo>
                    <a:pt x="201" y="356"/>
                  </a:lnTo>
                  <a:lnTo>
                    <a:pt x="211" y="352"/>
                  </a:lnTo>
                  <a:lnTo>
                    <a:pt x="213" y="349"/>
                  </a:lnTo>
                  <a:lnTo>
                    <a:pt x="216" y="347"/>
                  </a:lnTo>
                  <a:lnTo>
                    <a:pt x="220" y="342"/>
                  </a:lnTo>
                  <a:lnTo>
                    <a:pt x="232" y="335"/>
                  </a:lnTo>
                  <a:lnTo>
                    <a:pt x="235" y="326"/>
                  </a:lnTo>
                  <a:lnTo>
                    <a:pt x="249" y="309"/>
                  </a:lnTo>
                  <a:lnTo>
                    <a:pt x="265" y="295"/>
                  </a:lnTo>
                  <a:lnTo>
                    <a:pt x="277" y="281"/>
                  </a:lnTo>
                  <a:lnTo>
                    <a:pt x="287" y="276"/>
                  </a:lnTo>
                  <a:lnTo>
                    <a:pt x="296" y="262"/>
                  </a:lnTo>
                  <a:lnTo>
                    <a:pt x="296" y="250"/>
                  </a:lnTo>
                  <a:lnTo>
                    <a:pt x="310" y="241"/>
                  </a:lnTo>
                  <a:lnTo>
                    <a:pt x="315" y="245"/>
                  </a:lnTo>
                  <a:lnTo>
                    <a:pt x="320" y="248"/>
                  </a:lnTo>
                  <a:lnTo>
                    <a:pt x="322" y="245"/>
                  </a:lnTo>
                  <a:lnTo>
                    <a:pt x="327" y="245"/>
                  </a:lnTo>
                  <a:lnTo>
                    <a:pt x="324" y="241"/>
                  </a:lnTo>
                  <a:lnTo>
                    <a:pt x="320" y="229"/>
                  </a:lnTo>
                  <a:lnTo>
                    <a:pt x="317" y="215"/>
                  </a:lnTo>
                  <a:lnTo>
                    <a:pt x="315" y="205"/>
                  </a:lnTo>
                  <a:lnTo>
                    <a:pt x="303" y="193"/>
                  </a:lnTo>
                  <a:lnTo>
                    <a:pt x="308" y="186"/>
                  </a:lnTo>
                  <a:lnTo>
                    <a:pt x="313" y="184"/>
                  </a:lnTo>
                  <a:lnTo>
                    <a:pt x="301" y="172"/>
                  </a:lnTo>
                  <a:lnTo>
                    <a:pt x="301" y="158"/>
                  </a:lnTo>
                  <a:lnTo>
                    <a:pt x="313" y="163"/>
                  </a:lnTo>
                  <a:lnTo>
                    <a:pt x="317" y="170"/>
                  </a:lnTo>
                  <a:lnTo>
                    <a:pt x="320" y="167"/>
                  </a:lnTo>
                  <a:lnTo>
                    <a:pt x="329" y="182"/>
                  </a:lnTo>
                  <a:lnTo>
                    <a:pt x="343" y="182"/>
                  </a:lnTo>
                  <a:lnTo>
                    <a:pt x="360" y="184"/>
                  </a:lnTo>
                  <a:lnTo>
                    <a:pt x="367" y="191"/>
                  </a:lnTo>
                  <a:lnTo>
                    <a:pt x="367" y="198"/>
                  </a:lnTo>
                  <a:lnTo>
                    <a:pt x="355" y="205"/>
                  </a:lnTo>
                  <a:lnTo>
                    <a:pt x="358" y="219"/>
                  </a:lnTo>
                  <a:lnTo>
                    <a:pt x="360" y="222"/>
                  </a:lnTo>
                  <a:lnTo>
                    <a:pt x="367" y="210"/>
                  </a:lnTo>
                  <a:lnTo>
                    <a:pt x="374" y="226"/>
                  </a:lnTo>
                  <a:lnTo>
                    <a:pt x="379" y="241"/>
                  </a:lnTo>
                  <a:lnTo>
                    <a:pt x="386" y="241"/>
                  </a:lnTo>
                  <a:lnTo>
                    <a:pt x="386" y="222"/>
                  </a:lnTo>
                  <a:lnTo>
                    <a:pt x="388" y="205"/>
                  </a:lnTo>
                  <a:lnTo>
                    <a:pt x="395" y="205"/>
                  </a:lnTo>
                  <a:lnTo>
                    <a:pt x="403" y="184"/>
                  </a:lnTo>
                  <a:lnTo>
                    <a:pt x="403" y="177"/>
                  </a:lnTo>
                  <a:lnTo>
                    <a:pt x="405" y="163"/>
                  </a:lnTo>
                  <a:lnTo>
                    <a:pt x="419" y="146"/>
                  </a:lnTo>
                  <a:lnTo>
                    <a:pt x="431" y="148"/>
                  </a:lnTo>
                  <a:lnTo>
                    <a:pt x="426" y="144"/>
                  </a:lnTo>
                  <a:lnTo>
                    <a:pt x="431" y="139"/>
                  </a:lnTo>
                  <a:lnTo>
                    <a:pt x="431" y="130"/>
                  </a:lnTo>
                  <a:lnTo>
                    <a:pt x="414" y="122"/>
                  </a:lnTo>
                  <a:lnTo>
                    <a:pt x="414" y="115"/>
                  </a:lnTo>
                  <a:lnTo>
                    <a:pt x="410" y="115"/>
                  </a:lnTo>
                  <a:lnTo>
                    <a:pt x="412" y="111"/>
                  </a:lnTo>
                  <a:lnTo>
                    <a:pt x="403" y="108"/>
                  </a:lnTo>
                  <a:lnTo>
                    <a:pt x="395" y="115"/>
                  </a:lnTo>
                  <a:lnTo>
                    <a:pt x="384" y="111"/>
                  </a:lnTo>
                  <a:lnTo>
                    <a:pt x="372" y="122"/>
                  </a:lnTo>
                  <a:lnTo>
                    <a:pt x="360" y="132"/>
                  </a:lnTo>
                  <a:lnTo>
                    <a:pt x="348" y="139"/>
                  </a:lnTo>
                  <a:lnTo>
                    <a:pt x="353" y="144"/>
                  </a:lnTo>
                  <a:lnTo>
                    <a:pt x="355" y="153"/>
                  </a:lnTo>
                  <a:lnTo>
                    <a:pt x="343" y="153"/>
                  </a:lnTo>
                  <a:lnTo>
                    <a:pt x="329" y="156"/>
                  </a:lnTo>
                  <a:lnTo>
                    <a:pt x="308" y="153"/>
                  </a:lnTo>
                  <a:lnTo>
                    <a:pt x="306" y="146"/>
                  </a:lnTo>
                  <a:lnTo>
                    <a:pt x="301" y="132"/>
                  </a:lnTo>
                  <a:lnTo>
                    <a:pt x="294" y="134"/>
                  </a:lnTo>
                  <a:lnTo>
                    <a:pt x="296" y="160"/>
                  </a:lnTo>
                  <a:lnTo>
                    <a:pt x="282" y="160"/>
                  </a:lnTo>
                  <a:lnTo>
                    <a:pt x="261" y="158"/>
                  </a:lnTo>
                  <a:lnTo>
                    <a:pt x="249" y="156"/>
                  </a:lnTo>
                  <a:lnTo>
                    <a:pt x="242" y="146"/>
                  </a:lnTo>
                  <a:lnTo>
                    <a:pt x="223" y="144"/>
                  </a:lnTo>
                  <a:lnTo>
                    <a:pt x="206" y="139"/>
                  </a:lnTo>
                  <a:lnTo>
                    <a:pt x="187" y="130"/>
                  </a:lnTo>
                  <a:lnTo>
                    <a:pt x="168" y="120"/>
                  </a:lnTo>
                  <a:lnTo>
                    <a:pt x="168" y="108"/>
                  </a:lnTo>
                  <a:lnTo>
                    <a:pt x="175" y="94"/>
                  </a:lnTo>
                  <a:lnTo>
                    <a:pt x="161" y="85"/>
                  </a:lnTo>
                  <a:lnTo>
                    <a:pt x="142" y="73"/>
                  </a:lnTo>
                  <a:lnTo>
                    <a:pt x="135" y="73"/>
                  </a:lnTo>
                  <a:lnTo>
                    <a:pt x="128" y="52"/>
                  </a:lnTo>
                  <a:lnTo>
                    <a:pt x="140" y="52"/>
                  </a:lnTo>
                  <a:lnTo>
                    <a:pt x="140" y="47"/>
                  </a:lnTo>
                  <a:lnTo>
                    <a:pt x="130" y="33"/>
                  </a:lnTo>
                  <a:lnTo>
                    <a:pt x="130" y="26"/>
                  </a:lnTo>
                  <a:lnTo>
                    <a:pt x="130" y="21"/>
                  </a:lnTo>
                  <a:lnTo>
                    <a:pt x="128" y="18"/>
                  </a:lnTo>
                  <a:lnTo>
                    <a:pt x="123" y="16"/>
                  </a:lnTo>
                  <a:lnTo>
                    <a:pt x="123" y="11"/>
                  </a:lnTo>
                  <a:lnTo>
                    <a:pt x="121" y="7"/>
                  </a:lnTo>
                  <a:lnTo>
                    <a:pt x="116" y="4"/>
                  </a:lnTo>
                  <a:lnTo>
                    <a:pt x="109" y="2"/>
                  </a:lnTo>
                  <a:lnTo>
                    <a:pt x="104" y="0"/>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161" name="Freeform 5302"/>
            <p:cNvSpPr>
              <a:spLocks/>
            </p:cNvSpPr>
            <p:nvPr/>
          </p:nvSpPr>
          <p:spPr bwMode="auto">
            <a:xfrm>
              <a:off x="3092" y="1914"/>
              <a:ext cx="21" cy="83"/>
            </a:xfrm>
            <a:custGeom>
              <a:avLst/>
              <a:gdLst>
                <a:gd name="T0" fmla="*/ 23 w 19"/>
                <a:gd name="T1" fmla="*/ 183 h 68"/>
                <a:gd name="T2" fmla="*/ 12 w 19"/>
                <a:gd name="T3" fmla="*/ 140 h 68"/>
                <a:gd name="T4" fmla="*/ 0 w 19"/>
                <a:gd name="T5" fmla="*/ 94 h 68"/>
                <a:gd name="T6" fmla="*/ 4 w 19"/>
                <a:gd name="T7" fmla="*/ 51 h 68"/>
                <a:gd name="T8" fmla="*/ 19 w 19"/>
                <a:gd name="T9" fmla="*/ 2 h 68"/>
                <a:gd name="T10" fmla="*/ 31 w 19"/>
                <a:gd name="T11" fmla="*/ 0 h 68"/>
                <a:gd name="T12" fmla="*/ 31 w 19"/>
                <a:gd name="T13" fmla="*/ 24 h 68"/>
                <a:gd name="T14" fmla="*/ 31 w 19"/>
                <a:gd name="T15" fmla="*/ 62 h 68"/>
                <a:gd name="T16" fmla="*/ 27 w 19"/>
                <a:gd name="T17" fmla="*/ 101 h 68"/>
                <a:gd name="T18" fmla="*/ 23 w 19"/>
                <a:gd name="T19" fmla="*/ 140 h 68"/>
                <a:gd name="T20" fmla="*/ 23 w 19"/>
                <a:gd name="T21" fmla="*/ 181 h 68"/>
                <a:gd name="T22" fmla="*/ 23 w 19"/>
                <a:gd name="T23" fmla="*/ 183 h 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 h="68">
                  <a:moveTo>
                    <a:pt x="14" y="68"/>
                  </a:moveTo>
                  <a:lnTo>
                    <a:pt x="7" y="52"/>
                  </a:lnTo>
                  <a:lnTo>
                    <a:pt x="0" y="35"/>
                  </a:lnTo>
                  <a:lnTo>
                    <a:pt x="4" y="19"/>
                  </a:lnTo>
                  <a:lnTo>
                    <a:pt x="12" y="2"/>
                  </a:lnTo>
                  <a:lnTo>
                    <a:pt x="19" y="0"/>
                  </a:lnTo>
                  <a:lnTo>
                    <a:pt x="19" y="9"/>
                  </a:lnTo>
                  <a:lnTo>
                    <a:pt x="19" y="23"/>
                  </a:lnTo>
                  <a:lnTo>
                    <a:pt x="16" y="38"/>
                  </a:lnTo>
                  <a:lnTo>
                    <a:pt x="14" y="52"/>
                  </a:lnTo>
                  <a:lnTo>
                    <a:pt x="14" y="66"/>
                  </a:lnTo>
                  <a:lnTo>
                    <a:pt x="14" y="68"/>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162" name="Freeform 5303"/>
            <p:cNvSpPr>
              <a:spLocks/>
            </p:cNvSpPr>
            <p:nvPr/>
          </p:nvSpPr>
          <p:spPr bwMode="auto">
            <a:xfrm>
              <a:off x="3108" y="1910"/>
              <a:ext cx="66" cy="94"/>
            </a:xfrm>
            <a:custGeom>
              <a:avLst/>
              <a:gdLst>
                <a:gd name="T0" fmla="*/ 43 w 59"/>
                <a:gd name="T1" fmla="*/ 57 h 76"/>
                <a:gd name="T2" fmla="*/ 10 w 59"/>
                <a:gd name="T3" fmla="*/ 37 h 76"/>
                <a:gd name="T4" fmla="*/ 10 w 59"/>
                <a:gd name="T5" fmla="*/ 75 h 76"/>
                <a:gd name="T6" fmla="*/ 2 w 59"/>
                <a:gd name="T7" fmla="*/ 119 h 76"/>
                <a:gd name="T8" fmla="*/ 0 w 59"/>
                <a:gd name="T9" fmla="*/ 160 h 76"/>
                <a:gd name="T10" fmla="*/ 0 w 59"/>
                <a:gd name="T11" fmla="*/ 199 h 76"/>
                <a:gd name="T12" fmla="*/ 0 w 59"/>
                <a:gd name="T13" fmla="*/ 207 h 76"/>
                <a:gd name="T14" fmla="*/ 29 w 59"/>
                <a:gd name="T15" fmla="*/ 219 h 76"/>
                <a:gd name="T16" fmla="*/ 49 w 59"/>
                <a:gd name="T17" fmla="*/ 181 h 76"/>
                <a:gd name="T18" fmla="*/ 67 w 59"/>
                <a:gd name="T19" fmla="*/ 181 h 76"/>
                <a:gd name="T20" fmla="*/ 78 w 59"/>
                <a:gd name="T21" fmla="*/ 150 h 76"/>
                <a:gd name="T22" fmla="*/ 49 w 59"/>
                <a:gd name="T23" fmla="*/ 105 h 76"/>
                <a:gd name="T24" fmla="*/ 78 w 59"/>
                <a:gd name="T25" fmla="*/ 75 h 76"/>
                <a:gd name="T26" fmla="*/ 104 w 59"/>
                <a:gd name="T27" fmla="*/ 63 h 76"/>
                <a:gd name="T28" fmla="*/ 92 w 59"/>
                <a:gd name="T29" fmla="*/ 0 h 76"/>
                <a:gd name="T30" fmla="*/ 62 w 59"/>
                <a:gd name="T31" fmla="*/ 30 h 76"/>
                <a:gd name="T32" fmla="*/ 43 w 59"/>
                <a:gd name="T33" fmla="*/ 57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9" h="76">
                  <a:moveTo>
                    <a:pt x="24" y="19"/>
                  </a:moveTo>
                  <a:lnTo>
                    <a:pt x="5" y="12"/>
                  </a:lnTo>
                  <a:lnTo>
                    <a:pt x="5" y="26"/>
                  </a:lnTo>
                  <a:lnTo>
                    <a:pt x="2" y="41"/>
                  </a:lnTo>
                  <a:lnTo>
                    <a:pt x="0" y="55"/>
                  </a:lnTo>
                  <a:lnTo>
                    <a:pt x="0" y="69"/>
                  </a:lnTo>
                  <a:lnTo>
                    <a:pt x="0" y="71"/>
                  </a:lnTo>
                  <a:lnTo>
                    <a:pt x="17" y="76"/>
                  </a:lnTo>
                  <a:lnTo>
                    <a:pt x="28" y="62"/>
                  </a:lnTo>
                  <a:lnTo>
                    <a:pt x="38" y="62"/>
                  </a:lnTo>
                  <a:lnTo>
                    <a:pt x="45" y="52"/>
                  </a:lnTo>
                  <a:lnTo>
                    <a:pt x="28" y="36"/>
                  </a:lnTo>
                  <a:lnTo>
                    <a:pt x="45" y="26"/>
                  </a:lnTo>
                  <a:lnTo>
                    <a:pt x="59" y="22"/>
                  </a:lnTo>
                  <a:lnTo>
                    <a:pt x="52" y="0"/>
                  </a:lnTo>
                  <a:lnTo>
                    <a:pt x="35" y="10"/>
                  </a:lnTo>
                  <a:lnTo>
                    <a:pt x="24" y="19"/>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163" name="Freeform 5304"/>
            <p:cNvSpPr>
              <a:spLocks/>
            </p:cNvSpPr>
            <p:nvPr/>
          </p:nvSpPr>
          <p:spPr bwMode="auto">
            <a:xfrm>
              <a:off x="3416" y="2094"/>
              <a:ext cx="130" cy="185"/>
            </a:xfrm>
            <a:custGeom>
              <a:avLst/>
              <a:gdLst>
                <a:gd name="T0" fmla="*/ 206 w 116"/>
                <a:gd name="T1" fmla="*/ 142 h 149"/>
                <a:gd name="T2" fmla="*/ 185 w 116"/>
                <a:gd name="T3" fmla="*/ 108 h 149"/>
                <a:gd name="T4" fmla="*/ 163 w 116"/>
                <a:gd name="T5" fmla="*/ 77 h 149"/>
                <a:gd name="T6" fmla="*/ 142 w 116"/>
                <a:gd name="T7" fmla="*/ 57 h 149"/>
                <a:gd name="T8" fmla="*/ 117 w 116"/>
                <a:gd name="T9" fmla="*/ 40 h 149"/>
                <a:gd name="T10" fmla="*/ 104 w 116"/>
                <a:gd name="T11" fmla="*/ 0 h 149"/>
                <a:gd name="T12" fmla="*/ 95 w 116"/>
                <a:gd name="T13" fmla="*/ 14 h 149"/>
                <a:gd name="T14" fmla="*/ 92 w 116"/>
                <a:gd name="T15" fmla="*/ 0 h 149"/>
                <a:gd name="T16" fmla="*/ 95 w 116"/>
                <a:gd name="T17" fmla="*/ 50 h 149"/>
                <a:gd name="T18" fmla="*/ 83 w 116"/>
                <a:gd name="T19" fmla="*/ 57 h 149"/>
                <a:gd name="T20" fmla="*/ 80 w 116"/>
                <a:gd name="T21" fmla="*/ 127 h 149"/>
                <a:gd name="T22" fmla="*/ 92 w 116"/>
                <a:gd name="T23" fmla="*/ 160 h 149"/>
                <a:gd name="T24" fmla="*/ 86 w 116"/>
                <a:gd name="T25" fmla="*/ 209 h 149"/>
                <a:gd name="T26" fmla="*/ 80 w 116"/>
                <a:gd name="T27" fmla="*/ 267 h 149"/>
                <a:gd name="T28" fmla="*/ 62 w 116"/>
                <a:gd name="T29" fmla="*/ 282 h 149"/>
                <a:gd name="T30" fmla="*/ 41 w 116"/>
                <a:gd name="T31" fmla="*/ 294 h 149"/>
                <a:gd name="T32" fmla="*/ 21 w 116"/>
                <a:gd name="T33" fmla="*/ 307 h 149"/>
                <a:gd name="T34" fmla="*/ 0 w 116"/>
                <a:gd name="T35" fmla="*/ 322 h 149"/>
                <a:gd name="T36" fmla="*/ 0 w 116"/>
                <a:gd name="T37" fmla="*/ 343 h 149"/>
                <a:gd name="T38" fmla="*/ 15 w 116"/>
                <a:gd name="T39" fmla="*/ 394 h 149"/>
                <a:gd name="T40" fmla="*/ 34 w 116"/>
                <a:gd name="T41" fmla="*/ 441 h 149"/>
                <a:gd name="T42" fmla="*/ 58 w 116"/>
                <a:gd name="T43" fmla="*/ 435 h 149"/>
                <a:gd name="T44" fmla="*/ 80 w 116"/>
                <a:gd name="T45" fmla="*/ 426 h 149"/>
                <a:gd name="T46" fmla="*/ 95 w 116"/>
                <a:gd name="T47" fmla="*/ 404 h 149"/>
                <a:gd name="T48" fmla="*/ 104 w 116"/>
                <a:gd name="T49" fmla="*/ 377 h 149"/>
                <a:gd name="T50" fmla="*/ 129 w 116"/>
                <a:gd name="T51" fmla="*/ 364 h 149"/>
                <a:gd name="T52" fmla="*/ 137 w 116"/>
                <a:gd name="T53" fmla="*/ 327 h 149"/>
                <a:gd name="T54" fmla="*/ 159 w 116"/>
                <a:gd name="T55" fmla="*/ 317 h 149"/>
                <a:gd name="T56" fmla="*/ 159 w 116"/>
                <a:gd name="T57" fmla="*/ 253 h 149"/>
                <a:gd name="T58" fmla="*/ 166 w 116"/>
                <a:gd name="T59" fmla="*/ 245 h 149"/>
                <a:gd name="T60" fmla="*/ 175 w 116"/>
                <a:gd name="T61" fmla="*/ 238 h 149"/>
                <a:gd name="T62" fmla="*/ 194 w 116"/>
                <a:gd name="T63" fmla="*/ 187 h 149"/>
                <a:gd name="T64" fmla="*/ 206 w 116"/>
                <a:gd name="T65" fmla="*/ 142 h 1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6" h="149">
                  <a:moveTo>
                    <a:pt x="116" y="48"/>
                  </a:moveTo>
                  <a:lnTo>
                    <a:pt x="104" y="36"/>
                  </a:lnTo>
                  <a:lnTo>
                    <a:pt x="92" y="26"/>
                  </a:lnTo>
                  <a:lnTo>
                    <a:pt x="80" y="19"/>
                  </a:lnTo>
                  <a:lnTo>
                    <a:pt x="66" y="14"/>
                  </a:lnTo>
                  <a:lnTo>
                    <a:pt x="59" y="0"/>
                  </a:lnTo>
                  <a:lnTo>
                    <a:pt x="54" y="5"/>
                  </a:lnTo>
                  <a:lnTo>
                    <a:pt x="52" y="0"/>
                  </a:lnTo>
                  <a:lnTo>
                    <a:pt x="54" y="17"/>
                  </a:lnTo>
                  <a:lnTo>
                    <a:pt x="47" y="19"/>
                  </a:lnTo>
                  <a:lnTo>
                    <a:pt x="45" y="43"/>
                  </a:lnTo>
                  <a:lnTo>
                    <a:pt x="52" y="55"/>
                  </a:lnTo>
                  <a:lnTo>
                    <a:pt x="49" y="71"/>
                  </a:lnTo>
                  <a:lnTo>
                    <a:pt x="45" y="90"/>
                  </a:lnTo>
                  <a:lnTo>
                    <a:pt x="35" y="95"/>
                  </a:lnTo>
                  <a:lnTo>
                    <a:pt x="23" y="100"/>
                  </a:lnTo>
                  <a:lnTo>
                    <a:pt x="12" y="104"/>
                  </a:lnTo>
                  <a:lnTo>
                    <a:pt x="0" y="109"/>
                  </a:lnTo>
                  <a:lnTo>
                    <a:pt x="0" y="116"/>
                  </a:lnTo>
                  <a:lnTo>
                    <a:pt x="9" y="133"/>
                  </a:lnTo>
                  <a:lnTo>
                    <a:pt x="19" y="149"/>
                  </a:lnTo>
                  <a:lnTo>
                    <a:pt x="33" y="147"/>
                  </a:lnTo>
                  <a:lnTo>
                    <a:pt x="45" y="144"/>
                  </a:lnTo>
                  <a:lnTo>
                    <a:pt x="54" y="137"/>
                  </a:lnTo>
                  <a:lnTo>
                    <a:pt x="59" y="128"/>
                  </a:lnTo>
                  <a:lnTo>
                    <a:pt x="73" y="123"/>
                  </a:lnTo>
                  <a:lnTo>
                    <a:pt x="78" y="111"/>
                  </a:lnTo>
                  <a:lnTo>
                    <a:pt x="90" y="107"/>
                  </a:lnTo>
                  <a:lnTo>
                    <a:pt x="90" y="85"/>
                  </a:lnTo>
                  <a:lnTo>
                    <a:pt x="94" y="83"/>
                  </a:lnTo>
                  <a:lnTo>
                    <a:pt x="99" y="81"/>
                  </a:lnTo>
                  <a:lnTo>
                    <a:pt x="109" y="64"/>
                  </a:lnTo>
                  <a:lnTo>
                    <a:pt x="116" y="48"/>
                  </a:lnTo>
                  <a:close/>
                </a:path>
              </a:pathLst>
            </a:custGeom>
            <a:solidFill>
              <a:srgbClr val="0033CC"/>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164" name="Freeform 5305"/>
            <p:cNvSpPr>
              <a:spLocks/>
            </p:cNvSpPr>
            <p:nvPr/>
          </p:nvSpPr>
          <p:spPr bwMode="auto">
            <a:xfrm>
              <a:off x="3474" y="2068"/>
              <a:ext cx="6" cy="11"/>
            </a:xfrm>
            <a:custGeom>
              <a:avLst/>
              <a:gdLst>
                <a:gd name="T0" fmla="*/ 32 w 4"/>
                <a:gd name="T1" fmla="*/ 0 h 9"/>
                <a:gd name="T2" fmla="*/ 0 w 4"/>
                <a:gd name="T3" fmla="*/ 13 h 9"/>
                <a:gd name="T4" fmla="*/ 18 w 4"/>
                <a:gd name="T5" fmla="*/ 24 h 9"/>
                <a:gd name="T6" fmla="*/ 32 w 4"/>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9">
                  <a:moveTo>
                    <a:pt x="4" y="0"/>
                  </a:moveTo>
                  <a:lnTo>
                    <a:pt x="0" y="5"/>
                  </a:lnTo>
                  <a:lnTo>
                    <a:pt x="2" y="9"/>
                  </a:lnTo>
                  <a:lnTo>
                    <a:pt x="4" y="0"/>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165" name="Freeform 5306"/>
            <p:cNvSpPr>
              <a:spLocks/>
            </p:cNvSpPr>
            <p:nvPr/>
          </p:nvSpPr>
          <p:spPr bwMode="auto">
            <a:xfrm>
              <a:off x="3105" y="1936"/>
              <a:ext cx="369" cy="366"/>
            </a:xfrm>
            <a:custGeom>
              <a:avLst/>
              <a:gdLst>
                <a:gd name="T0" fmla="*/ 124 w 331"/>
                <a:gd name="T1" fmla="*/ 525 h 295"/>
                <a:gd name="T2" fmla="*/ 108 w 331"/>
                <a:gd name="T3" fmla="*/ 443 h 295"/>
                <a:gd name="T4" fmla="*/ 72 w 331"/>
                <a:gd name="T5" fmla="*/ 388 h 295"/>
                <a:gd name="T6" fmla="*/ 32 w 331"/>
                <a:gd name="T7" fmla="*/ 277 h 295"/>
                <a:gd name="T8" fmla="*/ 0 w 331"/>
                <a:gd name="T9" fmla="*/ 216 h 295"/>
                <a:gd name="T10" fmla="*/ 32 w 331"/>
                <a:gd name="T11" fmla="*/ 159 h 295"/>
                <a:gd name="T12" fmla="*/ 69 w 331"/>
                <a:gd name="T13" fmla="*/ 119 h 295"/>
                <a:gd name="T14" fmla="*/ 51 w 331"/>
                <a:gd name="T15" fmla="*/ 40 h 295"/>
                <a:gd name="T16" fmla="*/ 106 w 331"/>
                <a:gd name="T17" fmla="*/ 0 h 295"/>
                <a:gd name="T18" fmla="*/ 159 w 331"/>
                <a:gd name="T19" fmla="*/ 40 h 295"/>
                <a:gd name="T20" fmla="*/ 206 w 331"/>
                <a:gd name="T21" fmla="*/ 77 h 295"/>
                <a:gd name="T22" fmla="*/ 259 w 331"/>
                <a:gd name="T23" fmla="*/ 154 h 295"/>
                <a:gd name="T24" fmla="*/ 334 w 331"/>
                <a:gd name="T25" fmla="*/ 165 h 295"/>
                <a:gd name="T26" fmla="*/ 359 w 331"/>
                <a:gd name="T27" fmla="*/ 185 h 295"/>
                <a:gd name="T28" fmla="*/ 387 w 331"/>
                <a:gd name="T29" fmla="*/ 248 h 295"/>
                <a:gd name="T30" fmla="*/ 411 w 331"/>
                <a:gd name="T31" fmla="*/ 318 h 295"/>
                <a:gd name="T32" fmla="*/ 435 w 331"/>
                <a:gd name="T33" fmla="*/ 388 h 295"/>
                <a:gd name="T34" fmla="*/ 447 w 331"/>
                <a:gd name="T35" fmla="*/ 395 h 295"/>
                <a:gd name="T36" fmla="*/ 451 w 331"/>
                <a:gd name="T37" fmla="*/ 407 h 295"/>
                <a:gd name="T38" fmla="*/ 451 w 331"/>
                <a:gd name="T39" fmla="*/ 423 h 295"/>
                <a:gd name="T40" fmla="*/ 472 w 331"/>
                <a:gd name="T41" fmla="*/ 479 h 295"/>
                <a:gd name="T42" fmla="*/ 553 w 331"/>
                <a:gd name="T43" fmla="*/ 505 h 295"/>
                <a:gd name="T44" fmla="*/ 570 w 331"/>
                <a:gd name="T45" fmla="*/ 535 h 295"/>
                <a:gd name="T46" fmla="*/ 556 w 331"/>
                <a:gd name="T47" fmla="*/ 638 h 295"/>
                <a:gd name="T48" fmla="*/ 521 w 331"/>
                <a:gd name="T49" fmla="*/ 667 h 295"/>
                <a:gd name="T50" fmla="*/ 480 w 331"/>
                <a:gd name="T51" fmla="*/ 696 h 295"/>
                <a:gd name="T52" fmla="*/ 439 w 331"/>
                <a:gd name="T53" fmla="*/ 708 h 295"/>
                <a:gd name="T54" fmla="*/ 399 w 331"/>
                <a:gd name="T55" fmla="*/ 730 h 295"/>
                <a:gd name="T56" fmla="*/ 365 w 331"/>
                <a:gd name="T57" fmla="*/ 795 h 295"/>
                <a:gd name="T58" fmla="*/ 338 w 331"/>
                <a:gd name="T59" fmla="*/ 867 h 295"/>
                <a:gd name="T60" fmla="*/ 310 w 331"/>
                <a:gd name="T61" fmla="*/ 792 h 295"/>
                <a:gd name="T62" fmla="*/ 252 w 331"/>
                <a:gd name="T63" fmla="*/ 769 h 295"/>
                <a:gd name="T64" fmla="*/ 240 w 331"/>
                <a:gd name="T65" fmla="*/ 826 h 295"/>
                <a:gd name="T66" fmla="*/ 213 w 331"/>
                <a:gd name="T67" fmla="*/ 756 h 295"/>
                <a:gd name="T68" fmla="*/ 166 w 331"/>
                <a:gd name="T69" fmla="*/ 638 h 29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31" h="295">
                  <a:moveTo>
                    <a:pt x="82" y="203"/>
                  </a:moveTo>
                  <a:lnTo>
                    <a:pt x="73" y="179"/>
                  </a:lnTo>
                  <a:lnTo>
                    <a:pt x="71" y="163"/>
                  </a:lnTo>
                  <a:lnTo>
                    <a:pt x="63" y="151"/>
                  </a:lnTo>
                  <a:lnTo>
                    <a:pt x="54" y="141"/>
                  </a:lnTo>
                  <a:lnTo>
                    <a:pt x="42" y="132"/>
                  </a:lnTo>
                  <a:lnTo>
                    <a:pt x="35" y="115"/>
                  </a:lnTo>
                  <a:lnTo>
                    <a:pt x="19" y="94"/>
                  </a:lnTo>
                  <a:lnTo>
                    <a:pt x="4" y="73"/>
                  </a:lnTo>
                  <a:lnTo>
                    <a:pt x="0" y="73"/>
                  </a:lnTo>
                  <a:lnTo>
                    <a:pt x="2" y="49"/>
                  </a:lnTo>
                  <a:lnTo>
                    <a:pt x="19" y="54"/>
                  </a:lnTo>
                  <a:lnTo>
                    <a:pt x="30" y="40"/>
                  </a:lnTo>
                  <a:lnTo>
                    <a:pt x="40" y="40"/>
                  </a:lnTo>
                  <a:lnTo>
                    <a:pt x="47" y="30"/>
                  </a:lnTo>
                  <a:lnTo>
                    <a:pt x="30" y="14"/>
                  </a:lnTo>
                  <a:lnTo>
                    <a:pt x="47" y="4"/>
                  </a:lnTo>
                  <a:lnTo>
                    <a:pt x="61" y="0"/>
                  </a:lnTo>
                  <a:lnTo>
                    <a:pt x="78" y="4"/>
                  </a:lnTo>
                  <a:lnTo>
                    <a:pt x="92" y="14"/>
                  </a:lnTo>
                  <a:lnTo>
                    <a:pt x="106" y="19"/>
                  </a:lnTo>
                  <a:lnTo>
                    <a:pt x="120" y="26"/>
                  </a:lnTo>
                  <a:lnTo>
                    <a:pt x="134" y="40"/>
                  </a:lnTo>
                  <a:lnTo>
                    <a:pt x="151" y="52"/>
                  </a:lnTo>
                  <a:lnTo>
                    <a:pt x="179" y="56"/>
                  </a:lnTo>
                  <a:lnTo>
                    <a:pt x="194" y="56"/>
                  </a:lnTo>
                  <a:lnTo>
                    <a:pt x="196" y="61"/>
                  </a:lnTo>
                  <a:lnTo>
                    <a:pt x="208" y="63"/>
                  </a:lnTo>
                  <a:lnTo>
                    <a:pt x="217" y="80"/>
                  </a:lnTo>
                  <a:lnTo>
                    <a:pt x="224" y="85"/>
                  </a:lnTo>
                  <a:lnTo>
                    <a:pt x="239" y="99"/>
                  </a:lnTo>
                  <a:lnTo>
                    <a:pt x="239" y="108"/>
                  </a:lnTo>
                  <a:lnTo>
                    <a:pt x="246" y="120"/>
                  </a:lnTo>
                  <a:lnTo>
                    <a:pt x="253" y="132"/>
                  </a:lnTo>
                  <a:lnTo>
                    <a:pt x="257" y="134"/>
                  </a:lnTo>
                  <a:lnTo>
                    <a:pt x="260" y="134"/>
                  </a:lnTo>
                  <a:lnTo>
                    <a:pt x="262" y="134"/>
                  </a:lnTo>
                  <a:lnTo>
                    <a:pt x="262" y="139"/>
                  </a:lnTo>
                  <a:lnTo>
                    <a:pt x="262" y="141"/>
                  </a:lnTo>
                  <a:lnTo>
                    <a:pt x="262" y="144"/>
                  </a:lnTo>
                  <a:lnTo>
                    <a:pt x="267" y="149"/>
                  </a:lnTo>
                  <a:lnTo>
                    <a:pt x="274" y="163"/>
                  </a:lnTo>
                  <a:lnTo>
                    <a:pt x="298" y="167"/>
                  </a:lnTo>
                  <a:lnTo>
                    <a:pt x="321" y="172"/>
                  </a:lnTo>
                  <a:lnTo>
                    <a:pt x="324" y="170"/>
                  </a:lnTo>
                  <a:lnTo>
                    <a:pt x="331" y="182"/>
                  </a:lnTo>
                  <a:lnTo>
                    <a:pt x="328" y="198"/>
                  </a:lnTo>
                  <a:lnTo>
                    <a:pt x="324" y="217"/>
                  </a:lnTo>
                  <a:lnTo>
                    <a:pt x="314" y="222"/>
                  </a:lnTo>
                  <a:lnTo>
                    <a:pt x="302" y="227"/>
                  </a:lnTo>
                  <a:lnTo>
                    <a:pt x="291" y="231"/>
                  </a:lnTo>
                  <a:lnTo>
                    <a:pt x="279" y="236"/>
                  </a:lnTo>
                  <a:lnTo>
                    <a:pt x="267" y="238"/>
                  </a:lnTo>
                  <a:lnTo>
                    <a:pt x="255" y="241"/>
                  </a:lnTo>
                  <a:lnTo>
                    <a:pt x="243" y="245"/>
                  </a:lnTo>
                  <a:lnTo>
                    <a:pt x="231" y="248"/>
                  </a:lnTo>
                  <a:lnTo>
                    <a:pt x="222" y="260"/>
                  </a:lnTo>
                  <a:lnTo>
                    <a:pt x="212" y="271"/>
                  </a:lnTo>
                  <a:lnTo>
                    <a:pt x="203" y="283"/>
                  </a:lnTo>
                  <a:lnTo>
                    <a:pt x="196" y="295"/>
                  </a:lnTo>
                  <a:lnTo>
                    <a:pt x="194" y="276"/>
                  </a:lnTo>
                  <a:lnTo>
                    <a:pt x="179" y="269"/>
                  </a:lnTo>
                  <a:lnTo>
                    <a:pt x="165" y="264"/>
                  </a:lnTo>
                  <a:lnTo>
                    <a:pt x="146" y="262"/>
                  </a:lnTo>
                  <a:lnTo>
                    <a:pt x="144" y="276"/>
                  </a:lnTo>
                  <a:lnTo>
                    <a:pt x="139" y="281"/>
                  </a:lnTo>
                  <a:lnTo>
                    <a:pt x="132" y="269"/>
                  </a:lnTo>
                  <a:lnTo>
                    <a:pt x="123" y="257"/>
                  </a:lnTo>
                  <a:lnTo>
                    <a:pt x="111" y="236"/>
                  </a:lnTo>
                  <a:lnTo>
                    <a:pt x="97" y="217"/>
                  </a:lnTo>
                  <a:lnTo>
                    <a:pt x="82" y="203"/>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166" name="Freeform 5307"/>
            <p:cNvSpPr>
              <a:spLocks/>
            </p:cNvSpPr>
            <p:nvPr/>
          </p:nvSpPr>
          <p:spPr bwMode="auto">
            <a:xfrm>
              <a:off x="3398" y="2074"/>
              <a:ext cx="85" cy="75"/>
            </a:xfrm>
            <a:custGeom>
              <a:avLst/>
              <a:gdLst>
                <a:gd name="T0" fmla="*/ 0 w 76"/>
                <a:gd name="T1" fmla="*/ 92 h 61"/>
                <a:gd name="T2" fmla="*/ 10 w 76"/>
                <a:gd name="T3" fmla="*/ 107 h 61"/>
                <a:gd name="T4" fmla="*/ 21 w 76"/>
                <a:gd name="T5" fmla="*/ 146 h 61"/>
                <a:gd name="T6" fmla="*/ 63 w 76"/>
                <a:gd name="T7" fmla="*/ 159 h 61"/>
                <a:gd name="T8" fmla="*/ 104 w 76"/>
                <a:gd name="T9" fmla="*/ 171 h 61"/>
                <a:gd name="T10" fmla="*/ 107 w 76"/>
                <a:gd name="T11" fmla="*/ 167 h 61"/>
                <a:gd name="T12" fmla="*/ 114 w 76"/>
                <a:gd name="T13" fmla="*/ 98 h 61"/>
                <a:gd name="T14" fmla="*/ 123 w 76"/>
                <a:gd name="T15" fmla="*/ 92 h 61"/>
                <a:gd name="T16" fmla="*/ 120 w 76"/>
                <a:gd name="T17" fmla="*/ 47 h 61"/>
                <a:gd name="T18" fmla="*/ 123 w 76"/>
                <a:gd name="T19" fmla="*/ 59 h 61"/>
                <a:gd name="T20" fmla="*/ 133 w 76"/>
                <a:gd name="T21" fmla="*/ 47 h 61"/>
                <a:gd name="T22" fmla="*/ 123 w 76"/>
                <a:gd name="T23" fmla="*/ 11 h 61"/>
                <a:gd name="T24" fmla="*/ 120 w 76"/>
                <a:gd name="T25" fmla="*/ 0 h 61"/>
                <a:gd name="T26" fmla="*/ 96 w 76"/>
                <a:gd name="T27" fmla="*/ 47 h 61"/>
                <a:gd name="T28" fmla="*/ 70 w 76"/>
                <a:gd name="T29" fmla="*/ 92 h 61"/>
                <a:gd name="T30" fmla="*/ 29 w 76"/>
                <a:gd name="T31" fmla="*/ 98 h 61"/>
                <a:gd name="T32" fmla="*/ 10 w 76"/>
                <a:gd name="T33" fmla="*/ 92 h 61"/>
                <a:gd name="T34" fmla="*/ 0 w 76"/>
                <a:gd name="T35" fmla="*/ 84 h 61"/>
                <a:gd name="T36" fmla="*/ 0 w 76"/>
                <a:gd name="T37" fmla="*/ 92 h 6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6" h="61">
                  <a:moveTo>
                    <a:pt x="0" y="33"/>
                  </a:moveTo>
                  <a:lnTo>
                    <a:pt x="5" y="38"/>
                  </a:lnTo>
                  <a:lnTo>
                    <a:pt x="12" y="52"/>
                  </a:lnTo>
                  <a:lnTo>
                    <a:pt x="36" y="56"/>
                  </a:lnTo>
                  <a:lnTo>
                    <a:pt x="59" y="61"/>
                  </a:lnTo>
                  <a:lnTo>
                    <a:pt x="62" y="59"/>
                  </a:lnTo>
                  <a:lnTo>
                    <a:pt x="64" y="35"/>
                  </a:lnTo>
                  <a:lnTo>
                    <a:pt x="71" y="33"/>
                  </a:lnTo>
                  <a:lnTo>
                    <a:pt x="69" y="16"/>
                  </a:lnTo>
                  <a:lnTo>
                    <a:pt x="71" y="21"/>
                  </a:lnTo>
                  <a:lnTo>
                    <a:pt x="76" y="16"/>
                  </a:lnTo>
                  <a:lnTo>
                    <a:pt x="71" y="4"/>
                  </a:lnTo>
                  <a:lnTo>
                    <a:pt x="69" y="0"/>
                  </a:lnTo>
                  <a:lnTo>
                    <a:pt x="55" y="16"/>
                  </a:lnTo>
                  <a:lnTo>
                    <a:pt x="40" y="33"/>
                  </a:lnTo>
                  <a:lnTo>
                    <a:pt x="17" y="35"/>
                  </a:lnTo>
                  <a:lnTo>
                    <a:pt x="5" y="33"/>
                  </a:lnTo>
                  <a:lnTo>
                    <a:pt x="0" y="30"/>
                  </a:lnTo>
                  <a:lnTo>
                    <a:pt x="0" y="33"/>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167" name="Freeform 5308"/>
            <p:cNvSpPr>
              <a:spLocks/>
            </p:cNvSpPr>
            <p:nvPr/>
          </p:nvSpPr>
          <p:spPr bwMode="auto">
            <a:xfrm>
              <a:off x="3260" y="2229"/>
              <a:ext cx="179" cy="137"/>
            </a:xfrm>
            <a:custGeom>
              <a:avLst/>
              <a:gdLst>
                <a:gd name="T0" fmla="*/ 10 w 159"/>
                <a:gd name="T1" fmla="*/ 112 h 111"/>
                <a:gd name="T2" fmla="*/ 0 w 159"/>
                <a:gd name="T3" fmla="*/ 130 h 111"/>
                <a:gd name="T4" fmla="*/ 0 w 159"/>
                <a:gd name="T5" fmla="*/ 188 h 111"/>
                <a:gd name="T6" fmla="*/ 12 w 159"/>
                <a:gd name="T7" fmla="*/ 258 h 111"/>
                <a:gd name="T8" fmla="*/ 26 w 159"/>
                <a:gd name="T9" fmla="*/ 318 h 111"/>
                <a:gd name="T10" fmla="*/ 60 w 159"/>
                <a:gd name="T11" fmla="*/ 318 h 111"/>
                <a:gd name="T12" fmla="*/ 93 w 159"/>
                <a:gd name="T13" fmla="*/ 284 h 111"/>
                <a:gd name="T14" fmla="*/ 125 w 159"/>
                <a:gd name="T15" fmla="*/ 265 h 111"/>
                <a:gd name="T16" fmla="*/ 154 w 159"/>
                <a:gd name="T17" fmla="*/ 254 h 111"/>
                <a:gd name="T18" fmla="*/ 174 w 159"/>
                <a:gd name="T19" fmla="*/ 238 h 111"/>
                <a:gd name="T20" fmla="*/ 202 w 159"/>
                <a:gd name="T21" fmla="*/ 217 h 111"/>
                <a:gd name="T22" fmla="*/ 221 w 159"/>
                <a:gd name="T23" fmla="*/ 209 h 111"/>
                <a:gd name="T24" fmla="*/ 244 w 159"/>
                <a:gd name="T25" fmla="*/ 188 h 111"/>
                <a:gd name="T26" fmla="*/ 265 w 159"/>
                <a:gd name="T27" fmla="*/ 175 h 111"/>
                <a:gd name="T28" fmla="*/ 265 w 159"/>
                <a:gd name="T29" fmla="*/ 149 h 111"/>
                <a:gd name="T30" fmla="*/ 288 w 159"/>
                <a:gd name="T31" fmla="*/ 112 h 111"/>
                <a:gd name="T32" fmla="*/ 270 w 159"/>
                <a:gd name="T33" fmla="*/ 70 h 111"/>
                <a:gd name="T34" fmla="*/ 253 w 159"/>
                <a:gd name="T35" fmla="*/ 21 h 111"/>
                <a:gd name="T36" fmla="*/ 253 w 159"/>
                <a:gd name="T37" fmla="*/ 0 h 111"/>
                <a:gd name="T38" fmla="*/ 231 w 159"/>
                <a:gd name="T39" fmla="*/ 2 h 111"/>
                <a:gd name="T40" fmla="*/ 209 w 159"/>
                <a:gd name="T41" fmla="*/ 14 h 111"/>
                <a:gd name="T42" fmla="*/ 189 w 159"/>
                <a:gd name="T43" fmla="*/ 26 h 111"/>
                <a:gd name="T44" fmla="*/ 168 w 159"/>
                <a:gd name="T45" fmla="*/ 35 h 111"/>
                <a:gd name="T46" fmla="*/ 150 w 159"/>
                <a:gd name="T47" fmla="*/ 70 h 111"/>
                <a:gd name="T48" fmla="*/ 132 w 159"/>
                <a:gd name="T49" fmla="*/ 99 h 111"/>
                <a:gd name="T50" fmla="*/ 115 w 159"/>
                <a:gd name="T51" fmla="*/ 136 h 111"/>
                <a:gd name="T52" fmla="*/ 102 w 159"/>
                <a:gd name="T53" fmla="*/ 169 h 111"/>
                <a:gd name="T54" fmla="*/ 100 w 159"/>
                <a:gd name="T55" fmla="*/ 112 h 111"/>
                <a:gd name="T56" fmla="*/ 72 w 159"/>
                <a:gd name="T57" fmla="*/ 96 h 111"/>
                <a:gd name="T58" fmla="*/ 47 w 159"/>
                <a:gd name="T59" fmla="*/ 80 h 111"/>
                <a:gd name="T60" fmla="*/ 12 w 159"/>
                <a:gd name="T61" fmla="*/ 73 h 111"/>
                <a:gd name="T62" fmla="*/ 10 w 159"/>
                <a:gd name="T63" fmla="*/ 112 h 1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59" h="111">
                  <a:moveTo>
                    <a:pt x="5" y="40"/>
                  </a:moveTo>
                  <a:lnTo>
                    <a:pt x="0" y="45"/>
                  </a:lnTo>
                  <a:lnTo>
                    <a:pt x="0" y="66"/>
                  </a:lnTo>
                  <a:lnTo>
                    <a:pt x="7" y="90"/>
                  </a:lnTo>
                  <a:lnTo>
                    <a:pt x="14" y="111"/>
                  </a:lnTo>
                  <a:lnTo>
                    <a:pt x="33" y="111"/>
                  </a:lnTo>
                  <a:lnTo>
                    <a:pt x="52" y="99"/>
                  </a:lnTo>
                  <a:lnTo>
                    <a:pt x="69" y="92"/>
                  </a:lnTo>
                  <a:lnTo>
                    <a:pt x="85" y="88"/>
                  </a:lnTo>
                  <a:lnTo>
                    <a:pt x="97" y="83"/>
                  </a:lnTo>
                  <a:lnTo>
                    <a:pt x="111" y="76"/>
                  </a:lnTo>
                  <a:lnTo>
                    <a:pt x="123" y="73"/>
                  </a:lnTo>
                  <a:lnTo>
                    <a:pt x="135" y="66"/>
                  </a:lnTo>
                  <a:lnTo>
                    <a:pt x="147" y="61"/>
                  </a:lnTo>
                  <a:lnTo>
                    <a:pt x="147" y="52"/>
                  </a:lnTo>
                  <a:lnTo>
                    <a:pt x="159" y="40"/>
                  </a:lnTo>
                  <a:lnTo>
                    <a:pt x="149" y="24"/>
                  </a:lnTo>
                  <a:lnTo>
                    <a:pt x="140" y="7"/>
                  </a:lnTo>
                  <a:lnTo>
                    <a:pt x="140" y="0"/>
                  </a:lnTo>
                  <a:lnTo>
                    <a:pt x="128" y="2"/>
                  </a:lnTo>
                  <a:lnTo>
                    <a:pt x="116" y="5"/>
                  </a:lnTo>
                  <a:lnTo>
                    <a:pt x="104" y="9"/>
                  </a:lnTo>
                  <a:lnTo>
                    <a:pt x="92" y="12"/>
                  </a:lnTo>
                  <a:lnTo>
                    <a:pt x="83" y="24"/>
                  </a:lnTo>
                  <a:lnTo>
                    <a:pt x="73" y="35"/>
                  </a:lnTo>
                  <a:lnTo>
                    <a:pt x="64" y="47"/>
                  </a:lnTo>
                  <a:lnTo>
                    <a:pt x="57" y="59"/>
                  </a:lnTo>
                  <a:lnTo>
                    <a:pt x="55" y="40"/>
                  </a:lnTo>
                  <a:lnTo>
                    <a:pt x="40" y="33"/>
                  </a:lnTo>
                  <a:lnTo>
                    <a:pt x="26" y="28"/>
                  </a:lnTo>
                  <a:lnTo>
                    <a:pt x="7" y="26"/>
                  </a:lnTo>
                  <a:lnTo>
                    <a:pt x="5" y="40"/>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168" name="Freeform 5309"/>
            <p:cNvSpPr>
              <a:spLocks/>
            </p:cNvSpPr>
            <p:nvPr/>
          </p:nvSpPr>
          <p:spPr bwMode="auto">
            <a:xfrm>
              <a:off x="3916" y="2431"/>
              <a:ext cx="37" cy="86"/>
            </a:xfrm>
            <a:custGeom>
              <a:avLst/>
              <a:gdLst>
                <a:gd name="T0" fmla="*/ 12 w 33"/>
                <a:gd name="T1" fmla="*/ 9 h 69"/>
                <a:gd name="T2" fmla="*/ 25 w 33"/>
                <a:gd name="T3" fmla="*/ 37 h 69"/>
                <a:gd name="T4" fmla="*/ 38 w 33"/>
                <a:gd name="T5" fmla="*/ 71 h 69"/>
                <a:gd name="T6" fmla="*/ 49 w 33"/>
                <a:gd name="T7" fmla="*/ 108 h 69"/>
                <a:gd name="T8" fmla="*/ 58 w 33"/>
                <a:gd name="T9" fmla="*/ 150 h 69"/>
                <a:gd name="T10" fmla="*/ 46 w 33"/>
                <a:gd name="T11" fmla="*/ 194 h 69"/>
                <a:gd name="T12" fmla="*/ 15 w 33"/>
                <a:gd name="T13" fmla="*/ 207 h 69"/>
                <a:gd name="T14" fmla="*/ 2 w 33"/>
                <a:gd name="T15" fmla="*/ 135 h 69"/>
                <a:gd name="T16" fmla="*/ 0 w 33"/>
                <a:gd name="T17" fmla="*/ 87 h 69"/>
                <a:gd name="T18" fmla="*/ 2 w 33"/>
                <a:gd name="T19" fmla="*/ 95 h 69"/>
                <a:gd name="T20" fmla="*/ 2 w 33"/>
                <a:gd name="T21" fmla="*/ 50 h 69"/>
                <a:gd name="T22" fmla="*/ 12 w 33"/>
                <a:gd name="T23" fmla="*/ 14 h 69"/>
                <a:gd name="T24" fmla="*/ 12 w 33"/>
                <a:gd name="T25" fmla="*/ 14 h 69"/>
                <a:gd name="T26" fmla="*/ 2 w 33"/>
                <a:gd name="T27" fmla="*/ 0 h 69"/>
                <a:gd name="T28" fmla="*/ 12 w 33"/>
                <a:gd name="T29" fmla="*/ 9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 h="69">
                  <a:moveTo>
                    <a:pt x="7" y="3"/>
                  </a:moveTo>
                  <a:lnTo>
                    <a:pt x="14" y="12"/>
                  </a:lnTo>
                  <a:lnTo>
                    <a:pt x="21" y="24"/>
                  </a:lnTo>
                  <a:lnTo>
                    <a:pt x="28" y="36"/>
                  </a:lnTo>
                  <a:lnTo>
                    <a:pt x="33" y="50"/>
                  </a:lnTo>
                  <a:lnTo>
                    <a:pt x="26" y="64"/>
                  </a:lnTo>
                  <a:lnTo>
                    <a:pt x="9" y="69"/>
                  </a:lnTo>
                  <a:lnTo>
                    <a:pt x="2" y="45"/>
                  </a:lnTo>
                  <a:lnTo>
                    <a:pt x="0" y="29"/>
                  </a:lnTo>
                  <a:lnTo>
                    <a:pt x="2" y="31"/>
                  </a:lnTo>
                  <a:lnTo>
                    <a:pt x="2" y="17"/>
                  </a:lnTo>
                  <a:lnTo>
                    <a:pt x="7" y="5"/>
                  </a:lnTo>
                  <a:lnTo>
                    <a:pt x="2" y="0"/>
                  </a:lnTo>
                  <a:lnTo>
                    <a:pt x="7" y="3"/>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169" name="Freeform 5310"/>
            <p:cNvSpPr>
              <a:spLocks/>
            </p:cNvSpPr>
            <p:nvPr/>
          </p:nvSpPr>
          <p:spPr bwMode="auto">
            <a:xfrm>
              <a:off x="3026" y="2671"/>
              <a:ext cx="33" cy="38"/>
            </a:xfrm>
            <a:custGeom>
              <a:avLst/>
              <a:gdLst>
                <a:gd name="T0" fmla="*/ 17 w 30"/>
                <a:gd name="T1" fmla="*/ 20 h 31"/>
                <a:gd name="T2" fmla="*/ 2 w 30"/>
                <a:gd name="T3" fmla="*/ 51 h 31"/>
                <a:gd name="T4" fmla="*/ 0 w 30"/>
                <a:gd name="T5" fmla="*/ 77 h 31"/>
                <a:gd name="T6" fmla="*/ 0 w 30"/>
                <a:gd name="T7" fmla="*/ 87 h 31"/>
                <a:gd name="T8" fmla="*/ 2 w 30"/>
                <a:gd name="T9" fmla="*/ 87 h 31"/>
                <a:gd name="T10" fmla="*/ 23 w 30"/>
                <a:gd name="T11" fmla="*/ 77 h 31"/>
                <a:gd name="T12" fmla="*/ 26 w 30"/>
                <a:gd name="T13" fmla="*/ 66 h 31"/>
                <a:gd name="T14" fmla="*/ 43 w 30"/>
                <a:gd name="T15" fmla="*/ 66 h 31"/>
                <a:gd name="T16" fmla="*/ 48 w 30"/>
                <a:gd name="T17" fmla="*/ 66 h 31"/>
                <a:gd name="T18" fmla="*/ 37 w 30"/>
                <a:gd name="T19" fmla="*/ 0 h 31"/>
                <a:gd name="T20" fmla="*/ 23 w 30"/>
                <a:gd name="T21" fmla="*/ 20 h 31"/>
                <a:gd name="T22" fmla="*/ 17 w 30"/>
                <a:gd name="T23" fmla="*/ 20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 h="31">
                  <a:moveTo>
                    <a:pt x="11" y="7"/>
                  </a:moveTo>
                  <a:lnTo>
                    <a:pt x="2" y="19"/>
                  </a:lnTo>
                  <a:lnTo>
                    <a:pt x="0" y="28"/>
                  </a:lnTo>
                  <a:lnTo>
                    <a:pt x="0" y="31"/>
                  </a:lnTo>
                  <a:lnTo>
                    <a:pt x="2" y="31"/>
                  </a:lnTo>
                  <a:lnTo>
                    <a:pt x="14" y="28"/>
                  </a:lnTo>
                  <a:lnTo>
                    <a:pt x="16" y="24"/>
                  </a:lnTo>
                  <a:lnTo>
                    <a:pt x="26" y="24"/>
                  </a:lnTo>
                  <a:lnTo>
                    <a:pt x="30" y="24"/>
                  </a:lnTo>
                  <a:lnTo>
                    <a:pt x="23" y="0"/>
                  </a:lnTo>
                  <a:lnTo>
                    <a:pt x="14" y="7"/>
                  </a:lnTo>
                  <a:lnTo>
                    <a:pt x="11" y="7"/>
                  </a:lnTo>
                  <a:close/>
                </a:path>
              </a:pathLst>
            </a:custGeom>
            <a:solidFill>
              <a:srgbClr val="0033CC"/>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170" name="Rectangle 5311"/>
            <p:cNvSpPr>
              <a:spLocks noChangeArrowheads="1"/>
            </p:cNvSpPr>
            <p:nvPr/>
          </p:nvSpPr>
          <p:spPr bwMode="auto">
            <a:xfrm>
              <a:off x="3813" y="2607"/>
              <a:ext cx="0" cy="0"/>
            </a:xfrm>
            <a:prstGeom prst="rect">
              <a:avLst/>
            </a:prstGeom>
            <a:solidFill>
              <a:srgbClr val="E1E1E1"/>
            </a:solidFill>
            <a:ln w="3175">
              <a:solidFill>
                <a:srgbClr val="000000"/>
              </a:solidFill>
              <a:miter lim="800000"/>
              <a:headEnd/>
              <a:tailEnd/>
            </a:ln>
          </p:spPr>
          <p:txBody>
            <a:bodyPr/>
            <a:lstStyle/>
            <a:p>
              <a:pPr algn="ctr" fontAlgn="base">
                <a:spcBef>
                  <a:spcPct val="50000"/>
                </a:spcBef>
                <a:spcAft>
                  <a:spcPct val="0"/>
                </a:spcAft>
              </a:pPr>
              <a:endParaRPr lang="en-US" altLang="en-US" sz="1600">
                <a:solidFill>
                  <a:srgbClr val="000000"/>
                </a:solidFill>
              </a:endParaRPr>
            </a:p>
          </p:txBody>
        </p:sp>
        <p:sp>
          <p:nvSpPr>
            <p:cNvPr id="3171" name="Freeform 5312"/>
            <p:cNvSpPr>
              <a:spLocks/>
            </p:cNvSpPr>
            <p:nvPr/>
          </p:nvSpPr>
          <p:spPr bwMode="auto">
            <a:xfrm>
              <a:off x="3815" y="2656"/>
              <a:ext cx="3" cy="1"/>
            </a:xfrm>
            <a:custGeom>
              <a:avLst/>
              <a:gdLst>
                <a:gd name="T0" fmla="*/ 0 w 2"/>
                <a:gd name="T1" fmla="*/ 0 h 1"/>
                <a:gd name="T2" fmla="*/ 18 w 2"/>
                <a:gd name="T3" fmla="*/ 0 h 1"/>
                <a:gd name="T4" fmla="*/ 0 w 2"/>
                <a:gd name="T5" fmla="*/ 0 h 1"/>
                <a:gd name="T6" fmla="*/ 0 60000 65536"/>
                <a:gd name="T7" fmla="*/ 0 60000 65536"/>
                <a:gd name="T8" fmla="*/ 0 60000 65536"/>
              </a:gdLst>
              <a:ahLst/>
              <a:cxnLst>
                <a:cxn ang="T6">
                  <a:pos x="T0" y="T1"/>
                </a:cxn>
                <a:cxn ang="T7">
                  <a:pos x="T2" y="T3"/>
                </a:cxn>
                <a:cxn ang="T8">
                  <a:pos x="T4" y="T5"/>
                </a:cxn>
              </a:cxnLst>
              <a:rect l="0" t="0" r="r" b="b"/>
              <a:pathLst>
                <a:path w="2" h="1">
                  <a:moveTo>
                    <a:pt x="0" y="0"/>
                  </a:moveTo>
                  <a:lnTo>
                    <a:pt x="2" y="0"/>
                  </a:lnTo>
                  <a:lnTo>
                    <a:pt x="0" y="0"/>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172" name="Freeform 5313"/>
            <p:cNvSpPr>
              <a:spLocks/>
            </p:cNvSpPr>
            <p:nvPr/>
          </p:nvSpPr>
          <p:spPr bwMode="auto">
            <a:xfrm>
              <a:off x="3813" y="2645"/>
              <a:ext cx="1" cy="2"/>
            </a:xfrm>
            <a:custGeom>
              <a:avLst/>
              <a:gdLst>
                <a:gd name="T0" fmla="*/ 0 w 1"/>
                <a:gd name="T1" fmla="*/ 0 h 2"/>
                <a:gd name="T2" fmla="*/ 0 w 1"/>
                <a:gd name="T3" fmla="*/ 2 h 2"/>
                <a:gd name="T4" fmla="*/ 0 w 1"/>
                <a:gd name="T5" fmla="*/ 0 h 2"/>
                <a:gd name="T6" fmla="*/ 0 w 1"/>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0" y="0"/>
                  </a:moveTo>
                  <a:lnTo>
                    <a:pt x="0" y="2"/>
                  </a:lnTo>
                  <a:lnTo>
                    <a:pt x="0" y="0"/>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173" name="Freeform 5314"/>
            <p:cNvSpPr>
              <a:spLocks/>
            </p:cNvSpPr>
            <p:nvPr/>
          </p:nvSpPr>
          <p:spPr bwMode="auto">
            <a:xfrm>
              <a:off x="3805" y="2662"/>
              <a:ext cx="3" cy="3"/>
            </a:xfrm>
            <a:custGeom>
              <a:avLst/>
              <a:gdLst>
                <a:gd name="T0" fmla="*/ 3 w 3"/>
                <a:gd name="T1" fmla="*/ 0 h 2"/>
                <a:gd name="T2" fmla="*/ 0 w 3"/>
                <a:gd name="T3" fmla="*/ 18 h 2"/>
                <a:gd name="T4" fmla="*/ 0 w 3"/>
                <a:gd name="T5" fmla="*/ 0 h 2"/>
                <a:gd name="T6" fmla="*/ 3 w 3"/>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2">
                  <a:moveTo>
                    <a:pt x="3" y="0"/>
                  </a:moveTo>
                  <a:lnTo>
                    <a:pt x="0" y="2"/>
                  </a:lnTo>
                  <a:lnTo>
                    <a:pt x="0" y="0"/>
                  </a:lnTo>
                  <a:lnTo>
                    <a:pt x="3" y="0"/>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174" name="Freeform 5315"/>
            <p:cNvSpPr>
              <a:spLocks/>
            </p:cNvSpPr>
            <p:nvPr/>
          </p:nvSpPr>
          <p:spPr bwMode="auto">
            <a:xfrm>
              <a:off x="3808" y="2665"/>
              <a:ext cx="1" cy="4"/>
            </a:xfrm>
            <a:custGeom>
              <a:avLst/>
              <a:gdLst>
                <a:gd name="T0" fmla="*/ 0 w 1"/>
                <a:gd name="T1" fmla="*/ 12 h 3"/>
                <a:gd name="T2" fmla="*/ 0 w 1"/>
                <a:gd name="T3" fmla="*/ 0 h 3"/>
                <a:gd name="T4" fmla="*/ 0 w 1"/>
                <a:gd name="T5" fmla="*/ 12 h 3"/>
                <a:gd name="T6" fmla="*/ 0 w 1"/>
                <a:gd name="T7" fmla="*/ 12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3">
                  <a:moveTo>
                    <a:pt x="0" y="3"/>
                  </a:moveTo>
                  <a:lnTo>
                    <a:pt x="0" y="0"/>
                  </a:lnTo>
                  <a:lnTo>
                    <a:pt x="0" y="3"/>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175" name="Freeform 5316"/>
            <p:cNvSpPr>
              <a:spLocks/>
            </p:cNvSpPr>
            <p:nvPr/>
          </p:nvSpPr>
          <p:spPr bwMode="auto">
            <a:xfrm>
              <a:off x="3808" y="2522"/>
              <a:ext cx="1" cy="3"/>
            </a:xfrm>
            <a:custGeom>
              <a:avLst/>
              <a:gdLst>
                <a:gd name="T0" fmla="*/ 0 w 1"/>
                <a:gd name="T1" fmla="*/ 3 h 3"/>
                <a:gd name="T2" fmla="*/ 0 w 1"/>
                <a:gd name="T3" fmla="*/ 0 h 3"/>
                <a:gd name="T4" fmla="*/ 0 w 1"/>
                <a:gd name="T5" fmla="*/ 3 h 3"/>
                <a:gd name="T6" fmla="*/ 0 60000 65536"/>
                <a:gd name="T7" fmla="*/ 0 60000 65536"/>
                <a:gd name="T8" fmla="*/ 0 60000 65536"/>
              </a:gdLst>
              <a:ahLst/>
              <a:cxnLst>
                <a:cxn ang="T6">
                  <a:pos x="T0" y="T1"/>
                </a:cxn>
                <a:cxn ang="T7">
                  <a:pos x="T2" y="T3"/>
                </a:cxn>
                <a:cxn ang="T8">
                  <a:pos x="T4" y="T5"/>
                </a:cxn>
              </a:cxnLst>
              <a:rect l="0" t="0" r="r" b="b"/>
              <a:pathLst>
                <a:path w="1" h="3">
                  <a:moveTo>
                    <a:pt x="0" y="3"/>
                  </a:moveTo>
                  <a:lnTo>
                    <a:pt x="0" y="0"/>
                  </a:lnTo>
                  <a:lnTo>
                    <a:pt x="0" y="3"/>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176" name="Freeform 5317"/>
            <p:cNvSpPr>
              <a:spLocks/>
            </p:cNvSpPr>
            <p:nvPr/>
          </p:nvSpPr>
          <p:spPr bwMode="auto">
            <a:xfrm>
              <a:off x="3810" y="2662"/>
              <a:ext cx="3" cy="3"/>
            </a:xfrm>
            <a:custGeom>
              <a:avLst/>
              <a:gdLst>
                <a:gd name="T0" fmla="*/ 0 w 3"/>
                <a:gd name="T1" fmla="*/ 18 h 2"/>
                <a:gd name="T2" fmla="*/ 3 w 3"/>
                <a:gd name="T3" fmla="*/ 0 h 2"/>
                <a:gd name="T4" fmla="*/ 0 w 3"/>
                <a:gd name="T5" fmla="*/ 0 h 2"/>
                <a:gd name="T6" fmla="*/ 0 w 3"/>
                <a:gd name="T7" fmla="*/ 18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2">
                  <a:moveTo>
                    <a:pt x="0" y="2"/>
                  </a:moveTo>
                  <a:lnTo>
                    <a:pt x="3" y="0"/>
                  </a:lnTo>
                  <a:lnTo>
                    <a:pt x="0" y="0"/>
                  </a:lnTo>
                  <a:lnTo>
                    <a:pt x="0" y="2"/>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177" name="Freeform 5318"/>
            <p:cNvSpPr>
              <a:spLocks/>
            </p:cNvSpPr>
            <p:nvPr/>
          </p:nvSpPr>
          <p:spPr bwMode="auto">
            <a:xfrm>
              <a:off x="3815" y="2600"/>
              <a:ext cx="3" cy="2"/>
            </a:xfrm>
            <a:custGeom>
              <a:avLst/>
              <a:gdLst>
                <a:gd name="T0" fmla="*/ 18 w 2"/>
                <a:gd name="T1" fmla="*/ 0 h 2"/>
                <a:gd name="T2" fmla="*/ 18 w 2"/>
                <a:gd name="T3" fmla="*/ 0 h 2"/>
                <a:gd name="T4" fmla="*/ 0 w 2"/>
                <a:gd name="T5" fmla="*/ 0 h 2"/>
                <a:gd name="T6" fmla="*/ 18 w 2"/>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
                  <a:moveTo>
                    <a:pt x="2" y="0"/>
                  </a:moveTo>
                  <a:lnTo>
                    <a:pt x="2" y="0"/>
                  </a:lnTo>
                  <a:lnTo>
                    <a:pt x="0" y="0"/>
                  </a:lnTo>
                  <a:lnTo>
                    <a:pt x="2" y="0"/>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178" name="Freeform 5319"/>
            <p:cNvSpPr>
              <a:spLocks/>
            </p:cNvSpPr>
            <p:nvPr/>
          </p:nvSpPr>
          <p:spPr bwMode="auto">
            <a:xfrm>
              <a:off x="3803" y="2493"/>
              <a:ext cx="2" cy="2"/>
            </a:xfrm>
            <a:custGeom>
              <a:avLst/>
              <a:gdLst>
                <a:gd name="T0" fmla="*/ 2 w 2"/>
                <a:gd name="T1" fmla="*/ 2 h 2"/>
                <a:gd name="T2" fmla="*/ 0 w 2"/>
                <a:gd name="T3" fmla="*/ 0 h 2"/>
                <a:gd name="T4" fmla="*/ 0 w 2"/>
                <a:gd name="T5" fmla="*/ 2 h 2"/>
                <a:gd name="T6" fmla="*/ 2 w 2"/>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
                  <a:moveTo>
                    <a:pt x="2" y="2"/>
                  </a:moveTo>
                  <a:lnTo>
                    <a:pt x="0" y="0"/>
                  </a:lnTo>
                  <a:lnTo>
                    <a:pt x="0" y="2"/>
                  </a:lnTo>
                  <a:lnTo>
                    <a:pt x="2" y="2"/>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179" name="Freeform 5320"/>
            <p:cNvSpPr>
              <a:spLocks/>
            </p:cNvSpPr>
            <p:nvPr/>
          </p:nvSpPr>
          <p:spPr bwMode="auto">
            <a:xfrm>
              <a:off x="3808" y="2607"/>
              <a:ext cx="2" cy="6"/>
            </a:xfrm>
            <a:custGeom>
              <a:avLst/>
              <a:gdLst>
                <a:gd name="T0" fmla="*/ 2 w 2"/>
                <a:gd name="T1" fmla="*/ 2 h 5"/>
                <a:gd name="T2" fmla="*/ 2 w 2"/>
                <a:gd name="T3" fmla="*/ 0 h 5"/>
                <a:gd name="T4" fmla="*/ 0 w 2"/>
                <a:gd name="T5" fmla="*/ 12 h 5"/>
                <a:gd name="T6" fmla="*/ 2 w 2"/>
                <a:gd name="T7" fmla="*/ 2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5">
                  <a:moveTo>
                    <a:pt x="2" y="2"/>
                  </a:moveTo>
                  <a:lnTo>
                    <a:pt x="2" y="0"/>
                  </a:lnTo>
                  <a:lnTo>
                    <a:pt x="0" y="5"/>
                  </a:lnTo>
                  <a:lnTo>
                    <a:pt x="2" y="2"/>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180" name="Freeform 5321"/>
            <p:cNvSpPr>
              <a:spLocks/>
            </p:cNvSpPr>
            <p:nvPr/>
          </p:nvSpPr>
          <p:spPr bwMode="auto">
            <a:xfrm>
              <a:off x="3813" y="2595"/>
              <a:ext cx="1" cy="3"/>
            </a:xfrm>
            <a:custGeom>
              <a:avLst/>
              <a:gdLst>
                <a:gd name="T0" fmla="*/ 0 w 1"/>
                <a:gd name="T1" fmla="*/ 18 h 2"/>
                <a:gd name="T2" fmla="*/ 0 w 1"/>
                <a:gd name="T3" fmla="*/ 0 h 2"/>
                <a:gd name="T4" fmla="*/ 0 w 1"/>
                <a:gd name="T5" fmla="*/ 18 h 2"/>
                <a:gd name="T6" fmla="*/ 0 60000 65536"/>
                <a:gd name="T7" fmla="*/ 0 60000 65536"/>
                <a:gd name="T8" fmla="*/ 0 60000 65536"/>
              </a:gdLst>
              <a:ahLst/>
              <a:cxnLst>
                <a:cxn ang="T6">
                  <a:pos x="T0" y="T1"/>
                </a:cxn>
                <a:cxn ang="T7">
                  <a:pos x="T2" y="T3"/>
                </a:cxn>
                <a:cxn ang="T8">
                  <a:pos x="T4" y="T5"/>
                </a:cxn>
              </a:cxnLst>
              <a:rect l="0" t="0" r="r" b="b"/>
              <a:pathLst>
                <a:path w="1" h="2">
                  <a:moveTo>
                    <a:pt x="0" y="2"/>
                  </a:moveTo>
                  <a:lnTo>
                    <a:pt x="0" y="0"/>
                  </a:lnTo>
                  <a:lnTo>
                    <a:pt x="0" y="2"/>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181" name="Freeform 5322"/>
            <p:cNvSpPr>
              <a:spLocks/>
            </p:cNvSpPr>
            <p:nvPr/>
          </p:nvSpPr>
          <p:spPr bwMode="auto">
            <a:xfrm>
              <a:off x="3810" y="2522"/>
              <a:ext cx="3" cy="3"/>
            </a:xfrm>
            <a:custGeom>
              <a:avLst/>
              <a:gdLst>
                <a:gd name="T0" fmla="*/ 0 w 3"/>
                <a:gd name="T1" fmla="*/ 0 h 3"/>
                <a:gd name="T2" fmla="*/ 3 w 3"/>
                <a:gd name="T3" fmla="*/ 3 h 3"/>
                <a:gd name="T4" fmla="*/ 0 w 3"/>
                <a:gd name="T5" fmla="*/ 3 h 3"/>
                <a:gd name="T6" fmla="*/ 0 w 3"/>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3">
                  <a:moveTo>
                    <a:pt x="0" y="0"/>
                  </a:moveTo>
                  <a:lnTo>
                    <a:pt x="3" y="3"/>
                  </a:lnTo>
                  <a:lnTo>
                    <a:pt x="0" y="3"/>
                  </a:lnTo>
                  <a:lnTo>
                    <a:pt x="0" y="0"/>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182" name="Freeform 5323"/>
            <p:cNvSpPr>
              <a:spLocks/>
            </p:cNvSpPr>
            <p:nvPr/>
          </p:nvSpPr>
          <p:spPr bwMode="auto">
            <a:xfrm>
              <a:off x="3803" y="2499"/>
              <a:ext cx="2" cy="2"/>
            </a:xfrm>
            <a:custGeom>
              <a:avLst/>
              <a:gdLst>
                <a:gd name="T0" fmla="*/ 2 w 2"/>
                <a:gd name="T1" fmla="*/ 2 h 2"/>
                <a:gd name="T2" fmla="*/ 2 w 2"/>
                <a:gd name="T3" fmla="*/ 0 h 2"/>
                <a:gd name="T4" fmla="*/ 0 w 2"/>
                <a:gd name="T5" fmla="*/ 0 h 2"/>
                <a:gd name="T6" fmla="*/ 2 w 2"/>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
                  <a:moveTo>
                    <a:pt x="2" y="2"/>
                  </a:moveTo>
                  <a:lnTo>
                    <a:pt x="2" y="0"/>
                  </a:lnTo>
                  <a:lnTo>
                    <a:pt x="0" y="0"/>
                  </a:lnTo>
                  <a:lnTo>
                    <a:pt x="2" y="2"/>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183" name="Freeform 5324"/>
            <p:cNvSpPr>
              <a:spLocks/>
            </p:cNvSpPr>
            <p:nvPr/>
          </p:nvSpPr>
          <p:spPr bwMode="auto">
            <a:xfrm>
              <a:off x="3796" y="2585"/>
              <a:ext cx="4" cy="2"/>
            </a:xfrm>
            <a:custGeom>
              <a:avLst/>
              <a:gdLst>
                <a:gd name="T0" fmla="*/ 12 w 3"/>
                <a:gd name="T1" fmla="*/ 0 h 2"/>
                <a:gd name="T2" fmla="*/ 0 w 3"/>
                <a:gd name="T3" fmla="*/ 0 h 2"/>
                <a:gd name="T4" fmla="*/ 12 w 3"/>
                <a:gd name="T5" fmla="*/ 0 h 2"/>
                <a:gd name="T6" fmla="*/ 0 60000 65536"/>
                <a:gd name="T7" fmla="*/ 0 60000 65536"/>
                <a:gd name="T8" fmla="*/ 0 60000 65536"/>
              </a:gdLst>
              <a:ahLst/>
              <a:cxnLst>
                <a:cxn ang="T6">
                  <a:pos x="T0" y="T1"/>
                </a:cxn>
                <a:cxn ang="T7">
                  <a:pos x="T2" y="T3"/>
                </a:cxn>
                <a:cxn ang="T8">
                  <a:pos x="T4" y="T5"/>
                </a:cxn>
              </a:cxnLst>
              <a:rect l="0" t="0" r="r" b="b"/>
              <a:pathLst>
                <a:path w="3" h="2">
                  <a:moveTo>
                    <a:pt x="3" y="0"/>
                  </a:moveTo>
                  <a:lnTo>
                    <a:pt x="0" y="0"/>
                  </a:lnTo>
                  <a:lnTo>
                    <a:pt x="3" y="0"/>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184" name="Freeform 5325"/>
            <p:cNvSpPr>
              <a:spLocks/>
            </p:cNvSpPr>
            <p:nvPr/>
          </p:nvSpPr>
          <p:spPr bwMode="auto">
            <a:xfrm>
              <a:off x="3800" y="2489"/>
              <a:ext cx="3" cy="4"/>
            </a:xfrm>
            <a:custGeom>
              <a:avLst/>
              <a:gdLst>
                <a:gd name="T0" fmla="*/ 18 w 2"/>
                <a:gd name="T1" fmla="*/ 12 h 3"/>
                <a:gd name="T2" fmla="*/ 18 w 2"/>
                <a:gd name="T3" fmla="*/ 0 h 3"/>
                <a:gd name="T4" fmla="*/ 0 w 2"/>
                <a:gd name="T5" fmla="*/ 12 h 3"/>
                <a:gd name="T6" fmla="*/ 18 w 2"/>
                <a:gd name="T7" fmla="*/ 12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3">
                  <a:moveTo>
                    <a:pt x="2" y="3"/>
                  </a:moveTo>
                  <a:lnTo>
                    <a:pt x="2" y="0"/>
                  </a:lnTo>
                  <a:lnTo>
                    <a:pt x="0" y="3"/>
                  </a:lnTo>
                  <a:lnTo>
                    <a:pt x="2" y="3"/>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185" name="Freeform 5326"/>
            <p:cNvSpPr>
              <a:spLocks/>
            </p:cNvSpPr>
            <p:nvPr/>
          </p:nvSpPr>
          <p:spPr bwMode="auto">
            <a:xfrm>
              <a:off x="3810" y="2583"/>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186" name="Rectangle 5327"/>
            <p:cNvSpPr>
              <a:spLocks noChangeArrowheads="1"/>
            </p:cNvSpPr>
            <p:nvPr/>
          </p:nvSpPr>
          <p:spPr bwMode="auto">
            <a:xfrm>
              <a:off x="3813" y="2636"/>
              <a:ext cx="0" cy="0"/>
            </a:xfrm>
            <a:prstGeom prst="rect">
              <a:avLst/>
            </a:prstGeom>
            <a:solidFill>
              <a:srgbClr val="E1E1E1"/>
            </a:solidFill>
            <a:ln w="3175">
              <a:solidFill>
                <a:srgbClr val="000000"/>
              </a:solidFill>
              <a:miter lim="800000"/>
              <a:headEnd/>
              <a:tailEnd/>
            </a:ln>
          </p:spPr>
          <p:txBody>
            <a:bodyPr/>
            <a:lstStyle/>
            <a:p>
              <a:pPr algn="ctr" fontAlgn="base">
                <a:spcBef>
                  <a:spcPct val="50000"/>
                </a:spcBef>
                <a:spcAft>
                  <a:spcPct val="0"/>
                </a:spcAft>
              </a:pPr>
              <a:endParaRPr lang="en-US" altLang="en-US" sz="1600">
                <a:solidFill>
                  <a:srgbClr val="000000"/>
                </a:solidFill>
              </a:endParaRPr>
            </a:p>
          </p:txBody>
        </p:sp>
        <p:sp>
          <p:nvSpPr>
            <p:cNvPr id="3187" name="Freeform 5328"/>
            <p:cNvSpPr>
              <a:spLocks/>
            </p:cNvSpPr>
            <p:nvPr/>
          </p:nvSpPr>
          <p:spPr bwMode="auto">
            <a:xfrm>
              <a:off x="3800" y="2495"/>
              <a:ext cx="3" cy="1"/>
            </a:xfrm>
            <a:custGeom>
              <a:avLst/>
              <a:gdLst>
                <a:gd name="T0" fmla="*/ 0 w 2"/>
                <a:gd name="T1" fmla="*/ 0 h 1"/>
                <a:gd name="T2" fmla="*/ 18 w 2"/>
                <a:gd name="T3" fmla="*/ 0 h 1"/>
                <a:gd name="T4" fmla="*/ 0 w 2"/>
                <a:gd name="T5" fmla="*/ 0 h 1"/>
                <a:gd name="T6" fmla="*/ 0 w 2"/>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0" y="0"/>
                  </a:moveTo>
                  <a:lnTo>
                    <a:pt x="2" y="0"/>
                  </a:lnTo>
                  <a:lnTo>
                    <a:pt x="0" y="0"/>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188" name="Freeform 5329"/>
            <p:cNvSpPr>
              <a:spLocks/>
            </p:cNvSpPr>
            <p:nvPr/>
          </p:nvSpPr>
          <p:spPr bwMode="auto">
            <a:xfrm>
              <a:off x="3813" y="2592"/>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189" name="Freeform 5330"/>
            <p:cNvSpPr>
              <a:spLocks/>
            </p:cNvSpPr>
            <p:nvPr/>
          </p:nvSpPr>
          <p:spPr bwMode="auto">
            <a:xfrm>
              <a:off x="3810" y="2545"/>
              <a:ext cx="3" cy="3"/>
            </a:xfrm>
            <a:custGeom>
              <a:avLst/>
              <a:gdLst>
                <a:gd name="T0" fmla="*/ 0 w 3"/>
                <a:gd name="T1" fmla="*/ 0 h 3"/>
                <a:gd name="T2" fmla="*/ 3 w 3"/>
                <a:gd name="T3" fmla="*/ 3 h 3"/>
                <a:gd name="T4" fmla="*/ 0 w 3"/>
                <a:gd name="T5" fmla="*/ 3 h 3"/>
                <a:gd name="T6" fmla="*/ 0 w 3"/>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3">
                  <a:moveTo>
                    <a:pt x="0" y="0"/>
                  </a:moveTo>
                  <a:lnTo>
                    <a:pt x="3" y="3"/>
                  </a:lnTo>
                  <a:lnTo>
                    <a:pt x="0" y="3"/>
                  </a:lnTo>
                  <a:lnTo>
                    <a:pt x="0" y="0"/>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190" name="Freeform 5331"/>
            <p:cNvSpPr>
              <a:spLocks/>
            </p:cNvSpPr>
            <p:nvPr/>
          </p:nvSpPr>
          <p:spPr bwMode="auto">
            <a:xfrm>
              <a:off x="3491" y="2746"/>
              <a:ext cx="3" cy="6"/>
            </a:xfrm>
            <a:custGeom>
              <a:avLst/>
              <a:gdLst>
                <a:gd name="T0" fmla="*/ 18 w 2"/>
                <a:gd name="T1" fmla="*/ 12 h 5"/>
                <a:gd name="T2" fmla="*/ 0 w 2"/>
                <a:gd name="T3" fmla="*/ 0 h 5"/>
                <a:gd name="T4" fmla="*/ 0 w 2"/>
                <a:gd name="T5" fmla="*/ 8 h 5"/>
                <a:gd name="T6" fmla="*/ 18 w 2"/>
                <a:gd name="T7" fmla="*/ 12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5">
                  <a:moveTo>
                    <a:pt x="2" y="5"/>
                  </a:moveTo>
                  <a:lnTo>
                    <a:pt x="0" y="0"/>
                  </a:lnTo>
                  <a:lnTo>
                    <a:pt x="0" y="3"/>
                  </a:lnTo>
                  <a:lnTo>
                    <a:pt x="2" y="5"/>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191" name="Freeform 5332"/>
            <p:cNvSpPr>
              <a:spLocks/>
            </p:cNvSpPr>
            <p:nvPr/>
          </p:nvSpPr>
          <p:spPr bwMode="auto">
            <a:xfrm>
              <a:off x="3326" y="2855"/>
              <a:ext cx="6" cy="1"/>
            </a:xfrm>
            <a:custGeom>
              <a:avLst/>
              <a:gdLst>
                <a:gd name="T0" fmla="*/ 12 w 5"/>
                <a:gd name="T1" fmla="*/ 0 h 1"/>
                <a:gd name="T2" fmla="*/ 0 w 5"/>
                <a:gd name="T3" fmla="*/ 0 h 1"/>
                <a:gd name="T4" fmla="*/ 12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5" y="0"/>
                  </a:moveTo>
                  <a:lnTo>
                    <a:pt x="0" y="0"/>
                  </a:lnTo>
                  <a:lnTo>
                    <a:pt x="5" y="0"/>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192" name="Freeform 5333"/>
            <p:cNvSpPr>
              <a:spLocks/>
            </p:cNvSpPr>
            <p:nvPr/>
          </p:nvSpPr>
          <p:spPr bwMode="auto">
            <a:xfrm>
              <a:off x="3380" y="2071"/>
              <a:ext cx="2" cy="3"/>
            </a:xfrm>
            <a:custGeom>
              <a:avLst/>
              <a:gdLst>
                <a:gd name="T0" fmla="*/ 2 w 2"/>
                <a:gd name="T1" fmla="*/ 0 h 3"/>
                <a:gd name="T2" fmla="*/ 0 w 2"/>
                <a:gd name="T3" fmla="*/ 3 h 3"/>
                <a:gd name="T4" fmla="*/ 2 w 2"/>
                <a:gd name="T5" fmla="*/ 3 h 3"/>
                <a:gd name="T6" fmla="*/ 2 w 2"/>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3">
                  <a:moveTo>
                    <a:pt x="2" y="0"/>
                  </a:moveTo>
                  <a:lnTo>
                    <a:pt x="0" y="3"/>
                  </a:lnTo>
                  <a:lnTo>
                    <a:pt x="2" y="3"/>
                  </a:lnTo>
                  <a:lnTo>
                    <a:pt x="2" y="0"/>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193" name="Freeform 5334"/>
            <p:cNvSpPr>
              <a:spLocks/>
            </p:cNvSpPr>
            <p:nvPr/>
          </p:nvSpPr>
          <p:spPr bwMode="auto">
            <a:xfrm>
              <a:off x="2753" y="2130"/>
              <a:ext cx="180" cy="350"/>
            </a:xfrm>
            <a:custGeom>
              <a:avLst/>
              <a:gdLst>
                <a:gd name="T0" fmla="*/ 282 w 161"/>
                <a:gd name="T1" fmla="*/ 207 h 283"/>
                <a:gd name="T2" fmla="*/ 252 w 161"/>
                <a:gd name="T3" fmla="*/ 176 h 283"/>
                <a:gd name="T4" fmla="*/ 224 w 161"/>
                <a:gd name="T5" fmla="*/ 150 h 283"/>
                <a:gd name="T6" fmla="*/ 199 w 161"/>
                <a:gd name="T7" fmla="*/ 121 h 283"/>
                <a:gd name="T8" fmla="*/ 169 w 161"/>
                <a:gd name="T9" fmla="*/ 101 h 283"/>
                <a:gd name="T10" fmla="*/ 140 w 161"/>
                <a:gd name="T11" fmla="*/ 75 h 283"/>
                <a:gd name="T12" fmla="*/ 116 w 161"/>
                <a:gd name="T13" fmla="*/ 47 h 283"/>
                <a:gd name="T14" fmla="*/ 87 w 161"/>
                <a:gd name="T15" fmla="*/ 21 h 283"/>
                <a:gd name="T16" fmla="*/ 57 w 161"/>
                <a:gd name="T17" fmla="*/ 0 h 283"/>
                <a:gd name="T18" fmla="*/ 32 w 161"/>
                <a:gd name="T19" fmla="*/ 21 h 283"/>
                <a:gd name="T20" fmla="*/ 36 w 161"/>
                <a:gd name="T21" fmla="*/ 61 h 283"/>
                <a:gd name="T22" fmla="*/ 36 w 161"/>
                <a:gd name="T23" fmla="*/ 101 h 283"/>
                <a:gd name="T24" fmla="*/ 61 w 161"/>
                <a:gd name="T25" fmla="*/ 157 h 283"/>
                <a:gd name="T26" fmla="*/ 55 w 161"/>
                <a:gd name="T27" fmla="*/ 176 h 283"/>
                <a:gd name="T28" fmla="*/ 55 w 161"/>
                <a:gd name="T29" fmla="*/ 218 h 283"/>
                <a:gd name="T30" fmla="*/ 55 w 161"/>
                <a:gd name="T31" fmla="*/ 257 h 283"/>
                <a:gd name="T32" fmla="*/ 55 w 161"/>
                <a:gd name="T33" fmla="*/ 303 h 283"/>
                <a:gd name="T34" fmla="*/ 49 w 161"/>
                <a:gd name="T35" fmla="*/ 343 h 283"/>
                <a:gd name="T36" fmla="*/ 36 w 161"/>
                <a:gd name="T37" fmla="*/ 367 h 283"/>
                <a:gd name="T38" fmla="*/ 25 w 161"/>
                <a:gd name="T39" fmla="*/ 395 h 283"/>
                <a:gd name="T40" fmla="*/ 12 w 161"/>
                <a:gd name="T41" fmla="*/ 432 h 283"/>
                <a:gd name="T42" fmla="*/ 0 w 161"/>
                <a:gd name="T43" fmla="*/ 464 h 283"/>
                <a:gd name="T44" fmla="*/ 0 w 161"/>
                <a:gd name="T45" fmla="*/ 497 h 283"/>
                <a:gd name="T46" fmla="*/ 12 w 161"/>
                <a:gd name="T47" fmla="*/ 534 h 283"/>
                <a:gd name="T48" fmla="*/ 25 w 161"/>
                <a:gd name="T49" fmla="*/ 534 h 283"/>
                <a:gd name="T50" fmla="*/ 36 w 161"/>
                <a:gd name="T51" fmla="*/ 586 h 283"/>
                <a:gd name="T52" fmla="*/ 42 w 161"/>
                <a:gd name="T53" fmla="*/ 642 h 283"/>
                <a:gd name="T54" fmla="*/ 57 w 161"/>
                <a:gd name="T55" fmla="*/ 689 h 283"/>
                <a:gd name="T56" fmla="*/ 25 w 161"/>
                <a:gd name="T57" fmla="*/ 689 h 283"/>
                <a:gd name="T58" fmla="*/ 12 w 161"/>
                <a:gd name="T59" fmla="*/ 704 h 283"/>
                <a:gd name="T60" fmla="*/ 36 w 161"/>
                <a:gd name="T61" fmla="*/ 758 h 283"/>
                <a:gd name="T62" fmla="*/ 55 w 161"/>
                <a:gd name="T63" fmla="*/ 820 h 283"/>
                <a:gd name="T64" fmla="*/ 78 w 161"/>
                <a:gd name="T65" fmla="*/ 808 h 283"/>
                <a:gd name="T66" fmla="*/ 87 w 161"/>
                <a:gd name="T67" fmla="*/ 814 h 283"/>
                <a:gd name="T68" fmla="*/ 100 w 161"/>
                <a:gd name="T69" fmla="*/ 808 h 283"/>
                <a:gd name="T70" fmla="*/ 140 w 161"/>
                <a:gd name="T71" fmla="*/ 793 h 283"/>
                <a:gd name="T72" fmla="*/ 154 w 161"/>
                <a:gd name="T73" fmla="*/ 773 h 283"/>
                <a:gd name="T74" fmla="*/ 149 w 161"/>
                <a:gd name="T75" fmla="*/ 752 h 283"/>
                <a:gd name="T76" fmla="*/ 187 w 161"/>
                <a:gd name="T77" fmla="*/ 737 h 283"/>
                <a:gd name="T78" fmla="*/ 206 w 161"/>
                <a:gd name="T79" fmla="*/ 698 h 283"/>
                <a:gd name="T80" fmla="*/ 226 w 161"/>
                <a:gd name="T81" fmla="*/ 658 h 283"/>
                <a:gd name="T82" fmla="*/ 256 w 161"/>
                <a:gd name="T83" fmla="*/ 648 h 283"/>
                <a:gd name="T84" fmla="*/ 252 w 161"/>
                <a:gd name="T85" fmla="*/ 622 h 283"/>
                <a:gd name="T86" fmla="*/ 248 w 161"/>
                <a:gd name="T87" fmla="*/ 586 h 283"/>
                <a:gd name="T88" fmla="*/ 236 w 161"/>
                <a:gd name="T89" fmla="*/ 552 h 283"/>
                <a:gd name="T90" fmla="*/ 224 w 161"/>
                <a:gd name="T91" fmla="*/ 547 h 283"/>
                <a:gd name="T92" fmla="*/ 236 w 161"/>
                <a:gd name="T93" fmla="*/ 512 h 283"/>
                <a:gd name="T94" fmla="*/ 239 w 161"/>
                <a:gd name="T95" fmla="*/ 486 h 283"/>
                <a:gd name="T96" fmla="*/ 239 w 161"/>
                <a:gd name="T97" fmla="*/ 472 h 283"/>
                <a:gd name="T98" fmla="*/ 239 w 161"/>
                <a:gd name="T99" fmla="*/ 453 h 283"/>
                <a:gd name="T100" fmla="*/ 256 w 161"/>
                <a:gd name="T101" fmla="*/ 416 h 283"/>
                <a:gd name="T102" fmla="*/ 264 w 161"/>
                <a:gd name="T103" fmla="*/ 402 h 283"/>
                <a:gd name="T104" fmla="*/ 282 w 161"/>
                <a:gd name="T105" fmla="*/ 395 h 283"/>
                <a:gd name="T106" fmla="*/ 282 w 161"/>
                <a:gd name="T107" fmla="*/ 346 h 283"/>
                <a:gd name="T108" fmla="*/ 282 w 161"/>
                <a:gd name="T109" fmla="*/ 303 h 283"/>
                <a:gd name="T110" fmla="*/ 282 w 161"/>
                <a:gd name="T111" fmla="*/ 254 h 283"/>
                <a:gd name="T112" fmla="*/ 282 w 161"/>
                <a:gd name="T113" fmla="*/ 207 h 28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61" h="283">
                  <a:moveTo>
                    <a:pt x="161" y="71"/>
                  </a:moveTo>
                  <a:lnTo>
                    <a:pt x="144" y="61"/>
                  </a:lnTo>
                  <a:lnTo>
                    <a:pt x="128" y="52"/>
                  </a:lnTo>
                  <a:lnTo>
                    <a:pt x="114" y="42"/>
                  </a:lnTo>
                  <a:lnTo>
                    <a:pt x="97" y="35"/>
                  </a:lnTo>
                  <a:lnTo>
                    <a:pt x="80" y="26"/>
                  </a:lnTo>
                  <a:lnTo>
                    <a:pt x="66" y="16"/>
                  </a:lnTo>
                  <a:lnTo>
                    <a:pt x="50" y="7"/>
                  </a:lnTo>
                  <a:lnTo>
                    <a:pt x="33" y="0"/>
                  </a:lnTo>
                  <a:lnTo>
                    <a:pt x="19" y="7"/>
                  </a:lnTo>
                  <a:lnTo>
                    <a:pt x="21" y="21"/>
                  </a:lnTo>
                  <a:lnTo>
                    <a:pt x="21" y="35"/>
                  </a:lnTo>
                  <a:lnTo>
                    <a:pt x="35" y="54"/>
                  </a:lnTo>
                  <a:lnTo>
                    <a:pt x="31" y="61"/>
                  </a:lnTo>
                  <a:lnTo>
                    <a:pt x="31" y="75"/>
                  </a:lnTo>
                  <a:lnTo>
                    <a:pt x="31" y="89"/>
                  </a:lnTo>
                  <a:lnTo>
                    <a:pt x="31" y="104"/>
                  </a:lnTo>
                  <a:lnTo>
                    <a:pt x="28" y="118"/>
                  </a:lnTo>
                  <a:lnTo>
                    <a:pt x="21" y="127"/>
                  </a:lnTo>
                  <a:lnTo>
                    <a:pt x="14" y="137"/>
                  </a:lnTo>
                  <a:lnTo>
                    <a:pt x="7" y="149"/>
                  </a:lnTo>
                  <a:lnTo>
                    <a:pt x="0" y="160"/>
                  </a:lnTo>
                  <a:lnTo>
                    <a:pt x="0" y="172"/>
                  </a:lnTo>
                  <a:lnTo>
                    <a:pt x="7" y="184"/>
                  </a:lnTo>
                  <a:lnTo>
                    <a:pt x="14" y="184"/>
                  </a:lnTo>
                  <a:lnTo>
                    <a:pt x="21" y="203"/>
                  </a:lnTo>
                  <a:lnTo>
                    <a:pt x="24" y="222"/>
                  </a:lnTo>
                  <a:lnTo>
                    <a:pt x="33" y="238"/>
                  </a:lnTo>
                  <a:lnTo>
                    <a:pt x="14" y="238"/>
                  </a:lnTo>
                  <a:lnTo>
                    <a:pt x="7" y="243"/>
                  </a:lnTo>
                  <a:lnTo>
                    <a:pt x="21" y="262"/>
                  </a:lnTo>
                  <a:lnTo>
                    <a:pt x="31" y="283"/>
                  </a:lnTo>
                  <a:lnTo>
                    <a:pt x="45" y="279"/>
                  </a:lnTo>
                  <a:lnTo>
                    <a:pt x="50" y="281"/>
                  </a:lnTo>
                  <a:lnTo>
                    <a:pt x="57" y="279"/>
                  </a:lnTo>
                  <a:lnTo>
                    <a:pt x="80" y="274"/>
                  </a:lnTo>
                  <a:lnTo>
                    <a:pt x="88" y="267"/>
                  </a:lnTo>
                  <a:lnTo>
                    <a:pt x="85" y="260"/>
                  </a:lnTo>
                  <a:lnTo>
                    <a:pt x="106" y="255"/>
                  </a:lnTo>
                  <a:lnTo>
                    <a:pt x="118" y="241"/>
                  </a:lnTo>
                  <a:lnTo>
                    <a:pt x="130" y="227"/>
                  </a:lnTo>
                  <a:lnTo>
                    <a:pt x="147" y="224"/>
                  </a:lnTo>
                  <a:lnTo>
                    <a:pt x="144" y="215"/>
                  </a:lnTo>
                  <a:lnTo>
                    <a:pt x="142" y="203"/>
                  </a:lnTo>
                  <a:lnTo>
                    <a:pt x="135" y="191"/>
                  </a:lnTo>
                  <a:lnTo>
                    <a:pt x="128" y="189"/>
                  </a:lnTo>
                  <a:lnTo>
                    <a:pt x="135" y="177"/>
                  </a:lnTo>
                  <a:lnTo>
                    <a:pt x="137" y="168"/>
                  </a:lnTo>
                  <a:lnTo>
                    <a:pt x="137" y="163"/>
                  </a:lnTo>
                  <a:lnTo>
                    <a:pt x="137" y="156"/>
                  </a:lnTo>
                  <a:lnTo>
                    <a:pt x="147" y="144"/>
                  </a:lnTo>
                  <a:lnTo>
                    <a:pt x="151" y="139"/>
                  </a:lnTo>
                  <a:lnTo>
                    <a:pt x="161" y="137"/>
                  </a:lnTo>
                  <a:lnTo>
                    <a:pt x="161" y="120"/>
                  </a:lnTo>
                  <a:lnTo>
                    <a:pt x="161" y="104"/>
                  </a:lnTo>
                  <a:lnTo>
                    <a:pt x="161" y="87"/>
                  </a:lnTo>
                  <a:lnTo>
                    <a:pt x="161" y="71"/>
                  </a:lnTo>
                  <a:close/>
                </a:path>
              </a:pathLst>
            </a:custGeom>
            <a:solidFill>
              <a:srgbClr val="0033CC"/>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194" name="Freeform 5335"/>
            <p:cNvSpPr>
              <a:spLocks/>
            </p:cNvSpPr>
            <p:nvPr/>
          </p:nvSpPr>
          <p:spPr bwMode="auto">
            <a:xfrm>
              <a:off x="3247" y="2370"/>
              <a:ext cx="27" cy="35"/>
            </a:xfrm>
            <a:custGeom>
              <a:avLst/>
              <a:gdLst>
                <a:gd name="T0" fmla="*/ 0 w 24"/>
                <a:gd name="T1" fmla="*/ 86 h 28"/>
                <a:gd name="T2" fmla="*/ 34 w 24"/>
                <a:gd name="T3" fmla="*/ 86 h 28"/>
                <a:gd name="T4" fmla="*/ 43 w 24"/>
                <a:gd name="T5" fmla="*/ 56 h 28"/>
                <a:gd name="T6" fmla="*/ 30 w 24"/>
                <a:gd name="T7" fmla="*/ 0 h 28"/>
                <a:gd name="T8" fmla="*/ 23 w 24"/>
                <a:gd name="T9" fmla="*/ 8 h 28"/>
                <a:gd name="T10" fmla="*/ 0 w 24"/>
                <a:gd name="T11" fmla="*/ 86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28">
                  <a:moveTo>
                    <a:pt x="0" y="28"/>
                  </a:moveTo>
                  <a:lnTo>
                    <a:pt x="19" y="28"/>
                  </a:lnTo>
                  <a:lnTo>
                    <a:pt x="24" y="18"/>
                  </a:lnTo>
                  <a:lnTo>
                    <a:pt x="17" y="0"/>
                  </a:lnTo>
                  <a:lnTo>
                    <a:pt x="12" y="2"/>
                  </a:lnTo>
                  <a:lnTo>
                    <a:pt x="0" y="28"/>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195" name="Freeform 5336"/>
            <p:cNvSpPr>
              <a:spLocks/>
            </p:cNvSpPr>
            <p:nvPr/>
          </p:nvSpPr>
          <p:spPr bwMode="auto">
            <a:xfrm>
              <a:off x="3150" y="2251"/>
              <a:ext cx="117" cy="128"/>
            </a:xfrm>
            <a:custGeom>
              <a:avLst/>
              <a:gdLst>
                <a:gd name="T0" fmla="*/ 0 w 104"/>
                <a:gd name="T1" fmla="*/ 225 h 104"/>
                <a:gd name="T2" fmla="*/ 2 w 104"/>
                <a:gd name="T3" fmla="*/ 178 h 104"/>
                <a:gd name="T4" fmla="*/ 10 w 104"/>
                <a:gd name="T5" fmla="*/ 112 h 104"/>
                <a:gd name="T6" fmla="*/ 16 w 104"/>
                <a:gd name="T7" fmla="*/ 47 h 104"/>
                <a:gd name="T8" fmla="*/ 38 w 104"/>
                <a:gd name="T9" fmla="*/ 26 h 104"/>
                <a:gd name="T10" fmla="*/ 56 w 104"/>
                <a:gd name="T11" fmla="*/ 2 h 104"/>
                <a:gd name="T12" fmla="*/ 60 w 104"/>
                <a:gd name="T13" fmla="*/ 0 h 104"/>
                <a:gd name="T14" fmla="*/ 69 w 104"/>
                <a:gd name="T15" fmla="*/ 32 h 104"/>
                <a:gd name="T16" fmla="*/ 77 w 104"/>
                <a:gd name="T17" fmla="*/ 73 h 104"/>
                <a:gd name="T18" fmla="*/ 87 w 104"/>
                <a:gd name="T19" fmla="*/ 112 h 104"/>
                <a:gd name="T20" fmla="*/ 93 w 104"/>
                <a:gd name="T21" fmla="*/ 146 h 104"/>
                <a:gd name="T22" fmla="*/ 99 w 104"/>
                <a:gd name="T23" fmla="*/ 132 h 104"/>
                <a:gd name="T24" fmla="*/ 102 w 104"/>
                <a:gd name="T25" fmla="*/ 138 h 104"/>
                <a:gd name="T26" fmla="*/ 124 w 104"/>
                <a:gd name="T27" fmla="*/ 169 h 104"/>
                <a:gd name="T28" fmla="*/ 158 w 104"/>
                <a:gd name="T29" fmla="*/ 210 h 104"/>
                <a:gd name="T30" fmla="*/ 189 w 104"/>
                <a:gd name="T31" fmla="*/ 258 h 104"/>
                <a:gd name="T32" fmla="*/ 189 w 104"/>
                <a:gd name="T33" fmla="*/ 267 h 104"/>
                <a:gd name="T34" fmla="*/ 189 w 104"/>
                <a:gd name="T35" fmla="*/ 273 h 104"/>
                <a:gd name="T36" fmla="*/ 179 w 104"/>
                <a:gd name="T37" fmla="*/ 281 h 104"/>
                <a:gd name="T38" fmla="*/ 162 w 104"/>
                <a:gd name="T39" fmla="*/ 294 h 104"/>
                <a:gd name="T40" fmla="*/ 162 w 104"/>
                <a:gd name="T41" fmla="*/ 281 h 104"/>
                <a:gd name="T42" fmla="*/ 138 w 104"/>
                <a:gd name="T43" fmla="*/ 267 h 104"/>
                <a:gd name="T44" fmla="*/ 118 w 104"/>
                <a:gd name="T45" fmla="*/ 231 h 104"/>
                <a:gd name="T46" fmla="*/ 111 w 104"/>
                <a:gd name="T47" fmla="*/ 210 h 104"/>
                <a:gd name="T48" fmla="*/ 93 w 104"/>
                <a:gd name="T49" fmla="*/ 199 h 104"/>
                <a:gd name="T50" fmla="*/ 77 w 104"/>
                <a:gd name="T51" fmla="*/ 199 h 104"/>
                <a:gd name="T52" fmla="*/ 60 w 104"/>
                <a:gd name="T53" fmla="*/ 199 h 104"/>
                <a:gd name="T54" fmla="*/ 47 w 104"/>
                <a:gd name="T55" fmla="*/ 178 h 104"/>
                <a:gd name="T56" fmla="*/ 38 w 104"/>
                <a:gd name="T57" fmla="*/ 219 h 104"/>
                <a:gd name="T58" fmla="*/ 26 w 104"/>
                <a:gd name="T59" fmla="*/ 199 h 104"/>
                <a:gd name="T60" fmla="*/ 16 w 104"/>
                <a:gd name="T61" fmla="*/ 225 h 104"/>
                <a:gd name="T62" fmla="*/ 0 w 104"/>
                <a:gd name="T63" fmla="*/ 225 h 10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04" h="104">
                  <a:moveTo>
                    <a:pt x="0" y="80"/>
                  </a:moveTo>
                  <a:lnTo>
                    <a:pt x="2" y="63"/>
                  </a:lnTo>
                  <a:lnTo>
                    <a:pt x="5" y="40"/>
                  </a:lnTo>
                  <a:lnTo>
                    <a:pt x="9" y="16"/>
                  </a:lnTo>
                  <a:lnTo>
                    <a:pt x="21" y="9"/>
                  </a:lnTo>
                  <a:lnTo>
                    <a:pt x="31" y="2"/>
                  </a:lnTo>
                  <a:lnTo>
                    <a:pt x="33" y="0"/>
                  </a:lnTo>
                  <a:lnTo>
                    <a:pt x="38" y="11"/>
                  </a:lnTo>
                  <a:lnTo>
                    <a:pt x="42" y="26"/>
                  </a:lnTo>
                  <a:lnTo>
                    <a:pt x="47" y="40"/>
                  </a:lnTo>
                  <a:lnTo>
                    <a:pt x="52" y="52"/>
                  </a:lnTo>
                  <a:lnTo>
                    <a:pt x="54" y="47"/>
                  </a:lnTo>
                  <a:lnTo>
                    <a:pt x="57" y="49"/>
                  </a:lnTo>
                  <a:lnTo>
                    <a:pt x="68" y="59"/>
                  </a:lnTo>
                  <a:lnTo>
                    <a:pt x="87" y="75"/>
                  </a:lnTo>
                  <a:lnTo>
                    <a:pt x="104" y="92"/>
                  </a:lnTo>
                  <a:lnTo>
                    <a:pt x="104" y="94"/>
                  </a:lnTo>
                  <a:lnTo>
                    <a:pt x="104" y="97"/>
                  </a:lnTo>
                  <a:lnTo>
                    <a:pt x="99" y="99"/>
                  </a:lnTo>
                  <a:lnTo>
                    <a:pt x="90" y="104"/>
                  </a:lnTo>
                  <a:lnTo>
                    <a:pt x="90" y="99"/>
                  </a:lnTo>
                  <a:lnTo>
                    <a:pt x="76" y="94"/>
                  </a:lnTo>
                  <a:lnTo>
                    <a:pt x="66" y="82"/>
                  </a:lnTo>
                  <a:lnTo>
                    <a:pt x="61" y="75"/>
                  </a:lnTo>
                  <a:lnTo>
                    <a:pt x="52" y="71"/>
                  </a:lnTo>
                  <a:lnTo>
                    <a:pt x="42" y="71"/>
                  </a:lnTo>
                  <a:lnTo>
                    <a:pt x="33" y="71"/>
                  </a:lnTo>
                  <a:lnTo>
                    <a:pt x="26" y="63"/>
                  </a:lnTo>
                  <a:lnTo>
                    <a:pt x="21" y="78"/>
                  </a:lnTo>
                  <a:lnTo>
                    <a:pt x="14" y="71"/>
                  </a:lnTo>
                  <a:lnTo>
                    <a:pt x="9" y="80"/>
                  </a:lnTo>
                  <a:lnTo>
                    <a:pt x="0" y="80"/>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196" name="Freeform 5337"/>
            <p:cNvSpPr>
              <a:spLocks/>
            </p:cNvSpPr>
            <p:nvPr/>
          </p:nvSpPr>
          <p:spPr bwMode="auto">
            <a:xfrm>
              <a:off x="3093" y="2328"/>
              <a:ext cx="266" cy="244"/>
            </a:xfrm>
            <a:custGeom>
              <a:avLst/>
              <a:gdLst>
                <a:gd name="T0" fmla="*/ 91 w 266"/>
                <a:gd name="T1" fmla="*/ 238 h 244"/>
                <a:gd name="T2" fmla="*/ 70 w 266"/>
                <a:gd name="T3" fmla="*/ 220 h 244"/>
                <a:gd name="T4" fmla="*/ 53 w 266"/>
                <a:gd name="T5" fmla="*/ 217 h 244"/>
                <a:gd name="T6" fmla="*/ 51 w 266"/>
                <a:gd name="T7" fmla="*/ 199 h 244"/>
                <a:gd name="T8" fmla="*/ 40 w 266"/>
                <a:gd name="T9" fmla="*/ 197 h 244"/>
                <a:gd name="T10" fmla="*/ 33 w 266"/>
                <a:gd name="T11" fmla="*/ 182 h 244"/>
                <a:gd name="T12" fmla="*/ 27 w 266"/>
                <a:gd name="T13" fmla="*/ 167 h 244"/>
                <a:gd name="T14" fmla="*/ 8 w 266"/>
                <a:gd name="T15" fmla="*/ 150 h 244"/>
                <a:gd name="T16" fmla="*/ 0 w 266"/>
                <a:gd name="T17" fmla="*/ 141 h 244"/>
                <a:gd name="T18" fmla="*/ 8 w 266"/>
                <a:gd name="T19" fmla="*/ 133 h 244"/>
                <a:gd name="T20" fmla="*/ 15 w 266"/>
                <a:gd name="T21" fmla="*/ 117 h 244"/>
                <a:gd name="T22" fmla="*/ 24 w 266"/>
                <a:gd name="T23" fmla="*/ 107 h 244"/>
                <a:gd name="T24" fmla="*/ 24 w 266"/>
                <a:gd name="T25" fmla="*/ 83 h 244"/>
                <a:gd name="T26" fmla="*/ 35 w 266"/>
                <a:gd name="T27" fmla="*/ 79 h 244"/>
                <a:gd name="T28" fmla="*/ 40 w 266"/>
                <a:gd name="T29" fmla="*/ 53 h 244"/>
                <a:gd name="T30" fmla="*/ 56 w 266"/>
                <a:gd name="T31" fmla="*/ 21 h 244"/>
                <a:gd name="T32" fmla="*/ 66 w 266"/>
                <a:gd name="T33" fmla="*/ 21 h 244"/>
                <a:gd name="T34" fmla="*/ 72 w 266"/>
                <a:gd name="T35" fmla="*/ 10 h 244"/>
                <a:gd name="T36" fmla="*/ 80 w 266"/>
                <a:gd name="T37" fmla="*/ 19 h 244"/>
                <a:gd name="T38" fmla="*/ 85 w 266"/>
                <a:gd name="T39" fmla="*/ 0 h 244"/>
                <a:gd name="T40" fmla="*/ 93 w 266"/>
                <a:gd name="T41" fmla="*/ 10 h 244"/>
                <a:gd name="T42" fmla="*/ 103 w 266"/>
                <a:gd name="T43" fmla="*/ 10 h 244"/>
                <a:gd name="T44" fmla="*/ 114 w 266"/>
                <a:gd name="T45" fmla="*/ 10 h 244"/>
                <a:gd name="T46" fmla="*/ 125 w 266"/>
                <a:gd name="T47" fmla="*/ 15 h 244"/>
                <a:gd name="T48" fmla="*/ 130 w 266"/>
                <a:gd name="T49" fmla="*/ 24 h 244"/>
                <a:gd name="T50" fmla="*/ 141 w 266"/>
                <a:gd name="T51" fmla="*/ 38 h 244"/>
                <a:gd name="T52" fmla="*/ 157 w 266"/>
                <a:gd name="T53" fmla="*/ 45 h 244"/>
                <a:gd name="T54" fmla="*/ 157 w 266"/>
                <a:gd name="T55" fmla="*/ 51 h 244"/>
                <a:gd name="T56" fmla="*/ 167 w 266"/>
                <a:gd name="T57" fmla="*/ 45 h 244"/>
                <a:gd name="T58" fmla="*/ 154 w 266"/>
                <a:gd name="T59" fmla="*/ 77 h 244"/>
                <a:gd name="T60" fmla="*/ 175 w 266"/>
                <a:gd name="T61" fmla="*/ 77 h 244"/>
                <a:gd name="T62" fmla="*/ 173 w 266"/>
                <a:gd name="T63" fmla="*/ 88 h 244"/>
                <a:gd name="T64" fmla="*/ 183 w 266"/>
                <a:gd name="T65" fmla="*/ 107 h 244"/>
                <a:gd name="T66" fmla="*/ 196 w 266"/>
                <a:gd name="T67" fmla="*/ 120 h 244"/>
                <a:gd name="T68" fmla="*/ 210 w 266"/>
                <a:gd name="T69" fmla="*/ 126 h 244"/>
                <a:gd name="T70" fmla="*/ 223 w 266"/>
                <a:gd name="T71" fmla="*/ 133 h 244"/>
                <a:gd name="T72" fmla="*/ 237 w 266"/>
                <a:gd name="T73" fmla="*/ 139 h 244"/>
                <a:gd name="T74" fmla="*/ 249 w 266"/>
                <a:gd name="T75" fmla="*/ 141 h 244"/>
                <a:gd name="T76" fmla="*/ 266 w 266"/>
                <a:gd name="T77" fmla="*/ 141 h 244"/>
                <a:gd name="T78" fmla="*/ 253 w 266"/>
                <a:gd name="T79" fmla="*/ 161 h 244"/>
                <a:gd name="T80" fmla="*/ 239 w 266"/>
                <a:gd name="T81" fmla="*/ 176 h 244"/>
                <a:gd name="T82" fmla="*/ 226 w 266"/>
                <a:gd name="T83" fmla="*/ 193 h 244"/>
                <a:gd name="T84" fmla="*/ 212 w 266"/>
                <a:gd name="T85" fmla="*/ 212 h 244"/>
                <a:gd name="T86" fmla="*/ 200 w 266"/>
                <a:gd name="T87" fmla="*/ 214 h 244"/>
                <a:gd name="T88" fmla="*/ 186 w 266"/>
                <a:gd name="T89" fmla="*/ 214 h 244"/>
                <a:gd name="T90" fmla="*/ 171 w 266"/>
                <a:gd name="T91" fmla="*/ 225 h 244"/>
                <a:gd name="T92" fmla="*/ 159 w 266"/>
                <a:gd name="T93" fmla="*/ 232 h 244"/>
                <a:gd name="T94" fmla="*/ 144 w 266"/>
                <a:gd name="T95" fmla="*/ 229 h 244"/>
                <a:gd name="T96" fmla="*/ 125 w 266"/>
                <a:gd name="T97" fmla="*/ 235 h 244"/>
                <a:gd name="T98" fmla="*/ 117 w 266"/>
                <a:gd name="T99" fmla="*/ 244 h 244"/>
                <a:gd name="T100" fmla="*/ 91 w 266"/>
                <a:gd name="T101" fmla="*/ 238 h 24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66" h="244">
                  <a:moveTo>
                    <a:pt x="91" y="238"/>
                  </a:moveTo>
                  <a:lnTo>
                    <a:pt x="70" y="220"/>
                  </a:lnTo>
                  <a:lnTo>
                    <a:pt x="53" y="217"/>
                  </a:lnTo>
                  <a:lnTo>
                    <a:pt x="51" y="199"/>
                  </a:lnTo>
                  <a:lnTo>
                    <a:pt x="40" y="197"/>
                  </a:lnTo>
                  <a:lnTo>
                    <a:pt x="33" y="182"/>
                  </a:lnTo>
                  <a:lnTo>
                    <a:pt x="27" y="167"/>
                  </a:lnTo>
                  <a:lnTo>
                    <a:pt x="8" y="150"/>
                  </a:lnTo>
                  <a:lnTo>
                    <a:pt x="0" y="141"/>
                  </a:lnTo>
                  <a:lnTo>
                    <a:pt x="8" y="133"/>
                  </a:lnTo>
                  <a:lnTo>
                    <a:pt x="15" y="117"/>
                  </a:lnTo>
                  <a:lnTo>
                    <a:pt x="24" y="107"/>
                  </a:lnTo>
                  <a:lnTo>
                    <a:pt x="24" y="83"/>
                  </a:lnTo>
                  <a:lnTo>
                    <a:pt x="35" y="79"/>
                  </a:lnTo>
                  <a:lnTo>
                    <a:pt x="40" y="53"/>
                  </a:lnTo>
                  <a:lnTo>
                    <a:pt x="56" y="21"/>
                  </a:lnTo>
                  <a:lnTo>
                    <a:pt x="66" y="21"/>
                  </a:lnTo>
                  <a:lnTo>
                    <a:pt x="72" y="10"/>
                  </a:lnTo>
                  <a:lnTo>
                    <a:pt x="80" y="19"/>
                  </a:lnTo>
                  <a:lnTo>
                    <a:pt x="85" y="0"/>
                  </a:lnTo>
                  <a:lnTo>
                    <a:pt x="93" y="10"/>
                  </a:lnTo>
                  <a:lnTo>
                    <a:pt x="103" y="10"/>
                  </a:lnTo>
                  <a:lnTo>
                    <a:pt x="114" y="10"/>
                  </a:lnTo>
                  <a:lnTo>
                    <a:pt x="125" y="15"/>
                  </a:lnTo>
                  <a:lnTo>
                    <a:pt x="130" y="24"/>
                  </a:lnTo>
                  <a:lnTo>
                    <a:pt x="141" y="38"/>
                  </a:lnTo>
                  <a:lnTo>
                    <a:pt x="157" y="45"/>
                  </a:lnTo>
                  <a:lnTo>
                    <a:pt x="157" y="51"/>
                  </a:lnTo>
                  <a:lnTo>
                    <a:pt x="167" y="45"/>
                  </a:lnTo>
                  <a:lnTo>
                    <a:pt x="154" y="77"/>
                  </a:lnTo>
                  <a:lnTo>
                    <a:pt x="175" y="77"/>
                  </a:lnTo>
                  <a:lnTo>
                    <a:pt x="173" y="88"/>
                  </a:lnTo>
                  <a:lnTo>
                    <a:pt x="183" y="107"/>
                  </a:lnTo>
                  <a:lnTo>
                    <a:pt x="196" y="120"/>
                  </a:lnTo>
                  <a:lnTo>
                    <a:pt x="210" y="126"/>
                  </a:lnTo>
                  <a:lnTo>
                    <a:pt x="223" y="133"/>
                  </a:lnTo>
                  <a:lnTo>
                    <a:pt x="237" y="139"/>
                  </a:lnTo>
                  <a:lnTo>
                    <a:pt x="249" y="141"/>
                  </a:lnTo>
                  <a:lnTo>
                    <a:pt x="266" y="141"/>
                  </a:lnTo>
                  <a:lnTo>
                    <a:pt x="253" y="161"/>
                  </a:lnTo>
                  <a:lnTo>
                    <a:pt x="239" y="176"/>
                  </a:lnTo>
                  <a:lnTo>
                    <a:pt x="226" y="193"/>
                  </a:lnTo>
                  <a:lnTo>
                    <a:pt x="212" y="212"/>
                  </a:lnTo>
                  <a:lnTo>
                    <a:pt x="200" y="214"/>
                  </a:lnTo>
                  <a:lnTo>
                    <a:pt x="186" y="214"/>
                  </a:lnTo>
                  <a:lnTo>
                    <a:pt x="171" y="225"/>
                  </a:lnTo>
                  <a:lnTo>
                    <a:pt x="159" y="232"/>
                  </a:lnTo>
                  <a:lnTo>
                    <a:pt x="144" y="229"/>
                  </a:lnTo>
                  <a:lnTo>
                    <a:pt x="125" y="235"/>
                  </a:lnTo>
                  <a:lnTo>
                    <a:pt x="117" y="244"/>
                  </a:lnTo>
                  <a:lnTo>
                    <a:pt x="91" y="238"/>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197" name="Freeform 5338"/>
            <p:cNvSpPr>
              <a:spLocks/>
            </p:cNvSpPr>
            <p:nvPr/>
          </p:nvSpPr>
          <p:spPr bwMode="auto">
            <a:xfrm>
              <a:off x="3237" y="2384"/>
              <a:ext cx="177" cy="302"/>
            </a:xfrm>
            <a:custGeom>
              <a:avLst/>
              <a:gdLst>
                <a:gd name="T0" fmla="*/ 272 w 158"/>
                <a:gd name="T1" fmla="*/ 97 h 244"/>
                <a:gd name="T2" fmla="*/ 262 w 158"/>
                <a:gd name="T3" fmla="*/ 160 h 244"/>
                <a:gd name="T4" fmla="*/ 241 w 158"/>
                <a:gd name="T5" fmla="*/ 217 h 244"/>
                <a:gd name="T6" fmla="*/ 225 w 158"/>
                <a:gd name="T7" fmla="*/ 277 h 244"/>
                <a:gd name="T8" fmla="*/ 208 w 158"/>
                <a:gd name="T9" fmla="*/ 337 h 244"/>
                <a:gd name="T10" fmla="*/ 187 w 158"/>
                <a:gd name="T11" fmla="*/ 399 h 244"/>
                <a:gd name="T12" fmla="*/ 171 w 158"/>
                <a:gd name="T13" fmla="*/ 432 h 244"/>
                <a:gd name="T14" fmla="*/ 153 w 158"/>
                <a:gd name="T15" fmla="*/ 463 h 244"/>
                <a:gd name="T16" fmla="*/ 137 w 158"/>
                <a:gd name="T17" fmla="*/ 488 h 244"/>
                <a:gd name="T18" fmla="*/ 119 w 158"/>
                <a:gd name="T19" fmla="*/ 516 h 244"/>
                <a:gd name="T20" fmla="*/ 102 w 158"/>
                <a:gd name="T21" fmla="*/ 542 h 244"/>
                <a:gd name="T22" fmla="*/ 83 w 158"/>
                <a:gd name="T23" fmla="*/ 576 h 244"/>
                <a:gd name="T24" fmla="*/ 62 w 158"/>
                <a:gd name="T25" fmla="*/ 613 h 244"/>
                <a:gd name="T26" fmla="*/ 43 w 158"/>
                <a:gd name="T27" fmla="*/ 639 h 244"/>
                <a:gd name="T28" fmla="*/ 28 w 158"/>
                <a:gd name="T29" fmla="*/ 672 h 244"/>
                <a:gd name="T30" fmla="*/ 15 w 158"/>
                <a:gd name="T31" fmla="*/ 709 h 244"/>
                <a:gd name="T32" fmla="*/ 0 w 158"/>
                <a:gd name="T33" fmla="*/ 660 h 244"/>
                <a:gd name="T34" fmla="*/ 0 w 158"/>
                <a:gd name="T35" fmla="*/ 613 h 244"/>
                <a:gd name="T36" fmla="*/ 0 w 158"/>
                <a:gd name="T37" fmla="*/ 573 h 244"/>
                <a:gd name="T38" fmla="*/ 0 w 158"/>
                <a:gd name="T39" fmla="*/ 524 h 244"/>
                <a:gd name="T40" fmla="*/ 0 w 158"/>
                <a:gd name="T41" fmla="*/ 473 h 244"/>
                <a:gd name="T42" fmla="*/ 12 w 158"/>
                <a:gd name="T43" fmla="*/ 441 h 244"/>
                <a:gd name="T44" fmla="*/ 25 w 158"/>
                <a:gd name="T45" fmla="*/ 413 h 244"/>
                <a:gd name="T46" fmla="*/ 43 w 158"/>
                <a:gd name="T47" fmla="*/ 399 h 244"/>
                <a:gd name="T48" fmla="*/ 67 w 158"/>
                <a:gd name="T49" fmla="*/ 373 h 244"/>
                <a:gd name="T50" fmla="*/ 90 w 158"/>
                <a:gd name="T51" fmla="*/ 373 h 244"/>
                <a:gd name="T52" fmla="*/ 106 w 158"/>
                <a:gd name="T53" fmla="*/ 366 h 244"/>
                <a:gd name="T54" fmla="*/ 129 w 158"/>
                <a:gd name="T55" fmla="*/ 322 h 244"/>
                <a:gd name="T56" fmla="*/ 149 w 158"/>
                <a:gd name="T57" fmla="*/ 282 h 244"/>
                <a:gd name="T58" fmla="*/ 171 w 158"/>
                <a:gd name="T59" fmla="*/ 246 h 244"/>
                <a:gd name="T60" fmla="*/ 192 w 158"/>
                <a:gd name="T61" fmla="*/ 199 h 244"/>
                <a:gd name="T62" fmla="*/ 166 w 158"/>
                <a:gd name="T63" fmla="*/ 199 h 244"/>
                <a:gd name="T64" fmla="*/ 147 w 158"/>
                <a:gd name="T65" fmla="*/ 194 h 244"/>
                <a:gd name="T66" fmla="*/ 127 w 158"/>
                <a:gd name="T67" fmla="*/ 181 h 244"/>
                <a:gd name="T68" fmla="*/ 104 w 158"/>
                <a:gd name="T69" fmla="*/ 167 h 244"/>
                <a:gd name="T70" fmla="*/ 83 w 158"/>
                <a:gd name="T71" fmla="*/ 150 h 244"/>
                <a:gd name="T72" fmla="*/ 62 w 158"/>
                <a:gd name="T73" fmla="*/ 120 h 244"/>
                <a:gd name="T74" fmla="*/ 45 w 158"/>
                <a:gd name="T75" fmla="*/ 77 h 244"/>
                <a:gd name="T76" fmla="*/ 49 w 158"/>
                <a:gd name="T77" fmla="*/ 50 h 244"/>
                <a:gd name="T78" fmla="*/ 58 w 158"/>
                <a:gd name="T79" fmla="*/ 21 h 244"/>
                <a:gd name="T80" fmla="*/ 74 w 158"/>
                <a:gd name="T81" fmla="*/ 57 h 244"/>
                <a:gd name="T82" fmla="*/ 92 w 158"/>
                <a:gd name="T83" fmla="*/ 77 h 244"/>
                <a:gd name="T84" fmla="*/ 127 w 158"/>
                <a:gd name="T85" fmla="*/ 57 h 244"/>
                <a:gd name="T86" fmla="*/ 149 w 158"/>
                <a:gd name="T87" fmla="*/ 63 h 244"/>
                <a:gd name="T88" fmla="*/ 179 w 158"/>
                <a:gd name="T89" fmla="*/ 46 h 244"/>
                <a:gd name="T90" fmla="*/ 218 w 158"/>
                <a:gd name="T91" fmla="*/ 30 h 244"/>
                <a:gd name="T92" fmla="*/ 253 w 158"/>
                <a:gd name="T93" fmla="*/ 14 h 244"/>
                <a:gd name="T94" fmla="*/ 272 w 158"/>
                <a:gd name="T95" fmla="*/ 0 h 244"/>
                <a:gd name="T96" fmla="*/ 276 w 158"/>
                <a:gd name="T97" fmla="*/ 14 h 244"/>
                <a:gd name="T98" fmla="*/ 276 w 158"/>
                <a:gd name="T99" fmla="*/ 77 h 244"/>
                <a:gd name="T100" fmla="*/ 279 w 158"/>
                <a:gd name="T101" fmla="*/ 77 h 244"/>
                <a:gd name="T102" fmla="*/ 272 w 158"/>
                <a:gd name="T103" fmla="*/ 97 h 24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58" h="244">
                  <a:moveTo>
                    <a:pt x="154" y="33"/>
                  </a:moveTo>
                  <a:lnTo>
                    <a:pt x="149" y="55"/>
                  </a:lnTo>
                  <a:lnTo>
                    <a:pt x="137" y="74"/>
                  </a:lnTo>
                  <a:lnTo>
                    <a:pt x="128" y="95"/>
                  </a:lnTo>
                  <a:lnTo>
                    <a:pt x="118" y="116"/>
                  </a:lnTo>
                  <a:lnTo>
                    <a:pt x="106" y="137"/>
                  </a:lnTo>
                  <a:lnTo>
                    <a:pt x="97" y="149"/>
                  </a:lnTo>
                  <a:lnTo>
                    <a:pt x="87" y="159"/>
                  </a:lnTo>
                  <a:lnTo>
                    <a:pt x="78" y="168"/>
                  </a:lnTo>
                  <a:lnTo>
                    <a:pt x="68" y="178"/>
                  </a:lnTo>
                  <a:lnTo>
                    <a:pt x="57" y="187"/>
                  </a:lnTo>
                  <a:lnTo>
                    <a:pt x="47" y="199"/>
                  </a:lnTo>
                  <a:lnTo>
                    <a:pt x="35" y="211"/>
                  </a:lnTo>
                  <a:lnTo>
                    <a:pt x="24" y="220"/>
                  </a:lnTo>
                  <a:lnTo>
                    <a:pt x="16" y="232"/>
                  </a:lnTo>
                  <a:lnTo>
                    <a:pt x="9" y="244"/>
                  </a:lnTo>
                  <a:lnTo>
                    <a:pt x="0" y="227"/>
                  </a:lnTo>
                  <a:lnTo>
                    <a:pt x="0" y="211"/>
                  </a:lnTo>
                  <a:lnTo>
                    <a:pt x="0" y="197"/>
                  </a:lnTo>
                  <a:lnTo>
                    <a:pt x="0" y="180"/>
                  </a:lnTo>
                  <a:lnTo>
                    <a:pt x="0" y="163"/>
                  </a:lnTo>
                  <a:lnTo>
                    <a:pt x="7" y="152"/>
                  </a:lnTo>
                  <a:lnTo>
                    <a:pt x="14" y="142"/>
                  </a:lnTo>
                  <a:lnTo>
                    <a:pt x="24" y="137"/>
                  </a:lnTo>
                  <a:lnTo>
                    <a:pt x="38" y="128"/>
                  </a:lnTo>
                  <a:lnTo>
                    <a:pt x="50" y="128"/>
                  </a:lnTo>
                  <a:lnTo>
                    <a:pt x="61" y="126"/>
                  </a:lnTo>
                  <a:lnTo>
                    <a:pt x="73" y="111"/>
                  </a:lnTo>
                  <a:lnTo>
                    <a:pt x="85" y="97"/>
                  </a:lnTo>
                  <a:lnTo>
                    <a:pt x="97" y="85"/>
                  </a:lnTo>
                  <a:lnTo>
                    <a:pt x="109" y="69"/>
                  </a:lnTo>
                  <a:lnTo>
                    <a:pt x="94" y="69"/>
                  </a:lnTo>
                  <a:lnTo>
                    <a:pt x="83" y="67"/>
                  </a:lnTo>
                  <a:lnTo>
                    <a:pt x="71" y="62"/>
                  </a:lnTo>
                  <a:lnTo>
                    <a:pt x="59" y="57"/>
                  </a:lnTo>
                  <a:lnTo>
                    <a:pt x="47" y="52"/>
                  </a:lnTo>
                  <a:lnTo>
                    <a:pt x="35" y="41"/>
                  </a:lnTo>
                  <a:lnTo>
                    <a:pt x="26" y="26"/>
                  </a:lnTo>
                  <a:lnTo>
                    <a:pt x="28" y="17"/>
                  </a:lnTo>
                  <a:lnTo>
                    <a:pt x="33" y="7"/>
                  </a:lnTo>
                  <a:lnTo>
                    <a:pt x="42" y="19"/>
                  </a:lnTo>
                  <a:lnTo>
                    <a:pt x="52" y="26"/>
                  </a:lnTo>
                  <a:lnTo>
                    <a:pt x="71" y="19"/>
                  </a:lnTo>
                  <a:lnTo>
                    <a:pt x="85" y="22"/>
                  </a:lnTo>
                  <a:lnTo>
                    <a:pt x="102" y="15"/>
                  </a:lnTo>
                  <a:lnTo>
                    <a:pt x="123" y="10"/>
                  </a:lnTo>
                  <a:lnTo>
                    <a:pt x="144" y="5"/>
                  </a:lnTo>
                  <a:lnTo>
                    <a:pt x="154" y="0"/>
                  </a:lnTo>
                  <a:lnTo>
                    <a:pt x="156" y="5"/>
                  </a:lnTo>
                  <a:lnTo>
                    <a:pt x="156" y="26"/>
                  </a:lnTo>
                  <a:lnTo>
                    <a:pt x="158" y="26"/>
                  </a:lnTo>
                  <a:lnTo>
                    <a:pt x="154" y="33"/>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198" name="Freeform 5339"/>
            <p:cNvSpPr>
              <a:spLocks/>
            </p:cNvSpPr>
            <p:nvPr/>
          </p:nvSpPr>
          <p:spPr bwMode="auto">
            <a:xfrm>
              <a:off x="3026" y="2701"/>
              <a:ext cx="33" cy="45"/>
            </a:xfrm>
            <a:custGeom>
              <a:avLst/>
              <a:gdLst>
                <a:gd name="T0" fmla="*/ 43 w 30"/>
                <a:gd name="T1" fmla="*/ 23 h 37"/>
                <a:gd name="T2" fmla="*/ 43 w 30"/>
                <a:gd name="T3" fmla="*/ 0 h 37"/>
                <a:gd name="T4" fmla="*/ 26 w 30"/>
                <a:gd name="T5" fmla="*/ 0 h 37"/>
                <a:gd name="T6" fmla="*/ 23 w 30"/>
                <a:gd name="T7" fmla="*/ 11 h 37"/>
                <a:gd name="T8" fmla="*/ 2 w 30"/>
                <a:gd name="T9" fmla="*/ 19 h 37"/>
                <a:gd name="T10" fmla="*/ 0 w 30"/>
                <a:gd name="T11" fmla="*/ 19 h 37"/>
                <a:gd name="T12" fmla="*/ 2 w 30"/>
                <a:gd name="T13" fmla="*/ 19 h 37"/>
                <a:gd name="T14" fmla="*/ 4 w 30"/>
                <a:gd name="T15" fmla="*/ 61 h 37"/>
                <a:gd name="T16" fmla="*/ 12 w 30"/>
                <a:gd name="T17" fmla="*/ 99 h 37"/>
                <a:gd name="T18" fmla="*/ 17 w 30"/>
                <a:gd name="T19" fmla="*/ 99 h 37"/>
                <a:gd name="T20" fmla="*/ 31 w 30"/>
                <a:gd name="T21" fmla="*/ 69 h 37"/>
                <a:gd name="T22" fmla="*/ 48 w 30"/>
                <a:gd name="T23" fmla="*/ 39 h 37"/>
                <a:gd name="T24" fmla="*/ 43 w 30"/>
                <a:gd name="T25" fmla="*/ 23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37">
                  <a:moveTo>
                    <a:pt x="26" y="9"/>
                  </a:moveTo>
                  <a:lnTo>
                    <a:pt x="26" y="0"/>
                  </a:lnTo>
                  <a:lnTo>
                    <a:pt x="16" y="0"/>
                  </a:lnTo>
                  <a:lnTo>
                    <a:pt x="14" y="4"/>
                  </a:lnTo>
                  <a:lnTo>
                    <a:pt x="2" y="7"/>
                  </a:lnTo>
                  <a:lnTo>
                    <a:pt x="0" y="7"/>
                  </a:lnTo>
                  <a:lnTo>
                    <a:pt x="2" y="7"/>
                  </a:lnTo>
                  <a:lnTo>
                    <a:pt x="4" y="23"/>
                  </a:lnTo>
                  <a:lnTo>
                    <a:pt x="7" y="37"/>
                  </a:lnTo>
                  <a:lnTo>
                    <a:pt x="11" y="37"/>
                  </a:lnTo>
                  <a:lnTo>
                    <a:pt x="19" y="26"/>
                  </a:lnTo>
                  <a:lnTo>
                    <a:pt x="30" y="14"/>
                  </a:lnTo>
                  <a:lnTo>
                    <a:pt x="26" y="9"/>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199" name="Freeform 5340"/>
            <p:cNvSpPr>
              <a:spLocks/>
            </p:cNvSpPr>
            <p:nvPr/>
          </p:nvSpPr>
          <p:spPr bwMode="auto">
            <a:xfrm>
              <a:off x="2711" y="2569"/>
              <a:ext cx="132" cy="190"/>
            </a:xfrm>
            <a:custGeom>
              <a:avLst/>
              <a:gdLst>
                <a:gd name="T0" fmla="*/ 36 w 118"/>
                <a:gd name="T1" fmla="*/ 306 h 154"/>
                <a:gd name="T2" fmla="*/ 17 w 118"/>
                <a:gd name="T3" fmla="*/ 311 h 154"/>
                <a:gd name="T4" fmla="*/ 17 w 118"/>
                <a:gd name="T5" fmla="*/ 327 h 154"/>
                <a:gd name="T6" fmla="*/ 17 w 118"/>
                <a:gd name="T7" fmla="*/ 338 h 154"/>
                <a:gd name="T8" fmla="*/ 21 w 118"/>
                <a:gd name="T9" fmla="*/ 359 h 154"/>
                <a:gd name="T10" fmla="*/ 17 w 118"/>
                <a:gd name="T11" fmla="*/ 370 h 154"/>
                <a:gd name="T12" fmla="*/ 10 w 118"/>
                <a:gd name="T13" fmla="*/ 359 h 154"/>
                <a:gd name="T14" fmla="*/ 0 w 118"/>
                <a:gd name="T15" fmla="*/ 386 h 154"/>
                <a:gd name="T16" fmla="*/ 25 w 118"/>
                <a:gd name="T17" fmla="*/ 440 h 154"/>
                <a:gd name="T18" fmla="*/ 43 w 118"/>
                <a:gd name="T19" fmla="*/ 412 h 154"/>
                <a:gd name="T20" fmla="*/ 55 w 118"/>
                <a:gd name="T21" fmla="*/ 418 h 154"/>
                <a:gd name="T22" fmla="*/ 70 w 118"/>
                <a:gd name="T23" fmla="*/ 426 h 154"/>
                <a:gd name="T24" fmla="*/ 78 w 118"/>
                <a:gd name="T25" fmla="*/ 412 h 154"/>
                <a:gd name="T26" fmla="*/ 92 w 118"/>
                <a:gd name="T27" fmla="*/ 412 h 154"/>
                <a:gd name="T28" fmla="*/ 96 w 118"/>
                <a:gd name="T29" fmla="*/ 436 h 154"/>
                <a:gd name="T30" fmla="*/ 120 w 118"/>
                <a:gd name="T31" fmla="*/ 400 h 154"/>
                <a:gd name="T32" fmla="*/ 143 w 118"/>
                <a:gd name="T33" fmla="*/ 366 h 154"/>
                <a:gd name="T34" fmla="*/ 143 w 118"/>
                <a:gd name="T35" fmla="*/ 327 h 154"/>
                <a:gd name="T36" fmla="*/ 145 w 118"/>
                <a:gd name="T37" fmla="*/ 286 h 154"/>
                <a:gd name="T38" fmla="*/ 167 w 118"/>
                <a:gd name="T39" fmla="*/ 243 h 154"/>
                <a:gd name="T40" fmla="*/ 181 w 118"/>
                <a:gd name="T41" fmla="*/ 204 h 154"/>
                <a:gd name="T42" fmla="*/ 188 w 118"/>
                <a:gd name="T43" fmla="*/ 169 h 154"/>
                <a:gd name="T44" fmla="*/ 194 w 118"/>
                <a:gd name="T45" fmla="*/ 130 h 154"/>
                <a:gd name="T46" fmla="*/ 194 w 118"/>
                <a:gd name="T47" fmla="*/ 89 h 154"/>
                <a:gd name="T48" fmla="*/ 202 w 118"/>
                <a:gd name="T49" fmla="*/ 48 h 154"/>
                <a:gd name="T50" fmla="*/ 208 w 118"/>
                <a:gd name="T51" fmla="*/ 9 h 154"/>
                <a:gd name="T52" fmla="*/ 188 w 118"/>
                <a:gd name="T53" fmla="*/ 0 h 154"/>
                <a:gd name="T54" fmla="*/ 167 w 118"/>
                <a:gd name="T55" fmla="*/ 0 h 154"/>
                <a:gd name="T56" fmla="*/ 149 w 118"/>
                <a:gd name="T57" fmla="*/ 14 h 154"/>
                <a:gd name="T58" fmla="*/ 143 w 118"/>
                <a:gd name="T59" fmla="*/ 70 h 154"/>
                <a:gd name="T60" fmla="*/ 136 w 118"/>
                <a:gd name="T61" fmla="*/ 96 h 154"/>
                <a:gd name="T62" fmla="*/ 114 w 118"/>
                <a:gd name="T63" fmla="*/ 83 h 154"/>
                <a:gd name="T64" fmla="*/ 87 w 118"/>
                <a:gd name="T65" fmla="*/ 73 h 154"/>
                <a:gd name="T66" fmla="*/ 63 w 118"/>
                <a:gd name="T67" fmla="*/ 73 h 154"/>
                <a:gd name="T68" fmla="*/ 57 w 118"/>
                <a:gd name="T69" fmla="*/ 122 h 154"/>
                <a:gd name="T70" fmla="*/ 92 w 118"/>
                <a:gd name="T71" fmla="*/ 112 h 154"/>
                <a:gd name="T72" fmla="*/ 92 w 118"/>
                <a:gd name="T73" fmla="*/ 148 h 154"/>
                <a:gd name="T74" fmla="*/ 78 w 118"/>
                <a:gd name="T75" fmla="*/ 176 h 154"/>
                <a:gd name="T76" fmla="*/ 96 w 118"/>
                <a:gd name="T77" fmla="*/ 222 h 154"/>
                <a:gd name="T78" fmla="*/ 87 w 118"/>
                <a:gd name="T79" fmla="*/ 297 h 154"/>
                <a:gd name="T80" fmla="*/ 78 w 118"/>
                <a:gd name="T81" fmla="*/ 311 h 154"/>
                <a:gd name="T82" fmla="*/ 70 w 118"/>
                <a:gd name="T83" fmla="*/ 291 h 154"/>
                <a:gd name="T84" fmla="*/ 57 w 118"/>
                <a:gd name="T85" fmla="*/ 306 h 154"/>
                <a:gd name="T86" fmla="*/ 43 w 118"/>
                <a:gd name="T87" fmla="*/ 279 h 154"/>
                <a:gd name="T88" fmla="*/ 36 w 118"/>
                <a:gd name="T89" fmla="*/ 306 h 15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18" h="154">
                  <a:moveTo>
                    <a:pt x="21" y="107"/>
                  </a:moveTo>
                  <a:lnTo>
                    <a:pt x="10" y="109"/>
                  </a:lnTo>
                  <a:lnTo>
                    <a:pt x="10" y="114"/>
                  </a:lnTo>
                  <a:lnTo>
                    <a:pt x="10" y="118"/>
                  </a:lnTo>
                  <a:lnTo>
                    <a:pt x="12" y="126"/>
                  </a:lnTo>
                  <a:lnTo>
                    <a:pt x="10" y="130"/>
                  </a:lnTo>
                  <a:lnTo>
                    <a:pt x="5" y="126"/>
                  </a:lnTo>
                  <a:lnTo>
                    <a:pt x="0" y="135"/>
                  </a:lnTo>
                  <a:lnTo>
                    <a:pt x="14" y="154"/>
                  </a:lnTo>
                  <a:lnTo>
                    <a:pt x="24" y="144"/>
                  </a:lnTo>
                  <a:lnTo>
                    <a:pt x="31" y="147"/>
                  </a:lnTo>
                  <a:lnTo>
                    <a:pt x="40" y="149"/>
                  </a:lnTo>
                  <a:lnTo>
                    <a:pt x="45" y="144"/>
                  </a:lnTo>
                  <a:lnTo>
                    <a:pt x="52" y="144"/>
                  </a:lnTo>
                  <a:lnTo>
                    <a:pt x="55" y="152"/>
                  </a:lnTo>
                  <a:lnTo>
                    <a:pt x="69" y="140"/>
                  </a:lnTo>
                  <a:lnTo>
                    <a:pt x="81" y="128"/>
                  </a:lnTo>
                  <a:lnTo>
                    <a:pt x="81" y="114"/>
                  </a:lnTo>
                  <a:lnTo>
                    <a:pt x="83" y="100"/>
                  </a:lnTo>
                  <a:lnTo>
                    <a:pt x="95" y="85"/>
                  </a:lnTo>
                  <a:lnTo>
                    <a:pt x="104" y="71"/>
                  </a:lnTo>
                  <a:lnTo>
                    <a:pt x="107" y="59"/>
                  </a:lnTo>
                  <a:lnTo>
                    <a:pt x="111" y="45"/>
                  </a:lnTo>
                  <a:lnTo>
                    <a:pt x="111" y="31"/>
                  </a:lnTo>
                  <a:lnTo>
                    <a:pt x="116" y="17"/>
                  </a:lnTo>
                  <a:lnTo>
                    <a:pt x="118" y="3"/>
                  </a:lnTo>
                  <a:lnTo>
                    <a:pt x="107" y="0"/>
                  </a:lnTo>
                  <a:lnTo>
                    <a:pt x="95" y="0"/>
                  </a:lnTo>
                  <a:lnTo>
                    <a:pt x="85" y="5"/>
                  </a:lnTo>
                  <a:lnTo>
                    <a:pt x="81" y="24"/>
                  </a:lnTo>
                  <a:lnTo>
                    <a:pt x="78" y="33"/>
                  </a:lnTo>
                  <a:lnTo>
                    <a:pt x="64" y="29"/>
                  </a:lnTo>
                  <a:lnTo>
                    <a:pt x="50" y="26"/>
                  </a:lnTo>
                  <a:lnTo>
                    <a:pt x="36" y="26"/>
                  </a:lnTo>
                  <a:lnTo>
                    <a:pt x="33" y="43"/>
                  </a:lnTo>
                  <a:lnTo>
                    <a:pt x="52" y="40"/>
                  </a:lnTo>
                  <a:lnTo>
                    <a:pt x="52" y="52"/>
                  </a:lnTo>
                  <a:lnTo>
                    <a:pt x="45" y="62"/>
                  </a:lnTo>
                  <a:lnTo>
                    <a:pt x="55" y="78"/>
                  </a:lnTo>
                  <a:lnTo>
                    <a:pt x="50" y="104"/>
                  </a:lnTo>
                  <a:lnTo>
                    <a:pt x="45" y="109"/>
                  </a:lnTo>
                  <a:lnTo>
                    <a:pt x="40" y="102"/>
                  </a:lnTo>
                  <a:lnTo>
                    <a:pt x="33" y="107"/>
                  </a:lnTo>
                  <a:lnTo>
                    <a:pt x="24" y="97"/>
                  </a:lnTo>
                  <a:lnTo>
                    <a:pt x="21" y="107"/>
                  </a:lnTo>
                  <a:close/>
                </a:path>
              </a:pathLst>
            </a:custGeom>
            <a:solidFill>
              <a:srgbClr val="0033CC"/>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200" name="Freeform 5341"/>
            <p:cNvSpPr>
              <a:spLocks/>
            </p:cNvSpPr>
            <p:nvPr/>
          </p:nvSpPr>
          <p:spPr bwMode="auto">
            <a:xfrm>
              <a:off x="3113" y="2545"/>
              <a:ext cx="140" cy="205"/>
            </a:xfrm>
            <a:custGeom>
              <a:avLst/>
              <a:gdLst>
                <a:gd name="T0" fmla="*/ 104 w 125"/>
                <a:gd name="T1" fmla="*/ 394 h 166"/>
                <a:gd name="T2" fmla="*/ 74 w 125"/>
                <a:gd name="T3" fmla="*/ 368 h 166"/>
                <a:gd name="T4" fmla="*/ 49 w 125"/>
                <a:gd name="T5" fmla="*/ 343 h 166"/>
                <a:gd name="T6" fmla="*/ 28 w 125"/>
                <a:gd name="T7" fmla="*/ 314 h 166"/>
                <a:gd name="T8" fmla="*/ 0 w 125"/>
                <a:gd name="T9" fmla="*/ 294 h 166"/>
                <a:gd name="T10" fmla="*/ 0 w 125"/>
                <a:gd name="T11" fmla="*/ 232 h 166"/>
                <a:gd name="T12" fmla="*/ 21 w 125"/>
                <a:gd name="T13" fmla="*/ 184 h 166"/>
                <a:gd name="T14" fmla="*/ 28 w 125"/>
                <a:gd name="T15" fmla="*/ 144 h 166"/>
                <a:gd name="T16" fmla="*/ 21 w 125"/>
                <a:gd name="T17" fmla="*/ 103 h 166"/>
                <a:gd name="T18" fmla="*/ 12 w 125"/>
                <a:gd name="T19" fmla="*/ 63 h 166"/>
                <a:gd name="T20" fmla="*/ 0 w 125"/>
                <a:gd name="T21" fmla="*/ 21 h 166"/>
                <a:gd name="T22" fmla="*/ 12 w 125"/>
                <a:gd name="T23" fmla="*/ 0 h 166"/>
                <a:gd name="T24" fmla="*/ 34 w 125"/>
                <a:gd name="T25" fmla="*/ 0 h 166"/>
                <a:gd name="T26" fmla="*/ 54 w 125"/>
                <a:gd name="T27" fmla="*/ 0 h 166"/>
                <a:gd name="T28" fmla="*/ 80 w 125"/>
                <a:gd name="T29" fmla="*/ 9 h 166"/>
                <a:gd name="T30" fmla="*/ 114 w 125"/>
                <a:gd name="T31" fmla="*/ 49 h 166"/>
                <a:gd name="T32" fmla="*/ 153 w 125"/>
                <a:gd name="T33" fmla="*/ 63 h 166"/>
                <a:gd name="T34" fmla="*/ 166 w 125"/>
                <a:gd name="T35" fmla="*/ 43 h 166"/>
                <a:gd name="T36" fmla="*/ 196 w 125"/>
                <a:gd name="T37" fmla="*/ 28 h 166"/>
                <a:gd name="T38" fmla="*/ 221 w 125"/>
                <a:gd name="T39" fmla="*/ 35 h 166"/>
                <a:gd name="T40" fmla="*/ 208 w 125"/>
                <a:gd name="T41" fmla="*/ 63 h 166"/>
                <a:gd name="T42" fmla="*/ 196 w 125"/>
                <a:gd name="T43" fmla="*/ 96 h 166"/>
                <a:gd name="T44" fmla="*/ 196 w 125"/>
                <a:gd name="T45" fmla="*/ 144 h 166"/>
                <a:gd name="T46" fmla="*/ 196 w 125"/>
                <a:gd name="T47" fmla="*/ 194 h 166"/>
                <a:gd name="T48" fmla="*/ 196 w 125"/>
                <a:gd name="T49" fmla="*/ 232 h 166"/>
                <a:gd name="T50" fmla="*/ 196 w 125"/>
                <a:gd name="T51" fmla="*/ 279 h 166"/>
                <a:gd name="T52" fmla="*/ 211 w 125"/>
                <a:gd name="T53" fmla="*/ 328 h 166"/>
                <a:gd name="T54" fmla="*/ 196 w 125"/>
                <a:gd name="T55" fmla="*/ 333 h 166"/>
                <a:gd name="T56" fmla="*/ 187 w 125"/>
                <a:gd name="T57" fmla="*/ 368 h 166"/>
                <a:gd name="T58" fmla="*/ 175 w 125"/>
                <a:gd name="T59" fmla="*/ 388 h 166"/>
                <a:gd name="T60" fmla="*/ 159 w 125"/>
                <a:gd name="T61" fmla="*/ 427 h 166"/>
                <a:gd name="T62" fmla="*/ 149 w 125"/>
                <a:gd name="T63" fmla="*/ 475 h 166"/>
                <a:gd name="T64" fmla="*/ 144 w 125"/>
                <a:gd name="T65" fmla="*/ 475 h 166"/>
                <a:gd name="T66" fmla="*/ 127 w 125"/>
                <a:gd name="T67" fmla="*/ 442 h 166"/>
                <a:gd name="T68" fmla="*/ 104 w 125"/>
                <a:gd name="T69" fmla="*/ 408 h 166"/>
                <a:gd name="T70" fmla="*/ 104 w 125"/>
                <a:gd name="T71" fmla="*/ 394 h 16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5" h="166">
                  <a:moveTo>
                    <a:pt x="59" y="137"/>
                  </a:moveTo>
                  <a:lnTo>
                    <a:pt x="42" y="128"/>
                  </a:lnTo>
                  <a:lnTo>
                    <a:pt x="28" y="119"/>
                  </a:lnTo>
                  <a:lnTo>
                    <a:pt x="16" y="109"/>
                  </a:lnTo>
                  <a:lnTo>
                    <a:pt x="0" y="102"/>
                  </a:lnTo>
                  <a:lnTo>
                    <a:pt x="0" y="81"/>
                  </a:lnTo>
                  <a:lnTo>
                    <a:pt x="12" y="64"/>
                  </a:lnTo>
                  <a:lnTo>
                    <a:pt x="16" y="50"/>
                  </a:lnTo>
                  <a:lnTo>
                    <a:pt x="12" y="36"/>
                  </a:lnTo>
                  <a:lnTo>
                    <a:pt x="7" y="22"/>
                  </a:lnTo>
                  <a:lnTo>
                    <a:pt x="0" y="7"/>
                  </a:lnTo>
                  <a:lnTo>
                    <a:pt x="7" y="0"/>
                  </a:lnTo>
                  <a:lnTo>
                    <a:pt x="19" y="0"/>
                  </a:lnTo>
                  <a:lnTo>
                    <a:pt x="30" y="0"/>
                  </a:lnTo>
                  <a:lnTo>
                    <a:pt x="45" y="3"/>
                  </a:lnTo>
                  <a:lnTo>
                    <a:pt x="64" y="17"/>
                  </a:lnTo>
                  <a:lnTo>
                    <a:pt x="87" y="22"/>
                  </a:lnTo>
                  <a:lnTo>
                    <a:pt x="94" y="15"/>
                  </a:lnTo>
                  <a:lnTo>
                    <a:pt x="111" y="10"/>
                  </a:lnTo>
                  <a:lnTo>
                    <a:pt x="125" y="12"/>
                  </a:lnTo>
                  <a:lnTo>
                    <a:pt x="118" y="22"/>
                  </a:lnTo>
                  <a:lnTo>
                    <a:pt x="111" y="33"/>
                  </a:lnTo>
                  <a:lnTo>
                    <a:pt x="111" y="50"/>
                  </a:lnTo>
                  <a:lnTo>
                    <a:pt x="111" y="67"/>
                  </a:lnTo>
                  <a:lnTo>
                    <a:pt x="111" y="81"/>
                  </a:lnTo>
                  <a:lnTo>
                    <a:pt x="111" y="97"/>
                  </a:lnTo>
                  <a:lnTo>
                    <a:pt x="120" y="114"/>
                  </a:lnTo>
                  <a:lnTo>
                    <a:pt x="111" y="116"/>
                  </a:lnTo>
                  <a:lnTo>
                    <a:pt x="106" y="128"/>
                  </a:lnTo>
                  <a:lnTo>
                    <a:pt x="99" y="135"/>
                  </a:lnTo>
                  <a:lnTo>
                    <a:pt x="90" y="149"/>
                  </a:lnTo>
                  <a:lnTo>
                    <a:pt x="85" y="166"/>
                  </a:lnTo>
                  <a:lnTo>
                    <a:pt x="82" y="166"/>
                  </a:lnTo>
                  <a:lnTo>
                    <a:pt x="71" y="154"/>
                  </a:lnTo>
                  <a:lnTo>
                    <a:pt x="59" y="142"/>
                  </a:lnTo>
                  <a:lnTo>
                    <a:pt x="59" y="137"/>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201" name="Freeform 5342"/>
            <p:cNvSpPr>
              <a:spLocks/>
            </p:cNvSpPr>
            <p:nvPr/>
          </p:nvSpPr>
          <p:spPr bwMode="auto">
            <a:xfrm>
              <a:off x="5557" y="2580"/>
              <a:ext cx="3" cy="3"/>
            </a:xfrm>
            <a:custGeom>
              <a:avLst/>
              <a:gdLst>
                <a:gd name="T0" fmla="*/ 18 w 2"/>
                <a:gd name="T1" fmla="*/ 0 h 2"/>
                <a:gd name="T2" fmla="*/ 0 w 2"/>
                <a:gd name="T3" fmla="*/ 18 h 2"/>
                <a:gd name="T4" fmla="*/ 0 w 2"/>
                <a:gd name="T5" fmla="*/ 0 h 2"/>
                <a:gd name="T6" fmla="*/ 18 w 2"/>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
                  <a:moveTo>
                    <a:pt x="2" y="0"/>
                  </a:moveTo>
                  <a:lnTo>
                    <a:pt x="0" y="2"/>
                  </a:lnTo>
                  <a:lnTo>
                    <a:pt x="0" y="0"/>
                  </a:lnTo>
                  <a:lnTo>
                    <a:pt x="2" y="0"/>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202" name="Freeform 5343"/>
            <p:cNvSpPr>
              <a:spLocks/>
            </p:cNvSpPr>
            <p:nvPr/>
          </p:nvSpPr>
          <p:spPr bwMode="auto">
            <a:xfrm>
              <a:off x="5563" y="2607"/>
              <a:ext cx="1" cy="2"/>
            </a:xfrm>
            <a:custGeom>
              <a:avLst/>
              <a:gdLst>
                <a:gd name="T0" fmla="*/ 0 w 1"/>
                <a:gd name="T1" fmla="*/ 2 h 2"/>
                <a:gd name="T2" fmla="*/ 0 w 1"/>
                <a:gd name="T3" fmla="*/ 0 h 2"/>
                <a:gd name="T4" fmla="*/ 0 w 1"/>
                <a:gd name="T5" fmla="*/ 0 h 2"/>
                <a:gd name="T6" fmla="*/ 0 w 1"/>
                <a:gd name="T7" fmla="*/ 0 h 2"/>
                <a:gd name="T8" fmla="*/ 0 w 1"/>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2">
                  <a:moveTo>
                    <a:pt x="0" y="2"/>
                  </a:moveTo>
                  <a:lnTo>
                    <a:pt x="0" y="0"/>
                  </a:lnTo>
                  <a:lnTo>
                    <a:pt x="0" y="2"/>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203" name="Rectangle 5344"/>
            <p:cNvSpPr>
              <a:spLocks noChangeArrowheads="1"/>
            </p:cNvSpPr>
            <p:nvPr/>
          </p:nvSpPr>
          <p:spPr bwMode="auto">
            <a:xfrm>
              <a:off x="5565" y="2616"/>
              <a:ext cx="0" cy="2"/>
            </a:xfrm>
            <a:prstGeom prst="rect">
              <a:avLst/>
            </a:prstGeom>
            <a:solidFill>
              <a:srgbClr val="E1E1E1"/>
            </a:solidFill>
            <a:ln w="3175">
              <a:solidFill>
                <a:srgbClr val="000000"/>
              </a:solidFill>
              <a:miter lim="800000"/>
              <a:headEnd/>
              <a:tailEnd/>
            </a:ln>
          </p:spPr>
          <p:txBody>
            <a:bodyPr/>
            <a:lstStyle/>
            <a:p>
              <a:pPr algn="ctr" fontAlgn="base">
                <a:spcBef>
                  <a:spcPct val="50000"/>
                </a:spcBef>
                <a:spcAft>
                  <a:spcPct val="0"/>
                </a:spcAft>
              </a:pPr>
              <a:endParaRPr lang="en-US" altLang="en-US" sz="1600">
                <a:solidFill>
                  <a:srgbClr val="000000"/>
                </a:solidFill>
              </a:endParaRPr>
            </a:p>
          </p:txBody>
        </p:sp>
        <p:sp>
          <p:nvSpPr>
            <p:cNvPr id="3204" name="Freeform 5345"/>
            <p:cNvSpPr>
              <a:spLocks/>
            </p:cNvSpPr>
            <p:nvPr/>
          </p:nvSpPr>
          <p:spPr bwMode="auto">
            <a:xfrm>
              <a:off x="5567" y="2604"/>
              <a:ext cx="5" cy="3"/>
            </a:xfrm>
            <a:custGeom>
              <a:avLst/>
              <a:gdLst>
                <a:gd name="T0" fmla="*/ 0 w 3"/>
                <a:gd name="T1" fmla="*/ 18 h 2"/>
                <a:gd name="T2" fmla="*/ 37 w 3"/>
                <a:gd name="T3" fmla="*/ 0 h 2"/>
                <a:gd name="T4" fmla="*/ 0 w 3"/>
                <a:gd name="T5" fmla="*/ 0 h 2"/>
                <a:gd name="T6" fmla="*/ 0 w 3"/>
                <a:gd name="T7" fmla="*/ 18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2">
                  <a:moveTo>
                    <a:pt x="0" y="2"/>
                  </a:moveTo>
                  <a:lnTo>
                    <a:pt x="3" y="0"/>
                  </a:lnTo>
                  <a:lnTo>
                    <a:pt x="0" y="0"/>
                  </a:lnTo>
                  <a:lnTo>
                    <a:pt x="0" y="2"/>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205" name="Freeform 5346"/>
            <p:cNvSpPr>
              <a:spLocks/>
            </p:cNvSpPr>
            <p:nvPr/>
          </p:nvSpPr>
          <p:spPr bwMode="auto">
            <a:xfrm>
              <a:off x="5563" y="2613"/>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206" name="Freeform 5347"/>
            <p:cNvSpPr>
              <a:spLocks/>
            </p:cNvSpPr>
            <p:nvPr/>
          </p:nvSpPr>
          <p:spPr bwMode="auto">
            <a:xfrm>
              <a:off x="2564" y="2343"/>
              <a:ext cx="207" cy="208"/>
            </a:xfrm>
            <a:custGeom>
              <a:avLst/>
              <a:gdLst>
                <a:gd name="T0" fmla="*/ 205 w 187"/>
                <a:gd name="T1" fmla="*/ 353 h 168"/>
                <a:gd name="T2" fmla="*/ 185 w 187"/>
                <a:gd name="T3" fmla="*/ 366 h 168"/>
                <a:gd name="T4" fmla="*/ 176 w 187"/>
                <a:gd name="T5" fmla="*/ 392 h 168"/>
                <a:gd name="T6" fmla="*/ 161 w 187"/>
                <a:gd name="T7" fmla="*/ 427 h 168"/>
                <a:gd name="T8" fmla="*/ 156 w 187"/>
                <a:gd name="T9" fmla="*/ 468 h 168"/>
                <a:gd name="T10" fmla="*/ 144 w 187"/>
                <a:gd name="T11" fmla="*/ 463 h 168"/>
                <a:gd name="T12" fmla="*/ 144 w 187"/>
                <a:gd name="T13" fmla="*/ 484 h 168"/>
                <a:gd name="T14" fmla="*/ 123 w 187"/>
                <a:gd name="T15" fmla="*/ 484 h 168"/>
                <a:gd name="T16" fmla="*/ 117 w 187"/>
                <a:gd name="T17" fmla="*/ 475 h 168"/>
                <a:gd name="T18" fmla="*/ 113 w 187"/>
                <a:gd name="T19" fmla="*/ 484 h 168"/>
                <a:gd name="T20" fmla="*/ 111 w 187"/>
                <a:gd name="T21" fmla="*/ 484 h 168"/>
                <a:gd name="T22" fmla="*/ 106 w 187"/>
                <a:gd name="T23" fmla="*/ 468 h 168"/>
                <a:gd name="T24" fmla="*/ 106 w 187"/>
                <a:gd name="T25" fmla="*/ 489 h 168"/>
                <a:gd name="T26" fmla="*/ 102 w 187"/>
                <a:gd name="T27" fmla="*/ 484 h 168"/>
                <a:gd name="T28" fmla="*/ 102 w 187"/>
                <a:gd name="T29" fmla="*/ 484 h 168"/>
                <a:gd name="T30" fmla="*/ 93 w 187"/>
                <a:gd name="T31" fmla="*/ 484 h 168"/>
                <a:gd name="T32" fmla="*/ 81 w 187"/>
                <a:gd name="T33" fmla="*/ 489 h 168"/>
                <a:gd name="T34" fmla="*/ 69 w 187"/>
                <a:gd name="T35" fmla="*/ 432 h 168"/>
                <a:gd name="T36" fmla="*/ 75 w 187"/>
                <a:gd name="T37" fmla="*/ 432 h 168"/>
                <a:gd name="T38" fmla="*/ 66 w 187"/>
                <a:gd name="T39" fmla="*/ 427 h 168"/>
                <a:gd name="T40" fmla="*/ 69 w 187"/>
                <a:gd name="T41" fmla="*/ 427 h 168"/>
                <a:gd name="T42" fmla="*/ 62 w 187"/>
                <a:gd name="T43" fmla="*/ 414 h 168"/>
                <a:gd name="T44" fmla="*/ 34 w 187"/>
                <a:gd name="T45" fmla="*/ 388 h 168"/>
                <a:gd name="T46" fmla="*/ 23 w 187"/>
                <a:gd name="T47" fmla="*/ 378 h 168"/>
                <a:gd name="T48" fmla="*/ 27 w 187"/>
                <a:gd name="T49" fmla="*/ 373 h 168"/>
                <a:gd name="T50" fmla="*/ 0 w 187"/>
                <a:gd name="T51" fmla="*/ 388 h 168"/>
                <a:gd name="T52" fmla="*/ 2 w 187"/>
                <a:gd name="T53" fmla="*/ 317 h 168"/>
                <a:gd name="T54" fmla="*/ 2 w 187"/>
                <a:gd name="T55" fmla="*/ 243 h 168"/>
                <a:gd name="T56" fmla="*/ 23 w 187"/>
                <a:gd name="T57" fmla="*/ 186 h 168"/>
                <a:gd name="T58" fmla="*/ 27 w 187"/>
                <a:gd name="T59" fmla="*/ 137 h 168"/>
                <a:gd name="T60" fmla="*/ 23 w 187"/>
                <a:gd name="T61" fmla="*/ 110 h 168"/>
                <a:gd name="T62" fmla="*/ 23 w 187"/>
                <a:gd name="T63" fmla="*/ 89 h 168"/>
                <a:gd name="T64" fmla="*/ 31 w 187"/>
                <a:gd name="T65" fmla="*/ 57 h 168"/>
                <a:gd name="T66" fmla="*/ 38 w 187"/>
                <a:gd name="T67" fmla="*/ 14 h 168"/>
                <a:gd name="T68" fmla="*/ 62 w 187"/>
                <a:gd name="T69" fmla="*/ 0 h 168"/>
                <a:gd name="T70" fmla="*/ 90 w 187"/>
                <a:gd name="T71" fmla="*/ 9 h 168"/>
                <a:gd name="T72" fmla="*/ 106 w 187"/>
                <a:gd name="T73" fmla="*/ 37 h 168"/>
                <a:gd name="T74" fmla="*/ 135 w 187"/>
                <a:gd name="T75" fmla="*/ 21 h 168"/>
                <a:gd name="T76" fmla="*/ 153 w 187"/>
                <a:gd name="T77" fmla="*/ 37 h 168"/>
                <a:gd name="T78" fmla="*/ 173 w 187"/>
                <a:gd name="T79" fmla="*/ 50 h 168"/>
                <a:gd name="T80" fmla="*/ 199 w 187"/>
                <a:gd name="T81" fmla="*/ 21 h 168"/>
                <a:gd name="T82" fmla="*/ 228 w 187"/>
                <a:gd name="T83" fmla="*/ 30 h 168"/>
                <a:gd name="T84" fmla="*/ 253 w 187"/>
                <a:gd name="T85" fmla="*/ 37 h 168"/>
                <a:gd name="T86" fmla="*/ 282 w 187"/>
                <a:gd name="T87" fmla="*/ 0 h 168"/>
                <a:gd name="T88" fmla="*/ 294 w 187"/>
                <a:gd name="T89" fmla="*/ 37 h 168"/>
                <a:gd name="T90" fmla="*/ 297 w 187"/>
                <a:gd name="T91" fmla="*/ 77 h 168"/>
                <a:gd name="T92" fmla="*/ 310 w 187"/>
                <a:gd name="T93" fmla="*/ 89 h 168"/>
                <a:gd name="T94" fmla="*/ 307 w 187"/>
                <a:gd name="T95" fmla="*/ 126 h 168"/>
                <a:gd name="T96" fmla="*/ 284 w 187"/>
                <a:gd name="T97" fmla="*/ 150 h 168"/>
                <a:gd name="T98" fmla="*/ 279 w 187"/>
                <a:gd name="T99" fmla="*/ 193 h 168"/>
                <a:gd name="T100" fmla="*/ 267 w 187"/>
                <a:gd name="T101" fmla="*/ 228 h 168"/>
                <a:gd name="T102" fmla="*/ 261 w 187"/>
                <a:gd name="T103" fmla="*/ 269 h 168"/>
                <a:gd name="T104" fmla="*/ 249 w 187"/>
                <a:gd name="T105" fmla="*/ 296 h 168"/>
                <a:gd name="T106" fmla="*/ 239 w 187"/>
                <a:gd name="T107" fmla="*/ 343 h 168"/>
                <a:gd name="T108" fmla="*/ 219 w 187"/>
                <a:gd name="T109" fmla="*/ 378 h 168"/>
                <a:gd name="T110" fmla="*/ 205 w 187"/>
                <a:gd name="T111" fmla="*/ 353 h 1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7" h="168">
                  <a:moveTo>
                    <a:pt x="123" y="121"/>
                  </a:moveTo>
                  <a:lnTo>
                    <a:pt x="111" y="126"/>
                  </a:lnTo>
                  <a:lnTo>
                    <a:pt x="106" y="135"/>
                  </a:lnTo>
                  <a:lnTo>
                    <a:pt x="97" y="147"/>
                  </a:lnTo>
                  <a:lnTo>
                    <a:pt x="94" y="161"/>
                  </a:lnTo>
                  <a:lnTo>
                    <a:pt x="87" y="159"/>
                  </a:lnTo>
                  <a:lnTo>
                    <a:pt x="87" y="166"/>
                  </a:lnTo>
                  <a:lnTo>
                    <a:pt x="73" y="166"/>
                  </a:lnTo>
                  <a:lnTo>
                    <a:pt x="71" y="163"/>
                  </a:lnTo>
                  <a:lnTo>
                    <a:pt x="68" y="166"/>
                  </a:lnTo>
                  <a:lnTo>
                    <a:pt x="66" y="166"/>
                  </a:lnTo>
                  <a:lnTo>
                    <a:pt x="64" y="161"/>
                  </a:lnTo>
                  <a:lnTo>
                    <a:pt x="64" y="168"/>
                  </a:lnTo>
                  <a:lnTo>
                    <a:pt x="61" y="166"/>
                  </a:lnTo>
                  <a:lnTo>
                    <a:pt x="56" y="166"/>
                  </a:lnTo>
                  <a:lnTo>
                    <a:pt x="49" y="168"/>
                  </a:lnTo>
                  <a:lnTo>
                    <a:pt x="42" y="149"/>
                  </a:lnTo>
                  <a:lnTo>
                    <a:pt x="45" y="149"/>
                  </a:lnTo>
                  <a:lnTo>
                    <a:pt x="40" y="147"/>
                  </a:lnTo>
                  <a:lnTo>
                    <a:pt x="42" y="147"/>
                  </a:lnTo>
                  <a:lnTo>
                    <a:pt x="38" y="142"/>
                  </a:lnTo>
                  <a:lnTo>
                    <a:pt x="21" y="133"/>
                  </a:lnTo>
                  <a:lnTo>
                    <a:pt x="14" y="130"/>
                  </a:lnTo>
                  <a:lnTo>
                    <a:pt x="16" y="128"/>
                  </a:lnTo>
                  <a:lnTo>
                    <a:pt x="0" y="133"/>
                  </a:lnTo>
                  <a:lnTo>
                    <a:pt x="2" y="109"/>
                  </a:lnTo>
                  <a:lnTo>
                    <a:pt x="2" y="83"/>
                  </a:lnTo>
                  <a:lnTo>
                    <a:pt x="14" y="64"/>
                  </a:lnTo>
                  <a:lnTo>
                    <a:pt x="16" y="48"/>
                  </a:lnTo>
                  <a:lnTo>
                    <a:pt x="14" y="38"/>
                  </a:lnTo>
                  <a:lnTo>
                    <a:pt x="14" y="31"/>
                  </a:lnTo>
                  <a:lnTo>
                    <a:pt x="19" y="19"/>
                  </a:lnTo>
                  <a:lnTo>
                    <a:pt x="23" y="5"/>
                  </a:lnTo>
                  <a:lnTo>
                    <a:pt x="38" y="0"/>
                  </a:lnTo>
                  <a:lnTo>
                    <a:pt x="54" y="3"/>
                  </a:lnTo>
                  <a:lnTo>
                    <a:pt x="64" y="12"/>
                  </a:lnTo>
                  <a:lnTo>
                    <a:pt x="80" y="7"/>
                  </a:lnTo>
                  <a:lnTo>
                    <a:pt x="92" y="12"/>
                  </a:lnTo>
                  <a:lnTo>
                    <a:pt x="104" y="17"/>
                  </a:lnTo>
                  <a:lnTo>
                    <a:pt x="120" y="7"/>
                  </a:lnTo>
                  <a:lnTo>
                    <a:pt x="137" y="10"/>
                  </a:lnTo>
                  <a:lnTo>
                    <a:pt x="153" y="12"/>
                  </a:lnTo>
                  <a:lnTo>
                    <a:pt x="170" y="0"/>
                  </a:lnTo>
                  <a:lnTo>
                    <a:pt x="177" y="12"/>
                  </a:lnTo>
                  <a:lnTo>
                    <a:pt x="179" y="26"/>
                  </a:lnTo>
                  <a:lnTo>
                    <a:pt x="187" y="31"/>
                  </a:lnTo>
                  <a:lnTo>
                    <a:pt x="184" y="43"/>
                  </a:lnTo>
                  <a:lnTo>
                    <a:pt x="172" y="52"/>
                  </a:lnTo>
                  <a:lnTo>
                    <a:pt x="168" y="66"/>
                  </a:lnTo>
                  <a:lnTo>
                    <a:pt x="161" y="78"/>
                  </a:lnTo>
                  <a:lnTo>
                    <a:pt x="156" y="92"/>
                  </a:lnTo>
                  <a:lnTo>
                    <a:pt x="149" y="102"/>
                  </a:lnTo>
                  <a:lnTo>
                    <a:pt x="144" y="118"/>
                  </a:lnTo>
                  <a:lnTo>
                    <a:pt x="132" y="130"/>
                  </a:lnTo>
                  <a:lnTo>
                    <a:pt x="123" y="121"/>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207" name="Freeform 5348"/>
            <p:cNvSpPr>
              <a:spLocks/>
            </p:cNvSpPr>
            <p:nvPr/>
          </p:nvSpPr>
          <p:spPr bwMode="auto">
            <a:xfrm>
              <a:off x="2529" y="2375"/>
              <a:ext cx="52" cy="135"/>
            </a:xfrm>
            <a:custGeom>
              <a:avLst/>
              <a:gdLst>
                <a:gd name="T0" fmla="*/ 2 w 47"/>
                <a:gd name="T1" fmla="*/ 71 h 109"/>
                <a:gd name="T2" fmla="*/ 0 w 47"/>
                <a:gd name="T3" fmla="*/ 89 h 109"/>
                <a:gd name="T4" fmla="*/ 14 w 47"/>
                <a:gd name="T5" fmla="*/ 118 h 109"/>
                <a:gd name="T6" fmla="*/ 19 w 47"/>
                <a:gd name="T7" fmla="*/ 167 h 109"/>
                <a:gd name="T8" fmla="*/ 19 w 47"/>
                <a:gd name="T9" fmla="*/ 199 h 109"/>
                <a:gd name="T10" fmla="*/ 23 w 47"/>
                <a:gd name="T11" fmla="*/ 244 h 109"/>
                <a:gd name="T12" fmla="*/ 23 w 47"/>
                <a:gd name="T13" fmla="*/ 284 h 109"/>
                <a:gd name="T14" fmla="*/ 23 w 47"/>
                <a:gd name="T15" fmla="*/ 317 h 109"/>
                <a:gd name="T16" fmla="*/ 51 w 47"/>
                <a:gd name="T17" fmla="*/ 313 h 109"/>
                <a:gd name="T18" fmla="*/ 55 w 47"/>
                <a:gd name="T19" fmla="*/ 244 h 109"/>
                <a:gd name="T20" fmla="*/ 55 w 47"/>
                <a:gd name="T21" fmla="*/ 167 h 109"/>
                <a:gd name="T22" fmla="*/ 74 w 47"/>
                <a:gd name="T23" fmla="*/ 110 h 109"/>
                <a:gd name="T24" fmla="*/ 79 w 47"/>
                <a:gd name="T25" fmla="*/ 63 h 109"/>
                <a:gd name="T26" fmla="*/ 74 w 47"/>
                <a:gd name="T27" fmla="*/ 37 h 109"/>
                <a:gd name="T28" fmla="*/ 51 w 47"/>
                <a:gd name="T29" fmla="*/ 0 h 109"/>
                <a:gd name="T30" fmla="*/ 43 w 47"/>
                <a:gd name="T31" fmla="*/ 14 h 109"/>
                <a:gd name="T32" fmla="*/ 43 w 47"/>
                <a:gd name="T33" fmla="*/ 21 h 109"/>
                <a:gd name="T34" fmla="*/ 43 w 47"/>
                <a:gd name="T35" fmla="*/ 30 h 109"/>
                <a:gd name="T36" fmla="*/ 43 w 47"/>
                <a:gd name="T37" fmla="*/ 30 h 109"/>
                <a:gd name="T38" fmla="*/ 23 w 47"/>
                <a:gd name="T39" fmla="*/ 50 h 109"/>
                <a:gd name="T40" fmla="*/ 2 w 47"/>
                <a:gd name="T41" fmla="*/ 71 h 10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7" h="109">
                  <a:moveTo>
                    <a:pt x="2" y="24"/>
                  </a:moveTo>
                  <a:lnTo>
                    <a:pt x="0" y="31"/>
                  </a:lnTo>
                  <a:lnTo>
                    <a:pt x="9" y="40"/>
                  </a:lnTo>
                  <a:lnTo>
                    <a:pt x="12" y="57"/>
                  </a:lnTo>
                  <a:lnTo>
                    <a:pt x="12" y="69"/>
                  </a:lnTo>
                  <a:lnTo>
                    <a:pt x="14" y="83"/>
                  </a:lnTo>
                  <a:lnTo>
                    <a:pt x="14" y="97"/>
                  </a:lnTo>
                  <a:lnTo>
                    <a:pt x="14" y="109"/>
                  </a:lnTo>
                  <a:lnTo>
                    <a:pt x="31" y="107"/>
                  </a:lnTo>
                  <a:lnTo>
                    <a:pt x="33" y="83"/>
                  </a:lnTo>
                  <a:lnTo>
                    <a:pt x="33" y="57"/>
                  </a:lnTo>
                  <a:lnTo>
                    <a:pt x="45" y="38"/>
                  </a:lnTo>
                  <a:lnTo>
                    <a:pt x="47" y="22"/>
                  </a:lnTo>
                  <a:lnTo>
                    <a:pt x="45" y="12"/>
                  </a:lnTo>
                  <a:lnTo>
                    <a:pt x="31" y="0"/>
                  </a:lnTo>
                  <a:lnTo>
                    <a:pt x="26" y="5"/>
                  </a:lnTo>
                  <a:lnTo>
                    <a:pt x="26" y="7"/>
                  </a:lnTo>
                  <a:lnTo>
                    <a:pt x="26" y="10"/>
                  </a:lnTo>
                  <a:lnTo>
                    <a:pt x="14" y="17"/>
                  </a:lnTo>
                  <a:lnTo>
                    <a:pt x="2" y="24"/>
                  </a:lnTo>
                  <a:close/>
                </a:path>
              </a:pathLst>
            </a:custGeom>
            <a:solidFill>
              <a:srgbClr val="0033CC"/>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208" name="Freeform 5349"/>
            <p:cNvSpPr>
              <a:spLocks/>
            </p:cNvSpPr>
            <p:nvPr/>
          </p:nvSpPr>
          <p:spPr bwMode="auto">
            <a:xfrm>
              <a:off x="2419" y="2314"/>
              <a:ext cx="138" cy="123"/>
            </a:xfrm>
            <a:custGeom>
              <a:avLst/>
              <a:gdLst>
                <a:gd name="T0" fmla="*/ 167 w 125"/>
                <a:gd name="T1" fmla="*/ 216 h 99"/>
                <a:gd name="T2" fmla="*/ 159 w 125"/>
                <a:gd name="T3" fmla="*/ 216 h 99"/>
                <a:gd name="T4" fmla="*/ 140 w 125"/>
                <a:gd name="T5" fmla="*/ 209 h 99"/>
                <a:gd name="T6" fmla="*/ 130 w 125"/>
                <a:gd name="T7" fmla="*/ 209 h 99"/>
                <a:gd name="T8" fmla="*/ 100 w 125"/>
                <a:gd name="T9" fmla="*/ 216 h 99"/>
                <a:gd name="T10" fmla="*/ 68 w 125"/>
                <a:gd name="T11" fmla="*/ 216 h 99"/>
                <a:gd name="T12" fmla="*/ 74 w 125"/>
                <a:gd name="T13" fmla="*/ 256 h 99"/>
                <a:gd name="T14" fmla="*/ 74 w 125"/>
                <a:gd name="T15" fmla="*/ 293 h 99"/>
                <a:gd name="T16" fmla="*/ 49 w 125"/>
                <a:gd name="T17" fmla="*/ 272 h 99"/>
                <a:gd name="T18" fmla="*/ 26 w 125"/>
                <a:gd name="T19" fmla="*/ 287 h 99"/>
                <a:gd name="T20" fmla="*/ 12 w 125"/>
                <a:gd name="T21" fmla="*/ 256 h 99"/>
                <a:gd name="T22" fmla="*/ 0 w 125"/>
                <a:gd name="T23" fmla="*/ 244 h 99"/>
                <a:gd name="T24" fmla="*/ 4 w 125"/>
                <a:gd name="T25" fmla="*/ 174 h 99"/>
                <a:gd name="T26" fmla="*/ 14 w 125"/>
                <a:gd name="T27" fmla="*/ 159 h 99"/>
                <a:gd name="T28" fmla="*/ 29 w 125"/>
                <a:gd name="T29" fmla="*/ 138 h 99"/>
                <a:gd name="T30" fmla="*/ 34 w 125"/>
                <a:gd name="T31" fmla="*/ 119 h 99"/>
                <a:gd name="T32" fmla="*/ 38 w 125"/>
                <a:gd name="T33" fmla="*/ 88 h 99"/>
                <a:gd name="T34" fmla="*/ 57 w 125"/>
                <a:gd name="T35" fmla="*/ 102 h 99"/>
                <a:gd name="T36" fmla="*/ 57 w 125"/>
                <a:gd name="T37" fmla="*/ 82 h 99"/>
                <a:gd name="T38" fmla="*/ 66 w 125"/>
                <a:gd name="T39" fmla="*/ 77 h 99"/>
                <a:gd name="T40" fmla="*/ 77 w 125"/>
                <a:gd name="T41" fmla="*/ 48 h 99"/>
                <a:gd name="T42" fmla="*/ 89 w 125"/>
                <a:gd name="T43" fmla="*/ 48 h 99"/>
                <a:gd name="T44" fmla="*/ 92 w 125"/>
                <a:gd name="T45" fmla="*/ 26 h 99"/>
                <a:gd name="T46" fmla="*/ 125 w 125"/>
                <a:gd name="T47" fmla="*/ 0 h 99"/>
                <a:gd name="T48" fmla="*/ 145 w 125"/>
                <a:gd name="T49" fmla="*/ 2 h 99"/>
                <a:gd name="T50" fmla="*/ 155 w 125"/>
                <a:gd name="T51" fmla="*/ 48 h 99"/>
                <a:gd name="T52" fmla="*/ 173 w 125"/>
                <a:gd name="T53" fmla="*/ 88 h 99"/>
                <a:gd name="T54" fmla="*/ 171 w 125"/>
                <a:gd name="T55" fmla="*/ 88 h 99"/>
                <a:gd name="T56" fmla="*/ 167 w 125"/>
                <a:gd name="T57" fmla="*/ 102 h 99"/>
                <a:gd name="T58" fmla="*/ 185 w 125"/>
                <a:gd name="T59" fmla="*/ 125 h 99"/>
                <a:gd name="T60" fmla="*/ 194 w 125"/>
                <a:gd name="T61" fmla="*/ 125 h 99"/>
                <a:gd name="T62" fmla="*/ 197 w 125"/>
                <a:gd name="T63" fmla="*/ 138 h 99"/>
                <a:gd name="T64" fmla="*/ 204 w 125"/>
                <a:gd name="T65" fmla="*/ 166 h 99"/>
                <a:gd name="T66" fmla="*/ 204 w 125"/>
                <a:gd name="T67" fmla="*/ 174 h 99"/>
                <a:gd name="T68" fmla="*/ 204 w 125"/>
                <a:gd name="T69" fmla="*/ 174 h 99"/>
                <a:gd name="T70" fmla="*/ 185 w 125"/>
                <a:gd name="T71" fmla="*/ 196 h 99"/>
                <a:gd name="T72" fmla="*/ 167 w 125"/>
                <a:gd name="T73" fmla="*/ 216 h 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5" h="99">
                  <a:moveTo>
                    <a:pt x="101" y="73"/>
                  </a:moveTo>
                  <a:lnTo>
                    <a:pt x="97" y="73"/>
                  </a:lnTo>
                  <a:lnTo>
                    <a:pt x="85" y="71"/>
                  </a:lnTo>
                  <a:lnTo>
                    <a:pt x="80" y="71"/>
                  </a:lnTo>
                  <a:lnTo>
                    <a:pt x="61" y="73"/>
                  </a:lnTo>
                  <a:lnTo>
                    <a:pt x="42" y="73"/>
                  </a:lnTo>
                  <a:lnTo>
                    <a:pt x="45" y="87"/>
                  </a:lnTo>
                  <a:lnTo>
                    <a:pt x="45" y="99"/>
                  </a:lnTo>
                  <a:lnTo>
                    <a:pt x="30" y="92"/>
                  </a:lnTo>
                  <a:lnTo>
                    <a:pt x="16" y="97"/>
                  </a:lnTo>
                  <a:lnTo>
                    <a:pt x="7" y="87"/>
                  </a:lnTo>
                  <a:lnTo>
                    <a:pt x="0" y="82"/>
                  </a:lnTo>
                  <a:lnTo>
                    <a:pt x="4" y="59"/>
                  </a:lnTo>
                  <a:lnTo>
                    <a:pt x="9" y="54"/>
                  </a:lnTo>
                  <a:lnTo>
                    <a:pt x="18" y="47"/>
                  </a:lnTo>
                  <a:lnTo>
                    <a:pt x="21" y="40"/>
                  </a:lnTo>
                  <a:lnTo>
                    <a:pt x="23" y="30"/>
                  </a:lnTo>
                  <a:lnTo>
                    <a:pt x="35" y="35"/>
                  </a:lnTo>
                  <a:lnTo>
                    <a:pt x="35" y="28"/>
                  </a:lnTo>
                  <a:lnTo>
                    <a:pt x="40" y="26"/>
                  </a:lnTo>
                  <a:lnTo>
                    <a:pt x="47" y="16"/>
                  </a:lnTo>
                  <a:lnTo>
                    <a:pt x="54" y="16"/>
                  </a:lnTo>
                  <a:lnTo>
                    <a:pt x="56" y="9"/>
                  </a:lnTo>
                  <a:lnTo>
                    <a:pt x="75" y="0"/>
                  </a:lnTo>
                  <a:lnTo>
                    <a:pt x="89" y="2"/>
                  </a:lnTo>
                  <a:lnTo>
                    <a:pt x="94" y="16"/>
                  </a:lnTo>
                  <a:lnTo>
                    <a:pt x="106" y="30"/>
                  </a:lnTo>
                  <a:lnTo>
                    <a:pt x="104" y="30"/>
                  </a:lnTo>
                  <a:lnTo>
                    <a:pt x="101" y="35"/>
                  </a:lnTo>
                  <a:lnTo>
                    <a:pt x="113" y="42"/>
                  </a:lnTo>
                  <a:lnTo>
                    <a:pt x="118" y="42"/>
                  </a:lnTo>
                  <a:lnTo>
                    <a:pt x="120" y="47"/>
                  </a:lnTo>
                  <a:lnTo>
                    <a:pt x="125" y="56"/>
                  </a:lnTo>
                  <a:lnTo>
                    <a:pt x="125" y="59"/>
                  </a:lnTo>
                  <a:lnTo>
                    <a:pt x="113" y="66"/>
                  </a:lnTo>
                  <a:lnTo>
                    <a:pt x="101" y="73"/>
                  </a:lnTo>
                  <a:close/>
                </a:path>
              </a:pathLst>
            </a:custGeom>
            <a:solidFill>
              <a:srgbClr val="0033CC"/>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209" name="Freeform 5350"/>
            <p:cNvSpPr>
              <a:spLocks/>
            </p:cNvSpPr>
            <p:nvPr/>
          </p:nvSpPr>
          <p:spPr bwMode="auto">
            <a:xfrm>
              <a:off x="2666" y="2358"/>
              <a:ext cx="135" cy="251"/>
            </a:xfrm>
            <a:custGeom>
              <a:avLst/>
              <a:gdLst>
                <a:gd name="T0" fmla="*/ 192 w 121"/>
                <a:gd name="T1" fmla="*/ 157 h 203"/>
                <a:gd name="T2" fmla="*/ 160 w 121"/>
                <a:gd name="T3" fmla="*/ 157 h 203"/>
                <a:gd name="T4" fmla="*/ 147 w 121"/>
                <a:gd name="T5" fmla="*/ 169 h 203"/>
                <a:gd name="T6" fmla="*/ 171 w 121"/>
                <a:gd name="T7" fmla="*/ 225 h 203"/>
                <a:gd name="T8" fmla="*/ 190 w 121"/>
                <a:gd name="T9" fmla="*/ 286 h 203"/>
                <a:gd name="T10" fmla="*/ 176 w 121"/>
                <a:gd name="T11" fmla="*/ 329 h 203"/>
                <a:gd name="T12" fmla="*/ 160 w 121"/>
                <a:gd name="T13" fmla="*/ 376 h 203"/>
                <a:gd name="T14" fmla="*/ 171 w 121"/>
                <a:gd name="T15" fmla="*/ 445 h 203"/>
                <a:gd name="T16" fmla="*/ 190 w 121"/>
                <a:gd name="T17" fmla="*/ 479 h 203"/>
                <a:gd name="T18" fmla="*/ 201 w 121"/>
                <a:gd name="T19" fmla="*/ 512 h 203"/>
                <a:gd name="T20" fmla="*/ 209 w 121"/>
                <a:gd name="T21" fmla="*/ 561 h 203"/>
                <a:gd name="T22" fmla="*/ 204 w 121"/>
                <a:gd name="T23" fmla="*/ 586 h 203"/>
                <a:gd name="T24" fmla="*/ 180 w 121"/>
                <a:gd name="T25" fmla="*/ 575 h 203"/>
                <a:gd name="T26" fmla="*/ 155 w 121"/>
                <a:gd name="T27" fmla="*/ 565 h 203"/>
                <a:gd name="T28" fmla="*/ 132 w 121"/>
                <a:gd name="T29" fmla="*/ 565 h 203"/>
                <a:gd name="T30" fmla="*/ 104 w 121"/>
                <a:gd name="T31" fmla="*/ 565 h 203"/>
                <a:gd name="T32" fmla="*/ 77 w 121"/>
                <a:gd name="T33" fmla="*/ 565 h 203"/>
                <a:gd name="T34" fmla="*/ 57 w 121"/>
                <a:gd name="T35" fmla="*/ 561 h 203"/>
                <a:gd name="T36" fmla="*/ 36 w 121"/>
                <a:gd name="T37" fmla="*/ 561 h 203"/>
                <a:gd name="T38" fmla="*/ 36 w 121"/>
                <a:gd name="T39" fmla="*/ 502 h 203"/>
                <a:gd name="T40" fmla="*/ 28 w 121"/>
                <a:gd name="T41" fmla="*/ 479 h 203"/>
                <a:gd name="T42" fmla="*/ 28 w 121"/>
                <a:gd name="T43" fmla="*/ 465 h 203"/>
                <a:gd name="T44" fmla="*/ 12 w 121"/>
                <a:gd name="T45" fmla="*/ 465 h 203"/>
                <a:gd name="T46" fmla="*/ 2 w 121"/>
                <a:gd name="T47" fmla="*/ 438 h 203"/>
                <a:gd name="T48" fmla="*/ 0 w 121"/>
                <a:gd name="T49" fmla="*/ 438 h 203"/>
                <a:gd name="T50" fmla="*/ 2 w 121"/>
                <a:gd name="T51" fmla="*/ 432 h 203"/>
                <a:gd name="T52" fmla="*/ 10 w 121"/>
                <a:gd name="T53" fmla="*/ 389 h 203"/>
                <a:gd name="T54" fmla="*/ 25 w 121"/>
                <a:gd name="T55" fmla="*/ 355 h 203"/>
                <a:gd name="T56" fmla="*/ 32 w 121"/>
                <a:gd name="T57" fmla="*/ 329 h 203"/>
                <a:gd name="T58" fmla="*/ 55 w 121"/>
                <a:gd name="T59" fmla="*/ 315 h 203"/>
                <a:gd name="T60" fmla="*/ 69 w 121"/>
                <a:gd name="T61" fmla="*/ 342 h 203"/>
                <a:gd name="T62" fmla="*/ 90 w 121"/>
                <a:gd name="T63" fmla="*/ 305 h 203"/>
                <a:gd name="T64" fmla="*/ 98 w 121"/>
                <a:gd name="T65" fmla="*/ 258 h 203"/>
                <a:gd name="T66" fmla="*/ 109 w 121"/>
                <a:gd name="T67" fmla="*/ 231 h 203"/>
                <a:gd name="T68" fmla="*/ 119 w 121"/>
                <a:gd name="T69" fmla="*/ 192 h 203"/>
                <a:gd name="T70" fmla="*/ 132 w 121"/>
                <a:gd name="T71" fmla="*/ 157 h 203"/>
                <a:gd name="T72" fmla="*/ 137 w 121"/>
                <a:gd name="T73" fmla="*/ 115 h 203"/>
                <a:gd name="T74" fmla="*/ 160 w 121"/>
                <a:gd name="T75" fmla="*/ 89 h 203"/>
                <a:gd name="T76" fmla="*/ 164 w 121"/>
                <a:gd name="T77" fmla="*/ 53 h 203"/>
                <a:gd name="T78" fmla="*/ 150 w 121"/>
                <a:gd name="T79" fmla="*/ 40 h 203"/>
                <a:gd name="T80" fmla="*/ 147 w 121"/>
                <a:gd name="T81" fmla="*/ 0 h 203"/>
                <a:gd name="T82" fmla="*/ 160 w 121"/>
                <a:gd name="T83" fmla="*/ 0 h 203"/>
                <a:gd name="T84" fmla="*/ 171 w 121"/>
                <a:gd name="T85" fmla="*/ 53 h 203"/>
                <a:gd name="T86" fmla="*/ 176 w 121"/>
                <a:gd name="T87" fmla="*/ 110 h 203"/>
                <a:gd name="T88" fmla="*/ 192 w 121"/>
                <a:gd name="T89" fmla="*/ 157 h 20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1" h="203">
                  <a:moveTo>
                    <a:pt x="111" y="54"/>
                  </a:moveTo>
                  <a:lnTo>
                    <a:pt x="92" y="54"/>
                  </a:lnTo>
                  <a:lnTo>
                    <a:pt x="85" y="59"/>
                  </a:lnTo>
                  <a:lnTo>
                    <a:pt x="99" y="78"/>
                  </a:lnTo>
                  <a:lnTo>
                    <a:pt x="109" y="99"/>
                  </a:lnTo>
                  <a:lnTo>
                    <a:pt x="102" y="114"/>
                  </a:lnTo>
                  <a:lnTo>
                    <a:pt x="92" y="130"/>
                  </a:lnTo>
                  <a:lnTo>
                    <a:pt x="99" y="154"/>
                  </a:lnTo>
                  <a:lnTo>
                    <a:pt x="109" y="166"/>
                  </a:lnTo>
                  <a:lnTo>
                    <a:pt x="116" y="177"/>
                  </a:lnTo>
                  <a:lnTo>
                    <a:pt x="121" y="194"/>
                  </a:lnTo>
                  <a:lnTo>
                    <a:pt x="118" y="203"/>
                  </a:lnTo>
                  <a:lnTo>
                    <a:pt x="104" y="199"/>
                  </a:lnTo>
                  <a:lnTo>
                    <a:pt x="90" y="196"/>
                  </a:lnTo>
                  <a:lnTo>
                    <a:pt x="76" y="196"/>
                  </a:lnTo>
                  <a:lnTo>
                    <a:pt x="59" y="196"/>
                  </a:lnTo>
                  <a:lnTo>
                    <a:pt x="45" y="196"/>
                  </a:lnTo>
                  <a:lnTo>
                    <a:pt x="33" y="194"/>
                  </a:lnTo>
                  <a:lnTo>
                    <a:pt x="21" y="194"/>
                  </a:lnTo>
                  <a:lnTo>
                    <a:pt x="21" y="173"/>
                  </a:lnTo>
                  <a:lnTo>
                    <a:pt x="16" y="166"/>
                  </a:lnTo>
                  <a:lnTo>
                    <a:pt x="16" y="161"/>
                  </a:lnTo>
                  <a:lnTo>
                    <a:pt x="7" y="161"/>
                  </a:lnTo>
                  <a:lnTo>
                    <a:pt x="2" y="151"/>
                  </a:lnTo>
                  <a:lnTo>
                    <a:pt x="0" y="151"/>
                  </a:lnTo>
                  <a:lnTo>
                    <a:pt x="2" y="149"/>
                  </a:lnTo>
                  <a:lnTo>
                    <a:pt x="5" y="135"/>
                  </a:lnTo>
                  <a:lnTo>
                    <a:pt x="14" y="123"/>
                  </a:lnTo>
                  <a:lnTo>
                    <a:pt x="19" y="114"/>
                  </a:lnTo>
                  <a:lnTo>
                    <a:pt x="31" y="109"/>
                  </a:lnTo>
                  <a:lnTo>
                    <a:pt x="40" y="118"/>
                  </a:lnTo>
                  <a:lnTo>
                    <a:pt x="52" y="106"/>
                  </a:lnTo>
                  <a:lnTo>
                    <a:pt x="57" y="90"/>
                  </a:lnTo>
                  <a:lnTo>
                    <a:pt x="64" y="80"/>
                  </a:lnTo>
                  <a:lnTo>
                    <a:pt x="69" y="66"/>
                  </a:lnTo>
                  <a:lnTo>
                    <a:pt x="76" y="54"/>
                  </a:lnTo>
                  <a:lnTo>
                    <a:pt x="80" y="40"/>
                  </a:lnTo>
                  <a:lnTo>
                    <a:pt x="92" y="31"/>
                  </a:lnTo>
                  <a:lnTo>
                    <a:pt x="95" y="19"/>
                  </a:lnTo>
                  <a:lnTo>
                    <a:pt x="87" y="14"/>
                  </a:lnTo>
                  <a:lnTo>
                    <a:pt x="85" y="0"/>
                  </a:lnTo>
                  <a:lnTo>
                    <a:pt x="92" y="0"/>
                  </a:lnTo>
                  <a:lnTo>
                    <a:pt x="99" y="19"/>
                  </a:lnTo>
                  <a:lnTo>
                    <a:pt x="102" y="38"/>
                  </a:lnTo>
                  <a:lnTo>
                    <a:pt x="111" y="54"/>
                  </a:lnTo>
                  <a:close/>
                </a:path>
              </a:pathLst>
            </a:custGeom>
            <a:solidFill>
              <a:srgbClr val="0033CC"/>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210" name="Freeform 5351"/>
            <p:cNvSpPr>
              <a:spLocks/>
            </p:cNvSpPr>
            <p:nvPr/>
          </p:nvSpPr>
          <p:spPr bwMode="auto">
            <a:xfrm>
              <a:off x="2769" y="2408"/>
              <a:ext cx="230" cy="190"/>
            </a:xfrm>
            <a:custGeom>
              <a:avLst/>
              <a:gdLst>
                <a:gd name="T0" fmla="*/ 130 w 206"/>
                <a:gd name="T1" fmla="*/ 122 h 154"/>
                <a:gd name="T2" fmla="*/ 122 w 206"/>
                <a:gd name="T3" fmla="*/ 102 h 154"/>
                <a:gd name="T4" fmla="*/ 160 w 206"/>
                <a:gd name="T5" fmla="*/ 89 h 154"/>
                <a:gd name="T6" fmla="*/ 181 w 206"/>
                <a:gd name="T7" fmla="*/ 48 h 154"/>
                <a:gd name="T8" fmla="*/ 202 w 206"/>
                <a:gd name="T9" fmla="*/ 9 h 154"/>
                <a:gd name="T10" fmla="*/ 229 w 206"/>
                <a:gd name="T11" fmla="*/ 0 h 154"/>
                <a:gd name="T12" fmla="*/ 238 w 206"/>
                <a:gd name="T13" fmla="*/ 35 h 154"/>
                <a:gd name="T14" fmla="*/ 255 w 206"/>
                <a:gd name="T15" fmla="*/ 63 h 154"/>
                <a:gd name="T16" fmla="*/ 248 w 206"/>
                <a:gd name="T17" fmla="*/ 110 h 154"/>
                <a:gd name="T18" fmla="*/ 267 w 206"/>
                <a:gd name="T19" fmla="*/ 122 h 154"/>
                <a:gd name="T20" fmla="*/ 270 w 206"/>
                <a:gd name="T21" fmla="*/ 137 h 154"/>
                <a:gd name="T22" fmla="*/ 296 w 206"/>
                <a:gd name="T23" fmla="*/ 162 h 154"/>
                <a:gd name="T24" fmla="*/ 299 w 206"/>
                <a:gd name="T25" fmla="*/ 183 h 154"/>
                <a:gd name="T26" fmla="*/ 328 w 206"/>
                <a:gd name="T27" fmla="*/ 222 h 154"/>
                <a:gd name="T28" fmla="*/ 336 w 206"/>
                <a:gd name="T29" fmla="*/ 252 h 154"/>
                <a:gd name="T30" fmla="*/ 355 w 206"/>
                <a:gd name="T31" fmla="*/ 286 h 154"/>
                <a:gd name="T32" fmla="*/ 357 w 206"/>
                <a:gd name="T33" fmla="*/ 297 h 154"/>
                <a:gd name="T34" fmla="*/ 343 w 206"/>
                <a:gd name="T35" fmla="*/ 291 h 154"/>
                <a:gd name="T36" fmla="*/ 322 w 206"/>
                <a:gd name="T37" fmla="*/ 291 h 154"/>
                <a:gd name="T38" fmla="*/ 299 w 206"/>
                <a:gd name="T39" fmla="*/ 286 h 154"/>
                <a:gd name="T40" fmla="*/ 288 w 206"/>
                <a:gd name="T41" fmla="*/ 306 h 154"/>
                <a:gd name="T42" fmla="*/ 270 w 206"/>
                <a:gd name="T43" fmla="*/ 306 h 154"/>
                <a:gd name="T44" fmla="*/ 242 w 206"/>
                <a:gd name="T45" fmla="*/ 318 h 154"/>
                <a:gd name="T46" fmla="*/ 229 w 206"/>
                <a:gd name="T47" fmla="*/ 311 h 154"/>
                <a:gd name="T48" fmla="*/ 218 w 206"/>
                <a:gd name="T49" fmla="*/ 345 h 154"/>
                <a:gd name="T50" fmla="*/ 192 w 206"/>
                <a:gd name="T51" fmla="*/ 331 h 154"/>
                <a:gd name="T52" fmla="*/ 164 w 206"/>
                <a:gd name="T53" fmla="*/ 318 h 154"/>
                <a:gd name="T54" fmla="*/ 135 w 206"/>
                <a:gd name="T55" fmla="*/ 291 h 154"/>
                <a:gd name="T56" fmla="*/ 116 w 206"/>
                <a:gd name="T57" fmla="*/ 338 h 154"/>
                <a:gd name="T58" fmla="*/ 116 w 206"/>
                <a:gd name="T59" fmla="*/ 379 h 154"/>
                <a:gd name="T60" fmla="*/ 95 w 206"/>
                <a:gd name="T61" fmla="*/ 370 h 154"/>
                <a:gd name="T62" fmla="*/ 75 w 206"/>
                <a:gd name="T63" fmla="*/ 370 h 154"/>
                <a:gd name="T64" fmla="*/ 57 w 206"/>
                <a:gd name="T65" fmla="*/ 386 h 154"/>
                <a:gd name="T66" fmla="*/ 50 w 206"/>
                <a:gd name="T67" fmla="*/ 440 h 154"/>
                <a:gd name="T68" fmla="*/ 41 w 206"/>
                <a:gd name="T69" fmla="*/ 392 h 154"/>
                <a:gd name="T70" fmla="*/ 29 w 206"/>
                <a:gd name="T71" fmla="*/ 359 h 154"/>
                <a:gd name="T72" fmla="*/ 12 w 206"/>
                <a:gd name="T73" fmla="*/ 327 h 154"/>
                <a:gd name="T74" fmla="*/ 0 w 206"/>
                <a:gd name="T75" fmla="*/ 258 h 154"/>
                <a:gd name="T76" fmla="*/ 17 w 206"/>
                <a:gd name="T77" fmla="*/ 210 h 154"/>
                <a:gd name="T78" fmla="*/ 29 w 206"/>
                <a:gd name="T79" fmla="*/ 169 h 154"/>
                <a:gd name="T80" fmla="*/ 55 w 206"/>
                <a:gd name="T81" fmla="*/ 158 h 154"/>
                <a:gd name="T82" fmla="*/ 63 w 206"/>
                <a:gd name="T83" fmla="*/ 162 h 154"/>
                <a:gd name="T84" fmla="*/ 75 w 206"/>
                <a:gd name="T85" fmla="*/ 158 h 154"/>
                <a:gd name="T86" fmla="*/ 116 w 206"/>
                <a:gd name="T87" fmla="*/ 143 h 154"/>
                <a:gd name="T88" fmla="*/ 130 w 206"/>
                <a:gd name="T89" fmla="*/ 122 h 15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06" h="154">
                  <a:moveTo>
                    <a:pt x="74" y="43"/>
                  </a:moveTo>
                  <a:lnTo>
                    <a:pt x="71" y="36"/>
                  </a:lnTo>
                  <a:lnTo>
                    <a:pt x="92" y="31"/>
                  </a:lnTo>
                  <a:lnTo>
                    <a:pt x="104" y="17"/>
                  </a:lnTo>
                  <a:lnTo>
                    <a:pt x="116" y="3"/>
                  </a:lnTo>
                  <a:lnTo>
                    <a:pt x="133" y="0"/>
                  </a:lnTo>
                  <a:lnTo>
                    <a:pt x="137" y="12"/>
                  </a:lnTo>
                  <a:lnTo>
                    <a:pt x="147" y="22"/>
                  </a:lnTo>
                  <a:lnTo>
                    <a:pt x="142" y="38"/>
                  </a:lnTo>
                  <a:lnTo>
                    <a:pt x="154" y="43"/>
                  </a:lnTo>
                  <a:lnTo>
                    <a:pt x="156" y="48"/>
                  </a:lnTo>
                  <a:lnTo>
                    <a:pt x="170" y="57"/>
                  </a:lnTo>
                  <a:lnTo>
                    <a:pt x="173" y="64"/>
                  </a:lnTo>
                  <a:lnTo>
                    <a:pt x="189" y="78"/>
                  </a:lnTo>
                  <a:lnTo>
                    <a:pt x="194" y="88"/>
                  </a:lnTo>
                  <a:lnTo>
                    <a:pt x="204" y="100"/>
                  </a:lnTo>
                  <a:lnTo>
                    <a:pt x="206" y="104"/>
                  </a:lnTo>
                  <a:lnTo>
                    <a:pt x="197" y="102"/>
                  </a:lnTo>
                  <a:lnTo>
                    <a:pt x="185" y="102"/>
                  </a:lnTo>
                  <a:lnTo>
                    <a:pt x="173" y="100"/>
                  </a:lnTo>
                  <a:lnTo>
                    <a:pt x="166" y="107"/>
                  </a:lnTo>
                  <a:lnTo>
                    <a:pt x="156" y="107"/>
                  </a:lnTo>
                  <a:lnTo>
                    <a:pt x="140" y="111"/>
                  </a:lnTo>
                  <a:lnTo>
                    <a:pt x="133" y="109"/>
                  </a:lnTo>
                  <a:lnTo>
                    <a:pt x="126" y="121"/>
                  </a:lnTo>
                  <a:lnTo>
                    <a:pt x="111" y="116"/>
                  </a:lnTo>
                  <a:lnTo>
                    <a:pt x="95" y="111"/>
                  </a:lnTo>
                  <a:lnTo>
                    <a:pt x="78" y="102"/>
                  </a:lnTo>
                  <a:lnTo>
                    <a:pt x="66" y="118"/>
                  </a:lnTo>
                  <a:lnTo>
                    <a:pt x="66" y="133"/>
                  </a:lnTo>
                  <a:lnTo>
                    <a:pt x="55" y="130"/>
                  </a:lnTo>
                  <a:lnTo>
                    <a:pt x="43" y="130"/>
                  </a:lnTo>
                  <a:lnTo>
                    <a:pt x="33" y="135"/>
                  </a:lnTo>
                  <a:lnTo>
                    <a:pt x="29" y="154"/>
                  </a:lnTo>
                  <a:lnTo>
                    <a:pt x="24" y="137"/>
                  </a:lnTo>
                  <a:lnTo>
                    <a:pt x="17" y="126"/>
                  </a:lnTo>
                  <a:lnTo>
                    <a:pt x="7" y="114"/>
                  </a:lnTo>
                  <a:lnTo>
                    <a:pt x="0" y="90"/>
                  </a:lnTo>
                  <a:lnTo>
                    <a:pt x="10" y="74"/>
                  </a:lnTo>
                  <a:lnTo>
                    <a:pt x="17" y="59"/>
                  </a:lnTo>
                  <a:lnTo>
                    <a:pt x="31" y="55"/>
                  </a:lnTo>
                  <a:lnTo>
                    <a:pt x="36" y="57"/>
                  </a:lnTo>
                  <a:lnTo>
                    <a:pt x="43" y="55"/>
                  </a:lnTo>
                  <a:lnTo>
                    <a:pt x="66" y="50"/>
                  </a:lnTo>
                  <a:lnTo>
                    <a:pt x="74" y="43"/>
                  </a:lnTo>
                  <a:close/>
                </a:path>
              </a:pathLst>
            </a:custGeom>
            <a:solidFill>
              <a:srgbClr val="0033CC"/>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211" name="Freeform 5352"/>
            <p:cNvSpPr>
              <a:spLocks/>
            </p:cNvSpPr>
            <p:nvPr/>
          </p:nvSpPr>
          <p:spPr bwMode="auto">
            <a:xfrm>
              <a:off x="2223" y="2343"/>
              <a:ext cx="48" cy="15"/>
            </a:xfrm>
            <a:custGeom>
              <a:avLst/>
              <a:gdLst>
                <a:gd name="T0" fmla="*/ 2 w 44"/>
                <a:gd name="T1" fmla="*/ 16 h 12"/>
                <a:gd name="T2" fmla="*/ 0 w 44"/>
                <a:gd name="T3" fmla="*/ 38 h 12"/>
                <a:gd name="T4" fmla="*/ 16 w 44"/>
                <a:gd name="T5" fmla="*/ 23 h 12"/>
                <a:gd name="T6" fmla="*/ 35 w 44"/>
                <a:gd name="T7" fmla="*/ 16 h 12"/>
                <a:gd name="T8" fmla="*/ 68 w 44"/>
                <a:gd name="T9" fmla="*/ 23 h 12"/>
                <a:gd name="T10" fmla="*/ 65 w 44"/>
                <a:gd name="T11" fmla="*/ 16 h 12"/>
                <a:gd name="T12" fmla="*/ 32 w 44"/>
                <a:gd name="T13" fmla="*/ 0 h 12"/>
                <a:gd name="T14" fmla="*/ 32 w 44"/>
                <a:gd name="T15" fmla="*/ 16 h 12"/>
                <a:gd name="T16" fmla="*/ 4 w 44"/>
                <a:gd name="T17" fmla="*/ 16 h 12"/>
                <a:gd name="T18" fmla="*/ 4 w 44"/>
                <a:gd name="T19" fmla="*/ 16 h 12"/>
                <a:gd name="T20" fmla="*/ 28 w 44"/>
                <a:gd name="T21" fmla="*/ 16 h 12"/>
                <a:gd name="T22" fmla="*/ 14 w 44"/>
                <a:gd name="T23" fmla="*/ 31 h 12"/>
                <a:gd name="T24" fmla="*/ 2 w 44"/>
                <a:gd name="T25" fmla="*/ 16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4" h="12">
                  <a:moveTo>
                    <a:pt x="2" y="5"/>
                  </a:moveTo>
                  <a:lnTo>
                    <a:pt x="0" y="12"/>
                  </a:lnTo>
                  <a:lnTo>
                    <a:pt x="11" y="7"/>
                  </a:lnTo>
                  <a:lnTo>
                    <a:pt x="23" y="5"/>
                  </a:lnTo>
                  <a:lnTo>
                    <a:pt x="44" y="7"/>
                  </a:lnTo>
                  <a:lnTo>
                    <a:pt x="42" y="5"/>
                  </a:lnTo>
                  <a:lnTo>
                    <a:pt x="21" y="0"/>
                  </a:lnTo>
                  <a:lnTo>
                    <a:pt x="21" y="5"/>
                  </a:lnTo>
                  <a:lnTo>
                    <a:pt x="4" y="5"/>
                  </a:lnTo>
                  <a:lnTo>
                    <a:pt x="18" y="5"/>
                  </a:lnTo>
                  <a:lnTo>
                    <a:pt x="9" y="10"/>
                  </a:lnTo>
                  <a:lnTo>
                    <a:pt x="2" y="5"/>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212" name="Freeform 5353"/>
            <p:cNvSpPr>
              <a:spLocks/>
            </p:cNvSpPr>
            <p:nvPr/>
          </p:nvSpPr>
          <p:spPr bwMode="auto">
            <a:xfrm>
              <a:off x="2459" y="2403"/>
              <a:ext cx="77" cy="139"/>
            </a:xfrm>
            <a:custGeom>
              <a:avLst/>
              <a:gdLst>
                <a:gd name="T0" fmla="*/ 105 w 69"/>
                <a:gd name="T1" fmla="*/ 269 h 113"/>
                <a:gd name="T2" fmla="*/ 86 w 69"/>
                <a:gd name="T3" fmla="*/ 280 h 113"/>
                <a:gd name="T4" fmla="*/ 65 w 69"/>
                <a:gd name="T5" fmla="*/ 292 h 113"/>
                <a:gd name="T6" fmla="*/ 45 w 69"/>
                <a:gd name="T7" fmla="*/ 305 h 113"/>
                <a:gd name="T8" fmla="*/ 29 w 69"/>
                <a:gd name="T9" fmla="*/ 317 h 113"/>
                <a:gd name="T10" fmla="*/ 0 w 69"/>
                <a:gd name="T11" fmla="*/ 305 h 113"/>
                <a:gd name="T12" fmla="*/ 10 w 69"/>
                <a:gd name="T13" fmla="*/ 292 h 113"/>
                <a:gd name="T14" fmla="*/ 3 w 69"/>
                <a:gd name="T15" fmla="*/ 250 h 113"/>
                <a:gd name="T16" fmla="*/ 0 w 69"/>
                <a:gd name="T17" fmla="*/ 219 h 113"/>
                <a:gd name="T18" fmla="*/ 10 w 69"/>
                <a:gd name="T19" fmla="*/ 177 h 113"/>
                <a:gd name="T20" fmla="*/ 21 w 69"/>
                <a:gd name="T21" fmla="*/ 146 h 113"/>
                <a:gd name="T22" fmla="*/ 13 w 69"/>
                <a:gd name="T23" fmla="*/ 79 h 113"/>
                <a:gd name="T24" fmla="*/ 13 w 69"/>
                <a:gd name="T25" fmla="*/ 47 h 113"/>
                <a:gd name="T26" fmla="*/ 10 w 69"/>
                <a:gd name="T27" fmla="*/ 2 h 113"/>
                <a:gd name="T28" fmla="*/ 41 w 69"/>
                <a:gd name="T29" fmla="*/ 2 h 113"/>
                <a:gd name="T30" fmla="*/ 75 w 69"/>
                <a:gd name="T31" fmla="*/ 0 h 113"/>
                <a:gd name="T32" fmla="*/ 84 w 69"/>
                <a:gd name="T33" fmla="*/ 0 h 113"/>
                <a:gd name="T34" fmla="*/ 86 w 69"/>
                <a:gd name="T35" fmla="*/ 11 h 113"/>
                <a:gd name="T36" fmla="*/ 98 w 69"/>
                <a:gd name="T37" fmla="*/ 59 h 113"/>
                <a:gd name="T38" fmla="*/ 98 w 69"/>
                <a:gd name="T39" fmla="*/ 79 h 113"/>
                <a:gd name="T40" fmla="*/ 98 w 69"/>
                <a:gd name="T41" fmla="*/ 119 h 113"/>
                <a:gd name="T42" fmla="*/ 105 w 69"/>
                <a:gd name="T43" fmla="*/ 151 h 113"/>
                <a:gd name="T44" fmla="*/ 105 w 69"/>
                <a:gd name="T45" fmla="*/ 186 h 113"/>
                <a:gd name="T46" fmla="*/ 105 w 69"/>
                <a:gd name="T47" fmla="*/ 225 h 113"/>
                <a:gd name="T48" fmla="*/ 119 w 69"/>
                <a:gd name="T49" fmla="*/ 250 h 113"/>
                <a:gd name="T50" fmla="*/ 105 w 69"/>
                <a:gd name="T51" fmla="*/ 266 h 113"/>
                <a:gd name="T52" fmla="*/ 95 w 69"/>
                <a:gd name="T53" fmla="*/ 250 h 113"/>
                <a:gd name="T54" fmla="*/ 105 w 69"/>
                <a:gd name="T55" fmla="*/ 269 h 11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69" h="113">
                  <a:moveTo>
                    <a:pt x="60" y="96"/>
                  </a:moveTo>
                  <a:lnTo>
                    <a:pt x="50" y="99"/>
                  </a:lnTo>
                  <a:lnTo>
                    <a:pt x="38" y="104"/>
                  </a:lnTo>
                  <a:lnTo>
                    <a:pt x="26" y="108"/>
                  </a:lnTo>
                  <a:lnTo>
                    <a:pt x="17" y="113"/>
                  </a:lnTo>
                  <a:lnTo>
                    <a:pt x="0" y="108"/>
                  </a:lnTo>
                  <a:lnTo>
                    <a:pt x="5" y="104"/>
                  </a:lnTo>
                  <a:lnTo>
                    <a:pt x="3" y="89"/>
                  </a:lnTo>
                  <a:lnTo>
                    <a:pt x="0" y="78"/>
                  </a:lnTo>
                  <a:lnTo>
                    <a:pt x="5" y="63"/>
                  </a:lnTo>
                  <a:lnTo>
                    <a:pt x="12" y="52"/>
                  </a:lnTo>
                  <a:lnTo>
                    <a:pt x="8" y="28"/>
                  </a:lnTo>
                  <a:lnTo>
                    <a:pt x="8" y="16"/>
                  </a:lnTo>
                  <a:lnTo>
                    <a:pt x="5" y="2"/>
                  </a:lnTo>
                  <a:lnTo>
                    <a:pt x="24" y="2"/>
                  </a:lnTo>
                  <a:lnTo>
                    <a:pt x="43" y="0"/>
                  </a:lnTo>
                  <a:lnTo>
                    <a:pt x="48" y="0"/>
                  </a:lnTo>
                  <a:lnTo>
                    <a:pt x="50" y="4"/>
                  </a:lnTo>
                  <a:lnTo>
                    <a:pt x="57" y="21"/>
                  </a:lnTo>
                  <a:lnTo>
                    <a:pt x="57" y="28"/>
                  </a:lnTo>
                  <a:lnTo>
                    <a:pt x="57" y="42"/>
                  </a:lnTo>
                  <a:lnTo>
                    <a:pt x="60" y="54"/>
                  </a:lnTo>
                  <a:lnTo>
                    <a:pt x="60" y="66"/>
                  </a:lnTo>
                  <a:lnTo>
                    <a:pt x="60" y="80"/>
                  </a:lnTo>
                  <a:lnTo>
                    <a:pt x="69" y="89"/>
                  </a:lnTo>
                  <a:lnTo>
                    <a:pt x="60" y="94"/>
                  </a:lnTo>
                  <a:lnTo>
                    <a:pt x="55" y="89"/>
                  </a:lnTo>
                  <a:lnTo>
                    <a:pt x="60" y="96"/>
                  </a:lnTo>
                  <a:close/>
                </a:path>
              </a:pathLst>
            </a:custGeom>
            <a:solidFill>
              <a:srgbClr val="0033CC"/>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213" name="Freeform 5354"/>
            <p:cNvSpPr>
              <a:spLocks/>
            </p:cNvSpPr>
            <p:nvPr/>
          </p:nvSpPr>
          <p:spPr bwMode="auto">
            <a:xfrm>
              <a:off x="2252" y="2366"/>
              <a:ext cx="128" cy="120"/>
            </a:xfrm>
            <a:custGeom>
              <a:avLst/>
              <a:gdLst>
                <a:gd name="T0" fmla="*/ 178 w 115"/>
                <a:gd name="T1" fmla="*/ 71 h 97"/>
                <a:gd name="T2" fmla="*/ 173 w 115"/>
                <a:gd name="T3" fmla="*/ 85 h 97"/>
                <a:gd name="T4" fmla="*/ 178 w 115"/>
                <a:gd name="T5" fmla="*/ 85 h 97"/>
                <a:gd name="T6" fmla="*/ 190 w 115"/>
                <a:gd name="T7" fmla="*/ 130 h 97"/>
                <a:gd name="T8" fmla="*/ 185 w 115"/>
                <a:gd name="T9" fmla="*/ 169 h 97"/>
                <a:gd name="T10" fmla="*/ 194 w 115"/>
                <a:gd name="T11" fmla="*/ 181 h 97"/>
                <a:gd name="T12" fmla="*/ 194 w 115"/>
                <a:gd name="T13" fmla="*/ 192 h 97"/>
                <a:gd name="T14" fmla="*/ 196 w 115"/>
                <a:gd name="T15" fmla="*/ 207 h 97"/>
                <a:gd name="T16" fmla="*/ 194 w 115"/>
                <a:gd name="T17" fmla="*/ 220 h 97"/>
                <a:gd name="T18" fmla="*/ 185 w 115"/>
                <a:gd name="T19" fmla="*/ 225 h 97"/>
                <a:gd name="T20" fmla="*/ 185 w 115"/>
                <a:gd name="T21" fmla="*/ 246 h 97"/>
                <a:gd name="T22" fmla="*/ 178 w 115"/>
                <a:gd name="T23" fmla="*/ 266 h 97"/>
                <a:gd name="T24" fmla="*/ 178 w 115"/>
                <a:gd name="T25" fmla="*/ 266 h 97"/>
                <a:gd name="T26" fmla="*/ 168 w 115"/>
                <a:gd name="T27" fmla="*/ 266 h 97"/>
                <a:gd name="T28" fmla="*/ 157 w 115"/>
                <a:gd name="T29" fmla="*/ 280 h 97"/>
                <a:gd name="T30" fmla="*/ 151 w 115"/>
                <a:gd name="T31" fmla="*/ 277 h 97"/>
                <a:gd name="T32" fmla="*/ 146 w 115"/>
                <a:gd name="T33" fmla="*/ 220 h 97"/>
                <a:gd name="T34" fmla="*/ 127 w 115"/>
                <a:gd name="T35" fmla="*/ 220 h 97"/>
                <a:gd name="T36" fmla="*/ 118 w 115"/>
                <a:gd name="T37" fmla="*/ 225 h 97"/>
                <a:gd name="T38" fmla="*/ 121 w 115"/>
                <a:gd name="T39" fmla="*/ 186 h 97"/>
                <a:gd name="T40" fmla="*/ 106 w 115"/>
                <a:gd name="T41" fmla="*/ 136 h 97"/>
                <a:gd name="T42" fmla="*/ 69 w 115"/>
                <a:gd name="T43" fmla="*/ 160 h 97"/>
                <a:gd name="T44" fmla="*/ 48 w 115"/>
                <a:gd name="T45" fmla="*/ 192 h 97"/>
                <a:gd name="T46" fmla="*/ 45 w 115"/>
                <a:gd name="T47" fmla="*/ 169 h 97"/>
                <a:gd name="T48" fmla="*/ 36 w 115"/>
                <a:gd name="T49" fmla="*/ 167 h 97"/>
                <a:gd name="T50" fmla="*/ 36 w 115"/>
                <a:gd name="T51" fmla="*/ 150 h 97"/>
                <a:gd name="T52" fmla="*/ 24 w 115"/>
                <a:gd name="T53" fmla="*/ 136 h 97"/>
                <a:gd name="T54" fmla="*/ 12 w 115"/>
                <a:gd name="T55" fmla="*/ 110 h 97"/>
                <a:gd name="T56" fmla="*/ 12 w 115"/>
                <a:gd name="T57" fmla="*/ 105 h 97"/>
                <a:gd name="T58" fmla="*/ 12 w 115"/>
                <a:gd name="T59" fmla="*/ 105 h 97"/>
                <a:gd name="T60" fmla="*/ 4 w 115"/>
                <a:gd name="T61" fmla="*/ 89 h 97"/>
                <a:gd name="T62" fmla="*/ 0 w 115"/>
                <a:gd name="T63" fmla="*/ 96 h 97"/>
                <a:gd name="T64" fmla="*/ 2 w 115"/>
                <a:gd name="T65" fmla="*/ 96 h 97"/>
                <a:gd name="T66" fmla="*/ 4 w 115"/>
                <a:gd name="T67" fmla="*/ 71 h 97"/>
                <a:gd name="T68" fmla="*/ 30 w 115"/>
                <a:gd name="T69" fmla="*/ 57 h 97"/>
                <a:gd name="T70" fmla="*/ 30 w 115"/>
                <a:gd name="T71" fmla="*/ 30 h 97"/>
                <a:gd name="T72" fmla="*/ 36 w 115"/>
                <a:gd name="T73" fmla="*/ 0 h 97"/>
                <a:gd name="T74" fmla="*/ 59 w 115"/>
                <a:gd name="T75" fmla="*/ 14 h 97"/>
                <a:gd name="T76" fmla="*/ 96 w 115"/>
                <a:gd name="T77" fmla="*/ 14 h 97"/>
                <a:gd name="T78" fmla="*/ 96 w 115"/>
                <a:gd name="T79" fmla="*/ 30 h 97"/>
                <a:gd name="T80" fmla="*/ 111 w 115"/>
                <a:gd name="T81" fmla="*/ 30 h 97"/>
                <a:gd name="T82" fmla="*/ 121 w 115"/>
                <a:gd name="T83" fmla="*/ 37 h 97"/>
                <a:gd name="T84" fmla="*/ 136 w 115"/>
                <a:gd name="T85" fmla="*/ 37 h 97"/>
                <a:gd name="T86" fmla="*/ 151 w 115"/>
                <a:gd name="T87" fmla="*/ 21 h 97"/>
                <a:gd name="T88" fmla="*/ 157 w 115"/>
                <a:gd name="T89" fmla="*/ 14 h 97"/>
                <a:gd name="T90" fmla="*/ 166 w 115"/>
                <a:gd name="T91" fmla="*/ 57 h 97"/>
                <a:gd name="T92" fmla="*/ 178 w 115"/>
                <a:gd name="T93" fmla="*/ 71 h 9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15" h="97">
                  <a:moveTo>
                    <a:pt x="104" y="24"/>
                  </a:moveTo>
                  <a:lnTo>
                    <a:pt x="101" y="29"/>
                  </a:lnTo>
                  <a:lnTo>
                    <a:pt x="104" y="29"/>
                  </a:lnTo>
                  <a:lnTo>
                    <a:pt x="111" y="45"/>
                  </a:lnTo>
                  <a:lnTo>
                    <a:pt x="108" y="59"/>
                  </a:lnTo>
                  <a:lnTo>
                    <a:pt x="113" y="62"/>
                  </a:lnTo>
                  <a:lnTo>
                    <a:pt x="113" y="66"/>
                  </a:lnTo>
                  <a:lnTo>
                    <a:pt x="115" y="71"/>
                  </a:lnTo>
                  <a:lnTo>
                    <a:pt x="113" y="76"/>
                  </a:lnTo>
                  <a:lnTo>
                    <a:pt x="108" y="78"/>
                  </a:lnTo>
                  <a:lnTo>
                    <a:pt x="108" y="85"/>
                  </a:lnTo>
                  <a:lnTo>
                    <a:pt x="104" y="92"/>
                  </a:lnTo>
                  <a:lnTo>
                    <a:pt x="99" y="92"/>
                  </a:lnTo>
                  <a:lnTo>
                    <a:pt x="92" y="97"/>
                  </a:lnTo>
                  <a:lnTo>
                    <a:pt x="89" y="95"/>
                  </a:lnTo>
                  <a:lnTo>
                    <a:pt x="85" y="76"/>
                  </a:lnTo>
                  <a:lnTo>
                    <a:pt x="75" y="76"/>
                  </a:lnTo>
                  <a:lnTo>
                    <a:pt x="68" y="78"/>
                  </a:lnTo>
                  <a:lnTo>
                    <a:pt x="71" y="64"/>
                  </a:lnTo>
                  <a:lnTo>
                    <a:pt x="61" y="47"/>
                  </a:lnTo>
                  <a:lnTo>
                    <a:pt x="40" y="55"/>
                  </a:lnTo>
                  <a:lnTo>
                    <a:pt x="28" y="66"/>
                  </a:lnTo>
                  <a:lnTo>
                    <a:pt x="26" y="59"/>
                  </a:lnTo>
                  <a:lnTo>
                    <a:pt x="21" y="57"/>
                  </a:lnTo>
                  <a:lnTo>
                    <a:pt x="21" y="52"/>
                  </a:lnTo>
                  <a:lnTo>
                    <a:pt x="14" y="47"/>
                  </a:lnTo>
                  <a:lnTo>
                    <a:pt x="7" y="38"/>
                  </a:lnTo>
                  <a:lnTo>
                    <a:pt x="7" y="36"/>
                  </a:lnTo>
                  <a:lnTo>
                    <a:pt x="4" y="31"/>
                  </a:lnTo>
                  <a:lnTo>
                    <a:pt x="0" y="33"/>
                  </a:lnTo>
                  <a:lnTo>
                    <a:pt x="2" y="33"/>
                  </a:lnTo>
                  <a:lnTo>
                    <a:pt x="4" y="24"/>
                  </a:lnTo>
                  <a:lnTo>
                    <a:pt x="18" y="19"/>
                  </a:lnTo>
                  <a:lnTo>
                    <a:pt x="18" y="10"/>
                  </a:lnTo>
                  <a:lnTo>
                    <a:pt x="21" y="0"/>
                  </a:lnTo>
                  <a:lnTo>
                    <a:pt x="35" y="5"/>
                  </a:lnTo>
                  <a:lnTo>
                    <a:pt x="56" y="5"/>
                  </a:lnTo>
                  <a:lnTo>
                    <a:pt x="56" y="10"/>
                  </a:lnTo>
                  <a:lnTo>
                    <a:pt x="66" y="10"/>
                  </a:lnTo>
                  <a:lnTo>
                    <a:pt x="71" y="12"/>
                  </a:lnTo>
                  <a:lnTo>
                    <a:pt x="80" y="12"/>
                  </a:lnTo>
                  <a:lnTo>
                    <a:pt x="89" y="7"/>
                  </a:lnTo>
                  <a:lnTo>
                    <a:pt x="92" y="5"/>
                  </a:lnTo>
                  <a:lnTo>
                    <a:pt x="97" y="19"/>
                  </a:lnTo>
                  <a:lnTo>
                    <a:pt x="104" y="24"/>
                  </a:lnTo>
                  <a:close/>
                </a:path>
              </a:pathLst>
            </a:custGeom>
            <a:solidFill>
              <a:srgbClr val="0033CC"/>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214" name="Freeform 5355"/>
            <p:cNvSpPr>
              <a:spLocks/>
            </p:cNvSpPr>
            <p:nvPr/>
          </p:nvSpPr>
          <p:spPr bwMode="auto">
            <a:xfrm>
              <a:off x="2223" y="2366"/>
              <a:ext cx="51" cy="42"/>
            </a:xfrm>
            <a:custGeom>
              <a:avLst/>
              <a:gdLst>
                <a:gd name="T0" fmla="*/ 34 w 47"/>
                <a:gd name="T1" fmla="*/ 64 h 33"/>
                <a:gd name="T2" fmla="*/ 31 w 47"/>
                <a:gd name="T3" fmla="*/ 81 h 33"/>
                <a:gd name="T4" fmla="*/ 39 w 47"/>
                <a:gd name="T5" fmla="*/ 97 h 33"/>
                <a:gd name="T6" fmla="*/ 42 w 47"/>
                <a:gd name="T7" fmla="*/ 108 h 33"/>
                <a:gd name="T8" fmla="*/ 46 w 47"/>
                <a:gd name="T9" fmla="*/ 81 h 33"/>
                <a:gd name="T10" fmla="*/ 66 w 47"/>
                <a:gd name="T11" fmla="*/ 64 h 33"/>
                <a:gd name="T12" fmla="*/ 66 w 47"/>
                <a:gd name="T13" fmla="*/ 36 h 33"/>
                <a:gd name="T14" fmla="*/ 71 w 47"/>
                <a:gd name="T15" fmla="*/ 0 h 33"/>
                <a:gd name="T16" fmla="*/ 52 w 47"/>
                <a:gd name="T17" fmla="*/ 10 h 33"/>
                <a:gd name="T18" fmla="*/ 31 w 47"/>
                <a:gd name="T19" fmla="*/ 10 h 33"/>
                <a:gd name="T20" fmla="*/ 0 w 47"/>
                <a:gd name="T21" fmla="*/ 23 h 33"/>
                <a:gd name="T22" fmla="*/ 14 w 47"/>
                <a:gd name="T23" fmla="*/ 36 h 33"/>
                <a:gd name="T24" fmla="*/ 12 w 47"/>
                <a:gd name="T25" fmla="*/ 39 h 33"/>
                <a:gd name="T26" fmla="*/ 20 w 47"/>
                <a:gd name="T27" fmla="*/ 39 h 33"/>
                <a:gd name="T28" fmla="*/ 16 w 47"/>
                <a:gd name="T29" fmla="*/ 47 h 33"/>
                <a:gd name="T30" fmla="*/ 34 w 47"/>
                <a:gd name="T31" fmla="*/ 47 h 33"/>
                <a:gd name="T32" fmla="*/ 42 w 47"/>
                <a:gd name="T33" fmla="*/ 59 h 33"/>
                <a:gd name="T34" fmla="*/ 28 w 47"/>
                <a:gd name="T35" fmla="*/ 59 h 33"/>
                <a:gd name="T36" fmla="*/ 34 w 47"/>
                <a:gd name="T37" fmla="*/ 64 h 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7" h="33">
                  <a:moveTo>
                    <a:pt x="23" y="19"/>
                  </a:moveTo>
                  <a:lnTo>
                    <a:pt x="21" y="24"/>
                  </a:lnTo>
                  <a:lnTo>
                    <a:pt x="26" y="29"/>
                  </a:lnTo>
                  <a:lnTo>
                    <a:pt x="28" y="33"/>
                  </a:lnTo>
                  <a:lnTo>
                    <a:pt x="30" y="24"/>
                  </a:lnTo>
                  <a:lnTo>
                    <a:pt x="44" y="19"/>
                  </a:lnTo>
                  <a:lnTo>
                    <a:pt x="44" y="10"/>
                  </a:lnTo>
                  <a:lnTo>
                    <a:pt x="47" y="0"/>
                  </a:lnTo>
                  <a:lnTo>
                    <a:pt x="35" y="3"/>
                  </a:lnTo>
                  <a:lnTo>
                    <a:pt x="21" y="3"/>
                  </a:lnTo>
                  <a:lnTo>
                    <a:pt x="0" y="7"/>
                  </a:lnTo>
                  <a:lnTo>
                    <a:pt x="9" y="10"/>
                  </a:lnTo>
                  <a:lnTo>
                    <a:pt x="7" y="12"/>
                  </a:lnTo>
                  <a:lnTo>
                    <a:pt x="14" y="12"/>
                  </a:lnTo>
                  <a:lnTo>
                    <a:pt x="11" y="14"/>
                  </a:lnTo>
                  <a:lnTo>
                    <a:pt x="23" y="14"/>
                  </a:lnTo>
                  <a:lnTo>
                    <a:pt x="28" y="17"/>
                  </a:lnTo>
                  <a:lnTo>
                    <a:pt x="18" y="17"/>
                  </a:lnTo>
                  <a:lnTo>
                    <a:pt x="23" y="19"/>
                  </a:lnTo>
                  <a:close/>
                </a:path>
              </a:pathLst>
            </a:custGeom>
            <a:solidFill>
              <a:srgbClr val="0033CC"/>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215" name="Freeform 5356"/>
            <p:cNvSpPr>
              <a:spLocks/>
            </p:cNvSpPr>
            <p:nvPr/>
          </p:nvSpPr>
          <p:spPr bwMode="auto">
            <a:xfrm>
              <a:off x="2367" y="2411"/>
              <a:ext cx="106" cy="140"/>
            </a:xfrm>
            <a:custGeom>
              <a:avLst/>
              <a:gdLst>
                <a:gd name="T0" fmla="*/ 97 w 94"/>
                <a:gd name="T1" fmla="*/ 26 h 113"/>
                <a:gd name="T2" fmla="*/ 82 w 94"/>
                <a:gd name="T3" fmla="*/ 11 h 113"/>
                <a:gd name="T4" fmla="*/ 63 w 94"/>
                <a:gd name="T5" fmla="*/ 21 h 113"/>
                <a:gd name="T6" fmla="*/ 60 w 94"/>
                <a:gd name="T7" fmla="*/ 0 h 113"/>
                <a:gd name="T8" fmla="*/ 52 w 94"/>
                <a:gd name="T9" fmla="*/ 11 h 113"/>
                <a:gd name="T10" fmla="*/ 38 w 94"/>
                <a:gd name="T11" fmla="*/ 26 h 113"/>
                <a:gd name="T12" fmla="*/ 20 w 94"/>
                <a:gd name="T13" fmla="*/ 21 h 113"/>
                <a:gd name="T14" fmla="*/ 12 w 94"/>
                <a:gd name="T15" fmla="*/ 26 h 113"/>
                <a:gd name="T16" fmla="*/ 9 w 94"/>
                <a:gd name="T17" fmla="*/ 66 h 113"/>
                <a:gd name="T18" fmla="*/ 16 w 94"/>
                <a:gd name="T19" fmla="*/ 77 h 113"/>
                <a:gd name="T20" fmla="*/ 16 w 94"/>
                <a:gd name="T21" fmla="*/ 88 h 113"/>
                <a:gd name="T22" fmla="*/ 20 w 94"/>
                <a:gd name="T23" fmla="*/ 102 h 113"/>
                <a:gd name="T24" fmla="*/ 16 w 94"/>
                <a:gd name="T25" fmla="*/ 118 h 113"/>
                <a:gd name="T26" fmla="*/ 9 w 94"/>
                <a:gd name="T27" fmla="*/ 121 h 113"/>
                <a:gd name="T28" fmla="*/ 9 w 94"/>
                <a:gd name="T29" fmla="*/ 144 h 113"/>
                <a:gd name="T30" fmla="*/ 0 w 94"/>
                <a:gd name="T31" fmla="*/ 161 h 113"/>
                <a:gd name="T32" fmla="*/ 0 w 94"/>
                <a:gd name="T33" fmla="*/ 161 h 113"/>
                <a:gd name="T34" fmla="*/ 0 w 94"/>
                <a:gd name="T35" fmla="*/ 213 h 113"/>
                <a:gd name="T36" fmla="*/ 0 w 94"/>
                <a:gd name="T37" fmla="*/ 218 h 113"/>
                <a:gd name="T38" fmla="*/ 16 w 94"/>
                <a:gd name="T39" fmla="*/ 247 h 113"/>
                <a:gd name="T40" fmla="*/ 29 w 94"/>
                <a:gd name="T41" fmla="*/ 269 h 113"/>
                <a:gd name="T42" fmla="*/ 26 w 94"/>
                <a:gd name="T43" fmla="*/ 328 h 113"/>
                <a:gd name="T44" fmla="*/ 60 w 94"/>
                <a:gd name="T45" fmla="*/ 308 h 113"/>
                <a:gd name="T46" fmla="*/ 99 w 94"/>
                <a:gd name="T47" fmla="*/ 289 h 113"/>
                <a:gd name="T48" fmla="*/ 89 w 94"/>
                <a:gd name="T49" fmla="*/ 289 h 113"/>
                <a:gd name="T50" fmla="*/ 125 w 94"/>
                <a:gd name="T51" fmla="*/ 289 h 113"/>
                <a:gd name="T52" fmla="*/ 109 w 94"/>
                <a:gd name="T53" fmla="*/ 289 h 113"/>
                <a:gd name="T54" fmla="*/ 129 w 94"/>
                <a:gd name="T55" fmla="*/ 284 h 113"/>
                <a:gd name="T56" fmla="*/ 145 w 94"/>
                <a:gd name="T57" fmla="*/ 289 h 113"/>
                <a:gd name="T58" fmla="*/ 149 w 94"/>
                <a:gd name="T59" fmla="*/ 295 h 113"/>
                <a:gd name="T60" fmla="*/ 159 w 94"/>
                <a:gd name="T61" fmla="*/ 284 h 113"/>
                <a:gd name="T62" fmla="*/ 156 w 94"/>
                <a:gd name="T63" fmla="*/ 239 h 113"/>
                <a:gd name="T64" fmla="*/ 149 w 94"/>
                <a:gd name="T65" fmla="*/ 207 h 113"/>
                <a:gd name="T66" fmla="*/ 159 w 94"/>
                <a:gd name="T67" fmla="*/ 161 h 113"/>
                <a:gd name="T68" fmla="*/ 171 w 94"/>
                <a:gd name="T69" fmla="*/ 130 h 113"/>
                <a:gd name="T70" fmla="*/ 164 w 94"/>
                <a:gd name="T71" fmla="*/ 62 h 113"/>
                <a:gd name="T72" fmla="*/ 138 w 94"/>
                <a:gd name="T73" fmla="*/ 40 h 113"/>
                <a:gd name="T74" fmla="*/ 112 w 94"/>
                <a:gd name="T75" fmla="*/ 57 h 113"/>
                <a:gd name="T76" fmla="*/ 97 w 94"/>
                <a:gd name="T77" fmla="*/ 26 h 11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94" h="113">
                  <a:moveTo>
                    <a:pt x="52" y="9"/>
                  </a:moveTo>
                  <a:lnTo>
                    <a:pt x="45" y="4"/>
                  </a:lnTo>
                  <a:lnTo>
                    <a:pt x="35" y="7"/>
                  </a:lnTo>
                  <a:lnTo>
                    <a:pt x="33" y="0"/>
                  </a:lnTo>
                  <a:lnTo>
                    <a:pt x="28" y="4"/>
                  </a:lnTo>
                  <a:lnTo>
                    <a:pt x="21" y="9"/>
                  </a:lnTo>
                  <a:lnTo>
                    <a:pt x="11" y="7"/>
                  </a:lnTo>
                  <a:lnTo>
                    <a:pt x="7" y="9"/>
                  </a:lnTo>
                  <a:lnTo>
                    <a:pt x="4" y="23"/>
                  </a:lnTo>
                  <a:lnTo>
                    <a:pt x="9" y="26"/>
                  </a:lnTo>
                  <a:lnTo>
                    <a:pt x="9" y="30"/>
                  </a:lnTo>
                  <a:lnTo>
                    <a:pt x="11" y="35"/>
                  </a:lnTo>
                  <a:lnTo>
                    <a:pt x="9" y="40"/>
                  </a:lnTo>
                  <a:lnTo>
                    <a:pt x="4" y="42"/>
                  </a:lnTo>
                  <a:lnTo>
                    <a:pt x="4" y="49"/>
                  </a:lnTo>
                  <a:lnTo>
                    <a:pt x="0" y="56"/>
                  </a:lnTo>
                  <a:lnTo>
                    <a:pt x="0" y="73"/>
                  </a:lnTo>
                  <a:lnTo>
                    <a:pt x="0" y="75"/>
                  </a:lnTo>
                  <a:lnTo>
                    <a:pt x="9" y="85"/>
                  </a:lnTo>
                  <a:lnTo>
                    <a:pt x="16" y="92"/>
                  </a:lnTo>
                  <a:lnTo>
                    <a:pt x="14" y="113"/>
                  </a:lnTo>
                  <a:lnTo>
                    <a:pt x="33" y="106"/>
                  </a:lnTo>
                  <a:lnTo>
                    <a:pt x="54" y="99"/>
                  </a:lnTo>
                  <a:lnTo>
                    <a:pt x="49" y="99"/>
                  </a:lnTo>
                  <a:lnTo>
                    <a:pt x="68" y="99"/>
                  </a:lnTo>
                  <a:lnTo>
                    <a:pt x="59" y="99"/>
                  </a:lnTo>
                  <a:lnTo>
                    <a:pt x="71" y="97"/>
                  </a:lnTo>
                  <a:lnTo>
                    <a:pt x="80" y="99"/>
                  </a:lnTo>
                  <a:lnTo>
                    <a:pt x="82" y="101"/>
                  </a:lnTo>
                  <a:lnTo>
                    <a:pt x="87" y="97"/>
                  </a:lnTo>
                  <a:lnTo>
                    <a:pt x="85" y="82"/>
                  </a:lnTo>
                  <a:lnTo>
                    <a:pt x="82" y="71"/>
                  </a:lnTo>
                  <a:lnTo>
                    <a:pt x="87" y="56"/>
                  </a:lnTo>
                  <a:lnTo>
                    <a:pt x="94" y="45"/>
                  </a:lnTo>
                  <a:lnTo>
                    <a:pt x="90" y="21"/>
                  </a:lnTo>
                  <a:lnTo>
                    <a:pt x="75" y="14"/>
                  </a:lnTo>
                  <a:lnTo>
                    <a:pt x="61" y="19"/>
                  </a:lnTo>
                  <a:lnTo>
                    <a:pt x="52" y="9"/>
                  </a:lnTo>
                  <a:close/>
                </a:path>
              </a:pathLst>
            </a:custGeom>
            <a:solidFill>
              <a:srgbClr val="0033CC"/>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216" name="Freeform 5357"/>
            <p:cNvSpPr>
              <a:spLocks/>
            </p:cNvSpPr>
            <p:nvPr/>
          </p:nvSpPr>
          <p:spPr bwMode="auto">
            <a:xfrm>
              <a:off x="2283" y="2424"/>
              <a:ext cx="53" cy="71"/>
            </a:xfrm>
            <a:custGeom>
              <a:avLst/>
              <a:gdLst>
                <a:gd name="T0" fmla="*/ 87 w 47"/>
                <a:gd name="T1" fmla="*/ 87 h 57"/>
                <a:gd name="T2" fmla="*/ 73 w 47"/>
                <a:gd name="T3" fmla="*/ 125 h 57"/>
                <a:gd name="T4" fmla="*/ 60 w 47"/>
                <a:gd name="T5" fmla="*/ 149 h 57"/>
                <a:gd name="T6" fmla="*/ 52 w 47"/>
                <a:gd name="T7" fmla="*/ 171 h 57"/>
                <a:gd name="T8" fmla="*/ 23 w 47"/>
                <a:gd name="T9" fmla="*/ 144 h 57"/>
                <a:gd name="T10" fmla="*/ 26 w 47"/>
                <a:gd name="T11" fmla="*/ 135 h 57"/>
                <a:gd name="T12" fmla="*/ 23 w 47"/>
                <a:gd name="T13" fmla="*/ 128 h 57"/>
                <a:gd name="T14" fmla="*/ 0 w 47"/>
                <a:gd name="T15" fmla="*/ 95 h 57"/>
                <a:gd name="T16" fmla="*/ 10 w 47"/>
                <a:gd name="T17" fmla="*/ 87 h 57"/>
                <a:gd name="T18" fmla="*/ 0 w 47"/>
                <a:gd name="T19" fmla="*/ 71 h 57"/>
                <a:gd name="T20" fmla="*/ 10 w 47"/>
                <a:gd name="T21" fmla="*/ 65 h 57"/>
                <a:gd name="T22" fmla="*/ 0 w 47"/>
                <a:gd name="T23" fmla="*/ 57 h 57"/>
                <a:gd name="T24" fmla="*/ 23 w 47"/>
                <a:gd name="T25" fmla="*/ 24 h 57"/>
                <a:gd name="T26" fmla="*/ 60 w 47"/>
                <a:gd name="T27" fmla="*/ 0 h 57"/>
                <a:gd name="T28" fmla="*/ 78 w 47"/>
                <a:gd name="T29" fmla="*/ 50 h 57"/>
                <a:gd name="T30" fmla="*/ 73 w 47"/>
                <a:gd name="T31" fmla="*/ 95 h 57"/>
                <a:gd name="T32" fmla="*/ 87 w 47"/>
                <a:gd name="T33" fmla="*/ 87 h 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 h="57">
                  <a:moveTo>
                    <a:pt x="47" y="29"/>
                  </a:moveTo>
                  <a:lnTo>
                    <a:pt x="40" y="41"/>
                  </a:lnTo>
                  <a:lnTo>
                    <a:pt x="33" y="50"/>
                  </a:lnTo>
                  <a:lnTo>
                    <a:pt x="28" y="57"/>
                  </a:lnTo>
                  <a:lnTo>
                    <a:pt x="12" y="48"/>
                  </a:lnTo>
                  <a:lnTo>
                    <a:pt x="14" y="45"/>
                  </a:lnTo>
                  <a:lnTo>
                    <a:pt x="12" y="43"/>
                  </a:lnTo>
                  <a:lnTo>
                    <a:pt x="0" y="31"/>
                  </a:lnTo>
                  <a:lnTo>
                    <a:pt x="5" y="29"/>
                  </a:lnTo>
                  <a:lnTo>
                    <a:pt x="0" y="24"/>
                  </a:lnTo>
                  <a:lnTo>
                    <a:pt x="5" y="22"/>
                  </a:lnTo>
                  <a:lnTo>
                    <a:pt x="0" y="19"/>
                  </a:lnTo>
                  <a:lnTo>
                    <a:pt x="12" y="8"/>
                  </a:lnTo>
                  <a:lnTo>
                    <a:pt x="33" y="0"/>
                  </a:lnTo>
                  <a:lnTo>
                    <a:pt x="43" y="17"/>
                  </a:lnTo>
                  <a:lnTo>
                    <a:pt x="40" y="31"/>
                  </a:lnTo>
                  <a:lnTo>
                    <a:pt x="47" y="29"/>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217" name="Freeform 5358"/>
            <p:cNvSpPr>
              <a:spLocks/>
            </p:cNvSpPr>
            <p:nvPr/>
          </p:nvSpPr>
          <p:spPr bwMode="auto">
            <a:xfrm>
              <a:off x="2513" y="2403"/>
              <a:ext cx="31" cy="110"/>
            </a:xfrm>
            <a:custGeom>
              <a:avLst/>
              <a:gdLst>
                <a:gd name="T0" fmla="*/ 20 w 28"/>
                <a:gd name="T1" fmla="*/ 2 h 89"/>
                <a:gd name="T2" fmla="*/ 0 w 28"/>
                <a:gd name="T3" fmla="*/ 0 h 89"/>
                <a:gd name="T4" fmla="*/ 2 w 28"/>
                <a:gd name="T5" fmla="*/ 11 h 89"/>
                <a:gd name="T6" fmla="*/ 14 w 28"/>
                <a:gd name="T7" fmla="*/ 61 h 89"/>
                <a:gd name="T8" fmla="*/ 14 w 28"/>
                <a:gd name="T9" fmla="*/ 82 h 89"/>
                <a:gd name="T10" fmla="*/ 14 w 28"/>
                <a:gd name="T11" fmla="*/ 121 h 89"/>
                <a:gd name="T12" fmla="*/ 20 w 28"/>
                <a:gd name="T13" fmla="*/ 157 h 89"/>
                <a:gd name="T14" fmla="*/ 20 w 28"/>
                <a:gd name="T15" fmla="*/ 190 h 89"/>
                <a:gd name="T16" fmla="*/ 20 w 28"/>
                <a:gd name="T17" fmla="*/ 231 h 89"/>
                <a:gd name="T18" fmla="*/ 34 w 28"/>
                <a:gd name="T19" fmla="*/ 257 h 89"/>
                <a:gd name="T20" fmla="*/ 47 w 28"/>
                <a:gd name="T21" fmla="*/ 251 h 89"/>
                <a:gd name="T22" fmla="*/ 47 w 28"/>
                <a:gd name="T23" fmla="*/ 218 h 89"/>
                <a:gd name="T24" fmla="*/ 47 w 28"/>
                <a:gd name="T25" fmla="*/ 176 h 89"/>
                <a:gd name="T26" fmla="*/ 43 w 28"/>
                <a:gd name="T27" fmla="*/ 136 h 89"/>
                <a:gd name="T28" fmla="*/ 43 w 28"/>
                <a:gd name="T29" fmla="*/ 101 h 89"/>
                <a:gd name="T30" fmla="*/ 38 w 28"/>
                <a:gd name="T31" fmla="*/ 51 h 89"/>
                <a:gd name="T32" fmla="*/ 24 w 28"/>
                <a:gd name="T33" fmla="*/ 26 h 89"/>
                <a:gd name="T34" fmla="*/ 27 w 28"/>
                <a:gd name="T35" fmla="*/ 2 h 89"/>
                <a:gd name="T36" fmla="*/ 20 w 28"/>
                <a:gd name="T37" fmla="*/ 2 h 8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8" h="89">
                  <a:moveTo>
                    <a:pt x="12" y="2"/>
                  </a:moveTo>
                  <a:lnTo>
                    <a:pt x="0" y="0"/>
                  </a:lnTo>
                  <a:lnTo>
                    <a:pt x="2" y="4"/>
                  </a:lnTo>
                  <a:lnTo>
                    <a:pt x="9" y="21"/>
                  </a:lnTo>
                  <a:lnTo>
                    <a:pt x="9" y="28"/>
                  </a:lnTo>
                  <a:lnTo>
                    <a:pt x="9" y="42"/>
                  </a:lnTo>
                  <a:lnTo>
                    <a:pt x="12" y="54"/>
                  </a:lnTo>
                  <a:lnTo>
                    <a:pt x="12" y="66"/>
                  </a:lnTo>
                  <a:lnTo>
                    <a:pt x="12" y="80"/>
                  </a:lnTo>
                  <a:lnTo>
                    <a:pt x="21" y="89"/>
                  </a:lnTo>
                  <a:lnTo>
                    <a:pt x="28" y="87"/>
                  </a:lnTo>
                  <a:lnTo>
                    <a:pt x="28" y="75"/>
                  </a:lnTo>
                  <a:lnTo>
                    <a:pt x="28" y="61"/>
                  </a:lnTo>
                  <a:lnTo>
                    <a:pt x="26" y="47"/>
                  </a:lnTo>
                  <a:lnTo>
                    <a:pt x="26" y="35"/>
                  </a:lnTo>
                  <a:lnTo>
                    <a:pt x="23" y="18"/>
                  </a:lnTo>
                  <a:lnTo>
                    <a:pt x="14" y="9"/>
                  </a:lnTo>
                  <a:lnTo>
                    <a:pt x="16" y="2"/>
                  </a:lnTo>
                  <a:lnTo>
                    <a:pt x="12" y="2"/>
                  </a:lnTo>
                  <a:close/>
                </a:path>
              </a:pathLst>
            </a:custGeom>
            <a:solidFill>
              <a:srgbClr val="0033CC"/>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218" name="Freeform 5359"/>
            <p:cNvSpPr>
              <a:spLocks/>
            </p:cNvSpPr>
            <p:nvPr/>
          </p:nvSpPr>
          <p:spPr bwMode="auto">
            <a:xfrm>
              <a:off x="2367" y="1831"/>
              <a:ext cx="355" cy="396"/>
            </a:xfrm>
            <a:custGeom>
              <a:avLst/>
              <a:gdLst>
                <a:gd name="T0" fmla="*/ 0 w 317"/>
                <a:gd name="T1" fmla="*/ 485 h 319"/>
                <a:gd name="T2" fmla="*/ 25 w 317"/>
                <a:gd name="T3" fmla="*/ 538 h 319"/>
                <a:gd name="T4" fmla="*/ 80 w 317"/>
                <a:gd name="T5" fmla="*/ 600 h 319"/>
                <a:gd name="T6" fmla="*/ 127 w 317"/>
                <a:gd name="T7" fmla="*/ 657 h 319"/>
                <a:gd name="T8" fmla="*/ 161 w 317"/>
                <a:gd name="T9" fmla="*/ 710 h 319"/>
                <a:gd name="T10" fmla="*/ 206 w 317"/>
                <a:gd name="T11" fmla="*/ 754 h 319"/>
                <a:gd name="T12" fmla="*/ 245 w 317"/>
                <a:gd name="T13" fmla="*/ 807 h 319"/>
                <a:gd name="T14" fmla="*/ 265 w 317"/>
                <a:gd name="T15" fmla="*/ 849 h 319"/>
                <a:gd name="T16" fmla="*/ 315 w 317"/>
                <a:gd name="T17" fmla="*/ 895 h 319"/>
                <a:gd name="T18" fmla="*/ 349 w 317"/>
                <a:gd name="T19" fmla="*/ 941 h 319"/>
                <a:gd name="T20" fmla="*/ 391 w 317"/>
                <a:gd name="T21" fmla="*/ 919 h 319"/>
                <a:gd name="T22" fmla="*/ 437 w 317"/>
                <a:gd name="T23" fmla="*/ 849 h 319"/>
                <a:gd name="T24" fmla="*/ 495 w 317"/>
                <a:gd name="T25" fmla="*/ 778 h 319"/>
                <a:gd name="T26" fmla="*/ 559 w 317"/>
                <a:gd name="T27" fmla="*/ 710 h 319"/>
                <a:gd name="T28" fmla="*/ 515 w 317"/>
                <a:gd name="T29" fmla="*/ 657 h 319"/>
                <a:gd name="T30" fmla="*/ 485 w 317"/>
                <a:gd name="T31" fmla="*/ 570 h 319"/>
                <a:gd name="T32" fmla="*/ 499 w 317"/>
                <a:gd name="T33" fmla="*/ 485 h 319"/>
                <a:gd name="T34" fmla="*/ 485 w 317"/>
                <a:gd name="T35" fmla="*/ 366 h 319"/>
                <a:gd name="T36" fmla="*/ 480 w 317"/>
                <a:gd name="T37" fmla="*/ 307 h 319"/>
                <a:gd name="T38" fmla="*/ 454 w 317"/>
                <a:gd name="T39" fmla="*/ 216 h 319"/>
                <a:gd name="T40" fmla="*/ 441 w 317"/>
                <a:gd name="T41" fmla="*/ 125 h 319"/>
                <a:gd name="T42" fmla="*/ 454 w 317"/>
                <a:gd name="T43" fmla="*/ 21 h 319"/>
                <a:gd name="T44" fmla="*/ 415 w 317"/>
                <a:gd name="T45" fmla="*/ 0 h 319"/>
                <a:gd name="T46" fmla="*/ 366 w 317"/>
                <a:gd name="T47" fmla="*/ 11 h 319"/>
                <a:gd name="T48" fmla="*/ 307 w 317"/>
                <a:gd name="T49" fmla="*/ 11 h 319"/>
                <a:gd name="T50" fmla="*/ 236 w 317"/>
                <a:gd name="T51" fmla="*/ 47 h 319"/>
                <a:gd name="T52" fmla="*/ 199 w 317"/>
                <a:gd name="T53" fmla="*/ 82 h 319"/>
                <a:gd name="T54" fmla="*/ 184 w 317"/>
                <a:gd name="T55" fmla="*/ 109 h 319"/>
                <a:gd name="T56" fmla="*/ 187 w 317"/>
                <a:gd name="T57" fmla="*/ 185 h 319"/>
                <a:gd name="T58" fmla="*/ 199 w 317"/>
                <a:gd name="T59" fmla="*/ 253 h 319"/>
                <a:gd name="T60" fmla="*/ 137 w 317"/>
                <a:gd name="T61" fmla="*/ 277 h 319"/>
                <a:gd name="T62" fmla="*/ 116 w 317"/>
                <a:gd name="T63" fmla="*/ 326 h 319"/>
                <a:gd name="T64" fmla="*/ 74 w 317"/>
                <a:gd name="T65" fmla="*/ 366 h 319"/>
                <a:gd name="T66" fmla="*/ 28 w 317"/>
                <a:gd name="T67" fmla="*/ 403 h 3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17" h="319">
                  <a:moveTo>
                    <a:pt x="4" y="146"/>
                  </a:moveTo>
                  <a:lnTo>
                    <a:pt x="0" y="165"/>
                  </a:lnTo>
                  <a:lnTo>
                    <a:pt x="0" y="172"/>
                  </a:lnTo>
                  <a:lnTo>
                    <a:pt x="14" y="182"/>
                  </a:lnTo>
                  <a:lnTo>
                    <a:pt x="28" y="193"/>
                  </a:lnTo>
                  <a:lnTo>
                    <a:pt x="45" y="203"/>
                  </a:lnTo>
                  <a:lnTo>
                    <a:pt x="59" y="212"/>
                  </a:lnTo>
                  <a:lnTo>
                    <a:pt x="71" y="222"/>
                  </a:lnTo>
                  <a:lnTo>
                    <a:pt x="82" y="231"/>
                  </a:lnTo>
                  <a:lnTo>
                    <a:pt x="92" y="241"/>
                  </a:lnTo>
                  <a:lnTo>
                    <a:pt x="104" y="248"/>
                  </a:lnTo>
                  <a:lnTo>
                    <a:pt x="116" y="255"/>
                  </a:lnTo>
                  <a:lnTo>
                    <a:pt x="127" y="264"/>
                  </a:lnTo>
                  <a:lnTo>
                    <a:pt x="139" y="274"/>
                  </a:lnTo>
                  <a:lnTo>
                    <a:pt x="151" y="283"/>
                  </a:lnTo>
                  <a:lnTo>
                    <a:pt x="151" y="288"/>
                  </a:lnTo>
                  <a:lnTo>
                    <a:pt x="158" y="295"/>
                  </a:lnTo>
                  <a:lnTo>
                    <a:pt x="179" y="304"/>
                  </a:lnTo>
                  <a:lnTo>
                    <a:pt x="182" y="319"/>
                  </a:lnTo>
                  <a:lnTo>
                    <a:pt x="198" y="319"/>
                  </a:lnTo>
                  <a:lnTo>
                    <a:pt x="210" y="314"/>
                  </a:lnTo>
                  <a:lnTo>
                    <a:pt x="222" y="312"/>
                  </a:lnTo>
                  <a:lnTo>
                    <a:pt x="236" y="300"/>
                  </a:lnTo>
                  <a:lnTo>
                    <a:pt x="248" y="288"/>
                  </a:lnTo>
                  <a:lnTo>
                    <a:pt x="265" y="276"/>
                  </a:lnTo>
                  <a:lnTo>
                    <a:pt x="281" y="264"/>
                  </a:lnTo>
                  <a:lnTo>
                    <a:pt x="300" y="252"/>
                  </a:lnTo>
                  <a:lnTo>
                    <a:pt x="317" y="241"/>
                  </a:lnTo>
                  <a:lnTo>
                    <a:pt x="309" y="226"/>
                  </a:lnTo>
                  <a:lnTo>
                    <a:pt x="293" y="222"/>
                  </a:lnTo>
                  <a:lnTo>
                    <a:pt x="286" y="208"/>
                  </a:lnTo>
                  <a:lnTo>
                    <a:pt x="276" y="193"/>
                  </a:lnTo>
                  <a:lnTo>
                    <a:pt x="283" y="186"/>
                  </a:lnTo>
                  <a:lnTo>
                    <a:pt x="283" y="165"/>
                  </a:lnTo>
                  <a:lnTo>
                    <a:pt x="281" y="146"/>
                  </a:lnTo>
                  <a:lnTo>
                    <a:pt x="276" y="125"/>
                  </a:lnTo>
                  <a:lnTo>
                    <a:pt x="276" y="120"/>
                  </a:lnTo>
                  <a:lnTo>
                    <a:pt x="272" y="104"/>
                  </a:lnTo>
                  <a:lnTo>
                    <a:pt x="269" y="87"/>
                  </a:lnTo>
                  <a:lnTo>
                    <a:pt x="257" y="73"/>
                  </a:lnTo>
                  <a:lnTo>
                    <a:pt x="246" y="56"/>
                  </a:lnTo>
                  <a:lnTo>
                    <a:pt x="250" y="42"/>
                  </a:lnTo>
                  <a:lnTo>
                    <a:pt x="257" y="30"/>
                  </a:lnTo>
                  <a:lnTo>
                    <a:pt x="257" y="7"/>
                  </a:lnTo>
                  <a:lnTo>
                    <a:pt x="260" y="0"/>
                  </a:lnTo>
                  <a:lnTo>
                    <a:pt x="236" y="0"/>
                  </a:lnTo>
                  <a:lnTo>
                    <a:pt x="224" y="0"/>
                  </a:lnTo>
                  <a:lnTo>
                    <a:pt x="208" y="4"/>
                  </a:lnTo>
                  <a:lnTo>
                    <a:pt x="191" y="4"/>
                  </a:lnTo>
                  <a:lnTo>
                    <a:pt x="175" y="4"/>
                  </a:lnTo>
                  <a:lnTo>
                    <a:pt x="153" y="9"/>
                  </a:lnTo>
                  <a:lnTo>
                    <a:pt x="134" y="16"/>
                  </a:lnTo>
                  <a:lnTo>
                    <a:pt x="127" y="18"/>
                  </a:lnTo>
                  <a:lnTo>
                    <a:pt x="113" y="28"/>
                  </a:lnTo>
                  <a:lnTo>
                    <a:pt x="99" y="33"/>
                  </a:lnTo>
                  <a:lnTo>
                    <a:pt x="104" y="37"/>
                  </a:lnTo>
                  <a:lnTo>
                    <a:pt x="106" y="52"/>
                  </a:lnTo>
                  <a:lnTo>
                    <a:pt x="106" y="63"/>
                  </a:lnTo>
                  <a:lnTo>
                    <a:pt x="118" y="78"/>
                  </a:lnTo>
                  <a:lnTo>
                    <a:pt x="113" y="85"/>
                  </a:lnTo>
                  <a:lnTo>
                    <a:pt x="97" y="87"/>
                  </a:lnTo>
                  <a:lnTo>
                    <a:pt x="78" y="94"/>
                  </a:lnTo>
                  <a:lnTo>
                    <a:pt x="78" y="104"/>
                  </a:lnTo>
                  <a:lnTo>
                    <a:pt x="66" y="111"/>
                  </a:lnTo>
                  <a:lnTo>
                    <a:pt x="56" y="120"/>
                  </a:lnTo>
                  <a:lnTo>
                    <a:pt x="42" y="125"/>
                  </a:lnTo>
                  <a:lnTo>
                    <a:pt x="28" y="130"/>
                  </a:lnTo>
                  <a:lnTo>
                    <a:pt x="16" y="137"/>
                  </a:lnTo>
                  <a:lnTo>
                    <a:pt x="4" y="146"/>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219" name="Freeform 5360"/>
            <p:cNvSpPr>
              <a:spLocks/>
            </p:cNvSpPr>
            <p:nvPr/>
          </p:nvSpPr>
          <p:spPr bwMode="auto">
            <a:xfrm>
              <a:off x="2271" y="2010"/>
              <a:ext cx="12" cy="11"/>
            </a:xfrm>
            <a:custGeom>
              <a:avLst/>
              <a:gdLst>
                <a:gd name="T0" fmla="*/ 24 w 10"/>
                <a:gd name="T1" fmla="*/ 0 h 9"/>
                <a:gd name="T2" fmla="*/ 24 w 10"/>
                <a:gd name="T3" fmla="*/ 20 h 9"/>
                <a:gd name="T4" fmla="*/ 0 w 10"/>
                <a:gd name="T5" fmla="*/ 24 h 9"/>
                <a:gd name="T6" fmla="*/ 24 w 10"/>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9">
                  <a:moveTo>
                    <a:pt x="10" y="0"/>
                  </a:moveTo>
                  <a:lnTo>
                    <a:pt x="10" y="7"/>
                  </a:lnTo>
                  <a:lnTo>
                    <a:pt x="0" y="9"/>
                  </a:lnTo>
                  <a:lnTo>
                    <a:pt x="10" y="0"/>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220" name="Freeform 5361"/>
            <p:cNvSpPr>
              <a:spLocks/>
            </p:cNvSpPr>
            <p:nvPr/>
          </p:nvSpPr>
          <p:spPr bwMode="auto">
            <a:xfrm>
              <a:off x="2232" y="2019"/>
              <a:ext cx="9" cy="9"/>
            </a:xfrm>
            <a:custGeom>
              <a:avLst/>
              <a:gdLst>
                <a:gd name="T0" fmla="*/ 24 w 7"/>
                <a:gd name="T1" fmla="*/ 0 h 7"/>
                <a:gd name="T2" fmla="*/ 0 w 7"/>
                <a:gd name="T3" fmla="*/ 24 h 7"/>
                <a:gd name="T4" fmla="*/ 0 w 7"/>
                <a:gd name="T5" fmla="*/ 8 h 7"/>
                <a:gd name="T6" fmla="*/ 24 w 7"/>
                <a:gd name="T7" fmla="*/ 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7">
                  <a:moveTo>
                    <a:pt x="7" y="0"/>
                  </a:moveTo>
                  <a:lnTo>
                    <a:pt x="0" y="7"/>
                  </a:lnTo>
                  <a:lnTo>
                    <a:pt x="0" y="2"/>
                  </a:lnTo>
                  <a:lnTo>
                    <a:pt x="7" y="0"/>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221" name="Freeform 5362"/>
            <p:cNvSpPr>
              <a:spLocks/>
            </p:cNvSpPr>
            <p:nvPr/>
          </p:nvSpPr>
          <p:spPr bwMode="auto">
            <a:xfrm>
              <a:off x="2245" y="2030"/>
              <a:ext cx="9" cy="4"/>
            </a:xfrm>
            <a:custGeom>
              <a:avLst/>
              <a:gdLst>
                <a:gd name="T0" fmla="*/ 24 w 7"/>
                <a:gd name="T1" fmla="*/ 0 h 3"/>
                <a:gd name="T2" fmla="*/ 24 w 7"/>
                <a:gd name="T3" fmla="*/ 12 h 3"/>
                <a:gd name="T4" fmla="*/ 0 w 7"/>
                <a:gd name="T5" fmla="*/ 0 h 3"/>
                <a:gd name="T6" fmla="*/ 24 w 7"/>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3">
                  <a:moveTo>
                    <a:pt x="7" y="0"/>
                  </a:moveTo>
                  <a:lnTo>
                    <a:pt x="7" y="3"/>
                  </a:lnTo>
                  <a:lnTo>
                    <a:pt x="0" y="0"/>
                  </a:lnTo>
                  <a:lnTo>
                    <a:pt x="7" y="0"/>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222" name="Freeform 5363"/>
            <p:cNvSpPr>
              <a:spLocks/>
            </p:cNvSpPr>
            <p:nvPr/>
          </p:nvSpPr>
          <p:spPr bwMode="auto">
            <a:xfrm>
              <a:off x="2283" y="2001"/>
              <a:ext cx="5" cy="3"/>
            </a:xfrm>
            <a:custGeom>
              <a:avLst/>
              <a:gdLst>
                <a:gd name="T0" fmla="*/ 5 w 5"/>
                <a:gd name="T1" fmla="*/ 18 h 2"/>
                <a:gd name="T2" fmla="*/ 5 w 5"/>
                <a:gd name="T3" fmla="*/ 0 h 2"/>
                <a:gd name="T4" fmla="*/ 0 w 5"/>
                <a:gd name="T5" fmla="*/ 18 h 2"/>
                <a:gd name="T6" fmla="*/ 5 w 5"/>
                <a:gd name="T7" fmla="*/ 18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2">
                  <a:moveTo>
                    <a:pt x="5" y="2"/>
                  </a:moveTo>
                  <a:lnTo>
                    <a:pt x="5" y="0"/>
                  </a:lnTo>
                  <a:lnTo>
                    <a:pt x="0" y="2"/>
                  </a:lnTo>
                  <a:lnTo>
                    <a:pt x="5" y="2"/>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223" name="Freeform 5364"/>
            <p:cNvSpPr>
              <a:spLocks/>
            </p:cNvSpPr>
            <p:nvPr/>
          </p:nvSpPr>
          <p:spPr bwMode="auto">
            <a:xfrm>
              <a:off x="2093" y="2279"/>
              <a:ext cx="4" cy="3"/>
            </a:xfrm>
            <a:custGeom>
              <a:avLst/>
              <a:gdLst>
                <a:gd name="T0" fmla="*/ 4 w 4"/>
                <a:gd name="T1" fmla="*/ 3 h 3"/>
                <a:gd name="T2" fmla="*/ 2 w 4"/>
                <a:gd name="T3" fmla="*/ 3 h 3"/>
                <a:gd name="T4" fmla="*/ 0 w 4"/>
                <a:gd name="T5" fmla="*/ 0 h 3"/>
                <a:gd name="T6" fmla="*/ 4 w 4"/>
                <a:gd name="T7" fmla="*/ 3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3">
                  <a:moveTo>
                    <a:pt x="4" y="3"/>
                  </a:moveTo>
                  <a:lnTo>
                    <a:pt x="2" y="3"/>
                  </a:lnTo>
                  <a:lnTo>
                    <a:pt x="0" y="0"/>
                  </a:lnTo>
                  <a:lnTo>
                    <a:pt x="4" y="3"/>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224" name="Freeform 5365"/>
            <p:cNvSpPr>
              <a:spLocks/>
            </p:cNvSpPr>
            <p:nvPr/>
          </p:nvSpPr>
          <p:spPr bwMode="auto">
            <a:xfrm>
              <a:off x="2426" y="1849"/>
              <a:ext cx="1" cy="2"/>
            </a:xfrm>
            <a:custGeom>
              <a:avLst/>
              <a:gdLst>
                <a:gd name="T0" fmla="*/ 0 w 1"/>
                <a:gd name="T1" fmla="*/ 2 h 2"/>
                <a:gd name="T2" fmla="*/ 0 w 1"/>
                <a:gd name="T3" fmla="*/ 0 h 2"/>
                <a:gd name="T4" fmla="*/ 0 w 1"/>
                <a:gd name="T5" fmla="*/ 2 h 2"/>
                <a:gd name="T6" fmla="*/ 0 60000 65536"/>
                <a:gd name="T7" fmla="*/ 0 60000 65536"/>
                <a:gd name="T8" fmla="*/ 0 60000 65536"/>
              </a:gdLst>
              <a:ahLst/>
              <a:cxnLst>
                <a:cxn ang="T6">
                  <a:pos x="T0" y="T1"/>
                </a:cxn>
                <a:cxn ang="T7">
                  <a:pos x="T2" y="T3"/>
                </a:cxn>
                <a:cxn ang="T8">
                  <a:pos x="T4" y="T5"/>
                </a:cxn>
              </a:cxnLst>
              <a:rect l="0" t="0" r="r" b="b"/>
              <a:pathLst>
                <a:path w="1" h="2">
                  <a:moveTo>
                    <a:pt x="0" y="2"/>
                  </a:moveTo>
                  <a:lnTo>
                    <a:pt x="0" y="0"/>
                  </a:lnTo>
                  <a:lnTo>
                    <a:pt x="0" y="2"/>
                  </a:lnTo>
                  <a:close/>
                </a:path>
              </a:pathLst>
            </a:custGeom>
            <a:solidFill>
              <a:srgbClr val="C0C0C0"/>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225" name="Freeform 5366"/>
            <p:cNvSpPr>
              <a:spLocks/>
            </p:cNvSpPr>
            <p:nvPr/>
          </p:nvSpPr>
          <p:spPr bwMode="auto">
            <a:xfrm>
              <a:off x="2676" y="1914"/>
              <a:ext cx="272" cy="304"/>
            </a:xfrm>
            <a:custGeom>
              <a:avLst/>
              <a:gdLst>
                <a:gd name="T0" fmla="*/ 395 w 244"/>
                <a:gd name="T1" fmla="*/ 711 h 246"/>
                <a:gd name="T2" fmla="*/ 395 w 244"/>
                <a:gd name="T3" fmla="*/ 681 h 246"/>
                <a:gd name="T4" fmla="*/ 420 w 244"/>
                <a:gd name="T5" fmla="*/ 681 h 246"/>
                <a:gd name="T6" fmla="*/ 420 w 244"/>
                <a:gd name="T7" fmla="*/ 624 h 246"/>
                <a:gd name="T8" fmla="*/ 418 w 244"/>
                <a:gd name="T9" fmla="*/ 577 h 246"/>
                <a:gd name="T10" fmla="*/ 418 w 244"/>
                <a:gd name="T11" fmla="*/ 530 h 246"/>
                <a:gd name="T12" fmla="*/ 418 w 244"/>
                <a:gd name="T13" fmla="*/ 486 h 246"/>
                <a:gd name="T14" fmla="*/ 411 w 244"/>
                <a:gd name="T15" fmla="*/ 435 h 246"/>
                <a:gd name="T16" fmla="*/ 408 w 244"/>
                <a:gd name="T17" fmla="*/ 387 h 246"/>
                <a:gd name="T18" fmla="*/ 408 w 244"/>
                <a:gd name="T19" fmla="*/ 339 h 246"/>
                <a:gd name="T20" fmla="*/ 408 w 244"/>
                <a:gd name="T21" fmla="*/ 285 h 246"/>
                <a:gd name="T22" fmla="*/ 405 w 244"/>
                <a:gd name="T23" fmla="*/ 235 h 246"/>
                <a:gd name="T24" fmla="*/ 400 w 244"/>
                <a:gd name="T25" fmla="*/ 196 h 246"/>
                <a:gd name="T26" fmla="*/ 400 w 244"/>
                <a:gd name="T27" fmla="*/ 157 h 246"/>
                <a:gd name="T28" fmla="*/ 400 w 244"/>
                <a:gd name="T29" fmla="*/ 115 h 246"/>
                <a:gd name="T30" fmla="*/ 405 w 244"/>
                <a:gd name="T31" fmla="*/ 80 h 246"/>
                <a:gd name="T32" fmla="*/ 388 w 244"/>
                <a:gd name="T33" fmla="*/ 65 h 246"/>
                <a:gd name="T34" fmla="*/ 347 w 244"/>
                <a:gd name="T35" fmla="*/ 47 h 246"/>
                <a:gd name="T36" fmla="*/ 342 w 244"/>
                <a:gd name="T37" fmla="*/ 26 h 246"/>
                <a:gd name="T38" fmla="*/ 311 w 244"/>
                <a:gd name="T39" fmla="*/ 11 h 246"/>
                <a:gd name="T40" fmla="*/ 294 w 244"/>
                <a:gd name="T41" fmla="*/ 35 h 246"/>
                <a:gd name="T42" fmla="*/ 273 w 244"/>
                <a:gd name="T43" fmla="*/ 61 h 246"/>
                <a:gd name="T44" fmla="*/ 273 w 244"/>
                <a:gd name="T45" fmla="*/ 130 h 246"/>
                <a:gd name="T46" fmla="*/ 243 w 244"/>
                <a:gd name="T47" fmla="*/ 150 h 246"/>
                <a:gd name="T48" fmla="*/ 216 w 244"/>
                <a:gd name="T49" fmla="*/ 130 h 246"/>
                <a:gd name="T50" fmla="*/ 188 w 244"/>
                <a:gd name="T51" fmla="*/ 99 h 246"/>
                <a:gd name="T52" fmla="*/ 154 w 244"/>
                <a:gd name="T53" fmla="*/ 96 h 246"/>
                <a:gd name="T54" fmla="*/ 144 w 244"/>
                <a:gd name="T55" fmla="*/ 47 h 246"/>
                <a:gd name="T56" fmla="*/ 117 w 244"/>
                <a:gd name="T57" fmla="*/ 35 h 246"/>
                <a:gd name="T58" fmla="*/ 89 w 244"/>
                <a:gd name="T59" fmla="*/ 21 h 246"/>
                <a:gd name="T60" fmla="*/ 50 w 244"/>
                <a:gd name="T61" fmla="*/ 0 h 246"/>
                <a:gd name="T62" fmla="*/ 50 w 244"/>
                <a:gd name="T63" fmla="*/ 47 h 246"/>
                <a:gd name="T64" fmla="*/ 32 w 244"/>
                <a:gd name="T65" fmla="*/ 65 h 246"/>
                <a:gd name="T66" fmla="*/ 12 w 244"/>
                <a:gd name="T67" fmla="*/ 96 h 246"/>
                <a:gd name="T68" fmla="*/ 12 w 244"/>
                <a:gd name="T69" fmla="*/ 136 h 246"/>
                <a:gd name="T70" fmla="*/ 0 w 244"/>
                <a:gd name="T71" fmla="*/ 157 h 246"/>
                <a:gd name="T72" fmla="*/ 0 w 244"/>
                <a:gd name="T73" fmla="*/ 169 h 246"/>
                <a:gd name="T74" fmla="*/ 10 w 244"/>
                <a:gd name="T75" fmla="*/ 231 h 246"/>
                <a:gd name="T76" fmla="*/ 12 w 244"/>
                <a:gd name="T77" fmla="*/ 285 h 246"/>
                <a:gd name="T78" fmla="*/ 12 w 244"/>
                <a:gd name="T79" fmla="*/ 345 h 246"/>
                <a:gd name="T80" fmla="*/ 0 w 244"/>
                <a:gd name="T81" fmla="*/ 367 h 246"/>
                <a:gd name="T82" fmla="*/ 16 w 244"/>
                <a:gd name="T83" fmla="*/ 408 h 246"/>
                <a:gd name="T84" fmla="*/ 29 w 244"/>
                <a:gd name="T85" fmla="*/ 451 h 246"/>
                <a:gd name="T86" fmla="*/ 57 w 244"/>
                <a:gd name="T87" fmla="*/ 462 h 246"/>
                <a:gd name="T88" fmla="*/ 71 w 244"/>
                <a:gd name="T89" fmla="*/ 504 h 246"/>
                <a:gd name="T90" fmla="*/ 109 w 244"/>
                <a:gd name="T91" fmla="*/ 514 h 246"/>
                <a:gd name="T92" fmla="*/ 132 w 244"/>
                <a:gd name="T93" fmla="*/ 545 h 246"/>
                <a:gd name="T94" fmla="*/ 152 w 244"/>
                <a:gd name="T95" fmla="*/ 525 h 246"/>
                <a:gd name="T96" fmla="*/ 176 w 244"/>
                <a:gd name="T97" fmla="*/ 504 h 246"/>
                <a:gd name="T98" fmla="*/ 205 w 244"/>
                <a:gd name="T99" fmla="*/ 525 h 246"/>
                <a:gd name="T100" fmla="*/ 231 w 244"/>
                <a:gd name="T101" fmla="*/ 551 h 246"/>
                <a:gd name="T102" fmla="*/ 256 w 244"/>
                <a:gd name="T103" fmla="*/ 577 h 246"/>
                <a:gd name="T104" fmla="*/ 285 w 244"/>
                <a:gd name="T105" fmla="*/ 607 h 246"/>
                <a:gd name="T106" fmla="*/ 314 w 244"/>
                <a:gd name="T107" fmla="*/ 624 h 246"/>
                <a:gd name="T108" fmla="*/ 339 w 244"/>
                <a:gd name="T109" fmla="*/ 655 h 246"/>
                <a:gd name="T110" fmla="*/ 366 w 244"/>
                <a:gd name="T111" fmla="*/ 681 h 246"/>
                <a:gd name="T112" fmla="*/ 395 w 244"/>
                <a:gd name="T113" fmla="*/ 711 h 24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44" h="246">
                  <a:moveTo>
                    <a:pt x="230" y="246"/>
                  </a:moveTo>
                  <a:lnTo>
                    <a:pt x="230" y="236"/>
                  </a:lnTo>
                  <a:lnTo>
                    <a:pt x="244" y="236"/>
                  </a:lnTo>
                  <a:lnTo>
                    <a:pt x="244" y="217"/>
                  </a:lnTo>
                  <a:lnTo>
                    <a:pt x="242" y="201"/>
                  </a:lnTo>
                  <a:lnTo>
                    <a:pt x="242" y="184"/>
                  </a:lnTo>
                  <a:lnTo>
                    <a:pt x="242" y="168"/>
                  </a:lnTo>
                  <a:lnTo>
                    <a:pt x="239" y="151"/>
                  </a:lnTo>
                  <a:lnTo>
                    <a:pt x="237" y="134"/>
                  </a:lnTo>
                  <a:lnTo>
                    <a:pt x="237" y="118"/>
                  </a:lnTo>
                  <a:lnTo>
                    <a:pt x="237" y="99"/>
                  </a:lnTo>
                  <a:lnTo>
                    <a:pt x="235" y="82"/>
                  </a:lnTo>
                  <a:lnTo>
                    <a:pt x="232" y="68"/>
                  </a:lnTo>
                  <a:lnTo>
                    <a:pt x="232" y="54"/>
                  </a:lnTo>
                  <a:lnTo>
                    <a:pt x="232" y="40"/>
                  </a:lnTo>
                  <a:lnTo>
                    <a:pt x="235" y="28"/>
                  </a:lnTo>
                  <a:lnTo>
                    <a:pt x="225" y="23"/>
                  </a:lnTo>
                  <a:lnTo>
                    <a:pt x="201" y="16"/>
                  </a:lnTo>
                  <a:lnTo>
                    <a:pt x="199" y="9"/>
                  </a:lnTo>
                  <a:lnTo>
                    <a:pt x="180" y="4"/>
                  </a:lnTo>
                  <a:lnTo>
                    <a:pt x="171" y="12"/>
                  </a:lnTo>
                  <a:lnTo>
                    <a:pt x="159" y="21"/>
                  </a:lnTo>
                  <a:lnTo>
                    <a:pt x="159" y="45"/>
                  </a:lnTo>
                  <a:lnTo>
                    <a:pt x="142" y="52"/>
                  </a:lnTo>
                  <a:lnTo>
                    <a:pt x="126" y="45"/>
                  </a:lnTo>
                  <a:lnTo>
                    <a:pt x="109" y="35"/>
                  </a:lnTo>
                  <a:lnTo>
                    <a:pt x="90" y="33"/>
                  </a:lnTo>
                  <a:lnTo>
                    <a:pt x="83" y="16"/>
                  </a:lnTo>
                  <a:lnTo>
                    <a:pt x="67" y="12"/>
                  </a:lnTo>
                  <a:lnTo>
                    <a:pt x="52" y="7"/>
                  </a:lnTo>
                  <a:lnTo>
                    <a:pt x="29" y="0"/>
                  </a:lnTo>
                  <a:lnTo>
                    <a:pt x="29" y="16"/>
                  </a:lnTo>
                  <a:lnTo>
                    <a:pt x="19" y="23"/>
                  </a:lnTo>
                  <a:lnTo>
                    <a:pt x="7" y="33"/>
                  </a:lnTo>
                  <a:lnTo>
                    <a:pt x="7" y="47"/>
                  </a:lnTo>
                  <a:lnTo>
                    <a:pt x="0" y="54"/>
                  </a:lnTo>
                  <a:lnTo>
                    <a:pt x="0" y="59"/>
                  </a:lnTo>
                  <a:lnTo>
                    <a:pt x="5" y="80"/>
                  </a:lnTo>
                  <a:lnTo>
                    <a:pt x="7" y="99"/>
                  </a:lnTo>
                  <a:lnTo>
                    <a:pt x="7" y="120"/>
                  </a:lnTo>
                  <a:lnTo>
                    <a:pt x="0" y="127"/>
                  </a:lnTo>
                  <a:lnTo>
                    <a:pt x="10" y="142"/>
                  </a:lnTo>
                  <a:lnTo>
                    <a:pt x="17" y="156"/>
                  </a:lnTo>
                  <a:lnTo>
                    <a:pt x="33" y="160"/>
                  </a:lnTo>
                  <a:lnTo>
                    <a:pt x="41" y="175"/>
                  </a:lnTo>
                  <a:lnTo>
                    <a:pt x="64" y="179"/>
                  </a:lnTo>
                  <a:lnTo>
                    <a:pt x="76" y="189"/>
                  </a:lnTo>
                  <a:lnTo>
                    <a:pt x="88" y="182"/>
                  </a:lnTo>
                  <a:lnTo>
                    <a:pt x="102" y="175"/>
                  </a:lnTo>
                  <a:lnTo>
                    <a:pt x="119" y="182"/>
                  </a:lnTo>
                  <a:lnTo>
                    <a:pt x="135" y="191"/>
                  </a:lnTo>
                  <a:lnTo>
                    <a:pt x="149" y="201"/>
                  </a:lnTo>
                  <a:lnTo>
                    <a:pt x="166" y="210"/>
                  </a:lnTo>
                  <a:lnTo>
                    <a:pt x="183" y="217"/>
                  </a:lnTo>
                  <a:lnTo>
                    <a:pt x="197" y="227"/>
                  </a:lnTo>
                  <a:lnTo>
                    <a:pt x="213" y="236"/>
                  </a:lnTo>
                  <a:lnTo>
                    <a:pt x="230" y="246"/>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226" name="Freeform 5367"/>
            <p:cNvSpPr>
              <a:spLocks/>
            </p:cNvSpPr>
            <p:nvPr/>
          </p:nvSpPr>
          <p:spPr bwMode="auto">
            <a:xfrm>
              <a:off x="2301" y="2094"/>
              <a:ext cx="287" cy="328"/>
            </a:xfrm>
            <a:custGeom>
              <a:avLst/>
              <a:gdLst>
                <a:gd name="T0" fmla="*/ 97 w 258"/>
                <a:gd name="T1" fmla="*/ 723 h 265"/>
                <a:gd name="T2" fmla="*/ 113 w 258"/>
                <a:gd name="T3" fmla="*/ 771 h 265"/>
                <a:gd name="T4" fmla="*/ 137 w 258"/>
                <a:gd name="T5" fmla="*/ 771 h 265"/>
                <a:gd name="T6" fmla="*/ 158 w 258"/>
                <a:gd name="T7" fmla="*/ 743 h 265"/>
                <a:gd name="T8" fmla="*/ 179 w 258"/>
                <a:gd name="T9" fmla="*/ 756 h 265"/>
                <a:gd name="T10" fmla="*/ 195 w 258"/>
                <a:gd name="T11" fmla="*/ 672 h 265"/>
                <a:gd name="T12" fmla="*/ 216 w 258"/>
                <a:gd name="T13" fmla="*/ 632 h 265"/>
                <a:gd name="T14" fmla="*/ 240 w 258"/>
                <a:gd name="T15" fmla="*/ 620 h 265"/>
                <a:gd name="T16" fmla="*/ 246 w 258"/>
                <a:gd name="T17" fmla="*/ 592 h 265"/>
                <a:gd name="T18" fmla="*/ 271 w 258"/>
                <a:gd name="T19" fmla="*/ 563 h 265"/>
                <a:gd name="T20" fmla="*/ 306 w 258"/>
                <a:gd name="T21" fmla="*/ 516 h 265"/>
                <a:gd name="T22" fmla="*/ 339 w 258"/>
                <a:gd name="T23" fmla="*/ 524 h 265"/>
                <a:gd name="T24" fmla="*/ 393 w 258"/>
                <a:gd name="T25" fmla="*/ 503 h 265"/>
                <a:gd name="T26" fmla="*/ 437 w 258"/>
                <a:gd name="T27" fmla="*/ 463 h 265"/>
                <a:gd name="T28" fmla="*/ 439 w 258"/>
                <a:gd name="T29" fmla="*/ 376 h 265"/>
                <a:gd name="T30" fmla="*/ 439 w 258"/>
                <a:gd name="T31" fmla="*/ 309 h 265"/>
                <a:gd name="T32" fmla="*/ 407 w 258"/>
                <a:gd name="T33" fmla="*/ 269 h 265"/>
                <a:gd name="T34" fmla="*/ 359 w 258"/>
                <a:gd name="T35" fmla="*/ 220 h 265"/>
                <a:gd name="T36" fmla="*/ 339 w 258"/>
                <a:gd name="T37" fmla="*/ 181 h 265"/>
                <a:gd name="T38" fmla="*/ 300 w 258"/>
                <a:gd name="T39" fmla="*/ 125 h 265"/>
                <a:gd name="T40" fmla="*/ 258 w 258"/>
                <a:gd name="T41" fmla="*/ 85 h 265"/>
                <a:gd name="T42" fmla="*/ 222 w 258"/>
                <a:gd name="T43" fmla="*/ 30 h 265"/>
                <a:gd name="T44" fmla="*/ 179 w 258"/>
                <a:gd name="T45" fmla="*/ 0 h 265"/>
                <a:gd name="T46" fmla="*/ 158 w 258"/>
                <a:gd name="T47" fmla="*/ 57 h 265"/>
                <a:gd name="T48" fmla="*/ 162 w 258"/>
                <a:gd name="T49" fmla="*/ 170 h 265"/>
                <a:gd name="T50" fmla="*/ 169 w 258"/>
                <a:gd name="T51" fmla="*/ 277 h 265"/>
                <a:gd name="T52" fmla="*/ 179 w 258"/>
                <a:gd name="T53" fmla="*/ 392 h 265"/>
                <a:gd name="T54" fmla="*/ 186 w 258"/>
                <a:gd name="T55" fmla="*/ 453 h 265"/>
                <a:gd name="T56" fmla="*/ 158 w 258"/>
                <a:gd name="T57" fmla="*/ 494 h 265"/>
                <a:gd name="T58" fmla="*/ 107 w 258"/>
                <a:gd name="T59" fmla="*/ 494 h 265"/>
                <a:gd name="T60" fmla="*/ 77 w 258"/>
                <a:gd name="T61" fmla="*/ 494 h 265"/>
                <a:gd name="T62" fmla="*/ 37 w 258"/>
                <a:gd name="T63" fmla="*/ 510 h 265"/>
                <a:gd name="T64" fmla="*/ 10 w 258"/>
                <a:gd name="T65" fmla="*/ 536 h 265"/>
                <a:gd name="T66" fmla="*/ 10 w 258"/>
                <a:gd name="T67" fmla="*/ 584 h 265"/>
                <a:gd name="T68" fmla="*/ 20 w 258"/>
                <a:gd name="T69" fmla="*/ 652 h 265"/>
                <a:gd name="T70" fmla="*/ 37 w 258"/>
                <a:gd name="T71" fmla="*/ 670 h 265"/>
                <a:gd name="T72" fmla="*/ 61 w 258"/>
                <a:gd name="T73" fmla="*/ 672 h 265"/>
                <a:gd name="T74" fmla="*/ 81 w 258"/>
                <a:gd name="T75" fmla="*/ 652 h 265"/>
                <a:gd name="T76" fmla="*/ 102 w 258"/>
                <a:gd name="T77" fmla="*/ 709 h 26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58" h="265">
                  <a:moveTo>
                    <a:pt x="60" y="244"/>
                  </a:moveTo>
                  <a:lnTo>
                    <a:pt x="57" y="249"/>
                  </a:lnTo>
                  <a:lnTo>
                    <a:pt x="60" y="249"/>
                  </a:lnTo>
                  <a:lnTo>
                    <a:pt x="67" y="265"/>
                  </a:lnTo>
                  <a:lnTo>
                    <a:pt x="71" y="263"/>
                  </a:lnTo>
                  <a:lnTo>
                    <a:pt x="81" y="265"/>
                  </a:lnTo>
                  <a:lnTo>
                    <a:pt x="88" y="260"/>
                  </a:lnTo>
                  <a:lnTo>
                    <a:pt x="93" y="256"/>
                  </a:lnTo>
                  <a:lnTo>
                    <a:pt x="95" y="263"/>
                  </a:lnTo>
                  <a:lnTo>
                    <a:pt x="105" y="260"/>
                  </a:lnTo>
                  <a:lnTo>
                    <a:pt x="109" y="237"/>
                  </a:lnTo>
                  <a:lnTo>
                    <a:pt x="114" y="232"/>
                  </a:lnTo>
                  <a:lnTo>
                    <a:pt x="123" y="225"/>
                  </a:lnTo>
                  <a:lnTo>
                    <a:pt x="126" y="218"/>
                  </a:lnTo>
                  <a:lnTo>
                    <a:pt x="128" y="208"/>
                  </a:lnTo>
                  <a:lnTo>
                    <a:pt x="140" y="213"/>
                  </a:lnTo>
                  <a:lnTo>
                    <a:pt x="140" y="206"/>
                  </a:lnTo>
                  <a:lnTo>
                    <a:pt x="145" y="204"/>
                  </a:lnTo>
                  <a:lnTo>
                    <a:pt x="152" y="194"/>
                  </a:lnTo>
                  <a:lnTo>
                    <a:pt x="159" y="194"/>
                  </a:lnTo>
                  <a:lnTo>
                    <a:pt x="161" y="187"/>
                  </a:lnTo>
                  <a:lnTo>
                    <a:pt x="180" y="178"/>
                  </a:lnTo>
                  <a:lnTo>
                    <a:pt x="194" y="180"/>
                  </a:lnTo>
                  <a:lnTo>
                    <a:pt x="199" y="180"/>
                  </a:lnTo>
                  <a:lnTo>
                    <a:pt x="213" y="173"/>
                  </a:lnTo>
                  <a:lnTo>
                    <a:pt x="230" y="173"/>
                  </a:lnTo>
                  <a:lnTo>
                    <a:pt x="246" y="173"/>
                  </a:lnTo>
                  <a:lnTo>
                    <a:pt x="256" y="159"/>
                  </a:lnTo>
                  <a:lnTo>
                    <a:pt x="256" y="144"/>
                  </a:lnTo>
                  <a:lnTo>
                    <a:pt x="258" y="130"/>
                  </a:lnTo>
                  <a:lnTo>
                    <a:pt x="258" y="118"/>
                  </a:lnTo>
                  <a:lnTo>
                    <a:pt x="258" y="107"/>
                  </a:lnTo>
                  <a:lnTo>
                    <a:pt x="242" y="107"/>
                  </a:lnTo>
                  <a:lnTo>
                    <a:pt x="239" y="92"/>
                  </a:lnTo>
                  <a:lnTo>
                    <a:pt x="218" y="83"/>
                  </a:lnTo>
                  <a:lnTo>
                    <a:pt x="211" y="76"/>
                  </a:lnTo>
                  <a:lnTo>
                    <a:pt x="211" y="71"/>
                  </a:lnTo>
                  <a:lnTo>
                    <a:pt x="199" y="62"/>
                  </a:lnTo>
                  <a:lnTo>
                    <a:pt x="187" y="52"/>
                  </a:lnTo>
                  <a:lnTo>
                    <a:pt x="176" y="43"/>
                  </a:lnTo>
                  <a:lnTo>
                    <a:pt x="164" y="36"/>
                  </a:lnTo>
                  <a:lnTo>
                    <a:pt x="152" y="29"/>
                  </a:lnTo>
                  <a:lnTo>
                    <a:pt x="142" y="19"/>
                  </a:lnTo>
                  <a:lnTo>
                    <a:pt x="131" y="10"/>
                  </a:lnTo>
                  <a:lnTo>
                    <a:pt x="119" y="0"/>
                  </a:lnTo>
                  <a:lnTo>
                    <a:pt x="105" y="0"/>
                  </a:lnTo>
                  <a:lnTo>
                    <a:pt x="93" y="0"/>
                  </a:lnTo>
                  <a:lnTo>
                    <a:pt x="93" y="19"/>
                  </a:lnTo>
                  <a:lnTo>
                    <a:pt x="95" y="40"/>
                  </a:lnTo>
                  <a:lnTo>
                    <a:pt x="95" y="59"/>
                  </a:lnTo>
                  <a:lnTo>
                    <a:pt x="97" y="76"/>
                  </a:lnTo>
                  <a:lnTo>
                    <a:pt x="100" y="95"/>
                  </a:lnTo>
                  <a:lnTo>
                    <a:pt x="102" y="114"/>
                  </a:lnTo>
                  <a:lnTo>
                    <a:pt x="105" y="135"/>
                  </a:lnTo>
                  <a:lnTo>
                    <a:pt x="105" y="154"/>
                  </a:lnTo>
                  <a:lnTo>
                    <a:pt x="109" y="156"/>
                  </a:lnTo>
                  <a:lnTo>
                    <a:pt x="107" y="170"/>
                  </a:lnTo>
                  <a:lnTo>
                    <a:pt x="93" y="170"/>
                  </a:lnTo>
                  <a:lnTo>
                    <a:pt x="76" y="170"/>
                  </a:lnTo>
                  <a:lnTo>
                    <a:pt x="62" y="170"/>
                  </a:lnTo>
                  <a:lnTo>
                    <a:pt x="45" y="170"/>
                  </a:lnTo>
                  <a:lnTo>
                    <a:pt x="24" y="173"/>
                  </a:lnTo>
                  <a:lnTo>
                    <a:pt x="22" y="175"/>
                  </a:lnTo>
                  <a:lnTo>
                    <a:pt x="12" y="170"/>
                  </a:lnTo>
                  <a:lnTo>
                    <a:pt x="5" y="185"/>
                  </a:lnTo>
                  <a:lnTo>
                    <a:pt x="0" y="185"/>
                  </a:lnTo>
                  <a:lnTo>
                    <a:pt x="5" y="201"/>
                  </a:lnTo>
                  <a:lnTo>
                    <a:pt x="10" y="208"/>
                  </a:lnTo>
                  <a:lnTo>
                    <a:pt x="12" y="225"/>
                  </a:lnTo>
                  <a:lnTo>
                    <a:pt x="12" y="230"/>
                  </a:lnTo>
                  <a:lnTo>
                    <a:pt x="22" y="230"/>
                  </a:lnTo>
                  <a:lnTo>
                    <a:pt x="27" y="232"/>
                  </a:lnTo>
                  <a:lnTo>
                    <a:pt x="36" y="232"/>
                  </a:lnTo>
                  <a:lnTo>
                    <a:pt x="45" y="227"/>
                  </a:lnTo>
                  <a:lnTo>
                    <a:pt x="48" y="225"/>
                  </a:lnTo>
                  <a:lnTo>
                    <a:pt x="53" y="239"/>
                  </a:lnTo>
                  <a:lnTo>
                    <a:pt x="60" y="244"/>
                  </a:lnTo>
                  <a:close/>
                </a:path>
              </a:pathLst>
            </a:custGeom>
            <a:solidFill>
              <a:srgbClr val="0033CC"/>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227" name="Freeform 5368"/>
            <p:cNvSpPr>
              <a:spLocks/>
            </p:cNvSpPr>
            <p:nvPr/>
          </p:nvSpPr>
          <p:spPr bwMode="auto">
            <a:xfrm>
              <a:off x="2753" y="1854"/>
              <a:ext cx="3" cy="1"/>
            </a:xfrm>
            <a:custGeom>
              <a:avLst/>
              <a:gdLst>
                <a:gd name="T0" fmla="*/ 18 w 2"/>
                <a:gd name="T1" fmla="*/ 0 h 1"/>
                <a:gd name="T2" fmla="*/ 18 w 2"/>
                <a:gd name="T3" fmla="*/ 0 h 1"/>
                <a:gd name="T4" fmla="*/ 0 w 2"/>
                <a:gd name="T5" fmla="*/ 0 h 1"/>
                <a:gd name="T6" fmla="*/ 18 w 2"/>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2" y="0"/>
                  </a:moveTo>
                  <a:lnTo>
                    <a:pt x="2" y="0"/>
                  </a:lnTo>
                  <a:lnTo>
                    <a:pt x="0" y="0"/>
                  </a:lnTo>
                  <a:lnTo>
                    <a:pt x="2" y="0"/>
                  </a:lnTo>
                  <a:close/>
                </a:path>
              </a:pathLst>
            </a:custGeom>
            <a:solidFill>
              <a:srgbClr val="0033CC"/>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228" name="Freeform 5369"/>
            <p:cNvSpPr>
              <a:spLocks/>
            </p:cNvSpPr>
            <p:nvPr/>
          </p:nvSpPr>
          <p:spPr bwMode="auto">
            <a:xfrm>
              <a:off x="2223" y="2044"/>
              <a:ext cx="209" cy="279"/>
            </a:xfrm>
            <a:custGeom>
              <a:avLst/>
              <a:gdLst>
                <a:gd name="T0" fmla="*/ 14 w 189"/>
                <a:gd name="T1" fmla="*/ 570 h 225"/>
                <a:gd name="T2" fmla="*/ 4 w 189"/>
                <a:gd name="T3" fmla="*/ 589 h 225"/>
                <a:gd name="T4" fmla="*/ 14 w 189"/>
                <a:gd name="T5" fmla="*/ 527 h 225"/>
                <a:gd name="T6" fmla="*/ 17 w 189"/>
                <a:gd name="T7" fmla="*/ 463 h 225"/>
                <a:gd name="T8" fmla="*/ 14 w 189"/>
                <a:gd name="T9" fmla="*/ 415 h 225"/>
                <a:gd name="T10" fmla="*/ 14 w 189"/>
                <a:gd name="T11" fmla="*/ 363 h 225"/>
                <a:gd name="T12" fmla="*/ 0 w 189"/>
                <a:gd name="T13" fmla="*/ 326 h 225"/>
                <a:gd name="T14" fmla="*/ 0 w 189"/>
                <a:gd name="T15" fmla="*/ 341 h 225"/>
                <a:gd name="T16" fmla="*/ 0 w 189"/>
                <a:gd name="T17" fmla="*/ 309 h 225"/>
                <a:gd name="T18" fmla="*/ 27 w 189"/>
                <a:gd name="T19" fmla="*/ 309 h 225"/>
                <a:gd name="T20" fmla="*/ 49 w 189"/>
                <a:gd name="T21" fmla="*/ 309 h 225"/>
                <a:gd name="T22" fmla="*/ 79 w 189"/>
                <a:gd name="T23" fmla="*/ 309 h 225"/>
                <a:gd name="T24" fmla="*/ 101 w 189"/>
                <a:gd name="T25" fmla="*/ 309 h 225"/>
                <a:gd name="T26" fmla="*/ 101 w 189"/>
                <a:gd name="T27" fmla="*/ 269 h 225"/>
                <a:gd name="T28" fmla="*/ 104 w 189"/>
                <a:gd name="T29" fmla="*/ 223 h 225"/>
                <a:gd name="T30" fmla="*/ 128 w 189"/>
                <a:gd name="T31" fmla="*/ 205 h 225"/>
                <a:gd name="T32" fmla="*/ 128 w 189"/>
                <a:gd name="T33" fmla="*/ 133 h 225"/>
                <a:gd name="T34" fmla="*/ 130 w 189"/>
                <a:gd name="T35" fmla="*/ 71 h 225"/>
                <a:gd name="T36" fmla="*/ 153 w 189"/>
                <a:gd name="T37" fmla="*/ 71 h 225"/>
                <a:gd name="T38" fmla="*/ 171 w 189"/>
                <a:gd name="T39" fmla="*/ 71 h 225"/>
                <a:gd name="T40" fmla="*/ 195 w 189"/>
                <a:gd name="T41" fmla="*/ 71 h 225"/>
                <a:gd name="T42" fmla="*/ 216 w 189"/>
                <a:gd name="T43" fmla="*/ 71 h 225"/>
                <a:gd name="T44" fmla="*/ 216 w 189"/>
                <a:gd name="T45" fmla="*/ 0 h 225"/>
                <a:gd name="T46" fmla="*/ 239 w 189"/>
                <a:gd name="T47" fmla="*/ 30 h 225"/>
                <a:gd name="T48" fmla="*/ 263 w 189"/>
                <a:gd name="T49" fmla="*/ 62 h 225"/>
                <a:gd name="T50" fmla="*/ 291 w 189"/>
                <a:gd name="T51" fmla="*/ 89 h 225"/>
                <a:gd name="T52" fmla="*/ 312 w 189"/>
                <a:gd name="T53" fmla="*/ 118 h 225"/>
                <a:gd name="T54" fmla="*/ 291 w 189"/>
                <a:gd name="T55" fmla="*/ 118 h 225"/>
                <a:gd name="T56" fmla="*/ 269 w 189"/>
                <a:gd name="T57" fmla="*/ 118 h 225"/>
                <a:gd name="T58" fmla="*/ 269 w 189"/>
                <a:gd name="T59" fmla="*/ 174 h 225"/>
                <a:gd name="T60" fmla="*/ 271 w 189"/>
                <a:gd name="T61" fmla="*/ 236 h 225"/>
                <a:gd name="T62" fmla="*/ 271 w 189"/>
                <a:gd name="T63" fmla="*/ 293 h 225"/>
                <a:gd name="T64" fmla="*/ 278 w 189"/>
                <a:gd name="T65" fmla="*/ 341 h 225"/>
                <a:gd name="T66" fmla="*/ 281 w 189"/>
                <a:gd name="T67" fmla="*/ 396 h 225"/>
                <a:gd name="T68" fmla="*/ 284 w 189"/>
                <a:gd name="T69" fmla="*/ 453 h 225"/>
                <a:gd name="T70" fmla="*/ 291 w 189"/>
                <a:gd name="T71" fmla="*/ 513 h 225"/>
                <a:gd name="T72" fmla="*/ 291 w 189"/>
                <a:gd name="T73" fmla="*/ 570 h 225"/>
                <a:gd name="T74" fmla="*/ 296 w 189"/>
                <a:gd name="T75" fmla="*/ 574 h 225"/>
                <a:gd name="T76" fmla="*/ 293 w 189"/>
                <a:gd name="T77" fmla="*/ 614 h 225"/>
                <a:gd name="T78" fmla="*/ 269 w 189"/>
                <a:gd name="T79" fmla="*/ 614 h 225"/>
                <a:gd name="T80" fmla="*/ 241 w 189"/>
                <a:gd name="T81" fmla="*/ 614 h 225"/>
                <a:gd name="T82" fmla="*/ 218 w 189"/>
                <a:gd name="T83" fmla="*/ 614 h 225"/>
                <a:gd name="T84" fmla="*/ 189 w 189"/>
                <a:gd name="T85" fmla="*/ 614 h 225"/>
                <a:gd name="T86" fmla="*/ 189 w 189"/>
                <a:gd name="T87" fmla="*/ 614 h 225"/>
                <a:gd name="T88" fmla="*/ 155 w 189"/>
                <a:gd name="T89" fmla="*/ 622 h 225"/>
                <a:gd name="T90" fmla="*/ 153 w 189"/>
                <a:gd name="T91" fmla="*/ 630 h 225"/>
                <a:gd name="T92" fmla="*/ 137 w 189"/>
                <a:gd name="T93" fmla="*/ 614 h 225"/>
                <a:gd name="T94" fmla="*/ 125 w 189"/>
                <a:gd name="T95" fmla="*/ 660 h 225"/>
                <a:gd name="T96" fmla="*/ 115 w 189"/>
                <a:gd name="T97" fmla="*/ 660 h 225"/>
                <a:gd name="T98" fmla="*/ 97 w 189"/>
                <a:gd name="T99" fmla="*/ 614 h 225"/>
                <a:gd name="T100" fmla="*/ 79 w 189"/>
                <a:gd name="T101" fmla="*/ 583 h 225"/>
                <a:gd name="T102" fmla="*/ 54 w 189"/>
                <a:gd name="T103" fmla="*/ 553 h 225"/>
                <a:gd name="T104" fmla="*/ 34 w 189"/>
                <a:gd name="T105" fmla="*/ 563 h 225"/>
                <a:gd name="T106" fmla="*/ 14 w 189"/>
                <a:gd name="T107" fmla="*/ 570 h 22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89" h="225">
                  <a:moveTo>
                    <a:pt x="9" y="194"/>
                  </a:moveTo>
                  <a:lnTo>
                    <a:pt x="4" y="201"/>
                  </a:lnTo>
                  <a:lnTo>
                    <a:pt x="9" y="180"/>
                  </a:lnTo>
                  <a:lnTo>
                    <a:pt x="11" y="158"/>
                  </a:lnTo>
                  <a:lnTo>
                    <a:pt x="9" y="142"/>
                  </a:lnTo>
                  <a:lnTo>
                    <a:pt x="9" y="123"/>
                  </a:lnTo>
                  <a:lnTo>
                    <a:pt x="0" y="111"/>
                  </a:lnTo>
                  <a:lnTo>
                    <a:pt x="0" y="116"/>
                  </a:lnTo>
                  <a:lnTo>
                    <a:pt x="0" y="106"/>
                  </a:lnTo>
                  <a:lnTo>
                    <a:pt x="16" y="106"/>
                  </a:lnTo>
                  <a:lnTo>
                    <a:pt x="30" y="106"/>
                  </a:lnTo>
                  <a:lnTo>
                    <a:pt x="47" y="106"/>
                  </a:lnTo>
                  <a:lnTo>
                    <a:pt x="61" y="106"/>
                  </a:lnTo>
                  <a:lnTo>
                    <a:pt x="61" y="92"/>
                  </a:lnTo>
                  <a:lnTo>
                    <a:pt x="63" y="76"/>
                  </a:lnTo>
                  <a:lnTo>
                    <a:pt x="78" y="69"/>
                  </a:lnTo>
                  <a:lnTo>
                    <a:pt x="78" y="45"/>
                  </a:lnTo>
                  <a:lnTo>
                    <a:pt x="80" y="24"/>
                  </a:lnTo>
                  <a:lnTo>
                    <a:pt x="92" y="24"/>
                  </a:lnTo>
                  <a:lnTo>
                    <a:pt x="104" y="24"/>
                  </a:lnTo>
                  <a:lnTo>
                    <a:pt x="118" y="24"/>
                  </a:lnTo>
                  <a:lnTo>
                    <a:pt x="130" y="24"/>
                  </a:lnTo>
                  <a:lnTo>
                    <a:pt x="130" y="0"/>
                  </a:lnTo>
                  <a:lnTo>
                    <a:pt x="144" y="10"/>
                  </a:lnTo>
                  <a:lnTo>
                    <a:pt x="158" y="21"/>
                  </a:lnTo>
                  <a:lnTo>
                    <a:pt x="175" y="31"/>
                  </a:lnTo>
                  <a:lnTo>
                    <a:pt x="189" y="40"/>
                  </a:lnTo>
                  <a:lnTo>
                    <a:pt x="175" y="40"/>
                  </a:lnTo>
                  <a:lnTo>
                    <a:pt x="163" y="40"/>
                  </a:lnTo>
                  <a:lnTo>
                    <a:pt x="163" y="59"/>
                  </a:lnTo>
                  <a:lnTo>
                    <a:pt x="165" y="80"/>
                  </a:lnTo>
                  <a:lnTo>
                    <a:pt x="165" y="99"/>
                  </a:lnTo>
                  <a:lnTo>
                    <a:pt x="167" y="116"/>
                  </a:lnTo>
                  <a:lnTo>
                    <a:pt x="170" y="135"/>
                  </a:lnTo>
                  <a:lnTo>
                    <a:pt x="172" y="154"/>
                  </a:lnTo>
                  <a:lnTo>
                    <a:pt x="175" y="175"/>
                  </a:lnTo>
                  <a:lnTo>
                    <a:pt x="175" y="194"/>
                  </a:lnTo>
                  <a:lnTo>
                    <a:pt x="179" y="196"/>
                  </a:lnTo>
                  <a:lnTo>
                    <a:pt x="177" y="210"/>
                  </a:lnTo>
                  <a:lnTo>
                    <a:pt x="163" y="210"/>
                  </a:lnTo>
                  <a:lnTo>
                    <a:pt x="146" y="210"/>
                  </a:lnTo>
                  <a:lnTo>
                    <a:pt x="132" y="210"/>
                  </a:lnTo>
                  <a:lnTo>
                    <a:pt x="115" y="210"/>
                  </a:lnTo>
                  <a:lnTo>
                    <a:pt x="94" y="213"/>
                  </a:lnTo>
                  <a:lnTo>
                    <a:pt x="92" y="215"/>
                  </a:lnTo>
                  <a:lnTo>
                    <a:pt x="82" y="210"/>
                  </a:lnTo>
                  <a:lnTo>
                    <a:pt x="75" y="225"/>
                  </a:lnTo>
                  <a:lnTo>
                    <a:pt x="70" y="225"/>
                  </a:lnTo>
                  <a:lnTo>
                    <a:pt x="59" y="210"/>
                  </a:lnTo>
                  <a:lnTo>
                    <a:pt x="47" y="199"/>
                  </a:lnTo>
                  <a:lnTo>
                    <a:pt x="33" y="189"/>
                  </a:lnTo>
                  <a:lnTo>
                    <a:pt x="21" y="192"/>
                  </a:lnTo>
                  <a:lnTo>
                    <a:pt x="9" y="194"/>
                  </a:lnTo>
                  <a:close/>
                </a:path>
              </a:pathLst>
            </a:custGeom>
            <a:solidFill>
              <a:srgbClr val="0033CC"/>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229" name="Freeform 5370"/>
            <p:cNvSpPr>
              <a:spLocks/>
            </p:cNvSpPr>
            <p:nvPr/>
          </p:nvSpPr>
          <p:spPr bwMode="auto">
            <a:xfrm>
              <a:off x="2291" y="1854"/>
              <a:ext cx="209" cy="182"/>
            </a:xfrm>
            <a:custGeom>
              <a:avLst/>
              <a:gdLst>
                <a:gd name="T0" fmla="*/ 169 w 187"/>
                <a:gd name="T1" fmla="*/ 105 h 147"/>
                <a:gd name="T2" fmla="*/ 139 w 187"/>
                <a:gd name="T3" fmla="*/ 130 h 147"/>
                <a:gd name="T4" fmla="*/ 120 w 187"/>
                <a:gd name="T5" fmla="*/ 160 h 147"/>
                <a:gd name="T6" fmla="*/ 107 w 187"/>
                <a:gd name="T7" fmla="*/ 199 h 147"/>
                <a:gd name="T8" fmla="*/ 94 w 187"/>
                <a:gd name="T9" fmla="*/ 243 h 147"/>
                <a:gd name="T10" fmla="*/ 94 w 187"/>
                <a:gd name="T11" fmla="*/ 282 h 147"/>
                <a:gd name="T12" fmla="*/ 83 w 187"/>
                <a:gd name="T13" fmla="*/ 327 h 147"/>
                <a:gd name="T14" fmla="*/ 70 w 187"/>
                <a:gd name="T15" fmla="*/ 357 h 147"/>
                <a:gd name="T16" fmla="*/ 55 w 187"/>
                <a:gd name="T17" fmla="*/ 378 h 147"/>
                <a:gd name="T18" fmla="*/ 32 w 187"/>
                <a:gd name="T19" fmla="*/ 406 h 147"/>
                <a:gd name="T20" fmla="*/ 0 w 187"/>
                <a:gd name="T21" fmla="*/ 427 h 147"/>
                <a:gd name="T22" fmla="*/ 32 w 187"/>
                <a:gd name="T23" fmla="*/ 427 h 147"/>
                <a:gd name="T24" fmla="*/ 57 w 187"/>
                <a:gd name="T25" fmla="*/ 427 h 147"/>
                <a:gd name="T26" fmla="*/ 92 w 187"/>
                <a:gd name="T27" fmla="*/ 427 h 147"/>
                <a:gd name="T28" fmla="*/ 120 w 187"/>
                <a:gd name="T29" fmla="*/ 427 h 147"/>
                <a:gd name="T30" fmla="*/ 129 w 187"/>
                <a:gd name="T31" fmla="*/ 373 h 147"/>
                <a:gd name="T32" fmla="*/ 148 w 187"/>
                <a:gd name="T33" fmla="*/ 345 h 147"/>
                <a:gd name="T34" fmla="*/ 169 w 187"/>
                <a:gd name="T35" fmla="*/ 327 h 147"/>
                <a:gd name="T36" fmla="*/ 193 w 187"/>
                <a:gd name="T37" fmla="*/ 310 h 147"/>
                <a:gd name="T38" fmla="*/ 217 w 187"/>
                <a:gd name="T39" fmla="*/ 296 h 147"/>
                <a:gd name="T40" fmla="*/ 236 w 187"/>
                <a:gd name="T41" fmla="*/ 270 h 147"/>
                <a:gd name="T42" fmla="*/ 256 w 187"/>
                <a:gd name="T43" fmla="*/ 249 h 147"/>
                <a:gd name="T44" fmla="*/ 256 w 187"/>
                <a:gd name="T45" fmla="*/ 220 h 147"/>
                <a:gd name="T46" fmla="*/ 289 w 187"/>
                <a:gd name="T47" fmla="*/ 199 h 147"/>
                <a:gd name="T48" fmla="*/ 317 w 187"/>
                <a:gd name="T49" fmla="*/ 196 h 147"/>
                <a:gd name="T50" fmla="*/ 327 w 187"/>
                <a:gd name="T51" fmla="*/ 175 h 147"/>
                <a:gd name="T52" fmla="*/ 306 w 187"/>
                <a:gd name="T53" fmla="*/ 130 h 147"/>
                <a:gd name="T54" fmla="*/ 306 w 187"/>
                <a:gd name="T55" fmla="*/ 98 h 147"/>
                <a:gd name="T56" fmla="*/ 301 w 187"/>
                <a:gd name="T57" fmla="*/ 57 h 147"/>
                <a:gd name="T58" fmla="*/ 294 w 187"/>
                <a:gd name="T59" fmla="*/ 46 h 147"/>
                <a:gd name="T60" fmla="*/ 277 w 187"/>
                <a:gd name="T61" fmla="*/ 37 h 147"/>
                <a:gd name="T62" fmla="*/ 268 w 187"/>
                <a:gd name="T63" fmla="*/ 37 h 147"/>
                <a:gd name="T64" fmla="*/ 224 w 187"/>
                <a:gd name="T65" fmla="*/ 30 h 147"/>
                <a:gd name="T66" fmla="*/ 211 w 187"/>
                <a:gd name="T67" fmla="*/ 0 h 147"/>
                <a:gd name="T68" fmla="*/ 193 w 187"/>
                <a:gd name="T69" fmla="*/ 24 h 147"/>
                <a:gd name="T70" fmla="*/ 181 w 187"/>
                <a:gd name="T71" fmla="*/ 63 h 147"/>
                <a:gd name="T72" fmla="*/ 169 w 187"/>
                <a:gd name="T73" fmla="*/ 105 h 14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87" h="147">
                  <a:moveTo>
                    <a:pt x="97" y="36"/>
                  </a:moveTo>
                  <a:lnTo>
                    <a:pt x="80" y="45"/>
                  </a:lnTo>
                  <a:lnTo>
                    <a:pt x="69" y="55"/>
                  </a:lnTo>
                  <a:lnTo>
                    <a:pt x="62" y="69"/>
                  </a:lnTo>
                  <a:lnTo>
                    <a:pt x="54" y="83"/>
                  </a:lnTo>
                  <a:lnTo>
                    <a:pt x="54" y="97"/>
                  </a:lnTo>
                  <a:lnTo>
                    <a:pt x="47" y="112"/>
                  </a:lnTo>
                  <a:lnTo>
                    <a:pt x="40" y="123"/>
                  </a:lnTo>
                  <a:lnTo>
                    <a:pt x="31" y="130"/>
                  </a:lnTo>
                  <a:lnTo>
                    <a:pt x="19" y="140"/>
                  </a:lnTo>
                  <a:lnTo>
                    <a:pt x="0" y="147"/>
                  </a:lnTo>
                  <a:lnTo>
                    <a:pt x="19" y="147"/>
                  </a:lnTo>
                  <a:lnTo>
                    <a:pt x="33" y="147"/>
                  </a:lnTo>
                  <a:lnTo>
                    <a:pt x="52" y="147"/>
                  </a:lnTo>
                  <a:lnTo>
                    <a:pt x="69" y="147"/>
                  </a:lnTo>
                  <a:lnTo>
                    <a:pt x="73" y="128"/>
                  </a:lnTo>
                  <a:lnTo>
                    <a:pt x="85" y="119"/>
                  </a:lnTo>
                  <a:lnTo>
                    <a:pt x="97" y="112"/>
                  </a:lnTo>
                  <a:lnTo>
                    <a:pt x="111" y="107"/>
                  </a:lnTo>
                  <a:lnTo>
                    <a:pt x="125" y="102"/>
                  </a:lnTo>
                  <a:lnTo>
                    <a:pt x="135" y="93"/>
                  </a:lnTo>
                  <a:lnTo>
                    <a:pt x="147" y="86"/>
                  </a:lnTo>
                  <a:lnTo>
                    <a:pt x="147" y="76"/>
                  </a:lnTo>
                  <a:lnTo>
                    <a:pt x="166" y="69"/>
                  </a:lnTo>
                  <a:lnTo>
                    <a:pt x="182" y="67"/>
                  </a:lnTo>
                  <a:lnTo>
                    <a:pt x="187" y="60"/>
                  </a:lnTo>
                  <a:lnTo>
                    <a:pt x="175" y="45"/>
                  </a:lnTo>
                  <a:lnTo>
                    <a:pt x="175" y="34"/>
                  </a:lnTo>
                  <a:lnTo>
                    <a:pt x="173" y="19"/>
                  </a:lnTo>
                  <a:lnTo>
                    <a:pt x="168" y="15"/>
                  </a:lnTo>
                  <a:lnTo>
                    <a:pt x="159" y="12"/>
                  </a:lnTo>
                  <a:lnTo>
                    <a:pt x="154" y="12"/>
                  </a:lnTo>
                  <a:lnTo>
                    <a:pt x="128" y="10"/>
                  </a:lnTo>
                  <a:lnTo>
                    <a:pt x="121" y="0"/>
                  </a:lnTo>
                  <a:lnTo>
                    <a:pt x="111" y="8"/>
                  </a:lnTo>
                  <a:lnTo>
                    <a:pt x="104" y="22"/>
                  </a:lnTo>
                  <a:lnTo>
                    <a:pt x="97" y="36"/>
                  </a:lnTo>
                  <a:close/>
                </a:path>
              </a:pathLst>
            </a:custGeom>
            <a:solidFill>
              <a:srgbClr val="CC0000"/>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230" name="Freeform 5371"/>
            <p:cNvSpPr>
              <a:spLocks/>
            </p:cNvSpPr>
            <p:nvPr/>
          </p:nvSpPr>
          <p:spPr bwMode="auto">
            <a:xfrm>
              <a:off x="2518" y="2130"/>
              <a:ext cx="275" cy="260"/>
            </a:xfrm>
            <a:custGeom>
              <a:avLst/>
              <a:gdLst>
                <a:gd name="T0" fmla="*/ 50 w 246"/>
                <a:gd name="T1" fmla="*/ 555 h 210"/>
                <a:gd name="T2" fmla="*/ 42 w 246"/>
                <a:gd name="T3" fmla="*/ 555 h 210"/>
                <a:gd name="T4" fmla="*/ 21 w 246"/>
                <a:gd name="T5" fmla="*/ 535 h 210"/>
                <a:gd name="T6" fmla="*/ 26 w 246"/>
                <a:gd name="T7" fmla="*/ 521 h 210"/>
                <a:gd name="T8" fmla="*/ 29 w 246"/>
                <a:gd name="T9" fmla="*/ 521 h 210"/>
                <a:gd name="T10" fmla="*/ 10 w 246"/>
                <a:gd name="T11" fmla="*/ 480 h 210"/>
                <a:gd name="T12" fmla="*/ 0 w 246"/>
                <a:gd name="T13" fmla="*/ 440 h 210"/>
                <a:gd name="T14" fmla="*/ 10 w 246"/>
                <a:gd name="T15" fmla="*/ 440 h 210"/>
                <a:gd name="T16" fmla="*/ 32 w 246"/>
                <a:gd name="T17" fmla="*/ 417 h 210"/>
                <a:gd name="T18" fmla="*/ 63 w 246"/>
                <a:gd name="T19" fmla="*/ 417 h 210"/>
                <a:gd name="T20" fmla="*/ 92 w 246"/>
                <a:gd name="T21" fmla="*/ 417 h 210"/>
                <a:gd name="T22" fmla="*/ 107 w 246"/>
                <a:gd name="T23" fmla="*/ 378 h 210"/>
                <a:gd name="T24" fmla="*/ 107 w 246"/>
                <a:gd name="T25" fmla="*/ 334 h 210"/>
                <a:gd name="T26" fmla="*/ 111 w 246"/>
                <a:gd name="T27" fmla="*/ 295 h 210"/>
                <a:gd name="T28" fmla="*/ 111 w 246"/>
                <a:gd name="T29" fmla="*/ 258 h 210"/>
                <a:gd name="T30" fmla="*/ 111 w 246"/>
                <a:gd name="T31" fmla="*/ 228 h 210"/>
                <a:gd name="T32" fmla="*/ 132 w 246"/>
                <a:gd name="T33" fmla="*/ 210 h 210"/>
                <a:gd name="T34" fmla="*/ 154 w 246"/>
                <a:gd name="T35" fmla="*/ 207 h 210"/>
                <a:gd name="T36" fmla="*/ 178 w 246"/>
                <a:gd name="T37" fmla="*/ 170 h 210"/>
                <a:gd name="T38" fmla="*/ 199 w 246"/>
                <a:gd name="T39" fmla="*/ 136 h 210"/>
                <a:gd name="T40" fmla="*/ 227 w 246"/>
                <a:gd name="T41" fmla="*/ 102 h 210"/>
                <a:gd name="T42" fmla="*/ 256 w 246"/>
                <a:gd name="T43" fmla="*/ 66 h 210"/>
                <a:gd name="T44" fmla="*/ 291 w 246"/>
                <a:gd name="T45" fmla="*/ 32 h 210"/>
                <a:gd name="T46" fmla="*/ 320 w 246"/>
                <a:gd name="T47" fmla="*/ 0 h 210"/>
                <a:gd name="T48" fmla="*/ 359 w 246"/>
                <a:gd name="T49" fmla="*/ 11 h 210"/>
                <a:gd name="T50" fmla="*/ 381 w 246"/>
                <a:gd name="T51" fmla="*/ 40 h 210"/>
                <a:gd name="T52" fmla="*/ 401 w 246"/>
                <a:gd name="T53" fmla="*/ 21 h 210"/>
                <a:gd name="T54" fmla="*/ 405 w 246"/>
                <a:gd name="T55" fmla="*/ 62 h 210"/>
                <a:gd name="T56" fmla="*/ 405 w 246"/>
                <a:gd name="T57" fmla="*/ 102 h 210"/>
                <a:gd name="T58" fmla="*/ 428 w 246"/>
                <a:gd name="T59" fmla="*/ 158 h 210"/>
                <a:gd name="T60" fmla="*/ 424 w 246"/>
                <a:gd name="T61" fmla="*/ 178 h 210"/>
                <a:gd name="T62" fmla="*/ 424 w 246"/>
                <a:gd name="T63" fmla="*/ 218 h 210"/>
                <a:gd name="T64" fmla="*/ 424 w 246"/>
                <a:gd name="T65" fmla="*/ 258 h 210"/>
                <a:gd name="T66" fmla="*/ 424 w 246"/>
                <a:gd name="T67" fmla="*/ 303 h 210"/>
                <a:gd name="T68" fmla="*/ 416 w 246"/>
                <a:gd name="T69" fmla="*/ 343 h 210"/>
                <a:gd name="T70" fmla="*/ 405 w 246"/>
                <a:gd name="T71" fmla="*/ 368 h 210"/>
                <a:gd name="T72" fmla="*/ 393 w 246"/>
                <a:gd name="T73" fmla="*/ 399 h 210"/>
                <a:gd name="T74" fmla="*/ 381 w 246"/>
                <a:gd name="T75" fmla="*/ 432 h 210"/>
                <a:gd name="T76" fmla="*/ 369 w 246"/>
                <a:gd name="T77" fmla="*/ 464 h 210"/>
                <a:gd name="T78" fmla="*/ 369 w 246"/>
                <a:gd name="T79" fmla="*/ 501 h 210"/>
                <a:gd name="T80" fmla="*/ 340 w 246"/>
                <a:gd name="T81" fmla="*/ 535 h 210"/>
                <a:gd name="T82" fmla="*/ 310 w 246"/>
                <a:gd name="T83" fmla="*/ 529 h 210"/>
                <a:gd name="T84" fmla="*/ 282 w 246"/>
                <a:gd name="T85" fmla="*/ 521 h 210"/>
                <a:gd name="T86" fmla="*/ 253 w 246"/>
                <a:gd name="T87" fmla="*/ 550 h 210"/>
                <a:gd name="T88" fmla="*/ 234 w 246"/>
                <a:gd name="T89" fmla="*/ 535 h 210"/>
                <a:gd name="T90" fmla="*/ 211 w 246"/>
                <a:gd name="T91" fmla="*/ 521 h 210"/>
                <a:gd name="T92" fmla="*/ 182 w 246"/>
                <a:gd name="T93" fmla="*/ 535 h 210"/>
                <a:gd name="T94" fmla="*/ 165 w 246"/>
                <a:gd name="T95" fmla="*/ 510 h 210"/>
                <a:gd name="T96" fmla="*/ 138 w 246"/>
                <a:gd name="T97" fmla="*/ 501 h 210"/>
                <a:gd name="T98" fmla="*/ 111 w 246"/>
                <a:gd name="T99" fmla="*/ 515 h 210"/>
                <a:gd name="T100" fmla="*/ 105 w 246"/>
                <a:gd name="T101" fmla="*/ 555 h 210"/>
                <a:gd name="T102" fmla="*/ 95 w 246"/>
                <a:gd name="T103" fmla="*/ 591 h 210"/>
                <a:gd name="T104" fmla="*/ 95 w 246"/>
                <a:gd name="T105" fmla="*/ 612 h 210"/>
                <a:gd name="T106" fmla="*/ 72 w 246"/>
                <a:gd name="T107" fmla="*/ 574 h 210"/>
                <a:gd name="T108" fmla="*/ 63 w 246"/>
                <a:gd name="T109" fmla="*/ 591 h 210"/>
                <a:gd name="T110" fmla="*/ 63 w 246"/>
                <a:gd name="T111" fmla="*/ 597 h 210"/>
                <a:gd name="T112" fmla="*/ 55 w 246"/>
                <a:gd name="T113" fmla="*/ 572 h 210"/>
                <a:gd name="T114" fmla="*/ 50 w 246"/>
                <a:gd name="T115" fmla="*/ 555 h 21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46" h="210">
                  <a:moveTo>
                    <a:pt x="29" y="191"/>
                  </a:moveTo>
                  <a:lnTo>
                    <a:pt x="24" y="191"/>
                  </a:lnTo>
                  <a:lnTo>
                    <a:pt x="12" y="184"/>
                  </a:lnTo>
                  <a:lnTo>
                    <a:pt x="15" y="179"/>
                  </a:lnTo>
                  <a:lnTo>
                    <a:pt x="17" y="179"/>
                  </a:lnTo>
                  <a:lnTo>
                    <a:pt x="5" y="165"/>
                  </a:lnTo>
                  <a:lnTo>
                    <a:pt x="0" y="151"/>
                  </a:lnTo>
                  <a:lnTo>
                    <a:pt x="5" y="151"/>
                  </a:lnTo>
                  <a:lnTo>
                    <a:pt x="19" y="144"/>
                  </a:lnTo>
                  <a:lnTo>
                    <a:pt x="36" y="144"/>
                  </a:lnTo>
                  <a:lnTo>
                    <a:pt x="52" y="144"/>
                  </a:lnTo>
                  <a:lnTo>
                    <a:pt x="62" y="130"/>
                  </a:lnTo>
                  <a:lnTo>
                    <a:pt x="62" y="115"/>
                  </a:lnTo>
                  <a:lnTo>
                    <a:pt x="64" y="101"/>
                  </a:lnTo>
                  <a:lnTo>
                    <a:pt x="64" y="89"/>
                  </a:lnTo>
                  <a:lnTo>
                    <a:pt x="64" y="78"/>
                  </a:lnTo>
                  <a:lnTo>
                    <a:pt x="76" y="73"/>
                  </a:lnTo>
                  <a:lnTo>
                    <a:pt x="88" y="71"/>
                  </a:lnTo>
                  <a:lnTo>
                    <a:pt x="102" y="59"/>
                  </a:lnTo>
                  <a:lnTo>
                    <a:pt x="114" y="47"/>
                  </a:lnTo>
                  <a:lnTo>
                    <a:pt x="131" y="35"/>
                  </a:lnTo>
                  <a:lnTo>
                    <a:pt x="147" y="23"/>
                  </a:lnTo>
                  <a:lnTo>
                    <a:pt x="166" y="11"/>
                  </a:lnTo>
                  <a:lnTo>
                    <a:pt x="183" y="0"/>
                  </a:lnTo>
                  <a:lnTo>
                    <a:pt x="206" y="4"/>
                  </a:lnTo>
                  <a:lnTo>
                    <a:pt x="218" y="14"/>
                  </a:lnTo>
                  <a:lnTo>
                    <a:pt x="230" y="7"/>
                  </a:lnTo>
                  <a:lnTo>
                    <a:pt x="232" y="21"/>
                  </a:lnTo>
                  <a:lnTo>
                    <a:pt x="232" y="35"/>
                  </a:lnTo>
                  <a:lnTo>
                    <a:pt x="246" y="54"/>
                  </a:lnTo>
                  <a:lnTo>
                    <a:pt x="242" y="61"/>
                  </a:lnTo>
                  <a:lnTo>
                    <a:pt x="242" y="75"/>
                  </a:lnTo>
                  <a:lnTo>
                    <a:pt x="242" y="89"/>
                  </a:lnTo>
                  <a:lnTo>
                    <a:pt x="242" y="104"/>
                  </a:lnTo>
                  <a:lnTo>
                    <a:pt x="239" y="118"/>
                  </a:lnTo>
                  <a:lnTo>
                    <a:pt x="232" y="127"/>
                  </a:lnTo>
                  <a:lnTo>
                    <a:pt x="225" y="137"/>
                  </a:lnTo>
                  <a:lnTo>
                    <a:pt x="218" y="149"/>
                  </a:lnTo>
                  <a:lnTo>
                    <a:pt x="211" y="160"/>
                  </a:lnTo>
                  <a:lnTo>
                    <a:pt x="211" y="172"/>
                  </a:lnTo>
                  <a:lnTo>
                    <a:pt x="194" y="184"/>
                  </a:lnTo>
                  <a:lnTo>
                    <a:pt x="178" y="182"/>
                  </a:lnTo>
                  <a:lnTo>
                    <a:pt x="161" y="179"/>
                  </a:lnTo>
                  <a:lnTo>
                    <a:pt x="145" y="189"/>
                  </a:lnTo>
                  <a:lnTo>
                    <a:pt x="133" y="184"/>
                  </a:lnTo>
                  <a:lnTo>
                    <a:pt x="121" y="179"/>
                  </a:lnTo>
                  <a:lnTo>
                    <a:pt x="105" y="184"/>
                  </a:lnTo>
                  <a:lnTo>
                    <a:pt x="95" y="175"/>
                  </a:lnTo>
                  <a:lnTo>
                    <a:pt x="79" y="172"/>
                  </a:lnTo>
                  <a:lnTo>
                    <a:pt x="64" y="177"/>
                  </a:lnTo>
                  <a:lnTo>
                    <a:pt x="60" y="191"/>
                  </a:lnTo>
                  <a:lnTo>
                    <a:pt x="55" y="203"/>
                  </a:lnTo>
                  <a:lnTo>
                    <a:pt x="55" y="210"/>
                  </a:lnTo>
                  <a:lnTo>
                    <a:pt x="41" y="198"/>
                  </a:lnTo>
                  <a:lnTo>
                    <a:pt x="36" y="203"/>
                  </a:lnTo>
                  <a:lnTo>
                    <a:pt x="36" y="205"/>
                  </a:lnTo>
                  <a:lnTo>
                    <a:pt x="31" y="196"/>
                  </a:lnTo>
                  <a:lnTo>
                    <a:pt x="29" y="191"/>
                  </a:lnTo>
                  <a:close/>
                </a:path>
              </a:pathLst>
            </a:custGeom>
            <a:solidFill>
              <a:srgbClr val="0033CC"/>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231" name="Freeform 5372"/>
            <p:cNvSpPr>
              <a:spLocks/>
            </p:cNvSpPr>
            <p:nvPr/>
          </p:nvSpPr>
          <p:spPr bwMode="auto">
            <a:xfrm>
              <a:off x="2212" y="2279"/>
              <a:ext cx="102" cy="96"/>
            </a:xfrm>
            <a:custGeom>
              <a:avLst/>
              <a:gdLst>
                <a:gd name="T0" fmla="*/ 32 w 92"/>
                <a:gd name="T1" fmla="*/ 14 h 78"/>
                <a:gd name="T2" fmla="*/ 24 w 92"/>
                <a:gd name="T3" fmla="*/ 33 h 78"/>
                <a:gd name="T4" fmla="*/ 12 w 92"/>
                <a:gd name="T5" fmla="*/ 70 h 78"/>
                <a:gd name="T6" fmla="*/ 0 w 92"/>
                <a:gd name="T7" fmla="*/ 100 h 78"/>
                <a:gd name="T8" fmla="*/ 16 w 92"/>
                <a:gd name="T9" fmla="*/ 143 h 78"/>
                <a:gd name="T10" fmla="*/ 24 w 92"/>
                <a:gd name="T11" fmla="*/ 127 h 78"/>
                <a:gd name="T12" fmla="*/ 16 w 92"/>
                <a:gd name="T13" fmla="*/ 137 h 78"/>
                <a:gd name="T14" fmla="*/ 24 w 92"/>
                <a:gd name="T15" fmla="*/ 146 h 78"/>
                <a:gd name="T16" fmla="*/ 24 w 92"/>
                <a:gd name="T17" fmla="*/ 160 h 78"/>
                <a:gd name="T18" fmla="*/ 52 w 92"/>
                <a:gd name="T19" fmla="*/ 160 h 78"/>
                <a:gd name="T20" fmla="*/ 52 w 92"/>
                <a:gd name="T21" fmla="*/ 146 h 78"/>
                <a:gd name="T22" fmla="*/ 88 w 92"/>
                <a:gd name="T23" fmla="*/ 160 h 78"/>
                <a:gd name="T24" fmla="*/ 91 w 92"/>
                <a:gd name="T25" fmla="*/ 169 h 78"/>
                <a:gd name="T26" fmla="*/ 55 w 92"/>
                <a:gd name="T27" fmla="*/ 160 h 78"/>
                <a:gd name="T28" fmla="*/ 35 w 92"/>
                <a:gd name="T29" fmla="*/ 169 h 78"/>
                <a:gd name="T30" fmla="*/ 16 w 92"/>
                <a:gd name="T31" fmla="*/ 180 h 78"/>
                <a:gd name="T32" fmla="*/ 20 w 92"/>
                <a:gd name="T33" fmla="*/ 199 h 78"/>
                <a:gd name="T34" fmla="*/ 35 w 92"/>
                <a:gd name="T35" fmla="*/ 199 h 78"/>
                <a:gd name="T36" fmla="*/ 52 w 92"/>
                <a:gd name="T37" fmla="*/ 196 h 78"/>
                <a:gd name="T38" fmla="*/ 52 w 92"/>
                <a:gd name="T39" fmla="*/ 199 h 78"/>
                <a:gd name="T40" fmla="*/ 24 w 92"/>
                <a:gd name="T41" fmla="*/ 209 h 78"/>
                <a:gd name="T42" fmla="*/ 16 w 92"/>
                <a:gd name="T43" fmla="*/ 219 h 78"/>
                <a:gd name="T44" fmla="*/ 52 w 92"/>
                <a:gd name="T45" fmla="*/ 209 h 78"/>
                <a:gd name="T46" fmla="*/ 75 w 92"/>
                <a:gd name="T47" fmla="*/ 209 h 78"/>
                <a:gd name="T48" fmla="*/ 95 w 92"/>
                <a:gd name="T49" fmla="*/ 199 h 78"/>
                <a:gd name="T50" fmla="*/ 121 w 92"/>
                <a:gd name="T51" fmla="*/ 217 h 78"/>
                <a:gd name="T52" fmla="*/ 154 w 92"/>
                <a:gd name="T53" fmla="*/ 217 h 78"/>
                <a:gd name="T54" fmla="*/ 151 w 92"/>
                <a:gd name="T55" fmla="*/ 169 h 78"/>
                <a:gd name="T56" fmla="*/ 142 w 92"/>
                <a:gd name="T57" fmla="*/ 146 h 78"/>
                <a:gd name="T58" fmla="*/ 135 w 92"/>
                <a:gd name="T59" fmla="*/ 100 h 78"/>
                <a:gd name="T60" fmla="*/ 115 w 92"/>
                <a:gd name="T61" fmla="*/ 59 h 78"/>
                <a:gd name="T62" fmla="*/ 95 w 92"/>
                <a:gd name="T63" fmla="*/ 27 h 78"/>
                <a:gd name="T64" fmla="*/ 72 w 92"/>
                <a:gd name="T65" fmla="*/ 0 h 78"/>
                <a:gd name="T66" fmla="*/ 52 w 92"/>
                <a:gd name="T67" fmla="*/ 9 h 78"/>
                <a:gd name="T68" fmla="*/ 32 w 92"/>
                <a:gd name="T69" fmla="*/ 14 h 7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2" h="78">
                  <a:moveTo>
                    <a:pt x="19" y="5"/>
                  </a:moveTo>
                  <a:lnTo>
                    <a:pt x="14" y="12"/>
                  </a:lnTo>
                  <a:lnTo>
                    <a:pt x="7" y="24"/>
                  </a:lnTo>
                  <a:lnTo>
                    <a:pt x="0" y="36"/>
                  </a:lnTo>
                  <a:lnTo>
                    <a:pt x="10" y="50"/>
                  </a:lnTo>
                  <a:lnTo>
                    <a:pt x="14" y="45"/>
                  </a:lnTo>
                  <a:lnTo>
                    <a:pt x="10" y="48"/>
                  </a:lnTo>
                  <a:lnTo>
                    <a:pt x="14" y="52"/>
                  </a:lnTo>
                  <a:lnTo>
                    <a:pt x="14" y="57"/>
                  </a:lnTo>
                  <a:lnTo>
                    <a:pt x="31" y="57"/>
                  </a:lnTo>
                  <a:lnTo>
                    <a:pt x="31" y="52"/>
                  </a:lnTo>
                  <a:lnTo>
                    <a:pt x="52" y="57"/>
                  </a:lnTo>
                  <a:lnTo>
                    <a:pt x="54" y="59"/>
                  </a:lnTo>
                  <a:lnTo>
                    <a:pt x="33" y="57"/>
                  </a:lnTo>
                  <a:lnTo>
                    <a:pt x="21" y="59"/>
                  </a:lnTo>
                  <a:lnTo>
                    <a:pt x="10" y="64"/>
                  </a:lnTo>
                  <a:lnTo>
                    <a:pt x="12" y="71"/>
                  </a:lnTo>
                  <a:lnTo>
                    <a:pt x="21" y="71"/>
                  </a:lnTo>
                  <a:lnTo>
                    <a:pt x="31" y="69"/>
                  </a:lnTo>
                  <a:lnTo>
                    <a:pt x="31" y="71"/>
                  </a:lnTo>
                  <a:lnTo>
                    <a:pt x="14" y="74"/>
                  </a:lnTo>
                  <a:lnTo>
                    <a:pt x="10" y="78"/>
                  </a:lnTo>
                  <a:lnTo>
                    <a:pt x="31" y="74"/>
                  </a:lnTo>
                  <a:lnTo>
                    <a:pt x="45" y="74"/>
                  </a:lnTo>
                  <a:lnTo>
                    <a:pt x="57" y="71"/>
                  </a:lnTo>
                  <a:lnTo>
                    <a:pt x="71" y="76"/>
                  </a:lnTo>
                  <a:lnTo>
                    <a:pt x="92" y="76"/>
                  </a:lnTo>
                  <a:lnTo>
                    <a:pt x="90" y="59"/>
                  </a:lnTo>
                  <a:lnTo>
                    <a:pt x="85" y="52"/>
                  </a:lnTo>
                  <a:lnTo>
                    <a:pt x="80" y="36"/>
                  </a:lnTo>
                  <a:lnTo>
                    <a:pt x="69" y="21"/>
                  </a:lnTo>
                  <a:lnTo>
                    <a:pt x="57" y="10"/>
                  </a:lnTo>
                  <a:lnTo>
                    <a:pt x="43" y="0"/>
                  </a:lnTo>
                  <a:lnTo>
                    <a:pt x="31" y="3"/>
                  </a:lnTo>
                  <a:lnTo>
                    <a:pt x="19" y="5"/>
                  </a:lnTo>
                  <a:close/>
                </a:path>
              </a:pathLst>
            </a:custGeom>
            <a:solidFill>
              <a:srgbClr val="0033CC"/>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232" name="Freeform 5373"/>
            <p:cNvSpPr>
              <a:spLocks/>
            </p:cNvSpPr>
            <p:nvPr/>
          </p:nvSpPr>
          <p:spPr bwMode="auto">
            <a:xfrm>
              <a:off x="2643" y="1825"/>
              <a:ext cx="65" cy="156"/>
            </a:xfrm>
            <a:custGeom>
              <a:avLst/>
              <a:gdLst>
                <a:gd name="T0" fmla="*/ 61 w 59"/>
                <a:gd name="T1" fmla="*/ 356 h 125"/>
                <a:gd name="T2" fmla="*/ 48 w 59"/>
                <a:gd name="T3" fmla="*/ 378 h 125"/>
                <a:gd name="T4" fmla="*/ 43 w 59"/>
                <a:gd name="T5" fmla="*/ 331 h 125"/>
                <a:gd name="T6" fmla="*/ 37 w 59"/>
                <a:gd name="T7" fmla="*/ 281 h 125"/>
                <a:gd name="T8" fmla="*/ 17 w 59"/>
                <a:gd name="T9" fmla="*/ 235 h 125"/>
                <a:gd name="T10" fmla="*/ 0 w 59"/>
                <a:gd name="T11" fmla="*/ 186 h 125"/>
                <a:gd name="T12" fmla="*/ 4 w 59"/>
                <a:gd name="T13" fmla="*/ 144 h 125"/>
                <a:gd name="T14" fmla="*/ 17 w 59"/>
                <a:gd name="T15" fmla="*/ 107 h 125"/>
                <a:gd name="T16" fmla="*/ 17 w 59"/>
                <a:gd name="T17" fmla="*/ 37 h 125"/>
                <a:gd name="T18" fmla="*/ 23 w 59"/>
                <a:gd name="T19" fmla="*/ 14 h 125"/>
                <a:gd name="T20" fmla="*/ 48 w 59"/>
                <a:gd name="T21" fmla="*/ 0 h 125"/>
                <a:gd name="T22" fmla="*/ 57 w 59"/>
                <a:gd name="T23" fmla="*/ 14 h 125"/>
                <a:gd name="T24" fmla="*/ 64 w 59"/>
                <a:gd name="T25" fmla="*/ 26 h 125"/>
                <a:gd name="T26" fmla="*/ 79 w 59"/>
                <a:gd name="T27" fmla="*/ 14 h 125"/>
                <a:gd name="T28" fmla="*/ 68 w 59"/>
                <a:gd name="T29" fmla="*/ 70 h 125"/>
                <a:gd name="T30" fmla="*/ 84 w 59"/>
                <a:gd name="T31" fmla="*/ 107 h 125"/>
                <a:gd name="T32" fmla="*/ 74 w 59"/>
                <a:gd name="T33" fmla="*/ 144 h 125"/>
                <a:gd name="T34" fmla="*/ 57 w 59"/>
                <a:gd name="T35" fmla="*/ 173 h 125"/>
                <a:gd name="T36" fmla="*/ 79 w 59"/>
                <a:gd name="T37" fmla="*/ 197 h 125"/>
                <a:gd name="T38" fmla="*/ 96 w 59"/>
                <a:gd name="T39" fmla="*/ 216 h 125"/>
                <a:gd name="T40" fmla="*/ 96 w 59"/>
                <a:gd name="T41" fmla="*/ 265 h 125"/>
                <a:gd name="T42" fmla="*/ 79 w 59"/>
                <a:gd name="T43" fmla="*/ 283 h 125"/>
                <a:gd name="T44" fmla="*/ 61 w 59"/>
                <a:gd name="T45" fmla="*/ 314 h 125"/>
                <a:gd name="T46" fmla="*/ 61 w 59"/>
                <a:gd name="T47" fmla="*/ 356 h 1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9" h="125">
                  <a:moveTo>
                    <a:pt x="37" y="118"/>
                  </a:moveTo>
                  <a:lnTo>
                    <a:pt x="30" y="125"/>
                  </a:lnTo>
                  <a:lnTo>
                    <a:pt x="26" y="109"/>
                  </a:lnTo>
                  <a:lnTo>
                    <a:pt x="23" y="92"/>
                  </a:lnTo>
                  <a:lnTo>
                    <a:pt x="11" y="78"/>
                  </a:lnTo>
                  <a:lnTo>
                    <a:pt x="0" y="61"/>
                  </a:lnTo>
                  <a:lnTo>
                    <a:pt x="4" y="47"/>
                  </a:lnTo>
                  <a:lnTo>
                    <a:pt x="11" y="35"/>
                  </a:lnTo>
                  <a:lnTo>
                    <a:pt x="11" y="12"/>
                  </a:lnTo>
                  <a:lnTo>
                    <a:pt x="14" y="5"/>
                  </a:lnTo>
                  <a:lnTo>
                    <a:pt x="30" y="0"/>
                  </a:lnTo>
                  <a:lnTo>
                    <a:pt x="35" y="5"/>
                  </a:lnTo>
                  <a:lnTo>
                    <a:pt x="40" y="9"/>
                  </a:lnTo>
                  <a:lnTo>
                    <a:pt x="49" y="5"/>
                  </a:lnTo>
                  <a:lnTo>
                    <a:pt x="42" y="23"/>
                  </a:lnTo>
                  <a:lnTo>
                    <a:pt x="52" y="35"/>
                  </a:lnTo>
                  <a:lnTo>
                    <a:pt x="45" y="47"/>
                  </a:lnTo>
                  <a:lnTo>
                    <a:pt x="35" y="57"/>
                  </a:lnTo>
                  <a:lnTo>
                    <a:pt x="49" y="66"/>
                  </a:lnTo>
                  <a:lnTo>
                    <a:pt x="59" y="71"/>
                  </a:lnTo>
                  <a:lnTo>
                    <a:pt x="59" y="87"/>
                  </a:lnTo>
                  <a:lnTo>
                    <a:pt x="49" y="94"/>
                  </a:lnTo>
                  <a:lnTo>
                    <a:pt x="37" y="104"/>
                  </a:lnTo>
                  <a:lnTo>
                    <a:pt x="37" y="118"/>
                  </a:lnTo>
                  <a:close/>
                </a:path>
              </a:pathLst>
            </a:custGeom>
            <a:solidFill>
              <a:srgbClr val="0033CC"/>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233" name="Freeform 5374"/>
            <p:cNvSpPr>
              <a:spLocks/>
            </p:cNvSpPr>
            <p:nvPr/>
          </p:nvSpPr>
          <p:spPr bwMode="auto">
            <a:xfrm>
              <a:off x="2314" y="2461"/>
              <a:ext cx="71" cy="90"/>
            </a:xfrm>
            <a:custGeom>
              <a:avLst/>
              <a:gdLst>
                <a:gd name="T0" fmla="*/ 104 w 64"/>
                <a:gd name="T1" fmla="*/ 208 h 73"/>
                <a:gd name="T2" fmla="*/ 75 w 64"/>
                <a:gd name="T3" fmla="*/ 182 h 73"/>
                <a:gd name="T4" fmla="*/ 49 w 64"/>
                <a:gd name="T5" fmla="*/ 155 h 73"/>
                <a:gd name="T6" fmla="*/ 26 w 64"/>
                <a:gd name="T7" fmla="*/ 112 h 73"/>
                <a:gd name="T8" fmla="*/ 0 w 64"/>
                <a:gd name="T9" fmla="*/ 80 h 73"/>
                <a:gd name="T10" fmla="*/ 10 w 64"/>
                <a:gd name="T11" fmla="*/ 59 h 73"/>
                <a:gd name="T12" fmla="*/ 20 w 64"/>
                <a:gd name="T13" fmla="*/ 33 h 73"/>
                <a:gd name="T14" fmla="*/ 32 w 64"/>
                <a:gd name="T15" fmla="*/ 0 h 73"/>
                <a:gd name="T16" fmla="*/ 49 w 64"/>
                <a:gd name="T17" fmla="*/ 0 h 73"/>
                <a:gd name="T18" fmla="*/ 55 w 64"/>
                <a:gd name="T19" fmla="*/ 53 h 73"/>
                <a:gd name="T20" fmla="*/ 60 w 64"/>
                <a:gd name="T21" fmla="*/ 59 h 73"/>
                <a:gd name="T22" fmla="*/ 72 w 64"/>
                <a:gd name="T23" fmla="*/ 47 h 73"/>
                <a:gd name="T24" fmla="*/ 80 w 64"/>
                <a:gd name="T25" fmla="*/ 47 h 73"/>
                <a:gd name="T26" fmla="*/ 80 w 64"/>
                <a:gd name="T27" fmla="*/ 96 h 73"/>
                <a:gd name="T28" fmla="*/ 80 w 64"/>
                <a:gd name="T29" fmla="*/ 99 h 73"/>
                <a:gd name="T30" fmla="*/ 97 w 64"/>
                <a:gd name="T31" fmla="*/ 128 h 73"/>
                <a:gd name="T32" fmla="*/ 109 w 64"/>
                <a:gd name="T33" fmla="*/ 148 h 73"/>
                <a:gd name="T34" fmla="*/ 104 w 64"/>
                <a:gd name="T35" fmla="*/ 208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4" h="73">
                  <a:moveTo>
                    <a:pt x="62" y="73"/>
                  </a:moveTo>
                  <a:lnTo>
                    <a:pt x="45" y="64"/>
                  </a:lnTo>
                  <a:lnTo>
                    <a:pt x="29" y="54"/>
                  </a:lnTo>
                  <a:lnTo>
                    <a:pt x="15" y="40"/>
                  </a:lnTo>
                  <a:lnTo>
                    <a:pt x="0" y="28"/>
                  </a:lnTo>
                  <a:lnTo>
                    <a:pt x="5" y="21"/>
                  </a:lnTo>
                  <a:lnTo>
                    <a:pt x="12" y="12"/>
                  </a:lnTo>
                  <a:lnTo>
                    <a:pt x="19" y="0"/>
                  </a:lnTo>
                  <a:lnTo>
                    <a:pt x="29" y="0"/>
                  </a:lnTo>
                  <a:lnTo>
                    <a:pt x="33" y="19"/>
                  </a:lnTo>
                  <a:lnTo>
                    <a:pt x="36" y="21"/>
                  </a:lnTo>
                  <a:lnTo>
                    <a:pt x="43" y="16"/>
                  </a:lnTo>
                  <a:lnTo>
                    <a:pt x="48" y="16"/>
                  </a:lnTo>
                  <a:lnTo>
                    <a:pt x="48" y="33"/>
                  </a:lnTo>
                  <a:lnTo>
                    <a:pt x="48" y="35"/>
                  </a:lnTo>
                  <a:lnTo>
                    <a:pt x="57" y="45"/>
                  </a:lnTo>
                  <a:lnTo>
                    <a:pt x="64" y="52"/>
                  </a:lnTo>
                  <a:lnTo>
                    <a:pt x="62" y="73"/>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234" name="Freeform 5375"/>
            <p:cNvSpPr>
              <a:spLocks/>
            </p:cNvSpPr>
            <p:nvPr/>
          </p:nvSpPr>
          <p:spPr bwMode="auto">
            <a:xfrm>
              <a:off x="1060" y="2437"/>
              <a:ext cx="53" cy="52"/>
            </a:xfrm>
            <a:custGeom>
              <a:avLst/>
              <a:gdLst>
                <a:gd name="T0" fmla="*/ 0 w 49"/>
                <a:gd name="T1" fmla="*/ 77 h 42"/>
                <a:gd name="T2" fmla="*/ 0 w 49"/>
                <a:gd name="T3" fmla="*/ 40 h 42"/>
                <a:gd name="T4" fmla="*/ 0 w 49"/>
                <a:gd name="T5" fmla="*/ 2 h 42"/>
                <a:gd name="T6" fmla="*/ 12 w 49"/>
                <a:gd name="T7" fmla="*/ 0 h 42"/>
                <a:gd name="T8" fmla="*/ 17 w 49"/>
                <a:gd name="T9" fmla="*/ 21 h 42"/>
                <a:gd name="T10" fmla="*/ 23 w 49"/>
                <a:gd name="T11" fmla="*/ 26 h 42"/>
                <a:gd name="T12" fmla="*/ 34 w 49"/>
                <a:gd name="T13" fmla="*/ 40 h 42"/>
                <a:gd name="T14" fmla="*/ 67 w 49"/>
                <a:gd name="T15" fmla="*/ 21 h 42"/>
                <a:gd name="T16" fmla="*/ 69 w 49"/>
                <a:gd name="T17" fmla="*/ 21 h 42"/>
                <a:gd name="T18" fmla="*/ 72 w 49"/>
                <a:gd name="T19" fmla="*/ 40 h 42"/>
                <a:gd name="T20" fmla="*/ 56 w 49"/>
                <a:gd name="T21" fmla="*/ 71 h 42"/>
                <a:gd name="T22" fmla="*/ 67 w 49"/>
                <a:gd name="T23" fmla="*/ 102 h 42"/>
                <a:gd name="T24" fmla="*/ 49 w 49"/>
                <a:gd name="T25" fmla="*/ 121 h 42"/>
                <a:gd name="T26" fmla="*/ 41 w 49"/>
                <a:gd name="T27" fmla="*/ 89 h 42"/>
                <a:gd name="T28" fmla="*/ 38 w 49"/>
                <a:gd name="T29" fmla="*/ 102 h 42"/>
                <a:gd name="T30" fmla="*/ 29 w 49"/>
                <a:gd name="T31" fmla="*/ 77 h 42"/>
                <a:gd name="T32" fmla="*/ 4 w 49"/>
                <a:gd name="T33" fmla="*/ 71 h 42"/>
                <a:gd name="T34" fmla="*/ 0 w 49"/>
                <a:gd name="T35" fmla="*/ 77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9" h="42">
                  <a:moveTo>
                    <a:pt x="0" y="26"/>
                  </a:moveTo>
                  <a:lnTo>
                    <a:pt x="0" y="14"/>
                  </a:lnTo>
                  <a:lnTo>
                    <a:pt x="0" y="2"/>
                  </a:lnTo>
                  <a:lnTo>
                    <a:pt x="7" y="0"/>
                  </a:lnTo>
                  <a:lnTo>
                    <a:pt x="12" y="7"/>
                  </a:lnTo>
                  <a:lnTo>
                    <a:pt x="16" y="9"/>
                  </a:lnTo>
                  <a:lnTo>
                    <a:pt x="23" y="14"/>
                  </a:lnTo>
                  <a:lnTo>
                    <a:pt x="45" y="7"/>
                  </a:lnTo>
                  <a:lnTo>
                    <a:pt x="47" y="7"/>
                  </a:lnTo>
                  <a:lnTo>
                    <a:pt x="49" y="14"/>
                  </a:lnTo>
                  <a:lnTo>
                    <a:pt x="38" y="24"/>
                  </a:lnTo>
                  <a:lnTo>
                    <a:pt x="45" y="35"/>
                  </a:lnTo>
                  <a:lnTo>
                    <a:pt x="33" y="42"/>
                  </a:lnTo>
                  <a:lnTo>
                    <a:pt x="28" y="31"/>
                  </a:lnTo>
                  <a:lnTo>
                    <a:pt x="26" y="35"/>
                  </a:lnTo>
                  <a:lnTo>
                    <a:pt x="19" y="26"/>
                  </a:lnTo>
                  <a:lnTo>
                    <a:pt x="4" y="24"/>
                  </a:lnTo>
                  <a:lnTo>
                    <a:pt x="0" y="26"/>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235" name="Freeform 5376"/>
            <p:cNvSpPr>
              <a:spLocks/>
            </p:cNvSpPr>
            <p:nvPr/>
          </p:nvSpPr>
          <p:spPr bwMode="auto">
            <a:xfrm>
              <a:off x="1117" y="2439"/>
              <a:ext cx="39" cy="50"/>
            </a:xfrm>
            <a:custGeom>
              <a:avLst/>
              <a:gdLst>
                <a:gd name="T0" fmla="*/ 32 w 35"/>
                <a:gd name="T1" fmla="*/ 69 h 40"/>
                <a:gd name="T2" fmla="*/ 45 w 35"/>
                <a:gd name="T3" fmla="*/ 69 h 40"/>
                <a:gd name="T4" fmla="*/ 40 w 35"/>
                <a:gd name="T5" fmla="*/ 60 h 40"/>
                <a:gd name="T6" fmla="*/ 32 w 35"/>
                <a:gd name="T7" fmla="*/ 51 h 40"/>
                <a:gd name="T8" fmla="*/ 28 w 35"/>
                <a:gd name="T9" fmla="*/ 38 h 40"/>
                <a:gd name="T10" fmla="*/ 4 w 35"/>
                <a:gd name="T11" fmla="*/ 23 h 40"/>
                <a:gd name="T12" fmla="*/ 0 w 35"/>
                <a:gd name="T13" fmla="*/ 16 h 40"/>
                <a:gd name="T14" fmla="*/ 0 w 35"/>
                <a:gd name="T15" fmla="*/ 0 h 40"/>
                <a:gd name="T16" fmla="*/ 25 w 35"/>
                <a:gd name="T17" fmla="*/ 0 h 40"/>
                <a:gd name="T18" fmla="*/ 40 w 35"/>
                <a:gd name="T19" fmla="*/ 23 h 40"/>
                <a:gd name="T20" fmla="*/ 59 w 35"/>
                <a:gd name="T21" fmla="*/ 38 h 40"/>
                <a:gd name="T22" fmla="*/ 59 w 35"/>
                <a:gd name="T23" fmla="*/ 88 h 40"/>
                <a:gd name="T24" fmla="*/ 51 w 35"/>
                <a:gd name="T25" fmla="*/ 100 h 40"/>
                <a:gd name="T26" fmla="*/ 45 w 35"/>
                <a:gd name="T27" fmla="*/ 124 h 40"/>
                <a:gd name="T28" fmla="*/ 40 w 35"/>
                <a:gd name="T29" fmla="*/ 100 h 40"/>
                <a:gd name="T30" fmla="*/ 32 w 35"/>
                <a:gd name="T31" fmla="*/ 69 h 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5" h="40">
                  <a:moveTo>
                    <a:pt x="19" y="22"/>
                  </a:moveTo>
                  <a:lnTo>
                    <a:pt x="26" y="22"/>
                  </a:lnTo>
                  <a:lnTo>
                    <a:pt x="23" y="19"/>
                  </a:lnTo>
                  <a:lnTo>
                    <a:pt x="19" y="17"/>
                  </a:lnTo>
                  <a:lnTo>
                    <a:pt x="16" y="12"/>
                  </a:lnTo>
                  <a:lnTo>
                    <a:pt x="4" y="7"/>
                  </a:lnTo>
                  <a:lnTo>
                    <a:pt x="0" y="5"/>
                  </a:lnTo>
                  <a:lnTo>
                    <a:pt x="0" y="0"/>
                  </a:lnTo>
                  <a:lnTo>
                    <a:pt x="14" y="0"/>
                  </a:lnTo>
                  <a:lnTo>
                    <a:pt x="23" y="7"/>
                  </a:lnTo>
                  <a:lnTo>
                    <a:pt x="35" y="12"/>
                  </a:lnTo>
                  <a:lnTo>
                    <a:pt x="35" y="29"/>
                  </a:lnTo>
                  <a:lnTo>
                    <a:pt x="30" y="33"/>
                  </a:lnTo>
                  <a:lnTo>
                    <a:pt x="26" y="40"/>
                  </a:lnTo>
                  <a:lnTo>
                    <a:pt x="23" y="33"/>
                  </a:lnTo>
                  <a:lnTo>
                    <a:pt x="19" y="22"/>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236" name="Freeform 5377"/>
            <p:cNvSpPr>
              <a:spLocks/>
            </p:cNvSpPr>
            <p:nvPr/>
          </p:nvSpPr>
          <p:spPr bwMode="auto">
            <a:xfrm>
              <a:off x="1553" y="2522"/>
              <a:ext cx="53" cy="78"/>
            </a:xfrm>
            <a:custGeom>
              <a:avLst/>
              <a:gdLst>
                <a:gd name="T0" fmla="*/ 69 w 47"/>
                <a:gd name="T1" fmla="*/ 48 h 64"/>
                <a:gd name="T2" fmla="*/ 43 w 47"/>
                <a:gd name="T3" fmla="*/ 9 h 64"/>
                <a:gd name="T4" fmla="*/ 23 w 47"/>
                <a:gd name="T5" fmla="*/ 0 h 64"/>
                <a:gd name="T6" fmla="*/ 12 w 47"/>
                <a:gd name="T7" fmla="*/ 13 h 64"/>
                <a:gd name="T8" fmla="*/ 10 w 47"/>
                <a:gd name="T9" fmla="*/ 60 h 64"/>
                <a:gd name="T10" fmla="*/ 18 w 47"/>
                <a:gd name="T11" fmla="*/ 115 h 64"/>
                <a:gd name="T12" fmla="*/ 0 w 47"/>
                <a:gd name="T13" fmla="*/ 168 h 64"/>
                <a:gd name="T14" fmla="*/ 23 w 47"/>
                <a:gd name="T15" fmla="*/ 168 h 64"/>
                <a:gd name="T16" fmla="*/ 47 w 47"/>
                <a:gd name="T17" fmla="*/ 172 h 64"/>
                <a:gd name="T18" fmla="*/ 67 w 47"/>
                <a:gd name="T19" fmla="*/ 130 h 64"/>
                <a:gd name="T20" fmla="*/ 87 w 47"/>
                <a:gd name="T21" fmla="*/ 77 h 64"/>
                <a:gd name="T22" fmla="*/ 78 w 47"/>
                <a:gd name="T23" fmla="*/ 50 h 64"/>
                <a:gd name="T24" fmla="*/ 78 w 47"/>
                <a:gd name="T25" fmla="*/ 63 h 64"/>
                <a:gd name="T26" fmla="*/ 69 w 47"/>
                <a:gd name="T27" fmla="*/ 48 h 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7" h="64">
                  <a:moveTo>
                    <a:pt x="38" y="17"/>
                  </a:moveTo>
                  <a:lnTo>
                    <a:pt x="24" y="3"/>
                  </a:lnTo>
                  <a:lnTo>
                    <a:pt x="12" y="0"/>
                  </a:lnTo>
                  <a:lnTo>
                    <a:pt x="7" y="5"/>
                  </a:lnTo>
                  <a:lnTo>
                    <a:pt x="5" y="22"/>
                  </a:lnTo>
                  <a:lnTo>
                    <a:pt x="10" y="43"/>
                  </a:lnTo>
                  <a:lnTo>
                    <a:pt x="0" y="62"/>
                  </a:lnTo>
                  <a:lnTo>
                    <a:pt x="12" y="62"/>
                  </a:lnTo>
                  <a:lnTo>
                    <a:pt x="26" y="64"/>
                  </a:lnTo>
                  <a:lnTo>
                    <a:pt x="36" y="48"/>
                  </a:lnTo>
                  <a:lnTo>
                    <a:pt x="47" y="29"/>
                  </a:lnTo>
                  <a:lnTo>
                    <a:pt x="43" y="19"/>
                  </a:lnTo>
                  <a:lnTo>
                    <a:pt x="43" y="24"/>
                  </a:lnTo>
                  <a:lnTo>
                    <a:pt x="38" y="17"/>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237" name="Freeform 5378"/>
            <p:cNvSpPr>
              <a:spLocks/>
            </p:cNvSpPr>
            <p:nvPr/>
          </p:nvSpPr>
          <p:spPr bwMode="auto">
            <a:xfrm>
              <a:off x="1125" y="2375"/>
              <a:ext cx="212" cy="367"/>
            </a:xfrm>
            <a:custGeom>
              <a:avLst/>
              <a:gdLst>
                <a:gd name="T0" fmla="*/ 135 w 189"/>
                <a:gd name="T1" fmla="*/ 86 h 296"/>
                <a:gd name="T2" fmla="*/ 120 w 189"/>
                <a:gd name="T3" fmla="*/ 77 h 296"/>
                <a:gd name="T4" fmla="*/ 95 w 189"/>
                <a:gd name="T5" fmla="*/ 151 h 296"/>
                <a:gd name="T6" fmla="*/ 62 w 189"/>
                <a:gd name="T7" fmla="*/ 229 h 296"/>
                <a:gd name="T8" fmla="*/ 49 w 189"/>
                <a:gd name="T9" fmla="*/ 187 h 296"/>
                <a:gd name="T10" fmla="*/ 42 w 189"/>
                <a:gd name="T11" fmla="*/ 248 h 296"/>
                <a:gd name="T12" fmla="*/ 42 w 189"/>
                <a:gd name="T13" fmla="*/ 294 h 296"/>
                <a:gd name="T14" fmla="*/ 42 w 189"/>
                <a:gd name="T15" fmla="*/ 363 h 296"/>
                <a:gd name="T16" fmla="*/ 47 w 189"/>
                <a:gd name="T17" fmla="*/ 436 h 296"/>
                <a:gd name="T18" fmla="*/ 28 w 189"/>
                <a:gd name="T19" fmla="*/ 500 h 296"/>
                <a:gd name="T20" fmla="*/ 10 w 189"/>
                <a:gd name="T21" fmla="*/ 541 h 296"/>
                <a:gd name="T22" fmla="*/ 0 w 189"/>
                <a:gd name="T23" fmla="*/ 570 h 296"/>
                <a:gd name="T24" fmla="*/ 42 w 189"/>
                <a:gd name="T25" fmla="*/ 622 h 296"/>
                <a:gd name="T26" fmla="*/ 102 w 189"/>
                <a:gd name="T27" fmla="*/ 650 h 296"/>
                <a:gd name="T28" fmla="*/ 117 w 189"/>
                <a:gd name="T29" fmla="*/ 673 h 296"/>
                <a:gd name="T30" fmla="*/ 155 w 189"/>
                <a:gd name="T31" fmla="*/ 741 h 296"/>
                <a:gd name="T32" fmla="*/ 197 w 189"/>
                <a:gd name="T33" fmla="*/ 770 h 296"/>
                <a:gd name="T34" fmla="*/ 247 w 189"/>
                <a:gd name="T35" fmla="*/ 781 h 296"/>
                <a:gd name="T36" fmla="*/ 251 w 189"/>
                <a:gd name="T37" fmla="*/ 867 h 296"/>
                <a:gd name="T38" fmla="*/ 265 w 189"/>
                <a:gd name="T39" fmla="*/ 720 h 296"/>
                <a:gd name="T40" fmla="*/ 247 w 189"/>
                <a:gd name="T41" fmla="*/ 620 h 296"/>
                <a:gd name="T42" fmla="*/ 275 w 189"/>
                <a:gd name="T43" fmla="*/ 603 h 296"/>
                <a:gd name="T44" fmla="*/ 251 w 189"/>
                <a:gd name="T45" fmla="*/ 553 h 296"/>
                <a:gd name="T46" fmla="*/ 302 w 189"/>
                <a:gd name="T47" fmla="*/ 553 h 296"/>
                <a:gd name="T48" fmla="*/ 308 w 189"/>
                <a:gd name="T49" fmla="*/ 553 h 296"/>
                <a:gd name="T50" fmla="*/ 333 w 189"/>
                <a:gd name="T51" fmla="*/ 583 h 296"/>
                <a:gd name="T52" fmla="*/ 333 w 189"/>
                <a:gd name="T53" fmla="*/ 533 h 296"/>
                <a:gd name="T54" fmla="*/ 323 w 189"/>
                <a:gd name="T55" fmla="*/ 476 h 296"/>
                <a:gd name="T56" fmla="*/ 314 w 189"/>
                <a:gd name="T57" fmla="*/ 363 h 296"/>
                <a:gd name="T58" fmla="*/ 302 w 189"/>
                <a:gd name="T59" fmla="*/ 326 h 296"/>
                <a:gd name="T60" fmla="*/ 251 w 189"/>
                <a:gd name="T61" fmla="*/ 284 h 296"/>
                <a:gd name="T62" fmla="*/ 206 w 189"/>
                <a:gd name="T63" fmla="*/ 278 h 296"/>
                <a:gd name="T64" fmla="*/ 187 w 189"/>
                <a:gd name="T65" fmla="*/ 223 h 296"/>
                <a:gd name="T66" fmla="*/ 164 w 189"/>
                <a:gd name="T67" fmla="*/ 167 h 296"/>
                <a:gd name="T68" fmla="*/ 187 w 189"/>
                <a:gd name="T69" fmla="*/ 77 h 296"/>
                <a:gd name="T70" fmla="*/ 229 w 189"/>
                <a:gd name="T71" fmla="*/ 30 h 296"/>
                <a:gd name="T72" fmla="*/ 209 w 189"/>
                <a:gd name="T73" fmla="*/ 9 h 296"/>
                <a:gd name="T74" fmla="*/ 159 w 189"/>
                <a:gd name="T75" fmla="*/ 57 h 29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89" h="296">
                  <a:moveTo>
                    <a:pt x="80" y="19"/>
                  </a:moveTo>
                  <a:lnTo>
                    <a:pt x="76" y="29"/>
                  </a:lnTo>
                  <a:lnTo>
                    <a:pt x="76" y="24"/>
                  </a:lnTo>
                  <a:lnTo>
                    <a:pt x="68" y="26"/>
                  </a:lnTo>
                  <a:lnTo>
                    <a:pt x="57" y="38"/>
                  </a:lnTo>
                  <a:lnTo>
                    <a:pt x="54" y="52"/>
                  </a:lnTo>
                  <a:lnTo>
                    <a:pt x="35" y="69"/>
                  </a:lnTo>
                  <a:lnTo>
                    <a:pt x="35" y="78"/>
                  </a:lnTo>
                  <a:lnTo>
                    <a:pt x="33" y="69"/>
                  </a:lnTo>
                  <a:lnTo>
                    <a:pt x="28" y="64"/>
                  </a:lnTo>
                  <a:lnTo>
                    <a:pt x="28" y="81"/>
                  </a:lnTo>
                  <a:lnTo>
                    <a:pt x="23" y="85"/>
                  </a:lnTo>
                  <a:lnTo>
                    <a:pt x="19" y="92"/>
                  </a:lnTo>
                  <a:lnTo>
                    <a:pt x="23" y="100"/>
                  </a:lnTo>
                  <a:lnTo>
                    <a:pt x="28" y="116"/>
                  </a:lnTo>
                  <a:lnTo>
                    <a:pt x="23" y="123"/>
                  </a:lnTo>
                  <a:lnTo>
                    <a:pt x="23" y="135"/>
                  </a:lnTo>
                  <a:lnTo>
                    <a:pt x="26" y="149"/>
                  </a:lnTo>
                  <a:lnTo>
                    <a:pt x="28" y="152"/>
                  </a:lnTo>
                  <a:lnTo>
                    <a:pt x="16" y="170"/>
                  </a:lnTo>
                  <a:lnTo>
                    <a:pt x="9" y="175"/>
                  </a:lnTo>
                  <a:lnTo>
                    <a:pt x="5" y="185"/>
                  </a:lnTo>
                  <a:lnTo>
                    <a:pt x="0" y="187"/>
                  </a:lnTo>
                  <a:lnTo>
                    <a:pt x="0" y="194"/>
                  </a:lnTo>
                  <a:lnTo>
                    <a:pt x="14" y="204"/>
                  </a:lnTo>
                  <a:lnTo>
                    <a:pt x="23" y="213"/>
                  </a:lnTo>
                  <a:lnTo>
                    <a:pt x="40" y="213"/>
                  </a:lnTo>
                  <a:lnTo>
                    <a:pt x="57" y="222"/>
                  </a:lnTo>
                  <a:lnTo>
                    <a:pt x="57" y="220"/>
                  </a:lnTo>
                  <a:lnTo>
                    <a:pt x="66" y="230"/>
                  </a:lnTo>
                  <a:lnTo>
                    <a:pt x="76" y="239"/>
                  </a:lnTo>
                  <a:lnTo>
                    <a:pt x="87" y="253"/>
                  </a:lnTo>
                  <a:lnTo>
                    <a:pt x="92" y="260"/>
                  </a:lnTo>
                  <a:lnTo>
                    <a:pt x="111" y="263"/>
                  </a:lnTo>
                  <a:lnTo>
                    <a:pt x="123" y="263"/>
                  </a:lnTo>
                  <a:lnTo>
                    <a:pt x="139" y="267"/>
                  </a:lnTo>
                  <a:lnTo>
                    <a:pt x="132" y="289"/>
                  </a:lnTo>
                  <a:lnTo>
                    <a:pt x="142" y="296"/>
                  </a:lnTo>
                  <a:lnTo>
                    <a:pt x="146" y="270"/>
                  </a:lnTo>
                  <a:lnTo>
                    <a:pt x="149" y="246"/>
                  </a:lnTo>
                  <a:lnTo>
                    <a:pt x="142" y="227"/>
                  </a:lnTo>
                  <a:lnTo>
                    <a:pt x="139" y="211"/>
                  </a:lnTo>
                  <a:lnTo>
                    <a:pt x="151" y="208"/>
                  </a:lnTo>
                  <a:lnTo>
                    <a:pt x="154" y="206"/>
                  </a:lnTo>
                  <a:lnTo>
                    <a:pt x="144" y="201"/>
                  </a:lnTo>
                  <a:lnTo>
                    <a:pt x="142" y="189"/>
                  </a:lnTo>
                  <a:lnTo>
                    <a:pt x="156" y="189"/>
                  </a:lnTo>
                  <a:lnTo>
                    <a:pt x="170" y="189"/>
                  </a:lnTo>
                  <a:lnTo>
                    <a:pt x="168" y="187"/>
                  </a:lnTo>
                  <a:lnTo>
                    <a:pt x="173" y="189"/>
                  </a:lnTo>
                  <a:lnTo>
                    <a:pt x="182" y="182"/>
                  </a:lnTo>
                  <a:lnTo>
                    <a:pt x="187" y="199"/>
                  </a:lnTo>
                  <a:lnTo>
                    <a:pt x="189" y="199"/>
                  </a:lnTo>
                  <a:lnTo>
                    <a:pt x="187" y="182"/>
                  </a:lnTo>
                  <a:lnTo>
                    <a:pt x="177" y="170"/>
                  </a:lnTo>
                  <a:lnTo>
                    <a:pt x="182" y="163"/>
                  </a:lnTo>
                  <a:lnTo>
                    <a:pt x="175" y="140"/>
                  </a:lnTo>
                  <a:lnTo>
                    <a:pt x="177" y="123"/>
                  </a:lnTo>
                  <a:lnTo>
                    <a:pt x="182" y="109"/>
                  </a:lnTo>
                  <a:lnTo>
                    <a:pt x="170" y="111"/>
                  </a:lnTo>
                  <a:lnTo>
                    <a:pt x="154" y="111"/>
                  </a:lnTo>
                  <a:lnTo>
                    <a:pt x="142" y="97"/>
                  </a:lnTo>
                  <a:lnTo>
                    <a:pt x="130" y="95"/>
                  </a:lnTo>
                  <a:lnTo>
                    <a:pt x="116" y="95"/>
                  </a:lnTo>
                  <a:lnTo>
                    <a:pt x="106" y="88"/>
                  </a:lnTo>
                  <a:lnTo>
                    <a:pt x="106" y="76"/>
                  </a:lnTo>
                  <a:lnTo>
                    <a:pt x="99" y="57"/>
                  </a:lnTo>
                  <a:lnTo>
                    <a:pt x="92" y="57"/>
                  </a:lnTo>
                  <a:lnTo>
                    <a:pt x="99" y="40"/>
                  </a:lnTo>
                  <a:lnTo>
                    <a:pt x="106" y="26"/>
                  </a:lnTo>
                  <a:lnTo>
                    <a:pt x="116" y="12"/>
                  </a:lnTo>
                  <a:lnTo>
                    <a:pt x="128" y="10"/>
                  </a:lnTo>
                  <a:lnTo>
                    <a:pt x="128" y="0"/>
                  </a:lnTo>
                  <a:lnTo>
                    <a:pt x="118" y="3"/>
                  </a:lnTo>
                  <a:lnTo>
                    <a:pt x="104" y="10"/>
                  </a:lnTo>
                  <a:lnTo>
                    <a:pt x="90" y="19"/>
                  </a:lnTo>
                  <a:lnTo>
                    <a:pt x="80" y="19"/>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238" name="Freeform 5379"/>
            <p:cNvSpPr>
              <a:spLocks/>
            </p:cNvSpPr>
            <p:nvPr/>
          </p:nvSpPr>
          <p:spPr bwMode="auto">
            <a:xfrm>
              <a:off x="1436" y="2461"/>
              <a:ext cx="86" cy="157"/>
            </a:xfrm>
            <a:custGeom>
              <a:avLst/>
              <a:gdLst>
                <a:gd name="T0" fmla="*/ 113 w 76"/>
                <a:gd name="T1" fmla="*/ 266 h 127"/>
                <a:gd name="T2" fmla="*/ 97 w 76"/>
                <a:gd name="T3" fmla="*/ 240 h 127"/>
                <a:gd name="T4" fmla="*/ 97 w 76"/>
                <a:gd name="T5" fmla="*/ 192 h 127"/>
                <a:gd name="T6" fmla="*/ 113 w 76"/>
                <a:gd name="T7" fmla="*/ 185 h 127"/>
                <a:gd name="T8" fmla="*/ 118 w 76"/>
                <a:gd name="T9" fmla="*/ 157 h 127"/>
                <a:gd name="T10" fmla="*/ 118 w 76"/>
                <a:gd name="T11" fmla="*/ 115 h 127"/>
                <a:gd name="T12" fmla="*/ 85 w 76"/>
                <a:gd name="T13" fmla="*/ 82 h 127"/>
                <a:gd name="T14" fmla="*/ 79 w 76"/>
                <a:gd name="T15" fmla="*/ 101 h 127"/>
                <a:gd name="T16" fmla="*/ 85 w 76"/>
                <a:gd name="T17" fmla="*/ 53 h 127"/>
                <a:gd name="T18" fmla="*/ 66 w 76"/>
                <a:gd name="T19" fmla="*/ 26 h 127"/>
                <a:gd name="T20" fmla="*/ 48 w 76"/>
                <a:gd name="T21" fmla="*/ 2 h 127"/>
                <a:gd name="T22" fmla="*/ 52 w 76"/>
                <a:gd name="T23" fmla="*/ 14 h 127"/>
                <a:gd name="T24" fmla="*/ 40 w 76"/>
                <a:gd name="T25" fmla="*/ 0 h 127"/>
                <a:gd name="T26" fmla="*/ 48 w 76"/>
                <a:gd name="T27" fmla="*/ 14 h 127"/>
                <a:gd name="T28" fmla="*/ 16 w 76"/>
                <a:gd name="T29" fmla="*/ 47 h 127"/>
                <a:gd name="T30" fmla="*/ 32 w 76"/>
                <a:gd name="T31" fmla="*/ 66 h 127"/>
                <a:gd name="T32" fmla="*/ 10 w 76"/>
                <a:gd name="T33" fmla="*/ 89 h 127"/>
                <a:gd name="T34" fmla="*/ 0 w 76"/>
                <a:gd name="T35" fmla="*/ 130 h 127"/>
                <a:gd name="T36" fmla="*/ 16 w 76"/>
                <a:gd name="T37" fmla="*/ 169 h 127"/>
                <a:gd name="T38" fmla="*/ 32 w 76"/>
                <a:gd name="T39" fmla="*/ 169 h 127"/>
                <a:gd name="T40" fmla="*/ 36 w 76"/>
                <a:gd name="T41" fmla="*/ 197 h 127"/>
                <a:gd name="T42" fmla="*/ 48 w 76"/>
                <a:gd name="T43" fmla="*/ 225 h 127"/>
                <a:gd name="T44" fmla="*/ 40 w 76"/>
                <a:gd name="T45" fmla="*/ 271 h 127"/>
                <a:gd name="T46" fmla="*/ 45 w 76"/>
                <a:gd name="T47" fmla="*/ 328 h 127"/>
                <a:gd name="T48" fmla="*/ 61 w 76"/>
                <a:gd name="T49" fmla="*/ 367 h 127"/>
                <a:gd name="T50" fmla="*/ 79 w 76"/>
                <a:gd name="T51" fmla="*/ 367 h 127"/>
                <a:gd name="T52" fmla="*/ 110 w 76"/>
                <a:gd name="T53" fmla="*/ 341 h 127"/>
                <a:gd name="T54" fmla="*/ 140 w 76"/>
                <a:gd name="T55" fmla="*/ 335 h 127"/>
                <a:gd name="T56" fmla="*/ 128 w 76"/>
                <a:gd name="T57" fmla="*/ 302 h 127"/>
                <a:gd name="T58" fmla="*/ 113 w 76"/>
                <a:gd name="T59" fmla="*/ 266 h 12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76" h="127">
                  <a:moveTo>
                    <a:pt x="61" y="92"/>
                  </a:moveTo>
                  <a:lnTo>
                    <a:pt x="52" y="83"/>
                  </a:lnTo>
                  <a:lnTo>
                    <a:pt x="52" y="66"/>
                  </a:lnTo>
                  <a:lnTo>
                    <a:pt x="61" y="64"/>
                  </a:lnTo>
                  <a:lnTo>
                    <a:pt x="64" y="54"/>
                  </a:lnTo>
                  <a:lnTo>
                    <a:pt x="64" y="40"/>
                  </a:lnTo>
                  <a:lnTo>
                    <a:pt x="45" y="28"/>
                  </a:lnTo>
                  <a:lnTo>
                    <a:pt x="43" y="35"/>
                  </a:lnTo>
                  <a:lnTo>
                    <a:pt x="45" y="19"/>
                  </a:lnTo>
                  <a:lnTo>
                    <a:pt x="35" y="9"/>
                  </a:lnTo>
                  <a:lnTo>
                    <a:pt x="26" y="2"/>
                  </a:lnTo>
                  <a:lnTo>
                    <a:pt x="28" y="5"/>
                  </a:lnTo>
                  <a:lnTo>
                    <a:pt x="21" y="0"/>
                  </a:lnTo>
                  <a:lnTo>
                    <a:pt x="26" y="5"/>
                  </a:lnTo>
                  <a:lnTo>
                    <a:pt x="9" y="16"/>
                  </a:lnTo>
                  <a:lnTo>
                    <a:pt x="17" y="23"/>
                  </a:lnTo>
                  <a:lnTo>
                    <a:pt x="5" y="31"/>
                  </a:lnTo>
                  <a:lnTo>
                    <a:pt x="0" y="45"/>
                  </a:lnTo>
                  <a:lnTo>
                    <a:pt x="9" y="59"/>
                  </a:lnTo>
                  <a:lnTo>
                    <a:pt x="17" y="59"/>
                  </a:lnTo>
                  <a:lnTo>
                    <a:pt x="19" y="68"/>
                  </a:lnTo>
                  <a:lnTo>
                    <a:pt x="26" y="78"/>
                  </a:lnTo>
                  <a:lnTo>
                    <a:pt x="21" y="94"/>
                  </a:lnTo>
                  <a:lnTo>
                    <a:pt x="24" y="113"/>
                  </a:lnTo>
                  <a:lnTo>
                    <a:pt x="33" y="127"/>
                  </a:lnTo>
                  <a:lnTo>
                    <a:pt x="43" y="127"/>
                  </a:lnTo>
                  <a:lnTo>
                    <a:pt x="59" y="118"/>
                  </a:lnTo>
                  <a:lnTo>
                    <a:pt x="76" y="116"/>
                  </a:lnTo>
                  <a:lnTo>
                    <a:pt x="69" y="104"/>
                  </a:lnTo>
                  <a:lnTo>
                    <a:pt x="61" y="92"/>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239" name="Freeform 5380"/>
            <p:cNvSpPr>
              <a:spLocks/>
            </p:cNvSpPr>
            <p:nvPr/>
          </p:nvSpPr>
          <p:spPr bwMode="auto">
            <a:xfrm>
              <a:off x="1495" y="2519"/>
              <a:ext cx="69" cy="88"/>
            </a:xfrm>
            <a:custGeom>
              <a:avLst/>
              <a:gdLst>
                <a:gd name="T0" fmla="*/ 14 w 62"/>
                <a:gd name="T1" fmla="*/ 133 h 71"/>
                <a:gd name="T2" fmla="*/ 0 w 62"/>
                <a:gd name="T3" fmla="*/ 107 h 71"/>
                <a:gd name="T4" fmla="*/ 0 w 62"/>
                <a:gd name="T5" fmla="*/ 57 h 71"/>
                <a:gd name="T6" fmla="*/ 14 w 62"/>
                <a:gd name="T7" fmla="*/ 50 h 71"/>
                <a:gd name="T8" fmla="*/ 20 w 62"/>
                <a:gd name="T9" fmla="*/ 21 h 71"/>
                <a:gd name="T10" fmla="*/ 24 w 62"/>
                <a:gd name="T11" fmla="*/ 0 h 71"/>
                <a:gd name="T12" fmla="*/ 57 w 62"/>
                <a:gd name="T13" fmla="*/ 0 h 71"/>
                <a:gd name="T14" fmla="*/ 80 w 62"/>
                <a:gd name="T15" fmla="*/ 0 h 71"/>
                <a:gd name="T16" fmla="*/ 107 w 62"/>
                <a:gd name="T17" fmla="*/ 0 h 71"/>
                <a:gd name="T18" fmla="*/ 100 w 62"/>
                <a:gd name="T19" fmla="*/ 21 h 71"/>
                <a:gd name="T20" fmla="*/ 97 w 62"/>
                <a:gd name="T21" fmla="*/ 71 h 71"/>
                <a:gd name="T22" fmla="*/ 107 w 62"/>
                <a:gd name="T23" fmla="*/ 133 h 71"/>
                <a:gd name="T24" fmla="*/ 89 w 62"/>
                <a:gd name="T25" fmla="*/ 186 h 71"/>
                <a:gd name="T26" fmla="*/ 73 w 62"/>
                <a:gd name="T27" fmla="*/ 172 h 71"/>
                <a:gd name="T28" fmla="*/ 48 w 62"/>
                <a:gd name="T29" fmla="*/ 186 h 71"/>
                <a:gd name="T30" fmla="*/ 53 w 62"/>
                <a:gd name="T31" fmla="*/ 207 h 71"/>
                <a:gd name="T32" fmla="*/ 41 w 62"/>
                <a:gd name="T33" fmla="*/ 205 h 71"/>
                <a:gd name="T34" fmla="*/ 29 w 62"/>
                <a:gd name="T35" fmla="*/ 167 h 71"/>
                <a:gd name="T36" fmla="*/ 14 w 62"/>
                <a:gd name="T37" fmla="*/ 133 h 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2" h="71">
                  <a:moveTo>
                    <a:pt x="9" y="45"/>
                  </a:moveTo>
                  <a:lnTo>
                    <a:pt x="0" y="36"/>
                  </a:lnTo>
                  <a:lnTo>
                    <a:pt x="0" y="19"/>
                  </a:lnTo>
                  <a:lnTo>
                    <a:pt x="9" y="17"/>
                  </a:lnTo>
                  <a:lnTo>
                    <a:pt x="12" y="7"/>
                  </a:lnTo>
                  <a:lnTo>
                    <a:pt x="14" y="0"/>
                  </a:lnTo>
                  <a:lnTo>
                    <a:pt x="33" y="0"/>
                  </a:lnTo>
                  <a:lnTo>
                    <a:pt x="47" y="0"/>
                  </a:lnTo>
                  <a:lnTo>
                    <a:pt x="62" y="0"/>
                  </a:lnTo>
                  <a:lnTo>
                    <a:pt x="59" y="7"/>
                  </a:lnTo>
                  <a:lnTo>
                    <a:pt x="57" y="24"/>
                  </a:lnTo>
                  <a:lnTo>
                    <a:pt x="62" y="45"/>
                  </a:lnTo>
                  <a:lnTo>
                    <a:pt x="52" y="64"/>
                  </a:lnTo>
                  <a:lnTo>
                    <a:pt x="43" y="59"/>
                  </a:lnTo>
                  <a:lnTo>
                    <a:pt x="28" y="64"/>
                  </a:lnTo>
                  <a:lnTo>
                    <a:pt x="31" y="71"/>
                  </a:lnTo>
                  <a:lnTo>
                    <a:pt x="24" y="69"/>
                  </a:lnTo>
                  <a:lnTo>
                    <a:pt x="17" y="57"/>
                  </a:lnTo>
                  <a:lnTo>
                    <a:pt x="9" y="45"/>
                  </a:lnTo>
                  <a:close/>
                </a:path>
              </a:pathLst>
            </a:custGeom>
            <a:solidFill>
              <a:srgbClr val="CC0000"/>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240" name="Freeform 5381"/>
            <p:cNvSpPr>
              <a:spLocks/>
            </p:cNvSpPr>
            <p:nvPr/>
          </p:nvSpPr>
          <p:spPr bwMode="auto">
            <a:xfrm>
              <a:off x="1432" y="2411"/>
              <a:ext cx="16" cy="13"/>
            </a:xfrm>
            <a:custGeom>
              <a:avLst/>
              <a:gdLst>
                <a:gd name="T0" fmla="*/ 3 w 14"/>
                <a:gd name="T1" fmla="*/ 0 h 11"/>
                <a:gd name="T2" fmla="*/ 27 w 14"/>
                <a:gd name="T3" fmla="*/ 0 h 11"/>
                <a:gd name="T4" fmla="*/ 19 w 14"/>
                <a:gd name="T5" fmla="*/ 25 h 11"/>
                <a:gd name="T6" fmla="*/ 0 w 14"/>
                <a:gd name="T7" fmla="*/ 25 h 11"/>
                <a:gd name="T8" fmla="*/ 13 w 14"/>
                <a:gd name="T9" fmla="*/ 9 h 11"/>
                <a:gd name="T10" fmla="*/ 3 w 14"/>
                <a:gd name="T11" fmla="*/ 0 h 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11">
                  <a:moveTo>
                    <a:pt x="3" y="0"/>
                  </a:moveTo>
                  <a:lnTo>
                    <a:pt x="14" y="0"/>
                  </a:lnTo>
                  <a:lnTo>
                    <a:pt x="10" y="11"/>
                  </a:lnTo>
                  <a:lnTo>
                    <a:pt x="0" y="11"/>
                  </a:lnTo>
                  <a:lnTo>
                    <a:pt x="7" y="4"/>
                  </a:lnTo>
                  <a:lnTo>
                    <a:pt x="3" y="0"/>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241" name="Freeform 5382"/>
            <p:cNvSpPr>
              <a:spLocks/>
            </p:cNvSpPr>
            <p:nvPr/>
          </p:nvSpPr>
          <p:spPr bwMode="auto">
            <a:xfrm>
              <a:off x="1228" y="2379"/>
              <a:ext cx="238" cy="252"/>
            </a:xfrm>
            <a:custGeom>
              <a:avLst/>
              <a:gdLst>
                <a:gd name="T0" fmla="*/ 306 w 213"/>
                <a:gd name="T1" fmla="*/ 125 h 203"/>
                <a:gd name="T2" fmla="*/ 288 w 213"/>
                <a:gd name="T3" fmla="*/ 109 h 203"/>
                <a:gd name="T4" fmla="*/ 288 w 213"/>
                <a:gd name="T5" fmla="*/ 97 h 203"/>
                <a:gd name="T6" fmla="*/ 284 w 213"/>
                <a:gd name="T7" fmla="*/ 82 h 203"/>
                <a:gd name="T8" fmla="*/ 264 w 213"/>
                <a:gd name="T9" fmla="*/ 88 h 203"/>
                <a:gd name="T10" fmla="*/ 199 w 213"/>
                <a:gd name="T11" fmla="*/ 88 h 203"/>
                <a:gd name="T12" fmla="*/ 147 w 213"/>
                <a:gd name="T13" fmla="*/ 88 h 203"/>
                <a:gd name="T14" fmla="*/ 107 w 213"/>
                <a:gd name="T15" fmla="*/ 32 h 203"/>
                <a:gd name="T16" fmla="*/ 87 w 213"/>
                <a:gd name="T17" fmla="*/ 21 h 203"/>
                <a:gd name="T18" fmla="*/ 94 w 213"/>
                <a:gd name="T19" fmla="*/ 32 h 203"/>
                <a:gd name="T20" fmla="*/ 55 w 213"/>
                <a:gd name="T21" fmla="*/ 77 h 203"/>
                <a:gd name="T22" fmla="*/ 49 w 213"/>
                <a:gd name="T23" fmla="*/ 166 h 203"/>
                <a:gd name="T24" fmla="*/ 49 w 213"/>
                <a:gd name="T25" fmla="*/ 82 h 203"/>
                <a:gd name="T26" fmla="*/ 63 w 213"/>
                <a:gd name="T27" fmla="*/ 21 h 203"/>
                <a:gd name="T28" fmla="*/ 25 w 213"/>
                <a:gd name="T29" fmla="*/ 70 h 203"/>
                <a:gd name="T30" fmla="*/ 0 w 213"/>
                <a:gd name="T31" fmla="*/ 159 h 203"/>
                <a:gd name="T32" fmla="*/ 25 w 213"/>
                <a:gd name="T33" fmla="*/ 216 h 203"/>
                <a:gd name="T34" fmla="*/ 42 w 213"/>
                <a:gd name="T35" fmla="*/ 271 h 203"/>
                <a:gd name="T36" fmla="*/ 87 w 213"/>
                <a:gd name="T37" fmla="*/ 277 h 203"/>
                <a:gd name="T38" fmla="*/ 135 w 213"/>
                <a:gd name="T39" fmla="*/ 318 h 203"/>
                <a:gd name="T40" fmla="*/ 147 w 213"/>
                <a:gd name="T41" fmla="*/ 355 h 203"/>
                <a:gd name="T42" fmla="*/ 158 w 213"/>
                <a:gd name="T43" fmla="*/ 473 h 203"/>
                <a:gd name="T44" fmla="*/ 164 w 213"/>
                <a:gd name="T45" fmla="*/ 529 h 203"/>
                <a:gd name="T46" fmla="*/ 190 w 213"/>
                <a:gd name="T47" fmla="*/ 600 h 203"/>
                <a:gd name="T48" fmla="*/ 211 w 213"/>
                <a:gd name="T49" fmla="*/ 600 h 203"/>
                <a:gd name="T50" fmla="*/ 258 w 213"/>
                <a:gd name="T51" fmla="*/ 529 h 203"/>
                <a:gd name="T52" fmla="*/ 251 w 213"/>
                <a:gd name="T53" fmla="*/ 500 h 203"/>
                <a:gd name="T54" fmla="*/ 231 w 213"/>
                <a:gd name="T55" fmla="*/ 415 h 203"/>
                <a:gd name="T56" fmla="*/ 284 w 213"/>
                <a:gd name="T57" fmla="*/ 452 h 203"/>
                <a:gd name="T58" fmla="*/ 313 w 213"/>
                <a:gd name="T59" fmla="*/ 415 h 203"/>
                <a:gd name="T60" fmla="*/ 342 w 213"/>
                <a:gd name="T61" fmla="*/ 366 h 203"/>
                <a:gd name="T62" fmla="*/ 326 w 213"/>
                <a:gd name="T63" fmla="*/ 326 h 203"/>
                <a:gd name="T64" fmla="*/ 355 w 213"/>
                <a:gd name="T65" fmla="*/ 262 h 203"/>
                <a:gd name="T66" fmla="*/ 371 w 213"/>
                <a:gd name="T67" fmla="*/ 209 h 203"/>
                <a:gd name="T68" fmla="*/ 337 w 213"/>
                <a:gd name="T69" fmla="*/ 196 h 203"/>
                <a:gd name="T70" fmla="*/ 326 w 213"/>
                <a:gd name="T71" fmla="*/ 185 h 203"/>
                <a:gd name="T72" fmla="*/ 342 w 213"/>
                <a:gd name="T73" fmla="*/ 155 h 203"/>
                <a:gd name="T74" fmla="*/ 313 w 213"/>
                <a:gd name="T75" fmla="*/ 125 h 203"/>
                <a:gd name="T76" fmla="*/ 308 w 213"/>
                <a:gd name="T77" fmla="*/ 134 h 20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3" h="203">
                  <a:moveTo>
                    <a:pt x="177" y="45"/>
                  </a:moveTo>
                  <a:lnTo>
                    <a:pt x="175" y="42"/>
                  </a:lnTo>
                  <a:lnTo>
                    <a:pt x="173" y="37"/>
                  </a:lnTo>
                  <a:lnTo>
                    <a:pt x="166" y="37"/>
                  </a:lnTo>
                  <a:lnTo>
                    <a:pt x="168" y="37"/>
                  </a:lnTo>
                  <a:lnTo>
                    <a:pt x="166" y="33"/>
                  </a:lnTo>
                  <a:lnTo>
                    <a:pt x="180" y="26"/>
                  </a:lnTo>
                  <a:lnTo>
                    <a:pt x="163" y="28"/>
                  </a:lnTo>
                  <a:lnTo>
                    <a:pt x="144" y="28"/>
                  </a:lnTo>
                  <a:lnTo>
                    <a:pt x="151" y="30"/>
                  </a:lnTo>
                  <a:lnTo>
                    <a:pt x="137" y="37"/>
                  </a:lnTo>
                  <a:lnTo>
                    <a:pt x="114" y="30"/>
                  </a:lnTo>
                  <a:lnTo>
                    <a:pt x="99" y="30"/>
                  </a:lnTo>
                  <a:lnTo>
                    <a:pt x="85" y="30"/>
                  </a:lnTo>
                  <a:lnTo>
                    <a:pt x="81" y="19"/>
                  </a:lnTo>
                  <a:lnTo>
                    <a:pt x="62" y="11"/>
                  </a:lnTo>
                  <a:lnTo>
                    <a:pt x="54" y="0"/>
                  </a:lnTo>
                  <a:lnTo>
                    <a:pt x="50" y="7"/>
                  </a:lnTo>
                  <a:lnTo>
                    <a:pt x="59" y="11"/>
                  </a:lnTo>
                  <a:lnTo>
                    <a:pt x="54" y="11"/>
                  </a:lnTo>
                  <a:lnTo>
                    <a:pt x="36" y="21"/>
                  </a:lnTo>
                  <a:lnTo>
                    <a:pt x="31" y="26"/>
                  </a:lnTo>
                  <a:lnTo>
                    <a:pt x="36" y="47"/>
                  </a:lnTo>
                  <a:lnTo>
                    <a:pt x="28" y="56"/>
                  </a:lnTo>
                  <a:lnTo>
                    <a:pt x="19" y="42"/>
                  </a:lnTo>
                  <a:lnTo>
                    <a:pt x="28" y="28"/>
                  </a:lnTo>
                  <a:lnTo>
                    <a:pt x="24" y="14"/>
                  </a:lnTo>
                  <a:lnTo>
                    <a:pt x="36" y="7"/>
                  </a:lnTo>
                  <a:lnTo>
                    <a:pt x="24" y="9"/>
                  </a:lnTo>
                  <a:lnTo>
                    <a:pt x="14" y="23"/>
                  </a:lnTo>
                  <a:lnTo>
                    <a:pt x="7" y="37"/>
                  </a:lnTo>
                  <a:lnTo>
                    <a:pt x="0" y="54"/>
                  </a:lnTo>
                  <a:lnTo>
                    <a:pt x="7" y="54"/>
                  </a:lnTo>
                  <a:lnTo>
                    <a:pt x="14" y="73"/>
                  </a:lnTo>
                  <a:lnTo>
                    <a:pt x="14" y="85"/>
                  </a:lnTo>
                  <a:lnTo>
                    <a:pt x="24" y="92"/>
                  </a:lnTo>
                  <a:lnTo>
                    <a:pt x="38" y="92"/>
                  </a:lnTo>
                  <a:lnTo>
                    <a:pt x="50" y="94"/>
                  </a:lnTo>
                  <a:lnTo>
                    <a:pt x="62" y="108"/>
                  </a:lnTo>
                  <a:lnTo>
                    <a:pt x="78" y="108"/>
                  </a:lnTo>
                  <a:lnTo>
                    <a:pt x="90" y="106"/>
                  </a:lnTo>
                  <a:lnTo>
                    <a:pt x="85" y="120"/>
                  </a:lnTo>
                  <a:lnTo>
                    <a:pt x="83" y="137"/>
                  </a:lnTo>
                  <a:lnTo>
                    <a:pt x="90" y="160"/>
                  </a:lnTo>
                  <a:lnTo>
                    <a:pt x="85" y="167"/>
                  </a:lnTo>
                  <a:lnTo>
                    <a:pt x="95" y="179"/>
                  </a:lnTo>
                  <a:lnTo>
                    <a:pt x="97" y="196"/>
                  </a:lnTo>
                  <a:lnTo>
                    <a:pt x="109" y="203"/>
                  </a:lnTo>
                  <a:lnTo>
                    <a:pt x="118" y="203"/>
                  </a:lnTo>
                  <a:lnTo>
                    <a:pt x="121" y="203"/>
                  </a:lnTo>
                  <a:lnTo>
                    <a:pt x="137" y="191"/>
                  </a:lnTo>
                  <a:lnTo>
                    <a:pt x="149" y="179"/>
                  </a:lnTo>
                  <a:lnTo>
                    <a:pt x="154" y="175"/>
                  </a:lnTo>
                  <a:lnTo>
                    <a:pt x="144" y="170"/>
                  </a:lnTo>
                  <a:lnTo>
                    <a:pt x="137" y="151"/>
                  </a:lnTo>
                  <a:lnTo>
                    <a:pt x="133" y="141"/>
                  </a:lnTo>
                  <a:lnTo>
                    <a:pt x="149" y="146"/>
                  </a:lnTo>
                  <a:lnTo>
                    <a:pt x="163" y="153"/>
                  </a:lnTo>
                  <a:lnTo>
                    <a:pt x="166" y="144"/>
                  </a:lnTo>
                  <a:lnTo>
                    <a:pt x="180" y="141"/>
                  </a:lnTo>
                  <a:lnTo>
                    <a:pt x="192" y="134"/>
                  </a:lnTo>
                  <a:lnTo>
                    <a:pt x="196" y="125"/>
                  </a:lnTo>
                  <a:lnTo>
                    <a:pt x="187" y="111"/>
                  </a:lnTo>
                  <a:lnTo>
                    <a:pt x="192" y="97"/>
                  </a:lnTo>
                  <a:lnTo>
                    <a:pt x="204" y="89"/>
                  </a:lnTo>
                  <a:lnTo>
                    <a:pt x="196" y="82"/>
                  </a:lnTo>
                  <a:lnTo>
                    <a:pt x="213" y="71"/>
                  </a:lnTo>
                  <a:lnTo>
                    <a:pt x="208" y="66"/>
                  </a:lnTo>
                  <a:lnTo>
                    <a:pt x="194" y="66"/>
                  </a:lnTo>
                  <a:lnTo>
                    <a:pt x="185" y="66"/>
                  </a:lnTo>
                  <a:lnTo>
                    <a:pt x="187" y="63"/>
                  </a:lnTo>
                  <a:lnTo>
                    <a:pt x="192" y="54"/>
                  </a:lnTo>
                  <a:lnTo>
                    <a:pt x="196" y="52"/>
                  </a:lnTo>
                  <a:lnTo>
                    <a:pt x="187" y="42"/>
                  </a:lnTo>
                  <a:lnTo>
                    <a:pt x="180" y="42"/>
                  </a:lnTo>
                  <a:lnTo>
                    <a:pt x="175" y="40"/>
                  </a:lnTo>
                  <a:lnTo>
                    <a:pt x="177" y="45"/>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242" name="Freeform 5383"/>
            <p:cNvSpPr>
              <a:spLocks/>
            </p:cNvSpPr>
            <p:nvPr/>
          </p:nvSpPr>
          <p:spPr bwMode="auto">
            <a:xfrm>
              <a:off x="1388" y="2403"/>
              <a:ext cx="8" cy="2"/>
            </a:xfrm>
            <a:custGeom>
              <a:avLst/>
              <a:gdLst>
                <a:gd name="T0" fmla="*/ 13 w 7"/>
                <a:gd name="T1" fmla="*/ 2 h 2"/>
                <a:gd name="T2" fmla="*/ 0 w 7"/>
                <a:gd name="T3" fmla="*/ 0 h 2"/>
                <a:gd name="T4" fmla="*/ 13 w 7"/>
                <a:gd name="T5" fmla="*/ 2 h 2"/>
                <a:gd name="T6" fmla="*/ 0 60000 65536"/>
                <a:gd name="T7" fmla="*/ 0 60000 65536"/>
                <a:gd name="T8" fmla="*/ 0 60000 65536"/>
              </a:gdLst>
              <a:ahLst/>
              <a:cxnLst>
                <a:cxn ang="T6">
                  <a:pos x="T0" y="T1"/>
                </a:cxn>
                <a:cxn ang="T7">
                  <a:pos x="T2" y="T3"/>
                </a:cxn>
                <a:cxn ang="T8">
                  <a:pos x="T4" y="T5"/>
                </a:cxn>
              </a:cxnLst>
              <a:rect l="0" t="0" r="r" b="b"/>
              <a:pathLst>
                <a:path w="7" h="2">
                  <a:moveTo>
                    <a:pt x="7" y="2"/>
                  </a:moveTo>
                  <a:lnTo>
                    <a:pt x="0" y="0"/>
                  </a:lnTo>
                  <a:lnTo>
                    <a:pt x="7" y="2"/>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243" name="Freeform 5384"/>
            <p:cNvSpPr>
              <a:spLocks/>
            </p:cNvSpPr>
            <p:nvPr/>
          </p:nvSpPr>
          <p:spPr bwMode="auto">
            <a:xfrm>
              <a:off x="1052" y="2135"/>
              <a:ext cx="178" cy="70"/>
            </a:xfrm>
            <a:custGeom>
              <a:avLst/>
              <a:gdLst>
                <a:gd name="T0" fmla="*/ 194 w 160"/>
                <a:gd name="T1" fmla="*/ 66 h 57"/>
                <a:gd name="T2" fmla="*/ 194 w 160"/>
                <a:gd name="T3" fmla="*/ 72 h 57"/>
                <a:gd name="T4" fmla="*/ 168 w 160"/>
                <a:gd name="T5" fmla="*/ 52 h 57"/>
                <a:gd name="T6" fmla="*/ 139 w 160"/>
                <a:gd name="T7" fmla="*/ 27 h 57"/>
                <a:gd name="T8" fmla="*/ 121 w 160"/>
                <a:gd name="T9" fmla="*/ 14 h 57"/>
                <a:gd name="T10" fmla="*/ 100 w 160"/>
                <a:gd name="T11" fmla="*/ 9 h 57"/>
                <a:gd name="T12" fmla="*/ 92 w 160"/>
                <a:gd name="T13" fmla="*/ 0 h 57"/>
                <a:gd name="T14" fmla="*/ 59 w 160"/>
                <a:gd name="T15" fmla="*/ 14 h 57"/>
                <a:gd name="T16" fmla="*/ 27 w 160"/>
                <a:gd name="T17" fmla="*/ 21 h 57"/>
                <a:gd name="T18" fmla="*/ 14 w 160"/>
                <a:gd name="T19" fmla="*/ 52 h 57"/>
                <a:gd name="T20" fmla="*/ 0 w 160"/>
                <a:gd name="T21" fmla="*/ 72 h 57"/>
                <a:gd name="T22" fmla="*/ 12 w 160"/>
                <a:gd name="T23" fmla="*/ 61 h 57"/>
                <a:gd name="T24" fmla="*/ 32 w 160"/>
                <a:gd name="T25" fmla="*/ 48 h 57"/>
                <a:gd name="T26" fmla="*/ 51 w 160"/>
                <a:gd name="T27" fmla="*/ 33 h 57"/>
                <a:gd name="T28" fmla="*/ 89 w 160"/>
                <a:gd name="T29" fmla="*/ 27 h 57"/>
                <a:gd name="T30" fmla="*/ 72 w 160"/>
                <a:gd name="T31" fmla="*/ 41 h 57"/>
                <a:gd name="T32" fmla="*/ 96 w 160"/>
                <a:gd name="T33" fmla="*/ 52 h 57"/>
                <a:gd name="T34" fmla="*/ 111 w 160"/>
                <a:gd name="T35" fmla="*/ 61 h 57"/>
                <a:gd name="T36" fmla="*/ 121 w 160"/>
                <a:gd name="T37" fmla="*/ 66 h 57"/>
                <a:gd name="T38" fmla="*/ 156 w 160"/>
                <a:gd name="T39" fmla="*/ 81 h 57"/>
                <a:gd name="T40" fmla="*/ 166 w 160"/>
                <a:gd name="T41" fmla="*/ 107 h 57"/>
                <a:gd name="T42" fmla="*/ 198 w 160"/>
                <a:gd name="T43" fmla="*/ 133 h 57"/>
                <a:gd name="T44" fmla="*/ 180 w 160"/>
                <a:gd name="T45" fmla="*/ 160 h 57"/>
                <a:gd name="T46" fmla="*/ 209 w 160"/>
                <a:gd name="T47" fmla="*/ 160 h 57"/>
                <a:gd name="T48" fmla="*/ 233 w 160"/>
                <a:gd name="T49" fmla="*/ 160 h 57"/>
                <a:gd name="T50" fmla="*/ 255 w 160"/>
                <a:gd name="T51" fmla="*/ 160 h 57"/>
                <a:gd name="T52" fmla="*/ 273 w 160"/>
                <a:gd name="T53" fmla="*/ 155 h 57"/>
                <a:gd name="T54" fmla="*/ 257 w 160"/>
                <a:gd name="T55" fmla="*/ 133 h 57"/>
                <a:gd name="T56" fmla="*/ 236 w 160"/>
                <a:gd name="T57" fmla="*/ 120 h 57"/>
                <a:gd name="T58" fmla="*/ 233 w 160"/>
                <a:gd name="T59" fmla="*/ 107 h 57"/>
                <a:gd name="T60" fmla="*/ 217 w 160"/>
                <a:gd name="T61" fmla="*/ 92 h 57"/>
                <a:gd name="T62" fmla="*/ 198 w 160"/>
                <a:gd name="T63" fmla="*/ 81 h 57"/>
                <a:gd name="T64" fmla="*/ 194 w 160"/>
                <a:gd name="T65" fmla="*/ 66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0" h="57">
                  <a:moveTo>
                    <a:pt x="113" y="24"/>
                  </a:moveTo>
                  <a:lnTo>
                    <a:pt x="113" y="26"/>
                  </a:lnTo>
                  <a:lnTo>
                    <a:pt x="99" y="19"/>
                  </a:lnTo>
                  <a:lnTo>
                    <a:pt x="82" y="10"/>
                  </a:lnTo>
                  <a:lnTo>
                    <a:pt x="71" y="5"/>
                  </a:lnTo>
                  <a:lnTo>
                    <a:pt x="59" y="3"/>
                  </a:lnTo>
                  <a:lnTo>
                    <a:pt x="54" y="0"/>
                  </a:lnTo>
                  <a:lnTo>
                    <a:pt x="35" y="5"/>
                  </a:lnTo>
                  <a:lnTo>
                    <a:pt x="16" y="7"/>
                  </a:lnTo>
                  <a:lnTo>
                    <a:pt x="9" y="19"/>
                  </a:lnTo>
                  <a:lnTo>
                    <a:pt x="0" y="26"/>
                  </a:lnTo>
                  <a:lnTo>
                    <a:pt x="7" y="22"/>
                  </a:lnTo>
                  <a:lnTo>
                    <a:pt x="19" y="17"/>
                  </a:lnTo>
                  <a:lnTo>
                    <a:pt x="30" y="12"/>
                  </a:lnTo>
                  <a:lnTo>
                    <a:pt x="52" y="10"/>
                  </a:lnTo>
                  <a:lnTo>
                    <a:pt x="42" y="15"/>
                  </a:lnTo>
                  <a:lnTo>
                    <a:pt x="56" y="19"/>
                  </a:lnTo>
                  <a:lnTo>
                    <a:pt x="66" y="22"/>
                  </a:lnTo>
                  <a:lnTo>
                    <a:pt x="71" y="24"/>
                  </a:lnTo>
                  <a:lnTo>
                    <a:pt x="92" y="29"/>
                  </a:lnTo>
                  <a:lnTo>
                    <a:pt x="97" y="38"/>
                  </a:lnTo>
                  <a:lnTo>
                    <a:pt x="116" y="48"/>
                  </a:lnTo>
                  <a:lnTo>
                    <a:pt x="106" y="57"/>
                  </a:lnTo>
                  <a:lnTo>
                    <a:pt x="123" y="57"/>
                  </a:lnTo>
                  <a:lnTo>
                    <a:pt x="137" y="57"/>
                  </a:lnTo>
                  <a:lnTo>
                    <a:pt x="149" y="57"/>
                  </a:lnTo>
                  <a:lnTo>
                    <a:pt x="160" y="55"/>
                  </a:lnTo>
                  <a:lnTo>
                    <a:pt x="151" y="48"/>
                  </a:lnTo>
                  <a:lnTo>
                    <a:pt x="139" y="43"/>
                  </a:lnTo>
                  <a:lnTo>
                    <a:pt x="137" y="38"/>
                  </a:lnTo>
                  <a:lnTo>
                    <a:pt x="127" y="33"/>
                  </a:lnTo>
                  <a:lnTo>
                    <a:pt x="116" y="29"/>
                  </a:lnTo>
                  <a:lnTo>
                    <a:pt x="113" y="24"/>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244" name="Freeform 5385"/>
            <p:cNvSpPr>
              <a:spLocks/>
            </p:cNvSpPr>
            <p:nvPr/>
          </p:nvSpPr>
          <p:spPr bwMode="auto">
            <a:xfrm>
              <a:off x="1083" y="2162"/>
              <a:ext cx="8" cy="11"/>
            </a:xfrm>
            <a:custGeom>
              <a:avLst/>
              <a:gdLst>
                <a:gd name="T0" fmla="*/ 0 w 7"/>
                <a:gd name="T1" fmla="*/ 24 h 9"/>
                <a:gd name="T2" fmla="*/ 13 w 7"/>
                <a:gd name="T3" fmla="*/ 24 h 9"/>
                <a:gd name="T4" fmla="*/ 0 w 7"/>
                <a:gd name="T5" fmla="*/ 0 h 9"/>
                <a:gd name="T6" fmla="*/ 0 w 7"/>
                <a:gd name="T7" fmla="*/ 24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9">
                  <a:moveTo>
                    <a:pt x="0" y="9"/>
                  </a:moveTo>
                  <a:lnTo>
                    <a:pt x="7" y="9"/>
                  </a:lnTo>
                  <a:lnTo>
                    <a:pt x="0" y="0"/>
                  </a:lnTo>
                  <a:lnTo>
                    <a:pt x="0" y="9"/>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245" name="Freeform 5386"/>
            <p:cNvSpPr>
              <a:spLocks/>
            </p:cNvSpPr>
            <p:nvPr/>
          </p:nvSpPr>
          <p:spPr bwMode="auto">
            <a:xfrm>
              <a:off x="1104" y="2220"/>
              <a:ext cx="5" cy="2"/>
            </a:xfrm>
            <a:custGeom>
              <a:avLst/>
              <a:gdLst>
                <a:gd name="T0" fmla="*/ 5 w 5"/>
                <a:gd name="T1" fmla="*/ 0 h 2"/>
                <a:gd name="T2" fmla="*/ 5 w 5"/>
                <a:gd name="T3" fmla="*/ 0 h 2"/>
                <a:gd name="T4" fmla="*/ 5 w 5"/>
                <a:gd name="T5" fmla="*/ 0 h 2"/>
                <a:gd name="T6" fmla="*/ 2 w 5"/>
                <a:gd name="T7" fmla="*/ 0 h 2"/>
                <a:gd name="T8" fmla="*/ 2 w 5"/>
                <a:gd name="T9" fmla="*/ 0 h 2"/>
                <a:gd name="T10" fmla="*/ 0 w 5"/>
                <a:gd name="T11" fmla="*/ 0 h 2"/>
                <a:gd name="T12" fmla="*/ 0 w 5"/>
                <a:gd name="T13" fmla="*/ 0 h 2"/>
                <a:gd name="T14" fmla="*/ 0 w 5"/>
                <a:gd name="T15" fmla="*/ 0 h 2"/>
                <a:gd name="T16" fmla="*/ 2 w 5"/>
                <a:gd name="T17" fmla="*/ 0 h 2"/>
                <a:gd name="T18" fmla="*/ 5 w 5"/>
                <a:gd name="T19" fmla="*/ 0 h 2"/>
                <a:gd name="T20" fmla="*/ 5 w 5"/>
                <a:gd name="T21" fmla="*/ 0 h 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 h="2">
                  <a:moveTo>
                    <a:pt x="5" y="0"/>
                  </a:moveTo>
                  <a:lnTo>
                    <a:pt x="5" y="0"/>
                  </a:lnTo>
                  <a:lnTo>
                    <a:pt x="2" y="0"/>
                  </a:lnTo>
                  <a:lnTo>
                    <a:pt x="0" y="0"/>
                  </a:lnTo>
                  <a:lnTo>
                    <a:pt x="2" y="0"/>
                  </a:lnTo>
                  <a:lnTo>
                    <a:pt x="5" y="0"/>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246" name="Freeform 5387"/>
            <p:cNvSpPr>
              <a:spLocks/>
            </p:cNvSpPr>
            <p:nvPr/>
          </p:nvSpPr>
          <p:spPr bwMode="auto">
            <a:xfrm>
              <a:off x="1131" y="2211"/>
              <a:ext cx="5" cy="2"/>
            </a:xfrm>
            <a:custGeom>
              <a:avLst/>
              <a:gdLst>
                <a:gd name="T0" fmla="*/ 13 w 4"/>
                <a:gd name="T1" fmla="*/ 0 h 2"/>
                <a:gd name="T2" fmla="*/ 13 w 4"/>
                <a:gd name="T3" fmla="*/ 0 h 2"/>
                <a:gd name="T4" fmla="*/ 8 w 4"/>
                <a:gd name="T5" fmla="*/ 0 h 2"/>
                <a:gd name="T6" fmla="*/ 8 w 4"/>
                <a:gd name="T7" fmla="*/ 0 h 2"/>
                <a:gd name="T8" fmla="*/ 0 w 4"/>
                <a:gd name="T9" fmla="*/ 0 h 2"/>
                <a:gd name="T10" fmla="*/ 8 w 4"/>
                <a:gd name="T11" fmla="*/ 0 h 2"/>
                <a:gd name="T12" fmla="*/ 13 w 4"/>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2">
                  <a:moveTo>
                    <a:pt x="4" y="0"/>
                  </a:moveTo>
                  <a:lnTo>
                    <a:pt x="4" y="0"/>
                  </a:lnTo>
                  <a:lnTo>
                    <a:pt x="2" y="0"/>
                  </a:lnTo>
                  <a:lnTo>
                    <a:pt x="0" y="0"/>
                  </a:lnTo>
                  <a:lnTo>
                    <a:pt x="2" y="0"/>
                  </a:lnTo>
                  <a:lnTo>
                    <a:pt x="4" y="0"/>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247" name="Freeform 5388"/>
            <p:cNvSpPr>
              <a:spLocks/>
            </p:cNvSpPr>
            <p:nvPr/>
          </p:nvSpPr>
          <p:spPr bwMode="auto">
            <a:xfrm>
              <a:off x="1127" y="2211"/>
              <a:ext cx="4" cy="3"/>
            </a:xfrm>
            <a:custGeom>
              <a:avLst/>
              <a:gdLst>
                <a:gd name="T0" fmla="*/ 12 w 3"/>
                <a:gd name="T1" fmla="*/ 0 h 2"/>
                <a:gd name="T2" fmla="*/ 12 w 3"/>
                <a:gd name="T3" fmla="*/ 0 h 2"/>
                <a:gd name="T4" fmla="*/ 0 w 3"/>
                <a:gd name="T5" fmla="*/ 0 h 2"/>
                <a:gd name="T6" fmla="*/ 0 w 3"/>
                <a:gd name="T7" fmla="*/ 18 h 2"/>
                <a:gd name="T8" fmla="*/ 0 w 3"/>
                <a:gd name="T9" fmla="*/ 0 h 2"/>
                <a:gd name="T10" fmla="*/ 12 w 3"/>
                <a:gd name="T11" fmla="*/ 0 h 2"/>
                <a:gd name="T12" fmla="*/ 12 w 3"/>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2">
                  <a:moveTo>
                    <a:pt x="3" y="0"/>
                  </a:moveTo>
                  <a:lnTo>
                    <a:pt x="3" y="0"/>
                  </a:lnTo>
                  <a:lnTo>
                    <a:pt x="0" y="0"/>
                  </a:lnTo>
                  <a:lnTo>
                    <a:pt x="0" y="2"/>
                  </a:lnTo>
                  <a:lnTo>
                    <a:pt x="0" y="0"/>
                  </a:lnTo>
                  <a:lnTo>
                    <a:pt x="3" y="0"/>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248" name="Freeform 5389"/>
            <p:cNvSpPr>
              <a:spLocks/>
            </p:cNvSpPr>
            <p:nvPr/>
          </p:nvSpPr>
          <p:spPr bwMode="auto">
            <a:xfrm>
              <a:off x="1393" y="2240"/>
              <a:ext cx="2" cy="2"/>
            </a:xfrm>
            <a:custGeom>
              <a:avLst/>
              <a:gdLst>
                <a:gd name="T0" fmla="*/ 2 w 2"/>
                <a:gd name="T1" fmla="*/ 0 h 2"/>
                <a:gd name="T2" fmla="*/ 2 w 2"/>
                <a:gd name="T3" fmla="*/ 0 h 2"/>
                <a:gd name="T4" fmla="*/ 2 w 2"/>
                <a:gd name="T5" fmla="*/ 0 h 2"/>
                <a:gd name="T6" fmla="*/ 0 w 2"/>
                <a:gd name="T7" fmla="*/ 0 h 2"/>
                <a:gd name="T8" fmla="*/ 2 w 2"/>
                <a:gd name="T9" fmla="*/ 0 h 2"/>
                <a:gd name="T10" fmla="*/ 2 w 2"/>
                <a:gd name="T11" fmla="*/ 0 h 2"/>
                <a:gd name="T12" fmla="*/ 2 w 2"/>
                <a:gd name="T13" fmla="*/ 0 h 2"/>
                <a:gd name="T14" fmla="*/ 2 w 2"/>
                <a:gd name="T15" fmla="*/ 0 h 2"/>
                <a:gd name="T16" fmla="*/ 2 w 2"/>
                <a:gd name="T17" fmla="*/ 0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 h="2">
                  <a:moveTo>
                    <a:pt x="2" y="0"/>
                  </a:moveTo>
                  <a:lnTo>
                    <a:pt x="2" y="0"/>
                  </a:lnTo>
                  <a:lnTo>
                    <a:pt x="0" y="0"/>
                  </a:lnTo>
                  <a:lnTo>
                    <a:pt x="2" y="0"/>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249" name="Freeform 5390"/>
            <p:cNvSpPr>
              <a:spLocks/>
            </p:cNvSpPr>
            <p:nvPr/>
          </p:nvSpPr>
          <p:spPr bwMode="auto">
            <a:xfrm>
              <a:off x="1401" y="2235"/>
              <a:ext cx="1" cy="2"/>
            </a:xfrm>
            <a:custGeom>
              <a:avLst/>
              <a:gdLst>
                <a:gd name="T0" fmla="*/ 0 w 1"/>
                <a:gd name="T1" fmla="*/ 0 h 2"/>
                <a:gd name="T2" fmla="*/ 0 w 1"/>
                <a:gd name="T3" fmla="*/ 0 h 2"/>
                <a:gd name="T4" fmla="*/ 0 w 1"/>
                <a:gd name="T5" fmla="*/ 0 h 2"/>
                <a:gd name="T6" fmla="*/ 0 60000 65536"/>
                <a:gd name="T7" fmla="*/ 0 60000 65536"/>
                <a:gd name="T8" fmla="*/ 0 60000 65536"/>
              </a:gdLst>
              <a:ahLst/>
              <a:cxnLst>
                <a:cxn ang="T6">
                  <a:pos x="T0" y="T1"/>
                </a:cxn>
                <a:cxn ang="T7">
                  <a:pos x="T2" y="T3"/>
                </a:cxn>
                <a:cxn ang="T8">
                  <a:pos x="T4" y="T5"/>
                </a:cxn>
              </a:cxnLst>
              <a:rect l="0" t="0" r="r" b="b"/>
              <a:pathLst>
                <a:path w="1" h="2">
                  <a:moveTo>
                    <a:pt x="0" y="0"/>
                  </a:moveTo>
                  <a:lnTo>
                    <a:pt x="0" y="0"/>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250" name="Freeform 5391"/>
            <p:cNvSpPr>
              <a:spLocks/>
            </p:cNvSpPr>
            <p:nvPr/>
          </p:nvSpPr>
          <p:spPr bwMode="auto">
            <a:xfrm>
              <a:off x="1396" y="2238"/>
              <a:ext cx="5" cy="2"/>
            </a:xfrm>
            <a:custGeom>
              <a:avLst/>
              <a:gdLst>
                <a:gd name="T0" fmla="*/ 37 w 3"/>
                <a:gd name="T1" fmla="*/ 0 h 2"/>
                <a:gd name="T2" fmla="*/ 37 w 3"/>
                <a:gd name="T3" fmla="*/ 2 h 2"/>
                <a:gd name="T4" fmla="*/ 0 w 3"/>
                <a:gd name="T5" fmla="*/ 2 h 2"/>
                <a:gd name="T6" fmla="*/ 0 w 3"/>
                <a:gd name="T7" fmla="*/ 0 h 2"/>
                <a:gd name="T8" fmla="*/ 0 w 3"/>
                <a:gd name="T9" fmla="*/ 2 h 2"/>
                <a:gd name="T10" fmla="*/ 37 w 3"/>
                <a:gd name="T11" fmla="*/ 2 h 2"/>
                <a:gd name="T12" fmla="*/ 37 w 3"/>
                <a:gd name="T13" fmla="*/ 0 h 2"/>
                <a:gd name="T14" fmla="*/ 37 w 3"/>
                <a:gd name="T15" fmla="*/ 2 h 2"/>
                <a:gd name="T16" fmla="*/ 37 w 3"/>
                <a:gd name="T17" fmla="*/ 0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 h="2">
                  <a:moveTo>
                    <a:pt x="3" y="0"/>
                  </a:moveTo>
                  <a:lnTo>
                    <a:pt x="3" y="2"/>
                  </a:lnTo>
                  <a:lnTo>
                    <a:pt x="0" y="2"/>
                  </a:lnTo>
                  <a:lnTo>
                    <a:pt x="0" y="0"/>
                  </a:lnTo>
                  <a:lnTo>
                    <a:pt x="0" y="2"/>
                  </a:lnTo>
                  <a:lnTo>
                    <a:pt x="3" y="2"/>
                  </a:lnTo>
                  <a:lnTo>
                    <a:pt x="3" y="0"/>
                  </a:lnTo>
                  <a:lnTo>
                    <a:pt x="3" y="2"/>
                  </a:lnTo>
                  <a:lnTo>
                    <a:pt x="3" y="0"/>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251" name="Freeform 5392"/>
            <p:cNvSpPr>
              <a:spLocks/>
            </p:cNvSpPr>
            <p:nvPr/>
          </p:nvSpPr>
          <p:spPr bwMode="auto">
            <a:xfrm>
              <a:off x="1388" y="2240"/>
              <a:ext cx="5" cy="2"/>
            </a:xfrm>
            <a:custGeom>
              <a:avLst/>
              <a:gdLst>
                <a:gd name="T0" fmla="*/ 37 w 3"/>
                <a:gd name="T1" fmla="*/ 0 h 2"/>
                <a:gd name="T2" fmla="*/ 0 w 3"/>
                <a:gd name="T3" fmla="*/ 0 h 2"/>
                <a:gd name="T4" fmla="*/ 37 w 3"/>
                <a:gd name="T5" fmla="*/ 0 h 2"/>
                <a:gd name="T6" fmla="*/ 0 60000 65536"/>
                <a:gd name="T7" fmla="*/ 0 60000 65536"/>
                <a:gd name="T8" fmla="*/ 0 60000 65536"/>
              </a:gdLst>
              <a:ahLst/>
              <a:cxnLst>
                <a:cxn ang="T6">
                  <a:pos x="T0" y="T1"/>
                </a:cxn>
                <a:cxn ang="T7">
                  <a:pos x="T2" y="T3"/>
                </a:cxn>
                <a:cxn ang="T8">
                  <a:pos x="T4" y="T5"/>
                </a:cxn>
              </a:cxnLst>
              <a:rect l="0" t="0" r="r" b="b"/>
              <a:pathLst>
                <a:path w="3" h="2">
                  <a:moveTo>
                    <a:pt x="3" y="0"/>
                  </a:moveTo>
                  <a:lnTo>
                    <a:pt x="0" y="0"/>
                  </a:lnTo>
                  <a:lnTo>
                    <a:pt x="3" y="0"/>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252" name="Rectangle 5393"/>
            <p:cNvSpPr>
              <a:spLocks noChangeArrowheads="1"/>
            </p:cNvSpPr>
            <p:nvPr/>
          </p:nvSpPr>
          <p:spPr bwMode="auto">
            <a:xfrm>
              <a:off x="1395" y="2240"/>
              <a:ext cx="0" cy="4"/>
            </a:xfrm>
            <a:prstGeom prst="rect">
              <a:avLst/>
            </a:prstGeom>
            <a:solidFill>
              <a:srgbClr val="E1E1E1"/>
            </a:solidFill>
            <a:ln w="3175">
              <a:solidFill>
                <a:srgbClr val="000000"/>
              </a:solidFill>
              <a:miter lim="800000"/>
              <a:headEnd/>
              <a:tailEnd/>
            </a:ln>
          </p:spPr>
          <p:txBody>
            <a:bodyPr/>
            <a:lstStyle/>
            <a:p>
              <a:pPr algn="ctr" fontAlgn="base">
                <a:spcBef>
                  <a:spcPct val="50000"/>
                </a:spcBef>
                <a:spcAft>
                  <a:spcPct val="0"/>
                </a:spcAft>
              </a:pPr>
              <a:endParaRPr lang="en-US" altLang="en-US" sz="1600">
                <a:solidFill>
                  <a:srgbClr val="000000"/>
                </a:solidFill>
              </a:endParaRPr>
            </a:p>
          </p:txBody>
        </p:sp>
        <p:sp>
          <p:nvSpPr>
            <p:cNvPr id="3253" name="Freeform 5394"/>
            <p:cNvSpPr>
              <a:spLocks/>
            </p:cNvSpPr>
            <p:nvPr/>
          </p:nvSpPr>
          <p:spPr bwMode="auto">
            <a:xfrm>
              <a:off x="1268" y="2208"/>
              <a:ext cx="61" cy="50"/>
            </a:xfrm>
            <a:custGeom>
              <a:avLst/>
              <a:gdLst>
                <a:gd name="T0" fmla="*/ 9 w 54"/>
                <a:gd name="T1" fmla="*/ 9 h 41"/>
                <a:gd name="T2" fmla="*/ 2 w 54"/>
                <a:gd name="T3" fmla="*/ 48 h 41"/>
                <a:gd name="T4" fmla="*/ 0 w 54"/>
                <a:gd name="T5" fmla="*/ 60 h 41"/>
                <a:gd name="T6" fmla="*/ 0 w 54"/>
                <a:gd name="T7" fmla="*/ 90 h 41"/>
                <a:gd name="T8" fmla="*/ 12 w 54"/>
                <a:gd name="T9" fmla="*/ 110 h 41"/>
                <a:gd name="T10" fmla="*/ 20 w 54"/>
                <a:gd name="T11" fmla="*/ 83 h 41"/>
                <a:gd name="T12" fmla="*/ 38 w 54"/>
                <a:gd name="T13" fmla="*/ 72 h 41"/>
                <a:gd name="T14" fmla="*/ 52 w 54"/>
                <a:gd name="T15" fmla="*/ 77 h 41"/>
                <a:gd name="T16" fmla="*/ 87 w 54"/>
                <a:gd name="T17" fmla="*/ 77 h 41"/>
                <a:gd name="T18" fmla="*/ 99 w 54"/>
                <a:gd name="T19" fmla="*/ 60 h 41"/>
                <a:gd name="T20" fmla="*/ 68 w 54"/>
                <a:gd name="T21" fmla="*/ 40 h 41"/>
                <a:gd name="T22" fmla="*/ 77 w 54"/>
                <a:gd name="T23" fmla="*/ 27 h 41"/>
                <a:gd name="T24" fmla="*/ 60 w 54"/>
                <a:gd name="T25" fmla="*/ 22 h 41"/>
                <a:gd name="T26" fmla="*/ 20 w 54"/>
                <a:gd name="T27" fmla="*/ 0 h 41"/>
                <a:gd name="T28" fmla="*/ 9 w 54"/>
                <a:gd name="T29" fmla="*/ 9 h 4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4" h="41">
                  <a:moveTo>
                    <a:pt x="4" y="3"/>
                  </a:moveTo>
                  <a:lnTo>
                    <a:pt x="2" y="17"/>
                  </a:lnTo>
                  <a:lnTo>
                    <a:pt x="0" y="22"/>
                  </a:lnTo>
                  <a:lnTo>
                    <a:pt x="0" y="34"/>
                  </a:lnTo>
                  <a:lnTo>
                    <a:pt x="7" y="41"/>
                  </a:lnTo>
                  <a:lnTo>
                    <a:pt x="11" y="31"/>
                  </a:lnTo>
                  <a:lnTo>
                    <a:pt x="21" y="26"/>
                  </a:lnTo>
                  <a:lnTo>
                    <a:pt x="28" y="29"/>
                  </a:lnTo>
                  <a:lnTo>
                    <a:pt x="47" y="29"/>
                  </a:lnTo>
                  <a:lnTo>
                    <a:pt x="54" y="22"/>
                  </a:lnTo>
                  <a:lnTo>
                    <a:pt x="37" y="15"/>
                  </a:lnTo>
                  <a:lnTo>
                    <a:pt x="42" y="10"/>
                  </a:lnTo>
                  <a:lnTo>
                    <a:pt x="33" y="8"/>
                  </a:lnTo>
                  <a:lnTo>
                    <a:pt x="11" y="0"/>
                  </a:lnTo>
                  <a:lnTo>
                    <a:pt x="4" y="3"/>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254" name="Freeform 5395"/>
            <p:cNvSpPr>
              <a:spLocks/>
            </p:cNvSpPr>
            <p:nvPr/>
          </p:nvSpPr>
          <p:spPr bwMode="auto">
            <a:xfrm>
              <a:off x="1221" y="2208"/>
              <a:ext cx="52" cy="43"/>
            </a:xfrm>
            <a:custGeom>
              <a:avLst/>
              <a:gdLst>
                <a:gd name="T0" fmla="*/ 92 w 45"/>
                <a:gd name="T1" fmla="*/ 10 h 34"/>
                <a:gd name="T2" fmla="*/ 89 w 45"/>
                <a:gd name="T3" fmla="*/ 56 h 34"/>
                <a:gd name="T4" fmla="*/ 83 w 45"/>
                <a:gd name="T5" fmla="*/ 71 h 34"/>
                <a:gd name="T6" fmla="*/ 83 w 45"/>
                <a:gd name="T7" fmla="*/ 109 h 34"/>
                <a:gd name="T8" fmla="*/ 53 w 45"/>
                <a:gd name="T9" fmla="*/ 99 h 34"/>
                <a:gd name="T10" fmla="*/ 21 w 45"/>
                <a:gd name="T11" fmla="*/ 99 h 34"/>
                <a:gd name="T12" fmla="*/ 0 w 45"/>
                <a:gd name="T13" fmla="*/ 85 h 34"/>
                <a:gd name="T14" fmla="*/ 14 w 45"/>
                <a:gd name="T15" fmla="*/ 71 h 34"/>
                <a:gd name="T16" fmla="*/ 45 w 45"/>
                <a:gd name="T17" fmla="*/ 77 h 34"/>
                <a:gd name="T18" fmla="*/ 68 w 45"/>
                <a:gd name="T19" fmla="*/ 77 h 34"/>
                <a:gd name="T20" fmla="*/ 60 w 45"/>
                <a:gd name="T21" fmla="*/ 32 h 34"/>
                <a:gd name="T22" fmla="*/ 45 w 45"/>
                <a:gd name="T23" fmla="*/ 16 h 34"/>
                <a:gd name="T24" fmla="*/ 39 w 45"/>
                <a:gd name="T25" fmla="*/ 0 h 34"/>
                <a:gd name="T26" fmla="*/ 76 w 45"/>
                <a:gd name="T27" fmla="*/ 10 h 34"/>
                <a:gd name="T28" fmla="*/ 92 w 45"/>
                <a:gd name="T29" fmla="*/ 10 h 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5" h="34">
                  <a:moveTo>
                    <a:pt x="45" y="3"/>
                  </a:moveTo>
                  <a:lnTo>
                    <a:pt x="43" y="17"/>
                  </a:lnTo>
                  <a:lnTo>
                    <a:pt x="41" y="22"/>
                  </a:lnTo>
                  <a:lnTo>
                    <a:pt x="41" y="34"/>
                  </a:lnTo>
                  <a:lnTo>
                    <a:pt x="26" y="31"/>
                  </a:lnTo>
                  <a:lnTo>
                    <a:pt x="10" y="31"/>
                  </a:lnTo>
                  <a:lnTo>
                    <a:pt x="0" y="26"/>
                  </a:lnTo>
                  <a:lnTo>
                    <a:pt x="7" y="22"/>
                  </a:lnTo>
                  <a:lnTo>
                    <a:pt x="22" y="24"/>
                  </a:lnTo>
                  <a:lnTo>
                    <a:pt x="33" y="24"/>
                  </a:lnTo>
                  <a:lnTo>
                    <a:pt x="29" y="10"/>
                  </a:lnTo>
                  <a:lnTo>
                    <a:pt x="22" y="5"/>
                  </a:lnTo>
                  <a:lnTo>
                    <a:pt x="19" y="0"/>
                  </a:lnTo>
                  <a:lnTo>
                    <a:pt x="36" y="3"/>
                  </a:lnTo>
                  <a:lnTo>
                    <a:pt x="45" y="3"/>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255" name="Freeform 5396"/>
            <p:cNvSpPr>
              <a:spLocks/>
            </p:cNvSpPr>
            <p:nvPr/>
          </p:nvSpPr>
          <p:spPr bwMode="auto">
            <a:xfrm>
              <a:off x="1268" y="2164"/>
              <a:ext cx="2" cy="3"/>
            </a:xfrm>
            <a:custGeom>
              <a:avLst/>
              <a:gdLst>
                <a:gd name="T0" fmla="*/ 2 w 2"/>
                <a:gd name="T1" fmla="*/ 18 h 2"/>
                <a:gd name="T2" fmla="*/ 0 w 2"/>
                <a:gd name="T3" fmla="*/ 18 h 2"/>
                <a:gd name="T4" fmla="*/ 0 w 2"/>
                <a:gd name="T5" fmla="*/ 0 h 2"/>
                <a:gd name="T6" fmla="*/ 2 w 2"/>
                <a:gd name="T7" fmla="*/ 18 h 2"/>
                <a:gd name="T8" fmla="*/ 2 w 2"/>
                <a:gd name="T9" fmla="*/ 18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2" y="2"/>
                  </a:moveTo>
                  <a:lnTo>
                    <a:pt x="0" y="2"/>
                  </a:lnTo>
                  <a:lnTo>
                    <a:pt x="0" y="0"/>
                  </a:lnTo>
                  <a:lnTo>
                    <a:pt x="2" y="2"/>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256" name="Freeform 5397"/>
            <p:cNvSpPr>
              <a:spLocks/>
            </p:cNvSpPr>
            <p:nvPr/>
          </p:nvSpPr>
          <p:spPr bwMode="auto">
            <a:xfrm>
              <a:off x="1276" y="2164"/>
              <a:ext cx="5" cy="3"/>
            </a:xfrm>
            <a:custGeom>
              <a:avLst/>
              <a:gdLst>
                <a:gd name="T0" fmla="*/ 13 w 4"/>
                <a:gd name="T1" fmla="*/ 18 h 2"/>
                <a:gd name="T2" fmla="*/ 0 w 4"/>
                <a:gd name="T3" fmla="*/ 0 h 2"/>
                <a:gd name="T4" fmla="*/ 8 w 4"/>
                <a:gd name="T5" fmla="*/ 18 h 2"/>
                <a:gd name="T6" fmla="*/ 13 w 4"/>
                <a:gd name="T7" fmla="*/ 18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2">
                  <a:moveTo>
                    <a:pt x="4" y="2"/>
                  </a:moveTo>
                  <a:lnTo>
                    <a:pt x="0" y="0"/>
                  </a:lnTo>
                  <a:lnTo>
                    <a:pt x="2" y="2"/>
                  </a:lnTo>
                  <a:lnTo>
                    <a:pt x="4" y="2"/>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257" name="Freeform 5398"/>
            <p:cNvSpPr>
              <a:spLocks/>
            </p:cNvSpPr>
            <p:nvPr/>
          </p:nvSpPr>
          <p:spPr bwMode="auto">
            <a:xfrm>
              <a:off x="1448" y="2338"/>
              <a:ext cx="4" cy="5"/>
            </a:xfrm>
            <a:custGeom>
              <a:avLst/>
              <a:gdLst>
                <a:gd name="T0" fmla="*/ 2 w 5"/>
                <a:gd name="T1" fmla="*/ 13 h 4"/>
                <a:gd name="T2" fmla="*/ 0 w 5"/>
                <a:gd name="T3" fmla="*/ 8 h 4"/>
                <a:gd name="T4" fmla="*/ 2 w 5"/>
                <a:gd name="T5" fmla="*/ 0 h 4"/>
                <a:gd name="T6" fmla="*/ 2 w 5"/>
                <a:gd name="T7" fmla="*/ 13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4">
                  <a:moveTo>
                    <a:pt x="3" y="4"/>
                  </a:moveTo>
                  <a:lnTo>
                    <a:pt x="0" y="2"/>
                  </a:lnTo>
                  <a:lnTo>
                    <a:pt x="5" y="0"/>
                  </a:lnTo>
                  <a:lnTo>
                    <a:pt x="3" y="4"/>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258" name="Freeform 5399"/>
            <p:cNvSpPr>
              <a:spLocks/>
            </p:cNvSpPr>
            <p:nvPr/>
          </p:nvSpPr>
          <p:spPr bwMode="auto">
            <a:xfrm>
              <a:off x="1009" y="2403"/>
              <a:ext cx="57" cy="67"/>
            </a:xfrm>
            <a:custGeom>
              <a:avLst/>
              <a:gdLst>
                <a:gd name="T0" fmla="*/ 18 w 52"/>
                <a:gd name="T1" fmla="*/ 82 h 54"/>
                <a:gd name="T2" fmla="*/ 0 w 52"/>
                <a:gd name="T3" fmla="*/ 40 h 54"/>
                <a:gd name="T4" fmla="*/ 2 w 52"/>
                <a:gd name="T5" fmla="*/ 21 h 54"/>
                <a:gd name="T6" fmla="*/ 2 w 52"/>
                <a:gd name="T7" fmla="*/ 11 h 54"/>
                <a:gd name="T8" fmla="*/ 4 w 52"/>
                <a:gd name="T9" fmla="*/ 0 h 54"/>
                <a:gd name="T10" fmla="*/ 42 w 52"/>
                <a:gd name="T11" fmla="*/ 11 h 54"/>
                <a:gd name="T12" fmla="*/ 55 w 52"/>
                <a:gd name="T13" fmla="*/ 11 h 54"/>
                <a:gd name="T14" fmla="*/ 71 w 52"/>
                <a:gd name="T15" fmla="*/ 47 h 54"/>
                <a:gd name="T16" fmla="*/ 82 w 52"/>
                <a:gd name="T17" fmla="*/ 82 h 54"/>
                <a:gd name="T18" fmla="*/ 71 w 52"/>
                <a:gd name="T19" fmla="*/ 88 h 54"/>
                <a:gd name="T20" fmla="*/ 71 w 52"/>
                <a:gd name="T21" fmla="*/ 125 h 54"/>
                <a:gd name="T22" fmla="*/ 71 w 52"/>
                <a:gd name="T23" fmla="*/ 159 h 54"/>
                <a:gd name="T24" fmla="*/ 60 w 52"/>
                <a:gd name="T25" fmla="*/ 125 h 54"/>
                <a:gd name="T26" fmla="*/ 60 w 52"/>
                <a:gd name="T27" fmla="*/ 136 h 54"/>
                <a:gd name="T28" fmla="*/ 52 w 52"/>
                <a:gd name="T29" fmla="*/ 125 h 54"/>
                <a:gd name="T30" fmla="*/ 49 w 52"/>
                <a:gd name="T31" fmla="*/ 97 h 54"/>
                <a:gd name="T32" fmla="*/ 30 w 52"/>
                <a:gd name="T33" fmla="*/ 69 h 54"/>
                <a:gd name="T34" fmla="*/ 14 w 52"/>
                <a:gd name="T35" fmla="*/ 47 h 54"/>
                <a:gd name="T36" fmla="*/ 22 w 52"/>
                <a:gd name="T37" fmla="*/ 69 h 54"/>
                <a:gd name="T38" fmla="*/ 18 w 52"/>
                <a:gd name="T39" fmla="*/ 8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2" h="54">
                  <a:moveTo>
                    <a:pt x="12" y="28"/>
                  </a:moveTo>
                  <a:lnTo>
                    <a:pt x="0" y="14"/>
                  </a:lnTo>
                  <a:lnTo>
                    <a:pt x="2" y="7"/>
                  </a:lnTo>
                  <a:lnTo>
                    <a:pt x="2" y="4"/>
                  </a:lnTo>
                  <a:lnTo>
                    <a:pt x="4" y="0"/>
                  </a:lnTo>
                  <a:lnTo>
                    <a:pt x="26" y="4"/>
                  </a:lnTo>
                  <a:lnTo>
                    <a:pt x="35" y="4"/>
                  </a:lnTo>
                  <a:lnTo>
                    <a:pt x="45" y="16"/>
                  </a:lnTo>
                  <a:lnTo>
                    <a:pt x="52" y="28"/>
                  </a:lnTo>
                  <a:lnTo>
                    <a:pt x="45" y="30"/>
                  </a:lnTo>
                  <a:lnTo>
                    <a:pt x="45" y="42"/>
                  </a:lnTo>
                  <a:lnTo>
                    <a:pt x="45" y="54"/>
                  </a:lnTo>
                  <a:lnTo>
                    <a:pt x="38" y="42"/>
                  </a:lnTo>
                  <a:lnTo>
                    <a:pt x="38" y="47"/>
                  </a:lnTo>
                  <a:lnTo>
                    <a:pt x="33" y="42"/>
                  </a:lnTo>
                  <a:lnTo>
                    <a:pt x="31" y="33"/>
                  </a:lnTo>
                  <a:lnTo>
                    <a:pt x="19" y="23"/>
                  </a:lnTo>
                  <a:lnTo>
                    <a:pt x="9" y="16"/>
                  </a:lnTo>
                  <a:lnTo>
                    <a:pt x="14" y="23"/>
                  </a:lnTo>
                  <a:lnTo>
                    <a:pt x="12" y="28"/>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259" name="Freeform 5400"/>
            <p:cNvSpPr>
              <a:spLocks/>
            </p:cNvSpPr>
            <p:nvPr/>
          </p:nvSpPr>
          <p:spPr bwMode="auto">
            <a:xfrm>
              <a:off x="1288" y="2370"/>
              <a:ext cx="6" cy="2"/>
            </a:xfrm>
            <a:custGeom>
              <a:avLst/>
              <a:gdLst>
                <a:gd name="T0" fmla="*/ 0 w 5"/>
                <a:gd name="T1" fmla="*/ 0 h 2"/>
                <a:gd name="T2" fmla="*/ 12 w 5"/>
                <a:gd name="T3" fmla="*/ 2 h 2"/>
                <a:gd name="T4" fmla="*/ 0 w 5"/>
                <a:gd name="T5" fmla="*/ 0 h 2"/>
                <a:gd name="T6" fmla="*/ 0 60000 65536"/>
                <a:gd name="T7" fmla="*/ 0 60000 65536"/>
                <a:gd name="T8" fmla="*/ 0 60000 65536"/>
              </a:gdLst>
              <a:ahLst/>
              <a:cxnLst>
                <a:cxn ang="T6">
                  <a:pos x="T0" y="T1"/>
                </a:cxn>
                <a:cxn ang="T7">
                  <a:pos x="T2" y="T3"/>
                </a:cxn>
                <a:cxn ang="T8">
                  <a:pos x="T4" y="T5"/>
                </a:cxn>
              </a:cxnLst>
              <a:rect l="0" t="0" r="r" b="b"/>
              <a:pathLst>
                <a:path w="5" h="2">
                  <a:moveTo>
                    <a:pt x="0" y="0"/>
                  </a:moveTo>
                  <a:lnTo>
                    <a:pt x="5" y="2"/>
                  </a:lnTo>
                  <a:lnTo>
                    <a:pt x="0" y="0"/>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260" name="Freeform 5401"/>
            <p:cNvSpPr>
              <a:spLocks/>
            </p:cNvSpPr>
            <p:nvPr/>
          </p:nvSpPr>
          <p:spPr bwMode="auto">
            <a:xfrm>
              <a:off x="1475" y="2352"/>
              <a:ext cx="1" cy="6"/>
            </a:xfrm>
            <a:custGeom>
              <a:avLst/>
              <a:gdLst>
                <a:gd name="T0" fmla="*/ 1 w 2"/>
                <a:gd name="T1" fmla="*/ 12 h 5"/>
                <a:gd name="T2" fmla="*/ 0 w 2"/>
                <a:gd name="T3" fmla="*/ 12 h 5"/>
                <a:gd name="T4" fmla="*/ 0 w 2"/>
                <a:gd name="T5" fmla="*/ 0 h 5"/>
                <a:gd name="T6" fmla="*/ 1 w 2"/>
                <a:gd name="T7" fmla="*/ 12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5">
                  <a:moveTo>
                    <a:pt x="2" y="5"/>
                  </a:moveTo>
                  <a:lnTo>
                    <a:pt x="0" y="5"/>
                  </a:lnTo>
                  <a:lnTo>
                    <a:pt x="0" y="0"/>
                  </a:lnTo>
                  <a:lnTo>
                    <a:pt x="2" y="5"/>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261" name="Freeform 5402"/>
            <p:cNvSpPr>
              <a:spLocks/>
            </p:cNvSpPr>
            <p:nvPr/>
          </p:nvSpPr>
          <p:spPr bwMode="auto">
            <a:xfrm>
              <a:off x="1443" y="2305"/>
              <a:ext cx="5" cy="5"/>
            </a:xfrm>
            <a:custGeom>
              <a:avLst/>
              <a:gdLst>
                <a:gd name="T0" fmla="*/ 13 w 4"/>
                <a:gd name="T1" fmla="*/ 3 h 5"/>
                <a:gd name="T2" fmla="*/ 8 w 4"/>
                <a:gd name="T3" fmla="*/ 5 h 5"/>
                <a:gd name="T4" fmla="*/ 0 w 4"/>
                <a:gd name="T5" fmla="*/ 0 h 5"/>
                <a:gd name="T6" fmla="*/ 13 w 4"/>
                <a:gd name="T7" fmla="*/ 0 h 5"/>
                <a:gd name="T8" fmla="*/ 13 w 4"/>
                <a:gd name="T9" fmla="*/ 3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5">
                  <a:moveTo>
                    <a:pt x="4" y="3"/>
                  </a:moveTo>
                  <a:lnTo>
                    <a:pt x="2" y="5"/>
                  </a:lnTo>
                  <a:lnTo>
                    <a:pt x="0" y="0"/>
                  </a:lnTo>
                  <a:lnTo>
                    <a:pt x="4" y="0"/>
                  </a:lnTo>
                  <a:lnTo>
                    <a:pt x="4" y="3"/>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262" name="Freeform 5403"/>
            <p:cNvSpPr>
              <a:spLocks/>
            </p:cNvSpPr>
            <p:nvPr/>
          </p:nvSpPr>
          <p:spPr bwMode="auto">
            <a:xfrm>
              <a:off x="940" y="2328"/>
              <a:ext cx="40" cy="30"/>
            </a:xfrm>
            <a:custGeom>
              <a:avLst/>
              <a:gdLst>
                <a:gd name="T0" fmla="*/ 60 w 36"/>
                <a:gd name="T1" fmla="*/ 60 h 24"/>
                <a:gd name="T2" fmla="*/ 57 w 36"/>
                <a:gd name="T3" fmla="*/ 75 h 24"/>
                <a:gd name="T4" fmla="*/ 41 w 36"/>
                <a:gd name="T5" fmla="*/ 69 h 24"/>
                <a:gd name="T6" fmla="*/ 20 w 36"/>
                <a:gd name="T7" fmla="*/ 51 h 24"/>
                <a:gd name="T8" fmla="*/ 0 w 36"/>
                <a:gd name="T9" fmla="*/ 38 h 24"/>
                <a:gd name="T10" fmla="*/ 24 w 36"/>
                <a:gd name="T11" fmla="*/ 0 h 24"/>
                <a:gd name="T12" fmla="*/ 41 w 36"/>
                <a:gd name="T13" fmla="*/ 25 h 24"/>
                <a:gd name="T14" fmla="*/ 60 w 36"/>
                <a:gd name="T15" fmla="*/ 31 h 24"/>
                <a:gd name="T16" fmla="*/ 60 w 36"/>
                <a:gd name="T17" fmla="*/ 6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24">
                  <a:moveTo>
                    <a:pt x="36" y="19"/>
                  </a:moveTo>
                  <a:lnTo>
                    <a:pt x="33" y="24"/>
                  </a:lnTo>
                  <a:lnTo>
                    <a:pt x="24" y="22"/>
                  </a:lnTo>
                  <a:lnTo>
                    <a:pt x="12" y="17"/>
                  </a:lnTo>
                  <a:lnTo>
                    <a:pt x="0" y="12"/>
                  </a:lnTo>
                  <a:lnTo>
                    <a:pt x="14" y="0"/>
                  </a:lnTo>
                  <a:lnTo>
                    <a:pt x="24" y="8"/>
                  </a:lnTo>
                  <a:lnTo>
                    <a:pt x="36" y="10"/>
                  </a:lnTo>
                  <a:lnTo>
                    <a:pt x="36" y="19"/>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263" name="Freeform 5404"/>
            <p:cNvSpPr>
              <a:spLocks/>
            </p:cNvSpPr>
            <p:nvPr/>
          </p:nvSpPr>
          <p:spPr bwMode="auto">
            <a:xfrm>
              <a:off x="1435" y="2379"/>
              <a:ext cx="1" cy="2"/>
            </a:xfrm>
            <a:custGeom>
              <a:avLst/>
              <a:gdLst>
                <a:gd name="T0" fmla="*/ 1 w 2"/>
                <a:gd name="T1" fmla="*/ 2 h 2"/>
                <a:gd name="T2" fmla="*/ 1 w 2"/>
                <a:gd name="T3" fmla="*/ 0 h 2"/>
                <a:gd name="T4" fmla="*/ 1 w 2"/>
                <a:gd name="T5" fmla="*/ 0 h 2"/>
                <a:gd name="T6" fmla="*/ 0 w 2"/>
                <a:gd name="T7" fmla="*/ 0 h 2"/>
                <a:gd name="T8" fmla="*/ 0 w 2"/>
                <a:gd name="T9" fmla="*/ 0 h 2"/>
                <a:gd name="T10" fmla="*/ 0 w 2"/>
                <a:gd name="T11" fmla="*/ 2 h 2"/>
                <a:gd name="T12" fmla="*/ 0 w 2"/>
                <a:gd name="T13" fmla="*/ 2 h 2"/>
                <a:gd name="T14" fmla="*/ 0 w 2"/>
                <a:gd name="T15" fmla="*/ 2 h 2"/>
                <a:gd name="T16" fmla="*/ 0 w 2"/>
                <a:gd name="T17" fmla="*/ 2 h 2"/>
                <a:gd name="T18" fmla="*/ 1 w 2"/>
                <a:gd name="T19" fmla="*/ 2 h 2"/>
                <a:gd name="T20" fmla="*/ 1 w 2"/>
                <a:gd name="T21" fmla="*/ 2 h 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 h="2">
                  <a:moveTo>
                    <a:pt x="2" y="2"/>
                  </a:moveTo>
                  <a:lnTo>
                    <a:pt x="2" y="0"/>
                  </a:lnTo>
                  <a:lnTo>
                    <a:pt x="0" y="0"/>
                  </a:lnTo>
                  <a:lnTo>
                    <a:pt x="0" y="2"/>
                  </a:lnTo>
                  <a:lnTo>
                    <a:pt x="2" y="2"/>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264" name="Freeform 5405"/>
            <p:cNvSpPr>
              <a:spLocks/>
            </p:cNvSpPr>
            <p:nvPr/>
          </p:nvSpPr>
          <p:spPr bwMode="auto">
            <a:xfrm>
              <a:off x="1436" y="2375"/>
              <a:ext cx="3" cy="4"/>
            </a:xfrm>
            <a:custGeom>
              <a:avLst/>
              <a:gdLst>
                <a:gd name="T0" fmla="*/ 18 w 2"/>
                <a:gd name="T1" fmla="*/ 0 h 3"/>
                <a:gd name="T2" fmla="*/ 18 w 2"/>
                <a:gd name="T3" fmla="*/ 12 h 3"/>
                <a:gd name="T4" fmla="*/ 0 w 2"/>
                <a:gd name="T5" fmla="*/ 0 h 3"/>
                <a:gd name="T6" fmla="*/ 18 w 2"/>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3">
                  <a:moveTo>
                    <a:pt x="2" y="0"/>
                  </a:moveTo>
                  <a:lnTo>
                    <a:pt x="2" y="3"/>
                  </a:lnTo>
                  <a:lnTo>
                    <a:pt x="0" y="0"/>
                  </a:lnTo>
                  <a:lnTo>
                    <a:pt x="2" y="0"/>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265" name="Freeform 5406"/>
            <p:cNvSpPr>
              <a:spLocks/>
            </p:cNvSpPr>
            <p:nvPr/>
          </p:nvSpPr>
          <p:spPr bwMode="auto">
            <a:xfrm>
              <a:off x="955" y="2296"/>
              <a:ext cx="109" cy="65"/>
            </a:xfrm>
            <a:custGeom>
              <a:avLst/>
              <a:gdLst>
                <a:gd name="T0" fmla="*/ 92 w 97"/>
                <a:gd name="T1" fmla="*/ 110 h 52"/>
                <a:gd name="T2" fmla="*/ 81 w 97"/>
                <a:gd name="T3" fmla="*/ 118 h 52"/>
                <a:gd name="T4" fmla="*/ 69 w 97"/>
                <a:gd name="T5" fmla="*/ 133 h 52"/>
                <a:gd name="T6" fmla="*/ 61 w 97"/>
                <a:gd name="T7" fmla="*/ 158 h 52"/>
                <a:gd name="T8" fmla="*/ 55 w 97"/>
                <a:gd name="T9" fmla="*/ 158 h 52"/>
                <a:gd name="T10" fmla="*/ 53 w 97"/>
                <a:gd name="T11" fmla="*/ 138 h 52"/>
                <a:gd name="T12" fmla="*/ 39 w 97"/>
                <a:gd name="T13" fmla="*/ 138 h 52"/>
                <a:gd name="T14" fmla="*/ 39 w 97"/>
                <a:gd name="T15" fmla="*/ 110 h 52"/>
                <a:gd name="T16" fmla="*/ 17 w 97"/>
                <a:gd name="T17" fmla="*/ 106 h 52"/>
                <a:gd name="T18" fmla="*/ 0 w 97"/>
                <a:gd name="T19" fmla="*/ 80 h 52"/>
                <a:gd name="T20" fmla="*/ 17 w 97"/>
                <a:gd name="T21" fmla="*/ 38 h 52"/>
                <a:gd name="T22" fmla="*/ 34 w 97"/>
                <a:gd name="T23" fmla="*/ 10 h 52"/>
                <a:gd name="T24" fmla="*/ 39 w 97"/>
                <a:gd name="T25" fmla="*/ 10 h 52"/>
                <a:gd name="T26" fmla="*/ 69 w 97"/>
                <a:gd name="T27" fmla="*/ 10 h 52"/>
                <a:gd name="T28" fmla="*/ 92 w 97"/>
                <a:gd name="T29" fmla="*/ 0 h 52"/>
                <a:gd name="T30" fmla="*/ 115 w 97"/>
                <a:gd name="T31" fmla="*/ 0 h 52"/>
                <a:gd name="T32" fmla="*/ 142 w 97"/>
                <a:gd name="T33" fmla="*/ 10 h 52"/>
                <a:gd name="T34" fmla="*/ 157 w 97"/>
                <a:gd name="T35" fmla="*/ 23 h 52"/>
                <a:gd name="T36" fmla="*/ 154 w 97"/>
                <a:gd name="T37" fmla="*/ 23 h 52"/>
                <a:gd name="T38" fmla="*/ 154 w 97"/>
                <a:gd name="T39" fmla="*/ 31 h 52"/>
                <a:gd name="T40" fmla="*/ 161 w 97"/>
                <a:gd name="T41" fmla="*/ 31 h 52"/>
                <a:gd name="T42" fmla="*/ 173 w 97"/>
                <a:gd name="T43" fmla="*/ 51 h 52"/>
                <a:gd name="T44" fmla="*/ 154 w 97"/>
                <a:gd name="T45" fmla="*/ 60 h 52"/>
                <a:gd name="T46" fmla="*/ 127 w 97"/>
                <a:gd name="T47" fmla="*/ 69 h 52"/>
                <a:gd name="T48" fmla="*/ 92 w 97"/>
                <a:gd name="T49" fmla="*/ 110 h 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7" h="52">
                  <a:moveTo>
                    <a:pt x="52" y="36"/>
                  </a:moveTo>
                  <a:lnTo>
                    <a:pt x="45" y="38"/>
                  </a:lnTo>
                  <a:lnTo>
                    <a:pt x="38" y="43"/>
                  </a:lnTo>
                  <a:lnTo>
                    <a:pt x="34" y="52"/>
                  </a:lnTo>
                  <a:lnTo>
                    <a:pt x="31" y="52"/>
                  </a:lnTo>
                  <a:lnTo>
                    <a:pt x="29" y="45"/>
                  </a:lnTo>
                  <a:lnTo>
                    <a:pt x="22" y="45"/>
                  </a:lnTo>
                  <a:lnTo>
                    <a:pt x="22" y="36"/>
                  </a:lnTo>
                  <a:lnTo>
                    <a:pt x="10" y="34"/>
                  </a:lnTo>
                  <a:lnTo>
                    <a:pt x="0" y="26"/>
                  </a:lnTo>
                  <a:lnTo>
                    <a:pt x="10" y="12"/>
                  </a:lnTo>
                  <a:lnTo>
                    <a:pt x="19" y="3"/>
                  </a:lnTo>
                  <a:lnTo>
                    <a:pt x="22" y="3"/>
                  </a:lnTo>
                  <a:lnTo>
                    <a:pt x="38" y="3"/>
                  </a:lnTo>
                  <a:lnTo>
                    <a:pt x="52" y="0"/>
                  </a:lnTo>
                  <a:lnTo>
                    <a:pt x="64" y="0"/>
                  </a:lnTo>
                  <a:lnTo>
                    <a:pt x="79" y="3"/>
                  </a:lnTo>
                  <a:lnTo>
                    <a:pt x="88" y="7"/>
                  </a:lnTo>
                  <a:lnTo>
                    <a:pt x="86" y="7"/>
                  </a:lnTo>
                  <a:lnTo>
                    <a:pt x="86" y="10"/>
                  </a:lnTo>
                  <a:lnTo>
                    <a:pt x="90" y="10"/>
                  </a:lnTo>
                  <a:lnTo>
                    <a:pt x="97" y="17"/>
                  </a:lnTo>
                  <a:lnTo>
                    <a:pt x="86" y="19"/>
                  </a:lnTo>
                  <a:lnTo>
                    <a:pt x="71" y="22"/>
                  </a:lnTo>
                  <a:lnTo>
                    <a:pt x="52" y="36"/>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266" name="Freeform 5407"/>
            <p:cNvSpPr>
              <a:spLocks/>
            </p:cNvSpPr>
            <p:nvPr/>
          </p:nvSpPr>
          <p:spPr bwMode="auto">
            <a:xfrm>
              <a:off x="1448" y="2319"/>
              <a:ext cx="4" cy="9"/>
            </a:xfrm>
            <a:custGeom>
              <a:avLst/>
              <a:gdLst>
                <a:gd name="T0" fmla="*/ 2 w 5"/>
                <a:gd name="T1" fmla="*/ 24 h 7"/>
                <a:gd name="T2" fmla="*/ 0 w 5"/>
                <a:gd name="T3" fmla="*/ 0 h 7"/>
                <a:gd name="T4" fmla="*/ 2 w 5"/>
                <a:gd name="T5" fmla="*/ 24 h 7"/>
                <a:gd name="T6" fmla="*/ 0 60000 65536"/>
                <a:gd name="T7" fmla="*/ 0 60000 65536"/>
                <a:gd name="T8" fmla="*/ 0 60000 65536"/>
              </a:gdLst>
              <a:ahLst/>
              <a:cxnLst>
                <a:cxn ang="T6">
                  <a:pos x="T0" y="T1"/>
                </a:cxn>
                <a:cxn ang="T7">
                  <a:pos x="T2" y="T3"/>
                </a:cxn>
                <a:cxn ang="T8">
                  <a:pos x="T4" y="T5"/>
                </a:cxn>
              </a:cxnLst>
              <a:rect l="0" t="0" r="r" b="b"/>
              <a:pathLst>
                <a:path w="5" h="7">
                  <a:moveTo>
                    <a:pt x="5" y="7"/>
                  </a:moveTo>
                  <a:lnTo>
                    <a:pt x="0" y="0"/>
                  </a:lnTo>
                  <a:lnTo>
                    <a:pt x="5" y="7"/>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267" name="Freeform 5408"/>
            <p:cNvSpPr>
              <a:spLocks/>
            </p:cNvSpPr>
            <p:nvPr/>
          </p:nvSpPr>
          <p:spPr bwMode="auto">
            <a:xfrm>
              <a:off x="982" y="2317"/>
              <a:ext cx="82" cy="91"/>
            </a:xfrm>
            <a:custGeom>
              <a:avLst/>
              <a:gdLst>
                <a:gd name="T0" fmla="*/ 49 w 73"/>
                <a:gd name="T1" fmla="*/ 57 h 73"/>
                <a:gd name="T2" fmla="*/ 38 w 73"/>
                <a:gd name="T3" fmla="*/ 62 h 73"/>
                <a:gd name="T4" fmla="*/ 25 w 73"/>
                <a:gd name="T5" fmla="*/ 77 h 73"/>
                <a:gd name="T6" fmla="*/ 17 w 73"/>
                <a:gd name="T7" fmla="*/ 107 h 73"/>
                <a:gd name="T8" fmla="*/ 12 w 73"/>
                <a:gd name="T9" fmla="*/ 107 h 73"/>
                <a:gd name="T10" fmla="*/ 0 w 73"/>
                <a:gd name="T11" fmla="*/ 115 h 73"/>
                <a:gd name="T12" fmla="*/ 25 w 73"/>
                <a:gd name="T13" fmla="*/ 157 h 73"/>
                <a:gd name="T14" fmla="*/ 49 w 73"/>
                <a:gd name="T15" fmla="*/ 207 h 73"/>
                <a:gd name="T16" fmla="*/ 90 w 73"/>
                <a:gd name="T17" fmla="*/ 219 h 73"/>
                <a:gd name="T18" fmla="*/ 104 w 73"/>
                <a:gd name="T19" fmla="*/ 219 h 73"/>
                <a:gd name="T20" fmla="*/ 104 w 73"/>
                <a:gd name="T21" fmla="*/ 183 h 73"/>
                <a:gd name="T22" fmla="*/ 112 w 73"/>
                <a:gd name="T23" fmla="*/ 157 h 73"/>
                <a:gd name="T24" fmla="*/ 115 w 73"/>
                <a:gd name="T25" fmla="*/ 120 h 73"/>
                <a:gd name="T26" fmla="*/ 117 w 73"/>
                <a:gd name="T27" fmla="*/ 135 h 73"/>
                <a:gd name="T28" fmla="*/ 117 w 73"/>
                <a:gd name="T29" fmla="*/ 95 h 73"/>
                <a:gd name="T30" fmla="*/ 125 w 73"/>
                <a:gd name="T31" fmla="*/ 50 h 73"/>
                <a:gd name="T32" fmla="*/ 125 w 73"/>
                <a:gd name="T33" fmla="*/ 2 h 73"/>
                <a:gd name="T34" fmla="*/ 130 w 73"/>
                <a:gd name="T35" fmla="*/ 0 h 73"/>
                <a:gd name="T36" fmla="*/ 112 w 73"/>
                <a:gd name="T37" fmla="*/ 2 h 73"/>
                <a:gd name="T38" fmla="*/ 84 w 73"/>
                <a:gd name="T39" fmla="*/ 14 h 73"/>
                <a:gd name="T40" fmla="*/ 49 w 73"/>
                <a:gd name="T41" fmla="*/ 57 h 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3" h="73">
                  <a:moveTo>
                    <a:pt x="28" y="19"/>
                  </a:moveTo>
                  <a:lnTo>
                    <a:pt x="21" y="21"/>
                  </a:lnTo>
                  <a:lnTo>
                    <a:pt x="14" y="26"/>
                  </a:lnTo>
                  <a:lnTo>
                    <a:pt x="10" y="35"/>
                  </a:lnTo>
                  <a:lnTo>
                    <a:pt x="7" y="35"/>
                  </a:lnTo>
                  <a:lnTo>
                    <a:pt x="0" y="38"/>
                  </a:lnTo>
                  <a:lnTo>
                    <a:pt x="14" y="52"/>
                  </a:lnTo>
                  <a:lnTo>
                    <a:pt x="28" y="69"/>
                  </a:lnTo>
                  <a:lnTo>
                    <a:pt x="50" y="73"/>
                  </a:lnTo>
                  <a:lnTo>
                    <a:pt x="59" y="73"/>
                  </a:lnTo>
                  <a:lnTo>
                    <a:pt x="59" y="61"/>
                  </a:lnTo>
                  <a:lnTo>
                    <a:pt x="62" y="52"/>
                  </a:lnTo>
                  <a:lnTo>
                    <a:pt x="64" y="40"/>
                  </a:lnTo>
                  <a:lnTo>
                    <a:pt x="66" y="45"/>
                  </a:lnTo>
                  <a:lnTo>
                    <a:pt x="66" y="31"/>
                  </a:lnTo>
                  <a:lnTo>
                    <a:pt x="69" y="17"/>
                  </a:lnTo>
                  <a:lnTo>
                    <a:pt x="69" y="2"/>
                  </a:lnTo>
                  <a:lnTo>
                    <a:pt x="73" y="0"/>
                  </a:lnTo>
                  <a:lnTo>
                    <a:pt x="62" y="2"/>
                  </a:lnTo>
                  <a:lnTo>
                    <a:pt x="47" y="5"/>
                  </a:lnTo>
                  <a:lnTo>
                    <a:pt x="28" y="19"/>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268" name="Freeform 5409"/>
            <p:cNvSpPr>
              <a:spLocks/>
            </p:cNvSpPr>
            <p:nvPr/>
          </p:nvSpPr>
          <p:spPr bwMode="auto">
            <a:xfrm>
              <a:off x="1445" y="2352"/>
              <a:ext cx="3" cy="6"/>
            </a:xfrm>
            <a:custGeom>
              <a:avLst/>
              <a:gdLst>
                <a:gd name="T0" fmla="*/ 18 w 2"/>
                <a:gd name="T1" fmla="*/ 12 h 5"/>
                <a:gd name="T2" fmla="*/ 18 w 2"/>
                <a:gd name="T3" fmla="*/ 0 h 5"/>
                <a:gd name="T4" fmla="*/ 0 w 2"/>
                <a:gd name="T5" fmla="*/ 8 h 5"/>
                <a:gd name="T6" fmla="*/ 18 w 2"/>
                <a:gd name="T7" fmla="*/ 12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5">
                  <a:moveTo>
                    <a:pt x="2" y="5"/>
                  </a:moveTo>
                  <a:lnTo>
                    <a:pt x="2" y="0"/>
                  </a:lnTo>
                  <a:lnTo>
                    <a:pt x="0" y="3"/>
                  </a:lnTo>
                  <a:lnTo>
                    <a:pt x="2" y="5"/>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269" name="Freeform 5410"/>
            <p:cNvSpPr>
              <a:spLocks/>
            </p:cNvSpPr>
            <p:nvPr/>
          </p:nvSpPr>
          <p:spPr bwMode="auto">
            <a:xfrm>
              <a:off x="1425" y="2270"/>
              <a:ext cx="4" cy="1"/>
            </a:xfrm>
            <a:custGeom>
              <a:avLst/>
              <a:gdLst>
                <a:gd name="T0" fmla="*/ 0 w 3"/>
                <a:gd name="T1" fmla="*/ 0 h 1"/>
                <a:gd name="T2" fmla="*/ 0 w 3"/>
                <a:gd name="T3" fmla="*/ 0 h 1"/>
                <a:gd name="T4" fmla="*/ 12 w 3"/>
                <a:gd name="T5" fmla="*/ 0 h 1"/>
                <a:gd name="T6" fmla="*/ 0 w 3"/>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1">
                  <a:moveTo>
                    <a:pt x="0" y="0"/>
                  </a:moveTo>
                  <a:lnTo>
                    <a:pt x="0" y="0"/>
                  </a:lnTo>
                  <a:lnTo>
                    <a:pt x="3" y="0"/>
                  </a:lnTo>
                  <a:lnTo>
                    <a:pt x="0" y="0"/>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270" name="Freeform 5411"/>
            <p:cNvSpPr>
              <a:spLocks/>
            </p:cNvSpPr>
            <p:nvPr/>
          </p:nvSpPr>
          <p:spPr bwMode="auto">
            <a:xfrm>
              <a:off x="1423" y="2263"/>
              <a:ext cx="2" cy="4"/>
            </a:xfrm>
            <a:custGeom>
              <a:avLst/>
              <a:gdLst>
                <a:gd name="T0" fmla="*/ 2 w 2"/>
                <a:gd name="T1" fmla="*/ 12 h 3"/>
                <a:gd name="T2" fmla="*/ 0 w 2"/>
                <a:gd name="T3" fmla="*/ 0 h 3"/>
                <a:gd name="T4" fmla="*/ 2 w 2"/>
                <a:gd name="T5" fmla="*/ 0 h 3"/>
                <a:gd name="T6" fmla="*/ 2 w 2"/>
                <a:gd name="T7" fmla="*/ 12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3">
                  <a:moveTo>
                    <a:pt x="2" y="3"/>
                  </a:moveTo>
                  <a:lnTo>
                    <a:pt x="0" y="0"/>
                  </a:lnTo>
                  <a:lnTo>
                    <a:pt x="2" y="0"/>
                  </a:lnTo>
                  <a:lnTo>
                    <a:pt x="2" y="3"/>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271" name="Freeform 5412"/>
            <p:cNvSpPr>
              <a:spLocks/>
            </p:cNvSpPr>
            <p:nvPr/>
          </p:nvSpPr>
          <p:spPr bwMode="auto">
            <a:xfrm>
              <a:off x="1439" y="2287"/>
              <a:ext cx="4" cy="7"/>
            </a:xfrm>
            <a:custGeom>
              <a:avLst/>
              <a:gdLst>
                <a:gd name="T0" fmla="*/ 12 w 3"/>
                <a:gd name="T1" fmla="*/ 0 h 5"/>
                <a:gd name="T2" fmla="*/ 12 w 3"/>
                <a:gd name="T3" fmla="*/ 15 h 5"/>
                <a:gd name="T4" fmla="*/ 0 w 3"/>
                <a:gd name="T5" fmla="*/ 28 h 5"/>
                <a:gd name="T6" fmla="*/ 12 w 3"/>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5">
                  <a:moveTo>
                    <a:pt x="3" y="0"/>
                  </a:moveTo>
                  <a:lnTo>
                    <a:pt x="3" y="3"/>
                  </a:lnTo>
                  <a:lnTo>
                    <a:pt x="0" y="5"/>
                  </a:lnTo>
                  <a:lnTo>
                    <a:pt x="3" y="0"/>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272" name="Freeform 5413"/>
            <p:cNvSpPr>
              <a:spLocks/>
            </p:cNvSpPr>
            <p:nvPr/>
          </p:nvSpPr>
          <p:spPr bwMode="auto">
            <a:xfrm>
              <a:off x="1417" y="2244"/>
              <a:ext cx="5" cy="3"/>
            </a:xfrm>
            <a:custGeom>
              <a:avLst/>
              <a:gdLst>
                <a:gd name="T0" fmla="*/ 37 w 3"/>
                <a:gd name="T1" fmla="*/ 0 h 2"/>
                <a:gd name="T2" fmla="*/ 37 w 3"/>
                <a:gd name="T3" fmla="*/ 0 h 2"/>
                <a:gd name="T4" fmla="*/ 37 w 3"/>
                <a:gd name="T5" fmla="*/ 18 h 2"/>
                <a:gd name="T6" fmla="*/ 0 w 3"/>
                <a:gd name="T7" fmla="*/ 18 h 2"/>
                <a:gd name="T8" fmla="*/ 0 w 3"/>
                <a:gd name="T9" fmla="*/ 18 h 2"/>
                <a:gd name="T10" fmla="*/ 0 w 3"/>
                <a:gd name="T11" fmla="*/ 18 h 2"/>
                <a:gd name="T12" fmla="*/ 37 w 3"/>
                <a:gd name="T13" fmla="*/ 18 h 2"/>
                <a:gd name="T14" fmla="*/ 37 w 3"/>
                <a:gd name="T15" fmla="*/ 18 h 2"/>
                <a:gd name="T16" fmla="*/ 37 w 3"/>
                <a:gd name="T17" fmla="*/ 0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 h="2">
                  <a:moveTo>
                    <a:pt x="3" y="0"/>
                  </a:moveTo>
                  <a:lnTo>
                    <a:pt x="3" y="0"/>
                  </a:lnTo>
                  <a:lnTo>
                    <a:pt x="3" y="2"/>
                  </a:lnTo>
                  <a:lnTo>
                    <a:pt x="0" y="2"/>
                  </a:lnTo>
                  <a:lnTo>
                    <a:pt x="3" y="2"/>
                  </a:lnTo>
                  <a:lnTo>
                    <a:pt x="3" y="0"/>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273" name="Freeform 5414"/>
            <p:cNvSpPr>
              <a:spLocks/>
            </p:cNvSpPr>
            <p:nvPr/>
          </p:nvSpPr>
          <p:spPr bwMode="auto">
            <a:xfrm>
              <a:off x="1439" y="2270"/>
              <a:ext cx="4" cy="2"/>
            </a:xfrm>
            <a:custGeom>
              <a:avLst/>
              <a:gdLst>
                <a:gd name="T0" fmla="*/ 12 w 3"/>
                <a:gd name="T1" fmla="*/ 0 h 2"/>
                <a:gd name="T2" fmla="*/ 0 w 3"/>
                <a:gd name="T3" fmla="*/ 0 h 2"/>
                <a:gd name="T4" fmla="*/ 0 w 3"/>
                <a:gd name="T5" fmla="*/ 2 h 2"/>
                <a:gd name="T6" fmla="*/ 12 w 3"/>
                <a:gd name="T7" fmla="*/ 0 h 2"/>
                <a:gd name="T8" fmla="*/ 12 w 3"/>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2">
                  <a:moveTo>
                    <a:pt x="3" y="0"/>
                  </a:moveTo>
                  <a:lnTo>
                    <a:pt x="0" y="0"/>
                  </a:lnTo>
                  <a:lnTo>
                    <a:pt x="0" y="2"/>
                  </a:lnTo>
                  <a:lnTo>
                    <a:pt x="3" y="0"/>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274" name="Freeform 5415"/>
            <p:cNvSpPr>
              <a:spLocks/>
            </p:cNvSpPr>
            <p:nvPr/>
          </p:nvSpPr>
          <p:spPr bwMode="auto">
            <a:xfrm>
              <a:off x="1439" y="2255"/>
              <a:ext cx="4" cy="6"/>
            </a:xfrm>
            <a:custGeom>
              <a:avLst/>
              <a:gdLst>
                <a:gd name="T0" fmla="*/ 12 w 3"/>
                <a:gd name="T1" fmla="*/ 12 h 5"/>
                <a:gd name="T2" fmla="*/ 12 w 3"/>
                <a:gd name="T3" fmla="*/ 12 h 5"/>
                <a:gd name="T4" fmla="*/ 0 w 3"/>
                <a:gd name="T5" fmla="*/ 8 h 5"/>
                <a:gd name="T6" fmla="*/ 0 w 3"/>
                <a:gd name="T7" fmla="*/ 0 h 5"/>
                <a:gd name="T8" fmla="*/ 12 w 3"/>
                <a:gd name="T9" fmla="*/ 8 h 5"/>
                <a:gd name="T10" fmla="*/ 12 w 3"/>
                <a:gd name="T11" fmla="*/ 12 h 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5">
                  <a:moveTo>
                    <a:pt x="3" y="5"/>
                  </a:moveTo>
                  <a:lnTo>
                    <a:pt x="3" y="5"/>
                  </a:lnTo>
                  <a:lnTo>
                    <a:pt x="0" y="3"/>
                  </a:lnTo>
                  <a:lnTo>
                    <a:pt x="0" y="0"/>
                  </a:lnTo>
                  <a:lnTo>
                    <a:pt x="3" y="3"/>
                  </a:lnTo>
                  <a:lnTo>
                    <a:pt x="3" y="5"/>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275" name="Freeform 5416"/>
            <p:cNvSpPr>
              <a:spLocks/>
            </p:cNvSpPr>
            <p:nvPr/>
          </p:nvSpPr>
          <p:spPr bwMode="auto">
            <a:xfrm>
              <a:off x="961" y="2240"/>
              <a:ext cx="23" cy="56"/>
            </a:xfrm>
            <a:custGeom>
              <a:avLst/>
              <a:gdLst>
                <a:gd name="T0" fmla="*/ 22 w 21"/>
                <a:gd name="T1" fmla="*/ 108 h 45"/>
                <a:gd name="T2" fmla="*/ 5 w 21"/>
                <a:gd name="T3" fmla="*/ 134 h 45"/>
                <a:gd name="T4" fmla="*/ 0 w 21"/>
                <a:gd name="T5" fmla="*/ 134 h 45"/>
                <a:gd name="T6" fmla="*/ 3 w 21"/>
                <a:gd name="T7" fmla="*/ 87 h 45"/>
                <a:gd name="T8" fmla="*/ 5 w 21"/>
                <a:gd name="T9" fmla="*/ 37 h 45"/>
                <a:gd name="T10" fmla="*/ 30 w 21"/>
                <a:gd name="T11" fmla="*/ 0 h 45"/>
                <a:gd name="T12" fmla="*/ 33 w 21"/>
                <a:gd name="T13" fmla="*/ 9 h 45"/>
                <a:gd name="T14" fmla="*/ 27 w 21"/>
                <a:gd name="T15" fmla="*/ 57 h 45"/>
                <a:gd name="T16" fmla="*/ 22 w 21"/>
                <a:gd name="T17" fmla="*/ 108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 h="45">
                  <a:moveTo>
                    <a:pt x="14" y="36"/>
                  </a:moveTo>
                  <a:lnTo>
                    <a:pt x="5" y="45"/>
                  </a:lnTo>
                  <a:lnTo>
                    <a:pt x="0" y="45"/>
                  </a:lnTo>
                  <a:lnTo>
                    <a:pt x="3" y="29"/>
                  </a:lnTo>
                  <a:lnTo>
                    <a:pt x="5" y="12"/>
                  </a:lnTo>
                  <a:lnTo>
                    <a:pt x="19" y="0"/>
                  </a:lnTo>
                  <a:lnTo>
                    <a:pt x="21" y="3"/>
                  </a:lnTo>
                  <a:lnTo>
                    <a:pt x="17" y="19"/>
                  </a:lnTo>
                  <a:lnTo>
                    <a:pt x="14" y="36"/>
                  </a:lnTo>
                  <a:close/>
                </a:path>
              </a:pathLst>
            </a:custGeom>
            <a:solidFill>
              <a:srgbClr val="CC0000"/>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276" name="Freeform 5417"/>
            <p:cNvSpPr>
              <a:spLocks/>
            </p:cNvSpPr>
            <p:nvPr/>
          </p:nvSpPr>
          <p:spPr bwMode="auto">
            <a:xfrm>
              <a:off x="906" y="2255"/>
              <a:ext cx="71" cy="88"/>
            </a:xfrm>
            <a:custGeom>
              <a:avLst/>
              <a:gdLst>
                <a:gd name="T0" fmla="*/ 10 w 64"/>
                <a:gd name="T1" fmla="*/ 186 h 71"/>
                <a:gd name="T2" fmla="*/ 0 w 64"/>
                <a:gd name="T3" fmla="*/ 167 h 71"/>
                <a:gd name="T4" fmla="*/ 0 w 64"/>
                <a:gd name="T5" fmla="*/ 133 h 71"/>
                <a:gd name="T6" fmla="*/ 20 w 64"/>
                <a:gd name="T7" fmla="*/ 89 h 71"/>
                <a:gd name="T8" fmla="*/ 52 w 64"/>
                <a:gd name="T9" fmla="*/ 86 h 71"/>
                <a:gd name="T10" fmla="*/ 32 w 64"/>
                <a:gd name="T11" fmla="*/ 30 h 71"/>
                <a:gd name="T12" fmla="*/ 41 w 64"/>
                <a:gd name="T13" fmla="*/ 30 h 71"/>
                <a:gd name="T14" fmla="*/ 45 w 64"/>
                <a:gd name="T15" fmla="*/ 0 h 71"/>
                <a:gd name="T16" fmla="*/ 68 w 64"/>
                <a:gd name="T17" fmla="*/ 0 h 71"/>
                <a:gd name="T18" fmla="*/ 92 w 64"/>
                <a:gd name="T19" fmla="*/ 0 h 71"/>
                <a:gd name="T20" fmla="*/ 89 w 64"/>
                <a:gd name="T21" fmla="*/ 50 h 71"/>
                <a:gd name="T22" fmla="*/ 83 w 64"/>
                <a:gd name="T23" fmla="*/ 97 h 71"/>
                <a:gd name="T24" fmla="*/ 92 w 64"/>
                <a:gd name="T25" fmla="*/ 97 h 71"/>
                <a:gd name="T26" fmla="*/ 101 w 64"/>
                <a:gd name="T27" fmla="*/ 107 h 71"/>
                <a:gd name="T28" fmla="*/ 109 w 64"/>
                <a:gd name="T29" fmla="*/ 107 h 71"/>
                <a:gd name="T30" fmla="*/ 92 w 64"/>
                <a:gd name="T31" fmla="*/ 133 h 71"/>
                <a:gd name="T32" fmla="*/ 75 w 64"/>
                <a:gd name="T33" fmla="*/ 172 h 71"/>
                <a:gd name="T34" fmla="*/ 52 w 64"/>
                <a:gd name="T35" fmla="*/ 207 h 71"/>
                <a:gd name="T36" fmla="*/ 32 w 64"/>
                <a:gd name="T37" fmla="*/ 197 h 71"/>
                <a:gd name="T38" fmla="*/ 10 w 64"/>
                <a:gd name="T39" fmla="*/ 186 h 7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4" h="71">
                  <a:moveTo>
                    <a:pt x="5" y="64"/>
                  </a:moveTo>
                  <a:lnTo>
                    <a:pt x="0" y="57"/>
                  </a:lnTo>
                  <a:lnTo>
                    <a:pt x="0" y="45"/>
                  </a:lnTo>
                  <a:lnTo>
                    <a:pt x="12" y="31"/>
                  </a:lnTo>
                  <a:lnTo>
                    <a:pt x="31" y="29"/>
                  </a:lnTo>
                  <a:lnTo>
                    <a:pt x="19" y="10"/>
                  </a:lnTo>
                  <a:lnTo>
                    <a:pt x="24" y="10"/>
                  </a:lnTo>
                  <a:lnTo>
                    <a:pt x="27" y="0"/>
                  </a:lnTo>
                  <a:lnTo>
                    <a:pt x="41" y="0"/>
                  </a:lnTo>
                  <a:lnTo>
                    <a:pt x="55" y="0"/>
                  </a:lnTo>
                  <a:lnTo>
                    <a:pt x="53" y="17"/>
                  </a:lnTo>
                  <a:lnTo>
                    <a:pt x="50" y="33"/>
                  </a:lnTo>
                  <a:lnTo>
                    <a:pt x="55" y="33"/>
                  </a:lnTo>
                  <a:lnTo>
                    <a:pt x="60" y="36"/>
                  </a:lnTo>
                  <a:lnTo>
                    <a:pt x="64" y="36"/>
                  </a:lnTo>
                  <a:lnTo>
                    <a:pt x="55" y="45"/>
                  </a:lnTo>
                  <a:lnTo>
                    <a:pt x="45" y="59"/>
                  </a:lnTo>
                  <a:lnTo>
                    <a:pt x="31" y="71"/>
                  </a:lnTo>
                  <a:lnTo>
                    <a:pt x="19" y="67"/>
                  </a:lnTo>
                  <a:lnTo>
                    <a:pt x="5" y="64"/>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277" name="Freeform 5418"/>
            <p:cNvSpPr>
              <a:spLocks/>
            </p:cNvSpPr>
            <p:nvPr/>
          </p:nvSpPr>
          <p:spPr bwMode="auto">
            <a:xfrm>
              <a:off x="1154" y="2240"/>
              <a:ext cx="37" cy="15"/>
            </a:xfrm>
            <a:custGeom>
              <a:avLst/>
              <a:gdLst>
                <a:gd name="T0" fmla="*/ 25 w 33"/>
                <a:gd name="T1" fmla="*/ 0 h 12"/>
                <a:gd name="T2" fmla="*/ 0 w 33"/>
                <a:gd name="T3" fmla="*/ 16 h 12"/>
                <a:gd name="T4" fmla="*/ 34 w 33"/>
                <a:gd name="T5" fmla="*/ 38 h 12"/>
                <a:gd name="T6" fmla="*/ 58 w 33"/>
                <a:gd name="T7" fmla="*/ 31 h 12"/>
                <a:gd name="T8" fmla="*/ 25 w 33"/>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12">
                  <a:moveTo>
                    <a:pt x="14" y="0"/>
                  </a:moveTo>
                  <a:lnTo>
                    <a:pt x="0" y="5"/>
                  </a:lnTo>
                  <a:lnTo>
                    <a:pt x="19" y="12"/>
                  </a:lnTo>
                  <a:lnTo>
                    <a:pt x="33" y="10"/>
                  </a:lnTo>
                  <a:lnTo>
                    <a:pt x="14" y="0"/>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278" name="Freeform 5419"/>
            <p:cNvSpPr>
              <a:spLocks/>
            </p:cNvSpPr>
            <p:nvPr/>
          </p:nvSpPr>
          <p:spPr bwMode="auto">
            <a:xfrm>
              <a:off x="1350" y="2238"/>
              <a:ext cx="26" cy="13"/>
            </a:xfrm>
            <a:custGeom>
              <a:avLst/>
              <a:gdLst>
                <a:gd name="T0" fmla="*/ 36 w 24"/>
                <a:gd name="T1" fmla="*/ 27 h 10"/>
                <a:gd name="T2" fmla="*/ 31 w 24"/>
                <a:gd name="T3" fmla="*/ 27 h 10"/>
                <a:gd name="T4" fmla="*/ 5 w 24"/>
                <a:gd name="T5" fmla="*/ 38 h 10"/>
                <a:gd name="T6" fmla="*/ 0 w 24"/>
                <a:gd name="T7" fmla="*/ 27 h 10"/>
                <a:gd name="T8" fmla="*/ 0 w 24"/>
                <a:gd name="T9" fmla="*/ 0 h 10"/>
                <a:gd name="T10" fmla="*/ 36 w 24"/>
                <a:gd name="T11" fmla="*/ 27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10">
                  <a:moveTo>
                    <a:pt x="24" y="7"/>
                  </a:moveTo>
                  <a:lnTo>
                    <a:pt x="21" y="7"/>
                  </a:lnTo>
                  <a:lnTo>
                    <a:pt x="5" y="10"/>
                  </a:lnTo>
                  <a:lnTo>
                    <a:pt x="0" y="7"/>
                  </a:lnTo>
                  <a:lnTo>
                    <a:pt x="0" y="0"/>
                  </a:lnTo>
                  <a:lnTo>
                    <a:pt x="24" y="7"/>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279" name="Rectangle 5420"/>
            <p:cNvSpPr>
              <a:spLocks noChangeArrowheads="1"/>
            </p:cNvSpPr>
            <p:nvPr/>
          </p:nvSpPr>
          <p:spPr bwMode="auto">
            <a:xfrm>
              <a:off x="1388" y="2255"/>
              <a:ext cx="7" cy="0"/>
            </a:xfrm>
            <a:prstGeom prst="rect">
              <a:avLst/>
            </a:prstGeom>
            <a:solidFill>
              <a:srgbClr val="E1E1E1"/>
            </a:solidFill>
            <a:ln w="3175">
              <a:solidFill>
                <a:srgbClr val="000000"/>
              </a:solidFill>
              <a:miter lim="800000"/>
              <a:headEnd/>
              <a:tailEnd/>
            </a:ln>
          </p:spPr>
          <p:txBody>
            <a:bodyPr/>
            <a:lstStyle/>
            <a:p>
              <a:pPr algn="ctr" fontAlgn="base">
                <a:spcBef>
                  <a:spcPct val="50000"/>
                </a:spcBef>
                <a:spcAft>
                  <a:spcPct val="0"/>
                </a:spcAft>
              </a:pPr>
              <a:endParaRPr lang="en-US" altLang="en-US" sz="1600">
                <a:solidFill>
                  <a:srgbClr val="000000"/>
                </a:solidFill>
              </a:endParaRPr>
            </a:p>
          </p:txBody>
        </p:sp>
        <p:sp>
          <p:nvSpPr>
            <p:cNvPr id="3280" name="Freeform 5421"/>
            <p:cNvSpPr>
              <a:spLocks/>
            </p:cNvSpPr>
            <p:nvPr/>
          </p:nvSpPr>
          <p:spPr bwMode="auto">
            <a:xfrm>
              <a:off x="553" y="1929"/>
              <a:ext cx="464" cy="396"/>
            </a:xfrm>
            <a:custGeom>
              <a:avLst/>
              <a:gdLst>
                <a:gd name="T0" fmla="*/ 90 w 416"/>
                <a:gd name="T1" fmla="*/ 437 h 321"/>
                <a:gd name="T2" fmla="*/ 57 w 416"/>
                <a:gd name="T3" fmla="*/ 317 h 321"/>
                <a:gd name="T4" fmla="*/ 25 w 416"/>
                <a:gd name="T5" fmla="*/ 260 h 321"/>
                <a:gd name="T6" fmla="*/ 36 w 416"/>
                <a:gd name="T7" fmla="*/ 195 h 321"/>
                <a:gd name="T8" fmla="*/ 2 w 416"/>
                <a:gd name="T9" fmla="*/ 65 h 321"/>
                <a:gd name="T10" fmla="*/ 64 w 416"/>
                <a:gd name="T11" fmla="*/ 0 h 321"/>
                <a:gd name="T12" fmla="*/ 125 w 416"/>
                <a:gd name="T13" fmla="*/ 47 h 321"/>
                <a:gd name="T14" fmla="*/ 219 w 416"/>
                <a:gd name="T15" fmla="*/ 65 h 321"/>
                <a:gd name="T16" fmla="*/ 288 w 416"/>
                <a:gd name="T17" fmla="*/ 96 h 321"/>
                <a:gd name="T18" fmla="*/ 330 w 416"/>
                <a:gd name="T19" fmla="*/ 180 h 321"/>
                <a:gd name="T20" fmla="*/ 395 w 416"/>
                <a:gd name="T21" fmla="*/ 195 h 321"/>
                <a:gd name="T22" fmla="*/ 437 w 416"/>
                <a:gd name="T23" fmla="*/ 328 h 321"/>
                <a:gd name="T24" fmla="*/ 437 w 416"/>
                <a:gd name="T25" fmla="*/ 474 h 321"/>
                <a:gd name="T26" fmla="*/ 448 w 416"/>
                <a:gd name="T27" fmla="*/ 634 h 321"/>
                <a:gd name="T28" fmla="*/ 470 w 416"/>
                <a:gd name="T29" fmla="*/ 708 h 321"/>
                <a:gd name="T30" fmla="*/ 551 w 416"/>
                <a:gd name="T31" fmla="*/ 714 h 321"/>
                <a:gd name="T32" fmla="*/ 587 w 416"/>
                <a:gd name="T33" fmla="*/ 708 h 321"/>
                <a:gd name="T34" fmla="*/ 618 w 416"/>
                <a:gd name="T35" fmla="*/ 601 h 321"/>
                <a:gd name="T36" fmla="*/ 700 w 416"/>
                <a:gd name="T37" fmla="*/ 565 h 321"/>
                <a:gd name="T38" fmla="*/ 719 w 416"/>
                <a:gd name="T39" fmla="*/ 586 h 321"/>
                <a:gd name="T40" fmla="*/ 688 w 416"/>
                <a:gd name="T41" fmla="*/ 670 h 321"/>
                <a:gd name="T42" fmla="*/ 669 w 416"/>
                <a:gd name="T43" fmla="*/ 708 h 321"/>
                <a:gd name="T44" fmla="*/ 616 w 416"/>
                <a:gd name="T45" fmla="*/ 755 h 321"/>
                <a:gd name="T46" fmla="*/ 579 w 416"/>
                <a:gd name="T47" fmla="*/ 782 h 321"/>
                <a:gd name="T48" fmla="*/ 545 w 416"/>
                <a:gd name="T49" fmla="*/ 883 h 321"/>
                <a:gd name="T50" fmla="*/ 494 w 416"/>
                <a:gd name="T51" fmla="*/ 829 h 321"/>
                <a:gd name="T52" fmla="*/ 477 w 416"/>
                <a:gd name="T53" fmla="*/ 835 h 321"/>
                <a:gd name="T54" fmla="*/ 429 w 416"/>
                <a:gd name="T55" fmla="*/ 857 h 321"/>
                <a:gd name="T56" fmla="*/ 338 w 416"/>
                <a:gd name="T57" fmla="*/ 787 h 321"/>
                <a:gd name="T58" fmla="*/ 272 w 416"/>
                <a:gd name="T59" fmla="*/ 734 h 321"/>
                <a:gd name="T60" fmla="*/ 215 w 416"/>
                <a:gd name="T61" fmla="*/ 656 h 321"/>
                <a:gd name="T62" fmla="*/ 219 w 416"/>
                <a:gd name="T63" fmla="*/ 601 h 321"/>
                <a:gd name="T64" fmla="*/ 206 w 416"/>
                <a:gd name="T65" fmla="*/ 487 h 321"/>
                <a:gd name="T66" fmla="*/ 183 w 416"/>
                <a:gd name="T67" fmla="*/ 417 h 321"/>
                <a:gd name="T68" fmla="*/ 171 w 416"/>
                <a:gd name="T69" fmla="*/ 384 h 321"/>
                <a:gd name="T70" fmla="*/ 142 w 416"/>
                <a:gd name="T71" fmla="*/ 349 h 321"/>
                <a:gd name="T72" fmla="*/ 125 w 416"/>
                <a:gd name="T73" fmla="*/ 248 h 321"/>
                <a:gd name="T74" fmla="*/ 96 w 416"/>
                <a:gd name="T75" fmla="*/ 169 h 321"/>
                <a:gd name="T76" fmla="*/ 69 w 416"/>
                <a:gd name="T77" fmla="*/ 59 h 321"/>
                <a:gd name="T78" fmla="*/ 45 w 416"/>
                <a:gd name="T79" fmla="*/ 138 h 321"/>
                <a:gd name="T80" fmla="*/ 76 w 416"/>
                <a:gd name="T81" fmla="*/ 260 h 321"/>
                <a:gd name="T82" fmla="*/ 90 w 416"/>
                <a:gd name="T83" fmla="*/ 349 h 321"/>
                <a:gd name="T84" fmla="*/ 118 w 416"/>
                <a:gd name="T85" fmla="*/ 452 h 32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16" h="321">
                  <a:moveTo>
                    <a:pt x="73" y="165"/>
                  </a:moveTo>
                  <a:lnTo>
                    <a:pt x="61" y="170"/>
                  </a:lnTo>
                  <a:lnTo>
                    <a:pt x="52" y="153"/>
                  </a:lnTo>
                  <a:lnTo>
                    <a:pt x="37" y="139"/>
                  </a:lnTo>
                  <a:lnTo>
                    <a:pt x="40" y="125"/>
                  </a:lnTo>
                  <a:lnTo>
                    <a:pt x="33" y="111"/>
                  </a:lnTo>
                  <a:lnTo>
                    <a:pt x="28" y="101"/>
                  </a:lnTo>
                  <a:lnTo>
                    <a:pt x="21" y="101"/>
                  </a:lnTo>
                  <a:lnTo>
                    <a:pt x="14" y="92"/>
                  </a:lnTo>
                  <a:lnTo>
                    <a:pt x="4" y="85"/>
                  </a:lnTo>
                  <a:lnTo>
                    <a:pt x="16" y="87"/>
                  </a:lnTo>
                  <a:lnTo>
                    <a:pt x="21" y="68"/>
                  </a:lnTo>
                  <a:lnTo>
                    <a:pt x="14" y="56"/>
                  </a:lnTo>
                  <a:lnTo>
                    <a:pt x="4" y="44"/>
                  </a:lnTo>
                  <a:lnTo>
                    <a:pt x="2" y="23"/>
                  </a:lnTo>
                  <a:lnTo>
                    <a:pt x="0" y="0"/>
                  </a:lnTo>
                  <a:lnTo>
                    <a:pt x="18" y="0"/>
                  </a:lnTo>
                  <a:lnTo>
                    <a:pt x="37" y="0"/>
                  </a:lnTo>
                  <a:lnTo>
                    <a:pt x="49" y="4"/>
                  </a:lnTo>
                  <a:lnTo>
                    <a:pt x="61" y="11"/>
                  </a:lnTo>
                  <a:lnTo>
                    <a:pt x="73" y="16"/>
                  </a:lnTo>
                  <a:lnTo>
                    <a:pt x="85" y="23"/>
                  </a:lnTo>
                  <a:lnTo>
                    <a:pt x="104" y="23"/>
                  </a:lnTo>
                  <a:lnTo>
                    <a:pt x="127" y="23"/>
                  </a:lnTo>
                  <a:lnTo>
                    <a:pt x="130" y="14"/>
                  </a:lnTo>
                  <a:lnTo>
                    <a:pt x="156" y="14"/>
                  </a:lnTo>
                  <a:lnTo>
                    <a:pt x="167" y="33"/>
                  </a:lnTo>
                  <a:lnTo>
                    <a:pt x="172" y="49"/>
                  </a:lnTo>
                  <a:lnTo>
                    <a:pt x="182" y="56"/>
                  </a:lnTo>
                  <a:lnTo>
                    <a:pt x="191" y="63"/>
                  </a:lnTo>
                  <a:lnTo>
                    <a:pt x="203" y="52"/>
                  </a:lnTo>
                  <a:lnTo>
                    <a:pt x="222" y="52"/>
                  </a:lnTo>
                  <a:lnTo>
                    <a:pt x="229" y="68"/>
                  </a:lnTo>
                  <a:lnTo>
                    <a:pt x="236" y="85"/>
                  </a:lnTo>
                  <a:lnTo>
                    <a:pt x="241" y="106"/>
                  </a:lnTo>
                  <a:lnTo>
                    <a:pt x="253" y="115"/>
                  </a:lnTo>
                  <a:lnTo>
                    <a:pt x="269" y="118"/>
                  </a:lnTo>
                  <a:lnTo>
                    <a:pt x="262" y="141"/>
                  </a:lnTo>
                  <a:lnTo>
                    <a:pt x="253" y="165"/>
                  </a:lnTo>
                  <a:lnTo>
                    <a:pt x="250" y="189"/>
                  </a:lnTo>
                  <a:lnTo>
                    <a:pt x="253" y="205"/>
                  </a:lnTo>
                  <a:lnTo>
                    <a:pt x="260" y="222"/>
                  </a:lnTo>
                  <a:lnTo>
                    <a:pt x="264" y="234"/>
                  </a:lnTo>
                  <a:lnTo>
                    <a:pt x="269" y="245"/>
                  </a:lnTo>
                  <a:lnTo>
                    <a:pt x="272" y="248"/>
                  </a:lnTo>
                  <a:lnTo>
                    <a:pt x="288" y="255"/>
                  </a:lnTo>
                  <a:lnTo>
                    <a:pt x="300" y="252"/>
                  </a:lnTo>
                  <a:lnTo>
                    <a:pt x="319" y="250"/>
                  </a:lnTo>
                  <a:lnTo>
                    <a:pt x="328" y="250"/>
                  </a:lnTo>
                  <a:lnTo>
                    <a:pt x="335" y="252"/>
                  </a:lnTo>
                  <a:lnTo>
                    <a:pt x="340" y="248"/>
                  </a:lnTo>
                  <a:lnTo>
                    <a:pt x="340" y="245"/>
                  </a:lnTo>
                  <a:lnTo>
                    <a:pt x="352" y="231"/>
                  </a:lnTo>
                  <a:lnTo>
                    <a:pt x="359" y="210"/>
                  </a:lnTo>
                  <a:lnTo>
                    <a:pt x="376" y="200"/>
                  </a:lnTo>
                  <a:lnTo>
                    <a:pt x="390" y="198"/>
                  </a:lnTo>
                  <a:lnTo>
                    <a:pt x="406" y="198"/>
                  </a:lnTo>
                  <a:lnTo>
                    <a:pt x="409" y="198"/>
                  </a:lnTo>
                  <a:lnTo>
                    <a:pt x="416" y="200"/>
                  </a:lnTo>
                  <a:lnTo>
                    <a:pt x="416" y="205"/>
                  </a:lnTo>
                  <a:lnTo>
                    <a:pt x="402" y="224"/>
                  </a:lnTo>
                  <a:lnTo>
                    <a:pt x="399" y="234"/>
                  </a:lnTo>
                  <a:lnTo>
                    <a:pt x="399" y="236"/>
                  </a:lnTo>
                  <a:lnTo>
                    <a:pt x="392" y="252"/>
                  </a:lnTo>
                  <a:lnTo>
                    <a:pt x="387" y="248"/>
                  </a:lnTo>
                  <a:lnTo>
                    <a:pt x="385" y="252"/>
                  </a:lnTo>
                  <a:lnTo>
                    <a:pt x="371" y="264"/>
                  </a:lnTo>
                  <a:lnTo>
                    <a:pt x="357" y="264"/>
                  </a:lnTo>
                  <a:lnTo>
                    <a:pt x="343" y="264"/>
                  </a:lnTo>
                  <a:lnTo>
                    <a:pt x="340" y="274"/>
                  </a:lnTo>
                  <a:lnTo>
                    <a:pt x="335" y="274"/>
                  </a:lnTo>
                  <a:lnTo>
                    <a:pt x="347" y="293"/>
                  </a:lnTo>
                  <a:lnTo>
                    <a:pt x="328" y="295"/>
                  </a:lnTo>
                  <a:lnTo>
                    <a:pt x="316" y="309"/>
                  </a:lnTo>
                  <a:lnTo>
                    <a:pt x="316" y="321"/>
                  </a:lnTo>
                  <a:lnTo>
                    <a:pt x="300" y="307"/>
                  </a:lnTo>
                  <a:lnTo>
                    <a:pt x="286" y="290"/>
                  </a:lnTo>
                  <a:lnTo>
                    <a:pt x="293" y="295"/>
                  </a:lnTo>
                  <a:lnTo>
                    <a:pt x="283" y="290"/>
                  </a:lnTo>
                  <a:lnTo>
                    <a:pt x="276" y="293"/>
                  </a:lnTo>
                  <a:lnTo>
                    <a:pt x="279" y="293"/>
                  </a:lnTo>
                  <a:lnTo>
                    <a:pt x="264" y="295"/>
                  </a:lnTo>
                  <a:lnTo>
                    <a:pt x="248" y="300"/>
                  </a:lnTo>
                  <a:lnTo>
                    <a:pt x="231" y="293"/>
                  </a:lnTo>
                  <a:lnTo>
                    <a:pt x="215" y="283"/>
                  </a:lnTo>
                  <a:lnTo>
                    <a:pt x="196" y="276"/>
                  </a:lnTo>
                  <a:lnTo>
                    <a:pt x="179" y="269"/>
                  </a:lnTo>
                  <a:lnTo>
                    <a:pt x="170" y="262"/>
                  </a:lnTo>
                  <a:lnTo>
                    <a:pt x="158" y="257"/>
                  </a:lnTo>
                  <a:lnTo>
                    <a:pt x="146" y="250"/>
                  </a:lnTo>
                  <a:lnTo>
                    <a:pt x="134" y="238"/>
                  </a:lnTo>
                  <a:lnTo>
                    <a:pt x="125" y="229"/>
                  </a:lnTo>
                  <a:lnTo>
                    <a:pt x="123" y="217"/>
                  </a:lnTo>
                  <a:lnTo>
                    <a:pt x="127" y="212"/>
                  </a:lnTo>
                  <a:lnTo>
                    <a:pt x="127" y="210"/>
                  </a:lnTo>
                  <a:lnTo>
                    <a:pt x="132" y="198"/>
                  </a:lnTo>
                  <a:lnTo>
                    <a:pt x="125" y="184"/>
                  </a:lnTo>
                  <a:lnTo>
                    <a:pt x="120" y="170"/>
                  </a:lnTo>
                  <a:lnTo>
                    <a:pt x="111" y="158"/>
                  </a:lnTo>
                  <a:lnTo>
                    <a:pt x="101" y="144"/>
                  </a:lnTo>
                  <a:lnTo>
                    <a:pt x="106" y="146"/>
                  </a:lnTo>
                  <a:lnTo>
                    <a:pt x="99" y="137"/>
                  </a:lnTo>
                  <a:lnTo>
                    <a:pt x="97" y="134"/>
                  </a:lnTo>
                  <a:lnTo>
                    <a:pt x="99" y="134"/>
                  </a:lnTo>
                  <a:lnTo>
                    <a:pt x="87" y="127"/>
                  </a:lnTo>
                  <a:lnTo>
                    <a:pt x="87" y="122"/>
                  </a:lnTo>
                  <a:lnTo>
                    <a:pt x="82" y="122"/>
                  </a:lnTo>
                  <a:lnTo>
                    <a:pt x="87" y="111"/>
                  </a:lnTo>
                  <a:lnTo>
                    <a:pt x="80" y="106"/>
                  </a:lnTo>
                  <a:lnTo>
                    <a:pt x="73" y="87"/>
                  </a:lnTo>
                  <a:lnTo>
                    <a:pt x="73" y="82"/>
                  </a:lnTo>
                  <a:lnTo>
                    <a:pt x="61" y="75"/>
                  </a:lnTo>
                  <a:lnTo>
                    <a:pt x="56" y="59"/>
                  </a:lnTo>
                  <a:lnTo>
                    <a:pt x="49" y="44"/>
                  </a:lnTo>
                  <a:lnTo>
                    <a:pt x="49" y="23"/>
                  </a:lnTo>
                  <a:lnTo>
                    <a:pt x="40" y="21"/>
                  </a:lnTo>
                  <a:lnTo>
                    <a:pt x="28" y="11"/>
                  </a:lnTo>
                  <a:lnTo>
                    <a:pt x="26" y="30"/>
                  </a:lnTo>
                  <a:lnTo>
                    <a:pt x="26" y="49"/>
                  </a:lnTo>
                  <a:lnTo>
                    <a:pt x="33" y="63"/>
                  </a:lnTo>
                  <a:lnTo>
                    <a:pt x="40" y="80"/>
                  </a:lnTo>
                  <a:lnTo>
                    <a:pt x="44" y="92"/>
                  </a:lnTo>
                  <a:lnTo>
                    <a:pt x="49" y="106"/>
                  </a:lnTo>
                  <a:lnTo>
                    <a:pt x="52" y="104"/>
                  </a:lnTo>
                  <a:lnTo>
                    <a:pt x="52" y="122"/>
                  </a:lnTo>
                  <a:lnTo>
                    <a:pt x="56" y="146"/>
                  </a:lnTo>
                  <a:lnTo>
                    <a:pt x="61" y="148"/>
                  </a:lnTo>
                  <a:lnTo>
                    <a:pt x="68" y="158"/>
                  </a:lnTo>
                  <a:lnTo>
                    <a:pt x="73" y="165"/>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281" name="Freeform 5422"/>
            <p:cNvSpPr>
              <a:spLocks/>
            </p:cNvSpPr>
            <p:nvPr/>
          </p:nvSpPr>
          <p:spPr bwMode="auto">
            <a:xfrm>
              <a:off x="1173" y="2092"/>
              <a:ext cx="8" cy="17"/>
            </a:xfrm>
            <a:custGeom>
              <a:avLst/>
              <a:gdLst>
                <a:gd name="T0" fmla="*/ 8 w 8"/>
                <a:gd name="T1" fmla="*/ 36 h 14"/>
                <a:gd name="T2" fmla="*/ 5 w 8"/>
                <a:gd name="T3" fmla="*/ 0 h 14"/>
                <a:gd name="T4" fmla="*/ 0 w 8"/>
                <a:gd name="T5" fmla="*/ 23 h 14"/>
                <a:gd name="T6" fmla="*/ 3 w 8"/>
                <a:gd name="T7" fmla="*/ 36 h 14"/>
                <a:gd name="T8" fmla="*/ 8 w 8"/>
                <a:gd name="T9" fmla="*/ 36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14">
                  <a:moveTo>
                    <a:pt x="8" y="14"/>
                  </a:moveTo>
                  <a:lnTo>
                    <a:pt x="5" y="0"/>
                  </a:lnTo>
                  <a:lnTo>
                    <a:pt x="0" y="9"/>
                  </a:lnTo>
                  <a:lnTo>
                    <a:pt x="3" y="14"/>
                  </a:lnTo>
                  <a:lnTo>
                    <a:pt x="8" y="14"/>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282" name="Freeform 5423"/>
            <p:cNvSpPr>
              <a:spLocks/>
            </p:cNvSpPr>
            <p:nvPr/>
          </p:nvSpPr>
          <p:spPr bwMode="auto">
            <a:xfrm>
              <a:off x="1189" y="2053"/>
              <a:ext cx="10" cy="21"/>
            </a:xfrm>
            <a:custGeom>
              <a:avLst/>
              <a:gdLst>
                <a:gd name="T0" fmla="*/ 4 w 9"/>
                <a:gd name="T1" fmla="*/ 49 h 17"/>
                <a:gd name="T2" fmla="*/ 12 w 9"/>
                <a:gd name="T3" fmla="*/ 28 h 17"/>
                <a:gd name="T4" fmla="*/ 0 w 9"/>
                <a:gd name="T5" fmla="*/ 0 h 17"/>
                <a:gd name="T6" fmla="*/ 14 w 9"/>
                <a:gd name="T7" fmla="*/ 28 h 17"/>
                <a:gd name="T8" fmla="*/ 4 w 9"/>
                <a:gd name="T9" fmla="*/ 49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7">
                  <a:moveTo>
                    <a:pt x="4" y="17"/>
                  </a:moveTo>
                  <a:lnTo>
                    <a:pt x="7" y="10"/>
                  </a:lnTo>
                  <a:lnTo>
                    <a:pt x="0" y="0"/>
                  </a:lnTo>
                  <a:lnTo>
                    <a:pt x="9" y="10"/>
                  </a:lnTo>
                  <a:lnTo>
                    <a:pt x="4" y="17"/>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283" name="Freeform 5424"/>
            <p:cNvSpPr>
              <a:spLocks/>
            </p:cNvSpPr>
            <p:nvPr/>
          </p:nvSpPr>
          <p:spPr bwMode="auto">
            <a:xfrm>
              <a:off x="1201" y="2086"/>
              <a:ext cx="9" cy="14"/>
            </a:xfrm>
            <a:custGeom>
              <a:avLst/>
              <a:gdLst>
                <a:gd name="T0" fmla="*/ 10 w 8"/>
                <a:gd name="T1" fmla="*/ 26 h 12"/>
                <a:gd name="T2" fmla="*/ 14 w 8"/>
                <a:gd name="T3" fmla="*/ 15 h 12"/>
                <a:gd name="T4" fmla="*/ 0 w 8"/>
                <a:gd name="T5" fmla="*/ 0 h 12"/>
                <a:gd name="T6" fmla="*/ 0 w 8"/>
                <a:gd name="T7" fmla="*/ 0 h 12"/>
                <a:gd name="T8" fmla="*/ 10 w 8"/>
                <a:gd name="T9" fmla="*/ 11 h 12"/>
                <a:gd name="T10" fmla="*/ 14 w 8"/>
                <a:gd name="T11" fmla="*/ 15 h 12"/>
                <a:gd name="T12" fmla="*/ 10 w 8"/>
                <a:gd name="T13" fmla="*/ 26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12">
                  <a:moveTo>
                    <a:pt x="5" y="12"/>
                  </a:moveTo>
                  <a:lnTo>
                    <a:pt x="8" y="7"/>
                  </a:lnTo>
                  <a:lnTo>
                    <a:pt x="0" y="0"/>
                  </a:lnTo>
                  <a:lnTo>
                    <a:pt x="5" y="5"/>
                  </a:lnTo>
                  <a:lnTo>
                    <a:pt x="8" y="7"/>
                  </a:lnTo>
                  <a:lnTo>
                    <a:pt x="5" y="12"/>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284" name="Freeform 5425"/>
            <p:cNvSpPr>
              <a:spLocks/>
            </p:cNvSpPr>
            <p:nvPr/>
          </p:nvSpPr>
          <p:spPr bwMode="auto">
            <a:xfrm>
              <a:off x="1244" y="2176"/>
              <a:ext cx="11" cy="10"/>
            </a:xfrm>
            <a:custGeom>
              <a:avLst/>
              <a:gdLst>
                <a:gd name="T0" fmla="*/ 15 w 10"/>
                <a:gd name="T1" fmla="*/ 0 h 8"/>
                <a:gd name="T2" fmla="*/ 15 w 10"/>
                <a:gd name="T3" fmla="*/ 10 h 8"/>
                <a:gd name="T4" fmla="*/ 0 w 10"/>
                <a:gd name="T5" fmla="*/ 25 h 8"/>
                <a:gd name="T6" fmla="*/ 15 w 10"/>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8">
                  <a:moveTo>
                    <a:pt x="10" y="0"/>
                  </a:moveTo>
                  <a:lnTo>
                    <a:pt x="10" y="3"/>
                  </a:lnTo>
                  <a:lnTo>
                    <a:pt x="0" y="8"/>
                  </a:lnTo>
                  <a:lnTo>
                    <a:pt x="10" y="0"/>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285" name="Freeform 5426"/>
            <p:cNvSpPr>
              <a:spLocks/>
            </p:cNvSpPr>
            <p:nvPr/>
          </p:nvSpPr>
          <p:spPr bwMode="auto">
            <a:xfrm>
              <a:off x="1236" y="2147"/>
              <a:ext cx="8" cy="9"/>
            </a:xfrm>
            <a:custGeom>
              <a:avLst/>
              <a:gdLst>
                <a:gd name="T0" fmla="*/ 13 w 7"/>
                <a:gd name="T1" fmla="*/ 8 h 7"/>
                <a:gd name="T2" fmla="*/ 10 w 7"/>
                <a:gd name="T3" fmla="*/ 0 h 7"/>
                <a:gd name="T4" fmla="*/ 0 w 7"/>
                <a:gd name="T5" fmla="*/ 24 h 7"/>
                <a:gd name="T6" fmla="*/ 13 w 7"/>
                <a:gd name="T7" fmla="*/ 8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7">
                  <a:moveTo>
                    <a:pt x="7" y="2"/>
                  </a:moveTo>
                  <a:lnTo>
                    <a:pt x="5" y="0"/>
                  </a:lnTo>
                  <a:lnTo>
                    <a:pt x="0" y="7"/>
                  </a:lnTo>
                  <a:lnTo>
                    <a:pt x="7" y="2"/>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286" name="Freeform 5427"/>
            <p:cNvSpPr>
              <a:spLocks/>
            </p:cNvSpPr>
            <p:nvPr/>
          </p:nvSpPr>
          <p:spPr bwMode="auto">
            <a:xfrm>
              <a:off x="1167" y="2059"/>
              <a:ext cx="18" cy="2"/>
            </a:xfrm>
            <a:custGeom>
              <a:avLst/>
              <a:gdLst>
                <a:gd name="T0" fmla="*/ 12 w 16"/>
                <a:gd name="T1" fmla="*/ 0 h 2"/>
                <a:gd name="T2" fmla="*/ 29 w 16"/>
                <a:gd name="T3" fmla="*/ 0 h 2"/>
                <a:gd name="T4" fmla="*/ 16 w 16"/>
                <a:gd name="T5" fmla="*/ 0 h 2"/>
                <a:gd name="T6" fmla="*/ 0 w 16"/>
                <a:gd name="T7" fmla="*/ 0 h 2"/>
                <a:gd name="T8" fmla="*/ 12 w 16"/>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2">
                  <a:moveTo>
                    <a:pt x="7" y="0"/>
                  </a:moveTo>
                  <a:lnTo>
                    <a:pt x="16" y="0"/>
                  </a:lnTo>
                  <a:lnTo>
                    <a:pt x="9" y="0"/>
                  </a:lnTo>
                  <a:lnTo>
                    <a:pt x="0" y="0"/>
                  </a:lnTo>
                  <a:lnTo>
                    <a:pt x="7" y="0"/>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287" name="Freeform 5428"/>
            <p:cNvSpPr>
              <a:spLocks/>
            </p:cNvSpPr>
            <p:nvPr/>
          </p:nvSpPr>
          <p:spPr bwMode="auto">
            <a:xfrm>
              <a:off x="1179" y="2115"/>
              <a:ext cx="4" cy="6"/>
            </a:xfrm>
            <a:custGeom>
              <a:avLst/>
              <a:gdLst>
                <a:gd name="T0" fmla="*/ 2 w 5"/>
                <a:gd name="T1" fmla="*/ 2 h 5"/>
                <a:gd name="T2" fmla="*/ 2 w 5"/>
                <a:gd name="T3" fmla="*/ 0 h 5"/>
                <a:gd name="T4" fmla="*/ 0 w 5"/>
                <a:gd name="T5" fmla="*/ 0 h 5"/>
                <a:gd name="T6" fmla="*/ 2 w 5"/>
                <a:gd name="T7" fmla="*/ 12 h 5"/>
                <a:gd name="T8" fmla="*/ 2 w 5"/>
                <a:gd name="T9" fmla="*/ 2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5" y="2"/>
                  </a:moveTo>
                  <a:lnTo>
                    <a:pt x="3" y="0"/>
                  </a:lnTo>
                  <a:lnTo>
                    <a:pt x="0" y="0"/>
                  </a:lnTo>
                  <a:lnTo>
                    <a:pt x="3" y="5"/>
                  </a:lnTo>
                  <a:lnTo>
                    <a:pt x="5" y="2"/>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288" name="Freeform 5429"/>
            <p:cNvSpPr>
              <a:spLocks/>
            </p:cNvSpPr>
            <p:nvPr/>
          </p:nvSpPr>
          <p:spPr bwMode="auto">
            <a:xfrm>
              <a:off x="3506" y="3092"/>
              <a:ext cx="8" cy="6"/>
            </a:xfrm>
            <a:custGeom>
              <a:avLst/>
              <a:gdLst>
                <a:gd name="T0" fmla="*/ 13 w 7"/>
                <a:gd name="T1" fmla="*/ 0 h 5"/>
                <a:gd name="T2" fmla="*/ 0 w 7"/>
                <a:gd name="T3" fmla="*/ 12 h 5"/>
                <a:gd name="T4" fmla="*/ 13 w 7"/>
                <a:gd name="T5" fmla="*/ 8 h 5"/>
                <a:gd name="T6" fmla="*/ 13 w 7"/>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5">
                  <a:moveTo>
                    <a:pt x="7" y="0"/>
                  </a:moveTo>
                  <a:lnTo>
                    <a:pt x="0" y="5"/>
                  </a:lnTo>
                  <a:lnTo>
                    <a:pt x="7" y="3"/>
                  </a:lnTo>
                  <a:lnTo>
                    <a:pt x="7" y="0"/>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289" name="Freeform 5430"/>
            <p:cNvSpPr>
              <a:spLocks/>
            </p:cNvSpPr>
            <p:nvPr/>
          </p:nvSpPr>
          <p:spPr bwMode="auto">
            <a:xfrm>
              <a:off x="4433" y="2885"/>
              <a:ext cx="700" cy="623"/>
            </a:xfrm>
            <a:custGeom>
              <a:avLst/>
              <a:gdLst>
                <a:gd name="T0" fmla="*/ 614 w 627"/>
                <a:gd name="T1" fmla="*/ 32 h 503"/>
                <a:gd name="T2" fmla="*/ 624 w 627"/>
                <a:gd name="T3" fmla="*/ 77 h 503"/>
                <a:gd name="T4" fmla="*/ 576 w 627"/>
                <a:gd name="T5" fmla="*/ 97 h 503"/>
                <a:gd name="T6" fmla="*/ 555 w 627"/>
                <a:gd name="T7" fmla="*/ 136 h 503"/>
                <a:gd name="T8" fmla="*/ 543 w 627"/>
                <a:gd name="T9" fmla="*/ 206 h 503"/>
                <a:gd name="T10" fmla="*/ 522 w 627"/>
                <a:gd name="T11" fmla="*/ 229 h 503"/>
                <a:gd name="T12" fmla="*/ 486 w 627"/>
                <a:gd name="T13" fmla="*/ 246 h 503"/>
                <a:gd name="T14" fmla="*/ 464 w 627"/>
                <a:gd name="T15" fmla="*/ 161 h 503"/>
                <a:gd name="T16" fmla="*/ 441 w 627"/>
                <a:gd name="T17" fmla="*/ 170 h 503"/>
                <a:gd name="T18" fmla="*/ 415 w 627"/>
                <a:gd name="T19" fmla="*/ 229 h 503"/>
                <a:gd name="T20" fmla="*/ 390 w 627"/>
                <a:gd name="T21" fmla="*/ 258 h 503"/>
                <a:gd name="T22" fmla="*/ 386 w 627"/>
                <a:gd name="T23" fmla="*/ 289 h 503"/>
                <a:gd name="T24" fmla="*/ 366 w 627"/>
                <a:gd name="T25" fmla="*/ 289 h 503"/>
                <a:gd name="T26" fmla="*/ 357 w 627"/>
                <a:gd name="T27" fmla="*/ 368 h 503"/>
                <a:gd name="T28" fmla="*/ 318 w 627"/>
                <a:gd name="T29" fmla="*/ 358 h 503"/>
                <a:gd name="T30" fmla="*/ 248 w 627"/>
                <a:gd name="T31" fmla="*/ 476 h 503"/>
                <a:gd name="T32" fmla="*/ 162 w 627"/>
                <a:gd name="T33" fmla="*/ 510 h 503"/>
                <a:gd name="T34" fmla="*/ 75 w 627"/>
                <a:gd name="T35" fmla="*/ 572 h 503"/>
                <a:gd name="T36" fmla="*/ 50 w 627"/>
                <a:gd name="T37" fmla="*/ 765 h 503"/>
                <a:gd name="T38" fmla="*/ 39 w 627"/>
                <a:gd name="T39" fmla="*/ 770 h 503"/>
                <a:gd name="T40" fmla="*/ 32 w 627"/>
                <a:gd name="T41" fmla="*/ 845 h 503"/>
                <a:gd name="T42" fmla="*/ 41 w 627"/>
                <a:gd name="T43" fmla="*/ 1027 h 503"/>
                <a:gd name="T44" fmla="*/ 13 w 627"/>
                <a:gd name="T45" fmla="*/ 1194 h 503"/>
                <a:gd name="T46" fmla="*/ 39 w 627"/>
                <a:gd name="T47" fmla="*/ 1268 h 503"/>
                <a:gd name="T48" fmla="*/ 122 w 627"/>
                <a:gd name="T49" fmla="*/ 1211 h 503"/>
                <a:gd name="T50" fmla="*/ 248 w 627"/>
                <a:gd name="T51" fmla="*/ 1163 h 503"/>
                <a:gd name="T52" fmla="*/ 377 w 627"/>
                <a:gd name="T53" fmla="*/ 1101 h 503"/>
                <a:gd name="T54" fmla="*/ 502 w 627"/>
                <a:gd name="T55" fmla="*/ 1115 h 503"/>
                <a:gd name="T56" fmla="*/ 517 w 627"/>
                <a:gd name="T57" fmla="*/ 1204 h 503"/>
                <a:gd name="T58" fmla="*/ 535 w 627"/>
                <a:gd name="T59" fmla="*/ 1244 h 503"/>
                <a:gd name="T60" fmla="*/ 600 w 627"/>
                <a:gd name="T61" fmla="*/ 1177 h 503"/>
                <a:gd name="T62" fmla="*/ 566 w 627"/>
                <a:gd name="T63" fmla="*/ 1273 h 503"/>
                <a:gd name="T64" fmla="*/ 591 w 627"/>
                <a:gd name="T65" fmla="*/ 1287 h 503"/>
                <a:gd name="T66" fmla="*/ 596 w 627"/>
                <a:gd name="T67" fmla="*/ 1409 h 503"/>
                <a:gd name="T68" fmla="*/ 698 w 627"/>
                <a:gd name="T69" fmla="*/ 1432 h 503"/>
                <a:gd name="T70" fmla="*/ 706 w 627"/>
                <a:gd name="T71" fmla="*/ 1440 h 503"/>
                <a:gd name="T72" fmla="*/ 735 w 627"/>
                <a:gd name="T73" fmla="*/ 1452 h 503"/>
                <a:gd name="T74" fmla="*/ 853 w 627"/>
                <a:gd name="T75" fmla="*/ 1364 h 503"/>
                <a:gd name="T76" fmla="*/ 949 w 627"/>
                <a:gd name="T77" fmla="*/ 1184 h 503"/>
                <a:gd name="T78" fmla="*/ 1037 w 627"/>
                <a:gd name="T79" fmla="*/ 1029 h 503"/>
                <a:gd name="T80" fmla="*/ 1075 w 627"/>
                <a:gd name="T81" fmla="*/ 867 h 503"/>
                <a:gd name="T82" fmla="*/ 1075 w 627"/>
                <a:gd name="T83" fmla="*/ 722 h 503"/>
                <a:gd name="T84" fmla="*/ 1047 w 627"/>
                <a:gd name="T85" fmla="*/ 612 h 503"/>
                <a:gd name="T86" fmla="*/ 1027 w 627"/>
                <a:gd name="T87" fmla="*/ 564 h 503"/>
                <a:gd name="T88" fmla="*/ 995 w 627"/>
                <a:gd name="T89" fmla="*/ 462 h 503"/>
                <a:gd name="T90" fmla="*/ 957 w 627"/>
                <a:gd name="T91" fmla="*/ 284 h 503"/>
                <a:gd name="T92" fmla="*/ 920 w 627"/>
                <a:gd name="T93" fmla="*/ 193 h 503"/>
                <a:gd name="T94" fmla="*/ 908 w 627"/>
                <a:gd name="T95" fmla="*/ 40 h 503"/>
                <a:gd name="T96" fmla="*/ 880 w 627"/>
                <a:gd name="T97" fmla="*/ 66 h 503"/>
                <a:gd name="T98" fmla="*/ 867 w 627"/>
                <a:gd name="T99" fmla="*/ 121 h 503"/>
                <a:gd name="T100" fmla="*/ 853 w 627"/>
                <a:gd name="T101" fmla="*/ 233 h 503"/>
                <a:gd name="T102" fmla="*/ 779 w 627"/>
                <a:gd name="T103" fmla="*/ 328 h 503"/>
                <a:gd name="T104" fmla="*/ 691 w 627"/>
                <a:gd name="T105" fmla="*/ 206 h 503"/>
                <a:gd name="T106" fmla="*/ 731 w 627"/>
                <a:gd name="T107" fmla="*/ 118 h 503"/>
                <a:gd name="T108" fmla="*/ 716 w 627"/>
                <a:gd name="T109" fmla="*/ 77 h 503"/>
                <a:gd name="T110" fmla="*/ 670 w 627"/>
                <a:gd name="T111" fmla="*/ 66 h 50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27" h="503">
                  <a:moveTo>
                    <a:pt x="367" y="11"/>
                  </a:moveTo>
                  <a:lnTo>
                    <a:pt x="360" y="11"/>
                  </a:lnTo>
                  <a:lnTo>
                    <a:pt x="355" y="9"/>
                  </a:lnTo>
                  <a:lnTo>
                    <a:pt x="355" y="11"/>
                  </a:lnTo>
                  <a:lnTo>
                    <a:pt x="351" y="11"/>
                  </a:lnTo>
                  <a:lnTo>
                    <a:pt x="355" y="14"/>
                  </a:lnTo>
                  <a:lnTo>
                    <a:pt x="362" y="18"/>
                  </a:lnTo>
                  <a:lnTo>
                    <a:pt x="360" y="26"/>
                  </a:lnTo>
                  <a:lnTo>
                    <a:pt x="355" y="28"/>
                  </a:lnTo>
                  <a:lnTo>
                    <a:pt x="341" y="26"/>
                  </a:lnTo>
                  <a:lnTo>
                    <a:pt x="336" y="28"/>
                  </a:lnTo>
                  <a:lnTo>
                    <a:pt x="332" y="33"/>
                  </a:lnTo>
                  <a:lnTo>
                    <a:pt x="327" y="30"/>
                  </a:lnTo>
                  <a:lnTo>
                    <a:pt x="327" y="35"/>
                  </a:lnTo>
                  <a:lnTo>
                    <a:pt x="320" y="44"/>
                  </a:lnTo>
                  <a:lnTo>
                    <a:pt x="320" y="47"/>
                  </a:lnTo>
                  <a:lnTo>
                    <a:pt x="313" y="54"/>
                  </a:lnTo>
                  <a:lnTo>
                    <a:pt x="306" y="66"/>
                  </a:lnTo>
                  <a:lnTo>
                    <a:pt x="310" y="68"/>
                  </a:lnTo>
                  <a:lnTo>
                    <a:pt x="313" y="70"/>
                  </a:lnTo>
                  <a:lnTo>
                    <a:pt x="308" y="78"/>
                  </a:lnTo>
                  <a:lnTo>
                    <a:pt x="313" y="82"/>
                  </a:lnTo>
                  <a:lnTo>
                    <a:pt x="301" y="75"/>
                  </a:lnTo>
                  <a:lnTo>
                    <a:pt x="301" y="78"/>
                  </a:lnTo>
                  <a:lnTo>
                    <a:pt x="289" y="73"/>
                  </a:lnTo>
                  <a:lnTo>
                    <a:pt x="287" y="82"/>
                  </a:lnTo>
                  <a:lnTo>
                    <a:pt x="284" y="82"/>
                  </a:lnTo>
                  <a:lnTo>
                    <a:pt x="280" y="85"/>
                  </a:lnTo>
                  <a:lnTo>
                    <a:pt x="280" y="80"/>
                  </a:lnTo>
                  <a:lnTo>
                    <a:pt x="284" y="70"/>
                  </a:lnTo>
                  <a:lnTo>
                    <a:pt x="268" y="54"/>
                  </a:lnTo>
                  <a:lnTo>
                    <a:pt x="268" y="56"/>
                  </a:lnTo>
                  <a:lnTo>
                    <a:pt x="261" y="59"/>
                  </a:lnTo>
                  <a:lnTo>
                    <a:pt x="256" y="59"/>
                  </a:lnTo>
                  <a:lnTo>
                    <a:pt x="254" y="59"/>
                  </a:lnTo>
                  <a:lnTo>
                    <a:pt x="249" y="68"/>
                  </a:lnTo>
                  <a:lnTo>
                    <a:pt x="246" y="63"/>
                  </a:lnTo>
                  <a:lnTo>
                    <a:pt x="239" y="73"/>
                  </a:lnTo>
                  <a:lnTo>
                    <a:pt x="239" y="78"/>
                  </a:lnTo>
                  <a:lnTo>
                    <a:pt x="232" y="78"/>
                  </a:lnTo>
                  <a:lnTo>
                    <a:pt x="237" y="87"/>
                  </a:lnTo>
                  <a:lnTo>
                    <a:pt x="230" y="82"/>
                  </a:lnTo>
                  <a:lnTo>
                    <a:pt x="225" y="89"/>
                  </a:lnTo>
                  <a:lnTo>
                    <a:pt x="228" y="89"/>
                  </a:lnTo>
                  <a:lnTo>
                    <a:pt x="223" y="94"/>
                  </a:lnTo>
                  <a:lnTo>
                    <a:pt x="223" y="99"/>
                  </a:lnTo>
                  <a:lnTo>
                    <a:pt x="228" y="101"/>
                  </a:lnTo>
                  <a:lnTo>
                    <a:pt x="218" y="99"/>
                  </a:lnTo>
                  <a:lnTo>
                    <a:pt x="213" y="99"/>
                  </a:lnTo>
                  <a:lnTo>
                    <a:pt x="211" y="99"/>
                  </a:lnTo>
                  <a:lnTo>
                    <a:pt x="209" y="101"/>
                  </a:lnTo>
                  <a:lnTo>
                    <a:pt x="211" y="111"/>
                  </a:lnTo>
                  <a:lnTo>
                    <a:pt x="206" y="113"/>
                  </a:lnTo>
                  <a:lnTo>
                    <a:pt x="206" y="127"/>
                  </a:lnTo>
                  <a:lnTo>
                    <a:pt x="202" y="113"/>
                  </a:lnTo>
                  <a:lnTo>
                    <a:pt x="197" y="101"/>
                  </a:lnTo>
                  <a:lnTo>
                    <a:pt x="194" y="106"/>
                  </a:lnTo>
                  <a:lnTo>
                    <a:pt x="183" y="123"/>
                  </a:lnTo>
                  <a:lnTo>
                    <a:pt x="183" y="132"/>
                  </a:lnTo>
                  <a:lnTo>
                    <a:pt x="166" y="149"/>
                  </a:lnTo>
                  <a:lnTo>
                    <a:pt x="154" y="158"/>
                  </a:lnTo>
                  <a:lnTo>
                    <a:pt x="142" y="163"/>
                  </a:lnTo>
                  <a:lnTo>
                    <a:pt x="126" y="167"/>
                  </a:lnTo>
                  <a:lnTo>
                    <a:pt x="112" y="172"/>
                  </a:lnTo>
                  <a:lnTo>
                    <a:pt x="97" y="177"/>
                  </a:lnTo>
                  <a:lnTo>
                    <a:pt x="93" y="175"/>
                  </a:lnTo>
                  <a:lnTo>
                    <a:pt x="71" y="189"/>
                  </a:lnTo>
                  <a:lnTo>
                    <a:pt x="50" y="203"/>
                  </a:lnTo>
                  <a:lnTo>
                    <a:pt x="43" y="208"/>
                  </a:lnTo>
                  <a:lnTo>
                    <a:pt x="43" y="196"/>
                  </a:lnTo>
                  <a:lnTo>
                    <a:pt x="36" y="215"/>
                  </a:lnTo>
                  <a:lnTo>
                    <a:pt x="29" y="234"/>
                  </a:lnTo>
                  <a:lnTo>
                    <a:pt x="29" y="250"/>
                  </a:lnTo>
                  <a:lnTo>
                    <a:pt x="29" y="262"/>
                  </a:lnTo>
                  <a:lnTo>
                    <a:pt x="31" y="276"/>
                  </a:lnTo>
                  <a:lnTo>
                    <a:pt x="26" y="279"/>
                  </a:lnTo>
                  <a:lnTo>
                    <a:pt x="26" y="274"/>
                  </a:lnTo>
                  <a:lnTo>
                    <a:pt x="22" y="264"/>
                  </a:lnTo>
                  <a:lnTo>
                    <a:pt x="22" y="283"/>
                  </a:lnTo>
                  <a:lnTo>
                    <a:pt x="17" y="276"/>
                  </a:lnTo>
                  <a:lnTo>
                    <a:pt x="19" y="290"/>
                  </a:lnTo>
                  <a:lnTo>
                    <a:pt x="19" y="307"/>
                  </a:lnTo>
                  <a:lnTo>
                    <a:pt x="24" y="323"/>
                  </a:lnTo>
                  <a:lnTo>
                    <a:pt x="24" y="338"/>
                  </a:lnTo>
                  <a:lnTo>
                    <a:pt x="24" y="352"/>
                  </a:lnTo>
                  <a:lnTo>
                    <a:pt x="22" y="366"/>
                  </a:lnTo>
                  <a:lnTo>
                    <a:pt x="19" y="378"/>
                  </a:lnTo>
                  <a:lnTo>
                    <a:pt x="19" y="390"/>
                  </a:lnTo>
                  <a:lnTo>
                    <a:pt x="8" y="409"/>
                  </a:lnTo>
                  <a:lnTo>
                    <a:pt x="0" y="409"/>
                  </a:lnTo>
                  <a:lnTo>
                    <a:pt x="0" y="420"/>
                  </a:lnTo>
                  <a:lnTo>
                    <a:pt x="10" y="427"/>
                  </a:lnTo>
                  <a:lnTo>
                    <a:pt x="22" y="435"/>
                  </a:lnTo>
                  <a:lnTo>
                    <a:pt x="41" y="432"/>
                  </a:lnTo>
                  <a:lnTo>
                    <a:pt x="60" y="425"/>
                  </a:lnTo>
                  <a:lnTo>
                    <a:pt x="62" y="423"/>
                  </a:lnTo>
                  <a:lnTo>
                    <a:pt x="71" y="416"/>
                  </a:lnTo>
                  <a:lnTo>
                    <a:pt x="88" y="416"/>
                  </a:lnTo>
                  <a:lnTo>
                    <a:pt x="107" y="413"/>
                  </a:lnTo>
                  <a:lnTo>
                    <a:pt x="126" y="413"/>
                  </a:lnTo>
                  <a:lnTo>
                    <a:pt x="142" y="399"/>
                  </a:lnTo>
                  <a:lnTo>
                    <a:pt x="161" y="392"/>
                  </a:lnTo>
                  <a:lnTo>
                    <a:pt x="180" y="385"/>
                  </a:lnTo>
                  <a:lnTo>
                    <a:pt x="199" y="383"/>
                  </a:lnTo>
                  <a:lnTo>
                    <a:pt x="218" y="378"/>
                  </a:lnTo>
                  <a:lnTo>
                    <a:pt x="237" y="373"/>
                  </a:lnTo>
                  <a:lnTo>
                    <a:pt x="256" y="371"/>
                  </a:lnTo>
                  <a:lnTo>
                    <a:pt x="268" y="373"/>
                  </a:lnTo>
                  <a:lnTo>
                    <a:pt x="289" y="383"/>
                  </a:lnTo>
                  <a:lnTo>
                    <a:pt x="291" y="387"/>
                  </a:lnTo>
                  <a:lnTo>
                    <a:pt x="294" y="392"/>
                  </a:lnTo>
                  <a:lnTo>
                    <a:pt x="296" y="399"/>
                  </a:lnTo>
                  <a:lnTo>
                    <a:pt x="298" y="413"/>
                  </a:lnTo>
                  <a:lnTo>
                    <a:pt x="301" y="425"/>
                  </a:lnTo>
                  <a:lnTo>
                    <a:pt x="296" y="425"/>
                  </a:lnTo>
                  <a:lnTo>
                    <a:pt x="303" y="430"/>
                  </a:lnTo>
                  <a:lnTo>
                    <a:pt x="308" y="427"/>
                  </a:lnTo>
                  <a:lnTo>
                    <a:pt x="325" y="413"/>
                  </a:lnTo>
                  <a:lnTo>
                    <a:pt x="343" y="399"/>
                  </a:lnTo>
                  <a:lnTo>
                    <a:pt x="351" y="390"/>
                  </a:lnTo>
                  <a:lnTo>
                    <a:pt x="346" y="404"/>
                  </a:lnTo>
                  <a:lnTo>
                    <a:pt x="336" y="418"/>
                  </a:lnTo>
                  <a:lnTo>
                    <a:pt x="325" y="432"/>
                  </a:lnTo>
                  <a:lnTo>
                    <a:pt x="317" y="437"/>
                  </a:lnTo>
                  <a:lnTo>
                    <a:pt x="327" y="437"/>
                  </a:lnTo>
                  <a:lnTo>
                    <a:pt x="341" y="420"/>
                  </a:lnTo>
                  <a:lnTo>
                    <a:pt x="346" y="430"/>
                  </a:lnTo>
                  <a:lnTo>
                    <a:pt x="332" y="442"/>
                  </a:lnTo>
                  <a:lnTo>
                    <a:pt x="341" y="442"/>
                  </a:lnTo>
                  <a:lnTo>
                    <a:pt x="343" y="444"/>
                  </a:lnTo>
                  <a:lnTo>
                    <a:pt x="348" y="451"/>
                  </a:lnTo>
                  <a:lnTo>
                    <a:pt x="341" y="468"/>
                  </a:lnTo>
                  <a:lnTo>
                    <a:pt x="343" y="484"/>
                  </a:lnTo>
                  <a:lnTo>
                    <a:pt x="358" y="491"/>
                  </a:lnTo>
                  <a:lnTo>
                    <a:pt x="369" y="496"/>
                  </a:lnTo>
                  <a:lnTo>
                    <a:pt x="379" y="501"/>
                  </a:lnTo>
                  <a:lnTo>
                    <a:pt x="403" y="491"/>
                  </a:lnTo>
                  <a:lnTo>
                    <a:pt x="400" y="489"/>
                  </a:lnTo>
                  <a:lnTo>
                    <a:pt x="410" y="484"/>
                  </a:lnTo>
                  <a:lnTo>
                    <a:pt x="405" y="491"/>
                  </a:lnTo>
                  <a:lnTo>
                    <a:pt x="407" y="494"/>
                  </a:lnTo>
                  <a:lnTo>
                    <a:pt x="414" y="494"/>
                  </a:lnTo>
                  <a:lnTo>
                    <a:pt x="417" y="501"/>
                  </a:lnTo>
                  <a:lnTo>
                    <a:pt x="419" y="503"/>
                  </a:lnTo>
                  <a:lnTo>
                    <a:pt x="424" y="498"/>
                  </a:lnTo>
                  <a:lnTo>
                    <a:pt x="452" y="484"/>
                  </a:lnTo>
                  <a:lnTo>
                    <a:pt x="466" y="484"/>
                  </a:lnTo>
                  <a:lnTo>
                    <a:pt x="485" y="477"/>
                  </a:lnTo>
                  <a:lnTo>
                    <a:pt x="492" y="468"/>
                  </a:lnTo>
                  <a:lnTo>
                    <a:pt x="509" y="449"/>
                  </a:lnTo>
                  <a:lnTo>
                    <a:pt x="526" y="432"/>
                  </a:lnTo>
                  <a:lnTo>
                    <a:pt x="540" y="413"/>
                  </a:lnTo>
                  <a:lnTo>
                    <a:pt x="547" y="406"/>
                  </a:lnTo>
                  <a:lnTo>
                    <a:pt x="563" y="394"/>
                  </a:lnTo>
                  <a:lnTo>
                    <a:pt x="571" y="390"/>
                  </a:lnTo>
                  <a:lnTo>
                    <a:pt x="585" y="371"/>
                  </a:lnTo>
                  <a:lnTo>
                    <a:pt x="597" y="354"/>
                  </a:lnTo>
                  <a:lnTo>
                    <a:pt x="608" y="338"/>
                  </a:lnTo>
                  <a:lnTo>
                    <a:pt x="618" y="323"/>
                  </a:lnTo>
                  <a:lnTo>
                    <a:pt x="618" y="309"/>
                  </a:lnTo>
                  <a:lnTo>
                    <a:pt x="620" y="297"/>
                  </a:lnTo>
                  <a:lnTo>
                    <a:pt x="623" y="283"/>
                  </a:lnTo>
                  <a:lnTo>
                    <a:pt x="627" y="269"/>
                  </a:lnTo>
                  <a:lnTo>
                    <a:pt x="625" y="257"/>
                  </a:lnTo>
                  <a:lnTo>
                    <a:pt x="620" y="248"/>
                  </a:lnTo>
                  <a:lnTo>
                    <a:pt x="613" y="238"/>
                  </a:lnTo>
                  <a:lnTo>
                    <a:pt x="604" y="229"/>
                  </a:lnTo>
                  <a:lnTo>
                    <a:pt x="608" y="208"/>
                  </a:lnTo>
                  <a:lnTo>
                    <a:pt x="604" y="210"/>
                  </a:lnTo>
                  <a:lnTo>
                    <a:pt x="597" y="205"/>
                  </a:lnTo>
                  <a:lnTo>
                    <a:pt x="597" y="212"/>
                  </a:lnTo>
                  <a:lnTo>
                    <a:pt x="592" y="208"/>
                  </a:lnTo>
                  <a:lnTo>
                    <a:pt x="592" y="193"/>
                  </a:lnTo>
                  <a:lnTo>
                    <a:pt x="585" y="177"/>
                  </a:lnTo>
                  <a:lnTo>
                    <a:pt x="587" y="172"/>
                  </a:lnTo>
                  <a:lnTo>
                    <a:pt x="582" y="167"/>
                  </a:lnTo>
                  <a:lnTo>
                    <a:pt x="573" y="158"/>
                  </a:lnTo>
                  <a:lnTo>
                    <a:pt x="554" y="144"/>
                  </a:lnTo>
                  <a:lnTo>
                    <a:pt x="554" y="125"/>
                  </a:lnTo>
                  <a:lnTo>
                    <a:pt x="552" y="111"/>
                  </a:lnTo>
                  <a:lnTo>
                    <a:pt x="552" y="97"/>
                  </a:lnTo>
                  <a:lnTo>
                    <a:pt x="552" y="80"/>
                  </a:lnTo>
                  <a:lnTo>
                    <a:pt x="549" y="73"/>
                  </a:lnTo>
                  <a:lnTo>
                    <a:pt x="540" y="63"/>
                  </a:lnTo>
                  <a:lnTo>
                    <a:pt x="530" y="66"/>
                  </a:lnTo>
                  <a:lnTo>
                    <a:pt x="528" y="52"/>
                  </a:lnTo>
                  <a:lnTo>
                    <a:pt x="528" y="40"/>
                  </a:lnTo>
                  <a:lnTo>
                    <a:pt x="526" y="23"/>
                  </a:lnTo>
                  <a:lnTo>
                    <a:pt x="523" y="14"/>
                  </a:lnTo>
                  <a:lnTo>
                    <a:pt x="521" y="4"/>
                  </a:lnTo>
                  <a:lnTo>
                    <a:pt x="518" y="0"/>
                  </a:lnTo>
                  <a:lnTo>
                    <a:pt x="509" y="16"/>
                  </a:lnTo>
                  <a:lnTo>
                    <a:pt x="507" y="23"/>
                  </a:lnTo>
                  <a:lnTo>
                    <a:pt x="502" y="33"/>
                  </a:lnTo>
                  <a:lnTo>
                    <a:pt x="504" y="35"/>
                  </a:lnTo>
                  <a:lnTo>
                    <a:pt x="500" y="42"/>
                  </a:lnTo>
                  <a:lnTo>
                    <a:pt x="500" y="52"/>
                  </a:lnTo>
                  <a:lnTo>
                    <a:pt x="497" y="52"/>
                  </a:lnTo>
                  <a:lnTo>
                    <a:pt x="495" y="66"/>
                  </a:lnTo>
                  <a:lnTo>
                    <a:pt x="492" y="80"/>
                  </a:lnTo>
                  <a:lnTo>
                    <a:pt x="483" y="101"/>
                  </a:lnTo>
                  <a:lnTo>
                    <a:pt x="471" y="120"/>
                  </a:lnTo>
                  <a:lnTo>
                    <a:pt x="459" y="123"/>
                  </a:lnTo>
                  <a:lnTo>
                    <a:pt x="450" y="113"/>
                  </a:lnTo>
                  <a:lnTo>
                    <a:pt x="433" y="101"/>
                  </a:lnTo>
                  <a:lnTo>
                    <a:pt x="417" y="92"/>
                  </a:lnTo>
                  <a:lnTo>
                    <a:pt x="407" y="82"/>
                  </a:lnTo>
                  <a:lnTo>
                    <a:pt x="398" y="70"/>
                  </a:lnTo>
                  <a:lnTo>
                    <a:pt x="410" y="54"/>
                  </a:lnTo>
                  <a:lnTo>
                    <a:pt x="414" y="42"/>
                  </a:lnTo>
                  <a:lnTo>
                    <a:pt x="417" y="44"/>
                  </a:lnTo>
                  <a:lnTo>
                    <a:pt x="422" y="40"/>
                  </a:lnTo>
                  <a:lnTo>
                    <a:pt x="429" y="28"/>
                  </a:lnTo>
                  <a:lnTo>
                    <a:pt x="422" y="23"/>
                  </a:lnTo>
                  <a:lnTo>
                    <a:pt x="414" y="30"/>
                  </a:lnTo>
                  <a:lnTo>
                    <a:pt x="412" y="26"/>
                  </a:lnTo>
                  <a:lnTo>
                    <a:pt x="407" y="26"/>
                  </a:lnTo>
                  <a:lnTo>
                    <a:pt x="410" y="23"/>
                  </a:lnTo>
                  <a:lnTo>
                    <a:pt x="395" y="26"/>
                  </a:lnTo>
                  <a:lnTo>
                    <a:pt x="386" y="23"/>
                  </a:lnTo>
                  <a:lnTo>
                    <a:pt x="379" y="18"/>
                  </a:lnTo>
                  <a:lnTo>
                    <a:pt x="367" y="11"/>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290" name="Freeform 5431"/>
            <p:cNvSpPr>
              <a:spLocks/>
            </p:cNvSpPr>
            <p:nvPr/>
          </p:nvSpPr>
          <p:spPr bwMode="auto">
            <a:xfrm>
              <a:off x="4844" y="3549"/>
              <a:ext cx="68" cy="61"/>
            </a:xfrm>
            <a:custGeom>
              <a:avLst/>
              <a:gdLst>
                <a:gd name="T0" fmla="*/ 38 w 62"/>
                <a:gd name="T1" fmla="*/ 101 h 50"/>
                <a:gd name="T2" fmla="*/ 12 w 62"/>
                <a:gd name="T3" fmla="*/ 134 h 50"/>
                <a:gd name="T4" fmla="*/ 0 w 62"/>
                <a:gd name="T5" fmla="*/ 122 h 50"/>
                <a:gd name="T6" fmla="*/ 0 w 62"/>
                <a:gd name="T7" fmla="*/ 115 h 50"/>
                <a:gd name="T8" fmla="*/ 0 w 62"/>
                <a:gd name="T9" fmla="*/ 72 h 50"/>
                <a:gd name="T10" fmla="*/ 2 w 62"/>
                <a:gd name="T11" fmla="*/ 72 h 50"/>
                <a:gd name="T12" fmla="*/ 5 w 62"/>
                <a:gd name="T13" fmla="*/ 72 h 50"/>
                <a:gd name="T14" fmla="*/ 12 w 62"/>
                <a:gd name="T15" fmla="*/ 39 h 50"/>
                <a:gd name="T16" fmla="*/ 12 w 62"/>
                <a:gd name="T17" fmla="*/ 9 h 50"/>
                <a:gd name="T18" fmla="*/ 18 w 62"/>
                <a:gd name="T19" fmla="*/ 0 h 50"/>
                <a:gd name="T20" fmla="*/ 42 w 62"/>
                <a:gd name="T21" fmla="*/ 13 h 50"/>
                <a:gd name="T22" fmla="*/ 60 w 62"/>
                <a:gd name="T23" fmla="*/ 27 h 50"/>
                <a:gd name="T24" fmla="*/ 69 w 62"/>
                <a:gd name="T25" fmla="*/ 9 h 50"/>
                <a:gd name="T26" fmla="*/ 99 w 62"/>
                <a:gd name="T27" fmla="*/ 9 h 50"/>
                <a:gd name="T28" fmla="*/ 76 w 62"/>
                <a:gd name="T29" fmla="*/ 63 h 50"/>
                <a:gd name="T30" fmla="*/ 71 w 62"/>
                <a:gd name="T31" fmla="*/ 63 h 50"/>
                <a:gd name="T32" fmla="*/ 42 w 62"/>
                <a:gd name="T33" fmla="*/ 115 h 50"/>
                <a:gd name="T34" fmla="*/ 45 w 62"/>
                <a:gd name="T35" fmla="*/ 101 h 50"/>
                <a:gd name="T36" fmla="*/ 42 w 62"/>
                <a:gd name="T37" fmla="*/ 101 h 50"/>
                <a:gd name="T38" fmla="*/ 38 w 62"/>
                <a:gd name="T39" fmla="*/ 101 h 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2" h="50">
                  <a:moveTo>
                    <a:pt x="24" y="38"/>
                  </a:moveTo>
                  <a:lnTo>
                    <a:pt x="7" y="50"/>
                  </a:lnTo>
                  <a:lnTo>
                    <a:pt x="0" y="45"/>
                  </a:lnTo>
                  <a:lnTo>
                    <a:pt x="0" y="43"/>
                  </a:lnTo>
                  <a:lnTo>
                    <a:pt x="0" y="26"/>
                  </a:lnTo>
                  <a:lnTo>
                    <a:pt x="2" y="26"/>
                  </a:lnTo>
                  <a:lnTo>
                    <a:pt x="5" y="26"/>
                  </a:lnTo>
                  <a:lnTo>
                    <a:pt x="7" y="14"/>
                  </a:lnTo>
                  <a:lnTo>
                    <a:pt x="7" y="3"/>
                  </a:lnTo>
                  <a:lnTo>
                    <a:pt x="12" y="0"/>
                  </a:lnTo>
                  <a:lnTo>
                    <a:pt x="26" y="5"/>
                  </a:lnTo>
                  <a:lnTo>
                    <a:pt x="38" y="10"/>
                  </a:lnTo>
                  <a:lnTo>
                    <a:pt x="43" y="3"/>
                  </a:lnTo>
                  <a:lnTo>
                    <a:pt x="62" y="3"/>
                  </a:lnTo>
                  <a:lnTo>
                    <a:pt x="47" y="24"/>
                  </a:lnTo>
                  <a:lnTo>
                    <a:pt x="45" y="24"/>
                  </a:lnTo>
                  <a:lnTo>
                    <a:pt x="26" y="43"/>
                  </a:lnTo>
                  <a:lnTo>
                    <a:pt x="28" y="38"/>
                  </a:lnTo>
                  <a:lnTo>
                    <a:pt x="26" y="38"/>
                  </a:lnTo>
                  <a:lnTo>
                    <a:pt x="24" y="38"/>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291" name="Freeform 5432"/>
            <p:cNvSpPr>
              <a:spLocks/>
            </p:cNvSpPr>
            <p:nvPr/>
          </p:nvSpPr>
          <p:spPr bwMode="auto">
            <a:xfrm>
              <a:off x="5597" y="3031"/>
              <a:ext cx="21" cy="18"/>
            </a:xfrm>
            <a:custGeom>
              <a:avLst/>
              <a:gdLst>
                <a:gd name="T0" fmla="*/ 31 w 19"/>
                <a:gd name="T1" fmla="*/ 40 h 14"/>
                <a:gd name="T2" fmla="*/ 0 w 19"/>
                <a:gd name="T3" fmla="*/ 50 h 14"/>
                <a:gd name="T4" fmla="*/ 0 w 19"/>
                <a:gd name="T5" fmla="*/ 24 h 14"/>
                <a:gd name="T6" fmla="*/ 23 w 19"/>
                <a:gd name="T7" fmla="*/ 0 h 14"/>
                <a:gd name="T8" fmla="*/ 31 w 19"/>
                <a:gd name="T9" fmla="*/ 4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4">
                  <a:moveTo>
                    <a:pt x="19" y="12"/>
                  </a:moveTo>
                  <a:lnTo>
                    <a:pt x="0" y="14"/>
                  </a:lnTo>
                  <a:lnTo>
                    <a:pt x="0" y="7"/>
                  </a:lnTo>
                  <a:lnTo>
                    <a:pt x="14" y="0"/>
                  </a:lnTo>
                  <a:lnTo>
                    <a:pt x="19" y="12"/>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292" name="Freeform 5433"/>
            <p:cNvSpPr>
              <a:spLocks/>
            </p:cNvSpPr>
            <p:nvPr/>
          </p:nvSpPr>
          <p:spPr bwMode="auto">
            <a:xfrm>
              <a:off x="5625" y="3008"/>
              <a:ext cx="22" cy="14"/>
            </a:xfrm>
            <a:custGeom>
              <a:avLst/>
              <a:gdLst>
                <a:gd name="T0" fmla="*/ 21 w 21"/>
                <a:gd name="T1" fmla="*/ 15 h 12"/>
                <a:gd name="T2" fmla="*/ 26 w 21"/>
                <a:gd name="T3" fmla="*/ 0 h 12"/>
                <a:gd name="T4" fmla="*/ 0 w 21"/>
                <a:gd name="T5" fmla="*/ 15 h 12"/>
                <a:gd name="T6" fmla="*/ 0 w 21"/>
                <a:gd name="T7" fmla="*/ 26 h 12"/>
                <a:gd name="T8" fmla="*/ 21 w 21"/>
                <a:gd name="T9" fmla="*/ 15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2">
                  <a:moveTo>
                    <a:pt x="16" y="7"/>
                  </a:moveTo>
                  <a:lnTo>
                    <a:pt x="21" y="0"/>
                  </a:lnTo>
                  <a:lnTo>
                    <a:pt x="0" y="7"/>
                  </a:lnTo>
                  <a:lnTo>
                    <a:pt x="0" y="12"/>
                  </a:lnTo>
                  <a:lnTo>
                    <a:pt x="16" y="7"/>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293" name="Freeform 5434"/>
            <p:cNvSpPr>
              <a:spLocks/>
            </p:cNvSpPr>
            <p:nvPr/>
          </p:nvSpPr>
          <p:spPr bwMode="auto">
            <a:xfrm>
              <a:off x="5355" y="3096"/>
              <a:ext cx="39" cy="43"/>
            </a:xfrm>
            <a:custGeom>
              <a:avLst/>
              <a:gdLst>
                <a:gd name="T0" fmla="*/ 59 w 35"/>
                <a:gd name="T1" fmla="*/ 98 h 35"/>
                <a:gd name="T2" fmla="*/ 48 w 35"/>
                <a:gd name="T3" fmla="*/ 98 h 35"/>
                <a:gd name="T4" fmla="*/ 28 w 35"/>
                <a:gd name="T5" fmla="*/ 59 h 35"/>
                <a:gd name="T6" fmla="*/ 4 w 35"/>
                <a:gd name="T7" fmla="*/ 26 h 35"/>
                <a:gd name="T8" fmla="*/ 0 w 35"/>
                <a:gd name="T9" fmla="*/ 0 h 35"/>
                <a:gd name="T10" fmla="*/ 14 w 35"/>
                <a:gd name="T11" fmla="*/ 21 h 35"/>
                <a:gd name="T12" fmla="*/ 32 w 35"/>
                <a:gd name="T13" fmla="*/ 47 h 35"/>
                <a:gd name="T14" fmla="*/ 48 w 35"/>
                <a:gd name="T15" fmla="*/ 72 h 35"/>
                <a:gd name="T16" fmla="*/ 59 w 35"/>
                <a:gd name="T17" fmla="*/ 98 h 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 h="35">
                  <a:moveTo>
                    <a:pt x="35" y="35"/>
                  </a:moveTo>
                  <a:lnTo>
                    <a:pt x="28" y="35"/>
                  </a:lnTo>
                  <a:lnTo>
                    <a:pt x="16" y="21"/>
                  </a:lnTo>
                  <a:lnTo>
                    <a:pt x="4" y="9"/>
                  </a:lnTo>
                  <a:lnTo>
                    <a:pt x="0" y="0"/>
                  </a:lnTo>
                  <a:lnTo>
                    <a:pt x="9" y="7"/>
                  </a:lnTo>
                  <a:lnTo>
                    <a:pt x="19" y="16"/>
                  </a:lnTo>
                  <a:lnTo>
                    <a:pt x="28" y="26"/>
                  </a:lnTo>
                  <a:lnTo>
                    <a:pt x="35" y="35"/>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294" name="Freeform 5435"/>
            <p:cNvSpPr>
              <a:spLocks/>
            </p:cNvSpPr>
            <p:nvPr/>
          </p:nvSpPr>
          <p:spPr bwMode="auto">
            <a:xfrm>
              <a:off x="5129" y="3543"/>
              <a:ext cx="198" cy="132"/>
            </a:xfrm>
            <a:custGeom>
              <a:avLst/>
              <a:gdLst>
                <a:gd name="T0" fmla="*/ 201 w 177"/>
                <a:gd name="T1" fmla="*/ 162 h 107"/>
                <a:gd name="T2" fmla="*/ 194 w 177"/>
                <a:gd name="T3" fmla="*/ 137 h 107"/>
                <a:gd name="T4" fmla="*/ 189 w 177"/>
                <a:gd name="T5" fmla="*/ 137 h 107"/>
                <a:gd name="T6" fmla="*/ 181 w 177"/>
                <a:gd name="T7" fmla="*/ 143 h 107"/>
                <a:gd name="T8" fmla="*/ 194 w 177"/>
                <a:gd name="T9" fmla="*/ 170 h 107"/>
                <a:gd name="T10" fmla="*/ 170 w 177"/>
                <a:gd name="T11" fmla="*/ 183 h 107"/>
                <a:gd name="T12" fmla="*/ 157 w 177"/>
                <a:gd name="T13" fmla="*/ 183 h 107"/>
                <a:gd name="T14" fmla="*/ 152 w 177"/>
                <a:gd name="T15" fmla="*/ 204 h 107"/>
                <a:gd name="T16" fmla="*/ 144 w 177"/>
                <a:gd name="T17" fmla="*/ 222 h 107"/>
                <a:gd name="T18" fmla="*/ 140 w 177"/>
                <a:gd name="T19" fmla="*/ 222 h 107"/>
                <a:gd name="T20" fmla="*/ 106 w 177"/>
                <a:gd name="T21" fmla="*/ 271 h 107"/>
                <a:gd name="T22" fmla="*/ 45 w 177"/>
                <a:gd name="T23" fmla="*/ 306 h 107"/>
                <a:gd name="T24" fmla="*/ 31 w 177"/>
                <a:gd name="T25" fmla="*/ 300 h 107"/>
                <a:gd name="T26" fmla="*/ 12 w 177"/>
                <a:gd name="T27" fmla="*/ 291 h 107"/>
                <a:gd name="T28" fmla="*/ 0 w 177"/>
                <a:gd name="T29" fmla="*/ 286 h 107"/>
                <a:gd name="T30" fmla="*/ 2 w 177"/>
                <a:gd name="T31" fmla="*/ 279 h 107"/>
                <a:gd name="T32" fmla="*/ 0 w 177"/>
                <a:gd name="T33" fmla="*/ 271 h 107"/>
                <a:gd name="T34" fmla="*/ 15 w 177"/>
                <a:gd name="T35" fmla="*/ 257 h 107"/>
                <a:gd name="T36" fmla="*/ 19 w 177"/>
                <a:gd name="T37" fmla="*/ 252 h 107"/>
                <a:gd name="T38" fmla="*/ 28 w 177"/>
                <a:gd name="T39" fmla="*/ 247 h 107"/>
                <a:gd name="T40" fmla="*/ 40 w 177"/>
                <a:gd name="T41" fmla="*/ 222 h 107"/>
                <a:gd name="T42" fmla="*/ 54 w 177"/>
                <a:gd name="T43" fmla="*/ 217 h 107"/>
                <a:gd name="T44" fmla="*/ 70 w 177"/>
                <a:gd name="T45" fmla="*/ 204 h 107"/>
                <a:gd name="T46" fmla="*/ 104 w 177"/>
                <a:gd name="T47" fmla="*/ 176 h 107"/>
                <a:gd name="T48" fmla="*/ 116 w 177"/>
                <a:gd name="T49" fmla="*/ 170 h 107"/>
                <a:gd name="T50" fmla="*/ 164 w 177"/>
                <a:gd name="T51" fmla="*/ 137 h 107"/>
                <a:gd name="T52" fmla="*/ 187 w 177"/>
                <a:gd name="T53" fmla="*/ 118 h 107"/>
                <a:gd name="T54" fmla="*/ 215 w 177"/>
                <a:gd name="T55" fmla="*/ 89 h 107"/>
                <a:gd name="T56" fmla="*/ 208 w 177"/>
                <a:gd name="T57" fmla="*/ 89 h 107"/>
                <a:gd name="T58" fmla="*/ 233 w 177"/>
                <a:gd name="T59" fmla="*/ 63 h 107"/>
                <a:gd name="T60" fmla="*/ 281 w 177"/>
                <a:gd name="T61" fmla="*/ 0 h 107"/>
                <a:gd name="T62" fmla="*/ 294 w 177"/>
                <a:gd name="T63" fmla="*/ 0 h 107"/>
                <a:gd name="T64" fmla="*/ 285 w 177"/>
                <a:gd name="T65" fmla="*/ 14 h 107"/>
                <a:gd name="T66" fmla="*/ 281 w 177"/>
                <a:gd name="T67" fmla="*/ 35 h 107"/>
                <a:gd name="T68" fmla="*/ 307 w 177"/>
                <a:gd name="T69" fmla="*/ 23 h 107"/>
                <a:gd name="T70" fmla="*/ 302 w 177"/>
                <a:gd name="T71" fmla="*/ 28 h 107"/>
                <a:gd name="T72" fmla="*/ 307 w 177"/>
                <a:gd name="T73" fmla="*/ 35 h 107"/>
                <a:gd name="T74" fmla="*/ 302 w 177"/>
                <a:gd name="T75" fmla="*/ 35 h 107"/>
                <a:gd name="T76" fmla="*/ 309 w 177"/>
                <a:gd name="T77" fmla="*/ 35 h 107"/>
                <a:gd name="T78" fmla="*/ 298 w 177"/>
                <a:gd name="T79" fmla="*/ 53 h 107"/>
                <a:gd name="T80" fmla="*/ 264 w 177"/>
                <a:gd name="T81" fmla="*/ 89 h 107"/>
                <a:gd name="T82" fmla="*/ 233 w 177"/>
                <a:gd name="T83" fmla="*/ 130 h 107"/>
                <a:gd name="T84" fmla="*/ 215 w 177"/>
                <a:gd name="T85" fmla="*/ 137 h 107"/>
                <a:gd name="T86" fmla="*/ 215 w 177"/>
                <a:gd name="T87" fmla="*/ 148 h 107"/>
                <a:gd name="T88" fmla="*/ 201 w 177"/>
                <a:gd name="T89" fmla="*/ 148 h 107"/>
                <a:gd name="T90" fmla="*/ 215 w 177"/>
                <a:gd name="T91" fmla="*/ 158 h 107"/>
                <a:gd name="T92" fmla="*/ 215 w 177"/>
                <a:gd name="T93" fmla="*/ 170 h 107"/>
                <a:gd name="T94" fmla="*/ 201 w 177"/>
                <a:gd name="T95" fmla="*/ 162 h 10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77" h="107">
                  <a:moveTo>
                    <a:pt x="115" y="57"/>
                  </a:moveTo>
                  <a:lnTo>
                    <a:pt x="111" y="48"/>
                  </a:lnTo>
                  <a:lnTo>
                    <a:pt x="108" y="48"/>
                  </a:lnTo>
                  <a:lnTo>
                    <a:pt x="104" y="50"/>
                  </a:lnTo>
                  <a:lnTo>
                    <a:pt x="111" y="60"/>
                  </a:lnTo>
                  <a:lnTo>
                    <a:pt x="97" y="64"/>
                  </a:lnTo>
                  <a:lnTo>
                    <a:pt x="89" y="64"/>
                  </a:lnTo>
                  <a:lnTo>
                    <a:pt x="87" y="71"/>
                  </a:lnTo>
                  <a:lnTo>
                    <a:pt x="82" y="78"/>
                  </a:lnTo>
                  <a:lnTo>
                    <a:pt x="80" y="78"/>
                  </a:lnTo>
                  <a:lnTo>
                    <a:pt x="61" y="95"/>
                  </a:lnTo>
                  <a:lnTo>
                    <a:pt x="26" y="107"/>
                  </a:lnTo>
                  <a:lnTo>
                    <a:pt x="18" y="105"/>
                  </a:lnTo>
                  <a:lnTo>
                    <a:pt x="7" y="102"/>
                  </a:lnTo>
                  <a:lnTo>
                    <a:pt x="0" y="100"/>
                  </a:lnTo>
                  <a:lnTo>
                    <a:pt x="2" y="97"/>
                  </a:lnTo>
                  <a:lnTo>
                    <a:pt x="0" y="95"/>
                  </a:lnTo>
                  <a:lnTo>
                    <a:pt x="9" y="90"/>
                  </a:lnTo>
                  <a:lnTo>
                    <a:pt x="11" y="88"/>
                  </a:lnTo>
                  <a:lnTo>
                    <a:pt x="16" y="86"/>
                  </a:lnTo>
                  <a:lnTo>
                    <a:pt x="23" y="78"/>
                  </a:lnTo>
                  <a:lnTo>
                    <a:pt x="30" y="76"/>
                  </a:lnTo>
                  <a:lnTo>
                    <a:pt x="40" y="71"/>
                  </a:lnTo>
                  <a:lnTo>
                    <a:pt x="59" y="62"/>
                  </a:lnTo>
                  <a:lnTo>
                    <a:pt x="66" y="60"/>
                  </a:lnTo>
                  <a:lnTo>
                    <a:pt x="94" y="48"/>
                  </a:lnTo>
                  <a:lnTo>
                    <a:pt x="106" y="41"/>
                  </a:lnTo>
                  <a:lnTo>
                    <a:pt x="123" y="31"/>
                  </a:lnTo>
                  <a:lnTo>
                    <a:pt x="118" y="31"/>
                  </a:lnTo>
                  <a:lnTo>
                    <a:pt x="132" y="22"/>
                  </a:lnTo>
                  <a:lnTo>
                    <a:pt x="160" y="0"/>
                  </a:lnTo>
                  <a:lnTo>
                    <a:pt x="168" y="0"/>
                  </a:lnTo>
                  <a:lnTo>
                    <a:pt x="163" y="5"/>
                  </a:lnTo>
                  <a:lnTo>
                    <a:pt x="160" y="12"/>
                  </a:lnTo>
                  <a:lnTo>
                    <a:pt x="175" y="8"/>
                  </a:lnTo>
                  <a:lnTo>
                    <a:pt x="172" y="10"/>
                  </a:lnTo>
                  <a:lnTo>
                    <a:pt x="175" y="12"/>
                  </a:lnTo>
                  <a:lnTo>
                    <a:pt x="172" y="12"/>
                  </a:lnTo>
                  <a:lnTo>
                    <a:pt x="177" y="12"/>
                  </a:lnTo>
                  <a:lnTo>
                    <a:pt x="170" y="19"/>
                  </a:lnTo>
                  <a:lnTo>
                    <a:pt x="151" y="31"/>
                  </a:lnTo>
                  <a:lnTo>
                    <a:pt x="132" y="45"/>
                  </a:lnTo>
                  <a:lnTo>
                    <a:pt x="123" y="48"/>
                  </a:lnTo>
                  <a:lnTo>
                    <a:pt x="123" y="52"/>
                  </a:lnTo>
                  <a:lnTo>
                    <a:pt x="115" y="52"/>
                  </a:lnTo>
                  <a:lnTo>
                    <a:pt x="123" y="55"/>
                  </a:lnTo>
                  <a:lnTo>
                    <a:pt x="123" y="60"/>
                  </a:lnTo>
                  <a:lnTo>
                    <a:pt x="115" y="57"/>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295" name="Freeform 5436"/>
            <p:cNvSpPr>
              <a:spLocks/>
            </p:cNvSpPr>
            <p:nvPr/>
          </p:nvSpPr>
          <p:spPr bwMode="auto">
            <a:xfrm>
              <a:off x="5333" y="3409"/>
              <a:ext cx="113" cy="157"/>
            </a:xfrm>
            <a:custGeom>
              <a:avLst/>
              <a:gdLst>
                <a:gd name="T0" fmla="*/ 21 w 101"/>
                <a:gd name="T1" fmla="*/ 246 h 127"/>
                <a:gd name="T2" fmla="*/ 32 w 101"/>
                <a:gd name="T3" fmla="*/ 271 h 127"/>
                <a:gd name="T4" fmla="*/ 40 w 101"/>
                <a:gd name="T5" fmla="*/ 293 h 127"/>
                <a:gd name="T6" fmla="*/ 0 w 101"/>
                <a:gd name="T7" fmla="*/ 355 h 127"/>
                <a:gd name="T8" fmla="*/ 4 w 101"/>
                <a:gd name="T9" fmla="*/ 367 h 127"/>
                <a:gd name="T10" fmla="*/ 45 w 101"/>
                <a:gd name="T11" fmla="*/ 328 h 127"/>
                <a:gd name="T12" fmla="*/ 83 w 101"/>
                <a:gd name="T13" fmla="*/ 293 h 127"/>
                <a:gd name="T14" fmla="*/ 104 w 101"/>
                <a:gd name="T15" fmla="*/ 253 h 127"/>
                <a:gd name="T16" fmla="*/ 131 w 101"/>
                <a:gd name="T17" fmla="*/ 237 h 127"/>
                <a:gd name="T18" fmla="*/ 145 w 101"/>
                <a:gd name="T19" fmla="*/ 218 h 127"/>
                <a:gd name="T20" fmla="*/ 177 w 101"/>
                <a:gd name="T21" fmla="*/ 161 h 127"/>
                <a:gd name="T22" fmla="*/ 175 w 101"/>
                <a:gd name="T23" fmla="*/ 161 h 127"/>
                <a:gd name="T24" fmla="*/ 145 w 101"/>
                <a:gd name="T25" fmla="*/ 176 h 127"/>
                <a:gd name="T26" fmla="*/ 116 w 101"/>
                <a:gd name="T27" fmla="*/ 157 h 127"/>
                <a:gd name="T28" fmla="*/ 123 w 101"/>
                <a:gd name="T29" fmla="*/ 110 h 127"/>
                <a:gd name="T30" fmla="*/ 114 w 101"/>
                <a:gd name="T31" fmla="*/ 136 h 127"/>
                <a:gd name="T32" fmla="*/ 97 w 101"/>
                <a:gd name="T33" fmla="*/ 121 h 127"/>
                <a:gd name="T34" fmla="*/ 104 w 101"/>
                <a:gd name="T35" fmla="*/ 110 h 127"/>
                <a:gd name="T36" fmla="*/ 114 w 101"/>
                <a:gd name="T37" fmla="*/ 66 h 127"/>
                <a:gd name="T38" fmla="*/ 116 w 101"/>
                <a:gd name="T39" fmla="*/ 47 h 127"/>
                <a:gd name="T40" fmla="*/ 114 w 101"/>
                <a:gd name="T41" fmla="*/ 47 h 127"/>
                <a:gd name="T42" fmla="*/ 104 w 101"/>
                <a:gd name="T43" fmla="*/ 21 h 127"/>
                <a:gd name="T44" fmla="*/ 94 w 101"/>
                <a:gd name="T45" fmla="*/ 2 h 127"/>
                <a:gd name="T46" fmla="*/ 94 w 101"/>
                <a:gd name="T47" fmla="*/ 0 h 127"/>
                <a:gd name="T48" fmla="*/ 92 w 101"/>
                <a:gd name="T49" fmla="*/ 40 h 127"/>
                <a:gd name="T50" fmla="*/ 94 w 101"/>
                <a:gd name="T51" fmla="*/ 53 h 127"/>
                <a:gd name="T52" fmla="*/ 92 w 101"/>
                <a:gd name="T53" fmla="*/ 96 h 127"/>
                <a:gd name="T54" fmla="*/ 92 w 101"/>
                <a:gd name="T55" fmla="*/ 75 h 127"/>
                <a:gd name="T56" fmla="*/ 94 w 101"/>
                <a:gd name="T57" fmla="*/ 87 h 127"/>
                <a:gd name="T58" fmla="*/ 94 w 101"/>
                <a:gd name="T59" fmla="*/ 96 h 127"/>
                <a:gd name="T60" fmla="*/ 92 w 101"/>
                <a:gd name="T61" fmla="*/ 110 h 127"/>
                <a:gd name="T62" fmla="*/ 86 w 101"/>
                <a:gd name="T63" fmla="*/ 130 h 127"/>
                <a:gd name="T64" fmla="*/ 94 w 101"/>
                <a:gd name="T65" fmla="*/ 130 h 127"/>
                <a:gd name="T66" fmla="*/ 92 w 101"/>
                <a:gd name="T67" fmla="*/ 142 h 127"/>
                <a:gd name="T68" fmla="*/ 83 w 101"/>
                <a:gd name="T69" fmla="*/ 161 h 127"/>
                <a:gd name="T70" fmla="*/ 57 w 101"/>
                <a:gd name="T71" fmla="*/ 218 h 127"/>
                <a:gd name="T72" fmla="*/ 21 w 101"/>
                <a:gd name="T73" fmla="*/ 246 h 12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01" h="127">
                  <a:moveTo>
                    <a:pt x="12" y="85"/>
                  </a:moveTo>
                  <a:lnTo>
                    <a:pt x="19" y="94"/>
                  </a:lnTo>
                  <a:lnTo>
                    <a:pt x="23" y="101"/>
                  </a:lnTo>
                  <a:lnTo>
                    <a:pt x="0" y="123"/>
                  </a:lnTo>
                  <a:lnTo>
                    <a:pt x="4" y="127"/>
                  </a:lnTo>
                  <a:lnTo>
                    <a:pt x="26" y="113"/>
                  </a:lnTo>
                  <a:lnTo>
                    <a:pt x="47" y="101"/>
                  </a:lnTo>
                  <a:lnTo>
                    <a:pt x="59" y="87"/>
                  </a:lnTo>
                  <a:lnTo>
                    <a:pt x="75" y="82"/>
                  </a:lnTo>
                  <a:lnTo>
                    <a:pt x="83" y="75"/>
                  </a:lnTo>
                  <a:lnTo>
                    <a:pt x="101" y="56"/>
                  </a:lnTo>
                  <a:lnTo>
                    <a:pt x="99" y="56"/>
                  </a:lnTo>
                  <a:lnTo>
                    <a:pt x="83" y="61"/>
                  </a:lnTo>
                  <a:lnTo>
                    <a:pt x="66" y="54"/>
                  </a:lnTo>
                  <a:lnTo>
                    <a:pt x="71" y="38"/>
                  </a:lnTo>
                  <a:lnTo>
                    <a:pt x="64" y="47"/>
                  </a:lnTo>
                  <a:lnTo>
                    <a:pt x="56" y="42"/>
                  </a:lnTo>
                  <a:lnTo>
                    <a:pt x="59" y="38"/>
                  </a:lnTo>
                  <a:lnTo>
                    <a:pt x="64" y="23"/>
                  </a:lnTo>
                  <a:lnTo>
                    <a:pt x="66" y="16"/>
                  </a:lnTo>
                  <a:lnTo>
                    <a:pt x="64" y="16"/>
                  </a:lnTo>
                  <a:lnTo>
                    <a:pt x="59" y="7"/>
                  </a:lnTo>
                  <a:lnTo>
                    <a:pt x="54" y="2"/>
                  </a:lnTo>
                  <a:lnTo>
                    <a:pt x="54" y="0"/>
                  </a:lnTo>
                  <a:lnTo>
                    <a:pt x="52" y="14"/>
                  </a:lnTo>
                  <a:lnTo>
                    <a:pt x="54" y="19"/>
                  </a:lnTo>
                  <a:lnTo>
                    <a:pt x="52" y="33"/>
                  </a:lnTo>
                  <a:lnTo>
                    <a:pt x="52" y="26"/>
                  </a:lnTo>
                  <a:lnTo>
                    <a:pt x="54" y="30"/>
                  </a:lnTo>
                  <a:lnTo>
                    <a:pt x="54" y="33"/>
                  </a:lnTo>
                  <a:lnTo>
                    <a:pt x="52" y="38"/>
                  </a:lnTo>
                  <a:lnTo>
                    <a:pt x="49" y="45"/>
                  </a:lnTo>
                  <a:lnTo>
                    <a:pt x="54" y="45"/>
                  </a:lnTo>
                  <a:lnTo>
                    <a:pt x="52" y="49"/>
                  </a:lnTo>
                  <a:lnTo>
                    <a:pt x="47" y="56"/>
                  </a:lnTo>
                  <a:lnTo>
                    <a:pt x="33" y="75"/>
                  </a:lnTo>
                  <a:lnTo>
                    <a:pt x="12" y="85"/>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296" name="Freeform 5437"/>
            <p:cNvSpPr>
              <a:spLocks/>
            </p:cNvSpPr>
            <p:nvPr/>
          </p:nvSpPr>
          <p:spPr bwMode="auto">
            <a:xfrm>
              <a:off x="5129" y="3681"/>
              <a:ext cx="11" cy="5"/>
            </a:xfrm>
            <a:custGeom>
              <a:avLst/>
              <a:gdLst>
                <a:gd name="T0" fmla="*/ 24 w 9"/>
                <a:gd name="T1" fmla="*/ 8 h 4"/>
                <a:gd name="T2" fmla="*/ 24 w 9"/>
                <a:gd name="T3" fmla="*/ 0 h 4"/>
                <a:gd name="T4" fmla="*/ 11 w 9"/>
                <a:gd name="T5" fmla="*/ 0 h 4"/>
                <a:gd name="T6" fmla="*/ 0 w 9"/>
                <a:gd name="T7" fmla="*/ 13 h 4"/>
                <a:gd name="T8" fmla="*/ 24 w 9"/>
                <a:gd name="T9" fmla="*/ 8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4">
                  <a:moveTo>
                    <a:pt x="9" y="2"/>
                  </a:moveTo>
                  <a:lnTo>
                    <a:pt x="9" y="0"/>
                  </a:lnTo>
                  <a:lnTo>
                    <a:pt x="4" y="0"/>
                  </a:lnTo>
                  <a:lnTo>
                    <a:pt x="0" y="4"/>
                  </a:lnTo>
                  <a:lnTo>
                    <a:pt x="9" y="2"/>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297" name="Freeform 5438"/>
            <p:cNvSpPr>
              <a:spLocks/>
            </p:cNvSpPr>
            <p:nvPr/>
          </p:nvSpPr>
          <p:spPr bwMode="auto">
            <a:xfrm>
              <a:off x="3471" y="3111"/>
              <a:ext cx="9" cy="9"/>
            </a:xfrm>
            <a:custGeom>
              <a:avLst/>
              <a:gdLst>
                <a:gd name="T0" fmla="*/ 10 w 7"/>
                <a:gd name="T1" fmla="*/ 0 h 7"/>
                <a:gd name="T2" fmla="*/ 0 w 7"/>
                <a:gd name="T3" fmla="*/ 24 h 7"/>
                <a:gd name="T4" fmla="*/ 24 w 7"/>
                <a:gd name="T5" fmla="*/ 13 h 7"/>
                <a:gd name="T6" fmla="*/ 10 w 7"/>
                <a:gd name="T7" fmla="*/ 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7">
                  <a:moveTo>
                    <a:pt x="3" y="0"/>
                  </a:moveTo>
                  <a:lnTo>
                    <a:pt x="0" y="7"/>
                  </a:lnTo>
                  <a:lnTo>
                    <a:pt x="7" y="4"/>
                  </a:lnTo>
                  <a:lnTo>
                    <a:pt x="3" y="0"/>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298" name="Freeform 5439"/>
            <p:cNvSpPr>
              <a:spLocks/>
            </p:cNvSpPr>
            <p:nvPr/>
          </p:nvSpPr>
          <p:spPr bwMode="auto">
            <a:xfrm>
              <a:off x="5317" y="2853"/>
              <a:ext cx="20" cy="13"/>
            </a:xfrm>
            <a:custGeom>
              <a:avLst/>
              <a:gdLst>
                <a:gd name="T0" fmla="*/ 30 w 18"/>
                <a:gd name="T1" fmla="*/ 25 h 11"/>
                <a:gd name="T2" fmla="*/ 30 w 18"/>
                <a:gd name="T3" fmla="*/ 21 h 11"/>
                <a:gd name="T4" fmla="*/ 2 w 18"/>
                <a:gd name="T5" fmla="*/ 0 h 11"/>
                <a:gd name="T6" fmla="*/ 0 w 18"/>
                <a:gd name="T7" fmla="*/ 15 h 11"/>
                <a:gd name="T8" fmla="*/ 30 w 18"/>
                <a:gd name="T9" fmla="*/ 25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1">
                  <a:moveTo>
                    <a:pt x="18" y="11"/>
                  </a:moveTo>
                  <a:lnTo>
                    <a:pt x="18" y="9"/>
                  </a:lnTo>
                  <a:lnTo>
                    <a:pt x="2" y="0"/>
                  </a:lnTo>
                  <a:lnTo>
                    <a:pt x="0" y="7"/>
                  </a:lnTo>
                  <a:lnTo>
                    <a:pt x="18" y="11"/>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299" name="Freeform 5440"/>
            <p:cNvSpPr>
              <a:spLocks/>
            </p:cNvSpPr>
            <p:nvPr/>
          </p:nvSpPr>
          <p:spPr bwMode="auto">
            <a:xfrm>
              <a:off x="5269" y="2794"/>
              <a:ext cx="16" cy="17"/>
            </a:xfrm>
            <a:custGeom>
              <a:avLst/>
              <a:gdLst>
                <a:gd name="T0" fmla="*/ 0 w 14"/>
                <a:gd name="T1" fmla="*/ 0 h 14"/>
                <a:gd name="T2" fmla="*/ 27 w 14"/>
                <a:gd name="T3" fmla="*/ 36 h 14"/>
                <a:gd name="T4" fmla="*/ 2 w 14"/>
                <a:gd name="T5" fmla="*/ 27 h 14"/>
                <a:gd name="T6" fmla="*/ 0 w 14"/>
                <a:gd name="T7" fmla="*/ 0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14">
                  <a:moveTo>
                    <a:pt x="0" y="0"/>
                  </a:moveTo>
                  <a:lnTo>
                    <a:pt x="14" y="14"/>
                  </a:lnTo>
                  <a:lnTo>
                    <a:pt x="2" y="10"/>
                  </a:lnTo>
                  <a:lnTo>
                    <a:pt x="0" y="0"/>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300" name="Freeform 5441"/>
            <p:cNvSpPr>
              <a:spLocks/>
            </p:cNvSpPr>
            <p:nvPr/>
          </p:nvSpPr>
          <p:spPr bwMode="auto">
            <a:xfrm>
              <a:off x="5346" y="2873"/>
              <a:ext cx="12" cy="15"/>
            </a:xfrm>
            <a:custGeom>
              <a:avLst/>
              <a:gdLst>
                <a:gd name="T0" fmla="*/ 16 w 11"/>
                <a:gd name="T1" fmla="*/ 38 h 12"/>
                <a:gd name="T2" fmla="*/ 0 w 11"/>
                <a:gd name="T3" fmla="*/ 16 h 12"/>
                <a:gd name="T4" fmla="*/ 0 w 11"/>
                <a:gd name="T5" fmla="*/ 0 h 12"/>
                <a:gd name="T6" fmla="*/ 16 w 11"/>
                <a:gd name="T7" fmla="*/ 31 h 12"/>
                <a:gd name="T8" fmla="*/ 16 w 11"/>
                <a:gd name="T9" fmla="*/ 38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12">
                  <a:moveTo>
                    <a:pt x="11" y="12"/>
                  </a:moveTo>
                  <a:lnTo>
                    <a:pt x="0" y="5"/>
                  </a:lnTo>
                  <a:lnTo>
                    <a:pt x="0" y="0"/>
                  </a:lnTo>
                  <a:lnTo>
                    <a:pt x="11" y="10"/>
                  </a:lnTo>
                  <a:lnTo>
                    <a:pt x="11" y="12"/>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301" name="Freeform 5442"/>
            <p:cNvSpPr>
              <a:spLocks/>
            </p:cNvSpPr>
            <p:nvPr/>
          </p:nvSpPr>
          <p:spPr bwMode="auto">
            <a:xfrm>
              <a:off x="5279" y="2826"/>
              <a:ext cx="8" cy="9"/>
            </a:xfrm>
            <a:custGeom>
              <a:avLst/>
              <a:gdLst>
                <a:gd name="T0" fmla="*/ 13 w 7"/>
                <a:gd name="T1" fmla="*/ 24 h 7"/>
                <a:gd name="T2" fmla="*/ 10 w 7"/>
                <a:gd name="T3" fmla="*/ 0 h 7"/>
                <a:gd name="T4" fmla="*/ 0 w 7"/>
                <a:gd name="T5" fmla="*/ 10 h 7"/>
                <a:gd name="T6" fmla="*/ 3 w 7"/>
                <a:gd name="T7" fmla="*/ 17 h 7"/>
                <a:gd name="T8" fmla="*/ 13 w 7"/>
                <a:gd name="T9" fmla="*/ 24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7">
                  <a:moveTo>
                    <a:pt x="7" y="7"/>
                  </a:moveTo>
                  <a:lnTo>
                    <a:pt x="5" y="0"/>
                  </a:lnTo>
                  <a:lnTo>
                    <a:pt x="0" y="3"/>
                  </a:lnTo>
                  <a:lnTo>
                    <a:pt x="3" y="5"/>
                  </a:lnTo>
                  <a:lnTo>
                    <a:pt x="7" y="7"/>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302" name="Freeform 5443"/>
            <p:cNvSpPr>
              <a:spLocks/>
            </p:cNvSpPr>
            <p:nvPr/>
          </p:nvSpPr>
          <p:spPr bwMode="auto">
            <a:xfrm>
              <a:off x="5337" y="2832"/>
              <a:ext cx="9" cy="29"/>
            </a:xfrm>
            <a:custGeom>
              <a:avLst/>
              <a:gdLst>
                <a:gd name="T0" fmla="*/ 0 w 8"/>
                <a:gd name="T1" fmla="*/ 0 h 24"/>
                <a:gd name="T2" fmla="*/ 14 w 8"/>
                <a:gd name="T3" fmla="*/ 62 h 24"/>
                <a:gd name="T4" fmla="*/ 0 w 8"/>
                <a:gd name="T5" fmla="*/ 2 h 24"/>
                <a:gd name="T6" fmla="*/ 0 w 8"/>
                <a:gd name="T7" fmla="*/ 0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24">
                  <a:moveTo>
                    <a:pt x="0" y="0"/>
                  </a:moveTo>
                  <a:lnTo>
                    <a:pt x="8" y="24"/>
                  </a:lnTo>
                  <a:lnTo>
                    <a:pt x="0" y="2"/>
                  </a:lnTo>
                  <a:lnTo>
                    <a:pt x="0" y="0"/>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303" name="Freeform 5444"/>
            <p:cNvSpPr>
              <a:spLocks/>
            </p:cNvSpPr>
            <p:nvPr/>
          </p:nvSpPr>
          <p:spPr bwMode="auto">
            <a:xfrm>
              <a:off x="5302" y="2817"/>
              <a:ext cx="23" cy="18"/>
            </a:xfrm>
            <a:custGeom>
              <a:avLst/>
              <a:gdLst>
                <a:gd name="T0" fmla="*/ 24 w 22"/>
                <a:gd name="T1" fmla="*/ 50 h 14"/>
                <a:gd name="T2" fmla="*/ 27 w 22"/>
                <a:gd name="T3" fmla="*/ 50 h 14"/>
                <a:gd name="T4" fmla="*/ 17 w 22"/>
                <a:gd name="T5" fmla="*/ 24 h 14"/>
                <a:gd name="T6" fmla="*/ 0 w 22"/>
                <a:gd name="T7" fmla="*/ 0 h 14"/>
                <a:gd name="T8" fmla="*/ 10 w 22"/>
                <a:gd name="T9" fmla="*/ 24 h 14"/>
                <a:gd name="T10" fmla="*/ 24 w 22"/>
                <a:gd name="T11" fmla="*/ 50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14">
                  <a:moveTo>
                    <a:pt x="19" y="14"/>
                  </a:moveTo>
                  <a:lnTo>
                    <a:pt x="22" y="14"/>
                  </a:lnTo>
                  <a:lnTo>
                    <a:pt x="12" y="7"/>
                  </a:lnTo>
                  <a:lnTo>
                    <a:pt x="0" y="0"/>
                  </a:lnTo>
                  <a:lnTo>
                    <a:pt x="10" y="7"/>
                  </a:lnTo>
                  <a:lnTo>
                    <a:pt x="19" y="14"/>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304" name="Freeform 5445"/>
            <p:cNvSpPr>
              <a:spLocks/>
            </p:cNvSpPr>
            <p:nvPr/>
          </p:nvSpPr>
          <p:spPr bwMode="auto">
            <a:xfrm>
              <a:off x="5613" y="2922"/>
              <a:ext cx="3" cy="1"/>
            </a:xfrm>
            <a:custGeom>
              <a:avLst/>
              <a:gdLst>
                <a:gd name="T0" fmla="*/ 3 w 3"/>
                <a:gd name="T1" fmla="*/ 0 h 1"/>
                <a:gd name="T2" fmla="*/ 0 w 3"/>
                <a:gd name="T3" fmla="*/ 0 h 1"/>
                <a:gd name="T4" fmla="*/ 3 w 3"/>
                <a:gd name="T5" fmla="*/ 0 h 1"/>
                <a:gd name="T6" fmla="*/ 0 60000 65536"/>
                <a:gd name="T7" fmla="*/ 0 60000 65536"/>
                <a:gd name="T8" fmla="*/ 0 60000 65536"/>
              </a:gdLst>
              <a:ahLst/>
              <a:cxnLst>
                <a:cxn ang="T6">
                  <a:pos x="T0" y="T1"/>
                </a:cxn>
                <a:cxn ang="T7">
                  <a:pos x="T2" y="T3"/>
                </a:cxn>
                <a:cxn ang="T8">
                  <a:pos x="T4" y="T5"/>
                </a:cxn>
              </a:cxnLst>
              <a:rect l="0" t="0" r="r" b="b"/>
              <a:pathLst>
                <a:path w="3" h="1">
                  <a:moveTo>
                    <a:pt x="3" y="0"/>
                  </a:moveTo>
                  <a:lnTo>
                    <a:pt x="0" y="0"/>
                  </a:lnTo>
                  <a:lnTo>
                    <a:pt x="3" y="0"/>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305" name="Freeform 5446"/>
            <p:cNvSpPr>
              <a:spLocks/>
            </p:cNvSpPr>
            <p:nvPr/>
          </p:nvSpPr>
          <p:spPr bwMode="auto">
            <a:xfrm>
              <a:off x="5420" y="2972"/>
              <a:ext cx="11" cy="21"/>
            </a:xfrm>
            <a:custGeom>
              <a:avLst/>
              <a:gdLst>
                <a:gd name="T0" fmla="*/ 24 w 9"/>
                <a:gd name="T1" fmla="*/ 43 h 17"/>
                <a:gd name="T2" fmla="*/ 24 w 9"/>
                <a:gd name="T3" fmla="*/ 23 h 17"/>
                <a:gd name="T4" fmla="*/ 24 w 9"/>
                <a:gd name="T5" fmla="*/ 23 h 17"/>
                <a:gd name="T6" fmla="*/ 13 w 9"/>
                <a:gd name="T7" fmla="*/ 0 h 17"/>
                <a:gd name="T8" fmla="*/ 0 w 9"/>
                <a:gd name="T9" fmla="*/ 49 h 17"/>
                <a:gd name="T10" fmla="*/ 24 w 9"/>
                <a:gd name="T11" fmla="*/ 43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17">
                  <a:moveTo>
                    <a:pt x="9" y="15"/>
                  </a:moveTo>
                  <a:lnTo>
                    <a:pt x="9" y="8"/>
                  </a:lnTo>
                  <a:lnTo>
                    <a:pt x="5" y="0"/>
                  </a:lnTo>
                  <a:lnTo>
                    <a:pt x="0" y="17"/>
                  </a:lnTo>
                  <a:lnTo>
                    <a:pt x="9" y="15"/>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306" name="Freeform 5447"/>
            <p:cNvSpPr>
              <a:spLocks/>
            </p:cNvSpPr>
            <p:nvPr/>
          </p:nvSpPr>
          <p:spPr bwMode="auto">
            <a:xfrm>
              <a:off x="5431" y="2999"/>
              <a:ext cx="5" cy="12"/>
            </a:xfrm>
            <a:custGeom>
              <a:avLst/>
              <a:gdLst>
                <a:gd name="T0" fmla="*/ 5 w 5"/>
                <a:gd name="T1" fmla="*/ 37 h 9"/>
                <a:gd name="T2" fmla="*/ 0 w 5"/>
                <a:gd name="T3" fmla="*/ 37 h 9"/>
                <a:gd name="T4" fmla="*/ 0 w 5"/>
                <a:gd name="T5" fmla="*/ 0 h 9"/>
                <a:gd name="T6" fmla="*/ 5 w 5"/>
                <a:gd name="T7" fmla="*/ 37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9">
                  <a:moveTo>
                    <a:pt x="5" y="9"/>
                  </a:moveTo>
                  <a:lnTo>
                    <a:pt x="0" y="9"/>
                  </a:lnTo>
                  <a:lnTo>
                    <a:pt x="0" y="0"/>
                  </a:lnTo>
                  <a:lnTo>
                    <a:pt x="5" y="9"/>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307" name="Freeform 5448"/>
            <p:cNvSpPr>
              <a:spLocks/>
            </p:cNvSpPr>
            <p:nvPr/>
          </p:nvSpPr>
          <p:spPr bwMode="auto">
            <a:xfrm>
              <a:off x="5443" y="3002"/>
              <a:ext cx="1" cy="9"/>
            </a:xfrm>
            <a:custGeom>
              <a:avLst/>
              <a:gdLst>
                <a:gd name="T0" fmla="*/ 0 w 1"/>
                <a:gd name="T1" fmla="*/ 0 h 7"/>
                <a:gd name="T2" fmla="*/ 0 w 1"/>
                <a:gd name="T3" fmla="*/ 24 h 7"/>
                <a:gd name="T4" fmla="*/ 0 w 1"/>
                <a:gd name="T5" fmla="*/ 17 h 7"/>
                <a:gd name="T6" fmla="*/ 0 w 1"/>
                <a:gd name="T7" fmla="*/ 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7">
                  <a:moveTo>
                    <a:pt x="0" y="0"/>
                  </a:moveTo>
                  <a:lnTo>
                    <a:pt x="0" y="7"/>
                  </a:lnTo>
                  <a:lnTo>
                    <a:pt x="0" y="5"/>
                  </a:lnTo>
                  <a:lnTo>
                    <a:pt x="0" y="0"/>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308" name="Freeform 5449"/>
            <p:cNvSpPr>
              <a:spLocks/>
            </p:cNvSpPr>
            <p:nvPr/>
          </p:nvSpPr>
          <p:spPr bwMode="auto">
            <a:xfrm>
              <a:off x="5446" y="3060"/>
              <a:ext cx="6" cy="6"/>
            </a:xfrm>
            <a:custGeom>
              <a:avLst/>
              <a:gdLst>
                <a:gd name="T0" fmla="*/ 12 w 5"/>
                <a:gd name="T1" fmla="*/ 8 h 5"/>
                <a:gd name="T2" fmla="*/ 12 w 5"/>
                <a:gd name="T3" fmla="*/ 0 h 5"/>
                <a:gd name="T4" fmla="*/ 0 w 5"/>
                <a:gd name="T5" fmla="*/ 12 h 5"/>
                <a:gd name="T6" fmla="*/ 12 w 5"/>
                <a:gd name="T7" fmla="*/ 8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5">
                  <a:moveTo>
                    <a:pt x="5" y="3"/>
                  </a:moveTo>
                  <a:lnTo>
                    <a:pt x="5" y="0"/>
                  </a:lnTo>
                  <a:lnTo>
                    <a:pt x="0" y="5"/>
                  </a:lnTo>
                  <a:lnTo>
                    <a:pt x="5" y="3"/>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309" name="Freeform 5450"/>
            <p:cNvSpPr>
              <a:spLocks/>
            </p:cNvSpPr>
            <p:nvPr/>
          </p:nvSpPr>
          <p:spPr bwMode="auto">
            <a:xfrm>
              <a:off x="1619" y="3774"/>
              <a:ext cx="24" cy="24"/>
            </a:xfrm>
            <a:custGeom>
              <a:avLst/>
              <a:gdLst>
                <a:gd name="T0" fmla="*/ 40 w 21"/>
                <a:gd name="T1" fmla="*/ 23 h 19"/>
                <a:gd name="T2" fmla="*/ 33 w 21"/>
                <a:gd name="T3" fmla="*/ 16 h 19"/>
                <a:gd name="T4" fmla="*/ 24 w 21"/>
                <a:gd name="T5" fmla="*/ 16 h 19"/>
                <a:gd name="T6" fmla="*/ 19 w 21"/>
                <a:gd name="T7" fmla="*/ 10 h 19"/>
                <a:gd name="T8" fmla="*/ 10 w 21"/>
                <a:gd name="T9" fmla="*/ 0 h 19"/>
                <a:gd name="T10" fmla="*/ 10 w 21"/>
                <a:gd name="T11" fmla="*/ 23 h 19"/>
                <a:gd name="T12" fmla="*/ 0 w 21"/>
                <a:gd name="T13" fmla="*/ 38 h 19"/>
                <a:gd name="T14" fmla="*/ 10 w 21"/>
                <a:gd name="T15" fmla="*/ 61 h 19"/>
                <a:gd name="T16" fmla="*/ 13 w 21"/>
                <a:gd name="T17" fmla="*/ 47 h 19"/>
                <a:gd name="T18" fmla="*/ 19 w 21"/>
                <a:gd name="T19" fmla="*/ 47 h 19"/>
                <a:gd name="T20" fmla="*/ 19 w 21"/>
                <a:gd name="T21" fmla="*/ 38 h 19"/>
                <a:gd name="T22" fmla="*/ 40 w 21"/>
                <a:gd name="T23" fmla="*/ 23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 h="19">
                  <a:moveTo>
                    <a:pt x="21" y="7"/>
                  </a:moveTo>
                  <a:lnTo>
                    <a:pt x="17" y="5"/>
                  </a:lnTo>
                  <a:lnTo>
                    <a:pt x="12" y="5"/>
                  </a:lnTo>
                  <a:lnTo>
                    <a:pt x="10" y="3"/>
                  </a:lnTo>
                  <a:lnTo>
                    <a:pt x="5" y="0"/>
                  </a:lnTo>
                  <a:lnTo>
                    <a:pt x="5" y="7"/>
                  </a:lnTo>
                  <a:lnTo>
                    <a:pt x="0" y="12"/>
                  </a:lnTo>
                  <a:lnTo>
                    <a:pt x="5" y="19"/>
                  </a:lnTo>
                  <a:lnTo>
                    <a:pt x="7" y="14"/>
                  </a:lnTo>
                  <a:lnTo>
                    <a:pt x="10" y="14"/>
                  </a:lnTo>
                  <a:lnTo>
                    <a:pt x="10" y="12"/>
                  </a:lnTo>
                  <a:lnTo>
                    <a:pt x="21" y="7"/>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310" name="Freeform 5451"/>
            <p:cNvSpPr>
              <a:spLocks/>
            </p:cNvSpPr>
            <p:nvPr/>
          </p:nvSpPr>
          <p:spPr bwMode="auto">
            <a:xfrm>
              <a:off x="1598" y="3778"/>
              <a:ext cx="21" cy="13"/>
            </a:xfrm>
            <a:custGeom>
              <a:avLst/>
              <a:gdLst>
                <a:gd name="T0" fmla="*/ 12 w 19"/>
                <a:gd name="T1" fmla="*/ 9 h 11"/>
                <a:gd name="T2" fmla="*/ 3 w 19"/>
                <a:gd name="T3" fmla="*/ 0 h 11"/>
                <a:gd name="T4" fmla="*/ 31 w 19"/>
                <a:gd name="T5" fmla="*/ 0 h 11"/>
                <a:gd name="T6" fmla="*/ 19 w 19"/>
                <a:gd name="T7" fmla="*/ 21 h 11"/>
                <a:gd name="T8" fmla="*/ 0 w 19"/>
                <a:gd name="T9" fmla="*/ 25 h 11"/>
                <a:gd name="T10" fmla="*/ 12 w 19"/>
                <a:gd name="T11" fmla="*/ 15 h 11"/>
                <a:gd name="T12" fmla="*/ 3 w 19"/>
                <a:gd name="T13" fmla="*/ 15 h 11"/>
                <a:gd name="T14" fmla="*/ 12 w 19"/>
                <a:gd name="T15" fmla="*/ 9 h 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 h="11">
                  <a:moveTo>
                    <a:pt x="7" y="4"/>
                  </a:moveTo>
                  <a:lnTo>
                    <a:pt x="3" y="0"/>
                  </a:lnTo>
                  <a:lnTo>
                    <a:pt x="19" y="0"/>
                  </a:lnTo>
                  <a:lnTo>
                    <a:pt x="12" y="9"/>
                  </a:lnTo>
                  <a:lnTo>
                    <a:pt x="0" y="11"/>
                  </a:lnTo>
                  <a:lnTo>
                    <a:pt x="7" y="7"/>
                  </a:lnTo>
                  <a:lnTo>
                    <a:pt x="3" y="7"/>
                  </a:lnTo>
                  <a:lnTo>
                    <a:pt x="7" y="4"/>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311" name="Freeform 5452"/>
            <p:cNvSpPr>
              <a:spLocks/>
            </p:cNvSpPr>
            <p:nvPr/>
          </p:nvSpPr>
          <p:spPr bwMode="auto">
            <a:xfrm>
              <a:off x="2718" y="3022"/>
              <a:ext cx="237" cy="263"/>
            </a:xfrm>
            <a:custGeom>
              <a:avLst/>
              <a:gdLst>
                <a:gd name="T0" fmla="*/ 226 w 211"/>
                <a:gd name="T1" fmla="*/ 407 h 212"/>
                <a:gd name="T2" fmla="*/ 226 w 211"/>
                <a:gd name="T3" fmla="*/ 332 h 212"/>
                <a:gd name="T4" fmla="*/ 229 w 211"/>
                <a:gd name="T5" fmla="*/ 264 h 212"/>
                <a:gd name="T6" fmla="*/ 254 w 211"/>
                <a:gd name="T7" fmla="*/ 264 h 212"/>
                <a:gd name="T8" fmla="*/ 259 w 211"/>
                <a:gd name="T9" fmla="*/ 216 h 212"/>
                <a:gd name="T10" fmla="*/ 259 w 211"/>
                <a:gd name="T11" fmla="*/ 165 h 212"/>
                <a:gd name="T12" fmla="*/ 259 w 211"/>
                <a:gd name="T13" fmla="*/ 119 h 212"/>
                <a:gd name="T14" fmla="*/ 259 w 211"/>
                <a:gd name="T15" fmla="*/ 69 h 212"/>
                <a:gd name="T16" fmla="*/ 291 w 211"/>
                <a:gd name="T17" fmla="*/ 69 h 212"/>
                <a:gd name="T18" fmla="*/ 321 w 211"/>
                <a:gd name="T19" fmla="*/ 57 h 212"/>
                <a:gd name="T20" fmla="*/ 335 w 211"/>
                <a:gd name="T21" fmla="*/ 77 h 212"/>
                <a:gd name="T22" fmla="*/ 357 w 211"/>
                <a:gd name="T23" fmla="*/ 57 h 212"/>
                <a:gd name="T24" fmla="*/ 377 w 211"/>
                <a:gd name="T25" fmla="*/ 40 h 212"/>
                <a:gd name="T26" fmla="*/ 347 w 211"/>
                <a:gd name="T27" fmla="*/ 26 h 212"/>
                <a:gd name="T28" fmla="*/ 325 w 211"/>
                <a:gd name="T29" fmla="*/ 37 h 212"/>
                <a:gd name="T30" fmla="*/ 285 w 211"/>
                <a:gd name="T31" fmla="*/ 40 h 212"/>
                <a:gd name="T32" fmla="*/ 243 w 211"/>
                <a:gd name="T33" fmla="*/ 57 h 212"/>
                <a:gd name="T34" fmla="*/ 217 w 211"/>
                <a:gd name="T35" fmla="*/ 40 h 212"/>
                <a:gd name="T36" fmla="*/ 192 w 211"/>
                <a:gd name="T37" fmla="*/ 37 h 212"/>
                <a:gd name="T38" fmla="*/ 185 w 211"/>
                <a:gd name="T39" fmla="*/ 21 h 212"/>
                <a:gd name="T40" fmla="*/ 152 w 211"/>
                <a:gd name="T41" fmla="*/ 21 h 212"/>
                <a:gd name="T42" fmla="*/ 125 w 211"/>
                <a:gd name="T43" fmla="*/ 21 h 212"/>
                <a:gd name="T44" fmla="*/ 90 w 211"/>
                <a:gd name="T45" fmla="*/ 21 h 212"/>
                <a:gd name="T46" fmla="*/ 60 w 211"/>
                <a:gd name="T47" fmla="*/ 21 h 212"/>
                <a:gd name="T48" fmla="*/ 39 w 211"/>
                <a:gd name="T49" fmla="*/ 0 h 212"/>
                <a:gd name="T50" fmla="*/ 3 w 211"/>
                <a:gd name="T51" fmla="*/ 11 h 212"/>
                <a:gd name="T52" fmla="*/ 0 w 211"/>
                <a:gd name="T53" fmla="*/ 40 h 212"/>
                <a:gd name="T54" fmla="*/ 21 w 211"/>
                <a:gd name="T55" fmla="*/ 110 h 212"/>
                <a:gd name="T56" fmla="*/ 39 w 211"/>
                <a:gd name="T57" fmla="*/ 174 h 212"/>
                <a:gd name="T58" fmla="*/ 60 w 211"/>
                <a:gd name="T59" fmla="*/ 236 h 212"/>
                <a:gd name="T60" fmla="*/ 78 w 211"/>
                <a:gd name="T61" fmla="*/ 295 h 212"/>
                <a:gd name="T62" fmla="*/ 81 w 211"/>
                <a:gd name="T63" fmla="*/ 326 h 212"/>
                <a:gd name="T64" fmla="*/ 72 w 211"/>
                <a:gd name="T65" fmla="*/ 318 h 212"/>
                <a:gd name="T66" fmla="*/ 78 w 211"/>
                <a:gd name="T67" fmla="*/ 382 h 212"/>
                <a:gd name="T68" fmla="*/ 81 w 211"/>
                <a:gd name="T69" fmla="*/ 429 h 212"/>
                <a:gd name="T70" fmla="*/ 90 w 211"/>
                <a:gd name="T71" fmla="*/ 485 h 212"/>
                <a:gd name="T72" fmla="*/ 92 w 211"/>
                <a:gd name="T73" fmla="*/ 540 h 212"/>
                <a:gd name="T74" fmla="*/ 112 w 211"/>
                <a:gd name="T75" fmla="*/ 574 h 212"/>
                <a:gd name="T76" fmla="*/ 125 w 211"/>
                <a:gd name="T77" fmla="*/ 612 h 212"/>
                <a:gd name="T78" fmla="*/ 135 w 211"/>
                <a:gd name="T79" fmla="*/ 582 h 212"/>
                <a:gd name="T80" fmla="*/ 147 w 211"/>
                <a:gd name="T81" fmla="*/ 612 h 212"/>
                <a:gd name="T82" fmla="*/ 192 w 211"/>
                <a:gd name="T83" fmla="*/ 622 h 212"/>
                <a:gd name="T84" fmla="*/ 217 w 211"/>
                <a:gd name="T85" fmla="*/ 602 h 212"/>
                <a:gd name="T86" fmla="*/ 217 w 211"/>
                <a:gd name="T87" fmla="*/ 555 h 212"/>
                <a:gd name="T88" fmla="*/ 219 w 211"/>
                <a:gd name="T89" fmla="*/ 505 h 212"/>
                <a:gd name="T90" fmla="*/ 219 w 211"/>
                <a:gd name="T91" fmla="*/ 460 h 212"/>
                <a:gd name="T92" fmla="*/ 226 w 211"/>
                <a:gd name="T93" fmla="*/ 407 h 21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1" h="212">
                  <a:moveTo>
                    <a:pt x="126" y="139"/>
                  </a:moveTo>
                  <a:lnTo>
                    <a:pt x="126" y="113"/>
                  </a:lnTo>
                  <a:lnTo>
                    <a:pt x="128" y="90"/>
                  </a:lnTo>
                  <a:lnTo>
                    <a:pt x="142" y="90"/>
                  </a:lnTo>
                  <a:lnTo>
                    <a:pt x="145" y="73"/>
                  </a:lnTo>
                  <a:lnTo>
                    <a:pt x="145" y="56"/>
                  </a:lnTo>
                  <a:lnTo>
                    <a:pt x="145" y="40"/>
                  </a:lnTo>
                  <a:lnTo>
                    <a:pt x="145" y="23"/>
                  </a:lnTo>
                  <a:lnTo>
                    <a:pt x="163" y="23"/>
                  </a:lnTo>
                  <a:lnTo>
                    <a:pt x="180" y="19"/>
                  </a:lnTo>
                  <a:lnTo>
                    <a:pt x="187" y="26"/>
                  </a:lnTo>
                  <a:lnTo>
                    <a:pt x="199" y="19"/>
                  </a:lnTo>
                  <a:lnTo>
                    <a:pt x="211" y="14"/>
                  </a:lnTo>
                  <a:lnTo>
                    <a:pt x="194" y="9"/>
                  </a:lnTo>
                  <a:lnTo>
                    <a:pt x="182" y="12"/>
                  </a:lnTo>
                  <a:lnTo>
                    <a:pt x="159" y="14"/>
                  </a:lnTo>
                  <a:lnTo>
                    <a:pt x="135" y="19"/>
                  </a:lnTo>
                  <a:lnTo>
                    <a:pt x="121" y="14"/>
                  </a:lnTo>
                  <a:lnTo>
                    <a:pt x="107" y="12"/>
                  </a:lnTo>
                  <a:lnTo>
                    <a:pt x="104" y="7"/>
                  </a:lnTo>
                  <a:lnTo>
                    <a:pt x="85" y="7"/>
                  </a:lnTo>
                  <a:lnTo>
                    <a:pt x="69" y="7"/>
                  </a:lnTo>
                  <a:lnTo>
                    <a:pt x="50" y="7"/>
                  </a:lnTo>
                  <a:lnTo>
                    <a:pt x="33" y="7"/>
                  </a:lnTo>
                  <a:lnTo>
                    <a:pt x="22" y="0"/>
                  </a:lnTo>
                  <a:lnTo>
                    <a:pt x="3" y="4"/>
                  </a:lnTo>
                  <a:lnTo>
                    <a:pt x="0" y="14"/>
                  </a:lnTo>
                  <a:lnTo>
                    <a:pt x="12" y="38"/>
                  </a:lnTo>
                  <a:lnTo>
                    <a:pt x="22" y="59"/>
                  </a:lnTo>
                  <a:lnTo>
                    <a:pt x="33" y="80"/>
                  </a:lnTo>
                  <a:lnTo>
                    <a:pt x="43" y="101"/>
                  </a:lnTo>
                  <a:lnTo>
                    <a:pt x="45" y="111"/>
                  </a:lnTo>
                  <a:lnTo>
                    <a:pt x="40" y="108"/>
                  </a:lnTo>
                  <a:lnTo>
                    <a:pt x="43" y="130"/>
                  </a:lnTo>
                  <a:lnTo>
                    <a:pt x="45" y="146"/>
                  </a:lnTo>
                  <a:lnTo>
                    <a:pt x="50" y="165"/>
                  </a:lnTo>
                  <a:lnTo>
                    <a:pt x="52" y="184"/>
                  </a:lnTo>
                  <a:lnTo>
                    <a:pt x="62" y="196"/>
                  </a:lnTo>
                  <a:lnTo>
                    <a:pt x="69" y="208"/>
                  </a:lnTo>
                  <a:lnTo>
                    <a:pt x="76" y="198"/>
                  </a:lnTo>
                  <a:lnTo>
                    <a:pt x="83" y="208"/>
                  </a:lnTo>
                  <a:lnTo>
                    <a:pt x="107" y="212"/>
                  </a:lnTo>
                  <a:lnTo>
                    <a:pt x="121" y="205"/>
                  </a:lnTo>
                  <a:lnTo>
                    <a:pt x="121" y="189"/>
                  </a:lnTo>
                  <a:lnTo>
                    <a:pt x="123" y="172"/>
                  </a:lnTo>
                  <a:lnTo>
                    <a:pt x="123" y="156"/>
                  </a:lnTo>
                  <a:lnTo>
                    <a:pt x="126" y="139"/>
                  </a:lnTo>
                  <a:close/>
                </a:path>
              </a:pathLst>
            </a:custGeom>
            <a:solidFill>
              <a:srgbClr val="0033CC"/>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312" name="Freeform 5453"/>
            <p:cNvSpPr>
              <a:spLocks/>
            </p:cNvSpPr>
            <p:nvPr/>
          </p:nvSpPr>
          <p:spPr bwMode="auto">
            <a:xfrm>
              <a:off x="1299" y="2864"/>
              <a:ext cx="217" cy="290"/>
            </a:xfrm>
            <a:custGeom>
              <a:avLst/>
              <a:gdLst>
                <a:gd name="T0" fmla="*/ 216 w 196"/>
                <a:gd name="T1" fmla="*/ 539 h 234"/>
                <a:gd name="T2" fmla="*/ 213 w 196"/>
                <a:gd name="T3" fmla="*/ 595 h 234"/>
                <a:gd name="T4" fmla="*/ 205 w 196"/>
                <a:gd name="T5" fmla="*/ 649 h 234"/>
                <a:gd name="T6" fmla="*/ 199 w 196"/>
                <a:gd name="T7" fmla="*/ 637 h 234"/>
                <a:gd name="T8" fmla="*/ 173 w 196"/>
                <a:gd name="T9" fmla="*/ 649 h 234"/>
                <a:gd name="T10" fmla="*/ 161 w 196"/>
                <a:gd name="T11" fmla="*/ 669 h 234"/>
                <a:gd name="T12" fmla="*/ 149 w 196"/>
                <a:gd name="T13" fmla="*/ 643 h 234"/>
                <a:gd name="T14" fmla="*/ 117 w 196"/>
                <a:gd name="T15" fmla="*/ 637 h 234"/>
                <a:gd name="T16" fmla="*/ 113 w 196"/>
                <a:gd name="T17" fmla="*/ 622 h 234"/>
                <a:gd name="T18" fmla="*/ 93 w 196"/>
                <a:gd name="T19" fmla="*/ 683 h 234"/>
                <a:gd name="T20" fmla="*/ 75 w 196"/>
                <a:gd name="T21" fmla="*/ 669 h 234"/>
                <a:gd name="T22" fmla="*/ 61 w 196"/>
                <a:gd name="T23" fmla="*/ 628 h 234"/>
                <a:gd name="T24" fmla="*/ 50 w 196"/>
                <a:gd name="T25" fmla="*/ 582 h 234"/>
                <a:gd name="T26" fmla="*/ 43 w 196"/>
                <a:gd name="T27" fmla="*/ 533 h 234"/>
                <a:gd name="T28" fmla="*/ 47 w 196"/>
                <a:gd name="T29" fmla="*/ 496 h 234"/>
                <a:gd name="T30" fmla="*/ 31 w 196"/>
                <a:gd name="T31" fmla="*/ 462 h 234"/>
                <a:gd name="T32" fmla="*/ 24 w 196"/>
                <a:gd name="T33" fmla="*/ 430 h 234"/>
                <a:gd name="T34" fmla="*/ 14 w 196"/>
                <a:gd name="T35" fmla="*/ 400 h 234"/>
                <a:gd name="T36" fmla="*/ 14 w 196"/>
                <a:gd name="T37" fmla="*/ 380 h 234"/>
                <a:gd name="T38" fmla="*/ 27 w 196"/>
                <a:gd name="T39" fmla="*/ 340 h 234"/>
                <a:gd name="T40" fmla="*/ 18 w 196"/>
                <a:gd name="T41" fmla="*/ 333 h 234"/>
                <a:gd name="T42" fmla="*/ 14 w 196"/>
                <a:gd name="T43" fmla="*/ 289 h 234"/>
                <a:gd name="T44" fmla="*/ 14 w 196"/>
                <a:gd name="T45" fmla="*/ 244 h 234"/>
                <a:gd name="T46" fmla="*/ 18 w 196"/>
                <a:gd name="T47" fmla="*/ 221 h 234"/>
                <a:gd name="T48" fmla="*/ 18 w 196"/>
                <a:gd name="T49" fmla="*/ 150 h 234"/>
                <a:gd name="T50" fmla="*/ 27 w 196"/>
                <a:gd name="T51" fmla="*/ 136 h 234"/>
                <a:gd name="T52" fmla="*/ 12 w 196"/>
                <a:gd name="T53" fmla="*/ 102 h 234"/>
                <a:gd name="T54" fmla="*/ 0 w 196"/>
                <a:gd name="T55" fmla="*/ 62 h 234"/>
                <a:gd name="T56" fmla="*/ 34 w 196"/>
                <a:gd name="T57" fmla="*/ 62 h 234"/>
                <a:gd name="T58" fmla="*/ 43 w 196"/>
                <a:gd name="T59" fmla="*/ 50 h 234"/>
                <a:gd name="T60" fmla="*/ 66 w 196"/>
                <a:gd name="T61" fmla="*/ 26 h 234"/>
                <a:gd name="T62" fmla="*/ 87 w 196"/>
                <a:gd name="T63" fmla="*/ 0 h 234"/>
                <a:gd name="T64" fmla="*/ 105 w 196"/>
                <a:gd name="T65" fmla="*/ 0 h 234"/>
                <a:gd name="T66" fmla="*/ 111 w 196"/>
                <a:gd name="T67" fmla="*/ 50 h 234"/>
                <a:gd name="T68" fmla="*/ 113 w 196"/>
                <a:gd name="T69" fmla="*/ 89 h 234"/>
                <a:gd name="T70" fmla="*/ 135 w 196"/>
                <a:gd name="T71" fmla="*/ 133 h 234"/>
                <a:gd name="T72" fmla="*/ 153 w 196"/>
                <a:gd name="T73" fmla="*/ 136 h 234"/>
                <a:gd name="T74" fmla="*/ 176 w 196"/>
                <a:gd name="T75" fmla="*/ 159 h 234"/>
                <a:gd name="T76" fmla="*/ 205 w 196"/>
                <a:gd name="T77" fmla="*/ 193 h 234"/>
                <a:gd name="T78" fmla="*/ 237 w 196"/>
                <a:gd name="T79" fmla="*/ 204 h 234"/>
                <a:gd name="T80" fmla="*/ 242 w 196"/>
                <a:gd name="T81" fmla="*/ 221 h 234"/>
                <a:gd name="T82" fmla="*/ 242 w 196"/>
                <a:gd name="T83" fmla="*/ 278 h 234"/>
                <a:gd name="T84" fmla="*/ 239 w 196"/>
                <a:gd name="T85" fmla="*/ 278 h 234"/>
                <a:gd name="T86" fmla="*/ 251 w 196"/>
                <a:gd name="T87" fmla="*/ 296 h 234"/>
                <a:gd name="T88" fmla="*/ 254 w 196"/>
                <a:gd name="T89" fmla="*/ 340 h 234"/>
                <a:gd name="T90" fmla="*/ 276 w 196"/>
                <a:gd name="T91" fmla="*/ 340 h 234"/>
                <a:gd name="T92" fmla="*/ 304 w 196"/>
                <a:gd name="T93" fmla="*/ 345 h 234"/>
                <a:gd name="T94" fmla="*/ 304 w 196"/>
                <a:gd name="T95" fmla="*/ 395 h 234"/>
                <a:gd name="T96" fmla="*/ 323 w 196"/>
                <a:gd name="T97" fmla="*/ 421 h 234"/>
                <a:gd name="T98" fmla="*/ 327 w 196"/>
                <a:gd name="T99" fmla="*/ 442 h 234"/>
                <a:gd name="T100" fmla="*/ 323 w 196"/>
                <a:gd name="T101" fmla="*/ 476 h 234"/>
                <a:gd name="T102" fmla="*/ 313 w 196"/>
                <a:gd name="T103" fmla="*/ 516 h 234"/>
                <a:gd name="T104" fmla="*/ 318 w 196"/>
                <a:gd name="T105" fmla="*/ 533 h 234"/>
                <a:gd name="T106" fmla="*/ 313 w 196"/>
                <a:gd name="T107" fmla="*/ 548 h 234"/>
                <a:gd name="T108" fmla="*/ 313 w 196"/>
                <a:gd name="T109" fmla="*/ 533 h 234"/>
                <a:gd name="T110" fmla="*/ 292 w 196"/>
                <a:gd name="T111" fmla="*/ 496 h 234"/>
                <a:gd name="T112" fmla="*/ 254 w 196"/>
                <a:gd name="T113" fmla="*/ 512 h 234"/>
                <a:gd name="T114" fmla="*/ 219 w 196"/>
                <a:gd name="T115" fmla="*/ 512 h 234"/>
                <a:gd name="T116" fmla="*/ 216 w 196"/>
                <a:gd name="T117" fmla="*/ 539 h 23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6" h="234">
                  <a:moveTo>
                    <a:pt x="130" y="184"/>
                  </a:moveTo>
                  <a:lnTo>
                    <a:pt x="127" y="203"/>
                  </a:lnTo>
                  <a:lnTo>
                    <a:pt x="123" y="222"/>
                  </a:lnTo>
                  <a:lnTo>
                    <a:pt x="120" y="218"/>
                  </a:lnTo>
                  <a:lnTo>
                    <a:pt x="104" y="222"/>
                  </a:lnTo>
                  <a:lnTo>
                    <a:pt x="97" y="229"/>
                  </a:lnTo>
                  <a:lnTo>
                    <a:pt x="89" y="220"/>
                  </a:lnTo>
                  <a:lnTo>
                    <a:pt x="71" y="218"/>
                  </a:lnTo>
                  <a:lnTo>
                    <a:pt x="68" y="213"/>
                  </a:lnTo>
                  <a:lnTo>
                    <a:pt x="56" y="234"/>
                  </a:lnTo>
                  <a:lnTo>
                    <a:pt x="45" y="229"/>
                  </a:lnTo>
                  <a:lnTo>
                    <a:pt x="37" y="215"/>
                  </a:lnTo>
                  <a:lnTo>
                    <a:pt x="30" y="199"/>
                  </a:lnTo>
                  <a:lnTo>
                    <a:pt x="26" y="182"/>
                  </a:lnTo>
                  <a:lnTo>
                    <a:pt x="28" y="170"/>
                  </a:lnTo>
                  <a:lnTo>
                    <a:pt x="19" y="158"/>
                  </a:lnTo>
                  <a:lnTo>
                    <a:pt x="14" y="147"/>
                  </a:lnTo>
                  <a:lnTo>
                    <a:pt x="9" y="137"/>
                  </a:lnTo>
                  <a:lnTo>
                    <a:pt x="9" y="130"/>
                  </a:lnTo>
                  <a:lnTo>
                    <a:pt x="16" y="116"/>
                  </a:lnTo>
                  <a:lnTo>
                    <a:pt x="11" y="114"/>
                  </a:lnTo>
                  <a:lnTo>
                    <a:pt x="9" y="99"/>
                  </a:lnTo>
                  <a:lnTo>
                    <a:pt x="9" y="83"/>
                  </a:lnTo>
                  <a:lnTo>
                    <a:pt x="11" y="76"/>
                  </a:lnTo>
                  <a:lnTo>
                    <a:pt x="11" y="52"/>
                  </a:lnTo>
                  <a:lnTo>
                    <a:pt x="16" y="47"/>
                  </a:lnTo>
                  <a:lnTo>
                    <a:pt x="7" y="35"/>
                  </a:lnTo>
                  <a:lnTo>
                    <a:pt x="0" y="21"/>
                  </a:lnTo>
                  <a:lnTo>
                    <a:pt x="21" y="21"/>
                  </a:lnTo>
                  <a:lnTo>
                    <a:pt x="26" y="17"/>
                  </a:lnTo>
                  <a:lnTo>
                    <a:pt x="40" y="9"/>
                  </a:lnTo>
                  <a:lnTo>
                    <a:pt x="52" y="0"/>
                  </a:lnTo>
                  <a:lnTo>
                    <a:pt x="63" y="0"/>
                  </a:lnTo>
                  <a:lnTo>
                    <a:pt x="66" y="17"/>
                  </a:lnTo>
                  <a:lnTo>
                    <a:pt x="68" y="31"/>
                  </a:lnTo>
                  <a:lnTo>
                    <a:pt x="80" y="45"/>
                  </a:lnTo>
                  <a:lnTo>
                    <a:pt x="92" y="47"/>
                  </a:lnTo>
                  <a:lnTo>
                    <a:pt x="106" y="54"/>
                  </a:lnTo>
                  <a:lnTo>
                    <a:pt x="123" y="66"/>
                  </a:lnTo>
                  <a:lnTo>
                    <a:pt x="142" y="69"/>
                  </a:lnTo>
                  <a:lnTo>
                    <a:pt x="146" y="76"/>
                  </a:lnTo>
                  <a:lnTo>
                    <a:pt x="146" y="95"/>
                  </a:lnTo>
                  <a:lnTo>
                    <a:pt x="144" y="95"/>
                  </a:lnTo>
                  <a:lnTo>
                    <a:pt x="151" y="102"/>
                  </a:lnTo>
                  <a:lnTo>
                    <a:pt x="153" y="116"/>
                  </a:lnTo>
                  <a:lnTo>
                    <a:pt x="165" y="116"/>
                  </a:lnTo>
                  <a:lnTo>
                    <a:pt x="182" y="118"/>
                  </a:lnTo>
                  <a:lnTo>
                    <a:pt x="182" y="135"/>
                  </a:lnTo>
                  <a:lnTo>
                    <a:pt x="194" y="144"/>
                  </a:lnTo>
                  <a:lnTo>
                    <a:pt x="196" y="151"/>
                  </a:lnTo>
                  <a:lnTo>
                    <a:pt x="194" y="163"/>
                  </a:lnTo>
                  <a:lnTo>
                    <a:pt x="189" y="177"/>
                  </a:lnTo>
                  <a:lnTo>
                    <a:pt x="191" y="182"/>
                  </a:lnTo>
                  <a:lnTo>
                    <a:pt x="189" y="187"/>
                  </a:lnTo>
                  <a:lnTo>
                    <a:pt x="189" y="182"/>
                  </a:lnTo>
                  <a:lnTo>
                    <a:pt x="175" y="170"/>
                  </a:lnTo>
                  <a:lnTo>
                    <a:pt x="153" y="175"/>
                  </a:lnTo>
                  <a:lnTo>
                    <a:pt x="132" y="175"/>
                  </a:lnTo>
                  <a:lnTo>
                    <a:pt x="130" y="184"/>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313" name="Freeform 5454"/>
            <p:cNvSpPr>
              <a:spLocks/>
            </p:cNvSpPr>
            <p:nvPr/>
          </p:nvSpPr>
          <p:spPr bwMode="auto">
            <a:xfrm>
              <a:off x="2860" y="3040"/>
              <a:ext cx="160" cy="202"/>
            </a:xfrm>
            <a:custGeom>
              <a:avLst/>
              <a:gdLst>
                <a:gd name="T0" fmla="*/ 0 w 144"/>
                <a:gd name="T1" fmla="*/ 366 h 163"/>
                <a:gd name="T2" fmla="*/ 0 w 144"/>
                <a:gd name="T3" fmla="*/ 289 h 163"/>
                <a:gd name="T4" fmla="*/ 2 w 144"/>
                <a:gd name="T5" fmla="*/ 221 h 163"/>
                <a:gd name="T6" fmla="*/ 27 w 144"/>
                <a:gd name="T7" fmla="*/ 221 h 163"/>
                <a:gd name="T8" fmla="*/ 32 w 144"/>
                <a:gd name="T9" fmla="*/ 172 h 163"/>
                <a:gd name="T10" fmla="*/ 32 w 144"/>
                <a:gd name="T11" fmla="*/ 121 h 163"/>
                <a:gd name="T12" fmla="*/ 32 w 144"/>
                <a:gd name="T13" fmla="*/ 77 h 163"/>
                <a:gd name="T14" fmla="*/ 32 w 144"/>
                <a:gd name="T15" fmla="*/ 26 h 163"/>
                <a:gd name="T16" fmla="*/ 63 w 144"/>
                <a:gd name="T17" fmla="*/ 26 h 163"/>
                <a:gd name="T18" fmla="*/ 91 w 144"/>
                <a:gd name="T19" fmla="*/ 14 h 163"/>
                <a:gd name="T20" fmla="*/ 103 w 144"/>
                <a:gd name="T21" fmla="*/ 37 h 163"/>
                <a:gd name="T22" fmla="*/ 123 w 144"/>
                <a:gd name="T23" fmla="*/ 14 h 163"/>
                <a:gd name="T24" fmla="*/ 143 w 144"/>
                <a:gd name="T25" fmla="*/ 0 h 163"/>
                <a:gd name="T26" fmla="*/ 159 w 144"/>
                <a:gd name="T27" fmla="*/ 57 h 163"/>
                <a:gd name="T28" fmla="*/ 177 w 144"/>
                <a:gd name="T29" fmla="*/ 102 h 163"/>
                <a:gd name="T30" fmla="*/ 197 w 144"/>
                <a:gd name="T31" fmla="*/ 133 h 163"/>
                <a:gd name="T32" fmla="*/ 200 w 144"/>
                <a:gd name="T33" fmla="*/ 136 h 163"/>
                <a:gd name="T34" fmla="*/ 202 w 144"/>
                <a:gd name="T35" fmla="*/ 159 h 163"/>
                <a:gd name="T36" fmla="*/ 214 w 144"/>
                <a:gd name="T37" fmla="*/ 198 h 163"/>
                <a:gd name="T38" fmla="*/ 234 w 144"/>
                <a:gd name="T39" fmla="*/ 221 h 163"/>
                <a:gd name="T40" fmla="*/ 244 w 144"/>
                <a:gd name="T41" fmla="*/ 229 h 163"/>
                <a:gd name="T42" fmla="*/ 244 w 144"/>
                <a:gd name="T43" fmla="*/ 233 h 163"/>
                <a:gd name="T44" fmla="*/ 209 w 144"/>
                <a:gd name="T45" fmla="*/ 269 h 163"/>
                <a:gd name="T46" fmla="*/ 182 w 144"/>
                <a:gd name="T47" fmla="*/ 309 h 163"/>
                <a:gd name="T48" fmla="*/ 168 w 144"/>
                <a:gd name="T49" fmla="*/ 358 h 163"/>
                <a:gd name="T50" fmla="*/ 151 w 144"/>
                <a:gd name="T51" fmla="*/ 374 h 163"/>
                <a:gd name="T52" fmla="*/ 136 w 144"/>
                <a:gd name="T53" fmla="*/ 415 h 163"/>
                <a:gd name="T54" fmla="*/ 96 w 144"/>
                <a:gd name="T55" fmla="*/ 405 h 163"/>
                <a:gd name="T56" fmla="*/ 77 w 144"/>
                <a:gd name="T57" fmla="*/ 394 h 163"/>
                <a:gd name="T58" fmla="*/ 63 w 144"/>
                <a:gd name="T59" fmla="*/ 428 h 163"/>
                <a:gd name="T60" fmla="*/ 51 w 144"/>
                <a:gd name="T61" fmla="*/ 462 h 163"/>
                <a:gd name="T62" fmla="*/ 24 w 144"/>
                <a:gd name="T63" fmla="*/ 476 h 163"/>
                <a:gd name="T64" fmla="*/ 12 w 144"/>
                <a:gd name="T65" fmla="*/ 462 h 163"/>
                <a:gd name="T66" fmla="*/ 14 w 144"/>
                <a:gd name="T67" fmla="*/ 415 h 163"/>
                <a:gd name="T68" fmla="*/ 0 w 144"/>
                <a:gd name="T69" fmla="*/ 366 h 1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4" h="163">
                  <a:moveTo>
                    <a:pt x="0" y="125"/>
                  </a:moveTo>
                  <a:lnTo>
                    <a:pt x="0" y="99"/>
                  </a:lnTo>
                  <a:lnTo>
                    <a:pt x="2" y="76"/>
                  </a:lnTo>
                  <a:lnTo>
                    <a:pt x="16" y="76"/>
                  </a:lnTo>
                  <a:lnTo>
                    <a:pt x="19" y="59"/>
                  </a:lnTo>
                  <a:lnTo>
                    <a:pt x="19" y="42"/>
                  </a:lnTo>
                  <a:lnTo>
                    <a:pt x="19" y="26"/>
                  </a:lnTo>
                  <a:lnTo>
                    <a:pt x="19" y="9"/>
                  </a:lnTo>
                  <a:lnTo>
                    <a:pt x="37" y="9"/>
                  </a:lnTo>
                  <a:lnTo>
                    <a:pt x="54" y="5"/>
                  </a:lnTo>
                  <a:lnTo>
                    <a:pt x="61" y="12"/>
                  </a:lnTo>
                  <a:lnTo>
                    <a:pt x="73" y="5"/>
                  </a:lnTo>
                  <a:lnTo>
                    <a:pt x="85" y="0"/>
                  </a:lnTo>
                  <a:lnTo>
                    <a:pt x="94" y="19"/>
                  </a:lnTo>
                  <a:lnTo>
                    <a:pt x="104" y="35"/>
                  </a:lnTo>
                  <a:lnTo>
                    <a:pt x="116" y="45"/>
                  </a:lnTo>
                  <a:lnTo>
                    <a:pt x="118" y="47"/>
                  </a:lnTo>
                  <a:lnTo>
                    <a:pt x="120" y="54"/>
                  </a:lnTo>
                  <a:lnTo>
                    <a:pt x="127" y="68"/>
                  </a:lnTo>
                  <a:lnTo>
                    <a:pt x="139" y="76"/>
                  </a:lnTo>
                  <a:lnTo>
                    <a:pt x="144" y="78"/>
                  </a:lnTo>
                  <a:lnTo>
                    <a:pt x="144" y="80"/>
                  </a:lnTo>
                  <a:lnTo>
                    <a:pt x="123" y="92"/>
                  </a:lnTo>
                  <a:lnTo>
                    <a:pt x="108" y="106"/>
                  </a:lnTo>
                  <a:lnTo>
                    <a:pt x="99" y="123"/>
                  </a:lnTo>
                  <a:lnTo>
                    <a:pt x="89" y="128"/>
                  </a:lnTo>
                  <a:lnTo>
                    <a:pt x="80" y="142"/>
                  </a:lnTo>
                  <a:lnTo>
                    <a:pt x="56" y="139"/>
                  </a:lnTo>
                  <a:lnTo>
                    <a:pt x="45" y="135"/>
                  </a:lnTo>
                  <a:lnTo>
                    <a:pt x="37" y="146"/>
                  </a:lnTo>
                  <a:lnTo>
                    <a:pt x="30" y="158"/>
                  </a:lnTo>
                  <a:lnTo>
                    <a:pt x="14" y="163"/>
                  </a:lnTo>
                  <a:lnTo>
                    <a:pt x="7" y="158"/>
                  </a:lnTo>
                  <a:lnTo>
                    <a:pt x="9" y="142"/>
                  </a:lnTo>
                  <a:lnTo>
                    <a:pt x="0" y="125"/>
                  </a:lnTo>
                  <a:close/>
                </a:path>
              </a:pathLst>
            </a:custGeom>
            <a:solidFill>
              <a:srgbClr val="0033CC"/>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314" name="Freeform 5455"/>
            <p:cNvSpPr>
              <a:spLocks/>
            </p:cNvSpPr>
            <p:nvPr/>
          </p:nvSpPr>
          <p:spPr bwMode="auto">
            <a:xfrm>
              <a:off x="3274" y="2899"/>
              <a:ext cx="2" cy="12"/>
            </a:xfrm>
            <a:custGeom>
              <a:avLst/>
              <a:gdLst>
                <a:gd name="T0" fmla="*/ 2 w 2"/>
                <a:gd name="T1" fmla="*/ 24 h 10"/>
                <a:gd name="T2" fmla="*/ 2 w 2"/>
                <a:gd name="T3" fmla="*/ 17 h 10"/>
                <a:gd name="T4" fmla="*/ 0 w 2"/>
                <a:gd name="T5" fmla="*/ 0 h 10"/>
                <a:gd name="T6" fmla="*/ 2 w 2"/>
                <a:gd name="T7" fmla="*/ 24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0">
                  <a:moveTo>
                    <a:pt x="2" y="10"/>
                  </a:moveTo>
                  <a:lnTo>
                    <a:pt x="2" y="7"/>
                  </a:lnTo>
                  <a:lnTo>
                    <a:pt x="0" y="0"/>
                  </a:lnTo>
                  <a:lnTo>
                    <a:pt x="2" y="10"/>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315" name="Freeform 5456"/>
            <p:cNvSpPr>
              <a:spLocks/>
            </p:cNvSpPr>
            <p:nvPr/>
          </p:nvSpPr>
          <p:spPr bwMode="auto">
            <a:xfrm>
              <a:off x="2975" y="3281"/>
              <a:ext cx="37" cy="43"/>
            </a:xfrm>
            <a:custGeom>
              <a:avLst/>
              <a:gdLst>
                <a:gd name="T0" fmla="*/ 25 w 33"/>
                <a:gd name="T1" fmla="*/ 11 h 35"/>
                <a:gd name="T2" fmla="*/ 0 w 33"/>
                <a:gd name="T3" fmla="*/ 52 h 35"/>
                <a:gd name="T4" fmla="*/ 15 w 33"/>
                <a:gd name="T5" fmla="*/ 98 h 35"/>
                <a:gd name="T6" fmla="*/ 28 w 33"/>
                <a:gd name="T7" fmla="*/ 84 h 35"/>
                <a:gd name="T8" fmla="*/ 54 w 33"/>
                <a:gd name="T9" fmla="*/ 52 h 35"/>
                <a:gd name="T10" fmla="*/ 58 w 33"/>
                <a:gd name="T11" fmla="*/ 21 h 35"/>
                <a:gd name="T12" fmla="*/ 38 w 33"/>
                <a:gd name="T13" fmla="*/ 0 h 35"/>
                <a:gd name="T14" fmla="*/ 25 w 33"/>
                <a:gd name="T15" fmla="*/ 11 h 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3" h="35">
                  <a:moveTo>
                    <a:pt x="14" y="4"/>
                  </a:moveTo>
                  <a:lnTo>
                    <a:pt x="0" y="19"/>
                  </a:lnTo>
                  <a:lnTo>
                    <a:pt x="9" y="35"/>
                  </a:lnTo>
                  <a:lnTo>
                    <a:pt x="16" y="30"/>
                  </a:lnTo>
                  <a:lnTo>
                    <a:pt x="30" y="19"/>
                  </a:lnTo>
                  <a:lnTo>
                    <a:pt x="33" y="7"/>
                  </a:lnTo>
                  <a:lnTo>
                    <a:pt x="21" y="0"/>
                  </a:lnTo>
                  <a:lnTo>
                    <a:pt x="14" y="4"/>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316" name="Freeform 5457"/>
            <p:cNvSpPr>
              <a:spLocks/>
            </p:cNvSpPr>
            <p:nvPr/>
          </p:nvSpPr>
          <p:spPr bwMode="auto">
            <a:xfrm>
              <a:off x="3265" y="2913"/>
              <a:ext cx="130" cy="299"/>
            </a:xfrm>
            <a:custGeom>
              <a:avLst/>
              <a:gdLst>
                <a:gd name="T0" fmla="*/ 68 w 118"/>
                <a:gd name="T1" fmla="*/ 205 h 241"/>
                <a:gd name="T2" fmla="*/ 61 w 118"/>
                <a:gd name="T3" fmla="*/ 207 h 241"/>
                <a:gd name="T4" fmla="*/ 37 w 118"/>
                <a:gd name="T5" fmla="*/ 223 h 241"/>
                <a:gd name="T6" fmla="*/ 29 w 118"/>
                <a:gd name="T7" fmla="*/ 264 h 241"/>
                <a:gd name="T8" fmla="*/ 23 w 118"/>
                <a:gd name="T9" fmla="*/ 315 h 241"/>
                <a:gd name="T10" fmla="*/ 29 w 118"/>
                <a:gd name="T11" fmla="*/ 364 h 241"/>
                <a:gd name="T12" fmla="*/ 29 w 118"/>
                <a:gd name="T13" fmla="*/ 416 h 241"/>
                <a:gd name="T14" fmla="*/ 17 w 118"/>
                <a:gd name="T15" fmla="*/ 453 h 241"/>
                <a:gd name="T16" fmla="*/ 2 w 118"/>
                <a:gd name="T17" fmla="*/ 490 h 241"/>
                <a:gd name="T18" fmla="*/ 0 w 118"/>
                <a:gd name="T19" fmla="*/ 555 h 241"/>
                <a:gd name="T20" fmla="*/ 2 w 118"/>
                <a:gd name="T21" fmla="*/ 612 h 241"/>
                <a:gd name="T22" fmla="*/ 12 w 118"/>
                <a:gd name="T23" fmla="*/ 682 h 241"/>
                <a:gd name="T24" fmla="*/ 45 w 118"/>
                <a:gd name="T25" fmla="*/ 708 h 241"/>
                <a:gd name="T26" fmla="*/ 68 w 118"/>
                <a:gd name="T27" fmla="*/ 689 h 241"/>
                <a:gd name="T28" fmla="*/ 87 w 118"/>
                <a:gd name="T29" fmla="*/ 667 h 241"/>
                <a:gd name="T30" fmla="*/ 99 w 118"/>
                <a:gd name="T31" fmla="*/ 620 h 241"/>
                <a:gd name="T32" fmla="*/ 107 w 118"/>
                <a:gd name="T33" fmla="*/ 571 h 241"/>
                <a:gd name="T34" fmla="*/ 118 w 118"/>
                <a:gd name="T35" fmla="*/ 524 h 241"/>
                <a:gd name="T36" fmla="*/ 128 w 118"/>
                <a:gd name="T37" fmla="*/ 474 h 241"/>
                <a:gd name="T38" fmla="*/ 132 w 118"/>
                <a:gd name="T39" fmla="*/ 431 h 241"/>
                <a:gd name="T40" fmla="*/ 144 w 118"/>
                <a:gd name="T41" fmla="*/ 382 h 241"/>
                <a:gd name="T42" fmla="*/ 154 w 118"/>
                <a:gd name="T43" fmla="*/ 334 h 241"/>
                <a:gd name="T44" fmla="*/ 163 w 118"/>
                <a:gd name="T45" fmla="*/ 285 h 241"/>
                <a:gd name="T46" fmla="*/ 172 w 118"/>
                <a:gd name="T47" fmla="*/ 257 h 241"/>
                <a:gd name="T48" fmla="*/ 172 w 118"/>
                <a:gd name="T49" fmla="*/ 184 h 241"/>
                <a:gd name="T50" fmla="*/ 187 w 118"/>
                <a:gd name="T51" fmla="*/ 205 h 241"/>
                <a:gd name="T52" fmla="*/ 192 w 118"/>
                <a:gd name="T53" fmla="*/ 174 h 241"/>
                <a:gd name="T54" fmla="*/ 183 w 118"/>
                <a:gd name="T55" fmla="*/ 107 h 241"/>
                <a:gd name="T56" fmla="*/ 175 w 118"/>
                <a:gd name="T57" fmla="*/ 40 h 241"/>
                <a:gd name="T58" fmla="*/ 170 w 118"/>
                <a:gd name="T59" fmla="*/ 0 h 241"/>
                <a:gd name="T60" fmla="*/ 163 w 118"/>
                <a:gd name="T61" fmla="*/ 0 h 241"/>
                <a:gd name="T62" fmla="*/ 158 w 118"/>
                <a:gd name="T63" fmla="*/ 21 h 241"/>
                <a:gd name="T64" fmla="*/ 154 w 118"/>
                <a:gd name="T65" fmla="*/ 71 h 241"/>
                <a:gd name="T66" fmla="*/ 142 w 118"/>
                <a:gd name="T67" fmla="*/ 86 h 241"/>
                <a:gd name="T68" fmla="*/ 140 w 118"/>
                <a:gd name="T69" fmla="*/ 89 h 241"/>
                <a:gd name="T70" fmla="*/ 130 w 118"/>
                <a:gd name="T71" fmla="*/ 86 h 241"/>
                <a:gd name="T72" fmla="*/ 132 w 118"/>
                <a:gd name="T73" fmla="*/ 110 h 241"/>
                <a:gd name="T74" fmla="*/ 128 w 118"/>
                <a:gd name="T75" fmla="*/ 133 h 241"/>
                <a:gd name="T76" fmla="*/ 128 w 118"/>
                <a:gd name="T77" fmla="*/ 136 h 241"/>
                <a:gd name="T78" fmla="*/ 115 w 118"/>
                <a:gd name="T79" fmla="*/ 154 h 241"/>
                <a:gd name="T80" fmla="*/ 115 w 118"/>
                <a:gd name="T81" fmla="*/ 136 h 241"/>
                <a:gd name="T82" fmla="*/ 107 w 118"/>
                <a:gd name="T83" fmla="*/ 174 h 241"/>
                <a:gd name="T84" fmla="*/ 102 w 118"/>
                <a:gd name="T85" fmla="*/ 174 h 241"/>
                <a:gd name="T86" fmla="*/ 99 w 118"/>
                <a:gd name="T87" fmla="*/ 174 h 241"/>
                <a:gd name="T88" fmla="*/ 87 w 118"/>
                <a:gd name="T89" fmla="*/ 196 h 241"/>
                <a:gd name="T90" fmla="*/ 68 w 118"/>
                <a:gd name="T91" fmla="*/ 205 h 24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18" h="241">
                  <a:moveTo>
                    <a:pt x="42" y="69"/>
                  </a:moveTo>
                  <a:lnTo>
                    <a:pt x="37" y="71"/>
                  </a:lnTo>
                  <a:lnTo>
                    <a:pt x="23" y="76"/>
                  </a:lnTo>
                  <a:lnTo>
                    <a:pt x="18" y="90"/>
                  </a:lnTo>
                  <a:lnTo>
                    <a:pt x="14" y="107"/>
                  </a:lnTo>
                  <a:lnTo>
                    <a:pt x="18" y="123"/>
                  </a:lnTo>
                  <a:lnTo>
                    <a:pt x="18" y="142"/>
                  </a:lnTo>
                  <a:lnTo>
                    <a:pt x="11" y="154"/>
                  </a:lnTo>
                  <a:lnTo>
                    <a:pt x="2" y="166"/>
                  </a:lnTo>
                  <a:lnTo>
                    <a:pt x="0" y="189"/>
                  </a:lnTo>
                  <a:lnTo>
                    <a:pt x="2" y="208"/>
                  </a:lnTo>
                  <a:lnTo>
                    <a:pt x="7" y="232"/>
                  </a:lnTo>
                  <a:lnTo>
                    <a:pt x="28" y="241"/>
                  </a:lnTo>
                  <a:lnTo>
                    <a:pt x="42" y="234"/>
                  </a:lnTo>
                  <a:lnTo>
                    <a:pt x="54" y="227"/>
                  </a:lnTo>
                  <a:lnTo>
                    <a:pt x="61" y="211"/>
                  </a:lnTo>
                  <a:lnTo>
                    <a:pt x="66" y="194"/>
                  </a:lnTo>
                  <a:lnTo>
                    <a:pt x="73" y="178"/>
                  </a:lnTo>
                  <a:lnTo>
                    <a:pt x="78" y="161"/>
                  </a:lnTo>
                  <a:lnTo>
                    <a:pt x="82" y="147"/>
                  </a:lnTo>
                  <a:lnTo>
                    <a:pt x="89" y="130"/>
                  </a:lnTo>
                  <a:lnTo>
                    <a:pt x="94" y="114"/>
                  </a:lnTo>
                  <a:lnTo>
                    <a:pt x="101" y="97"/>
                  </a:lnTo>
                  <a:lnTo>
                    <a:pt x="106" y="88"/>
                  </a:lnTo>
                  <a:lnTo>
                    <a:pt x="106" y="62"/>
                  </a:lnTo>
                  <a:lnTo>
                    <a:pt x="115" y="69"/>
                  </a:lnTo>
                  <a:lnTo>
                    <a:pt x="118" y="59"/>
                  </a:lnTo>
                  <a:lnTo>
                    <a:pt x="113" y="36"/>
                  </a:lnTo>
                  <a:lnTo>
                    <a:pt x="108" y="14"/>
                  </a:lnTo>
                  <a:lnTo>
                    <a:pt x="104" y="0"/>
                  </a:lnTo>
                  <a:lnTo>
                    <a:pt x="101" y="0"/>
                  </a:lnTo>
                  <a:lnTo>
                    <a:pt x="97" y="7"/>
                  </a:lnTo>
                  <a:lnTo>
                    <a:pt x="94" y="24"/>
                  </a:lnTo>
                  <a:lnTo>
                    <a:pt x="87" y="29"/>
                  </a:lnTo>
                  <a:lnTo>
                    <a:pt x="85" y="31"/>
                  </a:lnTo>
                  <a:lnTo>
                    <a:pt x="80" y="29"/>
                  </a:lnTo>
                  <a:lnTo>
                    <a:pt x="82" y="38"/>
                  </a:lnTo>
                  <a:lnTo>
                    <a:pt x="78" y="45"/>
                  </a:lnTo>
                  <a:lnTo>
                    <a:pt x="78" y="47"/>
                  </a:lnTo>
                  <a:lnTo>
                    <a:pt x="70" y="52"/>
                  </a:lnTo>
                  <a:lnTo>
                    <a:pt x="70" y="47"/>
                  </a:lnTo>
                  <a:lnTo>
                    <a:pt x="66" y="59"/>
                  </a:lnTo>
                  <a:lnTo>
                    <a:pt x="63" y="59"/>
                  </a:lnTo>
                  <a:lnTo>
                    <a:pt x="61" y="59"/>
                  </a:lnTo>
                  <a:lnTo>
                    <a:pt x="54" y="66"/>
                  </a:lnTo>
                  <a:lnTo>
                    <a:pt x="42" y="69"/>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317" name="Freeform 5458"/>
            <p:cNvSpPr>
              <a:spLocks/>
            </p:cNvSpPr>
            <p:nvPr/>
          </p:nvSpPr>
          <p:spPr bwMode="auto">
            <a:xfrm>
              <a:off x="3085" y="2855"/>
              <a:ext cx="57" cy="170"/>
            </a:xfrm>
            <a:custGeom>
              <a:avLst/>
              <a:gdLst>
                <a:gd name="T0" fmla="*/ 54 w 50"/>
                <a:gd name="T1" fmla="*/ 285 h 137"/>
                <a:gd name="T2" fmla="*/ 46 w 50"/>
                <a:gd name="T3" fmla="*/ 333 h 137"/>
                <a:gd name="T4" fmla="*/ 59 w 50"/>
                <a:gd name="T5" fmla="*/ 366 h 137"/>
                <a:gd name="T6" fmla="*/ 73 w 50"/>
                <a:gd name="T7" fmla="*/ 403 h 137"/>
                <a:gd name="T8" fmla="*/ 71 w 50"/>
                <a:gd name="T9" fmla="*/ 376 h 137"/>
                <a:gd name="T10" fmla="*/ 85 w 50"/>
                <a:gd name="T11" fmla="*/ 356 h 137"/>
                <a:gd name="T12" fmla="*/ 92 w 50"/>
                <a:gd name="T13" fmla="*/ 314 h 137"/>
                <a:gd name="T14" fmla="*/ 96 w 50"/>
                <a:gd name="T15" fmla="*/ 277 h 137"/>
                <a:gd name="T16" fmla="*/ 76 w 50"/>
                <a:gd name="T17" fmla="*/ 244 h 137"/>
                <a:gd name="T18" fmla="*/ 59 w 50"/>
                <a:gd name="T19" fmla="*/ 216 h 137"/>
                <a:gd name="T20" fmla="*/ 54 w 50"/>
                <a:gd name="T21" fmla="*/ 159 h 137"/>
                <a:gd name="T22" fmla="*/ 59 w 50"/>
                <a:gd name="T23" fmla="*/ 125 h 137"/>
                <a:gd name="T24" fmla="*/ 73 w 50"/>
                <a:gd name="T25" fmla="*/ 119 h 137"/>
                <a:gd name="T26" fmla="*/ 64 w 50"/>
                <a:gd name="T27" fmla="*/ 71 h 137"/>
                <a:gd name="T28" fmla="*/ 54 w 50"/>
                <a:gd name="T29" fmla="*/ 21 h 137"/>
                <a:gd name="T30" fmla="*/ 46 w 50"/>
                <a:gd name="T31" fmla="*/ 2 h 137"/>
                <a:gd name="T32" fmla="*/ 13 w 50"/>
                <a:gd name="T33" fmla="*/ 0 h 137"/>
                <a:gd name="T34" fmla="*/ 13 w 50"/>
                <a:gd name="T35" fmla="*/ 14 h 137"/>
                <a:gd name="T36" fmla="*/ 33 w 50"/>
                <a:gd name="T37" fmla="*/ 57 h 137"/>
                <a:gd name="T38" fmla="*/ 27 w 50"/>
                <a:gd name="T39" fmla="*/ 71 h 137"/>
                <a:gd name="T40" fmla="*/ 24 w 50"/>
                <a:gd name="T41" fmla="*/ 119 h 137"/>
                <a:gd name="T42" fmla="*/ 24 w 50"/>
                <a:gd name="T43" fmla="*/ 155 h 137"/>
                <a:gd name="T44" fmla="*/ 17 w 50"/>
                <a:gd name="T45" fmla="*/ 168 h 137"/>
                <a:gd name="T46" fmla="*/ 0 w 50"/>
                <a:gd name="T47" fmla="*/ 223 h 137"/>
                <a:gd name="T48" fmla="*/ 13 w 50"/>
                <a:gd name="T49" fmla="*/ 244 h 137"/>
                <a:gd name="T50" fmla="*/ 27 w 50"/>
                <a:gd name="T51" fmla="*/ 264 h 137"/>
                <a:gd name="T52" fmla="*/ 46 w 50"/>
                <a:gd name="T53" fmla="*/ 264 h 137"/>
                <a:gd name="T54" fmla="*/ 54 w 50"/>
                <a:gd name="T55" fmla="*/ 285 h 13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0" h="137">
                  <a:moveTo>
                    <a:pt x="28" y="97"/>
                  </a:moveTo>
                  <a:lnTo>
                    <a:pt x="24" y="113"/>
                  </a:lnTo>
                  <a:lnTo>
                    <a:pt x="31" y="125"/>
                  </a:lnTo>
                  <a:lnTo>
                    <a:pt x="38" y="137"/>
                  </a:lnTo>
                  <a:lnTo>
                    <a:pt x="36" y="128"/>
                  </a:lnTo>
                  <a:lnTo>
                    <a:pt x="45" y="121"/>
                  </a:lnTo>
                  <a:lnTo>
                    <a:pt x="47" y="106"/>
                  </a:lnTo>
                  <a:lnTo>
                    <a:pt x="50" y="94"/>
                  </a:lnTo>
                  <a:lnTo>
                    <a:pt x="40" y="83"/>
                  </a:lnTo>
                  <a:lnTo>
                    <a:pt x="31" y="73"/>
                  </a:lnTo>
                  <a:lnTo>
                    <a:pt x="28" y="54"/>
                  </a:lnTo>
                  <a:lnTo>
                    <a:pt x="31" y="42"/>
                  </a:lnTo>
                  <a:lnTo>
                    <a:pt x="38" y="40"/>
                  </a:lnTo>
                  <a:lnTo>
                    <a:pt x="33" y="24"/>
                  </a:lnTo>
                  <a:lnTo>
                    <a:pt x="28" y="7"/>
                  </a:lnTo>
                  <a:lnTo>
                    <a:pt x="24" y="2"/>
                  </a:lnTo>
                  <a:lnTo>
                    <a:pt x="7" y="0"/>
                  </a:lnTo>
                  <a:lnTo>
                    <a:pt x="7" y="5"/>
                  </a:lnTo>
                  <a:lnTo>
                    <a:pt x="17" y="19"/>
                  </a:lnTo>
                  <a:lnTo>
                    <a:pt x="14" y="24"/>
                  </a:lnTo>
                  <a:lnTo>
                    <a:pt x="12" y="40"/>
                  </a:lnTo>
                  <a:lnTo>
                    <a:pt x="12" y="52"/>
                  </a:lnTo>
                  <a:lnTo>
                    <a:pt x="9" y="57"/>
                  </a:lnTo>
                  <a:lnTo>
                    <a:pt x="0" y="76"/>
                  </a:lnTo>
                  <a:lnTo>
                    <a:pt x="7" y="83"/>
                  </a:lnTo>
                  <a:lnTo>
                    <a:pt x="14" y="90"/>
                  </a:lnTo>
                  <a:lnTo>
                    <a:pt x="24" y="90"/>
                  </a:lnTo>
                  <a:lnTo>
                    <a:pt x="28" y="97"/>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318" name="Freeform 5459"/>
            <p:cNvSpPr>
              <a:spLocks/>
            </p:cNvSpPr>
            <p:nvPr/>
          </p:nvSpPr>
          <p:spPr bwMode="auto">
            <a:xfrm>
              <a:off x="3040" y="2879"/>
              <a:ext cx="187" cy="363"/>
            </a:xfrm>
            <a:custGeom>
              <a:avLst/>
              <a:gdLst>
                <a:gd name="T0" fmla="*/ 127 w 165"/>
                <a:gd name="T1" fmla="*/ 496 h 293"/>
                <a:gd name="T2" fmla="*/ 137 w 165"/>
                <a:gd name="T3" fmla="*/ 481 h 293"/>
                <a:gd name="T4" fmla="*/ 195 w 165"/>
                <a:gd name="T5" fmla="*/ 393 h 293"/>
                <a:gd name="T6" fmla="*/ 243 w 165"/>
                <a:gd name="T7" fmla="*/ 344 h 293"/>
                <a:gd name="T8" fmla="*/ 306 w 165"/>
                <a:gd name="T9" fmla="*/ 247 h 293"/>
                <a:gd name="T10" fmla="*/ 308 w 165"/>
                <a:gd name="T11" fmla="*/ 207 h 293"/>
                <a:gd name="T12" fmla="*/ 308 w 165"/>
                <a:gd name="T13" fmla="*/ 102 h 293"/>
                <a:gd name="T14" fmla="*/ 308 w 165"/>
                <a:gd name="T15" fmla="*/ 0 h 293"/>
                <a:gd name="T16" fmla="*/ 272 w 165"/>
                <a:gd name="T17" fmla="*/ 26 h 293"/>
                <a:gd name="T18" fmla="*/ 230 w 165"/>
                <a:gd name="T19" fmla="*/ 47 h 293"/>
                <a:gd name="T20" fmla="*/ 172 w 165"/>
                <a:gd name="T21" fmla="*/ 57 h 293"/>
                <a:gd name="T22" fmla="*/ 145 w 165"/>
                <a:gd name="T23" fmla="*/ 62 h 293"/>
                <a:gd name="T24" fmla="*/ 127 w 165"/>
                <a:gd name="T25" fmla="*/ 102 h 293"/>
                <a:gd name="T26" fmla="*/ 151 w 165"/>
                <a:gd name="T27" fmla="*/ 186 h 293"/>
                <a:gd name="T28" fmla="*/ 163 w 165"/>
                <a:gd name="T29" fmla="*/ 255 h 293"/>
                <a:gd name="T30" fmla="*/ 142 w 165"/>
                <a:gd name="T31" fmla="*/ 317 h 293"/>
                <a:gd name="T32" fmla="*/ 133 w 165"/>
                <a:gd name="T33" fmla="*/ 308 h 293"/>
                <a:gd name="T34" fmla="*/ 127 w 165"/>
                <a:gd name="T35" fmla="*/ 229 h 293"/>
                <a:gd name="T36" fmla="*/ 100 w 165"/>
                <a:gd name="T37" fmla="*/ 207 h 293"/>
                <a:gd name="T38" fmla="*/ 66 w 165"/>
                <a:gd name="T39" fmla="*/ 198 h 293"/>
                <a:gd name="T40" fmla="*/ 23 w 165"/>
                <a:gd name="T41" fmla="*/ 229 h 293"/>
                <a:gd name="T42" fmla="*/ 10 w 165"/>
                <a:gd name="T43" fmla="*/ 269 h 293"/>
                <a:gd name="T44" fmla="*/ 23 w 165"/>
                <a:gd name="T45" fmla="*/ 289 h 293"/>
                <a:gd name="T46" fmla="*/ 78 w 165"/>
                <a:gd name="T47" fmla="*/ 326 h 293"/>
                <a:gd name="T48" fmla="*/ 75 w 165"/>
                <a:gd name="T49" fmla="*/ 436 h 293"/>
                <a:gd name="T50" fmla="*/ 66 w 165"/>
                <a:gd name="T51" fmla="*/ 525 h 293"/>
                <a:gd name="T52" fmla="*/ 40 w 165"/>
                <a:gd name="T53" fmla="*/ 591 h 293"/>
                <a:gd name="T54" fmla="*/ 29 w 165"/>
                <a:gd name="T55" fmla="*/ 654 h 293"/>
                <a:gd name="T56" fmla="*/ 36 w 165"/>
                <a:gd name="T57" fmla="*/ 753 h 293"/>
                <a:gd name="T58" fmla="*/ 40 w 165"/>
                <a:gd name="T59" fmla="*/ 856 h 293"/>
                <a:gd name="T60" fmla="*/ 61 w 165"/>
                <a:gd name="T61" fmla="*/ 820 h 293"/>
                <a:gd name="T62" fmla="*/ 87 w 165"/>
                <a:gd name="T63" fmla="*/ 758 h 293"/>
                <a:gd name="T64" fmla="*/ 137 w 165"/>
                <a:gd name="T65" fmla="*/ 719 h 293"/>
                <a:gd name="T66" fmla="*/ 142 w 165"/>
                <a:gd name="T67" fmla="*/ 654 h 293"/>
                <a:gd name="T68" fmla="*/ 137 w 165"/>
                <a:gd name="T69" fmla="*/ 622 h 293"/>
                <a:gd name="T70" fmla="*/ 127 w 165"/>
                <a:gd name="T71" fmla="*/ 531 h 29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65" h="293">
                  <a:moveTo>
                    <a:pt x="68" y="182"/>
                  </a:moveTo>
                  <a:lnTo>
                    <a:pt x="68" y="170"/>
                  </a:lnTo>
                  <a:lnTo>
                    <a:pt x="68" y="165"/>
                  </a:lnTo>
                  <a:lnTo>
                    <a:pt x="73" y="165"/>
                  </a:lnTo>
                  <a:lnTo>
                    <a:pt x="92" y="151"/>
                  </a:lnTo>
                  <a:lnTo>
                    <a:pt x="104" y="135"/>
                  </a:lnTo>
                  <a:lnTo>
                    <a:pt x="116" y="128"/>
                  </a:lnTo>
                  <a:lnTo>
                    <a:pt x="130" y="118"/>
                  </a:lnTo>
                  <a:lnTo>
                    <a:pt x="151" y="106"/>
                  </a:lnTo>
                  <a:lnTo>
                    <a:pt x="163" y="85"/>
                  </a:lnTo>
                  <a:lnTo>
                    <a:pt x="165" y="71"/>
                  </a:lnTo>
                  <a:lnTo>
                    <a:pt x="163" y="45"/>
                  </a:lnTo>
                  <a:lnTo>
                    <a:pt x="165" y="35"/>
                  </a:lnTo>
                  <a:lnTo>
                    <a:pt x="165" y="12"/>
                  </a:lnTo>
                  <a:lnTo>
                    <a:pt x="165" y="0"/>
                  </a:lnTo>
                  <a:lnTo>
                    <a:pt x="163" y="0"/>
                  </a:lnTo>
                  <a:lnTo>
                    <a:pt x="146" y="9"/>
                  </a:lnTo>
                  <a:lnTo>
                    <a:pt x="130" y="16"/>
                  </a:lnTo>
                  <a:lnTo>
                    <a:pt x="123" y="16"/>
                  </a:lnTo>
                  <a:lnTo>
                    <a:pt x="111" y="21"/>
                  </a:lnTo>
                  <a:lnTo>
                    <a:pt x="92" y="19"/>
                  </a:lnTo>
                  <a:lnTo>
                    <a:pt x="85" y="21"/>
                  </a:lnTo>
                  <a:lnTo>
                    <a:pt x="78" y="21"/>
                  </a:lnTo>
                  <a:lnTo>
                    <a:pt x="71" y="23"/>
                  </a:lnTo>
                  <a:lnTo>
                    <a:pt x="68" y="35"/>
                  </a:lnTo>
                  <a:lnTo>
                    <a:pt x="71" y="54"/>
                  </a:lnTo>
                  <a:lnTo>
                    <a:pt x="80" y="64"/>
                  </a:lnTo>
                  <a:lnTo>
                    <a:pt x="90" y="75"/>
                  </a:lnTo>
                  <a:lnTo>
                    <a:pt x="87" y="87"/>
                  </a:lnTo>
                  <a:lnTo>
                    <a:pt x="85" y="102"/>
                  </a:lnTo>
                  <a:lnTo>
                    <a:pt x="76" y="109"/>
                  </a:lnTo>
                  <a:lnTo>
                    <a:pt x="78" y="118"/>
                  </a:lnTo>
                  <a:lnTo>
                    <a:pt x="71" y="106"/>
                  </a:lnTo>
                  <a:lnTo>
                    <a:pt x="64" y="94"/>
                  </a:lnTo>
                  <a:lnTo>
                    <a:pt x="68" y="78"/>
                  </a:lnTo>
                  <a:lnTo>
                    <a:pt x="64" y="71"/>
                  </a:lnTo>
                  <a:lnTo>
                    <a:pt x="54" y="71"/>
                  </a:lnTo>
                  <a:lnTo>
                    <a:pt x="47" y="64"/>
                  </a:lnTo>
                  <a:lnTo>
                    <a:pt x="35" y="68"/>
                  </a:lnTo>
                  <a:lnTo>
                    <a:pt x="23" y="73"/>
                  </a:lnTo>
                  <a:lnTo>
                    <a:pt x="12" y="78"/>
                  </a:lnTo>
                  <a:lnTo>
                    <a:pt x="0" y="83"/>
                  </a:lnTo>
                  <a:lnTo>
                    <a:pt x="5" y="92"/>
                  </a:lnTo>
                  <a:lnTo>
                    <a:pt x="5" y="99"/>
                  </a:lnTo>
                  <a:lnTo>
                    <a:pt x="12" y="99"/>
                  </a:lnTo>
                  <a:lnTo>
                    <a:pt x="26" y="106"/>
                  </a:lnTo>
                  <a:lnTo>
                    <a:pt x="42" y="111"/>
                  </a:lnTo>
                  <a:lnTo>
                    <a:pt x="42" y="135"/>
                  </a:lnTo>
                  <a:lnTo>
                    <a:pt x="40" y="149"/>
                  </a:lnTo>
                  <a:lnTo>
                    <a:pt x="40" y="165"/>
                  </a:lnTo>
                  <a:lnTo>
                    <a:pt x="35" y="180"/>
                  </a:lnTo>
                  <a:lnTo>
                    <a:pt x="33" y="194"/>
                  </a:lnTo>
                  <a:lnTo>
                    <a:pt x="21" y="203"/>
                  </a:lnTo>
                  <a:lnTo>
                    <a:pt x="12" y="213"/>
                  </a:lnTo>
                  <a:lnTo>
                    <a:pt x="16" y="224"/>
                  </a:lnTo>
                  <a:lnTo>
                    <a:pt x="19" y="239"/>
                  </a:lnTo>
                  <a:lnTo>
                    <a:pt x="19" y="258"/>
                  </a:lnTo>
                  <a:lnTo>
                    <a:pt x="19" y="276"/>
                  </a:lnTo>
                  <a:lnTo>
                    <a:pt x="21" y="293"/>
                  </a:lnTo>
                  <a:lnTo>
                    <a:pt x="33" y="293"/>
                  </a:lnTo>
                  <a:lnTo>
                    <a:pt x="33" y="281"/>
                  </a:lnTo>
                  <a:lnTo>
                    <a:pt x="28" y="276"/>
                  </a:lnTo>
                  <a:lnTo>
                    <a:pt x="47" y="260"/>
                  </a:lnTo>
                  <a:lnTo>
                    <a:pt x="59" y="253"/>
                  </a:lnTo>
                  <a:lnTo>
                    <a:pt x="73" y="246"/>
                  </a:lnTo>
                  <a:lnTo>
                    <a:pt x="73" y="239"/>
                  </a:lnTo>
                  <a:lnTo>
                    <a:pt x="76" y="224"/>
                  </a:lnTo>
                  <a:lnTo>
                    <a:pt x="78" y="208"/>
                  </a:lnTo>
                  <a:lnTo>
                    <a:pt x="73" y="213"/>
                  </a:lnTo>
                  <a:lnTo>
                    <a:pt x="71" y="198"/>
                  </a:lnTo>
                  <a:lnTo>
                    <a:pt x="68" y="182"/>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319" name="Freeform 5460"/>
            <p:cNvSpPr>
              <a:spLocks/>
            </p:cNvSpPr>
            <p:nvPr/>
          </p:nvSpPr>
          <p:spPr bwMode="auto">
            <a:xfrm>
              <a:off x="2796" y="3139"/>
              <a:ext cx="283" cy="279"/>
            </a:xfrm>
            <a:custGeom>
              <a:avLst/>
              <a:gdLst>
                <a:gd name="T0" fmla="*/ 94 w 253"/>
                <a:gd name="T1" fmla="*/ 181 h 225"/>
                <a:gd name="T2" fmla="*/ 92 w 253"/>
                <a:gd name="T3" fmla="*/ 278 h 225"/>
                <a:gd name="T4" fmla="*/ 67 w 253"/>
                <a:gd name="T5" fmla="*/ 345 h 225"/>
                <a:gd name="T6" fmla="*/ 12 w 253"/>
                <a:gd name="T7" fmla="*/ 305 h 225"/>
                <a:gd name="T8" fmla="*/ 12 w 253"/>
                <a:gd name="T9" fmla="*/ 382 h 225"/>
                <a:gd name="T10" fmla="*/ 32 w 253"/>
                <a:gd name="T11" fmla="*/ 476 h 225"/>
                <a:gd name="T12" fmla="*/ 32 w 253"/>
                <a:gd name="T13" fmla="*/ 549 h 225"/>
                <a:gd name="T14" fmla="*/ 40 w 253"/>
                <a:gd name="T15" fmla="*/ 622 h 225"/>
                <a:gd name="T16" fmla="*/ 67 w 253"/>
                <a:gd name="T17" fmla="*/ 639 h 225"/>
                <a:gd name="T18" fmla="*/ 114 w 253"/>
                <a:gd name="T19" fmla="*/ 639 h 225"/>
                <a:gd name="T20" fmla="*/ 164 w 253"/>
                <a:gd name="T21" fmla="*/ 622 h 225"/>
                <a:gd name="T22" fmla="*/ 233 w 253"/>
                <a:gd name="T23" fmla="*/ 610 h 225"/>
                <a:gd name="T24" fmla="*/ 276 w 253"/>
                <a:gd name="T25" fmla="*/ 574 h 225"/>
                <a:gd name="T26" fmla="*/ 321 w 253"/>
                <a:gd name="T27" fmla="*/ 523 h 225"/>
                <a:gd name="T28" fmla="*/ 359 w 253"/>
                <a:gd name="T29" fmla="*/ 453 h 225"/>
                <a:gd name="T30" fmla="*/ 394 w 253"/>
                <a:gd name="T31" fmla="*/ 382 h 225"/>
                <a:gd name="T32" fmla="*/ 425 w 253"/>
                <a:gd name="T33" fmla="*/ 294 h 225"/>
                <a:gd name="T34" fmla="*/ 423 w 253"/>
                <a:gd name="T35" fmla="*/ 244 h 225"/>
                <a:gd name="T36" fmla="*/ 388 w 253"/>
                <a:gd name="T37" fmla="*/ 248 h 225"/>
                <a:gd name="T38" fmla="*/ 408 w 253"/>
                <a:gd name="T39" fmla="*/ 181 h 225"/>
                <a:gd name="T40" fmla="*/ 418 w 253"/>
                <a:gd name="T41" fmla="*/ 141 h 225"/>
                <a:gd name="T42" fmla="*/ 413 w 253"/>
                <a:gd name="T43" fmla="*/ 40 h 225"/>
                <a:gd name="T44" fmla="*/ 380 w 253"/>
                <a:gd name="T45" fmla="*/ 0 h 225"/>
                <a:gd name="T46" fmla="*/ 352 w 253"/>
                <a:gd name="T47" fmla="*/ 0 h 225"/>
                <a:gd name="T48" fmla="*/ 291 w 253"/>
                <a:gd name="T49" fmla="*/ 77 h 225"/>
                <a:gd name="T50" fmla="*/ 255 w 253"/>
                <a:gd name="T51" fmla="*/ 141 h 225"/>
                <a:gd name="T52" fmla="*/ 198 w 253"/>
                <a:gd name="T53" fmla="*/ 174 h 225"/>
                <a:gd name="T54" fmla="*/ 164 w 253"/>
                <a:gd name="T55" fmla="*/ 193 h 225"/>
                <a:gd name="T56" fmla="*/ 123 w 253"/>
                <a:gd name="T57" fmla="*/ 244 h 225"/>
                <a:gd name="T58" fmla="*/ 116 w 253"/>
                <a:gd name="T59" fmla="*/ 181 h 225"/>
                <a:gd name="T60" fmla="*/ 306 w 253"/>
                <a:gd name="T61" fmla="*/ 345 h 225"/>
                <a:gd name="T62" fmla="*/ 298 w 253"/>
                <a:gd name="T63" fmla="*/ 436 h 225"/>
                <a:gd name="T64" fmla="*/ 334 w 253"/>
                <a:gd name="T65" fmla="*/ 391 h 225"/>
                <a:gd name="T66" fmla="*/ 319 w 253"/>
                <a:gd name="T67" fmla="*/ 334 h 225"/>
                <a:gd name="T68" fmla="*/ 102 w 253"/>
                <a:gd name="T69" fmla="*/ 133 h 22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3" h="225">
                  <a:moveTo>
                    <a:pt x="57" y="45"/>
                  </a:moveTo>
                  <a:lnTo>
                    <a:pt x="54" y="62"/>
                  </a:lnTo>
                  <a:lnTo>
                    <a:pt x="54" y="78"/>
                  </a:lnTo>
                  <a:lnTo>
                    <a:pt x="52" y="95"/>
                  </a:lnTo>
                  <a:lnTo>
                    <a:pt x="52" y="111"/>
                  </a:lnTo>
                  <a:lnTo>
                    <a:pt x="38" y="118"/>
                  </a:lnTo>
                  <a:lnTo>
                    <a:pt x="14" y="114"/>
                  </a:lnTo>
                  <a:lnTo>
                    <a:pt x="7" y="104"/>
                  </a:lnTo>
                  <a:lnTo>
                    <a:pt x="0" y="114"/>
                  </a:lnTo>
                  <a:lnTo>
                    <a:pt x="7" y="130"/>
                  </a:lnTo>
                  <a:lnTo>
                    <a:pt x="12" y="147"/>
                  </a:lnTo>
                  <a:lnTo>
                    <a:pt x="19" y="163"/>
                  </a:lnTo>
                  <a:lnTo>
                    <a:pt x="23" y="180"/>
                  </a:lnTo>
                  <a:lnTo>
                    <a:pt x="19" y="187"/>
                  </a:lnTo>
                  <a:lnTo>
                    <a:pt x="19" y="196"/>
                  </a:lnTo>
                  <a:lnTo>
                    <a:pt x="23" y="213"/>
                  </a:lnTo>
                  <a:lnTo>
                    <a:pt x="31" y="213"/>
                  </a:lnTo>
                  <a:lnTo>
                    <a:pt x="38" y="218"/>
                  </a:lnTo>
                  <a:lnTo>
                    <a:pt x="47" y="225"/>
                  </a:lnTo>
                  <a:lnTo>
                    <a:pt x="64" y="218"/>
                  </a:lnTo>
                  <a:lnTo>
                    <a:pt x="78" y="213"/>
                  </a:lnTo>
                  <a:lnTo>
                    <a:pt x="94" y="213"/>
                  </a:lnTo>
                  <a:lnTo>
                    <a:pt x="111" y="213"/>
                  </a:lnTo>
                  <a:lnTo>
                    <a:pt x="132" y="208"/>
                  </a:lnTo>
                  <a:lnTo>
                    <a:pt x="142" y="206"/>
                  </a:lnTo>
                  <a:lnTo>
                    <a:pt x="158" y="196"/>
                  </a:lnTo>
                  <a:lnTo>
                    <a:pt x="175" y="187"/>
                  </a:lnTo>
                  <a:lnTo>
                    <a:pt x="184" y="178"/>
                  </a:lnTo>
                  <a:lnTo>
                    <a:pt x="194" y="166"/>
                  </a:lnTo>
                  <a:lnTo>
                    <a:pt x="206" y="154"/>
                  </a:lnTo>
                  <a:lnTo>
                    <a:pt x="213" y="144"/>
                  </a:lnTo>
                  <a:lnTo>
                    <a:pt x="225" y="130"/>
                  </a:lnTo>
                  <a:lnTo>
                    <a:pt x="236" y="118"/>
                  </a:lnTo>
                  <a:lnTo>
                    <a:pt x="243" y="100"/>
                  </a:lnTo>
                  <a:lnTo>
                    <a:pt x="253" y="83"/>
                  </a:lnTo>
                  <a:lnTo>
                    <a:pt x="241" y="83"/>
                  </a:lnTo>
                  <a:lnTo>
                    <a:pt x="236" y="90"/>
                  </a:lnTo>
                  <a:lnTo>
                    <a:pt x="222" y="85"/>
                  </a:lnTo>
                  <a:lnTo>
                    <a:pt x="222" y="71"/>
                  </a:lnTo>
                  <a:lnTo>
                    <a:pt x="232" y="62"/>
                  </a:lnTo>
                  <a:lnTo>
                    <a:pt x="239" y="66"/>
                  </a:lnTo>
                  <a:lnTo>
                    <a:pt x="239" y="48"/>
                  </a:lnTo>
                  <a:lnTo>
                    <a:pt x="239" y="29"/>
                  </a:lnTo>
                  <a:lnTo>
                    <a:pt x="236" y="14"/>
                  </a:lnTo>
                  <a:lnTo>
                    <a:pt x="232" y="3"/>
                  </a:lnTo>
                  <a:lnTo>
                    <a:pt x="217" y="0"/>
                  </a:lnTo>
                  <a:lnTo>
                    <a:pt x="203" y="0"/>
                  </a:lnTo>
                  <a:lnTo>
                    <a:pt x="201" y="0"/>
                  </a:lnTo>
                  <a:lnTo>
                    <a:pt x="180" y="12"/>
                  </a:lnTo>
                  <a:lnTo>
                    <a:pt x="165" y="26"/>
                  </a:lnTo>
                  <a:lnTo>
                    <a:pt x="156" y="43"/>
                  </a:lnTo>
                  <a:lnTo>
                    <a:pt x="146" y="48"/>
                  </a:lnTo>
                  <a:lnTo>
                    <a:pt x="137" y="62"/>
                  </a:lnTo>
                  <a:lnTo>
                    <a:pt x="113" y="59"/>
                  </a:lnTo>
                  <a:lnTo>
                    <a:pt x="102" y="55"/>
                  </a:lnTo>
                  <a:lnTo>
                    <a:pt x="94" y="66"/>
                  </a:lnTo>
                  <a:lnTo>
                    <a:pt x="87" y="78"/>
                  </a:lnTo>
                  <a:lnTo>
                    <a:pt x="71" y="83"/>
                  </a:lnTo>
                  <a:lnTo>
                    <a:pt x="64" y="78"/>
                  </a:lnTo>
                  <a:lnTo>
                    <a:pt x="66" y="62"/>
                  </a:lnTo>
                  <a:lnTo>
                    <a:pt x="57" y="45"/>
                  </a:lnTo>
                  <a:lnTo>
                    <a:pt x="175" y="118"/>
                  </a:lnTo>
                  <a:lnTo>
                    <a:pt x="161" y="133"/>
                  </a:lnTo>
                  <a:lnTo>
                    <a:pt x="170" y="149"/>
                  </a:lnTo>
                  <a:lnTo>
                    <a:pt x="177" y="144"/>
                  </a:lnTo>
                  <a:lnTo>
                    <a:pt x="191" y="133"/>
                  </a:lnTo>
                  <a:lnTo>
                    <a:pt x="194" y="121"/>
                  </a:lnTo>
                  <a:lnTo>
                    <a:pt x="182" y="114"/>
                  </a:lnTo>
                  <a:lnTo>
                    <a:pt x="175" y="118"/>
                  </a:lnTo>
                  <a:lnTo>
                    <a:pt x="57" y="45"/>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50000"/>
                </a:spcBef>
                <a:spcAft>
                  <a:spcPct val="0"/>
                </a:spcAft>
              </a:pPr>
              <a:endParaRPr lang="en-US" sz="1600">
                <a:solidFill>
                  <a:srgbClr val="000000"/>
                </a:solidFill>
              </a:endParaRPr>
            </a:p>
          </p:txBody>
        </p:sp>
        <p:sp>
          <p:nvSpPr>
            <p:cNvPr id="3320" name="Freeform 5461"/>
            <p:cNvSpPr>
              <a:spLocks/>
            </p:cNvSpPr>
            <p:nvPr/>
          </p:nvSpPr>
          <p:spPr bwMode="auto">
            <a:xfrm>
              <a:off x="2796" y="3139"/>
              <a:ext cx="283" cy="279"/>
            </a:xfrm>
            <a:custGeom>
              <a:avLst/>
              <a:gdLst>
                <a:gd name="T0" fmla="*/ 102 w 253"/>
                <a:gd name="T1" fmla="*/ 133 h 225"/>
                <a:gd name="T2" fmla="*/ 94 w 253"/>
                <a:gd name="T3" fmla="*/ 181 h 225"/>
                <a:gd name="T4" fmla="*/ 94 w 253"/>
                <a:gd name="T5" fmla="*/ 229 h 225"/>
                <a:gd name="T6" fmla="*/ 92 w 253"/>
                <a:gd name="T7" fmla="*/ 278 h 225"/>
                <a:gd name="T8" fmla="*/ 92 w 253"/>
                <a:gd name="T9" fmla="*/ 326 h 225"/>
                <a:gd name="T10" fmla="*/ 67 w 253"/>
                <a:gd name="T11" fmla="*/ 345 h 225"/>
                <a:gd name="T12" fmla="*/ 25 w 253"/>
                <a:gd name="T13" fmla="*/ 334 h 225"/>
                <a:gd name="T14" fmla="*/ 12 w 253"/>
                <a:gd name="T15" fmla="*/ 305 h 225"/>
                <a:gd name="T16" fmla="*/ 0 w 253"/>
                <a:gd name="T17" fmla="*/ 334 h 225"/>
                <a:gd name="T18" fmla="*/ 12 w 253"/>
                <a:gd name="T19" fmla="*/ 382 h 225"/>
                <a:gd name="T20" fmla="*/ 21 w 253"/>
                <a:gd name="T21" fmla="*/ 430 h 225"/>
                <a:gd name="T22" fmla="*/ 32 w 253"/>
                <a:gd name="T23" fmla="*/ 476 h 225"/>
                <a:gd name="T24" fmla="*/ 40 w 253"/>
                <a:gd name="T25" fmla="*/ 527 h 225"/>
                <a:gd name="T26" fmla="*/ 32 w 253"/>
                <a:gd name="T27" fmla="*/ 549 h 225"/>
                <a:gd name="T28" fmla="*/ 32 w 253"/>
                <a:gd name="T29" fmla="*/ 574 h 225"/>
                <a:gd name="T30" fmla="*/ 40 w 253"/>
                <a:gd name="T31" fmla="*/ 622 h 225"/>
                <a:gd name="T32" fmla="*/ 55 w 253"/>
                <a:gd name="T33" fmla="*/ 622 h 225"/>
                <a:gd name="T34" fmla="*/ 67 w 253"/>
                <a:gd name="T35" fmla="*/ 639 h 225"/>
                <a:gd name="T36" fmla="*/ 83 w 253"/>
                <a:gd name="T37" fmla="*/ 660 h 225"/>
                <a:gd name="T38" fmla="*/ 114 w 253"/>
                <a:gd name="T39" fmla="*/ 639 h 225"/>
                <a:gd name="T40" fmla="*/ 136 w 253"/>
                <a:gd name="T41" fmla="*/ 622 h 225"/>
                <a:gd name="T42" fmla="*/ 164 w 253"/>
                <a:gd name="T43" fmla="*/ 622 h 225"/>
                <a:gd name="T44" fmla="*/ 194 w 253"/>
                <a:gd name="T45" fmla="*/ 622 h 225"/>
                <a:gd name="T46" fmla="*/ 233 w 253"/>
                <a:gd name="T47" fmla="*/ 610 h 225"/>
                <a:gd name="T48" fmla="*/ 249 w 253"/>
                <a:gd name="T49" fmla="*/ 603 h 225"/>
                <a:gd name="T50" fmla="*/ 276 w 253"/>
                <a:gd name="T51" fmla="*/ 574 h 225"/>
                <a:gd name="T52" fmla="*/ 306 w 253"/>
                <a:gd name="T53" fmla="*/ 549 h 225"/>
                <a:gd name="T54" fmla="*/ 321 w 253"/>
                <a:gd name="T55" fmla="*/ 523 h 225"/>
                <a:gd name="T56" fmla="*/ 340 w 253"/>
                <a:gd name="T57" fmla="*/ 486 h 225"/>
                <a:gd name="T58" fmla="*/ 359 w 253"/>
                <a:gd name="T59" fmla="*/ 453 h 225"/>
                <a:gd name="T60" fmla="*/ 372 w 253"/>
                <a:gd name="T61" fmla="*/ 423 h 225"/>
                <a:gd name="T62" fmla="*/ 394 w 253"/>
                <a:gd name="T63" fmla="*/ 382 h 225"/>
                <a:gd name="T64" fmla="*/ 413 w 253"/>
                <a:gd name="T65" fmla="*/ 345 h 225"/>
                <a:gd name="T66" fmla="*/ 425 w 253"/>
                <a:gd name="T67" fmla="*/ 294 h 225"/>
                <a:gd name="T68" fmla="*/ 444 w 253"/>
                <a:gd name="T69" fmla="*/ 244 h 225"/>
                <a:gd name="T70" fmla="*/ 423 w 253"/>
                <a:gd name="T71" fmla="*/ 244 h 225"/>
                <a:gd name="T72" fmla="*/ 413 w 253"/>
                <a:gd name="T73" fmla="*/ 264 h 225"/>
                <a:gd name="T74" fmla="*/ 388 w 253"/>
                <a:gd name="T75" fmla="*/ 248 h 225"/>
                <a:gd name="T76" fmla="*/ 388 w 253"/>
                <a:gd name="T77" fmla="*/ 207 h 225"/>
                <a:gd name="T78" fmla="*/ 408 w 253"/>
                <a:gd name="T79" fmla="*/ 181 h 225"/>
                <a:gd name="T80" fmla="*/ 418 w 253"/>
                <a:gd name="T81" fmla="*/ 193 h 225"/>
                <a:gd name="T82" fmla="*/ 418 w 253"/>
                <a:gd name="T83" fmla="*/ 141 h 225"/>
                <a:gd name="T84" fmla="*/ 418 w 253"/>
                <a:gd name="T85" fmla="*/ 86 h 225"/>
                <a:gd name="T86" fmla="*/ 413 w 253"/>
                <a:gd name="T87" fmla="*/ 40 h 225"/>
                <a:gd name="T88" fmla="*/ 408 w 253"/>
                <a:gd name="T89" fmla="*/ 9 h 225"/>
                <a:gd name="T90" fmla="*/ 380 w 253"/>
                <a:gd name="T91" fmla="*/ 0 h 225"/>
                <a:gd name="T92" fmla="*/ 356 w 253"/>
                <a:gd name="T93" fmla="*/ 0 h 225"/>
                <a:gd name="T94" fmla="*/ 352 w 253"/>
                <a:gd name="T95" fmla="*/ 0 h 225"/>
                <a:gd name="T96" fmla="*/ 315 w 253"/>
                <a:gd name="T97" fmla="*/ 37 h 225"/>
                <a:gd name="T98" fmla="*/ 291 w 253"/>
                <a:gd name="T99" fmla="*/ 77 h 225"/>
                <a:gd name="T100" fmla="*/ 273 w 253"/>
                <a:gd name="T101" fmla="*/ 126 h 225"/>
                <a:gd name="T102" fmla="*/ 255 w 253"/>
                <a:gd name="T103" fmla="*/ 141 h 225"/>
                <a:gd name="T104" fmla="*/ 239 w 253"/>
                <a:gd name="T105" fmla="*/ 181 h 225"/>
                <a:gd name="T106" fmla="*/ 198 w 253"/>
                <a:gd name="T107" fmla="*/ 174 h 225"/>
                <a:gd name="T108" fmla="*/ 179 w 253"/>
                <a:gd name="T109" fmla="*/ 160 h 225"/>
                <a:gd name="T110" fmla="*/ 164 w 253"/>
                <a:gd name="T111" fmla="*/ 193 h 225"/>
                <a:gd name="T112" fmla="*/ 152 w 253"/>
                <a:gd name="T113" fmla="*/ 229 h 225"/>
                <a:gd name="T114" fmla="*/ 123 w 253"/>
                <a:gd name="T115" fmla="*/ 244 h 225"/>
                <a:gd name="T116" fmla="*/ 114 w 253"/>
                <a:gd name="T117" fmla="*/ 229 h 225"/>
                <a:gd name="T118" fmla="*/ 116 w 253"/>
                <a:gd name="T119" fmla="*/ 181 h 225"/>
                <a:gd name="T120" fmla="*/ 102 w 253"/>
                <a:gd name="T121" fmla="*/ 133 h 2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53" h="225">
                  <a:moveTo>
                    <a:pt x="57" y="45"/>
                  </a:moveTo>
                  <a:lnTo>
                    <a:pt x="54" y="62"/>
                  </a:lnTo>
                  <a:lnTo>
                    <a:pt x="54" y="78"/>
                  </a:lnTo>
                  <a:lnTo>
                    <a:pt x="52" y="95"/>
                  </a:lnTo>
                  <a:lnTo>
                    <a:pt x="52" y="111"/>
                  </a:lnTo>
                  <a:lnTo>
                    <a:pt x="38" y="118"/>
                  </a:lnTo>
                  <a:lnTo>
                    <a:pt x="14" y="114"/>
                  </a:lnTo>
                  <a:lnTo>
                    <a:pt x="7" y="104"/>
                  </a:lnTo>
                  <a:lnTo>
                    <a:pt x="0" y="114"/>
                  </a:lnTo>
                  <a:lnTo>
                    <a:pt x="7" y="130"/>
                  </a:lnTo>
                  <a:lnTo>
                    <a:pt x="12" y="147"/>
                  </a:lnTo>
                  <a:lnTo>
                    <a:pt x="19" y="163"/>
                  </a:lnTo>
                  <a:lnTo>
                    <a:pt x="23" y="180"/>
                  </a:lnTo>
                  <a:lnTo>
                    <a:pt x="19" y="187"/>
                  </a:lnTo>
                  <a:lnTo>
                    <a:pt x="19" y="196"/>
                  </a:lnTo>
                  <a:lnTo>
                    <a:pt x="23" y="213"/>
                  </a:lnTo>
                  <a:lnTo>
                    <a:pt x="31" y="213"/>
                  </a:lnTo>
                  <a:lnTo>
                    <a:pt x="38" y="218"/>
                  </a:lnTo>
                  <a:lnTo>
                    <a:pt x="47" y="225"/>
                  </a:lnTo>
                  <a:lnTo>
                    <a:pt x="64" y="218"/>
                  </a:lnTo>
                  <a:lnTo>
                    <a:pt x="78" y="213"/>
                  </a:lnTo>
                  <a:lnTo>
                    <a:pt x="94" y="213"/>
                  </a:lnTo>
                  <a:lnTo>
                    <a:pt x="111" y="213"/>
                  </a:lnTo>
                  <a:lnTo>
                    <a:pt x="132" y="208"/>
                  </a:lnTo>
                  <a:lnTo>
                    <a:pt x="142" y="206"/>
                  </a:lnTo>
                  <a:lnTo>
                    <a:pt x="158" y="196"/>
                  </a:lnTo>
                  <a:lnTo>
                    <a:pt x="175" y="187"/>
                  </a:lnTo>
                  <a:lnTo>
                    <a:pt x="184" y="178"/>
                  </a:lnTo>
                  <a:lnTo>
                    <a:pt x="194" y="166"/>
                  </a:lnTo>
                  <a:lnTo>
                    <a:pt x="206" y="154"/>
                  </a:lnTo>
                  <a:lnTo>
                    <a:pt x="213" y="144"/>
                  </a:lnTo>
                  <a:lnTo>
                    <a:pt x="225" y="130"/>
                  </a:lnTo>
                  <a:lnTo>
                    <a:pt x="236" y="118"/>
                  </a:lnTo>
                  <a:lnTo>
                    <a:pt x="243" y="100"/>
                  </a:lnTo>
                  <a:lnTo>
                    <a:pt x="253" y="83"/>
                  </a:lnTo>
                  <a:lnTo>
                    <a:pt x="241" y="83"/>
                  </a:lnTo>
                  <a:lnTo>
                    <a:pt x="236" y="90"/>
                  </a:lnTo>
                  <a:lnTo>
                    <a:pt x="222" y="85"/>
                  </a:lnTo>
                  <a:lnTo>
                    <a:pt x="222" y="71"/>
                  </a:lnTo>
                  <a:lnTo>
                    <a:pt x="232" y="62"/>
                  </a:lnTo>
                  <a:lnTo>
                    <a:pt x="239" y="66"/>
                  </a:lnTo>
                  <a:lnTo>
                    <a:pt x="239" y="48"/>
                  </a:lnTo>
                  <a:lnTo>
                    <a:pt x="239" y="29"/>
                  </a:lnTo>
                  <a:lnTo>
                    <a:pt x="236" y="14"/>
                  </a:lnTo>
                  <a:lnTo>
                    <a:pt x="232" y="3"/>
                  </a:lnTo>
                  <a:lnTo>
                    <a:pt x="217" y="0"/>
                  </a:lnTo>
                  <a:lnTo>
                    <a:pt x="203" y="0"/>
                  </a:lnTo>
                  <a:lnTo>
                    <a:pt x="201" y="0"/>
                  </a:lnTo>
                  <a:lnTo>
                    <a:pt x="180" y="12"/>
                  </a:lnTo>
                  <a:lnTo>
                    <a:pt x="165" y="26"/>
                  </a:lnTo>
                  <a:lnTo>
                    <a:pt x="156" y="43"/>
                  </a:lnTo>
                  <a:lnTo>
                    <a:pt x="146" y="48"/>
                  </a:lnTo>
                  <a:lnTo>
                    <a:pt x="137" y="62"/>
                  </a:lnTo>
                  <a:lnTo>
                    <a:pt x="113" y="59"/>
                  </a:lnTo>
                  <a:lnTo>
                    <a:pt x="102" y="55"/>
                  </a:lnTo>
                  <a:lnTo>
                    <a:pt x="94" y="66"/>
                  </a:lnTo>
                  <a:lnTo>
                    <a:pt x="87" y="78"/>
                  </a:lnTo>
                  <a:lnTo>
                    <a:pt x="71" y="83"/>
                  </a:lnTo>
                  <a:lnTo>
                    <a:pt x="64" y="78"/>
                  </a:lnTo>
                  <a:lnTo>
                    <a:pt x="66" y="62"/>
                  </a:lnTo>
                  <a:lnTo>
                    <a:pt x="57" y="45"/>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321" name="Freeform 5462"/>
            <p:cNvSpPr>
              <a:spLocks/>
            </p:cNvSpPr>
            <p:nvPr/>
          </p:nvSpPr>
          <p:spPr bwMode="auto">
            <a:xfrm>
              <a:off x="2975" y="3281"/>
              <a:ext cx="37" cy="43"/>
            </a:xfrm>
            <a:custGeom>
              <a:avLst/>
              <a:gdLst>
                <a:gd name="T0" fmla="*/ 25 w 33"/>
                <a:gd name="T1" fmla="*/ 11 h 35"/>
                <a:gd name="T2" fmla="*/ 0 w 33"/>
                <a:gd name="T3" fmla="*/ 52 h 35"/>
                <a:gd name="T4" fmla="*/ 15 w 33"/>
                <a:gd name="T5" fmla="*/ 98 h 35"/>
                <a:gd name="T6" fmla="*/ 28 w 33"/>
                <a:gd name="T7" fmla="*/ 84 h 35"/>
                <a:gd name="T8" fmla="*/ 54 w 33"/>
                <a:gd name="T9" fmla="*/ 52 h 35"/>
                <a:gd name="T10" fmla="*/ 58 w 33"/>
                <a:gd name="T11" fmla="*/ 21 h 35"/>
                <a:gd name="T12" fmla="*/ 38 w 33"/>
                <a:gd name="T13" fmla="*/ 0 h 35"/>
                <a:gd name="T14" fmla="*/ 25 w 33"/>
                <a:gd name="T15" fmla="*/ 11 h 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3" h="35">
                  <a:moveTo>
                    <a:pt x="14" y="4"/>
                  </a:moveTo>
                  <a:lnTo>
                    <a:pt x="0" y="19"/>
                  </a:lnTo>
                  <a:lnTo>
                    <a:pt x="9" y="35"/>
                  </a:lnTo>
                  <a:lnTo>
                    <a:pt x="16" y="30"/>
                  </a:lnTo>
                  <a:lnTo>
                    <a:pt x="30" y="19"/>
                  </a:lnTo>
                  <a:lnTo>
                    <a:pt x="33" y="7"/>
                  </a:lnTo>
                  <a:lnTo>
                    <a:pt x="21" y="0"/>
                  </a:lnTo>
                  <a:lnTo>
                    <a:pt x="14" y="4"/>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322" name="Freeform 5463"/>
            <p:cNvSpPr>
              <a:spLocks/>
            </p:cNvSpPr>
            <p:nvPr/>
          </p:nvSpPr>
          <p:spPr bwMode="auto">
            <a:xfrm>
              <a:off x="2763" y="3148"/>
              <a:ext cx="6" cy="12"/>
            </a:xfrm>
            <a:custGeom>
              <a:avLst/>
              <a:gdLst>
                <a:gd name="T0" fmla="*/ 12 w 5"/>
                <a:gd name="T1" fmla="*/ 24 h 10"/>
                <a:gd name="T2" fmla="*/ 0 w 5"/>
                <a:gd name="T3" fmla="*/ 17 h 10"/>
                <a:gd name="T4" fmla="*/ 8 w 5"/>
                <a:gd name="T5" fmla="*/ 0 h 10"/>
                <a:gd name="T6" fmla="*/ 12 w 5"/>
                <a:gd name="T7" fmla="*/ 24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0">
                  <a:moveTo>
                    <a:pt x="5" y="10"/>
                  </a:moveTo>
                  <a:lnTo>
                    <a:pt x="0" y="7"/>
                  </a:lnTo>
                  <a:lnTo>
                    <a:pt x="3" y="0"/>
                  </a:lnTo>
                  <a:lnTo>
                    <a:pt x="5" y="10"/>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323" name="Freeform 5464"/>
            <p:cNvSpPr>
              <a:spLocks/>
            </p:cNvSpPr>
            <p:nvPr/>
          </p:nvSpPr>
          <p:spPr bwMode="auto">
            <a:xfrm>
              <a:off x="3043" y="3216"/>
              <a:ext cx="22" cy="34"/>
            </a:xfrm>
            <a:custGeom>
              <a:avLst/>
              <a:gdLst>
                <a:gd name="T0" fmla="*/ 22 w 19"/>
                <a:gd name="T1" fmla="*/ 0 h 28"/>
                <a:gd name="T2" fmla="*/ 0 w 19"/>
                <a:gd name="T3" fmla="*/ 23 h 28"/>
                <a:gd name="T4" fmla="*/ 0 w 19"/>
                <a:gd name="T5" fmla="*/ 61 h 28"/>
                <a:gd name="T6" fmla="*/ 29 w 19"/>
                <a:gd name="T7" fmla="*/ 74 h 28"/>
                <a:gd name="T8" fmla="*/ 39 w 19"/>
                <a:gd name="T9" fmla="*/ 53 h 28"/>
                <a:gd name="T10" fmla="*/ 36 w 19"/>
                <a:gd name="T11" fmla="*/ 11 h 28"/>
                <a:gd name="T12" fmla="*/ 22 w 19"/>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28">
                  <a:moveTo>
                    <a:pt x="10" y="0"/>
                  </a:moveTo>
                  <a:lnTo>
                    <a:pt x="0" y="9"/>
                  </a:lnTo>
                  <a:lnTo>
                    <a:pt x="0" y="23"/>
                  </a:lnTo>
                  <a:lnTo>
                    <a:pt x="14" y="28"/>
                  </a:lnTo>
                  <a:lnTo>
                    <a:pt x="19" y="21"/>
                  </a:lnTo>
                  <a:lnTo>
                    <a:pt x="17" y="4"/>
                  </a:lnTo>
                  <a:lnTo>
                    <a:pt x="10" y="0"/>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324" name="Freeform 5465"/>
            <p:cNvSpPr>
              <a:spLocks/>
            </p:cNvSpPr>
            <p:nvPr/>
          </p:nvSpPr>
          <p:spPr bwMode="auto">
            <a:xfrm>
              <a:off x="2722" y="2776"/>
              <a:ext cx="213" cy="270"/>
            </a:xfrm>
            <a:custGeom>
              <a:avLst/>
              <a:gdLst>
                <a:gd name="T0" fmla="*/ 330 w 191"/>
                <a:gd name="T1" fmla="*/ 374 h 218"/>
                <a:gd name="T2" fmla="*/ 304 w 191"/>
                <a:gd name="T3" fmla="*/ 374 h 218"/>
                <a:gd name="T4" fmla="*/ 277 w 191"/>
                <a:gd name="T5" fmla="*/ 374 h 218"/>
                <a:gd name="T6" fmla="*/ 277 w 191"/>
                <a:gd name="T7" fmla="*/ 414 h 218"/>
                <a:gd name="T8" fmla="*/ 277 w 191"/>
                <a:gd name="T9" fmla="*/ 455 h 218"/>
                <a:gd name="T10" fmla="*/ 272 w 191"/>
                <a:gd name="T11" fmla="*/ 495 h 218"/>
                <a:gd name="T12" fmla="*/ 272 w 191"/>
                <a:gd name="T13" fmla="*/ 540 h 218"/>
                <a:gd name="T14" fmla="*/ 293 w 191"/>
                <a:gd name="T15" fmla="*/ 580 h 218"/>
                <a:gd name="T16" fmla="*/ 310 w 191"/>
                <a:gd name="T17" fmla="*/ 613 h 218"/>
                <a:gd name="T18" fmla="*/ 269 w 191"/>
                <a:gd name="T19" fmla="*/ 622 h 218"/>
                <a:gd name="T20" fmla="*/ 227 w 191"/>
                <a:gd name="T21" fmla="*/ 635 h 218"/>
                <a:gd name="T22" fmla="*/ 204 w 191"/>
                <a:gd name="T23" fmla="*/ 622 h 218"/>
                <a:gd name="T24" fmla="*/ 180 w 191"/>
                <a:gd name="T25" fmla="*/ 613 h 218"/>
                <a:gd name="T26" fmla="*/ 175 w 191"/>
                <a:gd name="T27" fmla="*/ 599 h 218"/>
                <a:gd name="T28" fmla="*/ 141 w 191"/>
                <a:gd name="T29" fmla="*/ 599 h 218"/>
                <a:gd name="T30" fmla="*/ 116 w 191"/>
                <a:gd name="T31" fmla="*/ 599 h 218"/>
                <a:gd name="T32" fmla="*/ 80 w 191"/>
                <a:gd name="T33" fmla="*/ 599 h 218"/>
                <a:gd name="T34" fmla="*/ 51 w 191"/>
                <a:gd name="T35" fmla="*/ 599 h 218"/>
                <a:gd name="T36" fmla="*/ 32 w 191"/>
                <a:gd name="T37" fmla="*/ 580 h 218"/>
                <a:gd name="T38" fmla="*/ 0 w 191"/>
                <a:gd name="T39" fmla="*/ 591 h 218"/>
                <a:gd name="T40" fmla="*/ 0 w 191"/>
                <a:gd name="T41" fmla="*/ 551 h 218"/>
                <a:gd name="T42" fmla="*/ 2 w 191"/>
                <a:gd name="T43" fmla="*/ 510 h 218"/>
                <a:gd name="T44" fmla="*/ 14 w 191"/>
                <a:gd name="T45" fmla="*/ 451 h 218"/>
                <a:gd name="T46" fmla="*/ 25 w 191"/>
                <a:gd name="T47" fmla="*/ 378 h 218"/>
                <a:gd name="T48" fmla="*/ 40 w 191"/>
                <a:gd name="T49" fmla="*/ 343 h 218"/>
                <a:gd name="T50" fmla="*/ 51 w 191"/>
                <a:gd name="T51" fmla="*/ 308 h 218"/>
                <a:gd name="T52" fmla="*/ 48 w 191"/>
                <a:gd name="T53" fmla="*/ 244 h 218"/>
                <a:gd name="T54" fmla="*/ 40 w 191"/>
                <a:gd name="T55" fmla="*/ 199 h 218"/>
                <a:gd name="T56" fmla="*/ 36 w 191"/>
                <a:gd name="T57" fmla="*/ 167 h 218"/>
                <a:gd name="T58" fmla="*/ 45 w 191"/>
                <a:gd name="T59" fmla="*/ 136 h 218"/>
                <a:gd name="T60" fmla="*/ 32 w 191"/>
                <a:gd name="T61" fmla="*/ 77 h 218"/>
                <a:gd name="T62" fmla="*/ 18 w 191"/>
                <a:gd name="T63" fmla="*/ 14 h 218"/>
                <a:gd name="T64" fmla="*/ 40 w 191"/>
                <a:gd name="T65" fmla="*/ 0 h 218"/>
                <a:gd name="T66" fmla="*/ 60 w 191"/>
                <a:gd name="T67" fmla="*/ 0 h 218"/>
                <a:gd name="T68" fmla="*/ 85 w 191"/>
                <a:gd name="T69" fmla="*/ 2 h 218"/>
                <a:gd name="T70" fmla="*/ 108 w 191"/>
                <a:gd name="T71" fmla="*/ 2 h 218"/>
                <a:gd name="T72" fmla="*/ 134 w 191"/>
                <a:gd name="T73" fmla="*/ 2 h 218"/>
                <a:gd name="T74" fmla="*/ 141 w 191"/>
                <a:gd name="T75" fmla="*/ 62 h 218"/>
                <a:gd name="T76" fmla="*/ 153 w 191"/>
                <a:gd name="T77" fmla="*/ 105 h 218"/>
                <a:gd name="T78" fmla="*/ 175 w 191"/>
                <a:gd name="T79" fmla="*/ 118 h 218"/>
                <a:gd name="T80" fmla="*/ 206 w 191"/>
                <a:gd name="T81" fmla="*/ 105 h 218"/>
                <a:gd name="T82" fmla="*/ 213 w 191"/>
                <a:gd name="T83" fmla="*/ 62 h 218"/>
                <a:gd name="T84" fmla="*/ 240 w 191"/>
                <a:gd name="T85" fmla="*/ 62 h 218"/>
                <a:gd name="T86" fmla="*/ 238 w 191"/>
                <a:gd name="T87" fmla="*/ 77 h 218"/>
                <a:gd name="T88" fmla="*/ 272 w 191"/>
                <a:gd name="T89" fmla="*/ 82 h 218"/>
                <a:gd name="T90" fmla="*/ 277 w 191"/>
                <a:gd name="T91" fmla="*/ 146 h 218"/>
                <a:gd name="T92" fmla="*/ 277 w 191"/>
                <a:gd name="T93" fmla="*/ 207 h 218"/>
                <a:gd name="T94" fmla="*/ 284 w 191"/>
                <a:gd name="T95" fmla="*/ 256 h 218"/>
                <a:gd name="T96" fmla="*/ 284 w 191"/>
                <a:gd name="T97" fmla="*/ 277 h 218"/>
                <a:gd name="T98" fmla="*/ 310 w 191"/>
                <a:gd name="T99" fmla="*/ 269 h 218"/>
                <a:gd name="T100" fmla="*/ 330 w 191"/>
                <a:gd name="T101" fmla="*/ 261 h 218"/>
                <a:gd name="T102" fmla="*/ 330 w 191"/>
                <a:gd name="T103" fmla="*/ 317 h 218"/>
                <a:gd name="T104" fmla="*/ 330 w 191"/>
                <a:gd name="T105" fmla="*/ 374 h 21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91" h="218">
                  <a:moveTo>
                    <a:pt x="191" y="128"/>
                  </a:moveTo>
                  <a:lnTo>
                    <a:pt x="177" y="128"/>
                  </a:lnTo>
                  <a:lnTo>
                    <a:pt x="160" y="128"/>
                  </a:lnTo>
                  <a:lnTo>
                    <a:pt x="160" y="142"/>
                  </a:lnTo>
                  <a:lnTo>
                    <a:pt x="160" y="156"/>
                  </a:lnTo>
                  <a:lnTo>
                    <a:pt x="158" y="170"/>
                  </a:lnTo>
                  <a:lnTo>
                    <a:pt x="158" y="185"/>
                  </a:lnTo>
                  <a:lnTo>
                    <a:pt x="170" y="199"/>
                  </a:lnTo>
                  <a:lnTo>
                    <a:pt x="179" y="211"/>
                  </a:lnTo>
                  <a:lnTo>
                    <a:pt x="156" y="213"/>
                  </a:lnTo>
                  <a:lnTo>
                    <a:pt x="132" y="218"/>
                  </a:lnTo>
                  <a:lnTo>
                    <a:pt x="118" y="213"/>
                  </a:lnTo>
                  <a:lnTo>
                    <a:pt x="104" y="211"/>
                  </a:lnTo>
                  <a:lnTo>
                    <a:pt x="101" y="206"/>
                  </a:lnTo>
                  <a:lnTo>
                    <a:pt x="82" y="206"/>
                  </a:lnTo>
                  <a:lnTo>
                    <a:pt x="66" y="206"/>
                  </a:lnTo>
                  <a:lnTo>
                    <a:pt x="47" y="206"/>
                  </a:lnTo>
                  <a:lnTo>
                    <a:pt x="30" y="206"/>
                  </a:lnTo>
                  <a:lnTo>
                    <a:pt x="19" y="199"/>
                  </a:lnTo>
                  <a:lnTo>
                    <a:pt x="0" y="203"/>
                  </a:lnTo>
                  <a:lnTo>
                    <a:pt x="0" y="189"/>
                  </a:lnTo>
                  <a:lnTo>
                    <a:pt x="2" y="175"/>
                  </a:lnTo>
                  <a:lnTo>
                    <a:pt x="9" y="154"/>
                  </a:lnTo>
                  <a:lnTo>
                    <a:pt x="14" y="130"/>
                  </a:lnTo>
                  <a:lnTo>
                    <a:pt x="23" y="118"/>
                  </a:lnTo>
                  <a:lnTo>
                    <a:pt x="30" y="106"/>
                  </a:lnTo>
                  <a:lnTo>
                    <a:pt x="28" y="83"/>
                  </a:lnTo>
                  <a:lnTo>
                    <a:pt x="23" y="69"/>
                  </a:lnTo>
                  <a:lnTo>
                    <a:pt x="21" y="57"/>
                  </a:lnTo>
                  <a:lnTo>
                    <a:pt x="26" y="47"/>
                  </a:lnTo>
                  <a:lnTo>
                    <a:pt x="19" y="26"/>
                  </a:lnTo>
                  <a:lnTo>
                    <a:pt x="11" y="5"/>
                  </a:lnTo>
                  <a:lnTo>
                    <a:pt x="23" y="0"/>
                  </a:lnTo>
                  <a:lnTo>
                    <a:pt x="35" y="0"/>
                  </a:lnTo>
                  <a:lnTo>
                    <a:pt x="49" y="2"/>
                  </a:lnTo>
                  <a:lnTo>
                    <a:pt x="63" y="2"/>
                  </a:lnTo>
                  <a:lnTo>
                    <a:pt x="78" y="2"/>
                  </a:lnTo>
                  <a:lnTo>
                    <a:pt x="82" y="21"/>
                  </a:lnTo>
                  <a:lnTo>
                    <a:pt x="89" y="36"/>
                  </a:lnTo>
                  <a:lnTo>
                    <a:pt x="101" y="40"/>
                  </a:lnTo>
                  <a:lnTo>
                    <a:pt x="120" y="36"/>
                  </a:lnTo>
                  <a:lnTo>
                    <a:pt x="123" y="21"/>
                  </a:lnTo>
                  <a:lnTo>
                    <a:pt x="139" y="21"/>
                  </a:lnTo>
                  <a:lnTo>
                    <a:pt x="137" y="26"/>
                  </a:lnTo>
                  <a:lnTo>
                    <a:pt x="158" y="28"/>
                  </a:lnTo>
                  <a:lnTo>
                    <a:pt x="160" y="50"/>
                  </a:lnTo>
                  <a:lnTo>
                    <a:pt x="160" y="71"/>
                  </a:lnTo>
                  <a:lnTo>
                    <a:pt x="165" y="88"/>
                  </a:lnTo>
                  <a:lnTo>
                    <a:pt x="165" y="95"/>
                  </a:lnTo>
                  <a:lnTo>
                    <a:pt x="179" y="92"/>
                  </a:lnTo>
                  <a:lnTo>
                    <a:pt x="191" y="90"/>
                  </a:lnTo>
                  <a:lnTo>
                    <a:pt x="191" y="109"/>
                  </a:lnTo>
                  <a:lnTo>
                    <a:pt x="191" y="128"/>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325" name="Freeform 5466"/>
            <p:cNvSpPr>
              <a:spLocks/>
            </p:cNvSpPr>
            <p:nvPr/>
          </p:nvSpPr>
          <p:spPr bwMode="auto">
            <a:xfrm>
              <a:off x="2727" y="2746"/>
              <a:ext cx="18" cy="30"/>
            </a:xfrm>
            <a:custGeom>
              <a:avLst/>
              <a:gdLst>
                <a:gd name="T0" fmla="*/ 3 w 17"/>
                <a:gd name="T1" fmla="*/ 75 h 24"/>
                <a:gd name="T2" fmla="*/ 0 w 17"/>
                <a:gd name="T3" fmla="*/ 31 h 24"/>
                <a:gd name="T4" fmla="*/ 15 w 17"/>
                <a:gd name="T5" fmla="*/ 0 h 24"/>
                <a:gd name="T6" fmla="*/ 22 w 17"/>
                <a:gd name="T7" fmla="*/ 10 h 24"/>
                <a:gd name="T8" fmla="*/ 15 w 17"/>
                <a:gd name="T9" fmla="*/ 31 h 24"/>
                <a:gd name="T10" fmla="*/ 7 w 17"/>
                <a:gd name="T11" fmla="*/ 69 h 24"/>
                <a:gd name="T12" fmla="*/ 3 w 17"/>
                <a:gd name="T13" fmla="*/ 75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4">
                  <a:moveTo>
                    <a:pt x="3" y="24"/>
                  </a:moveTo>
                  <a:lnTo>
                    <a:pt x="0" y="10"/>
                  </a:lnTo>
                  <a:lnTo>
                    <a:pt x="10" y="0"/>
                  </a:lnTo>
                  <a:lnTo>
                    <a:pt x="17" y="3"/>
                  </a:lnTo>
                  <a:lnTo>
                    <a:pt x="10" y="10"/>
                  </a:lnTo>
                  <a:lnTo>
                    <a:pt x="7" y="22"/>
                  </a:lnTo>
                  <a:lnTo>
                    <a:pt x="3" y="24"/>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326" name="Freeform 5467"/>
            <p:cNvSpPr>
              <a:spLocks/>
            </p:cNvSpPr>
            <p:nvPr/>
          </p:nvSpPr>
          <p:spPr bwMode="auto">
            <a:xfrm>
              <a:off x="1219" y="2533"/>
              <a:ext cx="686" cy="861"/>
            </a:xfrm>
            <a:custGeom>
              <a:avLst/>
              <a:gdLst>
                <a:gd name="T0" fmla="*/ 795 w 615"/>
                <a:gd name="T1" fmla="*/ 393 h 695"/>
                <a:gd name="T2" fmla="*/ 783 w 615"/>
                <a:gd name="T3" fmla="*/ 352 h 695"/>
                <a:gd name="T4" fmla="*/ 747 w 615"/>
                <a:gd name="T5" fmla="*/ 326 h 695"/>
                <a:gd name="T6" fmla="*/ 709 w 615"/>
                <a:gd name="T7" fmla="*/ 308 h 695"/>
                <a:gd name="T8" fmla="*/ 673 w 615"/>
                <a:gd name="T9" fmla="*/ 358 h 695"/>
                <a:gd name="T10" fmla="*/ 640 w 615"/>
                <a:gd name="T11" fmla="*/ 365 h 695"/>
                <a:gd name="T12" fmla="*/ 584 w 615"/>
                <a:gd name="T13" fmla="*/ 358 h 695"/>
                <a:gd name="T14" fmla="*/ 628 w 615"/>
                <a:gd name="T15" fmla="*/ 244 h 695"/>
                <a:gd name="T16" fmla="*/ 618 w 615"/>
                <a:gd name="T17" fmla="*/ 118 h 695"/>
                <a:gd name="T18" fmla="*/ 603 w 615"/>
                <a:gd name="T19" fmla="*/ 57 h 695"/>
                <a:gd name="T20" fmla="*/ 563 w 615"/>
                <a:gd name="T21" fmla="*/ 159 h 695"/>
                <a:gd name="T22" fmla="*/ 477 w 615"/>
                <a:gd name="T23" fmla="*/ 150 h 695"/>
                <a:gd name="T24" fmla="*/ 413 w 615"/>
                <a:gd name="T25" fmla="*/ 198 h 695"/>
                <a:gd name="T26" fmla="*/ 385 w 615"/>
                <a:gd name="T27" fmla="*/ 57 h 695"/>
                <a:gd name="T28" fmla="*/ 354 w 615"/>
                <a:gd name="T29" fmla="*/ 0 h 695"/>
                <a:gd name="T30" fmla="*/ 298 w 615"/>
                <a:gd name="T31" fmla="*/ 82 h 695"/>
                <a:gd name="T32" fmla="*/ 265 w 615"/>
                <a:gd name="T33" fmla="*/ 130 h 695"/>
                <a:gd name="T34" fmla="*/ 225 w 615"/>
                <a:gd name="T35" fmla="*/ 229 h 695"/>
                <a:gd name="T36" fmla="*/ 180 w 615"/>
                <a:gd name="T37" fmla="*/ 207 h 695"/>
                <a:gd name="T38" fmla="*/ 149 w 615"/>
                <a:gd name="T39" fmla="*/ 178 h 695"/>
                <a:gd name="T40" fmla="*/ 122 w 615"/>
                <a:gd name="T41" fmla="*/ 229 h 695"/>
                <a:gd name="T42" fmla="*/ 116 w 615"/>
                <a:gd name="T43" fmla="*/ 344 h 695"/>
                <a:gd name="T44" fmla="*/ 69 w 615"/>
                <a:gd name="T45" fmla="*/ 496 h 695"/>
                <a:gd name="T46" fmla="*/ 12 w 615"/>
                <a:gd name="T47" fmla="*/ 612 h 695"/>
                <a:gd name="T48" fmla="*/ 19 w 615"/>
                <a:gd name="T49" fmla="*/ 758 h 695"/>
                <a:gd name="T50" fmla="*/ 90 w 615"/>
                <a:gd name="T51" fmla="*/ 766 h 695"/>
                <a:gd name="T52" fmla="*/ 160 w 615"/>
                <a:gd name="T53" fmla="*/ 841 h 695"/>
                <a:gd name="T54" fmla="*/ 230 w 615"/>
                <a:gd name="T55" fmla="*/ 779 h 695"/>
                <a:gd name="T56" fmla="*/ 281 w 615"/>
                <a:gd name="T57" fmla="*/ 917 h 695"/>
                <a:gd name="T58" fmla="*/ 375 w 615"/>
                <a:gd name="T59" fmla="*/ 1002 h 695"/>
                <a:gd name="T60" fmla="*/ 387 w 615"/>
                <a:gd name="T61" fmla="*/ 1116 h 695"/>
                <a:gd name="T62" fmla="*/ 457 w 615"/>
                <a:gd name="T63" fmla="*/ 1200 h 695"/>
                <a:gd name="T64" fmla="*/ 453 w 615"/>
                <a:gd name="T65" fmla="*/ 1311 h 695"/>
                <a:gd name="T66" fmla="*/ 496 w 615"/>
                <a:gd name="T67" fmla="*/ 1427 h 695"/>
                <a:gd name="T68" fmla="*/ 549 w 615"/>
                <a:gd name="T69" fmla="*/ 1518 h 695"/>
                <a:gd name="T70" fmla="*/ 580 w 615"/>
                <a:gd name="T71" fmla="*/ 1599 h 695"/>
                <a:gd name="T72" fmla="*/ 541 w 615"/>
                <a:gd name="T73" fmla="*/ 1746 h 695"/>
                <a:gd name="T74" fmla="*/ 514 w 615"/>
                <a:gd name="T75" fmla="*/ 1842 h 695"/>
                <a:gd name="T76" fmla="*/ 600 w 615"/>
                <a:gd name="T77" fmla="*/ 1933 h 695"/>
                <a:gd name="T78" fmla="*/ 640 w 615"/>
                <a:gd name="T79" fmla="*/ 1992 h 695"/>
                <a:gd name="T80" fmla="*/ 670 w 615"/>
                <a:gd name="T81" fmla="*/ 1877 h 695"/>
                <a:gd name="T82" fmla="*/ 686 w 615"/>
                <a:gd name="T83" fmla="*/ 1846 h 695"/>
                <a:gd name="T84" fmla="*/ 657 w 615"/>
                <a:gd name="T85" fmla="*/ 1940 h 695"/>
                <a:gd name="T86" fmla="*/ 714 w 615"/>
                <a:gd name="T87" fmla="*/ 1773 h 695"/>
                <a:gd name="T88" fmla="*/ 722 w 615"/>
                <a:gd name="T89" fmla="*/ 1664 h 695"/>
                <a:gd name="T90" fmla="*/ 719 w 615"/>
                <a:gd name="T91" fmla="*/ 1592 h 695"/>
                <a:gd name="T92" fmla="*/ 795 w 615"/>
                <a:gd name="T93" fmla="*/ 1503 h 695"/>
                <a:gd name="T94" fmla="*/ 838 w 615"/>
                <a:gd name="T95" fmla="*/ 1467 h 695"/>
                <a:gd name="T96" fmla="*/ 898 w 615"/>
                <a:gd name="T97" fmla="*/ 1427 h 695"/>
                <a:gd name="T98" fmla="*/ 939 w 615"/>
                <a:gd name="T99" fmla="*/ 1274 h 695"/>
                <a:gd name="T100" fmla="*/ 955 w 615"/>
                <a:gd name="T101" fmla="*/ 1075 h 695"/>
                <a:gd name="T102" fmla="*/ 955 w 615"/>
                <a:gd name="T103" fmla="*/ 938 h 695"/>
                <a:gd name="T104" fmla="*/ 996 w 615"/>
                <a:gd name="T105" fmla="*/ 860 h 695"/>
                <a:gd name="T106" fmla="*/ 1033 w 615"/>
                <a:gd name="T107" fmla="*/ 772 h 695"/>
                <a:gd name="T108" fmla="*/ 1035 w 615"/>
                <a:gd name="T109" fmla="*/ 535 h 695"/>
                <a:gd name="T110" fmla="*/ 935 w 615"/>
                <a:gd name="T111" fmla="*/ 436 h 695"/>
                <a:gd name="T112" fmla="*/ 822 w 615"/>
                <a:gd name="T113" fmla="*/ 400 h 69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15" h="695">
                  <a:moveTo>
                    <a:pt x="466" y="135"/>
                  </a:moveTo>
                  <a:lnTo>
                    <a:pt x="461" y="137"/>
                  </a:lnTo>
                  <a:lnTo>
                    <a:pt x="456" y="149"/>
                  </a:lnTo>
                  <a:lnTo>
                    <a:pt x="461" y="135"/>
                  </a:lnTo>
                  <a:lnTo>
                    <a:pt x="459" y="132"/>
                  </a:lnTo>
                  <a:lnTo>
                    <a:pt x="456" y="135"/>
                  </a:lnTo>
                  <a:lnTo>
                    <a:pt x="459" y="125"/>
                  </a:lnTo>
                  <a:lnTo>
                    <a:pt x="454" y="120"/>
                  </a:lnTo>
                  <a:lnTo>
                    <a:pt x="447" y="120"/>
                  </a:lnTo>
                  <a:lnTo>
                    <a:pt x="444" y="118"/>
                  </a:lnTo>
                  <a:lnTo>
                    <a:pt x="437" y="113"/>
                  </a:lnTo>
                  <a:lnTo>
                    <a:pt x="433" y="111"/>
                  </a:lnTo>
                  <a:lnTo>
                    <a:pt x="425" y="109"/>
                  </a:lnTo>
                  <a:lnTo>
                    <a:pt x="421" y="106"/>
                  </a:lnTo>
                  <a:lnTo>
                    <a:pt x="414" y="102"/>
                  </a:lnTo>
                  <a:lnTo>
                    <a:pt x="411" y="106"/>
                  </a:lnTo>
                  <a:lnTo>
                    <a:pt x="402" y="106"/>
                  </a:lnTo>
                  <a:lnTo>
                    <a:pt x="397" y="118"/>
                  </a:lnTo>
                  <a:lnTo>
                    <a:pt x="395" y="120"/>
                  </a:lnTo>
                  <a:lnTo>
                    <a:pt x="390" y="123"/>
                  </a:lnTo>
                  <a:lnTo>
                    <a:pt x="378" y="139"/>
                  </a:lnTo>
                  <a:lnTo>
                    <a:pt x="380" y="125"/>
                  </a:lnTo>
                  <a:lnTo>
                    <a:pt x="376" y="130"/>
                  </a:lnTo>
                  <a:lnTo>
                    <a:pt x="371" y="125"/>
                  </a:lnTo>
                  <a:lnTo>
                    <a:pt x="364" y="125"/>
                  </a:lnTo>
                  <a:lnTo>
                    <a:pt x="359" y="111"/>
                  </a:lnTo>
                  <a:lnTo>
                    <a:pt x="347" y="116"/>
                  </a:lnTo>
                  <a:lnTo>
                    <a:pt x="338" y="123"/>
                  </a:lnTo>
                  <a:lnTo>
                    <a:pt x="331" y="120"/>
                  </a:lnTo>
                  <a:lnTo>
                    <a:pt x="343" y="113"/>
                  </a:lnTo>
                  <a:lnTo>
                    <a:pt x="354" y="94"/>
                  </a:lnTo>
                  <a:lnTo>
                    <a:pt x="364" y="83"/>
                  </a:lnTo>
                  <a:lnTo>
                    <a:pt x="376" y="71"/>
                  </a:lnTo>
                  <a:lnTo>
                    <a:pt x="371" y="59"/>
                  </a:lnTo>
                  <a:lnTo>
                    <a:pt x="364" y="54"/>
                  </a:lnTo>
                  <a:lnTo>
                    <a:pt x="359" y="40"/>
                  </a:lnTo>
                  <a:lnTo>
                    <a:pt x="354" y="24"/>
                  </a:lnTo>
                  <a:lnTo>
                    <a:pt x="350" y="16"/>
                  </a:lnTo>
                  <a:lnTo>
                    <a:pt x="350" y="19"/>
                  </a:lnTo>
                  <a:lnTo>
                    <a:pt x="347" y="19"/>
                  </a:lnTo>
                  <a:lnTo>
                    <a:pt x="336" y="38"/>
                  </a:lnTo>
                  <a:lnTo>
                    <a:pt x="326" y="54"/>
                  </a:lnTo>
                  <a:lnTo>
                    <a:pt x="312" y="52"/>
                  </a:lnTo>
                  <a:lnTo>
                    <a:pt x="300" y="52"/>
                  </a:lnTo>
                  <a:lnTo>
                    <a:pt x="291" y="47"/>
                  </a:lnTo>
                  <a:lnTo>
                    <a:pt x="276" y="52"/>
                  </a:lnTo>
                  <a:lnTo>
                    <a:pt x="279" y="59"/>
                  </a:lnTo>
                  <a:lnTo>
                    <a:pt x="272" y="57"/>
                  </a:lnTo>
                  <a:lnTo>
                    <a:pt x="255" y="59"/>
                  </a:lnTo>
                  <a:lnTo>
                    <a:pt x="239" y="68"/>
                  </a:lnTo>
                  <a:lnTo>
                    <a:pt x="229" y="68"/>
                  </a:lnTo>
                  <a:lnTo>
                    <a:pt x="220" y="54"/>
                  </a:lnTo>
                  <a:lnTo>
                    <a:pt x="217" y="35"/>
                  </a:lnTo>
                  <a:lnTo>
                    <a:pt x="222" y="19"/>
                  </a:lnTo>
                  <a:lnTo>
                    <a:pt x="215" y="9"/>
                  </a:lnTo>
                  <a:lnTo>
                    <a:pt x="213" y="0"/>
                  </a:lnTo>
                  <a:lnTo>
                    <a:pt x="205" y="0"/>
                  </a:lnTo>
                  <a:lnTo>
                    <a:pt x="201" y="9"/>
                  </a:lnTo>
                  <a:lnTo>
                    <a:pt x="189" y="16"/>
                  </a:lnTo>
                  <a:lnTo>
                    <a:pt x="175" y="19"/>
                  </a:lnTo>
                  <a:lnTo>
                    <a:pt x="172" y="28"/>
                  </a:lnTo>
                  <a:lnTo>
                    <a:pt x="158" y="21"/>
                  </a:lnTo>
                  <a:lnTo>
                    <a:pt x="142" y="16"/>
                  </a:lnTo>
                  <a:lnTo>
                    <a:pt x="146" y="26"/>
                  </a:lnTo>
                  <a:lnTo>
                    <a:pt x="153" y="45"/>
                  </a:lnTo>
                  <a:lnTo>
                    <a:pt x="163" y="50"/>
                  </a:lnTo>
                  <a:lnTo>
                    <a:pt x="158" y="54"/>
                  </a:lnTo>
                  <a:lnTo>
                    <a:pt x="146" y="66"/>
                  </a:lnTo>
                  <a:lnTo>
                    <a:pt x="130" y="78"/>
                  </a:lnTo>
                  <a:lnTo>
                    <a:pt x="127" y="78"/>
                  </a:lnTo>
                  <a:lnTo>
                    <a:pt x="118" y="78"/>
                  </a:lnTo>
                  <a:lnTo>
                    <a:pt x="106" y="71"/>
                  </a:lnTo>
                  <a:lnTo>
                    <a:pt x="104" y="71"/>
                  </a:lnTo>
                  <a:lnTo>
                    <a:pt x="99" y="54"/>
                  </a:lnTo>
                  <a:lnTo>
                    <a:pt x="90" y="61"/>
                  </a:lnTo>
                  <a:lnTo>
                    <a:pt x="85" y="59"/>
                  </a:lnTo>
                  <a:lnTo>
                    <a:pt x="87" y="61"/>
                  </a:lnTo>
                  <a:lnTo>
                    <a:pt x="73" y="61"/>
                  </a:lnTo>
                  <a:lnTo>
                    <a:pt x="59" y="61"/>
                  </a:lnTo>
                  <a:lnTo>
                    <a:pt x="61" y="73"/>
                  </a:lnTo>
                  <a:lnTo>
                    <a:pt x="71" y="78"/>
                  </a:lnTo>
                  <a:lnTo>
                    <a:pt x="68" y="80"/>
                  </a:lnTo>
                  <a:lnTo>
                    <a:pt x="56" y="83"/>
                  </a:lnTo>
                  <a:lnTo>
                    <a:pt x="59" y="99"/>
                  </a:lnTo>
                  <a:lnTo>
                    <a:pt x="66" y="118"/>
                  </a:lnTo>
                  <a:lnTo>
                    <a:pt x="63" y="142"/>
                  </a:lnTo>
                  <a:lnTo>
                    <a:pt x="59" y="168"/>
                  </a:lnTo>
                  <a:lnTo>
                    <a:pt x="54" y="168"/>
                  </a:lnTo>
                  <a:lnTo>
                    <a:pt x="40" y="170"/>
                  </a:lnTo>
                  <a:lnTo>
                    <a:pt x="28" y="177"/>
                  </a:lnTo>
                  <a:lnTo>
                    <a:pt x="16" y="182"/>
                  </a:lnTo>
                  <a:lnTo>
                    <a:pt x="11" y="196"/>
                  </a:lnTo>
                  <a:lnTo>
                    <a:pt x="7" y="210"/>
                  </a:lnTo>
                  <a:lnTo>
                    <a:pt x="0" y="224"/>
                  </a:lnTo>
                  <a:lnTo>
                    <a:pt x="7" y="236"/>
                  </a:lnTo>
                  <a:lnTo>
                    <a:pt x="11" y="250"/>
                  </a:lnTo>
                  <a:lnTo>
                    <a:pt x="11" y="260"/>
                  </a:lnTo>
                  <a:lnTo>
                    <a:pt x="19" y="260"/>
                  </a:lnTo>
                  <a:lnTo>
                    <a:pt x="28" y="267"/>
                  </a:lnTo>
                  <a:lnTo>
                    <a:pt x="40" y="272"/>
                  </a:lnTo>
                  <a:lnTo>
                    <a:pt x="52" y="262"/>
                  </a:lnTo>
                  <a:lnTo>
                    <a:pt x="52" y="276"/>
                  </a:lnTo>
                  <a:lnTo>
                    <a:pt x="54" y="288"/>
                  </a:lnTo>
                  <a:lnTo>
                    <a:pt x="71" y="288"/>
                  </a:lnTo>
                  <a:lnTo>
                    <a:pt x="92" y="288"/>
                  </a:lnTo>
                  <a:lnTo>
                    <a:pt x="97" y="284"/>
                  </a:lnTo>
                  <a:lnTo>
                    <a:pt x="111" y="276"/>
                  </a:lnTo>
                  <a:lnTo>
                    <a:pt x="123" y="267"/>
                  </a:lnTo>
                  <a:lnTo>
                    <a:pt x="134" y="267"/>
                  </a:lnTo>
                  <a:lnTo>
                    <a:pt x="137" y="284"/>
                  </a:lnTo>
                  <a:lnTo>
                    <a:pt x="139" y="298"/>
                  </a:lnTo>
                  <a:lnTo>
                    <a:pt x="151" y="312"/>
                  </a:lnTo>
                  <a:lnTo>
                    <a:pt x="163" y="314"/>
                  </a:lnTo>
                  <a:lnTo>
                    <a:pt x="177" y="321"/>
                  </a:lnTo>
                  <a:lnTo>
                    <a:pt x="194" y="333"/>
                  </a:lnTo>
                  <a:lnTo>
                    <a:pt x="213" y="336"/>
                  </a:lnTo>
                  <a:lnTo>
                    <a:pt x="217" y="343"/>
                  </a:lnTo>
                  <a:lnTo>
                    <a:pt x="217" y="362"/>
                  </a:lnTo>
                  <a:lnTo>
                    <a:pt x="215" y="362"/>
                  </a:lnTo>
                  <a:lnTo>
                    <a:pt x="222" y="369"/>
                  </a:lnTo>
                  <a:lnTo>
                    <a:pt x="224" y="383"/>
                  </a:lnTo>
                  <a:lnTo>
                    <a:pt x="236" y="383"/>
                  </a:lnTo>
                  <a:lnTo>
                    <a:pt x="253" y="385"/>
                  </a:lnTo>
                  <a:lnTo>
                    <a:pt x="253" y="402"/>
                  </a:lnTo>
                  <a:lnTo>
                    <a:pt x="265" y="411"/>
                  </a:lnTo>
                  <a:lnTo>
                    <a:pt x="267" y="418"/>
                  </a:lnTo>
                  <a:lnTo>
                    <a:pt x="265" y="430"/>
                  </a:lnTo>
                  <a:lnTo>
                    <a:pt x="260" y="444"/>
                  </a:lnTo>
                  <a:lnTo>
                    <a:pt x="262" y="449"/>
                  </a:lnTo>
                  <a:lnTo>
                    <a:pt x="260" y="454"/>
                  </a:lnTo>
                  <a:lnTo>
                    <a:pt x="265" y="461"/>
                  </a:lnTo>
                  <a:lnTo>
                    <a:pt x="267" y="485"/>
                  </a:lnTo>
                  <a:lnTo>
                    <a:pt x="288" y="489"/>
                  </a:lnTo>
                  <a:lnTo>
                    <a:pt x="300" y="489"/>
                  </a:lnTo>
                  <a:lnTo>
                    <a:pt x="305" y="503"/>
                  </a:lnTo>
                  <a:lnTo>
                    <a:pt x="307" y="520"/>
                  </a:lnTo>
                  <a:lnTo>
                    <a:pt x="317" y="520"/>
                  </a:lnTo>
                  <a:lnTo>
                    <a:pt x="326" y="520"/>
                  </a:lnTo>
                  <a:lnTo>
                    <a:pt x="324" y="534"/>
                  </a:lnTo>
                  <a:lnTo>
                    <a:pt x="324" y="548"/>
                  </a:lnTo>
                  <a:lnTo>
                    <a:pt x="336" y="548"/>
                  </a:lnTo>
                  <a:lnTo>
                    <a:pt x="340" y="572"/>
                  </a:lnTo>
                  <a:lnTo>
                    <a:pt x="331" y="581"/>
                  </a:lnTo>
                  <a:lnTo>
                    <a:pt x="321" y="589"/>
                  </a:lnTo>
                  <a:lnTo>
                    <a:pt x="314" y="598"/>
                  </a:lnTo>
                  <a:lnTo>
                    <a:pt x="305" y="610"/>
                  </a:lnTo>
                  <a:lnTo>
                    <a:pt x="295" y="619"/>
                  </a:lnTo>
                  <a:lnTo>
                    <a:pt x="288" y="631"/>
                  </a:lnTo>
                  <a:lnTo>
                    <a:pt x="298" y="631"/>
                  </a:lnTo>
                  <a:lnTo>
                    <a:pt x="317" y="645"/>
                  </a:lnTo>
                  <a:lnTo>
                    <a:pt x="319" y="645"/>
                  </a:lnTo>
                  <a:lnTo>
                    <a:pt x="331" y="650"/>
                  </a:lnTo>
                  <a:lnTo>
                    <a:pt x="347" y="662"/>
                  </a:lnTo>
                  <a:lnTo>
                    <a:pt x="362" y="674"/>
                  </a:lnTo>
                  <a:lnTo>
                    <a:pt x="359" y="681"/>
                  </a:lnTo>
                  <a:lnTo>
                    <a:pt x="364" y="695"/>
                  </a:lnTo>
                  <a:lnTo>
                    <a:pt x="371" y="683"/>
                  </a:lnTo>
                  <a:lnTo>
                    <a:pt x="376" y="674"/>
                  </a:lnTo>
                  <a:lnTo>
                    <a:pt x="376" y="662"/>
                  </a:lnTo>
                  <a:lnTo>
                    <a:pt x="380" y="650"/>
                  </a:lnTo>
                  <a:lnTo>
                    <a:pt x="388" y="643"/>
                  </a:lnTo>
                  <a:lnTo>
                    <a:pt x="385" y="631"/>
                  </a:lnTo>
                  <a:lnTo>
                    <a:pt x="388" y="631"/>
                  </a:lnTo>
                  <a:lnTo>
                    <a:pt x="392" y="633"/>
                  </a:lnTo>
                  <a:lnTo>
                    <a:pt x="397" y="633"/>
                  </a:lnTo>
                  <a:lnTo>
                    <a:pt x="390" y="645"/>
                  </a:lnTo>
                  <a:lnTo>
                    <a:pt x="383" y="659"/>
                  </a:lnTo>
                  <a:lnTo>
                    <a:pt x="378" y="662"/>
                  </a:lnTo>
                  <a:lnTo>
                    <a:pt x="380" y="664"/>
                  </a:lnTo>
                  <a:lnTo>
                    <a:pt x="390" y="650"/>
                  </a:lnTo>
                  <a:lnTo>
                    <a:pt x="399" y="636"/>
                  </a:lnTo>
                  <a:lnTo>
                    <a:pt x="406" y="622"/>
                  </a:lnTo>
                  <a:lnTo>
                    <a:pt x="414" y="607"/>
                  </a:lnTo>
                  <a:lnTo>
                    <a:pt x="418" y="598"/>
                  </a:lnTo>
                  <a:lnTo>
                    <a:pt x="418" y="584"/>
                  </a:lnTo>
                  <a:lnTo>
                    <a:pt x="418" y="570"/>
                  </a:lnTo>
                  <a:lnTo>
                    <a:pt x="416" y="560"/>
                  </a:lnTo>
                  <a:lnTo>
                    <a:pt x="414" y="553"/>
                  </a:lnTo>
                  <a:lnTo>
                    <a:pt x="418" y="548"/>
                  </a:lnTo>
                  <a:lnTo>
                    <a:pt x="416" y="546"/>
                  </a:lnTo>
                  <a:lnTo>
                    <a:pt x="423" y="544"/>
                  </a:lnTo>
                  <a:lnTo>
                    <a:pt x="435" y="532"/>
                  </a:lnTo>
                  <a:lnTo>
                    <a:pt x="449" y="520"/>
                  </a:lnTo>
                  <a:lnTo>
                    <a:pt x="461" y="515"/>
                  </a:lnTo>
                  <a:lnTo>
                    <a:pt x="473" y="508"/>
                  </a:lnTo>
                  <a:lnTo>
                    <a:pt x="480" y="503"/>
                  </a:lnTo>
                  <a:lnTo>
                    <a:pt x="489" y="503"/>
                  </a:lnTo>
                  <a:lnTo>
                    <a:pt x="485" y="503"/>
                  </a:lnTo>
                  <a:lnTo>
                    <a:pt x="494" y="501"/>
                  </a:lnTo>
                  <a:lnTo>
                    <a:pt x="496" y="501"/>
                  </a:lnTo>
                  <a:lnTo>
                    <a:pt x="515" y="501"/>
                  </a:lnTo>
                  <a:lnTo>
                    <a:pt x="520" y="489"/>
                  </a:lnTo>
                  <a:lnTo>
                    <a:pt x="529" y="485"/>
                  </a:lnTo>
                  <a:lnTo>
                    <a:pt x="529" y="466"/>
                  </a:lnTo>
                  <a:lnTo>
                    <a:pt x="537" y="449"/>
                  </a:lnTo>
                  <a:lnTo>
                    <a:pt x="544" y="437"/>
                  </a:lnTo>
                  <a:lnTo>
                    <a:pt x="548" y="414"/>
                  </a:lnTo>
                  <a:lnTo>
                    <a:pt x="553" y="404"/>
                  </a:lnTo>
                  <a:lnTo>
                    <a:pt x="553" y="385"/>
                  </a:lnTo>
                  <a:lnTo>
                    <a:pt x="553" y="369"/>
                  </a:lnTo>
                  <a:lnTo>
                    <a:pt x="553" y="357"/>
                  </a:lnTo>
                  <a:lnTo>
                    <a:pt x="553" y="343"/>
                  </a:lnTo>
                  <a:lnTo>
                    <a:pt x="551" y="338"/>
                  </a:lnTo>
                  <a:lnTo>
                    <a:pt x="553" y="321"/>
                  </a:lnTo>
                  <a:lnTo>
                    <a:pt x="558" y="319"/>
                  </a:lnTo>
                  <a:lnTo>
                    <a:pt x="560" y="324"/>
                  </a:lnTo>
                  <a:lnTo>
                    <a:pt x="567" y="312"/>
                  </a:lnTo>
                  <a:lnTo>
                    <a:pt x="577" y="295"/>
                  </a:lnTo>
                  <a:lnTo>
                    <a:pt x="579" y="291"/>
                  </a:lnTo>
                  <a:lnTo>
                    <a:pt x="589" y="279"/>
                  </a:lnTo>
                  <a:lnTo>
                    <a:pt x="598" y="265"/>
                  </a:lnTo>
                  <a:lnTo>
                    <a:pt x="612" y="243"/>
                  </a:lnTo>
                  <a:lnTo>
                    <a:pt x="615" y="220"/>
                  </a:lnTo>
                  <a:lnTo>
                    <a:pt x="608" y="201"/>
                  </a:lnTo>
                  <a:lnTo>
                    <a:pt x="600" y="184"/>
                  </a:lnTo>
                  <a:lnTo>
                    <a:pt x="589" y="182"/>
                  </a:lnTo>
                  <a:lnTo>
                    <a:pt x="574" y="180"/>
                  </a:lnTo>
                  <a:lnTo>
                    <a:pt x="558" y="165"/>
                  </a:lnTo>
                  <a:lnTo>
                    <a:pt x="541" y="149"/>
                  </a:lnTo>
                  <a:lnTo>
                    <a:pt x="520" y="142"/>
                  </a:lnTo>
                  <a:lnTo>
                    <a:pt x="506" y="144"/>
                  </a:lnTo>
                  <a:lnTo>
                    <a:pt x="489" y="139"/>
                  </a:lnTo>
                  <a:lnTo>
                    <a:pt x="477" y="137"/>
                  </a:lnTo>
                  <a:lnTo>
                    <a:pt x="466" y="142"/>
                  </a:lnTo>
                  <a:lnTo>
                    <a:pt x="466" y="135"/>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327" name="Freeform 5468"/>
            <p:cNvSpPr>
              <a:spLocks/>
            </p:cNvSpPr>
            <p:nvPr/>
          </p:nvSpPr>
          <p:spPr bwMode="auto">
            <a:xfrm>
              <a:off x="1623" y="2650"/>
              <a:ext cx="41" cy="38"/>
            </a:xfrm>
            <a:custGeom>
              <a:avLst/>
              <a:gdLst>
                <a:gd name="T0" fmla="*/ 30 w 37"/>
                <a:gd name="T1" fmla="*/ 81 h 31"/>
                <a:gd name="T2" fmla="*/ 27 w 37"/>
                <a:gd name="T3" fmla="*/ 81 h 31"/>
                <a:gd name="T4" fmla="*/ 12 w 37"/>
                <a:gd name="T5" fmla="*/ 72 h 31"/>
                <a:gd name="T6" fmla="*/ 4 w 37"/>
                <a:gd name="T7" fmla="*/ 87 h 31"/>
                <a:gd name="T8" fmla="*/ 0 w 37"/>
                <a:gd name="T9" fmla="*/ 48 h 31"/>
                <a:gd name="T10" fmla="*/ 2 w 37"/>
                <a:gd name="T11" fmla="*/ 48 h 31"/>
                <a:gd name="T12" fmla="*/ 0 w 37"/>
                <a:gd name="T13" fmla="*/ 27 h 31"/>
                <a:gd name="T14" fmla="*/ 4 w 37"/>
                <a:gd name="T15" fmla="*/ 0 h 31"/>
                <a:gd name="T16" fmla="*/ 34 w 37"/>
                <a:gd name="T17" fmla="*/ 9 h 31"/>
                <a:gd name="T18" fmla="*/ 61 w 37"/>
                <a:gd name="T19" fmla="*/ 13 h 31"/>
                <a:gd name="T20" fmla="*/ 47 w 37"/>
                <a:gd name="T21" fmla="*/ 51 h 31"/>
                <a:gd name="T22" fmla="*/ 47 w 37"/>
                <a:gd name="T23" fmla="*/ 60 h 31"/>
                <a:gd name="T24" fmla="*/ 43 w 37"/>
                <a:gd name="T25" fmla="*/ 72 h 31"/>
                <a:gd name="T26" fmla="*/ 38 w 37"/>
                <a:gd name="T27" fmla="*/ 72 h 31"/>
                <a:gd name="T28" fmla="*/ 30 w 37"/>
                <a:gd name="T29" fmla="*/ 81 h 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7" h="31">
                  <a:moveTo>
                    <a:pt x="18" y="29"/>
                  </a:moveTo>
                  <a:lnTo>
                    <a:pt x="16" y="29"/>
                  </a:lnTo>
                  <a:lnTo>
                    <a:pt x="7" y="26"/>
                  </a:lnTo>
                  <a:lnTo>
                    <a:pt x="4" y="31"/>
                  </a:lnTo>
                  <a:lnTo>
                    <a:pt x="0" y="17"/>
                  </a:lnTo>
                  <a:lnTo>
                    <a:pt x="2" y="17"/>
                  </a:lnTo>
                  <a:lnTo>
                    <a:pt x="0" y="10"/>
                  </a:lnTo>
                  <a:lnTo>
                    <a:pt x="4" y="0"/>
                  </a:lnTo>
                  <a:lnTo>
                    <a:pt x="21" y="3"/>
                  </a:lnTo>
                  <a:lnTo>
                    <a:pt x="37" y="5"/>
                  </a:lnTo>
                  <a:lnTo>
                    <a:pt x="28" y="19"/>
                  </a:lnTo>
                  <a:lnTo>
                    <a:pt x="28" y="22"/>
                  </a:lnTo>
                  <a:lnTo>
                    <a:pt x="26" y="26"/>
                  </a:lnTo>
                  <a:lnTo>
                    <a:pt x="23" y="26"/>
                  </a:lnTo>
                  <a:lnTo>
                    <a:pt x="18" y="29"/>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328" name="Freeform 5469"/>
            <p:cNvSpPr>
              <a:spLocks/>
            </p:cNvSpPr>
            <p:nvPr/>
          </p:nvSpPr>
          <p:spPr bwMode="auto">
            <a:xfrm>
              <a:off x="2681" y="2598"/>
              <a:ext cx="35" cy="30"/>
            </a:xfrm>
            <a:custGeom>
              <a:avLst/>
              <a:gdLst>
                <a:gd name="T0" fmla="*/ 12 w 31"/>
                <a:gd name="T1" fmla="*/ 75 h 24"/>
                <a:gd name="T2" fmla="*/ 0 w 31"/>
                <a:gd name="T3" fmla="*/ 60 h 24"/>
                <a:gd name="T4" fmla="*/ 2 w 31"/>
                <a:gd name="T5" fmla="*/ 45 h 24"/>
                <a:gd name="T6" fmla="*/ 12 w 31"/>
                <a:gd name="T7" fmla="*/ 0 h 24"/>
                <a:gd name="T8" fmla="*/ 34 w 31"/>
                <a:gd name="T9" fmla="*/ 0 h 24"/>
                <a:gd name="T10" fmla="*/ 58 w 31"/>
                <a:gd name="T11" fmla="*/ 8 h 24"/>
                <a:gd name="T12" fmla="*/ 58 w 31"/>
                <a:gd name="T13" fmla="*/ 75 h 24"/>
                <a:gd name="T14" fmla="*/ 34 w 31"/>
                <a:gd name="T15" fmla="*/ 75 h 24"/>
                <a:gd name="T16" fmla="*/ 12 w 31"/>
                <a:gd name="T17" fmla="*/ 75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 h="24">
                  <a:moveTo>
                    <a:pt x="7" y="24"/>
                  </a:moveTo>
                  <a:lnTo>
                    <a:pt x="0" y="19"/>
                  </a:lnTo>
                  <a:lnTo>
                    <a:pt x="2" y="14"/>
                  </a:lnTo>
                  <a:lnTo>
                    <a:pt x="7" y="0"/>
                  </a:lnTo>
                  <a:lnTo>
                    <a:pt x="19" y="0"/>
                  </a:lnTo>
                  <a:lnTo>
                    <a:pt x="31" y="2"/>
                  </a:lnTo>
                  <a:lnTo>
                    <a:pt x="31" y="24"/>
                  </a:lnTo>
                  <a:lnTo>
                    <a:pt x="19" y="24"/>
                  </a:lnTo>
                  <a:lnTo>
                    <a:pt x="7" y="24"/>
                  </a:lnTo>
                  <a:close/>
                </a:path>
              </a:pathLst>
            </a:custGeom>
            <a:solidFill>
              <a:srgbClr val="0033CC"/>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329" name="Freeform 5470"/>
            <p:cNvSpPr>
              <a:spLocks/>
            </p:cNvSpPr>
            <p:nvPr/>
          </p:nvSpPr>
          <p:spPr bwMode="auto">
            <a:xfrm>
              <a:off x="2666" y="2566"/>
              <a:ext cx="9" cy="11"/>
            </a:xfrm>
            <a:custGeom>
              <a:avLst/>
              <a:gdLst>
                <a:gd name="T0" fmla="*/ 24 w 7"/>
                <a:gd name="T1" fmla="*/ 0 h 9"/>
                <a:gd name="T2" fmla="*/ 17 w 7"/>
                <a:gd name="T3" fmla="*/ 0 h 9"/>
                <a:gd name="T4" fmla="*/ 0 w 7"/>
                <a:gd name="T5" fmla="*/ 24 h 9"/>
                <a:gd name="T6" fmla="*/ 24 w 7"/>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9">
                  <a:moveTo>
                    <a:pt x="7" y="0"/>
                  </a:moveTo>
                  <a:lnTo>
                    <a:pt x="5" y="0"/>
                  </a:lnTo>
                  <a:lnTo>
                    <a:pt x="0" y="9"/>
                  </a:lnTo>
                  <a:lnTo>
                    <a:pt x="7" y="0"/>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330" name="Freeform 5471"/>
            <p:cNvSpPr>
              <a:spLocks/>
            </p:cNvSpPr>
            <p:nvPr/>
          </p:nvSpPr>
          <p:spPr bwMode="auto">
            <a:xfrm>
              <a:off x="2671" y="2600"/>
              <a:ext cx="100" cy="136"/>
            </a:xfrm>
            <a:custGeom>
              <a:avLst/>
              <a:gdLst>
                <a:gd name="T0" fmla="*/ 24 w 90"/>
                <a:gd name="T1" fmla="*/ 65 h 109"/>
                <a:gd name="T2" fmla="*/ 18 w 90"/>
                <a:gd name="T3" fmla="*/ 77 h 109"/>
                <a:gd name="T4" fmla="*/ 12 w 90"/>
                <a:gd name="T5" fmla="*/ 87 h 109"/>
                <a:gd name="T6" fmla="*/ 27 w 90"/>
                <a:gd name="T7" fmla="*/ 109 h 109"/>
                <a:gd name="T8" fmla="*/ 14 w 90"/>
                <a:gd name="T9" fmla="*/ 100 h 109"/>
                <a:gd name="T10" fmla="*/ 4 w 90"/>
                <a:gd name="T11" fmla="*/ 157 h 109"/>
                <a:gd name="T12" fmla="*/ 0 w 90"/>
                <a:gd name="T13" fmla="*/ 157 h 109"/>
                <a:gd name="T14" fmla="*/ 4 w 90"/>
                <a:gd name="T15" fmla="*/ 195 h 109"/>
                <a:gd name="T16" fmla="*/ 14 w 90"/>
                <a:gd name="T17" fmla="*/ 197 h 109"/>
                <a:gd name="T18" fmla="*/ 4 w 90"/>
                <a:gd name="T19" fmla="*/ 187 h 109"/>
                <a:gd name="T20" fmla="*/ 14 w 90"/>
                <a:gd name="T21" fmla="*/ 215 h 109"/>
                <a:gd name="T22" fmla="*/ 14 w 90"/>
                <a:gd name="T23" fmla="*/ 215 h 109"/>
                <a:gd name="T24" fmla="*/ 32 w 90"/>
                <a:gd name="T25" fmla="*/ 252 h 109"/>
                <a:gd name="T26" fmla="*/ 27 w 90"/>
                <a:gd name="T27" fmla="*/ 252 h 109"/>
                <a:gd name="T28" fmla="*/ 44 w 90"/>
                <a:gd name="T29" fmla="*/ 288 h 109"/>
                <a:gd name="T30" fmla="*/ 59 w 90"/>
                <a:gd name="T31" fmla="*/ 331 h 109"/>
                <a:gd name="T32" fmla="*/ 67 w 90"/>
                <a:gd name="T33" fmla="*/ 303 h 109"/>
                <a:gd name="T34" fmla="*/ 77 w 90"/>
                <a:gd name="T35" fmla="*/ 314 h 109"/>
                <a:gd name="T36" fmla="*/ 79 w 90"/>
                <a:gd name="T37" fmla="*/ 303 h 109"/>
                <a:gd name="T38" fmla="*/ 77 w 90"/>
                <a:gd name="T39" fmla="*/ 277 h 109"/>
                <a:gd name="T40" fmla="*/ 77 w 90"/>
                <a:gd name="T41" fmla="*/ 266 h 109"/>
                <a:gd name="T42" fmla="*/ 77 w 90"/>
                <a:gd name="T43" fmla="*/ 252 h 109"/>
                <a:gd name="T44" fmla="*/ 96 w 90"/>
                <a:gd name="T45" fmla="*/ 245 h 109"/>
                <a:gd name="T46" fmla="*/ 100 w 90"/>
                <a:gd name="T47" fmla="*/ 215 h 109"/>
                <a:gd name="T48" fmla="*/ 114 w 90"/>
                <a:gd name="T49" fmla="*/ 245 h 109"/>
                <a:gd name="T50" fmla="*/ 126 w 90"/>
                <a:gd name="T51" fmla="*/ 231 h 109"/>
                <a:gd name="T52" fmla="*/ 136 w 90"/>
                <a:gd name="T53" fmla="*/ 252 h 109"/>
                <a:gd name="T54" fmla="*/ 143 w 90"/>
                <a:gd name="T55" fmla="*/ 235 h 109"/>
                <a:gd name="T56" fmla="*/ 152 w 90"/>
                <a:gd name="T57" fmla="*/ 157 h 109"/>
                <a:gd name="T58" fmla="*/ 136 w 90"/>
                <a:gd name="T59" fmla="*/ 109 h 109"/>
                <a:gd name="T60" fmla="*/ 148 w 90"/>
                <a:gd name="T61" fmla="*/ 77 h 109"/>
                <a:gd name="T62" fmla="*/ 148 w 90"/>
                <a:gd name="T63" fmla="*/ 40 h 109"/>
                <a:gd name="T64" fmla="*/ 114 w 90"/>
                <a:gd name="T65" fmla="*/ 50 h 109"/>
                <a:gd name="T66" fmla="*/ 121 w 90"/>
                <a:gd name="T67" fmla="*/ 0 h 109"/>
                <a:gd name="T68" fmla="*/ 91 w 90"/>
                <a:gd name="T69" fmla="*/ 0 h 109"/>
                <a:gd name="T70" fmla="*/ 67 w 90"/>
                <a:gd name="T71" fmla="*/ 0 h 109"/>
                <a:gd name="T72" fmla="*/ 67 w 90"/>
                <a:gd name="T73" fmla="*/ 65 h 109"/>
                <a:gd name="T74" fmla="*/ 47 w 90"/>
                <a:gd name="T75" fmla="*/ 65 h 109"/>
                <a:gd name="T76" fmla="*/ 27 w 90"/>
                <a:gd name="T77" fmla="*/ 65 h 109"/>
                <a:gd name="T78" fmla="*/ 24 w 90"/>
                <a:gd name="T79" fmla="*/ 65 h 10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0" h="109">
                  <a:moveTo>
                    <a:pt x="14" y="22"/>
                  </a:moveTo>
                  <a:lnTo>
                    <a:pt x="11" y="26"/>
                  </a:lnTo>
                  <a:lnTo>
                    <a:pt x="7" y="29"/>
                  </a:lnTo>
                  <a:lnTo>
                    <a:pt x="16" y="36"/>
                  </a:lnTo>
                  <a:lnTo>
                    <a:pt x="9" y="33"/>
                  </a:lnTo>
                  <a:lnTo>
                    <a:pt x="4" y="52"/>
                  </a:lnTo>
                  <a:lnTo>
                    <a:pt x="0" y="52"/>
                  </a:lnTo>
                  <a:lnTo>
                    <a:pt x="4" y="64"/>
                  </a:lnTo>
                  <a:lnTo>
                    <a:pt x="9" y="66"/>
                  </a:lnTo>
                  <a:lnTo>
                    <a:pt x="4" y="62"/>
                  </a:lnTo>
                  <a:lnTo>
                    <a:pt x="9" y="71"/>
                  </a:lnTo>
                  <a:lnTo>
                    <a:pt x="19" y="83"/>
                  </a:lnTo>
                  <a:lnTo>
                    <a:pt x="16" y="83"/>
                  </a:lnTo>
                  <a:lnTo>
                    <a:pt x="26" y="95"/>
                  </a:lnTo>
                  <a:lnTo>
                    <a:pt x="35" y="109"/>
                  </a:lnTo>
                  <a:lnTo>
                    <a:pt x="40" y="100"/>
                  </a:lnTo>
                  <a:lnTo>
                    <a:pt x="45" y="104"/>
                  </a:lnTo>
                  <a:lnTo>
                    <a:pt x="47" y="100"/>
                  </a:lnTo>
                  <a:lnTo>
                    <a:pt x="45" y="92"/>
                  </a:lnTo>
                  <a:lnTo>
                    <a:pt x="45" y="88"/>
                  </a:lnTo>
                  <a:lnTo>
                    <a:pt x="45" y="83"/>
                  </a:lnTo>
                  <a:lnTo>
                    <a:pt x="56" y="81"/>
                  </a:lnTo>
                  <a:lnTo>
                    <a:pt x="59" y="71"/>
                  </a:lnTo>
                  <a:lnTo>
                    <a:pt x="68" y="81"/>
                  </a:lnTo>
                  <a:lnTo>
                    <a:pt x="75" y="76"/>
                  </a:lnTo>
                  <a:lnTo>
                    <a:pt x="80" y="83"/>
                  </a:lnTo>
                  <a:lnTo>
                    <a:pt x="85" y="78"/>
                  </a:lnTo>
                  <a:lnTo>
                    <a:pt x="90" y="52"/>
                  </a:lnTo>
                  <a:lnTo>
                    <a:pt x="80" y="36"/>
                  </a:lnTo>
                  <a:lnTo>
                    <a:pt x="87" y="26"/>
                  </a:lnTo>
                  <a:lnTo>
                    <a:pt x="87" y="14"/>
                  </a:lnTo>
                  <a:lnTo>
                    <a:pt x="68" y="17"/>
                  </a:lnTo>
                  <a:lnTo>
                    <a:pt x="71" y="0"/>
                  </a:lnTo>
                  <a:lnTo>
                    <a:pt x="54" y="0"/>
                  </a:lnTo>
                  <a:lnTo>
                    <a:pt x="40" y="0"/>
                  </a:lnTo>
                  <a:lnTo>
                    <a:pt x="40" y="22"/>
                  </a:lnTo>
                  <a:lnTo>
                    <a:pt x="28" y="22"/>
                  </a:lnTo>
                  <a:lnTo>
                    <a:pt x="16" y="22"/>
                  </a:lnTo>
                  <a:lnTo>
                    <a:pt x="14" y="22"/>
                  </a:lnTo>
                  <a:close/>
                </a:path>
              </a:pathLst>
            </a:custGeom>
            <a:solidFill>
              <a:srgbClr val="0033CC"/>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331" name="Freeform 5472"/>
            <p:cNvSpPr>
              <a:spLocks/>
            </p:cNvSpPr>
            <p:nvPr/>
          </p:nvSpPr>
          <p:spPr bwMode="auto">
            <a:xfrm>
              <a:off x="1435" y="3074"/>
              <a:ext cx="147" cy="183"/>
            </a:xfrm>
            <a:custGeom>
              <a:avLst/>
              <a:gdLst>
                <a:gd name="T0" fmla="*/ 12 w 132"/>
                <a:gd name="T1" fmla="*/ 40 h 147"/>
                <a:gd name="T2" fmla="*/ 4 w 132"/>
                <a:gd name="T3" fmla="*/ 97 h 147"/>
                <a:gd name="T4" fmla="*/ 0 w 132"/>
                <a:gd name="T5" fmla="*/ 157 h 147"/>
                <a:gd name="T6" fmla="*/ 28 w 132"/>
                <a:gd name="T7" fmla="*/ 197 h 147"/>
                <a:gd name="T8" fmla="*/ 51 w 132"/>
                <a:gd name="T9" fmla="*/ 243 h 147"/>
                <a:gd name="T10" fmla="*/ 77 w 132"/>
                <a:gd name="T11" fmla="*/ 265 h 147"/>
                <a:gd name="T12" fmla="*/ 96 w 132"/>
                <a:gd name="T13" fmla="*/ 276 h 147"/>
                <a:gd name="T14" fmla="*/ 121 w 132"/>
                <a:gd name="T15" fmla="*/ 305 h 147"/>
                <a:gd name="T16" fmla="*/ 146 w 132"/>
                <a:gd name="T17" fmla="*/ 325 h 147"/>
                <a:gd name="T18" fmla="*/ 134 w 132"/>
                <a:gd name="T19" fmla="*/ 377 h 147"/>
                <a:gd name="T20" fmla="*/ 124 w 132"/>
                <a:gd name="T21" fmla="*/ 425 h 147"/>
                <a:gd name="T22" fmla="*/ 157 w 132"/>
                <a:gd name="T23" fmla="*/ 431 h 147"/>
                <a:gd name="T24" fmla="*/ 192 w 132"/>
                <a:gd name="T25" fmla="*/ 441 h 147"/>
                <a:gd name="T26" fmla="*/ 206 w 132"/>
                <a:gd name="T27" fmla="*/ 425 h 147"/>
                <a:gd name="T28" fmla="*/ 227 w 132"/>
                <a:gd name="T29" fmla="*/ 367 h 147"/>
                <a:gd name="T30" fmla="*/ 222 w 132"/>
                <a:gd name="T31" fmla="*/ 331 h 147"/>
                <a:gd name="T32" fmla="*/ 222 w 132"/>
                <a:gd name="T33" fmla="*/ 291 h 147"/>
                <a:gd name="T34" fmla="*/ 227 w 132"/>
                <a:gd name="T35" fmla="*/ 246 h 147"/>
                <a:gd name="T36" fmla="*/ 210 w 132"/>
                <a:gd name="T37" fmla="*/ 246 h 147"/>
                <a:gd name="T38" fmla="*/ 194 w 132"/>
                <a:gd name="T39" fmla="*/ 246 h 147"/>
                <a:gd name="T40" fmla="*/ 192 w 132"/>
                <a:gd name="T41" fmla="*/ 197 h 147"/>
                <a:gd name="T42" fmla="*/ 182 w 132"/>
                <a:gd name="T43" fmla="*/ 157 h 147"/>
                <a:gd name="T44" fmla="*/ 161 w 132"/>
                <a:gd name="T45" fmla="*/ 157 h 147"/>
                <a:gd name="T46" fmla="*/ 124 w 132"/>
                <a:gd name="T47" fmla="*/ 144 h 147"/>
                <a:gd name="T48" fmla="*/ 121 w 132"/>
                <a:gd name="T49" fmla="*/ 71 h 147"/>
                <a:gd name="T50" fmla="*/ 112 w 132"/>
                <a:gd name="T51" fmla="*/ 50 h 147"/>
                <a:gd name="T52" fmla="*/ 112 w 132"/>
                <a:gd name="T53" fmla="*/ 37 h 147"/>
                <a:gd name="T54" fmla="*/ 89 w 132"/>
                <a:gd name="T55" fmla="*/ 0 h 147"/>
                <a:gd name="T56" fmla="*/ 51 w 132"/>
                <a:gd name="T57" fmla="*/ 14 h 147"/>
                <a:gd name="T58" fmla="*/ 14 w 132"/>
                <a:gd name="T59" fmla="*/ 14 h 147"/>
                <a:gd name="T60" fmla="*/ 12 w 132"/>
                <a:gd name="T61" fmla="*/ 40 h 14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32" h="147">
                  <a:moveTo>
                    <a:pt x="7" y="14"/>
                  </a:moveTo>
                  <a:lnTo>
                    <a:pt x="4" y="33"/>
                  </a:lnTo>
                  <a:lnTo>
                    <a:pt x="0" y="52"/>
                  </a:lnTo>
                  <a:lnTo>
                    <a:pt x="16" y="66"/>
                  </a:lnTo>
                  <a:lnTo>
                    <a:pt x="30" y="81"/>
                  </a:lnTo>
                  <a:lnTo>
                    <a:pt x="45" y="88"/>
                  </a:lnTo>
                  <a:lnTo>
                    <a:pt x="56" y="92"/>
                  </a:lnTo>
                  <a:lnTo>
                    <a:pt x="71" y="102"/>
                  </a:lnTo>
                  <a:lnTo>
                    <a:pt x="85" y="109"/>
                  </a:lnTo>
                  <a:lnTo>
                    <a:pt x="78" y="126"/>
                  </a:lnTo>
                  <a:lnTo>
                    <a:pt x="73" y="142"/>
                  </a:lnTo>
                  <a:lnTo>
                    <a:pt x="92" y="144"/>
                  </a:lnTo>
                  <a:lnTo>
                    <a:pt x="111" y="147"/>
                  </a:lnTo>
                  <a:lnTo>
                    <a:pt x="120" y="142"/>
                  </a:lnTo>
                  <a:lnTo>
                    <a:pt x="132" y="123"/>
                  </a:lnTo>
                  <a:lnTo>
                    <a:pt x="130" y="111"/>
                  </a:lnTo>
                  <a:lnTo>
                    <a:pt x="130" y="97"/>
                  </a:lnTo>
                  <a:lnTo>
                    <a:pt x="132" y="83"/>
                  </a:lnTo>
                  <a:lnTo>
                    <a:pt x="123" y="83"/>
                  </a:lnTo>
                  <a:lnTo>
                    <a:pt x="113" y="83"/>
                  </a:lnTo>
                  <a:lnTo>
                    <a:pt x="111" y="66"/>
                  </a:lnTo>
                  <a:lnTo>
                    <a:pt x="106" y="52"/>
                  </a:lnTo>
                  <a:lnTo>
                    <a:pt x="94" y="52"/>
                  </a:lnTo>
                  <a:lnTo>
                    <a:pt x="73" y="48"/>
                  </a:lnTo>
                  <a:lnTo>
                    <a:pt x="71" y="24"/>
                  </a:lnTo>
                  <a:lnTo>
                    <a:pt x="66" y="17"/>
                  </a:lnTo>
                  <a:lnTo>
                    <a:pt x="66" y="12"/>
                  </a:lnTo>
                  <a:lnTo>
                    <a:pt x="52" y="0"/>
                  </a:lnTo>
                  <a:lnTo>
                    <a:pt x="30" y="5"/>
                  </a:lnTo>
                  <a:lnTo>
                    <a:pt x="9" y="5"/>
                  </a:lnTo>
                  <a:lnTo>
                    <a:pt x="7" y="14"/>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332" name="Freeform 5473"/>
            <p:cNvSpPr>
              <a:spLocks/>
            </p:cNvSpPr>
            <p:nvPr/>
          </p:nvSpPr>
          <p:spPr bwMode="auto">
            <a:xfrm>
              <a:off x="2629" y="2638"/>
              <a:ext cx="5" cy="9"/>
            </a:xfrm>
            <a:custGeom>
              <a:avLst/>
              <a:gdLst>
                <a:gd name="T0" fmla="*/ 5 w 5"/>
                <a:gd name="T1" fmla="*/ 8 h 7"/>
                <a:gd name="T2" fmla="*/ 2 w 5"/>
                <a:gd name="T3" fmla="*/ 24 h 7"/>
                <a:gd name="T4" fmla="*/ 0 w 5"/>
                <a:gd name="T5" fmla="*/ 17 h 7"/>
                <a:gd name="T6" fmla="*/ 2 w 5"/>
                <a:gd name="T7" fmla="*/ 0 h 7"/>
                <a:gd name="T8" fmla="*/ 5 w 5"/>
                <a:gd name="T9" fmla="*/ 8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7">
                  <a:moveTo>
                    <a:pt x="5" y="2"/>
                  </a:moveTo>
                  <a:lnTo>
                    <a:pt x="2" y="7"/>
                  </a:lnTo>
                  <a:lnTo>
                    <a:pt x="0" y="5"/>
                  </a:lnTo>
                  <a:lnTo>
                    <a:pt x="2" y="0"/>
                  </a:lnTo>
                  <a:lnTo>
                    <a:pt x="5" y="2"/>
                  </a:lnTo>
                  <a:close/>
                </a:path>
              </a:pathLst>
            </a:custGeom>
            <a:solidFill>
              <a:srgbClr val="0033CC"/>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333" name="Freeform 5474"/>
            <p:cNvSpPr>
              <a:spLocks/>
            </p:cNvSpPr>
            <p:nvPr/>
          </p:nvSpPr>
          <p:spPr bwMode="auto">
            <a:xfrm>
              <a:off x="2646" y="2613"/>
              <a:ext cx="2" cy="1"/>
            </a:xfrm>
            <a:custGeom>
              <a:avLst/>
              <a:gdLst>
                <a:gd name="T0" fmla="*/ 0 w 2"/>
                <a:gd name="T1" fmla="*/ 0 h 1"/>
                <a:gd name="T2" fmla="*/ 0 w 2"/>
                <a:gd name="T3" fmla="*/ 0 h 1"/>
                <a:gd name="T4" fmla="*/ 2 w 2"/>
                <a:gd name="T5" fmla="*/ 0 h 1"/>
                <a:gd name="T6" fmla="*/ 0 w 2"/>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0" y="0"/>
                  </a:moveTo>
                  <a:lnTo>
                    <a:pt x="0" y="0"/>
                  </a:lnTo>
                  <a:lnTo>
                    <a:pt x="2" y="0"/>
                  </a:lnTo>
                  <a:lnTo>
                    <a:pt x="0" y="0"/>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334" name="Freeform 5475"/>
            <p:cNvSpPr>
              <a:spLocks/>
            </p:cNvSpPr>
            <p:nvPr/>
          </p:nvSpPr>
          <p:spPr bwMode="auto">
            <a:xfrm>
              <a:off x="3034" y="2671"/>
              <a:ext cx="190" cy="234"/>
            </a:xfrm>
            <a:custGeom>
              <a:avLst/>
              <a:gdLst>
                <a:gd name="T0" fmla="*/ 226 w 170"/>
                <a:gd name="T1" fmla="*/ 118 h 189"/>
                <a:gd name="T2" fmla="*/ 226 w 170"/>
                <a:gd name="T3" fmla="*/ 102 h 189"/>
                <a:gd name="T4" fmla="*/ 198 w 170"/>
                <a:gd name="T5" fmla="*/ 77 h 189"/>
                <a:gd name="T6" fmla="*/ 173 w 170"/>
                <a:gd name="T7" fmla="*/ 50 h 189"/>
                <a:gd name="T8" fmla="*/ 151 w 170"/>
                <a:gd name="T9" fmla="*/ 21 h 189"/>
                <a:gd name="T10" fmla="*/ 123 w 170"/>
                <a:gd name="T11" fmla="*/ 0 h 189"/>
                <a:gd name="T12" fmla="*/ 104 w 170"/>
                <a:gd name="T13" fmla="*/ 0 h 189"/>
                <a:gd name="T14" fmla="*/ 74 w 170"/>
                <a:gd name="T15" fmla="*/ 0 h 189"/>
                <a:gd name="T16" fmla="*/ 53 w 170"/>
                <a:gd name="T17" fmla="*/ 0 h 189"/>
                <a:gd name="T18" fmla="*/ 28 w 170"/>
                <a:gd name="T19" fmla="*/ 0 h 189"/>
                <a:gd name="T20" fmla="*/ 40 w 170"/>
                <a:gd name="T21" fmla="*/ 71 h 189"/>
                <a:gd name="T22" fmla="*/ 32 w 170"/>
                <a:gd name="T23" fmla="*/ 71 h 189"/>
                <a:gd name="T24" fmla="*/ 32 w 170"/>
                <a:gd name="T25" fmla="*/ 97 h 189"/>
                <a:gd name="T26" fmla="*/ 40 w 170"/>
                <a:gd name="T27" fmla="*/ 110 h 189"/>
                <a:gd name="T28" fmla="*/ 21 w 170"/>
                <a:gd name="T29" fmla="*/ 146 h 189"/>
                <a:gd name="T30" fmla="*/ 4 w 170"/>
                <a:gd name="T31" fmla="*/ 178 h 189"/>
                <a:gd name="T32" fmla="*/ 0 w 170"/>
                <a:gd name="T33" fmla="*/ 178 h 189"/>
                <a:gd name="T34" fmla="*/ 0 w 170"/>
                <a:gd name="T35" fmla="*/ 210 h 189"/>
                <a:gd name="T36" fmla="*/ 0 w 170"/>
                <a:gd name="T37" fmla="*/ 246 h 189"/>
                <a:gd name="T38" fmla="*/ 12 w 170"/>
                <a:gd name="T39" fmla="*/ 296 h 189"/>
                <a:gd name="T40" fmla="*/ 25 w 170"/>
                <a:gd name="T41" fmla="*/ 328 h 189"/>
                <a:gd name="T42" fmla="*/ 32 w 170"/>
                <a:gd name="T43" fmla="*/ 373 h 189"/>
                <a:gd name="T44" fmla="*/ 36 w 170"/>
                <a:gd name="T45" fmla="*/ 378 h 189"/>
                <a:gd name="T46" fmla="*/ 66 w 170"/>
                <a:gd name="T47" fmla="*/ 405 h 189"/>
                <a:gd name="T48" fmla="*/ 94 w 170"/>
                <a:gd name="T49" fmla="*/ 432 h 189"/>
                <a:gd name="T50" fmla="*/ 123 w 170"/>
                <a:gd name="T51" fmla="*/ 440 h 189"/>
                <a:gd name="T52" fmla="*/ 131 w 170"/>
                <a:gd name="T53" fmla="*/ 453 h 189"/>
                <a:gd name="T54" fmla="*/ 139 w 170"/>
                <a:gd name="T55" fmla="*/ 503 h 189"/>
                <a:gd name="T56" fmla="*/ 148 w 170"/>
                <a:gd name="T57" fmla="*/ 550 h 189"/>
                <a:gd name="T58" fmla="*/ 161 w 170"/>
                <a:gd name="T59" fmla="*/ 550 h 189"/>
                <a:gd name="T60" fmla="*/ 173 w 170"/>
                <a:gd name="T61" fmla="*/ 545 h 189"/>
                <a:gd name="T62" fmla="*/ 206 w 170"/>
                <a:gd name="T63" fmla="*/ 550 h 189"/>
                <a:gd name="T64" fmla="*/ 226 w 170"/>
                <a:gd name="T65" fmla="*/ 535 h 189"/>
                <a:gd name="T66" fmla="*/ 238 w 170"/>
                <a:gd name="T67" fmla="*/ 535 h 189"/>
                <a:gd name="T68" fmla="*/ 266 w 170"/>
                <a:gd name="T69" fmla="*/ 515 h 189"/>
                <a:gd name="T70" fmla="*/ 296 w 170"/>
                <a:gd name="T71" fmla="*/ 489 h 189"/>
                <a:gd name="T72" fmla="*/ 281 w 170"/>
                <a:gd name="T73" fmla="*/ 453 h 189"/>
                <a:gd name="T74" fmla="*/ 276 w 170"/>
                <a:gd name="T75" fmla="*/ 414 h 189"/>
                <a:gd name="T76" fmla="*/ 272 w 170"/>
                <a:gd name="T77" fmla="*/ 365 h 189"/>
                <a:gd name="T78" fmla="*/ 266 w 170"/>
                <a:gd name="T79" fmla="*/ 353 h 189"/>
                <a:gd name="T80" fmla="*/ 276 w 170"/>
                <a:gd name="T81" fmla="*/ 303 h 189"/>
                <a:gd name="T82" fmla="*/ 254 w 170"/>
                <a:gd name="T83" fmla="*/ 255 h 189"/>
                <a:gd name="T84" fmla="*/ 266 w 170"/>
                <a:gd name="T85" fmla="*/ 186 h 189"/>
                <a:gd name="T86" fmla="*/ 248 w 170"/>
                <a:gd name="T87" fmla="*/ 150 h 189"/>
                <a:gd name="T88" fmla="*/ 226 w 170"/>
                <a:gd name="T89" fmla="*/ 118 h 18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70" h="189">
                  <a:moveTo>
                    <a:pt x="130" y="40"/>
                  </a:moveTo>
                  <a:lnTo>
                    <a:pt x="130" y="35"/>
                  </a:lnTo>
                  <a:lnTo>
                    <a:pt x="113" y="26"/>
                  </a:lnTo>
                  <a:lnTo>
                    <a:pt x="99" y="17"/>
                  </a:lnTo>
                  <a:lnTo>
                    <a:pt x="87" y="7"/>
                  </a:lnTo>
                  <a:lnTo>
                    <a:pt x="71" y="0"/>
                  </a:lnTo>
                  <a:lnTo>
                    <a:pt x="59" y="0"/>
                  </a:lnTo>
                  <a:lnTo>
                    <a:pt x="42" y="0"/>
                  </a:lnTo>
                  <a:lnTo>
                    <a:pt x="30" y="0"/>
                  </a:lnTo>
                  <a:lnTo>
                    <a:pt x="16" y="0"/>
                  </a:lnTo>
                  <a:lnTo>
                    <a:pt x="23" y="24"/>
                  </a:lnTo>
                  <a:lnTo>
                    <a:pt x="19" y="24"/>
                  </a:lnTo>
                  <a:lnTo>
                    <a:pt x="19" y="33"/>
                  </a:lnTo>
                  <a:lnTo>
                    <a:pt x="23" y="38"/>
                  </a:lnTo>
                  <a:lnTo>
                    <a:pt x="12" y="50"/>
                  </a:lnTo>
                  <a:lnTo>
                    <a:pt x="4" y="61"/>
                  </a:lnTo>
                  <a:lnTo>
                    <a:pt x="0" y="61"/>
                  </a:lnTo>
                  <a:lnTo>
                    <a:pt x="0" y="73"/>
                  </a:lnTo>
                  <a:lnTo>
                    <a:pt x="0" y="85"/>
                  </a:lnTo>
                  <a:lnTo>
                    <a:pt x="7" y="102"/>
                  </a:lnTo>
                  <a:lnTo>
                    <a:pt x="14" y="113"/>
                  </a:lnTo>
                  <a:lnTo>
                    <a:pt x="19" y="128"/>
                  </a:lnTo>
                  <a:lnTo>
                    <a:pt x="21" y="130"/>
                  </a:lnTo>
                  <a:lnTo>
                    <a:pt x="38" y="139"/>
                  </a:lnTo>
                  <a:lnTo>
                    <a:pt x="54" y="149"/>
                  </a:lnTo>
                  <a:lnTo>
                    <a:pt x="71" y="151"/>
                  </a:lnTo>
                  <a:lnTo>
                    <a:pt x="75" y="156"/>
                  </a:lnTo>
                  <a:lnTo>
                    <a:pt x="80" y="173"/>
                  </a:lnTo>
                  <a:lnTo>
                    <a:pt x="85" y="189"/>
                  </a:lnTo>
                  <a:lnTo>
                    <a:pt x="92" y="189"/>
                  </a:lnTo>
                  <a:lnTo>
                    <a:pt x="99" y="187"/>
                  </a:lnTo>
                  <a:lnTo>
                    <a:pt x="118" y="189"/>
                  </a:lnTo>
                  <a:lnTo>
                    <a:pt x="130" y="184"/>
                  </a:lnTo>
                  <a:lnTo>
                    <a:pt x="137" y="184"/>
                  </a:lnTo>
                  <a:lnTo>
                    <a:pt x="153" y="177"/>
                  </a:lnTo>
                  <a:lnTo>
                    <a:pt x="170" y="168"/>
                  </a:lnTo>
                  <a:lnTo>
                    <a:pt x="161" y="156"/>
                  </a:lnTo>
                  <a:lnTo>
                    <a:pt x="158" y="142"/>
                  </a:lnTo>
                  <a:lnTo>
                    <a:pt x="156" y="125"/>
                  </a:lnTo>
                  <a:lnTo>
                    <a:pt x="153" y="121"/>
                  </a:lnTo>
                  <a:lnTo>
                    <a:pt x="158" y="104"/>
                  </a:lnTo>
                  <a:lnTo>
                    <a:pt x="146" y="87"/>
                  </a:lnTo>
                  <a:lnTo>
                    <a:pt x="153" y="64"/>
                  </a:lnTo>
                  <a:lnTo>
                    <a:pt x="142" y="52"/>
                  </a:lnTo>
                  <a:lnTo>
                    <a:pt x="130" y="40"/>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335" name="Freeform 5476"/>
            <p:cNvSpPr>
              <a:spLocks/>
            </p:cNvSpPr>
            <p:nvPr/>
          </p:nvSpPr>
          <p:spPr bwMode="auto">
            <a:xfrm>
              <a:off x="3204" y="2776"/>
              <a:ext cx="6" cy="16"/>
            </a:xfrm>
            <a:custGeom>
              <a:avLst/>
              <a:gdLst>
                <a:gd name="T0" fmla="*/ 12 w 5"/>
                <a:gd name="T1" fmla="*/ 49 h 12"/>
                <a:gd name="T2" fmla="*/ 8 w 5"/>
                <a:gd name="T3" fmla="*/ 0 h 12"/>
                <a:gd name="T4" fmla="*/ 0 w 5"/>
                <a:gd name="T5" fmla="*/ 21 h 12"/>
                <a:gd name="T6" fmla="*/ 12 w 5"/>
                <a:gd name="T7" fmla="*/ 49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2">
                  <a:moveTo>
                    <a:pt x="5" y="12"/>
                  </a:moveTo>
                  <a:lnTo>
                    <a:pt x="3" y="0"/>
                  </a:lnTo>
                  <a:lnTo>
                    <a:pt x="0" y="5"/>
                  </a:lnTo>
                  <a:lnTo>
                    <a:pt x="5" y="12"/>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336" name="Freeform 5477"/>
            <p:cNvSpPr>
              <a:spLocks/>
            </p:cNvSpPr>
            <p:nvPr/>
          </p:nvSpPr>
          <p:spPr bwMode="auto">
            <a:xfrm>
              <a:off x="3038" y="2553"/>
              <a:ext cx="93" cy="127"/>
            </a:xfrm>
            <a:custGeom>
              <a:avLst/>
              <a:gdLst>
                <a:gd name="T0" fmla="*/ 131 w 83"/>
                <a:gd name="T1" fmla="*/ 46 h 102"/>
                <a:gd name="T2" fmla="*/ 118 w 83"/>
                <a:gd name="T3" fmla="*/ 0 h 102"/>
                <a:gd name="T4" fmla="*/ 105 w 83"/>
                <a:gd name="T5" fmla="*/ 30 h 102"/>
                <a:gd name="T6" fmla="*/ 76 w 83"/>
                <a:gd name="T7" fmla="*/ 30 h 102"/>
                <a:gd name="T8" fmla="*/ 63 w 83"/>
                <a:gd name="T9" fmla="*/ 37 h 102"/>
                <a:gd name="T10" fmla="*/ 55 w 83"/>
                <a:gd name="T11" fmla="*/ 30 h 102"/>
                <a:gd name="T12" fmla="*/ 34 w 83"/>
                <a:gd name="T13" fmla="*/ 37 h 102"/>
                <a:gd name="T14" fmla="*/ 34 w 83"/>
                <a:gd name="T15" fmla="*/ 46 h 102"/>
                <a:gd name="T16" fmla="*/ 30 w 83"/>
                <a:gd name="T17" fmla="*/ 87 h 102"/>
                <a:gd name="T18" fmla="*/ 45 w 83"/>
                <a:gd name="T19" fmla="*/ 113 h 102"/>
                <a:gd name="T20" fmla="*/ 27 w 83"/>
                <a:gd name="T21" fmla="*/ 149 h 102"/>
                <a:gd name="T22" fmla="*/ 10 w 83"/>
                <a:gd name="T23" fmla="*/ 186 h 102"/>
                <a:gd name="T24" fmla="*/ 3 w 83"/>
                <a:gd name="T25" fmla="*/ 243 h 102"/>
                <a:gd name="T26" fmla="*/ 0 w 83"/>
                <a:gd name="T27" fmla="*/ 305 h 102"/>
                <a:gd name="T28" fmla="*/ 3 w 83"/>
                <a:gd name="T29" fmla="*/ 305 h 102"/>
                <a:gd name="T30" fmla="*/ 21 w 83"/>
                <a:gd name="T31" fmla="*/ 284 h 102"/>
                <a:gd name="T32" fmla="*/ 45 w 83"/>
                <a:gd name="T33" fmla="*/ 284 h 102"/>
                <a:gd name="T34" fmla="*/ 68 w 83"/>
                <a:gd name="T35" fmla="*/ 284 h 102"/>
                <a:gd name="T36" fmla="*/ 96 w 83"/>
                <a:gd name="T37" fmla="*/ 284 h 102"/>
                <a:gd name="T38" fmla="*/ 118 w 83"/>
                <a:gd name="T39" fmla="*/ 284 h 102"/>
                <a:gd name="T40" fmla="*/ 118 w 83"/>
                <a:gd name="T41" fmla="*/ 222 h 102"/>
                <a:gd name="T42" fmla="*/ 140 w 83"/>
                <a:gd name="T43" fmla="*/ 171 h 102"/>
                <a:gd name="T44" fmla="*/ 147 w 83"/>
                <a:gd name="T45" fmla="*/ 128 h 102"/>
                <a:gd name="T46" fmla="*/ 140 w 83"/>
                <a:gd name="T47" fmla="*/ 87 h 102"/>
                <a:gd name="T48" fmla="*/ 131 w 83"/>
                <a:gd name="T49" fmla="*/ 46 h 10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3" h="102">
                  <a:moveTo>
                    <a:pt x="74" y="15"/>
                  </a:moveTo>
                  <a:lnTo>
                    <a:pt x="67" y="0"/>
                  </a:lnTo>
                  <a:lnTo>
                    <a:pt x="60" y="10"/>
                  </a:lnTo>
                  <a:lnTo>
                    <a:pt x="43" y="10"/>
                  </a:lnTo>
                  <a:lnTo>
                    <a:pt x="36" y="12"/>
                  </a:lnTo>
                  <a:lnTo>
                    <a:pt x="31" y="10"/>
                  </a:lnTo>
                  <a:lnTo>
                    <a:pt x="19" y="12"/>
                  </a:lnTo>
                  <a:lnTo>
                    <a:pt x="19" y="15"/>
                  </a:lnTo>
                  <a:lnTo>
                    <a:pt x="17" y="29"/>
                  </a:lnTo>
                  <a:lnTo>
                    <a:pt x="26" y="38"/>
                  </a:lnTo>
                  <a:lnTo>
                    <a:pt x="15" y="50"/>
                  </a:lnTo>
                  <a:lnTo>
                    <a:pt x="5" y="62"/>
                  </a:lnTo>
                  <a:lnTo>
                    <a:pt x="3" y="81"/>
                  </a:lnTo>
                  <a:lnTo>
                    <a:pt x="0" y="102"/>
                  </a:lnTo>
                  <a:lnTo>
                    <a:pt x="3" y="102"/>
                  </a:lnTo>
                  <a:lnTo>
                    <a:pt x="12" y="95"/>
                  </a:lnTo>
                  <a:lnTo>
                    <a:pt x="26" y="95"/>
                  </a:lnTo>
                  <a:lnTo>
                    <a:pt x="38" y="95"/>
                  </a:lnTo>
                  <a:lnTo>
                    <a:pt x="55" y="95"/>
                  </a:lnTo>
                  <a:lnTo>
                    <a:pt x="67" y="95"/>
                  </a:lnTo>
                  <a:lnTo>
                    <a:pt x="67" y="74"/>
                  </a:lnTo>
                  <a:lnTo>
                    <a:pt x="79" y="57"/>
                  </a:lnTo>
                  <a:lnTo>
                    <a:pt x="83" y="43"/>
                  </a:lnTo>
                  <a:lnTo>
                    <a:pt x="79" y="29"/>
                  </a:lnTo>
                  <a:lnTo>
                    <a:pt x="74" y="15"/>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337" name="Freeform 5478"/>
            <p:cNvSpPr>
              <a:spLocks/>
            </p:cNvSpPr>
            <p:nvPr/>
          </p:nvSpPr>
          <p:spPr bwMode="auto">
            <a:xfrm>
              <a:off x="2729" y="2531"/>
              <a:ext cx="338" cy="413"/>
            </a:xfrm>
            <a:custGeom>
              <a:avLst/>
              <a:gdLst>
                <a:gd name="T0" fmla="*/ 470 w 302"/>
                <a:gd name="T1" fmla="*/ 388 h 333"/>
                <a:gd name="T2" fmla="*/ 466 w 302"/>
                <a:gd name="T3" fmla="*/ 423 h 333"/>
                <a:gd name="T4" fmla="*/ 472 w 302"/>
                <a:gd name="T5" fmla="*/ 469 h 333"/>
                <a:gd name="T6" fmla="*/ 477 w 302"/>
                <a:gd name="T7" fmla="*/ 546 h 333"/>
                <a:gd name="T8" fmla="*/ 490 w 302"/>
                <a:gd name="T9" fmla="*/ 633 h 333"/>
                <a:gd name="T10" fmla="*/ 513 w 302"/>
                <a:gd name="T11" fmla="*/ 708 h 333"/>
                <a:gd name="T12" fmla="*/ 466 w 302"/>
                <a:gd name="T13" fmla="*/ 719 h 333"/>
                <a:gd name="T14" fmla="*/ 453 w 302"/>
                <a:gd name="T15" fmla="*/ 809 h 333"/>
                <a:gd name="T16" fmla="*/ 448 w 302"/>
                <a:gd name="T17" fmla="*/ 892 h 333"/>
                <a:gd name="T18" fmla="*/ 485 w 302"/>
                <a:gd name="T19" fmla="*/ 915 h 333"/>
                <a:gd name="T20" fmla="*/ 470 w 302"/>
                <a:gd name="T21" fmla="*/ 977 h 333"/>
                <a:gd name="T22" fmla="*/ 435 w 302"/>
                <a:gd name="T23" fmla="*/ 928 h 333"/>
                <a:gd name="T24" fmla="*/ 409 w 302"/>
                <a:gd name="T25" fmla="*/ 888 h 333"/>
                <a:gd name="T26" fmla="*/ 359 w 302"/>
                <a:gd name="T27" fmla="*/ 879 h 333"/>
                <a:gd name="T28" fmla="*/ 332 w 302"/>
                <a:gd name="T29" fmla="*/ 871 h 333"/>
                <a:gd name="T30" fmla="*/ 303 w 302"/>
                <a:gd name="T31" fmla="*/ 851 h 333"/>
                <a:gd name="T32" fmla="*/ 278 w 302"/>
                <a:gd name="T33" fmla="*/ 840 h 333"/>
                <a:gd name="T34" fmla="*/ 269 w 302"/>
                <a:gd name="T35" fmla="*/ 729 h 333"/>
                <a:gd name="T36" fmla="*/ 227 w 302"/>
                <a:gd name="T37" fmla="*/ 659 h 333"/>
                <a:gd name="T38" fmla="*/ 203 w 302"/>
                <a:gd name="T39" fmla="*/ 642 h 333"/>
                <a:gd name="T40" fmla="*/ 166 w 302"/>
                <a:gd name="T41" fmla="*/ 698 h 333"/>
                <a:gd name="T42" fmla="*/ 132 w 302"/>
                <a:gd name="T43" fmla="*/ 642 h 333"/>
                <a:gd name="T44" fmla="*/ 98 w 302"/>
                <a:gd name="T45" fmla="*/ 588 h 333"/>
                <a:gd name="T46" fmla="*/ 49 w 302"/>
                <a:gd name="T47" fmla="*/ 582 h 333"/>
                <a:gd name="T48" fmla="*/ 4 w 302"/>
                <a:gd name="T49" fmla="*/ 588 h 333"/>
                <a:gd name="T50" fmla="*/ 4 w 302"/>
                <a:gd name="T51" fmla="*/ 574 h 333"/>
                <a:gd name="T52" fmla="*/ 25 w 302"/>
                <a:gd name="T53" fmla="*/ 521 h 333"/>
                <a:gd name="T54" fmla="*/ 49 w 302"/>
                <a:gd name="T55" fmla="*/ 511 h 333"/>
                <a:gd name="T56" fmla="*/ 67 w 302"/>
                <a:gd name="T57" fmla="*/ 533 h 333"/>
                <a:gd name="T58" fmla="*/ 114 w 302"/>
                <a:gd name="T59" fmla="*/ 463 h 333"/>
                <a:gd name="T60" fmla="*/ 116 w 302"/>
                <a:gd name="T61" fmla="*/ 382 h 333"/>
                <a:gd name="T62" fmla="*/ 153 w 302"/>
                <a:gd name="T63" fmla="*/ 295 h 333"/>
                <a:gd name="T64" fmla="*/ 166 w 302"/>
                <a:gd name="T65" fmla="*/ 220 h 333"/>
                <a:gd name="T66" fmla="*/ 175 w 302"/>
                <a:gd name="T67" fmla="*/ 136 h 333"/>
                <a:gd name="T68" fmla="*/ 177 w 302"/>
                <a:gd name="T69" fmla="*/ 51 h 333"/>
                <a:gd name="T70" fmla="*/ 227 w 302"/>
                <a:gd name="T71" fmla="*/ 32 h 333"/>
                <a:gd name="T72" fmla="*/ 282 w 302"/>
                <a:gd name="T73" fmla="*/ 62 h 333"/>
                <a:gd name="T74" fmla="*/ 307 w 302"/>
                <a:gd name="T75" fmla="*/ 32 h 333"/>
                <a:gd name="T76" fmla="*/ 354 w 302"/>
                <a:gd name="T77" fmla="*/ 21 h 333"/>
                <a:gd name="T78" fmla="*/ 386 w 302"/>
                <a:gd name="T79" fmla="*/ 2 h 333"/>
                <a:gd name="T80" fmla="*/ 423 w 302"/>
                <a:gd name="T81" fmla="*/ 11 h 333"/>
                <a:gd name="T82" fmla="*/ 453 w 302"/>
                <a:gd name="T83" fmla="*/ 47 h 333"/>
                <a:gd name="T84" fmla="*/ 477 w 302"/>
                <a:gd name="T85" fmla="*/ 32 h 333"/>
                <a:gd name="T86" fmla="*/ 517 w 302"/>
                <a:gd name="T87" fmla="*/ 97 h 333"/>
                <a:gd name="T88" fmla="*/ 529 w 302"/>
                <a:gd name="T89" fmla="*/ 165 h 333"/>
                <a:gd name="T90" fmla="*/ 492 w 302"/>
                <a:gd name="T91" fmla="*/ 236 h 333"/>
                <a:gd name="T92" fmla="*/ 485 w 302"/>
                <a:gd name="T93" fmla="*/ 352 h 33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02" h="333">
                  <a:moveTo>
                    <a:pt x="276" y="120"/>
                  </a:moveTo>
                  <a:lnTo>
                    <a:pt x="267" y="132"/>
                  </a:lnTo>
                  <a:lnTo>
                    <a:pt x="265" y="141"/>
                  </a:lnTo>
                  <a:lnTo>
                    <a:pt x="265" y="144"/>
                  </a:lnTo>
                  <a:lnTo>
                    <a:pt x="267" y="144"/>
                  </a:lnTo>
                  <a:lnTo>
                    <a:pt x="269" y="160"/>
                  </a:lnTo>
                  <a:lnTo>
                    <a:pt x="272" y="174"/>
                  </a:lnTo>
                  <a:lnTo>
                    <a:pt x="272" y="186"/>
                  </a:lnTo>
                  <a:lnTo>
                    <a:pt x="272" y="198"/>
                  </a:lnTo>
                  <a:lnTo>
                    <a:pt x="279" y="215"/>
                  </a:lnTo>
                  <a:lnTo>
                    <a:pt x="286" y="226"/>
                  </a:lnTo>
                  <a:lnTo>
                    <a:pt x="291" y="241"/>
                  </a:lnTo>
                  <a:lnTo>
                    <a:pt x="276" y="243"/>
                  </a:lnTo>
                  <a:lnTo>
                    <a:pt x="265" y="245"/>
                  </a:lnTo>
                  <a:lnTo>
                    <a:pt x="255" y="260"/>
                  </a:lnTo>
                  <a:lnTo>
                    <a:pt x="258" y="276"/>
                  </a:lnTo>
                  <a:lnTo>
                    <a:pt x="255" y="290"/>
                  </a:lnTo>
                  <a:lnTo>
                    <a:pt x="255" y="304"/>
                  </a:lnTo>
                  <a:lnTo>
                    <a:pt x="269" y="316"/>
                  </a:lnTo>
                  <a:lnTo>
                    <a:pt x="276" y="312"/>
                  </a:lnTo>
                  <a:lnTo>
                    <a:pt x="272" y="333"/>
                  </a:lnTo>
                  <a:lnTo>
                    <a:pt x="267" y="333"/>
                  </a:lnTo>
                  <a:lnTo>
                    <a:pt x="262" y="333"/>
                  </a:lnTo>
                  <a:lnTo>
                    <a:pt x="248" y="316"/>
                  </a:lnTo>
                  <a:lnTo>
                    <a:pt x="239" y="309"/>
                  </a:lnTo>
                  <a:lnTo>
                    <a:pt x="232" y="302"/>
                  </a:lnTo>
                  <a:lnTo>
                    <a:pt x="227" y="309"/>
                  </a:lnTo>
                  <a:lnTo>
                    <a:pt x="205" y="300"/>
                  </a:lnTo>
                  <a:lnTo>
                    <a:pt x="203" y="295"/>
                  </a:lnTo>
                  <a:lnTo>
                    <a:pt x="189" y="297"/>
                  </a:lnTo>
                  <a:lnTo>
                    <a:pt x="184" y="288"/>
                  </a:lnTo>
                  <a:lnTo>
                    <a:pt x="172" y="290"/>
                  </a:lnTo>
                  <a:lnTo>
                    <a:pt x="158" y="293"/>
                  </a:lnTo>
                  <a:lnTo>
                    <a:pt x="158" y="286"/>
                  </a:lnTo>
                  <a:lnTo>
                    <a:pt x="153" y="269"/>
                  </a:lnTo>
                  <a:lnTo>
                    <a:pt x="153" y="248"/>
                  </a:lnTo>
                  <a:lnTo>
                    <a:pt x="151" y="226"/>
                  </a:lnTo>
                  <a:lnTo>
                    <a:pt x="130" y="224"/>
                  </a:lnTo>
                  <a:lnTo>
                    <a:pt x="132" y="219"/>
                  </a:lnTo>
                  <a:lnTo>
                    <a:pt x="116" y="219"/>
                  </a:lnTo>
                  <a:lnTo>
                    <a:pt x="113" y="234"/>
                  </a:lnTo>
                  <a:lnTo>
                    <a:pt x="94" y="238"/>
                  </a:lnTo>
                  <a:lnTo>
                    <a:pt x="82" y="234"/>
                  </a:lnTo>
                  <a:lnTo>
                    <a:pt x="75" y="219"/>
                  </a:lnTo>
                  <a:lnTo>
                    <a:pt x="71" y="200"/>
                  </a:lnTo>
                  <a:lnTo>
                    <a:pt x="56" y="200"/>
                  </a:lnTo>
                  <a:lnTo>
                    <a:pt x="42" y="200"/>
                  </a:lnTo>
                  <a:lnTo>
                    <a:pt x="28" y="198"/>
                  </a:lnTo>
                  <a:lnTo>
                    <a:pt x="16" y="198"/>
                  </a:lnTo>
                  <a:lnTo>
                    <a:pt x="4" y="200"/>
                  </a:lnTo>
                  <a:lnTo>
                    <a:pt x="0" y="198"/>
                  </a:lnTo>
                  <a:lnTo>
                    <a:pt x="4" y="196"/>
                  </a:lnTo>
                  <a:lnTo>
                    <a:pt x="7" y="184"/>
                  </a:lnTo>
                  <a:lnTo>
                    <a:pt x="14" y="177"/>
                  </a:lnTo>
                  <a:lnTo>
                    <a:pt x="23" y="179"/>
                  </a:lnTo>
                  <a:lnTo>
                    <a:pt x="28" y="174"/>
                  </a:lnTo>
                  <a:lnTo>
                    <a:pt x="35" y="174"/>
                  </a:lnTo>
                  <a:lnTo>
                    <a:pt x="38" y="182"/>
                  </a:lnTo>
                  <a:lnTo>
                    <a:pt x="52" y="170"/>
                  </a:lnTo>
                  <a:lnTo>
                    <a:pt x="64" y="158"/>
                  </a:lnTo>
                  <a:lnTo>
                    <a:pt x="64" y="144"/>
                  </a:lnTo>
                  <a:lnTo>
                    <a:pt x="66" y="130"/>
                  </a:lnTo>
                  <a:lnTo>
                    <a:pt x="78" y="115"/>
                  </a:lnTo>
                  <a:lnTo>
                    <a:pt x="87" y="101"/>
                  </a:lnTo>
                  <a:lnTo>
                    <a:pt x="90" y="89"/>
                  </a:lnTo>
                  <a:lnTo>
                    <a:pt x="94" y="75"/>
                  </a:lnTo>
                  <a:lnTo>
                    <a:pt x="94" y="61"/>
                  </a:lnTo>
                  <a:lnTo>
                    <a:pt x="99" y="47"/>
                  </a:lnTo>
                  <a:lnTo>
                    <a:pt x="101" y="33"/>
                  </a:lnTo>
                  <a:lnTo>
                    <a:pt x="101" y="18"/>
                  </a:lnTo>
                  <a:lnTo>
                    <a:pt x="113" y="2"/>
                  </a:lnTo>
                  <a:lnTo>
                    <a:pt x="130" y="11"/>
                  </a:lnTo>
                  <a:lnTo>
                    <a:pt x="146" y="16"/>
                  </a:lnTo>
                  <a:lnTo>
                    <a:pt x="161" y="21"/>
                  </a:lnTo>
                  <a:lnTo>
                    <a:pt x="168" y="9"/>
                  </a:lnTo>
                  <a:lnTo>
                    <a:pt x="175" y="11"/>
                  </a:lnTo>
                  <a:lnTo>
                    <a:pt x="191" y="7"/>
                  </a:lnTo>
                  <a:lnTo>
                    <a:pt x="201" y="7"/>
                  </a:lnTo>
                  <a:lnTo>
                    <a:pt x="208" y="0"/>
                  </a:lnTo>
                  <a:lnTo>
                    <a:pt x="220" y="2"/>
                  </a:lnTo>
                  <a:lnTo>
                    <a:pt x="232" y="2"/>
                  </a:lnTo>
                  <a:lnTo>
                    <a:pt x="241" y="4"/>
                  </a:lnTo>
                  <a:lnTo>
                    <a:pt x="243" y="9"/>
                  </a:lnTo>
                  <a:lnTo>
                    <a:pt x="258" y="16"/>
                  </a:lnTo>
                  <a:lnTo>
                    <a:pt x="267" y="14"/>
                  </a:lnTo>
                  <a:lnTo>
                    <a:pt x="272" y="11"/>
                  </a:lnTo>
                  <a:lnTo>
                    <a:pt x="284" y="21"/>
                  </a:lnTo>
                  <a:lnTo>
                    <a:pt x="295" y="33"/>
                  </a:lnTo>
                  <a:lnTo>
                    <a:pt x="293" y="47"/>
                  </a:lnTo>
                  <a:lnTo>
                    <a:pt x="302" y="56"/>
                  </a:lnTo>
                  <a:lnTo>
                    <a:pt x="291" y="68"/>
                  </a:lnTo>
                  <a:lnTo>
                    <a:pt x="281" y="80"/>
                  </a:lnTo>
                  <a:lnTo>
                    <a:pt x="279" y="99"/>
                  </a:lnTo>
                  <a:lnTo>
                    <a:pt x="276" y="120"/>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338" name="Freeform 5479"/>
            <p:cNvSpPr>
              <a:spLocks/>
            </p:cNvSpPr>
            <p:nvPr/>
          </p:nvSpPr>
          <p:spPr bwMode="auto">
            <a:xfrm>
              <a:off x="2898" y="2830"/>
              <a:ext cx="207" cy="216"/>
            </a:xfrm>
            <a:custGeom>
              <a:avLst/>
              <a:gdLst>
                <a:gd name="T0" fmla="*/ 57 w 185"/>
                <a:gd name="T1" fmla="*/ 243 h 175"/>
                <a:gd name="T2" fmla="*/ 32 w 185"/>
                <a:gd name="T3" fmla="*/ 243 h 175"/>
                <a:gd name="T4" fmla="*/ 2 w 185"/>
                <a:gd name="T5" fmla="*/ 243 h 175"/>
                <a:gd name="T6" fmla="*/ 2 w 185"/>
                <a:gd name="T7" fmla="*/ 284 h 175"/>
                <a:gd name="T8" fmla="*/ 2 w 185"/>
                <a:gd name="T9" fmla="*/ 323 h 175"/>
                <a:gd name="T10" fmla="*/ 0 w 185"/>
                <a:gd name="T11" fmla="*/ 364 h 175"/>
                <a:gd name="T12" fmla="*/ 0 w 185"/>
                <a:gd name="T13" fmla="*/ 407 h 175"/>
                <a:gd name="T14" fmla="*/ 21 w 185"/>
                <a:gd name="T15" fmla="*/ 448 h 175"/>
                <a:gd name="T16" fmla="*/ 36 w 185"/>
                <a:gd name="T17" fmla="*/ 480 h 175"/>
                <a:gd name="T18" fmla="*/ 57 w 185"/>
                <a:gd name="T19" fmla="*/ 474 h 175"/>
                <a:gd name="T20" fmla="*/ 87 w 185"/>
                <a:gd name="T21" fmla="*/ 488 h 175"/>
                <a:gd name="T22" fmla="*/ 129 w 185"/>
                <a:gd name="T23" fmla="*/ 502 h 175"/>
                <a:gd name="T24" fmla="*/ 154 w 185"/>
                <a:gd name="T25" fmla="*/ 467 h 175"/>
                <a:gd name="T26" fmla="*/ 181 w 185"/>
                <a:gd name="T27" fmla="*/ 427 h 175"/>
                <a:gd name="T28" fmla="*/ 191 w 185"/>
                <a:gd name="T29" fmla="*/ 399 h 175"/>
                <a:gd name="T30" fmla="*/ 211 w 185"/>
                <a:gd name="T31" fmla="*/ 384 h 175"/>
                <a:gd name="T32" fmla="*/ 234 w 185"/>
                <a:gd name="T33" fmla="*/ 378 h 175"/>
                <a:gd name="T34" fmla="*/ 224 w 185"/>
                <a:gd name="T35" fmla="*/ 353 h 175"/>
                <a:gd name="T36" fmla="*/ 246 w 185"/>
                <a:gd name="T37" fmla="*/ 338 h 175"/>
                <a:gd name="T38" fmla="*/ 264 w 185"/>
                <a:gd name="T39" fmla="*/ 323 h 175"/>
                <a:gd name="T40" fmla="*/ 285 w 185"/>
                <a:gd name="T41" fmla="*/ 307 h 175"/>
                <a:gd name="T42" fmla="*/ 307 w 185"/>
                <a:gd name="T43" fmla="*/ 297 h 175"/>
                <a:gd name="T44" fmla="*/ 294 w 185"/>
                <a:gd name="T45" fmla="*/ 279 h 175"/>
                <a:gd name="T46" fmla="*/ 310 w 185"/>
                <a:gd name="T47" fmla="*/ 222 h 175"/>
                <a:gd name="T48" fmla="*/ 316 w 185"/>
                <a:gd name="T49" fmla="*/ 209 h 175"/>
                <a:gd name="T50" fmla="*/ 316 w 185"/>
                <a:gd name="T51" fmla="*/ 175 h 175"/>
                <a:gd name="T52" fmla="*/ 319 w 185"/>
                <a:gd name="T53" fmla="*/ 130 h 175"/>
                <a:gd name="T54" fmla="*/ 326 w 185"/>
                <a:gd name="T55" fmla="*/ 112 h 175"/>
                <a:gd name="T56" fmla="*/ 307 w 185"/>
                <a:gd name="T57" fmla="*/ 73 h 175"/>
                <a:gd name="T58" fmla="*/ 307 w 185"/>
                <a:gd name="T59" fmla="*/ 59 h 175"/>
                <a:gd name="T60" fmla="*/ 280 w 185"/>
                <a:gd name="T61" fmla="*/ 32 h 175"/>
                <a:gd name="T62" fmla="*/ 250 w 185"/>
                <a:gd name="T63" fmla="*/ 2 h 175"/>
                <a:gd name="T64" fmla="*/ 246 w 185"/>
                <a:gd name="T65" fmla="*/ 0 h 175"/>
                <a:gd name="T66" fmla="*/ 220 w 185"/>
                <a:gd name="T67" fmla="*/ 2 h 175"/>
                <a:gd name="T68" fmla="*/ 200 w 185"/>
                <a:gd name="T69" fmla="*/ 11 h 175"/>
                <a:gd name="T70" fmla="*/ 181 w 185"/>
                <a:gd name="T71" fmla="*/ 53 h 175"/>
                <a:gd name="T72" fmla="*/ 188 w 185"/>
                <a:gd name="T73" fmla="*/ 99 h 175"/>
                <a:gd name="T74" fmla="*/ 181 w 185"/>
                <a:gd name="T75" fmla="*/ 138 h 175"/>
                <a:gd name="T76" fmla="*/ 181 w 185"/>
                <a:gd name="T77" fmla="*/ 180 h 175"/>
                <a:gd name="T78" fmla="*/ 208 w 185"/>
                <a:gd name="T79" fmla="*/ 216 h 175"/>
                <a:gd name="T80" fmla="*/ 220 w 185"/>
                <a:gd name="T81" fmla="*/ 206 h 175"/>
                <a:gd name="T82" fmla="*/ 211 w 185"/>
                <a:gd name="T83" fmla="*/ 265 h 175"/>
                <a:gd name="T84" fmla="*/ 203 w 185"/>
                <a:gd name="T85" fmla="*/ 265 h 175"/>
                <a:gd name="T86" fmla="*/ 196 w 185"/>
                <a:gd name="T87" fmla="*/ 265 h 175"/>
                <a:gd name="T88" fmla="*/ 171 w 185"/>
                <a:gd name="T89" fmla="*/ 216 h 175"/>
                <a:gd name="T90" fmla="*/ 154 w 185"/>
                <a:gd name="T91" fmla="*/ 195 h 175"/>
                <a:gd name="T92" fmla="*/ 143 w 185"/>
                <a:gd name="T93" fmla="*/ 175 h 175"/>
                <a:gd name="T94" fmla="*/ 133 w 185"/>
                <a:gd name="T95" fmla="*/ 195 h 175"/>
                <a:gd name="T96" fmla="*/ 94 w 185"/>
                <a:gd name="T97" fmla="*/ 169 h 175"/>
                <a:gd name="T98" fmla="*/ 92 w 185"/>
                <a:gd name="T99" fmla="*/ 156 h 175"/>
                <a:gd name="T100" fmla="*/ 67 w 185"/>
                <a:gd name="T101" fmla="*/ 160 h 175"/>
                <a:gd name="T102" fmla="*/ 57 w 185"/>
                <a:gd name="T103" fmla="*/ 136 h 175"/>
                <a:gd name="T104" fmla="*/ 57 w 185"/>
                <a:gd name="T105" fmla="*/ 188 h 175"/>
                <a:gd name="T106" fmla="*/ 57 w 185"/>
                <a:gd name="T107" fmla="*/ 243 h 17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85" h="175">
                  <a:moveTo>
                    <a:pt x="33" y="85"/>
                  </a:moveTo>
                  <a:lnTo>
                    <a:pt x="19" y="85"/>
                  </a:lnTo>
                  <a:lnTo>
                    <a:pt x="2" y="85"/>
                  </a:lnTo>
                  <a:lnTo>
                    <a:pt x="2" y="99"/>
                  </a:lnTo>
                  <a:lnTo>
                    <a:pt x="2" y="113"/>
                  </a:lnTo>
                  <a:lnTo>
                    <a:pt x="0" y="127"/>
                  </a:lnTo>
                  <a:lnTo>
                    <a:pt x="0" y="142"/>
                  </a:lnTo>
                  <a:lnTo>
                    <a:pt x="12" y="156"/>
                  </a:lnTo>
                  <a:lnTo>
                    <a:pt x="21" y="168"/>
                  </a:lnTo>
                  <a:lnTo>
                    <a:pt x="33" y="165"/>
                  </a:lnTo>
                  <a:lnTo>
                    <a:pt x="50" y="170"/>
                  </a:lnTo>
                  <a:lnTo>
                    <a:pt x="73" y="175"/>
                  </a:lnTo>
                  <a:lnTo>
                    <a:pt x="88" y="163"/>
                  </a:lnTo>
                  <a:lnTo>
                    <a:pt x="104" y="149"/>
                  </a:lnTo>
                  <a:lnTo>
                    <a:pt x="109" y="139"/>
                  </a:lnTo>
                  <a:lnTo>
                    <a:pt x="121" y="134"/>
                  </a:lnTo>
                  <a:lnTo>
                    <a:pt x="133" y="132"/>
                  </a:lnTo>
                  <a:lnTo>
                    <a:pt x="128" y="123"/>
                  </a:lnTo>
                  <a:lnTo>
                    <a:pt x="140" y="118"/>
                  </a:lnTo>
                  <a:lnTo>
                    <a:pt x="151" y="113"/>
                  </a:lnTo>
                  <a:lnTo>
                    <a:pt x="163" y="108"/>
                  </a:lnTo>
                  <a:lnTo>
                    <a:pt x="175" y="104"/>
                  </a:lnTo>
                  <a:lnTo>
                    <a:pt x="168" y="97"/>
                  </a:lnTo>
                  <a:lnTo>
                    <a:pt x="177" y="78"/>
                  </a:lnTo>
                  <a:lnTo>
                    <a:pt x="180" y="73"/>
                  </a:lnTo>
                  <a:lnTo>
                    <a:pt x="180" y="61"/>
                  </a:lnTo>
                  <a:lnTo>
                    <a:pt x="182" y="45"/>
                  </a:lnTo>
                  <a:lnTo>
                    <a:pt x="185" y="40"/>
                  </a:lnTo>
                  <a:lnTo>
                    <a:pt x="175" y="26"/>
                  </a:lnTo>
                  <a:lnTo>
                    <a:pt x="175" y="21"/>
                  </a:lnTo>
                  <a:lnTo>
                    <a:pt x="159" y="11"/>
                  </a:lnTo>
                  <a:lnTo>
                    <a:pt x="142" y="2"/>
                  </a:lnTo>
                  <a:lnTo>
                    <a:pt x="140" y="0"/>
                  </a:lnTo>
                  <a:lnTo>
                    <a:pt x="125" y="2"/>
                  </a:lnTo>
                  <a:lnTo>
                    <a:pt x="114" y="4"/>
                  </a:lnTo>
                  <a:lnTo>
                    <a:pt x="104" y="19"/>
                  </a:lnTo>
                  <a:lnTo>
                    <a:pt x="107" y="35"/>
                  </a:lnTo>
                  <a:lnTo>
                    <a:pt x="104" y="49"/>
                  </a:lnTo>
                  <a:lnTo>
                    <a:pt x="104" y="63"/>
                  </a:lnTo>
                  <a:lnTo>
                    <a:pt x="118" y="75"/>
                  </a:lnTo>
                  <a:lnTo>
                    <a:pt x="125" y="71"/>
                  </a:lnTo>
                  <a:lnTo>
                    <a:pt x="121" y="92"/>
                  </a:lnTo>
                  <a:lnTo>
                    <a:pt x="116" y="92"/>
                  </a:lnTo>
                  <a:lnTo>
                    <a:pt x="111" y="92"/>
                  </a:lnTo>
                  <a:lnTo>
                    <a:pt x="97" y="75"/>
                  </a:lnTo>
                  <a:lnTo>
                    <a:pt x="88" y="68"/>
                  </a:lnTo>
                  <a:lnTo>
                    <a:pt x="81" y="61"/>
                  </a:lnTo>
                  <a:lnTo>
                    <a:pt x="76" y="68"/>
                  </a:lnTo>
                  <a:lnTo>
                    <a:pt x="54" y="59"/>
                  </a:lnTo>
                  <a:lnTo>
                    <a:pt x="52" y="54"/>
                  </a:lnTo>
                  <a:lnTo>
                    <a:pt x="38" y="56"/>
                  </a:lnTo>
                  <a:lnTo>
                    <a:pt x="33" y="47"/>
                  </a:lnTo>
                  <a:lnTo>
                    <a:pt x="33" y="66"/>
                  </a:lnTo>
                  <a:lnTo>
                    <a:pt x="33" y="85"/>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339" name="Freeform 5480"/>
            <p:cNvSpPr>
              <a:spLocks/>
            </p:cNvSpPr>
            <p:nvPr/>
          </p:nvSpPr>
          <p:spPr bwMode="auto">
            <a:xfrm>
              <a:off x="2955" y="2993"/>
              <a:ext cx="134" cy="150"/>
            </a:xfrm>
            <a:custGeom>
              <a:avLst/>
              <a:gdLst>
                <a:gd name="T0" fmla="*/ 104 w 120"/>
                <a:gd name="T1" fmla="*/ 341 h 121"/>
                <a:gd name="T2" fmla="*/ 94 w 120"/>
                <a:gd name="T3" fmla="*/ 333 h 121"/>
                <a:gd name="T4" fmla="*/ 73 w 120"/>
                <a:gd name="T5" fmla="*/ 309 h 121"/>
                <a:gd name="T6" fmla="*/ 61 w 120"/>
                <a:gd name="T7" fmla="*/ 269 h 121"/>
                <a:gd name="T8" fmla="*/ 57 w 120"/>
                <a:gd name="T9" fmla="*/ 248 h 121"/>
                <a:gd name="T10" fmla="*/ 55 w 120"/>
                <a:gd name="T11" fmla="*/ 244 h 121"/>
                <a:gd name="T12" fmla="*/ 32 w 120"/>
                <a:gd name="T13" fmla="*/ 213 h 121"/>
                <a:gd name="T14" fmla="*/ 15 w 120"/>
                <a:gd name="T15" fmla="*/ 167 h 121"/>
                <a:gd name="T16" fmla="*/ 0 w 120"/>
                <a:gd name="T17" fmla="*/ 110 h 121"/>
                <a:gd name="T18" fmla="*/ 40 w 120"/>
                <a:gd name="T19" fmla="*/ 126 h 121"/>
                <a:gd name="T20" fmla="*/ 65 w 120"/>
                <a:gd name="T21" fmla="*/ 89 h 121"/>
                <a:gd name="T22" fmla="*/ 94 w 120"/>
                <a:gd name="T23" fmla="*/ 50 h 121"/>
                <a:gd name="T24" fmla="*/ 104 w 120"/>
                <a:gd name="T25" fmla="*/ 21 h 121"/>
                <a:gd name="T26" fmla="*/ 122 w 120"/>
                <a:gd name="T27" fmla="*/ 2 h 121"/>
                <a:gd name="T28" fmla="*/ 145 w 120"/>
                <a:gd name="T29" fmla="*/ 0 h 121"/>
                <a:gd name="T30" fmla="*/ 145 w 120"/>
                <a:gd name="T31" fmla="*/ 21 h 121"/>
                <a:gd name="T32" fmla="*/ 157 w 120"/>
                <a:gd name="T33" fmla="*/ 21 h 121"/>
                <a:gd name="T34" fmla="*/ 181 w 120"/>
                <a:gd name="T35" fmla="*/ 40 h 121"/>
                <a:gd name="T36" fmla="*/ 210 w 120"/>
                <a:gd name="T37" fmla="*/ 57 h 121"/>
                <a:gd name="T38" fmla="*/ 210 w 120"/>
                <a:gd name="T39" fmla="*/ 126 h 121"/>
                <a:gd name="T40" fmla="*/ 204 w 120"/>
                <a:gd name="T41" fmla="*/ 167 h 121"/>
                <a:gd name="T42" fmla="*/ 204 w 120"/>
                <a:gd name="T43" fmla="*/ 213 h 121"/>
                <a:gd name="T44" fmla="*/ 195 w 120"/>
                <a:gd name="T45" fmla="*/ 257 h 121"/>
                <a:gd name="T46" fmla="*/ 192 w 120"/>
                <a:gd name="T47" fmla="*/ 296 h 121"/>
                <a:gd name="T48" fmla="*/ 172 w 120"/>
                <a:gd name="T49" fmla="*/ 326 h 121"/>
                <a:gd name="T50" fmla="*/ 157 w 120"/>
                <a:gd name="T51" fmla="*/ 355 h 121"/>
                <a:gd name="T52" fmla="*/ 131 w 120"/>
                <a:gd name="T53" fmla="*/ 345 h 121"/>
                <a:gd name="T54" fmla="*/ 106 w 120"/>
                <a:gd name="T55" fmla="*/ 345 h 121"/>
                <a:gd name="T56" fmla="*/ 104 w 120"/>
                <a:gd name="T57" fmla="*/ 341 h 12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20" h="121">
                  <a:moveTo>
                    <a:pt x="59" y="116"/>
                  </a:moveTo>
                  <a:lnTo>
                    <a:pt x="54" y="114"/>
                  </a:lnTo>
                  <a:lnTo>
                    <a:pt x="42" y="106"/>
                  </a:lnTo>
                  <a:lnTo>
                    <a:pt x="35" y="92"/>
                  </a:lnTo>
                  <a:lnTo>
                    <a:pt x="33" y="85"/>
                  </a:lnTo>
                  <a:lnTo>
                    <a:pt x="31" y="83"/>
                  </a:lnTo>
                  <a:lnTo>
                    <a:pt x="19" y="73"/>
                  </a:lnTo>
                  <a:lnTo>
                    <a:pt x="9" y="57"/>
                  </a:lnTo>
                  <a:lnTo>
                    <a:pt x="0" y="38"/>
                  </a:lnTo>
                  <a:lnTo>
                    <a:pt x="23" y="43"/>
                  </a:lnTo>
                  <a:lnTo>
                    <a:pt x="38" y="31"/>
                  </a:lnTo>
                  <a:lnTo>
                    <a:pt x="54" y="17"/>
                  </a:lnTo>
                  <a:lnTo>
                    <a:pt x="59" y="7"/>
                  </a:lnTo>
                  <a:lnTo>
                    <a:pt x="71" y="2"/>
                  </a:lnTo>
                  <a:lnTo>
                    <a:pt x="83" y="0"/>
                  </a:lnTo>
                  <a:lnTo>
                    <a:pt x="83" y="7"/>
                  </a:lnTo>
                  <a:lnTo>
                    <a:pt x="90" y="7"/>
                  </a:lnTo>
                  <a:lnTo>
                    <a:pt x="104" y="14"/>
                  </a:lnTo>
                  <a:lnTo>
                    <a:pt x="120" y="19"/>
                  </a:lnTo>
                  <a:lnTo>
                    <a:pt x="120" y="43"/>
                  </a:lnTo>
                  <a:lnTo>
                    <a:pt x="118" y="57"/>
                  </a:lnTo>
                  <a:lnTo>
                    <a:pt x="118" y="73"/>
                  </a:lnTo>
                  <a:lnTo>
                    <a:pt x="113" y="88"/>
                  </a:lnTo>
                  <a:lnTo>
                    <a:pt x="111" y="102"/>
                  </a:lnTo>
                  <a:lnTo>
                    <a:pt x="99" y="111"/>
                  </a:lnTo>
                  <a:lnTo>
                    <a:pt x="90" y="121"/>
                  </a:lnTo>
                  <a:lnTo>
                    <a:pt x="75" y="118"/>
                  </a:lnTo>
                  <a:lnTo>
                    <a:pt x="61" y="118"/>
                  </a:lnTo>
                  <a:lnTo>
                    <a:pt x="59" y="116"/>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340" name="Freeform 5481"/>
            <p:cNvSpPr>
              <a:spLocks/>
            </p:cNvSpPr>
            <p:nvPr/>
          </p:nvSpPr>
          <p:spPr bwMode="auto">
            <a:xfrm>
              <a:off x="1540" y="3315"/>
              <a:ext cx="84" cy="105"/>
            </a:xfrm>
            <a:custGeom>
              <a:avLst/>
              <a:gdLst>
                <a:gd name="T0" fmla="*/ 124 w 76"/>
                <a:gd name="T1" fmla="*/ 122 h 85"/>
                <a:gd name="T2" fmla="*/ 97 w 76"/>
                <a:gd name="T3" fmla="*/ 89 h 85"/>
                <a:gd name="T4" fmla="*/ 72 w 76"/>
                <a:gd name="T5" fmla="*/ 53 h 85"/>
                <a:gd name="T6" fmla="*/ 51 w 76"/>
                <a:gd name="T7" fmla="*/ 40 h 85"/>
                <a:gd name="T8" fmla="*/ 48 w 76"/>
                <a:gd name="T9" fmla="*/ 40 h 85"/>
                <a:gd name="T10" fmla="*/ 15 w 76"/>
                <a:gd name="T11" fmla="*/ 0 h 85"/>
                <a:gd name="T12" fmla="*/ 0 w 76"/>
                <a:gd name="T13" fmla="*/ 0 h 85"/>
                <a:gd name="T14" fmla="*/ 0 w 76"/>
                <a:gd name="T15" fmla="*/ 2 h 85"/>
                <a:gd name="T16" fmla="*/ 0 w 76"/>
                <a:gd name="T17" fmla="*/ 61 h 85"/>
                <a:gd name="T18" fmla="*/ 0 w 76"/>
                <a:gd name="T19" fmla="*/ 115 h 85"/>
                <a:gd name="T20" fmla="*/ 0 w 76"/>
                <a:gd name="T21" fmla="*/ 122 h 85"/>
                <a:gd name="T22" fmla="*/ 0 w 76"/>
                <a:gd name="T23" fmla="*/ 162 h 85"/>
                <a:gd name="T24" fmla="*/ 12 w 76"/>
                <a:gd name="T25" fmla="*/ 206 h 85"/>
                <a:gd name="T26" fmla="*/ 43 w 76"/>
                <a:gd name="T27" fmla="*/ 231 h 85"/>
                <a:gd name="T28" fmla="*/ 85 w 76"/>
                <a:gd name="T29" fmla="*/ 246 h 85"/>
                <a:gd name="T30" fmla="*/ 105 w 76"/>
                <a:gd name="T31" fmla="*/ 225 h 85"/>
                <a:gd name="T32" fmla="*/ 126 w 76"/>
                <a:gd name="T33" fmla="*/ 184 h 85"/>
                <a:gd name="T34" fmla="*/ 116 w 76"/>
                <a:gd name="T35" fmla="*/ 145 h 85"/>
                <a:gd name="T36" fmla="*/ 124 w 76"/>
                <a:gd name="T37" fmla="*/ 122 h 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6" h="85">
                  <a:moveTo>
                    <a:pt x="74" y="43"/>
                  </a:moveTo>
                  <a:lnTo>
                    <a:pt x="59" y="31"/>
                  </a:lnTo>
                  <a:lnTo>
                    <a:pt x="43" y="19"/>
                  </a:lnTo>
                  <a:lnTo>
                    <a:pt x="31" y="14"/>
                  </a:lnTo>
                  <a:lnTo>
                    <a:pt x="29" y="14"/>
                  </a:lnTo>
                  <a:lnTo>
                    <a:pt x="10" y="0"/>
                  </a:lnTo>
                  <a:lnTo>
                    <a:pt x="0" y="0"/>
                  </a:lnTo>
                  <a:lnTo>
                    <a:pt x="0" y="2"/>
                  </a:lnTo>
                  <a:lnTo>
                    <a:pt x="0" y="21"/>
                  </a:lnTo>
                  <a:lnTo>
                    <a:pt x="0" y="40"/>
                  </a:lnTo>
                  <a:lnTo>
                    <a:pt x="0" y="43"/>
                  </a:lnTo>
                  <a:lnTo>
                    <a:pt x="0" y="57"/>
                  </a:lnTo>
                  <a:lnTo>
                    <a:pt x="7" y="71"/>
                  </a:lnTo>
                  <a:lnTo>
                    <a:pt x="26" y="80"/>
                  </a:lnTo>
                  <a:lnTo>
                    <a:pt x="52" y="85"/>
                  </a:lnTo>
                  <a:lnTo>
                    <a:pt x="64" y="78"/>
                  </a:lnTo>
                  <a:lnTo>
                    <a:pt x="76" y="64"/>
                  </a:lnTo>
                  <a:lnTo>
                    <a:pt x="71" y="50"/>
                  </a:lnTo>
                  <a:lnTo>
                    <a:pt x="74" y="43"/>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341" name="Freeform 5482"/>
            <p:cNvSpPr>
              <a:spLocks/>
            </p:cNvSpPr>
            <p:nvPr/>
          </p:nvSpPr>
          <p:spPr bwMode="auto">
            <a:xfrm>
              <a:off x="1329" y="3128"/>
              <a:ext cx="269" cy="670"/>
            </a:xfrm>
            <a:custGeom>
              <a:avLst/>
              <a:gdLst>
                <a:gd name="T0" fmla="*/ 236 w 241"/>
                <a:gd name="T1" fmla="*/ 998 h 541"/>
                <a:gd name="T2" fmla="*/ 225 w 241"/>
                <a:gd name="T3" fmla="*/ 1061 h 541"/>
                <a:gd name="T4" fmla="*/ 244 w 241"/>
                <a:gd name="T5" fmla="*/ 1066 h 541"/>
                <a:gd name="T6" fmla="*/ 257 w 241"/>
                <a:gd name="T7" fmla="*/ 1096 h 541"/>
                <a:gd name="T8" fmla="*/ 228 w 241"/>
                <a:gd name="T9" fmla="*/ 1086 h 541"/>
                <a:gd name="T10" fmla="*/ 228 w 241"/>
                <a:gd name="T11" fmla="*/ 1141 h 541"/>
                <a:gd name="T12" fmla="*/ 228 w 241"/>
                <a:gd name="T13" fmla="*/ 1203 h 541"/>
                <a:gd name="T14" fmla="*/ 201 w 241"/>
                <a:gd name="T15" fmla="*/ 1282 h 541"/>
                <a:gd name="T16" fmla="*/ 254 w 241"/>
                <a:gd name="T17" fmla="*/ 1330 h 541"/>
                <a:gd name="T18" fmla="*/ 254 w 241"/>
                <a:gd name="T19" fmla="*/ 1357 h 541"/>
                <a:gd name="T20" fmla="*/ 228 w 241"/>
                <a:gd name="T21" fmla="*/ 1425 h 541"/>
                <a:gd name="T22" fmla="*/ 213 w 241"/>
                <a:gd name="T23" fmla="*/ 1453 h 541"/>
                <a:gd name="T24" fmla="*/ 217 w 241"/>
                <a:gd name="T25" fmla="*/ 1475 h 541"/>
                <a:gd name="T26" fmla="*/ 211 w 241"/>
                <a:gd name="T27" fmla="*/ 1511 h 541"/>
                <a:gd name="T28" fmla="*/ 213 w 241"/>
                <a:gd name="T29" fmla="*/ 1539 h 541"/>
                <a:gd name="T30" fmla="*/ 244 w 241"/>
                <a:gd name="T31" fmla="*/ 1577 h 541"/>
                <a:gd name="T32" fmla="*/ 156 w 241"/>
                <a:gd name="T33" fmla="*/ 1551 h 541"/>
                <a:gd name="T34" fmla="*/ 125 w 241"/>
                <a:gd name="T35" fmla="*/ 1492 h 541"/>
                <a:gd name="T36" fmla="*/ 90 w 241"/>
                <a:gd name="T37" fmla="*/ 1425 h 541"/>
                <a:gd name="T38" fmla="*/ 104 w 241"/>
                <a:gd name="T39" fmla="*/ 1323 h 541"/>
                <a:gd name="T40" fmla="*/ 94 w 241"/>
                <a:gd name="T41" fmla="*/ 1233 h 541"/>
                <a:gd name="T42" fmla="*/ 78 w 241"/>
                <a:gd name="T43" fmla="*/ 1196 h 541"/>
                <a:gd name="T44" fmla="*/ 75 w 241"/>
                <a:gd name="T45" fmla="*/ 1163 h 541"/>
                <a:gd name="T46" fmla="*/ 49 w 241"/>
                <a:gd name="T47" fmla="*/ 1079 h 541"/>
                <a:gd name="T48" fmla="*/ 36 w 241"/>
                <a:gd name="T49" fmla="*/ 970 h 541"/>
                <a:gd name="T50" fmla="*/ 41 w 241"/>
                <a:gd name="T51" fmla="*/ 889 h 541"/>
                <a:gd name="T52" fmla="*/ 29 w 241"/>
                <a:gd name="T53" fmla="*/ 815 h 541"/>
                <a:gd name="T54" fmla="*/ 32 w 241"/>
                <a:gd name="T55" fmla="*/ 738 h 541"/>
                <a:gd name="T56" fmla="*/ 32 w 241"/>
                <a:gd name="T57" fmla="*/ 632 h 541"/>
                <a:gd name="T58" fmla="*/ 12 w 241"/>
                <a:gd name="T59" fmla="*/ 559 h 541"/>
                <a:gd name="T60" fmla="*/ 0 w 241"/>
                <a:gd name="T61" fmla="*/ 481 h 541"/>
                <a:gd name="T62" fmla="*/ 2 w 241"/>
                <a:gd name="T63" fmla="*/ 414 h 541"/>
                <a:gd name="T64" fmla="*/ 12 w 241"/>
                <a:gd name="T65" fmla="*/ 328 h 541"/>
                <a:gd name="T66" fmla="*/ 32 w 241"/>
                <a:gd name="T67" fmla="*/ 269 h 541"/>
                <a:gd name="T68" fmla="*/ 21 w 241"/>
                <a:gd name="T69" fmla="*/ 167 h 541"/>
                <a:gd name="T70" fmla="*/ 49 w 241"/>
                <a:gd name="T71" fmla="*/ 118 h 541"/>
                <a:gd name="T72" fmla="*/ 49 w 241"/>
                <a:gd name="T73" fmla="*/ 62 h 541"/>
                <a:gd name="T74" fmla="*/ 75 w 241"/>
                <a:gd name="T75" fmla="*/ 14 h 541"/>
                <a:gd name="T76" fmla="*/ 119 w 241"/>
                <a:gd name="T77" fmla="*/ 47 h 541"/>
                <a:gd name="T78" fmla="*/ 160 w 241"/>
                <a:gd name="T79" fmla="*/ 14 h 541"/>
                <a:gd name="T80" fmla="*/ 192 w 241"/>
                <a:gd name="T81" fmla="*/ 66 h 541"/>
                <a:gd name="T82" fmla="*/ 242 w 241"/>
                <a:gd name="T83" fmla="*/ 130 h 541"/>
                <a:gd name="T84" fmla="*/ 287 w 241"/>
                <a:gd name="T85" fmla="*/ 170 h 541"/>
                <a:gd name="T86" fmla="*/ 299 w 241"/>
                <a:gd name="T87" fmla="*/ 244 h 541"/>
                <a:gd name="T88" fmla="*/ 324 w 241"/>
                <a:gd name="T89" fmla="*/ 295 h 541"/>
                <a:gd name="T90" fmla="*/ 373 w 241"/>
                <a:gd name="T91" fmla="*/ 289 h 541"/>
                <a:gd name="T92" fmla="*/ 390 w 241"/>
                <a:gd name="T93" fmla="*/ 198 h 541"/>
                <a:gd name="T94" fmla="*/ 417 w 241"/>
                <a:gd name="T95" fmla="*/ 269 h 541"/>
                <a:gd name="T96" fmla="*/ 385 w 241"/>
                <a:gd name="T97" fmla="*/ 317 h 541"/>
                <a:gd name="T98" fmla="*/ 357 w 241"/>
                <a:gd name="T99" fmla="*/ 378 h 541"/>
                <a:gd name="T100" fmla="*/ 328 w 241"/>
                <a:gd name="T101" fmla="*/ 440 h 541"/>
                <a:gd name="T102" fmla="*/ 328 w 241"/>
                <a:gd name="T103" fmla="*/ 502 h 541"/>
                <a:gd name="T104" fmla="*/ 328 w 241"/>
                <a:gd name="T105" fmla="*/ 591 h 541"/>
                <a:gd name="T106" fmla="*/ 336 w 241"/>
                <a:gd name="T107" fmla="*/ 671 h 541"/>
                <a:gd name="T108" fmla="*/ 373 w 241"/>
                <a:gd name="T109" fmla="*/ 748 h 541"/>
                <a:gd name="T110" fmla="*/ 383 w 241"/>
                <a:gd name="T111" fmla="*/ 819 h 541"/>
                <a:gd name="T112" fmla="*/ 347 w 241"/>
                <a:gd name="T113" fmla="*/ 876 h 541"/>
                <a:gd name="T114" fmla="*/ 302 w 241"/>
                <a:gd name="T115" fmla="*/ 889 h 541"/>
                <a:gd name="T116" fmla="*/ 263 w 241"/>
                <a:gd name="T117" fmla="*/ 894 h 541"/>
                <a:gd name="T118" fmla="*/ 272 w 241"/>
                <a:gd name="T119" fmla="*/ 977 h 54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41" h="541">
                  <a:moveTo>
                    <a:pt x="156" y="343"/>
                  </a:moveTo>
                  <a:lnTo>
                    <a:pt x="135" y="343"/>
                  </a:lnTo>
                  <a:lnTo>
                    <a:pt x="118" y="340"/>
                  </a:lnTo>
                  <a:lnTo>
                    <a:pt x="130" y="364"/>
                  </a:lnTo>
                  <a:lnTo>
                    <a:pt x="135" y="366"/>
                  </a:lnTo>
                  <a:lnTo>
                    <a:pt x="142" y="366"/>
                  </a:lnTo>
                  <a:lnTo>
                    <a:pt x="147" y="364"/>
                  </a:lnTo>
                  <a:lnTo>
                    <a:pt x="149" y="376"/>
                  </a:lnTo>
                  <a:lnTo>
                    <a:pt x="142" y="373"/>
                  </a:lnTo>
                  <a:lnTo>
                    <a:pt x="132" y="373"/>
                  </a:lnTo>
                  <a:lnTo>
                    <a:pt x="142" y="378"/>
                  </a:lnTo>
                  <a:lnTo>
                    <a:pt x="132" y="392"/>
                  </a:lnTo>
                  <a:lnTo>
                    <a:pt x="135" y="406"/>
                  </a:lnTo>
                  <a:lnTo>
                    <a:pt x="132" y="413"/>
                  </a:lnTo>
                  <a:lnTo>
                    <a:pt x="116" y="423"/>
                  </a:lnTo>
                  <a:lnTo>
                    <a:pt x="116" y="440"/>
                  </a:lnTo>
                  <a:lnTo>
                    <a:pt x="137" y="449"/>
                  </a:lnTo>
                  <a:lnTo>
                    <a:pt x="147" y="456"/>
                  </a:lnTo>
                  <a:lnTo>
                    <a:pt x="142" y="463"/>
                  </a:lnTo>
                  <a:lnTo>
                    <a:pt x="147" y="466"/>
                  </a:lnTo>
                  <a:lnTo>
                    <a:pt x="140" y="477"/>
                  </a:lnTo>
                  <a:lnTo>
                    <a:pt x="132" y="489"/>
                  </a:lnTo>
                  <a:lnTo>
                    <a:pt x="130" y="501"/>
                  </a:lnTo>
                  <a:lnTo>
                    <a:pt x="123" y="499"/>
                  </a:lnTo>
                  <a:lnTo>
                    <a:pt x="118" y="501"/>
                  </a:lnTo>
                  <a:lnTo>
                    <a:pt x="125" y="506"/>
                  </a:lnTo>
                  <a:lnTo>
                    <a:pt x="121" y="513"/>
                  </a:lnTo>
                  <a:lnTo>
                    <a:pt x="121" y="518"/>
                  </a:lnTo>
                  <a:lnTo>
                    <a:pt x="128" y="529"/>
                  </a:lnTo>
                  <a:lnTo>
                    <a:pt x="123" y="529"/>
                  </a:lnTo>
                  <a:lnTo>
                    <a:pt x="135" y="532"/>
                  </a:lnTo>
                  <a:lnTo>
                    <a:pt x="142" y="541"/>
                  </a:lnTo>
                  <a:lnTo>
                    <a:pt x="118" y="536"/>
                  </a:lnTo>
                  <a:lnTo>
                    <a:pt x="90" y="532"/>
                  </a:lnTo>
                  <a:lnTo>
                    <a:pt x="83" y="525"/>
                  </a:lnTo>
                  <a:lnTo>
                    <a:pt x="73" y="513"/>
                  </a:lnTo>
                  <a:lnTo>
                    <a:pt x="66" y="513"/>
                  </a:lnTo>
                  <a:lnTo>
                    <a:pt x="52" y="489"/>
                  </a:lnTo>
                  <a:lnTo>
                    <a:pt x="61" y="477"/>
                  </a:lnTo>
                  <a:lnTo>
                    <a:pt x="59" y="454"/>
                  </a:lnTo>
                  <a:lnTo>
                    <a:pt x="54" y="435"/>
                  </a:lnTo>
                  <a:lnTo>
                    <a:pt x="54" y="423"/>
                  </a:lnTo>
                  <a:lnTo>
                    <a:pt x="52" y="413"/>
                  </a:lnTo>
                  <a:lnTo>
                    <a:pt x="45" y="411"/>
                  </a:lnTo>
                  <a:lnTo>
                    <a:pt x="54" y="406"/>
                  </a:lnTo>
                  <a:lnTo>
                    <a:pt x="43" y="399"/>
                  </a:lnTo>
                  <a:lnTo>
                    <a:pt x="35" y="380"/>
                  </a:lnTo>
                  <a:lnTo>
                    <a:pt x="28" y="371"/>
                  </a:lnTo>
                  <a:lnTo>
                    <a:pt x="28" y="357"/>
                  </a:lnTo>
                  <a:lnTo>
                    <a:pt x="21" y="333"/>
                  </a:lnTo>
                  <a:lnTo>
                    <a:pt x="19" y="314"/>
                  </a:lnTo>
                  <a:lnTo>
                    <a:pt x="24" y="305"/>
                  </a:lnTo>
                  <a:lnTo>
                    <a:pt x="21" y="293"/>
                  </a:lnTo>
                  <a:lnTo>
                    <a:pt x="17" y="279"/>
                  </a:lnTo>
                  <a:lnTo>
                    <a:pt x="12" y="265"/>
                  </a:lnTo>
                  <a:lnTo>
                    <a:pt x="19" y="253"/>
                  </a:lnTo>
                  <a:lnTo>
                    <a:pt x="17" y="241"/>
                  </a:lnTo>
                  <a:lnTo>
                    <a:pt x="19" y="217"/>
                  </a:lnTo>
                  <a:lnTo>
                    <a:pt x="17" y="205"/>
                  </a:lnTo>
                  <a:lnTo>
                    <a:pt x="7" y="191"/>
                  </a:lnTo>
                  <a:lnTo>
                    <a:pt x="0" y="177"/>
                  </a:lnTo>
                  <a:lnTo>
                    <a:pt x="0" y="165"/>
                  </a:lnTo>
                  <a:lnTo>
                    <a:pt x="5" y="153"/>
                  </a:lnTo>
                  <a:lnTo>
                    <a:pt x="2" y="142"/>
                  </a:lnTo>
                  <a:lnTo>
                    <a:pt x="2" y="130"/>
                  </a:lnTo>
                  <a:lnTo>
                    <a:pt x="7" y="113"/>
                  </a:lnTo>
                  <a:lnTo>
                    <a:pt x="17" y="97"/>
                  </a:lnTo>
                  <a:lnTo>
                    <a:pt x="19" y="92"/>
                  </a:lnTo>
                  <a:lnTo>
                    <a:pt x="14" y="83"/>
                  </a:lnTo>
                  <a:lnTo>
                    <a:pt x="12" y="57"/>
                  </a:lnTo>
                  <a:lnTo>
                    <a:pt x="14" y="47"/>
                  </a:lnTo>
                  <a:lnTo>
                    <a:pt x="28" y="40"/>
                  </a:lnTo>
                  <a:lnTo>
                    <a:pt x="31" y="23"/>
                  </a:lnTo>
                  <a:lnTo>
                    <a:pt x="28" y="21"/>
                  </a:lnTo>
                  <a:lnTo>
                    <a:pt x="40" y="0"/>
                  </a:lnTo>
                  <a:lnTo>
                    <a:pt x="43" y="5"/>
                  </a:lnTo>
                  <a:lnTo>
                    <a:pt x="61" y="7"/>
                  </a:lnTo>
                  <a:lnTo>
                    <a:pt x="69" y="16"/>
                  </a:lnTo>
                  <a:lnTo>
                    <a:pt x="76" y="9"/>
                  </a:lnTo>
                  <a:lnTo>
                    <a:pt x="92" y="5"/>
                  </a:lnTo>
                  <a:lnTo>
                    <a:pt x="95" y="9"/>
                  </a:lnTo>
                  <a:lnTo>
                    <a:pt x="111" y="23"/>
                  </a:lnTo>
                  <a:lnTo>
                    <a:pt x="125" y="38"/>
                  </a:lnTo>
                  <a:lnTo>
                    <a:pt x="140" y="45"/>
                  </a:lnTo>
                  <a:lnTo>
                    <a:pt x="151" y="49"/>
                  </a:lnTo>
                  <a:lnTo>
                    <a:pt x="166" y="59"/>
                  </a:lnTo>
                  <a:lnTo>
                    <a:pt x="180" y="66"/>
                  </a:lnTo>
                  <a:lnTo>
                    <a:pt x="173" y="83"/>
                  </a:lnTo>
                  <a:lnTo>
                    <a:pt x="168" y="99"/>
                  </a:lnTo>
                  <a:lnTo>
                    <a:pt x="187" y="101"/>
                  </a:lnTo>
                  <a:lnTo>
                    <a:pt x="206" y="104"/>
                  </a:lnTo>
                  <a:lnTo>
                    <a:pt x="215" y="99"/>
                  </a:lnTo>
                  <a:lnTo>
                    <a:pt x="227" y="80"/>
                  </a:lnTo>
                  <a:lnTo>
                    <a:pt x="225" y="68"/>
                  </a:lnTo>
                  <a:lnTo>
                    <a:pt x="237" y="68"/>
                  </a:lnTo>
                  <a:lnTo>
                    <a:pt x="241" y="92"/>
                  </a:lnTo>
                  <a:lnTo>
                    <a:pt x="232" y="101"/>
                  </a:lnTo>
                  <a:lnTo>
                    <a:pt x="222" y="109"/>
                  </a:lnTo>
                  <a:lnTo>
                    <a:pt x="215" y="118"/>
                  </a:lnTo>
                  <a:lnTo>
                    <a:pt x="206" y="130"/>
                  </a:lnTo>
                  <a:lnTo>
                    <a:pt x="196" y="139"/>
                  </a:lnTo>
                  <a:lnTo>
                    <a:pt x="189" y="151"/>
                  </a:lnTo>
                  <a:lnTo>
                    <a:pt x="189" y="153"/>
                  </a:lnTo>
                  <a:lnTo>
                    <a:pt x="189" y="172"/>
                  </a:lnTo>
                  <a:lnTo>
                    <a:pt x="189" y="191"/>
                  </a:lnTo>
                  <a:lnTo>
                    <a:pt x="189" y="203"/>
                  </a:lnTo>
                  <a:lnTo>
                    <a:pt x="187" y="210"/>
                  </a:lnTo>
                  <a:lnTo>
                    <a:pt x="194" y="231"/>
                  </a:lnTo>
                  <a:lnTo>
                    <a:pt x="213" y="246"/>
                  </a:lnTo>
                  <a:lnTo>
                    <a:pt x="215" y="257"/>
                  </a:lnTo>
                  <a:lnTo>
                    <a:pt x="225" y="265"/>
                  </a:lnTo>
                  <a:lnTo>
                    <a:pt x="220" y="281"/>
                  </a:lnTo>
                  <a:lnTo>
                    <a:pt x="213" y="295"/>
                  </a:lnTo>
                  <a:lnTo>
                    <a:pt x="201" y="300"/>
                  </a:lnTo>
                  <a:lnTo>
                    <a:pt x="189" y="302"/>
                  </a:lnTo>
                  <a:lnTo>
                    <a:pt x="175" y="305"/>
                  </a:lnTo>
                  <a:lnTo>
                    <a:pt x="163" y="307"/>
                  </a:lnTo>
                  <a:lnTo>
                    <a:pt x="151" y="307"/>
                  </a:lnTo>
                  <a:lnTo>
                    <a:pt x="156" y="314"/>
                  </a:lnTo>
                  <a:lnTo>
                    <a:pt x="158" y="335"/>
                  </a:lnTo>
                  <a:lnTo>
                    <a:pt x="156" y="343"/>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342" name="Freeform 5483"/>
            <p:cNvSpPr>
              <a:spLocks/>
            </p:cNvSpPr>
            <p:nvPr/>
          </p:nvSpPr>
          <p:spPr bwMode="auto">
            <a:xfrm>
              <a:off x="1327" y="3572"/>
              <a:ext cx="12" cy="33"/>
            </a:xfrm>
            <a:custGeom>
              <a:avLst/>
              <a:gdLst>
                <a:gd name="T0" fmla="*/ 4 w 11"/>
                <a:gd name="T1" fmla="*/ 0 h 26"/>
                <a:gd name="T2" fmla="*/ 0 w 11"/>
                <a:gd name="T3" fmla="*/ 0 h 26"/>
                <a:gd name="T4" fmla="*/ 12 w 11"/>
                <a:gd name="T5" fmla="*/ 85 h 26"/>
                <a:gd name="T6" fmla="*/ 14 w 11"/>
                <a:gd name="T7" fmla="*/ 77 h 26"/>
                <a:gd name="T8" fmla="*/ 16 w 11"/>
                <a:gd name="T9" fmla="*/ 61 h 26"/>
                <a:gd name="T10" fmla="*/ 14 w 11"/>
                <a:gd name="T11" fmla="*/ 23 h 26"/>
                <a:gd name="T12" fmla="*/ 14 w 11"/>
                <a:gd name="T13" fmla="*/ 23 h 26"/>
                <a:gd name="T14" fmla="*/ 4 w 11"/>
                <a:gd name="T15" fmla="*/ 0 h 2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 h="26">
                  <a:moveTo>
                    <a:pt x="4" y="0"/>
                  </a:moveTo>
                  <a:lnTo>
                    <a:pt x="0" y="0"/>
                  </a:lnTo>
                  <a:lnTo>
                    <a:pt x="7" y="26"/>
                  </a:lnTo>
                  <a:lnTo>
                    <a:pt x="9" y="24"/>
                  </a:lnTo>
                  <a:lnTo>
                    <a:pt x="11" y="19"/>
                  </a:lnTo>
                  <a:lnTo>
                    <a:pt x="9" y="7"/>
                  </a:lnTo>
                  <a:lnTo>
                    <a:pt x="4" y="0"/>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343" name="Freeform 5484"/>
            <p:cNvSpPr>
              <a:spLocks/>
            </p:cNvSpPr>
            <p:nvPr/>
          </p:nvSpPr>
          <p:spPr bwMode="auto">
            <a:xfrm>
              <a:off x="1357" y="3722"/>
              <a:ext cx="17" cy="26"/>
            </a:xfrm>
            <a:custGeom>
              <a:avLst/>
              <a:gdLst>
                <a:gd name="T0" fmla="*/ 19 w 14"/>
                <a:gd name="T1" fmla="*/ 0 h 21"/>
                <a:gd name="T2" fmla="*/ 0 w 14"/>
                <a:gd name="T3" fmla="*/ 26 h 21"/>
                <a:gd name="T4" fmla="*/ 19 w 14"/>
                <a:gd name="T5" fmla="*/ 57 h 21"/>
                <a:gd name="T6" fmla="*/ 36 w 14"/>
                <a:gd name="T7" fmla="*/ 62 h 21"/>
                <a:gd name="T8" fmla="*/ 36 w 14"/>
                <a:gd name="T9" fmla="*/ 40 h 21"/>
                <a:gd name="T10" fmla="*/ 19 w 14"/>
                <a:gd name="T11" fmla="*/ 0 h 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21">
                  <a:moveTo>
                    <a:pt x="7" y="0"/>
                  </a:moveTo>
                  <a:lnTo>
                    <a:pt x="0" y="9"/>
                  </a:lnTo>
                  <a:lnTo>
                    <a:pt x="7" y="19"/>
                  </a:lnTo>
                  <a:lnTo>
                    <a:pt x="14" y="21"/>
                  </a:lnTo>
                  <a:lnTo>
                    <a:pt x="14" y="14"/>
                  </a:lnTo>
                  <a:lnTo>
                    <a:pt x="7" y="0"/>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344" name="Freeform 5485"/>
            <p:cNvSpPr>
              <a:spLocks/>
            </p:cNvSpPr>
            <p:nvPr/>
          </p:nvSpPr>
          <p:spPr bwMode="auto">
            <a:xfrm>
              <a:off x="1091" y="2616"/>
              <a:ext cx="100" cy="143"/>
            </a:xfrm>
            <a:custGeom>
              <a:avLst/>
              <a:gdLst>
                <a:gd name="T0" fmla="*/ 0 w 90"/>
                <a:gd name="T1" fmla="*/ 136 h 116"/>
                <a:gd name="T2" fmla="*/ 2 w 90"/>
                <a:gd name="T3" fmla="*/ 182 h 116"/>
                <a:gd name="T4" fmla="*/ 0 w 90"/>
                <a:gd name="T5" fmla="*/ 196 h 116"/>
                <a:gd name="T6" fmla="*/ 20 w 90"/>
                <a:gd name="T7" fmla="*/ 202 h 116"/>
                <a:gd name="T8" fmla="*/ 24 w 90"/>
                <a:gd name="T9" fmla="*/ 196 h 116"/>
                <a:gd name="T10" fmla="*/ 29 w 90"/>
                <a:gd name="T11" fmla="*/ 202 h 116"/>
                <a:gd name="T12" fmla="*/ 29 w 90"/>
                <a:gd name="T13" fmla="*/ 235 h 116"/>
                <a:gd name="T14" fmla="*/ 16 w 90"/>
                <a:gd name="T15" fmla="*/ 249 h 116"/>
                <a:gd name="T16" fmla="*/ 16 w 90"/>
                <a:gd name="T17" fmla="*/ 276 h 116"/>
                <a:gd name="T18" fmla="*/ 12 w 90"/>
                <a:gd name="T19" fmla="*/ 296 h 116"/>
                <a:gd name="T20" fmla="*/ 20 w 90"/>
                <a:gd name="T21" fmla="*/ 296 h 116"/>
                <a:gd name="T22" fmla="*/ 52 w 90"/>
                <a:gd name="T23" fmla="*/ 330 h 116"/>
                <a:gd name="T24" fmla="*/ 60 w 90"/>
                <a:gd name="T25" fmla="*/ 308 h 116"/>
                <a:gd name="T26" fmla="*/ 60 w 90"/>
                <a:gd name="T27" fmla="*/ 290 h 116"/>
                <a:gd name="T28" fmla="*/ 67 w 90"/>
                <a:gd name="T29" fmla="*/ 270 h 116"/>
                <a:gd name="T30" fmla="*/ 73 w 90"/>
                <a:gd name="T31" fmla="*/ 235 h 116"/>
                <a:gd name="T32" fmla="*/ 73 w 90"/>
                <a:gd name="T33" fmla="*/ 235 h 116"/>
                <a:gd name="T34" fmla="*/ 73 w 90"/>
                <a:gd name="T35" fmla="*/ 249 h 116"/>
                <a:gd name="T36" fmla="*/ 79 w 90"/>
                <a:gd name="T37" fmla="*/ 249 h 116"/>
                <a:gd name="T38" fmla="*/ 77 w 90"/>
                <a:gd name="T39" fmla="*/ 235 h 116"/>
                <a:gd name="T40" fmla="*/ 86 w 90"/>
                <a:gd name="T41" fmla="*/ 228 h 116"/>
                <a:gd name="T42" fmla="*/ 100 w 90"/>
                <a:gd name="T43" fmla="*/ 217 h 116"/>
                <a:gd name="T44" fmla="*/ 127 w 90"/>
                <a:gd name="T45" fmla="*/ 182 h 116"/>
                <a:gd name="T46" fmla="*/ 143 w 90"/>
                <a:gd name="T47" fmla="*/ 128 h 116"/>
                <a:gd name="T48" fmla="*/ 152 w 90"/>
                <a:gd name="T49" fmla="*/ 128 h 116"/>
                <a:gd name="T50" fmla="*/ 140 w 90"/>
                <a:gd name="T51" fmla="*/ 80 h 116"/>
                <a:gd name="T52" fmla="*/ 149 w 90"/>
                <a:gd name="T53" fmla="*/ 80 h 116"/>
                <a:gd name="T54" fmla="*/ 121 w 90"/>
                <a:gd name="T55" fmla="*/ 53 h 116"/>
                <a:gd name="T56" fmla="*/ 91 w 90"/>
                <a:gd name="T57" fmla="*/ 53 h 116"/>
                <a:gd name="T58" fmla="*/ 77 w 90"/>
                <a:gd name="T59" fmla="*/ 27 h 116"/>
                <a:gd name="T60" fmla="*/ 52 w 90"/>
                <a:gd name="T61" fmla="*/ 0 h 116"/>
                <a:gd name="T62" fmla="*/ 44 w 90"/>
                <a:gd name="T63" fmla="*/ 21 h 116"/>
                <a:gd name="T64" fmla="*/ 20 w 90"/>
                <a:gd name="T65" fmla="*/ 39 h 116"/>
                <a:gd name="T66" fmla="*/ 12 w 90"/>
                <a:gd name="T67" fmla="*/ 80 h 116"/>
                <a:gd name="T68" fmla="*/ 12 w 90"/>
                <a:gd name="T69" fmla="*/ 102 h 116"/>
                <a:gd name="T70" fmla="*/ 0 w 90"/>
                <a:gd name="T71" fmla="*/ 136 h 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90" h="116">
                  <a:moveTo>
                    <a:pt x="0" y="47"/>
                  </a:moveTo>
                  <a:lnTo>
                    <a:pt x="2" y="64"/>
                  </a:lnTo>
                  <a:lnTo>
                    <a:pt x="0" y="69"/>
                  </a:lnTo>
                  <a:lnTo>
                    <a:pt x="12" y="71"/>
                  </a:lnTo>
                  <a:lnTo>
                    <a:pt x="14" y="69"/>
                  </a:lnTo>
                  <a:lnTo>
                    <a:pt x="17" y="71"/>
                  </a:lnTo>
                  <a:lnTo>
                    <a:pt x="17" y="83"/>
                  </a:lnTo>
                  <a:lnTo>
                    <a:pt x="10" y="88"/>
                  </a:lnTo>
                  <a:lnTo>
                    <a:pt x="10" y="97"/>
                  </a:lnTo>
                  <a:lnTo>
                    <a:pt x="7" y="104"/>
                  </a:lnTo>
                  <a:lnTo>
                    <a:pt x="12" y="104"/>
                  </a:lnTo>
                  <a:lnTo>
                    <a:pt x="31" y="116"/>
                  </a:lnTo>
                  <a:lnTo>
                    <a:pt x="36" y="109"/>
                  </a:lnTo>
                  <a:lnTo>
                    <a:pt x="36" y="102"/>
                  </a:lnTo>
                  <a:lnTo>
                    <a:pt x="40" y="95"/>
                  </a:lnTo>
                  <a:lnTo>
                    <a:pt x="43" y="83"/>
                  </a:lnTo>
                  <a:lnTo>
                    <a:pt x="43" y="88"/>
                  </a:lnTo>
                  <a:lnTo>
                    <a:pt x="47" y="88"/>
                  </a:lnTo>
                  <a:lnTo>
                    <a:pt x="45" y="83"/>
                  </a:lnTo>
                  <a:lnTo>
                    <a:pt x="50" y="80"/>
                  </a:lnTo>
                  <a:lnTo>
                    <a:pt x="59" y="76"/>
                  </a:lnTo>
                  <a:lnTo>
                    <a:pt x="76" y="64"/>
                  </a:lnTo>
                  <a:lnTo>
                    <a:pt x="85" y="45"/>
                  </a:lnTo>
                  <a:lnTo>
                    <a:pt x="90" y="45"/>
                  </a:lnTo>
                  <a:lnTo>
                    <a:pt x="83" y="28"/>
                  </a:lnTo>
                  <a:lnTo>
                    <a:pt x="88" y="28"/>
                  </a:lnTo>
                  <a:lnTo>
                    <a:pt x="71" y="19"/>
                  </a:lnTo>
                  <a:lnTo>
                    <a:pt x="54" y="19"/>
                  </a:lnTo>
                  <a:lnTo>
                    <a:pt x="45" y="10"/>
                  </a:lnTo>
                  <a:lnTo>
                    <a:pt x="31" y="0"/>
                  </a:lnTo>
                  <a:lnTo>
                    <a:pt x="26" y="7"/>
                  </a:lnTo>
                  <a:lnTo>
                    <a:pt x="12" y="14"/>
                  </a:lnTo>
                  <a:lnTo>
                    <a:pt x="7" y="28"/>
                  </a:lnTo>
                  <a:lnTo>
                    <a:pt x="7" y="36"/>
                  </a:lnTo>
                  <a:lnTo>
                    <a:pt x="0" y="47"/>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345" name="Freeform 5486"/>
            <p:cNvSpPr>
              <a:spLocks/>
            </p:cNvSpPr>
            <p:nvPr/>
          </p:nvSpPr>
          <p:spPr bwMode="auto">
            <a:xfrm>
              <a:off x="903" y="2647"/>
              <a:ext cx="11" cy="22"/>
            </a:xfrm>
            <a:custGeom>
              <a:avLst/>
              <a:gdLst>
                <a:gd name="T0" fmla="*/ 0 w 10"/>
                <a:gd name="T1" fmla="*/ 0 h 17"/>
                <a:gd name="T2" fmla="*/ 12 w 10"/>
                <a:gd name="T3" fmla="*/ 36 h 17"/>
                <a:gd name="T4" fmla="*/ 0 w 10"/>
                <a:gd name="T5" fmla="*/ 50 h 17"/>
                <a:gd name="T6" fmla="*/ 15 w 10"/>
                <a:gd name="T7" fmla="*/ 61 h 17"/>
                <a:gd name="T8" fmla="*/ 10 w 10"/>
                <a:gd name="T9" fmla="*/ 0 h 17"/>
                <a:gd name="T10" fmla="*/ 0 w 10"/>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17">
                  <a:moveTo>
                    <a:pt x="0" y="0"/>
                  </a:moveTo>
                  <a:lnTo>
                    <a:pt x="7" y="10"/>
                  </a:lnTo>
                  <a:lnTo>
                    <a:pt x="0" y="14"/>
                  </a:lnTo>
                  <a:lnTo>
                    <a:pt x="10" y="17"/>
                  </a:lnTo>
                  <a:lnTo>
                    <a:pt x="5" y="0"/>
                  </a:lnTo>
                  <a:lnTo>
                    <a:pt x="0" y="0"/>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346" name="Freeform 5487"/>
            <p:cNvSpPr>
              <a:spLocks/>
            </p:cNvSpPr>
            <p:nvPr/>
          </p:nvSpPr>
          <p:spPr bwMode="auto">
            <a:xfrm>
              <a:off x="1104" y="2709"/>
              <a:ext cx="5" cy="3"/>
            </a:xfrm>
            <a:custGeom>
              <a:avLst/>
              <a:gdLst>
                <a:gd name="T0" fmla="*/ 5 w 5"/>
                <a:gd name="T1" fmla="*/ 0 h 2"/>
                <a:gd name="T2" fmla="*/ 0 w 5"/>
                <a:gd name="T3" fmla="*/ 18 h 2"/>
                <a:gd name="T4" fmla="*/ 0 w 5"/>
                <a:gd name="T5" fmla="*/ 0 h 2"/>
                <a:gd name="T6" fmla="*/ 5 w 5"/>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2">
                  <a:moveTo>
                    <a:pt x="5" y="0"/>
                  </a:moveTo>
                  <a:lnTo>
                    <a:pt x="0" y="2"/>
                  </a:lnTo>
                  <a:lnTo>
                    <a:pt x="0" y="0"/>
                  </a:lnTo>
                  <a:lnTo>
                    <a:pt x="5" y="0"/>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347" name="Freeform 5488"/>
            <p:cNvSpPr>
              <a:spLocks/>
            </p:cNvSpPr>
            <p:nvPr/>
          </p:nvSpPr>
          <p:spPr bwMode="auto">
            <a:xfrm>
              <a:off x="918" y="2660"/>
              <a:ext cx="8" cy="2"/>
            </a:xfrm>
            <a:custGeom>
              <a:avLst/>
              <a:gdLst>
                <a:gd name="T0" fmla="*/ 13 w 7"/>
                <a:gd name="T1" fmla="*/ 2 h 2"/>
                <a:gd name="T2" fmla="*/ 10 w 7"/>
                <a:gd name="T3" fmla="*/ 2 h 2"/>
                <a:gd name="T4" fmla="*/ 0 w 7"/>
                <a:gd name="T5" fmla="*/ 0 h 2"/>
                <a:gd name="T6" fmla="*/ 13 w 7"/>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2">
                  <a:moveTo>
                    <a:pt x="7" y="2"/>
                  </a:moveTo>
                  <a:lnTo>
                    <a:pt x="5" y="2"/>
                  </a:lnTo>
                  <a:lnTo>
                    <a:pt x="0" y="0"/>
                  </a:lnTo>
                  <a:lnTo>
                    <a:pt x="7" y="2"/>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348" name="Freeform 5489"/>
            <p:cNvSpPr>
              <a:spLocks/>
            </p:cNvSpPr>
            <p:nvPr/>
          </p:nvSpPr>
          <p:spPr bwMode="auto">
            <a:xfrm>
              <a:off x="1084" y="2647"/>
              <a:ext cx="230" cy="408"/>
            </a:xfrm>
            <a:custGeom>
              <a:avLst/>
              <a:gdLst>
                <a:gd name="T0" fmla="*/ 345 w 206"/>
                <a:gd name="T1" fmla="*/ 756 h 329"/>
                <a:gd name="T2" fmla="*/ 348 w 206"/>
                <a:gd name="T3" fmla="*/ 847 h 329"/>
                <a:gd name="T4" fmla="*/ 345 w 206"/>
                <a:gd name="T5" fmla="*/ 895 h 329"/>
                <a:gd name="T6" fmla="*/ 336 w 206"/>
                <a:gd name="T7" fmla="*/ 936 h 329"/>
                <a:gd name="T8" fmla="*/ 324 w 206"/>
                <a:gd name="T9" fmla="*/ 966 h 329"/>
                <a:gd name="T10" fmla="*/ 297 w 206"/>
                <a:gd name="T11" fmla="*/ 908 h 329"/>
                <a:gd name="T12" fmla="*/ 248 w 206"/>
                <a:gd name="T13" fmla="*/ 867 h 329"/>
                <a:gd name="T14" fmla="*/ 202 w 206"/>
                <a:gd name="T15" fmla="*/ 818 h 329"/>
                <a:gd name="T16" fmla="*/ 152 w 206"/>
                <a:gd name="T17" fmla="*/ 742 h 329"/>
                <a:gd name="T18" fmla="*/ 135 w 206"/>
                <a:gd name="T19" fmla="*/ 651 h 329"/>
                <a:gd name="T20" fmla="*/ 104 w 206"/>
                <a:gd name="T21" fmla="*/ 563 h 329"/>
                <a:gd name="T22" fmla="*/ 78 w 206"/>
                <a:gd name="T23" fmla="*/ 492 h 329"/>
                <a:gd name="T24" fmla="*/ 57 w 206"/>
                <a:gd name="T25" fmla="*/ 412 h 329"/>
                <a:gd name="T26" fmla="*/ 26 w 206"/>
                <a:gd name="T27" fmla="*/ 345 h 329"/>
                <a:gd name="T28" fmla="*/ 10 w 206"/>
                <a:gd name="T29" fmla="*/ 305 h 329"/>
                <a:gd name="T30" fmla="*/ 12 w 206"/>
                <a:gd name="T31" fmla="*/ 207 h 329"/>
                <a:gd name="T32" fmla="*/ 26 w 206"/>
                <a:gd name="T33" fmla="*/ 207 h 329"/>
                <a:gd name="T34" fmla="*/ 29 w 206"/>
                <a:gd name="T35" fmla="*/ 229 h 329"/>
                <a:gd name="T36" fmla="*/ 71 w 206"/>
                <a:gd name="T37" fmla="*/ 244 h 329"/>
                <a:gd name="T38" fmla="*/ 78 w 206"/>
                <a:gd name="T39" fmla="*/ 205 h 329"/>
                <a:gd name="T40" fmla="*/ 84 w 206"/>
                <a:gd name="T41" fmla="*/ 167 h 329"/>
                <a:gd name="T42" fmla="*/ 92 w 206"/>
                <a:gd name="T43" fmla="*/ 181 h 329"/>
                <a:gd name="T44" fmla="*/ 95 w 206"/>
                <a:gd name="T45" fmla="*/ 159 h 329"/>
                <a:gd name="T46" fmla="*/ 140 w 206"/>
                <a:gd name="T47" fmla="*/ 110 h 329"/>
                <a:gd name="T48" fmla="*/ 164 w 206"/>
                <a:gd name="T49" fmla="*/ 57 h 329"/>
                <a:gd name="T50" fmla="*/ 162 w 206"/>
                <a:gd name="T51" fmla="*/ 2 h 329"/>
                <a:gd name="T52" fmla="*/ 178 w 206"/>
                <a:gd name="T53" fmla="*/ 30 h 329"/>
                <a:gd name="T54" fmla="*/ 213 w 206"/>
                <a:gd name="T55" fmla="*/ 97 h 329"/>
                <a:gd name="T56" fmla="*/ 255 w 206"/>
                <a:gd name="T57" fmla="*/ 126 h 329"/>
                <a:gd name="T58" fmla="*/ 303 w 206"/>
                <a:gd name="T59" fmla="*/ 136 h 329"/>
                <a:gd name="T60" fmla="*/ 309 w 206"/>
                <a:gd name="T61" fmla="*/ 223 h 329"/>
                <a:gd name="T62" fmla="*/ 277 w 206"/>
                <a:gd name="T63" fmla="*/ 229 h 329"/>
                <a:gd name="T64" fmla="*/ 236 w 206"/>
                <a:gd name="T65" fmla="*/ 264 h 329"/>
                <a:gd name="T66" fmla="*/ 218 w 206"/>
                <a:gd name="T67" fmla="*/ 345 h 329"/>
                <a:gd name="T68" fmla="*/ 218 w 206"/>
                <a:gd name="T69" fmla="*/ 423 h 329"/>
                <a:gd name="T70" fmla="*/ 226 w 206"/>
                <a:gd name="T71" fmla="*/ 492 h 329"/>
                <a:gd name="T72" fmla="*/ 255 w 206"/>
                <a:gd name="T73" fmla="*/ 513 h 329"/>
                <a:gd name="T74" fmla="*/ 297 w 206"/>
                <a:gd name="T75" fmla="*/ 500 h 329"/>
                <a:gd name="T76" fmla="*/ 299 w 206"/>
                <a:gd name="T77" fmla="*/ 574 h 329"/>
                <a:gd name="T78" fmla="*/ 343 w 206"/>
                <a:gd name="T79" fmla="*/ 614 h 329"/>
                <a:gd name="T80" fmla="*/ 348 w 206"/>
                <a:gd name="T81" fmla="*/ 667 h 32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06" h="329">
                  <a:moveTo>
                    <a:pt x="201" y="251"/>
                  </a:moveTo>
                  <a:lnTo>
                    <a:pt x="199" y="258"/>
                  </a:lnTo>
                  <a:lnTo>
                    <a:pt x="199" y="274"/>
                  </a:lnTo>
                  <a:lnTo>
                    <a:pt x="201" y="289"/>
                  </a:lnTo>
                  <a:lnTo>
                    <a:pt x="206" y="291"/>
                  </a:lnTo>
                  <a:lnTo>
                    <a:pt x="199" y="305"/>
                  </a:lnTo>
                  <a:lnTo>
                    <a:pt x="199" y="312"/>
                  </a:lnTo>
                  <a:lnTo>
                    <a:pt x="194" y="319"/>
                  </a:lnTo>
                  <a:lnTo>
                    <a:pt x="190" y="326"/>
                  </a:lnTo>
                  <a:lnTo>
                    <a:pt x="187" y="329"/>
                  </a:lnTo>
                  <a:lnTo>
                    <a:pt x="175" y="319"/>
                  </a:lnTo>
                  <a:lnTo>
                    <a:pt x="171" y="310"/>
                  </a:lnTo>
                  <a:lnTo>
                    <a:pt x="154" y="303"/>
                  </a:lnTo>
                  <a:lnTo>
                    <a:pt x="142" y="296"/>
                  </a:lnTo>
                  <a:lnTo>
                    <a:pt x="128" y="286"/>
                  </a:lnTo>
                  <a:lnTo>
                    <a:pt x="116" y="279"/>
                  </a:lnTo>
                  <a:lnTo>
                    <a:pt x="102" y="267"/>
                  </a:lnTo>
                  <a:lnTo>
                    <a:pt x="88" y="253"/>
                  </a:lnTo>
                  <a:lnTo>
                    <a:pt x="88" y="244"/>
                  </a:lnTo>
                  <a:lnTo>
                    <a:pt x="78" y="222"/>
                  </a:lnTo>
                  <a:lnTo>
                    <a:pt x="69" y="203"/>
                  </a:lnTo>
                  <a:lnTo>
                    <a:pt x="59" y="192"/>
                  </a:lnTo>
                  <a:lnTo>
                    <a:pt x="52" y="180"/>
                  </a:lnTo>
                  <a:lnTo>
                    <a:pt x="45" y="168"/>
                  </a:lnTo>
                  <a:lnTo>
                    <a:pt x="41" y="154"/>
                  </a:lnTo>
                  <a:lnTo>
                    <a:pt x="33" y="140"/>
                  </a:lnTo>
                  <a:lnTo>
                    <a:pt x="26" y="128"/>
                  </a:lnTo>
                  <a:lnTo>
                    <a:pt x="15" y="118"/>
                  </a:lnTo>
                  <a:lnTo>
                    <a:pt x="3" y="109"/>
                  </a:lnTo>
                  <a:lnTo>
                    <a:pt x="5" y="104"/>
                  </a:lnTo>
                  <a:lnTo>
                    <a:pt x="0" y="80"/>
                  </a:lnTo>
                  <a:lnTo>
                    <a:pt x="7" y="71"/>
                  </a:lnTo>
                  <a:lnTo>
                    <a:pt x="15" y="62"/>
                  </a:lnTo>
                  <a:lnTo>
                    <a:pt x="15" y="71"/>
                  </a:lnTo>
                  <a:lnTo>
                    <a:pt x="12" y="78"/>
                  </a:lnTo>
                  <a:lnTo>
                    <a:pt x="17" y="78"/>
                  </a:lnTo>
                  <a:lnTo>
                    <a:pt x="36" y="90"/>
                  </a:lnTo>
                  <a:lnTo>
                    <a:pt x="41" y="83"/>
                  </a:lnTo>
                  <a:lnTo>
                    <a:pt x="41" y="76"/>
                  </a:lnTo>
                  <a:lnTo>
                    <a:pt x="45" y="69"/>
                  </a:lnTo>
                  <a:lnTo>
                    <a:pt x="48" y="57"/>
                  </a:lnTo>
                  <a:lnTo>
                    <a:pt x="48" y="62"/>
                  </a:lnTo>
                  <a:lnTo>
                    <a:pt x="52" y="62"/>
                  </a:lnTo>
                  <a:lnTo>
                    <a:pt x="50" y="57"/>
                  </a:lnTo>
                  <a:lnTo>
                    <a:pt x="55" y="54"/>
                  </a:lnTo>
                  <a:lnTo>
                    <a:pt x="64" y="50"/>
                  </a:lnTo>
                  <a:lnTo>
                    <a:pt x="81" y="38"/>
                  </a:lnTo>
                  <a:lnTo>
                    <a:pt x="90" y="19"/>
                  </a:lnTo>
                  <a:lnTo>
                    <a:pt x="95" y="19"/>
                  </a:lnTo>
                  <a:lnTo>
                    <a:pt x="88" y="2"/>
                  </a:lnTo>
                  <a:lnTo>
                    <a:pt x="93" y="2"/>
                  </a:lnTo>
                  <a:lnTo>
                    <a:pt x="93" y="0"/>
                  </a:lnTo>
                  <a:lnTo>
                    <a:pt x="102" y="10"/>
                  </a:lnTo>
                  <a:lnTo>
                    <a:pt x="112" y="19"/>
                  </a:lnTo>
                  <a:lnTo>
                    <a:pt x="123" y="33"/>
                  </a:lnTo>
                  <a:lnTo>
                    <a:pt x="128" y="40"/>
                  </a:lnTo>
                  <a:lnTo>
                    <a:pt x="147" y="43"/>
                  </a:lnTo>
                  <a:lnTo>
                    <a:pt x="159" y="43"/>
                  </a:lnTo>
                  <a:lnTo>
                    <a:pt x="175" y="47"/>
                  </a:lnTo>
                  <a:lnTo>
                    <a:pt x="168" y="69"/>
                  </a:lnTo>
                  <a:lnTo>
                    <a:pt x="178" y="76"/>
                  </a:lnTo>
                  <a:lnTo>
                    <a:pt x="173" y="76"/>
                  </a:lnTo>
                  <a:lnTo>
                    <a:pt x="159" y="78"/>
                  </a:lnTo>
                  <a:lnTo>
                    <a:pt x="147" y="85"/>
                  </a:lnTo>
                  <a:lnTo>
                    <a:pt x="135" y="90"/>
                  </a:lnTo>
                  <a:lnTo>
                    <a:pt x="130" y="104"/>
                  </a:lnTo>
                  <a:lnTo>
                    <a:pt x="126" y="118"/>
                  </a:lnTo>
                  <a:lnTo>
                    <a:pt x="119" y="132"/>
                  </a:lnTo>
                  <a:lnTo>
                    <a:pt x="126" y="144"/>
                  </a:lnTo>
                  <a:lnTo>
                    <a:pt x="130" y="158"/>
                  </a:lnTo>
                  <a:lnTo>
                    <a:pt x="130" y="168"/>
                  </a:lnTo>
                  <a:lnTo>
                    <a:pt x="138" y="168"/>
                  </a:lnTo>
                  <a:lnTo>
                    <a:pt x="147" y="175"/>
                  </a:lnTo>
                  <a:lnTo>
                    <a:pt x="159" y="180"/>
                  </a:lnTo>
                  <a:lnTo>
                    <a:pt x="171" y="170"/>
                  </a:lnTo>
                  <a:lnTo>
                    <a:pt x="171" y="184"/>
                  </a:lnTo>
                  <a:lnTo>
                    <a:pt x="173" y="196"/>
                  </a:lnTo>
                  <a:lnTo>
                    <a:pt x="190" y="196"/>
                  </a:lnTo>
                  <a:lnTo>
                    <a:pt x="197" y="210"/>
                  </a:lnTo>
                  <a:lnTo>
                    <a:pt x="206" y="222"/>
                  </a:lnTo>
                  <a:lnTo>
                    <a:pt x="201" y="227"/>
                  </a:lnTo>
                  <a:lnTo>
                    <a:pt x="201" y="251"/>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349" name="Freeform 5490"/>
            <p:cNvSpPr>
              <a:spLocks/>
            </p:cNvSpPr>
            <p:nvPr/>
          </p:nvSpPr>
          <p:spPr bwMode="auto">
            <a:xfrm>
              <a:off x="3714" y="1474"/>
              <a:ext cx="900" cy="726"/>
            </a:xfrm>
            <a:custGeom>
              <a:avLst/>
              <a:gdLst>
                <a:gd name="T0" fmla="*/ 554 w 804"/>
                <a:gd name="T1" fmla="*/ 1305 h 586"/>
                <a:gd name="T2" fmla="*/ 437 w 804"/>
                <a:gd name="T3" fmla="*/ 1311 h 586"/>
                <a:gd name="T4" fmla="*/ 350 w 804"/>
                <a:gd name="T5" fmla="*/ 1244 h 586"/>
                <a:gd name="T6" fmla="*/ 265 w 804"/>
                <a:gd name="T7" fmla="*/ 1194 h 586"/>
                <a:gd name="T8" fmla="*/ 204 w 804"/>
                <a:gd name="T9" fmla="*/ 1073 h 586"/>
                <a:gd name="T10" fmla="*/ 182 w 804"/>
                <a:gd name="T11" fmla="*/ 973 h 586"/>
                <a:gd name="T12" fmla="*/ 149 w 804"/>
                <a:gd name="T13" fmla="*/ 925 h 586"/>
                <a:gd name="T14" fmla="*/ 43 w 804"/>
                <a:gd name="T15" fmla="*/ 844 h 586"/>
                <a:gd name="T16" fmla="*/ 15 w 804"/>
                <a:gd name="T17" fmla="*/ 758 h 586"/>
                <a:gd name="T18" fmla="*/ 57 w 804"/>
                <a:gd name="T19" fmla="*/ 669 h 586"/>
                <a:gd name="T20" fmla="*/ 133 w 804"/>
                <a:gd name="T21" fmla="*/ 546 h 586"/>
                <a:gd name="T22" fmla="*/ 102 w 804"/>
                <a:gd name="T23" fmla="*/ 436 h 586"/>
                <a:gd name="T24" fmla="*/ 146 w 804"/>
                <a:gd name="T25" fmla="*/ 308 h 586"/>
                <a:gd name="T26" fmla="*/ 221 w 804"/>
                <a:gd name="T27" fmla="*/ 221 h 586"/>
                <a:gd name="T28" fmla="*/ 307 w 804"/>
                <a:gd name="T29" fmla="*/ 284 h 586"/>
                <a:gd name="T30" fmla="*/ 421 w 804"/>
                <a:gd name="T31" fmla="*/ 429 h 586"/>
                <a:gd name="T32" fmla="*/ 574 w 804"/>
                <a:gd name="T33" fmla="*/ 546 h 586"/>
                <a:gd name="T34" fmla="*/ 724 w 804"/>
                <a:gd name="T35" fmla="*/ 582 h 586"/>
                <a:gd name="T36" fmla="*/ 841 w 804"/>
                <a:gd name="T37" fmla="*/ 565 h 586"/>
                <a:gd name="T38" fmla="*/ 894 w 804"/>
                <a:gd name="T39" fmla="*/ 420 h 586"/>
                <a:gd name="T40" fmla="*/ 1014 w 804"/>
                <a:gd name="T41" fmla="*/ 344 h 586"/>
                <a:gd name="T42" fmla="*/ 974 w 804"/>
                <a:gd name="T43" fmla="*/ 284 h 586"/>
                <a:gd name="T44" fmla="*/ 924 w 804"/>
                <a:gd name="T45" fmla="*/ 181 h 586"/>
                <a:gd name="T46" fmla="*/ 953 w 804"/>
                <a:gd name="T47" fmla="*/ 40 h 586"/>
                <a:gd name="T48" fmla="*/ 1080 w 804"/>
                <a:gd name="T49" fmla="*/ 37 h 586"/>
                <a:gd name="T50" fmla="*/ 1209 w 804"/>
                <a:gd name="T51" fmla="*/ 199 h 586"/>
                <a:gd name="T52" fmla="*/ 1388 w 804"/>
                <a:gd name="T53" fmla="*/ 256 h 586"/>
                <a:gd name="T54" fmla="*/ 1372 w 804"/>
                <a:gd name="T55" fmla="*/ 441 h 586"/>
                <a:gd name="T56" fmla="*/ 1376 w 804"/>
                <a:gd name="T57" fmla="*/ 531 h 586"/>
                <a:gd name="T58" fmla="*/ 1330 w 804"/>
                <a:gd name="T59" fmla="*/ 600 h 586"/>
                <a:gd name="T60" fmla="*/ 1260 w 804"/>
                <a:gd name="T61" fmla="*/ 719 h 586"/>
                <a:gd name="T62" fmla="*/ 1221 w 804"/>
                <a:gd name="T63" fmla="*/ 658 h 586"/>
                <a:gd name="T64" fmla="*/ 1147 w 804"/>
                <a:gd name="T65" fmla="*/ 732 h 586"/>
                <a:gd name="T66" fmla="*/ 1215 w 804"/>
                <a:gd name="T67" fmla="*/ 820 h 586"/>
                <a:gd name="T68" fmla="*/ 1268 w 804"/>
                <a:gd name="T69" fmla="*/ 850 h 586"/>
                <a:gd name="T70" fmla="*/ 1268 w 804"/>
                <a:gd name="T71" fmla="*/ 995 h 586"/>
                <a:gd name="T72" fmla="*/ 1297 w 804"/>
                <a:gd name="T73" fmla="*/ 1104 h 586"/>
                <a:gd name="T74" fmla="*/ 1326 w 804"/>
                <a:gd name="T75" fmla="*/ 1201 h 586"/>
                <a:gd name="T76" fmla="*/ 1360 w 804"/>
                <a:gd name="T77" fmla="*/ 1244 h 586"/>
                <a:gd name="T78" fmla="*/ 1360 w 804"/>
                <a:gd name="T79" fmla="*/ 1291 h 586"/>
                <a:gd name="T80" fmla="*/ 1330 w 804"/>
                <a:gd name="T81" fmla="*/ 1384 h 586"/>
                <a:gd name="T82" fmla="*/ 1330 w 804"/>
                <a:gd name="T83" fmla="*/ 1417 h 586"/>
                <a:gd name="T84" fmla="*/ 1319 w 804"/>
                <a:gd name="T85" fmla="*/ 1471 h 586"/>
                <a:gd name="T86" fmla="*/ 1290 w 804"/>
                <a:gd name="T87" fmla="*/ 1528 h 586"/>
                <a:gd name="T88" fmla="*/ 1241 w 804"/>
                <a:gd name="T89" fmla="*/ 1578 h 586"/>
                <a:gd name="T90" fmla="*/ 1215 w 804"/>
                <a:gd name="T91" fmla="*/ 1601 h 586"/>
                <a:gd name="T92" fmla="*/ 1182 w 804"/>
                <a:gd name="T93" fmla="*/ 1601 h 586"/>
                <a:gd name="T94" fmla="*/ 1161 w 804"/>
                <a:gd name="T95" fmla="*/ 1634 h 586"/>
                <a:gd name="T96" fmla="*/ 1109 w 804"/>
                <a:gd name="T97" fmla="*/ 1685 h 586"/>
                <a:gd name="T98" fmla="*/ 1078 w 804"/>
                <a:gd name="T99" fmla="*/ 1649 h 586"/>
                <a:gd name="T100" fmla="*/ 1019 w 804"/>
                <a:gd name="T101" fmla="*/ 1628 h 586"/>
                <a:gd name="T102" fmla="*/ 941 w 804"/>
                <a:gd name="T103" fmla="*/ 1587 h 586"/>
                <a:gd name="T104" fmla="*/ 902 w 804"/>
                <a:gd name="T105" fmla="*/ 1593 h 586"/>
                <a:gd name="T106" fmla="*/ 866 w 804"/>
                <a:gd name="T107" fmla="*/ 1655 h 586"/>
                <a:gd name="T108" fmla="*/ 807 w 804"/>
                <a:gd name="T109" fmla="*/ 1608 h 586"/>
                <a:gd name="T110" fmla="*/ 749 w 804"/>
                <a:gd name="T111" fmla="*/ 1518 h 586"/>
                <a:gd name="T112" fmla="*/ 762 w 804"/>
                <a:gd name="T113" fmla="*/ 1376 h 586"/>
                <a:gd name="T114" fmla="*/ 685 w 804"/>
                <a:gd name="T115" fmla="*/ 1274 h 586"/>
                <a:gd name="T116" fmla="*/ 653 w 804"/>
                <a:gd name="T117" fmla="*/ 1255 h 5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804" h="586">
                  <a:moveTo>
                    <a:pt x="360" y="426"/>
                  </a:moveTo>
                  <a:lnTo>
                    <a:pt x="348" y="437"/>
                  </a:lnTo>
                  <a:lnTo>
                    <a:pt x="336" y="447"/>
                  </a:lnTo>
                  <a:lnTo>
                    <a:pt x="324" y="454"/>
                  </a:lnTo>
                  <a:lnTo>
                    <a:pt x="315" y="447"/>
                  </a:lnTo>
                  <a:lnTo>
                    <a:pt x="293" y="445"/>
                  </a:lnTo>
                  <a:lnTo>
                    <a:pt x="282" y="461"/>
                  </a:lnTo>
                  <a:lnTo>
                    <a:pt x="277" y="447"/>
                  </a:lnTo>
                  <a:lnTo>
                    <a:pt x="270" y="449"/>
                  </a:lnTo>
                  <a:lnTo>
                    <a:pt x="248" y="449"/>
                  </a:lnTo>
                  <a:lnTo>
                    <a:pt x="237" y="447"/>
                  </a:lnTo>
                  <a:lnTo>
                    <a:pt x="220" y="442"/>
                  </a:lnTo>
                  <a:lnTo>
                    <a:pt x="218" y="437"/>
                  </a:lnTo>
                  <a:lnTo>
                    <a:pt x="203" y="430"/>
                  </a:lnTo>
                  <a:lnTo>
                    <a:pt x="199" y="426"/>
                  </a:lnTo>
                  <a:lnTo>
                    <a:pt x="194" y="428"/>
                  </a:lnTo>
                  <a:lnTo>
                    <a:pt x="173" y="411"/>
                  </a:lnTo>
                  <a:lnTo>
                    <a:pt x="161" y="404"/>
                  </a:lnTo>
                  <a:lnTo>
                    <a:pt x="154" y="411"/>
                  </a:lnTo>
                  <a:lnTo>
                    <a:pt x="151" y="409"/>
                  </a:lnTo>
                  <a:lnTo>
                    <a:pt x="137" y="400"/>
                  </a:lnTo>
                  <a:lnTo>
                    <a:pt x="118" y="388"/>
                  </a:lnTo>
                  <a:lnTo>
                    <a:pt x="111" y="388"/>
                  </a:lnTo>
                  <a:lnTo>
                    <a:pt x="104" y="367"/>
                  </a:lnTo>
                  <a:lnTo>
                    <a:pt x="116" y="367"/>
                  </a:lnTo>
                  <a:lnTo>
                    <a:pt x="116" y="362"/>
                  </a:lnTo>
                  <a:lnTo>
                    <a:pt x="106" y="348"/>
                  </a:lnTo>
                  <a:lnTo>
                    <a:pt x="106" y="341"/>
                  </a:lnTo>
                  <a:lnTo>
                    <a:pt x="106" y="336"/>
                  </a:lnTo>
                  <a:lnTo>
                    <a:pt x="104" y="333"/>
                  </a:lnTo>
                  <a:lnTo>
                    <a:pt x="99" y="331"/>
                  </a:lnTo>
                  <a:lnTo>
                    <a:pt x="99" y="326"/>
                  </a:lnTo>
                  <a:lnTo>
                    <a:pt x="97" y="322"/>
                  </a:lnTo>
                  <a:lnTo>
                    <a:pt x="92" y="319"/>
                  </a:lnTo>
                  <a:lnTo>
                    <a:pt x="85" y="317"/>
                  </a:lnTo>
                  <a:lnTo>
                    <a:pt x="80" y="315"/>
                  </a:lnTo>
                  <a:lnTo>
                    <a:pt x="59" y="307"/>
                  </a:lnTo>
                  <a:lnTo>
                    <a:pt x="50" y="305"/>
                  </a:lnTo>
                  <a:lnTo>
                    <a:pt x="43" y="293"/>
                  </a:lnTo>
                  <a:lnTo>
                    <a:pt x="24" y="289"/>
                  </a:lnTo>
                  <a:lnTo>
                    <a:pt x="24" y="284"/>
                  </a:lnTo>
                  <a:lnTo>
                    <a:pt x="28" y="284"/>
                  </a:lnTo>
                  <a:lnTo>
                    <a:pt x="33" y="281"/>
                  </a:lnTo>
                  <a:lnTo>
                    <a:pt x="21" y="263"/>
                  </a:lnTo>
                  <a:lnTo>
                    <a:pt x="9" y="260"/>
                  </a:lnTo>
                  <a:lnTo>
                    <a:pt x="0" y="246"/>
                  </a:lnTo>
                  <a:lnTo>
                    <a:pt x="5" y="234"/>
                  </a:lnTo>
                  <a:lnTo>
                    <a:pt x="17" y="227"/>
                  </a:lnTo>
                  <a:lnTo>
                    <a:pt x="24" y="225"/>
                  </a:lnTo>
                  <a:lnTo>
                    <a:pt x="33" y="229"/>
                  </a:lnTo>
                  <a:lnTo>
                    <a:pt x="40" y="218"/>
                  </a:lnTo>
                  <a:lnTo>
                    <a:pt x="57" y="213"/>
                  </a:lnTo>
                  <a:lnTo>
                    <a:pt x="69" y="203"/>
                  </a:lnTo>
                  <a:lnTo>
                    <a:pt x="80" y="194"/>
                  </a:lnTo>
                  <a:lnTo>
                    <a:pt x="76" y="187"/>
                  </a:lnTo>
                  <a:lnTo>
                    <a:pt x="78" y="182"/>
                  </a:lnTo>
                  <a:lnTo>
                    <a:pt x="78" y="180"/>
                  </a:lnTo>
                  <a:lnTo>
                    <a:pt x="71" y="166"/>
                  </a:lnTo>
                  <a:lnTo>
                    <a:pt x="66" y="154"/>
                  </a:lnTo>
                  <a:lnTo>
                    <a:pt x="57" y="149"/>
                  </a:lnTo>
                  <a:lnTo>
                    <a:pt x="73" y="142"/>
                  </a:lnTo>
                  <a:lnTo>
                    <a:pt x="92" y="144"/>
                  </a:lnTo>
                  <a:lnTo>
                    <a:pt x="88" y="137"/>
                  </a:lnTo>
                  <a:lnTo>
                    <a:pt x="85" y="123"/>
                  </a:lnTo>
                  <a:lnTo>
                    <a:pt x="83" y="106"/>
                  </a:lnTo>
                  <a:lnTo>
                    <a:pt x="106" y="111"/>
                  </a:lnTo>
                  <a:lnTo>
                    <a:pt x="118" y="111"/>
                  </a:lnTo>
                  <a:lnTo>
                    <a:pt x="111" y="92"/>
                  </a:lnTo>
                  <a:lnTo>
                    <a:pt x="118" y="88"/>
                  </a:lnTo>
                  <a:lnTo>
                    <a:pt x="125" y="76"/>
                  </a:lnTo>
                  <a:lnTo>
                    <a:pt x="135" y="73"/>
                  </a:lnTo>
                  <a:lnTo>
                    <a:pt x="137" y="76"/>
                  </a:lnTo>
                  <a:lnTo>
                    <a:pt x="142" y="83"/>
                  </a:lnTo>
                  <a:lnTo>
                    <a:pt x="163" y="95"/>
                  </a:lnTo>
                  <a:lnTo>
                    <a:pt x="175" y="97"/>
                  </a:lnTo>
                  <a:lnTo>
                    <a:pt x="196" y="111"/>
                  </a:lnTo>
                  <a:lnTo>
                    <a:pt x="201" y="128"/>
                  </a:lnTo>
                  <a:lnTo>
                    <a:pt x="206" y="142"/>
                  </a:lnTo>
                  <a:lnTo>
                    <a:pt x="222" y="144"/>
                  </a:lnTo>
                  <a:lnTo>
                    <a:pt x="239" y="147"/>
                  </a:lnTo>
                  <a:lnTo>
                    <a:pt x="260" y="154"/>
                  </a:lnTo>
                  <a:lnTo>
                    <a:pt x="282" y="159"/>
                  </a:lnTo>
                  <a:lnTo>
                    <a:pt x="293" y="173"/>
                  </a:lnTo>
                  <a:lnTo>
                    <a:pt x="308" y="187"/>
                  </a:lnTo>
                  <a:lnTo>
                    <a:pt x="326" y="187"/>
                  </a:lnTo>
                  <a:lnTo>
                    <a:pt x="348" y="189"/>
                  </a:lnTo>
                  <a:lnTo>
                    <a:pt x="367" y="189"/>
                  </a:lnTo>
                  <a:lnTo>
                    <a:pt x="388" y="192"/>
                  </a:lnTo>
                  <a:lnTo>
                    <a:pt x="393" y="196"/>
                  </a:lnTo>
                  <a:lnTo>
                    <a:pt x="412" y="199"/>
                  </a:lnTo>
                  <a:lnTo>
                    <a:pt x="428" y="201"/>
                  </a:lnTo>
                  <a:lnTo>
                    <a:pt x="438" y="208"/>
                  </a:lnTo>
                  <a:lnTo>
                    <a:pt x="449" y="201"/>
                  </a:lnTo>
                  <a:lnTo>
                    <a:pt x="459" y="194"/>
                  </a:lnTo>
                  <a:lnTo>
                    <a:pt x="478" y="194"/>
                  </a:lnTo>
                  <a:lnTo>
                    <a:pt x="494" y="192"/>
                  </a:lnTo>
                  <a:lnTo>
                    <a:pt x="506" y="182"/>
                  </a:lnTo>
                  <a:lnTo>
                    <a:pt x="520" y="170"/>
                  </a:lnTo>
                  <a:lnTo>
                    <a:pt x="511" y="161"/>
                  </a:lnTo>
                  <a:lnTo>
                    <a:pt x="509" y="144"/>
                  </a:lnTo>
                  <a:lnTo>
                    <a:pt x="530" y="151"/>
                  </a:lnTo>
                  <a:lnTo>
                    <a:pt x="542" y="142"/>
                  </a:lnTo>
                  <a:lnTo>
                    <a:pt x="556" y="140"/>
                  </a:lnTo>
                  <a:lnTo>
                    <a:pt x="561" y="128"/>
                  </a:lnTo>
                  <a:lnTo>
                    <a:pt x="577" y="118"/>
                  </a:lnTo>
                  <a:lnTo>
                    <a:pt x="601" y="118"/>
                  </a:lnTo>
                  <a:lnTo>
                    <a:pt x="596" y="109"/>
                  </a:lnTo>
                  <a:lnTo>
                    <a:pt x="565" y="95"/>
                  </a:lnTo>
                  <a:lnTo>
                    <a:pt x="558" y="99"/>
                  </a:lnTo>
                  <a:lnTo>
                    <a:pt x="554" y="97"/>
                  </a:lnTo>
                  <a:lnTo>
                    <a:pt x="537" y="99"/>
                  </a:lnTo>
                  <a:lnTo>
                    <a:pt x="525" y="92"/>
                  </a:lnTo>
                  <a:lnTo>
                    <a:pt x="530" y="90"/>
                  </a:lnTo>
                  <a:lnTo>
                    <a:pt x="528" y="76"/>
                  </a:lnTo>
                  <a:lnTo>
                    <a:pt x="525" y="62"/>
                  </a:lnTo>
                  <a:lnTo>
                    <a:pt x="546" y="66"/>
                  </a:lnTo>
                  <a:lnTo>
                    <a:pt x="556" y="54"/>
                  </a:lnTo>
                  <a:lnTo>
                    <a:pt x="554" y="43"/>
                  </a:lnTo>
                  <a:lnTo>
                    <a:pt x="551" y="21"/>
                  </a:lnTo>
                  <a:lnTo>
                    <a:pt x="542" y="14"/>
                  </a:lnTo>
                  <a:lnTo>
                    <a:pt x="535" y="12"/>
                  </a:lnTo>
                  <a:lnTo>
                    <a:pt x="544" y="2"/>
                  </a:lnTo>
                  <a:lnTo>
                    <a:pt x="563" y="2"/>
                  </a:lnTo>
                  <a:lnTo>
                    <a:pt x="580" y="0"/>
                  </a:lnTo>
                  <a:lnTo>
                    <a:pt x="615" y="12"/>
                  </a:lnTo>
                  <a:lnTo>
                    <a:pt x="632" y="24"/>
                  </a:lnTo>
                  <a:lnTo>
                    <a:pt x="643" y="36"/>
                  </a:lnTo>
                  <a:lnTo>
                    <a:pt x="660" y="47"/>
                  </a:lnTo>
                  <a:lnTo>
                    <a:pt x="674" y="59"/>
                  </a:lnTo>
                  <a:lnTo>
                    <a:pt x="688" y="69"/>
                  </a:lnTo>
                  <a:lnTo>
                    <a:pt x="714" y="73"/>
                  </a:lnTo>
                  <a:lnTo>
                    <a:pt x="729" y="80"/>
                  </a:lnTo>
                  <a:lnTo>
                    <a:pt x="745" y="99"/>
                  </a:lnTo>
                  <a:lnTo>
                    <a:pt x="769" y="97"/>
                  </a:lnTo>
                  <a:lnTo>
                    <a:pt x="790" y="88"/>
                  </a:lnTo>
                  <a:lnTo>
                    <a:pt x="797" y="104"/>
                  </a:lnTo>
                  <a:lnTo>
                    <a:pt x="802" y="125"/>
                  </a:lnTo>
                  <a:lnTo>
                    <a:pt x="804" y="147"/>
                  </a:lnTo>
                  <a:lnTo>
                    <a:pt x="785" y="142"/>
                  </a:lnTo>
                  <a:lnTo>
                    <a:pt x="781" y="151"/>
                  </a:lnTo>
                  <a:lnTo>
                    <a:pt x="792" y="168"/>
                  </a:lnTo>
                  <a:lnTo>
                    <a:pt x="802" y="182"/>
                  </a:lnTo>
                  <a:lnTo>
                    <a:pt x="797" y="187"/>
                  </a:lnTo>
                  <a:lnTo>
                    <a:pt x="800" y="192"/>
                  </a:lnTo>
                  <a:lnTo>
                    <a:pt x="783" y="182"/>
                  </a:lnTo>
                  <a:lnTo>
                    <a:pt x="783" y="192"/>
                  </a:lnTo>
                  <a:lnTo>
                    <a:pt x="774" y="199"/>
                  </a:lnTo>
                  <a:lnTo>
                    <a:pt x="769" y="201"/>
                  </a:lnTo>
                  <a:lnTo>
                    <a:pt x="774" y="211"/>
                  </a:lnTo>
                  <a:lnTo>
                    <a:pt x="757" y="206"/>
                  </a:lnTo>
                  <a:lnTo>
                    <a:pt x="750" y="208"/>
                  </a:lnTo>
                  <a:lnTo>
                    <a:pt x="743" y="225"/>
                  </a:lnTo>
                  <a:lnTo>
                    <a:pt x="733" y="234"/>
                  </a:lnTo>
                  <a:lnTo>
                    <a:pt x="726" y="237"/>
                  </a:lnTo>
                  <a:lnTo>
                    <a:pt x="717" y="246"/>
                  </a:lnTo>
                  <a:lnTo>
                    <a:pt x="707" y="251"/>
                  </a:lnTo>
                  <a:lnTo>
                    <a:pt x="695" y="255"/>
                  </a:lnTo>
                  <a:lnTo>
                    <a:pt x="703" y="246"/>
                  </a:lnTo>
                  <a:lnTo>
                    <a:pt x="693" y="241"/>
                  </a:lnTo>
                  <a:lnTo>
                    <a:pt x="695" y="225"/>
                  </a:lnTo>
                  <a:lnTo>
                    <a:pt x="688" y="220"/>
                  </a:lnTo>
                  <a:lnTo>
                    <a:pt x="679" y="222"/>
                  </a:lnTo>
                  <a:lnTo>
                    <a:pt x="672" y="234"/>
                  </a:lnTo>
                  <a:lnTo>
                    <a:pt x="662" y="246"/>
                  </a:lnTo>
                  <a:lnTo>
                    <a:pt x="653" y="251"/>
                  </a:lnTo>
                  <a:lnTo>
                    <a:pt x="646" y="253"/>
                  </a:lnTo>
                  <a:lnTo>
                    <a:pt x="651" y="265"/>
                  </a:lnTo>
                  <a:lnTo>
                    <a:pt x="672" y="270"/>
                  </a:lnTo>
                  <a:lnTo>
                    <a:pt x="679" y="284"/>
                  </a:lnTo>
                  <a:lnTo>
                    <a:pt x="691" y="281"/>
                  </a:lnTo>
                  <a:lnTo>
                    <a:pt x="703" y="272"/>
                  </a:lnTo>
                  <a:lnTo>
                    <a:pt x="722" y="281"/>
                  </a:lnTo>
                  <a:lnTo>
                    <a:pt x="731" y="281"/>
                  </a:lnTo>
                  <a:lnTo>
                    <a:pt x="731" y="291"/>
                  </a:lnTo>
                  <a:lnTo>
                    <a:pt x="722" y="291"/>
                  </a:lnTo>
                  <a:lnTo>
                    <a:pt x="712" y="296"/>
                  </a:lnTo>
                  <a:lnTo>
                    <a:pt x="707" y="305"/>
                  </a:lnTo>
                  <a:lnTo>
                    <a:pt x="705" y="310"/>
                  </a:lnTo>
                  <a:lnTo>
                    <a:pt x="700" y="329"/>
                  </a:lnTo>
                  <a:lnTo>
                    <a:pt x="722" y="341"/>
                  </a:lnTo>
                  <a:lnTo>
                    <a:pt x="733" y="355"/>
                  </a:lnTo>
                  <a:lnTo>
                    <a:pt x="743" y="367"/>
                  </a:lnTo>
                  <a:lnTo>
                    <a:pt x="759" y="383"/>
                  </a:lnTo>
                  <a:lnTo>
                    <a:pt x="736" y="376"/>
                  </a:lnTo>
                  <a:lnTo>
                    <a:pt x="738" y="378"/>
                  </a:lnTo>
                  <a:lnTo>
                    <a:pt x="752" y="388"/>
                  </a:lnTo>
                  <a:lnTo>
                    <a:pt x="766" y="395"/>
                  </a:lnTo>
                  <a:lnTo>
                    <a:pt x="752" y="407"/>
                  </a:lnTo>
                  <a:lnTo>
                    <a:pt x="745" y="409"/>
                  </a:lnTo>
                  <a:lnTo>
                    <a:pt x="755" y="411"/>
                  </a:lnTo>
                  <a:lnTo>
                    <a:pt x="766" y="409"/>
                  </a:lnTo>
                  <a:lnTo>
                    <a:pt x="776" y="414"/>
                  </a:lnTo>
                  <a:lnTo>
                    <a:pt x="769" y="423"/>
                  </a:lnTo>
                  <a:lnTo>
                    <a:pt x="776" y="423"/>
                  </a:lnTo>
                  <a:lnTo>
                    <a:pt x="774" y="426"/>
                  </a:lnTo>
                  <a:lnTo>
                    <a:pt x="769" y="430"/>
                  </a:lnTo>
                  <a:lnTo>
                    <a:pt x="771" y="430"/>
                  </a:lnTo>
                  <a:lnTo>
                    <a:pt x="774" y="435"/>
                  </a:lnTo>
                  <a:lnTo>
                    <a:pt x="769" y="435"/>
                  </a:lnTo>
                  <a:lnTo>
                    <a:pt x="774" y="442"/>
                  </a:lnTo>
                  <a:lnTo>
                    <a:pt x="771" y="442"/>
                  </a:lnTo>
                  <a:lnTo>
                    <a:pt x="762" y="447"/>
                  </a:lnTo>
                  <a:lnTo>
                    <a:pt x="766" y="454"/>
                  </a:lnTo>
                  <a:lnTo>
                    <a:pt x="762" y="461"/>
                  </a:lnTo>
                  <a:lnTo>
                    <a:pt x="757" y="475"/>
                  </a:lnTo>
                  <a:lnTo>
                    <a:pt x="755" y="475"/>
                  </a:lnTo>
                  <a:lnTo>
                    <a:pt x="759" y="480"/>
                  </a:lnTo>
                  <a:lnTo>
                    <a:pt x="752" y="482"/>
                  </a:lnTo>
                  <a:lnTo>
                    <a:pt x="750" y="482"/>
                  </a:lnTo>
                  <a:lnTo>
                    <a:pt x="757" y="485"/>
                  </a:lnTo>
                  <a:lnTo>
                    <a:pt x="757" y="494"/>
                  </a:lnTo>
                  <a:lnTo>
                    <a:pt x="755" y="494"/>
                  </a:lnTo>
                  <a:lnTo>
                    <a:pt x="755" y="497"/>
                  </a:lnTo>
                  <a:lnTo>
                    <a:pt x="750" y="501"/>
                  </a:lnTo>
                  <a:lnTo>
                    <a:pt x="750" y="504"/>
                  </a:lnTo>
                  <a:lnTo>
                    <a:pt x="748" y="508"/>
                  </a:lnTo>
                  <a:lnTo>
                    <a:pt x="740" y="511"/>
                  </a:lnTo>
                  <a:lnTo>
                    <a:pt x="738" y="513"/>
                  </a:lnTo>
                  <a:lnTo>
                    <a:pt x="738" y="518"/>
                  </a:lnTo>
                  <a:lnTo>
                    <a:pt x="733" y="523"/>
                  </a:lnTo>
                  <a:lnTo>
                    <a:pt x="722" y="532"/>
                  </a:lnTo>
                  <a:lnTo>
                    <a:pt x="719" y="539"/>
                  </a:lnTo>
                  <a:lnTo>
                    <a:pt x="710" y="541"/>
                  </a:lnTo>
                  <a:lnTo>
                    <a:pt x="707" y="541"/>
                  </a:lnTo>
                  <a:lnTo>
                    <a:pt x="705" y="541"/>
                  </a:lnTo>
                  <a:lnTo>
                    <a:pt x="698" y="544"/>
                  </a:lnTo>
                  <a:lnTo>
                    <a:pt x="695" y="541"/>
                  </a:lnTo>
                  <a:lnTo>
                    <a:pt x="691" y="546"/>
                  </a:lnTo>
                  <a:lnTo>
                    <a:pt x="691" y="549"/>
                  </a:lnTo>
                  <a:lnTo>
                    <a:pt x="684" y="549"/>
                  </a:lnTo>
                  <a:lnTo>
                    <a:pt x="677" y="537"/>
                  </a:lnTo>
                  <a:lnTo>
                    <a:pt x="674" y="541"/>
                  </a:lnTo>
                  <a:lnTo>
                    <a:pt x="677" y="553"/>
                  </a:lnTo>
                  <a:lnTo>
                    <a:pt x="672" y="549"/>
                  </a:lnTo>
                  <a:lnTo>
                    <a:pt x="674" y="556"/>
                  </a:lnTo>
                  <a:lnTo>
                    <a:pt x="669" y="553"/>
                  </a:lnTo>
                  <a:lnTo>
                    <a:pt x="665" y="560"/>
                  </a:lnTo>
                  <a:lnTo>
                    <a:pt x="660" y="556"/>
                  </a:lnTo>
                  <a:lnTo>
                    <a:pt x="660" y="560"/>
                  </a:lnTo>
                  <a:lnTo>
                    <a:pt x="655" y="560"/>
                  </a:lnTo>
                  <a:lnTo>
                    <a:pt x="643" y="565"/>
                  </a:lnTo>
                  <a:lnTo>
                    <a:pt x="636" y="567"/>
                  </a:lnTo>
                  <a:lnTo>
                    <a:pt x="632" y="567"/>
                  </a:lnTo>
                  <a:lnTo>
                    <a:pt x="632" y="577"/>
                  </a:lnTo>
                  <a:lnTo>
                    <a:pt x="636" y="586"/>
                  </a:lnTo>
                  <a:lnTo>
                    <a:pt x="627" y="584"/>
                  </a:lnTo>
                  <a:lnTo>
                    <a:pt x="625" y="567"/>
                  </a:lnTo>
                  <a:lnTo>
                    <a:pt x="620" y="563"/>
                  </a:lnTo>
                  <a:lnTo>
                    <a:pt x="613" y="565"/>
                  </a:lnTo>
                  <a:lnTo>
                    <a:pt x="608" y="560"/>
                  </a:lnTo>
                  <a:lnTo>
                    <a:pt x="601" y="560"/>
                  </a:lnTo>
                  <a:lnTo>
                    <a:pt x="594" y="565"/>
                  </a:lnTo>
                  <a:lnTo>
                    <a:pt x="580" y="558"/>
                  </a:lnTo>
                  <a:lnTo>
                    <a:pt x="572" y="553"/>
                  </a:lnTo>
                  <a:lnTo>
                    <a:pt x="570" y="541"/>
                  </a:lnTo>
                  <a:lnTo>
                    <a:pt x="551" y="534"/>
                  </a:lnTo>
                  <a:lnTo>
                    <a:pt x="544" y="532"/>
                  </a:lnTo>
                  <a:lnTo>
                    <a:pt x="535" y="544"/>
                  </a:lnTo>
                  <a:lnTo>
                    <a:pt x="530" y="544"/>
                  </a:lnTo>
                  <a:lnTo>
                    <a:pt x="528" y="544"/>
                  </a:lnTo>
                  <a:lnTo>
                    <a:pt x="523" y="544"/>
                  </a:lnTo>
                  <a:lnTo>
                    <a:pt x="518" y="544"/>
                  </a:lnTo>
                  <a:lnTo>
                    <a:pt x="513" y="546"/>
                  </a:lnTo>
                  <a:lnTo>
                    <a:pt x="506" y="544"/>
                  </a:lnTo>
                  <a:lnTo>
                    <a:pt x="502" y="549"/>
                  </a:lnTo>
                  <a:lnTo>
                    <a:pt x="494" y="549"/>
                  </a:lnTo>
                  <a:lnTo>
                    <a:pt x="497" y="570"/>
                  </a:lnTo>
                  <a:lnTo>
                    <a:pt x="492" y="567"/>
                  </a:lnTo>
                  <a:lnTo>
                    <a:pt x="490" y="565"/>
                  </a:lnTo>
                  <a:lnTo>
                    <a:pt x="485" y="560"/>
                  </a:lnTo>
                  <a:lnTo>
                    <a:pt x="473" y="565"/>
                  </a:lnTo>
                  <a:lnTo>
                    <a:pt x="466" y="553"/>
                  </a:lnTo>
                  <a:lnTo>
                    <a:pt x="459" y="551"/>
                  </a:lnTo>
                  <a:lnTo>
                    <a:pt x="459" y="537"/>
                  </a:lnTo>
                  <a:lnTo>
                    <a:pt x="449" y="532"/>
                  </a:lnTo>
                  <a:lnTo>
                    <a:pt x="445" y="520"/>
                  </a:lnTo>
                  <a:lnTo>
                    <a:pt x="445" y="518"/>
                  </a:lnTo>
                  <a:lnTo>
                    <a:pt x="426" y="520"/>
                  </a:lnTo>
                  <a:lnTo>
                    <a:pt x="426" y="513"/>
                  </a:lnTo>
                  <a:lnTo>
                    <a:pt x="426" y="506"/>
                  </a:lnTo>
                  <a:lnTo>
                    <a:pt x="433" y="492"/>
                  </a:lnTo>
                  <a:lnTo>
                    <a:pt x="435" y="485"/>
                  </a:lnTo>
                  <a:lnTo>
                    <a:pt x="433" y="471"/>
                  </a:lnTo>
                  <a:lnTo>
                    <a:pt x="431" y="456"/>
                  </a:lnTo>
                  <a:lnTo>
                    <a:pt x="423" y="452"/>
                  </a:lnTo>
                  <a:lnTo>
                    <a:pt x="409" y="437"/>
                  </a:lnTo>
                  <a:lnTo>
                    <a:pt x="407" y="445"/>
                  </a:lnTo>
                  <a:lnTo>
                    <a:pt x="390" y="437"/>
                  </a:lnTo>
                  <a:lnTo>
                    <a:pt x="390" y="430"/>
                  </a:lnTo>
                  <a:lnTo>
                    <a:pt x="386" y="430"/>
                  </a:lnTo>
                  <a:lnTo>
                    <a:pt x="388" y="426"/>
                  </a:lnTo>
                  <a:lnTo>
                    <a:pt x="379" y="423"/>
                  </a:lnTo>
                  <a:lnTo>
                    <a:pt x="371" y="430"/>
                  </a:lnTo>
                  <a:lnTo>
                    <a:pt x="360" y="426"/>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350" name="Freeform 5491"/>
            <p:cNvSpPr>
              <a:spLocks/>
            </p:cNvSpPr>
            <p:nvPr/>
          </p:nvSpPr>
          <p:spPr bwMode="auto">
            <a:xfrm>
              <a:off x="4400" y="2205"/>
              <a:ext cx="39" cy="39"/>
            </a:xfrm>
            <a:custGeom>
              <a:avLst/>
              <a:gdLst>
                <a:gd name="T0" fmla="*/ 45 w 35"/>
                <a:gd name="T1" fmla="*/ 0 h 31"/>
                <a:gd name="T2" fmla="*/ 20 w 35"/>
                <a:gd name="T3" fmla="*/ 8 h 31"/>
                <a:gd name="T4" fmla="*/ 0 w 35"/>
                <a:gd name="T5" fmla="*/ 31 h 31"/>
                <a:gd name="T6" fmla="*/ 2 w 35"/>
                <a:gd name="T7" fmla="*/ 75 h 31"/>
                <a:gd name="T8" fmla="*/ 25 w 35"/>
                <a:gd name="T9" fmla="*/ 98 h 31"/>
                <a:gd name="T10" fmla="*/ 32 w 35"/>
                <a:gd name="T11" fmla="*/ 87 h 31"/>
                <a:gd name="T12" fmla="*/ 48 w 35"/>
                <a:gd name="T13" fmla="*/ 60 h 31"/>
                <a:gd name="T14" fmla="*/ 59 w 35"/>
                <a:gd name="T15" fmla="*/ 23 h 31"/>
                <a:gd name="T16" fmla="*/ 57 w 35"/>
                <a:gd name="T17" fmla="*/ 0 h 31"/>
                <a:gd name="T18" fmla="*/ 45 w 35"/>
                <a:gd name="T19" fmla="*/ 0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5" h="31">
                  <a:moveTo>
                    <a:pt x="26" y="0"/>
                  </a:moveTo>
                  <a:lnTo>
                    <a:pt x="12" y="2"/>
                  </a:lnTo>
                  <a:lnTo>
                    <a:pt x="0" y="10"/>
                  </a:lnTo>
                  <a:lnTo>
                    <a:pt x="2" y="24"/>
                  </a:lnTo>
                  <a:lnTo>
                    <a:pt x="14" y="31"/>
                  </a:lnTo>
                  <a:lnTo>
                    <a:pt x="19" y="28"/>
                  </a:lnTo>
                  <a:lnTo>
                    <a:pt x="28" y="19"/>
                  </a:lnTo>
                  <a:lnTo>
                    <a:pt x="35" y="7"/>
                  </a:lnTo>
                  <a:lnTo>
                    <a:pt x="33" y="0"/>
                  </a:lnTo>
                  <a:lnTo>
                    <a:pt x="26" y="0"/>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351" name="Freeform 5492"/>
            <p:cNvSpPr>
              <a:spLocks/>
            </p:cNvSpPr>
            <p:nvPr/>
          </p:nvSpPr>
          <p:spPr bwMode="auto">
            <a:xfrm>
              <a:off x="4698" y="1735"/>
              <a:ext cx="148" cy="175"/>
            </a:xfrm>
            <a:custGeom>
              <a:avLst/>
              <a:gdLst>
                <a:gd name="T0" fmla="*/ 219 w 132"/>
                <a:gd name="T1" fmla="*/ 314 h 141"/>
                <a:gd name="T2" fmla="*/ 214 w 132"/>
                <a:gd name="T3" fmla="*/ 295 h 141"/>
                <a:gd name="T4" fmla="*/ 214 w 132"/>
                <a:gd name="T5" fmla="*/ 318 h 141"/>
                <a:gd name="T6" fmla="*/ 203 w 132"/>
                <a:gd name="T7" fmla="*/ 333 h 141"/>
                <a:gd name="T8" fmla="*/ 203 w 132"/>
                <a:gd name="T9" fmla="*/ 346 h 141"/>
                <a:gd name="T10" fmla="*/ 194 w 132"/>
                <a:gd name="T11" fmla="*/ 326 h 141"/>
                <a:gd name="T12" fmla="*/ 187 w 132"/>
                <a:gd name="T13" fmla="*/ 354 h 141"/>
                <a:gd name="T14" fmla="*/ 159 w 132"/>
                <a:gd name="T15" fmla="*/ 354 h 141"/>
                <a:gd name="T16" fmla="*/ 147 w 132"/>
                <a:gd name="T17" fmla="*/ 346 h 141"/>
                <a:gd name="T18" fmla="*/ 138 w 132"/>
                <a:gd name="T19" fmla="*/ 333 h 141"/>
                <a:gd name="T20" fmla="*/ 147 w 132"/>
                <a:gd name="T21" fmla="*/ 354 h 141"/>
                <a:gd name="T22" fmla="*/ 151 w 132"/>
                <a:gd name="T23" fmla="*/ 366 h 141"/>
                <a:gd name="T24" fmla="*/ 138 w 132"/>
                <a:gd name="T25" fmla="*/ 390 h 141"/>
                <a:gd name="T26" fmla="*/ 135 w 132"/>
                <a:gd name="T27" fmla="*/ 415 h 141"/>
                <a:gd name="T28" fmla="*/ 114 w 132"/>
                <a:gd name="T29" fmla="*/ 382 h 141"/>
                <a:gd name="T30" fmla="*/ 107 w 132"/>
                <a:gd name="T31" fmla="*/ 346 h 141"/>
                <a:gd name="T32" fmla="*/ 76 w 132"/>
                <a:gd name="T33" fmla="*/ 354 h 141"/>
                <a:gd name="T34" fmla="*/ 38 w 132"/>
                <a:gd name="T35" fmla="*/ 366 h 141"/>
                <a:gd name="T36" fmla="*/ 30 w 132"/>
                <a:gd name="T37" fmla="*/ 390 h 141"/>
                <a:gd name="T38" fmla="*/ 0 w 132"/>
                <a:gd name="T39" fmla="*/ 382 h 141"/>
                <a:gd name="T40" fmla="*/ 2 w 132"/>
                <a:gd name="T41" fmla="*/ 357 h 141"/>
                <a:gd name="T42" fmla="*/ 21 w 132"/>
                <a:gd name="T43" fmla="*/ 333 h 141"/>
                <a:gd name="T44" fmla="*/ 38 w 132"/>
                <a:gd name="T45" fmla="*/ 307 h 141"/>
                <a:gd name="T46" fmla="*/ 62 w 132"/>
                <a:gd name="T47" fmla="*/ 295 h 141"/>
                <a:gd name="T48" fmla="*/ 92 w 132"/>
                <a:gd name="T49" fmla="*/ 295 h 141"/>
                <a:gd name="T50" fmla="*/ 95 w 132"/>
                <a:gd name="T51" fmla="*/ 307 h 141"/>
                <a:gd name="T52" fmla="*/ 114 w 132"/>
                <a:gd name="T53" fmla="*/ 293 h 141"/>
                <a:gd name="T54" fmla="*/ 107 w 132"/>
                <a:gd name="T55" fmla="*/ 262 h 141"/>
                <a:gd name="T56" fmla="*/ 104 w 132"/>
                <a:gd name="T57" fmla="*/ 220 h 141"/>
                <a:gd name="T58" fmla="*/ 117 w 132"/>
                <a:gd name="T59" fmla="*/ 206 h 141"/>
                <a:gd name="T60" fmla="*/ 117 w 132"/>
                <a:gd name="T61" fmla="*/ 220 h 141"/>
                <a:gd name="T62" fmla="*/ 127 w 132"/>
                <a:gd name="T63" fmla="*/ 243 h 141"/>
                <a:gd name="T64" fmla="*/ 138 w 132"/>
                <a:gd name="T65" fmla="*/ 216 h 141"/>
                <a:gd name="T66" fmla="*/ 151 w 132"/>
                <a:gd name="T67" fmla="*/ 196 h 141"/>
                <a:gd name="T68" fmla="*/ 156 w 132"/>
                <a:gd name="T69" fmla="*/ 159 h 141"/>
                <a:gd name="T70" fmla="*/ 156 w 132"/>
                <a:gd name="T71" fmla="*/ 119 h 141"/>
                <a:gd name="T72" fmla="*/ 142 w 132"/>
                <a:gd name="T73" fmla="*/ 77 h 141"/>
                <a:gd name="T74" fmla="*/ 135 w 132"/>
                <a:gd name="T75" fmla="*/ 32 h 141"/>
                <a:gd name="T76" fmla="*/ 135 w 132"/>
                <a:gd name="T77" fmla="*/ 2 h 141"/>
                <a:gd name="T78" fmla="*/ 147 w 132"/>
                <a:gd name="T79" fmla="*/ 21 h 141"/>
                <a:gd name="T80" fmla="*/ 156 w 132"/>
                <a:gd name="T81" fmla="*/ 11 h 141"/>
                <a:gd name="T82" fmla="*/ 151 w 132"/>
                <a:gd name="T83" fmla="*/ 2 h 141"/>
                <a:gd name="T84" fmla="*/ 138 w 132"/>
                <a:gd name="T85" fmla="*/ 2 h 141"/>
                <a:gd name="T86" fmla="*/ 142 w 132"/>
                <a:gd name="T87" fmla="*/ 0 h 141"/>
                <a:gd name="T88" fmla="*/ 156 w 132"/>
                <a:gd name="T89" fmla="*/ 0 h 141"/>
                <a:gd name="T90" fmla="*/ 181 w 132"/>
                <a:gd name="T91" fmla="*/ 47 h 141"/>
                <a:gd name="T92" fmla="*/ 206 w 132"/>
                <a:gd name="T93" fmla="*/ 97 h 141"/>
                <a:gd name="T94" fmla="*/ 209 w 132"/>
                <a:gd name="T95" fmla="*/ 159 h 141"/>
                <a:gd name="T96" fmla="*/ 203 w 132"/>
                <a:gd name="T97" fmla="*/ 174 h 141"/>
                <a:gd name="T98" fmla="*/ 219 w 132"/>
                <a:gd name="T99" fmla="*/ 243 h 141"/>
                <a:gd name="T100" fmla="*/ 234 w 132"/>
                <a:gd name="T101" fmla="*/ 293 h 141"/>
                <a:gd name="T102" fmla="*/ 221 w 132"/>
                <a:gd name="T103" fmla="*/ 333 h 141"/>
                <a:gd name="T104" fmla="*/ 219 w 132"/>
                <a:gd name="T105" fmla="*/ 314 h 1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32" h="141">
                  <a:moveTo>
                    <a:pt x="123" y="106"/>
                  </a:moveTo>
                  <a:lnTo>
                    <a:pt x="121" y="101"/>
                  </a:lnTo>
                  <a:lnTo>
                    <a:pt x="121" y="108"/>
                  </a:lnTo>
                  <a:lnTo>
                    <a:pt x="114" y="113"/>
                  </a:lnTo>
                  <a:lnTo>
                    <a:pt x="114" y="118"/>
                  </a:lnTo>
                  <a:lnTo>
                    <a:pt x="109" y="111"/>
                  </a:lnTo>
                  <a:lnTo>
                    <a:pt x="106" y="120"/>
                  </a:lnTo>
                  <a:lnTo>
                    <a:pt x="90" y="120"/>
                  </a:lnTo>
                  <a:lnTo>
                    <a:pt x="83" y="118"/>
                  </a:lnTo>
                  <a:lnTo>
                    <a:pt x="78" y="113"/>
                  </a:lnTo>
                  <a:lnTo>
                    <a:pt x="83" y="120"/>
                  </a:lnTo>
                  <a:lnTo>
                    <a:pt x="85" y="125"/>
                  </a:lnTo>
                  <a:lnTo>
                    <a:pt x="78" y="132"/>
                  </a:lnTo>
                  <a:lnTo>
                    <a:pt x="76" y="141"/>
                  </a:lnTo>
                  <a:lnTo>
                    <a:pt x="64" y="130"/>
                  </a:lnTo>
                  <a:lnTo>
                    <a:pt x="61" y="118"/>
                  </a:lnTo>
                  <a:lnTo>
                    <a:pt x="43" y="120"/>
                  </a:lnTo>
                  <a:lnTo>
                    <a:pt x="21" y="125"/>
                  </a:lnTo>
                  <a:lnTo>
                    <a:pt x="17" y="132"/>
                  </a:lnTo>
                  <a:lnTo>
                    <a:pt x="0" y="130"/>
                  </a:lnTo>
                  <a:lnTo>
                    <a:pt x="2" y="122"/>
                  </a:lnTo>
                  <a:lnTo>
                    <a:pt x="12" y="113"/>
                  </a:lnTo>
                  <a:lnTo>
                    <a:pt x="21" y="104"/>
                  </a:lnTo>
                  <a:lnTo>
                    <a:pt x="35" y="101"/>
                  </a:lnTo>
                  <a:lnTo>
                    <a:pt x="52" y="101"/>
                  </a:lnTo>
                  <a:lnTo>
                    <a:pt x="54" y="104"/>
                  </a:lnTo>
                  <a:lnTo>
                    <a:pt x="64" y="99"/>
                  </a:lnTo>
                  <a:lnTo>
                    <a:pt x="61" y="89"/>
                  </a:lnTo>
                  <a:lnTo>
                    <a:pt x="59" y="75"/>
                  </a:lnTo>
                  <a:lnTo>
                    <a:pt x="66" y="70"/>
                  </a:lnTo>
                  <a:lnTo>
                    <a:pt x="66" y="75"/>
                  </a:lnTo>
                  <a:lnTo>
                    <a:pt x="71" y="82"/>
                  </a:lnTo>
                  <a:lnTo>
                    <a:pt x="78" y="73"/>
                  </a:lnTo>
                  <a:lnTo>
                    <a:pt x="85" y="66"/>
                  </a:lnTo>
                  <a:lnTo>
                    <a:pt x="88" y="54"/>
                  </a:lnTo>
                  <a:lnTo>
                    <a:pt x="88" y="40"/>
                  </a:lnTo>
                  <a:lnTo>
                    <a:pt x="80" y="26"/>
                  </a:lnTo>
                  <a:lnTo>
                    <a:pt x="76" y="11"/>
                  </a:lnTo>
                  <a:lnTo>
                    <a:pt x="76" y="2"/>
                  </a:lnTo>
                  <a:lnTo>
                    <a:pt x="83" y="7"/>
                  </a:lnTo>
                  <a:lnTo>
                    <a:pt x="88" y="4"/>
                  </a:lnTo>
                  <a:lnTo>
                    <a:pt x="85" y="2"/>
                  </a:lnTo>
                  <a:lnTo>
                    <a:pt x="78" y="2"/>
                  </a:lnTo>
                  <a:lnTo>
                    <a:pt x="80" y="0"/>
                  </a:lnTo>
                  <a:lnTo>
                    <a:pt x="88" y="0"/>
                  </a:lnTo>
                  <a:lnTo>
                    <a:pt x="102" y="16"/>
                  </a:lnTo>
                  <a:lnTo>
                    <a:pt x="116" y="33"/>
                  </a:lnTo>
                  <a:lnTo>
                    <a:pt x="118" y="54"/>
                  </a:lnTo>
                  <a:lnTo>
                    <a:pt x="114" y="59"/>
                  </a:lnTo>
                  <a:lnTo>
                    <a:pt x="123" y="82"/>
                  </a:lnTo>
                  <a:lnTo>
                    <a:pt x="132" y="99"/>
                  </a:lnTo>
                  <a:lnTo>
                    <a:pt x="125" y="113"/>
                  </a:lnTo>
                  <a:lnTo>
                    <a:pt x="123" y="106"/>
                  </a:lnTo>
                  <a:close/>
                </a:path>
              </a:pathLst>
            </a:custGeom>
            <a:solidFill>
              <a:srgbClr val="0033CC"/>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352" name="Freeform 5493"/>
            <p:cNvSpPr>
              <a:spLocks/>
            </p:cNvSpPr>
            <p:nvPr/>
          </p:nvSpPr>
          <p:spPr bwMode="auto">
            <a:xfrm>
              <a:off x="4751" y="1644"/>
              <a:ext cx="85" cy="91"/>
            </a:xfrm>
            <a:custGeom>
              <a:avLst/>
              <a:gdLst>
                <a:gd name="T0" fmla="*/ 104 w 76"/>
                <a:gd name="T1" fmla="*/ 81 h 74"/>
                <a:gd name="T2" fmla="*/ 78 w 76"/>
                <a:gd name="T3" fmla="*/ 73 h 74"/>
                <a:gd name="T4" fmla="*/ 43 w 76"/>
                <a:gd name="T5" fmla="*/ 39 h 74"/>
                <a:gd name="T6" fmla="*/ 0 w 76"/>
                <a:gd name="T7" fmla="*/ 0 h 74"/>
                <a:gd name="T8" fmla="*/ 3 w 76"/>
                <a:gd name="T9" fmla="*/ 27 h 74"/>
                <a:gd name="T10" fmla="*/ 17 w 76"/>
                <a:gd name="T11" fmla="*/ 73 h 74"/>
                <a:gd name="T12" fmla="*/ 29 w 76"/>
                <a:gd name="T13" fmla="*/ 112 h 74"/>
                <a:gd name="T14" fmla="*/ 12 w 76"/>
                <a:gd name="T15" fmla="*/ 112 h 74"/>
                <a:gd name="T16" fmla="*/ 10 w 76"/>
                <a:gd name="T17" fmla="*/ 112 h 74"/>
                <a:gd name="T18" fmla="*/ 10 w 76"/>
                <a:gd name="T19" fmla="*/ 139 h 74"/>
                <a:gd name="T20" fmla="*/ 12 w 76"/>
                <a:gd name="T21" fmla="*/ 168 h 74"/>
                <a:gd name="T22" fmla="*/ 32 w 76"/>
                <a:gd name="T23" fmla="*/ 209 h 74"/>
                <a:gd name="T24" fmla="*/ 43 w 76"/>
                <a:gd name="T25" fmla="*/ 196 h 74"/>
                <a:gd name="T26" fmla="*/ 55 w 76"/>
                <a:gd name="T27" fmla="*/ 196 h 74"/>
                <a:gd name="T28" fmla="*/ 21 w 76"/>
                <a:gd name="T29" fmla="*/ 160 h 74"/>
                <a:gd name="T30" fmla="*/ 32 w 76"/>
                <a:gd name="T31" fmla="*/ 156 h 74"/>
                <a:gd name="T32" fmla="*/ 45 w 76"/>
                <a:gd name="T33" fmla="*/ 146 h 74"/>
                <a:gd name="T34" fmla="*/ 96 w 76"/>
                <a:gd name="T35" fmla="*/ 172 h 74"/>
                <a:gd name="T36" fmla="*/ 102 w 76"/>
                <a:gd name="T37" fmla="*/ 160 h 74"/>
                <a:gd name="T38" fmla="*/ 114 w 76"/>
                <a:gd name="T39" fmla="*/ 127 h 74"/>
                <a:gd name="T40" fmla="*/ 133 w 76"/>
                <a:gd name="T41" fmla="*/ 112 h 74"/>
                <a:gd name="T42" fmla="*/ 120 w 76"/>
                <a:gd name="T43" fmla="*/ 92 h 74"/>
                <a:gd name="T44" fmla="*/ 114 w 76"/>
                <a:gd name="T45" fmla="*/ 61 h 74"/>
                <a:gd name="T46" fmla="*/ 104 w 76"/>
                <a:gd name="T47" fmla="*/ 81 h 7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6" h="74">
                  <a:moveTo>
                    <a:pt x="59" y="29"/>
                  </a:moveTo>
                  <a:lnTo>
                    <a:pt x="45" y="26"/>
                  </a:lnTo>
                  <a:lnTo>
                    <a:pt x="24" y="14"/>
                  </a:lnTo>
                  <a:lnTo>
                    <a:pt x="0" y="0"/>
                  </a:lnTo>
                  <a:lnTo>
                    <a:pt x="3" y="10"/>
                  </a:lnTo>
                  <a:lnTo>
                    <a:pt x="10" y="26"/>
                  </a:lnTo>
                  <a:lnTo>
                    <a:pt x="17" y="40"/>
                  </a:lnTo>
                  <a:lnTo>
                    <a:pt x="7" y="40"/>
                  </a:lnTo>
                  <a:lnTo>
                    <a:pt x="5" y="40"/>
                  </a:lnTo>
                  <a:lnTo>
                    <a:pt x="5" y="50"/>
                  </a:lnTo>
                  <a:lnTo>
                    <a:pt x="7" y="59"/>
                  </a:lnTo>
                  <a:lnTo>
                    <a:pt x="19" y="74"/>
                  </a:lnTo>
                  <a:lnTo>
                    <a:pt x="24" y="69"/>
                  </a:lnTo>
                  <a:lnTo>
                    <a:pt x="31" y="69"/>
                  </a:lnTo>
                  <a:lnTo>
                    <a:pt x="12" y="57"/>
                  </a:lnTo>
                  <a:lnTo>
                    <a:pt x="19" y="55"/>
                  </a:lnTo>
                  <a:lnTo>
                    <a:pt x="26" y="52"/>
                  </a:lnTo>
                  <a:lnTo>
                    <a:pt x="55" y="62"/>
                  </a:lnTo>
                  <a:lnTo>
                    <a:pt x="57" y="57"/>
                  </a:lnTo>
                  <a:lnTo>
                    <a:pt x="64" y="45"/>
                  </a:lnTo>
                  <a:lnTo>
                    <a:pt x="76" y="40"/>
                  </a:lnTo>
                  <a:lnTo>
                    <a:pt x="69" y="33"/>
                  </a:lnTo>
                  <a:lnTo>
                    <a:pt x="64" y="22"/>
                  </a:lnTo>
                  <a:lnTo>
                    <a:pt x="59" y="29"/>
                  </a:lnTo>
                  <a:close/>
                </a:path>
              </a:pathLst>
            </a:custGeom>
            <a:solidFill>
              <a:schemeClr val="accent2"/>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353" name="Freeform 5494"/>
            <p:cNvSpPr>
              <a:spLocks/>
            </p:cNvSpPr>
            <p:nvPr/>
          </p:nvSpPr>
          <p:spPr bwMode="auto">
            <a:xfrm>
              <a:off x="4684" y="1898"/>
              <a:ext cx="43" cy="62"/>
            </a:xfrm>
            <a:custGeom>
              <a:avLst/>
              <a:gdLst>
                <a:gd name="T0" fmla="*/ 57 w 40"/>
                <a:gd name="T1" fmla="*/ 47 h 50"/>
                <a:gd name="T2" fmla="*/ 55 w 40"/>
                <a:gd name="T3" fmla="*/ 89 h 50"/>
                <a:gd name="T4" fmla="*/ 55 w 40"/>
                <a:gd name="T5" fmla="*/ 133 h 50"/>
                <a:gd name="T6" fmla="*/ 47 w 40"/>
                <a:gd name="T7" fmla="*/ 146 h 50"/>
                <a:gd name="T8" fmla="*/ 37 w 40"/>
                <a:gd name="T9" fmla="*/ 118 h 50"/>
                <a:gd name="T10" fmla="*/ 40 w 40"/>
                <a:gd name="T11" fmla="*/ 136 h 50"/>
                <a:gd name="T12" fmla="*/ 33 w 40"/>
                <a:gd name="T13" fmla="*/ 133 h 50"/>
                <a:gd name="T14" fmla="*/ 28 w 40"/>
                <a:gd name="T15" fmla="*/ 89 h 50"/>
                <a:gd name="T16" fmla="*/ 28 w 40"/>
                <a:gd name="T17" fmla="*/ 71 h 50"/>
                <a:gd name="T18" fmla="*/ 14 w 40"/>
                <a:gd name="T19" fmla="*/ 40 h 50"/>
                <a:gd name="T20" fmla="*/ 19 w 40"/>
                <a:gd name="T21" fmla="*/ 71 h 50"/>
                <a:gd name="T22" fmla="*/ 14 w 40"/>
                <a:gd name="T23" fmla="*/ 71 h 50"/>
                <a:gd name="T24" fmla="*/ 5 w 40"/>
                <a:gd name="T25" fmla="*/ 47 h 50"/>
                <a:gd name="T26" fmla="*/ 12 w 40"/>
                <a:gd name="T27" fmla="*/ 47 h 50"/>
                <a:gd name="T28" fmla="*/ 0 w 40"/>
                <a:gd name="T29" fmla="*/ 26 h 50"/>
                <a:gd name="T30" fmla="*/ 22 w 40"/>
                <a:gd name="T31" fmla="*/ 0 h 50"/>
                <a:gd name="T32" fmla="*/ 37 w 40"/>
                <a:gd name="T33" fmla="*/ 14 h 50"/>
                <a:gd name="T34" fmla="*/ 44 w 40"/>
                <a:gd name="T35" fmla="*/ 26 h 50"/>
                <a:gd name="T36" fmla="*/ 44 w 40"/>
                <a:gd name="T37" fmla="*/ 37 h 50"/>
                <a:gd name="T38" fmla="*/ 57 w 40"/>
                <a:gd name="T39" fmla="*/ 47 h 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 h="50">
                  <a:moveTo>
                    <a:pt x="40" y="16"/>
                  </a:moveTo>
                  <a:lnTo>
                    <a:pt x="38" y="31"/>
                  </a:lnTo>
                  <a:lnTo>
                    <a:pt x="38" y="45"/>
                  </a:lnTo>
                  <a:lnTo>
                    <a:pt x="33" y="50"/>
                  </a:lnTo>
                  <a:lnTo>
                    <a:pt x="26" y="40"/>
                  </a:lnTo>
                  <a:lnTo>
                    <a:pt x="28" y="47"/>
                  </a:lnTo>
                  <a:lnTo>
                    <a:pt x="23" y="45"/>
                  </a:lnTo>
                  <a:lnTo>
                    <a:pt x="19" y="31"/>
                  </a:lnTo>
                  <a:lnTo>
                    <a:pt x="19" y="24"/>
                  </a:lnTo>
                  <a:lnTo>
                    <a:pt x="9" y="14"/>
                  </a:lnTo>
                  <a:lnTo>
                    <a:pt x="14" y="24"/>
                  </a:lnTo>
                  <a:lnTo>
                    <a:pt x="9" y="24"/>
                  </a:lnTo>
                  <a:lnTo>
                    <a:pt x="5" y="16"/>
                  </a:lnTo>
                  <a:lnTo>
                    <a:pt x="7" y="16"/>
                  </a:lnTo>
                  <a:lnTo>
                    <a:pt x="0" y="9"/>
                  </a:lnTo>
                  <a:lnTo>
                    <a:pt x="16" y="0"/>
                  </a:lnTo>
                  <a:lnTo>
                    <a:pt x="26" y="5"/>
                  </a:lnTo>
                  <a:lnTo>
                    <a:pt x="31" y="9"/>
                  </a:lnTo>
                  <a:lnTo>
                    <a:pt x="31" y="12"/>
                  </a:lnTo>
                  <a:lnTo>
                    <a:pt x="40" y="16"/>
                  </a:lnTo>
                  <a:close/>
                </a:path>
              </a:pathLst>
            </a:custGeom>
            <a:solidFill>
              <a:srgbClr val="0033CC"/>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354" name="Freeform 5495"/>
            <p:cNvSpPr>
              <a:spLocks/>
            </p:cNvSpPr>
            <p:nvPr/>
          </p:nvSpPr>
          <p:spPr bwMode="auto">
            <a:xfrm>
              <a:off x="4725" y="1890"/>
              <a:ext cx="39" cy="35"/>
            </a:xfrm>
            <a:custGeom>
              <a:avLst/>
              <a:gdLst>
                <a:gd name="T0" fmla="*/ 48 w 35"/>
                <a:gd name="T1" fmla="*/ 49 h 28"/>
                <a:gd name="T2" fmla="*/ 28 w 35"/>
                <a:gd name="T3" fmla="*/ 49 h 28"/>
                <a:gd name="T4" fmla="*/ 25 w 35"/>
                <a:gd name="T5" fmla="*/ 86 h 28"/>
                <a:gd name="T6" fmla="*/ 4 w 35"/>
                <a:gd name="T7" fmla="*/ 60 h 28"/>
                <a:gd name="T8" fmla="*/ 0 w 35"/>
                <a:gd name="T9" fmla="*/ 49 h 28"/>
                <a:gd name="T10" fmla="*/ 0 w 35"/>
                <a:gd name="T11" fmla="*/ 49 h 28"/>
                <a:gd name="T12" fmla="*/ 12 w 35"/>
                <a:gd name="T13" fmla="*/ 16 h 28"/>
                <a:gd name="T14" fmla="*/ 28 w 35"/>
                <a:gd name="T15" fmla="*/ 16 h 28"/>
                <a:gd name="T16" fmla="*/ 40 w 35"/>
                <a:gd name="T17" fmla="*/ 0 h 28"/>
                <a:gd name="T18" fmla="*/ 51 w 35"/>
                <a:gd name="T19" fmla="*/ 16 h 28"/>
                <a:gd name="T20" fmla="*/ 59 w 35"/>
                <a:gd name="T21" fmla="*/ 29 h 28"/>
                <a:gd name="T22" fmla="*/ 48 w 35"/>
                <a:gd name="T23" fmla="*/ 49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5" h="28">
                  <a:moveTo>
                    <a:pt x="28" y="16"/>
                  </a:moveTo>
                  <a:lnTo>
                    <a:pt x="16" y="16"/>
                  </a:lnTo>
                  <a:lnTo>
                    <a:pt x="14" y="28"/>
                  </a:lnTo>
                  <a:lnTo>
                    <a:pt x="4" y="19"/>
                  </a:lnTo>
                  <a:lnTo>
                    <a:pt x="0" y="16"/>
                  </a:lnTo>
                  <a:lnTo>
                    <a:pt x="7" y="5"/>
                  </a:lnTo>
                  <a:lnTo>
                    <a:pt x="16" y="5"/>
                  </a:lnTo>
                  <a:lnTo>
                    <a:pt x="23" y="0"/>
                  </a:lnTo>
                  <a:lnTo>
                    <a:pt x="30" y="5"/>
                  </a:lnTo>
                  <a:lnTo>
                    <a:pt x="35" y="9"/>
                  </a:lnTo>
                  <a:lnTo>
                    <a:pt x="28" y="16"/>
                  </a:lnTo>
                  <a:close/>
                </a:path>
              </a:pathLst>
            </a:custGeom>
            <a:solidFill>
              <a:srgbClr val="0033CC"/>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355" name="Freeform 5496"/>
            <p:cNvSpPr>
              <a:spLocks/>
            </p:cNvSpPr>
            <p:nvPr/>
          </p:nvSpPr>
          <p:spPr bwMode="auto">
            <a:xfrm>
              <a:off x="4698" y="2057"/>
              <a:ext cx="8" cy="14"/>
            </a:xfrm>
            <a:custGeom>
              <a:avLst/>
              <a:gdLst>
                <a:gd name="T0" fmla="*/ 0 w 7"/>
                <a:gd name="T1" fmla="*/ 37 h 11"/>
                <a:gd name="T2" fmla="*/ 13 w 7"/>
                <a:gd name="T3" fmla="*/ 0 h 11"/>
                <a:gd name="T4" fmla="*/ 10 w 7"/>
                <a:gd name="T5" fmla="*/ 0 h 11"/>
                <a:gd name="T6" fmla="*/ 0 w 7"/>
                <a:gd name="T7" fmla="*/ 37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1">
                  <a:moveTo>
                    <a:pt x="0" y="11"/>
                  </a:moveTo>
                  <a:lnTo>
                    <a:pt x="7" y="0"/>
                  </a:lnTo>
                  <a:lnTo>
                    <a:pt x="5" y="0"/>
                  </a:lnTo>
                  <a:lnTo>
                    <a:pt x="0" y="11"/>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356" name="Freeform 5498"/>
            <p:cNvSpPr>
              <a:spLocks/>
            </p:cNvSpPr>
            <p:nvPr/>
          </p:nvSpPr>
          <p:spPr bwMode="auto">
            <a:xfrm>
              <a:off x="4697" y="1930"/>
              <a:ext cx="1" cy="3"/>
            </a:xfrm>
            <a:custGeom>
              <a:avLst/>
              <a:gdLst>
                <a:gd name="T0" fmla="*/ 1 w 2"/>
                <a:gd name="T1" fmla="*/ 0 h 2"/>
                <a:gd name="T2" fmla="*/ 1 w 2"/>
                <a:gd name="T3" fmla="*/ 18 h 2"/>
                <a:gd name="T4" fmla="*/ 0 w 2"/>
                <a:gd name="T5" fmla="*/ 18 h 2"/>
                <a:gd name="T6" fmla="*/ 1 w 2"/>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
                  <a:moveTo>
                    <a:pt x="2" y="0"/>
                  </a:moveTo>
                  <a:lnTo>
                    <a:pt x="2" y="2"/>
                  </a:lnTo>
                  <a:lnTo>
                    <a:pt x="0" y="2"/>
                  </a:lnTo>
                  <a:lnTo>
                    <a:pt x="2" y="0"/>
                  </a:lnTo>
                  <a:close/>
                </a:path>
              </a:pathLst>
            </a:custGeom>
            <a:solidFill>
              <a:srgbClr val="0033CC"/>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357" name="Freeform 5499"/>
            <p:cNvSpPr>
              <a:spLocks/>
            </p:cNvSpPr>
            <p:nvPr/>
          </p:nvSpPr>
          <p:spPr bwMode="auto">
            <a:xfrm>
              <a:off x="4534" y="1699"/>
              <a:ext cx="80" cy="112"/>
            </a:xfrm>
            <a:custGeom>
              <a:avLst/>
              <a:gdLst>
                <a:gd name="T0" fmla="*/ 34 w 71"/>
                <a:gd name="T1" fmla="*/ 184 h 90"/>
                <a:gd name="T2" fmla="*/ 18 w 71"/>
                <a:gd name="T3" fmla="*/ 175 h 90"/>
                <a:gd name="T4" fmla="*/ 0 w 71"/>
                <a:gd name="T5" fmla="*/ 157 h 90"/>
                <a:gd name="T6" fmla="*/ 18 w 71"/>
                <a:gd name="T7" fmla="*/ 128 h 90"/>
                <a:gd name="T8" fmla="*/ 30 w 71"/>
                <a:gd name="T9" fmla="*/ 77 h 90"/>
                <a:gd name="T10" fmla="*/ 43 w 71"/>
                <a:gd name="T11" fmla="*/ 71 h 90"/>
                <a:gd name="T12" fmla="*/ 74 w 71"/>
                <a:gd name="T13" fmla="*/ 87 h 90"/>
                <a:gd name="T14" fmla="*/ 66 w 71"/>
                <a:gd name="T15" fmla="*/ 57 h 90"/>
                <a:gd name="T16" fmla="*/ 74 w 71"/>
                <a:gd name="T17" fmla="*/ 50 h 90"/>
                <a:gd name="T18" fmla="*/ 90 w 71"/>
                <a:gd name="T19" fmla="*/ 30 h 90"/>
                <a:gd name="T20" fmla="*/ 90 w 71"/>
                <a:gd name="T21" fmla="*/ 0 h 90"/>
                <a:gd name="T22" fmla="*/ 122 w 71"/>
                <a:gd name="T23" fmla="*/ 30 h 90"/>
                <a:gd name="T24" fmla="*/ 126 w 71"/>
                <a:gd name="T25" fmla="*/ 37 h 90"/>
                <a:gd name="T26" fmla="*/ 113 w 71"/>
                <a:gd name="T27" fmla="*/ 62 h 90"/>
                <a:gd name="T28" fmla="*/ 126 w 71"/>
                <a:gd name="T29" fmla="*/ 119 h 90"/>
                <a:gd name="T30" fmla="*/ 106 w 71"/>
                <a:gd name="T31" fmla="*/ 148 h 90"/>
                <a:gd name="T32" fmla="*/ 94 w 71"/>
                <a:gd name="T33" fmla="*/ 175 h 90"/>
                <a:gd name="T34" fmla="*/ 100 w 71"/>
                <a:gd name="T35" fmla="*/ 207 h 90"/>
                <a:gd name="T36" fmla="*/ 128 w 71"/>
                <a:gd name="T37" fmla="*/ 234 h 90"/>
                <a:gd name="T38" fmla="*/ 116 w 71"/>
                <a:gd name="T39" fmla="*/ 246 h 90"/>
                <a:gd name="T40" fmla="*/ 94 w 71"/>
                <a:gd name="T41" fmla="*/ 264 h 90"/>
                <a:gd name="T42" fmla="*/ 94 w 71"/>
                <a:gd name="T43" fmla="*/ 268 h 90"/>
                <a:gd name="T44" fmla="*/ 74 w 71"/>
                <a:gd name="T45" fmla="*/ 268 h 90"/>
                <a:gd name="T46" fmla="*/ 66 w 71"/>
                <a:gd name="T47" fmla="*/ 268 h 90"/>
                <a:gd name="T48" fmla="*/ 53 w 71"/>
                <a:gd name="T49" fmla="*/ 264 h 90"/>
                <a:gd name="T50" fmla="*/ 43 w 71"/>
                <a:gd name="T51" fmla="*/ 254 h 90"/>
                <a:gd name="T52" fmla="*/ 47 w 71"/>
                <a:gd name="T53" fmla="*/ 228 h 90"/>
                <a:gd name="T54" fmla="*/ 53 w 71"/>
                <a:gd name="T55" fmla="*/ 228 h 90"/>
                <a:gd name="T56" fmla="*/ 41 w 71"/>
                <a:gd name="T57" fmla="*/ 212 h 90"/>
                <a:gd name="T58" fmla="*/ 34 w 71"/>
                <a:gd name="T59" fmla="*/ 184 h 9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71" h="90">
                  <a:moveTo>
                    <a:pt x="19" y="62"/>
                  </a:moveTo>
                  <a:lnTo>
                    <a:pt x="10" y="59"/>
                  </a:lnTo>
                  <a:lnTo>
                    <a:pt x="0" y="52"/>
                  </a:lnTo>
                  <a:lnTo>
                    <a:pt x="10" y="43"/>
                  </a:lnTo>
                  <a:lnTo>
                    <a:pt x="17" y="26"/>
                  </a:lnTo>
                  <a:lnTo>
                    <a:pt x="24" y="24"/>
                  </a:lnTo>
                  <a:lnTo>
                    <a:pt x="41" y="29"/>
                  </a:lnTo>
                  <a:lnTo>
                    <a:pt x="36" y="19"/>
                  </a:lnTo>
                  <a:lnTo>
                    <a:pt x="41" y="17"/>
                  </a:lnTo>
                  <a:lnTo>
                    <a:pt x="50" y="10"/>
                  </a:lnTo>
                  <a:lnTo>
                    <a:pt x="50" y="0"/>
                  </a:lnTo>
                  <a:lnTo>
                    <a:pt x="67" y="10"/>
                  </a:lnTo>
                  <a:lnTo>
                    <a:pt x="69" y="12"/>
                  </a:lnTo>
                  <a:lnTo>
                    <a:pt x="62" y="21"/>
                  </a:lnTo>
                  <a:lnTo>
                    <a:pt x="69" y="40"/>
                  </a:lnTo>
                  <a:lnTo>
                    <a:pt x="59" y="50"/>
                  </a:lnTo>
                  <a:lnTo>
                    <a:pt x="52" y="59"/>
                  </a:lnTo>
                  <a:lnTo>
                    <a:pt x="55" y="69"/>
                  </a:lnTo>
                  <a:lnTo>
                    <a:pt x="71" y="78"/>
                  </a:lnTo>
                  <a:lnTo>
                    <a:pt x="64" y="83"/>
                  </a:lnTo>
                  <a:lnTo>
                    <a:pt x="52" y="88"/>
                  </a:lnTo>
                  <a:lnTo>
                    <a:pt x="52" y="90"/>
                  </a:lnTo>
                  <a:lnTo>
                    <a:pt x="41" y="90"/>
                  </a:lnTo>
                  <a:lnTo>
                    <a:pt x="36" y="90"/>
                  </a:lnTo>
                  <a:lnTo>
                    <a:pt x="29" y="88"/>
                  </a:lnTo>
                  <a:lnTo>
                    <a:pt x="24" y="85"/>
                  </a:lnTo>
                  <a:lnTo>
                    <a:pt x="26" y="76"/>
                  </a:lnTo>
                  <a:lnTo>
                    <a:pt x="29" y="76"/>
                  </a:lnTo>
                  <a:lnTo>
                    <a:pt x="22" y="71"/>
                  </a:lnTo>
                  <a:lnTo>
                    <a:pt x="19" y="62"/>
                  </a:lnTo>
                  <a:close/>
                </a:path>
              </a:pathLst>
            </a:custGeom>
            <a:solidFill>
              <a:srgbClr val="0033CC"/>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358" name="Freeform 5500"/>
            <p:cNvSpPr>
              <a:spLocks/>
            </p:cNvSpPr>
            <p:nvPr/>
          </p:nvSpPr>
          <p:spPr bwMode="auto">
            <a:xfrm>
              <a:off x="4604" y="1797"/>
              <a:ext cx="57" cy="89"/>
            </a:xfrm>
            <a:custGeom>
              <a:avLst/>
              <a:gdLst>
                <a:gd name="T0" fmla="*/ 24 w 62"/>
                <a:gd name="T1" fmla="*/ 191 h 73"/>
                <a:gd name="T2" fmla="*/ 24 w 62"/>
                <a:gd name="T3" fmla="*/ 184 h 73"/>
                <a:gd name="T4" fmla="*/ 19 w 62"/>
                <a:gd name="T5" fmla="*/ 191 h 73"/>
                <a:gd name="T6" fmla="*/ 17 w 62"/>
                <a:gd name="T7" fmla="*/ 198 h 73"/>
                <a:gd name="T8" fmla="*/ 16 w 62"/>
                <a:gd name="T9" fmla="*/ 191 h 73"/>
                <a:gd name="T10" fmla="*/ 16 w 62"/>
                <a:gd name="T11" fmla="*/ 184 h 73"/>
                <a:gd name="T12" fmla="*/ 16 w 62"/>
                <a:gd name="T13" fmla="*/ 184 h 73"/>
                <a:gd name="T14" fmla="*/ 13 w 62"/>
                <a:gd name="T15" fmla="*/ 172 h 73"/>
                <a:gd name="T16" fmla="*/ 12 w 62"/>
                <a:gd name="T17" fmla="*/ 140 h 73"/>
                <a:gd name="T18" fmla="*/ 12 w 62"/>
                <a:gd name="T19" fmla="*/ 124 h 73"/>
                <a:gd name="T20" fmla="*/ 12 w 62"/>
                <a:gd name="T21" fmla="*/ 122 h 73"/>
                <a:gd name="T22" fmla="*/ 6 w 62"/>
                <a:gd name="T23" fmla="*/ 98 h 73"/>
                <a:gd name="T24" fmla="*/ 5 w 62"/>
                <a:gd name="T25" fmla="*/ 89 h 73"/>
                <a:gd name="T26" fmla="*/ 5 w 62"/>
                <a:gd name="T27" fmla="*/ 77 h 73"/>
                <a:gd name="T28" fmla="*/ 7 w 62"/>
                <a:gd name="T29" fmla="*/ 89 h 73"/>
                <a:gd name="T30" fmla="*/ 7 w 62"/>
                <a:gd name="T31" fmla="*/ 77 h 73"/>
                <a:gd name="T32" fmla="*/ 3 w 62"/>
                <a:gd name="T33" fmla="*/ 48 h 73"/>
                <a:gd name="T34" fmla="*/ 0 w 62"/>
                <a:gd name="T35" fmla="*/ 33 h 73"/>
                <a:gd name="T36" fmla="*/ 0 w 62"/>
                <a:gd name="T37" fmla="*/ 27 h 73"/>
                <a:gd name="T38" fmla="*/ 7 w 62"/>
                <a:gd name="T39" fmla="*/ 13 h 73"/>
                <a:gd name="T40" fmla="*/ 13 w 62"/>
                <a:gd name="T41" fmla="*/ 0 h 73"/>
                <a:gd name="T42" fmla="*/ 24 w 62"/>
                <a:gd name="T43" fmla="*/ 48 h 73"/>
                <a:gd name="T44" fmla="*/ 34 w 62"/>
                <a:gd name="T45" fmla="*/ 89 h 73"/>
                <a:gd name="T46" fmla="*/ 40 w 62"/>
                <a:gd name="T47" fmla="*/ 158 h 73"/>
                <a:gd name="T48" fmla="*/ 37 w 62"/>
                <a:gd name="T49" fmla="*/ 168 h 73"/>
                <a:gd name="T50" fmla="*/ 31 w 62"/>
                <a:gd name="T51" fmla="*/ 177 h 73"/>
                <a:gd name="T52" fmla="*/ 29 w 62"/>
                <a:gd name="T53" fmla="*/ 172 h 73"/>
                <a:gd name="T54" fmla="*/ 29 w 62"/>
                <a:gd name="T55" fmla="*/ 177 h 73"/>
                <a:gd name="T56" fmla="*/ 27 w 62"/>
                <a:gd name="T57" fmla="*/ 184 h 73"/>
                <a:gd name="T58" fmla="*/ 25 w 62"/>
                <a:gd name="T59" fmla="*/ 184 h 73"/>
                <a:gd name="T60" fmla="*/ 24 w 62"/>
                <a:gd name="T61" fmla="*/ 191 h 7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2" h="73">
                  <a:moveTo>
                    <a:pt x="36" y="71"/>
                  </a:moveTo>
                  <a:lnTo>
                    <a:pt x="36" y="69"/>
                  </a:lnTo>
                  <a:lnTo>
                    <a:pt x="29" y="71"/>
                  </a:lnTo>
                  <a:lnTo>
                    <a:pt x="26" y="73"/>
                  </a:lnTo>
                  <a:lnTo>
                    <a:pt x="24" y="71"/>
                  </a:lnTo>
                  <a:lnTo>
                    <a:pt x="24" y="69"/>
                  </a:lnTo>
                  <a:lnTo>
                    <a:pt x="19" y="64"/>
                  </a:lnTo>
                  <a:lnTo>
                    <a:pt x="17" y="52"/>
                  </a:lnTo>
                  <a:lnTo>
                    <a:pt x="17" y="47"/>
                  </a:lnTo>
                  <a:lnTo>
                    <a:pt x="17" y="45"/>
                  </a:lnTo>
                  <a:lnTo>
                    <a:pt x="7" y="36"/>
                  </a:lnTo>
                  <a:lnTo>
                    <a:pt x="5" y="33"/>
                  </a:lnTo>
                  <a:lnTo>
                    <a:pt x="5" y="29"/>
                  </a:lnTo>
                  <a:lnTo>
                    <a:pt x="12" y="33"/>
                  </a:lnTo>
                  <a:lnTo>
                    <a:pt x="12" y="29"/>
                  </a:lnTo>
                  <a:lnTo>
                    <a:pt x="3" y="17"/>
                  </a:lnTo>
                  <a:lnTo>
                    <a:pt x="0" y="12"/>
                  </a:lnTo>
                  <a:lnTo>
                    <a:pt x="0" y="10"/>
                  </a:lnTo>
                  <a:lnTo>
                    <a:pt x="12" y="5"/>
                  </a:lnTo>
                  <a:lnTo>
                    <a:pt x="19" y="0"/>
                  </a:lnTo>
                  <a:lnTo>
                    <a:pt x="36" y="17"/>
                  </a:lnTo>
                  <a:lnTo>
                    <a:pt x="52" y="33"/>
                  </a:lnTo>
                  <a:lnTo>
                    <a:pt x="62" y="59"/>
                  </a:lnTo>
                  <a:lnTo>
                    <a:pt x="55" y="62"/>
                  </a:lnTo>
                  <a:lnTo>
                    <a:pt x="48" y="66"/>
                  </a:lnTo>
                  <a:lnTo>
                    <a:pt x="43" y="64"/>
                  </a:lnTo>
                  <a:lnTo>
                    <a:pt x="43" y="66"/>
                  </a:lnTo>
                  <a:lnTo>
                    <a:pt x="41" y="69"/>
                  </a:lnTo>
                  <a:lnTo>
                    <a:pt x="38" y="69"/>
                  </a:lnTo>
                  <a:lnTo>
                    <a:pt x="36" y="71"/>
                  </a:lnTo>
                  <a:close/>
                </a:path>
              </a:pathLst>
            </a:custGeom>
            <a:solidFill>
              <a:srgbClr val="0033CC"/>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359" name="Freeform 5501"/>
            <p:cNvSpPr>
              <a:spLocks/>
            </p:cNvSpPr>
            <p:nvPr/>
          </p:nvSpPr>
          <p:spPr bwMode="auto">
            <a:xfrm>
              <a:off x="4583" y="2092"/>
              <a:ext cx="27" cy="70"/>
            </a:xfrm>
            <a:custGeom>
              <a:avLst/>
              <a:gdLst>
                <a:gd name="T0" fmla="*/ 29 w 24"/>
                <a:gd name="T1" fmla="*/ 160 h 57"/>
                <a:gd name="T2" fmla="*/ 2 w 24"/>
                <a:gd name="T3" fmla="*/ 119 h 57"/>
                <a:gd name="T4" fmla="*/ 0 w 24"/>
                <a:gd name="T5" fmla="*/ 59 h 57"/>
                <a:gd name="T6" fmla="*/ 12 w 24"/>
                <a:gd name="T7" fmla="*/ 33 h 57"/>
                <a:gd name="T8" fmla="*/ 26 w 24"/>
                <a:gd name="T9" fmla="*/ 0 h 57"/>
                <a:gd name="T10" fmla="*/ 43 w 24"/>
                <a:gd name="T11" fmla="*/ 2 h 57"/>
                <a:gd name="T12" fmla="*/ 38 w 24"/>
                <a:gd name="T13" fmla="*/ 47 h 57"/>
                <a:gd name="T14" fmla="*/ 34 w 24"/>
                <a:gd name="T15" fmla="*/ 87 h 57"/>
                <a:gd name="T16" fmla="*/ 29 w 24"/>
                <a:gd name="T17" fmla="*/ 119 h 57"/>
                <a:gd name="T18" fmla="*/ 29 w 24"/>
                <a:gd name="T19" fmla="*/ 160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 h="57">
                  <a:moveTo>
                    <a:pt x="16" y="57"/>
                  </a:moveTo>
                  <a:lnTo>
                    <a:pt x="2" y="42"/>
                  </a:lnTo>
                  <a:lnTo>
                    <a:pt x="0" y="21"/>
                  </a:lnTo>
                  <a:lnTo>
                    <a:pt x="7" y="12"/>
                  </a:lnTo>
                  <a:lnTo>
                    <a:pt x="14" y="0"/>
                  </a:lnTo>
                  <a:lnTo>
                    <a:pt x="24" y="2"/>
                  </a:lnTo>
                  <a:lnTo>
                    <a:pt x="21" y="16"/>
                  </a:lnTo>
                  <a:lnTo>
                    <a:pt x="19" y="31"/>
                  </a:lnTo>
                  <a:lnTo>
                    <a:pt x="16" y="42"/>
                  </a:lnTo>
                  <a:lnTo>
                    <a:pt x="16" y="57"/>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360" name="Freeform 5502"/>
            <p:cNvSpPr>
              <a:spLocks/>
            </p:cNvSpPr>
            <p:nvPr/>
          </p:nvSpPr>
          <p:spPr bwMode="auto">
            <a:xfrm>
              <a:off x="3866" y="1503"/>
              <a:ext cx="520" cy="228"/>
            </a:xfrm>
            <a:custGeom>
              <a:avLst/>
              <a:gdLst>
                <a:gd name="T0" fmla="*/ 480 w 466"/>
                <a:gd name="T1" fmla="*/ 512 h 184"/>
                <a:gd name="T2" fmla="*/ 439 w 466"/>
                <a:gd name="T3" fmla="*/ 492 h 184"/>
                <a:gd name="T4" fmla="*/ 369 w 466"/>
                <a:gd name="T5" fmla="*/ 482 h 184"/>
                <a:gd name="T6" fmla="*/ 299 w 466"/>
                <a:gd name="T7" fmla="*/ 476 h 184"/>
                <a:gd name="T8" fmla="*/ 254 w 466"/>
                <a:gd name="T9" fmla="*/ 394 h 184"/>
                <a:gd name="T10" fmla="*/ 180 w 466"/>
                <a:gd name="T11" fmla="*/ 358 h 184"/>
                <a:gd name="T12" fmla="*/ 122 w 466"/>
                <a:gd name="T13" fmla="*/ 344 h 184"/>
                <a:gd name="T14" fmla="*/ 106 w 466"/>
                <a:gd name="T15" fmla="*/ 255 h 184"/>
                <a:gd name="T16" fmla="*/ 49 w 466"/>
                <a:gd name="T17" fmla="*/ 207 h 184"/>
                <a:gd name="T18" fmla="*/ 2 w 466"/>
                <a:gd name="T19" fmla="*/ 150 h 184"/>
                <a:gd name="T20" fmla="*/ 12 w 466"/>
                <a:gd name="T21" fmla="*/ 133 h 184"/>
                <a:gd name="T22" fmla="*/ 61 w 466"/>
                <a:gd name="T23" fmla="*/ 88 h 184"/>
                <a:gd name="T24" fmla="*/ 132 w 466"/>
                <a:gd name="T25" fmla="*/ 77 h 184"/>
                <a:gd name="T26" fmla="*/ 176 w 466"/>
                <a:gd name="T27" fmla="*/ 102 h 184"/>
                <a:gd name="T28" fmla="*/ 233 w 466"/>
                <a:gd name="T29" fmla="*/ 88 h 184"/>
                <a:gd name="T30" fmla="*/ 213 w 466"/>
                <a:gd name="T31" fmla="*/ 0 h 184"/>
                <a:gd name="T32" fmla="*/ 299 w 466"/>
                <a:gd name="T33" fmla="*/ 37 h 184"/>
                <a:gd name="T34" fmla="*/ 352 w 466"/>
                <a:gd name="T35" fmla="*/ 97 h 184"/>
                <a:gd name="T36" fmla="*/ 430 w 466"/>
                <a:gd name="T37" fmla="*/ 97 h 184"/>
                <a:gd name="T38" fmla="*/ 474 w 466"/>
                <a:gd name="T39" fmla="*/ 121 h 184"/>
                <a:gd name="T40" fmla="*/ 551 w 466"/>
                <a:gd name="T41" fmla="*/ 136 h 184"/>
                <a:gd name="T42" fmla="*/ 606 w 466"/>
                <a:gd name="T43" fmla="*/ 97 h 184"/>
                <a:gd name="T44" fmla="*/ 674 w 466"/>
                <a:gd name="T45" fmla="*/ 110 h 184"/>
                <a:gd name="T46" fmla="*/ 684 w 466"/>
                <a:gd name="T47" fmla="*/ 193 h 184"/>
                <a:gd name="T48" fmla="*/ 696 w 466"/>
                <a:gd name="T49" fmla="*/ 219 h 184"/>
                <a:gd name="T50" fmla="*/ 732 w 466"/>
                <a:gd name="T51" fmla="*/ 219 h 184"/>
                <a:gd name="T52" fmla="*/ 798 w 466"/>
                <a:gd name="T53" fmla="*/ 248 h 184"/>
                <a:gd name="T54" fmla="*/ 764 w 466"/>
                <a:gd name="T55" fmla="*/ 274 h 184"/>
                <a:gd name="T56" fmla="*/ 729 w 466"/>
                <a:gd name="T57" fmla="*/ 340 h 184"/>
                <a:gd name="T58" fmla="*/ 684 w 466"/>
                <a:gd name="T59" fmla="*/ 372 h 184"/>
                <a:gd name="T60" fmla="*/ 652 w 466"/>
                <a:gd name="T61" fmla="*/ 400 h 184"/>
                <a:gd name="T62" fmla="*/ 643 w 466"/>
                <a:gd name="T63" fmla="*/ 462 h 184"/>
                <a:gd name="T64" fmla="*/ 593 w 466"/>
                <a:gd name="T65" fmla="*/ 496 h 184"/>
                <a:gd name="T66" fmla="*/ 543 w 466"/>
                <a:gd name="T67" fmla="*/ 515 h 184"/>
                <a:gd name="T68" fmla="*/ 507 w 466"/>
                <a:gd name="T69" fmla="*/ 515 h 18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66" h="184">
                  <a:moveTo>
                    <a:pt x="293" y="177"/>
                  </a:moveTo>
                  <a:lnTo>
                    <a:pt x="277" y="175"/>
                  </a:lnTo>
                  <a:lnTo>
                    <a:pt x="258" y="172"/>
                  </a:lnTo>
                  <a:lnTo>
                    <a:pt x="253" y="168"/>
                  </a:lnTo>
                  <a:lnTo>
                    <a:pt x="232" y="165"/>
                  </a:lnTo>
                  <a:lnTo>
                    <a:pt x="213" y="165"/>
                  </a:lnTo>
                  <a:lnTo>
                    <a:pt x="191" y="163"/>
                  </a:lnTo>
                  <a:lnTo>
                    <a:pt x="173" y="163"/>
                  </a:lnTo>
                  <a:lnTo>
                    <a:pt x="158" y="149"/>
                  </a:lnTo>
                  <a:lnTo>
                    <a:pt x="147" y="135"/>
                  </a:lnTo>
                  <a:lnTo>
                    <a:pt x="125" y="130"/>
                  </a:lnTo>
                  <a:lnTo>
                    <a:pt x="104" y="123"/>
                  </a:lnTo>
                  <a:lnTo>
                    <a:pt x="87" y="120"/>
                  </a:lnTo>
                  <a:lnTo>
                    <a:pt x="71" y="118"/>
                  </a:lnTo>
                  <a:lnTo>
                    <a:pt x="66" y="104"/>
                  </a:lnTo>
                  <a:lnTo>
                    <a:pt x="61" y="87"/>
                  </a:lnTo>
                  <a:lnTo>
                    <a:pt x="40" y="73"/>
                  </a:lnTo>
                  <a:lnTo>
                    <a:pt x="28" y="71"/>
                  </a:lnTo>
                  <a:lnTo>
                    <a:pt x="7" y="59"/>
                  </a:lnTo>
                  <a:lnTo>
                    <a:pt x="2" y="52"/>
                  </a:lnTo>
                  <a:lnTo>
                    <a:pt x="0" y="49"/>
                  </a:lnTo>
                  <a:lnTo>
                    <a:pt x="7" y="45"/>
                  </a:lnTo>
                  <a:lnTo>
                    <a:pt x="19" y="40"/>
                  </a:lnTo>
                  <a:lnTo>
                    <a:pt x="35" y="30"/>
                  </a:lnTo>
                  <a:lnTo>
                    <a:pt x="47" y="23"/>
                  </a:lnTo>
                  <a:lnTo>
                    <a:pt x="76" y="26"/>
                  </a:lnTo>
                  <a:lnTo>
                    <a:pt x="83" y="33"/>
                  </a:lnTo>
                  <a:lnTo>
                    <a:pt x="102" y="35"/>
                  </a:lnTo>
                  <a:lnTo>
                    <a:pt x="123" y="40"/>
                  </a:lnTo>
                  <a:lnTo>
                    <a:pt x="135" y="30"/>
                  </a:lnTo>
                  <a:lnTo>
                    <a:pt x="120" y="19"/>
                  </a:lnTo>
                  <a:lnTo>
                    <a:pt x="123" y="0"/>
                  </a:lnTo>
                  <a:lnTo>
                    <a:pt x="149" y="7"/>
                  </a:lnTo>
                  <a:lnTo>
                    <a:pt x="173" y="12"/>
                  </a:lnTo>
                  <a:lnTo>
                    <a:pt x="182" y="21"/>
                  </a:lnTo>
                  <a:lnTo>
                    <a:pt x="203" y="33"/>
                  </a:lnTo>
                  <a:lnTo>
                    <a:pt x="229" y="28"/>
                  </a:lnTo>
                  <a:lnTo>
                    <a:pt x="248" y="33"/>
                  </a:lnTo>
                  <a:lnTo>
                    <a:pt x="267" y="35"/>
                  </a:lnTo>
                  <a:lnTo>
                    <a:pt x="274" y="42"/>
                  </a:lnTo>
                  <a:lnTo>
                    <a:pt x="303" y="49"/>
                  </a:lnTo>
                  <a:lnTo>
                    <a:pt x="319" y="47"/>
                  </a:lnTo>
                  <a:lnTo>
                    <a:pt x="336" y="45"/>
                  </a:lnTo>
                  <a:lnTo>
                    <a:pt x="350" y="33"/>
                  </a:lnTo>
                  <a:lnTo>
                    <a:pt x="378" y="38"/>
                  </a:lnTo>
                  <a:lnTo>
                    <a:pt x="390" y="38"/>
                  </a:lnTo>
                  <a:lnTo>
                    <a:pt x="393" y="52"/>
                  </a:lnTo>
                  <a:lnTo>
                    <a:pt x="395" y="66"/>
                  </a:lnTo>
                  <a:lnTo>
                    <a:pt x="390" y="68"/>
                  </a:lnTo>
                  <a:lnTo>
                    <a:pt x="402" y="75"/>
                  </a:lnTo>
                  <a:lnTo>
                    <a:pt x="419" y="73"/>
                  </a:lnTo>
                  <a:lnTo>
                    <a:pt x="423" y="75"/>
                  </a:lnTo>
                  <a:lnTo>
                    <a:pt x="430" y="71"/>
                  </a:lnTo>
                  <a:lnTo>
                    <a:pt x="461" y="85"/>
                  </a:lnTo>
                  <a:lnTo>
                    <a:pt x="466" y="94"/>
                  </a:lnTo>
                  <a:lnTo>
                    <a:pt x="442" y="94"/>
                  </a:lnTo>
                  <a:lnTo>
                    <a:pt x="426" y="104"/>
                  </a:lnTo>
                  <a:lnTo>
                    <a:pt x="421" y="116"/>
                  </a:lnTo>
                  <a:lnTo>
                    <a:pt x="407" y="118"/>
                  </a:lnTo>
                  <a:lnTo>
                    <a:pt x="395" y="127"/>
                  </a:lnTo>
                  <a:lnTo>
                    <a:pt x="374" y="120"/>
                  </a:lnTo>
                  <a:lnTo>
                    <a:pt x="376" y="137"/>
                  </a:lnTo>
                  <a:lnTo>
                    <a:pt x="385" y="146"/>
                  </a:lnTo>
                  <a:lnTo>
                    <a:pt x="371" y="158"/>
                  </a:lnTo>
                  <a:lnTo>
                    <a:pt x="359" y="168"/>
                  </a:lnTo>
                  <a:lnTo>
                    <a:pt x="343" y="170"/>
                  </a:lnTo>
                  <a:lnTo>
                    <a:pt x="324" y="170"/>
                  </a:lnTo>
                  <a:lnTo>
                    <a:pt x="314" y="177"/>
                  </a:lnTo>
                  <a:lnTo>
                    <a:pt x="303" y="184"/>
                  </a:lnTo>
                  <a:lnTo>
                    <a:pt x="293" y="177"/>
                  </a:lnTo>
                  <a:close/>
                </a:path>
              </a:pathLst>
            </a:custGeom>
            <a:solidFill>
              <a:srgbClr val="0033CC"/>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361" name="Freeform 5503"/>
            <p:cNvSpPr>
              <a:spLocks/>
            </p:cNvSpPr>
            <p:nvPr/>
          </p:nvSpPr>
          <p:spPr bwMode="auto">
            <a:xfrm>
              <a:off x="3237" y="1433"/>
              <a:ext cx="618" cy="302"/>
            </a:xfrm>
            <a:custGeom>
              <a:avLst/>
              <a:gdLst>
                <a:gd name="T0" fmla="*/ 111 w 553"/>
                <a:gd name="T1" fmla="*/ 417 h 244"/>
                <a:gd name="T2" fmla="*/ 78 w 553"/>
                <a:gd name="T3" fmla="*/ 447 h 244"/>
                <a:gd name="T4" fmla="*/ 28 w 553"/>
                <a:gd name="T5" fmla="*/ 365 h 244"/>
                <a:gd name="T6" fmla="*/ 2 w 553"/>
                <a:gd name="T7" fmla="*/ 269 h 244"/>
                <a:gd name="T8" fmla="*/ 36 w 553"/>
                <a:gd name="T9" fmla="*/ 233 h 244"/>
                <a:gd name="T10" fmla="*/ 61 w 553"/>
                <a:gd name="T11" fmla="*/ 192 h 244"/>
                <a:gd name="T12" fmla="*/ 111 w 553"/>
                <a:gd name="T13" fmla="*/ 167 h 244"/>
                <a:gd name="T14" fmla="*/ 178 w 553"/>
                <a:gd name="T15" fmla="*/ 210 h 244"/>
                <a:gd name="T16" fmla="*/ 262 w 553"/>
                <a:gd name="T17" fmla="*/ 207 h 244"/>
                <a:gd name="T18" fmla="*/ 314 w 553"/>
                <a:gd name="T19" fmla="*/ 207 h 244"/>
                <a:gd name="T20" fmla="*/ 296 w 553"/>
                <a:gd name="T21" fmla="*/ 97 h 244"/>
                <a:gd name="T22" fmla="*/ 287 w 553"/>
                <a:gd name="T23" fmla="*/ 77 h 244"/>
                <a:gd name="T24" fmla="*/ 351 w 553"/>
                <a:gd name="T25" fmla="*/ 62 h 244"/>
                <a:gd name="T26" fmla="*/ 412 w 553"/>
                <a:gd name="T27" fmla="*/ 26 h 244"/>
                <a:gd name="T28" fmla="*/ 465 w 553"/>
                <a:gd name="T29" fmla="*/ 2 h 244"/>
                <a:gd name="T30" fmla="*/ 507 w 553"/>
                <a:gd name="T31" fmla="*/ 26 h 244"/>
                <a:gd name="T32" fmla="*/ 568 w 553"/>
                <a:gd name="T33" fmla="*/ 77 h 244"/>
                <a:gd name="T34" fmla="*/ 622 w 553"/>
                <a:gd name="T35" fmla="*/ 62 h 244"/>
                <a:gd name="T36" fmla="*/ 658 w 553"/>
                <a:gd name="T37" fmla="*/ 50 h 244"/>
                <a:gd name="T38" fmla="*/ 686 w 553"/>
                <a:gd name="T39" fmla="*/ 110 h 244"/>
                <a:gd name="T40" fmla="*/ 751 w 553"/>
                <a:gd name="T41" fmla="*/ 186 h 244"/>
                <a:gd name="T42" fmla="*/ 787 w 553"/>
                <a:gd name="T43" fmla="*/ 207 h 244"/>
                <a:gd name="T44" fmla="*/ 836 w 553"/>
                <a:gd name="T45" fmla="*/ 210 h 244"/>
                <a:gd name="T46" fmla="*/ 903 w 553"/>
                <a:gd name="T47" fmla="*/ 282 h 244"/>
                <a:gd name="T48" fmla="*/ 964 w 553"/>
                <a:gd name="T49" fmla="*/ 317 h 244"/>
                <a:gd name="T50" fmla="*/ 939 w 553"/>
                <a:gd name="T51" fmla="*/ 365 h 244"/>
                <a:gd name="T52" fmla="*/ 931 w 553"/>
                <a:gd name="T53" fmla="*/ 417 h 244"/>
                <a:gd name="T54" fmla="*/ 893 w 553"/>
                <a:gd name="T55" fmla="*/ 453 h 244"/>
                <a:gd name="T56" fmla="*/ 905 w 553"/>
                <a:gd name="T57" fmla="*/ 514 h 244"/>
                <a:gd name="T58" fmla="*/ 846 w 553"/>
                <a:gd name="T59" fmla="*/ 527 h 244"/>
                <a:gd name="T60" fmla="*/ 871 w 553"/>
                <a:gd name="T61" fmla="*/ 576 h 244"/>
                <a:gd name="T62" fmla="*/ 881 w 553"/>
                <a:gd name="T63" fmla="*/ 624 h 244"/>
                <a:gd name="T64" fmla="*/ 846 w 553"/>
                <a:gd name="T65" fmla="*/ 604 h 244"/>
                <a:gd name="T66" fmla="*/ 780 w 553"/>
                <a:gd name="T67" fmla="*/ 611 h 244"/>
                <a:gd name="T68" fmla="*/ 722 w 553"/>
                <a:gd name="T69" fmla="*/ 611 h 244"/>
                <a:gd name="T70" fmla="*/ 679 w 553"/>
                <a:gd name="T71" fmla="*/ 639 h 244"/>
                <a:gd name="T72" fmla="*/ 639 w 553"/>
                <a:gd name="T73" fmla="*/ 652 h 244"/>
                <a:gd name="T74" fmla="*/ 589 w 553"/>
                <a:gd name="T75" fmla="*/ 709 h 244"/>
                <a:gd name="T76" fmla="*/ 540 w 553"/>
                <a:gd name="T77" fmla="*/ 672 h 244"/>
                <a:gd name="T78" fmla="*/ 516 w 553"/>
                <a:gd name="T79" fmla="*/ 590 h 244"/>
                <a:gd name="T80" fmla="*/ 456 w 553"/>
                <a:gd name="T81" fmla="*/ 590 h 244"/>
                <a:gd name="T82" fmla="*/ 408 w 553"/>
                <a:gd name="T83" fmla="*/ 584 h 244"/>
                <a:gd name="T84" fmla="*/ 351 w 553"/>
                <a:gd name="T85" fmla="*/ 503 h 244"/>
                <a:gd name="T86" fmla="*/ 284 w 553"/>
                <a:gd name="T87" fmla="*/ 494 h 244"/>
                <a:gd name="T88" fmla="*/ 262 w 553"/>
                <a:gd name="T89" fmla="*/ 559 h 244"/>
                <a:gd name="T90" fmla="*/ 276 w 553"/>
                <a:gd name="T91" fmla="*/ 652 h 244"/>
                <a:gd name="T92" fmla="*/ 251 w 553"/>
                <a:gd name="T93" fmla="*/ 681 h 244"/>
                <a:gd name="T94" fmla="*/ 226 w 553"/>
                <a:gd name="T95" fmla="*/ 632 h 244"/>
                <a:gd name="T96" fmla="*/ 161 w 553"/>
                <a:gd name="T97" fmla="*/ 620 h 244"/>
                <a:gd name="T98" fmla="*/ 129 w 553"/>
                <a:gd name="T99" fmla="*/ 559 h 244"/>
                <a:gd name="T100" fmla="*/ 145 w 553"/>
                <a:gd name="T101" fmla="*/ 542 h 244"/>
                <a:gd name="T102" fmla="*/ 148 w 553"/>
                <a:gd name="T103" fmla="*/ 503 h 244"/>
                <a:gd name="T104" fmla="*/ 169 w 553"/>
                <a:gd name="T105" fmla="*/ 478 h 244"/>
                <a:gd name="T106" fmla="*/ 132 w 553"/>
                <a:gd name="T107" fmla="*/ 417 h 24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53" h="244">
                  <a:moveTo>
                    <a:pt x="76" y="144"/>
                  </a:moveTo>
                  <a:lnTo>
                    <a:pt x="64" y="144"/>
                  </a:lnTo>
                  <a:lnTo>
                    <a:pt x="47" y="151"/>
                  </a:lnTo>
                  <a:lnTo>
                    <a:pt x="45" y="154"/>
                  </a:lnTo>
                  <a:lnTo>
                    <a:pt x="33" y="137"/>
                  </a:lnTo>
                  <a:lnTo>
                    <a:pt x="16" y="125"/>
                  </a:lnTo>
                  <a:lnTo>
                    <a:pt x="0" y="111"/>
                  </a:lnTo>
                  <a:lnTo>
                    <a:pt x="2" y="92"/>
                  </a:lnTo>
                  <a:lnTo>
                    <a:pt x="5" y="73"/>
                  </a:lnTo>
                  <a:lnTo>
                    <a:pt x="21" y="80"/>
                  </a:lnTo>
                  <a:lnTo>
                    <a:pt x="24" y="73"/>
                  </a:lnTo>
                  <a:lnTo>
                    <a:pt x="35" y="66"/>
                  </a:lnTo>
                  <a:lnTo>
                    <a:pt x="45" y="57"/>
                  </a:lnTo>
                  <a:lnTo>
                    <a:pt x="64" y="57"/>
                  </a:lnTo>
                  <a:lnTo>
                    <a:pt x="83" y="66"/>
                  </a:lnTo>
                  <a:lnTo>
                    <a:pt x="102" y="73"/>
                  </a:lnTo>
                  <a:lnTo>
                    <a:pt x="123" y="71"/>
                  </a:lnTo>
                  <a:lnTo>
                    <a:pt x="149" y="71"/>
                  </a:lnTo>
                  <a:lnTo>
                    <a:pt x="177" y="76"/>
                  </a:lnTo>
                  <a:lnTo>
                    <a:pt x="180" y="71"/>
                  </a:lnTo>
                  <a:lnTo>
                    <a:pt x="165" y="54"/>
                  </a:lnTo>
                  <a:lnTo>
                    <a:pt x="170" y="33"/>
                  </a:lnTo>
                  <a:lnTo>
                    <a:pt x="184" y="33"/>
                  </a:lnTo>
                  <a:lnTo>
                    <a:pt x="165" y="26"/>
                  </a:lnTo>
                  <a:lnTo>
                    <a:pt x="184" y="21"/>
                  </a:lnTo>
                  <a:lnTo>
                    <a:pt x="201" y="21"/>
                  </a:lnTo>
                  <a:lnTo>
                    <a:pt x="220" y="14"/>
                  </a:lnTo>
                  <a:lnTo>
                    <a:pt x="236" y="9"/>
                  </a:lnTo>
                  <a:lnTo>
                    <a:pt x="251" y="7"/>
                  </a:lnTo>
                  <a:lnTo>
                    <a:pt x="267" y="2"/>
                  </a:lnTo>
                  <a:lnTo>
                    <a:pt x="281" y="0"/>
                  </a:lnTo>
                  <a:lnTo>
                    <a:pt x="291" y="9"/>
                  </a:lnTo>
                  <a:lnTo>
                    <a:pt x="317" y="19"/>
                  </a:lnTo>
                  <a:lnTo>
                    <a:pt x="326" y="26"/>
                  </a:lnTo>
                  <a:lnTo>
                    <a:pt x="338" y="26"/>
                  </a:lnTo>
                  <a:lnTo>
                    <a:pt x="357" y="21"/>
                  </a:lnTo>
                  <a:lnTo>
                    <a:pt x="374" y="14"/>
                  </a:lnTo>
                  <a:lnTo>
                    <a:pt x="378" y="17"/>
                  </a:lnTo>
                  <a:lnTo>
                    <a:pt x="374" y="26"/>
                  </a:lnTo>
                  <a:lnTo>
                    <a:pt x="393" y="38"/>
                  </a:lnTo>
                  <a:lnTo>
                    <a:pt x="411" y="50"/>
                  </a:lnTo>
                  <a:lnTo>
                    <a:pt x="430" y="64"/>
                  </a:lnTo>
                  <a:lnTo>
                    <a:pt x="449" y="76"/>
                  </a:lnTo>
                  <a:lnTo>
                    <a:pt x="452" y="71"/>
                  </a:lnTo>
                  <a:lnTo>
                    <a:pt x="464" y="76"/>
                  </a:lnTo>
                  <a:lnTo>
                    <a:pt x="480" y="73"/>
                  </a:lnTo>
                  <a:lnTo>
                    <a:pt x="499" y="85"/>
                  </a:lnTo>
                  <a:lnTo>
                    <a:pt x="518" y="97"/>
                  </a:lnTo>
                  <a:lnTo>
                    <a:pt x="537" y="92"/>
                  </a:lnTo>
                  <a:lnTo>
                    <a:pt x="553" y="109"/>
                  </a:lnTo>
                  <a:lnTo>
                    <a:pt x="546" y="121"/>
                  </a:lnTo>
                  <a:lnTo>
                    <a:pt x="539" y="125"/>
                  </a:lnTo>
                  <a:lnTo>
                    <a:pt x="546" y="144"/>
                  </a:lnTo>
                  <a:lnTo>
                    <a:pt x="534" y="144"/>
                  </a:lnTo>
                  <a:lnTo>
                    <a:pt x="511" y="139"/>
                  </a:lnTo>
                  <a:lnTo>
                    <a:pt x="513" y="156"/>
                  </a:lnTo>
                  <a:lnTo>
                    <a:pt x="516" y="170"/>
                  </a:lnTo>
                  <a:lnTo>
                    <a:pt x="520" y="177"/>
                  </a:lnTo>
                  <a:lnTo>
                    <a:pt x="501" y="175"/>
                  </a:lnTo>
                  <a:lnTo>
                    <a:pt x="485" y="182"/>
                  </a:lnTo>
                  <a:lnTo>
                    <a:pt x="494" y="187"/>
                  </a:lnTo>
                  <a:lnTo>
                    <a:pt x="499" y="199"/>
                  </a:lnTo>
                  <a:lnTo>
                    <a:pt x="506" y="213"/>
                  </a:lnTo>
                  <a:lnTo>
                    <a:pt x="506" y="215"/>
                  </a:lnTo>
                  <a:lnTo>
                    <a:pt x="504" y="220"/>
                  </a:lnTo>
                  <a:lnTo>
                    <a:pt x="485" y="208"/>
                  </a:lnTo>
                  <a:lnTo>
                    <a:pt x="466" y="210"/>
                  </a:lnTo>
                  <a:lnTo>
                    <a:pt x="447" y="210"/>
                  </a:lnTo>
                  <a:lnTo>
                    <a:pt x="426" y="213"/>
                  </a:lnTo>
                  <a:lnTo>
                    <a:pt x="414" y="210"/>
                  </a:lnTo>
                  <a:lnTo>
                    <a:pt x="404" y="222"/>
                  </a:lnTo>
                  <a:lnTo>
                    <a:pt x="390" y="220"/>
                  </a:lnTo>
                  <a:lnTo>
                    <a:pt x="376" y="215"/>
                  </a:lnTo>
                  <a:lnTo>
                    <a:pt x="367" y="225"/>
                  </a:lnTo>
                  <a:lnTo>
                    <a:pt x="352" y="234"/>
                  </a:lnTo>
                  <a:lnTo>
                    <a:pt x="338" y="244"/>
                  </a:lnTo>
                  <a:lnTo>
                    <a:pt x="324" y="239"/>
                  </a:lnTo>
                  <a:lnTo>
                    <a:pt x="310" y="232"/>
                  </a:lnTo>
                  <a:lnTo>
                    <a:pt x="310" y="215"/>
                  </a:lnTo>
                  <a:lnTo>
                    <a:pt x="296" y="203"/>
                  </a:lnTo>
                  <a:lnTo>
                    <a:pt x="279" y="203"/>
                  </a:lnTo>
                  <a:lnTo>
                    <a:pt x="262" y="203"/>
                  </a:lnTo>
                  <a:lnTo>
                    <a:pt x="248" y="201"/>
                  </a:lnTo>
                  <a:lnTo>
                    <a:pt x="234" y="201"/>
                  </a:lnTo>
                  <a:lnTo>
                    <a:pt x="220" y="184"/>
                  </a:lnTo>
                  <a:lnTo>
                    <a:pt x="201" y="173"/>
                  </a:lnTo>
                  <a:lnTo>
                    <a:pt x="180" y="163"/>
                  </a:lnTo>
                  <a:lnTo>
                    <a:pt x="163" y="170"/>
                  </a:lnTo>
                  <a:lnTo>
                    <a:pt x="147" y="177"/>
                  </a:lnTo>
                  <a:lnTo>
                    <a:pt x="149" y="192"/>
                  </a:lnTo>
                  <a:lnTo>
                    <a:pt x="154" y="208"/>
                  </a:lnTo>
                  <a:lnTo>
                    <a:pt x="158" y="225"/>
                  </a:lnTo>
                  <a:lnTo>
                    <a:pt x="161" y="241"/>
                  </a:lnTo>
                  <a:lnTo>
                    <a:pt x="144" y="234"/>
                  </a:lnTo>
                  <a:lnTo>
                    <a:pt x="128" y="232"/>
                  </a:lnTo>
                  <a:lnTo>
                    <a:pt x="130" y="218"/>
                  </a:lnTo>
                  <a:lnTo>
                    <a:pt x="106" y="218"/>
                  </a:lnTo>
                  <a:lnTo>
                    <a:pt x="92" y="213"/>
                  </a:lnTo>
                  <a:lnTo>
                    <a:pt x="85" y="210"/>
                  </a:lnTo>
                  <a:lnTo>
                    <a:pt x="73" y="192"/>
                  </a:lnTo>
                  <a:lnTo>
                    <a:pt x="66" y="187"/>
                  </a:lnTo>
                  <a:lnTo>
                    <a:pt x="83" y="187"/>
                  </a:lnTo>
                  <a:lnTo>
                    <a:pt x="76" y="180"/>
                  </a:lnTo>
                  <a:lnTo>
                    <a:pt x="85" y="173"/>
                  </a:lnTo>
                  <a:lnTo>
                    <a:pt x="102" y="173"/>
                  </a:lnTo>
                  <a:lnTo>
                    <a:pt x="97" y="165"/>
                  </a:lnTo>
                  <a:lnTo>
                    <a:pt x="94" y="147"/>
                  </a:lnTo>
                  <a:lnTo>
                    <a:pt x="76" y="144"/>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362" name="Freeform 5504"/>
            <p:cNvSpPr>
              <a:spLocks/>
            </p:cNvSpPr>
            <p:nvPr/>
          </p:nvSpPr>
          <p:spPr bwMode="auto">
            <a:xfrm>
              <a:off x="3139" y="1675"/>
              <a:ext cx="135" cy="60"/>
            </a:xfrm>
            <a:custGeom>
              <a:avLst/>
              <a:gdLst>
                <a:gd name="T0" fmla="*/ 41 w 121"/>
                <a:gd name="T1" fmla="*/ 51 h 48"/>
                <a:gd name="T2" fmla="*/ 0 w 121"/>
                <a:gd name="T3" fmla="*/ 10 h 48"/>
                <a:gd name="T4" fmla="*/ 3 w 121"/>
                <a:gd name="T5" fmla="*/ 0 h 48"/>
                <a:gd name="T6" fmla="*/ 32 w 121"/>
                <a:gd name="T7" fmla="*/ 10 h 48"/>
                <a:gd name="T8" fmla="*/ 62 w 121"/>
                <a:gd name="T9" fmla="*/ 10 h 48"/>
                <a:gd name="T10" fmla="*/ 95 w 121"/>
                <a:gd name="T11" fmla="*/ 38 h 48"/>
                <a:gd name="T12" fmla="*/ 134 w 121"/>
                <a:gd name="T13" fmla="*/ 69 h 48"/>
                <a:gd name="T14" fmla="*/ 173 w 121"/>
                <a:gd name="T15" fmla="*/ 88 h 48"/>
                <a:gd name="T16" fmla="*/ 209 w 121"/>
                <a:gd name="T17" fmla="*/ 118 h 48"/>
                <a:gd name="T18" fmla="*/ 201 w 121"/>
                <a:gd name="T19" fmla="*/ 148 h 48"/>
                <a:gd name="T20" fmla="*/ 176 w 121"/>
                <a:gd name="T21" fmla="*/ 138 h 48"/>
                <a:gd name="T22" fmla="*/ 139 w 121"/>
                <a:gd name="T23" fmla="*/ 133 h 48"/>
                <a:gd name="T24" fmla="*/ 104 w 121"/>
                <a:gd name="T25" fmla="*/ 133 h 48"/>
                <a:gd name="T26" fmla="*/ 71 w 121"/>
                <a:gd name="T27" fmla="*/ 138 h 48"/>
                <a:gd name="T28" fmla="*/ 71 w 121"/>
                <a:gd name="T29" fmla="*/ 95 h 48"/>
                <a:gd name="T30" fmla="*/ 41 w 121"/>
                <a:gd name="T31" fmla="*/ 51 h 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1" h="48">
                  <a:moveTo>
                    <a:pt x="24" y="17"/>
                  </a:moveTo>
                  <a:lnTo>
                    <a:pt x="0" y="3"/>
                  </a:lnTo>
                  <a:lnTo>
                    <a:pt x="3" y="0"/>
                  </a:lnTo>
                  <a:lnTo>
                    <a:pt x="19" y="3"/>
                  </a:lnTo>
                  <a:lnTo>
                    <a:pt x="36" y="3"/>
                  </a:lnTo>
                  <a:lnTo>
                    <a:pt x="55" y="12"/>
                  </a:lnTo>
                  <a:lnTo>
                    <a:pt x="78" y="22"/>
                  </a:lnTo>
                  <a:lnTo>
                    <a:pt x="100" y="29"/>
                  </a:lnTo>
                  <a:lnTo>
                    <a:pt x="121" y="38"/>
                  </a:lnTo>
                  <a:lnTo>
                    <a:pt x="116" y="48"/>
                  </a:lnTo>
                  <a:lnTo>
                    <a:pt x="102" y="45"/>
                  </a:lnTo>
                  <a:lnTo>
                    <a:pt x="81" y="43"/>
                  </a:lnTo>
                  <a:lnTo>
                    <a:pt x="59" y="43"/>
                  </a:lnTo>
                  <a:lnTo>
                    <a:pt x="41" y="45"/>
                  </a:lnTo>
                  <a:lnTo>
                    <a:pt x="41" y="31"/>
                  </a:lnTo>
                  <a:lnTo>
                    <a:pt x="24" y="17"/>
                  </a:lnTo>
                  <a:close/>
                </a:path>
              </a:pathLst>
            </a:custGeom>
            <a:solidFill>
              <a:srgbClr val="0033CC"/>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363" name="Freeform 5505"/>
            <p:cNvSpPr>
              <a:spLocks/>
            </p:cNvSpPr>
            <p:nvPr/>
          </p:nvSpPr>
          <p:spPr bwMode="auto">
            <a:xfrm>
              <a:off x="3647" y="1691"/>
              <a:ext cx="158" cy="87"/>
            </a:xfrm>
            <a:custGeom>
              <a:avLst/>
              <a:gdLst>
                <a:gd name="T0" fmla="*/ 83 w 141"/>
                <a:gd name="T1" fmla="*/ 120 h 71"/>
                <a:gd name="T2" fmla="*/ 54 w 141"/>
                <a:gd name="T3" fmla="*/ 87 h 71"/>
                <a:gd name="T4" fmla="*/ 15 w 141"/>
                <a:gd name="T5" fmla="*/ 87 h 71"/>
                <a:gd name="T6" fmla="*/ 0 w 141"/>
                <a:gd name="T7" fmla="*/ 48 h 71"/>
                <a:gd name="T8" fmla="*/ 15 w 141"/>
                <a:gd name="T9" fmla="*/ 20 h 71"/>
                <a:gd name="T10" fmla="*/ 40 w 141"/>
                <a:gd name="T11" fmla="*/ 33 h 71"/>
                <a:gd name="T12" fmla="*/ 65 w 141"/>
                <a:gd name="T13" fmla="*/ 39 h 71"/>
                <a:gd name="T14" fmla="*/ 83 w 141"/>
                <a:gd name="T15" fmla="*/ 2 h 71"/>
                <a:gd name="T16" fmla="*/ 104 w 141"/>
                <a:gd name="T17" fmla="*/ 13 h 71"/>
                <a:gd name="T18" fmla="*/ 142 w 141"/>
                <a:gd name="T19" fmla="*/ 2 h 71"/>
                <a:gd name="T20" fmla="*/ 175 w 141"/>
                <a:gd name="T21" fmla="*/ 2 h 71"/>
                <a:gd name="T22" fmla="*/ 208 w 141"/>
                <a:gd name="T23" fmla="*/ 0 h 71"/>
                <a:gd name="T24" fmla="*/ 243 w 141"/>
                <a:gd name="T25" fmla="*/ 33 h 71"/>
                <a:gd name="T26" fmla="*/ 249 w 141"/>
                <a:gd name="T27" fmla="*/ 51 h 71"/>
                <a:gd name="T28" fmla="*/ 231 w 141"/>
                <a:gd name="T29" fmla="*/ 76 h 71"/>
                <a:gd name="T30" fmla="*/ 208 w 141"/>
                <a:gd name="T31" fmla="*/ 107 h 71"/>
                <a:gd name="T32" fmla="*/ 178 w 141"/>
                <a:gd name="T33" fmla="*/ 120 h 71"/>
                <a:gd name="T34" fmla="*/ 166 w 141"/>
                <a:gd name="T35" fmla="*/ 148 h 71"/>
                <a:gd name="T36" fmla="*/ 149 w 141"/>
                <a:gd name="T37" fmla="*/ 138 h 71"/>
                <a:gd name="T38" fmla="*/ 137 w 141"/>
                <a:gd name="T39" fmla="*/ 145 h 71"/>
                <a:gd name="T40" fmla="*/ 117 w 141"/>
                <a:gd name="T41" fmla="*/ 162 h 71"/>
                <a:gd name="T42" fmla="*/ 106 w 141"/>
                <a:gd name="T43" fmla="*/ 197 h 71"/>
                <a:gd name="T44" fmla="*/ 62 w 141"/>
                <a:gd name="T45" fmla="*/ 191 h 71"/>
                <a:gd name="T46" fmla="*/ 19 w 141"/>
                <a:gd name="T47" fmla="*/ 181 h 71"/>
                <a:gd name="T48" fmla="*/ 15 w 141"/>
                <a:gd name="T49" fmla="*/ 148 h 71"/>
                <a:gd name="T50" fmla="*/ 49 w 141"/>
                <a:gd name="T51" fmla="*/ 131 h 71"/>
                <a:gd name="T52" fmla="*/ 83 w 141"/>
                <a:gd name="T53" fmla="*/ 120 h 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41" h="71">
                  <a:moveTo>
                    <a:pt x="47" y="43"/>
                  </a:moveTo>
                  <a:lnTo>
                    <a:pt x="30" y="31"/>
                  </a:lnTo>
                  <a:lnTo>
                    <a:pt x="9" y="31"/>
                  </a:lnTo>
                  <a:lnTo>
                    <a:pt x="0" y="17"/>
                  </a:lnTo>
                  <a:lnTo>
                    <a:pt x="9" y="7"/>
                  </a:lnTo>
                  <a:lnTo>
                    <a:pt x="23" y="12"/>
                  </a:lnTo>
                  <a:lnTo>
                    <a:pt x="37" y="14"/>
                  </a:lnTo>
                  <a:lnTo>
                    <a:pt x="47" y="2"/>
                  </a:lnTo>
                  <a:lnTo>
                    <a:pt x="59" y="5"/>
                  </a:lnTo>
                  <a:lnTo>
                    <a:pt x="80" y="2"/>
                  </a:lnTo>
                  <a:lnTo>
                    <a:pt x="99" y="2"/>
                  </a:lnTo>
                  <a:lnTo>
                    <a:pt x="118" y="0"/>
                  </a:lnTo>
                  <a:lnTo>
                    <a:pt x="137" y="12"/>
                  </a:lnTo>
                  <a:lnTo>
                    <a:pt x="141" y="19"/>
                  </a:lnTo>
                  <a:lnTo>
                    <a:pt x="130" y="28"/>
                  </a:lnTo>
                  <a:lnTo>
                    <a:pt x="118" y="38"/>
                  </a:lnTo>
                  <a:lnTo>
                    <a:pt x="101" y="43"/>
                  </a:lnTo>
                  <a:lnTo>
                    <a:pt x="94" y="54"/>
                  </a:lnTo>
                  <a:lnTo>
                    <a:pt x="85" y="50"/>
                  </a:lnTo>
                  <a:lnTo>
                    <a:pt x="78" y="52"/>
                  </a:lnTo>
                  <a:lnTo>
                    <a:pt x="66" y="59"/>
                  </a:lnTo>
                  <a:lnTo>
                    <a:pt x="61" y="71"/>
                  </a:lnTo>
                  <a:lnTo>
                    <a:pt x="35" y="69"/>
                  </a:lnTo>
                  <a:lnTo>
                    <a:pt x="11" y="66"/>
                  </a:lnTo>
                  <a:lnTo>
                    <a:pt x="9" y="54"/>
                  </a:lnTo>
                  <a:lnTo>
                    <a:pt x="28" y="47"/>
                  </a:lnTo>
                  <a:lnTo>
                    <a:pt x="47" y="43"/>
                  </a:lnTo>
                  <a:close/>
                </a:path>
              </a:pathLst>
            </a:custGeom>
            <a:solidFill>
              <a:srgbClr val="0033CC"/>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364" name="Freeform 5506"/>
            <p:cNvSpPr>
              <a:spLocks/>
            </p:cNvSpPr>
            <p:nvPr/>
          </p:nvSpPr>
          <p:spPr bwMode="auto">
            <a:xfrm>
              <a:off x="3356" y="1703"/>
              <a:ext cx="237" cy="166"/>
            </a:xfrm>
            <a:custGeom>
              <a:avLst/>
              <a:gdLst>
                <a:gd name="T0" fmla="*/ 349 w 213"/>
                <a:gd name="T1" fmla="*/ 304 h 134"/>
                <a:gd name="T2" fmla="*/ 336 w 213"/>
                <a:gd name="T3" fmla="*/ 343 h 134"/>
                <a:gd name="T4" fmla="*/ 316 w 213"/>
                <a:gd name="T5" fmla="*/ 365 h 134"/>
                <a:gd name="T6" fmla="*/ 307 w 213"/>
                <a:gd name="T7" fmla="*/ 391 h 134"/>
                <a:gd name="T8" fmla="*/ 290 w 213"/>
                <a:gd name="T9" fmla="*/ 385 h 134"/>
                <a:gd name="T10" fmla="*/ 267 w 213"/>
                <a:gd name="T11" fmla="*/ 368 h 134"/>
                <a:gd name="T12" fmla="*/ 259 w 213"/>
                <a:gd name="T13" fmla="*/ 316 h 134"/>
                <a:gd name="T14" fmla="*/ 235 w 213"/>
                <a:gd name="T15" fmla="*/ 316 h 134"/>
                <a:gd name="T16" fmla="*/ 216 w 213"/>
                <a:gd name="T17" fmla="*/ 289 h 134"/>
                <a:gd name="T18" fmla="*/ 190 w 213"/>
                <a:gd name="T19" fmla="*/ 269 h 134"/>
                <a:gd name="T20" fmla="*/ 150 w 213"/>
                <a:gd name="T21" fmla="*/ 239 h 134"/>
                <a:gd name="T22" fmla="*/ 125 w 213"/>
                <a:gd name="T23" fmla="*/ 247 h 134"/>
                <a:gd name="T24" fmla="*/ 97 w 213"/>
                <a:gd name="T25" fmla="*/ 255 h 134"/>
                <a:gd name="T26" fmla="*/ 81 w 213"/>
                <a:gd name="T27" fmla="*/ 279 h 134"/>
                <a:gd name="T28" fmla="*/ 70 w 213"/>
                <a:gd name="T29" fmla="*/ 279 h 134"/>
                <a:gd name="T30" fmla="*/ 65 w 213"/>
                <a:gd name="T31" fmla="*/ 239 h 134"/>
                <a:gd name="T32" fmla="*/ 57 w 213"/>
                <a:gd name="T33" fmla="*/ 198 h 134"/>
                <a:gd name="T34" fmla="*/ 41 w 213"/>
                <a:gd name="T35" fmla="*/ 178 h 134"/>
                <a:gd name="T36" fmla="*/ 41 w 213"/>
                <a:gd name="T37" fmla="*/ 178 h 134"/>
                <a:gd name="T38" fmla="*/ 45 w 213"/>
                <a:gd name="T39" fmla="*/ 171 h 134"/>
                <a:gd name="T40" fmla="*/ 50 w 213"/>
                <a:gd name="T41" fmla="*/ 161 h 134"/>
                <a:gd name="T42" fmla="*/ 41 w 213"/>
                <a:gd name="T43" fmla="*/ 144 h 134"/>
                <a:gd name="T44" fmla="*/ 32 w 213"/>
                <a:gd name="T45" fmla="*/ 150 h 134"/>
                <a:gd name="T46" fmla="*/ 32 w 213"/>
                <a:gd name="T47" fmla="*/ 150 h 134"/>
                <a:gd name="T48" fmla="*/ 26 w 213"/>
                <a:gd name="T49" fmla="*/ 102 h 134"/>
                <a:gd name="T50" fmla="*/ 26 w 213"/>
                <a:gd name="T51" fmla="*/ 97 h 134"/>
                <a:gd name="T52" fmla="*/ 41 w 213"/>
                <a:gd name="T53" fmla="*/ 102 h 134"/>
                <a:gd name="T54" fmla="*/ 52 w 213"/>
                <a:gd name="T55" fmla="*/ 109 h 134"/>
                <a:gd name="T56" fmla="*/ 62 w 213"/>
                <a:gd name="T57" fmla="*/ 109 h 134"/>
                <a:gd name="T58" fmla="*/ 62 w 213"/>
                <a:gd name="T59" fmla="*/ 102 h 134"/>
                <a:gd name="T60" fmla="*/ 65 w 213"/>
                <a:gd name="T61" fmla="*/ 82 h 134"/>
                <a:gd name="T62" fmla="*/ 41 w 213"/>
                <a:gd name="T63" fmla="*/ 47 h 134"/>
                <a:gd name="T64" fmla="*/ 20 w 213"/>
                <a:gd name="T65" fmla="*/ 40 h 134"/>
                <a:gd name="T66" fmla="*/ 20 w 213"/>
                <a:gd name="T67" fmla="*/ 82 h 134"/>
                <a:gd name="T68" fmla="*/ 20 w 213"/>
                <a:gd name="T69" fmla="*/ 82 h 134"/>
                <a:gd name="T70" fmla="*/ 3 w 213"/>
                <a:gd name="T71" fmla="*/ 32 h 134"/>
                <a:gd name="T72" fmla="*/ 3 w 213"/>
                <a:gd name="T73" fmla="*/ 2 h 134"/>
                <a:gd name="T74" fmla="*/ 0 w 213"/>
                <a:gd name="T75" fmla="*/ 0 h 134"/>
                <a:gd name="T76" fmla="*/ 41 w 213"/>
                <a:gd name="T77" fmla="*/ 0 h 134"/>
                <a:gd name="T78" fmla="*/ 37 w 213"/>
                <a:gd name="T79" fmla="*/ 40 h 134"/>
                <a:gd name="T80" fmla="*/ 65 w 213"/>
                <a:gd name="T81" fmla="*/ 47 h 134"/>
                <a:gd name="T82" fmla="*/ 95 w 213"/>
                <a:gd name="T83" fmla="*/ 66 h 134"/>
                <a:gd name="T84" fmla="*/ 131 w 213"/>
                <a:gd name="T85" fmla="*/ 82 h 134"/>
                <a:gd name="T86" fmla="*/ 125 w 213"/>
                <a:gd name="T87" fmla="*/ 47 h 134"/>
                <a:gd name="T88" fmla="*/ 138 w 213"/>
                <a:gd name="T89" fmla="*/ 40 h 134"/>
                <a:gd name="T90" fmla="*/ 158 w 213"/>
                <a:gd name="T91" fmla="*/ 0 h 134"/>
                <a:gd name="T92" fmla="*/ 190 w 213"/>
                <a:gd name="T93" fmla="*/ 40 h 134"/>
                <a:gd name="T94" fmla="*/ 207 w 213"/>
                <a:gd name="T95" fmla="*/ 88 h 134"/>
                <a:gd name="T96" fmla="*/ 243 w 213"/>
                <a:gd name="T97" fmla="*/ 118 h 134"/>
                <a:gd name="T98" fmla="*/ 261 w 213"/>
                <a:gd name="T99" fmla="*/ 129 h 134"/>
                <a:gd name="T100" fmla="*/ 307 w 213"/>
                <a:gd name="T101" fmla="*/ 178 h 134"/>
                <a:gd name="T102" fmla="*/ 349 w 213"/>
                <a:gd name="T103" fmla="*/ 218 h 134"/>
                <a:gd name="T104" fmla="*/ 364 w 213"/>
                <a:gd name="T105" fmla="*/ 274 h 134"/>
                <a:gd name="T106" fmla="*/ 354 w 213"/>
                <a:gd name="T107" fmla="*/ 289 h 134"/>
                <a:gd name="T108" fmla="*/ 349 w 213"/>
                <a:gd name="T109" fmla="*/ 304 h 13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13" h="134">
                  <a:moveTo>
                    <a:pt x="204" y="104"/>
                  </a:moveTo>
                  <a:lnTo>
                    <a:pt x="197" y="118"/>
                  </a:lnTo>
                  <a:lnTo>
                    <a:pt x="185" y="125"/>
                  </a:lnTo>
                  <a:lnTo>
                    <a:pt x="180" y="134"/>
                  </a:lnTo>
                  <a:lnTo>
                    <a:pt x="171" y="132"/>
                  </a:lnTo>
                  <a:lnTo>
                    <a:pt x="156" y="127"/>
                  </a:lnTo>
                  <a:lnTo>
                    <a:pt x="152" y="108"/>
                  </a:lnTo>
                  <a:lnTo>
                    <a:pt x="138" y="108"/>
                  </a:lnTo>
                  <a:lnTo>
                    <a:pt x="126" y="99"/>
                  </a:lnTo>
                  <a:lnTo>
                    <a:pt x="111" y="92"/>
                  </a:lnTo>
                  <a:lnTo>
                    <a:pt x="88" y="82"/>
                  </a:lnTo>
                  <a:lnTo>
                    <a:pt x="74" y="85"/>
                  </a:lnTo>
                  <a:lnTo>
                    <a:pt x="57" y="87"/>
                  </a:lnTo>
                  <a:lnTo>
                    <a:pt x="48" y="96"/>
                  </a:lnTo>
                  <a:lnTo>
                    <a:pt x="41" y="96"/>
                  </a:lnTo>
                  <a:lnTo>
                    <a:pt x="38" y="82"/>
                  </a:lnTo>
                  <a:lnTo>
                    <a:pt x="33" y="68"/>
                  </a:lnTo>
                  <a:lnTo>
                    <a:pt x="24" y="61"/>
                  </a:lnTo>
                  <a:lnTo>
                    <a:pt x="26" y="59"/>
                  </a:lnTo>
                  <a:lnTo>
                    <a:pt x="29" y="56"/>
                  </a:lnTo>
                  <a:lnTo>
                    <a:pt x="24" y="49"/>
                  </a:lnTo>
                  <a:lnTo>
                    <a:pt x="19" y="52"/>
                  </a:lnTo>
                  <a:lnTo>
                    <a:pt x="15" y="35"/>
                  </a:lnTo>
                  <a:lnTo>
                    <a:pt x="15" y="33"/>
                  </a:lnTo>
                  <a:lnTo>
                    <a:pt x="24" y="35"/>
                  </a:lnTo>
                  <a:lnTo>
                    <a:pt x="31" y="37"/>
                  </a:lnTo>
                  <a:lnTo>
                    <a:pt x="36" y="37"/>
                  </a:lnTo>
                  <a:lnTo>
                    <a:pt x="36" y="35"/>
                  </a:lnTo>
                  <a:lnTo>
                    <a:pt x="38" y="28"/>
                  </a:lnTo>
                  <a:lnTo>
                    <a:pt x="24" y="16"/>
                  </a:lnTo>
                  <a:lnTo>
                    <a:pt x="12" y="14"/>
                  </a:lnTo>
                  <a:lnTo>
                    <a:pt x="12" y="28"/>
                  </a:lnTo>
                  <a:lnTo>
                    <a:pt x="3" y="11"/>
                  </a:lnTo>
                  <a:lnTo>
                    <a:pt x="3" y="2"/>
                  </a:lnTo>
                  <a:lnTo>
                    <a:pt x="0" y="0"/>
                  </a:lnTo>
                  <a:lnTo>
                    <a:pt x="24" y="0"/>
                  </a:lnTo>
                  <a:lnTo>
                    <a:pt x="22" y="14"/>
                  </a:lnTo>
                  <a:lnTo>
                    <a:pt x="38" y="16"/>
                  </a:lnTo>
                  <a:lnTo>
                    <a:pt x="55" y="23"/>
                  </a:lnTo>
                  <a:lnTo>
                    <a:pt x="76" y="28"/>
                  </a:lnTo>
                  <a:lnTo>
                    <a:pt x="74" y="16"/>
                  </a:lnTo>
                  <a:lnTo>
                    <a:pt x="81" y="14"/>
                  </a:lnTo>
                  <a:lnTo>
                    <a:pt x="93" y="0"/>
                  </a:lnTo>
                  <a:lnTo>
                    <a:pt x="111" y="14"/>
                  </a:lnTo>
                  <a:lnTo>
                    <a:pt x="121" y="30"/>
                  </a:lnTo>
                  <a:lnTo>
                    <a:pt x="142" y="40"/>
                  </a:lnTo>
                  <a:lnTo>
                    <a:pt x="154" y="44"/>
                  </a:lnTo>
                  <a:lnTo>
                    <a:pt x="180" y="61"/>
                  </a:lnTo>
                  <a:lnTo>
                    <a:pt x="204" y="75"/>
                  </a:lnTo>
                  <a:lnTo>
                    <a:pt x="213" y="94"/>
                  </a:lnTo>
                  <a:lnTo>
                    <a:pt x="208" y="99"/>
                  </a:lnTo>
                  <a:lnTo>
                    <a:pt x="204" y="104"/>
                  </a:lnTo>
                  <a:close/>
                </a:path>
              </a:pathLst>
            </a:custGeom>
            <a:solidFill>
              <a:srgbClr val="0033CC"/>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365" name="Freeform 5507"/>
            <p:cNvSpPr>
              <a:spLocks/>
            </p:cNvSpPr>
            <p:nvPr/>
          </p:nvSpPr>
          <p:spPr bwMode="auto">
            <a:xfrm>
              <a:off x="3527" y="1799"/>
              <a:ext cx="219" cy="198"/>
            </a:xfrm>
            <a:custGeom>
              <a:avLst/>
              <a:gdLst>
                <a:gd name="T0" fmla="*/ 0 w 196"/>
                <a:gd name="T1" fmla="*/ 205 h 160"/>
                <a:gd name="T2" fmla="*/ 0 w 196"/>
                <a:gd name="T3" fmla="*/ 210 h 160"/>
                <a:gd name="T4" fmla="*/ 0 w 196"/>
                <a:gd name="T5" fmla="*/ 238 h 160"/>
                <a:gd name="T6" fmla="*/ 10 w 196"/>
                <a:gd name="T7" fmla="*/ 254 h 160"/>
                <a:gd name="T8" fmla="*/ 2 w 196"/>
                <a:gd name="T9" fmla="*/ 257 h 160"/>
                <a:gd name="T10" fmla="*/ 12 w 196"/>
                <a:gd name="T11" fmla="*/ 303 h 160"/>
                <a:gd name="T12" fmla="*/ 17 w 196"/>
                <a:gd name="T13" fmla="*/ 349 h 160"/>
                <a:gd name="T14" fmla="*/ 42 w 196"/>
                <a:gd name="T15" fmla="*/ 365 h 160"/>
                <a:gd name="T16" fmla="*/ 45 w 196"/>
                <a:gd name="T17" fmla="*/ 382 h 160"/>
                <a:gd name="T18" fmla="*/ 29 w 196"/>
                <a:gd name="T19" fmla="*/ 438 h 160"/>
                <a:gd name="T20" fmla="*/ 49 w 196"/>
                <a:gd name="T21" fmla="*/ 453 h 160"/>
                <a:gd name="T22" fmla="*/ 75 w 196"/>
                <a:gd name="T23" fmla="*/ 464 h 160"/>
                <a:gd name="T24" fmla="*/ 116 w 196"/>
                <a:gd name="T25" fmla="*/ 464 h 160"/>
                <a:gd name="T26" fmla="*/ 145 w 196"/>
                <a:gd name="T27" fmla="*/ 453 h 160"/>
                <a:gd name="T28" fmla="*/ 169 w 196"/>
                <a:gd name="T29" fmla="*/ 438 h 160"/>
                <a:gd name="T30" fmla="*/ 169 w 196"/>
                <a:gd name="T31" fmla="*/ 417 h 160"/>
                <a:gd name="T32" fmla="*/ 173 w 196"/>
                <a:gd name="T33" fmla="*/ 382 h 160"/>
                <a:gd name="T34" fmla="*/ 199 w 196"/>
                <a:gd name="T35" fmla="*/ 365 h 160"/>
                <a:gd name="T36" fmla="*/ 204 w 196"/>
                <a:gd name="T37" fmla="*/ 349 h 160"/>
                <a:gd name="T38" fmla="*/ 231 w 196"/>
                <a:gd name="T39" fmla="*/ 349 h 160"/>
                <a:gd name="T40" fmla="*/ 236 w 196"/>
                <a:gd name="T41" fmla="*/ 295 h 160"/>
                <a:gd name="T42" fmla="*/ 255 w 196"/>
                <a:gd name="T43" fmla="*/ 257 h 160"/>
                <a:gd name="T44" fmla="*/ 238 w 196"/>
                <a:gd name="T45" fmla="*/ 233 h 160"/>
                <a:gd name="T46" fmla="*/ 264 w 196"/>
                <a:gd name="T47" fmla="*/ 233 h 160"/>
                <a:gd name="T48" fmla="*/ 268 w 196"/>
                <a:gd name="T49" fmla="*/ 210 h 160"/>
                <a:gd name="T50" fmla="*/ 277 w 196"/>
                <a:gd name="T51" fmla="*/ 170 h 160"/>
                <a:gd name="T52" fmla="*/ 258 w 196"/>
                <a:gd name="T53" fmla="*/ 127 h 160"/>
                <a:gd name="T54" fmla="*/ 270 w 196"/>
                <a:gd name="T55" fmla="*/ 97 h 160"/>
                <a:gd name="T56" fmla="*/ 306 w 196"/>
                <a:gd name="T57" fmla="*/ 88 h 160"/>
                <a:gd name="T58" fmla="*/ 334 w 196"/>
                <a:gd name="T59" fmla="*/ 77 h 160"/>
                <a:gd name="T60" fmla="*/ 334 w 196"/>
                <a:gd name="T61" fmla="*/ 62 h 160"/>
                <a:gd name="T62" fmla="*/ 342 w 196"/>
                <a:gd name="T63" fmla="*/ 62 h 160"/>
                <a:gd name="T64" fmla="*/ 322 w 196"/>
                <a:gd name="T65" fmla="*/ 51 h 160"/>
                <a:gd name="T66" fmla="*/ 313 w 196"/>
                <a:gd name="T67" fmla="*/ 51 h 160"/>
                <a:gd name="T68" fmla="*/ 294 w 196"/>
                <a:gd name="T69" fmla="*/ 62 h 160"/>
                <a:gd name="T70" fmla="*/ 258 w 196"/>
                <a:gd name="T71" fmla="*/ 88 h 160"/>
                <a:gd name="T72" fmla="*/ 251 w 196"/>
                <a:gd name="T73" fmla="*/ 26 h 160"/>
                <a:gd name="T74" fmla="*/ 242 w 196"/>
                <a:gd name="T75" fmla="*/ 21 h 160"/>
                <a:gd name="T76" fmla="*/ 236 w 196"/>
                <a:gd name="T77" fmla="*/ 0 h 160"/>
                <a:gd name="T78" fmla="*/ 223 w 196"/>
                <a:gd name="T79" fmla="*/ 2 h 160"/>
                <a:gd name="T80" fmla="*/ 217 w 196"/>
                <a:gd name="T81" fmla="*/ 40 h 160"/>
                <a:gd name="T82" fmla="*/ 202 w 196"/>
                <a:gd name="T83" fmla="*/ 51 h 160"/>
                <a:gd name="T84" fmla="*/ 193 w 196"/>
                <a:gd name="T85" fmla="*/ 62 h 160"/>
                <a:gd name="T86" fmla="*/ 178 w 196"/>
                <a:gd name="T87" fmla="*/ 62 h 160"/>
                <a:gd name="T88" fmla="*/ 164 w 196"/>
                <a:gd name="T89" fmla="*/ 66 h 160"/>
                <a:gd name="T90" fmla="*/ 158 w 196"/>
                <a:gd name="T91" fmla="*/ 62 h 160"/>
                <a:gd name="T92" fmla="*/ 128 w 196"/>
                <a:gd name="T93" fmla="*/ 51 h 160"/>
                <a:gd name="T94" fmla="*/ 104 w 196"/>
                <a:gd name="T95" fmla="*/ 47 h 160"/>
                <a:gd name="T96" fmla="*/ 94 w 196"/>
                <a:gd name="T97" fmla="*/ 62 h 160"/>
                <a:gd name="T98" fmla="*/ 87 w 196"/>
                <a:gd name="T99" fmla="*/ 77 h 160"/>
                <a:gd name="T100" fmla="*/ 75 w 196"/>
                <a:gd name="T101" fmla="*/ 118 h 160"/>
                <a:gd name="T102" fmla="*/ 55 w 196"/>
                <a:gd name="T103" fmla="*/ 136 h 160"/>
                <a:gd name="T104" fmla="*/ 45 w 196"/>
                <a:gd name="T105" fmla="*/ 161 h 160"/>
                <a:gd name="T106" fmla="*/ 29 w 196"/>
                <a:gd name="T107" fmla="*/ 157 h 160"/>
                <a:gd name="T108" fmla="*/ 2 w 196"/>
                <a:gd name="T109" fmla="*/ 142 h 160"/>
                <a:gd name="T110" fmla="*/ 0 w 196"/>
                <a:gd name="T111" fmla="*/ 205 h 16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96" h="160">
                  <a:moveTo>
                    <a:pt x="0" y="70"/>
                  </a:moveTo>
                  <a:lnTo>
                    <a:pt x="0" y="73"/>
                  </a:lnTo>
                  <a:lnTo>
                    <a:pt x="0" y="82"/>
                  </a:lnTo>
                  <a:lnTo>
                    <a:pt x="5" y="87"/>
                  </a:lnTo>
                  <a:lnTo>
                    <a:pt x="2" y="89"/>
                  </a:lnTo>
                  <a:lnTo>
                    <a:pt x="7" y="104"/>
                  </a:lnTo>
                  <a:lnTo>
                    <a:pt x="10" y="120"/>
                  </a:lnTo>
                  <a:lnTo>
                    <a:pt x="24" y="125"/>
                  </a:lnTo>
                  <a:lnTo>
                    <a:pt x="26" y="132"/>
                  </a:lnTo>
                  <a:lnTo>
                    <a:pt x="17" y="151"/>
                  </a:lnTo>
                  <a:lnTo>
                    <a:pt x="28" y="156"/>
                  </a:lnTo>
                  <a:lnTo>
                    <a:pt x="43" y="160"/>
                  </a:lnTo>
                  <a:lnTo>
                    <a:pt x="66" y="160"/>
                  </a:lnTo>
                  <a:lnTo>
                    <a:pt x="83" y="156"/>
                  </a:lnTo>
                  <a:lnTo>
                    <a:pt x="97" y="151"/>
                  </a:lnTo>
                  <a:lnTo>
                    <a:pt x="97" y="144"/>
                  </a:lnTo>
                  <a:lnTo>
                    <a:pt x="99" y="132"/>
                  </a:lnTo>
                  <a:lnTo>
                    <a:pt x="114" y="125"/>
                  </a:lnTo>
                  <a:lnTo>
                    <a:pt x="118" y="120"/>
                  </a:lnTo>
                  <a:lnTo>
                    <a:pt x="133" y="120"/>
                  </a:lnTo>
                  <a:lnTo>
                    <a:pt x="135" y="101"/>
                  </a:lnTo>
                  <a:lnTo>
                    <a:pt x="147" y="89"/>
                  </a:lnTo>
                  <a:lnTo>
                    <a:pt x="137" y="80"/>
                  </a:lnTo>
                  <a:lnTo>
                    <a:pt x="151" y="80"/>
                  </a:lnTo>
                  <a:lnTo>
                    <a:pt x="154" y="73"/>
                  </a:lnTo>
                  <a:lnTo>
                    <a:pt x="159" y="59"/>
                  </a:lnTo>
                  <a:lnTo>
                    <a:pt x="149" y="44"/>
                  </a:lnTo>
                  <a:lnTo>
                    <a:pt x="156" y="33"/>
                  </a:lnTo>
                  <a:lnTo>
                    <a:pt x="175" y="30"/>
                  </a:lnTo>
                  <a:lnTo>
                    <a:pt x="192" y="26"/>
                  </a:lnTo>
                  <a:lnTo>
                    <a:pt x="192" y="21"/>
                  </a:lnTo>
                  <a:lnTo>
                    <a:pt x="196" y="21"/>
                  </a:lnTo>
                  <a:lnTo>
                    <a:pt x="185" y="18"/>
                  </a:lnTo>
                  <a:lnTo>
                    <a:pt x="180" y="18"/>
                  </a:lnTo>
                  <a:lnTo>
                    <a:pt x="168" y="21"/>
                  </a:lnTo>
                  <a:lnTo>
                    <a:pt x="149" y="30"/>
                  </a:lnTo>
                  <a:lnTo>
                    <a:pt x="144" y="9"/>
                  </a:lnTo>
                  <a:lnTo>
                    <a:pt x="140" y="7"/>
                  </a:lnTo>
                  <a:lnTo>
                    <a:pt x="135" y="0"/>
                  </a:lnTo>
                  <a:lnTo>
                    <a:pt x="128" y="2"/>
                  </a:lnTo>
                  <a:lnTo>
                    <a:pt x="125" y="14"/>
                  </a:lnTo>
                  <a:lnTo>
                    <a:pt x="116" y="18"/>
                  </a:lnTo>
                  <a:lnTo>
                    <a:pt x="111" y="21"/>
                  </a:lnTo>
                  <a:lnTo>
                    <a:pt x="102" y="21"/>
                  </a:lnTo>
                  <a:lnTo>
                    <a:pt x="95" y="23"/>
                  </a:lnTo>
                  <a:lnTo>
                    <a:pt x="90" y="21"/>
                  </a:lnTo>
                  <a:lnTo>
                    <a:pt x="73" y="18"/>
                  </a:lnTo>
                  <a:lnTo>
                    <a:pt x="59" y="16"/>
                  </a:lnTo>
                  <a:lnTo>
                    <a:pt x="54" y="21"/>
                  </a:lnTo>
                  <a:lnTo>
                    <a:pt x="50" y="26"/>
                  </a:lnTo>
                  <a:lnTo>
                    <a:pt x="43" y="40"/>
                  </a:lnTo>
                  <a:lnTo>
                    <a:pt x="31" y="47"/>
                  </a:lnTo>
                  <a:lnTo>
                    <a:pt x="26" y="56"/>
                  </a:lnTo>
                  <a:lnTo>
                    <a:pt x="17" y="54"/>
                  </a:lnTo>
                  <a:lnTo>
                    <a:pt x="2" y="49"/>
                  </a:lnTo>
                  <a:lnTo>
                    <a:pt x="0" y="70"/>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366" name="Freeform 5508"/>
            <p:cNvSpPr>
              <a:spLocks/>
            </p:cNvSpPr>
            <p:nvPr/>
          </p:nvSpPr>
          <p:spPr bwMode="auto">
            <a:xfrm>
              <a:off x="3054" y="1860"/>
              <a:ext cx="35" cy="23"/>
            </a:xfrm>
            <a:custGeom>
              <a:avLst/>
              <a:gdLst>
                <a:gd name="T0" fmla="*/ 65 w 30"/>
                <a:gd name="T1" fmla="*/ 0 h 19"/>
                <a:gd name="T2" fmla="*/ 25 w 30"/>
                <a:gd name="T3" fmla="*/ 12 h 19"/>
                <a:gd name="T4" fmla="*/ 0 w 30"/>
                <a:gd name="T5" fmla="*/ 33 h 19"/>
                <a:gd name="T6" fmla="*/ 9 w 30"/>
                <a:gd name="T7" fmla="*/ 50 h 19"/>
                <a:gd name="T8" fmla="*/ 47 w 30"/>
                <a:gd name="T9" fmla="*/ 33 h 19"/>
                <a:gd name="T10" fmla="*/ 47 w 30"/>
                <a:gd name="T11" fmla="*/ 18 h 19"/>
                <a:gd name="T12" fmla="*/ 65 w 30"/>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19">
                  <a:moveTo>
                    <a:pt x="30" y="0"/>
                  </a:moveTo>
                  <a:lnTo>
                    <a:pt x="11" y="5"/>
                  </a:lnTo>
                  <a:lnTo>
                    <a:pt x="0" y="12"/>
                  </a:lnTo>
                  <a:lnTo>
                    <a:pt x="4" y="19"/>
                  </a:lnTo>
                  <a:lnTo>
                    <a:pt x="21" y="12"/>
                  </a:lnTo>
                  <a:lnTo>
                    <a:pt x="21" y="7"/>
                  </a:lnTo>
                  <a:lnTo>
                    <a:pt x="30" y="0"/>
                  </a:lnTo>
                  <a:close/>
                </a:path>
              </a:pathLst>
            </a:custGeom>
            <a:solidFill>
              <a:srgbClr val="0033CC"/>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367" name="Line 5509"/>
            <p:cNvSpPr>
              <a:spLocks noChangeShapeType="1"/>
            </p:cNvSpPr>
            <p:nvPr/>
          </p:nvSpPr>
          <p:spPr bwMode="auto">
            <a:xfrm>
              <a:off x="3736" y="1831"/>
              <a:ext cx="5" cy="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pPr algn="ctr" fontAlgn="base">
                <a:spcBef>
                  <a:spcPct val="50000"/>
                </a:spcBef>
                <a:spcAft>
                  <a:spcPct val="0"/>
                </a:spcAft>
              </a:pPr>
              <a:endParaRPr lang="en-US" sz="1600">
                <a:solidFill>
                  <a:srgbClr val="000000"/>
                </a:solidFill>
              </a:endParaRPr>
            </a:p>
          </p:txBody>
        </p:sp>
        <p:sp>
          <p:nvSpPr>
            <p:cNvPr id="3368" name="Line 5510"/>
            <p:cNvSpPr>
              <a:spLocks noChangeShapeType="1"/>
            </p:cNvSpPr>
            <p:nvPr/>
          </p:nvSpPr>
          <p:spPr bwMode="auto">
            <a:xfrm>
              <a:off x="3739" y="1834"/>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pPr algn="ctr" fontAlgn="base">
                <a:spcBef>
                  <a:spcPct val="50000"/>
                </a:spcBef>
                <a:spcAft>
                  <a:spcPct val="0"/>
                </a:spcAft>
              </a:pPr>
              <a:endParaRPr lang="en-US" sz="1600">
                <a:solidFill>
                  <a:srgbClr val="000000"/>
                </a:solidFill>
              </a:endParaRPr>
            </a:p>
          </p:txBody>
        </p:sp>
        <p:sp>
          <p:nvSpPr>
            <p:cNvPr id="3369" name="Line 5511"/>
            <p:cNvSpPr>
              <a:spLocks noChangeShapeType="1"/>
            </p:cNvSpPr>
            <p:nvPr/>
          </p:nvSpPr>
          <p:spPr bwMode="auto">
            <a:xfrm flipH="1">
              <a:off x="3734" y="1836"/>
              <a:ext cx="5" cy="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pPr algn="ctr" fontAlgn="base">
                <a:spcBef>
                  <a:spcPct val="50000"/>
                </a:spcBef>
                <a:spcAft>
                  <a:spcPct val="0"/>
                </a:spcAft>
              </a:pPr>
              <a:endParaRPr lang="en-US" sz="1600">
                <a:solidFill>
                  <a:srgbClr val="000000"/>
                </a:solidFill>
              </a:endParaRPr>
            </a:p>
          </p:txBody>
        </p:sp>
        <p:sp>
          <p:nvSpPr>
            <p:cNvPr id="3370" name="Line 5512"/>
            <p:cNvSpPr>
              <a:spLocks noChangeShapeType="1"/>
            </p:cNvSpPr>
            <p:nvPr/>
          </p:nvSpPr>
          <p:spPr bwMode="auto">
            <a:xfrm flipH="1">
              <a:off x="3729" y="1840"/>
              <a:ext cx="5" cy="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pPr algn="ctr" fontAlgn="base">
                <a:spcBef>
                  <a:spcPct val="50000"/>
                </a:spcBef>
                <a:spcAft>
                  <a:spcPct val="0"/>
                </a:spcAft>
              </a:pPr>
              <a:endParaRPr lang="en-US" sz="1600">
                <a:solidFill>
                  <a:srgbClr val="000000"/>
                </a:solidFill>
              </a:endParaRPr>
            </a:p>
          </p:txBody>
        </p:sp>
        <p:sp>
          <p:nvSpPr>
            <p:cNvPr id="3371" name="Line 5513"/>
            <p:cNvSpPr>
              <a:spLocks noChangeShapeType="1"/>
            </p:cNvSpPr>
            <p:nvPr/>
          </p:nvSpPr>
          <p:spPr bwMode="auto">
            <a:xfrm flipH="1">
              <a:off x="3726" y="1845"/>
              <a:ext cx="5" cy="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pPr algn="ctr" fontAlgn="base">
                <a:spcBef>
                  <a:spcPct val="50000"/>
                </a:spcBef>
                <a:spcAft>
                  <a:spcPct val="0"/>
                </a:spcAft>
              </a:pPr>
              <a:endParaRPr lang="en-US" sz="1600">
                <a:solidFill>
                  <a:srgbClr val="000000"/>
                </a:solidFill>
              </a:endParaRPr>
            </a:p>
          </p:txBody>
        </p:sp>
        <p:sp>
          <p:nvSpPr>
            <p:cNvPr id="3372" name="Line 5514"/>
            <p:cNvSpPr>
              <a:spLocks noChangeShapeType="1"/>
            </p:cNvSpPr>
            <p:nvPr/>
          </p:nvSpPr>
          <p:spPr bwMode="auto">
            <a:xfrm flipH="1">
              <a:off x="3723" y="1845"/>
              <a:ext cx="6"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pPr algn="ctr" fontAlgn="base">
                <a:spcBef>
                  <a:spcPct val="50000"/>
                </a:spcBef>
                <a:spcAft>
                  <a:spcPct val="0"/>
                </a:spcAft>
              </a:pPr>
              <a:endParaRPr lang="en-US" sz="1600">
                <a:solidFill>
                  <a:srgbClr val="000000"/>
                </a:solidFill>
              </a:endParaRPr>
            </a:p>
          </p:txBody>
        </p:sp>
        <p:sp>
          <p:nvSpPr>
            <p:cNvPr id="3373" name="Line 5515"/>
            <p:cNvSpPr>
              <a:spLocks noChangeShapeType="1"/>
            </p:cNvSpPr>
            <p:nvPr/>
          </p:nvSpPr>
          <p:spPr bwMode="auto">
            <a:xfrm>
              <a:off x="3726" y="1851"/>
              <a:ext cx="1" cy="9"/>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pPr algn="ctr" fontAlgn="base">
                <a:spcBef>
                  <a:spcPct val="50000"/>
                </a:spcBef>
                <a:spcAft>
                  <a:spcPct val="0"/>
                </a:spcAft>
              </a:pPr>
              <a:endParaRPr lang="en-US" sz="1600">
                <a:solidFill>
                  <a:srgbClr val="000000"/>
                </a:solidFill>
              </a:endParaRPr>
            </a:p>
          </p:txBody>
        </p:sp>
        <p:sp>
          <p:nvSpPr>
            <p:cNvPr id="3374" name="Line 5516"/>
            <p:cNvSpPr>
              <a:spLocks noChangeShapeType="1"/>
            </p:cNvSpPr>
            <p:nvPr/>
          </p:nvSpPr>
          <p:spPr bwMode="auto">
            <a:xfrm>
              <a:off x="3726" y="1858"/>
              <a:ext cx="1" cy="9"/>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pPr algn="ctr" fontAlgn="base">
                <a:spcBef>
                  <a:spcPct val="50000"/>
                </a:spcBef>
                <a:spcAft>
                  <a:spcPct val="0"/>
                </a:spcAft>
              </a:pPr>
              <a:endParaRPr lang="en-US" sz="1600">
                <a:solidFill>
                  <a:srgbClr val="000000"/>
                </a:solidFill>
              </a:endParaRPr>
            </a:p>
          </p:txBody>
        </p:sp>
        <p:sp>
          <p:nvSpPr>
            <p:cNvPr id="3375" name="Freeform 5517"/>
            <p:cNvSpPr>
              <a:spLocks/>
            </p:cNvSpPr>
            <p:nvPr/>
          </p:nvSpPr>
          <p:spPr bwMode="auto">
            <a:xfrm>
              <a:off x="3726" y="1864"/>
              <a:ext cx="5" cy="11"/>
            </a:xfrm>
            <a:custGeom>
              <a:avLst/>
              <a:gdLst>
                <a:gd name="T0" fmla="*/ 0 w 2"/>
                <a:gd name="T1" fmla="*/ 0 h 4"/>
                <a:gd name="T2" fmla="*/ 125 w 2"/>
                <a:gd name="T3" fmla="*/ 355 h 4"/>
                <a:gd name="T4" fmla="*/ 208 w 2"/>
                <a:gd name="T5" fmla="*/ 627 h 4"/>
                <a:gd name="T6" fmla="*/ 0 60000 65536"/>
                <a:gd name="T7" fmla="*/ 0 60000 65536"/>
                <a:gd name="T8" fmla="*/ 0 60000 65536"/>
              </a:gdLst>
              <a:ahLst/>
              <a:cxnLst>
                <a:cxn ang="T6">
                  <a:pos x="T0" y="T1"/>
                </a:cxn>
                <a:cxn ang="T7">
                  <a:pos x="T2" y="T3"/>
                </a:cxn>
                <a:cxn ang="T8">
                  <a:pos x="T4" y="T5"/>
                </a:cxn>
              </a:cxnLst>
              <a:rect l="0" t="0" r="r" b="b"/>
              <a:pathLst>
                <a:path w="2" h="4">
                  <a:moveTo>
                    <a:pt x="0" y="0"/>
                  </a:moveTo>
                  <a:lnTo>
                    <a:pt x="1" y="2"/>
                  </a:lnTo>
                  <a:lnTo>
                    <a:pt x="2" y="4"/>
                  </a:lnTo>
                </a:path>
              </a:pathLst>
            </a:custGeom>
            <a:solidFill>
              <a:srgbClr val="C0C0C0"/>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376" name="Line 5518"/>
            <p:cNvSpPr>
              <a:spLocks noChangeShapeType="1"/>
            </p:cNvSpPr>
            <p:nvPr/>
          </p:nvSpPr>
          <p:spPr bwMode="auto">
            <a:xfrm>
              <a:off x="3741" y="1898"/>
              <a:ext cx="5" cy="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pPr algn="ctr" fontAlgn="base">
                <a:spcBef>
                  <a:spcPct val="50000"/>
                </a:spcBef>
                <a:spcAft>
                  <a:spcPct val="0"/>
                </a:spcAft>
              </a:pPr>
              <a:endParaRPr lang="en-US" sz="1600">
                <a:solidFill>
                  <a:srgbClr val="000000"/>
                </a:solidFill>
              </a:endParaRPr>
            </a:p>
          </p:txBody>
        </p:sp>
        <p:sp>
          <p:nvSpPr>
            <p:cNvPr id="3377" name="Freeform 5519"/>
            <p:cNvSpPr>
              <a:spLocks/>
            </p:cNvSpPr>
            <p:nvPr/>
          </p:nvSpPr>
          <p:spPr bwMode="auto">
            <a:xfrm>
              <a:off x="3746" y="1901"/>
              <a:ext cx="1" cy="15"/>
            </a:xfrm>
            <a:custGeom>
              <a:avLst/>
              <a:gdLst>
                <a:gd name="T0" fmla="*/ 0 w 1"/>
                <a:gd name="T1" fmla="*/ 0 h 5"/>
                <a:gd name="T2" fmla="*/ 0 w 1"/>
                <a:gd name="T3" fmla="*/ 729 h 5"/>
                <a:gd name="T4" fmla="*/ 0 w 1"/>
                <a:gd name="T5" fmla="*/ 1215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3"/>
                  </a:lnTo>
                  <a:lnTo>
                    <a:pt x="0" y="5"/>
                  </a:lnTo>
                </a:path>
              </a:pathLst>
            </a:custGeom>
            <a:solidFill>
              <a:srgbClr val="C0C0C0"/>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378" name="Freeform 5520"/>
            <p:cNvSpPr>
              <a:spLocks/>
            </p:cNvSpPr>
            <p:nvPr/>
          </p:nvSpPr>
          <p:spPr bwMode="auto">
            <a:xfrm>
              <a:off x="3746" y="1914"/>
              <a:ext cx="14" cy="5"/>
            </a:xfrm>
            <a:custGeom>
              <a:avLst/>
              <a:gdLst>
                <a:gd name="T0" fmla="*/ 0 w 5"/>
                <a:gd name="T1" fmla="*/ 0 h 2"/>
                <a:gd name="T2" fmla="*/ 487 w 5"/>
                <a:gd name="T3" fmla="*/ 208 h 2"/>
                <a:gd name="T4" fmla="*/ 854 w 5"/>
                <a:gd name="T5" fmla="*/ 208 h 2"/>
                <a:gd name="T6" fmla="*/ 0 60000 65536"/>
                <a:gd name="T7" fmla="*/ 0 60000 65536"/>
                <a:gd name="T8" fmla="*/ 0 60000 65536"/>
              </a:gdLst>
              <a:ahLst/>
              <a:cxnLst>
                <a:cxn ang="T6">
                  <a:pos x="T0" y="T1"/>
                </a:cxn>
                <a:cxn ang="T7">
                  <a:pos x="T2" y="T3"/>
                </a:cxn>
                <a:cxn ang="T8">
                  <a:pos x="T4" y="T5"/>
                </a:cxn>
              </a:cxnLst>
              <a:rect l="0" t="0" r="r" b="b"/>
              <a:pathLst>
                <a:path w="5" h="2">
                  <a:moveTo>
                    <a:pt x="0" y="0"/>
                  </a:moveTo>
                  <a:lnTo>
                    <a:pt x="3" y="2"/>
                  </a:lnTo>
                  <a:lnTo>
                    <a:pt x="5" y="2"/>
                  </a:lnTo>
                </a:path>
              </a:pathLst>
            </a:custGeom>
            <a:solidFill>
              <a:srgbClr val="C0C0C0"/>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379" name="Line 5521"/>
            <p:cNvSpPr>
              <a:spLocks noChangeShapeType="1"/>
            </p:cNvSpPr>
            <p:nvPr/>
          </p:nvSpPr>
          <p:spPr bwMode="auto">
            <a:xfrm flipV="1">
              <a:off x="3834" y="1890"/>
              <a:ext cx="12"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pPr algn="ctr" fontAlgn="base">
                <a:spcBef>
                  <a:spcPct val="50000"/>
                </a:spcBef>
                <a:spcAft>
                  <a:spcPct val="0"/>
                </a:spcAft>
              </a:pPr>
              <a:endParaRPr lang="en-US" sz="1600">
                <a:solidFill>
                  <a:srgbClr val="000000"/>
                </a:solidFill>
              </a:endParaRPr>
            </a:p>
          </p:txBody>
        </p:sp>
        <p:sp>
          <p:nvSpPr>
            <p:cNvPr id="3380" name="Freeform 5522"/>
            <p:cNvSpPr>
              <a:spLocks/>
            </p:cNvSpPr>
            <p:nvPr/>
          </p:nvSpPr>
          <p:spPr bwMode="auto">
            <a:xfrm>
              <a:off x="3843" y="1860"/>
              <a:ext cx="5" cy="32"/>
            </a:xfrm>
            <a:custGeom>
              <a:avLst/>
              <a:gdLst>
                <a:gd name="T0" fmla="*/ 0 w 2"/>
                <a:gd name="T1" fmla="*/ 2292 h 11"/>
                <a:gd name="T2" fmla="*/ 125 w 2"/>
                <a:gd name="T3" fmla="*/ 1431 h 11"/>
                <a:gd name="T4" fmla="*/ 208 w 2"/>
                <a:gd name="T5" fmla="*/ 0 h 11"/>
                <a:gd name="T6" fmla="*/ 0 60000 65536"/>
                <a:gd name="T7" fmla="*/ 0 60000 65536"/>
                <a:gd name="T8" fmla="*/ 0 60000 65536"/>
              </a:gdLst>
              <a:ahLst/>
              <a:cxnLst>
                <a:cxn ang="T6">
                  <a:pos x="T0" y="T1"/>
                </a:cxn>
                <a:cxn ang="T7">
                  <a:pos x="T2" y="T3"/>
                </a:cxn>
                <a:cxn ang="T8">
                  <a:pos x="T4" y="T5"/>
                </a:cxn>
              </a:cxnLst>
              <a:rect l="0" t="0" r="r" b="b"/>
              <a:pathLst>
                <a:path w="2" h="11">
                  <a:moveTo>
                    <a:pt x="0" y="11"/>
                  </a:moveTo>
                  <a:lnTo>
                    <a:pt x="1" y="7"/>
                  </a:lnTo>
                  <a:lnTo>
                    <a:pt x="2" y="0"/>
                  </a:lnTo>
                </a:path>
              </a:pathLst>
            </a:custGeom>
            <a:solidFill>
              <a:srgbClr val="C0C0C0"/>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381" name="Line 5523"/>
            <p:cNvSpPr>
              <a:spLocks noChangeShapeType="1"/>
            </p:cNvSpPr>
            <p:nvPr/>
          </p:nvSpPr>
          <p:spPr bwMode="auto">
            <a:xfrm flipH="1" flipV="1">
              <a:off x="3832" y="1858"/>
              <a:ext cx="16"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pPr algn="ctr" fontAlgn="base">
                <a:spcBef>
                  <a:spcPct val="50000"/>
                </a:spcBef>
                <a:spcAft>
                  <a:spcPct val="0"/>
                </a:spcAft>
              </a:pPr>
              <a:endParaRPr lang="en-US" sz="1600">
                <a:solidFill>
                  <a:srgbClr val="000000"/>
                </a:solidFill>
              </a:endParaRPr>
            </a:p>
          </p:txBody>
        </p:sp>
        <p:sp>
          <p:nvSpPr>
            <p:cNvPr id="3382" name="Line 5524"/>
            <p:cNvSpPr>
              <a:spLocks noChangeShapeType="1"/>
            </p:cNvSpPr>
            <p:nvPr/>
          </p:nvSpPr>
          <p:spPr bwMode="auto">
            <a:xfrm flipH="1" flipV="1">
              <a:off x="3826" y="1854"/>
              <a:ext cx="8" cy="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pPr algn="ctr" fontAlgn="base">
                <a:spcBef>
                  <a:spcPct val="50000"/>
                </a:spcBef>
                <a:spcAft>
                  <a:spcPct val="0"/>
                </a:spcAft>
              </a:pPr>
              <a:endParaRPr lang="en-US" sz="1600">
                <a:solidFill>
                  <a:srgbClr val="000000"/>
                </a:solidFill>
              </a:endParaRPr>
            </a:p>
          </p:txBody>
        </p:sp>
        <p:sp>
          <p:nvSpPr>
            <p:cNvPr id="3383" name="Freeform 5525"/>
            <p:cNvSpPr>
              <a:spLocks/>
            </p:cNvSpPr>
            <p:nvPr/>
          </p:nvSpPr>
          <p:spPr bwMode="auto">
            <a:xfrm>
              <a:off x="3105" y="1883"/>
              <a:ext cx="17" cy="33"/>
            </a:xfrm>
            <a:custGeom>
              <a:avLst/>
              <a:gdLst>
                <a:gd name="T0" fmla="*/ 19 w 16"/>
                <a:gd name="T1" fmla="*/ 38 h 26"/>
                <a:gd name="T2" fmla="*/ 7 w 16"/>
                <a:gd name="T3" fmla="*/ 77 h 26"/>
                <a:gd name="T4" fmla="*/ 0 w 16"/>
                <a:gd name="T5" fmla="*/ 85 h 26"/>
                <a:gd name="T6" fmla="*/ 2 w 16"/>
                <a:gd name="T7" fmla="*/ 38 h 26"/>
                <a:gd name="T8" fmla="*/ 7 w 16"/>
                <a:gd name="T9" fmla="*/ 0 h 26"/>
                <a:gd name="T10" fmla="*/ 21 w 16"/>
                <a:gd name="T11" fmla="*/ 8 h 26"/>
                <a:gd name="T12" fmla="*/ 19 w 16"/>
                <a:gd name="T13" fmla="*/ 38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6">
                  <a:moveTo>
                    <a:pt x="14" y="12"/>
                  </a:moveTo>
                  <a:lnTo>
                    <a:pt x="7" y="24"/>
                  </a:lnTo>
                  <a:lnTo>
                    <a:pt x="0" y="26"/>
                  </a:lnTo>
                  <a:lnTo>
                    <a:pt x="2" y="12"/>
                  </a:lnTo>
                  <a:lnTo>
                    <a:pt x="7" y="0"/>
                  </a:lnTo>
                  <a:lnTo>
                    <a:pt x="16" y="2"/>
                  </a:lnTo>
                  <a:lnTo>
                    <a:pt x="14" y="12"/>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384" name="Freeform 5526"/>
            <p:cNvSpPr>
              <a:spLocks/>
            </p:cNvSpPr>
            <p:nvPr/>
          </p:nvSpPr>
          <p:spPr bwMode="auto">
            <a:xfrm>
              <a:off x="3110" y="1825"/>
              <a:ext cx="104" cy="108"/>
            </a:xfrm>
            <a:custGeom>
              <a:avLst/>
              <a:gdLst>
                <a:gd name="T0" fmla="*/ 102 w 93"/>
                <a:gd name="T1" fmla="*/ 21 h 87"/>
                <a:gd name="T2" fmla="*/ 63 w 93"/>
                <a:gd name="T3" fmla="*/ 21 h 87"/>
                <a:gd name="T4" fmla="*/ 26 w 93"/>
                <a:gd name="T5" fmla="*/ 26 h 87"/>
                <a:gd name="T6" fmla="*/ 12 w 93"/>
                <a:gd name="T7" fmla="*/ 37 h 87"/>
                <a:gd name="T8" fmla="*/ 12 w 93"/>
                <a:gd name="T9" fmla="*/ 57 h 87"/>
                <a:gd name="T10" fmla="*/ 3 w 93"/>
                <a:gd name="T11" fmla="*/ 70 h 87"/>
                <a:gd name="T12" fmla="*/ 0 w 93"/>
                <a:gd name="T13" fmla="*/ 70 h 87"/>
                <a:gd name="T14" fmla="*/ 3 w 93"/>
                <a:gd name="T15" fmla="*/ 137 h 87"/>
                <a:gd name="T16" fmla="*/ 21 w 93"/>
                <a:gd name="T17" fmla="*/ 145 h 87"/>
                <a:gd name="T18" fmla="*/ 17 w 93"/>
                <a:gd name="T19" fmla="*/ 174 h 87"/>
                <a:gd name="T20" fmla="*/ 3 w 93"/>
                <a:gd name="T21" fmla="*/ 209 h 87"/>
                <a:gd name="T22" fmla="*/ 3 w 93"/>
                <a:gd name="T23" fmla="*/ 236 h 87"/>
                <a:gd name="T24" fmla="*/ 39 w 93"/>
                <a:gd name="T25" fmla="*/ 256 h 87"/>
                <a:gd name="T26" fmla="*/ 57 w 93"/>
                <a:gd name="T27" fmla="*/ 230 h 87"/>
                <a:gd name="T28" fmla="*/ 87 w 93"/>
                <a:gd name="T29" fmla="*/ 199 h 87"/>
                <a:gd name="T30" fmla="*/ 114 w 93"/>
                <a:gd name="T31" fmla="*/ 174 h 87"/>
                <a:gd name="T32" fmla="*/ 135 w 93"/>
                <a:gd name="T33" fmla="*/ 145 h 87"/>
                <a:gd name="T34" fmla="*/ 135 w 93"/>
                <a:gd name="T35" fmla="*/ 97 h 87"/>
                <a:gd name="T36" fmla="*/ 135 w 93"/>
                <a:gd name="T37" fmla="*/ 47 h 87"/>
                <a:gd name="T38" fmla="*/ 162 w 93"/>
                <a:gd name="T39" fmla="*/ 2 h 87"/>
                <a:gd name="T40" fmla="*/ 154 w 93"/>
                <a:gd name="T41" fmla="*/ 0 h 87"/>
                <a:gd name="T42" fmla="*/ 130 w 93"/>
                <a:gd name="T43" fmla="*/ 14 h 87"/>
                <a:gd name="T44" fmla="*/ 102 w 93"/>
                <a:gd name="T45" fmla="*/ 21 h 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93" h="87">
                  <a:moveTo>
                    <a:pt x="57" y="7"/>
                  </a:moveTo>
                  <a:lnTo>
                    <a:pt x="36" y="7"/>
                  </a:lnTo>
                  <a:lnTo>
                    <a:pt x="15" y="9"/>
                  </a:lnTo>
                  <a:lnTo>
                    <a:pt x="7" y="12"/>
                  </a:lnTo>
                  <a:lnTo>
                    <a:pt x="7" y="19"/>
                  </a:lnTo>
                  <a:lnTo>
                    <a:pt x="3" y="23"/>
                  </a:lnTo>
                  <a:lnTo>
                    <a:pt x="0" y="23"/>
                  </a:lnTo>
                  <a:lnTo>
                    <a:pt x="3" y="47"/>
                  </a:lnTo>
                  <a:lnTo>
                    <a:pt x="12" y="49"/>
                  </a:lnTo>
                  <a:lnTo>
                    <a:pt x="10" y="59"/>
                  </a:lnTo>
                  <a:lnTo>
                    <a:pt x="3" y="71"/>
                  </a:lnTo>
                  <a:lnTo>
                    <a:pt x="3" y="80"/>
                  </a:lnTo>
                  <a:lnTo>
                    <a:pt x="22" y="87"/>
                  </a:lnTo>
                  <a:lnTo>
                    <a:pt x="33" y="78"/>
                  </a:lnTo>
                  <a:lnTo>
                    <a:pt x="50" y="68"/>
                  </a:lnTo>
                  <a:lnTo>
                    <a:pt x="64" y="59"/>
                  </a:lnTo>
                  <a:lnTo>
                    <a:pt x="78" y="49"/>
                  </a:lnTo>
                  <a:lnTo>
                    <a:pt x="78" y="33"/>
                  </a:lnTo>
                  <a:lnTo>
                    <a:pt x="78" y="16"/>
                  </a:lnTo>
                  <a:lnTo>
                    <a:pt x="93" y="2"/>
                  </a:lnTo>
                  <a:lnTo>
                    <a:pt x="88" y="0"/>
                  </a:lnTo>
                  <a:lnTo>
                    <a:pt x="74" y="5"/>
                  </a:lnTo>
                  <a:lnTo>
                    <a:pt x="57" y="7"/>
                  </a:lnTo>
                  <a:close/>
                </a:path>
              </a:pathLst>
            </a:custGeom>
            <a:solidFill>
              <a:srgbClr val="0033CC"/>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385" name="Freeform 5527"/>
            <p:cNvSpPr>
              <a:spLocks/>
            </p:cNvSpPr>
            <p:nvPr/>
          </p:nvSpPr>
          <p:spPr bwMode="auto">
            <a:xfrm>
              <a:off x="3612" y="1729"/>
              <a:ext cx="141" cy="107"/>
            </a:xfrm>
            <a:custGeom>
              <a:avLst/>
              <a:gdLst>
                <a:gd name="T0" fmla="*/ 190 w 125"/>
                <a:gd name="T1" fmla="*/ 210 h 87"/>
                <a:gd name="T2" fmla="*/ 168 w 125"/>
                <a:gd name="T3" fmla="*/ 219 h 87"/>
                <a:gd name="T4" fmla="*/ 132 w 125"/>
                <a:gd name="T5" fmla="*/ 245 h 87"/>
                <a:gd name="T6" fmla="*/ 125 w 125"/>
                <a:gd name="T7" fmla="*/ 186 h 87"/>
                <a:gd name="T8" fmla="*/ 116 w 125"/>
                <a:gd name="T9" fmla="*/ 180 h 87"/>
                <a:gd name="T10" fmla="*/ 109 w 125"/>
                <a:gd name="T11" fmla="*/ 160 h 87"/>
                <a:gd name="T12" fmla="*/ 97 w 125"/>
                <a:gd name="T13" fmla="*/ 168 h 87"/>
                <a:gd name="T14" fmla="*/ 89 w 125"/>
                <a:gd name="T15" fmla="*/ 199 h 87"/>
                <a:gd name="T16" fmla="*/ 73 w 125"/>
                <a:gd name="T17" fmla="*/ 210 h 87"/>
                <a:gd name="T18" fmla="*/ 63 w 125"/>
                <a:gd name="T19" fmla="*/ 219 h 87"/>
                <a:gd name="T20" fmla="*/ 47 w 125"/>
                <a:gd name="T21" fmla="*/ 219 h 87"/>
                <a:gd name="T22" fmla="*/ 34 w 125"/>
                <a:gd name="T23" fmla="*/ 225 h 87"/>
                <a:gd name="T24" fmla="*/ 26 w 125"/>
                <a:gd name="T25" fmla="*/ 219 h 87"/>
                <a:gd name="T26" fmla="*/ 34 w 125"/>
                <a:gd name="T27" fmla="*/ 186 h 87"/>
                <a:gd name="T28" fmla="*/ 38 w 125"/>
                <a:gd name="T29" fmla="*/ 151 h 87"/>
                <a:gd name="T30" fmla="*/ 29 w 125"/>
                <a:gd name="T31" fmla="*/ 132 h 87"/>
                <a:gd name="T32" fmla="*/ 12 w 125"/>
                <a:gd name="T33" fmla="*/ 119 h 87"/>
                <a:gd name="T34" fmla="*/ 0 w 125"/>
                <a:gd name="T35" fmla="*/ 98 h 87"/>
                <a:gd name="T36" fmla="*/ 26 w 125"/>
                <a:gd name="T37" fmla="*/ 59 h 87"/>
                <a:gd name="T38" fmla="*/ 56 w 125"/>
                <a:gd name="T39" fmla="*/ 21 h 87"/>
                <a:gd name="T40" fmla="*/ 73 w 125"/>
                <a:gd name="T41" fmla="*/ 0 h 87"/>
                <a:gd name="T42" fmla="*/ 112 w 125"/>
                <a:gd name="T43" fmla="*/ 0 h 87"/>
                <a:gd name="T44" fmla="*/ 142 w 125"/>
                <a:gd name="T45" fmla="*/ 33 h 87"/>
                <a:gd name="T46" fmla="*/ 109 w 125"/>
                <a:gd name="T47" fmla="*/ 47 h 87"/>
                <a:gd name="T48" fmla="*/ 73 w 125"/>
                <a:gd name="T49" fmla="*/ 64 h 87"/>
                <a:gd name="T50" fmla="*/ 77 w 125"/>
                <a:gd name="T51" fmla="*/ 98 h 87"/>
                <a:gd name="T52" fmla="*/ 120 w 125"/>
                <a:gd name="T53" fmla="*/ 107 h 87"/>
                <a:gd name="T54" fmla="*/ 168 w 125"/>
                <a:gd name="T55" fmla="*/ 112 h 87"/>
                <a:gd name="T56" fmla="*/ 186 w 125"/>
                <a:gd name="T57" fmla="*/ 151 h 87"/>
                <a:gd name="T58" fmla="*/ 205 w 125"/>
                <a:gd name="T59" fmla="*/ 160 h 87"/>
                <a:gd name="T60" fmla="*/ 228 w 125"/>
                <a:gd name="T61" fmla="*/ 210 h 87"/>
                <a:gd name="T62" fmla="*/ 218 w 125"/>
                <a:gd name="T63" fmla="*/ 219 h 87"/>
                <a:gd name="T64" fmla="*/ 200 w 125"/>
                <a:gd name="T65" fmla="*/ 210 h 87"/>
                <a:gd name="T66" fmla="*/ 190 w 125"/>
                <a:gd name="T67" fmla="*/ 210 h 8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25" h="87">
                  <a:moveTo>
                    <a:pt x="104" y="75"/>
                  </a:moveTo>
                  <a:lnTo>
                    <a:pt x="92" y="78"/>
                  </a:lnTo>
                  <a:lnTo>
                    <a:pt x="73" y="87"/>
                  </a:lnTo>
                  <a:lnTo>
                    <a:pt x="68" y="66"/>
                  </a:lnTo>
                  <a:lnTo>
                    <a:pt x="64" y="64"/>
                  </a:lnTo>
                  <a:lnTo>
                    <a:pt x="59" y="57"/>
                  </a:lnTo>
                  <a:lnTo>
                    <a:pt x="52" y="59"/>
                  </a:lnTo>
                  <a:lnTo>
                    <a:pt x="49" y="71"/>
                  </a:lnTo>
                  <a:lnTo>
                    <a:pt x="40" y="75"/>
                  </a:lnTo>
                  <a:lnTo>
                    <a:pt x="35" y="78"/>
                  </a:lnTo>
                  <a:lnTo>
                    <a:pt x="26" y="78"/>
                  </a:lnTo>
                  <a:lnTo>
                    <a:pt x="19" y="80"/>
                  </a:lnTo>
                  <a:lnTo>
                    <a:pt x="14" y="78"/>
                  </a:lnTo>
                  <a:lnTo>
                    <a:pt x="19" y="66"/>
                  </a:lnTo>
                  <a:lnTo>
                    <a:pt x="21" y="54"/>
                  </a:lnTo>
                  <a:lnTo>
                    <a:pt x="16" y="47"/>
                  </a:lnTo>
                  <a:lnTo>
                    <a:pt x="7" y="42"/>
                  </a:lnTo>
                  <a:lnTo>
                    <a:pt x="0" y="35"/>
                  </a:lnTo>
                  <a:lnTo>
                    <a:pt x="14" y="21"/>
                  </a:lnTo>
                  <a:lnTo>
                    <a:pt x="31" y="7"/>
                  </a:lnTo>
                  <a:lnTo>
                    <a:pt x="40" y="0"/>
                  </a:lnTo>
                  <a:lnTo>
                    <a:pt x="61" y="0"/>
                  </a:lnTo>
                  <a:lnTo>
                    <a:pt x="78" y="12"/>
                  </a:lnTo>
                  <a:lnTo>
                    <a:pt x="59" y="16"/>
                  </a:lnTo>
                  <a:lnTo>
                    <a:pt x="40" y="23"/>
                  </a:lnTo>
                  <a:lnTo>
                    <a:pt x="42" y="35"/>
                  </a:lnTo>
                  <a:lnTo>
                    <a:pt x="66" y="38"/>
                  </a:lnTo>
                  <a:lnTo>
                    <a:pt x="92" y="40"/>
                  </a:lnTo>
                  <a:lnTo>
                    <a:pt x="101" y="54"/>
                  </a:lnTo>
                  <a:lnTo>
                    <a:pt x="113" y="57"/>
                  </a:lnTo>
                  <a:lnTo>
                    <a:pt x="125" y="75"/>
                  </a:lnTo>
                  <a:lnTo>
                    <a:pt x="120" y="78"/>
                  </a:lnTo>
                  <a:lnTo>
                    <a:pt x="109" y="75"/>
                  </a:lnTo>
                  <a:lnTo>
                    <a:pt x="104" y="75"/>
                  </a:lnTo>
                  <a:close/>
                </a:path>
              </a:pathLst>
            </a:custGeom>
            <a:solidFill>
              <a:srgbClr val="0033CC"/>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386" name="Freeform 5528"/>
            <p:cNvSpPr>
              <a:spLocks/>
            </p:cNvSpPr>
            <p:nvPr/>
          </p:nvSpPr>
          <p:spPr bwMode="auto">
            <a:xfrm>
              <a:off x="3402" y="1635"/>
              <a:ext cx="255" cy="190"/>
            </a:xfrm>
            <a:custGeom>
              <a:avLst/>
              <a:gdLst>
                <a:gd name="T0" fmla="*/ 281 w 229"/>
                <a:gd name="T1" fmla="*/ 370 h 154"/>
                <a:gd name="T2" fmla="*/ 239 w 229"/>
                <a:gd name="T3" fmla="*/ 331 h 154"/>
                <a:gd name="T4" fmla="*/ 194 w 229"/>
                <a:gd name="T5" fmla="*/ 283 h 154"/>
                <a:gd name="T6" fmla="*/ 173 w 229"/>
                <a:gd name="T7" fmla="*/ 271 h 154"/>
                <a:gd name="T8" fmla="*/ 136 w 229"/>
                <a:gd name="T9" fmla="*/ 243 h 154"/>
                <a:gd name="T10" fmla="*/ 120 w 229"/>
                <a:gd name="T11" fmla="*/ 197 h 154"/>
                <a:gd name="T12" fmla="*/ 89 w 229"/>
                <a:gd name="T13" fmla="*/ 158 h 154"/>
                <a:gd name="T14" fmla="*/ 69 w 229"/>
                <a:gd name="T15" fmla="*/ 197 h 154"/>
                <a:gd name="T16" fmla="*/ 57 w 229"/>
                <a:gd name="T17" fmla="*/ 204 h 154"/>
                <a:gd name="T18" fmla="*/ 59 w 229"/>
                <a:gd name="T19" fmla="*/ 236 h 154"/>
                <a:gd name="T20" fmla="*/ 24 w 229"/>
                <a:gd name="T21" fmla="*/ 222 h 154"/>
                <a:gd name="T22" fmla="*/ 18 w 229"/>
                <a:gd name="T23" fmla="*/ 176 h 154"/>
                <a:gd name="T24" fmla="*/ 12 w 229"/>
                <a:gd name="T25" fmla="*/ 130 h 154"/>
                <a:gd name="T26" fmla="*/ 2 w 229"/>
                <a:gd name="T27" fmla="*/ 83 h 154"/>
                <a:gd name="T28" fmla="*/ 0 w 229"/>
                <a:gd name="T29" fmla="*/ 39 h 154"/>
                <a:gd name="T30" fmla="*/ 27 w 229"/>
                <a:gd name="T31" fmla="*/ 21 h 154"/>
                <a:gd name="T32" fmla="*/ 57 w 229"/>
                <a:gd name="T33" fmla="*/ 0 h 154"/>
                <a:gd name="T34" fmla="*/ 94 w 229"/>
                <a:gd name="T35" fmla="*/ 28 h 154"/>
                <a:gd name="T36" fmla="*/ 124 w 229"/>
                <a:gd name="T37" fmla="*/ 59 h 154"/>
                <a:gd name="T38" fmla="*/ 149 w 229"/>
                <a:gd name="T39" fmla="*/ 110 h 154"/>
                <a:gd name="T40" fmla="*/ 173 w 229"/>
                <a:gd name="T41" fmla="*/ 110 h 154"/>
                <a:gd name="T42" fmla="*/ 197 w 229"/>
                <a:gd name="T43" fmla="*/ 112 h 154"/>
                <a:gd name="T44" fmla="*/ 227 w 229"/>
                <a:gd name="T45" fmla="*/ 112 h 154"/>
                <a:gd name="T46" fmla="*/ 255 w 229"/>
                <a:gd name="T47" fmla="*/ 112 h 154"/>
                <a:gd name="T48" fmla="*/ 281 w 229"/>
                <a:gd name="T49" fmla="*/ 148 h 154"/>
                <a:gd name="T50" fmla="*/ 281 w 229"/>
                <a:gd name="T51" fmla="*/ 197 h 154"/>
                <a:gd name="T52" fmla="*/ 303 w 229"/>
                <a:gd name="T53" fmla="*/ 217 h 154"/>
                <a:gd name="T54" fmla="*/ 327 w 229"/>
                <a:gd name="T55" fmla="*/ 232 h 154"/>
                <a:gd name="T56" fmla="*/ 351 w 229"/>
                <a:gd name="T57" fmla="*/ 204 h 154"/>
                <a:gd name="T58" fmla="*/ 377 w 229"/>
                <a:gd name="T59" fmla="*/ 176 h 154"/>
                <a:gd name="T60" fmla="*/ 392 w 229"/>
                <a:gd name="T61" fmla="*/ 217 h 154"/>
                <a:gd name="T62" fmla="*/ 377 w 229"/>
                <a:gd name="T63" fmla="*/ 236 h 154"/>
                <a:gd name="T64" fmla="*/ 349 w 229"/>
                <a:gd name="T65" fmla="*/ 279 h 154"/>
                <a:gd name="T66" fmla="*/ 324 w 229"/>
                <a:gd name="T67" fmla="*/ 318 h 154"/>
                <a:gd name="T68" fmla="*/ 336 w 229"/>
                <a:gd name="T69" fmla="*/ 338 h 154"/>
                <a:gd name="T70" fmla="*/ 351 w 229"/>
                <a:gd name="T71" fmla="*/ 353 h 154"/>
                <a:gd name="T72" fmla="*/ 361 w 229"/>
                <a:gd name="T73" fmla="*/ 370 h 154"/>
                <a:gd name="T74" fmla="*/ 356 w 229"/>
                <a:gd name="T75" fmla="*/ 405 h 154"/>
                <a:gd name="T76" fmla="*/ 349 w 229"/>
                <a:gd name="T77" fmla="*/ 440 h 154"/>
                <a:gd name="T78" fmla="*/ 318 w 229"/>
                <a:gd name="T79" fmla="*/ 431 h 154"/>
                <a:gd name="T80" fmla="*/ 295 w 229"/>
                <a:gd name="T81" fmla="*/ 426 h 154"/>
                <a:gd name="T82" fmla="*/ 281 w 229"/>
                <a:gd name="T83" fmla="*/ 370 h 1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29" h="154">
                  <a:moveTo>
                    <a:pt x="163" y="130"/>
                  </a:moveTo>
                  <a:lnTo>
                    <a:pt x="139" y="116"/>
                  </a:lnTo>
                  <a:lnTo>
                    <a:pt x="113" y="99"/>
                  </a:lnTo>
                  <a:lnTo>
                    <a:pt x="101" y="95"/>
                  </a:lnTo>
                  <a:lnTo>
                    <a:pt x="80" y="85"/>
                  </a:lnTo>
                  <a:lnTo>
                    <a:pt x="70" y="69"/>
                  </a:lnTo>
                  <a:lnTo>
                    <a:pt x="52" y="55"/>
                  </a:lnTo>
                  <a:lnTo>
                    <a:pt x="40" y="69"/>
                  </a:lnTo>
                  <a:lnTo>
                    <a:pt x="33" y="71"/>
                  </a:lnTo>
                  <a:lnTo>
                    <a:pt x="35" y="83"/>
                  </a:lnTo>
                  <a:lnTo>
                    <a:pt x="14" y="78"/>
                  </a:lnTo>
                  <a:lnTo>
                    <a:pt x="11" y="62"/>
                  </a:lnTo>
                  <a:lnTo>
                    <a:pt x="7" y="45"/>
                  </a:lnTo>
                  <a:lnTo>
                    <a:pt x="2" y="29"/>
                  </a:lnTo>
                  <a:lnTo>
                    <a:pt x="0" y="14"/>
                  </a:lnTo>
                  <a:lnTo>
                    <a:pt x="16" y="7"/>
                  </a:lnTo>
                  <a:lnTo>
                    <a:pt x="33" y="0"/>
                  </a:lnTo>
                  <a:lnTo>
                    <a:pt x="54" y="10"/>
                  </a:lnTo>
                  <a:lnTo>
                    <a:pt x="73" y="21"/>
                  </a:lnTo>
                  <a:lnTo>
                    <a:pt x="87" y="38"/>
                  </a:lnTo>
                  <a:lnTo>
                    <a:pt x="101" y="38"/>
                  </a:lnTo>
                  <a:lnTo>
                    <a:pt x="115" y="40"/>
                  </a:lnTo>
                  <a:lnTo>
                    <a:pt x="132" y="40"/>
                  </a:lnTo>
                  <a:lnTo>
                    <a:pt x="149" y="40"/>
                  </a:lnTo>
                  <a:lnTo>
                    <a:pt x="163" y="52"/>
                  </a:lnTo>
                  <a:lnTo>
                    <a:pt x="163" y="69"/>
                  </a:lnTo>
                  <a:lnTo>
                    <a:pt x="177" y="76"/>
                  </a:lnTo>
                  <a:lnTo>
                    <a:pt x="191" y="81"/>
                  </a:lnTo>
                  <a:lnTo>
                    <a:pt x="205" y="71"/>
                  </a:lnTo>
                  <a:lnTo>
                    <a:pt x="220" y="62"/>
                  </a:lnTo>
                  <a:lnTo>
                    <a:pt x="229" y="76"/>
                  </a:lnTo>
                  <a:lnTo>
                    <a:pt x="220" y="83"/>
                  </a:lnTo>
                  <a:lnTo>
                    <a:pt x="203" y="97"/>
                  </a:lnTo>
                  <a:lnTo>
                    <a:pt x="189" y="111"/>
                  </a:lnTo>
                  <a:lnTo>
                    <a:pt x="196" y="118"/>
                  </a:lnTo>
                  <a:lnTo>
                    <a:pt x="205" y="123"/>
                  </a:lnTo>
                  <a:lnTo>
                    <a:pt x="210" y="130"/>
                  </a:lnTo>
                  <a:lnTo>
                    <a:pt x="208" y="142"/>
                  </a:lnTo>
                  <a:lnTo>
                    <a:pt x="203" y="154"/>
                  </a:lnTo>
                  <a:lnTo>
                    <a:pt x="186" y="151"/>
                  </a:lnTo>
                  <a:lnTo>
                    <a:pt x="172" y="149"/>
                  </a:lnTo>
                  <a:lnTo>
                    <a:pt x="163" y="130"/>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387" name="Freeform 5529"/>
            <p:cNvSpPr>
              <a:spLocks/>
            </p:cNvSpPr>
            <p:nvPr/>
          </p:nvSpPr>
          <p:spPr bwMode="auto">
            <a:xfrm>
              <a:off x="2843" y="1714"/>
              <a:ext cx="40" cy="32"/>
            </a:xfrm>
            <a:custGeom>
              <a:avLst/>
              <a:gdLst>
                <a:gd name="T0" fmla="*/ 16 w 36"/>
                <a:gd name="T1" fmla="*/ 73 h 26"/>
                <a:gd name="T2" fmla="*/ 0 w 36"/>
                <a:gd name="T3" fmla="*/ 21 h 26"/>
                <a:gd name="T4" fmla="*/ 10 w 36"/>
                <a:gd name="T5" fmla="*/ 21 h 26"/>
                <a:gd name="T6" fmla="*/ 10 w 36"/>
                <a:gd name="T7" fmla="*/ 14 h 26"/>
                <a:gd name="T8" fmla="*/ 16 w 36"/>
                <a:gd name="T9" fmla="*/ 2 h 26"/>
                <a:gd name="T10" fmla="*/ 20 w 36"/>
                <a:gd name="T11" fmla="*/ 14 h 26"/>
                <a:gd name="T12" fmla="*/ 26 w 36"/>
                <a:gd name="T13" fmla="*/ 0 h 26"/>
                <a:gd name="T14" fmla="*/ 29 w 36"/>
                <a:gd name="T15" fmla="*/ 0 h 26"/>
                <a:gd name="T16" fmla="*/ 37 w 36"/>
                <a:gd name="T17" fmla="*/ 2 h 26"/>
                <a:gd name="T18" fmla="*/ 37 w 36"/>
                <a:gd name="T19" fmla="*/ 0 h 26"/>
                <a:gd name="T20" fmla="*/ 44 w 36"/>
                <a:gd name="T21" fmla="*/ 0 h 26"/>
                <a:gd name="T22" fmla="*/ 52 w 36"/>
                <a:gd name="T23" fmla="*/ 14 h 26"/>
                <a:gd name="T24" fmla="*/ 58 w 36"/>
                <a:gd name="T25" fmla="*/ 2 h 26"/>
                <a:gd name="T26" fmla="*/ 60 w 36"/>
                <a:gd name="T27" fmla="*/ 14 h 26"/>
                <a:gd name="T28" fmla="*/ 60 w 36"/>
                <a:gd name="T29" fmla="*/ 52 h 26"/>
                <a:gd name="T30" fmla="*/ 16 w 36"/>
                <a:gd name="T31" fmla="*/ 73 h 2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6" h="26">
                  <a:moveTo>
                    <a:pt x="10" y="26"/>
                  </a:moveTo>
                  <a:lnTo>
                    <a:pt x="0" y="7"/>
                  </a:lnTo>
                  <a:lnTo>
                    <a:pt x="5" y="7"/>
                  </a:lnTo>
                  <a:lnTo>
                    <a:pt x="5" y="5"/>
                  </a:lnTo>
                  <a:lnTo>
                    <a:pt x="10" y="2"/>
                  </a:lnTo>
                  <a:lnTo>
                    <a:pt x="12" y="5"/>
                  </a:lnTo>
                  <a:lnTo>
                    <a:pt x="15" y="0"/>
                  </a:lnTo>
                  <a:lnTo>
                    <a:pt x="17" y="0"/>
                  </a:lnTo>
                  <a:lnTo>
                    <a:pt x="22" y="2"/>
                  </a:lnTo>
                  <a:lnTo>
                    <a:pt x="22" y="0"/>
                  </a:lnTo>
                  <a:lnTo>
                    <a:pt x="26" y="0"/>
                  </a:lnTo>
                  <a:lnTo>
                    <a:pt x="31" y="5"/>
                  </a:lnTo>
                  <a:lnTo>
                    <a:pt x="34" y="2"/>
                  </a:lnTo>
                  <a:lnTo>
                    <a:pt x="36" y="5"/>
                  </a:lnTo>
                  <a:lnTo>
                    <a:pt x="36" y="19"/>
                  </a:lnTo>
                  <a:lnTo>
                    <a:pt x="10" y="26"/>
                  </a:lnTo>
                  <a:close/>
                </a:path>
              </a:pathLst>
            </a:custGeom>
            <a:solidFill>
              <a:srgbClr val="0033CC"/>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388" name="Freeform 5530"/>
            <p:cNvSpPr>
              <a:spLocks/>
            </p:cNvSpPr>
            <p:nvPr/>
          </p:nvSpPr>
          <p:spPr bwMode="auto">
            <a:xfrm>
              <a:off x="2876" y="1673"/>
              <a:ext cx="94" cy="64"/>
            </a:xfrm>
            <a:custGeom>
              <a:avLst/>
              <a:gdLst>
                <a:gd name="T0" fmla="*/ 10 w 85"/>
                <a:gd name="T1" fmla="*/ 14 h 52"/>
                <a:gd name="T2" fmla="*/ 0 w 85"/>
                <a:gd name="T3" fmla="*/ 0 h 52"/>
                <a:gd name="T4" fmla="*/ 0 w 85"/>
                <a:gd name="T5" fmla="*/ 26 h 52"/>
                <a:gd name="T6" fmla="*/ 10 w 85"/>
                <a:gd name="T7" fmla="*/ 59 h 52"/>
                <a:gd name="T8" fmla="*/ 0 w 85"/>
                <a:gd name="T9" fmla="*/ 79 h 52"/>
                <a:gd name="T10" fmla="*/ 10 w 85"/>
                <a:gd name="T11" fmla="*/ 98 h 52"/>
                <a:gd name="T12" fmla="*/ 12 w 85"/>
                <a:gd name="T13" fmla="*/ 107 h 52"/>
                <a:gd name="T14" fmla="*/ 12 w 85"/>
                <a:gd name="T15" fmla="*/ 146 h 52"/>
                <a:gd name="T16" fmla="*/ 38 w 85"/>
                <a:gd name="T17" fmla="*/ 143 h 52"/>
                <a:gd name="T18" fmla="*/ 81 w 85"/>
                <a:gd name="T19" fmla="*/ 146 h 52"/>
                <a:gd name="T20" fmla="*/ 90 w 85"/>
                <a:gd name="T21" fmla="*/ 127 h 52"/>
                <a:gd name="T22" fmla="*/ 97 w 85"/>
                <a:gd name="T23" fmla="*/ 127 h 52"/>
                <a:gd name="T24" fmla="*/ 97 w 85"/>
                <a:gd name="T25" fmla="*/ 112 h 52"/>
                <a:gd name="T26" fmla="*/ 130 w 85"/>
                <a:gd name="T27" fmla="*/ 107 h 52"/>
                <a:gd name="T28" fmla="*/ 125 w 85"/>
                <a:gd name="T29" fmla="*/ 87 h 52"/>
                <a:gd name="T30" fmla="*/ 128 w 85"/>
                <a:gd name="T31" fmla="*/ 73 h 52"/>
                <a:gd name="T32" fmla="*/ 138 w 85"/>
                <a:gd name="T33" fmla="*/ 39 h 52"/>
                <a:gd name="T34" fmla="*/ 140 w 85"/>
                <a:gd name="T35" fmla="*/ 21 h 52"/>
                <a:gd name="T36" fmla="*/ 97 w 85"/>
                <a:gd name="T37" fmla="*/ 2 h 52"/>
                <a:gd name="T38" fmla="*/ 59 w 85"/>
                <a:gd name="T39" fmla="*/ 26 h 52"/>
                <a:gd name="T40" fmla="*/ 31 w 85"/>
                <a:gd name="T41" fmla="*/ 14 h 52"/>
                <a:gd name="T42" fmla="*/ 10 w 85"/>
                <a:gd name="T43" fmla="*/ 14 h 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5" h="52">
                  <a:moveTo>
                    <a:pt x="5" y="5"/>
                  </a:moveTo>
                  <a:lnTo>
                    <a:pt x="0" y="0"/>
                  </a:lnTo>
                  <a:lnTo>
                    <a:pt x="0" y="9"/>
                  </a:lnTo>
                  <a:lnTo>
                    <a:pt x="5" y="21"/>
                  </a:lnTo>
                  <a:lnTo>
                    <a:pt x="0" y="28"/>
                  </a:lnTo>
                  <a:lnTo>
                    <a:pt x="5" y="35"/>
                  </a:lnTo>
                  <a:lnTo>
                    <a:pt x="7" y="38"/>
                  </a:lnTo>
                  <a:lnTo>
                    <a:pt x="7" y="52"/>
                  </a:lnTo>
                  <a:lnTo>
                    <a:pt x="23" y="50"/>
                  </a:lnTo>
                  <a:lnTo>
                    <a:pt x="49" y="52"/>
                  </a:lnTo>
                  <a:lnTo>
                    <a:pt x="54" y="45"/>
                  </a:lnTo>
                  <a:lnTo>
                    <a:pt x="59" y="45"/>
                  </a:lnTo>
                  <a:lnTo>
                    <a:pt x="59" y="40"/>
                  </a:lnTo>
                  <a:lnTo>
                    <a:pt x="80" y="38"/>
                  </a:lnTo>
                  <a:lnTo>
                    <a:pt x="75" y="31"/>
                  </a:lnTo>
                  <a:lnTo>
                    <a:pt x="78" y="26"/>
                  </a:lnTo>
                  <a:lnTo>
                    <a:pt x="83" y="14"/>
                  </a:lnTo>
                  <a:lnTo>
                    <a:pt x="85" y="7"/>
                  </a:lnTo>
                  <a:lnTo>
                    <a:pt x="59" y="2"/>
                  </a:lnTo>
                  <a:lnTo>
                    <a:pt x="35" y="9"/>
                  </a:lnTo>
                  <a:lnTo>
                    <a:pt x="19" y="5"/>
                  </a:lnTo>
                  <a:lnTo>
                    <a:pt x="5" y="5"/>
                  </a:lnTo>
                  <a:close/>
                </a:path>
              </a:pathLst>
            </a:custGeom>
            <a:solidFill>
              <a:srgbClr val="0033CC"/>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389" name="Freeform 5531"/>
            <p:cNvSpPr>
              <a:spLocks/>
            </p:cNvSpPr>
            <p:nvPr/>
          </p:nvSpPr>
          <p:spPr bwMode="auto">
            <a:xfrm>
              <a:off x="2826" y="1708"/>
              <a:ext cx="27" cy="64"/>
            </a:xfrm>
            <a:custGeom>
              <a:avLst/>
              <a:gdLst>
                <a:gd name="T0" fmla="*/ 0 w 24"/>
                <a:gd name="T1" fmla="*/ 33 h 52"/>
                <a:gd name="T2" fmla="*/ 3 w 24"/>
                <a:gd name="T3" fmla="*/ 100 h 52"/>
                <a:gd name="T4" fmla="*/ 26 w 24"/>
                <a:gd name="T5" fmla="*/ 146 h 52"/>
                <a:gd name="T6" fmla="*/ 30 w 24"/>
                <a:gd name="T7" fmla="*/ 137 h 52"/>
                <a:gd name="T8" fmla="*/ 43 w 24"/>
                <a:gd name="T9" fmla="*/ 94 h 52"/>
                <a:gd name="T10" fmla="*/ 43 w 24"/>
                <a:gd name="T11" fmla="*/ 87 h 52"/>
                <a:gd name="T12" fmla="*/ 26 w 24"/>
                <a:gd name="T13" fmla="*/ 33 h 52"/>
                <a:gd name="T14" fmla="*/ 23 w 24"/>
                <a:gd name="T15" fmla="*/ 9 h 52"/>
                <a:gd name="T16" fmla="*/ 3 w 24"/>
                <a:gd name="T17" fmla="*/ 0 h 52"/>
                <a:gd name="T18" fmla="*/ 0 w 24"/>
                <a:gd name="T19" fmla="*/ 33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 h="52">
                  <a:moveTo>
                    <a:pt x="0" y="12"/>
                  </a:moveTo>
                  <a:lnTo>
                    <a:pt x="3" y="36"/>
                  </a:lnTo>
                  <a:lnTo>
                    <a:pt x="14" y="52"/>
                  </a:lnTo>
                  <a:lnTo>
                    <a:pt x="17" y="48"/>
                  </a:lnTo>
                  <a:lnTo>
                    <a:pt x="24" y="33"/>
                  </a:lnTo>
                  <a:lnTo>
                    <a:pt x="24" y="31"/>
                  </a:lnTo>
                  <a:lnTo>
                    <a:pt x="14" y="12"/>
                  </a:lnTo>
                  <a:lnTo>
                    <a:pt x="12" y="3"/>
                  </a:lnTo>
                  <a:lnTo>
                    <a:pt x="3" y="0"/>
                  </a:lnTo>
                  <a:lnTo>
                    <a:pt x="0" y="12"/>
                  </a:lnTo>
                  <a:close/>
                </a:path>
              </a:pathLst>
            </a:custGeom>
            <a:solidFill>
              <a:srgbClr val="0033CC"/>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390" name="Freeform 5532"/>
            <p:cNvSpPr>
              <a:spLocks/>
            </p:cNvSpPr>
            <p:nvPr/>
          </p:nvSpPr>
          <p:spPr bwMode="auto">
            <a:xfrm>
              <a:off x="3204" y="1729"/>
              <a:ext cx="75" cy="58"/>
            </a:xfrm>
            <a:custGeom>
              <a:avLst/>
              <a:gdLst>
                <a:gd name="T0" fmla="*/ 17 w 67"/>
                <a:gd name="T1" fmla="*/ 21 h 47"/>
                <a:gd name="T2" fmla="*/ 0 w 67"/>
                <a:gd name="T3" fmla="*/ 0 h 47"/>
                <a:gd name="T4" fmla="*/ 39 w 67"/>
                <a:gd name="T5" fmla="*/ 0 h 47"/>
                <a:gd name="T6" fmla="*/ 75 w 67"/>
                <a:gd name="T7" fmla="*/ 2 h 47"/>
                <a:gd name="T8" fmla="*/ 102 w 67"/>
                <a:gd name="T9" fmla="*/ 14 h 47"/>
                <a:gd name="T10" fmla="*/ 96 w 67"/>
                <a:gd name="T11" fmla="*/ 53 h 47"/>
                <a:gd name="T12" fmla="*/ 107 w 67"/>
                <a:gd name="T13" fmla="*/ 65 h 47"/>
                <a:gd name="T14" fmla="*/ 102 w 67"/>
                <a:gd name="T15" fmla="*/ 80 h 47"/>
                <a:gd name="T16" fmla="*/ 118 w 67"/>
                <a:gd name="T17" fmla="*/ 120 h 47"/>
                <a:gd name="T18" fmla="*/ 107 w 67"/>
                <a:gd name="T19" fmla="*/ 136 h 47"/>
                <a:gd name="T20" fmla="*/ 102 w 67"/>
                <a:gd name="T21" fmla="*/ 120 h 47"/>
                <a:gd name="T22" fmla="*/ 96 w 67"/>
                <a:gd name="T23" fmla="*/ 112 h 47"/>
                <a:gd name="T24" fmla="*/ 93 w 67"/>
                <a:gd name="T25" fmla="*/ 110 h 47"/>
                <a:gd name="T26" fmla="*/ 84 w 67"/>
                <a:gd name="T27" fmla="*/ 110 h 47"/>
                <a:gd name="T28" fmla="*/ 75 w 67"/>
                <a:gd name="T29" fmla="*/ 99 h 47"/>
                <a:gd name="T30" fmla="*/ 72 w 67"/>
                <a:gd name="T31" fmla="*/ 99 h 47"/>
                <a:gd name="T32" fmla="*/ 63 w 67"/>
                <a:gd name="T33" fmla="*/ 99 h 47"/>
                <a:gd name="T34" fmla="*/ 39 w 67"/>
                <a:gd name="T35" fmla="*/ 80 h 47"/>
                <a:gd name="T36" fmla="*/ 30 w 67"/>
                <a:gd name="T37" fmla="*/ 53 h 47"/>
                <a:gd name="T38" fmla="*/ 17 w 67"/>
                <a:gd name="T39" fmla="*/ 21 h 4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7" h="47">
                  <a:moveTo>
                    <a:pt x="10" y="7"/>
                  </a:moveTo>
                  <a:lnTo>
                    <a:pt x="0" y="0"/>
                  </a:lnTo>
                  <a:lnTo>
                    <a:pt x="22" y="0"/>
                  </a:lnTo>
                  <a:lnTo>
                    <a:pt x="43" y="2"/>
                  </a:lnTo>
                  <a:lnTo>
                    <a:pt x="57" y="5"/>
                  </a:lnTo>
                  <a:lnTo>
                    <a:pt x="55" y="19"/>
                  </a:lnTo>
                  <a:lnTo>
                    <a:pt x="62" y="23"/>
                  </a:lnTo>
                  <a:lnTo>
                    <a:pt x="57" y="28"/>
                  </a:lnTo>
                  <a:lnTo>
                    <a:pt x="67" y="42"/>
                  </a:lnTo>
                  <a:lnTo>
                    <a:pt x="62" y="47"/>
                  </a:lnTo>
                  <a:lnTo>
                    <a:pt x="57" y="42"/>
                  </a:lnTo>
                  <a:lnTo>
                    <a:pt x="55" y="40"/>
                  </a:lnTo>
                  <a:lnTo>
                    <a:pt x="53" y="38"/>
                  </a:lnTo>
                  <a:lnTo>
                    <a:pt x="48" y="38"/>
                  </a:lnTo>
                  <a:lnTo>
                    <a:pt x="43" y="35"/>
                  </a:lnTo>
                  <a:lnTo>
                    <a:pt x="41" y="35"/>
                  </a:lnTo>
                  <a:lnTo>
                    <a:pt x="36" y="35"/>
                  </a:lnTo>
                  <a:lnTo>
                    <a:pt x="22" y="28"/>
                  </a:lnTo>
                  <a:lnTo>
                    <a:pt x="17" y="19"/>
                  </a:lnTo>
                  <a:lnTo>
                    <a:pt x="10" y="7"/>
                  </a:lnTo>
                  <a:close/>
                </a:path>
              </a:pathLst>
            </a:custGeom>
            <a:solidFill>
              <a:srgbClr val="0033CC"/>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391" name="Freeform 5533"/>
            <p:cNvSpPr>
              <a:spLocks/>
            </p:cNvSpPr>
            <p:nvPr/>
          </p:nvSpPr>
          <p:spPr bwMode="auto">
            <a:xfrm>
              <a:off x="3267" y="1722"/>
              <a:ext cx="65" cy="77"/>
            </a:xfrm>
            <a:custGeom>
              <a:avLst/>
              <a:gdLst>
                <a:gd name="T0" fmla="*/ 19 w 59"/>
                <a:gd name="T1" fmla="*/ 138 h 62"/>
                <a:gd name="T2" fmla="*/ 2 w 59"/>
                <a:gd name="T3" fmla="*/ 97 h 62"/>
                <a:gd name="T4" fmla="*/ 12 w 59"/>
                <a:gd name="T5" fmla="*/ 82 h 62"/>
                <a:gd name="T6" fmla="*/ 0 w 59"/>
                <a:gd name="T7" fmla="*/ 71 h 62"/>
                <a:gd name="T8" fmla="*/ 2 w 59"/>
                <a:gd name="T9" fmla="*/ 30 h 62"/>
                <a:gd name="T10" fmla="*/ 12 w 59"/>
                <a:gd name="T11" fmla="*/ 0 h 62"/>
                <a:gd name="T12" fmla="*/ 50 w 59"/>
                <a:gd name="T13" fmla="*/ 14 h 62"/>
                <a:gd name="T14" fmla="*/ 64 w 59"/>
                <a:gd name="T15" fmla="*/ 50 h 62"/>
                <a:gd name="T16" fmla="*/ 96 w 59"/>
                <a:gd name="T17" fmla="*/ 82 h 62"/>
                <a:gd name="T18" fmla="*/ 82 w 59"/>
                <a:gd name="T19" fmla="*/ 82 h 62"/>
                <a:gd name="T20" fmla="*/ 74 w 59"/>
                <a:gd name="T21" fmla="*/ 148 h 62"/>
                <a:gd name="T22" fmla="*/ 74 w 59"/>
                <a:gd name="T23" fmla="*/ 184 h 62"/>
                <a:gd name="T24" fmla="*/ 50 w 59"/>
                <a:gd name="T25" fmla="*/ 155 h 62"/>
                <a:gd name="T26" fmla="*/ 53 w 59"/>
                <a:gd name="T27" fmla="*/ 138 h 62"/>
                <a:gd name="T28" fmla="*/ 45 w 59"/>
                <a:gd name="T29" fmla="*/ 119 h 62"/>
                <a:gd name="T30" fmla="*/ 19 w 59"/>
                <a:gd name="T31" fmla="*/ 138 h 6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9" h="62">
                  <a:moveTo>
                    <a:pt x="12" y="47"/>
                  </a:moveTo>
                  <a:lnTo>
                    <a:pt x="2" y="33"/>
                  </a:lnTo>
                  <a:lnTo>
                    <a:pt x="7" y="28"/>
                  </a:lnTo>
                  <a:lnTo>
                    <a:pt x="0" y="24"/>
                  </a:lnTo>
                  <a:lnTo>
                    <a:pt x="2" y="10"/>
                  </a:lnTo>
                  <a:lnTo>
                    <a:pt x="7" y="0"/>
                  </a:lnTo>
                  <a:lnTo>
                    <a:pt x="31" y="5"/>
                  </a:lnTo>
                  <a:lnTo>
                    <a:pt x="40" y="17"/>
                  </a:lnTo>
                  <a:lnTo>
                    <a:pt x="59" y="28"/>
                  </a:lnTo>
                  <a:lnTo>
                    <a:pt x="50" y="28"/>
                  </a:lnTo>
                  <a:lnTo>
                    <a:pt x="45" y="50"/>
                  </a:lnTo>
                  <a:lnTo>
                    <a:pt x="45" y="62"/>
                  </a:lnTo>
                  <a:lnTo>
                    <a:pt x="31" y="52"/>
                  </a:lnTo>
                  <a:lnTo>
                    <a:pt x="33" y="47"/>
                  </a:lnTo>
                  <a:lnTo>
                    <a:pt x="28" y="40"/>
                  </a:lnTo>
                  <a:lnTo>
                    <a:pt x="12" y="47"/>
                  </a:lnTo>
                  <a:close/>
                </a:path>
              </a:pathLst>
            </a:custGeom>
            <a:solidFill>
              <a:srgbClr val="0033CC"/>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392" name="Freeform 5534"/>
            <p:cNvSpPr>
              <a:spLocks/>
            </p:cNvSpPr>
            <p:nvPr/>
          </p:nvSpPr>
          <p:spPr bwMode="auto">
            <a:xfrm>
              <a:off x="3245" y="1772"/>
              <a:ext cx="29" cy="17"/>
            </a:xfrm>
            <a:custGeom>
              <a:avLst/>
              <a:gdLst>
                <a:gd name="T0" fmla="*/ 45 w 26"/>
                <a:gd name="T1" fmla="*/ 33 h 14"/>
                <a:gd name="T2" fmla="*/ 32 w 26"/>
                <a:gd name="T3" fmla="*/ 36 h 14"/>
                <a:gd name="T4" fmla="*/ 2 w 26"/>
                <a:gd name="T5" fmla="*/ 13 h 14"/>
                <a:gd name="T6" fmla="*/ 0 w 26"/>
                <a:gd name="T7" fmla="*/ 0 h 14"/>
                <a:gd name="T8" fmla="*/ 0 w 26"/>
                <a:gd name="T9" fmla="*/ 0 h 14"/>
                <a:gd name="T10" fmla="*/ 10 w 26"/>
                <a:gd name="T11" fmla="*/ 0 h 14"/>
                <a:gd name="T12" fmla="*/ 12 w 26"/>
                <a:gd name="T13" fmla="*/ 0 h 14"/>
                <a:gd name="T14" fmla="*/ 21 w 26"/>
                <a:gd name="T15" fmla="*/ 9 h 14"/>
                <a:gd name="T16" fmla="*/ 29 w 26"/>
                <a:gd name="T17" fmla="*/ 9 h 14"/>
                <a:gd name="T18" fmla="*/ 32 w 26"/>
                <a:gd name="T19" fmla="*/ 13 h 14"/>
                <a:gd name="T20" fmla="*/ 36 w 26"/>
                <a:gd name="T21" fmla="*/ 19 h 14"/>
                <a:gd name="T22" fmla="*/ 45 w 26"/>
                <a:gd name="T23" fmla="*/ 33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 h="14">
                  <a:moveTo>
                    <a:pt x="26" y="12"/>
                  </a:moveTo>
                  <a:lnTo>
                    <a:pt x="19" y="14"/>
                  </a:lnTo>
                  <a:lnTo>
                    <a:pt x="2" y="5"/>
                  </a:lnTo>
                  <a:lnTo>
                    <a:pt x="0" y="0"/>
                  </a:lnTo>
                  <a:lnTo>
                    <a:pt x="5" y="0"/>
                  </a:lnTo>
                  <a:lnTo>
                    <a:pt x="7" y="0"/>
                  </a:lnTo>
                  <a:lnTo>
                    <a:pt x="12" y="3"/>
                  </a:lnTo>
                  <a:lnTo>
                    <a:pt x="17" y="3"/>
                  </a:lnTo>
                  <a:lnTo>
                    <a:pt x="19" y="5"/>
                  </a:lnTo>
                  <a:lnTo>
                    <a:pt x="21" y="7"/>
                  </a:lnTo>
                  <a:lnTo>
                    <a:pt x="26" y="12"/>
                  </a:lnTo>
                  <a:close/>
                </a:path>
              </a:pathLst>
            </a:custGeom>
            <a:solidFill>
              <a:srgbClr val="0033CC"/>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393" name="Freeform 5535"/>
            <p:cNvSpPr>
              <a:spLocks/>
            </p:cNvSpPr>
            <p:nvPr/>
          </p:nvSpPr>
          <p:spPr bwMode="auto">
            <a:xfrm>
              <a:off x="2843" y="1729"/>
              <a:ext cx="101" cy="111"/>
            </a:xfrm>
            <a:custGeom>
              <a:avLst/>
              <a:gdLst>
                <a:gd name="T0" fmla="*/ 30 w 90"/>
                <a:gd name="T1" fmla="*/ 136 h 90"/>
                <a:gd name="T2" fmla="*/ 10 w 90"/>
                <a:gd name="T3" fmla="*/ 120 h 90"/>
                <a:gd name="T4" fmla="*/ 0 w 90"/>
                <a:gd name="T5" fmla="*/ 99 h 90"/>
                <a:gd name="T6" fmla="*/ 3 w 90"/>
                <a:gd name="T7" fmla="*/ 89 h 90"/>
                <a:gd name="T8" fmla="*/ 17 w 90"/>
                <a:gd name="T9" fmla="*/ 47 h 90"/>
                <a:gd name="T10" fmla="*/ 17 w 90"/>
                <a:gd name="T11" fmla="*/ 39 h 90"/>
                <a:gd name="T12" fmla="*/ 64 w 90"/>
                <a:gd name="T13" fmla="*/ 21 h 90"/>
                <a:gd name="T14" fmla="*/ 92 w 90"/>
                <a:gd name="T15" fmla="*/ 14 h 90"/>
                <a:gd name="T16" fmla="*/ 140 w 90"/>
                <a:gd name="T17" fmla="*/ 21 h 90"/>
                <a:gd name="T18" fmla="*/ 147 w 90"/>
                <a:gd name="T19" fmla="*/ 0 h 90"/>
                <a:gd name="T20" fmla="*/ 157 w 90"/>
                <a:gd name="T21" fmla="*/ 0 h 90"/>
                <a:gd name="T22" fmla="*/ 160 w 90"/>
                <a:gd name="T23" fmla="*/ 14 h 90"/>
                <a:gd name="T24" fmla="*/ 147 w 90"/>
                <a:gd name="T25" fmla="*/ 47 h 90"/>
                <a:gd name="T26" fmla="*/ 118 w 90"/>
                <a:gd name="T27" fmla="*/ 35 h 90"/>
                <a:gd name="T28" fmla="*/ 92 w 90"/>
                <a:gd name="T29" fmla="*/ 53 h 90"/>
                <a:gd name="T30" fmla="*/ 105 w 90"/>
                <a:gd name="T31" fmla="*/ 73 h 90"/>
                <a:gd name="T32" fmla="*/ 92 w 90"/>
                <a:gd name="T33" fmla="*/ 73 h 90"/>
                <a:gd name="T34" fmla="*/ 92 w 90"/>
                <a:gd name="T35" fmla="*/ 80 h 90"/>
                <a:gd name="T36" fmla="*/ 85 w 90"/>
                <a:gd name="T37" fmla="*/ 80 h 90"/>
                <a:gd name="T38" fmla="*/ 90 w 90"/>
                <a:gd name="T39" fmla="*/ 89 h 90"/>
                <a:gd name="T40" fmla="*/ 73 w 90"/>
                <a:gd name="T41" fmla="*/ 53 h 90"/>
                <a:gd name="T42" fmla="*/ 64 w 90"/>
                <a:gd name="T43" fmla="*/ 65 h 90"/>
                <a:gd name="T44" fmla="*/ 76 w 90"/>
                <a:gd name="T45" fmla="*/ 110 h 90"/>
                <a:gd name="T46" fmla="*/ 81 w 90"/>
                <a:gd name="T47" fmla="*/ 130 h 90"/>
                <a:gd name="T48" fmla="*/ 73 w 90"/>
                <a:gd name="T49" fmla="*/ 120 h 90"/>
                <a:gd name="T50" fmla="*/ 73 w 90"/>
                <a:gd name="T51" fmla="*/ 136 h 90"/>
                <a:gd name="T52" fmla="*/ 68 w 90"/>
                <a:gd name="T53" fmla="*/ 138 h 90"/>
                <a:gd name="T54" fmla="*/ 105 w 90"/>
                <a:gd name="T55" fmla="*/ 183 h 90"/>
                <a:gd name="T56" fmla="*/ 102 w 90"/>
                <a:gd name="T57" fmla="*/ 195 h 90"/>
                <a:gd name="T58" fmla="*/ 90 w 90"/>
                <a:gd name="T59" fmla="*/ 187 h 90"/>
                <a:gd name="T60" fmla="*/ 85 w 90"/>
                <a:gd name="T61" fmla="*/ 187 h 90"/>
                <a:gd name="T62" fmla="*/ 90 w 90"/>
                <a:gd name="T63" fmla="*/ 216 h 90"/>
                <a:gd name="T64" fmla="*/ 76 w 90"/>
                <a:gd name="T65" fmla="*/ 216 h 90"/>
                <a:gd name="T66" fmla="*/ 85 w 90"/>
                <a:gd name="T67" fmla="*/ 257 h 90"/>
                <a:gd name="T68" fmla="*/ 73 w 90"/>
                <a:gd name="T69" fmla="*/ 248 h 90"/>
                <a:gd name="T70" fmla="*/ 64 w 90"/>
                <a:gd name="T71" fmla="*/ 257 h 90"/>
                <a:gd name="T72" fmla="*/ 55 w 90"/>
                <a:gd name="T73" fmla="*/ 236 h 90"/>
                <a:gd name="T74" fmla="*/ 53 w 90"/>
                <a:gd name="T75" fmla="*/ 248 h 90"/>
                <a:gd name="T76" fmla="*/ 39 w 90"/>
                <a:gd name="T77" fmla="*/ 204 h 90"/>
                <a:gd name="T78" fmla="*/ 34 w 90"/>
                <a:gd name="T79" fmla="*/ 183 h 90"/>
                <a:gd name="T80" fmla="*/ 55 w 90"/>
                <a:gd name="T81" fmla="*/ 169 h 90"/>
                <a:gd name="T82" fmla="*/ 81 w 90"/>
                <a:gd name="T83" fmla="*/ 183 h 90"/>
                <a:gd name="T84" fmla="*/ 81 w 90"/>
                <a:gd name="T85" fmla="*/ 175 h 90"/>
                <a:gd name="T86" fmla="*/ 64 w 90"/>
                <a:gd name="T87" fmla="*/ 162 h 90"/>
                <a:gd name="T88" fmla="*/ 39 w 90"/>
                <a:gd name="T89" fmla="*/ 162 h 90"/>
                <a:gd name="T90" fmla="*/ 30 w 90"/>
                <a:gd name="T91" fmla="*/ 162 h 90"/>
                <a:gd name="T92" fmla="*/ 21 w 90"/>
                <a:gd name="T93" fmla="*/ 136 h 90"/>
                <a:gd name="T94" fmla="*/ 30 w 90"/>
                <a:gd name="T95" fmla="*/ 136 h 9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90" h="90">
                  <a:moveTo>
                    <a:pt x="17" y="47"/>
                  </a:moveTo>
                  <a:lnTo>
                    <a:pt x="5" y="42"/>
                  </a:lnTo>
                  <a:lnTo>
                    <a:pt x="0" y="35"/>
                  </a:lnTo>
                  <a:lnTo>
                    <a:pt x="3" y="31"/>
                  </a:lnTo>
                  <a:lnTo>
                    <a:pt x="10" y="16"/>
                  </a:lnTo>
                  <a:lnTo>
                    <a:pt x="10" y="14"/>
                  </a:lnTo>
                  <a:lnTo>
                    <a:pt x="36" y="7"/>
                  </a:lnTo>
                  <a:lnTo>
                    <a:pt x="52" y="5"/>
                  </a:lnTo>
                  <a:lnTo>
                    <a:pt x="78" y="7"/>
                  </a:lnTo>
                  <a:lnTo>
                    <a:pt x="83" y="0"/>
                  </a:lnTo>
                  <a:lnTo>
                    <a:pt x="88" y="0"/>
                  </a:lnTo>
                  <a:lnTo>
                    <a:pt x="90" y="5"/>
                  </a:lnTo>
                  <a:lnTo>
                    <a:pt x="83" y="16"/>
                  </a:lnTo>
                  <a:lnTo>
                    <a:pt x="67" y="12"/>
                  </a:lnTo>
                  <a:lnTo>
                    <a:pt x="52" y="19"/>
                  </a:lnTo>
                  <a:lnTo>
                    <a:pt x="60" y="26"/>
                  </a:lnTo>
                  <a:lnTo>
                    <a:pt x="52" y="26"/>
                  </a:lnTo>
                  <a:lnTo>
                    <a:pt x="52" y="28"/>
                  </a:lnTo>
                  <a:lnTo>
                    <a:pt x="48" y="28"/>
                  </a:lnTo>
                  <a:lnTo>
                    <a:pt x="50" y="31"/>
                  </a:lnTo>
                  <a:lnTo>
                    <a:pt x="41" y="19"/>
                  </a:lnTo>
                  <a:lnTo>
                    <a:pt x="36" y="23"/>
                  </a:lnTo>
                  <a:lnTo>
                    <a:pt x="43" y="38"/>
                  </a:lnTo>
                  <a:lnTo>
                    <a:pt x="45" y="45"/>
                  </a:lnTo>
                  <a:lnTo>
                    <a:pt x="41" y="42"/>
                  </a:lnTo>
                  <a:lnTo>
                    <a:pt x="41" y="47"/>
                  </a:lnTo>
                  <a:lnTo>
                    <a:pt x="38" y="49"/>
                  </a:lnTo>
                  <a:lnTo>
                    <a:pt x="60" y="64"/>
                  </a:lnTo>
                  <a:lnTo>
                    <a:pt x="57" y="68"/>
                  </a:lnTo>
                  <a:lnTo>
                    <a:pt x="50" y="66"/>
                  </a:lnTo>
                  <a:lnTo>
                    <a:pt x="48" y="66"/>
                  </a:lnTo>
                  <a:lnTo>
                    <a:pt x="50" y="75"/>
                  </a:lnTo>
                  <a:lnTo>
                    <a:pt x="43" y="75"/>
                  </a:lnTo>
                  <a:lnTo>
                    <a:pt x="48" y="90"/>
                  </a:lnTo>
                  <a:lnTo>
                    <a:pt x="41" y="87"/>
                  </a:lnTo>
                  <a:lnTo>
                    <a:pt x="36" y="90"/>
                  </a:lnTo>
                  <a:lnTo>
                    <a:pt x="31" y="83"/>
                  </a:lnTo>
                  <a:lnTo>
                    <a:pt x="29" y="87"/>
                  </a:lnTo>
                  <a:lnTo>
                    <a:pt x="22" y="71"/>
                  </a:lnTo>
                  <a:lnTo>
                    <a:pt x="19" y="64"/>
                  </a:lnTo>
                  <a:lnTo>
                    <a:pt x="31" y="59"/>
                  </a:lnTo>
                  <a:lnTo>
                    <a:pt x="45" y="64"/>
                  </a:lnTo>
                  <a:lnTo>
                    <a:pt x="45" y="61"/>
                  </a:lnTo>
                  <a:lnTo>
                    <a:pt x="36" y="57"/>
                  </a:lnTo>
                  <a:lnTo>
                    <a:pt x="22" y="57"/>
                  </a:lnTo>
                  <a:lnTo>
                    <a:pt x="17" y="57"/>
                  </a:lnTo>
                  <a:lnTo>
                    <a:pt x="12" y="47"/>
                  </a:lnTo>
                  <a:lnTo>
                    <a:pt x="17" y="47"/>
                  </a:lnTo>
                  <a:close/>
                </a:path>
              </a:pathLst>
            </a:custGeom>
            <a:solidFill>
              <a:srgbClr val="0033CC"/>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394" name="Freeform 5536"/>
            <p:cNvSpPr>
              <a:spLocks/>
            </p:cNvSpPr>
            <p:nvPr/>
          </p:nvSpPr>
          <p:spPr bwMode="auto">
            <a:xfrm>
              <a:off x="2906" y="1864"/>
              <a:ext cx="49" cy="11"/>
            </a:xfrm>
            <a:custGeom>
              <a:avLst/>
              <a:gdLst>
                <a:gd name="T0" fmla="*/ 59 w 43"/>
                <a:gd name="T1" fmla="*/ 11 h 9"/>
                <a:gd name="T2" fmla="*/ 19 w 43"/>
                <a:gd name="T3" fmla="*/ 0 h 9"/>
                <a:gd name="T4" fmla="*/ 3 w 43"/>
                <a:gd name="T5" fmla="*/ 0 h 9"/>
                <a:gd name="T6" fmla="*/ 0 w 43"/>
                <a:gd name="T7" fmla="*/ 11 h 9"/>
                <a:gd name="T8" fmla="*/ 27 w 43"/>
                <a:gd name="T9" fmla="*/ 20 h 9"/>
                <a:gd name="T10" fmla="*/ 59 w 43"/>
                <a:gd name="T11" fmla="*/ 24 h 9"/>
                <a:gd name="T12" fmla="*/ 83 w 43"/>
                <a:gd name="T13" fmla="*/ 11 h 9"/>
                <a:gd name="T14" fmla="*/ 59 w 43"/>
                <a:gd name="T15" fmla="*/ 11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 h="9">
                  <a:moveTo>
                    <a:pt x="31" y="4"/>
                  </a:moveTo>
                  <a:lnTo>
                    <a:pt x="10" y="0"/>
                  </a:lnTo>
                  <a:lnTo>
                    <a:pt x="3" y="0"/>
                  </a:lnTo>
                  <a:lnTo>
                    <a:pt x="0" y="4"/>
                  </a:lnTo>
                  <a:lnTo>
                    <a:pt x="14" y="7"/>
                  </a:lnTo>
                  <a:lnTo>
                    <a:pt x="31" y="9"/>
                  </a:lnTo>
                  <a:lnTo>
                    <a:pt x="43" y="4"/>
                  </a:lnTo>
                  <a:lnTo>
                    <a:pt x="31" y="4"/>
                  </a:lnTo>
                  <a:close/>
                </a:path>
              </a:pathLst>
            </a:custGeom>
            <a:solidFill>
              <a:srgbClr val="0033CC"/>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395" name="Freeform 5537"/>
            <p:cNvSpPr>
              <a:spLocks/>
            </p:cNvSpPr>
            <p:nvPr/>
          </p:nvSpPr>
          <p:spPr bwMode="auto">
            <a:xfrm>
              <a:off x="2892" y="1787"/>
              <a:ext cx="26" cy="21"/>
            </a:xfrm>
            <a:custGeom>
              <a:avLst/>
              <a:gdLst>
                <a:gd name="T0" fmla="*/ 52 w 22"/>
                <a:gd name="T1" fmla="*/ 49 h 17"/>
                <a:gd name="T2" fmla="*/ 24 w 22"/>
                <a:gd name="T3" fmla="*/ 14 h 17"/>
                <a:gd name="T4" fmla="*/ 0 w 22"/>
                <a:gd name="T5" fmla="*/ 0 h 17"/>
                <a:gd name="T6" fmla="*/ 24 w 22"/>
                <a:gd name="T7" fmla="*/ 21 h 17"/>
                <a:gd name="T8" fmla="*/ 52 w 22"/>
                <a:gd name="T9" fmla="*/ 49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17">
                  <a:moveTo>
                    <a:pt x="22" y="17"/>
                  </a:moveTo>
                  <a:lnTo>
                    <a:pt x="10" y="5"/>
                  </a:lnTo>
                  <a:lnTo>
                    <a:pt x="0" y="0"/>
                  </a:lnTo>
                  <a:lnTo>
                    <a:pt x="10" y="7"/>
                  </a:lnTo>
                  <a:lnTo>
                    <a:pt x="22" y="17"/>
                  </a:lnTo>
                  <a:close/>
                </a:path>
              </a:pathLst>
            </a:custGeom>
            <a:solidFill>
              <a:srgbClr val="0033CC"/>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396" name="Freeform 5538"/>
            <p:cNvSpPr>
              <a:spLocks/>
            </p:cNvSpPr>
            <p:nvPr/>
          </p:nvSpPr>
          <p:spPr bwMode="auto">
            <a:xfrm>
              <a:off x="2938" y="1778"/>
              <a:ext cx="10" cy="6"/>
            </a:xfrm>
            <a:custGeom>
              <a:avLst/>
              <a:gdLst>
                <a:gd name="T0" fmla="*/ 14 w 9"/>
                <a:gd name="T1" fmla="*/ 12 h 5"/>
                <a:gd name="T2" fmla="*/ 2 w 9"/>
                <a:gd name="T3" fmla="*/ 2 h 5"/>
                <a:gd name="T4" fmla="*/ 0 w 9"/>
                <a:gd name="T5" fmla="*/ 0 h 5"/>
                <a:gd name="T6" fmla="*/ 12 w 9"/>
                <a:gd name="T7" fmla="*/ 2 h 5"/>
                <a:gd name="T8" fmla="*/ 14 w 9"/>
                <a:gd name="T9" fmla="*/ 12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5">
                  <a:moveTo>
                    <a:pt x="9" y="5"/>
                  </a:moveTo>
                  <a:lnTo>
                    <a:pt x="2" y="2"/>
                  </a:lnTo>
                  <a:lnTo>
                    <a:pt x="0" y="0"/>
                  </a:lnTo>
                  <a:lnTo>
                    <a:pt x="7" y="2"/>
                  </a:lnTo>
                  <a:lnTo>
                    <a:pt x="9" y="5"/>
                  </a:lnTo>
                  <a:close/>
                </a:path>
              </a:pathLst>
            </a:custGeom>
            <a:solidFill>
              <a:srgbClr val="C0C0C0"/>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397" name="Freeform 5539"/>
            <p:cNvSpPr>
              <a:spLocks/>
            </p:cNvSpPr>
            <p:nvPr/>
          </p:nvSpPr>
          <p:spPr bwMode="auto">
            <a:xfrm>
              <a:off x="2851" y="1802"/>
              <a:ext cx="4" cy="6"/>
            </a:xfrm>
            <a:custGeom>
              <a:avLst/>
              <a:gdLst>
                <a:gd name="T0" fmla="*/ 0 w 4"/>
                <a:gd name="T1" fmla="*/ 0 h 5"/>
                <a:gd name="T2" fmla="*/ 4 w 4"/>
                <a:gd name="T3" fmla="*/ 2 h 5"/>
                <a:gd name="T4" fmla="*/ 0 w 4"/>
                <a:gd name="T5" fmla="*/ 12 h 5"/>
                <a:gd name="T6" fmla="*/ 0 w 4"/>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5">
                  <a:moveTo>
                    <a:pt x="0" y="0"/>
                  </a:moveTo>
                  <a:lnTo>
                    <a:pt x="4" y="2"/>
                  </a:lnTo>
                  <a:lnTo>
                    <a:pt x="0" y="5"/>
                  </a:lnTo>
                  <a:lnTo>
                    <a:pt x="0" y="0"/>
                  </a:lnTo>
                  <a:close/>
                </a:path>
              </a:pathLst>
            </a:custGeom>
            <a:solidFill>
              <a:srgbClr val="0033CC"/>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398" name="Freeform 5540"/>
            <p:cNvSpPr>
              <a:spLocks/>
            </p:cNvSpPr>
            <p:nvPr/>
          </p:nvSpPr>
          <p:spPr bwMode="auto">
            <a:xfrm>
              <a:off x="2941" y="1796"/>
              <a:ext cx="3" cy="6"/>
            </a:xfrm>
            <a:custGeom>
              <a:avLst/>
              <a:gdLst>
                <a:gd name="T0" fmla="*/ 18 w 2"/>
                <a:gd name="T1" fmla="*/ 0 h 5"/>
                <a:gd name="T2" fmla="*/ 0 w 2"/>
                <a:gd name="T3" fmla="*/ 12 h 5"/>
                <a:gd name="T4" fmla="*/ 0 w 2"/>
                <a:gd name="T5" fmla="*/ 0 h 5"/>
                <a:gd name="T6" fmla="*/ 18 w 2"/>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5">
                  <a:moveTo>
                    <a:pt x="2" y="0"/>
                  </a:moveTo>
                  <a:lnTo>
                    <a:pt x="0" y="5"/>
                  </a:lnTo>
                  <a:lnTo>
                    <a:pt x="0" y="0"/>
                  </a:lnTo>
                  <a:lnTo>
                    <a:pt x="2" y="0"/>
                  </a:lnTo>
                  <a:close/>
                </a:path>
              </a:pathLst>
            </a:custGeom>
            <a:solidFill>
              <a:srgbClr val="C0C0C0"/>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399" name="Freeform 5541"/>
            <p:cNvSpPr>
              <a:spLocks/>
            </p:cNvSpPr>
            <p:nvPr/>
          </p:nvSpPr>
          <p:spPr bwMode="auto">
            <a:xfrm>
              <a:off x="2623" y="1615"/>
              <a:ext cx="190" cy="196"/>
            </a:xfrm>
            <a:custGeom>
              <a:avLst/>
              <a:gdLst>
                <a:gd name="T0" fmla="*/ 165 w 170"/>
                <a:gd name="T1" fmla="*/ 11 h 158"/>
                <a:gd name="T2" fmla="*/ 129 w 170"/>
                <a:gd name="T3" fmla="*/ 0 h 158"/>
                <a:gd name="T4" fmla="*/ 104 w 170"/>
                <a:gd name="T5" fmla="*/ 2 h 158"/>
                <a:gd name="T6" fmla="*/ 87 w 170"/>
                <a:gd name="T7" fmla="*/ 0 h 158"/>
                <a:gd name="T8" fmla="*/ 87 w 170"/>
                <a:gd name="T9" fmla="*/ 2 h 158"/>
                <a:gd name="T10" fmla="*/ 83 w 170"/>
                <a:gd name="T11" fmla="*/ 11 h 158"/>
                <a:gd name="T12" fmla="*/ 75 w 170"/>
                <a:gd name="T13" fmla="*/ 26 h 158"/>
                <a:gd name="T14" fmla="*/ 57 w 170"/>
                <a:gd name="T15" fmla="*/ 26 h 158"/>
                <a:gd name="T16" fmla="*/ 49 w 170"/>
                <a:gd name="T17" fmla="*/ 47 h 158"/>
                <a:gd name="T18" fmla="*/ 32 w 170"/>
                <a:gd name="T19" fmla="*/ 26 h 158"/>
                <a:gd name="T20" fmla="*/ 21 w 170"/>
                <a:gd name="T21" fmla="*/ 47 h 158"/>
                <a:gd name="T22" fmla="*/ 2 w 170"/>
                <a:gd name="T23" fmla="*/ 47 h 158"/>
                <a:gd name="T24" fmla="*/ 2 w 170"/>
                <a:gd name="T25" fmla="*/ 69 h 158"/>
                <a:gd name="T26" fmla="*/ 0 w 170"/>
                <a:gd name="T27" fmla="*/ 88 h 158"/>
                <a:gd name="T28" fmla="*/ 0 w 170"/>
                <a:gd name="T29" fmla="*/ 102 h 158"/>
                <a:gd name="T30" fmla="*/ 0 w 170"/>
                <a:gd name="T31" fmla="*/ 124 h 158"/>
                <a:gd name="T32" fmla="*/ 21 w 170"/>
                <a:gd name="T33" fmla="*/ 136 h 158"/>
                <a:gd name="T34" fmla="*/ 21 w 170"/>
                <a:gd name="T35" fmla="*/ 159 h 158"/>
                <a:gd name="T36" fmla="*/ 42 w 170"/>
                <a:gd name="T37" fmla="*/ 133 h 158"/>
                <a:gd name="T38" fmla="*/ 75 w 170"/>
                <a:gd name="T39" fmla="*/ 145 h 158"/>
                <a:gd name="T40" fmla="*/ 94 w 170"/>
                <a:gd name="T41" fmla="*/ 196 h 158"/>
                <a:gd name="T42" fmla="*/ 116 w 170"/>
                <a:gd name="T43" fmla="*/ 229 h 158"/>
                <a:gd name="T44" fmla="*/ 135 w 170"/>
                <a:gd name="T45" fmla="*/ 261 h 158"/>
                <a:gd name="T46" fmla="*/ 145 w 170"/>
                <a:gd name="T47" fmla="*/ 269 h 158"/>
                <a:gd name="T48" fmla="*/ 148 w 170"/>
                <a:gd name="T49" fmla="*/ 269 h 158"/>
                <a:gd name="T50" fmla="*/ 165 w 170"/>
                <a:gd name="T51" fmla="*/ 293 h 158"/>
                <a:gd name="T52" fmla="*/ 199 w 170"/>
                <a:gd name="T53" fmla="*/ 326 h 158"/>
                <a:gd name="T54" fmla="*/ 211 w 170"/>
                <a:gd name="T55" fmla="*/ 332 h 158"/>
                <a:gd name="T56" fmla="*/ 224 w 170"/>
                <a:gd name="T57" fmla="*/ 352 h 158"/>
                <a:gd name="T58" fmla="*/ 238 w 170"/>
                <a:gd name="T59" fmla="*/ 406 h 158"/>
                <a:gd name="T60" fmla="*/ 234 w 170"/>
                <a:gd name="T61" fmla="*/ 450 h 158"/>
                <a:gd name="T62" fmla="*/ 243 w 170"/>
                <a:gd name="T63" fmla="*/ 463 h 158"/>
                <a:gd name="T64" fmla="*/ 256 w 170"/>
                <a:gd name="T65" fmla="*/ 429 h 158"/>
                <a:gd name="T66" fmla="*/ 264 w 170"/>
                <a:gd name="T67" fmla="*/ 406 h 158"/>
                <a:gd name="T68" fmla="*/ 268 w 170"/>
                <a:gd name="T69" fmla="*/ 394 h 158"/>
                <a:gd name="T70" fmla="*/ 256 w 170"/>
                <a:gd name="T71" fmla="*/ 373 h 158"/>
                <a:gd name="T72" fmla="*/ 262 w 170"/>
                <a:gd name="T73" fmla="*/ 332 h 158"/>
                <a:gd name="T74" fmla="*/ 277 w 170"/>
                <a:gd name="T75" fmla="*/ 339 h 158"/>
                <a:gd name="T76" fmla="*/ 294 w 170"/>
                <a:gd name="T77" fmla="*/ 363 h 158"/>
                <a:gd name="T78" fmla="*/ 296 w 170"/>
                <a:gd name="T79" fmla="*/ 339 h 158"/>
                <a:gd name="T80" fmla="*/ 264 w 170"/>
                <a:gd name="T81" fmla="*/ 311 h 158"/>
                <a:gd name="T82" fmla="*/ 236 w 170"/>
                <a:gd name="T83" fmla="*/ 284 h 158"/>
                <a:gd name="T84" fmla="*/ 238 w 170"/>
                <a:gd name="T85" fmla="*/ 261 h 158"/>
                <a:gd name="T86" fmla="*/ 226 w 170"/>
                <a:gd name="T87" fmla="*/ 256 h 158"/>
                <a:gd name="T88" fmla="*/ 193 w 170"/>
                <a:gd name="T89" fmla="*/ 243 h 158"/>
                <a:gd name="T90" fmla="*/ 181 w 170"/>
                <a:gd name="T91" fmla="*/ 207 h 158"/>
                <a:gd name="T92" fmla="*/ 169 w 170"/>
                <a:gd name="T93" fmla="*/ 174 h 158"/>
                <a:gd name="T94" fmla="*/ 145 w 170"/>
                <a:gd name="T95" fmla="*/ 154 h 158"/>
                <a:gd name="T96" fmla="*/ 135 w 170"/>
                <a:gd name="T97" fmla="*/ 109 h 158"/>
                <a:gd name="T98" fmla="*/ 132 w 170"/>
                <a:gd name="T99" fmla="*/ 82 h 158"/>
                <a:gd name="T100" fmla="*/ 153 w 170"/>
                <a:gd name="T101" fmla="*/ 62 h 158"/>
                <a:gd name="T102" fmla="*/ 169 w 170"/>
                <a:gd name="T103" fmla="*/ 69 h 158"/>
                <a:gd name="T104" fmla="*/ 161 w 170"/>
                <a:gd name="T105" fmla="*/ 32 h 158"/>
                <a:gd name="T106" fmla="*/ 165 w 170"/>
                <a:gd name="T107" fmla="*/ 11 h 158"/>
                <a:gd name="T108" fmla="*/ 139 w 170"/>
                <a:gd name="T109" fmla="*/ 154 h 158"/>
                <a:gd name="T110" fmla="*/ 135 w 170"/>
                <a:gd name="T111" fmla="*/ 154 h 158"/>
                <a:gd name="T112" fmla="*/ 139 w 170"/>
                <a:gd name="T113" fmla="*/ 154 h 158"/>
                <a:gd name="T114" fmla="*/ 139 w 170"/>
                <a:gd name="T115" fmla="*/ 154 h 158"/>
                <a:gd name="T116" fmla="*/ 165 w 170"/>
                <a:gd name="T117" fmla="*/ 11 h 158"/>
                <a:gd name="T118" fmla="*/ 148 w 170"/>
                <a:gd name="T119" fmla="*/ 269 h 158"/>
                <a:gd name="T120" fmla="*/ 165 w 170"/>
                <a:gd name="T121" fmla="*/ 11 h 15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70" h="158">
                  <a:moveTo>
                    <a:pt x="95" y="4"/>
                  </a:moveTo>
                  <a:lnTo>
                    <a:pt x="73" y="0"/>
                  </a:lnTo>
                  <a:lnTo>
                    <a:pt x="59" y="2"/>
                  </a:lnTo>
                  <a:lnTo>
                    <a:pt x="50" y="0"/>
                  </a:lnTo>
                  <a:lnTo>
                    <a:pt x="50" y="2"/>
                  </a:lnTo>
                  <a:lnTo>
                    <a:pt x="47" y="4"/>
                  </a:lnTo>
                  <a:lnTo>
                    <a:pt x="43" y="9"/>
                  </a:lnTo>
                  <a:lnTo>
                    <a:pt x="33" y="9"/>
                  </a:lnTo>
                  <a:lnTo>
                    <a:pt x="28" y="16"/>
                  </a:lnTo>
                  <a:lnTo>
                    <a:pt x="19" y="9"/>
                  </a:lnTo>
                  <a:lnTo>
                    <a:pt x="12" y="16"/>
                  </a:lnTo>
                  <a:lnTo>
                    <a:pt x="2" y="16"/>
                  </a:lnTo>
                  <a:lnTo>
                    <a:pt x="2" y="23"/>
                  </a:lnTo>
                  <a:lnTo>
                    <a:pt x="0" y="30"/>
                  </a:lnTo>
                  <a:lnTo>
                    <a:pt x="0" y="35"/>
                  </a:lnTo>
                  <a:lnTo>
                    <a:pt x="0" y="42"/>
                  </a:lnTo>
                  <a:lnTo>
                    <a:pt x="12" y="47"/>
                  </a:lnTo>
                  <a:lnTo>
                    <a:pt x="12" y="54"/>
                  </a:lnTo>
                  <a:lnTo>
                    <a:pt x="24" y="45"/>
                  </a:lnTo>
                  <a:lnTo>
                    <a:pt x="43" y="49"/>
                  </a:lnTo>
                  <a:lnTo>
                    <a:pt x="54" y="66"/>
                  </a:lnTo>
                  <a:lnTo>
                    <a:pt x="66" y="78"/>
                  </a:lnTo>
                  <a:lnTo>
                    <a:pt x="78" y="89"/>
                  </a:lnTo>
                  <a:lnTo>
                    <a:pt x="83" y="92"/>
                  </a:lnTo>
                  <a:lnTo>
                    <a:pt x="85" y="92"/>
                  </a:lnTo>
                  <a:lnTo>
                    <a:pt x="95" y="99"/>
                  </a:lnTo>
                  <a:lnTo>
                    <a:pt x="114" y="111"/>
                  </a:lnTo>
                  <a:lnTo>
                    <a:pt x="121" y="113"/>
                  </a:lnTo>
                  <a:lnTo>
                    <a:pt x="128" y="120"/>
                  </a:lnTo>
                  <a:lnTo>
                    <a:pt x="137" y="139"/>
                  </a:lnTo>
                  <a:lnTo>
                    <a:pt x="133" y="153"/>
                  </a:lnTo>
                  <a:lnTo>
                    <a:pt x="140" y="158"/>
                  </a:lnTo>
                  <a:lnTo>
                    <a:pt x="147" y="146"/>
                  </a:lnTo>
                  <a:lnTo>
                    <a:pt x="151" y="139"/>
                  </a:lnTo>
                  <a:lnTo>
                    <a:pt x="154" y="134"/>
                  </a:lnTo>
                  <a:lnTo>
                    <a:pt x="147" y="127"/>
                  </a:lnTo>
                  <a:lnTo>
                    <a:pt x="149" y="113"/>
                  </a:lnTo>
                  <a:lnTo>
                    <a:pt x="159" y="115"/>
                  </a:lnTo>
                  <a:lnTo>
                    <a:pt x="168" y="123"/>
                  </a:lnTo>
                  <a:lnTo>
                    <a:pt x="170" y="115"/>
                  </a:lnTo>
                  <a:lnTo>
                    <a:pt x="151" y="106"/>
                  </a:lnTo>
                  <a:lnTo>
                    <a:pt x="135" y="97"/>
                  </a:lnTo>
                  <a:lnTo>
                    <a:pt x="137" y="89"/>
                  </a:lnTo>
                  <a:lnTo>
                    <a:pt x="130" y="87"/>
                  </a:lnTo>
                  <a:lnTo>
                    <a:pt x="111" y="82"/>
                  </a:lnTo>
                  <a:lnTo>
                    <a:pt x="104" y="71"/>
                  </a:lnTo>
                  <a:lnTo>
                    <a:pt x="97" y="59"/>
                  </a:lnTo>
                  <a:lnTo>
                    <a:pt x="83" y="52"/>
                  </a:lnTo>
                  <a:lnTo>
                    <a:pt x="78" y="37"/>
                  </a:lnTo>
                  <a:lnTo>
                    <a:pt x="76" y="28"/>
                  </a:lnTo>
                  <a:lnTo>
                    <a:pt x="88" y="21"/>
                  </a:lnTo>
                  <a:lnTo>
                    <a:pt x="97" y="23"/>
                  </a:lnTo>
                  <a:lnTo>
                    <a:pt x="92" y="11"/>
                  </a:lnTo>
                  <a:lnTo>
                    <a:pt x="95" y="4"/>
                  </a:lnTo>
                  <a:lnTo>
                    <a:pt x="80" y="52"/>
                  </a:lnTo>
                  <a:lnTo>
                    <a:pt x="78" y="52"/>
                  </a:lnTo>
                  <a:lnTo>
                    <a:pt x="80" y="52"/>
                  </a:lnTo>
                  <a:lnTo>
                    <a:pt x="95" y="4"/>
                  </a:lnTo>
                  <a:lnTo>
                    <a:pt x="85" y="92"/>
                  </a:lnTo>
                  <a:lnTo>
                    <a:pt x="95" y="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50000"/>
                </a:spcBef>
                <a:spcAft>
                  <a:spcPct val="0"/>
                </a:spcAft>
              </a:pPr>
              <a:endParaRPr lang="en-US" sz="1600">
                <a:solidFill>
                  <a:srgbClr val="000000"/>
                </a:solidFill>
              </a:endParaRPr>
            </a:p>
          </p:txBody>
        </p:sp>
        <p:sp>
          <p:nvSpPr>
            <p:cNvPr id="3400" name="Freeform 5542"/>
            <p:cNvSpPr>
              <a:spLocks/>
            </p:cNvSpPr>
            <p:nvPr/>
          </p:nvSpPr>
          <p:spPr bwMode="auto">
            <a:xfrm>
              <a:off x="2623" y="1615"/>
              <a:ext cx="190" cy="196"/>
            </a:xfrm>
            <a:custGeom>
              <a:avLst/>
              <a:gdLst>
                <a:gd name="T0" fmla="*/ 165 w 170"/>
                <a:gd name="T1" fmla="*/ 11 h 158"/>
                <a:gd name="T2" fmla="*/ 129 w 170"/>
                <a:gd name="T3" fmla="*/ 0 h 158"/>
                <a:gd name="T4" fmla="*/ 104 w 170"/>
                <a:gd name="T5" fmla="*/ 2 h 158"/>
                <a:gd name="T6" fmla="*/ 87 w 170"/>
                <a:gd name="T7" fmla="*/ 0 h 158"/>
                <a:gd name="T8" fmla="*/ 87 w 170"/>
                <a:gd name="T9" fmla="*/ 2 h 158"/>
                <a:gd name="T10" fmla="*/ 83 w 170"/>
                <a:gd name="T11" fmla="*/ 11 h 158"/>
                <a:gd name="T12" fmla="*/ 75 w 170"/>
                <a:gd name="T13" fmla="*/ 26 h 158"/>
                <a:gd name="T14" fmla="*/ 57 w 170"/>
                <a:gd name="T15" fmla="*/ 26 h 158"/>
                <a:gd name="T16" fmla="*/ 49 w 170"/>
                <a:gd name="T17" fmla="*/ 47 h 158"/>
                <a:gd name="T18" fmla="*/ 32 w 170"/>
                <a:gd name="T19" fmla="*/ 26 h 158"/>
                <a:gd name="T20" fmla="*/ 21 w 170"/>
                <a:gd name="T21" fmla="*/ 47 h 158"/>
                <a:gd name="T22" fmla="*/ 2 w 170"/>
                <a:gd name="T23" fmla="*/ 47 h 158"/>
                <a:gd name="T24" fmla="*/ 2 w 170"/>
                <a:gd name="T25" fmla="*/ 69 h 158"/>
                <a:gd name="T26" fmla="*/ 0 w 170"/>
                <a:gd name="T27" fmla="*/ 88 h 158"/>
                <a:gd name="T28" fmla="*/ 0 w 170"/>
                <a:gd name="T29" fmla="*/ 102 h 158"/>
                <a:gd name="T30" fmla="*/ 0 w 170"/>
                <a:gd name="T31" fmla="*/ 124 h 158"/>
                <a:gd name="T32" fmla="*/ 21 w 170"/>
                <a:gd name="T33" fmla="*/ 136 h 158"/>
                <a:gd name="T34" fmla="*/ 21 w 170"/>
                <a:gd name="T35" fmla="*/ 159 h 158"/>
                <a:gd name="T36" fmla="*/ 42 w 170"/>
                <a:gd name="T37" fmla="*/ 133 h 158"/>
                <a:gd name="T38" fmla="*/ 75 w 170"/>
                <a:gd name="T39" fmla="*/ 145 h 158"/>
                <a:gd name="T40" fmla="*/ 94 w 170"/>
                <a:gd name="T41" fmla="*/ 196 h 158"/>
                <a:gd name="T42" fmla="*/ 116 w 170"/>
                <a:gd name="T43" fmla="*/ 229 h 158"/>
                <a:gd name="T44" fmla="*/ 135 w 170"/>
                <a:gd name="T45" fmla="*/ 261 h 158"/>
                <a:gd name="T46" fmla="*/ 145 w 170"/>
                <a:gd name="T47" fmla="*/ 269 h 158"/>
                <a:gd name="T48" fmla="*/ 148 w 170"/>
                <a:gd name="T49" fmla="*/ 269 h 158"/>
                <a:gd name="T50" fmla="*/ 165 w 170"/>
                <a:gd name="T51" fmla="*/ 293 h 158"/>
                <a:gd name="T52" fmla="*/ 199 w 170"/>
                <a:gd name="T53" fmla="*/ 326 h 158"/>
                <a:gd name="T54" fmla="*/ 211 w 170"/>
                <a:gd name="T55" fmla="*/ 332 h 158"/>
                <a:gd name="T56" fmla="*/ 224 w 170"/>
                <a:gd name="T57" fmla="*/ 352 h 158"/>
                <a:gd name="T58" fmla="*/ 238 w 170"/>
                <a:gd name="T59" fmla="*/ 406 h 158"/>
                <a:gd name="T60" fmla="*/ 234 w 170"/>
                <a:gd name="T61" fmla="*/ 450 h 158"/>
                <a:gd name="T62" fmla="*/ 243 w 170"/>
                <a:gd name="T63" fmla="*/ 463 h 158"/>
                <a:gd name="T64" fmla="*/ 256 w 170"/>
                <a:gd name="T65" fmla="*/ 429 h 158"/>
                <a:gd name="T66" fmla="*/ 264 w 170"/>
                <a:gd name="T67" fmla="*/ 406 h 158"/>
                <a:gd name="T68" fmla="*/ 268 w 170"/>
                <a:gd name="T69" fmla="*/ 394 h 158"/>
                <a:gd name="T70" fmla="*/ 256 w 170"/>
                <a:gd name="T71" fmla="*/ 373 h 158"/>
                <a:gd name="T72" fmla="*/ 262 w 170"/>
                <a:gd name="T73" fmla="*/ 332 h 158"/>
                <a:gd name="T74" fmla="*/ 277 w 170"/>
                <a:gd name="T75" fmla="*/ 339 h 158"/>
                <a:gd name="T76" fmla="*/ 294 w 170"/>
                <a:gd name="T77" fmla="*/ 363 h 158"/>
                <a:gd name="T78" fmla="*/ 296 w 170"/>
                <a:gd name="T79" fmla="*/ 339 h 158"/>
                <a:gd name="T80" fmla="*/ 264 w 170"/>
                <a:gd name="T81" fmla="*/ 311 h 158"/>
                <a:gd name="T82" fmla="*/ 236 w 170"/>
                <a:gd name="T83" fmla="*/ 284 h 158"/>
                <a:gd name="T84" fmla="*/ 238 w 170"/>
                <a:gd name="T85" fmla="*/ 261 h 158"/>
                <a:gd name="T86" fmla="*/ 226 w 170"/>
                <a:gd name="T87" fmla="*/ 256 h 158"/>
                <a:gd name="T88" fmla="*/ 193 w 170"/>
                <a:gd name="T89" fmla="*/ 243 h 158"/>
                <a:gd name="T90" fmla="*/ 181 w 170"/>
                <a:gd name="T91" fmla="*/ 207 h 158"/>
                <a:gd name="T92" fmla="*/ 169 w 170"/>
                <a:gd name="T93" fmla="*/ 174 h 158"/>
                <a:gd name="T94" fmla="*/ 145 w 170"/>
                <a:gd name="T95" fmla="*/ 154 h 158"/>
                <a:gd name="T96" fmla="*/ 135 w 170"/>
                <a:gd name="T97" fmla="*/ 109 h 158"/>
                <a:gd name="T98" fmla="*/ 132 w 170"/>
                <a:gd name="T99" fmla="*/ 82 h 158"/>
                <a:gd name="T100" fmla="*/ 153 w 170"/>
                <a:gd name="T101" fmla="*/ 62 h 158"/>
                <a:gd name="T102" fmla="*/ 169 w 170"/>
                <a:gd name="T103" fmla="*/ 69 h 158"/>
                <a:gd name="T104" fmla="*/ 161 w 170"/>
                <a:gd name="T105" fmla="*/ 32 h 158"/>
                <a:gd name="T106" fmla="*/ 165 w 170"/>
                <a:gd name="T107" fmla="*/ 11 h 1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70" h="158">
                  <a:moveTo>
                    <a:pt x="95" y="4"/>
                  </a:moveTo>
                  <a:lnTo>
                    <a:pt x="73" y="0"/>
                  </a:lnTo>
                  <a:lnTo>
                    <a:pt x="59" y="2"/>
                  </a:lnTo>
                  <a:lnTo>
                    <a:pt x="50" y="0"/>
                  </a:lnTo>
                  <a:lnTo>
                    <a:pt x="50" y="2"/>
                  </a:lnTo>
                  <a:lnTo>
                    <a:pt x="47" y="4"/>
                  </a:lnTo>
                  <a:lnTo>
                    <a:pt x="43" y="9"/>
                  </a:lnTo>
                  <a:lnTo>
                    <a:pt x="33" y="9"/>
                  </a:lnTo>
                  <a:lnTo>
                    <a:pt x="28" y="16"/>
                  </a:lnTo>
                  <a:lnTo>
                    <a:pt x="19" y="9"/>
                  </a:lnTo>
                  <a:lnTo>
                    <a:pt x="12" y="16"/>
                  </a:lnTo>
                  <a:lnTo>
                    <a:pt x="2" y="16"/>
                  </a:lnTo>
                  <a:lnTo>
                    <a:pt x="2" y="23"/>
                  </a:lnTo>
                  <a:lnTo>
                    <a:pt x="0" y="30"/>
                  </a:lnTo>
                  <a:lnTo>
                    <a:pt x="0" y="35"/>
                  </a:lnTo>
                  <a:lnTo>
                    <a:pt x="0" y="42"/>
                  </a:lnTo>
                  <a:lnTo>
                    <a:pt x="12" y="47"/>
                  </a:lnTo>
                  <a:lnTo>
                    <a:pt x="12" y="54"/>
                  </a:lnTo>
                  <a:lnTo>
                    <a:pt x="24" y="45"/>
                  </a:lnTo>
                  <a:lnTo>
                    <a:pt x="43" y="49"/>
                  </a:lnTo>
                  <a:lnTo>
                    <a:pt x="54" y="66"/>
                  </a:lnTo>
                  <a:lnTo>
                    <a:pt x="66" y="78"/>
                  </a:lnTo>
                  <a:lnTo>
                    <a:pt x="78" y="89"/>
                  </a:lnTo>
                  <a:lnTo>
                    <a:pt x="83" y="92"/>
                  </a:lnTo>
                  <a:lnTo>
                    <a:pt x="85" y="92"/>
                  </a:lnTo>
                  <a:lnTo>
                    <a:pt x="95" y="99"/>
                  </a:lnTo>
                  <a:lnTo>
                    <a:pt x="114" y="111"/>
                  </a:lnTo>
                  <a:lnTo>
                    <a:pt x="121" y="113"/>
                  </a:lnTo>
                  <a:lnTo>
                    <a:pt x="128" y="120"/>
                  </a:lnTo>
                  <a:lnTo>
                    <a:pt x="137" y="139"/>
                  </a:lnTo>
                  <a:lnTo>
                    <a:pt x="133" y="153"/>
                  </a:lnTo>
                  <a:lnTo>
                    <a:pt x="140" y="158"/>
                  </a:lnTo>
                  <a:lnTo>
                    <a:pt x="147" y="146"/>
                  </a:lnTo>
                  <a:lnTo>
                    <a:pt x="151" y="139"/>
                  </a:lnTo>
                  <a:lnTo>
                    <a:pt x="154" y="134"/>
                  </a:lnTo>
                  <a:lnTo>
                    <a:pt x="147" y="127"/>
                  </a:lnTo>
                  <a:lnTo>
                    <a:pt x="149" y="113"/>
                  </a:lnTo>
                  <a:lnTo>
                    <a:pt x="159" y="115"/>
                  </a:lnTo>
                  <a:lnTo>
                    <a:pt x="168" y="123"/>
                  </a:lnTo>
                  <a:lnTo>
                    <a:pt x="170" y="115"/>
                  </a:lnTo>
                  <a:lnTo>
                    <a:pt x="151" y="106"/>
                  </a:lnTo>
                  <a:lnTo>
                    <a:pt x="135" y="97"/>
                  </a:lnTo>
                  <a:lnTo>
                    <a:pt x="137" y="89"/>
                  </a:lnTo>
                  <a:lnTo>
                    <a:pt x="130" y="87"/>
                  </a:lnTo>
                  <a:lnTo>
                    <a:pt x="111" y="82"/>
                  </a:lnTo>
                  <a:lnTo>
                    <a:pt x="104" y="71"/>
                  </a:lnTo>
                  <a:lnTo>
                    <a:pt x="97" y="59"/>
                  </a:lnTo>
                  <a:lnTo>
                    <a:pt x="83" y="52"/>
                  </a:lnTo>
                  <a:lnTo>
                    <a:pt x="78" y="37"/>
                  </a:lnTo>
                  <a:lnTo>
                    <a:pt x="76" y="28"/>
                  </a:lnTo>
                  <a:lnTo>
                    <a:pt x="88" y="21"/>
                  </a:lnTo>
                  <a:lnTo>
                    <a:pt x="97" y="23"/>
                  </a:lnTo>
                  <a:lnTo>
                    <a:pt x="92" y="11"/>
                  </a:lnTo>
                  <a:lnTo>
                    <a:pt x="95" y="4"/>
                  </a:lnTo>
                  <a:close/>
                </a:path>
              </a:pathLst>
            </a:custGeom>
            <a:solidFill>
              <a:srgbClr val="0033CC"/>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401" name="Freeform 5543"/>
            <p:cNvSpPr>
              <a:spLocks/>
            </p:cNvSpPr>
            <p:nvPr/>
          </p:nvSpPr>
          <p:spPr bwMode="auto">
            <a:xfrm>
              <a:off x="2711" y="1679"/>
              <a:ext cx="2" cy="1"/>
            </a:xfrm>
            <a:custGeom>
              <a:avLst/>
              <a:gdLst>
                <a:gd name="T0" fmla="*/ 2 w 2"/>
                <a:gd name="T1" fmla="*/ 0 h 1"/>
                <a:gd name="T2" fmla="*/ 0 w 2"/>
                <a:gd name="T3" fmla="*/ 0 h 1"/>
                <a:gd name="T4" fmla="*/ 2 w 2"/>
                <a:gd name="T5" fmla="*/ 0 h 1"/>
                <a:gd name="T6" fmla="*/ 2 w 2"/>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2" y="0"/>
                  </a:moveTo>
                  <a:lnTo>
                    <a:pt x="0" y="0"/>
                  </a:lnTo>
                  <a:lnTo>
                    <a:pt x="2" y="0"/>
                  </a:lnTo>
                  <a:close/>
                </a:path>
              </a:pathLst>
            </a:custGeom>
            <a:solidFill>
              <a:srgbClr val="C0C0C0"/>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402" name="Freeform 5544"/>
            <p:cNvSpPr>
              <a:spLocks/>
            </p:cNvSpPr>
            <p:nvPr/>
          </p:nvSpPr>
          <p:spPr bwMode="auto">
            <a:xfrm>
              <a:off x="2722" y="1802"/>
              <a:ext cx="49" cy="34"/>
            </a:xfrm>
            <a:custGeom>
              <a:avLst/>
              <a:gdLst>
                <a:gd name="T0" fmla="*/ 57 w 45"/>
                <a:gd name="T1" fmla="*/ 50 h 28"/>
                <a:gd name="T2" fmla="*/ 57 w 45"/>
                <a:gd name="T3" fmla="*/ 74 h 28"/>
                <a:gd name="T4" fmla="*/ 32 w 45"/>
                <a:gd name="T5" fmla="*/ 53 h 28"/>
                <a:gd name="T6" fmla="*/ 2 w 45"/>
                <a:gd name="T7" fmla="*/ 33 h 28"/>
                <a:gd name="T8" fmla="*/ 0 w 45"/>
                <a:gd name="T9" fmla="*/ 13 h 28"/>
                <a:gd name="T10" fmla="*/ 16 w 45"/>
                <a:gd name="T11" fmla="*/ 13 h 28"/>
                <a:gd name="T12" fmla="*/ 42 w 45"/>
                <a:gd name="T13" fmla="*/ 2 h 28"/>
                <a:gd name="T14" fmla="*/ 69 w 45"/>
                <a:gd name="T15" fmla="*/ 0 h 28"/>
                <a:gd name="T16" fmla="*/ 57 w 45"/>
                <a:gd name="T17" fmla="*/ 5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 h="28">
                  <a:moveTo>
                    <a:pt x="37" y="19"/>
                  </a:moveTo>
                  <a:lnTo>
                    <a:pt x="37" y="28"/>
                  </a:lnTo>
                  <a:lnTo>
                    <a:pt x="21" y="21"/>
                  </a:lnTo>
                  <a:lnTo>
                    <a:pt x="2" y="12"/>
                  </a:lnTo>
                  <a:lnTo>
                    <a:pt x="0" y="5"/>
                  </a:lnTo>
                  <a:lnTo>
                    <a:pt x="11" y="5"/>
                  </a:lnTo>
                  <a:lnTo>
                    <a:pt x="28" y="2"/>
                  </a:lnTo>
                  <a:lnTo>
                    <a:pt x="45" y="0"/>
                  </a:lnTo>
                  <a:lnTo>
                    <a:pt x="37" y="19"/>
                  </a:lnTo>
                  <a:close/>
                </a:path>
              </a:pathLst>
            </a:custGeom>
            <a:solidFill>
              <a:srgbClr val="0033CC"/>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403" name="Freeform 5545"/>
            <p:cNvSpPr>
              <a:spLocks/>
            </p:cNvSpPr>
            <p:nvPr/>
          </p:nvSpPr>
          <p:spPr bwMode="auto">
            <a:xfrm>
              <a:off x="2650" y="1737"/>
              <a:ext cx="25" cy="52"/>
            </a:xfrm>
            <a:custGeom>
              <a:avLst/>
              <a:gdLst>
                <a:gd name="T0" fmla="*/ 29 w 21"/>
                <a:gd name="T1" fmla="*/ 102 h 42"/>
                <a:gd name="T2" fmla="*/ 10 w 21"/>
                <a:gd name="T3" fmla="*/ 121 h 42"/>
                <a:gd name="T4" fmla="*/ 2 w 21"/>
                <a:gd name="T5" fmla="*/ 97 h 42"/>
                <a:gd name="T6" fmla="*/ 0 w 21"/>
                <a:gd name="T7" fmla="*/ 57 h 42"/>
                <a:gd name="T8" fmla="*/ 0 w 21"/>
                <a:gd name="T9" fmla="*/ 14 h 42"/>
                <a:gd name="T10" fmla="*/ 29 w 21"/>
                <a:gd name="T11" fmla="*/ 0 h 42"/>
                <a:gd name="T12" fmla="*/ 51 w 21"/>
                <a:gd name="T13" fmla="*/ 37 h 42"/>
                <a:gd name="T14" fmla="*/ 45 w 21"/>
                <a:gd name="T15" fmla="*/ 102 h 42"/>
                <a:gd name="T16" fmla="*/ 29 w 21"/>
                <a:gd name="T17" fmla="*/ 102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 h="42">
                  <a:moveTo>
                    <a:pt x="12" y="35"/>
                  </a:moveTo>
                  <a:lnTo>
                    <a:pt x="4" y="42"/>
                  </a:lnTo>
                  <a:lnTo>
                    <a:pt x="2" y="33"/>
                  </a:lnTo>
                  <a:lnTo>
                    <a:pt x="0" y="19"/>
                  </a:lnTo>
                  <a:lnTo>
                    <a:pt x="0" y="5"/>
                  </a:lnTo>
                  <a:lnTo>
                    <a:pt x="12" y="0"/>
                  </a:lnTo>
                  <a:lnTo>
                    <a:pt x="21" y="12"/>
                  </a:lnTo>
                  <a:lnTo>
                    <a:pt x="19" y="35"/>
                  </a:lnTo>
                  <a:lnTo>
                    <a:pt x="12" y="35"/>
                  </a:lnTo>
                  <a:close/>
                </a:path>
              </a:pathLst>
            </a:custGeom>
            <a:solidFill>
              <a:srgbClr val="0033CC"/>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404" name="Freeform 5546"/>
            <p:cNvSpPr>
              <a:spLocks/>
            </p:cNvSpPr>
            <p:nvPr/>
          </p:nvSpPr>
          <p:spPr bwMode="auto">
            <a:xfrm>
              <a:off x="2632" y="1682"/>
              <a:ext cx="2" cy="2"/>
            </a:xfrm>
            <a:custGeom>
              <a:avLst/>
              <a:gdLst>
                <a:gd name="T0" fmla="*/ 1 w 3"/>
                <a:gd name="T1" fmla="*/ 0 h 2"/>
                <a:gd name="T2" fmla="*/ 0 w 3"/>
                <a:gd name="T3" fmla="*/ 0 h 2"/>
                <a:gd name="T4" fmla="*/ 0 w 3"/>
                <a:gd name="T5" fmla="*/ 2 h 2"/>
                <a:gd name="T6" fmla="*/ 1 w 3"/>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2">
                  <a:moveTo>
                    <a:pt x="3" y="0"/>
                  </a:moveTo>
                  <a:lnTo>
                    <a:pt x="0" y="0"/>
                  </a:lnTo>
                  <a:lnTo>
                    <a:pt x="0" y="2"/>
                  </a:lnTo>
                  <a:lnTo>
                    <a:pt x="3" y="0"/>
                  </a:lnTo>
                  <a:close/>
                </a:path>
              </a:pathLst>
            </a:custGeom>
            <a:solidFill>
              <a:srgbClr val="C0C0C0"/>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405" name="Freeform 5547"/>
            <p:cNvSpPr>
              <a:spLocks/>
            </p:cNvSpPr>
            <p:nvPr/>
          </p:nvSpPr>
          <p:spPr bwMode="auto">
            <a:xfrm>
              <a:off x="2944" y="1722"/>
              <a:ext cx="309" cy="132"/>
            </a:xfrm>
            <a:custGeom>
              <a:avLst/>
              <a:gdLst>
                <a:gd name="T0" fmla="*/ 320 w 277"/>
                <a:gd name="T1" fmla="*/ 268 h 106"/>
                <a:gd name="T2" fmla="*/ 269 w 277"/>
                <a:gd name="T3" fmla="*/ 284 h 106"/>
                <a:gd name="T4" fmla="*/ 263 w 277"/>
                <a:gd name="T5" fmla="*/ 316 h 106"/>
                <a:gd name="T6" fmla="*/ 257 w 277"/>
                <a:gd name="T7" fmla="*/ 314 h 106"/>
                <a:gd name="T8" fmla="*/ 251 w 277"/>
                <a:gd name="T9" fmla="*/ 276 h 106"/>
                <a:gd name="T10" fmla="*/ 209 w 277"/>
                <a:gd name="T11" fmla="*/ 291 h 106"/>
                <a:gd name="T12" fmla="*/ 164 w 277"/>
                <a:gd name="T13" fmla="*/ 296 h 106"/>
                <a:gd name="T14" fmla="*/ 119 w 277"/>
                <a:gd name="T15" fmla="*/ 291 h 106"/>
                <a:gd name="T16" fmla="*/ 84 w 277"/>
                <a:gd name="T17" fmla="*/ 284 h 106"/>
                <a:gd name="T18" fmla="*/ 55 w 277"/>
                <a:gd name="T19" fmla="*/ 276 h 106"/>
                <a:gd name="T20" fmla="*/ 57 w 277"/>
                <a:gd name="T21" fmla="*/ 265 h 106"/>
                <a:gd name="T22" fmla="*/ 39 w 277"/>
                <a:gd name="T23" fmla="*/ 247 h 106"/>
                <a:gd name="T24" fmla="*/ 29 w 277"/>
                <a:gd name="T25" fmla="*/ 213 h 106"/>
                <a:gd name="T26" fmla="*/ 3 w 277"/>
                <a:gd name="T27" fmla="*/ 176 h 106"/>
                <a:gd name="T28" fmla="*/ 21 w 277"/>
                <a:gd name="T29" fmla="*/ 194 h 106"/>
                <a:gd name="T30" fmla="*/ 17 w 277"/>
                <a:gd name="T31" fmla="*/ 157 h 106"/>
                <a:gd name="T32" fmla="*/ 0 w 277"/>
                <a:gd name="T33" fmla="*/ 128 h 106"/>
                <a:gd name="T34" fmla="*/ 25 w 277"/>
                <a:gd name="T35" fmla="*/ 85 h 106"/>
                <a:gd name="T36" fmla="*/ 65 w 277"/>
                <a:gd name="T37" fmla="*/ 77 h 106"/>
                <a:gd name="T38" fmla="*/ 77 w 277"/>
                <a:gd name="T39" fmla="*/ 62 h 106"/>
                <a:gd name="T40" fmla="*/ 109 w 277"/>
                <a:gd name="T41" fmla="*/ 40 h 106"/>
                <a:gd name="T42" fmla="*/ 173 w 277"/>
                <a:gd name="T43" fmla="*/ 0 h 106"/>
                <a:gd name="T44" fmla="*/ 213 w 277"/>
                <a:gd name="T45" fmla="*/ 0 h 106"/>
                <a:gd name="T46" fmla="*/ 238 w 277"/>
                <a:gd name="T47" fmla="*/ 30 h 106"/>
                <a:gd name="T48" fmla="*/ 302 w 277"/>
                <a:gd name="T49" fmla="*/ 50 h 106"/>
                <a:gd name="T50" fmla="*/ 374 w 277"/>
                <a:gd name="T51" fmla="*/ 21 h 106"/>
                <a:gd name="T52" fmla="*/ 421 w 277"/>
                <a:gd name="T53" fmla="*/ 37 h 106"/>
                <a:gd name="T54" fmla="*/ 443 w 277"/>
                <a:gd name="T55" fmla="*/ 100 h 106"/>
                <a:gd name="T56" fmla="*/ 454 w 277"/>
                <a:gd name="T57" fmla="*/ 134 h 106"/>
                <a:gd name="T58" fmla="*/ 464 w 277"/>
                <a:gd name="T59" fmla="*/ 213 h 106"/>
                <a:gd name="T60" fmla="*/ 464 w 277"/>
                <a:gd name="T61" fmla="*/ 254 h 106"/>
                <a:gd name="T62" fmla="*/ 424 w 277"/>
                <a:gd name="T63" fmla="*/ 247 h 106"/>
                <a:gd name="T64" fmla="*/ 408 w 277"/>
                <a:gd name="T65" fmla="*/ 247 h 106"/>
                <a:gd name="T66" fmla="*/ 357 w 277"/>
                <a:gd name="T67" fmla="*/ 268 h 1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77" h="106">
                  <a:moveTo>
                    <a:pt x="206" y="90"/>
                  </a:moveTo>
                  <a:lnTo>
                    <a:pt x="185" y="90"/>
                  </a:lnTo>
                  <a:lnTo>
                    <a:pt x="164" y="92"/>
                  </a:lnTo>
                  <a:lnTo>
                    <a:pt x="156" y="95"/>
                  </a:lnTo>
                  <a:lnTo>
                    <a:pt x="156" y="102"/>
                  </a:lnTo>
                  <a:lnTo>
                    <a:pt x="152" y="106"/>
                  </a:lnTo>
                  <a:lnTo>
                    <a:pt x="149" y="106"/>
                  </a:lnTo>
                  <a:lnTo>
                    <a:pt x="149" y="104"/>
                  </a:lnTo>
                  <a:lnTo>
                    <a:pt x="149" y="90"/>
                  </a:lnTo>
                  <a:lnTo>
                    <a:pt x="145" y="92"/>
                  </a:lnTo>
                  <a:lnTo>
                    <a:pt x="133" y="92"/>
                  </a:lnTo>
                  <a:lnTo>
                    <a:pt x="121" y="97"/>
                  </a:lnTo>
                  <a:lnTo>
                    <a:pt x="107" y="104"/>
                  </a:lnTo>
                  <a:lnTo>
                    <a:pt x="95" y="99"/>
                  </a:lnTo>
                  <a:lnTo>
                    <a:pt x="71" y="90"/>
                  </a:lnTo>
                  <a:lnTo>
                    <a:pt x="69" y="97"/>
                  </a:lnTo>
                  <a:lnTo>
                    <a:pt x="62" y="102"/>
                  </a:lnTo>
                  <a:lnTo>
                    <a:pt x="48" y="95"/>
                  </a:lnTo>
                  <a:lnTo>
                    <a:pt x="38" y="92"/>
                  </a:lnTo>
                  <a:lnTo>
                    <a:pt x="31" y="92"/>
                  </a:lnTo>
                  <a:lnTo>
                    <a:pt x="24" y="92"/>
                  </a:lnTo>
                  <a:lnTo>
                    <a:pt x="33" y="88"/>
                  </a:lnTo>
                  <a:lnTo>
                    <a:pt x="22" y="88"/>
                  </a:lnTo>
                  <a:lnTo>
                    <a:pt x="22" y="83"/>
                  </a:lnTo>
                  <a:lnTo>
                    <a:pt x="17" y="76"/>
                  </a:lnTo>
                  <a:lnTo>
                    <a:pt x="17" y="71"/>
                  </a:lnTo>
                  <a:lnTo>
                    <a:pt x="5" y="66"/>
                  </a:lnTo>
                  <a:lnTo>
                    <a:pt x="3" y="59"/>
                  </a:lnTo>
                  <a:lnTo>
                    <a:pt x="7" y="62"/>
                  </a:lnTo>
                  <a:lnTo>
                    <a:pt x="12" y="64"/>
                  </a:lnTo>
                  <a:lnTo>
                    <a:pt x="10" y="57"/>
                  </a:lnTo>
                  <a:lnTo>
                    <a:pt x="10" y="52"/>
                  </a:lnTo>
                  <a:lnTo>
                    <a:pt x="7" y="45"/>
                  </a:lnTo>
                  <a:lnTo>
                    <a:pt x="0" y="43"/>
                  </a:lnTo>
                  <a:lnTo>
                    <a:pt x="0" y="31"/>
                  </a:lnTo>
                  <a:lnTo>
                    <a:pt x="14" y="28"/>
                  </a:lnTo>
                  <a:lnTo>
                    <a:pt x="19" y="24"/>
                  </a:lnTo>
                  <a:lnTo>
                    <a:pt x="38" y="26"/>
                  </a:lnTo>
                  <a:lnTo>
                    <a:pt x="50" y="21"/>
                  </a:lnTo>
                  <a:lnTo>
                    <a:pt x="45" y="21"/>
                  </a:lnTo>
                  <a:lnTo>
                    <a:pt x="38" y="14"/>
                  </a:lnTo>
                  <a:lnTo>
                    <a:pt x="64" y="14"/>
                  </a:lnTo>
                  <a:lnTo>
                    <a:pt x="85" y="2"/>
                  </a:lnTo>
                  <a:lnTo>
                    <a:pt x="100" y="0"/>
                  </a:lnTo>
                  <a:lnTo>
                    <a:pt x="111" y="0"/>
                  </a:lnTo>
                  <a:lnTo>
                    <a:pt x="123" y="0"/>
                  </a:lnTo>
                  <a:lnTo>
                    <a:pt x="133" y="5"/>
                  </a:lnTo>
                  <a:lnTo>
                    <a:pt x="137" y="10"/>
                  </a:lnTo>
                  <a:lnTo>
                    <a:pt x="156" y="12"/>
                  </a:lnTo>
                  <a:lnTo>
                    <a:pt x="175" y="17"/>
                  </a:lnTo>
                  <a:lnTo>
                    <a:pt x="194" y="17"/>
                  </a:lnTo>
                  <a:lnTo>
                    <a:pt x="216" y="7"/>
                  </a:lnTo>
                  <a:lnTo>
                    <a:pt x="234" y="5"/>
                  </a:lnTo>
                  <a:lnTo>
                    <a:pt x="244" y="12"/>
                  </a:lnTo>
                  <a:lnTo>
                    <a:pt x="251" y="24"/>
                  </a:lnTo>
                  <a:lnTo>
                    <a:pt x="256" y="33"/>
                  </a:lnTo>
                  <a:lnTo>
                    <a:pt x="270" y="40"/>
                  </a:lnTo>
                  <a:lnTo>
                    <a:pt x="263" y="45"/>
                  </a:lnTo>
                  <a:lnTo>
                    <a:pt x="263" y="54"/>
                  </a:lnTo>
                  <a:lnTo>
                    <a:pt x="268" y="71"/>
                  </a:lnTo>
                  <a:lnTo>
                    <a:pt x="277" y="83"/>
                  </a:lnTo>
                  <a:lnTo>
                    <a:pt x="268" y="85"/>
                  </a:lnTo>
                  <a:lnTo>
                    <a:pt x="265" y="83"/>
                  </a:lnTo>
                  <a:lnTo>
                    <a:pt x="246" y="83"/>
                  </a:lnTo>
                  <a:lnTo>
                    <a:pt x="242" y="85"/>
                  </a:lnTo>
                  <a:lnTo>
                    <a:pt x="237" y="83"/>
                  </a:lnTo>
                  <a:lnTo>
                    <a:pt x="223" y="88"/>
                  </a:lnTo>
                  <a:lnTo>
                    <a:pt x="206" y="90"/>
                  </a:lnTo>
                  <a:close/>
                </a:path>
              </a:pathLst>
            </a:custGeom>
            <a:solidFill>
              <a:srgbClr val="0033CC"/>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406" name="Freeform 5548"/>
            <p:cNvSpPr>
              <a:spLocks/>
            </p:cNvSpPr>
            <p:nvPr/>
          </p:nvSpPr>
          <p:spPr bwMode="auto">
            <a:xfrm>
              <a:off x="2935" y="1720"/>
              <a:ext cx="50" cy="41"/>
            </a:xfrm>
            <a:custGeom>
              <a:avLst/>
              <a:gdLst>
                <a:gd name="T0" fmla="*/ 10 w 45"/>
                <a:gd name="T1" fmla="*/ 2 h 33"/>
                <a:gd name="T2" fmla="*/ 10 w 45"/>
                <a:gd name="T3" fmla="*/ 21 h 33"/>
                <a:gd name="T4" fmla="*/ 12 w 45"/>
                <a:gd name="T5" fmla="*/ 37 h 33"/>
                <a:gd name="T6" fmla="*/ 0 w 45"/>
                <a:gd name="T7" fmla="*/ 70 h 33"/>
                <a:gd name="T8" fmla="*/ 16 w 45"/>
                <a:gd name="T9" fmla="*/ 77 h 33"/>
                <a:gd name="T10" fmla="*/ 10 w 45"/>
                <a:gd name="T11" fmla="*/ 97 h 33"/>
                <a:gd name="T12" fmla="*/ 36 w 45"/>
                <a:gd name="T13" fmla="*/ 62 h 33"/>
                <a:gd name="T14" fmla="*/ 77 w 45"/>
                <a:gd name="T15" fmla="*/ 57 h 33"/>
                <a:gd name="T16" fmla="*/ 60 w 45"/>
                <a:gd name="T17" fmla="*/ 37 h 33"/>
                <a:gd name="T18" fmla="*/ 44 w 45"/>
                <a:gd name="T19" fmla="*/ 0 h 33"/>
                <a:gd name="T20" fmla="*/ 10 w 45"/>
                <a:gd name="T21" fmla="*/ 2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5" h="33">
                  <a:moveTo>
                    <a:pt x="5" y="2"/>
                  </a:moveTo>
                  <a:lnTo>
                    <a:pt x="5" y="7"/>
                  </a:lnTo>
                  <a:lnTo>
                    <a:pt x="7" y="12"/>
                  </a:lnTo>
                  <a:lnTo>
                    <a:pt x="0" y="23"/>
                  </a:lnTo>
                  <a:lnTo>
                    <a:pt x="10" y="26"/>
                  </a:lnTo>
                  <a:lnTo>
                    <a:pt x="5" y="33"/>
                  </a:lnTo>
                  <a:lnTo>
                    <a:pt x="21" y="21"/>
                  </a:lnTo>
                  <a:lnTo>
                    <a:pt x="45" y="19"/>
                  </a:lnTo>
                  <a:lnTo>
                    <a:pt x="36" y="12"/>
                  </a:lnTo>
                  <a:lnTo>
                    <a:pt x="26" y="0"/>
                  </a:lnTo>
                  <a:lnTo>
                    <a:pt x="5" y="2"/>
                  </a:lnTo>
                  <a:close/>
                </a:path>
              </a:pathLst>
            </a:custGeom>
            <a:solidFill>
              <a:srgbClr val="0033CC"/>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407" name="Freeform 5549"/>
            <p:cNvSpPr>
              <a:spLocks/>
            </p:cNvSpPr>
            <p:nvPr/>
          </p:nvSpPr>
          <p:spPr bwMode="auto">
            <a:xfrm>
              <a:off x="2862" y="1422"/>
              <a:ext cx="136" cy="96"/>
            </a:xfrm>
            <a:custGeom>
              <a:avLst/>
              <a:gdLst>
                <a:gd name="T0" fmla="*/ 217 w 121"/>
                <a:gd name="T1" fmla="*/ 119 h 78"/>
                <a:gd name="T2" fmla="*/ 207 w 121"/>
                <a:gd name="T3" fmla="*/ 132 h 78"/>
                <a:gd name="T4" fmla="*/ 217 w 121"/>
                <a:gd name="T5" fmla="*/ 178 h 78"/>
                <a:gd name="T6" fmla="*/ 187 w 121"/>
                <a:gd name="T7" fmla="*/ 197 h 78"/>
                <a:gd name="T8" fmla="*/ 187 w 121"/>
                <a:gd name="T9" fmla="*/ 219 h 78"/>
                <a:gd name="T10" fmla="*/ 144 w 121"/>
                <a:gd name="T11" fmla="*/ 208 h 78"/>
                <a:gd name="T12" fmla="*/ 102 w 121"/>
                <a:gd name="T13" fmla="*/ 192 h 78"/>
                <a:gd name="T14" fmla="*/ 60 w 121"/>
                <a:gd name="T15" fmla="*/ 192 h 78"/>
                <a:gd name="T16" fmla="*/ 15 w 121"/>
                <a:gd name="T17" fmla="*/ 192 h 78"/>
                <a:gd name="T18" fmla="*/ 2 w 121"/>
                <a:gd name="T19" fmla="*/ 178 h 78"/>
                <a:gd name="T20" fmla="*/ 21 w 121"/>
                <a:gd name="T21" fmla="*/ 146 h 78"/>
                <a:gd name="T22" fmla="*/ 0 w 121"/>
                <a:gd name="T23" fmla="*/ 79 h 78"/>
                <a:gd name="T24" fmla="*/ 34 w 121"/>
                <a:gd name="T25" fmla="*/ 47 h 78"/>
                <a:gd name="T26" fmla="*/ 72 w 121"/>
                <a:gd name="T27" fmla="*/ 2 h 78"/>
                <a:gd name="T28" fmla="*/ 105 w 121"/>
                <a:gd name="T29" fmla="*/ 0 h 78"/>
                <a:gd name="T30" fmla="*/ 140 w 121"/>
                <a:gd name="T31" fmla="*/ 11 h 78"/>
                <a:gd name="T32" fmla="*/ 176 w 121"/>
                <a:gd name="T33" fmla="*/ 21 h 78"/>
                <a:gd name="T34" fmla="*/ 183 w 121"/>
                <a:gd name="T35" fmla="*/ 79 h 78"/>
                <a:gd name="T36" fmla="*/ 217 w 121"/>
                <a:gd name="T37" fmla="*/ 119 h 7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1" h="78">
                  <a:moveTo>
                    <a:pt x="121" y="42"/>
                  </a:moveTo>
                  <a:lnTo>
                    <a:pt x="116" y="47"/>
                  </a:lnTo>
                  <a:lnTo>
                    <a:pt x="121" y="63"/>
                  </a:lnTo>
                  <a:lnTo>
                    <a:pt x="104" y="70"/>
                  </a:lnTo>
                  <a:lnTo>
                    <a:pt x="104" y="78"/>
                  </a:lnTo>
                  <a:lnTo>
                    <a:pt x="80" y="73"/>
                  </a:lnTo>
                  <a:lnTo>
                    <a:pt x="57" y="68"/>
                  </a:lnTo>
                  <a:lnTo>
                    <a:pt x="33" y="68"/>
                  </a:lnTo>
                  <a:lnTo>
                    <a:pt x="9" y="68"/>
                  </a:lnTo>
                  <a:lnTo>
                    <a:pt x="2" y="63"/>
                  </a:lnTo>
                  <a:lnTo>
                    <a:pt x="12" y="52"/>
                  </a:lnTo>
                  <a:lnTo>
                    <a:pt x="0" y="28"/>
                  </a:lnTo>
                  <a:lnTo>
                    <a:pt x="19" y="16"/>
                  </a:lnTo>
                  <a:lnTo>
                    <a:pt x="40" y="2"/>
                  </a:lnTo>
                  <a:lnTo>
                    <a:pt x="59" y="0"/>
                  </a:lnTo>
                  <a:lnTo>
                    <a:pt x="78" y="4"/>
                  </a:lnTo>
                  <a:lnTo>
                    <a:pt x="99" y="7"/>
                  </a:lnTo>
                  <a:lnTo>
                    <a:pt x="102" y="28"/>
                  </a:lnTo>
                  <a:lnTo>
                    <a:pt x="121" y="42"/>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408" name="Freeform 5550"/>
            <p:cNvSpPr>
              <a:spLocks/>
            </p:cNvSpPr>
            <p:nvPr/>
          </p:nvSpPr>
          <p:spPr bwMode="auto">
            <a:xfrm>
              <a:off x="2637" y="1400"/>
              <a:ext cx="34" cy="44"/>
            </a:xfrm>
            <a:custGeom>
              <a:avLst/>
              <a:gdLst>
                <a:gd name="T0" fmla="*/ 26 w 31"/>
                <a:gd name="T1" fmla="*/ 103 h 35"/>
                <a:gd name="T2" fmla="*/ 26 w 31"/>
                <a:gd name="T3" fmla="*/ 109 h 35"/>
                <a:gd name="T4" fmla="*/ 5 w 31"/>
                <a:gd name="T5" fmla="*/ 109 h 35"/>
                <a:gd name="T6" fmla="*/ 5 w 31"/>
                <a:gd name="T7" fmla="*/ 103 h 35"/>
                <a:gd name="T8" fmla="*/ 0 w 31"/>
                <a:gd name="T9" fmla="*/ 75 h 35"/>
                <a:gd name="T10" fmla="*/ 0 w 31"/>
                <a:gd name="T11" fmla="*/ 23 h 35"/>
                <a:gd name="T12" fmla="*/ 12 w 31"/>
                <a:gd name="T13" fmla="*/ 16 h 35"/>
                <a:gd name="T14" fmla="*/ 14 w 31"/>
                <a:gd name="T15" fmla="*/ 23 h 35"/>
                <a:gd name="T16" fmla="*/ 18 w 31"/>
                <a:gd name="T17" fmla="*/ 16 h 35"/>
                <a:gd name="T18" fmla="*/ 30 w 31"/>
                <a:gd name="T19" fmla="*/ 0 h 35"/>
                <a:gd name="T20" fmla="*/ 38 w 31"/>
                <a:gd name="T21" fmla="*/ 23 h 35"/>
                <a:gd name="T22" fmla="*/ 49 w 31"/>
                <a:gd name="T23" fmla="*/ 23 h 35"/>
                <a:gd name="T24" fmla="*/ 45 w 31"/>
                <a:gd name="T25" fmla="*/ 45 h 35"/>
                <a:gd name="T26" fmla="*/ 30 w 31"/>
                <a:gd name="T27" fmla="*/ 65 h 35"/>
                <a:gd name="T28" fmla="*/ 30 w 31"/>
                <a:gd name="T29" fmla="*/ 75 h 35"/>
                <a:gd name="T30" fmla="*/ 26 w 31"/>
                <a:gd name="T31" fmla="*/ 103 h 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 h="35">
                  <a:moveTo>
                    <a:pt x="16" y="33"/>
                  </a:moveTo>
                  <a:lnTo>
                    <a:pt x="16" y="35"/>
                  </a:lnTo>
                  <a:lnTo>
                    <a:pt x="5" y="35"/>
                  </a:lnTo>
                  <a:lnTo>
                    <a:pt x="5" y="33"/>
                  </a:lnTo>
                  <a:lnTo>
                    <a:pt x="0" y="24"/>
                  </a:lnTo>
                  <a:lnTo>
                    <a:pt x="0" y="7"/>
                  </a:lnTo>
                  <a:lnTo>
                    <a:pt x="7" y="5"/>
                  </a:lnTo>
                  <a:lnTo>
                    <a:pt x="9" y="7"/>
                  </a:lnTo>
                  <a:lnTo>
                    <a:pt x="12" y="5"/>
                  </a:lnTo>
                  <a:lnTo>
                    <a:pt x="19" y="0"/>
                  </a:lnTo>
                  <a:lnTo>
                    <a:pt x="24" y="7"/>
                  </a:lnTo>
                  <a:lnTo>
                    <a:pt x="31" y="7"/>
                  </a:lnTo>
                  <a:lnTo>
                    <a:pt x="28" y="14"/>
                  </a:lnTo>
                  <a:lnTo>
                    <a:pt x="19" y="21"/>
                  </a:lnTo>
                  <a:lnTo>
                    <a:pt x="19" y="24"/>
                  </a:lnTo>
                  <a:lnTo>
                    <a:pt x="16" y="33"/>
                  </a:lnTo>
                  <a:close/>
                </a:path>
              </a:pathLst>
            </a:custGeom>
            <a:solidFill>
              <a:srgbClr val="0033CC"/>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409" name="Freeform 5551"/>
            <p:cNvSpPr>
              <a:spLocks/>
            </p:cNvSpPr>
            <p:nvPr/>
          </p:nvSpPr>
          <p:spPr bwMode="auto">
            <a:xfrm>
              <a:off x="2676" y="1422"/>
              <a:ext cx="25" cy="20"/>
            </a:xfrm>
            <a:custGeom>
              <a:avLst/>
              <a:gdLst>
                <a:gd name="T0" fmla="*/ 41 w 22"/>
                <a:gd name="T1" fmla="*/ 13 h 16"/>
                <a:gd name="T2" fmla="*/ 36 w 22"/>
                <a:gd name="T3" fmla="*/ 8 h 16"/>
                <a:gd name="T4" fmla="*/ 28 w 22"/>
                <a:gd name="T5" fmla="*/ 0 h 16"/>
                <a:gd name="T6" fmla="*/ 28 w 22"/>
                <a:gd name="T7" fmla="*/ 13 h 16"/>
                <a:gd name="T8" fmla="*/ 19 w 22"/>
                <a:gd name="T9" fmla="*/ 13 h 16"/>
                <a:gd name="T10" fmla="*/ 10 w 22"/>
                <a:gd name="T11" fmla="*/ 0 h 16"/>
                <a:gd name="T12" fmla="*/ 3 w 22"/>
                <a:gd name="T13" fmla="*/ 13 h 16"/>
                <a:gd name="T14" fmla="*/ 0 w 22"/>
                <a:gd name="T15" fmla="*/ 23 h 16"/>
                <a:gd name="T16" fmla="*/ 23 w 22"/>
                <a:gd name="T17" fmla="*/ 49 h 16"/>
                <a:gd name="T18" fmla="*/ 32 w 22"/>
                <a:gd name="T19" fmla="*/ 36 h 16"/>
                <a:gd name="T20" fmla="*/ 32 w 22"/>
                <a:gd name="T21" fmla="*/ 29 h 16"/>
                <a:gd name="T22" fmla="*/ 41 w 22"/>
                <a:gd name="T23" fmla="*/ 13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2" h="16">
                  <a:moveTo>
                    <a:pt x="22" y="4"/>
                  </a:moveTo>
                  <a:lnTo>
                    <a:pt x="19" y="2"/>
                  </a:lnTo>
                  <a:lnTo>
                    <a:pt x="15" y="0"/>
                  </a:lnTo>
                  <a:lnTo>
                    <a:pt x="15" y="4"/>
                  </a:lnTo>
                  <a:lnTo>
                    <a:pt x="10" y="4"/>
                  </a:lnTo>
                  <a:lnTo>
                    <a:pt x="5" y="0"/>
                  </a:lnTo>
                  <a:lnTo>
                    <a:pt x="3" y="4"/>
                  </a:lnTo>
                  <a:lnTo>
                    <a:pt x="0" y="7"/>
                  </a:lnTo>
                  <a:lnTo>
                    <a:pt x="12" y="16"/>
                  </a:lnTo>
                  <a:lnTo>
                    <a:pt x="17" y="11"/>
                  </a:lnTo>
                  <a:lnTo>
                    <a:pt x="17" y="9"/>
                  </a:lnTo>
                  <a:lnTo>
                    <a:pt x="22" y="4"/>
                  </a:lnTo>
                  <a:close/>
                </a:path>
              </a:pathLst>
            </a:custGeom>
            <a:solidFill>
              <a:srgbClr val="0033CC"/>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410" name="Freeform 5552"/>
            <p:cNvSpPr>
              <a:spLocks/>
            </p:cNvSpPr>
            <p:nvPr/>
          </p:nvSpPr>
          <p:spPr bwMode="auto">
            <a:xfrm>
              <a:off x="2639" y="1386"/>
              <a:ext cx="29" cy="21"/>
            </a:xfrm>
            <a:custGeom>
              <a:avLst/>
              <a:gdLst>
                <a:gd name="T0" fmla="*/ 39 w 26"/>
                <a:gd name="T1" fmla="*/ 35 h 17"/>
                <a:gd name="T2" fmla="*/ 3 w 26"/>
                <a:gd name="T3" fmla="*/ 35 h 17"/>
                <a:gd name="T4" fmla="*/ 0 w 26"/>
                <a:gd name="T5" fmla="*/ 49 h 17"/>
                <a:gd name="T6" fmla="*/ 0 w 26"/>
                <a:gd name="T7" fmla="*/ 28 h 17"/>
                <a:gd name="T8" fmla="*/ 25 w 26"/>
                <a:gd name="T9" fmla="*/ 28 h 17"/>
                <a:gd name="T10" fmla="*/ 45 w 26"/>
                <a:gd name="T11" fmla="*/ 0 h 17"/>
                <a:gd name="T12" fmla="*/ 39 w 26"/>
                <a:gd name="T13" fmla="*/ 35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17">
                  <a:moveTo>
                    <a:pt x="22" y="12"/>
                  </a:moveTo>
                  <a:lnTo>
                    <a:pt x="3" y="12"/>
                  </a:lnTo>
                  <a:lnTo>
                    <a:pt x="0" y="17"/>
                  </a:lnTo>
                  <a:lnTo>
                    <a:pt x="0" y="10"/>
                  </a:lnTo>
                  <a:lnTo>
                    <a:pt x="14" y="10"/>
                  </a:lnTo>
                  <a:lnTo>
                    <a:pt x="26" y="0"/>
                  </a:lnTo>
                  <a:lnTo>
                    <a:pt x="22" y="12"/>
                  </a:lnTo>
                  <a:close/>
                </a:path>
              </a:pathLst>
            </a:custGeom>
            <a:solidFill>
              <a:srgbClr val="0033CC"/>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411" name="Freeform 5553"/>
            <p:cNvSpPr>
              <a:spLocks/>
            </p:cNvSpPr>
            <p:nvPr/>
          </p:nvSpPr>
          <p:spPr bwMode="auto">
            <a:xfrm>
              <a:off x="2658" y="1431"/>
              <a:ext cx="17" cy="11"/>
            </a:xfrm>
            <a:custGeom>
              <a:avLst/>
              <a:gdLst>
                <a:gd name="T0" fmla="*/ 36 w 14"/>
                <a:gd name="T1" fmla="*/ 11 h 9"/>
                <a:gd name="T2" fmla="*/ 23 w 14"/>
                <a:gd name="T3" fmla="*/ 0 h 9"/>
                <a:gd name="T4" fmla="*/ 0 w 14"/>
                <a:gd name="T5" fmla="*/ 2 h 9"/>
                <a:gd name="T6" fmla="*/ 33 w 14"/>
                <a:gd name="T7" fmla="*/ 24 h 9"/>
                <a:gd name="T8" fmla="*/ 36 w 14"/>
                <a:gd name="T9" fmla="*/ 11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9">
                  <a:moveTo>
                    <a:pt x="14" y="4"/>
                  </a:moveTo>
                  <a:lnTo>
                    <a:pt x="9" y="0"/>
                  </a:lnTo>
                  <a:lnTo>
                    <a:pt x="0" y="2"/>
                  </a:lnTo>
                  <a:lnTo>
                    <a:pt x="12" y="9"/>
                  </a:lnTo>
                  <a:lnTo>
                    <a:pt x="14" y="4"/>
                  </a:lnTo>
                  <a:close/>
                </a:path>
              </a:pathLst>
            </a:custGeom>
            <a:solidFill>
              <a:srgbClr val="0033CC"/>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412" name="Freeform 5554"/>
            <p:cNvSpPr>
              <a:spLocks/>
            </p:cNvSpPr>
            <p:nvPr/>
          </p:nvSpPr>
          <p:spPr bwMode="auto">
            <a:xfrm>
              <a:off x="2689" y="1444"/>
              <a:ext cx="6" cy="3"/>
            </a:xfrm>
            <a:custGeom>
              <a:avLst/>
              <a:gdLst>
                <a:gd name="T0" fmla="*/ 12 w 5"/>
                <a:gd name="T1" fmla="*/ 0 h 3"/>
                <a:gd name="T2" fmla="*/ 8 w 5"/>
                <a:gd name="T3" fmla="*/ 0 h 3"/>
                <a:gd name="T4" fmla="*/ 0 w 5"/>
                <a:gd name="T5" fmla="*/ 3 h 3"/>
                <a:gd name="T6" fmla="*/ 12 w 5"/>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3">
                  <a:moveTo>
                    <a:pt x="5" y="0"/>
                  </a:moveTo>
                  <a:lnTo>
                    <a:pt x="3" y="0"/>
                  </a:lnTo>
                  <a:lnTo>
                    <a:pt x="0" y="3"/>
                  </a:lnTo>
                  <a:lnTo>
                    <a:pt x="5" y="0"/>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413" name="Freeform 5555"/>
            <p:cNvSpPr>
              <a:spLocks/>
            </p:cNvSpPr>
            <p:nvPr/>
          </p:nvSpPr>
          <p:spPr bwMode="auto">
            <a:xfrm>
              <a:off x="2847" y="1347"/>
              <a:ext cx="68" cy="37"/>
            </a:xfrm>
            <a:custGeom>
              <a:avLst/>
              <a:gdLst>
                <a:gd name="T0" fmla="*/ 120 w 59"/>
                <a:gd name="T1" fmla="*/ 65 h 29"/>
                <a:gd name="T2" fmla="*/ 112 w 59"/>
                <a:gd name="T3" fmla="*/ 10 h 29"/>
                <a:gd name="T4" fmla="*/ 50 w 59"/>
                <a:gd name="T5" fmla="*/ 0 h 29"/>
                <a:gd name="T6" fmla="*/ 0 w 59"/>
                <a:gd name="T7" fmla="*/ 28 h 29"/>
                <a:gd name="T8" fmla="*/ 3 w 59"/>
                <a:gd name="T9" fmla="*/ 40 h 29"/>
                <a:gd name="T10" fmla="*/ 24 w 59"/>
                <a:gd name="T11" fmla="*/ 75 h 29"/>
                <a:gd name="T12" fmla="*/ 36 w 59"/>
                <a:gd name="T13" fmla="*/ 75 h 29"/>
                <a:gd name="T14" fmla="*/ 71 w 59"/>
                <a:gd name="T15" fmla="*/ 83 h 29"/>
                <a:gd name="T16" fmla="*/ 106 w 59"/>
                <a:gd name="T17" fmla="*/ 98 h 29"/>
                <a:gd name="T18" fmla="*/ 120 w 59"/>
                <a:gd name="T19" fmla="*/ 65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9" h="29">
                  <a:moveTo>
                    <a:pt x="59" y="19"/>
                  </a:moveTo>
                  <a:lnTo>
                    <a:pt x="55" y="3"/>
                  </a:lnTo>
                  <a:lnTo>
                    <a:pt x="24" y="0"/>
                  </a:lnTo>
                  <a:lnTo>
                    <a:pt x="0" y="8"/>
                  </a:lnTo>
                  <a:lnTo>
                    <a:pt x="3" y="12"/>
                  </a:lnTo>
                  <a:lnTo>
                    <a:pt x="12" y="22"/>
                  </a:lnTo>
                  <a:lnTo>
                    <a:pt x="17" y="22"/>
                  </a:lnTo>
                  <a:lnTo>
                    <a:pt x="36" y="24"/>
                  </a:lnTo>
                  <a:lnTo>
                    <a:pt x="52" y="29"/>
                  </a:lnTo>
                  <a:lnTo>
                    <a:pt x="59" y="19"/>
                  </a:lnTo>
                  <a:close/>
                </a:path>
              </a:pathLst>
            </a:custGeom>
            <a:solidFill>
              <a:srgbClr val="0033CC"/>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414" name="Freeform 5556"/>
            <p:cNvSpPr>
              <a:spLocks/>
            </p:cNvSpPr>
            <p:nvPr/>
          </p:nvSpPr>
          <p:spPr bwMode="auto">
            <a:xfrm>
              <a:off x="2822" y="1375"/>
              <a:ext cx="105" cy="49"/>
            </a:xfrm>
            <a:custGeom>
              <a:avLst/>
              <a:gdLst>
                <a:gd name="T0" fmla="*/ 80 w 95"/>
                <a:gd name="T1" fmla="*/ 72 h 40"/>
                <a:gd name="T2" fmla="*/ 44 w 95"/>
                <a:gd name="T3" fmla="*/ 82 h 40"/>
                <a:gd name="T4" fmla="*/ 10 w 95"/>
                <a:gd name="T5" fmla="*/ 91 h 40"/>
                <a:gd name="T6" fmla="*/ 0 w 95"/>
                <a:gd name="T7" fmla="*/ 91 h 40"/>
                <a:gd name="T8" fmla="*/ 10 w 95"/>
                <a:gd name="T9" fmla="*/ 33 h 40"/>
                <a:gd name="T10" fmla="*/ 28 w 95"/>
                <a:gd name="T11" fmla="*/ 33 h 40"/>
                <a:gd name="T12" fmla="*/ 56 w 95"/>
                <a:gd name="T13" fmla="*/ 59 h 40"/>
                <a:gd name="T14" fmla="*/ 67 w 95"/>
                <a:gd name="T15" fmla="*/ 39 h 40"/>
                <a:gd name="T16" fmla="*/ 67 w 95"/>
                <a:gd name="T17" fmla="*/ 0 h 40"/>
                <a:gd name="T18" fmla="*/ 99 w 95"/>
                <a:gd name="T19" fmla="*/ 2 h 40"/>
                <a:gd name="T20" fmla="*/ 126 w 95"/>
                <a:gd name="T21" fmla="*/ 20 h 40"/>
                <a:gd name="T22" fmla="*/ 141 w 95"/>
                <a:gd name="T23" fmla="*/ 51 h 40"/>
                <a:gd name="T24" fmla="*/ 156 w 95"/>
                <a:gd name="T25" fmla="*/ 107 h 40"/>
                <a:gd name="T26" fmla="*/ 126 w 95"/>
                <a:gd name="T27" fmla="*/ 111 h 40"/>
                <a:gd name="T28" fmla="*/ 80 w 95"/>
                <a:gd name="T29" fmla="*/ 72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5" h="40">
                  <a:moveTo>
                    <a:pt x="48" y="26"/>
                  </a:moveTo>
                  <a:lnTo>
                    <a:pt x="27" y="30"/>
                  </a:lnTo>
                  <a:lnTo>
                    <a:pt x="5" y="33"/>
                  </a:lnTo>
                  <a:lnTo>
                    <a:pt x="0" y="33"/>
                  </a:lnTo>
                  <a:lnTo>
                    <a:pt x="5" y="12"/>
                  </a:lnTo>
                  <a:lnTo>
                    <a:pt x="17" y="12"/>
                  </a:lnTo>
                  <a:lnTo>
                    <a:pt x="34" y="21"/>
                  </a:lnTo>
                  <a:lnTo>
                    <a:pt x="41" y="14"/>
                  </a:lnTo>
                  <a:lnTo>
                    <a:pt x="41" y="0"/>
                  </a:lnTo>
                  <a:lnTo>
                    <a:pt x="60" y="2"/>
                  </a:lnTo>
                  <a:lnTo>
                    <a:pt x="76" y="7"/>
                  </a:lnTo>
                  <a:lnTo>
                    <a:pt x="86" y="19"/>
                  </a:lnTo>
                  <a:lnTo>
                    <a:pt x="95" y="38"/>
                  </a:lnTo>
                  <a:lnTo>
                    <a:pt x="76" y="40"/>
                  </a:lnTo>
                  <a:lnTo>
                    <a:pt x="48" y="26"/>
                  </a:lnTo>
                  <a:close/>
                </a:path>
              </a:pathLst>
            </a:custGeom>
            <a:solidFill>
              <a:srgbClr val="0033CC"/>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415" name="Freeform 5557"/>
            <p:cNvSpPr>
              <a:spLocks/>
            </p:cNvSpPr>
            <p:nvPr/>
          </p:nvSpPr>
          <p:spPr bwMode="auto">
            <a:xfrm>
              <a:off x="2822" y="1407"/>
              <a:ext cx="84" cy="49"/>
            </a:xfrm>
            <a:custGeom>
              <a:avLst/>
              <a:gdLst>
                <a:gd name="T0" fmla="*/ 3 w 76"/>
                <a:gd name="T1" fmla="*/ 82 h 40"/>
                <a:gd name="T2" fmla="*/ 0 w 76"/>
                <a:gd name="T3" fmla="*/ 20 h 40"/>
                <a:gd name="T4" fmla="*/ 10 w 76"/>
                <a:gd name="T5" fmla="*/ 20 h 40"/>
                <a:gd name="T6" fmla="*/ 44 w 76"/>
                <a:gd name="T7" fmla="*/ 11 h 40"/>
                <a:gd name="T8" fmla="*/ 80 w 76"/>
                <a:gd name="T9" fmla="*/ 0 h 40"/>
                <a:gd name="T10" fmla="*/ 126 w 76"/>
                <a:gd name="T11" fmla="*/ 39 h 40"/>
                <a:gd name="T12" fmla="*/ 91 w 76"/>
                <a:gd name="T13" fmla="*/ 76 h 40"/>
                <a:gd name="T14" fmla="*/ 60 w 76"/>
                <a:gd name="T15" fmla="*/ 111 h 40"/>
                <a:gd name="T16" fmla="*/ 40 w 76"/>
                <a:gd name="T17" fmla="*/ 111 h 40"/>
                <a:gd name="T18" fmla="*/ 40 w 76"/>
                <a:gd name="T19" fmla="*/ 91 h 40"/>
                <a:gd name="T20" fmla="*/ 19 w 76"/>
                <a:gd name="T21" fmla="*/ 82 h 40"/>
                <a:gd name="T22" fmla="*/ 3 w 76"/>
                <a:gd name="T23" fmla="*/ 82 h 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6" h="40">
                  <a:moveTo>
                    <a:pt x="3" y="30"/>
                  </a:moveTo>
                  <a:lnTo>
                    <a:pt x="0" y="7"/>
                  </a:lnTo>
                  <a:lnTo>
                    <a:pt x="5" y="7"/>
                  </a:lnTo>
                  <a:lnTo>
                    <a:pt x="27" y="4"/>
                  </a:lnTo>
                  <a:lnTo>
                    <a:pt x="48" y="0"/>
                  </a:lnTo>
                  <a:lnTo>
                    <a:pt x="76" y="14"/>
                  </a:lnTo>
                  <a:lnTo>
                    <a:pt x="55" y="28"/>
                  </a:lnTo>
                  <a:lnTo>
                    <a:pt x="36" y="40"/>
                  </a:lnTo>
                  <a:lnTo>
                    <a:pt x="24" y="40"/>
                  </a:lnTo>
                  <a:lnTo>
                    <a:pt x="24" y="33"/>
                  </a:lnTo>
                  <a:lnTo>
                    <a:pt x="12" y="30"/>
                  </a:lnTo>
                  <a:lnTo>
                    <a:pt x="3" y="30"/>
                  </a:lnTo>
                  <a:close/>
                </a:path>
              </a:pathLst>
            </a:custGeom>
            <a:solidFill>
              <a:srgbClr val="0033CC"/>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416" name="Freeform 5558"/>
            <p:cNvSpPr>
              <a:spLocks/>
            </p:cNvSpPr>
            <p:nvPr/>
          </p:nvSpPr>
          <p:spPr bwMode="auto">
            <a:xfrm>
              <a:off x="2566" y="1474"/>
              <a:ext cx="57" cy="58"/>
            </a:xfrm>
            <a:custGeom>
              <a:avLst/>
              <a:gdLst>
                <a:gd name="T0" fmla="*/ 64 w 52"/>
                <a:gd name="T1" fmla="*/ 80 h 47"/>
                <a:gd name="T2" fmla="*/ 79 w 52"/>
                <a:gd name="T3" fmla="*/ 59 h 47"/>
                <a:gd name="T4" fmla="*/ 75 w 52"/>
                <a:gd name="T5" fmla="*/ 39 h 47"/>
                <a:gd name="T6" fmla="*/ 82 w 52"/>
                <a:gd name="T7" fmla="*/ 14 h 47"/>
                <a:gd name="T8" fmla="*/ 57 w 52"/>
                <a:gd name="T9" fmla="*/ 0 h 47"/>
                <a:gd name="T10" fmla="*/ 27 w 52"/>
                <a:gd name="T11" fmla="*/ 35 h 47"/>
                <a:gd name="T12" fmla="*/ 5 w 52"/>
                <a:gd name="T13" fmla="*/ 80 h 47"/>
                <a:gd name="T14" fmla="*/ 0 w 52"/>
                <a:gd name="T15" fmla="*/ 102 h 47"/>
                <a:gd name="T16" fmla="*/ 18 w 52"/>
                <a:gd name="T17" fmla="*/ 102 h 47"/>
                <a:gd name="T18" fmla="*/ 49 w 52"/>
                <a:gd name="T19" fmla="*/ 102 h 47"/>
                <a:gd name="T20" fmla="*/ 52 w 52"/>
                <a:gd name="T21" fmla="*/ 122 h 47"/>
                <a:gd name="T22" fmla="*/ 57 w 52"/>
                <a:gd name="T23" fmla="*/ 136 h 47"/>
                <a:gd name="T24" fmla="*/ 64 w 52"/>
                <a:gd name="T25" fmla="*/ 80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2" h="47">
                  <a:moveTo>
                    <a:pt x="40" y="28"/>
                  </a:moveTo>
                  <a:lnTo>
                    <a:pt x="50" y="21"/>
                  </a:lnTo>
                  <a:lnTo>
                    <a:pt x="47" y="14"/>
                  </a:lnTo>
                  <a:lnTo>
                    <a:pt x="52" y="5"/>
                  </a:lnTo>
                  <a:lnTo>
                    <a:pt x="36" y="0"/>
                  </a:lnTo>
                  <a:lnTo>
                    <a:pt x="17" y="12"/>
                  </a:lnTo>
                  <a:lnTo>
                    <a:pt x="5" y="28"/>
                  </a:lnTo>
                  <a:lnTo>
                    <a:pt x="0" y="36"/>
                  </a:lnTo>
                  <a:lnTo>
                    <a:pt x="12" y="36"/>
                  </a:lnTo>
                  <a:lnTo>
                    <a:pt x="31" y="36"/>
                  </a:lnTo>
                  <a:lnTo>
                    <a:pt x="33" y="43"/>
                  </a:lnTo>
                  <a:lnTo>
                    <a:pt x="36" y="47"/>
                  </a:lnTo>
                  <a:lnTo>
                    <a:pt x="40" y="28"/>
                  </a:lnTo>
                  <a:close/>
                </a:path>
              </a:pathLst>
            </a:custGeom>
            <a:solidFill>
              <a:srgbClr val="0033CC"/>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417" name="Freeform 5559"/>
            <p:cNvSpPr>
              <a:spLocks/>
            </p:cNvSpPr>
            <p:nvPr/>
          </p:nvSpPr>
          <p:spPr bwMode="auto">
            <a:xfrm>
              <a:off x="2727" y="1447"/>
              <a:ext cx="154" cy="121"/>
            </a:xfrm>
            <a:custGeom>
              <a:avLst/>
              <a:gdLst>
                <a:gd name="T0" fmla="*/ 98 w 138"/>
                <a:gd name="T1" fmla="*/ 14 h 97"/>
                <a:gd name="T2" fmla="*/ 95 w 138"/>
                <a:gd name="T3" fmla="*/ 0 h 97"/>
                <a:gd name="T4" fmla="*/ 62 w 138"/>
                <a:gd name="T5" fmla="*/ 2 h 97"/>
                <a:gd name="T6" fmla="*/ 32 w 138"/>
                <a:gd name="T7" fmla="*/ 21 h 97"/>
                <a:gd name="T8" fmla="*/ 0 w 138"/>
                <a:gd name="T9" fmla="*/ 37 h 97"/>
                <a:gd name="T10" fmla="*/ 10 w 138"/>
                <a:gd name="T11" fmla="*/ 49 h 97"/>
                <a:gd name="T12" fmla="*/ 3 w 138"/>
                <a:gd name="T13" fmla="*/ 57 h 97"/>
                <a:gd name="T14" fmla="*/ 3 w 138"/>
                <a:gd name="T15" fmla="*/ 100 h 97"/>
                <a:gd name="T16" fmla="*/ 17 w 138"/>
                <a:gd name="T17" fmla="*/ 157 h 97"/>
                <a:gd name="T18" fmla="*/ 21 w 138"/>
                <a:gd name="T19" fmla="*/ 197 h 97"/>
                <a:gd name="T20" fmla="*/ 26 w 138"/>
                <a:gd name="T21" fmla="*/ 197 h 97"/>
                <a:gd name="T22" fmla="*/ 57 w 138"/>
                <a:gd name="T23" fmla="*/ 215 h 97"/>
                <a:gd name="T24" fmla="*/ 65 w 138"/>
                <a:gd name="T25" fmla="*/ 235 h 97"/>
                <a:gd name="T26" fmla="*/ 75 w 138"/>
                <a:gd name="T27" fmla="*/ 227 h 97"/>
                <a:gd name="T28" fmla="*/ 95 w 138"/>
                <a:gd name="T29" fmla="*/ 227 h 97"/>
                <a:gd name="T30" fmla="*/ 119 w 138"/>
                <a:gd name="T31" fmla="*/ 272 h 97"/>
                <a:gd name="T32" fmla="*/ 147 w 138"/>
                <a:gd name="T33" fmla="*/ 272 h 97"/>
                <a:gd name="T34" fmla="*/ 152 w 138"/>
                <a:gd name="T35" fmla="*/ 277 h 97"/>
                <a:gd name="T36" fmla="*/ 176 w 138"/>
                <a:gd name="T37" fmla="*/ 277 h 97"/>
                <a:gd name="T38" fmla="*/ 211 w 138"/>
                <a:gd name="T39" fmla="*/ 293 h 97"/>
                <a:gd name="T40" fmla="*/ 213 w 138"/>
                <a:gd name="T41" fmla="*/ 277 h 97"/>
                <a:gd name="T42" fmla="*/ 239 w 138"/>
                <a:gd name="T43" fmla="*/ 221 h 97"/>
                <a:gd name="T44" fmla="*/ 239 w 138"/>
                <a:gd name="T45" fmla="*/ 197 h 97"/>
                <a:gd name="T46" fmla="*/ 225 w 138"/>
                <a:gd name="T47" fmla="*/ 143 h 97"/>
                <a:gd name="T48" fmla="*/ 213 w 138"/>
                <a:gd name="T49" fmla="*/ 126 h 97"/>
                <a:gd name="T50" fmla="*/ 229 w 138"/>
                <a:gd name="T51" fmla="*/ 95 h 97"/>
                <a:gd name="T52" fmla="*/ 211 w 138"/>
                <a:gd name="T53" fmla="*/ 21 h 97"/>
                <a:gd name="T54" fmla="*/ 164 w 138"/>
                <a:gd name="T55" fmla="*/ 21 h 97"/>
                <a:gd name="T56" fmla="*/ 122 w 138"/>
                <a:gd name="T57" fmla="*/ 14 h 97"/>
                <a:gd name="T58" fmla="*/ 98 w 138"/>
                <a:gd name="T59" fmla="*/ 14 h 9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38" h="97">
                  <a:moveTo>
                    <a:pt x="57" y="5"/>
                  </a:moveTo>
                  <a:lnTo>
                    <a:pt x="55" y="0"/>
                  </a:lnTo>
                  <a:lnTo>
                    <a:pt x="36" y="2"/>
                  </a:lnTo>
                  <a:lnTo>
                    <a:pt x="19" y="7"/>
                  </a:lnTo>
                  <a:lnTo>
                    <a:pt x="0" y="12"/>
                  </a:lnTo>
                  <a:lnTo>
                    <a:pt x="5" y="16"/>
                  </a:lnTo>
                  <a:lnTo>
                    <a:pt x="3" y="19"/>
                  </a:lnTo>
                  <a:lnTo>
                    <a:pt x="3" y="33"/>
                  </a:lnTo>
                  <a:lnTo>
                    <a:pt x="10" y="52"/>
                  </a:lnTo>
                  <a:lnTo>
                    <a:pt x="12" y="66"/>
                  </a:lnTo>
                  <a:lnTo>
                    <a:pt x="15" y="66"/>
                  </a:lnTo>
                  <a:lnTo>
                    <a:pt x="33" y="71"/>
                  </a:lnTo>
                  <a:lnTo>
                    <a:pt x="38" y="78"/>
                  </a:lnTo>
                  <a:lnTo>
                    <a:pt x="43" y="75"/>
                  </a:lnTo>
                  <a:lnTo>
                    <a:pt x="55" y="75"/>
                  </a:lnTo>
                  <a:lnTo>
                    <a:pt x="69" y="90"/>
                  </a:lnTo>
                  <a:lnTo>
                    <a:pt x="85" y="90"/>
                  </a:lnTo>
                  <a:lnTo>
                    <a:pt x="88" y="92"/>
                  </a:lnTo>
                  <a:lnTo>
                    <a:pt x="102" y="92"/>
                  </a:lnTo>
                  <a:lnTo>
                    <a:pt x="121" y="97"/>
                  </a:lnTo>
                  <a:lnTo>
                    <a:pt x="123" y="92"/>
                  </a:lnTo>
                  <a:lnTo>
                    <a:pt x="138" y="73"/>
                  </a:lnTo>
                  <a:lnTo>
                    <a:pt x="138" y="66"/>
                  </a:lnTo>
                  <a:lnTo>
                    <a:pt x="130" y="47"/>
                  </a:lnTo>
                  <a:lnTo>
                    <a:pt x="123" y="42"/>
                  </a:lnTo>
                  <a:lnTo>
                    <a:pt x="133" y="31"/>
                  </a:lnTo>
                  <a:lnTo>
                    <a:pt x="121" y="7"/>
                  </a:lnTo>
                  <a:lnTo>
                    <a:pt x="95" y="7"/>
                  </a:lnTo>
                  <a:lnTo>
                    <a:pt x="71" y="5"/>
                  </a:lnTo>
                  <a:lnTo>
                    <a:pt x="57" y="5"/>
                  </a:lnTo>
                  <a:close/>
                </a:path>
              </a:pathLst>
            </a:custGeom>
            <a:solidFill>
              <a:srgbClr val="0033CC"/>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418" name="Freeform 5560"/>
            <p:cNvSpPr>
              <a:spLocks/>
            </p:cNvSpPr>
            <p:nvPr/>
          </p:nvSpPr>
          <p:spPr bwMode="auto">
            <a:xfrm>
              <a:off x="2833" y="1585"/>
              <a:ext cx="152" cy="99"/>
            </a:xfrm>
            <a:custGeom>
              <a:avLst/>
              <a:gdLst>
                <a:gd name="T0" fmla="*/ 211 w 137"/>
                <a:gd name="T1" fmla="*/ 186 h 80"/>
                <a:gd name="T2" fmla="*/ 206 w 137"/>
                <a:gd name="T3" fmla="*/ 228 h 80"/>
                <a:gd name="T4" fmla="*/ 164 w 137"/>
                <a:gd name="T5" fmla="*/ 210 h 80"/>
                <a:gd name="T6" fmla="*/ 123 w 137"/>
                <a:gd name="T7" fmla="*/ 233 h 80"/>
                <a:gd name="T8" fmla="*/ 97 w 137"/>
                <a:gd name="T9" fmla="*/ 220 h 80"/>
                <a:gd name="T10" fmla="*/ 72 w 137"/>
                <a:gd name="T11" fmla="*/ 220 h 80"/>
                <a:gd name="T12" fmla="*/ 64 w 137"/>
                <a:gd name="T13" fmla="*/ 207 h 80"/>
                <a:gd name="T14" fmla="*/ 64 w 137"/>
                <a:gd name="T15" fmla="*/ 186 h 80"/>
                <a:gd name="T16" fmla="*/ 55 w 137"/>
                <a:gd name="T17" fmla="*/ 176 h 80"/>
                <a:gd name="T18" fmla="*/ 47 w 137"/>
                <a:gd name="T19" fmla="*/ 176 h 80"/>
                <a:gd name="T20" fmla="*/ 36 w 137"/>
                <a:gd name="T21" fmla="*/ 170 h 80"/>
                <a:gd name="T22" fmla="*/ 0 w 137"/>
                <a:gd name="T23" fmla="*/ 110 h 80"/>
                <a:gd name="T24" fmla="*/ 14 w 137"/>
                <a:gd name="T25" fmla="*/ 97 h 80"/>
                <a:gd name="T26" fmla="*/ 36 w 137"/>
                <a:gd name="T27" fmla="*/ 57 h 80"/>
                <a:gd name="T28" fmla="*/ 55 w 137"/>
                <a:gd name="T29" fmla="*/ 14 h 80"/>
                <a:gd name="T30" fmla="*/ 55 w 137"/>
                <a:gd name="T31" fmla="*/ 14 h 80"/>
                <a:gd name="T32" fmla="*/ 102 w 137"/>
                <a:gd name="T33" fmla="*/ 21 h 80"/>
                <a:gd name="T34" fmla="*/ 142 w 137"/>
                <a:gd name="T35" fmla="*/ 0 h 80"/>
                <a:gd name="T36" fmla="*/ 142 w 137"/>
                <a:gd name="T37" fmla="*/ 0 h 80"/>
                <a:gd name="T38" fmla="*/ 164 w 137"/>
                <a:gd name="T39" fmla="*/ 26 h 80"/>
                <a:gd name="T40" fmla="*/ 179 w 137"/>
                <a:gd name="T41" fmla="*/ 62 h 80"/>
                <a:gd name="T42" fmla="*/ 186 w 137"/>
                <a:gd name="T43" fmla="*/ 101 h 80"/>
                <a:gd name="T44" fmla="*/ 195 w 137"/>
                <a:gd name="T45" fmla="*/ 146 h 80"/>
                <a:gd name="T46" fmla="*/ 211 w 137"/>
                <a:gd name="T47" fmla="*/ 146 h 80"/>
                <a:gd name="T48" fmla="*/ 226 w 137"/>
                <a:gd name="T49" fmla="*/ 150 h 80"/>
                <a:gd name="T50" fmla="*/ 232 w 137"/>
                <a:gd name="T51" fmla="*/ 167 h 80"/>
                <a:gd name="T52" fmla="*/ 215 w 137"/>
                <a:gd name="T53" fmla="*/ 176 h 80"/>
                <a:gd name="T54" fmla="*/ 215 w 137"/>
                <a:gd name="T55" fmla="*/ 170 h 80"/>
                <a:gd name="T56" fmla="*/ 211 w 137"/>
                <a:gd name="T57" fmla="*/ 186 h 8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37" h="80">
                  <a:moveTo>
                    <a:pt x="125" y="64"/>
                  </a:moveTo>
                  <a:lnTo>
                    <a:pt x="123" y="78"/>
                  </a:lnTo>
                  <a:lnTo>
                    <a:pt x="97" y="73"/>
                  </a:lnTo>
                  <a:lnTo>
                    <a:pt x="73" y="80"/>
                  </a:lnTo>
                  <a:lnTo>
                    <a:pt x="57" y="76"/>
                  </a:lnTo>
                  <a:lnTo>
                    <a:pt x="43" y="76"/>
                  </a:lnTo>
                  <a:lnTo>
                    <a:pt x="38" y="71"/>
                  </a:lnTo>
                  <a:lnTo>
                    <a:pt x="38" y="64"/>
                  </a:lnTo>
                  <a:lnTo>
                    <a:pt x="33" y="61"/>
                  </a:lnTo>
                  <a:lnTo>
                    <a:pt x="28" y="61"/>
                  </a:lnTo>
                  <a:lnTo>
                    <a:pt x="21" y="59"/>
                  </a:lnTo>
                  <a:lnTo>
                    <a:pt x="0" y="38"/>
                  </a:lnTo>
                  <a:lnTo>
                    <a:pt x="9" y="33"/>
                  </a:lnTo>
                  <a:lnTo>
                    <a:pt x="21" y="19"/>
                  </a:lnTo>
                  <a:lnTo>
                    <a:pt x="33" y="5"/>
                  </a:lnTo>
                  <a:lnTo>
                    <a:pt x="61" y="7"/>
                  </a:lnTo>
                  <a:lnTo>
                    <a:pt x="85" y="0"/>
                  </a:lnTo>
                  <a:lnTo>
                    <a:pt x="97" y="9"/>
                  </a:lnTo>
                  <a:lnTo>
                    <a:pt x="106" y="21"/>
                  </a:lnTo>
                  <a:lnTo>
                    <a:pt x="111" y="35"/>
                  </a:lnTo>
                  <a:lnTo>
                    <a:pt x="116" y="50"/>
                  </a:lnTo>
                  <a:lnTo>
                    <a:pt x="125" y="50"/>
                  </a:lnTo>
                  <a:lnTo>
                    <a:pt x="135" y="52"/>
                  </a:lnTo>
                  <a:lnTo>
                    <a:pt x="137" y="57"/>
                  </a:lnTo>
                  <a:lnTo>
                    <a:pt x="128" y="61"/>
                  </a:lnTo>
                  <a:lnTo>
                    <a:pt x="128" y="59"/>
                  </a:lnTo>
                  <a:lnTo>
                    <a:pt x="125" y="64"/>
                  </a:lnTo>
                  <a:close/>
                </a:path>
              </a:pathLst>
            </a:custGeom>
            <a:solidFill>
              <a:srgbClr val="0033CC"/>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419" name="Freeform 5561"/>
            <p:cNvSpPr>
              <a:spLocks/>
            </p:cNvSpPr>
            <p:nvPr/>
          </p:nvSpPr>
          <p:spPr bwMode="auto">
            <a:xfrm>
              <a:off x="2702" y="1527"/>
              <a:ext cx="102" cy="50"/>
            </a:xfrm>
            <a:custGeom>
              <a:avLst/>
              <a:gdLst>
                <a:gd name="T0" fmla="*/ 142 w 90"/>
                <a:gd name="T1" fmla="*/ 36 h 40"/>
                <a:gd name="T2" fmla="*/ 168 w 90"/>
                <a:gd name="T3" fmla="*/ 80 h 40"/>
                <a:gd name="T4" fmla="*/ 168 w 90"/>
                <a:gd name="T5" fmla="*/ 80 h 40"/>
                <a:gd name="T6" fmla="*/ 164 w 90"/>
                <a:gd name="T7" fmla="*/ 86 h 40"/>
                <a:gd name="T8" fmla="*/ 155 w 90"/>
                <a:gd name="T9" fmla="*/ 94 h 40"/>
                <a:gd name="T10" fmla="*/ 155 w 90"/>
                <a:gd name="T11" fmla="*/ 100 h 40"/>
                <a:gd name="T12" fmla="*/ 145 w 90"/>
                <a:gd name="T13" fmla="*/ 114 h 40"/>
                <a:gd name="T14" fmla="*/ 133 w 90"/>
                <a:gd name="T15" fmla="*/ 114 h 40"/>
                <a:gd name="T16" fmla="*/ 124 w 90"/>
                <a:gd name="T17" fmla="*/ 124 h 40"/>
                <a:gd name="T18" fmla="*/ 116 w 90"/>
                <a:gd name="T19" fmla="*/ 114 h 40"/>
                <a:gd name="T20" fmla="*/ 75 w 90"/>
                <a:gd name="T21" fmla="*/ 108 h 40"/>
                <a:gd name="T22" fmla="*/ 58 w 90"/>
                <a:gd name="T23" fmla="*/ 124 h 40"/>
                <a:gd name="T24" fmla="*/ 45 w 90"/>
                <a:gd name="T25" fmla="*/ 114 h 40"/>
                <a:gd name="T26" fmla="*/ 10 w 90"/>
                <a:gd name="T27" fmla="*/ 60 h 40"/>
                <a:gd name="T28" fmla="*/ 0 w 90"/>
                <a:gd name="T29" fmla="*/ 45 h 40"/>
                <a:gd name="T30" fmla="*/ 58 w 90"/>
                <a:gd name="T31" fmla="*/ 0 h 40"/>
                <a:gd name="T32" fmla="*/ 61 w 90"/>
                <a:gd name="T33" fmla="*/ 8 h 40"/>
                <a:gd name="T34" fmla="*/ 67 w 90"/>
                <a:gd name="T35" fmla="*/ 8 h 40"/>
                <a:gd name="T36" fmla="*/ 100 w 90"/>
                <a:gd name="T37" fmla="*/ 23 h 40"/>
                <a:gd name="T38" fmla="*/ 110 w 90"/>
                <a:gd name="T39" fmla="*/ 45 h 40"/>
                <a:gd name="T40" fmla="*/ 121 w 90"/>
                <a:gd name="T41" fmla="*/ 36 h 40"/>
                <a:gd name="T42" fmla="*/ 142 w 90"/>
                <a:gd name="T43" fmla="*/ 36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0" h="40">
                  <a:moveTo>
                    <a:pt x="76" y="11"/>
                  </a:moveTo>
                  <a:lnTo>
                    <a:pt x="90" y="26"/>
                  </a:lnTo>
                  <a:lnTo>
                    <a:pt x="88" y="28"/>
                  </a:lnTo>
                  <a:lnTo>
                    <a:pt x="83" y="30"/>
                  </a:lnTo>
                  <a:lnTo>
                    <a:pt x="83" y="33"/>
                  </a:lnTo>
                  <a:lnTo>
                    <a:pt x="78" y="37"/>
                  </a:lnTo>
                  <a:lnTo>
                    <a:pt x="71" y="37"/>
                  </a:lnTo>
                  <a:lnTo>
                    <a:pt x="66" y="40"/>
                  </a:lnTo>
                  <a:lnTo>
                    <a:pt x="62" y="37"/>
                  </a:lnTo>
                  <a:lnTo>
                    <a:pt x="40" y="35"/>
                  </a:lnTo>
                  <a:lnTo>
                    <a:pt x="31" y="40"/>
                  </a:lnTo>
                  <a:lnTo>
                    <a:pt x="24" y="37"/>
                  </a:lnTo>
                  <a:lnTo>
                    <a:pt x="5" y="19"/>
                  </a:lnTo>
                  <a:lnTo>
                    <a:pt x="0" y="14"/>
                  </a:lnTo>
                  <a:lnTo>
                    <a:pt x="31" y="0"/>
                  </a:lnTo>
                  <a:lnTo>
                    <a:pt x="33" y="2"/>
                  </a:lnTo>
                  <a:lnTo>
                    <a:pt x="36" y="2"/>
                  </a:lnTo>
                  <a:lnTo>
                    <a:pt x="54" y="7"/>
                  </a:lnTo>
                  <a:lnTo>
                    <a:pt x="59" y="14"/>
                  </a:lnTo>
                  <a:lnTo>
                    <a:pt x="64" y="11"/>
                  </a:lnTo>
                  <a:lnTo>
                    <a:pt x="76" y="11"/>
                  </a:lnTo>
                  <a:close/>
                </a:path>
              </a:pathLst>
            </a:custGeom>
            <a:solidFill>
              <a:srgbClr val="0033CC"/>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420" name="Freeform 5562"/>
            <p:cNvSpPr>
              <a:spLocks/>
            </p:cNvSpPr>
            <p:nvPr/>
          </p:nvSpPr>
          <p:spPr bwMode="auto">
            <a:xfrm>
              <a:off x="2552" y="1518"/>
              <a:ext cx="58" cy="41"/>
            </a:xfrm>
            <a:custGeom>
              <a:avLst/>
              <a:gdLst>
                <a:gd name="T0" fmla="*/ 21 w 52"/>
                <a:gd name="T1" fmla="*/ 0 h 33"/>
                <a:gd name="T2" fmla="*/ 0 w 52"/>
                <a:gd name="T3" fmla="*/ 11 h 33"/>
                <a:gd name="T4" fmla="*/ 12 w 52"/>
                <a:gd name="T5" fmla="*/ 32 h 33"/>
                <a:gd name="T6" fmla="*/ 41 w 52"/>
                <a:gd name="T7" fmla="*/ 70 h 33"/>
                <a:gd name="T8" fmla="*/ 57 w 52"/>
                <a:gd name="T9" fmla="*/ 62 h 33"/>
                <a:gd name="T10" fmla="*/ 57 w 52"/>
                <a:gd name="T11" fmla="*/ 70 h 33"/>
                <a:gd name="T12" fmla="*/ 84 w 52"/>
                <a:gd name="T13" fmla="*/ 97 h 33"/>
                <a:gd name="T14" fmla="*/ 84 w 52"/>
                <a:gd name="T15" fmla="*/ 82 h 33"/>
                <a:gd name="T16" fmla="*/ 90 w 52"/>
                <a:gd name="T17" fmla="*/ 62 h 33"/>
                <a:gd name="T18" fmla="*/ 90 w 52"/>
                <a:gd name="T19" fmla="*/ 32 h 33"/>
                <a:gd name="T20" fmla="*/ 84 w 52"/>
                <a:gd name="T21" fmla="*/ 32 h 33"/>
                <a:gd name="T22" fmla="*/ 77 w 52"/>
                <a:gd name="T23" fmla="*/ 21 h 33"/>
                <a:gd name="T24" fmla="*/ 75 w 52"/>
                <a:gd name="T25" fmla="*/ 0 h 33"/>
                <a:gd name="T26" fmla="*/ 41 w 52"/>
                <a:gd name="T27" fmla="*/ 0 h 33"/>
                <a:gd name="T28" fmla="*/ 21 w 52"/>
                <a:gd name="T29" fmla="*/ 0 h 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2" h="33">
                  <a:moveTo>
                    <a:pt x="12" y="0"/>
                  </a:moveTo>
                  <a:lnTo>
                    <a:pt x="0" y="4"/>
                  </a:lnTo>
                  <a:lnTo>
                    <a:pt x="7" y="11"/>
                  </a:lnTo>
                  <a:lnTo>
                    <a:pt x="24" y="23"/>
                  </a:lnTo>
                  <a:lnTo>
                    <a:pt x="33" y="21"/>
                  </a:lnTo>
                  <a:lnTo>
                    <a:pt x="33" y="23"/>
                  </a:lnTo>
                  <a:lnTo>
                    <a:pt x="48" y="33"/>
                  </a:lnTo>
                  <a:lnTo>
                    <a:pt x="48" y="28"/>
                  </a:lnTo>
                  <a:lnTo>
                    <a:pt x="52" y="21"/>
                  </a:lnTo>
                  <a:lnTo>
                    <a:pt x="52" y="11"/>
                  </a:lnTo>
                  <a:lnTo>
                    <a:pt x="48" y="11"/>
                  </a:lnTo>
                  <a:lnTo>
                    <a:pt x="45" y="7"/>
                  </a:lnTo>
                  <a:lnTo>
                    <a:pt x="43" y="0"/>
                  </a:lnTo>
                  <a:lnTo>
                    <a:pt x="24" y="0"/>
                  </a:lnTo>
                  <a:lnTo>
                    <a:pt x="12" y="0"/>
                  </a:lnTo>
                  <a:close/>
                </a:path>
              </a:pathLst>
            </a:custGeom>
            <a:solidFill>
              <a:srgbClr val="0033CC"/>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421" name="Freeform 5563"/>
            <p:cNvSpPr>
              <a:spLocks/>
            </p:cNvSpPr>
            <p:nvPr/>
          </p:nvSpPr>
          <p:spPr bwMode="auto">
            <a:xfrm>
              <a:off x="2606" y="1444"/>
              <a:ext cx="134" cy="159"/>
            </a:xfrm>
            <a:custGeom>
              <a:avLst/>
              <a:gdLst>
                <a:gd name="T0" fmla="*/ 52 w 120"/>
                <a:gd name="T1" fmla="*/ 71 h 128"/>
                <a:gd name="T2" fmla="*/ 57 w 120"/>
                <a:gd name="T3" fmla="*/ 71 h 128"/>
                <a:gd name="T4" fmla="*/ 57 w 120"/>
                <a:gd name="T5" fmla="*/ 65 h 128"/>
                <a:gd name="T6" fmla="*/ 64 w 120"/>
                <a:gd name="T7" fmla="*/ 50 h 128"/>
                <a:gd name="T8" fmla="*/ 82 w 120"/>
                <a:gd name="T9" fmla="*/ 65 h 128"/>
                <a:gd name="T10" fmla="*/ 73 w 120"/>
                <a:gd name="T11" fmla="*/ 50 h 128"/>
                <a:gd name="T12" fmla="*/ 64 w 120"/>
                <a:gd name="T13" fmla="*/ 30 h 128"/>
                <a:gd name="T14" fmla="*/ 61 w 120"/>
                <a:gd name="T15" fmla="*/ 30 h 128"/>
                <a:gd name="T16" fmla="*/ 57 w 120"/>
                <a:gd name="T17" fmla="*/ 0 h 128"/>
                <a:gd name="T18" fmla="*/ 76 w 120"/>
                <a:gd name="T19" fmla="*/ 0 h 128"/>
                <a:gd name="T20" fmla="*/ 82 w 120"/>
                <a:gd name="T21" fmla="*/ 0 h 128"/>
                <a:gd name="T22" fmla="*/ 85 w 120"/>
                <a:gd name="T23" fmla="*/ 24 h 128"/>
                <a:gd name="T24" fmla="*/ 108 w 120"/>
                <a:gd name="T25" fmla="*/ 30 h 128"/>
                <a:gd name="T26" fmla="*/ 108 w 120"/>
                <a:gd name="T27" fmla="*/ 37 h 128"/>
                <a:gd name="T28" fmla="*/ 118 w 120"/>
                <a:gd name="T29" fmla="*/ 46 h 128"/>
                <a:gd name="T30" fmla="*/ 151 w 120"/>
                <a:gd name="T31" fmla="*/ 24 h 128"/>
                <a:gd name="T32" fmla="*/ 151 w 120"/>
                <a:gd name="T33" fmla="*/ 30 h 128"/>
                <a:gd name="T34" fmla="*/ 181 w 120"/>
                <a:gd name="T35" fmla="*/ 46 h 128"/>
                <a:gd name="T36" fmla="*/ 189 w 120"/>
                <a:gd name="T37" fmla="*/ 46 h 128"/>
                <a:gd name="T38" fmla="*/ 195 w 120"/>
                <a:gd name="T39" fmla="*/ 57 h 128"/>
                <a:gd name="T40" fmla="*/ 192 w 120"/>
                <a:gd name="T41" fmla="*/ 65 h 128"/>
                <a:gd name="T42" fmla="*/ 192 w 120"/>
                <a:gd name="T43" fmla="*/ 108 h 128"/>
                <a:gd name="T44" fmla="*/ 204 w 120"/>
                <a:gd name="T45" fmla="*/ 160 h 128"/>
                <a:gd name="T46" fmla="*/ 210 w 120"/>
                <a:gd name="T47" fmla="*/ 205 h 128"/>
                <a:gd name="T48" fmla="*/ 204 w 120"/>
                <a:gd name="T49" fmla="*/ 198 h 128"/>
                <a:gd name="T50" fmla="*/ 151 w 120"/>
                <a:gd name="T51" fmla="*/ 240 h 128"/>
                <a:gd name="T52" fmla="*/ 160 w 120"/>
                <a:gd name="T53" fmla="*/ 255 h 128"/>
                <a:gd name="T54" fmla="*/ 192 w 120"/>
                <a:gd name="T55" fmla="*/ 307 h 128"/>
                <a:gd name="T56" fmla="*/ 172 w 120"/>
                <a:gd name="T57" fmla="*/ 338 h 128"/>
                <a:gd name="T58" fmla="*/ 175 w 120"/>
                <a:gd name="T59" fmla="*/ 364 h 128"/>
                <a:gd name="T60" fmla="*/ 166 w 120"/>
                <a:gd name="T61" fmla="*/ 374 h 128"/>
                <a:gd name="T62" fmla="*/ 138 w 120"/>
                <a:gd name="T63" fmla="*/ 374 h 128"/>
                <a:gd name="T64" fmla="*/ 118 w 120"/>
                <a:gd name="T65" fmla="*/ 374 h 128"/>
                <a:gd name="T66" fmla="*/ 108 w 120"/>
                <a:gd name="T67" fmla="*/ 380 h 128"/>
                <a:gd name="T68" fmla="*/ 92 w 120"/>
                <a:gd name="T69" fmla="*/ 380 h 128"/>
                <a:gd name="T70" fmla="*/ 70 w 120"/>
                <a:gd name="T71" fmla="*/ 364 h 128"/>
                <a:gd name="T72" fmla="*/ 40 w 120"/>
                <a:gd name="T73" fmla="*/ 374 h 128"/>
                <a:gd name="T74" fmla="*/ 52 w 120"/>
                <a:gd name="T75" fmla="*/ 294 h 128"/>
                <a:gd name="T76" fmla="*/ 15 w 120"/>
                <a:gd name="T77" fmla="*/ 282 h 128"/>
                <a:gd name="T78" fmla="*/ 12 w 120"/>
                <a:gd name="T79" fmla="*/ 276 h 128"/>
                <a:gd name="T80" fmla="*/ 12 w 120"/>
                <a:gd name="T81" fmla="*/ 276 h 128"/>
                <a:gd name="T82" fmla="*/ 4 w 120"/>
                <a:gd name="T83" fmla="*/ 240 h 128"/>
                <a:gd name="T84" fmla="*/ 4 w 120"/>
                <a:gd name="T85" fmla="*/ 209 h 128"/>
                <a:gd name="T86" fmla="*/ 0 w 120"/>
                <a:gd name="T87" fmla="*/ 209 h 128"/>
                <a:gd name="T88" fmla="*/ 4 w 120"/>
                <a:gd name="T89" fmla="*/ 155 h 128"/>
                <a:gd name="T90" fmla="*/ 25 w 120"/>
                <a:gd name="T91" fmla="*/ 134 h 128"/>
                <a:gd name="T92" fmla="*/ 19 w 120"/>
                <a:gd name="T93" fmla="*/ 111 h 128"/>
                <a:gd name="T94" fmla="*/ 28 w 120"/>
                <a:gd name="T95" fmla="*/ 87 h 128"/>
                <a:gd name="T96" fmla="*/ 25 w 120"/>
                <a:gd name="T97" fmla="*/ 77 h 128"/>
                <a:gd name="T98" fmla="*/ 28 w 120"/>
                <a:gd name="T99" fmla="*/ 65 h 128"/>
                <a:gd name="T100" fmla="*/ 52 w 120"/>
                <a:gd name="T101" fmla="*/ 71 h 1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20" h="128">
                  <a:moveTo>
                    <a:pt x="30" y="24"/>
                  </a:moveTo>
                  <a:lnTo>
                    <a:pt x="33" y="24"/>
                  </a:lnTo>
                  <a:lnTo>
                    <a:pt x="33" y="22"/>
                  </a:lnTo>
                  <a:lnTo>
                    <a:pt x="37" y="17"/>
                  </a:lnTo>
                  <a:lnTo>
                    <a:pt x="47" y="22"/>
                  </a:lnTo>
                  <a:lnTo>
                    <a:pt x="42" y="17"/>
                  </a:lnTo>
                  <a:lnTo>
                    <a:pt x="37" y="10"/>
                  </a:lnTo>
                  <a:lnTo>
                    <a:pt x="35" y="10"/>
                  </a:lnTo>
                  <a:lnTo>
                    <a:pt x="33" y="0"/>
                  </a:lnTo>
                  <a:lnTo>
                    <a:pt x="44" y="0"/>
                  </a:lnTo>
                  <a:lnTo>
                    <a:pt x="47" y="0"/>
                  </a:lnTo>
                  <a:lnTo>
                    <a:pt x="49" y="8"/>
                  </a:lnTo>
                  <a:lnTo>
                    <a:pt x="63" y="10"/>
                  </a:lnTo>
                  <a:lnTo>
                    <a:pt x="63" y="12"/>
                  </a:lnTo>
                  <a:lnTo>
                    <a:pt x="68" y="15"/>
                  </a:lnTo>
                  <a:lnTo>
                    <a:pt x="87" y="8"/>
                  </a:lnTo>
                  <a:lnTo>
                    <a:pt x="87" y="10"/>
                  </a:lnTo>
                  <a:lnTo>
                    <a:pt x="104" y="15"/>
                  </a:lnTo>
                  <a:lnTo>
                    <a:pt x="108" y="15"/>
                  </a:lnTo>
                  <a:lnTo>
                    <a:pt x="113" y="19"/>
                  </a:lnTo>
                  <a:lnTo>
                    <a:pt x="111" y="22"/>
                  </a:lnTo>
                  <a:lnTo>
                    <a:pt x="111" y="36"/>
                  </a:lnTo>
                  <a:lnTo>
                    <a:pt x="118" y="55"/>
                  </a:lnTo>
                  <a:lnTo>
                    <a:pt x="120" y="69"/>
                  </a:lnTo>
                  <a:lnTo>
                    <a:pt x="118" y="67"/>
                  </a:lnTo>
                  <a:lnTo>
                    <a:pt x="87" y="81"/>
                  </a:lnTo>
                  <a:lnTo>
                    <a:pt x="92" y="86"/>
                  </a:lnTo>
                  <a:lnTo>
                    <a:pt x="111" y="104"/>
                  </a:lnTo>
                  <a:lnTo>
                    <a:pt x="99" y="114"/>
                  </a:lnTo>
                  <a:lnTo>
                    <a:pt x="101" y="123"/>
                  </a:lnTo>
                  <a:lnTo>
                    <a:pt x="96" y="126"/>
                  </a:lnTo>
                  <a:lnTo>
                    <a:pt x="80" y="126"/>
                  </a:lnTo>
                  <a:lnTo>
                    <a:pt x="68" y="126"/>
                  </a:lnTo>
                  <a:lnTo>
                    <a:pt x="63" y="128"/>
                  </a:lnTo>
                  <a:lnTo>
                    <a:pt x="52" y="128"/>
                  </a:lnTo>
                  <a:lnTo>
                    <a:pt x="40" y="123"/>
                  </a:lnTo>
                  <a:lnTo>
                    <a:pt x="23" y="126"/>
                  </a:lnTo>
                  <a:lnTo>
                    <a:pt x="30" y="100"/>
                  </a:lnTo>
                  <a:lnTo>
                    <a:pt x="9" y="95"/>
                  </a:lnTo>
                  <a:lnTo>
                    <a:pt x="7" y="93"/>
                  </a:lnTo>
                  <a:lnTo>
                    <a:pt x="4" y="81"/>
                  </a:lnTo>
                  <a:lnTo>
                    <a:pt x="4" y="71"/>
                  </a:lnTo>
                  <a:lnTo>
                    <a:pt x="0" y="71"/>
                  </a:lnTo>
                  <a:lnTo>
                    <a:pt x="4" y="52"/>
                  </a:lnTo>
                  <a:lnTo>
                    <a:pt x="14" y="45"/>
                  </a:lnTo>
                  <a:lnTo>
                    <a:pt x="11" y="38"/>
                  </a:lnTo>
                  <a:lnTo>
                    <a:pt x="16" y="29"/>
                  </a:lnTo>
                  <a:lnTo>
                    <a:pt x="14" y="26"/>
                  </a:lnTo>
                  <a:lnTo>
                    <a:pt x="16" y="22"/>
                  </a:lnTo>
                  <a:lnTo>
                    <a:pt x="30" y="24"/>
                  </a:lnTo>
                  <a:close/>
                </a:path>
              </a:pathLst>
            </a:custGeom>
            <a:solidFill>
              <a:srgbClr val="0033CC"/>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422" name="Freeform 5564"/>
            <p:cNvSpPr>
              <a:spLocks/>
            </p:cNvSpPr>
            <p:nvPr/>
          </p:nvSpPr>
          <p:spPr bwMode="auto">
            <a:xfrm>
              <a:off x="2708" y="1450"/>
              <a:ext cx="10" cy="6"/>
            </a:xfrm>
            <a:custGeom>
              <a:avLst/>
              <a:gdLst>
                <a:gd name="T0" fmla="*/ 0 w 9"/>
                <a:gd name="T1" fmla="*/ 12 h 5"/>
                <a:gd name="T2" fmla="*/ 14 w 9"/>
                <a:gd name="T3" fmla="*/ 12 h 5"/>
                <a:gd name="T4" fmla="*/ 4 w 9"/>
                <a:gd name="T5" fmla="*/ 0 h 5"/>
                <a:gd name="T6" fmla="*/ 0 w 9"/>
                <a:gd name="T7" fmla="*/ 12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5">
                  <a:moveTo>
                    <a:pt x="0" y="5"/>
                  </a:moveTo>
                  <a:lnTo>
                    <a:pt x="9" y="5"/>
                  </a:lnTo>
                  <a:lnTo>
                    <a:pt x="4" y="0"/>
                  </a:lnTo>
                  <a:lnTo>
                    <a:pt x="0" y="5"/>
                  </a:lnTo>
                  <a:close/>
                </a:path>
              </a:pathLst>
            </a:custGeom>
            <a:solidFill>
              <a:srgbClr val="0033CC"/>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423" name="Freeform 5565"/>
            <p:cNvSpPr>
              <a:spLocks/>
            </p:cNvSpPr>
            <p:nvPr/>
          </p:nvSpPr>
          <p:spPr bwMode="auto">
            <a:xfrm>
              <a:off x="2606" y="1545"/>
              <a:ext cx="7" cy="14"/>
            </a:xfrm>
            <a:custGeom>
              <a:avLst/>
              <a:gdLst>
                <a:gd name="T0" fmla="*/ 4 w 7"/>
                <a:gd name="T1" fmla="*/ 0 h 12"/>
                <a:gd name="T2" fmla="*/ 0 w 7"/>
                <a:gd name="T3" fmla="*/ 15 h 12"/>
                <a:gd name="T4" fmla="*/ 0 w 7"/>
                <a:gd name="T5" fmla="*/ 26 h 12"/>
                <a:gd name="T6" fmla="*/ 7 w 7"/>
                <a:gd name="T7" fmla="*/ 26 h 12"/>
                <a:gd name="T8" fmla="*/ 7 w 7"/>
                <a:gd name="T9" fmla="*/ 26 h 12"/>
                <a:gd name="T10" fmla="*/ 4 w 7"/>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12">
                  <a:moveTo>
                    <a:pt x="4" y="0"/>
                  </a:moveTo>
                  <a:lnTo>
                    <a:pt x="0" y="7"/>
                  </a:lnTo>
                  <a:lnTo>
                    <a:pt x="0" y="12"/>
                  </a:lnTo>
                  <a:lnTo>
                    <a:pt x="7" y="12"/>
                  </a:lnTo>
                  <a:lnTo>
                    <a:pt x="4" y="0"/>
                  </a:lnTo>
                  <a:close/>
                </a:path>
              </a:pathLst>
            </a:custGeom>
            <a:solidFill>
              <a:srgbClr val="0033CC"/>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424" name="Freeform 5566"/>
            <p:cNvSpPr>
              <a:spLocks/>
            </p:cNvSpPr>
            <p:nvPr/>
          </p:nvSpPr>
          <p:spPr bwMode="auto">
            <a:xfrm>
              <a:off x="2927" y="1573"/>
              <a:ext cx="71" cy="77"/>
            </a:xfrm>
            <a:custGeom>
              <a:avLst/>
              <a:gdLst>
                <a:gd name="T0" fmla="*/ 24 w 62"/>
                <a:gd name="T1" fmla="*/ 0 h 62"/>
                <a:gd name="T2" fmla="*/ 0 w 62"/>
                <a:gd name="T3" fmla="*/ 30 h 62"/>
                <a:gd name="T4" fmla="*/ 0 w 62"/>
                <a:gd name="T5" fmla="*/ 30 h 62"/>
                <a:gd name="T6" fmla="*/ 24 w 62"/>
                <a:gd name="T7" fmla="*/ 57 h 62"/>
                <a:gd name="T8" fmla="*/ 41 w 62"/>
                <a:gd name="T9" fmla="*/ 93 h 62"/>
                <a:gd name="T10" fmla="*/ 52 w 62"/>
                <a:gd name="T11" fmla="*/ 134 h 62"/>
                <a:gd name="T12" fmla="*/ 62 w 62"/>
                <a:gd name="T13" fmla="*/ 179 h 62"/>
                <a:gd name="T14" fmla="*/ 80 w 62"/>
                <a:gd name="T15" fmla="*/ 179 h 62"/>
                <a:gd name="T16" fmla="*/ 97 w 62"/>
                <a:gd name="T17" fmla="*/ 184 h 62"/>
                <a:gd name="T18" fmla="*/ 97 w 62"/>
                <a:gd name="T19" fmla="*/ 160 h 62"/>
                <a:gd name="T20" fmla="*/ 123 w 62"/>
                <a:gd name="T21" fmla="*/ 127 h 62"/>
                <a:gd name="T22" fmla="*/ 97 w 62"/>
                <a:gd name="T23" fmla="*/ 101 h 62"/>
                <a:gd name="T24" fmla="*/ 74 w 62"/>
                <a:gd name="T25" fmla="*/ 71 h 62"/>
                <a:gd name="T26" fmla="*/ 55 w 62"/>
                <a:gd name="T27" fmla="*/ 37 h 62"/>
                <a:gd name="T28" fmla="*/ 33 w 62"/>
                <a:gd name="T29" fmla="*/ 9 h 62"/>
                <a:gd name="T30" fmla="*/ 24 w 62"/>
                <a:gd name="T31" fmla="*/ 0 h 6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2" h="62">
                  <a:moveTo>
                    <a:pt x="12" y="0"/>
                  </a:moveTo>
                  <a:lnTo>
                    <a:pt x="0" y="10"/>
                  </a:lnTo>
                  <a:lnTo>
                    <a:pt x="12" y="19"/>
                  </a:lnTo>
                  <a:lnTo>
                    <a:pt x="21" y="31"/>
                  </a:lnTo>
                  <a:lnTo>
                    <a:pt x="26" y="45"/>
                  </a:lnTo>
                  <a:lnTo>
                    <a:pt x="31" y="60"/>
                  </a:lnTo>
                  <a:lnTo>
                    <a:pt x="40" y="60"/>
                  </a:lnTo>
                  <a:lnTo>
                    <a:pt x="50" y="62"/>
                  </a:lnTo>
                  <a:lnTo>
                    <a:pt x="50" y="55"/>
                  </a:lnTo>
                  <a:lnTo>
                    <a:pt x="62" y="43"/>
                  </a:lnTo>
                  <a:lnTo>
                    <a:pt x="50" y="34"/>
                  </a:lnTo>
                  <a:lnTo>
                    <a:pt x="38" y="24"/>
                  </a:lnTo>
                  <a:lnTo>
                    <a:pt x="28" y="12"/>
                  </a:lnTo>
                  <a:lnTo>
                    <a:pt x="17" y="3"/>
                  </a:lnTo>
                  <a:lnTo>
                    <a:pt x="12" y="0"/>
                  </a:lnTo>
                  <a:close/>
                </a:path>
              </a:pathLst>
            </a:custGeom>
            <a:solidFill>
              <a:srgbClr val="0033CC"/>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425" name="Freeform 5567"/>
            <p:cNvSpPr>
              <a:spLocks/>
            </p:cNvSpPr>
            <p:nvPr/>
          </p:nvSpPr>
          <p:spPr bwMode="auto">
            <a:xfrm>
              <a:off x="2586" y="1126"/>
              <a:ext cx="320" cy="251"/>
            </a:xfrm>
            <a:custGeom>
              <a:avLst/>
              <a:gdLst>
                <a:gd name="T0" fmla="*/ 292 w 286"/>
                <a:gd name="T1" fmla="*/ 75 h 203"/>
                <a:gd name="T2" fmla="*/ 277 w 286"/>
                <a:gd name="T3" fmla="*/ 66 h 203"/>
                <a:gd name="T4" fmla="*/ 274 w 286"/>
                <a:gd name="T5" fmla="*/ 75 h 203"/>
                <a:gd name="T6" fmla="*/ 252 w 286"/>
                <a:gd name="T7" fmla="*/ 75 h 203"/>
                <a:gd name="T8" fmla="*/ 246 w 286"/>
                <a:gd name="T9" fmla="*/ 101 h 203"/>
                <a:gd name="T10" fmla="*/ 239 w 286"/>
                <a:gd name="T11" fmla="*/ 121 h 203"/>
                <a:gd name="T12" fmla="*/ 220 w 286"/>
                <a:gd name="T13" fmla="*/ 130 h 203"/>
                <a:gd name="T14" fmla="*/ 203 w 286"/>
                <a:gd name="T15" fmla="*/ 130 h 203"/>
                <a:gd name="T16" fmla="*/ 203 w 286"/>
                <a:gd name="T17" fmla="*/ 150 h 203"/>
                <a:gd name="T18" fmla="*/ 191 w 286"/>
                <a:gd name="T19" fmla="*/ 166 h 203"/>
                <a:gd name="T20" fmla="*/ 175 w 286"/>
                <a:gd name="T21" fmla="*/ 185 h 203"/>
                <a:gd name="T22" fmla="*/ 161 w 286"/>
                <a:gd name="T23" fmla="*/ 209 h 203"/>
                <a:gd name="T24" fmla="*/ 149 w 286"/>
                <a:gd name="T25" fmla="*/ 231 h 203"/>
                <a:gd name="T26" fmla="*/ 153 w 286"/>
                <a:gd name="T27" fmla="*/ 258 h 203"/>
                <a:gd name="T28" fmla="*/ 133 w 286"/>
                <a:gd name="T29" fmla="*/ 286 h 203"/>
                <a:gd name="T30" fmla="*/ 104 w 286"/>
                <a:gd name="T31" fmla="*/ 315 h 203"/>
                <a:gd name="T32" fmla="*/ 120 w 286"/>
                <a:gd name="T33" fmla="*/ 319 h 203"/>
                <a:gd name="T34" fmla="*/ 106 w 286"/>
                <a:gd name="T35" fmla="*/ 335 h 203"/>
                <a:gd name="T36" fmla="*/ 83 w 286"/>
                <a:gd name="T37" fmla="*/ 335 h 203"/>
                <a:gd name="T38" fmla="*/ 70 w 286"/>
                <a:gd name="T39" fmla="*/ 362 h 203"/>
                <a:gd name="T40" fmla="*/ 43 w 286"/>
                <a:gd name="T41" fmla="*/ 362 h 203"/>
                <a:gd name="T42" fmla="*/ 57 w 286"/>
                <a:gd name="T43" fmla="*/ 367 h 203"/>
                <a:gd name="T44" fmla="*/ 43 w 286"/>
                <a:gd name="T45" fmla="*/ 394 h 203"/>
                <a:gd name="T46" fmla="*/ 29 w 286"/>
                <a:gd name="T47" fmla="*/ 394 h 203"/>
                <a:gd name="T48" fmla="*/ 10 w 286"/>
                <a:gd name="T49" fmla="*/ 402 h 203"/>
                <a:gd name="T50" fmla="*/ 29 w 286"/>
                <a:gd name="T51" fmla="*/ 415 h 203"/>
                <a:gd name="T52" fmla="*/ 2 w 286"/>
                <a:gd name="T53" fmla="*/ 438 h 203"/>
                <a:gd name="T54" fmla="*/ 29 w 286"/>
                <a:gd name="T55" fmla="*/ 438 h 203"/>
                <a:gd name="T56" fmla="*/ 49 w 286"/>
                <a:gd name="T57" fmla="*/ 453 h 203"/>
                <a:gd name="T58" fmla="*/ 0 w 286"/>
                <a:gd name="T59" fmla="*/ 453 h 203"/>
                <a:gd name="T60" fmla="*/ 0 w 286"/>
                <a:gd name="T61" fmla="*/ 465 h 203"/>
                <a:gd name="T62" fmla="*/ 2 w 286"/>
                <a:gd name="T63" fmla="*/ 486 h 203"/>
                <a:gd name="T64" fmla="*/ 29 w 286"/>
                <a:gd name="T65" fmla="*/ 477 h 203"/>
                <a:gd name="T66" fmla="*/ 29 w 286"/>
                <a:gd name="T67" fmla="*/ 477 h 203"/>
                <a:gd name="T68" fmla="*/ 10 w 286"/>
                <a:gd name="T69" fmla="*/ 517 h 203"/>
                <a:gd name="T70" fmla="*/ 25 w 286"/>
                <a:gd name="T71" fmla="*/ 517 h 203"/>
                <a:gd name="T72" fmla="*/ 15 w 286"/>
                <a:gd name="T73" fmla="*/ 545 h 203"/>
                <a:gd name="T74" fmla="*/ 67 w 286"/>
                <a:gd name="T75" fmla="*/ 586 h 203"/>
                <a:gd name="T76" fmla="*/ 120 w 286"/>
                <a:gd name="T77" fmla="*/ 512 h 203"/>
                <a:gd name="T78" fmla="*/ 141 w 286"/>
                <a:gd name="T79" fmla="*/ 545 h 203"/>
                <a:gd name="T80" fmla="*/ 161 w 286"/>
                <a:gd name="T81" fmla="*/ 453 h 203"/>
                <a:gd name="T82" fmla="*/ 149 w 286"/>
                <a:gd name="T83" fmla="*/ 367 h 203"/>
                <a:gd name="T84" fmla="*/ 191 w 286"/>
                <a:gd name="T85" fmla="*/ 303 h 203"/>
                <a:gd name="T86" fmla="*/ 191 w 286"/>
                <a:gd name="T87" fmla="*/ 218 h 203"/>
                <a:gd name="T88" fmla="*/ 227 w 286"/>
                <a:gd name="T89" fmla="*/ 136 h 203"/>
                <a:gd name="T90" fmla="*/ 294 w 286"/>
                <a:gd name="T91" fmla="*/ 110 h 203"/>
                <a:gd name="T92" fmla="*/ 316 w 286"/>
                <a:gd name="T93" fmla="*/ 75 h 203"/>
                <a:gd name="T94" fmla="*/ 388 w 286"/>
                <a:gd name="T95" fmla="*/ 101 h 203"/>
                <a:gd name="T96" fmla="*/ 434 w 286"/>
                <a:gd name="T97" fmla="*/ 40 h 203"/>
                <a:gd name="T98" fmla="*/ 488 w 286"/>
                <a:gd name="T99" fmla="*/ 66 h 203"/>
                <a:gd name="T100" fmla="*/ 492 w 286"/>
                <a:gd name="T101" fmla="*/ 53 h 203"/>
                <a:gd name="T102" fmla="*/ 502 w 286"/>
                <a:gd name="T103" fmla="*/ 35 h 203"/>
                <a:gd name="T104" fmla="*/ 452 w 286"/>
                <a:gd name="T105" fmla="*/ 21 h 203"/>
                <a:gd name="T106" fmla="*/ 444 w 286"/>
                <a:gd name="T107" fmla="*/ 21 h 203"/>
                <a:gd name="T108" fmla="*/ 427 w 286"/>
                <a:gd name="T109" fmla="*/ 2 h 203"/>
                <a:gd name="T110" fmla="*/ 382 w 286"/>
                <a:gd name="T111" fmla="*/ 40 h 203"/>
                <a:gd name="T112" fmla="*/ 373 w 286"/>
                <a:gd name="T113" fmla="*/ 2 h 203"/>
                <a:gd name="T114" fmla="*/ 338 w 286"/>
                <a:gd name="T115" fmla="*/ 40 h 203"/>
                <a:gd name="T116" fmla="*/ 328 w 286"/>
                <a:gd name="T117" fmla="*/ 40 h 203"/>
                <a:gd name="T118" fmla="*/ 298 w 286"/>
                <a:gd name="T119" fmla="*/ 61 h 2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86" h="203">
                  <a:moveTo>
                    <a:pt x="170" y="21"/>
                  </a:moveTo>
                  <a:lnTo>
                    <a:pt x="170" y="21"/>
                  </a:lnTo>
                  <a:lnTo>
                    <a:pt x="166" y="26"/>
                  </a:lnTo>
                  <a:lnTo>
                    <a:pt x="166" y="16"/>
                  </a:lnTo>
                  <a:lnTo>
                    <a:pt x="163" y="21"/>
                  </a:lnTo>
                  <a:lnTo>
                    <a:pt x="158" y="23"/>
                  </a:lnTo>
                  <a:lnTo>
                    <a:pt x="158" y="19"/>
                  </a:lnTo>
                  <a:lnTo>
                    <a:pt x="156" y="21"/>
                  </a:lnTo>
                  <a:lnTo>
                    <a:pt x="156" y="26"/>
                  </a:lnTo>
                  <a:lnTo>
                    <a:pt x="147" y="23"/>
                  </a:lnTo>
                  <a:lnTo>
                    <a:pt x="149" y="26"/>
                  </a:lnTo>
                  <a:lnTo>
                    <a:pt x="144" y="26"/>
                  </a:lnTo>
                  <a:lnTo>
                    <a:pt x="140" y="31"/>
                  </a:lnTo>
                  <a:lnTo>
                    <a:pt x="140" y="33"/>
                  </a:lnTo>
                  <a:lnTo>
                    <a:pt x="140" y="35"/>
                  </a:lnTo>
                  <a:lnTo>
                    <a:pt x="125" y="38"/>
                  </a:lnTo>
                  <a:lnTo>
                    <a:pt x="140" y="40"/>
                  </a:lnTo>
                  <a:lnTo>
                    <a:pt x="137" y="42"/>
                  </a:lnTo>
                  <a:lnTo>
                    <a:pt x="128" y="42"/>
                  </a:lnTo>
                  <a:lnTo>
                    <a:pt x="125" y="45"/>
                  </a:lnTo>
                  <a:lnTo>
                    <a:pt x="123" y="47"/>
                  </a:lnTo>
                  <a:lnTo>
                    <a:pt x="121" y="45"/>
                  </a:lnTo>
                  <a:lnTo>
                    <a:pt x="116" y="45"/>
                  </a:lnTo>
                  <a:lnTo>
                    <a:pt x="109" y="52"/>
                  </a:lnTo>
                  <a:lnTo>
                    <a:pt x="121" y="49"/>
                  </a:lnTo>
                  <a:lnTo>
                    <a:pt x="116" y="52"/>
                  </a:lnTo>
                  <a:lnTo>
                    <a:pt x="118" y="54"/>
                  </a:lnTo>
                  <a:lnTo>
                    <a:pt x="109" y="54"/>
                  </a:lnTo>
                  <a:lnTo>
                    <a:pt x="109" y="57"/>
                  </a:lnTo>
                  <a:lnTo>
                    <a:pt x="118" y="61"/>
                  </a:lnTo>
                  <a:lnTo>
                    <a:pt x="109" y="61"/>
                  </a:lnTo>
                  <a:lnTo>
                    <a:pt x="99" y="64"/>
                  </a:lnTo>
                  <a:lnTo>
                    <a:pt x="92" y="68"/>
                  </a:lnTo>
                  <a:lnTo>
                    <a:pt x="90" y="73"/>
                  </a:lnTo>
                  <a:lnTo>
                    <a:pt x="92" y="73"/>
                  </a:lnTo>
                  <a:lnTo>
                    <a:pt x="99" y="73"/>
                  </a:lnTo>
                  <a:lnTo>
                    <a:pt x="90" y="78"/>
                  </a:lnTo>
                  <a:lnTo>
                    <a:pt x="85" y="80"/>
                  </a:lnTo>
                  <a:lnTo>
                    <a:pt x="87" y="85"/>
                  </a:lnTo>
                  <a:lnTo>
                    <a:pt x="87" y="87"/>
                  </a:lnTo>
                  <a:lnTo>
                    <a:pt x="87" y="90"/>
                  </a:lnTo>
                  <a:lnTo>
                    <a:pt x="76" y="94"/>
                  </a:lnTo>
                  <a:lnTo>
                    <a:pt x="80" y="92"/>
                  </a:lnTo>
                  <a:lnTo>
                    <a:pt x="76" y="99"/>
                  </a:lnTo>
                  <a:lnTo>
                    <a:pt x="71" y="101"/>
                  </a:lnTo>
                  <a:lnTo>
                    <a:pt x="66" y="101"/>
                  </a:lnTo>
                  <a:lnTo>
                    <a:pt x="59" y="109"/>
                  </a:lnTo>
                  <a:lnTo>
                    <a:pt x="57" y="113"/>
                  </a:lnTo>
                  <a:lnTo>
                    <a:pt x="61" y="116"/>
                  </a:lnTo>
                  <a:lnTo>
                    <a:pt x="69" y="111"/>
                  </a:lnTo>
                  <a:lnTo>
                    <a:pt x="73" y="109"/>
                  </a:lnTo>
                  <a:lnTo>
                    <a:pt x="73" y="113"/>
                  </a:lnTo>
                  <a:lnTo>
                    <a:pt x="61" y="116"/>
                  </a:lnTo>
                  <a:lnTo>
                    <a:pt x="57" y="116"/>
                  </a:lnTo>
                  <a:lnTo>
                    <a:pt x="50" y="116"/>
                  </a:lnTo>
                  <a:lnTo>
                    <a:pt x="47" y="116"/>
                  </a:lnTo>
                  <a:lnTo>
                    <a:pt x="40" y="120"/>
                  </a:lnTo>
                  <a:lnTo>
                    <a:pt x="38" y="125"/>
                  </a:lnTo>
                  <a:lnTo>
                    <a:pt x="40" y="125"/>
                  </a:lnTo>
                  <a:lnTo>
                    <a:pt x="35" y="125"/>
                  </a:lnTo>
                  <a:lnTo>
                    <a:pt x="40" y="127"/>
                  </a:lnTo>
                  <a:lnTo>
                    <a:pt x="24" y="125"/>
                  </a:lnTo>
                  <a:lnTo>
                    <a:pt x="21" y="127"/>
                  </a:lnTo>
                  <a:lnTo>
                    <a:pt x="28" y="127"/>
                  </a:lnTo>
                  <a:lnTo>
                    <a:pt x="33" y="127"/>
                  </a:lnTo>
                  <a:lnTo>
                    <a:pt x="26" y="130"/>
                  </a:lnTo>
                  <a:lnTo>
                    <a:pt x="17" y="132"/>
                  </a:lnTo>
                  <a:lnTo>
                    <a:pt x="24" y="137"/>
                  </a:lnTo>
                  <a:lnTo>
                    <a:pt x="17" y="132"/>
                  </a:lnTo>
                  <a:lnTo>
                    <a:pt x="17" y="137"/>
                  </a:lnTo>
                  <a:lnTo>
                    <a:pt x="9" y="137"/>
                  </a:lnTo>
                  <a:lnTo>
                    <a:pt x="9" y="139"/>
                  </a:lnTo>
                  <a:lnTo>
                    <a:pt x="5" y="139"/>
                  </a:lnTo>
                  <a:lnTo>
                    <a:pt x="0" y="139"/>
                  </a:lnTo>
                  <a:lnTo>
                    <a:pt x="0" y="142"/>
                  </a:lnTo>
                  <a:lnTo>
                    <a:pt x="17" y="144"/>
                  </a:lnTo>
                  <a:lnTo>
                    <a:pt x="0" y="144"/>
                  </a:lnTo>
                  <a:lnTo>
                    <a:pt x="5" y="149"/>
                  </a:lnTo>
                  <a:lnTo>
                    <a:pt x="2" y="151"/>
                  </a:lnTo>
                  <a:lnTo>
                    <a:pt x="2" y="153"/>
                  </a:lnTo>
                  <a:lnTo>
                    <a:pt x="17" y="151"/>
                  </a:lnTo>
                  <a:lnTo>
                    <a:pt x="26" y="151"/>
                  </a:lnTo>
                  <a:lnTo>
                    <a:pt x="28" y="151"/>
                  </a:lnTo>
                  <a:lnTo>
                    <a:pt x="28" y="156"/>
                  </a:lnTo>
                  <a:lnTo>
                    <a:pt x="26" y="156"/>
                  </a:lnTo>
                  <a:lnTo>
                    <a:pt x="17" y="156"/>
                  </a:lnTo>
                  <a:lnTo>
                    <a:pt x="0" y="156"/>
                  </a:lnTo>
                  <a:lnTo>
                    <a:pt x="2" y="161"/>
                  </a:lnTo>
                  <a:lnTo>
                    <a:pt x="0" y="161"/>
                  </a:lnTo>
                  <a:lnTo>
                    <a:pt x="7" y="163"/>
                  </a:lnTo>
                  <a:lnTo>
                    <a:pt x="5" y="165"/>
                  </a:lnTo>
                  <a:lnTo>
                    <a:pt x="2" y="168"/>
                  </a:lnTo>
                  <a:lnTo>
                    <a:pt x="7" y="168"/>
                  </a:lnTo>
                  <a:lnTo>
                    <a:pt x="9" y="172"/>
                  </a:lnTo>
                  <a:lnTo>
                    <a:pt x="17" y="165"/>
                  </a:lnTo>
                  <a:lnTo>
                    <a:pt x="21" y="163"/>
                  </a:lnTo>
                  <a:lnTo>
                    <a:pt x="17" y="170"/>
                  </a:lnTo>
                  <a:lnTo>
                    <a:pt x="17" y="165"/>
                  </a:lnTo>
                  <a:lnTo>
                    <a:pt x="12" y="175"/>
                  </a:lnTo>
                  <a:lnTo>
                    <a:pt x="14" y="175"/>
                  </a:lnTo>
                  <a:lnTo>
                    <a:pt x="5" y="179"/>
                  </a:lnTo>
                  <a:lnTo>
                    <a:pt x="5" y="184"/>
                  </a:lnTo>
                  <a:lnTo>
                    <a:pt x="9" y="182"/>
                  </a:lnTo>
                  <a:lnTo>
                    <a:pt x="14" y="179"/>
                  </a:lnTo>
                  <a:lnTo>
                    <a:pt x="17" y="184"/>
                  </a:lnTo>
                  <a:lnTo>
                    <a:pt x="14" y="189"/>
                  </a:lnTo>
                  <a:lnTo>
                    <a:pt x="9" y="189"/>
                  </a:lnTo>
                  <a:lnTo>
                    <a:pt x="9" y="198"/>
                  </a:lnTo>
                  <a:lnTo>
                    <a:pt x="21" y="203"/>
                  </a:lnTo>
                  <a:lnTo>
                    <a:pt x="38" y="203"/>
                  </a:lnTo>
                  <a:lnTo>
                    <a:pt x="59" y="187"/>
                  </a:lnTo>
                  <a:lnTo>
                    <a:pt x="69" y="187"/>
                  </a:lnTo>
                  <a:lnTo>
                    <a:pt x="69" y="177"/>
                  </a:lnTo>
                  <a:lnTo>
                    <a:pt x="73" y="175"/>
                  </a:lnTo>
                  <a:lnTo>
                    <a:pt x="76" y="187"/>
                  </a:lnTo>
                  <a:lnTo>
                    <a:pt x="80" y="189"/>
                  </a:lnTo>
                  <a:lnTo>
                    <a:pt x="90" y="175"/>
                  </a:lnTo>
                  <a:lnTo>
                    <a:pt x="92" y="161"/>
                  </a:lnTo>
                  <a:lnTo>
                    <a:pt x="92" y="156"/>
                  </a:lnTo>
                  <a:lnTo>
                    <a:pt x="97" y="151"/>
                  </a:lnTo>
                  <a:lnTo>
                    <a:pt x="87" y="144"/>
                  </a:lnTo>
                  <a:lnTo>
                    <a:pt x="85" y="127"/>
                  </a:lnTo>
                  <a:lnTo>
                    <a:pt x="85" y="113"/>
                  </a:lnTo>
                  <a:lnTo>
                    <a:pt x="97" y="106"/>
                  </a:lnTo>
                  <a:lnTo>
                    <a:pt x="109" y="104"/>
                  </a:lnTo>
                  <a:lnTo>
                    <a:pt x="99" y="99"/>
                  </a:lnTo>
                  <a:lnTo>
                    <a:pt x="111" y="80"/>
                  </a:lnTo>
                  <a:lnTo>
                    <a:pt x="109" y="75"/>
                  </a:lnTo>
                  <a:lnTo>
                    <a:pt x="121" y="73"/>
                  </a:lnTo>
                  <a:lnTo>
                    <a:pt x="123" y="64"/>
                  </a:lnTo>
                  <a:lnTo>
                    <a:pt x="130" y="47"/>
                  </a:lnTo>
                  <a:lnTo>
                    <a:pt x="147" y="42"/>
                  </a:lnTo>
                  <a:lnTo>
                    <a:pt x="147" y="38"/>
                  </a:lnTo>
                  <a:lnTo>
                    <a:pt x="168" y="38"/>
                  </a:lnTo>
                  <a:lnTo>
                    <a:pt x="168" y="31"/>
                  </a:lnTo>
                  <a:lnTo>
                    <a:pt x="173" y="31"/>
                  </a:lnTo>
                  <a:lnTo>
                    <a:pt x="180" y="26"/>
                  </a:lnTo>
                  <a:lnTo>
                    <a:pt x="194" y="33"/>
                  </a:lnTo>
                  <a:lnTo>
                    <a:pt x="206" y="35"/>
                  </a:lnTo>
                  <a:lnTo>
                    <a:pt x="222" y="35"/>
                  </a:lnTo>
                  <a:lnTo>
                    <a:pt x="227" y="33"/>
                  </a:lnTo>
                  <a:lnTo>
                    <a:pt x="232" y="21"/>
                  </a:lnTo>
                  <a:lnTo>
                    <a:pt x="248" y="14"/>
                  </a:lnTo>
                  <a:lnTo>
                    <a:pt x="267" y="21"/>
                  </a:lnTo>
                  <a:lnTo>
                    <a:pt x="267" y="31"/>
                  </a:lnTo>
                  <a:lnTo>
                    <a:pt x="279" y="23"/>
                  </a:lnTo>
                  <a:lnTo>
                    <a:pt x="286" y="21"/>
                  </a:lnTo>
                  <a:lnTo>
                    <a:pt x="286" y="19"/>
                  </a:lnTo>
                  <a:lnTo>
                    <a:pt x="281" y="19"/>
                  </a:lnTo>
                  <a:lnTo>
                    <a:pt x="274" y="19"/>
                  </a:lnTo>
                  <a:lnTo>
                    <a:pt x="265" y="14"/>
                  </a:lnTo>
                  <a:lnTo>
                    <a:pt x="286" y="12"/>
                  </a:lnTo>
                  <a:lnTo>
                    <a:pt x="277" y="7"/>
                  </a:lnTo>
                  <a:lnTo>
                    <a:pt x="265" y="5"/>
                  </a:lnTo>
                  <a:lnTo>
                    <a:pt x="258" y="7"/>
                  </a:lnTo>
                  <a:lnTo>
                    <a:pt x="255" y="14"/>
                  </a:lnTo>
                  <a:lnTo>
                    <a:pt x="253" y="9"/>
                  </a:lnTo>
                  <a:lnTo>
                    <a:pt x="253" y="7"/>
                  </a:lnTo>
                  <a:lnTo>
                    <a:pt x="251" y="7"/>
                  </a:lnTo>
                  <a:lnTo>
                    <a:pt x="251" y="0"/>
                  </a:lnTo>
                  <a:lnTo>
                    <a:pt x="244" y="2"/>
                  </a:lnTo>
                  <a:lnTo>
                    <a:pt x="237" y="9"/>
                  </a:lnTo>
                  <a:lnTo>
                    <a:pt x="232" y="2"/>
                  </a:lnTo>
                  <a:lnTo>
                    <a:pt x="218" y="14"/>
                  </a:lnTo>
                  <a:lnTo>
                    <a:pt x="225" y="5"/>
                  </a:lnTo>
                  <a:lnTo>
                    <a:pt x="220" y="2"/>
                  </a:lnTo>
                  <a:lnTo>
                    <a:pt x="213" y="2"/>
                  </a:lnTo>
                  <a:lnTo>
                    <a:pt x="210" y="7"/>
                  </a:lnTo>
                  <a:lnTo>
                    <a:pt x="199" y="14"/>
                  </a:lnTo>
                  <a:lnTo>
                    <a:pt x="192" y="14"/>
                  </a:lnTo>
                  <a:lnTo>
                    <a:pt x="192" y="12"/>
                  </a:lnTo>
                  <a:lnTo>
                    <a:pt x="180" y="14"/>
                  </a:lnTo>
                  <a:lnTo>
                    <a:pt x="187" y="14"/>
                  </a:lnTo>
                  <a:lnTo>
                    <a:pt x="184" y="19"/>
                  </a:lnTo>
                  <a:lnTo>
                    <a:pt x="177" y="19"/>
                  </a:lnTo>
                  <a:lnTo>
                    <a:pt x="170" y="21"/>
                  </a:lnTo>
                  <a:close/>
                </a:path>
              </a:pathLst>
            </a:custGeom>
            <a:solidFill>
              <a:srgbClr val="0033CC"/>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426" name="Freeform 5568"/>
            <p:cNvSpPr>
              <a:spLocks/>
            </p:cNvSpPr>
            <p:nvPr/>
          </p:nvSpPr>
          <p:spPr bwMode="auto">
            <a:xfrm>
              <a:off x="2637" y="973"/>
              <a:ext cx="119" cy="59"/>
            </a:xfrm>
            <a:custGeom>
              <a:avLst/>
              <a:gdLst>
                <a:gd name="T0" fmla="*/ 47 w 106"/>
                <a:gd name="T1" fmla="*/ 16 h 47"/>
                <a:gd name="T2" fmla="*/ 21 w 106"/>
                <a:gd name="T3" fmla="*/ 16 h 47"/>
                <a:gd name="T4" fmla="*/ 0 w 106"/>
                <a:gd name="T5" fmla="*/ 16 h 47"/>
                <a:gd name="T6" fmla="*/ 2 w 106"/>
                <a:gd name="T7" fmla="*/ 38 h 47"/>
                <a:gd name="T8" fmla="*/ 21 w 106"/>
                <a:gd name="T9" fmla="*/ 29 h 47"/>
                <a:gd name="T10" fmla="*/ 21 w 106"/>
                <a:gd name="T11" fmla="*/ 45 h 47"/>
                <a:gd name="T12" fmla="*/ 10 w 106"/>
                <a:gd name="T13" fmla="*/ 45 h 47"/>
                <a:gd name="T14" fmla="*/ 28 w 106"/>
                <a:gd name="T15" fmla="*/ 60 h 47"/>
                <a:gd name="T16" fmla="*/ 49 w 106"/>
                <a:gd name="T17" fmla="*/ 75 h 47"/>
                <a:gd name="T18" fmla="*/ 62 w 106"/>
                <a:gd name="T19" fmla="*/ 64 h 47"/>
                <a:gd name="T20" fmla="*/ 75 w 106"/>
                <a:gd name="T21" fmla="*/ 49 h 47"/>
                <a:gd name="T22" fmla="*/ 81 w 106"/>
                <a:gd name="T23" fmla="*/ 60 h 47"/>
                <a:gd name="T24" fmla="*/ 102 w 106"/>
                <a:gd name="T25" fmla="*/ 49 h 47"/>
                <a:gd name="T26" fmla="*/ 104 w 106"/>
                <a:gd name="T27" fmla="*/ 64 h 47"/>
                <a:gd name="T28" fmla="*/ 60 w 106"/>
                <a:gd name="T29" fmla="*/ 80 h 47"/>
                <a:gd name="T30" fmla="*/ 55 w 106"/>
                <a:gd name="T31" fmla="*/ 87 h 47"/>
                <a:gd name="T32" fmla="*/ 104 w 106"/>
                <a:gd name="T33" fmla="*/ 87 h 47"/>
                <a:gd name="T34" fmla="*/ 84 w 106"/>
                <a:gd name="T35" fmla="*/ 98 h 47"/>
                <a:gd name="T36" fmla="*/ 95 w 106"/>
                <a:gd name="T37" fmla="*/ 100 h 47"/>
                <a:gd name="T38" fmla="*/ 62 w 106"/>
                <a:gd name="T39" fmla="*/ 109 h 47"/>
                <a:gd name="T40" fmla="*/ 95 w 106"/>
                <a:gd name="T41" fmla="*/ 124 h 47"/>
                <a:gd name="T42" fmla="*/ 115 w 106"/>
                <a:gd name="T43" fmla="*/ 147 h 47"/>
                <a:gd name="T44" fmla="*/ 117 w 106"/>
                <a:gd name="T45" fmla="*/ 132 h 47"/>
                <a:gd name="T46" fmla="*/ 135 w 106"/>
                <a:gd name="T47" fmla="*/ 100 h 47"/>
                <a:gd name="T48" fmla="*/ 143 w 106"/>
                <a:gd name="T49" fmla="*/ 80 h 47"/>
                <a:gd name="T50" fmla="*/ 147 w 106"/>
                <a:gd name="T51" fmla="*/ 75 h 47"/>
                <a:gd name="T52" fmla="*/ 189 w 106"/>
                <a:gd name="T53" fmla="*/ 49 h 47"/>
                <a:gd name="T54" fmla="*/ 140 w 106"/>
                <a:gd name="T55" fmla="*/ 38 h 47"/>
                <a:gd name="T56" fmla="*/ 135 w 106"/>
                <a:gd name="T57" fmla="*/ 23 h 47"/>
                <a:gd name="T58" fmla="*/ 120 w 106"/>
                <a:gd name="T59" fmla="*/ 23 h 47"/>
                <a:gd name="T60" fmla="*/ 117 w 106"/>
                <a:gd name="T61" fmla="*/ 16 h 47"/>
                <a:gd name="T62" fmla="*/ 95 w 106"/>
                <a:gd name="T63" fmla="*/ 0 h 47"/>
                <a:gd name="T64" fmla="*/ 95 w 106"/>
                <a:gd name="T65" fmla="*/ 45 h 47"/>
                <a:gd name="T66" fmla="*/ 68 w 106"/>
                <a:gd name="T67" fmla="*/ 8 h 47"/>
                <a:gd name="T68" fmla="*/ 55 w 106"/>
                <a:gd name="T69" fmla="*/ 23 h 47"/>
                <a:gd name="T70" fmla="*/ 43 w 106"/>
                <a:gd name="T71" fmla="*/ 23 h 47"/>
                <a:gd name="T72" fmla="*/ 47 w 106"/>
                <a:gd name="T73" fmla="*/ 16 h 4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06" h="47">
                  <a:moveTo>
                    <a:pt x="26" y="5"/>
                  </a:moveTo>
                  <a:lnTo>
                    <a:pt x="12" y="5"/>
                  </a:lnTo>
                  <a:lnTo>
                    <a:pt x="0" y="5"/>
                  </a:lnTo>
                  <a:lnTo>
                    <a:pt x="2" y="12"/>
                  </a:lnTo>
                  <a:lnTo>
                    <a:pt x="12" y="9"/>
                  </a:lnTo>
                  <a:lnTo>
                    <a:pt x="12" y="14"/>
                  </a:lnTo>
                  <a:lnTo>
                    <a:pt x="5" y="14"/>
                  </a:lnTo>
                  <a:lnTo>
                    <a:pt x="16" y="19"/>
                  </a:lnTo>
                  <a:lnTo>
                    <a:pt x="28" y="24"/>
                  </a:lnTo>
                  <a:lnTo>
                    <a:pt x="35" y="21"/>
                  </a:lnTo>
                  <a:lnTo>
                    <a:pt x="42" y="16"/>
                  </a:lnTo>
                  <a:lnTo>
                    <a:pt x="45" y="19"/>
                  </a:lnTo>
                  <a:lnTo>
                    <a:pt x="57" y="16"/>
                  </a:lnTo>
                  <a:lnTo>
                    <a:pt x="59" y="21"/>
                  </a:lnTo>
                  <a:lnTo>
                    <a:pt x="33" y="26"/>
                  </a:lnTo>
                  <a:lnTo>
                    <a:pt x="31" y="28"/>
                  </a:lnTo>
                  <a:lnTo>
                    <a:pt x="59" y="28"/>
                  </a:lnTo>
                  <a:lnTo>
                    <a:pt x="47" y="31"/>
                  </a:lnTo>
                  <a:lnTo>
                    <a:pt x="54" y="33"/>
                  </a:lnTo>
                  <a:lnTo>
                    <a:pt x="35" y="35"/>
                  </a:lnTo>
                  <a:lnTo>
                    <a:pt x="54" y="40"/>
                  </a:lnTo>
                  <a:lnTo>
                    <a:pt x="64" y="47"/>
                  </a:lnTo>
                  <a:lnTo>
                    <a:pt x="66" y="42"/>
                  </a:lnTo>
                  <a:lnTo>
                    <a:pt x="76" y="33"/>
                  </a:lnTo>
                  <a:lnTo>
                    <a:pt x="80" y="26"/>
                  </a:lnTo>
                  <a:lnTo>
                    <a:pt x="83" y="24"/>
                  </a:lnTo>
                  <a:lnTo>
                    <a:pt x="106" y="16"/>
                  </a:lnTo>
                  <a:lnTo>
                    <a:pt x="78" y="12"/>
                  </a:lnTo>
                  <a:lnTo>
                    <a:pt x="76" y="7"/>
                  </a:lnTo>
                  <a:lnTo>
                    <a:pt x="68" y="7"/>
                  </a:lnTo>
                  <a:lnTo>
                    <a:pt x="66" y="5"/>
                  </a:lnTo>
                  <a:lnTo>
                    <a:pt x="54" y="0"/>
                  </a:lnTo>
                  <a:lnTo>
                    <a:pt x="54" y="14"/>
                  </a:lnTo>
                  <a:lnTo>
                    <a:pt x="38" y="2"/>
                  </a:lnTo>
                  <a:lnTo>
                    <a:pt x="31" y="7"/>
                  </a:lnTo>
                  <a:lnTo>
                    <a:pt x="24" y="7"/>
                  </a:lnTo>
                  <a:lnTo>
                    <a:pt x="26" y="5"/>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427" name="Freeform 5569"/>
            <p:cNvSpPr>
              <a:spLocks/>
            </p:cNvSpPr>
            <p:nvPr/>
          </p:nvSpPr>
          <p:spPr bwMode="auto">
            <a:xfrm>
              <a:off x="2716" y="967"/>
              <a:ext cx="97" cy="18"/>
            </a:xfrm>
            <a:custGeom>
              <a:avLst/>
              <a:gdLst>
                <a:gd name="T0" fmla="*/ 65 w 87"/>
                <a:gd name="T1" fmla="*/ 17 h 14"/>
                <a:gd name="T2" fmla="*/ 25 w 87"/>
                <a:gd name="T3" fmla="*/ 8 h 14"/>
                <a:gd name="T4" fmla="*/ 12 w 87"/>
                <a:gd name="T5" fmla="*/ 17 h 14"/>
                <a:gd name="T6" fmla="*/ 0 w 87"/>
                <a:gd name="T7" fmla="*/ 17 h 14"/>
                <a:gd name="T8" fmla="*/ 0 w 87"/>
                <a:gd name="T9" fmla="*/ 24 h 14"/>
                <a:gd name="T10" fmla="*/ 60 w 87"/>
                <a:gd name="T11" fmla="*/ 36 h 14"/>
                <a:gd name="T12" fmla="*/ 32 w 87"/>
                <a:gd name="T13" fmla="*/ 40 h 14"/>
                <a:gd name="T14" fmla="*/ 77 w 87"/>
                <a:gd name="T15" fmla="*/ 50 h 14"/>
                <a:gd name="T16" fmla="*/ 132 w 87"/>
                <a:gd name="T17" fmla="*/ 40 h 14"/>
                <a:gd name="T18" fmla="*/ 149 w 87"/>
                <a:gd name="T19" fmla="*/ 24 h 14"/>
                <a:gd name="T20" fmla="*/ 137 w 87"/>
                <a:gd name="T21" fmla="*/ 17 h 14"/>
                <a:gd name="T22" fmla="*/ 89 w 87"/>
                <a:gd name="T23" fmla="*/ 8 h 14"/>
                <a:gd name="T24" fmla="*/ 80 w 87"/>
                <a:gd name="T25" fmla="*/ 8 h 14"/>
                <a:gd name="T26" fmla="*/ 72 w 87"/>
                <a:gd name="T27" fmla="*/ 0 h 14"/>
                <a:gd name="T28" fmla="*/ 69 w 87"/>
                <a:gd name="T29" fmla="*/ 8 h 14"/>
                <a:gd name="T30" fmla="*/ 65 w 87"/>
                <a:gd name="T31" fmla="*/ 17 h 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7" h="14">
                  <a:moveTo>
                    <a:pt x="38" y="5"/>
                  </a:moveTo>
                  <a:lnTo>
                    <a:pt x="14" y="2"/>
                  </a:lnTo>
                  <a:lnTo>
                    <a:pt x="7" y="5"/>
                  </a:lnTo>
                  <a:lnTo>
                    <a:pt x="0" y="5"/>
                  </a:lnTo>
                  <a:lnTo>
                    <a:pt x="0" y="7"/>
                  </a:lnTo>
                  <a:lnTo>
                    <a:pt x="35" y="10"/>
                  </a:lnTo>
                  <a:lnTo>
                    <a:pt x="19" y="12"/>
                  </a:lnTo>
                  <a:lnTo>
                    <a:pt x="45" y="14"/>
                  </a:lnTo>
                  <a:lnTo>
                    <a:pt x="76" y="12"/>
                  </a:lnTo>
                  <a:lnTo>
                    <a:pt x="87" y="7"/>
                  </a:lnTo>
                  <a:lnTo>
                    <a:pt x="80" y="5"/>
                  </a:lnTo>
                  <a:lnTo>
                    <a:pt x="52" y="2"/>
                  </a:lnTo>
                  <a:lnTo>
                    <a:pt x="47" y="2"/>
                  </a:lnTo>
                  <a:lnTo>
                    <a:pt x="42" y="0"/>
                  </a:lnTo>
                  <a:lnTo>
                    <a:pt x="40" y="2"/>
                  </a:lnTo>
                  <a:lnTo>
                    <a:pt x="38" y="5"/>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428" name="Freeform 5570"/>
            <p:cNvSpPr>
              <a:spLocks/>
            </p:cNvSpPr>
            <p:nvPr/>
          </p:nvSpPr>
          <p:spPr bwMode="auto">
            <a:xfrm>
              <a:off x="2751" y="1006"/>
              <a:ext cx="47" cy="11"/>
            </a:xfrm>
            <a:custGeom>
              <a:avLst/>
              <a:gdLst>
                <a:gd name="T0" fmla="*/ 57 w 42"/>
                <a:gd name="T1" fmla="*/ 24 h 9"/>
                <a:gd name="T2" fmla="*/ 34 w 42"/>
                <a:gd name="T3" fmla="*/ 24 h 9"/>
                <a:gd name="T4" fmla="*/ 4 w 42"/>
                <a:gd name="T5" fmla="*/ 24 h 9"/>
                <a:gd name="T6" fmla="*/ 15 w 42"/>
                <a:gd name="T7" fmla="*/ 2 h 9"/>
                <a:gd name="T8" fmla="*/ 0 w 42"/>
                <a:gd name="T9" fmla="*/ 0 h 9"/>
                <a:gd name="T10" fmla="*/ 45 w 42"/>
                <a:gd name="T11" fmla="*/ 0 h 9"/>
                <a:gd name="T12" fmla="*/ 74 w 42"/>
                <a:gd name="T13" fmla="*/ 13 h 9"/>
                <a:gd name="T14" fmla="*/ 57 w 42"/>
                <a:gd name="T15" fmla="*/ 24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 h="9">
                  <a:moveTo>
                    <a:pt x="33" y="9"/>
                  </a:moveTo>
                  <a:lnTo>
                    <a:pt x="19" y="9"/>
                  </a:lnTo>
                  <a:lnTo>
                    <a:pt x="4" y="9"/>
                  </a:lnTo>
                  <a:lnTo>
                    <a:pt x="9" y="2"/>
                  </a:lnTo>
                  <a:lnTo>
                    <a:pt x="0" y="0"/>
                  </a:lnTo>
                  <a:lnTo>
                    <a:pt x="26" y="0"/>
                  </a:lnTo>
                  <a:lnTo>
                    <a:pt x="42" y="5"/>
                  </a:lnTo>
                  <a:lnTo>
                    <a:pt x="33" y="9"/>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429" name="Freeform 5571"/>
            <p:cNvSpPr>
              <a:spLocks/>
            </p:cNvSpPr>
            <p:nvPr/>
          </p:nvSpPr>
          <p:spPr bwMode="auto">
            <a:xfrm>
              <a:off x="2711" y="1167"/>
              <a:ext cx="16" cy="8"/>
            </a:xfrm>
            <a:custGeom>
              <a:avLst/>
              <a:gdLst>
                <a:gd name="T0" fmla="*/ 13 w 14"/>
                <a:gd name="T1" fmla="*/ 0 h 7"/>
                <a:gd name="T2" fmla="*/ 2 w 14"/>
                <a:gd name="T3" fmla="*/ 10 h 7"/>
                <a:gd name="T4" fmla="*/ 0 w 14"/>
                <a:gd name="T5" fmla="*/ 13 h 7"/>
                <a:gd name="T6" fmla="*/ 10 w 14"/>
                <a:gd name="T7" fmla="*/ 10 h 7"/>
                <a:gd name="T8" fmla="*/ 19 w 14"/>
                <a:gd name="T9" fmla="*/ 13 h 7"/>
                <a:gd name="T10" fmla="*/ 27 w 14"/>
                <a:gd name="T11" fmla="*/ 0 h 7"/>
                <a:gd name="T12" fmla="*/ 19 w 14"/>
                <a:gd name="T13" fmla="*/ 2 h 7"/>
                <a:gd name="T14" fmla="*/ 13 w 14"/>
                <a:gd name="T15" fmla="*/ 0 h 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 h="7">
                  <a:moveTo>
                    <a:pt x="7" y="0"/>
                  </a:moveTo>
                  <a:lnTo>
                    <a:pt x="2" y="5"/>
                  </a:lnTo>
                  <a:lnTo>
                    <a:pt x="0" y="7"/>
                  </a:lnTo>
                  <a:lnTo>
                    <a:pt x="5" y="5"/>
                  </a:lnTo>
                  <a:lnTo>
                    <a:pt x="10" y="7"/>
                  </a:lnTo>
                  <a:lnTo>
                    <a:pt x="14" y="0"/>
                  </a:lnTo>
                  <a:lnTo>
                    <a:pt x="10" y="2"/>
                  </a:lnTo>
                  <a:lnTo>
                    <a:pt x="7" y="0"/>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430" name="Freeform 5572"/>
            <p:cNvSpPr>
              <a:spLocks/>
            </p:cNvSpPr>
            <p:nvPr/>
          </p:nvSpPr>
          <p:spPr bwMode="auto">
            <a:xfrm>
              <a:off x="2780" y="1143"/>
              <a:ext cx="166" cy="199"/>
            </a:xfrm>
            <a:custGeom>
              <a:avLst/>
              <a:gdLst>
                <a:gd name="T0" fmla="*/ 215 w 149"/>
                <a:gd name="T1" fmla="*/ 251 h 161"/>
                <a:gd name="T2" fmla="*/ 206 w 149"/>
                <a:gd name="T3" fmla="*/ 231 h 161"/>
                <a:gd name="T4" fmla="*/ 206 w 149"/>
                <a:gd name="T5" fmla="*/ 192 h 161"/>
                <a:gd name="T6" fmla="*/ 178 w 149"/>
                <a:gd name="T7" fmla="*/ 145 h 161"/>
                <a:gd name="T8" fmla="*/ 194 w 149"/>
                <a:gd name="T9" fmla="*/ 115 h 161"/>
                <a:gd name="T10" fmla="*/ 166 w 149"/>
                <a:gd name="T11" fmla="*/ 82 h 161"/>
                <a:gd name="T12" fmla="*/ 162 w 149"/>
                <a:gd name="T13" fmla="*/ 53 h 161"/>
                <a:gd name="T14" fmla="*/ 162 w 149"/>
                <a:gd name="T15" fmla="*/ 49 h 161"/>
                <a:gd name="T16" fmla="*/ 162 w 149"/>
                <a:gd name="T17" fmla="*/ 21 h 161"/>
                <a:gd name="T18" fmla="*/ 130 w 149"/>
                <a:gd name="T19" fmla="*/ 0 h 161"/>
                <a:gd name="T20" fmla="*/ 101 w 149"/>
                <a:gd name="T21" fmla="*/ 21 h 161"/>
                <a:gd name="T22" fmla="*/ 94 w 149"/>
                <a:gd name="T23" fmla="*/ 53 h 161"/>
                <a:gd name="T24" fmla="*/ 85 w 149"/>
                <a:gd name="T25" fmla="*/ 61 h 161"/>
                <a:gd name="T26" fmla="*/ 57 w 149"/>
                <a:gd name="T27" fmla="*/ 61 h 161"/>
                <a:gd name="T28" fmla="*/ 36 w 149"/>
                <a:gd name="T29" fmla="*/ 53 h 161"/>
                <a:gd name="T30" fmla="*/ 12 w 149"/>
                <a:gd name="T31" fmla="*/ 35 h 161"/>
                <a:gd name="T32" fmla="*/ 0 w 149"/>
                <a:gd name="T33" fmla="*/ 49 h 161"/>
                <a:gd name="T34" fmla="*/ 57 w 149"/>
                <a:gd name="T35" fmla="*/ 89 h 161"/>
                <a:gd name="T36" fmla="*/ 77 w 149"/>
                <a:gd name="T37" fmla="*/ 150 h 161"/>
                <a:gd name="T38" fmla="*/ 85 w 149"/>
                <a:gd name="T39" fmla="*/ 192 h 161"/>
                <a:gd name="T40" fmla="*/ 96 w 149"/>
                <a:gd name="T41" fmla="*/ 185 h 161"/>
                <a:gd name="T42" fmla="*/ 106 w 149"/>
                <a:gd name="T43" fmla="*/ 199 h 161"/>
                <a:gd name="T44" fmla="*/ 113 w 149"/>
                <a:gd name="T45" fmla="*/ 231 h 161"/>
                <a:gd name="T46" fmla="*/ 77 w 149"/>
                <a:gd name="T47" fmla="*/ 273 h 161"/>
                <a:gd name="T48" fmla="*/ 59 w 149"/>
                <a:gd name="T49" fmla="*/ 300 h 161"/>
                <a:gd name="T50" fmla="*/ 45 w 149"/>
                <a:gd name="T51" fmla="*/ 315 h 161"/>
                <a:gd name="T52" fmla="*/ 48 w 149"/>
                <a:gd name="T53" fmla="*/ 368 h 161"/>
                <a:gd name="T54" fmla="*/ 51 w 149"/>
                <a:gd name="T55" fmla="*/ 425 h 161"/>
                <a:gd name="T56" fmla="*/ 77 w 149"/>
                <a:gd name="T57" fmla="*/ 438 h 161"/>
                <a:gd name="T58" fmla="*/ 77 w 149"/>
                <a:gd name="T59" fmla="*/ 442 h 161"/>
                <a:gd name="T60" fmla="*/ 89 w 149"/>
                <a:gd name="T61" fmla="*/ 442 h 161"/>
                <a:gd name="T62" fmla="*/ 96 w 149"/>
                <a:gd name="T63" fmla="*/ 465 h 161"/>
                <a:gd name="T64" fmla="*/ 101 w 149"/>
                <a:gd name="T65" fmla="*/ 455 h 161"/>
                <a:gd name="T66" fmla="*/ 154 w 149"/>
                <a:gd name="T67" fmla="*/ 438 h 161"/>
                <a:gd name="T68" fmla="*/ 166 w 149"/>
                <a:gd name="T69" fmla="*/ 429 h 161"/>
                <a:gd name="T70" fmla="*/ 194 w 149"/>
                <a:gd name="T71" fmla="*/ 429 h 161"/>
                <a:gd name="T72" fmla="*/ 211 w 149"/>
                <a:gd name="T73" fmla="*/ 402 h 161"/>
                <a:gd name="T74" fmla="*/ 227 w 149"/>
                <a:gd name="T75" fmla="*/ 376 h 161"/>
                <a:gd name="T76" fmla="*/ 240 w 149"/>
                <a:gd name="T77" fmla="*/ 350 h 161"/>
                <a:gd name="T78" fmla="*/ 256 w 149"/>
                <a:gd name="T79" fmla="*/ 319 h 161"/>
                <a:gd name="T80" fmla="*/ 217 w 149"/>
                <a:gd name="T81" fmla="*/ 286 h 161"/>
                <a:gd name="T82" fmla="*/ 227 w 149"/>
                <a:gd name="T83" fmla="*/ 273 h 161"/>
                <a:gd name="T84" fmla="*/ 215 w 149"/>
                <a:gd name="T85" fmla="*/ 251 h 1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9" h="161">
                  <a:moveTo>
                    <a:pt x="125" y="87"/>
                  </a:moveTo>
                  <a:lnTo>
                    <a:pt x="120" y="80"/>
                  </a:lnTo>
                  <a:lnTo>
                    <a:pt x="120" y="66"/>
                  </a:lnTo>
                  <a:lnTo>
                    <a:pt x="104" y="50"/>
                  </a:lnTo>
                  <a:lnTo>
                    <a:pt x="113" y="40"/>
                  </a:lnTo>
                  <a:lnTo>
                    <a:pt x="97" y="28"/>
                  </a:lnTo>
                  <a:lnTo>
                    <a:pt x="94" y="19"/>
                  </a:lnTo>
                  <a:lnTo>
                    <a:pt x="94" y="17"/>
                  </a:lnTo>
                  <a:lnTo>
                    <a:pt x="94" y="7"/>
                  </a:lnTo>
                  <a:lnTo>
                    <a:pt x="75" y="0"/>
                  </a:lnTo>
                  <a:lnTo>
                    <a:pt x="59" y="7"/>
                  </a:lnTo>
                  <a:lnTo>
                    <a:pt x="54" y="19"/>
                  </a:lnTo>
                  <a:lnTo>
                    <a:pt x="49" y="21"/>
                  </a:lnTo>
                  <a:lnTo>
                    <a:pt x="33" y="21"/>
                  </a:lnTo>
                  <a:lnTo>
                    <a:pt x="21" y="19"/>
                  </a:lnTo>
                  <a:lnTo>
                    <a:pt x="7" y="12"/>
                  </a:lnTo>
                  <a:lnTo>
                    <a:pt x="0" y="17"/>
                  </a:lnTo>
                  <a:lnTo>
                    <a:pt x="33" y="31"/>
                  </a:lnTo>
                  <a:lnTo>
                    <a:pt x="45" y="52"/>
                  </a:lnTo>
                  <a:lnTo>
                    <a:pt x="49" y="66"/>
                  </a:lnTo>
                  <a:lnTo>
                    <a:pt x="56" y="64"/>
                  </a:lnTo>
                  <a:lnTo>
                    <a:pt x="61" y="69"/>
                  </a:lnTo>
                  <a:lnTo>
                    <a:pt x="66" y="80"/>
                  </a:lnTo>
                  <a:lnTo>
                    <a:pt x="45" y="95"/>
                  </a:lnTo>
                  <a:lnTo>
                    <a:pt x="35" y="104"/>
                  </a:lnTo>
                  <a:lnTo>
                    <a:pt x="26" y="109"/>
                  </a:lnTo>
                  <a:lnTo>
                    <a:pt x="28" y="128"/>
                  </a:lnTo>
                  <a:lnTo>
                    <a:pt x="30" y="147"/>
                  </a:lnTo>
                  <a:lnTo>
                    <a:pt x="45" y="151"/>
                  </a:lnTo>
                  <a:lnTo>
                    <a:pt x="45" y="154"/>
                  </a:lnTo>
                  <a:lnTo>
                    <a:pt x="52" y="154"/>
                  </a:lnTo>
                  <a:lnTo>
                    <a:pt x="56" y="161"/>
                  </a:lnTo>
                  <a:lnTo>
                    <a:pt x="59" y="158"/>
                  </a:lnTo>
                  <a:lnTo>
                    <a:pt x="90" y="151"/>
                  </a:lnTo>
                  <a:lnTo>
                    <a:pt x="97" y="149"/>
                  </a:lnTo>
                  <a:lnTo>
                    <a:pt x="113" y="149"/>
                  </a:lnTo>
                  <a:lnTo>
                    <a:pt x="123" y="139"/>
                  </a:lnTo>
                  <a:lnTo>
                    <a:pt x="132" y="130"/>
                  </a:lnTo>
                  <a:lnTo>
                    <a:pt x="139" y="121"/>
                  </a:lnTo>
                  <a:lnTo>
                    <a:pt x="149" y="111"/>
                  </a:lnTo>
                  <a:lnTo>
                    <a:pt x="127" y="99"/>
                  </a:lnTo>
                  <a:lnTo>
                    <a:pt x="132" y="95"/>
                  </a:lnTo>
                  <a:lnTo>
                    <a:pt x="125" y="87"/>
                  </a:lnTo>
                  <a:close/>
                </a:path>
              </a:pathLst>
            </a:custGeom>
            <a:solidFill>
              <a:srgbClr val="0033CC"/>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431" name="Freeform 5573"/>
            <p:cNvSpPr>
              <a:spLocks/>
            </p:cNvSpPr>
            <p:nvPr/>
          </p:nvSpPr>
          <p:spPr bwMode="auto">
            <a:xfrm>
              <a:off x="2664" y="1605"/>
              <a:ext cx="2" cy="6"/>
            </a:xfrm>
            <a:custGeom>
              <a:avLst/>
              <a:gdLst>
                <a:gd name="T0" fmla="*/ 0 w 2"/>
                <a:gd name="T1" fmla="*/ 0 h 5"/>
                <a:gd name="T2" fmla="*/ 0 w 2"/>
                <a:gd name="T3" fmla="*/ 12 h 5"/>
                <a:gd name="T4" fmla="*/ 2 w 2"/>
                <a:gd name="T5" fmla="*/ 12 h 5"/>
                <a:gd name="T6" fmla="*/ 0 w 2"/>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5">
                  <a:moveTo>
                    <a:pt x="0" y="0"/>
                  </a:moveTo>
                  <a:lnTo>
                    <a:pt x="0" y="5"/>
                  </a:lnTo>
                  <a:lnTo>
                    <a:pt x="2" y="5"/>
                  </a:lnTo>
                  <a:lnTo>
                    <a:pt x="0" y="0"/>
                  </a:lnTo>
                  <a:close/>
                </a:path>
              </a:pathLst>
            </a:custGeom>
            <a:solidFill>
              <a:srgbClr val="C0C0C0"/>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432" name="Freeform 5574"/>
            <p:cNvSpPr>
              <a:spLocks/>
            </p:cNvSpPr>
            <p:nvPr/>
          </p:nvSpPr>
          <p:spPr bwMode="auto">
            <a:xfrm>
              <a:off x="2664" y="1570"/>
              <a:ext cx="118" cy="53"/>
            </a:xfrm>
            <a:custGeom>
              <a:avLst/>
              <a:gdLst>
                <a:gd name="T0" fmla="*/ 63 w 106"/>
                <a:gd name="T1" fmla="*/ 102 h 43"/>
                <a:gd name="T2" fmla="*/ 40 w 106"/>
                <a:gd name="T3" fmla="*/ 108 h 43"/>
                <a:gd name="T4" fmla="*/ 24 w 106"/>
                <a:gd name="T5" fmla="*/ 102 h 43"/>
                <a:gd name="T6" fmla="*/ 2 w 106"/>
                <a:gd name="T7" fmla="*/ 96 h 43"/>
                <a:gd name="T8" fmla="*/ 0 w 106"/>
                <a:gd name="T9" fmla="*/ 88 h 43"/>
                <a:gd name="T10" fmla="*/ 0 w 106"/>
                <a:gd name="T11" fmla="*/ 80 h 43"/>
                <a:gd name="T12" fmla="*/ 0 w 106"/>
                <a:gd name="T13" fmla="*/ 73 h 43"/>
                <a:gd name="T14" fmla="*/ 14 w 106"/>
                <a:gd name="T15" fmla="*/ 73 h 43"/>
                <a:gd name="T16" fmla="*/ 18 w 106"/>
                <a:gd name="T17" fmla="*/ 73 h 43"/>
                <a:gd name="T18" fmla="*/ 27 w 106"/>
                <a:gd name="T19" fmla="*/ 70 h 43"/>
                <a:gd name="T20" fmla="*/ 48 w 106"/>
                <a:gd name="T21" fmla="*/ 70 h 43"/>
                <a:gd name="T22" fmla="*/ 76 w 106"/>
                <a:gd name="T23" fmla="*/ 70 h 43"/>
                <a:gd name="T24" fmla="*/ 85 w 106"/>
                <a:gd name="T25" fmla="*/ 59 h 43"/>
                <a:gd name="T26" fmla="*/ 80 w 106"/>
                <a:gd name="T27" fmla="*/ 33 h 43"/>
                <a:gd name="T28" fmla="*/ 100 w 106"/>
                <a:gd name="T29" fmla="*/ 2 h 43"/>
                <a:gd name="T30" fmla="*/ 111 w 106"/>
                <a:gd name="T31" fmla="*/ 14 h 43"/>
                <a:gd name="T32" fmla="*/ 127 w 106"/>
                <a:gd name="T33" fmla="*/ 0 h 43"/>
                <a:gd name="T34" fmla="*/ 166 w 106"/>
                <a:gd name="T35" fmla="*/ 2 h 43"/>
                <a:gd name="T36" fmla="*/ 181 w 106"/>
                <a:gd name="T37" fmla="*/ 48 h 43"/>
                <a:gd name="T38" fmla="*/ 173 w 106"/>
                <a:gd name="T39" fmla="*/ 59 h 43"/>
                <a:gd name="T40" fmla="*/ 168 w 106"/>
                <a:gd name="T41" fmla="*/ 70 h 43"/>
                <a:gd name="T42" fmla="*/ 161 w 106"/>
                <a:gd name="T43" fmla="*/ 96 h 43"/>
                <a:gd name="T44" fmla="*/ 157 w 106"/>
                <a:gd name="T45" fmla="*/ 102 h 43"/>
                <a:gd name="T46" fmla="*/ 111 w 106"/>
                <a:gd name="T47" fmla="*/ 122 h 43"/>
                <a:gd name="T48" fmla="*/ 100 w 106"/>
                <a:gd name="T49" fmla="*/ 112 h 43"/>
                <a:gd name="T50" fmla="*/ 63 w 106"/>
                <a:gd name="T51" fmla="*/ 102 h 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6" h="43">
                  <a:moveTo>
                    <a:pt x="37" y="36"/>
                  </a:moveTo>
                  <a:lnTo>
                    <a:pt x="23" y="38"/>
                  </a:lnTo>
                  <a:lnTo>
                    <a:pt x="14" y="36"/>
                  </a:lnTo>
                  <a:lnTo>
                    <a:pt x="2" y="33"/>
                  </a:lnTo>
                  <a:lnTo>
                    <a:pt x="0" y="31"/>
                  </a:lnTo>
                  <a:lnTo>
                    <a:pt x="0" y="28"/>
                  </a:lnTo>
                  <a:lnTo>
                    <a:pt x="0" y="26"/>
                  </a:lnTo>
                  <a:lnTo>
                    <a:pt x="9" y="26"/>
                  </a:lnTo>
                  <a:lnTo>
                    <a:pt x="11" y="26"/>
                  </a:lnTo>
                  <a:lnTo>
                    <a:pt x="16" y="24"/>
                  </a:lnTo>
                  <a:lnTo>
                    <a:pt x="28" y="24"/>
                  </a:lnTo>
                  <a:lnTo>
                    <a:pt x="44" y="24"/>
                  </a:lnTo>
                  <a:lnTo>
                    <a:pt x="49" y="21"/>
                  </a:lnTo>
                  <a:lnTo>
                    <a:pt x="47" y="12"/>
                  </a:lnTo>
                  <a:lnTo>
                    <a:pt x="59" y="2"/>
                  </a:lnTo>
                  <a:lnTo>
                    <a:pt x="66" y="5"/>
                  </a:lnTo>
                  <a:lnTo>
                    <a:pt x="75" y="0"/>
                  </a:lnTo>
                  <a:lnTo>
                    <a:pt x="97" y="2"/>
                  </a:lnTo>
                  <a:lnTo>
                    <a:pt x="106" y="17"/>
                  </a:lnTo>
                  <a:lnTo>
                    <a:pt x="101" y="21"/>
                  </a:lnTo>
                  <a:lnTo>
                    <a:pt x="99" y="24"/>
                  </a:lnTo>
                  <a:lnTo>
                    <a:pt x="94" y="33"/>
                  </a:lnTo>
                  <a:lnTo>
                    <a:pt x="92" y="36"/>
                  </a:lnTo>
                  <a:lnTo>
                    <a:pt x="66" y="43"/>
                  </a:lnTo>
                  <a:lnTo>
                    <a:pt x="59" y="40"/>
                  </a:lnTo>
                  <a:lnTo>
                    <a:pt x="37" y="36"/>
                  </a:lnTo>
                  <a:close/>
                </a:path>
              </a:pathLst>
            </a:custGeom>
            <a:solidFill>
              <a:srgbClr val="0033CC"/>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433" name="Freeform 5575"/>
            <p:cNvSpPr>
              <a:spLocks/>
            </p:cNvSpPr>
            <p:nvPr/>
          </p:nvSpPr>
          <p:spPr bwMode="auto">
            <a:xfrm>
              <a:off x="2763" y="1650"/>
              <a:ext cx="63" cy="58"/>
            </a:xfrm>
            <a:custGeom>
              <a:avLst/>
              <a:gdLst>
                <a:gd name="T0" fmla="*/ 85 w 57"/>
                <a:gd name="T1" fmla="*/ 21 h 47"/>
                <a:gd name="T2" fmla="*/ 85 w 57"/>
                <a:gd name="T3" fmla="*/ 26 h 47"/>
                <a:gd name="T4" fmla="*/ 85 w 57"/>
                <a:gd name="T5" fmla="*/ 35 h 47"/>
                <a:gd name="T6" fmla="*/ 80 w 57"/>
                <a:gd name="T7" fmla="*/ 39 h 47"/>
                <a:gd name="T8" fmla="*/ 80 w 57"/>
                <a:gd name="T9" fmla="*/ 48 h 47"/>
                <a:gd name="T10" fmla="*/ 85 w 57"/>
                <a:gd name="T11" fmla="*/ 48 h 47"/>
                <a:gd name="T12" fmla="*/ 94 w 57"/>
                <a:gd name="T13" fmla="*/ 59 h 47"/>
                <a:gd name="T14" fmla="*/ 85 w 57"/>
                <a:gd name="T15" fmla="*/ 70 h 47"/>
                <a:gd name="T16" fmla="*/ 94 w 57"/>
                <a:gd name="T17" fmla="*/ 73 h 47"/>
                <a:gd name="T18" fmla="*/ 94 w 57"/>
                <a:gd name="T19" fmla="*/ 89 h 47"/>
                <a:gd name="T20" fmla="*/ 80 w 57"/>
                <a:gd name="T21" fmla="*/ 96 h 47"/>
                <a:gd name="T22" fmla="*/ 85 w 57"/>
                <a:gd name="T23" fmla="*/ 99 h 47"/>
                <a:gd name="T24" fmla="*/ 82 w 57"/>
                <a:gd name="T25" fmla="*/ 99 h 47"/>
                <a:gd name="T26" fmla="*/ 80 w 57"/>
                <a:gd name="T27" fmla="*/ 99 h 47"/>
                <a:gd name="T28" fmla="*/ 74 w 57"/>
                <a:gd name="T29" fmla="*/ 112 h 47"/>
                <a:gd name="T30" fmla="*/ 72 w 57"/>
                <a:gd name="T31" fmla="*/ 112 h 47"/>
                <a:gd name="T32" fmla="*/ 74 w 57"/>
                <a:gd name="T33" fmla="*/ 136 h 47"/>
                <a:gd name="T34" fmla="*/ 72 w 57"/>
                <a:gd name="T35" fmla="*/ 136 h 47"/>
                <a:gd name="T36" fmla="*/ 62 w 57"/>
                <a:gd name="T37" fmla="*/ 130 h 47"/>
                <a:gd name="T38" fmla="*/ 60 w 57"/>
                <a:gd name="T39" fmla="*/ 122 h 47"/>
                <a:gd name="T40" fmla="*/ 51 w 57"/>
                <a:gd name="T41" fmla="*/ 112 h 47"/>
                <a:gd name="T42" fmla="*/ 51 w 57"/>
                <a:gd name="T43" fmla="*/ 112 h 47"/>
                <a:gd name="T44" fmla="*/ 40 w 57"/>
                <a:gd name="T45" fmla="*/ 99 h 47"/>
                <a:gd name="T46" fmla="*/ 40 w 57"/>
                <a:gd name="T47" fmla="*/ 96 h 47"/>
                <a:gd name="T48" fmla="*/ 36 w 57"/>
                <a:gd name="T49" fmla="*/ 89 h 47"/>
                <a:gd name="T50" fmla="*/ 15 w 57"/>
                <a:gd name="T51" fmla="*/ 59 h 47"/>
                <a:gd name="T52" fmla="*/ 15 w 57"/>
                <a:gd name="T53" fmla="*/ 53 h 47"/>
                <a:gd name="T54" fmla="*/ 13 w 57"/>
                <a:gd name="T55" fmla="*/ 53 h 47"/>
                <a:gd name="T56" fmla="*/ 10 w 57"/>
                <a:gd name="T57" fmla="*/ 26 h 47"/>
                <a:gd name="T58" fmla="*/ 0 w 57"/>
                <a:gd name="T59" fmla="*/ 26 h 47"/>
                <a:gd name="T60" fmla="*/ 0 w 57"/>
                <a:gd name="T61" fmla="*/ 0 h 47"/>
                <a:gd name="T62" fmla="*/ 10 w 57"/>
                <a:gd name="T63" fmla="*/ 0 h 47"/>
                <a:gd name="T64" fmla="*/ 15 w 57"/>
                <a:gd name="T65" fmla="*/ 14 h 47"/>
                <a:gd name="T66" fmla="*/ 19 w 57"/>
                <a:gd name="T67" fmla="*/ 0 h 47"/>
                <a:gd name="T68" fmla="*/ 28 w 57"/>
                <a:gd name="T69" fmla="*/ 0 h 47"/>
                <a:gd name="T70" fmla="*/ 36 w 57"/>
                <a:gd name="T71" fmla="*/ 0 h 47"/>
                <a:gd name="T72" fmla="*/ 51 w 57"/>
                <a:gd name="T73" fmla="*/ 14 h 47"/>
                <a:gd name="T74" fmla="*/ 56 w 57"/>
                <a:gd name="T75" fmla="*/ 0 h 47"/>
                <a:gd name="T76" fmla="*/ 56 w 57"/>
                <a:gd name="T77" fmla="*/ 2 h 47"/>
                <a:gd name="T78" fmla="*/ 60 w 57"/>
                <a:gd name="T79" fmla="*/ 2 h 47"/>
                <a:gd name="T80" fmla="*/ 67 w 57"/>
                <a:gd name="T81" fmla="*/ 2 h 47"/>
                <a:gd name="T82" fmla="*/ 67 w 57"/>
                <a:gd name="T83" fmla="*/ 2 h 47"/>
                <a:gd name="T84" fmla="*/ 74 w 57"/>
                <a:gd name="T85" fmla="*/ 14 h 47"/>
                <a:gd name="T86" fmla="*/ 80 w 57"/>
                <a:gd name="T87" fmla="*/ 21 h 47"/>
                <a:gd name="T88" fmla="*/ 85 w 57"/>
                <a:gd name="T89" fmla="*/ 21 h 4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57" h="47">
                  <a:moveTo>
                    <a:pt x="52" y="7"/>
                  </a:moveTo>
                  <a:lnTo>
                    <a:pt x="52" y="9"/>
                  </a:lnTo>
                  <a:lnTo>
                    <a:pt x="52" y="12"/>
                  </a:lnTo>
                  <a:lnTo>
                    <a:pt x="48" y="14"/>
                  </a:lnTo>
                  <a:lnTo>
                    <a:pt x="48" y="17"/>
                  </a:lnTo>
                  <a:lnTo>
                    <a:pt x="52" y="17"/>
                  </a:lnTo>
                  <a:lnTo>
                    <a:pt x="57" y="21"/>
                  </a:lnTo>
                  <a:lnTo>
                    <a:pt x="52" y="24"/>
                  </a:lnTo>
                  <a:lnTo>
                    <a:pt x="57" y="26"/>
                  </a:lnTo>
                  <a:lnTo>
                    <a:pt x="57" y="31"/>
                  </a:lnTo>
                  <a:lnTo>
                    <a:pt x="48" y="33"/>
                  </a:lnTo>
                  <a:lnTo>
                    <a:pt x="52" y="35"/>
                  </a:lnTo>
                  <a:lnTo>
                    <a:pt x="50" y="35"/>
                  </a:lnTo>
                  <a:lnTo>
                    <a:pt x="48" y="35"/>
                  </a:lnTo>
                  <a:lnTo>
                    <a:pt x="45" y="40"/>
                  </a:lnTo>
                  <a:lnTo>
                    <a:pt x="43" y="40"/>
                  </a:lnTo>
                  <a:lnTo>
                    <a:pt x="45" y="47"/>
                  </a:lnTo>
                  <a:lnTo>
                    <a:pt x="43" y="47"/>
                  </a:lnTo>
                  <a:lnTo>
                    <a:pt x="38" y="45"/>
                  </a:lnTo>
                  <a:lnTo>
                    <a:pt x="36" y="43"/>
                  </a:lnTo>
                  <a:lnTo>
                    <a:pt x="31" y="40"/>
                  </a:lnTo>
                  <a:lnTo>
                    <a:pt x="24" y="35"/>
                  </a:lnTo>
                  <a:lnTo>
                    <a:pt x="24" y="33"/>
                  </a:lnTo>
                  <a:lnTo>
                    <a:pt x="22" y="31"/>
                  </a:lnTo>
                  <a:lnTo>
                    <a:pt x="10" y="21"/>
                  </a:lnTo>
                  <a:lnTo>
                    <a:pt x="10" y="19"/>
                  </a:lnTo>
                  <a:lnTo>
                    <a:pt x="8" y="19"/>
                  </a:lnTo>
                  <a:lnTo>
                    <a:pt x="5" y="9"/>
                  </a:lnTo>
                  <a:lnTo>
                    <a:pt x="0" y="9"/>
                  </a:lnTo>
                  <a:lnTo>
                    <a:pt x="0" y="0"/>
                  </a:lnTo>
                  <a:lnTo>
                    <a:pt x="5" y="0"/>
                  </a:lnTo>
                  <a:lnTo>
                    <a:pt x="10" y="5"/>
                  </a:lnTo>
                  <a:lnTo>
                    <a:pt x="12" y="0"/>
                  </a:lnTo>
                  <a:lnTo>
                    <a:pt x="17" y="0"/>
                  </a:lnTo>
                  <a:lnTo>
                    <a:pt x="22" y="0"/>
                  </a:lnTo>
                  <a:lnTo>
                    <a:pt x="31" y="5"/>
                  </a:lnTo>
                  <a:lnTo>
                    <a:pt x="34" y="0"/>
                  </a:lnTo>
                  <a:lnTo>
                    <a:pt x="34" y="2"/>
                  </a:lnTo>
                  <a:lnTo>
                    <a:pt x="36" y="2"/>
                  </a:lnTo>
                  <a:lnTo>
                    <a:pt x="41" y="2"/>
                  </a:lnTo>
                  <a:lnTo>
                    <a:pt x="45" y="5"/>
                  </a:lnTo>
                  <a:lnTo>
                    <a:pt x="48" y="7"/>
                  </a:lnTo>
                  <a:lnTo>
                    <a:pt x="52" y="7"/>
                  </a:lnTo>
                  <a:close/>
                </a:path>
              </a:pathLst>
            </a:custGeom>
            <a:solidFill>
              <a:srgbClr val="0033CC"/>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434" name="Freeform 5576"/>
            <p:cNvSpPr>
              <a:spLocks/>
            </p:cNvSpPr>
            <p:nvPr/>
          </p:nvSpPr>
          <p:spPr bwMode="auto">
            <a:xfrm>
              <a:off x="2731" y="1620"/>
              <a:ext cx="91" cy="79"/>
            </a:xfrm>
            <a:custGeom>
              <a:avLst/>
              <a:gdLst>
                <a:gd name="T0" fmla="*/ 139 w 80"/>
                <a:gd name="T1" fmla="*/ 83 h 64"/>
                <a:gd name="T2" fmla="*/ 143 w 80"/>
                <a:gd name="T3" fmla="*/ 89 h 64"/>
                <a:gd name="T4" fmla="*/ 143 w 80"/>
                <a:gd name="T5" fmla="*/ 74 h 64"/>
                <a:gd name="T6" fmla="*/ 152 w 80"/>
                <a:gd name="T7" fmla="*/ 70 h 64"/>
                <a:gd name="T8" fmla="*/ 152 w 80"/>
                <a:gd name="T9" fmla="*/ 70 h 64"/>
                <a:gd name="T10" fmla="*/ 143 w 80"/>
                <a:gd name="T11" fmla="*/ 63 h 64"/>
                <a:gd name="T12" fmla="*/ 139 w 80"/>
                <a:gd name="T13" fmla="*/ 63 h 64"/>
                <a:gd name="T14" fmla="*/ 143 w 80"/>
                <a:gd name="T15" fmla="*/ 63 h 64"/>
                <a:gd name="T16" fmla="*/ 139 w 80"/>
                <a:gd name="T17" fmla="*/ 53 h 64"/>
                <a:gd name="T18" fmla="*/ 135 w 80"/>
                <a:gd name="T19" fmla="*/ 35 h 64"/>
                <a:gd name="T20" fmla="*/ 96 w 80"/>
                <a:gd name="T21" fmla="*/ 35 h 64"/>
                <a:gd name="T22" fmla="*/ 73 w 80"/>
                <a:gd name="T23" fmla="*/ 0 h 64"/>
                <a:gd name="T24" fmla="*/ 73 w 80"/>
                <a:gd name="T25" fmla="*/ 9 h 64"/>
                <a:gd name="T26" fmla="*/ 68 w 80"/>
                <a:gd name="T27" fmla="*/ 9 h 64"/>
                <a:gd name="T28" fmla="*/ 59 w 80"/>
                <a:gd name="T29" fmla="*/ 14 h 64"/>
                <a:gd name="T30" fmla="*/ 53 w 80"/>
                <a:gd name="T31" fmla="*/ 14 h 64"/>
                <a:gd name="T32" fmla="*/ 50 w 80"/>
                <a:gd name="T33" fmla="*/ 14 h 64"/>
                <a:gd name="T34" fmla="*/ 50 w 80"/>
                <a:gd name="T35" fmla="*/ 28 h 64"/>
                <a:gd name="T36" fmla="*/ 50 w 80"/>
                <a:gd name="T37" fmla="*/ 35 h 64"/>
                <a:gd name="T38" fmla="*/ 53 w 80"/>
                <a:gd name="T39" fmla="*/ 40 h 64"/>
                <a:gd name="T40" fmla="*/ 50 w 80"/>
                <a:gd name="T41" fmla="*/ 40 h 64"/>
                <a:gd name="T42" fmla="*/ 40 w 80"/>
                <a:gd name="T43" fmla="*/ 49 h 64"/>
                <a:gd name="T44" fmla="*/ 40 w 80"/>
                <a:gd name="T45" fmla="*/ 49 h 64"/>
                <a:gd name="T46" fmla="*/ 40 w 80"/>
                <a:gd name="T47" fmla="*/ 63 h 64"/>
                <a:gd name="T48" fmla="*/ 32 w 80"/>
                <a:gd name="T49" fmla="*/ 63 h 64"/>
                <a:gd name="T50" fmla="*/ 26 w 80"/>
                <a:gd name="T51" fmla="*/ 53 h 64"/>
                <a:gd name="T52" fmla="*/ 26 w 80"/>
                <a:gd name="T53" fmla="*/ 53 h 64"/>
                <a:gd name="T54" fmla="*/ 23 w 80"/>
                <a:gd name="T55" fmla="*/ 49 h 64"/>
                <a:gd name="T56" fmla="*/ 19 w 80"/>
                <a:gd name="T57" fmla="*/ 63 h 64"/>
                <a:gd name="T58" fmla="*/ 2 w 80"/>
                <a:gd name="T59" fmla="*/ 63 h 64"/>
                <a:gd name="T60" fmla="*/ 0 w 80"/>
                <a:gd name="T61" fmla="*/ 53 h 64"/>
                <a:gd name="T62" fmla="*/ 2 w 80"/>
                <a:gd name="T63" fmla="*/ 70 h 64"/>
                <a:gd name="T64" fmla="*/ 10 w 80"/>
                <a:gd name="T65" fmla="*/ 83 h 64"/>
                <a:gd name="T66" fmla="*/ 19 w 80"/>
                <a:gd name="T67" fmla="*/ 70 h 64"/>
                <a:gd name="T68" fmla="*/ 36 w 80"/>
                <a:gd name="T69" fmla="*/ 122 h 64"/>
                <a:gd name="T70" fmla="*/ 46 w 80"/>
                <a:gd name="T71" fmla="*/ 137 h 64"/>
                <a:gd name="T72" fmla="*/ 73 w 80"/>
                <a:gd name="T73" fmla="*/ 158 h 64"/>
                <a:gd name="T74" fmla="*/ 101 w 80"/>
                <a:gd name="T75" fmla="*/ 184 h 64"/>
                <a:gd name="T76" fmla="*/ 109 w 80"/>
                <a:gd name="T77" fmla="*/ 184 h 64"/>
                <a:gd name="T78" fmla="*/ 111 w 80"/>
                <a:gd name="T79" fmla="*/ 184 h 64"/>
                <a:gd name="T80" fmla="*/ 111 w 80"/>
                <a:gd name="T81" fmla="*/ 184 h 64"/>
                <a:gd name="T82" fmla="*/ 98 w 80"/>
                <a:gd name="T83" fmla="*/ 169 h 64"/>
                <a:gd name="T84" fmla="*/ 98 w 80"/>
                <a:gd name="T85" fmla="*/ 162 h 64"/>
                <a:gd name="T86" fmla="*/ 96 w 80"/>
                <a:gd name="T87" fmla="*/ 158 h 64"/>
                <a:gd name="T88" fmla="*/ 73 w 80"/>
                <a:gd name="T89" fmla="*/ 130 h 64"/>
                <a:gd name="T90" fmla="*/ 73 w 80"/>
                <a:gd name="T91" fmla="*/ 122 h 64"/>
                <a:gd name="T92" fmla="*/ 68 w 80"/>
                <a:gd name="T93" fmla="*/ 122 h 64"/>
                <a:gd name="T94" fmla="*/ 64 w 80"/>
                <a:gd name="T95" fmla="*/ 96 h 64"/>
                <a:gd name="T96" fmla="*/ 53 w 80"/>
                <a:gd name="T97" fmla="*/ 96 h 64"/>
                <a:gd name="T98" fmla="*/ 53 w 80"/>
                <a:gd name="T99" fmla="*/ 70 h 64"/>
                <a:gd name="T100" fmla="*/ 64 w 80"/>
                <a:gd name="T101" fmla="*/ 70 h 64"/>
                <a:gd name="T102" fmla="*/ 73 w 80"/>
                <a:gd name="T103" fmla="*/ 83 h 64"/>
                <a:gd name="T104" fmla="*/ 76 w 80"/>
                <a:gd name="T105" fmla="*/ 70 h 64"/>
                <a:gd name="T106" fmla="*/ 85 w 80"/>
                <a:gd name="T107" fmla="*/ 70 h 64"/>
                <a:gd name="T108" fmla="*/ 96 w 80"/>
                <a:gd name="T109" fmla="*/ 70 h 64"/>
                <a:gd name="T110" fmla="*/ 111 w 80"/>
                <a:gd name="T111" fmla="*/ 83 h 64"/>
                <a:gd name="T112" fmla="*/ 119 w 80"/>
                <a:gd name="T113" fmla="*/ 70 h 64"/>
                <a:gd name="T114" fmla="*/ 119 w 80"/>
                <a:gd name="T115" fmla="*/ 74 h 64"/>
                <a:gd name="T116" fmla="*/ 122 w 80"/>
                <a:gd name="T117" fmla="*/ 74 h 64"/>
                <a:gd name="T118" fmla="*/ 131 w 80"/>
                <a:gd name="T119" fmla="*/ 74 h 64"/>
                <a:gd name="T120" fmla="*/ 131 w 80"/>
                <a:gd name="T121" fmla="*/ 74 h 64"/>
                <a:gd name="T122" fmla="*/ 139 w 80"/>
                <a:gd name="T123" fmla="*/ 83 h 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0" h="64">
                  <a:moveTo>
                    <a:pt x="73" y="29"/>
                  </a:moveTo>
                  <a:lnTo>
                    <a:pt x="76" y="31"/>
                  </a:lnTo>
                  <a:lnTo>
                    <a:pt x="76" y="26"/>
                  </a:lnTo>
                  <a:lnTo>
                    <a:pt x="80" y="24"/>
                  </a:lnTo>
                  <a:lnTo>
                    <a:pt x="76" y="22"/>
                  </a:lnTo>
                  <a:lnTo>
                    <a:pt x="73" y="22"/>
                  </a:lnTo>
                  <a:lnTo>
                    <a:pt x="76" y="22"/>
                  </a:lnTo>
                  <a:lnTo>
                    <a:pt x="73" y="19"/>
                  </a:lnTo>
                  <a:lnTo>
                    <a:pt x="71" y="12"/>
                  </a:lnTo>
                  <a:lnTo>
                    <a:pt x="50" y="12"/>
                  </a:lnTo>
                  <a:lnTo>
                    <a:pt x="38" y="0"/>
                  </a:lnTo>
                  <a:lnTo>
                    <a:pt x="38" y="3"/>
                  </a:lnTo>
                  <a:lnTo>
                    <a:pt x="36" y="3"/>
                  </a:lnTo>
                  <a:lnTo>
                    <a:pt x="31" y="5"/>
                  </a:lnTo>
                  <a:lnTo>
                    <a:pt x="28" y="5"/>
                  </a:lnTo>
                  <a:lnTo>
                    <a:pt x="26" y="5"/>
                  </a:lnTo>
                  <a:lnTo>
                    <a:pt x="26" y="10"/>
                  </a:lnTo>
                  <a:lnTo>
                    <a:pt x="26" y="12"/>
                  </a:lnTo>
                  <a:lnTo>
                    <a:pt x="28" y="14"/>
                  </a:lnTo>
                  <a:lnTo>
                    <a:pt x="26" y="14"/>
                  </a:lnTo>
                  <a:lnTo>
                    <a:pt x="21" y="17"/>
                  </a:lnTo>
                  <a:lnTo>
                    <a:pt x="21" y="22"/>
                  </a:lnTo>
                  <a:lnTo>
                    <a:pt x="17" y="22"/>
                  </a:lnTo>
                  <a:lnTo>
                    <a:pt x="14" y="19"/>
                  </a:lnTo>
                  <a:lnTo>
                    <a:pt x="12" y="17"/>
                  </a:lnTo>
                  <a:lnTo>
                    <a:pt x="10" y="22"/>
                  </a:lnTo>
                  <a:lnTo>
                    <a:pt x="2" y="22"/>
                  </a:lnTo>
                  <a:lnTo>
                    <a:pt x="0" y="19"/>
                  </a:lnTo>
                  <a:lnTo>
                    <a:pt x="2" y="24"/>
                  </a:lnTo>
                  <a:lnTo>
                    <a:pt x="5" y="29"/>
                  </a:lnTo>
                  <a:lnTo>
                    <a:pt x="10" y="24"/>
                  </a:lnTo>
                  <a:lnTo>
                    <a:pt x="19" y="43"/>
                  </a:lnTo>
                  <a:lnTo>
                    <a:pt x="24" y="48"/>
                  </a:lnTo>
                  <a:lnTo>
                    <a:pt x="38" y="55"/>
                  </a:lnTo>
                  <a:lnTo>
                    <a:pt x="54" y="64"/>
                  </a:lnTo>
                  <a:lnTo>
                    <a:pt x="57" y="64"/>
                  </a:lnTo>
                  <a:lnTo>
                    <a:pt x="59" y="64"/>
                  </a:lnTo>
                  <a:lnTo>
                    <a:pt x="52" y="59"/>
                  </a:lnTo>
                  <a:lnTo>
                    <a:pt x="52" y="57"/>
                  </a:lnTo>
                  <a:lnTo>
                    <a:pt x="50" y="55"/>
                  </a:lnTo>
                  <a:lnTo>
                    <a:pt x="38" y="45"/>
                  </a:lnTo>
                  <a:lnTo>
                    <a:pt x="38" y="43"/>
                  </a:lnTo>
                  <a:lnTo>
                    <a:pt x="36" y="43"/>
                  </a:lnTo>
                  <a:lnTo>
                    <a:pt x="33" y="33"/>
                  </a:lnTo>
                  <a:lnTo>
                    <a:pt x="28" y="33"/>
                  </a:lnTo>
                  <a:lnTo>
                    <a:pt x="28" y="24"/>
                  </a:lnTo>
                  <a:lnTo>
                    <a:pt x="33" y="24"/>
                  </a:lnTo>
                  <a:lnTo>
                    <a:pt x="38" y="29"/>
                  </a:lnTo>
                  <a:lnTo>
                    <a:pt x="40" y="24"/>
                  </a:lnTo>
                  <a:lnTo>
                    <a:pt x="45" y="24"/>
                  </a:lnTo>
                  <a:lnTo>
                    <a:pt x="50" y="24"/>
                  </a:lnTo>
                  <a:lnTo>
                    <a:pt x="59" y="29"/>
                  </a:lnTo>
                  <a:lnTo>
                    <a:pt x="62" y="24"/>
                  </a:lnTo>
                  <a:lnTo>
                    <a:pt x="62" y="26"/>
                  </a:lnTo>
                  <a:lnTo>
                    <a:pt x="64" y="26"/>
                  </a:lnTo>
                  <a:lnTo>
                    <a:pt x="69" y="26"/>
                  </a:lnTo>
                  <a:lnTo>
                    <a:pt x="73" y="29"/>
                  </a:lnTo>
                  <a:close/>
                </a:path>
              </a:pathLst>
            </a:custGeom>
            <a:solidFill>
              <a:srgbClr val="0033CC"/>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435" name="Freeform 5577"/>
            <p:cNvSpPr>
              <a:spLocks/>
            </p:cNvSpPr>
            <p:nvPr/>
          </p:nvSpPr>
          <p:spPr bwMode="auto">
            <a:xfrm>
              <a:off x="2788" y="1699"/>
              <a:ext cx="22" cy="13"/>
            </a:xfrm>
            <a:custGeom>
              <a:avLst/>
              <a:gdLst>
                <a:gd name="T0" fmla="*/ 24 w 21"/>
                <a:gd name="T1" fmla="*/ 38 h 10"/>
                <a:gd name="T2" fmla="*/ 26 w 21"/>
                <a:gd name="T3" fmla="*/ 27 h 10"/>
                <a:gd name="T4" fmla="*/ 21 w 21"/>
                <a:gd name="T5" fmla="*/ 21 h 10"/>
                <a:gd name="T6" fmla="*/ 19 w 21"/>
                <a:gd name="T7" fmla="*/ 12 h 10"/>
                <a:gd name="T8" fmla="*/ 9 w 21"/>
                <a:gd name="T9" fmla="*/ 0 h 10"/>
                <a:gd name="T10" fmla="*/ 7 w 21"/>
                <a:gd name="T11" fmla="*/ 0 h 10"/>
                <a:gd name="T12" fmla="*/ 0 w 21"/>
                <a:gd name="T13" fmla="*/ 0 h 10"/>
                <a:gd name="T14" fmla="*/ 24 w 21"/>
                <a:gd name="T15" fmla="*/ 38 h 1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 h="10">
                  <a:moveTo>
                    <a:pt x="19" y="10"/>
                  </a:moveTo>
                  <a:lnTo>
                    <a:pt x="21" y="7"/>
                  </a:lnTo>
                  <a:lnTo>
                    <a:pt x="16" y="5"/>
                  </a:lnTo>
                  <a:lnTo>
                    <a:pt x="14" y="3"/>
                  </a:lnTo>
                  <a:lnTo>
                    <a:pt x="9" y="0"/>
                  </a:lnTo>
                  <a:lnTo>
                    <a:pt x="7" y="0"/>
                  </a:lnTo>
                  <a:lnTo>
                    <a:pt x="0" y="0"/>
                  </a:lnTo>
                  <a:lnTo>
                    <a:pt x="19" y="10"/>
                  </a:lnTo>
                  <a:close/>
                </a:path>
              </a:pathLst>
            </a:custGeom>
            <a:solidFill>
              <a:srgbClr val="0033CC"/>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436" name="Freeform 5578"/>
            <p:cNvSpPr>
              <a:spLocks/>
            </p:cNvSpPr>
            <p:nvPr/>
          </p:nvSpPr>
          <p:spPr bwMode="auto">
            <a:xfrm>
              <a:off x="2441" y="1523"/>
              <a:ext cx="198" cy="189"/>
            </a:xfrm>
            <a:custGeom>
              <a:avLst/>
              <a:gdLst>
                <a:gd name="T0" fmla="*/ 307 w 177"/>
                <a:gd name="T1" fmla="*/ 361 h 152"/>
                <a:gd name="T2" fmla="*/ 307 w 177"/>
                <a:gd name="T3" fmla="*/ 380 h 152"/>
                <a:gd name="T4" fmla="*/ 304 w 177"/>
                <a:gd name="T5" fmla="*/ 380 h 152"/>
                <a:gd name="T6" fmla="*/ 298 w 177"/>
                <a:gd name="T7" fmla="*/ 380 h 152"/>
                <a:gd name="T8" fmla="*/ 298 w 177"/>
                <a:gd name="T9" fmla="*/ 387 h 152"/>
                <a:gd name="T10" fmla="*/ 276 w 177"/>
                <a:gd name="T11" fmla="*/ 415 h 152"/>
                <a:gd name="T12" fmla="*/ 243 w 177"/>
                <a:gd name="T13" fmla="*/ 402 h 152"/>
                <a:gd name="T14" fmla="*/ 236 w 177"/>
                <a:gd name="T15" fmla="*/ 394 h 152"/>
                <a:gd name="T16" fmla="*/ 233 w 177"/>
                <a:gd name="T17" fmla="*/ 402 h 152"/>
                <a:gd name="T18" fmla="*/ 210 w 177"/>
                <a:gd name="T19" fmla="*/ 402 h 152"/>
                <a:gd name="T20" fmla="*/ 194 w 177"/>
                <a:gd name="T21" fmla="*/ 415 h 152"/>
                <a:gd name="T22" fmla="*/ 194 w 177"/>
                <a:gd name="T23" fmla="*/ 451 h 152"/>
                <a:gd name="T24" fmla="*/ 161 w 177"/>
                <a:gd name="T25" fmla="*/ 443 h 152"/>
                <a:gd name="T26" fmla="*/ 161 w 177"/>
                <a:gd name="T27" fmla="*/ 443 h 152"/>
                <a:gd name="T28" fmla="*/ 152 w 177"/>
                <a:gd name="T29" fmla="*/ 443 h 152"/>
                <a:gd name="T30" fmla="*/ 87 w 177"/>
                <a:gd name="T31" fmla="*/ 415 h 152"/>
                <a:gd name="T32" fmla="*/ 70 w 177"/>
                <a:gd name="T33" fmla="*/ 402 h 152"/>
                <a:gd name="T34" fmla="*/ 83 w 177"/>
                <a:gd name="T35" fmla="*/ 374 h 152"/>
                <a:gd name="T36" fmla="*/ 87 w 177"/>
                <a:gd name="T37" fmla="*/ 331 h 152"/>
                <a:gd name="T38" fmla="*/ 87 w 177"/>
                <a:gd name="T39" fmla="*/ 295 h 152"/>
                <a:gd name="T40" fmla="*/ 102 w 177"/>
                <a:gd name="T41" fmla="*/ 317 h 152"/>
                <a:gd name="T42" fmla="*/ 87 w 177"/>
                <a:gd name="T43" fmla="*/ 274 h 152"/>
                <a:gd name="T44" fmla="*/ 92 w 177"/>
                <a:gd name="T45" fmla="*/ 261 h 152"/>
                <a:gd name="T46" fmla="*/ 78 w 177"/>
                <a:gd name="T47" fmla="*/ 246 h 152"/>
                <a:gd name="T48" fmla="*/ 67 w 177"/>
                <a:gd name="T49" fmla="*/ 210 h 152"/>
                <a:gd name="T50" fmla="*/ 70 w 177"/>
                <a:gd name="T51" fmla="*/ 196 h 152"/>
                <a:gd name="T52" fmla="*/ 57 w 177"/>
                <a:gd name="T53" fmla="*/ 190 h 152"/>
                <a:gd name="T54" fmla="*/ 43 w 177"/>
                <a:gd name="T55" fmla="*/ 184 h 152"/>
                <a:gd name="T56" fmla="*/ 21 w 177"/>
                <a:gd name="T57" fmla="*/ 169 h 152"/>
                <a:gd name="T58" fmla="*/ 2 w 177"/>
                <a:gd name="T59" fmla="*/ 164 h 152"/>
                <a:gd name="T60" fmla="*/ 10 w 177"/>
                <a:gd name="T61" fmla="*/ 148 h 152"/>
                <a:gd name="T62" fmla="*/ 12 w 177"/>
                <a:gd name="T63" fmla="*/ 144 h 152"/>
                <a:gd name="T64" fmla="*/ 0 w 177"/>
                <a:gd name="T65" fmla="*/ 144 h 152"/>
                <a:gd name="T66" fmla="*/ 28 w 177"/>
                <a:gd name="T67" fmla="*/ 119 h 152"/>
                <a:gd name="T68" fmla="*/ 49 w 177"/>
                <a:gd name="T69" fmla="*/ 127 h 152"/>
                <a:gd name="T70" fmla="*/ 78 w 177"/>
                <a:gd name="T71" fmla="*/ 127 h 152"/>
                <a:gd name="T72" fmla="*/ 70 w 177"/>
                <a:gd name="T73" fmla="*/ 77 h 152"/>
                <a:gd name="T74" fmla="*/ 78 w 177"/>
                <a:gd name="T75" fmla="*/ 71 h 152"/>
                <a:gd name="T76" fmla="*/ 87 w 177"/>
                <a:gd name="T77" fmla="*/ 93 h 152"/>
                <a:gd name="T78" fmla="*/ 129 w 177"/>
                <a:gd name="T79" fmla="*/ 87 h 152"/>
                <a:gd name="T80" fmla="*/ 119 w 177"/>
                <a:gd name="T81" fmla="*/ 87 h 152"/>
                <a:gd name="T82" fmla="*/ 149 w 177"/>
                <a:gd name="T83" fmla="*/ 50 h 152"/>
                <a:gd name="T84" fmla="*/ 152 w 177"/>
                <a:gd name="T85" fmla="*/ 14 h 152"/>
                <a:gd name="T86" fmla="*/ 173 w 177"/>
                <a:gd name="T87" fmla="*/ 0 h 152"/>
                <a:gd name="T88" fmla="*/ 187 w 177"/>
                <a:gd name="T89" fmla="*/ 21 h 152"/>
                <a:gd name="T90" fmla="*/ 215 w 177"/>
                <a:gd name="T91" fmla="*/ 57 h 152"/>
                <a:gd name="T92" fmla="*/ 233 w 177"/>
                <a:gd name="T93" fmla="*/ 50 h 152"/>
                <a:gd name="T94" fmla="*/ 233 w 177"/>
                <a:gd name="T95" fmla="*/ 57 h 152"/>
                <a:gd name="T96" fmla="*/ 256 w 177"/>
                <a:gd name="T97" fmla="*/ 87 h 152"/>
                <a:gd name="T98" fmla="*/ 270 w 177"/>
                <a:gd name="T99" fmla="*/ 87 h 152"/>
                <a:gd name="T100" fmla="*/ 274 w 177"/>
                <a:gd name="T101" fmla="*/ 93 h 152"/>
                <a:gd name="T102" fmla="*/ 309 w 177"/>
                <a:gd name="T103" fmla="*/ 108 h 152"/>
                <a:gd name="T104" fmla="*/ 298 w 177"/>
                <a:gd name="T105" fmla="*/ 184 h 152"/>
                <a:gd name="T106" fmla="*/ 294 w 177"/>
                <a:gd name="T107" fmla="*/ 190 h 152"/>
                <a:gd name="T108" fmla="*/ 285 w 177"/>
                <a:gd name="T109" fmla="*/ 196 h 152"/>
                <a:gd name="T110" fmla="*/ 264 w 177"/>
                <a:gd name="T111" fmla="*/ 246 h 152"/>
                <a:gd name="T112" fmla="*/ 276 w 177"/>
                <a:gd name="T113" fmla="*/ 242 h 152"/>
                <a:gd name="T114" fmla="*/ 291 w 177"/>
                <a:gd name="T115" fmla="*/ 267 h 152"/>
                <a:gd name="T116" fmla="*/ 291 w 177"/>
                <a:gd name="T117" fmla="*/ 290 h 152"/>
                <a:gd name="T118" fmla="*/ 285 w 177"/>
                <a:gd name="T119" fmla="*/ 307 h 152"/>
                <a:gd name="T120" fmla="*/ 285 w 177"/>
                <a:gd name="T121" fmla="*/ 325 h 152"/>
                <a:gd name="T122" fmla="*/ 285 w 177"/>
                <a:gd name="T123" fmla="*/ 344 h 152"/>
                <a:gd name="T124" fmla="*/ 307 w 177"/>
                <a:gd name="T125" fmla="*/ 361 h 15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77" h="152">
                  <a:moveTo>
                    <a:pt x="175" y="121"/>
                  </a:moveTo>
                  <a:lnTo>
                    <a:pt x="175" y="128"/>
                  </a:lnTo>
                  <a:lnTo>
                    <a:pt x="173" y="128"/>
                  </a:lnTo>
                  <a:lnTo>
                    <a:pt x="170" y="128"/>
                  </a:lnTo>
                  <a:lnTo>
                    <a:pt x="170" y="130"/>
                  </a:lnTo>
                  <a:lnTo>
                    <a:pt x="158" y="140"/>
                  </a:lnTo>
                  <a:lnTo>
                    <a:pt x="139" y="135"/>
                  </a:lnTo>
                  <a:lnTo>
                    <a:pt x="135" y="133"/>
                  </a:lnTo>
                  <a:lnTo>
                    <a:pt x="132" y="135"/>
                  </a:lnTo>
                  <a:lnTo>
                    <a:pt x="120" y="135"/>
                  </a:lnTo>
                  <a:lnTo>
                    <a:pt x="111" y="140"/>
                  </a:lnTo>
                  <a:lnTo>
                    <a:pt x="111" y="152"/>
                  </a:lnTo>
                  <a:lnTo>
                    <a:pt x="92" y="149"/>
                  </a:lnTo>
                  <a:lnTo>
                    <a:pt x="87" y="149"/>
                  </a:lnTo>
                  <a:lnTo>
                    <a:pt x="50" y="140"/>
                  </a:lnTo>
                  <a:lnTo>
                    <a:pt x="40" y="135"/>
                  </a:lnTo>
                  <a:lnTo>
                    <a:pt x="47" y="126"/>
                  </a:lnTo>
                  <a:lnTo>
                    <a:pt x="50" y="111"/>
                  </a:lnTo>
                  <a:lnTo>
                    <a:pt x="50" y="100"/>
                  </a:lnTo>
                  <a:lnTo>
                    <a:pt x="57" y="107"/>
                  </a:lnTo>
                  <a:lnTo>
                    <a:pt x="50" y="92"/>
                  </a:lnTo>
                  <a:lnTo>
                    <a:pt x="52" y="88"/>
                  </a:lnTo>
                  <a:lnTo>
                    <a:pt x="45" y="83"/>
                  </a:lnTo>
                  <a:lnTo>
                    <a:pt x="38" y="71"/>
                  </a:lnTo>
                  <a:lnTo>
                    <a:pt x="40" y="66"/>
                  </a:lnTo>
                  <a:lnTo>
                    <a:pt x="33" y="64"/>
                  </a:lnTo>
                  <a:lnTo>
                    <a:pt x="24" y="62"/>
                  </a:lnTo>
                  <a:lnTo>
                    <a:pt x="12" y="57"/>
                  </a:lnTo>
                  <a:lnTo>
                    <a:pt x="2" y="55"/>
                  </a:lnTo>
                  <a:lnTo>
                    <a:pt x="5" y="50"/>
                  </a:lnTo>
                  <a:lnTo>
                    <a:pt x="7" y="48"/>
                  </a:lnTo>
                  <a:lnTo>
                    <a:pt x="0" y="48"/>
                  </a:lnTo>
                  <a:lnTo>
                    <a:pt x="16" y="40"/>
                  </a:lnTo>
                  <a:lnTo>
                    <a:pt x="28" y="43"/>
                  </a:lnTo>
                  <a:lnTo>
                    <a:pt x="45" y="43"/>
                  </a:lnTo>
                  <a:lnTo>
                    <a:pt x="40" y="26"/>
                  </a:lnTo>
                  <a:lnTo>
                    <a:pt x="45" y="24"/>
                  </a:lnTo>
                  <a:lnTo>
                    <a:pt x="50" y="31"/>
                  </a:lnTo>
                  <a:lnTo>
                    <a:pt x="73" y="29"/>
                  </a:lnTo>
                  <a:lnTo>
                    <a:pt x="68" y="29"/>
                  </a:lnTo>
                  <a:lnTo>
                    <a:pt x="85" y="17"/>
                  </a:lnTo>
                  <a:lnTo>
                    <a:pt x="87" y="5"/>
                  </a:lnTo>
                  <a:lnTo>
                    <a:pt x="99" y="0"/>
                  </a:lnTo>
                  <a:lnTo>
                    <a:pt x="106" y="7"/>
                  </a:lnTo>
                  <a:lnTo>
                    <a:pt x="123" y="19"/>
                  </a:lnTo>
                  <a:lnTo>
                    <a:pt x="132" y="17"/>
                  </a:lnTo>
                  <a:lnTo>
                    <a:pt x="132" y="19"/>
                  </a:lnTo>
                  <a:lnTo>
                    <a:pt x="147" y="29"/>
                  </a:lnTo>
                  <a:lnTo>
                    <a:pt x="154" y="29"/>
                  </a:lnTo>
                  <a:lnTo>
                    <a:pt x="156" y="31"/>
                  </a:lnTo>
                  <a:lnTo>
                    <a:pt x="177" y="36"/>
                  </a:lnTo>
                  <a:lnTo>
                    <a:pt x="170" y="62"/>
                  </a:lnTo>
                  <a:lnTo>
                    <a:pt x="168" y="64"/>
                  </a:lnTo>
                  <a:lnTo>
                    <a:pt x="163" y="66"/>
                  </a:lnTo>
                  <a:lnTo>
                    <a:pt x="151" y="83"/>
                  </a:lnTo>
                  <a:lnTo>
                    <a:pt x="158" y="81"/>
                  </a:lnTo>
                  <a:lnTo>
                    <a:pt x="165" y="90"/>
                  </a:lnTo>
                  <a:lnTo>
                    <a:pt x="165" y="97"/>
                  </a:lnTo>
                  <a:lnTo>
                    <a:pt x="163" y="104"/>
                  </a:lnTo>
                  <a:lnTo>
                    <a:pt x="163" y="109"/>
                  </a:lnTo>
                  <a:lnTo>
                    <a:pt x="163" y="116"/>
                  </a:lnTo>
                  <a:lnTo>
                    <a:pt x="175" y="121"/>
                  </a:lnTo>
                  <a:close/>
                </a:path>
              </a:pathLst>
            </a:custGeom>
            <a:solidFill>
              <a:srgbClr val="0033CC"/>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437" name="Freeform 5579"/>
            <p:cNvSpPr>
              <a:spLocks/>
            </p:cNvSpPr>
            <p:nvPr/>
          </p:nvSpPr>
          <p:spPr bwMode="auto">
            <a:xfrm>
              <a:off x="2655" y="1703"/>
              <a:ext cx="13" cy="28"/>
            </a:xfrm>
            <a:custGeom>
              <a:avLst/>
              <a:gdLst>
                <a:gd name="T0" fmla="*/ 13 w 12"/>
                <a:gd name="T1" fmla="*/ 61 h 23"/>
                <a:gd name="T2" fmla="*/ 3 w 12"/>
                <a:gd name="T3" fmla="*/ 57 h 23"/>
                <a:gd name="T4" fmla="*/ 0 w 12"/>
                <a:gd name="T5" fmla="*/ 23 h 23"/>
                <a:gd name="T6" fmla="*/ 13 w 12"/>
                <a:gd name="T7" fmla="*/ 0 h 23"/>
                <a:gd name="T8" fmla="*/ 17 w 12"/>
                <a:gd name="T9" fmla="*/ 23 h 23"/>
                <a:gd name="T10" fmla="*/ 13 w 12"/>
                <a:gd name="T11" fmla="*/ 61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3">
                  <a:moveTo>
                    <a:pt x="8" y="23"/>
                  </a:moveTo>
                  <a:lnTo>
                    <a:pt x="3" y="21"/>
                  </a:lnTo>
                  <a:lnTo>
                    <a:pt x="0" y="9"/>
                  </a:lnTo>
                  <a:lnTo>
                    <a:pt x="8" y="0"/>
                  </a:lnTo>
                  <a:lnTo>
                    <a:pt x="12" y="9"/>
                  </a:lnTo>
                  <a:lnTo>
                    <a:pt x="8" y="23"/>
                  </a:lnTo>
                  <a:close/>
                </a:path>
              </a:pathLst>
            </a:custGeom>
            <a:solidFill>
              <a:srgbClr val="0033CC"/>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438" name="Freeform 5580"/>
            <p:cNvSpPr>
              <a:spLocks/>
            </p:cNvSpPr>
            <p:nvPr/>
          </p:nvSpPr>
          <p:spPr bwMode="auto">
            <a:xfrm>
              <a:off x="2768" y="1583"/>
              <a:ext cx="102" cy="52"/>
            </a:xfrm>
            <a:custGeom>
              <a:avLst/>
              <a:gdLst>
                <a:gd name="T0" fmla="*/ 67 w 92"/>
                <a:gd name="T1" fmla="*/ 121 h 42"/>
                <a:gd name="T2" fmla="*/ 32 w 92"/>
                <a:gd name="T3" fmla="*/ 121 h 42"/>
                <a:gd name="T4" fmla="*/ 12 w 92"/>
                <a:gd name="T5" fmla="*/ 88 h 42"/>
                <a:gd name="T6" fmla="*/ 2 w 92"/>
                <a:gd name="T7" fmla="*/ 82 h 42"/>
                <a:gd name="T8" fmla="*/ 0 w 92"/>
                <a:gd name="T9" fmla="*/ 77 h 42"/>
                <a:gd name="T10" fmla="*/ 2 w 92"/>
                <a:gd name="T11" fmla="*/ 66 h 42"/>
                <a:gd name="T12" fmla="*/ 12 w 92"/>
                <a:gd name="T13" fmla="*/ 40 h 42"/>
                <a:gd name="T14" fmla="*/ 14 w 92"/>
                <a:gd name="T15" fmla="*/ 32 h 42"/>
                <a:gd name="T16" fmla="*/ 24 w 92"/>
                <a:gd name="T17" fmla="*/ 21 h 42"/>
                <a:gd name="T18" fmla="*/ 32 w 92"/>
                <a:gd name="T19" fmla="*/ 21 h 42"/>
                <a:gd name="T20" fmla="*/ 59 w 92"/>
                <a:gd name="T21" fmla="*/ 21 h 42"/>
                <a:gd name="T22" fmla="*/ 95 w 92"/>
                <a:gd name="T23" fmla="*/ 0 h 42"/>
                <a:gd name="T24" fmla="*/ 135 w 92"/>
                <a:gd name="T25" fmla="*/ 0 h 42"/>
                <a:gd name="T26" fmla="*/ 154 w 92"/>
                <a:gd name="T27" fmla="*/ 21 h 42"/>
                <a:gd name="T28" fmla="*/ 135 w 92"/>
                <a:gd name="T29" fmla="*/ 62 h 42"/>
                <a:gd name="T30" fmla="*/ 113 w 92"/>
                <a:gd name="T31" fmla="*/ 102 h 42"/>
                <a:gd name="T32" fmla="*/ 99 w 92"/>
                <a:gd name="T33" fmla="*/ 118 h 42"/>
                <a:gd name="T34" fmla="*/ 67 w 92"/>
                <a:gd name="T35" fmla="*/ 121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2" h="42">
                  <a:moveTo>
                    <a:pt x="40" y="42"/>
                  </a:moveTo>
                  <a:lnTo>
                    <a:pt x="19" y="42"/>
                  </a:lnTo>
                  <a:lnTo>
                    <a:pt x="7" y="30"/>
                  </a:lnTo>
                  <a:lnTo>
                    <a:pt x="2" y="28"/>
                  </a:lnTo>
                  <a:lnTo>
                    <a:pt x="0" y="26"/>
                  </a:lnTo>
                  <a:lnTo>
                    <a:pt x="2" y="23"/>
                  </a:lnTo>
                  <a:lnTo>
                    <a:pt x="7" y="14"/>
                  </a:lnTo>
                  <a:lnTo>
                    <a:pt x="9" y="11"/>
                  </a:lnTo>
                  <a:lnTo>
                    <a:pt x="14" y="7"/>
                  </a:lnTo>
                  <a:lnTo>
                    <a:pt x="19" y="7"/>
                  </a:lnTo>
                  <a:lnTo>
                    <a:pt x="35" y="7"/>
                  </a:lnTo>
                  <a:lnTo>
                    <a:pt x="57" y="0"/>
                  </a:lnTo>
                  <a:lnTo>
                    <a:pt x="80" y="0"/>
                  </a:lnTo>
                  <a:lnTo>
                    <a:pt x="92" y="7"/>
                  </a:lnTo>
                  <a:lnTo>
                    <a:pt x="80" y="21"/>
                  </a:lnTo>
                  <a:lnTo>
                    <a:pt x="68" y="35"/>
                  </a:lnTo>
                  <a:lnTo>
                    <a:pt x="59" y="40"/>
                  </a:lnTo>
                  <a:lnTo>
                    <a:pt x="40" y="42"/>
                  </a:lnTo>
                  <a:close/>
                </a:path>
              </a:pathLst>
            </a:custGeom>
            <a:solidFill>
              <a:srgbClr val="0033CC"/>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439" name="Freeform 5581"/>
            <p:cNvSpPr>
              <a:spLocks/>
            </p:cNvSpPr>
            <p:nvPr/>
          </p:nvSpPr>
          <p:spPr bwMode="auto">
            <a:xfrm>
              <a:off x="2884" y="1011"/>
              <a:ext cx="2095" cy="718"/>
            </a:xfrm>
            <a:custGeom>
              <a:avLst/>
              <a:gdLst>
                <a:gd name="T0" fmla="*/ 2822 w 1874"/>
                <a:gd name="T1" fmla="*/ 366 h 579"/>
                <a:gd name="T2" fmla="*/ 2558 w 1874"/>
                <a:gd name="T3" fmla="*/ 293 h 579"/>
                <a:gd name="T4" fmla="*/ 2310 w 1874"/>
                <a:gd name="T5" fmla="*/ 239 h 579"/>
                <a:gd name="T6" fmla="*/ 2122 w 1874"/>
                <a:gd name="T7" fmla="*/ 207 h 579"/>
                <a:gd name="T8" fmla="*/ 2057 w 1874"/>
                <a:gd name="T9" fmla="*/ 239 h 579"/>
                <a:gd name="T10" fmla="*/ 1864 w 1874"/>
                <a:gd name="T11" fmla="*/ 219 h 579"/>
                <a:gd name="T12" fmla="*/ 1545 w 1874"/>
                <a:gd name="T13" fmla="*/ 151 h 579"/>
                <a:gd name="T14" fmla="*/ 1515 w 1874"/>
                <a:gd name="T15" fmla="*/ 88 h 579"/>
                <a:gd name="T16" fmla="*/ 1350 w 1874"/>
                <a:gd name="T17" fmla="*/ 47 h 579"/>
                <a:gd name="T18" fmla="*/ 1222 w 1874"/>
                <a:gd name="T19" fmla="*/ 57 h 579"/>
                <a:gd name="T20" fmla="*/ 1037 w 1874"/>
                <a:gd name="T21" fmla="*/ 118 h 579"/>
                <a:gd name="T22" fmla="*/ 983 w 1874"/>
                <a:gd name="T23" fmla="*/ 216 h 579"/>
                <a:gd name="T24" fmla="*/ 1037 w 1874"/>
                <a:gd name="T25" fmla="*/ 239 h 579"/>
                <a:gd name="T26" fmla="*/ 889 w 1874"/>
                <a:gd name="T27" fmla="*/ 255 h 579"/>
                <a:gd name="T28" fmla="*/ 956 w 1874"/>
                <a:gd name="T29" fmla="*/ 352 h 579"/>
                <a:gd name="T30" fmla="*/ 944 w 1874"/>
                <a:gd name="T31" fmla="*/ 414 h 579"/>
                <a:gd name="T32" fmla="*/ 889 w 1874"/>
                <a:gd name="T33" fmla="*/ 450 h 579"/>
                <a:gd name="T34" fmla="*/ 743 w 1874"/>
                <a:gd name="T35" fmla="*/ 193 h 579"/>
                <a:gd name="T36" fmla="*/ 809 w 1874"/>
                <a:gd name="T37" fmla="*/ 366 h 579"/>
                <a:gd name="T38" fmla="*/ 624 w 1874"/>
                <a:gd name="T39" fmla="*/ 392 h 579"/>
                <a:gd name="T40" fmla="*/ 513 w 1874"/>
                <a:gd name="T41" fmla="*/ 363 h 579"/>
                <a:gd name="T42" fmla="*/ 340 w 1874"/>
                <a:gd name="T43" fmla="*/ 428 h 579"/>
                <a:gd name="T44" fmla="*/ 315 w 1874"/>
                <a:gd name="T45" fmla="*/ 476 h 579"/>
                <a:gd name="T46" fmla="*/ 226 w 1874"/>
                <a:gd name="T47" fmla="*/ 589 h 579"/>
                <a:gd name="T48" fmla="*/ 95 w 1874"/>
                <a:gd name="T49" fmla="*/ 450 h 579"/>
                <a:gd name="T50" fmla="*/ 84 w 1874"/>
                <a:gd name="T51" fmla="*/ 363 h 579"/>
                <a:gd name="T52" fmla="*/ 21 w 1874"/>
                <a:gd name="T53" fmla="*/ 337 h 579"/>
                <a:gd name="T54" fmla="*/ 66 w 1874"/>
                <a:gd name="T55" fmla="*/ 589 h 579"/>
                <a:gd name="T56" fmla="*/ 50 w 1874"/>
                <a:gd name="T57" fmla="*/ 755 h 579"/>
                <a:gd name="T58" fmla="*/ 99 w 1874"/>
                <a:gd name="T59" fmla="*/ 982 h 579"/>
                <a:gd name="T60" fmla="*/ 265 w 1874"/>
                <a:gd name="T61" fmla="*/ 1210 h 579"/>
                <a:gd name="T62" fmla="*/ 359 w 1874"/>
                <a:gd name="T63" fmla="*/ 1432 h 579"/>
                <a:gd name="T64" fmla="*/ 363 w 1874"/>
                <a:gd name="T65" fmla="*/ 1548 h 579"/>
                <a:gd name="T66" fmla="*/ 650 w 1874"/>
                <a:gd name="T67" fmla="*/ 1698 h 579"/>
                <a:gd name="T68" fmla="*/ 633 w 1874"/>
                <a:gd name="T69" fmla="*/ 1461 h 579"/>
                <a:gd name="T70" fmla="*/ 612 w 1874"/>
                <a:gd name="T71" fmla="*/ 1190 h 579"/>
                <a:gd name="T72" fmla="*/ 838 w 1874"/>
                <a:gd name="T73" fmla="*/ 1155 h 579"/>
                <a:gd name="T74" fmla="*/ 1017 w 1874"/>
                <a:gd name="T75" fmla="*/ 1003 h 579"/>
                <a:gd name="T76" fmla="*/ 1204 w 1874"/>
                <a:gd name="T77" fmla="*/ 1074 h 579"/>
                <a:gd name="T78" fmla="*/ 1454 w 1874"/>
                <a:gd name="T79" fmla="*/ 1281 h 579"/>
                <a:gd name="T80" fmla="*/ 1678 w 1874"/>
                <a:gd name="T81" fmla="*/ 1261 h 579"/>
                <a:gd name="T82" fmla="*/ 1886 w 1874"/>
                <a:gd name="T83" fmla="*/ 1261 h 579"/>
                <a:gd name="T84" fmla="*/ 2193 w 1874"/>
                <a:gd name="T85" fmla="*/ 1274 h 579"/>
                <a:gd name="T86" fmla="*/ 2279 w 1874"/>
                <a:gd name="T87" fmla="*/ 1101 h 579"/>
                <a:gd name="T88" fmla="*/ 2571 w 1874"/>
                <a:gd name="T89" fmla="*/ 1328 h 579"/>
                <a:gd name="T90" fmla="*/ 2680 w 1874"/>
                <a:gd name="T91" fmla="*/ 1587 h 579"/>
                <a:gd name="T92" fmla="*/ 2730 w 1874"/>
                <a:gd name="T93" fmla="*/ 1636 h 579"/>
                <a:gd name="T94" fmla="*/ 2794 w 1874"/>
                <a:gd name="T95" fmla="*/ 1318 h 579"/>
                <a:gd name="T96" fmla="*/ 2632 w 1874"/>
                <a:gd name="T97" fmla="*/ 1053 h 579"/>
                <a:gd name="T98" fmla="*/ 2558 w 1874"/>
                <a:gd name="T99" fmla="*/ 947 h 579"/>
                <a:gd name="T100" fmla="*/ 2662 w 1874"/>
                <a:gd name="T101" fmla="*/ 805 h 579"/>
                <a:gd name="T102" fmla="*/ 2825 w 1874"/>
                <a:gd name="T103" fmla="*/ 818 h 579"/>
                <a:gd name="T104" fmla="*/ 2903 w 1874"/>
                <a:gd name="T105" fmla="*/ 729 h 579"/>
                <a:gd name="T106" fmla="*/ 2958 w 1874"/>
                <a:gd name="T107" fmla="*/ 665 h 579"/>
                <a:gd name="T108" fmla="*/ 2958 w 1874"/>
                <a:gd name="T109" fmla="*/ 928 h 579"/>
                <a:gd name="T110" fmla="*/ 3139 w 1874"/>
                <a:gd name="T111" fmla="*/ 1110 h 579"/>
                <a:gd name="T112" fmla="*/ 3139 w 1874"/>
                <a:gd name="T113" fmla="*/ 968 h 579"/>
                <a:gd name="T114" fmla="*/ 3052 w 1874"/>
                <a:gd name="T115" fmla="*/ 781 h 579"/>
                <a:gd name="T116" fmla="*/ 3177 w 1874"/>
                <a:gd name="T117" fmla="*/ 729 h 579"/>
                <a:gd name="T118" fmla="*/ 3253 w 1874"/>
                <a:gd name="T119" fmla="*/ 636 h 579"/>
                <a:gd name="T120" fmla="*/ 3107 w 1874"/>
                <a:gd name="T121" fmla="*/ 450 h 57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874" h="579">
                  <a:moveTo>
                    <a:pt x="1734" y="123"/>
                  </a:moveTo>
                  <a:lnTo>
                    <a:pt x="1699" y="115"/>
                  </a:lnTo>
                  <a:lnTo>
                    <a:pt x="1663" y="111"/>
                  </a:lnTo>
                  <a:lnTo>
                    <a:pt x="1630" y="108"/>
                  </a:lnTo>
                  <a:lnTo>
                    <a:pt x="1602" y="106"/>
                  </a:lnTo>
                  <a:lnTo>
                    <a:pt x="1611" y="113"/>
                  </a:lnTo>
                  <a:lnTo>
                    <a:pt x="1630" y="123"/>
                  </a:lnTo>
                  <a:lnTo>
                    <a:pt x="1628" y="125"/>
                  </a:lnTo>
                  <a:lnTo>
                    <a:pt x="1616" y="125"/>
                  </a:lnTo>
                  <a:lnTo>
                    <a:pt x="1599" y="120"/>
                  </a:lnTo>
                  <a:lnTo>
                    <a:pt x="1595" y="118"/>
                  </a:lnTo>
                  <a:lnTo>
                    <a:pt x="1576" y="111"/>
                  </a:lnTo>
                  <a:lnTo>
                    <a:pt x="1564" y="113"/>
                  </a:lnTo>
                  <a:lnTo>
                    <a:pt x="1517" y="113"/>
                  </a:lnTo>
                  <a:lnTo>
                    <a:pt x="1517" y="120"/>
                  </a:lnTo>
                  <a:lnTo>
                    <a:pt x="1500" y="113"/>
                  </a:lnTo>
                  <a:lnTo>
                    <a:pt x="1481" y="108"/>
                  </a:lnTo>
                  <a:lnTo>
                    <a:pt x="1465" y="99"/>
                  </a:lnTo>
                  <a:lnTo>
                    <a:pt x="1436" y="92"/>
                  </a:lnTo>
                  <a:lnTo>
                    <a:pt x="1408" y="94"/>
                  </a:lnTo>
                  <a:lnTo>
                    <a:pt x="1379" y="94"/>
                  </a:lnTo>
                  <a:lnTo>
                    <a:pt x="1372" y="94"/>
                  </a:lnTo>
                  <a:lnTo>
                    <a:pt x="1351" y="87"/>
                  </a:lnTo>
                  <a:lnTo>
                    <a:pt x="1344" y="89"/>
                  </a:lnTo>
                  <a:lnTo>
                    <a:pt x="1344" y="87"/>
                  </a:lnTo>
                  <a:lnTo>
                    <a:pt x="1337" y="85"/>
                  </a:lnTo>
                  <a:lnTo>
                    <a:pt x="1323" y="82"/>
                  </a:lnTo>
                  <a:lnTo>
                    <a:pt x="1330" y="80"/>
                  </a:lnTo>
                  <a:lnTo>
                    <a:pt x="1304" y="75"/>
                  </a:lnTo>
                  <a:lnTo>
                    <a:pt x="1287" y="78"/>
                  </a:lnTo>
                  <a:lnTo>
                    <a:pt x="1285" y="78"/>
                  </a:lnTo>
                  <a:lnTo>
                    <a:pt x="1287" y="75"/>
                  </a:lnTo>
                  <a:lnTo>
                    <a:pt x="1285" y="73"/>
                  </a:lnTo>
                  <a:lnTo>
                    <a:pt x="1245" y="71"/>
                  </a:lnTo>
                  <a:lnTo>
                    <a:pt x="1207" y="66"/>
                  </a:lnTo>
                  <a:lnTo>
                    <a:pt x="1216" y="71"/>
                  </a:lnTo>
                  <a:lnTo>
                    <a:pt x="1202" y="75"/>
                  </a:lnTo>
                  <a:lnTo>
                    <a:pt x="1207" y="75"/>
                  </a:lnTo>
                  <a:lnTo>
                    <a:pt x="1211" y="75"/>
                  </a:lnTo>
                  <a:lnTo>
                    <a:pt x="1216" y="80"/>
                  </a:lnTo>
                  <a:lnTo>
                    <a:pt x="1223" y="87"/>
                  </a:lnTo>
                  <a:lnTo>
                    <a:pt x="1204" y="85"/>
                  </a:lnTo>
                  <a:lnTo>
                    <a:pt x="1207" y="87"/>
                  </a:lnTo>
                  <a:lnTo>
                    <a:pt x="1209" y="92"/>
                  </a:lnTo>
                  <a:lnTo>
                    <a:pt x="1178" y="82"/>
                  </a:lnTo>
                  <a:lnTo>
                    <a:pt x="1166" y="87"/>
                  </a:lnTo>
                  <a:lnTo>
                    <a:pt x="1140" y="82"/>
                  </a:lnTo>
                  <a:lnTo>
                    <a:pt x="1136" y="80"/>
                  </a:lnTo>
                  <a:lnTo>
                    <a:pt x="1143" y="89"/>
                  </a:lnTo>
                  <a:lnTo>
                    <a:pt x="1138" y="97"/>
                  </a:lnTo>
                  <a:lnTo>
                    <a:pt x="1122" y="92"/>
                  </a:lnTo>
                  <a:lnTo>
                    <a:pt x="1098" y="82"/>
                  </a:lnTo>
                  <a:lnTo>
                    <a:pt x="1074" y="73"/>
                  </a:lnTo>
                  <a:lnTo>
                    <a:pt x="1067" y="75"/>
                  </a:lnTo>
                  <a:lnTo>
                    <a:pt x="1086" y="87"/>
                  </a:lnTo>
                  <a:lnTo>
                    <a:pt x="1060" y="73"/>
                  </a:lnTo>
                  <a:lnTo>
                    <a:pt x="1017" y="68"/>
                  </a:lnTo>
                  <a:lnTo>
                    <a:pt x="977" y="63"/>
                  </a:lnTo>
                  <a:lnTo>
                    <a:pt x="954" y="59"/>
                  </a:lnTo>
                  <a:lnTo>
                    <a:pt x="956" y="56"/>
                  </a:lnTo>
                  <a:lnTo>
                    <a:pt x="937" y="54"/>
                  </a:lnTo>
                  <a:lnTo>
                    <a:pt x="899" y="56"/>
                  </a:lnTo>
                  <a:lnTo>
                    <a:pt x="885" y="52"/>
                  </a:lnTo>
                  <a:lnTo>
                    <a:pt x="871" y="52"/>
                  </a:lnTo>
                  <a:lnTo>
                    <a:pt x="871" y="49"/>
                  </a:lnTo>
                  <a:lnTo>
                    <a:pt x="849" y="52"/>
                  </a:lnTo>
                  <a:lnTo>
                    <a:pt x="868" y="54"/>
                  </a:lnTo>
                  <a:lnTo>
                    <a:pt x="847" y="61"/>
                  </a:lnTo>
                  <a:lnTo>
                    <a:pt x="826" y="63"/>
                  </a:lnTo>
                  <a:lnTo>
                    <a:pt x="826" y="59"/>
                  </a:lnTo>
                  <a:lnTo>
                    <a:pt x="847" y="45"/>
                  </a:lnTo>
                  <a:lnTo>
                    <a:pt x="868" y="30"/>
                  </a:lnTo>
                  <a:lnTo>
                    <a:pt x="859" y="28"/>
                  </a:lnTo>
                  <a:lnTo>
                    <a:pt x="849" y="23"/>
                  </a:lnTo>
                  <a:lnTo>
                    <a:pt x="866" y="28"/>
                  </a:lnTo>
                  <a:lnTo>
                    <a:pt x="852" y="19"/>
                  </a:lnTo>
                  <a:lnTo>
                    <a:pt x="849" y="21"/>
                  </a:lnTo>
                  <a:lnTo>
                    <a:pt x="842" y="19"/>
                  </a:lnTo>
                  <a:lnTo>
                    <a:pt x="823" y="14"/>
                  </a:lnTo>
                  <a:lnTo>
                    <a:pt x="788" y="14"/>
                  </a:lnTo>
                  <a:lnTo>
                    <a:pt x="774" y="16"/>
                  </a:lnTo>
                  <a:lnTo>
                    <a:pt x="774" y="9"/>
                  </a:lnTo>
                  <a:lnTo>
                    <a:pt x="757" y="7"/>
                  </a:lnTo>
                  <a:lnTo>
                    <a:pt x="741" y="7"/>
                  </a:lnTo>
                  <a:lnTo>
                    <a:pt x="752" y="4"/>
                  </a:lnTo>
                  <a:lnTo>
                    <a:pt x="724" y="0"/>
                  </a:lnTo>
                  <a:lnTo>
                    <a:pt x="708" y="9"/>
                  </a:lnTo>
                  <a:lnTo>
                    <a:pt x="715" y="16"/>
                  </a:lnTo>
                  <a:lnTo>
                    <a:pt x="724" y="16"/>
                  </a:lnTo>
                  <a:lnTo>
                    <a:pt x="700" y="19"/>
                  </a:lnTo>
                  <a:lnTo>
                    <a:pt x="708" y="19"/>
                  </a:lnTo>
                  <a:lnTo>
                    <a:pt x="691" y="21"/>
                  </a:lnTo>
                  <a:lnTo>
                    <a:pt x="672" y="23"/>
                  </a:lnTo>
                  <a:lnTo>
                    <a:pt x="641" y="23"/>
                  </a:lnTo>
                  <a:lnTo>
                    <a:pt x="656" y="23"/>
                  </a:lnTo>
                  <a:lnTo>
                    <a:pt x="629" y="28"/>
                  </a:lnTo>
                  <a:lnTo>
                    <a:pt x="603" y="33"/>
                  </a:lnTo>
                  <a:lnTo>
                    <a:pt x="594" y="35"/>
                  </a:lnTo>
                  <a:lnTo>
                    <a:pt x="594" y="40"/>
                  </a:lnTo>
                  <a:lnTo>
                    <a:pt x="587" y="40"/>
                  </a:lnTo>
                  <a:lnTo>
                    <a:pt x="601" y="45"/>
                  </a:lnTo>
                  <a:lnTo>
                    <a:pt x="589" y="47"/>
                  </a:lnTo>
                  <a:lnTo>
                    <a:pt x="606" y="49"/>
                  </a:lnTo>
                  <a:lnTo>
                    <a:pt x="606" y="52"/>
                  </a:lnTo>
                  <a:lnTo>
                    <a:pt x="575" y="54"/>
                  </a:lnTo>
                  <a:lnTo>
                    <a:pt x="542" y="56"/>
                  </a:lnTo>
                  <a:lnTo>
                    <a:pt x="549" y="63"/>
                  </a:lnTo>
                  <a:lnTo>
                    <a:pt x="563" y="73"/>
                  </a:lnTo>
                  <a:lnTo>
                    <a:pt x="577" y="78"/>
                  </a:lnTo>
                  <a:lnTo>
                    <a:pt x="599" y="85"/>
                  </a:lnTo>
                  <a:lnTo>
                    <a:pt x="608" y="99"/>
                  </a:lnTo>
                  <a:lnTo>
                    <a:pt x="613" y="101"/>
                  </a:lnTo>
                  <a:lnTo>
                    <a:pt x="606" y="101"/>
                  </a:lnTo>
                  <a:lnTo>
                    <a:pt x="596" y="94"/>
                  </a:lnTo>
                  <a:lnTo>
                    <a:pt x="594" y="99"/>
                  </a:lnTo>
                  <a:lnTo>
                    <a:pt x="587" y="89"/>
                  </a:lnTo>
                  <a:lnTo>
                    <a:pt x="594" y="82"/>
                  </a:lnTo>
                  <a:lnTo>
                    <a:pt x="568" y="80"/>
                  </a:lnTo>
                  <a:lnTo>
                    <a:pt x="542" y="73"/>
                  </a:lnTo>
                  <a:lnTo>
                    <a:pt x="523" y="75"/>
                  </a:lnTo>
                  <a:lnTo>
                    <a:pt x="535" y="80"/>
                  </a:lnTo>
                  <a:lnTo>
                    <a:pt x="511" y="80"/>
                  </a:lnTo>
                  <a:lnTo>
                    <a:pt x="516" y="85"/>
                  </a:lnTo>
                  <a:lnTo>
                    <a:pt x="542" y="89"/>
                  </a:lnTo>
                  <a:lnTo>
                    <a:pt x="549" y="94"/>
                  </a:lnTo>
                  <a:lnTo>
                    <a:pt x="509" y="87"/>
                  </a:lnTo>
                  <a:lnTo>
                    <a:pt x="495" y="68"/>
                  </a:lnTo>
                  <a:lnTo>
                    <a:pt x="488" y="66"/>
                  </a:lnTo>
                  <a:lnTo>
                    <a:pt x="495" y="78"/>
                  </a:lnTo>
                  <a:lnTo>
                    <a:pt x="485" y="82"/>
                  </a:lnTo>
                  <a:lnTo>
                    <a:pt x="490" y="89"/>
                  </a:lnTo>
                  <a:lnTo>
                    <a:pt x="506" y="99"/>
                  </a:lnTo>
                  <a:lnTo>
                    <a:pt x="504" y="111"/>
                  </a:lnTo>
                  <a:lnTo>
                    <a:pt x="516" y="123"/>
                  </a:lnTo>
                  <a:lnTo>
                    <a:pt x="547" y="120"/>
                  </a:lnTo>
                  <a:lnTo>
                    <a:pt x="563" y="125"/>
                  </a:lnTo>
                  <a:lnTo>
                    <a:pt x="568" y="134"/>
                  </a:lnTo>
                  <a:lnTo>
                    <a:pt x="573" y="141"/>
                  </a:lnTo>
                  <a:lnTo>
                    <a:pt x="589" y="146"/>
                  </a:lnTo>
                  <a:lnTo>
                    <a:pt x="566" y="141"/>
                  </a:lnTo>
                  <a:lnTo>
                    <a:pt x="556" y="127"/>
                  </a:lnTo>
                  <a:lnTo>
                    <a:pt x="547" y="123"/>
                  </a:lnTo>
                  <a:lnTo>
                    <a:pt x="528" y="127"/>
                  </a:lnTo>
                  <a:lnTo>
                    <a:pt x="540" y="141"/>
                  </a:lnTo>
                  <a:lnTo>
                    <a:pt x="528" y="158"/>
                  </a:lnTo>
                  <a:lnTo>
                    <a:pt x="523" y="160"/>
                  </a:lnTo>
                  <a:lnTo>
                    <a:pt x="516" y="165"/>
                  </a:lnTo>
                  <a:lnTo>
                    <a:pt x="483" y="160"/>
                  </a:lnTo>
                  <a:lnTo>
                    <a:pt x="480" y="158"/>
                  </a:lnTo>
                  <a:lnTo>
                    <a:pt x="502" y="158"/>
                  </a:lnTo>
                  <a:lnTo>
                    <a:pt x="497" y="158"/>
                  </a:lnTo>
                  <a:lnTo>
                    <a:pt x="511" y="158"/>
                  </a:lnTo>
                  <a:lnTo>
                    <a:pt x="509" y="153"/>
                  </a:lnTo>
                  <a:lnTo>
                    <a:pt x="518" y="139"/>
                  </a:lnTo>
                  <a:lnTo>
                    <a:pt x="518" y="132"/>
                  </a:lnTo>
                  <a:lnTo>
                    <a:pt x="499" y="120"/>
                  </a:lnTo>
                  <a:lnTo>
                    <a:pt x="490" y="106"/>
                  </a:lnTo>
                  <a:lnTo>
                    <a:pt x="480" y="89"/>
                  </a:lnTo>
                  <a:lnTo>
                    <a:pt x="469" y="85"/>
                  </a:lnTo>
                  <a:lnTo>
                    <a:pt x="469" y="71"/>
                  </a:lnTo>
                  <a:lnTo>
                    <a:pt x="450" y="66"/>
                  </a:lnTo>
                  <a:lnTo>
                    <a:pt x="426" y="66"/>
                  </a:lnTo>
                  <a:lnTo>
                    <a:pt x="424" y="87"/>
                  </a:lnTo>
                  <a:lnTo>
                    <a:pt x="414" y="94"/>
                  </a:lnTo>
                  <a:lnTo>
                    <a:pt x="417" y="97"/>
                  </a:lnTo>
                  <a:lnTo>
                    <a:pt x="424" y="97"/>
                  </a:lnTo>
                  <a:lnTo>
                    <a:pt x="428" y="106"/>
                  </a:lnTo>
                  <a:lnTo>
                    <a:pt x="433" y="113"/>
                  </a:lnTo>
                  <a:lnTo>
                    <a:pt x="447" y="118"/>
                  </a:lnTo>
                  <a:lnTo>
                    <a:pt x="457" y="125"/>
                  </a:lnTo>
                  <a:lnTo>
                    <a:pt x="464" y="125"/>
                  </a:lnTo>
                  <a:lnTo>
                    <a:pt x="457" y="134"/>
                  </a:lnTo>
                  <a:lnTo>
                    <a:pt x="440" y="125"/>
                  </a:lnTo>
                  <a:lnTo>
                    <a:pt x="412" y="118"/>
                  </a:lnTo>
                  <a:lnTo>
                    <a:pt x="386" y="113"/>
                  </a:lnTo>
                  <a:lnTo>
                    <a:pt x="360" y="111"/>
                  </a:lnTo>
                  <a:lnTo>
                    <a:pt x="353" y="113"/>
                  </a:lnTo>
                  <a:lnTo>
                    <a:pt x="367" y="125"/>
                  </a:lnTo>
                  <a:lnTo>
                    <a:pt x="357" y="130"/>
                  </a:lnTo>
                  <a:lnTo>
                    <a:pt x="357" y="134"/>
                  </a:lnTo>
                  <a:lnTo>
                    <a:pt x="350" y="132"/>
                  </a:lnTo>
                  <a:lnTo>
                    <a:pt x="348" y="125"/>
                  </a:lnTo>
                  <a:lnTo>
                    <a:pt x="331" y="127"/>
                  </a:lnTo>
                  <a:lnTo>
                    <a:pt x="317" y="130"/>
                  </a:lnTo>
                  <a:lnTo>
                    <a:pt x="303" y="134"/>
                  </a:lnTo>
                  <a:lnTo>
                    <a:pt x="286" y="134"/>
                  </a:lnTo>
                  <a:lnTo>
                    <a:pt x="291" y="130"/>
                  </a:lnTo>
                  <a:lnTo>
                    <a:pt x="286" y="125"/>
                  </a:lnTo>
                  <a:lnTo>
                    <a:pt x="294" y="123"/>
                  </a:lnTo>
                  <a:lnTo>
                    <a:pt x="275" y="130"/>
                  </a:lnTo>
                  <a:lnTo>
                    <a:pt x="272" y="130"/>
                  </a:lnTo>
                  <a:lnTo>
                    <a:pt x="249" y="137"/>
                  </a:lnTo>
                  <a:lnTo>
                    <a:pt x="234" y="141"/>
                  </a:lnTo>
                  <a:lnTo>
                    <a:pt x="237" y="141"/>
                  </a:lnTo>
                  <a:lnTo>
                    <a:pt x="227" y="146"/>
                  </a:lnTo>
                  <a:lnTo>
                    <a:pt x="225" y="153"/>
                  </a:lnTo>
                  <a:lnTo>
                    <a:pt x="208" y="156"/>
                  </a:lnTo>
                  <a:lnTo>
                    <a:pt x="194" y="146"/>
                  </a:lnTo>
                  <a:lnTo>
                    <a:pt x="211" y="139"/>
                  </a:lnTo>
                  <a:lnTo>
                    <a:pt x="192" y="130"/>
                  </a:lnTo>
                  <a:lnTo>
                    <a:pt x="168" y="127"/>
                  </a:lnTo>
                  <a:lnTo>
                    <a:pt x="180" y="134"/>
                  </a:lnTo>
                  <a:lnTo>
                    <a:pt x="187" y="151"/>
                  </a:lnTo>
                  <a:lnTo>
                    <a:pt x="192" y="160"/>
                  </a:lnTo>
                  <a:lnTo>
                    <a:pt x="192" y="170"/>
                  </a:lnTo>
                  <a:lnTo>
                    <a:pt x="185" y="170"/>
                  </a:lnTo>
                  <a:lnTo>
                    <a:pt x="180" y="163"/>
                  </a:lnTo>
                  <a:lnTo>
                    <a:pt x="168" y="160"/>
                  </a:lnTo>
                  <a:lnTo>
                    <a:pt x="156" y="170"/>
                  </a:lnTo>
                  <a:lnTo>
                    <a:pt x="145" y="177"/>
                  </a:lnTo>
                  <a:lnTo>
                    <a:pt x="156" y="191"/>
                  </a:lnTo>
                  <a:lnTo>
                    <a:pt x="128" y="189"/>
                  </a:lnTo>
                  <a:lnTo>
                    <a:pt x="109" y="182"/>
                  </a:lnTo>
                  <a:lnTo>
                    <a:pt x="109" y="189"/>
                  </a:lnTo>
                  <a:lnTo>
                    <a:pt x="123" y="193"/>
                  </a:lnTo>
                  <a:lnTo>
                    <a:pt x="130" y="201"/>
                  </a:lnTo>
                  <a:lnTo>
                    <a:pt x="114" y="201"/>
                  </a:lnTo>
                  <a:lnTo>
                    <a:pt x="90" y="189"/>
                  </a:lnTo>
                  <a:lnTo>
                    <a:pt x="81" y="177"/>
                  </a:lnTo>
                  <a:lnTo>
                    <a:pt x="81" y="172"/>
                  </a:lnTo>
                  <a:lnTo>
                    <a:pt x="83" y="172"/>
                  </a:lnTo>
                  <a:lnTo>
                    <a:pt x="66" y="165"/>
                  </a:lnTo>
                  <a:lnTo>
                    <a:pt x="59" y="160"/>
                  </a:lnTo>
                  <a:lnTo>
                    <a:pt x="45" y="151"/>
                  </a:lnTo>
                  <a:lnTo>
                    <a:pt x="55" y="153"/>
                  </a:lnTo>
                  <a:lnTo>
                    <a:pt x="85" y="160"/>
                  </a:lnTo>
                  <a:lnTo>
                    <a:pt x="119" y="167"/>
                  </a:lnTo>
                  <a:lnTo>
                    <a:pt x="149" y="160"/>
                  </a:lnTo>
                  <a:lnTo>
                    <a:pt x="152" y="149"/>
                  </a:lnTo>
                  <a:lnTo>
                    <a:pt x="140" y="141"/>
                  </a:lnTo>
                  <a:lnTo>
                    <a:pt x="107" y="130"/>
                  </a:lnTo>
                  <a:lnTo>
                    <a:pt x="74" y="120"/>
                  </a:lnTo>
                  <a:lnTo>
                    <a:pt x="52" y="120"/>
                  </a:lnTo>
                  <a:lnTo>
                    <a:pt x="48" y="123"/>
                  </a:lnTo>
                  <a:lnTo>
                    <a:pt x="52" y="115"/>
                  </a:lnTo>
                  <a:lnTo>
                    <a:pt x="45" y="118"/>
                  </a:lnTo>
                  <a:lnTo>
                    <a:pt x="33" y="113"/>
                  </a:lnTo>
                  <a:lnTo>
                    <a:pt x="45" y="111"/>
                  </a:lnTo>
                  <a:lnTo>
                    <a:pt x="31" y="108"/>
                  </a:lnTo>
                  <a:lnTo>
                    <a:pt x="26" y="111"/>
                  </a:lnTo>
                  <a:lnTo>
                    <a:pt x="19" y="111"/>
                  </a:lnTo>
                  <a:lnTo>
                    <a:pt x="19" y="113"/>
                  </a:lnTo>
                  <a:lnTo>
                    <a:pt x="12" y="115"/>
                  </a:lnTo>
                  <a:lnTo>
                    <a:pt x="0" y="123"/>
                  </a:lnTo>
                  <a:lnTo>
                    <a:pt x="0" y="125"/>
                  </a:lnTo>
                  <a:lnTo>
                    <a:pt x="3" y="134"/>
                  </a:lnTo>
                  <a:lnTo>
                    <a:pt x="19" y="146"/>
                  </a:lnTo>
                  <a:lnTo>
                    <a:pt x="10" y="156"/>
                  </a:lnTo>
                  <a:lnTo>
                    <a:pt x="26" y="172"/>
                  </a:lnTo>
                  <a:lnTo>
                    <a:pt x="26" y="186"/>
                  </a:lnTo>
                  <a:lnTo>
                    <a:pt x="31" y="193"/>
                  </a:lnTo>
                  <a:lnTo>
                    <a:pt x="38" y="201"/>
                  </a:lnTo>
                  <a:lnTo>
                    <a:pt x="33" y="205"/>
                  </a:lnTo>
                  <a:lnTo>
                    <a:pt x="55" y="217"/>
                  </a:lnTo>
                  <a:lnTo>
                    <a:pt x="45" y="227"/>
                  </a:lnTo>
                  <a:lnTo>
                    <a:pt x="38" y="236"/>
                  </a:lnTo>
                  <a:lnTo>
                    <a:pt x="29" y="245"/>
                  </a:lnTo>
                  <a:lnTo>
                    <a:pt x="19" y="255"/>
                  </a:lnTo>
                  <a:lnTo>
                    <a:pt x="26" y="255"/>
                  </a:lnTo>
                  <a:lnTo>
                    <a:pt x="29" y="257"/>
                  </a:lnTo>
                  <a:lnTo>
                    <a:pt x="50" y="264"/>
                  </a:lnTo>
                  <a:lnTo>
                    <a:pt x="38" y="264"/>
                  </a:lnTo>
                  <a:lnTo>
                    <a:pt x="26" y="269"/>
                  </a:lnTo>
                  <a:lnTo>
                    <a:pt x="22" y="274"/>
                  </a:lnTo>
                  <a:lnTo>
                    <a:pt x="26" y="290"/>
                  </a:lnTo>
                  <a:lnTo>
                    <a:pt x="19" y="300"/>
                  </a:lnTo>
                  <a:lnTo>
                    <a:pt x="29" y="312"/>
                  </a:lnTo>
                  <a:lnTo>
                    <a:pt x="38" y="331"/>
                  </a:lnTo>
                  <a:lnTo>
                    <a:pt x="57" y="335"/>
                  </a:lnTo>
                  <a:lnTo>
                    <a:pt x="78" y="338"/>
                  </a:lnTo>
                  <a:lnTo>
                    <a:pt x="81" y="359"/>
                  </a:lnTo>
                  <a:lnTo>
                    <a:pt x="100" y="373"/>
                  </a:lnTo>
                  <a:lnTo>
                    <a:pt x="95" y="378"/>
                  </a:lnTo>
                  <a:lnTo>
                    <a:pt x="100" y="394"/>
                  </a:lnTo>
                  <a:lnTo>
                    <a:pt x="109" y="390"/>
                  </a:lnTo>
                  <a:lnTo>
                    <a:pt x="133" y="392"/>
                  </a:lnTo>
                  <a:lnTo>
                    <a:pt x="135" y="397"/>
                  </a:lnTo>
                  <a:lnTo>
                    <a:pt x="152" y="413"/>
                  </a:lnTo>
                  <a:lnTo>
                    <a:pt x="171" y="430"/>
                  </a:lnTo>
                  <a:lnTo>
                    <a:pt x="180" y="425"/>
                  </a:lnTo>
                  <a:lnTo>
                    <a:pt x="199" y="432"/>
                  </a:lnTo>
                  <a:lnTo>
                    <a:pt x="220" y="439"/>
                  </a:lnTo>
                  <a:lnTo>
                    <a:pt x="230" y="465"/>
                  </a:lnTo>
                  <a:lnTo>
                    <a:pt x="220" y="470"/>
                  </a:lnTo>
                  <a:lnTo>
                    <a:pt x="213" y="479"/>
                  </a:lnTo>
                  <a:lnTo>
                    <a:pt x="218" y="484"/>
                  </a:lnTo>
                  <a:lnTo>
                    <a:pt x="206" y="489"/>
                  </a:lnTo>
                  <a:lnTo>
                    <a:pt x="199" y="491"/>
                  </a:lnTo>
                  <a:lnTo>
                    <a:pt x="211" y="501"/>
                  </a:lnTo>
                  <a:lnTo>
                    <a:pt x="206" y="501"/>
                  </a:lnTo>
                  <a:lnTo>
                    <a:pt x="204" y="505"/>
                  </a:lnTo>
                  <a:lnTo>
                    <a:pt x="201" y="501"/>
                  </a:lnTo>
                  <a:lnTo>
                    <a:pt x="201" y="513"/>
                  </a:lnTo>
                  <a:lnTo>
                    <a:pt x="189" y="513"/>
                  </a:lnTo>
                  <a:lnTo>
                    <a:pt x="185" y="515"/>
                  </a:lnTo>
                  <a:lnTo>
                    <a:pt x="208" y="527"/>
                  </a:lnTo>
                  <a:lnTo>
                    <a:pt x="227" y="539"/>
                  </a:lnTo>
                  <a:lnTo>
                    <a:pt x="230" y="536"/>
                  </a:lnTo>
                  <a:lnTo>
                    <a:pt x="246" y="539"/>
                  </a:lnTo>
                  <a:lnTo>
                    <a:pt x="263" y="539"/>
                  </a:lnTo>
                  <a:lnTo>
                    <a:pt x="282" y="548"/>
                  </a:lnTo>
                  <a:lnTo>
                    <a:pt x="305" y="558"/>
                  </a:lnTo>
                  <a:lnTo>
                    <a:pt x="327" y="565"/>
                  </a:lnTo>
                  <a:lnTo>
                    <a:pt x="348" y="574"/>
                  </a:lnTo>
                  <a:lnTo>
                    <a:pt x="372" y="579"/>
                  </a:lnTo>
                  <a:lnTo>
                    <a:pt x="360" y="565"/>
                  </a:lnTo>
                  <a:lnTo>
                    <a:pt x="348" y="550"/>
                  </a:lnTo>
                  <a:lnTo>
                    <a:pt x="346" y="539"/>
                  </a:lnTo>
                  <a:lnTo>
                    <a:pt x="346" y="543"/>
                  </a:lnTo>
                  <a:lnTo>
                    <a:pt x="336" y="532"/>
                  </a:lnTo>
                  <a:lnTo>
                    <a:pt x="331" y="527"/>
                  </a:lnTo>
                  <a:lnTo>
                    <a:pt x="339" y="508"/>
                  </a:lnTo>
                  <a:lnTo>
                    <a:pt x="353" y="501"/>
                  </a:lnTo>
                  <a:lnTo>
                    <a:pt x="362" y="498"/>
                  </a:lnTo>
                  <a:lnTo>
                    <a:pt x="360" y="494"/>
                  </a:lnTo>
                  <a:lnTo>
                    <a:pt x="348" y="477"/>
                  </a:lnTo>
                  <a:lnTo>
                    <a:pt x="331" y="465"/>
                  </a:lnTo>
                  <a:lnTo>
                    <a:pt x="315" y="451"/>
                  </a:lnTo>
                  <a:lnTo>
                    <a:pt x="317" y="432"/>
                  </a:lnTo>
                  <a:lnTo>
                    <a:pt x="320" y="413"/>
                  </a:lnTo>
                  <a:lnTo>
                    <a:pt x="336" y="420"/>
                  </a:lnTo>
                  <a:lnTo>
                    <a:pt x="339" y="413"/>
                  </a:lnTo>
                  <a:lnTo>
                    <a:pt x="350" y="406"/>
                  </a:lnTo>
                  <a:lnTo>
                    <a:pt x="360" y="397"/>
                  </a:lnTo>
                  <a:lnTo>
                    <a:pt x="379" y="397"/>
                  </a:lnTo>
                  <a:lnTo>
                    <a:pt x="398" y="406"/>
                  </a:lnTo>
                  <a:lnTo>
                    <a:pt x="417" y="413"/>
                  </a:lnTo>
                  <a:lnTo>
                    <a:pt x="438" y="411"/>
                  </a:lnTo>
                  <a:lnTo>
                    <a:pt x="464" y="411"/>
                  </a:lnTo>
                  <a:lnTo>
                    <a:pt x="492" y="416"/>
                  </a:lnTo>
                  <a:lnTo>
                    <a:pt x="495" y="411"/>
                  </a:lnTo>
                  <a:lnTo>
                    <a:pt x="480" y="394"/>
                  </a:lnTo>
                  <a:lnTo>
                    <a:pt x="485" y="373"/>
                  </a:lnTo>
                  <a:lnTo>
                    <a:pt x="499" y="373"/>
                  </a:lnTo>
                  <a:lnTo>
                    <a:pt x="480" y="366"/>
                  </a:lnTo>
                  <a:lnTo>
                    <a:pt x="499" y="361"/>
                  </a:lnTo>
                  <a:lnTo>
                    <a:pt x="516" y="361"/>
                  </a:lnTo>
                  <a:lnTo>
                    <a:pt x="535" y="354"/>
                  </a:lnTo>
                  <a:lnTo>
                    <a:pt x="551" y="349"/>
                  </a:lnTo>
                  <a:lnTo>
                    <a:pt x="566" y="347"/>
                  </a:lnTo>
                  <a:lnTo>
                    <a:pt x="582" y="342"/>
                  </a:lnTo>
                  <a:lnTo>
                    <a:pt x="596" y="340"/>
                  </a:lnTo>
                  <a:lnTo>
                    <a:pt x="606" y="349"/>
                  </a:lnTo>
                  <a:lnTo>
                    <a:pt x="632" y="359"/>
                  </a:lnTo>
                  <a:lnTo>
                    <a:pt x="641" y="366"/>
                  </a:lnTo>
                  <a:lnTo>
                    <a:pt x="653" y="366"/>
                  </a:lnTo>
                  <a:lnTo>
                    <a:pt x="672" y="361"/>
                  </a:lnTo>
                  <a:lnTo>
                    <a:pt x="689" y="354"/>
                  </a:lnTo>
                  <a:lnTo>
                    <a:pt x="693" y="357"/>
                  </a:lnTo>
                  <a:lnTo>
                    <a:pt x="689" y="366"/>
                  </a:lnTo>
                  <a:lnTo>
                    <a:pt x="708" y="378"/>
                  </a:lnTo>
                  <a:lnTo>
                    <a:pt x="726" y="390"/>
                  </a:lnTo>
                  <a:lnTo>
                    <a:pt x="745" y="404"/>
                  </a:lnTo>
                  <a:lnTo>
                    <a:pt x="764" y="416"/>
                  </a:lnTo>
                  <a:lnTo>
                    <a:pt x="767" y="411"/>
                  </a:lnTo>
                  <a:lnTo>
                    <a:pt x="779" y="416"/>
                  </a:lnTo>
                  <a:lnTo>
                    <a:pt x="795" y="413"/>
                  </a:lnTo>
                  <a:lnTo>
                    <a:pt x="814" y="425"/>
                  </a:lnTo>
                  <a:lnTo>
                    <a:pt x="833" y="437"/>
                  </a:lnTo>
                  <a:lnTo>
                    <a:pt x="852" y="432"/>
                  </a:lnTo>
                  <a:lnTo>
                    <a:pt x="868" y="449"/>
                  </a:lnTo>
                  <a:lnTo>
                    <a:pt x="878" y="446"/>
                  </a:lnTo>
                  <a:lnTo>
                    <a:pt x="885" y="442"/>
                  </a:lnTo>
                  <a:lnTo>
                    <a:pt x="897" y="437"/>
                  </a:lnTo>
                  <a:lnTo>
                    <a:pt x="913" y="427"/>
                  </a:lnTo>
                  <a:lnTo>
                    <a:pt x="925" y="420"/>
                  </a:lnTo>
                  <a:lnTo>
                    <a:pt x="954" y="423"/>
                  </a:lnTo>
                  <a:lnTo>
                    <a:pt x="961" y="430"/>
                  </a:lnTo>
                  <a:lnTo>
                    <a:pt x="980" y="432"/>
                  </a:lnTo>
                  <a:lnTo>
                    <a:pt x="1001" y="437"/>
                  </a:lnTo>
                  <a:lnTo>
                    <a:pt x="1013" y="427"/>
                  </a:lnTo>
                  <a:lnTo>
                    <a:pt x="998" y="416"/>
                  </a:lnTo>
                  <a:lnTo>
                    <a:pt x="1001" y="397"/>
                  </a:lnTo>
                  <a:lnTo>
                    <a:pt x="1027" y="404"/>
                  </a:lnTo>
                  <a:lnTo>
                    <a:pt x="1051" y="409"/>
                  </a:lnTo>
                  <a:lnTo>
                    <a:pt x="1060" y="418"/>
                  </a:lnTo>
                  <a:lnTo>
                    <a:pt x="1081" y="430"/>
                  </a:lnTo>
                  <a:lnTo>
                    <a:pt x="1107" y="425"/>
                  </a:lnTo>
                  <a:lnTo>
                    <a:pt x="1126" y="430"/>
                  </a:lnTo>
                  <a:lnTo>
                    <a:pt x="1145" y="432"/>
                  </a:lnTo>
                  <a:lnTo>
                    <a:pt x="1152" y="439"/>
                  </a:lnTo>
                  <a:lnTo>
                    <a:pt x="1181" y="446"/>
                  </a:lnTo>
                  <a:lnTo>
                    <a:pt x="1197" y="444"/>
                  </a:lnTo>
                  <a:lnTo>
                    <a:pt x="1214" y="442"/>
                  </a:lnTo>
                  <a:lnTo>
                    <a:pt x="1228" y="430"/>
                  </a:lnTo>
                  <a:lnTo>
                    <a:pt x="1256" y="435"/>
                  </a:lnTo>
                  <a:lnTo>
                    <a:pt x="1268" y="435"/>
                  </a:lnTo>
                  <a:lnTo>
                    <a:pt x="1289" y="439"/>
                  </a:lnTo>
                  <a:lnTo>
                    <a:pt x="1299" y="427"/>
                  </a:lnTo>
                  <a:lnTo>
                    <a:pt x="1297" y="416"/>
                  </a:lnTo>
                  <a:lnTo>
                    <a:pt x="1294" y="394"/>
                  </a:lnTo>
                  <a:lnTo>
                    <a:pt x="1285" y="387"/>
                  </a:lnTo>
                  <a:lnTo>
                    <a:pt x="1278" y="385"/>
                  </a:lnTo>
                  <a:lnTo>
                    <a:pt x="1287" y="375"/>
                  </a:lnTo>
                  <a:lnTo>
                    <a:pt x="1306" y="375"/>
                  </a:lnTo>
                  <a:lnTo>
                    <a:pt x="1323" y="373"/>
                  </a:lnTo>
                  <a:lnTo>
                    <a:pt x="1358" y="385"/>
                  </a:lnTo>
                  <a:lnTo>
                    <a:pt x="1375" y="397"/>
                  </a:lnTo>
                  <a:lnTo>
                    <a:pt x="1386" y="409"/>
                  </a:lnTo>
                  <a:lnTo>
                    <a:pt x="1403" y="420"/>
                  </a:lnTo>
                  <a:lnTo>
                    <a:pt x="1417" y="432"/>
                  </a:lnTo>
                  <a:lnTo>
                    <a:pt x="1431" y="442"/>
                  </a:lnTo>
                  <a:lnTo>
                    <a:pt x="1457" y="446"/>
                  </a:lnTo>
                  <a:lnTo>
                    <a:pt x="1472" y="453"/>
                  </a:lnTo>
                  <a:lnTo>
                    <a:pt x="1488" y="472"/>
                  </a:lnTo>
                  <a:lnTo>
                    <a:pt x="1512" y="470"/>
                  </a:lnTo>
                  <a:lnTo>
                    <a:pt x="1533" y="461"/>
                  </a:lnTo>
                  <a:lnTo>
                    <a:pt x="1540" y="477"/>
                  </a:lnTo>
                  <a:lnTo>
                    <a:pt x="1545" y="498"/>
                  </a:lnTo>
                  <a:lnTo>
                    <a:pt x="1547" y="520"/>
                  </a:lnTo>
                  <a:lnTo>
                    <a:pt x="1528" y="515"/>
                  </a:lnTo>
                  <a:lnTo>
                    <a:pt x="1524" y="524"/>
                  </a:lnTo>
                  <a:lnTo>
                    <a:pt x="1535" y="541"/>
                  </a:lnTo>
                  <a:lnTo>
                    <a:pt x="1545" y="555"/>
                  </a:lnTo>
                  <a:lnTo>
                    <a:pt x="1540" y="560"/>
                  </a:lnTo>
                  <a:lnTo>
                    <a:pt x="1543" y="565"/>
                  </a:lnTo>
                  <a:lnTo>
                    <a:pt x="1545" y="567"/>
                  </a:lnTo>
                  <a:lnTo>
                    <a:pt x="1545" y="562"/>
                  </a:lnTo>
                  <a:lnTo>
                    <a:pt x="1552" y="550"/>
                  </a:lnTo>
                  <a:lnTo>
                    <a:pt x="1557" y="550"/>
                  </a:lnTo>
                  <a:lnTo>
                    <a:pt x="1564" y="558"/>
                  </a:lnTo>
                  <a:lnTo>
                    <a:pt x="1573" y="560"/>
                  </a:lnTo>
                  <a:lnTo>
                    <a:pt x="1590" y="550"/>
                  </a:lnTo>
                  <a:lnTo>
                    <a:pt x="1595" y="539"/>
                  </a:lnTo>
                  <a:lnTo>
                    <a:pt x="1599" y="527"/>
                  </a:lnTo>
                  <a:lnTo>
                    <a:pt x="1602" y="513"/>
                  </a:lnTo>
                  <a:lnTo>
                    <a:pt x="1604" y="496"/>
                  </a:lnTo>
                  <a:lnTo>
                    <a:pt x="1604" y="479"/>
                  </a:lnTo>
                  <a:lnTo>
                    <a:pt x="1606" y="461"/>
                  </a:lnTo>
                  <a:lnTo>
                    <a:pt x="1599" y="449"/>
                  </a:lnTo>
                  <a:lnTo>
                    <a:pt x="1592" y="432"/>
                  </a:lnTo>
                  <a:lnTo>
                    <a:pt x="1583" y="423"/>
                  </a:lnTo>
                  <a:lnTo>
                    <a:pt x="1580" y="413"/>
                  </a:lnTo>
                  <a:lnTo>
                    <a:pt x="1576" y="401"/>
                  </a:lnTo>
                  <a:lnTo>
                    <a:pt x="1566" y="390"/>
                  </a:lnTo>
                  <a:lnTo>
                    <a:pt x="1550" y="378"/>
                  </a:lnTo>
                  <a:lnTo>
                    <a:pt x="1559" y="380"/>
                  </a:lnTo>
                  <a:lnTo>
                    <a:pt x="1524" y="361"/>
                  </a:lnTo>
                  <a:lnTo>
                    <a:pt x="1507" y="359"/>
                  </a:lnTo>
                  <a:lnTo>
                    <a:pt x="1512" y="366"/>
                  </a:lnTo>
                  <a:lnTo>
                    <a:pt x="1500" y="373"/>
                  </a:lnTo>
                  <a:lnTo>
                    <a:pt x="1500" y="366"/>
                  </a:lnTo>
                  <a:lnTo>
                    <a:pt x="1491" y="364"/>
                  </a:lnTo>
                  <a:lnTo>
                    <a:pt x="1488" y="366"/>
                  </a:lnTo>
                  <a:lnTo>
                    <a:pt x="1479" y="354"/>
                  </a:lnTo>
                  <a:lnTo>
                    <a:pt x="1455" y="352"/>
                  </a:lnTo>
                  <a:lnTo>
                    <a:pt x="1462" y="338"/>
                  </a:lnTo>
                  <a:lnTo>
                    <a:pt x="1465" y="323"/>
                  </a:lnTo>
                  <a:lnTo>
                    <a:pt x="1469" y="312"/>
                  </a:lnTo>
                  <a:lnTo>
                    <a:pt x="1474" y="302"/>
                  </a:lnTo>
                  <a:lnTo>
                    <a:pt x="1469" y="293"/>
                  </a:lnTo>
                  <a:lnTo>
                    <a:pt x="1476" y="279"/>
                  </a:lnTo>
                  <a:lnTo>
                    <a:pt x="1493" y="276"/>
                  </a:lnTo>
                  <a:lnTo>
                    <a:pt x="1509" y="274"/>
                  </a:lnTo>
                  <a:lnTo>
                    <a:pt x="1514" y="274"/>
                  </a:lnTo>
                  <a:lnTo>
                    <a:pt x="1521" y="276"/>
                  </a:lnTo>
                  <a:lnTo>
                    <a:pt x="1524" y="274"/>
                  </a:lnTo>
                  <a:lnTo>
                    <a:pt x="1554" y="276"/>
                  </a:lnTo>
                  <a:lnTo>
                    <a:pt x="1557" y="274"/>
                  </a:lnTo>
                  <a:lnTo>
                    <a:pt x="1552" y="271"/>
                  </a:lnTo>
                  <a:lnTo>
                    <a:pt x="1578" y="271"/>
                  </a:lnTo>
                  <a:lnTo>
                    <a:pt x="1597" y="276"/>
                  </a:lnTo>
                  <a:lnTo>
                    <a:pt x="1592" y="279"/>
                  </a:lnTo>
                  <a:lnTo>
                    <a:pt x="1595" y="283"/>
                  </a:lnTo>
                  <a:lnTo>
                    <a:pt x="1609" y="281"/>
                  </a:lnTo>
                  <a:lnTo>
                    <a:pt x="1618" y="279"/>
                  </a:lnTo>
                  <a:lnTo>
                    <a:pt x="1640" y="279"/>
                  </a:lnTo>
                  <a:lnTo>
                    <a:pt x="1635" y="276"/>
                  </a:lnTo>
                  <a:lnTo>
                    <a:pt x="1623" y="274"/>
                  </a:lnTo>
                  <a:lnTo>
                    <a:pt x="1618" y="269"/>
                  </a:lnTo>
                  <a:lnTo>
                    <a:pt x="1618" y="253"/>
                  </a:lnTo>
                  <a:lnTo>
                    <a:pt x="1616" y="236"/>
                  </a:lnTo>
                  <a:lnTo>
                    <a:pt x="1642" y="236"/>
                  </a:lnTo>
                  <a:lnTo>
                    <a:pt x="1651" y="234"/>
                  </a:lnTo>
                  <a:lnTo>
                    <a:pt x="1663" y="248"/>
                  </a:lnTo>
                  <a:lnTo>
                    <a:pt x="1666" y="248"/>
                  </a:lnTo>
                  <a:lnTo>
                    <a:pt x="1675" y="255"/>
                  </a:lnTo>
                  <a:lnTo>
                    <a:pt x="1682" y="238"/>
                  </a:lnTo>
                  <a:lnTo>
                    <a:pt x="1689" y="238"/>
                  </a:lnTo>
                  <a:lnTo>
                    <a:pt x="1675" y="224"/>
                  </a:lnTo>
                  <a:lnTo>
                    <a:pt x="1680" y="222"/>
                  </a:lnTo>
                  <a:lnTo>
                    <a:pt x="1701" y="224"/>
                  </a:lnTo>
                  <a:lnTo>
                    <a:pt x="1706" y="227"/>
                  </a:lnTo>
                  <a:lnTo>
                    <a:pt x="1694" y="227"/>
                  </a:lnTo>
                  <a:lnTo>
                    <a:pt x="1703" y="238"/>
                  </a:lnTo>
                  <a:lnTo>
                    <a:pt x="1713" y="248"/>
                  </a:lnTo>
                  <a:lnTo>
                    <a:pt x="1706" y="255"/>
                  </a:lnTo>
                  <a:lnTo>
                    <a:pt x="1703" y="267"/>
                  </a:lnTo>
                  <a:lnTo>
                    <a:pt x="1699" y="281"/>
                  </a:lnTo>
                  <a:lnTo>
                    <a:pt x="1699" y="297"/>
                  </a:lnTo>
                  <a:lnTo>
                    <a:pt x="1687" y="300"/>
                  </a:lnTo>
                  <a:lnTo>
                    <a:pt x="1692" y="305"/>
                  </a:lnTo>
                  <a:lnTo>
                    <a:pt x="1694" y="316"/>
                  </a:lnTo>
                  <a:lnTo>
                    <a:pt x="1706" y="331"/>
                  </a:lnTo>
                  <a:lnTo>
                    <a:pt x="1715" y="345"/>
                  </a:lnTo>
                  <a:lnTo>
                    <a:pt x="1737" y="361"/>
                  </a:lnTo>
                  <a:lnTo>
                    <a:pt x="1758" y="380"/>
                  </a:lnTo>
                  <a:lnTo>
                    <a:pt x="1779" y="397"/>
                  </a:lnTo>
                  <a:lnTo>
                    <a:pt x="1800" y="416"/>
                  </a:lnTo>
                  <a:lnTo>
                    <a:pt x="1805" y="406"/>
                  </a:lnTo>
                  <a:lnTo>
                    <a:pt x="1793" y="383"/>
                  </a:lnTo>
                  <a:lnTo>
                    <a:pt x="1798" y="378"/>
                  </a:lnTo>
                  <a:lnTo>
                    <a:pt x="1808" y="380"/>
                  </a:lnTo>
                  <a:lnTo>
                    <a:pt x="1805" y="378"/>
                  </a:lnTo>
                  <a:lnTo>
                    <a:pt x="1793" y="359"/>
                  </a:lnTo>
                  <a:lnTo>
                    <a:pt x="1808" y="354"/>
                  </a:lnTo>
                  <a:lnTo>
                    <a:pt x="1789" y="335"/>
                  </a:lnTo>
                  <a:lnTo>
                    <a:pt x="1786" y="326"/>
                  </a:lnTo>
                  <a:lnTo>
                    <a:pt x="1789" y="323"/>
                  </a:lnTo>
                  <a:lnTo>
                    <a:pt x="1789" y="326"/>
                  </a:lnTo>
                  <a:lnTo>
                    <a:pt x="1798" y="331"/>
                  </a:lnTo>
                  <a:lnTo>
                    <a:pt x="1786" y="319"/>
                  </a:lnTo>
                  <a:lnTo>
                    <a:pt x="1781" y="319"/>
                  </a:lnTo>
                  <a:lnTo>
                    <a:pt x="1765" y="300"/>
                  </a:lnTo>
                  <a:lnTo>
                    <a:pt x="1758" y="302"/>
                  </a:lnTo>
                  <a:lnTo>
                    <a:pt x="1746" y="295"/>
                  </a:lnTo>
                  <a:lnTo>
                    <a:pt x="1739" y="279"/>
                  </a:lnTo>
                  <a:lnTo>
                    <a:pt x="1729" y="267"/>
                  </a:lnTo>
                  <a:lnTo>
                    <a:pt x="1739" y="264"/>
                  </a:lnTo>
                  <a:lnTo>
                    <a:pt x="1748" y="267"/>
                  </a:lnTo>
                  <a:lnTo>
                    <a:pt x="1746" y="264"/>
                  </a:lnTo>
                  <a:lnTo>
                    <a:pt x="1753" y="255"/>
                  </a:lnTo>
                  <a:lnTo>
                    <a:pt x="1765" y="267"/>
                  </a:lnTo>
                  <a:lnTo>
                    <a:pt x="1767" y="260"/>
                  </a:lnTo>
                  <a:lnTo>
                    <a:pt x="1789" y="255"/>
                  </a:lnTo>
                  <a:lnTo>
                    <a:pt x="1812" y="264"/>
                  </a:lnTo>
                  <a:lnTo>
                    <a:pt x="1812" y="260"/>
                  </a:lnTo>
                  <a:lnTo>
                    <a:pt x="1819" y="248"/>
                  </a:lnTo>
                  <a:lnTo>
                    <a:pt x="1819" y="243"/>
                  </a:lnTo>
                  <a:lnTo>
                    <a:pt x="1819" y="241"/>
                  </a:lnTo>
                  <a:lnTo>
                    <a:pt x="1834" y="231"/>
                  </a:lnTo>
                  <a:lnTo>
                    <a:pt x="1848" y="224"/>
                  </a:lnTo>
                  <a:lnTo>
                    <a:pt x="1841" y="219"/>
                  </a:lnTo>
                  <a:lnTo>
                    <a:pt x="1843" y="219"/>
                  </a:lnTo>
                  <a:lnTo>
                    <a:pt x="1871" y="227"/>
                  </a:lnTo>
                  <a:lnTo>
                    <a:pt x="1874" y="224"/>
                  </a:lnTo>
                  <a:lnTo>
                    <a:pt x="1862" y="217"/>
                  </a:lnTo>
                  <a:lnTo>
                    <a:pt x="1848" y="208"/>
                  </a:lnTo>
                  <a:lnTo>
                    <a:pt x="1841" y="208"/>
                  </a:lnTo>
                  <a:lnTo>
                    <a:pt x="1817" y="193"/>
                  </a:lnTo>
                  <a:lnTo>
                    <a:pt x="1817" y="196"/>
                  </a:lnTo>
                  <a:lnTo>
                    <a:pt x="1800" y="189"/>
                  </a:lnTo>
                  <a:lnTo>
                    <a:pt x="1810" y="189"/>
                  </a:lnTo>
                  <a:lnTo>
                    <a:pt x="1824" y="186"/>
                  </a:lnTo>
                  <a:lnTo>
                    <a:pt x="1800" y="170"/>
                  </a:lnTo>
                  <a:lnTo>
                    <a:pt x="1779" y="153"/>
                  </a:lnTo>
                  <a:lnTo>
                    <a:pt x="1755" y="139"/>
                  </a:lnTo>
                  <a:lnTo>
                    <a:pt x="1734" y="123"/>
                  </a:lnTo>
                  <a:close/>
                </a:path>
              </a:pathLst>
            </a:custGeom>
            <a:solidFill>
              <a:srgbClr val="3525D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440" name="Freeform 5582"/>
            <p:cNvSpPr>
              <a:spLocks/>
            </p:cNvSpPr>
            <p:nvPr/>
          </p:nvSpPr>
          <p:spPr bwMode="auto">
            <a:xfrm>
              <a:off x="4622" y="1454"/>
              <a:ext cx="145" cy="178"/>
            </a:xfrm>
            <a:custGeom>
              <a:avLst/>
              <a:gdLst>
                <a:gd name="T0" fmla="*/ 196 w 130"/>
                <a:gd name="T1" fmla="*/ 286 h 144"/>
                <a:gd name="T2" fmla="*/ 166 w 130"/>
                <a:gd name="T3" fmla="*/ 246 h 144"/>
                <a:gd name="T4" fmla="*/ 139 w 130"/>
                <a:gd name="T5" fmla="*/ 197 h 144"/>
                <a:gd name="T6" fmla="*/ 107 w 130"/>
                <a:gd name="T7" fmla="*/ 157 h 144"/>
                <a:gd name="T8" fmla="*/ 75 w 130"/>
                <a:gd name="T9" fmla="*/ 115 h 144"/>
                <a:gd name="T10" fmla="*/ 71 w 130"/>
                <a:gd name="T11" fmla="*/ 96 h 144"/>
                <a:gd name="T12" fmla="*/ 39 w 130"/>
                <a:gd name="T13" fmla="*/ 47 h 144"/>
                <a:gd name="T14" fmla="*/ 3 w 130"/>
                <a:gd name="T15" fmla="*/ 0 h 144"/>
                <a:gd name="T16" fmla="*/ 0 w 130"/>
                <a:gd name="T17" fmla="*/ 2 h 144"/>
                <a:gd name="T18" fmla="*/ 26 w 130"/>
                <a:gd name="T19" fmla="*/ 40 h 144"/>
                <a:gd name="T20" fmla="*/ 26 w 130"/>
                <a:gd name="T21" fmla="*/ 47 h 144"/>
                <a:gd name="T22" fmla="*/ 10 w 130"/>
                <a:gd name="T23" fmla="*/ 51 h 144"/>
                <a:gd name="T24" fmla="*/ 39 w 130"/>
                <a:gd name="T25" fmla="*/ 96 h 144"/>
                <a:gd name="T26" fmla="*/ 62 w 130"/>
                <a:gd name="T27" fmla="*/ 142 h 144"/>
                <a:gd name="T28" fmla="*/ 86 w 130"/>
                <a:gd name="T29" fmla="*/ 182 h 144"/>
                <a:gd name="T30" fmla="*/ 107 w 130"/>
                <a:gd name="T31" fmla="*/ 231 h 144"/>
                <a:gd name="T32" fmla="*/ 129 w 130"/>
                <a:gd name="T33" fmla="*/ 278 h 144"/>
                <a:gd name="T34" fmla="*/ 148 w 130"/>
                <a:gd name="T35" fmla="*/ 319 h 144"/>
                <a:gd name="T36" fmla="*/ 166 w 130"/>
                <a:gd name="T37" fmla="*/ 367 h 144"/>
                <a:gd name="T38" fmla="*/ 190 w 130"/>
                <a:gd name="T39" fmla="*/ 415 h 144"/>
                <a:gd name="T40" fmla="*/ 193 w 130"/>
                <a:gd name="T41" fmla="*/ 415 h 144"/>
                <a:gd name="T42" fmla="*/ 193 w 130"/>
                <a:gd name="T43" fmla="*/ 379 h 144"/>
                <a:gd name="T44" fmla="*/ 213 w 130"/>
                <a:gd name="T45" fmla="*/ 402 h 144"/>
                <a:gd name="T46" fmla="*/ 225 w 130"/>
                <a:gd name="T47" fmla="*/ 415 h 144"/>
                <a:gd name="T48" fmla="*/ 209 w 130"/>
                <a:gd name="T49" fmla="*/ 379 h 144"/>
                <a:gd name="T50" fmla="*/ 161 w 130"/>
                <a:gd name="T51" fmla="*/ 319 h 144"/>
                <a:gd name="T52" fmla="*/ 148 w 130"/>
                <a:gd name="T53" fmla="*/ 253 h 144"/>
                <a:gd name="T54" fmla="*/ 161 w 130"/>
                <a:gd name="T55" fmla="*/ 253 h 144"/>
                <a:gd name="T56" fmla="*/ 190 w 130"/>
                <a:gd name="T57" fmla="*/ 271 h 144"/>
                <a:gd name="T58" fmla="*/ 196 w 130"/>
                <a:gd name="T59" fmla="*/ 286 h 1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30" h="144">
                  <a:moveTo>
                    <a:pt x="114" y="99"/>
                  </a:moveTo>
                  <a:lnTo>
                    <a:pt x="97" y="85"/>
                  </a:lnTo>
                  <a:lnTo>
                    <a:pt x="81" y="68"/>
                  </a:lnTo>
                  <a:lnTo>
                    <a:pt x="62" y="54"/>
                  </a:lnTo>
                  <a:lnTo>
                    <a:pt x="43" y="40"/>
                  </a:lnTo>
                  <a:lnTo>
                    <a:pt x="41" y="33"/>
                  </a:lnTo>
                  <a:lnTo>
                    <a:pt x="22" y="16"/>
                  </a:lnTo>
                  <a:lnTo>
                    <a:pt x="3" y="0"/>
                  </a:lnTo>
                  <a:lnTo>
                    <a:pt x="0" y="2"/>
                  </a:lnTo>
                  <a:lnTo>
                    <a:pt x="15" y="14"/>
                  </a:lnTo>
                  <a:lnTo>
                    <a:pt x="15" y="16"/>
                  </a:lnTo>
                  <a:lnTo>
                    <a:pt x="5" y="18"/>
                  </a:lnTo>
                  <a:lnTo>
                    <a:pt x="22" y="33"/>
                  </a:lnTo>
                  <a:lnTo>
                    <a:pt x="36" y="49"/>
                  </a:lnTo>
                  <a:lnTo>
                    <a:pt x="50" y="63"/>
                  </a:lnTo>
                  <a:lnTo>
                    <a:pt x="62" y="80"/>
                  </a:lnTo>
                  <a:lnTo>
                    <a:pt x="74" y="96"/>
                  </a:lnTo>
                  <a:lnTo>
                    <a:pt x="86" y="111"/>
                  </a:lnTo>
                  <a:lnTo>
                    <a:pt x="97" y="127"/>
                  </a:lnTo>
                  <a:lnTo>
                    <a:pt x="109" y="144"/>
                  </a:lnTo>
                  <a:lnTo>
                    <a:pt x="112" y="144"/>
                  </a:lnTo>
                  <a:lnTo>
                    <a:pt x="112" y="132"/>
                  </a:lnTo>
                  <a:lnTo>
                    <a:pt x="123" y="139"/>
                  </a:lnTo>
                  <a:lnTo>
                    <a:pt x="130" y="144"/>
                  </a:lnTo>
                  <a:lnTo>
                    <a:pt x="121" y="132"/>
                  </a:lnTo>
                  <a:lnTo>
                    <a:pt x="93" y="111"/>
                  </a:lnTo>
                  <a:lnTo>
                    <a:pt x="86" y="87"/>
                  </a:lnTo>
                  <a:lnTo>
                    <a:pt x="93" y="87"/>
                  </a:lnTo>
                  <a:lnTo>
                    <a:pt x="109" y="94"/>
                  </a:lnTo>
                  <a:lnTo>
                    <a:pt x="114" y="99"/>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441" name="Freeform 5583"/>
            <p:cNvSpPr>
              <a:spLocks/>
            </p:cNvSpPr>
            <p:nvPr/>
          </p:nvSpPr>
          <p:spPr bwMode="auto">
            <a:xfrm>
              <a:off x="3163" y="1023"/>
              <a:ext cx="149" cy="62"/>
            </a:xfrm>
            <a:custGeom>
              <a:avLst/>
              <a:gdLst>
                <a:gd name="T0" fmla="*/ 229 w 134"/>
                <a:gd name="T1" fmla="*/ 2 h 50"/>
                <a:gd name="T2" fmla="*/ 212 w 134"/>
                <a:gd name="T3" fmla="*/ 30 h 50"/>
                <a:gd name="T4" fmla="*/ 161 w 134"/>
                <a:gd name="T5" fmla="*/ 57 h 50"/>
                <a:gd name="T6" fmla="*/ 111 w 134"/>
                <a:gd name="T7" fmla="*/ 77 h 50"/>
                <a:gd name="T8" fmla="*/ 96 w 134"/>
                <a:gd name="T9" fmla="*/ 77 h 50"/>
                <a:gd name="T10" fmla="*/ 106 w 134"/>
                <a:gd name="T11" fmla="*/ 82 h 50"/>
                <a:gd name="T12" fmla="*/ 100 w 134"/>
                <a:gd name="T13" fmla="*/ 89 h 50"/>
                <a:gd name="T14" fmla="*/ 92 w 134"/>
                <a:gd name="T15" fmla="*/ 89 h 50"/>
                <a:gd name="T16" fmla="*/ 92 w 134"/>
                <a:gd name="T17" fmla="*/ 97 h 50"/>
                <a:gd name="T18" fmla="*/ 71 w 134"/>
                <a:gd name="T19" fmla="*/ 97 h 50"/>
                <a:gd name="T20" fmla="*/ 77 w 134"/>
                <a:gd name="T21" fmla="*/ 110 h 50"/>
                <a:gd name="T22" fmla="*/ 71 w 134"/>
                <a:gd name="T23" fmla="*/ 118 h 50"/>
                <a:gd name="T24" fmla="*/ 77 w 134"/>
                <a:gd name="T25" fmla="*/ 133 h 50"/>
                <a:gd name="T26" fmla="*/ 51 w 134"/>
                <a:gd name="T27" fmla="*/ 126 h 50"/>
                <a:gd name="T28" fmla="*/ 71 w 134"/>
                <a:gd name="T29" fmla="*/ 133 h 50"/>
                <a:gd name="T30" fmla="*/ 59 w 134"/>
                <a:gd name="T31" fmla="*/ 133 h 50"/>
                <a:gd name="T32" fmla="*/ 63 w 134"/>
                <a:gd name="T33" fmla="*/ 146 h 50"/>
                <a:gd name="T34" fmla="*/ 12 w 134"/>
                <a:gd name="T35" fmla="*/ 136 h 50"/>
                <a:gd name="T36" fmla="*/ 24 w 134"/>
                <a:gd name="T37" fmla="*/ 133 h 50"/>
                <a:gd name="T38" fmla="*/ 0 w 134"/>
                <a:gd name="T39" fmla="*/ 133 h 50"/>
                <a:gd name="T40" fmla="*/ 24 w 134"/>
                <a:gd name="T41" fmla="*/ 110 h 50"/>
                <a:gd name="T42" fmla="*/ 32 w 134"/>
                <a:gd name="T43" fmla="*/ 110 h 50"/>
                <a:gd name="T44" fmla="*/ 18 w 134"/>
                <a:gd name="T45" fmla="*/ 107 h 50"/>
                <a:gd name="T46" fmla="*/ 24 w 134"/>
                <a:gd name="T47" fmla="*/ 97 h 50"/>
                <a:gd name="T48" fmla="*/ 36 w 134"/>
                <a:gd name="T49" fmla="*/ 89 h 50"/>
                <a:gd name="T50" fmla="*/ 32 w 134"/>
                <a:gd name="T51" fmla="*/ 82 h 50"/>
                <a:gd name="T52" fmla="*/ 32 w 134"/>
                <a:gd name="T53" fmla="*/ 77 h 50"/>
                <a:gd name="T54" fmla="*/ 18 w 134"/>
                <a:gd name="T55" fmla="*/ 77 h 50"/>
                <a:gd name="T56" fmla="*/ 36 w 134"/>
                <a:gd name="T57" fmla="*/ 62 h 50"/>
                <a:gd name="T58" fmla="*/ 47 w 134"/>
                <a:gd name="T59" fmla="*/ 62 h 50"/>
                <a:gd name="T60" fmla="*/ 92 w 134"/>
                <a:gd name="T61" fmla="*/ 40 h 50"/>
                <a:gd name="T62" fmla="*/ 96 w 134"/>
                <a:gd name="T63" fmla="*/ 30 h 50"/>
                <a:gd name="T64" fmla="*/ 172 w 134"/>
                <a:gd name="T65" fmla="*/ 14 h 50"/>
                <a:gd name="T66" fmla="*/ 209 w 134"/>
                <a:gd name="T67" fmla="*/ 0 h 50"/>
                <a:gd name="T68" fmla="*/ 229 w 134"/>
                <a:gd name="T69" fmla="*/ 2 h 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4" h="50">
                  <a:moveTo>
                    <a:pt x="134" y="2"/>
                  </a:moveTo>
                  <a:lnTo>
                    <a:pt x="125" y="10"/>
                  </a:lnTo>
                  <a:lnTo>
                    <a:pt x="94" y="19"/>
                  </a:lnTo>
                  <a:lnTo>
                    <a:pt x="66" y="26"/>
                  </a:lnTo>
                  <a:lnTo>
                    <a:pt x="56" y="26"/>
                  </a:lnTo>
                  <a:lnTo>
                    <a:pt x="61" y="28"/>
                  </a:lnTo>
                  <a:lnTo>
                    <a:pt x="59" y="31"/>
                  </a:lnTo>
                  <a:lnTo>
                    <a:pt x="54" y="31"/>
                  </a:lnTo>
                  <a:lnTo>
                    <a:pt x="54" y="33"/>
                  </a:lnTo>
                  <a:lnTo>
                    <a:pt x="42" y="33"/>
                  </a:lnTo>
                  <a:lnTo>
                    <a:pt x="45" y="38"/>
                  </a:lnTo>
                  <a:lnTo>
                    <a:pt x="42" y="40"/>
                  </a:lnTo>
                  <a:lnTo>
                    <a:pt x="45" y="45"/>
                  </a:lnTo>
                  <a:lnTo>
                    <a:pt x="30" y="43"/>
                  </a:lnTo>
                  <a:lnTo>
                    <a:pt x="42" y="45"/>
                  </a:lnTo>
                  <a:lnTo>
                    <a:pt x="35" y="45"/>
                  </a:lnTo>
                  <a:lnTo>
                    <a:pt x="37" y="50"/>
                  </a:lnTo>
                  <a:lnTo>
                    <a:pt x="7" y="47"/>
                  </a:lnTo>
                  <a:lnTo>
                    <a:pt x="14" y="45"/>
                  </a:lnTo>
                  <a:lnTo>
                    <a:pt x="0" y="45"/>
                  </a:lnTo>
                  <a:lnTo>
                    <a:pt x="14" y="38"/>
                  </a:lnTo>
                  <a:lnTo>
                    <a:pt x="19" y="38"/>
                  </a:lnTo>
                  <a:lnTo>
                    <a:pt x="11" y="36"/>
                  </a:lnTo>
                  <a:lnTo>
                    <a:pt x="14" y="33"/>
                  </a:lnTo>
                  <a:lnTo>
                    <a:pt x="21" y="31"/>
                  </a:lnTo>
                  <a:lnTo>
                    <a:pt x="19" y="28"/>
                  </a:lnTo>
                  <a:lnTo>
                    <a:pt x="19" y="26"/>
                  </a:lnTo>
                  <a:lnTo>
                    <a:pt x="11" y="26"/>
                  </a:lnTo>
                  <a:lnTo>
                    <a:pt x="21" y="21"/>
                  </a:lnTo>
                  <a:lnTo>
                    <a:pt x="28" y="21"/>
                  </a:lnTo>
                  <a:lnTo>
                    <a:pt x="54" y="14"/>
                  </a:lnTo>
                  <a:lnTo>
                    <a:pt x="56" y="10"/>
                  </a:lnTo>
                  <a:lnTo>
                    <a:pt x="101" y="5"/>
                  </a:lnTo>
                  <a:lnTo>
                    <a:pt x="123" y="0"/>
                  </a:lnTo>
                  <a:lnTo>
                    <a:pt x="134" y="2"/>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442" name="Freeform 5584"/>
            <p:cNvSpPr>
              <a:spLocks/>
            </p:cNvSpPr>
            <p:nvPr/>
          </p:nvSpPr>
          <p:spPr bwMode="auto">
            <a:xfrm>
              <a:off x="3153" y="1085"/>
              <a:ext cx="86" cy="49"/>
            </a:xfrm>
            <a:custGeom>
              <a:avLst/>
              <a:gdLst>
                <a:gd name="T0" fmla="*/ 128 w 78"/>
                <a:gd name="T1" fmla="*/ 107 h 40"/>
                <a:gd name="T2" fmla="*/ 76 w 78"/>
                <a:gd name="T3" fmla="*/ 72 h 40"/>
                <a:gd name="T4" fmla="*/ 66 w 78"/>
                <a:gd name="T5" fmla="*/ 33 h 40"/>
                <a:gd name="T6" fmla="*/ 66 w 78"/>
                <a:gd name="T7" fmla="*/ 20 h 40"/>
                <a:gd name="T8" fmla="*/ 66 w 78"/>
                <a:gd name="T9" fmla="*/ 20 h 40"/>
                <a:gd name="T10" fmla="*/ 69 w 78"/>
                <a:gd name="T11" fmla="*/ 2 h 40"/>
                <a:gd name="T12" fmla="*/ 23 w 78"/>
                <a:gd name="T13" fmla="*/ 0 h 40"/>
                <a:gd name="T14" fmla="*/ 15 w 78"/>
                <a:gd name="T15" fmla="*/ 11 h 40"/>
                <a:gd name="T16" fmla="*/ 10 w 78"/>
                <a:gd name="T17" fmla="*/ 25 h 40"/>
                <a:gd name="T18" fmla="*/ 15 w 78"/>
                <a:gd name="T19" fmla="*/ 33 h 40"/>
                <a:gd name="T20" fmla="*/ 10 w 78"/>
                <a:gd name="T21" fmla="*/ 51 h 40"/>
                <a:gd name="T22" fmla="*/ 0 w 78"/>
                <a:gd name="T23" fmla="*/ 59 h 40"/>
                <a:gd name="T24" fmla="*/ 12 w 78"/>
                <a:gd name="T25" fmla="*/ 76 h 40"/>
                <a:gd name="T26" fmla="*/ 28 w 78"/>
                <a:gd name="T27" fmla="*/ 76 h 40"/>
                <a:gd name="T28" fmla="*/ 39 w 78"/>
                <a:gd name="T29" fmla="*/ 76 h 40"/>
                <a:gd name="T30" fmla="*/ 47 w 78"/>
                <a:gd name="T31" fmla="*/ 76 h 40"/>
                <a:gd name="T32" fmla="*/ 54 w 78"/>
                <a:gd name="T33" fmla="*/ 91 h 40"/>
                <a:gd name="T34" fmla="*/ 50 w 78"/>
                <a:gd name="T35" fmla="*/ 98 h 40"/>
                <a:gd name="T36" fmla="*/ 69 w 78"/>
                <a:gd name="T37" fmla="*/ 107 h 40"/>
                <a:gd name="T38" fmla="*/ 84 w 78"/>
                <a:gd name="T39" fmla="*/ 111 h 40"/>
                <a:gd name="T40" fmla="*/ 105 w 78"/>
                <a:gd name="T41" fmla="*/ 111 h 40"/>
                <a:gd name="T42" fmla="*/ 120 w 78"/>
                <a:gd name="T43" fmla="*/ 111 h 40"/>
                <a:gd name="T44" fmla="*/ 128 w 78"/>
                <a:gd name="T45" fmla="*/ 107 h 4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8" h="40">
                  <a:moveTo>
                    <a:pt x="78" y="38"/>
                  </a:moveTo>
                  <a:lnTo>
                    <a:pt x="47" y="26"/>
                  </a:lnTo>
                  <a:lnTo>
                    <a:pt x="40" y="12"/>
                  </a:lnTo>
                  <a:lnTo>
                    <a:pt x="40" y="7"/>
                  </a:lnTo>
                  <a:lnTo>
                    <a:pt x="43" y="2"/>
                  </a:lnTo>
                  <a:lnTo>
                    <a:pt x="14" y="0"/>
                  </a:lnTo>
                  <a:lnTo>
                    <a:pt x="10" y="4"/>
                  </a:lnTo>
                  <a:lnTo>
                    <a:pt x="5" y="9"/>
                  </a:lnTo>
                  <a:lnTo>
                    <a:pt x="10" y="12"/>
                  </a:lnTo>
                  <a:lnTo>
                    <a:pt x="5" y="19"/>
                  </a:lnTo>
                  <a:lnTo>
                    <a:pt x="0" y="21"/>
                  </a:lnTo>
                  <a:lnTo>
                    <a:pt x="7" y="28"/>
                  </a:lnTo>
                  <a:lnTo>
                    <a:pt x="17" y="28"/>
                  </a:lnTo>
                  <a:lnTo>
                    <a:pt x="24" y="28"/>
                  </a:lnTo>
                  <a:lnTo>
                    <a:pt x="29" y="28"/>
                  </a:lnTo>
                  <a:lnTo>
                    <a:pt x="33" y="33"/>
                  </a:lnTo>
                  <a:lnTo>
                    <a:pt x="31" y="35"/>
                  </a:lnTo>
                  <a:lnTo>
                    <a:pt x="43" y="38"/>
                  </a:lnTo>
                  <a:lnTo>
                    <a:pt x="52" y="40"/>
                  </a:lnTo>
                  <a:lnTo>
                    <a:pt x="64" y="40"/>
                  </a:lnTo>
                  <a:lnTo>
                    <a:pt x="74" y="40"/>
                  </a:lnTo>
                  <a:lnTo>
                    <a:pt x="78" y="38"/>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443" name="Freeform 5585"/>
            <p:cNvSpPr>
              <a:spLocks/>
            </p:cNvSpPr>
            <p:nvPr/>
          </p:nvSpPr>
          <p:spPr bwMode="auto">
            <a:xfrm>
              <a:off x="4125" y="1035"/>
              <a:ext cx="103" cy="27"/>
            </a:xfrm>
            <a:custGeom>
              <a:avLst/>
              <a:gdLst>
                <a:gd name="T0" fmla="*/ 161 w 92"/>
                <a:gd name="T1" fmla="*/ 31 h 21"/>
                <a:gd name="T2" fmla="*/ 58 w 92"/>
                <a:gd name="T3" fmla="*/ 0 h 21"/>
                <a:gd name="T4" fmla="*/ 71 w 92"/>
                <a:gd name="T5" fmla="*/ 13 h 21"/>
                <a:gd name="T6" fmla="*/ 58 w 92"/>
                <a:gd name="T7" fmla="*/ 8 h 21"/>
                <a:gd name="T8" fmla="*/ 67 w 92"/>
                <a:gd name="T9" fmla="*/ 24 h 21"/>
                <a:gd name="T10" fmla="*/ 15 w 92"/>
                <a:gd name="T11" fmla="*/ 8 h 21"/>
                <a:gd name="T12" fmla="*/ 0 w 92"/>
                <a:gd name="T13" fmla="*/ 13 h 21"/>
                <a:gd name="T14" fmla="*/ 0 w 92"/>
                <a:gd name="T15" fmla="*/ 24 h 21"/>
                <a:gd name="T16" fmla="*/ 4 w 92"/>
                <a:gd name="T17" fmla="*/ 31 h 21"/>
                <a:gd name="T18" fmla="*/ 12 w 92"/>
                <a:gd name="T19" fmla="*/ 39 h 21"/>
                <a:gd name="T20" fmla="*/ 79 w 92"/>
                <a:gd name="T21" fmla="*/ 75 h 21"/>
                <a:gd name="T22" fmla="*/ 79 w 92"/>
                <a:gd name="T23" fmla="*/ 64 h 21"/>
                <a:gd name="T24" fmla="*/ 129 w 92"/>
                <a:gd name="T25" fmla="*/ 58 h 21"/>
                <a:gd name="T26" fmla="*/ 153 w 92"/>
                <a:gd name="T27" fmla="*/ 58 h 21"/>
                <a:gd name="T28" fmla="*/ 142 w 92"/>
                <a:gd name="T29" fmla="*/ 58 h 21"/>
                <a:gd name="T30" fmla="*/ 161 w 92"/>
                <a:gd name="T31" fmla="*/ 39 h 21"/>
                <a:gd name="T32" fmla="*/ 161 w 92"/>
                <a:gd name="T33" fmla="*/ 31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2" h="21">
                  <a:moveTo>
                    <a:pt x="92" y="9"/>
                  </a:moveTo>
                  <a:lnTo>
                    <a:pt x="33" y="0"/>
                  </a:lnTo>
                  <a:lnTo>
                    <a:pt x="40" y="4"/>
                  </a:lnTo>
                  <a:lnTo>
                    <a:pt x="33" y="2"/>
                  </a:lnTo>
                  <a:lnTo>
                    <a:pt x="38" y="7"/>
                  </a:lnTo>
                  <a:lnTo>
                    <a:pt x="9" y="2"/>
                  </a:lnTo>
                  <a:lnTo>
                    <a:pt x="0" y="4"/>
                  </a:lnTo>
                  <a:lnTo>
                    <a:pt x="0" y="7"/>
                  </a:lnTo>
                  <a:lnTo>
                    <a:pt x="4" y="9"/>
                  </a:lnTo>
                  <a:lnTo>
                    <a:pt x="7" y="11"/>
                  </a:lnTo>
                  <a:lnTo>
                    <a:pt x="45" y="21"/>
                  </a:lnTo>
                  <a:lnTo>
                    <a:pt x="45" y="18"/>
                  </a:lnTo>
                  <a:lnTo>
                    <a:pt x="73" y="16"/>
                  </a:lnTo>
                  <a:lnTo>
                    <a:pt x="87" y="16"/>
                  </a:lnTo>
                  <a:lnTo>
                    <a:pt x="80" y="16"/>
                  </a:lnTo>
                  <a:lnTo>
                    <a:pt x="92" y="11"/>
                  </a:lnTo>
                  <a:lnTo>
                    <a:pt x="92" y="9"/>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444" name="Freeform 5586"/>
            <p:cNvSpPr>
              <a:spLocks/>
            </p:cNvSpPr>
            <p:nvPr/>
          </p:nvSpPr>
          <p:spPr bwMode="auto">
            <a:xfrm>
              <a:off x="3548" y="973"/>
              <a:ext cx="80" cy="18"/>
            </a:xfrm>
            <a:custGeom>
              <a:avLst/>
              <a:gdLst>
                <a:gd name="T0" fmla="*/ 106 w 71"/>
                <a:gd name="T1" fmla="*/ 8 h 14"/>
                <a:gd name="T2" fmla="*/ 78 w 71"/>
                <a:gd name="T3" fmla="*/ 0 h 14"/>
                <a:gd name="T4" fmla="*/ 63 w 71"/>
                <a:gd name="T5" fmla="*/ 8 h 14"/>
                <a:gd name="T6" fmla="*/ 52 w 71"/>
                <a:gd name="T7" fmla="*/ 0 h 14"/>
                <a:gd name="T8" fmla="*/ 2 w 71"/>
                <a:gd name="T9" fmla="*/ 8 h 14"/>
                <a:gd name="T10" fmla="*/ 0 w 71"/>
                <a:gd name="T11" fmla="*/ 24 h 14"/>
                <a:gd name="T12" fmla="*/ 12 w 71"/>
                <a:gd name="T13" fmla="*/ 24 h 14"/>
                <a:gd name="T14" fmla="*/ 38 w 71"/>
                <a:gd name="T15" fmla="*/ 50 h 14"/>
                <a:gd name="T16" fmla="*/ 128 w 71"/>
                <a:gd name="T17" fmla="*/ 50 h 14"/>
                <a:gd name="T18" fmla="*/ 116 w 71"/>
                <a:gd name="T19" fmla="*/ 40 h 14"/>
                <a:gd name="T20" fmla="*/ 106 w 71"/>
                <a:gd name="T21" fmla="*/ 8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1" h="14">
                  <a:moveTo>
                    <a:pt x="59" y="2"/>
                  </a:moveTo>
                  <a:lnTo>
                    <a:pt x="43" y="0"/>
                  </a:lnTo>
                  <a:lnTo>
                    <a:pt x="35" y="2"/>
                  </a:lnTo>
                  <a:lnTo>
                    <a:pt x="28" y="0"/>
                  </a:lnTo>
                  <a:lnTo>
                    <a:pt x="2" y="2"/>
                  </a:lnTo>
                  <a:lnTo>
                    <a:pt x="0" y="7"/>
                  </a:lnTo>
                  <a:lnTo>
                    <a:pt x="7" y="7"/>
                  </a:lnTo>
                  <a:lnTo>
                    <a:pt x="21" y="14"/>
                  </a:lnTo>
                  <a:lnTo>
                    <a:pt x="71" y="14"/>
                  </a:lnTo>
                  <a:lnTo>
                    <a:pt x="64" y="12"/>
                  </a:lnTo>
                  <a:lnTo>
                    <a:pt x="59" y="2"/>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445" name="Freeform 5587"/>
            <p:cNvSpPr>
              <a:spLocks/>
            </p:cNvSpPr>
            <p:nvPr/>
          </p:nvSpPr>
          <p:spPr bwMode="auto">
            <a:xfrm>
              <a:off x="3638" y="982"/>
              <a:ext cx="62" cy="24"/>
            </a:xfrm>
            <a:custGeom>
              <a:avLst/>
              <a:gdLst>
                <a:gd name="T0" fmla="*/ 97 w 55"/>
                <a:gd name="T1" fmla="*/ 38 h 19"/>
                <a:gd name="T2" fmla="*/ 47 w 55"/>
                <a:gd name="T3" fmla="*/ 16 h 19"/>
                <a:gd name="T4" fmla="*/ 34 w 55"/>
                <a:gd name="T5" fmla="*/ 29 h 19"/>
                <a:gd name="T6" fmla="*/ 27 w 55"/>
                <a:gd name="T7" fmla="*/ 8 h 19"/>
                <a:gd name="T8" fmla="*/ 14 w 55"/>
                <a:gd name="T9" fmla="*/ 0 h 19"/>
                <a:gd name="T10" fmla="*/ 18 w 55"/>
                <a:gd name="T11" fmla="*/ 16 h 19"/>
                <a:gd name="T12" fmla="*/ 0 w 55"/>
                <a:gd name="T13" fmla="*/ 16 h 19"/>
                <a:gd name="T14" fmla="*/ 3 w 55"/>
                <a:gd name="T15" fmla="*/ 23 h 19"/>
                <a:gd name="T16" fmla="*/ 14 w 55"/>
                <a:gd name="T17" fmla="*/ 29 h 19"/>
                <a:gd name="T18" fmla="*/ 3 w 55"/>
                <a:gd name="T19" fmla="*/ 38 h 19"/>
                <a:gd name="T20" fmla="*/ 10 w 55"/>
                <a:gd name="T21" fmla="*/ 61 h 19"/>
                <a:gd name="T22" fmla="*/ 100 w 55"/>
                <a:gd name="T23" fmla="*/ 38 h 19"/>
                <a:gd name="T24" fmla="*/ 97 w 55"/>
                <a:gd name="T25" fmla="*/ 38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5" h="19">
                  <a:moveTo>
                    <a:pt x="52" y="12"/>
                  </a:moveTo>
                  <a:lnTo>
                    <a:pt x="26" y="5"/>
                  </a:lnTo>
                  <a:lnTo>
                    <a:pt x="19" y="9"/>
                  </a:lnTo>
                  <a:lnTo>
                    <a:pt x="15" y="2"/>
                  </a:lnTo>
                  <a:lnTo>
                    <a:pt x="8" y="0"/>
                  </a:lnTo>
                  <a:lnTo>
                    <a:pt x="10" y="5"/>
                  </a:lnTo>
                  <a:lnTo>
                    <a:pt x="0" y="5"/>
                  </a:lnTo>
                  <a:lnTo>
                    <a:pt x="3" y="7"/>
                  </a:lnTo>
                  <a:lnTo>
                    <a:pt x="8" y="9"/>
                  </a:lnTo>
                  <a:lnTo>
                    <a:pt x="3" y="12"/>
                  </a:lnTo>
                  <a:lnTo>
                    <a:pt x="5" y="19"/>
                  </a:lnTo>
                  <a:lnTo>
                    <a:pt x="55" y="12"/>
                  </a:lnTo>
                  <a:lnTo>
                    <a:pt x="52" y="12"/>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446" name="Freeform 5588"/>
            <p:cNvSpPr>
              <a:spLocks/>
            </p:cNvSpPr>
            <p:nvPr/>
          </p:nvSpPr>
          <p:spPr bwMode="auto">
            <a:xfrm>
              <a:off x="3514" y="958"/>
              <a:ext cx="63" cy="15"/>
            </a:xfrm>
            <a:custGeom>
              <a:avLst/>
              <a:gdLst>
                <a:gd name="T0" fmla="*/ 108 w 55"/>
                <a:gd name="T1" fmla="*/ 16 h 12"/>
                <a:gd name="T2" fmla="*/ 62 w 55"/>
                <a:gd name="T3" fmla="*/ 0 h 12"/>
                <a:gd name="T4" fmla="*/ 3 w 55"/>
                <a:gd name="T5" fmla="*/ 8 h 12"/>
                <a:gd name="T6" fmla="*/ 19 w 55"/>
                <a:gd name="T7" fmla="*/ 8 h 12"/>
                <a:gd name="T8" fmla="*/ 13 w 55"/>
                <a:gd name="T9" fmla="*/ 23 h 12"/>
                <a:gd name="T10" fmla="*/ 0 w 55"/>
                <a:gd name="T11" fmla="*/ 23 h 12"/>
                <a:gd name="T12" fmla="*/ 27 w 55"/>
                <a:gd name="T13" fmla="*/ 29 h 12"/>
                <a:gd name="T14" fmla="*/ 24 w 55"/>
                <a:gd name="T15" fmla="*/ 38 h 12"/>
                <a:gd name="T16" fmla="*/ 108 w 55"/>
                <a:gd name="T17" fmla="*/ 29 h 12"/>
                <a:gd name="T18" fmla="*/ 97 w 55"/>
                <a:gd name="T19" fmla="*/ 23 h 12"/>
                <a:gd name="T20" fmla="*/ 108 w 55"/>
                <a:gd name="T21" fmla="*/ 16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5" h="12">
                  <a:moveTo>
                    <a:pt x="55" y="5"/>
                  </a:moveTo>
                  <a:lnTo>
                    <a:pt x="31" y="0"/>
                  </a:lnTo>
                  <a:lnTo>
                    <a:pt x="3" y="2"/>
                  </a:lnTo>
                  <a:lnTo>
                    <a:pt x="10" y="2"/>
                  </a:lnTo>
                  <a:lnTo>
                    <a:pt x="7" y="7"/>
                  </a:lnTo>
                  <a:lnTo>
                    <a:pt x="0" y="7"/>
                  </a:lnTo>
                  <a:lnTo>
                    <a:pt x="14" y="9"/>
                  </a:lnTo>
                  <a:lnTo>
                    <a:pt x="12" y="12"/>
                  </a:lnTo>
                  <a:lnTo>
                    <a:pt x="55" y="9"/>
                  </a:lnTo>
                  <a:lnTo>
                    <a:pt x="50" y="7"/>
                  </a:lnTo>
                  <a:lnTo>
                    <a:pt x="55" y="5"/>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447" name="Freeform 5589"/>
            <p:cNvSpPr>
              <a:spLocks/>
            </p:cNvSpPr>
            <p:nvPr/>
          </p:nvSpPr>
          <p:spPr bwMode="auto">
            <a:xfrm>
              <a:off x="4236" y="1047"/>
              <a:ext cx="66" cy="15"/>
            </a:xfrm>
            <a:custGeom>
              <a:avLst/>
              <a:gdLst>
                <a:gd name="T0" fmla="*/ 104 w 59"/>
                <a:gd name="T1" fmla="*/ 16 h 12"/>
                <a:gd name="T2" fmla="*/ 25 w 59"/>
                <a:gd name="T3" fmla="*/ 8 h 12"/>
                <a:gd name="T4" fmla="*/ 0 w 59"/>
                <a:gd name="T5" fmla="*/ 0 h 12"/>
                <a:gd name="T6" fmla="*/ 12 w 59"/>
                <a:gd name="T7" fmla="*/ 16 h 12"/>
                <a:gd name="T8" fmla="*/ 94 w 59"/>
                <a:gd name="T9" fmla="*/ 38 h 12"/>
                <a:gd name="T10" fmla="*/ 104 w 59"/>
                <a:gd name="T11" fmla="*/ 16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 h="12">
                  <a:moveTo>
                    <a:pt x="59" y="5"/>
                  </a:moveTo>
                  <a:lnTo>
                    <a:pt x="14" y="2"/>
                  </a:lnTo>
                  <a:lnTo>
                    <a:pt x="0" y="0"/>
                  </a:lnTo>
                  <a:lnTo>
                    <a:pt x="7" y="5"/>
                  </a:lnTo>
                  <a:lnTo>
                    <a:pt x="54" y="12"/>
                  </a:lnTo>
                  <a:lnTo>
                    <a:pt x="59" y="5"/>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448" name="Freeform 5590"/>
            <p:cNvSpPr>
              <a:spLocks/>
            </p:cNvSpPr>
            <p:nvPr/>
          </p:nvSpPr>
          <p:spPr bwMode="auto">
            <a:xfrm>
              <a:off x="2813" y="1444"/>
              <a:ext cx="34" cy="12"/>
            </a:xfrm>
            <a:custGeom>
              <a:avLst/>
              <a:gdLst>
                <a:gd name="T0" fmla="*/ 15 w 31"/>
                <a:gd name="T1" fmla="*/ 0 h 10"/>
                <a:gd name="T2" fmla="*/ 15 w 31"/>
                <a:gd name="T3" fmla="*/ 8 h 10"/>
                <a:gd name="T4" fmla="*/ 3 w 31"/>
                <a:gd name="T5" fmla="*/ 0 h 10"/>
                <a:gd name="T6" fmla="*/ 0 w 31"/>
                <a:gd name="T7" fmla="*/ 8 h 10"/>
                <a:gd name="T8" fmla="*/ 3 w 31"/>
                <a:gd name="T9" fmla="*/ 12 h 10"/>
                <a:gd name="T10" fmla="*/ 3 w 31"/>
                <a:gd name="T11" fmla="*/ 12 h 10"/>
                <a:gd name="T12" fmla="*/ 0 w 31"/>
                <a:gd name="T13" fmla="*/ 20 h 10"/>
                <a:gd name="T14" fmla="*/ 12 w 31"/>
                <a:gd name="T15" fmla="*/ 24 h 10"/>
                <a:gd name="T16" fmla="*/ 49 w 31"/>
                <a:gd name="T17" fmla="*/ 24 h 10"/>
                <a:gd name="T18" fmla="*/ 49 w 31"/>
                <a:gd name="T19" fmla="*/ 8 h 10"/>
                <a:gd name="T20" fmla="*/ 30 w 31"/>
                <a:gd name="T21" fmla="*/ 0 h 10"/>
                <a:gd name="T22" fmla="*/ 15 w 31"/>
                <a:gd name="T23" fmla="*/ 0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1" h="10">
                  <a:moveTo>
                    <a:pt x="10" y="0"/>
                  </a:moveTo>
                  <a:lnTo>
                    <a:pt x="10" y="3"/>
                  </a:lnTo>
                  <a:lnTo>
                    <a:pt x="3" y="0"/>
                  </a:lnTo>
                  <a:lnTo>
                    <a:pt x="0" y="3"/>
                  </a:lnTo>
                  <a:lnTo>
                    <a:pt x="3" y="5"/>
                  </a:lnTo>
                  <a:lnTo>
                    <a:pt x="0" y="8"/>
                  </a:lnTo>
                  <a:lnTo>
                    <a:pt x="7" y="10"/>
                  </a:lnTo>
                  <a:lnTo>
                    <a:pt x="31" y="10"/>
                  </a:lnTo>
                  <a:lnTo>
                    <a:pt x="31" y="3"/>
                  </a:lnTo>
                  <a:lnTo>
                    <a:pt x="19" y="0"/>
                  </a:lnTo>
                  <a:lnTo>
                    <a:pt x="10" y="0"/>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449" name="Freeform 5591"/>
            <p:cNvSpPr>
              <a:spLocks/>
            </p:cNvSpPr>
            <p:nvPr/>
          </p:nvSpPr>
          <p:spPr bwMode="auto">
            <a:xfrm>
              <a:off x="4209" y="1076"/>
              <a:ext cx="51" cy="11"/>
            </a:xfrm>
            <a:custGeom>
              <a:avLst/>
              <a:gdLst>
                <a:gd name="T0" fmla="*/ 85 w 45"/>
                <a:gd name="T1" fmla="*/ 24 h 9"/>
                <a:gd name="T2" fmla="*/ 0 w 45"/>
                <a:gd name="T3" fmla="*/ 20 h 9"/>
                <a:gd name="T4" fmla="*/ 28 w 45"/>
                <a:gd name="T5" fmla="*/ 0 h 9"/>
                <a:gd name="T6" fmla="*/ 76 w 45"/>
                <a:gd name="T7" fmla="*/ 20 h 9"/>
                <a:gd name="T8" fmla="*/ 85 w 45"/>
                <a:gd name="T9" fmla="*/ 24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9">
                  <a:moveTo>
                    <a:pt x="45" y="9"/>
                  </a:moveTo>
                  <a:lnTo>
                    <a:pt x="0" y="7"/>
                  </a:lnTo>
                  <a:lnTo>
                    <a:pt x="15" y="0"/>
                  </a:lnTo>
                  <a:lnTo>
                    <a:pt x="41" y="7"/>
                  </a:lnTo>
                  <a:lnTo>
                    <a:pt x="45" y="9"/>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450" name="Freeform 5592"/>
            <p:cNvSpPr>
              <a:spLocks/>
            </p:cNvSpPr>
            <p:nvPr/>
          </p:nvSpPr>
          <p:spPr bwMode="auto">
            <a:xfrm>
              <a:off x="3131" y="1155"/>
              <a:ext cx="29" cy="15"/>
            </a:xfrm>
            <a:custGeom>
              <a:avLst/>
              <a:gdLst>
                <a:gd name="T0" fmla="*/ 45 w 26"/>
                <a:gd name="T1" fmla="*/ 25 h 12"/>
                <a:gd name="T2" fmla="*/ 12 w 26"/>
                <a:gd name="T3" fmla="*/ 38 h 12"/>
                <a:gd name="T4" fmla="*/ 0 w 26"/>
                <a:gd name="T5" fmla="*/ 10 h 12"/>
                <a:gd name="T6" fmla="*/ 12 w 26"/>
                <a:gd name="T7" fmla="*/ 0 h 12"/>
                <a:gd name="T8" fmla="*/ 45 w 26"/>
                <a:gd name="T9" fmla="*/ 25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2">
                  <a:moveTo>
                    <a:pt x="26" y="8"/>
                  </a:moveTo>
                  <a:lnTo>
                    <a:pt x="7" y="12"/>
                  </a:lnTo>
                  <a:lnTo>
                    <a:pt x="0" y="3"/>
                  </a:lnTo>
                  <a:lnTo>
                    <a:pt x="7" y="0"/>
                  </a:lnTo>
                  <a:lnTo>
                    <a:pt x="26" y="8"/>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451" name="Freeform 5593"/>
            <p:cNvSpPr>
              <a:spLocks/>
            </p:cNvSpPr>
            <p:nvPr/>
          </p:nvSpPr>
          <p:spPr bwMode="auto">
            <a:xfrm>
              <a:off x="3028" y="961"/>
              <a:ext cx="48" cy="12"/>
            </a:xfrm>
            <a:custGeom>
              <a:avLst/>
              <a:gdLst>
                <a:gd name="T0" fmla="*/ 75 w 43"/>
                <a:gd name="T1" fmla="*/ 8 h 10"/>
                <a:gd name="T2" fmla="*/ 29 w 43"/>
                <a:gd name="T3" fmla="*/ 17 h 10"/>
                <a:gd name="T4" fmla="*/ 12 w 43"/>
                <a:gd name="T5" fmla="*/ 24 h 10"/>
                <a:gd name="T6" fmla="*/ 0 w 43"/>
                <a:gd name="T7" fmla="*/ 24 h 10"/>
                <a:gd name="T8" fmla="*/ 15 w 43"/>
                <a:gd name="T9" fmla="*/ 12 h 10"/>
                <a:gd name="T10" fmla="*/ 41 w 43"/>
                <a:gd name="T11" fmla="*/ 8 h 10"/>
                <a:gd name="T12" fmla="*/ 61 w 43"/>
                <a:gd name="T13" fmla="*/ 0 h 10"/>
                <a:gd name="T14" fmla="*/ 75 w 43"/>
                <a:gd name="T15" fmla="*/ 8 h 1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 h="10">
                  <a:moveTo>
                    <a:pt x="43" y="3"/>
                  </a:moveTo>
                  <a:lnTo>
                    <a:pt x="17" y="7"/>
                  </a:lnTo>
                  <a:lnTo>
                    <a:pt x="7" y="10"/>
                  </a:lnTo>
                  <a:lnTo>
                    <a:pt x="0" y="10"/>
                  </a:lnTo>
                  <a:lnTo>
                    <a:pt x="9" y="5"/>
                  </a:lnTo>
                  <a:lnTo>
                    <a:pt x="24" y="3"/>
                  </a:lnTo>
                  <a:lnTo>
                    <a:pt x="35" y="0"/>
                  </a:lnTo>
                  <a:lnTo>
                    <a:pt x="43" y="3"/>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452" name="Freeform 5594"/>
            <p:cNvSpPr>
              <a:spLocks/>
            </p:cNvSpPr>
            <p:nvPr/>
          </p:nvSpPr>
          <p:spPr bwMode="auto">
            <a:xfrm>
              <a:off x="4844" y="1647"/>
              <a:ext cx="15" cy="23"/>
            </a:xfrm>
            <a:custGeom>
              <a:avLst/>
              <a:gdLst>
                <a:gd name="T0" fmla="*/ 19 w 14"/>
                <a:gd name="T1" fmla="*/ 0 h 19"/>
                <a:gd name="T2" fmla="*/ 2 w 14"/>
                <a:gd name="T3" fmla="*/ 2 h 19"/>
                <a:gd name="T4" fmla="*/ 0 w 14"/>
                <a:gd name="T5" fmla="*/ 50 h 19"/>
                <a:gd name="T6" fmla="*/ 12 w 14"/>
                <a:gd name="T7" fmla="*/ 23 h 19"/>
                <a:gd name="T8" fmla="*/ 17 w 14"/>
                <a:gd name="T9" fmla="*/ 2 h 19"/>
                <a:gd name="T10" fmla="*/ 19 w 14"/>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19">
                  <a:moveTo>
                    <a:pt x="14" y="0"/>
                  </a:moveTo>
                  <a:lnTo>
                    <a:pt x="2" y="2"/>
                  </a:lnTo>
                  <a:lnTo>
                    <a:pt x="0" y="19"/>
                  </a:lnTo>
                  <a:lnTo>
                    <a:pt x="7" y="9"/>
                  </a:lnTo>
                  <a:lnTo>
                    <a:pt x="12" y="2"/>
                  </a:lnTo>
                  <a:lnTo>
                    <a:pt x="14" y="0"/>
                  </a:lnTo>
                  <a:close/>
                </a:path>
              </a:pathLst>
            </a:custGeom>
            <a:solidFill>
              <a:srgbClr val="0033CC"/>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453" name="Freeform 5595"/>
            <p:cNvSpPr>
              <a:spLocks/>
            </p:cNvSpPr>
            <p:nvPr/>
          </p:nvSpPr>
          <p:spPr bwMode="auto">
            <a:xfrm>
              <a:off x="4746" y="1118"/>
              <a:ext cx="18" cy="14"/>
            </a:xfrm>
            <a:custGeom>
              <a:avLst/>
              <a:gdLst>
                <a:gd name="T0" fmla="*/ 9 w 16"/>
                <a:gd name="T1" fmla="*/ 0 h 12"/>
                <a:gd name="T2" fmla="*/ 0 w 16"/>
                <a:gd name="T3" fmla="*/ 9 h 12"/>
                <a:gd name="T4" fmla="*/ 16 w 16"/>
                <a:gd name="T5" fmla="*/ 26 h 12"/>
                <a:gd name="T6" fmla="*/ 29 w 16"/>
                <a:gd name="T7" fmla="*/ 21 h 12"/>
                <a:gd name="T8" fmla="*/ 9 w 16"/>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2">
                  <a:moveTo>
                    <a:pt x="4" y="0"/>
                  </a:moveTo>
                  <a:lnTo>
                    <a:pt x="0" y="4"/>
                  </a:lnTo>
                  <a:lnTo>
                    <a:pt x="9" y="12"/>
                  </a:lnTo>
                  <a:lnTo>
                    <a:pt x="16" y="9"/>
                  </a:lnTo>
                  <a:lnTo>
                    <a:pt x="4" y="0"/>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454" name="Freeform 5596"/>
            <p:cNvSpPr>
              <a:spLocks/>
            </p:cNvSpPr>
            <p:nvPr/>
          </p:nvSpPr>
          <p:spPr bwMode="auto">
            <a:xfrm>
              <a:off x="3253" y="1137"/>
              <a:ext cx="31" cy="12"/>
            </a:xfrm>
            <a:custGeom>
              <a:avLst/>
              <a:gdLst>
                <a:gd name="T0" fmla="*/ 47 w 28"/>
                <a:gd name="T1" fmla="*/ 24 h 10"/>
                <a:gd name="T2" fmla="*/ 2 w 28"/>
                <a:gd name="T3" fmla="*/ 0 h 10"/>
                <a:gd name="T4" fmla="*/ 0 w 28"/>
                <a:gd name="T5" fmla="*/ 8 h 10"/>
                <a:gd name="T6" fmla="*/ 28 w 28"/>
                <a:gd name="T7" fmla="*/ 24 h 10"/>
                <a:gd name="T8" fmla="*/ 47 w 28"/>
                <a:gd name="T9" fmla="*/ 24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10">
                  <a:moveTo>
                    <a:pt x="28" y="10"/>
                  </a:moveTo>
                  <a:lnTo>
                    <a:pt x="2" y="0"/>
                  </a:lnTo>
                  <a:lnTo>
                    <a:pt x="0" y="3"/>
                  </a:lnTo>
                  <a:lnTo>
                    <a:pt x="17" y="10"/>
                  </a:lnTo>
                  <a:lnTo>
                    <a:pt x="28" y="10"/>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455" name="Freeform 5597"/>
            <p:cNvSpPr>
              <a:spLocks/>
            </p:cNvSpPr>
            <p:nvPr/>
          </p:nvSpPr>
          <p:spPr bwMode="auto">
            <a:xfrm>
              <a:off x="2831" y="1369"/>
              <a:ext cx="16" cy="8"/>
            </a:xfrm>
            <a:custGeom>
              <a:avLst/>
              <a:gdLst>
                <a:gd name="T0" fmla="*/ 16 w 16"/>
                <a:gd name="T1" fmla="*/ 2 h 7"/>
                <a:gd name="T2" fmla="*/ 2 w 16"/>
                <a:gd name="T3" fmla="*/ 13 h 7"/>
                <a:gd name="T4" fmla="*/ 0 w 16"/>
                <a:gd name="T5" fmla="*/ 2 h 7"/>
                <a:gd name="T6" fmla="*/ 14 w 16"/>
                <a:gd name="T7" fmla="*/ 0 h 7"/>
                <a:gd name="T8" fmla="*/ 16 w 16"/>
                <a:gd name="T9" fmla="*/ 2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7">
                  <a:moveTo>
                    <a:pt x="16" y="2"/>
                  </a:moveTo>
                  <a:lnTo>
                    <a:pt x="2" y="7"/>
                  </a:lnTo>
                  <a:lnTo>
                    <a:pt x="0" y="2"/>
                  </a:lnTo>
                  <a:lnTo>
                    <a:pt x="14" y="0"/>
                  </a:lnTo>
                  <a:lnTo>
                    <a:pt x="16" y="2"/>
                  </a:lnTo>
                  <a:close/>
                </a:path>
              </a:pathLst>
            </a:custGeom>
            <a:solidFill>
              <a:srgbClr val="0033CC"/>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456" name="Freeform 5598"/>
            <p:cNvSpPr>
              <a:spLocks/>
            </p:cNvSpPr>
            <p:nvPr/>
          </p:nvSpPr>
          <p:spPr bwMode="auto">
            <a:xfrm>
              <a:off x="4844" y="1354"/>
              <a:ext cx="11" cy="15"/>
            </a:xfrm>
            <a:custGeom>
              <a:avLst/>
              <a:gdLst>
                <a:gd name="T0" fmla="*/ 15 w 10"/>
                <a:gd name="T1" fmla="*/ 10 h 12"/>
                <a:gd name="T2" fmla="*/ 10 w 10"/>
                <a:gd name="T3" fmla="*/ 38 h 12"/>
                <a:gd name="T4" fmla="*/ 0 w 10"/>
                <a:gd name="T5" fmla="*/ 23 h 12"/>
                <a:gd name="T6" fmla="*/ 10 w 10"/>
                <a:gd name="T7" fmla="*/ 0 h 12"/>
                <a:gd name="T8" fmla="*/ 15 w 10"/>
                <a:gd name="T9" fmla="*/ 1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2">
                  <a:moveTo>
                    <a:pt x="10" y="3"/>
                  </a:moveTo>
                  <a:lnTo>
                    <a:pt x="5" y="12"/>
                  </a:lnTo>
                  <a:lnTo>
                    <a:pt x="0" y="7"/>
                  </a:lnTo>
                  <a:lnTo>
                    <a:pt x="5" y="0"/>
                  </a:lnTo>
                  <a:lnTo>
                    <a:pt x="10" y="3"/>
                  </a:lnTo>
                  <a:close/>
                </a:path>
              </a:pathLst>
            </a:custGeom>
            <a:solidFill>
              <a:srgbClr val="C0C0C0"/>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457" name="Freeform 5599"/>
            <p:cNvSpPr>
              <a:spLocks/>
            </p:cNvSpPr>
            <p:nvPr/>
          </p:nvSpPr>
          <p:spPr bwMode="auto">
            <a:xfrm>
              <a:off x="4645" y="1149"/>
              <a:ext cx="22" cy="3"/>
            </a:xfrm>
            <a:custGeom>
              <a:avLst/>
              <a:gdLst>
                <a:gd name="T0" fmla="*/ 39 w 19"/>
                <a:gd name="T1" fmla="*/ 0 h 2"/>
                <a:gd name="T2" fmla="*/ 34 w 19"/>
                <a:gd name="T3" fmla="*/ 18 h 2"/>
                <a:gd name="T4" fmla="*/ 0 w 19"/>
                <a:gd name="T5" fmla="*/ 0 h 2"/>
                <a:gd name="T6" fmla="*/ 34 w 19"/>
                <a:gd name="T7" fmla="*/ 0 h 2"/>
                <a:gd name="T8" fmla="*/ 39 w 19"/>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
                  <a:moveTo>
                    <a:pt x="19" y="0"/>
                  </a:moveTo>
                  <a:lnTo>
                    <a:pt x="16" y="2"/>
                  </a:lnTo>
                  <a:lnTo>
                    <a:pt x="0" y="0"/>
                  </a:lnTo>
                  <a:lnTo>
                    <a:pt x="16" y="0"/>
                  </a:lnTo>
                  <a:lnTo>
                    <a:pt x="19" y="0"/>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458" name="Freeform 5600"/>
            <p:cNvSpPr>
              <a:spLocks/>
            </p:cNvSpPr>
            <p:nvPr/>
          </p:nvSpPr>
          <p:spPr bwMode="auto">
            <a:xfrm>
              <a:off x="3367" y="1081"/>
              <a:ext cx="21" cy="9"/>
            </a:xfrm>
            <a:custGeom>
              <a:avLst/>
              <a:gdLst>
                <a:gd name="T0" fmla="*/ 31 w 19"/>
                <a:gd name="T1" fmla="*/ 17 h 7"/>
                <a:gd name="T2" fmla="*/ 0 w 19"/>
                <a:gd name="T3" fmla="*/ 24 h 7"/>
                <a:gd name="T4" fmla="*/ 2 w 19"/>
                <a:gd name="T5" fmla="*/ 0 h 7"/>
                <a:gd name="T6" fmla="*/ 14 w 19"/>
                <a:gd name="T7" fmla="*/ 10 h 7"/>
                <a:gd name="T8" fmla="*/ 31 w 19"/>
                <a:gd name="T9" fmla="*/ 17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7">
                  <a:moveTo>
                    <a:pt x="19" y="5"/>
                  </a:moveTo>
                  <a:lnTo>
                    <a:pt x="0" y="7"/>
                  </a:lnTo>
                  <a:lnTo>
                    <a:pt x="2" y="0"/>
                  </a:lnTo>
                  <a:lnTo>
                    <a:pt x="9" y="3"/>
                  </a:lnTo>
                  <a:lnTo>
                    <a:pt x="19" y="5"/>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459" name="Freeform 5601"/>
            <p:cNvSpPr>
              <a:spLocks/>
            </p:cNvSpPr>
            <p:nvPr/>
          </p:nvSpPr>
          <p:spPr bwMode="auto">
            <a:xfrm>
              <a:off x="3157" y="965"/>
              <a:ext cx="31" cy="2"/>
            </a:xfrm>
            <a:custGeom>
              <a:avLst/>
              <a:gdLst>
                <a:gd name="T0" fmla="*/ 47 w 28"/>
                <a:gd name="T1" fmla="*/ 0 h 2"/>
                <a:gd name="T2" fmla="*/ 0 w 28"/>
                <a:gd name="T3" fmla="*/ 0 h 2"/>
                <a:gd name="T4" fmla="*/ 24 w 28"/>
                <a:gd name="T5" fmla="*/ 2 h 2"/>
                <a:gd name="T6" fmla="*/ 47 w 28"/>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2">
                  <a:moveTo>
                    <a:pt x="28" y="0"/>
                  </a:moveTo>
                  <a:lnTo>
                    <a:pt x="0" y="0"/>
                  </a:lnTo>
                  <a:lnTo>
                    <a:pt x="14" y="2"/>
                  </a:lnTo>
                  <a:lnTo>
                    <a:pt x="28" y="0"/>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460" name="Freeform 5602"/>
            <p:cNvSpPr>
              <a:spLocks/>
            </p:cNvSpPr>
            <p:nvPr/>
          </p:nvSpPr>
          <p:spPr bwMode="auto">
            <a:xfrm>
              <a:off x="3192" y="958"/>
              <a:ext cx="32" cy="3"/>
            </a:xfrm>
            <a:custGeom>
              <a:avLst/>
              <a:gdLst>
                <a:gd name="T0" fmla="*/ 55 w 28"/>
                <a:gd name="T1" fmla="*/ 18 h 2"/>
                <a:gd name="T2" fmla="*/ 0 w 28"/>
                <a:gd name="T3" fmla="*/ 18 h 2"/>
                <a:gd name="T4" fmla="*/ 45 w 28"/>
                <a:gd name="T5" fmla="*/ 0 h 2"/>
                <a:gd name="T6" fmla="*/ 55 w 28"/>
                <a:gd name="T7" fmla="*/ 18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2">
                  <a:moveTo>
                    <a:pt x="28" y="2"/>
                  </a:moveTo>
                  <a:lnTo>
                    <a:pt x="0" y="2"/>
                  </a:lnTo>
                  <a:lnTo>
                    <a:pt x="23" y="0"/>
                  </a:lnTo>
                  <a:lnTo>
                    <a:pt x="28" y="2"/>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461" name="Freeform 5603"/>
            <p:cNvSpPr>
              <a:spLocks/>
            </p:cNvSpPr>
            <p:nvPr/>
          </p:nvSpPr>
          <p:spPr bwMode="auto">
            <a:xfrm>
              <a:off x="3849" y="1064"/>
              <a:ext cx="22" cy="6"/>
            </a:xfrm>
            <a:custGeom>
              <a:avLst/>
              <a:gdLst>
                <a:gd name="T0" fmla="*/ 39 w 19"/>
                <a:gd name="T1" fmla="*/ 0 h 5"/>
                <a:gd name="T2" fmla="*/ 0 w 19"/>
                <a:gd name="T3" fmla="*/ 8 h 5"/>
                <a:gd name="T4" fmla="*/ 39 w 19"/>
                <a:gd name="T5" fmla="*/ 12 h 5"/>
                <a:gd name="T6" fmla="*/ 39 w 19"/>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5">
                  <a:moveTo>
                    <a:pt x="19" y="0"/>
                  </a:moveTo>
                  <a:lnTo>
                    <a:pt x="0" y="3"/>
                  </a:lnTo>
                  <a:lnTo>
                    <a:pt x="19" y="5"/>
                  </a:lnTo>
                  <a:lnTo>
                    <a:pt x="19" y="0"/>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462" name="Freeform 5604"/>
            <p:cNvSpPr>
              <a:spLocks/>
            </p:cNvSpPr>
            <p:nvPr/>
          </p:nvSpPr>
          <p:spPr bwMode="auto">
            <a:xfrm>
              <a:off x="4889" y="1532"/>
              <a:ext cx="4" cy="15"/>
            </a:xfrm>
            <a:custGeom>
              <a:avLst/>
              <a:gdLst>
                <a:gd name="T0" fmla="*/ 2 w 5"/>
                <a:gd name="T1" fmla="*/ 10 h 12"/>
                <a:gd name="T2" fmla="*/ 0 w 5"/>
                <a:gd name="T3" fmla="*/ 38 h 12"/>
                <a:gd name="T4" fmla="*/ 0 w 5"/>
                <a:gd name="T5" fmla="*/ 0 h 12"/>
                <a:gd name="T6" fmla="*/ 2 w 5"/>
                <a:gd name="T7" fmla="*/ 1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2">
                  <a:moveTo>
                    <a:pt x="5" y="3"/>
                  </a:moveTo>
                  <a:lnTo>
                    <a:pt x="0" y="12"/>
                  </a:lnTo>
                  <a:lnTo>
                    <a:pt x="0" y="0"/>
                  </a:lnTo>
                  <a:lnTo>
                    <a:pt x="5" y="3"/>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463" name="Freeform 5605"/>
            <p:cNvSpPr>
              <a:spLocks/>
            </p:cNvSpPr>
            <p:nvPr/>
          </p:nvSpPr>
          <p:spPr bwMode="auto">
            <a:xfrm>
              <a:off x="4830" y="1667"/>
              <a:ext cx="8" cy="15"/>
            </a:xfrm>
            <a:custGeom>
              <a:avLst/>
              <a:gdLst>
                <a:gd name="T0" fmla="*/ 13 w 7"/>
                <a:gd name="T1" fmla="*/ 0 h 12"/>
                <a:gd name="T2" fmla="*/ 0 w 7"/>
                <a:gd name="T3" fmla="*/ 38 h 12"/>
                <a:gd name="T4" fmla="*/ 0 w 7"/>
                <a:gd name="T5" fmla="*/ 10 h 12"/>
                <a:gd name="T6" fmla="*/ 13 w 7"/>
                <a:gd name="T7" fmla="*/ 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2">
                  <a:moveTo>
                    <a:pt x="7" y="0"/>
                  </a:moveTo>
                  <a:lnTo>
                    <a:pt x="0" y="12"/>
                  </a:lnTo>
                  <a:lnTo>
                    <a:pt x="0" y="3"/>
                  </a:lnTo>
                  <a:lnTo>
                    <a:pt x="7" y="0"/>
                  </a:lnTo>
                  <a:close/>
                </a:path>
              </a:pathLst>
            </a:custGeom>
            <a:solidFill>
              <a:srgbClr val="0033CC"/>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464" name="Freeform 5606"/>
            <p:cNvSpPr>
              <a:spLocks/>
            </p:cNvSpPr>
            <p:nvPr/>
          </p:nvSpPr>
          <p:spPr bwMode="auto">
            <a:xfrm>
              <a:off x="4198" y="1070"/>
              <a:ext cx="9" cy="6"/>
            </a:xfrm>
            <a:custGeom>
              <a:avLst/>
              <a:gdLst>
                <a:gd name="T0" fmla="*/ 9 w 9"/>
                <a:gd name="T1" fmla="*/ 0 h 5"/>
                <a:gd name="T2" fmla="*/ 0 w 9"/>
                <a:gd name="T3" fmla="*/ 0 h 5"/>
                <a:gd name="T4" fmla="*/ 9 w 9"/>
                <a:gd name="T5" fmla="*/ 12 h 5"/>
                <a:gd name="T6" fmla="*/ 9 w 9"/>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5">
                  <a:moveTo>
                    <a:pt x="9" y="0"/>
                  </a:moveTo>
                  <a:lnTo>
                    <a:pt x="0" y="0"/>
                  </a:lnTo>
                  <a:lnTo>
                    <a:pt x="9" y="5"/>
                  </a:lnTo>
                  <a:lnTo>
                    <a:pt x="9" y="0"/>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465" name="Freeform 5607"/>
            <p:cNvSpPr>
              <a:spLocks/>
            </p:cNvSpPr>
            <p:nvPr/>
          </p:nvSpPr>
          <p:spPr bwMode="auto">
            <a:xfrm>
              <a:off x="3012" y="965"/>
              <a:ext cx="31" cy="2"/>
            </a:xfrm>
            <a:custGeom>
              <a:avLst/>
              <a:gdLst>
                <a:gd name="T0" fmla="*/ 47 w 28"/>
                <a:gd name="T1" fmla="*/ 0 h 2"/>
                <a:gd name="T2" fmla="*/ 0 w 28"/>
                <a:gd name="T3" fmla="*/ 2 h 2"/>
                <a:gd name="T4" fmla="*/ 12 w 28"/>
                <a:gd name="T5" fmla="*/ 0 h 2"/>
                <a:gd name="T6" fmla="*/ 47 w 28"/>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2">
                  <a:moveTo>
                    <a:pt x="28" y="0"/>
                  </a:moveTo>
                  <a:lnTo>
                    <a:pt x="0" y="2"/>
                  </a:lnTo>
                  <a:lnTo>
                    <a:pt x="7" y="0"/>
                  </a:lnTo>
                  <a:lnTo>
                    <a:pt x="28" y="0"/>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466" name="Freeform 5608"/>
            <p:cNvSpPr>
              <a:spLocks/>
            </p:cNvSpPr>
            <p:nvPr/>
          </p:nvSpPr>
          <p:spPr bwMode="auto">
            <a:xfrm>
              <a:off x="3463" y="1100"/>
              <a:ext cx="14" cy="5"/>
            </a:xfrm>
            <a:custGeom>
              <a:avLst/>
              <a:gdLst>
                <a:gd name="T0" fmla="*/ 26 w 12"/>
                <a:gd name="T1" fmla="*/ 0 h 4"/>
                <a:gd name="T2" fmla="*/ 0 w 12"/>
                <a:gd name="T3" fmla="*/ 13 h 4"/>
                <a:gd name="T4" fmla="*/ 0 w 12"/>
                <a:gd name="T5" fmla="*/ 0 h 4"/>
                <a:gd name="T6" fmla="*/ 26 w 12"/>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
                  <a:moveTo>
                    <a:pt x="12" y="0"/>
                  </a:moveTo>
                  <a:lnTo>
                    <a:pt x="0" y="4"/>
                  </a:lnTo>
                  <a:lnTo>
                    <a:pt x="0" y="0"/>
                  </a:lnTo>
                  <a:lnTo>
                    <a:pt x="12" y="0"/>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467" name="Freeform 5609"/>
            <p:cNvSpPr>
              <a:spLocks/>
            </p:cNvSpPr>
            <p:nvPr/>
          </p:nvSpPr>
          <p:spPr bwMode="auto">
            <a:xfrm>
              <a:off x="3139" y="970"/>
              <a:ext cx="21" cy="3"/>
            </a:xfrm>
            <a:custGeom>
              <a:avLst/>
              <a:gdLst>
                <a:gd name="T0" fmla="*/ 31 w 19"/>
                <a:gd name="T1" fmla="*/ 0 h 3"/>
                <a:gd name="T2" fmla="*/ 0 w 19"/>
                <a:gd name="T3" fmla="*/ 0 h 3"/>
                <a:gd name="T4" fmla="*/ 15 w 19"/>
                <a:gd name="T5" fmla="*/ 3 h 3"/>
                <a:gd name="T6" fmla="*/ 31 w 19"/>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3">
                  <a:moveTo>
                    <a:pt x="19" y="0"/>
                  </a:moveTo>
                  <a:lnTo>
                    <a:pt x="0" y="0"/>
                  </a:lnTo>
                  <a:lnTo>
                    <a:pt x="10" y="3"/>
                  </a:lnTo>
                  <a:lnTo>
                    <a:pt x="19" y="0"/>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468" name="Freeform 5610"/>
            <p:cNvSpPr>
              <a:spLocks/>
            </p:cNvSpPr>
            <p:nvPr/>
          </p:nvSpPr>
          <p:spPr bwMode="auto">
            <a:xfrm>
              <a:off x="4950" y="1436"/>
              <a:ext cx="25" cy="14"/>
            </a:xfrm>
            <a:custGeom>
              <a:avLst/>
              <a:gdLst>
                <a:gd name="T0" fmla="*/ 35 w 23"/>
                <a:gd name="T1" fmla="*/ 26 h 12"/>
                <a:gd name="T2" fmla="*/ 0 w 23"/>
                <a:gd name="T3" fmla="*/ 0 h 12"/>
                <a:gd name="T4" fmla="*/ 29 w 23"/>
                <a:gd name="T5" fmla="*/ 15 h 12"/>
                <a:gd name="T6" fmla="*/ 35 w 23"/>
                <a:gd name="T7" fmla="*/ 26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 h="12">
                  <a:moveTo>
                    <a:pt x="23" y="12"/>
                  </a:moveTo>
                  <a:lnTo>
                    <a:pt x="0" y="0"/>
                  </a:lnTo>
                  <a:lnTo>
                    <a:pt x="19" y="7"/>
                  </a:lnTo>
                  <a:lnTo>
                    <a:pt x="23" y="12"/>
                  </a:lnTo>
                  <a:close/>
                </a:path>
              </a:pathLst>
            </a:custGeom>
            <a:solidFill>
              <a:srgbClr val="C0C0C0"/>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469" name="Freeform 5611"/>
            <p:cNvSpPr>
              <a:spLocks/>
            </p:cNvSpPr>
            <p:nvPr/>
          </p:nvSpPr>
          <p:spPr bwMode="auto">
            <a:xfrm>
              <a:off x="4104" y="1040"/>
              <a:ext cx="13" cy="9"/>
            </a:xfrm>
            <a:custGeom>
              <a:avLst/>
              <a:gdLst>
                <a:gd name="T0" fmla="*/ 17 w 12"/>
                <a:gd name="T1" fmla="*/ 17 h 7"/>
                <a:gd name="T2" fmla="*/ 0 w 12"/>
                <a:gd name="T3" fmla="*/ 0 h 7"/>
                <a:gd name="T4" fmla="*/ 17 w 12"/>
                <a:gd name="T5" fmla="*/ 24 h 7"/>
                <a:gd name="T6" fmla="*/ 17 w 12"/>
                <a:gd name="T7" fmla="*/ 17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7">
                  <a:moveTo>
                    <a:pt x="12" y="5"/>
                  </a:moveTo>
                  <a:lnTo>
                    <a:pt x="0" y="0"/>
                  </a:lnTo>
                  <a:lnTo>
                    <a:pt x="12" y="7"/>
                  </a:lnTo>
                  <a:lnTo>
                    <a:pt x="12" y="5"/>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470" name="Freeform 5612"/>
            <p:cNvSpPr>
              <a:spLocks/>
            </p:cNvSpPr>
            <p:nvPr/>
          </p:nvSpPr>
          <p:spPr bwMode="auto">
            <a:xfrm>
              <a:off x="2831" y="1360"/>
              <a:ext cx="12" cy="2"/>
            </a:xfrm>
            <a:custGeom>
              <a:avLst/>
              <a:gdLst>
                <a:gd name="T0" fmla="*/ 16 w 11"/>
                <a:gd name="T1" fmla="*/ 2 h 2"/>
                <a:gd name="T2" fmla="*/ 0 w 11"/>
                <a:gd name="T3" fmla="*/ 2 h 2"/>
                <a:gd name="T4" fmla="*/ 4 w 11"/>
                <a:gd name="T5" fmla="*/ 0 h 2"/>
                <a:gd name="T6" fmla="*/ 16 w 11"/>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2">
                  <a:moveTo>
                    <a:pt x="11" y="2"/>
                  </a:moveTo>
                  <a:lnTo>
                    <a:pt x="0" y="2"/>
                  </a:lnTo>
                  <a:lnTo>
                    <a:pt x="4" y="0"/>
                  </a:lnTo>
                  <a:lnTo>
                    <a:pt x="11" y="2"/>
                  </a:lnTo>
                  <a:close/>
                </a:path>
              </a:pathLst>
            </a:custGeom>
            <a:solidFill>
              <a:srgbClr val="0033CC"/>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471" name="Freeform 5613"/>
            <p:cNvSpPr>
              <a:spLocks/>
            </p:cNvSpPr>
            <p:nvPr/>
          </p:nvSpPr>
          <p:spPr bwMode="auto">
            <a:xfrm>
              <a:off x="2711" y="1679"/>
              <a:ext cx="2" cy="1"/>
            </a:xfrm>
            <a:custGeom>
              <a:avLst/>
              <a:gdLst>
                <a:gd name="T0" fmla="*/ 2 w 2"/>
                <a:gd name="T1" fmla="*/ 0 h 1"/>
                <a:gd name="T2" fmla="*/ 0 w 2"/>
                <a:gd name="T3" fmla="*/ 0 h 1"/>
                <a:gd name="T4" fmla="*/ 2 w 2"/>
                <a:gd name="T5" fmla="*/ 0 h 1"/>
                <a:gd name="T6" fmla="*/ 2 w 2"/>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2" y="0"/>
                  </a:moveTo>
                  <a:lnTo>
                    <a:pt x="0" y="0"/>
                  </a:lnTo>
                  <a:lnTo>
                    <a:pt x="2" y="0"/>
                  </a:lnTo>
                  <a:close/>
                </a:path>
              </a:pathLst>
            </a:custGeom>
            <a:solidFill>
              <a:srgbClr val="C0C0C0"/>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472" name="Freeform 5614"/>
            <p:cNvSpPr>
              <a:spLocks/>
            </p:cNvSpPr>
            <p:nvPr/>
          </p:nvSpPr>
          <p:spPr bwMode="auto">
            <a:xfrm>
              <a:off x="2771" y="1559"/>
              <a:ext cx="91" cy="33"/>
            </a:xfrm>
            <a:custGeom>
              <a:avLst/>
              <a:gdLst>
                <a:gd name="T0" fmla="*/ 53 w 80"/>
                <a:gd name="T1" fmla="*/ 0 h 26"/>
                <a:gd name="T2" fmla="*/ 53 w 80"/>
                <a:gd name="T3" fmla="*/ 0 h 26"/>
                <a:gd name="T4" fmla="*/ 50 w 80"/>
                <a:gd name="T5" fmla="*/ 8 h 26"/>
                <a:gd name="T6" fmla="*/ 40 w 80"/>
                <a:gd name="T7" fmla="*/ 13 h 26"/>
                <a:gd name="T8" fmla="*/ 40 w 80"/>
                <a:gd name="T9" fmla="*/ 23 h 26"/>
                <a:gd name="T10" fmla="*/ 30 w 80"/>
                <a:gd name="T11" fmla="*/ 37 h 26"/>
                <a:gd name="T12" fmla="*/ 17 w 80"/>
                <a:gd name="T13" fmla="*/ 37 h 26"/>
                <a:gd name="T14" fmla="*/ 9 w 80"/>
                <a:gd name="T15" fmla="*/ 47 h 26"/>
                <a:gd name="T16" fmla="*/ 0 w 80"/>
                <a:gd name="T17" fmla="*/ 37 h 26"/>
                <a:gd name="T18" fmla="*/ 17 w 80"/>
                <a:gd name="T19" fmla="*/ 85 h 26"/>
                <a:gd name="T20" fmla="*/ 26 w 80"/>
                <a:gd name="T21" fmla="*/ 85 h 26"/>
                <a:gd name="T22" fmla="*/ 57 w 80"/>
                <a:gd name="T23" fmla="*/ 85 h 26"/>
                <a:gd name="T24" fmla="*/ 98 w 80"/>
                <a:gd name="T25" fmla="*/ 61 h 26"/>
                <a:gd name="T26" fmla="*/ 142 w 80"/>
                <a:gd name="T27" fmla="*/ 61 h 26"/>
                <a:gd name="T28" fmla="*/ 152 w 80"/>
                <a:gd name="T29" fmla="*/ 23 h 26"/>
                <a:gd name="T30" fmla="*/ 115 w 80"/>
                <a:gd name="T31" fmla="*/ 8 h 26"/>
                <a:gd name="T32" fmla="*/ 88 w 80"/>
                <a:gd name="T33" fmla="*/ 8 h 26"/>
                <a:gd name="T34" fmla="*/ 84 w 80"/>
                <a:gd name="T35" fmla="*/ 0 h 26"/>
                <a:gd name="T36" fmla="*/ 53 w 80"/>
                <a:gd name="T37" fmla="*/ 0 h 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0" h="26">
                  <a:moveTo>
                    <a:pt x="28" y="0"/>
                  </a:moveTo>
                  <a:lnTo>
                    <a:pt x="28" y="0"/>
                  </a:lnTo>
                  <a:lnTo>
                    <a:pt x="26" y="2"/>
                  </a:lnTo>
                  <a:lnTo>
                    <a:pt x="21" y="4"/>
                  </a:lnTo>
                  <a:lnTo>
                    <a:pt x="21" y="7"/>
                  </a:lnTo>
                  <a:lnTo>
                    <a:pt x="16" y="11"/>
                  </a:lnTo>
                  <a:lnTo>
                    <a:pt x="9" y="11"/>
                  </a:lnTo>
                  <a:lnTo>
                    <a:pt x="4" y="14"/>
                  </a:lnTo>
                  <a:lnTo>
                    <a:pt x="0" y="11"/>
                  </a:lnTo>
                  <a:lnTo>
                    <a:pt x="9" y="26"/>
                  </a:lnTo>
                  <a:lnTo>
                    <a:pt x="14" y="26"/>
                  </a:lnTo>
                  <a:lnTo>
                    <a:pt x="30" y="26"/>
                  </a:lnTo>
                  <a:lnTo>
                    <a:pt x="52" y="19"/>
                  </a:lnTo>
                  <a:lnTo>
                    <a:pt x="75" y="19"/>
                  </a:lnTo>
                  <a:lnTo>
                    <a:pt x="80" y="7"/>
                  </a:lnTo>
                  <a:lnTo>
                    <a:pt x="61" y="2"/>
                  </a:lnTo>
                  <a:lnTo>
                    <a:pt x="47" y="2"/>
                  </a:lnTo>
                  <a:lnTo>
                    <a:pt x="44" y="0"/>
                  </a:lnTo>
                  <a:lnTo>
                    <a:pt x="28" y="0"/>
                  </a:lnTo>
                  <a:close/>
                </a:path>
              </a:pathLst>
            </a:custGeom>
            <a:solidFill>
              <a:srgbClr val="0033CC"/>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473" name="Freeform 5615"/>
            <p:cNvSpPr>
              <a:spLocks/>
            </p:cNvSpPr>
            <p:nvPr/>
          </p:nvSpPr>
          <p:spPr bwMode="auto">
            <a:xfrm>
              <a:off x="2727" y="1615"/>
              <a:ext cx="46" cy="32"/>
            </a:xfrm>
            <a:custGeom>
              <a:avLst/>
              <a:gdLst>
                <a:gd name="T0" fmla="*/ 7 w 43"/>
                <a:gd name="T1" fmla="*/ 73 h 26"/>
                <a:gd name="T2" fmla="*/ 20 w 43"/>
                <a:gd name="T3" fmla="*/ 73 h 26"/>
                <a:gd name="T4" fmla="*/ 22 w 43"/>
                <a:gd name="T5" fmla="*/ 59 h 26"/>
                <a:gd name="T6" fmla="*/ 26 w 43"/>
                <a:gd name="T7" fmla="*/ 64 h 26"/>
                <a:gd name="T8" fmla="*/ 26 w 43"/>
                <a:gd name="T9" fmla="*/ 64 h 26"/>
                <a:gd name="T10" fmla="*/ 32 w 43"/>
                <a:gd name="T11" fmla="*/ 73 h 26"/>
                <a:gd name="T12" fmla="*/ 36 w 43"/>
                <a:gd name="T13" fmla="*/ 73 h 26"/>
                <a:gd name="T14" fmla="*/ 36 w 43"/>
                <a:gd name="T15" fmla="*/ 59 h 26"/>
                <a:gd name="T16" fmla="*/ 36 w 43"/>
                <a:gd name="T17" fmla="*/ 59 h 26"/>
                <a:gd name="T18" fmla="*/ 43 w 43"/>
                <a:gd name="T19" fmla="*/ 50 h 26"/>
                <a:gd name="T20" fmla="*/ 46 w 43"/>
                <a:gd name="T21" fmla="*/ 50 h 26"/>
                <a:gd name="T22" fmla="*/ 43 w 43"/>
                <a:gd name="T23" fmla="*/ 47 h 26"/>
                <a:gd name="T24" fmla="*/ 43 w 43"/>
                <a:gd name="T25" fmla="*/ 39 h 26"/>
                <a:gd name="T26" fmla="*/ 43 w 43"/>
                <a:gd name="T27" fmla="*/ 26 h 26"/>
                <a:gd name="T28" fmla="*/ 46 w 43"/>
                <a:gd name="T29" fmla="*/ 26 h 26"/>
                <a:gd name="T30" fmla="*/ 51 w 43"/>
                <a:gd name="T31" fmla="*/ 26 h 26"/>
                <a:gd name="T32" fmla="*/ 57 w 43"/>
                <a:gd name="T33" fmla="*/ 21 h 26"/>
                <a:gd name="T34" fmla="*/ 60 w 43"/>
                <a:gd name="T35" fmla="*/ 21 h 26"/>
                <a:gd name="T36" fmla="*/ 60 w 43"/>
                <a:gd name="T37" fmla="*/ 11 h 26"/>
                <a:gd name="T38" fmla="*/ 53 w 43"/>
                <a:gd name="T39" fmla="*/ 2 h 26"/>
                <a:gd name="T40" fmla="*/ 51 w 43"/>
                <a:gd name="T41" fmla="*/ 0 h 26"/>
                <a:gd name="T42" fmla="*/ 15 w 43"/>
                <a:gd name="T43" fmla="*/ 21 h 26"/>
                <a:gd name="T44" fmla="*/ 3 w 43"/>
                <a:gd name="T45" fmla="*/ 11 h 26"/>
                <a:gd name="T46" fmla="*/ 0 w 43"/>
                <a:gd name="T47" fmla="*/ 32 h 26"/>
                <a:gd name="T48" fmla="*/ 5 w 43"/>
                <a:gd name="T49" fmla="*/ 64 h 26"/>
                <a:gd name="T50" fmla="*/ 7 w 43"/>
                <a:gd name="T51" fmla="*/ 73 h 2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3" h="26">
                  <a:moveTo>
                    <a:pt x="7" y="26"/>
                  </a:moveTo>
                  <a:lnTo>
                    <a:pt x="15" y="26"/>
                  </a:lnTo>
                  <a:lnTo>
                    <a:pt x="17" y="21"/>
                  </a:lnTo>
                  <a:lnTo>
                    <a:pt x="19" y="23"/>
                  </a:lnTo>
                  <a:lnTo>
                    <a:pt x="22" y="26"/>
                  </a:lnTo>
                  <a:lnTo>
                    <a:pt x="26" y="26"/>
                  </a:lnTo>
                  <a:lnTo>
                    <a:pt x="26" y="21"/>
                  </a:lnTo>
                  <a:lnTo>
                    <a:pt x="31" y="18"/>
                  </a:lnTo>
                  <a:lnTo>
                    <a:pt x="33" y="18"/>
                  </a:lnTo>
                  <a:lnTo>
                    <a:pt x="31" y="16"/>
                  </a:lnTo>
                  <a:lnTo>
                    <a:pt x="31" y="14"/>
                  </a:lnTo>
                  <a:lnTo>
                    <a:pt x="31" y="9"/>
                  </a:lnTo>
                  <a:lnTo>
                    <a:pt x="33" y="9"/>
                  </a:lnTo>
                  <a:lnTo>
                    <a:pt x="36" y="9"/>
                  </a:lnTo>
                  <a:lnTo>
                    <a:pt x="41" y="7"/>
                  </a:lnTo>
                  <a:lnTo>
                    <a:pt x="43" y="7"/>
                  </a:lnTo>
                  <a:lnTo>
                    <a:pt x="43" y="4"/>
                  </a:lnTo>
                  <a:lnTo>
                    <a:pt x="38" y="2"/>
                  </a:lnTo>
                  <a:lnTo>
                    <a:pt x="36" y="0"/>
                  </a:lnTo>
                  <a:lnTo>
                    <a:pt x="10" y="7"/>
                  </a:lnTo>
                  <a:lnTo>
                    <a:pt x="3" y="4"/>
                  </a:lnTo>
                  <a:lnTo>
                    <a:pt x="0" y="11"/>
                  </a:lnTo>
                  <a:lnTo>
                    <a:pt x="5" y="23"/>
                  </a:lnTo>
                  <a:lnTo>
                    <a:pt x="7" y="26"/>
                  </a:lnTo>
                  <a:close/>
                </a:path>
              </a:pathLst>
            </a:custGeom>
            <a:solidFill>
              <a:srgbClr val="0033CC"/>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474" name="Freeform 5616"/>
            <p:cNvSpPr>
              <a:spLocks/>
            </p:cNvSpPr>
            <p:nvPr/>
          </p:nvSpPr>
          <p:spPr bwMode="auto">
            <a:xfrm>
              <a:off x="2675" y="1165"/>
              <a:ext cx="160" cy="268"/>
            </a:xfrm>
            <a:custGeom>
              <a:avLst/>
              <a:gdLst>
                <a:gd name="T0" fmla="*/ 173 w 144"/>
                <a:gd name="T1" fmla="*/ 235 h 217"/>
                <a:gd name="T2" fmla="*/ 143 w 144"/>
                <a:gd name="T3" fmla="*/ 270 h 217"/>
                <a:gd name="T4" fmla="*/ 127 w 144"/>
                <a:gd name="T5" fmla="*/ 290 h 217"/>
                <a:gd name="T6" fmla="*/ 123 w 144"/>
                <a:gd name="T7" fmla="*/ 326 h 217"/>
                <a:gd name="T8" fmla="*/ 152 w 144"/>
                <a:gd name="T9" fmla="*/ 394 h 217"/>
                <a:gd name="T10" fmla="*/ 143 w 144"/>
                <a:gd name="T11" fmla="*/ 440 h 217"/>
                <a:gd name="T12" fmla="*/ 136 w 144"/>
                <a:gd name="T13" fmla="*/ 426 h 217"/>
                <a:gd name="T14" fmla="*/ 156 w 144"/>
                <a:gd name="T15" fmla="*/ 440 h 217"/>
                <a:gd name="T16" fmla="*/ 136 w 144"/>
                <a:gd name="T17" fmla="*/ 448 h 217"/>
                <a:gd name="T18" fmla="*/ 119 w 144"/>
                <a:gd name="T19" fmla="*/ 474 h 217"/>
                <a:gd name="T20" fmla="*/ 121 w 144"/>
                <a:gd name="T21" fmla="*/ 501 h 217"/>
                <a:gd name="T22" fmla="*/ 121 w 144"/>
                <a:gd name="T23" fmla="*/ 508 h 217"/>
                <a:gd name="T24" fmla="*/ 111 w 144"/>
                <a:gd name="T25" fmla="*/ 584 h 217"/>
                <a:gd name="T26" fmla="*/ 73 w 144"/>
                <a:gd name="T27" fmla="*/ 624 h 217"/>
                <a:gd name="T28" fmla="*/ 41 w 144"/>
                <a:gd name="T29" fmla="*/ 584 h 217"/>
                <a:gd name="T30" fmla="*/ 14 w 144"/>
                <a:gd name="T31" fmla="*/ 508 h 217"/>
                <a:gd name="T32" fmla="*/ 12 w 144"/>
                <a:gd name="T33" fmla="*/ 488 h 217"/>
                <a:gd name="T34" fmla="*/ 0 w 144"/>
                <a:gd name="T35" fmla="*/ 462 h 217"/>
                <a:gd name="T36" fmla="*/ 20 w 144"/>
                <a:gd name="T37" fmla="*/ 415 h 217"/>
                <a:gd name="T38" fmla="*/ 24 w 144"/>
                <a:gd name="T39" fmla="*/ 358 h 217"/>
                <a:gd name="T40" fmla="*/ 14 w 144"/>
                <a:gd name="T41" fmla="*/ 326 h 217"/>
                <a:gd name="T42" fmla="*/ 12 w 144"/>
                <a:gd name="T43" fmla="*/ 235 h 217"/>
                <a:gd name="T44" fmla="*/ 52 w 144"/>
                <a:gd name="T45" fmla="*/ 209 h 217"/>
                <a:gd name="T46" fmla="*/ 57 w 144"/>
                <a:gd name="T47" fmla="*/ 142 h 217"/>
                <a:gd name="T48" fmla="*/ 73 w 144"/>
                <a:gd name="T49" fmla="*/ 121 h 217"/>
                <a:gd name="T50" fmla="*/ 88 w 144"/>
                <a:gd name="T51" fmla="*/ 47 h 217"/>
                <a:gd name="T52" fmla="*/ 119 w 144"/>
                <a:gd name="T53" fmla="*/ 21 h 217"/>
                <a:gd name="T54" fmla="*/ 152 w 144"/>
                <a:gd name="T55" fmla="*/ 0 h 217"/>
                <a:gd name="T56" fmla="*/ 218 w 144"/>
                <a:gd name="T57" fmla="*/ 40 h 217"/>
                <a:gd name="T58" fmla="*/ 244 w 144"/>
                <a:gd name="T59" fmla="*/ 142 h 217"/>
                <a:gd name="T60" fmla="*/ 211 w 144"/>
                <a:gd name="T61" fmla="*/ 142 h 217"/>
                <a:gd name="T62" fmla="*/ 204 w 144"/>
                <a:gd name="T63" fmla="*/ 149 h 217"/>
                <a:gd name="T64" fmla="*/ 188 w 144"/>
                <a:gd name="T65" fmla="*/ 182 h 2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4" h="217">
                  <a:moveTo>
                    <a:pt x="116" y="73"/>
                  </a:moveTo>
                  <a:lnTo>
                    <a:pt x="102" y="82"/>
                  </a:lnTo>
                  <a:lnTo>
                    <a:pt x="90" y="89"/>
                  </a:lnTo>
                  <a:lnTo>
                    <a:pt x="85" y="94"/>
                  </a:lnTo>
                  <a:lnTo>
                    <a:pt x="78" y="94"/>
                  </a:lnTo>
                  <a:lnTo>
                    <a:pt x="76" y="101"/>
                  </a:lnTo>
                  <a:lnTo>
                    <a:pt x="73" y="104"/>
                  </a:lnTo>
                  <a:lnTo>
                    <a:pt x="73" y="113"/>
                  </a:lnTo>
                  <a:lnTo>
                    <a:pt x="76" y="132"/>
                  </a:lnTo>
                  <a:lnTo>
                    <a:pt x="90" y="137"/>
                  </a:lnTo>
                  <a:lnTo>
                    <a:pt x="97" y="144"/>
                  </a:lnTo>
                  <a:lnTo>
                    <a:pt x="85" y="153"/>
                  </a:lnTo>
                  <a:lnTo>
                    <a:pt x="78" y="146"/>
                  </a:lnTo>
                  <a:lnTo>
                    <a:pt x="80" y="148"/>
                  </a:lnTo>
                  <a:lnTo>
                    <a:pt x="64" y="151"/>
                  </a:lnTo>
                  <a:lnTo>
                    <a:pt x="92" y="153"/>
                  </a:lnTo>
                  <a:lnTo>
                    <a:pt x="85" y="160"/>
                  </a:lnTo>
                  <a:lnTo>
                    <a:pt x="80" y="156"/>
                  </a:lnTo>
                  <a:lnTo>
                    <a:pt x="73" y="165"/>
                  </a:lnTo>
                  <a:lnTo>
                    <a:pt x="69" y="165"/>
                  </a:lnTo>
                  <a:lnTo>
                    <a:pt x="73" y="167"/>
                  </a:lnTo>
                  <a:lnTo>
                    <a:pt x="71" y="174"/>
                  </a:lnTo>
                  <a:lnTo>
                    <a:pt x="73" y="179"/>
                  </a:lnTo>
                  <a:lnTo>
                    <a:pt x="71" y="177"/>
                  </a:lnTo>
                  <a:lnTo>
                    <a:pt x="69" y="191"/>
                  </a:lnTo>
                  <a:lnTo>
                    <a:pt x="66" y="203"/>
                  </a:lnTo>
                  <a:lnTo>
                    <a:pt x="45" y="208"/>
                  </a:lnTo>
                  <a:lnTo>
                    <a:pt x="43" y="217"/>
                  </a:lnTo>
                  <a:lnTo>
                    <a:pt x="28" y="217"/>
                  </a:lnTo>
                  <a:lnTo>
                    <a:pt x="24" y="203"/>
                  </a:lnTo>
                  <a:lnTo>
                    <a:pt x="21" y="193"/>
                  </a:lnTo>
                  <a:lnTo>
                    <a:pt x="9" y="177"/>
                  </a:lnTo>
                  <a:lnTo>
                    <a:pt x="9" y="172"/>
                  </a:lnTo>
                  <a:lnTo>
                    <a:pt x="7" y="170"/>
                  </a:lnTo>
                  <a:lnTo>
                    <a:pt x="5" y="170"/>
                  </a:lnTo>
                  <a:lnTo>
                    <a:pt x="0" y="160"/>
                  </a:lnTo>
                  <a:lnTo>
                    <a:pt x="2" y="158"/>
                  </a:lnTo>
                  <a:lnTo>
                    <a:pt x="12" y="144"/>
                  </a:lnTo>
                  <a:lnTo>
                    <a:pt x="14" y="130"/>
                  </a:lnTo>
                  <a:lnTo>
                    <a:pt x="14" y="125"/>
                  </a:lnTo>
                  <a:lnTo>
                    <a:pt x="19" y="120"/>
                  </a:lnTo>
                  <a:lnTo>
                    <a:pt x="9" y="113"/>
                  </a:lnTo>
                  <a:lnTo>
                    <a:pt x="7" y="96"/>
                  </a:lnTo>
                  <a:lnTo>
                    <a:pt x="7" y="82"/>
                  </a:lnTo>
                  <a:lnTo>
                    <a:pt x="19" y="75"/>
                  </a:lnTo>
                  <a:lnTo>
                    <a:pt x="31" y="73"/>
                  </a:lnTo>
                  <a:lnTo>
                    <a:pt x="21" y="68"/>
                  </a:lnTo>
                  <a:lnTo>
                    <a:pt x="33" y="49"/>
                  </a:lnTo>
                  <a:lnTo>
                    <a:pt x="31" y="44"/>
                  </a:lnTo>
                  <a:lnTo>
                    <a:pt x="43" y="42"/>
                  </a:lnTo>
                  <a:lnTo>
                    <a:pt x="45" y="33"/>
                  </a:lnTo>
                  <a:lnTo>
                    <a:pt x="52" y="16"/>
                  </a:lnTo>
                  <a:lnTo>
                    <a:pt x="69" y="11"/>
                  </a:lnTo>
                  <a:lnTo>
                    <a:pt x="69" y="7"/>
                  </a:lnTo>
                  <a:lnTo>
                    <a:pt x="90" y="7"/>
                  </a:lnTo>
                  <a:lnTo>
                    <a:pt x="90" y="0"/>
                  </a:lnTo>
                  <a:lnTo>
                    <a:pt x="95" y="0"/>
                  </a:lnTo>
                  <a:lnTo>
                    <a:pt x="128" y="14"/>
                  </a:lnTo>
                  <a:lnTo>
                    <a:pt x="140" y="35"/>
                  </a:lnTo>
                  <a:lnTo>
                    <a:pt x="144" y="49"/>
                  </a:lnTo>
                  <a:lnTo>
                    <a:pt x="128" y="47"/>
                  </a:lnTo>
                  <a:lnTo>
                    <a:pt x="125" y="49"/>
                  </a:lnTo>
                  <a:lnTo>
                    <a:pt x="123" y="54"/>
                  </a:lnTo>
                  <a:lnTo>
                    <a:pt x="121" y="52"/>
                  </a:lnTo>
                  <a:lnTo>
                    <a:pt x="114" y="56"/>
                  </a:lnTo>
                  <a:lnTo>
                    <a:pt x="111" y="63"/>
                  </a:lnTo>
                  <a:lnTo>
                    <a:pt x="116" y="73"/>
                  </a:lnTo>
                  <a:close/>
                </a:path>
              </a:pathLst>
            </a:custGeom>
            <a:solidFill>
              <a:srgbClr val="0033CC"/>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475" name="Freeform 5617"/>
            <p:cNvSpPr>
              <a:spLocks/>
            </p:cNvSpPr>
            <p:nvPr/>
          </p:nvSpPr>
          <p:spPr bwMode="auto">
            <a:xfrm>
              <a:off x="2777" y="1384"/>
              <a:ext cx="7" cy="16"/>
            </a:xfrm>
            <a:custGeom>
              <a:avLst/>
              <a:gdLst>
                <a:gd name="T0" fmla="*/ 7 w 7"/>
                <a:gd name="T1" fmla="*/ 0 h 14"/>
                <a:gd name="T2" fmla="*/ 7 w 7"/>
                <a:gd name="T3" fmla="*/ 2 h 14"/>
                <a:gd name="T4" fmla="*/ 5 w 7"/>
                <a:gd name="T5" fmla="*/ 24 h 14"/>
                <a:gd name="T6" fmla="*/ 5 w 7"/>
                <a:gd name="T7" fmla="*/ 27 h 14"/>
                <a:gd name="T8" fmla="*/ 0 w 7"/>
                <a:gd name="T9" fmla="*/ 13 h 14"/>
                <a:gd name="T10" fmla="*/ 7 w 7"/>
                <a:gd name="T11" fmla="*/ 0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14">
                  <a:moveTo>
                    <a:pt x="7" y="0"/>
                  </a:moveTo>
                  <a:lnTo>
                    <a:pt x="7" y="2"/>
                  </a:lnTo>
                  <a:lnTo>
                    <a:pt x="5" y="12"/>
                  </a:lnTo>
                  <a:lnTo>
                    <a:pt x="5" y="14"/>
                  </a:lnTo>
                  <a:lnTo>
                    <a:pt x="0" y="7"/>
                  </a:lnTo>
                  <a:lnTo>
                    <a:pt x="7" y="0"/>
                  </a:lnTo>
                  <a:close/>
                </a:path>
              </a:pathLst>
            </a:custGeom>
            <a:solidFill>
              <a:srgbClr val="0033CC"/>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476" name="Freeform 5618"/>
            <p:cNvSpPr>
              <a:spLocks/>
            </p:cNvSpPr>
            <p:nvPr/>
          </p:nvSpPr>
          <p:spPr bwMode="auto">
            <a:xfrm>
              <a:off x="2610" y="1597"/>
              <a:ext cx="69" cy="38"/>
            </a:xfrm>
            <a:custGeom>
              <a:avLst/>
              <a:gdLst>
                <a:gd name="T0" fmla="*/ 100 w 62"/>
                <a:gd name="T1" fmla="*/ 51 h 31"/>
                <a:gd name="T2" fmla="*/ 95 w 62"/>
                <a:gd name="T3" fmla="*/ 66 h 31"/>
                <a:gd name="T4" fmla="*/ 77 w 62"/>
                <a:gd name="T5" fmla="*/ 66 h 31"/>
                <a:gd name="T6" fmla="*/ 69 w 62"/>
                <a:gd name="T7" fmla="*/ 87 h 31"/>
                <a:gd name="T8" fmla="*/ 53 w 62"/>
                <a:gd name="T9" fmla="*/ 66 h 31"/>
                <a:gd name="T10" fmla="*/ 41 w 62"/>
                <a:gd name="T11" fmla="*/ 87 h 31"/>
                <a:gd name="T12" fmla="*/ 24 w 62"/>
                <a:gd name="T13" fmla="*/ 87 h 31"/>
                <a:gd name="T14" fmla="*/ 12 w 62"/>
                <a:gd name="T15" fmla="*/ 60 h 31"/>
                <a:gd name="T16" fmla="*/ 0 w 62"/>
                <a:gd name="T17" fmla="*/ 66 h 31"/>
                <a:gd name="T18" fmla="*/ 20 w 62"/>
                <a:gd name="T19" fmla="*/ 20 h 31"/>
                <a:gd name="T20" fmla="*/ 29 w 62"/>
                <a:gd name="T21" fmla="*/ 13 h 31"/>
                <a:gd name="T22" fmla="*/ 32 w 62"/>
                <a:gd name="T23" fmla="*/ 9 h 31"/>
                <a:gd name="T24" fmla="*/ 62 w 62"/>
                <a:gd name="T25" fmla="*/ 0 h 31"/>
                <a:gd name="T26" fmla="*/ 81 w 62"/>
                <a:gd name="T27" fmla="*/ 13 h 31"/>
                <a:gd name="T28" fmla="*/ 81 w 62"/>
                <a:gd name="T29" fmla="*/ 20 h 31"/>
                <a:gd name="T30" fmla="*/ 81 w 62"/>
                <a:gd name="T31" fmla="*/ 27 h 31"/>
                <a:gd name="T32" fmla="*/ 81 w 62"/>
                <a:gd name="T33" fmla="*/ 33 h 31"/>
                <a:gd name="T34" fmla="*/ 86 w 62"/>
                <a:gd name="T35" fmla="*/ 33 h 31"/>
                <a:gd name="T36" fmla="*/ 107 w 62"/>
                <a:gd name="T37" fmla="*/ 40 h 31"/>
                <a:gd name="T38" fmla="*/ 107 w 62"/>
                <a:gd name="T39" fmla="*/ 48 h 31"/>
                <a:gd name="T40" fmla="*/ 100 w 62"/>
                <a:gd name="T41" fmla="*/ 51 h 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2" h="31">
                  <a:moveTo>
                    <a:pt x="59" y="19"/>
                  </a:moveTo>
                  <a:lnTo>
                    <a:pt x="55" y="24"/>
                  </a:lnTo>
                  <a:lnTo>
                    <a:pt x="45" y="24"/>
                  </a:lnTo>
                  <a:lnTo>
                    <a:pt x="40" y="31"/>
                  </a:lnTo>
                  <a:lnTo>
                    <a:pt x="31" y="24"/>
                  </a:lnTo>
                  <a:lnTo>
                    <a:pt x="24" y="31"/>
                  </a:lnTo>
                  <a:lnTo>
                    <a:pt x="14" y="31"/>
                  </a:lnTo>
                  <a:lnTo>
                    <a:pt x="7" y="22"/>
                  </a:lnTo>
                  <a:lnTo>
                    <a:pt x="0" y="24"/>
                  </a:lnTo>
                  <a:lnTo>
                    <a:pt x="12" y="7"/>
                  </a:lnTo>
                  <a:lnTo>
                    <a:pt x="17" y="5"/>
                  </a:lnTo>
                  <a:lnTo>
                    <a:pt x="19" y="3"/>
                  </a:lnTo>
                  <a:lnTo>
                    <a:pt x="36" y="0"/>
                  </a:lnTo>
                  <a:lnTo>
                    <a:pt x="48" y="5"/>
                  </a:lnTo>
                  <a:lnTo>
                    <a:pt x="48" y="7"/>
                  </a:lnTo>
                  <a:lnTo>
                    <a:pt x="48" y="10"/>
                  </a:lnTo>
                  <a:lnTo>
                    <a:pt x="48" y="12"/>
                  </a:lnTo>
                  <a:lnTo>
                    <a:pt x="50" y="12"/>
                  </a:lnTo>
                  <a:lnTo>
                    <a:pt x="62" y="15"/>
                  </a:lnTo>
                  <a:lnTo>
                    <a:pt x="62" y="17"/>
                  </a:lnTo>
                  <a:lnTo>
                    <a:pt x="59" y="19"/>
                  </a:lnTo>
                  <a:close/>
                </a:path>
              </a:pathLst>
            </a:custGeom>
            <a:solidFill>
              <a:srgbClr val="0033CC"/>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477" name="Freeform 5619"/>
            <p:cNvSpPr>
              <a:spLocks/>
            </p:cNvSpPr>
            <p:nvPr/>
          </p:nvSpPr>
          <p:spPr bwMode="auto">
            <a:xfrm>
              <a:off x="2855" y="1495"/>
              <a:ext cx="287" cy="172"/>
            </a:xfrm>
            <a:custGeom>
              <a:avLst/>
              <a:gdLst>
                <a:gd name="T0" fmla="*/ 238 w 256"/>
                <a:gd name="T1" fmla="*/ 0 h 139"/>
                <a:gd name="T2" fmla="*/ 222 w 256"/>
                <a:gd name="T3" fmla="*/ 11 h 139"/>
                <a:gd name="T4" fmla="*/ 194 w 256"/>
                <a:gd name="T5" fmla="*/ 32 h 139"/>
                <a:gd name="T6" fmla="*/ 194 w 256"/>
                <a:gd name="T7" fmla="*/ 57 h 139"/>
                <a:gd name="T8" fmla="*/ 151 w 256"/>
                <a:gd name="T9" fmla="*/ 40 h 139"/>
                <a:gd name="T10" fmla="*/ 110 w 256"/>
                <a:gd name="T11" fmla="*/ 26 h 139"/>
                <a:gd name="T12" fmla="*/ 68 w 256"/>
                <a:gd name="T13" fmla="*/ 26 h 139"/>
                <a:gd name="T14" fmla="*/ 25 w 256"/>
                <a:gd name="T15" fmla="*/ 26 h 139"/>
                <a:gd name="T16" fmla="*/ 39 w 256"/>
                <a:gd name="T17" fmla="*/ 82 h 139"/>
                <a:gd name="T18" fmla="*/ 39 w 256"/>
                <a:gd name="T19" fmla="*/ 101 h 139"/>
                <a:gd name="T20" fmla="*/ 12 w 256"/>
                <a:gd name="T21" fmla="*/ 157 h 139"/>
                <a:gd name="T22" fmla="*/ 10 w 256"/>
                <a:gd name="T23" fmla="*/ 170 h 139"/>
                <a:gd name="T24" fmla="*/ 0 w 256"/>
                <a:gd name="T25" fmla="*/ 207 h 139"/>
                <a:gd name="T26" fmla="*/ 21 w 256"/>
                <a:gd name="T27" fmla="*/ 226 h 139"/>
                <a:gd name="T28" fmla="*/ 21 w 256"/>
                <a:gd name="T29" fmla="*/ 226 h 139"/>
                <a:gd name="T30" fmla="*/ 71 w 256"/>
                <a:gd name="T31" fmla="*/ 233 h 139"/>
                <a:gd name="T32" fmla="*/ 114 w 256"/>
                <a:gd name="T33" fmla="*/ 210 h 139"/>
                <a:gd name="T34" fmla="*/ 135 w 256"/>
                <a:gd name="T35" fmla="*/ 183 h 139"/>
                <a:gd name="T36" fmla="*/ 144 w 256"/>
                <a:gd name="T37" fmla="*/ 192 h 139"/>
                <a:gd name="T38" fmla="*/ 163 w 256"/>
                <a:gd name="T39" fmla="*/ 218 h 139"/>
                <a:gd name="T40" fmla="*/ 180 w 256"/>
                <a:gd name="T41" fmla="*/ 254 h 139"/>
                <a:gd name="T42" fmla="*/ 202 w 256"/>
                <a:gd name="T43" fmla="*/ 280 h 139"/>
                <a:gd name="T44" fmla="*/ 222 w 256"/>
                <a:gd name="T45" fmla="*/ 306 h 139"/>
                <a:gd name="T46" fmla="*/ 238 w 256"/>
                <a:gd name="T47" fmla="*/ 288 h 139"/>
                <a:gd name="T48" fmla="*/ 248 w 256"/>
                <a:gd name="T49" fmla="*/ 295 h 139"/>
                <a:gd name="T50" fmla="*/ 248 w 256"/>
                <a:gd name="T51" fmla="*/ 266 h 139"/>
                <a:gd name="T52" fmla="*/ 251 w 256"/>
                <a:gd name="T53" fmla="*/ 288 h 139"/>
                <a:gd name="T54" fmla="*/ 269 w 256"/>
                <a:gd name="T55" fmla="*/ 295 h 139"/>
                <a:gd name="T56" fmla="*/ 243 w 256"/>
                <a:gd name="T57" fmla="*/ 295 h 139"/>
                <a:gd name="T58" fmla="*/ 251 w 256"/>
                <a:gd name="T59" fmla="*/ 306 h 139"/>
                <a:gd name="T60" fmla="*/ 272 w 256"/>
                <a:gd name="T61" fmla="*/ 322 h 139"/>
                <a:gd name="T62" fmla="*/ 298 w 256"/>
                <a:gd name="T63" fmla="*/ 322 h 139"/>
                <a:gd name="T64" fmla="*/ 272 w 256"/>
                <a:gd name="T65" fmla="*/ 356 h 139"/>
                <a:gd name="T66" fmla="*/ 289 w 256"/>
                <a:gd name="T67" fmla="*/ 365 h 139"/>
                <a:gd name="T68" fmla="*/ 303 w 256"/>
                <a:gd name="T69" fmla="*/ 382 h 139"/>
                <a:gd name="T70" fmla="*/ 305 w 256"/>
                <a:gd name="T71" fmla="*/ 405 h 139"/>
                <a:gd name="T72" fmla="*/ 340 w 256"/>
                <a:gd name="T73" fmla="*/ 382 h 139"/>
                <a:gd name="T74" fmla="*/ 355 w 256"/>
                <a:gd name="T75" fmla="*/ 376 h 139"/>
                <a:gd name="T76" fmla="*/ 374 w 256"/>
                <a:gd name="T77" fmla="*/ 365 h 139"/>
                <a:gd name="T78" fmla="*/ 352 w 256"/>
                <a:gd name="T79" fmla="*/ 356 h 139"/>
                <a:gd name="T80" fmla="*/ 326 w 256"/>
                <a:gd name="T81" fmla="*/ 328 h 139"/>
                <a:gd name="T82" fmla="*/ 335 w 256"/>
                <a:gd name="T83" fmla="*/ 306 h 139"/>
                <a:gd name="T84" fmla="*/ 331 w 256"/>
                <a:gd name="T85" fmla="*/ 322 h 139"/>
                <a:gd name="T86" fmla="*/ 335 w 256"/>
                <a:gd name="T87" fmla="*/ 306 h 139"/>
                <a:gd name="T88" fmla="*/ 374 w 256"/>
                <a:gd name="T89" fmla="*/ 288 h 139"/>
                <a:gd name="T90" fmla="*/ 409 w 256"/>
                <a:gd name="T91" fmla="*/ 257 h 139"/>
                <a:gd name="T92" fmla="*/ 423 w 256"/>
                <a:gd name="T93" fmla="*/ 257 h 139"/>
                <a:gd name="T94" fmla="*/ 435 w 256"/>
                <a:gd name="T95" fmla="*/ 233 h 139"/>
                <a:gd name="T96" fmla="*/ 454 w 256"/>
                <a:gd name="T97" fmla="*/ 218 h 139"/>
                <a:gd name="T98" fmla="*/ 435 w 256"/>
                <a:gd name="T99" fmla="*/ 142 h 139"/>
                <a:gd name="T100" fmla="*/ 398 w 256"/>
                <a:gd name="T101" fmla="*/ 121 h 139"/>
                <a:gd name="T102" fmla="*/ 364 w 256"/>
                <a:gd name="T103" fmla="*/ 101 h 139"/>
                <a:gd name="T104" fmla="*/ 350 w 256"/>
                <a:gd name="T105" fmla="*/ 115 h 139"/>
                <a:gd name="T106" fmla="*/ 315 w 256"/>
                <a:gd name="T107" fmla="*/ 66 h 139"/>
                <a:gd name="T108" fmla="*/ 284 w 256"/>
                <a:gd name="T109" fmla="*/ 21 h 139"/>
                <a:gd name="T110" fmla="*/ 281 w 256"/>
                <a:gd name="T111" fmla="*/ 2 h 139"/>
                <a:gd name="T112" fmla="*/ 238 w 256"/>
                <a:gd name="T113" fmla="*/ 0 h 13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56" h="139">
                  <a:moveTo>
                    <a:pt x="135" y="0"/>
                  </a:moveTo>
                  <a:lnTo>
                    <a:pt x="126" y="4"/>
                  </a:lnTo>
                  <a:lnTo>
                    <a:pt x="109" y="11"/>
                  </a:lnTo>
                  <a:lnTo>
                    <a:pt x="109" y="19"/>
                  </a:lnTo>
                  <a:lnTo>
                    <a:pt x="85" y="14"/>
                  </a:lnTo>
                  <a:lnTo>
                    <a:pt x="62" y="9"/>
                  </a:lnTo>
                  <a:lnTo>
                    <a:pt x="38" y="9"/>
                  </a:lnTo>
                  <a:lnTo>
                    <a:pt x="14" y="9"/>
                  </a:lnTo>
                  <a:lnTo>
                    <a:pt x="22" y="28"/>
                  </a:lnTo>
                  <a:lnTo>
                    <a:pt x="22" y="35"/>
                  </a:lnTo>
                  <a:lnTo>
                    <a:pt x="7" y="54"/>
                  </a:lnTo>
                  <a:lnTo>
                    <a:pt x="5" y="59"/>
                  </a:lnTo>
                  <a:lnTo>
                    <a:pt x="0" y="71"/>
                  </a:lnTo>
                  <a:lnTo>
                    <a:pt x="12" y="78"/>
                  </a:lnTo>
                  <a:lnTo>
                    <a:pt x="40" y="80"/>
                  </a:lnTo>
                  <a:lnTo>
                    <a:pt x="64" y="73"/>
                  </a:lnTo>
                  <a:lnTo>
                    <a:pt x="76" y="63"/>
                  </a:lnTo>
                  <a:lnTo>
                    <a:pt x="81" y="66"/>
                  </a:lnTo>
                  <a:lnTo>
                    <a:pt x="92" y="75"/>
                  </a:lnTo>
                  <a:lnTo>
                    <a:pt x="102" y="87"/>
                  </a:lnTo>
                  <a:lnTo>
                    <a:pt x="114" y="97"/>
                  </a:lnTo>
                  <a:lnTo>
                    <a:pt x="126" y="106"/>
                  </a:lnTo>
                  <a:lnTo>
                    <a:pt x="135" y="99"/>
                  </a:lnTo>
                  <a:lnTo>
                    <a:pt x="140" y="101"/>
                  </a:lnTo>
                  <a:lnTo>
                    <a:pt x="140" y="92"/>
                  </a:lnTo>
                  <a:lnTo>
                    <a:pt x="142" y="99"/>
                  </a:lnTo>
                  <a:lnTo>
                    <a:pt x="152" y="101"/>
                  </a:lnTo>
                  <a:lnTo>
                    <a:pt x="137" y="101"/>
                  </a:lnTo>
                  <a:lnTo>
                    <a:pt x="142" y="106"/>
                  </a:lnTo>
                  <a:lnTo>
                    <a:pt x="154" y="111"/>
                  </a:lnTo>
                  <a:lnTo>
                    <a:pt x="168" y="111"/>
                  </a:lnTo>
                  <a:lnTo>
                    <a:pt x="154" y="123"/>
                  </a:lnTo>
                  <a:lnTo>
                    <a:pt x="163" y="125"/>
                  </a:lnTo>
                  <a:lnTo>
                    <a:pt x="171" y="132"/>
                  </a:lnTo>
                  <a:lnTo>
                    <a:pt x="173" y="139"/>
                  </a:lnTo>
                  <a:lnTo>
                    <a:pt x="192" y="132"/>
                  </a:lnTo>
                  <a:lnTo>
                    <a:pt x="201" y="130"/>
                  </a:lnTo>
                  <a:lnTo>
                    <a:pt x="211" y="125"/>
                  </a:lnTo>
                  <a:lnTo>
                    <a:pt x="199" y="123"/>
                  </a:lnTo>
                  <a:lnTo>
                    <a:pt x="185" y="113"/>
                  </a:lnTo>
                  <a:lnTo>
                    <a:pt x="189" y="106"/>
                  </a:lnTo>
                  <a:lnTo>
                    <a:pt x="187" y="111"/>
                  </a:lnTo>
                  <a:lnTo>
                    <a:pt x="189" y="106"/>
                  </a:lnTo>
                  <a:lnTo>
                    <a:pt x="211" y="99"/>
                  </a:lnTo>
                  <a:lnTo>
                    <a:pt x="232" y="89"/>
                  </a:lnTo>
                  <a:lnTo>
                    <a:pt x="239" y="89"/>
                  </a:lnTo>
                  <a:lnTo>
                    <a:pt x="246" y="80"/>
                  </a:lnTo>
                  <a:lnTo>
                    <a:pt x="256" y="75"/>
                  </a:lnTo>
                  <a:lnTo>
                    <a:pt x="246" y="49"/>
                  </a:lnTo>
                  <a:lnTo>
                    <a:pt x="225" y="42"/>
                  </a:lnTo>
                  <a:lnTo>
                    <a:pt x="206" y="35"/>
                  </a:lnTo>
                  <a:lnTo>
                    <a:pt x="197" y="40"/>
                  </a:lnTo>
                  <a:lnTo>
                    <a:pt x="178" y="23"/>
                  </a:lnTo>
                  <a:lnTo>
                    <a:pt x="161" y="7"/>
                  </a:lnTo>
                  <a:lnTo>
                    <a:pt x="159" y="2"/>
                  </a:lnTo>
                  <a:lnTo>
                    <a:pt x="135" y="0"/>
                  </a:lnTo>
                  <a:close/>
                </a:path>
              </a:pathLst>
            </a:custGeom>
            <a:solidFill>
              <a:srgbClr val="0033CC"/>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478" name="Freeform 5620"/>
            <p:cNvSpPr>
              <a:spLocks/>
            </p:cNvSpPr>
            <p:nvPr/>
          </p:nvSpPr>
          <p:spPr bwMode="auto">
            <a:xfrm>
              <a:off x="2808" y="1689"/>
              <a:ext cx="22" cy="30"/>
            </a:xfrm>
            <a:custGeom>
              <a:avLst/>
              <a:gdLst>
                <a:gd name="T0" fmla="*/ 23 w 19"/>
                <a:gd name="T1" fmla="*/ 0 h 30"/>
                <a:gd name="T2" fmla="*/ 19 w 19"/>
                <a:gd name="T3" fmla="*/ 0 h 30"/>
                <a:gd name="T4" fmla="*/ 14 w 19"/>
                <a:gd name="T5" fmla="*/ 0 h 30"/>
                <a:gd name="T6" fmla="*/ 9 w 19"/>
                <a:gd name="T7" fmla="*/ 7 h 30"/>
                <a:gd name="T8" fmla="*/ 2 w 19"/>
                <a:gd name="T9" fmla="*/ 7 h 30"/>
                <a:gd name="T10" fmla="*/ 9 w 19"/>
                <a:gd name="T11" fmla="*/ 15 h 30"/>
                <a:gd name="T12" fmla="*/ 2 w 19"/>
                <a:gd name="T13" fmla="*/ 15 h 30"/>
                <a:gd name="T14" fmla="*/ 0 w 19"/>
                <a:gd name="T15" fmla="*/ 19 h 30"/>
                <a:gd name="T16" fmla="*/ 23 w 19"/>
                <a:gd name="T17" fmla="*/ 28 h 30"/>
                <a:gd name="T18" fmla="*/ 34 w 19"/>
                <a:gd name="T19" fmla="*/ 30 h 30"/>
                <a:gd name="T20" fmla="*/ 39 w 19"/>
                <a:gd name="T21" fmla="*/ 15 h 30"/>
                <a:gd name="T22" fmla="*/ 31 w 19"/>
                <a:gd name="T23" fmla="*/ 8 h 30"/>
                <a:gd name="T24" fmla="*/ 23 w 19"/>
                <a:gd name="T25" fmla="*/ 0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 h="30">
                  <a:moveTo>
                    <a:pt x="11" y="0"/>
                  </a:moveTo>
                  <a:lnTo>
                    <a:pt x="9" y="0"/>
                  </a:lnTo>
                  <a:lnTo>
                    <a:pt x="7" y="0"/>
                  </a:lnTo>
                  <a:lnTo>
                    <a:pt x="4" y="7"/>
                  </a:lnTo>
                  <a:lnTo>
                    <a:pt x="2" y="7"/>
                  </a:lnTo>
                  <a:lnTo>
                    <a:pt x="4" y="15"/>
                  </a:lnTo>
                  <a:lnTo>
                    <a:pt x="2" y="15"/>
                  </a:lnTo>
                  <a:lnTo>
                    <a:pt x="0" y="19"/>
                  </a:lnTo>
                  <a:lnTo>
                    <a:pt x="11" y="28"/>
                  </a:lnTo>
                  <a:lnTo>
                    <a:pt x="16" y="30"/>
                  </a:lnTo>
                  <a:lnTo>
                    <a:pt x="19" y="15"/>
                  </a:lnTo>
                  <a:lnTo>
                    <a:pt x="15" y="8"/>
                  </a:lnTo>
                  <a:lnTo>
                    <a:pt x="11" y="0"/>
                  </a:lnTo>
                  <a:close/>
                </a:path>
              </a:pathLst>
            </a:custGeom>
            <a:solidFill>
              <a:srgbClr val="0033CC"/>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479" name="Freeform 5621"/>
            <p:cNvSpPr>
              <a:spLocks/>
            </p:cNvSpPr>
            <p:nvPr/>
          </p:nvSpPr>
          <p:spPr bwMode="auto">
            <a:xfrm>
              <a:off x="535" y="1109"/>
              <a:ext cx="1146" cy="620"/>
            </a:xfrm>
            <a:custGeom>
              <a:avLst/>
              <a:gdLst>
                <a:gd name="T0" fmla="*/ 1380 w 1025"/>
                <a:gd name="T1" fmla="*/ 246 h 501"/>
                <a:gd name="T2" fmla="*/ 1459 w 1025"/>
                <a:gd name="T3" fmla="*/ 101 h 501"/>
                <a:gd name="T4" fmla="*/ 1315 w 1025"/>
                <a:gd name="T5" fmla="*/ 161 h 501"/>
                <a:gd name="T6" fmla="*/ 1257 w 1025"/>
                <a:gd name="T7" fmla="*/ 97 h 501"/>
                <a:gd name="T8" fmla="*/ 1253 w 1025"/>
                <a:gd name="T9" fmla="*/ 11 h 501"/>
                <a:gd name="T10" fmla="*/ 1231 w 1025"/>
                <a:gd name="T11" fmla="*/ 118 h 501"/>
                <a:gd name="T12" fmla="*/ 1140 w 1025"/>
                <a:gd name="T13" fmla="*/ 218 h 501"/>
                <a:gd name="T14" fmla="*/ 1157 w 1025"/>
                <a:gd name="T15" fmla="*/ 161 h 501"/>
                <a:gd name="T16" fmla="*/ 1087 w 1025"/>
                <a:gd name="T17" fmla="*/ 184 h 501"/>
                <a:gd name="T18" fmla="*/ 947 w 1025"/>
                <a:gd name="T19" fmla="*/ 157 h 501"/>
                <a:gd name="T20" fmla="*/ 887 w 1025"/>
                <a:gd name="T21" fmla="*/ 192 h 501"/>
                <a:gd name="T22" fmla="*/ 760 w 1025"/>
                <a:gd name="T23" fmla="*/ 136 h 501"/>
                <a:gd name="T24" fmla="*/ 599 w 1025"/>
                <a:gd name="T25" fmla="*/ 101 h 501"/>
                <a:gd name="T26" fmla="*/ 505 w 1025"/>
                <a:gd name="T27" fmla="*/ 82 h 501"/>
                <a:gd name="T28" fmla="*/ 221 w 1025"/>
                <a:gd name="T29" fmla="*/ 207 h 501"/>
                <a:gd name="T30" fmla="*/ 42 w 1025"/>
                <a:gd name="T31" fmla="*/ 549 h 501"/>
                <a:gd name="T32" fmla="*/ 130 w 1025"/>
                <a:gd name="T33" fmla="*/ 734 h 501"/>
                <a:gd name="T34" fmla="*/ 84 w 1025"/>
                <a:gd name="T35" fmla="*/ 801 h 501"/>
                <a:gd name="T36" fmla="*/ 112 w 1025"/>
                <a:gd name="T37" fmla="*/ 863 h 501"/>
                <a:gd name="T38" fmla="*/ 112 w 1025"/>
                <a:gd name="T39" fmla="*/ 931 h 501"/>
                <a:gd name="T40" fmla="*/ 66 w 1025"/>
                <a:gd name="T41" fmla="*/ 974 h 501"/>
                <a:gd name="T42" fmla="*/ 104 w 1025"/>
                <a:gd name="T43" fmla="*/ 991 h 501"/>
                <a:gd name="T44" fmla="*/ 123 w 1025"/>
                <a:gd name="T45" fmla="*/ 1040 h 501"/>
                <a:gd name="T46" fmla="*/ 133 w 1025"/>
                <a:gd name="T47" fmla="*/ 1077 h 501"/>
                <a:gd name="T48" fmla="*/ 473 w 1025"/>
                <a:gd name="T49" fmla="*/ 1077 h 501"/>
                <a:gd name="T50" fmla="*/ 815 w 1025"/>
                <a:gd name="T51" fmla="*/ 1063 h 501"/>
                <a:gd name="T52" fmla="*/ 1012 w 1025"/>
                <a:gd name="T53" fmla="*/ 1187 h 501"/>
                <a:gd name="T54" fmla="*/ 1005 w 1025"/>
                <a:gd name="T55" fmla="*/ 1433 h 501"/>
                <a:gd name="T56" fmla="*/ 1210 w 1025"/>
                <a:gd name="T57" fmla="*/ 1323 h 501"/>
                <a:gd name="T58" fmla="*/ 1426 w 1025"/>
                <a:gd name="T59" fmla="*/ 1165 h 501"/>
                <a:gd name="T60" fmla="*/ 1508 w 1025"/>
                <a:gd name="T61" fmla="*/ 1234 h 501"/>
                <a:gd name="T62" fmla="*/ 1465 w 1025"/>
                <a:gd name="T63" fmla="*/ 1303 h 501"/>
                <a:gd name="T64" fmla="*/ 1591 w 1025"/>
                <a:gd name="T65" fmla="*/ 1270 h 501"/>
                <a:gd name="T66" fmla="*/ 1505 w 1025"/>
                <a:gd name="T67" fmla="*/ 1178 h 501"/>
                <a:gd name="T68" fmla="*/ 1550 w 1025"/>
                <a:gd name="T69" fmla="*/ 1088 h 501"/>
                <a:gd name="T70" fmla="*/ 1407 w 1025"/>
                <a:gd name="T71" fmla="*/ 1124 h 501"/>
                <a:gd name="T72" fmla="*/ 1704 w 1025"/>
                <a:gd name="T73" fmla="*/ 974 h 501"/>
                <a:gd name="T74" fmla="*/ 1790 w 1025"/>
                <a:gd name="T75" fmla="*/ 856 h 501"/>
                <a:gd name="T76" fmla="*/ 1701 w 1025"/>
                <a:gd name="T77" fmla="*/ 856 h 501"/>
                <a:gd name="T78" fmla="*/ 1716 w 1025"/>
                <a:gd name="T79" fmla="*/ 787 h 501"/>
                <a:gd name="T80" fmla="*/ 1706 w 1025"/>
                <a:gd name="T81" fmla="*/ 755 h 501"/>
                <a:gd name="T82" fmla="*/ 1683 w 1025"/>
                <a:gd name="T83" fmla="*/ 692 h 501"/>
                <a:gd name="T84" fmla="*/ 1683 w 1025"/>
                <a:gd name="T85" fmla="*/ 631 h 501"/>
                <a:gd name="T86" fmla="*/ 1679 w 1025"/>
                <a:gd name="T87" fmla="*/ 541 h 501"/>
                <a:gd name="T88" fmla="*/ 1641 w 1025"/>
                <a:gd name="T89" fmla="*/ 583 h 501"/>
                <a:gd name="T90" fmla="*/ 1563 w 1025"/>
                <a:gd name="T91" fmla="*/ 636 h 501"/>
                <a:gd name="T92" fmla="*/ 1554 w 1025"/>
                <a:gd name="T93" fmla="*/ 561 h 501"/>
                <a:gd name="T94" fmla="*/ 1537 w 1025"/>
                <a:gd name="T95" fmla="*/ 464 h 501"/>
                <a:gd name="T96" fmla="*/ 1409 w 1025"/>
                <a:gd name="T97" fmla="*/ 473 h 501"/>
                <a:gd name="T98" fmla="*/ 1345 w 1025"/>
                <a:gd name="T99" fmla="*/ 734 h 501"/>
                <a:gd name="T100" fmla="*/ 1226 w 1025"/>
                <a:gd name="T101" fmla="*/ 947 h 501"/>
                <a:gd name="T102" fmla="*/ 1186 w 1025"/>
                <a:gd name="T103" fmla="*/ 820 h 501"/>
                <a:gd name="T104" fmla="*/ 1041 w 1025"/>
                <a:gd name="T105" fmla="*/ 671 h 501"/>
                <a:gd name="T106" fmla="*/ 993 w 1025"/>
                <a:gd name="T107" fmla="*/ 583 h 501"/>
                <a:gd name="T108" fmla="*/ 1125 w 1025"/>
                <a:gd name="T109" fmla="*/ 407 h 501"/>
                <a:gd name="T110" fmla="*/ 1193 w 1025"/>
                <a:gd name="T111" fmla="*/ 356 h 501"/>
                <a:gd name="T112" fmla="*/ 1257 w 1025"/>
                <a:gd name="T113" fmla="*/ 282 h 50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025" h="501">
                  <a:moveTo>
                    <a:pt x="755" y="87"/>
                  </a:moveTo>
                  <a:lnTo>
                    <a:pt x="750" y="82"/>
                  </a:lnTo>
                  <a:lnTo>
                    <a:pt x="764" y="82"/>
                  </a:lnTo>
                  <a:lnTo>
                    <a:pt x="774" y="87"/>
                  </a:lnTo>
                  <a:lnTo>
                    <a:pt x="781" y="87"/>
                  </a:lnTo>
                  <a:lnTo>
                    <a:pt x="776" y="78"/>
                  </a:lnTo>
                  <a:lnTo>
                    <a:pt x="781" y="80"/>
                  </a:lnTo>
                  <a:lnTo>
                    <a:pt x="786" y="80"/>
                  </a:lnTo>
                  <a:lnTo>
                    <a:pt x="790" y="85"/>
                  </a:lnTo>
                  <a:lnTo>
                    <a:pt x="819" y="75"/>
                  </a:lnTo>
                  <a:lnTo>
                    <a:pt x="824" y="66"/>
                  </a:lnTo>
                  <a:lnTo>
                    <a:pt x="821" y="59"/>
                  </a:lnTo>
                  <a:lnTo>
                    <a:pt x="824" y="52"/>
                  </a:lnTo>
                  <a:lnTo>
                    <a:pt x="838" y="47"/>
                  </a:lnTo>
                  <a:lnTo>
                    <a:pt x="831" y="47"/>
                  </a:lnTo>
                  <a:lnTo>
                    <a:pt x="840" y="42"/>
                  </a:lnTo>
                  <a:lnTo>
                    <a:pt x="824" y="35"/>
                  </a:lnTo>
                  <a:lnTo>
                    <a:pt x="835" y="35"/>
                  </a:lnTo>
                  <a:lnTo>
                    <a:pt x="800" y="35"/>
                  </a:lnTo>
                  <a:lnTo>
                    <a:pt x="797" y="42"/>
                  </a:lnTo>
                  <a:lnTo>
                    <a:pt x="800" y="45"/>
                  </a:lnTo>
                  <a:lnTo>
                    <a:pt x="797" y="49"/>
                  </a:lnTo>
                  <a:lnTo>
                    <a:pt x="788" y="49"/>
                  </a:lnTo>
                  <a:lnTo>
                    <a:pt x="760" y="71"/>
                  </a:lnTo>
                  <a:lnTo>
                    <a:pt x="750" y="71"/>
                  </a:lnTo>
                  <a:lnTo>
                    <a:pt x="750" y="59"/>
                  </a:lnTo>
                  <a:lnTo>
                    <a:pt x="753" y="56"/>
                  </a:lnTo>
                  <a:lnTo>
                    <a:pt x="760" y="47"/>
                  </a:lnTo>
                  <a:lnTo>
                    <a:pt x="750" y="42"/>
                  </a:lnTo>
                  <a:lnTo>
                    <a:pt x="729" y="56"/>
                  </a:lnTo>
                  <a:lnTo>
                    <a:pt x="734" y="45"/>
                  </a:lnTo>
                  <a:lnTo>
                    <a:pt x="729" y="40"/>
                  </a:lnTo>
                  <a:lnTo>
                    <a:pt x="741" y="37"/>
                  </a:lnTo>
                  <a:lnTo>
                    <a:pt x="734" y="35"/>
                  </a:lnTo>
                  <a:lnTo>
                    <a:pt x="722" y="35"/>
                  </a:lnTo>
                  <a:lnTo>
                    <a:pt x="719" y="33"/>
                  </a:lnTo>
                  <a:lnTo>
                    <a:pt x="729" y="28"/>
                  </a:lnTo>
                  <a:lnTo>
                    <a:pt x="729" y="26"/>
                  </a:lnTo>
                  <a:lnTo>
                    <a:pt x="736" y="26"/>
                  </a:lnTo>
                  <a:lnTo>
                    <a:pt x="731" y="16"/>
                  </a:lnTo>
                  <a:lnTo>
                    <a:pt x="734" y="9"/>
                  </a:lnTo>
                  <a:lnTo>
                    <a:pt x="729" y="4"/>
                  </a:lnTo>
                  <a:lnTo>
                    <a:pt x="724" y="4"/>
                  </a:lnTo>
                  <a:lnTo>
                    <a:pt x="727" y="0"/>
                  </a:lnTo>
                  <a:lnTo>
                    <a:pt x="717" y="4"/>
                  </a:lnTo>
                  <a:lnTo>
                    <a:pt x="724" y="4"/>
                  </a:lnTo>
                  <a:lnTo>
                    <a:pt x="705" y="7"/>
                  </a:lnTo>
                  <a:lnTo>
                    <a:pt x="708" y="9"/>
                  </a:lnTo>
                  <a:lnTo>
                    <a:pt x="696" y="11"/>
                  </a:lnTo>
                  <a:lnTo>
                    <a:pt x="691" y="21"/>
                  </a:lnTo>
                  <a:lnTo>
                    <a:pt x="693" y="21"/>
                  </a:lnTo>
                  <a:lnTo>
                    <a:pt x="684" y="23"/>
                  </a:lnTo>
                  <a:lnTo>
                    <a:pt x="679" y="33"/>
                  </a:lnTo>
                  <a:lnTo>
                    <a:pt x="705" y="40"/>
                  </a:lnTo>
                  <a:lnTo>
                    <a:pt x="698" y="40"/>
                  </a:lnTo>
                  <a:lnTo>
                    <a:pt x="701" y="40"/>
                  </a:lnTo>
                  <a:lnTo>
                    <a:pt x="693" y="45"/>
                  </a:lnTo>
                  <a:lnTo>
                    <a:pt x="686" y="49"/>
                  </a:lnTo>
                  <a:lnTo>
                    <a:pt x="698" y="45"/>
                  </a:lnTo>
                  <a:lnTo>
                    <a:pt x="693" y="52"/>
                  </a:lnTo>
                  <a:lnTo>
                    <a:pt x="670" y="59"/>
                  </a:lnTo>
                  <a:lnTo>
                    <a:pt x="658" y="71"/>
                  </a:lnTo>
                  <a:lnTo>
                    <a:pt x="653" y="75"/>
                  </a:lnTo>
                  <a:lnTo>
                    <a:pt x="644" y="75"/>
                  </a:lnTo>
                  <a:lnTo>
                    <a:pt x="646" y="80"/>
                  </a:lnTo>
                  <a:lnTo>
                    <a:pt x="644" y="75"/>
                  </a:lnTo>
                  <a:lnTo>
                    <a:pt x="646" y="75"/>
                  </a:lnTo>
                  <a:lnTo>
                    <a:pt x="656" y="75"/>
                  </a:lnTo>
                  <a:lnTo>
                    <a:pt x="651" y="73"/>
                  </a:lnTo>
                  <a:lnTo>
                    <a:pt x="656" y="71"/>
                  </a:lnTo>
                  <a:lnTo>
                    <a:pt x="646" y="71"/>
                  </a:lnTo>
                  <a:lnTo>
                    <a:pt x="663" y="56"/>
                  </a:lnTo>
                  <a:lnTo>
                    <a:pt x="653" y="59"/>
                  </a:lnTo>
                  <a:lnTo>
                    <a:pt x="656" y="56"/>
                  </a:lnTo>
                  <a:lnTo>
                    <a:pt x="644" y="54"/>
                  </a:lnTo>
                  <a:lnTo>
                    <a:pt x="632" y="56"/>
                  </a:lnTo>
                  <a:lnTo>
                    <a:pt x="634" y="61"/>
                  </a:lnTo>
                  <a:lnTo>
                    <a:pt x="644" y="63"/>
                  </a:lnTo>
                  <a:lnTo>
                    <a:pt x="632" y="63"/>
                  </a:lnTo>
                  <a:lnTo>
                    <a:pt x="627" y="59"/>
                  </a:lnTo>
                  <a:lnTo>
                    <a:pt x="622" y="63"/>
                  </a:lnTo>
                  <a:lnTo>
                    <a:pt x="601" y="63"/>
                  </a:lnTo>
                  <a:lnTo>
                    <a:pt x="578" y="63"/>
                  </a:lnTo>
                  <a:lnTo>
                    <a:pt x="570" y="59"/>
                  </a:lnTo>
                  <a:lnTo>
                    <a:pt x="561" y="59"/>
                  </a:lnTo>
                  <a:lnTo>
                    <a:pt x="556" y="52"/>
                  </a:lnTo>
                  <a:lnTo>
                    <a:pt x="554" y="45"/>
                  </a:lnTo>
                  <a:lnTo>
                    <a:pt x="516" y="56"/>
                  </a:lnTo>
                  <a:lnTo>
                    <a:pt x="525" y="56"/>
                  </a:lnTo>
                  <a:lnTo>
                    <a:pt x="542" y="54"/>
                  </a:lnTo>
                  <a:lnTo>
                    <a:pt x="554" y="52"/>
                  </a:lnTo>
                  <a:lnTo>
                    <a:pt x="533" y="59"/>
                  </a:lnTo>
                  <a:lnTo>
                    <a:pt x="521" y="59"/>
                  </a:lnTo>
                  <a:lnTo>
                    <a:pt x="514" y="78"/>
                  </a:lnTo>
                  <a:lnTo>
                    <a:pt x="509" y="75"/>
                  </a:lnTo>
                  <a:lnTo>
                    <a:pt x="504" y="85"/>
                  </a:lnTo>
                  <a:lnTo>
                    <a:pt x="502" y="73"/>
                  </a:lnTo>
                  <a:lnTo>
                    <a:pt x="509" y="73"/>
                  </a:lnTo>
                  <a:lnTo>
                    <a:pt x="507" y="66"/>
                  </a:lnTo>
                  <a:lnTo>
                    <a:pt x="502" y="68"/>
                  </a:lnTo>
                  <a:lnTo>
                    <a:pt x="502" y="63"/>
                  </a:lnTo>
                  <a:lnTo>
                    <a:pt x="492" y="61"/>
                  </a:lnTo>
                  <a:lnTo>
                    <a:pt x="447" y="63"/>
                  </a:lnTo>
                  <a:lnTo>
                    <a:pt x="431" y="61"/>
                  </a:lnTo>
                  <a:lnTo>
                    <a:pt x="450" y="56"/>
                  </a:lnTo>
                  <a:lnTo>
                    <a:pt x="455" y="54"/>
                  </a:lnTo>
                  <a:lnTo>
                    <a:pt x="443" y="45"/>
                  </a:lnTo>
                  <a:lnTo>
                    <a:pt x="436" y="47"/>
                  </a:lnTo>
                  <a:lnTo>
                    <a:pt x="405" y="40"/>
                  </a:lnTo>
                  <a:lnTo>
                    <a:pt x="374" y="33"/>
                  </a:lnTo>
                  <a:lnTo>
                    <a:pt x="360" y="40"/>
                  </a:lnTo>
                  <a:lnTo>
                    <a:pt x="353" y="37"/>
                  </a:lnTo>
                  <a:lnTo>
                    <a:pt x="360" y="35"/>
                  </a:lnTo>
                  <a:lnTo>
                    <a:pt x="362" y="28"/>
                  </a:lnTo>
                  <a:lnTo>
                    <a:pt x="358" y="30"/>
                  </a:lnTo>
                  <a:lnTo>
                    <a:pt x="350" y="33"/>
                  </a:lnTo>
                  <a:lnTo>
                    <a:pt x="343" y="35"/>
                  </a:lnTo>
                  <a:lnTo>
                    <a:pt x="339" y="40"/>
                  </a:lnTo>
                  <a:lnTo>
                    <a:pt x="334" y="28"/>
                  </a:lnTo>
                  <a:lnTo>
                    <a:pt x="329" y="21"/>
                  </a:lnTo>
                  <a:lnTo>
                    <a:pt x="331" y="26"/>
                  </a:lnTo>
                  <a:lnTo>
                    <a:pt x="305" y="33"/>
                  </a:lnTo>
                  <a:lnTo>
                    <a:pt x="308" y="33"/>
                  </a:lnTo>
                  <a:lnTo>
                    <a:pt x="279" y="35"/>
                  </a:lnTo>
                  <a:lnTo>
                    <a:pt x="308" y="28"/>
                  </a:lnTo>
                  <a:lnTo>
                    <a:pt x="289" y="28"/>
                  </a:lnTo>
                  <a:lnTo>
                    <a:pt x="258" y="35"/>
                  </a:lnTo>
                  <a:lnTo>
                    <a:pt x="230" y="45"/>
                  </a:lnTo>
                  <a:lnTo>
                    <a:pt x="225" y="49"/>
                  </a:lnTo>
                  <a:lnTo>
                    <a:pt x="216" y="47"/>
                  </a:lnTo>
                  <a:lnTo>
                    <a:pt x="213" y="49"/>
                  </a:lnTo>
                  <a:lnTo>
                    <a:pt x="190" y="42"/>
                  </a:lnTo>
                  <a:lnTo>
                    <a:pt x="168" y="35"/>
                  </a:lnTo>
                  <a:lnTo>
                    <a:pt x="147" y="52"/>
                  </a:lnTo>
                  <a:lnTo>
                    <a:pt x="126" y="71"/>
                  </a:lnTo>
                  <a:lnTo>
                    <a:pt x="102" y="87"/>
                  </a:lnTo>
                  <a:lnTo>
                    <a:pt x="83" y="106"/>
                  </a:lnTo>
                  <a:lnTo>
                    <a:pt x="62" y="125"/>
                  </a:lnTo>
                  <a:lnTo>
                    <a:pt x="41" y="144"/>
                  </a:lnTo>
                  <a:lnTo>
                    <a:pt x="22" y="163"/>
                  </a:lnTo>
                  <a:lnTo>
                    <a:pt x="0" y="182"/>
                  </a:lnTo>
                  <a:lnTo>
                    <a:pt x="26" y="182"/>
                  </a:lnTo>
                  <a:lnTo>
                    <a:pt x="19" y="186"/>
                  </a:lnTo>
                  <a:lnTo>
                    <a:pt x="24" y="189"/>
                  </a:lnTo>
                  <a:lnTo>
                    <a:pt x="24" y="205"/>
                  </a:lnTo>
                  <a:lnTo>
                    <a:pt x="36" y="201"/>
                  </a:lnTo>
                  <a:lnTo>
                    <a:pt x="43" y="193"/>
                  </a:lnTo>
                  <a:lnTo>
                    <a:pt x="64" y="189"/>
                  </a:lnTo>
                  <a:lnTo>
                    <a:pt x="67" y="208"/>
                  </a:lnTo>
                  <a:lnTo>
                    <a:pt x="64" y="222"/>
                  </a:lnTo>
                  <a:lnTo>
                    <a:pt x="59" y="238"/>
                  </a:lnTo>
                  <a:lnTo>
                    <a:pt x="67" y="245"/>
                  </a:lnTo>
                  <a:lnTo>
                    <a:pt x="74" y="253"/>
                  </a:lnTo>
                  <a:lnTo>
                    <a:pt x="59" y="269"/>
                  </a:lnTo>
                  <a:lnTo>
                    <a:pt x="71" y="260"/>
                  </a:lnTo>
                  <a:lnTo>
                    <a:pt x="71" y="262"/>
                  </a:lnTo>
                  <a:lnTo>
                    <a:pt x="59" y="269"/>
                  </a:lnTo>
                  <a:lnTo>
                    <a:pt x="62" y="269"/>
                  </a:lnTo>
                  <a:lnTo>
                    <a:pt x="55" y="276"/>
                  </a:lnTo>
                  <a:lnTo>
                    <a:pt x="50" y="276"/>
                  </a:lnTo>
                  <a:lnTo>
                    <a:pt x="52" y="281"/>
                  </a:lnTo>
                  <a:lnTo>
                    <a:pt x="48" y="276"/>
                  </a:lnTo>
                  <a:lnTo>
                    <a:pt x="48" y="283"/>
                  </a:lnTo>
                  <a:lnTo>
                    <a:pt x="55" y="283"/>
                  </a:lnTo>
                  <a:lnTo>
                    <a:pt x="50" y="283"/>
                  </a:lnTo>
                  <a:lnTo>
                    <a:pt x="50" y="288"/>
                  </a:lnTo>
                  <a:lnTo>
                    <a:pt x="45" y="283"/>
                  </a:lnTo>
                  <a:lnTo>
                    <a:pt x="48" y="295"/>
                  </a:lnTo>
                  <a:lnTo>
                    <a:pt x="64" y="286"/>
                  </a:lnTo>
                  <a:lnTo>
                    <a:pt x="59" y="295"/>
                  </a:lnTo>
                  <a:lnTo>
                    <a:pt x="64" y="297"/>
                  </a:lnTo>
                  <a:lnTo>
                    <a:pt x="55" y="295"/>
                  </a:lnTo>
                  <a:lnTo>
                    <a:pt x="52" y="307"/>
                  </a:lnTo>
                  <a:lnTo>
                    <a:pt x="55" y="305"/>
                  </a:lnTo>
                  <a:lnTo>
                    <a:pt x="45" y="316"/>
                  </a:lnTo>
                  <a:lnTo>
                    <a:pt x="52" y="312"/>
                  </a:lnTo>
                  <a:lnTo>
                    <a:pt x="52" y="316"/>
                  </a:lnTo>
                  <a:lnTo>
                    <a:pt x="71" y="307"/>
                  </a:lnTo>
                  <a:lnTo>
                    <a:pt x="64" y="316"/>
                  </a:lnTo>
                  <a:lnTo>
                    <a:pt x="64" y="321"/>
                  </a:lnTo>
                  <a:lnTo>
                    <a:pt x="62" y="316"/>
                  </a:lnTo>
                  <a:lnTo>
                    <a:pt x="45" y="323"/>
                  </a:lnTo>
                  <a:lnTo>
                    <a:pt x="48" y="328"/>
                  </a:lnTo>
                  <a:lnTo>
                    <a:pt x="52" y="323"/>
                  </a:lnTo>
                  <a:lnTo>
                    <a:pt x="59" y="326"/>
                  </a:lnTo>
                  <a:lnTo>
                    <a:pt x="43" y="331"/>
                  </a:lnTo>
                  <a:lnTo>
                    <a:pt x="41" y="331"/>
                  </a:lnTo>
                  <a:lnTo>
                    <a:pt x="48" y="333"/>
                  </a:lnTo>
                  <a:lnTo>
                    <a:pt x="38" y="335"/>
                  </a:lnTo>
                  <a:lnTo>
                    <a:pt x="50" y="340"/>
                  </a:lnTo>
                  <a:lnTo>
                    <a:pt x="52" y="338"/>
                  </a:lnTo>
                  <a:lnTo>
                    <a:pt x="57" y="340"/>
                  </a:lnTo>
                  <a:lnTo>
                    <a:pt x="52" y="340"/>
                  </a:lnTo>
                  <a:lnTo>
                    <a:pt x="57" y="340"/>
                  </a:lnTo>
                  <a:lnTo>
                    <a:pt x="52" y="342"/>
                  </a:lnTo>
                  <a:lnTo>
                    <a:pt x="64" y="340"/>
                  </a:lnTo>
                  <a:lnTo>
                    <a:pt x="67" y="335"/>
                  </a:lnTo>
                  <a:lnTo>
                    <a:pt x="59" y="342"/>
                  </a:lnTo>
                  <a:lnTo>
                    <a:pt x="55" y="342"/>
                  </a:lnTo>
                  <a:lnTo>
                    <a:pt x="52" y="347"/>
                  </a:lnTo>
                  <a:lnTo>
                    <a:pt x="64" y="342"/>
                  </a:lnTo>
                  <a:lnTo>
                    <a:pt x="64" y="347"/>
                  </a:lnTo>
                  <a:lnTo>
                    <a:pt x="71" y="340"/>
                  </a:lnTo>
                  <a:lnTo>
                    <a:pt x="67" y="349"/>
                  </a:lnTo>
                  <a:lnTo>
                    <a:pt x="76" y="347"/>
                  </a:lnTo>
                  <a:lnTo>
                    <a:pt x="64" y="354"/>
                  </a:lnTo>
                  <a:lnTo>
                    <a:pt x="71" y="359"/>
                  </a:lnTo>
                  <a:lnTo>
                    <a:pt x="78" y="352"/>
                  </a:lnTo>
                  <a:lnTo>
                    <a:pt x="74" y="361"/>
                  </a:lnTo>
                  <a:lnTo>
                    <a:pt x="76" y="361"/>
                  </a:lnTo>
                  <a:lnTo>
                    <a:pt x="69" y="361"/>
                  </a:lnTo>
                  <a:lnTo>
                    <a:pt x="76" y="364"/>
                  </a:lnTo>
                  <a:lnTo>
                    <a:pt x="81" y="361"/>
                  </a:lnTo>
                  <a:lnTo>
                    <a:pt x="76" y="366"/>
                  </a:lnTo>
                  <a:lnTo>
                    <a:pt x="81" y="366"/>
                  </a:lnTo>
                  <a:lnTo>
                    <a:pt x="76" y="371"/>
                  </a:lnTo>
                  <a:lnTo>
                    <a:pt x="81" y="371"/>
                  </a:lnTo>
                  <a:lnTo>
                    <a:pt x="104" y="371"/>
                  </a:lnTo>
                  <a:lnTo>
                    <a:pt x="128" y="371"/>
                  </a:lnTo>
                  <a:lnTo>
                    <a:pt x="152" y="371"/>
                  </a:lnTo>
                  <a:lnTo>
                    <a:pt x="175" y="371"/>
                  </a:lnTo>
                  <a:lnTo>
                    <a:pt x="199" y="371"/>
                  </a:lnTo>
                  <a:lnTo>
                    <a:pt x="223" y="371"/>
                  </a:lnTo>
                  <a:lnTo>
                    <a:pt x="246" y="371"/>
                  </a:lnTo>
                  <a:lnTo>
                    <a:pt x="270" y="371"/>
                  </a:lnTo>
                  <a:lnTo>
                    <a:pt x="294" y="371"/>
                  </a:lnTo>
                  <a:lnTo>
                    <a:pt x="320" y="371"/>
                  </a:lnTo>
                  <a:lnTo>
                    <a:pt x="343" y="371"/>
                  </a:lnTo>
                  <a:lnTo>
                    <a:pt x="367" y="371"/>
                  </a:lnTo>
                  <a:lnTo>
                    <a:pt x="391" y="371"/>
                  </a:lnTo>
                  <a:lnTo>
                    <a:pt x="414" y="371"/>
                  </a:lnTo>
                  <a:lnTo>
                    <a:pt x="438" y="371"/>
                  </a:lnTo>
                  <a:lnTo>
                    <a:pt x="462" y="371"/>
                  </a:lnTo>
                  <a:lnTo>
                    <a:pt x="466" y="366"/>
                  </a:lnTo>
                  <a:lnTo>
                    <a:pt x="466" y="375"/>
                  </a:lnTo>
                  <a:lnTo>
                    <a:pt x="481" y="378"/>
                  </a:lnTo>
                  <a:lnTo>
                    <a:pt x="502" y="387"/>
                  </a:lnTo>
                  <a:lnTo>
                    <a:pt x="514" y="385"/>
                  </a:lnTo>
                  <a:lnTo>
                    <a:pt x="525" y="390"/>
                  </a:lnTo>
                  <a:lnTo>
                    <a:pt x="544" y="385"/>
                  </a:lnTo>
                  <a:lnTo>
                    <a:pt x="556" y="392"/>
                  </a:lnTo>
                  <a:lnTo>
                    <a:pt x="568" y="399"/>
                  </a:lnTo>
                  <a:lnTo>
                    <a:pt x="580" y="409"/>
                  </a:lnTo>
                  <a:lnTo>
                    <a:pt x="592" y="416"/>
                  </a:lnTo>
                  <a:lnTo>
                    <a:pt x="592" y="423"/>
                  </a:lnTo>
                  <a:lnTo>
                    <a:pt x="599" y="423"/>
                  </a:lnTo>
                  <a:lnTo>
                    <a:pt x="596" y="427"/>
                  </a:lnTo>
                  <a:lnTo>
                    <a:pt x="608" y="435"/>
                  </a:lnTo>
                  <a:lnTo>
                    <a:pt x="604" y="451"/>
                  </a:lnTo>
                  <a:lnTo>
                    <a:pt x="601" y="465"/>
                  </a:lnTo>
                  <a:lnTo>
                    <a:pt x="594" y="477"/>
                  </a:lnTo>
                  <a:lnTo>
                    <a:pt x="575" y="494"/>
                  </a:lnTo>
                  <a:lnTo>
                    <a:pt x="580" y="501"/>
                  </a:lnTo>
                  <a:lnTo>
                    <a:pt x="596" y="496"/>
                  </a:lnTo>
                  <a:lnTo>
                    <a:pt x="611" y="489"/>
                  </a:lnTo>
                  <a:lnTo>
                    <a:pt x="627" y="484"/>
                  </a:lnTo>
                  <a:lnTo>
                    <a:pt x="641" y="480"/>
                  </a:lnTo>
                  <a:lnTo>
                    <a:pt x="644" y="470"/>
                  </a:lnTo>
                  <a:lnTo>
                    <a:pt x="660" y="468"/>
                  </a:lnTo>
                  <a:lnTo>
                    <a:pt x="679" y="465"/>
                  </a:lnTo>
                  <a:lnTo>
                    <a:pt x="693" y="456"/>
                  </a:lnTo>
                  <a:lnTo>
                    <a:pt x="705" y="444"/>
                  </a:lnTo>
                  <a:lnTo>
                    <a:pt x="734" y="442"/>
                  </a:lnTo>
                  <a:lnTo>
                    <a:pt x="762" y="442"/>
                  </a:lnTo>
                  <a:lnTo>
                    <a:pt x="771" y="435"/>
                  </a:lnTo>
                  <a:lnTo>
                    <a:pt x="786" y="425"/>
                  </a:lnTo>
                  <a:lnTo>
                    <a:pt x="797" y="411"/>
                  </a:lnTo>
                  <a:lnTo>
                    <a:pt x="809" y="399"/>
                  </a:lnTo>
                  <a:lnTo>
                    <a:pt x="809" y="401"/>
                  </a:lnTo>
                  <a:lnTo>
                    <a:pt x="816" y="401"/>
                  </a:lnTo>
                  <a:lnTo>
                    <a:pt x="826" y="406"/>
                  </a:lnTo>
                  <a:lnTo>
                    <a:pt x="821" y="427"/>
                  </a:lnTo>
                  <a:lnTo>
                    <a:pt x="824" y="437"/>
                  </a:lnTo>
                  <a:lnTo>
                    <a:pt x="828" y="442"/>
                  </a:lnTo>
                  <a:lnTo>
                    <a:pt x="840" y="435"/>
                  </a:lnTo>
                  <a:lnTo>
                    <a:pt x="840" y="437"/>
                  </a:lnTo>
                  <a:lnTo>
                    <a:pt x="859" y="430"/>
                  </a:lnTo>
                  <a:lnTo>
                    <a:pt x="864" y="423"/>
                  </a:lnTo>
                  <a:lnTo>
                    <a:pt x="864" y="425"/>
                  </a:lnTo>
                  <a:lnTo>
                    <a:pt x="868" y="425"/>
                  </a:lnTo>
                  <a:lnTo>
                    <a:pt x="857" y="435"/>
                  </a:lnTo>
                  <a:lnTo>
                    <a:pt x="878" y="435"/>
                  </a:lnTo>
                  <a:lnTo>
                    <a:pt x="866" y="439"/>
                  </a:lnTo>
                  <a:lnTo>
                    <a:pt x="864" y="437"/>
                  </a:lnTo>
                  <a:lnTo>
                    <a:pt x="842" y="446"/>
                  </a:lnTo>
                  <a:lnTo>
                    <a:pt x="847" y="446"/>
                  </a:lnTo>
                  <a:lnTo>
                    <a:pt x="833" y="451"/>
                  </a:lnTo>
                  <a:lnTo>
                    <a:pt x="838" y="449"/>
                  </a:lnTo>
                  <a:lnTo>
                    <a:pt x="833" y="458"/>
                  </a:lnTo>
                  <a:lnTo>
                    <a:pt x="835" y="468"/>
                  </a:lnTo>
                  <a:lnTo>
                    <a:pt x="845" y="465"/>
                  </a:lnTo>
                  <a:lnTo>
                    <a:pt x="864" y="449"/>
                  </a:lnTo>
                  <a:lnTo>
                    <a:pt x="868" y="449"/>
                  </a:lnTo>
                  <a:lnTo>
                    <a:pt x="871" y="446"/>
                  </a:lnTo>
                  <a:lnTo>
                    <a:pt x="873" y="449"/>
                  </a:lnTo>
                  <a:lnTo>
                    <a:pt x="892" y="442"/>
                  </a:lnTo>
                  <a:lnTo>
                    <a:pt x="911" y="437"/>
                  </a:lnTo>
                  <a:lnTo>
                    <a:pt x="904" y="435"/>
                  </a:lnTo>
                  <a:lnTo>
                    <a:pt x="909" y="435"/>
                  </a:lnTo>
                  <a:lnTo>
                    <a:pt x="902" y="425"/>
                  </a:lnTo>
                  <a:lnTo>
                    <a:pt x="894" y="430"/>
                  </a:lnTo>
                  <a:lnTo>
                    <a:pt x="883" y="427"/>
                  </a:lnTo>
                  <a:lnTo>
                    <a:pt x="876" y="423"/>
                  </a:lnTo>
                  <a:lnTo>
                    <a:pt x="868" y="420"/>
                  </a:lnTo>
                  <a:lnTo>
                    <a:pt x="868" y="406"/>
                  </a:lnTo>
                  <a:lnTo>
                    <a:pt x="861" y="406"/>
                  </a:lnTo>
                  <a:lnTo>
                    <a:pt x="871" y="394"/>
                  </a:lnTo>
                  <a:lnTo>
                    <a:pt x="859" y="394"/>
                  </a:lnTo>
                  <a:lnTo>
                    <a:pt x="859" y="392"/>
                  </a:lnTo>
                  <a:lnTo>
                    <a:pt x="847" y="390"/>
                  </a:lnTo>
                  <a:lnTo>
                    <a:pt x="850" y="387"/>
                  </a:lnTo>
                  <a:lnTo>
                    <a:pt x="864" y="387"/>
                  </a:lnTo>
                  <a:lnTo>
                    <a:pt x="883" y="383"/>
                  </a:lnTo>
                  <a:lnTo>
                    <a:pt x="883" y="375"/>
                  </a:lnTo>
                  <a:lnTo>
                    <a:pt x="887" y="375"/>
                  </a:lnTo>
                  <a:lnTo>
                    <a:pt x="887" y="373"/>
                  </a:lnTo>
                  <a:lnTo>
                    <a:pt x="871" y="366"/>
                  </a:lnTo>
                  <a:lnTo>
                    <a:pt x="850" y="373"/>
                  </a:lnTo>
                  <a:lnTo>
                    <a:pt x="828" y="378"/>
                  </a:lnTo>
                  <a:lnTo>
                    <a:pt x="814" y="387"/>
                  </a:lnTo>
                  <a:lnTo>
                    <a:pt x="800" y="399"/>
                  </a:lnTo>
                  <a:lnTo>
                    <a:pt x="779" y="411"/>
                  </a:lnTo>
                  <a:lnTo>
                    <a:pt x="793" y="399"/>
                  </a:lnTo>
                  <a:lnTo>
                    <a:pt x="805" y="387"/>
                  </a:lnTo>
                  <a:lnTo>
                    <a:pt x="790" y="383"/>
                  </a:lnTo>
                  <a:lnTo>
                    <a:pt x="805" y="387"/>
                  </a:lnTo>
                  <a:lnTo>
                    <a:pt x="824" y="373"/>
                  </a:lnTo>
                  <a:lnTo>
                    <a:pt x="845" y="366"/>
                  </a:lnTo>
                  <a:lnTo>
                    <a:pt x="861" y="352"/>
                  </a:lnTo>
                  <a:lnTo>
                    <a:pt x="892" y="352"/>
                  </a:lnTo>
                  <a:lnTo>
                    <a:pt x="923" y="352"/>
                  </a:lnTo>
                  <a:lnTo>
                    <a:pt x="949" y="352"/>
                  </a:lnTo>
                  <a:lnTo>
                    <a:pt x="975" y="335"/>
                  </a:lnTo>
                  <a:lnTo>
                    <a:pt x="999" y="331"/>
                  </a:lnTo>
                  <a:lnTo>
                    <a:pt x="1025" y="316"/>
                  </a:lnTo>
                  <a:lnTo>
                    <a:pt x="1017" y="312"/>
                  </a:lnTo>
                  <a:lnTo>
                    <a:pt x="1022" y="312"/>
                  </a:lnTo>
                  <a:lnTo>
                    <a:pt x="1013" y="309"/>
                  </a:lnTo>
                  <a:lnTo>
                    <a:pt x="1022" y="307"/>
                  </a:lnTo>
                  <a:lnTo>
                    <a:pt x="1025" y="300"/>
                  </a:lnTo>
                  <a:lnTo>
                    <a:pt x="1025" y="295"/>
                  </a:lnTo>
                  <a:lnTo>
                    <a:pt x="1017" y="293"/>
                  </a:lnTo>
                  <a:lnTo>
                    <a:pt x="1010" y="293"/>
                  </a:lnTo>
                  <a:lnTo>
                    <a:pt x="1010" y="283"/>
                  </a:lnTo>
                  <a:lnTo>
                    <a:pt x="999" y="283"/>
                  </a:lnTo>
                  <a:lnTo>
                    <a:pt x="1006" y="283"/>
                  </a:lnTo>
                  <a:lnTo>
                    <a:pt x="982" y="293"/>
                  </a:lnTo>
                  <a:lnTo>
                    <a:pt x="965" y="297"/>
                  </a:lnTo>
                  <a:lnTo>
                    <a:pt x="973" y="295"/>
                  </a:lnTo>
                  <a:lnTo>
                    <a:pt x="965" y="290"/>
                  </a:lnTo>
                  <a:lnTo>
                    <a:pt x="975" y="293"/>
                  </a:lnTo>
                  <a:lnTo>
                    <a:pt x="999" y="283"/>
                  </a:lnTo>
                  <a:lnTo>
                    <a:pt x="982" y="286"/>
                  </a:lnTo>
                  <a:lnTo>
                    <a:pt x="1013" y="276"/>
                  </a:lnTo>
                  <a:lnTo>
                    <a:pt x="994" y="269"/>
                  </a:lnTo>
                  <a:lnTo>
                    <a:pt x="989" y="269"/>
                  </a:lnTo>
                  <a:lnTo>
                    <a:pt x="994" y="264"/>
                  </a:lnTo>
                  <a:lnTo>
                    <a:pt x="982" y="271"/>
                  </a:lnTo>
                  <a:lnTo>
                    <a:pt x="987" y="267"/>
                  </a:lnTo>
                  <a:lnTo>
                    <a:pt x="987" y="264"/>
                  </a:lnTo>
                  <a:lnTo>
                    <a:pt x="980" y="269"/>
                  </a:lnTo>
                  <a:lnTo>
                    <a:pt x="982" y="264"/>
                  </a:lnTo>
                  <a:lnTo>
                    <a:pt x="975" y="269"/>
                  </a:lnTo>
                  <a:lnTo>
                    <a:pt x="977" y="264"/>
                  </a:lnTo>
                  <a:lnTo>
                    <a:pt x="980" y="262"/>
                  </a:lnTo>
                  <a:lnTo>
                    <a:pt x="982" y="257"/>
                  </a:lnTo>
                  <a:lnTo>
                    <a:pt x="977" y="260"/>
                  </a:lnTo>
                  <a:lnTo>
                    <a:pt x="977" y="257"/>
                  </a:lnTo>
                  <a:lnTo>
                    <a:pt x="970" y="250"/>
                  </a:lnTo>
                  <a:lnTo>
                    <a:pt x="963" y="248"/>
                  </a:lnTo>
                  <a:lnTo>
                    <a:pt x="970" y="248"/>
                  </a:lnTo>
                  <a:lnTo>
                    <a:pt x="965" y="245"/>
                  </a:lnTo>
                  <a:lnTo>
                    <a:pt x="970" y="243"/>
                  </a:lnTo>
                  <a:lnTo>
                    <a:pt x="963" y="243"/>
                  </a:lnTo>
                  <a:lnTo>
                    <a:pt x="968" y="243"/>
                  </a:lnTo>
                  <a:lnTo>
                    <a:pt x="963" y="238"/>
                  </a:lnTo>
                  <a:lnTo>
                    <a:pt x="965" y="238"/>
                  </a:lnTo>
                  <a:lnTo>
                    <a:pt x="970" y="241"/>
                  </a:lnTo>
                  <a:lnTo>
                    <a:pt x="977" y="234"/>
                  </a:lnTo>
                  <a:lnTo>
                    <a:pt x="975" y="229"/>
                  </a:lnTo>
                  <a:lnTo>
                    <a:pt x="970" y="227"/>
                  </a:lnTo>
                  <a:lnTo>
                    <a:pt x="975" y="224"/>
                  </a:lnTo>
                  <a:lnTo>
                    <a:pt x="970" y="219"/>
                  </a:lnTo>
                  <a:lnTo>
                    <a:pt x="970" y="217"/>
                  </a:lnTo>
                  <a:lnTo>
                    <a:pt x="963" y="217"/>
                  </a:lnTo>
                  <a:lnTo>
                    <a:pt x="970" y="215"/>
                  </a:lnTo>
                  <a:lnTo>
                    <a:pt x="970" y="210"/>
                  </a:lnTo>
                  <a:lnTo>
                    <a:pt x="958" y="215"/>
                  </a:lnTo>
                  <a:lnTo>
                    <a:pt x="970" y="205"/>
                  </a:lnTo>
                  <a:lnTo>
                    <a:pt x="965" y="203"/>
                  </a:lnTo>
                  <a:lnTo>
                    <a:pt x="963" y="201"/>
                  </a:lnTo>
                  <a:lnTo>
                    <a:pt x="965" y="198"/>
                  </a:lnTo>
                  <a:lnTo>
                    <a:pt x="963" y="196"/>
                  </a:lnTo>
                  <a:lnTo>
                    <a:pt x="961" y="186"/>
                  </a:lnTo>
                  <a:lnTo>
                    <a:pt x="956" y="186"/>
                  </a:lnTo>
                  <a:lnTo>
                    <a:pt x="961" y="182"/>
                  </a:lnTo>
                  <a:lnTo>
                    <a:pt x="951" y="186"/>
                  </a:lnTo>
                  <a:lnTo>
                    <a:pt x="951" y="189"/>
                  </a:lnTo>
                  <a:lnTo>
                    <a:pt x="944" y="189"/>
                  </a:lnTo>
                  <a:lnTo>
                    <a:pt x="947" y="193"/>
                  </a:lnTo>
                  <a:lnTo>
                    <a:pt x="942" y="198"/>
                  </a:lnTo>
                  <a:lnTo>
                    <a:pt x="939" y="201"/>
                  </a:lnTo>
                  <a:lnTo>
                    <a:pt x="930" y="208"/>
                  </a:lnTo>
                  <a:lnTo>
                    <a:pt x="930" y="212"/>
                  </a:lnTo>
                  <a:lnTo>
                    <a:pt x="928" y="205"/>
                  </a:lnTo>
                  <a:lnTo>
                    <a:pt x="913" y="212"/>
                  </a:lnTo>
                  <a:lnTo>
                    <a:pt x="904" y="222"/>
                  </a:lnTo>
                  <a:lnTo>
                    <a:pt x="904" y="215"/>
                  </a:lnTo>
                  <a:lnTo>
                    <a:pt x="899" y="217"/>
                  </a:lnTo>
                  <a:lnTo>
                    <a:pt x="904" y="210"/>
                  </a:lnTo>
                  <a:lnTo>
                    <a:pt x="894" y="219"/>
                  </a:lnTo>
                  <a:lnTo>
                    <a:pt x="880" y="224"/>
                  </a:lnTo>
                  <a:lnTo>
                    <a:pt x="899" y="212"/>
                  </a:lnTo>
                  <a:lnTo>
                    <a:pt x="897" y="205"/>
                  </a:lnTo>
                  <a:lnTo>
                    <a:pt x="880" y="208"/>
                  </a:lnTo>
                  <a:lnTo>
                    <a:pt x="878" y="205"/>
                  </a:lnTo>
                  <a:lnTo>
                    <a:pt x="883" y="203"/>
                  </a:lnTo>
                  <a:lnTo>
                    <a:pt x="887" y="205"/>
                  </a:lnTo>
                  <a:lnTo>
                    <a:pt x="892" y="198"/>
                  </a:lnTo>
                  <a:lnTo>
                    <a:pt x="890" y="193"/>
                  </a:lnTo>
                  <a:lnTo>
                    <a:pt x="894" y="186"/>
                  </a:lnTo>
                  <a:lnTo>
                    <a:pt x="880" y="186"/>
                  </a:lnTo>
                  <a:lnTo>
                    <a:pt x="897" y="184"/>
                  </a:lnTo>
                  <a:lnTo>
                    <a:pt x="899" y="175"/>
                  </a:lnTo>
                  <a:lnTo>
                    <a:pt x="904" y="170"/>
                  </a:lnTo>
                  <a:lnTo>
                    <a:pt x="897" y="172"/>
                  </a:lnTo>
                  <a:lnTo>
                    <a:pt x="880" y="165"/>
                  </a:lnTo>
                  <a:lnTo>
                    <a:pt x="883" y="158"/>
                  </a:lnTo>
                  <a:lnTo>
                    <a:pt x="880" y="160"/>
                  </a:lnTo>
                  <a:lnTo>
                    <a:pt x="876" y="153"/>
                  </a:lnTo>
                  <a:lnTo>
                    <a:pt x="864" y="146"/>
                  </a:lnTo>
                  <a:lnTo>
                    <a:pt x="850" y="151"/>
                  </a:lnTo>
                  <a:lnTo>
                    <a:pt x="835" y="151"/>
                  </a:lnTo>
                  <a:lnTo>
                    <a:pt x="840" y="151"/>
                  </a:lnTo>
                  <a:lnTo>
                    <a:pt x="816" y="146"/>
                  </a:lnTo>
                  <a:lnTo>
                    <a:pt x="805" y="158"/>
                  </a:lnTo>
                  <a:lnTo>
                    <a:pt x="807" y="163"/>
                  </a:lnTo>
                  <a:lnTo>
                    <a:pt x="797" y="175"/>
                  </a:lnTo>
                  <a:lnTo>
                    <a:pt x="802" y="175"/>
                  </a:lnTo>
                  <a:lnTo>
                    <a:pt x="797" y="186"/>
                  </a:lnTo>
                  <a:lnTo>
                    <a:pt x="793" y="193"/>
                  </a:lnTo>
                  <a:lnTo>
                    <a:pt x="788" y="193"/>
                  </a:lnTo>
                  <a:lnTo>
                    <a:pt x="769" y="210"/>
                  </a:lnTo>
                  <a:lnTo>
                    <a:pt x="786" y="224"/>
                  </a:lnTo>
                  <a:lnTo>
                    <a:pt x="776" y="238"/>
                  </a:lnTo>
                  <a:lnTo>
                    <a:pt x="769" y="253"/>
                  </a:lnTo>
                  <a:lnTo>
                    <a:pt x="750" y="262"/>
                  </a:lnTo>
                  <a:lnTo>
                    <a:pt x="729" y="271"/>
                  </a:lnTo>
                  <a:lnTo>
                    <a:pt x="722" y="276"/>
                  </a:lnTo>
                  <a:lnTo>
                    <a:pt x="722" y="288"/>
                  </a:lnTo>
                  <a:lnTo>
                    <a:pt x="717" y="312"/>
                  </a:lnTo>
                  <a:lnTo>
                    <a:pt x="710" y="321"/>
                  </a:lnTo>
                  <a:lnTo>
                    <a:pt x="705" y="328"/>
                  </a:lnTo>
                  <a:lnTo>
                    <a:pt x="703" y="333"/>
                  </a:lnTo>
                  <a:lnTo>
                    <a:pt x="701" y="326"/>
                  </a:lnTo>
                  <a:lnTo>
                    <a:pt x="691" y="335"/>
                  </a:lnTo>
                  <a:lnTo>
                    <a:pt x="691" y="342"/>
                  </a:lnTo>
                  <a:lnTo>
                    <a:pt x="682" y="331"/>
                  </a:lnTo>
                  <a:lnTo>
                    <a:pt x="672" y="338"/>
                  </a:lnTo>
                  <a:lnTo>
                    <a:pt x="682" y="328"/>
                  </a:lnTo>
                  <a:lnTo>
                    <a:pt x="672" y="316"/>
                  </a:lnTo>
                  <a:lnTo>
                    <a:pt x="674" y="312"/>
                  </a:lnTo>
                  <a:lnTo>
                    <a:pt x="674" y="300"/>
                  </a:lnTo>
                  <a:lnTo>
                    <a:pt x="679" y="283"/>
                  </a:lnTo>
                  <a:lnTo>
                    <a:pt x="686" y="267"/>
                  </a:lnTo>
                  <a:lnTo>
                    <a:pt x="670" y="267"/>
                  </a:lnTo>
                  <a:lnTo>
                    <a:pt x="653" y="264"/>
                  </a:lnTo>
                  <a:lnTo>
                    <a:pt x="648" y="269"/>
                  </a:lnTo>
                  <a:lnTo>
                    <a:pt x="656" y="264"/>
                  </a:lnTo>
                  <a:lnTo>
                    <a:pt x="641" y="257"/>
                  </a:lnTo>
                  <a:lnTo>
                    <a:pt x="630" y="253"/>
                  </a:lnTo>
                  <a:lnTo>
                    <a:pt x="615" y="236"/>
                  </a:lnTo>
                  <a:lnTo>
                    <a:pt x="596" y="231"/>
                  </a:lnTo>
                  <a:lnTo>
                    <a:pt x="575" y="236"/>
                  </a:lnTo>
                  <a:lnTo>
                    <a:pt x="573" y="236"/>
                  </a:lnTo>
                  <a:lnTo>
                    <a:pt x="585" y="217"/>
                  </a:lnTo>
                  <a:lnTo>
                    <a:pt x="582" y="208"/>
                  </a:lnTo>
                  <a:lnTo>
                    <a:pt x="568" y="210"/>
                  </a:lnTo>
                  <a:lnTo>
                    <a:pt x="563" y="217"/>
                  </a:lnTo>
                  <a:lnTo>
                    <a:pt x="568" y="208"/>
                  </a:lnTo>
                  <a:lnTo>
                    <a:pt x="568" y="201"/>
                  </a:lnTo>
                  <a:lnTo>
                    <a:pt x="587" y="177"/>
                  </a:lnTo>
                  <a:lnTo>
                    <a:pt x="613" y="158"/>
                  </a:lnTo>
                  <a:lnTo>
                    <a:pt x="615" y="153"/>
                  </a:lnTo>
                  <a:lnTo>
                    <a:pt x="627" y="151"/>
                  </a:lnTo>
                  <a:lnTo>
                    <a:pt x="625" y="149"/>
                  </a:lnTo>
                  <a:lnTo>
                    <a:pt x="632" y="151"/>
                  </a:lnTo>
                  <a:lnTo>
                    <a:pt x="634" y="146"/>
                  </a:lnTo>
                  <a:lnTo>
                    <a:pt x="644" y="144"/>
                  </a:lnTo>
                  <a:lnTo>
                    <a:pt x="644" y="141"/>
                  </a:lnTo>
                  <a:lnTo>
                    <a:pt x="665" y="137"/>
                  </a:lnTo>
                  <a:lnTo>
                    <a:pt x="667" y="132"/>
                  </a:lnTo>
                  <a:lnTo>
                    <a:pt x="651" y="127"/>
                  </a:lnTo>
                  <a:lnTo>
                    <a:pt x="653" y="127"/>
                  </a:lnTo>
                  <a:lnTo>
                    <a:pt x="639" y="125"/>
                  </a:lnTo>
                  <a:lnTo>
                    <a:pt x="639" y="120"/>
                  </a:lnTo>
                  <a:lnTo>
                    <a:pt x="658" y="123"/>
                  </a:lnTo>
                  <a:lnTo>
                    <a:pt x="677" y="127"/>
                  </a:lnTo>
                  <a:lnTo>
                    <a:pt x="682" y="123"/>
                  </a:lnTo>
                  <a:lnTo>
                    <a:pt x="686" y="120"/>
                  </a:lnTo>
                  <a:lnTo>
                    <a:pt x="693" y="123"/>
                  </a:lnTo>
                  <a:lnTo>
                    <a:pt x="693" y="118"/>
                  </a:lnTo>
                  <a:lnTo>
                    <a:pt x="701" y="123"/>
                  </a:lnTo>
                  <a:lnTo>
                    <a:pt x="729" y="106"/>
                  </a:lnTo>
                  <a:lnTo>
                    <a:pt x="731" y="104"/>
                  </a:lnTo>
                  <a:lnTo>
                    <a:pt x="705" y="99"/>
                  </a:lnTo>
                  <a:lnTo>
                    <a:pt x="691" y="92"/>
                  </a:lnTo>
                  <a:lnTo>
                    <a:pt x="719" y="97"/>
                  </a:lnTo>
                  <a:lnTo>
                    <a:pt x="729" y="101"/>
                  </a:lnTo>
                  <a:lnTo>
                    <a:pt x="755" y="87"/>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480" name="Freeform 5622"/>
            <p:cNvSpPr>
              <a:spLocks/>
            </p:cNvSpPr>
            <p:nvPr/>
          </p:nvSpPr>
          <p:spPr bwMode="auto">
            <a:xfrm>
              <a:off x="1396" y="1076"/>
              <a:ext cx="313" cy="226"/>
            </a:xfrm>
            <a:custGeom>
              <a:avLst/>
              <a:gdLst>
                <a:gd name="T0" fmla="*/ 357 w 280"/>
                <a:gd name="T1" fmla="*/ 125 h 182"/>
                <a:gd name="T2" fmla="*/ 340 w 280"/>
                <a:gd name="T3" fmla="*/ 97 h 182"/>
                <a:gd name="T4" fmla="*/ 320 w 280"/>
                <a:gd name="T5" fmla="*/ 97 h 182"/>
                <a:gd name="T6" fmla="*/ 286 w 280"/>
                <a:gd name="T7" fmla="*/ 109 h 182"/>
                <a:gd name="T8" fmla="*/ 294 w 280"/>
                <a:gd name="T9" fmla="*/ 77 h 182"/>
                <a:gd name="T10" fmla="*/ 307 w 280"/>
                <a:gd name="T11" fmla="*/ 70 h 182"/>
                <a:gd name="T12" fmla="*/ 234 w 280"/>
                <a:gd name="T13" fmla="*/ 70 h 182"/>
                <a:gd name="T14" fmla="*/ 224 w 280"/>
                <a:gd name="T15" fmla="*/ 77 h 182"/>
                <a:gd name="T16" fmla="*/ 211 w 280"/>
                <a:gd name="T17" fmla="*/ 70 h 182"/>
                <a:gd name="T18" fmla="*/ 190 w 280"/>
                <a:gd name="T19" fmla="*/ 70 h 182"/>
                <a:gd name="T20" fmla="*/ 162 w 280"/>
                <a:gd name="T21" fmla="*/ 21 h 182"/>
                <a:gd name="T22" fmla="*/ 130 w 280"/>
                <a:gd name="T23" fmla="*/ 32 h 182"/>
                <a:gd name="T24" fmla="*/ 120 w 280"/>
                <a:gd name="T25" fmla="*/ 62 h 182"/>
                <a:gd name="T26" fmla="*/ 107 w 280"/>
                <a:gd name="T27" fmla="*/ 102 h 182"/>
                <a:gd name="T28" fmla="*/ 78 w 280"/>
                <a:gd name="T29" fmla="*/ 77 h 182"/>
                <a:gd name="T30" fmla="*/ 42 w 280"/>
                <a:gd name="T31" fmla="*/ 40 h 182"/>
                <a:gd name="T32" fmla="*/ 10 w 280"/>
                <a:gd name="T33" fmla="*/ 145 h 182"/>
                <a:gd name="T34" fmla="*/ 55 w 280"/>
                <a:gd name="T35" fmla="*/ 159 h 182"/>
                <a:gd name="T36" fmla="*/ 132 w 280"/>
                <a:gd name="T37" fmla="*/ 159 h 182"/>
                <a:gd name="T38" fmla="*/ 199 w 280"/>
                <a:gd name="T39" fmla="*/ 145 h 182"/>
                <a:gd name="T40" fmla="*/ 221 w 280"/>
                <a:gd name="T41" fmla="*/ 180 h 182"/>
                <a:gd name="T42" fmla="*/ 211 w 280"/>
                <a:gd name="T43" fmla="*/ 221 h 182"/>
                <a:gd name="T44" fmla="*/ 265 w 280"/>
                <a:gd name="T45" fmla="*/ 221 h 182"/>
                <a:gd name="T46" fmla="*/ 253 w 280"/>
                <a:gd name="T47" fmla="*/ 314 h 182"/>
                <a:gd name="T48" fmla="*/ 307 w 280"/>
                <a:gd name="T49" fmla="*/ 333 h 182"/>
                <a:gd name="T50" fmla="*/ 236 w 280"/>
                <a:gd name="T51" fmla="*/ 318 h 182"/>
                <a:gd name="T52" fmla="*/ 169 w 280"/>
                <a:gd name="T53" fmla="*/ 390 h 182"/>
                <a:gd name="T54" fmla="*/ 107 w 280"/>
                <a:gd name="T55" fmla="*/ 412 h 182"/>
                <a:gd name="T56" fmla="*/ 178 w 280"/>
                <a:gd name="T57" fmla="*/ 412 h 182"/>
                <a:gd name="T58" fmla="*/ 202 w 280"/>
                <a:gd name="T59" fmla="*/ 412 h 182"/>
                <a:gd name="T60" fmla="*/ 221 w 280"/>
                <a:gd name="T61" fmla="*/ 452 h 182"/>
                <a:gd name="T62" fmla="*/ 256 w 280"/>
                <a:gd name="T63" fmla="*/ 502 h 182"/>
                <a:gd name="T64" fmla="*/ 307 w 280"/>
                <a:gd name="T65" fmla="*/ 481 h 182"/>
                <a:gd name="T66" fmla="*/ 328 w 280"/>
                <a:gd name="T67" fmla="*/ 481 h 182"/>
                <a:gd name="T68" fmla="*/ 357 w 280"/>
                <a:gd name="T69" fmla="*/ 502 h 182"/>
                <a:gd name="T70" fmla="*/ 376 w 280"/>
                <a:gd name="T71" fmla="*/ 461 h 182"/>
                <a:gd name="T72" fmla="*/ 371 w 280"/>
                <a:gd name="T73" fmla="*/ 426 h 182"/>
                <a:gd name="T74" fmla="*/ 359 w 280"/>
                <a:gd name="T75" fmla="*/ 404 h 182"/>
                <a:gd name="T76" fmla="*/ 347 w 280"/>
                <a:gd name="T77" fmla="*/ 382 h 182"/>
                <a:gd name="T78" fmla="*/ 340 w 280"/>
                <a:gd name="T79" fmla="*/ 355 h 182"/>
                <a:gd name="T80" fmla="*/ 357 w 280"/>
                <a:gd name="T81" fmla="*/ 340 h 182"/>
                <a:gd name="T82" fmla="*/ 376 w 280"/>
                <a:gd name="T83" fmla="*/ 318 h 182"/>
                <a:gd name="T84" fmla="*/ 424 w 280"/>
                <a:gd name="T85" fmla="*/ 327 h 182"/>
                <a:gd name="T86" fmla="*/ 389 w 280"/>
                <a:gd name="T87" fmla="*/ 368 h 182"/>
                <a:gd name="T88" fmla="*/ 411 w 280"/>
                <a:gd name="T89" fmla="*/ 382 h 182"/>
                <a:gd name="T90" fmla="*/ 443 w 280"/>
                <a:gd name="T91" fmla="*/ 364 h 182"/>
                <a:gd name="T92" fmla="*/ 463 w 280"/>
                <a:gd name="T93" fmla="*/ 340 h 182"/>
                <a:gd name="T94" fmla="*/ 478 w 280"/>
                <a:gd name="T95" fmla="*/ 318 h 182"/>
                <a:gd name="T96" fmla="*/ 467 w 280"/>
                <a:gd name="T97" fmla="*/ 314 h 182"/>
                <a:gd name="T98" fmla="*/ 443 w 280"/>
                <a:gd name="T99" fmla="*/ 307 h 182"/>
                <a:gd name="T100" fmla="*/ 443 w 280"/>
                <a:gd name="T101" fmla="*/ 286 h 182"/>
                <a:gd name="T102" fmla="*/ 443 w 280"/>
                <a:gd name="T103" fmla="*/ 278 h 182"/>
                <a:gd name="T104" fmla="*/ 428 w 280"/>
                <a:gd name="T105" fmla="*/ 253 h 182"/>
                <a:gd name="T106" fmla="*/ 414 w 280"/>
                <a:gd name="T107" fmla="*/ 253 h 182"/>
                <a:gd name="T108" fmla="*/ 389 w 280"/>
                <a:gd name="T109" fmla="*/ 243 h 182"/>
                <a:gd name="T110" fmla="*/ 381 w 280"/>
                <a:gd name="T111" fmla="*/ 221 h 182"/>
                <a:gd name="T112" fmla="*/ 393 w 280"/>
                <a:gd name="T113" fmla="*/ 209 h 182"/>
                <a:gd name="T114" fmla="*/ 389 w 280"/>
                <a:gd name="T115" fmla="*/ 196 h 182"/>
                <a:gd name="T116" fmla="*/ 359 w 280"/>
                <a:gd name="T117" fmla="*/ 180 h 182"/>
                <a:gd name="T118" fmla="*/ 357 w 280"/>
                <a:gd name="T119" fmla="*/ 180 h 182"/>
                <a:gd name="T120" fmla="*/ 381 w 280"/>
                <a:gd name="T121" fmla="*/ 138 h 182"/>
                <a:gd name="T122" fmla="*/ 335 w 280"/>
                <a:gd name="T123" fmla="*/ 159 h 1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80" h="182">
                  <a:moveTo>
                    <a:pt x="194" y="47"/>
                  </a:moveTo>
                  <a:lnTo>
                    <a:pt x="192" y="49"/>
                  </a:lnTo>
                  <a:lnTo>
                    <a:pt x="211" y="42"/>
                  </a:lnTo>
                  <a:lnTo>
                    <a:pt x="204" y="42"/>
                  </a:lnTo>
                  <a:lnTo>
                    <a:pt x="190" y="45"/>
                  </a:lnTo>
                  <a:lnTo>
                    <a:pt x="199" y="40"/>
                  </a:lnTo>
                  <a:lnTo>
                    <a:pt x="206" y="37"/>
                  </a:lnTo>
                  <a:lnTo>
                    <a:pt x="194" y="33"/>
                  </a:lnTo>
                  <a:lnTo>
                    <a:pt x="183" y="40"/>
                  </a:lnTo>
                  <a:lnTo>
                    <a:pt x="183" y="35"/>
                  </a:lnTo>
                  <a:lnTo>
                    <a:pt x="176" y="40"/>
                  </a:lnTo>
                  <a:lnTo>
                    <a:pt x="183" y="33"/>
                  </a:lnTo>
                  <a:lnTo>
                    <a:pt x="176" y="35"/>
                  </a:lnTo>
                  <a:lnTo>
                    <a:pt x="180" y="30"/>
                  </a:lnTo>
                  <a:lnTo>
                    <a:pt x="164" y="37"/>
                  </a:lnTo>
                  <a:lnTo>
                    <a:pt x="171" y="33"/>
                  </a:lnTo>
                  <a:lnTo>
                    <a:pt x="166" y="33"/>
                  </a:lnTo>
                  <a:lnTo>
                    <a:pt x="183" y="26"/>
                  </a:lnTo>
                  <a:lnTo>
                    <a:pt x="168" y="26"/>
                  </a:lnTo>
                  <a:lnTo>
                    <a:pt x="161" y="30"/>
                  </a:lnTo>
                  <a:lnTo>
                    <a:pt x="168" y="26"/>
                  </a:lnTo>
                  <a:lnTo>
                    <a:pt x="157" y="28"/>
                  </a:lnTo>
                  <a:lnTo>
                    <a:pt x="176" y="23"/>
                  </a:lnTo>
                  <a:lnTo>
                    <a:pt x="168" y="19"/>
                  </a:lnTo>
                  <a:lnTo>
                    <a:pt x="140" y="19"/>
                  </a:lnTo>
                  <a:lnTo>
                    <a:pt x="150" y="23"/>
                  </a:lnTo>
                  <a:lnTo>
                    <a:pt x="133" y="23"/>
                  </a:lnTo>
                  <a:lnTo>
                    <a:pt x="138" y="30"/>
                  </a:lnTo>
                  <a:lnTo>
                    <a:pt x="128" y="26"/>
                  </a:lnTo>
                  <a:lnTo>
                    <a:pt x="131" y="28"/>
                  </a:lnTo>
                  <a:lnTo>
                    <a:pt x="128" y="26"/>
                  </a:lnTo>
                  <a:lnTo>
                    <a:pt x="128" y="21"/>
                  </a:lnTo>
                  <a:lnTo>
                    <a:pt x="126" y="23"/>
                  </a:lnTo>
                  <a:lnTo>
                    <a:pt x="119" y="23"/>
                  </a:lnTo>
                  <a:lnTo>
                    <a:pt x="121" y="23"/>
                  </a:lnTo>
                  <a:lnTo>
                    <a:pt x="114" y="23"/>
                  </a:lnTo>
                  <a:lnTo>
                    <a:pt x="109" y="26"/>
                  </a:lnTo>
                  <a:lnTo>
                    <a:pt x="112" y="21"/>
                  </a:lnTo>
                  <a:lnTo>
                    <a:pt x="109" y="23"/>
                  </a:lnTo>
                  <a:lnTo>
                    <a:pt x="123" y="14"/>
                  </a:lnTo>
                  <a:lnTo>
                    <a:pt x="121" y="2"/>
                  </a:lnTo>
                  <a:lnTo>
                    <a:pt x="93" y="4"/>
                  </a:lnTo>
                  <a:lnTo>
                    <a:pt x="93" y="7"/>
                  </a:lnTo>
                  <a:lnTo>
                    <a:pt x="83" y="7"/>
                  </a:lnTo>
                  <a:lnTo>
                    <a:pt x="76" y="9"/>
                  </a:lnTo>
                  <a:lnTo>
                    <a:pt x="88" y="11"/>
                  </a:lnTo>
                  <a:lnTo>
                    <a:pt x="74" y="11"/>
                  </a:lnTo>
                  <a:lnTo>
                    <a:pt x="83" y="16"/>
                  </a:lnTo>
                  <a:lnTo>
                    <a:pt x="64" y="14"/>
                  </a:lnTo>
                  <a:lnTo>
                    <a:pt x="64" y="21"/>
                  </a:lnTo>
                  <a:lnTo>
                    <a:pt x="69" y="21"/>
                  </a:lnTo>
                  <a:lnTo>
                    <a:pt x="69" y="26"/>
                  </a:lnTo>
                  <a:lnTo>
                    <a:pt x="57" y="26"/>
                  </a:lnTo>
                  <a:lnTo>
                    <a:pt x="55" y="28"/>
                  </a:lnTo>
                  <a:lnTo>
                    <a:pt x="62" y="35"/>
                  </a:lnTo>
                  <a:lnTo>
                    <a:pt x="50" y="40"/>
                  </a:lnTo>
                  <a:lnTo>
                    <a:pt x="34" y="40"/>
                  </a:lnTo>
                  <a:lnTo>
                    <a:pt x="55" y="35"/>
                  </a:lnTo>
                  <a:lnTo>
                    <a:pt x="45" y="26"/>
                  </a:lnTo>
                  <a:lnTo>
                    <a:pt x="64" y="9"/>
                  </a:lnTo>
                  <a:lnTo>
                    <a:pt x="83" y="0"/>
                  </a:lnTo>
                  <a:lnTo>
                    <a:pt x="45" y="4"/>
                  </a:lnTo>
                  <a:lnTo>
                    <a:pt x="24" y="14"/>
                  </a:lnTo>
                  <a:lnTo>
                    <a:pt x="0" y="35"/>
                  </a:lnTo>
                  <a:lnTo>
                    <a:pt x="26" y="42"/>
                  </a:lnTo>
                  <a:lnTo>
                    <a:pt x="3" y="42"/>
                  </a:lnTo>
                  <a:lnTo>
                    <a:pt x="5" y="49"/>
                  </a:lnTo>
                  <a:lnTo>
                    <a:pt x="17" y="52"/>
                  </a:lnTo>
                  <a:lnTo>
                    <a:pt x="22" y="49"/>
                  </a:lnTo>
                  <a:lnTo>
                    <a:pt x="26" y="49"/>
                  </a:lnTo>
                  <a:lnTo>
                    <a:pt x="31" y="54"/>
                  </a:lnTo>
                  <a:lnTo>
                    <a:pt x="74" y="56"/>
                  </a:lnTo>
                  <a:lnTo>
                    <a:pt x="64" y="52"/>
                  </a:lnTo>
                  <a:lnTo>
                    <a:pt x="83" y="59"/>
                  </a:lnTo>
                  <a:lnTo>
                    <a:pt x="76" y="54"/>
                  </a:lnTo>
                  <a:lnTo>
                    <a:pt x="109" y="56"/>
                  </a:lnTo>
                  <a:lnTo>
                    <a:pt x="107" y="49"/>
                  </a:lnTo>
                  <a:lnTo>
                    <a:pt x="114" y="47"/>
                  </a:lnTo>
                  <a:lnTo>
                    <a:pt x="114" y="49"/>
                  </a:lnTo>
                  <a:lnTo>
                    <a:pt x="123" y="54"/>
                  </a:lnTo>
                  <a:lnTo>
                    <a:pt x="119" y="59"/>
                  </a:lnTo>
                  <a:lnTo>
                    <a:pt x="128" y="59"/>
                  </a:lnTo>
                  <a:lnTo>
                    <a:pt x="126" y="61"/>
                  </a:lnTo>
                  <a:lnTo>
                    <a:pt x="131" y="61"/>
                  </a:lnTo>
                  <a:lnTo>
                    <a:pt x="133" y="71"/>
                  </a:lnTo>
                  <a:lnTo>
                    <a:pt x="123" y="73"/>
                  </a:lnTo>
                  <a:lnTo>
                    <a:pt x="121" y="75"/>
                  </a:lnTo>
                  <a:lnTo>
                    <a:pt x="135" y="71"/>
                  </a:lnTo>
                  <a:lnTo>
                    <a:pt x="142" y="71"/>
                  </a:lnTo>
                  <a:lnTo>
                    <a:pt x="147" y="78"/>
                  </a:lnTo>
                  <a:lnTo>
                    <a:pt x="152" y="75"/>
                  </a:lnTo>
                  <a:lnTo>
                    <a:pt x="150" y="82"/>
                  </a:lnTo>
                  <a:lnTo>
                    <a:pt x="157" y="82"/>
                  </a:lnTo>
                  <a:lnTo>
                    <a:pt x="154" y="99"/>
                  </a:lnTo>
                  <a:lnTo>
                    <a:pt x="145" y="106"/>
                  </a:lnTo>
                  <a:lnTo>
                    <a:pt x="161" y="106"/>
                  </a:lnTo>
                  <a:lnTo>
                    <a:pt x="168" y="101"/>
                  </a:lnTo>
                  <a:lnTo>
                    <a:pt x="183" y="108"/>
                  </a:lnTo>
                  <a:lnTo>
                    <a:pt x="176" y="113"/>
                  </a:lnTo>
                  <a:lnTo>
                    <a:pt x="164" y="113"/>
                  </a:lnTo>
                  <a:lnTo>
                    <a:pt x="157" y="115"/>
                  </a:lnTo>
                  <a:lnTo>
                    <a:pt x="161" y="108"/>
                  </a:lnTo>
                  <a:lnTo>
                    <a:pt x="135" y="108"/>
                  </a:lnTo>
                  <a:lnTo>
                    <a:pt x="121" y="115"/>
                  </a:lnTo>
                  <a:lnTo>
                    <a:pt x="123" y="125"/>
                  </a:lnTo>
                  <a:lnTo>
                    <a:pt x="95" y="130"/>
                  </a:lnTo>
                  <a:lnTo>
                    <a:pt x="97" y="132"/>
                  </a:lnTo>
                  <a:lnTo>
                    <a:pt x="95" y="134"/>
                  </a:lnTo>
                  <a:lnTo>
                    <a:pt x="95" y="130"/>
                  </a:lnTo>
                  <a:lnTo>
                    <a:pt x="76" y="127"/>
                  </a:lnTo>
                  <a:lnTo>
                    <a:pt x="62" y="139"/>
                  </a:lnTo>
                  <a:lnTo>
                    <a:pt x="74" y="144"/>
                  </a:lnTo>
                  <a:lnTo>
                    <a:pt x="88" y="141"/>
                  </a:lnTo>
                  <a:lnTo>
                    <a:pt x="93" y="139"/>
                  </a:lnTo>
                  <a:lnTo>
                    <a:pt x="102" y="139"/>
                  </a:lnTo>
                  <a:lnTo>
                    <a:pt x="105" y="132"/>
                  </a:lnTo>
                  <a:lnTo>
                    <a:pt x="109" y="137"/>
                  </a:lnTo>
                  <a:lnTo>
                    <a:pt x="109" y="141"/>
                  </a:lnTo>
                  <a:lnTo>
                    <a:pt x="116" y="139"/>
                  </a:lnTo>
                  <a:lnTo>
                    <a:pt x="121" y="139"/>
                  </a:lnTo>
                  <a:lnTo>
                    <a:pt x="119" y="144"/>
                  </a:lnTo>
                  <a:lnTo>
                    <a:pt x="126" y="149"/>
                  </a:lnTo>
                  <a:lnTo>
                    <a:pt x="126" y="153"/>
                  </a:lnTo>
                  <a:lnTo>
                    <a:pt x="135" y="156"/>
                  </a:lnTo>
                  <a:lnTo>
                    <a:pt x="126" y="158"/>
                  </a:lnTo>
                  <a:lnTo>
                    <a:pt x="133" y="163"/>
                  </a:lnTo>
                  <a:lnTo>
                    <a:pt x="147" y="170"/>
                  </a:lnTo>
                  <a:lnTo>
                    <a:pt x="166" y="177"/>
                  </a:lnTo>
                  <a:lnTo>
                    <a:pt x="185" y="182"/>
                  </a:lnTo>
                  <a:lnTo>
                    <a:pt x="185" y="175"/>
                  </a:lnTo>
                  <a:lnTo>
                    <a:pt x="176" y="163"/>
                  </a:lnTo>
                  <a:lnTo>
                    <a:pt x="164" y="153"/>
                  </a:lnTo>
                  <a:lnTo>
                    <a:pt x="176" y="158"/>
                  </a:lnTo>
                  <a:lnTo>
                    <a:pt x="180" y="153"/>
                  </a:lnTo>
                  <a:lnTo>
                    <a:pt x="187" y="163"/>
                  </a:lnTo>
                  <a:lnTo>
                    <a:pt x="190" y="160"/>
                  </a:lnTo>
                  <a:lnTo>
                    <a:pt x="192" y="165"/>
                  </a:lnTo>
                  <a:lnTo>
                    <a:pt x="202" y="167"/>
                  </a:lnTo>
                  <a:lnTo>
                    <a:pt x="204" y="170"/>
                  </a:lnTo>
                  <a:lnTo>
                    <a:pt x="204" y="165"/>
                  </a:lnTo>
                  <a:lnTo>
                    <a:pt x="209" y="165"/>
                  </a:lnTo>
                  <a:lnTo>
                    <a:pt x="211" y="153"/>
                  </a:lnTo>
                  <a:lnTo>
                    <a:pt x="216" y="156"/>
                  </a:lnTo>
                  <a:lnTo>
                    <a:pt x="216" y="153"/>
                  </a:lnTo>
                  <a:lnTo>
                    <a:pt x="218" y="149"/>
                  </a:lnTo>
                  <a:lnTo>
                    <a:pt x="213" y="146"/>
                  </a:lnTo>
                  <a:lnTo>
                    <a:pt x="213" y="144"/>
                  </a:lnTo>
                  <a:lnTo>
                    <a:pt x="216" y="141"/>
                  </a:lnTo>
                  <a:lnTo>
                    <a:pt x="211" y="137"/>
                  </a:lnTo>
                  <a:lnTo>
                    <a:pt x="209" y="137"/>
                  </a:lnTo>
                  <a:lnTo>
                    <a:pt x="206" y="137"/>
                  </a:lnTo>
                  <a:lnTo>
                    <a:pt x="204" y="132"/>
                  </a:lnTo>
                  <a:lnTo>
                    <a:pt x="202" y="132"/>
                  </a:lnTo>
                  <a:lnTo>
                    <a:pt x="204" y="130"/>
                  </a:lnTo>
                  <a:lnTo>
                    <a:pt x="199" y="130"/>
                  </a:lnTo>
                  <a:lnTo>
                    <a:pt x="199" y="125"/>
                  </a:lnTo>
                  <a:lnTo>
                    <a:pt x="199" y="120"/>
                  </a:lnTo>
                  <a:lnTo>
                    <a:pt x="192" y="123"/>
                  </a:lnTo>
                  <a:lnTo>
                    <a:pt x="194" y="120"/>
                  </a:lnTo>
                  <a:lnTo>
                    <a:pt x="194" y="118"/>
                  </a:lnTo>
                  <a:lnTo>
                    <a:pt x="192" y="113"/>
                  </a:lnTo>
                  <a:lnTo>
                    <a:pt x="199" y="118"/>
                  </a:lnTo>
                  <a:lnTo>
                    <a:pt x="204" y="115"/>
                  </a:lnTo>
                  <a:lnTo>
                    <a:pt x="204" y="111"/>
                  </a:lnTo>
                  <a:lnTo>
                    <a:pt x="209" y="108"/>
                  </a:lnTo>
                  <a:lnTo>
                    <a:pt x="206" y="108"/>
                  </a:lnTo>
                  <a:lnTo>
                    <a:pt x="216" y="108"/>
                  </a:lnTo>
                  <a:lnTo>
                    <a:pt x="223" y="113"/>
                  </a:lnTo>
                  <a:lnTo>
                    <a:pt x="228" y="113"/>
                  </a:lnTo>
                  <a:lnTo>
                    <a:pt x="218" y="118"/>
                  </a:lnTo>
                  <a:lnTo>
                    <a:pt x="242" y="111"/>
                  </a:lnTo>
                  <a:lnTo>
                    <a:pt x="230" y="118"/>
                  </a:lnTo>
                  <a:lnTo>
                    <a:pt x="223" y="120"/>
                  </a:lnTo>
                  <a:lnTo>
                    <a:pt x="228" y="123"/>
                  </a:lnTo>
                  <a:lnTo>
                    <a:pt x="223" y="125"/>
                  </a:lnTo>
                  <a:lnTo>
                    <a:pt x="230" y="125"/>
                  </a:lnTo>
                  <a:lnTo>
                    <a:pt x="228" y="130"/>
                  </a:lnTo>
                  <a:lnTo>
                    <a:pt x="232" y="127"/>
                  </a:lnTo>
                  <a:lnTo>
                    <a:pt x="235" y="130"/>
                  </a:lnTo>
                  <a:lnTo>
                    <a:pt x="242" y="132"/>
                  </a:lnTo>
                  <a:lnTo>
                    <a:pt x="242" y="125"/>
                  </a:lnTo>
                  <a:lnTo>
                    <a:pt x="246" y="118"/>
                  </a:lnTo>
                  <a:lnTo>
                    <a:pt x="254" y="123"/>
                  </a:lnTo>
                  <a:lnTo>
                    <a:pt x="256" y="118"/>
                  </a:lnTo>
                  <a:lnTo>
                    <a:pt x="261" y="118"/>
                  </a:lnTo>
                  <a:lnTo>
                    <a:pt x="258" y="118"/>
                  </a:lnTo>
                  <a:lnTo>
                    <a:pt x="265" y="115"/>
                  </a:lnTo>
                  <a:lnTo>
                    <a:pt x="261" y="113"/>
                  </a:lnTo>
                  <a:lnTo>
                    <a:pt x="265" y="111"/>
                  </a:lnTo>
                  <a:lnTo>
                    <a:pt x="275" y="111"/>
                  </a:lnTo>
                  <a:lnTo>
                    <a:pt x="275" y="108"/>
                  </a:lnTo>
                  <a:lnTo>
                    <a:pt x="273" y="106"/>
                  </a:lnTo>
                  <a:lnTo>
                    <a:pt x="280" y="106"/>
                  </a:lnTo>
                  <a:lnTo>
                    <a:pt x="270" y="101"/>
                  </a:lnTo>
                  <a:lnTo>
                    <a:pt x="268" y="106"/>
                  </a:lnTo>
                  <a:lnTo>
                    <a:pt x="263" y="106"/>
                  </a:lnTo>
                  <a:lnTo>
                    <a:pt x="263" y="101"/>
                  </a:lnTo>
                  <a:lnTo>
                    <a:pt x="254" y="106"/>
                  </a:lnTo>
                  <a:lnTo>
                    <a:pt x="254" y="104"/>
                  </a:lnTo>
                  <a:lnTo>
                    <a:pt x="261" y="97"/>
                  </a:lnTo>
                  <a:lnTo>
                    <a:pt x="258" y="99"/>
                  </a:lnTo>
                  <a:lnTo>
                    <a:pt x="244" y="99"/>
                  </a:lnTo>
                  <a:lnTo>
                    <a:pt x="254" y="97"/>
                  </a:lnTo>
                  <a:lnTo>
                    <a:pt x="242" y="97"/>
                  </a:lnTo>
                  <a:lnTo>
                    <a:pt x="251" y="97"/>
                  </a:lnTo>
                  <a:lnTo>
                    <a:pt x="244" y="97"/>
                  </a:lnTo>
                  <a:lnTo>
                    <a:pt x="254" y="94"/>
                  </a:lnTo>
                  <a:lnTo>
                    <a:pt x="246" y="89"/>
                  </a:lnTo>
                  <a:lnTo>
                    <a:pt x="244" y="89"/>
                  </a:lnTo>
                  <a:lnTo>
                    <a:pt x="246" y="85"/>
                  </a:lnTo>
                  <a:lnTo>
                    <a:pt x="242" y="89"/>
                  </a:lnTo>
                  <a:lnTo>
                    <a:pt x="239" y="87"/>
                  </a:lnTo>
                  <a:lnTo>
                    <a:pt x="235" y="89"/>
                  </a:lnTo>
                  <a:lnTo>
                    <a:pt x="237" y="85"/>
                  </a:lnTo>
                  <a:lnTo>
                    <a:pt x="230" y="89"/>
                  </a:lnTo>
                  <a:lnTo>
                    <a:pt x="235" y="85"/>
                  </a:lnTo>
                  <a:lnTo>
                    <a:pt x="228" y="85"/>
                  </a:lnTo>
                  <a:lnTo>
                    <a:pt x="223" y="82"/>
                  </a:lnTo>
                  <a:lnTo>
                    <a:pt x="216" y="82"/>
                  </a:lnTo>
                  <a:lnTo>
                    <a:pt x="228" y="80"/>
                  </a:lnTo>
                  <a:lnTo>
                    <a:pt x="209" y="78"/>
                  </a:lnTo>
                  <a:lnTo>
                    <a:pt x="218" y="75"/>
                  </a:lnTo>
                  <a:lnTo>
                    <a:pt x="209" y="73"/>
                  </a:lnTo>
                  <a:lnTo>
                    <a:pt x="223" y="73"/>
                  </a:lnTo>
                  <a:lnTo>
                    <a:pt x="218" y="73"/>
                  </a:lnTo>
                  <a:lnTo>
                    <a:pt x="225" y="71"/>
                  </a:lnTo>
                  <a:lnTo>
                    <a:pt x="211" y="71"/>
                  </a:lnTo>
                  <a:lnTo>
                    <a:pt x="218" y="68"/>
                  </a:lnTo>
                  <a:lnTo>
                    <a:pt x="211" y="68"/>
                  </a:lnTo>
                  <a:lnTo>
                    <a:pt x="223" y="66"/>
                  </a:lnTo>
                  <a:lnTo>
                    <a:pt x="213" y="66"/>
                  </a:lnTo>
                  <a:lnTo>
                    <a:pt x="239" y="68"/>
                  </a:lnTo>
                  <a:lnTo>
                    <a:pt x="218" y="61"/>
                  </a:lnTo>
                  <a:lnTo>
                    <a:pt x="206" y="61"/>
                  </a:lnTo>
                  <a:lnTo>
                    <a:pt x="239" y="59"/>
                  </a:lnTo>
                  <a:lnTo>
                    <a:pt x="232" y="49"/>
                  </a:lnTo>
                  <a:lnTo>
                    <a:pt x="213" y="59"/>
                  </a:lnTo>
                  <a:lnTo>
                    <a:pt x="204" y="61"/>
                  </a:lnTo>
                  <a:lnTo>
                    <a:pt x="225" y="52"/>
                  </a:lnTo>
                  <a:lnTo>
                    <a:pt x="206" y="56"/>
                  </a:lnTo>
                  <a:lnTo>
                    <a:pt x="232" y="47"/>
                  </a:lnTo>
                  <a:lnTo>
                    <a:pt x="218" y="47"/>
                  </a:lnTo>
                  <a:lnTo>
                    <a:pt x="211" y="47"/>
                  </a:lnTo>
                  <a:lnTo>
                    <a:pt x="218" y="42"/>
                  </a:lnTo>
                  <a:lnTo>
                    <a:pt x="202" y="47"/>
                  </a:lnTo>
                  <a:lnTo>
                    <a:pt x="192" y="54"/>
                  </a:lnTo>
                  <a:lnTo>
                    <a:pt x="194" y="47"/>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481" name="Freeform 5623"/>
            <p:cNvSpPr>
              <a:spLocks/>
            </p:cNvSpPr>
            <p:nvPr/>
          </p:nvSpPr>
          <p:spPr bwMode="auto">
            <a:xfrm>
              <a:off x="1489" y="935"/>
              <a:ext cx="382" cy="97"/>
            </a:xfrm>
            <a:custGeom>
              <a:avLst/>
              <a:gdLst>
                <a:gd name="T0" fmla="*/ 149 w 341"/>
                <a:gd name="T1" fmla="*/ 169 h 78"/>
                <a:gd name="T2" fmla="*/ 108 w 341"/>
                <a:gd name="T3" fmla="*/ 190 h 78"/>
                <a:gd name="T4" fmla="*/ 90 w 341"/>
                <a:gd name="T5" fmla="*/ 169 h 78"/>
                <a:gd name="T6" fmla="*/ 108 w 341"/>
                <a:gd name="T7" fmla="*/ 164 h 78"/>
                <a:gd name="T8" fmla="*/ 71 w 341"/>
                <a:gd name="T9" fmla="*/ 148 h 78"/>
                <a:gd name="T10" fmla="*/ 165 w 341"/>
                <a:gd name="T11" fmla="*/ 134 h 78"/>
                <a:gd name="T12" fmla="*/ 121 w 341"/>
                <a:gd name="T13" fmla="*/ 95 h 78"/>
                <a:gd name="T14" fmla="*/ 179 w 341"/>
                <a:gd name="T15" fmla="*/ 95 h 78"/>
                <a:gd name="T16" fmla="*/ 206 w 341"/>
                <a:gd name="T17" fmla="*/ 97 h 78"/>
                <a:gd name="T18" fmla="*/ 188 w 341"/>
                <a:gd name="T19" fmla="*/ 85 h 78"/>
                <a:gd name="T20" fmla="*/ 276 w 341"/>
                <a:gd name="T21" fmla="*/ 62 h 78"/>
                <a:gd name="T22" fmla="*/ 317 w 341"/>
                <a:gd name="T23" fmla="*/ 50 h 78"/>
                <a:gd name="T24" fmla="*/ 231 w 341"/>
                <a:gd name="T25" fmla="*/ 62 h 78"/>
                <a:gd name="T26" fmla="*/ 133 w 341"/>
                <a:gd name="T27" fmla="*/ 71 h 78"/>
                <a:gd name="T28" fmla="*/ 213 w 341"/>
                <a:gd name="T29" fmla="*/ 57 h 78"/>
                <a:gd name="T30" fmla="*/ 121 w 341"/>
                <a:gd name="T31" fmla="*/ 77 h 78"/>
                <a:gd name="T32" fmla="*/ 92 w 341"/>
                <a:gd name="T33" fmla="*/ 62 h 78"/>
                <a:gd name="T34" fmla="*/ 179 w 341"/>
                <a:gd name="T35" fmla="*/ 57 h 78"/>
                <a:gd name="T36" fmla="*/ 90 w 341"/>
                <a:gd name="T37" fmla="*/ 57 h 78"/>
                <a:gd name="T38" fmla="*/ 147 w 341"/>
                <a:gd name="T39" fmla="*/ 40 h 78"/>
                <a:gd name="T40" fmla="*/ 75 w 341"/>
                <a:gd name="T41" fmla="*/ 40 h 78"/>
                <a:gd name="T42" fmla="*/ 171 w 341"/>
                <a:gd name="T43" fmla="*/ 21 h 78"/>
                <a:gd name="T44" fmla="*/ 289 w 341"/>
                <a:gd name="T45" fmla="*/ 37 h 78"/>
                <a:gd name="T46" fmla="*/ 276 w 341"/>
                <a:gd name="T47" fmla="*/ 2 h 78"/>
                <a:gd name="T48" fmla="*/ 366 w 341"/>
                <a:gd name="T49" fmla="*/ 2 h 78"/>
                <a:gd name="T50" fmla="*/ 342 w 341"/>
                <a:gd name="T51" fmla="*/ 0 h 78"/>
                <a:gd name="T52" fmla="*/ 472 w 341"/>
                <a:gd name="T53" fmla="*/ 2 h 78"/>
                <a:gd name="T54" fmla="*/ 602 w 341"/>
                <a:gd name="T55" fmla="*/ 21 h 78"/>
                <a:gd name="T56" fmla="*/ 519 w 341"/>
                <a:gd name="T57" fmla="*/ 40 h 78"/>
                <a:gd name="T58" fmla="*/ 430 w 341"/>
                <a:gd name="T59" fmla="*/ 57 h 78"/>
                <a:gd name="T60" fmla="*/ 531 w 341"/>
                <a:gd name="T61" fmla="*/ 40 h 78"/>
                <a:gd name="T62" fmla="*/ 440 w 341"/>
                <a:gd name="T63" fmla="*/ 77 h 78"/>
                <a:gd name="T64" fmla="*/ 342 w 341"/>
                <a:gd name="T65" fmla="*/ 108 h 78"/>
                <a:gd name="T66" fmla="*/ 260 w 341"/>
                <a:gd name="T67" fmla="*/ 119 h 78"/>
                <a:gd name="T68" fmla="*/ 309 w 341"/>
                <a:gd name="T69" fmla="*/ 134 h 78"/>
                <a:gd name="T70" fmla="*/ 237 w 341"/>
                <a:gd name="T71" fmla="*/ 139 h 78"/>
                <a:gd name="T72" fmla="*/ 296 w 341"/>
                <a:gd name="T73" fmla="*/ 148 h 78"/>
                <a:gd name="T74" fmla="*/ 218 w 341"/>
                <a:gd name="T75" fmla="*/ 169 h 78"/>
                <a:gd name="T76" fmla="*/ 213 w 341"/>
                <a:gd name="T77" fmla="*/ 196 h 78"/>
                <a:gd name="T78" fmla="*/ 149 w 341"/>
                <a:gd name="T79" fmla="*/ 196 h 78"/>
                <a:gd name="T80" fmla="*/ 201 w 341"/>
                <a:gd name="T81" fmla="*/ 228 h 78"/>
                <a:gd name="T82" fmla="*/ 137 w 341"/>
                <a:gd name="T83" fmla="*/ 233 h 78"/>
                <a:gd name="T84" fmla="*/ 67 w 341"/>
                <a:gd name="T85" fmla="*/ 233 h 78"/>
                <a:gd name="T86" fmla="*/ 0 w 341"/>
                <a:gd name="T87" fmla="*/ 228 h 78"/>
                <a:gd name="T88" fmla="*/ 45 w 341"/>
                <a:gd name="T89" fmla="*/ 205 h 78"/>
                <a:gd name="T90" fmla="*/ 39 w 341"/>
                <a:gd name="T91" fmla="*/ 184 h 78"/>
                <a:gd name="T92" fmla="*/ 108 w 341"/>
                <a:gd name="T93" fmla="*/ 196 h 78"/>
                <a:gd name="T94" fmla="*/ 149 w 341"/>
                <a:gd name="T95" fmla="*/ 169 h 7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41" h="78">
                  <a:moveTo>
                    <a:pt x="85" y="57"/>
                  </a:moveTo>
                  <a:lnTo>
                    <a:pt x="62" y="64"/>
                  </a:lnTo>
                  <a:lnTo>
                    <a:pt x="50" y="57"/>
                  </a:lnTo>
                  <a:lnTo>
                    <a:pt x="62" y="55"/>
                  </a:lnTo>
                  <a:lnTo>
                    <a:pt x="40" y="50"/>
                  </a:lnTo>
                  <a:lnTo>
                    <a:pt x="93" y="45"/>
                  </a:lnTo>
                  <a:lnTo>
                    <a:pt x="69" y="31"/>
                  </a:lnTo>
                  <a:lnTo>
                    <a:pt x="102" y="31"/>
                  </a:lnTo>
                  <a:lnTo>
                    <a:pt x="116" y="33"/>
                  </a:lnTo>
                  <a:lnTo>
                    <a:pt x="107" y="28"/>
                  </a:lnTo>
                  <a:lnTo>
                    <a:pt x="156" y="21"/>
                  </a:lnTo>
                  <a:lnTo>
                    <a:pt x="180" y="17"/>
                  </a:lnTo>
                  <a:lnTo>
                    <a:pt x="130" y="21"/>
                  </a:lnTo>
                  <a:lnTo>
                    <a:pt x="76" y="24"/>
                  </a:lnTo>
                  <a:lnTo>
                    <a:pt x="121" y="19"/>
                  </a:lnTo>
                  <a:lnTo>
                    <a:pt x="69" y="26"/>
                  </a:lnTo>
                  <a:lnTo>
                    <a:pt x="52" y="21"/>
                  </a:lnTo>
                  <a:lnTo>
                    <a:pt x="102" y="19"/>
                  </a:lnTo>
                  <a:lnTo>
                    <a:pt x="50" y="19"/>
                  </a:lnTo>
                  <a:lnTo>
                    <a:pt x="83" y="14"/>
                  </a:lnTo>
                  <a:lnTo>
                    <a:pt x="43" y="14"/>
                  </a:lnTo>
                  <a:lnTo>
                    <a:pt x="97" y="7"/>
                  </a:lnTo>
                  <a:lnTo>
                    <a:pt x="163" y="12"/>
                  </a:lnTo>
                  <a:lnTo>
                    <a:pt x="156" y="2"/>
                  </a:lnTo>
                  <a:lnTo>
                    <a:pt x="208" y="2"/>
                  </a:lnTo>
                  <a:lnTo>
                    <a:pt x="194" y="0"/>
                  </a:lnTo>
                  <a:lnTo>
                    <a:pt x="268" y="2"/>
                  </a:lnTo>
                  <a:lnTo>
                    <a:pt x="341" y="7"/>
                  </a:lnTo>
                  <a:lnTo>
                    <a:pt x="294" y="14"/>
                  </a:lnTo>
                  <a:lnTo>
                    <a:pt x="244" y="19"/>
                  </a:lnTo>
                  <a:lnTo>
                    <a:pt x="301" y="14"/>
                  </a:lnTo>
                  <a:lnTo>
                    <a:pt x="249" y="26"/>
                  </a:lnTo>
                  <a:lnTo>
                    <a:pt x="194" y="36"/>
                  </a:lnTo>
                  <a:lnTo>
                    <a:pt x="147" y="40"/>
                  </a:lnTo>
                  <a:lnTo>
                    <a:pt x="175" y="45"/>
                  </a:lnTo>
                  <a:lnTo>
                    <a:pt x="135" y="47"/>
                  </a:lnTo>
                  <a:lnTo>
                    <a:pt x="168" y="50"/>
                  </a:lnTo>
                  <a:lnTo>
                    <a:pt x="123" y="57"/>
                  </a:lnTo>
                  <a:lnTo>
                    <a:pt x="121" y="66"/>
                  </a:lnTo>
                  <a:lnTo>
                    <a:pt x="85" y="66"/>
                  </a:lnTo>
                  <a:lnTo>
                    <a:pt x="114" y="76"/>
                  </a:lnTo>
                  <a:lnTo>
                    <a:pt x="78" y="78"/>
                  </a:lnTo>
                  <a:lnTo>
                    <a:pt x="38" y="78"/>
                  </a:lnTo>
                  <a:lnTo>
                    <a:pt x="0" y="76"/>
                  </a:lnTo>
                  <a:lnTo>
                    <a:pt x="26" y="69"/>
                  </a:lnTo>
                  <a:lnTo>
                    <a:pt x="22" y="62"/>
                  </a:lnTo>
                  <a:lnTo>
                    <a:pt x="62" y="66"/>
                  </a:lnTo>
                  <a:lnTo>
                    <a:pt x="85" y="57"/>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482" name="Freeform 5624"/>
            <p:cNvSpPr>
              <a:spLocks/>
            </p:cNvSpPr>
            <p:nvPr/>
          </p:nvSpPr>
          <p:spPr bwMode="auto">
            <a:xfrm>
              <a:off x="1027" y="1085"/>
              <a:ext cx="212" cy="88"/>
            </a:xfrm>
            <a:custGeom>
              <a:avLst/>
              <a:gdLst>
                <a:gd name="T0" fmla="*/ 213 w 190"/>
                <a:gd name="T1" fmla="*/ 186 h 71"/>
                <a:gd name="T2" fmla="*/ 205 w 190"/>
                <a:gd name="T3" fmla="*/ 172 h 71"/>
                <a:gd name="T4" fmla="*/ 196 w 190"/>
                <a:gd name="T5" fmla="*/ 172 h 71"/>
                <a:gd name="T6" fmla="*/ 161 w 190"/>
                <a:gd name="T7" fmla="*/ 186 h 71"/>
                <a:gd name="T8" fmla="*/ 107 w 190"/>
                <a:gd name="T9" fmla="*/ 198 h 71"/>
                <a:gd name="T10" fmla="*/ 50 w 190"/>
                <a:gd name="T11" fmla="*/ 207 h 71"/>
                <a:gd name="T12" fmla="*/ 50 w 190"/>
                <a:gd name="T13" fmla="*/ 186 h 71"/>
                <a:gd name="T14" fmla="*/ 0 w 190"/>
                <a:gd name="T15" fmla="*/ 159 h 71"/>
                <a:gd name="T16" fmla="*/ 12 w 190"/>
                <a:gd name="T17" fmla="*/ 136 h 71"/>
                <a:gd name="T18" fmla="*/ 71 w 190"/>
                <a:gd name="T19" fmla="*/ 133 h 71"/>
                <a:gd name="T20" fmla="*/ 129 w 190"/>
                <a:gd name="T21" fmla="*/ 121 h 71"/>
                <a:gd name="T22" fmla="*/ 75 w 190"/>
                <a:gd name="T23" fmla="*/ 118 h 71"/>
                <a:gd name="T24" fmla="*/ 17 w 190"/>
                <a:gd name="T25" fmla="*/ 110 h 71"/>
                <a:gd name="T26" fmla="*/ 12 w 190"/>
                <a:gd name="T27" fmla="*/ 102 h 71"/>
                <a:gd name="T28" fmla="*/ 86 w 190"/>
                <a:gd name="T29" fmla="*/ 77 h 71"/>
                <a:gd name="T30" fmla="*/ 29 w 190"/>
                <a:gd name="T31" fmla="*/ 82 h 71"/>
                <a:gd name="T32" fmla="*/ 45 w 190"/>
                <a:gd name="T33" fmla="*/ 69 h 71"/>
                <a:gd name="T34" fmla="*/ 17 w 190"/>
                <a:gd name="T35" fmla="*/ 69 h 71"/>
                <a:gd name="T36" fmla="*/ 57 w 190"/>
                <a:gd name="T37" fmla="*/ 47 h 71"/>
                <a:gd name="T38" fmla="*/ 55 w 190"/>
                <a:gd name="T39" fmla="*/ 37 h 71"/>
                <a:gd name="T40" fmla="*/ 107 w 190"/>
                <a:gd name="T41" fmla="*/ 21 h 71"/>
                <a:gd name="T42" fmla="*/ 152 w 190"/>
                <a:gd name="T43" fmla="*/ 0 h 71"/>
                <a:gd name="T44" fmla="*/ 161 w 190"/>
                <a:gd name="T45" fmla="*/ 11 h 71"/>
                <a:gd name="T46" fmla="*/ 132 w 190"/>
                <a:gd name="T47" fmla="*/ 37 h 71"/>
                <a:gd name="T48" fmla="*/ 152 w 190"/>
                <a:gd name="T49" fmla="*/ 26 h 71"/>
                <a:gd name="T50" fmla="*/ 173 w 190"/>
                <a:gd name="T51" fmla="*/ 11 h 71"/>
                <a:gd name="T52" fmla="*/ 192 w 190"/>
                <a:gd name="T53" fmla="*/ 37 h 71"/>
                <a:gd name="T54" fmla="*/ 180 w 190"/>
                <a:gd name="T55" fmla="*/ 47 h 71"/>
                <a:gd name="T56" fmla="*/ 190 w 190"/>
                <a:gd name="T57" fmla="*/ 40 h 71"/>
                <a:gd name="T58" fmla="*/ 213 w 190"/>
                <a:gd name="T59" fmla="*/ 37 h 71"/>
                <a:gd name="T60" fmla="*/ 218 w 190"/>
                <a:gd name="T61" fmla="*/ 26 h 71"/>
                <a:gd name="T62" fmla="*/ 223 w 190"/>
                <a:gd name="T63" fmla="*/ 11 h 71"/>
                <a:gd name="T64" fmla="*/ 241 w 190"/>
                <a:gd name="T65" fmla="*/ 37 h 71"/>
                <a:gd name="T66" fmla="*/ 229 w 190"/>
                <a:gd name="T67" fmla="*/ 69 h 71"/>
                <a:gd name="T68" fmla="*/ 251 w 190"/>
                <a:gd name="T69" fmla="*/ 57 h 71"/>
                <a:gd name="T70" fmla="*/ 269 w 190"/>
                <a:gd name="T71" fmla="*/ 2 h 71"/>
                <a:gd name="T72" fmla="*/ 302 w 190"/>
                <a:gd name="T73" fmla="*/ 2 h 71"/>
                <a:gd name="T74" fmla="*/ 309 w 190"/>
                <a:gd name="T75" fmla="*/ 37 h 71"/>
                <a:gd name="T76" fmla="*/ 287 w 190"/>
                <a:gd name="T77" fmla="*/ 88 h 71"/>
                <a:gd name="T78" fmla="*/ 290 w 190"/>
                <a:gd name="T79" fmla="*/ 118 h 71"/>
                <a:gd name="T80" fmla="*/ 297 w 190"/>
                <a:gd name="T81" fmla="*/ 118 h 71"/>
                <a:gd name="T82" fmla="*/ 329 w 190"/>
                <a:gd name="T83" fmla="*/ 136 h 71"/>
                <a:gd name="T84" fmla="*/ 324 w 190"/>
                <a:gd name="T85" fmla="*/ 145 h 71"/>
                <a:gd name="T86" fmla="*/ 311 w 190"/>
                <a:gd name="T87" fmla="*/ 159 h 71"/>
                <a:gd name="T88" fmla="*/ 311 w 190"/>
                <a:gd name="T89" fmla="*/ 145 h 71"/>
                <a:gd name="T90" fmla="*/ 299 w 190"/>
                <a:gd name="T91" fmla="*/ 150 h 71"/>
                <a:gd name="T92" fmla="*/ 290 w 190"/>
                <a:gd name="T93" fmla="*/ 150 h 71"/>
                <a:gd name="T94" fmla="*/ 273 w 190"/>
                <a:gd name="T95" fmla="*/ 159 h 71"/>
                <a:gd name="T96" fmla="*/ 269 w 190"/>
                <a:gd name="T97" fmla="*/ 159 h 71"/>
                <a:gd name="T98" fmla="*/ 264 w 190"/>
                <a:gd name="T99" fmla="*/ 186 h 71"/>
                <a:gd name="T100" fmla="*/ 290 w 190"/>
                <a:gd name="T101" fmla="*/ 165 h 71"/>
                <a:gd name="T102" fmla="*/ 290 w 190"/>
                <a:gd name="T103" fmla="*/ 172 h 71"/>
                <a:gd name="T104" fmla="*/ 273 w 190"/>
                <a:gd name="T105" fmla="*/ 186 h 71"/>
                <a:gd name="T106" fmla="*/ 213 w 190"/>
                <a:gd name="T107" fmla="*/ 186 h 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90" h="71">
                  <a:moveTo>
                    <a:pt x="123" y="64"/>
                  </a:moveTo>
                  <a:lnTo>
                    <a:pt x="119" y="59"/>
                  </a:lnTo>
                  <a:lnTo>
                    <a:pt x="114" y="59"/>
                  </a:lnTo>
                  <a:lnTo>
                    <a:pt x="93" y="64"/>
                  </a:lnTo>
                  <a:lnTo>
                    <a:pt x="62" y="68"/>
                  </a:lnTo>
                  <a:lnTo>
                    <a:pt x="29" y="71"/>
                  </a:lnTo>
                  <a:lnTo>
                    <a:pt x="29" y="64"/>
                  </a:lnTo>
                  <a:lnTo>
                    <a:pt x="0" y="54"/>
                  </a:lnTo>
                  <a:lnTo>
                    <a:pt x="7" y="47"/>
                  </a:lnTo>
                  <a:lnTo>
                    <a:pt x="41" y="45"/>
                  </a:lnTo>
                  <a:lnTo>
                    <a:pt x="74" y="42"/>
                  </a:lnTo>
                  <a:lnTo>
                    <a:pt x="43" y="40"/>
                  </a:lnTo>
                  <a:lnTo>
                    <a:pt x="10" y="38"/>
                  </a:lnTo>
                  <a:lnTo>
                    <a:pt x="7" y="35"/>
                  </a:lnTo>
                  <a:lnTo>
                    <a:pt x="50" y="26"/>
                  </a:lnTo>
                  <a:lnTo>
                    <a:pt x="17" y="28"/>
                  </a:lnTo>
                  <a:lnTo>
                    <a:pt x="26" y="23"/>
                  </a:lnTo>
                  <a:lnTo>
                    <a:pt x="10" y="23"/>
                  </a:lnTo>
                  <a:lnTo>
                    <a:pt x="33" y="16"/>
                  </a:lnTo>
                  <a:lnTo>
                    <a:pt x="31" y="12"/>
                  </a:lnTo>
                  <a:lnTo>
                    <a:pt x="62" y="7"/>
                  </a:lnTo>
                  <a:lnTo>
                    <a:pt x="88" y="0"/>
                  </a:lnTo>
                  <a:lnTo>
                    <a:pt x="93" y="4"/>
                  </a:lnTo>
                  <a:lnTo>
                    <a:pt x="76" y="12"/>
                  </a:lnTo>
                  <a:lnTo>
                    <a:pt x="88" y="9"/>
                  </a:lnTo>
                  <a:lnTo>
                    <a:pt x="100" y="4"/>
                  </a:lnTo>
                  <a:lnTo>
                    <a:pt x="111" y="12"/>
                  </a:lnTo>
                  <a:lnTo>
                    <a:pt x="104" y="16"/>
                  </a:lnTo>
                  <a:lnTo>
                    <a:pt x="109" y="14"/>
                  </a:lnTo>
                  <a:lnTo>
                    <a:pt x="123" y="12"/>
                  </a:lnTo>
                  <a:lnTo>
                    <a:pt x="126" y="9"/>
                  </a:lnTo>
                  <a:lnTo>
                    <a:pt x="128" y="4"/>
                  </a:lnTo>
                  <a:lnTo>
                    <a:pt x="140" y="12"/>
                  </a:lnTo>
                  <a:lnTo>
                    <a:pt x="133" y="23"/>
                  </a:lnTo>
                  <a:lnTo>
                    <a:pt x="145" y="19"/>
                  </a:lnTo>
                  <a:lnTo>
                    <a:pt x="156" y="2"/>
                  </a:lnTo>
                  <a:lnTo>
                    <a:pt x="175" y="2"/>
                  </a:lnTo>
                  <a:lnTo>
                    <a:pt x="178" y="12"/>
                  </a:lnTo>
                  <a:lnTo>
                    <a:pt x="166" y="30"/>
                  </a:lnTo>
                  <a:lnTo>
                    <a:pt x="168" y="40"/>
                  </a:lnTo>
                  <a:lnTo>
                    <a:pt x="171" y="40"/>
                  </a:lnTo>
                  <a:lnTo>
                    <a:pt x="190" y="47"/>
                  </a:lnTo>
                  <a:lnTo>
                    <a:pt x="187" y="49"/>
                  </a:lnTo>
                  <a:lnTo>
                    <a:pt x="180" y="54"/>
                  </a:lnTo>
                  <a:lnTo>
                    <a:pt x="180" y="49"/>
                  </a:lnTo>
                  <a:lnTo>
                    <a:pt x="173" y="52"/>
                  </a:lnTo>
                  <a:lnTo>
                    <a:pt x="168" y="52"/>
                  </a:lnTo>
                  <a:lnTo>
                    <a:pt x="159" y="54"/>
                  </a:lnTo>
                  <a:lnTo>
                    <a:pt x="156" y="54"/>
                  </a:lnTo>
                  <a:lnTo>
                    <a:pt x="152" y="64"/>
                  </a:lnTo>
                  <a:lnTo>
                    <a:pt x="168" y="56"/>
                  </a:lnTo>
                  <a:lnTo>
                    <a:pt x="168" y="59"/>
                  </a:lnTo>
                  <a:lnTo>
                    <a:pt x="159" y="64"/>
                  </a:lnTo>
                  <a:lnTo>
                    <a:pt x="123" y="64"/>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483" name="Freeform 5625"/>
            <p:cNvSpPr>
              <a:spLocks/>
            </p:cNvSpPr>
            <p:nvPr/>
          </p:nvSpPr>
          <p:spPr bwMode="auto">
            <a:xfrm>
              <a:off x="967" y="1064"/>
              <a:ext cx="152" cy="62"/>
            </a:xfrm>
            <a:custGeom>
              <a:avLst/>
              <a:gdLst>
                <a:gd name="T0" fmla="*/ 102 w 137"/>
                <a:gd name="T1" fmla="*/ 97 h 50"/>
                <a:gd name="T2" fmla="*/ 67 w 137"/>
                <a:gd name="T3" fmla="*/ 133 h 50"/>
                <a:gd name="T4" fmla="*/ 14 w 137"/>
                <a:gd name="T5" fmla="*/ 146 h 50"/>
                <a:gd name="T6" fmla="*/ 10 w 137"/>
                <a:gd name="T7" fmla="*/ 118 h 50"/>
                <a:gd name="T8" fmla="*/ 0 w 137"/>
                <a:gd name="T9" fmla="*/ 107 h 50"/>
                <a:gd name="T10" fmla="*/ 32 w 137"/>
                <a:gd name="T11" fmla="*/ 77 h 50"/>
                <a:gd name="T12" fmla="*/ 44 w 137"/>
                <a:gd name="T13" fmla="*/ 62 h 50"/>
                <a:gd name="T14" fmla="*/ 83 w 137"/>
                <a:gd name="T15" fmla="*/ 30 h 50"/>
                <a:gd name="T16" fmla="*/ 83 w 137"/>
                <a:gd name="T17" fmla="*/ 9 h 50"/>
                <a:gd name="T18" fmla="*/ 154 w 137"/>
                <a:gd name="T19" fmla="*/ 0 h 50"/>
                <a:gd name="T20" fmla="*/ 171 w 137"/>
                <a:gd name="T21" fmla="*/ 14 h 50"/>
                <a:gd name="T22" fmla="*/ 175 w 137"/>
                <a:gd name="T23" fmla="*/ 21 h 50"/>
                <a:gd name="T24" fmla="*/ 215 w 137"/>
                <a:gd name="T25" fmla="*/ 14 h 50"/>
                <a:gd name="T26" fmla="*/ 232 w 137"/>
                <a:gd name="T27" fmla="*/ 40 h 50"/>
                <a:gd name="T28" fmla="*/ 179 w 137"/>
                <a:gd name="T29" fmla="*/ 71 h 50"/>
                <a:gd name="T30" fmla="*/ 126 w 137"/>
                <a:gd name="T31" fmla="*/ 89 h 50"/>
                <a:gd name="T32" fmla="*/ 102 w 137"/>
                <a:gd name="T33" fmla="*/ 97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7" h="50">
                  <a:moveTo>
                    <a:pt x="61" y="33"/>
                  </a:moveTo>
                  <a:lnTo>
                    <a:pt x="40" y="45"/>
                  </a:lnTo>
                  <a:lnTo>
                    <a:pt x="9" y="50"/>
                  </a:lnTo>
                  <a:lnTo>
                    <a:pt x="5" y="40"/>
                  </a:lnTo>
                  <a:lnTo>
                    <a:pt x="0" y="36"/>
                  </a:lnTo>
                  <a:lnTo>
                    <a:pt x="19" y="26"/>
                  </a:lnTo>
                  <a:lnTo>
                    <a:pt x="26" y="21"/>
                  </a:lnTo>
                  <a:lnTo>
                    <a:pt x="50" y="10"/>
                  </a:lnTo>
                  <a:lnTo>
                    <a:pt x="50" y="3"/>
                  </a:lnTo>
                  <a:lnTo>
                    <a:pt x="92" y="0"/>
                  </a:lnTo>
                  <a:lnTo>
                    <a:pt x="102" y="5"/>
                  </a:lnTo>
                  <a:lnTo>
                    <a:pt x="104" y="7"/>
                  </a:lnTo>
                  <a:lnTo>
                    <a:pt x="128" y="5"/>
                  </a:lnTo>
                  <a:lnTo>
                    <a:pt x="137" y="14"/>
                  </a:lnTo>
                  <a:lnTo>
                    <a:pt x="106" y="24"/>
                  </a:lnTo>
                  <a:lnTo>
                    <a:pt x="76" y="31"/>
                  </a:lnTo>
                  <a:lnTo>
                    <a:pt x="61" y="33"/>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484" name="Freeform 5626"/>
            <p:cNvSpPr>
              <a:spLocks/>
            </p:cNvSpPr>
            <p:nvPr/>
          </p:nvSpPr>
          <p:spPr bwMode="auto">
            <a:xfrm>
              <a:off x="1596" y="1514"/>
              <a:ext cx="102" cy="106"/>
            </a:xfrm>
            <a:custGeom>
              <a:avLst/>
              <a:gdLst>
                <a:gd name="T0" fmla="*/ 79 w 92"/>
                <a:gd name="T1" fmla="*/ 207 h 85"/>
                <a:gd name="T2" fmla="*/ 79 w 92"/>
                <a:gd name="T3" fmla="*/ 195 h 85"/>
                <a:gd name="T4" fmla="*/ 35 w 92"/>
                <a:gd name="T5" fmla="*/ 207 h 85"/>
                <a:gd name="T6" fmla="*/ 0 w 92"/>
                <a:gd name="T7" fmla="*/ 197 h 85"/>
                <a:gd name="T8" fmla="*/ 10 w 92"/>
                <a:gd name="T9" fmla="*/ 178 h 85"/>
                <a:gd name="T10" fmla="*/ 27 w 92"/>
                <a:gd name="T11" fmla="*/ 157 h 85"/>
                <a:gd name="T12" fmla="*/ 10 w 92"/>
                <a:gd name="T13" fmla="*/ 157 h 85"/>
                <a:gd name="T14" fmla="*/ 14 w 92"/>
                <a:gd name="T15" fmla="*/ 150 h 85"/>
                <a:gd name="T16" fmla="*/ 35 w 92"/>
                <a:gd name="T17" fmla="*/ 131 h 85"/>
                <a:gd name="T18" fmla="*/ 41 w 92"/>
                <a:gd name="T19" fmla="*/ 131 h 85"/>
                <a:gd name="T20" fmla="*/ 43 w 92"/>
                <a:gd name="T21" fmla="*/ 115 h 85"/>
                <a:gd name="T22" fmla="*/ 41 w 92"/>
                <a:gd name="T23" fmla="*/ 115 h 85"/>
                <a:gd name="T24" fmla="*/ 47 w 92"/>
                <a:gd name="T25" fmla="*/ 108 h 85"/>
                <a:gd name="T26" fmla="*/ 75 w 92"/>
                <a:gd name="T27" fmla="*/ 40 h 85"/>
                <a:gd name="T28" fmla="*/ 99 w 92"/>
                <a:gd name="T29" fmla="*/ 9 h 85"/>
                <a:gd name="T30" fmla="*/ 111 w 92"/>
                <a:gd name="T31" fmla="*/ 0 h 85"/>
                <a:gd name="T32" fmla="*/ 123 w 92"/>
                <a:gd name="T33" fmla="*/ 0 h 85"/>
                <a:gd name="T34" fmla="*/ 109 w 92"/>
                <a:gd name="T35" fmla="*/ 14 h 85"/>
                <a:gd name="T36" fmla="*/ 109 w 92"/>
                <a:gd name="T37" fmla="*/ 21 h 85"/>
                <a:gd name="T38" fmla="*/ 99 w 92"/>
                <a:gd name="T39" fmla="*/ 40 h 85"/>
                <a:gd name="T40" fmla="*/ 71 w 92"/>
                <a:gd name="T41" fmla="*/ 108 h 85"/>
                <a:gd name="T42" fmla="*/ 95 w 92"/>
                <a:gd name="T43" fmla="*/ 71 h 85"/>
                <a:gd name="T44" fmla="*/ 88 w 92"/>
                <a:gd name="T45" fmla="*/ 77 h 85"/>
                <a:gd name="T46" fmla="*/ 109 w 92"/>
                <a:gd name="T47" fmla="*/ 77 h 85"/>
                <a:gd name="T48" fmla="*/ 91 w 92"/>
                <a:gd name="T49" fmla="*/ 95 h 85"/>
                <a:gd name="T50" fmla="*/ 91 w 92"/>
                <a:gd name="T51" fmla="*/ 108 h 85"/>
                <a:gd name="T52" fmla="*/ 109 w 92"/>
                <a:gd name="T53" fmla="*/ 115 h 85"/>
                <a:gd name="T54" fmla="*/ 102 w 92"/>
                <a:gd name="T55" fmla="*/ 120 h 85"/>
                <a:gd name="T56" fmla="*/ 126 w 92"/>
                <a:gd name="T57" fmla="*/ 108 h 85"/>
                <a:gd name="T58" fmla="*/ 123 w 92"/>
                <a:gd name="T59" fmla="*/ 115 h 85"/>
                <a:gd name="T60" fmla="*/ 145 w 92"/>
                <a:gd name="T61" fmla="*/ 115 h 85"/>
                <a:gd name="T62" fmla="*/ 129 w 92"/>
                <a:gd name="T63" fmla="*/ 143 h 85"/>
                <a:gd name="T64" fmla="*/ 135 w 92"/>
                <a:gd name="T65" fmla="*/ 150 h 85"/>
                <a:gd name="T66" fmla="*/ 126 w 92"/>
                <a:gd name="T67" fmla="*/ 166 h 85"/>
                <a:gd name="T68" fmla="*/ 154 w 92"/>
                <a:gd name="T69" fmla="*/ 150 h 85"/>
                <a:gd name="T70" fmla="*/ 126 w 92"/>
                <a:gd name="T71" fmla="*/ 178 h 85"/>
                <a:gd name="T72" fmla="*/ 129 w 92"/>
                <a:gd name="T73" fmla="*/ 187 h 85"/>
                <a:gd name="T74" fmla="*/ 126 w 92"/>
                <a:gd name="T75" fmla="*/ 187 h 85"/>
                <a:gd name="T76" fmla="*/ 126 w 92"/>
                <a:gd name="T77" fmla="*/ 207 h 85"/>
                <a:gd name="T78" fmla="*/ 151 w 92"/>
                <a:gd name="T79" fmla="*/ 178 h 85"/>
                <a:gd name="T80" fmla="*/ 142 w 92"/>
                <a:gd name="T81" fmla="*/ 207 h 85"/>
                <a:gd name="T82" fmla="*/ 151 w 92"/>
                <a:gd name="T83" fmla="*/ 195 h 85"/>
                <a:gd name="T84" fmla="*/ 154 w 92"/>
                <a:gd name="T85" fmla="*/ 214 h 85"/>
                <a:gd name="T86" fmla="*/ 135 w 92"/>
                <a:gd name="T87" fmla="*/ 257 h 85"/>
                <a:gd name="T88" fmla="*/ 123 w 92"/>
                <a:gd name="T89" fmla="*/ 252 h 85"/>
                <a:gd name="T90" fmla="*/ 123 w 92"/>
                <a:gd name="T91" fmla="*/ 234 h 85"/>
                <a:gd name="T92" fmla="*/ 111 w 92"/>
                <a:gd name="T93" fmla="*/ 244 h 85"/>
                <a:gd name="T94" fmla="*/ 123 w 92"/>
                <a:gd name="T95" fmla="*/ 207 h 85"/>
                <a:gd name="T96" fmla="*/ 121 w 92"/>
                <a:gd name="T97" fmla="*/ 195 h 85"/>
                <a:gd name="T98" fmla="*/ 109 w 92"/>
                <a:gd name="T99" fmla="*/ 219 h 85"/>
                <a:gd name="T100" fmla="*/ 111 w 92"/>
                <a:gd name="T101" fmla="*/ 207 h 85"/>
                <a:gd name="T102" fmla="*/ 75 w 92"/>
                <a:gd name="T103" fmla="*/ 252 h 85"/>
                <a:gd name="T104" fmla="*/ 75 w 92"/>
                <a:gd name="T105" fmla="*/ 234 h 85"/>
                <a:gd name="T106" fmla="*/ 102 w 92"/>
                <a:gd name="T107" fmla="*/ 197 h 85"/>
                <a:gd name="T108" fmla="*/ 95 w 92"/>
                <a:gd name="T109" fmla="*/ 207 h 85"/>
                <a:gd name="T110" fmla="*/ 102 w 92"/>
                <a:gd name="T111" fmla="*/ 197 h 85"/>
                <a:gd name="T112" fmla="*/ 88 w 92"/>
                <a:gd name="T113" fmla="*/ 197 h 85"/>
                <a:gd name="T114" fmla="*/ 79 w 92"/>
                <a:gd name="T115" fmla="*/ 214 h 85"/>
                <a:gd name="T116" fmla="*/ 67 w 92"/>
                <a:gd name="T117" fmla="*/ 214 h 85"/>
                <a:gd name="T118" fmla="*/ 79 w 92"/>
                <a:gd name="T119" fmla="*/ 207 h 8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2" h="85">
                  <a:moveTo>
                    <a:pt x="47" y="69"/>
                  </a:moveTo>
                  <a:lnTo>
                    <a:pt x="47" y="64"/>
                  </a:lnTo>
                  <a:lnTo>
                    <a:pt x="21" y="69"/>
                  </a:lnTo>
                  <a:lnTo>
                    <a:pt x="0" y="66"/>
                  </a:lnTo>
                  <a:lnTo>
                    <a:pt x="5" y="59"/>
                  </a:lnTo>
                  <a:lnTo>
                    <a:pt x="16" y="52"/>
                  </a:lnTo>
                  <a:lnTo>
                    <a:pt x="5" y="52"/>
                  </a:lnTo>
                  <a:lnTo>
                    <a:pt x="9" y="50"/>
                  </a:lnTo>
                  <a:lnTo>
                    <a:pt x="21" y="43"/>
                  </a:lnTo>
                  <a:lnTo>
                    <a:pt x="24" y="43"/>
                  </a:lnTo>
                  <a:lnTo>
                    <a:pt x="26" y="38"/>
                  </a:lnTo>
                  <a:lnTo>
                    <a:pt x="24" y="38"/>
                  </a:lnTo>
                  <a:lnTo>
                    <a:pt x="28" y="36"/>
                  </a:lnTo>
                  <a:lnTo>
                    <a:pt x="45" y="14"/>
                  </a:lnTo>
                  <a:lnTo>
                    <a:pt x="59" y="3"/>
                  </a:lnTo>
                  <a:lnTo>
                    <a:pt x="66" y="0"/>
                  </a:lnTo>
                  <a:lnTo>
                    <a:pt x="73" y="0"/>
                  </a:lnTo>
                  <a:lnTo>
                    <a:pt x="64" y="5"/>
                  </a:lnTo>
                  <a:lnTo>
                    <a:pt x="64" y="7"/>
                  </a:lnTo>
                  <a:lnTo>
                    <a:pt x="59" y="14"/>
                  </a:lnTo>
                  <a:lnTo>
                    <a:pt x="42" y="36"/>
                  </a:lnTo>
                  <a:lnTo>
                    <a:pt x="57" y="24"/>
                  </a:lnTo>
                  <a:lnTo>
                    <a:pt x="52" y="26"/>
                  </a:lnTo>
                  <a:lnTo>
                    <a:pt x="64" y="26"/>
                  </a:lnTo>
                  <a:lnTo>
                    <a:pt x="54" y="31"/>
                  </a:lnTo>
                  <a:lnTo>
                    <a:pt x="54" y="36"/>
                  </a:lnTo>
                  <a:lnTo>
                    <a:pt x="64" y="38"/>
                  </a:lnTo>
                  <a:lnTo>
                    <a:pt x="61" y="40"/>
                  </a:lnTo>
                  <a:lnTo>
                    <a:pt x="76" y="36"/>
                  </a:lnTo>
                  <a:lnTo>
                    <a:pt x="73" y="38"/>
                  </a:lnTo>
                  <a:lnTo>
                    <a:pt x="87" y="38"/>
                  </a:lnTo>
                  <a:lnTo>
                    <a:pt x="78" y="47"/>
                  </a:lnTo>
                  <a:lnTo>
                    <a:pt x="80" y="50"/>
                  </a:lnTo>
                  <a:lnTo>
                    <a:pt x="76" y="55"/>
                  </a:lnTo>
                  <a:lnTo>
                    <a:pt x="92" y="50"/>
                  </a:lnTo>
                  <a:lnTo>
                    <a:pt x="76" y="59"/>
                  </a:lnTo>
                  <a:lnTo>
                    <a:pt x="78" y="62"/>
                  </a:lnTo>
                  <a:lnTo>
                    <a:pt x="76" y="62"/>
                  </a:lnTo>
                  <a:lnTo>
                    <a:pt x="76" y="69"/>
                  </a:lnTo>
                  <a:lnTo>
                    <a:pt x="90" y="59"/>
                  </a:lnTo>
                  <a:lnTo>
                    <a:pt x="85" y="69"/>
                  </a:lnTo>
                  <a:lnTo>
                    <a:pt x="90" y="64"/>
                  </a:lnTo>
                  <a:lnTo>
                    <a:pt x="92" y="71"/>
                  </a:lnTo>
                  <a:lnTo>
                    <a:pt x="80" y="85"/>
                  </a:lnTo>
                  <a:lnTo>
                    <a:pt x="73" y="83"/>
                  </a:lnTo>
                  <a:lnTo>
                    <a:pt x="73" y="78"/>
                  </a:lnTo>
                  <a:lnTo>
                    <a:pt x="66" y="81"/>
                  </a:lnTo>
                  <a:lnTo>
                    <a:pt x="73" y="69"/>
                  </a:lnTo>
                  <a:lnTo>
                    <a:pt x="71" y="64"/>
                  </a:lnTo>
                  <a:lnTo>
                    <a:pt x="64" y="73"/>
                  </a:lnTo>
                  <a:lnTo>
                    <a:pt x="66" y="69"/>
                  </a:lnTo>
                  <a:lnTo>
                    <a:pt x="45" y="83"/>
                  </a:lnTo>
                  <a:lnTo>
                    <a:pt x="45" y="78"/>
                  </a:lnTo>
                  <a:lnTo>
                    <a:pt x="61" y="66"/>
                  </a:lnTo>
                  <a:lnTo>
                    <a:pt x="57" y="69"/>
                  </a:lnTo>
                  <a:lnTo>
                    <a:pt x="61" y="66"/>
                  </a:lnTo>
                  <a:lnTo>
                    <a:pt x="52" y="66"/>
                  </a:lnTo>
                  <a:lnTo>
                    <a:pt x="47" y="71"/>
                  </a:lnTo>
                  <a:lnTo>
                    <a:pt x="40" y="71"/>
                  </a:lnTo>
                  <a:lnTo>
                    <a:pt x="47" y="69"/>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485" name="Freeform 5627"/>
            <p:cNvSpPr>
              <a:spLocks/>
            </p:cNvSpPr>
            <p:nvPr/>
          </p:nvSpPr>
          <p:spPr bwMode="auto">
            <a:xfrm>
              <a:off x="1396" y="1025"/>
              <a:ext cx="181" cy="37"/>
            </a:xfrm>
            <a:custGeom>
              <a:avLst/>
              <a:gdLst>
                <a:gd name="T0" fmla="*/ 115 w 161"/>
                <a:gd name="T1" fmla="*/ 51 h 29"/>
                <a:gd name="T2" fmla="*/ 88 w 161"/>
                <a:gd name="T3" fmla="*/ 28 h 29"/>
                <a:gd name="T4" fmla="*/ 128 w 161"/>
                <a:gd name="T5" fmla="*/ 28 h 29"/>
                <a:gd name="T6" fmla="*/ 53 w 161"/>
                <a:gd name="T7" fmla="*/ 17 h 29"/>
                <a:gd name="T8" fmla="*/ 69 w 161"/>
                <a:gd name="T9" fmla="*/ 0 h 29"/>
                <a:gd name="T10" fmla="*/ 0 w 161"/>
                <a:gd name="T11" fmla="*/ 0 h 29"/>
                <a:gd name="T12" fmla="*/ 61 w 161"/>
                <a:gd name="T13" fmla="*/ 28 h 29"/>
                <a:gd name="T14" fmla="*/ 47 w 161"/>
                <a:gd name="T15" fmla="*/ 59 h 29"/>
                <a:gd name="T16" fmla="*/ 39 w 161"/>
                <a:gd name="T17" fmla="*/ 98 h 29"/>
                <a:gd name="T18" fmla="*/ 102 w 161"/>
                <a:gd name="T19" fmla="*/ 98 h 29"/>
                <a:gd name="T20" fmla="*/ 159 w 161"/>
                <a:gd name="T21" fmla="*/ 98 h 29"/>
                <a:gd name="T22" fmla="*/ 220 w 161"/>
                <a:gd name="T23" fmla="*/ 88 h 29"/>
                <a:gd name="T24" fmla="*/ 283 w 161"/>
                <a:gd name="T25" fmla="*/ 88 h 29"/>
                <a:gd name="T26" fmla="*/ 288 w 161"/>
                <a:gd name="T27" fmla="*/ 65 h 29"/>
                <a:gd name="T28" fmla="*/ 243 w 161"/>
                <a:gd name="T29" fmla="*/ 40 h 29"/>
                <a:gd name="T30" fmla="*/ 180 w 161"/>
                <a:gd name="T31" fmla="*/ 51 h 29"/>
                <a:gd name="T32" fmla="*/ 115 w 161"/>
                <a:gd name="T33" fmla="*/ 51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1" h="29">
                  <a:moveTo>
                    <a:pt x="64" y="15"/>
                  </a:moveTo>
                  <a:lnTo>
                    <a:pt x="48" y="8"/>
                  </a:lnTo>
                  <a:lnTo>
                    <a:pt x="71" y="8"/>
                  </a:lnTo>
                  <a:lnTo>
                    <a:pt x="29" y="5"/>
                  </a:lnTo>
                  <a:lnTo>
                    <a:pt x="38" y="0"/>
                  </a:lnTo>
                  <a:lnTo>
                    <a:pt x="0" y="0"/>
                  </a:lnTo>
                  <a:lnTo>
                    <a:pt x="34" y="8"/>
                  </a:lnTo>
                  <a:lnTo>
                    <a:pt x="26" y="17"/>
                  </a:lnTo>
                  <a:lnTo>
                    <a:pt x="22" y="29"/>
                  </a:lnTo>
                  <a:lnTo>
                    <a:pt x="57" y="29"/>
                  </a:lnTo>
                  <a:lnTo>
                    <a:pt x="88" y="29"/>
                  </a:lnTo>
                  <a:lnTo>
                    <a:pt x="123" y="26"/>
                  </a:lnTo>
                  <a:lnTo>
                    <a:pt x="157" y="26"/>
                  </a:lnTo>
                  <a:lnTo>
                    <a:pt x="161" y="19"/>
                  </a:lnTo>
                  <a:lnTo>
                    <a:pt x="135" y="12"/>
                  </a:lnTo>
                  <a:lnTo>
                    <a:pt x="100" y="15"/>
                  </a:lnTo>
                  <a:lnTo>
                    <a:pt x="64" y="15"/>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486" name="Freeform 5628"/>
            <p:cNvSpPr>
              <a:spLocks/>
            </p:cNvSpPr>
            <p:nvPr/>
          </p:nvSpPr>
          <p:spPr bwMode="auto">
            <a:xfrm>
              <a:off x="1458" y="958"/>
              <a:ext cx="115" cy="46"/>
            </a:xfrm>
            <a:custGeom>
              <a:avLst/>
              <a:gdLst>
                <a:gd name="T0" fmla="*/ 34 w 104"/>
                <a:gd name="T1" fmla="*/ 40 h 36"/>
                <a:gd name="T2" fmla="*/ 23 w 104"/>
                <a:gd name="T3" fmla="*/ 24 h 36"/>
                <a:gd name="T4" fmla="*/ 82 w 104"/>
                <a:gd name="T5" fmla="*/ 0 h 36"/>
                <a:gd name="T6" fmla="*/ 153 w 104"/>
                <a:gd name="T7" fmla="*/ 24 h 36"/>
                <a:gd name="T8" fmla="*/ 138 w 104"/>
                <a:gd name="T9" fmla="*/ 65 h 36"/>
                <a:gd name="T10" fmla="*/ 171 w 104"/>
                <a:gd name="T11" fmla="*/ 83 h 36"/>
                <a:gd name="T12" fmla="*/ 111 w 104"/>
                <a:gd name="T13" fmla="*/ 96 h 36"/>
                <a:gd name="T14" fmla="*/ 82 w 104"/>
                <a:gd name="T15" fmla="*/ 123 h 36"/>
                <a:gd name="T16" fmla="*/ 69 w 104"/>
                <a:gd name="T17" fmla="*/ 106 h 36"/>
                <a:gd name="T18" fmla="*/ 69 w 104"/>
                <a:gd name="T19" fmla="*/ 123 h 36"/>
                <a:gd name="T20" fmla="*/ 12 w 104"/>
                <a:gd name="T21" fmla="*/ 88 h 36"/>
                <a:gd name="T22" fmla="*/ 82 w 104"/>
                <a:gd name="T23" fmla="*/ 83 h 36"/>
                <a:gd name="T24" fmla="*/ 0 w 104"/>
                <a:gd name="T25" fmla="*/ 59 h 36"/>
                <a:gd name="T26" fmla="*/ 34 w 104"/>
                <a:gd name="T27" fmla="*/ 40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4" h="36">
                  <a:moveTo>
                    <a:pt x="21" y="12"/>
                  </a:moveTo>
                  <a:lnTo>
                    <a:pt x="14" y="7"/>
                  </a:lnTo>
                  <a:lnTo>
                    <a:pt x="50" y="0"/>
                  </a:lnTo>
                  <a:lnTo>
                    <a:pt x="92" y="7"/>
                  </a:lnTo>
                  <a:lnTo>
                    <a:pt x="83" y="19"/>
                  </a:lnTo>
                  <a:lnTo>
                    <a:pt x="104" y="24"/>
                  </a:lnTo>
                  <a:lnTo>
                    <a:pt x="66" y="28"/>
                  </a:lnTo>
                  <a:lnTo>
                    <a:pt x="50" y="36"/>
                  </a:lnTo>
                  <a:lnTo>
                    <a:pt x="42" y="31"/>
                  </a:lnTo>
                  <a:lnTo>
                    <a:pt x="42" y="36"/>
                  </a:lnTo>
                  <a:lnTo>
                    <a:pt x="7" y="26"/>
                  </a:lnTo>
                  <a:lnTo>
                    <a:pt x="50" y="24"/>
                  </a:lnTo>
                  <a:lnTo>
                    <a:pt x="0" y="17"/>
                  </a:lnTo>
                  <a:lnTo>
                    <a:pt x="21" y="12"/>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487" name="Freeform 5629"/>
            <p:cNvSpPr>
              <a:spLocks/>
            </p:cNvSpPr>
            <p:nvPr/>
          </p:nvSpPr>
          <p:spPr bwMode="auto">
            <a:xfrm>
              <a:off x="1125" y="1025"/>
              <a:ext cx="156" cy="39"/>
            </a:xfrm>
            <a:custGeom>
              <a:avLst/>
              <a:gdLst>
                <a:gd name="T0" fmla="*/ 68 w 139"/>
                <a:gd name="T1" fmla="*/ 98 h 31"/>
                <a:gd name="T2" fmla="*/ 42 w 139"/>
                <a:gd name="T3" fmla="*/ 91 h 31"/>
                <a:gd name="T4" fmla="*/ 120 w 139"/>
                <a:gd name="T5" fmla="*/ 60 h 31"/>
                <a:gd name="T6" fmla="*/ 62 w 139"/>
                <a:gd name="T7" fmla="*/ 60 h 31"/>
                <a:gd name="T8" fmla="*/ 0 w 139"/>
                <a:gd name="T9" fmla="*/ 60 h 31"/>
                <a:gd name="T10" fmla="*/ 59 w 139"/>
                <a:gd name="T11" fmla="*/ 53 h 31"/>
                <a:gd name="T12" fmla="*/ 34 w 139"/>
                <a:gd name="T13" fmla="*/ 48 h 31"/>
                <a:gd name="T14" fmla="*/ 72 w 139"/>
                <a:gd name="T15" fmla="*/ 38 h 31"/>
                <a:gd name="T16" fmla="*/ 55 w 139"/>
                <a:gd name="T17" fmla="*/ 25 h 31"/>
                <a:gd name="T18" fmla="*/ 127 w 139"/>
                <a:gd name="T19" fmla="*/ 31 h 31"/>
                <a:gd name="T20" fmla="*/ 173 w 139"/>
                <a:gd name="T21" fmla="*/ 53 h 31"/>
                <a:gd name="T22" fmla="*/ 176 w 139"/>
                <a:gd name="T23" fmla="*/ 16 h 31"/>
                <a:gd name="T24" fmla="*/ 219 w 139"/>
                <a:gd name="T25" fmla="*/ 0 h 31"/>
                <a:gd name="T26" fmla="*/ 198 w 139"/>
                <a:gd name="T27" fmla="*/ 48 h 31"/>
                <a:gd name="T28" fmla="*/ 247 w 139"/>
                <a:gd name="T29" fmla="*/ 38 h 31"/>
                <a:gd name="T30" fmla="*/ 209 w 139"/>
                <a:gd name="T31" fmla="*/ 75 h 31"/>
                <a:gd name="T32" fmla="*/ 182 w 139"/>
                <a:gd name="T33" fmla="*/ 75 h 31"/>
                <a:gd name="T34" fmla="*/ 120 w 139"/>
                <a:gd name="T35" fmla="*/ 91 h 31"/>
                <a:gd name="T36" fmla="*/ 68 w 139"/>
                <a:gd name="T37" fmla="*/ 98 h 3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39" h="31">
                  <a:moveTo>
                    <a:pt x="38" y="31"/>
                  </a:moveTo>
                  <a:lnTo>
                    <a:pt x="23" y="29"/>
                  </a:lnTo>
                  <a:lnTo>
                    <a:pt x="68" y="19"/>
                  </a:lnTo>
                  <a:lnTo>
                    <a:pt x="35" y="19"/>
                  </a:lnTo>
                  <a:lnTo>
                    <a:pt x="0" y="19"/>
                  </a:lnTo>
                  <a:lnTo>
                    <a:pt x="33" y="17"/>
                  </a:lnTo>
                  <a:lnTo>
                    <a:pt x="19" y="15"/>
                  </a:lnTo>
                  <a:lnTo>
                    <a:pt x="40" y="12"/>
                  </a:lnTo>
                  <a:lnTo>
                    <a:pt x="31" y="8"/>
                  </a:lnTo>
                  <a:lnTo>
                    <a:pt x="71" y="10"/>
                  </a:lnTo>
                  <a:lnTo>
                    <a:pt x="97" y="17"/>
                  </a:lnTo>
                  <a:lnTo>
                    <a:pt x="99" y="5"/>
                  </a:lnTo>
                  <a:lnTo>
                    <a:pt x="123" y="0"/>
                  </a:lnTo>
                  <a:lnTo>
                    <a:pt x="111" y="15"/>
                  </a:lnTo>
                  <a:lnTo>
                    <a:pt x="139" y="12"/>
                  </a:lnTo>
                  <a:lnTo>
                    <a:pt x="118" y="24"/>
                  </a:lnTo>
                  <a:lnTo>
                    <a:pt x="102" y="24"/>
                  </a:lnTo>
                  <a:lnTo>
                    <a:pt x="68" y="29"/>
                  </a:lnTo>
                  <a:lnTo>
                    <a:pt x="38" y="31"/>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488" name="Freeform 5630"/>
            <p:cNvSpPr>
              <a:spLocks/>
            </p:cNvSpPr>
            <p:nvPr/>
          </p:nvSpPr>
          <p:spPr bwMode="auto">
            <a:xfrm>
              <a:off x="1331" y="1223"/>
              <a:ext cx="98" cy="56"/>
            </a:xfrm>
            <a:custGeom>
              <a:avLst/>
              <a:gdLst>
                <a:gd name="T0" fmla="*/ 107 w 88"/>
                <a:gd name="T1" fmla="*/ 97 h 45"/>
                <a:gd name="T2" fmla="*/ 89 w 88"/>
                <a:gd name="T3" fmla="*/ 95 h 45"/>
                <a:gd name="T4" fmla="*/ 95 w 88"/>
                <a:gd name="T5" fmla="*/ 85 h 45"/>
                <a:gd name="T6" fmla="*/ 82 w 88"/>
                <a:gd name="T7" fmla="*/ 95 h 45"/>
                <a:gd name="T8" fmla="*/ 32 w 88"/>
                <a:gd name="T9" fmla="*/ 134 h 45"/>
                <a:gd name="T10" fmla="*/ 29 w 88"/>
                <a:gd name="T11" fmla="*/ 106 h 45"/>
                <a:gd name="T12" fmla="*/ 0 w 88"/>
                <a:gd name="T13" fmla="*/ 106 h 45"/>
                <a:gd name="T14" fmla="*/ 29 w 88"/>
                <a:gd name="T15" fmla="*/ 77 h 45"/>
                <a:gd name="T16" fmla="*/ 50 w 88"/>
                <a:gd name="T17" fmla="*/ 40 h 45"/>
                <a:gd name="T18" fmla="*/ 70 w 88"/>
                <a:gd name="T19" fmla="*/ 0 h 45"/>
                <a:gd name="T20" fmla="*/ 82 w 88"/>
                <a:gd name="T21" fmla="*/ 14 h 45"/>
                <a:gd name="T22" fmla="*/ 77 w 88"/>
                <a:gd name="T23" fmla="*/ 37 h 45"/>
                <a:gd name="T24" fmla="*/ 89 w 88"/>
                <a:gd name="T25" fmla="*/ 21 h 45"/>
                <a:gd name="T26" fmla="*/ 131 w 88"/>
                <a:gd name="T27" fmla="*/ 70 h 45"/>
                <a:gd name="T28" fmla="*/ 119 w 88"/>
                <a:gd name="T29" fmla="*/ 95 h 45"/>
                <a:gd name="T30" fmla="*/ 146 w 88"/>
                <a:gd name="T31" fmla="*/ 95 h 45"/>
                <a:gd name="T32" fmla="*/ 150 w 88"/>
                <a:gd name="T33" fmla="*/ 106 h 45"/>
                <a:gd name="T34" fmla="*/ 125 w 88"/>
                <a:gd name="T35" fmla="*/ 112 h 45"/>
                <a:gd name="T36" fmla="*/ 107 w 88"/>
                <a:gd name="T37" fmla="*/ 97 h 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8" h="45">
                  <a:moveTo>
                    <a:pt x="62" y="33"/>
                  </a:moveTo>
                  <a:lnTo>
                    <a:pt x="52" y="31"/>
                  </a:lnTo>
                  <a:lnTo>
                    <a:pt x="55" y="28"/>
                  </a:lnTo>
                  <a:lnTo>
                    <a:pt x="48" y="31"/>
                  </a:lnTo>
                  <a:lnTo>
                    <a:pt x="19" y="45"/>
                  </a:lnTo>
                  <a:lnTo>
                    <a:pt x="17" y="35"/>
                  </a:lnTo>
                  <a:lnTo>
                    <a:pt x="0" y="35"/>
                  </a:lnTo>
                  <a:lnTo>
                    <a:pt x="17" y="26"/>
                  </a:lnTo>
                  <a:lnTo>
                    <a:pt x="29" y="14"/>
                  </a:lnTo>
                  <a:lnTo>
                    <a:pt x="41" y="0"/>
                  </a:lnTo>
                  <a:lnTo>
                    <a:pt x="48" y="5"/>
                  </a:lnTo>
                  <a:lnTo>
                    <a:pt x="45" y="12"/>
                  </a:lnTo>
                  <a:lnTo>
                    <a:pt x="52" y="7"/>
                  </a:lnTo>
                  <a:lnTo>
                    <a:pt x="76" y="23"/>
                  </a:lnTo>
                  <a:lnTo>
                    <a:pt x="69" y="31"/>
                  </a:lnTo>
                  <a:lnTo>
                    <a:pt x="85" y="31"/>
                  </a:lnTo>
                  <a:lnTo>
                    <a:pt x="88" y="35"/>
                  </a:lnTo>
                  <a:lnTo>
                    <a:pt x="74" y="38"/>
                  </a:lnTo>
                  <a:lnTo>
                    <a:pt x="62" y="33"/>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489" name="Freeform 5631"/>
            <p:cNvSpPr>
              <a:spLocks/>
            </p:cNvSpPr>
            <p:nvPr/>
          </p:nvSpPr>
          <p:spPr bwMode="auto">
            <a:xfrm>
              <a:off x="1259" y="1079"/>
              <a:ext cx="88" cy="40"/>
            </a:xfrm>
            <a:custGeom>
              <a:avLst/>
              <a:gdLst>
                <a:gd name="T0" fmla="*/ 135 w 79"/>
                <a:gd name="T1" fmla="*/ 0 h 33"/>
                <a:gd name="T2" fmla="*/ 53 w 79"/>
                <a:gd name="T3" fmla="*/ 0 h 33"/>
                <a:gd name="T4" fmla="*/ 65 w 79"/>
                <a:gd name="T5" fmla="*/ 18 h 33"/>
                <a:gd name="T6" fmla="*/ 45 w 79"/>
                <a:gd name="T7" fmla="*/ 33 h 33"/>
                <a:gd name="T8" fmla="*/ 0 w 79"/>
                <a:gd name="T9" fmla="*/ 33 h 33"/>
                <a:gd name="T10" fmla="*/ 29 w 79"/>
                <a:gd name="T11" fmla="*/ 62 h 33"/>
                <a:gd name="T12" fmla="*/ 58 w 79"/>
                <a:gd name="T13" fmla="*/ 85 h 33"/>
                <a:gd name="T14" fmla="*/ 62 w 79"/>
                <a:gd name="T15" fmla="*/ 69 h 33"/>
                <a:gd name="T16" fmla="*/ 95 w 79"/>
                <a:gd name="T17" fmla="*/ 69 h 33"/>
                <a:gd name="T18" fmla="*/ 117 w 79"/>
                <a:gd name="T19" fmla="*/ 33 h 33"/>
                <a:gd name="T20" fmla="*/ 135 w 79"/>
                <a:gd name="T21" fmla="*/ 0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 h="33">
                  <a:moveTo>
                    <a:pt x="79" y="0"/>
                  </a:moveTo>
                  <a:lnTo>
                    <a:pt x="31" y="0"/>
                  </a:lnTo>
                  <a:lnTo>
                    <a:pt x="38" y="7"/>
                  </a:lnTo>
                  <a:lnTo>
                    <a:pt x="26" y="12"/>
                  </a:lnTo>
                  <a:lnTo>
                    <a:pt x="0" y="12"/>
                  </a:lnTo>
                  <a:lnTo>
                    <a:pt x="17" y="24"/>
                  </a:lnTo>
                  <a:lnTo>
                    <a:pt x="34" y="33"/>
                  </a:lnTo>
                  <a:lnTo>
                    <a:pt x="36" y="26"/>
                  </a:lnTo>
                  <a:lnTo>
                    <a:pt x="55" y="26"/>
                  </a:lnTo>
                  <a:lnTo>
                    <a:pt x="67" y="12"/>
                  </a:lnTo>
                  <a:lnTo>
                    <a:pt x="79" y="0"/>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490" name="Freeform 5632"/>
            <p:cNvSpPr>
              <a:spLocks/>
            </p:cNvSpPr>
            <p:nvPr/>
          </p:nvSpPr>
          <p:spPr bwMode="auto">
            <a:xfrm>
              <a:off x="1339" y="1070"/>
              <a:ext cx="90" cy="39"/>
            </a:xfrm>
            <a:custGeom>
              <a:avLst/>
              <a:gdLst>
                <a:gd name="T0" fmla="*/ 86 w 81"/>
                <a:gd name="T1" fmla="*/ 60 h 31"/>
                <a:gd name="T2" fmla="*/ 41 w 81"/>
                <a:gd name="T3" fmla="*/ 60 h 31"/>
                <a:gd name="T4" fmla="*/ 44 w 81"/>
                <a:gd name="T5" fmla="*/ 75 h 31"/>
                <a:gd name="T6" fmla="*/ 26 w 81"/>
                <a:gd name="T7" fmla="*/ 98 h 31"/>
                <a:gd name="T8" fmla="*/ 0 w 81"/>
                <a:gd name="T9" fmla="*/ 98 h 31"/>
                <a:gd name="T10" fmla="*/ 3 w 81"/>
                <a:gd name="T11" fmla="*/ 87 h 31"/>
                <a:gd name="T12" fmla="*/ 32 w 81"/>
                <a:gd name="T13" fmla="*/ 29 h 31"/>
                <a:gd name="T14" fmla="*/ 44 w 81"/>
                <a:gd name="T15" fmla="*/ 23 h 31"/>
                <a:gd name="T16" fmla="*/ 44 w 81"/>
                <a:gd name="T17" fmla="*/ 16 h 31"/>
                <a:gd name="T18" fmla="*/ 58 w 81"/>
                <a:gd name="T19" fmla="*/ 0 h 31"/>
                <a:gd name="T20" fmla="*/ 137 w 81"/>
                <a:gd name="T21" fmla="*/ 16 h 31"/>
                <a:gd name="T22" fmla="*/ 119 w 81"/>
                <a:gd name="T23" fmla="*/ 29 h 31"/>
                <a:gd name="T24" fmla="*/ 86 w 81"/>
                <a:gd name="T25" fmla="*/ 6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1" h="31">
                  <a:moveTo>
                    <a:pt x="50" y="19"/>
                  </a:moveTo>
                  <a:lnTo>
                    <a:pt x="24" y="19"/>
                  </a:lnTo>
                  <a:lnTo>
                    <a:pt x="26" y="24"/>
                  </a:lnTo>
                  <a:lnTo>
                    <a:pt x="15" y="31"/>
                  </a:lnTo>
                  <a:lnTo>
                    <a:pt x="0" y="31"/>
                  </a:lnTo>
                  <a:lnTo>
                    <a:pt x="3" y="28"/>
                  </a:lnTo>
                  <a:lnTo>
                    <a:pt x="19" y="9"/>
                  </a:lnTo>
                  <a:lnTo>
                    <a:pt x="26" y="7"/>
                  </a:lnTo>
                  <a:lnTo>
                    <a:pt x="26" y="5"/>
                  </a:lnTo>
                  <a:lnTo>
                    <a:pt x="34" y="0"/>
                  </a:lnTo>
                  <a:lnTo>
                    <a:pt x="81" y="5"/>
                  </a:lnTo>
                  <a:lnTo>
                    <a:pt x="69" y="9"/>
                  </a:lnTo>
                  <a:lnTo>
                    <a:pt x="50" y="19"/>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491" name="Freeform 5633"/>
            <p:cNvSpPr>
              <a:spLocks/>
            </p:cNvSpPr>
            <p:nvPr/>
          </p:nvSpPr>
          <p:spPr bwMode="auto">
            <a:xfrm>
              <a:off x="563" y="1532"/>
              <a:ext cx="47" cy="51"/>
            </a:xfrm>
            <a:custGeom>
              <a:avLst/>
              <a:gdLst>
                <a:gd name="T0" fmla="*/ 48 w 43"/>
                <a:gd name="T1" fmla="*/ 87 h 41"/>
                <a:gd name="T2" fmla="*/ 44 w 43"/>
                <a:gd name="T3" fmla="*/ 87 h 41"/>
                <a:gd name="T4" fmla="*/ 27 w 43"/>
                <a:gd name="T5" fmla="*/ 87 h 41"/>
                <a:gd name="T6" fmla="*/ 30 w 43"/>
                <a:gd name="T7" fmla="*/ 77 h 41"/>
                <a:gd name="T8" fmla="*/ 27 w 43"/>
                <a:gd name="T9" fmla="*/ 71 h 41"/>
                <a:gd name="T10" fmla="*/ 12 w 43"/>
                <a:gd name="T11" fmla="*/ 71 h 41"/>
                <a:gd name="T12" fmla="*/ 30 w 43"/>
                <a:gd name="T13" fmla="*/ 57 h 41"/>
                <a:gd name="T14" fmla="*/ 12 w 43"/>
                <a:gd name="T15" fmla="*/ 46 h 41"/>
                <a:gd name="T16" fmla="*/ 12 w 43"/>
                <a:gd name="T17" fmla="*/ 37 h 41"/>
                <a:gd name="T18" fmla="*/ 2 w 43"/>
                <a:gd name="T19" fmla="*/ 30 h 41"/>
                <a:gd name="T20" fmla="*/ 2 w 43"/>
                <a:gd name="T21" fmla="*/ 21 h 41"/>
                <a:gd name="T22" fmla="*/ 12 w 43"/>
                <a:gd name="T23" fmla="*/ 9 h 41"/>
                <a:gd name="T24" fmla="*/ 5 w 43"/>
                <a:gd name="T25" fmla="*/ 14 h 41"/>
                <a:gd name="T26" fmla="*/ 0 w 43"/>
                <a:gd name="T27" fmla="*/ 0 h 41"/>
                <a:gd name="T28" fmla="*/ 27 w 43"/>
                <a:gd name="T29" fmla="*/ 9 h 41"/>
                <a:gd name="T30" fmla="*/ 48 w 43"/>
                <a:gd name="T31" fmla="*/ 14 h 41"/>
                <a:gd name="T32" fmla="*/ 51 w 43"/>
                <a:gd name="T33" fmla="*/ 37 h 41"/>
                <a:gd name="T34" fmla="*/ 62 w 43"/>
                <a:gd name="T35" fmla="*/ 71 h 41"/>
                <a:gd name="T36" fmla="*/ 67 w 43"/>
                <a:gd name="T37" fmla="*/ 108 h 41"/>
                <a:gd name="T38" fmla="*/ 67 w 43"/>
                <a:gd name="T39" fmla="*/ 121 h 41"/>
                <a:gd name="T40" fmla="*/ 33 w 43"/>
                <a:gd name="T41" fmla="*/ 97 h 41"/>
                <a:gd name="T42" fmla="*/ 48 w 43"/>
                <a:gd name="T43" fmla="*/ 87 h 4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3" h="41">
                  <a:moveTo>
                    <a:pt x="31" y="29"/>
                  </a:moveTo>
                  <a:lnTo>
                    <a:pt x="28" y="29"/>
                  </a:lnTo>
                  <a:lnTo>
                    <a:pt x="17" y="29"/>
                  </a:lnTo>
                  <a:lnTo>
                    <a:pt x="19" y="26"/>
                  </a:lnTo>
                  <a:lnTo>
                    <a:pt x="17" y="24"/>
                  </a:lnTo>
                  <a:lnTo>
                    <a:pt x="7" y="24"/>
                  </a:lnTo>
                  <a:lnTo>
                    <a:pt x="19" y="19"/>
                  </a:lnTo>
                  <a:lnTo>
                    <a:pt x="7" y="15"/>
                  </a:lnTo>
                  <a:lnTo>
                    <a:pt x="7" y="12"/>
                  </a:lnTo>
                  <a:lnTo>
                    <a:pt x="2" y="10"/>
                  </a:lnTo>
                  <a:lnTo>
                    <a:pt x="2" y="7"/>
                  </a:lnTo>
                  <a:lnTo>
                    <a:pt x="7" y="3"/>
                  </a:lnTo>
                  <a:lnTo>
                    <a:pt x="5" y="5"/>
                  </a:lnTo>
                  <a:lnTo>
                    <a:pt x="0" y="0"/>
                  </a:lnTo>
                  <a:lnTo>
                    <a:pt x="17" y="3"/>
                  </a:lnTo>
                  <a:lnTo>
                    <a:pt x="31" y="5"/>
                  </a:lnTo>
                  <a:lnTo>
                    <a:pt x="33" y="12"/>
                  </a:lnTo>
                  <a:lnTo>
                    <a:pt x="40" y="24"/>
                  </a:lnTo>
                  <a:lnTo>
                    <a:pt x="43" y="36"/>
                  </a:lnTo>
                  <a:lnTo>
                    <a:pt x="43" y="41"/>
                  </a:lnTo>
                  <a:lnTo>
                    <a:pt x="21" y="33"/>
                  </a:lnTo>
                  <a:lnTo>
                    <a:pt x="31" y="29"/>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492" name="Freeform 5634"/>
            <p:cNvSpPr>
              <a:spLocks/>
            </p:cNvSpPr>
            <p:nvPr/>
          </p:nvSpPr>
          <p:spPr bwMode="auto">
            <a:xfrm>
              <a:off x="1083" y="1017"/>
              <a:ext cx="113" cy="23"/>
            </a:xfrm>
            <a:custGeom>
              <a:avLst/>
              <a:gdLst>
                <a:gd name="T0" fmla="*/ 102 w 102"/>
                <a:gd name="T1" fmla="*/ 33 h 19"/>
                <a:gd name="T2" fmla="*/ 102 w 102"/>
                <a:gd name="T3" fmla="*/ 18 h 19"/>
                <a:gd name="T4" fmla="*/ 83 w 102"/>
                <a:gd name="T5" fmla="*/ 33 h 19"/>
                <a:gd name="T6" fmla="*/ 64 w 102"/>
                <a:gd name="T7" fmla="*/ 40 h 19"/>
                <a:gd name="T8" fmla="*/ 64 w 102"/>
                <a:gd name="T9" fmla="*/ 40 h 19"/>
                <a:gd name="T10" fmla="*/ 47 w 102"/>
                <a:gd name="T11" fmla="*/ 50 h 19"/>
                <a:gd name="T12" fmla="*/ 31 w 102"/>
                <a:gd name="T13" fmla="*/ 50 h 19"/>
                <a:gd name="T14" fmla="*/ 31 w 102"/>
                <a:gd name="T15" fmla="*/ 44 h 19"/>
                <a:gd name="T16" fmla="*/ 20 w 102"/>
                <a:gd name="T17" fmla="*/ 50 h 19"/>
                <a:gd name="T18" fmla="*/ 0 w 102"/>
                <a:gd name="T19" fmla="*/ 50 h 19"/>
                <a:gd name="T20" fmla="*/ 12 w 102"/>
                <a:gd name="T21" fmla="*/ 40 h 19"/>
                <a:gd name="T22" fmla="*/ 72 w 102"/>
                <a:gd name="T23" fmla="*/ 18 h 19"/>
                <a:gd name="T24" fmla="*/ 114 w 102"/>
                <a:gd name="T25" fmla="*/ 0 h 19"/>
                <a:gd name="T26" fmla="*/ 141 w 102"/>
                <a:gd name="T27" fmla="*/ 0 h 19"/>
                <a:gd name="T28" fmla="*/ 170 w 102"/>
                <a:gd name="T29" fmla="*/ 0 h 19"/>
                <a:gd name="T30" fmla="*/ 141 w 102"/>
                <a:gd name="T31" fmla="*/ 8 h 19"/>
                <a:gd name="T32" fmla="*/ 151 w 102"/>
                <a:gd name="T33" fmla="*/ 18 h 19"/>
                <a:gd name="T34" fmla="*/ 141 w 102"/>
                <a:gd name="T35" fmla="*/ 18 h 19"/>
                <a:gd name="T36" fmla="*/ 114 w 102"/>
                <a:gd name="T37" fmla="*/ 33 h 19"/>
                <a:gd name="T38" fmla="*/ 99 w 102"/>
                <a:gd name="T39" fmla="*/ 40 h 19"/>
                <a:gd name="T40" fmla="*/ 102 w 102"/>
                <a:gd name="T41" fmla="*/ 33 h 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 h="19">
                  <a:moveTo>
                    <a:pt x="61" y="12"/>
                  </a:moveTo>
                  <a:lnTo>
                    <a:pt x="61" y="7"/>
                  </a:lnTo>
                  <a:lnTo>
                    <a:pt x="50" y="12"/>
                  </a:lnTo>
                  <a:lnTo>
                    <a:pt x="38" y="15"/>
                  </a:lnTo>
                  <a:lnTo>
                    <a:pt x="28" y="19"/>
                  </a:lnTo>
                  <a:lnTo>
                    <a:pt x="19" y="19"/>
                  </a:lnTo>
                  <a:lnTo>
                    <a:pt x="19" y="17"/>
                  </a:lnTo>
                  <a:lnTo>
                    <a:pt x="12" y="19"/>
                  </a:lnTo>
                  <a:lnTo>
                    <a:pt x="0" y="19"/>
                  </a:lnTo>
                  <a:lnTo>
                    <a:pt x="7" y="15"/>
                  </a:lnTo>
                  <a:lnTo>
                    <a:pt x="43" y="7"/>
                  </a:lnTo>
                  <a:lnTo>
                    <a:pt x="69" y="0"/>
                  </a:lnTo>
                  <a:lnTo>
                    <a:pt x="85" y="0"/>
                  </a:lnTo>
                  <a:lnTo>
                    <a:pt x="102" y="0"/>
                  </a:lnTo>
                  <a:lnTo>
                    <a:pt x="85" y="3"/>
                  </a:lnTo>
                  <a:lnTo>
                    <a:pt x="90" y="7"/>
                  </a:lnTo>
                  <a:lnTo>
                    <a:pt x="85" y="7"/>
                  </a:lnTo>
                  <a:lnTo>
                    <a:pt x="69" y="12"/>
                  </a:lnTo>
                  <a:lnTo>
                    <a:pt x="59" y="15"/>
                  </a:lnTo>
                  <a:lnTo>
                    <a:pt x="61" y="12"/>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493" name="Freeform 5635"/>
            <p:cNvSpPr>
              <a:spLocks/>
            </p:cNvSpPr>
            <p:nvPr/>
          </p:nvSpPr>
          <p:spPr bwMode="auto">
            <a:xfrm>
              <a:off x="1310" y="1029"/>
              <a:ext cx="68" cy="27"/>
            </a:xfrm>
            <a:custGeom>
              <a:avLst/>
              <a:gdLst>
                <a:gd name="T0" fmla="*/ 46 w 62"/>
                <a:gd name="T1" fmla="*/ 24 h 21"/>
                <a:gd name="T2" fmla="*/ 30 w 62"/>
                <a:gd name="T3" fmla="*/ 17 h 21"/>
                <a:gd name="T4" fmla="*/ 38 w 62"/>
                <a:gd name="T5" fmla="*/ 17 h 21"/>
                <a:gd name="T6" fmla="*/ 27 w 62"/>
                <a:gd name="T7" fmla="*/ 24 h 21"/>
                <a:gd name="T8" fmla="*/ 24 w 62"/>
                <a:gd name="T9" fmla="*/ 31 h 21"/>
                <a:gd name="T10" fmla="*/ 24 w 62"/>
                <a:gd name="T11" fmla="*/ 31 h 21"/>
                <a:gd name="T12" fmla="*/ 0 w 62"/>
                <a:gd name="T13" fmla="*/ 50 h 21"/>
                <a:gd name="T14" fmla="*/ 65 w 62"/>
                <a:gd name="T15" fmla="*/ 40 h 21"/>
                <a:gd name="T16" fmla="*/ 27 w 62"/>
                <a:gd name="T17" fmla="*/ 58 h 21"/>
                <a:gd name="T18" fmla="*/ 24 w 62"/>
                <a:gd name="T19" fmla="*/ 66 h 21"/>
                <a:gd name="T20" fmla="*/ 60 w 62"/>
                <a:gd name="T21" fmla="*/ 75 h 21"/>
                <a:gd name="T22" fmla="*/ 65 w 62"/>
                <a:gd name="T23" fmla="*/ 66 h 21"/>
                <a:gd name="T24" fmla="*/ 71 w 62"/>
                <a:gd name="T25" fmla="*/ 58 h 21"/>
                <a:gd name="T26" fmla="*/ 83 w 62"/>
                <a:gd name="T27" fmla="*/ 58 h 21"/>
                <a:gd name="T28" fmla="*/ 91 w 62"/>
                <a:gd name="T29" fmla="*/ 50 h 21"/>
                <a:gd name="T30" fmla="*/ 79 w 62"/>
                <a:gd name="T31" fmla="*/ 40 h 21"/>
                <a:gd name="T32" fmla="*/ 99 w 62"/>
                <a:gd name="T33" fmla="*/ 17 h 21"/>
                <a:gd name="T34" fmla="*/ 95 w 62"/>
                <a:gd name="T35" fmla="*/ 0 h 21"/>
                <a:gd name="T36" fmla="*/ 77 w 62"/>
                <a:gd name="T37" fmla="*/ 8 h 21"/>
                <a:gd name="T38" fmla="*/ 54 w 62"/>
                <a:gd name="T39" fmla="*/ 8 h 21"/>
                <a:gd name="T40" fmla="*/ 60 w 62"/>
                <a:gd name="T41" fmla="*/ 24 h 21"/>
                <a:gd name="T42" fmla="*/ 54 w 62"/>
                <a:gd name="T43" fmla="*/ 24 h 21"/>
                <a:gd name="T44" fmla="*/ 46 w 62"/>
                <a:gd name="T45" fmla="*/ 24 h 2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2" h="21">
                  <a:moveTo>
                    <a:pt x="29" y="7"/>
                  </a:moveTo>
                  <a:lnTo>
                    <a:pt x="19" y="5"/>
                  </a:lnTo>
                  <a:lnTo>
                    <a:pt x="24" y="5"/>
                  </a:lnTo>
                  <a:lnTo>
                    <a:pt x="17" y="7"/>
                  </a:lnTo>
                  <a:lnTo>
                    <a:pt x="15" y="9"/>
                  </a:lnTo>
                  <a:lnTo>
                    <a:pt x="0" y="14"/>
                  </a:lnTo>
                  <a:lnTo>
                    <a:pt x="41" y="12"/>
                  </a:lnTo>
                  <a:lnTo>
                    <a:pt x="17" y="16"/>
                  </a:lnTo>
                  <a:lnTo>
                    <a:pt x="15" y="19"/>
                  </a:lnTo>
                  <a:lnTo>
                    <a:pt x="38" y="21"/>
                  </a:lnTo>
                  <a:lnTo>
                    <a:pt x="41" y="19"/>
                  </a:lnTo>
                  <a:lnTo>
                    <a:pt x="45" y="16"/>
                  </a:lnTo>
                  <a:lnTo>
                    <a:pt x="52" y="16"/>
                  </a:lnTo>
                  <a:lnTo>
                    <a:pt x="57" y="14"/>
                  </a:lnTo>
                  <a:lnTo>
                    <a:pt x="50" y="12"/>
                  </a:lnTo>
                  <a:lnTo>
                    <a:pt x="62" y="5"/>
                  </a:lnTo>
                  <a:lnTo>
                    <a:pt x="60" y="0"/>
                  </a:lnTo>
                  <a:lnTo>
                    <a:pt x="48" y="2"/>
                  </a:lnTo>
                  <a:lnTo>
                    <a:pt x="34" y="2"/>
                  </a:lnTo>
                  <a:lnTo>
                    <a:pt x="38" y="7"/>
                  </a:lnTo>
                  <a:lnTo>
                    <a:pt x="34" y="7"/>
                  </a:lnTo>
                  <a:lnTo>
                    <a:pt x="29" y="7"/>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494" name="Freeform 5636"/>
            <p:cNvSpPr>
              <a:spLocks/>
            </p:cNvSpPr>
            <p:nvPr/>
          </p:nvSpPr>
          <p:spPr bwMode="auto">
            <a:xfrm>
              <a:off x="1337" y="989"/>
              <a:ext cx="59" cy="22"/>
            </a:xfrm>
            <a:custGeom>
              <a:avLst/>
              <a:gdLst>
                <a:gd name="T0" fmla="*/ 51 w 54"/>
                <a:gd name="T1" fmla="*/ 2 h 19"/>
                <a:gd name="T2" fmla="*/ 56 w 54"/>
                <a:gd name="T3" fmla="*/ 2 h 19"/>
                <a:gd name="T4" fmla="*/ 73 w 54"/>
                <a:gd name="T5" fmla="*/ 2 h 19"/>
                <a:gd name="T6" fmla="*/ 81 w 54"/>
                <a:gd name="T7" fmla="*/ 2 h 19"/>
                <a:gd name="T8" fmla="*/ 81 w 54"/>
                <a:gd name="T9" fmla="*/ 19 h 19"/>
                <a:gd name="T10" fmla="*/ 83 w 54"/>
                <a:gd name="T11" fmla="*/ 29 h 19"/>
                <a:gd name="T12" fmla="*/ 62 w 54"/>
                <a:gd name="T13" fmla="*/ 39 h 19"/>
                <a:gd name="T14" fmla="*/ 37 w 54"/>
                <a:gd name="T15" fmla="*/ 25 h 19"/>
                <a:gd name="T16" fmla="*/ 0 w 54"/>
                <a:gd name="T17" fmla="*/ 25 h 19"/>
                <a:gd name="T18" fmla="*/ 5 w 54"/>
                <a:gd name="T19" fmla="*/ 14 h 19"/>
                <a:gd name="T20" fmla="*/ 30 w 54"/>
                <a:gd name="T21" fmla="*/ 14 h 19"/>
                <a:gd name="T22" fmla="*/ 27 w 54"/>
                <a:gd name="T23" fmla="*/ 2 h 19"/>
                <a:gd name="T24" fmla="*/ 15 w 54"/>
                <a:gd name="T25" fmla="*/ 2 h 19"/>
                <a:gd name="T26" fmla="*/ 5 w 54"/>
                <a:gd name="T27" fmla="*/ 0 h 19"/>
                <a:gd name="T28" fmla="*/ 51 w 54"/>
                <a:gd name="T29" fmla="*/ 0 h 19"/>
                <a:gd name="T30" fmla="*/ 51 w 54"/>
                <a:gd name="T31" fmla="*/ 2 h 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4" h="19">
                  <a:moveTo>
                    <a:pt x="33" y="2"/>
                  </a:moveTo>
                  <a:lnTo>
                    <a:pt x="36" y="2"/>
                  </a:lnTo>
                  <a:lnTo>
                    <a:pt x="47" y="2"/>
                  </a:lnTo>
                  <a:lnTo>
                    <a:pt x="52" y="2"/>
                  </a:lnTo>
                  <a:lnTo>
                    <a:pt x="52" y="9"/>
                  </a:lnTo>
                  <a:lnTo>
                    <a:pt x="54" y="14"/>
                  </a:lnTo>
                  <a:lnTo>
                    <a:pt x="40" y="19"/>
                  </a:lnTo>
                  <a:lnTo>
                    <a:pt x="24" y="12"/>
                  </a:lnTo>
                  <a:lnTo>
                    <a:pt x="0" y="12"/>
                  </a:lnTo>
                  <a:lnTo>
                    <a:pt x="5" y="7"/>
                  </a:lnTo>
                  <a:lnTo>
                    <a:pt x="19" y="7"/>
                  </a:lnTo>
                  <a:lnTo>
                    <a:pt x="17" y="2"/>
                  </a:lnTo>
                  <a:lnTo>
                    <a:pt x="10" y="2"/>
                  </a:lnTo>
                  <a:lnTo>
                    <a:pt x="5" y="0"/>
                  </a:lnTo>
                  <a:lnTo>
                    <a:pt x="33" y="0"/>
                  </a:lnTo>
                  <a:lnTo>
                    <a:pt x="33" y="2"/>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495" name="Freeform 5637"/>
            <p:cNvSpPr>
              <a:spLocks/>
            </p:cNvSpPr>
            <p:nvPr/>
          </p:nvSpPr>
          <p:spPr bwMode="auto">
            <a:xfrm>
              <a:off x="1241" y="1149"/>
              <a:ext cx="53" cy="24"/>
            </a:xfrm>
            <a:custGeom>
              <a:avLst/>
              <a:gdLst>
                <a:gd name="T0" fmla="*/ 73 w 47"/>
                <a:gd name="T1" fmla="*/ 29 h 19"/>
                <a:gd name="T2" fmla="*/ 73 w 47"/>
                <a:gd name="T3" fmla="*/ 23 h 19"/>
                <a:gd name="T4" fmla="*/ 47 w 47"/>
                <a:gd name="T5" fmla="*/ 0 h 19"/>
                <a:gd name="T6" fmla="*/ 38 w 47"/>
                <a:gd name="T7" fmla="*/ 13 h 19"/>
                <a:gd name="T8" fmla="*/ 34 w 47"/>
                <a:gd name="T9" fmla="*/ 8 h 19"/>
                <a:gd name="T10" fmla="*/ 26 w 47"/>
                <a:gd name="T11" fmla="*/ 23 h 19"/>
                <a:gd name="T12" fmla="*/ 0 w 47"/>
                <a:gd name="T13" fmla="*/ 38 h 19"/>
                <a:gd name="T14" fmla="*/ 47 w 47"/>
                <a:gd name="T15" fmla="*/ 61 h 19"/>
                <a:gd name="T16" fmla="*/ 87 w 47"/>
                <a:gd name="T17" fmla="*/ 47 h 19"/>
                <a:gd name="T18" fmla="*/ 77 w 47"/>
                <a:gd name="T19" fmla="*/ 47 h 19"/>
                <a:gd name="T20" fmla="*/ 73 w 47"/>
                <a:gd name="T21" fmla="*/ 29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 h="19">
                  <a:moveTo>
                    <a:pt x="40" y="9"/>
                  </a:moveTo>
                  <a:lnTo>
                    <a:pt x="40" y="7"/>
                  </a:lnTo>
                  <a:lnTo>
                    <a:pt x="26" y="0"/>
                  </a:lnTo>
                  <a:lnTo>
                    <a:pt x="21" y="4"/>
                  </a:lnTo>
                  <a:lnTo>
                    <a:pt x="19" y="2"/>
                  </a:lnTo>
                  <a:lnTo>
                    <a:pt x="14" y="7"/>
                  </a:lnTo>
                  <a:lnTo>
                    <a:pt x="0" y="12"/>
                  </a:lnTo>
                  <a:lnTo>
                    <a:pt x="26" y="19"/>
                  </a:lnTo>
                  <a:lnTo>
                    <a:pt x="47" y="14"/>
                  </a:lnTo>
                  <a:lnTo>
                    <a:pt x="42" y="14"/>
                  </a:lnTo>
                  <a:lnTo>
                    <a:pt x="40" y="9"/>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496" name="Freeform 5638"/>
            <p:cNvSpPr>
              <a:spLocks/>
            </p:cNvSpPr>
            <p:nvPr/>
          </p:nvSpPr>
          <p:spPr bwMode="auto">
            <a:xfrm>
              <a:off x="1533" y="1079"/>
              <a:ext cx="55" cy="17"/>
            </a:xfrm>
            <a:custGeom>
              <a:avLst/>
              <a:gdLst>
                <a:gd name="T0" fmla="*/ 69 w 48"/>
                <a:gd name="T1" fmla="*/ 0 h 14"/>
                <a:gd name="T2" fmla="*/ 3 w 48"/>
                <a:gd name="T3" fmla="*/ 0 h 14"/>
                <a:gd name="T4" fmla="*/ 0 w 48"/>
                <a:gd name="T5" fmla="*/ 13 h 14"/>
                <a:gd name="T6" fmla="*/ 10 w 48"/>
                <a:gd name="T7" fmla="*/ 23 h 14"/>
                <a:gd name="T8" fmla="*/ 19 w 48"/>
                <a:gd name="T9" fmla="*/ 36 h 14"/>
                <a:gd name="T10" fmla="*/ 95 w 48"/>
                <a:gd name="T11" fmla="*/ 33 h 14"/>
                <a:gd name="T12" fmla="*/ 69 w 48"/>
                <a:gd name="T13" fmla="*/ 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 h="14">
                  <a:moveTo>
                    <a:pt x="34" y="0"/>
                  </a:moveTo>
                  <a:lnTo>
                    <a:pt x="3" y="0"/>
                  </a:lnTo>
                  <a:lnTo>
                    <a:pt x="0" y="5"/>
                  </a:lnTo>
                  <a:lnTo>
                    <a:pt x="5" y="9"/>
                  </a:lnTo>
                  <a:lnTo>
                    <a:pt x="10" y="14"/>
                  </a:lnTo>
                  <a:lnTo>
                    <a:pt x="48" y="12"/>
                  </a:lnTo>
                  <a:lnTo>
                    <a:pt x="34" y="0"/>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497" name="Freeform 5639"/>
            <p:cNvSpPr>
              <a:spLocks/>
            </p:cNvSpPr>
            <p:nvPr/>
          </p:nvSpPr>
          <p:spPr bwMode="auto">
            <a:xfrm>
              <a:off x="1511" y="1177"/>
              <a:ext cx="34" cy="19"/>
            </a:xfrm>
            <a:custGeom>
              <a:avLst/>
              <a:gdLst>
                <a:gd name="T0" fmla="*/ 42 w 31"/>
                <a:gd name="T1" fmla="*/ 32 h 15"/>
                <a:gd name="T2" fmla="*/ 3 w 31"/>
                <a:gd name="T3" fmla="*/ 48 h 15"/>
                <a:gd name="T4" fmla="*/ 0 w 31"/>
                <a:gd name="T5" fmla="*/ 23 h 15"/>
                <a:gd name="T6" fmla="*/ 30 w 31"/>
                <a:gd name="T7" fmla="*/ 0 h 15"/>
                <a:gd name="T8" fmla="*/ 49 w 31"/>
                <a:gd name="T9" fmla="*/ 10 h 15"/>
                <a:gd name="T10" fmla="*/ 42 w 31"/>
                <a:gd name="T11" fmla="*/ 32 h 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 h="15">
                  <a:moveTo>
                    <a:pt x="26" y="10"/>
                  </a:moveTo>
                  <a:lnTo>
                    <a:pt x="3" y="15"/>
                  </a:lnTo>
                  <a:lnTo>
                    <a:pt x="0" y="7"/>
                  </a:lnTo>
                  <a:lnTo>
                    <a:pt x="19" y="0"/>
                  </a:lnTo>
                  <a:lnTo>
                    <a:pt x="31" y="3"/>
                  </a:lnTo>
                  <a:lnTo>
                    <a:pt x="26" y="10"/>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498" name="Freeform 5640"/>
            <p:cNvSpPr>
              <a:spLocks/>
            </p:cNvSpPr>
            <p:nvPr/>
          </p:nvSpPr>
          <p:spPr bwMode="auto">
            <a:xfrm>
              <a:off x="1411" y="994"/>
              <a:ext cx="37" cy="17"/>
            </a:xfrm>
            <a:custGeom>
              <a:avLst/>
              <a:gdLst>
                <a:gd name="T0" fmla="*/ 0 w 33"/>
                <a:gd name="T1" fmla="*/ 14 h 15"/>
                <a:gd name="T2" fmla="*/ 10 w 33"/>
                <a:gd name="T3" fmla="*/ 0 h 15"/>
                <a:gd name="T4" fmla="*/ 58 w 33"/>
                <a:gd name="T5" fmla="*/ 14 h 15"/>
                <a:gd name="T6" fmla="*/ 52 w 33"/>
                <a:gd name="T7" fmla="*/ 18 h 15"/>
                <a:gd name="T8" fmla="*/ 10 w 33"/>
                <a:gd name="T9" fmla="*/ 28 h 15"/>
                <a:gd name="T10" fmla="*/ 3 w 33"/>
                <a:gd name="T11" fmla="*/ 18 h 15"/>
                <a:gd name="T12" fmla="*/ 0 w 33"/>
                <a:gd name="T13" fmla="*/ 14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15">
                  <a:moveTo>
                    <a:pt x="0" y="8"/>
                  </a:moveTo>
                  <a:lnTo>
                    <a:pt x="5" y="0"/>
                  </a:lnTo>
                  <a:lnTo>
                    <a:pt x="33" y="8"/>
                  </a:lnTo>
                  <a:lnTo>
                    <a:pt x="29" y="10"/>
                  </a:lnTo>
                  <a:lnTo>
                    <a:pt x="5" y="15"/>
                  </a:lnTo>
                  <a:lnTo>
                    <a:pt x="3" y="10"/>
                  </a:lnTo>
                  <a:lnTo>
                    <a:pt x="0" y="8"/>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499" name="Freeform 5641"/>
            <p:cNvSpPr>
              <a:spLocks/>
            </p:cNvSpPr>
            <p:nvPr/>
          </p:nvSpPr>
          <p:spPr bwMode="auto">
            <a:xfrm>
              <a:off x="1368" y="1047"/>
              <a:ext cx="40" cy="15"/>
            </a:xfrm>
            <a:custGeom>
              <a:avLst/>
              <a:gdLst>
                <a:gd name="T0" fmla="*/ 16 w 36"/>
                <a:gd name="T1" fmla="*/ 29 h 12"/>
                <a:gd name="T2" fmla="*/ 0 w 36"/>
                <a:gd name="T3" fmla="*/ 23 h 12"/>
                <a:gd name="T4" fmla="*/ 49 w 36"/>
                <a:gd name="T5" fmla="*/ 0 h 12"/>
                <a:gd name="T6" fmla="*/ 60 w 36"/>
                <a:gd name="T7" fmla="*/ 23 h 12"/>
                <a:gd name="T8" fmla="*/ 52 w 36"/>
                <a:gd name="T9" fmla="*/ 38 h 12"/>
                <a:gd name="T10" fmla="*/ 16 w 36"/>
                <a:gd name="T11" fmla="*/ 29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 h="12">
                  <a:moveTo>
                    <a:pt x="10" y="9"/>
                  </a:moveTo>
                  <a:lnTo>
                    <a:pt x="0" y="7"/>
                  </a:lnTo>
                  <a:lnTo>
                    <a:pt x="29" y="0"/>
                  </a:lnTo>
                  <a:lnTo>
                    <a:pt x="36" y="7"/>
                  </a:lnTo>
                  <a:lnTo>
                    <a:pt x="31" y="12"/>
                  </a:lnTo>
                  <a:lnTo>
                    <a:pt x="10" y="9"/>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500" name="Freeform 5642"/>
            <p:cNvSpPr>
              <a:spLocks/>
            </p:cNvSpPr>
            <p:nvPr/>
          </p:nvSpPr>
          <p:spPr bwMode="auto">
            <a:xfrm>
              <a:off x="1219" y="1079"/>
              <a:ext cx="32" cy="15"/>
            </a:xfrm>
            <a:custGeom>
              <a:avLst/>
              <a:gdLst>
                <a:gd name="T0" fmla="*/ 14 w 30"/>
                <a:gd name="T1" fmla="*/ 38 h 12"/>
                <a:gd name="T2" fmla="*/ 0 w 30"/>
                <a:gd name="T3" fmla="*/ 8 h 12"/>
                <a:gd name="T4" fmla="*/ 36 w 30"/>
                <a:gd name="T5" fmla="*/ 0 h 12"/>
                <a:gd name="T6" fmla="*/ 41 w 30"/>
                <a:gd name="T7" fmla="*/ 8 h 12"/>
                <a:gd name="T8" fmla="*/ 14 w 30"/>
                <a:gd name="T9" fmla="*/ 38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2">
                  <a:moveTo>
                    <a:pt x="9" y="12"/>
                  </a:moveTo>
                  <a:lnTo>
                    <a:pt x="0" y="2"/>
                  </a:lnTo>
                  <a:lnTo>
                    <a:pt x="26" y="0"/>
                  </a:lnTo>
                  <a:lnTo>
                    <a:pt x="30" y="2"/>
                  </a:lnTo>
                  <a:lnTo>
                    <a:pt x="9" y="12"/>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501" name="Freeform 5643"/>
            <p:cNvSpPr>
              <a:spLocks/>
            </p:cNvSpPr>
            <p:nvPr/>
          </p:nvSpPr>
          <p:spPr bwMode="auto">
            <a:xfrm>
              <a:off x="1822" y="1137"/>
              <a:ext cx="35" cy="21"/>
            </a:xfrm>
            <a:custGeom>
              <a:avLst/>
              <a:gdLst>
                <a:gd name="T0" fmla="*/ 58 w 31"/>
                <a:gd name="T1" fmla="*/ 35 h 17"/>
                <a:gd name="T2" fmla="*/ 12 w 31"/>
                <a:gd name="T3" fmla="*/ 0 h 17"/>
                <a:gd name="T4" fmla="*/ 0 w 31"/>
                <a:gd name="T5" fmla="*/ 14 h 17"/>
                <a:gd name="T6" fmla="*/ 0 w 31"/>
                <a:gd name="T7" fmla="*/ 21 h 17"/>
                <a:gd name="T8" fmla="*/ 0 w 31"/>
                <a:gd name="T9" fmla="*/ 28 h 17"/>
                <a:gd name="T10" fmla="*/ 3 w 31"/>
                <a:gd name="T11" fmla="*/ 35 h 17"/>
                <a:gd name="T12" fmla="*/ 12 w 31"/>
                <a:gd name="T13" fmla="*/ 40 h 17"/>
                <a:gd name="T14" fmla="*/ 3 w 31"/>
                <a:gd name="T15" fmla="*/ 49 h 17"/>
                <a:gd name="T16" fmla="*/ 58 w 31"/>
                <a:gd name="T17" fmla="*/ 35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 h="17">
                  <a:moveTo>
                    <a:pt x="31" y="12"/>
                  </a:moveTo>
                  <a:lnTo>
                    <a:pt x="7" y="0"/>
                  </a:lnTo>
                  <a:lnTo>
                    <a:pt x="0" y="5"/>
                  </a:lnTo>
                  <a:lnTo>
                    <a:pt x="0" y="7"/>
                  </a:lnTo>
                  <a:lnTo>
                    <a:pt x="0" y="10"/>
                  </a:lnTo>
                  <a:lnTo>
                    <a:pt x="3" y="12"/>
                  </a:lnTo>
                  <a:lnTo>
                    <a:pt x="7" y="14"/>
                  </a:lnTo>
                  <a:lnTo>
                    <a:pt x="3" y="17"/>
                  </a:lnTo>
                  <a:lnTo>
                    <a:pt x="31" y="12"/>
                  </a:lnTo>
                  <a:close/>
                </a:path>
              </a:pathLst>
            </a:custGeom>
            <a:solidFill>
              <a:srgbClr val="0033CC"/>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502" name="Freeform 5644"/>
            <p:cNvSpPr>
              <a:spLocks/>
            </p:cNvSpPr>
            <p:nvPr/>
          </p:nvSpPr>
          <p:spPr bwMode="auto">
            <a:xfrm>
              <a:off x="2191" y="1210"/>
              <a:ext cx="143" cy="60"/>
            </a:xfrm>
            <a:custGeom>
              <a:avLst/>
              <a:gdLst>
                <a:gd name="T0" fmla="*/ 183 w 126"/>
                <a:gd name="T1" fmla="*/ 0 h 48"/>
                <a:gd name="T2" fmla="*/ 180 w 126"/>
                <a:gd name="T3" fmla="*/ 16 h 48"/>
                <a:gd name="T4" fmla="*/ 155 w 126"/>
                <a:gd name="T5" fmla="*/ 23 h 48"/>
                <a:gd name="T6" fmla="*/ 140 w 126"/>
                <a:gd name="T7" fmla="*/ 16 h 48"/>
                <a:gd name="T8" fmla="*/ 140 w 126"/>
                <a:gd name="T9" fmla="*/ 38 h 48"/>
                <a:gd name="T10" fmla="*/ 140 w 126"/>
                <a:gd name="T11" fmla="*/ 31 h 48"/>
                <a:gd name="T12" fmla="*/ 116 w 126"/>
                <a:gd name="T13" fmla="*/ 23 h 48"/>
                <a:gd name="T14" fmla="*/ 112 w 126"/>
                <a:gd name="T15" fmla="*/ 38 h 48"/>
                <a:gd name="T16" fmla="*/ 95 w 126"/>
                <a:gd name="T17" fmla="*/ 23 h 48"/>
                <a:gd name="T18" fmla="*/ 83 w 126"/>
                <a:gd name="T19" fmla="*/ 51 h 48"/>
                <a:gd name="T20" fmla="*/ 73 w 126"/>
                <a:gd name="T21" fmla="*/ 60 h 48"/>
                <a:gd name="T22" fmla="*/ 58 w 126"/>
                <a:gd name="T23" fmla="*/ 48 h 48"/>
                <a:gd name="T24" fmla="*/ 68 w 126"/>
                <a:gd name="T25" fmla="*/ 38 h 48"/>
                <a:gd name="T26" fmla="*/ 36 w 126"/>
                <a:gd name="T27" fmla="*/ 0 h 48"/>
                <a:gd name="T28" fmla="*/ 41 w 126"/>
                <a:gd name="T29" fmla="*/ 16 h 48"/>
                <a:gd name="T30" fmla="*/ 45 w 126"/>
                <a:gd name="T31" fmla="*/ 31 h 48"/>
                <a:gd name="T32" fmla="*/ 28 w 126"/>
                <a:gd name="T33" fmla="*/ 16 h 48"/>
                <a:gd name="T34" fmla="*/ 23 w 126"/>
                <a:gd name="T35" fmla="*/ 31 h 48"/>
                <a:gd name="T36" fmla="*/ 23 w 126"/>
                <a:gd name="T37" fmla="*/ 31 h 48"/>
                <a:gd name="T38" fmla="*/ 28 w 126"/>
                <a:gd name="T39" fmla="*/ 38 h 48"/>
                <a:gd name="T40" fmla="*/ 23 w 126"/>
                <a:gd name="T41" fmla="*/ 38 h 48"/>
                <a:gd name="T42" fmla="*/ 3 w 126"/>
                <a:gd name="T43" fmla="*/ 38 h 48"/>
                <a:gd name="T44" fmla="*/ 10 w 126"/>
                <a:gd name="T45" fmla="*/ 48 h 48"/>
                <a:gd name="T46" fmla="*/ 0 w 126"/>
                <a:gd name="T47" fmla="*/ 48 h 48"/>
                <a:gd name="T48" fmla="*/ 51 w 126"/>
                <a:gd name="T49" fmla="*/ 51 h 48"/>
                <a:gd name="T50" fmla="*/ 41 w 126"/>
                <a:gd name="T51" fmla="*/ 60 h 48"/>
                <a:gd name="T52" fmla="*/ 45 w 126"/>
                <a:gd name="T53" fmla="*/ 69 h 48"/>
                <a:gd name="T54" fmla="*/ 3 w 126"/>
                <a:gd name="T55" fmla="*/ 75 h 48"/>
                <a:gd name="T56" fmla="*/ 36 w 126"/>
                <a:gd name="T57" fmla="*/ 88 h 48"/>
                <a:gd name="T58" fmla="*/ 51 w 126"/>
                <a:gd name="T59" fmla="*/ 95 h 48"/>
                <a:gd name="T60" fmla="*/ 45 w 126"/>
                <a:gd name="T61" fmla="*/ 100 h 48"/>
                <a:gd name="T62" fmla="*/ 51 w 126"/>
                <a:gd name="T63" fmla="*/ 100 h 48"/>
                <a:gd name="T64" fmla="*/ 45 w 126"/>
                <a:gd name="T65" fmla="*/ 110 h 48"/>
                <a:gd name="T66" fmla="*/ 28 w 126"/>
                <a:gd name="T67" fmla="*/ 125 h 48"/>
                <a:gd name="T68" fmla="*/ 45 w 126"/>
                <a:gd name="T69" fmla="*/ 133 h 48"/>
                <a:gd name="T70" fmla="*/ 73 w 126"/>
                <a:gd name="T71" fmla="*/ 138 h 48"/>
                <a:gd name="T72" fmla="*/ 126 w 126"/>
                <a:gd name="T73" fmla="*/ 148 h 48"/>
                <a:gd name="T74" fmla="*/ 162 w 126"/>
                <a:gd name="T75" fmla="*/ 133 h 48"/>
                <a:gd name="T76" fmla="*/ 200 w 126"/>
                <a:gd name="T77" fmla="*/ 110 h 48"/>
                <a:gd name="T78" fmla="*/ 219 w 126"/>
                <a:gd name="T79" fmla="*/ 88 h 48"/>
                <a:gd name="T80" fmla="*/ 235 w 126"/>
                <a:gd name="T81" fmla="*/ 75 h 48"/>
                <a:gd name="T82" fmla="*/ 237 w 126"/>
                <a:gd name="T83" fmla="*/ 75 h 48"/>
                <a:gd name="T84" fmla="*/ 227 w 126"/>
                <a:gd name="T85" fmla="*/ 69 h 48"/>
                <a:gd name="T86" fmla="*/ 237 w 126"/>
                <a:gd name="T87" fmla="*/ 60 h 48"/>
                <a:gd name="T88" fmla="*/ 237 w 126"/>
                <a:gd name="T89" fmla="*/ 51 h 48"/>
                <a:gd name="T90" fmla="*/ 219 w 126"/>
                <a:gd name="T91" fmla="*/ 51 h 48"/>
                <a:gd name="T92" fmla="*/ 224 w 126"/>
                <a:gd name="T93" fmla="*/ 48 h 48"/>
                <a:gd name="T94" fmla="*/ 213 w 126"/>
                <a:gd name="T95" fmla="*/ 38 h 48"/>
                <a:gd name="T96" fmla="*/ 210 w 126"/>
                <a:gd name="T97" fmla="*/ 23 h 48"/>
                <a:gd name="T98" fmla="*/ 224 w 126"/>
                <a:gd name="T99" fmla="*/ 10 h 48"/>
                <a:gd name="T100" fmla="*/ 200 w 126"/>
                <a:gd name="T101" fmla="*/ 16 h 48"/>
                <a:gd name="T102" fmla="*/ 183 w 126"/>
                <a:gd name="T103" fmla="*/ 0 h 4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26" h="48">
                  <a:moveTo>
                    <a:pt x="97" y="0"/>
                  </a:moveTo>
                  <a:lnTo>
                    <a:pt x="95" y="5"/>
                  </a:lnTo>
                  <a:lnTo>
                    <a:pt x="83" y="7"/>
                  </a:lnTo>
                  <a:lnTo>
                    <a:pt x="74" y="5"/>
                  </a:lnTo>
                  <a:lnTo>
                    <a:pt x="74" y="12"/>
                  </a:lnTo>
                  <a:lnTo>
                    <a:pt x="74" y="10"/>
                  </a:lnTo>
                  <a:lnTo>
                    <a:pt x="62" y="7"/>
                  </a:lnTo>
                  <a:lnTo>
                    <a:pt x="60" y="12"/>
                  </a:lnTo>
                  <a:lnTo>
                    <a:pt x="50" y="7"/>
                  </a:lnTo>
                  <a:lnTo>
                    <a:pt x="43" y="17"/>
                  </a:lnTo>
                  <a:lnTo>
                    <a:pt x="38" y="19"/>
                  </a:lnTo>
                  <a:lnTo>
                    <a:pt x="31" y="15"/>
                  </a:lnTo>
                  <a:lnTo>
                    <a:pt x="36" y="12"/>
                  </a:lnTo>
                  <a:lnTo>
                    <a:pt x="19" y="0"/>
                  </a:lnTo>
                  <a:lnTo>
                    <a:pt x="22" y="5"/>
                  </a:lnTo>
                  <a:lnTo>
                    <a:pt x="24" y="10"/>
                  </a:lnTo>
                  <a:lnTo>
                    <a:pt x="15" y="5"/>
                  </a:lnTo>
                  <a:lnTo>
                    <a:pt x="12" y="10"/>
                  </a:lnTo>
                  <a:lnTo>
                    <a:pt x="15" y="12"/>
                  </a:lnTo>
                  <a:lnTo>
                    <a:pt x="12" y="12"/>
                  </a:lnTo>
                  <a:lnTo>
                    <a:pt x="3" y="12"/>
                  </a:lnTo>
                  <a:lnTo>
                    <a:pt x="5" y="15"/>
                  </a:lnTo>
                  <a:lnTo>
                    <a:pt x="0" y="15"/>
                  </a:lnTo>
                  <a:lnTo>
                    <a:pt x="27" y="17"/>
                  </a:lnTo>
                  <a:lnTo>
                    <a:pt x="22" y="19"/>
                  </a:lnTo>
                  <a:lnTo>
                    <a:pt x="24" y="22"/>
                  </a:lnTo>
                  <a:lnTo>
                    <a:pt x="3" y="24"/>
                  </a:lnTo>
                  <a:lnTo>
                    <a:pt x="19" y="29"/>
                  </a:lnTo>
                  <a:lnTo>
                    <a:pt x="27" y="31"/>
                  </a:lnTo>
                  <a:lnTo>
                    <a:pt x="24" y="33"/>
                  </a:lnTo>
                  <a:lnTo>
                    <a:pt x="27" y="33"/>
                  </a:lnTo>
                  <a:lnTo>
                    <a:pt x="24" y="36"/>
                  </a:lnTo>
                  <a:lnTo>
                    <a:pt x="15" y="41"/>
                  </a:lnTo>
                  <a:lnTo>
                    <a:pt x="24" y="43"/>
                  </a:lnTo>
                  <a:lnTo>
                    <a:pt x="38" y="45"/>
                  </a:lnTo>
                  <a:lnTo>
                    <a:pt x="67" y="48"/>
                  </a:lnTo>
                  <a:lnTo>
                    <a:pt x="86" y="43"/>
                  </a:lnTo>
                  <a:lnTo>
                    <a:pt x="107" y="36"/>
                  </a:lnTo>
                  <a:lnTo>
                    <a:pt x="116" y="29"/>
                  </a:lnTo>
                  <a:lnTo>
                    <a:pt x="124" y="24"/>
                  </a:lnTo>
                  <a:lnTo>
                    <a:pt x="126" y="24"/>
                  </a:lnTo>
                  <a:lnTo>
                    <a:pt x="121" y="22"/>
                  </a:lnTo>
                  <a:lnTo>
                    <a:pt x="126" y="19"/>
                  </a:lnTo>
                  <a:lnTo>
                    <a:pt x="126" y="17"/>
                  </a:lnTo>
                  <a:lnTo>
                    <a:pt x="116" y="17"/>
                  </a:lnTo>
                  <a:lnTo>
                    <a:pt x="119" y="15"/>
                  </a:lnTo>
                  <a:lnTo>
                    <a:pt x="114" y="12"/>
                  </a:lnTo>
                  <a:lnTo>
                    <a:pt x="112" y="7"/>
                  </a:lnTo>
                  <a:lnTo>
                    <a:pt x="119" y="3"/>
                  </a:lnTo>
                  <a:lnTo>
                    <a:pt x="107" y="5"/>
                  </a:lnTo>
                  <a:lnTo>
                    <a:pt x="97" y="0"/>
                  </a:lnTo>
                  <a:close/>
                </a:path>
              </a:pathLst>
            </a:custGeom>
            <a:solidFill>
              <a:srgbClr val="0033CC"/>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503" name="Freeform 5645"/>
            <p:cNvSpPr>
              <a:spLocks/>
            </p:cNvSpPr>
            <p:nvPr/>
          </p:nvSpPr>
          <p:spPr bwMode="auto">
            <a:xfrm>
              <a:off x="2360" y="1436"/>
              <a:ext cx="61" cy="78"/>
            </a:xfrm>
            <a:custGeom>
              <a:avLst/>
              <a:gdLst>
                <a:gd name="T0" fmla="*/ 85 w 56"/>
                <a:gd name="T1" fmla="*/ 130 h 64"/>
                <a:gd name="T2" fmla="*/ 85 w 56"/>
                <a:gd name="T3" fmla="*/ 89 h 64"/>
                <a:gd name="T4" fmla="*/ 85 w 56"/>
                <a:gd name="T5" fmla="*/ 50 h 64"/>
                <a:gd name="T6" fmla="*/ 72 w 56"/>
                <a:gd name="T7" fmla="*/ 48 h 64"/>
                <a:gd name="T8" fmla="*/ 68 w 56"/>
                <a:gd name="T9" fmla="*/ 48 h 64"/>
                <a:gd name="T10" fmla="*/ 53 w 56"/>
                <a:gd name="T11" fmla="*/ 48 h 64"/>
                <a:gd name="T12" fmla="*/ 64 w 56"/>
                <a:gd name="T13" fmla="*/ 13 h 64"/>
                <a:gd name="T14" fmla="*/ 72 w 56"/>
                <a:gd name="T15" fmla="*/ 0 h 64"/>
                <a:gd name="T16" fmla="*/ 62 w 56"/>
                <a:gd name="T17" fmla="*/ 9 h 64"/>
                <a:gd name="T18" fmla="*/ 53 w 56"/>
                <a:gd name="T19" fmla="*/ 9 h 64"/>
                <a:gd name="T20" fmla="*/ 39 w 56"/>
                <a:gd name="T21" fmla="*/ 20 h 64"/>
                <a:gd name="T22" fmla="*/ 42 w 56"/>
                <a:gd name="T23" fmla="*/ 33 h 64"/>
                <a:gd name="T24" fmla="*/ 39 w 56"/>
                <a:gd name="T25" fmla="*/ 48 h 64"/>
                <a:gd name="T26" fmla="*/ 12 w 56"/>
                <a:gd name="T27" fmla="*/ 50 h 64"/>
                <a:gd name="T28" fmla="*/ 14 w 56"/>
                <a:gd name="T29" fmla="*/ 63 h 64"/>
                <a:gd name="T30" fmla="*/ 4 w 56"/>
                <a:gd name="T31" fmla="*/ 77 h 64"/>
                <a:gd name="T32" fmla="*/ 28 w 56"/>
                <a:gd name="T33" fmla="*/ 98 h 64"/>
                <a:gd name="T34" fmla="*/ 12 w 56"/>
                <a:gd name="T35" fmla="*/ 122 h 64"/>
                <a:gd name="T36" fmla="*/ 28 w 56"/>
                <a:gd name="T37" fmla="*/ 115 h 64"/>
                <a:gd name="T38" fmla="*/ 12 w 56"/>
                <a:gd name="T39" fmla="*/ 134 h 64"/>
                <a:gd name="T40" fmla="*/ 0 w 56"/>
                <a:gd name="T41" fmla="*/ 140 h 64"/>
                <a:gd name="T42" fmla="*/ 4 w 56"/>
                <a:gd name="T43" fmla="*/ 149 h 64"/>
                <a:gd name="T44" fmla="*/ 0 w 56"/>
                <a:gd name="T45" fmla="*/ 151 h 64"/>
                <a:gd name="T46" fmla="*/ 12 w 56"/>
                <a:gd name="T47" fmla="*/ 158 h 64"/>
                <a:gd name="T48" fmla="*/ 4 w 56"/>
                <a:gd name="T49" fmla="*/ 168 h 64"/>
                <a:gd name="T50" fmla="*/ 14 w 56"/>
                <a:gd name="T51" fmla="*/ 168 h 64"/>
                <a:gd name="T52" fmla="*/ 14 w 56"/>
                <a:gd name="T53" fmla="*/ 172 h 64"/>
                <a:gd name="T54" fmla="*/ 35 w 56"/>
                <a:gd name="T55" fmla="*/ 168 h 64"/>
                <a:gd name="T56" fmla="*/ 57 w 56"/>
                <a:gd name="T57" fmla="*/ 149 h 64"/>
                <a:gd name="T58" fmla="*/ 81 w 56"/>
                <a:gd name="T59" fmla="*/ 140 h 64"/>
                <a:gd name="T60" fmla="*/ 85 w 56"/>
                <a:gd name="T61" fmla="*/ 130 h 6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6" h="64">
                  <a:moveTo>
                    <a:pt x="56" y="48"/>
                  </a:moveTo>
                  <a:lnTo>
                    <a:pt x="56" y="33"/>
                  </a:lnTo>
                  <a:lnTo>
                    <a:pt x="56" y="19"/>
                  </a:lnTo>
                  <a:lnTo>
                    <a:pt x="47" y="17"/>
                  </a:lnTo>
                  <a:lnTo>
                    <a:pt x="44" y="17"/>
                  </a:lnTo>
                  <a:lnTo>
                    <a:pt x="35" y="17"/>
                  </a:lnTo>
                  <a:lnTo>
                    <a:pt x="42" y="5"/>
                  </a:lnTo>
                  <a:lnTo>
                    <a:pt x="47" y="0"/>
                  </a:lnTo>
                  <a:lnTo>
                    <a:pt x="40" y="3"/>
                  </a:lnTo>
                  <a:lnTo>
                    <a:pt x="35" y="3"/>
                  </a:lnTo>
                  <a:lnTo>
                    <a:pt x="26" y="7"/>
                  </a:lnTo>
                  <a:lnTo>
                    <a:pt x="28" y="12"/>
                  </a:lnTo>
                  <a:lnTo>
                    <a:pt x="26" y="17"/>
                  </a:lnTo>
                  <a:lnTo>
                    <a:pt x="7" y="19"/>
                  </a:lnTo>
                  <a:lnTo>
                    <a:pt x="9" y="24"/>
                  </a:lnTo>
                  <a:lnTo>
                    <a:pt x="4" y="29"/>
                  </a:lnTo>
                  <a:lnTo>
                    <a:pt x="18" y="36"/>
                  </a:lnTo>
                  <a:lnTo>
                    <a:pt x="7" y="45"/>
                  </a:lnTo>
                  <a:lnTo>
                    <a:pt x="18" y="43"/>
                  </a:lnTo>
                  <a:lnTo>
                    <a:pt x="7" y="50"/>
                  </a:lnTo>
                  <a:lnTo>
                    <a:pt x="0" y="52"/>
                  </a:lnTo>
                  <a:lnTo>
                    <a:pt x="4" y="55"/>
                  </a:lnTo>
                  <a:lnTo>
                    <a:pt x="0" y="57"/>
                  </a:lnTo>
                  <a:lnTo>
                    <a:pt x="7" y="59"/>
                  </a:lnTo>
                  <a:lnTo>
                    <a:pt x="4" y="62"/>
                  </a:lnTo>
                  <a:lnTo>
                    <a:pt x="9" y="62"/>
                  </a:lnTo>
                  <a:lnTo>
                    <a:pt x="9" y="64"/>
                  </a:lnTo>
                  <a:lnTo>
                    <a:pt x="23" y="62"/>
                  </a:lnTo>
                  <a:lnTo>
                    <a:pt x="37" y="55"/>
                  </a:lnTo>
                  <a:lnTo>
                    <a:pt x="52" y="52"/>
                  </a:lnTo>
                  <a:lnTo>
                    <a:pt x="56" y="48"/>
                  </a:lnTo>
                  <a:close/>
                </a:path>
              </a:pathLst>
            </a:custGeom>
            <a:solidFill>
              <a:srgbClr val="0033CC"/>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504" name="Freeform 5646"/>
            <p:cNvSpPr>
              <a:spLocks/>
            </p:cNvSpPr>
            <p:nvPr/>
          </p:nvSpPr>
          <p:spPr bwMode="auto">
            <a:xfrm>
              <a:off x="2428" y="1369"/>
              <a:ext cx="113" cy="176"/>
            </a:xfrm>
            <a:custGeom>
              <a:avLst/>
              <a:gdLst>
                <a:gd name="T0" fmla="*/ 14 w 102"/>
                <a:gd name="T1" fmla="*/ 126 h 142"/>
                <a:gd name="T2" fmla="*/ 28 w 102"/>
                <a:gd name="T3" fmla="*/ 126 h 142"/>
                <a:gd name="T4" fmla="*/ 20 w 102"/>
                <a:gd name="T5" fmla="*/ 167 h 142"/>
                <a:gd name="T6" fmla="*/ 34 w 102"/>
                <a:gd name="T7" fmla="*/ 180 h 142"/>
                <a:gd name="T8" fmla="*/ 52 w 102"/>
                <a:gd name="T9" fmla="*/ 193 h 142"/>
                <a:gd name="T10" fmla="*/ 64 w 102"/>
                <a:gd name="T11" fmla="*/ 248 h 142"/>
                <a:gd name="T12" fmla="*/ 28 w 102"/>
                <a:gd name="T13" fmla="*/ 278 h 142"/>
                <a:gd name="T14" fmla="*/ 41 w 102"/>
                <a:gd name="T15" fmla="*/ 296 h 142"/>
                <a:gd name="T16" fmla="*/ 14 w 102"/>
                <a:gd name="T17" fmla="*/ 332 h 142"/>
                <a:gd name="T18" fmla="*/ 47 w 102"/>
                <a:gd name="T19" fmla="*/ 354 h 142"/>
                <a:gd name="T20" fmla="*/ 64 w 102"/>
                <a:gd name="T21" fmla="*/ 354 h 142"/>
                <a:gd name="T22" fmla="*/ 24 w 102"/>
                <a:gd name="T23" fmla="*/ 387 h 142"/>
                <a:gd name="T24" fmla="*/ 10 w 102"/>
                <a:gd name="T25" fmla="*/ 415 h 142"/>
                <a:gd name="T26" fmla="*/ 43 w 102"/>
                <a:gd name="T27" fmla="*/ 405 h 142"/>
                <a:gd name="T28" fmla="*/ 72 w 102"/>
                <a:gd name="T29" fmla="*/ 387 h 142"/>
                <a:gd name="T30" fmla="*/ 135 w 102"/>
                <a:gd name="T31" fmla="*/ 387 h 142"/>
                <a:gd name="T32" fmla="*/ 141 w 102"/>
                <a:gd name="T33" fmla="*/ 345 h 142"/>
                <a:gd name="T34" fmla="*/ 170 w 102"/>
                <a:gd name="T35" fmla="*/ 296 h 142"/>
                <a:gd name="T36" fmla="*/ 135 w 102"/>
                <a:gd name="T37" fmla="*/ 284 h 142"/>
                <a:gd name="T38" fmla="*/ 123 w 102"/>
                <a:gd name="T39" fmla="*/ 244 h 142"/>
                <a:gd name="T40" fmla="*/ 126 w 102"/>
                <a:gd name="T41" fmla="*/ 223 h 142"/>
                <a:gd name="T42" fmla="*/ 88 w 102"/>
                <a:gd name="T43" fmla="*/ 133 h 142"/>
                <a:gd name="T44" fmla="*/ 72 w 102"/>
                <a:gd name="T45" fmla="*/ 110 h 142"/>
                <a:gd name="T46" fmla="*/ 66 w 102"/>
                <a:gd name="T47" fmla="*/ 102 h 142"/>
                <a:gd name="T48" fmla="*/ 47 w 102"/>
                <a:gd name="T49" fmla="*/ 50 h 142"/>
                <a:gd name="T50" fmla="*/ 47 w 102"/>
                <a:gd name="T51" fmla="*/ 37 h 142"/>
                <a:gd name="T52" fmla="*/ 28 w 102"/>
                <a:gd name="T53" fmla="*/ 0 h 142"/>
                <a:gd name="T54" fmla="*/ 20 w 102"/>
                <a:gd name="T55" fmla="*/ 37 h 142"/>
                <a:gd name="T56" fmla="*/ 10 w 102"/>
                <a:gd name="T57" fmla="*/ 50 h 142"/>
                <a:gd name="T58" fmla="*/ 10 w 102"/>
                <a:gd name="T59" fmla="*/ 71 h 142"/>
                <a:gd name="T60" fmla="*/ 2 w 102"/>
                <a:gd name="T61" fmla="*/ 89 h 142"/>
                <a:gd name="T62" fmla="*/ 14 w 102"/>
                <a:gd name="T63" fmla="*/ 89 h 142"/>
                <a:gd name="T64" fmla="*/ 2 w 102"/>
                <a:gd name="T65" fmla="*/ 159 h 1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2" h="142">
                  <a:moveTo>
                    <a:pt x="2" y="54"/>
                  </a:moveTo>
                  <a:lnTo>
                    <a:pt x="9" y="43"/>
                  </a:lnTo>
                  <a:lnTo>
                    <a:pt x="14" y="43"/>
                  </a:lnTo>
                  <a:lnTo>
                    <a:pt x="17" y="43"/>
                  </a:lnTo>
                  <a:lnTo>
                    <a:pt x="14" y="47"/>
                  </a:lnTo>
                  <a:lnTo>
                    <a:pt x="12" y="57"/>
                  </a:lnTo>
                  <a:lnTo>
                    <a:pt x="14" y="64"/>
                  </a:lnTo>
                  <a:lnTo>
                    <a:pt x="21" y="61"/>
                  </a:lnTo>
                  <a:lnTo>
                    <a:pt x="36" y="59"/>
                  </a:lnTo>
                  <a:lnTo>
                    <a:pt x="31" y="66"/>
                  </a:lnTo>
                  <a:lnTo>
                    <a:pt x="38" y="73"/>
                  </a:lnTo>
                  <a:lnTo>
                    <a:pt x="38" y="85"/>
                  </a:lnTo>
                  <a:lnTo>
                    <a:pt x="33" y="87"/>
                  </a:lnTo>
                  <a:lnTo>
                    <a:pt x="17" y="95"/>
                  </a:lnTo>
                  <a:lnTo>
                    <a:pt x="19" y="95"/>
                  </a:lnTo>
                  <a:lnTo>
                    <a:pt x="24" y="102"/>
                  </a:lnTo>
                  <a:lnTo>
                    <a:pt x="12" y="109"/>
                  </a:lnTo>
                  <a:lnTo>
                    <a:pt x="9" y="113"/>
                  </a:lnTo>
                  <a:lnTo>
                    <a:pt x="24" y="116"/>
                  </a:lnTo>
                  <a:lnTo>
                    <a:pt x="28" y="121"/>
                  </a:lnTo>
                  <a:lnTo>
                    <a:pt x="45" y="113"/>
                  </a:lnTo>
                  <a:lnTo>
                    <a:pt x="38" y="121"/>
                  </a:lnTo>
                  <a:lnTo>
                    <a:pt x="26" y="123"/>
                  </a:lnTo>
                  <a:lnTo>
                    <a:pt x="14" y="132"/>
                  </a:lnTo>
                  <a:lnTo>
                    <a:pt x="0" y="142"/>
                  </a:lnTo>
                  <a:lnTo>
                    <a:pt x="5" y="142"/>
                  </a:lnTo>
                  <a:lnTo>
                    <a:pt x="9" y="142"/>
                  </a:lnTo>
                  <a:lnTo>
                    <a:pt x="26" y="139"/>
                  </a:lnTo>
                  <a:lnTo>
                    <a:pt x="31" y="135"/>
                  </a:lnTo>
                  <a:lnTo>
                    <a:pt x="43" y="132"/>
                  </a:lnTo>
                  <a:lnTo>
                    <a:pt x="57" y="132"/>
                  </a:lnTo>
                  <a:lnTo>
                    <a:pt x="80" y="132"/>
                  </a:lnTo>
                  <a:lnTo>
                    <a:pt x="97" y="121"/>
                  </a:lnTo>
                  <a:lnTo>
                    <a:pt x="85" y="118"/>
                  </a:lnTo>
                  <a:lnTo>
                    <a:pt x="90" y="113"/>
                  </a:lnTo>
                  <a:lnTo>
                    <a:pt x="102" y="102"/>
                  </a:lnTo>
                  <a:lnTo>
                    <a:pt x="97" y="95"/>
                  </a:lnTo>
                  <a:lnTo>
                    <a:pt x="80" y="97"/>
                  </a:lnTo>
                  <a:lnTo>
                    <a:pt x="83" y="92"/>
                  </a:lnTo>
                  <a:lnTo>
                    <a:pt x="73" y="83"/>
                  </a:lnTo>
                  <a:lnTo>
                    <a:pt x="76" y="83"/>
                  </a:lnTo>
                  <a:lnTo>
                    <a:pt x="76" y="76"/>
                  </a:lnTo>
                  <a:lnTo>
                    <a:pt x="64" y="66"/>
                  </a:lnTo>
                  <a:lnTo>
                    <a:pt x="52" y="45"/>
                  </a:lnTo>
                  <a:lnTo>
                    <a:pt x="33" y="43"/>
                  </a:lnTo>
                  <a:lnTo>
                    <a:pt x="43" y="38"/>
                  </a:lnTo>
                  <a:lnTo>
                    <a:pt x="38" y="35"/>
                  </a:lnTo>
                  <a:lnTo>
                    <a:pt x="40" y="35"/>
                  </a:lnTo>
                  <a:lnTo>
                    <a:pt x="54" y="17"/>
                  </a:lnTo>
                  <a:lnTo>
                    <a:pt x="28" y="17"/>
                  </a:lnTo>
                  <a:lnTo>
                    <a:pt x="24" y="14"/>
                  </a:lnTo>
                  <a:lnTo>
                    <a:pt x="28" y="12"/>
                  </a:lnTo>
                  <a:lnTo>
                    <a:pt x="38" y="0"/>
                  </a:lnTo>
                  <a:lnTo>
                    <a:pt x="17" y="0"/>
                  </a:lnTo>
                  <a:lnTo>
                    <a:pt x="14" y="5"/>
                  </a:lnTo>
                  <a:lnTo>
                    <a:pt x="12" y="12"/>
                  </a:lnTo>
                  <a:lnTo>
                    <a:pt x="7" y="12"/>
                  </a:lnTo>
                  <a:lnTo>
                    <a:pt x="5" y="17"/>
                  </a:lnTo>
                  <a:lnTo>
                    <a:pt x="5" y="19"/>
                  </a:lnTo>
                  <a:lnTo>
                    <a:pt x="5" y="24"/>
                  </a:lnTo>
                  <a:lnTo>
                    <a:pt x="2" y="31"/>
                  </a:lnTo>
                  <a:lnTo>
                    <a:pt x="2" y="33"/>
                  </a:lnTo>
                  <a:lnTo>
                    <a:pt x="9" y="31"/>
                  </a:lnTo>
                  <a:lnTo>
                    <a:pt x="2" y="54"/>
                  </a:lnTo>
                  <a:close/>
                </a:path>
              </a:pathLst>
            </a:custGeom>
            <a:solidFill>
              <a:srgbClr val="0033CC"/>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505" name="Freeform 5647"/>
            <p:cNvSpPr>
              <a:spLocks/>
            </p:cNvSpPr>
            <p:nvPr/>
          </p:nvSpPr>
          <p:spPr bwMode="auto">
            <a:xfrm>
              <a:off x="2399" y="1436"/>
              <a:ext cx="33" cy="23"/>
            </a:xfrm>
            <a:custGeom>
              <a:avLst/>
              <a:gdLst>
                <a:gd name="T0" fmla="*/ 42 w 31"/>
                <a:gd name="T1" fmla="*/ 40 h 19"/>
                <a:gd name="T2" fmla="*/ 38 w 31"/>
                <a:gd name="T3" fmla="*/ 27 h 19"/>
                <a:gd name="T4" fmla="*/ 24 w 31"/>
                <a:gd name="T5" fmla="*/ 0 h 19"/>
                <a:gd name="T6" fmla="*/ 7 w 31"/>
                <a:gd name="T7" fmla="*/ 12 h 19"/>
                <a:gd name="T8" fmla="*/ 0 w 31"/>
                <a:gd name="T9" fmla="*/ 44 h 19"/>
                <a:gd name="T10" fmla="*/ 14 w 31"/>
                <a:gd name="T11" fmla="*/ 44 h 19"/>
                <a:gd name="T12" fmla="*/ 17 w 31"/>
                <a:gd name="T13" fmla="*/ 44 h 19"/>
                <a:gd name="T14" fmla="*/ 28 w 31"/>
                <a:gd name="T15" fmla="*/ 50 h 19"/>
                <a:gd name="T16" fmla="*/ 42 w 31"/>
                <a:gd name="T17" fmla="*/ 4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 h="19">
                  <a:moveTo>
                    <a:pt x="31" y="15"/>
                  </a:moveTo>
                  <a:lnTo>
                    <a:pt x="28" y="10"/>
                  </a:lnTo>
                  <a:lnTo>
                    <a:pt x="19" y="0"/>
                  </a:lnTo>
                  <a:lnTo>
                    <a:pt x="7" y="5"/>
                  </a:lnTo>
                  <a:lnTo>
                    <a:pt x="0" y="17"/>
                  </a:lnTo>
                  <a:lnTo>
                    <a:pt x="9" y="17"/>
                  </a:lnTo>
                  <a:lnTo>
                    <a:pt x="12" y="17"/>
                  </a:lnTo>
                  <a:lnTo>
                    <a:pt x="21" y="19"/>
                  </a:lnTo>
                  <a:lnTo>
                    <a:pt x="31" y="15"/>
                  </a:lnTo>
                  <a:close/>
                </a:path>
              </a:pathLst>
            </a:custGeom>
            <a:solidFill>
              <a:srgbClr val="0033CC"/>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506" name="Freeform 5648"/>
            <p:cNvSpPr>
              <a:spLocks/>
            </p:cNvSpPr>
            <p:nvPr/>
          </p:nvSpPr>
          <p:spPr bwMode="auto">
            <a:xfrm>
              <a:off x="2419" y="1389"/>
              <a:ext cx="13" cy="9"/>
            </a:xfrm>
            <a:custGeom>
              <a:avLst/>
              <a:gdLst>
                <a:gd name="T0" fmla="*/ 12 w 12"/>
                <a:gd name="T1" fmla="*/ 8 h 7"/>
                <a:gd name="T2" fmla="*/ 2 w 12"/>
                <a:gd name="T3" fmla="*/ 0 h 7"/>
                <a:gd name="T4" fmla="*/ 0 w 12"/>
                <a:gd name="T5" fmla="*/ 8 h 7"/>
                <a:gd name="T6" fmla="*/ 14 w 12"/>
                <a:gd name="T7" fmla="*/ 24 h 7"/>
                <a:gd name="T8" fmla="*/ 17 w 12"/>
                <a:gd name="T9" fmla="*/ 13 h 7"/>
                <a:gd name="T10" fmla="*/ 12 w 12"/>
                <a:gd name="T11" fmla="*/ 8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7">
                  <a:moveTo>
                    <a:pt x="7" y="2"/>
                  </a:moveTo>
                  <a:lnTo>
                    <a:pt x="2" y="0"/>
                  </a:lnTo>
                  <a:lnTo>
                    <a:pt x="0" y="2"/>
                  </a:lnTo>
                  <a:lnTo>
                    <a:pt x="9" y="7"/>
                  </a:lnTo>
                  <a:lnTo>
                    <a:pt x="12" y="4"/>
                  </a:lnTo>
                  <a:lnTo>
                    <a:pt x="7" y="2"/>
                  </a:lnTo>
                  <a:close/>
                </a:path>
              </a:pathLst>
            </a:custGeom>
            <a:solidFill>
              <a:srgbClr val="0033CC"/>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507" name="Freeform 5649"/>
            <p:cNvSpPr>
              <a:spLocks/>
            </p:cNvSpPr>
            <p:nvPr/>
          </p:nvSpPr>
          <p:spPr bwMode="auto">
            <a:xfrm>
              <a:off x="2416" y="1371"/>
              <a:ext cx="12" cy="13"/>
            </a:xfrm>
            <a:custGeom>
              <a:avLst/>
              <a:gdLst>
                <a:gd name="T0" fmla="*/ 12 w 12"/>
                <a:gd name="T1" fmla="*/ 21 h 10"/>
                <a:gd name="T2" fmla="*/ 10 w 12"/>
                <a:gd name="T3" fmla="*/ 0 h 10"/>
                <a:gd name="T4" fmla="*/ 3 w 12"/>
                <a:gd name="T5" fmla="*/ 21 h 10"/>
                <a:gd name="T6" fmla="*/ 0 w 12"/>
                <a:gd name="T7" fmla="*/ 38 h 10"/>
                <a:gd name="T8" fmla="*/ 12 w 12"/>
                <a:gd name="T9" fmla="*/ 21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0">
                  <a:moveTo>
                    <a:pt x="12" y="5"/>
                  </a:moveTo>
                  <a:lnTo>
                    <a:pt x="10" y="0"/>
                  </a:lnTo>
                  <a:lnTo>
                    <a:pt x="3" y="5"/>
                  </a:lnTo>
                  <a:lnTo>
                    <a:pt x="0" y="10"/>
                  </a:lnTo>
                  <a:lnTo>
                    <a:pt x="12" y="5"/>
                  </a:lnTo>
                  <a:close/>
                </a:path>
              </a:pathLst>
            </a:custGeom>
            <a:solidFill>
              <a:srgbClr val="0033CC"/>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508" name="Freeform 5650"/>
            <p:cNvSpPr>
              <a:spLocks/>
            </p:cNvSpPr>
            <p:nvPr/>
          </p:nvSpPr>
          <p:spPr bwMode="auto">
            <a:xfrm>
              <a:off x="2498" y="1328"/>
              <a:ext cx="2" cy="10"/>
            </a:xfrm>
            <a:custGeom>
              <a:avLst/>
              <a:gdLst>
                <a:gd name="T0" fmla="*/ 0 w 2"/>
                <a:gd name="T1" fmla="*/ 0 h 9"/>
                <a:gd name="T2" fmla="*/ 0 w 2"/>
                <a:gd name="T3" fmla="*/ 10 h 9"/>
                <a:gd name="T4" fmla="*/ 0 w 2"/>
                <a:gd name="T5" fmla="*/ 12 h 9"/>
                <a:gd name="T6" fmla="*/ 0 w 2"/>
                <a:gd name="T7" fmla="*/ 14 h 9"/>
                <a:gd name="T8" fmla="*/ 2 w 2"/>
                <a:gd name="T9" fmla="*/ 2 h 9"/>
                <a:gd name="T10" fmla="*/ 0 w 2"/>
                <a:gd name="T11" fmla="*/ 0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9">
                  <a:moveTo>
                    <a:pt x="0" y="0"/>
                  </a:moveTo>
                  <a:lnTo>
                    <a:pt x="0" y="5"/>
                  </a:lnTo>
                  <a:lnTo>
                    <a:pt x="0" y="7"/>
                  </a:lnTo>
                  <a:lnTo>
                    <a:pt x="0" y="9"/>
                  </a:lnTo>
                  <a:lnTo>
                    <a:pt x="2" y="2"/>
                  </a:lnTo>
                  <a:lnTo>
                    <a:pt x="0" y="0"/>
                  </a:lnTo>
                  <a:close/>
                </a:path>
              </a:pathLst>
            </a:custGeom>
            <a:solidFill>
              <a:srgbClr val="0033CC"/>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509" name="Freeform 5651"/>
            <p:cNvSpPr>
              <a:spLocks/>
            </p:cNvSpPr>
            <p:nvPr/>
          </p:nvSpPr>
          <p:spPr bwMode="auto">
            <a:xfrm>
              <a:off x="2426" y="1412"/>
              <a:ext cx="6" cy="4"/>
            </a:xfrm>
            <a:custGeom>
              <a:avLst/>
              <a:gdLst>
                <a:gd name="T0" fmla="*/ 0 w 7"/>
                <a:gd name="T1" fmla="*/ 12 h 3"/>
                <a:gd name="T2" fmla="*/ 3 w 7"/>
                <a:gd name="T3" fmla="*/ 0 h 3"/>
                <a:gd name="T4" fmla="*/ 0 w 7"/>
                <a:gd name="T5" fmla="*/ 0 h 3"/>
                <a:gd name="T6" fmla="*/ 0 w 7"/>
                <a:gd name="T7" fmla="*/ 12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3">
                  <a:moveTo>
                    <a:pt x="0" y="3"/>
                  </a:moveTo>
                  <a:lnTo>
                    <a:pt x="7" y="0"/>
                  </a:lnTo>
                  <a:lnTo>
                    <a:pt x="0" y="0"/>
                  </a:lnTo>
                  <a:lnTo>
                    <a:pt x="0" y="3"/>
                  </a:lnTo>
                  <a:close/>
                </a:path>
              </a:pathLst>
            </a:custGeom>
            <a:solidFill>
              <a:srgbClr val="0033CC"/>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510" name="Freeform 5652"/>
            <p:cNvSpPr>
              <a:spLocks/>
            </p:cNvSpPr>
            <p:nvPr/>
          </p:nvSpPr>
          <p:spPr bwMode="auto">
            <a:xfrm>
              <a:off x="2449" y="1474"/>
              <a:ext cx="6" cy="6"/>
            </a:xfrm>
            <a:custGeom>
              <a:avLst/>
              <a:gdLst>
                <a:gd name="T0" fmla="*/ 12 w 5"/>
                <a:gd name="T1" fmla="*/ 12 h 5"/>
                <a:gd name="T2" fmla="*/ 0 w 5"/>
                <a:gd name="T3" fmla="*/ 0 h 5"/>
                <a:gd name="T4" fmla="*/ 0 w 5"/>
                <a:gd name="T5" fmla="*/ 12 h 5"/>
                <a:gd name="T6" fmla="*/ 12 w 5"/>
                <a:gd name="T7" fmla="*/ 12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5">
                  <a:moveTo>
                    <a:pt x="5" y="5"/>
                  </a:moveTo>
                  <a:lnTo>
                    <a:pt x="0" y="0"/>
                  </a:lnTo>
                  <a:lnTo>
                    <a:pt x="0" y="5"/>
                  </a:lnTo>
                  <a:lnTo>
                    <a:pt x="5" y="5"/>
                  </a:lnTo>
                  <a:close/>
                </a:path>
              </a:pathLst>
            </a:custGeom>
            <a:solidFill>
              <a:srgbClr val="0033CC"/>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511" name="Rectangle 5653"/>
            <p:cNvSpPr>
              <a:spLocks noChangeArrowheads="1"/>
            </p:cNvSpPr>
            <p:nvPr/>
          </p:nvSpPr>
          <p:spPr bwMode="auto">
            <a:xfrm>
              <a:off x="2539" y="1708"/>
              <a:ext cx="5" cy="0"/>
            </a:xfrm>
            <a:prstGeom prst="rect">
              <a:avLst/>
            </a:prstGeom>
            <a:solidFill>
              <a:srgbClr val="C0C0C0"/>
            </a:solidFill>
            <a:ln w="3175">
              <a:solidFill>
                <a:srgbClr val="000000"/>
              </a:solidFill>
              <a:miter lim="800000"/>
              <a:headEnd/>
              <a:tailEnd/>
            </a:ln>
          </p:spPr>
          <p:txBody>
            <a:bodyPr/>
            <a:lstStyle/>
            <a:p>
              <a:pPr algn="ctr" fontAlgn="base">
                <a:spcBef>
                  <a:spcPct val="50000"/>
                </a:spcBef>
                <a:spcAft>
                  <a:spcPct val="0"/>
                </a:spcAft>
              </a:pPr>
              <a:endParaRPr lang="en-US" altLang="en-US" sz="1600">
                <a:solidFill>
                  <a:srgbClr val="000000"/>
                </a:solidFill>
              </a:endParaRPr>
            </a:p>
          </p:txBody>
        </p:sp>
        <p:sp>
          <p:nvSpPr>
            <p:cNvPr id="3512" name="Freeform 5654"/>
            <p:cNvSpPr>
              <a:spLocks/>
            </p:cNvSpPr>
            <p:nvPr/>
          </p:nvSpPr>
          <p:spPr bwMode="auto">
            <a:xfrm>
              <a:off x="2089" y="1811"/>
              <a:ext cx="14" cy="2"/>
            </a:xfrm>
            <a:custGeom>
              <a:avLst/>
              <a:gdLst>
                <a:gd name="T0" fmla="*/ 11 w 12"/>
                <a:gd name="T1" fmla="*/ 2 h 2"/>
                <a:gd name="T2" fmla="*/ 0 w 12"/>
                <a:gd name="T3" fmla="*/ 0 h 2"/>
                <a:gd name="T4" fmla="*/ 26 w 12"/>
                <a:gd name="T5" fmla="*/ 0 h 2"/>
                <a:gd name="T6" fmla="*/ 11 w 12"/>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2">
                  <a:moveTo>
                    <a:pt x="5" y="2"/>
                  </a:moveTo>
                  <a:lnTo>
                    <a:pt x="0" y="0"/>
                  </a:lnTo>
                  <a:lnTo>
                    <a:pt x="12" y="0"/>
                  </a:lnTo>
                  <a:lnTo>
                    <a:pt x="5" y="2"/>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513" name="Freeform 5655"/>
            <p:cNvSpPr>
              <a:spLocks/>
            </p:cNvSpPr>
            <p:nvPr/>
          </p:nvSpPr>
          <p:spPr bwMode="auto">
            <a:xfrm>
              <a:off x="2047" y="1796"/>
              <a:ext cx="7" cy="3"/>
            </a:xfrm>
            <a:custGeom>
              <a:avLst/>
              <a:gdLst>
                <a:gd name="T0" fmla="*/ 3 w 7"/>
                <a:gd name="T1" fmla="*/ 0 h 3"/>
                <a:gd name="T2" fmla="*/ 0 w 7"/>
                <a:gd name="T3" fmla="*/ 3 h 3"/>
                <a:gd name="T4" fmla="*/ 7 w 7"/>
                <a:gd name="T5" fmla="*/ 3 h 3"/>
                <a:gd name="T6" fmla="*/ 3 w 7"/>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3">
                  <a:moveTo>
                    <a:pt x="3" y="0"/>
                  </a:moveTo>
                  <a:lnTo>
                    <a:pt x="0" y="3"/>
                  </a:lnTo>
                  <a:lnTo>
                    <a:pt x="7" y="3"/>
                  </a:lnTo>
                  <a:lnTo>
                    <a:pt x="3" y="0"/>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514" name="Rectangle 5656"/>
            <p:cNvSpPr>
              <a:spLocks noChangeArrowheads="1"/>
            </p:cNvSpPr>
            <p:nvPr/>
          </p:nvSpPr>
          <p:spPr bwMode="auto">
            <a:xfrm>
              <a:off x="2069" y="1793"/>
              <a:ext cx="5" cy="0"/>
            </a:xfrm>
            <a:prstGeom prst="rect">
              <a:avLst/>
            </a:prstGeom>
            <a:solidFill>
              <a:srgbClr val="E1E1E1"/>
            </a:solidFill>
            <a:ln w="3175">
              <a:solidFill>
                <a:srgbClr val="000000"/>
              </a:solidFill>
              <a:miter lim="800000"/>
              <a:headEnd/>
              <a:tailEnd/>
            </a:ln>
          </p:spPr>
          <p:txBody>
            <a:bodyPr/>
            <a:lstStyle/>
            <a:p>
              <a:pPr algn="ctr" fontAlgn="base">
                <a:spcBef>
                  <a:spcPct val="50000"/>
                </a:spcBef>
                <a:spcAft>
                  <a:spcPct val="0"/>
                </a:spcAft>
              </a:pPr>
              <a:endParaRPr lang="en-US" altLang="en-US" sz="1600">
                <a:solidFill>
                  <a:srgbClr val="000000"/>
                </a:solidFill>
              </a:endParaRPr>
            </a:p>
          </p:txBody>
        </p:sp>
        <p:sp>
          <p:nvSpPr>
            <p:cNvPr id="3515" name="Freeform 5657"/>
            <p:cNvSpPr>
              <a:spLocks/>
            </p:cNvSpPr>
            <p:nvPr/>
          </p:nvSpPr>
          <p:spPr bwMode="auto">
            <a:xfrm>
              <a:off x="1425" y="1933"/>
              <a:ext cx="4" cy="1"/>
            </a:xfrm>
            <a:custGeom>
              <a:avLst/>
              <a:gdLst>
                <a:gd name="T0" fmla="*/ 12 w 3"/>
                <a:gd name="T1" fmla="*/ 0 h 1"/>
                <a:gd name="T2" fmla="*/ 12 w 3"/>
                <a:gd name="T3" fmla="*/ 0 h 1"/>
                <a:gd name="T4" fmla="*/ 0 w 3"/>
                <a:gd name="T5" fmla="*/ 0 h 1"/>
                <a:gd name="T6" fmla="*/ 12 w 3"/>
                <a:gd name="T7" fmla="*/ 0 h 1"/>
                <a:gd name="T8" fmla="*/ 12 w 3"/>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1">
                  <a:moveTo>
                    <a:pt x="3" y="0"/>
                  </a:moveTo>
                  <a:lnTo>
                    <a:pt x="3" y="0"/>
                  </a:lnTo>
                  <a:lnTo>
                    <a:pt x="0" y="0"/>
                  </a:lnTo>
                  <a:lnTo>
                    <a:pt x="3" y="0"/>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516" name="Freeform 5658"/>
            <p:cNvSpPr>
              <a:spLocks/>
            </p:cNvSpPr>
            <p:nvPr/>
          </p:nvSpPr>
          <p:spPr bwMode="auto">
            <a:xfrm>
              <a:off x="2360" y="1720"/>
              <a:ext cx="52" cy="111"/>
            </a:xfrm>
            <a:custGeom>
              <a:avLst/>
              <a:gdLst>
                <a:gd name="T0" fmla="*/ 34 w 47"/>
                <a:gd name="T1" fmla="*/ 0 h 90"/>
                <a:gd name="T2" fmla="*/ 23 w 47"/>
                <a:gd name="T3" fmla="*/ 2 h 90"/>
                <a:gd name="T4" fmla="*/ 23 w 47"/>
                <a:gd name="T5" fmla="*/ 65 h 90"/>
                <a:gd name="T6" fmla="*/ 14 w 47"/>
                <a:gd name="T7" fmla="*/ 99 h 90"/>
                <a:gd name="T8" fmla="*/ 4 w 47"/>
                <a:gd name="T9" fmla="*/ 136 h 90"/>
                <a:gd name="T10" fmla="*/ 0 w 47"/>
                <a:gd name="T11" fmla="*/ 169 h 90"/>
                <a:gd name="T12" fmla="*/ 12 w 47"/>
                <a:gd name="T13" fmla="*/ 183 h 90"/>
                <a:gd name="T14" fmla="*/ 17 w 47"/>
                <a:gd name="T15" fmla="*/ 183 h 90"/>
                <a:gd name="T16" fmla="*/ 14 w 47"/>
                <a:gd name="T17" fmla="*/ 257 h 90"/>
                <a:gd name="T18" fmla="*/ 50 w 47"/>
                <a:gd name="T19" fmla="*/ 243 h 90"/>
                <a:gd name="T20" fmla="*/ 50 w 47"/>
                <a:gd name="T21" fmla="*/ 234 h 90"/>
                <a:gd name="T22" fmla="*/ 59 w 47"/>
                <a:gd name="T23" fmla="*/ 204 h 90"/>
                <a:gd name="T24" fmla="*/ 59 w 47"/>
                <a:gd name="T25" fmla="*/ 187 h 90"/>
                <a:gd name="T26" fmla="*/ 59 w 47"/>
                <a:gd name="T27" fmla="*/ 160 h 90"/>
                <a:gd name="T28" fmla="*/ 50 w 47"/>
                <a:gd name="T29" fmla="*/ 120 h 90"/>
                <a:gd name="T30" fmla="*/ 59 w 47"/>
                <a:gd name="T31" fmla="*/ 120 h 90"/>
                <a:gd name="T32" fmla="*/ 66 w 47"/>
                <a:gd name="T33" fmla="*/ 59 h 90"/>
                <a:gd name="T34" fmla="*/ 79 w 47"/>
                <a:gd name="T35" fmla="*/ 35 h 90"/>
                <a:gd name="T36" fmla="*/ 79 w 47"/>
                <a:gd name="T37" fmla="*/ 2 h 90"/>
                <a:gd name="T38" fmla="*/ 46 w 47"/>
                <a:gd name="T39" fmla="*/ 2 h 90"/>
                <a:gd name="T40" fmla="*/ 34 w 47"/>
                <a:gd name="T41" fmla="*/ 0 h 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7" h="90">
                  <a:moveTo>
                    <a:pt x="21" y="0"/>
                  </a:moveTo>
                  <a:lnTo>
                    <a:pt x="14" y="2"/>
                  </a:lnTo>
                  <a:lnTo>
                    <a:pt x="14" y="23"/>
                  </a:lnTo>
                  <a:lnTo>
                    <a:pt x="9" y="35"/>
                  </a:lnTo>
                  <a:lnTo>
                    <a:pt x="4" y="47"/>
                  </a:lnTo>
                  <a:lnTo>
                    <a:pt x="0" y="59"/>
                  </a:lnTo>
                  <a:lnTo>
                    <a:pt x="7" y="64"/>
                  </a:lnTo>
                  <a:lnTo>
                    <a:pt x="11" y="64"/>
                  </a:lnTo>
                  <a:lnTo>
                    <a:pt x="9" y="90"/>
                  </a:lnTo>
                  <a:lnTo>
                    <a:pt x="30" y="85"/>
                  </a:lnTo>
                  <a:lnTo>
                    <a:pt x="30" y="82"/>
                  </a:lnTo>
                  <a:lnTo>
                    <a:pt x="35" y="71"/>
                  </a:lnTo>
                  <a:lnTo>
                    <a:pt x="35" y="66"/>
                  </a:lnTo>
                  <a:lnTo>
                    <a:pt x="35" y="56"/>
                  </a:lnTo>
                  <a:lnTo>
                    <a:pt x="30" y="42"/>
                  </a:lnTo>
                  <a:lnTo>
                    <a:pt x="35" y="42"/>
                  </a:lnTo>
                  <a:lnTo>
                    <a:pt x="40" y="21"/>
                  </a:lnTo>
                  <a:lnTo>
                    <a:pt x="47" y="12"/>
                  </a:lnTo>
                  <a:lnTo>
                    <a:pt x="47" y="2"/>
                  </a:lnTo>
                  <a:lnTo>
                    <a:pt x="28" y="2"/>
                  </a:lnTo>
                  <a:lnTo>
                    <a:pt x="21" y="0"/>
                  </a:lnTo>
                  <a:close/>
                </a:path>
              </a:pathLst>
            </a:custGeom>
            <a:solidFill>
              <a:srgbClr val="0033CC"/>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517" name="Freeform 5659"/>
            <p:cNvSpPr>
              <a:spLocks/>
            </p:cNvSpPr>
            <p:nvPr/>
          </p:nvSpPr>
          <p:spPr bwMode="auto">
            <a:xfrm>
              <a:off x="2370" y="1682"/>
              <a:ext cx="196" cy="167"/>
            </a:xfrm>
            <a:custGeom>
              <a:avLst/>
              <a:gdLst>
                <a:gd name="T0" fmla="*/ 67 w 175"/>
                <a:gd name="T1" fmla="*/ 96 h 135"/>
                <a:gd name="T2" fmla="*/ 34 w 175"/>
                <a:gd name="T3" fmla="*/ 96 h 135"/>
                <a:gd name="T4" fmla="*/ 21 w 175"/>
                <a:gd name="T5" fmla="*/ 89 h 135"/>
                <a:gd name="T6" fmla="*/ 10 w 175"/>
                <a:gd name="T7" fmla="*/ 96 h 135"/>
                <a:gd name="T8" fmla="*/ 10 w 175"/>
                <a:gd name="T9" fmla="*/ 75 h 135"/>
                <a:gd name="T10" fmla="*/ 2 w 175"/>
                <a:gd name="T11" fmla="*/ 71 h 135"/>
                <a:gd name="T12" fmla="*/ 2 w 175"/>
                <a:gd name="T13" fmla="*/ 61 h 135"/>
                <a:gd name="T14" fmla="*/ 0 w 175"/>
                <a:gd name="T15" fmla="*/ 57 h 135"/>
                <a:gd name="T16" fmla="*/ 0 w 175"/>
                <a:gd name="T17" fmla="*/ 26 h 135"/>
                <a:gd name="T18" fmla="*/ 38 w 175"/>
                <a:gd name="T19" fmla="*/ 0 h 135"/>
                <a:gd name="T20" fmla="*/ 71 w 175"/>
                <a:gd name="T21" fmla="*/ 2 h 135"/>
                <a:gd name="T22" fmla="*/ 102 w 175"/>
                <a:gd name="T23" fmla="*/ 14 h 135"/>
                <a:gd name="T24" fmla="*/ 129 w 175"/>
                <a:gd name="T25" fmla="*/ 14 h 135"/>
                <a:gd name="T26" fmla="*/ 159 w 175"/>
                <a:gd name="T27" fmla="*/ 21 h 135"/>
                <a:gd name="T28" fmla="*/ 184 w 175"/>
                <a:gd name="T29" fmla="*/ 21 h 135"/>
                <a:gd name="T30" fmla="*/ 200 w 175"/>
                <a:gd name="T31" fmla="*/ 37 h 135"/>
                <a:gd name="T32" fmla="*/ 265 w 175"/>
                <a:gd name="T33" fmla="*/ 61 h 135"/>
                <a:gd name="T34" fmla="*/ 265 w 175"/>
                <a:gd name="T35" fmla="*/ 61 h 135"/>
                <a:gd name="T36" fmla="*/ 276 w 175"/>
                <a:gd name="T37" fmla="*/ 61 h 135"/>
                <a:gd name="T38" fmla="*/ 309 w 175"/>
                <a:gd name="T39" fmla="*/ 71 h 135"/>
                <a:gd name="T40" fmla="*/ 305 w 175"/>
                <a:gd name="T41" fmla="*/ 101 h 135"/>
                <a:gd name="T42" fmla="*/ 276 w 175"/>
                <a:gd name="T43" fmla="*/ 130 h 135"/>
                <a:gd name="T44" fmla="*/ 250 w 175"/>
                <a:gd name="T45" fmla="*/ 150 h 135"/>
                <a:gd name="T46" fmla="*/ 233 w 175"/>
                <a:gd name="T47" fmla="*/ 192 h 135"/>
                <a:gd name="T48" fmla="*/ 221 w 175"/>
                <a:gd name="T49" fmla="*/ 225 h 135"/>
                <a:gd name="T50" fmla="*/ 233 w 175"/>
                <a:gd name="T51" fmla="*/ 259 h 135"/>
                <a:gd name="T52" fmla="*/ 208 w 175"/>
                <a:gd name="T53" fmla="*/ 303 h 135"/>
                <a:gd name="T54" fmla="*/ 206 w 175"/>
                <a:gd name="T55" fmla="*/ 317 h 135"/>
                <a:gd name="T56" fmla="*/ 184 w 175"/>
                <a:gd name="T57" fmla="*/ 335 h 135"/>
                <a:gd name="T58" fmla="*/ 171 w 175"/>
                <a:gd name="T59" fmla="*/ 364 h 135"/>
                <a:gd name="T60" fmla="*/ 142 w 175"/>
                <a:gd name="T61" fmla="*/ 364 h 135"/>
                <a:gd name="T62" fmla="*/ 106 w 175"/>
                <a:gd name="T63" fmla="*/ 369 h 135"/>
                <a:gd name="T64" fmla="*/ 90 w 175"/>
                <a:gd name="T65" fmla="*/ 392 h 135"/>
                <a:gd name="T66" fmla="*/ 71 w 175"/>
                <a:gd name="T67" fmla="*/ 392 h 135"/>
                <a:gd name="T68" fmla="*/ 67 w 175"/>
                <a:gd name="T69" fmla="*/ 353 h 135"/>
                <a:gd name="T70" fmla="*/ 45 w 175"/>
                <a:gd name="T71" fmla="*/ 335 h 135"/>
                <a:gd name="T72" fmla="*/ 38 w 175"/>
                <a:gd name="T73" fmla="*/ 335 h 135"/>
                <a:gd name="T74" fmla="*/ 38 w 175"/>
                <a:gd name="T75" fmla="*/ 328 h 135"/>
                <a:gd name="T76" fmla="*/ 45 w 175"/>
                <a:gd name="T77" fmla="*/ 296 h 135"/>
                <a:gd name="T78" fmla="*/ 45 w 175"/>
                <a:gd name="T79" fmla="*/ 280 h 135"/>
                <a:gd name="T80" fmla="*/ 45 w 175"/>
                <a:gd name="T81" fmla="*/ 254 h 135"/>
                <a:gd name="T82" fmla="*/ 38 w 175"/>
                <a:gd name="T83" fmla="*/ 209 h 135"/>
                <a:gd name="T84" fmla="*/ 45 w 175"/>
                <a:gd name="T85" fmla="*/ 209 h 135"/>
                <a:gd name="T86" fmla="*/ 55 w 175"/>
                <a:gd name="T87" fmla="*/ 146 h 135"/>
                <a:gd name="T88" fmla="*/ 67 w 175"/>
                <a:gd name="T89" fmla="*/ 125 h 135"/>
                <a:gd name="T90" fmla="*/ 67 w 175"/>
                <a:gd name="T91" fmla="*/ 96 h 13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75" h="135">
                  <a:moveTo>
                    <a:pt x="38" y="33"/>
                  </a:moveTo>
                  <a:lnTo>
                    <a:pt x="19" y="33"/>
                  </a:lnTo>
                  <a:lnTo>
                    <a:pt x="12" y="31"/>
                  </a:lnTo>
                  <a:lnTo>
                    <a:pt x="5" y="33"/>
                  </a:lnTo>
                  <a:lnTo>
                    <a:pt x="5" y="26"/>
                  </a:lnTo>
                  <a:lnTo>
                    <a:pt x="2" y="24"/>
                  </a:lnTo>
                  <a:lnTo>
                    <a:pt x="2" y="21"/>
                  </a:lnTo>
                  <a:lnTo>
                    <a:pt x="0" y="19"/>
                  </a:lnTo>
                  <a:lnTo>
                    <a:pt x="0" y="9"/>
                  </a:lnTo>
                  <a:lnTo>
                    <a:pt x="21" y="0"/>
                  </a:lnTo>
                  <a:lnTo>
                    <a:pt x="40" y="2"/>
                  </a:lnTo>
                  <a:lnTo>
                    <a:pt x="57" y="5"/>
                  </a:lnTo>
                  <a:lnTo>
                    <a:pt x="73" y="5"/>
                  </a:lnTo>
                  <a:lnTo>
                    <a:pt x="90" y="7"/>
                  </a:lnTo>
                  <a:lnTo>
                    <a:pt x="104" y="7"/>
                  </a:lnTo>
                  <a:lnTo>
                    <a:pt x="114" y="12"/>
                  </a:lnTo>
                  <a:lnTo>
                    <a:pt x="151" y="21"/>
                  </a:lnTo>
                  <a:lnTo>
                    <a:pt x="156" y="21"/>
                  </a:lnTo>
                  <a:lnTo>
                    <a:pt x="175" y="24"/>
                  </a:lnTo>
                  <a:lnTo>
                    <a:pt x="173" y="35"/>
                  </a:lnTo>
                  <a:lnTo>
                    <a:pt x="156" y="45"/>
                  </a:lnTo>
                  <a:lnTo>
                    <a:pt x="142" y="52"/>
                  </a:lnTo>
                  <a:lnTo>
                    <a:pt x="132" y="66"/>
                  </a:lnTo>
                  <a:lnTo>
                    <a:pt x="125" y="78"/>
                  </a:lnTo>
                  <a:lnTo>
                    <a:pt x="132" y="90"/>
                  </a:lnTo>
                  <a:lnTo>
                    <a:pt x="118" y="104"/>
                  </a:lnTo>
                  <a:lnTo>
                    <a:pt x="116" y="109"/>
                  </a:lnTo>
                  <a:lnTo>
                    <a:pt x="104" y="116"/>
                  </a:lnTo>
                  <a:lnTo>
                    <a:pt x="97" y="125"/>
                  </a:lnTo>
                  <a:lnTo>
                    <a:pt x="80" y="125"/>
                  </a:lnTo>
                  <a:lnTo>
                    <a:pt x="61" y="128"/>
                  </a:lnTo>
                  <a:lnTo>
                    <a:pt x="50" y="135"/>
                  </a:lnTo>
                  <a:lnTo>
                    <a:pt x="40" y="135"/>
                  </a:lnTo>
                  <a:lnTo>
                    <a:pt x="38" y="121"/>
                  </a:lnTo>
                  <a:lnTo>
                    <a:pt x="26" y="116"/>
                  </a:lnTo>
                  <a:lnTo>
                    <a:pt x="21" y="116"/>
                  </a:lnTo>
                  <a:lnTo>
                    <a:pt x="21" y="113"/>
                  </a:lnTo>
                  <a:lnTo>
                    <a:pt x="26" y="102"/>
                  </a:lnTo>
                  <a:lnTo>
                    <a:pt x="26" y="97"/>
                  </a:lnTo>
                  <a:lnTo>
                    <a:pt x="26" y="87"/>
                  </a:lnTo>
                  <a:lnTo>
                    <a:pt x="21" y="73"/>
                  </a:lnTo>
                  <a:lnTo>
                    <a:pt x="26" y="73"/>
                  </a:lnTo>
                  <a:lnTo>
                    <a:pt x="31" y="50"/>
                  </a:lnTo>
                  <a:lnTo>
                    <a:pt x="38" y="43"/>
                  </a:lnTo>
                  <a:lnTo>
                    <a:pt x="38" y="33"/>
                  </a:lnTo>
                  <a:close/>
                </a:path>
              </a:pathLst>
            </a:custGeom>
            <a:solidFill>
              <a:srgbClr val="0033CC"/>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518" name="Freeform 5660"/>
            <p:cNvSpPr>
              <a:spLocks/>
            </p:cNvSpPr>
            <p:nvPr/>
          </p:nvSpPr>
          <p:spPr bwMode="auto">
            <a:xfrm>
              <a:off x="2555" y="1768"/>
              <a:ext cx="17" cy="10"/>
            </a:xfrm>
            <a:custGeom>
              <a:avLst/>
              <a:gdLst>
                <a:gd name="T0" fmla="*/ 36 w 14"/>
                <a:gd name="T1" fmla="*/ 2 h 9"/>
                <a:gd name="T2" fmla="*/ 19 w 14"/>
                <a:gd name="T3" fmla="*/ 14 h 9"/>
                <a:gd name="T4" fmla="*/ 0 w 14"/>
                <a:gd name="T5" fmla="*/ 4 h 9"/>
                <a:gd name="T6" fmla="*/ 23 w 14"/>
                <a:gd name="T7" fmla="*/ 0 h 9"/>
                <a:gd name="T8" fmla="*/ 36 w 14"/>
                <a:gd name="T9" fmla="*/ 2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9">
                  <a:moveTo>
                    <a:pt x="14" y="2"/>
                  </a:moveTo>
                  <a:lnTo>
                    <a:pt x="7" y="9"/>
                  </a:lnTo>
                  <a:lnTo>
                    <a:pt x="0" y="4"/>
                  </a:lnTo>
                  <a:lnTo>
                    <a:pt x="9" y="0"/>
                  </a:lnTo>
                  <a:lnTo>
                    <a:pt x="14" y="2"/>
                  </a:lnTo>
                  <a:close/>
                </a:path>
              </a:pathLst>
            </a:custGeom>
            <a:solidFill>
              <a:srgbClr val="0033CC"/>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519" name="Freeform 5661"/>
            <p:cNvSpPr>
              <a:spLocks/>
            </p:cNvSpPr>
            <p:nvPr/>
          </p:nvSpPr>
          <p:spPr bwMode="auto">
            <a:xfrm>
              <a:off x="498" y="1561"/>
              <a:ext cx="960" cy="529"/>
            </a:xfrm>
            <a:custGeom>
              <a:avLst/>
              <a:gdLst>
                <a:gd name="T0" fmla="*/ 1481 w 859"/>
                <a:gd name="T1" fmla="*/ 102 h 426"/>
                <a:gd name="T2" fmla="*/ 1403 w 859"/>
                <a:gd name="T3" fmla="*/ 205 h 426"/>
                <a:gd name="T4" fmla="*/ 1243 w 859"/>
                <a:gd name="T5" fmla="*/ 293 h 426"/>
                <a:gd name="T6" fmla="*/ 1124 w 859"/>
                <a:gd name="T7" fmla="*/ 364 h 426"/>
                <a:gd name="T8" fmla="*/ 1105 w 859"/>
                <a:gd name="T9" fmla="*/ 293 h 426"/>
                <a:gd name="T10" fmla="*/ 1090 w 859"/>
                <a:gd name="T11" fmla="*/ 168 h 426"/>
                <a:gd name="T12" fmla="*/ 1007 w 859"/>
                <a:gd name="T13" fmla="*/ 57 h 426"/>
                <a:gd name="T14" fmla="*/ 871 w 859"/>
                <a:gd name="T15" fmla="*/ 26 h 426"/>
                <a:gd name="T16" fmla="*/ 740 w 859"/>
                <a:gd name="T17" fmla="*/ 14 h 426"/>
                <a:gd name="T18" fmla="*/ 530 w 859"/>
                <a:gd name="T19" fmla="*/ 14 h 426"/>
                <a:gd name="T20" fmla="*/ 322 w 859"/>
                <a:gd name="T21" fmla="*/ 14 h 426"/>
                <a:gd name="T22" fmla="*/ 178 w 859"/>
                <a:gd name="T23" fmla="*/ 97 h 426"/>
                <a:gd name="T24" fmla="*/ 161 w 859"/>
                <a:gd name="T25" fmla="*/ 97 h 426"/>
                <a:gd name="T26" fmla="*/ 130 w 859"/>
                <a:gd name="T27" fmla="*/ 119 h 426"/>
                <a:gd name="T28" fmla="*/ 111 w 859"/>
                <a:gd name="T29" fmla="*/ 155 h 426"/>
                <a:gd name="T30" fmla="*/ 45 w 859"/>
                <a:gd name="T31" fmla="*/ 327 h 426"/>
                <a:gd name="T32" fmla="*/ 0 w 859"/>
                <a:gd name="T33" fmla="*/ 515 h 426"/>
                <a:gd name="T34" fmla="*/ 17 w 859"/>
                <a:gd name="T35" fmla="*/ 587 h 426"/>
                <a:gd name="T36" fmla="*/ 17 w 859"/>
                <a:gd name="T37" fmla="*/ 644 h 426"/>
                <a:gd name="T38" fmla="*/ 29 w 859"/>
                <a:gd name="T39" fmla="*/ 774 h 426"/>
                <a:gd name="T40" fmla="*/ 148 w 859"/>
                <a:gd name="T41" fmla="*/ 874 h 426"/>
                <a:gd name="T42" fmla="*/ 265 w 859"/>
                <a:gd name="T43" fmla="*/ 943 h 426"/>
                <a:gd name="T44" fmla="*/ 383 w 859"/>
                <a:gd name="T45" fmla="*/ 1016 h 426"/>
                <a:gd name="T46" fmla="*/ 484 w 859"/>
                <a:gd name="T47" fmla="*/ 1075 h 426"/>
                <a:gd name="T48" fmla="*/ 553 w 859"/>
                <a:gd name="T49" fmla="*/ 1167 h 426"/>
                <a:gd name="T50" fmla="*/ 565 w 859"/>
                <a:gd name="T51" fmla="*/ 1115 h 426"/>
                <a:gd name="T52" fmla="*/ 595 w 859"/>
                <a:gd name="T53" fmla="*/ 1090 h 426"/>
                <a:gd name="T54" fmla="*/ 649 w 859"/>
                <a:gd name="T55" fmla="*/ 1034 h 426"/>
                <a:gd name="T56" fmla="*/ 710 w 859"/>
                <a:gd name="T57" fmla="*/ 1027 h 426"/>
                <a:gd name="T58" fmla="*/ 762 w 859"/>
                <a:gd name="T59" fmla="*/ 1034 h 426"/>
                <a:gd name="T60" fmla="*/ 787 w 859"/>
                <a:gd name="T61" fmla="*/ 1013 h 426"/>
                <a:gd name="T62" fmla="*/ 820 w 859"/>
                <a:gd name="T63" fmla="*/ 991 h 426"/>
                <a:gd name="T64" fmla="*/ 850 w 859"/>
                <a:gd name="T65" fmla="*/ 991 h 426"/>
                <a:gd name="T66" fmla="*/ 891 w 859"/>
                <a:gd name="T67" fmla="*/ 1003 h 426"/>
                <a:gd name="T68" fmla="*/ 958 w 859"/>
                <a:gd name="T69" fmla="*/ 1075 h 426"/>
                <a:gd name="T70" fmla="*/ 953 w 859"/>
                <a:gd name="T71" fmla="*/ 1150 h 426"/>
                <a:gd name="T72" fmla="*/ 966 w 859"/>
                <a:gd name="T73" fmla="*/ 1193 h 426"/>
                <a:gd name="T74" fmla="*/ 1013 w 859"/>
                <a:gd name="T75" fmla="*/ 1172 h 426"/>
                <a:gd name="T76" fmla="*/ 1007 w 859"/>
                <a:gd name="T77" fmla="*/ 1039 h 426"/>
                <a:gd name="T78" fmla="*/ 1023 w 859"/>
                <a:gd name="T79" fmla="*/ 905 h 426"/>
                <a:gd name="T80" fmla="*/ 1081 w 859"/>
                <a:gd name="T81" fmla="*/ 839 h 426"/>
                <a:gd name="T82" fmla="*/ 1151 w 859"/>
                <a:gd name="T83" fmla="*/ 731 h 426"/>
                <a:gd name="T84" fmla="*/ 1191 w 859"/>
                <a:gd name="T85" fmla="*/ 697 h 426"/>
                <a:gd name="T86" fmla="*/ 1180 w 859"/>
                <a:gd name="T87" fmla="*/ 690 h 426"/>
                <a:gd name="T88" fmla="*/ 1187 w 859"/>
                <a:gd name="T89" fmla="*/ 644 h 426"/>
                <a:gd name="T90" fmla="*/ 1191 w 859"/>
                <a:gd name="T91" fmla="*/ 620 h 426"/>
                <a:gd name="T92" fmla="*/ 1184 w 859"/>
                <a:gd name="T93" fmla="*/ 553 h 426"/>
                <a:gd name="T94" fmla="*/ 1201 w 859"/>
                <a:gd name="T95" fmla="*/ 523 h 426"/>
                <a:gd name="T96" fmla="*/ 1208 w 859"/>
                <a:gd name="T97" fmla="*/ 572 h 426"/>
                <a:gd name="T98" fmla="*/ 1230 w 859"/>
                <a:gd name="T99" fmla="*/ 567 h 426"/>
                <a:gd name="T100" fmla="*/ 1236 w 859"/>
                <a:gd name="T101" fmla="*/ 538 h 426"/>
                <a:gd name="T102" fmla="*/ 1284 w 859"/>
                <a:gd name="T103" fmla="*/ 441 h 426"/>
                <a:gd name="T104" fmla="*/ 1356 w 859"/>
                <a:gd name="T105" fmla="*/ 401 h 426"/>
                <a:gd name="T106" fmla="*/ 1390 w 859"/>
                <a:gd name="T107" fmla="*/ 378 h 426"/>
                <a:gd name="T108" fmla="*/ 1410 w 859"/>
                <a:gd name="T109" fmla="*/ 286 h 426"/>
                <a:gd name="T110" fmla="*/ 1452 w 859"/>
                <a:gd name="T111" fmla="*/ 253 h 4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59" h="426">
                  <a:moveTo>
                    <a:pt x="857" y="78"/>
                  </a:moveTo>
                  <a:lnTo>
                    <a:pt x="857" y="71"/>
                  </a:lnTo>
                  <a:lnTo>
                    <a:pt x="854" y="61"/>
                  </a:lnTo>
                  <a:lnTo>
                    <a:pt x="859" y="40"/>
                  </a:lnTo>
                  <a:lnTo>
                    <a:pt x="849" y="35"/>
                  </a:lnTo>
                  <a:lnTo>
                    <a:pt x="842" y="35"/>
                  </a:lnTo>
                  <a:lnTo>
                    <a:pt x="842" y="33"/>
                  </a:lnTo>
                  <a:lnTo>
                    <a:pt x="830" y="45"/>
                  </a:lnTo>
                  <a:lnTo>
                    <a:pt x="819" y="59"/>
                  </a:lnTo>
                  <a:lnTo>
                    <a:pt x="804" y="69"/>
                  </a:lnTo>
                  <a:lnTo>
                    <a:pt x="795" y="76"/>
                  </a:lnTo>
                  <a:lnTo>
                    <a:pt x="767" y="76"/>
                  </a:lnTo>
                  <a:lnTo>
                    <a:pt x="738" y="78"/>
                  </a:lnTo>
                  <a:lnTo>
                    <a:pt x="726" y="90"/>
                  </a:lnTo>
                  <a:lnTo>
                    <a:pt x="712" y="99"/>
                  </a:lnTo>
                  <a:lnTo>
                    <a:pt x="693" y="102"/>
                  </a:lnTo>
                  <a:lnTo>
                    <a:pt x="677" y="104"/>
                  </a:lnTo>
                  <a:lnTo>
                    <a:pt x="674" y="114"/>
                  </a:lnTo>
                  <a:lnTo>
                    <a:pt x="660" y="118"/>
                  </a:lnTo>
                  <a:lnTo>
                    <a:pt x="644" y="123"/>
                  </a:lnTo>
                  <a:lnTo>
                    <a:pt x="629" y="130"/>
                  </a:lnTo>
                  <a:lnTo>
                    <a:pt x="613" y="135"/>
                  </a:lnTo>
                  <a:lnTo>
                    <a:pt x="608" y="128"/>
                  </a:lnTo>
                  <a:lnTo>
                    <a:pt x="627" y="111"/>
                  </a:lnTo>
                  <a:lnTo>
                    <a:pt x="634" y="99"/>
                  </a:lnTo>
                  <a:lnTo>
                    <a:pt x="637" y="85"/>
                  </a:lnTo>
                  <a:lnTo>
                    <a:pt x="641" y="69"/>
                  </a:lnTo>
                  <a:lnTo>
                    <a:pt x="629" y="61"/>
                  </a:lnTo>
                  <a:lnTo>
                    <a:pt x="632" y="57"/>
                  </a:lnTo>
                  <a:lnTo>
                    <a:pt x="625" y="57"/>
                  </a:lnTo>
                  <a:lnTo>
                    <a:pt x="625" y="50"/>
                  </a:lnTo>
                  <a:lnTo>
                    <a:pt x="613" y="43"/>
                  </a:lnTo>
                  <a:lnTo>
                    <a:pt x="601" y="33"/>
                  </a:lnTo>
                  <a:lnTo>
                    <a:pt x="589" y="26"/>
                  </a:lnTo>
                  <a:lnTo>
                    <a:pt x="577" y="19"/>
                  </a:lnTo>
                  <a:lnTo>
                    <a:pt x="558" y="24"/>
                  </a:lnTo>
                  <a:lnTo>
                    <a:pt x="547" y="19"/>
                  </a:lnTo>
                  <a:lnTo>
                    <a:pt x="535" y="21"/>
                  </a:lnTo>
                  <a:lnTo>
                    <a:pt x="514" y="12"/>
                  </a:lnTo>
                  <a:lnTo>
                    <a:pt x="499" y="9"/>
                  </a:lnTo>
                  <a:lnTo>
                    <a:pt x="499" y="0"/>
                  </a:lnTo>
                  <a:lnTo>
                    <a:pt x="495" y="5"/>
                  </a:lnTo>
                  <a:lnTo>
                    <a:pt x="471" y="5"/>
                  </a:lnTo>
                  <a:lnTo>
                    <a:pt x="447" y="5"/>
                  </a:lnTo>
                  <a:lnTo>
                    <a:pt x="424" y="5"/>
                  </a:lnTo>
                  <a:lnTo>
                    <a:pt x="400" y="5"/>
                  </a:lnTo>
                  <a:lnTo>
                    <a:pt x="376" y="5"/>
                  </a:lnTo>
                  <a:lnTo>
                    <a:pt x="353" y="5"/>
                  </a:lnTo>
                  <a:lnTo>
                    <a:pt x="327" y="5"/>
                  </a:lnTo>
                  <a:lnTo>
                    <a:pt x="303" y="5"/>
                  </a:lnTo>
                  <a:lnTo>
                    <a:pt x="279" y="5"/>
                  </a:lnTo>
                  <a:lnTo>
                    <a:pt x="256" y="5"/>
                  </a:lnTo>
                  <a:lnTo>
                    <a:pt x="232" y="5"/>
                  </a:lnTo>
                  <a:lnTo>
                    <a:pt x="208" y="5"/>
                  </a:lnTo>
                  <a:lnTo>
                    <a:pt x="185" y="5"/>
                  </a:lnTo>
                  <a:lnTo>
                    <a:pt x="161" y="5"/>
                  </a:lnTo>
                  <a:lnTo>
                    <a:pt x="137" y="5"/>
                  </a:lnTo>
                  <a:lnTo>
                    <a:pt x="114" y="5"/>
                  </a:lnTo>
                  <a:lnTo>
                    <a:pt x="109" y="21"/>
                  </a:lnTo>
                  <a:lnTo>
                    <a:pt x="102" y="33"/>
                  </a:lnTo>
                  <a:lnTo>
                    <a:pt x="90" y="40"/>
                  </a:lnTo>
                  <a:lnTo>
                    <a:pt x="92" y="35"/>
                  </a:lnTo>
                  <a:lnTo>
                    <a:pt x="92" y="38"/>
                  </a:lnTo>
                  <a:lnTo>
                    <a:pt x="104" y="24"/>
                  </a:lnTo>
                  <a:lnTo>
                    <a:pt x="92" y="33"/>
                  </a:lnTo>
                  <a:lnTo>
                    <a:pt x="90" y="35"/>
                  </a:lnTo>
                  <a:lnTo>
                    <a:pt x="100" y="28"/>
                  </a:lnTo>
                  <a:lnTo>
                    <a:pt x="104" y="21"/>
                  </a:lnTo>
                  <a:lnTo>
                    <a:pt x="81" y="17"/>
                  </a:lnTo>
                  <a:lnTo>
                    <a:pt x="74" y="40"/>
                  </a:lnTo>
                  <a:lnTo>
                    <a:pt x="74" y="43"/>
                  </a:lnTo>
                  <a:lnTo>
                    <a:pt x="74" y="45"/>
                  </a:lnTo>
                  <a:lnTo>
                    <a:pt x="71" y="47"/>
                  </a:lnTo>
                  <a:lnTo>
                    <a:pt x="69" y="47"/>
                  </a:lnTo>
                  <a:lnTo>
                    <a:pt x="64" y="52"/>
                  </a:lnTo>
                  <a:lnTo>
                    <a:pt x="76" y="57"/>
                  </a:lnTo>
                  <a:lnTo>
                    <a:pt x="69" y="57"/>
                  </a:lnTo>
                  <a:lnTo>
                    <a:pt x="62" y="64"/>
                  </a:lnTo>
                  <a:lnTo>
                    <a:pt x="43" y="88"/>
                  </a:lnTo>
                  <a:lnTo>
                    <a:pt x="26" y="111"/>
                  </a:lnTo>
                  <a:lnTo>
                    <a:pt x="21" y="125"/>
                  </a:lnTo>
                  <a:lnTo>
                    <a:pt x="17" y="140"/>
                  </a:lnTo>
                  <a:lnTo>
                    <a:pt x="3" y="156"/>
                  </a:lnTo>
                  <a:lnTo>
                    <a:pt x="3" y="163"/>
                  </a:lnTo>
                  <a:lnTo>
                    <a:pt x="0" y="175"/>
                  </a:lnTo>
                  <a:lnTo>
                    <a:pt x="3" y="187"/>
                  </a:lnTo>
                  <a:lnTo>
                    <a:pt x="5" y="199"/>
                  </a:lnTo>
                  <a:lnTo>
                    <a:pt x="3" y="194"/>
                  </a:lnTo>
                  <a:lnTo>
                    <a:pt x="3" y="199"/>
                  </a:lnTo>
                  <a:lnTo>
                    <a:pt x="10" y="199"/>
                  </a:lnTo>
                  <a:lnTo>
                    <a:pt x="12" y="199"/>
                  </a:lnTo>
                  <a:lnTo>
                    <a:pt x="10" y="208"/>
                  </a:lnTo>
                  <a:lnTo>
                    <a:pt x="7" y="206"/>
                  </a:lnTo>
                  <a:lnTo>
                    <a:pt x="5" y="208"/>
                  </a:lnTo>
                  <a:lnTo>
                    <a:pt x="10" y="218"/>
                  </a:lnTo>
                  <a:lnTo>
                    <a:pt x="5" y="225"/>
                  </a:lnTo>
                  <a:lnTo>
                    <a:pt x="7" y="234"/>
                  </a:lnTo>
                  <a:lnTo>
                    <a:pt x="12" y="246"/>
                  </a:lnTo>
                  <a:lnTo>
                    <a:pt x="10" y="260"/>
                  </a:lnTo>
                  <a:lnTo>
                    <a:pt x="17" y="262"/>
                  </a:lnTo>
                  <a:lnTo>
                    <a:pt x="33" y="270"/>
                  </a:lnTo>
                  <a:lnTo>
                    <a:pt x="48" y="281"/>
                  </a:lnTo>
                  <a:lnTo>
                    <a:pt x="48" y="296"/>
                  </a:lnTo>
                  <a:lnTo>
                    <a:pt x="66" y="296"/>
                  </a:lnTo>
                  <a:lnTo>
                    <a:pt x="85" y="296"/>
                  </a:lnTo>
                  <a:lnTo>
                    <a:pt x="97" y="300"/>
                  </a:lnTo>
                  <a:lnTo>
                    <a:pt x="109" y="307"/>
                  </a:lnTo>
                  <a:lnTo>
                    <a:pt x="121" y="312"/>
                  </a:lnTo>
                  <a:lnTo>
                    <a:pt x="133" y="319"/>
                  </a:lnTo>
                  <a:lnTo>
                    <a:pt x="152" y="319"/>
                  </a:lnTo>
                  <a:lnTo>
                    <a:pt x="175" y="319"/>
                  </a:lnTo>
                  <a:lnTo>
                    <a:pt x="178" y="310"/>
                  </a:lnTo>
                  <a:lnTo>
                    <a:pt x="204" y="310"/>
                  </a:lnTo>
                  <a:lnTo>
                    <a:pt x="215" y="329"/>
                  </a:lnTo>
                  <a:lnTo>
                    <a:pt x="220" y="345"/>
                  </a:lnTo>
                  <a:lnTo>
                    <a:pt x="230" y="352"/>
                  </a:lnTo>
                  <a:lnTo>
                    <a:pt x="239" y="359"/>
                  </a:lnTo>
                  <a:lnTo>
                    <a:pt x="251" y="348"/>
                  </a:lnTo>
                  <a:lnTo>
                    <a:pt x="270" y="348"/>
                  </a:lnTo>
                  <a:lnTo>
                    <a:pt x="277" y="364"/>
                  </a:lnTo>
                  <a:lnTo>
                    <a:pt x="284" y="381"/>
                  </a:lnTo>
                  <a:lnTo>
                    <a:pt x="289" y="402"/>
                  </a:lnTo>
                  <a:lnTo>
                    <a:pt x="301" y="411"/>
                  </a:lnTo>
                  <a:lnTo>
                    <a:pt x="317" y="414"/>
                  </a:lnTo>
                  <a:lnTo>
                    <a:pt x="317" y="395"/>
                  </a:lnTo>
                  <a:lnTo>
                    <a:pt x="315" y="390"/>
                  </a:lnTo>
                  <a:lnTo>
                    <a:pt x="315" y="388"/>
                  </a:lnTo>
                  <a:lnTo>
                    <a:pt x="320" y="390"/>
                  </a:lnTo>
                  <a:lnTo>
                    <a:pt x="322" y="381"/>
                  </a:lnTo>
                  <a:lnTo>
                    <a:pt x="324" y="378"/>
                  </a:lnTo>
                  <a:lnTo>
                    <a:pt x="334" y="371"/>
                  </a:lnTo>
                  <a:lnTo>
                    <a:pt x="338" y="369"/>
                  </a:lnTo>
                  <a:lnTo>
                    <a:pt x="338" y="366"/>
                  </a:lnTo>
                  <a:lnTo>
                    <a:pt x="346" y="366"/>
                  </a:lnTo>
                  <a:lnTo>
                    <a:pt x="341" y="369"/>
                  </a:lnTo>
                  <a:lnTo>
                    <a:pt x="350" y="364"/>
                  </a:lnTo>
                  <a:lnTo>
                    <a:pt x="348" y="364"/>
                  </a:lnTo>
                  <a:lnTo>
                    <a:pt x="364" y="352"/>
                  </a:lnTo>
                  <a:lnTo>
                    <a:pt x="367" y="348"/>
                  </a:lnTo>
                  <a:lnTo>
                    <a:pt x="372" y="350"/>
                  </a:lnTo>
                  <a:lnTo>
                    <a:pt x="369" y="352"/>
                  </a:lnTo>
                  <a:lnTo>
                    <a:pt x="381" y="345"/>
                  </a:lnTo>
                  <a:lnTo>
                    <a:pt x="383" y="345"/>
                  </a:lnTo>
                  <a:lnTo>
                    <a:pt x="395" y="348"/>
                  </a:lnTo>
                  <a:lnTo>
                    <a:pt x="407" y="348"/>
                  </a:lnTo>
                  <a:lnTo>
                    <a:pt x="417" y="348"/>
                  </a:lnTo>
                  <a:lnTo>
                    <a:pt x="421" y="352"/>
                  </a:lnTo>
                  <a:lnTo>
                    <a:pt x="431" y="355"/>
                  </a:lnTo>
                  <a:lnTo>
                    <a:pt x="440" y="355"/>
                  </a:lnTo>
                  <a:lnTo>
                    <a:pt x="438" y="350"/>
                  </a:lnTo>
                  <a:lnTo>
                    <a:pt x="450" y="357"/>
                  </a:lnTo>
                  <a:lnTo>
                    <a:pt x="447" y="362"/>
                  </a:lnTo>
                  <a:lnTo>
                    <a:pt x="452" y="355"/>
                  </a:lnTo>
                  <a:lnTo>
                    <a:pt x="445" y="348"/>
                  </a:lnTo>
                  <a:lnTo>
                    <a:pt x="452" y="343"/>
                  </a:lnTo>
                  <a:lnTo>
                    <a:pt x="447" y="343"/>
                  </a:lnTo>
                  <a:lnTo>
                    <a:pt x="447" y="340"/>
                  </a:lnTo>
                  <a:lnTo>
                    <a:pt x="435" y="338"/>
                  </a:lnTo>
                  <a:lnTo>
                    <a:pt x="447" y="338"/>
                  </a:lnTo>
                  <a:lnTo>
                    <a:pt x="471" y="336"/>
                  </a:lnTo>
                  <a:lnTo>
                    <a:pt x="476" y="329"/>
                  </a:lnTo>
                  <a:lnTo>
                    <a:pt x="476" y="336"/>
                  </a:lnTo>
                  <a:lnTo>
                    <a:pt x="483" y="336"/>
                  </a:lnTo>
                  <a:lnTo>
                    <a:pt x="490" y="333"/>
                  </a:lnTo>
                  <a:lnTo>
                    <a:pt x="488" y="336"/>
                  </a:lnTo>
                  <a:lnTo>
                    <a:pt x="502" y="336"/>
                  </a:lnTo>
                  <a:lnTo>
                    <a:pt x="497" y="336"/>
                  </a:lnTo>
                  <a:lnTo>
                    <a:pt x="506" y="338"/>
                  </a:lnTo>
                  <a:lnTo>
                    <a:pt x="509" y="338"/>
                  </a:lnTo>
                  <a:lnTo>
                    <a:pt x="511" y="340"/>
                  </a:lnTo>
                  <a:lnTo>
                    <a:pt x="509" y="340"/>
                  </a:lnTo>
                  <a:lnTo>
                    <a:pt x="511" y="348"/>
                  </a:lnTo>
                  <a:lnTo>
                    <a:pt x="535" y="340"/>
                  </a:lnTo>
                  <a:lnTo>
                    <a:pt x="542" y="352"/>
                  </a:lnTo>
                  <a:lnTo>
                    <a:pt x="549" y="364"/>
                  </a:lnTo>
                  <a:lnTo>
                    <a:pt x="544" y="383"/>
                  </a:lnTo>
                  <a:lnTo>
                    <a:pt x="544" y="381"/>
                  </a:lnTo>
                  <a:lnTo>
                    <a:pt x="547" y="383"/>
                  </a:lnTo>
                  <a:lnTo>
                    <a:pt x="549" y="378"/>
                  </a:lnTo>
                  <a:lnTo>
                    <a:pt x="547" y="390"/>
                  </a:lnTo>
                  <a:lnTo>
                    <a:pt x="549" y="397"/>
                  </a:lnTo>
                  <a:lnTo>
                    <a:pt x="551" y="400"/>
                  </a:lnTo>
                  <a:lnTo>
                    <a:pt x="554" y="402"/>
                  </a:lnTo>
                  <a:lnTo>
                    <a:pt x="556" y="400"/>
                  </a:lnTo>
                  <a:lnTo>
                    <a:pt x="554" y="404"/>
                  </a:lnTo>
                  <a:lnTo>
                    <a:pt x="556" y="414"/>
                  </a:lnTo>
                  <a:lnTo>
                    <a:pt x="563" y="426"/>
                  </a:lnTo>
                  <a:lnTo>
                    <a:pt x="573" y="426"/>
                  </a:lnTo>
                  <a:lnTo>
                    <a:pt x="577" y="411"/>
                  </a:lnTo>
                  <a:lnTo>
                    <a:pt x="582" y="397"/>
                  </a:lnTo>
                  <a:lnTo>
                    <a:pt x="580" y="381"/>
                  </a:lnTo>
                  <a:lnTo>
                    <a:pt x="577" y="366"/>
                  </a:lnTo>
                  <a:lnTo>
                    <a:pt x="580" y="378"/>
                  </a:lnTo>
                  <a:lnTo>
                    <a:pt x="577" y="366"/>
                  </a:lnTo>
                  <a:lnTo>
                    <a:pt x="577" y="352"/>
                  </a:lnTo>
                  <a:lnTo>
                    <a:pt x="577" y="336"/>
                  </a:lnTo>
                  <a:lnTo>
                    <a:pt x="575" y="324"/>
                  </a:lnTo>
                  <a:lnTo>
                    <a:pt x="580" y="319"/>
                  </a:lnTo>
                  <a:lnTo>
                    <a:pt x="582" y="317"/>
                  </a:lnTo>
                  <a:lnTo>
                    <a:pt x="587" y="307"/>
                  </a:lnTo>
                  <a:lnTo>
                    <a:pt x="592" y="300"/>
                  </a:lnTo>
                  <a:lnTo>
                    <a:pt x="594" y="300"/>
                  </a:lnTo>
                  <a:lnTo>
                    <a:pt x="596" y="298"/>
                  </a:lnTo>
                  <a:lnTo>
                    <a:pt x="618" y="284"/>
                  </a:lnTo>
                  <a:lnTo>
                    <a:pt x="620" y="284"/>
                  </a:lnTo>
                  <a:lnTo>
                    <a:pt x="637" y="272"/>
                  </a:lnTo>
                  <a:lnTo>
                    <a:pt x="641" y="270"/>
                  </a:lnTo>
                  <a:lnTo>
                    <a:pt x="653" y="260"/>
                  </a:lnTo>
                  <a:lnTo>
                    <a:pt x="672" y="253"/>
                  </a:lnTo>
                  <a:lnTo>
                    <a:pt x="660" y="248"/>
                  </a:lnTo>
                  <a:lnTo>
                    <a:pt x="667" y="251"/>
                  </a:lnTo>
                  <a:lnTo>
                    <a:pt x="670" y="248"/>
                  </a:lnTo>
                  <a:lnTo>
                    <a:pt x="663" y="244"/>
                  </a:lnTo>
                  <a:lnTo>
                    <a:pt x="679" y="244"/>
                  </a:lnTo>
                  <a:lnTo>
                    <a:pt x="684" y="236"/>
                  </a:lnTo>
                  <a:lnTo>
                    <a:pt x="679" y="239"/>
                  </a:lnTo>
                  <a:lnTo>
                    <a:pt x="674" y="234"/>
                  </a:lnTo>
                  <a:lnTo>
                    <a:pt x="670" y="234"/>
                  </a:lnTo>
                  <a:lnTo>
                    <a:pt x="670" y="232"/>
                  </a:lnTo>
                  <a:lnTo>
                    <a:pt x="677" y="234"/>
                  </a:lnTo>
                  <a:lnTo>
                    <a:pt x="679" y="232"/>
                  </a:lnTo>
                  <a:lnTo>
                    <a:pt x="684" y="234"/>
                  </a:lnTo>
                  <a:lnTo>
                    <a:pt x="684" y="222"/>
                  </a:lnTo>
                  <a:lnTo>
                    <a:pt x="686" y="239"/>
                  </a:lnTo>
                  <a:lnTo>
                    <a:pt x="681" y="218"/>
                  </a:lnTo>
                  <a:lnTo>
                    <a:pt x="677" y="218"/>
                  </a:lnTo>
                  <a:lnTo>
                    <a:pt x="672" y="210"/>
                  </a:lnTo>
                  <a:lnTo>
                    <a:pt x="679" y="215"/>
                  </a:lnTo>
                  <a:lnTo>
                    <a:pt x="677" y="208"/>
                  </a:lnTo>
                  <a:lnTo>
                    <a:pt x="684" y="210"/>
                  </a:lnTo>
                  <a:lnTo>
                    <a:pt x="677" y="199"/>
                  </a:lnTo>
                  <a:lnTo>
                    <a:pt x="684" y="203"/>
                  </a:lnTo>
                  <a:lnTo>
                    <a:pt x="677" y="192"/>
                  </a:lnTo>
                  <a:lnTo>
                    <a:pt x="672" y="192"/>
                  </a:lnTo>
                  <a:lnTo>
                    <a:pt x="679" y="187"/>
                  </a:lnTo>
                  <a:lnTo>
                    <a:pt x="677" y="192"/>
                  </a:lnTo>
                  <a:lnTo>
                    <a:pt x="686" y="196"/>
                  </a:lnTo>
                  <a:lnTo>
                    <a:pt x="684" y="187"/>
                  </a:lnTo>
                  <a:lnTo>
                    <a:pt x="686" y="194"/>
                  </a:lnTo>
                  <a:lnTo>
                    <a:pt x="689" y="177"/>
                  </a:lnTo>
                  <a:lnTo>
                    <a:pt x="700" y="175"/>
                  </a:lnTo>
                  <a:lnTo>
                    <a:pt x="691" y="182"/>
                  </a:lnTo>
                  <a:lnTo>
                    <a:pt x="691" y="187"/>
                  </a:lnTo>
                  <a:lnTo>
                    <a:pt x="689" y="194"/>
                  </a:lnTo>
                  <a:lnTo>
                    <a:pt x="693" y="194"/>
                  </a:lnTo>
                  <a:lnTo>
                    <a:pt x="691" y="201"/>
                  </a:lnTo>
                  <a:lnTo>
                    <a:pt x="693" y="203"/>
                  </a:lnTo>
                  <a:lnTo>
                    <a:pt x="689" y="206"/>
                  </a:lnTo>
                  <a:lnTo>
                    <a:pt x="686" y="213"/>
                  </a:lnTo>
                  <a:lnTo>
                    <a:pt x="705" y="192"/>
                  </a:lnTo>
                  <a:lnTo>
                    <a:pt x="703" y="175"/>
                  </a:lnTo>
                  <a:lnTo>
                    <a:pt x="712" y="166"/>
                  </a:lnTo>
                  <a:lnTo>
                    <a:pt x="705" y="170"/>
                  </a:lnTo>
                  <a:lnTo>
                    <a:pt x="710" y="177"/>
                  </a:lnTo>
                  <a:lnTo>
                    <a:pt x="710" y="182"/>
                  </a:lnTo>
                  <a:lnTo>
                    <a:pt x="726" y="166"/>
                  </a:lnTo>
                  <a:lnTo>
                    <a:pt x="726" y="168"/>
                  </a:lnTo>
                  <a:lnTo>
                    <a:pt x="731" y="156"/>
                  </a:lnTo>
                  <a:lnTo>
                    <a:pt x="738" y="142"/>
                  </a:lnTo>
                  <a:lnTo>
                    <a:pt x="736" y="149"/>
                  </a:lnTo>
                  <a:lnTo>
                    <a:pt x="741" y="147"/>
                  </a:lnTo>
                  <a:lnTo>
                    <a:pt x="757" y="142"/>
                  </a:lnTo>
                  <a:lnTo>
                    <a:pt x="774" y="140"/>
                  </a:lnTo>
                  <a:lnTo>
                    <a:pt x="776" y="135"/>
                  </a:lnTo>
                  <a:lnTo>
                    <a:pt x="778" y="135"/>
                  </a:lnTo>
                  <a:lnTo>
                    <a:pt x="786" y="140"/>
                  </a:lnTo>
                  <a:lnTo>
                    <a:pt x="788" y="140"/>
                  </a:lnTo>
                  <a:lnTo>
                    <a:pt x="797" y="135"/>
                  </a:lnTo>
                  <a:lnTo>
                    <a:pt x="797" y="128"/>
                  </a:lnTo>
                  <a:lnTo>
                    <a:pt x="797" y="130"/>
                  </a:lnTo>
                  <a:lnTo>
                    <a:pt x="790" y="128"/>
                  </a:lnTo>
                  <a:lnTo>
                    <a:pt x="790" y="118"/>
                  </a:lnTo>
                  <a:lnTo>
                    <a:pt x="790" y="116"/>
                  </a:lnTo>
                  <a:lnTo>
                    <a:pt x="809" y="97"/>
                  </a:lnTo>
                  <a:lnTo>
                    <a:pt x="814" y="95"/>
                  </a:lnTo>
                  <a:lnTo>
                    <a:pt x="816" y="95"/>
                  </a:lnTo>
                  <a:lnTo>
                    <a:pt x="830" y="83"/>
                  </a:lnTo>
                  <a:lnTo>
                    <a:pt x="830" y="88"/>
                  </a:lnTo>
                  <a:lnTo>
                    <a:pt x="833" y="85"/>
                  </a:lnTo>
                  <a:lnTo>
                    <a:pt x="840" y="88"/>
                  </a:lnTo>
                  <a:lnTo>
                    <a:pt x="857" y="78"/>
                  </a:lnTo>
                  <a:close/>
                </a:path>
              </a:pathLst>
            </a:custGeom>
            <a:solidFill>
              <a:srgbClr val="0033CC"/>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520" name="Freeform 5662"/>
            <p:cNvSpPr>
              <a:spLocks/>
            </p:cNvSpPr>
            <p:nvPr/>
          </p:nvSpPr>
          <p:spPr bwMode="auto">
            <a:xfrm>
              <a:off x="113" y="1122"/>
              <a:ext cx="609" cy="322"/>
            </a:xfrm>
            <a:custGeom>
              <a:avLst/>
              <a:gdLst>
                <a:gd name="T0" fmla="*/ 754 w 546"/>
                <a:gd name="T1" fmla="*/ 661 h 260"/>
                <a:gd name="T2" fmla="*/ 726 w 546"/>
                <a:gd name="T3" fmla="*/ 531 h 260"/>
                <a:gd name="T4" fmla="*/ 686 w 546"/>
                <a:gd name="T5" fmla="*/ 510 h 260"/>
                <a:gd name="T6" fmla="*/ 723 w 546"/>
                <a:gd name="T7" fmla="*/ 388 h 260"/>
                <a:gd name="T8" fmla="*/ 870 w 546"/>
                <a:gd name="T9" fmla="*/ 175 h 260"/>
                <a:gd name="T10" fmla="*/ 853 w 546"/>
                <a:gd name="T11" fmla="*/ 46 h 260"/>
                <a:gd name="T12" fmla="*/ 735 w 546"/>
                <a:gd name="T13" fmla="*/ 14 h 260"/>
                <a:gd name="T14" fmla="*/ 707 w 546"/>
                <a:gd name="T15" fmla="*/ 0 h 260"/>
                <a:gd name="T16" fmla="*/ 603 w 546"/>
                <a:gd name="T17" fmla="*/ 30 h 260"/>
                <a:gd name="T18" fmla="*/ 554 w 546"/>
                <a:gd name="T19" fmla="*/ 46 h 260"/>
                <a:gd name="T20" fmla="*/ 392 w 546"/>
                <a:gd name="T21" fmla="*/ 126 h 260"/>
                <a:gd name="T22" fmla="*/ 429 w 546"/>
                <a:gd name="T23" fmla="*/ 207 h 260"/>
                <a:gd name="T24" fmla="*/ 413 w 546"/>
                <a:gd name="T25" fmla="*/ 217 h 260"/>
                <a:gd name="T26" fmla="*/ 379 w 546"/>
                <a:gd name="T27" fmla="*/ 207 h 260"/>
                <a:gd name="T28" fmla="*/ 267 w 546"/>
                <a:gd name="T29" fmla="*/ 270 h 260"/>
                <a:gd name="T30" fmla="*/ 375 w 546"/>
                <a:gd name="T31" fmla="*/ 277 h 260"/>
                <a:gd name="T32" fmla="*/ 305 w 546"/>
                <a:gd name="T33" fmla="*/ 346 h 260"/>
                <a:gd name="T34" fmla="*/ 215 w 546"/>
                <a:gd name="T35" fmla="*/ 388 h 260"/>
                <a:gd name="T36" fmla="*/ 163 w 546"/>
                <a:gd name="T37" fmla="*/ 429 h 260"/>
                <a:gd name="T38" fmla="*/ 183 w 546"/>
                <a:gd name="T39" fmla="*/ 443 h 260"/>
                <a:gd name="T40" fmla="*/ 176 w 546"/>
                <a:gd name="T41" fmla="*/ 468 h 260"/>
                <a:gd name="T42" fmla="*/ 134 w 546"/>
                <a:gd name="T43" fmla="*/ 484 h 260"/>
                <a:gd name="T44" fmla="*/ 183 w 546"/>
                <a:gd name="T45" fmla="*/ 510 h 260"/>
                <a:gd name="T46" fmla="*/ 195 w 546"/>
                <a:gd name="T47" fmla="*/ 565 h 260"/>
                <a:gd name="T48" fmla="*/ 240 w 546"/>
                <a:gd name="T49" fmla="*/ 560 h 260"/>
                <a:gd name="T50" fmla="*/ 233 w 546"/>
                <a:gd name="T51" fmla="*/ 599 h 260"/>
                <a:gd name="T52" fmla="*/ 195 w 546"/>
                <a:gd name="T53" fmla="*/ 635 h 260"/>
                <a:gd name="T54" fmla="*/ 86 w 546"/>
                <a:gd name="T55" fmla="*/ 710 h 260"/>
                <a:gd name="T56" fmla="*/ 0 w 546"/>
                <a:gd name="T57" fmla="*/ 752 h 260"/>
                <a:gd name="T58" fmla="*/ 25 w 546"/>
                <a:gd name="T59" fmla="*/ 752 h 260"/>
                <a:gd name="T60" fmla="*/ 86 w 546"/>
                <a:gd name="T61" fmla="*/ 718 h 260"/>
                <a:gd name="T62" fmla="*/ 144 w 546"/>
                <a:gd name="T63" fmla="*/ 707 h 260"/>
                <a:gd name="T64" fmla="*/ 345 w 546"/>
                <a:gd name="T65" fmla="*/ 565 h 260"/>
                <a:gd name="T66" fmla="*/ 395 w 546"/>
                <a:gd name="T67" fmla="*/ 500 h 260"/>
                <a:gd name="T68" fmla="*/ 492 w 546"/>
                <a:gd name="T69" fmla="*/ 451 h 260"/>
                <a:gd name="T70" fmla="*/ 400 w 546"/>
                <a:gd name="T71" fmla="*/ 525 h 260"/>
                <a:gd name="T72" fmla="*/ 437 w 546"/>
                <a:gd name="T73" fmla="*/ 525 h 260"/>
                <a:gd name="T74" fmla="*/ 448 w 546"/>
                <a:gd name="T75" fmla="*/ 516 h 260"/>
                <a:gd name="T76" fmla="*/ 504 w 546"/>
                <a:gd name="T77" fmla="*/ 490 h 260"/>
                <a:gd name="T78" fmla="*/ 519 w 546"/>
                <a:gd name="T79" fmla="*/ 468 h 260"/>
                <a:gd name="T80" fmla="*/ 529 w 546"/>
                <a:gd name="T81" fmla="*/ 468 h 260"/>
                <a:gd name="T82" fmla="*/ 551 w 546"/>
                <a:gd name="T83" fmla="*/ 477 h 260"/>
                <a:gd name="T84" fmla="*/ 560 w 546"/>
                <a:gd name="T85" fmla="*/ 500 h 260"/>
                <a:gd name="T86" fmla="*/ 613 w 546"/>
                <a:gd name="T87" fmla="*/ 510 h 260"/>
                <a:gd name="T88" fmla="*/ 686 w 546"/>
                <a:gd name="T89" fmla="*/ 516 h 260"/>
                <a:gd name="T90" fmla="*/ 683 w 546"/>
                <a:gd name="T91" fmla="*/ 560 h 260"/>
                <a:gd name="T92" fmla="*/ 714 w 546"/>
                <a:gd name="T93" fmla="*/ 565 h 260"/>
                <a:gd name="T94" fmla="*/ 723 w 546"/>
                <a:gd name="T95" fmla="*/ 585 h 260"/>
                <a:gd name="T96" fmla="*/ 747 w 546"/>
                <a:gd name="T97" fmla="*/ 599 h 260"/>
                <a:gd name="T98" fmla="*/ 761 w 546"/>
                <a:gd name="T99" fmla="*/ 613 h 260"/>
                <a:gd name="T100" fmla="*/ 747 w 546"/>
                <a:gd name="T101" fmla="*/ 635 h 260"/>
                <a:gd name="T102" fmla="*/ 754 w 546"/>
                <a:gd name="T103" fmla="*/ 692 h 260"/>
                <a:gd name="T104" fmla="*/ 763 w 546"/>
                <a:gd name="T105" fmla="*/ 698 h 260"/>
                <a:gd name="T106" fmla="*/ 743 w 546"/>
                <a:gd name="T107" fmla="*/ 752 h 2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46" h="260">
                  <a:moveTo>
                    <a:pt x="442" y="253"/>
                  </a:moveTo>
                  <a:lnTo>
                    <a:pt x="452" y="242"/>
                  </a:lnTo>
                  <a:lnTo>
                    <a:pt x="445" y="234"/>
                  </a:lnTo>
                  <a:lnTo>
                    <a:pt x="437" y="227"/>
                  </a:lnTo>
                  <a:lnTo>
                    <a:pt x="442" y="211"/>
                  </a:lnTo>
                  <a:lnTo>
                    <a:pt x="445" y="197"/>
                  </a:lnTo>
                  <a:lnTo>
                    <a:pt x="442" y="178"/>
                  </a:lnTo>
                  <a:lnTo>
                    <a:pt x="421" y="182"/>
                  </a:lnTo>
                  <a:lnTo>
                    <a:pt x="414" y="190"/>
                  </a:lnTo>
                  <a:lnTo>
                    <a:pt x="402" y="194"/>
                  </a:lnTo>
                  <a:lnTo>
                    <a:pt x="402" y="178"/>
                  </a:lnTo>
                  <a:lnTo>
                    <a:pt x="397" y="175"/>
                  </a:lnTo>
                  <a:lnTo>
                    <a:pt x="404" y="171"/>
                  </a:lnTo>
                  <a:lnTo>
                    <a:pt x="378" y="171"/>
                  </a:lnTo>
                  <a:lnTo>
                    <a:pt x="400" y="152"/>
                  </a:lnTo>
                  <a:lnTo>
                    <a:pt x="419" y="133"/>
                  </a:lnTo>
                  <a:lnTo>
                    <a:pt x="440" y="114"/>
                  </a:lnTo>
                  <a:lnTo>
                    <a:pt x="461" y="95"/>
                  </a:lnTo>
                  <a:lnTo>
                    <a:pt x="480" y="76"/>
                  </a:lnTo>
                  <a:lnTo>
                    <a:pt x="504" y="60"/>
                  </a:lnTo>
                  <a:lnTo>
                    <a:pt x="525" y="41"/>
                  </a:lnTo>
                  <a:lnTo>
                    <a:pt x="546" y="24"/>
                  </a:lnTo>
                  <a:lnTo>
                    <a:pt x="520" y="17"/>
                  </a:lnTo>
                  <a:lnTo>
                    <a:pt x="494" y="15"/>
                  </a:lnTo>
                  <a:lnTo>
                    <a:pt x="471" y="12"/>
                  </a:lnTo>
                  <a:lnTo>
                    <a:pt x="437" y="10"/>
                  </a:lnTo>
                  <a:lnTo>
                    <a:pt x="426" y="5"/>
                  </a:lnTo>
                  <a:lnTo>
                    <a:pt x="419" y="5"/>
                  </a:lnTo>
                  <a:lnTo>
                    <a:pt x="414" y="3"/>
                  </a:lnTo>
                  <a:lnTo>
                    <a:pt x="402" y="5"/>
                  </a:lnTo>
                  <a:lnTo>
                    <a:pt x="409" y="0"/>
                  </a:lnTo>
                  <a:lnTo>
                    <a:pt x="402" y="0"/>
                  </a:lnTo>
                  <a:lnTo>
                    <a:pt x="369" y="8"/>
                  </a:lnTo>
                  <a:lnTo>
                    <a:pt x="362" y="5"/>
                  </a:lnTo>
                  <a:lnTo>
                    <a:pt x="350" y="10"/>
                  </a:lnTo>
                  <a:lnTo>
                    <a:pt x="350" y="12"/>
                  </a:lnTo>
                  <a:lnTo>
                    <a:pt x="343" y="15"/>
                  </a:lnTo>
                  <a:lnTo>
                    <a:pt x="348" y="10"/>
                  </a:lnTo>
                  <a:lnTo>
                    <a:pt x="322" y="15"/>
                  </a:lnTo>
                  <a:lnTo>
                    <a:pt x="291" y="24"/>
                  </a:lnTo>
                  <a:lnTo>
                    <a:pt x="265" y="34"/>
                  </a:lnTo>
                  <a:lnTo>
                    <a:pt x="241" y="36"/>
                  </a:lnTo>
                  <a:lnTo>
                    <a:pt x="227" y="43"/>
                  </a:lnTo>
                  <a:lnTo>
                    <a:pt x="236" y="60"/>
                  </a:lnTo>
                  <a:lnTo>
                    <a:pt x="232" y="62"/>
                  </a:lnTo>
                  <a:lnTo>
                    <a:pt x="253" y="64"/>
                  </a:lnTo>
                  <a:lnTo>
                    <a:pt x="248" y="71"/>
                  </a:lnTo>
                  <a:lnTo>
                    <a:pt x="262" y="71"/>
                  </a:lnTo>
                  <a:lnTo>
                    <a:pt x="243" y="71"/>
                  </a:lnTo>
                  <a:lnTo>
                    <a:pt x="241" y="67"/>
                  </a:lnTo>
                  <a:lnTo>
                    <a:pt x="239" y="74"/>
                  </a:lnTo>
                  <a:lnTo>
                    <a:pt x="243" y="78"/>
                  </a:lnTo>
                  <a:lnTo>
                    <a:pt x="234" y="78"/>
                  </a:lnTo>
                  <a:lnTo>
                    <a:pt x="208" y="76"/>
                  </a:lnTo>
                  <a:lnTo>
                    <a:pt x="220" y="71"/>
                  </a:lnTo>
                  <a:lnTo>
                    <a:pt x="189" y="76"/>
                  </a:lnTo>
                  <a:lnTo>
                    <a:pt x="149" y="86"/>
                  </a:lnTo>
                  <a:lnTo>
                    <a:pt x="161" y="90"/>
                  </a:lnTo>
                  <a:lnTo>
                    <a:pt x="154" y="93"/>
                  </a:lnTo>
                  <a:lnTo>
                    <a:pt x="149" y="102"/>
                  </a:lnTo>
                  <a:lnTo>
                    <a:pt x="184" y="102"/>
                  </a:lnTo>
                  <a:lnTo>
                    <a:pt x="189" y="104"/>
                  </a:lnTo>
                  <a:lnTo>
                    <a:pt x="217" y="95"/>
                  </a:lnTo>
                  <a:lnTo>
                    <a:pt x="210" y="102"/>
                  </a:lnTo>
                  <a:lnTo>
                    <a:pt x="206" y="104"/>
                  </a:lnTo>
                  <a:lnTo>
                    <a:pt x="201" y="114"/>
                  </a:lnTo>
                  <a:lnTo>
                    <a:pt x="177" y="119"/>
                  </a:lnTo>
                  <a:lnTo>
                    <a:pt x="147" y="128"/>
                  </a:lnTo>
                  <a:lnTo>
                    <a:pt x="154" y="123"/>
                  </a:lnTo>
                  <a:lnTo>
                    <a:pt x="142" y="126"/>
                  </a:lnTo>
                  <a:lnTo>
                    <a:pt x="125" y="133"/>
                  </a:lnTo>
                  <a:lnTo>
                    <a:pt x="130" y="133"/>
                  </a:lnTo>
                  <a:lnTo>
                    <a:pt x="123" y="135"/>
                  </a:lnTo>
                  <a:lnTo>
                    <a:pt x="102" y="145"/>
                  </a:lnTo>
                  <a:lnTo>
                    <a:pt x="94" y="147"/>
                  </a:lnTo>
                  <a:lnTo>
                    <a:pt x="97" y="147"/>
                  </a:lnTo>
                  <a:lnTo>
                    <a:pt x="87" y="152"/>
                  </a:lnTo>
                  <a:lnTo>
                    <a:pt x="90" y="154"/>
                  </a:lnTo>
                  <a:lnTo>
                    <a:pt x="106" y="152"/>
                  </a:lnTo>
                  <a:lnTo>
                    <a:pt x="92" y="156"/>
                  </a:lnTo>
                  <a:lnTo>
                    <a:pt x="92" y="159"/>
                  </a:lnTo>
                  <a:lnTo>
                    <a:pt x="106" y="161"/>
                  </a:lnTo>
                  <a:lnTo>
                    <a:pt x="102" y="161"/>
                  </a:lnTo>
                  <a:lnTo>
                    <a:pt x="106" y="164"/>
                  </a:lnTo>
                  <a:lnTo>
                    <a:pt x="94" y="164"/>
                  </a:lnTo>
                  <a:lnTo>
                    <a:pt x="90" y="161"/>
                  </a:lnTo>
                  <a:lnTo>
                    <a:pt x="78" y="166"/>
                  </a:lnTo>
                  <a:lnTo>
                    <a:pt x="85" y="178"/>
                  </a:lnTo>
                  <a:lnTo>
                    <a:pt x="106" y="173"/>
                  </a:lnTo>
                  <a:lnTo>
                    <a:pt x="123" y="164"/>
                  </a:lnTo>
                  <a:lnTo>
                    <a:pt x="106" y="175"/>
                  </a:lnTo>
                  <a:lnTo>
                    <a:pt x="99" y="185"/>
                  </a:lnTo>
                  <a:lnTo>
                    <a:pt x="94" y="190"/>
                  </a:lnTo>
                  <a:lnTo>
                    <a:pt x="87" y="199"/>
                  </a:lnTo>
                  <a:lnTo>
                    <a:pt x="113" y="194"/>
                  </a:lnTo>
                  <a:lnTo>
                    <a:pt x="118" y="194"/>
                  </a:lnTo>
                  <a:lnTo>
                    <a:pt x="118" y="201"/>
                  </a:lnTo>
                  <a:lnTo>
                    <a:pt x="135" y="190"/>
                  </a:lnTo>
                  <a:lnTo>
                    <a:pt x="139" y="192"/>
                  </a:lnTo>
                  <a:lnTo>
                    <a:pt x="130" y="194"/>
                  </a:lnTo>
                  <a:lnTo>
                    <a:pt x="132" y="199"/>
                  </a:lnTo>
                  <a:lnTo>
                    <a:pt x="156" y="192"/>
                  </a:lnTo>
                  <a:lnTo>
                    <a:pt x="135" y="206"/>
                  </a:lnTo>
                  <a:lnTo>
                    <a:pt x="137" y="206"/>
                  </a:lnTo>
                  <a:lnTo>
                    <a:pt x="135" y="206"/>
                  </a:lnTo>
                  <a:lnTo>
                    <a:pt x="123" y="213"/>
                  </a:lnTo>
                  <a:lnTo>
                    <a:pt x="113" y="218"/>
                  </a:lnTo>
                  <a:lnTo>
                    <a:pt x="92" y="230"/>
                  </a:lnTo>
                  <a:lnTo>
                    <a:pt x="59" y="239"/>
                  </a:lnTo>
                  <a:lnTo>
                    <a:pt x="54" y="244"/>
                  </a:lnTo>
                  <a:lnTo>
                    <a:pt x="50" y="244"/>
                  </a:lnTo>
                  <a:lnTo>
                    <a:pt x="47" y="246"/>
                  </a:lnTo>
                  <a:lnTo>
                    <a:pt x="47" y="244"/>
                  </a:lnTo>
                  <a:lnTo>
                    <a:pt x="35" y="244"/>
                  </a:lnTo>
                  <a:lnTo>
                    <a:pt x="0" y="258"/>
                  </a:lnTo>
                  <a:lnTo>
                    <a:pt x="5" y="258"/>
                  </a:lnTo>
                  <a:lnTo>
                    <a:pt x="12" y="256"/>
                  </a:lnTo>
                  <a:lnTo>
                    <a:pt x="14" y="258"/>
                  </a:lnTo>
                  <a:lnTo>
                    <a:pt x="31" y="249"/>
                  </a:lnTo>
                  <a:lnTo>
                    <a:pt x="38" y="249"/>
                  </a:lnTo>
                  <a:lnTo>
                    <a:pt x="31" y="249"/>
                  </a:lnTo>
                  <a:lnTo>
                    <a:pt x="50" y="246"/>
                  </a:lnTo>
                  <a:lnTo>
                    <a:pt x="59" y="246"/>
                  </a:lnTo>
                  <a:lnTo>
                    <a:pt x="64" y="246"/>
                  </a:lnTo>
                  <a:lnTo>
                    <a:pt x="78" y="242"/>
                  </a:lnTo>
                  <a:lnTo>
                    <a:pt x="83" y="242"/>
                  </a:lnTo>
                  <a:lnTo>
                    <a:pt x="87" y="237"/>
                  </a:lnTo>
                  <a:lnTo>
                    <a:pt x="130" y="223"/>
                  </a:lnTo>
                  <a:lnTo>
                    <a:pt x="165" y="208"/>
                  </a:lnTo>
                  <a:lnTo>
                    <a:pt x="199" y="194"/>
                  </a:lnTo>
                  <a:lnTo>
                    <a:pt x="191" y="190"/>
                  </a:lnTo>
                  <a:lnTo>
                    <a:pt x="220" y="178"/>
                  </a:lnTo>
                  <a:lnTo>
                    <a:pt x="225" y="175"/>
                  </a:lnTo>
                  <a:lnTo>
                    <a:pt x="229" y="171"/>
                  </a:lnTo>
                  <a:lnTo>
                    <a:pt x="253" y="161"/>
                  </a:lnTo>
                  <a:lnTo>
                    <a:pt x="277" y="154"/>
                  </a:lnTo>
                  <a:lnTo>
                    <a:pt x="293" y="152"/>
                  </a:lnTo>
                  <a:lnTo>
                    <a:pt x="284" y="154"/>
                  </a:lnTo>
                  <a:lnTo>
                    <a:pt x="286" y="159"/>
                  </a:lnTo>
                  <a:lnTo>
                    <a:pt x="279" y="159"/>
                  </a:lnTo>
                  <a:lnTo>
                    <a:pt x="255" y="164"/>
                  </a:lnTo>
                  <a:lnTo>
                    <a:pt x="232" y="180"/>
                  </a:lnTo>
                  <a:lnTo>
                    <a:pt x="243" y="178"/>
                  </a:lnTo>
                  <a:lnTo>
                    <a:pt x="227" y="187"/>
                  </a:lnTo>
                  <a:lnTo>
                    <a:pt x="236" y="187"/>
                  </a:lnTo>
                  <a:lnTo>
                    <a:pt x="253" y="180"/>
                  </a:lnTo>
                  <a:lnTo>
                    <a:pt x="248" y="182"/>
                  </a:lnTo>
                  <a:lnTo>
                    <a:pt x="253" y="180"/>
                  </a:lnTo>
                  <a:lnTo>
                    <a:pt x="258" y="180"/>
                  </a:lnTo>
                  <a:lnTo>
                    <a:pt x="260" y="178"/>
                  </a:lnTo>
                  <a:lnTo>
                    <a:pt x="270" y="175"/>
                  </a:lnTo>
                  <a:lnTo>
                    <a:pt x="277" y="175"/>
                  </a:lnTo>
                  <a:lnTo>
                    <a:pt x="291" y="168"/>
                  </a:lnTo>
                  <a:lnTo>
                    <a:pt x="291" y="166"/>
                  </a:lnTo>
                  <a:lnTo>
                    <a:pt x="296" y="166"/>
                  </a:lnTo>
                  <a:lnTo>
                    <a:pt x="291" y="164"/>
                  </a:lnTo>
                  <a:lnTo>
                    <a:pt x="300" y="161"/>
                  </a:lnTo>
                  <a:lnTo>
                    <a:pt x="312" y="154"/>
                  </a:lnTo>
                  <a:lnTo>
                    <a:pt x="303" y="159"/>
                  </a:lnTo>
                  <a:lnTo>
                    <a:pt x="307" y="159"/>
                  </a:lnTo>
                  <a:lnTo>
                    <a:pt x="307" y="161"/>
                  </a:lnTo>
                  <a:lnTo>
                    <a:pt x="326" y="156"/>
                  </a:lnTo>
                  <a:lnTo>
                    <a:pt x="322" y="159"/>
                  </a:lnTo>
                  <a:lnTo>
                    <a:pt x="322" y="161"/>
                  </a:lnTo>
                  <a:lnTo>
                    <a:pt x="319" y="164"/>
                  </a:lnTo>
                  <a:lnTo>
                    <a:pt x="324" y="164"/>
                  </a:lnTo>
                  <a:lnTo>
                    <a:pt x="319" y="166"/>
                  </a:lnTo>
                  <a:lnTo>
                    <a:pt x="324" y="171"/>
                  </a:lnTo>
                  <a:lnTo>
                    <a:pt x="338" y="164"/>
                  </a:lnTo>
                  <a:lnTo>
                    <a:pt x="333" y="168"/>
                  </a:lnTo>
                  <a:lnTo>
                    <a:pt x="336" y="173"/>
                  </a:lnTo>
                  <a:lnTo>
                    <a:pt x="355" y="175"/>
                  </a:lnTo>
                  <a:lnTo>
                    <a:pt x="371" y="175"/>
                  </a:lnTo>
                  <a:lnTo>
                    <a:pt x="371" y="178"/>
                  </a:lnTo>
                  <a:lnTo>
                    <a:pt x="390" y="175"/>
                  </a:lnTo>
                  <a:lnTo>
                    <a:pt x="397" y="178"/>
                  </a:lnTo>
                  <a:lnTo>
                    <a:pt x="390" y="180"/>
                  </a:lnTo>
                  <a:lnTo>
                    <a:pt x="395" y="175"/>
                  </a:lnTo>
                  <a:lnTo>
                    <a:pt x="385" y="182"/>
                  </a:lnTo>
                  <a:lnTo>
                    <a:pt x="395" y="192"/>
                  </a:lnTo>
                  <a:lnTo>
                    <a:pt x="402" y="204"/>
                  </a:lnTo>
                  <a:lnTo>
                    <a:pt x="409" y="201"/>
                  </a:lnTo>
                  <a:lnTo>
                    <a:pt x="407" y="194"/>
                  </a:lnTo>
                  <a:lnTo>
                    <a:pt x="414" y="194"/>
                  </a:lnTo>
                  <a:lnTo>
                    <a:pt x="419" y="192"/>
                  </a:lnTo>
                  <a:lnTo>
                    <a:pt x="421" y="194"/>
                  </a:lnTo>
                  <a:lnTo>
                    <a:pt x="416" y="199"/>
                  </a:lnTo>
                  <a:lnTo>
                    <a:pt x="419" y="201"/>
                  </a:lnTo>
                  <a:lnTo>
                    <a:pt x="419" y="204"/>
                  </a:lnTo>
                  <a:lnTo>
                    <a:pt x="433" y="187"/>
                  </a:lnTo>
                  <a:lnTo>
                    <a:pt x="430" y="199"/>
                  </a:lnTo>
                  <a:lnTo>
                    <a:pt x="433" y="206"/>
                  </a:lnTo>
                  <a:lnTo>
                    <a:pt x="435" y="204"/>
                  </a:lnTo>
                  <a:lnTo>
                    <a:pt x="437" y="206"/>
                  </a:lnTo>
                  <a:lnTo>
                    <a:pt x="433" y="211"/>
                  </a:lnTo>
                  <a:lnTo>
                    <a:pt x="440" y="211"/>
                  </a:lnTo>
                  <a:lnTo>
                    <a:pt x="435" y="211"/>
                  </a:lnTo>
                  <a:lnTo>
                    <a:pt x="435" y="213"/>
                  </a:lnTo>
                  <a:lnTo>
                    <a:pt x="430" y="213"/>
                  </a:lnTo>
                  <a:lnTo>
                    <a:pt x="433" y="218"/>
                  </a:lnTo>
                  <a:lnTo>
                    <a:pt x="428" y="220"/>
                  </a:lnTo>
                  <a:lnTo>
                    <a:pt x="428" y="223"/>
                  </a:lnTo>
                  <a:lnTo>
                    <a:pt x="430" y="230"/>
                  </a:lnTo>
                  <a:lnTo>
                    <a:pt x="437" y="237"/>
                  </a:lnTo>
                  <a:lnTo>
                    <a:pt x="430" y="237"/>
                  </a:lnTo>
                  <a:lnTo>
                    <a:pt x="419" y="249"/>
                  </a:lnTo>
                  <a:lnTo>
                    <a:pt x="423" y="246"/>
                  </a:lnTo>
                  <a:lnTo>
                    <a:pt x="442" y="239"/>
                  </a:lnTo>
                  <a:lnTo>
                    <a:pt x="430" y="253"/>
                  </a:lnTo>
                  <a:lnTo>
                    <a:pt x="426" y="256"/>
                  </a:lnTo>
                  <a:lnTo>
                    <a:pt x="437" y="253"/>
                  </a:lnTo>
                  <a:lnTo>
                    <a:pt x="430" y="258"/>
                  </a:lnTo>
                  <a:lnTo>
                    <a:pt x="426" y="260"/>
                  </a:lnTo>
                  <a:lnTo>
                    <a:pt x="442" y="253"/>
                  </a:lnTo>
                  <a:close/>
                </a:path>
              </a:pathLst>
            </a:custGeom>
            <a:solidFill>
              <a:srgbClr val="0033CC"/>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521" name="Freeform 5663"/>
            <p:cNvSpPr>
              <a:spLocks/>
            </p:cNvSpPr>
            <p:nvPr/>
          </p:nvSpPr>
          <p:spPr bwMode="auto">
            <a:xfrm>
              <a:off x="286" y="1380"/>
              <a:ext cx="41" cy="27"/>
            </a:xfrm>
            <a:custGeom>
              <a:avLst/>
              <a:gdLst>
                <a:gd name="T0" fmla="*/ 61 w 37"/>
                <a:gd name="T1" fmla="*/ 14 h 22"/>
                <a:gd name="T2" fmla="*/ 59 w 37"/>
                <a:gd name="T3" fmla="*/ 14 h 22"/>
                <a:gd name="T4" fmla="*/ 59 w 37"/>
                <a:gd name="T5" fmla="*/ 9 h 22"/>
                <a:gd name="T6" fmla="*/ 59 w 37"/>
                <a:gd name="T7" fmla="*/ 9 h 22"/>
                <a:gd name="T8" fmla="*/ 50 w 37"/>
                <a:gd name="T9" fmla="*/ 0 h 22"/>
                <a:gd name="T10" fmla="*/ 47 w 37"/>
                <a:gd name="T11" fmla="*/ 9 h 22"/>
                <a:gd name="T12" fmla="*/ 38 w 37"/>
                <a:gd name="T13" fmla="*/ 9 h 22"/>
                <a:gd name="T14" fmla="*/ 27 w 37"/>
                <a:gd name="T15" fmla="*/ 14 h 22"/>
                <a:gd name="T16" fmla="*/ 18 w 37"/>
                <a:gd name="T17" fmla="*/ 33 h 22"/>
                <a:gd name="T18" fmla="*/ 18 w 37"/>
                <a:gd name="T19" fmla="*/ 14 h 22"/>
                <a:gd name="T20" fmla="*/ 0 w 37"/>
                <a:gd name="T21" fmla="*/ 33 h 22"/>
                <a:gd name="T22" fmla="*/ 0 w 37"/>
                <a:gd name="T23" fmla="*/ 48 h 22"/>
                <a:gd name="T24" fmla="*/ 2 w 37"/>
                <a:gd name="T25" fmla="*/ 41 h 22"/>
                <a:gd name="T26" fmla="*/ 4 w 37"/>
                <a:gd name="T27" fmla="*/ 41 h 22"/>
                <a:gd name="T28" fmla="*/ 0 w 37"/>
                <a:gd name="T29" fmla="*/ 61 h 22"/>
                <a:gd name="T30" fmla="*/ 12 w 37"/>
                <a:gd name="T31" fmla="*/ 48 h 22"/>
                <a:gd name="T32" fmla="*/ 38 w 37"/>
                <a:gd name="T33" fmla="*/ 27 h 22"/>
                <a:gd name="T34" fmla="*/ 47 w 37"/>
                <a:gd name="T35" fmla="*/ 27 h 22"/>
                <a:gd name="T36" fmla="*/ 61 w 37"/>
                <a:gd name="T37" fmla="*/ 14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7" h="22">
                  <a:moveTo>
                    <a:pt x="37" y="5"/>
                  </a:moveTo>
                  <a:lnTo>
                    <a:pt x="35" y="5"/>
                  </a:lnTo>
                  <a:lnTo>
                    <a:pt x="35" y="3"/>
                  </a:lnTo>
                  <a:lnTo>
                    <a:pt x="30" y="0"/>
                  </a:lnTo>
                  <a:lnTo>
                    <a:pt x="28" y="3"/>
                  </a:lnTo>
                  <a:lnTo>
                    <a:pt x="23" y="3"/>
                  </a:lnTo>
                  <a:lnTo>
                    <a:pt x="16" y="5"/>
                  </a:lnTo>
                  <a:lnTo>
                    <a:pt x="11" y="12"/>
                  </a:lnTo>
                  <a:lnTo>
                    <a:pt x="11" y="5"/>
                  </a:lnTo>
                  <a:lnTo>
                    <a:pt x="0" y="12"/>
                  </a:lnTo>
                  <a:lnTo>
                    <a:pt x="0" y="17"/>
                  </a:lnTo>
                  <a:lnTo>
                    <a:pt x="2" y="15"/>
                  </a:lnTo>
                  <a:lnTo>
                    <a:pt x="4" y="15"/>
                  </a:lnTo>
                  <a:lnTo>
                    <a:pt x="0" y="22"/>
                  </a:lnTo>
                  <a:lnTo>
                    <a:pt x="7" y="17"/>
                  </a:lnTo>
                  <a:lnTo>
                    <a:pt x="23" y="10"/>
                  </a:lnTo>
                  <a:lnTo>
                    <a:pt x="28" y="10"/>
                  </a:lnTo>
                  <a:lnTo>
                    <a:pt x="37" y="5"/>
                  </a:lnTo>
                  <a:close/>
                </a:path>
              </a:pathLst>
            </a:custGeom>
            <a:solidFill>
              <a:srgbClr val="0033CC"/>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522" name="Freeform 5664"/>
            <p:cNvSpPr>
              <a:spLocks/>
            </p:cNvSpPr>
            <p:nvPr/>
          </p:nvSpPr>
          <p:spPr bwMode="auto">
            <a:xfrm>
              <a:off x="179" y="1266"/>
              <a:ext cx="38" cy="15"/>
            </a:xfrm>
            <a:custGeom>
              <a:avLst/>
              <a:gdLst>
                <a:gd name="T0" fmla="*/ 53 w 35"/>
                <a:gd name="T1" fmla="*/ 23 h 12"/>
                <a:gd name="T2" fmla="*/ 26 w 35"/>
                <a:gd name="T3" fmla="*/ 38 h 12"/>
                <a:gd name="T4" fmla="*/ 17 w 35"/>
                <a:gd name="T5" fmla="*/ 10 h 12"/>
                <a:gd name="T6" fmla="*/ 20 w 35"/>
                <a:gd name="T7" fmla="*/ 23 h 12"/>
                <a:gd name="T8" fmla="*/ 0 w 35"/>
                <a:gd name="T9" fmla="*/ 23 h 12"/>
                <a:gd name="T10" fmla="*/ 5 w 35"/>
                <a:gd name="T11" fmla="*/ 0 h 12"/>
                <a:gd name="T12" fmla="*/ 29 w 35"/>
                <a:gd name="T13" fmla="*/ 0 h 12"/>
                <a:gd name="T14" fmla="*/ 53 w 35"/>
                <a:gd name="T15" fmla="*/ 23 h 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 h="12">
                  <a:moveTo>
                    <a:pt x="35" y="7"/>
                  </a:moveTo>
                  <a:lnTo>
                    <a:pt x="17" y="12"/>
                  </a:lnTo>
                  <a:lnTo>
                    <a:pt x="12" y="3"/>
                  </a:lnTo>
                  <a:lnTo>
                    <a:pt x="14" y="7"/>
                  </a:lnTo>
                  <a:lnTo>
                    <a:pt x="0" y="7"/>
                  </a:lnTo>
                  <a:lnTo>
                    <a:pt x="5" y="0"/>
                  </a:lnTo>
                  <a:lnTo>
                    <a:pt x="19" y="0"/>
                  </a:lnTo>
                  <a:lnTo>
                    <a:pt x="35" y="7"/>
                  </a:lnTo>
                  <a:close/>
                </a:path>
              </a:pathLst>
            </a:custGeom>
            <a:solidFill>
              <a:srgbClr val="0033CC"/>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523" name="Freeform 5665"/>
            <p:cNvSpPr>
              <a:spLocks/>
            </p:cNvSpPr>
            <p:nvPr/>
          </p:nvSpPr>
          <p:spPr bwMode="auto">
            <a:xfrm>
              <a:off x="559" y="1416"/>
              <a:ext cx="18" cy="31"/>
            </a:xfrm>
            <a:custGeom>
              <a:avLst/>
              <a:gdLst>
                <a:gd name="T0" fmla="*/ 16 w 16"/>
                <a:gd name="T1" fmla="*/ 54 h 26"/>
                <a:gd name="T2" fmla="*/ 12 w 16"/>
                <a:gd name="T3" fmla="*/ 62 h 26"/>
                <a:gd name="T4" fmla="*/ 12 w 16"/>
                <a:gd name="T5" fmla="*/ 51 h 26"/>
                <a:gd name="T6" fmla="*/ 0 w 16"/>
                <a:gd name="T7" fmla="*/ 38 h 26"/>
                <a:gd name="T8" fmla="*/ 12 w 16"/>
                <a:gd name="T9" fmla="*/ 38 h 26"/>
                <a:gd name="T10" fmla="*/ 16 w 16"/>
                <a:gd name="T11" fmla="*/ 29 h 26"/>
                <a:gd name="T12" fmla="*/ 9 w 16"/>
                <a:gd name="T13" fmla="*/ 29 h 26"/>
                <a:gd name="T14" fmla="*/ 16 w 16"/>
                <a:gd name="T15" fmla="*/ 17 h 26"/>
                <a:gd name="T16" fmla="*/ 16 w 16"/>
                <a:gd name="T17" fmla="*/ 0 h 26"/>
                <a:gd name="T18" fmla="*/ 26 w 16"/>
                <a:gd name="T19" fmla="*/ 0 h 26"/>
                <a:gd name="T20" fmla="*/ 29 w 16"/>
                <a:gd name="T21" fmla="*/ 29 h 26"/>
                <a:gd name="T22" fmla="*/ 26 w 16"/>
                <a:gd name="T23" fmla="*/ 29 h 26"/>
                <a:gd name="T24" fmla="*/ 26 w 16"/>
                <a:gd name="T25" fmla="*/ 35 h 26"/>
                <a:gd name="T26" fmla="*/ 16 w 16"/>
                <a:gd name="T27" fmla="*/ 54 h 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6" h="26">
                  <a:moveTo>
                    <a:pt x="9" y="23"/>
                  </a:moveTo>
                  <a:lnTo>
                    <a:pt x="7" y="26"/>
                  </a:lnTo>
                  <a:lnTo>
                    <a:pt x="7" y="21"/>
                  </a:lnTo>
                  <a:lnTo>
                    <a:pt x="0" y="16"/>
                  </a:lnTo>
                  <a:lnTo>
                    <a:pt x="7" y="16"/>
                  </a:lnTo>
                  <a:lnTo>
                    <a:pt x="9" y="12"/>
                  </a:lnTo>
                  <a:lnTo>
                    <a:pt x="4" y="12"/>
                  </a:lnTo>
                  <a:lnTo>
                    <a:pt x="9" y="7"/>
                  </a:lnTo>
                  <a:lnTo>
                    <a:pt x="9" y="0"/>
                  </a:lnTo>
                  <a:lnTo>
                    <a:pt x="14" y="0"/>
                  </a:lnTo>
                  <a:lnTo>
                    <a:pt x="16" y="12"/>
                  </a:lnTo>
                  <a:lnTo>
                    <a:pt x="14" y="12"/>
                  </a:lnTo>
                  <a:lnTo>
                    <a:pt x="14" y="14"/>
                  </a:lnTo>
                  <a:lnTo>
                    <a:pt x="9" y="23"/>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524" name="Freeform 5666"/>
            <p:cNvSpPr>
              <a:spLocks/>
            </p:cNvSpPr>
            <p:nvPr/>
          </p:nvSpPr>
          <p:spPr bwMode="auto">
            <a:xfrm>
              <a:off x="569" y="1375"/>
              <a:ext cx="22" cy="25"/>
            </a:xfrm>
            <a:custGeom>
              <a:avLst/>
              <a:gdLst>
                <a:gd name="T0" fmla="*/ 36 w 19"/>
                <a:gd name="T1" fmla="*/ 29 h 21"/>
                <a:gd name="T2" fmla="*/ 29 w 19"/>
                <a:gd name="T3" fmla="*/ 35 h 21"/>
                <a:gd name="T4" fmla="*/ 0 w 19"/>
                <a:gd name="T5" fmla="*/ 51 h 21"/>
                <a:gd name="T6" fmla="*/ 10 w 19"/>
                <a:gd name="T7" fmla="*/ 38 h 21"/>
                <a:gd name="T8" fmla="*/ 29 w 19"/>
                <a:gd name="T9" fmla="*/ 0 h 21"/>
                <a:gd name="T10" fmla="*/ 39 w 19"/>
                <a:gd name="T11" fmla="*/ 2 h 21"/>
                <a:gd name="T12" fmla="*/ 36 w 19"/>
                <a:gd name="T13" fmla="*/ 29 h 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21">
                  <a:moveTo>
                    <a:pt x="17" y="12"/>
                  </a:moveTo>
                  <a:lnTo>
                    <a:pt x="14" y="14"/>
                  </a:lnTo>
                  <a:lnTo>
                    <a:pt x="0" y="21"/>
                  </a:lnTo>
                  <a:lnTo>
                    <a:pt x="5" y="16"/>
                  </a:lnTo>
                  <a:lnTo>
                    <a:pt x="14" y="0"/>
                  </a:lnTo>
                  <a:lnTo>
                    <a:pt x="19" y="2"/>
                  </a:lnTo>
                  <a:lnTo>
                    <a:pt x="17" y="12"/>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525" name="Freeform 5667"/>
            <p:cNvSpPr>
              <a:spLocks/>
            </p:cNvSpPr>
            <p:nvPr/>
          </p:nvSpPr>
          <p:spPr bwMode="auto">
            <a:xfrm>
              <a:off x="163" y="1331"/>
              <a:ext cx="21" cy="11"/>
            </a:xfrm>
            <a:custGeom>
              <a:avLst/>
              <a:gdLst>
                <a:gd name="T0" fmla="*/ 31 w 19"/>
                <a:gd name="T1" fmla="*/ 12 h 10"/>
                <a:gd name="T2" fmla="*/ 19 w 19"/>
                <a:gd name="T3" fmla="*/ 15 h 10"/>
                <a:gd name="T4" fmla="*/ 0 w 19"/>
                <a:gd name="T5" fmla="*/ 12 h 10"/>
                <a:gd name="T6" fmla="*/ 31 w 19"/>
                <a:gd name="T7" fmla="*/ 0 h 10"/>
                <a:gd name="T8" fmla="*/ 31 w 19"/>
                <a:gd name="T9" fmla="*/ 12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0">
                  <a:moveTo>
                    <a:pt x="19" y="7"/>
                  </a:moveTo>
                  <a:lnTo>
                    <a:pt x="12" y="10"/>
                  </a:lnTo>
                  <a:lnTo>
                    <a:pt x="0" y="7"/>
                  </a:lnTo>
                  <a:lnTo>
                    <a:pt x="19" y="0"/>
                  </a:lnTo>
                  <a:lnTo>
                    <a:pt x="19" y="7"/>
                  </a:lnTo>
                  <a:close/>
                </a:path>
              </a:pathLst>
            </a:custGeom>
            <a:solidFill>
              <a:srgbClr val="0033CC"/>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526" name="Freeform 5668"/>
            <p:cNvSpPr>
              <a:spLocks/>
            </p:cNvSpPr>
            <p:nvPr/>
          </p:nvSpPr>
          <p:spPr bwMode="auto">
            <a:xfrm>
              <a:off x="557" y="1375"/>
              <a:ext cx="20" cy="17"/>
            </a:xfrm>
            <a:custGeom>
              <a:avLst/>
              <a:gdLst>
                <a:gd name="T0" fmla="*/ 22 w 19"/>
                <a:gd name="T1" fmla="*/ 36 h 14"/>
                <a:gd name="T2" fmla="*/ 19 w 19"/>
                <a:gd name="T3" fmla="*/ 23 h 14"/>
                <a:gd name="T4" fmla="*/ 15 w 19"/>
                <a:gd name="T5" fmla="*/ 11 h 14"/>
                <a:gd name="T6" fmla="*/ 24 w 19"/>
                <a:gd name="T7" fmla="*/ 19 h 14"/>
                <a:gd name="T8" fmla="*/ 22 w 19"/>
                <a:gd name="T9" fmla="*/ 19 h 14"/>
                <a:gd name="T10" fmla="*/ 17 w 19"/>
                <a:gd name="T11" fmla="*/ 11 h 14"/>
                <a:gd name="T12" fmla="*/ 22 w 19"/>
                <a:gd name="T13" fmla="*/ 0 h 14"/>
                <a:gd name="T14" fmla="*/ 7 w 19"/>
                <a:gd name="T15" fmla="*/ 2 h 14"/>
                <a:gd name="T16" fmla="*/ 5 w 19"/>
                <a:gd name="T17" fmla="*/ 19 h 14"/>
                <a:gd name="T18" fmla="*/ 0 w 19"/>
                <a:gd name="T19" fmla="*/ 19 h 14"/>
                <a:gd name="T20" fmla="*/ 5 w 19"/>
                <a:gd name="T21" fmla="*/ 36 h 14"/>
                <a:gd name="T22" fmla="*/ 7 w 19"/>
                <a:gd name="T23" fmla="*/ 23 h 14"/>
                <a:gd name="T24" fmla="*/ 22 w 19"/>
                <a:gd name="T25" fmla="*/ 36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 h="14">
                  <a:moveTo>
                    <a:pt x="17" y="14"/>
                  </a:moveTo>
                  <a:lnTo>
                    <a:pt x="14" y="9"/>
                  </a:lnTo>
                  <a:lnTo>
                    <a:pt x="10" y="4"/>
                  </a:lnTo>
                  <a:lnTo>
                    <a:pt x="19" y="7"/>
                  </a:lnTo>
                  <a:lnTo>
                    <a:pt x="17" y="7"/>
                  </a:lnTo>
                  <a:lnTo>
                    <a:pt x="12" y="4"/>
                  </a:lnTo>
                  <a:lnTo>
                    <a:pt x="17" y="0"/>
                  </a:lnTo>
                  <a:lnTo>
                    <a:pt x="7" y="2"/>
                  </a:lnTo>
                  <a:lnTo>
                    <a:pt x="5" y="7"/>
                  </a:lnTo>
                  <a:lnTo>
                    <a:pt x="0" y="7"/>
                  </a:lnTo>
                  <a:lnTo>
                    <a:pt x="5" y="14"/>
                  </a:lnTo>
                  <a:lnTo>
                    <a:pt x="7" y="9"/>
                  </a:lnTo>
                  <a:lnTo>
                    <a:pt x="17" y="14"/>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527" name="Freeform 5669"/>
            <p:cNvSpPr>
              <a:spLocks/>
            </p:cNvSpPr>
            <p:nvPr/>
          </p:nvSpPr>
          <p:spPr bwMode="auto">
            <a:xfrm>
              <a:off x="557" y="1392"/>
              <a:ext cx="10" cy="24"/>
            </a:xfrm>
            <a:custGeom>
              <a:avLst/>
              <a:gdLst>
                <a:gd name="T0" fmla="*/ 0 w 10"/>
                <a:gd name="T1" fmla="*/ 61 h 19"/>
                <a:gd name="T2" fmla="*/ 10 w 10"/>
                <a:gd name="T3" fmla="*/ 0 h 19"/>
                <a:gd name="T4" fmla="*/ 3 w 10"/>
                <a:gd name="T5" fmla="*/ 8 h 19"/>
                <a:gd name="T6" fmla="*/ 0 w 10"/>
                <a:gd name="T7" fmla="*/ 61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19">
                  <a:moveTo>
                    <a:pt x="0" y="19"/>
                  </a:moveTo>
                  <a:lnTo>
                    <a:pt x="10" y="0"/>
                  </a:lnTo>
                  <a:lnTo>
                    <a:pt x="3" y="2"/>
                  </a:lnTo>
                  <a:lnTo>
                    <a:pt x="0" y="19"/>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528" name="Freeform 5670"/>
            <p:cNvSpPr>
              <a:spLocks/>
            </p:cNvSpPr>
            <p:nvPr/>
          </p:nvSpPr>
          <p:spPr bwMode="auto">
            <a:xfrm>
              <a:off x="575" y="1398"/>
              <a:ext cx="14" cy="14"/>
            </a:xfrm>
            <a:custGeom>
              <a:avLst/>
              <a:gdLst>
                <a:gd name="T0" fmla="*/ 26 w 12"/>
                <a:gd name="T1" fmla="*/ 23 h 11"/>
                <a:gd name="T2" fmla="*/ 26 w 12"/>
                <a:gd name="T3" fmla="*/ 13 h 11"/>
                <a:gd name="T4" fmla="*/ 11 w 12"/>
                <a:gd name="T5" fmla="*/ 0 h 11"/>
                <a:gd name="T6" fmla="*/ 0 w 12"/>
                <a:gd name="T7" fmla="*/ 29 h 11"/>
                <a:gd name="T8" fmla="*/ 11 w 12"/>
                <a:gd name="T9" fmla="*/ 37 h 11"/>
                <a:gd name="T10" fmla="*/ 15 w 12"/>
                <a:gd name="T11" fmla="*/ 23 h 11"/>
                <a:gd name="T12" fmla="*/ 26 w 12"/>
                <a:gd name="T13" fmla="*/ 23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1">
                  <a:moveTo>
                    <a:pt x="12" y="7"/>
                  </a:moveTo>
                  <a:lnTo>
                    <a:pt x="12" y="4"/>
                  </a:lnTo>
                  <a:lnTo>
                    <a:pt x="5" y="0"/>
                  </a:lnTo>
                  <a:lnTo>
                    <a:pt x="0" y="9"/>
                  </a:lnTo>
                  <a:lnTo>
                    <a:pt x="5" y="11"/>
                  </a:lnTo>
                  <a:lnTo>
                    <a:pt x="7" y="7"/>
                  </a:lnTo>
                  <a:lnTo>
                    <a:pt x="12" y="7"/>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529" name="Freeform 5671"/>
            <p:cNvSpPr>
              <a:spLocks/>
            </p:cNvSpPr>
            <p:nvPr/>
          </p:nvSpPr>
          <p:spPr bwMode="auto">
            <a:xfrm>
              <a:off x="563" y="1403"/>
              <a:ext cx="12" cy="15"/>
            </a:xfrm>
            <a:custGeom>
              <a:avLst/>
              <a:gdLst>
                <a:gd name="T0" fmla="*/ 12 w 12"/>
                <a:gd name="T1" fmla="*/ 16 h 12"/>
                <a:gd name="T2" fmla="*/ 0 w 12"/>
                <a:gd name="T3" fmla="*/ 38 h 12"/>
                <a:gd name="T4" fmla="*/ 7 w 12"/>
                <a:gd name="T5" fmla="*/ 0 h 12"/>
                <a:gd name="T6" fmla="*/ 12 w 12"/>
                <a:gd name="T7" fmla="*/ 16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2">
                  <a:moveTo>
                    <a:pt x="12" y="5"/>
                  </a:moveTo>
                  <a:lnTo>
                    <a:pt x="0" y="12"/>
                  </a:lnTo>
                  <a:lnTo>
                    <a:pt x="7" y="0"/>
                  </a:lnTo>
                  <a:lnTo>
                    <a:pt x="12" y="5"/>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530" name="Freeform 5672"/>
            <p:cNvSpPr>
              <a:spLocks/>
            </p:cNvSpPr>
            <p:nvPr/>
          </p:nvSpPr>
          <p:spPr bwMode="auto">
            <a:xfrm>
              <a:off x="1319" y="1740"/>
              <a:ext cx="36" cy="13"/>
            </a:xfrm>
            <a:custGeom>
              <a:avLst/>
              <a:gdLst>
                <a:gd name="T0" fmla="*/ 51 w 33"/>
                <a:gd name="T1" fmla="*/ 0 h 10"/>
                <a:gd name="T2" fmla="*/ 35 w 33"/>
                <a:gd name="T3" fmla="*/ 12 h 10"/>
                <a:gd name="T4" fmla="*/ 40 w 33"/>
                <a:gd name="T5" fmla="*/ 0 h 10"/>
                <a:gd name="T6" fmla="*/ 0 w 33"/>
                <a:gd name="T7" fmla="*/ 38 h 10"/>
                <a:gd name="T8" fmla="*/ 25 w 33"/>
                <a:gd name="T9" fmla="*/ 21 h 10"/>
                <a:gd name="T10" fmla="*/ 51 w 33"/>
                <a:gd name="T11" fmla="*/ 0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10">
                  <a:moveTo>
                    <a:pt x="33" y="0"/>
                  </a:moveTo>
                  <a:lnTo>
                    <a:pt x="23" y="3"/>
                  </a:lnTo>
                  <a:lnTo>
                    <a:pt x="26" y="0"/>
                  </a:lnTo>
                  <a:lnTo>
                    <a:pt x="0" y="10"/>
                  </a:lnTo>
                  <a:lnTo>
                    <a:pt x="16" y="5"/>
                  </a:lnTo>
                  <a:lnTo>
                    <a:pt x="33" y="0"/>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531" name="Freeform 5673"/>
            <p:cNvSpPr>
              <a:spLocks/>
            </p:cNvSpPr>
            <p:nvPr/>
          </p:nvSpPr>
          <p:spPr bwMode="auto">
            <a:xfrm>
              <a:off x="2223" y="2036"/>
              <a:ext cx="144" cy="152"/>
            </a:xfrm>
            <a:custGeom>
              <a:avLst/>
              <a:gdLst>
                <a:gd name="T0" fmla="*/ 0 w 130"/>
                <a:gd name="T1" fmla="*/ 326 h 123"/>
                <a:gd name="T2" fmla="*/ 0 w 130"/>
                <a:gd name="T3" fmla="*/ 355 h 123"/>
                <a:gd name="T4" fmla="*/ 0 w 130"/>
                <a:gd name="T5" fmla="*/ 326 h 123"/>
                <a:gd name="T6" fmla="*/ 14 w 130"/>
                <a:gd name="T7" fmla="*/ 266 h 123"/>
                <a:gd name="T8" fmla="*/ 34 w 130"/>
                <a:gd name="T9" fmla="*/ 206 h 123"/>
                <a:gd name="T10" fmla="*/ 27 w 130"/>
                <a:gd name="T11" fmla="*/ 206 h 123"/>
                <a:gd name="T12" fmla="*/ 47 w 130"/>
                <a:gd name="T13" fmla="*/ 164 h 123"/>
                <a:gd name="T14" fmla="*/ 59 w 130"/>
                <a:gd name="T15" fmla="*/ 122 h 123"/>
                <a:gd name="T16" fmla="*/ 66 w 130"/>
                <a:gd name="T17" fmla="*/ 89 h 123"/>
                <a:gd name="T18" fmla="*/ 88 w 130"/>
                <a:gd name="T19" fmla="*/ 53 h 123"/>
                <a:gd name="T20" fmla="*/ 102 w 130"/>
                <a:gd name="T21" fmla="*/ 0 h 123"/>
                <a:gd name="T22" fmla="*/ 135 w 130"/>
                <a:gd name="T23" fmla="*/ 0 h 123"/>
                <a:gd name="T24" fmla="*/ 156 w 130"/>
                <a:gd name="T25" fmla="*/ 0 h 123"/>
                <a:gd name="T26" fmla="*/ 187 w 130"/>
                <a:gd name="T27" fmla="*/ 0 h 123"/>
                <a:gd name="T28" fmla="*/ 217 w 130"/>
                <a:gd name="T29" fmla="*/ 0 h 123"/>
                <a:gd name="T30" fmla="*/ 217 w 130"/>
                <a:gd name="T31" fmla="*/ 21 h 123"/>
                <a:gd name="T32" fmla="*/ 217 w 130"/>
                <a:gd name="T33" fmla="*/ 89 h 123"/>
                <a:gd name="T34" fmla="*/ 197 w 130"/>
                <a:gd name="T35" fmla="*/ 89 h 123"/>
                <a:gd name="T36" fmla="*/ 173 w 130"/>
                <a:gd name="T37" fmla="*/ 89 h 123"/>
                <a:gd name="T38" fmla="*/ 153 w 130"/>
                <a:gd name="T39" fmla="*/ 89 h 123"/>
                <a:gd name="T40" fmla="*/ 135 w 130"/>
                <a:gd name="T41" fmla="*/ 89 h 123"/>
                <a:gd name="T42" fmla="*/ 128 w 130"/>
                <a:gd name="T43" fmla="*/ 150 h 123"/>
                <a:gd name="T44" fmla="*/ 128 w 130"/>
                <a:gd name="T45" fmla="*/ 219 h 123"/>
                <a:gd name="T46" fmla="*/ 105 w 130"/>
                <a:gd name="T47" fmla="*/ 240 h 123"/>
                <a:gd name="T48" fmla="*/ 102 w 130"/>
                <a:gd name="T49" fmla="*/ 285 h 123"/>
                <a:gd name="T50" fmla="*/ 102 w 130"/>
                <a:gd name="T51" fmla="*/ 326 h 123"/>
                <a:gd name="T52" fmla="*/ 79 w 130"/>
                <a:gd name="T53" fmla="*/ 326 h 123"/>
                <a:gd name="T54" fmla="*/ 50 w 130"/>
                <a:gd name="T55" fmla="*/ 326 h 123"/>
                <a:gd name="T56" fmla="*/ 27 w 130"/>
                <a:gd name="T57" fmla="*/ 326 h 123"/>
                <a:gd name="T58" fmla="*/ 0 w 130"/>
                <a:gd name="T59" fmla="*/ 326 h 12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30" h="123">
                  <a:moveTo>
                    <a:pt x="0" y="113"/>
                  </a:moveTo>
                  <a:lnTo>
                    <a:pt x="0" y="123"/>
                  </a:lnTo>
                  <a:lnTo>
                    <a:pt x="0" y="113"/>
                  </a:lnTo>
                  <a:lnTo>
                    <a:pt x="9" y="92"/>
                  </a:lnTo>
                  <a:lnTo>
                    <a:pt x="21" y="71"/>
                  </a:lnTo>
                  <a:lnTo>
                    <a:pt x="16" y="71"/>
                  </a:lnTo>
                  <a:lnTo>
                    <a:pt x="28" y="57"/>
                  </a:lnTo>
                  <a:lnTo>
                    <a:pt x="35" y="43"/>
                  </a:lnTo>
                  <a:lnTo>
                    <a:pt x="40" y="31"/>
                  </a:lnTo>
                  <a:lnTo>
                    <a:pt x="52" y="19"/>
                  </a:lnTo>
                  <a:lnTo>
                    <a:pt x="61" y="0"/>
                  </a:lnTo>
                  <a:lnTo>
                    <a:pt x="80" y="0"/>
                  </a:lnTo>
                  <a:lnTo>
                    <a:pt x="94" y="0"/>
                  </a:lnTo>
                  <a:lnTo>
                    <a:pt x="113" y="0"/>
                  </a:lnTo>
                  <a:lnTo>
                    <a:pt x="130" y="0"/>
                  </a:lnTo>
                  <a:lnTo>
                    <a:pt x="130" y="7"/>
                  </a:lnTo>
                  <a:lnTo>
                    <a:pt x="130" y="31"/>
                  </a:lnTo>
                  <a:lnTo>
                    <a:pt x="118" y="31"/>
                  </a:lnTo>
                  <a:lnTo>
                    <a:pt x="104" y="31"/>
                  </a:lnTo>
                  <a:lnTo>
                    <a:pt x="92" y="31"/>
                  </a:lnTo>
                  <a:lnTo>
                    <a:pt x="80" y="31"/>
                  </a:lnTo>
                  <a:lnTo>
                    <a:pt x="78" y="52"/>
                  </a:lnTo>
                  <a:lnTo>
                    <a:pt x="78" y="76"/>
                  </a:lnTo>
                  <a:lnTo>
                    <a:pt x="63" y="83"/>
                  </a:lnTo>
                  <a:lnTo>
                    <a:pt x="61" y="99"/>
                  </a:lnTo>
                  <a:lnTo>
                    <a:pt x="61" y="113"/>
                  </a:lnTo>
                  <a:lnTo>
                    <a:pt x="47" y="113"/>
                  </a:lnTo>
                  <a:lnTo>
                    <a:pt x="30" y="113"/>
                  </a:lnTo>
                  <a:lnTo>
                    <a:pt x="16" y="113"/>
                  </a:lnTo>
                  <a:lnTo>
                    <a:pt x="0" y="113"/>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532" name="Freeform 5674"/>
            <p:cNvSpPr>
              <a:spLocks/>
            </p:cNvSpPr>
            <p:nvPr/>
          </p:nvSpPr>
          <p:spPr bwMode="auto">
            <a:xfrm>
              <a:off x="1342" y="2363"/>
              <a:ext cx="6" cy="6"/>
            </a:xfrm>
            <a:custGeom>
              <a:avLst/>
              <a:gdLst>
                <a:gd name="T0" fmla="*/ 6 w 6"/>
                <a:gd name="T1" fmla="*/ 6 h 6"/>
                <a:gd name="T2" fmla="*/ 0 w 6"/>
                <a:gd name="T3" fmla="*/ 6 h 6"/>
                <a:gd name="T4" fmla="*/ 0 w 6"/>
                <a:gd name="T5" fmla="*/ 0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6"/>
                  </a:lnTo>
                  <a:lnTo>
                    <a:pt x="0" y="0"/>
                  </a:lnTo>
                  <a:lnTo>
                    <a:pt x="6" y="6"/>
                  </a:lnTo>
                  <a:close/>
                </a:path>
              </a:pathLst>
            </a:custGeom>
            <a:solidFill>
              <a:srgbClr val="E1E1E1"/>
            </a:solidFill>
            <a:ln w="1270">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533" name="Freeform 5675"/>
            <p:cNvSpPr>
              <a:spLocks/>
            </p:cNvSpPr>
            <p:nvPr/>
          </p:nvSpPr>
          <p:spPr bwMode="auto">
            <a:xfrm>
              <a:off x="1319" y="2377"/>
              <a:ext cx="12" cy="6"/>
            </a:xfrm>
            <a:custGeom>
              <a:avLst/>
              <a:gdLst>
                <a:gd name="T0" fmla="*/ 12 w 12"/>
                <a:gd name="T1" fmla="*/ 0 h 6"/>
                <a:gd name="T2" fmla="*/ 12 w 12"/>
                <a:gd name="T3" fmla="*/ 6 h 6"/>
                <a:gd name="T4" fmla="*/ 0 w 12"/>
                <a:gd name="T5" fmla="*/ 6 h 6"/>
                <a:gd name="T6" fmla="*/ 12 w 12"/>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6">
                  <a:moveTo>
                    <a:pt x="12" y="0"/>
                  </a:moveTo>
                  <a:lnTo>
                    <a:pt x="12" y="6"/>
                  </a:lnTo>
                  <a:lnTo>
                    <a:pt x="0" y="6"/>
                  </a:lnTo>
                  <a:lnTo>
                    <a:pt x="12" y="0"/>
                  </a:lnTo>
                  <a:close/>
                </a:path>
              </a:pathLst>
            </a:custGeom>
            <a:solidFill>
              <a:srgbClr val="E1E1E1"/>
            </a:solidFill>
            <a:ln w="1270">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534" name="Oval 5676"/>
            <p:cNvSpPr>
              <a:spLocks noChangeArrowheads="1"/>
            </p:cNvSpPr>
            <p:nvPr/>
          </p:nvSpPr>
          <p:spPr bwMode="auto">
            <a:xfrm flipV="1">
              <a:off x="4328" y="2593"/>
              <a:ext cx="38" cy="34"/>
            </a:xfrm>
            <a:prstGeom prst="ellipse">
              <a:avLst/>
            </a:prstGeom>
            <a:noFill/>
            <a:ln w="6350">
              <a:solidFill>
                <a:srgbClr val="0033CC"/>
              </a:solidFill>
              <a:round/>
              <a:headEnd/>
              <a:tailEnd/>
            </a:ln>
            <a:effectLst/>
            <a:extLst>
              <a:ext uri="{909E8E84-426E-40DD-AFC4-6F175D3DCCD1}">
                <a14:hiddenFill xmlns:a14="http://schemas.microsoft.com/office/drawing/2010/main">
                  <a:solidFill>
                    <a:srgbClr val="E1E1E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50000"/>
                </a:spcBef>
                <a:spcAft>
                  <a:spcPct val="0"/>
                </a:spcAft>
              </a:pPr>
              <a:endParaRPr lang="en-US" altLang="en-US" sz="1600">
                <a:solidFill>
                  <a:srgbClr val="000000"/>
                </a:solidFill>
              </a:endParaRPr>
            </a:p>
          </p:txBody>
        </p:sp>
        <p:sp>
          <p:nvSpPr>
            <p:cNvPr id="3535" name="Freeform 5677"/>
            <p:cNvSpPr>
              <a:spLocks/>
            </p:cNvSpPr>
            <p:nvPr/>
          </p:nvSpPr>
          <p:spPr bwMode="auto">
            <a:xfrm>
              <a:off x="2810" y="1633"/>
              <a:ext cx="70" cy="90"/>
            </a:xfrm>
            <a:custGeom>
              <a:avLst/>
              <a:gdLst>
                <a:gd name="T0" fmla="*/ 16 w 62"/>
                <a:gd name="T1" fmla="*/ 17 h 90"/>
                <a:gd name="T2" fmla="*/ 16 w 62"/>
                <a:gd name="T3" fmla="*/ 17 h 90"/>
                <a:gd name="T4" fmla="*/ 10 w 62"/>
                <a:gd name="T5" fmla="*/ 20 h 90"/>
                <a:gd name="T6" fmla="*/ 10 w 62"/>
                <a:gd name="T7" fmla="*/ 26 h 90"/>
                <a:gd name="T8" fmla="*/ 16 w 62"/>
                <a:gd name="T9" fmla="*/ 26 h 90"/>
                <a:gd name="T10" fmla="*/ 16 w 62"/>
                <a:gd name="T11" fmla="*/ 28 h 90"/>
                <a:gd name="T12" fmla="*/ 16 w 62"/>
                <a:gd name="T13" fmla="*/ 32 h 90"/>
                <a:gd name="T14" fmla="*/ 10 w 62"/>
                <a:gd name="T15" fmla="*/ 35 h 90"/>
                <a:gd name="T16" fmla="*/ 10 w 62"/>
                <a:gd name="T17" fmla="*/ 38 h 90"/>
                <a:gd name="T18" fmla="*/ 16 w 62"/>
                <a:gd name="T19" fmla="*/ 38 h 90"/>
                <a:gd name="T20" fmla="*/ 26 w 62"/>
                <a:gd name="T21" fmla="*/ 43 h 90"/>
                <a:gd name="T22" fmla="*/ 16 w 62"/>
                <a:gd name="T23" fmla="*/ 47 h 90"/>
                <a:gd name="T24" fmla="*/ 26 w 62"/>
                <a:gd name="T25" fmla="*/ 49 h 90"/>
                <a:gd name="T26" fmla="*/ 16 w 62"/>
                <a:gd name="T27" fmla="*/ 61 h 90"/>
                <a:gd name="T28" fmla="*/ 16 w 62"/>
                <a:gd name="T29" fmla="*/ 57 h 90"/>
                <a:gd name="T30" fmla="*/ 23 w 62"/>
                <a:gd name="T31" fmla="*/ 62 h 90"/>
                <a:gd name="T32" fmla="*/ 23 w 62"/>
                <a:gd name="T33" fmla="*/ 60 h 90"/>
                <a:gd name="T34" fmla="*/ 23 w 62"/>
                <a:gd name="T35" fmla="*/ 62 h 90"/>
                <a:gd name="T36" fmla="*/ 18 w 62"/>
                <a:gd name="T37" fmla="*/ 65 h 90"/>
                <a:gd name="T38" fmla="*/ 23 w 62"/>
                <a:gd name="T39" fmla="*/ 65 h 90"/>
                <a:gd name="T40" fmla="*/ 24 w 62"/>
                <a:gd name="T41" fmla="*/ 63 h 90"/>
                <a:gd name="T42" fmla="*/ 24 w 62"/>
                <a:gd name="T43" fmla="*/ 68 h 90"/>
                <a:gd name="T44" fmla="*/ 24 w 62"/>
                <a:gd name="T45" fmla="*/ 71 h 90"/>
                <a:gd name="T46" fmla="*/ 27 w 62"/>
                <a:gd name="T47" fmla="*/ 71 h 90"/>
                <a:gd name="T48" fmla="*/ 34 w 62"/>
                <a:gd name="T49" fmla="*/ 74 h 90"/>
                <a:gd name="T50" fmla="*/ 30 w 62"/>
                <a:gd name="T51" fmla="*/ 75 h 90"/>
                <a:gd name="T52" fmla="*/ 47 w 62"/>
                <a:gd name="T53" fmla="*/ 79 h 90"/>
                <a:gd name="T54" fmla="*/ 52 w 62"/>
                <a:gd name="T55" fmla="*/ 90 h 90"/>
                <a:gd name="T56" fmla="*/ 60 w 62"/>
                <a:gd name="T57" fmla="*/ 90 h 90"/>
                <a:gd name="T58" fmla="*/ 60 w 62"/>
                <a:gd name="T59" fmla="*/ 88 h 90"/>
                <a:gd name="T60" fmla="*/ 70 w 62"/>
                <a:gd name="T61" fmla="*/ 84 h 90"/>
                <a:gd name="T62" fmla="*/ 73 w 62"/>
                <a:gd name="T63" fmla="*/ 88 h 90"/>
                <a:gd name="T64" fmla="*/ 79 w 62"/>
                <a:gd name="T65" fmla="*/ 81 h 90"/>
                <a:gd name="T66" fmla="*/ 82 w 62"/>
                <a:gd name="T67" fmla="*/ 81 h 90"/>
                <a:gd name="T68" fmla="*/ 90 w 62"/>
                <a:gd name="T69" fmla="*/ 84 h 90"/>
                <a:gd name="T70" fmla="*/ 90 w 62"/>
                <a:gd name="T71" fmla="*/ 81 h 90"/>
                <a:gd name="T72" fmla="*/ 99 w 62"/>
                <a:gd name="T73" fmla="*/ 81 h 90"/>
                <a:gd name="T74" fmla="*/ 110 w 62"/>
                <a:gd name="T75" fmla="*/ 88 h 90"/>
                <a:gd name="T76" fmla="*/ 113 w 62"/>
                <a:gd name="T77" fmla="*/ 84 h 90"/>
                <a:gd name="T78" fmla="*/ 103 w 62"/>
                <a:gd name="T79" fmla="*/ 75 h 90"/>
                <a:gd name="T80" fmla="*/ 113 w 62"/>
                <a:gd name="T81" fmla="*/ 67 h 90"/>
                <a:gd name="T82" fmla="*/ 103 w 62"/>
                <a:gd name="T83" fmla="*/ 52 h 90"/>
                <a:gd name="T84" fmla="*/ 103 w 62"/>
                <a:gd name="T85" fmla="*/ 41 h 90"/>
                <a:gd name="T86" fmla="*/ 103 w 62"/>
                <a:gd name="T87" fmla="*/ 32 h 90"/>
                <a:gd name="T88" fmla="*/ 97 w 62"/>
                <a:gd name="T89" fmla="*/ 28 h 90"/>
                <a:gd name="T90" fmla="*/ 87 w 62"/>
                <a:gd name="T91" fmla="*/ 28 h 90"/>
                <a:gd name="T92" fmla="*/ 73 w 62"/>
                <a:gd name="T93" fmla="*/ 26 h 90"/>
                <a:gd name="T94" fmla="*/ 34 w 62"/>
                <a:gd name="T95" fmla="*/ 0 h 90"/>
                <a:gd name="T96" fmla="*/ 0 w 62"/>
                <a:gd name="T97" fmla="*/ 2 h 90"/>
                <a:gd name="T98" fmla="*/ 2 w 62"/>
                <a:gd name="T99" fmla="*/ 11 h 90"/>
                <a:gd name="T100" fmla="*/ 10 w 62"/>
                <a:gd name="T101" fmla="*/ 15 h 90"/>
                <a:gd name="T102" fmla="*/ 2 w 62"/>
                <a:gd name="T103" fmla="*/ 15 h 90"/>
                <a:gd name="T104" fmla="*/ 10 w 62"/>
                <a:gd name="T105" fmla="*/ 15 h 90"/>
                <a:gd name="T106" fmla="*/ 16 w 62"/>
                <a:gd name="T107" fmla="*/ 17 h 9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2" h="90">
                  <a:moveTo>
                    <a:pt x="9" y="17"/>
                  </a:moveTo>
                  <a:lnTo>
                    <a:pt x="9" y="17"/>
                  </a:lnTo>
                  <a:lnTo>
                    <a:pt x="5" y="20"/>
                  </a:lnTo>
                  <a:lnTo>
                    <a:pt x="5" y="26"/>
                  </a:lnTo>
                  <a:lnTo>
                    <a:pt x="9" y="26"/>
                  </a:lnTo>
                  <a:lnTo>
                    <a:pt x="9" y="28"/>
                  </a:lnTo>
                  <a:lnTo>
                    <a:pt x="9" y="32"/>
                  </a:lnTo>
                  <a:lnTo>
                    <a:pt x="5" y="35"/>
                  </a:lnTo>
                  <a:lnTo>
                    <a:pt x="5" y="38"/>
                  </a:lnTo>
                  <a:lnTo>
                    <a:pt x="9" y="38"/>
                  </a:lnTo>
                  <a:lnTo>
                    <a:pt x="14" y="43"/>
                  </a:lnTo>
                  <a:lnTo>
                    <a:pt x="9" y="47"/>
                  </a:lnTo>
                  <a:lnTo>
                    <a:pt x="14" y="49"/>
                  </a:lnTo>
                  <a:lnTo>
                    <a:pt x="9" y="61"/>
                  </a:lnTo>
                  <a:lnTo>
                    <a:pt x="9" y="57"/>
                  </a:lnTo>
                  <a:lnTo>
                    <a:pt x="12" y="62"/>
                  </a:lnTo>
                  <a:lnTo>
                    <a:pt x="12" y="60"/>
                  </a:lnTo>
                  <a:lnTo>
                    <a:pt x="12" y="62"/>
                  </a:lnTo>
                  <a:lnTo>
                    <a:pt x="10" y="65"/>
                  </a:lnTo>
                  <a:lnTo>
                    <a:pt x="12" y="65"/>
                  </a:lnTo>
                  <a:lnTo>
                    <a:pt x="13" y="63"/>
                  </a:lnTo>
                  <a:lnTo>
                    <a:pt x="13" y="68"/>
                  </a:lnTo>
                  <a:lnTo>
                    <a:pt x="13" y="71"/>
                  </a:lnTo>
                  <a:lnTo>
                    <a:pt x="15" y="71"/>
                  </a:lnTo>
                  <a:lnTo>
                    <a:pt x="19" y="74"/>
                  </a:lnTo>
                  <a:lnTo>
                    <a:pt x="17" y="75"/>
                  </a:lnTo>
                  <a:lnTo>
                    <a:pt x="26" y="79"/>
                  </a:lnTo>
                  <a:lnTo>
                    <a:pt x="28" y="90"/>
                  </a:lnTo>
                  <a:lnTo>
                    <a:pt x="33" y="90"/>
                  </a:lnTo>
                  <a:lnTo>
                    <a:pt x="33" y="88"/>
                  </a:lnTo>
                  <a:lnTo>
                    <a:pt x="38" y="84"/>
                  </a:lnTo>
                  <a:lnTo>
                    <a:pt x="40" y="88"/>
                  </a:lnTo>
                  <a:lnTo>
                    <a:pt x="43" y="81"/>
                  </a:lnTo>
                  <a:lnTo>
                    <a:pt x="45" y="81"/>
                  </a:lnTo>
                  <a:lnTo>
                    <a:pt x="50" y="84"/>
                  </a:lnTo>
                  <a:lnTo>
                    <a:pt x="50" y="81"/>
                  </a:lnTo>
                  <a:lnTo>
                    <a:pt x="54" y="81"/>
                  </a:lnTo>
                  <a:lnTo>
                    <a:pt x="59" y="88"/>
                  </a:lnTo>
                  <a:lnTo>
                    <a:pt x="62" y="84"/>
                  </a:lnTo>
                  <a:lnTo>
                    <a:pt x="57" y="75"/>
                  </a:lnTo>
                  <a:lnTo>
                    <a:pt x="62" y="67"/>
                  </a:lnTo>
                  <a:lnTo>
                    <a:pt x="57" y="52"/>
                  </a:lnTo>
                  <a:lnTo>
                    <a:pt x="57" y="41"/>
                  </a:lnTo>
                  <a:lnTo>
                    <a:pt x="57" y="32"/>
                  </a:lnTo>
                  <a:lnTo>
                    <a:pt x="52" y="28"/>
                  </a:lnTo>
                  <a:lnTo>
                    <a:pt x="47" y="28"/>
                  </a:lnTo>
                  <a:lnTo>
                    <a:pt x="40" y="26"/>
                  </a:lnTo>
                  <a:lnTo>
                    <a:pt x="19" y="0"/>
                  </a:lnTo>
                  <a:lnTo>
                    <a:pt x="0" y="2"/>
                  </a:lnTo>
                  <a:lnTo>
                    <a:pt x="2" y="11"/>
                  </a:lnTo>
                  <a:lnTo>
                    <a:pt x="5" y="15"/>
                  </a:lnTo>
                  <a:lnTo>
                    <a:pt x="2" y="15"/>
                  </a:lnTo>
                  <a:lnTo>
                    <a:pt x="5" y="15"/>
                  </a:lnTo>
                  <a:lnTo>
                    <a:pt x="9" y="17"/>
                  </a:lnTo>
                  <a:close/>
                </a:path>
              </a:pathLst>
            </a:custGeom>
            <a:solidFill>
              <a:srgbClr val="0033CC"/>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536" name="Freeform 5678"/>
            <p:cNvSpPr>
              <a:spLocks/>
            </p:cNvSpPr>
            <p:nvPr/>
          </p:nvSpPr>
          <p:spPr bwMode="auto">
            <a:xfrm>
              <a:off x="2893" y="2129"/>
              <a:ext cx="295" cy="333"/>
            </a:xfrm>
            <a:custGeom>
              <a:avLst/>
              <a:gdLst>
                <a:gd name="T0" fmla="*/ 41 w 290"/>
                <a:gd name="T1" fmla="*/ 89 h 322"/>
                <a:gd name="T2" fmla="*/ 59 w 290"/>
                <a:gd name="T3" fmla="*/ 57 h 322"/>
                <a:gd name="T4" fmla="*/ 178 w 290"/>
                <a:gd name="T5" fmla="*/ 32 h 322"/>
                <a:gd name="T6" fmla="*/ 178 w 290"/>
                <a:gd name="T7" fmla="*/ 32 h 322"/>
                <a:gd name="T8" fmla="*/ 225 w 290"/>
                <a:gd name="T9" fmla="*/ 39 h 322"/>
                <a:gd name="T10" fmla="*/ 237 w 290"/>
                <a:gd name="T11" fmla="*/ 25 h 322"/>
                <a:gd name="T12" fmla="*/ 249 w 290"/>
                <a:gd name="T13" fmla="*/ 7 h 322"/>
                <a:gd name="T14" fmla="*/ 269 w 290"/>
                <a:gd name="T15" fmla="*/ 13 h 322"/>
                <a:gd name="T16" fmla="*/ 291 w 290"/>
                <a:gd name="T17" fmla="*/ 57 h 322"/>
                <a:gd name="T18" fmla="*/ 297 w 290"/>
                <a:gd name="T19" fmla="*/ 120 h 322"/>
                <a:gd name="T20" fmla="*/ 303 w 290"/>
                <a:gd name="T21" fmla="*/ 152 h 322"/>
                <a:gd name="T22" fmla="*/ 284 w 290"/>
                <a:gd name="T23" fmla="*/ 199 h 322"/>
                <a:gd name="T24" fmla="*/ 277 w 290"/>
                <a:gd name="T25" fmla="*/ 254 h 322"/>
                <a:gd name="T26" fmla="*/ 255 w 290"/>
                <a:gd name="T27" fmla="*/ 326 h 322"/>
                <a:gd name="T28" fmla="*/ 243 w 290"/>
                <a:gd name="T29" fmla="*/ 357 h 322"/>
                <a:gd name="T30" fmla="*/ 191 w 290"/>
                <a:gd name="T31" fmla="*/ 323 h 322"/>
                <a:gd name="T32" fmla="*/ 173 w 290"/>
                <a:gd name="T33" fmla="*/ 339 h 322"/>
                <a:gd name="T34" fmla="*/ 170 w 290"/>
                <a:gd name="T35" fmla="*/ 343 h 322"/>
                <a:gd name="T36" fmla="*/ 164 w 290"/>
                <a:gd name="T37" fmla="*/ 339 h 322"/>
                <a:gd name="T38" fmla="*/ 152 w 290"/>
                <a:gd name="T39" fmla="*/ 344 h 322"/>
                <a:gd name="T40" fmla="*/ 148 w 290"/>
                <a:gd name="T41" fmla="*/ 350 h 322"/>
                <a:gd name="T42" fmla="*/ 144 w 290"/>
                <a:gd name="T43" fmla="*/ 351 h 322"/>
                <a:gd name="T44" fmla="*/ 130 w 290"/>
                <a:gd name="T45" fmla="*/ 354 h 322"/>
                <a:gd name="T46" fmla="*/ 67 w 290"/>
                <a:gd name="T47" fmla="*/ 357 h 322"/>
                <a:gd name="T48" fmla="*/ 56 w 290"/>
                <a:gd name="T49" fmla="*/ 369 h 322"/>
                <a:gd name="T50" fmla="*/ 64 w 290"/>
                <a:gd name="T51" fmla="*/ 357 h 322"/>
                <a:gd name="T52" fmla="*/ 138 w 290"/>
                <a:gd name="T53" fmla="*/ 356 h 322"/>
                <a:gd name="T54" fmla="*/ 184 w 290"/>
                <a:gd name="T55" fmla="*/ 332 h 322"/>
                <a:gd name="T56" fmla="*/ 237 w 290"/>
                <a:gd name="T57" fmla="*/ 356 h 322"/>
                <a:gd name="T58" fmla="*/ 203 w 290"/>
                <a:gd name="T59" fmla="*/ 307 h 322"/>
                <a:gd name="T60" fmla="*/ 128 w 290"/>
                <a:gd name="T61" fmla="*/ 359 h 322"/>
                <a:gd name="T62" fmla="*/ 64 w 290"/>
                <a:gd name="T63" fmla="*/ 357 h 322"/>
                <a:gd name="T64" fmla="*/ 35 w 290"/>
                <a:gd name="T65" fmla="*/ 381 h 322"/>
                <a:gd name="T66" fmla="*/ 35 w 290"/>
                <a:gd name="T67" fmla="*/ 342 h 322"/>
                <a:gd name="T68" fmla="*/ 18 w 290"/>
                <a:gd name="T69" fmla="*/ 310 h 322"/>
                <a:gd name="T70" fmla="*/ 6 w 290"/>
                <a:gd name="T71" fmla="*/ 279 h 322"/>
                <a:gd name="T72" fmla="*/ 6 w 290"/>
                <a:gd name="T73" fmla="*/ 254 h 322"/>
                <a:gd name="T74" fmla="*/ 12 w 290"/>
                <a:gd name="T75" fmla="*/ 239 h 322"/>
                <a:gd name="T76" fmla="*/ 18 w 290"/>
                <a:gd name="T77" fmla="*/ 207 h 322"/>
                <a:gd name="T78" fmla="*/ 41 w 290"/>
                <a:gd name="T79" fmla="*/ 199 h 322"/>
                <a:gd name="T80" fmla="*/ 41 w 290"/>
                <a:gd name="T81" fmla="*/ 152 h 322"/>
                <a:gd name="T82" fmla="*/ 41 w 290"/>
                <a:gd name="T83" fmla="*/ 96 h 32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90" h="322">
                  <a:moveTo>
                    <a:pt x="36" y="81"/>
                  </a:moveTo>
                  <a:lnTo>
                    <a:pt x="36" y="74"/>
                  </a:lnTo>
                  <a:lnTo>
                    <a:pt x="54" y="74"/>
                  </a:lnTo>
                  <a:lnTo>
                    <a:pt x="54" y="47"/>
                  </a:lnTo>
                  <a:lnTo>
                    <a:pt x="47" y="27"/>
                  </a:lnTo>
                  <a:lnTo>
                    <a:pt x="163" y="27"/>
                  </a:lnTo>
                  <a:lnTo>
                    <a:pt x="163" y="20"/>
                  </a:lnTo>
                  <a:lnTo>
                    <a:pt x="163" y="27"/>
                  </a:lnTo>
                  <a:lnTo>
                    <a:pt x="187" y="27"/>
                  </a:lnTo>
                  <a:lnTo>
                    <a:pt x="205" y="34"/>
                  </a:lnTo>
                  <a:lnTo>
                    <a:pt x="211" y="20"/>
                  </a:lnTo>
                  <a:lnTo>
                    <a:pt x="217" y="20"/>
                  </a:lnTo>
                  <a:lnTo>
                    <a:pt x="223" y="7"/>
                  </a:lnTo>
                  <a:lnTo>
                    <a:pt x="229" y="7"/>
                  </a:lnTo>
                  <a:lnTo>
                    <a:pt x="235" y="0"/>
                  </a:lnTo>
                  <a:lnTo>
                    <a:pt x="248" y="13"/>
                  </a:lnTo>
                  <a:lnTo>
                    <a:pt x="260" y="34"/>
                  </a:lnTo>
                  <a:lnTo>
                    <a:pt x="266" y="47"/>
                  </a:lnTo>
                  <a:lnTo>
                    <a:pt x="266" y="74"/>
                  </a:lnTo>
                  <a:lnTo>
                    <a:pt x="272" y="101"/>
                  </a:lnTo>
                  <a:lnTo>
                    <a:pt x="290" y="121"/>
                  </a:lnTo>
                  <a:lnTo>
                    <a:pt x="278" y="128"/>
                  </a:lnTo>
                  <a:lnTo>
                    <a:pt x="266" y="141"/>
                  </a:lnTo>
                  <a:lnTo>
                    <a:pt x="260" y="168"/>
                  </a:lnTo>
                  <a:lnTo>
                    <a:pt x="260" y="195"/>
                  </a:lnTo>
                  <a:lnTo>
                    <a:pt x="254" y="215"/>
                  </a:lnTo>
                  <a:lnTo>
                    <a:pt x="241" y="249"/>
                  </a:lnTo>
                  <a:lnTo>
                    <a:pt x="235" y="276"/>
                  </a:lnTo>
                  <a:lnTo>
                    <a:pt x="223" y="276"/>
                  </a:lnTo>
                  <a:lnTo>
                    <a:pt x="223" y="302"/>
                  </a:lnTo>
                  <a:lnTo>
                    <a:pt x="183" y="258"/>
                  </a:lnTo>
                  <a:lnTo>
                    <a:pt x="176" y="273"/>
                  </a:lnTo>
                  <a:lnTo>
                    <a:pt x="161" y="284"/>
                  </a:lnTo>
                  <a:lnTo>
                    <a:pt x="158" y="287"/>
                  </a:lnTo>
                  <a:lnTo>
                    <a:pt x="153" y="287"/>
                  </a:lnTo>
                  <a:lnTo>
                    <a:pt x="155" y="290"/>
                  </a:lnTo>
                  <a:lnTo>
                    <a:pt x="153" y="290"/>
                  </a:lnTo>
                  <a:lnTo>
                    <a:pt x="149" y="287"/>
                  </a:lnTo>
                  <a:lnTo>
                    <a:pt x="141" y="293"/>
                  </a:lnTo>
                  <a:lnTo>
                    <a:pt x="140" y="291"/>
                  </a:lnTo>
                  <a:lnTo>
                    <a:pt x="138" y="293"/>
                  </a:lnTo>
                  <a:lnTo>
                    <a:pt x="137" y="296"/>
                  </a:lnTo>
                  <a:lnTo>
                    <a:pt x="135" y="296"/>
                  </a:lnTo>
                  <a:lnTo>
                    <a:pt x="134" y="297"/>
                  </a:lnTo>
                  <a:lnTo>
                    <a:pt x="131" y="297"/>
                  </a:lnTo>
                  <a:lnTo>
                    <a:pt x="120" y="299"/>
                  </a:lnTo>
                  <a:lnTo>
                    <a:pt x="71" y="300"/>
                  </a:lnTo>
                  <a:lnTo>
                    <a:pt x="62" y="302"/>
                  </a:lnTo>
                  <a:lnTo>
                    <a:pt x="56" y="303"/>
                  </a:lnTo>
                  <a:lnTo>
                    <a:pt x="51" y="312"/>
                  </a:lnTo>
                  <a:lnTo>
                    <a:pt x="48" y="312"/>
                  </a:lnTo>
                  <a:lnTo>
                    <a:pt x="59" y="302"/>
                  </a:lnTo>
                  <a:lnTo>
                    <a:pt x="64" y="301"/>
                  </a:lnTo>
                  <a:lnTo>
                    <a:pt x="128" y="301"/>
                  </a:lnTo>
                  <a:lnTo>
                    <a:pt x="148" y="293"/>
                  </a:lnTo>
                  <a:lnTo>
                    <a:pt x="169" y="280"/>
                  </a:lnTo>
                  <a:lnTo>
                    <a:pt x="190" y="262"/>
                  </a:lnTo>
                  <a:lnTo>
                    <a:pt x="217" y="301"/>
                  </a:lnTo>
                  <a:lnTo>
                    <a:pt x="208" y="289"/>
                  </a:lnTo>
                  <a:lnTo>
                    <a:pt x="188" y="260"/>
                  </a:lnTo>
                  <a:lnTo>
                    <a:pt x="163" y="287"/>
                  </a:lnTo>
                  <a:lnTo>
                    <a:pt x="118" y="304"/>
                  </a:lnTo>
                  <a:lnTo>
                    <a:pt x="106" y="305"/>
                  </a:lnTo>
                  <a:lnTo>
                    <a:pt x="59" y="302"/>
                  </a:lnTo>
                  <a:lnTo>
                    <a:pt x="47" y="320"/>
                  </a:lnTo>
                  <a:lnTo>
                    <a:pt x="30" y="322"/>
                  </a:lnTo>
                  <a:lnTo>
                    <a:pt x="36" y="302"/>
                  </a:lnTo>
                  <a:lnTo>
                    <a:pt x="30" y="289"/>
                  </a:lnTo>
                  <a:lnTo>
                    <a:pt x="18" y="276"/>
                  </a:lnTo>
                  <a:lnTo>
                    <a:pt x="18" y="262"/>
                  </a:lnTo>
                  <a:lnTo>
                    <a:pt x="18" y="249"/>
                  </a:lnTo>
                  <a:lnTo>
                    <a:pt x="6" y="236"/>
                  </a:lnTo>
                  <a:lnTo>
                    <a:pt x="0" y="236"/>
                  </a:lnTo>
                  <a:lnTo>
                    <a:pt x="6" y="215"/>
                  </a:lnTo>
                  <a:lnTo>
                    <a:pt x="12" y="209"/>
                  </a:lnTo>
                  <a:lnTo>
                    <a:pt x="12" y="202"/>
                  </a:lnTo>
                  <a:lnTo>
                    <a:pt x="12" y="188"/>
                  </a:lnTo>
                  <a:lnTo>
                    <a:pt x="18" y="175"/>
                  </a:lnTo>
                  <a:lnTo>
                    <a:pt x="24" y="168"/>
                  </a:lnTo>
                  <a:lnTo>
                    <a:pt x="36" y="168"/>
                  </a:lnTo>
                  <a:lnTo>
                    <a:pt x="36" y="148"/>
                  </a:lnTo>
                  <a:lnTo>
                    <a:pt x="36" y="128"/>
                  </a:lnTo>
                  <a:lnTo>
                    <a:pt x="36" y="101"/>
                  </a:lnTo>
                  <a:lnTo>
                    <a:pt x="36" y="81"/>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537" name="Freeform 5679"/>
            <p:cNvSpPr>
              <a:spLocks/>
            </p:cNvSpPr>
            <p:nvPr/>
          </p:nvSpPr>
          <p:spPr bwMode="auto">
            <a:xfrm>
              <a:off x="2935" y="2394"/>
              <a:ext cx="217" cy="177"/>
            </a:xfrm>
            <a:custGeom>
              <a:avLst/>
              <a:gdLst>
                <a:gd name="T0" fmla="*/ 19 w 209"/>
                <a:gd name="T1" fmla="*/ 25 h 198"/>
                <a:gd name="T2" fmla="*/ 91 w 209"/>
                <a:gd name="T3" fmla="*/ 27 h 198"/>
                <a:gd name="T4" fmla="*/ 130 w 209"/>
                <a:gd name="T5" fmla="*/ 21 h 198"/>
                <a:gd name="T6" fmla="*/ 174 w 209"/>
                <a:gd name="T7" fmla="*/ 2 h 198"/>
                <a:gd name="T8" fmla="*/ 209 w 209"/>
                <a:gd name="T9" fmla="*/ 26 h 198"/>
                <a:gd name="T10" fmla="*/ 214 w 209"/>
                <a:gd name="T11" fmla="*/ 27 h 198"/>
                <a:gd name="T12" fmla="*/ 186 w 209"/>
                <a:gd name="T13" fmla="*/ 51 h 198"/>
                <a:gd name="T14" fmla="*/ 193 w 209"/>
                <a:gd name="T15" fmla="*/ 55 h 198"/>
                <a:gd name="T16" fmla="*/ 215 w 209"/>
                <a:gd name="T17" fmla="*/ 63 h 198"/>
                <a:gd name="T18" fmla="*/ 222 w 209"/>
                <a:gd name="T19" fmla="*/ 72 h 198"/>
                <a:gd name="T20" fmla="*/ 237 w 209"/>
                <a:gd name="T21" fmla="*/ 84 h 198"/>
                <a:gd name="T22" fmla="*/ 245 w 209"/>
                <a:gd name="T23" fmla="*/ 84 h 198"/>
                <a:gd name="T24" fmla="*/ 252 w 209"/>
                <a:gd name="T25" fmla="*/ 97 h 198"/>
                <a:gd name="T26" fmla="*/ 215 w 209"/>
                <a:gd name="T27" fmla="*/ 97 h 198"/>
                <a:gd name="T28" fmla="*/ 208 w 209"/>
                <a:gd name="T29" fmla="*/ 100 h 198"/>
                <a:gd name="T30" fmla="*/ 200 w 209"/>
                <a:gd name="T31" fmla="*/ 109 h 198"/>
                <a:gd name="T32" fmla="*/ 179 w 209"/>
                <a:gd name="T33" fmla="*/ 109 h 198"/>
                <a:gd name="T34" fmla="*/ 164 w 209"/>
                <a:gd name="T35" fmla="*/ 109 h 198"/>
                <a:gd name="T36" fmla="*/ 164 w 209"/>
                <a:gd name="T37" fmla="*/ 109 h 198"/>
                <a:gd name="T38" fmla="*/ 150 w 209"/>
                <a:gd name="T39" fmla="*/ 109 h 198"/>
                <a:gd name="T40" fmla="*/ 143 w 209"/>
                <a:gd name="T41" fmla="*/ 113 h 198"/>
                <a:gd name="T42" fmla="*/ 128 w 209"/>
                <a:gd name="T43" fmla="*/ 105 h 198"/>
                <a:gd name="T44" fmla="*/ 114 w 209"/>
                <a:gd name="T45" fmla="*/ 97 h 198"/>
                <a:gd name="T46" fmla="*/ 106 w 209"/>
                <a:gd name="T47" fmla="*/ 100 h 198"/>
                <a:gd name="T48" fmla="*/ 91 w 209"/>
                <a:gd name="T49" fmla="*/ 100 h 198"/>
                <a:gd name="T50" fmla="*/ 78 w 209"/>
                <a:gd name="T51" fmla="*/ 92 h 198"/>
                <a:gd name="T52" fmla="*/ 69 w 209"/>
                <a:gd name="T53" fmla="*/ 92 h 198"/>
                <a:gd name="T54" fmla="*/ 69 w 209"/>
                <a:gd name="T55" fmla="*/ 84 h 198"/>
                <a:gd name="T56" fmla="*/ 56 w 209"/>
                <a:gd name="T57" fmla="*/ 75 h 198"/>
                <a:gd name="T58" fmla="*/ 50 w 209"/>
                <a:gd name="T59" fmla="*/ 72 h 198"/>
                <a:gd name="T60" fmla="*/ 27 w 209"/>
                <a:gd name="T61" fmla="*/ 59 h 198"/>
                <a:gd name="T62" fmla="*/ 27 w 209"/>
                <a:gd name="T63" fmla="*/ 55 h 198"/>
                <a:gd name="T64" fmla="*/ 25 w 209"/>
                <a:gd name="T65" fmla="*/ 51 h 198"/>
                <a:gd name="T66" fmla="*/ 3 w 209"/>
                <a:gd name="T67" fmla="*/ 46 h 198"/>
                <a:gd name="T68" fmla="*/ 3 w 209"/>
                <a:gd name="T69" fmla="*/ 43 h 198"/>
                <a:gd name="T70" fmla="*/ 0 w 209"/>
                <a:gd name="T71" fmla="*/ 40 h 198"/>
                <a:gd name="T72" fmla="*/ 20 w 209"/>
                <a:gd name="T73" fmla="*/ 26 h 198"/>
                <a:gd name="T74" fmla="*/ 25 w 209"/>
                <a:gd name="T75" fmla="*/ 25 h 198"/>
                <a:gd name="T76" fmla="*/ 51 w 209"/>
                <a:gd name="T77" fmla="*/ 25 h 198"/>
                <a:gd name="T78" fmla="*/ 60 w 209"/>
                <a:gd name="T79" fmla="*/ 26 h 198"/>
                <a:gd name="T80" fmla="*/ 82 w 209"/>
                <a:gd name="T81" fmla="*/ 28 h 198"/>
                <a:gd name="T82" fmla="*/ 101 w 209"/>
                <a:gd name="T83" fmla="*/ 25 h 198"/>
                <a:gd name="T84" fmla="*/ 125 w 209"/>
                <a:gd name="T85" fmla="*/ 21 h 198"/>
                <a:gd name="T86" fmla="*/ 150 w 209"/>
                <a:gd name="T87" fmla="*/ 13 h 198"/>
                <a:gd name="T88" fmla="*/ 175 w 209"/>
                <a:gd name="T89" fmla="*/ 2 h 198"/>
                <a:gd name="T90" fmla="*/ 208 w 209"/>
                <a:gd name="T91" fmla="*/ 25 h 198"/>
                <a:gd name="T92" fmla="*/ 196 w 209"/>
                <a:gd name="T93" fmla="*/ 18 h 198"/>
                <a:gd name="T94" fmla="*/ 172 w 209"/>
                <a:gd name="T95" fmla="*/ 0 h 198"/>
                <a:gd name="T96" fmla="*/ 143 w 209"/>
                <a:gd name="T97" fmla="*/ 17 h 198"/>
                <a:gd name="T98" fmla="*/ 89 w 209"/>
                <a:gd name="T99" fmla="*/ 27 h 198"/>
                <a:gd name="T100" fmla="*/ 75 w 209"/>
                <a:gd name="T101" fmla="*/ 28 h 198"/>
                <a:gd name="T102" fmla="*/ 20 w 209"/>
                <a:gd name="T103" fmla="*/ 26 h 198"/>
                <a:gd name="T104" fmla="*/ 3 w 209"/>
                <a:gd name="T105" fmla="*/ 37 h 198"/>
                <a:gd name="T106" fmla="*/ 19 w 209"/>
                <a:gd name="T107" fmla="*/ 25 h 19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09" h="198">
                  <a:moveTo>
                    <a:pt x="14" y="44"/>
                  </a:moveTo>
                  <a:lnTo>
                    <a:pt x="76" y="48"/>
                  </a:lnTo>
                  <a:lnTo>
                    <a:pt x="108" y="36"/>
                  </a:lnTo>
                  <a:lnTo>
                    <a:pt x="144" y="2"/>
                  </a:lnTo>
                  <a:lnTo>
                    <a:pt x="173" y="45"/>
                  </a:lnTo>
                  <a:lnTo>
                    <a:pt x="177" y="48"/>
                  </a:lnTo>
                  <a:lnTo>
                    <a:pt x="154" y="89"/>
                  </a:lnTo>
                  <a:lnTo>
                    <a:pt x="160" y="96"/>
                  </a:lnTo>
                  <a:lnTo>
                    <a:pt x="178" y="110"/>
                  </a:lnTo>
                  <a:lnTo>
                    <a:pt x="184" y="126"/>
                  </a:lnTo>
                  <a:lnTo>
                    <a:pt x="196" y="147"/>
                  </a:lnTo>
                  <a:lnTo>
                    <a:pt x="203" y="147"/>
                  </a:lnTo>
                  <a:lnTo>
                    <a:pt x="209" y="169"/>
                  </a:lnTo>
                  <a:lnTo>
                    <a:pt x="178" y="169"/>
                  </a:lnTo>
                  <a:lnTo>
                    <a:pt x="172" y="176"/>
                  </a:lnTo>
                  <a:lnTo>
                    <a:pt x="166" y="190"/>
                  </a:lnTo>
                  <a:lnTo>
                    <a:pt x="148" y="190"/>
                  </a:lnTo>
                  <a:lnTo>
                    <a:pt x="136" y="190"/>
                  </a:lnTo>
                  <a:lnTo>
                    <a:pt x="124" y="190"/>
                  </a:lnTo>
                  <a:lnTo>
                    <a:pt x="118" y="198"/>
                  </a:lnTo>
                  <a:lnTo>
                    <a:pt x="106" y="184"/>
                  </a:lnTo>
                  <a:lnTo>
                    <a:pt x="94" y="169"/>
                  </a:lnTo>
                  <a:lnTo>
                    <a:pt x="88" y="176"/>
                  </a:lnTo>
                  <a:lnTo>
                    <a:pt x="76" y="176"/>
                  </a:lnTo>
                  <a:lnTo>
                    <a:pt x="64" y="161"/>
                  </a:lnTo>
                  <a:lnTo>
                    <a:pt x="58" y="161"/>
                  </a:lnTo>
                  <a:lnTo>
                    <a:pt x="58" y="147"/>
                  </a:lnTo>
                  <a:lnTo>
                    <a:pt x="46" y="132"/>
                  </a:lnTo>
                  <a:lnTo>
                    <a:pt x="40" y="126"/>
                  </a:lnTo>
                  <a:lnTo>
                    <a:pt x="22" y="104"/>
                  </a:lnTo>
                  <a:lnTo>
                    <a:pt x="22" y="96"/>
                  </a:lnTo>
                  <a:lnTo>
                    <a:pt x="20" y="91"/>
                  </a:lnTo>
                  <a:lnTo>
                    <a:pt x="3" y="81"/>
                  </a:lnTo>
                  <a:lnTo>
                    <a:pt x="3" y="75"/>
                  </a:lnTo>
                  <a:lnTo>
                    <a:pt x="0" y="71"/>
                  </a:lnTo>
                  <a:lnTo>
                    <a:pt x="15" y="45"/>
                  </a:lnTo>
                  <a:lnTo>
                    <a:pt x="20" y="44"/>
                  </a:lnTo>
                  <a:lnTo>
                    <a:pt x="41" y="44"/>
                  </a:lnTo>
                  <a:lnTo>
                    <a:pt x="50" y="45"/>
                  </a:lnTo>
                  <a:lnTo>
                    <a:pt x="67" y="49"/>
                  </a:lnTo>
                  <a:lnTo>
                    <a:pt x="84" y="44"/>
                  </a:lnTo>
                  <a:lnTo>
                    <a:pt x="104" y="36"/>
                  </a:lnTo>
                  <a:lnTo>
                    <a:pt x="124" y="22"/>
                  </a:lnTo>
                  <a:lnTo>
                    <a:pt x="145" y="2"/>
                  </a:lnTo>
                  <a:lnTo>
                    <a:pt x="172" y="44"/>
                  </a:lnTo>
                  <a:lnTo>
                    <a:pt x="163" y="31"/>
                  </a:lnTo>
                  <a:lnTo>
                    <a:pt x="143" y="0"/>
                  </a:lnTo>
                  <a:lnTo>
                    <a:pt x="118" y="29"/>
                  </a:lnTo>
                  <a:lnTo>
                    <a:pt x="74" y="48"/>
                  </a:lnTo>
                  <a:lnTo>
                    <a:pt x="62" y="49"/>
                  </a:lnTo>
                  <a:lnTo>
                    <a:pt x="15" y="45"/>
                  </a:lnTo>
                  <a:lnTo>
                    <a:pt x="3" y="65"/>
                  </a:lnTo>
                  <a:lnTo>
                    <a:pt x="14" y="44"/>
                  </a:lnTo>
                  <a:close/>
                </a:path>
              </a:pathLst>
            </a:custGeom>
            <a:solidFill>
              <a:srgbClr val="E1E1E1"/>
            </a:solidFill>
            <a:ln w="317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sp>
          <p:nvSpPr>
            <p:cNvPr id="3538" name="Freeform 5680"/>
            <p:cNvSpPr>
              <a:spLocks/>
            </p:cNvSpPr>
            <p:nvPr/>
          </p:nvSpPr>
          <p:spPr bwMode="auto">
            <a:xfrm>
              <a:off x="1691" y="919"/>
              <a:ext cx="703" cy="418"/>
            </a:xfrm>
            <a:custGeom>
              <a:avLst/>
              <a:gdLst>
                <a:gd name="T0" fmla="*/ 130 w 694"/>
                <a:gd name="T1" fmla="*/ 532 h 371"/>
                <a:gd name="T2" fmla="*/ 154 w 694"/>
                <a:gd name="T3" fmla="*/ 521 h 371"/>
                <a:gd name="T4" fmla="*/ 136 w 694"/>
                <a:gd name="T5" fmla="*/ 554 h 371"/>
                <a:gd name="T6" fmla="*/ 148 w 694"/>
                <a:gd name="T7" fmla="*/ 575 h 371"/>
                <a:gd name="T8" fmla="*/ 160 w 694"/>
                <a:gd name="T9" fmla="*/ 608 h 371"/>
                <a:gd name="T10" fmla="*/ 160 w 694"/>
                <a:gd name="T11" fmla="*/ 631 h 371"/>
                <a:gd name="T12" fmla="*/ 178 w 694"/>
                <a:gd name="T13" fmla="*/ 641 h 371"/>
                <a:gd name="T14" fmla="*/ 206 w 694"/>
                <a:gd name="T15" fmla="*/ 651 h 371"/>
                <a:gd name="T16" fmla="*/ 219 w 694"/>
                <a:gd name="T17" fmla="*/ 662 h 371"/>
                <a:gd name="T18" fmla="*/ 237 w 694"/>
                <a:gd name="T19" fmla="*/ 651 h 371"/>
                <a:gd name="T20" fmla="*/ 249 w 694"/>
                <a:gd name="T21" fmla="*/ 631 h 371"/>
                <a:gd name="T22" fmla="*/ 255 w 694"/>
                <a:gd name="T23" fmla="*/ 598 h 371"/>
                <a:gd name="T24" fmla="*/ 274 w 694"/>
                <a:gd name="T25" fmla="*/ 563 h 371"/>
                <a:gd name="T26" fmla="*/ 290 w 694"/>
                <a:gd name="T27" fmla="*/ 543 h 371"/>
                <a:gd name="T28" fmla="*/ 325 w 694"/>
                <a:gd name="T29" fmla="*/ 490 h 371"/>
                <a:gd name="T30" fmla="*/ 378 w 694"/>
                <a:gd name="T31" fmla="*/ 479 h 371"/>
                <a:gd name="T32" fmla="*/ 433 w 694"/>
                <a:gd name="T33" fmla="*/ 415 h 371"/>
                <a:gd name="T34" fmla="*/ 531 w 694"/>
                <a:gd name="T35" fmla="*/ 392 h 371"/>
                <a:gd name="T36" fmla="*/ 497 w 694"/>
                <a:gd name="T37" fmla="*/ 348 h 371"/>
                <a:gd name="T38" fmla="*/ 538 w 694"/>
                <a:gd name="T39" fmla="*/ 317 h 371"/>
                <a:gd name="T40" fmla="*/ 562 w 694"/>
                <a:gd name="T41" fmla="*/ 348 h 371"/>
                <a:gd name="T42" fmla="*/ 580 w 694"/>
                <a:gd name="T43" fmla="*/ 317 h 371"/>
                <a:gd name="T44" fmla="*/ 544 w 694"/>
                <a:gd name="T45" fmla="*/ 283 h 371"/>
                <a:gd name="T46" fmla="*/ 524 w 694"/>
                <a:gd name="T47" fmla="*/ 272 h 371"/>
                <a:gd name="T48" fmla="*/ 562 w 694"/>
                <a:gd name="T49" fmla="*/ 250 h 371"/>
                <a:gd name="T50" fmla="*/ 600 w 694"/>
                <a:gd name="T51" fmla="*/ 240 h 371"/>
                <a:gd name="T52" fmla="*/ 614 w 694"/>
                <a:gd name="T53" fmla="*/ 206 h 371"/>
                <a:gd name="T54" fmla="*/ 607 w 694"/>
                <a:gd name="T55" fmla="*/ 185 h 371"/>
                <a:gd name="T56" fmla="*/ 650 w 694"/>
                <a:gd name="T57" fmla="*/ 162 h 371"/>
                <a:gd name="T58" fmla="*/ 614 w 694"/>
                <a:gd name="T59" fmla="*/ 131 h 371"/>
                <a:gd name="T60" fmla="*/ 669 w 694"/>
                <a:gd name="T61" fmla="*/ 77 h 371"/>
                <a:gd name="T62" fmla="*/ 709 w 694"/>
                <a:gd name="T63" fmla="*/ 54 h 371"/>
                <a:gd name="T64" fmla="*/ 621 w 694"/>
                <a:gd name="T65" fmla="*/ 43 h 371"/>
                <a:gd name="T66" fmla="*/ 510 w 694"/>
                <a:gd name="T67" fmla="*/ 43 h 371"/>
                <a:gd name="T68" fmla="*/ 503 w 694"/>
                <a:gd name="T69" fmla="*/ 11 h 371"/>
                <a:gd name="T70" fmla="*/ 420 w 694"/>
                <a:gd name="T71" fmla="*/ 11 h 371"/>
                <a:gd name="T72" fmla="*/ 408 w 694"/>
                <a:gd name="T73" fmla="*/ 23 h 371"/>
                <a:gd name="T74" fmla="*/ 307 w 694"/>
                <a:gd name="T75" fmla="*/ 33 h 371"/>
                <a:gd name="T76" fmla="*/ 231 w 694"/>
                <a:gd name="T77" fmla="*/ 43 h 371"/>
                <a:gd name="T78" fmla="*/ 148 w 694"/>
                <a:gd name="T79" fmla="*/ 54 h 371"/>
                <a:gd name="T80" fmla="*/ 6 w 694"/>
                <a:gd name="T81" fmla="*/ 119 h 371"/>
                <a:gd name="T82" fmla="*/ 71 w 694"/>
                <a:gd name="T83" fmla="*/ 142 h 371"/>
                <a:gd name="T84" fmla="*/ 30 w 694"/>
                <a:gd name="T85" fmla="*/ 162 h 371"/>
                <a:gd name="T86" fmla="*/ 89 w 694"/>
                <a:gd name="T87" fmla="*/ 174 h 371"/>
                <a:gd name="T88" fmla="*/ 160 w 694"/>
                <a:gd name="T89" fmla="*/ 229 h 371"/>
                <a:gd name="T90" fmla="*/ 148 w 694"/>
                <a:gd name="T91" fmla="*/ 294 h 371"/>
                <a:gd name="T92" fmla="*/ 184 w 694"/>
                <a:gd name="T93" fmla="*/ 294 h 371"/>
                <a:gd name="T94" fmla="*/ 184 w 694"/>
                <a:gd name="T95" fmla="*/ 317 h 371"/>
                <a:gd name="T96" fmla="*/ 154 w 694"/>
                <a:gd name="T97" fmla="*/ 328 h 371"/>
                <a:gd name="T98" fmla="*/ 190 w 694"/>
                <a:gd name="T99" fmla="*/ 382 h 371"/>
                <a:gd name="T100" fmla="*/ 172 w 694"/>
                <a:gd name="T101" fmla="*/ 403 h 371"/>
                <a:gd name="T102" fmla="*/ 142 w 694"/>
                <a:gd name="T103" fmla="*/ 415 h 371"/>
                <a:gd name="T104" fmla="*/ 172 w 694"/>
                <a:gd name="T105" fmla="*/ 425 h 371"/>
                <a:gd name="T106" fmla="*/ 172 w 694"/>
                <a:gd name="T107" fmla="*/ 447 h 371"/>
                <a:gd name="T108" fmla="*/ 136 w 694"/>
                <a:gd name="T109" fmla="*/ 459 h 371"/>
                <a:gd name="T110" fmla="*/ 122 w 694"/>
                <a:gd name="T111" fmla="*/ 479 h 371"/>
                <a:gd name="T112" fmla="*/ 160 w 694"/>
                <a:gd name="T113" fmla="*/ 490 h 37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4" h="371">
                  <a:moveTo>
                    <a:pt x="150" y="270"/>
                  </a:moveTo>
                  <a:lnTo>
                    <a:pt x="132" y="276"/>
                  </a:lnTo>
                  <a:lnTo>
                    <a:pt x="126" y="276"/>
                  </a:lnTo>
                  <a:lnTo>
                    <a:pt x="126" y="282"/>
                  </a:lnTo>
                  <a:lnTo>
                    <a:pt x="138" y="282"/>
                  </a:lnTo>
                  <a:lnTo>
                    <a:pt x="132" y="287"/>
                  </a:lnTo>
                  <a:lnTo>
                    <a:pt x="120" y="293"/>
                  </a:lnTo>
                  <a:lnTo>
                    <a:pt x="132" y="287"/>
                  </a:lnTo>
                  <a:lnTo>
                    <a:pt x="138" y="287"/>
                  </a:lnTo>
                  <a:lnTo>
                    <a:pt x="144" y="276"/>
                  </a:lnTo>
                  <a:lnTo>
                    <a:pt x="144" y="282"/>
                  </a:lnTo>
                  <a:lnTo>
                    <a:pt x="150" y="287"/>
                  </a:lnTo>
                  <a:lnTo>
                    <a:pt x="150" y="293"/>
                  </a:lnTo>
                  <a:lnTo>
                    <a:pt x="144" y="287"/>
                  </a:lnTo>
                  <a:lnTo>
                    <a:pt x="144" y="293"/>
                  </a:lnTo>
                  <a:lnTo>
                    <a:pt x="132" y="293"/>
                  </a:lnTo>
                  <a:lnTo>
                    <a:pt x="144" y="293"/>
                  </a:lnTo>
                  <a:lnTo>
                    <a:pt x="126" y="299"/>
                  </a:lnTo>
                  <a:lnTo>
                    <a:pt x="132" y="299"/>
                  </a:lnTo>
                  <a:lnTo>
                    <a:pt x="126" y="305"/>
                  </a:lnTo>
                  <a:lnTo>
                    <a:pt x="132" y="305"/>
                  </a:lnTo>
                  <a:lnTo>
                    <a:pt x="126" y="311"/>
                  </a:lnTo>
                  <a:lnTo>
                    <a:pt x="138" y="311"/>
                  </a:lnTo>
                  <a:lnTo>
                    <a:pt x="126" y="311"/>
                  </a:lnTo>
                  <a:lnTo>
                    <a:pt x="138" y="311"/>
                  </a:lnTo>
                  <a:lnTo>
                    <a:pt x="138" y="317"/>
                  </a:lnTo>
                  <a:lnTo>
                    <a:pt x="138" y="323"/>
                  </a:lnTo>
                  <a:lnTo>
                    <a:pt x="138" y="329"/>
                  </a:lnTo>
                  <a:lnTo>
                    <a:pt x="138" y="335"/>
                  </a:lnTo>
                  <a:lnTo>
                    <a:pt x="144" y="335"/>
                  </a:lnTo>
                  <a:lnTo>
                    <a:pt x="150" y="335"/>
                  </a:lnTo>
                  <a:lnTo>
                    <a:pt x="144" y="341"/>
                  </a:lnTo>
                  <a:lnTo>
                    <a:pt x="150" y="341"/>
                  </a:lnTo>
                  <a:lnTo>
                    <a:pt x="144" y="341"/>
                  </a:lnTo>
                  <a:lnTo>
                    <a:pt x="150" y="341"/>
                  </a:lnTo>
                  <a:lnTo>
                    <a:pt x="150" y="347"/>
                  </a:lnTo>
                  <a:lnTo>
                    <a:pt x="156" y="347"/>
                  </a:lnTo>
                  <a:lnTo>
                    <a:pt x="156" y="353"/>
                  </a:lnTo>
                  <a:lnTo>
                    <a:pt x="150" y="353"/>
                  </a:lnTo>
                  <a:lnTo>
                    <a:pt x="156" y="353"/>
                  </a:lnTo>
                  <a:lnTo>
                    <a:pt x="162" y="353"/>
                  </a:lnTo>
                  <a:lnTo>
                    <a:pt x="168" y="353"/>
                  </a:lnTo>
                  <a:lnTo>
                    <a:pt x="186" y="347"/>
                  </a:lnTo>
                  <a:lnTo>
                    <a:pt x="186" y="353"/>
                  </a:lnTo>
                  <a:lnTo>
                    <a:pt x="192" y="347"/>
                  </a:lnTo>
                  <a:lnTo>
                    <a:pt x="180" y="353"/>
                  </a:lnTo>
                  <a:lnTo>
                    <a:pt x="192" y="353"/>
                  </a:lnTo>
                  <a:lnTo>
                    <a:pt x="186" y="359"/>
                  </a:lnTo>
                  <a:lnTo>
                    <a:pt x="192" y="359"/>
                  </a:lnTo>
                  <a:lnTo>
                    <a:pt x="198" y="359"/>
                  </a:lnTo>
                  <a:lnTo>
                    <a:pt x="192" y="365"/>
                  </a:lnTo>
                  <a:lnTo>
                    <a:pt x="198" y="365"/>
                  </a:lnTo>
                  <a:lnTo>
                    <a:pt x="192" y="371"/>
                  </a:lnTo>
                  <a:lnTo>
                    <a:pt x="204" y="365"/>
                  </a:lnTo>
                  <a:lnTo>
                    <a:pt x="216" y="371"/>
                  </a:lnTo>
                  <a:lnTo>
                    <a:pt x="216" y="365"/>
                  </a:lnTo>
                  <a:lnTo>
                    <a:pt x="204" y="359"/>
                  </a:lnTo>
                  <a:lnTo>
                    <a:pt x="222" y="359"/>
                  </a:lnTo>
                  <a:lnTo>
                    <a:pt x="222" y="353"/>
                  </a:lnTo>
                  <a:lnTo>
                    <a:pt x="228" y="353"/>
                  </a:lnTo>
                  <a:lnTo>
                    <a:pt x="222" y="353"/>
                  </a:lnTo>
                  <a:lnTo>
                    <a:pt x="228" y="353"/>
                  </a:lnTo>
                  <a:lnTo>
                    <a:pt x="228" y="347"/>
                  </a:lnTo>
                  <a:lnTo>
                    <a:pt x="234" y="347"/>
                  </a:lnTo>
                  <a:lnTo>
                    <a:pt x="228" y="341"/>
                  </a:lnTo>
                  <a:lnTo>
                    <a:pt x="234" y="341"/>
                  </a:lnTo>
                  <a:lnTo>
                    <a:pt x="240" y="335"/>
                  </a:lnTo>
                  <a:lnTo>
                    <a:pt x="234" y="329"/>
                  </a:lnTo>
                  <a:lnTo>
                    <a:pt x="240" y="329"/>
                  </a:lnTo>
                  <a:lnTo>
                    <a:pt x="234" y="323"/>
                  </a:lnTo>
                  <a:lnTo>
                    <a:pt x="246" y="317"/>
                  </a:lnTo>
                  <a:lnTo>
                    <a:pt x="252" y="317"/>
                  </a:lnTo>
                  <a:lnTo>
                    <a:pt x="252" y="311"/>
                  </a:lnTo>
                  <a:lnTo>
                    <a:pt x="258" y="311"/>
                  </a:lnTo>
                  <a:lnTo>
                    <a:pt x="264" y="311"/>
                  </a:lnTo>
                  <a:lnTo>
                    <a:pt x="258" y="311"/>
                  </a:lnTo>
                  <a:lnTo>
                    <a:pt x="264" y="305"/>
                  </a:lnTo>
                  <a:lnTo>
                    <a:pt x="270" y="305"/>
                  </a:lnTo>
                  <a:lnTo>
                    <a:pt x="264" y="305"/>
                  </a:lnTo>
                  <a:lnTo>
                    <a:pt x="276" y="305"/>
                  </a:lnTo>
                  <a:lnTo>
                    <a:pt x="270" y="299"/>
                  </a:lnTo>
                  <a:lnTo>
                    <a:pt x="264" y="293"/>
                  </a:lnTo>
                  <a:lnTo>
                    <a:pt x="276" y="293"/>
                  </a:lnTo>
                  <a:lnTo>
                    <a:pt x="276" y="282"/>
                  </a:lnTo>
                  <a:lnTo>
                    <a:pt x="287" y="276"/>
                  </a:lnTo>
                  <a:lnTo>
                    <a:pt x="299" y="270"/>
                  </a:lnTo>
                  <a:lnTo>
                    <a:pt x="305" y="270"/>
                  </a:lnTo>
                  <a:lnTo>
                    <a:pt x="317" y="270"/>
                  </a:lnTo>
                  <a:lnTo>
                    <a:pt x="317" y="264"/>
                  </a:lnTo>
                  <a:lnTo>
                    <a:pt x="323" y="258"/>
                  </a:lnTo>
                  <a:lnTo>
                    <a:pt x="329" y="258"/>
                  </a:lnTo>
                  <a:lnTo>
                    <a:pt x="323" y="264"/>
                  </a:lnTo>
                  <a:lnTo>
                    <a:pt x="329" y="264"/>
                  </a:lnTo>
                  <a:lnTo>
                    <a:pt x="353" y="264"/>
                  </a:lnTo>
                  <a:lnTo>
                    <a:pt x="353" y="258"/>
                  </a:lnTo>
                  <a:lnTo>
                    <a:pt x="359" y="258"/>
                  </a:lnTo>
                  <a:lnTo>
                    <a:pt x="371" y="258"/>
                  </a:lnTo>
                  <a:lnTo>
                    <a:pt x="371" y="252"/>
                  </a:lnTo>
                  <a:lnTo>
                    <a:pt x="383" y="240"/>
                  </a:lnTo>
                  <a:lnTo>
                    <a:pt x="407" y="234"/>
                  </a:lnTo>
                  <a:lnTo>
                    <a:pt x="407" y="228"/>
                  </a:lnTo>
                  <a:lnTo>
                    <a:pt x="407" y="222"/>
                  </a:lnTo>
                  <a:lnTo>
                    <a:pt x="419" y="228"/>
                  </a:lnTo>
                  <a:lnTo>
                    <a:pt x="431" y="228"/>
                  </a:lnTo>
                  <a:lnTo>
                    <a:pt x="437" y="228"/>
                  </a:lnTo>
                  <a:lnTo>
                    <a:pt x="443" y="228"/>
                  </a:lnTo>
                  <a:lnTo>
                    <a:pt x="467" y="222"/>
                  </a:lnTo>
                  <a:lnTo>
                    <a:pt x="497" y="216"/>
                  </a:lnTo>
                  <a:lnTo>
                    <a:pt x="509" y="210"/>
                  </a:lnTo>
                  <a:lnTo>
                    <a:pt x="521" y="204"/>
                  </a:lnTo>
                  <a:lnTo>
                    <a:pt x="533" y="198"/>
                  </a:lnTo>
                  <a:lnTo>
                    <a:pt x="539" y="192"/>
                  </a:lnTo>
                  <a:lnTo>
                    <a:pt x="503" y="192"/>
                  </a:lnTo>
                  <a:lnTo>
                    <a:pt x="467" y="198"/>
                  </a:lnTo>
                  <a:lnTo>
                    <a:pt x="467" y="192"/>
                  </a:lnTo>
                  <a:lnTo>
                    <a:pt x="491" y="186"/>
                  </a:lnTo>
                  <a:lnTo>
                    <a:pt x="455" y="186"/>
                  </a:lnTo>
                  <a:lnTo>
                    <a:pt x="473" y="180"/>
                  </a:lnTo>
                  <a:lnTo>
                    <a:pt x="503" y="180"/>
                  </a:lnTo>
                  <a:lnTo>
                    <a:pt x="503" y="174"/>
                  </a:lnTo>
                  <a:lnTo>
                    <a:pt x="473" y="168"/>
                  </a:lnTo>
                  <a:lnTo>
                    <a:pt x="485" y="168"/>
                  </a:lnTo>
                  <a:lnTo>
                    <a:pt x="473" y="162"/>
                  </a:lnTo>
                  <a:lnTo>
                    <a:pt x="497" y="174"/>
                  </a:lnTo>
                  <a:lnTo>
                    <a:pt x="521" y="180"/>
                  </a:lnTo>
                  <a:lnTo>
                    <a:pt x="527" y="192"/>
                  </a:lnTo>
                  <a:lnTo>
                    <a:pt x="539" y="186"/>
                  </a:lnTo>
                  <a:lnTo>
                    <a:pt x="545" y="180"/>
                  </a:lnTo>
                  <a:lnTo>
                    <a:pt x="545" y="192"/>
                  </a:lnTo>
                  <a:lnTo>
                    <a:pt x="551" y="186"/>
                  </a:lnTo>
                  <a:lnTo>
                    <a:pt x="551" y="180"/>
                  </a:lnTo>
                  <a:lnTo>
                    <a:pt x="551" y="174"/>
                  </a:lnTo>
                  <a:lnTo>
                    <a:pt x="545" y="174"/>
                  </a:lnTo>
                  <a:lnTo>
                    <a:pt x="545" y="168"/>
                  </a:lnTo>
                  <a:lnTo>
                    <a:pt x="539" y="168"/>
                  </a:lnTo>
                  <a:lnTo>
                    <a:pt x="545" y="168"/>
                  </a:lnTo>
                  <a:lnTo>
                    <a:pt x="515" y="156"/>
                  </a:lnTo>
                  <a:lnTo>
                    <a:pt x="509" y="162"/>
                  </a:lnTo>
                  <a:lnTo>
                    <a:pt x="509" y="156"/>
                  </a:lnTo>
                  <a:lnTo>
                    <a:pt x="521" y="156"/>
                  </a:lnTo>
                  <a:lnTo>
                    <a:pt x="503" y="150"/>
                  </a:lnTo>
                  <a:lnTo>
                    <a:pt x="497" y="150"/>
                  </a:lnTo>
                  <a:lnTo>
                    <a:pt x="491" y="150"/>
                  </a:lnTo>
                  <a:lnTo>
                    <a:pt x="521" y="144"/>
                  </a:lnTo>
                  <a:lnTo>
                    <a:pt x="491" y="144"/>
                  </a:lnTo>
                  <a:lnTo>
                    <a:pt x="491" y="150"/>
                  </a:lnTo>
                  <a:lnTo>
                    <a:pt x="491" y="144"/>
                  </a:lnTo>
                  <a:lnTo>
                    <a:pt x="497" y="144"/>
                  </a:lnTo>
                  <a:lnTo>
                    <a:pt x="497" y="138"/>
                  </a:lnTo>
                  <a:lnTo>
                    <a:pt x="515" y="144"/>
                  </a:lnTo>
                  <a:lnTo>
                    <a:pt x="521" y="138"/>
                  </a:lnTo>
                  <a:lnTo>
                    <a:pt x="515" y="132"/>
                  </a:lnTo>
                  <a:lnTo>
                    <a:pt x="527" y="138"/>
                  </a:lnTo>
                  <a:lnTo>
                    <a:pt x="539" y="138"/>
                  </a:lnTo>
                  <a:lnTo>
                    <a:pt x="551" y="138"/>
                  </a:lnTo>
                  <a:lnTo>
                    <a:pt x="533" y="138"/>
                  </a:lnTo>
                  <a:lnTo>
                    <a:pt x="557" y="144"/>
                  </a:lnTo>
                  <a:lnTo>
                    <a:pt x="575" y="138"/>
                  </a:lnTo>
                  <a:lnTo>
                    <a:pt x="575" y="132"/>
                  </a:lnTo>
                  <a:lnTo>
                    <a:pt x="563" y="132"/>
                  </a:lnTo>
                  <a:lnTo>
                    <a:pt x="563" y="138"/>
                  </a:lnTo>
                  <a:lnTo>
                    <a:pt x="557" y="132"/>
                  </a:lnTo>
                  <a:lnTo>
                    <a:pt x="563" y="120"/>
                  </a:lnTo>
                  <a:lnTo>
                    <a:pt x="593" y="126"/>
                  </a:lnTo>
                  <a:lnTo>
                    <a:pt x="593" y="120"/>
                  </a:lnTo>
                  <a:lnTo>
                    <a:pt x="581" y="120"/>
                  </a:lnTo>
                  <a:lnTo>
                    <a:pt x="575" y="114"/>
                  </a:lnTo>
                  <a:lnTo>
                    <a:pt x="563" y="114"/>
                  </a:lnTo>
                  <a:lnTo>
                    <a:pt x="575" y="114"/>
                  </a:lnTo>
                  <a:lnTo>
                    <a:pt x="563" y="108"/>
                  </a:lnTo>
                  <a:lnTo>
                    <a:pt x="593" y="114"/>
                  </a:lnTo>
                  <a:lnTo>
                    <a:pt x="593" y="102"/>
                  </a:lnTo>
                  <a:lnTo>
                    <a:pt x="569" y="102"/>
                  </a:lnTo>
                  <a:lnTo>
                    <a:pt x="593" y="96"/>
                  </a:lnTo>
                  <a:lnTo>
                    <a:pt x="581" y="96"/>
                  </a:lnTo>
                  <a:lnTo>
                    <a:pt x="575" y="96"/>
                  </a:lnTo>
                  <a:lnTo>
                    <a:pt x="569" y="96"/>
                  </a:lnTo>
                  <a:lnTo>
                    <a:pt x="563" y="90"/>
                  </a:lnTo>
                  <a:lnTo>
                    <a:pt x="581" y="90"/>
                  </a:lnTo>
                  <a:lnTo>
                    <a:pt x="610" y="90"/>
                  </a:lnTo>
                  <a:lnTo>
                    <a:pt x="610" y="78"/>
                  </a:lnTo>
                  <a:lnTo>
                    <a:pt x="593" y="78"/>
                  </a:lnTo>
                  <a:lnTo>
                    <a:pt x="587" y="78"/>
                  </a:lnTo>
                  <a:lnTo>
                    <a:pt x="604" y="78"/>
                  </a:lnTo>
                  <a:lnTo>
                    <a:pt x="587" y="72"/>
                  </a:lnTo>
                  <a:lnTo>
                    <a:pt x="581" y="78"/>
                  </a:lnTo>
                  <a:lnTo>
                    <a:pt x="575" y="72"/>
                  </a:lnTo>
                  <a:lnTo>
                    <a:pt x="587" y="60"/>
                  </a:lnTo>
                  <a:lnTo>
                    <a:pt x="599" y="60"/>
                  </a:lnTo>
                  <a:lnTo>
                    <a:pt x="610" y="54"/>
                  </a:lnTo>
                  <a:lnTo>
                    <a:pt x="604" y="54"/>
                  </a:lnTo>
                  <a:lnTo>
                    <a:pt x="610" y="48"/>
                  </a:lnTo>
                  <a:lnTo>
                    <a:pt x="622" y="42"/>
                  </a:lnTo>
                  <a:lnTo>
                    <a:pt x="628" y="42"/>
                  </a:lnTo>
                  <a:lnTo>
                    <a:pt x="599" y="42"/>
                  </a:lnTo>
                  <a:lnTo>
                    <a:pt x="622" y="42"/>
                  </a:lnTo>
                  <a:lnTo>
                    <a:pt x="646" y="36"/>
                  </a:lnTo>
                  <a:lnTo>
                    <a:pt x="599" y="36"/>
                  </a:lnTo>
                  <a:lnTo>
                    <a:pt x="664" y="30"/>
                  </a:lnTo>
                  <a:lnTo>
                    <a:pt x="694" y="24"/>
                  </a:lnTo>
                  <a:lnTo>
                    <a:pt x="652" y="18"/>
                  </a:lnTo>
                  <a:lnTo>
                    <a:pt x="634" y="24"/>
                  </a:lnTo>
                  <a:lnTo>
                    <a:pt x="610" y="24"/>
                  </a:lnTo>
                  <a:lnTo>
                    <a:pt x="604" y="24"/>
                  </a:lnTo>
                  <a:lnTo>
                    <a:pt x="563" y="36"/>
                  </a:lnTo>
                  <a:lnTo>
                    <a:pt x="581" y="24"/>
                  </a:lnTo>
                  <a:lnTo>
                    <a:pt x="587" y="18"/>
                  </a:lnTo>
                  <a:lnTo>
                    <a:pt x="575" y="18"/>
                  </a:lnTo>
                  <a:lnTo>
                    <a:pt x="569" y="24"/>
                  </a:lnTo>
                  <a:lnTo>
                    <a:pt x="533" y="24"/>
                  </a:lnTo>
                  <a:lnTo>
                    <a:pt x="551" y="24"/>
                  </a:lnTo>
                  <a:lnTo>
                    <a:pt x="557" y="18"/>
                  </a:lnTo>
                  <a:lnTo>
                    <a:pt x="479" y="24"/>
                  </a:lnTo>
                  <a:lnTo>
                    <a:pt x="503" y="18"/>
                  </a:lnTo>
                  <a:lnTo>
                    <a:pt x="545" y="18"/>
                  </a:lnTo>
                  <a:lnTo>
                    <a:pt x="599" y="12"/>
                  </a:lnTo>
                  <a:lnTo>
                    <a:pt x="563" y="6"/>
                  </a:lnTo>
                  <a:lnTo>
                    <a:pt x="461" y="6"/>
                  </a:lnTo>
                  <a:lnTo>
                    <a:pt x="473" y="6"/>
                  </a:lnTo>
                  <a:lnTo>
                    <a:pt x="551" y="6"/>
                  </a:lnTo>
                  <a:lnTo>
                    <a:pt x="521" y="0"/>
                  </a:lnTo>
                  <a:lnTo>
                    <a:pt x="419" y="0"/>
                  </a:lnTo>
                  <a:lnTo>
                    <a:pt x="431" y="6"/>
                  </a:lnTo>
                  <a:lnTo>
                    <a:pt x="419" y="6"/>
                  </a:lnTo>
                  <a:lnTo>
                    <a:pt x="395" y="6"/>
                  </a:lnTo>
                  <a:lnTo>
                    <a:pt x="359" y="6"/>
                  </a:lnTo>
                  <a:lnTo>
                    <a:pt x="365" y="6"/>
                  </a:lnTo>
                  <a:lnTo>
                    <a:pt x="341" y="6"/>
                  </a:lnTo>
                  <a:lnTo>
                    <a:pt x="383" y="6"/>
                  </a:lnTo>
                  <a:lnTo>
                    <a:pt x="407" y="12"/>
                  </a:lnTo>
                  <a:lnTo>
                    <a:pt x="383" y="12"/>
                  </a:lnTo>
                  <a:lnTo>
                    <a:pt x="353" y="12"/>
                  </a:lnTo>
                  <a:lnTo>
                    <a:pt x="365" y="12"/>
                  </a:lnTo>
                  <a:lnTo>
                    <a:pt x="353" y="12"/>
                  </a:lnTo>
                  <a:lnTo>
                    <a:pt x="353" y="18"/>
                  </a:lnTo>
                  <a:lnTo>
                    <a:pt x="293" y="12"/>
                  </a:lnTo>
                  <a:lnTo>
                    <a:pt x="287" y="18"/>
                  </a:lnTo>
                  <a:lnTo>
                    <a:pt x="293" y="24"/>
                  </a:lnTo>
                  <a:lnTo>
                    <a:pt x="264" y="18"/>
                  </a:lnTo>
                  <a:lnTo>
                    <a:pt x="252" y="24"/>
                  </a:lnTo>
                  <a:lnTo>
                    <a:pt x="252" y="12"/>
                  </a:lnTo>
                  <a:lnTo>
                    <a:pt x="198" y="18"/>
                  </a:lnTo>
                  <a:lnTo>
                    <a:pt x="216" y="24"/>
                  </a:lnTo>
                  <a:lnTo>
                    <a:pt x="198" y="24"/>
                  </a:lnTo>
                  <a:lnTo>
                    <a:pt x="174" y="18"/>
                  </a:lnTo>
                  <a:lnTo>
                    <a:pt x="174" y="24"/>
                  </a:lnTo>
                  <a:lnTo>
                    <a:pt x="168" y="30"/>
                  </a:lnTo>
                  <a:lnTo>
                    <a:pt x="144" y="30"/>
                  </a:lnTo>
                  <a:lnTo>
                    <a:pt x="138" y="30"/>
                  </a:lnTo>
                  <a:lnTo>
                    <a:pt x="84" y="42"/>
                  </a:lnTo>
                  <a:lnTo>
                    <a:pt x="120" y="42"/>
                  </a:lnTo>
                  <a:lnTo>
                    <a:pt x="114" y="42"/>
                  </a:lnTo>
                  <a:lnTo>
                    <a:pt x="108" y="48"/>
                  </a:lnTo>
                  <a:lnTo>
                    <a:pt x="96" y="54"/>
                  </a:lnTo>
                  <a:lnTo>
                    <a:pt x="54" y="60"/>
                  </a:lnTo>
                  <a:lnTo>
                    <a:pt x="6" y="66"/>
                  </a:lnTo>
                  <a:lnTo>
                    <a:pt x="6" y="72"/>
                  </a:lnTo>
                  <a:lnTo>
                    <a:pt x="30" y="72"/>
                  </a:lnTo>
                  <a:lnTo>
                    <a:pt x="24" y="78"/>
                  </a:lnTo>
                  <a:lnTo>
                    <a:pt x="42" y="78"/>
                  </a:lnTo>
                  <a:lnTo>
                    <a:pt x="66" y="78"/>
                  </a:lnTo>
                  <a:lnTo>
                    <a:pt x="60" y="84"/>
                  </a:lnTo>
                  <a:lnTo>
                    <a:pt x="30" y="84"/>
                  </a:lnTo>
                  <a:lnTo>
                    <a:pt x="54" y="84"/>
                  </a:lnTo>
                  <a:lnTo>
                    <a:pt x="48" y="84"/>
                  </a:lnTo>
                  <a:lnTo>
                    <a:pt x="0" y="84"/>
                  </a:lnTo>
                  <a:lnTo>
                    <a:pt x="18" y="90"/>
                  </a:lnTo>
                  <a:lnTo>
                    <a:pt x="30" y="90"/>
                  </a:lnTo>
                  <a:lnTo>
                    <a:pt x="18" y="96"/>
                  </a:lnTo>
                  <a:lnTo>
                    <a:pt x="48" y="102"/>
                  </a:lnTo>
                  <a:lnTo>
                    <a:pt x="42" y="102"/>
                  </a:lnTo>
                  <a:lnTo>
                    <a:pt x="48" y="96"/>
                  </a:lnTo>
                  <a:lnTo>
                    <a:pt x="60" y="96"/>
                  </a:lnTo>
                  <a:lnTo>
                    <a:pt x="78" y="96"/>
                  </a:lnTo>
                  <a:lnTo>
                    <a:pt x="84" y="96"/>
                  </a:lnTo>
                  <a:lnTo>
                    <a:pt x="138" y="108"/>
                  </a:lnTo>
                  <a:lnTo>
                    <a:pt x="132" y="108"/>
                  </a:lnTo>
                  <a:lnTo>
                    <a:pt x="144" y="120"/>
                  </a:lnTo>
                  <a:lnTo>
                    <a:pt x="150" y="120"/>
                  </a:lnTo>
                  <a:lnTo>
                    <a:pt x="144" y="126"/>
                  </a:lnTo>
                  <a:lnTo>
                    <a:pt x="150" y="126"/>
                  </a:lnTo>
                  <a:lnTo>
                    <a:pt x="150" y="138"/>
                  </a:lnTo>
                  <a:lnTo>
                    <a:pt x="150" y="144"/>
                  </a:lnTo>
                  <a:lnTo>
                    <a:pt x="156" y="144"/>
                  </a:lnTo>
                  <a:lnTo>
                    <a:pt x="150" y="156"/>
                  </a:lnTo>
                  <a:lnTo>
                    <a:pt x="144" y="156"/>
                  </a:lnTo>
                  <a:lnTo>
                    <a:pt x="138" y="162"/>
                  </a:lnTo>
                  <a:lnTo>
                    <a:pt x="150" y="162"/>
                  </a:lnTo>
                  <a:lnTo>
                    <a:pt x="132" y="168"/>
                  </a:lnTo>
                  <a:lnTo>
                    <a:pt x="138" y="174"/>
                  </a:lnTo>
                  <a:lnTo>
                    <a:pt x="156" y="168"/>
                  </a:lnTo>
                  <a:lnTo>
                    <a:pt x="162" y="156"/>
                  </a:lnTo>
                  <a:lnTo>
                    <a:pt x="162" y="168"/>
                  </a:lnTo>
                  <a:lnTo>
                    <a:pt x="174" y="162"/>
                  </a:lnTo>
                  <a:lnTo>
                    <a:pt x="168" y="168"/>
                  </a:lnTo>
                  <a:lnTo>
                    <a:pt x="180" y="168"/>
                  </a:lnTo>
                  <a:lnTo>
                    <a:pt x="168" y="174"/>
                  </a:lnTo>
                  <a:lnTo>
                    <a:pt x="180" y="174"/>
                  </a:lnTo>
                  <a:lnTo>
                    <a:pt x="174" y="174"/>
                  </a:lnTo>
                  <a:lnTo>
                    <a:pt x="180" y="174"/>
                  </a:lnTo>
                  <a:lnTo>
                    <a:pt x="174" y="174"/>
                  </a:lnTo>
                  <a:lnTo>
                    <a:pt x="186" y="180"/>
                  </a:lnTo>
                  <a:lnTo>
                    <a:pt x="174" y="180"/>
                  </a:lnTo>
                  <a:lnTo>
                    <a:pt x="186" y="180"/>
                  </a:lnTo>
                  <a:lnTo>
                    <a:pt x="186" y="186"/>
                  </a:lnTo>
                  <a:lnTo>
                    <a:pt x="186" y="192"/>
                  </a:lnTo>
                  <a:lnTo>
                    <a:pt x="144" y="180"/>
                  </a:lnTo>
                  <a:lnTo>
                    <a:pt x="144" y="186"/>
                  </a:lnTo>
                  <a:lnTo>
                    <a:pt x="186" y="198"/>
                  </a:lnTo>
                  <a:lnTo>
                    <a:pt x="180" y="204"/>
                  </a:lnTo>
                  <a:lnTo>
                    <a:pt x="174" y="210"/>
                  </a:lnTo>
                  <a:lnTo>
                    <a:pt x="180" y="210"/>
                  </a:lnTo>
                  <a:lnTo>
                    <a:pt x="180" y="216"/>
                  </a:lnTo>
                  <a:lnTo>
                    <a:pt x="174" y="210"/>
                  </a:lnTo>
                  <a:lnTo>
                    <a:pt x="168" y="216"/>
                  </a:lnTo>
                  <a:lnTo>
                    <a:pt x="174" y="216"/>
                  </a:lnTo>
                  <a:lnTo>
                    <a:pt x="138" y="222"/>
                  </a:lnTo>
                  <a:lnTo>
                    <a:pt x="144" y="228"/>
                  </a:lnTo>
                  <a:lnTo>
                    <a:pt x="162" y="222"/>
                  </a:lnTo>
                  <a:lnTo>
                    <a:pt x="168" y="222"/>
                  </a:lnTo>
                  <a:lnTo>
                    <a:pt x="162" y="228"/>
                  </a:lnTo>
                  <a:lnTo>
                    <a:pt x="168" y="228"/>
                  </a:lnTo>
                  <a:lnTo>
                    <a:pt x="144" y="228"/>
                  </a:lnTo>
                  <a:lnTo>
                    <a:pt x="138" y="228"/>
                  </a:lnTo>
                  <a:lnTo>
                    <a:pt x="150" y="234"/>
                  </a:lnTo>
                  <a:lnTo>
                    <a:pt x="132" y="228"/>
                  </a:lnTo>
                  <a:lnTo>
                    <a:pt x="126" y="234"/>
                  </a:lnTo>
                  <a:lnTo>
                    <a:pt x="150" y="234"/>
                  </a:lnTo>
                  <a:lnTo>
                    <a:pt x="156" y="234"/>
                  </a:lnTo>
                  <a:lnTo>
                    <a:pt x="162" y="234"/>
                  </a:lnTo>
                  <a:lnTo>
                    <a:pt x="168" y="234"/>
                  </a:lnTo>
                  <a:lnTo>
                    <a:pt x="162" y="234"/>
                  </a:lnTo>
                  <a:lnTo>
                    <a:pt x="168" y="234"/>
                  </a:lnTo>
                  <a:lnTo>
                    <a:pt x="168" y="240"/>
                  </a:lnTo>
                  <a:lnTo>
                    <a:pt x="144" y="234"/>
                  </a:lnTo>
                  <a:lnTo>
                    <a:pt x="120" y="240"/>
                  </a:lnTo>
                  <a:lnTo>
                    <a:pt x="150" y="240"/>
                  </a:lnTo>
                  <a:lnTo>
                    <a:pt x="162" y="246"/>
                  </a:lnTo>
                  <a:lnTo>
                    <a:pt x="150" y="240"/>
                  </a:lnTo>
                  <a:lnTo>
                    <a:pt x="120" y="246"/>
                  </a:lnTo>
                  <a:lnTo>
                    <a:pt x="126" y="246"/>
                  </a:lnTo>
                  <a:lnTo>
                    <a:pt x="138" y="246"/>
                  </a:lnTo>
                  <a:lnTo>
                    <a:pt x="132" y="252"/>
                  </a:lnTo>
                  <a:lnTo>
                    <a:pt x="126" y="252"/>
                  </a:lnTo>
                  <a:lnTo>
                    <a:pt x="132" y="258"/>
                  </a:lnTo>
                  <a:lnTo>
                    <a:pt x="120" y="258"/>
                  </a:lnTo>
                  <a:lnTo>
                    <a:pt x="114" y="258"/>
                  </a:lnTo>
                  <a:lnTo>
                    <a:pt x="144" y="252"/>
                  </a:lnTo>
                  <a:lnTo>
                    <a:pt x="162" y="246"/>
                  </a:lnTo>
                  <a:lnTo>
                    <a:pt x="156" y="252"/>
                  </a:lnTo>
                  <a:lnTo>
                    <a:pt x="114" y="264"/>
                  </a:lnTo>
                  <a:lnTo>
                    <a:pt x="120" y="264"/>
                  </a:lnTo>
                  <a:lnTo>
                    <a:pt x="138" y="264"/>
                  </a:lnTo>
                  <a:lnTo>
                    <a:pt x="120" y="270"/>
                  </a:lnTo>
                  <a:lnTo>
                    <a:pt x="126" y="270"/>
                  </a:lnTo>
                  <a:lnTo>
                    <a:pt x="132" y="270"/>
                  </a:lnTo>
                  <a:lnTo>
                    <a:pt x="150" y="270"/>
                  </a:lnTo>
                  <a:close/>
                </a:path>
              </a:pathLst>
            </a:custGeom>
            <a:solidFill>
              <a:srgbClr val="0033CC"/>
            </a:solidFill>
            <a:ln w="9525">
              <a:solidFill>
                <a:srgbClr val="000000"/>
              </a:solidFill>
              <a:prstDash val="solid"/>
              <a:round/>
              <a:headEnd/>
              <a:tailEnd/>
            </a:ln>
          </p:spPr>
          <p:txBody>
            <a:bodyPr/>
            <a:lstStyle/>
            <a:p>
              <a:pPr algn="ctr" fontAlgn="base">
                <a:spcBef>
                  <a:spcPct val="50000"/>
                </a:spcBef>
                <a:spcAft>
                  <a:spcPct val="0"/>
                </a:spcAft>
              </a:pPr>
              <a:endParaRPr lang="en-US" sz="1600">
                <a:solidFill>
                  <a:srgbClr val="000000"/>
                </a:solidFill>
              </a:endParaRPr>
            </a:p>
          </p:txBody>
        </p:sp>
      </p:grpSp>
    </p:spTree>
    <p:extLst>
      <p:ext uri="{BB962C8B-B14F-4D97-AF65-F5344CB8AC3E}">
        <p14:creationId xmlns:p14="http://schemas.microsoft.com/office/powerpoint/2010/main" val="34073517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
            <a:ext cx="9144000" cy="685800"/>
          </a:xfrm>
        </p:spPr>
        <p:txBody>
          <a:bodyPr/>
          <a:lstStyle/>
          <a:p>
            <a:r>
              <a:rPr lang="fr-CH" sz="3200" b="0" dirty="0" err="1" smtClean="0"/>
              <a:t>Extending</a:t>
            </a:r>
            <a:r>
              <a:rPr lang="fr-CH" sz="3200" b="0" dirty="0" smtClean="0"/>
              <a:t> and planning to </a:t>
            </a:r>
            <a:r>
              <a:rPr lang="fr-CH" sz="3200" b="0" dirty="0" err="1" smtClean="0"/>
              <a:t>further</a:t>
            </a:r>
            <a:r>
              <a:rPr lang="fr-CH" sz="3200" b="0" dirty="0" smtClean="0"/>
              <a:t> </a:t>
            </a:r>
            <a:r>
              <a:rPr lang="fr-CH" sz="3200" b="0" dirty="0" err="1" smtClean="0"/>
              <a:t>grow</a:t>
            </a:r>
            <a:r>
              <a:rPr lang="fr-CH" sz="3200" b="0" dirty="0" smtClean="0"/>
              <a:t>…</a:t>
            </a:r>
            <a:endParaRPr lang="fr-CH" sz="3200" b="0" dirty="0"/>
          </a:p>
        </p:txBody>
      </p:sp>
      <p:sp>
        <p:nvSpPr>
          <p:cNvPr id="3" name="Content Placeholder 2"/>
          <p:cNvSpPr>
            <a:spLocks noGrp="1"/>
          </p:cNvSpPr>
          <p:nvPr>
            <p:ph idx="1"/>
          </p:nvPr>
        </p:nvSpPr>
        <p:spPr>
          <a:xfrm>
            <a:off x="381000" y="609600"/>
            <a:ext cx="8610600" cy="5571600"/>
          </a:xfrm>
        </p:spPr>
        <p:txBody>
          <a:bodyPr/>
          <a:lstStyle/>
          <a:p>
            <a:pPr marL="457200" indent="-457200">
              <a:buFont typeface="+mj-lt"/>
              <a:buAutoNum type="arabicPeriod"/>
            </a:pPr>
            <a:r>
              <a:rPr lang="fr-CH" u="sng" dirty="0" err="1" smtClean="0">
                <a:solidFill>
                  <a:srgbClr val="003399"/>
                </a:solidFill>
              </a:rPr>
              <a:t>Recent</a:t>
            </a:r>
            <a:r>
              <a:rPr lang="fr-CH" u="sng" dirty="0" smtClean="0">
                <a:solidFill>
                  <a:srgbClr val="003399"/>
                </a:solidFill>
              </a:rPr>
              <a:t> new </a:t>
            </a:r>
            <a:r>
              <a:rPr lang="fr-CH" u="sng" dirty="0" err="1" smtClean="0">
                <a:solidFill>
                  <a:srgbClr val="003399"/>
                </a:solidFill>
              </a:rPr>
              <a:t>Members</a:t>
            </a:r>
            <a:r>
              <a:rPr lang="fr-CH" dirty="0" smtClean="0">
                <a:solidFill>
                  <a:srgbClr val="003399"/>
                </a:solidFill>
              </a:rPr>
              <a:t>:</a:t>
            </a:r>
          </a:p>
          <a:p>
            <a:endParaRPr lang="fr-CH" sz="1600" dirty="0"/>
          </a:p>
          <a:p>
            <a:pPr lvl="1">
              <a:buFont typeface="Arial" panose="020B0604020202020204" pitchFamily="34" charset="0"/>
              <a:buChar char="•"/>
            </a:pPr>
            <a:r>
              <a:rPr lang="fr-CH" dirty="0" err="1" smtClean="0">
                <a:solidFill>
                  <a:srgbClr val="003399"/>
                </a:solidFill>
              </a:rPr>
              <a:t>Russia</a:t>
            </a:r>
            <a:r>
              <a:rPr lang="fr-CH" dirty="0" smtClean="0">
                <a:solidFill>
                  <a:srgbClr val="003399"/>
                </a:solidFill>
              </a:rPr>
              <a:t> – </a:t>
            </a:r>
            <a:r>
              <a:rPr lang="fr-CH" dirty="0" err="1" smtClean="0">
                <a:solidFill>
                  <a:srgbClr val="003399"/>
                </a:solidFill>
              </a:rPr>
              <a:t>Possibility</a:t>
            </a:r>
            <a:r>
              <a:rPr lang="fr-CH" dirty="0" smtClean="0">
                <a:solidFill>
                  <a:srgbClr val="003399"/>
                </a:solidFill>
              </a:rPr>
              <a:t> to </a:t>
            </a:r>
            <a:r>
              <a:rPr lang="fr-CH" dirty="0" err="1" smtClean="0">
                <a:solidFill>
                  <a:srgbClr val="003399"/>
                </a:solidFill>
              </a:rPr>
              <a:t>designate</a:t>
            </a:r>
            <a:r>
              <a:rPr lang="fr-CH" dirty="0" smtClean="0">
                <a:solidFill>
                  <a:srgbClr val="003399"/>
                </a:solidFill>
              </a:rPr>
              <a:t> as </a:t>
            </a:r>
            <a:r>
              <a:rPr lang="fr-CH" dirty="0" err="1" smtClean="0">
                <a:solidFill>
                  <a:srgbClr val="003399"/>
                </a:solidFill>
              </a:rPr>
              <a:t>from</a:t>
            </a:r>
            <a:r>
              <a:rPr lang="fr-CH" dirty="0" smtClean="0">
                <a:solidFill>
                  <a:srgbClr val="003399"/>
                </a:solidFill>
              </a:rPr>
              <a:t> </a:t>
            </a:r>
            <a:r>
              <a:rPr lang="fr-CH" dirty="0" err="1" smtClean="0">
                <a:solidFill>
                  <a:srgbClr val="003399"/>
                </a:solidFill>
              </a:rPr>
              <a:t>February</a:t>
            </a:r>
            <a:r>
              <a:rPr lang="fr-CH" dirty="0" smtClean="0">
                <a:solidFill>
                  <a:srgbClr val="003399"/>
                </a:solidFill>
              </a:rPr>
              <a:t> 28, 2018</a:t>
            </a:r>
          </a:p>
          <a:p>
            <a:pPr lvl="1">
              <a:buFont typeface="Arial" panose="020B0604020202020204" pitchFamily="34" charset="0"/>
              <a:buChar char="•"/>
            </a:pPr>
            <a:r>
              <a:rPr lang="fr-CH" dirty="0" smtClean="0">
                <a:solidFill>
                  <a:srgbClr val="003399"/>
                </a:solidFill>
              </a:rPr>
              <a:t>UK   –     </a:t>
            </a:r>
            <a:r>
              <a:rPr lang="fr-CH" dirty="0" err="1" smtClean="0">
                <a:solidFill>
                  <a:srgbClr val="003399"/>
                </a:solidFill>
              </a:rPr>
              <a:t>Possibility</a:t>
            </a:r>
            <a:r>
              <a:rPr lang="fr-CH" dirty="0" smtClean="0">
                <a:solidFill>
                  <a:srgbClr val="003399"/>
                </a:solidFill>
              </a:rPr>
              <a:t> to </a:t>
            </a:r>
            <a:r>
              <a:rPr lang="fr-CH" dirty="0" err="1" smtClean="0">
                <a:solidFill>
                  <a:srgbClr val="003399"/>
                </a:solidFill>
              </a:rPr>
              <a:t>designate</a:t>
            </a:r>
            <a:r>
              <a:rPr lang="fr-CH" dirty="0" smtClean="0">
                <a:solidFill>
                  <a:srgbClr val="003399"/>
                </a:solidFill>
              </a:rPr>
              <a:t> as </a:t>
            </a:r>
            <a:r>
              <a:rPr lang="fr-CH" dirty="0" err="1" smtClean="0">
                <a:solidFill>
                  <a:srgbClr val="003399"/>
                </a:solidFill>
              </a:rPr>
              <a:t>from</a:t>
            </a:r>
            <a:r>
              <a:rPr lang="fr-CH" dirty="0" smtClean="0">
                <a:solidFill>
                  <a:srgbClr val="003399"/>
                </a:solidFill>
              </a:rPr>
              <a:t> </a:t>
            </a:r>
            <a:r>
              <a:rPr lang="fr-CH" dirty="0" err="1" smtClean="0">
                <a:solidFill>
                  <a:srgbClr val="003399"/>
                </a:solidFill>
              </a:rPr>
              <a:t>June</a:t>
            </a:r>
            <a:r>
              <a:rPr lang="fr-CH" dirty="0" smtClean="0">
                <a:solidFill>
                  <a:srgbClr val="003399"/>
                </a:solidFill>
              </a:rPr>
              <a:t> 13, 2018</a:t>
            </a:r>
          </a:p>
          <a:p>
            <a:endParaRPr lang="fr-CH" sz="1400" dirty="0">
              <a:solidFill>
                <a:srgbClr val="003399"/>
              </a:solidFill>
            </a:endParaRPr>
          </a:p>
          <a:p>
            <a:pPr marL="0" indent="0">
              <a:buNone/>
            </a:pPr>
            <a:r>
              <a:rPr lang="fr-CH" dirty="0" smtClean="0">
                <a:solidFill>
                  <a:srgbClr val="003399"/>
                </a:solidFill>
              </a:rPr>
              <a:t>2 . </a:t>
            </a:r>
            <a:r>
              <a:rPr lang="fr-CH" u="sng" dirty="0" err="1" smtClean="0">
                <a:solidFill>
                  <a:srgbClr val="003399"/>
                </a:solidFill>
              </a:rPr>
              <a:t>Potential</a:t>
            </a:r>
            <a:r>
              <a:rPr lang="fr-CH" u="sng" dirty="0" smtClean="0">
                <a:solidFill>
                  <a:srgbClr val="003399"/>
                </a:solidFill>
              </a:rPr>
              <a:t> Accessions</a:t>
            </a:r>
            <a:r>
              <a:rPr lang="fr-CH" dirty="0" smtClean="0">
                <a:solidFill>
                  <a:srgbClr val="003399"/>
                </a:solidFill>
              </a:rPr>
              <a:t>:</a:t>
            </a:r>
          </a:p>
          <a:p>
            <a:pPr marL="0" indent="0">
              <a:buNone/>
            </a:pPr>
            <a:endParaRPr lang="fr-CH" sz="1400" dirty="0" smtClean="0">
              <a:solidFill>
                <a:srgbClr val="003399"/>
              </a:solidFill>
            </a:endParaRPr>
          </a:p>
          <a:p>
            <a:pPr marL="457200" lvl="1" indent="0">
              <a:buNone/>
            </a:pPr>
            <a:r>
              <a:rPr lang="fr-CH" dirty="0" smtClean="0">
                <a:solidFill>
                  <a:srgbClr val="003399"/>
                </a:solidFill>
              </a:rPr>
              <a:t>- Canada				- Mexico</a:t>
            </a:r>
          </a:p>
          <a:p>
            <a:pPr marL="457200" lvl="1" indent="0">
              <a:buNone/>
            </a:pPr>
            <a:r>
              <a:rPr lang="fr-CH" dirty="0" smtClean="0">
                <a:solidFill>
                  <a:srgbClr val="003399"/>
                </a:solidFill>
              </a:rPr>
              <a:t>- China				- Morocco</a:t>
            </a:r>
          </a:p>
          <a:p>
            <a:pPr marL="457200" lvl="1" indent="0">
              <a:buNone/>
            </a:pPr>
            <a:r>
              <a:rPr lang="fr-CH" dirty="0" smtClean="0">
                <a:solidFill>
                  <a:srgbClr val="003399"/>
                </a:solidFill>
              </a:rPr>
              <a:t>- Asean Countries		- </a:t>
            </a:r>
            <a:r>
              <a:rPr lang="fr-CH" dirty="0" err="1" smtClean="0">
                <a:solidFill>
                  <a:srgbClr val="003399"/>
                </a:solidFill>
              </a:rPr>
              <a:t>Israel</a:t>
            </a:r>
            <a:endParaRPr lang="fr-CH" dirty="0" smtClean="0">
              <a:solidFill>
                <a:srgbClr val="003399"/>
              </a:solidFill>
            </a:endParaRPr>
          </a:p>
          <a:p>
            <a:pPr lvl="1">
              <a:buFontTx/>
              <a:buChar char="-"/>
            </a:pPr>
            <a:r>
              <a:rPr lang="fr-CH" dirty="0" smtClean="0">
                <a:solidFill>
                  <a:srgbClr val="003399"/>
                </a:solidFill>
              </a:rPr>
              <a:t>Madagascar</a:t>
            </a:r>
          </a:p>
          <a:p>
            <a:pPr marL="457200" lvl="1" indent="0">
              <a:buNone/>
            </a:pPr>
            <a:endParaRPr lang="fr-CH" dirty="0" smtClean="0">
              <a:solidFill>
                <a:srgbClr val="003399"/>
              </a:solidFill>
            </a:endParaRPr>
          </a:p>
          <a:p>
            <a:pPr marL="0" indent="0">
              <a:buNone/>
            </a:pPr>
            <a:r>
              <a:rPr lang="fr-CH" dirty="0" smtClean="0">
                <a:solidFill>
                  <a:srgbClr val="003399"/>
                </a:solidFill>
              </a:rPr>
              <a:t>=&gt; …and no </a:t>
            </a:r>
            <a:r>
              <a:rPr lang="fr-CH" dirty="0" err="1" smtClean="0">
                <a:solidFill>
                  <a:srgbClr val="003399"/>
                </a:solidFill>
              </a:rPr>
              <a:t>doubt</a:t>
            </a:r>
            <a:r>
              <a:rPr lang="fr-CH" dirty="0" smtClean="0">
                <a:solidFill>
                  <a:srgbClr val="003399"/>
                </a:solidFill>
              </a:rPr>
              <a:t> </a:t>
            </a:r>
            <a:r>
              <a:rPr lang="fr-CH" dirty="0" err="1" smtClean="0">
                <a:solidFill>
                  <a:srgbClr val="003399"/>
                </a:solidFill>
              </a:rPr>
              <a:t>even</a:t>
            </a:r>
            <a:r>
              <a:rPr lang="fr-CH" dirty="0" smtClean="0">
                <a:solidFill>
                  <a:srgbClr val="003399"/>
                </a:solidFill>
              </a:rPr>
              <a:t> more to come in the future… !!!</a:t>
            </a:r>
            <a:endParaRPr lang="fr-CH" dirty="0">
              <a:solidFill>
                <a:srgbClr val="003399"/>
              </a:solidFill>
            </a:endParaRPr>
          </a:p>
        </p:txBody>
      </p:sp>
    </p:spTree>
    <p:extLst>
      <p:ext uri="{BB962C8B-B14F-4D97-AF65-F5344CB8AC3E}">
        <p14:creationId xmlns:p14="http://schemas.microsoft.com/office/powerpoint/2010/main" val="3349449764"/>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34000"/>
            <a:ext cx="8534400" cy="1569660"/>
          </a:xfrm>
        </p:spPr>
        <p:txBody>
          <a:bodyPr/>
          <a:lstStyle/>
          <a:p>
            <a:pPr>
              <a:buFont typeface="Wingdings" panose="05000000000000000000" pitchFamily="2" charset="2"/>
              <a:buChar char="Ø"/>
            </a:pPr>
            <a:r>
              <a:rPr lang="fr-CH" dirty="0" err="1" smtClean="0">
                <a:solidFill>
                  <a:srgbClr val="003399"/>
                </a:solidFill>
              </a:rPr>
              <a:t>Allows</a:t>
            </a:r>
            <a:r>
              <a:rPr lang="fr-CH" dirty="0" smtClean="0">
                <a:solidFill>
                  <a:srgbClr val="003399"/>
                </a:solidFill>
              </a:rPr>
              <a:t> for </a:t>
            </a:r>
            <a:r>
              <a:rPr lang="fr-CH" dirty="0" err="1" smtClean="0">
                <a:solidFill>
                  <a:srgbClr val="003399"/>
                </a:solidFill>
              </a:rPr>
              <a:t>great</a:t>
            </a:r>
            <a:r>
              <a:rPr lang="fr-CH" dirty="0" smtClean="0">
                <a:solidFill>
                  <a:srgbClr val="003399"/>
                </a:solidFill>
              </a:rPr>
              <a:t> simplification of the registration </a:t>
            </a:r>
            <a:r>
              <a:rPr lang="fr-CH" dirty="0" err="1" smtClean="0">
                <a:solidFill>
                  <a:srgbClr val="003399"/>
                </a:solidFill>
              </a:rPr>
              <a:t>procedure</a:t>
            </a:r>
            <a:endParaRPr lang="fr-CH" dirty="0" smtClean="0">
              <a:solidFill>
                <a:srgbClr val="003399"/>
              </a:solidFill>
            </a:endParaRPr>
          </a:p>
          <a:p>
            <a:pPr>
              <a:buFont typeface="Wingdings" panose="05000000000000000000" pitchFamily="2" charset="2"/>
              <a:buChar char="Ø"/>
            </a:pPr>
            <a:r>
              <a:rPr lang="fr-CH" dirty="0" err="1" smtClean="0">
                <a:solidFill>
                  <a:srgbClr val="003399"/>
                </a:solidFill>
              </a:rPr>
              <a:t>Easier</a:t>
            </a:r>
            <a:r>
              <a:rPr lang="fr-CH" dirty="0" smtClean="0">
                <a:solidFill>
                  <a:srgbClr val="003399"/>
                </a:solidFill>
              </a:rPr>
              <a:t> management of the portfolio - &gt; time </a:t>
            </a:r>
            <a:r>
              <a:rPr lang="fr-CH" dirty="0" err="1" smtClean="0">
                <a:solidFill>
                  <a:srgbClr val="003399"/>
                </a:solidFill>
              </a:rPr>
              <a:t>saving</a:t>
            </a:r>
            <a:r>
              <a:rPr lang="fr-CH" dirty="0" smtClean="0">
                <a:solidFill>
                  <a:srgbClr val="003399"/>
                </a:solidFill>
              </a:rPr>
              <a:t>!</a:t>
            </a:r>
          </a:p>
          <a:p>
            <a:pPr>
              <a:buFont typeface="Wingdings" panose="05000000000000000000" pitchFamily="2" charset="2"/>
              <a:buChar char="Ø"/>
            </a:pPr>
            <a:r>
              <a:rPr lang="fr-CH" dirty="0" err="1" smtClean="0">
                <a:solidFill>
                  <a:srgbClr val="003399"/>
                </a:solidFill>
              </a:rPr>
              <a:t>Provides</a:t>
            </a:r>
            <a:r>
              <a:rPr lang="fr-CH" dirty="0" smtClean="0">
                <a:solidFill>
                  <a:srgbClr val="003399"/>
                </a:solidFill>
              </a:rPr>
              <a:t> a </a:t>
            </a:r>
            <a:r>
              <a:rPr lang="fr-CH" dirty="0" err="1" smtClean="0">
                <a:solidFill>
                  <a:srgbClr val="003399"/>
                </a:solidFill>
              </a:rPr>
              <a:t>cost</a:t>
            </a:r>
            <a:r>
              <a:rPr lang="fr-CH" dirty="0" smtClean="0">
                <a:solidFill>
                  <a:srgbClr val="003399"/>
                </a:solidFill>
              </a:rPr>
              <a:t> efficient </a:t>
            </a:r>
            <a:r>
              <a:rPr lang="fr-CH" dirty="0" err="1" smtClean="0">
                <a:solidFill>
                  <a:srgbClr val="003399"/>
                </a:solidFill>
              </a:rPr>
              <a:t>way</a:t>
            </a:r>
            <a:r>
              <a:rPr lang="fr-CH" dirty="0" smtClean="0">
                <a:solidFill>
                  <a:srgbClr val="003399"/>
                </a:solidFill>
              </a:rPr>
              <a:t> to </a:t>
            </a:r>
            <a:r>
              <a:rPr lang="fr-CH" dirty="0" err="1" smtClean="0">
                <a:solidFill>
                  <a:srgbClr val="003399"/>
                </a:solidFill>
              </a:rPr>
              <a:t>protect</a:t>
            </a:r>
            <a:r>
              <a:rPr lang="fr-CH" dirty="0" smtClean="0">
                <a:solidFill>
                  <a:srgbClr val="003399"/>
                </a:solidFill>
              </a:rPr>
              <a:t> designs </a:t>
            </a:r>
            <a:r>
              <a:rPr lang="fr-CH" dirty="0" err="1" smtClean="0">
                <a:solidFill>
                  <a:srgbClr val="003399"/>
                </a:solidFill>
              </a:rPr>
              <a:t>abroad</a:t>
            </a:r>
            <a:r>
              <a:rPr lang="fr-CH" dirty="0" smtClean="0">
                <a:solidFill>
                  <a:srgbClr val="003399"/>
                </a:solidFill>
              </a:rPr>
              <a:t> -&gt; One set of </a:t>
            </a:r>
            <a:r>
              <a:rPr lang="fr-CH" dirty="0" err="1" smtClean="0">
                <a:solidFill>
                  <a:srgbClr val="003399"/>
                </a:solidFill>
              </a:rPr>
              <a:t>fees</a:t>
            </a:r>
            <a:r>
              <a:rPr lang="fr-CH" dirty="0" smtClean="0">
                <a:solidFill>
                  <a:srgbClr val="003399"/>
                </a:solidFill>
              </a:rPr>
              <a:t> in </a:t>
            </a:r>
            <a:r>
              <a:rPr lang="fr-CH" dirty="0" err="1" smtClean="0">
                <a:solidFill>
                  <a:srgbClr val="003399"/>
                </a:solidFill>
              </a:rPr>
              <a:t>only</a:t>
            </a:r>
            <a:r>
              <a:rPr lang="fr-CH" dirty="0" smtClean="0">
                <a:solidFill>
                  <a:srgbClr val="003399"/>
                </a:solidFill>
              </a:rPr>
              <a:t> one </a:t>
            </a:r>
            <a:r>
              <a:rPr lang="fr-CH" dirty="0" err="1" smtClean="0">
                <a:solidFill>
                  <a:srgbClr val="003399"/>
                </a:solidFill>
              </a:rPr>
              <a:t>currency</a:t>
            </a:r>
            <a:r>
              <a:rPr lang="fr-CH" dirty="0" smtClean="0">
                <a:solidFill>
                  <a:srgbClr val="003399"/>
                </a:solidFill>
              </a:rPr>
              <a:t>!</a:t>
            </a:r>
            <a:endParaRPr lang="fr-CH" dirty="0">
              <a:solidFill>
                <a:srgbClr val="003399"/>
              </a:solidFill>
            </a:endParaRPr>
          </a:p>
        </p:txBody>
      </p:sp>
      <p:graphicFrame>
        <p:nvGraphicFramePr>
          <p:cNvPr id="4" name="Diagram 3"/>
          <p:cNvGraphicFramePr/>
          <p:nvPr>
            <p:extLst>
              <p:ext uri="{D42A27DB-BD31-4B8C-83A1-F6EECF244321}">
                <p14:modId xmlns:p14="http://schemas.microsoft.com/office/powerpoint/2010/main" val="3197881847"/>
              </p:ext>
            </p:extLst>
          </p:nvPr>
        </p:nvGraphicFramePr>
        <p:xfrm>
          <a:off x="1981200" y="3429000"/>
          <a:ext cx="4320480" cy="2520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a:spLocks noGrp="1"/>
          </p:cNvSpPr>
          <p:nvPr>
            <p:ph type="title"/>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smtClean="0">
                <a:ln>
                  <a:noFill/>
                </a:ln>
                <a:solidFill>
                  <a:srgbClr val="0037A4"/>
                </a:solidFill>
                <a:effectLst/>
                <a:uLnTx/>
                <a:uFillTx/>
              </a:rPr>
              <a:t>Why use The </a:t>
            </a:r>
            <a:r>
              <a:rPr kumimoji="0" lang="en-GB" sz="3200" b="0" i="0" u="none" strike="noStrike" kern="0" cap="none" spc="0" normalizeH="0" baseline="0" noProof="0" dirty="0">
                <a:ln>
                  <a:noFill/>
                </a:ln>
                <a:solidFill>
                  <a:srgbClr val="0037A4"/>
                </a:solidFill>
                <a:effectLst/>
                <a:uLnTx/>
                <a:uFillTx/>
              </a:rPr>
              <a:t>Hague </a:t>
            </a:r>
            <a:r>
              <a:rPr kumimoji="0" lang="en-GB" sz="3200" b="0" i="0" u="none" strike="noStrike" kern="0" cap="none" spc="0" normalizeH="0" baseline="0" noProof="0" dirty="0" smtClean="0">
                <a:ln>
                  <a:noFill/>
                </a:ln>
                <a:solidFill>
                  <a:srgbClr val="0037A4"/>
                </a:solidFill>
                <a:effectLst/>
                <a:uLnTx/>
                <a:uFillTx/>
              </a:rPr>
              <a:t>System?</a:t>
            </a:r>
            <a:endParaRPr kumimoji="0" lang="en-GB" sz="3200" b="0" i="0" u="none" strike="noStrike" kern="0" cap="none" spc="0" normalizeH="0" baseline="0" noProof="0" dirty="0">
              <a:ln>
                <a:noFill/>
              </a:ln>
              <a:solidFill>
                <a:srgbClr val="0037A4"/>
              </a:solidFill>
              <a:effectLst/>
              <a:uLnTx/>
              <a:uFillTx/>
            </a:endParaRPr>
          </a:p>
        </p:txBody>
      </p:sp>
    </p:spTree>
    <p:extLst>
      <p:ext uri="{BB962C8B-B14F-4D97-AF65-F5344CB8AC3E}">
        <p14:creationId xmlns:p14="http://schemas.microsoft.com/office/powerpoint/2010/main" val="3797207249"/>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447800"/>
          </a:xfrm>
        </p:spPr>
        <p:txBody>
          <a:bodyPr/>
          <a:lstStyle/>
          <a:p>
            <a:r>
              <a:rPr lang="en-GB" sz="3200" b="0" dirty="0">
                <a:solidFill>
                  <a:srgbClr val="0037A4"/>
                </a:solidFill>
              </a:rPr>
              <a:t>Practical Advantages of The Hague System</a:t>
            </a:r>
            <a:endParaRPr lang="fr-CH" sz="3200" dirty="0"/>
          </a:p>
        </p:txBody>
      </p:sp>
      <p:sp>
        <p:nvSpPr>
          <p:cNvPr id="4" name="Rectangle 3"/>
          <p:cNvSpPr/>
          <p:nvPr/>
        </p:nvSpPr>
        <p:spPr>
          <a:xfrm>
            <a:off x="304800" y="1295400"/>
            <a:ext cx="8686800" cy="5816977"/>
          </a:xfrm>
          <a:prstGeom prst="rect">
            <a:avLst/>
          </a:prstGeom>
        </p:spPr>
        <p:txBody>
          <a:bodyPr wrap="square">
            <a:spAutoFit/>
          </a:bodyPr>
          <a:lstStyle/>
          <a:p>
            <a:pPr marL="342900" indent="-342900">
              <a:buFont typeface="Wingdings" panose="05000000000000000000" pitchFamily="2" charset="2"/>
              <a:buChar char="Ø"/>
            </a:pPr>
            <a:r>
              <a:rPr lang="en-US" sz="2400" dirty="0">
                <a:solidFill>
                  <a:srgbClr val="0037A4"/>
                </a:solidFill>
              </a:rPr>
              <a:t>Easy and simple way to obtain wide geographical coverage </a:t>
            </a:r>
            <a:br>
              <a:rPr lang="en-US" sz="2400" dirty="0">
                <a:solidFill>
                  <a:srgbClr val="0037A4"/>
                </a:solidFill>
              </a:rPr>
            </a:br>
            <a:r>
              <a:rPr lang="en-US" sz="2400" dirty="0">
                <a:solidFill>
                  <a:srgbClr val="0037A4"/>
                </a:solidFill>
              </a:rPr>
              <a:t>(currently up to </a:t>
            </a:r>
            <a:r>
              <a:rPr lang="en-US" sz="2400" dirty="0" smtClean="0">
                <a:solidFill>
                  <a:srgbClr val="0037A4"/>
                </a:solidFill>
              </a:rPr>
              <a:t>68 </a:t>
            </a:r>
            <a:r>
              <a:rPr lang="en-US" sz="2400" dirty="0">
                <a:solidFill>
                  <a:srgbClr val="0037A4"/>
                </a:solidFill>
              </a:rPr>
              <a:t>countries representing </a:t>
            </a:r>
            <a:r>
              <a:rPr lang="en-US" sz="2400" dirty="0" smtClean="0">
                <a:solidFill>
                  <a:srgbClr val="0037A4"/>
                </a:solidFill>
              </a:rPr>
              <a:t>85 </a:t>
            </a:r>
            <a:r>
              <a:rPr lang="en-US" sz="2400" dirty="0">
                <a:solidFill>
                  <a:srgbClr val="0037A4"/>
                </a:solidFill>
              </a:rPr>
              <a:t>jurisdictions </a:t>
            </a:r>
            <a:r>
              <a:rPr lang="en-US" sz="2400" dirty="0" smtClean="0">
                <a:solidFill>
                  <a:srgbClr val="0037A4"/>
                </a:solidFill>
              </a:rPr>
              <a:t>)</a:t>
            </a:r>
          </a:p>
          <a:p>
            <a:pPr>
              <a:buFont typeface="Arial" panose="020B0604020202020204" pitchFamily="34" charset="0"/>
              <a:buChar char="•"/>
            </a:pPr>
            <a:endParaRPr lang="en-US" sz="2400" dirty="0" smtClean="0">
              <a:solidFill>
                <a:srgbClr val="0037A4"/>
              </a:solidFill>
            </a:endParaRPr>
          </a:p>
          <a:p>
            <a:pPr marL="342900" indent="-342900">
              <a:buFont typeface="Wingdings" panose="05000000000000000000" pitchFamily="2" charset="2"/>
              <a:buChar char="Ø"/>
            </a:pPr>
            <a:r>
              <a:rPr lang="en-US" sz="2400" dirty="0" smtClean="0">
                <a:solidFill>
                  <a:srgbClr val="0037A4"/>
                </a:solidFill>
              </a:rPr>
              <a:t>…But </a:t>
            </a:r>
            <a:r>
              <a:rPr lang="en-US" sz="2400" dirty="0">
                <a:solidFill>
                  <a:srgbClr val="0037A4"/>
                </a:solidFill>
              </a:rPr>
              <a:t>no </a:t>
            </a:r>
            <a:r>
              <a:rPr lang="en-US" sz="2400" dirty="0" smtClean="0">
                <a:solidFill>
                  <a:srgbClr val="0037A4"/>
                </a:solidFill>
              </a:rPr>
              <a:t>subsequent extension </a:t>
            </a:r>
            <a:r>
              <a:rPr lang="en-US" sz="2400" dirty="0">
                <a:solidFill>
                  <a:srgbClr val="0037A4"/>
                </a:solidFill>
              </a:rPr>
              <a:t>possible (because of novelty requirement</a:t>
            </a:r>
            <a:r>
              <a:rPr lang="en-US" sz="2400" dirty="0" smtClean="0">
                <a:solidFill>
                  <a:srgbClr val="0037A4"/>
                </a:solidFill>
              </a:rPr>
              <a:t>)</a:t>
            </a:r>
          </a:p>
          <a:p>
            <a:pPr>
              <a:buFont typeface="Arial" panose="020B0604020202020204" pitchFamily="34" charset="0"/>
              <a:buChar char="•"/>
            </a:pPr>
            <a:endParaRPr lang="en-US" sz="2400" dirty="0">
              <a:solidFill>
                <a:srgbClr val="0037A4"/>
              </a:solidFill>
            </a:endParaRPr>
          </a:p>
          <a:p>
            <a:pPr marL="342900" indent="-342900">
              <a:buFont typeface="Wingdings" panose="05000000000000000000" pitchFamily="2" charset="2"/>
              <a:buChar char="Ø"/>
            </a:pPr>
            <a:r>
              <a:rPr lang="en-US" sz="2400" dirty="0" smtClean="0">
                <a:solidFill>
                  <a:srgbClr val="0037A4"/>
                </a:solidFill>
              </a:rPr>
              <a:t> Application can be filed directly with WIPO either online or on papers</a:t>
            </a:r>
          </a:p>
          <a:p>
            <a:pPr>
              <a:buFont typeface="Arial" panose="020B0604020202020204" pitchFamily="34" charset="0"/>
              <a:buChar char="•"/>
            </a:pPr>
            <a:endParaRPr lang="en-US" sz="2400" dirty="0" smtClean="0">
              <a:solidFill>
                <a:srgbClr val="0037A4"/>
              </a:solidFill>
            </a:endParaRPr>
          </a:p>
          <a:p>
            <a:pPr marL="342900" indent="-342900">
              <a:buFont typeface="Wingdings" panose="05000000000000000000" pitchFamily="2" charset="2"/>
              <a:buChar char="Ø"/>
            </a:pPr>
            <a:r>
              <a:rPr lang="en-US" sz="2400" dirty="0" smtClean="0">
                <a:solidFill>
                  <a:srgbClr val="0037A4"/>
                </a:solidFill>
              </a:rPr>
              <a:t>Formal Examination only by WIPO resulting in very fast procedure </a:t>
            </a:r>
          </a:p>
          <a:p>
            <a:pPr>
              <a:buFont typeface="Arial" panose="020B0604020202020204" pitchFamily="34" charset="0"/>
              <a:buChar char="•"/>
            </a:pPr>
            <a:endParaRPr lang="en-US" sz="2400" dirty="0">
              <a:solidFill>
                <a:srgbClr val="0037A4"/>
              </a:solidFill>
            </a:endParaRPr>
          </a:p>
          <a:p>
            <a:pPr marL="342900" indent="-342900">
              <a:buFont typeface="Wingdings" panose="05000000000000000000" pitchFamily="2" charset="2"/>
              <a:buChar char="Ø"/>
            </a:pPr>
            <a:r>
              <a:rPr lang="en-US" sz="2400" dirty="0" smtClean="0">
                <a:solidFill>
                  <a:srgbClr val="0037A4"/>
                </a:solidFill>
              </a:rPr>
              <a:t>Only substantive examination by the Offices of the designated contracting parties</a:t>
            </a:r>
          </a:p>
          <a:p>
            <a:pPr>
              <a:buFont typeface="Arial" panose="020B0604020202020204" pitchFamily="34" charset="0"/>
              <a:buChar char="•"/>
            </a:pPr>
            <a:endParaRPr lang="en-US" dirty="0">
              <a:solidFill>
                <a:srgbClr val="0037A4"/>
              </a:solidFill>
            </a:endParaRPr>
          </a:p>
          <a:p>
            <a:pPr>
              <a:buFont typeface="Arial" panose="020B0604020202020204" pitchFamily="34" charset="0"/>
              <a:buChar char="•"/>
            </a:pPr>
            <a:endParaRPr lang="en-US" dirty="0">
              <a:solidFill>
                <a:srgbClr val="0037A4"/>
              </a:solidFill>
            </a:endParaRPr>
          </a:p>
        </p:txBody>
      </p:sp>
    </p:spTree>
    <p:extLst>
      <p:ext uri="{BB962C8B-B14F-4D97-AF65-F5344CB8AC3E}">
        <p14:creationId xmlns:p14="http://schemas.microsoft.com/office/powerpoint/2010/main" val="3470466158"/>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866209"/>
            <a:ext cx="8763000" cy="5562600"/>
          </a:xfrm>
        </p:spPr>
        <p:txBody>
          <a:bodyPr>
            <a:noAutofit/>
          </a:bodyPr>
          <a:lstStyle/>
          <a:p>
            <a:pPr>
              <a:buFont typeface="Wingdings" panose="05000000000000000000" pitchFamily="2" charset="2"/>
              <a:buChar char="Ø"/>
            </a:pPr>
            <a:r>
              <a:rPr lang="en-US" sz="2400" dirty="0" smtClean="0">
                <a:solidFill>
                  <a:srgbClr val="0037A4"/>
                </a:solidFill>
              </a:rPr>
              <a:t>Unlike for Trademarks there is no need for a Prior </a:t>
            </a:r>
            <a:r>
              <a:rPr lang="en-US" sz="2400" dirty="0">
                <a:solidFill>
                  <a:srgbClr val="0037A4"/>
                </a:solidFill>
              </a:rPr>
              <a:t>National </a:t>
            </a:r>
            <a:r>
              <a:rPr lang="en-US" sz="2400" dirty="0" smtClean="0">
                <a:solidFill>
                  <a:srgbClr val="0037A4"/>
                </a:solidFill>
              </a:rPr>
              <a:t>Home Basic Application </a:t>
            </a:r>
            <a:r>
              <a:rPr lang="en-US" sz="2400" dirty="0">
                <a:solidFill>
                  <a:srgbClr val="0037A4"/>
                </a:solidFill>
              </a:rPr>
              <a:t>or </a:t>
            </a:r>
            <a:r>
              <a:rPr lang="en-US" sz="2400" dirty="0" smtClean="0">
                <a:solidFill>
                  <a:srgbClr val="0037A4"/>
                </a:solidFill>
              </a:rPr>
              <a:t>Registration =&gt; No “dependency” and No  “Central Attack” risk!</a:t>
            </a:r>
          </a:p>
          <a:p>
            <a:pPr>
              <a:buFont typeface="Arial" panose="020B0604020202020204" pitchFamily="34" charset="0"/>
              <a:buChar char="•"/>
            </a:pPr>
            <a:endParaRPr lang="en-US" sz="2400" dirty="0" smtClean="0">
              <a:solidFill>
                <a:srgbClr val="0037A4"/>
              </a:solidFill>
            </a:endParaRPr>
          </a:p>
          <a:p>
            <a:pPr>
              <a:buFont typeface="Wingdings" panose="05000000000000000000" pitchFamily="2" charset="2"/>
              <a:buChar char="Ø"/>
            </a:pPr>
            <a:r>
              <a:rPr lang="en-US" sz="2400" dirty="0" smtClean="0">
                <a:solidFill>
                  <a:srgbClr val="0037A4"/>
                </a:solidFill>
              </a:rPr>
              <a:t>One filing with a maximum of 100 designs for a moderate fee – only condition all designs have to be in the same Locarno class</a:t>
            </a:r>
          </a:p>
          <a:p>
            <a:pPr>
              <a:buFont typeface="Arial" panose="020B0604020202020204" pitchFamily="34" charset="0"/>
              <a:buChar char="•"/>
            </a:pPr>
            <a:endParaRPr lang="en-US" dirty="0">
              <a:solidFill>
                <a:srgbClr val="0037A4"/>
              </a:solidFill>
            </a:endParaRPr>
          </a:p>
          <a:p>
            <a:pPr>
              <a:buFont typeface="Wingdings" panose="05000000000000000000" pitchFamily="2" charset="2"/>
              <a:buChar char="Ø"/>
            </a:pPr>
            <a:r>
              <a:rPr lang="en-US" sz="2400" dirty="0" smtClean="0">
                <a:solidFill>
                  <a:srgbClr val="0037A4"/>
                </a:solidFill>
              </a:rPr>
              <a:t>Filing in only one language (French, English or Spanish)</a:t>
            </a:r>
          </a:p>
          <a:p>
            <a:pPr>
              <a:buFont typeface="Arial" panose="020B0604020202020204" pitchFamily="34" charset="0"/>
              <a:buChar char="•"/>
            </a:pPr>
            <a:endParaRPr lang="en-US" sz="2400" dirty="0" smtClean="0">
              <a:solidFill>
                <a:srgbClr val="0037A4"/>
              </a:solidFill>
            </a:endParaRPr>
          </a:p>
          <a:p>
            <a:pPr>
              <a:buFont typeface="Wingdings" panose="05000000000000000000" pitchFamily="2" charset="2"/>
              <a:buChar char="Ø"/>
            </a:pPr>
            <a:r>
              <a:rPr lang="en-US" dirty="0" smtClean="0">
                <a:solidFill>
                  <a:srgbClr val="0037A4"/>
                </a:solidFill>
              </a:rPr>
              <a:t>Attractive fee in comparison with Trademarks and patents system or with other Design protection systems (for example in case of multiple application with a certain number of filed designs </a:t>
            </a:r>
            <a:endParaRPr lang="en-US" sz="2400" dirty="0">
              <a:solidFill>
                <a:srgbClr val="0037A4"/>
              </a:solidFill>
            </a:endParaRPr>
          </a:p>
          <a:p>
            <a:endParaRPr lang="en-GB" sz="2400" dirty="0"/>
          </a:p>
        </p:txBody>
      </p:sp>
      <p:sp>
        <p:nvSpPr>
          <p:cNvPr id="4" name="Slide Number Placeholder 3"/>
          <p:cNvSpPr>
            <a:spLocks noGrp="1"/>
          </p:cNvSpPr>
          <p:nvPr>
            <p:ph type="sldNum" sz="quarter" idx="4"/>
          </p:nvPr>
        </p:nvSpPr>
        <p:spPr/>
        <p:txBody>
          <a:bodyPr/>
          <a:lstStyle/>
          <a:p>
            <a:pPr>
              <a:defRPr/>
            </a:pPr>
            <a:fld id="{059C2515-35DF-47F9-9D38-0EFC22581711}" type="slidenum">
              <a:rPr lang="en-GB" smtClean="0"/>
              <a:pPr>
                <a:defRPr/>
              </a:pPr>
              <a:t>17</a:t>
            </a:fld>
            <a:endParaRPr lang="en-GB" dirty="0">
              <a:latin typeface="Trebuchet MS" pitchFamily="34" charset="0"/>
            </a:endParaRPr>
          </a:p>
        </p:txBody>
      </p:sp>
      <p:sp>
        <p:nvSpPr>
          <p:cNvPr id="11" name="Title 1"/>
          <p:cNvSpPr>
            <a:spLocks noGrp="1"/>
          </p:cNvSpPr>
          <p:nvPr>
            <p:ph type="title"/>
          </p:nvPr>
        </p:nvSpPr>
        <p:spPr bwMode="auto">
          <a:xfrm>
            <a:off x="381000" y="304800"/>
            <a:ext cx="8229600"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smtClean="0">
                <a:ln>
                  <a:noFill/>
                </a:ln>
                <a:solidFill>
                  <a:srgbClr val="0037A4"/>
                </a:solidFill>
                <a:effectLst/>
                <a:uLnTx/>
                <a:uFillTx/>
              </a:rPr>
              <a:t>Practical Advantages of The </a:t>
            </a:r>
            <a:r>
              <a:rPr kumimoji="0" lang="en-GB" sz="3200" b="0" i="0" u="none" strike="noStrike" kern="0" cap="none" spc="0" normalizeH="0" baseline="0" noProof="0" dirty="0">
                <a:ln>
                  <a:noFill/>
                </a:ln>
                <a:solidFill>
                  <a:srgbClr val="0037A4"/>
                </a:solidFill>
                <a:effectLst/>
                <a:uLnTx/>
                <a:uFillTx/>
              </a:rPr>
              <a:t>Hague System</a:t>
            </a:r>
          </a:p>
        </p:txBody>
      </p:sp>
    </p:spTree>
    <p:extLst>
      <p:ext uri="{BB962C8B-B14F-4D97-AF65-F5344CB8AC3E}">
        <p14:creationId xmlns:p14="http://schemas.microsoft.com/office/powerpoint/2010/main" val="530818592"/>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439737"/>
          </a:xfrm>
        </p:spPr>
        <p:txBody>
          <a:bodyPr/>
          <a:lstStyle/>
          <a:p>
            <a:r>
              <a:rPr lang="en-GB" sz="3200" b="0" dirty="0">
                <a:solidFill>
                  <a:srgbClr val="0037A4"/>
                </a:solidFill>
              </a:rPr>
              <a:t>Practical Advantages of The Hague System</a:t>
            </a:r>
            <a:endParaRPr lang="fr-CH" sz="3200" dirty="0"/>
          </a:p>
        </p:txBody>
      </p:sp>
      <p:sp>
        <p:nvSpPr>
          <p:cNvPr id="3" name="Content Placeholder 2"/>
          <p:cNvSpPr>
            <a:spLocks noGrp="1"/>
          </p:cNvSpPr>
          <p:nvPr>
            <p:ph idx="1"/>
          </p:nvPr>
        </p:nvSpPr>
        <p:spPr>
          <a:xfrm>
            <a:off x="304800" y="668337"/>
            <a:ext cx="8763000" cy="5647800"/>
          </a:xfrm>
        </p:spPr>
        <p:txBody>
          <a:bodyPr/>
          <a:lstStyle/>
          <a:p>
            <a:pPr>
              <a:buFont typeface="Wingdings" panose="05000000000000000000" pitchFamily="2" charset="2"/>
              <a:buChar char="Ø"/>
            </a:pPr>
            <a:r>
              <a:rPr lang="fr-CH" dirty="0" smtClean="0">
                <a:solidFill>
                  <a:srgbClr val="003399"/>
                </a:solidFill>
              </a:rPr>
              <a:t>All </a:t>
            </a:r>
            <a:r>
              <a:rPr lang="fr-CH" dirty="0" err="1" smtClean="0">
                <a:solidFill>
                  <a:srgbClr val="003399"/>
                </a:solidFill>
              </a:rPr>
              <a:t>steps</a:t>
            </a:r>
            <a:r>
              <a:rPr lang="fr-CH" dirty="0" smtClean="0">
                <a:solidFill>
                  <a:srgbClr val="003399"/>
                </a:solidFill>
              </a:rPr>
              <a:t> of the </a:t>
            </a:r>
            <a:r>
              <a:rPr lang="fr-CH" dirty="0" err="1" smtClean="0">
                <a:solidFill>
                  <a:srgbClr val="003399"/>
                </a:solidFill>
              </a:rPr>
              <a:t>procedure</a:t>
            </a:r>
            <a:r>
              <a:rPr lang="fr-CH" dirty="0" smtClean="0">
                <a:solidFill>
                  <a:srgbClr val="003399"/>
                </a:solidFill>
              </a:rPr>
              <a:t> </a:t>
            </a:r>
            <a:r>
              <a:rPr lang="fr-CH" dirty="0" err="1" smtClean="0">
                <a:solidFill>
                  <a:srgbClr val="003399"/>
                </a:solidFill>
              </a:rPr>
              <a:t>greatly</a:t>
            </a:r>
            <a:r>
              <a:rPr lang="fr-CH" dirty="0" smtClean="0">
                <a:solidFill>
                  <a:srgbClr val="003399"/>
                </a:solidFill>
              </a:rPr>
              <a:t> </a:t>
            </a:r>
            <a:r>
              <a:rPr lang="fr-CH" dirty="0" err="1" smtClean="0">
                <a:solidFill>
                  <a:srgbClr val="003399"/>
                </a:solidFill>
              </a:rPr>
              <a:t>facilitated</a:t>
            </a:r>
            <a:r>
              <a:rPr lang="fr-CH" dirty="0" smtClean="0">
                <a:solidFill>
                  <a:srgbClr val="003399"/>
                </a:solidFill>
              </a:rPr>
              <a:t> by effective online services (</a:t>
            </a:r>
            <a:r>
              <a:rPr lang="fr-CH" dirty="0" err="1" smtClean="0">
                <a:solidFill>
                  <a:srgbClr val="003399"/>
                </a:solidFill>
              </a:rPr>
              <a:t>fee</a:t>
            </a:r>
            <a:r>
              <a:rPr lang="fr-CH" dirty="0" smtClean="0">
                <a:solidFill>
                  <a:srgbClr val="003399"/>
                </a:solidFill>
              </a:rPr>
              <a:t> </a:t>
            </a:r>
            <a:r>
              <a:rPr lang="fr-CH" dirty="0" err="1" smtClean="0">
                <a:solidFill>
                  <a:srgbClr val="003399"/>
                </a:solidFill>
              </a:rPr>
              <a:t>calculator</a:t>
            </a:r>
            <a:r>
              <a:rPr lang="fr-CH" dirty="0" smtClean="0">
                <a:solidFill>
                  <a:srgbClr val="003399"/>
                </a:solidFill>
              </a:rPr>
              <a:t>, guidelines for </a:t>
            </a:r>
            <a:r>
              <a:rPr lang="fr-CH" dirty="0" err="1" smtClean="0">
                <a:solidFill>
                  <a:srgbClr val="003399"/>
                </a:solidFill>
              </a:rPr>
              <a:t>print</a:t>
            </a:r>
            <a:r>
              <a:rPr lang="fr-CH" dirty="0" smtClean="0">
                <a:solidFill>
                  <a:srgbClr val="003399"/>
                </a:solidFill>
              </a:rPr>
              <a:t> </a:t>
            </a:r>
            <a:r>
              <a:rPr lang="fr-CH" dirty="0" err="1" smtClean="0">
                <a:solidFill>
                  <a:srgbClr val="003399"/>
                </a:solidFill>
              </a:rPr>
              <a:t>requirements</a:t>
            </a:r>
            <a:r>
              <a:rPr lang="fr-CH" dirty="0" smtClean="0">
                <a:solidFill>
                  <a:srgbClr val="003399"/>
                </a:solidFill>
              </a:rPr>
              <a:t>, e-</a:t>
            </a:r>
            <a:r>
              <a:rPr lang="fr-CH" dirty="0" err="1" smtClean="0">
                <a:solidFill>
                  <a:srgbClr val="003399"/>
                </a:solidFill>
              </a:rPr>
              <a:t>filing</a:t>
            </a:r>
            <a:r>
              <a:rPr lang="fr-CH" dirty="0" smtClean="0">
                <a:solidFill>
                  <a:srgbClr val="003399"/>
                </a:solidFill>
              </a:rPr>
              <a:t>, e-</a:t>
            </a:r>
            <a:r>
              <a:rPr lang="fr-CH" dirty="0" err="1" smtClean="0">
                <a:solidFill>
                  <a:srgbClr val="003399"/>
                </a:solidFill>
              </a:rPr>
              <a:t>renewal</a:t>
            </a:r>
            <a:r>
              <a:rPr lang="fr-CH" dirty="0" smtClean="0">
                <a:solidFill>
                  <a:srgbClr val="003399"/>
                </a:solidFill>
              </a:rPr>
              <a:t>, </a:t>
            </a:r>
            <a:r>
              <a:rPr lang="fr-CH" dirty="0" err="1" smtClean="0">
                <a:solidFill>
                  <a:srgbClr val="003399"/>
                </a:solidFill>
              </a:rPr>
              <a:t>e-changes</a:t>
            </a:r>
            <a:r>
              <a:rPr lang="fr-CH" dirty="0" smtClean="0">
                <a:solidFill>
                  <a:srgbClr val="003399"/>
                </a:solidFill>
              </a:rPr>
              <a:t>)</a:t>
            </a:r>
          </a:p>
          <a:p>
            <a:pPr>
              <a:buFont typeface="Wingdings" panose="05000000000000000000" pitchFamily="2" charset="2"/>
              <a:buChar char="Ø"/>
            </a:pPr>
            <a:endParaRPr lang="fr-CH" dirty="0">
              <a:solidFill>
                <a:srgbClr val="003399"/>
              </a:solidFill>
            </a:endParaRPr>
          </a:p>
          <a:p>
            <a:pPr>
              <a:buFont typeface="Wingdings" panose="05000000000000000000" pitchFamily="2" charset="2"/>
              <a:buChar char="Ø"/>
            </a:pPr>
            <a:r>
              <a:rPr lang="fr-CH" dirty="0" smtClean="0">
                <a:solidFill>
                  <a:srgbClr val="003399"/>
                </a:solidFill>
              </a:rPr>
              <a:t>Maintenance/changes </a:t>
            </a:r>
            <a:r>
              <a:rPr lang="fr-CH" dirty="0" err="1" smtClean="0">
                <a:solidFill>
                  <a:srgbClr val="003399"/>
                </a:solidFill>
              </a:rPr>
              <a:t>highly</a:t>
            </a:r>
            <a:r>
              <a:rPr lang="fr-CH" dirty="0" smtClean="0">
                <a:solidFill>
                  <a:srgbClr val="003399"/>
                </a:solidFill>
              </a:rPr>
              <a:t> </a:t>
            </a:r>
            <a:r>
              <a:rPr lang="fr-CH" dirty="0" err="1" smtClean="0">
                <a:solidFill>
                  <a:srgbClr val="003399"/>
                </a:solidFill>
              </a:rPr>
              <a:t>facilitated</a:t>
            </a:r>
            <a:r>
              <a:rPr lang="fr-CH" dirty="0" smtClean="0">
                <a:solidFill>
                  <a:srgbClr val="003399"/>
                </a:solidFill>
              </a:rPr>
              <a:t> and </a:t>
            </a:r>
            <a:r>
              <a:rPr lang="fr-CH" dirty="0" err="1" smtClean="0">
                <a:solidFill>
                  <a:srgbClr val="003399"/>
                </a:solidFill>
              </a:rPr>
              <a:t>easy</a:t>
            </a:r>
            <a:r>
              <a:rPr lang="fr-CH" dirty="0" smtClean="0">
                <a:solidFill>
                  <a:srgbClr val="003399"/>
                </a:solidFill>
              </a:rPr>
              <a:t> to </a:t>
            </a:r>
            <a:r>
              <a:rPr lang="fr-CH" dirty="0" err="1" smtClean="0">
                <a:solidFill>
                  <a:srgbClr val="003399"/>
                </a:solidFill>
              </a:rPr>
              <a:t>perform</a:t>
            </a:r>
            <a:r>
              <a:rPr lang="fr-CH" dirty="0" smtClean="0">
                <a:solidFill>
                  <a:srgbClr val="003399"/>
                </a:solidFill>
              </a:rPr>
              <a:t> (change of </a:t>
            </a:r>
            <a:r>
              <a:rPr lang="fr-CH" dirty="0" err="1" smtClean="0">
                <a:solidFill>
                  <a:srgbClr val="003399"/>
                </a:solidFill>
              </a:rPr>
              <a:t>name</a:t>
            </a:r>
            <a:r>
              <a:rPr lang="fr-CH" dirty="0" smtClean="0">
                <a:solidFill>
                  <a:srgbClr val="003399"/>
                </a:solidFill>
              </a:rPr>
              <a:t> and </a:t>
            </a:r>
            <a:r>
              <a:rPr lang="fr-CH" dirty="0" err="1" smtClean="0">
                <a:solidFill>
                  <a:srgbClr val="003399"/>
                </a:solidFill>
              </a:rPr>
              <a:t>address</a:t>
            </a:r>
            <a:r>
              <a:rPr lang="fr-CH" dirty="0" smtClean="0">
                <a:solidFill>
                  <a:srgbClr val="003399"/>
                </a:solidFill>
              </a:rPr>
              <a:t> of the </a:t>
            </a:r>
            <a:r>
              <a:rPr lang="fr-CH" dirty="0" err="1" smtClean="0">
                <a:solidFill>
                  <a:srgbClr val="003399"/>
                </a:solidFill>
              </a:rPr>
              <a:t>holder</a:t>
            </a:r>
            <a:r>
              <a:rPr lang="fr-CH" dirty="0" smtClean="0">
                <a:solidFill>
                  <a:srgbClr val="003399"/>
                </a:solidFill>
              </a:rPr>
              <a:t>, change of </a:t>
            </a:r>
            <a:r>
              <a:rPr lang="fr-CH" dirty="0" err="1" smtClean="0">
                <a:solidFill>
                  <a:srgbClr val="003399"/>
                </a:solidFill>
              </a:rPr>
              <a:t>ownership</a:t>
            </a:r>
            <a:r>
              <a:rPr lang="fr-CH" dirty="0" smtClean="0">
                <a:solidFill>
                  <a:srgbClr val="003399"/>
                </a:solidFill>
              </a:rPr>
              <a:t>, limitations, </a:t>
            </a:r>
            <a:r>
              <a:rPr lang="fr-CH" dirty="0" err="1" smtClean="0">
                <a:solidFill>
                  <a:srgbClr val="003399"/>
                </a:solidFill>
              </a:rPr>
              <a:t>assignments</a:t>
            </a:r>
            <a:r>
              <a:rPr lang="fr-CH" dirty="0" smtClean="0">
                <a:solidFill>
                  <a:srgbClr val="003399"/>
                </a:solidFill>
              </a:rPr>
              <a:t>)</a:t>
            </a:r>
          </a:p>
          <a:p>
            <a:pPr>
              <a:buFont typeface="Wingdings" panose="05000000000000000000" pitchFamily="2" charset="2"/>
              <a:buChar char="Ø"/>
            </a:pPr>
            <a:endParaRPr lang="fr-CH" dirty="0">
              <a:solidFill>
                <a:srgbClr val="003399"/>
              </a:solidFill>
            </a:endParaRPr>
          </a:p>
          <a:p>
            <a:pPr>
              <a:buFont typeface="Wingdings" panose="05000000000000000000" pitchFamily="2" charset="2"/>
              <a:buChar char="Ø"/>
            </a:pPr>
            <a:r>
              <a:rPr lang="fr-CH" dirty="0" smtClean="0">
                <a:solidFill>
                  <a:srgbClr val="003399"/>
                </a:solidFill>
              </a:rPr>
              <a:t>The </a:t>
            </a:r>
            <a:r>
              <a:rPr lang="fr-CH" dirty="0" err="1" smtClean="0">
                <a:solidFill>
                  <a:srgbClr val="003399"/>
                </a:solidFill>
              </a:rPr>
              <a:t>loss</a:t>
            </a:r>
            <a:r>
              <a:rPr lang="fr-CH" dirty="0" smtClean="0">
                <a:solidFill>
                  <a:srgbClr val="003399"/>
                </a:solidFill>
              </a:rPr>
              <a:t> of design protection in one country </a:t>
            </a:r>
            <a:r>
              <a:rPr lang="fr-CH" dirty="0" err="1" smtClean="0">
                <a:solidFill>
                  <a:srgbClr val="003399"/>
                </a:solidFill>
              </a:rPr>
              <a:t>does</a:t>
            </a:r>
            <a:r>
              <a:rPr lang="fr-CH" dirty="0" smtClean="0">
                <a:solidFill>
                  <a:srgbClr val="003399"/>
                </a:solidFill>
              </a:rPr>
              <a:t> not </a:t>
            </a:r>
            <a:r>
              <a:rPr lang="fr-CH" dirty="0" err="1" smtClean="0">
                <a:solidFill>
                  <a:srgbClr val="003399"/>
                </a:solidFill>
              </a:rPr>
              <a:t>automatically</a:t>
            </a:r>
            <a:r>
              <a:rPr lang="fr-CH" dirty="0" smtClean="0">
                <a:solidFill>
                  <a:srgbClr val="003399"/>
                </a:solidFill>
              </a:rPr>
              <a:t> cause the </a:t>
            </a:r>
            <a:r>
              <a:rPr lang="fr-CH" dirty="0" err="1" smtClean="0">
                <a:solidFill>
                  <a:srgbClr val="003399"/>
                </a:solidFill>
              </a:rPr>
              <a:t>loss</a:t>
            </a:r>
            <a:r>
              <a:rPr lang="fr-CH" dirty="0" smtClean="0">
                <a:solidFill>
                  <a:srgbClr val="003399"/>
                </a:solidFill>
              </a:rPr>
              <a:t> of the protection in the </a:t>
            </a:r>
            <a:r>
              <a:rPr lang="fr-CH" dirty="0" err="1" smtClean="0">
                <a:solidFill>
                  <a:srgbClr val="003399"/>
                </a:solidFill>
              </a:rPr>
              <a:t>remaining</a:t>
            </a:r>
            <a:r>
              <a:rPr lang="fr-CH" dirty="0" smtClean="0">
                <a:solidFill>
                  <a:srgbClr val="003399"/>
                </a:solidFill>
              </a:rPr>
              <a:t> </a:t>
            </a:r>
            <a:r>
              <a:rPr lang="fr-CH" dirty="0" err="1" smtClean="0">
                <a:solidFill>
                  <a:srgbClr val="003399"/>
                </a:solidFill>
              </a:rPr>
              <a:t>designated</a:t>
            </a:r>
            <a:r>
              <a:rPr lang="fr-CH" dirty="0" smtClean="0">
                <a:solidFill>
                  <a:srgbClr val="003399"/>
                </a:solidFill>
              </a:rPr>
              <a:t> countries</a:t>
            </a:r>
          </a:p>
          <a:p>
            <a:pPr>
              <a:buFont typeface="Wingdings" panose="05000000000000000000" pitchFamily="2" charset="2"/>
              <a:buChar char="Ø"/>
            </a:pPr>
            <a:endParaRPr lang="fr-CH" dirty="0" smtClean="0">
              <a:solidFill>
                <a:srgbClr val="003399"/>
              </a:solidFill>
            </a:endParaRPr>
          </a:p>
          <a:p>
            <a:pPr>
              <a:buFont typeface="Wingdings" panose="05000000000000000000" pitchFamily="2" charset="2"/>
              <a:buChar char="Ø"/>
            </a:pPr>
            <a:r>
              <a:rPr lang="fr-CH" dirty="0" smtClean="0">
                <a:solidFill>
                  <a:srgbClr val="003399"/>
                </a:solidFill>
              </a:rPr>
              <a:t>No </a:t>
            </a:r>
            <a:r>
              <a:rPr lang="fr-CH" dirty="0" err="1" smtClean="0">
                <a:solidFill>
                  <a:srgbClr val="003399"/>
                </a:solidFill>
              </a:rPr>
              <a:t>need</a:t>
            </a:r>
            <a:r>
              <a:rPr lang="fr-CH" dirty="0" smtClean="0">
                <a:solidFill>
                  <a:srgbClr val="003399"/>
                </a:solidFill>
              </a:rPr>
              <a:t> to </a:t>
            </a:r>
            <a:r>
              <a:rPr lang="fr-CH" dirty="0" err="1" smtClean="0">
                <a:solidFill>
                  <a:srgbClr val="003399"/>
                </a:solidFill>
              </a:rPr>
              <a:t>designate</a:t>
            </a:r>
            <a:r>
              <a:rPr lang="fr-CH" dirty="0" smtClean="0">
                <a:solidFill>
                  <a:srgbClr val="003399"/>
                </a:solidFill>
              </a:rPr>
              <a:t> </a:t>
            </a:r>
            <a:r>
              <a:rPr lang="fr-CH" dirty="0" err="1" smtClean="0">
                <a:solidFill>
                  <a:srgbClr val="003399"/>
                </a:solidFill>
              </a:rPr>
              <a:t>foreign</a:t>
            </a:r>
            <a:r>
              <a:rPr lang="fr-CH" dirty="0" smtClean="0">
                <a:solidFill>
                  <a:srgbClr val="003399"/>
                </a:solidFill>
              </a:rPr>
              <a:t> local </a:t>
            </a:r>
            <a:r>
              <a:rPr lang="fr-CH" dirty="0" err="1" smtClean="0">
                <a:solidFill>
                  <a:srgbClr val="003399"/>
                </a:solidFill>
              </a:rPr>
              <a:t>representatives</a:t>
            </a:r>
            <a:r>
              <a:rPr lang="fr-CH" dirty="0" smtClean="0">
                <a:solidFill>
                  <a:srgbClr val="003399"/>
                </a:solidFill>
              </a:rPr>
              <a:t> at the time of </a:t>
            </a:r>
            <a:r>
              <a:rPr lang="fr-CH" dirty="0" err="1" smtClean="0">
                <a:solidFill>
                  <a:srgbClr val="003399"/>
                </a:solidFill>
              </a:rPr>
              <a:t>filing</a:t>
            </a:r>
            <a:r>
              <a:rPr lang="fr-CH" dirty="0" smtClean="0">
                <a:solidFill>
                  <a:srgbClr val="003399"/>
                </a:solidFill>
              </a:rPr>
              <a:t> (</a:t>
            </a:r>
            <a:r>
              <a:rPr lang="fr-CH" dirty="0" err="1" smtClean="0">
                <a:solidFill>
                  <a:srgbClr val="003399"/>
                </a:solidFill>
              </a:rPr>
              <a:t>only</a:t>
            </a:r>
            <a:r>
              <a:rPr lang="fr-CH" dirty="0" smtClean="0">
                <a:solidFill>
                  <a:srgbClr val="003399"/>
                </a:solidFill>
              </a:rPr>
              <a:t> in case of </a:t>
            </a:r>
            <a:r>
              <a:rPr lang="fr-CH" dirty="0" err="1" smtClean="0">
                <a:solidFill>
                  <a:srgbClr val="003399"/>
                </a:solidFill>
              </a:rPr>
              <a:t>refusals</a:t>
            </a:r>
            <a:r>
              <a:rPr lang="fr-CH" dirty="0" smtClean="0">
                <a:solidFill>
                  <a:srgbClr val="003399"/>
                </a:solidFill>
              </a:rPr>
              <a:t>) </a:t>
            </a:r>
            <a:endParaRPr lang="fr-CH" dirty="0">
              <a:solidFill>
                <a:srgbClr val="003399"/>
              </a:solidFill>
            </a:endParaRPr>
          </a:p>
        </p:txBody>
      </p:sp>
    </p:spTree>
    <p:extLst>
      <p:ext uri="{BB962C8B-B14F-4D97-AF65-F5344CB8AC3E}">
        <p14:creationId xmlns:p14="http://schemas.microsoft.com/office/powerpoint/2010/main" val="353921809"/>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0" y="456247"/>
            <a:ext cx="9143999" cy="654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spcBef>
                <a:spcPct val="20000"/>
              </a:spcBef>
              <a:buClr>
                <a:srgbClr val="006FB3"/>
              </a:buClr>
              <a:buFont typeface="Arial" pitchFamily="34" charset="0"/>
              <a:defRPr sz="1900">
                <a:solidFill>
                  <a:schemeClr val="tx1"/>
                </a:solidFill>
                <a:latin typeface="Arial" pitchFamily="34" charset="0"/>
              </a:defRPr>
            </a:lvl1pPr>
            <a:lvl2pPr marL="800100" indent="-342900" eaLnBrk="0" hangingPunct="0">
              <a:spcBef>
                <a:spcPct val="20000"/>
              </a:spcBef>
              <a:buClr>
                <a:schemeClr val="tx1"/>
              </a:buClr>
              <a:buFont typeface="Arial" pitchFamily="34" charset="0"/>
              <a:buChar char="–"/>
              <a:defRPr sz="1900">
                <a:solidFill>
                  <a:schemeClr val="tx1"/>
                </a:solidFill>
                <a:latin typeface="Arial" pitchFamily="34" charset="0"/>
              </a:defRPr>
            </a:lvl2pPr>
            <a:lvl3pPr marL="1143000" indent="-228600" eaLnBrk="0" hangingPunct="0">
              <a:spcBef>
                <a:spcPct val="20000"/>
              </a:spcBef>
              <a:buClr>
                <a:schemeClr val="tx1"/>
              </a:buClr>
              <a:buFont typeface="Times New Roman" pitchFamily="18" charset="0"/>
              <a:buChar char="–"/>
              <a:defRPr sz="1600">
                <a:solidFill>
                  <a:schemeClr val="tx1"/>
                </a:solidFill>
                <a:latin typeface="Arial" pitchFamily="34" charset="0"/>
              </a:defRPr>
            </a:lvl3pPr>
            <a:lvl4pPr marL="1600200" indent="-228600" eaLnBrk="0" hangingPunct="0">
              <a:spcBef>
                <a:spcPct val="20000"/>
              </a:spcBef>
              <a:buClr>
                <a:schemeClr val="tx1"/>
              </a:buClr>
              <a:buFont typeface="Arial" pitchFamily="34" charset="0"/>
              <a:buChar char="–"/>
              <a:defRPr sz="1400">
                <a:solidFill>
                  <a:schemeClr val="tx1"/>
                </a:solidFill>
                <a:latin typeface="Arial" pitchFamily="34" charset="0"/>
              </a:defRPr>
            </a:lvl4pPr>
            <a:lvl5pPr marL="2057400" indent="-228600" eaLnBrk="0" hangingPunct="0">
              <a:spcBef>
                <a:spcPct val="20000"/>
              </a:spcBef>
              <a:buClr>
                <a:schemeClr val="bg2"/>
              </a:buClr>
              <a:buFont typeface="Arial" pitchFamily="34" charset="0"/>
              <a:buChar char="–"/>
              <a:defRPr sz="1200">
                <a:solidFill>
                  <a:schemeClr val="tx1"/>
                </a:solidFill>
                <a:latin typeface="Arial" pitchFamily="34" charset="0"/>
              </a:defRPr>
            </a:lvl5pPr>
            <a:lvl6pPr marL="2514600" indent="-228600" eaLnBrk="0" fontAlgn="base" hangingPunct="0">
              <a:spcBef>
                <a:spcPct val="20000"/>
              </a:spcBef>
              <a:spcAft>
                <a:spcPct val="0"/>
              </a:spcAft>
              <a:buClr>
                <a:schemeClr val="bg2"/>
              </a:buClr>
              <a:buFont typeface="Arial" pitchFamily="34" charset="0"/>
              <a:buChar char="–"/>
              <a:defRPr sz="1200">
                <a:solidFill>
                  <a:schemeClr val="tx1"/>
                </a:solidFill>
                <a:latin typeface="Arial" pitchFamily="34" charset="0"/>
              </a:defRPr>
            </a:lvl6pPr>
            <a:lvl7pPr marL="2971800" indent="-228600" eaLnBrk="0" fontAlgn="base" hangingPunct="0">
              <a:spcBef>
                <a:spcPct val="20000"/>
              </a:spcBef>
              <a:spcAft>
                <a:spcPct val="0"/>
              </a:spcAft>
              <a:buClr>
                <a:schemeClr val="bg2"/>
              </a:buClr>
              <a:buFont typeface="Arial" pitchFamily="34" charset="0"/>
              <a:buChar char="–"/>
              <a:defRPr sz="1200">
                <a:solidFill>
                  <a:schemeClr val="tx1"/>
                </a:solidFill>
                <a:latin typeface="Arial" pitchFamily="34" charset="0"/>
              </a:defRPr>
            </a:lvl7pPr>
            <a:lvl8pPr marL="3429000" indent="-228600" eaLnBrk="0" fontAlgn="base" hangingPunct="0">
              <a:spcBef>
                <a:spcPct val="20000"/>
              </a:spcBef>
              <a:spcAft>
                <a:spcPct val="0"/>
              </a:spcAft>
              <a:buClr>
                <a:schemeClr val="bg2"/>
              </a:buClr>
              <a:buFont typeface="Arial" pitchFamily="34" charset="0"/>
              <a:buChar char="–"/>
              <a:defRPr sz="1200">
                <a:solidFill>
                  <a:schemeClr val="tx1"/>
                </a:solidFill>
                <a:latin typeface="Arial" pitchFamily="34" charset="0"/>
              </a:defRPr>
            </a:lvl8pPr>
            <a:lvl9pPr marL="3886200" indent="-228600" eaLnBrk="0" fontAlgn="base" hangingPunct="0">
              <a:spcBef>
                <a:spcPct val="20000"/>
              </a:spcBef>
              <a:spcAft>
                <a:spcPct val="0"/>
              </a:spcAft>
              <a:buClr>
                <a:schemeClr val="bg2"/>
              </a:buClr>
              <a:buFont typeface="Arial" pitchFamily="34" charset="0"/>
              <a:buChar char="–"/>
              <a:defRPr sz="1200">
                <a:solidFill>
                  <a:schemeClr val="tx1"/>
                </a:solidFill>
                <a:latin typeface="Arial" pitchFamily="34" charset="0"/>
              </a:defRPr>
            </a:lvl9pPr>
          </a:lstStyle>
          <a:p>
            <a:pPr eaLnBrk="1" fontAlgn="base" hangingPunct="1">
              <a:spcBef>
                <a:spcPct val="0"/>
              </a:spcBef>
              <a:spcAft>
                <a:spcPct val="0"/>
              </a:spcAft>
              <a:buClr>
                <a:srgbClr val="009900"/>
              </a:buClr>
              <a:buFont typeface="Wingdings" pitchFamily="2" charset="2"/>
              <a:buChar char="ü"/>
            </a:pPr>
            <a:r>
              <a:rPr lang="en-GB" altLang="en-US" sz="1500" dirty="0">
                <a:solidFill>
                  <a:srgbClr val="000000"/>
                </a:solidFill>
                <a:latin typeface="+mn-lt"/>
                <a:cs typeface="Arial" pitchFamily="34" charset="0"/>
              </a:rPr>
              <a:t>   </a:t>
            </a:r>
            <a:r>
              <a:rPr lang="en-GB" altLang="en-US" sz="2000" dirty="0">
                <a:solidFill>
                  <a:srgbClr val="0037A4"/>
                </a:solidFill>
                <a:latin typeface="+mn-lt"/>
                <a:cs typeface="Arial" pitchFamily="34" charset="0"/>
              </a:rPr>
              <a:t>The protection strategy must be defined before any disclosure </a:t>
            </a:r>
            <a:endParaRPr lang="en-GB" altLang="en-US" sz="2000" dirty="0" smtClean="0">
              <a:solidFill>
                <a:srgbClr val="0037A4"/>
              </a:solidFill>
              <a:latin typeface="+mn-lt"/>
              <a:cs typeface="Arial" pitchFamily="34" charset="0"/>
            </a:endParaRPr>
          </a:p>
          <a:p>
            <a:pPr eaLnBrk="1" fontAlgn="base" hangingPunct="1">
              <a:spcBef>
                <a:spcPct val="0"/>
              </a:spcBef>
              <a:spcAft>
                <a:spcPct val="0"/>
              </a:spcAft>
              <a:buClr>
                <a:srgbClr val="009900"/>
              </a:buClr>
              <a:buFont typeface="Wingdings" pitchFamily="2" charset="2"/>
              <a:buChar char="ü"/>
            </a:pPr>
            <a:endParaRPr lang="en-GB" altLang="en-US" sz="2000" dirty="0">
              <a:solidFill>
                <a:srgbClr val="0037A4"/>
              </a:solidFill>
              <a:latin typeface="+mn-lt"/>
              <a:cs typeface="Arial" pitchFamily="34" charset="0"/>
            </a:endParaRPr>
          </a:p>
          <a:p>
            <a:pPr eaLnBrk="1" fontAlgn="base" hangingPunct="1">
              <a:spcBef>
                <a:spcPct val="0"/>
              </a:spcBef>
              <a:spcAft>
                <a:spcPct val="0"/>
              </a:spcAft>
              <a:buClr>
                <a:srgbClr val="009900"/>
              </a:buClr>
            </a:pPr>
            <a:r>
              <a:rPr lang="en-GB" altLang="en-US" sz="1800" dirty="0" smtClean="0">
                <a:solidFill>
                  <a:srgbClr val="0037A4"/>
                </a:solidFill>
                <a:latin typeface="+mn-lt"/>
                <a:cs typeface="Arial" pitchFamily="34" charset="0"/>
              </a:rPr>
              <a:t>=&gt; In </a:t>
            </a:r>
            <a:r>
              <a:rPr lang="en-GB" altLang="en-US" sz="1800" dirty="0">
                <a:solidFill>
                  <a:srgbClr val="0037A4"/>
                </a:solidFill>
                <a:latin typeface="+mn-lt"/>
                <a:cs typeface="Arial" pitchFamily="34" charset="0"/>
              </a:rPr>
              <a:t>most </a:t>
            </a:r>
            <a:r>
              <a:rPr lang="en-GB" altLang="en-US" sz="1800" dirty="0" smtClean="0">
                <a:solidFill>
                  <a:srgbClr val="0037A4"/>
                </a:solidFill>
                <a:latin typeface="+mn-lt"/>
                <a:cs typeface="Arial" pitchFamily="34" charset="0"/>
              </a:rPr>
              <a:t>countries</a:t>
            </a:r>
            <a:r>
              <a:rPr lang="en-GB" altLang="en-US" sz="1800" dirty="0">
                <a:solidFill>
                  <a:srgbClr val="0037A4"/>
                </a:solidFill>
                <a:latin typeface="+mn-lt"/>
                <a:cs typeface="Arial" pitchFamily="34" charset="0"/>
              </a:rPr>
              <a:t>, novelty is </a:t>
            </a:r>
            <a:r>
              <a:rPr lang="en-GB" altLang="en-US" sz="1800" dirty="0">
                <a:solidFill>
                  <a:srgbClr val="C00000"/>
                </a:solidFill>
                <a:latin typeface="+mn-lt"/>
                <a:cs typeface="Arial" pitchFamily="34" charset="0"/>
              </a:rPr>
              <a:t>worldwide</a:t>
            </a:r>
            <a:r>
              <a:rPr lang="en-GB" altLang="en-US" sz="1800" dirty="0">
                <a:latin typeface="+mn-lt"/>
                <a:cs typeface="Arial" pitchFamily="34" charset="0"/>
              </a:rPr>
              <a:t> </a:t>
            </a:r>
            <a:r>
              <a:rPr lang="en-GB" altLang="en-US" sz="1800" dirty="0">
                <a:latin typeface="+mn-lt"/>
                <a:cs typeface="Arial" pitchFamily="34" charset="0"/>
                <a:sym typeface="Wingdings" pitchFamily="2" charset="2"/>
              </a:rPr>
              <a:t> </a:t>
            </a:r>
            <a:r>
              <a:rPr lang="en-GB" altLang="en-US" sz="1800" dirty="0">
                <a:solidFill>
                  <a:srgbClr val="0037A4"/>
                </a:solidFill>
                <a:latin typeface="+mn-lt"/>
                <a:cs typeface="Arial" pitchFamily="34" charset="0"/>
                <a:sym typeface="Wingdings" pitchFamily="2" charset="2"/>
              </a:rPr>
              <a:t>disclosure in e.g. </a:t>
            </a:r>
            <a:r>
              <a:rPr lang="en-GB" altLang="en-US" sz="1800" dirty="0" smtClean="0">
                <a:solidFill>
                  <a:srgbClr val="0037A4"/>
                </a:solidFill>
                <a:latin typeface="+mn-lt"/>
                <a:cs typeface="Arial" pitchFamily="34" charset="0"/>
                <a:sym typeface="Wingdings" pitchFamily="2" charset="2"/>
              </a:rPr>
              <a:t>China </a:t>
            </a:r>
            <a:r>
              <a:rPr lang="en-GB" altLang="en-US" sz="1800" dirty="0">
                <a:solidFill>
                  <a:srgbClr val="0037A4"/>
                </a:solidFill>
                <a:latin typeface="+mn-lt"/>
                <a:cs typeface="Arial" pitchFamily="34" charset="0"/>
                <a:sym typeface="Wingdings" pitchFamily="2" charset="2"/>
              </a:rPr>
              <a:t>destroys novelty </a:t>
            </a:r>
            <a:r>
              <a:rPr lang="en-GB" altLang="en-US" sz="1800" dirty="0" smtClean="0">
                <a:solidFill>
                  <a:srgbClr val="0037A4"/>
                </a:solidFill>
                <a:latin typeface="+mn-lt"/>
                <a:cs typeface="Arial" pitchFamily="34" charset="0"/>
                <a:sym typeface="Wingdings" pitchFamily="2" charset="2"/>
              </a:rPr>
              <a:t>in </a:t>
            </a:r>
            <a:r>
              <a:rPr lang="en-GB" altLang="en-US" sz="1800" dirty="0">
                <a:solidFill>
                  <a:srgbClr val="0037A4"/>
                </a:solidFill>
                <a:latin typeface="+mn-lt"/>
                <a:cs typeface="Arial" pitchFamily="34" charset="0"/>
                <a:sym typeface="Wingdings" pitchFamily="2" charset="2"/>
              </a:rPr>
              <a:t>e.g. </a:t>
            </a:r>
            <a:r>
              <a:rPr lang="en-GB" altLang="en-US" sz="1800" dirty="0" smtClean="0">
                <a:solidFill>
                  <a:srgbClr val="0037A4"/>
                </a:solidFill>
                <a:latin typeface="+mn-lt"/>
                <a:cs typeface="Arial" pitchFamily="34" charset="0"/>
                <a:sym typeface="Wingdings" pitchFamily="2" charset="2"/>
              </a:rPr>
              <a:t>France </a:t>
            </a:r>
            <a:endParaRPr lang="en-GB" altLang="en-US" sz="1800" dirty="0">
              <a:solidFill>
                <a:srgbClr val="0037A4"/>
              </a:solidFill>
              <a:latin typeface="+mn-lt"/>
              <a:cs typeface="Arial" pitchFamily="34" charset="0"/>
              <a:sym typeface="Wingdings" pitchFamily="2" charset="2"/>
            </a:endParaRPr>
          </a:p>
          <a:p>
            <a:pPr eaLnBrk="1" fontAlgn="base" hangingPunct="1">
              <a:spcBef>
                <a:spcPts val="1200"/>
              </a:spcBef>
              <a:spcAft>
                <a:spcPct val="0"/>
              </a:spcAft>
              <a:buClrTx/>
              <a:buFontTx/>
              <a:buNone/>
            </a:pPr>
            <a:r>
              <a:rPr lang="en-GB" altLang="en-US" sz="1800" dirty="0">
                <a:solidFill>
                  <a:srgbClr val="0037A4"/>
                </a:solidFill>
                <a:latin typeface="+mn-lt"/>
                <a:cs typeface="Arial" pitchFamily="34" charset="0"/>
                <a:sym typeface="Wingdings" pitchFamily="2" charset="2"/>
              </a:rPr>
              <a:t>	- 1</a:t>
            </a:r>
            <a:r>
              <a:rPr lang="en-GB" altLang="en-US" sz="1800" baseline="30000" dirty="0">
                <a:solidFill>
                  <a:srgbClr val="0037A4"/>
                </a:solidFill>
                <a:latin typeface="+mn-lt"/>
                <a:cs typeface="Arial" pitchFamily="34" charset="0"/>
                <a:sym typeface="Wingdings" pitchFamily="2" charset="2"/>
              </a:rPr>
              <a:t>st</a:t>
            </a:r>
            <a:r>
              <a:rPr lang="en-GB" altLang="en-US" sz="1800" dirty="0">
                <a:solidFill>
                  <a:srgbClr val="0037A4"/>
                </a:solidFill>
                <a:latin typeface="+mn-lt"/>
                <a:cs typeface="Arial" pitchFamily="34" charset="0"/>
                <a:sym typeface="Wingdings" pitchFamily="2" charset="2"/>
              </a:rPr>
              <a:t> filing must be done prior to any public disclosure</a:t>
            </a:r>
          </a:p>
          <a:p>
            <a:pPr eaLnBrk="1" fontAlgn="base" hangingPunct="1">
              <a:spcBef>
                <a:spcPct val="0"/>
              </a:spcBef>
              <a:spcAft>
                <a:spcPct val="0"/>
              </a:spcAft>
              <a:buClrTx/>
              <a:buFontTx/>
              <a:buNone/>
            </a:pPr>
            <a:r>
              <a:rPr lang="en-GB" altLang="en-US" sz="1800" dirty="0">
                <a:solidFill>
                  <a:srgbClr val="0037A4"/>
                </a:solidFill>
                <a:latin typeface="+mn-lt"/>
                <a:cs typeface="Arial" pitchFamily="34" charset="0"/>
                <a:sym typeface="Wingdings" pitchFamily="2" charset="2"/>
              </a:rPr>
              <a:t>	- 1</a:t>
            </a:r>
            <a:r>
              <a:rPr lang="en-GB" altLang="en-US" sz="1800" baseline="30000" dirty="0">
                <a:solidFill>
                  <a:srgbClr val="0037A4"/>
                </a:solidFill>
                <a:latin typeface="+mn-lt"/>
                <a:cs typeface="Arial" pitchFamily="34" charset="0"/>
                <a:sym typeface="Wingdings" pitchFamily="2" charset="2"/>
              </a:rPr>
              <a:t>st</a:t>
            </a:r>
            <a:r>
              <a:rPr lang="en-GB" altLang="en-US" sz="1800" dirty="0">
                <a:solidFill>
                  <a:srgbClr val="0037A4"/>
                </a:solidFill>
                <a:latin typeface="+mn-lt"/>
                <a:cs typeface="Arial" pitchFamily="34" charset="0"/>
                <a:sym typeface="Wingdings" pitchFamily="2" charset="2"/>
              </a:rPr>
              <a:t> filing determines 6 months priority to complete protection abroad </a:t>
            </a:r>
            <a:r>
              <a:rPr lang="en-GB" altLang="en-US" sz="1800" dirty="0" smtClean="0">
                <a:solidFill>
                  <a:srgbClr val="0037A4"/>
                </a:solidFill>
                <a:latin typeface="+mn-lt"/>
                <a:cs typeface="Arial" pitchFamily="34" charset="0"/>
                <a:sym typeface="Wingdings" pitchFamily="2" charset="2"/>
              </a:rPr>
              <a:t>with </a:t>
            </a:r>
            <a:r>
              <a:rPr lang="en-GB" altLang="en-US" sz="1800" dirty="0">
                <a:solidFill>
                  <a:srgbClr val="0037A4"/>
                </a:solidFill>
                <a:latin typeface="+mn-lt"/>
                <a:cs typeface="Arial" pitchFamily="34" charset="0"/>
                <a:sym typeface="Wingdings" pitchFamily="2" charset="2"/>
              </a:rPr>
              <a:t>same </a:t>
            </a:r>
            <a:r>
              <a:rPr lang="en-GB" altLang="en-US" sz="1800" dirty="0" smtClean="0">
                <a:solidFill>
                  <a:srgbClr val="0037A4"/>
                </a:solidFill>
                <a:latin typeface="+mn-lt"/>
                <a:cs typeface="Arial" pitchFamily="34" charset="0"/>
                <a:sym typeface="Wingdings" pitchFamily="2" charset="2"/>
              </a:rPr>
              <a:t>	   filing </a:t>
            </a:r>
            <a:r>
              <a:rPr lang="en-GB" altLang="en-US" sz="1800" dirty="0">
                <a:solidFill>
                  <a:srgbClr val="0037A4"/>
                </a:solidFill>
                <a:latin typeface="+mn-lt"/>
                <a:cs typeface="Arial" pitchFamily="34" charset="0"/>
                <a:sym typeface="Wingdings" pitchFamily="2" charset="2"/>
              </a:rPr>
              <a:t>date as first filing</a:t>
            </a:r>
          </a:p>
          <a:p>
            <a:pPr eaLnBrk="1" fontAlgn="base" hangingPunct="1">
              <a:spcBef>
                <a:spcPct val="0"/>
              </a:spcBef>
              <a:spcAft>
                <a:spcPct val="0"/>
              </a:spcAft>
              <a:buClrTx/>
              <a:buFontTx/>
              <a:buChar char="•"/>
            </a:pPr>
            <a:endParaRPr lang="en-GB" altLang="en-US" sz="1400" dirty="0">
              <a:solidFill>
                <a:srgbClr val="0037A4"/>
              </a:solidFill>
              <a:latin typeface="+mn-lt"/>
              <a:cs typeface="Arial" pitchFamily="34" charset="0"/>
              <a:sym typeface="Wingdings" pitchFamily="2" charset="2"/>
            </a:endParaRPr>
          </a:p>
          <a:p>
            <a:pPr eaLnBrk="1" fontAlgn="base" hangingPunct="1">
              <a:spcBef>
                <a:spcPct val="0"/>
              </a:spcBef>
              <a:spcAft>
                <a:spcPct val="0"/>
              </a:spcAft>
              <a:buClr>
                <a:srgbClr val="008000"/>
              </a:buClr>
              <a:buFont typeface="Wingdings" pitchFamily="2" charset="2"/>
              <a:buChar char="ü"/>
            </a:pPr>
            <a:r>
              <a:rPr lang="en-GB" altLang="en-US" sz="1800" dirty="0">
                <a:solidFill>
                  <a:srgbClr val="0037A4"/>
                </a:solidFill>
                <a:latin typeface="+mn-lt"/>
                <a:cs typeface="Arial" pitchFamily="34" charset="0"/>
                <a:sym typeface="Wingdings" pitchFamily="2" charset="2"/>
              </a:rPr>
              <a:t>   Be careful about divulgation when presenting a project to partners or clients. </a:t>
            </a:r>
            <a:r>
              <a:rPr lang="en-GB" altLang="en-US" sz="1800" dirty="0" smtClean="0">
                <a:solidFill>
                  <a:srgbClr val="0037A4"/>
                </a:solidFill>
                <a:latin typeface="+mn-lt"/>
                <a:cs typeface="Arial" pitchFamily="34" charset="0"/>
                <a:sym typeface="Wingdings" pitchFamily="2" charset="2"/>
              </a:rPr>
              <a:t>Idem </a:t>
            </a:r>
            <a:r>
              <a:rPr lang="en-GB" altLang="en-US" sz="1800" dirty="0">
                <a:solidFill>
                  <a:srgbClr val="0037A4"/>
                </a:solidFill>
                <a:latin typeface="+mn-lt"/>
                <a:cs typeface="Arial" pitchFamily="34" charset="0"/>
                <a:sym typeface="Wingdings" pitchFamily="2" charset="2"/>
              </a:rPr>
              <a:t>for consumers tests  secure confidentiality agreements</a:t>
            </a:r>
            <a:r>
              <a:rPr lang="en-GB" altLang="en-US" sz="1800" dirty="0" smtClean="0">
                <a:solidFill>
                  <a:srgbClr val="0037A4"/>
                </a:solidFill>
                <a:latin typeface="+mn-lt"/>
                <a:cs typeface="Arial" pitchFamily="34" charset="0"/>
                <a:sym typeface="Wingdings" pitchFamily="2" charset="2"/>
              </a:rPr>
              <a:t>!</a:t>
            </a:r>
            <a:endParaRPr lang="en-GB" altLang="en-US" sz="1800" dirty="0">
              <a:solidFill>
                <a:srgbClr val="0037A4"/>
              </a:solidFill>
              <a:latin typeface="+mn-lt"/>
              <a:cs typeface="Arial" pitchFamily="34" charset="0"/>
              <a:sym typeface="Wingdings" pitchFamily="2" charset="2"/>
            </a:endParaRPr>
          </a:p>
          <a:p>
            <a:pPr eaLnBrk="1" fontAlgn="base" hangingPunct="1">
              <a:spcBef>
                <a:spcPct val="0"/>
              </a:spcBef>
              <a:spcAft>
                <a:spcPct val="0"/>
              </a:spcAft>
              <a:buClrTx/>
              <a:buFontTx/>
              <a:buNone/>
            </a:pPr>
            <a:endParaRPr lang="en-GB" altLang="en-US" sz="1400" dirty="0">
              <a:solidFill>
                <a:srgbClr val="0037A4"/>
              </a:solidFill>
              <a:latin typeface="+mn-lt"/>
              <a:cs typeface="Arial" pitchFamily="34" charset="0"/>
              <a:sym typeface="Wingdings" pitchFamily="2" charset="2"/>
            </a:endParaRPr>
          </a:p>
          <a:p>
            <a:pPr eaLnBrk="1" fontAlgn="base" hangingPunct="1">
              <a:spcBef>
                <a:spcPct val="0"/>
              </a:spcBef>
              <a:spcAft>
                <a:spcPct val="0"/>
              </a:spcAft>
              <a:buClr>
                <a:srgbClr val="008000"/>
              </a:buClr>
              <a:buFont typeface="Wingdings" pitchFamily="2" charset="2"/>
              <a:buChar char="ü"/>
            </a:pPr>
            <a:r>
              <a:rPr lang="en-GB" altLang="en-US" sz="2000" dirty="0">
                <a:solidFill>
                  <a:srgbClr val="0037A4"/>
                </a:solidFill>
                <a:latin typeface="+mn-lt"/>
                <a:cs typeface="Arial" pitchFamily="34" charset="0"/>
                <a:sym typeface="Wingdings" pitchFamily="2" charset="2"/>
              </a:rPr>
              <a:t>   </a:t>
            </a:r>
            <a:r>
              <a:rPr lang="en-GB" altLang="en-US" sz="1800" dirty="0">
                <a:solidFill>
                  <a:srgbClr val="0037A4"/>
                </a:solidFill>
                <a:latin typeface="+mn-lt"/>
                <a:cs typeface="Arial" pitchFamily="34" charset="0"/>
                <a:sym typeface="Wingdings" pitchFamily="2" charset="2"/>
              </a:rPr>
              <a:t>Ensure  that the creator of the design, </a:t>
            </a:r>
            <a:r>
              <a:rPr lang="en-GB" altLang="en-US" sz="1800" dirty="0" smtClean="0">
                <a:solidFill>
                  <a:srgbClr val="0037A4"/>
                </a:solidFill>
                <a:latin typeface="+mn-lt"/>
                <a:cs typeface="Arial" pitchFamily="34" charset="0"/>
                <a:sym typeface="Wingdings" pitchFamily="2" charset="2"/>
              </a:rPr>
              <a:t>has transferred </a:t>
            </a:r>
            <a:r>
              <a:rPr lang="en-GB" altLang="en-US" sz="1800" dirty="0">
                <a:solidFill>
                  <a:srgbClr val="0037A4"/>
                </a:solidFill>
                <a:latin typeface="+mn-lt"/>
                <a:cs typeface="Arial" pitchFamily="34" charset="0"/>
                <a:sym typeface="Wingdings" pitchFamily="2" charset="2"/>
              </a:rPr>
              <a:t>to </a:t>
            </a:r>
            <a:r>
              <a:rPr lang="en-GB" altLang="en-US" sz="1800" dirty="0" smtClean="0">
                <a:solidFill>
                  <a:srgbClr val="0037A4"/>
                </a:solidFill>
                <a:latin typeface="+mn-lt"/>
                <a:cs typeface="Arial" pitchFamily="34" charset="0"/>
                <a:sym typeface="Wingdings" pitchFamily="2" charset="2"/>
              </a:rPr>
              <a:t>the applicant the </a:t>
            </a:r>
            <a:r>
              <a:rPr lang="en-GB" altLang="en-US" sz="1800" dirty="0">
                <a:solidFill>
                  <a:srgbClr val="0037A4"/>
                </a:solidFill>
                <a:latin typeface="+mn-lt"/>
                <a:cs typeface="Arial" pitchFamily="34" charset="0"/>
                <a:sym typeface="Wingdings" pitchFamily="2" charset="2"/>
              </a:rPr>
              <a:t>copyrights related to the design, </a:t>
            </a:r>
            <a:r>
              <a:rPr lang="en-GB" altLang="en-US" sz="1800" dirty="0" smtClean="0">
                <a:solidFill>
                  <a:srgbClr val="0037A4"/>
                </a:solidFill>
                <a:latin typeface="+mn-lt"/>
                <a:cs typeface="Arial" pitchFamily="34" charset="0"/>
                <a:sym typeface="Wingdings" pitchFamily="2" charset="2"/>
              </a:rPr>
              <a:t>ideally worldwide.</a:t>
            </a:r>
            <a:endParaRPr lang="en-GB" altLang="en-US" sz="1800" dirty="0">
              <a:solidFill>
                <a:srgbClr val="0037A4"/>
              </a:solidFill>
              <a:latin typeface="+mn-lt"/>
              <a:cs typeface="Arial" pitchFamily="34" charset="0"/>
              <a:sym typeface="Wingdings" pitchFamily="2" charset="2"/>
            </a:endParaRPr>
          </a:p>
          <a:p>
            <a:pPr eaLnBrk="1" fontAlgn="base" hangingPunct="1">
              <a:spcBef>
                <a:spcPct val="0"/>
              </a:spcBef>
              <a:spcAft>
                <a:spcPct val="0"/>
              </a:spcAft>
              <a:buClrTx/>
              <a:buFontTx/>
              <a:buNone/>
            </a:pPr>
            <a:endParaRPr lang="en-GB" altLang="en-US" sz="1400" dirty="0">
              <a:solidFill>
                <a:srgbClr val="0037A4"/>
              </a:solidFill>
              <a:latin typeface="+mn-lt"/>
              <a:cs typeface="Arial" pitchFamily="34" charset="0"/>
              <a:sym typeface="Wingdings" pitchFamily="2" charset="2"/>
            </a:endParaRPr>
          </a:p>
          <a:p>
            <a:pPr marL="342900" indent="-342900">
              <a:buFont typeface="Wingdings" panose="05000000000000000000" pitchFamily="2" charset="2"/>
              <a:buChar char="ü"/>
            </a:pPr>
            <a:r>
              <a:rPr lang="en-GB" altLang="en-US" sz="1800" dirty="0" smtClean="0">
                <a:solidFill>
                  <a:srgbClr val="0037A4"/>
                </a:solidFill>
                <a:latin typeface="+mn-lt"/>
                <a:cs typeface="Arial" pitchFamily="34" charset="0"/>
                <a:sym typeface="Wingdings" pitchFamily="2" charset="2"/>
              </a:rPr>
              <a:t>Claim </a:t>
            </a:r>
            <a:r>
              <a:rPr lang="en-GB" altLang="en-US" sz="1800" dirty="0">
                <a:solidFill>
                  <a:srgbClr val="0037A4"/>
                </a:solidFill>
                <a:latin typeface="+mn-lt"/>
                <a:cs typeface="Arial" pitchFamily="34" charset="0"/>
                <a:sym typeface="Wingdings" pitchFamily="2" charset="2"/>
              </a:rPr>
              <a:t>of priority can however be very burdensome =&gt; plan properly </a:t>
            </a:r>
            <a:r>
              <a:rPr lang="en-GB" altLang="en-US" sz="1800" dirty="0" smtClean="0">
                <a:solidFill>
                  <a:srgbClr val="0037A4"/>
                </a:solidFill>
                <a:latin typeface="+mn-lt"/>
                <a:cs typeface="Arial" pitchFamily="34" charset="0"/>
                <a:sym typeface="Wingdings" pitchFamily="2" charset="2"/>
              </a:rPr>
              <a:t>filings and check the requirements!  For example for Korea the Priority documents may be filed with the international application; for Japan the priority documents have to sent to the JPO through a local agent within 3 months of publication of the IR. For the USA original priority documents have to be sent to the USPTO at the latest before the “date the issue fee is paid”.</a:t>
            </a:r>
            <a:endParaRPr lang="fr-CH" sz="1800" dirty="0">
              <a:latin typeface="+mn-lt"/>
            </a:endParaRPr>
          </a:p>
          <a:p>
            <a:pPr eaLnBrk="1" fontAlgn="base" hangingPunct="1">
              <a:spcBef>
                <a:spcPct val="0"/>
              </a:spcBef>
              <a:spcAft>
                <a:spcPct val="0"/>
              </a:spcAft>
              <a:buClr>
                <a:srgbClr val="008000"/>
              </a:buClr>
              <a:buFont typeface="Wingdings" pitchFamily="2" charset="2"/>
              <a:buChar char="ü"/>
            </a:pPr>
            <a:endParaRPr lang="en-GB" altLang="en-US" sz="1800" dirty="0">
              <a:solidFill>
                <a:srgbClr val="0037A4"/>
              </a:solidFill>
              <a:latin typeface="+mn-lt"/>
              <a:cs typeface="Arial" pitchFamily="34" charset="0"/>
              <a:sym typeface="Wingdings" pitchFamily="2" charset="2"/>
            </a:endParaRPr>
          </a:p>
          <a:p>
            <a:pPr eaLnBrk="1" fontAlgn="base" hangingPunct="1">
              <a:spcBef>
                <a:spcPct val="0"/>
              </a:spcBef>
              <a:spcAft>
                <a:spcPct val="0"/>
              </a:spcAft>
              <a:buClr>
                <a:srgbClr val="008000"/>
              </a:buClr>
              <a:buFont typeface="Wingdings" pitchFamily="2" charset="2"/>
              <a:buChar char="ü"/>
            </a:pPr>
            <a:endParaRPr lang="en-GB" altLang="en-US" sz="1800" dirty="0">
              <a:solidFill>
                <a:srgbClr val="0037A4"/>
              </a:solidFill>
              <a:latin typeface="+mn-lt"/>
              <a:cs typeface="Arial" pitchFamily="34" charset="0"/>
            </a:endParaRPr>
          </a:p>
        </p:txBody>
      </p:sp>
      <p:sp>
        <p:nvSpPr>
          <p:cNvPr id="7" name="Rectangle 6"/>
          <p:cNvSpPr>
            <a:spLocks noChangeArrowheads="1"/>
          </p:cNvSpPr>
          <p:nvPr/>
        </p:nvSpPr>
        <p:spPr bwMode="auto">
          <a:xfrm>
            <a:off x="262379" y="-76200"/>
            <a:ext cx="8763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006FB3"/>
              </a:buClr>
              <a:buFont typeface="Arial" pitchFamily="34" charset="0"/>
              <a:defRPr sz="1900">
                <a:solidFill>
                  <a:schemeClr val="tx1"/>
                </a:solidFill>
                <a:latin typeface="Arial" pitchFamily="34" charset="0"/>
              </a:defRPr>
            </a:lvl1pPr>
            <a:lvl2pPr marL="742950" indent="-285750" eaLnBrk="0" hangingPunct="0">
              <a:spcBef>
                <a:spcPct val="20000"/>
              </a:spcBef>
              <a:buClr>
                <a:schemeClr val="tx1"/>
              </a:buClr>
              <a:buFont typeface="Arial" pitchFamily="34" charset="0"/>
              <a:buChar char="–"/>
              <a:defRPr sz="1900">
                <a:solidFill>
                  <a:schemeClr val="tx1"/>
                </a:solidFill>
                <a:latin typeface="Arial" pitchFamily="34" charset="0"/>
              </a:defRPr>
            </a:lvl2pPr>
            <a:lvl3pPr marL="1143000" indent="-228600" eaLnBrk="0" hangingPunct="0">
              <a:spcBef>
                <a:spcPct val="20000"/>
              </a:spcBef>
              <a:buClr>
                <a:schemeClr val="tx1"/>
              </a:buClr>
              <a:buFont typeface="Times New Roman" pitchFamily="18" charset="0"/>
              <a:buChar char="–"/>
              <a:defRPr sz="1600">
                <a:solidFill>
                  <a:schemeClr val="tx1"/>
                </a:solidFill>
                <a:latin typeface="Arial" pitchFamily="34" charset="0"/>
              </a:defRPr>
            </a:lvl3pPr>
            <a:lvl4pPr marL="1600200" indent="-228600" eaLnBrk="0" hangingPunct="0">
              <a:spcBef>
                <a:spcPct val="20000"/>
              </a:spcBef>
              <a:buClr>
                <a:schemeClr val="tx1"/>
              </a:buClr>
              <a:buFont typeface="Arial" pitchFamily="34" charset="0"/>
              <a:buChar char="–"/>
              <a:defRPr sz="1400">
                <a:solidFill>
                  <a:schemeClr val="tx1"/>
                </a:solidFill>
                <a:latin typeface="Arial" pitchFamily="34" charset="0"/>
              </a:defRPr>
            </a:lvl4pPr>
            <a:lvl5pPr marL="2057400" indent="-228600" eaLnBrk="0" hangingPunct="0">
              <a:spcBef>
                <a:spcPct val="20000"/>
              </a:spcBef>
              <a:buClr>
                <a:schemeClr val="bg2"/>
              </a:buClr>
              <a:buFont typeface="Arial" pitchFamily="34" charset="0"/>
              <a:buChar char="–"/>
              <a:defRPr sz="1200">
                <a:solidFill>
                  <a:schemeClr val="tx1"/>
                </a:solidFill>
                <a:latin typeface="Arial" pitchFamily="34" charset="0"/>
              </a:defRPr>
            </a:lvl5pPr>
            <a:lvl6pPr marL="2514600" indent="-228600" eaLnBrk="0" fontAlgn="base" hangingPunct="0">
              <a:spcBef>
                <a:spcPct val="20000"/>
              </a:spcBef>
              <a:spcAft>
                <a:spcPct val="0"/>
              </a:spcAft>
              <a:buClr>
                <a:schemeClr val="bg2"/>
              </a:buClr>
              <a:buFont typeface="Arial" pitchFamily="34" charset="0"/>
              <a:buChar char="–"/>
              <a:defRPr sz="1200">
                <a:solidFill>
                  <a:schemeClr val="tx1"/>
                </a:solidFill>
                <a:latin typeface="Arial" pitchFamily="34" charset="0"/>
              </a:defRPr>
            </a:lvl6pPr>
            <a:lvl7pPr marL="2971800" indent="-228600" eaLnBrk="0" fontAlgn="base" hangingPunct="0">
              <a:spcBef>
                <a:spcPct val="20000"/>
              </a:spcBef>
              <a:spcAft>
                <a:spcPct val="0"/>
              </a:spcAft>
              <a:buClr>
                <a:schemeClr val="bg2"/>
              </a:buClr>
              <a:buFont typeface="Arial" pitchFamily="34" charset="0"/>
              <a:buChar char="–"/>
              <a:defRPr sz="1200">
                <a:solidFill>
                  <a:schemeClr val="tx1"/>
                </a:solidFill>
                <a:latin typeface="Arial" pitchFamily="34" charset="0"/>
              </a:defRPr>
            </a:lvl7pPr>
            <a:lvl8pPr marL="3429000" indent="-228600" eaLnBrk="0" fontAlgn="base" hangingPunct="0">
              <a:spcBef>
                <a:spcPct val="20000"/>
              </a:spcBef>
              <a:spcAft>
                <a:spcPct val="0"/>
              </a:spcAft>
              <a:buClr>
                <a:schemeClr val="bg2"/>
              </a:buClr>
              <a:buFont typeface="Arial" pitchFamily="34" charset="0"/>
              <a:buChar char="–"/>
              <a:defRPr sz="1200">
                <a:solidFill>
                  <a:schemeClr val="tx1"/>
                </a:solidFill>
                <a:latin typeface="Arial" pitchFamily="34" charset="0"/>
              </a:defRPr>
            </a:lvl8pPr>
            <a:lvl9pPr marL="3886200" indent="-228600" eaLnBrk="0" fontAlgn="base" hangingPunct="0">
              <a:spcBef>
                <a:spcPct val="20000"/>
              </a:spcBef>
              <a:spcAft>
                <a:spcPct val="0"/>
              </a:spcAft>
              <a:buClr>
                <a:schemeClr val="bg2"/>
              </a:buClr>
              <a:buFont typeface="Arial" pitchFamily="34" charset="0"/>
              <a:buChar char="–"/>
              <a:defRPr sz="1200">
                <a:solidFill>
                  <a:schemeClr val="tx1"/>
                </a:solidFill>
                <a:latin typeface="Arial" pitchFamily="34" charset="0"/>
              </a:defRPr>
            </a:lvl9pPr>
          </a:lstStyle>
          <a:p>
            <a:pPr marL="0" marR="0" lvl="0" indent="0" defTabSz="914400" eaLnBrk="1" fontAlgn="base" latinLnBrk="0" hangingPunct="1">
              <a:lnSpc>
                <a:spcPct val="100000"/>
              </a:lnSpc>
              <a:spcBef>
                <a:spcPct val="0"/>
              </a:spcBef>
              <a:spcAft>
                <a:spcPct val="20000"/>
              </a:spcAft>
              <a:buClrTx/>
              <a:buSzTx/>
              <a:buFontTx/>
              <a:buNone/>
              <a:tabLst/>
              <a:defRPr/>
            </a:pPr>
            <a:r>
              <a:rPr kumimoji="0" lang="fr-CH" altLang="en-US" sz="3200" i="0" u="none" strike="noStrike" kern="0" cap="none" spc="0" normalizeH="0" baseline="0" noProof="0" dirty="0" smtClean="0">
                <a:ln>
                  <a:noFill/>
                </a:ln>
                <a:solidFill>
                  <a:srgbClr val="1F497D"/>
                </a:solidFill>
                <a:effectLst/>
                <a:uLnTx/>
                <a:uFillTx/>
                <a:cs typeface="Arial" panose="020B0604020202020204" pitchFamily="34" charset="0"/>
              </a:rPr>
              <a:t>Designs </a:t>
            </a:r>
            <a:r>
              <a:rPr kumimoji="0" lang="fr-CH" altLang="en-US" sz="3200" i="0" u="none" strike="noStrike" kern="0" cap="none" spc="0" normalizeH="0" baseline="0" noProof="0" dirty="0">
                <a:ln>
                  <a:noFill/>
                </a:ln>
                <a:solidFill>
                  <a:srgbClr val="1F497D"/>
                </a:solidFill>
                <a:effectLst/>
                <a:uLnTx/>
                <a:uFillTx/>
                <a:cs typeface="Arial" panose="020B0604020202020204" pitchFamily="34" charset="0"/>
              </a:rPr>
              <a:t>- Best Practices</a:t>
            </a:r>
            <a:endParaRPr kumimoji="0" lang="fr-CH" altLang="en-US" sz="3200" i="0" u="none" strike="noStrike" kern="0" cap="none" spc="0" normalizeH="0" baseline="0" noProof="1">
              <a:ln>
                <a:noFill/>
              </a:ln>
              <a:solidFill>
                <a:srgbClr val="1F497D"/>
              </a:solidFill>
              <a:effectLst/>
              <a:uLnTx/>
              <a:uFillTx/>
              <a:cs typeface="Arial" panose="020B0604020202020204" pitchFamily="34" charset="0"/>
            </a:endParaRPr>
          </a:p>
        </p:txBody>
      </p:sp>
    </p:spTree>
    <p:extLst>
      <p:ext uri="{BB962C8B-B14F-4D97-AF65-F5344CB8AC3E}">
        <p14:creationId xmlns:p14="http://schemas.microsoft.com/office/powerpoint/2010/main" val="2510096961"/>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bwMode="auto">
          <a:xfrm>
            <a:off x="383952" y="381000"/>
            <a:ext cx="8229600"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CH" sz="3200" b="0" i="0" u="none" strike="noStrike" kern="0" cap="none" spc="0" normalizeH="0" baseline="0" noProof="0" dirty="0" smtClean="0">
                <a:ln>
                  <a:noFill/>
                </a:ln>
                <a:solidFill>
                  <a:srgbClr val="003399"/>
                </a:solidFill>
                <a:effectLst/>
                <a:uLnTx/>
                <a:uFillTx/>
              </a:rPr>
              <a:t>Introduction</a:t>
            </a:r>
            <a:endParaRPr kumimoji="0" lang="fr-CH" sz="3200" b="0" i="0" u="none" strike="noStrike" kern="0" cap="none" spc="0" normalizeH="0" baseline="0" noProof="0" dirty="0">
              <a:ln>
                <a:noFill/>
              </a:ln>
              <a:solidFill>
                <a:srgbClr val="003399"/>
              </a:solidFill>
              <a:effectLst/>
              <a:uLnTx/>
              <a:uFillTx/>
            </a:endParaRPr>
          </a:p>
        </p:txBody>
      </p:sp>
      <p:sp>
        <p:nvSpPr>
          <p:cNvPr id="6" name="Title 1"/>
          <p:cNvSpPr txBox="1">
            <a:spLocks/>
          </p:cNvSpPr>
          <p:nvPr/>
        </p:nvSpPr>
        <p:spPr bwMode="auto">
          <a:xfrm>
            <a:off x="457200" y="1143000"/>
            <a:ext cx="85344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3600">
                <a:solidFill>
                  <a:srgbClr val="00408C"/>
                </a:solidFill>
                <a:latin typeface="+mj-lt"/>
                <a:ea typeface="+mj-ea"/>
                <a:cs typeface="+mj-cs"/>
              </a:defRPr>
            </a:lvl1pPr>
            <a:lvl2pPr algn="l" rtl="0" eaLnBrk="0" fontAlgn="base" hangingPunct="0">
              <a:spcBef>
                <a:spcPct val="0"/>
              </a:spcBef>
              <a:spcAft>
                <a:spcPct val="0"/>
              </a:spcAft>
              <a:defRPr sz="3600">
                <a:solidFill>
                  <a:srgbClr val="00408C"/>
                </a:solidFill>
                <a:latin typeface="Arial" charset="0"/>
                <a:cs typeface="Arial" charset="0"/>
              </a:defRPr>
            </a:lvl2pPr>
            <a:lvl3pPr algn="l" rtl="0" eaLnBrk="0" fontAlgn="base" hangingPunct="0">
              <a:spcBef>
                <a:spcPct val="0"/>
              </a:spcBef>
              <a:spcAft>
                <a:spcPct val="0"/>
              </a:spcAft>
              <a:defRPr sz="3600">
                <a:solidFill>
                  <a:srgbClr val="00408C"/>
                </a:solidFill>
                <a:latin typeface="Arial" charset="0"/>
                <a:cs typeface="Arial" charset="0"/>
              </a:defRPr>
            </a:lvl3pPr>
            <a:lvl4pPr algn="l" rtl="0" eaLnBrk="0" fontAlgn="base" hangingPunct="0">
              <a:spcBef>
                <a:spcPct val="0"/>
              </a:spcBef>
              <a:spcAft>
                <a:spcPct val="0"/>
              </a:spcAft>
              <a:defRPr sz="3600">
                <a:solidFill>
                  <a:srgbClr val="00408C"/>
                </a:solidFill>
                <a:latin typeface="Arial" charset="0"/>
                <a:cs typeface="Arial" charset="0"/>
              </a:defRPr>
            </a:lvl4pPr>
            <a:lvl5pPr algn="l" rtl="0" eaLnBrk="0" fontAlgn="base" hangingPunct="0">
              <a:spcBef>
                <a:spcPct val="0"/>
              </a:spcBef>
              <a:spcAft>
                <a:spcPct val="0"/>
              </a:spcAft>
              <a:defRPr sz="3600">
                <a:solidFill>
                  <a:srgbClr val="00408C"/>
                </a:solidFill>
                <a:latin typeface="Arial" charset="0"/>
                <a:cs typeface="Arial" charset="0"/>
              </a:defRPr>
            </a:lvl5pPr>
            <a:lvl6pPr marL="457200" algn="l" rtl="0" fontAlgn="base">
              <a:spcBef>
                <a:spcPct val="0"/>
              </a:spcBef>
              <a:spcAft>
                <a:spcPct val="0"/>
              </a:spcAft>
              <a:defRPr sz="3600">
                <a:solidFill>
                  <a:srgbClr val="00408C"/>
                </a:solidFill>
                <a:latin typeface="Arial" charset="0"/>
                <a:cs typeface="Arial" charset="0"/>
              </a:defRPr>
            </a:lvl6pPr>
            <a:lvl7pPr marL="914400" algn="l" rtl="0" fontAlgn="base">
              <a:spcBef>
                <a:spcPct val="0"/>
              </a:spcBef>
              <a:spcAft>
                <a:spcPct val="0"/>
              </a:spcAft>
              <a:defRPr sz="3600">
                <a:solidFill>
                  <a:srgbClr val="00408C"/>
                </a:solidFill>
                <a:latin typeface="Arial" charset="0"/>
                <a:cs typeface="Arial" charset="0"/>
              </a:defRPr>
            </a:lvl7pPr>
            <a:lvl8pPr marL="1371600" algn="l" rtl="0" fontAlgn="base">
              <a:spcBef>
                <a:spcPct val="0"/>
              </a:spcBef>
              <a:spcAft>
                <a:spcPct val="0"/>
              </a:spcAft>
              <a:defRPr sz="3600">
                <a:solidFill>
                  <a:srgbClr val="00408C"/>
                </a:solidFill>
                <a:latin typeface="Arial" charset="0"/>
                <a:cs typeface="Arial" charset="0"/>
              </a:defRPr>
            </a:lvl8pPr>
            <a:lvl9pPr marL="1828800" algn="l" rtl="0" fontAlgn="base">
              <a:spcBef>
                <a:spcPct val="0"/>
              </a:spcBef>
              <a:spcAft>
                <a:spcPct val="0"/>
              </a:spcAft>
              <a:defRPr sz="3600">
                <a:solidFill>
                  <a:srgbClr val="00408C"/>
                </a:solidFill>
                <a:latin typeface="Arial" charset="0"/>
                <a:cs typeface="Arial" charset="0"/>
              </a:defRPr>
            </a:lvl9pPr>
          </a:lstStyle>
          <a:p>
            <a:pPr marL="342900" indent="-342900" eaLnBrk="1" fontAlgn="auto" hangingPunct="1">
              <a:spcBef>
                <a:spcPts val="0"/>
              </a:spcBef>
              <a:spcAft>
                <a:spcPts val="0"/>
              </a:spcAft>
              <a:buFont typeface="Wingdings" panose="05000000000000000000" pitchFamily="2" charset="2"/>
              <a:buChar char="Ø"/>
              <a:defRPr/>
            </a:pPr>
            <a:r>
              <a:rPr lang="fr-CH" sz="2400" kern="0" dirty="0" err="1" smtClean="0">
                <a:solidFill>
                  <a:srgbClr val="003399"/>
                </a:solidFill>
              </a:rPr>
              <a:t>Advising</a:t>
            </a:r>
            <a:r>
              <a:rPr lang="fr-CH" sz="2400" kern="0" dirty="0" smtClean="0">
                <a:solidFill>
                  <a:srgbClr val="003399"/>
                </a:solidFill>
              </a:rPr>
              <a:t> and </a:t>
            </a:r>
            <a:r>
              <a:rPr lang="fr-CH" sz="2400" kern="0" dirty="0" err="1" smtClean="0">
                <a:solidFill>
                  <a:srgbClr val="003399"/>
                </a:solidFill>
              </a:rPr>
              <a:t>devising</a:t>
            </a:r>
            <a:r>
              <a:rPr lang="fr-CH" sz="2400" kern="0" dirty="0" smtClean="0">
                <a:solidFill>
                  <a:srgbClr val="003399"/>
                </a:solidFill>
              </a:rPr>
              <a:t> IP Protection </a:t>
            </a:r>
            <a:r>
              <a:rPr lang="fr-CH" sz="2400" kern="0" dirty="0" err="1" smtClean="0">
                <a:solidFill>
                  <a:srgbClr val="003399"/>
                </a:solidFill>
              </a:rPr>
              <a:t>strategies</a:t>
            </a:r>
            <a:r>
              <a:rPr lang="fr-CH" sz="2400" kern="0" dirty="0" smtClean="0">
                <a:solidFill>
                  <a:srgbClr val="003399"/>
                </a:solidFill>
              </a:rPr>
              <a:t> for </a:t>
            </a:r>
            <a:r>
              <a:rPr lang="fr-CH" sz="2400" kern="0" dirty="0" err="1" smtClean="0">
                <a:solidFill>
                  <a:srgbClr val="003399"/>
                </a:solidFill>
              </a:rPr>
              <a:t>companies</a:t>
            </a:r>
            <a:r>
              <a:rPr lang="fr-CH" sz="2400" kern="0" dirty="0" smtClean="0">
                <a:solidFill>
                  <a:srgbClr val="003399"/>
                </a:solidFill>
              </a:rPr>
              <a:t> </a:t>
            </a:r>
            <a:r>
              <a:rPr lang="fr-CH" sz="2400" kern="0" dirty="0" err="1" smtClean="0">
                <a:solidFill>
                  <a:srgbClr val="003399"/>
                </a:solidFill>
              </a:rPr>
              <a:t>with</a:t>
            </a:r>
            <a:r>
              <a:rPr lang="fr-CH" sz="2400" kern="0" dirty="0" smtClean="0">
                <a:solidFill>
                  <a:srgbClr val="003399"/>
                </a:solidFill>
              </a:rPr>
              <a:t> a global international </a:t>
            </a:r>
            <a:r>
              <a:rPr lang="fr-CH" sz="2400" kern="0" dirty="0" err="1" smtClean="0">
                <a:solidFill>
                  <a:srgbClr val="003399"/>
                </a:solidFill>
              </a:rPr>
              <a:t>presence</a:t>
            </a:r>
            <a:r>
              <a:rPr lang="fr-CH" sz="2400" kern="0" dirty="0" smtClean="0">
                <a:solidFill>
                  <a:srgbClr val="003399"/>
                </a:solidFill>
              </a:rPr>
              <a:t> </a:t>
            </a:r>
            <a:r>
              <a:rPr lang="fr-CH" sz="2400" kern="0" dirty="0" err="1" smtClean="0">
                <a:solidFill>
                  <a:srgbClr val="003399"/>
                </a:solidFill>
              </a:rPr>
              <a:t>requires</a:t>
            </a:r>
            <a:r>
              <a:rPr lang="fr-CH" sz="2400" kern="0" dirty="0" smtClean="0">
                <a:solidFill>
                  <a:srgbClr val="003399"/>
                </a:solidFill>
              </a:rPr>
              <a:t>:</a:t>
            </a:r>
          </a:p>
          <a:p>
            <a:pPr marL="342900" indent="-342900" eaLnBrk="1" fontAlgn="auto" hangingPunct="1">
              <a:spcBef>
                <a:spcPts val="0"/>
              </a:spcBef>
              <a:spcAft>
                <a:spcPts val="0"/>
              </a:spcAft>
              <a:buFont typeface="Wingdings" panose="05000000000000000000" pitchFamily="2" charset="2"/>
              <a:buChar char="Ø"/>
              <a:defRPr/>
            </a:pPr>
            <a:endParaRPr lang="fr-CH" sz="2400" kern="0" dirty="0" smtClean="0">
              <a:solidFill>
                <a:srgbClr val="003399"/>
              </a:solidFill>
            </a:endParaRPr>
          </a:p>
          <a:p>
            <a:pPr marL="800100" lvl="1" indent="-342900" eaLnBrk="1" fontAlgn="auto" hangingPunct="1">
              <a:spcBef>
                <a:spcPts val="0"/>
              </a:spcBef>
              <a:spcAft>
                <a:spcPts val="0"/>
              </a:spcAft>
              <a:buFont typeface="Wingdings" panose="05000000000000000000" pitchFamily="2" charset="2"/>
              <a:buChar char="Ø"/>
              <a:defRPr/>
            </a:pPr>
            <a:r>
              <a:rPr lang="fr-CH" sz="2400" kern="0" dirty="0" smtClean="0">
                <a:solidFill>
                  <a:srgbClr val="003399"/>
                </a:solidFill>
              </a:rPr>
              <a:t>to </a:t>
            </a:r>
            <a:r>
              <a:rPr lang="fr-CH" sz="2400" kern="0" dirty="0" err="1" smtClean="0">
                <a:solidFill>
                  <a:srgbClr val="003399"/>
                </a:solidFill>
              </a:rPr>
              <a:t>think</a:t>
            </a:r>
            <a:r>
              <a:rPr lang="fr-CH" sz="2400" kern="0" dirty="0" smtClean="0">
                <a:solidFill>
                  <a:srgbClr val="003399"/>
                </a:solidFill>
              </a:rPr>
              <a:t> «out of the box» i.e. </a:t>
            </a:r>
            <a:r>
              <a:rPr lang="fr-CH" sz="2400" kern="0" dirty="0" err="1" smtClean="0">
                <a:solidFill>
                  <a:srgbClr val="003399"/>
                </a:solidFill>
              </a:rPr>
              <a:t>beyond</a:t>
            </a:r>
            <a:r>
              <a:rPr lang="fr-CH" sz="2400" kern="0" dirty="0" smtClean="0">
                <a:solidFill>
                  <a:srgbClr val="003399"/>
                </a:solidFill>
              </a:rPr>
              <a:t> the </a:t>
            </a:r>
            <a:r>
              <a:rPr lang="fr-CH" sz="2400" kern="0" dirty="0" err="1" smtClean="0">
                <a:solidFill>
                  <a:srgbClr val="003399"/>
                </a:solidFill>
              </a:rPr>
              <a:t>usual</a:t>
            </a:r>
            <a:r>
              <a:rPr lang="fr-CH" sz="2400" kern="0" dirty="0" smtClean="0">
                <a:solidFill>
                  <a:srgbClr val="003399"/>
                </a:solidFill>
              </a:rPr>
              <a:t> pure </a:t>
            </a:r>
            <a:r>
              <a:rPr lang="fr-CH" sz="2400" kern="0" dirty="0" err="1" smtClean="0">
                <a:solidFill>
                  <a:srgbClr val="003399"/>
                </a:solidFill>
              </a:rPr>
              <a:t>legal</a:t>
            </a:r>
            <a:r>
              <a:rPr lang="fr-CH" sz="2400" kern="0" dirty="0" smtClean="0">
                <a:solidFill>
                  <a:srgbClr val="003399"/>
                </a:solidFill>
              </a:rPr>
              <a:t> </a:t>
            </a:r>
            <a:r>
              <a:rPr lang="fr-CH" sz="2400" kern="0" dirty="0" err="1" smtClean="0">
                <a:solidFill>
                  <a:srgbClr val="003399"/>
                </a:solidFill>
              </a:rPr>
              <a:t>considerations</a:t>
            </a:r>
            <a:r>
              <a:rPr lang="fr-CH" sz="2400" kern="0" dirty="0" smtClean="0">
                <a:solidFill>
                  <a:srgbClr val="003399"/>
                </a:solidFill>
              </a:rPr>
              <a:t> and </a:t>
            </a:r>
            <a:r>
              <a:rPr lang="fr-CH" sz="2400" kern="0" dirty="0" err="1" smtClean="0">
                <a:solidFill>
                  <a:srgbClr val="003399"/>
                </a:solidFill>
              </a:rPr>
              <a:t>boundaries</a:t>
            </a:r>
            <a:endParaRPr lang="fr-CH" sz="2400" kern="0" dirty="0" smtClean="0">
              <a:solidFill>
                <a:srgbClr val="003399"/>
              </a:solidFill>
            </a:endParaRPr>
          </a:p>
          <a:p>
            <a:pPr marL="800100" lvl="1" indent="-342900" eaLnBrk="1" fontAlgn="auto" hangingPunct="1">
              <a:spcBef>
                <a:spcPts val="0"/>
              </a:spcBef>
              <a:spcAft>
                <a:spcPts val="0"/>
              </a:spcAft>
              <a:buFont typeface="Wingdings" panose="05000000000000000000" pitchFamily="2" charset="2"/>
              <a:buChar char="Ø"/>
              <a:defRPr/>
            </a:pPr>
            <a:r>
              <a:rPr lang="fr-CH" sz="2400" kern="0" dirty="0" smtClean="0">
                <a:solidFill>
                  <a:srgbClr val="003399"/>
                </a:solidFill>
              </a:rPr>
              <a:t>to </a:t>
            </a:r>
            <a:r>
              <a:rPr lang="fr-CH" sz="2400" kern="0" dirty="0" err="1" smtClean="0">
                <a:solidFill>
                  <a:srgbClr val="003399"/>
                </a:solidFill>
              </a:rPr>
              <a:t>work</a:t>
            </a:r>
            <a:r>
              <a:rPr lang="fr-CH" sz="2400" kern="0" dirty="0" smtClean="0">
                <a:solidFill>
                  <a:srgbClr val="003399"/>
                </a:solidFill>
              </a:rPr>
              <a:t> in close collaboration </a:t>
            </a:r>
            <a:r>
              <a:rPr lang="fr-CH" sz="2400" kern="0" dirty="0" err="1" smtClean="0">
                <a:solidFill>
                  <a:srgbClr val="003399"/>
                </a:solidFill>
              </a:rPr>
              <a:t>with</a:t>
            </a:r>
            <a:r>
              <a:rPr lang="fr-CH" sz="2400" kern="0" dirty="0" smtClean="0">
                <a:solidFill>
                  <a:srgbClr val="003399"/>
                </a:solidFill>
              </a:rPr>
              <a:t> all relevant </a:t>
            </a:r>
            <a:r>
              <a:rPr lang="fr-CH" sz="2400" kern="0" dirty="0" err="1" smtClean="0">
                <a:solidFill>
                  <a:srgbClr val="003399"/>
                </a:solidFill>
              </a:rPr>
              <a:t>stakeholders</a:t>
            </a:r>
            <a:r>
              <a:rPr lang="fr-CH" sz="2400" kern="0" dirty="0" smtClean="0">
                <a:solidFill>
                  <a:srgbClr val="003399"/>
                </a:solidFill>
              </a:rPr>
              <a:t> / business </a:t>
            </a:r>
            <a:r>
              <a:rPr lang="fr-CH" sz="2400" kern="0" dirty="0" err="1" smtClean="0">
                <a:solidFill>
                  <a:srgbClr val="003399"/>
                </a:solidFill>
              </a:rPr>
              <a:t>partners</a:t>
            </a:r>
            <a:endParaRPr lang="fr-CH" sz="2400" kern="0" dirty="0" smtClean="0">
              <a:solidFill>
                <a:srgbClr val="003399"/>
              </a:solidFill>
            </a:endParaRPr>
          </a:p>
          <a:p>
            <a:pPr marL="800100" lvl="1" indent="-342900" eaLnBrk="1" fontAlgn="auto" hangingPunct="1">
              <a:spcBef>
                <a:spcPts val="0"/>
              </a:spcBef>
              <a:spcAft>
                <a:spcPts val="0"/>
              </a:spcAft>
              <a:buFont typeface="Wingdings" panose="05000000000000000000" pitchFamily="2" charset="2"/>
              <a:buChar char="Ø"/>
              <a:defRPr/>
            </a:pPr>
            <a:r>
              <a:rPr lang="fr-CH" sz="2400" kern="0" dirty="0" smtClean="0">
                <a:solidFill>
                  <a:srgbClr val="003399"/>
                </a:solidFill>
              </a:rPr>
              <a:t>to have a good business </a:t>
            </a:r>
            <a:r>
              <a:rPr lang="fr-CH" sz="2400" kern="0" dirty="0" err="1" smtClean="0">
                <a:solidFill>
                  <a:srgbClr val="003399"/>
                </a:solidFill>
              </a:rPr>
              <a:t>understanding</a:t>
            </a:r>
            <a:r>
              <a:rPr lang="fr-CH" sz="2400" kern="0" dirty="0" smtClean="0">
                <a:solidFill>
                  <a:srgbClr val="003399"/>
                </a:solidFill>
              </a:rPr>
              <a:t> and </a:t>
            </a:r>
            <a:r>
              <a:rPr lang="fr-CH" sz="2400" kern="0" dirty="0" err="1" smtClean="0">
                <a:solidFill>
                  <a:srgbClr val="003399"/>
                </a:solidFill>
              </a:rPr>
              <a:t>knowledge</a:t>
            </a:r>
            <a:r>
              <a:rPr lang="fr-CH" sz="2400" kern="0" dirty="0" smtClean="0">
                <a:solidFill>
                  <a:srgbClr val="003399"/>
                </a:solidFill>
              </a:rPr>
              <a:t> to </a:t>
            </a:r>
            <a:r>
              <a:rPr lang="fr-CH" sz="2400" kern="0" dirty="0" err="1" smtClean="0">
                <a:solidFill>
                  <a:srgbClr val="003399"/>
                </a:solidFill>
              </a:rPr>
              <a:t>anticipate</a:t>
            </a:r>
            <a:r>
              <a:rPr lang="fr-CH" sz="2400" kern="0" dirty="0" smtClean="0">
                <a:solidFill>
                  <a:srgbClr val="003399"/>
                </a:solidFill>
              </a:rPr>
              <a:t> future </a:t>
            </a:r>
            <a:r>
              <a:rPr lang="fr-CH" sz="2400" kern="0" dirty="0" err="1" smtClean="0">
                <a:solidFill>
                  <a:srgbClr val="003399"/>
                </a:solidFill>
              </a:rPr>
              <a:t>needs</a:t>
            </a:r>
            <a:r>
              <a:rPr lang="fr-CH" sz="2400" kern="0" dirty="0" smtClean="0">
                <a:solidFill>
                  <a:srgbClr val="003399"/>
                </a:solidFill>
              </a:rPr>
              <a:t> ans </a:t>
            </a:r>
            <a:r>
              <a:rPr lang="fr-CH" sz="2400" kern="0" dirty="0" err="1" smtClean="0">
                <a:solidFill>
                  <a:srgbClr val="003399"/>
                </a:solidFill>
              </a:rPr>
              <a:t>constraints</a:t>
            </a:r>
            <a:endParaRPr lang="fr-CH" sz="2400" kern="0" dirty="0" smtClean="0">
              <a:solidFill>
                <a:srgbClr val="003399"/>
              </a:solidFill>
            </a:endParaRPr>
          </a:p>
          <a:p>
            <a:pPr eaLnBrk="1" fontAlgn="auto" hangingPunct="1">
              <a:spcBef>
                <a:spcPts val="0"/>
              </a:spcBef>
              <a:spcAft>
                <a:spcPts val="0"/>
              </a:spcAft>
              <a:defRPr/>
            </a:pPr>
            <a:r>
              <a:rPr lang="fr-CH" sz="2400" kern="0" dirty="0" smtClean="0">
                <a:solidFill>
                  <a:srgbClr val="003399"/>
                </a:solidFill>
              </a:rPr>
              <a:t> </a:t>
            </a:r>
          </a:p>
          <a:p>
            <a:pPr marL="342900" indent="-342900" eaLnBrk="1" fontAlgn="auto" hangingPunct="1">
              <a:spcBef>
                <a:spcPts val="0"/>
              </a:spcBef>
              <a:spcAft>
                <a:spcPts val="0"/>
              </a:spcAft>
              <a:buFont typeface="Wingdings" panose="05000000000000000000" pitchFamily="2" charset="2"/>
              <a:buChar char="Ø"/>
              <a:defRPr/>
            </a:pPr>
            <a:r>
              <a:rPr lang="fr-CH" sz="2400" kern="0" dirty="0" smtClean="0">
                <a:solidFill>
                  <a:srgbClr val="003399"/>
                </a:solidFill>
              </a:rPr>
              <a:t>To </a:t>
            </a:r>
            <a:r>
              <a:rPr lang="fr-CH" sz="2400" kern="0" dirty="0" err="1" smtClean="0">
                <a:solidFill>
                  <a:srgbClr val="003399"/>
                </a:solidFill>
              </a:rPr>
              <a:t>define</a:t>
            </a:r>
            <a:r>
              <a:rPr lang="fr-CH" sz="2400" kern="0" dirty="0" smtClean="0">
                <a:solidFill>
                  <a:srgbClr val="003399"/>
                </a:solidFill>
              </a:rPr>
              <a:t> </a:t>
            </a:r>
            <a:r>
              <a:rPr lang="fr-CH" sz="2400" kern="0" dirty="0" err="1" smtClean="0">
                <a:solidFill>
                  <a:srgbClr val="003399"/>
                </a:solidFill>
              </a:rPr>
              <a:t>proper</a:t>
            </a:r>
            <a:r>
              <a:rPr lang="fr-CH" sz="2400" kern="0" dirty="0" smtClean="0">
                <a:solidFill>
                  <a:srgbClr val="003399"/>
                </a:solidFill>
              </a:rPr>
              <a:t> IP protection </a:t>
            </a:r>
            <a:r>
              <a:rPr lang="fr-CH" sz="2400" kern="0" dirty="0" err="1" smtClean="0">
                <a:solidFill>
                  <a:srgbClr val="003399"/>
                </a:solidFill>
              </a:rPr>
              <a:t>strategies</a:t>
            </a:r>
            <a:r>
              <a:rPr lang="fr-CH" sz="2400" kern="0" dirty="0">
                <a:solidFill>
                  <a:srgbClr val="003399"/>
                </a:solidFill>
              </a:rPr>
              <a:t> </a:t>
            </a:r>
            <a:r>
              <a:rPr lang="fr-CH" sz="2400" kern="0" dirty="0" err="1">
                <a:solidFill>
                  <a:srgbClr val="003399"/>
                </a:solidFill>
              </a:rPr>
              <a:t>with</a:t>
            </a:r>
            <a:r>
              <a:rPr lang="fr-CH" sz="2400" kern="0" dirty="0">
                <a:solidFill>
                  <a:srgbClr val="003399"/>
                </a:solidFill>
              </a:rPr>
              <a:t> a business </a:t>
            </a:r>
            <a:r>
              <a:rPr lang="fr-CH" sz="2400" kern="0" dirty="0" err="1">
                <a:solidFill>
                  <a:srgbClr val="003399"/>
                </a:solidFill>
              </a:rPr>
              <a:t>focused</a:t>
            </a:r>
            <a:r>
              <a:rPr lang="fr-CH" sz="2400" kern="0" dirty="0">
                <a:solidFill>
                  <a:srgbClr val="003399"/>
                </a:solidFill>
              </a:rPr>
              <a:t> perspective to </a:t>
            </a:r>
            <a:r>
              <a:rPr lang="fr-CH" sz="2400" kern="0" dirty="0" err="1" smtClean="0">
                <a:solidFill>
                  <a:srgbClr val="003399"/>
                </a:solidFill>
              </a:rPr>
              <a:t>facilitate</a:t>
            </a:r>
            <a:r>
              <a:rPr lang="fr-CH" sz="2400" kern="0" dirty="0" smtClean="0">
                <a:solidFill>
                  <a:srgbClr val="003399"/>
                </a:solidFill>
              </a:rPr>
              <a:t> </a:t>
            </a:r>
            <a:r>
              <a:rPr lang="fr-CH" sz="2400" kern="0" dirty="0" err="1" smtClean="0">
                <a:solidFill>
                  <a:srgbClr val="003399"/>
                </a:solidFill>
              </a:rPr>
              <a:t>sustainable</a:t>
            </a:r>
            <a:r>
              <a:rPr lang="fr-CH" sz="2400" kern="0" dirty="0" smtClean="0">
                <a:solidFill>
                  <a:srgbClr val="003399"/>
                </a:solidFill>
              </a:rPr>
              <a:t> long </a:t>
            </a:r>
            <a:r>
              <a:rPr lang="fr-CH" sz="2400" kern="0" dirty="0" err="1" smtClean="0">
                <a:solidFill>
                  <a:srgbClr val="003399"/>
                </a:solidFill>
              </a:rPr>
              <a:t>term</a:t>
            </a:r>
            <a:r>
              <a:rPr lang="fr-CH" sz="2400" kern="0" dirty="0" smtClean="0">
                <a:solidFill>
                  <a:srgbClr val="003399"/>
                </a:solidFill>
              </a:rPr>
              <a:t> business </a:t>
            </a:r>
            <a:r>
              <a:rPr lang="fr-CH" sz="2400" kern="0" dirty="0" err="1" smtClean="0">
                <a:solidFill>
                  <a:srgbClr val="003399"/>
                </a:solidFill>
              </a:rPr>
              <a:t>developments</a:t>
            </a:r>
            <a:r>
              <a:rPr lang="fr-CH" sz="2400" kern="0" dirty="0" smtClean="0">
                <a:solidFill>
                  <a:srgbClr val="003399"/>
                </a:solidFill>
              </a:rPr>
              <a:t> </a:t>
            </a:r>
            <a:r>
              <a:rPr lang="fr-CH" sz="2400" kern="0" dirty="0" err="1" smtClean="0">
                <a:solidFill>
                  <a:srgbClr val="003399"/>
                </a:solidFill>
              </a:rPr>
              <a:t>implies</a:t>
            </a:r>
            <a:r>
              <a:rPr lang="fr-CH" sz="2400" kern="0" dirty="0" smtClean="0">
                <a:solidFill>
                  <a:srgbClr val="003399"/>
                </a:solidFill>
              </a:rPr>
              <a:t> to </a:t>
            </a:r>
            <a:r>
              <a:rPr lang="fr-CH" sz="2400" kern="0" dirty="0" err="1" smtClean="0">
                <a:solidFill>
                  <a:srgbClr val="003399"/>
                </a:solidFill>
              </a:rPr>
              <a:t>be</a:t>
            </a:r>
            <a:r>
              <a:rPr lang="fr-CH" sz="2400" kern="0" dirty="0" smtClean="0">
                <a:solidFill>
                  <a:srgbClr val="003399"/>
                </a:solidFill>
              </a:rPr>
              <a:t> </a:t>
            </a:r>
            <a:r>
              <a:rPr lang="fr-CH" sz="2400" kern="0" dirty="0" err="1" smtClean="0">
                <a:solidFill>
                  <a:srgbClr val="003399"/>
                </a:solidFill>
              </a:rPr>
              <a:t>perceived</a:t>
            </a:r>
            <a:r>
              <a:rPr lang="fr-CH" sz="2400" kern="0" dirty="0" smtClean="0">
                <a:solidFill>
                  <a:srgbClr val="003399"/>
                </a:solidFill>
              </a:rPr>
              <a:t> as a real «Business </a:t>
            </a:r>
            <a:r>
              <a:rPr lang="fr-CH" sz="2400" kern="0" dirty="0" err="1" smtClean="0">
                <a:solidFill>
                  <a:srgbClr val="003399"/>
                </a:solidFill>
              </a:rPr>
              <a:t>Lawyer</a:t>
            </a:r>
            <a:r>
              <a:rPr lang="fr-CH" sz="2400" kern="0" dirty="0" smtClean="0">
                <a:solidFill>
                  <a:srgbClr val="003399"/>
                </a:solidFill>
              </a:rPr>
              <a:t>»</a:t>
            </a:r>
            <a:endParaRPr lang="fr-CH" sz="2400" kern="0" dirty="0">
              <a:solidFill>
                <a:srgbClr val="003399"/>
              </a:solidFill>
            </a:endParaRPr>
          </a:p>
        </p:txBody>
      </p:sp>
    </p:spTree>
    <p:extLst>
      <p:ext uri="{BB962C8B-B14F-4D97-AF65-F5344CB8AC3E}">
        <p14:creationId xmlns:p14="http://schemas.microsoft.com/office/powerpoint/2010/main" val="37389585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228600" y="609600"/>
            <a:ext cx="8977064" cy="59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spcBef>
                <a:spcPct val="20000"/>
              </a:spcBef>
              <a:buClr>
                <a:srgbClr val="006FB3"/>
              </a:buClr>
              <a:buFont typeface="Arial" pitchFamily="34" charset="0"/>
              <a:defRPr sz="1900">
                <a:solidFill>
                  <a:schemeClr val="tx1"/>
                </a:solidFill>
                <a:latin typeface="Arial" pitchFamily="34" charset="0"/>
              </a:defRPr>
            </a:lvl1pPr>
            <a:lvl2pPr marL="800100" indent="-342900" eaLnBrk="0" hangingPunct="0">
              <a:spcBef>
                <a:spcPct val="20000"/>
              </a:spcBef>
              <a:buClr>
                <a:schemeClr val="tx1"/>
              </a:buClr>
              <a:buFont typeface="Arial" pitchFamily="34" charset="0"/>
              <a:buChar char="–"/>
              <a:defRPr sz="1900">
                <a:solidFill>
                  <a:schemeClr val="tx1"/>
                </a:solidFill>
                <a:latin typeface="Arial" pitchFamily="34" charset="0"/>
              </a:defRPr>
            </a:lvl2pPr>
            <a:lvl3pPr marL="1143000" indent="-228600" eaLnBrk="0" hangingPunct="0">
              <a:spcBef>
                <a:spcPct val="20000"/>
              </a:spcBef>
              <a:buClr>
                <a:schemeClr val="tx1"/>
              </a:buClr>
              <a:buFont typeface="Times New Roman" pitchFamily="18" charset="0"/>
              <a:buChar char="–"/>
              <a:defRPr sz="1600">
                <a:solidFill>
                  <a:schemeClr val="tx1"/>
                </a:solidFill>
                <a:latin typeface="Arial" pitchFamily="34" charset="0"/>
              </a:defRPr>
            </a:lvl3pPr>
            <a:lvl4pPr marL="1600200" indent="-228600" eaLnBrk="0" hangingPunct="0">
              <a:spcBef>
                <a:spcPct val="20000"/>
              </a:spcBef>
              <a:buClr>
                <a:schemeClr val="tx1"/>
              </a:buClr>
              <a:buFont typeface="Arial" pitchFamily="34" charset="0"/>
              <a:buChar char="–"/>
              <a:defRPr sz="1400">
                <a:solidFill>
                  <a:schemeClr val="tx1"/>
                </a:solidFill>
                <a:latin typeface="Arial" pitchFamily="34" charset="0"/>
              </a:defRPr>
            </a:lvl4pPr>
            <a:lvl5pPr marL="2057400" indent="-228600" eaLnBrk="0" hangingPunct="0">
              <a:spcBef>
                <a:spcPct val="20000"/>
              </a:spcBef>
              <a:buClr>
                <a:schemeClr val="bg2"/>
              </a:buClr>
              <a:buFont typeface="Arial" pitchFamily="34" charset="0"/>
              <a:buChar char="–"/>
              <a:defRPr sz="1200">
                <a:solidFill>
                  <a:schemeClr val="tx1"/>
                </a:solidFill>
                <a:latin typeface="Arial" pitchFamily="34" charset="0"/>
              </a:defRPr>
            </a:lvl5pPr>
            <a:lvl6pPr marL="2514600" indent="-228600" eaLnBrk="0" fontAlgn="base" hangingPunct="0">
              <a:spcBef>
                <a:spcPct val="20000"/>
              </a:spcBef>
              <a:spcAft>
                <a:spcPct val="0"/>
              </a:spcAft>
              <a:buClr>
                <a:schemeClr val="bg2"/>
              </a:buClr>
              <a:buFont typeface="Arial" pitchFamily="34" charset="0"/>
              <a:buChar char="–"/>
              <a:defRPr sz="1200">
                <a:solidFill>
                  <a:schemeClr val="tx1"/>
                </a:solidFill>
                <a:latin typeface="Arial" pitchFamily="34" charset="0"/>
              </a:defRPr>
            </a:lvl6pPr>
            <a:lvl7pPr marL="2971800" indent="-228600" eaLnBrk="0" fontAlgn="base" hangingPunct="0">
              <a:spcBef>
                <a:spcPct val="20000"/>
              </a:spcBef>
              <a:spcAft>
                <a:spcPct val="0"/>
              </a:spcAft>
              <a:buClr>
                <a:schemeClr val="bg2"/>
              </a:buClr>
              <a:buFont typeface="Arial" pitchFamily="34" charset="0"/>
              <a:buChar char="–"/>
              <a:defRPr sz="1200">
                <a:solidFill>
                  <a:schemeClr val="tx1"/>
                </a:solidFill>
                <a:latin typeface="Arial" pitchFamily="34" charset="0"/>
              </a:defRPr>
            </a:lvl7pPr>
            <a:lvl8pPr marL="3429000" indent="-228600" eaLnBrk="0" fontAlgn="base" hangingPunct="0">
              <a:spcBef>
                <a:spcPct val="20000"/>
              </a:spcBef>
              <a:spcAft>
                <a:spcPct val="0"/>
              </a:spcAft>
              <a:buClr>
                <a:schemeClr val="bg2"/>
              </a:buClr>
              <a:buFont typeface="Arial" pitchFamily="34" charset="0"/>
              <a:buChar char="–"/>
              <a:defRPr sz="1200">
                <a:solidFill>
                  <a:schemeClr val="tx1"/>
                </a:solidFill>
                <a:latin typeface="Arial" pitchFamily="34" charset="0"/>
              </a:defRPr>
            </a:lvl8pPr>
            <a:lvl9pPr marL="3886200" indent="-228600" eaLnBrk="0" fontAlgn="base" hangingPunct="0">
              <a:spcBef>
                <a:spcPct val="20000"/>
              </a:spcBef>
              <a:spcAft>
                <a:spcPct val="0"/>
              </a:spcAft>
              <a:buClr>
                <a:schemeClr val="bg2"/>
              </a:buClr>
              <a:buFont typeface="Arial" pitchFamily="34" charset="0"/>
              <a:buChar char="–"/>
              <a:defRPr sz="1200">
                <a:solidFill>
                  <a:schemeClr val="tx1"/>
                </a:solidFill>
                <a:latin typeface="Arial" pitchFamily="34" charset="0"/>
              </a:defRPr>
            </a:lvl9pPr>
          </a:lstStyle>
          <a:p>
            <a:pPr marL="0" marR="0" lvl="0" indent="0" defTabSz="914400" eaLnBrk="1" fontAlgn="base" latinLnBrk="0" hangingPunct="1">
              <a:lnSpc>
                <a:spcPct val="100000"/>
              </a:lnSpc>
              <a:spcBef>
                <a:spcPct val="0"/>
              </a:spcBef>
              <a:spcAft>
                <a:spcPct val="0"/>
              </a:spcAft>
              <a:buClr>
                <a:srgbClr val="008000"/>
              </a:buClr>
              <a:buSzTx/>
              <a:buFont typeface="Wingdings" pitchFamily="2" charset="2"/>
              <a:buChar char="ü"/>
              <a:tabLst/>
              <a:defRPr/>
            </a:pPr>
            <a:r>
              <a:rPr kumimoji="0" lang="en-GB" altLang="en-US" sz="18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sym typeface="Wingdings" pitchFamily="2" charset="2"/>
              </a:rPr>
              <a:t>    </a:t>
            </a:r>
            <a:r>
              <a:rPr kumimoji="0" lang="en-GB" altLang="en-US" sz="2000" b="0" i="0" u="none" strike="noStrike" kern="0" cap="none" spc="0" normalizeH="0" baseline="0" noProof="0" dirty="0">
                <a:ln>
                  <a:noFill/>
                </a:ln>
                <a:solidFill>
                  <a:srgbClr val="0037A4"/>
                </a:solidFill>
                <a:effectLst/>
                <a:uLnTx/>
                <a:uFillTx/>
                <a:latin typeface="+mn-lt"/>
                <a:cs typeface="Arial" pitchFamily="34" charset="0"/>
                <a:sym typeface="Wingdings" pitchFamily="2" charset="2"/>
              </a:rPr>
              <a:t>How to deal with variations of shapes? The shape has evolved compared </a:t>
            </a:r>
          </a:p>
          <a:p>
            <a:pPr marL="0" marR="0" lvl="0" indent="0" defTabSz="914400" eaLnBrk="1" fontAlgn="base" latinLnBrk="0" hangingPunct="1">
              <a:lnSpc>
                <a:spcPct val="100000"/>
              </a:lnSpc>
              <a:spcBef>
                <a:spcPct val="0"/>
              </a:spcBef>
              <a:spcAft>
                <a:spcPct val="0"/>
              </a:spcAft>
              <a:buClrTx/>
              <a:buSzTx/>
              <a:buFontTx/>
              <a:buNone/>
              <a:tabLst/>
              <a:defRPr/>
            </a:pPr>
            <a:r>
              <a:rPr kumimoji="0" lang="en-GB" altLang="en-US" sz="2000" b="0" i="0" u="none" strike="noStrike" kern="0" cap="none" spc="0" normalizeH="0" baseline="0" noProof="0" dirty="0">
                <a:ln>
                  <a:noFill/>
                </a:ln>
                <a:solidFill>
                  <a:srgbClr val="0037A4"/>
                </a:solidFill>
                <a:effectLst/>
                <a:uLnTx/>
                <a:uFillTx/>
                <a:latin typeface="+mn-lt"/>
                <a:cs typeface="Arial" pitchFamily="34" charset="0"/>
                <a:sym typeface="Wingdings" pitchFamily="2" charset="2"/>
              </a:rPr>
              <a:t>       with the one covered by the 1</a:t>
            </a:r>
            <a:r>
              <a:rPr kumimoji="0" lang="en-GB" altLang="en-US" sz="2000" b="0" i="0" u="none" strike="noStrike" kern="0" cap="none" spc="0" normalizeH="0" baseline="30000" noProof="0" dirty="0">
                <a:ln>
                  <a:noFill/>
                </a:ln>
                <a:solidFill>
                  <a:srgbClr val="0037A4"/>
                </a:solidFill>
                <a:effectLst/>
                <a:uLnTx/>
                <a:uFillTx/>
                <a:latin typeface="+mn-lt"/>
                <a:cs typeface="Arial" pitchFamily="34" charset="0"/>
                <a:sym typeface="Wingdings" pitchFamily="2" charset="2"/>
              </a:rPr>
              <a:t>st</a:t>
            </a:r>
            <a:r>
              <a:rPr kumimoji="0" lang="en-GB" altLang="en-US" sz="2000" b="0" i="0" u="none" strike="noStrike" kern="0" cap="none" spc="0" normalizeH="0" baseline="0" noProof="0" dirty="0">
                <a:ln>
                  <a:noFill/>
                </a:ln>
                <a:solidFill>
                  <a:srgbClr val="0037A4"/>
                </a:solidFill>
                <a:effectLst/>
                <a:uLnTx/>
                <a:uFillTx/>
                <a:latin typeface="+mn-lt"/>
                <a:cs typeface="Arial" pitchFamily="34" charset="0"/>
                <a:sym typeface="Wingdings" pitchFamily="2" charset="2"/>
              </a:rPr>
              <a:t> filing</a:t>
            </a:r>
          </a:p>
          <a:p>
            <a:pPr marL="800100" marR="0" lvl="1" indent="-342900" defTabSz="914400" eaLnBrk="1" fontAlgn="base" latinLnBrk="0" hangingPunct="1">
              <a:lnSpc>
                <a:spcPct val="100000"/>
              </a:lnSpc>
              <a:spcBef>
                <a:spcPct val="0"/>
              </a:spcBef>
              <a:spcAft>
                <a:spcPct val="0"/>
              </a:spcAft>
              <a:buClrTx/>
              <a:buSzTx/>
              <a:buFontTx/>
              <a:buAutoNum type="alphaLcParenR"/>
              <a:tabLst/>
              <a:defRPr/>
            </a:pPr>
            <a:endParaRPr kumimoji="0" lang="en-GB" altLang="en-US" sz="2000" b="0" i="0" u="none" strike="noStrike" kern="0" cap="none" spc="0" normalizeH="0" baseline="0" noProof="0" dirty="0">
              <a:ln>
                <a:noFill/>
              </a:ln>
              <a:solidFill>
                <a:srgbClr val="0037A4"/>
              </a:solidFill>
              <a:effectLst/>
              <a:uLnTx/>
              <a:uFillTx/>
              <a:latin typeface="+mn-lt"/>
              <a:cs typeface="Arial" pitchFamily="34" charset="0"/>
              <a:sym typeface="Wingdings" pitchFamily="2" charset="2"/>
            </a:endParaRPr>
          </a:p>
          <a:p>
            <a:pPr lvl="1" eaLnBrk="1" fontAlgn="base" hangingPunct="1">
              <a:spcBef>
                <a:spcPct val="0"/>
              </a:spcBef>
              <a:spcAft>
                <a:spcPct val="0"/>
              </a:spcAft>
              <a:buClrTx/>
              <a:buFontTx/>
              <a:buAutoNum type="alphaLcParenR"/>
              <a:defRPr/>
            </a:pPr>
            <a:r>
              <a:rPr kumimoji="0" lang="en-GB" altLang="en-US" sz="2000" b="0" i="0" u="none" strike="noStrike" kern="0" cap="none" spc="0" normalizeH="0" baseline="0" noProof="0" dirty="0">
                <a:ln>
                  <a:noFill/>
                </a:ln>
                <a:solidFill>
                  <a:srgbClr val="0037A4"/>
                </a:solidFill>
                <a:effectLst/>
                <a:uLnTx/>
                <a:uFillTx/>
                <a:latin typeface="+mn-lt"/>
                <a:cs typeface="Arial" pitchFamily="34" charset="0"/>
                <a:sym typeface="Wingdings" pitchFamily="2" charset="2"/>
              </a:rPr>
              <a:t>If essential </a:t>
            </a:r>
            <a:r>
              <a:rPr kumimoji="0" lang="en-GB" altLang="en-US" sz="2000" b="0" i="0" u="none" strike="noStrike" kern="0" cap="none" spc="0" normalizeH="0" baseline="0" noProof="0" dirty="0" err="1">
                <a:ln>
                  <a:noFill/>
                </a:ln>
                <a:solidFill>
                  <a:srgbClr val="0037A4"/>
                </a:solidFill>
                <a:effectLst/>
                <a:uLnTx/>
                <a:uFillTx/>
                <a:latin typeface="+mn-lt"/>
                <a:cs typeface="Arial" pitchFamily="34" charset="0"/>
                <a:sym typeface="Wingdings" pitchFamily="2" charset="2"/>
              </a:rPr>
              <a:t>caracteristics</a:t>
            </a:r>
            <a:r>
              <a:rPr kumimoji="0" lang="en-GB" altLang="en-US" sz="2000" b="0" i="0" u="none" strike="noStrike" kern="0" cap="none" spc="0" normalizeH="0" baseline="0" noProof="0" dirty="0">
                <a:ln>
                  <a:noFill/>
                </a:ln>
                <a:solidFill>
                  <a:srgbClr val="0037A4"/>
                </a:solidFill>
                <a:effectLst/>
                <a:uLnTx/>
                <a:uFillTx/>
                <a:latin typeface="+mn-lt"/>
                <a:cs typeface="Arial" pitchFamily="34" charset="0"/>
                <a:sym typeface="Wingdings" pitchFamily="2" charset="2"/>
              </a:rPr>
              <a:t> are the </a:t>
            </a:r>
            <a:r>
              <a:rPr kumimoji="0" lang="en-GB" altLang="en-US" sz="2000" b="0" i="0" u="none" strike="noStrike" kern="0" cap="none" spc="0" normalizeH="0" baseline="0" noProof="0" dirty="0" smtClean="0">
                <a:ln>
                  <a:noFill/>
                </a:ln>
                <a:solidFill>
                  <a:srgbClr val="0037A4"/>
                </a:solidFill>
                <a:effectLst/>
                <a:uLnTx/>
                <a:uFillTx/>
                <a:latin typeface="+mn-lt"/>
                <a:cs typeface="Arial" pitchFamily="34" charset="0"/>
                <a:sym typeface="Wingdings" pitchFamily="2" charset="2"/>
              </a:rPr>
              <a:t>same </a:t>
            </a:r>
            <a:r>
              <a:rPr lang="en-GB" altLang="en-US" sz="2000" kern="0" dirty="0">
                <a:solidFill>
                  <a:srgbClr val="0037A4"/>
                </a:solidFill>
                <a:latin typeface="+mn-lt"/>
                <a:cs typeface="Arial" pitchFamily="34" charset="0"/>
                <a:sym typeface="Wingdings" pitchFamily="2" charset="2"/>
              </a:rPr>
              <a:t></a:t>
            </a:r>
            <a:r>
              <a:rPr kumimoji="0" lang="en-GB" altLang="en-US" sz="2000" b="0" i="0" u="none" strike="noStrike" kern="0" cap="none" spc="0" normalizeH="0" baseline="0" noProof="0" dirty="0" smtClean="0">
                <a:ln>
                  <a:noFill/>
                </a:ln>
                <a:solidFill>
                  <a:srgbClr val="0037A4"/>
                </a:solidFill>
                <a:effectLst/>
                <a:uLnTx/>
                <a:uFillTx/>
                <a:latin typeface="+mn-lt"/>
                <a:cs typeface="Arial" pitchFamily="34" charset="0"/>
                <a:sym typeface="Wingdings" pitchFamily="2" charset="2"/>
              </a:rPr>
              <a:t> </a:t>
            </a:r>
            <a:r>
              <a:rPr kumimoji="0" lang="en-GB" altLang="en-US" sz="2000" b="0" i="0" u="none" strike="noStrike" kern="0" cap="none" spc="0" normalizeH="0" baseline="0" noProof="0" dirty="0">
                <a:ln>
                  <a:noFill/>
                </a:ln>
                <a:solidFill>
                  <a:srgbClr val="0037A4"/>
                </a:solidFill>
                <a:effectLst/>
                <a:uLnTx/>
                <a:uFillTx/>
                <a:latin typeface="+mn-lt"/>
                <a:cs typeface="Arial" pitchFamily="34" charset="0"/>
                <a:sym typeface="Wingdings" pitchFamily="2" charset="2"/>
              </a:rPr>
              <a:t>no impact</a:t>
            </a:r>
          </a:p>
          <a:p>
            <a:pPr marL="800100" marR="0" lvl="1" indent="-342900" defTabSz="914400" eaLnBrk="1" fontAlgn="base" latinLnBrk="0" hangingPunct="1">
              <a:lnSpc>
                <a:spcPct val="100000"/>
              </a:lnSpc>
              <a:spcBef>
                <a:spcPct val="0"/>
              </a:spcBef>
              <a:spcAft>
                <a:spcPct val="0"/>
              </a:spcAft>
              <a:buClrTx/>
              <a:buSzTx/>
              <a:buFontTx/>
              <a:buAutoNum type="alphaLcParenR"/>
              <a:tabLst/>
              <a:defRPr/>
            </a:pPr>
            <a:r>
              <a:rPr kumimoji="0" lang="en-GB" altLang="en-US" sz="2000" b="0" i="0" u="none" strike="noStrike" kern="0" cap="none" spc="0" normalizeH="0" baseline="0" noProof="0" dirty="0">
                <a:ln>
                  <a:noFill/>
                </a:ln>
                <a:solidFill>
                  <a:srgbClr val="0037A4"/>
                </a:solidFill>
                <a:effectLst/>
                <a:uLnTx/>
                <a:uFillTx/>
                <a:latin typeface="+mn-lt"/>
                <a:cs typeface="Arial" pitchFamily="34" charset="0"/>
                <a:sym typeface="Wingdings" pitchFamily="2" charset="2"/>
              </a:rPr>
              <a:t>If essential </a:t>
            </a:r>
            <a:r>
              <a:rPr kumimoji="0" lang="en-GB" altLang="en-US" sz="2000" b="0" i="0" u="none" strike="noStrike" kern="0" cap="none" spc="0" normalizeH="0" baseline="0" noProof="0" dirty="0" err="1">
                <a:ln>
                  <a:noFill/>
                </a:ln>
                <a:solidFill>
                  <a:srgbClr val="0037A4"/>
                </a:solidFill>
                <a:effectLst/>
                <a:uLnTx/>
                <a:uFillTx/>
                <a:latin typeface="+mn-lt"/>
                <a:cs typeface="Arial" pitchFamily="34" charset="0"/>
                <a:sym typeface="Wingdings" pitchFamily="2" charset="2"/>
              </a:rPr>
              <a:t>caracteristics</a:t>
            </a:r>
            <a:r>
              <a:rPr kumimoji="0" lang="en-GB" altLang="en-US" sz="2000" b="0" i="0" u="none" strike="noStrike" kern="0" cap="none" spc="0" normalizeH="0" baseline="0" noProof="0" dirty="0">
                <a:ln>
                  <a:noFill/>
                </a:ln>
                <a:solidFill>
                  <a:srgbClr val="0037A4"/>
                </a:solidFill>
                <a:effectLst/>
                <a:uLnTx/>
                <a:uFillTx/>
                <a:latin typeface="+mn-lt"/>
                <a:cs typeface="Arial" pitchFamily="34" charset="0"/>
                <a:sym typeface="Wingdings" pitchFamily="2" charset="2"/>
              </a:rPr>
              <a:t> are affected </a:t>
            </a:r>
            <a:r>
              <a:rPr kumimoji="0" lang="en-GB" altLang="en-US" sz="2000" b="0" i="0" u="none" strike="noStrike" kern="0" cap="none" spc="0" normalizeH="0" baseline="0" noProof="0" dirty="0" smtClean="0">
                <a:ln>
                  <a:noFill/>
                </a:ln>
                <a:solidFill>
                  <a:srgbClr val="0037A4"/>
                </a:solidFill>
                <a:effectLst/>
                <a:uLnTx/>
                <a:uFillTx/>
                <a:latin typeface="+mn-lt"/>
                <a:cs typeface="Arial" pitchFamily="34" charset="0"/>
                <a:sym typeface="Wingdings" pitchFamily="2" charset="2"/>
              </a:rPr>
              <a:t>  </a:t>
            </a:r>
            <a:r>
              <a:rPr kumimoji="0" lang="en-GB" altLang="en-US" sz="2000" b="0" i="0" u="none" strike="noStrike" kern="0" cap="none" spc="0" normalizeH="0" noProof="0" dirty="0" smtClean="0">
                <a:ln>
                  <a:noFill/>
                </a:ln>
                <a:solidFill>
                  <a:srgbClr val="0037A4"/>
                </a:solidFill>
                <a:effectLst/>
                <a:uLnTx/>
                <a:uFillTx/>
                <a:latin typeface="+mn-lt"/>
                <a:cs typeface="Arial" pitchFamily="34" charset="0"/>
                <a:sym typeface="Wingdings" pitchFamily="2" charset="2"/>
              </a:rPr>
              <a:t> </a:t>
            </a:r>
            <a:r>
              <a:rPr kumimoji="0" lang="en-GB" altLang="en-US" sz="2000" b="0" i="0" u="none" strike="noStrike" kern="0" cap="none" spc="0" normalizeH="0" baseline="0" noProof="0" dirty="0" smtClean="0">
                <a:ln>
                  <a:noFill/>
                </a:ln>
                <a:solidFill>
                  <a:srgbClr val="0037A4"/>
                </a:solidFill>
                <a:effectLst/>
                <a:uLnTx/>
                <a:uFillTx/>
                <a:latin typeface="+mn-lt"/>
                <a:cs typeface="Arial" pitchFamily="34" charset="0"/>
                <a:sym typeface="Wingdings" pitchFamily="2" charset="2"/>
              </a:rPr>
              <a:t>new </a:t>
            </a:r>
            <a:r>
              <a:rPr kumimoji="0" lang="en-GB" altLang="en-US" sz="2000" b="0" i="0" u="none" strike="noStrike" kern="0" cap="none" spc="0" normalizeH="0" baseline="0" noProof="0" dirty="0">
                <a:ln>
                  <a:noFill/>
                </a:ln>
                <a:solidFill>
                  <a:srgbClr val="0037A4"/>
                </a:solidFill>
                <a:effectLst/>
                <a:uLnTx/>
                <a:uFillTx/>
                <a:latin typeface="+mn-lt"/>
                <a:cs typeface="Arial" pitchFamily="34" charset="0"/>
                <a:sym typeface="Wingdings" pitchFamily="2" charset="2"/>
              </a:rPr>
              <a:t>filing</a:t>
            </a:r>
          </a:p>
          <a:p>
            <a:pPr marL="800100" marR="0" lvl="1" indent="-342900" defTabSz="914400" eaLnBrk="1" fontAlgn="base" latinLnBrk="0" hangingPunct="1">
              <a:lnSpc>
                <a:spcPct val="100000"/>
              </a:lnSpc>
              <a:spcBef>
                <a:spcPct val="0"/>
              </a:spcBef>
              <a:spcAft>
                <a:spcPct val="0"/>
              </a:spcAft>
              <a:buClrTx/>
              <a:buSzTx/>
              <a:buFontTx/>
              <a:buNone/>
              <a:tabLst/>
              <a:defRPr/>
            </a:pPr>
            <a:endParaRPr kumimoji="0" lang="en-GB" altLang="en-US" sz="2000" b="0" i="0" u="none" strike="noStrike" kern="0" cap="none" spc="0" normalizeH="0" baseline="0" noProof="0" dirty="0">
              <a:ln>
                <a:noFill/>
              </a:ln>
              <a:solidFill>
                <a:srgbClr val="0037A4"/>
              </a:solidFill>
              <a:effectLst/>
              <a:uLnTx/>
              <a:uFillTx/>
              <a:latin typeface="+mn-lt"/>
              <a:cs typeface="Arial" pitchFamily="34" charset="0"/>
              <a:sym typeface="Wingdings" pitchFamily="2" charset="2"/>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en-GB" altLang="en-US" sz="1800" b="0" i="0" u="none" strike="noStrike" kern="0" cap="none" spc="0" normalizeH="0" baseline="0" noProof="0" dirty="0">
                <a:ln>
                  <a:noFill/>
                </a:ln>
                <a:solidFill>
                  <a:srgbClr val="0037A4"/>
                </a:solidFill>
                <a:effectLst/>
                <a:uLnTx/>
                <a:uFillTx/>
                <a:latin typeface="+mn-lt"/>
                <a:cs typeface="Arial" pitchFamily="34" charset="0"/>
                <a:sym typeface="Wingdings" pitchFamily="2" charset="2"/>
              </a:rPr>
              <a:t>N.B:</a:t>
            </a:r>
            <a:r>
              <a:rPr kumimoji="0" lang="en-GB" altLang="en-US" sz="2000" b="0" i="0" u="none" strike="noStrike" kern="0" cap="none" spc="0" normalizeH="0" baseline="0" noProof="0" dirty="0">
                <a:ln>
                  <a:noFill/>
                </a:ln>
                <a:solidFill>
                  <a:srgbClr val="0037A4"/>
                </a:solidFill>
                <a:effectLst/>
                <a:uLnTx/>
                <a:uFillTx/>
                <a:latin typeface="+mn-lt"/>
                <a:cs typeface="Arial" pitchFamily="34" charset="0"/>
                <a:sym typeface="Wingdings" pitchFamily="2" charset="2"/>
              </a:rPr>
              <a:t>	- </a:t>
            </a:r>
            <a:r>
              <a:rPr kumimoji="0" lang="en-GB" altLang="en-US" sz="1800" b="0" i="0" u="none" strike="noStrike" kern="0" cap="none" spc="0" normalizeH="0" baseline="0" noProof="0" dirty="0">
                <a:ln>
                  <a:noFill/>
                </a:ln>
                <a:solidFill>
                  <a:srgbClr val="0037A4"/>
                </a:solidFill>
                <a:effectLst/>
                <a:uLnTx/>
                <a:uFillTx/>
                <a:latin typeface="+mn-lt"/>
                <a:cs typeface="Arial" pitchFamily="34" charset="0"/>
                <a:sym typeface="Wingdings" pitchFamily="2" charset="2"/>
              </a:rPr>
              <a:t>Possibility to defer the publication </a:t>
            </a:r>
            <a:r>
              <a:rPr kumimoji="0" lang="en-GB" altLang="en-US" sz="1800" b="0" i="0" u="none" strike="noStrike" kern="0" cap="none" spc="0" normalizeH="0" baseline="0" noProof="0" dirty="0" smtClean="0">
                <a:ln>
                  <a:noFill/>
                </a:ln>
                <a:solidFill>
                  <a:srgbClr val="0037A4"/>
                </a:solidFill>
                <a:effectLst/>
                <a:uLnTx/>
                <a:uFillTx/>
                <a:latin typeface="+mn-lt"/>
                <a:cs typeface="Arial" pitchFamily="34" charset="0"/>
                <a:sym typeface="Wingdings" pitchFamily="2" charset="2"/>
              </a:rPr>
              <a:t>up </a:t>
            </a:r>
            <a:r>
              <a:rPr kumimoji="0" lang="en-GB" altLang="en-US" sz="1800" b="0" i="0" u="none" strike="noStrike" kern="0" cap="none" spc="0" normalizeH="0" baseline="0" noProof="0" dirty="0">
                <a:ln>
                  <a:noFill/>
                </a:ln>
                <a:solidFill>
                  <a:srgbClr val="0037A4"/>
                </a:solidFill>
                <a:effectLst/>
                <a:uLnTx/>
                <a:uFillTx/>
                <a:latin typeface="+mn-lt"/>
                <a:cs typeface="Arial" pitchFamily="34" charset="0"/>
                <a:sym typeface="Wingdings" pitchFamily="2" charset="2"/>
              </a:rPr>
              <a:t>to 30 months</a:t>
            </a:r>
          </a:p>
          <a:p>
            <a:pPr marL="0" marR="0" lvl="0" indent="0" defTabSz="914400" eaLnBrk="1" fontAlgn="base" latinLnBrk="0" hangingPunct="1">
              <a:lnSpc>
                <a:spcPct val="100000"/>
              </a:lnSpc>
              <a:spcBef>
                <a:spcPct val="0"/>
              </a:spcBef>
              <a:spcAft>
                <a:spcPct val="0"/>
              </a:spcAft>
              <a:buClrTx/>
              <a:buSzTx/>
              <a:buFontTx/>
              <a:buNone/>
              <a:tabLst/>
              <a:defRPr/>
            </a:pPr>
            <a:r>
              <a:rPr kumimoji="0" lang="en-GB" altLang="en-US" sz="1800" b="0" i="0" u="none" strike="noStrike" kern="0" cap="none" spc="0" normalizeH="0" baseline="0" noProof="0" dirty="0">
                <a:ln>
                  <a:noFill/>
                </a:ln>
                <a:solidFill>
                  <a:srgbClr val="0037A4"/>
                </a:solidFill>
                <a:effectLst/>
                <a:uLnTx/>
                <a:uFillTx/>
                <a:latin typeface="+mn-lt"/>
                <a:cs typeface="Arial" pitchFamily="34" charset="0"/>
                <a:sym typeface="Wingdings" pitchFamily="2" charset="2"/>
              </a:rPr>
              <a:t>	- Unpublished application is reputed non-existing</a:t>
            </a:r>
          </a:p>
          <a:p>
            <a:pPr marL="0" marR="0" lvl="0" indent="0" defTabSz="914400" eaLnBrk="1" fontAlgn="base" latinLnBrk="0" hangingPunct="1">
              <a:lnSpc>
                <a:spcPct val="100000"/>
              </a:lnSpc>
              <a:spcBef>
                <a:spcPct val="0"/>
              </a:spcBef>
              <a:spcAft>
                <a:spcPct val="0"/>
              </a:spcAft>
              <a:buClrTx/>
              <a:buSzTx/>
              <a:buFontTx/>
              <a:buNone/>
              <a:tabLst/>
              <a:defRPr/>
            </a:pPr>
            <a:r>
              <a:rPr kumimoji="0" lang="en-GB" altLang="en-US" sz="1800" b="0" i="0" u="none" strike="noStrike" kern="0" cap="none" spc="0" normalizeH="0" baseline="0" noProof="0" dirty="0">
                <a:ln>
                  <a:noFill/>
                </a:ln>
                <a:solidFill>
                  <a:srgbClr val="0037A4"/>
                </a:solidFill>
                <a:effectLst/>
                <a:uLnTx/>
                <a:uFillTx/>
                <a:latin typeface="+mn-lt"/>
                <a:cs typeface="Arial" pitchFamily="34" charset="0"/>
                <a:sym typeface="Wingdings" pitchFamily="2" charset="2"/>
              </a:rPr>
              <a:t>	- Also allows to hide </a:t>
            </a:r>
            <a:r>
              <a:rPr kumimoji="0" lang="en-GB" altLang="en-US" sz="1800" b="0" i="0" u="none" strike="noStrike" kern="0" cap="none" spc="0" normalizeH="0" baseline="0" noProof="0" dirty="0" smtClean="0">
                <a:ln>
                  <a:noFill/>
                </a:ln>
                <a:solidFill>
                  <a:srgbClr val="0037A4"/>
                </a:solidFill>
                <a:effectLst/>
                <a:uLnTx/>
                <a:uFillTx/>
                <a:latin typeface="+mn-lt"/>
                <a:cs typeface="Arial" pitchFamily="34" charset="0"/>
                <a:sym typeface="Wingdings" pitchFamily="2" charset="2"/>
              </a:rPr>
              <a:t>the design filings </a:t>
            </a:r>
            <a:r>
              <a:rPr kumimoji="0" lang="en-GB" altLang="en-US" sz="1800" b="0" i="0" u="none" strike="noStrike" kern="0" cap="none" spc="0" normalizeH="0" baseline="0" noProof="0" dirty="0">
                <a:ln>
                  <a:noFill/>
                </a:ln>
                <a:solidFill>
                  <a:srgbClr val="0037A4"/>
                </a:solidFill>
                <a:effectLst/>
                <a:uLnTx/>
                <a:uFillTx/>
                <a:latin typeface="+mn-lt"/>
                <a:cs typeface="Arial" pitchFamily="34" charset="0"/>
                <a:sym typeface="Wingdings" pitchFamily="2" charset="2"/>
              </a:rPr>
              <a:t>to </a:t>
            </a:r>
            <a:r>
              <a:rPr kumimoji="0" lang="en-GB" altLang="en-US" sz="1800" b="0" i="0" u="none" strike="noStrike" kern="0" cap="none" spc="0" normalizeH="0" baseline="0" noProof="0" dirty="0" smtClean="0">
                <a:ln>
                  <a:noFill/>
                </a:ln>
                <a:solidFill>
                  <a:srgbClr val="0037A4"/>
                </a:solidFill>
                <a:effectLst/>
                <a:uLnTx/>
                <a:uFillTx/>
                <a:latin typeface="+mn-lt"/>
                <a:cs typeface="Arial" pitchFamily="34" charset="0"/>
                <a:sym typeface="Wingdings" pitchFamily="2" charset="2"/>
              </a:rPr>
              <a:t>the competitors  </a:t>
            </a:r>
            <a:endParaRPr kumimoji="0" lang="en-GB" altLang="en-US" sz="2000" b="0" i="0" u="none" strike="noStrike" kern="0" cap="none" spc="0" normalizeH="0" baseline="0" noProof="0" dirty="0">
              <a:ln>
                <a:noFill/>
              </a:ln>
              <a:solidFill>
                <a:srgbClr val="0037A4"/>
              </a:solidFill>
              <a:effectLst/>
              <a:uLnTx/>
              <a:uFillTx/>
              <a:latin typeface="+mn-lt"/>
              <a:cs typeface="Arial" pitchFamily="34" charset="0"/>
              <a:sym typeface="Wingdings" pitchFamily="2" charset="2"/>
            </a:endParaRPr>
          </a:p>
          <a:p>
            <a:pPr marL="0" marR="0" lvl="0" indent="0" defTabSz="914400" eaLnBrk="0" fontAlgn="auto" latinLnBrk="0" hangingPunct="0">
              <a:lnSpc>
                <a:spcPct val="100000"/>
              </a:lnSpc>
              <a:spcBef>
                <a:spcPct val="20000"/>
              </a:spcBef>
              <a:spcAft>
                <a:spcPts val="0"/>
              </a:spcAft>
              <a:buClr>
                <a:srgbClr val="006FB3"/>
              </a:buClr>
              <a:buSzTx/>
              <a:buFont typeface="Arial" pitchFamily="34" charset="0"/>
              <a:buNone/>
              <a:tabLst/>
              <a:defRPr/>
            </a:pPr>
            <a:endParaRPr kumimoji="0" lang="en-GB" altLang="en-US" sz="2000" b="0" i="0" u="none" strike="noStrike" kern="0" cap="none" spc="0" normalizeH="0" baseline="0" noProof="0" dirty="0">
              <a:ln>
                <a:noFill/>
              </a:ln>
              <a:solidFill>
                <a:srgbClr val="0037A4"/>
              </a:solidFill>
              <a:effectLst/>
              <a:uLnTx/>
              <a:uFillTx/>
              <a:latin typeface="+mn-lt"/>
              <a:cs typeface="Arial" pitchFamily="34" charset="0"/>
              <a:sym typeface="Wingdings" pitchFamily="2" charset="2"/>
            </a:endParaRPr>
          </a:p>
          <a:p>
            <a:pPr marL="0" marR="0" lvl="0" indent="0" defTabSz="914400" eaLnBrk="1" fontAlgn="base" latinLnBrk="0" hangingPunct="1">
              <a:lnSpc>
                <a:spcPct val="100000"/>
              </a:lnSpc>
              <a:spcBef>
                <a:spcPct val="0"/>
              </a:spcBef>
              <a:spcAft>
                <a:spcPct val="0"/>
              </a:spcAft>
              <a:buClr>
                <a:srgbClr val="008000"/>
              </a:buClr>
              <a:buSzTx/>
              <a:buFont typeface="Wingdings" pitchFamily="2" charset="2"/>
              <a:buChar char="ü"/>
              <a:tabLst/>
              <a:defRPr/>
            </a:pPr>
            <a:r>
              <a:rPr kumimoji="0" lang="en-GB" altLang="en-US" sz="2000" b="0" i="0" u="none" strike="noStrike" kern="0" cap="none" spc="0" normalizeH="0" baseline="0" noProof="0" dirty="0">
                <a:ln>
                  <a:noFill/>
                </a:ln>
                <a:solidFill>
                  <a:srgbClr val="0037A4"/>
                </a:solidFill>
                <a:effectLst/>
                <a:uLnTx/>
                <a:uFillTx/>
                <a:latin typeface="+mn-lt"/>
                <a:cs typeface="Arial" pitchFamily="34" charset="0"/>
                <a:sym typeface="Wingdings" pitchFamily="2" charset="2"/>
              </a:rPr>
              <a:t>    </a:t>
            </a:r>
            <a:r>
              <a:rPr kumimoji="0" lang="en-GB" altLang="en-US" sz="2000" b="0" i="0" u="none" strike="noStrike" kern="0" cap="none" spc="0" normalizeH="0" baseline="0" noProof="0" dirty="0" smtClean="0">
                <a:ln>
                  <a:noFill/>
                </a:ln>
                <a:solidFill>
                  <a:srgbClr val="0037A4"/>
                </a:solidFill>
                <a:effectLst/>
                <a:uLnTx/>
                <a:uFillTx/>
                <a:latin typeface="+mn-lt"/>
                <a:cs typeface="Arial" pitchFamily="34" charset="0"/>
                <a:sym typeface="Wingdings" pitchFamily="2" charset="2"/>
              </a:rPr>
              <a:t>Select carefully </a:t>
            </a:r>
            <a:r>
              <a:rPr kumimoji="0" lang="fr-CH" sz="2000" b="0" i="0" u="none" strike="noStrike" kern="0" cap="none" spc="0" normalizeH="0" baseline="0" noProof="0" dirty="0" smtClean="0">
                <a:ln>
                  <a:noFill/>
                </a:ln>
                <a:solidFill>
                  <a:srgbClr val="0037A4"/>
                </a:solidFill>
                <a:effectLst/>
                <a:uLnTx/>
                <a:uFillTx/>
                <a:latin typeface="+mn-lt"/>
              </a:rPr>
              <a:t>countries </a:t>
            </a:r>
            <a:r>
              <a:rPr kumimoji="0" lang="fr-CH" sz="2000" b="0" i="0" u="none" strike="noStrike" kern="0" cap="none" spc="0" normalizeH="0" baseline="0" noProof="0" dirty="0" err="1">
                <a:ln>
                  <a:noFill/>
                </a:ln>
                <a:solidFill>
                  <a:srgbClr val="0037A4"/>
                </a:solidFill>
                <a:effectLst/>
                <a:uLnTx/>
                <a:uFillTx/>
                <a:latin typeface="+mn-lt"/>
              </a:rPr>
              <a:t>where</a:t>
            </a:r>
            <a:r>
              <a:rPr kumimoji="0" lang="fr-CH" sz="2000" b="0" i="0" u="none" strike="noStrike" kern="0" cap="none" spc="0" normalizeH="0" baseline="0" noProof="0" dirty="0">
                <a:ln>
                  <a:noFill/>
                </a:ln>
                <a:solidFill>
                  <a:srgbClr val="0037A4"/>
                </a:solidFill>
                <a:effectLst/>
                <a:uLnTx/>
                <a:uFillTx/>
                <a:latin typeface="+mn-lt"/>
              </a:rPr>
              <a:t> to </a:t>
            </a:r>
            <a:r>
              <a:rPr kumimoji="0" lang="fr-CH" sz="2000" b="0" i="0" u="none" strike="noStrike" kern="0" cap="none" spc="0" normalizeH="0" baseline="0" noProof="0" dirty="0" err="1" smtClean="0">
                <a:ln>
                  <a:noFill/>
                </a:ln>
                <a:solidFill>
                  <a:srgbClr val="0037A4"/>
                </a:solidFill>
                <a:effectLst/>
                <a:uLnTx/>
                <a:uFillTx/>
                <a:latin typeface="+mn-lt"/>
              </a:rPr>
              <a:t>protect</a:t>
            </a:r>
            <a:r>
              <a:rPr kumimoji="0" lang="fr-CH" sz="2000" b="0" i="0" u="none" strike="noStrike" kern="0" cap="none" spc="0" normalizeH="0" baseline="0" noProof="0" dirty="0" smtClean="0">
                <a:ln>
                  <a:noFill/>
                </a:ln>
                <a:solidFill>
                  <a:srgbClr val="0037A4"/>
                </a:solidFill>
                <a:effectLst/>
                <a:uLnTx/>
                <a:uFillTx/>
                <a:latin typeface="+mn-lt"/>
              </a:rPr>
              <a:t>: </a:t>
            </a:r>
          </a:p>
          <a:p>
            <a:pPr marL="0" marR="0" lvl="0" indent="0" defTabSz="914400" eaLnBrk="1" fontAlgn="base" latinLnBrk="0" hangingPunct="1">
              <a:lnSpc>
                <a:spcPct val="100000"/>
              </a:lnSpc>
              <a:spcBef>
                <a:spcPct val="0"/>
              </a:spcBef>
              <a:spcAft>
                <a:spcPct val="0"/>
              </a:spcAft>
              <a:buClr>
                <a:srgbClr val="008000"/>
              </a:buClr>
              <a:buSzTx/>
              <a:tabLst/>
              <a:defRPr/>
            </a:pPr>
            <a:r>
              <a:rPr kumimoji="0" lang="fr-CH" sz="2000" b="0" i="0" u="none" strike="noStrike" kern="0" cap="none" spc="0" normalizeH="0" baseline="0" noProof="0" dirty="0" smtClean="0">
                <a:ln>
                  <a:noFill/>
                </a:ln>
                <a:solidFill>
                  <a:srgbClr val="0037A4"/>
                </a:solidFill>
                <a:effectLst/>
                <a:uLnTx/>
                <a:uFillTx/>
                <a:latin typeface="+mn-lt"/>
              </a:rPr>
              <a:t> </a:t>
            </a:r>
            <a:endParaRPr kumimoji="0" lang="en-GB" altLang="en-US" sz="2000" b="0" i="0" u="none" strike="noStrike" kern="0" cap="none" spc="0" normalizeH="0" baseline="0" noProof="0" dirty="0">
              <a:ln>
                <a:noFill/>
              </a:ln>
              <a:solidFill>
                <a:srgbClr val="0037A4"/>
              </a:solidFill>
              <a:effectLst/>
              <a:uLnTx/>
              <a:uFillTx/>
              <a:latin typeface="+mn-lt"/>
              <a:cs typeface="Arial" pitchFamily="34" charset="0"/>
              <a:sym typeface="Wingdings" pitchFamily="2" charset="2"/>
            </a:endParaRPr>
          </a:p>
          <a:p>
            <a:pPr lvl="1" eaLnBrk="1" fontAlgn="base" hangingPunct="1">
              <a:spcBef>
                <a:spcPct val="0"/>
              </a:spcBef>
              <a:spcAft>
                <a:spcPct val="0"/>
              </a:spcAft>
              <a:buClrTx/>
              <a:buFontTx/>
              <a:buAutoNum type="alphaLcParenR"/>
              <a:defRPr/>
            </a:pPr>
            <a:r>
              <a:rPr lang="fr-CH" sz="2000" kern="0" dirty="0">
                <a:solidFill>
                  <a:srgbClr val="0037A4"/>
                </a:solidFill>
                <a:latin typeface="+mn-lt"/>
              </a:rPr>
              <a:t>Check in </a:t>
            </a:r>
            <a:r>
              <a:rPr lang="fr-CH" sz="2000" kern="0" dirty="0" err="1">
                <a:solidFill>
                  <a:srgbClr val="0037A4"/>
                </a:solidFill>
                <a:latin typeface="+mn-lt"/>
              </a:rPr>
              <a:t>particular</a:t>
            </a:r>
            <a:r>
              <a:rPr lang="fr-CH" sz="2000" kern="0" dirty="0">
                <a:solidFill>
                  <a:srgbClr val="0037A4"/>
                </a:solidFill>
                <a:latin typeface="+mn-lt"/>
              </a:rPr>
              <a:t> </a:t>
            </a:r>
            <a:r>
              <a:rPr lang="fr-CH" sz="2000" kern="0" dirty="0" err="1">
                <a:solidFill>
                  <a:srgbClr val="0037A4"/>
                </a:solidFill>
                <a:latin typeface="+mn-lt"/>
              </a:rPr>
              <a:t>where</a:t>
            </a:r>
            <a:r>
              <a:rPr lang="fr-CH" sz="2000" kern="0" dirty="0">
                <a:solidFill>
                  <a:srgbClr val="0037A4"/>
                </a:solidFill>
                <a:latin typeface="+mn-lt"/>
              </a:rPr>
              <a:t> </a:t>
            </a:r>
            <a:r>
              <a:rPr lang="fr-CH" sz="2000" kern="0" dirty="0" err="1">
                <a:solidFill>
                  <a:srgbClr val="0037A4"/>
                </a:solidFill>
                <a:latin typeface="+mn-lt"/>
              </a:rPr>
              <a:t>deferment</a:t>
            </a:r>
            <a:r>
              <a:rPr lang="fr-CH" sz="2000" kern="0" dirty="0">
                <a:solidFill>
                  <a:srgbClr val="0037A4"/>
                </a:solidFill>
                <a:latin typeface="+mn-lt"/>
              </a:rPr>
              <a:t> </a:t>
            </a:r>
            <a:r>
              <a:rPr lang="fr-CH" sz="2000" kern="0" dirty="0" err="1">
                <a:solidFill>
                  <a:srgbClr val="0037A4"/>
                </a:solidFill>
                <a:latin typeface="+mn-lt"/>
              </a:rPr>
              <a:t>is</a:t>
            </a:r>
            <a:r>
              <a:rPr lang="fr-CH" sz="2000" kern="0" dirty="0">
                <a:solidFill>
                  <a:srgbClr val="0037A4"/>
                </a:solidFill>
                <a:latin typeface="+mn-lt"/>
              </a:rPr>
              <a:t> possible and </a:t>
            </a:r>
            <a:r>
              <a:rPr lang="fr-CH" sz="2000" kern="0" dirty="0" smtClean="0">
                <a:solidFill>
                  <a:srgbClr val="0037A4"/>
                </a:solidFill>
                <a:latin typeface="+mn-lt"/>
              </a:rPr>
              <a:t>if </a:t>
            </a:r>
            <a:r>
              <a:rPr lang="fr-CH" sz="2000" kern="0" dirty="0" err="1" smtClean="0">
                <a:solidFill>
                  <a:srgbClr val="0037A4"/>
                </a:solidFill>
                <a:latin typeface="+mn-lt"/>
              </a:rPr>
              <a:t>deferment</a:t>
            </a:r>
            <a:r>
              <a:rPr lang="fr-CH" sz="2000" kern="0" dirty="0" smtClean="0">
                <a:solidFill>
                  <a:srgbClr val="0037A4"/>
                </a:solidFill>
                <a:latin typeface="+mn-lt"/>
              </a:rPr>
              <a:t> </a:t>
            </a:r>
            <a:r>
              <a:rPr lang="fr-CH" sz="2000" kern="0" dirty="0" err="1" smtClean="0">
                <a:solidFill>
                  <a:srgbClr val="0037A4"/>
                </a:solidFill>
                <a:latin typeface="+mn-lt"/>
              </a:rPr>
              <a:t>is</a:t>
            </a:r>
            <a:r>
              <a:rPr lang="fr-CH" sz="2000" kern="0" dirty="0" smtClean="0">
                <a:solidFill>
                  <a:srgbClr val="0037A4"/>
                </a:solidFill>
                <a:latin typeface="+mn-lt"/>
              </a:rPr>
              <a:t> </a:t>
            </a:r>
            <a:r>
              <a:rPr lang="fr-CH" sz="2000" kern="0" dirty="0" err="1" smtClean="0">
                <a:solidFill>
                  <a:srgbClr val="0037A4"/>
                </a:solidFill>
                <a:latin typeface="+mn-lt"/>
              </a:rPr>
              <a:t>needed</a:t>
            </a:r>
            <a:r>
              <a:rPr lang="fr-CH" sz="2000" kern="0" dirty="0" smtClean="0">
                <a:solidFill>
                  <a:srgbClr val="0037A4"/>
                </a:solidFill>
                <a:latin typeface="+mn-lt"/>
              </a:rPr>
              <a:t> do </a:t>
            </a:r>
            <a:r>
              <a:rPr lang="fr-CH" sz="2000" kern="0" dirty="0">
                <a:solidFill>
                  <a:srgbClr val="0037A4"/>
                </a:solidFill>
                <a:latin typeface="+mn-lt"/>
              </a:rPr>
              <a:t>not </a:t>
            </a:r>
            <a:r>
              <a:rPr lang="fr-CH" sz="2000" kern="0" dirty="0" err="1">
                <a:solidFill>
                  <a:srgbClr val="0037A4"/>
                </a:solidFill>
                <a:latin typeface="+mn-lt"/>
              </a:rPr>
              <a:t>designate</a:t>
            </a:r>
            <a:r>
              <a:rPr lang="fr-CH" sz="2000" kern="0" dirty="0">
                <a:solidFill>
                  <a:srgbClr val="0037A4"/>
                </a:solidFill>
                <a:latin typeface="+mn-lt"/>
              </a:rPr>
              <a:t> countries </a:t>
            </a:r>
            <a:r>
              <a:rPr lang="fr-CH" sz="2000" kern="0" dirty="0" err="1">
                <a:solidFill>
                  <a:srgbClr val="0037A4"/>
                </a:solidFill>
                <a:latin typeface="+mn-lt"/>
              </a:rPr>
              <a:t>where</a:t>
            </a:r>
            <a:r>
              <a:rPr lang="fr-CH" sz="2000" kern="0" dirty="0">
                <a:solidFill>
                  <a:srgbClr val="0037A4"/>
                </a:solidFill>
                <a:latin typeface="+mn-lt"/>
              </a:rPr>
              <a:t> </a:t>
            </a:r>
            <a:r>
              <a:rPr lang="fr-CH" sz="2000" kern="0" dirty="0" err="1">
                <a:solidFill>
                  <a:srgbClr val="0037A4"/>
                </a:solidFill>
                <a:latin typeface="+mn-lt"/>
              </a:rPr>
              <a:t>deferment</a:t>
            </a:r>
            <a:r>
              <a:rPr lang="fr-CH" sz="2000" kern="0" dirty="0">
                <a:solidFill>
                  <a:srgbClr val="0037A4"/>
                </a:solidFill>
                <a:latin typeface="+mn-lt"/>
              </a:rPr>
              <a:t> </a:t>
            </a:r>
            <a:r>
              <a:rPr lang="fr-CH" sz="2000" kern="0" dirty="0" err="1">
                <a:solidFill>
                  <a:srgbClr val="0037A4"/>
                </a:solidFill>
                <a:latin typeface="+mn-lt"/>
              </a:rPr>
              <a:t>is</a:t>
            </a:r>
            <a:r>
              <a:rPr lang="fr-CH" sz="2000" kern="0" dirty="0">
                <a:solidFill>
                  <a:srgbClr val="0037A4"/>
                </a:solidFill>
                <a:latin typeface="+mn-lt"/>
              </a:rPr>
              <a:t> not possible</a:t>
            </a:r>
          </a:p>
          <a:p>
            <a:pPr marL="800100" marR="0" lvl="1" indent="-342900" defTabSz="914400" eaLnBrk="1" fontAlgn="base" latinLnBrk="0" hangingPunct="1">
              <a:lnSpc>
                <a:spcPct val="100000"/>
              </a:lnSpc>
              <a:spcBef>
                <a:spcPct val="0"/>
              </a:spcBef>
              <a:spcAft>
                <a:spcPct val="0"/>
              </a:spcAft>
              <a:buClrTx/>
              <a:buSzTx/>
              <a:buFontTx/>
              <a:buAutoNum type="alphaLcParenR"/>
              <a:tabLst/>
              <a:defRPr/>
            </a:pPr>
            <a:r>
              <a:rPr kumimoji="0" lang="en-GB" altLang="en-US" sz="2000" b="0" i="0" u="none" strike="noStrike" kern="0" cap="none" spc="0" normalizeH="0" baseline="0" noProof="0" dirty="0" smtClean="0">
                <a:ln>
                  <a:noFill/>
                </a:ln>
                <a:solidFill>
                  <a:srgbClr val="0037A4"/>
                </a:solidFill>
                <a:effectLst/>
                <a:uLnTx/>
                <a:uFillTx/>
                <a:latin typeface="+mn-lt"/>
                <a:cs typeface="Arial" pitchFamily="34" charset="0"/>
                <a:sym typeface="Wingdings" pitchFamily="2" charset="2"/>
              </a:rPr>
              <a:t>If </a:t>
            </a:r>
            <a:r>
              <a:rPr kumimoji="0" lang="en-GB" altLang="en-US" sz="2000" b="0" i="0" u="none" strike="noStrike" kern="0" cap="none" spc="0" normalizeH="0" baseline="0" noProof="0" dirty="0">
                <a:ln>
                  <a:noFill/>
                </a:ln>
                <a:solidFill>
                  <a:srgbClr val="0037A4"/>
                </a:solidFill>
                <a:effectLst/>
                <a:uLnTx/>
                <a:uFillTx/>
                <a:latin typeface="+mn-lt"/>
                <a:cs typeface="Arial" pitchFamily="34" charset="0"/>
                <a:sym typeface="Wingdings" pitchFamily="2" charset="2"/>
              </a:rPr>
              <a:t>enforcement not possible =&gt; </a:t>
            </a:r>
            <a:r>
              <a:rPr kumimoji="0" lang="en-GB" altLang="en-US" sz="2000" b="0" i="0" u="none" strike="noStrike" kern="0" cap="none" spc="0" normalizeH="0" baseline="0" noProof="0" dirty="0" smtClean="0">
                <a:ln>
                  <a:noFill/>
                </a:ln>
                <a:solidFill>
                  <a:srgbClr val="0037A4"/>
                </a:solidFill>
                <a:effectLst/>
                <a:uLnTx/>
                <a:uFillTx/>
                <a:latin typeface="+mn-lt"/>
                <a:cs typeface="Arial" pitchFamily="34" charset="0"/>
                <a:sym typeface="Wingdings" pitchFamily="2" charset="2"/>
              </a:rPr>
              <a:t>question </a:t>
            </a:r>
            <a:r>
              <a:rPr kumimoji="0" lang="en-GB" altLang="en-US" sz="2000" b="0" i="0" u="none" strike="noStrike" kern="0" cap="none" spc="0" normalizeH="0" baseline="0" noProof="0" dirty="0">
                <a:ln>
                  <a:noFill/>
                </a:ln>
                <a:solidFill>
                  <a:srgbClr val="0037A4"/>
                </a:solidFill>
                <a:effectLst/>
                <a:uLnTx/>
                <a:uFillTx/>
                <a:latin typeface="+mn-lt"/>
                <a:cs typeface="Arial" pitchFamily="34" charset="0"/>
                <a:sym typeface="Wingdings" pitchFamily="2" charset="2"/>
              </a:rPr>
              <a:t>usefulness of protection</a:t>
            </a:r>
          </a:p>
          <a:p>
            <a:pPr marL="800100" marR="0" lvl="1" indent="-342900" defTabSz="914400" eaLnBrk="1" fontAlgn="base" latinLnBrk="0" hangingPunct="1">
              <a:lnSpc>
                <a:spcPct val="100000"/>
              </a:lnSpc>
              <a:spcBef>
                <a:spcPct val="0"/>
              </a:spcBef>
              <a:spcAft>
                <a:spcPct val="0"/>
              </a:spcAft>
              <a:buClrTx/>
              <a:buSzTx/>
              <a:buFontTx/>
              <a:buAutoNum type="alphaLcParenR"/>
              <a:tabLst/>
              <a:defRPr/>
            </a:pPr>
            <a:r>
              <a:rPr kumimoji="0" lang="en-GB" altLang="en-US" sz="2000" b="0" i="0" u="none" strike="noStrike" kern="0" cap="none" spc="0" normalizeH="0" baseline="0" noProof="0" dirty="0">
                <a:ln>
                  <a:noFill/>
                </a:ln>
                <a:solidFill>
                  <a:srgbClr val="0037A4"/>
                </a:solidFill>
                <a:effectLst/>
                <a:uLnTx/>
                <a:uFillTx/>
                <a:latin typeface="+mn-lt"/>
                <a:cs typeface="Arial" pitchFamily="34" charset="0"/>
                <a:sym typeface="Wingdings" pitchFamily="2" charset="2"/>
              </a:rPr>
              <a:t>If no active </a:t>
            </a:r>
            <a:r>
              <a:rPr kumimoji="0" lang="en-GB" altLang="en-US" sz="2000" b="0" i="0" u="none" strike="noStrike" kern="0" cap="none" spc="0" normalizeH="0" baseline="0" noProof="0" dirty="0" smtClean="0">
                <a:ln>
                  <a:noFill/>
                </a:ln>
                <a:solidFill>
                  <a:srgbClr val="0037A4"/>
                </a:solidFill>
                <a:effectLst/>
                <a:uLnTx/>
                <a:uFillTx/>
                <a:latin typeface="+mn-lt"/>
                <a:cs typeface="Arial" pitchFamily="34" charset="0"/>
                <a:sym typeface="Wingdings" pitchFamily="2" charset="2"/>
              </a:rPr>
              <a:t>or planned business </a:t>
            </a:r>
            <a:r>
              <a:rPr kumimoji="0" lang="en-GB" altLang="en-US" sz="2000" b="0" i="0" u="none" strike="noStrike" kern="0" cap="none" spc="0" normalizeH="0" baseline="0" noProof="0" dirty="0">
                <a:ln>
                  <a:noFill/>
                </a:ln>
                <a:solidFill>
                  <a:srgbClr val="0037A4"/>
                </a:solidFill>
                <a:effectLst/>
                <a:uLnTx/>
                <a:uFillTx/>
                <a:latin typeface="+mn-lt"/>
                <a:cs typeface="Arial" pitchFamily="34" charset="0"/>
                <a:sym typeface="Wingdings" pitchFamily="2" charset="2"/>
              </a:rPr>
              <a:t>in country =&gt; no business impact  no </a:t>
            </a:r>
            <a:r>
              <a:rPr kumimoji="0" lang="en-GB" altLang="en-US" sz="2000" b="0" i="0" u="none" strike="noStrike" kern="0" cap="none" spc="0" normalizeH="0" baseline="0" noProof="0" dirty="0" smtClean="0">
                <a:ln>
                  <a:noFill/>
                </a:ln>
                <a:solidFill>
                  <a:srgbClr val="0037A4"/>
                </a:solidFill>
                <a:effectLst/>
                <a:uLnTx/>
                <a:uFillTx/>
                <a:latin typeface="+mn-lt"/>
                <a:cs typeface="Arial" pitchFamily="34" charset="0"/>
                <a:sym typeface="Wingdings" pitchFamily="2" charset="2"/>
              </a:rPr>
              <a:t>filing </a:t>
            </a:r>
            <a:endParaRPr kumimoji="0" lang="en-GB" altLang="en-US" sz="2000" b="0" i="0" u="none" strike="noStrike" kern="0" cap="none" spc="0" normalizeH="0" baseline="0" noProof="0" dirty="0">
              <a:ln>
                <a:noFill/>
              </a:ln>
              <a:solidFill>
                <a:srgbClr val="0037A4"/>
              </a:solidFill>
              <a:effectLst/>
              <a:uLnTx/>
              <a:uFillTx/>
              <a:latin typeface="+mn-lt"/>
              <a:cs typeface="Arial" pitchFamily="34" charset="0"/>
              <a:sym typeface="Wingdings" pitchFamily="2" charset="2"/>
            </a:endParaRPr>
          </a:p>
          <a:p>
            <a:pPr marL="0" marR="0" lvl="0" indent="-342900" defTabSz="91440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n-GB" altLang="en-US" sz="2000" b="0" i="0" u="none" strike="noStrike" kern="0" cap="none" spc="0" normalizeH="0" baseline="0" noProof="0" dirty="0">
                <a:ln>
                  <a:noFill/>
                </a:ln>
                <a:solidFill>
                  <a:srgbClr val="0037A4"/>
                </a:solidFill>
                <a:effectLst/>
                <a:uLnTx/>
                <a:uFillTx/>
                <a:latin typeface="+mn-lt"/>
                <a:cs typeface="Arial" pitchFamily="34" charset="0"/>
                <a:sym typeface="Wingdings" pitchFamily="2" charset="2"/>
              </a:rPr>
              <a:t> Look at print requirements and quality of specimens to avoid formal </a:t>
            </a:r>
            <a:r>
              <a:rPr kumimoji="0" lang="en-GB" altLang="en-US" sz="2000" b="0" i="0" u="none" strike="noStrike" kern="0" cap="none" spc="0" normalizeH="0" baseline="0" noProof="0" dirty="0" smtClean="0">
                <a:ln>
                  <a:noFill/>
                </a:ln>
                <a:solidFill>
                  <a:srgbClr val="0037A4"/>
                </a:solidFill>
                <a:effectLst/>
                <a:uLnTx/>
                <a:uFillTx/>
                <a:latin typeface="+mn-lt"/>
                <a:cs typeface="Arial" pitchFamily="34" charset="0"/>
                <a:sym typeface="Wingdings" pitchFamily="2" charset="2"/>
              </a:rPr>
              <a:t>objections</a:t>
            </a:r>
            <a:r>
              <a:rPr kumimoji="0" lang="en-GB" altLang="en-US" sz="1800" b="0" i="0" u="none" strike="noStrike" kern="0" cap="none" spc="0" normalizeH="0" baseline="0" noProof="0" dirty="0" smtClean="0">
                <a:ln>
                  <a:noFill/>
                </a:ln>
                <a:solidFill>
                  <a:srgbClr val="0037A4"/>
                </a:solidFill>
                <a:effectLst/>
                <a:uLnTx/>
                <a:uFillTx/>
                <a:latin typeface="+mn-lt"/>
                <a:cs typeface="Arial" pitchFamily="34" charset="0"/>
                <a:sym typeface="Wingdings" pitchFamily="2" charset="2"/>
              </a:rPr>
              <a:t> (refer to the WIPO guidelines)</a:t>
            </a:r>
            <a:endParaRPr kumimoji="0" lang="en-GB" altLang="en-US" sz="1500" b="0" i="0" u="none" strike="noStrike" kern="0" cap="none" spc="0" normalizeH="0" baseline="0" noProof="0" dirty="0">
              <a:ln>
                <a:noFill/>
              </a:ln>
              <a:solidFill>
                <a:srgbClr val="0037A4"/>
              </a:solidFill>
              <a:effectLst/>
              <a:uLnTx/>
              <a:uFillTx/>
              <a:latin typeface="+mn-lt"/>
              <a:cs typeface="Arial" pitchFamily="34" charset="0"/>
            </a:endParaRPr>
          </a:p>
        </p:txBody>
      </p:sp>
      <p:sp>
        <p:nvSpPr>
          <p:cNvPr id="9" name="Rectangle 6"/>
          <p:cNvSpPr>
            <a:spLocks noChangeArrowheads="1"/>
          </p:cNvSpPr>
          <p:nvPr/>
        </p:nvSpPr>
        <p:spPr bwMode="auto">
          <a:xfrm>
            <a:off x="193249" y="76200"/>
            <a:ext cx="789029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006FB3"/>
              </a:buClr>
              <a:buFont typeface="Arial" pitchFamily="34" charset="0"/>
              <a:defRPr sz="1900">
                <a:solidFill>
                  <a:schemeClr val="tx1"/>
                </a:solidFill>
                <a:latin typeface="Arial" pitchFamily="34" charset="0"/>
              </a:defRPr>
            </a:lvl1pPr>
            <a:lvl2pPr marL="742950" indent="-285750" eaLnBrk="0" hangingPunct="0">
              <a:spcBef>
                <a:spcPct val="20000"/>
              </a:spcBef>
              <a:buClr>
                <a:schemeClr val="tx1"/>
              </a:buClr>
              <a:buFont typeface="Arial" pitchFamily="34" charset="0"/>
              <a:buChar char="–"/>
              <a:defRPr sz="1900">
                <a:solidFill>
                  <a:schemeClr val="tx1"/>
                </a:solidFill>
                <a:latin typeface="Arial" pitchFamily="34" charset="0"/>
              </a:defRPr>
            </a:lvl2pPr>
            <a:lvl3pPr marL="1143000" indent="-228600" eaLnBrk="0" hangingPunct="0">
              <a:spcBef>
                <a:spcPct val="20000"/>
              </a:spcBef>
              <a:buClr>
                <a:schemeClr val="tx1"/>
              </a:buClr>
              <a:buFont typeface="Times New Roman" pitchFamily="18" charset="0"/>
              <a:buChar char="–"/>
              <a:defRPr sz="1600">
                <a:solidFill>
                  <a:schemeClr val="tx1"/>
                </a:solidFill>
                <a:latin typeface="Arial" pitchFamily="34" charset="0"/>
              </a:defRPr>
            </a:lvl3pPr>
            <a:lvl4pPr marL="1600200" indent="-228600" eaLnBrk="0" hangingPunct="0">
              <a:spcBef>
                <a:spcPct val="20000"/>
              </a:spcBef>
              <a:buClr>
                <a:schemeClr val="tx1"/>
              </a:buClr>
              <a:buFont typeface="Arial" pitchFamily="34" charset="0"/>
              <a:buChar char="–"/>
              <a:defRPr sz="1400">
                <a:solidFill>
                  <a:schemeClr val="tx1"/>
                </a:solidFill>
                <a:latin typeface="Arial" pitchFamily="34" charset="0"/>
              </a:defRPr>
            </a:lvl4pPr>
            <a:lvl5pPr marL="2057400" indent="-228600" eaLnBrk="0" hangingPunct="0">
              <a:spcBef>
                <a:spcPct val="20000"/>
              </a:spcBef>
              <a:buClr>
                <a:schemeClr val="bg2"/>
              </a:buClr>
              <a:buFont typeface="Arial" pitchFamily="34" charset="0"/>
              <a:buChar char="–"/>
              <a:defRPr sz="1200">
                <a:solidFill>
                  <a:schemeClr val="tx1"/>
                </a:solidFill>
                <a:latin typeface="Arial" pitchFamily="34" charset="0"/>
              </a:defRPr>
            </a:lvl5pPr>
            <a:lvl6pPr marL="2514600" indent="-228600" eaLnBrk="0" fontAlgn="base" hangingPunct="0">
              <a:spcBef>
                <a:spcPct val="20000"/>
              </a:spcBef>
              <a:spcAft>
                <a:spcPct val="0"/>
              </a:spcAft>
              <a:buClr>
                <a:schemeClr val="bg2"/>
              </a:buClr>
              <a:buFont typeface="Arial" pitchFamily="34" charset="0"/>
              <a:buChar char="–"/>
              <a:defRPr sz="1200">
                <a:solidFill>
                  <a:schemeClr val="tx1"/>
                </a:solidFill>
                <a:latin typeface="Arial" pitchFamily="34" charset="0"/>
              </a:defRPr>
            </a:lvl6pPr>
            <a:lvl7pPr marL="2971800" indent="-228600" eaLnBrk="0" fontAlgn="base" hangingPunct="0">
              <a:spcBef>
                <a:spcPct val="20000"/>
              </a:spcBef>
              <a:spcAft>
                <a:spcPct val="0"/>
              </a:spcAft>
              <a:buClr>
                <a:schemeClr val="bg2"/>
              </a:buClr>
              <a:buFont typeface="Arial" pitchFamily="34" charset="0"/>
              <a:buChar char="–"/>
              <a:defRPr sz="1200">
                <a:solidFill>
                  <a:schemeClr val="tx1"/>
                </a:solidFill>
                <a:latin typeface="Arial" pitchFamily="34" charset="0"/>
              </a:defRPr>
            </a:lvl7pPr>
            <a:lvl8pPr marL="3429000" indent="-228600" eaLnBrk="0" fontAlgn="base" hangingPunct="0">
              <a:spcBef>
                <a:spcPct val="20000"/>
              </a:spcBef>
              <a:spcAft>
                <a:spcPct val="0"/>
              </a:spcAft>
              <a:buClr>
                <a:schemeClr val="bg2"/>
              </a:buClr>
              <a:buFont typeface="Arial" pitchFamily="34" charset="0"/>
              <a:buChar char="–"/>
              <a:defRPr sz="1200">
                <a:solidFill>
                  <a:schemeClr val="tx1"/>
                </a:solidFill>
                <a:latin typeface="Arial" pitchFamily="34" charset="0"/>
              </a:defRPr>
            </a:lvl8pPr>
            <a:lvl9pPr marL="3886200" indent="-228600" eaLnBrk="0" fontAlgn="base" hangingPunct="0">
              <a:spcBef>
                <a:spcPct val="20000"/>
              </a:spcBef>
              <a:spcAft>
                <a:spcPct val="0"/>
              </a:spcAft>
              <a:buClr>
                <a:schemeClr val="bg2"/>
              </a:buClr>
              <a:buFont typeface="Arial" pitchFamily="34" charset="0"/>
              <a:buChar char="–"/>
              <a:defRPr sz="1200">
                <a:solidFill>
                  <a:schemeClr val="tx1"/>
                </a:solidFill>
                <a:latin typeface="Arial" pitchFamily="34" charset="0"/>
              </a:defRPr>
            </a:lvl9pPr>
          </a:lstStyle>
          <a:p>
            <a:pPr marL="0" marR="0" lvl="0" indent="0" defTabSz="914400" eaLnBrk="1" fontAlgn="base" latinLnBrk="0" hangingPunct="1">
              <a:lnSpc>
                <a:spcPct val="100000"/>
              </a:lnSpc>
              <a:spcBef>
                <a:spcPct val="0"/>
              </a:spcBef>
              <a:spcAft>
                <a:spcPct val="20000"/>
              </a:spcAft>
              <a:buClrTx/>
              <a:buSzTx/>
              <a:buFontTx/>
              <a:buNone/>
              <a:tabLst/>
              <a:defRPr/>
            </a:pPr>
            <a:r>
              <a:rPr kumimoji="0" lang="fr-CH" altLang="en-US" sz="3200" i="0" u="none" strike="noStrike" kern="0" cap="none" spc="0" normalizeH="0" baseline="0" noProof="0" dirty="0">
                <a:ln>
                  <a:noFill/>
                </a:ln>
                <a:solidFill>
                  <a:srgbClr val="1F497D"/>
                </a:solidFill>
                <a:effectLst/>
                <a:uLnTx/>
                <a:uFillTx/>
                <a:cs typeface="Arial" panose="020B0604020202020204" pitchFamily="34" charset="0"/>
              </a:rPr>
              <a:t>Designs - Best Practices – </a:t>
            </a:r>
            <a:r>
              <a:rPr kumimoji="0" lang="fr-CH" altLang="en-US" sz="3200" i="0" u="none" strike="noStrike" kern="0" cap="none" spc="0" normalizeH="0" baseline="0" noProof="0" dirty="0" err="1">
                <a:ln>
                  <a:noFill/>
                </a:ln>
                <a:solidFill>
                  <a:srgbClr val="1F497D"/>
                </a:solidFill>
                <a:effectLst/>
                <a:uLnTx/>
                <a:uFillTx/>
                <a:cs typeface="Arial" panose="020B0604020202020204" pitchFamily="34" charset="0"/>
              </a:rPr>
              <a:t>Continued</a:t>
            </a:r>
            <a:r>
              <a:rPr kumimoji="0" lang="fr-CH" altLang="en-US" sz="3200" i="0" u="none" strike="noStrike" kern="0" cap="none" spc="0" normalizeH="0" baseline="0" noProof="0" dirty="0">
                <a:ln>
                  <a:noFill/>
                </a:ln>
                <a:solidFill>
                  <a:srgbClr val="1F497D"/>
                </a:solidFill>
                <a:effectLst/>
                <a:uLnTx/>
                <a:uFillTx/>
                <a:cs typeface="Arial" panose="020B0604020202020204" pitchFamily="34" charset="0"/>
              </a:rPr>
              <a:t>…</a:t>
            </a:r>
            <a:endParaRPr kumimoji="0" lang="fr-CH" altLang="en-US" sz="3200" i="0" u="none" strike="noStrike" kern="0" cap="none" spc="0" normalizeH="0" baseline="0" noProof="1">
              <a:ln>
                <a:noFill/>
              </a:ln>
              <a:solidFill>
                <a:srgbClr val="1F497D"/>
              </a:solidFill>
              <a:effectLst/>
              <a:uLnTx/>
              <a:uFillTx/>
              <a:cs typeface="Arial" panose="020B0604020202020204" pitchFamily="34" charset="0"/>
            </a:endParaRPr>
          </a:p>
        </p:txBody>
      </p:sp>
    </p:spTree>
    <p:extLst>
      <p:ext uri="{BB962C8B-B14F-4D97-AF65-F5344CB8AC3E}">
        <p14:creationId xmlns:p14="http://schemas.microsoft.com/office/powerpoint/2010/main" val="930590950"/>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76200" y="762000"/>
            <a:ext cx="8748464" cy="6417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spcBef>
                <a:spcPct val="20000"/>
              </a:spcBef>
              <a:buClr>
                <a:srgbClr val="006FB3"/>
              </a:buClr>
              <a:buFont typeface="Arial" pitchFamily="34" charset="0"/>
              <a:defRPr sz="1900">
                <a:solidFill>
                  <a:schemeClr val="tx1"/>
                </a:solidFill>
                <a:latin typeface="Arial" pitchFamily="34" charset="0"/>
              </a:defRPr>
            </a:lvl1pPr>
            <a:lvl2pPr marL="800100" indent="-342900" eaLnBrk="0" hangingPunct="0">
              <a:spcBef>
                <a:spcPct val="20000"/>
              </a:spcBef>
              <a:buClr>
                <a:schemeClr val="tx1"/>
              </a:buClr>
              <a:buFont typeface="Arial" pitchFamily="34" charset="0"/>
              <a:buChar char="–"/>
              <a:defRPr sz="1900">
                <a:solidFill>
                  <a:schemeClr val="tx1"/>
                </a:solidFill>
                <a:latin typeface="Arial" pitchFamily="34" charset="0"/>
              </a:defRPr>
            </a:lvl2pPr>
            <a:lvl3pPr marL="1143000" indent="-228600" eaLnBrk="0" hangingPunct="0">
              <a:spcBef>
                <a:spcPct val="20000"/>
              </a:spcBef>
              <a:buClr>
                <a:schemeClr val="tx1"/>
              </a:buClr>
              <a:buFont typeface="Times New Roman" pitchFamily="18" charset="0"/>
              <a:buChar char="–"/>
              <a:defRPr sz="1600">
                <a:solidFill>
                  <a:schemeClr val="tx1"/>
                </a:solidFill>
                <a:latin typeface="Arial" pitchFamily="34" charset="0"/>
              </a:defRPr>
            </a:lvl3pPr>
            <a:lvl4pPr marL="1600200" indent="-228600" eaLnBrk="0" hangingPunct="0">
              <a:spcBef>
                <a:spcPct val="20000"/>
              </a:spcBef>
              <a:buClr>
                <a:schemeClr val="tx1"/>
              </a:buClr>
              <a:buFont typeface="Arial" pitchFamily="34" charset="0"/>
              <a:buChar char="–"/>
              <a:defRPr sz="1400">
                <a:solidFill>
                  <a:schemeClr val="tx1"/>
                </a:solidFill>
                <a:latin typeface="Arial" pitchFamily="34" charset="0"/>
              </a:defRPr>
            </a:lvl4pPr>
            <a:lvl5pPr marL="2057400" indent="-228600" eaLnBrk="0" hangingPunct="0">
              <a:spcBef>
                <a:spcPct val="20000"/>
              </a:spcBef>
              <a:buClr>
                <a:schemeClr val="bg2"/>
              </a:buClr>
              <a:buFont typeface="Arial" pitchFamily="34" charset="0"/>
              <a:buChar char="–"/>
              <a:defRPr sz="1200">
                <a:solidFill>
                  <a:schemeClr val="tx1"/>
                </a:solidFill>
                <a:latin typeface="Arial" pitchFamily="34" charset="0"/>
              </a:defRPr>
            </a:lvl5pPr>
            <a:lvl6pPr marL="2514600" indent="-228600" eaLnBrk="0" fontAlgn="base" hangingPunct="0">
              <a:spcBef>
                <a:spcPct val="20000"/>
              </a:spcBef>
              <a:spcAft>
                <a:spcPct val="0"/>
              </a:spcAft>
              <a:buClr>
                <a:schemeClr val="bg2"/>
              </a:buClr>
              <a:buFont typeface="Arial" pitchFamily="34" charset="0"/>
              <a:buChar char="–"/>
              <a:defRPr sz="1200">
                <a:solidFill>
                  <a:schemeClr val="tx1"/>
                </a:solidFill>
                <a:latin typeface="Arial" pitchFamily="34" charset="0"/>
              </a:defRPr>
            </a:lvl6pPr>
            <a:lvl7pPr marL="2971800" indent="-228600" eaLnBrk="0" fontAlgn="base" hangingPunct="0">
              <a:spcBef>
                <a:spcPct val="20000"/>
              </a:spcBef>
              <a:spcAft>
                <a:spcPct val="0"/>
              </a:spcAft>
              <a:buClr>
                <a:schemeClr val="bg2"/>
              </a:buClr>
              <a:buFont typeface="Arial" pitchFamily="34" charset="0"/>
              <a:buChar char="–"/>
              <a:defRPr sz="1200">
                <a:solidFill>
                  <a:schemeClr val="tx1"/>
                </a:solidFill>
                <a:latin typeface="Arial" pitchFamily="34" charset="0"/>
              </a:defRPr>
            </a:lvl7pPr>
            <a:lvl8pPr marL="3429000" indent="-228600" eaLnBrk="0" fontAlgn="base" hangingPunct="0">
              <a:spcBef>
                <a:spcPct val="20000"/>
              </a:spcBef>
              <a:spcAft>
                <a:spcPct val="0"/>
              </a:spcAft>
              <a:buClr>
                <a:schemeClr val="bg2"/>
              </a:buClr>
              <a:buFont typeface="Arial" pitchFamily="34" charset="0"/>
              <a:buChar char="–"/>
              <a:defRPr sz="1200">
                <a:solidFill>
                  <a:schemeClr val="tx1"/>
                </a:solidFill>
                <a:latin typeface="Arial" pitchFamily="34" charset="0"/>
              </a:defRPr>
            </a:lvl8pPr>
            <a:lvl9pPr marL="3886200" indent="-228600" eaLnBrk="0" fontAlgn="base" hangingPunct="0">
              <a:spcBef>
                <a:spcPct val="20000"/>
              </a:spcBef>
              <a:spcAft>
                <a:spcPct val="0"/>
              </a:spcAft>
              <a:buClr>
                <a:schemeClr val="bg2"/>
              </a:buClr>
              <a:buFont typeface="Arial" pitchFamily="34" charset="0"/>
              <a:buChar char="–"/>
              <a:defRPr sz="1200">
                <a:solidFill>
                  <a:schemeClr val="tx1"/>
                </a:solidFill>
                <a:latin typeface="Arial" pitchFamily="34" charset="0"/>
              </a:defRPr>
            </a:lvl9pPr>
          </a:lstStyle>
          <a:p>
            <a:pPr marR="0" lvl="0" defTabSz="914400" eaLnBrk="1" fontAlgn="base" latinLnBrk="0" hangingPunct="1">
              <a:lnSpc>
                <a:spcPct val="100000"/>
              </a:lnSpc>
              <a:spcBef>
                <a:spcPct val="0"/>
              </a:spcBef>
              <a:spcAft>
                <a:spcPct val="0"/>
              </a:spcAft>
              <a:buClr>
                <a:srgbClr val="008000"/>
              </a:buClr>
              <a:buSzTx/>
              <a:tabLst/>
              <a:defRPr/>
            </a:pPr>
            <a:r>
              <a:rPr kumimoji="0" lang="en-GB" altLang="en-US" sz="18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sym typeface="Wingdings" pitchFamily="2" charset="2"/>
              </a:rPr>
              <a:t> </a:t>
            </a:r>
            <a:endParaRPr kumimoji="0" lang="en-GB" altLang="en-US" sz="1800" b="0" i="0" u="none" strike="noStrike" kern="0" cap="none" spc="0" normalizeH="0" baseline="0" noProof="0" dirty="0" smtClean="0">
              <a:ln>
                <a:noFill/>
              </a:ln>
              <a:solidFill>
                <a:srgbClr val="0037A4"/>
              </a:solidFill>
              <a:effectLst/>
              <a:uLnTx/>
              <a:uFillTx/>
              <a:cs typeface="Arial" panose="020B0604020202020204" pitchFamily="34" charset="0"/>
              <a:sym typeface="Wingdings" pitchFamily="2" charset="2"/>
            </a:endParaRPr>
          </a:p>
          <a:p>
            <a:pPr marL="285750" indent="-285750" eaLnBrk="1" fontAlgn="base" hangingPunct="1">
              <a:spcBef>
                <a:spcPct val="0"/>
              </a:spcBef>
              <a:spcAft>
                <a:spcPct val="0"/>
              </a:spcAft>
              <a:buClrTx/>
              <a:buFont typeface="Wingdings" panose="05000000000000000000" pitchFamily="2" charset="2"/>
              <a:buChar char="ü"/>
              <a:defRPr/>
            </a:pPr>
            <a:r>
              <a:rPr lang="en-GB" altLang="en-US" sz="1800" kern="0" dirty="0" smtClean="0">
                <a:solidFill>
                  <a:srgbClr val="0037A4"/>
                </a:solidFill>
                <a:cs typeface="Arial" panose="020B0604020202020204" pitchFamily="34" charset="0"/>
                <a:sym typeface="Wingdings" pitchFamily="2" charset="2"/>
              </a:rPr>
              <a:t>P</a:t>
            </a:r>
            <a:r>
              <a:rPr lang="fr-CH" sz="1800" kern="0" dirty="0" err="1" smtClean="0">
                <a:solidFill>
                  <a:srgbClr val="0037A4"/>
                </a:solidFill>
                <a:cs typeface="Arial" panose="020B0604020202020204" pitchFamily="34" charset="0"/>
              </a:rPr>
              <a:t>ossibility</a:t>
            </a:r>
            <a:r>
              <a:rPr lang="fr-CH" sz="1800" kern="0" dirty="0" smtClean="0">
                <a:solidFill>
                  <a:srgbClr val="0037A4"/>
                </a:solidFill>
                <a:cs typeface="Arial" panose="020B0604020202020204" pitchFamily="34" charset="0"/>
              </a:rPr>
              <a:t> to file multiple designs </a:t>
            </a:r>
            <a:r>
              <a:rPr lang="fr-CH" sz="1800" kern="0" dirty="0" err="1" smtClean="0">
                <a:solidFill>
                  <a:srgbClr val="0037A4"/>
                </a:solidFill>
                <a:cs typeface="Arial" panose="020B0604020202020204" pitchFamily="34" charset="0"/>
              </a:rPr>
              <a:t>gives</a:t>
            </a:r>
            <a:r>
              <a:rPr lang="fr-CH" sz="1800" kern="0" dirty="0" smtClean="0">
                <a:solidFill>
                  <a:srgbClr val="0037A4"/>
                </a:solidFill>
                <a:cs typeface="Arial" panose="020B0604020202020204" pitchFamily="34" charset="0"/>
              </a:rPr>
              <a:t> </a:t>
            </a:r>
            <a:r>
              <a:rPr lang="fr-CH" sz="1800" kern="0" dirty="0" err="1" smtClean="0">
                <a:solidFill>
                  <a:srgbClr val="0037A4"/>
                </a:solidFill>
                <a:cs typeface="Arial" panose="020B0604020202020204" pitchFamily="34" charset="0"/>
              </a:rPr>
              <a:t>flexibility</a:t>
            </a:r>
            <a:r>
              <a:rPr lang="fr-CH" sz="1800" kern="0" dirty="0" smtClean="0">
                <a:solidFill>
                  <a:srgbClr val="0037A4"/>
                </a:solidFill>
                <a:cs typeface="Arial" panose="020B0604020202020204" pitchFamily="34" charset="0"/>
              </a:rPr>
              <a:t> -&gt; </a:t>
            </a:r>
            <a:r>
              <a:rPr lang="fr-CH" sz="1800" kern="0" dirty="0" err="1" smtClean="0">
                <a:solidFill>
                  <a:srgbClr val="0037A4"/>
                </a:solidFill>
                <a:cs typeface="Arial" panose="020B0604020202020204" pitchFamily="34" charset="0"/>
              </a:rPr>
              <a:t>Helps</a:t>
            </a:r>
            <a:r>
              <a:rPr lang="fr-CH" sz="1800" kern="0" dirty="0" smtClean="0">
                <a:solidFill>
                  <a:srgbClr val="0037A4"/>
                </a:solidFill>
                <a:cs typeface="Arial" panose="020B0604020202020204" pitchFamily="34" charset="0"/>
              </a:rPr>
              <a:t> to </a:t>
            </a:r>
            <a:r>
              <a:rPr lang="fr-CH" sz="1800" kern="0" dirty="0" err="1" smtClean="0">
                <a:solidFill>
                  <a:srgbClr val="0037A4"/>
                </a:solidFill>
                <a:cs typeface="Arial" panose="020B0604020202020204" pitchFamily="34" charset="0"/>
              </a:rPr>
              <a:t>also</a:t>
            </a:r>
            <a:r>
              <a:rPr lang="fr-CH" sz="1800" kern="0" dirty="0" smtClean="0">
                <a:solidFill>
                  <a:srgbClr val="0037A4"/>
                </a:solidFill>
                <a:cs typeface="Arial" panose="020B0604020202020204" pitchFamily="34" charset="0"/>
              </a:rPr>
              <a:t> </a:t>
            </a:r>
            <a:r>
              <a:rPr lang="fr-CH" sz="1800" kern="0" dirty="0" err="1" smtClean="0">
                <a:solidFill>
                  <a:srgbClr val="0037A4"/>
                </a:solidFill>
                <a:cs typeface="Arial" panose="020B0604020202020204" pitchFamily="34" charset="0"/>
              </a:rPr>
              <a:t>remain</a:t>
            </a:r>
            <a:r>
              <a:rPr lang="fr-CH" sz="1800" kern="0" dirty="0" smtClean="0">
                <a:solidFill>
                  <a:srgbClr val="0037A4"/>
                </a:solidFill>
                <a:cs typeface="Arial" panose="020B0604020202020204" pitchFamily="34" charset="0"/>
              </a:rPr>
              <a:t> </a:t>
            </a:r>
            <a:r>
              <a:rPr lang="fr-CH" sz="1800" kern="0" dirty="0" err="1" smtClean="0">
                <a:solidFill>
                  <a:srgbClr val="0037A4"/>
                </a:solidFill>
                <a:cs typeface="Arial" panose="020B0604020202020204" pitchFamily="34" charset="0"/>
              </a:rPr>
              <a:t>costs</a:t>
            </a:r>
            <a:r>
              <a:rPr lang="fr-CH" sz="1800" kern="0" dirty="0" smtClean="0">
                <a:solidFill>
                  <a:srgbClr val="0037A4"/>
                </a:solidFill>
                <a:cs typeface="Arial" panose="020B0604020202020204" pitchFamily="34" charset="0"/>
              </a:rPr>
              <a:t>  </a:t>
            </a:r>
            <a:r>
              <a:rPr lang="fr-CH" sz="1800" kern="0" dirty="0" err="1" smtClean="0">
                <a:solidFill>
                  <a:srgbClr val="0037A4"/>
                </a:solidFill>
                <a:cs typeface="Arial" panose="020B0604020202020204" pitchFamily="34" charset="0"/>
              </a:rPr>
              <a:t>focused</a:t>
            </a:r>
            <a:r>
              <a:rPr lang="fr-CH" sz="1800" kern="0" dirty="0" smtClean="0">
                <a:solidFill>
                  <a:srgbClr val="0037A4"/>
                </a:solidFill>
                <a:cs typeface="Arial" panose="020B0604020202020204" pitchFamily="34" charset="0"/>
              </a:rPr>
              <a:t>!</a:t>
            </a:r>
            <a:r>
              <a:rPr lang="en-GB" altLang="en-US" sz="1800" kern="0" dirty="0" smtClean="0">
                <a:solidFill>
                  <a:srgbClr val="0037A4"/>
                </a:solidFill>
                <a:cs typeface="Arial" panose="020B0604020202020204" pitchFamily="34" charset="0"/>
                <a:sym typeface="Wingdings" pitchFamily="2" charset="2"/>
              </a:rPr>
              <a:t> </a:t>
            </a:r>
          </a:p>
          <a:p>
            <a:pPr marL="285750" indent="-285750" eaLnBrk="1" fontAlgn="base" hangingPunct="1">
              <a:spcBef>
                <a:spcPct val="0"/>
              </a:spcBef>
              <a:spcAft>
                <a:spcPct val="0"/>
              </a:spcAft>
              <a:buClrTx/>
              <a:buFont typeface="Wingdings" panose="05000000000000000000" pitchFamily="2" charset="2"/>
              <a:buChar char="ü"/>
              <a:defRPr/>
            </a:pPr>
            <a:endParaRPr lang="en-GB" altLang="en-US" sz="1800" kern="0" dirty="0">
              <a:solidFill>
                <a:srgbClr val="0037A4"/>
              </a:solidFill>
              <a:cs typeface="Arial" panose="020B0604020202020204" pitchFamily="34" charset="0"/>
              <a:sym typeface="Wingdings" pitchFamily="2" charset="2"/>
            </a:endParaRPr>
          </a:p>
          <a:p>
            <a:pPr marL="285750" indent="-285750" eaLnBrk="1" fontAlgn="base" hangingPunct="1">
              <a:spcBef>
                <a:spcPct val="0"/>
              </a:spcBef>
              <a:spcAft>
                <a:spcPct val="0"/>
              </a:spcAft>
              <a:buClrTx/>
              <a:buFont typeface="Wingdings" panose="05000000000000000000" pitchFamily="2" charset="2"/>
              <a:buChar char="ü"/>
              <a:defRPr/>
            </a:pPr>
            <a:r>
              <a:rPr lang="en-GB" altLang="en-US" sz="1800" kern="0" dirty="0" smtClean="0">
                <a:solidFill>
                  <a:srgbClr val="0037A4"/>
                </a:solidFill>
                <a:cs typeface="Arial" panose="020B0604020202020204" pitchFamily="34" charset="0"/>
                <a:sym typeface="Wingdings" pitchFamily="2" charset="2"/>
              </a:rPr>
              <a:t>Design protection can be a good alternative:</a:t>
            </a:r>
          </a:p>
          <a:p>
            <a:pPr marL="285750" indent="-285750" eaLnBrk="1" fontAlgn="base" hangingPunct="1">
              <a:spcBef>
                <a:spcPct val="0"/>
              </a:spcBef>
              <a:spcAft>
                <a:spcPct val="0"/>
              </a:spcAft>
              <a:buClrTx/>
              <a:buFont typeface="Wingdings" panose="05000000000000000000" pitchFamily="2" charset="2"/>
              <a:buChar char="ü"/>
              <a:defRPr/>
            </a:pPr>
            <a:endParaRPr lang="en-GB" altLang="en-US" sz="1800" kern="0" dirty="0">
              <a:solidFill>
                <a:srgbClr val="0037A4"/>
              </a:solidFill>
              <a:cs typeface="Arial" panose="020B0604020202020204" pitchFamily="34" charset="0"/>
              <a:sym typeface="Wingdings" pitchFamily="2" charset="2"/>
            </a:endParaRPr>
          </a:p>
          <a:p>
            <a:pPr marL="914400" lvl="2" indent="0" eaLnBrk="1" fontAlgn="base" hangingPunct="1">
              <a:spcBef>
                <a:spcPct val="0"/>
              </a:spcBef>
              <a:spcAft>
                <a:spcPct val="0"/>
              </a:spcAft>
              <a:buClr>
                <a:srgbClr val="008000"/>
              </a:buClr>
              <a:buNone/>
              <a:defRPr/>
            </a:pPr>
            <a:r>
              <a:rPr lang="en-GB" altLang="en-US" sz="1800" kern="0" dirty="0">
                <a:solidFill>
                  <a:srgbClr val="0037A4"/>
                </a:solidFill>
                <a:cs typeface="Arial" panose="020B0604020202020204" pitchFamily="34" charset="0"/>
                <a:sym typeface="Wingdings" pitchFamily="2" charset="2"/>
              </a:rPr>
              <a:t>a) If feature cannot function as a Trademark</a:t>
            </a:r>
          </a:p>
          <a:p>
            <a:pPr marL="914400" lvl="2" indent="0" eaLnBrk="1" fontAlgn="base" hangingPunct="1">
              <a:spcBef>
                <a:spcPct val="0"/>
              </a:spcBef>
              <a:spcAft>
                <a:spcPct val="0"/>
              </a:spcAft>
              <a:buClr>
                <a:srgbClr val="008000"/>
              </a:buClr>
              <a:buNone/>
              <a:defRPr/>
            </a:pPr>
            <a:r>
              <a:rPr lang="en-GB" altLang="en-US" sz="1800" kern="0" dirty="0">
                <a:solidFill>
                  <a:srgbClr val="0037A4"/>
                </a:solidFill>
                <a:cs typeface="Arial" panose="020B0604020202020204" pitchFamily="34" charset="0"/>
                <a:sym typeface="Wingdings" pitchFamily="2" charset="2"/>
              </a:rPr>
              <a:t>b) Given increased difficulty to secure 3-D Trademark registration (cf. for example the Case between Cadbury and Nestlé re. the protection of the KIT KAT four finger </a:t>
            </a:r>
            <a:r>
              <a:rPr lang="en-GB" altLang="en-US" sz="1800" kern="0" dirty="0" smtClean="0">
                <a:solidFill>
                  <a:srgbClr val="0037A4"/>
                </a:solidFill>
                <a:cs typeface="Arial" panose="020B0604020202020204" pitchFamily="34" charset="0"/>
                <a:sym typeface="Wingdings" pitchFamily="2" charset="2"/>
              </a:rPr>
              <a:t>shape!</a:t>
            </a:r>
          </a:p>
          <a:p>
            <a:pPr marL="914400" lvl="2" indent="0" eaLnBrk="1" fontAlgn="base" hangingPunct="1">
              <a:spcBef>
                <a:spcPct val="0"/>
              </a:spcBef>
              <a:spcAft>
                <a:spcPct val="0"/>
              </a:spcAft>
              <a:buClr>
                <a:srgbClr val="008000"/>
              </a:buClr>
              <a:buNone/>
              <a:defRPr/>
            </a:pPr>
            <a:endParaRPr lang="en-GB" altLang="en-US" sz="1800" kern="0" dirty="0" smtClean="0">
              <a:solidFill>
                <a:srgbClr val="0037A4"/>
              </a:solidFill>
              <a:cs typeface="Arial" panose="020B0604020202020204" pitchFamily="34" charset="0"/>
              <a:sym typeface="Wingdings" pitchFamily="2" charset="2"/>
            </a:endParaRPr>
          </a:p>
          <a:p>
            <a:pPr marL="914400" lvl="2" indent="0" eaLnBrk="1" fontAlgn="base" hangingPunct="1">
              <a:spcBef>
                <a:spcPct val="0"/>
              </a:spcBef>
              <a:spcAft>
                <a:spcPct val="0"/>
              </a:spcAft>
              <a:buClr>
                <a:srgbClr val="008000"/>
              </a:buClr>
              <a:buNone/>
              <a:defRPr/>
            </a:pPr>
            <a:endParaRPr lang="en-GB" altLang="en-US" sz="1800" kern="0" dirty="0">
              <a:solidFill>
                <a:srgbClr val="0037A4"/>
              </a:solidFill>
              <a:cs typeface="Arial" panose="020B0604020202020204" pitchFamily="34" charset="0"/>
              <a:sym typeface="Wingdings" pitchFamily="2" charset="2"/>
            </a:endParaRPr>
          </a:p>
          <a:p>
            <a:pPr marL="914400" lvl="2" indent="0" eaLnBrk="1" fontAlgn="base" hangingPunct="1">
              <a:spcBef>
                <a:spcPct val="0"/>
              </a:spcBef>
              <a:spcAft>
                <a:spcPct val="0"/>
              </a:spcAft>
              <a:buClr>
                <a:srgbClr val="008000"/>
              </a:buClr>
              <a:buNone/>
              <a:defRPr/>
            </a:pPr>
            <a:endParaRPr lang="en-GB" altLang="en-US" sz="1800" kern="0" dirty="0">
              <a:solidFill>
                <a:srgbClr val="0037A4"/>
              </a:solidFill>
              <a:cs typeface="Arial" panose="020B0604020202020204" pitchFamily="34" charset="0"/>
              <a:sym typeface="Wingdings" pitchFamily="2" charset="2"/>
            </a:endParaRPr>
          </a:p>
          <a:p>
            <a:pPr marL="285750" indent="-285750" eaLnBrk="1" fontAlgn="base" hangingPunct="1">
              <a:spcBef>
                <a:spcPct val="0"/>
              </a:spcBef>
              <a:spcAft>
                <a:spcPct val="0"/>
              </a:spcAft>
              <a:buClrTx/>
              <a:buFont typeface="Wingdings" panose="05000000000000000000" pitchFamily="2" charset="2"/>
              <a:buChar char="ü"/>
              <a:defRPr/>
            </a:pPr>
            <a:endParaRPr lang="en-GB" altLang="en-US" sz="1800" kern="0" dirty="0" smtClean="0">
              <a:solidFill>
                <a:srgbClr val="0037A4"/>
              </a:solidFill>
              <a:cs typeface="Arial" panose="020B0604020202020204" pitchFamily="34" charset="0"/>
              <a:sym typeface="Wingdings" pitchFamily="2" charset="2"/>
            </a:endParaRPr>
          </a:p>
          <a:p>
            <a:pPr marL="285750" indent="-285750" eaLnBrk="1" fontAlgn="base" hangingPunct="1">
              <a:spcBef>
                <a:spcPct val="0"/>
              </a:spcBef>
              <a:spcAft>
                <a:spcPct val="0"/>
              </a:spcAft>
              <a:buClrTx/>
              <a:buFont typeface="Wingdings" panose="05000000000000000000" pitchFamily="2" charset="2"/>
              <a:buChar char="ü"/>
              <a:defRPr/>
            </a:pPr>
            <a:r>
              <a:rPr lang="en-GB" altLang="en-US" sz="1800" kern="0" dirty="0" smtClean="0">
                <a:solidFill>
                  <a:srgbClr val="0037A4"/>
                </a:solidFill>
                <a:cs typeface="Arial" panose="020B0604020202020204" pitchFamily="34" charset="0"/>
                <a:sym typeface="Wingdings" pitchFamily="2" charset="2"/>
              </a:rPr>
              <a:t>Scope </a:t>
            </a:r>
            <a:r>
              <a:rPr lang="en-GB" altLang="en-US" sz="1800" kern="0" dirty="0">
                <a:solidFill>
                  <a:srgbClr val="0037A4"/>
                </a:solidFill>
                <a:cs typeface="Arial" panose="020B0604020202020204" pitchFamily="34" charset="0"/>
                <a:sym typeface="Wingdings" pitchFamily="2" charset="2"/>
              </a:rPr>
              <a:t>of the protection obtained through design protections is </a:t>
            </a:r>
            <a:r>
              <a:rPr lang="en-GB" altLang="en-US" sz="1800" kern="0" dirty="0" smtClean="0">
                <a:solidFill>
                  <a:srgbClr val="0037A4"/>
                </a:solidFill>
                <a:cs typeface="Arial" panose="020B0604020202020204" pitchFamily="34" charset="0"/>
                <a:sym typeface="Wingdings" pitchFamily="2" charset="2"/>
              </a:rPr>
              <a:t>narrower </a:t>
            </a:r>
            <a:r>
              <a:rPr lang="en-GB" altLang="en-US" sz="1800" kern="0" dirty="0">
                <a:solidFill>
                  <a:srgbClr val="0037A4"/>
                </a:solidFill>
                <a:cs typeface="Arial" panose="020B0604020202020204" pitchFamily="34" charset="0"/>
                <a:sym typeface="Wingdings" pitchFamily="2" charset="2"/>
              </a:rPr>
              <a:t>than Trademark protection -&gt; Explain and Manage clients expectations!</a:t>
            </a:r>
          </a:p>
          <a:p>
            <a:pPr marL="285750" marR="0" lvl="0" indent="-285750" defTabSz="914400" eaLnBrk="1" fontAlgn="base" latinLnBrk="0" hangingPunct="1">
              <a:lnSpc>
                <a:spcPct val="100000"/>
              </a:lnSpc>
              <a:spcBef>
                <a:spcPct val="0"/>
              </a:spcBef>
              <a:spcAft>
                <a:spcPct val="0"/>
              </a:spcAft>
              <a:buClrTx/>
              <a:buSzTx/>
              <a:buFont typeface="Wingdings" panose="05000000000000000000" pitchFamily="2" charset="2"/>
              <a:buChar char="ü"/>
              <a:tabLst/>
              <a:defRPr/>
            </a:pPr>
            <a:endParaRPr kumimoji="0" lang="fr-CH" sz="1800" b="0" i="0" u="none" strike="noStrike" kern="0" cap="none" spc="0" normalizeH="0" baseline="0" noProof="0" dirty="0" smtClean="0">
              <a:ln>
                <a:noFill/>
              </a:ln>
              <a:solidFill>
                <a:srgbClr val="0037A4"/>
              </a:solidFill>
              <a:effectLst/>
              <a:uLnTx/>
              <a:uFillTx/>
              <a:cs typeface="Arial" panose="020B0604020202020204" pitchFamily="34" charset="0"/>
            </a:endParaRPr>
          </a:p>
          <a:p>
            <a:pPr marL="285750" marR="0" lvl="0" indent="-285750" defTabSz="91440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fr-CH" altLang="en-US" sz="1800" b="0" i="0" u="none" strike="noStrike" kern="0" cap="none" spc="0" normalizeH="0" baseline="0" noProof="0" dirty="0" smtClean="0">
                <a:ln>
                  <a:noFill/>
                </a:ln>
                <a:solidFill>
                  <a:srgbClr val="0037A4"/>
                </a:solidFill>
                <a:effectLst/>
                <a:uLnTx/>
                <a:uFillTx/>
                <a:cs typeface="Arial" panose="020B0604020202020204" pitchFamily="34" charset="0"/>
                <a:sym typeface="Wingdings" pitchFamily="2" charset="2"/>
              </a:rPr>
              <a:t>N</a:t>
            </a:r>
            <a:r>
              <a:rPr kumimoji="0" lang="fr-CH" sz="1800" b="0" i="0" u="none" strike="noStrike" kern="0" cap="none" spc="0" normalizeH="0" baseline="0" noProof="0" dirty="0" smtClean="0">
                <a:ln>
                  <a:noFill/>
                </a:ln>
                <a:solidFill>
                  <a:srgbClr val="0037A4"/>
                </a:solidFill>
                <a:effectLst/>
                <a:uLnTx/>
                <a:uFillTx/>
                <a:cs typeface="Arial" panose="020B0604020202020204" pitchFamily="34" charset="0"/>
              </a:rPr>
              <a:t>ot </a:t>
            </a:r>
            <a:r>
              <a:rPr kumimoji="0" lang="fr-CH" sz="1800" b="0" i="0" u="none" strike="noStrike" kern="0" cap="none" spc="0" normalizeH="0" baseline="0" noProof="0" dirty="0" err="1">
                <a:ln>
                  <a:noFill/>
                </a:ln>
                <a:solidFill>
                  <a:srgbClr val="0037A4"/>
                </a:solidFill>
                <a:effectLst/>
                <a:uLnTx/>
                <a:uFillTx/>
                <a:cs typeface="Arial" panose="020B0604020202020204" pitchFamily="34" charset="0"/>
              </a:rPr>
              <a:t>experienced</a:t>
            </a:r>
            <a:r>
              <a:rPr kumimoji="0" lang="fr-CH" sz="1800" b="0" i="0" u="none" strike="noStrike" kern="0" cap="none" spc="0" normalizeH="0" baseline="0" noProof="0" dirty="0">
                <a:ln>
                  <a:noFill/>
                </a:ln>
                <a:solidFill>
                  <a:srgbClr val="0037A4"/>
                </a:solidFill>
                <a:effectLst/>
                <a:uLnTx/>
                <a:uFillTx/>
                <a:cs typeface="Arial" panose="020B0604020202020204" pitchFamily="34" charset="0"/>
              </a:rPr>
              <a:t> a lot of </a:t>
            </a:r>
            <a:r>
              <a:rPr kumimoji="0" lang="fr-CH" sz="1800" b="0" i="0" u="none" strike="noStrike" kern="0" cap="none" spc="0" normalizeH="0" baseline="0" noProof="0" dirty="0" err="1">
                <a:ln>
                  <a:noFill/>
                </a:ln>
                <a:solidFill>
                  <a:srgbClr val="0037A4"/>
                </a:solidFill>
                <a:effectLst/>
                <a:uLnTx/>
                <a:uFillTx/>
                <a:cs typeface="Arial" panose="020B0604020202020204" pitchFamily="34" charset="0"/>
              </a:rPr>
              <a:t>conflicts</a:t>
            </a:r>
            <a:r>
              <a:rPr kumimoji="0" lang="fr-CH" sz="1800" b="0" i="0" u="none" strike="noStrike" kern="0" cap="none" spc="0" normalizeH="0" baseline="0" noProof="0" dirty="0">
                <a:ln>
                  <a:noFill/>
                </a:ln>
                <a:solidFill>
                  <a:srgbClr val="0037A4"/>
                </a:solidFill>
                <a:effectLst/>
                <a:uLnTx/>
                <a:uFillTx/>
                <a:cs typeface="Arial" panose="020B0604020202020204" pitchFamily="34" charset="0"/>
              </a:rPr>
              <a:t> </a:t>
            </a:r>
            <a:r>
              <a:rPr kumimoji="0" lang="fr-CH" sz="1800" b="0" i="0" u="none" strike="noStrike" kern="0" cap="none" spc="0" normalizeH="0" baseline="0" noProof="0" dirty="0" err="1">
                <a:ln>
                  <a:noFill/>
                </a:ln>
                <a:solidFill>
                  <a:srgbClr val="0037A4"/>
                </a:solidFill>
                <a:effectLst/>
                <a:uLnTx/>
                <a:uFillTx/>
                <a:cs typeface="Arial" panose="020B0604020202020204" pitchFamily="34" charset="0"/>
              </a:rPr>
              <a:t>based</a:t>
            </a:r>
            <a:r>
              <a:rPr kumimoji="0" lang="fr-CH" sz="1800" b="0" i="0" u="none" strike="noStrike" kern="0" cap="none" spc="0" normalizeH="0" baseline="0" noProof="0" dirty="0">
                <a:ln>
                  <a:noFill/>
                </a:ln>
                <a:solidFill>
                  <a:srgbClr val="0037A4"/>
                </a:solidFill>
                <a:effectLst/>
                <a:uLnTx/>
                <a:uFillTx/>
                <a:cs typeface="Arial" panose="020B0604020202020204" pitchFamily="34" charset="0"/>
              </a:rPr>
              <a:t> on Designs </a:t>
            </a:r>
            <a:r>
              <a:rPr kumimoji="0" lang="fr-CH" sz="1800" b="0" i="0" u="none" strike="noStrike" kern="0" cap="none" spc="0" normalizeH="0" baseline="0" noProof="0" dirty="0" err="1">
                <a:ln>
                  <a:noFill/>
                </a:ln>
                <a:solidFill>
                  <a:srgbClr val="0037A4"/>
                </a:solidFill>
                <a:effectLst/>
                <a:uLnTx/>
                <a:uFillTx/>
                <a:cs typeface="Arial" panose="020B0604020202020204" pitchFamily="34" charset="0"/>
              </a:rPr>
              <a:t>until</a:t>
            </a:r>
            <a:r>
              <a:rPr kumimoji="0" lang="fr-CH" sz="1800" b="0" i="0" u="none" strike="noStrike" kern="0" cap="none" spc="0" normalizeH="0" baseline="0" noProof="0" dirty="0">
                <a:ln>
                  <a:noFill/>
                </a:ln>
                <a:solidFill>
                  <a:srgbClr val="0037A4"/>
                </a:solidFill>
                <a:effectLst/>
                <a:uLnTx/>
                <a:uFillTx/>
                <a:cs typeface="Arial" panose="020B0604020202020204" pitchFamily="34" charset="0"/>
              </a:rPr>
              <a:t> </a:t>
            </a:r>
            <a:r>
              <a:rPr kumimoji="0" lang="fr-CH" sz="1800" b="0" i="0" u="none" strike="noStrike" kern="0" cap="none" spc="0" normalizeH="0" baseline="0" noProof="0" dirty="0" err="1">
                <a:ln>
                  <a:noFill/>
                </a:ln>
                <a:solidFill>
                  <a:srgbClr val="0037A4"/>
                </a:solidFill>
                <a:effectLst/>
                <a:uLnTx/>
                <a:uFillTx/>
                <a:cs typeface="Arial" panose="020B0604020202020204" pitchFamily="34" charset="0"/>
              </a:rPr>
              <a:t>now</a:t>
            </a:r>
            <a:r>
              <a:rPr kumimoji="0" lang="fr-CH" sz="1800" b="0" i="0" u="none" strike="noStrike" kern="0" cap="none" spc="0" normalizeH="0" baseline="0" noProof="0" dirty="0">
                <a:ln>
                  <a:noFill/>
                </a:ln>
                <a:solidFill>
                  <a:srgbClr val="0037A4"/>
                </a:solidFill>
                <a:effectLst/>
                <a:uLnTx/>
                <a:uFillTx/>
                <a:cs typeface="Arial" panose="020B0604020202020204" pitchFamily="34" charset="0"/>
              </a:rPr>
              <a:t> -&gt; </a:t>
            </a:r>
            <a:r>
              <a:rPr kumimoji="0" lang="fr-CH" sz="1800" b="0" i="0" u="none" strike="noStrike" kern="0" cap="none" spc="0" normalizeH="0" baseline="0" noProof="0" dirty="0" err="1">
                <a:ln>
                  <a:noFill/>
                </a:ln>
                <a:solidFill>
                  <a:srgbClr val="0037A4"/>
                </a:solidFill>
                <a:effectLst/>
                <a:uLnTx/>
                <a:uFillTx/>
                <a:cs typeface="Arial" panose="020B0604020202020204" pitchFamily="34" charset="0"/>
              </a:rPr>
              <a:t>will</a:t>
            </a:r>
            <a:r>
              <a:rPr kumimoji="0" lang="fr-CH" sz="1800" b="0" i="0" u="none" strike="noStrike" kern="0" cap="none" spc="0" normalizeH="0" baseline="0" noProof="0" dirty="0">
                <a:ln>
                  <a:noFill/>
                </a:ln>
                <a:solidFill>
                  <a:srgbClr val="0037A4"/>
                </a:solidFill>
                <a:effectLst/>
                <a:uLnTx/>
                <a:uFillTx/>
                <a:cs typeface="Arial" panose="020B0604020202020204" pitchFamily="34" charset="0"/>
              </a:rPr>
              <a:t> no </a:t>
            </a:r>
            <a:r>
              <a:rPr kumimoji="0" lang="fr-CH" sz="1800" b="0" i="0" u="none" strike="noStrike" kern="0" cap="none" spc="0" normalizeH="0" baseline="0" noProof="0" dirty="0" err="1">
                <a:ln>
                  <a:noFill/>
                </a:ln>
                <a:solidFill>
                  <a:srgbClr val="0037A4"/>
                </a:solidFill>
                <a:effectLst/>
                <a:uLnTx/>
                <a:uFillTx/>
                <a:cs typeface="Arial" panose="020B0604020202020204" pitchFamily="34" charset="0"/>
              </a:rPr>
              <a:t>doubt</a:t>
            </a:r>
            <a:r>
              <a:rPr kumimoji="0" lang="fr-CH" sz="1800" b="0" i="0" u="none" strike="noStrike" kern="0" cap="none" spc="0" normalizeH="0" baseline="0" noProof="0" dirty="0">
                <a:ln>
                  <a:noFill/>
                </a:ln>
                <a:solidFill>
                  <a:srgbClr val="0037A4"/>
                </a:solidFill>
                <a:effectLst/>
                <a:uLnTx/>
                <a:uFillTx/>
                <a:cs typeface="Arial" panose="020B0604020202020204" pitchFamily="34" charset="0"/>
              </a:rPr>
              <a:t> come!</a:t>
            </a:r>
            <a:r>
              <a:rPr kumimoji="0" lang="en-GB" altLang="en-US" sz="1800" b="0" i="0" u="none" strike="noStrike" kern="0" cap="none" spc="0" normalizeH="0" baseline="0" noProof="0" dirty="0">
                <a:ln>
                  <a:noFill/>
                </a:ln>
                <a:solidFill>
                  <a:srgbClr val="0037A4"/>
                </a:solidFill>
                <a:effectLst/>
                <a:uLnTx/>
                <a:uFillTx/>
                <a:cs typeface="Arial" panose="020B0604020202020204" pitchFamily="34" charset="0"/>
                <a:sym typeface="Wingdings" pitchFamily="2" charset="2"/>
              </a:rPr>
              <a:t>	</a:t>
            </a:r>
            <a:endParaRPr kumimoji="0" lang="en-GB" altLang="en-US" sz="1800" b="0" i="0" u="none" strike="noStrike" kern="0" cap="none" spc="0" normalizeH="0" baseline="0" noProof="0" dirty="0" smtClean="0">
              <a:ln>
                <a:noFill/>
              </a:ln>
              <a:solidFill>
                <a:srgbClr val="0037A4"/>
              </a:solidFill>
              <a:effectLst/>
              <a:uLnTx/>
              <a:uFillTx/>
              <a:cs typeface="Arial" panose="020B0604020202020204" pitchFamily="34" charset="0"/>
              <a:sym typeface="Wingdings" pitchFamily="2" charset="2"/>
            </a:endParaRPr>
          </a:p>
          <a:p>
            <a:pPr marL="285750" marR="0" lvl="0" indent="-285750" defTabSz="914400" eaLnBrk="1" fontAlgn="base" latinLnBrk="0" hangingPunct="1">
              <a:lnSpc>
                <a:spcPct val="100000"/>
              </a:lnSpc>
              <a:spcBef>
                <a:spcPct val="0"/>
              </a:spcBef>
              <a:spcAft>
                <a:spcPct val="0"/>
              </a:spcAft>
              <a:buClrTx/>
              <a:buSzTx/>
              <a:buFont typeface="Wingdings" panose="05000000000000000000" pitchFamily="2" charset="2"/>
              <a:buChar char="ü"/>
              <a:tabLst/>
              <a:defRPr/>
            </a:pPr>
            <a:endParaRPr lang="en-GB" altLang="en-US" sz="1800" kern="0" dirty="0">
              <a:solidFill>
                <a:srgbClr val="0037A4"/>
              </a:solidFill>
              <a:cs typeface="Arial" panose="020B0604020202020204" pitchFamily="34" charset="0"/>
              <a:sym typeface="Wingdings" pitchFamily="2" charset="2"/>
            </a:endParaRPr>
          </a:p>
          <a:p>
            <a:pPr marL="285750" marR="0" lvl="0" indent="-285750" defTabSz="914400" eaLnBrk="1" fontAlgn="base" latinLnBrk="0" hangingPunct="1">
              <a:lnSpc>
                <a:spcPct val="100000"/>
              </a:lnSpc>
              <a:spcBef>
                <a:spcPct val="0"/>
              </a:spcBef>
              <a:spcAft>
                <a:spcPct val="0"/>
              </a:spcAft>
              <a:buClrTx/>
              <a:buSzTx/>
              <a:buFont typeface="Wingdings" panose="05000000000000000000" pitchFamily="2" charset="2"/>
              <a:buChar char="ü"/>
              <a:tabLst/>
              <a:defRPr/>
            </a:pPr>
            <a:endParaRPr kumimoji="0" lang="en-GB" altLang="en-US" sz="1800" b="0" i="0" u="none" strike="noStrike" kern="0" cap="none" spc="0" normalizeH="0" baseline="0" noProof="0" dirty="0" smtClean="0">
              <a:ln>
                <a:noFill/>
              </a:ln>
              <a:solidFill>
                <a:srgbClr val="0037A4"/>
              </a:solidFill>
              <a:effectLst/>
              <a:uLnTx/>
              <a:uFillTx/>
              <a:cs typeface="Arial" panose="020B0604020202020204" pitchFamily="34" charset="0"/>
              <a:sym typeface="Wingdings" pitchFamily="2" charset="2"/>
            </a:endParaRPr>
          </a:p>
          <a:p>
            <a:pPr marL="285750" marR="0" lvl="0" indent="-285750" defTabSz="914400" eaLnBrk="1" fontAlgn="base" latinLnBrk="0" hangingPunct="1">
              <a:lnSpc>
                <a:spcPct val="100000"/>
              </a:lnSpc>
              <a:spcBef>
                <a:spcPct val="0"/>
              </a:spcBef>
              <a:spcAft>
                <a:spcPct val="0"/>
              </a:spcAft>
              <a:buClrTx/>
              <a:buSzTx/>
              <a:buFont typeface="Wingdings" panose="05000000000000000000" pitchFamily="2" charset="2"/>
              <a:buChar char="ü"/>
              <a:tabLst/>
              <a:defRPr/>
            </a:pPr>
            <a:endParaRPr lang="en-GB" altLang="en-US" sz="1800" kern="0" dirty="0">
              <a:solidFill>
                <a:srgbClr val="0037A4"/>
              </a:solidFill>
              <a:cs typeface="Arial" panose="020B0604020202020204" pitchFamily="34" charset="0"/>
              <a:sym typeface="Wingdings" pitchFamily="2" charset="2"/>
            </a:endParaRPr>
          </a:p>
          <a:p>
            <a:pPr marL="285750" marR="0" lvl="0" indent="-285750" defTabSz="914400" eaLnBrk="1" fontAlgn="base" latinLnBrk="0" hangingPunct="1">
              <a:lnSpc>
                <a:spcPct val="100000"/>
              </a:lnSpc>
              <a:spcBef>
                <a:spcPct val="0"/>
              </a:spcBef>
              <a:spcAft>
                <a:spcPct val="0"/>
              </a:spcAft>
              <a:buClrTx/>
              <a:buSzTx/>
              <a:buFont typeface="Wingdings" panose="05000000000000000000" pitchFamily="2" charset="2"/>
              <a:buChar char="ü"/>
              <a:tabLst/>
              <a:defRPr/>
            </a:pPr>
            <a:endParaRPr kumimoji="0" lang="en-GB" altLang="en-US" sz="1500" b="0" i="0" u="none" strike="noStrike" kern="0" cap="none" spc="0" normalizeH="0" baseline="0" noProof="0" dirty="0">
              <a:ln>
                <a:noFill/>
              </a:ln>
              <a:solidFill>
                <a:srgbClr val="0037A4"/>
              </a:solidFill>
              <a:effectLst/>
              <a:uLnTx/>
              <a:uFillTx/>
              <a:cs typeface="Arial" panose="020B0604020202020204" pitchFamily="34" charset="0"/>
            </a:endParaRPr>
          </a:p>
        </p:txBody>
      </p:sp>
      <p:sp>
        <p:nvSpPr>
          <p:cNvPr id="9" name="Rectangle 6"/>
          <p:cNvSpPr>
            <a:spLocks noChangeArrowheads="1"/>
          </p:cNvSpPr>
          <p:nvPr/>
        </p:nvSpPr>
        <p:spPr bwMode="auto">
          <a:xfrm>
            <a:off x="152400" y="0"/>
            <a:ext cx="82089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006FB3"/>
              </a:buClr>
              <a:buFont typeface="Arial" pitchFamily="34" charset="0"/>
              <a:defRPr sz="1900">
                <a:solidFill>
                  <a:schemeClr val="tx1"/>
                </a:solidFill>
                <a:latin typeface="Arial" pitchFamily="34" charset="0"/>
              </a:defRPr>
            </a:lvl1pPr>
            <a:lvl2pPr marL="742950" indent="-285750" eaLnBrk="0" hangingPunct="0">
              <a:spcBef>
                <a:spcPct val="20000"/>
              </a:spcBef>
              <a:buClr>
                <a:schemeClr val="tx1"/>
              </a:buClr>
              <a:buFont typeface="Arial" pitchFamily="34" charset="0"/>
              <a:buChar char="–"/>
              <a:defRPr sz="1900">
                <a:solidFill>
                  <a:schemeClr val="tx1"/>
                </a:solidFill>
                <a:latin typeface="Arial" pitchFamily="34" charset="0"/>
              </a:defRPr>
            </a:lvl2pPr>
            <a:lvl3pPr marL="1143000" indent="-228600" eaLnBrk="0" hangingPunct="0">
              <a:spcBef>
                <a:spcPct val="20000"/>
              </a:spcBef>
              <a:buClr>
                <a:schemeClr val="tx1"/>
              </a:buClr>
              <a:buFont typeface="Times New Roman" pitchFamily="18" charset="0"/>
              <a:buChar char="–"/>
              <a:defRPr sz="1600">
                <a:solidFill>
                  <a:schemeClr val="tx1"/>
                </a:solidFill>
                <a:latin typeface="Arial" pitchFamily="34" charset="0"/>
              </a:defRPr>
            </a:lvl3pPr>
            <a:lvl4pPr marL="1600200" indent="-228600" eaLnBrk="0" hangingPunct="0">
              <a:spcBef>
                <a:spcPct val="20000"/>
              </a:spcBef>
              <a:buClr>
                <a:schemeClr val="tx1"/>
              </a:buClr>
              <a:buFont typeface="Arial" pitchFamily="34" charset="0"/>
              <a:buChar char="–"/>
              <a:defRPr sz="1400">
                <a:solidFill>
                  <a:schemeClr val="tx1"/>
                </a:solidFill>
                <a:latin typeface="Arial" pitchFamily="34" charset="0"/>
              </a:defRPr>
            </a:lvl4pPr>
            <a:lvl5pPr marL="2057400" indent="-228600" eaLnBrk="0" hangingPunct="0">
              <a:spcBef>
                <a:spcPct val="20000"/>
              </a:spcBef>
              <a:buClr>
                <a:schemeClr val="bg2"/>
              </a:buClr>
              <a:buFont typeface="Arial" pitchFamily="34" charset="0"/>
              <a:buChar char="–"/>
              <a:defRPr sz="1200">
                <a:solidFill>
                  <a:schemeClr val="tx1"/>
                </a:solidFill>
                <a:latin typeface="Arial" pitchFamily="34" charset="0"/>
              </a:defRPr>
            </a:lvl5pPr>
            <a:lvl6pPr marL="2514600" indent="-228600" eaLnBrk="0" fontAlgn="base" hangingPunct="0">
              <a:spcBef>
                <a:spcPct val="20000"/>
              </a:spcBef>
              <a:spcAft>
                <a:spcPct val="0"/>
              </a:spcAft>
              <a:buClr>
                <a:schemeClr val="bg2"/>
              </a:buClr>
              <a:buFont typeface="Arial" pitchFamily="34" charset="0"/>
              <a:buChar char="–"/>
              <a:defRPr sz="1200">
                <a:solidFill>
                  <a:schemeClr val="tx1"/>
                </a:solidFill>
                <a:latin typeface="Arial" pitchFamily="34" charset="0"/>
              </a:defRPr>
            </a:lvl6pPr>
            <a:lvl7pPr marL="2971800" indent="-228600" eaLnBrk="0" fontAlgn="base" hangingPunct="0">
              <a:spcBef>
                <a:spcPct val="20000"/>
              </a:spcBef>
              <a:spcAft>
                <a:spcPct val="0"/>
              </a:spcAft>
              <a:buClr>
                <a:schemeClr val="bg2"/>
              </a:buClr>
              <a:buFont typeface="Arial" pitchFamily="34" charset="0"/>
              <a:buChar char="–"/>
              <a:defRPr sz="1200">
                <a:solidFill>
                  <a:schemeClr val="tx1"/>
                </a:solidFill>
                <a:latin typeface="Arial" pitchFamily="34" charset="0"/>
              </a:defRPr>
            </a:lvl7pPr>
            <a:lvl8pPr marL="3429000" indent="-228600" eaLnBrk="0" fontAlgn="base" hangingPunct="0">
              <a:spcBef>
                <a:spcPct val="20000"/>
              </a:spcBef>
              <a:spcAft>
                <a:spcPct val="0"/>
              </a:spcAft>
              <a:buClr>
                <a:schemeClr val="bg2"/>
              </a:buClr>
              <a:buFont typeface="Arial" pitchFamily="34" charset="0"/>
              <a:buChar char="–"/>
              <a:defRPr sz="1200">
                <a:solidFill>
                  <a:schemeClr val="tx1"/>
                </a:solidFill>
                <a:latin typeface="Arial" pitchFamily="34" charset="0"/>
              </a:defRPr>
            </a:lvl8pPr>
            <a:lvl9pPr marL="3886200" indent="-228600" eaLnBrk="0" fontAlgn="base" hangingPunct="0">
              <a:spcBef>
                <a:spcPct val="20000"/>
              </a:spcBef>
              <a:spcAft>
                <a:spcPct val="0"/>
              </a:spcAft>
              <a:buClr>
                <a:schemeClr val="bg2"/>
              </a:buClr>
              <a:buFont typeface="Arial" pitchFamily="34" charset="0"/>
              <a:buChar char="–"/>
              <a:defRPr sz="1200">
                <a:solidFill>
                  <a:schemeClr val="tx1"/>
                </a:solidFill>
                <a:latin typeface="Arial" pitchFamily="34" charset="0"/>
              </a:defRPr>
            </a:lvl9pPr>
          </a:lstStyle>
          <a:p>
            <a:pPr marL="0" marR="0" lvl="0" indent="0" defTabSz="914400" eaLnBrk="1" fontAlgn="base" latinLnBrk="0" hangingPunct="1">
              <a:lnSpc>
                <a:spcPct val="100000"/>
              </a:lnSpc>
              <a:spcBef>
                <a:spcPct val="0"/>
              </a:spcBef>
              <a:spcAft>
                <a:spcPct val="20000"/>
              </a:spcAft>
              <a:buClrTx/>
              <a:buSzTx/>
              <a:buFontTx/>
              <a:buNone/>
              <a:tabLst/>
              <a:defRPr/>
            </a:pPr>
            <a:r>
              <a:rPr kumimoji="0" lang="fr-CH" altLang="en-US" sz="3200" i="0" u="none" strike="noStrike" kern="0" cap="none" spc="0" normalizeH="0" baseline="0" noProof="0" dirty="0">
                <a:ln>
                  <a:noFill/>
                </a:ln>
                <a:solidFill>
                  <a:srgbClr val="1F497D"/>
                </a:solidFill>
                <a:effectLst/>
                <a:uLnTx/>
                <a:uFillTx/>
                <a:cs typeface="Arial" panose="020B0604020202020204" pitchFamily="34" charset="0"/>
              </a:rPr>
              <a:t>Designs - Best Practices – </a:t>
            </a:r>
            <a:r>
              <a:rPr kumimoji="0" lang="fr-CH" altLang="en-US" sz="3200" i="0" u="none" strike="noStrike" kern="0" cap="none" spc="0" normalizeH="0" baseline="0" noProof="0" dirty="0" err="1">
                <a:ln>
                  <a:noFill/>
                </a:ln>
                <a:solidFill>
                  <a:srgbClr val="1F497D"/>
                </a:solidFill>
                <a:effectLst/>
                <a:uLnTx/>
                <a:uFillTx/>
                <a:cs typeface="Arial" panose="020B0604020202020204" pitchFamily="34" charset="0"/>
              </a:rPr>
              <a:t>Continued</a:t>
            </a:r>
            <a:r>
              <a:rPr kumimoji="0" lang="fr-CH" altLang="en-US" sz="3200" i="0" u="none" strike="noStrike" kern="0" cap="none" spc="0" normalizeH="0" baseline="0" noProof="0" dirty="0">
                <a:ln>
                  <a:noFill/>
                </a:ln>
                <a:solidFill>
                  <a:srgbClr val="1F497D"/>
                </a:solidFill>
                <a:effectLst/>
                <a:uLnTx/>
                <a:uFillTx/>
                <a:cs typeface="Arial" panose="020B0604020202020204" pitchFamily="34" charset="0"/>
              </a:rPr>
              <a:t>…</a:t>
            </a:r>
            <a:endParaRPr kumimoji="0" lang="fr-CH" altLang="en-US" sz="3200" i="0" u="none" strike="noStrike" kern="0" cap="none" spc="0" normalizeH="0" baseline="0" noProof="1">
              <a:ln>
                <a:noFill/>
              </a:ln>
              <a:solidFill>
                <a:srgbClr val="1F497D"/>
              </a:solidFill>
              <a:effectLst/>
              <a:uLnTx/>
              <a:uFillTx/>
              <a:cs typeface="Arial" panose="020B0604020202020204" pitchFamily="34" charset="0"/>
            </a:endParaRPr>
          </a:p>
        </p:txBody>
      </p:sp>
      <p:pic>
        <p:nvPicPr>
          <p:cNvPr id="4" name="Picture 3" descr="finger colour.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3352800"/>
            <a:ext cx="1676400" cy="1213714"/>
          </a:xfrm>
          <a:prstGeom prst="rect">
            <a:avLst/>
          </a:prstGeom>
        </p:spPr>
      </p:pic>
    </p:spTree>
    <p:extLst>
      <p:ext uri="{BB962C8B-B14F-4D97-AF65-F5344CB8AC3E}">
        <p14:creationId xmlns:p14="http://schemas.microsoft.com/office/powerpoint/2010/main" val="2405258513"/>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610600" cy="838200"/>
          </a:xfrm>
        </p:spPr>
        <p:txBody>
          <a:bodyPr/>
          <a:lstStyle/>
          <a:p>
            <a:r>
              <a:rPr lang="fr-CH" sz="3200" b="0" dirty="0" err="1" smtClean="0"/>
              <a:t>When</a:t>
            </a:r>
            <a:r>
              <a:rPr lang="fr-CH" sz="3200" b="0" dirty="0" smtClean="0"/>
              <a:t> </a:t>
            </a:r>
            <a:r>
              <a:rPr lang="fr-CH" sz="3200" b="0" dirty="0" err="1" smtClean="0"/>
              <a:t>filing</a:t>
            </a:r>
            <a:r>
              <a:rPr lang="fr-CH" sz="3200" b="0" dirty="0" smtClean="0"/>
              <a:t>, a </a:t>
            </a:r>
            <a:r>
              <a:rPr lang="fr-CH" sz="3200" b="0" dirty="0" err="1" smtClean="0"/>
              <a:t>combination</a:t>
            </a:r>
            <a:r>
              <a:rPr lang="fr-CH" sz="3200" b="0" dirty="0" smtClean="0"/>
              <a:t> of </a:t>
            </a:r>
            <a:r>
              <a:rPr lang="fr-CH" sz="3200" b="0" dirty="0" err="1" smtClean="0"/>
              <a:t>various</a:t>
            </a:r>
            <a:r>
              <a:rPr lang="fr-CH" sz="3200" b="0" dirty="0" smtClean="0"/>
              <a:t> </a:t>
            </a:r>
            <a:r>
              <a:rPr lang="fr-CH" sz="3200" b="0" dirty="0" err="1" smtClean="0"/>
              <a:t>views</a:t>
            </a:r>
            <a:r>
              <a:rPr lang="fr-CH" sz="3200" b="0" dirty="0" smtClean="0"/>
              <a:t> </a:t>
            </a:r>
            <a:r>
              <a:rPr lang="fr-CH" sz="3200" b="0" dirty="0" err="1" smtClean="0"/>
              <a:t>may</a:t>
            </a:r>
            <a:r>
              <a:rPr lang="fr-CH" sz="3200" b="0" dirty="0" smtClean="0"/>
              <a:t> </a:t>
            </a:r>
            <a:r>
              <a:rPr lang="fr-CH" sz="3200" b="0" dirty="0" err="1" smtClean="0"/>
              <a:t>be</a:t>
            </a:r>
            <a:r>
              <a:rPr lang="fr-CH" sz="3200" b="0" dirty="0" smtClean="0"/>
              <a:t> possible </a:t>
            </a:r>
            <a:endParaRPr lang="fr-CH" sz="3200" b="0" dirty="0"/>
          </a:p>
        </p:txBody>
      </p:sp>
      <p:sp>
        <p:nvSpPr>
          <p:cNvPr id="3" name="Content Placeholder 2"/>
          <p:cNvSpPr>
            <a:spLocks noGrp="1"/>
          </p:cNvSpPr>
          <p:nvPr>
            <p:ph idx="1"/>
          </p:nvPr>
        </p:nvSpPr>
        <p:spPr>
          <a:xfrm>
            <a:off x="457200" y="1134000"/>
            <a:ext cx="8229600" cy="4809600"/>
          </a:xfrm>
        </p:spPr>
        <p:txBody>
          <a:bodyPr/>
          <a:lstStyle/>
          <a:p>
            <a:pPr marL="0" indent="0">
              <a:buNone/>
            </a:pPr>
            <a:endParaRPr lang="fr-CH" dirty="0" smtClean="0"/>
          </a:p>
          <a:p>
            <a:pPr marL="0" indent="0">
              <a:buNone/>
            </a:pPr>
            <a:endParaRPr lang="fr-CH" dirty="0"/>
          </a:p>
          <a:p>
            <a:pPr marL="0" indent="0">
              <a:buNone/>
            </a:pPr>
            <a:endParaRPr lang="fr-CH" dirty="0" smtClean="0"/>
          </a:p>
          <a:p>
            <a:pPr marL="0" indent="0">
              <a:buNone/>
            </a:pPr>
            <a:endParaRPr lang="fr-CH" dirty="0"/>
          </a:p>
          <a:p>
            <a:pPr marL="0" indent="0">
              <a:buNone/>
            </a:pPr>
            <a:endParaRPr lang="fr-CH" dirty="0" smtClean="0"/>
          </a:p>
          <a:p>
            <a:pPr marL="0" indent="0">
              <a:buNone/>
            </a:pPr>
            <a:endParaRPr lang="fr-CH" dirty="0"/>
          </a:p>
          <a:p>
            <a:endParaRPr lang="fr-CH" dirty="0"/>
          </a:p>
          <a:p>
            <a:pPr marL="0" indent="0">
              <a:buNone/>
            </a:pPr>
            <a:endParaRPr lang="fr-CH" dirty="0"/>
          </a:p>
          <a:p>
            <a:pPr marL="0" indent="0">
              <a:buNone/>
            </a:pPr>
            <a:endParaRPr lang="fr-CH" dirty="0" smtClean="0"/>
          </a:p>
          <a:p>
            <a:pPr marL="0" indent="0">
              <a:buNone/>
            </a:pPr>
            <a:endParaRPr lang="fr-CH" dirty="0"/>
          </a:p>
          <a:p>
            <a:pPr marL="0" indent="0">
              <a:buNone/>
            </a:pPr>
            <a:endParaRPr lang="fr-CH" dirty="0" smtClean="0"/>
          </a:p>
          <a:p>
            <a:pPr marL="0" indent="0">
              <a:buNone/>
            </a:pPr>
            <a:endParaRPr lang="fr-CH" dirty="0"/>
          </a:p>
          <a:p>
            <a:pPr marL="0" indent="0">
              <a:buNone/>
            </a:pPr>
            <a:endParaRPr lang="fr-CH" dirty="0"/>
          </a:p>
        </p:txBody>
      </p:sp>
      <p:pic>
        <p:nvPicPr>
          <p:cNvPr id="4" name="Picture 3"/>
          <p:cNvPicPr>
            <a:picLocks noChangeAspect="1"/>
          </p:cNvPicPr>
          <p:nvPr/>
        </p:nvPicPr>
        <p:blipFill>
          <a:blip r:embed="rId2"/>
          <a:stretch>
            <a:fillRect/>
          </a:stretch>
        </p:blipFill>
        <p:spPr>
          <a:xfrm>
            <a:off x="609600" y="1600200"/>
            <a:ext cx="3200400" cy="4801210"/>
          </a:xfrm>
          <a:prstGeom prst="rect">
            <a:avLst/>
          </a:prstGeom>
        </p:spPr>
      </p:pic>
      <p:sp>
        <p:nvSpPr>
          <p:cNvPr id="5" name="Rectangle 4"/>
          <p:cNvSpPr/>
          <p:nvPr/>
        </p:nvSpPr>
        <p:spPr>
          <a:xfrm>
            <a:off x="4457700" y="2178488"/>
            <a:ext cx="4572000" cy="984885"/>
          </a:xfrm>
          <a:prstGeom prst="rect">
            <a:avLst/>
          </a:prstGeom>
        </p:spPr>
        <p:txBody>
          <a:bodyPr>
            <a:spAutoFit/>
          </a:bodyPr>
          <a:lstStyle/>
          <a:p>
            <a:endParaRPr lang="fr-CH" sz="1000" dirty="0">
              <a:solidFill>
                <a:srgbClr val="000000"/>
              </a:solidFill>
              <a:latin typeface="Times New Roman" panose="02020603050405020304" pitchFamily="18" charset="0"/>
            </a:endParaRPr>
          </a:p>
          <a:p>
            <a:r>
              <a:rPr lang="fr-CH" sz="2400" i="1" dirty="0" err="1">
                <a:solidFill>
                  <a:srgbClr val="0037A4"/>
                </a:solidFill>
              </a:rPr>
              <a:t>Combination</a:t>
            </a:r>
            <a:r>
              <a:rPr lang="fr-CH" sz="2400" i="1" dirty="0">
                <a:solidFill>
                  <a:srgbClr val="0037A4"/>
                </a:solidFill>
              </a:rPr>
              <a:t> </a:t>
            </a:r>
            <a:r>
              <a:rPr lang="fr-CH" sz="2400" i="1" dirty="0" smtClean="0">
                <a:solidFill>
                  <a:srgbClr val="0037A4"/>
                </a:solidFill>
              </a:rPr>
              <a:t>of “</a:t>
            </a:r>
            <a:r>
              <a:rPr lang="fr-CH" sz="2400" i="1" dirty="0" err="1" smtClean="0">
                <a:solidFill>
                  <a:srgbClr val="0037A4"/>
                </a:solidFill>
              </a:rPr>
              <a:t>different</a:t>
            </a:r>
            <a:r>
              <a:rPr lang="fr-CH" sz="2400" i="1" dirty="0" smtClean="0">
                <a:solidFill>
                  <a:srgbClr val="0037A4"/>
                </a:solidFill>
              </a:rPr>
              <a:t> </a:t>
            </a:r>
            <a:r>
              <a:rPr lang="fr-CH" sz="2400" i="1" dirty="0">
                <a:solidFill>
                  <a:srgbClr val="0037A4"/>
                </a:solidFill>
              </a:rPr>
              <a:t>perspectives” + </a:t>
            </a:r>
            <a:r>
              <a:rPr lang="fr-CH" sz="2400" i="1" dirty="0" err="1">
                <a:solidFill>
                  <a:srgbClr val="0037A4"/>
                </a:solidFill>
              </a:rPr>
              <a:t>disclaimer</a:t>
            </a:r>
            <a:r>
              <a:rPr lang="fr-CH" sz="2400" i="1" dirty="0">
                <a:solidFill>
                  <a:srgbClr val="0037A4"/>
                </a:solidFill>
              </a:rPr>
              <a:t> </a:t>
            </a:r>
          </a:p>
        </p:txBody>
      </p:sp>
      <p:sp>
        <p:nvSpPr>
          <p:cNvPr id="7" name="TextBox 6"/>
          <p:cNvSpPr txBox="1"/>
          <p:nvPr/>
        </p:nvSpPr>
        <p:spPr>
          <a:xfrm>
            <a:off x="5753100" y="4419600"/>
            <a:ext cx="1981200" cy="923330"/>
          </a:xfrm>
          <a:prstGeom prst="rect">
            <a:avLst/>
          </a:prstGeom>
          <a:noFill/>
        </p:spPr>
        <p:txBody>
          <a:bodyPr wrap="square" rtlCol="0">
            <a:spAutoFit/>
          </a:bodyPr>
          <a:lstStyle/>
          <a:p>
            <a:endParaRPr lang="fr-CH" dirty="0"/>
          </a:p>
          <a:p>
            <a:r>
              <a:rPr lang="fr-CH" dirty="0"/>
              <a:t>DM/070912 Daimler AG </a:t>
            </a:r>
          </a:p>
        </p:txBody>
      </p:sp>
    </p:spTree>
    <p:extLst>
      <p:ext uri="{BB962C8B-B14F-4D97-AF65-F5344CB8AC3E}">
        <p14:creationId xmlns:p14="http://schemas.microsoft.com/office/powerpoint/2010/main" val="886853384"/>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562"/>
            <a:ext cx="8915400" cy="838200"/>
          </a:xfrm>
        </p:spPr>
        <p:txBody>
          <a:bodyPr/>
          <a:lstStyle/>
          <a:p>
            <a:r>
              <a:rPr lang="fr-CH" sz="3200" b="0" dirty="0" err="1" smtClean="0"/>
              <a:t>Elements</a:t>
            </a:r>
            <a:r>
              <a:rPr lang="fr-CH" sz="3200" b="0" dirty="0" smtClean="0"/>
              <a:t> for </a:t>
            </a:r>
            <a:r>
              <a:rPr lang="fr-CH" sz="3200" b="0" dirty="0" err="1" smtClean="0"/>
              <a:t>which</a:t>
            </a:r>
            <a:r>
              <a:rPr lang="fr-CH" sz="3200" b="0" dirty="0" smtClean="0"/>
              <a:t> protection </a:t>
            </a:r>
            <a:r>
              <a:rPr lang="fr-CH" sz="3200" b="0" dirty="0" err="1" smtClean="0"/>
              <a:t>is</a:t>
            </a:r>
            <a:r>
              <a:rPr lang="fr-CH" sz="3200" b="0" dirty="0" smtClean="0"/>
              <a:t> </a:t>
            </a:r>
            <a:r>
              <a:rPr lang="fr-CH" sz="3200" b="0" dirty="0" err="1" smtClean="0"/>
              <a:t>claimed</a:t>
            </a:r>
            <a:r>
              <a:rPr lang="fr-CH" sz="3200" b="0" dirty="0" smtClean="0"/>
              <a:t> </a:t>
            </a:r>
            <a:r>
              <a:rPr lang="fr-CH" sz="3200" b="0" dirty="0" err="1" smtClean="0"/>
              <a:t>should</a:t>
            </a:r>
            <a:r>
              <a:rPr lang="fr-CH" sz="3200" b="0" dirty="0" smtClean="0"/>
              <a:t> </a:t>
            </a:r>
            <a:r>
              <a:rPr lang="fr-CH" sz="3200" b="0" dirty="0" err="1" smtClean="0"/>
              <a:t>be</a:t>
            </a:r>
            <a:r>
              <a:rPr lang="fr-CH" sz="3200" b="0" dirty="0" smtClean="0"/>
              <a:t> </a:t>
            </a:r>
            <a:r>
              <a:rPr lang="fr-CH" sz="3200" b="0" dirty="0" err="1" smtClean="0"/>
              <a:t>clear</a:t>
            </a:r>
            <a:r>
              <a:rPr lang="fr-CH" sz="3200" b="0" dirty="0" smtClean="0"/>
              <a:t>…</a:t>
            </a:r>
            <a:endParaRPr lang="fr-CH" sz="3200" b="0" dirty="0"/>
          </a:p>
        </p:txBody>
      </p:sp>
      <p:sp>
        <p:nvSpPr>
          <p:cNvPr id="3" name="Content Placeholder 2"/>
          <p:cNvSpPr>
            <a:spLocks noGrp="1"/>
          </p:cNvSpPr>
          <p:nvPr>
            <p:ph idx="1"/>
          </p:nvPr>
        </p:nvSpPr>
        <p:spPr>
          <a:xfrm>
            <a:off x="152400" y="1134000"/>
            <a:ext cx="8839200" cy="5647800"/>
          </a:xfrm>
        </p:spPr>
        <p:txBody>
          <a:bodyPr/>
          <a:lstStyle/>
          <a:p>
            <a:pPr marL="0" indent="0">
              <a:buNone/>
            </a:pPr>
            <a:endParaRPr lang="fr-CH" dirty="0" smtClean="0"/>
          </a:p>
          <a:p>
            <a:pPr marL="0" indent="0">
              <a:buNone/>
            </a:pPr>
            <a:endParaRPr lang="fr-CH" dirty="0"/>
          </a:p>
          <a:p>
            <a:pPr marL="0" indent="0">
              <a:buNone/>
            </a:pPr>
            <a:endParaRPr lang="fr-CH" dirty="0" smtClean="0"/>
          </a:p>
          <a:p>
            <a:pPr marL="0" indent="0">
              <a:buNone/>
            </a:pPr>
            <a:endParaRPr lang="fr-CH" dirty="0"/>
          </a:p>
          <a:p>
            <a:pPr marL="0" indent="0">
              <a:buNone/>
            </a:pPr>
            <a:endParaRPr lang="fr-CH" dirty="0" smtClean="0"/>
          </a:p>
          <a:p>
            <a:pPr marL="0" indent="0">
              <a:buNone/>
            </a:pPr>
            <a:endParaRPr lang="fr-CH" dirty="0"/>
          </a:p>
          <a:p>
            <a:endParaRPr lang="fr-CH" dirty="0"/>
          </a:p>
          <a:p>
            <a:pPr marL="0" indent="0">
              <a:buNone/>
            </a:pPr>
            <a:endParaRPr lang="fr-CH" dirty="0"/>
          </a:p>
          <a:p>
            <a:pPr marL="0" indent="0">
              <a:buNone/>
            </a:pPr>
            <a:endParaRPr lang="fr-CH" dirty="0" smtClean="0"/>
          </a:p>
          <a:p>
            <a:pPr marL="0" indent="0">
              <a:buNone/>
            </a:pPr>
            <a:endParaRPr lang="fr-CH" dirty="0"/>
          </a:p>
          <a:p>
            <a:pPr marL="0" indent="0">
              <a:buNone/>
            </a:pPr>
            <a:endParaRPr lang="fr-CH" dirty="0" smtClean="0"/>
          </a:p>
          <a:p>
            <a:pPr marL="0" indent="0">
              <a:buNone/>
            </a:pPr>
            <a:endParaRPr lang="fr-CH" dirty="0"/>
          </a:p>
          <a:p>
            <a:pPr marL="0" indent="0">
              <a:buNone/>
            </a:pPr>
            <a:endParaRPr lang="fr-CH" dirty="0"/>
          </a:p>
        </p:txBody>
      </p:sp>
      <p:sp>
        <p:nvSpPr>
          <p:cNvPr id="7" name="TextBox 6"/>
          <p:cNvSpPr txBox="1"/>
          <p:nvPr/>
        </p:nvSpPr>
        <p:spPr>
          <a:xfrm>
            <a:off x="6553200" y="4042327"/>
            <a:ext cx="2514600" cy="2031325"/>
          </a:xfrm>
          <a:prstGeom prst="rect">
            <a:avLst/>
          </a:prstGeom>
          <a:noFill/>
        </p:spPr>
        <p:txBody>
          <a:bodyPr wrap="square" rtlCol="0">
            <a:spAutoFit/>
          </a:bodyPr>
          <a:lstStyle/>
          <a:p>
            <a:pPr algn="ctr"/>
            <a:r>
              <a:rPr lang="fr-CH" dirty="0" smtClean="0"/>
              <a:t>DM/076222 </a:t>
            </a:r>
            <a:endParaRPr lang="fr-CH" dirty="0"/>
          </a:p>
          <a:p>
            <a:r>
              <a:rPr lang="en-US" dirty="0">
                <a:solidFill>
                  <a:srgbClr val="0037A4"/>
                </a:solidFill>
              </a:rPr>
              <a:t>The blue marked parts of designs 8, 9, 10, 11, 12, 13 and 14 are not coming into the scope of the industrial design (disclaimer) </a:t>
            </a:r>
            <a:endParaRPr lang="fr-CH" dirty="0">
              <a:solidFill>
                <a:srgbClr val="0037A4"/>
              </a:solidFill>
            </a:endParaRPr>
          </a:p>
        </p:txBody>
      </p:sp>
      <p:pic>
        <p:nvPicPr>
          <p:cNvPr id="6" name="Picture 5"/>
          <p:cNvPicPr>
            <a:picLocks noChangeAspect="1"/>
          </p:cNvPicPr>
          <p:nvPr/>
        </p:nvPicPr>
        <p:blipFill>
          <a:blip r:embed="rId2"/>
          <a:stretch>
            <a:fillRect/>
          </a:stretch>
        </p:blipFill>
        <p:spPr>
          <a:xfrm>
            <a:off x="450916" y="918900"/>
            <a:ext cx="1981200" cy="1889288"/>
          </a:xfrm>
          <a:prstGeom prst="rect">
            <a:avLst/>
          </a:prstGeom>
        </p:spPr>
      </p:pic>
      <p:pic>
        <p:nvPicPr>
          <p:cNvPr id="8" name="Picture 7"/>
          <p:cNvPicPr>
            <a:picLocks noChangeAspect="1"/>
          </p:cNvPicPr>
          <p:nvPr/>
        </p:nvPicPr>
        <p:blipFill>
          <a:blip r:embed="rId3"/>
          <a:stretch>
            <a:fillRect/>
          </a:stretch>
        </p:blipFill>
        <p:spPr>
          <a:xfrm>
            <a:off x="304800" y="2879888"/>
            <a:ext cx="2303664" cy="1592621"/>
          </a:xfrm>
          <a:prstGeom prst="rect">
            <a:avLst/>
          </a:prstGeom>
        </p:spPr>
      </p:pic>
      <p:sp>
        <p:nvSpPr>
          <p:cNvPr id="9" name="Rectangle 8"/>
          <p:cNvSpPr/>
          <p:nvPr/>
        </p:nvSpPr>
        <p:spPr>
          <a:xfrm>
            <a:off x="304800" y="4443082"/>
            <a:ext cx="2660322" cy="2215991"/>
          </a:xfrm>
          <a:prstGeom prst="rect">
            <a:avLst/>
          </a:prstGeom>
        </p:spPr>
        <p:txBody>
          <a:bodyPr wrap="square">
            <a:spAutoFit/>
          </a:bodyPr>
          <a:lstStyle/>
          <a:p>
            <a:endParaRPr lang="fr-CH" sz="1200" dirty="0">
              <a:solidFill>
                <a:srgbClr val="000000"/>
              </a:solidFill>
              <a:latin typeface="Times New Roman" panose="02020603050405020304" pitchFamily="18" charset="0"/>
            </a:endParaRPr>
          </a:p>
          <a:p>
            <a:r>
              <a:rPr lang="fr-CH" dirty="0"/>
              <a:t>DM/076650 Daimler AG </a:t>
            </a:r>
          </a:p>
          <a:p>
            <a:endParaRPr lang="en-US" dirty="0" smtClean="0">
              <a:solidFill>
                <a:srgbClr val="0037A4"/>
              </a:solidFill>
            </a:endParaRPr>
          </a:p>
          <a:p>
            <a:r>
              <a:rPr lang="en-US" dirty="0" smtClean="0">
                <a:solidFill>
                  <a:srgbClr val="0037A4"/>
                </a:solidFill>
              </a:rPr>
              <a:t>“</a:t>
            </a:r>
            <a:r>
              <a:rPr lang="en-US" dirty="0">
                <a:solidFill>
                  <a:srgbClr val="0037A4"/>
                </a:solidFill>
              </a:rPr>
              <a:t>The blue marked areas are not coming into the scope of protection, they have the function of a disclaimer </a:t>
            </a:r>
            <a:endParaRPr lang="fr-CH" dirty="0">
              <a:solidFill>
                <a:srgbClr val="0037A4"/>
              </a:solidFill>
            </a:endParaRPr>
          </a:p>
        </p:txBody>
      </p:sp>
      <p:sp>
        <p:nvSpPr>
          <p:cNvPr id="10" name="Rectangle 9"/>
          <p:cNvSpPr/>
          <p:nvPr/>
        </p:nvSpPr>
        <p:spPr>
          <a:xfrm>
            <a:off x="3958465" y="768153"/>
            <a:ext cx="1752600" cy="615553"/>
          </a:xfrm>
          <a:prstGeom prst="rect">
            <a:avLst/>
          </a:prstGeom>
        </p:spPr>
        <p:txBody>
          <a:bodyPr wrap="square">
            <a:spAutoFit/>
          </a:bodyPr>
          <a:lstStyle/>
          <a:p>
            <a:endParaRPr lang="fr-CH" sz="1000" dirty="0">
              <a:solidFill>
                <a:srgbClr val="000000"/>
              </a:solidFill>
              <a:latin typeface="Times New Roman" panose="02020603050405020304" pitchFamily="18" charset="0"/>
            </a:endParaRPr>
          </a:p>
          <a:p>
            <a:r>
              <a:rPr lang="fr-CH" sz="2400" i="1" dirty="0" err="1" smtClean="0">
                <a:solidFill>
                  <a:srgbClr val="0037A4"/>
                </a:solidFill>
              </a:rPr>
              <a:t>Disclaimer</a:t>
            </a:r>
            <a:r>
              <a:rPr lang="fr-CH" sz="2400" dirty="0" smtClean="0">
                <a:solidFill>
                  <a:srgbClr val="0037A4"/>
                </a:solidFill>
              </a:rPr>
              <a:t> </a:t>
            </a:r>
            <a:endParaRPr lang="fr-CH" sz="2400" dirty="0">
              <a:solidFill>
                <a:srgbClr val="0037A4"/>
              </a:solidFill>
            </a:endParaRPr>
          </a:p>
        </p:txBody>
      </p:sp>
      <p:pic>
        <p:nvPicPr>
          <p:cNvPr id="11" name="Picture 10"/>
          <p:cNvPicPr>
            <a:picLocks noChangeAspect="1"/>
          </p:cNvPicPr>
          <p:nvPr/>
        </p:nvPicPr>
        <p:blipFill>
          <a:blip r:embed="rId4"/>
          <a:stretch>
            <a:fillRect/>
          </a:stretch>
        </p:blipFill>
        <p:spPr>
          <a:xfrm>
            <a:off x="6522949" y="935931"/>
            <a:ext cx="2057400" cy="3077116"/>
          </a:xfrm>
          <a:prstGeom prst="rect">
            <a:avLst/>
          </a:prstGeom>
        </p:spPr>
      </p:pic>
      <p:pic>
        <p:nvPicPr>
          <p:cNvPr id="12" name="Picture 11"/>
          <p:cNvPicPr>
            <a:picLocks noChangeAspect="1"/>
          </p:cNvPicPr>
          <p:nvPr/>
        </p:nvPicPr>
        <p:blipFill>
          <a:blip r:embed="rId5"/>
          <a:stretch>
            <a:fillRect/>
          </a:stretch>
        </p:blipFill>
        <p:spPr>
          <a:xfrm>
            <a:off x="3455708" y="1419727"/>
            <a:ext cx="2484735" cy="1752175"/>
          </a:xfrm>
          <a:prstGeom prst="rect">
            <a:avLst/>
          </a:prstGeom>
        </p:spPr>
      </p:pic>
      <p:pic>
        <p:nvPicPr>
          <p:cNvPr id="13" name="Picture 12"/>
          <p:cNvPicPr>
            <a:picLocks noChangeAspect="1"/>
          </p:cNvPicPr>
          <p:nvPr/>
        </p:nvPicPr>
        <p:blipFill>
          <a:blip r:embed="rId6"/>
          <a:stretch>
            <a:fillRect/>
          </a:stretch>
        </p:blipFill>
        <p:spPr>
          <a:xfrm>
            <a:off x="3685087" y="3478053"/>
            <a:ext cx="2025978" cy="2226173"/>
          </a:xfrm>
          <a:prstGeom prst="rect">
            <a:avLst/>
          </a:prstGeom>
        </p:spPr>
      </p:pic>
      <p:sp>
        <p:nvSpPr>
          <p:cNvPr id="14" name="Rectangle 13"/>
          <p:cNvSpPr/>
          <p:nvPr/>
        </p:nvSpPr>
        <p:spPr>
          <a:xfrm>
            <a:off x="3962400" y="5591617"/>
            <a:ext cx="1593522" cy="538609"/>
          </a:xfrm>
          <a:prstGeom prst="rect">
            <a:avLst/>
          </a:prstGeom>
        </p:spPr>
        <p:txBody>
          <a:bodyPr wrap="square">
            <a:spAutoFit/>
          </a:bodyPr>
          <a:lstStyle/>
          <a:p>
            <a:endParaRPr lang="fr-CH" sz="1100" dirty="0">
              <a:solidFill>
                <a:srgbClr val="000000"/>
              </a:solidFill>
              <a:latin typeface="Times New Roman" panose="02020603050405020304" pitchFamily="18" charset="0"/>
            </a:endParaRPr>
          </a:p>
          <a:p>
            <a:r>
              <a:rPr lang="fr-CH" dirty="0"/>
              <a:t>DM/075740</a:t>
            </a:r>
            <a:r>
              <a:rPr lang="fr-CH" dirty="0">
                <a:solidFill>
                  <a:srgbClr val="0037A4"/>
                </a:solidFill>
              </a:rPr>
              <a:t> </a:t>
            </a:r>
          </a:p>
        </p:txBody>
      </p:sp>
    </p:spTree>
    <p:extLst>
      <p:ext uri="{BB962C8B-B14F-4D97-AF65-F5344CB8AC3E}">
        <p14:creationId xmlns:p14="http://schemas.microsoft.com/office/powerpoint/2010/main" val="4265141909"/>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610600" cy="838200"/>
          </a:xfrm>
        </p:spPr>
        <p:txBody>
          <a:bodyPr/>
          <a:lstStyle/>
          <a:p>
            <a:r>
              <a:rPr lang="fr-CH" sz="3200" b="0" dirty="0" err="1" smtClean="0"/>
              <a:t>Combination</a:t>
            </a:r>
            <a:r>
              <a:rPr lang="fr-CH" sz="3200" b="0" dirty="0" smtClean="0"/>
              <a:t> of </a:t>
            </a:r>
            <a:r>
              <a:rPr lang="fr-CH" sz="3200" b="0" dirty="0" err="1" smtClean="0"/>
              <a:t>color</a:t>
            </a:r>
            <a:r>
              <a:rPr lang="fr-CH" sz="3200" b="0" dirty="0" smtClean="0"/>
              <a:t> and black and white </a:t>
            </a:r>
            <a:r>
              <a:rPr lang="fr-CH" sz="3200" b="0" dirty="0" err="1" smtClean="0"/>
              <a:t>views</a:t>
            </a:r>
            <a:r>
              <a:rPr lang="fr-CH" sz="3200" b="0" dirty="0" smtClean="0"/>
              <a:t> </a:t>
            </a:r>
            <a:r>
              <a:rPr lang="fr-CH" sz="3200" b="0" dirty="0" err="1" smtClean="0"/>
              <a:t>is</a:t>
            </a:r>
            <a:r>
              <a:rPr lang="fr-CH" sz="3200" b="0" dirty="0" smtClean="0"/>
              <a:t> possible but…</a:t>
            </a:r>
            <a:endParaRPr lang="fr-CH" sz="3200" b="0" dirty="0"/>
          </a:p>
        </p:txBody>
      </p:sp>
      <p:sp>
        <p:nvSpPr>
          <p:cNvPr id="3" name="Content Placeholder 2"/>
          <p:cNvSpPr>
            <a:spLocks noGrp="1"/>
          </p:cNvSpPr>
          <p:nvPr>
            <p:ph idx="1"/>
          </p:nvPr>
        </p:nvSpPr>
        <p:spPr>
          <a:xfrm>
            <a:off x="457200" y="1134000"/>
            <a:ext cx="8229600" cy="5266800"/>
          </a:xfrm>
        </p:spPr>
        <p:txBody>
          <a:bodyPr/>
          <a:lstStyle/>
          <a:p>
            <a:pPr marL="0" indent="0">
              <a:buNone/>
            </a:pPr>
            <a:endParaRPr lang="fr-CH" dirty="0" smtClean="0"/>
          </a:p>
          <a:p>
            <a:pPr marL="0" indent="0">
              <a:buNone/>
            </a:pPr>
            <a:endParaRPr lang="fr-CH" dirty="0"/>
          </a:p>
          <a:p>
            <a:pPr marL="0" indent="0">
              <a:buNone/>
            </a:pPr>
            <a:endParaRPr lang="fr-CH" dirty="0" smtClean="0"/>
          </a:p>
          <a:p>
            <a:pPr marL="0" indent="0">
              <a:buNone/>
            </a:pPr>
            <a:endParaRPr lang="fr-CH" dirty="0"/>
          </a:p>
          <a:p>
            <a:pPr marL="0" indent="0">
              <a:buNone/>
            </a:pPr>
            <a:endParaRPr lang="fr-CH" dirty="0" smtClean="0"/>
          </a:p>
          <a:p>
            <a:pPr marL="0" indent="0">
              <a:buNone/>
            </a:pPr>
            <a:endParaRPr lang="fr-CH" dirty="0"/>
          </a:p>
          <a:p>
            <a:endParaRPr lang="fr-CH" dirty="0"/>
          </a:p>
          <a:p>
            <a:pPr marL="0" indent="0">
              <a:buNone/>
            </a:pPr>
            <a:endParaRPr lang="fr-CH" dirty="0"/>
          </a:p>
          <a:p>
            <a:pPr marL="0" indent="0">
              <a:buNone/>
            </a:pPr>
            <a:endParaRPr lang="fr-CH" dirty="0" smtClean="0"/>
          </a:p>
          <a:p>
            <a:pPr marL="0" indent="0">
              <a:buNone/>
            </a:pPr>
            <a:endParaRPr lang="fr-CH" dirty="0"/>
          </a:p>
          <a:p>
            <a:pPr marL="0" indent="0">
              <a:buNone/>
            </a:pPr>
            <a:endParaRPr lang="fr-CH" dirty="0" smtClean="0"/>
          </a:p>
          <a:p>
            <a:pPr marL="0" indent="0">
              <a:buNone/>
            </a:pPr>
            <a:endParaRPr lang="fr-CH" dirty="0"/>
          </a:p>
          <a:p>
            <a:pPr marL="0" indent="0">
              <a:buNone/>
            </a:pPr>
            <a:endParaRPr lang="fr-CH" dirty="0"/>
          </a:p>
        </p:txBody>
      </p:sp>
      <p:sp>
        <p:nvSpPr>
          <p:cNvPr id="5" name="Rectangle 4"/>
          <p:cNvSpPr/>
          <p:nvPr/>
        </p:nvSpPr>
        <p:spPr>
          <a:xfrm>
            <a:off x="76200" y="5257800"/>
            <a:ext cx="6324600" cy="1415772"/>
          </a:xfrm>
          <a:prstGeom prst="rect">
            <a:avLst/>
          </a:prstGeom>
        </p:spPr>
        <p:txBody>
          <a:bodyPr wrap="square">
            <a:spAutoFit/>
          </a:bodyPr>
          <a:lstStyle/>
          <a:p>
            <a:endParaRPr lang="fr-CH" sz="1000" dirty="0">
              <a:solidFill>
                <a:srgbClr val="000000"/>
              </a:solidFill>
              <a:latin typeface="Times New Roman" panose="02020603050405020304" pitchFamily="18" charset="0"/>
            </a:endParaRPr>
          </a:p>
          <a:p>
            <a:r>
              <a:rPr lang="fr-CH" sz="2000" dirty="0" err="1" smtClean="0">
                <a:solidFill>
                  <a:srgbClr val="0037A4"/>
                </a:solidFill>
              </a:rPr>
              <a:t>Some</a:t>
            </a:r>
            <a:r>
              <a:rPr lang="fr-CH" sz="2000" dirty="0" smtClean="0">
                <a:solidFill>
                  <a:srgbClr val="0037A4"/>
                </a:solidFill>
              </a:rPr>
              <a:t> countries are </a:t>
            </a:r>
            <a:r>
              <a:rPr lang="fr-CH" sz="2000" dirty="0" err="1" smtClean="0">
                <a:solidFill>
                  <a:srgbClr val="0037A4"/>
                </a:solidFill>
              </a:rPr>
              <a:t>likely</a:t>
            </a:r>
            <a:r>
              <a:rPr lang="fr-CH" sz="2000" dirty="0" smtClean="0">
                <a:solidFill>
                  <a:srgbClr val="0037A4"/>
                </a:solidFill>
              </a:rPr>
              <a:t> to </a:t>
            </a:r>
            <a:r>
              <a:rPr lang="fr-CH" sz="2000" dirty="0" err="1" smtClean="0">
                <a:solidFill>
                  <a:srgbClr val="0037A4"/>
                </a:solidFill>
              </a:rPr>
              <a:t>raise</a:t>
            </a:r>
            <a:r>
              <a:rPr lang="fr-CH" sz="2000" dirty="0" smtClean="0">
                <a:solidFill>
                  <a:srgbClr val="0037A4"/>
                </a:solidFill>
              </a:rPr>
              <a:t> objections…</a:t>
            </a:r>
            <a:r>
              <a:rPr lang="fr-CH" sz="2000" dirty="0" err="1" smtClean="0">
                <a:solidFill>
                  <a:srgbClr val="0037A4"/>
                </a:solidFill>
              </a:rPr>
              <a:t>refer</a:t>
            </a:r>
            <a:r>
              <a:rPr lang="fr-CH" sz="2000" dirty="0" smtClean="0">
                <a:solidFill>
                  <a:srgbClr val="0037A4"/>
                </a:solidFill>
              </a:rPr>
              <a:t> to the 2016 Hague Guidance for </a:t>
            </a:r>
            <a:r>
              <a:rPr lang="fr-CH" sz="2000" dirty="0" err="1" smtClean="0">
                <a:solidFill>
                  <a:srgbClr val="0037A4"/>
                </a:solidFill>
              </a:rPr>
              <a:t>this</a:t>
            </a:r>
            <a:r>
              <a:rPr lang="fr-CH" sz="2000" dirty="0" smtClean="0">
                <a:solidFill>
                  <a:srgbClr val="0037A4"/>
                </a:solidFill>
              </a:rPr>
              <a:t>!  </a:t>
            </a:r>
            <a:r>
              <a:rPr lang="fr-CH" dirty="0">
                <a:solidFill>
                  <a:srgbClr val="0037A4"/>
                </a:solidFill>
                <a:hlinkClick r:id="rId2"/>
              </a:rPr>
              <a:t>http://</a:t>
            </a:r>
            <a:r>
              <a:rPr lang="fr-CH" dirty="0" smtClean="0">
                <a:solidFill>
                  <a:srgbClr val="0037A4"/>
                </a:solidFill>
                <a:hlinkClick r:id="rId2"/>
              </a:rPr>
              <a:t>www.wipo.int/export/sites/www/hague/en/how_to/pdf/guidance.pdf</a:t>
            </a:r>
            <a:r>
              <a:rPr lang="fr-CH" dirty="0" smtClean="0">
                <a:solidFill>
                  <a:srgbClr val="0037A4"/>
                </a:solidFill>
              </a:rPr>
              <a:t> </a:t>
            </a:r>
            <a:endParaRPr lang="fr-CH" dirty="0">
              <a:solidFill>
                <a:srgbClr val="0037A4"/>
              </a:solidFill>
            </a:endParaRPr>
          </a:p>
        </p:txBody>
      </p:sp>
      <p:sp>
        <p:nvSpPr>
          <p:cNvPr id="7" name="TextBox 6"/>
          <p:cNvSpPr txBox="1"/>
          <p:nvPr/>
        </p:nvSpPr>
        <p:spPr>
          <a:xfrm>
            <a:off x="609600" y="4648200"/>
            <a:ext cx="2667000" cy="369332"/>
          </a:xfrm>
          <a:prstGeom prst="rect">
            <a:avLst/>
          </a:prstGeom>
          <a:noFill/>
        </p:spPr>
        <p:txBody>
          <a:bodyPr wrap="square" rtlCol="0">
            <a:spAutoFit/>
          </a:bodyPr>
          <a:lstStyle/>
          <a:p>
            <a:r>
              <a:rPr lang="fr-CH" dirty="0" smtClean="0"/>
              <a:t>DM/075961 </a:t>
            </a:r>
            <a:r>
              <a:rPr lang="fr-CH" dirty="0"/>
              <a:t>(15); Hilti, LI </a:t>
            </a:r>
          </a:p>
        </p:txBody>
      </p:sp>
      <p:pic>
        <p:nvPicPr>
          <p:cNvPr id="6" name="Picture 5"/>
          <p:cNvPicPr>
            <a:picLocks noChangeAspect="1"/>
          </p:cNvPicPr>
          <p:nvPr/>
        </p:nvPicPr>
        <p:blipFill>
          <a:blip r:embed="rId3"/>
          <a:stretch>
            <a:fillRect/>
          </a:stretch>
        </p:blipFill>
        <p:spPr>
          <a:xfrm>
            <a:off x="457200" y="1371600"/>
            <a:ext cx="2952750" cy="2797209"/>
          </a:xfrm>
          <a:prstGeom prst="rect">
            <a:avLst/>
          </a:prstGeom>
        </p:spPr>
      </p:pic>
      <p:pic>
        <p:nvPicPr>
          <p:cNvPr id="8" name="Picture 7"/>
          <p:cNvPicPr>
            <a:picLocks noChangeAspect="1"/>
          </p:cNvPicPr>
          <p:nvPr/>
        </p:nvPicPr>
        <p:blipFill>
          <a:blip r:embed="rId4"/>
          <a:stretch>
            <a:fillRect/>
          </a:stretch>
        </p:blipFill>
        <p:spPr>
          <a:xfrm>
            <a:off x="5181600" y="1371600"/>
            <a:ext cx="2993850" cy="3364836"/>
          </a:xfrm>
          <a:prstGeom prst="rect">
            <a:avLst/>
          </a:prstGeom>
        </p:spPr>
      </p:pic>
      <p:sp>
        <p:nvSpPr>
          <p:cNvPr id="9" name="Rectangle 8"/>
          <p:cNvSpPr/>
          <p:nvPr/>
        </p:nvSpPr>
        <p:spPr>
          <a:xfrm>
            <a:off x="5410200" y="4887022"/>
            <a:ext cx="4572000" cy="553998"/>
          </a:xfrm>
          <a:prstGeom prst="rect">
            <a:avLst/>
          </a:prstGeom>
        </p:spPr>
        <p:txBody>
          <a:bodyPr>
            <a:spAutoFit/>
          </a:bodyPr>
          <a:lstStyle/>
          <a:p>
            <a:endParaRPr lang="fr-CH" sz="1200" dirty="0">
              <a:solidFill>
                <a:srgbClr val="000000"/>
              </a:solidFill>
              <a:latin typeface="Times New Roman" panose="02020603050405020304" pitchFamily="18" charset="0"/>
            </a:endParaRPr>
          </a:p>
          <a:p>
            <a:r>
              <a:rPr lang="fr-CH" dirty="0">
                <a:latin typeface="Times New Roman" panose="02020603050405020304" pitchFamily="18" charset="0"/>
              </a:rPr>
              <a:t>DM/076048 (15); Hilti, LI </a:t>
            </a:r>
            <a:endParaRPr lang="fr-CH" dirty="0"/>
          </a:p>
        </p:txBody>
      </p:sp>
    </p:spTree>
    <p:extLst>
      <p:ext uri="{BB962C8B-B14F-4D97-AF65-F5344CB8AC3E}">
        <p14:creationId xmlns:p14="http://schemas.microsoft.com/office/powerpoint/2010/main" val="1822135743"/>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059C2515-35DF-47F9-9D38-0EFC22581711}" type="slidenum">
              <a:rPr lang="en-GB" smtClean="0"/>
              <a:pPr>
                <a:defRPr/>
              </a:pPr>
              <a:t>25</a:t>
            </a:fld>
            <a:endParaRPr lang="en-GB" dirty="0">
              <a:latin typeface="Trebuchet MS" pitchFamily="34" charset="0"/>
            </a:endParaRPr>
          </a:p>
        </p:txBody>
      </p:sp>
      <p:pic>
        <p:nvPicPr>
          <p:cNvPr id="460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5024" y="1421127"/>
            <a:ext cx="991211" cy="142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8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050" y="5135325"/>
            <a:ext cx="1279588" cy="1503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8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29117" y="4091325"/>
            <a:ext cx="945202" cy="1573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8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379" y="3483574"/>
            <a:ext cx="1192727" cy="1368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34098" y="1371601"/>
            <a:ext cx="1014305" cy="1580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21329" y="4852152"/>
            <a:ext cx="1046748" cy="1506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83"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3065" y="1277471"/>
            <a:ext cx="1323117" cy="1922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07"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22305" y="3092552"/>
            <a:ext cx="1204404" cy="1461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itle 6"/>
          <p:cNvSpPr>
            <a:spLocks noGrp="1"/>
          </p:cNvSpPr>
          <p:nvPr>
            <p:ph type="title"/>
          </p:nvPr>
        </p:nvSpPr>
        <p:spPr bwMode="auto">
          <a:xfrm>
            <a:off x="176932" y="152400"/>
            <a:ext cx="866226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CH" sz="3600" b="0" i="0" u="none" strike="noStrike" kern="0" cap="none" spc="0" normalizeH="0" baseline="0" noProof="0" dirty="0" smtClean="0">
                <a:ln>
                  <a:noFill/>
                </a:ln>
                <a:solidFill>
                  <a:srgbClr val="1F497D"/>
                </a:solidFill>
                <a:effectLst/>
                <a:uLnTx/>
                <a:uFillTx/>
                <a:latin typeface="Arial" panose="020B0604020202020204" pitchFamily="34" charset="0"/>
                <a:cs typeface="Arial" panose="020B0604020202020204" pitchFamily="34" charset="0"/>
              </a:rPr>
              <a:t>Nestlé </a:t>
            </a:r>
            <a:r>
              <a:rPr kumimoji="0" lang="fr-CH" sz="3600" b="0" i="0" u="none" strike="noStrike" kern="0" cap="none" spc="0" normalizeH="0" baseline="0" noProof="0" dirty="0" err="1" smtClean="0">
                <a:ln>
                  <a:noFill/>
                </a:ln>
                <a:solidFill>
                  <a:srgbClr val="1F497D"/>
                </a:solidFill>
                <a:effectLst/>
                <a:uLnTx/>
                <a:uFillTx/>
                <a:latin typeface="Arial" panose="020B0604020202020204" pitchFamily="34" charset="0"/>
                <a:cs typeface="Arial" panose="020B0604020202020204" pitchFamily="34" charset="0"/>
              </a:rPr>
              <a:t>protects</a:t>
            </a:r>
            <a:r>
              <a:rPr kumimoji="0" lang="fr-CH" sz="3600" b="0" i="0" u="none" strike="noStrike" kern="0" cap="none" spc="0" normalizeH="0" baseline="0" noProof="0" dirty="0" smtClean="0">
                <a:ln>
                  <a:noFill/>
                </a:ln>
                <a:solidFill>
                  <a:srgbClr val="1F497D"/>
                </a:solidFill>
                <a:effectLst/>
                <a:uLnTx/>
                <a:uFillTx/>
                <a:latin typeface="Arial" panose="020B0604020202020204" pitchFamily="34" charset="0"/>
                <a:cs typeface="Arial" panose="020B0604020202020204" pitchFamily="34" charset="0"/>
              </a:rPr>
              <a:t> </a:t>
            </a:r>
            <a:r>
              <a:rPr kumimoji="0" lang="fr-CH" sz="3600" b="0" i="0" u="none" strike="noStrike" kern="0" cap="none" spc="0" normalizeH="0" baseline="0" noProof="0" dirty="0" err="1" smtClean="0">
                <a:ln>
                  <a:noFill/>
                </a:ln>
                <a:solidFill>
                  <a:srgbClr val="1F497D"/>
                </a:solidFill>
                <a:effectLst/>
                <a:uLnTx/>
                <a:uFillTx/>
                <a:latin typeface="Arial" panose="020B0604020202020204" pitchFamily="34" charset="0"/>
                <a:cs typeface="Arial" panose="020B0604020202020204" pitchFamily="34" charset="0"/>
              </a:rPr>
              <a:t>internationally</a:t>
            </a:r>
            <a:r>
              <a:rPr kumimoji="0" lang="fr-CH" sz="3600" b="0" i="0" u="none" strike="noStrike" kern="0" cap="none" spc="0" normalizeH="0" baseline="0" noProof="0" dirty="0" smtClean="0">
                <a:ln>
                  <a:noFill/>
                </a:ln>
                <a:solidFill>
                  <a:srgbClr val="1F497D"/>
                </a:solidFill>
                <a:effectLst/>
                <a:uLnTx/>
                <a:uFillTx/>
                <a:latin typeface="Arial" panose="020B0604020202020204" pitchFamily="34" charset="0"/>
                <a:cs typeface="Arial" panose="020B0604020202020204" pitchFamily="34" charset="0"/>
              </a:rPr>
              <a:t> </a:t>
            </a:r>
            <a:r>
              <a:rPr kumimoji="0" lang="fr-CH" sz="3600" b="0" i="0" u="none" strike="noStrike" kern="0" cap="none" spc="0" normalizeH="0" baseline="0" noProof="0" dirty="0" err="1" smtClean="0">
                <a:ln>
                  <a:noFill/>
                </a:ln>
                <a:solidFill>
                  <a:srgbClr val="1F497D"/>
                </a:solidFill>
                <a:effectLst/>
                <a:uLnTx/>
                <a:uFillTx/>
                <a:latin typeface="Arial" panose="020B0604020202020204" pitchFamily="34" charset="0"/>
                <a:cs typeface="Arial" panose="020B0604020202020204" pitchFamily="34" charset="0"/>
              </a:rPr>
              <a:t>various</a:t>
            </a:r>
            <a:r>
              <a:rPr kumimoji="0" lang="fr-CH" sz="3600" b="0" i="0" u="none" strike="noStrike" kern="0" cap="none" spc="0" normalizeH="0" baseline="0" noProof="0" dirty="0" smtClean="0">
                <a:ln>
                  <a:noFill/>
                </a:ln>
                <a:solidFill>
                  <a:srgbClr val="1F497D"/>
                </a:solidFill>
                <a:effectLst/>
                <a:uLnTx/>
                <a:uFillTx/>
                <a:latin typeface="Arial" panose="020B0604020202020204" pitchFamily="34" charset="0"/>
                <a:cs typeface="Arial" panose="020B0604020202020204" pitchFamily="34" charset="0"/>
              </a:rPr>
              <a:t> types of designs…</a:t>
            </a:r>
            <a:endParaRPr kumimoji="0" lang="fr-CH" sz="18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21" name="TextBox 20"/>
          <p:cNvSpPr txBox="1"/>
          <p:nvPr/>
        </p:nvSpPr>
        <p:spPr bwMode="gray">
          <a:xfrm>
            <a:off x="2029117" y="3337295"/>
            <a:ext cx="2340260" cy="369332"/>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marL="342900" marR="0" lvl="0" indent="-342900" algn="l" defTabSz="912813" rtl="0" eaLnBrk="0" fontAlgn="base" latinLnBrk="0" hangingPunct="0">
              <a:lnSpc>
                <a:spcPct val="100000"/>
              </a:lnSpc>
              <a:spcBef>
                <a:spcPct val="0"/>
              </a:spcBef>
              <a:spcAft>
                <a:spcPct val="0"/>
              </a:spcAft>
              <a:buClrTx/>
              <a:buSzPct val="120000"/>
              <a:buFontTx/>
              <a:buNone/>
              <a:tabLst/>
              <a:defRPr/>
            </a:pPr>
            <a:r>
              <a:rPr kumimoji="0" lang="fr-CH" sz="2400" b="0" i="0" u="none" strike="noStrike" kern="0" cap="none" spc="0" normalizeH="0" baseline="0" noProof="0" dirty="0">
                <a:ln>
                  <a:noFill/>
                </a:ln>
                <a:solidFill>
                  <a:srgbClr val="1F497D"/>
                </a:solidFill>
                <a:effectLst>
                  <a:outerShdw blurRad="38100" dist="38100" dir="2700000" algn="tl">
                    <a:srgbClr val="000000">
                      <a:alpha val="43137"/>
                    </a:srgbClr>
                  </a:outerShdw>
                </a:effectLst>
                <a:uLnTx/>
                <a:uFillTx/>
                <a:latin typeface="Arial"/>
                <a:ea typeface="+mn-ea"/>
                <a:cs typeface="+mn-cs"/>
              </a:rPr>
              <a:t>Machines</a:t>
            </a:r>
          </a:p>
        </p:txBody>
      </p:sp>
      <p:pic>
        <p:nvPicPr>
          <p:cNvPr id="14"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62956" y="625909"/>
            <a:ext cx="1524000" cy="1110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573171" y="1808834"/>
            <a:ext cx="1311090" cy="156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029200" y="693605"/>
            <a:ext cx="2102156" cy="1310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800600" y="2103190"/>
            <a:ext cx="1194876" cy="1200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bwMode="gray">
          <a:xfrm>
            <a:off x="5232911" y="3607763"/>
            <a:ext cx="2340260" cy="369332"/>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marL="342900" marR="0" lvl="0" indent="-342900" algn="l" defTabSz="912813" rtl="0" eaLnBrk="0" fontAlgn="base" latinLnBrk="0" hangingPunct="0">
              <a:lnSpc>
                <a:spcPct val="100000"/>
              </a:lnSpc>
              <a:spcBef>
                <a:spcPct val="0"/>
              </a:spcBef>
              <a:spcAft>
                <a:spcPct val="0"/>
              </a:spcAft>
              <a:buClrTx/>
              <a:buSzPct val="120000"/>
              <a:buFontTx/>
              <a:buNone/>
              <a:tabLst/>
              <a:defRPr/>
            </a:pPr>
            <a:r>
              <a:rPr kumimoji="0" lang="fr-CH" sz="2400" b="0" i="0" u="none" strike="noStrike" kern="0" cap="none" spc="0" normalizeH="0" baseline="0" noProof="0" dirty="0">
                <a:ln>
                  <a:noFill/>
                </a:ln>
                <a:solidFill>
                  <a:srgbClr val="1F497D"/>
                </a:solidFill>
                <a:effectLst>
                  <a:outerShdw blurRad="38100" dist="38100" dir="2700000" algn="tl">
                    <a:srgbClr val="000000">
                      <a:alpha val="43137"/>
                    </a:srgbClr>
                  </a:outerShdw>
                </a:effectLst>
                <a:uLnTx/>
                <a:uFillTx/>
                <a:latin typeface="Arial"/>
                <a:ea typeface="+mn-ea"/>
                <a:cs typeface="+mn-cs"/>
              </a:rPr>
              <a:t>Product </a:t>
            </a:r>
            <a:r>
              <a:rPr kumimoji="0" lang="fr-CH" sz="2400" b="0" i="0" u="none" strike="noStrike" kern="0" cap="none" spc="0" normalizeH="0" baseline="0" noProof="0" dirty="0" err="1">
                <a:ln>
                  <a:noFill/>
                </a:ln>
                <a:solidFill>
                  <a:srgbClr val="1F497D"/>
                </a:solidFill>
                <a:effectLst>
                  <a:outerShdw blurRad="38100" dist="38100" dir="2700000" algn="tl">
                    <a:srgbClr val="000000">
                      <a:alpha val="43137"/>
                    </a:srgbClr>
                  </a:outerShdw>
                </a:effectLst>
                <a:uLnTx/>
                <a:uFillTx/>
                <a:latin typeface="Arial"/>
                <a:ea typeface="+mn-ea"/>
                <a:cs typeface="+mn-cs"/>
              </a:rPr>
              <a:t>shapes</a:t>
            </a:r>
            <a:endParaRPr kumimoji="0" lang="fr-CH" sz="2400" b="0" i="0" u="none" strike="noStrike" kern="0" cap="none" spc="0" normalizeH="0" baseline="0" noProof="0" dirty="0">
              <a:ln>
                <a:noFill/>
              </a:ln>
              <a:solidFill>
                <a:srgbClr val="1F497D"/>
              </a:solidFill>
              <a:effectLst>
                <a:outerShdw blurRad="38100" dist="38100" dir="2700000" algn="tl">
                  <a:srgbClr val="000000">
                    <a:alpha val="43137"/>
                  </a:srgbClr>
                </a:outerShdw>
              </a:effectLst>
              <a:uLnTx/>
              <a:uFillTx/>
              <a:latin typeface="Arial"/>
              <a:ea typeface="+mn-ea"/>
              <a:cs typeface="+mn-cs"/>
            </a:endParaRPr>
          </a:p>
        </p:txBody>
      </p:sp>
      <p:pic>
        <p:nvPicPr>
          <p:cNvPr id="20" name="Picture 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995476" y="2137390"/>
            <a:ext cx="1461445" cy="861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588716" y="3521961"/>
            <a:ext cx="1272480" cy="898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612591" y="4724400"/>
            <a:ext cx="2108390" cy="1277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5"/>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629400" y="4523749"/>
            <a:ext cx="2377286" cy="14413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8325379"/>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059C2515-35DF-47F9-9D38-0EFC22581711}" type="slidenum">
              <a:rPr lang="en-GB" smtClean="0"/>
              <a:pPr>
                <a:defRPr/>
              </a:pPr>
              <a:t>26</a:t>
            </a:fld>
            <a:endParaRPr lang="en-GB" dirty="0">
              <a:latin typeface="Trebuchet MS" pitchFamily="34" charset="0"/>
            </a:endParaRPr>
          </a:p>
        </p:txBody>
      </p:sp>
      <p:pic>
        <p:nvPicPr>
          <p:cNvPr id="471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8874" y="4573571"/>
            <a:ext cx="1046900" cy="104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0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9067" y="3489888"/>
            <a:ext cx="826735" cy="936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1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95924" y="2969968"/>
            <a:ext cx="1335612" cy="1429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1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13452" y="3367399"/>
            <a:ext cx="719804" cy="1090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13"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84553" y="5757106"/>
            <a:ext cx="384372" cy="1069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15"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8873" y="710252"/>
            <a:ext cx="1408113"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16"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03613" y="1817964"/>
            <a:ext cx="1408113"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82"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970445" y="772881"/>
            <a:ext cx="1568196" cy="2197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itle 6"/>
          <p:cNvSpPr>
            <a:spLocks noGrp="1"/>
          </p:cNvSpPr>
          <p:nvPr>
            <p:ph type="title"/>
          </p:nvPr>
        </p:nvSpPr>
        <p:spPr bwMode="auto">
          <a:xfrm>
            <a:off x="375202" y="0"/>
            <a:ext cx="8610600" cy="52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CH" sz="3600" b="0" i="0" u="none" strike="noStrike" kern="0" cap="none" spc="0" normalizeH="0" baseline="0" noProof="0" dirty="0" smtClean="0">
                <a:ln>
                  <a:noFill/>
                </a:ln>
                <a:solidFill>
                  <a:srgbClr val="1F497D"/>
                </a:solidFill>
                <a:effectLst/>
                <a:uLnTx/>
                <a:uFillTx/>
                <a:latin typeface="Arial" panose="020B0604020202020204" pitchFamily="34" charset="0"/>
                <a:cs typeface="Arial" panose="020B0604020202020204" pitchFamily="34" charset="0"/>
              </a:rPr>
              <a:t>…</a:t>
            </a:r>
            <a:r>
              <a:rPr kumimoji="0" lang="fr-CH" sz="3600" b="0" i="0" u="none" strike="noStrike" kern="0" cap="none" spc="0" normalizeH="0" baseline="0" noProof="0" dirty="0" err="1" smtClean="0">
                <a:ln>
                  <a:noFill/>
                </a:ln>
                <a:solidFill>
                  <a:srgbClr val="1F497D"/>
                </a:solidFill>
                <a:effectLst/>
                <a:uLnTx/>
                <a:uFillTx/>
                <a:latin typeface="Arial" panose="020B0604020202020204" pitchFamily="34" charset="0"/>
                <a:cs typeface="Arial" panose="020B0604020202020204" pitchFamily="34" charset="0"/>
              </a:rPr>
              <a:t>depending</a:t>
            </a:r>
            <a:r>
              <a:rPr kumimoji="0" lang="fr-CH" sz="3600" b="0" i="0" u="none" strike="noStrike" kern="0" cap="none" spc="0" normalizeH="0" baseline="0" noProof="0" dirty="0" smtClean="0">
                <a:ln>
                  <a:noFill/>
                </a:ln>
                <a:solidFill>
                  <a:srgbClr val="1F497D"/>
                </a:solidFill>
                <a:effectLst/>
                <a:uLnTx/>
                <a:uFillTx/>
                <a:latin typeface="Arial" panose="020B0604020202020204" pitchFamily="34" charset="0"/>
                <a:cs typeface="Arial" panose="020B0604020202020204" pitchFamily="34" charset="0"/>
              </a:rPr>
              <a:t> of the nature of the businesses…</a:t>
            </a:r>
            <a:endParaRPr kumimoji="0" lang="fr-CH" sz="18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9" name="TextBox 18"/>
          <p:cNvSpPr txBox="1"/>
          <p:nvPr/>
        </p:nvSpPr>
        <p:spPr bwMode="gray">
          <a:xfrm>
            <a:off x="7414282" y="3006386"/>
            <a:ext cx="2340260" cy="369332"/>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marL="342900" marR="0" lvl="0" indent="-342900" algn="l" defTabSz="912813" rtl="0" eaLnBrk="0" fontAlgn="base" latinLnBrk="0" hangingPunct="0">
              <a:lnSpc>
                <a:spcPct val="100000"/>
              </a:lnSpc>
              <a:spcBef>
                <a:spcPct val="0"/>
              </a:spcBef>
              <a:spcAft>
                <a:spcPct val="0"/>
              </a:spcAft>
              <a:buClrTx/>
              <a:buSzPct val="120000"/>
              <a:buFontTx/>
              <a:buNone/>
              <a:tabLst/>
              <a:defRPr/>
            </a:pPr>
            <a:r>
              <a:rPr kumimoji="0" lang="fr-CH" sz="2400" b="0" i="0" u="none" strike="noStrike" kern="0" cap="none" spc="0" normalizeH="0" baseline="0" noProof="0" dirty="0">
                <a:ln>
                  <a:noFill/>
                </a:ln>
                <a:solidFill>
                  <a:srgbClr val="1F497D"/>
                </a:solidFill>
                <a:effectLst>
                  <a:outerShdw blurRad="38100" dist="38100" dir="2700000" algn="tl">
                    <a:srgbClr val="000000">
                      <a:alpha val="43137"/>
                    </a:srgbClr>
                  </a:outerShdw>
                </a:effectLst>
                <a:uLnTx/>
                <a:uFillTx/>
                <a:latin typeface="Arial"/>
                <a:ea typeface="+mn-ea"/>
                <a:cs typeface="+mn-cs"/>
              </a:rPr>
              <a:t>Containers</a:t>
            </a:r>
          </a:p>
        </p:txBody>
      </p:sp>
      <p:pic>
        <p:nvPicPr>
          <p:cNvPr id="7" name="Picture 6"/>
          <p:cNvPicPr>
            <a:picLocks noChangeAspect="1"/>
          </p:cNvPicPr>
          <p:nvPr/>
        </p:nvPicPr>
        <p:blipFill>
          <a:blip r:embed="rId11"/>
          <a:stretch>
            <a:fillRect/>
          </a:stretch>
        </p:blipFill>
        <p:spPr>
          <a:xfrm>
            <a:off x="7011614" y="4540188"/>
            <a:ext cx="2132386" cy="1227016"/>
          </a:xfrm>
          <a:prstGeom prst="rect">
            <a:avLst/>
          </a:prstGeom>
        </p:spPr>
      </p:pic>
      <p:pic>
        <p:nvPicPr>
          <p:cNvPr id="16" name="Picture 15"/>
          <p:cNvPicPr>
            <a:picLocks noChangeAspect="1"/>
          </p:cNvPicPr>
          <p:nvPr/>
        </p:nvPicPr>
        <p:blipFill>
          <a:blip r:embed="rId12"/>
          <a:stretch>
            <a:fillRect/>
          </a:stretch>
        </p:blipFill>
        <p:spPr>
          <a:xfrm>
            <a:off x="3022664" y="4562606"/>
            <a:ext cx="2938354" cy="1592204"/>
          </a:xfrm>
          <a:prstGeom prst="rect">
            <a:avLst/>
          </a:prstGeom>
        </p:spPr>
      </p:pic>
      <p:pic>
        <p:nvPicPr>
          <p:cNvPr id="17" name="Picture 16"/>
          <p:cNvPicPr>
            <a:picLocks noChangeAspect="1"/>
          </p:cNvPicPr>
          <p:nvPr/>
        </p:nvPicPr>
        <p:blipFill>
          <a:blip r:embed="rId13"/>
          <a:stretch>
            <a:fillRect/>
          </a:stretch>
        </p:blipFill>
        <p:spPr>
          <a:xfrm>
            <a:off x="1512209" y="2333851"/>
            <a:ext cx="3294293" cy="1145539"/>
          </a:xfrm>
          <a:prstGeom prst="rect">
            <a:avLst/>
          </a:prstGeom>
        </p:spPr>
      </p:pic>
      <p:pic>
        <p:nvPicPr>
          <p:cNvPr id="20" name="Picture 19"/>
          <p:cNvPicPr>
            <a:picLocks noChangeAspect="1"/>
          </p:cNvPicPr>
          <p:nvPr/>
        </p:nvPicPr>
        <p:blipFill>
          <a:blip r:embed="rId14"/>
          <a:stretch>
            <a:fillRect/>
          </a:stretch>
        </p:blipFill>
        <p:spPr>
          <a:xfrm>
            <a:off x="1239985" y="566587"/>
            <a:ext cx="3278358" cy="1180366"/>
          </a:xfrm>
          <a:prstGeom prst="rect">
            <a:avLst/>
          </a:prstGeom>
        </p:spPr>
      </p:pic>
      <p:pic>
        <p:nvPicPr>
          <p:cNvPr id="21" name="Picture 20"/>
          <p:cNvPicPr>
            <a:picLocks noChangeAspect="1"/>
          </p:cNvPicPr>
          <p:nvPr/>
        </p:nvPicPr>
        <p:blipFill>
          <a:blip r:embed="rId15"/>
          <a:stretch>
            <a:fillRect/>
          </a:stretch>
        </p:blipFill>
        <p:spPr>
          <a:xfrm>
            <a:off x="206509" y="4562606"/>
            <a:ext cx="2737418" cy="1962738"/>
          </a:xfrm>
          <a:prstGeom prst="rect">
            <a:avLst/>
          </a:prstGeom>
        </p:spPr>
      </p:pic>
      <p:sp>
        <p:nvSpPr>
          <p:cNvPr id="22" name="TextBox 21"/>
          <p:cNvSpPr txBox="1"/>
          <p:nvPr/>
        </p:nvSpPr>
        <p:spPr bwMode="gray">
          <a:xfrm>
            <a:off x="810718" y="1845610"/>
            <a:ext cx="4920200" cy="369332"/>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marL="342900" marR="0" lvl="0" indent="-342900" algn="l" defTabSz="912813" rtl="0" eaLnBrk="0" fontAlgn="base" latinLnBrk="0" hangingPunct="0">
              <a:lnSpc>
                <a:spcPct val="100000"/>
              </a:lnSpc>
              <a:spcBef>
                <a:spcPct val="0"/>
              </a:spcBef>
              <a:spcAft>
                <a:spcPct val="0"/>
              </a:spcAft>
              <a:buClrTx/>
              <a:buSzPct val="120000"/>
              <a:buFontTx/>
              <a:buNone/>
              <a:tabLst/>
              <a:defRPr/>
            </a:pPr>
            <a:r>
              <a:rPr kumimoji="0" lang="fr-CH" sz="2400" b="0" i="0" u="none" strike="noStrike" kern="0" cap="none" spc="0" normalizeH="0" baseline="0" noProof="0" dirty="0">
                <a:ln>
                  <a:noFill/>
                </a:ln>
                <a:solidFill>
                  <a:srgbClr val="1F497D"/>
                </a:solidFill>
                <a:effectLst>
                  <a:outerShdw blurRad="38100" dist="38100" dir="2700000" algn="tl">
                    <a:srgbClr val="000000">
                      <a:alpha val="43137"/>
                    </a:srgbClr>
                  </a:outerShdw>
                </a:effectLst>
                <a:uLnTx/>
                <a:uFillTx/>
                <a:latin typeface="Arial"/>
                <a:ea typeface="+mn-ea"/>
                <a:cs typeface="+mn-cs"/>
              </a:rPr>
              <a:t>Labels and key </a:t>
            </a:r>
            <a:r>
              <a:rPr kumimoji="0" lang="fr-CH" sz="2400" b="0" i="0" u="none" strike="noStrike" kern="0" cap="none" spc="0" normalizeH="0" baseline="0" noProof="0" dirty="0" err="1">
                <a:ln>
                  <a:noFill/>
                </a:ln>
                <a:solidFill>
                  <a:srgbClr val="1F497D"/>
                </a:solidFill>
                <a:effectLst>
                  <a:outerShdw blurRad="38100" dist="38100" dir="2700000" algn="tl">
                    <a:srgbClr val="000000">
                      <a:alpha val="43137"/>
                    </a:srgbClr>
                  </a:outerShdw>
                </a:effectLst>
                <a:uLnTx/>
                <a:uFillTx/>
                <a:latin typeface="Arial"/>
                <a:ea typeface="+mn-ea"/>
                <a:cs typeface="+mn-cs"/>
              </a:rPr>
              <a:t>visuals</a:t>
            </a:r>
            <a:r>
              <a:rPr kumimoji="0" lang="fr-CH" sz="2400" b="0" i="0" u="none" strike="noStrike" kern="0" cap="none" spc="0" normalizeH="0" baseline="0" noProof="0" dirty="0">
                <a:ln>
                  <a:noFill/>
                </a:ln>
                <a:solidFill>
                  <a:srgbClr val="1F497D"/>
                </a:solidFill>
                <a:effectLst>
                  <a:outerShdw blurRad="38100" dist="38100" dir="2700000" algn="tl">
                    <a:srgbClr val="000000">
                      <a:alpha val="43137"/>
                    </a:srgbClr>
                  </a:outerShdw>
                </a:effectLst>
                <a:uLnTx/>
                <a:uFillTx/>
                <a:latin typeface="Arial"/>
                <a:ea typeface="+mn-ea"/>
                <a:cs typeface="+mn-cs"/>
              </a:rPr>
              <a:t> / 2D designs</a:t>
            </a:r>
          </a:p>
        </p:txBody>
      </p:sp>
      <p:sp>
        <p:nvSpPr>
          <p:cNvPr id="23" name="Title 6"/>
          <p:cNvSpPr txBox="1">
            <a:spLocks/>
          </p:cNvSpPr>
          <p:nvPr/>
        </p:nvSpPr>
        <p:spPr bwMode="auto">
          <a:xfrm>
            <a:off x="381000" y="3685372"/>
            <a:ext cx="8301608" cy="52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l" rtl="0" eaLnBrk="0" fontAlgn="base" hangingPunct="0">
              <a:spcBef>
                <a:spcPct val="0"/>
              </a:spcBef>
              <a:spcAft>
                <a:spcPct val="0"/>
              </a:spcAft>
              <a:defRPr sz="3600" b="1" baseline="0">
                <a:solidFill>
                  <a:srgbClr val="00408C"/>
                </a:solidFill>
                <a:latin typeface="+mj-lt"/>
                <a:ea typeface="+mj-ea"/>
                <a:cs typeface="+mj-cs"/>
              </a:defRPr>
            </a:lvl1pPr>
            <a:lvl2pPr algn="l" rtl="0" eaLnBrk="0" fontAlgn="base" hangingPunct="0">
              <a:spcBef>
                <a:spcPct val="0"/>
              </a:spcBef>
              <a:spcAft>
                <a:spcPct val="0"/>
              </a:spcAft>
              <a:defRPr sz="3600">
                <a:solidFill>
                  <a:srgbClr val="00408C"/>
                </a:solidFill>
                <a:latin typeface="Arial" charset="0"/>
                <a:cs typeface="Arial" charset="0"/>
              </a:defRPr>
            </a:lvl2pPr>
            <a:lvl3pPr algn="l" rtl="0" eaLnBrk="0" fontAlgn="base" hangingPunct="0">
              <a:spcBef>
                <a:spcPct val="0"/>
              </a:spcBef>
              <a:spcAft>
                <a:spcPct val="0"/>
              </a:spcAft>
              <a:defRPr sz="3600">
                <a:solidFill>
                  <a:srgbClr val="00408C"/>
                </a:solidFill>
                <a:latin typeface="Arial" charset="0"/>
                <a:cs typeface="Arial" charset="0"/>
              </a:defRPr>
            </a:lvl3pPr>
            <a:lvl4pPr algn="l" rtl="0" eaLnBrk="0" fontAlgn="base" hangingPunct="0">
              <a:spcBef>
                <a:spcPct val="0"/>
              </a:spcBef>
              <a:spcAft>
                <a:spcPct val="0"/>
              </a:spcAft>
              <a:defRPr sz="3600">
                <a:solidFill>
                  <a:srgbClr val="00408C"/>
                </a:solidFill>
                <a:latin typeface="Arial" charset="0"/>
                <a:cs typeface="Arial" charset="0"/>
              </a:defRPr>
            </a:lvl4pPr>
            <a:lvl5pPr algn="l" rtl="0" eaLnBrk="0" fontAlgn="base" hangingPunct="0">
              <a:spcBef>
                <a:spcPct val="0"/>
              </a:spcBef>
              <a:spcAft>
                <a:spcPct val="0"/>
              </a:spcAft>
              <a:defRPr sz="3600">
                <a:solidFill>
                  <a:srgbClr val="00408C"/>
                </a:solidFill>
                <a:latin typeface="Arial" charset="0"/>
                <a:cs typeface="Arial" charset="0"/>
              </a:defRPr>
            </a:lvl5pPr>
            <a:lvl6pPr marL="457200" algn="l" rtl="0" fontAlgn="base">
              <a:spcBef>
                <a:spcPct val="0"/>
              </a:spcBef>
              <a:spcAft>
                <a:spcPct val="0"/>
              </a:spcAft>
              <a:defRPr sz="3600">
                <a:solidFill>
                  <a:srgbClr val="00408C"/>
                </a:solidFill>
                <a:latin typeface="Arial" charset="0"/>
                <a:cs typeface="Arial" charset="0"/>
              </a:defRPr>
            </a:lvl6pPr>
            <a:lvl7pPr marL="914400" algn="l" rtl="0" fontAlgn="base">
              <a:spcBef>
                <a:spcPct val="0"/>
              </a:spcBef>
              <a:spcAft>
                <a:spcPct val="0"/>
              </a:spcAft>
              <a:defRPr sz="3600">
                <a:solidFill>
                  <a:srgbClr val="00408C"/>
                </a:solidFill>
                <a:latin typeface="Arial" charset="0"/>
                <a:cs typeface="Arial" charset="0"/>
              </a:defRPr>
            </a:lvl7pPr>
            <a:lvl8pPr marL="1371600" algn="l" rtl="0" fontAlgn="base">
              <a:spcBef>
                <a:spcPct val="0"/>
              </a:spcBef>
              <a:spcAft>
                <a:spcPct val="0"/>
              </a:spcAft>
              <a:defRPr sz="3600">
                <a:solidFill>
                  <a:srgbClr val="00408C"/>
                </a:solidFill>
                <a:latin typeface="Arial" charset="0"/>
                <a:cs typeface="Arial" charset="0"/>
              </a:defRPr>
            </a:lvl8pPr>
            <a:lvl9pPr marL="1828800" algn="l" rtl="0" fontAlgn="base">
              <a:spcBef>
                <a:spcPct val="0"/>
              </a:spcBef>
              <a:spcAft>
                <a:spcPct val="0"/>
              </a:spcAft>
              <a:defRPr sz="3600">
                <a:solidFill>
                  <a:srgbClr val="00408C"/>
                </a:solidFill>
                <a:latin typeface="Arial" charset="0"/>
                <a:cs typeface="Arial" charset="0"/>
              </a:defRPr>
            </a:lvl9pPr>
          </a:lstStyle>
          <a:p>
            <a:pPr eaLnBrk="1" fontAlgn="auto" hangingPunct="1">
              <a:spcBef>
                <a:spcPts val="0"/>
              </a:spcBef>
              <a:spcAft>
                <a:spcPts val="0"/>
              </a:spcAft>
              <a:defRPr/>
            </a:pPr>
            <a:r>
              <a:rPr lang="fr-CH" sz="2800" b="0" kern="0" dirty="0" smtClean="0">
                <a:solidFill>
                  <a:srgbClr val="1F497D"/>
                </a:solidFill>
                <a:latin typeface="Arial" panose="020B0604020202020204" pitchFamily="34" charset="0"/>
                <a:cs typeface="Arial" panose="020B0604020202020204" pitchFamily="34" charset="0"/>
              </a:rPr>
              <a:t>…</a:t>
            </a:r>
            <a:r>
              <a:rPr lang="fr-CH" sz="2800" b="0" kern="0" dirty="0" err="1" smtClean="0">
                <a:solidFill>
                  <a:srgbClr val="1F497D"/>
                </a:solidFill>
                <a:latin typeface="Arial" panose="020B0604020202020204" pitchFamily="34" charset="0"/>
                <a:cs typeface="Arial" panose="020B0604020202020204" pitchFamily="34" charset="0"/>
              </a:rPr>
              <a:t>including</a:t>
            </a:r>
            <a:r>
              <a:rPr lang="fr-CH" sz="2800" b="0" kern="0" dirty="0" smtClean="0">
                <a:solidFill>
                  <a:srgbClr val="1F497D"/>
                </a:solidFill>
                <a:latin typeface="Arial" panose="020B0604020202020204" pitchFamily="34" charset="0"/>
                <a:cs typeface="Arial" panose="020B0604020202020204" pitchFamily="34" charset="0"/>
              </a:rPr>
              <a:t> </a:t>
            </a:r>
            <a:r>
              <a:rPr lang="fr-CH" sz="2800" b="0" kern="0" dirty="0" err="1" smtClean="0">
                <a:solidFill>
                  <a:srgbClr val="1F497D"/>
                </a:solidFill>
                <a:latin typeface="Arial" panose="020B0604020202020204" pitchFamily="34" charset="0"/>
                <a:cs typeface="Arial" panose="020B0604020202020204" pitchFamily="34" charset="0"/>
              </a:rPr>
              <a:t>also</a:t>
            </a:r>
            <a:r>
              <a:rPr lang="fr-CH" sz="2800" b="0" kern="0" dirty="0" smtClean="0">
                <a:solidFill>
                  <a:srgbClr val="1F497D"/>
                </a:solidFill>
                <a:latin typeface="Arial" panose="020B0604020202020204" pitchFamily="34" charset="0"/>
                <a:cs typeface="Arial" panose="020B0604020202020204" pitchFamily="34" charset="0"/>
              </a:rPr>
              <a:t> multiple designs </a:t>
            </a:r>
            <a:endParaRPr lang="fr-CH" sz="2800" b="0" kern="0" dirty="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630333"/>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p:cNvSpPr>
            <a:spLocks noGrp="1"/>
          </p:cNvSpPr>
          <p:nvPr>
            <p:ph type="title"/>
          </p:nvPr>
        </p:nvSpPr>
        <p:spPr bwMode="auto">
          <a:xfrm>
            <a:off x="304800" y="0"/>
            <a:ext cx="8763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200" b="0" dirty="0" smtClean="0">
                <a:solidFill>
                  <a:srgbClr val="003399"/>
                </a:solidFill>
                <a:latin typeface="Arial" panose="020B0604020202020204" pitchFamily="34" charset="0"/>
                <a:cs typeface="Arial" panose="020B0604020202020204" pitchFamily="34" charset="0"/>
                <a:sym typeface="Times New Roman Italic" charset="0"/>
              </a:rPr>
              <a:t>Practical </a:t>
            </a:r>
            <a:r>
              <a:rPr lang="en-US" sz="3200" b="0" dirty="0">
                <a:solidFill>
                  <a:srgbClr val="003399"/>
                </a:solidFill>
                <a:latin typeface="Arial" panose="020B0604020202020204" pitchFamily="34" charset="0"/>
                <a:cs typeface="Arial" panose="020B0604020202020204" pitchFamily="34" charset="0"/>
                <a:sym typeface="Times New Roman Italic" charset="0"/>
              </a:rPr>
              <a:t>difficulties with new members states </a:t>
            </a:r>
            <a:r>
              <a:rPr lang="en-US" sz="3200" b="0" dirty="0" smtClean="0">
                <a:solidFill>
                  <a:srgbClr val="003399"/>
                </a:solidFill>
                <a:latin typeface="Arial" panose="020B0604020202020204" pitchFamily="34" charset="0"/>
                <a:cs typeface="Arial" panose="020B0604020202020204" pitchFamily="34" charset="0"/>
                <a:sym typeface="Times New Roman Italic" charset="0"/>
              </a:rPr>
              <a:t>may influence the filing strategy…</a:t>
            </a:r>
            <a:endParaRPr kumimoji="0" lang="fr-CH" sz="32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5" name="Title 1"/>
          <p:cNvSpPr txBox="1">
            <a:spLocks/>
          </p:cNvSpPr>
          <p:nvPr/>
        </p:nvSpPr>
        <p:spPr bwMode="auto">
          <a:xfrm>
            <a:off x="0" y="1295400"/>
            <a:ext cx="822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baseline="0">
                <a:solidFill>
                  <a:srgbClr val="00408C"/>
                </a:solidFill>
                <a:latin typeface="+mj-lt"/>
                <a:ea typeface="+mj-ea"/>
                <a:cs typeface="+mj-cs"/>
              </a:defRPr>
            </a:lvl1pPr>
            <a:lvl2pPr algn="l" rtl="0" eaLnBrk="0" fontAlgn="base" hangingPunct="0">
              <a:spcBef>
                <a:spcPct val="0"/>
              </a:spcBef>
              <a:spcAft>
                <a:spcPct val="0"/>
              </a:spcAft>
              <a:defRPr sz="3600">
                <a:solidFill>
                  <a:srgbClr val="00408C"/>
                </a:solidFill>
                <a:latin typeface="Arial" charset="0"/>
                <a:cs typeface="Arial" charset="0"/>
              </a:defRPr>
            </a:lvl2pPr>
            <a:lvl3pPr algn="l" rtl="0" eaLnBrk="0" fontAlgn="base" hangingPunct="0">
              <a:spcBef>
                <a:spcPct val="0"/>
              </a:spcBef>
              <a:spcAft>
                <a:spcPct val="0"/>
              </a:spcAft>
              <a:defRPr sz="3600">
                <a:solidFill>
                  <a:srgbClr val="00408C"/>
                </a:solidFill>
                <a:latin typeface="Arial" charset="0"/>
                <a:cs typeface="Arial" charset="0"/>
              </a:defRPr>
            </a:lvl3pPr>
            <a:lvl4pPr algn="l" rtl="0" eaLnBrk="0" fontAlgn="base" hangingPunct="0">
              <a:spcBef>
                <a:spcPct val="0"/>
              </a:spcBef>
              <a:spcAft>
                <a:spcPct val="0"/>
              </a:spcAft>
              <a:defRPr sz="3600">
                <a:solidFill>
                  <a:srgbClr val="00408C"/>
                </a:solidFill>
                <a:latin typeface="Arial" charset="0"/>
                <a:cs typeface="Arial" charset="0"/>
              </a:defRPr>
            </a:lvl4pPr>
            <a:lvl5pPr algn="l" rtl="0" eaLnBrk="0" fontAlgn="base" hangingPunct="0">
              <a:spcBef>
                <a:spcPct val="0"/>
              </a:spcBef>
              <a:spcAft>
                <a:spcPct val="0"/>
              </a:spcAft>
              <a:defRPr sz="3600">
                <a:solidFill>
                  <a:srgbClr val="00408C"/>
                </a:solidFill>
                <a:latin typeface="Arial" charset="0"/>
                <a:cs typeface="Arial" charset="0"/>
              </a:defRPr>
            </a:lvl5pPr>
            <a:lvl6pPr marL="457200" algn="l" rtl="0" fontAlgn="base">
              <a:spcBef>
                <a:spcPct val="0"/>
              </a:spcBef>
              <a:spcAft>
                <a:spcPct val="0"/>
              </a:spcAft>
              <a:defRPr sz="3600">
                <a:solidFill>
                  <a:srgbClr val="00408C"/>
                </a:solidFill>
                <a:latin typeface="Arial" charset="0"/>
                <a:cs typeface="Arial" charset="0"/>
              </a:defRPr>
            </a:lvl6pPr>
            <a:lvl7pPr marL="914400" algn="l" rtl="0" fontAlgn="base">
              <a:spcBef>
                <a:spcPct val="0"/>
              </a:spcBef>
              <a:spcAft>
                <a:spcPct val="0"/>
              </a:spcAft>
              <a:defRPr sz="3600">
                <a:solidFill>
                  <a:srgbClr val="00408C"/>
                </a:solidFill>
                <a:latin typeface="Arial" charset="0"/>
                <a:cs typeface="Arial" charset="0"/>
              </a:defRPr>
            </a:lvl7pPr>
            <a:lvl8pPr marL="1371600" algn="l" rtl="0" fontAlgn="base">
              <a:spcBef>
                <a:spcPct val="0"/>
              </a:spcBef>
              <a:spcAft>
                <a:spcPct val="0"/>
              </a:spcAft>
              <a:defRPr sz="3600">
                <a:solidFill>
                  <a:srgbClr val="00408C"/>
                </a:solidFill>
                <a:latin typeface="Arial" charset="0"/>
                <a:cs typeface="Arial" charset="0"/>
              </a:defRPr>
            </a:lvl8pPr>
            <a:lvl9pPr marL="1828800" algn="l" rtl="0" fontAlgn="base">
              <a:spcBef>
                <a:spcPct val="0"/>
              </a:spcBef>
              <a:spcAft>
                <a:spcPct val="0"/>
              </a:spcAft>
              <a:defRPr sz="3600">
                <a:solidFill>
                  <a:srgbClr val="00408C"/>
                </a:solidFill>
                <a:latin typeface="Arial" charset="0"/>
                <a:cs typeface="Arial" charset="0"/>
              </a:defRPr>
            </a:lvl9pPr>
          </a:lstStyle>
          <a:p>
            <a:endParaRPr lang="fr-CH" sz="2800" b="0" kern="1200" dirty="0">
              <a:solidFill>
                <a:srgbClr val="C00000"/>
              </a:solidFill>
            </a:endParaRPr>
          </a:p>
        </p:txBody>
      </p:sp>
      <p:sp>
        <p:nvSpPr>
          <p:cNvPr id="6" name="Content Placeholder 2"/>
          <p:cNvSpPr txBox="1">
            <a:spLocks/>
          </p:cNvSpPr>
          <p:nvPr/>
        </p:nvSpPr>
        <p:spPr bwMode="auto">
          <a:xfrm>
            <a:off x="381000" y="1371600"/>
            <a:ext cx="8153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77500" lnSpcReduction="20000"/>
          </a:bodyPr>
          <a:lstStyle>
            <a:lvl1pPr marL="342900" indent="-342900" algn="l" rtl="0" eaLnBrk="0" fontAlgn="base" hangingPunct="0">
              <a:spcBef>
                <a:spcPct val="20000"/>
              </a:spcBef>
              <a:spcAft>
                <a:spcPct val="0"/>
              </a:spcAft>
              <a:buBlip>
                <a:blip r:embed="rId2"/>
              </a:buBlip>
              <a:defRPr sz="2400" baseline="0">
                <a:solidFill>
                  <a:schemeClr val="tx1"/>
                </a:solidFill>
                <a:latin typeface="+mn-lt"/>
                <a:ea typeface="+mn-ea"/>
                <a:cs typeface="+mn-cs"/>
              </a:defRPr>
            </a:lvl1pPr>
            <a:lvl2pPr marL="742950" indent="-285750" algn="l" rtl="0" eaLnBrk="0" fontAlgn="base" hangingPunct="0">
              <a:spcBef>
                <a:spcPct val="20000"/>
              </a:spcBef>
              <a:spcAft>
                <a:spcPct val="0"/>
              </a:spcAft>
              <a:buBlip>
                <a:blip r:embed="rId2"/>
              </a:buBlip>
              <a:defRPr sz="2400">
                <a:solidFill>
                  <a:schemeClr val="tx1"/>
                </a:solidFill>
                <a:latin typeface="+mn-lt"/>
                <a:cs typeface="+mn-cs"/>
              </a:defRPr>
            </a:lvl2pPr>
            <a:lvl3pPr marL="1143000" indent="-228600" algn="l" rtl="0" eaLnBrk="0" fontAlgn="base" hangingPunct="0">
              <a:spcBef>
                <a:spcPct val="20000"/>
              </a:spcBef>
              <a:spcAft>
                <a:spcPct val="0"/>
              </a:spcAft>
              <a:buBlip>
                <a:blip r:embed="rId2"/>
              </a:buBlip>
              <a:defRPr sz="2400">
                <a:solidFill>
                  <a:schemeClr val="tx1"/>
                </a:solidFill>
                <a:latin typeface="+mn-lt"/>
                <a:cs typeface="+mn-cs"/>
              </a:defRPr>
            </a:lvl3pPr>
            <a:lvl4pPr marL="1600200" indent="-228600" algn="l" rtl="0" eaLnBrk="0" fontAlgn="base" hangingPunct="0">
              <a:spcBef>
                <a:spcPct val="20000"/>
              </a:spcBef>
              <a:spcAft>
                <a:spcPct val="0"/>
              </a:spcAft>
              <a:buBlip>
                <a:blip r:embed="rId2"/>
              </a:buBlip>
              <a:defRPr sz="2400">
                <a:solidFill>
                  <a:schemeClr val="tx1"/>
                </a:solidFill>
                <a:latin typeface="+mn-lt"/>
                <a:cs typeface="+mn-cs"/>
              </a:defRPr>
            </a:lvl4pPr>
            <a:lvl5pPr marL="2057400" indent="-228600" algn="l" rtl="0" eaLnBrk="0" fontAlgn="base" hangingPunct="0">
              <a:spcBef>
                <a:spcPct val="20000"/>
              </a:spcBef>
              <a:spcAft>
                <a:spcPct val="0"/>
              </a:spcAft>
              <a:buBlip>
                <a:blip r:embed="rId2"/>
              </a:buBlip>
              <a:defRPr sz="2400">
                <a:solidFill>
                  <a:schemeClr val="tx1"/>
                </a:solidFill>
                <a:latin typeface="+mn-lt"/>
                <a:cs typeface="+mn-cs"/>
              </a:defRPr>
            </a:lvl5pPr>
            <a:lvl6pPr marL="2514600" indent="-228600" algn="l" rtl="0" fontAlgn="base">
              <a:spcBef>
                <a:spcPct val="20000"/>
              </a:spcBef>
              <a:spcAft>
                <a:spcPct val="0"/>
              </a:spcAft>
              <a:buBlip>
                <a:blip r:embed="rId2"/>
              </a:buBlip>
              <a:defRPr sz="2400">
                <a:solidFill>
                  <a:schemeClr val="tx1"/>
                </a:solidFill>
                <a:latin typeface="+mn-lt"/>
                <a:cs typeface="+mn-cs"/>
              </a:defRPr>
            </a:lvl6pPr>
            <a:lvl7pPr marL="2971800" indent="-228600" algn="l" rtl="0" fontAlgn="base">
              <a:spcBef>
                <a:spcPct val="20000"/>
              </a:spcBef>
              <a:spcAft>
                <a:spcPct val="0"/>
              </a:spcAft>
              <a:buBlip>
                <a:blip r:embed="rId2"/>
              </a:buBlip>
              <a:defRPr sz="2400">
                <a:solidFill>
                  <a:schemeClr val="tx1"/>
                </a:solidFill>
                <a:latin typeface="+mn-lt"/>
                <a:cs typeface="+mn-cs"/>
              </a:defRPr>
            </a:lvl7pPr>
            <a:lvl8pPr marL="3429000" indent="-228600" algn="l" rtl="0" fontAlgn="base">
              <a:spcBef>
                <a:spcPct val="20000"/>
              </a:spcBef>
              <a:spcAft>
                <a:spcPct val="0"/>
              </a:spcAft>
              <a:buBlip>
                <a:blip r:embed="rId2"/>
              </a:buBlip>
              <a:defRPr sz="2400">
                <a:solidFill>
                  <a:schemeClr val="tx1"/>
                </a:solidFill>
                <a:latin typeface="+mn-lt"/>
                <a:cs typeface="+mn-cs"/>
              </a:defRPr>
            </a:lvl8pPr>
            <a:lvl9pPr marL="3886200" indent="-228600" algn="l" rtl="0" fontAlgn="base">
              <a:spcBef>
                <a:spcPct val="20000"/>
              </a:spcBef>
              <a:spcAft>
                <a:spcPct val="0"/>
              </a:spcAft>
              <a:buBlip>
                <a:blip r:embed="rId2"/>
              </a:buBlip>
              <a:defRPr sz="2400">
                <a:solidFill>
                  <a:schemeClr val="tx1"/>
                </a:solidFill>
                <a:latin typeface="+mn-lt"/>
                <a:cs typeface="+mn-cs"/>
              </a:defRPr>
            </a:lvl9pPr>
          </a:lstStyle>
          <a:p>
            <a:pPr>
              <a:buFont typeface="Wingdings" panose="05000000000000000000" pitchFamily="2" charset="2"/>
              <a:buChar char="Ø"/>
            </a:pPr>
            <a:r>
              <a:rPr lang="en-GB" sz="2600" dirty="0" smtClean="0">
                <a:solidFill>
                  <a:srgbClr val="0037A4"/>
                </a:solidFill>
              </a:rPr>
              <a:t>For example for the USA, Korea and Japan – often facing objections related to the drawings submitted =&gt; forces to seek preliminary advice from local agents to secure easier acceptance</a:t>
            </a:r>
          </a:p>
          <a:p>
            <a:pPr>
              <a:buFont typeface="Wingdings" panose="05000000000000000000" pitchFamily="2" charset="2"/>
              <a:buChar char="Ø"/>
            </a:pPr>
            <a:endParaRPr lang="en-GB" sz="2600" dirty="0">
              <a:solidFill>
                <a:srgbClr val="0037A4"/>
              </a:solidFill>
            </a:endParaRPr>
          </a:p>
          <a:p>
            <a:pPr>
              <a:buFont typeface="Wingdings" panose="05000000000000000000" pitchFamily="2" charset="2"/>
              <a:buChar char="Ø"/>
            </a:pPr>
            <a:r>
              <a:rPr lang="en-GB" sz="2600" dirty="0" smtClean="0">
                <a:solidFill>
                  <a:srgbClr val="0037A4"/>
                </a:solidFill>
              </a:rPr>
              <a:t>Logos per se not registrable in Japan (must appear on an article) </a:t>
            </a:r>
          </a:p>
          <a:p>
            <a:pPr>
              <a:buFont typeface="Wingdings" panose="05000000000000000000" pitchFamily="2" charset="2"/>
              <a:buChar char="Ø"/>
            </a:pPr>
            <a:endParaRPr lang="en-GB" sz="2600" dirty="0">
              <a:solidFill>
                <a:srgbClr val="0037A4"/>
              </a:solidFill>
            </a:endParaRPr>
          </a:p>
          <a:p>
            <a:pPr>
              <a:buFont typeface="Wingdings" panose="05000000000000000000" pitchFamily="2" charset="2"/>
              <a:buChar char="Ø"/>
            </a:pPr>
            <a:r>
              <a:rPr lang="en-GB" sz="2600" dirty="0" smtClean="0">
                <a:solidFill>
                  <a:srgbClr val="0037A4"/>
                </a:solidFill>
              </a:rPr>
              <a:t>Design must be usable for an industrial purpose in Korea </a:t>
            </a:r>
          </a:p>
          <a:p>
            <a:pPr>
              <a:buFont typeface="Wingdings" panose="05000000000000000000" pitchFamily="2" charset="2"/>
              <a:buChar char="Ø"/>
            </a:pPr>
            <a:endParaRPr lang="en-GB" sz="2600" dirty="0">
              <a:solidFill>
                <a:srgbClr val="0037A4"/>
              </a:solidFill>
            </a:endParaRPr>
          </a:p>
          <a:p>
            <a:pPr>
              <a:buFont typeface="Wingdings" panose="05000000000000000000" pitchFamily="2" charset="2"/>
              <a:buChar char="Ø"/>
            </a:pPr>
            <a:r>
              <a:rPr lang="en-GB" sz="2600" dirty="0" smtClean="0">
                <a:solidFill>
                  <a:srgbClr val="0037A4"/>
                </a:solidFill>
              </a:rPr>
              <a:t>Criteria for acceptance of multiple designs and drawings are different and lead to frequent objections – For example</a:t>
            </a:r>
            <a:r>
              <a:rPr lang="en-GB" sz="2600" b="1" dirty="0" smtClean="0">
                <a:solidFill>
                  <a:srgbClr val="0037A4"/>
                </a:solidFill>
              </a:rPr>
              <a:t> </a:t>
            </a:r>
            <a:r>
              <a:rPr lang="en-GB" sz="2600" dirty="0" smtClean="0">
                <a:solidFill>
                  <a:srgbClr val="0037A4"/>
                </a:solidFill>
              </a:rPr>
              <a:t>Multiple </a:t>
            </a:r>
            <a:r>
              <a:rPr lang="en-GB" sz="2600" dirty="0">
                <a:solidFill>
                  <a:srgbClr val="0037A4"/>
                </a:solidFill>
              </a:rPr>
              <a:t>design not admitted </a:t>
            </a:r>
            <a:r>
              <a:rPr lang="en-GB" sz="2600" dirty="0" smtClean="0">
                <a:solidFill>
                  <a:srgbClr val="0037A4"/>
                </a:solidFill>
              </a:rPr>
              <a:t>in the USA if </a:t>
            </a:r>
            <a:r>
              <a:rPr lang="en-GB" sz="2600" dirty="0">
                <a:solidFill>
                  <a:srgbClr val="0037A4"/>
                </a:solidFill>
              </a:rPr>
              <a:t>considered </a:t>
            </a:r>
            <a:r>
              <a:rPr lang="en-GB" sz="2600" dirty="0" smtClean="0">
                <a:solidFill>
                  <a:srgbClr val="0037A4"/>
                </a:solidFill>
              </a:rPr>
              <a:t>distinct (although non </a:t>
            </a:r>
            <a:r>
              <a:rPr lang="en-GB" sz="2600" dirty="0">
                <a:solidFill>
                  <a:srgbClr val="0037A4"/>
                </a:solidFill>
              </a:rPr>
              <a:t>distinct designs can be kept as “embodiments” of the one </a:t>
            </a:r>
            <a:r>
              <a:rPr lang="en-GB" sz="2600" dirty="0" smtClean="0">
                <a:solidFill>
                  <a:srgbClr val="0037A4"/>
                </a:solidFill>
              </a:rPr>
              <a:t>design, multiple designs accepted in Korea and Japan but with indication of the main design and other designs considered “related”</a:t>
            </a:r>
          </a:p>
          <a:p>
            <a:pPr>
              <a:buFont typeface="Wingdings" panose="05000000000000000000" pitchFamily="2" charset="2"/>
              <a:buChar char="Ø"/>
            </a:pPr>
            <a:endParaRPr lang="en-GB" sz="2600" dirty="0" smtClean="0">
              <a:solidFill>
                <a:srgbClr val="0037A4"/>
              </a:solidFill>
            </a:endParaRPr>
          </a:p>
          <a:p>
            <a:pPr>
              <a:buFont typeface="Wingdings" panose="05000000000000000000" pitchFamily="2" charset="2"/>
              <a:buChar char="Ø"/>
            </a:pPr>
            <a:r>
              <a:rPr lang="en-GB" sz="2600" dirty="0" smtClean="0">
                <a:solidFill>
                  <a:srgbClr val="0037A4"/>
                </a:solidFill>
              </a:rPr>
              <a:t>It is hoped filings in the new Member States will go smoothly…</a:t>
            </a:r>
            <a:r>
              <a:rPr lang="en-GB" sz="3100" dirty="0" smtClean="0">
                <a:solidFill>
                  <a:srgbClr val="0037A4"/>
                </a:solidFill>
                <a:sym typeface="Wingdings" panose="05000000000000000000" pitchFamily="2" charset="2"/>
              </a:rPr>
              <a:t></a:t>
            </a:r>
            <a:endParaRPr lang="en-GB" dirty="0">
              <a:solidFill>
                <a:srgbClr val="0037A4"/>
              </a:solidFill>
            </a:endParaRPr>
          </a:p>
          <a:p>
            <a:pPr>
              <a:buFont typeface="Wingdings" panose="05000000000000000000" pitchFamily="2" charset="2"/>
              <a:buChar char="Ø"/>
            </a:pPr>
            <a:endParaRPr lang="en-GB" dirty="0">
              <a:solidFill>
                <a:schemeClr val="tx2">
                  <a:lumMod val="75000"/>
                </a:schemeClr>
              </a:solidFill>
            </a:endParaRPr>
          </a:p>
        </p:txBody>
      </p:sp>
    </p:spTree>
    <p:extLst>
      <p:ext uri="{BB962C8B-B14F-4D97-AF65-F5344CB8AC3E}">
        <p14:creationId xmlns:p14="http://schemas.microsoft.com/office/powerpoint/2010/main" val="357307535"/>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686800" cy="439737"/>
          </a:xfrm>
        </p:spPr>
        <p:txBody>
          <a:bodyPr/>
          <a:lstStyle/>
          <a:p>
            <a:r>
              <a:rPr lang="fr-CH" sz="3200" b="0" kern="1200" dirty="0" err="1" smtClean="0">
                <a:solidFill>
                  <a:srgbClr val="0037A4"/>
                </a:solidFill>
                <a:latin typeface="Arial" panose="020B0604020202020204" pitchFamily="34" charset="0"/>
                <a:cs typeface="Arial" panose="020B0604020202020204" pitchFamily="34" charset="0"/>
              </a:rPr>
              <a:t>Flexibility</a:t>
            </a:r>
            <a:r>
              <a:rPr lang="fr-CH" sz="3200" b="0" kern="1200" dirty="0" smtClean="0">
                <a:solidFill>
                  <a:srgbClr val="0037A4"/>
                </a:solidFill>
                <a:latin typeface="Arial" panose="020B0604020202020204" pitchFamily="34" charset="0"/>
                <a:cs typeface="Arial" panose="020B0604020202020204" pitchFamily="34" charset="0"/>
              </a:rPr>
              <a:t> and </a:t>
            </a:r>
            <a:r>
              <a:rPr lang="fr-CH" sz="3200" b="0" kern="1200" dirty="0" err="1" smtClean="0">
                <a:solidFill>
                  <a:srgbClr val="0037A4"/>
                </a:solidFill>
                <a:latin typeface="Arial" panose="020B0604020202020204" pitchFamily="34" charset="0"/>
                <a:cs typeface="Arial" panose="020B0604020202020204" pitchFamily="34" charset="0"/>
              </a:rPr>
              <a:t>simplicity</a:t>
            </a:r>
            <a:r>
              <a:rPr lang="fr-CH" sz="3200" b="0" kern="1200" dirty="0" smtClean="0">
                <a:solidFill>
                  <a:srgbClr val="0037A4"/>
                </a:solidFill>
                <a:latin typeface="Arial" panose="020B0604020202020204" pitchFamily="34" charset="0"/>
                <a:cs typeface="Arial" panose="020B0604020202020204" pitchFamily="34" charset="0"/>
              </a:rPr>
              <a:t> </a:t>
            </a:r>
            <a:r>
              <a:rPr lang="fr-CH" sz="3200" b="0" kern="1200" dirty="0" err="1" smtClean="0">
                <a:solidFill>
                  <a:srgbClr val="0037A4"/>
                </a:solidFill>
                <a:latin typeface="Arial" panose="020B0604020202020204" pitchFamily="34" charset="0"/>
                <a:cs typeface="Arial" panose="020B0604020202020204" pitchFamily="34" charset="0"/>
              </a:rPr>
              <a:t>is</a:t>
            </a:r>
            <a:r>
              <a:rPr lang="fr-CH" sz="3200" b="0" kern="1200" dirty="0" smtClean="0">
                <a:solidFill>
                  <a:srgbClr val="0037A4"/>
                </a:solidFill>
                <a:latin typeface="Arial" panose="020B0604020202020204" pitchFamily="34" charset="0"/>
                <a:cs typeface="Arial" panose="020B0604020202020204" pitchFamily="34" charset="0"/>
              </a:rPr>
              <a:t> a key </a:t>
            </a:r>
            <a:r>
              <a:rPr lang="fr-CH" sz="3200" b="0" kern="1200" dirty="0" err="1" smtClean="0">
                <a:solidFill>
                  <a:srgbClr val="0037A4"/>
                </a:solidFill>
                <a:latin typeface="Arial" panose="020B0604020202020204" pitchFamily="34" charset="0"/>
                <a:cs typeface="Arial" panose="020B0604020202020204" pitchFamily="34" charset="0"/>
              </a:rPr>
              <a:t>success</a:t>
            </a:r>
            <a:r>
              <a:rPr lang="fr-CH" sz="3200" b="0" kern="1200" dirty="0" smtClean="0">
                <a:solidFill>
                  <a:srgbClr val="0037A4"/>
                </a:solidFill>
                <a:latin typeface="Arial" panose="020B0604020202020204" pitchFamily="34" charset="0"/>
                <a:cs typeface="Arial" panose="020B0604020202020204" pitchFamily="34" charset="0"/>
              </a:rPr>
              <a:t> factor to </a:t>
            </a:r>
            <a:r>
              <a:rPr lang="fr-CH" sz="3200" b="0" kern="1200" dirty="0" err="1" smtClean="0">
                <a:solidFill>
                  <a:srgbClr val="0037A4"/>
                </a:solidFill>
                <a:latin typeface="Arial" panose="020B0604020202020204" pitchFamily="34" charset="0"/>
                <a:cs typeface="Arial" panose="020B0604020202020204" pitchFamily="34" charset="0"/>
              </a:rPr>
              <a:t>using</a:t>
            </a:r>
            <a:r>
              <a:rPr lang="fr-CH" sz="3200" b="0" kern="1200" dirty="0" smtClean="0">
                <a:solidFill>
                  <a:srgbClr val="0037A4"/>
                </a:solidFill>
                <a:latin typeface="Arial" panose="020B0604020202020204" pitchFamily="34" charset="0"/>
                <a:cs typeface="Arial" panose="020B0604020202020204" pitchFamily="34" charset="0"/>
              </a:rPr>
              <a:t> the Hague system </a:t>
            </a:r>
            <a:r>
              <a:rPr lang="fr-CH" sz="3200" b="0" kern="1200" dirty="0" err="1" smtClean="0">
                <a:solidFill>
                  <a:srgbClr val="0037A4"/>
                </a:solidFill>
                <a:latin typeface="Arial" panose="020B0604020202020204" pitchFamily="34" charset="0"/>
                <a:cs typeface="Arial" panose="020B0604020202020204" pitchFamily="34" charset="0"/>
              </a:rPr>
              <a:t>even</a:t>
            </a:r>
            <a:r>
              <a:rPr lang="fr-CH" sz="3200" b="0" kern="1200" dirty="0" smtClean="0">
                <a:solidFill>
                  <a:srgbClr val="0037A4"/>
                </a:solidFill>
                <a:latin typeface="Arial" panose="020B0604020202020204" pitchFamily="34" charset="0"/>
                <a:cs typeface="Arial" panose="020B0604020202020204" pitchFamily="34" charset="0"/>
              </a:rPr>
              <a:t> more!</a:t>
            </a:r>
            <a:endParaRPr lang="fr-CH" sz="3200" b="0" dirty="0">
              <a:solidFill>
                <a:srgbClr val="0037A4"/>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066800"/>
            <a:ext cx="8229600" cy="5410200"/>
          </a:xfrm>
        </p:spPr>
        <p:txBody>
          <a:bodyPr/>
          <a:lstStyle/>
          <a:p>
            <a:pPr>
              <a:buFont typeface="Arial" panose="020B0604020202020204" pitchFamily="34" charset="0"/>
              <a:buChar char="•"/>
            </a:pPr>
            <a:endParaRPr lang="fr-CH" sz="2000" dirty="0" smtClean="0">
              <a:solidFill>
                <a:srgbClr val="003399"/>
              </a:solidFill>
            </a:endParaRPr>
          </a:p>
          <a:p>
            <a:pPr>
              <a:buFont typeface="Arial" panose="020B0604020202020204" pitchFamily="34" charset="0"/>
              <a:buChar char="•"/>
            </a:pPr>
            <a:r>
              <a:rPr lang="fr-CH" sz="2200" dirty="0" err="1" smtClean="0">
                <a:solidFill>
                  <a:srgbClr val="003399"/>
                </a:solidFill>
              </a:rPr>
              <a:t>Companies</a:t>
            </a:r>
            <a:r>
              <a:rPr lang="fr-CH" sz="2200" dirty="0" smtClean="0">
                <a:solidFill>
                  <a:srgbClr val="003399"/>
                </a:solidFill>
              </a:rPr>
              <a:t> </a:t>
            </a:r>
            <a:r>
              <a:rPr lang="fr-CH" sz="2200" dirty="0" err="1" smtClean="0">
                <a:solidFill>
                  <a:srgbClr val="003399"/>
                </a:solidFill>
              </a:rPr>
              <a:t>welcome</a:t>
            </a:r>
            <a:r>
              <a:rPr lang="fr-CH" sz="2200" dirty="0" smtClean="0">
                <a:solidFill>
                  <a:srgbClr val="003399"/>
                </a:solidFill>
              </a:rPr>
              <a:t> </a:t>
            </a:r>
            <a:r>
              <a:rPr lang="fr-CH" sz="2200" dirty="0" err="1" smtClean="0">
                <a:solidFill>
                  <a:srgbClr val="003399"/>
                </a:solidFill>
              </a:rPr>
              <a:t>very</a:t>
            </a:r>
            <a:r>
              <a:rPr lang="fr-CH" sz="2200" dirty="0" smtClean="0">
                <a:solidFill>
                  <a:srgbClr val="003399"/>
                </a:solidFill>
              </a:rPr>
              <a:t> </a:t>
            </a:r>
            <a:r>
              <a:rPr lang="fr-CH" sz="2200" dirty="0" err="1" smtClean="0">
                <a:solidFill>
                  <a:srgbClr val="003399"/>
                </a:solidFill>
              </a:rPr>
              <a:t>much</a:t>
            </a:r>
            <a:r>
              <a:rPr lang="fr-CH" sz="2200" dirty="0" smtClean="0">
                <a:solidFill>
                  <a:srgbClr val="003399"/>
                </a:solidFill>
              </a:rPr>
              <a:t> new </a:t>
            </a:r>
            <a:r>
              <a:rPr lang="fr-CH" sz="2200" dirty="0" err="1" smtClean="0">
                <a:solidFill>
                  <a:srgbClr val="003399"/>
                </a:solidFill>
              </a:rPr>
              <a:t>developments</a:t>
            </a:r>
            <a:r>
              <a:rPr lang="fr-CH" sz="2200" dirty="0" smtClean="0">
                <a:solidFill>
                  <a:srgbClr val="003399"/>
                </a:solidFill>
              </a:rPr>
              <a:t> </a:t>
            </a:r>
            <a:r>
              <a:rPr lang="fr-CH" sz="2200" dirty="0" err="1" smtClean="0">
                <a:solidFill>
                  <a:srgbClr val="003399"/>
                </a:solidFill>
              </a:rPr>
              <a:t>aimed</a:t>
            </a:r>
            <a:r>
              <a:rPr lang="fr-CH" sz="2200" dirty="0" smtClean="0">
                <a:solidFill>
                  <a:srgbClr val="003399"/>
                </a:solidFill>
              </a:rPr>
              <a:t> at </a:t>
            </a:r>
            <a:r>
              <a:rPr lang="fr-CH" sz="2200" dirty="0" err="1" smtClean="0">
                <a:solidFill>
                  <a:srgbClr val="003399"/>
                </a:solidFill>
              </a:rPr>
              <a:t>simplifying</a:t>
            </a:r>
            <a:r>
              <a:rPr lang="fr-CH" sz="2200" dirty="0" smtClean="0">
                <a:solidFill>
                  <a:srgbClr val="003399"/>
                </a:solidFill>
              </a:rPr>
              <a:t> the protection of IP </a:t>
            </a:r>
            <a:r>
              <a:rPr lang="fr-CH" sz="2200" dirty="0" err="1" smtClean="0">
                <a:solidFill>
                  <a:srgbClr val="003399"/>
                </a:solidFill>
              </a:rPr>
              <a:t>rights</a:t>
            </a:r>
            <a:r>
              <a:rPr lang="fr-CH" sz="2200" dirty="0" smtClean="0">
                <a:solidFill>
                  <a:srgbClr val="003399"/>
                </a:solidFill>
              </a:rPr>
              <a:t> and </a:t>
            </a:r>
            <a:r>
              <a:rPr lang="fr-CH" sz="2200" dirty="0" err="1" smtClean="0">
                <a:solidFill>
                  <a:srgbClr val="003399"/>
                </a:solidFill>
              </a:rPr>
              <a:t>especially</a:t>
            </a:r>
            <a:r>
              <a:rPr lang="fr-CH" sz="2200" dirty="0" smtClean="0">
                <a:solidFill>
                  <a:srgbClr val="003399"/>
                </a:solidFill>
              </a:rPr>
              <a:t> Designs (</a:t>
            </a:r>
            <a:r>
              <a:rPr lang="fr-CH" sz="2200" dirty="0" err="1" smtClean="0">
                <a:solidFill>
                  <a:srgbClr val="003399"/>
                </a:solidFill>
              </a:rPr>
              <a:t>such</a:t>
            </a:r>
            <a:r>
              <a:rPr lang="fr-CH" sz="2200" dirty="0" smtClean="0">
                <a:solidFill>
                  <a:srgbClr val="003399"/>
                </a:solidFill>
              </a:rPr>
              <a:t> as </a:t>
            </a:r>
            <a:r>
              <a:rPr lang="fr-CH" sz="2200" dirty="0" err="1" smtClean="0">
                <a:solidFill>
                  <a:srgbClr val="003399"/>
                </a:solidFill>
              </a:rPr>
              <a:t>e.g</a:t>
            </a:r>
            <a:r>
              <a:rPr lang="fr-CH" sz="2200" dirty="0" smtClean="0">
                <a:solidFill>
                  <a:srgbClr val="003399"/>
                </a:solidFill>
              </a:rPr>
              <a:t>. </a:t>
            </a:r>
            <a:r>
              <a:rPr lang="fr-CH" sz="2200" dirty="0" err="1" smtClean="0">
                <a:solidFill>
                  <a:srgbClr val="003399"/>
                </a:solidFill>
              </a:rPr>
              <a:t>providing</a:t>
            </a:r>
            <a:r>
              <a:rPr lang="fr-CH" sz="2200" dirty="0" smtClean="0">
                <a:solidFill>
                  <a:srgbClr val="003399"/>
                </a:solidFill>
              </a:rPr>
              <a:t> the </a:t>
            </a:r>
            <a:r>
              <a:rPr lang="fr-CH" sz="2200" dirty="0" err="1" smtClean="0">
                <a:solidFill>
                  <a:srgbClr val="003399"/>
                </a:solidFill>
              </a:rPr>
              <a:t>priority</a:t>
            </a:r>
            <a:r>
              <a:rPr lang="fr-CH" sz="2200" dirty="0" smtClean="0">
                <a:solidFill>
                  <a:srgbClr val="003399"/>
                </a:solidFill>
              </a:rPr>
              <a:t> documents </a:t>
            </a:r>
            <a:r>
              <a:rPr lang="fr-CH" sz="2200" dirty="0" err="1" smtClean="0">
                <a:solidFill>
                  <a:srgbClr val="003399"/>
                </a:solidFill>
              </a:rPr>
              <a:t>electronically</a:t>
            </a:r>
            <a:r>
              <a:rPr lang="fr-CH" sz="2200" dirty="0" smtClean="0">
                <a:solidFill>
                  <a:srgbClr val="003399"/>
                </a:solidFill>
              </a:rPr>
              <a:t>) </a:t>
            </a:r>
          </a:p>
          <a:p>
            <a:pPr>
              <a:buFont typeface="Arial" panose="020B0604020202020204" pitchFamily="34" charset="0"/>
              <a:buChar char="•"/>
            </a:pPr>
            <a:endParaRPr lang="fr-CH" sz="2200" dirty="0">
              <a:solidFill>
                <a:srgbClr val="003399"/>
              </a:solidFill>
            </a:endParaRPr>
          </a:p>
          <a:p>
            <a:pPr>
              <a:buFont typeface="Arial" panose="020B0604020202020204" pitchFamily="34" charset="0"/>
              <a:buChar char="•"/>
            </a:pPr>
            <a:r>
              <a:rPr lang="fr-CH" sz="2200" dirty="0" err="1" smtClean="0">
                <a:solidFill>
                  <a:srgbClr val="003399"/>
                </a:solidFill>
              </a:rPr>
              <a:t>Companies</a:t>
            </a:r>
            <a:r>
              <a:rPr lang="fr-CH" sz="2200" dirty="0" smtClean="0">
                <a:solidFill>
                  <a:srgbClr val="003399"/>
                </a:solidFill>
              </a:rPr>
              <a:t> </a:t>
            </a:r>
            <a:r>
              <a:rPr lang="fr-CH" sz="2200" dirty="0" err="1" smtClean="0">
                <a:solidFill>
                  <a:srgbClr val="003399"/>
                </a:solidFill>
              </a:rPr>
              <a:t>view</a:t>
            </a:r>
            <a:r>
              <a:rPr lang="fr-CH" sz="2200" dirty="0" smtClean="0">
                <a:solidFill>
                  <a:srgbClr val="003399"/>
                </a:solidFill>
              </a:rPr>
              <a:t> </a:t>
            </a:r>
            <a:r>
              <a:rPr lang="fr-CH" sz="2200" dirty="0" err="1" smtClean="0">
                <a:solidFill>
                  <a:srgbClr val="003399"/>
                </a:solidFill>
              </a:rPr>
              <a:t>very</a:t>
            </a:r>
            <a:r>
              <a:rPr lang="fr-CH" sz="2200" dirty="0" smtClean="0">
                <a:solidFill>
                  <a:srgbClr val="003399"/>
                </a:solidFill>
              </a:rPr>
              <a:t> </a:t>
            </a:r>
            <a:r>
              <a:rPr lang="fr-CH" sz="2200" dirty="0" err="1" smtClean="0">
                <a:solidFill>
                  <a:srgbClr val="003399"/>
                </a:solidFill>
              </a:rPr>
              <a:t>favourably</a:t>
            </a:r>
            <a:r>
              <a:rPr lang="fr-CH" sz="2200" dirty="0" smtClean="0">
                <a:solidFill>
                  <a:srgbClr val="003399"/>
                </a:solidFill>
              </a:rPr>
              <a:t> an </a:t>
            </a:r>
            <a:r>
              <a:rPr lang="fr-CH" sz="2200" dirty="0" err="1" smtClean="0">
                <a:solidFill>
                  <a:srgbClr val="003399"/>
                </a:solidFill>
              </a:rPr>
              <a:t>enlargement</a:t>
            </a:r>
            <a:r>
              <a:rPr lang="fr-CH" sz="2200" dirty="0" smtClean="0">
                <a:solidFill>
                  <a:srgbClr val="003399"/>
                </a:solidFill>
              </a:rPr>
              <a:t> of the </a:t>
            </a:r>
            <a:r>
              <a:rPr lang="fr-CH" sz="2200" dirty="0" err="1" smtClean="0">
                <a:solidFill>
                  <a:srgbClr val="003399"/>
                </a:solidFill>
              </a:rPr>
              <a:t>list</a:t>
            </a:r>
            <a:r>
              <a:rPr lang="fr-CH" sz="2200" dirty="0" smtClean="0">
                <a:solidFill>
                  <a:srgbClr val="003399"/>
                </a:solidFill>
              </a:rPr>
              <a:t> of Hague </a:t>
            </a:r>
            <a:r>
              <a:rPr lang="fr-CH" sz="2200" dirty="0" err="1" smtClean="0">
                <a:solidFill>
                  <a:srgbClr val="003399"/>
                </a:solidFill>
              </a:rPr>
              <a:t>members</a:t>
            </a:r>
            <a:r>
              <a:rPr lang="fr-CH" sz="2200" dirty="0" smtClean="0">
                <a:solidFill>
                  <a:srgbClr val="003399"/>
                </a:solidFill>
              </a:rPr>
              <a:t> and in </a:t>
            </a:r>
            <a:r>
              <a:rPr lang="fr-CH" sz="2200" dirty="0" err="1" smtClean="0">
                <a:solidFill>
                  <a:srgbClr val="003399"/>
                </a:solidFill>
              </a:rPr>
              <a:t>particular</a:t>
            </a:r>
            <a:r>
              <a:rPr lang="fr-CH" sz="2200" dirty="0" smtClean="0">
                <a:solidFill>
                  <a:srgbClr val="003399"/>
                </a:solidFill>
              </a:rPr>
              <a:t> the </a:t>
            </a:r>
            <a:r>
              <a:rPr lang="fr-CH" sz="2200" dirty="0" err="1" smtClean="0">
                <a:solidFill>
                  <a:srgbClr val="003399"/>
                </a:solidFill>
              </a:rPr>
              <a:t>potential</a:t>
            </a:r>
            <a:r>
              <a:rPr lang="fr-CH" sz="2200" dirty="0" smtClean="0">
                <a:solidFill>
                  <a:srgbClr val="003399"/>
                </a:solidFill>
              </a:rPr>
              <a:t> accession of China, Morocco, Asean Countries, </a:t>
            </a:r>
            <a:r>
              <a:rPr lang="fr-CH" sz="2200" dirty="0" err="1" smtClean="0">
                <a:solidFill>
                  <a:srgbClr val="003399"/>
                </a:solidFill>
              </a:rPr>
              <a:t>Israel</a:t>
            </a:r>
            <a:r>
              <a:rPr lang="fr-CH" sz="2200" dirty="0" smtClean="0">
                <a:solidFill>
                  <a:srgbClr val="003399"/>
                </a:solidFill>
              </a:rPr>
              <a:t>, Canada, Mexico and Madagascar)…and more!</a:t>
            </a:r>
          </a:p>
          <a:p>
            <a:pPr>
              <a:buFont typeface="Arial" panose="020B0604020202020204" pitchFamily="34" charset="0"/>
              <a:buChar char="•"/>
            </a:pPr>
            <a:endParaRPr lang="fr-CH" sz="2200" dirty="0">
              <a:solidFill>
                <a:srgbClr val="003399"/>
              </a:solidFill>
            </a:endParaRPr>
          </a:p>
          <a:p>
            <a:pPr>
              <a:buFont typeface="Arial" panose="020B0604020202020204" pitchFamily="34" charset="0"/>
              <a:buChar char="•"/>
            </a:pPr>
            <a:r>
              <a:rPr lang="fr-CH" sz="2200" dirty="0" err="1" smtClean="0">
                <a:solidFill>
                  <a:srgbClr val="003399"/>
                </a:solidFill>
              </a:rPr>
              <a:t>Companies</a:t>
            </a:r>
            <a:r>
              <a:rPr lang="fr-CH" sz="2200" dirty="0" smtClean="0">
                <a:solidFill>
                  <a:srgbClr val="003399"/>
                </a:solidFill>
              </a:rPr>
              <a:t> </a:t>
            </a:r>
            <a:r>
              <a:rPr lang="fr-CH" sz="2200" dirty="0" err="1" smtClean="0">
                <a:solidFill>
                  <a:srgbClr val="003399"/>
                </a:solidFill>
              </a:rPr>
              <a:t>hope</a:t>
            </a:r>
            <a:r>
              <a:rPr lang="fr-CH" sz="2200" dirty="0" smtClean="0">
                <a:solidFill>
                  <a:srgbClr val="003399"/>
                </a:solidFill>
              </a:rPr>
              <a:t> </a:t>
            </a:r>
            <a:r>
              <a:rPr lang="fr-CH" sz="2200" dirty="0">
                <a:solidFill>
                  <a:srgbClr val="003399"/>
                </a:solidFill>
              </a:rPr>
              <a:t>to </a:t>
            </a:r>
            <a:r>
              <a:rPr lang="fr-CH" sz="2200" dirty="0" err="1">
                <a:solidFill>
                  <a:srgbClr val="003399"/>
                </a:solidFill>
              </a:rPr>
              <a:t>see</a:t>
            </a:r>
            <a:r>
              <a:rPr lang="fr-CH" sz="2200" dirty="0">
                <a:solidFill>
                  <a:srgbClr val="003399"/>
                </a:solidFill>
              </a:rPr>
              <a:t> more </a:t>
            </a:r>
            <a:r>
              <a:rPr lang="fr-CH" sz="2200" dirty="0" err="1">
                <a:solidFill>
                  <a:srgbClr val="003399"/>
                </a:solidFill>
              </a:rPr>
              <a:t>flexibility</a:t>
            </a:r>
            <a:r>
              <a:rPr lang="fr-CH" sz="2200" dirty="0">
                <a:solidFill>
                  <a:srgbClr val="003399"/>
                </a:solidFill>
              </a:rPr>
              <a:t> and </a:t>
            </a:r>
            <a:r>
              <a:rPr lang="fr-CH" sz="2200" dirty="0" err="1">
                <a:solidFill>
                  <a:srgbClr val="003399"/>
                </a:solidFill>
              </a:rPr>
              <a:t>uniformity</a:t>
            </a:r>
            <a:r>
              <a:rPr lang="fr-CH" sz="2200" dirty="0">
                <a:solidFill>
                  <a:srgbClr val="003399"/>
                </a:solidFill>
              </a:rPr>
              <a:t> in the </a:t>
            </a:r>
            <a:r>
              <a:rPr lang="fr-CH" sz="2200" dirty="0" err="1">
                <a:solidFill>
                  <a:srgbClr val="003399"/>
                </a:solidFill>
              </a:rPr>
              <a:t>examination</a:t>
            </a:r>
            <a:r>
              <a:rPr lang="fr-CH" sz="2200" dirty="0">
                <a:solidFill>
                  <a:srgbClr val="003399"/>
                </a:solidFill>
              </a:rPr>
              <a:t> and </a:t>
            </a:r>
            <a:r>
              <a:rPr lang="fr-CH" sz="2200" dirty="0" err="1">
                <a:solidFill>
                  <a:srgbClr val="003399"/>
                </a:solidFill>
              </a:rPr>
              <a:t>acceptance</a:t>
            </a:r>
            <a:r>
              <a:rPr lang="fr-CH" sz="2200" dirty="0">
                <a:solidFill>
                  <a:srgbClr val="003399"/>
                </a:solidFill>
              </a:rPr>
              <a:t> of </a:t>
            </a:r>
            <a:r>
              <a:rPr lang="fr-CH" sz="2200" dirty="0" smtClean="0">
                <a:solidFill>
                  <a:srgbClr val="003399"/>
                </a:solidFill>
              </a:rPr>
              <a:t>designs/</a:t>
            </a:r>
            <a:r>
              <a:rPr lang="fr-CH" sz="2200" dirty="0" err="1" smtClean="0">
                <a:solidFill>
                  <a:srgbClr val="003399"/>
                </a:solidFill>
              </a:rPr>
              <a:t>views</a:t>
            </a:r>
            <a:r>
              <a:rPr lang="fr-CH" sz="2200" dirty="0" smtClean="0">
                <a:solidFill>
                  <a:srgbClr val="003399"/>
                </a:solidFill>
              </a:rPr>
              <a:t> and </a:t>
            </a:r>
            <a:r>
              <a:rPr lang="fr-CH" sz="2200" dirty="0" err="1" smtClean="0">
                <a:solidFill>
                  <a:srgbClr val="003399"/>
                </a:solidFill>
              </a:rPr>
              <a:t>priority</a:t>
            </a:r>
            <a:r>
              <a:rPr lang="fr-CH" sz="2200" dirty="0" smtClean="0">
                <a:solidFill>
                  <a:srgbClr val="003399"/>
                </a:solidFill>
              </a:rPr>
              <a:t> documents </a:t>
            </a:r>
            <a:r>
              <a:rPr lang="fr-CH" sz="2200" dirty="0" err="1" smtClean="0">
                <a:solidFill>
                  <a:srgbClr val="003399"/>
                </a:solidFill>
              </a:rPr>
              <a:t>so</a:t>
            </a:r>
            <a:r>
              <a:rPr lang="fr-CH" sz="2200" dirty="0" smtClean="0">
                <a:solidFill>
                  <a:srgbClr val="003399"/>
                </a:solidFill>
              </a:rPr>
              <a:t> as to </a:t>
            </a:r>
            <a:r>
              <a:rPr lang="fr-CH" sz="2200" dirty="0" err="1">
                <a:solidFill>
                  <a:srgbClr val="003399"/>
                </a:solidFill>
              </a:rPr>
              <a:t>avoid</a:t>
            </a:r>
            <a:r>
              <a:rPr lang="fr-CH" sz="2200" dirty="0">
                <a:solidFill>
                  <a:srgbClr val="003399"/>
                </a:solidFill>
              </a:rPr>
              <a:t> </a:t>
            </a:r>
            <a:r>
              <a:rPr lang="fr-CH" sz="2200" dirty="0" err="1">
                <a:solidFill>
                  <a:srgbClr val="003399"/>
                </a:solidFill>
              </a:rPr>
              <a:t>refusals</a:t>
            </a:r>
            <a:r>
              <a:rPr lang="fr-CH" sz="2200" dirty="0">
                <a:solidFill>
                  <a:srgbClr val="003399"/>
                </a:solidFill>
              </a:rPr>
              <a:t> </a:t>
            </a:r>
            <a:r>
              <a:rPr lang="fr-CH" sz="2200" dirty="0" smtClean="0">
                <a:solidFill>
                  <a:srgbClr val="003399"/>
                </a:solidFill>
              </a:rPr>
              <a:t>as </a:t>
            </a:r>
            <a:r>
              <a:rPr lang="fr-CH" sz="2200" dirty="0" err="1" smtClean="0">
                <a:solidFill>
                  <a:srgbClr val="003399"/>
                </a:solidFill>
              </a:rPr>
              <a:t>much</a:t>
            </a:r>
            <a:r>
              <a:rPr lang="fr-CH" sz="2200" dirty="0" smtClean="0">
                <a:solidFill>
                  <a:srgbClr val="003399"/>
                </a:solidFill>
              </a:rPr>
              <a:t> as possible</a:t>
            </a:r>
          </a:p>
          <a:p>
            <a:pPr>
              <a:buFont typeface="Arial" panose="020B0604020202020204" pitchFamily="34" charset="0"/>
              <a:buChar char="•"/>
            </a:pPr>
            <a:endParaRPr lang="fr-CH" dirty="0">
              <a:solidFill>
                <a:srgbClr val="003399"/>
              </a:solidFill>
            </a:endParaRPr>
          </a:p>
        </p:txBody>
      </p:sp>
    </p:spTree>
    <p:extLst>
      <p:ext uri="{BB962C8B-B14F-4D97-AF65-F5344CB8AC3E}">
        <p14:creationId xmlns:p14="http://schemas.microsoft.com/office/powerpoint/2010/main" val="512078542"/>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3">
            <a:extLst>
              <a:ext uri="{BEBA8EAE-BF5A-486C-A8C5-ECC9F3942E4B}">
                <a14:imgProps xmlns:a14="http://schemas.microsoft.com/office/drawing/2010/main">
                  <a14:imgLayer r:embed="rId4">
                    <a14:imgEffect>
                      <a14:artisticLineDrawing/>
                    </a14:imgEffect>
                  </a14:imgLayer>
                </a14:imgProps>
              </a:ext>
              <a:ext uri="{28A0092B-C50C-407E-A947-70E740481C1C}">
                <a14:useLocalDpi xmlns:a14="http://schemas.microsoft.com/office/drawing/2010/main" val="0"/>
              </a:ext>
            </a:extLst>
          </a:blip>
          <a:srcRect l="1486" r="1389" b="2956"/>
          <a:stretch/>
        </p:blipFill>
        <p:spPr>
          <a:xfrm>
            <a:off x="505616" y="1605946"/>
            <a:ext cx="7409685" cy="3646505"/>
          </a:xfrm>
          <a:prstGeom prst="rect">
            <a:avLst/>
          </a:prstGeom>
          <a:noFill/>
        </p:spPr>
      </p:pic>
      <p:sp>
        <p:nvSpPr>
          <p:cNvPr id="20" name="Oval 19"/>
          <p:cNvSpPr/>
          <p:nvPr/>
        </p:nvSpPr>
        <p:spPr>
          <a:xfrm>
            <a:off x="3764789" y="2331241"/>
            <a:ext cx="291720" cy="291720"/>
          </a:xfrm>
          <a:prstGeom prst="ellipse">
            <a:avLst/>
          </a:prstGeom>
          <a:noFill/>
          <a:ln w="44450">
            <a:solidFill>
              <a:schemeClr val="bg2">
                <a:lumMod val="90000"/>
                <a:alpha val="61961"/>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3502241" y="2068693"/>
            <a:ext cx="816816" cy="816816"/>
          </a:xfrm>
          <a:prstGeom prst="ellipse">
            <a:avLst/>
          </a:prstGeom>
          <a:noFill/>
          <a:ln w="44450">
            <a:solidFill>
              <a:schemeClr val="bg2">
                <a:lumMod val="90000"/>
                <a:alpha val="61961"/>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283452" y="1849903"/>
            <a:ext cx="1254395" cy="1254396"/>
          </a:xfrm>
          <a:prstGeom prst="ellipse">
            <a:avLst/>
          </a:prstGeom>
          <a:noFill/>
          <a:ln w="44450">
            <a:solidFill>
              <a:schemeClr val="bg2">
                <a:lumMod val="90000"/>
                <a:alpha val="61961"/>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3050076" y="1616527"/>
            <a:ext cx="1721147" cy="1721148"/>
          </a:xfrm>
          <a:prstGeom prst="ellipse">
            <a:avLst/>
          </a:prstGeom>
          <a:noFill/>
          <a:ln w="44450">
            <a:solidFill>
              <a:schemeClr val="bg2">
                <a:lumMod val="90000"/>
                <a:alpha val="61961"/>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4"/>
          </p:nvPr>
        </p:nvSpPr>
        <p:spPr/>
        <p:txBody>
          <a:bodyPr/>
          <a:lstStyle/>
          <a:p>
            <a:pPr>
              <a:defRPr/>
            </a:pPr>
            <a:fld id="{059C2515-35DF-47F9-9D38-0EFC22581711}" type="slidenum">
              <a:rPr lang="en-GB" smtClean="0"/>
              <a:pPr>
                <a:defRPr/>
              </a:pPr>
              <a:t>29</a:t>
            </a:fld>
            <a:endParaRPr lang="en-GB">
              <a:latin typeface="Trebuchet MS" pitchFamily="34" charset="0"/>
            </a:endParaRPr>
          </a:p>
        </p:txBody>
      </p:sp>
      <p:sp>
        <p:nvSpPr>
          <p:cNvPr id="14" name="Text Placeholder 1"/>
          <p:cNvSpPr txBox="1">
            <a:spLocks/>
          </p:cNvSpPr>
          <p:nvPr/>
        </p:nvSpPr>
        <p:spPr>
          <a:xfrm>
            <a:off x="1394947" y="2297409"/>
            <a:ext cx="6356672" cy="392415"/>
          </a:xfrm>
          <a:prstGeom prst="rect">
            <a:avLst/>
          </a:prstGeom>
        </p:spPr>
        <p:txBody>
          <a:bodyPr/>
          <a:lstStyle>
            <a:lvl1pPr marL="342900" indent="-342900" algn="l" defTabSz="912813" rtl="0" eaLnBrk="1" fontAlgn="base" hangingPunct="1">
              <a:spcBef>
                <a:spcPct val="0"/>
              </a:spcBef>
              <a:spcAft>
                <a:spcPct val="0"/>
              </a:spcAft>
              <a:buSzPct val="120000"/>
              <a:defRPr sz="2400" b="0" i="0" baseline="0">
                <a:solidFill>
                  <a:srgbClr val="595959"/>
                </a:solidFill>
                <a:latin typeface="Arial"/>
                <a:ea typeface="+mn-ea"/>
                <a:cs typeface="Arial"/>
              </a:defRPr>
            </a:lvl1pPr>
            <a:lvl2pPr marL="266700" indent="-265113" algn="l" defTabSz="912813" rtl="0" eaLnBrk="1" fontAlgn="base" hangingPunct="1">
              <a:spcBef>
                <a:spcPct val="0"/>
              </a:spcBef>
              <a:spcAft>
                <a:spcPct val="0"/>
              </a:spcAft>
              <a:buClr>
                <a:schemeClr val="folHlink"/>
              </a:buClr>
              <a:buChar char="•"/>
              <a:defRPr sz="2200" baseline="0">
                <a:solidFill>
                  <a:srgbClr val="595959"/>
                </a:solidFill>
                <a:latin typeface="Arial"/>
                <a:cs typeface="Arial"/>
              </a:defRPr>
            </a:lvl2pPr>
            <a:lvl3pPr marL="533400" indent="-266700" algn="l" defTabSz="912813" rtl="0" eaLnBrk="1" fontAlgn="base" hangingPunct="1">
              <a:spcBef>
                <a:spcPct val="0"/>
              </a:spcBef>
              <a:spcAft>
                <a:spcPct val="0"/>
              </a:spcAft>
              <a:buClr>
                <a:schemeClr val="folHlink"/>
              </a:buClr>
              <a:buFont typeface="Arial"/>
              <a:buChar char="•"/>
              <a:defRPr sz="2000" b="0" i="0">
                <a:solidFill>
                  <a:srgbClr val="595959"/>
                </a:solidFill>
                <a:latin typeface="Arial"/>
                <a:cs typeface="Arial"/>
              </a:defRPr>
            </a:lvl3pPr>
            <a:lvl4pPr marL="792000" indent="-266400" algn="l" defTabSz="912813" rtl="0" eaLnBrk="1" fontAlgn="base" hangingPunct="1">
              <a:spcBef>
                <a:spcPct val="0"/>
              </a:spcBef>
              <a:spcAft>
                <a:spcPct val="0"/>
              </a:spcAft>
              <a:buClr>
                <a:schemeClr val="folHlink"/>
              </a:buClr>
              <a:buChar char="•"/>
              <a:defRPr b="0" i="0" baseline="0">
                <a:solidFill>
                  <a:srgbClr val="595959"/>
                </a:solidFill>
                <a:latin typeface="Arial"/>
                <a:cs typeface="Arial"/>
              </a:defRPr>
            </a:lvl4pPr>
            <a:lvl5pPr marL="792000" indent="-266400" algn="l" defTabSz="912813" rtl="0" eaLnBrk="1" fontAlgn="base" hangingPunct="1">
              <a:spcBef>
                <a:spcPct val="0"/>
              </a:spcBef>
              <a:spcAft>
                <a:spcPct val="0"/>
              </a:spcAft>
              <a:buClr>
                <a:schemeClr val="folHlink"/>
              </a:buClr>
              <a:buChar char="."/>
              <a:defRPr b="0" i="0">
                <a:solidFill>
                  <a:srgbClr val="595959"/>
                </a:solidFill>
                <a:latin typeface="Arial"/>
                <a:cs typeface="Arial"/>
              </a:defRPr>
            </a:lvl5pPr>
            <a:lvl6pPr marL="1050925" indent="-150813" algn="l" defTabSz="912813" rtl="0" eaLnBrk="1" fontAlgn="base" hangingPunct="1">
              <a:spcBef>
                <a:spcPct val="0"/>
              </a:spcBef>
              <a:spcAft>
                <a:spcPct val="0"/>
              </a:spcAft>
              <a:buClr>
                <a:schemeClr val="folHlink"/>
              </a:buClr>
              <a:buChar char="."/>
              <a:defRPr>
                <a:solidFill>
                  <a:schemeClr val="tx1"/>
                </a:solidFill>
                <a:latin typeface="+mn-lt"/>
              </a:defRPr>
            </a:lvl6pPr>
            <a:lvl7pPr marL="1508125" indent="-150813" algn="l" defTabSz="912813" rtl="0" eaLnBrk="1" fontAlgn="base" hangingPunct="1">
              <a:spcBef>
                <a:spcPct val="0"/>
              </a:spcBef>
              <a:spcAft>
                <a:spcPct val="0"/>
              </a:spcAft>
              <a:buClr>
                <a:schemeClr val="folHlink"/>
              </a:buClr>
              <a:buChar char="."/>
              <a:defRPr>
                <a:solidFill>
                  <a:schemeClr val="tx1"/>
                </a:solidFill>
                <a:latin typeface="+mn-lt"/>
              </a:defRPr>
            </a:lvl7pPr>
            <a:lvl8pPr marL="1965325" indent="-150813" algn="l" defTabSz="912813" rtl="0" eaLnBrk="1" fontAlgn="base" hangingPunct="1">
              <a:spcBef>
                <a:spcPct val="0"/>
              </a:spcBef>
              <a:spcAft>
                <a:spcPct val="0"/>
              </a:spcAft>
              <a:buClr>
                <a:schemeClr val="folHlink"/>
              </a:buClr>
              <a:buChar char="."/>
              <a:defRPr>
                <a:solidFill>
                  <a:schemeClr val="tx1"/>
                </a:solidFill>
                <a:latin typeface="+mn-lt"/>
              </a:defRPr>
            </a:lvl8pPr>
            <a:lvl9pPr marL="2422525" indent="-150813" algn="l" defTabSz="912813" rtl="0" eaLnBrk="1" fontAlgn="base" hangingPunct="1">
              <a:spcBef>
                <a:spcPct val="0"/>
              </a:spcBef>
              <a:spcAft>
                <a:spcPct val="0"/>
              </a:spcAft>
              <a:buClr>
                <a:schemeClr val="folHlink"/>
              </a:buClr>
              <a:buChar char="."/>
              <a:defRPr>
                <a:solidFill>
                  <a:schemeClr val="tx1"/>
                </a:solidFill>
                <a:latin typeface="+mn-lt"/>
              </a:defRPr>
            </a:lvl9pPr>
          </a:lstStyle>
          <a:p>
            <a:endParaRPr lang="en-US" sz="1800" kern="0"/>
          </a:p>
        </p:txBody>
      </p:sp>
      <p:sp>
        <p:nvSpPr>
          <p:cNvPr id="15" name="Text Placeholder 2"/>
          <p:cNvSpPr txBox="1">
            <a:spLocks/>
          </p:cNvSpPr>
          <p:nvPr/>
        </p:nvSpPr>
        <p:spPr>
          <a:xfrm>
            <a:off x="1394947" y="2202132"/>
            <a:ext cx="6356672" cy="3337967"/>
          </a:xfrm>
          <a:prstGeom prst="rect">
            <a:avLst/>
          </a:prstGeom>
        </p:spPr>
        <p:txBody>
          <a:bodyPr/>
          <a:lstStyle>
            <a:lvl1pPr marL="342900" indent="-342900" algn="l" defTabSz="912813" rtl="0" eaLnBrk="1" fontAlgn="base" hangingPunct="1">
              <a:spcBef>
                <a:spcPct val="0"/>
              </a:spcBef>
              <a:spcAft>
                <a:spcPct val="0"/>
              </a:spcAft>
              <a:buSzPct val="120000"/>
              <a:defRPr sz="2400" b="0" i="0" baseline="0">
                <a:solidFill>
                  <a:srgbClr val="595959"/>
                </a:solidFill>
                <a:latin typeface="Arial"/>
                <a:ea typeface="+mn-ea"/>
                <a:cs typeface="Arial"/>
              </a:defRPr>
            </a:lvl1pPr>
            <a:lvl2pPr marL="266700" indent="-265113" algn="l" defTabSz="912813" rtl="0" eaLnBrk="1" fontAlgn="base" hangingPunct="1">
              <a:spcBef>
                <a:spcPct val="0"/>
              </a:spcBef>
              <a:spcAft>
                <a:spcPct val="0"/>
              </a:spcAft>
              <a:buClr>
                <a:schemeClr val="folHlink"/>
              </a:buClr>
              <a:buChar char="•"/>
              <a:defRPr sz="2200" baseline="0">
                <a:solidFill>
                  <a:srgbClr val="595959"/>
                </a:solidFill>
                <a:latin typeface="Arial"/>
                <a:cs typeface="Arial"/>
              </a:defRPr>
            </a:lvl2pPr>
            <a:lvl3pPr marL="533400" indent="-266700" algn="l" defTabSz="912813" rtl="0" eaLnBrk="1" fontAlgn="base" hangingPunct="1">
              <a:spcBef>
                <a:spcPct val="0"/>
              </a:spcBef>
              <a:spcAft>
                <a:spcPct val="0"/>
              </a:spcAft>
              <a:buClr>
                <a:schemeClr val="folHlink"/>
              </a:buClr>
              <a:buFont typeface="Arial"/>
              <a:buChar char="•"/>
              <a:defRPr sz="2000" b="0" i="0">
                <a:solidFill>
                  <a:srgbClr val="595959"/>
                </a:solidFill>
                <a:latin typeface="Arial"/>
                <a:cs typeface="Arial"/>
              </a:defRPr>
            </a:lvl3pPr>
            <a:lvl4pPr marL="792000" indent="-266400" algn="l" defTabSz="912813" rtl="0" eaLnBrk="1" fontAlgn="base" hangingPunct="1">
              <a:spcBef>
                <a:spcPct val="0"/>
              </a:spcBef>
              <a:spcAft>
                <a:spcPct val="0"/>
              </a:spcAft>
              <a:buClr>
                <a:schemeClr val="folHlink"/>
              </a:buClr>
              <a:buChar char="•"/>
              <a:defRPr b="0" i="0" baseline="0">
                <a:solidFill>
                  <a:srgbClr val="595959"/>
                </a:solidFill>
                <a:latin typeface="Arial"/>
                <a:cs typeface="Arial"/>
              </a:defRPr>
            </a:lvl4pPr>
            <a:lvl5pPr marL="792000" indent="-266400" algn="l" defTabSz="912813" rtl="0" eaLnBrk="1" fontAlgn="base" hangingPunct="1">
              <a:spcBef>
                <a:spcPct val="0"/>
              </a:spcBef>
              <a:spcAft>
                <a:spcPct val="0"/>
              </a:spcAft>
              <a:buClr>
                <a:schemeClr val="folHlink"/>
              </a:buClr>
              <a:buChar char="."/>
              <a:defRPr b="0" i="0">
                <a:solidFill>
                  <a:srgbClr val="595959"/>
                </a:solidFill>
                <a:latin typeface="Arial"/>
                <a:cs typeface="Arial"/>
              </a:defRPr>
            </a:lvl5pPr>
            <a:lvl6pPr marL="1050925" indent="-150813" algn="l" defTabSz="912813" rtl="0" eaLnBrk="1" fontAlgn="base" hangingPunct="1">
              <a:spcBef>
                <a:spcPct val="0"/>
              </a:spcBef>
              <a:spcAft>
                <a:spcPct val="0"/>
              </a:spcAft>
              <a:buClr>
                <a:schemeClr val="folHlink"/>
              </a:buClr>
              <a:buChar char="."/>
              <a:defRPr>
                <a:solidFill>
                  <a:schemeClr val="tx1"/>
                </a:solidFill>
                <a:latin typeface="+mn-lt"/>
              </a:defRPr>
            </a:lvl6pPr>
            <a:lvl7pPr marL="1508125" indent="-150813" algn="l" defTabSz="912813" rtl="0" eaLnBrk="1" fontAlgn="base" hangingPunct="1">
              <a:spcBef>
                <a:spcPct val="0"/>
              </a:spcBef>
              <a:spcAft>
                <a:spcPct val="0"/>
              </a:spcAft>
              <a:buClr>
                <a:schemeClr val="folHlink"/>
              </a:buClr>
              <a:buChar char="."/>
              <a:defRPr>
                <a:solidFill>
                  <a:schemeClr val="tx1"/>
                </a:solidFill>
                <a:latin typeface="+mn-lt"/>
              </a:defRPr>
            </a:lvl7pPr>
            <a:lvl8pPr marL="1965325" indent="-150813" algn="l" defTabSz="912813" rtl="0" eaLnBrk="1" fontAlgn="base" hangingPunct="1">
              <a:spcBef>
                <a:spcPct val="0"/>
              </a:spcBef>
              <a:spcAft>
                <a:spcPct val="0"/>
              </a:spcAft>
              <a:buClr>
                <a:schemeClr val="folHlink"/>
              </a:buClr>
              <a:buChar char="."/>
              <a:defRPr>
                <a:solidFill>
                  <a:schemeClr val="tx1"/>
                </a:solidFill>
                <a:latin typeface="+mn-lt"/>
              </a:defRPr>
            </a:lvl8pPr>
            <a:lvl9pPr marL="2422525" indent="-150813" algn="l" defTabSz="912813" rtl="0" eaLnBrk="1" fontAlgn="base" hangingPunct="1">
              <a:spcBef>
                <a:spcPct val="0"/>
              </a:spcBef>
              <a:spcAft>
                <a:spcPct val="0"/>
              </a:spcAft>
              <a:buClr>
                <a:schemeClr val="folHlink"/>
              </a:buClr>
              <a:buChar char="."/>
              <a:defRPr>
                <a:solidFill>
                  <a:schemeClr val="tx1"/>
                </a:solidFill>
                <a:latin typeface="+mn-lt"/>
              </a:defRPr>
            </a:lvl9pPr>
          </a:lstStyle>
          <a:p>
            <a:endParaRPr lang="en-US" sz="1350" kern="0">
              <a:effectLst>
                <a:glow rad="139700">
                  <a:schemeClr val="bg1">
                    <a:alpha val="60000"/>
                  </a:schemeClr>
                </a:glow>
              </a:effectLst>
            </a:endParaRPr>
          </a:p>
        </p:txBody>
      </p:sp>
      <p:sp>
        <p:nvSpPr>
          <p:cNvPr id="18" name="Title 1"/>
          <p:cNvSpPr>
            <a:spLocks noGrp="1"/>
          </p:cNvSpPr>
          <p:nvPr>
            <p:ph type="title"/>
          </p:nvPr>
        </p:nvSpPr>
        <p:spPr bwMode="auto">
          <a:xfrm>
            <a:off x="373834" y="448312"/>
            <a:ext cx="8328025" cy="749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defTabSz="685800" fontAlgn="auto">
              <a:spcBef>
                <a:spcPts val="0"/>
              </a:spcBef>
              <a:spcAft>
                <a:spcPts val="0"/>
              </a:spcAft>
              <a:defRPr/>
            </a:pPr>
            <a:r>
              <a:rPr lang="fr-CH" sz="3200" b="0" dirty="0" smtClean="0"/>
              <a:t>To </a:t>
            </a:r>
            <a:r>
              <a:rPr lang="fr-CH" sz="3200" b="0" dirty="0" err="1" smtClean="0"/>
              <a:t>conclude</a:t>
            </a:r>
            <a:r>
              <a:rPr lang="fr-CH" sz="3200" b="0" dirty="0" smtClean="0"/>
              <a:t>: The Hague System </a:t>
            </a:r>
            <a:r>
              <a:rPr lang="fr-CH" sz="3200" b="0" dirty="0" err="1" smtClean="0"/>
              <a:t>is</a:t>
            </a:r>
            <a:r>
              <a:rPr lang="fr-CH" sz="3200" b="0" dirty="0" smtClean="0"/>
              <a:t> </a:t>
            </a:r>
            <a:r>
              <a:rPr lang="fr-CH" sz="3200" b="0" dirty="0" err="1" smtClean="0"/>
              <a:t>altogether</a:t>
            </a:r>
            <a:r>
              <a:rPr lang="fr-CH" sz="3200" b="0" dirty="0" smtClean="0"/>
              <a:t>….</a:t>
            </a:r>
            <a:endParaRPr lang="en-GB" sz="3200" b="0" dirty="0">
              <a:solidFill>
                <a:srgbClr val="0037A4"/>
              </a:solidFill>
              <a:cs typeface="Arial" panose="020B0604020202020204" pitchFamily="34" charset="0"/>
            </a:endParaRPr>
          </a:p>
        </p:txBody>
      </p:sp>
      <p:sp>
        <p:nvSpPr>
          <p:cNvPr id="7" name="Rectangle 6"/>
          <p:cNvSpPr/>
          <p:nvPr/>
        </p:nvSpPr>
        <p:spPr>
          <a:xfrm>
            <a:off x="609600" y="1981200"/>
            <a:ext cx="8276050" cy="3139321"/>
          </a:xfrm>
          <a:prstGeom prst="rect">
            <a:avLst/>
          </a:prstGeom>
        </p:spPr>
        <p:txBody>
          <a:bodyPr wrap="square">
            <a:spAutoFit/>
          </a:bodyPr>
          <a:lstStyle/>
          <a:p>
            <a:pPr>
              <a:lnSpc>
                <a:spcPct val="150000"/>
              </a:lnSpc>
            </a:pPr>
            <a:r>
              <a:rPr lang="fr-CH" sz="4400" dirty="0">
                <a:solidFill>
                  <a:srgbClr val="C00000"/>
                </a:solidFill>
              </a:rPr>
              <a:t>Simple</a:t>
            </a:r>
          </a:p>
          <a:p>
            <a:pPr>
              <a:lnSpc>
                <a:spcPct val="150000"/>
              </a:lnSpc>
            </a:pPr>
            <a:r>
              <a:rPr lang="fr-CH" sz="4400" dirty="0"/>
              <a:t>	 	</a:t>
            </a:r>
            <a:r>
              <a:rPr lang="fr-CH" sz="4400" dirty="0">
                <a:solidFill>
                  <a:srgbClr val="C00000"/>
                </a:solidFill>
              </a:rPr>
              <a:t>Effective</a:t>
            </a:r>
          </a:p>
          <a:p>
            <a:pPr>
              <a:lnSpc>
                <a:spcPct val="150000"/>
              </a:lnSpc>
            </a:pPr>
            <a:r>
              <a:rPr lang="fr-CH" sz="4400" dirty="0"/>
              <a:t>				 </a:t>
            </a:r>
            <a:r>
              <a:rPr lang="fr-CH" sz="4400" dirty="0" err="1">
                <a:solidFill>
                  <a:srgbClr val="C00000"/>
                </a:solidFill>
              </a:rPr>
              <a:t>Cost</a:t>
            </a:r>
            <a:r>
              <a:rPr lang="fr-CH" sz="4400" dirty="0">
                <a:solidFill>
                  <a:srgbClr val="C00000"/>
                </a:solidFill>
              </a:rPr>
              <a:t> effective</a:t>
            </a:r>
          </a:p>
        </p:txBody>
      </p:sp>
      <p:sp>
        <p:nvSpPr>
          <p:cNvPr id="8" name="TextBox 7"/>
          <p:cNvSpPr txBox="1"/>
          <p:nvPr/>
        </p:nvSpPr>
        <p:spPr>
          <a:xfrm>
            <a:off x="457200" y="5063045"/>
            <a:ext cx="8534400" cy="954107"/>
          </a:xfrm>
          <a:prstGeom prst="rect">
            <a:avLst/>
          </a:prstGeom>
          <a:noFill/>
        </p:spPr>
        <p:txBody>
          <a:bodyPr wrap="square" rtlCol="0">
            <a:spAutoFit/>
          </a:bodyPr>
          <a:lstStyle/>
          <a:p>
            <a:r>
              <a:rPr lang="fr-CH" sz="2800" dirty="0">
                <a:solidFill>
                  <a:srgbClr val="006FB3"/>
                </a:solidFill>
                <a:latin typeface="+mj-lt"/>
              </a:rPr>
              <a:t>…a </a:t>
            </a:r>
            <a:r>
              <a:rPr lang="fr-CH" sz="2800" dirty="0" err="1">
                <a:solidFill>
                  <a:srgbClr val="006FB3"/>
                </a:solidFill>
                <a:latin typeface="+mj-lt"/>
              </a:rPr>
              <a:t>tool</a:t>
            </a:r>
            <a:r>
              <a:rPr lang="fr-CH" sz="2800" dirty="0">
                <a:solidFill>
                  <a:srgbClr val="006FB3"/>
                </a:solidFill>
                <a:latin typeface="+mj-lt"/>
              </a:rPr>
              <a:t> to </a:t>
            </a:r>
            <a:r>
              <a:rPr lang="fr-CH" sz="2800" dirty="0" err="1">
                <a:solidFill>
                  <a:srgbClr val="006FB3"/>
                </a:solidFill>
                <a:latin typeface="+mj-lt"/>
              </a:rPr>
              <a:t>be</a:t>
            </a:r>
            <a:r>
              <a:rPr lang="fr-CH" sz="2800" dirty="0">
                <a:solidFill>
                  <a:srgbClr val="006FB3"/>
                </a:solidFill>
                <a:latin typeface="+mj-lt"/>
              </a:rPr>
              <a:t> </a:t>
            </a:r>
            <a:r>
              <a:rPr lang="fr-CH" sz="2800" dirty="0" err="1" smtClean="0">
                <a:solidFill>
                  <a:srgbClr val="006FB3"/>
                </a:solidFill>
                <a:latin typeface="+mj-lt"/>
              </a:rPr>
              <a:t>definitely</a:t>
            </a:r>
            <a:r>
              <a:rPr lang="fr-CH" sz="2800" dirty="0" smtClean="0">
                <a:solidFill>
                  <a:srgbClr val="006FB3"/>
                </a:solidFill>
                <a:latin typeface="+mj-lt"/>
              </a:rPr>
              <a:t> </a:t>
            </a:r>
            <a:r>
              <a:rPr lang="fr-CH" sz="2800" dirty="0" err="1" smtClean="0">
                <a:solidFill>
                  <a:srgbClr val="006FB3"/>
                </a:solidFill>
                <a:latin typeface="+mj-lt"/>
              </a:rPr>
              <a:t>used</a:t>
            </a:r>
            <a:r>
              <a:rPr lang="fr-CH" sz="2800" dirty="0" smtClean="0">
                <a:solidFill>
                  <a:srgbClr val="006FB3"/>
                </a:solidFill>
                <a:latin typeface="+mj-lt"/>
              </a:rPr>
              <a:t> </a:t>
            </a:r>
            <a:r>
              <a:rPr lang="fr-CH" sz="2800" dirty="0" err="1" smtClean="0">
                <a:solidFill>
                  <a:srgbClr val="006FB3"/>
                </a:solidFill>
                <a:latin typeface="+mj-lt"/>
              </a:rPr>
              <a:t>preferably</a:t>
            </a:r>
            <a:r>
              <a:rPr lang="fr-CH" sz="2800" dirty="0" smtClean="0">
                <a:solidFill>
                  <a:srgbClr val="006FB3"/>
                </a:solidFill>
                <a:latin typeface="+mj-lt"/>
              </a:rPr>
              <a:t> and as </a:t>
            </a:r>
            <a:r>
              <a:rPr lang="fr-CH" sz="2800" dirty="0" err="1" smtClean="0">
                <a:solidFill>
                  <a:srgbClr val="006FB3"/>
                </a:solidFill>
                <a:latin typeface="+mj-lt"/>
              </a:rPr>
              <a:t>much</a:t>
            </a:r>
            <a:r>
              <a:rPr lang="fr-CH" sz="2800" dirty="0" smtClean="0">
                <a:solidFill>
                  <a:srgbClr val="006FB3"/>
                </a:solidFill>
                <a:latin typeface="+mj-lt"/>
              </a:rPr>
              <a:t> as possible </a:t>
            </a:r>
            <a:r>
              <a:rPr lang="fr-CH" sz="2800" dirty="0">
                <a:solidFill>
                  <a:srgbClr val="006FB3"/>
                </a:solidFill>
                <a:latin typeface="+mj-lt"/>
              </a:rPr>
              <a:t>for international </a:t>
            </a:r>
            <a:r>
              <a:rPr lang="fr-CH" sz="2800" dirty="0" smtClean="0">
                <a:solidFill>
                  <a:srgbClr val="006FB3"/>
                </a:solidFill>
                <a:latin typeface="+mj-lt"/>
              </a:rPr>
              <a:t>Design </a:t>
            </a:r>
            <a:r>
              <a:rPr lang="fr-CH" sz="2800" dirty="0" err="1" smtClean="0">
                <a:solidFill>
                  <a:srgbClr val="006FB3"/>
                </a:solidFill>
                <a:latin typeface="+mj-lt"/>
              </a:rPr>
              <a:t>filings</a:t>
            </a:r>
            <a:r>
              <a:rPr lang="fr-CH" sz="2800" dirty="0" smtClean="0">
                <a:solidFill>
                  <a:srgbClr val="006FB3"/>
                </a:solidFill>
                <a:latin typeface="+mj-lt"/>
              </a:rPr>
              <a:t>… </a:t>
            </a:r>
            <a:r>
              <a:rPr lang="fr-CH" sz="2800" dirty="0" smtClean="0">
                <a:solidFill>
                  <a:srgbClr val="006FB3"/>
                </a:solidFill>
                <a:latin typeface="+mj-lt"/>
                <a:sym typeface="Wingdings" panose="05000000000000000000" pitchFamily="2" charset="2"/>
              </a:rPr>
              <a:t></a:t>
            </a:r>
            <a:endParaRPr lang="en-US" sz="2800" dirty="0">
              <a:solidFill>
                <a:srgbClr val="006FB3"/>
              </a:solidFill>
              <a:latin typeface="+mj-lt"/>
            </a:endParaRPr>
          </a:p>
        </p:txBody>
      </p:sp>
    </p:spTree>
    <p:extLst>
      <p:ext uri="{BB962C8B-B14F-4D97-AF65-F5344CB8AC3E}">
        <p14:creationId xmlns:p14="http://schemas.microsoft.com/office/powerpoint/2010/main" val="12500821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bwMode="auto">
          <a:xfrm>
            <a:off x="457200" y="1090972"/>
            <a:ext cx="7990656" cy="814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sysClr val="windowText" lastClr="000000"/>
                </a:solidFill>
                <a:effectLst/>
                <a:uLnTx/>
                <a:uFillTx/>
              </a:rPr>
              <a:t>Over </a:t>
            </a:r>
            <a:r>
              <a:rPr kumimoji="0" lang="en-GB" sz="1800" b="0" i="0" u="none" strike="noStrike" kern="0" cap="none" spc="0" normalizeH="0" baseline="0" noProof="0" dirty="0">
                <a:ln>
                  <a:noFill/>
                </a:ln>
                <a:solidFill>
                  <a:sysClr val="windowText" lastClr="000000"/>
                </a:solidFill>
                <a:effectLst/>
                <a:uLnTx/>
                <a:uFillTx/>
              </a:rPr>
              <a:t>2000 Brands</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ysClr val="windowText" lastClr="000000"/>
                </a:solidFill>
                <a:effectLst/>
                <a:uLnTx/>
                <a:uFillTx/>
              </a:rPr>
              <a:t>In total around 160.000 protections: 			</a:t>
            </a:r>
            <a:r>
              <a:rPr kumimoji="0" lang="en-GB" sz="1800" b="1" i="0" u="none" strike="noStrike" kern="0" cap="none" spc="0" normalizeH="0" baseline="0" noProof="0" dirty="0">
                <a:ln>
                  <a:noFill/>
                </a:ln>
                <a:solidFill>
                  <a:sysClr val="windowText" lastClr="000000"/>
                </a:solidFill>
                <a:effectLst/>
                <a:uLnTx/>
                <a:uFillTx/>
              </a:rPr>
              <a:t>Example NESCAFÉ</a:t>
            </a:r>
            <a:r>
              <a:rPr kumimoji="0" lang="en-GB" sz="1800" b="0" i="0" u="none" strike="noStrike" kern="0" cap="none" spc="0" normalizeH="0" baseline="0" noProof="0" dirty="0">
                <a:ln>
                  <a:noFill/>
                </a:ln>
                <a:solidFill>
                  <a:sysClr val="windowText" lastClr="000000"/>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5" name="Title 1"/>
          <p:cNvSpPr>
            <a:spLocks noGrp="1"/>
          </p:cNvSpPr>
          <p:nvPr>
            <p:ph type="title"/>
          </p:nvPr>
        </p:nvSpPr>
        <p:spPr bwMode="auto">
          <a:xfrm>
            <a:off x="304800" y="76200"/>
            <a:ext cx="8686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smtClean="0">
                <a:ln>
                  <a:noFill/>
                </a:ln>
                <a:solidFill>
                  <a:srgbClr val="003399"/>
                </a:solidFill>
                <a:effectLst/>
                <a:uLnTx/>
                <a:uFillTx/>
              </a:rPr>
              <a:t>Example: Companies like Nestlé manage large portfolios of Brands…</a:t>
            </a:r>
            <a:endParaRPr kumimoji="0" lang="en-GB" sz="3200" b="0" i="0" u="none" strike="noStrike" kern="0" cap="none" spc="0" normalizeH="0" baseline="0" noProof="0" dirty="0">
              <a:ln>
                <a:noFill/>
              </a:ln>
              <a:solidFill>
                <a:srgbClr val="003399"/>
              </a:solidFill>
              <a:effectLst/>
              <a:uLnTx/>
              <a:uFillTx/>
            </a:endParaRPr>
          </a:p>
        </p:txBody>
      </p:sp>
      <p:graphicFrame>
        <p:nvGraphicFramePr>
          <p:cNvPr id="6" name="Table 5"/>
          <p:cNvGraphicFramePr>
            <a:graphicFrameLocks noGrp="1"/>
          </p:cNvGraphicFramePr>
          <p:nvPr>
            <p:extLst>
              <p:ext uri="{D42A27DB-BD31-4B8C-83A1-F6EECF244321}">
                <p14:modId xmlns:p14="http://schemas.microsoft.com/office/powerpoint/2010/main" val="959604320"/>
              </p:ext>
            </p:extLst>
          </p:nvPr>
        </p:nvGraphicFramePr>
        <p:xfrm>
          <a:off x="5808212" y="1752600"/>
          <a:ext cx="3183388" cy="1676400"/>
        </p:xfrm>
        <a:graphic>
          <a:graphicData uri="http://schemas.openxmlformats.org/drawingml/2006/table">
            <a:tbl>
              <a:tblPr bandRow="1"/>
              <a:tblGrid>
                <a:gridCol w="625308">
                  <a:extLst>
                    <a:ext uri="{9D8B030D-6E8A-4147-A177-3AD203B41FA5}">
                      <a16:colId xmlns="" xmlns:a16="http://schemas.microsoft.com/office/drawing/2014/main" val="20000"/>
                    </a:ext>
                  </a:extLst>
                </a:gridCol>
                <a:gridCol w="2558080">
                  <a:extLst>
                    <a:ext uri="{9D8B030D-6E8A-4147-A177-3AD203B41FA5}">
                      <a16:colId xmlns="" xmlns:a16="http://schemas.microsoft.com/office/drawing/2014/main" val="20001"/>
                    </a:ext>
                  </a:extLst>
                </a:gridCol>
              </a:tblGrid>
              <a:tr h="28956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GB" sz="1600" dirty="0">
                          <a:solidFill>
                            <a:srgbClr val="595959"/>
                          </a:solidFill>
                        </a:rPr>
                        <a:t>197</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1600" dirty="0">
                          <a:solidFill>
                            <a:srgbClr val="595959"/>
                          </a:solidFill>
                        </a:rPr>
                        <a:t>Trademarks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28956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GB" sz="1600" dirty="0">
                          <a:solidFill>
                            <a:srgbClr val="595959"/>
                          </a:solidFill>
                        </a:rPr>
                        <a:t>4447</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1600" dirty="0">
                          <a:solidFill>
                            <a:srgbClr val="595959"/>
                          </a:solidFill>
                        </a:rPr>
                        <a:t>Trademark protections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28956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GB" sz="1600" dirty="0">
                          <a:solidFill>
                            <a:srgbClr val="595959"/>
                          </a:solidFill>
                        </a:rPr>
                        <a:t>46</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1600" dirty="0">
                          <a:solidFill>
                            <a:srgbClr val="595959"/>
                          </a:solidFill>
                        </a:rPr>
                        <a:t>Designs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28956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GB" sz="1600" dirty="0">
                          <a:solidFill>
                            <a:srgbClr val="595959"/>
                          </a:solidFill>
                        </a:rPr>
                        <a:t>1119</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1600" dirty="0">
                          <a:solidFill>
                            <a:srgbClr val="595959"/>
                          </a:solidFill>
                        </a:rPr>
                        <a:t>Design</a:t>
                      </a:r>
                      <a:r>
                        <a:rPr lang="en-GB" sz="1600" baseline="0" dirty="0">
                          <a:solidFill>
                            <a:srgbClr val="595959"/>
                          </a:solidFill>
                        </a:rPr>
                        <a:t> protections</a:t>
                      </a:r>
                      <a:endParaRPr lang="en-GB" sz="1600" dirty="0">
                        <a:solidFill>
                          <a:srgbClr val="595959"/>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28956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GB" sz="1600" dirty="0">
                          <a:solidFill>
                            <a:srgbClr val="595959"/>
                          </a:solidFill>
                        </a:rPr>
                        <a:t>375</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1600" dirty="0">
                          <a:solidFill>
                            <a:srgbClr val="595959"/>
                          </a:solidFill>
                        </a:rPr>
                        <a:t>Domain names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bl>
          </a:graphicData>
        </a:graphic>
      </p:graphicFrame>
      <p:graphicFrame>
        <p:nvGraphicFramePr>
          <p:cNvPr id="7" name="Chart 6"/>
          <p:cNvGraphicFramePr>
            <a:graphicFrameLocks/>
          </p:cNvGraphicFramePr>
          <p:nvPr>
            <p:extLst>
              <p:ext uri="{D42A27DB-BD31-4B8C-83A1-F6EECF244321}">
                <p14:modId xmlns:p14="http://schemas.microsoft.com/office/powerpoint/2010/main" val="778994677"/>
              </p:ext>
            </p:extLst>
          </p:nvPr>
        </p:nvGraphicFramePr>
        <p:xfrm>
          <a:off x="304800" y="1985258"/>
          <a:ext cx="4891726" cy="2209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a:graphicFrameLocks/>
          </p:cNvGraphicFramePr>
          <p:nvPr>
            <p:extLst>
              <p:ext uri="{D42A27DB-BD31-4B8C-83A1-F6EECF244321}">
                <p14:modId xmlns:p14="http://schemas.microsoft.com/office/powerpoint/2010/main" val="4286481038"/>
              </p:ext>
            </p:extLst>
          </p:nvPr>
        </p:nvGraphicFramePr>
        <p:xfrm>
          <a:off x="3200400" y="4273993"/>
          <a:ext cx="2895600" cy="22030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a:graphicFrameLocks/>
          </p:cNvGraphicFramePr>
          <p:nvPr>
            <p:extLst>
              <p:ext uri="{D42A27DB-BD31-4B8C-83A1-F6EECF244321}">
                <p14:modId xmlns:p14="http://schemas.microsoft.com/office/powerpoint/2010/main" val="4077546324"/>
              </p:ext>
            </p:extLst>
          </p:nvPr>
        </p:nvGraphicFramePr>
        <p:xfrm>
          <a:off x="6248400" y="3691836"/>
          <a:ext cx="2819402" cy="230989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a:graphicFrameLocks/>
          </p:cNvGraphicFramePr>
          <p:nvPr>
            <p:extLst>
              <p:ext uri="{D42A27DB-BD31-4B8C-83A1-F6EECF244321}">
                <p14:modId xmlns:p14="http://schemas.microsoft.com/office/powerpoint/2010/main" val="2083263118"/>
              </p:ext>
            </p:extLst>
          </p:nvPr>
        </p:nvGraphicFramePr>
        <p:xfrm>
          <a:off x="152400" y="4273994"/>
          <a:ext cx="3123930" cy="220300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53599454"/>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059C2515-35DF-47F9-9D38-0EFC22581711}" type="slidenum">
              <a:rPr lang="en-GB" smtClean="0"/>
              <a:pPr>
                <a:defRPr/>
              </a:pPr>
              <a:t>30</a:t>
            </a:fld>
            <a:endParaRPr lang="en-GB" dirty="0">
              <a:latin typeface="Trebuchet MS" pitchFamily="34" charset="0"/>
            </a:endParaRPr>
          </a:p>
        </p:txBody>
      </p:sp>
      <p:pic>
        <p:nvPicPr>
          <p:cNvPr id="11" name="Picture 10"/>
          <p:cNvPicPr>
            <a:picLocks noChangeAspect="1"/>
          </p:cNvPicPr>
          <p:nvPr/>
        </p:nvPicPr>
        <p:blipFill>
          <a:blip r:embed="rId2"/>
          <a:stretch>
            <a:fillRect/>
          </a:stretch>
        </p:blipFill>
        <p:spPr>
          <a:xfrm>
            <a:off x="237932" y="237033"/>
            <a:ext cx="8372668" cy="5858967"/>
          </a:xfrm>
          <a:prstGeom prst="rect">
            <a:avLst/>
          </a:prstGeom>
        </p:spPr>
      </p:pic>
    </p:spTree>
    <p:extLst>
      <p:ext uri="{BB962C8B-B14F-4D97-AF65-F5344CB8AC3E}">
        <p14:creationId xmlns:p14="http://schemas.microsoft.com/office/powerpoint/2010/main" val="4930441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059C2515-35DF-47F9-9D38-0EFC22581711}" type="slidenum">
              <a:rPr lang="en-GB" smtClean="0"/>
              <a:pPr>
                <a:defRPr/>
              </a:pPr>
              <a:t>4</a:t>
            </a:fld>
            <a:endParaRPr lang="en-GB" dirty="0">
              <a:latin typeface="Trebuchet MS" pitchFamily="34" charset="0"/>
            </a:endParaRPr>
          </a:p>
        </p:txBody>
      </p:sp>
      <p:sp>
        <p:nvSpPr>
          <p:cNvPr id="8" name="Title 1"/>
          <p:cNvSpPr txBox="1">
            <a:spLocks/>
          </p:cNvSpPr>
          <p:nvPr/>
        </p:nvSpPr>
        <p:spPr>
          <a:xfrm>
            <a:off x="76200" y="-19639"/>
            <a:ext cx="9030878" cy="1676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baseline="0">
                <a:solidFill>
                  <a:schemeClr val="tx1"/>
                </a:solidFill>
                <a:latin typeface="+mj-lt"/>
                <a:ea typeface="+mj-ea"/>
                <a:cs typeface="+mj-cs"/>
              </a:defRPr>
            </a:lvl1pPr>
          </a:lstStyle>
          <a:p>
            <a:pPr algn="l">
              <a:defRPr/>
            </a:pPr>
            <a:r>
              <a:rPr lang="fr-CH" sz="3200" b="0" dirty="0" smtClean="0">
                <a:solidFill>
                  <a:srgbClr val="003399"/>
                </a:solidFill>
              </a:rPr>
              <a:t>To </a:t>
            </a:r>
            <a:r>
              <a:rPr lang="fr-CH" sz="3200" b="0" dirty="0" err="1" smtClean="0">
                <a:solidFill>
                  <a:srgbClr val="003399"/>
                </a:solidFill>
              </a:rPr>
              <a:t>define</a:t>
            </a:r>
            <a:r>
              <a:rPr lang="fr-CH" sz="3200" b="0" dirty="0" smtClean="0">
                <a:solidFill>
                  <a:srgbClr val="003399"/>
                </a:solidFill>
              </a:rPr>
              <a:t> a </a:t>
            </a:r>
            <a:r>
              <a:rPr lang="fr-CH" sz="3200" b="0" dirty="0" err="1" smtClean="0">
                <a:solidFill>
                  <a:srgbClr val="003399"/>
                </a:solidFill>
              </a:rPr>
              <a:t>Filing</a:t>
            </a:r>
            <a:r>
              <a:rPr lang="fr-CH" sz="3200" b="0" dirty="0" smtClean="0">
                <a:solidFill>
                  <a:srgbClr val="003399"/>
                </a:solidFill>
              </a:rPr>
              <a:t> </a:t>
            </a:r>
            <a:r>
              <a:rPr lang="fr-CH" sz="3200" b="0" dirty="0" err="1" smtClean="0">
                <a:solidFill>
                  <a:srgbClr val="003399"/>
                </a:solidFill>
              </a:rPr>
              <a:t>Strategy</a:t>
            </a:r>
            <a:r>
              <a:rPr lang="fr-CH" sz="3200" b="0" dirty="0" smtClean="0">
                <a:solidFill>
                  <a:srgbClr val="003399"/>
                </a:solidFill>
              </a:rPr>
              <a:t> </a:t>
            </a:r>
            <a:r>
              <a:rPr lang="fr-CH" sz="3200" b="0" dirty="0" err="1" smtClean="0">
                <a:solidFill>
                  <a:srgbClr val="003399"/>
                </a:solidFill>
              </a:rPr>
              <a:t>means</a:t>
            </a:r>
            <a:r>
              <a:rPr lang="fr-CH" sz="3200" b="0" dirty="0" smtClean="0">
                <a:solidFill>
                  <a:srgbClr val="003399"/>
                </a:solidFill>
              </a:rPr>
              <a:t> </a:t>
            </a:r>
            <a:r>
              <a:rPr lang="fr-CH" sz="3200" b="0" dirty="0" err="1">
                <a:solidFill>
                  <a:srgbClr val="003399"/>
                </a:solidFill>
              </a:rPr>
              <a:t>looking</a:t>
            </a:r>
            <a:r>
              <a:rPr lang="fr-CH" sz="3200" b="0" dirty="0">
                <a:solidFill>
                  <a:srgbClr val="003399"/>
                </a:solidFill>
              </a:rPr>
              <a:t> </a:t>
            </a:r>
            <a:r>
              <a:rPr lang="fr-CH" sz="3200" b="0" dirty="0" err="1">
                <a:solidFill>
                  <a:srgbClr val="003399"/>
                </a:solidFill>
              </a:rPr>
              <a:t>into</a:t>
            </a:r>
            <a:r>
              <a:rPr lang="fr-CH" sz="3200" b="0" dirty="0">
                <a:solidFill>
                  <a:srgbClr val="003399"/>
                </a:solidFill>
              </a:rPr>
              <a:t> all directions and </a:t>
            </a:r>
            <a:r>
              <a:rPr lang="fr-CH" sz="3200" b="0" dirty="0" smtClean="0">
                <a:solidFill>
                  <a:srgbClr val="003399"/>
                </a:solidFill>
              </a:rPr>
              <a:t>all </a:t>
            </a:r>
            <a:r>
              <a:rPr lang="fr-CH" sz="3200" b="0" dirty="0">
                <a:solidFill>
                  <a:srgbClr val="003399"/>
                </a:solidFill>
              </a:rPr>
              <a:t>aspects of </a:t>
            </a:r>
            <a:r>
              <a:rPr lang="fr-CH" sz="3200" b="0" dirty="0" err="1">
                <a:solidFill>
                  <a:srgbClr val="003399"/>
                </a:solidFill>
              </a:rPr>
              <a:t>projects</a:t>
            </a:r>
            <a:r>
              <a:rPr lang="fr-CH" sz="3200" b="0" dirty="0" smtClean="0">
                <a:solidFill>
                  <a:srgbClr val="003399"/>
                </a:solidFill>
              </a:rPr>
              <a:t>…!</a:t>
            </a:r>
            <a:endParaRPr lang="fr-CH" sz="3200" b="0" dirty="0">
              <a:solidFill>
                <a:srgbClr val="003399"/>
              </a:solidFill>
            </a:endParaRPr>
          </a:p>
        </p:txBody>
      </p:sp>
      <p:pic>
        <p:nvPicPr>
          <p:cNvPr id="3" name="Picture 2"/>
          <p:cNvPicPr>
            <a:picLocks noChangeAspect="1"/>
          </p:cNvPicPr>
          <p:nvPr/>
        </p:nvPicPr>
        <p:blipFill>
          <a:blip r:embed="rId2"/>
          <a:stretch>
            <a:fillRect/>
          </a:stretch>
        </p:blipFill>
        <p:spPr>
          <a:xfrm>
            <a:off x="281405" y="1676400"/>
            <a:ext cx="8650706" cy="4114800"/>
          </a:xfrm>
          <a:prstGeom prst="rect">
            <a:avLst/>
          </a:prstGeom>
        </p:spPr>
      </p:pic>
      <p:sp>
        <p:nvSpPr>
          <p:cNvPr id="7" name="TextBox 6"/>
          <p:cNvSpPr txBox="1"/>
          <p:nvPr/>
        </p:nvSpPr>
        <p:spPr>
          <a:xfrm>
            <a:off x="228600" y="5810839"/>
            <a:ext cx="6781800" cy="830997"/>
          </a:xfrm>
          <a:prstGeom prst="rect">
            <a:avLst/>
          </a:prstGeom>
          <a:noFill/>
        </p:spPr>
        <p:txBody>
          <a:bodyPr wrap="square" rtlCol="0">
            <a:spAutoFit/>
          </a:bodyPr>
          <a:lstStyle/>
          <a:p>
            <a:r>
              <a:rPr lang="fr-CH" dirty="0" smtClean="0"/>
              <a:t>=&gt; </a:t>
            </a:r>
            <a:r>
              <a:rPr lang="fr-CH" sz="2400" dirty="0" err="1" smtClean="0"/>
              <a:t>Allows</a:t>
            </a:r>
            <a:r>
              <a:rPr lang="fr-CH" sz="2400" dirty="0" smtClean="0"/>
              <a:t> to </a:t>
            </a:r>
            <a:r>
              <a:rPr lang="fr-CH" sz="2400" dirty="0" err="1" smtClean="0"/>
              <a:t>decide</a:t>
            </a:r>
            <a:r>
              <a:rPr lang="fr-CH" sz="2400" dirty="0" smtClean="0"/>
              <a:t> </a:t>
            </a:r>
            <a:r>
              <a:rPr lang="fr-CH" sz="2400" dirty="0" err="1" smtClean="0"/>
              <a:t>which</a:t>
            </a:r>
            <a:r>
              <a:rPr lang="fr-CH" sz="2400" dirty="0" smtClean="0"/>
              <a:t> «route» to chose – National or International?!</a:t>
            </a:r>
            <a:endParaRPr lang="fr-CH" sz="2400" dirty="0"/>
          </a:p>
        </p:txBody>
      </p:sp>
    </p:spTree>
    <p:extLst>
      <p:ext uri="{BB962C8B-B14F-4D97-AF65-F5344CB8AC3E}">
        <p14:creationId xmlns:p14="http://schemas.microsoft.com/office/powerpoint/2010/main" val="2341893162"/>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059C2515-35DF-47F9-9D38-0EFC22581711}" type="slidenum">
              <a:rPr lang="en-GB" smtClean="0"/>
              <a:pPr>
                <a:defRPr/>
              </a:pPr>
              <a:t>5</a:t>
            </a:fld>
            <a:endParaRPr lang="en-GB" dirty="0">
              <a:latin typeface="Trebuchet MS" pitchFamily="34" charset="0"/>
            </a:endParaRPr>
          </a:p>
        </p:txBody>
      </p:sp>
      <p:cxnSp>
        <p:nvCxnSpPr>
          <p:cNvPr id="10" name="Straight Arrow Connector 9"/>
          <p:cNvCxnSpPr/>
          <p:nvPr/>
        </p:nvCxnSpPr>
        <p:spPr>
          <a:xfrm flipV="1">
            <a:off x="1143000" y="3733800"/>
            <a:ext cx="360000" cy="1"/>
          </a:xfrm>
          <a:prstGeom prst="straightConnector1">
            <a:avLst/>
          </a:prstGeom>
          <a:ln w="9525">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14" name="Title 1"/>
          <p:cNvSpPr>
            <a:spLocks noGrp="1"/>
          </p:cNvSpPr>
          <p:nvPr>
            <p:ph type="title"/>
          </p:nvPr>
        </p:nvSpPr>
        <p:spPr bwMode="auto">
          <a:xfrm>
            <a:off x="529208" y="457200"/>
            <a:ext cx="8229600"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smtClean="0">
                <a:ln>
                  <a:noFill/>
                </a:ln>
                <a:solidFill>
                  <a:srgbClr val="0037A4"/>
                </a:solidFill>
                <a:effectLst/>
                <a:uLnTx/>
                <a:uFillTx/>
              </a:rPr>
              <a:t>Building a sound Protection </a:t>
            </a:r>
            <a:r>
              <a:rPr kumimoji="0" lang="en-GB" sz="3200" b="0" i="0" u="none" strike="noStrike" kern="0" cap="none" spc="0" normalizeH="0" baseline="0" noProof="0" dirty="0">
                <a:ln>
                  <a:noFill/>
                </a:ln>
                <a:solidFill>
                  <a:srgbClr val="0037A4"/>
                </a:solidFill>
                <a:effectLst/>
                <a:uLnTx/>
                <a:uFillTx/>
              </a:rPr>
              <a:t>Strategy</a:t>
            </a:r>
          </a:p>
        </p:txBody>
      </p:sp>
      <p:sp>
        <p:nvSpPr>
          <p:cNvPr id="15" name="Content Placeholder 2"/>
          <p:cNvSpPr>
            <a:spLocks noGrp="1"/>
          </p:cNvSpPr>
          <p:nvPr>
            <p:ph idx="1"/>
          </p:nvPr>
        </p:nvSpPr>
        <p:spPr bwMode="auto">
          <a:xfrm>
            <a:off x="423664" y="1143000"/>
            <a:ext cx="7805936"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25000" lnSpcReduction="20000"/>
          </a:bodyPr>
          <a:lstStyle/>
          <a:p>
            <a:pPr marL="0" marR="0" lvl="0" indent="0" defTabSz="914400" eaLnBrk="1" fontAlgn="auto" latinLnBrk="0" hangingPunct="1">
              <a:lnSpc>
                <a:spcPct val="100000"/>
              </a:lnSpc>
              <a:spcBef>
                <a:spcPts val="0"/>
              </a:spcBef>
              <a:spcAft>
                <a:spcPts val="0"/>
              </a:spcAft>
              <a:buClrTx/>
              <a:buSzTx/>
              <a:buFontTx/>
              <a:buNone/>
              <a:tabLst/>
              <a:defRPr/>
            </a:pPr>
            <a:r>
              <a:rPr lang="fr-CH" sz="8000" dirty="0" err="1" smtClean="0">
                <a:solidFill>
                  <a:srgbClr val="0037A4"/>
                </a:solidFill>
                <a:latin typeface="Arial" panose="020B0604020202020204" pitchFamily="34" charset="0"/>
                <a:cs typeface="Arial" panose="020B0604020202020204" pitchFamily="34" charset="0"/>
              </a:rPr>
              <a:t>Seeking</a:t>
            </a:r>
            <a:r>
              <a:rPr lang="fr-CH" sz="8000" dirty="0" smtClean="0">
                <a:solidFill>
                  <a:srgbClr val="0037A4"/>
                </a:solidFill>
                <a:latin typeface="Arial" panose="020B0604020202020204" pitchFamily="34" charset="0"/>
                <a:cs typeface="Arial" panose="020B0604020202020204" pitchFamily="34" charset="0"/>
              </a:rPr>
              <a:t> a</a:t>
            </a:r>
            <a:r>
              <a:rPr kumimoji="0" lang="en-US" sz="8000" b="0" i="0" u="none" strike="noStrike" kern="0" cap="none" spc="0" normalizeH="0" baseline="0" noProof="0" dirty="0" smtClean="0">
                <a:ln>
                  <a:noFill/>
                </a:ln>
                <a:solidFill>
                  <a:srgbClr val="0037A4"/>
                </a:solidFill>
                <a:effectLst/>
                <a:uLnTx/>
                <a:uFillTx/>
                <a:latin typeface="Arial" panose="020B0604020202020204" pitchFamily="34" charset="0"/>
                <a:cs typeface="Arial" panose="020B0604020202020204" pitchFamily="34" charset="0"/>
              </a:rPr>
              <a:t> </a:t>
            </a:r>
            <a:r>
              <a:rPr kumimoji="0" lang="en-US" sz="8000" b="0" i="0" u="none" strike="noStrike" kern="0" cap="none" spc="0" normalizeH="0" baseline="0" noProof="0" dirty="0">
                <a:ln>
                  <a:noFill/>
                </a:ln>
                <a:solidFill>
                  <a:srgbClr val="0037A4"/>
                </a:solidFill>
                <a:effectLst/>
                <a:uLnTx/>
                <a:uFillTx/>
                <a:latin typeface="Arial" panose="020B0604020202020204" pitchFamily="34" charset="0"/>
                <a:cs typeface="Arial" panose="020B0604020202020204" pitchFamily="34" charset="0"/>
              </a:rPr>
              <a:t>thorough protection strategy </a:t>
            </a:r>
            <a:r>
              <a:rPr kumimoji="0" lang="en-US" sz="8000" b="0" i="0" u="none" strike="noStrike" kern="0" cap="none" spc="0" normalizeH="0" baseline="0" noProof="0" dirty="0" smtClean="0">
                <a:ln>
                  <a:noFill/>
                </a:ln>
                <a:solidFill>
                  <a:srgbClr val="0037A4"/>
                </a:solidFill>
                <a:effectLst/>
                <a:uLnTx/>
                <a:uFillTx/>
                <a:latin typeface="Arial" panose="020B0604020202020204" pitchFamily="34" charset="0"/>
                <a:cs typeface="Arial" panose="020B0604020202020204" pitchFamily="34" charset="0"/>
              </a:rPr>
              <a:t>implies:</a:t>
            </a:r>
            <a:endParaRPr kumimoji="0" lang="en-US" sz="8000" b="0" i="0" u="none" strike="noStrike" kern="0" cap="none" spc="0" normalizeH="0" baseline="0" noProof="0" dirty="0">
              <a:ln>
                <a:noFill/>
              </a:ln>
              <a:solidFill>
                <a:srgbClr val="0037A4"/>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8000" b="0" i="0" u="none" strike="noStrike" kern="0" cap="none" spc="0" normalizeH="0" baseline="0" noProof="0" dirty="0">
              <a:ln>
                <a:noFill/>
              </a:ln>
              <a:solidFill>
                <a:srgbClr val="0037A4"/>
              </a:solidFill>
              <a:effectLst/>
              <a:uLnTx/>
              <a:uFillTx/>
              <a:latin typeface="Arial" panose="020B0604020202020204" pitchFamily="34" charset="0"/>
              <a:cs typeface="Arial" panose="020B0604020202020204" pitchFamily="34" charset="0"/>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tab pos="627063" algn="l"/>
              </a:tabLst>
              <a:defRPr/>
            </a:pPr>
            <a:r>
              <a:rPr kumimoji="0" lang="fr-CH" sz="8000" b="0" i="0" u="none" strike="noStrike" kern="0" cap="none" spc="0" normalizeH="0" baseline="0" noProof="0" dirty="0" err="1">
                <a:ln>
                  <a:noFill/>
                </a:ln>
                <a:solidFill>
                  <a:srgbClr val="0037A4"/>
                </a:solidFill>
                <a:effectLst/>
                <a:uLnTx/>
                <a:uFillTx/>
                <a:latin typeface="Arial" panose="020B0604020202020204" pitchFamily="34" charset="0"/>
                <a:cs typeface="Arial" panose="020B0604020202020204" pitchFamily="34" charset="0"/>
              </a:rPr>
              <a:t>providing</a:t>
            </a:r>
            <a:r>
              <a:rPr kumimoji="0" lang="fr-CH" sz="8000" b="0" i="0" u="none" strike="noStrike" kern="0" cap="none" spc="0" normalizeH="0" baseline="0" noProof="0" dirty="0">
                <a:ln>
                  <a:noFill/>
                </a:ln>
                <a:solidFill>
                  <a:srgbClr val="0037A4"/>
                </a:solidFill>
                <a:effectLst/>
                <a:uLnTx/>
                <a:uFillTx/>
                <a:latin typeface="Arial" panose="020B0604020202020204" pitchFamily="34" charset="0"/>
                <a:cs typeface="Arial" panose="020B0604020202020204" pitchFamily="34" charset="0"/>
              </a:rPr>
              <a:t> the </a:t>
            </a:r>
            <a:r>
              <a:rPr kumimoji="0" lang="fr-CH" sz="8000" b="0" i="0" u="none" strike="noStrike" kern="0" cap="none" spc="0" normalizeH="0" baseline="0" noProof="0" dirty="0" err="1">
                <a:ln>
                  <a:noFill/>
                </a:ln>
                <a:solidFill>
                  <a:srgbClr val="0037A4"/>
                </a:solidFill>
                <a:effectLst/>
                <a:uLnTx/>
                <a:uFillTx/>
                <a:latin typeface="Arial" panose="020B0604020202020204" pitchFamily="34" charset="0"/>
                <a:cs typeface="Arial" panose="020B0604020202020204" pitchFamily="34" charset="0"/>
              </a:rPr>
              <a:t>broadest</a:t>
            </a:r>
            <a:r>
              <a:rPr kumimoji="0" lang="fr-CH" sz="8000" b="0" i="0" u="none" strike="noStrike" kern="0" cap="none" spc="0" normalizeH="0" baseline="0" noProof="0" dirty="0">
                <a:ln>
                  <a:noFill/>
                </a:ln>
                <a:solidFill>
                  <a:srgbClr val="0037A4"/>
                </a:solidFill>
                <a:effectLst/>
                <a:uLnTx/>
                <a:uFillTx/>
                <a:latin typeface="Arial" panose="020B0604020202020204" pitchFamily="34" charset="0"/>
                <a:cs typeface="Arial" panose="020B0604020202020204" pitchFamily="34" charset="0"/>
              </a:rPr>
              <a:t> protection         </a:t>
            </a:r>
            <a:r>
              <a:rPr kumimoji="0" lang="fr-CH" sz="8000" b="0" i="1" u="none" strike="noStrike" kern="0" cap="none" spc="0" normalizeH="0" baseline="0" noProof="0" dirty="0" err="1">
                <a:ln>
                  <a:noFill/>
                </a:ln>
                <a:solidFill>
                  <a:srgbClr val="0037A4"/>
                </a:solidFill>
                <a:effectLst/>
                <a:uLnTx/>
                <a:uFillTx/>
                <a:latin typeface="Arial" panose="020B0604020202020204" pitchFamily="34" charset="0"/>
                <a:cs typeface="Arial" panose="020B0604020202020204" pitchFamily="34" charset="0"/>
              </a:rPr>
              <a:t>word</a:t>
            </a:r>
            <a:r>
              <a:rPr kumimoji="0" lang="fr-CH" sz="8000" b="0" i="1" u="none" strike="noStrike" kern="0" cap="none" spc="0" normalizeH="0" baseline="0" noProof="0" dirty="0">
                <a:ln>
                  <a:noFill/>
                </a:ln>
                <a:solidFill>
                  <a:srgbClr val="0037A4"/>
                </a:solidFill>
                <a:effectLst/>
                <a:uLnTx/>
                <a:uFillTx/>
                <a:latin typeface="Arial" panose="020B0604020202020204" pitchFamily="34" charset="0"/>
                <a:cs typeface="Arial" panose="020B0604020202020204" pitchFamily="34" charset="0"/>
              </a:rPr>
              <a:t> mark vs. logo + design</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tab pos="627063" algn="l"/>
              </a:tabLst>
              <a:defRPr/>
            </a:pPr>
            <a:r>
              <a:rPr kumimoji="0" lang="fr-CH" sz="8000" b="0" i="0" u="none" strike="noStrike" kern="0" cap="none" spc="0" normalizeH="0" baseline="0" noProof="0" dirty="0" err="1">
                <a:ln>
                  <a:noFill/>
                </a:ln>
                <a:solidFill>
                  <a:srgbClr val="0037A4"/>
                </a:solidFill>
                <a:effectLst/>
                <a:uLnTx/>
                <a:uFillTx/>
                <a:latin typeface="Arial" panose="020B0604020202020204" pitchFamily="34" charset="0"/>
                <a:cs typeface="Arial" panose="020B0604020202020204" pitchFamily="34" charset="0"/>
              </a:rPr>
              <a:t>covering</a:t>
            </a:r>
            <a:r>
              <a:rPr kumimoji="0" lang="fr-CH" sz="8000" b="0" i="0" u="none" strike="noStrike" kern="0" cap="none" spc="0" normalizeH="0" baseline="0" noProof="0" dirty="0">
                <a:ln>
                  <a:noFill/>
                </a:ln>
                <a:solidFill>
                  <a:srgbClr val="0037A4"/>
                </a:solidFill>
                <a:effectLst/>
                <a:uLnTx/>
                <a:uFillTx/>
                <a:latin typeface="Arial" panose="020B0604020202020204" pitchFamily="34" charset="0"/>
                <a:cs typeface="Arial" panose="020B0604020202020204" pitchFamily="34" charset="0"/>
              </a:rPr>
              <a:t> (</a:t>
            </a:r>
            <a:r>
              <a:rPr kumimoji="0" lang="fr-CH" sz="8000" b="0" i="0" u="none" strike="noStrike" kern="0" cap="none" spc="0" normalizeH="0" baseline="0" noProof="0" dirty="0" err="1">
                <a:ln>
                  <a:noFill/>
                </a:ln>
                <a:solidFill>
                  <a:srgbClr val="0037A4"/>
                </a:solidFill>
                <a:effectLst/>
                <a:uLnTx/>
                <a:uFillTx/>
                <a:latin typeface="Arial" panose="020B0604020202020204" pitchFamily="34" charset="0"/>
                <a:cs typeface="Arial" panose="020B0604020202020204" pitchFamily="34" charset="0"/>
              </a:rPr>
              <a:t>most</a:t>
            </a:r>
            <a:r>
              <a:rPr kumimoji="0" lang="fr-CH" sz="8000" b="0" i="0" u="none" strike="noStrike" kern="0" cap="none" spc="0" normalizeH="0" baseline="0" noProof="0" dirty="0">
                <a:ln>
                  <a:noFill/>
                </a:ln>
                <a:solidFill>
                  <a:srgbClr val="0037A4"/>
                </a:solidFill>
                <a:effectLst/>
                <a:uLnTx/>
                <a:uFillTx/>
                <a:latin typeface="Arial" panose="020B0604020202020204" pitchFamily="34" charset="0"/>
                <a:cs typeface="Arial" panose="020B0604020202020204" pitchFamily="34" charset="0"/>
              </a:rPr>
              <a:t> of) the </a:t>
            </a:r>
            <a:r>
              <a:rPr kumimoji="0" lang="fr-CH" sz="8000" b="0" i="0" u="none" strike="noStrike" kern="0" cap="none" spc="0" normalizeH="0" baseline="0" noProof="0" dirty="0" err="1">
                <a:ln>
                  <a:noFill/>
                </a:ln>
                <a:solidFill>
                  <a:srgbClr val="0037A4"/>
                </a:solidFill>
                <a:effectLst/>
                <a:uLnTx/>
                <a:uFillTx/>
                <a:latin typeface="Arial" panose="020B0604020202020204" pitchFamily="34" charset="0"/>
                <a:cs typeface="Arial" panose="020B0604020202020204" pitchFamily="34" charset="0"/>
              </a:rPr>
              <a:t>existing</a:t>
            </a:r>
            <a:r>
              <a:rPr kumimoji="0" lang="fr-CH" sz="8000" b="0" i="0" u="none" strike="noStrike" kern="0" cap="none" spc="0" normalizeH="0" baseline="0" noProof="0" dirty="0">
                <a:ln>
                  <a:noFill/>
                </a:ln>
                <a:solidFill>
                  <a:srgbClr val="0037A4"/>
                </a:solidFill>
                <a:effectLst/>
                <a:uLnTx/>
                <a:uFillTx/>
                <a:latin typeface="Arial" panose="020B0604020202020204" pitchFamily="34" charset="0"/>
                <a:cs typeface="Arial" panose="020B0604020202020204" pitchFamily="34" charset="0"/>
              </a:rPr>
              <a:t> </a:t>
            </a:r>
            <a:r>
              <a:rPr kumimoji="0" lang="fr-CH" sz="8000" b="0" i="0" u="none" strike="noStrike" kern="0" cap="none" spc="0" normalizeH="0" baseline="0" noProof="0" dirty="0" err="1">
                <a:ln>
                  <a:noFill/>
                </a:ln>
                <a:solidFill>
                  <a:srgbClr val="0037A4"/>
                </a:solidFill>
                <a:effectLst/>
                <a:uLnTx/>
                <a:uFillTx/>
                <a:latin typeface="Arial" panose="020B0604020202020204" pitchFamily="34" charset="0"/>
                <a:cs typeface="Arial" panose="020B0604020202020204" pitchFamily="34" charset="0"/>
              </a:rPr>
              <a:t>markets</a:t>
            </a:r>
            <a:r>
              <a:rPr kumimoji="0" lang="fr-CH" sz="8000" b="0" i="0" u="none" strike="noStrike" kern="0" cap="none" spc="0" normalizeH="0" baseline="0" noProof="0" dirty="0">
                <a:ln>
                  <a:noFill/>
                </a:ln>
                <a:solidFill>
                  <a:srgbClr val="0037A4"/>
                </a:solidFill>
                <a:effectLst/>
                <a:uLnTx/>
                <a:uFillTx/>
                <a:latin typeface="Arial" panose="020B0604020202020204" pitchFamily="34" charset="0"/>
                <a:cs typeface="Arial" panose="020B0604020202020204" pitchFamily="34" charset="0"/>
              </a:rPr>
              <a:t>         </a:t>
            </a:r>
            <a:r>
              <a:rPr kumimoji="0" lang="fr-CH" sz="8000" b="0" i="1" u="none" strike="noStrike" kern="0" cap="none" spc="0" normalizeH="0" baseline="0" noProof="0" dirty="0" err="1">
                <a:ln>
                  <a:noFill/>
                </a:ln>
                <a:solidFill>
                  <a:srgbClr val="0037A4"/>
                </a:solidFill>
                <a:effectLst/>
                <a:uLnTx/>
                <a:uFillTx/>
                <a:latin typeface="Arial" panose="020B0604020202020204" pitchFamily="34" charset="0"/>
                <a:cs typeface="Arial" panose="020B0604020202020204" pitchFamily="34" charset="0"/>
              </a:rPr>
              <a:t>enforcement</a:t>
            </a:r>
            <a:r>
              <a:rPr kumimoji="0" lang="fr-CH" sz="8000" b="0" i="1" u="none" strike="noStrike" kern="0" cap="none" spc="0" normalizeH="0" baseline="0" noProof="0" dirty="0">
                <a:ln>
                  <a:noFill/>
                </a:ln>
                <a:solidFill>
                  <a:srgbClr val="0037A4"/>
                </a:solidFill>
                <a:effectLst/>
                <a:uLnTx/>
                <a:uFillTx/>
                <a:latin typeface="Arial" panose="020B0604020202020204" pitchFamily="34" charset="0"/>
                <a:cs typeface="Arial" panose="020B0604020202020204" pitchFamily="34" charset="0"/>
              </a:rPr>
              <a:t> of protection</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tab pos="627063" algn="l"/>
              </a:tabLst>
              <a:defRPr/>
            </a:pPr>
            <a:r>
              <a:rPr kumimoji="0" lang="fr-CH" sz="8000" b="0" i="0" u="none" strike="noStrike" kern="0" cap="none" spc="0" normalizeH="0" baseline="0" noProof="0" dirty="0" err="1">
                <a:ln>
                  <a:noFill/>
                </a:ln>
                <a:solidFill>
                  <a:srgbClr val="0037A4"/>
                </a:solidFill>
                <a:effectLst/>
                <a:uLnTx/>
                <a:uFillTx/>
                <a:latin typeface="Arial" panose="020B0604020202020204" pitchFamily="34" charset="0"/>
                <a:cs typeface="Arial" panose="020B0604020202020204" pitchFamily="34" charset="0"/>
              </a:rPr>
              <a:t>constantly</a:t>
            </a:r>
            <a:r>
              <a:rPr kumimoji="0" lang="fr-CH" sz="8000" b="0" i="0" u="none" strike="noStrike" kern="0" cap="none" spc="0" normalizeH="0" baseline="0" noProof="0" dirty="0">
                <a:ln>
                  <a:noFill/>
                </a:ln>
                <a:solidFill>
                  <a:srgbClr val="0037A4"/>
                </a:solidFill>
                <a:effectLst/>
                <a:uLnTx/>
                <a:uFillTx/>
                <a:latin typeface="Arial" panose="020B0604020202020204" pitchFamily="34" charset="0"/>
                <a:cs typeface="Arial" panose="020B0604020202020204" pitchFamily="34" charset="0"/>
              </a:rPr>
              <a:t> </a:t>
            </a:r>
            <a:r>
              <a:rPr kumimoji="0" lang="fr-CH" sz="8000" b="0" i="0" u="none" strike="noStrike" kern="0" cap="none" spc="0" normalizeH="0" baseline="0" noProof="0" dirty="0" err="1" smtClean="0">
                <a:ln>
                  <a:noFill/>
                </a:ln>
                <a:solidFill>
                  <a:srgbClr val="0037A4"/>
                </a:solidFill>
                <a:effectLst/>
                <a:uLnTx/>
                <a:uFillTx/>
                <a:latin typeface="Arial" panose="020B0604020202020204" pitchFamily="34" charset="0"/>
                <a:cs typeface="Arial" panose="020B0604020202020204" pitchFamily="34" charset="0"/>
              </a:rPr>
              <a:t>adapting</a:t>
            </a:r>
            <a:r>
              <a:rPr kumimoji="0" lang="fr-CH" sz="8000" b="0" i="0" u="none" strike="noStrike" kern="0" cap="none" spc="0" normalizeH="0" baseline="0" noProof="0" dirty="0" smtClean="0">
                <a:ln>
                  <a:noFill/>
                </a:ln>
                <a:solidFill>
                  <a:srgbClr val="0037A4"/>
                </a:solidFill>
                <a:effectLst/>
                <a:uLnTx/>
                <a:uFillTx/>
                <a:latin typeface="Arial" panose="020B0604020202020204" pitchFamily="34" charset="0"/>
                <a:cs typeface="Arial" panose="020B0604020202020204" pitchFamily="34" charset="0"/>
              </a:rPr>
              <a:t> </a:t>
            </a:r>
            <a:r>
              <a:rPr kumimoji="0" lang="fr-CH" sz="8000" b="0" i="0" u="none" strike="noStrike" kern="0" cap="none" spc="0" normalizeH="0" baseline="0" noProof="0" dirty="0" err="1" smtClean="0">
                <a:ln>
                  <a:noFill/>
                </a:ln>
                <a:solidFill>
                  <a:srgbClr val="0037A4"/>
                </a:solidFill>
                <a:effectLst/>
                <a:uLnTx/>
                <a:uFillTx/>
                <a:latin typeface="Arial" panose="020B0604020202020204" pitchFamily="34" charset="0"/>
                <a:cs typeface="Arial" panose="020B0604020202020204" pitchFamily="34" charset="0"/>
              </a:rPr>
              <a:t>it</a:t>
            </a:r>
            <a:r>
              <a:rPr kumimoji="0" lang="fr-CH" sz="8000" b="0" i="0" u="none" strike="noStrike" kern="0" cap="none" spc="0" normalizeH="0" baseline="0" noProof="0" dirty="0" smtClean="0">
                <a:ln>
                  <a:noFill/>
                </a:ln>
                <a:solidFill>
                  <a:srgbClr val="0037A4"/>
                </a:solidFill>
                <a:effectLst/>
                <a:uLnTx/>
                <a:uFillTx/>
                <a:latin typeface="Arial" panose="020B0604020202020204" pitchFamily="34" charset="0"/>
                <a:cs typeface="Arial" panose="020B0604020202020204" pitchFamily="34" charset="0"/>
              </a:rPr>
              <a:t> </a:t>
            </a:r>
            <a:r>
              <a:rPr kumimoji="0" lang="fr-CH" sz="8000" b="0" i="0" u="none" strike="noStrike" kern="0" cap="none" spc="0" normalizeH="0" baseline="0" noProof="0" dirty="0">
                <a:ln>
                  <a:noFill/>
                </a:ln>
                <a:solidFill>
                  <a:srgbClr val="0037A4"/>
                </a:solidFill>
                <a:effectLst/>
                <a:uLnTx/>
                <a:uFillTx/>
                <a:latin typeface="Arial" panose="020B0604020202020204" pitchFamily="34" charset="0"/>
                <a:cs typeface="Arial" panose="020B0604020202020204" pitchFamily="34" charset="0"/>
              </a:rPr>
              <a:t>to business plans and </a:t>
            </a:r>
            <a:r>
              <a:rPr kumimoji="0" lang="fr-CH" sz="8000" b="0" i="0" u="none" strike="noStrike" kern="0" cap="none" spc="0" normalizeH="0" baseline="0" noProof="0" dirty="0" err="1" smtClean="0">
                <a:ln>
                  <a:noFill/>
                </a:ln>
                <a:solidFill>
                  <a:srgbClr val="0037A4"/>
                </a:solidFill>
                <a:effectLst/>
                <a:uLnTx/>
                <a:uFillTx/>
                <a:latin typeface="Arial" panose="020B0604020202020204" pitchFamily="34" charset="0"/>
                <a:cs typeface="Arial" panose="020B0604020202020204" pitchFamily="34" charset="0"/>
              </a:rPr>
              <a:t>launches</a:t>
            </a:r>
            <a:r>
              <a:rPr kumimoji="0" lang="fr-CH" sz="8000" b="0" i="0" u="none" strike="noStrike" kern="0" cap="none" spc="0" normalizeH="0" baseline="0" noProof="0" dirty="0" smtClean="0">
                <a:ln>
                  <a:noFill/>
                </a:ln>
                <a:solidFill>
                  <a:srgbClr val="0037A4"/>
                </a:solidFill>
                <a:effectLst/>
                <a:uLnTx/>
                <a:uFillTx/>
                <a:latin typeface="Arial" panose="020B0604020202020204" pitchFamily="34" charset="0"/>
                <a:cs typeface="Arial" panose="020B0604020202020204" pitchFamily="34" charset="0"/>
              </a:rPr>
              <a:t> i.e. </a:t>
            </a:r>
            <a:r>
              <a:rPr kumimoji="0" lang="fr-CH" sz="8000" b="0" i="0" u="none" strike="noStrike" kern="0" cap="none" spc="0" normalizeH="0" baseline="0" noProof="0" dirty="0" err="1" smtClean="0">
                <a:ln>
                  <a:noFill/>
                </a:ln>
                <a:solidFill>
                  <a:srgbClr val="0037A4"/>
                </a:solidFill>
                <a:effectLst/>
                <a:uLnTx/>
                <a:uFillTx/>
                <a:latin typeface="Arial" panose="020B0604020202020204" pitchFamily="34" charset="0"/>
                <a:cs typeface="Arial" panose="020B0604020202020204" pitchFamily="34" charset="0"/>
              </a:rPr>
              <a:t>be</a:t>
            </a:r>
            <a:r>
              <a:rPr kumimoji="0" lang="fr-CH" sz="8000" b="0" i="0" u="none" strike="noStrike" kern="0" cap="none" spc="0" normalizeH="0" baseline="0" noProof="0" dirty="0" smtClean="0">
                <a:ln>
                  <a:noFill/>
                </a:ln>
                <a:solidFill>
                  <a:srgbClr val="0037A4"/>
                </a:solidFill>
                <a:effectLst/>
                <a:uLnTx/>
                <a:uFillTx/>
                <a:latin typeface="Arial" panose="020B0604020202020204" pitchFamily="34" charset="0"/>
                <a:cs typeface="Arial" panose="020B0604020202020204" pitchFamily="34" charset="0"/>
              </a:rPr>
              <a:t> relevant and in line </a:t>
            </a:r>
            <a:r>
              <a:rPr kumimoji="0" lang="fr-CH" sz="8000" b="0" i="0" u="none" strike="noStrike" kern="0" cap="none" spc="0" normalizeH="0" baseline="0" noProof="0" dirty="0" err="1" smtClean="0">
                <a:ln>
                  <a:noFill/>
                </a:ln>
                <a:solidFill>
                  <a:srgbClr val="0037A4"/>
                </a:solidFill>
                <a:effectLst/>
                <a:uLnTx/>
                <a:uFillTx/>
                <a:latin typeface="Arial" panose="020B0604020202020204" pitchFamily="34" charset="0"/>
                <a:cs typeface="Arial" panose="020B0604020202020204" pitchFamily="34" charset="0"/>
              </a:rPr>
              <a:t>with</a:t>
            </a:r>
            <a:r>
              <a:rPr kumimoji="0" lang="fr-CH" sz="8000" b="0" i="0" u="none" strike="noStrike" kern="0" cap="none" spc="0" normalizeH="0" baseline="0" noProof="0" dirty="0" smtClean="0">
                <a:ln>
                  <a:noFill/>
                </a:ln>
                <a:solidFill>
                  <a:srgbClr val="0037A4"/>
                </a:solidFill>
                <a:effectLst/>
                <a:uLnTx/>
                <a:uFillTx/>
                <a:latin typeface="Arial" panose="020B0604020202020204" pitchFamily="34" charset="0"/>
                <a:cs typeface="Arial" panose="020B0604020202020204" pitchFamily="34" charset="0"/>
              </a:rPr>
              <a:t> </a:t>
            </a:r>
            <a:r>
              <a:rPr kumimoji="0" lang="fr-CH" sz="8000" b="0" i="0" u="none" strike="noStrike" kern="0" cap="none" spc="0" normalizeH="0" baseline="0" noProof="0" dirty="0" err="1" smtClean="0">
                <a:ln>
                  <a:noFill/>
                </a:ln>
                <a:solidFill>
                  <a:srgbClr val="0037A4"/>
                </a:solidFill>
                <a:effectLst/>
                <a:uLnTx/>
                <a:uFillTx/>
                <a:latin typeface="Arial" panose="020B0604020202020204" pitchFamily="34" charset="0"/>
                <a:cs typeface="Arial" panose="020B0604020202020204" pitchFamily="34" charset="0"/>
              </a:rPr>
              <a:t>customer</a:t>
            </a:r>
            <a:r>
              <a:rPr kumimoji="0" lang="fr-CH" sz="8000" b="0" i="0" u="none" strike="noStrike" kern="0" cap="none" spc="0" normalizeH="0" baseline="0" noProof="0" dirty="0" smtClean="0">
                <a:ln>
                  <a:noFill/>
                </a:ln>
                <a:solidFill>
                  <a:srgbClr val="0037A4"/>
                </a:solidFill>
                <a:effectLst/>
                <a:uLnTx/>
                <a:uFillTx/>
                <a:latin typeface="Arial" panose="020B0604020202020204" pitchFamily="34" charset="0"/>
                <a:cs typeface="Arial" panose="020B0604020202020204" pitchFamily="34" charset="0"/>
              </a:rPr>
              <a:t> expectations</a:t>
            </a:r>
            <a:endParaRPr kumimoji="0" lang="fr-CH" sz="8000" b="0" i="1" u="none" strike="noStrike" kern="0" cap="none" spc="0" normalizeH="0" baseline="0" noProof="0" dirty="0">
              <a:ln>
                <a:noFill/>
              </a:ln>
              <a:solidFill>
                <a:srgbClr val="0037A4"/>
              </a:solidFill>
              <a:effectLst/>
              <a:uLnTx/>
              <a:uFillTx/>
              <a:latin typeface="Arial" panose="020B0604020202020204" pitchFamily="34" charset="0"/>
              <a:cs typeface="Arial" panose="020B0604020202020204" pitchFamily="34" charset="0"/>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tab pos="627063" algn="l"/>
              </a:tabLst>
              <a:defRPr/>
            </a:pPr>
            <a:r>
              <a:rPr kumimoji="0" lang="fr-CH" sz="8000" b="0" i="0" u="none" strike="noStrike" kern="0" cap="none" spc="0" normalizeH="0" baseline="0" noProof="0" dirty="0" err="1">
                <a:ln>
                  <a:noFill/>
                </a:ln>
                <a:solidFill>
                  <a:srgbClr val="0037A4"/>
                </a:solidFill>
                <a:effectLst/>
                <a:uLnTx/>
                <a:uFillTx/>
                <a:latin typeface="Arial" panose="020B0604020202020204" pitchFamily="34" charset="0"/>
                <a:cs typeface="Arial" panose="020B0604020202020204" pitchFamily="34" charset="0"/>
              </a:rPr>
              <a:t>taking</a:t>
            </a:r>
            <a:r>
              <a:rPr kumimoji="0" lang="fr-CH" sz="8000" b="0" i="0" u="none" strike="noStrike" kern="0" cap="none" spc="0" normalizeH="0" baseline="0" noProof="0" dirty="0">
                <a:ln>
                  <a:noFill/>
                </a:ln>
                <a:solidFill>
                  <a:srgbClr val="0037A4"/>
                </a:solidFill>
                <a:effectLst/>
                <a:uLnTx/>
                <a:uFillTx/>
                <a:latin typeface="Arial" panose="020B0604020202020204" pitchFamily="34" charset="0"/>
                <a:cs typeface="Arial" panose="020B0604020202020204" pitchFamily="34" charset="0"/>
              </a:rPr>
              <a:t> </a:t>
            </a:r>
            <a:r>
              <a:rPr kumimoji="0" lang="fr-CH" sz="8000" b="0" i="0" u="none" strike="noStrike" kern="0" cap="none" spc="0" normalizeH="0" baseline="0" noProof="0" dirty="0" err="1">
                <a:ln>
                  <a:noFill/>
                </a:ln>
                <a:solidFill>
                  <a:srgbClr val="0037A4"/>
                </a:solidFill>
                <a:effectLst/>
                <a:uLnTx/>
                <a:uFillTx/>
                <a:latin typeface="Arial" panose="020B0604020202020204" pitchFamily="34" charset="0"/>
                <a:cs typeface="Arial" panose="020B0604020202020204" pitchFamily="34" charset="0"/>
              </a:rPr>
              <a:t>into</a:t>
            </a:r>
            <a:r>
              <a:rPr kumimoji="0" lang="fr-CH" sz="8000" b="0" i="0" u="none" strike="noStrike" kern="0" cap="none" spc="0" normalizeH="0" baseline="0" noProof="0" dirty="0">
                <a:ln>
                  <a:noFill/>
                </a:ln>
                <a:solidFill>
                  <a:srgbClr val="0037A4"/>
                </a:solidFill>
                <a:effectLst/>
                <a:uLnTx/>
                <a:uFillTx/>
                <a:latin typeface="Arial" panose="020B0604020202020204" pitchFamily="34" charset="0"/>
                <a:cs typeface="Arial" panose="020B0604020202020204" pitchFamily="34" charset="0"/>
              </a:rPr>
              <a:t> </a:t>
            </a:r>
            <a:r>
              <a:rPr kumimoji="0" lang="fr-CH" sz="8000" b="0" i="0" u="none" strike="noStrike" kern="0" cap="none" spc="0" normalizeH="0" baseline="0" noProof="0" dirty="0" err="1">
                <a:ln>
                  <a:noFill/>
                </a:ln>
                <a:solidFill>
                  <a:srgbClr val="0037A4"/>
                </a:solidFill>
                <a:effectLst/>
                <a:uLnTx/>
                <a:uFillTx/>
                <a:latin typeface="Arial" panose="020B0604020202020204" pitchFamily="34" charset="0"/>
                <a:cs typeface="Arial" panose="020B0604020202020204" pitchFamily="34" charset="0"/>
              </a:rPr>
              <a:t>account</a:t>
            </a:r>
            <a:r>
              <a:rPr kumimoji="0" lang="fr-CH" sz="8000" b="0" i="0" u="none" strike="noStrike" kern="0" cap="none" spc="0" normalizeH="0" baseline="0" noProof="0" dirty="0">
                <a:ln>
                  <a:noFill/>
                </a:ln>
                <a:solidFill>
                  <a:srgbClr val="0037A4"/>
                </a:solidFill>
                <a:effectLst/>
                <a:uLnTx/>
                <a:uFillTx/>
                <a:latin typeface="Arial" panose="020B0604020202020204" pitchFamily="34" charset="0"/>
                <a:cs typeface="Arial" panose="020B0604020202020204" pitchFamily="34" charset="0"/>
              </a:rPr>
              <a:t> the </a:t>
            </a:r>
            <a:r>
              <a:rPr kumimoji="0" lang="en-US" sz="8000" b="0" i="0" u="none" strike="noStrike" kern="0" cap="none" spc="0" normalizeH="0" baseline="0" noProof="0" dirty="0">
                <a:ln>
                  <a:noFill/>
                </a:ln>
                <a:solidFill>
                  <a:srgbClr val="0037A4"/>
                </a:solidFill>
                <a:effectLst/>
                <a:uLnTx/>
                <a:uFillTx/>
                <a:latin typeface="Arial" panose="020B0604020202020204" pitchFamily="34" charset="0"/>
                <a:cs typeface="Arial" panose="020B0604020202020204" pitchFamily="34" charset="0"/>
              </a:rPr>
              <a:t>economic</a:t>
            </a:r>
            <a:r>
              <a:rPr kumimoji="0" lang="fr-CH" sz="8000" b="0" i="0" u="none" strike="noStrike" kern="0" cap="none" spc="0" normalizeH="0" baseline="0" noProof="0" dirty="0">
                <a:ln>
                  <a:noFill/>
                </a:ln>
                <a:solidFill>
                  <a:srgbClr val="0037A4"/>
                </a:solidFill>
                <a:effectLst/>
                <a:uLnTx/>
                <a:uFillTx/>
                <a:latin typeface="Arial" panose="020B0604020202020204" pitchFamily="34" charset="0"/>
                <a:cs typeface="Arial" panose="020B0604020202020204" pitchFamily="34" charset="0"/>
              </a:rPr>
              <a:t> situation and </a:t>
            </a:r>
            <a:r>
              <a:rPr kumimoji="0" lang="fr-CH" sz="8000" b="0" i="0" u="none" strike="noStrike" kern="0" cap="none" spc="0" normalizeH="0" baseline="0" noProof="0" dirty="0" err="1">
                <a:ln>
                  <a:noFill/>
                </a:ln>
                <a:solidFill>
                  <a:srgbClr val="0037A4"/>
                </a:solidFill>
                <a:effectLst/>
                <a:uLnTx/>
                <a:uFillTx/>
                <a:latin typeface="Arial" panose="020B0604020202020204" pitchFamily="34" charset="0"/>
                <a:cs typeface="Arial" panose="020B0604020202020204" pitchFamily="34" charset="0"/>
              </a:rPr>
              <a:t>ongoing</a:t>
            </a:r>
            <a:r>
              <a:rPr kumimoji="0" lang="fr-CH" sz="8000" b="0" i="0" u="none" strike="noStrike" kern="0" cap="none" spc="0" normalizeH="0" baseline="0" noProof="0" dirty="0">
                <a:ln>
                  <a:noFill/>
                </a:ln>
                <a:solidFill>
                  <a:srgbClr val="0037A4"/>
                </a:solidFill>
                <a:effectLst/>
                <a:uLnTx/>
                <a:uFillTx/>
                <a:latin typeface="Arial" panose="020B0604020202020204" pitchFamily="34" charset="0"/>
                <a:cs typeface="Arial" panose="020B0604020202020204" pitchFamily="34" charset="0"/>
              </a:rPr>
              <a:t> </a:t>
            </a:r>
            <a:r>
              <a:rPr kumimoji="0" lang="fr-CH" sz="8000" b="0" i="0" u="none" strike="noStrike" kern="0" cap="none" spc="0" normalizeH="0" baseline="0" noProof="0" dirty="0" smtClean="0">
                <a:ln>
                  <a:noFill/>
                </a:ln>
                <a:solidFill>
                  <a:srgbClr val="0037A4"/>
                </a:solidFill>
                <a:effectLst/>
                <a:uLnTx/>
                <a:uFillTx/>
                <a:latin typeface="Arial" panose="020B0604020202020204" pitchFamily="34" charset="0"/>
                <a:cs typeface="Arial" panose="020B0604020202020204" pitchFamily="34" charset="0"/>
              </a:rPr>
              <a:t>challenges</a:t>
            </a:r>
            <a:r>
              <a:rPr kumimoji="0" lang="fr-CH" sz="8000" b="0" i="0" u="none" strike="noStrike" kern="0" cap="none" spc="0" normalizeH="0" baseline="0" noProof="0" dirty="0">
                <a:ln>
                  <a:noFill/>
                </a:ln>
                <a:solidFill>
                  <a:srgbClr val="0037A4"/>
                </a:solidFill>
                <a:effectLst/>
                <a:uLnTx/>
                <a:uFillTx/>
                <a:latin typeface="Arial" panose="020B0604020202020204" pitchFamily="34" charset="0"/>
                <a:cs typeface="Arial" panose="020B0604020202020204" pitchFamily="34" charset="0"/>
              </a:rPr>
              <a:t/>
            </a:r>
            <a:br>
              <a:rPr kumimoji="0" lang="fr-CH" sz="8000" b="0" i="0" u="none" strike="noStrike" kern="0" cap="none" spc="0" normalizeH="0" baseline="0" noProof="0" dirty="0">
                <a:ln>
                  <a:noFill/>
                </a:ln>
                <a:solidFill>
                  <a:srgbClr val="0037A4"/>
                </a:solidFill>
                <a:effectLst/>
                <a:uLnTx/>
                <a:uFillTx/>
                <a:latin typeface="Arial" panose="020B0604020202020204" pitchFamily="34" charset="0"/>
                <a:cs typeface="Arial" panose="020B0604020202020204" pitchFamily="34" charset="0"/>
              </a:rPr>
            </a:br>
            <a:r>
              <a:rPr kumimoji="0" lang="fr-CH" sz="8000" b="0" i="0" u="none" strike="noStrike" kern="0" cap="none" spc="0" normalizeH="0" baseline="0" noProof="0" dirty="0">
                <a:ln>
                  <a:noFill/>
                </a:ln>
                <a:solidFill>
                  <a:srgbClr val="0037A4"/>
                </a:solidFill>
                <a:effectLst/>
                <a:uLnTx/>
                <a:uFillTx/>
                <a:latin typeface="Arial" panose="020B0604020202020204" pitchFamily="34" charset="0"/>
                <a:cs typeface="Arial" panose="020B0604020202020204" pitchFamily="34" charset="0"/>
              </a:rPr>
              <a:t>	  </a:t>
            </a:r>
            <a:r>
              <a:rPr kumimoji="0" lang="fr-CH" sz="8000" b="0" i="0" u="none" strike="noStrike" kern="0" cap="none" spc="0" normalizeH="0" baseline="0" noProof="0" dirty="0" smtClean="0">
                <a:ln>
                  <a:noFill/>
                </a:ln>
                <a:solidFill>
                  <a:srgbClr val="0037A4"/>
                </a:solidFill>
                <a:effectLst/>
                <a:uLnTx/>
                <a:uFillTx/>
                <a:latin typeface="Arial" panose="020B0604020202020204" pitchFamily="34" charset="0"/>
                <a:cs typeface="Arial" panose="020B0604020202020204" pitchFamily="34" charset="0"/>
              </a:rPr>
              <a:t>		</a:t>
            </a:r>
            <a:r>
              <a:rPr kumimoji="0" lang="fr-CH" sz="8000" b="0" i="1" u="none" strike="noStrike" kern="0" cap="none" spc="0" normalizeH="0" baseline="0" noProof="0" dirty="0" smtClean="0">
                <a:ln>
                  <a:noFill/>
                </a:ln>
                <a:solidFill>
                  <a:srgbClr val="0037A4"/>
                </a:solidFill>
                <a:effectLst/>
                <a:uLnTx/>
                <a:uFillTx/>
                <a:latin typeface="Arial" panose="020B0604020202020204" pitchFamily="34" charset="0"/>
                <a:cs typeface="Arial" panose="020B0604020202020204" pitchFamily="34" charset="0"/>
              </a:rPr>
              <a:t>imitations/</a:t>
            </a:r>
            <a:r>
              <a:rPr kumimoji="0" lang="fr-CH" sz="8000" b="0" i="1" u="none" strike="noStrike" kern="0" cap="none" spc="0" normalizeH="0" baseline="0" noProof="0" dirty="0" err="1" smtClean="0">
                <a:ln>
                  <a:noFill/>
                </a:ln>
                <a:solidFill>
                  <a:srgbClr val="0037A4"/>
                </a:solidFill>
                <a:effectLst/>
                <a:uLnTx/>
                <a:uFillTx/>
                <a:latin typeface="Arial" panose="020B0604020202020204" pitchFamily="34" charset="0"/>
                <a:cs typeface="Arial" panose="020B0604020202020204" pitchFamily="34" charset="0"/>
              </a:rPr>
              <a:t>counterfeits</a:t>
            </a:r>
            <a:r>
              <a:rPr kumimoji="0" lang="fr-CH" sz="8000" b="0" i="0" u="none" strike="noStrike" kern="0" cap="none" spc="0" normalizeH="0" baseline="0" noProof="0" dirty="0" smtClean="0">
                <a:ln>
                  <a:noFill/>
                </a:ln>
                <a:solidFill>
                  <a:srgbClr val="0037A4"/>
                </a:solidFill>
                <a:effectLst/>
                <a:uLnTx/>
                <a:uFillTx/>
                <a:latin typeface="Arial" panose="020B0604020202020204" pitchFamily="34" charset="0"/>
                <a:cs typeface="Arial" panose="020B0604020202020204" pitchFamily="34" charset="0"/>
              </a:rPr>
              <a:t> </a:t>
            </a:r>
            <a:endParaRPr kumimoji="0" lang="fr-CH" sz="8000" b="0" i="0" u="none" strike="noStrike" kern="0" cap="none" spc="0" normalizeH="0" baseline="0" noProof="0" dirty="0">
              <a:ln>
                <a:noFill/>
              </a:ln>
              <a:solidFill>
                <a:srgbClr val="0037A4"/>
              </a:solidFill>
              <a:effectLst/>
              <a:uLnTx/>
              <a:uFillTx/>
              <a:latin typeface="Arial" panose="020B0604020202020204" pitchFamily="34" charset="0"/>
              <a:cs typeface="Arial" panose="020B0604020202020204" pitchFamily="34" charset="0"/>
            </a:endParaRPr>
          </a:p>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tab pos="627063" algn="l"/>
              </a:tabLst>
              <a:defRPr/>
            </a:pPr>
            <a:endParaRPr kumimoji="0" lang="fr-CH" sz="1800" b="0" i="0" u="none" strike="noStrike" kern="0" cap="none" spc="0" normalizeH="0" baseline="0" noProof="0" dirty="0">
              <a:ln>
                <a:noFill/>
              </a:ln>
              <a:solidFill>
                <a:srgbClr val="0037A4"/>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600"/>
              </a:spcAft>
              <a:buClrTx/>
              <a:buSzTx/>
              <a:buFontTx/>
              <a:buNone/>
              <a:tabLst>
                <a:tab pos="627063" algn="l"/>
              </a:tabLst>
              <a:defRPr/>
            </a:pPr>
            <a:endParaRPr kumimoji="0" lang="fr-CH" sz="8000" b="0" i="0" u="sng" strike="noStrike" kern="0" cap="none" spc="0" normalizeH="0" baseline="0" noProof="0" dirty="0" smtClean="0">
              <a:ln>
                <a:noFill/>
              </a:ln>
              <a:solidFill>
                <a:srgbClr val="0037A4"/>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600"/>
              </a:spcAft>
              <a:buClrTx/>
              <a:buSzTx/>
              <a:buFontTx/>
              <a:buNone/>
              <a:tabLst>
                <a:tab pos="627063" algn="l"/>
              </a:tabLst>
              <a:defRPr/>
            </a:pPr>
            <a:r>
              <a:rPr kumimoji="0" lang="fr-CH" sz="8000" b="0" i="0" u="sng" strike="noStrike" kern="0" cap="none" spc="0" normalizeH="0" baseline="0" noProof="0" dirty="0" smtClean="0">
                <a:ln>
                  <a:noFill/>
                </a:ln>
                <a:solidFill>
                  <a:srgbClr val="0037A4"/>
                </a:solidFill>
                <a:effectLst/>
                <a:uLnTx/>
                <a:uFillTx/>
                <a:latin typeface="Arial" panose="020B0604020202020204" pitchFamily="34" charset="0"/>
                <a:cs typeface="Arial" panose="020B0604020202020204" pitchFamily="34" charset="0"/>
              </a:rPr>
              <a:t>Questions </a:t>
            </a:r>
            <a:r>
              <a:rPr kumimoji="0" lang="fr-CH" sz="8000" b="0" i="0" u="sng" strike="noStrike" kern="0" cap="none" spc="0" normalizeH="0" baseline="0" noProof="0" dirty="0">
                <a:ln>
                  <a:noFill/>
                </a:ln>
                <a:solidFill>
                  <a:srgbClr val="0037A4"/>
                </a:solidFill>
                <a:effectLst/>
                <a:uLnTx/>
                <a:uFillTx/>
                <a:latin typeface="Arial" panose="020B0604020202020204" pitchFamily="34" charset="0"/>
                <a:cs typeface="Arial" panose="020B0604020202020204" pitchFamily="34" charset="0"/>
              </a:rPr>
              <a:t>to </a:t>
            </a:r>
            <a:r>
              <a:rPr kumimoji="0" lang="fr-CH" sz="8000" b="0" i="0" u="sng" strike="noStrike" kern="0" cap="none" spc="0" normalizeH="0" baseline="0" noProof="0" dirty="0" err="1">
                <a:ln>
                  <a:noFill/>
                </a:ln>
                <a:solidFill>
                  <a:srgbClr val="0037A4"/>
                </a:solidFill>
                <a:effectLst/>
                <a:uLnTx/>
                <a:uFillTx/>
                <a:latin typeface="Arial" panose="020B0604020202020204" pitchFamily="34" charset="0"/>
                <a:cs typeface="Arial" panose="020B0604020202020204" pitchFamily="34" charset="0"/>
              </a:rPr>
              <a:t>be</a:t>
            </a:r>
            <a:r>
              <a:rPr kumimoji="0" lang="fr-CH" sz="8000" b="0" i="0" u="sng" strike="noStrike" kern="0" cap="none" spc="0" normalizeH="0" baseline="0" noProof="0" dirty="0">
                <a:ln>
                  <a:noFill/>
                </a:ln>
                <a:solidFill>
                  <a:srgbClr val="0037A4"/>
                </a:solidFill>
                <a:effectLst/>
                <a:uLnTx/>
                <a:uFillTx/>
                <a:latin typeface="Arial" panose="020B0604020202020204" pitchFamily="34" charset="0"/>
                <a:cs typeface="Arial" panose="020B0604020202020204" pitchFamily="34" charset="0"/>
              </a:rPr>
              <a:t> </a:t>
            </a:r>
            <a:r>
              <a:rPr kumimoji="0" lang="fr-CH" sz="8000" b="0" i="0" u="sng" strike="noStrike" kern="0" cap="none" spc="0" normalizeH="0" baseline="0" noProof="0" dirty="0" err="1">
                <a:ln>
                  <a:noFill/>
                </a:ln>
                <a:solidFill>
                  <a:srgbClr val="0037A4"/>
                </a:solidFill>
                <a:effectLst/>
                <a:uLnTx/>
                <a:uFillTx/>
                <a:latin typeface="Arial" panose="020B0604020202020204" pitchFamily="34" charset="0"/>
                <a:cs typeface="Arial" panose="020B0604020202020204" pitchFamily="34" charset="0"/>
              </a:rPr>
              <a:t>considered</a:t>
            </a:r>
            <a:r>
              <a:rPr kumimoji="0" lang="fr-CH" sz="8000" b="0" i="0" u="sng" strike="noStrike" kern="0" cap="none" spc="0" normalizeH="0" baseline="0" noProof="0" dirty="0">
                <a:ln>
                  <a:noFill/>
                </a:ln>
                <a:solidFill>
                  <a:srgbClr val="0037A4"/>
                </a:solidFill>
                <a:effectLst/>
                <a:uLnTx/>
                <a:uFillTx/>
                <a:latin typeface="Arial" panose="020B0604020202020204" pitchFamily="34" charset="0"/>
                <a:cs typeface="Arial" panose="020B0604020202020204" pitchFamily="34" charset="0"/>
              </a:rPr>
              <a:t>:</a:t>
            </a:r>
          </a:p>
          <a:p>
            <a:pPr marL="285750" marR="0" lvl="0" indent="-285750" defTabSz="914400" eaLnBrk="1" fontAlgn="auto" latinLnBrk="0" hangingPunct="1">
              <a:lnSpc>
                <a:spcPct val="100000"/>
              </a:lnSpc>
              <a:spcBef>
                <a:spcPts val="0"/>
              </a:spcBef>
              <a:spcAft>
                <a:spcPts val="0"/>
              </a:spcAft>
              <a:buClrTx/>
              <a:buSzTx/>
              <a:buFontTx/>
              <a:buChar char="-"/>
              <a:tabLst>
                <a:tab pos="627063" algn="l"/>
              </a:tabLst>
              <a:defRPr/>
            </a:pPr>
            <a:r>
              <a:rPr kumimoji="0" lang="fr-CH" sz="8000" b="0" i="0" u="none" strike="noStrike" kern="0" cap="none" spc="0" normalizeH="0" baseline="0" noProof="0" dirty="0" err="1">
                <a:ln>
                  <a:noFill/>
                </a:ln>
                <a:solidFill>
                  <a:srgbClr val="0037A4"/>
                </a:solidFill>
                <a:effectLst/>
                <a:uLnTx/>
                <a:uFillTx/>
                <a:latin typeface="Arial" panose="020B0604020202020204" pitchFamily="34" charset="0"/>
                <a:cs typeface="Arial" panose="020B0604020202020204" pitchFamily="34" charset="0"/>
              </a:rPr>
              <a:t>What</a:t>
            </a:r>
            <a:r>
              <a:rPr kumimoji="0" lang="fr-CH" sz="8000" b="0" i="0" u="none" strike="noStrike" kern="0" cap="none" spc="0" normalizeH="0" baseline="0" noProof="0" dirty="0">
                <a:ln>
                  <a:noFill/>
                </a:ln>
                <a:solidFill>
                  <a:srgbClr val="0037A4"/>
                </a:solidFill>
                <a:effectLst/>
                <a:uLnTx/>
                <a:uFillTx/>
                <a:latin typeface="Arial" panose="020B0604020202020204" pitchFamily="34" charset="0"/>
                <a:cs typeface="Arial" panose="020B0604020202020204" pitchFamily="34" charset="0"/>
              </a:rPr>
              <a:t> to </a:t>
            </a:r>
            <a:r>
              <a:rPr kumimoji="0" lang="fr-CH" sz="8000" b="0" i="0" u="none" strike="noStrike" kern="0" cap="none" spc="0" normalizeH="0" baseline="0" noProof="0" dirty="0" err="1">
                <a:ln>
                  <a:noFill/>
                </a:ln>
                <a:solidFill>
                  <a:srgbClr val="0037A4"/>
                </a:solidFill>
                <a:effectLst/>
                <a:uLnTx/>
                <a:uFillTx/>
                <a:latin typeface="Arial" panose="020B0604020202020204" pitchFamily="34" charset="0"/>
                <a:cs typeface="Arial" panose="020B0604020202020204" pitchFamily="34" charset="0"/>
              </a:rPr>
              <a:t>protect</a:t>
            </a:r>
            <a:r>
              <a:rPr kumimoji="0" lang="fr-CH" sz="8000" b="0" i="0" u="none" strike="noStrike" kern="0" cap="none" spc="0" normalizeH="0" baseline="0" noProof="0" dirty="0">
                <a:ln>
                  <a:noFill/>
                </a:ln>
                <a:solidFill>
                  <a:srgbClr val="0037A4"/>
                </a:solidFill>
                <a:effectLst/>
                <a:uLnTx/>
                <a:uFillTx/>
                <a:latin typeface="Arial" panose="020B0604020202020204" pitchFamily="34" charset="0"/>
                <a:cs typeface="Arial" panose="020B0604020202020204" pitchFamily="34" charset="0"/>
              </a:rPr>
              <a:t>? </a:t>
            </a:r>
            <a:r>
              <a:rPr kumimoji="0" lang="fr-CH" sz="8000" b="0" i="0" u="none" strike="noStrike" kern="0" cap="none" spc="0" normalizeH="0" baseline="0" noProof="0" dirty="0" err="1">
                <a:ln>
                  <a:noFill/>
                </a:ln>
                <a:solidFill>
                  <a:srgbClr val="0037A4"/>
                </a:solidFill>
                <a:effectLst/>
                <a:uLnTx/>
                <a:uFillTx/>
                <a:latin typeface="Arial" panose="020B0604020202020204" pitchFamily="34" charset="0"/>
                <a:cs typeface="Arial" panose="020B0604020202020204" pitchFamily="34" charset="0"/>
              </a:rPr>
              <a:t>Whole</a:t>
            </a:r>
            <a:r>
              <a:rPr kumimoji="0" lang="fr-CH" sz="8000" b="0" i="0" u="none" strike="noStrike" kern="0" cap="none" spc="0" normalizeH="0" baseline="0" noProof="0" dirty="0">
                <a:ln>
                  <a:noFill/>
                </a:ln>
                <a:solidFill>
                  <a:srgbClr val="0037A4"/>
                </a:solidFill>
                <a:effectLst/>
                <a:uLnTx/>
                <a:uFillTx/>
                <a:latin typeface="Arial" panose="020B0604020202020204" pitchFamily="34" charset="0"/>
                <a:cs typeface="Arial" panose="020B0604020202020204" pitchFamily="34" charset="0"/>
              </a:rPr>
              <a:t> </a:t>
            </a:r>
            <a:r>
              <a:rPr kumimoji="0" lang="fr-CH" sz="8000" b="0" i="0" u="none" strike="noStrike" kern="0" cap="none" spc="0" normalizeH="0" baseline="0" noProof="0" dirty="0" err="1">
                <a:ln>
                  <a:noFill/>
                </a:ln>
                <a:solidFill>
                  <a:srgbClr val="0037A4"/>
                </a:solidFill>
                <a:effectLst/>
                <a:uLnTx/>
                <a:uFillTx/>
                <a:latin typeface="Arial" panose="020B0604020202020204" pitchFamily="34" charset="0"/>
                <a:cs typeface="Arial" panose="020B0604020202020204" pitchFamily="34" charset="0"/>
              </a:rPr>
              <a:t>product</a:t>
            </a:r>
            <a:r>
              <a:rPr kumimoji="0" lang="fr-CH" sz="8000" b="0" i="0" u="none" strike="noStrike" kern="0" cap="none" spc="0" normalizeH="0" baseline="0" noProof="0" dirty="0">
                <a:ln>
                  <a:noFill/>
                </a:ln>
                <a:solidFill>
                  <a:srgbClr val="0037A4"/>
                </a:solidFill>
                <a:effectLst/>
                <a:uLnTx/>
                <a:uFillTx/>
                <a:latin typeface="Arial" panose="020B0604020202020204" pitchFamily="34" charset="0"/>
                <a:cs typeface="Arial" panose="020B0604020202020204" pitchFamily="34" charset="0"/>
              </a:rPr>
              <a:t>? Parts of </a:t>
            </a:r>
            <a:r>
              <a:rPr kumimoji="0" lang="fr-CH" sz="8000" b="0" i="0" u="none" strike="noStrike" kern="0" cap="none" spc="0" normalizeH="0" baseline="0" noProof="0" dirty="0" err="1">
                <a:ln>
                  <a:noFill/>
                </a:ln>
                <a:solidFill>
                  <a:srgbClr val="0037A4"/>
                </a:solidFill>
                <a:effectLst/>
                <a:uLnTx/>
                <a:uFillTx/>
                <a:latin typeface="Arial" panose="020B0604020202020204" pitchFamily="34" charset="0"/>
                <a:cs typeface="Arial" panose="020B0604020202020204" pitchFamily="34" charset="0"/>
              </a:rPr>
              <a:t>it</a:t>
            </a:r>
            <a:r>
              <a:rPr kumimoji="0" lang="fr-CH" sz="8000" b="0" i="0" u="none" strike="noStrike" kern="0" cap="none" spc="0" normalizeH="0" baseline="0" noProof="0" dirty="0">
                <a:ln>
                  <a:noFill/>
                </a:ln>
                <a:solidFill>
                  <a:srgbClr val="0037A4"/>
                </a:solidFill>
                <a:effectLst/>
                <a:uLnTx/>
                <a:uFillTx/>
                <a:latin typeface="Arial" panose="020B0604020202020204" pitchFamily="34" charset="0"/>
                <a:cs typeface="Arial" panose="020B0604020202020204" pitchFamily="34" charset="0"/>
              </a:rPr>
              <a:t>?</a:t>
            </a:r>
          </a:p>
          <a:p>
            <a:pPr marL="285750" marR="0" lvl="0" indent="-285750" defTabSz="914400" eaLnBrk="1" fontAlgn="auto" latinLnBrk="0" hangingPunct="1">
              <a:lnSpc>
                <a:spcPct val="100000"/>
              </a:lnSpc>
              <a:spcBef>
                <a:spcPts val="0"/>
              </a:spcBef>
              <a:spcAft>
                <a:spcPts val="0"/>
              </a:spcAft>
              <a:buClrTx/>
              <a:buSzTx/>
              <a:buFontTx/>
              <a:buChar char="-"/>
              <a:tabLst>
                <a:tab pos="627063" algn="l"/>
              </a:tabLst>
              <a:defRPr/>
            </a:pPr>
            <a:r>
              <a:rPr kumimoji="0" lang="fr-CH" sz="8000" b="0" i="0" u="none" strike="noStrike" kern="0" cap="none" spc="0" normalizeH="0" baseline="0" noProof="0" dirty="0">
                <a:ln>
                  <a:noFill/>
                </a:ln>
                <a:solidFill>
                  <a:srgbClr val="0037A4"/>
                </a:solidFill>
                <a:effectLst/>
                <a:uLnTx/>
                <a:uFillTx/>
                <a:latin typeface="Arial" panose="020B0604020202020204" pitchFamily="34" charset="0"/>
                <a:cs typeface="Arial" panose="020B0604020202020204" pitchFamily="34" charset="0"/>
              </a:rPr>
              <a:t>New, original, </a:t>
            </a:r>
            <a:r>
              <a:rPr kumimoji="0" lang="fr-CH" sz="8000" b="0" i="0" u="none" strike="noStrike" kern="0" cap="none" spc="0" normalizeH="0" baseline="0" noProof="0" dirty="0" err="1">
                <a:ln>
                  <a:noFill/>
                </a:ln>
                <a:solidFill>
                  <a:srgbClr val="0037A4"/>
                </a:solidFill>
                <a:effectLst/>
                <a:uLnTx/>
                <a:uFillTx/>
                <a:latin typeface="Arial" panose="020B0604020202020204" pitchFamily="34" charset="0"/>
                <a:cs typeface="Arial" panose="020B0604020202020204" pitchFamily="34" charset="0"/>
              </a:rPr>
              <a:t>functional</a:t>
            </a:r>
            <a:r>
              <a:rPr kumimoji="0" lang="fr-CH" sz="8000" b="0" i="0" u="none" strike="noStrike" kern="0" cap="none" spc="0" normalizeH="0" baseline="0" noProof="0" dirty="0">
                <a:ln>
                  <a:noFill/>
                </a:ln>
                <a:solidFill>
                  <a:srgbClr val="0037A4"/>
                </a:solidFill>
                <a:effectLst/>
                <a:uLnTx/>
                <a:uFillTx/>
                <a:latin typeface="Arial" panose="020B0604020202020204" pitchFamily="34" charset="0"/>
                <a:cs typeface="Arial" panose="020B0604020202020204" pitchFamily="34" charset="0"/>
              </a:rPr>
              <a:t>?</a:t>
            </a:r>
          </a:p>
          <a:p>
            <a:pPr marL="285750" marR="0" lvl="0" indent="-285750" defTabSz="914400" eaLnBrk="1" fontAlgn="auto" latinLnBrk="0" hangingPunct="1">
              <a:lnSpc>
                <a:spcPct val="100000"/>
              </a:lnSpc>
              <a:spcBef>
                <a:spcPts val="0"/>
              </a:spcBef>
              <a:spcAft>
                <a:spcPts val="0"/>
              </a:spcAft>
              <a:buClrTx/>
              <a:buSzTx/>
              <a:buFontTx/>
              <a:buChar char="-"/>
              <a:tabLst>
                <a:tab pos="627063" algn="l"/>
              </a:tabLst>
              <a:defRPr/>
            </a:pPr>
            <a:r>
              <a:rPr kumimoji="0" lang="fr-CH" sz="8000" b="0" i="0" u="none" strike="noStrike" kern="0" cap="none" spc="0" normalizeH="0" baseline="0" noProof="0" dirty="0" err="1">
                <a:ln>
                  <a:noFill/>
                </a:ln>
                <a:solidFill>
                  <a:srgbClr val="0037A4"/>
                </a:solidFill>
                <a:effectLst/>
                <a:uLnTx/>
                <a:uFillTx/>
                <a:latin typeface="Arial" panose="020B0604020202020204" pitchFamily="34" charset="0"/>
                <a:cs typeface="Arial" panose="020B0604020202020204" pitchFamily="34" charset="0"/>
              </a:rPr>
              <a:t>Which</a:t>
            </a:r>
            <a:r>
              <a:rPr kumimoji="0" lang="fr-CH" sz="8000" b="0" i="0" u="none" strike="noStrike" kern="0" cap="none" spc="0" normalizeH="0" baseline="0" noProof="0" dirty="0">
                <a:ln>
                  <a:noFill/>
                </a:ln>
                <a:solidFill>
                  <a:srgbClr val="0037A4"/>
                </a:solidFill>
                <a:effectLst/>
                <a:uLnTx/>
                <a:uFillTx/>
                <a:latin typeface="Arial" panose="020B0604020202020204" pitchFamily="34" charset="0"/>
                <a:cs typeface="Arial" panose="020B0604020202020204" pitchFamily="34" charset="0"/>
              </a:rPr>
              <a:t> countries to </a:t>
            </a:r>
            <a:r>
              <a:rPr kumimoji="0" lang="fr-CH" sz="8000" b="0" i="0" u="none" strike="noStrike" kern="0" cap="none" spc="0" normalizeH="0" baseline="0" noProof="0" dirty="0" err="1">
                <a:ln>
                  <a:noFill/>
                </a:ln>
                <a:solidFill>
                  <a:srgbClr val="0037A4"/>
                </a:solidFill>
                <a:effectLst/>
                <a:uLnTx/>
                <a:uFillTx/>
                <a:latin typeface="Arial" panose="020B0604020202020204" pitchFamily="34" charset="0"/>
                <a:cs typeface="Arial" panose="020B0604020202020204" pitchFamily="34" charset="0"/>
              </a:rPr>
              <a:t>cover</a:t>
            </a:r>
            <a:r>
              <a:rPr kumimoji="0" lang="fr-CH" sz="8000" b="0" i="0" u="none" strike="noStrike" kern="0" cap="none" spc="0" normalizeH="0" baseline="0" noProof="0" dirty="0">
                <a:ln>
                  <a:noFill/>
                </a:ln>
                <a:solidFill>
                  <a:srgbClr val="0037A4"/>
                </a:solidFill>
                <a:effectLst/>
                <a:uLnTx/>
                <a:uFillTx/>
                <a:latin typeface="Arial" panose="020B0604020202020204" pitchFamily="34" charset="0"/>
                <a:cs typeface="Arial" panose="020B0604020202020204" pitchFamily="34" charset="0"/>
              </a:rPr>
              <a:t>?</a:t>
            </a:r>
          </a:p>
          <a:p>
            <a:pPr marL="285750" marR="0" lvl="0" indent="-285750" defTabSz="914400" eaLnBrk="1" fontAlgn="auto" latinLnBrk="0" hangingPunct="1">
              <a:lnSpc>
                <a:spcPct val="100000"/>
              </a:lnSpc>
              <a:spcBef>
                <a:spcPts val="0"/>
              </a:spcBef>
              <a:spcAft>
                <a:spcPts val="0"/>
              </a:spcAft>
              <a:buClrTx/>
              <a:buSzTx/>
              <a:buFontTx/>
              <a:buChar char="-"/>
              <a:tabLst>
                <a:tab pos="627063" algn="l"/>
              </a:tabLst>
              <a:defRPr/>
            </a:pPr>
            <a:r>
              <a:rPr kumimoji="0" lang="en-US" sz="8000" b="0" i="0" u="none" strike="noStrike" kern="0" cap="none" spc="0" normalizeH="0" baseline="0" noProof="0" dirty="0">
                <a:ln>
                  <a:noFill/>
                </a:ln>
                <a:solidFill>
                  <a:srgbClr val="0037A4"/>
                </a:solidFill>
                <a:effectLst/>
                <a:uLnTx/>
                <a:uFillTx/>
                <a:latin typeface="Arial" panose="020B0604020202020204" pitchFamily="34" charset="0"/>
                <a:cs typeface="Arial" panose="020B0604020202020204" pitchFamily="34" charset="0"/>
              </a:rPr>
              <a:t>Timing? Consider the launch date… Publication.</a:t>
            </a:r>
          </a:p>
          <a:p>
            <a:pPr marL="285750" marR="0" lvl="0" indent="-285750" defTabSz="914400" eaLnBrk="1" fontAlgn="auto" latinLnBrk="0" hangingPunct="1">
              <a:lnSpc>
                <a:spcPct val="100000"/>
              </a:lnSpc>
              <a:spcBef>
                <a:spcPts val="0"/>
              </a:spcBef>
              <a:spcAft>
                <a:spcPts val="0"/>
              </a:spcAft>
              <a:buClrTx/>
              <a:buSzTx/>
              <a:buFontTx/>
              <a:buChar char="-"/>
              <a:tabLst>
                <a:tab pos="627063" algn="l"/>
              </a:tabLst>
              <a:defRPr/>
            </a:pPr>
            <a:r>
              <a:rPr kumimoji="0" lang="en-US" sz="8000" b="0" i="0" u="none" strike="noStrike" kern="0" cap="none" spc="0" normalizeH="0" baseline="0" noProof="0" dirty="0">
                <a:ln>
                  <a:noFill/>
                </a:ln>
                <a:solidFill>
                  <a:srgbClr val="0037A4"/>
                </a:solidFill>
                <a:effectLst/>
                <a:uLnTx/>
                <a:uFillTx/>
                <a:latin typeface="Arial" panose="020B0604020202020204" pitchFamily="34" charset="0"/>
                <a:cs typeface="Arial" panose="020B0604020202020204" pitchFamily="34" charset="0"/>
              </a:rPr>
              <a:t>Filing requirements (drawings, declaration of transfer of rights,</a:t>
            </a:r>
            <a:r>
              <a:rPr kumimoji="0" lang="en-US" sz="8000" b="0" i="0" u="none" strike="noStrike" kern="0" cap="none" spc="0" normalizeH="0" baseline="0" noProof="0" dirty="0">
                <a:ln>
                  <a:noFill/>
                </a:ln>
                <a:solidFill>
                  <a:srgbClr val="0037A4"/>
                </a:solidFill>
                <a:effectLst/>
                <a:uLnTx/>
                <a:uFillTx/>
              </a:rPr>
              <a:t> etc.)?</a:t>
            </a:r>
          </a:p>
          <a:p>
            <a:pPr marL="285750" marR="0" lvl="0" indent="-285750" defTabSz="914400" eaLnBrk="1" fontAlgn="auto" latinLnBrk="0" hangingPunct="1">
              <a:lnSpc>
                <a:spcPct val="100000"/>
              </a:lnSpc>
              <a:spcBef>
                <a:spcPts val="0"/>
              </a:spcBef>
              <a:spcAft>
                <a:spcPts val="0"/>
              </a:spcAft>
              <a:buClrTx/>
              <a:buSzTx/>
              <a:buFontTx/>
              <a:buChar char="-"/>
              <a:tabLst>
                <a:tab pos="627063" algn="l"/>
              </a:tabLst>
              <a:defRPr/>
            </a:pPr>
            <a:endParaRPr kumimoji="0" lang="fr-CH" sz="1800" b="0" i="0" u="none" strike="noStrike" kern="0" cap="none" spc="0" normalizeH="0" baseline="0" noProof="0" dirty="0">
              <a:ln>
                <a:noFill/>
              </a:ln>
              <a:solidFill>
                <a:sysClr val="windowText" lastClr="000000"/>
              </a:solidFill>
              <a:effectLst/>
              <a:uLnTx/>
              <a:uFillTx/>
            </a:endParaRPr>
          </a:p>
          <a:p>
            <a:pPr marL="285750" marR="0" lvl="0" indent="-285750" defTabSz="914400" eaLnBrk="1" fontAlgn="auto" latinLnBrk="0" hangingPunct="1">
              <a:lnSpc>
                <a:spcPct val="100000"/>
              </a:lnSpc>
              <a:spcBef>
                <a:spcPts val="0"/>
              </a:spcBef>
              <a:spcAft>
                <a:spcPts val="0"/>
              </a:spcAft>
              <a:buClrTx/>
              <a:buSzTx/>
              <a:buFontTx/>
              <a:buChar char="-"/>
              <a:tabLst>
                <a:tab pos="627063" algn="l"/>
              </a:tabLst>
              <a:defRPr/>
            </a:pPr>
            <a:endParaRPr kumimoji="0" lang="fr-CH" sz="18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tab pos="627063" algn="l"/>
              </a:tabLst>
              <a:defRPr/>
            </a:pPr>
            <a:endParaRPr kumimoji="0" lang="fr-CH" sz="18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tab pos="627063" algn="l"/>
              </a:tabLst>
              <a:defRPr/>
            </a:pPr>
            <a:endParaRPr kumimoji="0" lang="fr-CH" sz="1800" b="0" i="0" u="none" strike="noStrike" kern="0" cap="none" spc="0" normalizeH="0" baseline="0" noProof="0" dirty="0">
              <a:ln>
                <a:noFill/>
              </a:ln>
              <a:solidFill>
                <a:sysClr val="windowText" lastClr="000000"/>
              </a:solidFill>
              <a:effectLst/>
              <a:uLnTx/>
              <a:uFillTx/>
            </a:endParaRPr>
          </a:p>
          <a:p>
            <a:pPr marL="285750" marR="0" lvl="0" indent="-285750" defTabSz="914400" eaLnBrk="1" fontAlgn="auto" latinLnBrk="0" hangingPunct="1">
              <a:lnSpc>
                <a:spcPct val="100000"/>
              </a:lnSpc>
              <a:spcBef>
                <a:spcPts val="0"/>
              </a:spcBef>
              <a:spcAft>
                <a:spcPts val="0"/>
              </a:spcAft>
              <a:buClrTx/>
              <a:buSzTx/>
              <a:buFontTx/>
              <a:buChar char="-"/>
              <a:tabLst>
                <a:tab pos="627063" algn="l"/>
              </a:tabLst>
              <a:defRPr/>
            </a:pPr>
            <a:endParaRPr kumimoji="0" lang="fr-CH" sz="18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cxnSp>
        <p:nvCxnSpPr>
          <p:cNvPr id="16" name="Straight Arrow Connector 15"/>
          <p:cNvCxnSpPr/>
          <p:nvPr/>
        </p:nvCxnSpPr>
        <p:spPr>
          <a:xfrm flipV="1">
            <a:off x="4578712" y="1828800"/>
            <a:ext cx="360000" cy="1"/>
          </a:xfrm>
          <a:prstGeom prst="straightConnector1">
            <a:avLst/>
          </a:prstGeom>
          <a:noFill/>
          <a:ln w="9525" cap="flat" cmpd="sng" algn="ctr">
            <a:solidFill>
              <a:sysClr val="windowText" lastClr="000000">
                <a:lumMod val="75000"/>
                <a:lumOff val="25000"/>
              </a:sysClr>
            </a:solidFill>
            <a:prstDash val="solid"/>
            <a:tailEnd type="arrow"/>
          </a:ln>
          <a:effectLst/>
        </p:spPr>
      </p:cxnSp>
      <p:cxnSp>
        <p:nvCxnSpPr>
          <p:cNvPr id="17" name="Straight Arrow Connector 16"/>
          <p:cNvCxnSpPr/>
          <p:nvPr/>
        </p:nvCxnSpPr>
        <p:spPr>
          <a:xfrm flipV="1">
            <a:off x="5257800" y="2286000"/>
            <a:ext cx="360000" cy="1"/>
          </a:xfrm>
          <a:prstGeom prst="straightConnector1">
            <a:avLst/>
          </a:prstGeom>
          <a:noFill/>
          <a:ln w="9525" cap="flat" cmpd="sng" algn="ctr">
            <a:solidFill>
              <a:sysClr val="windowText" lastClr="000000">
                <a:lumMod val="75000"/>
                <a:lumOff val="25000"/>
              </a:sysClr>
            </a:solidFill>
            <a:prstDash val="solid"/>
            <a:tailEnd type="arrow"/>
          </a:ln>
          <a:effectLst/>
        </p:spPr>
      </p:cxnSp>
      <p:pic>
        <p:nvPicPr>
          <p:cNvPr id="18" name="Picture 8"/>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506" r="14921"/>
          <a:stretch/>
        </p:blipFill>
        <p:spPr bwMode="auto">
          <a:xfrm>
            <a:off x="7696200" y="3810000"/>
            <a:ext cx="1152128" cy="1266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3810000"/>
            <a:ext cx="1123921" cy="1215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122032"/>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059C2515-35DF-47F9-9D38-0EFC22581711}" type="slidenum">
              <a:rPr lang="en-GB" smtClean="0"/>
              <a:pPr>
                <a:defRPr/>
              </a:pPr>
              <a:t>6</a:t>
            </a:fld>
            <a:endParaRPr lang="en-GB" dirty="0">
              <a:latin typeface="Trebuchet MS" pitchFamily="34" charset="0"/>
            </a:endParaRPr>
          </a:p>
        </p:txBody>
      </p:sp>
      <p:sp>
        <p:nvSpPr>
          <p:cNvPr id="14" name="Text Placeholder 1"/>
          <p:cNvSpPr txBox="1">
            <a:spLocks/>
          </p:cNvSpPr>
          <p:nvPr/>
        </p:nvSpPr>
        <p:spPr>
          <a:xfrm>
            <a:off x="335929" y="2275810"/>
            <a:ext cx="8475562" cy="523220"/>
          </a:xfrm>
          <a:prstGeom prst="rect">
            <a:avLst/>
          </a:prstGeom>
        </p:spPr>
        <p:txBody>
          <a:bodyPr/>
          <a:lstStyle>
            <a:lvl1pPr marL="342900" indent="-342900" algn="l" defTabSz="912813" rtl="0" eaLnBrk="1" fontAlgn="base" hangingPunct="1">
              <a:spcBef>
                <a:spcPct val="0"/>
              </a:spcBef>
              <a:spcAft>
                <a:spcPct val="0"/>
              </a:spcAft>
              <a:buSzPct val="120000"/>
              <a:defRPr sz="2400" b="0" i="0" baseline="0">
                <a:solidFill>
                  <a:srgbClr val="595959"/>
                </a:solidFill>
                <a:latin typeface="Arial"/>
                <a:ea typeface="+mn-ea"/>
                <a:cs typeface="Arial"/>
              </a:defRPr>
            </a:lvl1pPr>
            <a:lvl2pPr marL="266700" indent="-265113" algn="l" defTabSz="912813" rtl="0" eaLnBrk="1" fontAlgn="base" hangingPunct="1">
              <a:spcBef>
                <a:spcPct val="0"/>
              </a:spcBef>
              <a:spcAft>
                <a:spcPct val="0"/>
              </a:spcAft>
              <a:buClr>
                <a:schemeClr val="folHlink"/>
              </a:buClr>
              <a:buChar char="•"/>
              <a:defRPr sz="2200" baseline="0">
                <a:solidFill>
                  <a:srgbClr val="595959"/>
                </a:solidFill>
                <a:latin typeface="Arial"/>
                <a:cs typeface="Arial"/>
              </a:defRPr>
            </a:lvl2pPr>
            <a:lvl3pPr marL="533400" indent="-266700" algn="l" defTabSz="912813" rtl="0" eaLnBrk="1" fontAlgn="base" hangingPunct="1">
              <a:spcBef>
                <a:spcPct val="0"/>
              </a:spcBef>
              <a:spcAft>
                <a:spcPct val="0"/>
              </a:spcAft>
              <a:buClr>
                <a:schemeClr val="folHlink"/>
              </a:buClr>
              <a:buFont typeface="Arial"/>
              <a:buChar char="•"/>
              <a:defRPr sz="2000" b="0" i="0">
                <a:solidFill>
                  <a:srgbClr val="595959"/>
                </a:solidFill>
                <a:latin typeface="Arial"/>
                <a:cs typeface="Arial"/>
              </a:defRPr>
            </a:lvl3pPr>
            <a:lvl4pPr marL="792000" indent="-266400" algn="l" defTabSz="912813" rtl="0" eaLnBrk="1" fontAlgn="base" hangingPunct="1">
              <a:spcBef>
                <a:spcPct val="0"/>
              </a:spcBef>
              <a:spcAft>
                <a:spcPct val="0"/>
              </a:spcAft>
              <a:buClr>
                <a:schemeClr val="folHlink"/>
              </a:buClr>
              <a:buChar char="•"/>
              <a:defRPr b="0" i="0" baseline="0">
                <a:solidFill>
                  <a:srgbClr val="595959"/>
                </a:solidFill>
                <a:latin typeface="Arial"/>
                <a:cs typeface="Arial"/>
              </a:defRPr>
            </a:lvl4pPr>
            <a:lvl5pPr marL="792000" indent="-266400" algn="l" defTabSz="912813" rtl="0" eaLnBrk="1" fontAlgn="base" hangingPunct="1">
              <a:spcBef>
                <a:spcPct val="0"/>
              </a:spcBef>
              <a:spcAft>
                <a:spcPct val="0"/>
              </a:spcAft>
              <a:buClr>
                <a:schemeClr val="folHlink"/>
              </a:buClr>
              <a:buChar char="."/>
              <a:defRPr b="0" i="0">
                <a:solidFill>
                  <a:srgbClr val="595959"/>
                </a:solidFill>
                <a:latin typeface="Arial"/>
                <a:cs typeface="Arial"/>
              </a:defRPr>
            </a:lvl5pPr>
            <a:lvl6pPr marL="1050925" indent="-150813" algn="l" defTabSz="912813" rtl="0" eaLnBrk="1" fontAlgn="base" hangingPunct="1">
              <a:spcBef>
                <a:spcPct val="0"/>
              </a:spcBef>
              <a:spcAft>
                <a:spcPct val="0"/>
              </a:spcAft>
              <a:buClr>
                <a:schemeClr val="folHlink"/>
              </a:buClr>
              <a:buChar char="."/>
              <a:defRPr>
                <a:solidFill>
                  <a:schemeClr val="tx1"/>
                </a:solidFill>
                <a:latin typeface="+mn-lt"/>
              </a:defRPr>
            </a:lvl6pPr>
            <a:lvl7pPr marL="1508125" indent="-150813" algn="l" defTabSz="912813" rtl="0" eaLnBrk="1" fontAlgn="base" hangingPunct="1">
              <a:spcBef>
                <a:spcPct val="0"/>
              </a:spcBef>
              <a:spcAft>
                <a:spcPct val="0"/>
              </a:spcAft>
              <a:buClr>
                <a:schemeClr val="folHlink"/>
              </a:buClr>
              <a:buChar char="."/>
              <a:defRPr>
                <a:solidFill>
                  <a:schemeClr val="tx1"/>
                </a:solidFill>
                <a:latin typeface="+mn-lt"/>
              </a:defRPr>
            </a:lvl7pPr>
            <a:lvl8pPr marL="1965325" indent="-150813" algn="l" defTabSz="912813" rtl="0" eaLnBrk="1" fontAlgn="base" hangingPunct="1">
              <a:spcBef>
                <a:spcPct val="0"/>
              </a:spcBef>
              <a:spcAft>
                <a:spcPct val="0"/>
              </a:spcAft>
              <a:buClr>
                <a:schemeClr val="folHlink"/>
              </a:buClr>
              <a:buChar char="."/>
              <a:defRPr>
                <a:solidFill>
                  <a:schemeClr val="tx1"/>
                </a:solidFill>
                <a:latin typeface="+mn-lt"/>
              </a:defRPr>
            </a:lvl8pPr>
            <a:lvl9pPr marL="2422525" indent="-150813" algn="l" defTabSz="912813" rtl="0" eaLnBrk="1" fontAlgn="base" hangingPunct="1">
              <a:spcBef>
                <a:spcPct val="0"/>
              </a:spcBef>
              <a:spcAft>
                <a:spcPct val="0"/>
              </a:spcAft>
              <a:buClr>
                <a:schemeClr val="folHlink"/>
              </a:buClr>
              <a:buChar char="."/>
              <a:defRPr>
                <a:solidFill>
                  <a:schemeClr val="tx1"/>
                </a:solidFill>
                <a:latin typeface="+mn-lt"/>
              </a:defRPr>
            </a:lvl9pPr>
          </a:lstStyle>
          <a:p>
            <a:endParaRPr lang="en-US" kern="0" dirty="0"/>
          </a:p>
        </p:txBody>
      </p:sp>
      <p:sp>
        <p:nvSpPr>
          <p:cNvPr id="15" name="Text Placeholder 2"/>
          <p:cNvSpPr txBox="1">
            <a:spLocks/>
          </p:cNvSpPr>
          <p:nvPr/>
        </p:nvSpPr>
        <p:spPr>
          <a:xfrm>
            <a:off x="335929" y="1793175"/>
            <a:ext cx="8475562" cy="4450622"/>
          </a:xfrm>
          <a:prstGeom prst="rect">
            <a:avLst/>
          </a:prstGeom>
        </p:spPr>
        <p:txBody>
          <a:bodyPr/>
          <a:lstStyle>
            <a:lvl1pPr marL="342900" indent="-342900" algn="l" defTabSz="912813" rtl="0" eaLnBrk="1" fontAlgn="base" hangingPunct="1">
              <a:spcBef>
                <a:spcPct val="0"/>
              </a:spcBef>
              <a:spcAft>
                <a:spcPct val="0"/>
              </a:spcAft>
              <a:buSzPct val="120000"/>
              <a:defRPr sz="2400" b="0" i="0" baseline="0">
                <a:solidFill>
                  <a:srgbClr val="595959"/>
                </a:solidFill>
                <a:latin typeface="Arial"/>
                <a:ea typeface="+mn-ea"/>
                <a:cs typeface="Arial"/>
              </a:defRPr>
            </a:lvl1pPr>
            <a:lvl2pPr marL="266700" indent="-265113" algn="l" defTabSz="912813" rtl="0" eaLnBrk="1" fontAlgn="base" hangingPunct="1">
              <a:spcBef>
                <a:spcPct val="0"/>
              </a:spcBef>
              <a:spcAft>
                <a:spcPct val="0"/>
              </a:spcAft>
              <a:buClr>
                <a:schemeClr val="folHlink"/>
              </a:buClr>
              <a:buChar char="•"/>
              <a:defRPr sz="2200" baseline="0">
                <a:solidFill>
                  <a:srgbClr val="595959"/>
                </a:solidFill>
                <a:latin typeface="Arial"/>
                <a:cs typeface="Arial"/>
              </a:defRPr>
            </a:lvl2pPr>
            <a:lvl3pPr marL="533400" indent="-266700" algn="l" defTabSz="912813" rtl="0" eaLnBrk="1" fontAlgn="base" hangingPunct="1">
              <a:spcBef>
                <a:spcPct val="0"/>
              </a:spcBef>
              <a:spcAft>
                <a:spcPct val="0"/>
              </a:spcAft>
              <a:buClr>
                <a:schemeClr val="folHlink"/>
              </a:buClr>
              <a:buFont typeface="Arial"/>
              <a:buChar char="•"/>
              <a:defRPr sz="2000" b="0" i="0">
                <a:solidFill>
                  <a:srgbClr val="595959"/>
                </a:solidFill>
                <a:latin typeface="Arial"/>
                <a:cs typeface="Arial"/>
              </a:defRPr>
            </a:lvl3pPr>
            <a:lvl4pPr marL="792000" indent="-266400" algn="l" defTabSz="912813" rtl="0" eaLnBrk="1" fontAlgn="base" hangingPunct="1">
              <a:spcBef>
                <a:spcPct val="0"/>
              </a:spcBef>
              <a:spcAft>
                <a:spcPct val="0"/>
              </a:spcAft>
              <a:buClr>
                <a:schemeClr val="folHlink"/>
              </a:buClr>
              <a:buChar char="•"/>
              <a:defRPr b="0" i="0" baseline="0">
                <a:solidFill>
                  <a:srgbClr val="595959"/>
                </a:solidFill>
                <a:latin typeface="Arial"/>
                <a:cs typeface="Arial"/>
              </a:defRPr>
            </a:lvl4pPr>
            <a:lvl5pPr marL="792000" indent="-266400" algn="l" defTabSz="912813" rtl="0" eaLnBrk="1" fontAlgn="base" hangingPunct="1">
              <a:spcBef>
                <a:spcPct val="0"/>
              </a:spcBef>
              <a:spcAft>
                <a:spcPct val="0"/>
              </a:spcAft>
              <a:buClr>
                <a:schemeClr val="folHlink"/>
              </a:buClr>
              <a:buChar char="."/>
              <a:defRPr b="0" i="0">
                <a:solidFill>
                  <a:srgbClr val="595959"/>
                </a:solidFill>
                <a:latin typeface="Arial"/>
                <a:cs typeface="Arial"/>
              </a:defRPr>
            </a:lvl5pPr>
            <a:lvl6pPr marL="1050925" indent="-150813" algn="l" defTabSz="912813" rtl="0" eaLnBrk="1" fontAlgn="base" hangingPunct="1">
              <a:spcBef>
                <a:spcPct val="0"/>
              </a:spcBef>
              <a:spcAft>
                <a:spcPct val="0"/>
              </a:spcAft>
              <a:buClr>
                <a:schemeClr val="folHlink"/>
              </a:buClr>
              <a:buChar char="."/>
              <a:defRPr>
                <a:solidFill>
                  <a:schemeClr val="tx1"/>
                </a:solidFill>
                <a:latin typeface="+mn-lt"/>
              </a:defRPr>
            </a:lvl6pPr>
            <a:lvl7pPr marL="1508125" indent="-150813" algn="l" defTabSz="912813" rtl="0" eaLnBrk="1" fontAlgn="base" hangingPunct="1">
              <a:spcBef>
                <a:spcPct val="0"/>
              </a:spcBef>
              <a:spcAft>
                <a:spcPct val="0"/>
              </a:spcAft>
              <a:buClr>
                <a:schemeClr val="folHlink"/>
              </a:buClr>
              <a:buChar char="."/>
              <a:defRPr>
                <a:solidFill>
                  <a:schemeClr val="tx1"/>
                </a:solidFill>
                <a:latin typeface="+mn-lt"/>
              </a:defRPr>
            </a:lvl7pPr>
            <a:lvl8pPr marL="1965325" indent="-150813" algn="l" defTabSz="912813" rtl="0" eaLnBrk="1" fontAlgn="base" hangingPunct="1">
              <a:spcBef>
                <a:spcPct val="0"/>
              </a:spcBef>
              <a:spcAft>
                <a:spcPct val="0"/>
              </a:spcAft>
              <a:buClr>
                <a:schemeClr val="folHlink"/>
              </a:buClr>
              <a:buChar char="."/>
              <a:defRPr>
                <a:solidFill>
                  <a:schemeClr val="tx1"/>
                </a:solidFill>
                <a:latin typeface="+mn-lt"/>
              </a:defRPr>
            </a:lvl8pPr>
            <a:lvl9pPr marL="2422525" indent="-150813" algn="l" defTabSz="912813" rtl="0" eaLnBrk="1" fontAlgn="base" hangingPunct="1">
              <a:spcBef>
                <a:spcPct val="0"/>
              </a:spcBef>
              <a:spcAft>
                <a:spcPct val="0"/>
              </a:spcAft>
              <a:buClr>
                <a:schemeClr val="folHlink"/>
              </a:buClr>
              <a:buChar char="."/>
              <a:defRPr>
                <a:solidFill>
                  <a:schemeClr val="tx1"/>
                </a:solidFill>
                <a:latin typeface="+mn-lt"/>
              </a:defRPr>
            </a:lvl9pPr>
          </a:lstStyle>
          <a:p>
            <a:endParaRPr lang="en-US" sz="1800" kern="0" dirty="0">
              <a:effectLst>
                <a:glow rad="139700">
                  <a:schemeClr val="bg1">
                    <a:alpha val="60000"/>
                  </a:schemeClr>
                </a:glow>
              </a:effectLst>
            </a:endParaRPr>
          </a:p>
        </p:txBody>
      </p:sp>
      <p:grpSp>
        <p:nvGrpSpPr>
          <p:cNvPr id="16" name="Group 15"/>
          <p:cNvGrpSpPr>
            <a:grpSpLocks noChangeAspect="1"/>
          </p:cNvGrpSpPr>
          <p:nvPr/>
        </p:nvGrpSpPr>
        <p:grpSpPr>
          <a:xfrm>
            <a:off x="335929" y="1380528"/>
            <a:ext cx="8541366" cy="4584475"/>
            <a:chOff x="0" y="1492872"/>
            <a:chExt cx="9144000" cy="4907931"/>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486" r="1389" b="2956"/>
            <a:stretch/>
          </p:blipFill>
          <p:spPr>
            <a:xfrm>
              <a:off x="0" y="1900795"/>
              <a:ext cx="9144000" cy="4500008"/>
            </a:xfrm>
            <a:prstGeom prst="rect">
              <a:avLst/>
            </a:prstGeom>
          </p:spPr>
        </p:pic>
        <p:sp>
          <p:nvSpPr>
            <p:cNvPr id="8" name="Oval 7"/>
            <p:cNvSpPr/>
            <p:nvPr/>
          </p:nvSpPr>
          <p:spPr>
            <a:xfrm>
              <a:off x="4045527" y="2842872"/>
              <a:ext cx="360000" cy="360000"/>
            </a:xfrm>
            <a:prstGeom prst="ellipse">
              <a:avLst/>
            </a:prstGeom>
            <a:noFill/>
            <a:ln w="44450">
              <a:solidFill>
                <a:srgbClr val="FF0000">
                  <a:alpha val="6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721527" y="2518872"/>
              <a:ext cx="1008000" cy="1008000"/>
            </a:xfrm>
            <a:prstGeom prst="ellipse">
              <a:avLst/>
            </a:prstGeom>
            <a:noFill/>
            <a:ln w="44450">
              <a:solidFill>
                <a:srgbClr val="FF0000">
                  <a:alpha val="6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451527" y="2248872"/>
              <a:ext cx="1548000" cy="1548000"/>
            </a:xfrm>
            <a:prstGeom prst="ellipse">
              <a:avLst/>
            </a:prstGeom>
            <a:noFill/>
            <a:ln w="44450">
              <a:solidFill>
                <a:srgbClr val="FF0000">
                  <a:alpha val="6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163527" y="1960872"/>
              <a:ext cx="2124000" cy="2124000"/>
            </a:xfrm>
            <a:prstGeom prst="ellipse">
              <a:avLst/>
            </a:prstGeom>
            <a:noFill/>
            <a:ln w="44450">
              <a:solidFill>
                <a:srgbClr val="FF0000">
                  <a:alpha val="6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695527" y="1492872"/>
              <a:ext cx="3060000" cy="3060000"/>
            </a:xfrm>
            <a:prstGeom prst="ellipse">
              <a:avLst/>
            </a:prstGeom>
            <a:noFill/>
            <a:ln w="44450">
              <a:solidFill>
                <a:srgbClr val="FF0000">
                  <a:alpha val="6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itle 1"/>
          <p:cNvSpPr>
            <a:spLocks noGrp="1"/>
          </p:cNvSpPr>
          <p:nvPr>
            <p:ph type="title"/>
          </p:nvPr>
        </p:nvSpPr>
        <p:spPr bwMode="auto">
          <a:xfrm>
            <a:off x="601272" y="381000"/>
            <a:ext cx="8229600" cy="999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fontAlgn="auto" hangingPunct="1">
              <a:spcBef>
                <a:spcPts val="0"/>
              </a:spcBef>
              <a:spcAft>
                <a:spcPts val="0"/>
              </a:spcAft>
              <a:defRPr/>
            </a:pPr>
            <a:r>
              <a:rPr lang="en-GB" sz="3200" b="0" dirty="0">
                <a:solidFill>
                  <a:srgbClr val="0037A4"/>
                </a:solidFill>
                <a:latin typeface="Arial" panose="020B0604020202020204" pitchFamily="34" charset="0"/>
                <a:cs typeface="Arial" panose="020B0604020202020204" pitchFamily="34" charset="0"/>
              </a:rPr>
              <a:t>What is the best </a:t>
            </a:r>
            <a:r>
              <a:rPr lang="en-GB" sz="3200" b="0" dirty="0" smtClean="0">
                <a:solidFill>
                  <a:srgbClr val="0037A4"/>
                </a:solidFill>
                <a:latin typeface="Arial" panose="020B0604020202020204" pitchFamily="34" charset="0"/>
                <a:cs typeface="Arial" panose="020B0604020202020204" pitchFamily="34" charset="0"/>
              </a:rPr>
              <a:t>option of protection…?</a:t>
            </a:r>
            <a:r>
              <a:rPr lang="en-GB" sz="3200" b="0" dirty="0">
                <a:solidFill>
                  <a:srgbClr val="0037A4"/>
                </a:solidFill>
                <a:latin typeface="Arial" panose="020B0604020202020204" pitchFamily="34" charset="0"/>
                <a:cs typeface="Arial" panose="020B0604020202020204" pitchFamily="34" charset="0"/>
              </a:rPr>
              <a:t/>
            </a:r>
            <a:br>
              <a:rPr lang="en-GB" sz="3200" b="0" dirty="0">
                <a:solidFill>
                  <a:srgbClr val="0037A4"/>
                </a:solidFill>
                <a:latin typeface="Arial" panose="020B0604020202020204" pitchFamily="34" charset="0"/>
                <a:cs typeface="Arial" panose="020B0604020202020204" pitchFamily="34" charset="0"/>
              </a:rPr>
            </a:br>
            <a:r>
              <a:rPr lang="en-GB" sz="3200" b="0" dirty="0">
                <a:solidFill>
                  <a:srgbClr val="0037A4"/>
                </a:solidFill>
                <a:latin typeface="Arial" panose="020B0604020202020204" pitchFamily="34" charset="0"/>
                <a:cs typeface="Arial" panose="020B0604020202020204" pitchFamily="34" charset="0"/>
              </a:rPr>
              <a:t>National </a:t>
            </a:r>
            <a:r>
              <a:rPr kumimoji="0" lang="en-GB" sz="3200" b="0" i="0" u="none" strike="noStrike" kern="0" cap="none" spc="0" normalizeH="0" baseline="0" noProof="0" dirty="0">
                <a:ln>
                  <a:noFill/>
                </a:ln>
                <a:solidFill>
                  <a:srgbClr val="0037A4"/>
                </a:solidFill>
                <a:effectLst/>
                <a:uLnTx/>
                <a:uFillTx/>
                <a:latin typeface="Arial" panose="020B0604020202020204" pitchFamily="34" charset="0"/>
                <a:cs typeface="Arial" panose="020B0604020202020204" pitchFamily="34" charset="0"/>
              </a:rPr>
              <a:t>and/or International </a:t>
            </a:r>
            <a:r>
              <a:rPr kumimoji="0" lang="en-GB" sz="3200" b="0" i="0" u="none" strike="noStrike" kern="0" cap="none" spc="0" normalizeH="0" baseline="0" noProof="0" dirty="0" smtClean="0">
                <a:ln>
                  <a:noFill/>
                </a:ln>
                <a:solidFill>
                  <a:srgbClr val="0037A4"/>
                </a:solidFill>
                <a:effectLst/>
                <a:uLnTx/>
                <a:uFillTx/>
                <a:latin typeface="Arial" panose="020B0604020202020204" pitchFamily="34" charset="0"/>
                <a:cs typeface="Arial" panose="020B0604020202020204" pitchFamily="34" charset="0"/>
              </a:rPr>
              <a:t>Filings..? </a:t>
            </a:r>
            <a:endParaRPr kumimoji="0" lang="en-GB" sz="3200" b="0" i="0" u="none" strike="noStrike" kern="0" cap="none" spc="0" normalizeH="0" baseline="0" noProof="0" dirty="0">
              <a:ln>
                <a:noFill/>
              </a:ln>
              <a:solidFill>
                <a:srgbClr val="0037A4"/>
              </a:solidFill>
              <a:effectLst/>
              <a:uLnTx/>
              <a:uFillTx/>
              <a:latin typeface="Arial" panose="020B0604020202020204" pitchFamily="34" charset="0"/>
              <a:cs typeface="Arial" panose="020B0604020202020204" pitchFamily="34" charset="0"/>
            </a:endParaRPr>
          </a:p>
        </p:txBody>
      </p:sp>
      <p:sp>
        <p:nvSpPr>
          <p:cNvPr id="20" name="Content Placeholder 2"/>
          <p:cNvSpPr>
            <a:spLocks noGrp="1"/>
          </p:cNvSpPr>
          <p:nvPr>
            <p:ph idx="1"/>
          </p:nvPr>
        </p:nvSpPr>
        <p:spPr bwMode="auto">
          <a:xfrm>
            <a:off x="3378157" y="5392037"/>
            <a:ext cx="4114800" cy="1145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 </a:t>
            </a:r>
            <a:r>
              <a:rPr kumimoji="0" lang="en-US" sz="1800" b="0" i="0" u="none" strike="noStrike" kern="0" cap="none" spc="0" normalizeH="0" baseline="0" noProof="0" dirty="0">
                <a:ln>
                  <a:noFill/>
                </a:ln>
                <a:solidFill>
                  <a:srgbClr val="0037A4"/>
                </a:solidFill>
                <a:effectLst/>
                <a:uLnTx/>
                <a:uFillTx/>
              </a:rPr>
              <a:t>The Madrid System</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37A4"/>
                </a:solidFill>
                <a:effectLst/>
                <a:uLnTx/>
                <a:uFillTx/>
              </a:rPr>
              <a:t>- The Hague System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936062577"/>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134000"/>
            <a:ext cx="9067800" cy="5655044"/>
          </a:xfrm>
        </p:spPr>
        <p:txBody>
          <a:bodyPr/>
          <a:lstStyle/>
          <a:p>
            <a:pPr>
              <a:buFont typeface="Wingdings" panose="05000000000000000000" pitchFamily="2" charset="2"/>
              <a:buChar char="Ø"/>
            </a:pPr>
            <a:r>
              <a:rPr lang="fr-CH" dirty="0" err="1" smtClean="0">
                <a:solidFill>
                  <a:srgbClr val="0037A4"/>
                </a:solidFill>
              </a:rPr>
              <a:t>While</a:t>
            </a:r>
            <a:r>
              <a:rPr lang="fr-CH" dirty="0" smtClean="0">
                <a:solidFill>
                  <a:srgbClr val="0037A4"/>
                </a:solidFill>
              </a:rPr>
              <a:t> L’Oréal </a:t>
            </a:r>
            <a:r>
              <a:rPr lang="fr-CH" dirty="0" err="1" smtClean="0">
                <a:solidFill>
                  <a:srgbClr val="0037A4"/>
                </a:solidFill>
              </a:rPr>
              <a:t>is</a:t>
            </a:r>
            <a:r>
              <a:rPr lang="fr-CH" dirty="0" smtClean="0">
                <a:solidFill>
                  <a:srgbClr val="0037A4"/>
                </a:solidFill>
              </a:rPr>
              <a:t> the top filer for international TM protections in 2017, Samsung Electronics and LG Electronics, </a:t>
            </a:r>
            <a:r>
              <a:rPr lang="fr-CH" dirty="0" err="1" smtClean="0">
                <a:solidFill>
                  <a:srgbClr val="0037A4"/>
                </a:solidFill>
              </a:rPr>
              <a:t>both</a:t>
            </a:r>
            <a:r>
              <a:rPr lang="fr-CH" dirty="0" smtClean="0">
                <a:solidFill>
                  <a:srgbClr val="0037A4"/>
                </a:solidFill>
              </a:rPr>
              <a:t> </a:t>
            </a:r>
            <a:r>
              <a:rPr lang="fr-CH" dirty="0" err="1" smtClean="0">
                <a:solidFill>
                  <a:srgbClr val="0037A4"/>
                </a:solidFill>
              </a:rPr>
              <a:t>from</a:t>
            </a:r>
            <a:r>
              <a:rPr lang="fr-CH" dirty="0" smtClean="0">
                <a:solidFill>
                  <a:srgbClr val="0037A4"/>
                </a:solidFill>
              </a:rPr>
              <a:t> </a:t>
            </a:r>
            <a:r>
              <a:rPr lang="fr-CH" dirty="0" err="1" smtClean="0">
                <a:solidFill>
                  <a:srgbClr val="0037A4"/>
                </a:solidFill>
              </a:rPr>
              <a:t>Korea</a:t>
            </a:r>
            <a:r>
              <a:rPr lang="fr-CH" dirty="0" smtClean="0">
                <a:solidFill>
                  <a:srgbClr val="0037A4"/>
                </a:solidFill>
              </a:rPr>
              <a:t>, are the top </a:t>
            </a:r>
            <a:r>
              <a:rPr lang="fr-CH" dirty="0" err="1" smtClean="0">
                <a:solidFill>
                  <a:srgbClr val="0037A4"/>
                </a:solidFill>
              </a:rPr>
              <a:t>filers</a:t>
            </a:r>
            <a:r>
              <a:rPr lang="fr-CH" dirty="0" smtClean="0">
                <a:solidFill>
                  <a:srgbClr val="0037A4"/>
                </a:solidFill>
              </a:rPr>
              <a:t> of Designs in 2017, </a:t>
            </a:r>
            <a:r>
              <a:rPr lang="fr-CH" dirty="0" err="1" smtClean="0">
                <a:solidFill>
                  <a:srgbClr val="0037A4"/>
                </a:solidFill>
              </a:rPr>
              <a:t>followed</a:t>
            </a:r>
            <a:r>
              <a:rPr lang="fr-CH" dirty="0" smtClean="0">
                <a:solidFill>
                  <a:srgbClr val="0037A4"/>
                </a:solidFill>
              </a:rPr>
              <a:t> by </a:t>
            </a:r>
            <a:r>
              <a:rPr lang="fr-CH" dirty="0" err="1" smtClean="0">
                <a:solidFill>
                  <a:srgbClr val="0037A4"/>
                </a:solidFill>
              </a:rPr>
              <a:t>Fonkel</a:t>
            </a:r>
            <a:r>
              <a:rPr lang="fr-CH" dirty="0" smtClean="0">
                <a:solidFill>
                  <a:srgbClr val="0037A4"/>
                </a:solidFill>
              </a:rPr>
              <a:t> </a:t>
            </a:r>
            <a:r>
              <a:rPr lang="fr-CH" dirty="0" err="1" smtClean="0">
                <a:solidFill>
                  <a:srgbClr val="0037A4"/>
                </a:solidFill>
              </a:rPr>
              <a:t>Meubelmarketing</a:t>
            </a:r>
            <a:r>
              <a:rPr lang="fr-CH" dirty="0" smtClean="0">
                <a:solidFill>
                  <a:srgbClr val="0037A4"/>
                </a:solidFill>
              </a:rPr>
              <a:t> of the </a:t>
            </a:r>
            <a:r>
              <a:rPr lang="fr-CH" dirty="0" err="1" smtClean="0">
                <a:solidFill>
                  <a:srgbClr val="0037A4"/>
                </a:solidFill>
              </a:rPr>
              <a:t>Netherlands</a:t>
            </a:r>
            <a:r>
              <a:rPr lang="fr-CH" dirty="0" smtClean="0">
                <a:solidFill>
                  <a:srgbClr val="0037A4"/>
                </a:solidFill>
              </a:rPr>
              <a:t> and Procter &amp; </a:t>
            </a:r>
            <a:r>
              <a:rPr lang="fr-CH" dirty="0" err="1" smtClean="0">
                <a:solidFill>
                  <a:srgbClr val="0037A4"/>
                </a:solidFill>
              </a:rPr>
              <a:t>Gamble</a:t>
            </a:r>
            <a:endParaRPr lang="fr-CH" dirty="0">
              <a:solidFill>
                <a:srgbClr val="0037A4"/>
              </a:solidFill>
            </a:endParaRPr>
          </a:p>
        </p:txBody>
      </p:sp>
      <p:sp>
        <p:nvSpPr>
          <p:cNvPr id="4" name="Title 1"/>
          <p:cNvSpPr>
            <a:spLocks noGrp="1"/>
          </p:cNvSpPr>
          <p:nvPr>
            <p:ph type="title"/>
          </p:nvPr>
        </p:nvSpPr>
        <p:spPr bwMode="auto">
          <a:xfrm>
            <a:off x="228600" y="228600"/>
            <a:ext cx="828092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smtClean="0">
                <a:ln>
                  <a:noFill/>
                </a:ln>
                <a:solidFill>
                  <a:srgbClr val="003399"/>
                </a:solidFill>
                <a:effectLst/>
                <a:uLnTx/>
                <a:uFillTx/>
                <a:latin typeface="Arial" panose="020B0604020202020204" pitchFamily="34" charset="0"/>
                <a:cs typeface="Arial" panose="020B0604020202020204" pitchFamily="34" charset="0"/>
              </a:rPr>
              <a:t>International Registrations – An obvious option for big companies!</a:t>
            </a:r>
            <a:endParaRPr kumimoji="0" lang="en-GB" sz="2800" b="0" i="0" u="none" strike="noStrike" kern="0" cap="none" spc="0" normalizeH="0" baseline="0" noProof="0" dirty="0">
              <a:ln>
                <a:noFill/>
              </a:ln>
              <a:solidFill>
                <a:srgbClr val="003399"/>
              </a:solidFill>
              <a:effectLst/>
              <a:uLnTx/>
              <a:uFillTx/>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346131" y="2819400"/>
            <a:ext cx="4071972" cy="3702188"/>
          </a:xfrm>
          <a:prstGeom prst="rect">
            <a:avLst/>
          </a:prstGeom>
        </p:spPr>
      </p:pic>
      <p:pic>
        <p:nvPicPr>
          <p:cNvPr id="13" name="Picture 12"/>
          <p:cNvPicPr>
            <a:picLocks noChangeAspect="1"/>
          </p:cNvPicPr>
          <p:nvPr/>
        </p:nvPicPr>
        <p:blipFill>
          <a:blip r:embed="rId3"/>
          <a:stretch>
            <a:fillRect/>
          </a:stretch>
        </p:blipFill>
        <p:spPr>
          <a:xfrm>
            <a:off x="4495800" y="2819400"/>
            <a:ext cx="4343400" cy="3191915"/>
          </a:xfrm>
          <a:prstGeom prst="rect">
            <a:avLst/>
          </a:prstGeom>
        </p:spPr>
      </p:pic>
    </p:spTree>
    <p:extLst>
      <p:ext uri="{BB962C8B-B14F-4D97-AF65-F5344CB8AC3E}">
        <p14:creationId xmlns:p14="http://schemas.microsoft.com/office/powerpoint/2010/main" val="3952973131"/>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059C2515-35DF-47F9-9D38-0EFC22581711}" type="slidenum">
              <a:rPr lang="en-GB" smtClean="0"/>
              <a:pPr>
                <a:defRPr/>
              </a:pPr>
              <a:t>8</a:t>
            </a:fld>
            <a:endParaRPr lang="en-GB" dirty="0">
              <a:latin typeface="Trebuchet MS" pitchFamily="34" charset="0"/>
            </a:endParaRPr>
          </a:p>
        </p:txBody>
      </p:sp>
      <p:sp>
        <p:nvSpPr>
          <p:cNvPr id="8" name="Title 1"/>
          <p:cNvSpPr txBox="1">
            <a:spLocks/>
          </p:cNvSpPr>
          <p:nvPr/>
        </p:nvSpPr>
        <p:spPr>
          <a:xfrm>
            <a:off x="381000" y="1600200"/>
            <a:ext cx="8305800" cy="426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baseline="0">
                <a:solidFill>
                  <a:schemeClr val="tx1"/>
                </a:solidFill>
                <a:latin typeface="+mj-lt"/>
                <a:ea typeface="+mj-ea"/>
                <a:cs typeface="+mj-cs"/>
              </a:defRPr>
            </a:lvl1pPr>
          </a:lstStyle>
          <a:p>
            <a:pPr marL="342900" indent="-342900" algn="l">
              <a:buFont typeface="Wingdings" panose="05000000000000000000" pitchFamily="2" charset="2"/>
              <a:buChar char="ü"/>
            </a:pPr>
            <a:r>
              <a:rPr lang="en-GB" sz="2000" b="0" dirty="0" smtClean="0">
                <a:solidFill>
                  <a:srgbClr val="0037A4"/>
                </a:solidFill>
              </a:rPr>
              <a:t>Today </a:t>
            </a:r>
            <a:r>
              <a:rPr lang="en-GB" sz="2000" b="0" dirty="0">
                <a:solidFill>
                  <a:srgbClr val="0037A4"/>
                </a:solidFill>
              </a:rPr>
              <a:t>Nestlé </a:t>
            </a:r>
            <a:r>
              <a:rPr lang="en-GB" sz="2000" b="0" dirty="0" smtClean="0">
                <a:solidFill>
                  <a:srgbClr val="0037A4"/>
                </a:solidFill>
              </a:rPr>
              <a:t>has more than 1.800 </a:t>
            </a:r>
            <a:r>
              <a:rPr lang="en-GB" sz="2000" b="0" dirty="0">
                <a:solidFill>
                  <a:srgbClr val="0037A4"/>
                </a:solidFill>
              </a:rPr>
              <a:t>active International Trademark Registrations </a:t>
            </a:r>
            <a:r>
              <a:rPr lang="en-GB" sz="2000" b="0" dirty="0" smtClean="0">
                <a:solidFill>
                  <a:srgbClr val="0037A4"/>
                </a:solidFill>
              </a:rPr>
              <a:t>and ranks in the top 12 companies for filing IRs applications in 2017 (although it seems to have slowed down the pace of its filings since in 2016 it was among the 10 major filers). </a:t>
            </a:r>
          </a:p>
          <a:p>
            <a:pPr marL="285750" indent="-285750" algn="l">
              <a:buFont typeface="Arial" panose="020B0604020202020204" pitchFamily="34" charset="0"/>
              <a:buChar char="•"/>
            </a:pPr>
            <a:endParaRPr lang="en-GB" sz="2000" b="0" dirty="0">
              <a:solidFill>
                <a:srgbClr val="0037A4"/>
              </a:solidFill>
            </a:endParaRPr>
          </a:p>
          <a:p>
            <a:pPr marL="342900" indent="-342900" algn="l">
              <a:buFont typeface="Wingdings" panose="05000000000000000000" pitchFamily="2" charset="2"/>
              <a:buChar char="ü"/>
            </a:pPr>
            <a:r>
              <a:rPr lang="en-GB" sz="2000" b="0" dirty="0" smtClean="0">
                <a:solidFill>
                  <a:srgbClr val="0037A4"/>
                </a:solidFill>
              </a:rPr>
              <a:t>It has more than 800 </a:t>
            </a:r>
            <a:r>
              <a:rPr lang="en-GB" sz="2000" b="0" dirty="0">
                <a:solidFill>
                  <a:srgbClr val="0037A4"/>
                </a:solidFill>
              </a:rPr>
              <a:t>active International Design </a:t>
            </a:r>
            <a:r>
              <a:rPr lang="en-GB" sz="2000" b="0" dirty="0" smtClean="0">
                <a:solidFill>
                  <a:srgbClr val="0037A4"/>
                </a:solidFill>
              </a:rPr>
              <a:t>Registrations and it constantly assesses and reviews the list of countries to designate</a:t>
            </a:r>
          </a:p>
          <a:p>
            <a:pPr marL="285750" indent="-285750" algn="l">
              <a:buFont typeface="Arial" panose="020B0604020202020204" pitchFamily="34" charset="0"/>
              <a:buChar char="•"/>
            </a:pPr>
            <a:endParaRPr lang="en-GB" sz="2000" b="0" dirty="0">
              <a:solidFill>
                <a:srgbClr val="0037A4"/>
              </a:solidFill>
            </a:endParaRPr>
          </a:p>
          <a:p>
            <a:pPr algn="l"/>
            <a:r>
              <a:rPr lang="en-GB" sz="2000" b="0" dirty="0" smtClean="0">
                <a:solidFill>
                  <a:srgbClr val="0037A4"/>
                </a:solidFill>
              </a:rPr>
              <a:t>=&gt; that is for example the case with the recent accessions of Russia and the UK which can be designated in International design applications since February 28, 2018 and June 13, 2018</a:t>
            </a:r>
            <a:endParaRPr lang="en-GB" sz="2000" b="0" dirty="0">
              <a:solidFill>
                <a:srgbClr val="0037A4"/>
              </a:solidFill>
            </a:endParaRPr>
          </a:p>
        </p:txBody>
      </p:sp>
      <p:sp>
        <p:nvSpPr>
          <p:cNvPr id="10" name="Title 1"/>
          <p:cNvSpPr txBox="1">
            <a:spLocks/>
          </p:cNvSpPr>
          <p:nvPr/>
        </p:nvSpPr>
        <p:spPr>
          <a:xfrm>
            <a:off x="823912" y="1524000"/>
            <a:ext cx="8229600" cy="10667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baseline="0">
                <a:solidFill>
                  <a:schemeClr val="tx1"/>
                </a:solidFill>
                <a:latin typeface="+mj-lt"/>
                <a:ea typeface="+mj-ea"/>
                <a:cs typeface="+mj-cs"/>
              </a:defRPr>
            </a:lvl1pPr>
          </a:lstStyle>
          <a:p>
            <a:pPr marL="342900" indent="-342900" algn="l">
              <a:buFont typeface="Wingdings" panose="05000000000000000000" pitchFamily="2" charset="2"/>
              <a:buChar char="ü"/>
            </a:pPr>
            <a:endParaRPr lang="en-GB" sz="2000" b="0" dirty="0">
              <a:solidFill>
                <a:srgbClr val="0037A4"/>
              </a:solidFill>
            </a:endParaRPr>
          </a:p>
        </p:txBody>
      </p:sp>
      <p:sp>
        <p:nvSpPr>
          <p:cNvPr id="11" name="Title 1"/>
          <p:cNvSpPr>
            <a:spLocks noGrp="1"/>
          </p:cNvSpPr>
          <p:nvPr>
            <p:ph type="title"/>
          </p:nvPr>
        </p:nvSpPr>
        <p:spPr bwMode="auto">
          <a:xfrm>
            <a:off x="76200" y="304800"/>
            <a:ext cx="828092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smtClean="0">
                <a:ln>
                  <a:noFill/>
                </a:ln>
                <a:solidFill>
                  <a:srgbClr val="003399"/>
                </a:solidFill>
                <a:effectLst/>
                <a:uLnTx/>
                <a:uFillTx/>
                <a:latin typeface="Arial" panose="020B0604020202020204" pitchFamily="34" charset="0"/>
                <a:cs typeface="Arial" panose="020B0604020202020204" pitchFamily="34" charset="0"/>
              </a:rPr>
              <a:t>Nestlé is also a big user of the Madrid Protocol and of the Hague Agreement</a:t>
            </a:r>
            <a:endParaRPr kumimoji="0" lang="en-GB" sz="2800" b="0" i="0" u="none" strike="noStrike" kern="0" cap="none" spc="0" normalizeH="0" baseline="0" noProof="0" dirty="0">
              <a:ln>
                <a:noFill/>
              </a:ln>
              <a:solidFill>
                <a:srgbClr val="003399"/>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9750803"/>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ChangeArrowheads="1"/>
          </p:cNvSpPr>
          <p:nvPr/>
        </p:nvSpPr>
        <p:spPr bwMode="auto">
          <a:xfrm>
            <a:off x="304800" y="228600"/>
            <a:ext cx="87630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rgbClr val="006FB3"/>
              </a:buClr>
              <a:buFont typeface="Arial" pitchFamily="34" charset="0"/>
              <a:defRPr sz="1900">
                <a:solidFill>
                  <a:schemeClr val="tx1"/>
                </a:solidFill>
                <a:latin typeface="Arial" pitchFamily="34" charset="0"/>
              </a:defRPr>
            </a:lvl1pPr>
            <a:lvl2pPr marL="742950" indent="-285750" eaLnBrk="0" hangingPunct="0">
              <a:spcBef>
                <a:spcPct val="20000"/>
              </a:spcBef>
              <a:buClr>
                <a:schemeClr val="tx1"/>
              </a:buClr>
              <a:buFont typeface="Arial" pitchFamily="34" charset="0"/>
              <a:buChar char="–"/>
              <a:defRPr sz="1900">
                <a:solidFill>
                  <a:schemeClr val="tx1"/>
                </a:solidFill>
                <a:latin typeface="Arial" pitchFamily="34" charset="0"/>
              </a:defRPr>
            </a:lvl2pPr>
            <a:lvl3pPr marL="1143000" indent="-228600" eaLnBrk="0" hangingPunct="0">
              <a:spcBef>
                <a:spcPct val="20000"/>
              </a:spcBef>
              <a:buClr>
                <a:schemeClr val="tx1"/>
              </a:buClr>
              <a:buFont typeface="Times New Roman" pitchFamily="18" charset="0"/>
              <a:buChar char="–"/>
              <a:defRPr sz="1600">
                <a:solidFill>
                  <a:schemeClr val="tx1"/>
                </a:solidFill>
                <a:latin typeface="Arial" pitchFamily="34" charset="0"/>
              </a:defRPr>
            </a:lvl3pPr>
            <a:lvl4pPr marL="1600200" indent="-228600" eaLnBrk="0" hangingPunct="0">
              <a:spcBef>
                <a:spcPct val="20000"/>
              </a:spcBef>
              <a:buClr>
                <a:schemeClr val="tx1"/>
              </a:buClr>
              <a:buFont typeface="Arial" pitchFamily="34" charset="0"/>
              <a:buChar char="–"/>
              <a:defRPr sz="1400">
                <a:solidFill>
                  <a:schemeClr val="tx1"/>
                </a:solidFill>
                <a:latin typeface="Arial" pitchFamily="34" charset="0"/>
              </a:defRPr>
            </a:lvl4pPr>
            <a:lvl5pPr marL="2057400" indent="-228600" eaLnBrk="0" hangingPunct="0">
              <a:spcBef>
                <a:spcPct val="20000"/>
              </a:spcBef>
              <a:buClr>
                <a:schemeClr val="bg2"/>
              </a:buClr>
              <a:buFont typeface="Arial" pitchFamily="34" charset="0"/>
              <a:buChar char="–"/>
              <a:defRPr sz="1200">
                <a:solidFill>
                  <a:schemeClr val="tx1"/>
                </a:solidFill>
                <a:latin typeface="Arial" pitchFamily="34" charset="0"/>
              </a:defRPr>
            </a:lvl5pPr>
            <a:lvl6pPr marL="2514600" indent="-228600" eaLnBrk="0" fontAlgn="base" hangingPunct="0">
              <a:spcBef>
                <a:spcPct val="20000"/>
              </a:spcBef>
              <a:spcAft>
                <a:spcPct val="0"/>
              </a:spcAft>
              <a:buClr>
                <a:schemeClr val="bg2"/>
              </a:buClr>
              <a:buFont typeface="Arial" pitchFamily="34" charset="0"/>
              <a:buChar char="–"/>
              <a:defRPr sz="1200">
                <a:solidFill>
                  <a:schemeClr val="tx1"/>
                </a:solidFill>
                <a:latin typeface="Arial" pitchFamily="34" charset="0"/>
              </a:defRPr>
            </a:lvl6pPr>
            <a:lvl7pPr marL="2971800" indent="-228600" eaLnBrk="0" fontAlgn="base" hangingPunct="0">
              <a:spcBef>
                <a:spcPct val="20000"/>
              </a:spcBef>
              <a:spcAft>
                <a:spcPct val="0"/>
              </a:spcAft>
              <a:buClr>
                <a:schemeClr val="bg2"/>
              </a:buClr>
              <a:buFont typeface="Arial" pitchFamily="34" charset="0"/>
              <a:buChar char="–"/>
              <a:defRPr sz="1200">
                <a:solidFill>
                  <a:schemeClr val="tx1"/>
                </a:solidFill>
                <a:latin typeface="Arial" pitchFamily="34" charset="0"/>
              </a:defRPr>
            </a:lvl7pPr>
            <a:lvl8pPr marL="3429000" indent="-228600" eaLnBrk="0" fontAlgn="base" hangingPunct="0">
              <a:spcBef>
                <a:spcPct val="20000"/>
              </a:spcBef>
              <a:spcAft>
                <a:spcPct val="0"/>
              </a:spcAft>
              <a:buClr>
                <a:schemeClr val="bg2"/>
              </a:buClr>
              <a:buFont typeface="Arial" pitchFamily="34" charset="0"/>
              <a:buChar char="–"/>
              <a:defRPr sz="1200">
                <a:solidFill>
                  <a:schemeClr val="tx1"/>
                </a:solidFill>
                <a:latin typeface="Arial" pitchFamily="34" charset="0"/>
              </a:defRPr>
            </a:lvl8pPr>
            <a:lvl9pPr marL="3886200" indent="-228600" eaLnBrk="0" fontAlgn="base" hangingPunct="0">
              <a:spcBef>
                <a:spcPct val="20000"/>
              </a:spcBef>
              <a:spcAft>
                <a:spcPct val="0"/>
              </a:spcAft>
              <a:buClr>
                <a:schemeClr val="bg2"/>
              </a:buClr>
              <a:buFont typeface="Arial" pitchFamily="34" charset="0"/>
              <a:buChar char="–"/>
              <a:defRPr sz="1200">
                <a:solidFill>
                  <a:schemeClr val="tx1"/>
                </a:solidFill>
                <a:latin typeface="Arial" pitchFamily="34" charset="0"/>
              </a:defRPr>
            </a:lvl9pPr>
          </a:lstStyle>
          <a:p>
            <a:pPr marL="342900" marR="0" lvl="0" indent="-342900" defTabSz="914400" eaLnBrk="1" fontAlgn="auto" latinLnBrk="0" hangingPunct="1">
              <a:lnSpc>
                <a:spcPct val="100000"/>
              </a:lnSpc>
              <a:spcBef>
                <a:spcPct val="20000"/>
              </a:spcBef>
              <a:spcAft>
                <a:spcPts val="0"/>
              </a:spcAft>
              <a:buClr>
                <a:srgbClr val="FF6600"/>
              </a:buClr>
              <a:buSzPct val="75000"/>
              <a:buFontTx/>
              <a:buNone/>
              <a:tabLst/>
              <a:defRPr/>
            </a:pPr>
            <a:r>
              <a:rPr kumimoji="0" lang="en-US" altLang="en-US" sz="3600" b="1" i="0" u="none" strike="noStrike" kern="0" cap="none" spc="0" normalizeH="0" baseline="0" noProof="0" dirty="0">
                <a:ln>
                  <a:noFill/>
                </a:ln>
                <a:solidFill>
                  <a:srgbClr val="4F81BD"/>
                </a:solidFill>
                <a:effectLst/>
                <a:uLnTx/>
                <a:uFillTx/>
                <a:latin typeface="Arial" pitchFamily="34" charset="0"/>
              </a:rPr>
              <a:t>   </a:t>
            </a:r>
            <a:r>
              <a:rPr kumimoji="0" lang="en-US" altLang="en-US" sz="3200" i="0" u="none" strike="noStrike" kern="0" cap="none" spc="0" normalizeH="0" baseline="0" noProof="0" dirty="0" smtClean="0">
                <a:ln>
                  <a:noFill/>
                </a:ln>
                <a:solidFill>
                  <a:srgbClr val="0037A4"/>
                </a:solidFill>
                <a:effectLst/>
                <a:uLnTx/>
                <a:uFillTx/>
              </a:rPr>
              <a:t>Basic </a:t>
            </a:r>
            <a:r>
              <a:rPr kumimoji="0" lang="en-US" altLang="en-US" sz="3200" i="0" u="none" strike="noStrike" kern="0" cap="none" spc="0" normalizeH="0" baseline="0" noProof="0" dirty="0" smtClean="0">
                <a:ln>
                  <a:noFill/>
                </a:ln>
                <a:solidFill>
                  <a:srgbClr val="0037A4"/>
                </a:solidFill>
                <a:effectLst/>
                <a:uLnTx/>
                <a:uFillTx/>
                <a:cs typeface="Arial" panose="020B0604020202020204" pitchFamily="34" charset="0"/>
              </a:rPr>
              <a:t>Criteria </a:t>
            </a:r>
            <a:r>
              <a:rPr kumimoji="0" lang="en-US" altLang="en-US" sz="3200" i="0" u="none" strike="noStrike" kern="0" cap="none" spc="0" normalizeH="0" baseline="0" noProof="0" dirty="0">
                <a:ln>
                  <a:noFill/>
                </a:ln>
                <a:solidFill>
                  <a:srgbClr val="0037A4"/>
                </a:solidFill>
                <a:effectLst/>
                <a:uLnTx/>
                <a:uFillTx/>
                <a:cs typeface="Arial" panose="020B0604020202020204" pitchFamily="34" charset="0"/>
              </a:rPr>
              <a:t>for protection of Designs: </a:t>
            </a:r>
            <a:r>
              <a:rPr kumimoji="0" lang="en-US" altLang="en-US" sz="1800" b="0" i="0" u="none" strike="noStrike" kern="0" cap="none" spc="0" normalizeH="0" baseline="0" noProof="0" dirty="0">
                <a:ln>
                  <a:noFill/>
                </a:ln>
                <a:solidFill>
                  <a:sysClr val="windowText" lastClr="000000"/>
                </a:solidFill>
                <a:effectLst/>
                <a:uLnTx/>
                <a:uFillTx/>
                <a:latin typeface="Arial" pitchFamily="34" charset="0"/>
              </a:rPr>
              <a:t>	 </a:t>
            </a:r>
          </a:p>
          <a:p>
            <a:pPr marL="342900" marR="0" lvl="0" indent="-342900" defTabSz="914400" eaLnBrk="1" fontAlgn="auto" latinLnBrk="0" hangingPunct="1">
              <a:lnSpc>
                <a:spcPct val="100000"/>
              </a:lnSpc>
              <a:spcBef>
                <a:spcPts val="600"/>
              </a:spcBef>
              <a:spcAft>
                <a:spcPts val="0"/>
              </a:spcAft>
              <a:buClr>
                <a:srgbClr val="FF6600"/>
              </a:buClr>
              <a:buSzPct val="75000"/>
              <a:buFontTx/>
              <a:buNone/>
              <a:tabLst/>
              <a:defRPr/>
            </a:pPr>
            <a:r>
              <a:rPr kumimoji="0" lang="en-US" altLang="en-US" sz="2000" b="1" i="0" u="none" strike="noStrike" kern="0" cap="none" spc="0" normalizeH="0" baseline="0" noProof="0" dirty="0" smtClean="0">
                <a:ln>
                  <a:noFill/>
                </a:ln>
                <a:solidFill>
                  <a:srgbClr val="C00000"/>
                </a:solidFill>
                <a:effectLst/>
                <a:uLnTx/>
                <a:uFillTx/>
                <a:latin typeface="+mn-lt"/>
              </a:rPr>
              <a:t>Novelty</a:t>
            </a:r>
          </a:p>
          <a:p>
            <a:pPr marL="342900" marR="0" lvl="0" indent="-342900" defTabSz="914400" eaLnBrk="1" fontAlgn="auto" latinLnBrk="0" hangingPunct="1">
              <a:lnSpc>
                <a:spcPct val="100000"/>
              </a:lnSpc>
              <a:spcBef>
                <a:spcPts val="600"/>
              </a:spcBef>
              <a:spcAft>
                <a:spcPts val="0"/>
              </a:spcAft>
              <a:buClr>
                <a:srgbClr val="FF6600"/>
              </a:buClr>
              <a:buSzPct val="75000"/>
              <a:buFontTx/>
              <a:buNone/>
              <a:tabLst/>
              <a:defRPr/>
            </a:pPr>
            <a:r>
              <a:rPr kumimoji="0" lang="en-US" altLang="en-US" sz="2000" b="0" i="0" u="none" strike="noStrike" kern="0" cap="none" spc="0" normalizeH="0" baseline="0" noProof="0" dirty="0" smtClean="0">
                <a:ln>
                  <a:noFill/>
                </a:ln>
                <a:solidFill>
                  <a:srgbClr val="0037A4"/>
                </a:solidFill>
                <a:effectLst/>
                <a:uLnTx/>
                <a:uFillTx/>
                <a:latin typeface="+mn-lt"/>
              </a:rPr>
              <a:t>No </a:t>
            </a:r>
            <a:r>
              <a:rPr kumimoji="0" lang="en-US" altLang="en-US" sz="2000" b="0" i="0" u="none" strike="noStrike" kern="0" cap="none" spc="0" normalizeH="0" baseline="0" noProof="0" dirty="0">
                <a:ln>
                  <a:noFill/>
                </a:ln>
                <a:solidFill>
                  <a:srgbClr val="0037A4"/>
                </a:solidFill>
                <a:effectLst/>
                <a:uLnTx/>
                <a:uFillTx/>
                <a:latin typeface="+mn-lt"/>
              </a:rPr>
              <a:t>identical design has been made available to the public  before the </a:t>
            </a:r>
          </a:p>
          <a:p>
            <a:pPr marL="342900" marR="0" lvl="0" indent="-342900" defTabSz="914400" eaLnBrk="1" fontAlgn="auto" latinLnBrk="0" hangingPunct="1">
              <a:lnSpc>
                <a:spcPct val="100000"/>
              </a:lnSpc>
              <a:spcBef>
                <a:spcPct val="0"/>
              </a:spcBef>
              <a:spcAft>
                <a:spcPts val="0"/>
              </a:spcAft>
              <a:buClr>
                <a:srgbClr val="FF6600"/>
              </a:buClr>
              <a:buSzPct val="75000"/>
              <a:buFontTx/>
              <a:buNone/>
              <a:tabLst/>
              <a:defRPr/>
            </a:pPr>
            <a:r>
              <a:rPr kumimoji="0" lang="en-US" altLang="en-US" sz="2000" b="0" i="0" u="none" strike="noStrike" kern="0" cap="none" spc="0" normalizeH="0" baseline="0" noProof="0" dirty="0">
                <a:ln>
                  <a:noFill/>
                </a:ln>
                <a:solidFill>
                  <a:srgbClr val="0037A4"/>
                </a:solidFill>
                <a:effectLst/>
                <a:uLnTx/>
                <a:uFillTx/>
                <a:latin typeface="+mn-lt"/>
              </a:rPr>
              <a:t>date of application.  (Novelty applies worldwide or regional)</a:t>
            </a:r>
          </a:p>
          <a:p>
            <a:pPr marL="342900" marR="0" lvl="0" indent="-342900" defTabSz="914400" eaLnBrk="1" fontAlgn="auto" latinLnBrk="0" hangingPunct="1">
              <a:lnSpc>
                <a:spcPct val="100000"/>
              </a:lnSpc>
              <a:spcBef>
                <a:spcPts val="600"/>
              </a:spcBef>
              <a:spcAft>
                <a:spcPts val="0"/>
              </a:spcAft>
              <a:buClr>
                <a:srgbClr val="FF6600"/>
              </a:buClr>
              <a:buSzPct val="75000"/>
              <a:buFontTx/>
              <a:buNone/>
              <a:tabLst/>
              <a:defRPr/>
            </a:pPr>
            <a:r>
              <a:rPr kumimoji="0" lang="en-US" altLang="en-US" sz="2000" b="0" i="0" u="none" strike="noStrike" kern="0" cap="none" spc="0" normalizeH="0" baseline="0" noProof="0" dirty="0">
                <a:ln>
                  <a:noFill/>
                </a:ln>
                <a:solidFill>
                  <a:srgbClr val="0037A4"/>
                </a:solidFill>
                <a:effectLst/>
                <a:uLnTx/>
                <a:uFillTx/>
                <a:latin typeface="+mn-lt"/>
              </a:rPr>
              <a:t>	</a:t>
            </a:r>
            <a:r>
              <a:rPr kumimoji="0" lang="en-US" altLang="en-US" sz="2000" b="0" i="0" u="none" strike="noStrike" kern="0" cap="none" spc="0" normalizeH="0" baseline="0" noProof="0" dirty="0">
                <a:ln>
                  <a:noFill/>
                </a:ln>
                <a:solidFill>
                  <a:srgbClr val="0037A4"/>
                </a:solidFill>
                <a:effectLst/>
                <a:uLnTx/>
                <a:uFillTx/>
                <a:latin typeface="+mn-lt"/>
                <a:sym typeface="Wingdings" pitchFamily="2" charset="2"/>
              </a:rPr>
              <a:t> a design shall be deemed to have been made available to </a:t>
            </a:r>
          </a:p>
          <a:p>
            <a:pPr marL="342900" marR="0" lvl="0" indent="-342900" defTabSz="914400" eaLnBrk="1" fontAlgn="auto" latinLnBrk="0" hangingPunct="1">
              <a:lnSpc>
                <a:spcPct val="100000"/>
              </a:lnSpc>
              <a:spcBef>
                <a:spcPct val="0"/>
              </a:spcBef>
              <a:spcAft>
                <a:spcPts val="0"/>
              </a:spcAft>
              <a:buClr>
                <a:srgbClr val="FF6600"/>
              </a:buClr>
              <a:buSzPct val="75000"/>
              <a:buFontTx/>
              <a:buNone/>
              <a:tabLst/>
              <a:defRPr/>
            </a:pPr>
            <a:r>
              <a:rPr kumimoji="0" lang="en-US" altLang="en-US" sz="2000" b="0" i="0" u="none" strike="noStrike" kern="0" cap="none" spc="0" normalizeH="0" baseline="0" noProof="0" dirty="0">
                <a:ln>
                  <a:noFill/>
                </a:ln>
                <a:solidFill>
                  <a:srgbClr val="0037A4"/>
                </a:solidFill>
                <a:effectLst/>
                <a:uLnTx/>
                <a:uFillTx/>
                <a:latin typeface="+mn-lt"/>
                <a:sym typeface="Wingdings" pitchFamily="2" charset="2"/>
              </a:rPr>
              <a:t>  	     the public if it has been published (e.g. in a patent) or exhibited, </a:t>
            </a:r>
          </a:p>
          <a:p>
            <a:pPr marL="342900" marR="0" lvl="0" indent="-342900" defTabSz="914400" eaLnBrk="1" fontAlgn="auto" latinLnBrk="0" hangingPunct="1">
              <a:lnSpc>
                <a:spcPct val="100000"/>
              </a:lnSpc>
              <a:spcBef>
                <a:spcPct val="0"/>
              </a:spcBef>
              <a:spcAft>
                <a:spcPts val="0"/>
              </a:spcAft>
              <a:buClr>
                <a:srgbClr val="FF6600"/>
              </a:buClr>
              <a:buSzPct val="75000"/>
              <a:buFontTx/>
              <a:buNone/>
              <a:tabLst/>
              <a:defRPr/>
            </a:pPr>
            <a:r>
              <a:rPr kumimoji="0" lang="en-US" altLang="en-US" sz="2000" b="0" i="0" u="none" strike="noStrike" kern="0" cap="none" spc="0" normalizeH="0" baseline="0" noProof="0" dirty="0">
                <a:ln>
                  <a:noFill/>
                </a:ln>
                <a:solidFill>
                  <a:srgbClr val="0037A4"/>
                </a:solidFill>
                <a:effectLst/>
                <a:uLnTx/>
                <a:uFillTx/>
                <a:latin typeface="+mn-lt"/>
                <a:sym typeface="Wingdings" pitchFamily="2" charset="2"/>
              </a:rPr>
              <a:t>	     used in the  trade or otherwise disclosed  before the date of application</a:t>
            </a:r>
          </a:p>
          <a:p>
            <a:pPr marL="342900" marR="0" lvl="0" indent="-342900" defTabSz="914400" eaLnBrk="1" fontAlgn="auto" latinLnBrk="0" hangingPunct="1">
              <a:lnSpc>
                <a:spcPct val="100000"/>
              </a:lnSpc>
              <a:spcBef>
                <a:spcPct val="20000"/>
              </a:spcBef>
              <a:spcAft>
                <a:spcPts val="0"/>
              </a:spcAft>
              <a:buClr>
                <a:srgbClr val="FF6600"/>
              </a:buClr>
              <a:buSzPct val="75000"/>
              <a:buFontTx/>
              <a:buNone/>
              <a:tabLst/>
              <a:defRPr/>
            </a:pPr>
            <a:endParaRPr kumimoji="0" lang="en-US" altLang="en-US" sz="2000" b="1" i="0" u="none" strike="noStrike" kern="0" cap="none" spc="0" normalizeH="0" baseline="0" noProof="0" dirty="0" smtClean="0">
              <a:ln>
                <a:noFill/>
              </a:ln>
              <a:solidFill>
                <a:srgbClr val="C00000"/>
              </a:solidFill>
              <a:effectLst/>
              <a:uLnTx/>
              <a:uFillTx/>
              <a:latin typeface="+mn-lt"/>
            </a:endParaRPr>
          </a:p>
          <a:p>
            <a:pPr marL="342900" marR="0" lvl="0" indent="-342900" defTabSz="914400" eaLnBrk="1" fontAlgn="auto" latinLnBrk="0" hangingPunct="1">
              <a:lnSpc>
                <a:spcPct val="100000"/>
              </a:lnSpc>
              <a:spcBef>
                <a:spcPct val="20000"/>
              </a:spcBef>
              <a:spcAft>
                <a:spcPts val="0"/>
              </a:spcAft>
              <a:buClr>
                <a:srgbClr val="FF6600"/>
              </a:buClr>
              <a:buSzPct val="75000"/>
              <a:buFontTx/>
              <a:buNone/>
              <a:tabLst/>
              <a:defRPr/>
            </a:pPr>
            <a:r>
              <a:rPr kumimoji="0" lang="en-US" altLang="en-US" sz="2000" b="1" i="0" u="none" strike="noStrike" kern="0" cap="none" spc="0" normalizeH="0" baseline="0" noProof="0" dirty="0" smtClean="0">
                <a:ln>
                  <a:noFill/>
                </a:ln>
                <a:solidFill>
                  <a:srgbClr val="C00000"/>
                </a:solidFill>
                <a:effectLst/>
                <a:uLnTx/>
                <a:uFillTx/>
                <a:latin typeface="+mn-lt"/>
              </a:rPr>
              <a:t>Individual </a:t>
            </a:r>
            <a:r>
              <a:rPr kumimoji="0" lang="en-US" altLang="en-US" sz="2000" b="1" i="0" u="none" strike="noStrike" kern="0" cap="none" spc="0" normalizeH="0" baseline="0" noProof="0" dirty="0">
                <a:ln>
                  <a:noFill/>
                </a:ln>
                <a:solidFill>
                  <a:srgbClr val="C00000"/>
                </a:solidFill>
                <a:effectLst/>
                <a:uLnTx/>
                <a:uFillTx/>
                <a:latin typeface="+mn-lt"/>
              </a:rPr>
              <a:t>character</a:t>
            </a:r>
            <a:endParaRPr kumimoji="0" lang="en-US" altLang="en-US" sz="2000" b="0" i="0" u="none" strike="noStrike" kern="0" cap="none" spc="0" normalizeH="0" baseline="0" noProof="0" dirty="0">
              <a:ln>
                <a:noFill/>
              </a:ln>
              <a:solidFill>
                <a:sysClr val="windowText" lastClr="000000"/>
              </a:solidFill>
              <a:effectLst/>
              <a:uLnTx/>
              <a:uFillTx/>
              <a:latin typeface="+mn-lt"/>
            </a:endParaRPr>
          </a:p>
          <a:p>
            <a:pPr marL="342900" marR="0" lvl="0" indent="-342900" algn="just" defTabSz="914400" eaLnBrk="1" fontAlgn="auto" latinLnBrk="0" hangingPunct="1">
              <a:lnSpc>
                <a:spcPct val="100000"/>
              </a:lnSpc>
              <a:spcBef>
                <a:spcPts val="600"/>
              </a:spcBef>
              <a:spcAft>
                <a:spcPts val="0"/>
              </a:spcAft>
              <a:buClr>
                <a:srgbClr val="FF6600"/>
              </a:buClr>
              <a:buSzPct val="75000"/>
              <a:buFontTx/>
              <a:buNone/>
              <a:tabLst/>
              <a:defRPr/>
            </a:pPr>
            <a:r>
              <a:rPr kumimoji="0" lang="en-US" altLang="en-US" sz="2000" b="0" i="0" u="none" strike="noStrike" kern="0" cap="none" spc="0" normalizeH="0" baseline="0" noProof="0" dirty="0">
                <a:ln>
                  <a:noFill/>
                </a:ln>
                <a:solidFill>
                  <a:srgbClr val="0037A4"/>
                </a:solidFill>
                <a:effectLst/>
                <a:uLnTx/>
                <a:uFillTx/>
                <a:latin typeface="+mn-lt"/>
              </a:rPr>
              <a:t>The overall impression differs from the overall impression produced </a:t>
            </a:r>
          </a:p>
          <a:p>
            <a:pPr marL="342900" marR="0" lvl="0" indent="-342900" defTabSz="914400" eaLnBrk="1" fontAlgn="auto" latinLnBrk="0" hangingPunct="1">
              <a:lnSpc>
                <a:spcPct val="100000"/>
              </a:lnSpc>
              <a:spcBef>
                <a:spcPct val="0"/>
              </a:spcBef>
              <a:spcAft>
                <a:spcPts val="1200"/>
              </a:spcAft>
              <a:buClr>
                <a:srgbClr val="FF6600"/>
              </a:buClr>
              <a:buSzPct val="75000"/>
              <a:buFontTx/>
              <a:buNone/>
              <a:tabLst/>
              <a:defRPr/>
            </a:pPr>
            <a:r>
              <a:rPr kumimoji="0" lang="en-US" altLang="en-US" sz="2000" b="0" i="0" u="none" strike="noStrike" kern="0" cap="none" spc="0" normalizeH="0" baseline="0" noProof="0" dirty="0">
                <a:ln>
                  <a:noFill/>
                </a:ln>
                <a:solidFill>
                  <a:srgbClr val="0037A4"/>
                </a:solidFill>
                <a:effectLst/>
                <a:uLnTx/>
                <a:uFillTx/>
                <a:latin typeface="+mn-lt"/>
              </a:rPr>
              <a:t>by any design made available to the public.</a:t>
            </a:r>
          </a:p>
          <a:p>
            <a:pPr marL="342900" marR="0" lvl="0" indent="-342900" defTabSz="914400" eaLnBrk="1" fontAlgn="auto" latinLnBrk="0" hangingPunct="1">
              <a:lnSpc>
                <a:spcPct val="100000"/>
              </a:lnSpc>
              <a:spcBef>
                <a:spcPct val="0"/>
              </a:spcBef>
              <a:spcAft>
                <a:spcPts val="0"/>
              </a:spcAft>
              <a:buClr>
                <a:srgbClr val="FF6600"/>
              </a:buClr>
              <a:buSzPct val="75000"/>
              <a:buFontTx/>
              <a:buNone/>
              <a:tabLst/>
              <a:defRPr/>
            </a:pPr>
            <a:r>
              <a:rPr kumimoji="0" lang="en-US" altLang="en-US" sz="2000" b="0" i="0" u="none" strike="noStrike" kern="0" cap="none" spc="0" normalizeH="0" baseline="0" noProof="0" dirty="0">
                <a:ln>
                  <a:noFill/>
                </a:ln>
                <a:solidFill>
                  <a:srgbClr val="0037A4"/>
                </a:solidFill>
                <a:effectLst/>
                <a:uLnTx/>
                <a:uFillTx/>
                <a:latin typeface="+mn-lt"/>
              </a:rPr>
              <a:t>In assessing individual character, the degree of freedom of the </a:t>
            </a:r>
          </a:p>
          <a:p>
            <a:pPr marL="342900" marR="0" lvl="0" indent="-342900" defTabSz="914400" eaLnBrk="1" fontAlgn="auto" latinLnBrk="0" hangingPunct="1">
              <a:lnSpc>
                <a:spcPct val="100000"/>
              </a:lnSpc>
              <a:spcBef>
                <a:spcPct val="0"/>
              </a:spcBef>
              <a:spcAft>
                <a:spcPts val="0"/>
              </a:spcAft>
              <a:buClr>
                <a:srgbClr val="FF6600"/>
              </a:buClr>
              <a:buSzPct val="75000"/>
              <a:buFontTx/>
              <a:buNone/>
              <a:tabLst/>
              <a:defRPr/>
            </a:pPr>
            <a:r>
              <a:rPr kumimoji="0" lang="en-US" altLang="en-US" sz="2000" b="0" i="0" u="none" strike="noStrike" kern="0" cap="none" spc="0" normalizeH="0" baseline="0" noProof="0" dirty="0">
                <a:ln>
                  <a:noFill/>
                </a:ln>
                <a:solidFill>
                  <a:srgbClr val="0037A4"/>
                </a:solidFill>
                <a:effectLst/>
                <a:uLnTx/>
                <a:uFillTx/>
                <a:latin typeface="+mn-lt"/>
              </a:rPr>
              <a:t>designer in developing the design shall be taken into consideration</a:t>
            </a:r>
            <a:r>
              <a:rPr kumimoji="0" lang="en-US" altLang="en-US" sz="2000" b="0" i="0" u="none" strike="noStrike" kern="0" cap="none" spc="0" normalizeH="0" baseline="0" noProof="0" dirty="0" smtClean="0">
                <a:ln>
                  <a:noFill/>
                </a:ln>
                <a:solidFill>
                  <a:sysClr val="windowText" lastClr="000000"/>
                </a:solidFill>
                <a:effectLst/>
                <a:uLnTx/>
                <a:uFillTx/>
                <a:latin typeface="+mn-lt"/>
              </a:rPr>
              <a:t>.</a:t>
            </a:r>
          </a:p>
        </p:txBody>
      </p:sp>
      <p:sp>
        <p:nvSpPr>
          <p:cNvPr id="2" name="TextBox 1"/>
          <p:cNvSpPr txBox="1"/>
          <p:nvPr/>
        </p:nvSpPr>
        <p:spPr>
          <a:xfrm>
            <a:off x="271806" y="5772090"/>
            <a:ext cx="6629400" cy="400110"/>
          </a:xfrm>
          <a:prstGeom prst="rect">
            <a:avLst/>
          </a:prstGeom>
          <a:noFill/>
        </p:spPr>
        <p:txBody>
          <a:bodyPr wrap="square" rtlCol="0">
            <a:spAutoFit/>
          </a:bodyPr>
          <a:lstStyle/>
          <a:p>
            <a:r>
              <a:rPr lang="fr-CH" sz="2000" dirty="0" smtClean="0"/>
              <a:t>=&gt; The clients </a:t>
            </a:r>
            <a:r>
              <a:rPr lang="fr-CH" sz="2000" dirty="0" err="1" smtClean="0"/>
              <a:t>very</a:t>
            </a:r>
            <a:r>
              <a:rPr lang="fr-CH" sz="2000" dirty="0" smtClean="0"/>
              <a:t> </a:t>
            </a:r>
            <a:r>
              <a:rPr lang="fr-CH" sz="2000" dirty="0" err="1" smtClean="0"/>
              <a:t>often</a:t>
            </a:r>
            <a:r>
              <a:rPr lang="fr-CH" sz="2000" dirty="0" smtClean="0"/>
              <a:t> struggle </a:t>
            </a:r>
            <a:r>
              <a:rPr lang="fr-CH" sz="2000" dirty="0" err="1" smtClean="0"/>
              <a:t>with</a:t>
            </a:r>
            <a:r>
              <a:rPr lang="fr-CH" sz="2000" dirty="0" smtClean="0"/>
              <a:t> </a:t>
            </a:r>
            <a:r>
              <a:rPr lang="fr-CH" sz="2000" dirty="0" err="1" smtClean="0"/>
              <a:t>this</a:t>
            </a:r>
            <a:r>
              <a:rPr lang="fr-CH" sz="2000" dirty="0" smtClean="0"/>
              <a:t>!</a:t>
            </a:r>
            <a:endParaRPr lang="fr-CH" sz="2000" dirty="0"/>
          </a:p>
        </p:txBody>
      </p:sp>
    </p:spTree>
    <p:extLst>
      <p:ext uri="{BB962C8B-B14F-4D97-AF65-F5344CB8AC3E}">
        <p14:creationId xmlns:p14="http://schemas.microsoft.com/office/powerpoint/2010/main" val="236688170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_english">
  <a:themeElements>
    <a:clrScheme name="template_englis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_english">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template_englis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_englis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_englis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_englis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_englis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_englis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_englis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_englis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_englis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_englis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_englis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_englis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2193</TotalTime>
  <Words>1919</Words>
  <Application>Microsoft Office PowerPoint</Application>
  <PresentationFormat>On-screen Show (4:3)</PresentationFormat>
  <Paragraphs>323</Paragraphs>
  <Slides>30</Slides>
  <Notes>5</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template_english</vt:lpstr>
      <vt:lpstr>Protecting Designs Internationally Experience from an Industry/practitioner  Perspective</vt:lpstr>
      <vt:lpstr>Introduction</vt:lpstr>
      <vt:lpstr>Example: Companies like Nestlé manage large portfolios of Brands…</vt:lpstr>
      <vt:lpstr>PowerPoint Presentation</vt:lpstr>
      <vt:lpstr>Building a sound Protection Strategy</vt:lpstr>
      <vt:lpstr>What is the best option of protection…? National and/or International Filings..? </vt:lpstr>
      <vt:lpstr>International Registrations – An obvious option for big companies!</vt:lpstr>
      <vt:lpstr>Nestlé is also a big user of the Madrid Protocol and of the Hague Agreement</vt:lpstr>
      <vt:lpstr>PowerPoint Presentation</vt:lpstr>
      <vt:lpstr>PowerPoint Presentation</vt:lpstr>
      <vt:lpstr>Design Protection Strategy – Assessment Criterias for protection </vt:lpstr>
      <vt:lpstr>Designs - weak protections…? </vt:lpstr>
      <vt:lpstr>Hague Union</vt:lpstr>
      <vt:lpstr>Extending and planning to further grow…</vt:lpstr>
      <vt:lpstr>Why use The Hague System?</vt:lpstr>
      <vt:lpstr>Practical Advantages of The Hague System</vt:lpstr>
      <vt:lpstr>Practical Advantages of The Hague System</vt:lpstr>
      <vt:lpstr>Practical Advantages of The Hague System</vt:lpstr>
      <vt:lpstr>PowerPoint Presentation</vt:lpstr>
      <vt:lpstr>PowerPoint Presentation</vt:lpstr>
      <vt:lpstr>PowerPoint Presentation</vt:lpstr>
      <vt:lpstr>When filing, a combination of various views may be possible </vt:lpstr>
      <vt:lpstr>Elements for which protection is claimed should be clear…</vt:lpstr>
      <vt:lpstr>Combination of color and black and white views is possible but…</vt:lpstr>
      <vt:lpstr>Nestlé protects internationally various types of designs…</vt:lpstr>
      <vt:lpstr>…depending of the nature of the businesses…</vt:lpstr>
      <vt:lpstr>Practical difficulties with new members states may influence the filing strategy…</vt:lpstr>
      <vt:lpstr>Flexibility and simplicity is a key success factor to using the Hague system even more!</vt:lpstr>
      <vt:lpstr>To conclude: The Hague System is altogether….</vt:lpstr>
      <vt:lpstr>PowerPoint Presentation</vt:lpstr>
    </vt:vector>
  </TitlesOfParts>
  <Company>Galderma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DOLEAC Hubert</dc:creator>
  <cp:lastModifiedBy>FRICOT Karine</cp:lastModifiedBy>
  <cp:revision>144</cp:revision>
  <cp:lastPrinted>2018-07-17T12:38:07Z</cp:lastPrinted>
  <dcterms:created xsi:type="dcterms:W3CDTF">2016-11-04T14:16:33Z</dcterms:created>
  <dcterms:modified xsi:type="dcterms:W3CDTF">2018-07-17T15:27:05Z</dcterms:modified>
</cp:coreProperties>
</file>