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85" r:id="rId2"/>
    <p:sldId id="386" r:id="rId3"/>
    <p:sldId id="407" r:id="rId4"/>
    <p:sldId id="405" r:id="rId5"/>
    <p:sldId id="428" r:id="rId6"/>
    <p:sldId id="351" r:id="rId7"/>
    <p:sldId id="350" r:id="rId8"/>
    <p:sldId id="339" r:id="rId9"/>
    <p:sldId id="343" r:id="rId10"/>
    <p:sldId id="425" r:id="rId11"/>
    <p:sldId id="421" r:id="rId12"/>
    <p:sldId id="429" r:id="rId13"/>
    <p:sldId id="396" r:id="rId14"/>
    <p:sldId id="416" r:id="rId15"/>
    <p:sldId id="417" r:id="rId16"/>
    <p:sldId id="374" r:id="rId17"/>
    <p:sldId id="418" r:id="rId18"/>
    <p:sldId id="419" r:id="rId19"/>
    <p:sldId id="430" r:id="rId20"/>
    <p:sldId id="413" r:id="rId21"/>
    <p:sldId id="390" r:id="rId22"/>
    <p:sldId id="353" r:id="rId23"/>
    <p:sldId id="372" r:id="rId24"/>
    <p:sldId id="373" r:id="rId25"/>
    <p:sldId id="431" r:id="rId26"/>
    <p:sldId id="422" r:id="rId27"/>
    <p:sldId id="433" r:id="rId28"/>
    <p:sldId id="426" r:id="rId29"/>
    <p:sldId id="389" r:id="rId30"/>
    <p:sldId id="432" r:id="rId31"/>
    <p:sldId id="388" r:id="rId32"/>
    <p:sldId id="349" r:id="rId33"/>
    <p:sldId id="371" r:id="rId34"/>
    <p:sldId id="415" r:id="rId35"/>
    <p:sldId id="364" r:id="rId36"/>
    <p:sldId id="363" r:id="rId37"/>
    <p:sldId id="365" r:id="rId38"/>
    <p:sldId id="366" r:id="rId39"/>
    <p:sldId id="367" r:id="rId40"/>
    <p:sldId id="427" r:id="rId41"/>
    <p:sldId id="392" r:id="rId42"/>
    <p:sldId id="393" r:id="rId43"/>
    <p:sldId id="411" r:id="rId44"/>
    <p:sldId id="412" r:id="rId45"/>
    <p:sldId id="395" r:id="rId46"/>
    <p:sldId id="397" r:id="rId47"/>
    <p:sldId id="410" r:id="rId48"/>
    <p:sldId id="402" r:id="rId49"/>
    <p:sldId id="403" r:id="rId50"/>
    <p:sldId id="404" r:id="rId51"/>
  </p:sldIdLst>
  <p:sldSz cx="9144000" cy="6858000" type="screen4x3"/>
  <p:notesSz cx="9926638" cy="6797675"/>
  <p:defaultTextStyle>
    <a:defPPr>
      <a:defRPr lang="en-US"/>
    </a:defPPr>
    <a:lvl1pPr algn="ctr" rtl="0" fontAlgn="base">
      <a:spcBef>
        <a:spcPct val="50000"/>
      </a:spcBef>
      <a:spcAft>
        <a:spcPct val="0"/>
      </a:spcAft>
      <a:defRPr sz="1600" kern="1200">
        <a:solidFill>
          <a:schemeClr val="tx1"/>
        </a:solidFill>
        <a:latin typeface="Arial" charset="0"/>
        <a:ea typeface="+mn-ea"/>
        <a:cs typeface="Arial" charset="0"/>
      </a:defRPr>
    </a:lvl1pPr>
    <a:lvl2pPr marL="457200" algn="ctr" rtl="0" fontAlgn="base">
      <a:spcBef>
        <a:spcPct val="50000"/>
      </a:spcBef>
      <a:spcAft>
        <a:spcPct val="0"/>
      </a:spcAft>
      <a:defRPr sz="1600" kern="1200">
        <a:solidFill>
          <a:schemeClr val="tx1"/>
        </a:solidFill>
        <a:latin typeface="Arial" charset="0"/>
        <a:ea typeface="+mn-ea"/>
        <a:cs typeface="Arial" charset="0"/>
      </a:defRPr>
    </a:lvl2pPr>
    <a:lvl3pPr marL="914400" algn="ctr" rtl="0" fontAlgn="base">
      <a:spcBef>
        <a:spcPct val="50000"/>
      </a:spcBef>
      <a:spcAft>
        <a:spcPct val="0"/>
      </a:spcAft>
      <a:defRPr sz="1600" kern="1200">
        <a:solidFill>
          <a:schemeClr val="tx1"/>
        </a:solidFill>
        <a:latin typeface="Arial" charset="0"/>
        <a:ea typeface="+mn-ea"/>
        <a:cs typeface="Arial" charset="0"/>
      </a:defRPr>
    </a:lvl3pPr>
    <a:lvl4pPr marL="1371600" algn="ctr" rtl="0" fontAlgn="base">
      <a:spcBef>
        <a:spcPct val="50000"/>
      </a:spcBef>
      <a:spcAft>
        <a:spcPct val="0"/>
      </a:spcAft>
      <a:defRPr sz="1600" kern="1200">
        <a:solidFill>
          <a:schemeClr val="tx1"/>
        </a:solidFill>
        <a:latin typeface="Arial" charset="0"/>
        <a:ea typeface="+mn-ea"/>
        <a:cs typeface="Arial" charset="0"/>
      </a:defRPr>
    </a:lvl4pPr>
    <a:lvl5pPr marL="1828800" algn="ctr" rtl="0" fontAlgn="base">
      <a:spcBef>
        <a:spcPct val="5000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663"/>
    <a:srgbClr val="061DCA"/>
    <a:srgbClr val="70899B"/>
    <a:srgbClr val="FEB0A0"/>
    <a:srgbClr val="726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99" autoAdjust="0"/>
    <p:restoredTop sz="92063" autoAdjust="0"/>
  </p:normalViewPr>
  <p:slideViewPr>
    <p:cSldViewPr>
      <p:cViewPr>
        <p:scale>
          <a:sx n="110" d="100"/>
          <a:sy n="110" d="100"/>
        </p:scale>
        <p:origin x="-1644" y="-138"/>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26%20La%20Haye%202017%20Refusal%20Study\Genevi&#232;ve\United%20Kingdom\Up%20to%20June%2012%202018\0618%20UK%203%20i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dirty="0">
                <a:solidFill>
                  <a:srgbClr val="002060"/>
                </a:solidFill>
                <a:effectLst/>
              </a:rPr>
              <a:t>USPTO, JPO &amp; KIPO -  Refusal Grounds</a:t>
            </a:r>
            <a:endParaRPr lang="en-US" sz="1600" dirty="0">
              <a:solidFill>
                <a:srgbClr val="002060"/>
              </a:solidFill>
              <a:effectLst/>
            </a:endParaRPr>
          </a:p>
          <a:p>
            <a:pPr>
              <a:defRPr/>
            </a:pPr>
            <a:r>
              <a:rPr lang="en-US" sz="1400" b="1" i="0" baseline="0" dirty="0" smtClean="0">
                <a:solidFill>
                  <a:srgbClr val="002060"/>
                </a:solidFill>
                <a:effectLst/>
              </a:rPr>
              <a:t>As included in all refusals </a:t>
            </a:r>
            <a:r>
              <a:rPr lang="en-US" sz="1400" b="1" i="0" baseline="0" dirty="0">
                <a:solidFill>
                  <a:srgbClr val="002060"/>
                </a:solidFill>
                <a:effectLst/>
              </a:rPr>
              <a:t>recorded </a:t>
            </a:r>
            <a:r>
              <a:rPr lang="en-US" sz="1400" b="1" i="0" baseline="0" dirty="0" smtClean="0">
                <a:solidFill>
                  <a:srgbClr val="002060"/>
                </a:solidFill>
                <a:effectLst/>
              </a:rPr>
              <a:t>against </a:t>
            </a:r>
            <a:r>
              <a:rPr lang="en-US" sz="1400" b="1" i="0" baseline="0" dirty="0">
                <a:solidFill>
                  <a:srgbClr val="002060"/>
                </a:solidFill>
                <a:effectLst/>
              </a:rPr>
              <a:t>UK-origin </a:t>
            </a:r>
            <a:r>
              <a:rPr lang="en-US" sz="1400" b="1" i="0" baseline="0" dirty="0" smtClean="0">
                <a:solidFill>
                  <a:srgbClr val="002060"/>
                </a:solidFill>
                <a:effectLst/>
              </a:rPr>
              <a:t>designs, up to June 10, 2018</a:t>
            </a:r>
            <a:endParaRPr lang="en-US" sz="1400" dirty="0">
              <a:solidFill>
                <a:srgbClr val="002060"/>
              </a:solidFill>
              <a:effectLst/>
            </a:endParaRPr>
          </a:p>
        </c:rich>
      </c:tx>
      <c:layout/>
      <c:overlay val="0"/>
    </c:title>
    <c:autoTitleDeleted val="0"/>
    <c:view3D>
      <c:rotX val="1"/>
      <c:rotY val="0"/>
      <c:rAngAx val="0"/>
      <c:perspective val="80"/>
    </c:view3D>
    <c:floor>
      <c:thickness val="0"/>
    </c:floor>
    <c:sideWall>
      <c:thickness val="0"/>
    </c:sideWall>
    <c:backWall>
      <c:thickness val="0"/>
    </c:backWall>
    <c:plotArea>
      <c:layout/>
      <c:bar3DChart>
        <c:barDir val="col"/>
        <c:grouping val="clustered"/>
        <c:varyColors val="0"/>
        <c:ser>
          <c:idx val="0"/>
          <c:order val="0"/>
          <c:tx>
            <c:strRef>
              <c:f>Sheet1!$C$40</c:f>
              <c:strCache>
                <c:ptCount val="1"/>
                <c:pt idx="0">
                  <c:v>USPTO</c:v>
                </c:pt>
              </c:strCache>
            </c:strRef>
          </c:tx>
          <c:spPr>
            <a:solidFill>
              <a:srgbClr val="0070C0"/>
            </a:solidFill>
          </c:spPr>
          <c:invertIfNegative val="0"/>
          <c:cat>
            <c:strRef>
              <c:f>Sheet1!$D$39:$I$39</c:f>
              <c:strCache>
                <c:ptCount val="6"/>
                <c:pt idx="0">
                  <c:v>Insufficient disclosure </c:v>
                </c:pt>
                <c:pt idx="1">
                  <c:v>Unity of Design</c:v>
                </c:pt>
                <c:pt idx="2">
                  <c:v>Conflict Appl/Reg</c:v>
                </c:pt>
                <c:pt idx="3">
                  <c:v>Lack of Novelty</c:v>
                </c:pt>
                <c:pt idx="4">
                  <c:v>Ambiguous Product Designation</c:v>
                </c:pt>
                <c:pt idx="5">
                  <c:v>Definition of Design </c:v>
                </c:pt>
              </c:strCache>
            </c:strRef>
          </c:cat>
          <c:val>
            <c:numRef>
              <c:f>Sheet1!$D$40:$I$40</c:f>
              <c:numCache>
                <c:formatCode>0.00%</c:formatCode>
                <c:ptCount val="6"/>
                <c:pt idx="0">
                  <c:v>0.1956</c:v>
                </c:pt>
                <c:pt idx="1">
                  <c:v>0.80430000000000001</c:v>
                </c:pt>
                <c:pt idx="2">
                  <c:v>3.5999999999999999E-3</c:v>
                </c:pt>
                <c:pt idx="3">
                  <c:v>2.1700000000000001E-2</c:v>
                </c:pt>
                <c:pt idx="4">
                  <c:v>4.3400000000000001E-2</c:v>
                </c:pt>
                <c:pt idx="5">
                  <c:v>1.0800000000000001E-2</c:v>
                </c:pt>
              </c:numCache>
            </c:numRef>
          </c:val>
        </c:ser>
        <c:ser>
          <c:idx val="1"/>
          <c:order val="1"/>
          <c:tx>
            <c:strRef>
              <c:f>Sheet1!$C$41</c:f>
              <c:strCache>
                <c:ptCount val="1"/>
                <c:pt idx="0">
                  <c:v>JPO</c:v>
                </c:pt>
              </c:strCache>
            </c:strRef>
          </c:tx>
          <c:spPr>
            <a:solidFill>
              <a:srgbClr val="C00000"/>
            </a:solidFill>
          </c:spPr>
          <c:invertIfNegative val="0"/>
          <c:cat>
            <c:strRef>
              <c:f>Sheet1!$D$39:$I$39</c:f>
              <c:strCache>
                <c:ptCount val="6"/>
                <c:pt idx="0">
                  <c:v>Insufficient disclosure </c:v>
                </c:pt>
                <c:pt idx="1">
                  <c:v>Unity of Design</c:v>
                </c:pt>
                <c:pt idx="2">
                  <c:v>Conflict Appl/Reg</c:v>
                </c:pt>
                <c:pt idx="3">
                  <c:v>Lack of Novelty</c:v>
                </c:pt>
                <c:pt idx="4">
                  <c:v>Ambiguous Product Designation</c:v>
                </c:pt>
                <c:pt idx="5">
                  <c:v>Definition of Design </c:v>
                </c:pt>
              </c:strCache>
            </c:strRef>
          </c:cat>
          <c:val>
            <c:numRef>
              <c:f>Sheet1!$D$41:$I$41</c:f>
              <c:numCache>
                <c:formatCode>0.00%</c:formatCode>
                <c:ptCount val="6"/>
                <c:pt idx="0">
                  <c:v>0.61009999999999998</c:v>
                </c:pt>
                <c:pt idx="1">
                  <c:v>1.6899999999999998E-2</c:v>
                </c:pt>
                <c:pt idx="2">
                  <c:v>0.18640000000000001</c:v>
                </c:pt>
                <c:pt idx="3">
                  <c:v>0.32200000000000001</c:v>
                </c:pt>
                <c:pt idx="4">
                  <c:v>0.1016</c:v>
                </c:pt>
                <c:pt idx="5">
                  <c:v>3.3799999999999997E-2</c:v>
                </c:pt>
              </c:numCache>
            </c:numRef>
          </c:val>
        </c:ser>
        <c:ser>
          <c:idx val="2"/>
          <c:order val="2"/>
          <c:tx>
            <c:strRef>
              <c:f>Sheet1!$C$42</c:f>
              <c:strCache>
                <c:ptCount val="1"/>
                <c:pt idx="0">
                  <c:v>KIPO</c:v>
                </c:pt>
              </c:strCache>
            </c:strRef>
          </c:tx>
          <c:spPr>
            <a:solidFill>
              <a:srgbClr val="92D050"/>
            </a:solidFill>
          </c:spPr>
          <c:invertIfNegative val="0"/>
          <c:cat>
            <c:strRef>
              <c:f>Sheet1!$D$39:$I$39</c:f>
              <c:strCache>
                <c:ptCount val="6"/>
                <c:pt idx="0">
                  <c:v>Insufficient disclosure </c:v>
                </c:pt>
                <c:pt idx="1">
                  <c:v>Unity of Design</c:v>
                </c:pt>
                <c:pt idx="2">
                  <c:v>Conflict Appl/Reg</c:v>
                </c:pt>
                <c:pt idx="3">
                  <c:v>Lack of Novelty</c:v>
                </c:pt>
                <c:pt idx="4">
                  <c:v>Ambiguous Product Designation</c:v>
                </c:pt>
                <c:pt idx="5">
                  <c:v>Definition of Design </c:v>
                </c:pt>
              </c:strCache>
            </c:strRef>
          </c:cat>
          <c:val>
            <c:numRef>
              <c:f>Sheet1!$D$42:$I$42</c:f>
              <c:numCache>
                <c:formatCode>0.00%</c:formatCode>
                <c:ptCount val="6"/>
                <c:pt idx="0">
                  <c:v>0.79530000000000001</c:v>
                </c:pt>
                <c:pt idx="1">
                  <c:v>2.0400000000000001E-2</c:v>
                </c:pt>
                <c:pt idx="2">
                  <c:v>0.1938</c:v>
                </c:pt>
                <c:pt idx="3">
                  <c:v>5.0999999999999997E-2</c:v>
                </c:pt>
                <c:pt idx="4">
                  <c:v>4.0800000000000003E-2</c:v>
                </c:pt>
                <c:pt idx="5">
                  <c:v>3.0599999999999999E-2</c:v>
                </c:pt>
              </c:numCache>
            </c:numRef>
          </c:val>
        </c:ser>
        <c:dLbls>
          <c:showLegendKey val="0"/>
          <c:showVal val="0"/>
          <c:showCatName val="0"/>
          <c:showSerName val="0"/>
          <c:showPercent val="0"/>
          <c:showBubbleSize val="0"/>
        </c:dLbls>
        <c:gapWidth val="150"/>
        <c:shape val="box"/>
        <c:axId val="133539712"/>
        <c:axId val="133541248"/>
        <c:axId val="0"/>
      </c:bar3DChart>
      <c:catAx>
        <c:axId val="133539712"/>
        <c:scaling>
          <c:orientation val="minMax"/>
        </c:scaling>
        <c:delete val="0"/>
        <c:axPos val="b"/>
        <c:majorTickMark val="out"/>
        <c:minorTickMark val="none"/>
        <c:tickLblPos val="nextTo"/>
        <c:crossAx val="133541248"/>
        <c:crosses val="autoZero"/>
        <c:auto val="1"/>
        <c:lblAlgn val="ctr"/>
        <c:lblOffset val="100"/>
        <c:noMultiLvlLbl val="0"/>
      </c:catAx>
      <c:valAx>
        <c:axId val="133541248"/>
        <c:scaling>
          <c:orientation val="minMax"/>
        </c:scaling>
        <c:delete val="0"/>
        <c:axPos val="l"/>
        <c:majorGridlines/>
        <c:numFmt formatCode="0%" sourceLinked="0"/>
        <c:majorTickMark val="out"/>
        <c:minorTickMark val="none"/>
        <c:tickLblPos val="nextTo"/>
        <c:txPr>
          <a:bodyPr/>
          <a:lstStyle/>
          <a:p>
            <a:pPr>
              <a:defRPr b="1">
                <a:solidFill>
                  <a:srgbClr val="002060"/>
                </a:solidFill>
              </a:defRPr>
            </a:pPr>
            <a:endParaRPr lang="en-US"/>
          </a:p>
        </c:txPr>
        <c:crossAx val="133539712"/>
        <c:crosses val="autoZero"/>
        <c:crossBetween val="between"/>
      </c:valAx>
      <c:dTable>
        <c:showHorzBorder val="1"/>
        <c:showVertBorder val="1"/>
        <c:showOutline val="1"/>
        <c:showKeys val="1"/>
        <c:txPr>
          <a:bodyPr/>
          <a:lstStyle/>
          <a:p>
            <a:pPr rtl="0">
              <a:defRPr b="1">
                <a:solidFill>
                  <a:srgbClr val="002060"/>
                </a:solidFill>
              </a:defRPr>
            </a:pPr>
            <a:endParaRPr lang="en-US"/>
          </a:p>
        </c:txPr>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2EA5AE93-C2E0-4879-9D90-2EE86C83A881}" type="datetimeFigureOut">
              <a:rPr lang="en-US" smtClean="0"/>
              <a:t>7/17/2018</a:t>
            </a:fld>
            <a:endParaRPr lang="en-US"/>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F2C37A02-D3F3-4F2E-992A-DEA6370F4A1D}" type="slidenum">
              <a:rPr lang="en-US" smtClean="0"/>
              <a:t>‹#›</a:t>
            </a:fld>
            <a:endParaRPr lang="en-US"/>
          </a:p>
        </p:txBody>
      </p:sp>
    </p:spTree>
    <p:extLst>
      <p:ext uri="{BB962C8B-B14F-4D97-AF65-F5344CB8AC3E}">
        <p14:creationId xmlns:p14="http://schemas.microsoft.com/office/powerpoint/2010/main" val="353087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smtClean="0"/>
            </a:lvl1pPr>
          </a:lstStyle>
          <a:p>
            <a:pPr>
              <a:defRPr/>
            </a:pPr>
            <a:fld id="{ABC31CBC-28DA-4C2C-AF57-D89F15BD4A1A}" type="datetimeFigureOut">
              <a:rPr lang="en-US"/>
              <a:pPr>
                <a:defRPr/>
              </a:pPr>
              <a:t>7/17/2018</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92664" y="3228895"/>
            <a:ext cx="7941310" cy="305895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smtClean="0"/>
            </a:lvl1pPr>
          </a:lstStyle>
          <a:p>
            <a:pPr>
              <a:defRPr/>
            </a:pPr>
            <a:fld id="{5B32609A-E513-4899-BB29-0077BE136184}" type="slidenum">
              <a:rPr lang="en-US"/>
              <a:pPr>
                <a:defRPr/>
              </a:pPr>
              <a:t>‹#›</a:t>
            </a:fld>
            <a:endParaRPr lang="en-US"/>
          </a:p>
        </p:txBody>
      </p:sp>
    </p:spTree>
    <p:extLst>
      <p:ext uri="{BB962C8B-B14F-4D97-AF65-F5344CB8AC3E}">
        <p14:creationId xmlns:p14="http://schemas.microsoft.com/office/powerpoint/2010/main" val="4191562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3627C61-FEB7-4D70-A65C-2799538C3227}" type="slidenum">
              <a:rPr lang="en-US" altLang="ja-JP">
                <a:ea typeface="ＭＳ Ｐゴシック" pitchFamily="34" charset="-128"/>
              </a:rPr>
              <a:pPr eaLnBrk="1" hangingPunct="1">
                <a:spcBef>
                  <a:spcPct val="0"/>
                </a:spcBef>
              </a:pPr>
              <a:t>7</a:t>
            </a:fld>
            <a:endParaRPr lang="en-US" altLang="ja-JP">
              <a:ea typeface="ＭＳ Ｐゴシック" pitchFamily="34" charset="-128"/>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2051050" y="981075"/>
            <a:ext cx="3384550" cy="647700"/>
          </a:xfrm>
          <a:prstGeom prst="upArrow">
            <a:avLst>
              <a:gd name="adj1" fmla="val 50000"/>
              <a:gd name="adj2"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eaLnBrk="1" hangingPunct="1">
              <a:defRPr/>
            </a:pPr>
            <a:endParaRPr lang="en-US" altLang="en-US" smtClean="0"/>
          </a:p>
        </p:txBody>
      </p:sp>
      <p:sp>
        <p:nvSpPr>
          <p:cNvPr id="3074" name="Rectangle 2"/>
          <p:cNvSpPr>
            <a:spLocks noGrp="1" noChangeArrowheads="1"/>
          </p:cNvSpPr>
          <p:nvPr>
            <p:ph type="ctrTitle"/>
          </p:nvPr>
        </p:nvSpPr>
        <p:spPr>
          <a:xfrm>
            <a:off x="685800" y="2130425"/>
            <a:ext cx="7772400" cy="1470025"/>
          </a:xfrm>
        </p:spPr>
        <p:txBody>
          <a:bodyPr/>
          <a:lstStyle>
            <a:lvl1pPr>
              <a:defRPr sz="20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684213" y="3886200"/>
            <a:ext cx="6400800" cy="1752600"/>
          </a:xfrm>
        </p:spPr>
        <p:txBody>
          <a:bodyPr/>
          <a:lstStyle>
            <a:lvl1pPr marL="0" indent="0">
              <a:buFontTx/>
              <a:buNone/>
              <a:defRPr sz="1800"/>
            </a:lvl1pPr>
          </a:lstStyle>
          <a:p>
            <a:pPr lvl="0"/>
            <a:r>
              <a:rPr lang="en-US" altLang="en-US" noProof="0" smtClean="0"/>
              <a:t>Click to edit Master subtitle style</a:t>
            </a:r>
          </a:p>
        </p:txBody>
      </p:sp>
    </p:spTree>
    <p:extLst>
      <p:ext uri="{BB962C8B-B14F-4D97-AF65-F5344CB8AC3E}">
        <p14:creationId xmlns:p14="http://schemas.microsoft.com/office/powerpoint/2010/main" val="262605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53FA4EF-63D8-4688-9371-FAE57714C546}" type="slidenum">
              <a:rPr lang="en-US" altLang="en-US"/>
              <a:pPr>
                <a:defRPr/>
              </a:pPr>
              <a:t>‹#›</a:t>
            </a:fld>
            <a:endParaRPr lang="en-US" altLang="en-US"/>
          </a:p>
        </p:txBody>
      </p:sp>
    </p:spTree>
    <p:extLst>
      <p:ext uri="{BB962C8B-B14F-4D97-AF65-F5344CB8AC3E}">
        <p14:creationId xmlns:p14="http://schemas.microsoft.com/office/powerpoint/2010/main" val="423475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D548935-76CF-41E4-87D7-951DF3ECBE1F}" type="slidenum">
              <a:rPr lang="en-US" altLang="en-US"/>
              <a:pPr>
                <a:defRPr/>
              </a:pPr>
              <a:t>‹#›</a:t>
            </a:fld>
            <a:endParaRPr lang="en-US" altLang="en-US"/>
          </a:p>
        </p:txBody>
      </p:sp>
    </p:spTree>
    <p:extLst>
      <p:ext uri="{BB962C8B-B14F-4D97-AF65-F5344CB8AC3E}">
        <p14:creationId xmlns:p14="http://schemas.microsoft.com/office/powerpoint/2010/main" val="428905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2728412-19D6-497D-BF74-51C2A56A794B}" type="slidenum">
              <a:rPr lang="en-US" altLang="en-US"/>
              <a:pPr>
                <a:defRPr/>
              </a:pPr>
              <a:t>‹#›</a:t>
            </a:fld>
            <a:endParaRPr lang="en-US" altLang="en-US"/>
          </a:p>
        </p:txBody>
      </p:sp>
    </p:spTree>
    <p:extLst>
      <p:ext uri="{BB962C8B-B14F-4D97-AF65-F5344CB8AC3E}">
        <p14:creationId xmlns:p14="http://schemas.microsoft.com/office/powerpoint/2010/main" val="387214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6E6A9D6-2B1C-4EB3-9DF6-378F2531A5EF}" type="slidenum">
              <a:rPr lang="en-US" altLang="en-US"/>
              <a:pPr>
                <a:defRPr/>
              </a:pPr>
              <a:t>‹#›</a:t>
            </a:fld>
            <a:endParaRPr lang="en-US" altLang="en-US"/>
          </a:p>
        </p:txBody>
      </p:sp>
    </p:spTree>
    <p:extLst>
      <p:ext uri="{BB962C8B-B14F-4D97-AF65-F5344CB8AC3E}">
        <p14:creationId xmlns:p14="http://schemas.microsoft.com/office/powerpoint/2010/main" val="422929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DDB95E7-BC9D-4CB4-949F-4EC5EB647F96}" type="slidenum">
              <a:rPr lang="en-US" altLang="en-US"/>
              <a:pPr>
                <a:defRPr/>
              </a:pPr>
              <a:t>‹#›</a:t>
            </a:fld>
            <a:endParaRPr lang="en-US" altLang="en-US"/>
          </a:p>
        </p:txBody>
      </p:sp>
    </p:spTree>
    <p:extLst>
      <p:ext uri="{BB962C8B-B14F-4D97-AF65-F5344CB8AC3E}">
        <p14:creationId xmlns:p14="http://schemas.microsoft.com/office/powerpoint/2010/main" val="295979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C49E81-E4E3-4767-B267-C632B3261F02}" type="slidenum">
              <a:rPr lang="en-US" altLang="en-US"/>
              <a:pPr>
                <a:defRPr/>
              </a:pPr>
              <a:t>‹#›</a:t>
            </a:fld>
            <a:endParaRPr lang="en-US" altLang="en-US"/>
          </a:p>
        </p:txBody>
      </p:sp>
    </p:spTree>
    <p:extLst>
      <p:ext uri="{BB962C8B-B14F-4D97-AF65-F5344CB8AC3E}">
        <p14:creationId xmlns:p14="http://schemas.microsoft.com/office/powerpoint/2010/main" val="418633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C561EE0-C96E-4653-ADCF-9173273B4BBA}" type="slidenum">
              <a:rPr lang="en-US" altLang="en-US"/>
              <a:pPr>
                <a:defRPr/>
              </a:pPr>
              <a:t>‹#›</a:t>
            </a:fld>
            <a:endParaRPr lang="en-US" altLang="en-US"/>
          </a:p>
        </p:txBody>
      </p:sp>
    </p:spTree>
    <p:extLst>
      <p:ext uri="{BB962C8B-B14F-4D97-AF65-F5344CB8AC3E}">
        <p14:creationId xmlns:p14="http://schemas.microsoft.com/office/powerpoint/2010/main" val="325410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49D3B84-42AB-48D3-9391-91307687AA89}" type="slidenum">
              <a:rPr lang="en-US" altLang="en-US"/>
              <a:pPr>
                <a:defRPr/>
              </a:pPr>
              <a:t>‹#›</a:t>
            </a:fld>
            <a:endParaRPr lang="en-US" altLang="en-US"/>
          </a:p>
        </p:txBody>
      </p:sp>
    </p:spTree>
    <p:extLst>
      <p:ext uri="{BB962C8B-B14F-4D97-AF65-F5344CB8AC3E}">
        <p14:creationId xmlns:p14="http://schemas.microsoft.com/office/powerpoint/2010/main" val="398500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D6B0726-28CF-483A-8843-D2FA0F38164B}" type="slidenum">
              <a:rPr lang="en-US" altLang="en-US"/>
              <a:pPr>
                <a:defRPr/>
              </a:pPr>
              <a:t>‹#›</a:t>
            </a:fld>
            <a:endParaRPr lang="en-US" altLang="en-US"/>
          </a:p>
        </p:txBody>
      </p:sp>
    </p:spTree>
    <p:extLst>
      <p:ext uri="{BB962C8B-B14F-4D97-AF65-F5344CB8AC3E}">
        <p14:creationId xmlns:p14="http://schemas.microsoft.com/office/powerpoint/2010/main" val="316906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985D76-141C-43B3-9866-A94C013B8DB7}" type="slidenum">
              <a:rPr lang="en-US" altLang="en-US"/>
              <a:pPr>
                <a:defRPr/>
              </a:pPr>
              <a:t>‹#›</a:t>
            </a:fld>
            <a:endParaRPr lang="en-US" altLang="en-US"/>
          </a:p>
        </p:txBody>
      </p:sp>
    </p:spTree>
    <p:extLst>
      <p:ext uri="{BB962C8B-B14F-4D97-AF65-F5344CB8AC3E}">
        <p14:creationId xmlns:p14="http://schemas.microsoft.com/office/powerpoint/2010/main" val="158184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19B98C35-0173-40A2-8451-E2CEFE8C88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www.wipo.int/haguebulletin/image/D092108/001_005/2017/04" TargetMode="External"/><Relationship Id="rId13"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hyperlink" Target="http://www.wipo.int/haguebulletin/image/D092108/001_007/2017/04" TargetMode="External"/><Relationship Id="rId2" Type="http://schemas.openxmlformats.org/officeDocument/2006/relationships/hyperlink" Target="http://www.wipo.int/haguebulletin/image/D092108/001_002/2017/04" TargetMode="External"/><Relationship Id="rId16" Type="http://schemas.openxmlformats.org/officeDocument/2006/relationships/hyperlink" Target="http://www.wipo.int/designdb/hague/en/showData.jsp?SOURCE=HAGUE&amp;KEY=DM092108" TargetMode="External"/><Relationship Id="rId1" Type="http://schemas.openxmlformats.org/officeDocument/2006/relationships/slideLayout" Target="../slideLayouts/slideLayout6.xml"/><Relationship Id="rId6" Type="http://schemas.openxmlformats.org/officeDocument/2006/relationships/hyperlink" Target="http://www.wipo.int/haguebulletin/image/D092108/001_004/2017/04" TargetMode="Externa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hyperlink" Target="http://www.wipo.int/haguebulletin/image/D092108/001_006/2017/04" TargetMode="External"/><Relationship Id="rId4" Type="http://schemas.openxmlformats.org/officeDocument/2006/relationships/hyperlink" Target="http://www.wipo.int/haguebulletin/image/D092108/001_003/2017/04" TargetMode="External"/><Relationship Id="rId9" Type="http://schemas.openxmlformats.org/officeDocument/2006/relationships/image" Target="../media/image16.jpeg"/><Relationship Id="rId14" Type="http://schemas.openxmlformats.org/officeDocument/2006/relationships/hyperlink" Target="http://www.wipo.int/haguebulletin/image/D092108/001_001/2017/04"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hyperlink" Target="http://www.wipo.int/haguebulletin/image/D089865/003_001/2016/29" TargetMode="External"/><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4"/>
          <p:cNvSpPr>
            <a:spLocks noGrp="1" noChangeArrowheads="1"/>
          </p:cNvSpPr>
          <p:nvPr>
            <p:ph type="ctrTitle"/>
          </p:nvPr>
        </p:nvSpPr>
        <p:spPr>
          <a:xfrm>
            <a:off x="838200" y="2743200"/>
            <a:ext cx="7162800" cy="1512888"/>
          </a:xfrm>
          <a:noFill/>
        </p:spPr>
        <p:txBody>
          <a:bodyPr/>
          <a:lstStyle/>
          <a:p>
            <a:r>
              <a:rPr lang="en-US" sz="2800" dirty="0" smtClean="0"/>
              <a:t/>
            </a:r>
            <a:br>
              <a:rPr lang="en-US" sz="2800" dirty="0" smtClean="0"/>
            </a:br>
            <a:r>
              <a:rPr lang="en-US" sz="2800" dirty="0" smtClean="0"/>
              <a:t/>
            </a:r>
            <a:br>
              <a:rPr lang="en-US" sz="2800" dirty="0" smtClean="0"/>
            </a:br>
            <a:r>
              <a:rPr lang="en-US" sz="2800" dirty="0" smtClean="0"/>
              <a:t>The Hague System:  Going Global</a:t>
            </a:r>
            <a:br>
              <a:rPr lang="en-US" sz="2800" dirty="0" smtClean="0"/>
            </a:br>
            <a:r>
              <a:rPr lang="en-US" sz="2800" dirty="0" smtClean="0"/>
              <a:t/>
            </a:r>
            <a:br>
              <a:rPr lang="en-US" sz="2800" dirty="0" smtClean="0"/>
            </a:br>
            <a:r>
              <a:rPr lang="en-US" dirty="0" smtClean="0"/>
              <a:t>Designating the European Union, Japan, the Republic of Korea, the Russian Federation and the </a:t>
            </a:r>
            <a:r>
              <a:rPr lang="en-US" dirty="0"/>
              <a:t>United States of </a:t>
            </a:r>
            <a:r>
              <a:rPr lang="en-US" dirty="0" smtClean="0"/>
              <a:t>America</a:t>
            </a:r>
            <a:br>
              <a:rPr lang="en-US" dirty="0" smtClean="0"/>
            </a:br>
            <a:r>
              <a:rPr lang="en-US" sz="2800" dirty="0" smtClean="0"/>
              <a:t>-</a:t>
            </a:r>
            <a:r>
              <a:rPr lang="en-US" dirty="0"/>
              <a:t> </a:t>
            </a:r>
            <a:r>
              <a:rPr lang="en-US" dirty="0" smtClean="0"/>
              <a:t>Tips </a:t>
            </a:r>
            <a:r>
              <a:rPr lang="en-US" dirty="0"/>
              <a:t>to Maximize your Chances to be </a:t>
            </a:r>
            <a:r>
              <a:rPr lang="en-US" dirty="0" smtClean="0"/>
              <a:t>Granted Protection</a:t>
            </a:r>
            <a:br>
              <a:rPr lang="en-US" dirty="0" smtClean="0"/>
            </a:br>
            <a:r>
              <a:rPr lang="en-US" dirty="0" smtClean="0"/>
              <a:t/>
            </a:r>
            <a:br>
              <a:rPr lang="en-US" dirty="0" smtClean="0"/>
            </a:br>
            <a:r>
              <a:rPr lang="en-US" altLang="en-US" dirty="0" smtClean="0"/>
              <a:t/>
            </a:r>
            <a:br>
              <a:rPr lang="en-US" altLang="en-US" dirty="0" smtClean="0"/>
            </a:br>
            <a:endParaRPr lang="en-US" altLang="en-US" dirty="0" smtClean="0"/>
          </a:p>
        </p:txBody>
      </p:sp>
      <p:sp>
        <p:nvSpPr>
          <p:cNvPr id="3074" name="Rectangle 42"/>
          <p:cNvSpPr>
            <a:spLocks noGrp="1" noChangeArrowheads="1"/>
          </p:cNvSpPr>
          <p:nvPr>
            <p:ph type="subTitle" idx="1"/>
          </p:nvPr>
        </p:nvSpPr>
        <p:spPr>
          <a:xfrm>
            <a:off x="6553200" y="5638800"/>
            <a:ext cx="1944564" cy="792162"/>
          </a:xfrm>
          <a:noFill/>
        </p:spPr>
        <p:txBody>
          <a:bodyPr/>
          <a:lstStyle/>
          <a:p>
            <a:pPr eaLnBrk="1" hangingPunct="1"/>
            <a:r>
              <a:rPr lang="fr-CH" altLang="en-US" sz="1300" dirty="0" smtClean="0">
                <a:solidFill>
                  <a:srgbClr val="990033"/>
                </a:solidFill>
                <a:latin typeface="Arial Black" pitchFamily="34" charset="0"/>
              </a:rPr>
              <a:t>Geneva </a:t>
            </a:r>
          </a:p>
          <a:p>
            <a:pPr eaLnBrk="1" hangingPunct="1"/>
            <a:r>
              <a:rPr lang="fr-CH" altLang="en-US" sz="1300" dirty="0" smtClean="0">
                <a:solidFill>
                  <a:srgbClr val="990033"/>
                </a:solidFill>
                <a:latin typeface="Arial Black" pitchFamily="34" charset="0"/>
              </a:rPr>
              <a:t>July 19</a:t>
            </a:r>
            <a:r>
              <a:rPr lang="en-US" altLang="en-US" sz="1300" dirty="0" smtClean="0">
                <a:solidFill>
                  <a:srgbClr val="990033"/>
                </a:solidFill>
                <a:latin typeface="Arial Black" pitchFamily="34" charset="0"/>
              </a:rPr>
              <a:t>, 2018</a:t>
            </a:r>
          </a:p>
        </p:txBody>
      </p:sp>
      <p:sp>
        <p:nvSpPr>
          <p:cNvPr id="3076" name="Text Box 45"/>
          <p:cNvSpPr txBox="1">
            <a:spLocks noChangeArrowheads="1"/>
          </p:cNvSpPr>
          <p:nvPr/>
        </p:nvSpPr>
        <p:spPr bwMode="auto">
          <a:xfrm>
            <a:off x="354358" y="5334000"/>
            <a:ext cx="391284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Blip>
                <a:blip r:embed="rId2"/>
              </a:buBlip>
              <a:defRPr sz="2400">
                <a:solidFill>
                  <a:schemeClr val="tx1"/>
                </a:solidFill>
                <a:latin typeface="Arial" charset="0"/>
                <a:cs typeface="Arial" charset="0"/>
              </a:defRPr>
            </a:lvl1pPr>
            <a:lvl2pPr marL="742950" indent="-285750" algn="l" eaLnBrk="0" hangingPunct="0">
              <a:spcBef>
                <a:spcPct val="20000"/>
              </a:spcBef>
              <a:buBlip>
                <a:blip r:embed="rId2"/>
              </a:buBlip>
              <a:defRPr sz="2400">
                <a:solidFill>
                  <a:schemeClr val="tx1"/>
                </a:solidFill>
                <a:latin typeface="Arial" charset="0"/>
                <a:cs typeface="Arial" charset="0"/>
              </a:defRPr>
            </a:lvl2pPr>
            <a:lvl3pPr marL="1143000" indent="-228600" algn="l" eaLnBrk="0" hangingPunct="0">
              <a:spcBef>
                <a:spcPct val="20000"/>
              </a:spcBef>
              <a:buBlip>
                <a:blip r:embed="rId2"/>
              </a:buBlip>
              <a:defRPr sz="2400">
                <a:solidFill>
                  <a:schemeClr val="tx1"/>
                </a:solidFill>
                <a:latin typeface="Arial" charset="0"/>
                <a:cs typeface="Arial" charset="0"/>
              </a:defRPr>
            </a:lvl3pPr>
            <a:lvl4pPr marL="1600200" indent="-228600" algn="l" eaLnBrk="0" hangingPunct="0">
              <a:spcBef>
                <a:spcPct val="20000"/>
              </a:spcBef>
              <a:buBlip>
                <a:blip r:embed="rId2"/>
              </a:buBlip>
              <a:defRPr sz="2400">
                <a:solidFill>
                  <a:schemeClr val="tx1"/>
                </a:solidFill>
                <a:latin typeface="Arial" charset="0"/>
                <a:cs typeface="Arial" charset="0"/>
              </a:defRPr>
            </a:lvl4pPr>
            <a:lvl5pPr marL="2057400" indent="-228600" algn="l"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eaLnBrk="1" hangingPunct="1">
              <a:spcBef>
                <a:spcPct val="50000"/>
              </a:spcBef>
              <a:buFontTx/>
              <a:buNone/>
            </a:pPr>
            <a:r>
              <a:rPr lang="en-US" altLang="en-US" sz="1400" dirty="0" smtClean="0">
                <a:solidFill>
                  <a:srgbClr val="70899B"/>
                </a:solidFill>
              </a:rPr>
              <a:t>Mikhail </a:t>
            </a:r>
            <a:r>
              <a:rPr lang="en-US" altLang="en-US" sz="1400" dirty="0" smtClean="0">
                <a:solidFill>
                  <a:srgbClr val="70899B"/>
                </a:solidFill>
              </a:rPr>
              <a:t>Faleev</a:t>
            </a:r>
            <a:br>
              <a:rPr lang="en-US" altLang="en-US" sz="1400" dirty="0" smtClean="0">
                <a:solidFill>
                  <a:srgbClr val="70899B"/>
                </a:solidFill>
              </a:rPr>
            </a:br>
            <a:r>
              <a:rPr lang="en-US" altLang="en-US" sz="1400" dirty="0" smtClean="0">
                <a:solidFill>
                  <a:srgbClr val="70899B"/>
                </a:solidFill>
              </a:rPr>
              <a:t>Senior </a:t>
            </a:r>
            <a:r>
              <a:rPr lang="en-US" altLang="en-US" sz="1400" dirty="0" smtClean="0">
                <a:solidFill>
                  <a:srgbClr val="70899B"/>
                </a:solidFill>
              </a:rPr>
              <a:t>Information </a:t>
            </a:r>
            <a:r>
              <a:rPr lang="en-US" altLang="en-US" sz="1400" dirty="0">
                <a:solidFill>
                  <a:srgbClr val="70899B"/>
                </a:solidFill>
              </a:rPr>
              <a:t>O</a:t>
            </a:r>
            <a:r>
              <a:rPr lang="en-US" altLang="en-US" sz="1400" dirty="0" smtClean="0">
                <a:solidFill>
                  <a:srgbClr val="70899B"/>
                </a:solidFill>
              </a:rPr>
              <a:t>fficer                            Hague Development and Promotion Section </a:t>
            </a:r>
            <a:r>
              <a:rPr lang="en-US" altLang="en-US" sz="1400" dirty="0">
                <a:solidFill>
                  <a:srgbClr val="70899B"/>
                </a:solidFill>
              </a:rPr>
              <a:t> </a:t>
            </a:r>
            <a:r>
              <a:rPr lang="en-US" altLang="en-US" sz="1400" dirty="0" smtClean="0">
                <a:solidFill>
                  <a:srgbClr val="70899B"/>
                </a:solidFill>
              </a:rPr>
              <a:t>          The Hague Registry</a:t>
            </a:r>
            <a:r>
              <a:rPr lang="en-US" altLang="en-US" sz="1400" dirty="0">
                <a:solidFill>
                  <a:srgbClr val="70899B"/>
                </a:solidFill>
              </a:rPr>
              <a:t/>
            </a:r>
            <a:br>
              <a:rPr lang="en-US" altLang="en-US" sz="1400" dirty="0">
                <a:solidFill>
                  <a:srgbClr val="70899B"/>
                </a:solidFill>
              </a:rPr>
            </a:br>
            <a:endParaRPr lang="en-US" altLang="en-US" sz="1400" dirty="0">
              <a:solidFill>
                <a:srgbClr val="70899B"/>
              </a:solidFill>
            </a:endParaRPr>
          </a:p>
        </p:txBody>
      </p:sp>
      <p:pic>
        <p:nvPicPr>
          <p:cNvPr id="5" name="Picture 32" descr="Puce-3_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76" y="2362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97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689"/>
            <a:ext cx="8229600" cy="1143000"/>
          </a:xfrm>
        </p:spPr>
        <p:txBody>
          <a:bodyPr/>
          <a:lstStyle/>
          <a:p>
            <a:r>
              <a:rPr lang="en-US" dirty="0" smtClean="0"/>
              <a:t>RU: Unity of design requirement</a:t>
            </a:r>
            <a:endParaRPr lang="en-US" dirty="0"/>
          </a:p>
        </p:txBody>
      </p:sp>
      <p:pic>
        <p:nvPicPr>
          <p:cNvPr id="3" name="Рисунок 11" descr="C:\Users\otd4906\AppData\Local\Microsoft\Windows\Temporary Internet Files\Content.IE5\Q4GO6UG7\01_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7048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0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902" y="2743200"/>
            <a:ext cx="2302054" cy="3763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descr="00000001-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428336"/>
            <a:ext cx="1492250" cy="1493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descr="00000002-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142895"/>
            <a:ext cx="1641602" cy="1534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00000002-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576" y="2733136"/>
            <a:ext cx="1032712" cy="161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descr="000000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1576" y="4425496"/>
            <a:ext cx="596989" cy="20773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252649" y="1186934"/>
            <a:ext cx="1723549" cy="1077218"/>
          </a:xfrm>
          <a:prstGeom prst="rect">
            <a:avLst/>
          </a:prstGeom>
          <a:solidFill>
            <a:srgbClr val="FFC000"/>
          </a:solidFill>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ru-RU" dirty="0" smtClean="0">
                <a:solidFill>
                  <a:schemeClr val="tx1"/>
                </a:solidFill>
                <a:latin typeface="Arial" charset="0"/>
                <a:cs typeface="Arial" charset="0"/>
              </a:rPr>
              <a:t>№ 1</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Independent and</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distinct design</a:t>
            </a:r>
          </a:p>
        </p:txBody>
      </p:sp>
      <p:sp>
        <p:nvSpPr>
          <p:cNvPr id="10" name="Rectangle 9"/>
          <p:cNvSpPr/>
          <p:nvPr/>
        </p:nvSpPr>
        <p:spPr bwMode="auto">
          <a:xfrm>
            <a:off x="2514600" y="1149553"/>
            <a:ext cx="3230372" cy="1446550"/>
          </a:xfrm>
          <a:prstGeom prst="rect">
            <a:avLst/>
          </a:prstGeom>
          <a:solidFill>
            <a:srgbClr val="FFC000"/>
          </a:solidFill>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 2</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Set of designs,</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each product of the set</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may be included into the same IR</a:t>
            </a:r>
          </a:p>
        </p:txBody>
      </p:sp>
      <p:sp>
        <p:nvSpPr>
          <p:cNvPr id="11" name="Rectangle 10"/>
          <p:cNvSpPr/>
          <p:nvPr/>
        </p:nvSpPr>
        <p:spPr bwMode="auto">
          <a:xfrm>
            <a:off x="5910356" y="1186934"/>
            <a:ext cx="3079689" cy="1077218"/>
          </a:xfrm>
          <a:prstGeom prst="rect">
            <a:avLst/>
          </a:prstGeom>
          <a:solidFill>
            <a:srgbClr val="FFC000"/>
          </a:solidFill>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 3</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Independent and distinct design</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and its variants</a:t>
            </a:r>
          </a:p>
        </p:txBody>
      </p:sp>
    </p:spTree>
    <p:extLst>
      <p:ext uri="{BB962C8B-B14F-4D97-AF65-F5344CB8AC3E}">
        <p14:creationId xmlns:p14="http://schemas.microsoft.com/office/powerpoint/2010/main" val="350851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 additional requirements</a:t>
            </a:r>
            <a:endParaRPr lang="en-US" dirty="0"/>
          </a:p>
        </p:txBody>
      </p:sp>
      <p:sp>
        <p:nvSpPr>
          <p:cNvPr id="3" name="Text Placeholder 2"/>
          <p:cNvSpPr>
            <a:spLocks noGrp="1"/>
          </p:cNvSpPr>
          <p:nvPr>
            <p:ph type="body" idx="1"/>
          </p:nvPr>
        </p:nvSpPr>
        <p:spPr>
          <a:xfrm>
            <a:off x="457200" y="1219200"/>
            <a:ext cx="4267200" cy="639762"/>
          </a:xfrm>
        </p:spPr>
        <p:txBody>
          <a:bodyPr/>
          <a:lstStyle/>
          <a:p>
            <a:pPr algn="ctr"/>
            <a:r>
              <a:rPr lang="en-US" sz="2200" u="sng" dirty="0" smtClean="0">
                <a:solidFill>
                  <a:srgbClr val="C00000"/>
                </a:solidFill>
              </a:rPr>
              <a:t>Mandatory and attached to IA</a:t>
            </a:r>
            <a:endParaRPr lang="en-US" sz="2200" u="sng" dirty="0">
              <a:solidFill>
                <a:srgbClr val="C00000"/>
              </a:solidFill>
            </a:endParaRPr>
          </a:p>
        </p:txBody>
      </p:sp>
      <p:sp>
        <p:nvSpPr>
          <p:cNvPr id="4" name="Content Placeholder 3"/>
          <p:cNvSpPr>
            <a:spLocks noGrp="1"/>
          </p:cNvSpPr>
          <p:nvPr>
            <p:ph sz="half" idx="2"/>
          </p:nvPr>
        </p:nvSpPr>
        <p:spPr/>
        <p:txBody>
          <a:bodyPr/>
          <a:lstStyle/>
          <a:p>
            <a:r>
              <a:rPr lang="en-US" sz="1600" b="1" dirty="0"/>
              <a:t>A claim </a:t>
            </a:r>
            <a:r>
              <a:rPr lang="en-US" sz="1600" dirty="0"/>
              <a:t>must be provided in a specific wording, that is:</a:t>
            </a:r>
          </a:p>
          <a:p>
            <a:pPr marL="0" indent="0">
              <a:buNone/>
            </a:pPr>
            <a:r>
              <a:rPr lang="en-US" sz="1600" i="1" dirty="0">
                <a:solidFill>
                  <a:srgbClr val="FF0000"/>
                </a:solidFill>
              </a:rPr>
              <a:t>	The ornamental design for 	«product indication» as </a:t>
            </a:r>
            <a:r>
              <a:rPr lang="en-US" sz="1600" i="1" dirty="0" smtClean="0">
                <a:solidFill>
                  <a:srgbClr val="FF0000"/>
                </a:solidFill>
              </a:rPr>
              <a:t>	shown and </a:t>
            </a:r>
            <a:r>
              <a:rPr lang="en-US" sz="1600" i="1" dirty="0">
                <a:solidFill>
                  <a:srgbClr val="FF0000"/>
                </a:solidFill>
              </a:rPr>
              <a:t>described.</a:t>
            </a:r>
            <a:endParaRPr lang="en-US" sz="1600" dirty="0"/>
          </a:p>
          <a:p>
            <a:r>
              <a:rPr lang="en-US" sz="1600" b="1" dirty="0"/>
              <a:t>Oath/Declaration of </a:t>
            </a:r>
            <a:r>
              <a:rPr lang="en-US" sz="1600" b="1" dirty="0" err="1" smtClean="0"/>
              <a:t>Inventorship</a:t>
            </a:r>
            <a:r>
              <a:rPr lang="en-US" sz="1600" b="1" dirty="0"/>
              <a:t> </a:t>
            </a:r>
            <a:r>
              <a:rPr lang="en-US" sz="1600" dirty="0" smtClean="0"/>
              <a:t>(</a:t>
            </a:r>
            <a:r>
              <a:rPr lang="ru-RU" sz="1600" dirty="0"/>
              <a:t>«</a:t>
            </a:r>
            <a:r>
              <a:rPr lang="en-US" sz="1600" dirty="0"/>
              <a:t>Substitute Statement</a:t>
            </a:r>
            <a:r>
              <a:rPr lang="ru-RU" sz="1600" dirty="0"/>
              <a:t>»</a:t>
            </a:r>
            <a:r>
              <a:rPr lang="en-US" sz="1600" dirty="0"/>
              <a:t> may be used where it is not possible to obtain the signature of the inventor</a:t>
            </a:r>
            <a:r>
              <a:rPr lang="en-US" sz="1600" dirty="0" smtClean="0"/>
              <a:t>)</a:t>
            </a:r>
          </a:p>
          <a:p>
            <a:pPr marL="0" indent="0">
              <a:buNone/>
            </a:pPr>
            <a:r>
              <a:rPr lang="en-US" sz="1600" i="1" dirty="0" smtClean="0"/>
              <a:t>	Required </a:t>
            </a:r>
            <a:r>
              <a:rPr lang="en-US" sz="1600" i="1" dirty="0"/>
              <a:t>from each of the 	</a:t>
            </a:r>
            <a:r>
              <a:rPr lang="en-US" sz="1600" i="1" dirty="0" smtClean="0"/>
              <a:t>creators</a:t>
            </a:r>
            <a:endParaRPr lang="en-US" sz="1600" dirty="0" smtClean="0"/>
          </a:p>
          <a:p>
            <a:r>
              <a:rPr lang="en-US" sz="1600" b="1" dirty="0"/>
              <a:t>Annex IV:  Reduction of United States individual designation fee</a:t>
            </a:r>
          </a:p>
          <a:p>
            <a:pPr marL="0" indent="0">
              <a:buNone/>
            </a:pPr>
            <a:r>
              <a:rPr lang="en-US" sz="1600" i="1" dirty="0" smtClean="0"/>
              <a:t>	along with the claim </a:t>
            </a:r>
            <a:r>
              <a:rPr lang="en-US" sz="1600" i="1" dirty="0"/>
              <a:t>of micro </a:t>
            </a:r>
            <a:r>
              <a:rPr lang="en-US" sz="1600" i="1" dirty="0" smtClean="0"/>
              <a:t>	entity status in item 18 of DM/1</a:t>
            </a:r>
            <a:endParaRPr lang="en-US" sz="1600" i="1" dirty="0"/>
          </a:p>
          <a:p>
            <a:pPr marL="0" indent="0">
              <a:buNone/>
            </a:pPr>
            <a:r>
              <a:rPr lang="en-US" sz="1600" i="1" dirty="0"/>
              <a:t>	</a:t>
            </a:r>
            <a:endParaRPr lang="en-US" sz="1600" i="1" dirty="0" smtClean="0"/>
          </a:p>
          <a:p>
            <a:pPr marL="0" indent="0">
              <a:buNone/>
            </a:pPr>
            <a:r>
              <a:rPr lang="en-US" sz="1600" i="1" dirty="0"/>
              <a:t>	</a:t>
            </a:r>
            <a:endParaRPr lang="en-US" dirty="0"/>
          </a:p>
        </p:txBody>
      </p:sp>
      <p:sp>
        <p:nvSpPr>
          <p:cNvPr id="5" name="Text Placeholder 4"/>
          <p:cNvSpPr>
            <a:spLocks noGrp="1"/>
          </p:cNvSpPr>
          <p:nvPr>
            <p:ph type="body" sz="quarter" idx="3"/>
          </p:nvPr>
        </p:nvSpPr>
        <p:spPr>
          <a:xfrm>
            <a:off x="4648200" y="1219200"/>
            <a:ext cx="4041775" cy="639762"/>
          </a:xfrm>
        </p:spPr>
        <p:txBody>
          <a:bodyPr/>
          <a:lstStyle/>
          <a:p>
            <a:pPr algn="ctr"/>
            <a:r>
              <a:rPr lang="en-US" sz="2200" u="sng" dirty="0" smtClean="0">
                <a:solidFill>
                  <a:srgbClr val="C00000"/>
                </a:solidFill>
              </a:rPr>
              <a:t>Optional</a:t>
            </a:r>
            <a:r>
              <a:rPr lang="en-US" u="sng" dirty="0" smtClean="0">
                <a:solidFill>
                  <a:srgbClr val="C00000"/>
                </a:solidFill>
              </a:rPr>
              <a:t> </a:t>
            </a:r>
            <a:endParaRPr lang="en-US" u="sng" dirty="0">
              <a:solidFill>
                <a:srgbClr val="C00000"/>
              </a:solidFill>
            </a:endParaRPr>
          </a:p>
        </p:txBody>
      </p:sp>
      <p:sp>
        <p:nvSpPr>
          <p:cNvPr id="6" name="Content Placeholder 5"/>
          <p:cNvSpPr>
            <a:spLocks noGrp="1"/>
          </p:cNvSpPr>
          <p:nvPr>
            <p:ph sz="quarter" idx="4"/>
          </p:nvPr>
        </p:nvSpPr>
        <p:spPr/>
        <p:txBody>
          <a:bodyPr/>
          <a:lstStyle/>
          <a:p>
            <a:r>
              <a:rPr lang="en-US" sz="1800" b="1" dirty="0"/>
              <a:t>Information on </a:t>
            </a:r>
            <a:r>
              <a:rPr lang="en-US" sz="1800" b="1" dirty="0" smtClean="0"/>
              <a:t>eligibility </a:t>
            </a:r>
            <a:r>
              <a:rPr lang="en-US" sz="1800" b="1" dirty="0"/>
              <a:t>for </a:t>
            </a:r>
            <a:r>
              <a:rPr lang="en-US" sz="1800" b="1" dirty="0" smtClean="0"/>
              <a:t>protection</a:t>
            </a:r>
          </a:p>
          <a:p>
            <a:pPr marL="0" indent="0">
              <a:buNone/>
            </a:pPr>
            <a:r>
              <a:rPr lang="en-US" sz="1800" i="1" dirty="0" smtClean="0"/>
              <a:t>	May </a:t>
            </a:r>
            <a:r>
              <a:rPr lang="en-US" sz="1800" i="1" dirty="0"/>
              <a:t>be submitted to IB (at </a:t>
            </a:r>
            <a:r>
              <a:rPr lang="en-US" sz="1800" i="1" dirty="0" smtClean="0"/>
              <a:t>	the time </a:t>
            </a:r>
            <a:r>
              <a:rPr lang="en-US" sz="1800" i="1" dirty="0"/>
              <a:t>of application only, </a:t>
            </a:r>
            <a:r>
              <a:rPr lang="en-US" sz="1800" i="1" dirty="0" smtClean="0"/>
              <a:t>	by a hard </a:t>
            </a:r>
            <a:r>
              <a:rPr lang="en-US" sz="1800" i="1" dirty="0"/>
              <a:t>copy (with Annex </a:t>
            </a:r>
            <a:r>
              <a:rPr lang="en-US" sz="1800" i="1" dirty="0" smtClean="0"/>
              <a:t>	III</a:t>
            </a:r>
            <a:r>
              <a:rPr lang="en-US" sz="1800" i="1" dirty="0"/>
              <a:t>) or </a:t>
            </a:r>
            <a:r>
              <a:rPr lang="en-US" sz="1800" i="1" dirty="0" smtClean="0"/>
              <a:t>PDF </a:t>
            </a:r>
            <a:r>
              <a:rPr lang="en-US" sz="1800" i="1" dirty="0"/>
              <a:t>(E-Filing</a:t>
            </a:r>
            <a:r>
              <a:rPr lang="en-US" sz="1800" i="1" dirty="0" smtClean="0"/>
              <a:t>)),</a:t>
            </a:r>
          </a:p>
          <a:p>
            <a:pPr marL="0" indent="0">
              <a:buNone/>
            </a:pPr>
            <a:r>
              <a:rPr lang="en-US" sz="1800" i="1" dirty="0"/>
              <a:t>	</a:t>
            </a:r>
            <a:r>
              <a:rPr lang="en-US" sz="1800" i="1" dirty="0" smtClean="0"/>
              <a:t>or</a:t>
            </a:r>
            <a:endParaRPr lang="en-US" sz="1800" i="1" dirty="0"/>
          </a:p>
          <a:p>
            <a:pPr marL="0" indent="0">
              <a:buNone/>
            </a:pPr>
            <a:r>
              <a:rPr lang="en-US" sz="1800" i="1" dirty="0" smtClean="0"/>
              <a:t>	be </a:t>
            </a:r>
            <a:r>
              <a:rPr lang="en-US" sz="1800" i="1" dirty="0"/>
              <a:t>submitted to USPTO </a:t>
            </a:r>
            <a:r>
              <a:rPr lang="en-US" sz="1800" i="1" dirty="0" smtClean="0"/>
              <a:t>	(</a:t>
            </a:r>
            <a:r>
              <a:rPr lang="en-US" sz="1800" i="1" dirty="0"/>
              <a:t>later</a:t>
            </a:r>
            <a:r>
              <a:rPr lang="en-US" sz="1800" i="1" dirty="0" smtClean="0"/>
              <a:t>)</a:t>
            </a:r>
            <a:endParaRPr lang="en-US" sz="1800" dirty="0" smtClean="0"/>
          </a:p>
        </p:txBody>
      </p:sp>
    </p:spTree>
    <p:extLst>
      <p:ext uri="{BB962C8B-B14F-4D97-AF65-F5344CB8AC3E}">
        <p14:creationId xmlns:p14="http://schemas.microsoft.com/office/powerpoint/2010/main" val="358225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2759075" cy="3035300"/>
          </a:xfrm>
          <a:prstGeom prst="rect">
            <a:avLst/>
          </a:prstGeom>
        </p:spPr>
      </p:pic>
      <p:sp>
        <p:nvSpPr>
          <p:cNvPr id="3" name="Rectangle 2"/>
          <p:cNvSpPr/>
          <p:nvPr/>
        </p:nvSpPr>
        <p:spPr bwMode="auto">
          <a:xfrm>
            <a:off x="2266775" y="2932519"/>
            <a:ext cx="5083444" cy="646331"/>
          </a:xfrm>
          <a:prstGeom prst="rect">
            <a:avLst/>
          </a:prstGeom>
          <a:solidFill>
            <a:schemeClr val="bg1">
              <a:lumMod val="95000"/>
              <a:alpha val="39999"/>
            </a:schemeClr>
          </a:solid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tx1">
                    <a:lumMod val="50000"/>
                    <a:lumOff val="50000"/>
                  </a:schemeClr>
                </a:solidFill>
                <a:effectLst/>
                <a:latin typeface="Arial" charset="0"/>
                <a:cs typeface="Arial" charset="0"/>
              </a:rPr>
              <a:t>Insufficient</a:t>
            </a:r>
            <a:r>
              <a:rPr kumimoji="0" lang="en-US" sz="3600" b="1" i="0" u="none" strike="noStrike" cap="none" normalizeH="0" dirty="0" smtClean="0">
                <a:ln>
                  <a:noFill/>
                </a:ln>
                <a:solidFill>
                  <a:schemeClr val="tx1">
                    <a:lumMod val="50000"/>
                    <a:lumOff val="50000"/>
                  </a:schemeClr>
                </a:solidFill>
                <a:effectLst/>
                <a:latin typeface="Arial" charset="0"/>
                <a:cs typeface="Arial" charset="0"/>
              </a:rPr>
              <a:t> disclosure</a:t>
            </a:r>
            <a:endParaRPr kumimoji="0" lang="en-US" sz="3600" b="1" i="0" u="none" strike="noStrike" cap="none" normalizeH="0" baseline="0" dirty="0" smtClean="0">
              <a:ln>
                <a:noFill/>
              </a:ln>
              <a:solidFill>
                <a:schemeClr val="tx1">
                  <a:lumMod val="50000"/>
                  <a:lumOff val="50000"/>
                </a:schemeClr>
              </a:solidFill>
              <a:effectLst/>
              <a:latin typeface="Arial" charset="0"/>
              <a:cs typeface="Arial" charset="0"/>
            </a:endParaRPr>
          </a:p>
        </p:txBody>
      </p:sp>
    </p:spTree>
    <p:extLst>
      <p:ext uri="{BB962C8B-B14F-4D97-AF65-F5344CB8AC3E}">
        <p14:creationId xmlns:p14="http://schemas.microsoft.com/office/powerpoint/2010/main" val="19450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Lack of /or inadequate surface </a:t>
            </a:r>
            <a:r>
              <a:rPr lang="en-US" dirty="0" smtClean="0"/>
              <a:t>shading</a:t>
            </a:r>
          </a:p>
          <a:p>
            <a:endParaRPr lang="en-US" dirty="0"/>
          </a:p>
          <a:p>
            <a:r>
              <a:rPr lang="en-US" dirty="0"/>
              <a:t>Lack of a description to clarify the scope of </a:t>
            </a:r>
            <a:r>
              <a:rPr lang="en-US" dirty="0" smtClean="0"/>
              <a:t>protection</a:t>
            </a:r>
          </a:p>
          <a:p>
            <a:endParaRPr lang="en-US" dirty="0"/>
          </a:p>
          <a:p>
            <a:r>
              <a:rPr lang="en-US" dirty="0" smtClean="0"/>
              <a:t>Insufficient </a:t>
            </a:r>
            <a:r>
              <a:rPr lang="en-US" dirty="0"/>
              <a:t>number of </a:t>
            </a:r>
            <a:r>
              <a:rPr lang="en-US" dirty="0" smtClean="0"/>
              <a:t>views</a:t>
            </a:r>
            <a:endParaRPr lang="en-US" dirty="0"/>
          </a:p>
          <a:p>
            <a:endParaRPr lang="en-US" dirty="0"/>
          </a:p>
          <a:p>
            <a:r>
              <a:rPr lang="en-US" dirty="0"/>
              <a:t>Lack of consistency among the views</a:t>
            </a:r>
          </a:p>
          <a:p>
            <a:pPr lvl="2"/>
            <a:r>
              <a:rPr lang="en-US" i="1" dirty="0"/>
              <a:t>Don’t mix drawings and photograph of the design!</a:t>
            </a:r>
          </a:p>
          <a:p>
            <a:endParaRPr lang="en-US" dirty="0"/>
          </a:p>
          <a:p>
            <a:endParaRPr lang="en-US" dirty="0"/>
          </a:p>
        </p:txBody>
      </p:sp>
      <p:sp>
        <p:nvSpPr>
          <p:cNvPr id="4" name="Title 1"/>
          <p:cNvSpPr txBox="1">
            <a:spLocks/>
          </p:cNvSpPr>
          <p:nvPr/>
        </p:nvSpPr>
        <p:spPr bwMode="auto">
          <a:xfrm>
            <a:off x="457200" y="345937"/>
            <a:ext cx="8269560" cy="128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70899B"/>
                </a:solidFill>
                <a:latin typeface="+mj-lt"/>
                <a:ea typeface="+mj-ea"/>
                <a:cs typeface="+mj-cs"/>
              </a:defRPr>
            </a:lvl1pPr>
            <a:lvl2pPr algn="l" rtl="0" eaLnBrk="1" fontAlgn="base" hangingPunct="1">
              <a:spcBef>
                <a:spcPct val="0"/>
              </a:spcBef>
              <a:spcAft>
                <a:spcPct val="0"/>
              </a:spcAft>
              <a:defRPr sz="3600">
                <a:solidFill>
                  <a:srgbClr val="70899B"/>
                </a:solidFill>
                <a:latin typeface="Arial" charset="0"/>
                <a:cs typeface="Arial" charset="0"/>
              </a:defRPr>
            </a:lvl2pPr>
            <a:lvl3pPr algn="l" rtl="0" eaLnBrk="1" fontAlgn="base" hangingPunct="1">
              <a:spcBef>
                <a:spcPct val="0"/>
              </a:spcBef>
              <a:spcAft>
                <a:spcPct val="0"/>
              </a:spcAft>
              <a:defRPr sz="3600">
                <a:solidFill>
                  <a:srgbClr val="70899B"/>
                </a:solidFill>
                <a:latin typeface="Arial" charset="0"/>
                <a:cs typeface="Arial" charset="0"/>
              </a:defRPr>
            </a:lvl3pPr>
            <a:lvl4pPr algn="l" rtl="0" eaLnBrk="1" fontAlgn="base" hangingPunct="1">
              <a:spcBef>
                <a:spcPct val="0"/>
              </a:spcBef>
              <a:spcAft>
                <a:spcPct val="0"/>
              </a:spcAft>
              <a:defRPr sz="3600">
                <a:solidFill>
                  <a:srgbClr val="70899B"/>
                </a:solidFill>
                <a:latin typeface="Arial" charset="0"/>
                <a:cs typeface="Arial" charset="0"/>
              </a:defRPr>
            </a:lvl4pPr>
            <a:lvl5pPr algn="l" rtl="0" eaLnBrk="1" fontAlgn="base" hangingPunct="1">
              <a:spcBef>
                <a:spcPct val="0"/>
              </a:spcBef>
              <a:spcAft>
                <a:spcPct val="0"/>
              </a:spcAft>
              <a:defRPr sz="3600">
                <a:solidFill>
                  <a:srgbClr val="70899B"/>
                </a:solidFill>
                <a:latin typeface="Arial" charset="0"/>
                <a:cs typeface="Arial" charset="0"/>
              </a:defRPr>
            </a:lvl5pPr>
            <a:lvl6pPr marL="457200" algn="l" rtl="0" eaLnBrk="1" fontAlgn="base" hangingPunct="1">
              <a:spcBef>
                <a:spcPct val="0"/>
              </a:spcBef>
              <a:spcAft>
                <a:spcPct val="0"/>
              </a:spcAft>
              <a:defRPr sz="3600">
                <a:solidFill>
                  <a:srgbClr val="70899B"/>
                </a:solidFill>
                <a:latin typeface="Arial" charset="0"/>
                <a:cs typeface="Arial" charset="0"/>
              </a:defRPr>
            </a:lvl6pPr>
            <a:lvl7pPr marL="914400" algn="l" rtl="0" eaLnBrk="1" fontAlgn="base" hangingPunct="1">
              <a:spcBef>
                <a:spcPct val="0"/>
              </a:spcBef>
              <a:spcAft>
                <a:spcPct val="0"/>
              </a:spcAft>
              <a:defRPr sz="3600">
                <a:solidFill>
                  <a:srgbClr val="70899B"/>
                </a:solidFill>
                <a:latin typeface="Arial" charset="0"/>
                <a:cs typeface="Arial" charset="0"/>
              </a:defRPr>
            </a:lvl7pPr>
            <a:lvl8pPr marL="1371600" algn="l" rtl="0" eaLnBrk="1" fontAlgn="base" hangingPunct="1">
              <a:spcBef>
                <a:spcPct val="0"/>
              </a:spcBef>
              <a:spcAft>
                <a:spcPct val="0"/>
              </a:spcAft>
              <a:defRPr sz="3600">
                <a:solidFill>
                  <a:srgbClr val="70899B"/>
                </a:solidFill>
                <a:latin typeface="Arial" charset="0"/>
                <a:cs typeface="Arial" charset="0"/>
              </a:defRPr>
            </a:lvl8pPr>
            <a:lvl9pPr marL="1828800" algn="l" rtl="0" eaLnBrk="1" fontAlgn="base" hangingPunct="1">
              <a:spcBef>
                <a:spcPct val="0"/>
              </a:spcBef>
              <a:spcAft>
                <a:spcPct val="0"/>
              </a:spcAft>
              <a:defRPr sz="3600">
                <a:solidFill>
                  <a:srgbClr val="70899B"/>
                </a:solidFill>
                <a:latin typeface="Arial" charset="0"/>
                <a:cs typeface="Arial" charset="0"/>
              </a:defRPr>
            </a:lvl9pPr>
          </a:lstStyle>
          <a:p>
            <a:pPr>
              <a:defRPr/>
            </a:pPr>
            <a:r>
              <a:rPr lang="en-US" sz="2800" kern="0" smtClean="0"/>
              <a:t>What causes the disclosure of the design to be insufficient or unclear? </a:t>
            </a:r>
            <a:endParaRPr lang="en-US" sz="2800" kern="0" dirty="0">
              <a:solidFill>
                <a:srgbClr val="FF0000"/>
              </a:solidFill>
            </a:endParaRPr>
          </a:p>
        </p:txBody>
      </p:sp>
    </p:spTree>
    <p:extLst>
      <p:ext uri="{BB962C8B-B14F-4D97-AF65-F5344CB8AC3E}">
        <p14:creationId xmlns:p14="http://schemas.microsoft.com/office/powerpoint/2010/main" val="399814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Enough Views</a:t>
            </a:r>
            <a:endParaRPr lang="en-US" dirty="0"/>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82" t="20000" r="14871" b="2378"/>
          <a:stretch/>
        </p:blipFill>
        <p:spPr bwMode="auto">
          <a:xfrm>
            <a:off x="609600" y="1676400"/>
            <a:ext cx="8237416"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72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Always safer with a Legend</a:t>
            </a:r>
            <a:endParaRPr lang="en-US" dirty="0"/>
          </a:p>
        </p:txBody>
      </p:sp>
      <p:pic>
        <p:nvPicPr>
          <p:cNvPr id="3" name="Picture 2" descr="http://www.wipo.int/idpub/04_2017/092108/s001_0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099" y="1729739"/>
            <a:ext cx="938296" cy="19531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www.wipo.int/idpub/04_2017/092108/s001_00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882" y="1729738"/>
            <a:ext cx="1191940" cy="198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wipo.int/idpub/04_2017/092108/s001_004.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7016" y="1729738"/>
            <a:ext cx="1191291" cy="1972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wipo.int/idpub/04_2017/092108/s001_005.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8709" y="1729738"/>
            <a:ext cx="1001351" cy="2085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wipo.int/idpub/04_2017/092108/s001_006.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7248" y="1729738"/>
            <a:ext cx="1117153" cy="2085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ipo.int/idpub/04_2017/092108/s001_007.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58787" y="1729739"/>
            <a:ext cx="1114845" cy="20422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http://www.wipo.int/idpub/04_2017/092108/s001_001.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846" y="1729738"/>
            <a:ext cx="1134257" cy="1924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2245" y="4393060"/>
            <a:ext cx="8839532" cy="1169551"/>
          </a:xfrm>
          <a:prstGeom prst="rect">
            <a:avLst/>
          </a:prstGeom>
        </p:spPr>
        <p:txBody>
          <a:bodyPr wrap="square">
            <a:spAutoFit/>
          </a:bodyPr>
          <a:lstStyle/>
          <a:p>
            <a:pPr algn="l"/>
            <a:r>
              <a:rPr lang="en-US" dirty="0" smtClean="0"/>
              <a:t>1.1</a:t>
            </a:r>
            <a:r>
              <a:rPr lang="en-US" dirty="0"/>
              <a:t>) Perspective; </a:t>
            </a:r>
            <a:r>
              <a:rPr lang="en-US" dirty="0" smtClean="0"/>
              <a:t> 1.2</a:t>
            </a:r>
            <a:r>
              <a:rPr lang="en-US" dirty="0"/>
              <a:t>) Front; </a:t>
            </a:r>
            <a:r>
              <a:rPr lang="en-US" dirty="0" smtClean="0"/>
              <a:t>  1.3</a:t>
            </a:r>
            <a:r>
              <a:rPr lang="en-US" dirty="0"/>
              <a:t>) Left; </a:t>
            </a:r>
            <a:r>
              <a:rPr lang="en-US" dirty="0" smtClean="0"/>
              <a:t>     1.4</a:t>
            </a:r>
            <a:r>
              <a:rPr lang="en-US" dirty="0"/>
              <a:t>) Right</a:t>
            </a:r>
            <a:r>
              <a:rPr lang="en-US" dirty="0" smtClean="0"/>
              <a:t>;       1.5</a:t>
            </a:r>
            <a:r>
              <a:rPr lang="en-US" dirty="0"/>
              <a:t>) Back; </a:t>
            </a:r>
            <a:r>
              <a:rPr lang="en-US" dirty="0" smtClean="0"/>
              <a:t>      1.6</a:t>
            </a:r>
            <a:r>
              <a:rPr lang="en-US" dirty="0"/>
              <a:t>) Top; </a:t>
            </a:r>
            <a:r>
              <a:rPr lang="en-US" dirty="0" smtClean="0"/>
              <a:t>  1.7) Bottom</a:t>
            </a:r>
          </a:p>
          <a:p>
            <a:endParaRPr lang="en-US" sz="1800" dirty="0" smtClean="0">
              <a:solidFill>
                <a:prstClr val="black"/>
              </a:solidFill>
              <a:latin typeface="Calibri"/>
              <a:hlinkClick r:id="rId16"/>
            </a:endParaRPr>
          </a:p>
          <a:p>
            <a:pPr algn="l"/>
            <a:r>
              <a:rPr lang="en-US" sz="1800" dirty="0" smtClean="0">
                <a:solidFill>
                  <a:prstClr val="black"/>
                </a:solidFill>
                <a:latin typeface="Calibri"/>
                <a:hlinkClick r:id="rId16"/>
              </a:rPr>
              <a:t>DM/092 108</a:t>
            </a:r>
            <a:r>
              <a:rPr lang="en-US" sz="1800" dirty="0" smtClean="0">
                <a:solidFill>
                  <a:prstClr val="black"/>
                </a:solidFill>
                <a:latin typeface="Calibri"/>
              </a:rPr>
              <a:t>  for a “Security bulwark”</a:t>
            </a:r>
            <a:endParaRPr lang="en-US" sz="1800" dirty="0">
              <a:solidFill>
                <a:prstClr val="black"/>
              </a:solidFill>
              <a:latin typeface="Calibri"/>
            </a:endParaRPr>
          </a:p>
        </p:txBody>
      </p:sp>
    </p:spTree>
    <p:extLst>
      <p:ext uri="{BB962C8B-B14F-4D97-AF65-F5344CB8AC3E}">
        <p14:creationId xmlns:p14="http://schemas.microsoft.com/office/powerpoint/2010/main" val="420613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a:t>
            </a:r>
            <a:endParaRPr lang="en-US" dirty="0"/>
          </a:p>
        </p:txBody>
      </p:sp>
      <p:sp>
        <p:nvSpPr>
          <p:cNvPr id="3" name="Rectangle 2"/>
          <p:cNvSpPr/>
          <p:nvPr/>
        </p:nvSpPr>
        <p:spPr bwMode="auto">
          <a:xfrm>
            <a:off x="228600" y="1238816"/>
            <a:ext cx="8750320" cy="784830"/>
          </a:xfrm>
          <a:prstGeom prst="rect">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algn="l"/>
            <a:r>
              <a:rPr lang="en-US" sz="1800" dirty="0">
                <a:solidFill>
                  <a:schemeClr val="tx1"/>
                </a:solidFill>
              </a:rPr>
              <a:t>Always remember to provide a legend (using the legend features of </a:t>
            </a:r>
            <a:r>
              <a:rPr lang="en-US" sz="1800" dirty="0" smtClean="0">
                <a:solidFill>
                  <a:schemeClr val="tx1"/>
                </a:solidFill>
              </a:rPr>
              <a:t>E-filing)</a:t>
            </a:r>
          </a:p>
          <a:p>
            <a:pPr algn="l"/>
            <a:r>
              <a:rPr lang="en-US" sz="1800" dirty="0" smtClean="0">
                <a:solidFill>
                  <a:schemeClr val="tx1"/>
                </a:solidFill>
              </a:rPr>
              <a:t>when </a:t>
            </a:r>
            <a:r>
              <a:rPr lang="en-US" sz="1800" dirty="0">
                <a:solidFill>
                  <a:schemeClr val="tx1"/>
                </a:solidFill>
              </a:rPr>
              <a:t>designating any of four Examining offices</a:t>
            </a:r>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2400" y="2133600"/>
            <a:ext cx="5410200"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5562600" y="2743200"/>
            <a:ext cx="3416320" cy="1815882"/>
          </a:xfrm>
          <a:prstGeom prst="rect">
            <a:avLst/>
          </a:prstGeom>
          <a:solidFill>
            <a:srgbClr val="FFC000"/>
          </a:solidFill>
          <a:ln/>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ü"/>
              <a:tabLst/>
            </a:pPr>
            <a:r>
              <a:rPr kumimoji="0" lang="en-US" sz="1600" b="0" i="0" u="none" strike="noStrike" cap="none" normalizeH="0" baseline="0" dirty="0" smtClean="0">
                <a:ln>
                  <a:noFill/>
                </a:ln>
                <a:solidFill>
                  <a:schemeClr val="tx1"/>
                </a:solidFill>
                <a:effectLst/>
                <a:latin typeface="Arial" charset="0"/>
                <a:cs typeface="Arial" charset="0"/>
              </a:rPr>
              <a:t>Legends may NOT be shown</a:t>
            </a:r>
          </a:p>
          <a:p>
            <a:pPr marR="0" algn="l" defTabSz="914400" rtl="0" eaLnBrk="1" fontAlgn="base" latinLnBrk="0" hangingPunct="1">
              <a:lnSpc>
                <a:spcPct val="100000"/>
              </a:lnSpc>
              <a:spcBef>
                <a:spcPct val="50000"/>
              </a:spcBef>
              <a:spcAft>
                <a:spcPct val="0"/>
              </a:spcAft>
              <a:buClrTx/>
              <a:buSzTx/>
              <a:tabLst/>
            </a:pPr>
            <a:r>
              <a:rPr lang="en-US" dirty="0" smtClean="0"/>
              <a:t>     </a:t>
            </a:r>
            <a:r>
              <a:rPr kumimoji="0" lang="en-US" sz="1600" b="0" i="0" u="none" strike="noStrike" cap="none" normalizeH="0" baseline="0" dirty="0" smtClean="0">
                <a:ln>
                  <a:noFill/>
                </a:ln>
                <a:solidFill>
                  <a:schemeClr val="tx1"/>
                </a:solidFill>
                <a:effectLst/>
                <a:latin typeface="Arial" charset="0"/>
                <a:cs typeface="Arial" charset="0"/>
              </a:rPr>
              <a:t>in a reproduction;</a:t>
            </a:r>
          </a:p>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ü"/>
              <a:tabLst/>
            </a:pPr>
            <a:r>
              <a:rPr lang="en-US" dirty="0" smtClean="0">
                <a:solidFill>
                  <a:schemeClr val="tx1"/>
                </a:solidFill>
              </a:rPr>
              <a:t>Legends may be provided in</a:t>
            </a:r>
          </a:p>
          <a:p>
            <a:pPr marR="0" algn="l" defTabSz="914400" rtl="0" eaLnBrk="1" fontAlgn="base" latinLnBrk="0" hangingPunct="1">
              <a:lnSpc>
                <a:spcPct val="100000"/>
              </a:lnSpc>
              <a:spcBef>
                <a:spcPct val="50000"/>
              </a:spcBef>
              <a:spcAft>
                <a:spcPct val="0"/>
              </a:spcAft>
              <a:buClrTx/>
              <a:buSzTx/>
              <a:tabLst/>
            </a:pPr>
            <a:r>
              <a:rPr lang="en-US" dirty="0">
                <a:solidFill>
                  <a:schemeClr val="tx1"/>
                </a:solidFill>
              </a:rPr>
              <a:t> </a:t>
            </a:r>
            <a:r>
              <a:rPr lang="en-US" dirty="0" smtClean="0">
                <a:solidFill>
                  <a:schemeClr val="tx1"/>
                </a:solidFill>
              </a:rPr>
              <a:t>    association with the numbering</a:t>
            </a:r>
          </a:p>
          <a:p>
            <a:pPr marR="0" algn="l" defTabSz="914400" rtl="0" eaLnBrk="1" fontAlgn="base" latinLnBrk="0" hangingPunct="1">
              <a:lnSpc>
                <a:spcPct val="100000"/>
              </a:lnSpc>
              <a:spcBef>
                <a:spcPct val="50000"/>
              </a:spcBef>
              <a:spcAft>
                <a:spcPct val="0"/>
              </a:spcAft>
              <a:buClrTx/>
              <a:buSzTx/>
              <a:tabLst/>
            </a:pPr>
            <a:r>
              <a:rPr lang="en-US" dirty="0">
                <a:solidFill>
                  <a:schemeClr val="tx1"/>
                </a:solidFill>
              </a:rPr>
              <a:t> </a:t>
            </a:r>
            <a:r>
              <a:rPr lang="en-US" dirty="0" smtClean="0">
                <a:solidFill>
                  <a:schemeClr val="tx1"/>
                </a:solidFill>
              </a:rPr>
              <a:t>    of reproduction in a specific item</a:t>
            </a:r>
            <a:endParaRPr kumimoji="0" lang="en-US" sz="16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5617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47798" cy="1143000"/>
          </a:xfrm>
        </p:spPr>
        <p:txBody>
          <a:bodyPr/>
          <a:lstStyle/>
          <a:p>
            <a:r>
              <a:rPr lang="en-US" sz="3000" b="1" dirty="0" smtClean="0"/>
              <a:t>Use the </a:t>
            </a:r>
            <a:r>
              <a:rPr lang="ru-RU" sz="3000" b="1" dirty="0" smtClean="0"/>
              <a:t>«</a:t>
            </a:r>
            <a:r>
              <a:rPr lang="en-US" sz="3000" b="1" dirty="0" smtClean="0"/>
              <a:t>description</a:t>
            </a:r>
            <a:r>
              <a:rPr lang="ru-RU" sz="3000" b="1" dirty="0" smtClean="0"/>
              <a:t>»</a:t>
            </a:r>
            <a:r>
              <a:rPr lang="en-US" sz="3000" b="1" dirty="0" smtClean="0"/>
              <a:t> to justify absent views</a:t>
            </a:r>
            <a:endParaRPr lang="en-US" sz="3000" b="1"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2" t="26297" r="7000" b="23191"/>
          <a:stretch/>
        </p:blipFill>
        <p:spPr bwMode="auto">
          <a:xfrm>
            <a:off x="152400" y="2362200"/>
            <a:ext cx="8852598" cy="370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265981" y="1447800"/>
            <a:ext cx="8534400" cy="685800"/>
          </a:xfrm>
          <a:prstGeom prst="rect">
            <a:avLst/>
          </a:prstGeom>
        </p:spPr>
        <p:txBody>
          <a:bodyPr>
            <a:noAutofit/>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r>
              <a:rPr lang="en-US" sz="2000" kern="0" dirty="0" smtClean="0"/>
              <a:t>DM/088980: “front view is omitted because it is identical with the back view; right side view is omitted because it is identical with the left side view”</a:t>
            </a:r>
            <a:endParaRPr lang="en-US" sz="2000" kern="0" dirty="0"/>
          </a:p>
        </p:txBody>
      </p:sp>
    </p:spTree>
    <p:extLst>
      <p:ext uri="{BB962C8B-B14F-4D97-AF65-F5344CB8AC3E}">
        <p14:creationId xmlns:p14="http://schemas.microsoft.com/office/powerpoint/2010/main" val="116045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sz="3000" b="1" dirty="0"/>
              <a:t>Use the </a:t>
            </a:r>
            <a:r>
              <a:rPr lang="ru-RU" sz="3000" b="1" dirty="0"/>
              <a:t>«</a:t>
            </a:r>
            <a:r>
              <a:rPr lang="en-US" sz="3000" b="1" dirty="0"/>
              <a:t>description</a:t>
            </a:r>
            <a:r>
              <a:rPr lang="ru-RU" sz="3000" b="1" dirty="0"/>
              <a:t>»</a:t>
            </a:r>
            <a:r>
              <a:rPr lang="en-US" sz="3000" b="1" dirty="0"/>
              <a:t> to justify absent views</a:t>
            </a:r>
            <a:endParaRPr lang="en-US" sz="3000"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1439" y="1690688"/>
            <a:ext cx="6253162" cy="463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324601" y="3070484"/>
            <a:ext cx="2743199" cy="707886"/>
          </a:xfrm>
          <a:prstGeom prst="rect">
            <a:avLst/>
          </a:prstGeom>
          <a:solidFill>
            <a:srgbClr val="FFC000"/>
          </a:solidFill>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ü"/>
              <a:tabLst/>
            </a:pPr>
            <a:r>
              <a:rPr kumimoji="0" lang="en-US" sz="1600" b="0" i="0" u="none" strike="noStrike" cap="none" normalizeH="0" baseline="0" dirty="0" smtClean="0">
                <a:ln>
                  <a:noFill/>
                </a:ln>
                <a:solidFill>
                  <a:schemeClr val="tx1"/>
                </a:solidFill>
                <a:effectLst/>
                <a:latin typeface="Arial" charset="0"/>
                <a:cs typeface="Arial" charset="0"/>
              </a:rPr>
              <a:t>Item 9 of DM/1 form or</a:t>
            </a:r>
          </a:p>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ü"/>
              <a:tabLst/>
            </a:pPr>
            <a:r>
              <a:rPr lang="en-US" dirty="0" smtClean="0">
                <a:solidFill>
                  <a:schemeClr val="tx1"/>
                </a:solidFill>
              </a:rPr>
              <a:t>Dedicated tab in e-filing</a:t>
            </a:r>
            <a:endParaRPr kumimoji="0" lang="en-US" sz="16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09048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2759075" cy="3035300"/>
          </a:xfrm>
          <a:prstGeom prst="rect">
            <a:avLst/>
          </a:prstGeom>
        </p:spPr>
      </p:pic>
      <p:sp>
        <p:nvSpPr>
          <p:cNvPr id="3" name="Rectangle 2"/>
          <p:cNvSpPr/>
          <p:nvPr/>
        </p:nvSpPr>
        <p:spPr bwMode="auto">
          <a:xfrm>
            <a:off x="2796456" y="3018373"/>
            <a:ext cx="3544561" cy="646331"/>
          </a:xfrm>
          <a:prstGeom prst="rect">
            <a:avLst/>
          </a:prstGeom>
          <a:solidFill>
            <a:schemeClr val="bg1">
              <a:lumMod val="95000"/>
              <a:alpha val="39999"/>
            </a:schemeClr>
          </a:solid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tx1">
                    <a:lumMod val="50000"/>
                    <a:lumOff val="50000"/>
                  </a:schemeClr>
                </a:solidFill>
                <a:effectLst/>
                <a:latin typeface="Arial" charset="0"/>
                <a:cs typeface="Arial" charset="0"/>
              </a:rPr>
              <a:t>Lack of novelty</a:t>
            </a:r>
          </a:p>
        </p:txBody>
      </p:sp>
    </p:spTree>
    <p:extLst>
      <p:ext uri="{BB962C8B-B14F-4D97-AF65-F5344CB8AC3E}">
        <p14:creationId xmlns:p14="http://schemas.microsoft.com/office/powerpoint/2010/main" val="52497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ctr"/>
            <a:r>
              <a:rPr lang="en-US" sz="2800" dirty="0" smtClean="0"/>
              <a:t>Designating Japan, the Republic of Korea, the Russian Federation and the United States of America </a:t>
            </a:r>
            <a:r>
              <a:rPr lang="en-US" sz="3200" dirty="0"/>
              <a:t/>
            </a:r>
            <a:br>
              <a:rPr lang="en-US" sz="3200" dirty="0"/>
            </a:br>
            <a:endParaRPr lang="en-US" sz="3200" dirty="0"/>
          </a:p>
        </p:txBody>
      </p:sp>
      <p:sp>
        <p:nvSpPr>
          <p:cNvPr id="3" name="Content Placeholder 2"/>
          <p:cNvSpPr>
            <a:spLocks noGrp="1"/>
          </p:cNvSpPr>
          <p:nvPr>
            <p:ph idx="1"/>
          </p:nvPr>
        </p:nvSpPr>
        <p:spPr>
          <a:xfrm>
            <a:off x="381000" y="2209800"/>
            <a:ext cx="8229600" cy="4352925"/>
          </a:xfrm>
        </p:spPr>
        <p:txBody>
          <a:bodyPr/>
          <a:lstStyle/>
          <a:p>
            <a:r>
              <a:rPr lang="fr-CH" dirty="0" smtClean="0">
                <a:solidFill>
                  <a:srgbClr val="70899B"/>
                </a:solidFill>
              </a:rPr>
              <a:t>«</a:t>
            </a:r>
            <a:r>
              <a:rPr lang="fr-CH" dirty="0" err="1" smtClean="0">
                <a:solidFill>
                  <a:srgbClr val="70899B"/>
                </a:solidFill>
              </a:rPr>
              <a:t>Examining</a:t>
            </a:r>
            <a:r>
              <a:rPr lang="fr-CH" dirty="0" smtClean="0">
                <a:solidFill>
                  <a:srgbClr val="70899B"/>
                </a:solidFill>
              </a:rPr>
              <a:t> </a:t>
            </a:r>
            <a:r>
              <a:rPr lang="fr-CH" dirty="0" err="1" smtClean="0">
                <a:solidFill>
                  <a:srgbClr val="70899B"/>
                </a:solidFill>
              </a:rPr>
              <a:t>jurisdictions</a:t>
            </a:r>
            <a:r>
              <a:rPr lang="fr-CH" dirty="0" smtClean="0">
                <a:solidFill>
                  <a:srgbClr val="70899B"/>
                </a:solidFill>
              </a:rPr>
              <a:t>» </a:t>
            </a:r>
            <a:r>
              <a:rPr lang="fr-CH" dirty="0" err="1" smtClean="0">
                <a:solidFill>
                  <a:srgbClr val="70899B"/>
                </a:solidFill>
              </a:rPr>
              <a:t>under</a:t>
            </a:r>
            <a:r>
              <a:rPr lang="fr-CH" dirty="0" smtClean="0">
                <a:solidFill>
                  <a:srgbClr val="70899B"/>
                </a:solidFill>
              </a:rPr>
              <a:t> the Hague System:</a:t>
            </a:r>
          </a:p>
          <a:p>
            <a:pPr marL="0" indent="0">
              <a:buNone/>
            </a:pPr>
            <a:endParaRPr lang="fr-CH" dirty="0" smtClean="0">
              <a:solidFill>
                <a:srgbClr val="70899B"/>
              </a:solidFill>
            </a:endParaRPr>
          </a:p>
          <a:p>
            <a:pPr lvl="1">
              <a:buFont typeface="Arial" panose="020B0604020202020204" pitchFamily="34" charset="0"/>
              <a:buChar char="•"/>
            </a:pPr>
            <a:r>
              <a:rPr lang="fr-CH" dirty="0" err="1" smtClean="0">
                <a:solidFill>
                  <a:srgbClr val="70899B"/>
                </a:solidFill>
              </a:rPr>
              <a:t>Some</a:t>
            </a:r>
            <a:r>
              <a:rPr lang="fr-CH" dirty="0" smtClean="0">
                <a:solidFill>
                  <a:srgbClr val="70899B"/>
                </a:solidFill>
              </a:rPr>
              <a:t> </a:t>
            </a:r>
            <a:r>
              <a:rPr lang="fr-CH" dirty="0" err="1" smtClean="0">
                <a:solidFill>
                  <a:srgbClr val="70899B"/>
                </a:solidFill>
              </a:rPr>
              <a:t>declarations</a:t>
            </a:r>
            <a:r>
              <a:rPr lang="fr-CH" dirty="0" smtClean="0">
                <a:solidFill>
                  <a:srgbClr val="70899B"/>
                </a:solidFill>
              </a:rPr>
              <a:t> </a:t>
            </a:r>
            <a:r>
              <a:rPr lang="fr-CH" dirty="0" err="1" smtClean="0">
                <a:solidFill>
                  <a:srgbClr val="70899B"/>
                </a:solidFill>
              </a:rPr>
              <a:t>may</a:t>
            </a:r>
            <a:r>
              <a:rPr lang="fr-CH" dirty="0" smtClean="0">
                <a:solidFill>
                  <a:srgbClr val="70899B"/>
                </a:solidFill>
              </a:rPr>
              <a:t> </a:t>
            </a:r>
            <a:r>
              <a:rPr lang="fr-CH" dirty="0" err="1" smtClean="0">
                <a:solidFill>
                  <a:srgbClr val="70899B"/>
                </a:solidFill>
              </a:rPr>
              <a:t>only</a:t>
            </a:r>
            <a:r>
              <a:rPr lang="fr-CH" dirty="0" smtClean="0">
                <a:solidFill>
                  <a:srgbClr val="70899B"/>
                </a:solidFill>
              </a:rPr>
              <a:t> </a:t>
            </a:r>
            <a:r>
              <a:rPr lang="fr-CH" dirty="0" err="1" smtClean="0">
                <a:solidFill>
                  <a:srgbClr val="70899B"/>
                </a:solidFill>
              </a:rPr>
              <a:t>be</a:t>
            </a:r>
            <a:r>
              <a:rPr lang="fr-CH" dirty="0" smtClean="0">
                <a:solidFill>
                  <a:srgbClr val="70899B"/>
                </a:solidFill>
              </a:rPr>
              <a:t> made by a CP </a:t>
            </a:r>
            <a:r>
              <a:rPr lang="fr-CH" dirty="0" err="1" smtClean="0">
                <a:solidFill>
                  <a:srgbClr val="70899B"/>
                </a:solidFill>
              </a:rPr>
              <a:t>with</a:t>
            </a:r>
            <a:r>
              <a:rPr lang="fr-CH" dirty="0" smtClean="0">
                <a:solidFill>
                  <a:srgbClr val="70899B"/>
                </a:solidFill>
              </a:rPr>
              <a:t> an </a:t>
            </a:r>
            <a:r>
              <a:rPr lang="fr-CH" dirty="0" err="1" smtClean="0">
                <a:solidFill>
                  <a:srgbClr val="70899B"/>
                </a:solidFill>
              </a:rPr>
              <a:t>Examining</a:t>
            </a:r>
            <a:r>
              <a:rPr lang="fr-CH" dirty="0" smtClean="0">
                <a:solidFill>
                  <a:srgbClr val="70899B"/>
                </a:solidFill>
              </a:rPr>
              <a:t> Office (Art.1(xvii) of the 1999 </a:t>
            </a:r>
            <a:r>
              <a:rPr lang="fr-CH" dirty="0" err="1" smtClean="0">
                <a:solidFill>
                  <a:srgbClr val="70899B"/>
                </a:solidFill>
              </a:rPr>
              <a:t>Act</a:t>
            </a:r>
            <a:r>
              <a:rPr lang="fr-CH" dirty="0" smtClean="0">
                <a:solidFill>
                  <a:srgbClr val="70899B"/>
                </a:solidFill>
              </a:rPr>
              <a:t>);</a:t>
            </a:r>
          </a:p>
          <a:p>
            <a:pPr marL="457200" lvl="1" indent="0">
              <a:buNone/>
            </a:pPr>
            <a:endParaRPr lang="fr-CH" dirty="0" smtClean="0">
              <a:solidFill>
                <a:srgbClr val="70899B"/>
              </a:solidFill>
            </a:endParaRPr>
          </a:p>
          <a:p>
            <a:pPr lvl="1">
              <a:buFont typeface="Arial" panose="020B0604020202020204" pitchFamily="34" charset="0"/>
              <a:buChar char="•"/>
            </a:pPr>
            <a:r>
              <a:rPr lang="fr-CH" dirty="0" err="1" smtClean="0">
                <a:solidFill>
                  <a:srgbClr val="70899B"/>
                </a:solidFill>
              </a:rPr>
              <a:t>Specific</a:t>
            </a:r>
            <a:r>
              <a:rPr lang="fr-CH" dirty="0" smtClean="0">
                <a:solidFill>
                  <a:srgbClr val="70899B"/>
                </a:solidFill>
              </a:rPr>
              <a:t> </a:t>
            </a:r>
            <a:r>
              <a:rPr lang="fr-CH" dirty="0" err="1" smtClean="0">
                <a:solidFill>
                  <a:srgbClr val="70899B"/>
                </a:solidFill>
              </a:rPr>
              <a:t>elements</a:t>
            </a:r>
            <a:r>
              <a:rPr lang="fr-CH" dirty="0" smtClean="0">
                <a:solidFill>
                  <a:srgbClr val="70899B"/>
                </a:solidFill>
              </a:rPr>
              <a:t> </a:t>
            </a:r>
            <a:r>
              <a:rPr lang="fr-CH" dirty="0" err="1" smtClean="0">
                <a:solidFill>
                  <a:srgbClr val="70899B"/>
                </a:solidFill>
              </a:rPr>
              <a:t>required</a:t>
            </a:r>
            <a:r>
              <a:rPr lang="fr-CH" dirty="0" smtClean="0">
                <a:solidFill>
                  <a:srgbClr val="70899B"/>
                </a:solidFill>
              </a:rPr>
              <a:t> by USPTO, JPO, KIPO and ROSPATENT</a:t>
            </a:r>
            <a:endParaRPr lang="en-US" dirty="0">
              <a:solidFill>
                <a:srgbClr val="70899B"/>
              </a:solidFill>
            </a:endParaRPr>
          </a:p>
        </p:txBody>
      </p:sp>
    </p:spTree>
    <p:extLst>
      <p:ext uri="{BB962C8B-B14F-4D97-AF65-F5344CB8AC3E}">
        <p14:creationId xmlns:p14="http://schemas.microsoft.com/office/powerpoint/2010/main" val="1997383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Surprise: it’s almost never prior art</a:t>
            </a:r>
            <a:endParaRPr lang="en-US" dirty="0"/>
          </a:p>
        </p:txBody>
      </p:sp>
      <p:sp>
        <p:nvSpPr>
          <p:cNvPr id="3" name="Content Placeholder 2"/>
          <p:cNvSpPr txBox="1">
            <a:spLocks/>
          </p:cNvSpPr>
          <p:nvPr/>
        </p:nvSpPr>
        <p:spPr>
          <a:xfrm>
            <a:off x="304800" y="1600200"/>
            <a:ext cx="8686800" cy="4525963"/>
          </a:xfrm>
          <a:prstGeom prst="rect">
            <a:avLst/>
          </a:prstGeom>
        </p:spPr>
        <p:txBody>
          <a:bodyPr>
            <a:normAutofit/>
          </a:bodyPr>
          <a:lstStyle>
            <a:lvl1pPr marL="342900" indent="-342900" algn="l" rtl="0" eaLnBrk="1" fontAlgn="base" hangingPunct="1">
              <a:spcBef>
                <a:spcPct val="20000"/>
              </a:spcBef>
              <a:spcAft>
                <a:spcPct val="0"/>
              </a:spcAft>
              <a:buBlip>
                <a:blip r:embed="rId2"/>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2"/>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2"/>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2"/>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2"/>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2"/>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2"/>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2"/>
              </a:buBlip>
              <a:defRPr sz="2400">
                <a:solidFill>
                  <a:schemeClr val="tx1"/>
                </a:solidFill>
                <a:latin typeface="+mn-lt"/>
                <a:cs typeface="+mn-cs"/>
              </a:defRPr>
            </a:lvl9pPr>
          </a:lstStyle>
          <a:p>
            <a:r>
              <a:rPr lang="fr-CH" kern="0" dirty="0" err="1" smtClean="0"/>
              <a:t>What</a:t>
            </a:r>
            <a:r>
              <a:rPr lang="fr-CH" kern="0" dirty="0" smtClean="0"/>
              <a:t> destroys </a:t>
            </a:r>
            <a:r>
              <a:rPr lang="fr-CH" kern="0" dirty="0" err="1" smtClean="0"/>
              <a:t>your</a:t>
            </a:r>
            <a:r>
              <a:rPr lang="fr-CH" kern="0" dirty="0" smtClean="0"/>
              <a:t> </a:t>
            </a:r>
            <a:r>
              <a:rPr lang="fr-CH" kern="0" dirty="0" err="1" smtClean="0"/>
              <a:t>novelty</a:t>
            </a:r>
            <a:r>
              <a:rPr lang="fr-CH" kern="0" dirty="0" smtClean="0"/>
              <a:t> in KR and JP </a:t>
            </a:r>
            <a:r>
              <a:rPr lang="fr-CH" kern="0" dirty="0" err="1" smtClean="0"/>
              <a:t>is</a:t>
            </a:r>
            <a:r>
              <a:rPr lang="fr-CH" kern="0" dirty="0" smtClean="0"/>
              <a:t> </a:t>
            </a:r>
            <a:r>
              <a:rPr lang="fr-CH" i="1" u="sng" kern="0" dirty="0" err="1" smtClean="0"/>
              <a:t>almost</a:t>
            </a:r>
            <a:r>
              <a:rPr lang="fr-CH" kern="0" dirty="0" smtClean="0"/>
              <a:t> </a:t>
            </a:r>
            <a:r>
              <a:rPr lang="fr-CH" kern="0" dirty="0" err="1" smtClean="0"/>
              <a:t>always</a:t>
            </a:r>
            <a:r>
              <a:rPr lang="fr-CH" kern="0" dirty="0" smtClean="0"/>
              <a:t> </a:t>
            </a:r>
            <a:r>
              <a:rPr lang="fr-CH" kern="0" dirty="0" err="1" smtClean="0"/>
              <a:t>your</a:t>
            </a:r>
            <a:r>
              <a:rPr lang="fr-CH" kern="0" dirty="0" smtClean="0"/>
              <a:t> </a:t>
            </a:r>
            <a:r>
              <a:rPr lang="fr-CH" kern="0" dirty="0" err="1" smtClean="0"/>
              <a:t>own</a:t>
            </a:r>
            <a:r>
              <a:rPr lang="fr-CH" kern="0" dirty="0" smtClean="0"/>
              <a:t> design…</a:t>
            </a:r>
          </a:p>
          <a:p>
            <a:endParaRPr lang="fr-CH" kern="0" dirty="0" smtClean="0"/>
          </a:p>
          <a:p>
            <a:pPr lvl="1"/>
            <a:r>
              <a:rPr lang="fr-CH" kern="0" dirty="0" smtClean="0"/>
              <a:t> </a:t>
            </a:r>
            <a:r>
              <a:rPr lang="fr-CH" kern="0" dirty="0" err="1" smtClean="0"/>
              <a:t>when</a:t>
            </a:r>
            <a:r>
              <a:rPr lang="fr-CH" kern="0" dirty="0" smtClean="0"/>
              <a:t> designs are </a:t>
            </a:r>
            <a:r>
              <a:rPr lang="fr-CH" kern="0" dirty="0" err="1" smtClean="0"/>
              <a:t>similar</a:t>
            </a:r>
            <a:r>
              <a:rPr lang="fr-CH" kern="0" dirty="0" smtClean="0"/>
              <a:t> the destroy </a:t>
            </a:r>
            <a:r>
              <a:rPr lang="fr-CH" kern="0" dirty="0" err="1" smtClean="0"/>
              <a:t>each</a:t>
            </a:r>
            <a:r>
              <a:rPr lang="fr-CH" kern="0" dirty="0" smtClean="0"/>
              <a:t> </a:t>
            </a:r>
            <a:r>
              <a:rPr lang="fr-CH" kern="0" dirty="0" err="1" smtClean="0"/>
              <a:t>other’s</a:t>
            </a:r>
            <a:r>
              <a:rPr lang="fr-CH" kern="0" dirty="0" smtClean="0"/>
              <a:t> </a:t>
            </a:r>
            <a:r>
              <a:rPr lang="fr-CH" kern="0" dirty="0" err="1" smtClean="0"/>
              <a:t>novelty</a:t>
            </a:r>
            <a:endParaRPr lang="fr-CH" kern="0" dirty="0" smtClean="0"/>
          </a:p>
          <a:p>
            <a:pPr marL="914400" lvl="2" indent="0">
              <a:buFontTx/>
              <a:buNone/>
            </a:pPr>
            <a:endParaRPr lang="fr-CH" kern="0" dirty="0" smtClean="0"/>
          </a:p>
          <a:p>
            <a:r>
              <a:rPr lang="fr-CH" kern="0" dirty="0" err="1" smtClean="0"/>
              <a:t>That’s</a:t>
            </a:r>
            <a:r>
              <a:rPr lang="fr-CH" kern="0" dirty="0" smtClean="0"/>
              <a:t> </a:t>
            </a:r>
            <a:r>
              <a:rPr lang="fr-CH" kern="0" dirty="0" err="1" smtClean="0"/>
              <a:t>easy</a:t>
            </a:r>
            <a:r>
              <a:rPr lang="fr-CH" kern="0" dirty="0" smtClean="0"/>
              <a:t> to </a:t>
            </a:r>
            <a:r>
              <a:rPr lang="fr-CH" kern="0" dirty="0" err="1" smtClean="0"/>
              <a:t>avoid</a:t>
            </a:r>
            <a:r>
              <a:rPr lang="fr-CH" kern="0" dirty="0" smtClean="0"/>
              <a:t>!</a:t>
            </a:r>
          </a:p>
          <a:p>
            <a:pPr lvl="1"/>
            <a:r>
              <a:rPr lang="fr-CH" kern="0" dirty="0" err="1" smtClean="0"/>
              <a:t>Identify</a:t>
            </a:r>
            <a:r>
              <a:rPr lang="fr-CH" kern="0" dirty="0" smtClean="0"/>
              <a:t> one as the «principal design»</a:t>
            </a:r>
          </a:p>
          <a:p>
            <a:pPr lvl="1"/>
            <a:r>
              <a:rPr lang="fr-CH" kern="0" dirty="0" err="1" smtClean="0"/>
              <a:t>Identify</a:t>
            </a:r>
            <a:r>
              <a:rPr lang="fr-CH" kern="0" dirty="0" smtClean="0"/>
              <a:t> the </a:t>
            </a:r>
            <a:r>
              <a:rPr lang="fr-CH" kern="0" dirty="0" err="1" smtClean="0"/>
              <a:t>others</a:t>
            </a:r>
            <a:r>
              <a:rPr lang="fr-CH" kern="0" dirty="0" smtClean="0"/>
              <a:t> as «</a:t>
            </a:r>
            <a:r>
              <a:rPr lang="fr-CH" kern="0" dirty="0" err="1" smtClean="0"/>
              <a:t>related</a:t>
            </a:r>
            <a:r>
              <a:rPr lang="fr-CH" kern="0" dirty="0" smtClean="0"/>
              <a:t> designs»</a:t>
            </a:r>
            <a:endParaRPr lang="en-US" kern="0" dirty="0"/>
          </a:p>
        </p:txBody>
      </p:sp>
    </p:spTree>
    <p:extLst>
      <p:ext uri="{BB962C8B-B14F-4D97-AF65-F5344CB8AC3E}">
        <p14:creationId xmlns:p14="http://schemas.microsoft.com/office/powerpoint/2010/main" val="250648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a:solidFill>
                  <a:schemeClr val="tx2">
                    <a:lumMod val="60000"/>
                    <a:lumOff val="40000"/>
                  </a:schemeClr>
                </a:solidFill>
              </a:rPr>
              <a:t>Prior Divulgation</a:t>
            </a:r>
            <a:endParaRPr lang="en-US" dirty="0"/>
          </a:p>
        </p:txBody>
      </p:sp>
      <p:sp>
        <p:nvSpPr>
          <p:cNvPr id="3" name="Content Placeholder 2"/>
          <p:cNvSpPr>
            <a:spLocks noGrp="1"/>
          </p:cNvSpPr>
          <p:nvPr>
            <p:ph idx="1"/>
          </p:nvPr>
        </p:nvSpPr>
        <p:spPr/>
        <p:txBody>
          <a:bodyPr/>
          <a:lstStyle/>
          <a:p>
            <a:r>
              <a:rPr lang="fr-CH" dirty="0"/>
              <a:t>KR: </a:t>
            </a:r>
            <a:r>
              <a:rPr lang="fr-CH" dirty="0" err="1"/>
              <a:t>Attach</a:t>
            </a:r>
            <a:r>
              <a:rPr lang="fr-CH" dirty="0"/>
              <a:t> </a:t>
            </a:r>
            <a:r>
              <a:rPr lang="en-US" dirty="0"/>
              <a:t>documentation in support of a declaration concerning exception to lack of novelty </a:t>
            </a:r>
            <a:r>
              <a:rPr lang="fr-CH" dirty="0" err="1"/>
              <a:t>under</a:t>
            </a:r>
            <a:r>
              <a:rPr lang="fr-CH" dirty="0"/>
              <a:t> </a:t>
            </a:r>
            <a:r>
              <a:rPr lang="fr-CH" dirty="0" err="1"/>
              <a:t>dedicated</a:t>
            </a:r>
            <a:r>
              <a:rPr lang="fr-CH" dirty="0"/>
              <a:t> E-</a:t>
            </a:r>
            <a:r>
              <a:rPr lang="fr-CH" dirty="0" err="1"/>
              <a:t>filing</a:t>
            </a:r>
            <a:r>
              <a:rPr lang="fr-CH" dirty="0"/>
              <a:t> </a:t>
            </a:r>
            <a:r>
              <a:rPr lang="fr-CH" dirty="0" smtClean="0"/>
              <a:t>tab;</a:t>
            </a:r>
            <a:endParaRPr lang="fr-CH" dirty="0"/>
          </a:p>
          <a:p>
            <a:r>
              <a:rPr lang="en-US" dirty="0"/>
              <a:t>JP: File </a:t>
            </a:r>
            <a:r>
              <a:rPr lang="en-US" u="sng" dirty="0"/>
              <a:t>original</a:t>
            </a:r>
            <a:r>
              <a:rPr lang="en-US" dirty="0"/>
              <a:t> documentation in support of a declaration concerning exception to lack of novelty directly with JPO</a:t>
            </a:r>
          </a:p>
          <a:p>
            <a:pPr marL="0" indent="0">
              <a:buNone/>
            </a:pPr>
            <a:endParaRPr lang="en-US" dirty="0"/>
          </a:p>
          <a:p>
            <a:r>
              <a:rPr lang="en-US" dirty="0" smtClean="0"/>
              <a:t>With </a:t>
            </a:r>
            <a:r>
              <a:rPr lang="en-US" dirty="0"/>
              <a:t>respect to the designation of Japan, the Japan Patent Office (JPO) requires that the supporting documentation be submitted to it directly within 30 days from the date of publication of the international registration in the </a:t>
            </a:r>
            <a:r>
              <a:rPr lang="en-US" i="1" dirty="0"/>
              <a:t>International Designs Bulletin</a:t>
            </a:r>
            <a:r>
              <a:rPr lang="en-US" dirty="0"/>
              <a:t>.  </a:t>
            </a:r>
          </a:p>
        </p:txBody>
      </p:sp>
    </p:spTree>
    <p:extLst>
      <p:ext uri="{BB962C8B-B14F-4D97-AF65-F5344CB8AC3E}">
        <p14:creationId xmlns:p14="http://schemas.microsoft.com/office/powerpoint/2010/main" val="312372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a:t>
            </a:r>
            <a:r>
              <a:rPr lang="en-US" dirty="0"/>
              <a:t>to lack of novelty: KR, JP </a:t>
            </a:r>
          </a:p>
        </p:txBody>
      </p:sp>
      <p:sp>
        <p:nvSpPr>
          <p:cNvPr id="3" name="Rectangle 2"/>
          <p:cNvSpPr/>
          <p:nvPr/>
        </p:nvSpPr>
        <p:spPr>
          <a:xfrm>
            <a:off x="381000" y="1905000"/>
            <a:ext cx="2590800" cy="338554"/>
          </a:xfrm>
          <a:prstGeom prst="rect">
            <a:avLst/>
          </a:prstGeom>
        </p:spPr>
        <p:txBody>
          <a:bodyPr wrap="square">
            <a:spAutoFit/>
          </a:bodyPr>
          <a:lstStyle/>
          <a:p>
            <a:r>
              <a:rPr lang="en-US" b="1" dirty="0" smtClean="0"/>
              <a:t>Disclosure </a:t>
            </a:r>
            <a:r>
              <a:rPr lang="en-US" b="1" dirty="0"/>
              <a:t>of Design A </a:t>
            </a:r>
            <a:endParaRPr lang="en-US" dirty="0"/>
          </a:p>
        </p:txBody>
      </p:sp>
      <p:sp>
        <p:nvSpPr>
          <p:cNvPr id="4" name="Rectangle 3"/>
          <p:cNvSpPr/>
          <p:nvPr/>
        </p:nvSpPr>
        <p:spPr>
          <a:xfrm>
            <a:off x="3588258" y="1938694"/>
            <a:ext cx="1828800" cy="338554"/>
          </a:xfrm>
          <a:prstGeom prst="rect">
            <a:avLst/>
          </a:prstGeom>
        </p:spPr>
        <p:txBody>
          <a:bodyPr wrap="square">
            <a:spAutoFit/>
          </a:bodyPr>
          <a:lstStyle/>
          <a:p>
            <a:r>
              <a:rPr lang="en-US" b="1" dirty="0" smtClean="0"/>
              <a:t>Filing </a:t>
            </a:r>
            <a:r>
              <a:rPr lang="en-US" b="1" dirty="0"/>
              <a:t>of an IA </a:t>
            </a:r>
            <a:endParaRPr lang="en-US" dirty="0"/>
          </a:p>
        </p:txBody>
      </p:sp>
      <p:sp>
        <p:nvSpPr>
          <p:cNvPr id="5" name="Rectangle 4"/>
          <p:cNvSpPr/>
          <p:nvPr/>
        </p:nvSpPr>
        <p:spPr>
          <a:xfrm>
            <a:off x="5257800" y="2133600"/>
            <a:ext cx="2133600" cy="707886"/>
          </a:xfrm>
          <a:prstGeom prst="rect">
            <a:avLst/>
          </a:prstGeom>
        </p:spPr>
        <p:txBody>
          <a:bodyPr wrap="square">
            <a:spAutoFit/>
          </a:bodyPr>
          <a:lstStyle/>
          <a:p>
            <a:r>
              <a:rPr lang="en-US" b="1" dirty="0" smtClean="0"/>
              <a:t>Examination by</a:t>
            </a:r>
          </a:p>
          <a:p>
            <a:r>
              <a:rPr lang="en-US" b="1" dirty="0" smtClean="0">
                <a:solidFill>
                  <a:srgbClr val="00B0F0"/>
                </a:solidFill>
              </a:rPr>
              <a:t>JPO</a:t>
            </a:r>
            <a:r>
              <a:rPr lang="en-US" b="1" dirty="0" smtClean="0"/>
              <a:t>/</a:t>
            </a:r>
            <a:r>
              <a:rPr lang="en-US" b="1" dirty="0" smtClean="0">
                <a:solidFill>
                  <a:srgbClr val="FF0000"/>
                </a:solidFill>
              </a:rPr>
              <a:t>KIPO</a:t>
            </a:r>
            <a:r>
              <a:rPr lang="en-US" b="1" dirty="0" smtClean="0"/>
              <a:t> </a:t>
            </a:r>
            <a:endParaRPr lang="en-US" dirty="0"/>
          </a:p>
        </p:txBody>
      </p:sp>
      <p:sp>
        <p:nvSpPr>
          <p:cNvPr id="6" name="Rectangle 5"/>
          <p:cNvSpPr/>
          <p:nvPr/>
        </p:nvSpPr>
        <p:spPr>
          <a:xfrm>
            <a:off x="228600" y="4495800"/>
            <a:ext cx="3273467" cy="1077218"/>
          </a:xfrm>
          <a:prstGeom prst="rect">
            <a:avLst/>
          </a:prstGeom>
        </p:spPr>
        <p:txBody>
          <a:bodyPr wrap="square">
            <a:spAutoFit/>
          </a:bodyPr>
          <a:lstStyle/>
          <a:p>
            <a:pPr algn="l"/>
            <a:r>
              <a:rPr lang="en-US" dirty="0" smtClean="0"/>
              <a:t>In </a:t>
            </a:r>
            <a:r>
              <a:rPr lang="en-US" dirty="0"/>
              <a:t>an exhibition, published materials such as a magazine, catalog, or through the internet media, etc. </a:t>
            </a:r>
          </a:p>
        </p:txBody>
      </p:sp>
      <p:sp>
        <p:nvSpPr>
          <p:cNvPr id="7" name="Rectangle 6"/>
          <p:cNvSpPr/>
          <p:nvPr/>
        </p:nvSpPr>
        <p:spPr>
          <a:xfrm>
            <a:off x="3540167" y="4380756"/>
            <a:ext cx="2286000" cy="1692771"/>
          </a:xfrm>
          <a:prstGeom prst="rect">
            <a:avLst/>
          </a:prstGeom>
        </p:spPr>
        <p:txBody>
          <a:bodyPr wrap="square">
            <a:spAutoFit/>
          </a:bodyPr>
          <a:lstStyle/>
          <a:p>
            <a:pPr algn="l"/>
            <a:r>
              <a:rPr lang="en-US" dirty="0" smtClean="0"/>
              <a:t>-  Filing </a:t>
            </a:r>
            <a:r>
              <a:rPr lang="en-US" dirty="0"/>
              <a:t>within </a:t>
            </a:r>
            <a:r>
              <a:rPr lang="en-US" dirty="0" smtClean="0"/>
              <a:t>12   months </a:t>
            </a:r>
            <a:r>
              <a:rPr lang="en-US" dirty="0"/>
              <a:t>from the date of disclosure </a:t>
            </a:r>
          </a:p>
          <a:p>
            <a:pPr algn="l"/>
            <a:r>
              <a:rPr lang="en-US" dirty="0" smtClean="0"/>
              <a:t>-  With </a:t>
            </a:r>
            <a:r>
              <a:rPr lang="en-US" dirty="0"/>
              <a:t>declaration concerning exception to lack of novelty </a:t>
            </a:r>
          </a:p>
        </p:txBody>
      </p:sp>
      <p:sp>
        <p:nvSpPr>
          <p:cNvPr id="8" name="Rectangle 7"/>
          <p:cNvSpPr/>
          <p:nvPr/>
        </p:nvSpPr>
        <p:spPr>
          <a:xfrm>
            <a:off x="6457950" y="4572000"/>
            <a:ext cx="2438400" cy="1077218"/>
          </a:xfrm>
          <a:prstGeom prst="rect">
            <a:avLst/>
          </a:prstGeom>
        </p:spPr>
        <p:txBody>
          <a:bodyPr wrap="square">
            <a:spAutoFit/>
          </a:bodyPr>
          <a:lstStyle/>
          <a:p>
            <a:r>
              <a:rPr lang="en-US" dirty="0" smtClean="0"/>
              <a:t>Disclosure </a:t>
            </a:r>
            <a:r>
              <a:rPr lang="en-US" dirty="0"/>
              <a:t>of Design A does not become a reason for lack of novelty </a:t>
            </a:r>
          </a:p>
        </p:txBody>
      </p:sp>
      <p:sp>
        <p:nvSpPr>
          <p:cNvPr id="9" name="Explosion 2 8"/>
          <p:cNvSpPr/>
          <p:nvPr/>
        </p:nvSpPr>
        <p:spPr bwMode="auto">
          <a:xfrm>
            <a:off x="571500" y="2277248"/>
            <a:ext cx="2209800" cy="2103508"/>
          </a:xfrm>
          <a:prstGeom prst="irregularSeal2">
            <a:avLst/>
          </a:prstGeom>
          <a:solidFill>
            <a:srgbClr val="C00000"/>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0" name="Rounded Rectangle 9"/>
          <p:cNvSpPr/>
          <p:nvPr/>
        </p:nvSpPr>
        <p:spPr bwMode="auto">
          <a:xfrm>
            <a:off x="1119857" y="3165515"/>
            <a:ext cx="1032793"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A</a:t>
            </a:r>
          </a:p>
        </p:txBody>
      </p:sp>
      <p:sp>
        <p:nvSpPr>
          <p:cNvPr id="11" name="Rounded Rectangle 10"/>
          <p:cNvSpPr/>
          <p:nvPr/>
        </p:nvSpPr>
        <p:spPr bwMode="auto">
          <a:xfrm>
            <a:off x="3673517" y="2487543"/>
            <a:ext cx="1828800" cy="1828800"/>
          </a:xfrm>
          <a:prstGeom prst="roundRect">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12" name="Oval 11"/>
          <p:cNvSpPr/>
          <p:nvPr/>
        </p:nvSpPr>
        <p:spPr bwMode="auto">
          <a:xfrm>
            <a:off x="4039277" y="2879586"/>
            <a:ext cx="1097280" cy="1097280"/>
          </a:xfrm>
          <a:prstGeom prst="ellipse">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0800000" scaled="1"/>
            <a:tileRect/>
          </a:gradFill>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A</a:t>
            </a:r>
          </a:p>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solidFill>
                  <a:schemeClr val="tx1"/>
                </a:solidFill>
              </a:rPr>
              <a:t>In IA</a:t>
            </a: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13" name="Oval 12"/>
          <p:cNvSpPr/>
          <p:nvPr/>
        </p:nvSpPr>
        <p:spPr bwMode="auto">
          <a:xfrm>
            <a:off x="6858000" y="2438400"/>
            <a:ext cx="1828800" cy="1828800"/>
          </a:xfrm>
          <a:prstGeom prst="ellipse">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7223760" y="2780362"/>
            <a:ext cx="1097280" cy="1097280"/>
          </a:xfrm>
          <a:prstGeom prst="ellipse">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0800000" scaled="1"/>
            <a:tileRect/>
          </a:gradFill>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A</a:t>
            </a:r>
          </a:p>
        </p:txBody>
      </p:sp>
      <p:sp>
        <p:nvSpPr>
          <p:cNvPr id="15" name="Right Arrow 14"/>
          <p:cNvSpPr/>
          <p:nvPr/>
        </p:nvSpPr>
        <p:spPr bwMode="auto">
          <a:xfrm>
            <a:off x="2590800" y="3147810"/>
            <a:ext cx="978408" cy="484632"/>
          </a:xfrm>
          <a:prstGeom prst="rightArrow">
            <a:avLst/>
          </a:prstGeom>
          <a:solidFill>
            <a:srgbClr val="7265C5">
              <a:alpha val="39999"/>
            </a:srgbClr>
          </a:solid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6" name="Right Arrow 15"/>
          <p:cNvSpPr/>
          <p:nvPr/>
        </p:nvSpPr>
        <p:spPr bwMode="auto">
          <a:xfrm>
            <a:off x="5715000" y="3185910"/>
            <a:ext cx="978408" cy="484632"/>
          </a:xfrm>
          <a:prstGeom prst="rightArrow">
            <a:avLst/>
          </a:prstGeom>
          <a:solidFill>
            <a:srgbClr val="7265C5">
              <a:alpha val="39999"/>
            </a:srgbClr>
          </a:solid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81560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to lack of novelty: KR, JP </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3896" y="2286000"/>
            <a:ext cx="89725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28600" y="1457235"/>
            <a:ext cx="4060727" cy="400110"/>
          </a:xfrm>
          <a:prstGeom prst="rect">
            <a:avLst/>
          </a:prstGeom>
          <a:ln/>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Declaration in the application form</a:t>
            </a:r>
          </a:p>
        </p:txBody>
      </p:sp>
    </p:spTree>
    <p:extLst>
      <p:ext uri="{BB962C8B-B14F-4D97-AF65-F5344CB8AC3E}">
        <p14:creationId xmlns:p14="http://schemas.microsoft.com/office/powerpoint/2010/main" val="296598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to lack of novelty: </a:t>
            </a:r>
            <a:r>
              <a:rPr lang="en-US" dirty="0" smtClean="0"/>
              <a:t>KR</a:t>
            </a:r>
            <a:endParaRPr lang="en-US"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752600" y="1295400"/>
            <a:ext cx="480536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818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2759075" cy="3035300"/>
          </a:xfrm>
          <a:prstGeom prst="rect">
            <a:avLst/>
          </a:prstGeom>
        </p:spPr>
      </p:pic>
      <p:sp>
        <p:nvSpPr>
          <p:cNvPr id="3" name="Rectangle 2"/>
          <p:cNvSpPr/>
          <p:nvPr/>
        </p:nvSpPr>
        <p:spPr bwMode="auto">
          <a:xfrm>
            <a:off x="2209800" y="3108385"/>
            <a:ext cx="5545108" cy="646331"/>
          </a:xfrm>
          <a:prstGeom prst="rect">
            <a:avLst/>
          </a:prstGeom>
          <a:solidFill>
            <a:schemeClr val="bg1">
              <a:lumMod val="95000"/>
              <a:alpha val="39999"/>
            </a:schemeClr>
          </a:solid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tx1">
                    <a:lumMod val="50000"/>
                    <a:lumOff val="50000"/>
                  </a:schemeClr>
                </a:solidFill>
                <a:effectLst/>
                <a:latin typeface="Arial" charset="0"/>
                <a:cs typeface="Arial" charset="0"/>
              </a:rPr>
              <a:t>Definition of the product</a:t>
            </a:r>
          </a:p>
        </p:txBody>
      </p:sp>
    </p:spTree>
    <p:extLst>
      <p:ext uri="{BB962C8B-B14F-4D97-AF65-F5344CB8AC3E}">
        <p14:creationId xmlns:p14="http://schemas.microsoft.com/office/powerpoint/2010/main" val="2982909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 and KR: Definition of the product</a:t>
            </a: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2400" y="1752600"/>
            <a:ext cx="88677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72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 Definition of the product</a:t>
            </a:r>
            <a:endParaRPr lang="en-US" dirty="0"/>
          </a:p>
        </p:txBody>
      </p:sp>
      <p:pic>
        <p:nvPicPr>
          <p:cNvPr id="1026" name="Picture 2" descr="http://www.wipo.int/idpub/31_2015/087054/m001_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648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295400" y="5943600"/>
            <a:ext cx="2157963" cy="338554"/>
          </a:xfrm>
          <a:prstGeom prst="rect">
            <a:avLst/>
          </a:prstGeom>
          <a:solidFill>
            <a:schemeClr val="bg1">
              <a:lumMod val="95000"/>
              <a:alpha val="39999"/>
            </a:schemeClr>
          </a:solidFill>
          <a:ln>
            <a:noFill/>
          </a:ln>
          <a:effectLst/>
          <a:extLst/>
        </p:spPr>
        <p:txBody>
          <a:bodyPr vert="horz" wrap="none" lIns="91440" tIns="45720" rIns="91440" bIns="45720" numCol="1" rtlCol="0" anchor="ctr" anchorCtr="0" compatLnSpc="1">
            <a:prstTxWarp prst="textNoShape">
              <a:avLst/>
            </a:prstTxWarp>
            <a:spAutoFit/>
          </a:bodyPr>
          <a:lstStyle/>
          <a:p>
            <a:r>
              <a:rPr lang="en-US" dirty="0"/>
              <a:t>DM/087054 “Parquet”</a:t>
            </a: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4" name="Rectangle 3"/>
          <p:cNvSpPr/>
          <p:nvPr/>
        </p:nvSpPr>
        <p:spPr bwMode="auto">
          <a:xfrm>
            <a:off x="4876800" y="1317501"/>
            <a:ext cx="4275529" cy="1200329"/>
          </a:xfrm>
          <a:prstGeom prst="rect">
            <a:avLst/>
          </a:prstGeom>
          <a:solidFill>
            <a:schemeClr val="bg1">
              <a:lumMod val="95000"/>
              <a:alpha val="39999"/>
            </a:schemeClr>
          </a:solidFill>
          <a:ln>
            <a:noFill/>
          </a:ln>
          <a:effectLst/>
          <a:extLst/>
        </p:spPr>
        <p:txBody>
          <a:bodyPr vert="horz" wrap="none" lIns="91440" tIns="45720" rIns="91440" bIns="45720" numCol="1" rtlCol="0" anchor="ctr" anchorCtr="0" compatLnSpc="1">
            <a:prstTxWarp prst="textNoShape">
              <a:avLst/>
            </a:prstTxWarp>
            <a:spAutoFit/>
          </a:bodyPr>
          <a:lstStyle/>
          <a:p>
            <a:pPr algn="l"/>
            <a:r>
              <a:rPr lang="en-US" sz="1800" dirty="0"/>
              <a:t>JPO issued a </a:t>
            </a:r>
            <a:r>
              <a:rPr lang="en-US" sz="1800" dirty="0" smtClean="0"/>
              <a:t>notification</a:t>
            </a:r>
          </a:p>
          <a:p>
            <a:pPr algn="l"/>
            <a:r>
              <a:rPr lang="en-US" sz="1800" dirty="0" smtClean="0"/>
              <a:t>on the grounds of the omitted views and</a:t>
            </a:r>
          </a:p>
          <a:p>
            <a:pPr algn="l"/>
            <a:r>
              <a:rPr lang="en-US" sz="1800" dirty="0" smtClean="0"/>
              <a:t>broken lines.</a:t>
            </a:r>
            <a:endParaRPr kumimoji="0" lang="en-US"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01513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 and KR: Definition of the product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43075"/>
            <a:ext cx="43815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5800" y="3581400"/>
            <a:ext cx="3429000" cy="338554"/>
          </a:xfrm>
          <a:prstGeom prst="rect">
            <a:avLst/>
          </a:prstGeom>
        </p:spPr>
        <p:txBody>
          <a:bodyPr wrap="square">
            <a:spAutoFit/>
          </a:bodyPr>
          <a:lstStyle/>
          <a:p>
            <a:pPr algn="l"/>
            <a:r>
              <a:rPr lang="en-US" dirty="0"/>
              <a:t>DM/089390 “</a:t>
            </a:r>
            <a:r>
              <a:rPr lang="en-US" dirty="0" smtClean="0"/>
              <a:t>Collagen membrane</a:t>
            </a:r>
            <a:r>
              <a:rPr lang="en-US" dirty="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24112"/>
            <a:ext cx="33909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94594" y="4800600"/>
            <a:ext cx="4572000" cy="707886"/>
          </a:xfrm>
          <a:prstGeom prst="rect">
            <a:avLst/>
          </a:prstGeom>
        </p:spPr>
        <p:txBody>
          <a:bodyPr>
            <a:spAutoFit/>
          </a:bodyPr>
          <a:lstStyle/>
          <a:p>
            <a:r>
              <a:rPr lang="en-US" dirty="0"/>
              <a:t>DM/087657 Design Number:</a:t>
            </a:r>
          </a:p>
          <a:p>
            <a:r>
              <a:rPr lang="en-US" dirty="0"/>
              <a:t>2 “Get-ups (kitchen arrangement)”</a:t>
            </a:r>
          </a:p>
        </p:txBody>
      </p:sp>
    </p:spTree>
    <p:extLst>
      <p:ext uri="{BB962C8B-B14F-4D97-AF65-F5344CB8AC3E}">
        <p14:creationId xmlns:p14="http://schemas.microsoft.com/office/powerpoint/2010/main" val="4045436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143000"/>
          </a:xfrm>
        </p:spPr>
        <p:txBody>
          <a:bodyPr>
            <a:normAutofit fontScale="90000"/>
          </a:bodyPr>
          <a:lstStyle/>
          <a:p>
            <a:r>
              <a:rPr lang="fr-CH" b="1" dirty="0" err="1" smtClean="0">
                <a:solidFill>
                  <a:schemeClr val="tx2">
                    <a:lumMod val="60000"/>
                    <a:lumOff val="40000"/>
                  </a:schemeClr>
                </a:solidFill>
              </a:rPr>
              <a:t>Bear</a:t>
            </a:r>
            <a:r>
              <a:rPr lang="fr-CH" b="1" dirty="0" smtClean="0">
                <a:solidFill>
                  <a:schemeClr val="tx2">
                    <a:lumMod val="60000"/>
                    <a:lumOff val="40000"/>
                  </a:schemeClr>
                </a:solidFill>
              </a:rPr>
              <a:t> in </a:t>
            </a:r>
            <a:r>
              <a:rPr lang="fr-CH" b="1" dirty="0" err="1" smtClean="0">
                <a:solidFill>
                  <a:schemeClr val="tx2">
                    <a:lumMod val="60000"/>
                    <a:lumOff val="40000"/>
                  </a:schemeClr>
                </a:solidFill>
              </a:rPr>
              <a:t>Mind</a:t>
            </a:r>
            <a:r>
              <a:rPr lang="fr-CH" b="1" dirty="0" smtClean="0">
                <a:solidFill>
                  <a:schemeClr val="tx2">
                    <a:lumMod val="60000"/>
                    <a:lumOff val="40000"/>
                  </a:schemeClr>
                </a:solidFill>
              </a:rPr>
              <a:t> : </a:t>
            </a:r>
            <a:r>
              <a:rPr lang="fr-CH" b="1" dirty="0" err="1" smtClean="0">
                <a:solidFill>
                  <a:schemeClr val="tx2">
                    <a:lumMod val="60000"/>
                    <a:lumOff val="40000"/>
                  </a:schemeClr>
                </a:solidFill>
              </a:rPr>
              <a:t>Japan</a:t>
            </a:r>
            <a:r>
              <a:rPr lang="fr-CH" b="1" dirty="0" smtClean="0">
                <a:solidFill>
                  <a:schemeClr val="tx2">
                    <a:lumMod val="60000"/>
                    <a:lumOff val="40000"/>
                  </a:schemeClr>
                </a:solidFill>
              </a:rPr>
              <a:t> and </a:t>
            </a:r>
            <a:r>
              <a:rPr lang="fr-CH" b="1" dirty="0" err="1" smtClean="0">
                <a:solidFill>
                  <a:schemeClr val="tx2">
                    <a:lumMod val="60000"/>
                    <a:lumOff val="40000"/>
                  </a:schemeClr>
                </a:solidFill>
              </a:rPr>
              <a:t>Republic</a:t>
            </a:r>
            <a:r>
              <a:rPr lang="fr-CH" b="1" dirty="0" smtClean="0">
                <a:solidFill>
                  <a:schemeClr val="tx2">
                    <a:lumMod val="60000"/>
                    <a:lumOff val="40000"/>
                  </a:schemeClr>
                </a:solidFill>
              </a:rPr>
              <a:t> of </a:t>
            </a:r>
            <a:r>
              <a:rPr lang="fr-CH" b="1" dirty="0" err="1" smtClean="0">
                <a:solidFill>
                  <a:schemeClr val="tx2">
                    <a:lumMod val="60000"/>
                    <a:lumOff val="40000"/>
                  </a:schemeClr>
                </a:solidFill>
              </a:rPr>
              <a:t>Korea</a:t>
            </a:r>
            <a:endParaRPr lang="en-US"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457200" lvl="1" indent="0">
              <a:buNone/>
            </a:pPr>
            <a:endParaRPr lang="fr-CH" dirty="0"/>
          </a:p>
          <a:p>
            <a:endParaRPr lang="fr-CH" sz="1800" dirty="0"/>
          </a:p>
          <a:p>
            <a:r>
              <a:rPr lang="fr-CH" dirty="0" smtClean="0"/>
              <a:t>Be </a:t>
            </a:r>
            <a:r>
              <a:rPr lang="fr-CH" dirty="0" err="1" smtClean="0"/>
              <a:t>Specific</a:t>
            </a:r>
            <a:r>
              <a:rPr lang="fr-CH" dirty="0" smtClean="0"/>
              <a:t> in the </a:t>
            </a:r>
            <a:r>
              <a:rPr lang="fr-CH" dirty="0" err="1" smtClean="0"/>
              <a:t>product</a:t>
            </a:r>
            <a:r>
              <a:rPr lang="fr-CH" dirty="0" smtClean="0"/>
              <a:t> indication</a:t>
            </a:r>
          </a:p>
          <a:p>
            <a:pPr marL="914400" lvl="2" indent="0">
              <a:buNone/>
            </a:pPr>
            <a:endParaRPr lang="fr-CH" dirty="0" smtClean="0"/>
          </a:p>
          <a:p>
            <a:endParaRPr lang="fr-CH" dirty="0" smtClean="0"/>
          </a:p>
          <a:p>
            <a:r>
              <a:rPr lang="fr-CH" dirty="0" smtClean="0"/>
              <a:t>Do </a:t>
            </a:r>
            <a:r>
              <a:rPr lang="fr-CH" u="sng" dirty="0" smtClean="0"/>
              <a:t>not</a:t>
            </a:r>
            <a:r>
              <a:rPr lang="fr-CH" dirty="0" smtClean="0"/>
              <a:t> file for logos </a:t>
            </a:r>
            <a:r>
              <a:rPr lang="fr-CH" dirty="0" err="1" smtClean="0"/>
              <a:t>under</a:t>
            </a:r>
            <a:r>
              <a:rPr lang="fr-CH" dirty="0" smtClean="0"/>
              <a:t> class 32</a:t>
            </a:r>
          </a:p>
          <a:p>
            <a:endParaRPr lang="fr-CH" dirty="0"/>
          </a:p>
          <a:p>
            <a:endParaRPr lang="fr-CH" dirty="0" smtClean="0"/>
          </a:p>
          <a:p>
            <a:pPr marL="0" indent="0">
              <a:buNone/>
            </a:pPr>
            <a:endParaRPr lang="fr-CH" dirty="0"/>
          </a:p>
          <a:p>
            <a:pPr marL="0" indent="0">
              <a:buNone/>
            </a:pPr>
            <a:endParaRPr lang="fr-CH" dirty="0"/>
          </a:p>
        </p:txBody>
      </p:sp>
    </p:spTree>
    <p:extLst>
      <p:ext uri="{BB962C8B-B14F-4D97-AF65-F5344CB8AC3E}">
        <p14:creationId xmlns:p14="http://schemas.microsoft.com/office/powerpoint/2010/main" val="114505946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sz="2800" dirty="0" err="1" smtClean="0"/>
              <a:t>Refusals</a:t>
            </a:r>
            <a:r>
              <a:rPr lang="fr-CH" sz="2800" dirty="0" smtClean="0"/>
              <a:t> </a:t>
            </a:r>
            <a:r>
              <a:rPr lang="fr-CH" sz="2800" dirty="0" err="1" smtClean="0"/>
              <a:t>issued</a:t>
            </a:r>
            <a:r>
              <a:rPr lang="fr-CH" sz="2800" dirty="0" smtClean="0"/>
              <a:t> by </a:t>
            </a:r>
            <a:r>
              <a:rPr lang="fr-CH" sz="2800" dirty="0" err="1" smtClean="0"/>
              <a:t>Examining</a:t>
            </a:r>
            <a:r>
              <a:rPr lang="fr-CH" sz="2800" dirty="0" smtClean="0"/>
              <a:t> Offices</a:t>
            </a:r>
            <a:endParaRPr lang="en-US" sz="2800" dirty="0"/>
          </a:p>
        </p:txBody>
      </p:sp>
      <p:sp>
        <p:nvSpPr>
          <p:cNvPr id="3" name="Content Placeholder 2"/>
          <p:cNvSpPr>
            <a:spLocks noGrp="1"/>
          </p:cNvSpPr>
          <p:nvPr>
            <p:ph idx="1"/>
          </p:nvPr>
        </p:nvSpPr>
        <p:spPr>
          <a:xfrm>
            <a:off x="381000" y="1295400"/>
            <a:ext cx="8229600" cy="4352925"/>
          </a:xfrm>
        </p:spPr>
        <p:txBody>
          <a:bodyPr/>
          <a:lstStyle/>
          <a:p>
            <a:pPr marL="0" indent="0">
              <a:buNone/>
            </a:pPr>
            <a:endParaRPr lang="en-US" dirty="0" smtClean="0">
              <a:solidFill>
                <a:schemeClr val="tx2">
                  <a:lumMod val="65000"/>
                  <a:lumOff val="35000"/>
                </a:schemeClr>
              </a:solidFill>
            </a:endParaRPr>
          </a:p>
          <a:p>
            <a:r>
              <a:rPr lang="fr-CH" dirty="0" smtClean="0">
                <a:solidFill>
                  <a:schemeClr val="tx2">
                    <a:lumMod val="65000"/>
                    <a:lumOff val="35000"/>
                  </a:schemeClr>
                </a:solidFill>
              </a:rPr>
              <a:t>In 2017, the </a:t>
            </a:r>
            <a:r>
              <a:rPr lang="fr-CH" dirty="0" err="1" smtClean="0">
                <a:solidFill>
                  <a:schemeClr val="tx2">
                    <a:lumMod val="65000"/>
                    <a:lumOff val="35000"/>
                  </a:schemeClr>
                </a:solidFill>
              </a:rPr>
              <a:t>number</a:t>
            </a:r>
            <a:r>
              <a:rPr lang="fr-CH" dirty="0" smtClean="0">
                <a:solidFill>
                  <a:schemeClr val="tx2">
                    <a:lumMod val="65000"/>
                    <a:lumOff val="35000"/>
                  </a:schemeClr>
                </a:solidFill>
              </a:rPr>
              <a:t> of </a:t>
            </a:r>
            <a:r>
              <a:rPr lang="fr-CH" dirty="0" err="1" smtClean="0">
                <a:solidFill>
                  <a:schemeClr val="tx2">
                    <a:lumMod val="65000"/>
                    <a:lumOff val="35000"/>
                  </a:schemeClr>
                </a:solidFill>
              </a:rPr>
              <a:t>refusals</a:t>
            </a:r>
            <a:r>
              <a:rPr lang="fr-CH" dirty="0" smtClean="0">
                <a:solidFill>
                  <a:schemeClr val="tx2">
                    <a:lumMod val="65000"/>
                    <a:lumOff val="35000"/>
                  </a:schemeClr>
                </a:solidFill>
              </a:rPr>
              <a:t> </a:t>
            </a:r>
            <a:r>
              <a:rPr lang="fr-CH" dirty="0" err="1" smtClean="0">
                <a:solidFill>
                  <a:schemeClr val="tx2">
                    <a:lumMod val="65000"/>
                    <a:lumOff val="35000"/>
                  </a:schemeClr>
                </a:solidFill>
              </a:rPr>
              <a:t>received</a:t>
            </a:r>
            <a:r>
              <a:rPr lang="fr-CH" dirty="0" smtClean="0">
                <a:solidFill>
                  <a:schemeClr val="tx2">
                    <a:lumMod val="65000"/>
                    <a:lumOff val="35000"/>
                  </a:schemeClr>
                </a:solidFill>
              </a:rPr>
              <a:t> </a:t>
            </a:r>
            <a:r>
              <a:rPr lang="fr-CH" dirty="0" err="1" smtClean="0">
                <a:solidFill>
                  <a:schemeClr val="tx2">
                    <a:lumMod val="65000"/>
                    <a:lumOff val="35000"/>
                  </a:schemeClr>
                </a:solidFill>
              </a:rPr>
              <a:t>is</a:t>
            </a:r>
            <a:r>
              <a:rPr lang="fr-CH" dirty="0" smtClean="0">
                <a:solidFill>
                  <a:schemeClr val="tx2">
                    <a:lumMod val="65000"/>
                    <a:lumOff val="35000"/>
                  </a:schemeClr>
                </a:solidFill>
              </a:rPr>
              <a:t> 3,389.</a:t>
            </a:r>
            <a:endParaRPr lang="en-US" dirty="0">
              <a:solidFill>
                <a:schemeClr val="tx2">
                  <a:lumMod val="65000"/>
                  <a:lumOff val="35000"/>
                </a:schemeClr>
              </a:solidFill>
            </a:endParaRP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17917" y="2713037"/>
            <a:ext cx="6400799" cy="2193925"/>
          </a:xfrm>
          <a:prstGeom prst="rect">
            <a:avLst/>
          </a:prstGeom>
        </p:spPr>
      </p:pic>
      <p:sp>
        <p:nvSpPr>
          <p:cNvPr id="6" name="Rectangle 5"/>
          <p:cNvSpPr/>
          <p:nvPr/>
        </p:nvSpPr>
        <p:spPr>
          <a:xfrm>
            <a:off x="990600" y="6150869"/>
            <a:ext cx="5715000" cy="276999"/>
          </a:xfrm>
          <a:prstGeom prst="rect">
            <a:avLst/>
          </a:prstGeom>
        </p:spPr>
        <p:txBody>
          <a:bodyPr wrap="square">
            <a:spAutoFit/>
          </a:bodyPr>
          <a:lstStyle/>
          <a:p>
            <a:pPr algn="l"/>
            <a:r>
              <a:rPr lang="en-US" sz="1200" dirty="0"/>
              <a:t>Note: Counts are based on refusal notifications recorded by the IB</a:t>
            </a:r>
          </a:p>
        </p:txBody>
      </p:sp>
    </p:spTree>
    <p:extLst>
      <p:ext uri="{BB962C8B-B14F-4D97-AF65-F5344CB8AC3E}">
        <p14:creationId xmlns:p14="http://schemas.microsoft.com/office/powerpoint/2010/main" val="19920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2759075" cy="3035300"/>
          </a:xfrm>
          <a:prstGeom prst="rect">
            <a:avLst/>
          </a:prstGeom>
        </p:spPr>
      </p:pic>
      <p:sp>
        <p:nvSpPr>
          <p:cNvPr id="3" name="Rectangle 2"/>
          <p:cNvSpPr/>
          <p:nvPr/>
        </p:nvSpPr>
        <p:spPr bwMode="auto">
          <a:xfrm>
            <a:off x="1600200" y="3165894"/>
            <a:ext cx="7135288" cy="646331"/>
          </a:xfrm>
          <a:prstGeom prst="rect">
            <a:avLst/>
          </a:prstGeom>
          <a:solidFill>
            <a:schemeClr val="bg1">
              <a:lumMod val="95000"/>
              <a:alpha val="39999"/>
            </a:schemeClr>
          </a:solid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tx1">
                    <a:lumMod val="50000"/>
                    <a:lumOff val="50000"/>
                  </a:schemeClr>
                </a:solidFill>
                <a:effectLst/>
                <a:latin typeface="Arial" charset="0"/>
                <a:cs typeface="Arial" charset="0"/>
              </a:rPr>
              <a:t>Conflict application/registration</a:t>
            </a:r>
          </a:p>
        </p:txBody>
      </p:sp>
    </p:spTree>
    <p:extLst>
      <p:ext uri="{BB962C8B-B14F-4D97-AF65-F5344CB8AC3E}">
        <p14:creationId xmlns:p14="http://schemas.microsoft.com/office/powerpoint/2010/main" val="409269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pPr marL="457200" lvl="1" indent="0"/>
            <a:r>
              <a:rPr lang="fr-CH" sz="2800" dirty="0" smtClean="0"/>
              <a:t/>
            </a:r>
            <a:br>
              <a:rPr lang="fr-CH" sz="2800" dirty="0" smtClean="0"/>
            </a:br>
            <a:r>
              <a:rPr lang="fr-CH" sz="3200" dirty="0" smtClean="0"/>
              <a:t>Multiple </a:t>
            </a:r>
            <a:r>
              <a:rPr lang="fr-CH" sz="3200" dirty="0" err="1" smtClean="0"/>
              <a:t>Embodiments</a:t>
            </a:r>
            <a:r>
              <a:rPr lang="fr-CH" sz="3200" dirty="0" smtClean="0"/>
              <a:t>? </a:t>
            </a:r>
            <a:r>
              <a:rPr lang="fr-CH" sz="3200" dirty="0" err="1" smtClean="0"/>
              <a:t>Related</a:t>
            </a:r>
            <a:r>
              <a:rPr lang="fr-CH" sz="3200" dirty="0" smtClean="0"/>
              <a:t> designs?</a:t>
            </a:r>
            <a:r>
              <a:rPr lang="fr-CH" sz="3200" dirty="0"/>
              <a:t> </a:t>
            </a:r>
            <a:r>
              <a:rPr lang="fr-CH" sz="3200" dirty="0" smtClean="0"/>
              <a:t/>
            </a:r>
            <a:br>
              <a:rPr lang="fr-CH" sz="3200" dirty="0" smtClean="0"/>
            </a:br>
            <a:r>
              <a:rPr lang="fr-CH" sz="3200" dirty="0" err="1" smtClean="0"/>
              <a:t>Then</a:t>
            </a:r>
            <a:r>
              <a:rPr lang="fr-CH" sz="3200" dirty="0"/>
              <a:t>, </a:t>
            </a:r>
            <a:r>
              <a:rPr lang="fr-CH" sz="3200" dirty="0" err="1"/>
              <a:t>identify</a:t>
            </a:r>
            <a:r>
              <a:rPr lang="fr-CH" sz="3200" dirty="0"/>
              <a:t> </a:t>
            </a:r>
            <a:r>
              <a:rPr lang="fr-CH" sz="3200" dirty="0" err="1"/>
              <a:t>your</a:t>
            </a:r>
            <a:r>
              <a:rPr lang="fr-CH" sz="3200" dirty="0"/>
              <a:t> ‘principal’ design </a:t>
            </a:r>
            <a:br>
              <a:rPr lang="fr-CH" sz="3200" dirty="0"/>
            </a:br>
            <a:r>
              <a:rPr lang="en-US" sz="3200" dirty="0"/>
              <a:t/>
            </a:r>
            <a:br>
              <a:rPr lang="en-US" sz="3200" dirty="0"/>
            </a:br>
            <a:r>
              <a:rPr lang="fr-CH" sz="2400" dirty="0" smtClean="0"/>
              <a:t> </a:t>
            </a:r>
            <a:endParaRPr lang="en-US" sz="2400" dirty="0"/>
          </a:p>
        </p:txBody>
      </p:sp>
      <p:sp>
        <p:nvSpPr>
          <p:cNvPr id="3" name="Content Placeholder 2"/>
          <p:cNvSpPr>
            <a:spLocks noGrp="1"/>
          </p:cNvSpPr>
          <p:nvPr>
            <p:ph idx="1"/>
          </p:nvPr>
        </p:nvSpPr>
        <p:spPr/>
        <p:txBody>
          <a:bodyPr/>
          <a:lstStyle/>
          <a:p>
            <a:r>
              <a:rPr lang="en-US" dirty="0"/>
              <a:t>Under the related design systems of </a:t>
            </a:r>
            <a:r>
              <a:rPr lang="en-US" dirty="0" smtClean="0"/>
              <a:t>Japan and the Republic of Korea, </a:t>
            </a:r>
            <a:r>
              <a:rPr lang="en-US" dirty="0"/>
              <a:t>a design may be registered as a design related to another design to which it is similar and identified as a principal design, under the condition that both designs belong to the same applicant/holder. </a:t>
            </a:r>
            <a:endParaRPr lang="en-US" dirty="0" smtClean="0"/>
          </a:p>
          <a:p>
            <a:pPr marL="0" indent="0">
              <a:buNone/>
            </a:pPr>
            <a:endParaRPr lang="en-US" dirty="0" smtClean="0"/>
          </a:p>
          <a:p>
            <a:r>
              <a:rPr lang="en-US" dirty="0" smtClean="0"/>
              <a:t>Failure </a:t>
            </a:r>
            <a:r>
              <a:rPr lang="en-US" dirty="0"/>
              <a:t>to do so may lead to a refusal by the Office concerned on the ground of conflict with a prior similar design</a:t>
            </a:r>
            <a:r>
              <a:rPr lang="en-US" dirty="0" smtClean="0"/>
              <a:t>.</a:t>
            </a:r>
          </a:p>
          <a:p>
            <a:pPr marL="0" indent="0">
              <a:buNone/>
            </a:pPr>
            <a:endParaRPr lang="en-US" dirty="0" smtClean="0"/>
          </a:p>
        </p:txBody>
      </p:sp>
    </p:spTree>
    <p:extLst>
      <p:ext uri="{BB962C8B-B14F-4D97-AF65-F5344CB8AC3E}">
        <p14:creationId xmlns:p14="http://schemas.microsoft.com/office/powerpoint/2010/main" val="1797009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533400" y="1295400"/>
            <a:ext cx="1645920" cy="1645920"/>
          </a:xfrm>
          <a:prstGeom prst="ellipse">
            <a:avLst/>
          </a:prstGeom>
          <a:gradFill>
            <a:gsLst>
              <a:gs pos="57000">
                <a:srgbClr val="9CB8D9"/>
              </a:gs>
              <a:gs pos="1000">
                <a:srgbClr val="7265C5"/>
              </a:gs>
              <a:gs pos="0">
                <a:schemeClr val="accent1">
                  <a:shade val="51000"/>
                  <a:satMod val="130000"/>
                </a:schemeClr>
              </a:gs>
              <a:gs pos="19000">
                <a:schemeClr val="accent1">
                  <a:shade val="93000"/>
                  <a:satMod val="130000"/>
                </a:schemeClr>
              </a:gs>
              <a:gs pos="74000">
                <a:schemeClr val="accent1">
                  <a:shade val="94000"/>
                  <a:satMod val="135000"/>
                </a:schemeClr>
              </a:gs>
            </a:gsLst>
          </a:gradFill>
          <a:ln/>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What </a:t>
            </a:r>
            <a:r>
              <a:rPr lang="en-US" dirty="0"/>
              <a:t>is related design? </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7" y="1562100"/>
            <a:ext cx="984325"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2028825" y="1304925"/>
            <a:ext cx="1645920" cy="1645920"/>
          </a:xfrm>
          <a:prstGeom prst="ellipse">
            <a:avLst/>
          </a:prstGeom>
          <a:solidFill>
            <a:srgbClr val="92D050"/>
          </a:solidFill>
          <a:ln>
            <a:noFill/>
          </a:ln>
          <a:effectLst>
            <a:softEdge rad="12700"/>
          </a:effectLst>
          <a:scene3d>
            <a:camera prst="orthographicFront">
              <a:rot lat="0" lon="0" rev="0"/>
            </a:camera>
            <a:lightRig rig="contrasting" dir="t">
              <a:rot lat="0" lon="0" rev="7800000"/>
            </a:lightRig>
          </a:scene3d>
          <a:sp3d>
            <a:bevelT w="139700" h="139700"/>
          </a:sp3d>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7" y="1571625"/>
            <a:ext cx="984325"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200" y="2871002"/>
            <a:ext cx="4572000" cy="338554"/>
          </a:xfrm>
          <a:prstGeom prst="rect">
            <a:avLst/>
          </a:prstGeom>
        </p:spPr>
        <p:txBody>
          <a:bodyPr>
            <a:spAutoFit/>
          </a:bodyPr>
          <a:lstStyle/>
          <a:p>
            <a:r>
              <a:rPr lang="en-US" dirty="0" smtClean="0"/>
              <a:t>Design </a:t>
            </a:r>
            <a:r>
              <a:rPr lang="en-US" dirty="0"/>
              <a:t>A </a:t>
            </a:r>
          </a:p>
        </p:txBody>
      </p:sp>
      <p:sp>
        <p:nvSpPr>
          <p:cNvPr id="7" name="Rectangle 6"/>
          <p:cNvSpPr/>
          <p:nvPr/>
        </p:nvSpPr>
        <p:spPr>
          <a:xfrm>
            <a:off x="685800" y="2859334"/>
            <a:ext cx="4572000" cy="338554"/>
          </a:xfrm>
          <a:prstGeom prst="rect">
            <a:avLst/>
          </a:prstGeom>
        </p:spPr>
        <p:txBody>
          <a:bodyPr>
            <a:spAutoFit/>
          </a:bodyPr>
          <a:lstStyle/>
          <a:p>
            <a:r>
              <a:rPr lang="en-US" dirty="0" smtClean="0"/>
              <a:t>Design </a:t>
            </a:r>
            <a:r>
              <a:rPr lang="en-US" dirty="0"/>
              <a:t>B </a:t>
            </a:r>
          </a:p>
        </p:txBody>
      </p:sp>
      <p:sp>
        <p:nvSpPr>
          <p:cNvPr id="8" name="Rectangle 7"/>
          <p:cNvSpPr/>
          <p:nvPr/>
        </p:nvSpPr>
        <p:spPr>
          <a:xfrm>
            <a:off x="4343401" y="1371600"/>
            <a:ext cx="4343400" cy="1323439"/>
          </a:xfrm>
          <a:prstGeom prst="rect">
            <a:avLst/>
          </a:prstGeom>
        </p:spPr>
        <p:txBody>
          <a:bodyPr wrap="square">
            <a:spAutoFit/>
          </a:bodyPr>
          <a:lstStyle/>
          <a:p>
            <a:pPr algn="l"/>
            <a:r>
              <a:rPr lang="en-US" sz="2000" dirty="0" smtClean="0"/>
              <a:t>•	Similar </a:t>
            </a:r>
            <a:endParaRPr lang="en-US" sz="2000" dirty="0"/>
          </a:p>
          <a:p>
            <a:pPr algn="l"/>
            <a:r>
              <a:rPr lang="en-US" sz="2000" dirty="0" smtClean="0"/>
              <a:t>•	Filed </a:t>
            </a:r>
            <a:r>
              <a:rPr lang="en-US" sz="2000" dirty="0"/>
              <a:t>by the same </a:t>
            </a:r>
            <a:r>
              <a:rPr lang="en-US" sz="2000" dirty="0" smtClean="0"/>
              <a:t>applicant </a:t>
            </a:r>
            <a:endParaRPr lang="en-US" sz="2000" dirty="0"/>
          </a:p>
          <a:p>
            <a:pPr algn="l"/>
            <a:r>
              <a:rPr lang="en-US" sz="2000" dirty="0" smtClean="0"/>
              <a:t>•	Filed </a:t>
            </a:r>
            <a:r>
              <a:rPr lang="en-US" sz="2000" dirty="0"/>
              <a:t>in appropriate </a:t>
            </a:r>
            <a:r>
              <a:rPr lang="en-US" sz="2000" dirty="0" smtClean="0"/>
              <a:t>duration </a:t>
            </a:r>
            <a:endParaRPr lang="en-US" sz="2000" dirty="0"/>
          </a:p>
        </p:txBody>
      </p:sp>
      <p:sp>
        <p:nvSpPr>
          <p:cNvPr id="11" name="Right Arrow 10"/>
          <p:cNvSpPr/>
          <p:nvPr/>
        </p:nvSpPr>
        <p:spPr bwMode="auto">
          <a:xfrm>
            <a:off x="2757614" y="3536442"/>
            <a:ext cx="2397633" cy="484632"/>
          </a:xfrm>
          <a:prstGeom prst="rightArrow">
            <a:avLst/>
          </a:prstGeom>
          <a:solidFill>
            <a:srgbClr val="7265C5">
              <a:alpha val="39999"/>
            </a:srgbClr>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5486400" y="3472844"/>
            <a:ext cx="1371600" cy="1371600"/>
          </a:xfrm>
          <a:prstGeom prst="ellipse">
            <a:avLst/>
          </a:prstGeom>
          <a:gradFill>
            <a:gsLst>
              <a:gs pos="57000">
                <a:srgbClr val="9CB8D9"/>
              </a:gs>
              <a:gs pos="1000">
                <a:srgbClr val="7265C5"/>
              </a:gs>
              <a:gs pos="0">
                <a:schemeClr val="accent1">
                  <a:shade val="51000"/>
                  <a:satMod val="130000"/>
                </a:schemeClr>
              </a:gs>
              <a:gs pos="19000">
                <a:schemeClr val="accent1">
                  <a:shade val="93000"/>
                  <a:satMod val="130000"/>
                </a:schemeClr>
              </a:gs>
              <a:gs pos="74000">
                <a:schemeClr val="accent1">
                  <a:shade val="94000"/>
                  <a:satMod val="135000"/>
                </a:schemeClr>
              </a:gs>
            </a:gsLst>
          </a:gradFill>
          <a:ln/>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6753298" y="3508182"/>
            <a:ext cx="1371600" cy="1371600"/>
          </a:xfrm>
          <a:prstGeom prst="ellipse">
            <a:avLst/>
          </a:prstGeom>
          <a:solidFill>
            <a:srgbClr val="92D050"/>
          </a:solidFill>
          <a:ln>
            <a:noFill/>
          </a:ln>
          <a:effectLst>
            <a:softEdge rad="12700"/>
          </a:effectLst>
          <a:scene3d>
            <a:camera prst="orthographicFront">
              <a:rot lat="0" lon="0" rev="0"/>
            </a:camera>
            <a:lightRig rig="contrasting" dir="t">
              <a:rot lat="0" lon="0" rev="7800000"/>
            </a:lightRig>
          </a:scene3d>
          <a:sp3d>
            <a:bevelT w="139700" h="139700"/>
          </a:sp3d>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774924" y="4743467"/>
            <a:ext cx="914400" cy="914400"/>
          </a:xfrm>
          <a:prstGeom prst="ellipse">
            <a:avLst/>
          </a:prstGeom>
          <a:gradFill>
            <a:gsLst>
              <a:gs pos="57000">
                <a:srgbClr val="9CB8D9"/>
              </a:gs>
              <a:gs pos="1000">
                <a:srgbClr val="7265C5"/>
              </a:gs>
              <a:gs pos="0">
                <a:schemeClr val="accent1">
                  <a:shade val="51000"/>
                  <a:satMod val="130000"/>
                </a:schemeClr>
              </a:gs>
              <a:gs pos="19000">
                <a:schemeClr val="accent1">
                  <a:shade val="93000"/>
                  <a:satMod val="130000"/>
                </a:schemeClr>
              </a:gs>
              <a:gs pos="74000">
                <a:schemeClr val="accent1">
                  <a:shade val="94000"/>
                  <a:satMod val="135000"/>
                </a:schemeClr>
              </a:gs>
            </a:gsLst>
          </a:gradFill>
          <a:ln/>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a:t>
            </a:r>
          </a:p>
        </p:txBody>
      </p:sp>
      <p:sp>
        <p:nvSpPr>
          <p:cNvPr id="16" name="Oval 15"/>
          <p:cNvSpPr/>
          <p:nvPr/>
        </p:nvSpPr>
        <p:spPr bwMode="auto">
          <a:xfrm>
            <a:off x="1213072" y="3367165"/>
            <a:ext cx="914400" cy="914400"/>
          </a:xfrm>
          <a:prstGeom prst="ellipse">
            <a:avLst/>
          </a:prstGeom>
          <a:solidFill>
            <a:srgbClr val="92D050"/>
          </a:solidFill>
          <a:ln>
            <a:noFill/>
          </a:ln>
          <a:effectLst>
            <a:softEdge rad="12700"/>
          </a:effectLst>
          <a:scene3d>
            <a:camera prst="orthographicFront">
              <a:rot lat="0" lon="0" rev="0"/>
            </a:camera>
            <a:lightRig rig="contrasting" dir="t">
              <a:rot lat="0" lon="0" rev="7800000"/>
            </a:lightRig>
          </a:scene3d>
          <a:sp3d>
            <a:bevelT w="139700" h="139700"/>
          </a:sp3d>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626" y="3655724"/>
            <a:ext cx="90229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949" y="3719322"/>
            <a:ext cx="902298"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749626" y="4862113"/>
            <a:ext cx="1003672" cy="338554"/>
          </a:xfrm>
          <a:prstGeom prst="rect">
            <a:avLst/>
          </a:prstGeom>
        </p:spPr>
        <p:txBody>
          <a:bodyPr wrap="none">
            <a:spAutoFit/>
          </a:bodyPr>
          <a:lstStyle/>
          <a:p>
            <a:r>
              <a:rPr lang="en-US" dirty="0"/>
              <a:t>Design A</a:t>
            </a:r>
          </a:p>
        </p:txBody>
      </p:sp>
      <p:sp>
        <p:nvSpPr>
          <p:cNvPr id="20" name="Rectangle 19"/>
          <p:cNvSpPr/>
          <p:nvPr/>
        </p:nvSpPr>
        <p:spPr>
          <a:xfrm>
            <a:off x="6324599" y="4862112"/>
            <a:ext cx="2628900" cy="338554"/>
          </a:xfrm>
          <a:prstGeom prst="rect">
            <a:avLst/>
          </a:prstGeom>
        </p:spPr>
        <p:txBody>
          <a:bodyPr wrap="square">
            <a:spAutoFit/>
          </a:bodyPr>
          <a:lstStyle/>
          <a:p>
            <a:r>
              <a:rPr lang="en-US" dirty="0" smtClean="0"/>
              <a:t>Design B</a:t>
            </a:r>
            <a:endParaRPr lang="en-US" dirty="0"/>
          </a:p>
        </p:txBody>
      </p:sp>
      <p:sp>
        <p:nvSpPr>
          <p:cNvPr id="19" name="Rectangle 18"/>
          <p:cNvSpPr/>
          <p:nvPr/>
        </p:nvSpPr>
        <p:spPr>
          <a:xfrm>
            <a:off x="4918131" y="2983950"/>
            <a:ext cx="2489088" cy="338554"/>
          </a:xfrm>
          <a:prstGeom prst="rect">
            <a:avLst/>
          </a:prstGeom>
        </p:spPr>
        <p:txBody>
          <a:bodyPr wrap="square">
            <a:spAutoFit/>
          </a:bodyPr>
          <a:lstStyle/>
          <a:p>
            <a:r>
              <a:rPr lang="en-US" b="1" dirty="0" smtClean="0">
                <a:solidFill>
                  <a:srgbClr val="00B0F0"/>
                </a:solidFill>
              </a:rPr>
              <a:t>Principal </a:t>
            </a:r>
            <a:r>
              <a:rPr lang="en-US" b="1" dirty="0">
                <a:solidFill>
                  <a:srgbClr val="00B0F0"/>
                </a:solidFill>
              </a:rPr>
              <a:t>design </a:t>
            </a:r>
            <a:endParaRPr lang="en-US" dirty="0">
              <a:solidFill>
                <a:srgbClr val="00B0F0"/>
              </a:solidFill>
            </a:endParaRPr>
          </a:p>
        </p:txBody>
      </p:sp>
      <p:sp>
        <p:nvSpPr>
          <p:cNvPr id="21" name="Rounded Rectangle 20"/>
          <p:cNvSpPr/>
          <p:nvPr/>
        </p:nvSpPr>
        <p:spPr bwMode="auto">
          <a:xfrm>
            <a:off x="220567" y="4360502"/>
            <a:ext cx="2540444" cy="376238"/>
          </a:xfrm>
          <a:prstGeom prst="roundRect">
            <a:avLst>
              <a:gd name="adj" fmla="val 32292"/>
            </a:avLst>
          </a:prstGeom>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Filed on the same date</a:t>
            </a:r>
          </a:p>
        </p:txBody>
      </p:sp>
      <p:sp>
        <p:nvSpPr>
          <p:cNvPr id="23" name="Oval 22"/>
          <p:cNvSpPr/>
          <p:nvPr/>
        </p:nvSpPr>
        <p:spPr bwMode="auto">
          <a:xfrm>
            <a:off x="533400" y="3367165"/>
            <a:ext cx="914400" cy="914400"/>
          </a:xfrm>
          <a:prstGeom prst="ellipse">
            <a:avLst/>
          </a:prstGeom>
          <a:gradFill>
            <a:gsLst>
              <a:gs pos="57000">
                <a:srgbClr val="9CB8D9"/>
              </a:gs>
              <a:gs pos="1000">
                <a:srgbClr val="7265C5"/>
              </a:gs>
              <a:gs pos="0">
                <a:schemeClr val="accent1">
                  <a:shade val="51000"/>
                  <a:satMod val="130000"/>
                </a:schemeClr>
              </a:gs>
              <a:gs pos="19000">
                <a:schemeClr val="accent1">
                  <a:shade val="93000"/>
                  <a:satMod val="130000"/>
                </a:schemeClr>
              </a:gs>
              <a:gs pos="74000">
                <a:schemeClr val="accent1">
                  <a:shade val="94000"/>
                  <a:satMod val="135000"/>
                </a:schemeClr>
              </a:gs>
            </a:gsLst>
          </a:gradFill>
          <a:ln/>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a:t>
            </a:r>
          </a:p>
        </p:txBody>
      </p:sp>
      <p:sp>
        <p:nvSpPr>
          <p:cNvPr id="22" name="Rectangle 21"/>
          <p:cNvSpPr/>
          <p:nvPr/>
        </p:nvSpPr>
        <p:spPr>
          <a:xfrm>
            <a:off x="3124200" y="4269758"/>
            <a:ext cx="1482426" cy="369332"/>
          </a:xfrm>
          <a:prstGeom prst="rect">
            <a:avLst/>
          </a:prstGeom>
        </p:spPr>
        <p:txBody>
          <a:bodyPr wrap="square">
            <a:spAutoFit/>
          </a:bodyPr>
          <a:lstStyle/>
          <a:p>
            <a:r>
              <a:rPr lang="en-US" sz="1800" dirty="0" smtClean="0"/>
              <a:t>or</a:t>
            </a:r>
            <a:r>
              <a:rPr lang="en-US" dirty="0" smtClean="0"/>
              <a:t> </a:t>
            </a:r>
            <a:endParaRPr lang="en-US" dirty="0"/>
          </a:p>
        </p:txBody>
      </p:sp>
      <p:sp>
        <p:nvSpPr>
          <p:cNvPr id="25" name="Right Arrow 24"/>
          <p:cNvSpPr/>
          <p:nvPr/>
        </p:nvSpPr>
        <p:spPr bwMode="auto">
          <a:xfrm>
            <a:off x="2731577" y="4874084"/>
            <a:ext cx="2502409" cy="484632"/>
          </a:xfrm>
          <a:prstGeom prst="rightArrow">
            <a:avLst/>
          </a:prstGeom>
          <a:solidFill>
            <a:srgbClr val="7265C5">
              <a:alpha val="39999"/>
            </a:srgbClr>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6" name="Oval 25"/>
          <p:cNvSpPr/>
          <p:nvPr/>
        </p:nvSpPr>
        <p:spPr bwMode="auto">
          <a:xfrm>
            <a:off x="3408213" y="4719165"/>
            <a:ext cx="914400" cy="914400"/>
          </a:xfrm>
          <a:prstGeom prst="ellipse">
            <a:avLst/>
          </a:prstGeom>
          <a:solidFill>
            <a:srgbClr val="92D050"/>
          </a:solidFill>
          <a:ln>
            <a:noFill/>
          </a:ln>
          <a:effectLst>
            <a:softEdge rad="12700"/>
          </a:effectLst>
          <a:scene3d>
            <a:camera prst="orthographicFront">
              <a:rot lat="0" lon="0" rev="0"/>
            </a:camera>
            <a:lightRig rig="contrasting" dir="t">
              <a:rot lat="0" lon="0" rev="7800000"/>
            </a:lightRig>
          </a:scene3d>
          <a:sp3d>
            <a:bevelT w="139700" h="139700"/>
          </a:sp3d>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B</a:t>
            </a:r>
          </a:p>
        </p:txBody>
      </p:sp>
      <p:sp>
        <p:nvSpPr>
          <p:cNvPr id="24" name="Rectangle 23"/>
          <p:cNvSpPr/>
          <p:nvPr/>
        </p:nvSpPr>
        <p:spPr>
          <a:xfrm>
            <a:off x="6515101" y="5189439"/>
            <a:ext cx="2822830" cy="338554"/>
          </a:xfrm>
          <a:prstGeom prst="rect">
            <a:avLst/>
          </a:prstGeom>
        </p:spPr>
        <p:txBody>
          <a:bodyPr wrap="square">
            <a:spAutoFit/>
          </a:bodyPr>
          <a:lstStyle/>
          <a:p>
            <a:r>
              <a:rPr lang="en-US" b="1" dirty="0" smtClean="0">
                <a:solidFill>
                  <a:srgbClr val="92D050"/>
                </a:solidFill>
              </a:rPr>
              <a:t>Related </a:t>
            </a:r>
            <a:r>
              <a:rPr lang="en-US" b="1" dirty="0">
                <a:solidFill>
                  <a:srgbClr val="92D050"/>
                </a:solidFill>
              </a:rPr>
              <a:t>design </a:t>
            </a:r>
            <a:endParaRPr lang="en-US" dirty="0">
              <a:solidFill>
                <a:srgbClr val="92D050"/>
              </a:solidFill>
            </a:endParaRPr>
          </a:p>
        </p:txBody>
      </p:sp>
      <p:sp>
        <p:nvSpPr>
          <p:cNvPr id="27" name="Rounded Rectangle 26"/>
          <p:cNvSpPr/>
          <p:nvPr/>
        </p:nvSpPr>
        <p:spPr bwMode="auto">
          <a:xfrm>
            <a:off x="220566" y="5811446"/>
            <a:ext cx="6942233" cy="936427"/>
          </a:xfrm>
          <a:prstGeom prst="roundRect">
            <a:avLst/>
          </a:prstGeom>
          <a:solidFill>
            <a:srgbClr val="FFC000"/>
          </a:solidFill>
          <a:ln>
            <a:solidFill>
              <a:schemeClr val="bg1"/>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algn="l"/>
            <a:r>
              <a:rPr lang="en-US" sz="1400" dirty="0" smtClean="0"/>
              <a:t>KR</a:t>
            </a:r>
            <a:r>
              <a:rPr lang="en-US" sz="1400" dirty="0"/>
              <a:t>: filed within 1 year from the filing date of Design A </a:t>
            </a:r>
          </a:p>
          <a:p>
            <a:pPr algn="l"/>
            <a:r>
              <a:rPr lang="en-US" sz="1400" dirty="0"/>
              <a:t>JP: after the filing date and before the date of publication </a:t>
            </a:r>
            <a:r>
              <a:rPr lang="en-US" sz="1400" dirty="0" smtClean="0"/>
              <a:t>for design </a:t>
            </a:r>
            <a:r>
              <a:rPr lang="en-US" sz="1400" dirty="0"/>
              <a:t>registration of Design A in JP </a:t>
            </a:r>
            <a:endParaRPr kumimoji="0" 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158682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related design? </a:t>
            </a:r>
          </a:p>
        </p:txBody>
      </p:sp>
      <p:sp>
        <p:nvSpPr>
          <p:cNvPr id="3" name="Content Placeholder 2"/>
          <p:cNvSpPr>
            <a:spLocks noGrp="1"/>
          </p:cNvSpPr>
          <p:nvPr>
            <p:ph idx="1"/>
          </p:nvPr>
        </p:nvSpPr>
        <p:spPr/>
        <p:txBody>
          <a:bodyPr/>
          <a:lstStyle/>
          <a:p>
            <a:r>
              <a:rPr lang="en-US" dirty="0" smtClean="0"/>
              <a:t>Indication of the principle design in the application form</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7625" y="2514600"/>
            <a:ext cx="90487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483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79296" cy="1143000"/>
          </a:xfrm>
        </p:spPr>
        <p:txBody>
          <a:bodyPr>
            <a:normAutofit/>
          </a:bodyPr>
          <a:lstStyle/>
          <a:p>
            <a:pPr algn="ctr"/>
            <a:r>
              <a:rPr lang="fr-CH" sz="3200" b="1" dirty="0" err="1" smtClean="0">
                <a:solidFill>
                  <a:schemeClr val="tx2">
                    <a:lumMod val="60000"/>
                    <a:lumOff val="40000"/>
                  </a:schemeClr>
                </a:solidFill>
              </a:rPr>
              <a:t>Submission</a:t>
            </a:r>
            <a:r>
              <a:rPr lang="fr-CH" sz="3200" b="1" dirty="0" smtClean="0">
                <a:solidFill>
                  <a:schemeClr val="tx2">
                    <a:lumMod val="60000"/>
                    <a:lumOff val="40000"/>
                  </a:schemeClr>
                </a:solidFill>
              </a:rPr>
              <a:t> of </a:t>
            </a:r>
            <a:r>
              <a:rPr lang="fr-CH" sz="3200" b="1" dirty="0" err="1">
                <a:solidFill>
                  <a:schemeClr val="tx2">
                    <a:lumMod val="60000"/>
                    <a:lumOff val="40000"/>
                  </a:schemeClr>
                </a:solidFill>
              </a:rPr>
              <a:t>P</a:t>
            </a:r>
            <a:r>
              <a:rPr lang="fr-CH" sz="3200" b="1" dirty="0" err="1" smtClean="0">
                <a:solidFill>
                  <a:schemeClr val="tx2">
                    <a:lumMod val="60000"/>
                    <a:lumOff val="40000"/>
                  </a:schemeClr>
                </a:solidFill>
              </a:rPr>
              <a:t>riority</a:t>
            </a:r>
            <a:r>
              <a:rPr lang="fr-CH" sz="3200" b="1" dirty="0" smtClean="0">
                <a:solidFill>
                  <a:schemeClr val="tx2">
                    <a:lumMod val="60000"/>
                    <a:lumOff val="40000"/>
                  </a:schemeClr>
                </a:solidFill>
              </a:rPr>
              <a:t> documents </a:t>
            </a:r>
            <a:br>
              <a:rPr lang="fr-CH" sz="3200" b="1" dirty="0" smtClean="0">
                <a:solidFill>
                  <a:schemeClr val="tx2">
                    <a:lumMod val="60000"/>
                    <a:lumOff val="40000"/>
                  </a:schemeClr>
                </a:solidFill>
              </a:rPr>
            </a:br>
            <a:r>
              <a:rPr lang="fr-CH" sz="3200" b="1" dirty="0" smtClean="0">
                <a:solidFill>
                  <a:schemeClr val="tx2">
                    <a:lumMod val="60000"/>
                    <a:lumOff val="40000"/>
                  </a:schemeClr>
                </a:solidFill>
              </a:rPr>
              <a:t>to KIPO and JPO</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228600" y="1773238"/>
            <a:ext cx="8686800" cy="4352925"/>
          </a:xfrm>
        </p:spPr>
        <p:txBody>
          <a:bodyPr>
            <a:normAutofit/>
          </a:bodyPr>
          <a:lstStyle/>
          <a:p>
            <a:pPr marL="0" indent="0">
              <a:buNone/>
            </a:pPr>
            <a:endParaRPr lang="fr-CH" dirty="0"/>
          </a:p>
          <a:p>
            <a:r>
              <a:rPr lang="en-US" dirty="0" smtClean="0"/>
              <a:t>KR</a:t>
            </a:r>
            <a:r>
              <a:rPr lang="en-US" dirty="0"/>
              <a:t>: Attach your priority document under dedicated tab</a:t>
            </a:r>
          </a:p>
          <a:p>
            <a:r>
              <a:rPr lang="en-US" dirty="0" smtClean="0"/>
              <a:t>JP: File </a:t>
            </a:r>
            <a:r>
              <a:rPr lang="en-US" dirty="0"/>
              <a:t>your </a:t>
            </a:r>
            <a:r>
              <a:rPr lang="en-US" u="sng" dirty="0" smtClean="0"/>
              <a:t>original</a:t>
            </a:r>
            <a:r>
              <a:rPr lang="en-US" dirty="0" smtClean="0"/>
              <a:t> priority </a:t>
            </a:r>
            <a:r>
              <a:rPr lang="en-US" dirty="0"/>
              <a:t>document with </a:t>
            </a:r>
            <a:r>
              <a:rPr lang="en-US" dirty="0" smtClean="0"/>
              <a:t>JPO</a:t>
            </a:r>
          </a:p>
          <a:p>
            <a:pPr marL="0" indent="0">
              <a:buNone/>
            </a:pPr>
            <a:endParaRPr lang="en-US" dirty="0" smtClean="0"/>
          </a:p>
          <a:p>
            <a:r>
              <a:rPr lang="en-US" dirty="0" smtClean="0"/>
              <a:t>PAY ATTENTION TO DEADLINES for submission of priority documents!  3 months from the international publication date. No extension possible!</a:t>
            </a:r>
            <a:r>
              <a:rPr lang="en-US" dirty="0"/>
              <a:t>	</a:t>
            </a:r>
            <a:endParaRPr lang="en-US" dirty="0" smtClean="0"/>
          </a:p>
          <a:p>
            <a:pPr marL="0" indent="0">
              <a:buNone/>
            </a:pPr>
            <a:endParaRPr lang="en-US" dirty="0"/>
          </a:p>
          <a:p>
            <a:pPr lvl="1">
              <a:buFont typeface="Wingdings" panose="05000000000000000000" pitchFamily="2" charset="2"/>
              <a:buChar char="Ø"/>
            </a:pPr>
            <a:r>
              <a:rPr lang="en-US" b="1" i="1" dirty="0" smtClean="0">
                <a:solidFill>
                  <a:srgbClr val="FF0000"/>
                </a:solidFill>
              </a:rPr>
              <a:t>Why </a:t>
            </a:r>
            <a:r>
              <a:rPr lang="en-US" b="1" i="1" dirty="0">
                <a:solidFill>
                  <a:srgbClr val="FF0000"/>
                </a:solidFill>
              </a:rPr>
              <a:t>don’t you make </a:t>
            </a:r>
            <a:r>
              <a:rPr lang="en-US" b="1" i="1" dirty="0" smtClean="0">
                <a:solidFill>
                  <a:srgbClr val="FF0000"/>
                </a:solidFill>
              </a:rPr>
              <a:t>the international application </a:t>
            </a:r>
            <a:r>
              <a:rPr lang="en-US" b="1" i="1" dirty="0">
                <a:solidFill>
                  <a:srgbClr val="FF0000"/>
                </a:solidFill>
              </a:rPr>
              <a:t>the priority application?</a:t>
            </a:r>
          </a:p>
          <a:p>
            <a:pPr marL="0" indent="0">
              <a:buNone/>
            </a:pPr>
            <a:endParaRPr lang="fr-CH" dirty="0" smtClean="0"/>
          </a:p>
          <a:p>
            <a:endParaRPr lang="fr-CH" dirty="0" smtClean="0"/>
          </a:p>
          <a:p>
            <a:endParaRPr lang="en-US" dirty="0"/>
          </a:p>
        </p:txBody>
      </p:sp>
    </p:spTree>
    <p:extLst>
      <p:ext uri="{BB962C8B-B14F-4D97-AF65-F5344CB8AC3E}">
        <p14:creationId xmlns:p14="http://schemas.microsoft.com/office/powerpoint/2010/main" val="215989865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32572" y="2145268"/>
            <a:ext cx="5314275" cy="1323439"/>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rgbClr val="70899B"/>
                </a:solidFill>
                <a:effectLst/>
                <a:latin typeface="Arial" charset="0"/>
                <a:cs typeface="Arial" charset="0"/>
              </a:rPr>
              <a:t>REPRODUCTIONS AND</a:t>
            </a:r>
          </a:p>
          <a:p>
            <a:pPr marL="0" marR="0" indent="0" algn="ctr" defTabSz="914400" rtl="0" eaLnBrk="1" fontAlgn="base" latinLnBrk="0" hangingPunct="1">
              <a:lnSpc>
                <a:spcPct val="100000"/>
              </a:lnSpc>
              <a:spcBef>
                <a:spcPct val="50000"/>
              </a:spcBef>
              <a:spcAft>
                <a:spcPct val="0"/>
              </a:spcAft>
              <a:buClrTx/>
              <a:buSzTx/>
              <a:buFontTx/>
              <a:buNone/>
              <a:tabLst/>
            </a:pPr>
            <a:r>
              <a:rPr lang="en-US" sz="3200" b="1" dirty="0" smtClean="0">
                <a:solidFill>
                  <a:srgbClr val="70899B"/>
                </a:solidFill>
                <a:latin typeface="Arial" charset="0"/>
                <a:cs typeface="Arial" charset="0"/>
              </a:rPr>
              <a:t>OTHER COMMOM ISSUES</a:t>
            </a:r>
            <a:endParaRPr kumimoji="0" lang="en-US" sz="3200" b="1" i="0" u="none" strike="noStrike" cap="none" normalizeH="0" baseline="0" dirty="0" smtClean="0">
              <a:ln>
                <a:noFill/>
              </a:ln>
              <a:solidFill>
                <a:srgbClr val="70899B"/>
              </a:solidFill>
              <a:effectLst/>
              <a:latin typeface="Arial" charset="0"/>
              <a:cs typeface="Arial" charset="0"/>
            </a:endParaRPr>
          </a:p>
        </p:txBody>
      </p:sp>
    </p:spTree>
    <p:extLst>
      <p:ext uri="{BB962C8B-B14F-4D97-AF65-F5344CB8AC3E}">
        <p14:creationId xmlns:p14="http://schemas.microsoft.com/office/powerpoint/2010/main" val="1190883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38200"/>
            <a:ext cx="4800600" cy="424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bwMode="auto">
          <a:xfrm>
            <a:off x="607771" y="1709143"/>
            <a:ext cx="1376023" cy="442674"/>
          </a:xfrm>
          <a:prstGeom prst="roundRect">
            <a:avLst/>
          </a:prstGeom>
          <a:ln/>
          <a:extLst/>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Six views</a:t>
            </a:r>
          </a:p>
        </p:txBody>
      </p:sp>
      <p:sp>
        <p:nvSpPr>
          <p:cNvPr id="4" name="Rounded Rectangle 3"/>
          <p:cNvSpPr/>
          <p:nvPr/>
        </p:nvSpPr>
        <p:spPr bwMode="auto">
          <a:xfrm>
            <a:off x="381000" y="5323047"/>
            <a:ext cx="6698129" cy="1328023"/>
          </a:xfrm>
          <a:prstGeom prst="roundRect">
            <a:avLst/>
          </a:prstGeom>
          <a:solidFill>
            <a:srgbClr val="FFC000"/>
          </a:solidFill>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JP</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dirty="0" smtClean="0">
                <a:ln>
                  <a:noFill/>
                </a:ln>
                <a:solidFill>
                  <a:schemeClr val="tx1"/>
                </a:solidFill>
                <a:effectLst/>
                <a:latin typeface="Arial" charset="0"/>
                <a:cs typeface="Arial" charset="0"/>
              </a:rPr>
              <a:t> Front, back, top, bottom, left right view by the orthographic</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dirty="0" smtClean="0">
                <a:ln>
                  <a:noFill/>
                </a:ln>
                <a:solidFill>
                  <a:schemeClr val="tx1"/>
                </a:solidFill>
                <a:effectLst/>
                <a:latin typeface="Arial" charset="0"/>
                <a:cs typeface="Arial" charset="0"/>
              </a:rPr>
              <a:t>projection method are mandatory;</a:t>
            </a:r>
          </a:p>
          <a:p>
            <a:pPr marL="0" marR="0" indent="0" algn="l" defTabSz="914400" rtl="0" eaLnBrk="1" fontAlgn="base" latinLnBrk="0" hangingPunct="1">
              <a:lnSpc>
                <a:spcPct val="100000"/>
              </a:lnSpc>
              <a:spcBef>
                <a:spcPct val="50000"/>
              </a:spcBef>
              <a:spcAft>
                <a:spcPct val="0"/>
              </a:spcAft>
              <a:buClrTx/>
              <a:buSzTx/>
              <a:buFontTx/>
              <a:buNone/>
              <a:tabLst/>
            </a:pPr>
            <a:r>
              <a:rPr lang="en-US" sz="1800" b="1" baseline="0" dirty="0" smtClean="0">
                <a:solidFill>
                  <a:schemeClr val="tx1"/>
                </a:solidFill>
              </a:rPr>
              <a:t>KR,</a:t>
            </a:r>
            <a:r>
              <a:rPr lang="en-US" sz="1800" b="1" dirty="0" smtClean="0">
                <a:solidFill>
                  <a:schemeClr val="tx1"/>
                </a:solidFill>
              </a:rPr>
              <a:t> US, RU</a:t>
            </a:r>
            <a:r>
              <a:rPr lang="en-US" sz="1800" dirty="0" smtClean="0">
                <a:solidFill>
                  <a:schemeClr val="tx1"/>
                </a:solidFill>
              </a:rPr>
              <a:t>: Six views are recommended, not mandatory</a:t>
            </a:r>
            <a:endParaRPr kumimoji="0" 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59861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Magna!</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Always explain in the description the presence of shading or dotted lines:</a:t>
            </a:r>
          </a:p>
          <a:p>
            <a:endParaRPr lang="en-US" dirty="0"/>
          </a:p>
          <a:p>
            <a:pPr marL="0" indent="0">
              <a:buNone/>
            </a:pPr>
            <a:endParaRPr lang="en-US" dirty="0" smtClean="0"/>
          </a:p>
          <a:p>
            <a:pPr lvl="5">
              <a:buFont typeface="Wingdings" panose="05000000000000000000" pitchFamily="2" charset="2"/>
              <a:buChar char="Ø"/>
            </a:pPr>
            <a:r>
              <a:rPr lang="en-US" b="1" dirty="0" smtClean="0">
                <a:solidFill>
                  <a:srgbClr val="061DCA"/>
                </a:solidFill>
              </a:rPr>
              <a:t>JP</a:t>
            </a:r>
            <a:r>
              <a:rPr lang="en-US" dirty="0" smtClean="0"/>
              <a:t>: required</a:t>
            </a:r>
          </a:p>
          <a:p>
            <a:pPr lvl="5">
              <a:buFont typeface="Wingdings" panose="05000000000000000000" pitchFamily="2" charset="2"/>
              <a:buChar char="Ø"/>
            </a:pPr>
            <a:r>
              <a:rPr lang="en-US" b="1" dirty="0" smtClean="0">
                <a:solidFill>
                  <a:srgbClr val="C00000"/>
                </a:solidFill>
              </a:rPr>
              <a:t>KR</a:t>
            </a:r>
            <a:r>
              <a:rPr lang="en-US" dirty="0" smtClean="0"/>
              <a:t>: recommended</a:t>
            </a:r>
          </a:p>
          <a:p>
            <a:pPr lvl="5">
              <a:buFont typeface="Wingdings" panose="05000000000000000000" pitchFamily="2" charset="2"/>
              <a:buChar char="Ø"/>
            </a:pPr>
            <a:r>
              <a:rPr lang="en-US" b="1" dirty="0" smtClean="0">
                <a:solidFill>
                  <a:srgbClr val="00B050"/>
                </a:solidFill>
              </a:rPr>
              <a:t>US</a:t>
            </a:r>
            <a:r>
              <a:rPr lang="en-US" dirty="0" smtClean="0"/>
              <a:t>: may not be necessary</a:t>
            </a:r>
          </a:p>
          <a:p>
            <a:pPr lvl="5">
              <a:buFont typeface="Wingdings" panose="05000000000000000000" pitchFamily="2" charset="2"/>
              <a:buChar char="Ø"/>
            </a:pPr>
            <a:r>
              <a:rPr lang="en-US" b="1" dirty="0" smtClean="0">
                <a:solidFill>
                  <a:srgbClr val="FF0000"/>
                </a:solidFill>
              </a:rPr>
              <a:t>RU</a:t>
            </a:r>
            <a:r>
              <a:rPr lang="en-US" dirty="0" smtClean="0"/>
              <a:t>: may not be necessary</a:t>
            </a:r>
          </a:p>
        </p:txBody>
      </p:sp>
    </p:spTree>
    <p:extLst>
      <p:ext uri="{BB962C8B-B14F-4D97-AF65-F5344CB8AC3E}">
        <p14:creationId xmlns:p14="http://schemas.microsoft.com/office/powerpoint/2010/main" val="2248244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Reproductions: shading/coloring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23336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85875"/>
            <a:ext cx="371475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29000"/>
            <a:ext cx="43719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724624" y="5531822"/>
            <a:ext cx="3732368" cy="400110"/>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DM/080861 “Vehicle bodywork</a:t>
            </a:r>
            <a:r>
              <a:rPr kumimoji="0" lang="en-US" sz="1600" b="0" i="0" u="none" strike="noStrike" cap="none" normalizeH="0" baseline="0" dirty="0" smtClean="0">
                <a:ln>
                  <a:noFill/>
                </a:ln>
                <a:solidFill>
                  <a:schemeClr val="tx1"/>
                </a:solidFill>
                <a:effectLst/>
                <a:latin typeface="Arial" charset="0"/>
                <a:cs typeface="Arial" charset="0"/>
              </a:rPr>
              <a:t>”</a:t>
            </a:r>
          </a:p>
        </p:txBody>
      </p:sp>
      <p:sp>
        <p:nvSpPr>
          <p:cNvPr id="4" name="Rectangle 3"/>
          <p:cNvSpPr/>
          <p:nvPr/>
        </p:nvSpPr>
        <p:spPr bwMode="auto">
          <a:xfrm>
            <a:off x="5334000" y="3793123"/>
            <a:ext cx="3587842" cy="1785104"/>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rPr>
              <a:t>“The blue marked parts of</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rPr>
              <a:t>designs 2 to 4</a:t>
            </a:r>
            <a:r>
              <a:rPr kumimoji="0" lang="en-US" sz="2000" b="0" i="0" u="none" strike="noStrike" cap="none" normalizeH="0" dirty="0" smtClean="0">
                <a:ln>
                  <a:noFill/>
                </a:ln>
                <a:solidFill>
                  <a:schemeClr val="tx1"/>
                </a:solidFill>
                <a:effectLst/>
              </a:rPr>
              <a:t> are not coming</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dirty="0" smtClean="0">
                <a:ln>
                  <a:noFill/>
                </a:ln>
                <a:solidFill>
                  <a:schemeClr val="tx1"/>
                </a:solidFill>
                <a:effectLst/>
              </a:rPr>
              <a:t>into the scope of the industrial</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dirty="0" smtClean="0">
                <a:ln>
                  <a:noFill/>
                </a:ln>
                <a:solidFill>
                  <a:schemeClr val="tx1"/>
                </a:solidFill>
                <a:effectLst/>
              </a:rPr>
              <a:t>design (disclaimer)</a:t>
            </a:r>
            <a:r>
              <a:rPr lang="en-US" sz="2000" dirty="0" smtClean="0"/>
              <a:t>”</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33427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Reproductions: dotted lines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5700711" cy="310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477000" y="3640901"/>
            <a:ext cx="2420856" cy="400110"/>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DM/082544; “Shoe”</a:t>
            </a:r>
          </a:p>
        </p:txBody>
      </p:sp>
      <p:sp>
        <p:nvSpPr>
          <p:cNvPr id="4" name="Rectangle 3"/>
          <p:cNvSpPr/>
          <p:nvPr/>
        </p:nvSpPr>
        <p:spPr bwMode="auto">
          <a:xfrm>
            <a:off x="152400" y="5410200"/>
            <a:ext cx="7738016" cy="369332"/>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“No protection is sought for the matters shown in dotted lines (disclaimer)”</a:t>
            </a:r>
          </a:p>
        </p:txBody>
      </p:sp>
    </p:spTree>
    <p:extLst>
      <p:ext uri="{BB962C8B-B14F-4D97-AF65-F5344CB8AC3E}">
        <p14:creationId xmlns:p14="http://schemas.microsoft.com/office/powerpoint/2010/main" val="247452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172200"/>
            <a:ext cx="3429000" cy="276999"/>
          </a:xfrm>
          <a:prstGeom prst="rect">
            <a:avLst/>
          </a:prstGeom>
          <a:noFill/>
        </p:spPr>
        <p:txBody>
          <a:bodyPr wrap="square" rtlCol="0">
            <a:spAutoFit/>
          </a:bodyPr>
          <a:lstStyle/>
          <a:p>
            <a:pPr algn="l"/>
            <a:r>
              <a:rPr lang="en-US" sz="1200" dirty="0" smtClean="0">
                <a:solidFill>
                  <a:srgbClr val="002060"/>
                </a:solidFill>
              </a:rPr>
              <a:t>Source: Internal WIPO statistics </a:t>
            </a:r>
            <a:endParaRPr lang="en-US" sz="1200" dirty="0">
              <a:solidFill>
                <a:srgbClr val="002060"/>
              </a:solidFill>
            </a:endParaRPr>
          </a:p>
        </p:txBody>
      </p:sp>
      <p:graphicFrame>
        <p:nvGraphicFramePr>
          <p:cNvPr id="7" name="Chart 6"/>
          <p:cNvGraphicFramePr>
            <a:graphicFrameLocks/>
          </p:cNvGraphicFramePr>
          <p:nvPr>
            <p:extLst>
              <p:ext uri="{D42A27DB-BD31-4B8C-83A1-F6EECF244321}">
                <p14:modId xmlns:p14="http://schemas.microsoft.com/office/powerpoint/2010/main" val="239384986"/>
              </p:ext>
            </p:extLst>
          </p:nvPr>
        </p:nvGraphicFramePr>
        <p:xfrm>
          <a:off x="180000" y="136800"/>
          <a:ext cx="8784000" cy="595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2942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 Reproductions – dotted, broken lines, shading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25050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4648200"/>
            <a:ext cx="3581400" cy="338554"/>
          </a:xfrm>
          <a:prstGeom prst="rect">
            <a:avLst/>
          </a:prstGeom>
        </p:spPr>
        <p:txBody>
          <a:bodyPr wrap="square">
            <a:spAutoFit/>
          </a:bodyPr>
          <a:lstStyle/>
          <a:p>
            <a:r>
              <a:rPr lang="en-US" dirty="0"/>
              <a:t>DM/088498 “</a:t>
            </a:r>
            <a:r>
              <a:rPr lang="en-US" dirty="0" smtClean="0"/>
              <a:t>Electronic stethoscope</a:t>
            </a:r>
            <a:r>
              <a:rPr lang="en-US" dirty="0"/>
              <a:t>”</a:t>
            </a:r>
          </a:p>
        </p:txBody>
      </p:sp>
      <p:sp>
        <p:nvSpPr>
          <p:cNvPr id="4" name="Rectangle 3"/>
          <p:cNvSpPr/>
          <p:nvPr/>
        </p:nvSpPr>
        <p:spPr>
          <a:xfrm>
            <a:off x="4038600" y="1993339"/>
            <a:ext cx="4572000" cy="923330"/>
          </a:xfrm>
          <a:prstGeom prst="rect">
            <a:avLst/>
          </a:prstGeom>
        </p:spPr>
        <p:txBody>
          <a:bodyPr>
            <a:spAutoFit/>
          </a:bodyPr>
          <a:lstStyle/>
          <a:p>
            <a:pPr algn="l"/>
            <a:r>
              <a:rPr lang="en-US" sz="1800" b="1" dirty="0">
                <a:solidFill>
                  <a:srgbClr val="FF0000"/>
                </a:solidFill>
              </a:rPr>
              <a:t>JPO issued </a:t>
            </a:r>
            <a:r>
              <a:rPr lang="en-US" sz="1800" b="1" dirty="0" smtClean="0">
                <a:solidFill>
                  <a:srgbClr val="FF0000"/>
                </a:solidFill>
              </a:rPr>
              <a:t>a notification </a:t>
            </a:r>
            <a:r>
              <a:rPr lang="en-US" sz="1800" b="1" dirty="0">
                <a:solidFill>
                  <a:srgbClr val="FF0000"/>
                </a:solidFill>
              </a:rPr>
              <a:t>concerning the shading (</a:t>
            </a:r>
            <a:r>
              <a:rPr lang="en-US" sz="1800" b="1" dirty="0" smtClean="0">
                <a:solidFill>
                  <a:srgbClr val="FF0000"/>
                </a:solidFill>
              </a:rPr>
              <a:t>narrow lines </a:t>
            </a:r>
            <a:r>
              <a:rPr lang="en-US" sz="1800" b="1" dirty="0">
                <a:solidFill>
                  <a:srgbClr val="FF0000"/>
                </a:solidFill>
              </a:rPr>
              <a:t>on the surface of the article).</a:t>
            </a:r>
          </a:p>
        </p:txBody>
      </p:sp>
      <p:sp>
        <p:nvSpPr>
          <p:cNvPr id="5" name="Rectangle 4"/>
          <p:cNvSpPr/>
          <p:nvPr/>
        </p:nvSpPr>
        <p:spPr>
          <a:xfrm>
            <a:off x="4267200" y="3740259"/>
            <a:ext cx="4572000" cy="2031325"/>
          </a:xfrm>
          <a:prstGeom prst="rect">
            <a:avLst/>
          </a:prstGeom>
        </p:spPr>
        <p:txBody>
          <a:bodyPr>
            <a:spAutoFit/>
          </a:bodyPr>
          <a:lstStyle/>
          <a:p>
            <a:pPr algn="l"/>
            <a:r>
              <a:rPr lang="en-US" sz="1800" dirty="0"/>
              <a:t>Amendments to overcome the refusal</a:t>
            </a:r>
          </a:p>
          <a:p>
            <a:pPr algn="l"/>
            <a:r>
              <a:rPr lang="en-US" sz="1800" dirty="0"/>
              <a:t>The applicant has overcome the reasons</a:t>
            </a:r>
          </a:p>
          <a:p>
            <a:pPr algn="l"/>
            <a:r>
              <a:rPr lang="en-US" sz="1800" dirty="0"/>
              <a:t>for refusal by amending to add the</a:t>
            </a:r>
          </a:p>
          <a:p>
            <a:pPr algn="l"/>
            <a:r>
              <a:rPr lang="en-US" sz="1800" dirty="0"/>
              <a:t>statement, “the thin lines indicate a relief</a:t>
            </a:r>
          </a:p>
          <a:p>
            <a:pPr algn="l"/>
            <a:r>
              <a:rPr lang="en-US" sz="1800" dirty="0"/>
              <a:t>of surfaces”.</a:t>
            </a:r>
          </a:p>
        </p:txBody>
      </p:sp>
    </p:spTree>
    <p:extLst>
      <p:ext uri="{BB962C8B-B14F-4D97-AF65-F5344CB8AC3E}">
        <p14:creationId xmlns:p14="http://schemas.microsoft.com/office/powerpoint/2010/main" val="4016477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b="1" dirty="0"/>
              <a:t>WIPO’s Reaction to Help Users</a:t>
            </a:r>
            <a:br>
              <a:rPr lang="en-US" b="1" dirty="0"/>
            </a:br>
            <a:endParaRPr lang="en-US" b="1" dirty="0"/>
          </a:p>
        </p:txBody>
      </p:sp>
      <p:sp>
        <p:nvSpPr>
          <p:cNvPr id="3" name="Content Placeholder 2"/>
          <p:cNvSpPr>
            <a:spLocks noGrp="1"/>
          </p:cNvSpPr>
          <p:nvPr>
            <p:ph idx="1"/>
          </p:nvPr>
        </p:nvSpPr>
        <p:spPr/>
        <p:txBody>
          <a:bodyPr/>
          <a:lstStyle/>
          <a:p>
            <a:r>
              <a:rPr lang="en-US" dirty="0"/>
              <a:t>Intelligent </a:t>
            </a:r>
            <a:r>
              <a:rPr lang="en-US" b="1" dirty="0">
                <a:solidFill>
                  <a:schemeClr val="tx2">
                    <a:lumMod val="65000"/>
                    <a:lumOff val="35000"/>
                  </a:schemeClr>
                </a:solidFill>
              </a:rPr>
              <a:t>E</a:t>
            </a:r>
            <a:r>
              <a:rPr lang="en-US" b="1" dirty="0" smtClean="0">
                <a:solidFill>
                  <a:schemeClr val="tx2">
                    <a:lumMod val="65000"/>
                    <a:lumOff val="35000"/>
                  </a:schemeClr>
                </a:solidFill>
              </a:rPr>
              <a:t>-filing</a:t>
            </a:r>
            <a:r>
              <a:rPr lang="en-US" dirty="0" smtClean="0"/>
              <a:t> </a:t>
            </a:r>
            <a:r>
              <a:rPr lang="en-US" dirty="0"/>
              <a:t>system to keep it simple</a:t>
            </a:r>
          </a:p>
          <a:p>
            <a:endParaRPr lang="en-US" dirty="0"/>
          </a:p>
          <a:p>
            <a:r>
              <a:rPr lang="en-US" dirty="0"/>
              <a:t>Prevention of omission or systemic mistakes</a:t>
            </a:r>
          </a:p>
          <a:p>
            <a:r>
              <a:rPr lang="en-US" dirty="0" smtClean="0"/>
              <a:t>Prepopulated </a:t>
            </a:r>
            <a:r>
              <a:rPr lang="en-US" dirty="0"/>
              <a:t>declarations and claim</a:t>
            </a:r>
          </a:p>
          <a:p>
            <a:r>
              <a:rPr lang="en-US" dirty="0"/>
              <a:t>Links to national websites for guidance</a:t>
            </a:r>
          </a:p>
          <a:p>
            <a:pPr lvl="1"/>
            <a:r>
              <a:rPr lang="en-US" dirty="0"/>
              <a:t> on prior art issues</a:t>
            </a:r>
          </a:p>
          <a:p>
            <a:pPr lvl="1"/>
            <a:r>
              <a:rPr lang="en-US" dirty="0"/>
              <a:t> the applicable level of fees (</a:t>
            </a:r>
            <a:r>
              <a:rPr lang="en-US" dirty="0" smtClean="0"/>
              <a:t>USPTO)</a:t>
            </a:r>
            <a:endParaRPr lang="en-US" dirty="0"/>
          </a:p>
          <a:p>
            <a:pPr lvl="1"/>
            <a:r>
              <a:rPr lang="en-US" dirty="0"/>
              <a:t> on related design practice (JPO and KIPO)</a:t>
            </a:r>
          </a:p>
          <a:p>
            <a:pPr marL="0" indent="0">
              <a:buNone/>
            </a:pPr>
            <a:endParaRPr lang="en-US" dirty="0"/>
          </a:p>
        </p:txBody>
      </p:sp>
    </p:spTree>
    <p:extLst>
      <p:ext uri="{BB962C8B-B14F-4D97-AF65-F5344CB8AC3E}">
        <p14:creationId xmlns:p14="http://schemas.microsoft.com/office/powerpoint/2010/main" val="388191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fr-CH" sz="2800" dirty="0" smtClean="0"/>
              <a:t>Guide for </a:t>
            </a:r>
            <a:r>
              <a:rPr lang="fr-CH" sz="2800" dirty="0" err="1" smtClean="0"/>
              <a:t>Users</a:t>
            </a:r>
            <a:r>
              <a:rPr lang="fr-CH" sz="2400" dirty="0" smtClean="0"/>
              <a:t/>
            </a:r>
            <a:br>
              <a:rPr lang="fr-CH" sz="2400" dirty="0" smtClean="0"/>
            </a:br>
            <a:r>
              <a:rPr lang="fr-CH" sz="2400" dirty="0" err="1" smtClean="0"/>
              <a:t>Comprehensive</a:t>
            </a:r>
            <a:r>
              <a:rPr lang="fr-CH" sz="2400" dirty="0" smtClean="0"/>
              <a:t> Point of Reference </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00341"/>
            <a:ext cx="7612576" cy="509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02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32" y="152400"/>
            <a:ext cx="7772400" cy="5867400"/>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2" name="Rectangle 1"/>
          <p:cNvSpPr/>
          <p:nvPr/>
        </p:nvSpPr>
        <p:spPr>
          <a:xfrm>
            <a:off x="3124200" y="5029200"/>
            <a:ext cx="5257800" cy="830997"/>
          </a:xfrm>
          <a:prstGeom prst="rect">
            <a:avLst/>
          </a:prstGeom>
          <a:ln w="57150">
            <a:solidFill>
              <a:srgbClr val="FF0000"/>
            </a:solidFill>
          </a:ln>
        </p:spPr>
        <p:txBody>
          <a:bodyPr wrap="square">
            <a:spAutoFit/>
          </a:bodyPr>
          <a:lstStyle/>
          <a:p>
            <a:pPr algn="l" fontAlgn="auto">
              <a:spcBef>
                <a:spcPts val="0"/>
              </a:spcBef>
              <a:spcAft>
                <a:spcPts val="0"/>
              </a:spcAft>
            </a:pPr>
            <a:r>
              <a:rPr lang="en-US" dirty="0">
                <a:solidFill>
                  <a:prstClr val="black"/>
                </a:solidFill>
                <a:latin typeface="Calibri"/>
              </a:rPr>
              <a:t>Guidance on Preparing and Providing Reproductions in Order to Forestall Possible Refusals on the Ground of Insufficient Disclosure of an Industrial Design by Examining Offices </a:t>
            </a:r>
          </a:p>
        </p:txBody>
      </p:sp>
      <p:sp>
        <p:nvSpPr>
          <p:cNvPr id="3" name="Bent Arrow 2"/>
          <p:cNvSpPr/>
          <p:nvPr/>
        </p:nvSpPr>
        <p:spPr bwMode="auto">
          <a:xfrm rot="16200000">
            <a:off x="2239388" y="5028309"/>
            <a:ext cx="504703" cy="868680"/>
          </a:xfrm>
          <a:prstGeom prst="bentArrow">
            <a:avLst/>
          </a:prstGeom>
          <a:solidFill>
            <a:srgbClr val="FF0000">
              <a:alpha val="39999"/>
            </a:srgbClr>
          </a:solidFill>
          <a:ln>
            <a:solidFill>
              <a:srgbClr val="FF0000"/>
            </a:solid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56913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Tips From the </a:t>
            </a:r>
            <a:r>
              <a:rPr lang="ru-RU" dirty="0" smtClean="0"/>
              <a:t>«</a:t>
            </a:r>
            <a:r>
              <a:rPr lang="en-US" dirty="0" smtClean="0"/>
              <a:t>Guidance</a:t>
            </a:r>
            <a:r>
              <a:rPr lang="ru-RU" dirty="0" smtClean="0"/>
              <a:t>»</a:t>
            </a:r>
            <a:endParaRPr lang="en-US" dirty="0"/>
          </a:p>
        </p:txBody>
      </p:sp>
      <p:sp>
        <p:nvSpPr>
          <p:cNvPr id="3" name="Rectangle 2"/>
          <p:cNvSpPr/>
          <p:nvPr/>
        </p:nvSpPr>
        <p:spPr>
          <a:xfrm>
            <a:off x="457200" y="1524000"/>
            <a:ext cx="8001000" cy="4154984"/>
          </a:xfrm>
          <a:prstGeom prst="rect">
            <a:avLst/>
          </a:prstGeom>
        </p:spPr>
        <p:txBody>
          <a:bodyPr wrap="square">
            <a:spAutoFit/>
          </a:bodyPr>
          <a:lstStyle/>
          <a:p>
            <a:pPr marL="342900" indent="-342900" algn="l">
              <a:buFont typeface="Wingdings" panose="05000000000000000000" pitchFamily="2" charset="2"/>
              <a:buChar char="Ø"/>
            </a:pPr>
            <a:r>
              <a:rPr lang="fr-CH" sz="2400" dirty="0" err="1"/>
              <a:t>Provide</a:t>
            </a:r>
            <a:r>
              <a:rPr lang="fr-CH" sz="2400" dirty="0"/>
              <a:t> </a:t>
            </a:r>
            <a:r>
              <a:rPr lang="fr-CH" sz="2400" dirty="0" err="1"/>
              <a:t>enough</a:t>
            </a:r>
            <a:r>
              <a:rPr lang="fr-CH" sz="2400" dirty="0"/>
              <a:t> </a:t>
            </a:r>
            <a:r>
              <a:rPr lang="fr-CH" sz="2400" dirty="0" err="1" smtClean="0"/>
              <a:t>views</a:t>
            </a:r>
            <a:endParaRPr lang="fr-CH" sz="2400" dirty="0" smtClean="0"/>
          </a:p>
          <a:p>
            <a:pPr marL="342900" indent="-342900" algn="l">
              <a:buFont typeface="Wingdings" panose="05000000000000000000" pitchFamily="2" charset="2"/>
              <a:buChar char="Ø"/>
            </a:pPr>
            <a:endParaRPr lang="fr-CH" sz="2400" dirty="0"/>
          </a:p>
          <a:p>
            <a:pPr marL="342900" indent="-342900" algn="l">
              <a:buFont typeface="Wingdings" panose="05000000000000000000" pitchFamily="2" charset="2"/>
              <a:buChar char="Ø"/>
            </a:pPr>
            <a:r>
              <a:rPr lang="fr-CH" sz="2400" dirty="0" err="1" smtClean="0"/>
              <a:t>Provide</a:t>
            </a:r>
            <a:r>
              <a:rPr lang="fr-CH" sz="2400" dirty="0" smtClean="0"/>
              <a:t> </a:t>
            </a:r>
            <a:r>
              <a:rPr lang="fr-CH" sz="2400" dirty="0"/>
              <a:t>a </a:t>
            </a:r>
            <a:r>
              <a:rPr lang="fr-CH" sz="2400" dirty="0" err="1"/>
              <a:t>legend</a:t>
            </a:r>
            <a:r>
              <a:rPr lang="fr-CH" sz="2400" dirty="0"/>
              <a:t> to </a:t>
            </a:r>
            <a:r>
              <a:rPr lang="fr-CH" sz="2400" dirty="0" err="1"/>
              <a:t>your</a:t>
            </a:r>
            <a:r>
              <a:rPr lang="fr-CH" sz="2400" dirty="0"/>
              <a:t> </a:t>
            </a:r>
            <a:r>
              <a:rPr lang="fr-CH" sz="2400" dirty="0" err="1" smtClean="0"/>
              <a:t>views</a:t>
            </a:r>
            <a:endParaRPr lang="fr-CH" sz="2400" dirty="0" smtClean="0"/>
          </a:p>
          <a:p>
            <a:pPr marL="342900" indent="-342900" algn="l">
              <a:buFont typeface="Wingdings" panose="05000000000000000000" pitchFamily="2" charset="2"/>
              <a:buChar char="Ø"/>
            </a:pPr>
            <a:endParaRPr lang="fr-CH" sz="2400" dirty="0"/>
          </a:p>
          <a:p>
            <a:pPr marL="342900" indent="-342900" algn="l">
              <a:buFont typeface="Wingdings" panose="05000000000000000000" pitchFamily="2" charset="2"/>
              <a:buChar char="Ø"/>
            </a:pPr>
            <a:r>
              <a:rPr lang="fr-CH" sz="2400" dirty="0" err="1" smtClean="0"/>
              <a:t>Provide</a:t>
            </a:r>
            <a:r>
              <a:rPr lang="fr-CH" sz="2400" dirty="0" smtClean="0"/>
              <a:t> </a:t>
            </a:r>
            <a:r>
              <a:rPr lang="fr-CH" sz="2400" dirty="0"/>
              <a:t>a description to </a:t>
            </a:r>
            <a:r>
              <a:rPr lang="fr-CH" sz="2400" dirty="0" err="1"/>
              <a:t>explain</a:t>
            </a:r>
            <a:r>
              <a:rPr lang="fr-CH" sz="2400" dirty="0"/>
              <a:t> </a:t>
            </a:r>
            <a:r>
              <a:rPr lang="fr-CH" sz="2400" dirty="0" err="1"/>
              <a:t>presence</a:t>
            </a:r>
            <a:r>
              <a:rPr lang="fr-CH" sz="2400" dirty="0"/>
              <a:t> of </a:t>
            </a:r>
            <a:r>
              <a:rPr lang="fr-CH" sz="2400" dirty="0" err="1"/>
              <a:t>shading</a:t>
            </a:r>
            <a:r>
              <a:rPr lang="fr-CH" sz="2400" dirty="0"/>
              <a:t>/</a:t>
            </a:r>
            <a:r>
              <a:rPr lang="fr-CH" sz="2400" dirty="0" err="1"/>
              <a:t>dotted</a:t>
            </a:r>
            <a:r>
              <a:rPr lang="fr-CH" sz="2400" dirty="0"/>
              <a:t> </a:t>
            </a:r>
            <a:r>
              <a:rPr lang="fr-CH" sz="2400" dirty="0" err="1" smtClean="0"/>
              <a:t>lines</a:t>
            </a:r>
            <a:endParaRPr lang="fr-CH" sz="2400" dirty="0" smtClean="0"/>
          </a:p>
          <a:p>
            <a:pPr marL="342900" indent="-342900" algn="l">
              <a:buFont typeface="Wingdings" panose="05000000000000000000" pitchFamily="2" charset="2"/>
              <a:buChar char="Ø"/>
            </a:pPr>
            <a:endParaRPr lang="fr-CH" sz="2400" dirty="0"/>
          </a:p>
          <a:p>
            <a:pPr marL="342900" indent="-342900" algn="l">
              <a:buFont typeface="Wingdings" panose="05000000000000000000" pitchFamily="2" charset="2"/>
              <a:buChar char="Ø"/>
            </a:pPr>
            <a:r>
              <a:rPr lang="fr-CH" sz="2400" dirty="0" err="1" smtClean="0"/>
              <a:t>Avoid</a:t>
            </a:r>
            <a:r>
              <a:rPr lang="fr-CH" sz="2400" dirty="0" smtClean="0"/>
              <a:t> </a:t>
            </a:r>
            <a:r>
              <a:rPr lang="fr-CH" sz="2400" dirty="0" err="1"/>
              <a:t>mixing</a:t>
            </a:r>
            <a:r>
              <a:rPr lang="fr-CH" sz="2400" dirty="0"/>
              <a:t> </a:t>
            </a:r>
            <a:r>
              <a:rPr lang="fr-CH" sz="2400" dirty="0" err="1"/>
              <a:t>depiction</a:t>
            </a:r>
            <a:r>
              <a:rPr lang="fr-CH" sz="2400" dirty="0"/>
              <a:t> styles</a:t>
            </a:r>
            <a:endParaRPr lang="en-US" sz="2400" dirty="0"/>
          </a:p>
        </p:txBody>
      </p:sp>
    </p:spTree>
    <p:extLst>
      <p:ext uri="{BB962C8B-B14F-4D97-AF65-F5344CB8AC3E}">
        <p14:creationId xmlns:p14="http://schemas.microsoft.com/office/powerpoint/2010/main" val="1591088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lstStyle/>
          <a:p>
            <a:pPr algn="ctr"/>
            <a:r>
              <a:rPr lang="fr-CH" b="1" dirty="0" err="1" smtClean="0"/>
              <a:t>Rule</a:t>
            </a:r>
            <a:r>
              <a:rPr lang="fr-CH" b="1" dirty="0" smtClean="0"/>
              <a:t> 9(4) of the Common </a:t>
            </a:r>
            <a:r>
              <a:rPr lang="fr-CH" b="1" dirty="0" err="1" smtClean="0"/>
              <a:t>Regulations</a:t>
            </a:r>
            <a:endParaRPr lang="en-US" b="1" dirty="0"/>
          </a:p>
        </p:txBody>
      </p:sp>
      <p:sp>
        <p:nvSpPr>
          <p:cNvPr id="3" name="Content Placeholder 2"/>
          <p:cNvSpPr>
            <a:spLocks noGrp="1"/>
          </p:cNvSpPr>
          <p:nvPr>
            <p:ph idx="1"/>
          </p:nvPr>
        </p:nvSpPr>
        <p:spPr/>
        <p:txBody>
          <a:bodyPr/>
          <a:lstStyle/>
          <a:p>
            <a:r>
              <a:rPr lang="fr-CH" dirty="0" smtClean="0"/>
              <a:t>No </a:t>
            </a:r>
            <a:r>
              <a:rPr lang="fr-CH" dirty="0" err="1" smtClean="0"/>
              <a:t>refusal</a:t>
            </a:r>
            <a:r>
              <a:rPr lang="fr-CH" dirty="0" smtClean="0"/>
              <a:t> on </a:t>
            </a:r>
            <a:r>
              <a:rPr lang="fr-CH" dirty="0" err="1" smtClean="0"/>
              <a:t>formal</a:t>
            </a:r>
            <a:r>
              <a:rPr lang="fr-CH" dirty="0" smtClean="0"/>
              <a:t> grounds.</a:t>
            </a:r>
          </a:p>
          <a:p>
            <a:pPr marL="0" indent="0">
              <a:buNone/>
            </a:pPr>
            <a:endParaRPr lang="fr-CH" dirty="0" smtClean="0"/>
          </a:p>
          <a:p>
            <a:r>
              <a:rPr lang="fr-CH" dirty="0" err="1" smtClean="0"/>
              <a:t>Refusal</a:t>
            </a:r>
            <a:r>
              <a:rPr lang="fr-CH" dirty="0" smtClean="0"/>
              <a:t> possible on the </a:t>
            </a:r>
            <a:r>
              <a:rPr lang="fr-CH" dirty="0" err="1" smtClean="0"/>
              <a:t>ground</a:t>
            </a:r>
            <a:r>
              <a:rPr lang="fr-CH" dirty="0" smtClean="0"/>
              <a:t> </a:t>
            </a:r>
            <a:r>
              <a:rPr lang="fr-CH" i="1" dirty="0" smtClean="0"/>
              <a:t>«</a:t>
            </a:r>
            <a:r>
              <a:rPr lang="fr-CH" i="1" dirty="0" err="1" smtClean="0"/>
              <a:t>that</a:t>
            </a:r>
            <a:r>
              <a:rPr lang="fr-CH" i="1" dirty="0" smtClean="0"/>
              <a:t> the reproductions </a:t>
            </a:r>
            <a:r>
              <a:rPr lang="fr-CH" i="1" dirty="0" err="1" smtClean="0"/>
              <a:t>contained</a:t>
            </a:r>
            <a:r>
              <a:rPr lang="fr-CH" i="1" dirty="0" smtClean="0"/>
              <a:t> in the international registration are not </a:t>
            </a:r>
            <a:r>
              <a:rPr lang="fr-CH" i="1" dirty="0" err="1" smtClean="0"/>
              <a:t>sufficient</a:t>
            </a:r>
            <a:r>
              <a:rPr lang="fr-CH" i="1" dirty="0" smtClean="0"/>
              <a:t> to </a:t>
            </a:r>
            <a:r>
              <a:rPr lang="fr-CH" i="1" dirty="0" err="1" smtClean="0"/>
              <a:t>disclose</a:t>
            </a:r>
            <a:r>
              <a:rPr lang="fr-CH" i="1" dirty="0" smtClean="0"/>
              <a:t> </a:t>
            </a:r>
            <a:r>
              <a:rPr lang="fr-CH" i="1" dirty="0" err="1" smtClean="0"/>
              <a:t>fully</a:t>
            </a:r>
            <a:r>
              <a:rPr lang="fr-CH" i="1" dirty="0" smtClean="0"/>
              <a:t> the </a:t>
            </a:r>
            <a:r>
              <a:rPr lang="fr-CH" i="1" dirty="0" err="1" smtClean="0"/>
              <a:t>industrial</a:t>
            </a:r>
            <a:r>
              <a:rPr lang="fr-CH" i="1" dirty="0" smtClean="0"/>
              <a:t> design»</a:t>
            </a:r>
          </a:p>
          <a:p>
            <a:pPr marL="0" indent="0">
              <a:buNone/>
            </a:pPr>
            <a:endParaRPr lang="fr-CH" i="1" dirty="0" smtClean="0"/>
          </a:p>
          <a:p>
            <a:r>
              <a:rPr lang="en-US" dirty="0"/>
              <a:t>C</a:t>
            </a:r>
            <a:r>
              <a:rPr lang="en-US" dirty="0" smtClean="0"/>
              <a:t>riteria </a:t>
            </a:r>
            <a:r>
              <a:rPr lang="en-US" dirty="0"/>
              <a:t>for sufficient disclosure of an industrial design may be different from one jurisdiction to another. </a:t>
            </a:r>
            <a:endParaRPr lang="fr-CH" i="1" dirty="0" smtClean="0"/>
          </a:p>
          <a:p>
            <a:endParaRPr lang="en-US" i="1" dirty="0"/>
          </a:p>
        </p:txBody>
      </p:sp>
    </p:spTree>
    <p:extLst>
      <p:ext uri="{BB962C8B-B14F-4D97-AF65-F5344CB8AC3E}">
        <p14:creationId xmlns:p14="http://schemas.microsoft.com/office/powerpoint/2010/main" val="3026491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850106"/>
          </a:xfrm>
        </p:spPr>
        <p:txBody>
          <a:bodyPr/>
          <a:lstStyle/>
          <a:p>
            <a:r>
              <a:rPr lang="fr-CH" sz="2800" b="1" dirty="0" err="1" smtClean="0"/>
              <a:t>Remember</a:t>
            </a:r>
            <a:r>
              <a:rPr lang="fr-CH" sz="2800" b="1" dirty="0" smtClean="0"/>
              <a:t>: </a:t>
            </a:r>
            <a:r>
              <a:rPr lang="fr-CH" sz="2800" b="1" dirty="0" err="1" smtClean="0"/>
              <a:t>Refusals</a:t>
            </a:r>
            <a:r>
              <a:rPr lang="fr-CH" sz="2800" b="1" dirty="0" smtClean="0"/>
              <a:t> on </a:t>
            </a:r>
            <a:r>
              <a:rPr lang="fr-CH" sz="2800" b="1" dirty="0" err="1" smtClean="0"/>
              <a:t>Subtantive</a:t>
            </a:r>
            <a:r>
              <a:rPr lang="fr-CH" sz="2800" b="1" dirty="0" smtClean="0"/>
              <a:t> Grounds </a:t>
            </a:r>
            <a:r>
              <a:rPr lang="fr-CH" sz="2800" b="1" dirty="0" err="1" smtClean="0"/>
              <a:t>only</a:t>
            </a:r>
            <a:endParaRPr lang="en-US" sz="2800" b="1" dirty="0"/>
          </a:p>
        </p:txBody>
      </p:sp>
      <p:sp>
        <p:nvSpPr>
          <p:cNvPr id="3" name="Content Placeholder 2"/>
          <p:cNvSpPr>
            <a:spLocks noGrp="1"/>
          </p:cNvSpPr>
          <p:nvPr>
            <p:ph sz="half" idx="1"/>
          </p:nvPr>
        </p:nvSpPr>
        <p:spPr>
          <a:xfrm>
            <a:off x="533400" y="1143000"/>
            <a:ext cx="8219256" cy="4352925"/>
          </a:xfrm>
        </p:spPr>
        <p:txBody>
          <a:bodyPr/>
          <a:lstStyle/>
          <a:p>
            <a:r>
              <a:rPr lang="en-US" dirty="0"/>
              <a:t>In particular, Offices cannot </a:t>
            </a:r>
            <a:r>
              <a:rPr lang="en-US" dirty="0" err="1" smtClean="0"/>
              <a:t>formaly</a:t>
            </a:r>
            <a:r>
              <a:rPr lang="en-US" dirty="0" smtClean="0"/>
              <a:t>:</a:t>
            </a:r>
            <a:endParaRPr lang="fr-CH" dirty="0" smtClean="0"/>
          </a:p>
          <a:p>
            <a:pPr lvl="1"/>
            <a:r>
              <a:rPr lang="fr-CH" dirty="0" smtClean="0"/>
              <a:t>Oppose to </a:t>
            </a:r>
            <a:r>
              <a:rPr lang="fr-CH" dirty="0" err="1" smtClean="0"/>
              <a:t>color</a:t>
            </a:r>
            <a:r>
              <a:rPr lang="fr-CH" dirty="0" smtClean="0"/>
              <a:t> </a:t>
            </a:r>
          </a:p>
          <a:p>
            <a:pPr lvl="1"/>
            <a:r>
              <a:rPr lang="fr-CH" dirty="0" smtClean="0"/>
              <a:t>Oppose to </a:t>
            </a:r>
            <a:r>
              <a:rPr lang="fr-CH" dirty="0" err="1" smtClean="0"/>
              <a:t>photographs</a:t>
            </a:r>
            <a:endParaRPr lang="fr-CH" dirty="0" smtClean="0"/>
          </a:p>
          <a:p>
            <a:pPr lvl="1"/>
            <a:r>
              <a:rPr lang="fr-CH" dirty="0" smtClean="0"/>
              <a:t>Oppose to surface </a:t>
            </a:r>
            <a:r>
              <a:rPr lang="fr-CH" dirty="0" err="1" smtClean="0"/>
              <a:t>shading</a:t>
            </a:r>
            <a:r>
              <a:rPr lang="fr-CH" dirty="0" smtClean="0"/>
              <a:t> or </a:t>
            </a:r>
            <a:r>
              <a:rPr lang="fr-CH" dirty="0" err="1" smtClean="0"/>
              <a:t>dotted</a:t>
            </a:r>
            <a:r>
              <a:rPr lang="fr-CH" dirty="0" smtClean="0"/>
              <a:t> line</a:t>
            </a:r>
          </a:p>
          <a:p>
            <a:pPr lvl="1"/>
            <a:r>
              <a:rPr lang="fr-CH" dirty="0" err="1" smtClean="0"/>
              <a:t>Require</a:t>
            </a:r>
            <a:r>
              <a:rPr lang="fr-CH" dirty="0" smtClean="0"/>
              <a:t> surface </a:t>
            </a:r>
            <a:r>
              <a:rPr lang="fr-CH" dirty="0" err="1" smtClean="0"/>
              <a:t>shading</a:t>
            </a:r>
            <a:endParaRPr lang="fr-CH" dirty="0" smtClean="0"/>
          </a:p>
          <a:p>
            <a:pPr lvl="1"/>
            <a:r>
              <a:rPr lang="fr-CH" dirty="0" err="1" smtClean="0"/>
              <a:t>Require</a:t>
            </a:r>
            <a:r>
              <a:rPr lang="fr-CH" dirty="0" smtClean="0"/>
              <a:t> a description</a:t>
            </a:r>
          </a:p>
          <a:p>
            <a:pPr lvl="1"/>
            <a:r>
              <a:rPr lang="fr-CH" dirty="0" err="1" smtClean="0"/>
              <a:t>Require</a:t>
            </a:r>
            <a:r>
              <a:rPr lang="fr-CH" dirty="0" smtClean="0"/>
              <a:t> a </a:t>
            </a:r>
            <a:r>
              <a:rPr lang="fr-CH" dirty="0" err="1" smtClean="0"/>
              <a:t>legend</a:t>
            </a:r>
            <a:endParaRPr lang="fr-CH" dirty="0" smtClean="0"/>
          </a:p>
          <a:p>
            <a:pPr marL="0" indent="0">
              <a:buNone/>
            </a:pPr>
            <a:endParaRPr lang="fr-CH" dirty="0" smtClean="0"/>
          </a:p>
          <a:p>
            <a:r>
              <a:rPr lang="fr-CH" dirty="0" err="1" smtClean="0"/>
              <a:t>It’s</a:t>
            </a:r>
            <a:r>
              <a:rPr lang="fr-CH" dirty="0" smtClean="0"/>
              <a:t> </a:t>
            </a:r>
            <a:r>
              <a:rPr lang="fr-CH" u="sng" dirty="0" err="1" smtClean="0"/>
              <a:t>your</a:t>
            </a:r>
            <a:r>
              <a:rPr lang="fr-CH" dirty="0" smtClean="0"/>
              <a:t> liberty </a:t>
            </a:r>
            <a:r>
              <a:rPr lang="fr-CH" dirty="0" err="1" smtClean="0"/>
              <a:t>under</a:t>
            </a:r>
            <a:r>
              <a:rPr lang="fr-CH" dirty="0" smtClean="0"/>
              <a:t> the Hague System to use </a:t>
            </a:r>
            <a:r>
              <a:rPr lang="fr-CH" dirty="0" err="1" smtClean="0"/>
              <a:t>these</a:t>
            </a:r>
            <a:r>
              <a:rPr lang="fr-CH" dirty="0" smtClean="0"/>
              <a:t> or not</a:t>
            </a:r>
            <a:endParaRPr lang="en-US" dirty="0"/>
          </a:p>
        </p:txBody>
      </p:sp>
    </p:spTree>
    <p:extLst>
      <p:ext uri="{BB962C8B-B14F-4D97-AF65-F5344CB8AC3E}">
        <p14:creationId xmlns:p14="http://schemas.microsoft.com/office/powerpoint/2010/main" val="1588977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Refusals: How to avoid Them</a:t>
            </a:r>
            <a:endParaRPr lang="en-US" dirty="0"/>
          </a:p>
        </p:txBody>
      </p:sp>
      <p:sp>
        <p:nvSpPr>
          <p:cNvPr id="3" name="Rectangle 2"/>
          <p:cNvSpPr/>
          <p:nvPr/>
        </p:nvSpPr>
        <p:spPr>
          <a:xfrm>
            <a:off x="533400" y="1905506"/>
            <a:ext cx="8153400" cy="3785652"/>
          </a:xfrm>
          <a:prstGeom prst="rect">
            <a:avLst/>
          </a:prstGeom>
        </p:spPr>
        <p:txBody>
          <a:bodyPr wrap="square">
            <a:spAutoFit/>
          </a:bodyPr>
          <a:lstStyle/>
          <a:p>
            <a:pPr marL="285750" indent="-285750" algn="l">
              <a:buFont typeface="Wingdings" panose="05000000000000000000" pitchFamily="2" charset="2"/>
              <a:buChar char="Ø"/>
            </a:pPr>
            <a:r>
              <a:rPr lang="fr-CH" sz="2400" dirty="0" err="1"/>
              <a:t>Think</a:t>
            </a:r>
            <a:r>
              <a:rPr lang="fr-CH" sz="2400" dirty="0"/>
              <a:t> of </a:t>
            </a:r>
            <a:r>
              <a:rPr lang="fr-CH" sz="2400" dirty="0" err="1"/>
              <a:t>Unity</a:t>
            </a:r>
            <a:r>
              <a:rPr lang="fr-CH" sz="2400" dirty="0"/>
              <a:t> of Invention </a:t>
            </a:r>
            <a:r>
              <a:rPr lang="fr-CH" sz="2400" dirty="0" smtClean="0"/>
              <a:t>in US</a:t>
            </a:r>
            <a:r>
              <a:rPr lang="ru-RU" sz="2400" dirty="0" smtClean="0"/>
              <a:t> </a:t>
            </a:r>
            <a:r>
              <a:rPr lang="en-US" sz="2400" dirty="0" smtClean="0"/>
              <a:t>and the RU</a:t>
            </a:r>
            <a:endParaRPr lang="fr-CH" sz="2400" dirty="0" smtClean="0"/>
          </a:p>
          <a:p>
            <a:pPr marL="285750" indent="-285750" algn="l">
              <a:buFont typeface="Wingdings" panose="05000000000000000000" pitchFamily="2" charset="2"/>
              <a:buChar char="Ø"/>
            </a:pPr>
            <a:endParaRPr lang="fr-CH" sz="2400" dirty="0"/>
          </a:p>
          <a:p>
            <a:pPr marL="285750" indent="-285750" algn="l">
              <a:buFont typeface="Wingdings" panose="05000000000000000000" pitchFamily="2" charset="2"/>
              <a:buChar char="Ø"/>
            </a:pPr>
            <a:r>
              <a:rPr lang="fr-CH" sz="2400" dirty="0" err="1" smtClean="0"/>
              <a:t>Indicate</a:t>
            </a:r>
            <a:r>
              <a:rPr lang="fr-CH" sz="2400" dirty="0" smtClean="0"/>
              <a:t> </a:t>
            </a:r>
            <a:r>
              <a:rPr lang="fr-CH" sz="2400" dirty="0" err="1"/>
              <a:t>your</a:t>
            </a:r>
            <a:r>
              <a:rPr lang="fr-CH" sz="2400" dirty="0"/>
              <a:t> Principal &amp; </a:t>
            </a:r>
            <a:r>
              <a:rPr lang="fr-CH" sz="2400" dirty="0" err="1"/>
              <a:t>Related</a:t>
            </a:r>
            <a:r>
              <a:rPr lang="fr-CH" sz="2400" dirty="0"/>
              <a:t> Designs in JP and </a:t>
            </a:r>
            <a:r>
              <a:rPr lang="fr-CH" sz="2400" dirty="0" smtClean="0"/>
              <a:t>KR</a:t>
            </a:r>
          </a:p>
          <a:p>
            <a:pPr marL="285750" indent="-285750" algn="l">
              <a:buFont typeface="Wingdings" panose="05000000000000000000" pitchFamily="2" charset="2"/>
              <a:buChar char="Ø"/>
            </a:pPr>
            <a:endParaRPr lang="fr-CH" sz="2400" dirty="0"/>
          </a:p>
          <a:p>
            <a:pPr marL="285750" indent="-285750" algn="l">
              <a:buFont typeface="Wingdings" panose="05000000000000000000" pitchFamily="2" charset="2"/>
              <a:buChar char="Ø"/>
            </a:pPr>
            <a:r>
              <a:rPr lang="fr-CH" sz="2400" dirty="0" smtClean="0"/>
              <a:t>Be </a:t>
            </a:r>
            <a:r>
              <a:rPr lang="fr-CH" sz="2400" dirty="0" err="1"/>
              <a:t>specific</a:t>
            </a:r>
            <a:r>
              <a:rPr lang="fr-CH" sz="2400" dirty="0"/>
              <a:t> in </a:t>
            </a:r>
            <a:r>
              <a:rPr lang="fr-CH" sz="2400" dirty="0" err="1"/>
              <a:t>your</a:t>
            </a:r>
            <a:r>
              <a:rPr lang="fr-CH" sz="2400" dirty="0"/>
              <a:t> </a:t>
            </a:r>
            <a:r>
              <a:rPr lang="fr-CH" sz="2400" dirty="0" err="1"/>
              <a:t>product</a:t>
            </a:r>
            <a:r>
              <a:rPr lang="fr-CH" sz="2400" dirty="0"/>
              <a:t> indication for JP and </a:t>
            </a:r>
            <a:r>
              <a:rPr lang="fr-CH" sz="2400" dirty="0" smtClean="0"/>
              <a:t>KR</a:t>
            </a:r>
          </a:p>
          <a:p>
            <a:pPr marL="285750" indent="-285750" algn="l">
              <a:buFont typeface="Wingdings" panose="05000000000000000000" pitchFamily="2" charset="2"/>
              <a:buChar char="Ø"/>
            </a:pPr>
            <a:endParaRPr lang="fr-CH" sz="2400" dirty="0"/>
          </a:p>
          <a:p>
            <a:pPr marL="285750" indent="-285750" algn="l">
              <a:buFont typeface="Wingdings" panose="05000000000000000000" pitchFamily="2" charset="2"/>
              <a:buChar char="Ø"/>
            </a:pPr>
            <a:r>
              <a:rPr lang="fr-CH" sz="2400" dirty="0" err="1" smtClean="0"/>
              <a:t>Disclosure</a:t>
            </a:r>
            <a:r>
              <a:rPr lang="fr-CH" sz="2400" dirty="0"/>
              <a:t>, </a:t>
            </a:r>
            <a:r>
              <a:rPr lang="fr-CH" sz="2400" dirty="0" err="1"/>
              <a:t>Disclosure</a:t>
            </a:r>
            <a:r>
              <a:rPr lang="fr-CH" sz="2400" dirty="0"/>
              <a:t>, </a:t>
            </a:r>
            <a:r>
              <a:rPr lang="fr-CH" sz="2400" dirty="0" err="1"/>
              <a:t>Disclosure</a:t>
            </a:r>
            <a:r>
              <a:rPr lang="fr-CH" sz="2400" dirty="0"/>
              <a:t> </a:t>
            </a:r>
            <a:endParaRPr lang="en-US" sz="2400" dirty="0"/>
          </a:p>
        </p:txBody>
      </p:sp>
    </p:spTree>
    <p:extLst>
      <p:ext uri="{BB962C8B-B14F-4D97-AF65-F5344CB8AC3E}">
        <p14:creationId xmlns:p14="http://schemas.microsoft.com/office/powerpoint/2010/main" val="522084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165304"/>
            <a:ext cx="2304256" cy="648072"/>
          </a:xfrm>
        </p:spPr>
        <p:txBody>
          <a:bodyPr/>
          <a:lstStyle/>
          <a:p>
            <a:r>
              <a:rPr lang="fr-CH" sz="1100" dirty="0" smtClean="0"/>
              <a:t>DM/89713  DM/92976  DM/90971 </a:t>
            </a:r>
            <a:br>
              <a:rPr lang="fr-CH" sz="1100" dirty="0" smtClean="0"/>
            </a:br>
            <a:r>
              <a:rPr lang="fr-CH" sz="1100" dirty="0"/>
              <a:t>DM/89865 </a:t>
            </a:r>
            <a:r>
              <a:rPr lang="fr-CH" sz="1100" dirty="0" smtClean="0"/>
              <a:t> DM/89858  DM/89019</a:t>
            </a:r>
            <a:endParaRPr lang="en-US" sz="1100" dirty="0"/>
          </a:p>
        </p:txBody>
      </p:sp>
      <p:pic>
        <p:nvPicPr>
          <p:cNvPr id="3078" name="Picture 6" descr="http://www.wipo.int/idpub/02_2016/086974/s001_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2" t="2875" r="-656" b="361"/>
          <a:stretch/>
        </p:blipFill>
        <p:spPr bwMode="auto">
          <a:xfrm>
            <a:off x="427032" y="1293100"/>
            <a:ext cx="2392081" cy="253589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251520" y="274638"/>
            <a:ext cx="8892480" cy="8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pitchFamily="34" charset="0"/>
                <a:cs typeface="Arial" pitchFamily="34" charset="0"/>
              </a:defRPr>
            </a:lvl2pPr>
            <a:lvl3pPr algn="l" rtl="0" eaLnBrk="0" fontAlgn="base" hangingPunct="0">
              <a:spcBef>
                <a:spcPct val="0"/>
              </a:spcBef>
              <a:spcAft>
                <a:spcPct val="0"/>
              </a:spcAft>
              <a:defRPr sz="3600">
                <a:solidFill>
                  <a:srgbClr val="70899B"/>
                </a:solidFill>
                <a:latin typeface="Arial" pitchFamily="34" charset="0"/>
                <a:cs typeface="Arial" pitchFamily="34" charset="0"/>
              </a:defRPr>
            </a:lvl3pPr>
            <a:lvl4pPr algn="l" rtl="0" eaLnBrk="0" fontAlgn="base" hangingPunct="0">
              <a:spcBef>
                <a:spcPct val="0"/>
              </a:spcBef>
              <a:spcAft>
                <a:spcPct val="0"/>
              </a:spcAft>
              <a:defRPr sz="3600">
                <a:solidFill>
                  <a:srgbClr val="70899B"/>
                </a:solidFill>
                <a:latin typeface="Arial" pitchFamily="34" charset="0"/>
                <a:cs typeface="Arial" pitchFamily="34" charset="0"/>
              </a:defRPr>
            </a:lvl4pPr>
            <a:lvl5pPr algn="l" rtl="0" eaLnBrk="0" fontAlgn="base" hangingPunct="0">
              <a:spcBef>
                <a:spcPct val="0"/>
              </a:spcBef>
              <a:spcAft>
                <a:spcPct val="0"/>
              </a:spcAft>
              <a:defRPr sz="3600">
                <a:solidFill>
                  <a:srgbClr val="70899B"/>
                </a:solidFill>
                <a:latin typeface="Arial" pitchFamily="34" charset="0"/>
                <a:cs typeface="Arial" pitchFamily="34" charset="0"/>
              </a:defRPr>
            </a:lvl5pPr>
            <a:lvl6pPr marL="457200" algn="l" rtl="0" fontAlgn="base">
              <a:spcBef>
                <a:spcPct val="0"/>
              </a:spcBef>
              <a:spcAft>
                <a:spcPct val="0"/>
              </a:spcAft>
              <a:defRPr sz="3600">
                <a:solidFill>
                  <a:srgbClr val="70899B"/>
                </a:solidFill>
                <a:latin typeface="Arial" pitchFamily="34" charset="0"/>
                <a:cs typeface="Arial" pitchFamily="34" charset="0"/>
              </a:defRPr>
            </a:lvl6pPr>
            <a:lvl7pPr marL="914400" algn="l" rtl="0" fontAlgn="base">
              <a:spcBef>
                <a:spcPct val="0"/>
              </a:spcBef>
              <a:spcAft>
                <a:spcPct val="0"/>
              </a:spcAft>
              <a:defRPr sz="3600">
                <a:solidFill>
                  <a:srgbClr val="70899B"/>
                </a:solidFill>
                <a:latin typeface="Arial" pitchFamily="34" charset="0"/>
                <a:cs typeface="Arial" pitchFamily="34" charset="0"/>
              </a:defRPr>
            </a:lvl7pPr>
            <a:lvl8pPr marL="1371600" algn="l" rtl="0" fontAlgn="base">
              <a:spcBef>
                <a:spcPct val="0"/>
              </a:spcBef>
              <a:spcAft>
                <a:spcPct val="0"/>
              </a:spcAft>
              <a:defRPr sz="3600">
                <a:solidFill>
                  <a:srgbClr val="70899B"/>
                </a:solidFill>
                <a:latin typeface="Arial" pitchFamily="34" charset="0"/>
                <a:cs typeface="Arial" pitchFamily="34" charset="0"/>
              </a:defRPr>
            </a:lvl8pPr>
            <a:lvl9pPr marL="1828800" algn="l" rtl="0" fontAlgn="base">
              <a:spcBef>
                <a:spcPct val="0"/>
              </a:spcBef>
              <a:spcAft>
                <a:spcPct val="0"/>
              </a:spcAft>
              <a:defRPr sz="3600">
                <a:solidFill>
                  <a:srgbClr val="70899B"/>
                </a:solidFill>
                <a:latin typeface="Arial" pitchFamily="34" charset="0"/>
                <a:cs typeface="Arial" pitchFamily="34" charset="0"/>
              </a:defRPr>
            </a:lvl9pPr>
          </a:lstStyle>
          <a:p>
            <a:r>
              <a:rPr lang="fr-CH" sz="2400" b="1" kern="0" dirty="0" err="1" smtClean="0">
                <a:solidFill>
                  <a:srgbClr val="0070C0"/>
                </a:solidFill>
              </a:rPr>
              <a:t>Success</a:t>
            </a:r>
            <a:r>
              <a:rPr lang="fr-CH" sz="2400" b="1" kern="0" dirty="0" smtClean="0">
                <a:solidFill>
                  <a:srgbClr val="0070C0"/>
                </a:solidFill>
              </a:rPr>
              <a:t> Stories: </a:t>
            </a:r>
            <a:r>
              <a:rPr lang="fr-CH" sz="2400" b="1" kern="0" dirty="0" err="1" smtClean="0">
                <a:solidFill>
                  <a:srgbClr val="0070C0"/>
                </a:solidFill>
              </a:rPr>
              <a:t>these</a:t>
            </a:r>
            <a:r>
              <a:rPr lang="fr-CH" sz="2400" b="1" kern="0" dirty="0" smtClean="0">
                <a:solidFill>
                  <a:srgbClr val="0070C0"/>
                </a:solidFill>
              </a:rPr>
              <a:t> cases </a:t>
            </a:r>
            <a:r>
              <a:rPr lang="fr-CH" sz="2400" b="1" kern="0" dirty="0" err="1" smtClean="0">
                <a:solidFill>
                  <a:srgbClr val="0070C0"/>
                </a:solidFill>
              </a:rPr>
              <a:t>accepted</a:t>
            </a:r>
            <a:r>
              <a:rPr lang="fr-CH" sz="2400" b="1" kern="0" dirty="0" smtClean="0">
                <a:solidFill>
                  <a:srgbClr val="0070C0"/>
                </a:solidFill>
              </a:rPr>
              <a:t> by all Offices !</a:t>
            </a:r>
            <a:endParaRPr lang="en-US" sz="2400" b="1" kern="0" dirty="0">
              <a:solidFill>
                <a:srgbClr val="0070C0"/>
              </a:solidFill>
            </a:endParaRPr>
          </a:p>
        </p:txBody>
      </p:sp>
      <p:pic>
        <p:nvPicPr>
          <p:cNvPr id="11"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105" t="22092" r="67476" b="45934"/>
          <a:stretch/>
        </p:blipFill>
        <p:spPr bwMode="auto">
          <a:xfrm>
            <a:off x="6660232" y="1265595"/>
            <a:ext cx="2083242" cy="144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389"/>
          <a:stretch/>
        </p:blipFill>
        <p:spPr bwMode="auto">
          <a:xfrm>
            <a:off x="3707904" y="980728"/>
            <a:ext cx="2333625" cy="444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7944"/>
          <a:stretch/>
        </p:blipFill>
        <p:spPr bwMode="auto">
          <a:xfrm>
            <a:off x="4355976" y="3197912"/>
            <a:ext cx="1243013" cy="308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2801662"/>
            <a:ext cx="227965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www.wipo.int/idpub/29_2016/089865/s003_001.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353"/>
          <a:stretch/>
        </p:blipFill>
        <p:spPr bwMode="auto">
          <a:xfrm>
            <a:off x="170511" y="4039263"/>
            <a:ext cx="2905125" cy="195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08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013176"/>
            <a:ext cx="1584176" cy="1656184"/>
          </a:xfrm>
        </p:spPr>
        <p:txBody>
          <a:bodyPr/>
          <a:lstStyle/>
          <a:p>
            <a:r>
              <a:rPr lang="fr-CH" sz="1400" dirty="0" smtClean="0"/>
              <a:t>DM/89713 DM/88913 DM/86974 DM/87158 DM/87367</a:t>
            </a:r>
            <a:endParaRPr lang="en-US" sz="1400" dirty="0"/>
          </a:p>
        </p:txBody>
      </p:sp>
      <p:pic>
        <p:nvPicPr>
          <p:cNvPr id="3078" name="Picture 6" descr="http://www.wipo.int/idpub/02_2016/086974/s001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518"/>
            <a:ext cx="3055596" cy="34392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wipo.int/idpub/52_2015/087367/s001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933056"/>
            <a:ext cx="2683569" cy="27264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http://www.wipo.int/idpub/33_2015/087158/m001_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397541" y="1363043"/>
            <a:ext cx="2781474" cy="216086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251520" y="274638"/>
            <a:ext cx="8892480" cy="8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pitchFamily="34" charset="0"/>
                <a:cs typeface="Arial" pitchFamily="34" charset="0"/>
              </a:defRPr>
            </a:lvl2pPr>
            <a:lvl3pPr algn="l" rtl="0" eaLnBrk="0" fontAlgn="base" hangingPunct="0">
              <a:spcBef>
                <a:spcPct val="0"/>
              </a:spcBef>
              <a:spcAft>
                <a:spcPct val="0"/>
              </a:spcAft>
              <a:defRPr sz="3600">
                <a:solidFill>
                  <a:srgbClr val="70899B"/>
                </a:solidFill>
                <a:latin typeface="Arial" pitchFamily="34" charset="0"/>
                <a:cs typeface="Arial" pitchFamily="34" charset="0"/>
              </a:defRPr>
            </a:lvl3pPr>
            <a:lvl4pPr algn="l" rtl="0" eaLnBrk="0" fontAlgn="base" hangingPunct="0">
              <a:spcBef>
                <a:spcPct val="0"/>
              </a:spcBef>
              <a:spcAft>
                <a:spcPct val="0"/>
              </a:spcAft>
              <a:defRPr sz="3600">
                <a:solidFill>
                  <a:srgbClr val="70899B"/>
                </a:solidFill>
                <a:latin typeface="Arial" pitchFamily="34" charset="0"/>
                <a:cs typeface="Arial" pitchFamily="34" charset="0"/>
              </a:defRPr>
            </a:lvl4pPr>
            <a:lvl5pPr algn="l" rtl="0" eaLnBrk="0" fontAlgn="base" hangingPunct="0">
              <a:spcBef>
                <a:spcPct val="0"/>
              </a:spcBef>
              <a:spcAft>
                <a:spcPct val="0"/>
              </a:spcAft>
              <a:defRPr sz="3600">
                <a:solidFill>
                  <a:srgbClr val="70899B"/>
                </a:solidFill>
                <a:latin typeface="Arial" pitchFamily="34" charset="0"/>
                <a:cs typeface="Arial" pitchFamily="34" charset="0"/>
              </a:defRPr>
            </a:lvl5pPr>
            <a:lvl6pPr marL="457200" algn="l" rtl="0" fontAlgn="base">
              <a:spcBef>
                <a:spcPct val="0"/>
              </a:spcBef>
              <a:spcAft>
                <a:spcPct val="0"/>
              </a:spcAft>
              <a:defRPr sz="3600">
                <a:solidFill>
                  <a:srgbClr val="70899B"/>
                </a:solidFill>
                <a:latin typeface="Arial" pitchFamily="34" charset="0"/>
                <a:cs typeface="Arial" pitchFamily="34" charset="0"/>
              </a:defRPr>
            </a:lvl6pPr>
            <a:lvl7pPr marL="914400" algn="l" rtl="0" fontAlgn="base">
              <a:spcBef>
                <a:spcPct val="0"/>
              </a:spcBef>
              <a:spcAft>
                <a:spcPct val="0"/>
              </a:spcAft>
              <a:defRPr sz="3600">
                <a:solidFill>
                  <a:srgbClr val="70899B"/>
                </a:solidFill>
                <a:latin typeface="Arial" pitchFamily="34" charset="0"/>
                <a:cs typeface="Arial" pitchFamily="34" charset="0"/>
              </a:defRPr>
            </a:lvl7pPr>
            <a:lvl8pPr marL="1371600" algn="l" rtl="0" fontAlgn="base">
              <a:spcBef>
                <a:spcPct val="0"/>
              </a:spcBef>
              <a:spcAft>
                <a:spcPct val="0"/>
              </a:spcAft>
              <a:defRPr sz="3600">
                <a:solidFill>
                  <a:srgbClr val="70899B"/>
                </a:solidFill>
                <a:latin typeface="Arial" pitchFamily="34" charset="0"/>
                <a:cs typeface="Arial" pitchFamily="34" charset="0"/>
              </a:defRPr>
            </a:lvl8pPr>
            <a:lvl9pPr marL="1828800" algn="l" rtl="0" fontAlgn="base">
              <a:spcBef>
                <a:spcPct val="0"/>
              </a:spcBef>
              <a:spcAft>
                <a:spcPct val="0"/>
              </a:spcAft>
              <a:defRPr sz="3600">
                <a:solidFill>
                  <a:srgbClr val="70899B"/>
                </a:solidFill>
                <a:latin typeface="Arial" pitchFamily="34" charset="0"/>
                <a:cs typeface="Arial" pitchFamily="34" charset="0"/>
              </a:defRPr>
            </a:lvl9pPr>
          </a:lstStyle>
          <a:p>
            <a:r>
              <a:rPr lang="fr-CH" sz="2400" b="1" kern="0" dirty="0" err="1" smtClean="0">
                <a:solidFill>
                  <a:srgbClr val="667E98"/>
                </a:solidFill>
              </a:rPr>
              <a:t>Success</a:t>
            </a:r>
            <a:r>
              <a:rPr lang="fr-CH" sz="2400" b="1" kern="0" dirty="0" smtClean="0">
                <a:solidFill>
                  <a:srgbClr val="667E98"/>
                </a:solidFill>
              </a:rPr>
              <a:t> Stories: </a:t>
            </a:r>
            <a:r>
              <a:rPr lang="fr-CH" sz="2400" b="1" kern="0" dirty="0" err="1" smtClean="0">
                <a:solidFill>
                  <a:srgbClr val="667E98"/>
                </a:solidFill>
              </a:rPr>
              <a:t>these</a:t>
            </a:r>
            <a:r>
              <a:rPr lang="fr-CH" sz="2400" b="1" kern="0" dirty="0" smtClean="0">
                <a:solidFill>
                  <a:srgbClr val="667E98"/>
                </a:solidFill>
              </a:rPr>
              <a:t> cases </a:t>
            </a:r>
            <a:r>
              <a:rPr lang="fr-CH" sz="2400" b="1" kern="0" dirty="0" err="1" smtClean="0">
                <a:solidFill>
                  <a:srgbClr val="667E98"/>
                </a:solidFill>
              </a:rPr>
              <a:t>accepted</a:t>
            </a:r>
            <a:r>
              <a:rPr lang="fr-CH" sz="2400" b="1" kern="0" dirty="0" smtClean="0">
                <a:solidFill>
                  <a:srgbClr val="667E98"/>
                </a:solidFill>
              </a:rPr>
              <a:t> by all Offices !</a:t>
            </a:r>
            <a:endParaRPr lang="en-US" sz="2400" b="1" kern="0" dirty="0">
              <a:solidFill>
                <a:srgbClr val="667E98"/>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596" y="3645024"/>
            <a:ext cx="2306731" cy="258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1279242"/>
            <a:ext cx="22987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349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2759075" cy="3035300"/>
          </a:xfrm>
          <a:prstGeom prst="rect">
            <a:avLst/>
          </a:prstGeom>
        </p:spPr>
      </p:pic>
      <p:sp>
        <p:nvSpPr>
          <p:cNvPr id="3" name="Rectangle 2"/>
          <p:cNvSpPr/>
          <p:nvPr/>
        </p:nvSpPr>
        <p:spPr bwMode="auto">
          <a:xfrm>
            <a:off x="3048000" y="2819400"/>
            <a:ext cx="3570208" cy="646331"/>
          </a:xfrm>
          <a:prstGeom prst="rect">
            <a:avLst/>
          </a:prstGeom>
          <a:solidFill>
            <a:schemeClr val="bg1">
              <a:lumMod val="95000"/>
              <a:alpha val="39999"/>
            </a:schemeClr>
          </a:solidFill>
          <a:ln>
            <a:no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tx1">
                    <a:lumMod val="50000"/>
                    <a:lumOff val="50000"/>
                  </a:schemeClr>
                </a:solidFill>
                <a:effectLst/>
                <a:latin typeface="Arial" charset="0"/>
                <a:cs typeface="Arial" charset="0"/>
              </a:rPr>
              <a:t>Unity of Design</a:t>
            </a:r>
          </a:p>
        </p:txBody>
      </p:sp>
    </p:spTree>
    <p:extLst>
      <p:ext uri="{BB962C8B-B14F-4D97-AF65-F5344CB8AC3E}">
        <p14:creationId xmlns:p14="http://schemas.microsoft.com/office/powerpoint/2010/main" val="3118204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err="1" smtClean="0"/>
              <a:t>Thank</a:t>
            </a:r>
            <a:r>
              <a:rPr lang="fr-CH" dirty="0" smtClean="0"/>
              <a:t> </a:t>
            </a:r>
            <a:r>
              <a:rPr lang="fr-CH" dirty="0" err="1" smtClean="0"/>
              <a:t>you</a:t>
            </a:r>
            <a:r>
              <a:rPr lang="fr-CH" dirty="0" smtClean="0"/>
              <a:t>!</a:t>
            </a:r>
            <a:endParaRPr lang="en-US" dirty="0"/>
          </a:p>
        </p:txBody>
      </p:sp>
      <p:pic>
        <p:nvPicPr>
          <p:cNvPr id="3" name="Picture 2" descr="6279595899_76a60806b4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40768"/>
            <a:ext cx="3294415"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1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it-IT" sz="3200" dirty="0"/>
              <a:t>USA: A single design system </a:t>
            </a:r>
            <a:endParaRPr lang="en-US" sz="3000" dirty="0"/>
          </a:p>
        </p:txBody>
      </p:sp>
      <p:sp>
        <p:nvSpPr>
          <p:cNvPr id="3" name="Rectangle 2"/>
          <p:cNvSpPr/>
          <p:nvPr/>
        </p:nvSpPr>
        <p:spPr bwMode="auto">
          <a:xfrm>
            <a:off x="628650" y="1894659"/>
            <a:ext cx="755335" cy="584775"/>
          </a:xfrm>
          <a:prstGeom prst="rect">
            <a:avLst/>
          </a:prstGeom>
          <a:solidFill>
            <a:srgbClr val="92D050"/>
          </a:solidFill>
          <a:ln/>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US</a:t>
            </a:r>
          </a:p>
        </p:txBody>
      </p:sp>
      <p:sp>
        <p:nvSpPr>
          <p:cNvPr id="4" name="Rectangle 3"/>
          <p:cNvSpPr/>
          <p:nvPr/>
        </p:nvSpPr>
        <p:spPr bwMode="auto">
          <a:xfrm>
            <a:off x="1828800" y="1739089"/>
            <a:ext cx="1523998" cy="914400"/>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 name="Rounded Rectangle 4"/>
          <p:cNvSpPr/>
          <p:nvPr/>
        </p:nvSpPr>
        <p:spPr bwMode="auto">
          <a:xfrm>
            <a:off x="2061060" y="1999761"/>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a:t>
            </a:r>
          </a:p>
        </p:txBody>
      </p:sp>
      <p:sp>
        <p:nvSpPr>
          <p:cNvPr id="6" name="Right Arrow 5"/>
          <p:cNvSpPr/>
          <p:nvPr/>
        </p:nvSpPr>
        <p:spPr bwMode="auto">
          <a:xfrm>
            <a:off x="3657600" y="1968936"/>
            <a:ext cx="978408" cy="484632"/>
          </a:xfrm>
          <a:prstGeom prst="rightArrow">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4886325" y="1249948"/>
            <a:ext cx="1220206" cy="338554"/>
          </a:xfrm>
          <a:prstGeom prst="rect">
            <a:avLst/>
          </a:prstGeom>
          <a:solidFill>
            <a:srgbClr val="00B0F0"/>
          </a:solidFill>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Declaration</a:t>
            </a:r>
          </a:p>
        </p:txBody>
      </p:sp>
      <p:sp>
        <p:nvSpPr>
          <p:cNvPr id="9" name="Rounded Rectangle 8"/>
          <p:cNvSpPr/>
          <p:nvPr/>
        </p:nvSpPr>
        <p:spPr bwMode="auto">
          <a:xfrm>
            <a:off x="5051365" y="1761399"/>
            <a:ext cx="928226" cy="851297"/>
          </a:xfrm>
          <a:prstGeom prst="roundRect">
            <a:avLst/>
          </a:prstGeom>
          <a:ln>
            <a:solidFill>
              <a:srgbClr val="FF0000"/>
            </a:solidFill>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cs typeface="Arial" charset="0"/>
              </a:rPr>
              <a:t>=</a:t>
            </a:r>
          </a:p>
        </p:txBody>
      </p:sp>
      <p:sp>
        <p:nvSpPr>
          <p:cNvPr id="10" name="Rectangle 9"/>
          <p:cNvSpPr/>
          <p:nvPr/>
        </p:nvSpPr>
        <p:spPr bwMode="auto">
          <a:xfrm>
            <a:off x="7010399" y="1820332"/>
            <a:ext cx="1447803" cy="706969"/>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1" name="Rounded Rectangle 10"/>
          <p:cNvSpPr/>
          <p:nvPr/>
        </p:nvSpPr>
        <p:spPr bwMode="auto">
          <a:xfrm>
            <a:off x="7223612" y="2023967"/>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a:t>
            </a:r>
          </a:p>
        </p:txBody>
      </p:sp>
      <p:sp>
        <p:nvSpPr>
          <p:cNvPr id="28" name="Rectangle 27"/>
          <p:cNvSpPr/>
          <p:nvPr/>
        </p:nvSpPr>
        <p:spPr bwMode="auto">
          <a:xfrm>
            <a:off x="1886277" y="1049893"/>
            <a:ext cx="1196161" cy="400110"/>
          </a:xfrm>
          <a:prstGeom prst="rect">
            <a:avLst/>
          </a:prstGeom>
          <a:solidFill>
            <a:srgbClr val="FEB0A0"/>
          </a:solidFill>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National</a:t>
            </a:r>
          </a:p>
        </p:txBody>
      </p:sp>
      <p:sp>
        <p:nvSpPr>
          <p:cNvPr id="29" name="Rectangle 28"/>
          <p:cNvSpPr/>
          <p:nvPr/>
        </p:nvSpPr>
        <p:spPr bwMode="auto">
          <a:xfrm>
            <a:off x="6781801" y="1049893"/>
            <a:ext cx="1524000" cy="400110"/>
          </a:xfrm>
          <a:prstGeom prst="rect">
            <a:avLst/>
          </a:prstGeom>
          <a:solidFill>
            <a:srgbClr val="FEB0A0"/>
          </a:solidFill>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Hague</a:t>
            </a:r>
          </a:p>
        </p:txBody>
      </p:sp>
      <p:sp>
        <p:nvSpPr>
          <p:cNvPr id="27" name="Rectangle 26"/>
          <p:cNvSpPr/>
          <p:nvPr/>
        </p:nvSpPr>
        <p:spPr>
          <a:xfrm>
            <a:off x="304800" y="2971800"/>
            <a:ext cx="8534399" cy="3170099"/>
          </a:xfrm>
          <a:prstGeom prst="rect">
            <a:avLst/>
          </a:prstGeom>
        </p:spPr>
        <p:txBody>
          <a:bodyPr wrap="square">
            <a:spAutoFit/>
          </a:bodyPr>
          <a:lstStyle/>
          <a:p>
            <a:pPr marL="285750" indent="-285750" algn="l">
              <a:buFont typeface="Wingdings" panose="05000000000000000000" pitchFamily="2" charset="2"/>
              <a:buChar char="q"/>
            </a:pPr>
            <a:r>
              <a:rPr lang="en-US" b="1" dirty="0"/>
              <a:t>Declaration under Article 13(1): </a:t>
            </a:r>
            <a:r>
              <a:rPr lang="en-US" b="1" dirty="0" smtClean="0"/>
              <a:t>Only </a:t>
            </a:r>
            <a:r>
              <a:rPr lang="en-US" b="1" dirty="0"/>
              <a:t>one independent and distinct design may be</a:t>
            </a:r>
          </a:p>
          <a:p>
            <a:pPr algn="l"/>
            <a:r>
              <a:rPr lang="en-US" b="1" dirty="0"/>
              <a:t> </a:t>
            </a:r>
            <a:r>
              <a:rPr lang="en-US" b="1" dirty="0" smtClean="0"/>
              <a:t>     accepted</a:t>
            </a:r>
            <a:r>
              <a:rPr lang="en-US" b="1" dirty="0"/>
              <a:t>. </a:t>
            </a:r>
          </a:p>
          <a:p>
            <a:pPr algn="l"/>
            <a:r>
              <a:rPr lang="en-US" b="1" dirty="0"/>
              <a:t>	- no examination by IB </a:t>
            </a:r>
          </a:p>
          <a:p>
            <a:pPr algn="l"/>
            <a:r>
              <a:rPr lang="en-US" b="1" dirty="0"/>
              <a:t>	- possibility of refusal by USPTO based on </a:t>
            </a:r>
            <a:r>
              <a:rPr lang="en-US" b="1" dirty="0" smtClean="0"/>
              <a:t>this condition </a:t>
            </a:r>
            <a:endParaRPr lang="en-US" b="1" dirty="0"/>
          </a:p>
          <a:p>
            <a:pPr algn="l"/>
            <a:r>
              <a:rPr lang="en-US" b="1" dirty="0"/>
              <a:t>	- any </a:t>
            </a:r>
            <a:r>
              <a:rPr lang="en-US" b="1" dirty="0" err="1"/>
              <a:t>patentably</a:t>
            </a:r>
            <a:r>
              <a:rPr lang="en-US" b="1" dirty="0"/>
              <a:t> distinct design should be eliminated. </a:t>
            </a:r>
          </a:p>
          <a:p>
            <a:pPr marL="285750" indent="-285750" algn="l">
              <a:buFont typeface="Wingdings" panose="05000000000000000000" pitchFamily="2" charset="2"/>
              <a:buChar char="q"/>
            </a:pPr>
            <a:r>
              <a:rPr lang="en-US" b="1" dirty="0"/>
              <a:t>Claim: 	A single claim </a:t>
            </a:r>
          </a:p>
          <a:p>
            <a:pPr marL="285750" indent="-285750" algn="l">
              <a:buFont typeface="Wingdings" panose="05000000000000000000" pitchFamily="2" charset="2"/>
              <a:buChar char="q"/>
            </a:pPr>
            <a:r>
              <a:rPr lang="en-US" b="1" dirty="0"/>
              <a:t>Fee (Individual designation fee): </a:t>
            </a:r>
          </a:p>
          <a:p>
            <a:pPr algn="l"/>
            <a:r>
              <a:rPr lang="en-US" b="1" dirty="0"/>
              <a:t>	A single fee, although different amounts </a:t>
            </a:r>
            <a:r>
              <a:rPr lang="en-US" b="1" dirty="0" smtClean="0"/>
              <a:t>apply according </a:t>
            </a:r>
            <a:r>
              <a:rPr lang="en-US" b="1" dirty="0"/>
              <a:t>to the economic status of the applicant </a:t>
            </a:r>
          </a:p>
        </p:txBody>
      </p:sp>
    </p:spTree>
    <p:extLst>
      <p:ext uri="{BB962C8B-B14F-4D97-AF65-F5344CB8AC3E}">
        <p14:creationId xmlns:p14="http://schemas.microsoft.com/office/powerpoint/2010/main" val="67168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388" y="188913"/>
            <a:ext cx="8713787" cy="360362"/>
          </a:xfrm>
        </p:spPr>
        <p:txBody>
          <a:bodyPr/>
          <a:lstStyle/>
          <a:p>
            <a:pPr eaLnBrk="1" hangingPunct="1"/>
            <a:r>
              <a:rPr lang="en-US" altLang="ja-JP" sz="2000" b="1" smtClean="0"/>
              <a:t>Multiple designs and designation of US in an international registration</a:t>
            </a:r>
            <a:r>
              <a:rPr lang="ja-JP" altLang="en-US" sz="1200" b="1" smtClean="0"/>
              <a:t>　</a:t>
            </a:r>
          </a:p>
        </p:txBody>
      </p:sp>
      <p:sp>
        <p:nvSpPr>
          <p:cNvPr id="2051" name="AutoShape 4"/>
          <p:cNvSpPr>
            <a:spLocks noChangeArrowheads="1"/>
          </p:cNvSpPr>
          <p:nvPr/>
        </p:nvSpPr>
        <p:spPr bwMode="auto">
          <a:xfrm>
            <a:off x="395288" y="1198563"/>
            <a:ext cx="2089150" cy="1295400"/>
          </a:xfrm>
          <a:prstGeom prst="roundRect">
            <a:avLst>
              <a:gd name="adj" fmla="val 5514"/>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800"/>
          </a:p>
        </p:txBody>
      </p:sp>
      <p:sp>
        <p:nvSpPr>
          <p:cNvPr id="2052" name="Rectangle 197"/>
          <p:cNvSpPr>
            <a:spLocks noChangeArrowheads="1"/>
          </p:cNvSpPr>
          <p:nvPr/>
        </p:nvSpPr>
        <p:spPr bwMode="auto">
          <a:xfrm>
            <a:off x="179388" y="1054100"/>
            <a:ext cx="936625"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en-US" sz="800" b="1" dirty="0"/>
              <a:t>Single design</a:t>
            </a:r>
            <a:endParaRPr lang="en-US" altLang="en-US" sz="800" b="1" dirty="0"/>
          </a:p>
        </p:txBody>
      </p:sp>
      <p:sp>
        <p:nvSpPr>
          <p:cNvPr id="2053" name="AutoShape 351"/>
          <p:cNvSpPr>
            <a:spLocks noChangeArrowheads="1"/>
          </p:cNvSpPr>
          <p:nvPr/>
        </p:nvSpPr>
        <p:spPr bwMode="auto">
          <a:xfrm>
            <a:off x="1116013" y="1484313"/>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No.1</a:t>
            </a:r>
          </a:p>
        </p:txBody>
      </p:sp>
      <p:sp>
        <p:nvSpPr>
          <p:cNvPr id="2054" name="couch2"/>
          <p:cNvSpPr>
            <a:spLocks noEditPoints="1" noChangeArrowheads="1"/>
          </p:cNvSpPr>
          <p:nvPr/>
        </p:nvSpPr>
        <p:spPr bwMode="auto">
          <a:xfrm>
            <a:off x="1042988" y="1844675"/>
            <a:ext cx="790575" cy="431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062 w 21600"/>
              <a:gd name="T19" fmla="*/ 6469 h 21600"/>
              <a:gd name="T20" fmla="*/ 18553 w 21600"/>
              <a:gd name="T21" fmla="*/ 17831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19477" y="19515"/>
                </a:moveTo>
                <a:lnTo>
                  <a:pt x="19563" y="19889"/>
                </a:lnTo>
                <a:lnTo>
                  <a:pt x="19672" y="20263"/>
                </a:lnTo>
                <a:lnTo>
                  <a:pt x="19780" y="20531"/>
                </a:lnTo>
                <a:lnTo>
                  <a:pt x="19888" y="20691"/>
                </a:lnTo>
                <a:lnTo>
                  <a:pt x="20170" y="21119"/>
                </a:lnTo>
                <a:lnTo>
                  <a:pt x="20408" y="21172"/>
                </a:lnTo>
                <a:lnTo>
                  <a:pt x="20712" y="21172"/>
                </a:lnTo>
                <a:lnTo>
                  <a:pt x="20950" y="21119"/>
                </a:lnTo>
                <a:lnTo>
                  <a:pt x="21167" y="20691"/>
                </a:lnTo>
                <a:lnTo>
                  <a:pt x="21362" y="20370"/>
                </a:lnTo>
                <a:lnTo>
                  <a:pt x="21513" y="19889"/>
                </a:lnTo>
                <a:lnTo>
                  <a:pt x="21600" y="19408"/>
                </a:lnTo>
                <a:lnTo>
                  <a:pt x="21600" y="18873"/>
                </a:lnTo>
                <a:lnTo>
                  <a:pt x="21557" y="18285"/>
                </a:lnTo>
                <a:lnTo>
                  <a:pt x="21470" y="17857"/>
                </a:lnTo>
                <a:lnTo>
                  <a:pt x="21362" y="17376"/>
                </a:lnTo>
                <a:lnTo>
                  <a:pt x="21167" y="16895"/>
                </a:lnTo>
                <a:lnTo>
                  <a:pt x="20993" y="16574"/>
                </a:lnTo>
                <a:lnTo>
                  <a:pt x="20993" y="10533"/>
                </a:lnTo>
                <a:lnTo>
                  <a:pt x="20993" y="2887"/>
                </a:lnTo>
                <a:lnTo>
                  <a:pt x="20993" y="2513"/>
                </a:lnTo>
                <a:lnTo>
                  <a:pt x="20950" y="2192"/>
                </a:lnTo>
                <a:lnTo>
                  <a:pt x="20950" y="1925"/>
                </a:lnTo>
                <a:lnTo>
                  <a:pt x="20863" y="1604"/>
                </a:lnTo>
                <a:lnTo>
                  <a:pt x="20820" y="1390"/>
                </a:lnTo>
                <a:lnTo>
                  <a:pt x="20755" y="1176"/>
                </a:lnTo>
                <a:lnTo>
                  <a:pt x="20668" y="962"/>
                </a:lnTo>
                <a:lnTo>
                  <a:pt x="20582" y="802"/>
                </a:lnTo>
                <a:lnTo>
                  <a:pt x="20300" y="481"/>
                </a:lnTo>
                <a:lnTo>
                  <a:pt x="19997" y="321"/>
                </a:lnTo>
                <a:lnTo>
                  <a:pt x="19628" y="107"/>
                </a:lnTo>
                <a:lnTo>
                  <a:pt x="19195" y="0"/>
                </a:lnTo>
                <a:lnTo>
                  <a:pt x="18654" y="0"/>
                </a:lnTo>
                <a:lnTo>
                  <a:pt x="18047" y="0"/>
                </a:lnTo>
                <a:lnTo>
                  <a:pt x="17375" y="0"/>
                </a:lnTo>
                <a:lnTo>
                  <a:pt x="16617" y="0"/>
                </a:lnTo>
                <a:lnTo>
                  <a:pt x="10768" y="0"/>
                </a:lnTo>
                <a:lnTo>
                  <a:pt x="4983" y="0"/>
                </a:lnTo>
                <a:lnTo>
                  <a:pt x="4225" y="0"/>
                </a:lnTo>
                <a:lnTo>
                  <a:pt x="3553" y="0"/>
                </a:lnTo>
                <a:lnTo>
                  <a:pt x="2946" y="0"/>
                </a:lnTo>
                <a:lnTo>
                  <a:pt x="2405" y="0"/>
                </a:lnTo>
                <a:lnTo>
                  <a:pt x="1972" y="107"/>
                </a:lnTo>
                <a:lnTo>
                  <a:pt x="1582" y="321"/>
                </a:lnTo>
                <a:lnTo>
                  <a:pt x="1257" y="481"/>
                </a:lnTo>
                <a:lnTo>
                  <a:pt x="1018" y="802"/>
                </a:lnTo>
                <a:lnTo>
                  <a:pt x="932" y="962"/>
                </a:lnTo>
                <a:lnTo>
                  <a:pt x="845" y="1176"/>
                </a:lnTo>
                <a:lnTo>
                  <a:pt x="780" y="1390"/>
                </a:lnTo>
                <a:lnTo>
                  <a:pt x="737" y="1604"/>
                </a:lnTo>
                <a:lnTo>
                  <a:pt x="650" y="1925"/>
                </a:lnTo>
                <a:lnTo>
                  <a:pt x="650" y="2192"/>
                </a:lnTo>
                <a:lnTo>
                  <a:pt x="607" y="2513"/>
                </a:lnTo>
                <a:lnTo>
                  <a:pt x="607" y="2887"/>
                </a:lnTo>
                <a:lnTo>
                  <a:pt x="607" y="10800"/>
                </a:lnTo>
                <a:lnTo>
                  <a:pt x="607" y="16574"/>
                </a:lnTo>
                <a:lnTo>
                  <a:pt x="433" y="16895"/>
                </a:lnTo>
                <a:lnTo>
                  <a:pt x="238" y="17376"/>
                </a:lnTo>
                <a:lnTo>
                  <a:pt x="130" y="17857"/>
                </a:lnTo>
                <a:lnTo>
                  <a:pt x="43" y="18285"/>
                </a:lnTo>
                <a:lnTo>
                  <a:pt x="0" y="18873"/>
                </a:lnTo>
                <a:lnTo>
                  <a:pt x="0" y="19408"/>
                </a:lnTo>
                <a:lnTo>
                  <a:pt x="87" y="19889"/>
                </a:lnTo>
                <a:lnTo>
                  <a:pt x="238" y="20370"/>
                </a:lnTo>
                <a:lnTo>
                  <a:pt x="433" y="20691"/>
                </a:lnTo>
                <a:lnTo>
                  <a:pt x="650" y="21119"/>
                </a:lnTo>
                <a:lnTo>
                  <a:pt x="888" y="21172"/>
                </a:lnTo>
                <a:lnTo>
                  <a:pt x="1148" y="21172"/>
                </a:lnTo>
                <a:lnTo>
                  <a:pt x="1430" y="21119"/>
                </a:lnTo>
                <a:lnTo>
                  <a:pt x="1668" y="20691"/>
                </a:lnTo>
                <a:lnTo>
                  <a:pt x="1820" y="20531"/>
                </a:lnTo>
                <a:lnTo>
                  <a:pt x="1928" y="20263"/>
                </a:lnTo>
                <a:lnTo>
                  <a:pt x="2037" y="19889"/>
                </a:lnTo>
                <a:lnTo>
                  <a:pt x="2123" y="19515"/>
                </a:lnTo>
                <a:lnTo>
                  <a:pt x="2275" y="19889"/>
                </a:lnTo>
                <a:lnTo>
                  <a:pt x="2491" y="20210"/>
                </a:lnTo>
                <a:lnTo>
                  <a:pt x="2795" y="20370"/>
                </a:lnTo>
                <a:lnTo>
                  <a:pt x="3141" y="20638"/>
                </a:lnTo>
                <a:lnTo>
                  <a:pt x="3553" y="20798"/>
                </a:lnTo>
                <a:lnTo>
                  <a:pt x="3965" y="21012"/>
                </a:lnTo>
                <a:lnTo>
                  <a:pt x="4398" y="21119"/>
                </a:lnTo>
                <a:lnTo>
                  <a:pt x="4896" y="21172"/>
                </a:lnTo>
                <a:lnTo>
                  <a:pt x="5373" y="21172"/>
                </a:lnTo>
                <a:lnTo>
                  <a:pt x="5828" y="21172"/>
                </a:lnTo>
                <a:lnTo>
                  <a:pt x="6283" y="21119"/>
                </a:lnTo>
                <a:lnTo>
                  <a:pt x="6738" y="20905"/>
                </a:lnTo>
                <a:lnTo>
                  <a:pt x="7128" y="20691"/>
                </a:lnTo>
                <a:lnTo>
                  <a:pt x="7453" y="20531"/>
                </a:lnTo>
                <a:lnTo>
                  <a:pt x="7713" y="20210"/>
                </a:lnTo>
                <a:lnTo>
                  <a:pt x="7908" y="19782"/>
                </a:lnTo>
                <a:lnTo>
                  <a:pt x="8059" y="20103"/>
                </a:lnTo>
                <a:lnTo>
                  <a:pt x="8276" y="20263"/>
                </a:lnTo>
                <a:lnTo>
                  <a:pt x="8579" y="20424"/>
                </a:lnTo>
                <a:lnTo>
                  <a:pt x="8926" y="20638"/>
                </a:lnTo>
                <a:lnTo>
                  <a:pt x="9381" y="20798"/>
                </a:lnTo>
                <a:lnTo>
                  <a:pt x="9814" y="21012"/>
                </a:lnTo>
                <a:lnTo>
                  <a:pt x="10313" y="21119"/>
                </a:lnTo>
                <a:lnTo>
                  <a:pt x="10789" y="21119"/>
                </a:lnTo>
                <a:lnTo>
                  <a:pt x="11244" y="21119"/>
                </a:lnTo>
                <a:lnTo>
                  <a:pt x="11699" y="21119"/>
                </a:lnTo>
                <a:lnTo>
                  <a:pt x="12111" y="21012"/>
                </a:lnTo>
                <a:lnTo>
                  <a:pt x="12522" y="20905"/>
                </a:lnTo>
                <a:lnTo>
                  <a:pt x="12912" y="20798"/>
                </a:lnTo>
                <a:lnTo>
                  <a:pt x="13194" y="20531"/>
                </a:lnTo>
                <a:lnTo>
                  <a:pt x="13454" y="20370"/>
                </a:lnTo>
                <a:lnTo>
                  <a:pt x="13692" y="20103"/>
                </a:lnTo>
                <a:lnTo>
                  <a:pt x="13844" y="20424"/>
                </a:lnTo>
                <a:lnTo>
                  <a:pt x="14104" y="20691"/>
                </a:lnTo>
                <a:lnTo>
                  <a:pt x="14386" y="21012"/>
                </a:lnTo>
                <a:lnTo>
                  <a:pt x="14797" y="21279"/>
                </a:lnTo>
                <a:lnTo>
                  <a:pt x="15165" y="21493"/>
                </a:lnTo>
                <a:lnTo>
                  <a:pt x="15599" y="21600"/>
                </a:lnTo>
                <a:lnTo>
                  <a:pt x="16097" y="21600"/>
                </a:lnTo>
                <a:lnTo>
                  <a:pt x="16552" y="21600"/>
                </a:lnTo>
                <a:lnTo>
                  <a:pt x="17029" y="21600"/>
                </a:lnTo>
                <a:lnTo>
                  <a:pt x="17484" y="21386"/>
                </a:lnTo>
                <a:lnTo>
                  <a:pt x="17939" y="21279"/>
                </a:lnTo>
                <a:lnTo>
                  <a:pt x="18350" y="21012"/>
                </a:lnTo>
                <a:lnTo>
                  <a:pt x="18719" y="20691"/>
                </a:lnTo>
                <a:lnTo>
                  <a:pt x="19022" y="20370"/>
                </a:lnTo>
                <a:lnTo>
                  <a:pt x="19282" y="19996"/>
                </a:lnTo>
                <a:lnTo>
                  <a:pt x="19477" y="19515"/>
                </a:lnTo>
                <a:close/>
              </a:path>
              <a:path w="21600" h="21600" extrusionOk="0">
                <a:moveTo>
                  <a:pt x="19477" y="19515"/>
                </a:moveTo>
                <a:lnTo>
                  <a:pt x="19477" y="19515"/>
                </a:lnTo>
                <a:lnTo>
                  <a:pt x="19477" y="19087"/>
                </a:lnTo>
                <a:lnTo>
                  <a:pt x="19477" y="17697"/>
                </a:lnTo>
                <a:lnTo>
                  <a:pt x="19477" y="15719"/>
                </a:lnTo>
                <a:lnTo>
                  <a:pt x="19477" y="13473"/>
                </a:lnTo>
                <a:lnTo>
                  <a:pt x="19477" y="11174"/>
                </a:lnTo>
                <a:lnTo>
                  <a:pt x="19477" y="8929"/>
                </a:lnTo>
                <a:lnTo>
                  <a:pt x="19477" y="7218"/>
                </a:lnTo>
                <a:lnTo>
                  <a:pt x="19477" y="6042"/>
                </a:lnTo>
                <a:lnTo>
                  <a:pt x="19434" y="5988"/>
                </a:lnTo>
                <a:lnTo>
                  <a:pt x="19434" y="5828"/>
                </a:lnTo>
                <a:lnTo>
                  <a:pt x="19434" y="5721"/>
                </a:lnTo>
                <a:lnTo>
                  <a:pt x="19390" y="5614"/>
                </a:lnTo>
                <a:lnTo>
                  <a:pt x="19390" y="5507"/>
                </a:lnTo>
                <a:lnTo>
                  <a:pt x="19369" y="5400"/>
                </a:lnTo>
                <a:lnTo>
                  <a:pt x="19325" y="5347"/>
                </a:lnTo>
                <a:lnTo>
                  <a:pt x="19282" y="5240"/>
                </a:lnTo>
                <a:lnTo>
                  <a:pt x="19065" y="4865"/>
                </a:lnTo>
                <a:lnTo>
                  <a:pt x="18784" y="4705"/>
                </a:lnTo>
                <a:lnTo>
                  <a:pt x="18459" y="4491"/>
                </a:lnTo>
                <a:lnTo>
                  <a:pt x="18134" y="4384"/>
                </a:lnTo>
                <a:lnTo>
                  <a:pt x="17765" y="4331"/>
                </a:lnTo>
                <a:lnTo>
                  <a:pt x="17375" y="4224"/>
                </a:lnTo>
                <a:lnTo>
                  <a:pt x="16964" y="4224"/>
                </a:lnTo>
                <a:lnTo>
                  <a:pt x="16617" y="4224"/>
                </a:lnTo>
                <a:lnTo>
                  <a:pt x="4983" y="4224"/>
                </a:lnTo>
                <a:lnTo>
                  <a:pt x="4593" y="4224"/>
                </a:lnTo>
                <a:lnTo>
                  <a:pt x="4225" y="4224"/>
                </a:lnTo>
                <a:lnTo>
                  <a:pt x="3835" y="4331"/>
                </a:lnTo>
                <a:lnTo>
                  <a:pt x="3466" y="4384"/>
                </a:lnTo>
                <a:lnTo>
                  <a:pt x="3141" y="4491"/>
                </a:lnTo>
                <a:lnTo>
                  <a:pt x="2795" y="4705"/>
                </a:lnTo>
                <a:lnTo>
                  <a:pt x="2535" y="4865"/>
                </a:lnTo>
                <a:lnTo>
                  <a:pt x="2318" y="5240"/>
                </a:lnTo>
                <a:lnTo>
                  <a:pt x="2275" y="5347"/>
                </a:lnTo>
                <a:lnTo>
                  <a:pt x="2231" y="5400"/>
                </a:lnTo>
                <a:lnTo>
                  <a:pt x="2188" y="5507"/>
                </a:lnTo>
                <a:lnTo>
                  <a:pt x="2188" y="5614"/>
                </a:lnTo>
                <a:lnTo>
                  <a:pt x="2166" y="5721"/>
                </a:lnTo>
                <a:lnTo>
                  <a:pt x="2166" y="5828"/>
                </a:lnTo>
                <a:lnTo>
                  <a:pt x="2123" y="5988"/>
                </a:lnTo>
                <a:lnTo>
                  <a:pt x="2123" y="6042"/>
                </a:lnTo>
                <a:lnTo>
                  <a:pt x="2123" y="7218"/>
                </a:lnTo>
                <a:lnTo>
                  <a:pt x="2123" y="8929"/>
                </a:lnTo>
                <a:lnTo>
                  <a:pt x="2123" y="11174"/>
                </a:lnTo>
                <a:lnTo>
                  <a:pt x="2123" y="13473"/>
                </a:lnTo>
                <a:lnTo>
                  <a:pt x="2123" y="15719"/>
                </a:lnTo>
                <a:lnTo>
                  <a:pt x="2123" y="17697"/>
                </a:lnTo>
                <a:lnTo>
                  <a:pt x="2123" y="19087"/>
                </a:lnTo>
                <a:lnTo>
                  <a:pt x="2123" y="19515"/>
                </a:lnTo>
                <a:moveTo>
                  <a:pt x="2318" y="5240"/>
                </a:moveTo>
                <a:lnTo>
                  <a:pt x="2123" y="4865"/>
                </a:lnTo>
                <a:lnTo>
                  <a:pt x="1907" y="4331"/>
                </a:lnTo>
                <a:lnTo>
                  <a:pt x="1712" y="3743"/>
                </a:lnTo>
                <a:lnTo>
                  <a:pt x="1473" y="3101"/>
                </a:lnTo>
                <a:lnTo>
                  <a:pt x="1343" y="2406"/>
                </a:lnTo>
                <a:lnTo>
                  <a:pt x="1170" y="1818"/>
                </a:lnTo>
                <a:lnTo>
                  <a:pt x="1062" y="1230"/>
                </a:lnTo>
                <a:lnTo>
                  <a:pt x="1018" y="802"/>
                </a:lnTo>
                <a:moveTo>
                  <a:pt x="19282" y="5240"/>
                </a:moveTo>
                <a:lnTo>
                  <a:pt x="19477" y="4865"/>
                </a:lnTo>
                <a:lnTo>
                  <a:pt x="19693" y="4331"/>
                </a:lnTo>
                <a:lnTo>
                  <a:pt x="19888" y="3743"/>
                </a:lnTo>
                <a:lnTo>
                  <a:pt x="20127" y="3101"/>
                </a:lnTo>
                <a:lnTo>
                  <a:pt x="20257" y="2406"/>
                </a:lnTo>
                <a:lnTo>
                  <a:pt x="20408" y="1818"/>
                </a:lnTo>
                <a:lnTo>
                  <a:pt x="20538" y="1230"/>
                </a:lnTo>
                <a:lnTo>
                  <a:pt x="20582" y="802"/>
                </a:lnTo>
                <a:moveTo>
                  <a:pt x="7908" y="4224"/>
                </a:moveTo>
                <a:lnTo>
                  <a:pt x="7908" y="6790"/>
                </a:lnTo>
                <a:lnTo>
                  <a:pt x="7908" y="16574"/>
                </a:lnTo>
                <a:lnTo>
                  <a:pt x="7908" y="19782"/>
                </a:lnTo>
                <a:lnTo>
                  <a:pt x="7908" y="4224"/>
                </a:lnTo>
                <a:moveTo>
                  <a:pt x="13692" y="4224"/>
                </a:moveTo>
                <a:lnTo>
                  <a:pt x="13692" y="6844"/>
                </a:lnTo>
                <a:lnTo>
                  <a:pt x="13692" y="16788"/>
                </a:lnTo>
                <a:lnTo>
                  <a:pt x="13692" y="20103"/>
                </a:lnTo>
                <a:lnTo>
                  <a:pt x="13692" y="4224"/>
                </a:ln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55" name="Text Box 389"/>
          <p:cNvSpPr txBox="1">
            <a:spLocks noChangeArrowheads="1"/>
          </p:cNvSpPr>
          <p:nvPr/>
        </p:nvSpPr>
        <p:spPr bwMode="auto">
          <a:xfrm>
            <a:off x="250825" y="620713"/>
            <a:ext cx="2016125"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eaLnBrk="1" hangingPunct="1">
              <a:spcBef>
                <a:spcPct val="50000"/>
              </a:spcBef>
              <a:buFontTx/>
              <a:buNone/>
            </a:pPr>
            <a:r>
              <a:rPr lang="fr-CH" altLang="ja-JP" sz="1200" b="1"/>
              <a:t>1. No division required</a:t>
            </a:r>
            <a:endParaRPr lang="en-US" altLang="ja-JP" sz="1200" b="1"/>
          </a:p>
        </p:txBody>
      </p:sp>
      <p:sp>
        <p:nvSpPr>
          <p:cNvPr id="2056" name="AutoShape 390"/>
          <p:cNvSpPr>
            <a:spLocks noChangeArrowheads="1"/>
          </p:cNvSpPr>
          <p:nvPr/>
        </p:nvSpPr>
        <p:spPr bwMode="auto">
          <a:xfrm>
            <a:off x="3276600" y="1196975"/>
            <a:ext cx="3455988" cy="1295400"/>
          </a:xfrm>
          <a:prstGeom prst="roundRect">
            <a:avLst>
              <a:gd name="adj" fmla="val 5514"/>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800"/>
          </a:p>
        </p:txBody>
      </p:sp>
      <p:sp>
        <p:nvSpPr>
          <p:cNvPr id="2057" name="Rectangle 391"/>
          <p:cNvSpPr>
            <a:spLocks noChangeArrowheads="1"/>
          </p:cNvSpPr>
          <p:nvPr/>
        </p:nvSpPr>
        <p:spPr bwMode="auto">
          <a:xfrm>
            <a:off x="3132138" y="1052513"/>
            <a:ext cx="1295400"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en-US" sz="800" b="1"/>
              <a:t>Single set of variants</a:t>
            </a:r>
            <a:endParaRPr lang="en-US" altLang="en-US" sz="800" b="1"/>
          </a:p>
        </p:txBody>
      </p:sp>
      <p:sp>
        <p:nvSpPr>
          <p:cNvPr id="2058" name="couch1"/>
          <p:cNvSpPr>
            <a:spLocks noEditPoints="1" noChangeArrowheads="1"/>
          </p:cNvSpPr>
          <p:nvPr/>
        </p:nvSpPr>
        <p:spPr bwMode="auto">
          <a:xfrm>
            <a:off x="3635375" y="1844675"/>
            <a:ext cx="649288" cy="360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39 w 21600"/>
              <a:gd name="T13" fmla="*/ 6233 h 21600"/>
              <a:gd name="T14" fmla="*/ 18378 w 21600"/>
              <a:gd name="T15" fmla="*/ 19039 h 21600"/>
            </a:gdLst>
            <a:ahLst/>
            <a:cxnLst>
              <a:cxn ang="T8">
                <a:pos x="T0" y="T1"/>
              </a:cxn>
              <a:cxn ang="T9">
                <a:pos x="T2" y="T3"/>
              </a:cxn>
              <a:cxn ang="T10">
                <a:pos x="T4" y="T5"/>
              </a:cxn>
              <a:cxn ang="T11">
                <a:pos x="T6" y="T7"/>
              </a:cxn>
            </a:cxnLst>
            <a:rect l="T12" t="T13" r="T14" b="T15"/>
            <a:pathLst>
              <a:path w="21600" h="21600" extrusionOk="0">
                <a:moveTo>
                  <a:pt x="10768" y="20369"/>
                </a:moveTo>
                <a:lnTo>
                  <a:pt x="11046" y="20647"/>
                </a:lnTo>
                <a:lnTo>
                  <a:pt x="11389" y="20846"/>
                </a:lnTo>
                <a:lnTo>
                  <a:pt x="11838" y="21004"/>
                </a:lnTo>
                <a:lnTo>
                  <a:pt x="12352" y="21203"/>
                </a:lnTo>
                <a:lnTo>
                  <a:pt x="13572" y="21521"/>
                </a:lnTo>
                <a:lnTo>
                  <a:pt x="14942" y="21600"/>
                </a:lnTo>
                <a:lnTo>
                  <a:pt x="15670" y="21600"/>
                </a:lnTo>
                <a:lnTo>
                  <a:pt x="16334" y="21600"/>
                </a:lnTo>
                <a:lnTo>
                  <a:pt x="16976" y="21401"/>
                </a:lnTo>
                <a:lnTo>
                  <a:pt x="17533" y="21203"/>
                </a:lnTo>
                <a:lnTo>
                  <a:pt x="18089" y="21004"/>
                </a:lnTo>
                <a:lnTo>
                  <a:pt x="18496" y="20647"/>
                </a:lnTo>
                <a:lnTo>
                  <a:pt x="18860" y="20290"/>
                </a:lnTo>
                <a:lnTo>
                  <a:pt x="19095" y="19813"/>
                </a:lnTo>
                <a:lnTo>
                  <a:pt x="19374" y="20528"/>
                </a:lnTo>
                <a:lnTo>
                  <a:pt x="19631" y="21004"/>
                </a:lnTo>
                <a:lnTo>
                  <a:pt x="19909" y="21401"/>
                </a:lnTo>
                <a:lnTo>
                  <a:pt x="20294" y="21521"/>
                </a:lnTo>
                <a:lnTo>
                  <a:pt x="20572" y="21521"/>
                </a:lnTo>
                <a:lnTo>
                  <a:pt x="20894" y="21401"/>
                </a:lnTo>
                <a:lnTo>
                  <a:pt x="21129" y="21124"/>
                </a:lnTo>
                <a:lnTo>
                  <a:pt x="21343" y="20647"/>
                </a:lnTo>
                <a:lnTo>
                  <a:pt x="21493" y="20210"/>
                </a:lnTo>
                <a:lnTo>
                  <a:pt x="21600" y="19694"/>
                </a:lnTo>
                <a:lnTo>
                  <a:pt x="21600" y="19178"/>
                </a:lnTo>
                <a:lnTo>
                  <a:pt x="21600" y="18662"/>
                </a:lnTo>
                <a:lnTo>
                  <a:pt x="21493" y="18066"/>
                </a:lnTo>
                <a:lnTo>
                  <a:pt x="21343" y="17629"/>
                </a:lnTo>
                <a:lnTo>
                  <a:pt x="21129" y="17153"/>
                </a:lnTo>
                <a:lnTo>
                  <a:pt x="20894" y="16796"/>
                </a:lnTo>
                <a:lnTo>
                  <a:pt x="20894" y="10840"/>
                </a:lnTo>
                <a:lnTo>
                  <a:pt x="20894" y="2938"/>
                </a:lnTo>
                <a:lnTo>
                  <a:pt x="20894" y="2541"/>
                </a:lnTo>
                <a:lnTo>
                  <a:pt x="20894" y="2303"/>
                </a:lnTo>
                <a:lnTo>
                  <a:pt x="20851" y="1906"/>
                </a:lnTo>
                <a:lnTo>
                  <a:pt x="20787" y="1628"/>
                </a:lnTo>
                <a:lnTo>
                  <a:pt x="20744" y="1429"/>
                </a:lnTo>
                <a:lnTo>
                  <a:pt x="20637" y="1191"/>
                </a:lnTo>
                <a:lnTo>
                  <a:pt x="20530" y="993"/>
                </a:lnTo>
                <a:lnTo>
                  <a:pt x="20423" y="794"/>
                </a:lnTo>
                <a:lnTo>
                  <a:pt x="20123" y="476"/>
                </a:lnTo>
                <a:lnTo>
                  <a:pt x="19759" y="278"/>
                </a:lnTo>
                <a:lnTo>
                  <a:pt x="19309" y="79"/>
                </a:lnTo>
                <a:lnTo>
                  <a:pt x="18817" y="0"/>
                </a:lnTo>
                <a:lnTo>
                  <a:pt x="18196" y="0"/>
                </a:lnTo>
                <a:lnTo>
                  <a:pt x="17490" y="0"/>
                </a:lnTo>
                <a:lnTo>
                  <a:pt x="16676" y="0"/>
                </a:lnTo>
                <a:lnTo>
                  <a:pt x="15799" y="0"/>
                </a:lnTo>
                <a:lnTo>
                  <a:pt x="10832" y="0"/>
                </a:lnTo>
                <a:lnTo>
                  <a:pt x="5801" y="0"/>
                </a:lnTo>
                <a:lnTo>
                  <a:pt x="4945" y="0"/>
                </a:lnTo>
                <a:lnTo>
                  <a:pt x="4110" y="0"/>
                </a:lnTo>
                <a:lnTo>
                  <a:pt x="3404" y="0"/>
                </a:lnTo>
                <a:lnTo>
                  <a:pt x="2804" y="0"/>
                </a:lnTo>
                <a:lnTo>
                  <a:pt x="2291" y="79"/>
                </a:lnTo>
                <a:lnTo>
                  <a:pt x="1841" y="278"/>
                </a:lnTo>
                <a:lnTo>
                  <a:pt x="1477" y="476"/>
                </a:lnTo>
                <a:lnTo>
                  <a:pt x="1177" y="794"/>
                </a:lnTo>
                <a:lnTo>
                  <a:pt x="1070" y="993"/>
                </a:lnTo>
                <a:lnTo>
                  <a:pt x="963" y="1191"/>
                </a:lnTo>
                <a:lnTo>
                  <a:pt x="856" y="1429"/>
                </a:lnTo>
                <a:lnTo>
                  <a:pt x="813" y="1628"/>
                </a:lnTo>
                <a:lnTo>
                  <a:pt x="749" y="1906"/>
                </a:lnTo>
                <a:lnTo>
                  <a:pt x="706" y="2303"/>
                </a:lnTo>
                <a:lnTo>
                  <a:pt x="706" y="2541"/>
                </a:lnTo>
                <a:lnTo>
                  <a:pt x="706" y="2938"/>
                </a:lnTo>
                <a:lnTo>
                  <a:pt x="706" y="10681"/>
                </a:lnTo>
                <a:lnTo>
                  <a:pt x="706" y="16796"/>
                </a:lnTo>
                <a:lnTo>
                  <a:pt x="471" y="17153"/>
                </a:lnTo>
                <a:lnTo>
                  <a:pt x="257" y="17629"/>
                </a:lnTo>
                <a:lnTo>
                  <a:pt x="107" y="18066"/>
                </a:lnTo>
                <a:lnTo>
                  <a:pt x="0" y="18662"/>
                </a:lnTo>
                <a:lnTo>
                  <a:pt x="0" y="19178"/>
                </a:lnTo>
                <a:lnTo>
                  <a:pt x="0" y="19694"/>
                </a:lnTo>
                <a:lnTo>
                  <a:pt x="107" y="20210"/>
                </a:lnTo>
                <a:lnTo>
                  <a:pt x="257" y="20647"/>
                </a:lnTo>
                <a:lnTo>
                  <a:pt x="471" y="21124"/>
                </a:lnTo>
                <a:lnTo>
                  <a:pt x="706" y="21401"/>
                </a:lnTo>
                <a:lnTo>
                  <a:pt x="1028" y="21521"/>
                </a:lnTo>
                <a:lnTo>
                  <a:pt x="1306" y="21521"/>
                </a:lnTo>
                <a:lnTo>
                  <a:pt x="1691" y="21401"/>
                </a:lnTo>
                <a:lnTo>
                  <a:pt x="1948" y="21004"/>
                </a:lnTo>
                <a:lnTo>
                  <a:pt x="2248" y="20528"/>
                </a:lnTo>
                <a:lnTo>
                  <a:pt x="2505" y="19813"/>
                </a:lnTo>
                <a:lnTo>
                  <a:pt x="2697" y="20290"/>
                </a:lnTo>
                <a:lnTo>
                  <a:pt x="3061" y="20647"/>
                </a:lnTo>
                <a:lnTo>
                  <a:pt x="3511" y="21004"/>
                </a:lnTo>
                <a:lnTo>
                  <a:pt x="4003" y="21203"/>
                </a:lnTo>
                <a:lnTo>
                  <a:pt x="4624" y="21401"/>
                </a:lnTo>
                <a:lnTo>
                  <a:pt x="5288" y="21600"/>
                </a:lnTo>
                <a:lnTo>
                  <a:pt x="5930" y="21600"/>
                </a:lnTo>
                <a:lnTo>
                  <a:pt x="6593" y="21600"/>
                </a:lnTo>
                <a:lnTo>
                  <a:pt x="7964" y="21521"/>
                </a:lnTo>
                <a:lnTo>
                  <a:pt x="9184" y="21203"/>
                </a:lnTo>
                <a:lnTo>
                  <a:pt x="9719" y="21004"/>
                </a:lnTo>
                <a:lnTo>
                  <a:pt x="10168" y="20846"/>
                </a:lnTo>
                <a:lnTo>
                  <a:pt x="10511" y="20647"/>
                </a:lnTo>
                <a:lnTo>
                  <a:pt x="10768" y="20369"/>
                </a:lnTo>
                <a:close/>
              </a:path>
              <a:path w="21600" h="21600" extrusionOk="0">
                <a:moveTo>
                  <a:pt x="19095" y="19813"/>
                </a:moveTo>
                <a:lnTo>
                  <a:pt x="19095" y="19297"/>
                </a:lnTo>
                <a:lnTo>
                  <a:pt x="19095" y="17947"/>
                </a:lnTo>
                <a:lnTo>
                  <a:pt x="19095" y="16041"/>
                </a:lnTo>
                <a:lnTo>
                  <a:pt x="19095" y="13659"/>
                </a:lnTo>
                <a:lnTo>
                  <a:pt x="19095" y="11316"/>
                </a:lnTo>
                <a:lnTo>
                  <a:pt x="19095" y="9053"/>
                </a:lnTo>
                <a:lnTo>
                  <a:pt x="19095" y="7266"/>
                </a:lnTo>
                <a:lnTo>
                  <a:pt x="19095" y="6115"/>
                </a:lnTo>
                <a:lnTo>
                  <a:pt x="19095" y="6035"/>
                </a:lnTo>
                <a:lnTo>
                  <a:pt x="19095" y="5876"/>
                </a:lnTo>
                <a:lnTo>
                  <a:pt x="19095" y="5797"/>
                </a:lnTo>
                <a:lnTo>
                  <a:pt x="19053" y="5678"/>
                </a:lnTo>
                <a:lnTo>
                  <a:pt x="18988" y="5599"/>
                </a:lnTo>
                <a:lnTo>
                  <a:pt x="18988" y="5479"/>
                </a:lnTo>
                <a:lnTo>
                  <a:pt x="18967" y="5400"/>
                </a:lnTo>
                <a:lnTo>
                  <a:pt x="18924" y="5281"/>
                </a:lnTo>
                <a:lnTo>
                  <a:pt x="18646" y="4884"/>
                </a:lnTo>
                <a:lnTo>
                  <a:pt x="18325" y="4765"/>
                </a:lnTo>
                <a:lnTo>
                  <a:pt x="17939" y="4566"/>
                </a:lnTo>
                <a:lnTo>
                  <a:pt x="17533" y="4447"/>
                </a:lnTo>
                <a:lnTo>
                  <a:pt x="17126" y="4368"/>
                </a:lnTo>
                <a:lnTo>
                  <a:pt x="16676" y="4249"/>
                </a:lnTo>
                <a:lnTo>
                  <a:pt x="16227" y="4249"/>
                </a:lnTo>
                <a:lnTo>
                  <a:pt x="15799" y="4249"/>
                </a:lnTo>
                <a:lnTo>
                  <a:pt x="10768" y="4249"/>
                </a:lnTo>
                <a:lnTo>
                  <a:pt x="5801" y="4249"/>
                </a:lnTo>
                <a:lnTo>
                  <a:pt x="5373" y="4249"/>
                </a:lnTo>
                <a:lnTo>
                  <a:pt x="4945" y="4249"/>
                </a:lnTo>
                <a:lnTo>
                  <a:pt x="4496" y="4368"/>
                </a:lnTo>
                <a:lnTo>
                  <a:pt x="4067" y="4447"/>
                </a:lnTo>
                <a:lnTo>
                  <a:pt x="3618" y="4566"/>
                </a:lnTo>
                <a:lnTo>
                  <a:pt x="3275" y="4765"/>
                </a:lnTo>
                <a:lnTo>
                  <a:pt x="2954" y="4884"/>
                </a:lnTo>
                <a:lnTo>
                  <a:pt x="2697" y="5281"/>
                </a:lnTo>
                <a:lnTo>
                  <a:pt x="2633" y="5400"/>
                </a:lnTo>
                <a:lnTo>
                  <a:pt x="2612" y="5479"/>
                </a:lnTo>
                <a:lnTo>
                  <a:pt x="2547" y="5599"/>
                </a:lnTo>
                <a:lnTo>
                  <a:pt x="2547" y="5678"/>
                </a:lnTo>
                <a:lnTo>
                  <a:pt x="2505" y="5797"/>
                </a:lnTo>
                <a:lnTo>
                  <a:pt x="2505" y="5876"/>
                </a:lnTo>
                <a:lnTo>
                  <a:pt x="2505" y="6035"/>
                </a:lnTo>
                <a:lnTo>
                  <a:pt x="2505" y="6115"/>
                </a:lnTo>
                <a:lnTo>
                  <a:pt x="2505" y="7266"/>
                </a:lnTo>
                <a:lnTo>
                  <a:pt x="2505" y="9053"/>
                </a:lnTo>
                <a:lnTo>
                  <a:pt x="2505" y="11316"/>
                </a:lnTo>
                <a:lnTo>
                  <a:pt x="2505" y="13659"/>
                </a:lnTo>
                <a:lnTo>
                  <a:pt x="2505" y="16041"/>
                </a:lnTo>
                <a:lnTo>
                  <a:pt x="2505" y="17947"/>
                </a:lnTo>
                <a:lnTo>
                  <a:pt x="2505" y="19297"/>
                </a:lnTo>
                <a:lnTo>
                  <a:pt x="2505" y="19813"/>
                </a:lnTo>
                <a:moveTo>
                  <a:pt x="10768" y="4249"/>
                </a:moveTo>
                <a:lnTo>
                  <a:pt x="10768" y="5599"/>
                </a:lnTo>
                <a:lnTo>
                  <a:pt x="10768" y="9490"/>
                </a:lnTo>
                <a:lnTo>
                  <a:pt x="10768" y="12190"/>
                </a:lnTo>
                <a:lnTo>
                  <a:pt x="10768" y="14850"/>
                </a:lnTo>
                <a:lnTo>
                  <a:pt x="10789" y="18662"/>
                </a:lnTo>
                <a:lnTo>
                  <a:pt x="10811" y="20369"/>
                </a:lnTo>
                <a:lnTo>
                  <a:pt x="10768" y="4249"/>
                </a:lnTo>
                <a:moveTo>
                  <a:pt x="2697" y="5281"/>
                </a:moveTo>
                <a:lnTo>
                  <a:pt x="2440" y="4884"/>
                </a:lnTo>
                <a:lnTo>
                  <a:pt x="2184" y="4447"/>
                </a:lnTo>
                <a:lnTo>
                  <a:pt x="1948" y="3772"/>
                </a:lnTo>
                <a:lnTo>
                  <a:pt x="1734" y="3137"/>
                </a:lnTo>
                <a:lnTo>
                  <a:pt x="1520" y="2462"/>
                </a:lnTo>
                <a:lnTo>
                  <a:pt x="1370" y="1826"/>
                </a:lnTo>
                <a:lnTo>
                  <a:pt x="1242" y="1231"/>
                </a:lnTo>
                <a:lnTo>
                  <a:pt x="1177" y="794"/>
                </a:lnTo>
                <a:moveTo>
                  <a:pt x="18924" y="5281"/>
                </a:moveTo>
                <a:lnTo>
                  <a:pt x="19160" y="4884"/>
                </a:lnTo>
                <a:lnTo>
                  <a:pt x="19416" y="4447"/>
                </a:lnTo>
                <a:lnTo>
                  <a:pt x="19631" y="3772"/>
                </a:lnTo>
                <a:lnTo>
                  <a:pt x="19866" y="3137"/>
                </a:lnTo>
                <a:lnTo>
                  <a:pt x="20080" y="2462"/>
                </a:lnTo>
                <a:lnTo>
                  <a:pt x="20230" y="1826"/>
                </a:lnTo>
                <a:lnTo>
                  <a:pt x="20358" y="1231"/>
                </a:lnTo>
                <a:lnTo>
                  <a:pt x="20423" y="794"/>
                </a:lnTo>
              </a:path>
            </a:pathLst>
          </a:custGeom>
          <a:solidFill>
            <a:schemeClr val="accent1"/>
          </a:solidFill>
          <a:ln w="19050">
            <a:solidFill>
              <a:schemeClr val="bg2"/>
            </a:solidFill>
            <a:miter lim="800000"/>
            <a:headEnd/>
            <a:tailEnd/>
          </a:ln>
          <a:effectLst>
            <a:outerShdw dist="107763" dir="2700000" algn="ctr" rotWithShape="0">
              <a:srgbClr val="808080"/>
            </a:outerShdw>
          </a:effectLst>
        </p:spPr>
        <p:txBody>
          <a:bodyPr/>
          <a:lstStyle/>
          <a:p>
            <a:endParaRPr lang="en-US"/>
          </a:p>
        </p:txBody>
      </p:sp>
      <p:sp>
        <p:nvSpPr>
          <p:cNvPr id="2059" name="couch1"/>
          <p:cNvSpPr>
            <a:spLocks noEditPoints="1" noChangeArrowheads="1"/>
          </p:cNvSpPr>
          <p:nvPr/>
        </p:nvSpPr>
        <p:spPr bwMode="auto">
          <a:xfrm>
            <a:off x="4643438" y="1844675"/>
            <a:ext cx="649287" cy="360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39 w 21600"/>
              <a:gd name="T13" fmla="*/ 6233 h 21600"/>
              <a:gd name="T14" fmla="*/ 18378 w 21600"/>
              <a:gd name="T15" fmla="*/ 19039 h 21600"/>
            </a:gdLst>
            <a:ahLst/>
            <a:cxnLst>
              <a:cxn ang="T8">
                <a:pos x="T0" y="T1"/>
              </a:cxn>
              <a:cxn ang="T9">
                <a:pos x="T2" y="T3"/>
              </a:cxn>
              <a:cxn ang="T10">
                <a:pos x="T4" y="T5"/>
              </a:cxn>
              <a:cxn ang="T11">
                <a:pos x="T6" y="T7"/>
              </a:cxn>
            </a:cxnLst>
            <a:rect l="T12" t="T13" r="T14" b="T15"/>
            <a:pathLst>
              <a:path w="21600" h="21600" extrusionOk="0">
                <a:moveTo>
                  <a:pt x="10768" y="20369"/>
                </a:moveTo>
                <a:lnTo>
                  <a:pt x="11046" y="20647"/>
                </a:lnTo>
                <a:lnTo>
                  <a:pt x="11389" y="20846"/>
                </a:lnTo>
                <a:lnTo>
                  <a:pt x="11838" y="21004"/>
                </a:lnTo>
                <a:lnTo>
                  <a:pt x="12352" y="21203"/>
                </a:lnTo>
                <a:lnTo>
                  <a:pt x="13572" y="21521"/>
                </a:lnTo>
                <a:lnTo>
                  <a:pt x="14942" y="21600"/>
                </a:lnTo>
                <a:lnTo>
                  <a:pt x="15670" y="21600"/>
                </a:lnTo>
                <a:lnTo>
                  <a:pt x="16334" y="21600"/>
                </a:lnTo>
                <a:lnTo>
                  <a:pt x="16976" y="21401"/>
                </a:lnTo>
                <a:lnTo>
                  <a:pt x="17533" y="21203"/>
                </a:lnTo>
                <a:lnTo>
                  <a:pt x="18089" y="21004"/>
                </a:lnTo>
                <a:lnTo>
                  <a:pt x="18496" y="20647"/>
                </a:lnTo>
                <a:lnTo>
                  <a:pt x="18860" y="20290"/>
                </a:lnTo>
                <a:lnTo>
                  <a:pt x="19095" y="19813"/>
                </a:lnTo>
                <a:lnTo>
                  <a:pt x="19374" y="20528"/>
                </a:lnTo>
                <a:lnTo>
                  <a:pt x="19631" y="21004"/>
                </a:lnTo>
                <a:lnTo>
                  <a:pt x="19909" y="21401"/>
                </a:lnTo>
                <a:lnTo>
                  <a:pt x="20294" y="21521"/>
                </a:lnTo>
                <a:lnTo>
                  <a:pt x="20572" y="21521"/>
                </a:lnTo>
                <a:lnTo>
                  <a:pt x="20894" y="21401"/>
                </a:lnTo>
                <a:lnTo>
                  <a:pt x="21129" y="21124"/>
                </a:lnTo>
                <a:lnTo>
                  <a:pt x="21343" y="20647"/>
                </a:lnTo>
                <a:lnTo>
                  <a:pt x="21493" y="20210"/>
                </a:lnTo>
                <a:lnTo>
                  <a:pt x="21600" y="19694"/>
                </a:lnTo>
                <a:lnTo>
                  <a:pt x="21600" y="19178"/>
                </a:lnTo>
                <a:lnTo>
                  <a:pt x="21600" y="18662"/>
                </a:lnTo>
                <a:lnTo>
                  <a:pt x="21493" y="18066"/>
                </a:lnTo>
                <a:lnTo>
                  <a:pt x="21343" y="17629"/>
                </a:lnTo>
                <a:lnTo>
                  <a:pt x="21129" y="17153"/>
                </a:lnTo>
                <a:lnTo>
                  <a:pt x="20894" y="16796"/>
                </a:lnTo>
                <a:lnTo>
                  <a:pt x="20894" y="10840"/>
                </a:lnTo>
                <a:lnTo>
                  <a:pt x="20894" y="2938"/>
                </a:lnTo>
                <a:lnTo>
                  <a:pt x="20894" y="2541"/>
                </a:lnTo>
                <a:lnTo>
                  <a:pt x="20894" y="2303"/>
                </a:lnTo>
                <a:lnTo>
                  <a:pt x="20851" y="1906"/>
                </a:lnTo>
                <a:lnTo>
                  <a:pt x="20787" y="1628"/>
                </a:lnTo>
                <a:lnTo>
                  <a:pt x="20744" y="1429"/>
                </a:lnTo>
                <a:lnTo>
                  <a:pt x="20637" y="1191"/>
                </a:lnTo>
                <a:lnTo>
                  <a:pt x="20530" y="993"/>
                </a:lnTo>
                <a:lnTo>
                  <a:pt x="20423" y="794"/>
                </a:lnTo>
                <a:lnTo>
                  <a:pt x="20123" y="476"/>
                </a:lnTo>
                <a:lnTo>
                  <a:pt x="19759" y="278"/>
                </a:lnTo>
                <a:lnTo>
                  <a:pt x="19309" y="79"/>
                </a:lnTo>
                <a:lnTo>
                  <a:pt x="18817" y="0"/>
                </a:lnTo>
                <a:lnTo>
                  <a:pt x="18196" y="0"/>
                </a:lnTo>
                <a:lnTo>
                  <a:pt x="17490" y="0"/>
                </a:lnTo>
                <a:lnTo>
                  <a:pt x="16676" y="0"/>
                </a:lnTo>
                <a:lnTo>
                  <a:pt x="15799" y="0"/>
                </a:lnTo>
                <a:lnTo>
                  <a:pt x="10832" y="0"/>
                </a:lnTo>
                <a:lnTo>
                  <a:pt x="5801" y="0"/>
                </a:lnTo>
                <a:lnTo>
                  <a:pt x="4945" y="0"/>
                </a:lnTo>
                <a:lnTo>
                  <a:pt x="4110" y="0"/>
                </a:lnTo>
                <a:lnTo>
                  <a:pt x="3404" y="0"/>
                </a:lnTo>
                <a:lnTo>
                  <a:pt x="2804" y="0"/>
                </a:lnTo>
                <a:lnTo>
                  <a:pt x="2291" y="79"/>
                </a:lnTo>
                <a:lnTo>
                  <a:pt x="1841" y="278"/>
                </a:lnTo>
                <a:lnTo>
                  <a:pt x="1477" y="476"/>
                </a:lnTo>
                <a:lnTo>
                  <a:pt x="1177" y="794"/>
                </a:lnTo>
                <a:lnTo>
                  <a:pt x="1070" y="993"/>
                </a:lnTo>
                <a:lnTo>
                  <a:pt x="963" y="1191"/>
                </a:lnTo>
                <a:lnTo>
                  <a:pt x="856" y="1429"/>
                </a:lnTo>
                <a:lnTo>
                  <a:pt x="813" y="1628"/>
                </a:lnTo>
                <a:lnTo>
                  <a:pt x="749" y="1906"/>
                </a:lnTo>
                <a:lnTo>
                  <a:pt x="706" y="2303"/>
                </a:lnTo>
                <a:lnTo>
                  <a:pt x="706" y="2541"/>
                </a:lnTo>
                <a:lnTo>
                  <a:pt x="706" y="2938"/>
                </a:lnTo>
                <a:lnTo>
                  <a:pt x="706" y="10681"/>
                </a:lnTo>
                <a:lnTo>
                  <a:pt x="706" y="16796"/>
                </a:lnTo>
                <a:lnTo>
                  <a:pt x="471" y="17153"/>
                </a:lnTo>
                <a:lnTo>
                  <a:pt x="257" y="17629"/>
                </a:lnTo>
                <a:lnTo>
                  <a:pt x="107" y="18066"/>
                </a:lnTo>
                <a:lnTo>
                  <a:pt x="0" y="18662"/>
                </a:lnTo>
                <a:lnTo>
                  <a:pt x="0" y="19178"/>
                </a:lnTo>
                <a:lnTo>
                  <a:pt x="0" y="19694"/>
                </a:lnTo>
                <a:lnTo>
                  <a:pt x="107" y="20210"/>
                </a:lnTo>
                <a:lnTo>
                  <a:pt x="257" y="20647"/>
                </a:lnTo>
                <a:lnTo>
                  <a:pt x="471" y="21124"/>
                </a:lnTo>
                <a:lnTo>
                  <a:pt x="706" y="21401"/>
                </a:lnTo>
                <a:lnTo>
                  <a:pt x="1028" y="21521"/>
                </a:lnTo>
                <a:lnTo>
                  <a:pt x="1306" y="21521"/>
                </a:lnTo>
                <a:lnTo>
                  <a:pt x="1691" y="21401"/>
                </a:lnTo>
                <a:lnTo>
                  <a:pt x="1948" y="21004"/>
                </a:lnTo>
                <a:lnTo>
                  <a:pt x="2248" y="20528"/>
                </a:lnTo>
                <a:lnTo>
                  <a:pt x="2505" y="19813"/>
                </a:lnTo>
                <a:lnTo>
                  <a:pt x="2697" y="20290"/>
                </a:lnTo>
                <a:lnTo>
                  <a:pt x="3061" y="20647"/>
                </a:lnTo>
                <a:lnTo>
                  <a:pt x="3511" y="21004"/>
                </a:lnTo>
                <a:lnTo>
                  <a:pt x="4003" y="21203"/>
                </a:lnTo>
                <a:lnTo>
                  <a:pt x="4624" y="21401"/>
                </a:lnTo>
                <a:lnTo>
                  <a:pt x="5288" y="21600"/>
                </a:lnTo>
                <a:lnTo>
                  <a:pt x="5930" y="21600"/>
                </a:lnTo>
                <a:lnTo>
                  <a:pt x="6593" y="21600"/>
                </a:lnTo>
                <a:lnTo>
                  <a:pt x="7964" y="21521"/>
                </a:lnTo>
                <a:lnTo>
                  <a:pt x="9184" y="21203"/>
                </a:lnTo>
                <a:lnTo>
                  <a:pt x="9719" y="21004"/>
                </a:lnTo>
                <a:lnTo>
                  <a:pt x="10168" y="20846"/>
                </a:lnTo>
                <a:lnTo>
                  <a:pt x="10511" y="20647"/>
                </a:lnTo>
                <a:lnTo>
                  <a:pt x="10768" y="20369"/>
                </a:lnTo>
                <a:close/>
              </a:path>
              <a:path w="21600" h="21600" extrusionOk="0">
                <a:moveTo>
                  <a:pt x="19095" y="19813"/>
                </a:moveTo>
                <a:lnTo>
                  <a:pt x="19095" y="19297"/>
                </a:lnTo>
                <a:lnTo>
                  <a:pt x="19095" y="17947"/>
                </a:lnTo>
                <a:lnTo>
                  <a:pt x="19095" y="16041"/>
                </a:lnTo>
                <a:lnTo>
                  <a:pt x="19095" y="13659"/>
                </a:lnTo>
                <a:lnTo>
                  <a:pt x="19095" y="11316"/>
                </a:lnTo>
                <a:lnTo>
                  <a:pt x="19095" y="9053"/>
                </a:lnTo>
                <a:lnTo>
                  <a:pt x="19095" y="7266"/>
                </a:lnTo>
                <a:lnTo>
                  <a:pt x="19095" y="6115"/>
                </a:lnTo>
                <a:lnTo>
                  <a:pt x="19095" y="6035"/>
                </a:lnTo>
                <a:lnTo>
                  <a:pt x="19095" y="5876"/>
                </a:lnTo>
                <a:lnTo>
                  <a:pt x="19095" y="5797"/>
                </a:lnTo>
                <a:lnTo>
                  <a:pt x="19053" y="5678"/>
                </a:lnTo>
                <a:lnTo>
                  <a:pt x="18988" y="5599"/>
                </a:lnTo>
                <a:lnTo>
                  <a:pt x="18988" y="5479"/>
                </a:lnTo>
                <a:lnTo>
                  <a:pt x="18967" y="5400"/>
                </a:lnTo>
                <a:lnTo>
                  <a:pt x="18924" y="5281"/>
                </a:lnTo>
                <a:lnTo>
                  <a:pt x="18646" y="4884"/>
                </a:lnTo>
                <a:lnTo>
                  <a:pt x="18325" y="4765"/>
                </a:lnTo>
                <a:lnTo>
                  <a:pt x="17939" y="4566"/>
                </a:lnTo>
                <a:lnTo>
                  <a:pt x="17533" y="4447"/>
                </a:lnTo>
                <a:lnTo>
                  <a:pt x="17126" y="4368"/>
                </a:lnTo>
                <a:lnTo>
                  <a:pt x="16676" y="4249"/>
                </a:lnTo>
                <a:lnTo>
                  <a:pt x="16227" y="4249"/>
                </a:lnTo>
                <a:lnTo>
                  <a:pt x="15799" y="4249"/>
                </a:lnTo>
                <a:lnTo>
                  <a:pt x="10768" y="4249"/>
                </a:lnTo>
                <a:lnTo>
                  <a:pt x="5801" y="4249"/>
                </a:lnTo>
                <a:lnTo>
                  <a:pt x="5373" y="4249"/>
                </a:lnTo>
                <a:lnTo>
                  <a:pt x="4945" y="4249"/>
                </a:lnTo>
                <a:lnTo>
                  <a:pt x="4496" y="4368"/>
                </a:lnTo>
                <a:lnTo>
                  <a:pt x="4067" y="4447"/>
                </a:lnTo>
                <a:lnTo>
                  <a:pt x="3618" y="4566"/>
                </a:lnTo>
                <a:lnTo>
                  <a:pt x="3275" y="4765"/>
                </a:lnTo>
                <a:lnTo>
                  <a:pt x="2954" y="4884"/>
                </a:lnTo>
                <a:lnTo>
                  <a:pt x="2697" y="5281"/>
                </a:lnTo>
                <a:lnTo>
                  <a:pt x="2633" y="5400"/>
                </a:lnTo>
                <a:lnTo>
                  <a:pt x="2612" y="5479"/>
                </a:lnTo>
                <a:lnTo>
                  <a:pt x="2547" y="5599"/>
                </a:lnTo>
                <a:lnTo>
                  <a:pt x="2547" y="5678"/>
                </a:lnTo>
                <a:lnTo>
                  <a:pt x="2505" y="5797"/>
                </a:lnTo>
                <a:lnTo>
                  <a:pt x="2505" y="5876"/>
                </a:lnTo>
                <a:lnTo>
                  <a:pt x="2505" y="6035"/>
                </a:lnTo>
                <a:lnTo>
                  <a:pt x="2505" y="6115"/>
                </a:lnTo>
                <a:lnTo>
                  <a:pt x="2505" y="7266"/>
                </a:lnTo>
                <a:lnTo>
                  <a:pt x="2505" y="9053"/>
                </a:lnTo>
                <a:lnTo>
                  <a:pt x="2505" y="11316"/>
                </a:lnTo>
                <a:lnTo>
                  <a:pt x="2505" y="13659"/>
                </a:lnTo>
                <a:lnTo>
                  <a:pt x="2505" y="16041"/>
                </a:lnTo>
                <a:lnTo>
                  <a:pt x="2505" y="17947"/>
                </a:lnTo>
                <a:lnTo>
                  <a:pt x="2505" y="19297"/>
                </a:lnTo>
                <a:lnTo>
                  <a:pt x="2505" y="19813"/>
                </a:lnTo>
                <a:moveTo>
                  <a:pt x="10768" y="4249"/>
                </a:moveTo>
                <a:lnTo>
                  <a:pt x="10768" y="5599"/>
                </a:lnTo>
                <a:lnTo>
                  <a:pt x="10768" y="9490"/>
                </a:lnTo>
                <a:lnTo>
                  <a:pt x="10768" y="12190"/>
                </a:lnTo>
                <a:lnTo>
                  <a:pt x="10768" y="14850"/>
                </a:lnTo>
                <a:lnTo>
                  <a:pt x="10789" y="18662"/>
                </a:lnTo>
                <a:lnTo>
                  <a:pt x="10811" y="20369"/>
                </a:lnTo>
                <a:lnTo>
                  <a:pt x="10768" y="4249"/>
                </a:lnTo>
                <a:moveTo>
                  <a:pt x="2697" y="5281"/>
                </a:moveTo>
                <a:lnTo>
                  <a:pt x="2440" y="4884"/>
                </a:lnTo>
                <a:lnTo>
                  <a:pt x="2184" y="4447"/>
                </a:lnTo>
                <a:lnTo>
                  <a:pt x="1948" y="3772"/>
                </a:lnTo>
                <a:lnTo>
                  <a:pt x="1734" y="3137"/>
                </a:lnTo>
                <a:lnTo>
                  <a:pt x="1520" y="2462"/>
                </a:lnTo>
                <a:lnTo>
                  <a:pt x="1370" y="1826"/>
                </a:lnTo>
                <a:lnTo>
                  <a:pt x="1242" y="1231"/>
                </a:lnTo>
                <a:lnTo>
                  <a:pt x="1177" y="794"/>
                </a:lnTo>
                <a:moveTo>
                  <a:pt x="18924" y="5281"/>
                </a:moveTo>
                <a:lnTo>
                  <a:pt x="19160" y="4884"/>
                </a:lnTo>
                <a:lnTo>
                  <a:pt x="19416" y="4447"/>
                </a:lnTo>
                <a:lnTo>
                  <a:pt x="19631" y="3772"/>
                </a:lnTo>
                <a:lnTo>
                  <a:pt x="19866" y="3137"/>
                </a:lnTo>
                <a:lnTo>
                  <a:pt x="20080" y="2462"/>
                </a:lnTo>
                <a:lnTo>
                  <a:pt x="20230" y="1826"/>
                </a:lnTo>
                <a:lnTo>
                  <a:pt x="20358" y="1231"/>
                </a:lnTo>
                <a:lnTo>
                  <a:pt x="20423" y="794"/>
                </a:lnTo>
              </a:path>
            </a:pathLst>
          </a:custGeom>
          <a:solidFill>
            <a:schemeClr val="accent1"/>
          </a:solidFill>
          <a:ln w="19050">
            <a:solidFill>
              <a:srgbClr val="FF0000"/>
            </a:solidFill>
            <a:miter lim="800000"/>
            <a:headEnd/>
            <a:tailEnd/>
          </a:ln>
          <a:effectLst>
            <a:outerShdw dist="107763" dir="2700000" algn="ctr" rotWithShape="0">
              <a:srgbClr val="808080"/>
            </a:outerShdw>
          </a:effectLst>
        </p:spPr>
        <p:txBody>
          <a:bodyPr/>
          <a:lstStyle/>
          <a:p>
            <a:endParaRPr lang="en-US"/>
          </a:p>
        </p:txBody>
      </p:sp>
      <p:sp>
        <p:nvSpPr>
          <p:cNvPr id="2060" name="couch1"/>
          <p:cNvSpPr>
            <a:spLocks noEditPoints="1" noChangeArrowheads="1"/>
          </p:cNvSpPr>
          <p:nvPr/>
        </p:nvSpPr>
        <p:spPr bwMode="auto">
          <a:xfrm>
            <a:off x="5724525" y="1844675"/>
            <a:ext cx="647700" cy="360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39 w 21600"/>
              <a:gd name="T13" fmla="*/ 6233 h 21600"/>
              <a:gd name="T14" fmla="*/ 18378 w 21600"/>
              <a:gd name="T15" fmla="*/ 19039 h 21600"/>
            </a:gdLst>
            <a:ahLst/>
            <a:cxnLst>
              <a:cxn ang="T8">
                <a:pos x="T0" y="T1"/>
              </a:cxn>
              <a:cxn ang="T9">
                <a:pos x="T2" y="T3"/>
              </a:cxn>
              <a:cxn ang="T10">
                <a:pos x="T4" y="T5"/>
              </a:cxn>
              <a:cxn ang="T11">
                <a:pos x="T6" y="T7"/>
              </a:cxn>
            </a:cxnLst>
            <a:rect l="T12" t="T13" r="T14" b="T15"/>
            <a:pathLst>
              <a:path w="21600" h="21600" extrusionOk="0">
                <a:moveTo>
                  <a:pt x="10768" y="20369"/>
                </a:moveTo>
                <a:lnTo>
                  <a:pt x="11046" y="20647"/>
                </a:lnTo>
                <a:lnTo>
                  <a:pt x="11389" y="20846"/>
                </a:lnTo>
                <a:lnTo>
                  <a:pt x="11838" y="21004"/>
                </a:lnTo>
                <a:lnTo>
                  <a:pt x="12352" y="21203"/>
                </a:lnTo>
                <a:lnTo>
                  <a:pt x="13572" y="21521"/>
                </a:lnTo>
                <a:lnTo>
                  <a:pt x="14942" y="21600"/>
                </a:lnTo>
                <a:lnTo>
                  <a:pt x="15670" y="21600"/>
                </a:lnTo>
                <a:lnTo>
                  <a:pt x="16334" y="21600"/>
                </a:lnTo>
                <a:lnTo>
                  <a:pt x="16976" y="21401"/>
                </a:lnTo>
                <a:lnTo>
                  <a:pt x="17533" y="21203"/>
                </a:lnTo>
                <a:lnTo>
                  <a:pt x="18089" y="21004"/>
                </a:lnTo>
                <a:lnTo>
                  <a:pt x="18496" y="20647"/>
                </a:lnTo>
                <a:lnTo>
                  <a:pt x="18860" y="20290"/>
                </a:lnTo>
                <a:lnTo>
                  <a:pt x="19095" y="19813"/>
                </a:lnTo>
                <a:lnTo>
                  <a:pt x="19374" y="20528"/>
                </a:lnTo>
                <a:lnTo>
                  <a:pt x="19631" y="21004"/>
                </a:lnTo>
                <a:lnTo>
                  <a:pt x="19909" y="21401"/>
                </a:lnTo>
                <a:lnTo>
                  <a:pt x="20294" y="21521"/>
                </a:lnTo>
                <a:lnTo>
                  <a:pt x="20572" y="21521"/>
                </a:lnTo>
                <a:lnTo>
                  <a:pt x="20894" y="21401"/>
                </a:lnTo>
                <a:lnTo>
                  <a:pt x="21129" y="21124"/>
                </a:lnTo>
                <a:lnTo>
                  <a:pt x="21343" y="20647"/>
                </a:lnTo>
                <a:lnTo>
                  <a:pt x="21493" y="20210"/>
                </a:lnTo>
                <a:lnTo>
                  <a:pt x="21600" y="19694"/>
                </a:lnTo>
                <a:lnTo>
                  <a:pt x="21600" y="19178"/>
                </a:lnTo>
                <a:lnTo>
                  <a:pt x="21600" y="18662"/>
                </a:lnTo>
                <a:lnTo>
                  <a:pt x="21493" y="18066"/>
                </a:lnTo>
                <a:lnTo>
                  <a:pt x="21343" y="17629"/>
                </a:lnTo>
                <a:lnTo>
                  <a:pt x="21129" y="17153"/>
                </a:lnTo>
                <a:lnTo>
                  <a:pt x="20894" y="16796"/>
                </a:lnTo>
                <a:lnTo>
                  <a:pt x="20894" y="10840"/>
                </a:lnTo>
                <a:lnTo>
                  <a:pt x="20894" y="2938"/>
                </a:lnTo>
                <a:lnTo>
                  <a:pt x="20894" y="2541"/>
                </a:lnTo>
                <a:lnTo>
                  <a:pt x="20894" y="2303"/>
                </a:lnTo>
                <a:lnTo>
                  <a:pt x="20851" y="1906"/>
                </a:lnTo>
                <a:lnTo>
                  <a:pt x="20787" y="1628"/>
                </a:lnTo>
                <a:lnTo>
                  <a:pt x="20744" y="1429"/>
                </a:lnTo>
                <a:lnTo>
                  <a:pt x="20637" y="1191"/>
                </a:lnTo>
                <a:lnTo>
                  <a:pt x="20530" y="993"/>
                </a:lnTo>
                <a:lnTo>
                  <a:pt x="20423" y="794"/>
                </a:lnTo>
                <a:lnTo>
                  <a:pt x="20123" y="476"/>
                </a:lnTo>
                <a:lnTo>
                  <a:pt x="19759" y="278"/>
                </a:lnTo>
                <a:lnTo>
                  <a:pt x="19309" y="79"/>
                </a:lnTo>
                <a:lnTo>
                  <a:pt x="18817" y="0"/>
                </a:lnTo>
                <a:lnTo>
                  <a:pt x="18196" y="0"/>
                </a:lnTo>
                <a:lnTo>
                  <a:pt x="17490" y="0"/>
                </a:lnTo>
                <a:lnTo>
                  <a:pt x="16676" y="0"/>
                </a:lnTo>
                <a:lnTo>
                  <a:pt x="15799" y="0"/>
                </a:lnTo>
                <a:lnTo>
                  <a:pt x="10832" y="0"/>
                </a:lnTo>
                <a:lnTo>
                  <a:pt x="5801" y="0"/>
                </a:lnTo>
                <a:lnTo>
                  <a:pt x="4945" y="0"/>
                </a:lnTo>
                <a:lnTo>
                  <a:pt x="4110" y="0"/>
                </a:lnTo>
                <a:lnTo>
                  <a:pt x="3404" y="0"/>
                </a:lnTo>
                <a:lnTo>
                  <a:pt x="2804" y="0"/>
                </a:lnTo>
                <a:lnTo>
                  <a:pt x="2291" y="79"/>
                </a:lnTo>
                <a:lnTo>
                  <a:pt x="1841" y="278"/>
                </a:lnTo>
                <a:lnTo>
                  <a:pt x="1477" y="476"/>
                </a:lnTo>
                <a:lnTo>
                  <a:pt x="1177" y="794"/>
                </a:lnTo>
                <a:lnTo>
                  <a:pt x="1070" y="993"/>
                </a:lnTo>
                <a:lnTo>
                  <a:pt x="963" y="1191"/>
                </a:lnTo>
                <a:lnTo>
                  <a:pt x="856" y="1429"/>
                </a:lnTo>
                <a:lnTo>
                  <a:pt x="813" y="1628"/>
                </a:lnTo>
                <a:lnTo>
                  <a:pt x="749" y="1906"/>
                </a:lnTo>
                <a:lnTo>
                  <a:pt x="706" y="2303"/>
                </a:lnTo>
                <a:lnTo>
                  <a:pt x="706" y="2541"/>
                </a:lnTo>
                <a:lnTo>
                  <a:pt x="706" y="2938"/>
                </a:lnTo>
                <a:lnTo>
                  <a:pt x="706" y="10681"/>
                </a:lnTo>
                <a:lnTo>
                  <a:pt x="706" y="16796"/>
                </a:lnTo>
                <a:lnTo>
                  <a:pt x="471" y="17153"/>
                </a:lnTo>
                <a:lnTo>
                  <a:pt x="257" y="17629"/>
                </a:lnTo>
                <a:lnTo>
                  <a:pt x="107" y="18066"/>
                </a:lnTo>
                <a:lnTo>
                  <a:pt x="0" y="18662"/>
                </a:lnTo>
                <a:lnTo>
                  <a:pt x="0" y="19178"/>
                </a:lnTo>
                <a:lnTo>
                  <a:pt x="0" y="19694"/>
                </a:lnTo>
                <a:lnTo>
                  <a:pt x="107" y="20210"/>
                </a:lnTo>
                <a:lnTo>
                  <a:pt x="257" y="20647"/>
                </a:lnTo>
                <a:lnTo>
                  <a:pt x="471" y="21124"/>
                </a:lnTo>
                <a:lnTo>
                  <a:pt x="706" y="21401"/>
                </a:lnTo>
                <a:lnTo>
                  <a:pt x="1028" y="21521"/>
                </a:lnTo>
                <a:lnTo>
                  <a:pt x="1306" y="21521"/>
                </a:lnTo>
                <a:lnTo>
                  <a:pt x="1691" y="21401"/>
                </a:lnTo>
                <a:lnTo>
                  <a:pt x="1948" y="21004"/>
                </a:lnTo>
                <a:lnTo>
                  <a:pt x="2248" y="20528"/>
                </a:lnTo>
                <a:lnTo>
                  <a:pt x="2505" y="19813"/>
                </a:lnTo>
                <a:lnTo>
                  <a:pt x="2697" y="20290"/>
                </a:lnTo>
                <a:lnTo>
                  <a:pt x="3061" y="20647"/>
                </a:lnTo>
                <a:lnTo>
                  <a:pt x="3511" y="21004"/>
                </a:lnTo>
                <a:lnTo>
                  <a:pt x="4003" y="21203"/>
                </a:lnTo>
                <a:lnTo>
                  <a:pt x="4624" y="21401"/>
                </a:lnTo>
                <a:lnTo>
                  <a:pt x="5288" y="21600"/>
                </a:lnTo>
                <a:lnTo>
                  <a:pt x="5930" y="21600"/>
                </a:lnTo>
                <a:lnTo>
                  <a:pt x="6593" y="21600"/>
                </a:lnTo>
                <a:lnTo>
                  <a:pt x="7964" y="21521"/>
                </a:lnTo>
                <a:lnTo>
                  <a:pt x="9184" y="21203"/>
                </a:lnTo>
                <a:lnTo>
                  <a:pt x="9719" y="21004"/>
                </a:lnTo>
                <a:lnTo>
                  <a:pt x="10168" y="20846"/>
                </a:lnTo>
                <a:lnTo>
                  <a:pt x="10511" y="20647"/>
                </a:lnTo>
                <a:lnTo>
                  <a:pt x="10768" y="20369"/>
                </a:lnTo>
                <a:close/>
              </a:path>
              <a:path w="21600" h="21600" extrusionOk="0">
                <a:moveTo>
                  <a:pt x="19095" y="19813"/>
                </a:moveTo>
                <a:lnTo>
                  <a:pt x="19095" y="19297"/>
                </a:lnTo>
                <a:lnTo>
                  <a:pt x="19095" y="17947"/>
                </a:lnTo>
                <a:lnTo>
                  <a:pt x="19095" y="16041"/>
                </a:lnTo>
                <a:lnTo>
                  <a:pt x="19095" y="13659"/>
                </a:lnTo>
                <a:lnTo>
                  <a:pt x="19095" y="11316"/>
                </a:lnTo>
                <a:lnTo>
                  <a:pt x="19095" y="9053"/>
                </a:lnTo>
                <a:lnTo>
                  <a:pt x="19095" y="7266"/>
                </a:lnTo>
                <a:lnTo>
                  <a:pt x="19095" y="6115"/>
                </a:lnTo>
                <a:lnTo>
                  <a:pt x="19095" y="6035"/>
                </a:lnTo>
                <a:lnTo>
                  <a:pt x="19095" y="5876"/>
                </a:lnTo>
                <a:lnTo>
                  <a:pt x="19095" y="5797"/>
                </a:lnTo>
                <a:lnTo>
                  <a:pt x="19053" y="5678"/>
                </a:lnTo>
                <a:lnTo>
                  <a:pt x="18988" y="5599"/>
                </a:lnTo>
                <a:lnTo>
                  <a:pt x="18988" y="5479"/>
                </a:lnTo>
                <a:lnTo>
                  <a:pt x="18967" y="5400"/>
                </a:lnTo>
                <a:lnTo>
                  <a:pt x="18924" y="5281"/>
                </a:lnTo>
                <a:lnTo>
                  <a:pt x="18646" y="4884"/>
                </a:lnTo>
                <a:lnTo>
                  <a:pt x="18325" y="4765"/>
                </a:lnTo>
                <a:lnTo>
                  <a:pt x="17939" y="4566"/>
                </a:lnTo>
                <a:lnTo>
                  <a:pt x="17533" y="4447"/>
                </a:lnTo>
                <a:lnTo>
                  <a:pt x="17126" y="4368"/>
                </a:lnTo>
                <a:lnTo>
                  <a:pt x="16676" y="4249"/>
                </a:lnTo>
                <a:lnTo>
                  <a:pt x="16227" y="4249"/>
                </a:lnTo>
                <a:lnTo>
                  <a:pt x="15799" y="4249"/>
                </a:lnTo>
                <a:lnTo>
                  <a:pt x="10768" y="4249"/>
                </a:lnTo>
                <a:lnTo>
                  <a:pt x="5801" y="4249"/>
                </a:lnTo>
                <a:lnTo>
                  <a:pt x="5373" y="4249"/>
                </a:lnTo>
                <a:lnTo>
                  <a:pt x="4945" y="4249"/>
                </a:lnTo>
                <a:lnTo>
                  <a:pt x="4496" y="4368"/>
                </a:lnTo>
                <a:lnTo>
                  <a:pt x="4067" y="4447"/>
                </a:lnTo>
                <a:lnTo>
                  <a:pt x="3618" y="4566"/>
                </a:lnTo>
                <a:lnTo>
                  <a:pt x="3275" y="4765"/>
                </a:lnTo>
                <a:lnTo>
                  <a:pt x="2954" y="4884"/>
                </a:lnTo>
                <a:lnTo>
                  <a:pt x="2697" y="5281"/>
                </a:lnTo>
                <a:lnTo>
                  <a:pt x="2633" y="5400"/>
                </a:lnTo>
                <a:lnTo>
                  <a:pt x="2612" y="5479"/>
                </a:lnTo>
                <a:lnTo>
                  <a:pt x="2547" y="5599"/>
                </a:lnTo>
                <a:lnTo>
                  <a:pt x="2547" y="5678"/>
                </a:lnTo>
                <a:lnTo>
                  <a:pt x="2505" y="5797"/>
                </a:lnTo>
                <a:lnTo>
                  <a:pt x="2505" y="5876"/>
                </a:lnTo>
                <a:lnTo>
                  <a:pt x="2505" y="6035"/>
                </a:lnTo>
                <a:lnTo>
                  <a:pt x="2505" y="6115"/>
                </a:lnTo>
                <a:lnTo>
                  <a:pt x="2505" y="7266"/>
                </a:lnTo>
                <a:lnTo>
                  <a:pt x="2505" y="9053"/>
                </a:lnTo>
                <a:lnTo>
                  <a:pt x="2505" y="11316"/>
                </a:lnTo>
                <a:lnTo>
                  <a:pt x="2505" y="13659"/>
                </a:lnTo>
                <a:lnTo>
                  <a:pt x="2505" y="16041"/>
                </a:lnTo>
                <a:lnTo>
                  <a:pt x="2505" y="17947"/>
                </a:lnTo>
                <a:lnTo>
                  <a:pt x="2505" y="19297"/>
                </a:lnTo>
                <a:lnTo>
                  <a:pt x="2505" y="19813"/>
                </a:lnTo>
                <a:moveTo>
                  <a:pt x="10768" y="4249"/>
                </a:moveTo>
                <a:lnTo>
                  <a:pt x="10768" y="5599"/>
                </a:lnTo>
                <a:lnTo>
                  <a:pt x="10768" y="9490"/>
                </a:lnTo>
                <a:lnTo>
                  <a:pt x="10768" y="12190"/>
                </a:lnTo>
                <a:lnTo>
                  <a:pt x="10768" y="14850"/>
                </a:lnTo>
                <a:lnTo>
                  <a:pt x="10789" y="18662"/>
                </a:lnTo>
                <a:lnTo>
                  <a:pt x="10811" y="20369"/>
                </a:lnTo>
                <a:lnTo>
                  <a:pt x="10768" y="4249"/>
                </a:lnTo>
                <a:moveTo>
                  <a:pt x="2697" y="5281"/>
                </a:moveTo>
                <a:lnTo>
                  <a:pt x="2440" y="4884"/>
                </a:lnTo>
                <a:lnTo>
                  <a:pt x="2184" y="4447"/>
                </a:lnTo>
                <a:lnTo>
                  <a:pt x="1948" y="3772"/>
                </a:lnTo>
                <a:lnTo>
                  <a:pt x="1734" y="3137"/>
                </a:lnTo>
                <a:lnTo>
                  <a:pt x="1520" y="2462"/>
                </a:lnTo>
                <a:lnTo>
                  <a:pt x="1370" y="1826"/>
                </a:lnTo>
                <a:lnTo>
                  <a:pt x="1242" y="1231"/>
                </a:lnTo>
                <a:lnTo>
                  <a:pt x="1177" y="794"/>
                </a:lnTo>
                <a:moveTo>
                  <a:pt x="18924" y="5281"/>
                </a:moveTo>
                <a:lnTo>
                  <a:pt x="19160" y="4884"/>
                </a:lnTo>
                <a:lnTo>
                  <a:pt x="19416" y="4447"/>
                </a:lnTo>
                <a:lnTo>
                  <a:pt x="19631" y="3772"/>
                </a:lnTo>
                <a:lnTo>
                  <a:pt x="19866" y="3137"/>
                </a:lnTo>
                <a:lnTo>
                  <a:pt x="20080" y="2462"/>
                </a:lnTo>
                <a:lnTo>
                  <a:pt x="20230" y="1826"/>
                </a:lnTo>
                <a:lnTo>
                  <a:pt x="20358" y="1231"/>
                </a:lnTo>
                <a:lnTo>
                  <a:pt x="20423" y="794"/>
                </a:lnTo>
              </a:path>
            </a:pathLst>
          </a:custGeom>
          <a:solidFill>
            <a:schemeClr val="accent1"/>
          </a:solidFill>
          <a:ln w="19050">
            <a:solidFill>
              <a:srgbClr val="0000FF"/>
            </a:solidFill>
            <a:miter lim="800000"/>
            <a:headEnd/>
            <a:tailEnd/>
          </a:ln>
          <a:effectLst>
            <a:outerShdw dist="107763" dir="2700000" algn="ctr" rotWithShape="0">
              <a:srgbClr val="808080"/>
            </a:outerShdw>
          </a:effectLst>
        </p:spPr>
        <p:txBody>
          <a:bodyPr/>
          <a:lstStyle/>
          <a:p>
            <a:endParaRPr lang="en-US"/>
          </a:p>
        </p:txBody>
      </p:sp>
      <p:sp>
        <p:nvSpPr>
          <p:cNvPr id="2061" name="AutoShape 397"/>
          <p:cNvSpPr>
            <a:spLocks noChangeArrowheads="1"/>
          </p:cNvSpPr>
          <p:nvPr/>
        </p:nvSpPr>
        <p:spPr bwMode="auto">
          <a:xfrm>
            <a:off x="3635375" y="1484313"/>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No.1</a:t>
            </a:r>
          </a:p>
        </p:txBody>
      </p:sp>
      <p:sp>
        <p:nvSpPr>
          <p:cNvPr id="2062" name="AutoShape 398"/>
          <p:cNvSpPr>
            <a:spLocks noChangeArrowheads="1"/>
          </p:cNvSpPr>
          <p:nvPr/>
        </p:nvSpPr>
        <p:spPr bwMode="auto">
          <a:xfrm>
            <a:off x="4643438" y="1484313"/>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No.2</a:t>
            </a:r>
          </a:p>
        </p:txBody>
      </p:sp>
      <p:sp>
        <p:nvSpPr>
          <p:cNvPr id="2063" name="AutoShape 399"/>
          <p:cNvSpPr>
            <a:spLocks noChangeArrowheads="1"/>
          </p:cNvSpPr>
          <p:nvPr/>
        </p:nvSpPr>
        <p:spPr bwMode="auto">
          <a:xfrm>
            <a:off x="5724525" y="1484313"/>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No.3</a:t>
            </a:r>
          </a:p>
        </p:txBody>
      </p:sp>
      <p:sp>
        <p:nvSpPr>
          <p:cNvPr id="2064" name="Text Box 400"/>
          <p:cNvSpPr txBox="1">
            <a:spLocks noChangeArrowheads="1"/>
          </p:cNvSpPr>
          <p:nvPr/>
        </p:nvSpPr>
        <p:spPr bwMode="auto">
          <a:xfrm>
            <a:off x="323850" y="2781300"/>
            <a:ext cx="2016125" cy="2746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eaLnBrk="1" hangingPunct="1">
              <a:spcBef>
                <a:spcPct val="50000"/>
              </a:spcBef>
              <a:buFontTx/>
              <a:buNone/>
            </a:pPr>
            <a:r>
              <a:rPr lang="fr-CH" altLang="ja-JP" sz="1200" b="1"/>
              <a:t>2. Division required</a:t>
            </a:r>
            <a:endParaRPr lang="en-US" altLang="ja-JP" sz="1200" b="1"/>
          </a:p>
        </p:txBody>
      </p:sp>
      <p:sp>
        <p:nvSpPr>
          <p:cNvPr id="2065" name="AutoShape 401"/>
          <p:cNvSpPr>
            <a:spLocks noChangeArrowheads="1"/>
          </p:cNvSpPr>
          <p:nvPr/>
        </p:nvSpPr>
        <p:spPr bwMode="auto">
          <a:xfrm>
            <a:off x="395288" y="3284538"/>
            <a:ext cx="4248150" cy="1368425"/>
          </a:xfrm>
          <a:prstGeom prst="roundRect">
            <a:avLst>
              <a:gd name="adj" fmla="val 551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800"/>
          </a:p>
        </p:txBody>
      </p:sp>
      <p:sp>
        <p:nvSpPr>
          <p:cNvPr id="2066" name="Rectangle 402"/>
          <p:cNvSpPr>
            <a:spLocks noChangeArrowheads="1"/>
          </p:cNvSpPr>
          <p:nvPr/>
        </p:nvSpPr>
        <p:spPr bwMode="auto">
          <a:xfrm>
            <a:off x="250825" y="3141663"/>
            <a:ext cx="1008063" cy="2873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en-US" sz="800" b="1"/>
              <a:t>Multiple designs</a:t>
            </a:r>
            <a:endParaRPr lang="en-US" altLang="en-US" sz="800" b="1"/>
          </a:p>
        </p:txBody>
      </p:sp>
      <p:sp>
        <p:nvSpPr>
          <p:cNvPr id="2067" name="couch2"/>
          <p:cNvSpPr>
            <a:spLocks noEditPoints="1" noChangeArrowheads="1"/>
          </p:cNvSpPr>
          <p:nvPr/>
        </p:nvSpPr>
        <p:spPr bwMode="auto">
          <a:xfrm>
            <a:off x="611188" y="3933825"/>
            <a:ext cx="790575" cy="431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062 w 21600"/>
              <a:gd name="T19" fmla="*/ 6469 h 21600"/>
              <a:gd name="T20" fmla="*/ 18553 w 21600"/>
              <a:gd name="T21" fmla="*/ 17831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19477" y="19515"/>
                </a:moveTo>
                <a:lnTo>
                  <a:pt x="19563" y="19889"/>
                </a:lnTo>
                <a:lnTo>
                  <a:pt x="19672" y="20263"/>
                </a:lnTo>
                <a:lnTo>
                  <a:pt x="19780" y="20531"/>
                </a:lnTo>
                <a:lnTo>
                  <a:pt x="19888" y="20691"/>
                </a:lnTo>
                <a:lnTo>
                  <a:pt x="20170" y="21119"/>
                </a:lnTo>
                <a:lnTo>
                  <a:pt x="20408" y="21172"/>
                </a:lnTo>
                <a:lnTo>
                  <a:pt x="20712" y="21172"/>
                </a:lnTo>
                <a:lnTo>
                  <a:pt x="20950" y="21119"/>
                </a:lnTo>
                <a:lnTo>
                  <a:pt x="21167" y="20691"/>
                </a:lnTo>
                <a:lnTo>
                  <a:pt x="21362" y="20370"/>
                </a:lnTo>
                <a:lnTo>
                  <a:pt x="21513" y="19889"/>
                </a:lnTo>
                <a:lnTo>
                  <a:pt x="21600" y="19408"/>
                </a:lnTo>
                <a:lnTo>
                  <a:pt x="21600" y="18873"/>
                </a:lnTo>
                <a:lnTo>
                  <a:pt x="21557" y="18285"/>
                </a:lnTo>
                <a:lnTo>
                  <a:pt x="21470" y="17857"/>
                </a:lnTo>
                <a:lnTo>
                  <a:pt x="21362" y="17376"/>
                </a:lnTo>
                <a:lnTo>
                  <a:pt x="21167" y="16895"/>
                </a:lnTo>
                <a:lnTo>
                  <a:pt x="20993" y="16574"/>
                </a:lnTo>
                <a:lnTo>
                  <a:pt x="20993" y="10533"/>
                </a:lnTo>
                <a:lnTo>
                  <a:pt x="20993" y="2887"/>
                </a:lnTo>
                <a:lnTo>
                  <a:pt x="20993" y="2513"/>
                </a:lnTo>
                <a:lnTo>
                  <a:pt x="20950" y="2192"/>
                </a:lnTo>
                <a:lnTo>
                  <a:pt x="20950" y="1925"/>
                </a:lnTo>
                <a:lnTo>
                  <a:pt x="20863" y="1604"/>
                </a:lnTo>
                <a:lnTo>
                  <a:pt x="20820" y="1390"/>
                </a:lnTo>
                <a:lnTo>
                  <a:pt x="20755" y="1176"/>
                </a:lnTo>
                <a:lnTo>
                  <a:pt x="20668" y="962"/>
                </a:lnTo>
                <a:lnTo>
                  <a:pt x="20582" y="802"/>
                </a:lnTo>
                <a:lnTo>
                  <a:pt x="20300" y="481"/>
                </a:lnTo>
                <a:lnTo>
                  <a:pt x="19997" y="321"/>
                </a:lnTo>
                <a:lnTo>
                  <a:pt x="19628" y="107"/>
                </a:lnTo>
                <a:lnTo>
                  <a:pt x="19195" y="0"/>
                </a:lnTo>
                <a:lnTo>
                  <a:pt x="18654" y="0"/>
                </a:lnTo>
                <a:lnTo>
                  <a:pt x="18047" y="0"/>
                </a:lnTo>
                <a:lnTo>
                  <a:pt x="17375" y="0"/>
                </a:lnTo>
                <a:lnTo>
                  <a:pt x="16617" y="0"/>
                </a:lnTo>
                <a:lnTo>
                  <a:pt x="10768" y="0"/>
                </a:lnTo>
                <a:lnTo>
                  <a:pt x="4983" y="0"/>
                </a:lnTo>
                <a:lnTo>
                  <a:pt x="4225" y="0"/>
                </a:lnTo>
                <a:lnTo>
                  <a:pt x="3553" y="0"/>
                </a:lnTo>
                <a:lnTo>
                  <a:pt x="2946" y="0"/>
                </a:lnTo>
                <a:lnTo>
                  <a:pt x="2405" y="0"/>
                </a:lnTo>
                <a:lnTo>
                  <a:pt x="1972" y="107"/>
                </a:lnTo>
                <a:lnTo>
                  <a:pt x="1582" y="321"/>
                </a:lnTo>
                <a:lnTo>
                  <a:pt x="1257" y="481"/>
                </a:lnTo>
                <a:lnTo>
                  <a:pt x="1018" y="802"/>
                </a:lnTo>
                <a:lnTo>
                  <a:pt x="932" y="962"/>
                </a:lnTo>
                <a:lnTo>
                  <a:pt x="845" y="1176"/>
                </a:lnTo>
                <a:lnTo>
                  <a:pt x="780" y="1390"/>
                </a:lnTo>
                <a:lnTo>
                  <a:pt x="737" y="1604"/>
                </a:lnTo>
                <a:lnTo>
                  <a:pt x="650" y="1925"/>
                </a:lnTo>
                <a:lnTo>
                  <a:pt x="650" y="2192"/>
                </a:lnTo>
                <a:lnTo>
                  <a:pt x="607" y="2513"/>
                </a:lnTo>
                <a:lnTo>
                  <a:pt x="607" y="2887"/>
                </a:lnTo>
                <a:lnTo>
                  <a:pt x="607" y="10800"/>
                </a:lnTo>
                <a:lnTo>
                  <a:pt x="607" y="16574"/>
                </a:lnTo>
                <a:lnTo>
                  <a:pt x="433" y="16895"/>
                </a:lnTo>
                <a:lnTo>
                  <a:pt x="238" y="17376"/>
                </a:lnTo>
                <a:lnTo>
                  <a:pt x="130" y="17857"/>
                </a:lnTo>
                <a:lnTo>
                  <a:pt x="43" y="18285"/>
                </a:lnTo>
                <a:lnTo>
                  <a:pt x="0" y="18873"/>
                </a:lnTo>
                <a:lnTo>
                  <a:pt x="0" y="19408"/>
                </a:lnTo>
                <a:lnTo>
                  <a:pt x="87" y="19889"/>
                </a:lnTo>
                <a:lnTo>
                  <a:pt x="238" y="20370"/>
                </a:lnTo>
                <a:lnTo>
                  <a:pt x="433" y="20691"/>
                </a:lnTo>
                <a:lnTo>
                  <a:pt x="650" y="21119"/>
                </a:lnTo>
                <a:lnTo>
                  <a:pt x="888" y="21172"/>
                </a:lnTo>
                <a:lnTo>
                  <a:pt x="1148" y="21172"/>
                </a:lnTo>
                <a:lnTo>
                  <a:pt x="1430" y="21119"/>
                </a:lnTo>
                <a:lnTo>
                  <a:pt x="1668" y="20691"/>
                </a:lnTo>
                <a:lnTo>
                  <a:pt x="1820" y="20531"/>
                </a:lnTo>
                <a:lnTo>
                  <a:pt x="1928" y="20263"/>
                </a:lnTo>
                <a:lnTo>
                  <a:pt x="2037" y="19889"/>
                </a:lnTo>
                <a:lnTo>
                  <a:pt x="2123" y="19515"/>
                </a:lnTo>
                <a:lnTo>
                  <a:pt x="2275" y="19889"/>
                </a:lnTo>
                <a:lnTo>
                  <a:pt x="2491" y="20210"/>
                </a:lnTo>
                <a:lnTo>
                  <a:pt x="2795" y="20370"/>
                </a:lnTo>
                <a:lnTo>
                  <a:pt x="3141" y="20638"/>
                </a:lnTo>
                <a:lnTo>
                  <a:pt x="3553" y="20798"/>
                </a:lnTo>
                <a:lnTo>
                  <a:pt x="3965" y="21012"/>
                </a:lnTo>
                <a:lnTo>
                  <a:pt x="4398" y="21119"/>
                </a:lnTo>
                <a:lnTo>
                  <a:pt x="4896" y="21172"/>
                </a:lnTo>
                <a:lnTo>
                  <a:pt x="5373" y="21172"/>
                </a:lnTo>
                <a:lnTo>
                  <a:pt x="5828" y="21172"/>
                </a:lnTo>
                <a:lnTo>
                  <a:pt x="6283" y="21119"/>
                </a:lnTo>
                <a:lnTo>
                  <a:pt x="6738" y="20905"/>
                </a:lnTo>
                <a:lnTo>
                  <a:pt x="7128" y="20691"/>
                </a:lnTo>
                <a:lnTo>
                  <a:pt x="7453" y="20531"/>
                </a:lnTo>
                <a:lnTo>
                  <a:pt x="7713" y="20210"/>
                </a:lnTo>
                <a:lnTo>
                  <a:pt x="7908" y="19782"/>
                </a:lnTo>
                <a:lnTo>
                  <a:pt x="8059" y="20103"/>
                </a:lnTo>
                <a:lnTo>
                  <a:pt x="8276" y="20263"/>
                </a:lnTo>
                <a:lnTo>
                  <a:pt x="8579" y="20424"/>
                </a:lnTo>
                <a:lnTo>
                  <a:pt x="8926" y="20638"/>
                </a:lnTo>
                <a:lnTo>
                  <a:pt x="9381" y="20798"/>
                </a:lnTo>
                <a:lnTo>
                  <a:pt x="9814" y="21012"/>
                </a:lnTo>
                <a:lnTo>
                  <a:pt x="10313" y="21119"/>
                </a:lnTo>
                <a:lnTo>
                  <a:pt x="10789" y="21119"/>
                </a:lnTo>
                <a:lnTo>
                  <a:pt x="11244" y="21119"/>
                </a:lnTo>
                <a:lnTo>
                  <a:pt x="11699" y="21119"/>
                </a:lnTo>
                <a:lnTo>
                  <a:pt x="12111" y="21012"/>
                </a:lnTo>
                <a:lnTo>
                  <a:pt x="12522" y="20905"/>
                </a:lnTo>
                <a:lnTo>
                  <a:pt x="12912" y="20798"/>
                </a:lnTo>
                <a:lnTo>
                  <a:pt x="13194" y="20531"/>
                </a:lnTo>
                <a:lnTo>
                  <a:pt x="13454" y="20370"/>
                </a:lnTo>
                <a:lnTo>
                  <a:pt x="13692" y="20103"/>
                </a:lnTo>
                <a:lnTo>
                  <a:pt x="13844" y="20424"/>
                </a:lnTo>
                <a:lnTo>
                  <a:pt x="14104" y="20691"/>
                </a:lnTo>
                <a:lnTo>
                  <a:pt x="14386" y="21012"/>
                </a:lnTo>
                <a:lnTo>
                  <a:pt x="14797" y="21279"/>
                </a:lnTo>
                <a:lnTo>
                  <a:pt x="15165" y="21493"/>
                </a:lnTo>
                <a:lnTo>
                  <a:pt x="15599" y="21600"/>
                </a:lnTo>
                <a:lnTo>
                  <a:pt x="16097" y="21600"/>
                </a:lnTo>
                <a:lnTo>
                  <a:pt x="16552" y="21600"/>
                </a:lnTo>
                <a:lnTo>
                  <a:pt x="17029" y="21600"/>
                </a:lnTo>
                <a:lnTo>
                  <a:pt x="17484" y="21386"/>
                </a:lnTo>
                <a:lnTo>
                  <a:pt x="17939" y="21279"/>
                </a:lnTo>
                <a:lnTo>
                  <a:pt x="18350" y="21012"/>
                </a:lnTo>
                <a:lnTo>
                  <a:pt x="18719" y="20691"/>
                </a:lnTo>
                <a:lnTo>
                  <a:pt x="19022" y="20370"/>
                </a:lnTo>
                <a:lnTo>
                  <a:pt x="19282" y="19996"/>
                </a:lnTo>
                <a:lnTo>
                  <a:pt x="19477" y="19515"/>
                </a:lnTo>
                <a:close/>
              </a:path>
              <a:path w="21600" h="21600" extrusionOk="0">
                <a:moveTo>
                  <a:pt x="19477" y="19515"/>
                </a:moveTo>
                <a:lnTo>
                  <a:pt x="19477" y="19515"/>
                </a:lnTo>
                <a:lnTo>
                  <a:pt x="19477" y="19087"/>
                </a:lnTo>
                <a:lnTo>
                  <a:pt x="19477" y="17697"/>
                </a:lnTo>
                <a:lnTo>
                  <a:pt x="19477" y="15719"/>
                </a:lnTo>
                <a:lnTo>
                  <a:pt x="19477" y="13473"/>
                </a:lnTo>
                <a:lnTo>
                  <a:pt x="19477" y="11174"/>
                </a:lnTo>
                <a:lnTo>
                  <a:pt x="19477" y="8929"/>
                </a:lnTo>
                <a:lnTo>
                  <a:pt x="19477" y="7218"/>
                </a:lnTo>
                <a:lnTo>
                  <a:pt x="19477" y="6042"/>
                </a:lnTo>
                <a:lnTo>
                  <a:pt x="19434" y="5988"/>
                </a:lnTo>
                <a:lnTo>
                  <a:pt x="19434" y="5828"/>
                </a:lnTo>
                <a:lnTo>
                  <a:pt x="19434" y="5721"/>
                </a:lnTo>
                <a:lnTo>
                  <a:pt x="19390" y="5614"/>
                </a:lnTo>
                <a:lnTo>
                  <a:pt x="19390" y="5507"/>
                </a:lnTo>
                <a:lnTo>
                  <a:pt x="19369" y="5400"/>
                </a:lnTo>
                <a:lnTo>
                  <a:pt x="19325" y="5347"/>
                </a:lnTo>
                <a:lnTo>
                  <a:pt x="19282" y="5240"/>
                </a:lnTo>
                <a:lnTo>
                  <a:pt x="19065" y="4865"/>
                </a:lnTo>
                <a:lnTo>
                  <a:pt x="18784" y="4705"/>
                </a:lnTo>
                <a:lnTo>
                  <a:pt x="18459" y="4491"/>
                </a:lnTo>
                <a:lnTo>
                  <a:pt x="18134" y="4384"/>
                </a:lnTo>
                <a:lnTo>
                  <a:pt x="17765" y="4331"/>
                </a:lnTo>
                <a:lnTo>
                  <a:pt x="17375" y="4224"/>
                </a:lnTo>
                <a:lnTo>
                  <a:pt x="16964" y="4224"/>
                </a:lnTo>
                <a:lnTo>
                  <a:pt x="16617" y="4224"/>
                </a:lnTo>
                <a:lnTo>
                  <a:pt x="4983" y="4224"/>
                </a:lnTo>
                <a:lnTo>
                  <a:pt x="4593" y="4224"/>
                </a:lnTo>
                <a:lnTo>
                  <a:pt x="4225" y="4224"/>
                </a:lnTo>
                <a:lnTo>
                  <a:pt x="3835" y="4331"/>
                </a:lnTo>
                <a:lnTo>
                  <a:pt x="3466" y="4384"/>
                </a:lnTo>
                <a:lnTo>
                  <a:pt x="3141" y="4491"/>
                </a:lnTo>
                <a:lnTo>
                  <a:pt x="2795" y="4705"/>
                </a:lnTo>
                <a:lnTo>
                  <a:pt x="2535" y="4865"/>
                </a:lnTo>
                <a:lnTo>
                  <a:pt x="2318" y="5240"/>
                </a:lnTo>
                <a:lnTo>
                  <a:pt x="2275" y="5347"/>
                </a:lnTo>
                <a:lnTo>
                  <a:pt x="2231" y="5400"/>
                </a:lnTo>
                <a:lnTo>
                  <a:pt x="2188" y="5507"/>
                </a:lnTo>
                <a:lnTo>
                  <a:pt x="2188" y="5614"/>
                </a:lnTo>
                <a:lnTo>
                  <a:pt x="2166" y="5721"/>
                </a:lnTo>
                <a:lnTo>
                  <a:pt x="2166" y="5828"/>
                </a:lnTo>
                <a:lnTo>
                  <a:pt x="2123" y="5988"/>
                </a:lnTo>
                <a:lnTo>
                  <a:pt x="2123" y="6042"/>
                </a:lnTo>
                <a:lnTo>
                  <a:pt x="2123" y="7218"/>
                </a:lnTo>
                <a:lnTo>
                  <a:pt x="2123" y="8929"/>
                </a:lnTo>
                <a:lnTo>
                  <a:pt x="2123" y="11174"/>
                </a:lnTo>
                <a:lnTo>
                  <a:pt x="2123" y="13473"/>
                </a:lnTo>
                <a:lnTo>
                  <a:pt x="2123" y="15719"/>
                </a:lnTo>
                <a:lnTo>
                  <a:pt x="2123" y="17697"/>
                </a:lnTo>
                <a:lnTo>
                  <a:pt x="2123" y="19087"/>
                </a:lnTo>
                <a:lnTo>
                  <a:pt x="2123" y="19515"/>
                </a:lnTo>
                <a:moveTo>
                  <a:pt x="2318" y="5240"/>
                </a:moveTo>
                <a:lnTo>
                  <a:pt x="2123" y="4865"/>
                </a:lnTo>
                <a:lnTo>
                  <a:pt x="1907" y="4331"/>
                </a:lnTo>
                <a:lnTo>
                  <a:pt x="1712" y="3743"/>
                </a:lnTo>
                <a:lnTo>
                  <a:pt x="1473" y="3101"/>
                </a:lnTo>
                <a:lnTo>
                  <a:pt x="1343" y="2406"/>
                </a:lnTo>
                <a:lnTo>
                  <a:pt x="1170" y="1818"/>
                </a:lnTo>
                <a:lnTo>
                  <a:pt x="1062" y="1230"/>
                </a:lnTo>
                <a:lnTo>
                  <a:pt x="1018" y="802"/>
                </a:lnTo>
                <a:moveTo>
                  <a:pt x="19282" y="5240"/>
                </a:moveTo>
                <a:lnTo>
                  <a:pt x="19477" y="4865"/>
                </a:lnTo>
                <a:lnTo>
                  <a:pt x="19693" y="4331"/>
                </a:lnTo>
                <a:lnTo>
                  <a:pt x="19888" y="3743"/>
                </a:lnTo>
                <a:lnTo>
                  <a:pt x="20127" y="3101"/>
                </a:lnTo>
                <a:lnTo>
                  <a:pt x="20257" y="2406"/>
                </a:lnTo>
                <a:lnTo>
                  <a:pt x="20408" y="1818"/>
                </a:lnTo>
                <a:lnTo>
                  <a:pt x="20538" y="1230"/>
                </a:lnTo>
                <a:lnTo>
                  <a:pt x="20582" y="802"/>
                </a:lnTo>
                <a:moveTo>
                  <a:pt x="7908" y="4224"/>
                </a:moveTo>
                <a:lnTo>
                  <a:pt x="7908" y="6790"/>
                </a:lnTo>
                <a:lnTo>
                  <a:pt x="7908" y="16574"/>
                </a:lnTo>
                <a:lnTo>
                  <a:pt x="7908" y="19782"/>
                </a:lnTo>
                <a:lnTo>
                  <a:pt x="7908" y="4224"/>
                </a:lnTo>
                <a:moveTo>
                  <a:pt x="13692" y="4224"/>
                </a:moveTo>
                <a:lnTo>
                  <a:pt x="13692" y="6844"/>
                </a:lnTo>
                <a:lnTo>
                  <a:pt x="13692" y="16788"/>
                </a:lnTo>
                <a:lnTo>
                  <a:pt x="13692" y="20103"/>
                </a:lnTo>
                <a:lnTo>
                  <a:pt x="13692" y="4224"/>
                </a:ln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68" name="couch2"/>
          <p:cNvSpPr>
            <a:spLocks noEditPoints="1" noChangeArrowheads="1"/>
          </p:cNvSpPr>
          <p:nvPr/>
        </p:nvSpPr>
        <p:spPr bwMode="auto">
          <a:xfrm>
            <a:off x="1979613" y="3933825"/>
            <a:ext cx="1152525" cy="360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062 w 21600"/>
              <a:gd name="T19" fmla="*/ 6469 h 21600"/>
              <a:gd name="T20" fmla="*/ 18553 w 21600"/>
              <a:gd name="T21" fmla="*/ 17831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19477" y="19515"/>
                </a:moveTo>
                <a:lnTo>
                  <a:pt x="19563" y="19889"/>
                </a:lnTo>
                <a:lnTo>
                  <a:pt x="19672" y="20263"/>
                </a:lnTo>
                <a:lnTo>
                  <a:pt x="19780" y="20531"/>
                </a:lnTo>
                <a:lnTo>
                  <a:pt x="19888" y="20691"/>
                </a:lnTo>
                <a:lnTo>
                  <a:pt x="20170" y="21119"/>
                </a:lnTo>
                <a:lnTo>
                  <a:pt x="20408" y="21172"/>
                </a:lnTo>
                <a:lnTo>
                  <a:pt x="20712" y="21172"/>
                </a:lnTo>
                <a:lnTo>
                  <a:pt x="20950" y="21119"/>
                </a:lnTo>
                <a:lnTo>
                  <a:pt x="21167" y="20691"/>
                </a:lnTo>
                <a:lnTo>
                  <a:pt x="21362" y="20370"/>
                </a:lnTo>
                <a:lnTo>
                  <a:pt x="21513" y="19889"/>
                </a:lnTo>
                <a:lnTo>
                  <a:pt x="21600" y="19408"/>
                </a:lnTo>
                <a:lnTo>
                  <a:pt x="21600" y="18873"/>
                </a:lnTo>
                <a:lnTo>
                  <a:pt x="21557" y="18285"/>
                </a:lnTo>
                <a:lnTo>
                  <a:pt x="21470" y="17857"/>
                </a:lnTo>
                <a:lnTo>
                  <a:pt x="21362" y="17376"/>
                </a:lnTo>
                <a:lnTo>
                  <a:pt x="21167" y="16895"/>
                </a:lnTo>
                <a:lnTo>
                  <a:pt x="20993" y="16574"/>
                </a:lnTo>
                <a:lnTo>
                  <a:pt x="20993" y="10533"/>
                </a:lnTo>
                <a:lnTo>
                  <a:pt x="20993" y="2887"/>
                </a:lnTo>
                <a:lnTo>
                  <a:pt x="20993" y="2513"/>
                </a:lnTo>
                <a:lnTo>
                  <a:pt x="20950" y="2192"/>
                </a:lnTo>
                <a:lnTo>
                  <a:pt x="20950" y="1925"/>
                </a:lnTo>
                <a:lnTo>
                  <a:pt x="20863" y="1604"/>
                </a:lnTo>
                <a:lnTo>
                  <a:pt x="20820" y="1390"/>
                </a:lnTo>
                <a:lnTo>
                  <a:pt x="20755" y="1176"/>
                </a:lnTo>
                <a:lnTo>
                  <a:pt x="20668" y="962"/>
                </a:lnTo>
                <a:lnTo>
                  <a:pt x="20582" y="802"/>
                </a:lnTo>
                <a:lnTo>
                  <a:pt x="20300" y="481"/>
                </a:lnTo>
                <a:lnTo>
                  <a:pt x="19997" y="321"/>
                </a:lnTo>
                <a:lnTo>
                  <a:pt x="19628" y="107"/>
                </a:lnTo>
                <a:lnTo>
                  <a:pt x="19195" y="0"/>
                </a:lnTo>
                <a:lnTo>
                  <a:pt x="18654" y="0"/>
                </a:lnTo>
                <a:lnTo>
                  <a:pt x="18047" y="0"/>
                </a:lnTo>
                <a:lnTo>
                  <a:pt x="17375" y="0"/>
                </a:lnTo>
                <a:lnTo>
                  <a:pt x="16617" y="0"/>
                </a:lnTo>
                <a:lnTo>
                  <a:pt x="10768" y="0"/>
                </a:lnTo>
                <a:lnTo>
                  <a:pt x="4983" y="0"/>
                </a:lnTo>
                <a:lnTo>
                  <a:pt x="4225" y="0"/>
                </a:lnTo>
                <a:lnTo>
                  <a:pt x="3553" y="0"/>
                </a:lnTo>
                <a:lnTo>
                  <a:pt x="2946" y="0"/>
                </a:lnTo>
                <a:lnTo>
                  <a:pt x="2405" y="0"/>
                </a:lnTo>
                <a:lnTo>
                  <a:pt x="1972" y="107"/>
                </a:lnTo>
                <a:lnTo>
                  <a:pt x="1582" y="321"/>
                </a:lnTo>
                <a:lnTo>
                  <a:pt x="1257" y="481"/>
                </a:lnTo>
                <a:lnTo>
                  <a:pt x="1018" y="802"/>
                </a:lnTo>
                <a:lnTo>
                  <a:pt x="932" y="962"/>
                </a:lnTo>
                <a:lnTo>
                  <a:pt x="845" y="1176"/>
                </a:lnTo>
                <a:lnTo>
                  <a:pt x="780" y="1390"/>
                </a:lnTo>
                <a:lnTo>
                  <a:pt x="737" y="1604"/>
                </a:lnTo>
                <a:lnTo>
                  <a:pt x="650" y="1925"/>
                </a:lnTo>
                <a:lnTo>
                  <a:pt x="650" y="2192"/>
                </a:lnTo>
                <a:lnTo>
                  <a:pt x="607" y="2513"/>
                </a:lnTo>
                <a:lnTo>
                  <a:pt x="607" y="2887"/>
                </a:lnTo>
                <a:lnTo>
                  <a:pt x="607" y="10800"/>
                </a:lnTo>
                <a:lnTo>
                  <a:pt x="607" y="16574"/>
                </a:lnTo>
                <a:lnTo>
                  <a:pt x="433" y="16895"/>
                </a:lnTo>
                <a:lnTo>
                  <a:pt x="238" y="17376"/>
                </a:lnTo>
                <a:lnTo>
                  <a:pt x="130" y="17857"/>
                </a:lnTo>
                <a:lnTo>
                  <a:pt x="43" y="18285"/>
                </a:lnTo>
                <a:lnTo>
                  <a:pt x="0" y="18873"/>
                </a:lnTo>
                <a:lnTo>
                  <a:pt x="0" y="19408"/>
                </a:lnTo>
                <a:lnTo>
                  <a:pt x="87" y="19889"/>
                </a:lnTo>
                <a:lnTo>
                  <a:pt x="238" y="20370"/>
                </a:lnTo>
                <a:lnTo>
                  <a:pt x="433" y="20691"/>
                </a:lnTo>
                <a:lnTo>
                  <a:pt x="650" y="21119"/>
                </a:lnTo>
                <a:lnTo>
                  <a:pt x="888" y="21172"/>
                </a:lnTo>
                <a:lnTo>
                  <a:pt x="1148" y="21172"/>
                </a:lnTo>
                <a:lnTo>
                  <a:pt x="1430" y="21119"/>
                </a:lnTo>
                <a:lnTo>
                  <a:pt x="1668" y="20691"/>
                </a:lnTo>
                <a:lnTo>
                  <a:pt x="1820" y="20531"/>
                </a:lnTo>
                <a:lnTo>
                  <a:pt x="1928" y="20263"/>
                </a:lnTo>
                <a:lnTo>
                  <a:pt x="2037" y="19889"/>
                </a:lnTo>
                <a:lnTo>
                  <a:pt x="2123" y="19515"/>
                </a:lnTo>
                <a:lnTo>
                  <a:pt x="2275" y="19889"/>
                </a:lnTo>
                <a:lnTo>
                  <a:pt x="2491" y="20210"/>
                </a:lnTo>
                <a:lnTo>
                  <a:pt x="2795" y="20370"/>
                </a:lnTo>
                <a:lnTo>
                  <a:pt x="3141" y="20638"/>
                </a:lnTo>
                <a:lnTo>
                  <a:pt x="3553" y="20798"/>
                </a:lnTo>
                <a:lnTo>
                  <a:pt x="3965" y="21012"/>
                </a:lnTo>
                <a:lnTo>
                  <a:pt x="4398" y="21119"/>
                </a:lnTo>
                <a:lnTo>
                  <a:pt x="4896" y="21172"/>
                </a:lnTo>
                <a:lnTo>
                  <a:pt x="5373" y="21172"/>
                </a:lnTo>
                <a:lnTo>
                  <a:pt x="5828" y="21172"/>
                </a:lnTo>
                <a:lnTo>
                  <a:pt x="6283" y="21119"/>
                </a:lnTo>
                <a:lnTo>
                  <a:pt x="6738" y="20905"/>
                </a:lnTo>
                <a:lnTo>
                  <a:pt x="7128" y="20691"/>
                </a:lnTo>
                <a:lnTo>
                  <a:pt x="7453" y="20531"/>
                </a:lnTo>
                <a:lnTo>
                  <a:pt x="7713" y="20210"/>
                </a:lnTo>
                <a:lnTo>
                  <a:pt x="7908" y="19782"/>
                </a:lnTo>
                <a:lnTo>
                  <a:pt x="8059" y="20103"/>
                </a:lnTo>
                <a:lnTo>
                  <a:pt x="8276" y="20263"/>
                </a:lnTo>
                <a:lnTo>
                  <a:pt x="8579" y="20424"/>
                </a:lnTo>
                <a:lnTo>
                  <a:pt x="8926" y="20638"/>
                </a:lnTo>
                <a:lnTo>
                  <a:pt x="9381" y="20798"/>
                </a:lnTo>
                <a:lnTo>
                  <a:pt x="9814" y="21012"/>
                </a:lnTo>
                <a:lnTo>
                  <a:pt x="10313" y="21119"/>
                </a:lnTo>
                <a:lnTo>
                  <a:pt x="10789" y="21119"/>
                </a:lnTo>
                <a:lnTo>
                  <a:pt x="11244" y="21119"/>
                </a:lnTo>
                <a:lnTo>
                  <a:pt x="11699" y="21119"/>
                </a:lnTo>
                <a:lnTo>
                  <a:pt x="12111" y="21012"/>
                </a:lnTo>
                <a:lnTo>
                  <a:pt x="12522" y="20905"/>
                </a:lnTo>
                <a:lnTo>
                  <a:pt x="12912" y="20798"/>
                </a:lnTo>
                <a:lnTo>
                  <a:pt x="13194" y="20531"/>
                </a:lnTo>
                <a:lnTo>
                  <a:pt x="13454" y="20370"/>
                </a:lnTo>
                <a:lnTo>
                  <a:pt x="13692" y="20103"/>
                </a:lnTo>
                <a:lnTo>
                  <a:pt x="13844" y="20424"/>
                </a:lnTo>
                <a:lnTo>
                  <a:pt x="14104" y="20691"/>
                </a:lnTo>
                <a:lnTo>
                  <a:pt x="14386" y="21012"/>
                </a:lnTo>
                <a:lnTo>
                  <a:pt x="14797" y="21279"/>
                </a:lnTo>
                <a:lnTo>
                  <a:pt x="15165" y="21493"/>
                </a:lnTo>
                <a:lnTo>
                  <a:pt x="15599" y="21600"/>
                </a:lnTo>
                <a:lnTo>
                  <a:pt x="16097" y="21600"/>
                </a:lnTo>
                <a:lnTo>
                  <a:pt x="16552" y="21600"/>
                </a:lnTo>
                <a:lnTo>
                  <a:pt x="17029" y="21600"/>
                </a:lnTo>
                <a:lnTo>
                  <a:pt x="17484" y="21386"/>
                </a:lnTo>
                <a:lnTo>
                  <a:pt x="17939" y="21279"/>
                </a:lnTo>
                <a:lnTo>
                  <a:pt x="18350" y="21012"/>
                </a:lnTo>
                <a:lnTo>
                  <a:pt x="18719" y="20691"/>
                </a:lnTo>
                <a:lnTo>
                  <a:pt x="19022" y="20370"/>
                </a:lnTo>
                <a:lnTo>
                  <a:pt x="19282" y="19996"/>
                </a:lnTo>
                <a:lnTo>
                  <a:pt x="19477" y="19515"/>
                </a:lnTo>
                <a:close/>
              </a:path>
              <a:path w="21600" h="21600" extrusionOk="0">
                <a:moveTo>
                  <a:pt x="19477" y="19515"/>
                </a:moveTo>
                <a:lnTo>
                  <a:pt x="19477" y="19515"/>
                </a:lnTo>
                <a:lnTo>
                  <a:pt x="19477" y="19087"/>
                </a:lnTo>
                <a:lnTo>
                  <a:pt x="19477" y="17697"/>
                </a:lnTo>
                <a:lnTo>
                  <a:pt x="19477" y="15719"/>
                </a:lnTo>
                <a:lnTo>
                  <a:pt x="19477" y="13473"/>
                </a:lnTo>
                <a:lnTo>
                  <a:pt x="19477" y="11174"/>
                </a:lnTo>
                <a:lnTo>
                  <a:pt x="19477" y="8929"/>
                </a:lnTo>
                <a:lnTo>
                  <a:pt x="19477" y="7218"/>
                </a:lnTo>
                <a:lnTo>
                  <a:pt x="19477" y="6042"/>
                </a:lnTo>
                <a:lnTo>
                  <a:pt x="19434" y="5988"/>
                </a:lnTo>
                <a:lnTo>
                  <a:pt x="19434" y="5828"/>
                </a:lnTo>
                <a:lnTo>
                  <a:pt x="19434" y="5721"/>
                </a:lnTo>
                <a:lnTo>
                  <a:pt x="19390" y="5614"/>
                </a:lnTo>
                <a:lnTo>
                  <a:pt x="19390" y="5507"/>
                </a:lnTo>
                <a:lnTo>
                  <a:pt x="19369" y="5400"/>
                </a:lnTo>
                <a:lnTo>
                  <a:pt x="19325" y="5347"/>
                </a:lnTo>
                <a:lnTo>
                  <a:pt x="19282" y="5240"/>
                </a:lnTo>
                <a:lnTo>
                  <a:pt x="19065" y="4865"/>
                </a:lnTo>
                <a:lnTo>
                  <a:pt x="18784" y="4705"/>
                </a:lnTo>
                <a:lnTo>
                  <a:pt x="18459" y="4491"/>
                </a:lnTo>
                <a:lnTo>
                  <a:pt x="18134" y="4384"/>
                </a:lnTo>
                <a:lnTo>
                  <a:pt x="17765" y="4331"/>
                </a:lnTo>
                <a:lnTo>
                  <a:pt x="17375" y="4224"/>
                </a:lnTo>
                <a:lnTo>
                  <a:pt x="16964" y="4224"/>
                </a:lnTo>
                <a:lnTo>
                  <a:pt x="16617" y="4224"/>
                </a:lnTo>
                <a:lnTo>
                  <a:pt x="4983" y="4224"/>
                </a:lnTo>
                <a:lnTo>
                  <a:pt x="4593" y="4224"/>
                </a:lnTo>
                <a:lnTo>
                  <a:pt x="4225" y="4224"/>
                </a:lnTo>
                <a:lnTo>
                  <a:pt x="3835" y="4331"/>
                </a:lnTo>
                <a:lnTo>
                  <a:pt x="3466" y="4384"/>
                </a:lnTo>
                <a:lnTo>
                  <a:pt x="3141" y="4491"/>
                </a:lnTo>
                <a:lnTo>
                  <a:pt x="2795" y="4705"/>
                </a:lnTo>
                <a:lnTo>
                  <a:pt x="2535" y="4865"/>
                </a:lnTo>
                <a:lnTo>
                  <a:pt x="2318" y="5240"/>
                </a:lnTo>
                <a:lnTo>
                  <a:pt x="2275" y="5347"/>
                </a:lnTo>
                <a:lnTo>
                  <a:pt x="2231" y="5400"/>
                </a:lnTo>
                <a:lnTo>
                  <a:pt x="2188" y="5507"/>
                </a:lnTo>
                <a:lnTo>
                  <a:pt x="2188" y="5614"/>
                </a:lnTo>
                <a:lnTo>
                  <a:pt x="2166" y="5721"/>
                </a:lnTo>
                <a:lnTo>
                  <a:pt x="2166" y="5828"/>
                </a:lnTo>
                <a:lnTo>
                  <a:pt x="2123" y="5988"/>
                </a:lnTo>
                <a:lnTo>
                  <a:pt x="2123" y="6042"/>
                </a:lnTo>
                <a:lnTo>
                  <a:pt x="2123" y="7218"/>
                </a:lnTo>
                <a:lnTo>
                  <a:pt x="2123" y="8929"/>
                </a:lnTo>
                <a:lnTo>
                  <a:pt x="2123" y="11174"/>
                </a:lnTo>
                <a:lnTo>
                  <a:pt x="2123" y="13473"/>
                </a:lnTo>
                <a:lnTo>
                  <a:pt x="2123" y="15719"/>
                </a:lnTo>
                <a:lnTo>
                  <a:pt x="2123" y="17697"/>
                </a:lnTo>
                <a:lnTo>
                  <a:pt x="2123" y="19087"/>
                </a:lnTo>
                <a:lnTo>
                  <a:pt x="2123" y="19515"/>
                </a:lnTo>
                <a:moveTo>
                  <a:pt x="2318" y="5240"/>
                </a:moveTo>
                <a:lnTo>
                  <a:pt x="2123" y="4865"/>
                </a:lnTo>
                <a:lnTo>
                  <a:pt x="1907" y="4331"/>
                </a:lnTo>
                <a:lnTo>
                  <a:pt x="1712" y="3743"/>
                </a:lnTo>
                <a:lnTo>
                  <a:pt x="1473" y="3101"/>
                </a:lnTo>
                <a:lnTo>
                  <a:pt x="1343" y="2406"/>
                </a:lnTo>
                <a:lnTo>
                  <a:pt x="1170" y="1818"/>
                </a:lnTo>
                <a:lnTo>
                  <a:pt x="1062" y="1230"/>
                </a:lnTo>
                <a:lnTo>
                  <a:pt x="1018" y="802"/>
                </a:lnTo>
                <a:moveTo>
                  <a:pt x="19282" y="5240"/>
                </a:moveTo>
                <a:lnTo>
                  <a:pt x="19477" y="4865"/>
                </a:lnTo>
                <a:lnTo>
                  <a:pt x="19693" y="4331"/>
                </a:lnTo>
                <a:lnTo>
                  <a:pt x="19888" y="3743"/>
                </a:lnTo>
                <a:lnTo>
                  <a:pt x="20127" y="3101"/>
                </a:lnTo>
                <a:lnTo>
                  <a:pt x="20257" y="2406"/>
                </a:lnTo>
                <a:lnTo>
                  <a:pt x="20408" y="1818"/>
                </a:lnTo>
                <a:lnTo>
                  <a:pt x="20538" y="1230"/>
                </a:lnTo>
                <a:lnTo>
                  <a:pt x="20582" y="802"/>
                </a:lnTo>
                <a:moveTo>
                  <a:pt x="7908" y="4224"/>
                </a:moveTo>
                <a:lnTo>
                  <a:pt x="7908" y="6790"/>
                </a:lnTo>
                <a:lnTo>
                  <a:pt x="7908" y="16574"/>
                </a:lnTo>
                <a:lnTo>
                  <a:pt x="7908" y="19782"/>
                </a:lnTo>
                <a:lnTo>
                  <a:pt x="7908" y="4224"/>
                </a:lnTo>
                <a:moveTo>
                  <a:pt x="13692" y="4224"/>
                </a:moveTo>
                <a:lnTo>
                  <a:pt x="13692" y="6844"/>
                </a:lnTo>
                <a:lnTo>
                  <a:pt x="13692" y="16788"/>
                </a:lnTo>
                <a:lnTo>
                  <a:pt x="13692" y="20103"/>
                </a:lnTo>
                <a:lnTo>
                  <a:pt x="13692" y="4224"/>
                </a:lnTo>
              </a:path>
            </a:pathLst>
          </a:custGeom>
          <a:solidFill>
            <a:srgbClr val="FFFF00"/>
          </a:solidFill>
          <a:ln w="9525">
            <a:solidFill>
              <a:srgbClr val="FF0000"/>
            </a:solidFill>
            <a:miter lim="800000"/>
            <a:headEnd/>
            <a:tailEnd/>
          </a:ln>
          <a:effectLst>
            <a:outerShdw dist="107763" dir="2700000" algn="ctr" rotWithShape="0">
              <a:srgbClr val="808080"/>
            </a:outerShdw>
          </a:effectLst>
        </p:spPr>
        <p:txBody>
          <a:bodyPr/>
          <a:lstStyle/>
          <a:p>
            <a:endParaRPr lang="en-US"/>
          </a:p>
        </p:txBody>
      </p:sp>
      <p:sp>
        <p:nvSpPr>
          <p:cNvPr id="2069" name="couch1"/>
          <p:cNvSpPr>
            <a:spLocks noEditPoints="1" noChangeArrowheads="1"/>
          </p:cNvSpPr>
          <p:nvPr/>
        </p:nvSpPr>
        <p:spPr bwMode="auto">
          <a:xfrm>
            <a:off x="3708400" y="3933825"/>
            <a:ext cx="649288" cy="360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39 w 21600"/>
              <a:gd name="T13" fmla="*/ 6233 h 21600"/>
              <a:gd name="T14" fmla="*/ 18378 w 21600"/>
              <a:gd name="T15" fmla="*/ 19039 h 21600"/>
            </a:gdLst>
            <a:ahLst/>
            <a:cxnLst>
              <a:cxn ang="T8">
                <a:pos x="T0" y="T1"/>
              </a:cxn>
              <a:cxn ang="T9">
                <a:pos x="T2" y="T3"/>
              </a:cxn>
              <a:cxn ang="T10">
                <a:pos x="T4" y="T5"/>
              </a:cxn>
              <a:cxn ang="T11">
                <a:pos x="T6" y="T7"/>
              </a:cxn>
            </a:cxnLst>
            <a:rect l="T12" t="T13" r="T14" b="T15"/>
            <a:pathLst>
              <a:path w="21600" h="21600" extrusionOk="0">
                <a:moveTo>
                  <a:pt x="10768" y="20369"/>
                </a:moveTo>
                <a:lnTo>
                  <a:pt x="11046" y="20647"/>
                </a:lnTo>
                <a:lnTo>
                  <a:pt x="11389" y="20846"/>
                </a:lnTo>
                <a:lnTo>
                  <a:pt x="11838" y="21004"/>
                </a:lnTo>
                <a:lnTo>
                  <a:pt x="12352" y="21203"/>
                </a:lnTo>
                <a:lnTo>
                  <a:pt x="13572" y="21521"/>
                </a:lnTo>
                <a:lnTo>
                  <a:pt x="14942" y="21600"/>
                </a:lnTo>
                <a:lnTo>
                  <a:pt x="15670" y="21600"/>
                </a:lnTo>
                <a:lnTo>
                  <a:pt x="16334" y="21600"/>
                </a:lnTo>
                <a:lnTo>
                  <a:pt x="16976" y="21401"/>
                </a:lnTo>
                <a:lnTo>
                  <a:pt x="17533" y="21203"/>
                </a:lnTo>
                <a:lnTo>
                  <a:pt x="18089" y="21004"/>
                </a:lnTo>
                <a:lnTo>
                  <a:pt x="18496" y="20647"/>
                </a:lnTo>
                <a:lnTo>
                  <a:pt x="18860" y="20290"/>
                </a:lnTo>
                <a:lnTo>
                  <a:pt x="19095" y="19813"/>
                </a:lnTo>
                <a:lnTo>
                  <a:pt x="19374" y="20528"/>
                </a:lnTo>
                <a:lnTo>
                  <a:pt x="19631" y="21004"/>
                </a:lnTo>
                <a:lnTo>
                  <a:pt x="19909" y="21401"/>
                </a:lnTo>
                <a:lnTo>
                  <a:pt x="20294" y="21521"/>
                </a:lnTo>
                <a:lnTo>
                  <a:pt x="20572" y="21521"/>
                </a:lnTo>
                <a:lnTo>
                  <a:pt x="20894" y="21401"/>
                </a:lnTo>
                <a:lnTo>
                  <a:pt x="21129" y="21124"/>
                </a:lnTo>
                <a:lnTo>
                  <a:pt x="21343" y="20647"/>
                </a:lnTo>
                <a:lnTo>
                  <a:pt x="21493" y="20210"/>
                </a:lnTo>
                <a:lnTo>
                  <a:pt x="21600" y="19694"/>
                </a:lnTo>
                <a:lnTo>
                  <a:pt x="21600" y="19178"/>
                </a:lnTo>
                <a:lnTo>
                  <a:pt x="21600" y="18662"/>
                </a:lnTo>
                <a:lnTo>
                  <a:pt x="21493" y="18066"/>
                </a:lnTo>
                <a:lnTo>
                  <a:pt x="21343" y="17629"/>
                </a:lnTo>
                <a:lnTo>
                  <a:pt x="21129" y="17153"/>
                </a:lnTo>
                <a:lnTo>
                  <a:pt x="20894" y="16796"/>
                </a:lnTo>
                <a:lnTo>
                  <a:pt x="20894" y="10840"/>
                </a:lnTo>
                <a:lnTo>
                  <a:pt x="20894" y="2938"/>
                </a:lnTo>
                <a:lnTo>
                  <a:pt x="20894" y="2541"/>
                </a:lnTo>
                <a:lnTo>
                  <a:pt x="20894" y="2303"/>
                </a:lnTo>
                <a:lnTo>
                  <a:pt x="20851" y="1906"/>
                </a:lnTo>
                <a:lnTo>
                  <a:pt x="20787" y="1628"/>
                </a:lnTo>
                <a:lnTo>
                  <a:pt x="20744" y="1429"/>
                </a:lnTo>
                <a:lnTo>
                  <a:pt x="20637" y="1191"/>
                </a:lnTo>
                <a:lnTo>
                  <a:pt x="20530" y="993"/>
                </a:lnTo>
                <a:lnTo>
                  <a:pt x="20423" y="794"/>
                </a:lnTo>
                <a:lnTo>
                  <a:pt x="20123" y="476"/>
                </a:lnTo>
                <a:lnTo>
                  <a:pt x="19759" y="278"/>
                </a:lnTo>
                <a:lnTo>
                  <a:pt x="19309" y="79"/>
                </a:lnTo>
                <a:lnTo>
                  <a:pt x="18817" y="0"/>
                </a:lnTo>
                <a:lnTo>
                  <a:pt x="18196" y="0"/>
                </a:lnTo>
                <a:lnTo>
                  <a:pt x="17490" y="0"/>
                </a:lnTo>
                <a:lnTo>
                  <a:pt x="16676" y="0"/>
                </a:lnTo>
                <a:lnTo>
                  <a:pt x="15799" y="0"/>
                </a:lnTo>
                <a:lnTo>
                  <a:pt x="10832" y="0"/>
                </a:lnTo>
                <a:lnTo>
                  <a:pt x="5801" y="0"/>
                </a:lnTo>
                <a:lnTo>
                  <a:pt x="4945" y="0"/>
                </a:lnTo>
                <a:lnTo>
                  <a:pt x="4110" y="0"/>
                </a:lnTo>
                <a:lnTo>
                  <a:pt x="3404" y="0"/>
                </a:lnTo>
                <a:lnTo>
                  <a:pt x="2804" y="0"/>
                </a:lnTo>
                <a:lnTo>
                  <a:pt x="2291" y="79"/>
                </a:lnTo>
                <a:lnTo>
                  <a:pt x="1841" y="278"/>
                </a:lnTo>
                <a:lnTo>
                  <a:pt x="1477" y="476"/>
                </a:lnTo>
                <a:lnTo>
                  <a:pt x="1177" y="794"/>
                </a:lnTo>
                <a:lnTo>
                  <a:pt x="1070" y="993"/>
                </a:lnTo>
                <a:lnTo>
                  <a:pt x="963" y="1191"/>
                </a:lnTo>
                <a:lnTo>
                  <a:pt x="856" y="1429"/>
                </a:lnTo>
                <a:lnTo>
                  <a:pt x="813" y="1628"/>
                </a:lnTo>
                <a:lnTo>
                  <a:pt x="749" y="1906"/>
                </a:lnTo>
                <a:lnTo>
                  <a:pt x="706" y="2303"/>
                </a:lnTo>
                <a:lnTo>
                  <a:pt x="706" y="2541"/>
                </a:lnTo>
                <a:lnTo>
                  <a:pt x="706" y="2938"/>
                </a:lnTo>
                <a:lnTo>
                  <a:pt x="706" y="10681"/>
                </a:lnTo>
                <a:lnTo>
                  <a:pt x="706" y="16796"/>
                </a:lnTo>
                <a:lnTo>
                  <a:pt x="471" y="17153"/>
                </a:lnTo>
                <a:lnTo>
                  <a:pt x="257" y="17629"/>
                </a:lnTo>
                <a:lnTo>
                  <a:pt x="107" y="18066"/>
                </a:lnTo>
                <a:lnTo>
                  <a:pt x="0" y="18662"/>
                </a:lnTo>
                <a:lnTo>
                  <a:pt x="0" y="19178"/>
                </a:lnTo>
                <a:lnTo>
                  <a:pt x="0" y="19694"/>
                </a:lnTo>
                <a:lnTo>
                  <a:pt x="107" y="20210"/>
                </a:lnTo>
                <a:lnTo>
                  <a:pt x="257" y="20647"/>
                </a:lnTo>
                <a:lnTo>
                  <a:pt x="471" y="21124"/>
                </a:lnTo>
                <a:lnTo>
                  <a:pt x="706" y="21401"/>
                </a:lnTo>
                <a:lnTo>
                  <a:pt x="1028" y="21521"/>
                </a:lnTo>
                <a:lnTo>
                  <a:pt x="1306" y="21521"/>
                </a:lnTo>
                <a:lnTo>
                  <a:pt x="1691" y="21401"/>
                </a:lnTo>
                <a:lnTo>
                  <a:pt x="1948" y="21004"/>
                </a:lnTo>
                <a:lnTo>
                  <a:pt x="2248" y="20528"/>
                </a:lnTo>
                <a:lnTo>
                  <a:pt x="2505" y="19813"/>
                </a:lnTo>
                <a:lnTo>
                  <a:pt x="2697" y="20290"/>
                </a:lnTo>
                <a:lnTo>
                  <a:pt x="3061" y="20647"/>
                </a:lnTo>
                <a:lnTo>
                  <a:pt x="3511" y="21004"/>
                </a:lnTo>
                <a:lnTo>
                  <a:pt x="4003" y="21203"/>
                </a:lnTo>
                <a:lnTo>
                  <a:pt x="4624" y="21401"/>
                </a:lnTo>
                <a:lnTo>
                  <a:pt x="5288" y="21600"/>
                </a:lnTo>
                <a:lnTo>
                  <a:pt x="5930" y="21600"/>
                </a:lnTo>
                <a:lnTo>
                  <a:pt x="6593" y="21600"/>
                </a:lnTo>
                <a:lnTo>
                  <a:pt x="7964" y="21521"/>
                </a:lnTo>
                <a:lnTo>
                  <a:pt x="9184" y="21203"/>
                </a:lnTo>
                <a:lnTo>
                  <a:pt x="9719" y="21004"/>
                </a:lnTo>
                <a:lnTo>
                  <a:pt x="10168" y="20846"/>
                </a:lnTo>
                <a:lnTo>
                  <a:pt x="10511" y="20647"/>
                </a:lnTo>
                <a:lnTo>
                  <a:pt x="10768" y="20369"/>
                </a:lnTo>
                <a:close/>
              </a:path>
              <a:path w="21600" h="21600" extrusionOk="0">
                <a:moveTo>
                  <a:pt x="19095" y="19813"/>
                </a:moveTo>
                <a:lnTo>
                  <a:pt x="19095" y="19297"/>
                </a:lnTo>
                <a:lnTo>
                  <a:pt x="19095" y="17947"/>
                </a:lnTo>
                <a:lnTo>
                  <a:pt x="19095" y="16041"/>
                </a:lnTo>
                <a:lnTo>
                  <a:pt x="19095" y="13659"/>
                </a:lnTo>
                <a:lnTo>
                  <a:pt x="19095" y="11316"/>
                </a:lnTo>
                <a:lnTo>
                  <a:pt x="19095" y="9053"/>
                </a:lnTo>
                <a:lnTo>
                  <a:pt x="19095" y="7266"/>
                </a:lnTo>
                <a:lnTo>
                  <a:pt x="19095" y="6115"/>
                </a:lnTo>
                <a:lnTo>
                  <a:pt x="19095" y="6035"/>
                </a:lnTo>
                <a:lnTo>
                  <a:pt x="19095" y="5876"/>
                </a:lnTo>
                <a:lnTo>
                  <a:pt x="19095" y="5797"/>
                </a:lnTo>
                <a:lnTo>
                  <a:pt x="19053" y="5678"/>
                </a:lnTo>
                <a:lnTo>
                  <a:pt x="18988" y="5599"/>
                </a:lnTo>
                <a:lnTo>
                  <a:pt x="18988" y="5479"/>
                </a:lnTo>
                <a:lnTo>
                  <a:pt x="18967" y="5400"/>
                </a:lnTo>
                <a:lnTo>
                  <a:pt x="18924" y="5281"/>
                </a:lnTo>
                <a:lnTo>
                  <a:pt x="18646" y="4884"/>
                </a:lnTo>
                <a:lnTo>
                  <a:pt x="18325" y="4765"/>
                </a:lnTo>
                <a:lnTo>
                  <a:pt x="17939" y="4566"/>
                </a:lnTo>
                <a:lnTo>
                  <a:pt x="17533" y="4447"/>
                </a:lnTo>
                <a:lnTo>
                  <a:pt x="17126" y="4368"/>
                </a:lnTo>
                <a:lnTo>
                  <a:pt x="16676" y="4249"/>
                </a:lnTo>
                <a:lnTo>
                  <a:pt x="16227" y="4249"/>
                </a:lnTo>
                <a:lnTo>
                  <a:pt x="15799" y="4249"/>
                </a:lnTo>
                <a:lnTo>
                  <a:pt x="10768" y="4249"/>
                </a:lnTo>
                <a:lnTo>
                  <a:pt x="5801" y="4249"/>
                </a:lnTo>
                <a:lnTo>
                  <a:pt x="5373" y="4249"/>
                </a:lnTo>
                <a:lnTo>
                  <a:pt x="4945" y="4249"/>
                </a:lnTo>
                <a:lnTo>
                  <a:pt x="4496" y="4368"/>
                </a:lnTo>
                <a:lnTo>
                  <a:pt x="4067" y="4447"/>
                </a:lnTo>
                <a:lnTo>
                  <a:pt x="3618" y="4566"/>
                </a:lnTo>
                <a:lnTo>
                  <a:pt x="3275" y="4765"/>
                </a:lnTo>
                <a:lnTo>
                  <a:pt x="2954" y="4884"/>
                </a:lnTo>
                <a:lnTo>
                  <a:pt x="2697" y="5281"/>
                </a:lnTo>
                <a:lnTo>
                  <a:pt x="2633" y="5400"/>
                </a:lnTo>
                <a:lnTo>
                  <a:pt x="2612" y="5479"/>
                </a:lnTo>
                <a:lnTo>
                  <a:pt x="2547" y="5599"/>
                </a:lnTo>
                <a:lnTo>
                  <a:pt x="2547" y="5678"/>
                </a:lnTo>
                <a:lnTo>
                  <a:pt x="2505" y="5797"/>
                </a:lnTo>
                <a:lnTo>
                  <a:pt x="2505" y="5876"/>
                </a:lnTo>
                <a:lnTo>
                  <a:pt x="2505" y="6035"/>
                </a:lnTo>
                <a:lnTo>
                  <a:pt x="2505" y="6115"/>
                </a:lnTo>
                <a:lnTo>
                  <a:pt x="2505" y="7266"/>
                </a:lnTo>
                <a:lnTo>
                  <a:pt x="2505" y="9053"/>
                </a:lnTo>
                <a:lnTo>
                  <a:pt x="2505" y="11316"/>
                </a:lnTo>
                <a:lnTo>
                  <a:pt x="2505" y="13659"/>
                </a:lnTo>
                <a:lnTo>
                  <a:pt x="2505" y="16041"/>
                </a:lnTo>
                <a:lnTo>
                  <a:pt x="2505" y="17947"/>
                </a:lnTo>
                <a:lnTo>
                  <a:pt x="2505" y="19297"/>
                </a:lnTo>
                <a:lnTo>
                  <a:pt x="2505" y="19813"/>
                </a:lnTo>
                <a:moveTo>
                  <a:pt x="10768" y="4249"/>
                </a:moveTo>
                <a:lnTo>
                  <a:pt x="10768" y="5599"/>
                </a:lnTo>
                <a:lnTo>
                  <a:pt x="10768" y="9490"/>
                </a:lnTo>
                <a:lnTo>
                  <a:pt x="10768" y="12190"/>
                </a:lnTo>
                <a:lnTo>
                  <a:pt x="10768" y="14850"/>
                </a:lnTo>
                <a:lnTo>
                  <a:pt x="10789" y="18662"/>
                </a:lnTo>
                <a:lnTo>
                  <a:pt x="10811" y="20369"/>
                </a:lnTo>
                <a:lnTo>
                  <a:pt x="10768" y="4249"/>
                </a:lnTo>
                <a:moveTo>
                  <a:pt x="2697" y="5281"/>
                </a:moveTo>
                <a:lnTo>
                  <a:pt x="2440" y="4884"/>
                </a:lnTo>
                <a:lnTo>
                  <a:pt x="2184" y="4447"/>
                </a:lnTo>
                <a:lnTo>
                  <a:pt x="1948" y="3772"/>
                </a:lnTo>
                <a:lnTo>
                  <a:pt x="1734" y="3137"/>
                </a:lnTo>
                <a:lnTo>
                  <a:pt x="1520" y="2462"/>
                </a:lnTo>
                <a:lnTo>
                  <a:pt x="1370" y="1826"/>
                </a:lnTo>
                <a:lnTo>
                  <a:pt x="1242" y="1231"/>
                </a:lnTo>
                <a:lnTo>
                  <a:pt x="1177" y="794"/>
                </a:lnTo>
                <a:moveTo>
                  <a:pt x="18924" y="5281"/>
                </a:moveTo>
                <a:lnTo>
                  <a:pt x="19160" y="4884"/>
                </a:lnTo>
                <a:lnTo>
                  <a:pt x="19416" y="4447"/>
                </a:lnTo>
                <a:lnTo>
                  <a:pt x="19631" y="3772"/>
                </a:lnTo>
                <a:lnTo>
                  <a:pt x="19866" y="3137"/>
                </a:lnTo>
                <a:lnTo>
                  <a:pt x="20080" y="2462"/>
                </a:lnTo>
                <a:lnTo>
                  <a:pt x="20230" y="1826"/>
                </a:lnTo>
                <a:lnTo>
                  <a:pt x="20358" y="1231"/>
                </a:lnTo>
                <a:lnTo>
                  <a:pt x="20423" y="794"/>
                </a:lnTo>
              </a:path>
            </a:pathLst>
          </a:custGeom>
          <a:solidFill>
            <a:schemeClr val="accent1"/>
          </a:solidFill>
          <a:ln w="19050">
            <a:solidFill>
              <a:srgbClr val="FF0000"/>
            </a:solidFill>
            <a:miter lim="800000"/>
            <a:headEnd/>
            <a:tailEnd/>
          </a:ln>
          <a:effectLst>
            <a:outerShdw dist="107763" dir="2700000" algn="ctr" rotWithShape="0">
              <a:srgbClr val="808080"/>
            </a:outerShdw>
          </a:effectLst>
        </p:spPr>
        <p:txBody>
          <a:bodyPr/>
          <a:lstStyle/>
          <a:p>
            <a:endParaRPr lang="en-US"/>
          </a:p>
        </p:txBody>
      </p:sp>
      <p:sp>
        <p:nvSpPr>
          <p:cNvPr id="2070" name="AutoShape 406"/>
          <p:cNvSpPr>
            <a:spLocks noChangeArrowheads="1"/>
          </p:cNvSpPr>
          <p:nvPr/>
        </p:nvSpPr>
        <p:spPr bwMode="auto">
          <a:xfrm>
            <a:off x="684213" y="3573463"/>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No.1</a:t>
            </a:r>
          </a:p>
        </p:txBody>
      </p:sp>
      <p:sp>
        <p:nvSpPr>
          <p:cNvPr id="2071" name="AutoShape 407"/>
          <p:cNvSpPr>
            <a:spLocks noChangeArrowheads="1"/>
          </p:cNvSpPr>
          <p:nvPr/>
        </p:nvSpPr>
        <p:spPr bwMode="auto">
          <a:xfrm>
            <a:off x="2195513" y="3573463"/>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No.2</a:t>
            </a:r>
          </a:p>
        </p:txBody>
      </p:sp>
      <p:sp>
        <p:nvSpPr>
          <p:cNvPr id="2072" name="AutoShape 408"/>
          <p:cNvSpPr>
            <a:spLocks noChangeArrowheads="1"/>
          </p:cNvSpPr>
          <p:nvPr/>
        </p:nvSpPr>
        <p:spPr bwMode="auto">
          <a:xfrm>
            <a:off x="3708400" y="3573463"/>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No.3</a:t>
            </a:r>
          </a:p>
        </p:txBody>
      </p:sp>
      <p:sp>
        <p:nvSpPr>
          <p:cNvPr id="2073" name="AutoShape 409"/>
          <p:cNvSpPr>
            <a:spLocks noChangeArrowheads="1"/>
          </p:cNvSpPr>
          <p:nvPr/>
        </p:nvSpPr>
        <p:spPr bwMode="auto">
          <a:xfrm>
            <a:off x="395288" y="5013325"/>
            <a:ext cx="6408737" cy="1368425"/>
          </a:xfrm>
          <a:prstGeom prst="roundRect">
            <a:avLst>
              <a:gd name="adj" fmla="val 551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800"/>
          </a:p>
        </p:txBody>
      </p:sp>
      <p:sp>
        <p:nvSpPr>
          <p:cNvPr id="2074" name="Rectangle 410"/>
          <p:cNvSpPr>
            <a:spLocks noChangeArrowheads="1"/>
          </p:cNvSpPr>
          <p:nvPr/>
        </p:nvSpPr>
        <p:spPr bwMode="auto">
          <a:xfrm>
            <a:off x="250825" y="4941888"/>
            <a:ext cx="2376488" cy="2873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en-US" sz="800" b="1"/>
              <a:t>Multiple designs including set(s) of variants</a:t>
            </a:r>
            <a:endParaRPr lang="en-US" altLang="en-US" sz="800" b="1"/>
          </a:p>
        </p:txBody>
      </p:sp>
      <p:sp>
        <p:nvSpPr>
          <p:cNvPr id="2075" name="couch2"/>
          <p:cNvSpPr>
            <a:spLocks noEditPoints="1" noChangeArrowheads="1"/>
          </p:cNvSpPr>
          <p:nvPr/>
        </p:nvSpPr>
        <p:spPr bwMode="auto">
          <a:xfrm>
            <a:off x="611188" y="5734050"/>
            <a:ext cx="790575" cy="431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062 w 21600"/>
              <a:gd name="T19" fmla="*/ 6469 h 21600"/>
              <a:gd name="T20" fmla="*/ 18553 w 21600"/>
              <a:gd name="T21" fmla="*/ 17831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19477" y="19515"/>
                </a:moveTo>
                <a:lnTo>
                  <a:pt x="19563" y="19889"/>
                </a:lnTo>
                <a:lnTo>
                  <a:pt x="19672" y="20263"/>
                </a:lnTo>
                <a:lnTo>
                  <a:pt x="19780" y="20531"/>
                </a:lnTo>
                <a:lnTo>
                  <a:pt x="19888" y="20691"/>
                </a:lnTo>
                <a:lnTo>
                  <a:pt x="20170" y="21119"/>
                </a:lnTo>
                <a:lnTo>
                  <a:pt x="20408" y="21172"/>
                </a:lnTo>
                <a:lnTo>
                  <a:pt x="20712" y="21172"/>
                </a:lnTo>
                <a:lnTo>
                  <a:pt x="20950" y="21119"/>
                </a:lnTo>
                <a:lnTo>
                  <a:pt x="21167" y="20691"/>
                </a:lnTo>
                <a:lnTo>
                  <a:pt x="21362" y="20370"/>
                </a:lnTo>
                <a:lnTo>
                  <a:pt x="21513" y="19889"/>
                </a:lnTo>
                <a:lnTo>
                  <a:pt x="21600" y="19408"/>
                </a:lnTo>
                <a:lnTo>
                  <a:pt x="21600" y="18873"/>
                </a:lnTo>
                <a:lnTo>
                  <a:pt x="21557" y="18285"/>
                </a:lnTo>
                <a:lnTo>
                  <a:pt x="21470" y="17857"/>
                </a:lnTo>
                <a:lnTo>
                  <a:pt x="21362" y="17376"/>
                </a:lnTo>
                <a:lnTo>
                  <a:pt x="21167" y="16895"/>
                </a:lnTo>
                <a:lnTo>
                  <a:pt x="20993" y="16574"/>
                </a:lnTo>
                <a:lnTo>
                  <a:pt x="20993" y="10533"/>
                </a:lnTo>
                <a:lnTo>
                  <a:pt x="20993" y="2887"/>
                </a:lnTo>
                <a:lnTo>
                  <a:pt x="20993" y="2513"/>
                </a:lnTo>
                <a:lnTo>
                  <a:pt x="20950" y="2192"/>
                </a:lnTo>
                <a:lnTo>
                  <a:pt x="20950" y="1925"/>
                </a:lnTo>
                <a:lnTo>
                  <a:pt x="20863" y="1604"/>
                </a:lnTo>
                <a:lnTo>
                  <a:pt x="20820" y="1390"/>
                </a:lnTo>
                <a:lnTo>
                  <a:pt x="20755" y="1176"/>
                </a:lnTo>
                <a:lnTo>
                  <a:pt x="20668" y="962"/>
                </a:lnTo>
                <a:lnTo>
                  <a:pt x="20582" y="802"/>
                </a:lnTo>
                <a:lnTo>
                  <a:pt x="20300" y="481"/>
                </a:lnTo>
                <a:lnTo>
                  <a:pt x="19997" y="321"/>
                </a:lnTo>
                <a:lnTo>
                  <a:pt x="19628" y="107"/>
                </a:lnTo>
                <a:lnTo>
                  <a:pt x="19195" y="0"/>
                </a:lnTo>
                <a:lnTo>
                  <a:pt x="18654" y="0"/>
                </a:lnTo>
                <a:lnTo>
                  <a:pt x="18047" y="0"/>
                </a:lnTo>
                <a:lnTo>
                  <a:pt x="17375" y="0"/>
                </a:lnTo>
                <a:lnTo>
                  <a:pt x="16617" y="0"/>
                </a:lnTo>
                <a:lnTo>
                  <a:pt x="10768" y="0"/>
                </a:lnTo>
                <a:lnTo>
                  <a:pt x="4983" y="0"/>
                </a:lnTo>
                <a:lnTo>
                  <a:pt x="4225" y="0"/>
                </a:lnTo>
                <a:lnTo>
                  <a:pt x="3553" y="0"/>
                </a:lnTo>
                <a:lnTo>
                  <a:pt x="2946" y="0"/>
                </a:lnTo>
                <a:lnTo>
                  <a:pt x="2405" y="0"/>
                </a:lnTo>
                <a:lnTo>
                  <a:pt x="1972" y="107"/>
                </a:lnTo>
                <a:lnTo>
                  <a:pt x="1582" y="321"/>
                </a:lnTo>
                <a:lnTo>
                  <a:pt x="1257" y="481"/>
                </a:lnTo>
                <a:lnTo>
                  <a:pt x="1018" y="802"/>
                </a:lnTo>
                <a:lnTo>
                  <a:pt x="932" y="962"/>
                </a:lnTo>
                <a:lnTo>
                  <a:pt x="845" y="1176"/>
                </a:lnTo>
                <a:lnTo>
                  <a:pt x="780" y="1390"/>
                </a:lnTo>
                <a:lnTo>
                  <a:pt x="737" y="1604"/>
                </a:lnTo>
                <a:lnTo>
                  <a:pt x="650" y="1925"/>
                </a:lnTo>
                <a:lnTo>
                  <a:pt x="650" y="2192"/>
                </a:lnTo>
                <a:lnTo>
                  <a:pt x="607" y="2513"/>
                </a:lnTo>
                <a:lnTo>
                  <a:pt x="607" y="2887"/>
                </a:lnTo>
                <a:lnTo>
                  <a:pt x="607" y="10800"/>
                </a:lnTo>
                <a:lnTo>
                  <a:pt x="607" y="16574"/>
                </a:lnTo>
                <a:lnTo>
                  <a:pt x="433" y="16895"/>
                </a:lnTo>
                <a:lnTo>
                  <a:pt x="238" y="17376"/>
                </a:lnTo>
                <a:lnTo>
                  <a:pt x="130" y="17857"/>
                </a:lnTo>
                <a:lnTo>
                  <a:pt x="43" y="18285"/>
                </a:lnTo>
                <a:lnTo>
                  <a:pt x="0" y="18873"/>
                </a:lnTo>
                <a:lnTo>
                  <a:pt x="0" y="19408"/>
                </a:lnTo>
                <a:lnTo>
                  <a:pt x="87" y="19889"/>
                </a:lnTo>
                <a:lnTo>
                  <a:pt x="238" y="20370"/>
                </a:lnTo>
                <a:lnTo>
                  <a:pt x="433" y="20691"/>
                </a:lnTo>
                <a:lnTo>
                  <a:pt x="650" y="21119"/>
                </a:lnTo>
                <a:lnTo>
                  <a:pt x="888" y="21172"/>
                </a:lnTo>
                <a:lnTo>
                  <a:pt x="1148" y="21172"/>
                </a:lnTo>
                <a:lnTo>
                  <a:pt x="1430" y="21119"/>
                </a:lnTo>
                <a:lnTo>
                  <a:pt x="1668" y="20691"/>
                </a:lnTo>
                <a:lnTo>
                  <a:pt x="1820" y="20531"/>
                </a:lnTo>
                <a:lnTo>
                  <a:pt x="1928" y="20263"/>
                </a:lnTo>
                <a:lnTo>
                  <a:pt x="2037" y="19889"/>
                </a:lnTo>
                <a:lnTo>
                  <a:pt x="2123" y="19515"/>
                </a:lnTo>
                <a:lnTo>
                  <a:pt x="2275" y="19889"/>
                </a:lnTo>
                <a:lnTo>
                  <a:pt x="2491" y="20210"/>
                </a:lnTo>
                <a:lnTo>
                  <a:pt x="2795" y="20370"/>
                </a:lnTo>
                <a:lnTo>
                  <a:pt x="3141" y="20638"/>
                </a:lnTo>
                <a:lnTo>
                  <a:pt x="3553" y="20798"/>
                </a:lnTo>
                <a:lnTo>
                  <a:pt x="3965" y="21012"/>
                </a:lnTo>
                <a:lnTo>
                  <a:pt x="4398" y="21119"/>
                </a:lnTo>
                <a:lnTo>
                  <a:pt x="4896" y="21172"/>
                </a:lnTo>
                <a:lnTo>
                  <a:pt x="5373" y="21172"/>
                </a:lnTo>
                <a:lnTo>
                  <a:pt x="5828" y="21172"/>
                </a:lnTo>
                <a:lnTo>
                  <a:pt x="6283" y="21119"/>
                </a:lnTo>
                <a:lnTo>
                  <a:pt x="6738" y="20905"/>
                </a:lnTo>
                <a:lnTo>
                  <a:pt x="7128" y="20691"/>
                </a:lnTo>
                <a:lnTo>
                  <a:pt x="7453" y="20531"/>
                </a:lnTo>
                <a:lnTo>
                  <a:pt x="7713" y="20210"/>
                </a:lnTo>
                <a:lnTo>
                  <a:pt x="7908" y="19782"/>
                </a:lnTo>
                <a:lnTo>
                  <a:pt x="8059" y="20103"/>
                </a:lnTo>
                <a:lnTo>
                  <a:pt x="8276" y="20263"/>
                </a:lnTo>
                <a:lnTo>
                  <a:pt x="8579" y="20424"/>
                </a:lnTo>
                <a:lnTo>
                  <a:pt x="8926" y="20638"/>
                </a:lnTo>
                <a:lnTo>
                  <a:pt x="9381" y="20798"/>
                </a:lnTo>
                <a:lnTo>
                  <a:pt x="9814" y="21012"/>
                </a:lnTo>
                <a:lnTo>
                  <a:pt x="10313" y="21119"/>
                </a:lnTo>
                <a:lnTo>
                  <a:pt x="10789" y="21119"/>
                </a:lnTo>
                <a:lnTo>
                  <a:pt x="11244" y="21119"/>
                </a:lnTo>
                <a:lnTo>
                  <a:pt x="11699" y="21119"/>
                </a:lnTo>
                <a:lnTo>
                  <a:pt x="12111" y="21012"/>
                </a:lnTo>
                <a:lnTo>
                  <a:pt x="12522" y="20905"/>
                </a:lnTo>
                <a:lnTo>
                  <a:pt x="12912" y="20798"/>
                </a:lnTo>
                <a:lnTo>
                  <a:pt x="13194" y="20531"/>
                </a:lnTo>
                <a:lnTo>
                  <a:pt x="13454" y="20370"/>
                </a:lnTo>
                <a:lnTo>
                  <a:pt x="13692" y="20103"/>
                </a:lnTo>
                <a:lnTo>
                  <a:pt x="13844" y="20424"/>
                </a:lnTo>
                <a:lnTo>
                  <a:pt x="14104" y="20691"/>
                </a:lnTo>
                <a:lnTo>
                  <a:pt x="14386" y="21012"/>
                </a:lnTo>
                <a:lnTo>
                  <a:pt x="14797" y="21279"/>
                </a:lnTo>
                <a:lnTo>
                  <a:pt x="15165" y="21493"/>
                </a:lnTo>
                <a:lnTo>
                  <a:pt x="15599" y="21600"/>
                </a:lnTo>
                <a:lnTo>
                  <a:pt x="16097" y="21600"/>
                </a:lnTo>
                <a:lnTo>
                  <a:pt x="16552" y="21600"/>
                </a:lnTo>
                <a:lnTo>
                  <a:pt x="17029" y="21600"/>
                </a:lnTo>
                <a:lnTo>
                  <a:pt x="17484" y="21386"/>
                </a:lnTo>
                <a:lnTo>
                  <a:pt x="17939" y="21279"/>
                </a:lnTo>
                <a:lnTo>
                  <a:pt x="18350" y="21012"/>
                </a:lnTo>
                <a:lnTo>
                  <a:pt x="18719" y="20691"/>
                </a:lnTo>
                <a:lnTo>
                  <a:pt x="19022" y="20370"/>
                </a:lnTo>
                <a:lnTo>
                  <a:pt x="19282" y="19996"/>
                </a:lnTo>
                <a:lnTo>
                  <a:pt x="19477" y="19515"/>
                </a:lnTo>
                <a:close/>
              </a:path>
              <a:path w="21600" h="21600" extrusionOk="0">
                <a:moveTo>
                  <a:pt x="19477" y="19515"/>
                </a:moveTo>
                <a:lnTo>
                  <a:pt x="19477" y="19515"/>
                </a:lnTo>
                <a:lnTo>
                  <a:pt x="19477" y="19087"/>
                </a:lnTo>
                <a:lnTo>
                  <a:pt x="19477" y="17697"/>
                </a:lnTo>
                <a:lnTo>
                  <a:pt x="19477" y="15719"/>
                </a:lnTo>
                <a:lnTo>
                  <a:pt x="19477" y="13473"/>
                </a:lnTo>
                <a:lnTo>
                  <a:pt x="19477" y="11174"/>
                </a:lnTo>
                <a:lnTo>
                  <a:pt x="19477" y="8929"/>
                </a:lnTo>
                <a:lnTo>
                  <a:pt x="19477" y="7218"/>
                </a:lnTo>
                <a:lnTo>
                  <a:pt x="19477" y="6042"/>
                </a:lnTo>
                <a:lnTo>
                  <a:pt x="19434" y="5988"/>
                </a:lnTo>
                <a:lnTo>
                  <a:pt x="19434" y="5828"/>
                </a:lnTo>
                <a:lnTo>
                  <a:pt x="19434" y="5721"/>
                </a:lnTo>
                <a:lnTo>
                  <a:pt x="19390" y="5614"/>
                </a:lnTo>
                <a:lnTo>
                  <a:pt x="19390" y="5507"/>
                </a:lnTo>
                <a:lnTo>
                  <a:pt x="19369" y="5400"/>
                </a:lnTo>
                <a:lnTo>
                  <a:pt x="19325" y="5347"/>
                </a:lnTo>
                <a:lnTo>
                  <a:pt x="19282" y="5240"/>
                </a:lnTo>
                <a:lnTo>
                  <a:pt x="19065" y="4865"/>
                </a:lnTo>
                <a:lnTo>
                  <a:pt x="18784" y="4705"/>
                </a:lnTo>
                <a:lnTo>
                  <a:pt x="18459" y="4491"/>
                </a:lnTo>
                <a:lnTo>
                  <a:pt x="18134" y="4384"/>
                </a:lnTo>
                <a:lnTo>
                  <a:pt x="17765" y="4331"/>
                </a:lnTo>
                <a:lnTo>
                  <a:pt x="17375" y="4224"/>
                </a:lnTo>
                <a:lnTo>
                  <a:pt x="16964" y="4224"/>
                </a:lnTo>
                <a:lnTo>
                  <a:pt x="16617" y="4224"/>
                </a:lnTo>
                <a:lnTo>
                  <a:pt x="4983" y="4224"/>
                </a:lnTo>
                <a:lnTo>
                  <a:pt x="4593" y="4224"/>
                </a:lnTo>
                <a:lnTo>
                  <a:pt x="4225" y="4224"/>
                </a:lnTo>
                <a:lnTo>
                  <a:pt x="3835" y="4331"/>
                </a:lnTo>
                <a:lnTo>
                  <a:pt x="3466" y="4384"/>
                </a:lnTo>
                <a:lnTo>
                  <a:pt x="3141" y="4491"/>
                </a:lnTo>
                <a:lnTo>
                  <a:pt x="2795" y="4705"/>
                </a:lnTo>
                <a:lnTo>
                  <a:pt x="2535" y="4865"/>
                </a:lnTo>
                <a:lnTo>
                  <a:pt x="2318" y="5240"/>
                </a:lnTo>
                <a:lnTo>
                  <a:pt x="2275" y="5347"/>
                </a:lnTo>
                <a:lnTo>
                  <a:pt x="2231" y="5400"/>
                </a:lnTo>
                <a:lnTo>
                  <a:pt x="2188" y="5507"/>
                </a:lnTo>
                <a:lnTo>
                  <a:pt x="2188" y="5614"/>
                </a:lnTo>
                <a:lnTo>
                  <a:pt x="2166" y="5721"/>
                </a:lnTo>
                <a:lnTo>
                  <a:pt x="2166" y="5828"/>
                </a:lnTo>
                <a:lnTo>
                  <a:pt x="2123" y="5988"/>
                </a:lnTo>
                <a:lnTo>
                  <a:pt x="2123" y="6042"/>
                </a:lnTo>
                <a:lnTo>
                  <a:pt x="2123" y="7218"/>
                </a:lnTo>
                <a:lnTo>
                  <a:pt x="2123" y="8929"/>
                </a:lnTo>
                <a:lnTo>
                  <a:pt x="2123" y="11174"/>
                </a:lnTo>
                <a:lnTo>
                  <a:pt x="2123" y="13473"/>
                </a:lnTo>
                <a:lnTo>
                  <a:pt x="2123" y="15719"/>
                </a:lnTo>
                <a:lnTo>
                  <a:pt x="2123" y="17697"/>
                </a:lnTo>
                <a:lnTo>
                  <a:pt x="2123" y="19087"/>
                </a:lnTo>
                <a:lnTo>
                  <a:pt x="2123" y="19515"/>
                </a:lnTo>
                <a:moveTo>
                  <a:pt x="2318" y="5240"/>
                </a:moveTo>
                <a:lnTo>
                  <a:pt x="2123" y="4865"/>
                </a:lnTo>
                <a:lnTo>
                  <a:pt x="1907" y="4331"/>
                </a:lnTo>
                <a:lnTo>
                  <a:pt x="1712" y="3743"/>
                </a:lnTo>
                <a:lnTo>
                  <a:pt x="1473" y="3101"/>
                </a:lnTo>
                <a:lnTo>
                  <a:pt x="1343" y="2406"/>
                </a:lnTo>
                <a:lnTo>
                  <a:pt x="1170" y="1818"/>
                </a:lnTo>
                <a:lnTo>
                  <a:pt x="1062" y="1230"/>
                </a:lnTo>
                <a:lnTo>
                  <a:pt x="1018" y="802"/>
                </a:lnTo>
                <a:moveTo>
                  <a:pt x="19282" y="5240"/>
                </a:moveTo>
                <a:lnTo>
                  <a:pt x="19477" y="4865"/>
                </a:lnTo>
                <a:lnTo>
                  <a:pt x="19693" y="4331"/>
                </a:lnTo>
                <a:lnTo>
                  <a:pt x="19888" y="3743"/>
                </a:lnTo>
                <a:lnTo>
                  <a:pt x="20127" y="3101"/>
                </a:lnTo>
                <a:lnTo>
                  <a:pt x="20257" y="2406"/>
                </a:lnTo>
                <a:lnTo>
                  <a:pt x="20408" y="1818"/>
                </a:lnTo>
                <a:lnTo>
                  <a:pt x="20538" y="1230"/>
                </a:lnTo>
                <a:lnTo>
                  <a:pt x="20582" y="802"/>
                </a:lnTo>
                <a:moveTo>
                  <a:pt x="7908" y="4224"/>
                </a:moveTo>
                <a:lnTo>
                  <a:pt x="7908" y="6790"/>
                </a:lnTo>
                <a:lnTo>
                  <a:pt x="7908" y="16574"/>
                </a:lnTo>
                <a:lnTo>
                  <a:pt x="7908" y="19782"/>
                </a:lnTo>
                <a:lnTo>
                  <a:pt x="7908" y="4224"/>
                </a:lnTo>
                <a:moveTo>
                  <a:pt x="13692" y="4224"/>
                </a:moveTo>
                <a:lnTo>
                  <a:pt x="13692" y="6844"/>
                </a:lnTo>
                <a:lnTo>
                  <a:pt x="13692" y="16788"/>
                </a:lnTo>
                <a:lnTo>
                  <a:pt x="13692" y="20103"/>
                </a:lnTo>
                <a:lnTo>
                  <a:pt x="13692" y="4224"/>
                </a:ln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076" name="couch2"/>
          <p:cNvSpPr>
            <a:spLocks noEditPoints="1" noChangeArrowheads="1"/>
          </p:cNvSpPr>
          <p:nvPr/>
        </p:nvSpPr>
        <p:spPr bwMode="auto">
          <a:xfrm>
            <a:off x="1979613" y="5734050"/>
            <a:ext cx="1152525" cy="360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062 w 21600"/>
              <a:gd name="T19" fmla="*/ 6469 h 21600"/>
              <a:gd name="T20" fmla="*/ 18553 w 21600"/>
              <a:gd name="T21" fmla="*/ 17831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19477" y="19515"/>
                </a:moveTo>
                <a:lnTo>
                  <a:pt x="19563" y="19889"/>
                </a:lnTo>
                <a:lnTo>
                  <a:pt x="19672" y="20263"/>
                </a:lnTo>
                <a:lnTo>
                  <a:pt x="19780" y="20531"/>
                </a:lnTo>
                <a:lnTo>
                  <a:pt x="19888" y="20691"/>
                </a:lnTo>
                <a:lnTo>
                  <a:pt x="20170" y="21119"/>
                </a:lnTo>
                <a:lnTo>
                  <a:pt x="20408" y="21172"/>
                </a:lnTo>
                <a:lnTo>
                  <a:pt x="20712" y="21172"/>
                </a:lnTo>
                <a:lnTo>
                  <a:pt x="20950" y="21119"/>
                </a:lnTo>
                <a:lnTo>
                  <a:pt x="21167" y="20691"/>
                </a:lnTo>
                <a:lnTo>
                  <a:pt x="21362" y="20370"/>
                </a:lnTo>
                <a:lnTo>
                  <a:pt x="21513" y="19889"/>
                </a:lnTo>
                <a:lnTo>
                  <a:pt x="21600" y="19408"/>
                </a:lnTo>
                <a:lnTo>
                  <a:pt x="21600" y="18873"/>
                </a:lnTo>
                <a:lnTo>
                  <a:pt x="21557" y="18285"/>
                </a:lnTo>
                <a:lnTo>
                  <a:pt x="21470" y="17857"/>
                </a:lnTo>
                <a:lnTo>
                  <a:pt x="21362" y="17376"/>
                </a:lnTo>
                <a:lnTo>
                  <a:pt x="21167" y="16895"/>
                </a:lnTo>
                <a:lnTo>
                  <a:pt x="20993" y="16574"/>
                </a:lnTo>
                <a:lnTo>
                  <a:pt x="20993" y="10533"/>
                </a:lnTo>
                <a:lnTo>
                  <a:pt x="20993" y="2887"/>
                </a:lnTo>
                <a:lnTo>
                  <a:pt x="20993" y="2513"/>
                </a:lnTo>
                <a:lnTo>
                  <a:pt x="20950" y="2192"/>
                </a:lnTo>
                <a:lnTo>
                  <a:pt x="20950" y="1925"/>
                </a:lnTo>
                <a:lnTo>
                  <a:pt x="20863" y="1604"/>
                </a:lnTo>
                <a:lnTo>
                  <a:pt x="20820" y="1390"/>
                </a:lnTo>
                <a:lnTo>
                  <a:pt x="20755" y="1176"/>
                </a:lnTo>
                <a:lnTo>
                  <a:pt x="20668" y="962"/>
                </a:lnTo>
                <a:lnTo>
                  <a:pt x="20582" y="802"/>
                </a:lnTo>
                <a:lnTo>
                  <a:pt x="20300" y="481"/>
                </a:lnTo>
                <a:lnTo>
                  <a:pt x="19997" y="321"/>
                </a:lnTo>
                <a:lnTo>
                  <a:pt x="19628" y="107"/>
                </a:lnTo>
                <a:lnTo>
                  <a:pt x="19195" y="0"/>
                </a:lnTo>
                <a:lnTo>
                  <a:pt x="18654" y="0"/>
                </a:lnTo>
                <a:lnTo>
                  <a:pt x="18047" y="0"/>
                </a:lnTo>
                <a:lnTo>
                  <a:pt x="17375" y="0"/>
                </a:lnTo>
                <a:lnTo>
                  <a:pt x="16617" y="0"/>
                </a:lnTo>
                <a:lnTo>
                  <a:pt x="10768" y="0"/>
                </a:lnTo>
                <a:lnTo>
                  <a:pt x="4983" y="0"/>
                </a:lnTo>
                <a:lnTo>
                  <a:pt x="4225" y="0"/>
                </a:lnTo>
                <a:lnTo>
                  <a:pt x="3553" y="0"/>
                </a:lnTo>
                <a:lnTo>
                  <a:pt x="2946" y="0"/>
                </a:lnTo>
                <a:lnTo>
                  <a:pt x="2405" y="0"/>
                </a:lnTo>
                <a:lnTo>
                  <a:pt x="1972" y="107"/>
                </a:lnTo>
                <a:lnTo>
                  <a:pt x="1582" y="321"/>
                </a:lnTo>
                <a:lnTo>
                  <a:pt x="1257" y="481"/>
                </a:lnTo>
                <a:lnTo>
                  <a:pt x="1018" y="802"/>
                </a:lnTo>
                <a:lnTo>
                  <a:pt x="932" y="962"/>
                </a:lnTo>
                <a:lnTo>
                  <a:pt x="845" y="1176"/>
                </a:lnTo>
                <a:lnTo>
                  <a:pt x="780" y="1390"/>
                </a:lnTo>
                <a:lnTo>
                  <a:pt x="737" y="1604"/>
                </a:lnTo>
                <a:lnTo>
                  <a:pt x="650" y="1925"/>
                </a:lnTo>
                <a:lnTo>
                  <a:pt x="650" y="2192"/>
                </a:lnTo>
                <a:lnTo>
                  <a:pt x="607" y="2513"/>
                </a:lnTo>
                <a:lnTo>
                  <a:pt x="607" y="2887"/>
                </a:lnTo>
                <a:lnTo>
                  <a:pt x="607" y="10800"/>
                </a:lnTo>
                <a:lnTo>
                  <a:pt x="607" y="16574"/>
                </a:lnTo>
                <a:lnTo>
                  <a:pt x="433" y="16895"/>
                </a:lnTo>
                <a:lnTo>
                  <a:pt x="238" y="17376"/>
                </a:lnTo>
                <a:lnTo>
                  <a:pt x="130" y="17857"/>
                </a:lnTo>
                <a:lnTo>
                  <a:pt x="43" y="18285"/>
                </a:lnTo>
                <a:lnTo>
                  <a:pt x="0" y="18873"/>
                </a:lnTo>
                <a:lnTo>
                  <a:pt x="0" y="19408"/>
                </a:lnTo>
                <a:lnTo>
                  <a:pt x="87" y="19889"/>
                </a:lnTo>
                <a:lnTo>
                  <a:pt x="238" y="20370"/>
                </a:lnTo>
                <a:lnTo>
                  <a:pt x="433" y="20691"/>
                </a:lnTo>
                <a:lnTo>
                  <a:pt x="650" y="21119"/>
                </a:lnTo>
                <a:lnTo>
                  <a:pt x="888" y="21172"/>
                </a:lnTo>
                <a:lnTo>
                  <a:pt x="1148" y="21172"/>
                </a:lnTo>
                <a:lnTo>
                  <a:pt x="1430" y="21119"/>
                </a:lnTo>
                <a:lnTo>
                  <a:pt x="1668" y="20691"/>
                </a:lnTo>
                <a:lnTo>
                  <a:pt x="1820" y="20531"/>
                </a:lnTo>
                <a:lnTo>
                  <a:pt x="1928" y="20263"/>
                </a:lnTo>
                <a:lnTo>
                  <a:pt x="2037" y="19889"/>
                </a:lnTo>
                <a:lnTo>
                  <a:pt x="2123" y="19515"/>
                </a:lnTo>
                <a:lnTo>
                  <a:pt x="2275" y="19889"/>
                </a:lnTo>
                <a:lnTo>
                  <a:pt x="2491" y="20210"/>
                </a:lnTo>
                <a:lnTo>
                  <a:pt x="2795" y="20370"/>
                </a:lnTo>
                <a:lnTo>
                  <a:pt x="3141" y="20638"/>
                </a:lnTo>
                <a:lnTo>
                  <a:pt x="3553" y="20798"/>
                </a:lnTo>
                <a:lnTo>
                  <a:pt x="3965" y="21012"/>
                </a:lnTo>
                <a:lnTo>
                  <a:pt x="4398" y="21119"/>
                </a:lnTo>
                <a:lnTo>
                  <a:pt x="4896" y="21172"/>
                </a:lnTo>
                <a:lnTo>
                  <a:pt x="5373" y="21172"/>
                </a:lnTo>
                <a:lnTo>
                  <a:pt x="5828" y="21172"/>
                </a:lnTo>
                <a:lnTo>
                  <a:pt x="6283" y="21119"/>
                </a:lnTo>
                <a:lnTo>
                  <a:pt x="6738" y="20905"/>
                </a:lnTo>
                <a:lnTo>
                  <a:pt x="7128" y="20691"/>
                </a:lnTo>
                <a:lnTo>
                  <a:pt x="7453" y="20531"/>
                </a:lnTo>
                <a:lnTo>
                  <a:pt x="7713" y="20210"/>
                </a:lnTo>
                <a:lnTo>
                  <a:pt x="7908" y="19782"/>
                </a:lnTo>
                <a:lnTo>
                  <a:pt x="8059" y="20103"/>
                </a:lnTo>
                <a:lnTo>
                  <a:pt x="8276" y="20263"/>
                </a:lnTo>
                <a:lnTo>
                  <a:pt x="8579" y="20424"/>
                </a:lnTo>
                <a:lnTo>
                  <a:pt x="8926" y="20638"/>
                </a:lnTo>
                <a:lnTo>
                  <a:pt x="9381" y="20798"/>
                </a:lnTo>
                <a:lnTo>
                  <a:pt x="9814" y="21012"/>
                </a:lnTo>
                <a:lnTo>
                  <a:pt x="10313" y="21119"/>
                </a:lnTo>
                <a:lnTo>
                  <a:pt x="10789" y="21119"/>
                </a:lnTo>
                <a:lnTo>
                  <a:pt x="11244" y="21119"/>
                </a:lnTo>
                <a:lnTo>
                  <a:pt x="11699" y="21119"/>
                </a:lnTo>
                <a:lnTo>
                  <a:pt x="12111" y="21012"/>
                </a:lnTo>
                <a:lnTo>
                  <a:pt x="12522" y="20905"/>
                </a:lnTo>
                <a:lnTo>
                  <a:pt x="12912" y="20798"/>
                </a:lnTo>
                <a:lnTo>
                  <a:pt x="13194" y="20531"/>
                </a:lnTo>
                <a:lnTo>
                  <a:pt x="13454" y="20370"/>
                </a:lnTo>
                <a:lnTo>
                  <a:pt x="13692" y="20103"/>
                </a:lnTo>
                <a:lnTo>
                  <a:pt x="13844" y="20424"/>
                </a:lnTo>
                <a:lnTo>
                  <a:pt x="14104" y="20691"/>
                </a:lnTo>
                <a:lnTo>
                  <a:pt x="14386" y="21012"/>
                </a:lnTo>
                <a:lnTo>
                  <a:pt x="14797" y="21279"/>
                </a:lnTo>
                <a:lnTo>
                  <a:pt x="15165" y="21493"/>
                </a:lnTo>
                <a:lnTo>
                  <a:pt x="15599" y="21600"/>
                </a:lnTo>
                <a:lnTo>
                  <a:pt x="16097" y="21600"/>
                </a:lnTo>
                <a:lnTo>
                  <a:pt x="16552" y="21600"/>
                </a:lnTo>
                <a:lnTo>
                  <a:pt x="17029" y="21600"/>
                </a:lnTo>
                <a:lnTo>
                  <a:pt x="17484" y="21386"/>
                </a:lnTo>
                <a:lnTo>
                  <a:pt x="17939" y="21279"/>
                </a:lnTo>
                <a:lnTo>
                  <a:pt x="18350" y="21012"/>
                </a:lnTo>
                <a:lnTo>
                  <a:pt x="18719" y="20691"/>
                </a:lnTo>
                <a:lnTo>
                  <a:pt x="19022" y="20370"/>
                </a:lnTo>
                <a:lnTo>
                  <a:pt x="19282" y="19996"/>
                </a:lnTo>
                <a:lnTo>
                  <a:pt x="19477" y="19515"/>
                </a:lnTo>
                <a:close/>
              </a:path>
              <a:path w="21600" h="21600" extrusionOk="0">
                <a:moveTo>
                  <a:pt x="19477" y="19515"/>
                </a:moveTo>
                <a:lnTo>
                  <a:pt x="19477" y="19515"/>
                </a:lnTo>
                <a:lnTo>
                  <a:pt x="19477" y="19087"/>
                </a:lnTo>
                <a:lnTo>
                  <a:pt x="19477" y="17697"/>
                </a:lnTo>
                <a:lnTo>
                  <a:pt x="19477" y="15719"/>
                </a:lnTo>
                <a:lnTo>
                  <a:pt x="19477" y="13473"/>
                </a:lnTo>
                <a:lnTo>
                  <a:pt x="19477" y="11174"/>
                </a:lnTo>
                <a:lnTo>
                  <a:pt x="19477" y="8929"/>
                </a:lnTo>
                <a:lnTo>
                  <a:pt x="19477" y="7218"/>
                </a:lnTo>
                <a:lnTo>
                  <a:pt x="19477" y="6042"/>
                </a:lnTo>
                <a:lnTo>
                  <a:pt x="19434" y="5988"/>
                </a:lnTo>
                <a:lnTo>
                  <a:pt x="19434" y="5828"/>
                </a:lnTo>
                <a:lnTo>
                  <a:pt x="19434" y="5721"/>
                </a:lnTo>
                <a:lnTo>
                  <a:pt x="19390" y="5614"/>
                </a:lnTo>
                <a:lnTo>
                  <a:pt x="19390" y="5507"/>
                </a:lnTo>
                <a:lnTo>
                  <a:pt x="19369" y="5400"/>
                </a:lnTo>
                <a:lnTo>
                  <a:pt x="19325" y="5347"/>
                </a:lnTo>
                <a:lnTo>
                  <a:pt x="19282" y="5240"/>
                </a:lnTo>
                <a:lnTo>
                  <a:pt x="19065" y="4865"/>
                </a:lnTo>
                <a:lnTo>
                  <a:pt x="18784" y="4705"/>
                </a:lnTo>
                <a:lnTo>
                  <a:pt x="18459" y="4491"/>
                </a:lnTo>
                <a:lnTo>
                  <a:pt x="18134" y="4384"/>
                </a:lnTo>
                <a:lnTo>
                  <a:pt x="17765" y="4331"/>
                </a:lnTo>
                <a:lnTo>
                  <a:pt x="17375" y="4224"/>
                </a:lnTo>
                <a:lnTo>
                  <a:pt x="16964" y="4224"/>
                </a:lnTo>
                <a:lnTo>
                  <a:pt x="16617" y="4224"/>
                </a:lnTo>
                <a:lnTo>
                  <a:pt x="4983" y="4224"/>
                </a:lnTo>
                <a:lnTo>
                  <a:pt x="4593" y="4224"/>
                </a:lnTo>
                <a:lnTo>
                  <a:pt x="4225" y="4224"/>
                </a:lnTo>
                <a:lnTo>
                  <a:pt x="3835" y="4331"/>
                </a:lnTo>
                <a:lnTo>
                  <a:pt x="3466" y="4384"/>
                </a:lnTo>
                <a:lnTo>
                  <a:pt x="3141" y="4491"/>
                </a:lnTo>
                <a:lnTo>
                  <a:pt x="2795" y="4705"/>
                </a:lnTo>
                <a:lnTo>
                  <a:pt x="2535" y="4865"/>
                </a:lnTo>
                <a:lnTo>
                  <a:pt x="2318" y="5240"/>
                </a:lnTo>
                <a:lnTo>
                  <a:pt x="2275" y="5347"/>
                </a:lnTo>
                <a:lnTo>
                  <a:pt x="2231" y="5400"/>
                </a:lnTo>
                <a:lnTo>
                  <a:pt x="2188" y="5507"/>
                </a:lnTo>
                <a:lnTo>
                  <a:pt x="2188" y="5614"/>
                </a:lnTo>
                <a:lnTo>
                  <a:pt x="2166" y="5721"/>
                </a:lnTo>
                <a:lnTo>
                  <a:pt x="2166" y="5828"/>
                </a:lnTo>
                <a:lnTo>
                  <a:pt x="2123" y="5988"/>
                </a:lnTo>
                <a:lnTo>
                  <a:pt x="2123" y="6042"/>
                </a:lnTo>
                <a:lnTo>
                  <a:pt x="2123" y="7218"/>
                </a:lnTo>
                <a:lnTo>
                  <a:pt x="2123" y="8929"/>
                </a:lnTo>
                <a:lnTo>
                  <a:pt x="2123" y="11174"/>
                </a:lnTo>
                <a:lnTo>
                  <a:pt x="2123" y="13473"/>
                </a:lnTo>
                <a:lnTo>
                  <a:pt x="2123" y="15719"/>
                </a:lnTo>
                <a:lnTo>
                  <a:pt x="2123" y="17697"/>
                </a:lnTo>
                <a:lnTo>
                  <a:pt x="2123" y="19087"/>
                </a:lnTo>
                <a:lnTo>
                  <a:pt x="2123" y="19515"/>
                </a:lnTo>
                <a:moveTo>
                  <a:pt x="2318" y="5240"/>
                </a:moveTo>
                <a:lnTo>
                  <a:pt x="2123" y="4865"/>
                </a:lnTo>
                <a:lnTo>
                  <a:pt x="1907" y="4331"/>
                </a:lnTo>
                <a:lnTo>
                  <a:pt x="1712" y="3743"/>
                </a:lnTo>
                <a:lnTo>
                  <a:pt x="1473" y="3101"/>
                </a:lnTo>
                <a:lnTo>
                  <a:pt x="1343" y="2406"/>
                </a:lnTo>
                <a:lnTo>
                  <a:pt x="1170" y="1818"/>
                </a:lnTo>
                <a:lnTo>
                  <a:pt x="1062" y="1230"/>
                </a:lnTo>
                <a:lnTo>
                  <a:pt x="1018" y="802"/>
                </a:lnTo>
                <a:moveTo>
                  <a:pt x="19282" y="5240"/>
                </a:moveTo>
                <a:lnTo>
                  <a:pt x="19477" y="4865"/>
                </a:lnTo>
                <a:lnTo>
                  <a:pt x="19693" y="4331"/>
                </a:lnTo>
                <a:lnTo>
                  <a:pt x="19888" y="3743"/>
                </a:lnTo>
                <a:lnTo>
                  <a:pt x="20127" y="3101"/>
                </a:lnTo>
                <a:lnTo>
                  <a:pt x="20257" y="2406"/>
                </a:lnTo>
                <a:lnTo>
                  <a:pt x="20408" y="1818"/>
                </a:lnTo>
                <a:lnTo>
                  <a:pt x="20538" y="1230"/>
                </a:lnTo>
                <a:lnTo>
                  <a:pt x="20582" y="802"/>
                </a:lnTo>
                <a:moveTo>
                  <a:pt x="7908" y="4224"/>
                </a:moveTo>
                <a:lnTo>
                  <a:pt x="7908" y="6790"/>
                </a:lnTo>
                <a:lnTo>
                  <a:pt x="7908" y="16574"/>
                </a:lnTo>
                <a:lnTo>
                  <a:pt x="7908" y="19782"/>
                </a:lnTo>
                <a:lnTo>
                  <a:pt x="7908" y="4224"/>
                </a:lnTo>
                <a:moveTo>
                  <a:pt x="13692" y="4224"/>
                </a:moveTo>
                <a:lnTo>
                  <a:pt x="13692" y="6844"/>
                </a:lnTo>
                <a:lnTo>
                  <a:pt x="13692" y="16788"/>
                </a:lnTo>
                <a:lnTo>
                  <a:pt x="13692" y="20103"/>
                </a:lnTo>
                <a:lnTo>
                  <a:pt x="13692" y="4224"/>
                </a:lnTo>
              </a:path>
            </a:pathLst>
          </a:custGeom>
          <a:solidFill>
            <a:srgbClr val="FFFF00"/>
          </a:solidFill>
          <a:ln w="9525">
            <a:solidFill>
              <a:srgbClr val="FF0000"/>
            </a:solidFill>
            <a:miter lim="800000"/>
            <a:headEnd/>
            <a:tailEnd/>
          </a:ln>
          <a:effectLst>
            <a:outerShdw dist="107763" dir="2700000" algn="ctr" rotWithShape="0">
              <a:srgbClr val="808080"/>
            </a:outerShdw>
          </a:effectLst>
        </p:spPr>
        <p:txBody>
          <a:bodyPr/>
          <a:lstStyle/>
          <a:p>
            <a:endParaRPr lang="en-US"/>
          </a:p>
        </p:txBody>
      </p:sp>
      <p:sp>
        <p:nvSpPr>
          <p:cNvPr id="2077" name="couch1"/>
          <p:cNvSpPr>
            <a:spLocks noEditPoints="1" noChangeArrowheads="1"/>
          </p:cNvSpPr>
          <p:nvPr/>
        </p:nvSpPr>
        <p:spPr bwMode="auto">
          <a:xfrm>
            <a:off x="3779838" y="5805488"/>
            <a:ext cx="649287" cy="3603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39 w 21600"/>
              <a:gd name="T13" fmla="*/ 6233 h 21600"/>
              <a:gd name="T14" fmla="*/ 18378 w 21600"/>
              <a:gd name="T15" fmla="*/ 19039 h 21600"/>
            </a:gdLst>
            <a:ahLst/>
            <a:cxnLst>
              <a:cxn ang="T8">
                <a:pos x="T0" y="T1"/>
              </a:cxn>
              <a:cxn ang="T9">
                <a:pos x="T2" y="T3"/>
              </a:cxn>
              <a:cxn ang="T10">
                <a:pos x="T4" y="T5"/>
              </a:cxn>
              <a:cxn ang="T11">
                <a:pos x="T6" y="T7"/>
              </a:cxn>
            </a:cxnLst>
            <a:rect l="T12" t="T13" r="T14" b="T15"/>
            <a:pathLst>
              <a:path w="21600" h="21600" extrusionOk="0">
                <a:moveTo>
                  <a:pt x="10768" y="20369"/>
                </a:moveTo>
                <a:lnTo>
                  <a:pt x="11046" y="20647"/>
                </a:lnTo>
                <a:lnTo>
                  <a:pt x="11389" y="20846"/>
                </a:lnTo>
                <a:lnTo>
                  <a:pt x="11838" y="21004"/>
                </a:lnTo>
                <a:lnTo>
                  <a:pt x="12352" y="21203"/>
                </a:lnTo>
                <a:lnTo>
                  <a:pt x="13572" y="21521"/>
                </a:lnTo>
                <a:lnTo>
                  <a:pt x="14942" y="21600"/>
                </a:lnTo>
                <a:lnTo>
                  <a:pt x="15670" y="21600"/>
                </a:lnTo>
                <a:lnTo>
                  <a:pt x="16334" y="21600"/>
                </a:lnTo>
                <a:lnTo>
                  <a:pt x="16976" y="21401"/>
                </a:lnTo>
                <a:lnTo>
                  <a:pt x="17533" y="21203"/>
                </a:lnTo>
                <a:lnTo>
                  <a:pt x="18089" y="21004"/>
                </a:lnTo>
                <a:lnTo>
                  <a:pt x="18496" y="20647"/>
                </a:lnTo>
                <a:lnTo>
                  <a:pt x="18860" y="20290"/>
                </a:lnTo>
                <a:lnTo>
                  <a:pt x="19095" y="19813"/>
                </a:lnTo>
                <a:lnTo>
                  <a:pt x="19374" y="20528"/>
                </a:lnTo>
                <a:lnTo>
                  <a:pt x="19631" y="21004"/>
                </a:lnTo>
                <a:lnTo>
                  <a:pt x="19909" y="21401"/>
                </a:lnTo>
                <a:lnTo>
                  <a:pt x="20294" y="21521"/>
                </a:lnTo>
                <a:lnTo>
                  <a:pt x="20572" y="21521"/>
                </a:lnTo>
                <a:lnTo>
                  <a:pt x="20894" y="21401"/>
                </a:lnTo>
                <a:lnTo>
                  <a:pt x="21129" y="21124"/>
                </a:lnTo>
                <a:lnTo>
                  <a:pt x="21343" y="20647"/>
                </a:lnTo>
                <a:lnTo>
                  <a:pt x="21493" y="20210"/>
                </a:lnTo>
                <a:lnTo>
                  <a:pt x="21600" y="19694"/>
                </a:lnTo>
                <a:lnTo>
                  <a:pt x="21600" y="19178"/>
                </a:lnTo>
                <a:lnTo>
                  <a:pt x="21600" y="18662"/>
                </a:lnTo>
                <a:lnTo>
                  <a:pt x="21493" y="18066"/>
                </a:lnTo>
                <a:lnTo>
                  <a:pt x="21343" y="17629"/>
                </a:lnTo>
                <a:lnTo>
                  <a:pt x="21129" y="17153"/>
                </a:lnTo>
                <a:lnTo>
                  <a:pt x="20894" y="16796"/>
                </a:lnTo>
                <a:lnTo>
                  <a:pt x="20894" y="10840"/>
                </a:lnTo>
                <a:lnTo>
                  <a:pt x="20894" y="2938"/>
                </a:lnTo>
                <a:lnTo>
                  <a:pt x="20894" y="2541"/>
                </a:lnTo>
                <a:lnTo>
                  <a:pt x="20894" y="2303"/>
                </a:lnTo>
                <a:lnTo>
                  <a:pt x="20851" y="1906"/>
                </a:lnTo>
                <a:lnTo>
                  <a:pt x="20787" y="1628"/>
                </a:lnTo>
                <a:lnTo>
                  <a:pt x="20744" y="1429"/>
                </a:lnTo>
                <a:lnTo>
                  <a:pt x="20637" y="1191"/>
                </a:lnTo>
                <a:lnTo>
                  <a:pt x="20530" y="993"/>
                </a:lnTo>
                <a:lnTo>
                  <a:pt x="20423" y="794"/>
                </a:lnTo>
                <a:lnTo>
                  <a:pt x="20123" y="476"/>
                </a:lnTo>
                <a:lnTo>
                  <a:pt x="19759" y="278"/>
                </a:lnTo>
                <a:lnTo>
                  <a:pt x="19309" y="79"/>
                </a:lnTo>
                <a:lnTo>
                  <a:pt x="18817" y="0"/>
                </a:lnTo>
                <a:lnTo>
                  <a:pt x="18196" y="0"/>
                </a:lnTo>
                <a:lnTo>
                  <a:pt x="17490" y="0"/>
                </a:lnTo>
                <a:lnTo>
                  <a:pt x="16676" y="0"/>
                </a:lnTo>
                <a:lnTo>
                  <a:pt x="15799" y="0"/>
                </a:lnTo>
                <a:lnTo>
                  <a:pt x="10832" y="0"/>
                </a:lnTo>
                <a:lnTo>
                  <a:pt x="5801" y="0"/>
                </a:lnTo>
                <a:lnTo>
                  <a:pt x="4945" y="0"/>
                </a:lnTo>
                <a:lnTo>
                  <a:pt x="4110" y="0"/>
                </a:lnTo>
                <a:lnTo>
                  <a:pt x="3404" y="0"/>
                </a:lnTo>
                <a:lnTo>
                  <a:pt x="2804" y="0"/>
                </a:lnTo>
                <a:lnTo>
                  <a:pt x="2291" y="79"/>
                </a:lnTo>
                <a:lnTo>
                  <a:pt x="1841" y="278"/>
                </a:lnTo>
                <a:lnTo>
                  <a:pt x="1477" y="476"/>
                </a:lnTo>
                <a:lnTo>
                  <a:pt x="1177" y="794"/>
                </a:lnTo>
                <a:lnTo>
                  <a:pt x="1070" y="993"/>
                </a:lnTo>
                <a:lnTo>
                  <a:pt x="963" y="1191"/>
                </a:lnTo>
                <a:lnTo>
                  <a:pt x="856" y="1429"/>
                </a:lnTo>
                <a:lnTo>
                  <a:pt x="813" y="1628"/>
                </a:lnTo>
                <a:lnTo>
                  <a:pt x="749" y="1906"/>
                </a:lnTo>
                <a:lnTo>
                  <a:pt x="706" y="2303"/>
                </a:lnTo>
                <a:lnTo>
                  <a:pt x="706" y="2541"/>
                </a:lnTo>
                <a:lnTo>
                  <a:pt x="706" y="2938"/>
                </a:lnTo>
                <a:lnTo>
                  <a:pt x="706" y="10681"/>
                </a:lnTo>
                <a:lnTo>
                  <a:pt x="706" y="16796"/>
                </a:lnTo>
                <a:lnTo>
                  <a:pt x="471" y="17153"/>
                </a:lnTo>
                <a:lnTo>
                  <a:pt x="257" y="17629"/>
                </a:lnTo>
                <a:lnTo>
                  <a:pt x="107" y="18066"/>
                </a:lnTo>
                <a:lnTo>
                  <a:pt x="0" y="18662"/>
                </a:lnTo>
                <a:lnTo>
                  <a:pt x="0" y="19178"/>
                </a:lnTo>
                <a:lnTo>
                  <a:pt x="0" y="19694"/>
                </a:lnTo>
                <a:lnTo>
                  <a:pt x="107" y="20210"/>
                </a:lnTo>
                <a:lnTo>
                  <a:pt x="257" y="20647"/>
                </a:lnTo>
                <a:lnTo>
                  <a:pt x="471" y="21124"/>
                </a:lnTo>
                <a:lnTo>
                  <a:pt x="706" y="21401"/>
                </a:lnTo>
                <a:lnTo>
                  <a:pt x="1028" y="21521"/>
                </a:lnTo>
                <a:lnTo>
                  <a:pt x="1306" y="21521"/>
                </a:lnTo>
                <a:lnTo>
                  <a:pt x="1691" y="21401"/>
                </a:lnTo>
                <a:lnTo>
                  <a:pt x="1948" y="21004"/>
                </a:lnTo>
                <a:lnTo>
                  <a:pt x="2248" y="20528"/>
                </a:lnTo>
                <a:lnTo>
                  <a:pt x="2505" y="19813"/>
                </a:lnTo>
                <a:lnTo>
                  <a:pt x="2697" y="20290"/>
                </a:lnTo>
                <a:lnTo>
                  <a:pt x="3061" y="20647"/>
                </a:lnTo>
                <a:lnTo>
                  <a:pt x="3511" y="21004"/>
                </a:lnTo>
                <a:lnTo>
                  <a:pt x="4003" y="21203"/>
                </a:lnTo>
                <a:lnTo>
                  <a:pt x="4624" y="21401"/>
                </a:lnTo>
                <a:lnTo>
                  <a:pt x="5288" y="21600"/>
                </a:lnTo>
                <a:lnTo>
                  <a:pt x="5930" y="21600"/>
                </a:lnTo>
                <a:lnTo>
                  <a:pt x="6593" y="21600"/>
                </a:lnTo>
                <a:lnTo>
                  <a:pt x="7964" y="21521"/>
                </a:lnTo>
                <a:lnTo>
                  <a:pt x="9184" y="21203"/>
                </a:lnTo>
                <a:lnTo>
                  <a:pt x="9719" y="21004"/>
                </a:lnTo>
                <a:lnTo>
                  <a:pt x="10168" y="20846"/>
                </a:lnTo>
                <a:lnTo>
                  <a:pt x="10511" y="20647"/>
                </a:lnTo>
                <a:lnTo>
                  <a:pt x="10768" y="20369"/>
                </a:lnTo>
                <a:close/>
              </a:path>
              <a:path w="21600" h="21600" extrusionOk="0">
                <a:moveTo>
                  <a:pt x="19095" y="19813"/>
                </a:moveTo>
                <a:lnTo>
                  <a:pt x="19095" y="19297"/>
                </a:lnTo>
                <a:lnTo>
                  <a:pt x="19095" y="17947"/>
                </a:lnTo>
                <a:lnTo>
                  <a:pt x="19095" y="16041"/>
                </a:lnTo>
                <a:lnTo>
                  <a:pt x="19095" y="13659"/>
                </a:lnTo>
                <a:lnTo>
                  <a:pt x="19095" y="11316"/>
                </a:lnTo>
                <a:lnTo>
                  <a:pt x="19095" y="9053"/>
                </a:lnTo>
                <a:lnTo>
                  <a:pt x="19095" y="7266"/>
                </a:lnTo>
                <a:lnTo>
                  <a:pt x="19095" y="6115"/>
                </a:lnTo>
                <a:lnTo>
                  <a:pt x="19095" y="6035"/>
                </a:lnTo>
                <a:lnTo>
                  <a:pt x="19095" y="5876"/>
                </a:lnTo>
                <a:lnTo>
                  <a:pt x="19095" y="5797"/>
                </a:lnTo>
                <a:lnTo>
                  <a:pt x="19053" y="5678"/>
                </a:lnTo>
                <a:lnTo>
                  <a:pt x="18988" y="5599"/>
                </a:lnTo>
                <a:lnTo>
                  <a:pt x="18988" y="5479"/>
                </a:lnTo>
                <a:lnTo>
                  <a:pt x="18967" y="5400"/>
                </a:lnTo>
                <a:lnTo>
                  <a:pt x="18924" y="5281"/>
                </a:lnTo>
                <a:lnTo>
                  <a:pt x="18646" y="4884"/>
                </a:lnTo>
                <a:lnTo>
                  <a:pt x="18325" y="4765"/>
                </a:lnTo>
                <a:lnTo>
                  <a:pt x="17939" y="4566"/>
                </a:lnTo>
                <a:lnTo>
                  <a:pt x="17533" y="4447"/>
                </a:lnTo>
                <a:lnTo>
                  <a:pt x="17126" y="4368"/>
                </a:lnTo>
                <a:lnTo>
                  <a:pt x="16676" y="4249"/>
                </a:lnTo>
                <a:lnTo>
                  <a:pt x="16227" y="4249"/>
                </a:lnTo>
                <a:lnTo>
                  <a:pt x="15799" y="4249"/>
                </a:lnTo>
                <a:lnTo>
                  <a:pt x="10768" y="4249"/>
                </a:lnTo>
                <a:lnTo>
                  <a:pt x="5801" y="4249"/>
                </a:lnTo>
                <a:lnTo>
                  <a:pt x="5373" y="4249"/>
                </a:lnTo>
                <a:lnTo>
                  <a:pt x="4945" y="4249"/>
                </a:lnTo>
                <a:lnTo>
                  <a:pt x="4496" y="4368"/>
                </a:lnTo>
                <a:lnTo>
                  <a:pt x="4067" y="4447"/>
                </a:lnTo>
                <a:lnTo>
                  <a:pt x="3618" y="4566"/>
                </a:lnTo>
                <a:lnTo>
                  <a:pt x="3275" y="4765"/>
                </a:lnTo>
                <a:lnTo>
                  <a:pt x="2954" y="4884"/>
                </a:lnTo>
                <a:lnTo>
                  <a:pt x="2697" y="5281"/>
                </a:lnTo>
                <a:lnTo>
                  <a:pt x="2633" y="5400"/>
                </a:lnTo>
                <a:lnTo>
                  <a:pt x="2612" y="5479"/>
                </a:lnTo>
                <a:lnTo>
                  <a:pt x="2547" y="5599"/>
                </a:lnTo>
                <a:lnTo>
                  <a:pt x="2547" y="5678"/>
                </a:lnTo>
                <a:lnTo>
                  <a:pt x="2505" y="5797"/>
                </a:lnTo>
                <a:lnTo>
                  <a:pt x="2505" y="5876"/>
                </a:lnTo>
                <a:lnTo>
                  <a:pt x="2505" y="6035"/>
                </a:lnTo>
                <a:lnTo>
                  <a:pt x="2505" y="6115"/>
                </a:lnTo>
                <a:lnTo>
                  <a:pt x="2505" y="7266"/>
                </a:lnTo>
                <a:lnTo>
                  <a:pt x="2505" y="9053"/>
                </a:lnTo>
                <a:lnTo>
                  <a:pt x="2505" y="11316"/>
                </a:lnTo>
                <a:lnTo>
                  <a:pt x="2505" y="13659"/>
                </a:lnTo>
                <a:lnTo>
                  <a:pt x="2505" y="16041"/>
                </a:lnTo>
                <a:lnTo>
                  <a:pt x="2505" y="17947"/>
                </a:lnTo>
                <a:lnTo>
                  <a:pt x="2505" y="19297"/>
                </a:lnTo>
                <a:lnTo>
                  <a:pt x="2505" y="19813"/>
                </a:lnTo>
                <a:moveTo>
                  <a:pt x="10768" y="4249"/>
                </a:moveTo>
                <a:lnTo>
                  <a:pt x="10768" y="5599"/>
                </a:lnTo>
                <a:lnTo>
                  <a:pt x="10768" y="9490"/>
                </a:lnTo>
                <a:lnTo>
                  <a:pt x="10768" y="12190"/>
                </a:lnTo>
                <a:lnTo>
                  <a:pt x="10768" y="14850"/>
                </a:lnTo>
                <a:lnTo>
                  <a:pt x="10789" y="18662"/>
                </a:lnTo>
                <a:lnTo>
                  <a:pt x="10811" y="20369"/>
                </a:lnTo>
                <a:lnTo>
                  <a:pt x="10768" y="4249"/>
                </a:lnTo>
                <a:moveTo>
                  <a:pt x="2697" y="5281"/>
                </a:moveTo>
                <a:lnTo>
                  <a:pt x="2440" y="4884"/>
                </a:lnTo>
                <a:lnTo>
                  <a:pt x="2184" y="4447"/>
                </a:lnTo>
                <a:lnTo>
                  <a:pt x="1948" y="3772"/>
                </a:lnTo>
                <a:lnTo>
                  <a:pt x="1734" y="3137"/>
                </a:lnTo>
                <a:lnTo>
                  <a:pt x="1520" y="2462"/>
                </a:lnTo>
                <a:lnTo>
                  <a:pt x="1370" y="1826"/>
                </a:lnTo>
                <a:lnTo>
                  <a:pt x="1242" y="1231"/>
                </a:lnTo>
                <a:lnTo>
                  <a:pt x="1177" y="794"/>
                </a:lnTo>
                <a:moveTo>
                  <a:pt x="18924" y="5281"/>
                </a:moveTo>
                <a:lnTo>
                  <a:pt x="19160" y="4884"/>
                </a:lnTo>
                <a:lnTo>
                  <a:pt x="19416" y="4447"/>
                </a:lnTo>
                <a:lnTo>
                  <a:pt x="19631" y="3772"/>
                </a:lnTo>
                <a:lnTo>
                  <a:pt x="19866" y="3137"/>
                </a:lnTo>
                <a:lnTo>
                  <a:pt x="20080" y="2462"/>
                </a:lnTo>
                <a:lnTo>
                  <a:pt x="20230" y="1826"/>
                </a:lnTo>
                <a:lnTo>
                  <a:pt x="20358" y="1231"/>
                </a:lnTo>
                <a:lnTo>
                  <a:pt x="20423" y="794"/>
                </a:lnTo>
              </a:path>
            </a:pathLst>
          </a:custGeom>
          <a:solidFill>
            <a:schemeClr val="accent1"/>
          </a:solidFill>
          <a:ln w="19050">
            <a:solidFill>
              <a:schemeClr val="bg2"/>
            </a:solidFill>
            <a:miter lim="800000"/>
            <a:headEnd/>
            <a:tailEnd/>
          </a:ln>
          <a:effectLst>
            <a:outerShdw dist="107763" dir="2700000" algn="ctr" rotWithShape="0">
              <a:srgbClr val="808080"/>
            </a:outerShdw>
          </a:effectLst>
        </p:spPr>
        <p:txBody>
          <a:bodyPr/>
          <a:lstStyle/>
          <a:p>
            <a:endParaRPr lang="en-US"/>
          </a:p>
        </p:txBody>
      </p:sp>
      <p:sp>
        <p:nvSpPr>
          <p:cNvPr id="2078" name="couch1"/>
          <p:cNvSpPr>
            <a:spLocks noEditPoints="1" noChangeArrowheads="1"/>
          </p:cNvSpPr>
          <p:nvPr/>
        </p:nvSpPr>
        <p:spPr bwMode="auto">
          <a:xfrm>
            <a:off x="4800600" y="5805488"/>
            <a:ext cx="649288" cy="3603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39 w 21600"/>
              <a:gd name="T13" fmla="*/ 6233 h 21600"/>
              <a:gd name="T14" fmla="*/ 18378 w 21600"/>
              <a:gd name="T15" fmla="*/ 19039 h 21600"/>
            </a:gdLst>
            <a:ahLst/>
            <a:cxnLst>
              <a:cxn ang="T8">
                <a:pos x="T0" y="T1"/>
              </a:cxn>
              <a:cxn ang="T9">
                <a:pos x="T2" y="T3"/>
              </a:cxn>
              <a:cxn ang="T10">
                <a:pos x="T4" y="T5"/>
              </a:cxn>
              <a:cxn ang="T11">
                <a:pos x="T6" y="T7"/>
              </a:cxn>
            </a:cxnLst>
            <a:rect l="T12" t="T13" r="T14" b="T15"/>
            <a:pathLst>
              <a:path w="21600" h="21600" extrusionOk="0">
                <a:moveTo>
                  <a:pt x="10768" y="20369"/>
                </a:moveTo>
                <a:lnTo>
                  <a:pt x="11046" y="20647"/>
                </a:lnTo>
                <a:lnTo>
                  <a:pt x="11389" y="20846"/>
                </a:lnTo>
                <a:lnTo>
                  <a:pt x="11838" y="21004"/>
                </a:lnTo>
                <a:lnTo>
                  <a:pt x="12352" y="21203"/>
                </a:lnTo>
                <a:lnTo>
                  <a:pt x="13572" y="21521"/>
                </a:lnTo>
                <a:lnTo>
                  <a:pt x="14942" y="21600"/>
                </a:lnTo>
                <a:lnTo>
                  <a:pt x="15670" y="21600"/>
                </a:lnTo>
                <a:lnTo>
                  <a:pt x="16334" y="21600"/>
                </a:lnTo>
                <a:lnTo>
                  <a:pt x="16976" y="21401"/>
                </a:lnTo>
                <a:lnTo>
                  <a:pt x="17533" y="21203"/>
                </a:lnTo>
                <a:lnTo>
                  <a:pt x="18089" y="21004"/>
                </a:lnTo>
                <a:lnTo>
                  <a:pt x="18496" y="20647"/>
                </a:lnTo>
                <a:lnTo>
                  <a:pt x="18860" y="20290"/>
                </a:lnTo>
                <a:lnTo>
                  <a:pt x="19095" y="19813"/>
                </a:lnTo>
                <a:lnTo>
                  <a:pt x="19374" y="20528"/>
                </a:lnTo>
                <a:lnTo>
                  <a:pt x="19631" y="21004"/>
                </a:lnTo>
                <a:lnTo>
                  <a:pt x="19909" y="21401"/>
                </a:lnTo>
                <a:lnTo>
                  <a:pt x="20294" y="21521"/>
                </a:lnTo>
                <a:lnTo>
                  <a:pt x="20572" y="21521"/>
                </a:lnTo>
                <a:lnTo>
                  <a:pt x="20894" y="21401"/>
                </a:lnTo>
                <a:lnTo>
                  <a:pt x="21129" y="21124"/>
                </a:lnTo>
                <a:lnTo>
                  <a:pt x="21343" y="20647"/>
                </a:lnTo>
                <a:lnTo>
                  <a:pt x="21493" y="20210"/>
                </a:lnTo>
                <a:lnTo>
                  <a:pt x="21600" y="19694"/>
                </a:lnTo>
                <a:lnTo>
                  <a:pt x="21600" y="19178"/>
                </a:lnTo>
                <a:lnTo>
                  <a:pt x="21600" y="18662"/>
                </a:lnTo>
                <a:lnTo>
                  <a:pt x="21493" y="18066"/>
                </a:lnTo>
                <a:lnTo>
                  <a:pt x="21343" y="17629"/>
                </a:lnTo>
                <a:lnTo>
                  <a:pt x="21129" y="17153"/>
                </a:lnTo>
                <a:lnTo>
                  <a:pt x="20894" y="16796"/>
                </a:lnTo>
                <a:lnTo>
                  <a:pt x="20894" y="10840"/>
                </a:lnTo>
                <a:lnTo>
                  <a:pt x="20894" y="2938"/>
                </a:lnTo>
                <a:lnTo>
                  <a:pt x="20894" y="2541"/>
                </a:lnTo>
                <a:lnTo>
                  <a:pt x="20894" y="2303"/>
                </a:lnTo>
                <a:lnTo>
                  <a:pt x="20851" y="1906"/>
                </a:lnTo>
                <a:lnTo>
                  <a:pt x="20787" y="1628"/>
                </a:lnTo>
                <a:lnTo>
                  <a:pt x="20744" y="1429"/>
                </a:lnTo>
                <a:lnTo>
                  <a:pt x="20637" y="1191"/>
                </a:lnTo>
                <a:lnTo>
                  <a:pt x="20530" y="993"/>
                </a:lnTo>
                <a:lnTo>
                  <a:pt x="20423" y="794"/>
                </a:lnTo>
                <a:lnTo>
                  <a:pt x="20123" y="476"/>
                </a:lnTo>
                <a:lnTo>
                  <a:pt x="19759" y="278"/>
                </a:lnTo>
                <a:lnTo>
                  <a:pt x="19309" y="79"/>
                </a:lnTo>
                <a:lnTo>
                  <a:pt x="18817" y="0"/>
                </a:lnTo>
                <a:lnTo>
                  <a:pt x="18196" y="0"/>
                </a:lnTo>
                <a:lnTo>
                  <a:pt x="17490" y="0"/>
                </a:lnTo>
                <a:lnTo>
                  <a:pt x="16676" y="0"/>
                </a:lnTo>
                <a:lnTo>
                  <a:pt x="15799" y="0"/>
                </a:lnTo>
                <a:lnTo>
                  <a:pt x="10832" y="0"/>
                </a:lnTo>
                <a:lnTo>
                  <a:pt x="5801" y="0"/>
                </a:lnTo>
                <a:lnTo>
                  <a:pt x="4945" y="0"/>
                </a:lnTo>
                <a:lnTo>
                  <a:pt x="4110" y="0"/>
                </a:lnTo>
                <a:lnTo>
                  <a:pt x="3404" y="0"/>
                </a:lnTo>
                <a:lnTo>
                  <a:pt x="2804" y="0"/>
                </a:lnTo>
                <a:lnTo>
                  <a:pt x="2291" y="79"/>
                </a:lnTo>
                <a:lnTo>
                  <a:pt x="1841" y="278"/>
                </a:lnTo>
                <a:lnTo>
                  <a:pt x="1477" y="476"/>
                </a:lnTo>
                <a:lnTo>
                  <a:pt x="1177" y="794"/>
                </a:lnTo>
                <a:lnTo>
                  <a:pt x="1070" y="993"/>
                </a:lnTo>
                <a:lnTo>
                  <a:pt x="963" y="1191"/>
                </a:lnTo>
                <a:lnTo>
                  <a:pt x="856" y="1429"/>
                </a:lnTo>
                <a:lnTo>
                  <a:pt x="813" y="1628"/>
                </a:lnTo>
                <a:lnTo>
                  <a:pt x="749" y="1906"/>
                </a:lnTo>
                <a:lnTo>
                  <a:pt x="706" y="2303"/>
                </a:lnTo>
                <a:lnTo>
                  <a:pt x="706" y="2541"/>
                </a:lnTo>
                <a:lnTo>
                  <a:pt x="706" y="2938"/>
                </a:lnTo>
                <a:lnTo>
                  <a:pt x="706" y="10681"/>
                </a:lnTo>
                <a:lnTo>
                  <a:pt x="706" y="16796"/>
                </a:lnTo>
                <a:lnTo>
                  <a:pt x="471" y="17153"/>
                </a:lnTo>
                <a:lnTo>
                  <a:pt x="257" y="17629"/>
                </a:lnTo>
                <a:lnTo>
                  <a:pt x="107" y="18066"/>
                </a:lnTo>
                <a:lnTo>
                  <a:pt x="0" y="18662"/>
                </a:lnTo>
                <a:lnTo>
                  <a:pt x="0" y="19178"/>
                </a:lnTo>
                <a:lnTo>
                  <a:pt x="0" y="19694"/>
                </a:lnTo>
                <a:lnTo>
                  <a:pt x="107" y="20210"/>
                </a:lnTo>
                <a:lnTo>
                  <a:pt x="257" y="20647"/>
                </a:lnTo>
                <a:lnTo>
                  <a:pt x="471" y="21124"/>
                </a:lnTo>
                <a:lnTo>
                  <a:pt x="706" y="21401"/>
                </a:lnTo>
                <a:lnTo>
                  <a:pt x="1028" y="21521"/>
                </a:lnTo>
                <a:lnTo>
                  <a:pt x="1306" y="21521"/>
                </a:lnTo>
                <a:lnTo>
                  <a:pt x="1691" y="21401"/>
                </a:lnTo>
                <a:lnTo>
                  <a:pt x="1948" y="21004"/>
                </a:lnTo>
                <a:lnTo>
                  <a:pt x="2248" y="20528"/>
                </a:lnTo>
                <a:lnTo>
                  <a:pt x="2505" y="19813"/>
                </a:lnTo>
                <a:lnTo>
                  <a:pt x="2697" y="20290"/>
                </a:lnTo>
                <a:lnTo>
                  <a:pt x="3061" y="20647"/>
                </a:lnTo>
                <a:lnTo>
                  <a:pt x="3511" y="21004"/>
                </a:lnTo>
                <a:lnTo>
                  <a:pt x="4003" y="21203"/>
                </a:lnTo>
                <a:lnTo>
                  <a:pt x="4624" y="21401"/>
                </a:lnTo>
                <a:lnTo>
                  <a:pt x="5288" y="21600"/>
                </a:lnTo>
                <a:lnTo>
                  <a:pt x="5930" y="21600"/>
                </a:lnTo>
                <a:lnTo>
                  <a:pt x="6593" y="21600"/>
                </a:lnTo>
                <a:lnTo>
                  <a:pt x="7964" y="21521"/>
                </a:lnTo>
                <a:lnTo>
                  <a:pt x="9184" y="21203"/>
                </a:lnTo>
                <a:lnTo>
                  <a:pt x="9719" y="21004"/>
                </a:lnTo>
                <a:lnTo>
                  <a:pt x="10168" y="20846"/>
                </a:lnTo>
                <a:lnTo>
                  <a:pt x="10511" y="20647"/>
                </a:lnTo>
                <a:lnTo>
                  <a:pt x="10768" y="20369"/>
                </a:lnTo>
                <a:close/>
              </a:path>
              <a:path w="21600" h="21600" extrusionOk="0">
                <a:moveTo>
                  <a:pt x="19095" y="19813"/>
                </a:moveTo>
                <a:lnTo>
                  <a:pt x="19095" y="19297"/>
                </a:lnTo>
                <a:lnTo>
                  <a:pt x="19095" y="17947"/>
                </a:lnTo>
                <a:lnTo>
                  <a:pt x="19095" y="16041"/>
                </a:lnTo>
                <a:lnTo>
                  <a:pt x="19095" y="13659"/>
                </a:lnTo>
                <a:lnTo>
                  <a:pt x="19095" y="11316"/>
                </a:lnTo>
                <a:lnTo>
                  <a:pt x="19095" y="9053"/>
                </a:lnTo>
                <a:lnTo>
                  <a:pt x="19095" y="7266"/>
                </a:lnTo>
                <a:lnTo>
                  <a:pt x="19095" y="6115"/>
                </a:lnTo>
                <a:lnTo>
                  <a:pt x="19095" y="6035"/>
                </a:lnTo>
                <a:lnTo>
                  <a:pt x="19095" y="5876"/>
                </a:lnTo>
                <a:lnTo>
                  <a:pt x="19095" y="5797"/>
                </a:lnTo>
                <a:lnTo>
                  <a:pt x="19053" y="5678"/>
                </a:lnTo>
                <a:lnTo>
                  <a:pt x="18988" y="5599"/>
                </a:lnTo>
                <a:lnTo>
                  <a:pt x="18988" y="5479"/>
                </a:lnTo>
                <a:lnTo>
                  <a:pt x="18967" y="5400"/>
                </a:lnTo>
                <a:lnTo>
                  <a:pt x="18924" y="5281"/>
                </a:lnTo>
                <a:lnTo>
                  <a:pt x="18646" y="4884"/>
                </a:lnTo>
                <a:lnTo>
                  <a:pt x="18325" y="4765"/>
                </a:lnTo>
                <a:lnTo>
                  <a:pt x="17939" y="4566"/>
                </a:lnTo>
                <a:lnTo>
                  <a:pt x="17533" y="4447"/>
                </a:lnTo>
                <a:lnTo>
                  <a:pt x="17126" y="4368"/>
                </a:lnTo>
                <a:lnTo>
                  <a:pt x="16676" y="4249"/>
                </a:lnTo>
                <a:lnTo>
                  <a:pt x="16227" y="4249"/>
                </a:lnTo>
                <a:lnTo>
                  <a:pt x="15799" y="4249"/>
                </a:lnTo>
                <a:lnTo>
                  <a:pt x="10768" y="4249"/>
                </a:lnTo>
                <a:lnTo>
                  <a:pt x="5801" y="4249"/>
                </a:lnTo>
                <a:lnTo>
                  <a:pt x="5373" y="4249"/>
                </a:lnTo>
                <a:lnTo>
                  <a:pt x="4945" y="4249"/>
                </a:lnTo>
                <a:lnTo>
                  <a:pt x="4496" y="4368"/>
                </a:lnTo>
                <a:lnTo>
                  <a:pt x="4067" y="4447"/>
                </a:lnTo>
                <a:lnTo>
                  <a:pt x="3618" y="4566"/>
                </a:lnTo>
                <a:lnTo>
                  <a:pt x="3275" y="4765"/>
                </a:lnTo>
                <a:lnTo>
                  <a:pt x="2954" y="4884"/>
                </a:lnTo>
                <a:lnTo>
                  <a:pt x="2697" y="5281"/>
                </a:lnTo>
                <a:lnTo>
                  <a:pt x="2633" y="5400"/>
                </a:lnTo>
                <a:lnTo>
                  <a:pt x="2612" y="5479"/>
                </a:lnTo>
                <a:lnTo>
                  <a:pt x="2547" y="5599"/>
                </a:lnTo>
                <a:lnTo>
                  <a:pt x="2547" y="5678"/>
                </a:lnTo>
                <a:lnTo>
                  <a:pt x="2505" y="5797"/>
                </a:lnTo>
                <a:lnTo>
                  <a:pt x="2505" y="5876"/>
                </a:lnTo>
                <a:lnTo>
                  <a:pt x="2505" y="6035"/>
                </a:lnTo>
                <a:lnTo>
                  <a:pt x="2505" y="6115"/>
                </a:lnTo>
                <a:lnTo>
                  <a:pt x="2505" y="7266"/>
                </a:lnTo>
                <a:lnTo>
                  <a:pt x="2505" y="9053"/>
                </a:lnTo>
                <a:lnTo>
                  <a:pt x="2505" y="11316"/>
                </a:lnTo>
                <a:lnTo>
                  <a:pt x="2505" y="13659"/>
                </a:lnTo>
                <a:lnTo>
                  <a:pt x="2505" y="16041"/>
                </a:lnTo>
                <a:lnTo>
                  <a:pt x="2505" y="17947"/>
                </a:lnTo>
                <a:lnTo>
                  <a:pt x="2505" y="19297"/>
                </a:lnTo>
                <a:lnTo>
                  <a:pt x="2505" y="19813"/>
                </a:lnTo>
                <a:moveTo>
                  <a:pt x="10768" y="4249"/>
                </a:moveTo>
                <a:lnTo>
                  <a:pt x="10768" y="5599"/>
                </a:lnTo>
                <a:lnTo>
                  <a:pt x="10768" y="9490"/>
                </a:lnTo>
                <a:lnTo>
                  <a:pt x="10768" y="12190"/>
                </a:lnTo>
                <a:lnTo>
                  <a:pt x="10768" y="14850"/>
                </a:lnTo>
                <a:lnTo>
                  <a:pt x="10789" y="18662"/>
                </a:lnTo>
                <a:lnTo>
                  <a:pt x="10811" y="20369"/>
                </a:lnTo>
                <a:lnTo>
                  <a:pt x="10768" y="4249"/>
                </a:lnTo>
                <a:moveTo>
                  <a:pt x="2697" y="5281"/>
                </a:moveTo>
                <a:lnTo>
                  <a:pt x="2440" y="4884"/>
                </a:lnTo>
                <a:lnTo>
                  <a:pt x="2184" y="4447"/>
                </a:lnTo>
                <a:lnTo>
                  <a:pt x="1948" y="3772"/>
                </a:lnTo>
                <a:lnTo>
                  <a:pt x="1734" y="3137"/>
                </a:lnTo>
                <a:lnTo>
                  <a:pt x="1520" y="2462"/>
                </a:lnTo>
                <a:lnTo>
                  <a:pt x="1370" y="1826"/>
                </a:lnTo>
                <a:lnTo>
                  <a:pt x="1242" y="1231"/>
                </a:lnTo>
                <a:lnTo>
                  <a:pt x="1177" y="794"/>
                </a:lnTo>
                <a:moveTo>
                  <a:pt x="18924" y="5281"/>
                </a:moveTo>
                <a:lnTo>
                  <a:pt x="19160" y="4884"/>
                </a:lnTo>
                <a:lnTo>
                  <a:pt x="19416" y="4447"/>
                </a:lnTo>
                <a:lnTo>
                  <a:pt x="19631" y="3772"/>
                </a:lnTo>
                <a:lnTo>
                  <a:pt x="19866" y="3137"/>
                </a:lnTo>
                <a:lnTo>
                  <a:pt x="20080" y="2462"/>
                </a:lnTo>
                <a:lnTo>
                  <a:pt x="20230" y="1826"/>
                </a:lnTo>
                <a:lnTo>
                  <a:pt x="20358" y="1231"/>
                </a:lnTo>
                <a:lnTo>
                  <a:pt x="20423" y="794"/>
                </a:lnTo>
              </a:path>
            </a:pathLst>
          </a:custGeom>
          <a:solidFill>
            <a:schemeClr val="accent1"/>
          </a:solidFill>
          <a:ln w="19050">
            <a:solidFill>
              <a:srgbClr val="FF0000"/>
            </a:solidFill>
            <a:miter lim="800000"/>
            <a:headEnd/>
            <a:tailEnd/>
          </a:ln>
          <a:effectLst>
            <a:outerShdw dist="107763" dir="2700000" algn="ctr" rotWithShape="0">
              <a:srgbClr val="808080"/>
            </a:outerShdw>
          </a:effectLst>
        </p:spPr>
        <p:txBody>
          <a:bodyPr/>
          <a:lstStyle/>
          <a:p>
            <a:endParaRPr lang="en-US"/>
          </a:p>
        </p:txBody>
      </p:sp>
      <p:sp>
        <p:nvSpPr>
          <p:cNvPr id="2079" name="couch1"/>
          <p:cNvSpPr>
            <a:spLocks noEditPoints="1" noChangeArrowheads="1"/>
          </p:cNvSpPr>
          <p:nvPr/>
        </p:nvSpPr>
        <p:spPr bwMode="auto">
          <a:xfrm>
            <a:off x="5805488" y="5805488"/>
            <a:ext cx="647700" cy="3603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39 w 21600"/>
              <a:gd name="T13" fmla="*/ 6233 h 21600"/>
              <a:gd name="T14" fmla="*/ 18378 w 21600"/>
              <a:gd name="T15" fmla="*/ 19039 h 21600"/>
            </a:gdLst>
            <a:ahLst/>
            <a:cxnLst>
              <a:cxn ang="T8">
                <a:pos x="T0" y="T1"/>
              </a:cxn>
              <a:cxn ang="T9">
                <a:pos x="T2" y="T3"/>
              </a:cxn>
              <a:cxn ang="T10">
                <a:pos x="T4" y="T5"/>
              </a:cxn>
              <a:cxn ang="T11">
                <a:pos x="T6" y="T7"/>
              </a:cxn>
            </a:cxnLst>
            <a:rect l="T12" t="T13" r="T14" b="T15"/>
            <a:pathLst>
              <a:path w="21600" h="21600" extrusionOk="0">
                <a:moveTo>
                  <a:pt x="10768" y="20369"/>
                </a:moveTo>
                <a:lnTo>
                  <a:pt x="11046" y="20647"/>
                </a:lnTo>
                <a:lnTo>
                  <a:pt x="11389" y="20846"/>
                </a:lnTo>
                <a:lnTo>
                  <a:pt x="11838" y="21004"/>
                </a:lnTo>
                <a:lnTo>
                  <a:pt x="12352" y="21203"/>
                </a:lnTo>
                <a:lnTo>
                  <a:pt x="13572" y="21521"/>
                </a:lnTo>
                <a:lnTo>
                  <a:pt x="14942" y="21600"/>
                </a:lnTo>
                <a:lnTo>
                  <a:pt x="15670" y="21600"/>
                </a:lnTo>
                <a:lnTo>
                  <a:pt x="16334" y="21600"/>
                </a:lnTo>
                <a:lnTo>
                  <a:pt x="16976" y="21401"/>
                </a:lnTo>
                <a:lnTo>
                  <a:pt x="17533" y="21203"/>
                </a:lnTo>
                <a:lnTo>
                  <a:pt x="18089" y="21004"/>
                </a:lnTo>
                <a:lnTo>
                  <a:pt x="18496" y="20647"/>
                </a:lnTo>
                <a:lnTo>
                  <a:pt x="18860" y="20290"/>
                </a:lnTo>
                <a:lnTo>
                  <a:pt x="19095" y="19813"/>
                </a:lnTo>
                <a:lnTo>
                  <a:pt x="19374" y="20528"/>
                </a:lnTo>
                <a:lnTo>
                  <a:pt x="19631" y="21004"/>
                </a:lnTo>
                <a:lnTo>
                  <a:pt x="19909" y="21401"/>
                </a:lnTo>
                <a:lnTo>
                  <a:pt x="20294" y="21521"/>
                </a:lnTo>
                <a:lnTo>
                  <a:pt x="20572" y="21521"/>
                </a:lnTo>
                <a:lnTo>
                  <a:pt x="20894" y="21401"/>
                </a:lnTo>
                <a:lnTo>
                  <a:pt x="21129" y="21124"/>
                </a:lnTo>
                <a:lnTo>
                  <a:pt x="21343" y="20647"/>
                </a:lnTo>
                <a:lnTo>
                  <a:pt x="21493" y="20210"/>
                </a:lnTo>
                <a:lnTo>
                  <a:pt x="21600" y="19694"/>
                </a:lnTo>
                <a:lnTo>
                  <a:pt x="21600" y="19178"/>
                </a:lnTo>
                <a:lnTo>
                  <a:pt x="21600" y="18662"/>
                </a:lnTo>
                <a:lnTo>
                  <a:pt x="21493" y="18066"/>
                </a:lnTo>
                <a:lnTo>
                  <a:pt x="21343" y="17629"/>
                </a:lnTo>
                <a:lnTo>
                  <a:pt x="21129" y="17153"/>
                </a:lnTo>
                <a:lnTo>
                  <a:pt x="20894" y="16796"/>
                </a:lnTo>
                <a:lnTo>
                  <a:pt x="20894" y="10840"/>
                </a:lnTo>
                <a:lnTo>
                  <a:pt x="20894" y="2938"/>
                </a:lnTo>
                <a:lnTo>
                  <a:pt x="20894" y="2541"/>
                </a:lnTo>
                <a:lnTo>
                  <a:pt x="20894" y="2303"/>
                </a:lnTo>
                <a:lnTo>
                  <a:pt x="20851" y="1906"/>
                </a:lnTo>
                <a:lnTo>
                  <a:pt x="20787" y="1628"/>
                </a:lnTo>
                <a:lnTo>
                  <a:pt x="20744" y="1429"/>
                </a:lnTo>
                <a:lnTo>
                  <a:pt x="20637" y="1191"/>
                </a:lnTo>
                <a:lnTo>
                  <a:pt x="20530" y="993"/>
                </a:lnTo>
                <a:lnTo>
                  <a:pt x="20423" y="794"/>
                </a:lnTo>
                <a:lnTo>
                  <a:pt x="20123" y="476"/>
                </a:lnTo>
                <a:lnTo>
                  <a:pt x="19759" y="278"/>
                </a:lnTo>
                <a:lnTo>
                  <a:pt x="19309" y="79"/>
                </a:lnTo>
                <a:lnTo>
                  <a:pt x="18817" y="0"/>
                </a:lnTo>
                <a:lnTo>
                  <a:pt x="18196" y="0"/>
                </a:lnTo>
                <a:lnTo>
                  <a:pt x="17490" y="0"/>
                </a:lnTo>
                <a:lnTo>
                  <a:pt x="16676" y="0"/>
                </a:lnTo>
                <a:lnTo>
                  <a:pt x="15799" y="0"/>
                </a:lnTo>
                <a:lnTo>
                  <a:pt x="10832" y="0"/>
                </a:lnTo>
                <a:lnTo>
                  <a:pt x="5801" y="0"/>
                </a:lnTo>
                <a:lnTo>
                  <a:pt x="4945" y="0"/>
                </a:lnTo>
                <a:lnTo>
                  <a:pt x="4110" y="0"/>
                </a:lnTo>
                <a:lnTo>
                  <a:pt x="3404" y="0"/>
                </a:lnTo>
                <a:lnTo>
                  <a:pt x="2804" y="0"/>
                </a:lnTo>
                <a:lnTo>
                  <a:pt x="2291" y="79"/>
                </a:lnTo>
                <a:lnTo>
                  <a:pt x="1841" y="278"/>
                </a:lnTo>
                <a:lnTo>
                  <a:pt x="1477" y="476"/>
                </a:lnTo>
                <a:lnTo>
                  <a:pt x="1177" y="794"/>
                </a:lnTo>
                <a:lnTo>
                  <a:pt x="1070" y="993"/>
                </a:lnTo>
                <a:lnTo>
                  <a:pt x="963" y="1191"/>
                </a:lnTo>
                <a:lnTo>
                  <a:pt x="856" y="1429"/>
                </a:lnTo>
                <a:lnTo>
                  <a:pt x="813" y="1628"/>
                </a:lnTo>
                <a:lnTo>
                  <a:pt x="749" y="1906"/>
                </a:lnTo>
                <a:lnTo>
                  <a:pt x="706" y="2303"/>
                </a:lnTo>
                <a:lnTo>
                  <a:pt x="706" y="2541"/>
                </a:lnTo>
                <a:lnTo>
                  <a:pt x="706" y="2938"/>
                </a:lnTo>
                <a:lnTo>
                  <a:pt x="706" y="10681"/>
                </a:lnTo>
                <a:lnTo>
                  <a:pt x="706" y="16796"/>
                </a:lnTo>
                <a:lnTo>
                  <a:pt x="471" y="17153"/>
                </a:lnTo>
                <a:lnTo>
                  <a:pt x="257" y="17629"/>
                </a:lnTo>
                <a:lnTo>
                  <a:pt x="107" y="18066"/>
                </a:lnTo>
                <a:lnTo>
                  <a:pt x="0" y="18662"/>
                </a:lnTo>
                <a:lnTo>
                  <a:pt x="0" y="19178"/>
                </a:lnTo>
                <a:lnTo>
                  <a:pt x="0" y="19694"/>
                </a:lnTo>
                <a:lnTo>
                  <a:pt x="107" y="20210"/>
                </a:lnTo>
                <a:lnTo>
                  <a:pt x="257" y="20647"/>
                </a:lnTo>
                <a:lnTo>
                  <a:pt x="471" y="21124"/>
                </a:lnTo>
                <a:lnTo>
                  <a:pt x="706" y="21401"/>
                </a:lnTo>
                <a:lnTo>
                  <a:pt x="1028" y="21521"/>
                </a:lnTo>
                <a:lnTo>
                  <a:pt x="1306" y="21521"/>
                </a:lnTo>
                <a:lnTo>
                  <a:pt x="1691" y="21401"/>
                </a:lnTo>
                <a:lnTo>
                  <a:pt x="1948" y="21004"/>
                </a:lnTo>
                <a:lnTo>
                  <a:pt x="2248" y="20528"/>
                </a:lnTo>
                <a:lnTo>
                  <a:pt x="2505" y="19813"/>
                </a:lnTo>
                <a:lnTo>
                  <a:pt x="2697" y="20290"/>
                </a:lnTo>
                <a:lnTo>
                  <a:pt x="3061" y="20647"/>
                </a:lnTo>
                <a:lnTo>
                  <a:pt x="3511" y="21004"/>
                </a:lnTo>
                <a:lnTo>
                  <a:pt x="4003" y="21203"/>
                </a:lnTo>
                <a:lnTo>
                  <a:pt x="4624" y="21401"/>
                </a:lnTo>
                <a:lnTo>
                  <a:pt x="5288" y="21600"/>
                </a:lnTo>
                <a:lnTo>
                  <a:pt x="5930" y="21600"/>
                </a:lnTo>
                <a:lnTo>
                  <a:pt x="6593" y="21600"/>
                </a:lnTo>
                <a:lnTo>
                  <a:pt x="7964" y="21521"/>
                </a:lnTo>
                <a:lnTo>
                  <a:pt x="9184" y="21203"/>
                </a:lnTo>
                <a:lnTo>
                  <a:pt x="9719" y="21004"/>
                </a:lnTo>
                <a:lnTo>
                  <a:pt x="10168" y="20846"/>
                </a:lnTo>
                <a:lnTo>
                  <a:pt x="10511" y="20647"/>
                </a:lnTo>
                <a:lnTo>
                  <a:pt x="10768" y="20369"/>
                </a:lnTo>
                <a:close/>
              </a:path>
              <a:path w="21600" h="21600" extrusionOk="0">
                <a:moveTo>
                  <a:pt x="19095" y="19813"/>
                </a:moveTo>
                <a:lnTo>
                  <a:pt x="19095" y="19297"/>
                </a:lnTo>
                <a:lnTo>
                  <a:pt x="19095" y="17947"/>
                </a:lnTo>
                <a:lnTo>
                  <a:pt x="19095" y="16041"/>
                </a:lnTo>
                <a:lnTo>
                  <a:pt x="19095" y="13659"/>
                </a:lnTo>
                <a:lnTo>
                  <a:pt x="19095" y="11316"/>
                </a:lnTo>
                <a:lnTo>
                  <a:pt x="19095" y="9053"/>
                </a:lnTo>
                <a:lnTo>
                  <a:pt x="19095" y="7266"/>
                </a:lnTo>
                <a:lnTo>
                  <a:pt x="19095" y="6115"/>
                </a:lnTo>
                <a:lnTo>
                  <a:pt x="19095" y="6035"/>
                </a:lnTo>
                <a:lnTo>
                  <a:pt x="19095" y="5876"/>
                </a:lnTo>
                <a:lnTo>
                  <a:pt x="19095" y="5797"/>
                </a:lnTo>
                <a:lnTo>
                  <a:pt x="19053" y="5678"/>
                </a:lnTo>
                <a:lnTo>
                  <a:pt x="18988" y="5599"/>
                </a:lnTo>
                <a:lnTo>
                  <a:pt x="18988" y="5479"/>
                </a:lnTo>
                <a:lnTo>
                  <a:pt x="18967" y="5400"/>
                </a:lnTo>
                <a:lnTo>
                  <a:pt x="18924" y="5281"/>
                </a:lnTo>
                <a:lnTo>
                  <a:pt x="18646" y="4884"/>
                </a:lnTo>
                <a:lnTo>
                  <a:pt x="18325" y="4765"/>
                </a:lnTo>
                <a:lnTo>
                  <a:pt x="17939" y="4566"/>
                </a:lnTo>
                <a:lnTo>
                  <a:pt x="17533" y="4447"/>
                </a:lnTo>
                <a:lnTo>
                  <a:pt x="17126" y="4368"/>
                </a:lnTo>
                <a:lnTo>
                  <a:pt x="16676" y="4249"/>
                </a:lnTo>
                <a:lnTo>
                  <a:pt x="16227" y="4249"/>
                </a:lnTo>
                <a:lnTo>
                  <a:pt x="15799" y="4249"/>
                </a:lnTo>
                <a:lnTo>
                  <a:pt x="10768" y="4249"/>
                </a:lnTo>
                <a:lnTo>
                  <a:pt x="5801" y="4249"/>
                </a:lnTo>
                <a:lnTo>
                  <a:pt x="5373" y="4249"/>
                </a:lnTo>
                <a:lnTo>
                  <a:pt x="4945" y="4249"/>
                </a:lnTo>
                <a:lnTo>
                  <a:pt x="4496" y="4368"/>
                </a:lnTo>
                <a:lnTo>
                  <a:pt x="4067" y="4447"/>
                </a:lnTo>
                <a:lnTo>
                  <a:pt x="3618" y="4566"/>
                </a:lnTo>
                <a:lnTo>
                  <a:pt x="3275" y="4765"/>
                </a:lnTo>
                <a:lnTo>
                  <a:pt x="2954" y="4884"/>
                </a:lnTo>
                <a:lnTo>
                  <a:pt x="2697" y="5281"/>
                </a:lnTo>
                <a:lnTo>
                  <a:pt x="2633" y="5400"/>
                </a:lnTo>
                <a:lnTo>
                  <a:pt x="2612" y="5479"/>
                </a:lnTo>
                <a:lnTo>
                  <a:pt x="2547" y="5599"/>
                </a:lnTo>
                <a:lnTo>
                  <a:pt x="2547" y="5678"/>
                </a:lnTo>
                <a:lnTo>
                  <a:pt x="2505" y="5797"/>
                </a:lnTo>
                <a:lnTo>
                  <a:pt x="2505" y="5876"/>
                </a:lnTo>
                <a:lnTo>
                  <a:pt x="2505" y="6035"/>
                </a:lnTo>
                <a:lnTo>
                  <a:pt x="2505" y="6115"/>
                </a:lnTo>
                <a:lnTo>
                  <a:pt x="2505" y="7266"/>
                </a:lnTo>
                <a:lnTo>
                  <a:pt x="2505" y="9053"/>
                </a:lnTo>
                <a:lnTo>
                  <a:pt x="2505" y="11316"/>
                </a:lnTo>
                <a:lnTo>
                  <a:pt x="2505" y="13659"/>
                </a:lnTo>
                <a:lnTo>
                  <a:pt x="2505" y="16041"/>
                </a:lnTo>
                <a:lnTo>
                  <a:pt x="2505" y="17947"/>
                </a:lnTo>
                <a:lnTo>
                  <a:pt x="2505" y="19297"/>
                </a:lnTo>
                <a:lnTo>
                  <a:pt x="2505" y="19813"/>
                </a:lnTo>
                <a:moveTo>
                  <a:pt x="10768" y="4249"/>
                </a:moveTo>
                <a:lnTo>
                  <a:pt x="10768" y="5599"/>
                </a:lnTo>
                <a:lnTo>
                  <a:pt x="10768" y="9490"/>
                </a:lnTo>
                <a:lnTo>
                  <a:pt x="10768" y="12190"/>
                </a:lnTo>
                <a:lnTo>
                  <a:pt x="10768" y="14850"/>
                </a:lnTo>
                <a:lnTo>
                  <a:pt x="10789" y="18662"/>
                </a:lnTo>
                <a:lnTo>
                  <a:pt x="10811" y="20369"/>
                </a:lnTo>
                <a:lnTo>
                  <a:pt x="10768" y="4249"/>
                </a:lnTo>
                <a:moveTo>
                  <a:pt x="2697" y="5281"/>
                </a:moveTo>
                <a:lnTo>
                  <a:pt x="2440" y="4884"/>
                </a:lnTo>
                <a:lnTo>
                  <a:pt x="2184" y="4447"/>
                </a:lnTo>
                <a:lnTo>
                  <a:pt x="1948" y="3772"/>
                </a:lnTo>
                <a:lnTo>
                  <a:pt x="1734" y="3137"/>
                </a:lnTo>
                <a:lnTo>
                  <a:pt x="1520" y="2462"/>
                </a:lnTo>
                <a:lnTo>
                  <a:pt x="1370" y="1826"/>
                </a:lnTo>
                <a:lnTo>
                  <a:pt x="1242" y="1231"/>
                </a:lnTo>
                <a:lnTo>
                  <a:pt x="1177" y="794"/>
                </a:lnTo>
                <a:moveTo>
                  <a:pt x="18924" y="5281"/>
                </a:moveTo>
                <a:lnTo>
                  <a:pt x="19160" y="4884"/>
                </a:lnTo>
                <a:lnTo>
                  <a:pt x="19416" y="4447"/>
                </a:lnTo>
                <a:lnTo>
                  <a:pt x="19631" y="3772"/>
                </a:lnTo>
                <a:lnTo>
                  <a:pt x="19866" y="3137"/>
                </a:lnTo>
                <a:lnTo>
                  <a:pt x="20080" y="2462"/>
                </a:lnTo>
                <a:lnTo>
                  <a:pt x="20230" y="1826"/>
                </a:lnTo>
                <a:lnTo>
                  <a:pt x="20358" y="1231"/>
                </a:lnTo>
                <a:lnTo>
                  <a:pt x="20423" y="794"/>
                </a:lnTo>
              </a:path>
            </a:pathLst>
          </a:custGeom>
          <a:solidFill>
            <a:schemeClr val="accent1"/>
          </a:solidFill>
          <a:ln w="19050">
            <a:solidFill>
              <a:srgbClr val="0000FF"/>
            </a:solidFill>
            <a:miter lim="800000"/>
            <a:headEnd/>
            <a:tailEnd/>
          </a:ln>
          <a:effectLst>
            <a:outerShdw dist="107763" dir="2700000" algn="ctr" rotWithShape="0">
              <a:srgbClr val="808080"/>
            </a:outerShdw>
          </a:effectLst>
        </p:spPr>
        <p:txBody>
          <a:bodyPr/>
          <a:lstStyle/>
          <a:p>
            <a:endParaRPr lang="en-US"/>
          </a:p>
        </p:txBody>
      </p:sp>
      <p:sp>
        <p:nvSpPr>
          <p:cNvPr id="2080" name="AutoShape 416"/>
          <p:cNvSpPr>
            <a:spLocks noChangeArrowheads="1"/>
          </p:cNvSpPr>
          <p:nvPr/>
        </p:nvSpPr>
        <p:spPr bwMode="auto">
          <a:xfrm>
            <a:off x="684213" y="5373688"/>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No.1</a:t>
            </a:r>
          </a:p>
        </p:txBody>
      </p:sp>
      <p:sp>
        <p:nvSpPr>
          <p:cNvPr id="2081" name="AutoShape 417"/>
          <p:cNvSpPr>
            <a:spLocks noChangeArrowheads="1"/>
          </p:cNvSpPr>
          <p:nvPr/>
        </p:nvSpPr>
        <p:spPr bwMode="auto">
          <a:xfrm>
            <a:off x="2195513" y="5373688"/>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No.2</a:t>
            </a:r>
          </a:p>
        </p:txBody>
      </p:sp>
      <p:sp>
        <p:nvSpPr>
          <p:cNvPr id="2082" name="AutoShape 418"/>
          <p:cNvSpPr>
            <a:spLocks noChangeArrowheads="1"/>
          </p:cNvSpPr>
          <p:nvPr/>
        </p:nvSpPr>
        <p:spPr bwMode="auto">
          <a:xfrm>
            <a:off x="3779838" y="5468938"/>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No.3</a:t>
            </a:r>
          </a:p>
        </p:txBody>
      </p:sp>
      <p:sp>
        <p:nvSpPr>
          <p:cNvPr id="2083" name="AutoShape 419"/>
          <p:cNvSpPr>
            <a:spLocks noChangeArrowheads="1"/>
          </p:cNvSpPr>
          <p:nvPr/>
        </p:nvSpPr>
        <p:spPr bwMode="auto">
          <a:xfrm>
            <a:off x="4800600" y="5468938"/>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No.4</a:t>
            </a:r>
          </a:p>
        </p:txBody>
      </p:sp>
      <p:sp>
        <p:nvSpPr>
          <p:cNvPr id="2084" name="AutoShape 420"/>
          <p:cNvSpPr>
            <a:spLocks noChangeArrowheads="1"/>
          </p:cNvSpPr>
          <p:nvPr/>
        </p:nvSpPr>
        <p:spPr bwMode="auto">
          <a:xfrm>
            <a:off x="5795963" y="5481638"/>
            <a:ext cx="647700"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700"/>
              <a:t>Design No.5</a:t>
            </a:r>
          </a:p>
        </p:txBody>
      </p:sp>
      <p:sp>
        <p:nvSpPr>
          <p:cNvPr id="2085" name="Line 421"/>
          <p:cNvSpPr>
            <a:spLocks noChangeShapeType="1"/>
          </p:cNvSpPr>
          <p:nvPr/>
        </p:nvSpPr>
        <p:spPr bwMode="auto">
          <a:xfrm>
            <a:off x="1692275" y="3284538"/>
            <a:ext cx="0" cy="13684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 name="Line 422"/>
          <p:cNvSpPr>
            <a:spLocks noChangeShapeType="1"/>
          </p:cNvSpPr>
          <p:nvPr/>
        </p:nvSpPr>
        <p:spPr bwMode="auto">
          <a:xfrm>
            <a:off x="3419475" y="3284538"/>
            <a:ext cx="0" cy="13684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7" name="Line 424"/>
          <p:cNvSpPr>
            <a:spLocks noChangeShapeType="1"/>
          </p:cNvSpPr>
          <p:nvPr/>
        </p:nvSpPr>
        <p:spPr bwMode="auto">
          <a:xfrm>
            <a:off x="1692275" y="5229225"/>
            <a:ext cx="0" cy="1152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8" name="Line 425"/>
          <p:cNvSpPr>
            <a:spLocks noChangeShapeType="1"/>
          </p:cNvSpPr>
          <p:nvPr/>
        </p:nvSpPr>
        <p:spPr bwMode="auto">
          <a:xfrm>
            <a:off x="3419475" y="5013325"/>
            <a:ext cx="0" cy="13684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Freeform 8"/>
          <p:cNvSpPr>
            <a:spLocks/>
          </p:cNvSpPr>
          <p:nvPr/>
        </p:nvSpPr>
        <p:spPr bwMode="auto">
          <a:xfrm>
            <a:off x="2698750" y="2765425"/>
            <a:ext cx="3624263" cy="627063"/>
          </a:xfrm>
          <a:custGeom>
            <a:avLst/>
            <a:gdLst>
              <a:gd name="T0" fmla="*/ 0 w 3624549"/>
              <a:gd name="T1" fmla="*/ 624430 h 628384"/>
              <a:gd name="T2" fmla="*/ 2478207 w 3624549"/>
              <a:gd name="T3" fmla="*/ 420 h 628384"/>
              <a:gd name="T4" fmla="*/ 3623691 w 3624549"/>
              <a:gd name="T5" fmla="*/ 547797 h 628384"/>
              <a:gd name="T6" fmla="*/ 0 60000 65536"/>
              <a:gd name="T7" fmla="*/ 0 60000 65536"/>
              <a:gd name="T8" fmla="*/ 0 60000 65536"/>
            </a:gdLst>
            <a:ahLst/>
            <a:cxnLst>
              <a:cxn ang="T6">
                <a:pos x="T0" y="T1"/>
              </a:cxn>
              <a:cxn ang="T7">
                <a:pos x="T2" y="T3"/>
              </a:cxn>
              <a:cxn ang="T8">
                <a:pos x="T4" y="T5"/>
              </a:cxn>
            </a:cxnLst>
            <a:rect l="0" t="0" r="r" b="b"/>
            <a:pathLst>
              <a:path w="3624549" h="628384">
                <a:moveTo>
                  <a:pt x="0" y="628384"/>
                </a:moveTo>
                <a:cubicBezTo>
                  <a:pt x="937352" y="320830"/>
                  <a:pt x="1874704" y="13276"/>
                  <a:pt x="2478795" y="423"/>
                </a:cubicBezTo>
                <a:cubicBezTo>
                  <a:pt x="3082886" y="-12430"/>
                  <a:pt x="3353717" y="269418"/>
                  <a:pt x="3624549" y="551266"/>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Freeform 9"/>
          <p:cNvSpPr>
            <a:spLocks/>
          </p:cNvSpPr>
          <p:nvPr/>
        </p:nvSpPr>
        <p:spPr bwMode="auto">
          <a:xfrm>
            <a:off x="3008313" y="4294188"/>
            <a:ext cx="2513012" cy="917575"/>
          </a:xfrm>
          <a:custGeom>
            <a:avLst/>
            <a:gdLst>
              <a:gd name="T0" fmla="*/ 0 w 2677099"/>
              <a:gd name="T1" fmla="*/ 499137 h 1123720"/>
              <a:gd name="T2" fmla="*/ 701712 w 2677099"/>
              <a:gd name="T3" fmla="*/ 322971 h 1123720"/>
              <a:gd name="T4" fmla="*/ 1437653 w 2677099"/>
              <a:gd name="T5" fmla="*/ 342546 h 1123720"/>
              <a:gd name="T6" fmla="*/ 2079463 w 2677099"/>
              <a:gd name="T7" fmla="*/ 0 h 1123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77099" h="1123720">
                <a:moveTo>
                  <a:pt x="0" y="1123720"/>
                </a:moveTo>
                <a:cubicBezTo>
                  <a:pt x="297455" y="954794"/>
                  <a:pt x="594911" y="785869"/>
                  <a:pt x="903383" y="727113"/>
                </a:cubicBezTo>
                <a:cubicBezTo>
                  <a:pt x="1211855" y="668357"/>
                  <a:pt x="1555215" y="892366"/>
                  <a:pt x="1850834" y="771181"/>
                </a:cubicBezTo>
                <a:cubicBezTo>
                  <a:pt x="2146453" y="649996"/>
                  <a:pt x="2411776" y="324998"/>
                  <a:pt x="2677099"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Freeform 10"/>
          <p:cNvSpPr>
            <a:spLocks/>
          </p:cNvSpPr>
          <p:nvPr/>
        </p:nvSpPr>
        <p:spPr bwMode="auto">
          <a:xfrm>
            <a:off x="4494213" y="3294063"/>
            <a:ext cx="1344612" cy="307975"/>
          </a:xfrm>
          <a:custGeom>
            <a:avLst/>
            <a:gdLst>
              <a:gd name="T0" fmla="*/ 0 w 1344058"/>
              <a:gd name="T1" fmla="*/ 295987 h 308489"/>
              <a:gd name="T2" fmla="*/ 716981 w 1344058"/>
              <a:gd name="T3" fmla="*/ 16 h 308489"/>
              <a:gd name="T4" fmla="*/ 1345720 w 1344058"/>
              <a:gd name="T5" fmla="*/ 306950 h 308489"/>
              <a:gd name="T6" fmla="*/ 0 60000 65536"/>
              <a:gd name="T7" fmla="*/ 0 60000 65536"/>
              <a:gd name="T8" fmla="*/ 0 60000 65536"/>
            </a:gdLst>
            <a:ahLst/>
            <a:cxnLst>
              <a:cxn ang="T6">
                <a:pos x="T0" y="T1"/>
              </a:cxn>
              <a:cxn ang="T7">
                <a:pos x="T2" y="T3"/>
              </a:cxn>
              <a:cxn ang="T8">
                <a:pos x="T4" y="T5"/>
              </a:cxn>
            </a:cxnLst>
            <a:rect l="0" t="0" r="r" b="b"/>
            <a:pathLst>
              <a:path w="1344058" h="308489">
                <a:moveTo>
                  <a:pt x="0" y="297472"/>
                </a:moveTo>
                <a:cubicBezTo>
                  <a:pt x="246043" y="147826"/>
                  <a:pt x="492086" y="-1820"/>
                  <a:pt x="716096" y="16"/>
                </a:cubicBezTo>
                <a:cubicBezTo>
                  <a:pt x="940106" y="1852"/>
                  <a:pt x="1142082" y="155170"/>
                  <a:pt x="1344058" y="308489"/>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AutoShape 419"/>
          <p:cNvSpPr>
            <a:spLocks noChangeArrowheads="1"/>
          </p:cNvSpPr>
          <p:nvPr/>
        </p:nvSpPr>
        <p:spPr bwMode="auto">
          <a:xfrm>
            <a:off x="4265613" y="5133975"/>
            <a:ext cx="1719262"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1000"/>
              <a:t>Single inventive concept</a:t>
            </a:r>
          </a:p>
        </p:txBody>
      </p:sp>
      <p:sp>
        <p:nvSpPr>
          <p:cNvPr id="2093" name="AutoShape 419"/>
          <p:cNvSpPr>
            <a:spLocks noChangeArrowheads="1"/>
          </p:cNvSpPr>
          <p:nvPr/>
        </p:nvSpPr>
        <p:spPr bwMode="auto">
          <a:xfrm>
            <a:off x="4662488" y="1141413"/>
            <a:ext cx="1719262" cy="215900"/>
          </a:xfrm>
          <a:prstGeom prst="foldedCorner">
            <a:avLst>
              <a:gd name="adj" fmla="val 12500"/>
            </a:avLst>
          </a:prstGeom>
          <a:solidFill>
            <a:srgbClr val="FFFF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pPr>
            <a:r>
              <a:rPr lang="fr-CH" altLang="ja-JP" sz="1000"/>
              <a:t>Single inventive concept</a:t>
            </a:r>
          </a:p>
        </p:txBody>
      </p:sp>
      <p:sp>
        <p:nvSpPr>
          <p:cNvPr id="2094" name="Rectangle 2"/>
          <p:cNvSpPr txBox="1">
            <a:spLocks noChangeArrowheads="1"/>
          </p:cNvSpPr>
          <p:nvPr/>
        </p:nvSpPr>
        <p:spPr bwMode="auto">
          <a:xfrm>
            <a:off x="5181600" y="3779838"/>
            <a:ext cx="35274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eaLnBrk="1" hangingPunct="1">
              <a:spcBef>
                <a:spcPct val="0"/>
              </a:spcBef>
              <a:buFontTx/>
              <a:buNone/>
            </a:pPr>
            <a:r>
              <a:rPr lang="en-US" altLang="ja-JP" sz="1600">
                <a:solidFill>
                  <a:schemeClr val="tx2"/>
                </a:solidFill>
              </a:rPr>
              <a:t>These designs should be cancelled in a procedure before the USPTO. </a:t>
            </a:r>
            <a:r>
              <a:rPr lang="ja-JP" altLang="en-US" sz="1200" b="1">
                <a:solidFill>
                  <a:schemeClr val="tx2"/>
                </a:solidFill>
              </a:rPr>
              <a:t>　</a:t>
            </a:r>
          </a:p>
        </p:txBody>
      </p:sp>
      <p:sp>
        <p:nvSpPr>
          <p:cNvPr id="2095" name="Freeform 11"/>
          <p:cNvSpPr>
            <a:spLocks/>
          </p:cNvSpPr>
          <p:nvPr/>
        </p:nvSpPr>
        <p:spPr bwMode="auto">
          <a:xfrm>
            <a:off x="6169025" y="4329113"/>
            <a:ext cx="173038" cy="882650"/>
          </a:xfrm>
          <a:custGeom>
            <a:avLst/>
            <a:gdLst>
              <a:gd name="T0" fmla="*/ 131697 w 173259"/>
              <a:gd name="T1" fmla="*/ 0 h 881349"/>
              <a:gd name="T2" fmla="*/ 164621 w 173259"/>
              <a:gd name="T3" fmla="*/ 442629 h 881349"/>
              <a:gd name="T4" fmla="*/ 0 w 173259"/>
              <a:gd name="T5" fmla="*/ 885258 h 881349"/>
              <a:gd name="T6" fmla="*/ 0 60000 65536"/>
              <a:gd name="T7" fmla="*/ 0 60000 65536"/>
              <a:gd name="T8" fmla="*/ 0 60000 65536"/>
            </a:gdLst>
            <a:ahLst/>
            <a:cxnLst>
              <a:cxn ang="T6">
                <a:pos x="T0" y="T1"/>
              </a:cxn>
              <a:cxn ang="T7">
                <a:pos x="T2" y="T3"/>
              </a:cxn>
              <a:cxn ang="T8">
                <a:pos x="T4" y="T5"/>
              </a:cxn>
            </a:cxnLst>
            <a:rect l="0" t="0" r="r" b="b"/>
            <a:pathLst>
              <a:path w="173259" h="881349">
                <a:moveTo>
                  <a:pt x="132202" y="0"/>
                </a:moveTo>
                <a:cubicBezTo>
                  <a:pt x="159744" y="146892"/>
                  <a:pt x="187287" y="293784"/>
                  <a:pt x="165253" y="440675"/>
                </a:cubicBezTo>
                <a:cubicBezTo>
                  <a:pt x="143219" y="587566"/>
                  <a:pt x="27542" y="813412"/>
                  <a:pt x="0" y="881349"/>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Rectangle 402"/>
          <p:cNvSpPr>
            <a:spLocks noChangeArrowheads="1"/>
          </p:cNvSpPr>
          <p:nvPr/>
        </p:nvSpPr>
        <p:spPr bwMode="auto">
          <a:xfrm>
            <a:off x="6459538" y="2709863"/>
            <a:ext cx="2305050" cy="361950"/>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algn="ctr" eaLnBrk="1" hangingPunct="1">
              <a:spcBef>
                <a:spcPct val="0"/>
              </a:spcBef>
              <a:buFontTx/>
              <a:buNone/>
              <a:defRPr/>
            </a:pPr>
            <a:r>
              <a:rPr lang="fr-CH" altLang="en-US" sz="1400" smtClean="0"/>
              <a:t>Single designation fee</a:t>
            </a:r>
            <a:endParaRPr lang="en-US" altLang="en-US" sz="1400" smtClean="0"/>
          </a:p>
        </p:txBody>
      </p:sp>
      <p:sp>
        <p:nvSpPr>
          <p:cNvPr id="2097" name="Line 13"/>
          <p:cNvSpPr>
            <a:spLocks noChangeShapeType="1"/>
          </p:cNvSpPr>
          <p:nvPr/>
        </p:nvSpPr>
        <p:spPr bwMode="auto">
          <a:xfrm flipV="1">
            <a:off x="7380288" y="3163888"/>
            <a:ext cx="73025"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8" name="Freeform 1"/>
          <p:cNvSpPr>
            <a:spLocks/>
          </p:cNvSpPr>
          <p:nvPr/>
        </p:nvSpPr>
        <p:spPr bwMode="auto">
          <a:xfrm>
            <a:off x="5780088" y="766763"/>
            <a:ext cx="1698625" cy="406400"/>
          </a:xfrm>
          <a:custGeom>
            <a:avLst/>
            <a:gdLst>
              <a:gd name="T0" fmla="*/ 0 w 1699404"/>
              <a:gd name="T1" fmla="*/ 302724 h 406724"/>
              <a:gd name="T2" fmla="*/ 749810 w 1699404"/>
              <a:gd name="T3" fmla="*/ 1281 h 406724"/>
              <a:gd name="T4" fmla="*/ 1697846 w 1699404"/>
              <a:gd name="T5" fmla="*/ 406076 h 406724"/>
              <a:gd name="T6" fmla="*/ 0 60000 65536"/>
              <a:gd name="T7" fmla="*/ 0 60000 65536"/>
              <a:gd name="T8" fmla="*/ 0 60000 65536"/>
            </a:gdLst>
            <a:ahLst/>
            <a:cxnLst>
              <a:cxn ang="T6">
                <a:pos x="T0" y="T1"/>
              </a:cxn>
              <a:cxn ang="T7">
                <a:pos x="T2" y="T3"/>
              </a:cxn>
              <a:cxn ang="T8">
                <a:pos x="T4" y="T5"/>
              </a:cxn>
            </a:cxnLst>
            <a:rect l="0" t="0" r="r" b="b"/>
            <a:pathLst>
              <a:path w="1699404" h="406724">
                <a:moveTo>
                  <a:pt x="0" y="303207"/>
                </a:moveTo>
                <a:cubicBezTo>
                  <a:pt x="233632" y="143618"/>
                  <a:pt x="467264" y="-15970"/>
                  <a:pt x="750498" y="1283"/>
                </a:cubicBezTo>
                <a:cubicBezTo>
                  <a:pt x="1033732" y="18536"/>
                  <a:pt x="1528313" y="342026"/>
                  <a:pt x="1699404" y="406724"/>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 name="Rectangle 2"/>
          <p:cNvSpPr>
            <a:spLocks noChangeArrowheads="1"/>
          </p:cNvSpPr>
          <p:nvPr/>
        </p:nvSpPr>
        <p:spPr bwMode="auto">
          <a:xfrm>
            <a:off x="7056438" y="1344613"/>
            <a:ext cx="1476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34" charset="-128"/>
              </a:defRPr>
            </a:lvl1pPr>
            <a:lvl2pPr marL="742950" indent="-285750" eaLnBrk="0" hangingPunct="0">
              <a:spcBef>
                <a:spcPct val="20000"/>
              </a:spcBef>
              <a:buChar char="–"/>
              <a:defRPr kumimoji="1" sz="2800">
                <a:solidFill>
                  <a:schemeClr val="tx1"/>
                </a:solidFill>
                <a:latin typeface="Arial" charset="0"/>
                <a:ea typeface="ＭＳ Ｐゴシック" pitchFamily="34" charset="-128"/>
              </a:defRPr>
            </a:lvl2pPr>
            <a:lvl3pPr marL="1143000" indent="-228600" eaLnBrk="0" hangingPunct="0">
              <a:spcBef>
                <a:spcPct val="20000"/>
              </a:spcBef>
              <a:buChar char="•"/>
              <a:defRPr kumimoji="1" sz="2400">
                <a:solidFill>
                  <a:schemeClr val="tx1"/>
                </a:solidFill>
                <a:latin typeface="Arial" charset="0"/>
                <a:ea typeface="ＭＳ Ｐゴシック" pitchFamily="34" charset="-128"/>
              </a:defRPr>
            </a:lvl3pPr>
            <a:lvl4pPr marL="1600200" indent="-228600" eaLnBrk="0" hangingPunct="0">
              <a:spcBef>
                <a:spcPct val="20000"/>
              </a:spcBef>
              <a:buChar char="–"/>
              <a:defRPr kumimoji="1" sz="2000">
                <a:solidFill>
                  <a:schemeClr val="tx1"/>
                </a:solidFill>
                <a:latin typeface="Arial" charset="0"/>
                <a:ea typeface="ＭＳ Ｐゴシック" pitchFamily="34" charset="-128"/>
              </a:defRPr>
            </a:lvl4pPr>
            <a:lvl5pPr marL="2057400" indent="-228600" eaLnBrk="0" hangingPunct="0">
              <a:spcBef>
                <a:spcPct val="20000"/>
              </a:spcBef>
              <a:buChar char="»"/>
              <a:defRPr kumimoji="1"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600"/>
              <a:t>One design for the US</a:t>
            </a:r>
          </a:p>
        </p:txBody>
      </p:sp>
      <p:sp>
        <p:nvSpPr>
          <p:cNvPr id="2100" name="Line 15"/>
          <p:cNvSpPr>
            <a:spLocks noChangeShapeType="1"/>
          </p:cNvSpPr>
          <p:nvPr/>
        </p:nvSpPr>
        <p:spPr bwMode="auto">
          <a:xfrm>
            <a:off x="7531100" y="2060575"/>
            <a:ext cx="36513"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84937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Declaration under Article13(1): KR and JP</a:t>
            </a:r>
            <a:endParaRPr lang="en-US" sz="3000" dirty="0"/>
          </a:p>
        </p:txBody>
      </p:sp>
      <p:sp>
        <p:nvSpPr>
          <p:cNvPr id="3" name="Rectangle 2"/>
          <p:cNvSpPr/>
          <p:nvPr/>
        </p:nvSpPr>
        <p:spPr bwMode="auto">
          <a:xfrm>
            <a:off x="822483" y="2656615"/>
            <a:ext cx="822960" cy="640080"/>
          </a:xfrm>
          <a:prstGeom prst="rect">
            <a:avLst/>
          </a:prstGeom>
          <a:solidFill>
            <a:srgbClr val="92D050"/>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KR</a:t>
            </a:r>
          </a:p>
        </p:txBody>
      </p:sp>
      <p:sp>
        <p:nvSpPr>
          <p:cNvPr id="4" name="Rectangle 3"/>
          <p:cNvSpPr/>
          <p:nvPr/>
        </p:nvSpPr>
        <p:spPr bwMode="auto">
          <a:xfrm>
            <a:off x="2068921" y="2254002"/>
            <a:ext cx="1524000" cy="1352550"/>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5" name="Rectangle 4"/>
          <p:cNvSpPr/>
          <p:nvPr/>
        </p:nvSpPr>
        <p:spPr bwMode="auto">
          <a:xfrm>
            <a:off x="822483" y="4975236"/>
            <a:ext cx="822960" cy="640080"/>
          </a:xfrm>
          <a:prstGeom prst="rect">
            <a:avLst/>
          </a:prstGeom>
          <a:solidFill>
            <a:srgbClr val="92D050"/>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JP</a:t>
            </a:r>
          </a:p>
        </p:txBody>
      </p:sp>
      <p:sp>
        <p:nvSpPr>
          <p:cNvPr id="6" name="Rectangle 5"/>
          <p:cNvSpPr/>
          <p:nvPr/>
        </p:nvSpPr>
        <p:spPr bwMode="auto">
          <a:xfrm>
            <a:off x="7174155" y="2152337"/>
            <a:ext cx="1501291" cy="1670357"/>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2085976" y="4852988"/>
            <a:ext cx="1523999" cy="914400"/>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7238998" y="4333012"/>
            <a:ext cx="1447803" cy="1531454"/>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2242364" y="1355526"/>
            <a:ext cx="1196161" cy="400110"/>
          </a:xfrm>
          <a:prstGeom prst="rect">
            <a:avLst/>
          </a:prstGeom>
          <a:solidFill>
            <a:srgbClr val="FEB0A0"/>
          </a:solidFill>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National</a:t>
            </a:r>
          </a:p>
        </p:txBody>
      </p:sp>
      <p:sp>
        <p:nvSpPr>
          <p:cNvPr id="13" name="Rectangle 12"/>
          <p:cNvSpPr/>
          <p:nvPr/>
        </p:nvSpPr>
        <p:spPr bwMode="auto">
          <a:xfrm>
            <a:off x="7374886" y="1355526"/>
            <a:ext cx="970137" cy="400110"/>
          </a:xfrm>
          <a:prstGeom prst="rect">
            <a:avLst/>
          </a:prstGeom>
          <a:solidFill>
            <a:srgbClr val="FEB0A0"/>
          </a:solidFill>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Hague</a:t>
            </a:r>
          </a:p>
        </p:txBody>
      </p:sp>
      <p:sp>
        <p:nvSpPr>
          <p:cNvPr id="14" name="Rounded Rectangle 13"/>
          <p:cNvSpPr/>
          <p:nvPr/>
        </p:nvSpPr>
        <p:spPr bwMode="auto">
          <a:xfrm>
            <a:off x="2295525" y="2315498"/>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a:t>
            </a:r>
          </a:p>
        </p:txBody>
      </p:sp>
      <p:sp>
        <p:nvSpPr>
          <p:cNvPr id="15" name="Rounded Rectangle 14"/>
          <p:cNvSpPr/>
          <p:nvPr/>
        </p:nvSpPr>
        <p:spPr bwMode="auto">
          <a:xfrm>
            <a:off x="2295525" y="2710642"/>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2</a:t>
            </a:r>
          </a:p>
        </p:txBody>
      </p:sp>
      <p:sp>
        <p:nvSpPr>
          <p:cNvPr id="16" name="Rounded Rectangle 15"/>
          <p:cNvSpPr/>
          <p:nvPr/>
        </p:nvSpPr>
        <p:spPr bwMode="auto">
          <a:xfrm>
            <a:off x="2295525" y="3149323"/>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3</a:t>
            </a:r>
          </a:p>
        </p:txBody>
      </p:sp>
      <p:sp>
        <p:nvSpPr>
          <p:cNvPr id="17" name="Rounded Rectangle 16"/>
          <p:cNvSpPr/>
          <p:nvPr/>
        </p:nvSpPr>
        <p:spPr bwMode="auto">
          <a:xfrm>
            <a:off x="2337286" y="5153769"/>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a:t>
            </a:r>
          </a:p>
        </p:txBody>
      </p:sp>
      <p:sp>
        <p:nvSpPr>
          <p:cNvPr id="19" name="Right Arrow 18"/>
          <p:cNvSpPr/>
          <p:nvPr/>
        </p:nvSpPr>
        <p:spPr bwMode="auto">
          <a:xfrm>
            <a:off x="3741610" y="2719840"/>
            <a:ext cx="978408" cy="484632"/>
          </a:xfrm>
          <a:prstGeom prst="rightArrow">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0" name="Right Arrow 19"/>
          <p:cNvSpPr/>
          <p:nvPr/>
        </p:nvSpPr>
        <p:spPr bwMode="auto">
          <a:xfrm>
            <a:off x="3733800" y="5098739"/>
            <a:ext cx="682371" cy="484632"/>
          </a:xfrm>
          <a:prstGeom prst="rightArrow">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2" name="Rectangle 21"/>
          <p:cNvSpPr/>
          <p:nvPr/>
        </p:nvSpPr>
        <p:spPr bwMode="auto">
          <a:xfrm>
            <a:off x="4847932" y="1717596"/>
            <a:ext cx="1505541" cy="338554"/>
          </a:xfrm>
          <a:prstGeom prst="rect">
            <a:avLst/>
          </a:prstGeom>
          <a:solidFill>
            <a:srgbClr val="00B0F0"/>
          </a:solidFill>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No declaration</a:t>
            </a:r>
          </a:p>
        </p:txBody>
      </p:sp>
      <p:sp>
        <p:nvSpPr>
          <p:cNvPr id="23" name="Rounded Rectangle 22"/>
          <p:cNvSpPr/>
          <p:nvPr/>
        </p:nvSpPr>
        <p:spPr bwMode="auto">
          <a:xfrm>
            <a:off x="5177299" y="2523356"/>
            <a:ext cx="846808" cy="851297"/>
          </a:xfrm>
          <a:prstGeom prst="roundRect">
            <a:avLst/>
          </a:prstGeom>
          <a:ln>
            <a:solidFill>
              <a:srgbClr val="FF0000"/>
            </a:solidFill>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cs typeface="Arial" charset="0"/>
              </a:rPr>
              <a:t>=</a:t>
            </a:r>
          </a:p>
        </p:txBody>
      </p:sp>
      <p:sp>
        <p:nvSpPr>
          <p:cNvPr id="24" name="Rectangle 23"/>
          <p:cNvSpPr/>
          <p:nvPr/>
        </p:nvSpPr>
        <p:spPr bwMode="auto">
          <a:xfrm>
            <a:off x="5114217" y="3886200"/>
            <a:ext cx="1220206" cy="338554"/>
          </a:xfrm>
          <a:prstGeom prst="rect">
            <a:avLst/>
          </a:prstGeom>
          <a:solidFill>
            <a:srgbClr val="00B0F0"/>
          </a:solidFill>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Declaration</a:t>
            </a:r>
          </a:p>
        </p:txBody>
      </p:sp>
      <p:sp>
        <p:nvSpPr>
          <p:cNvPr id="25" name="Rounded Rectangle 24"/>
          <p:cNvSpPr/>
          <p:nvPr/>
        </p:nvSpPr>
        <p:spPr bwMode="auto">
          <a:xfrm>
            <a:off x="4509758" y="4721066"/>
            <a:ext cx="2536238" cy="1225868"/>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Arial" charset="0"/>
              </a:rPr>
              <a:t>For international registrations,</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Arial" charset="0"/>
              </a:rPr>
              <a:t>JPO accepts multiple designs</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Arial" charset="0"/>
              </a:rPr>
              <a:t>and divides them into each</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Arial" charset="0"/>
              </a:rPr>
              <a:t>application,</a:t>
            </a:r>
            <a:r>
              <a:rPr kumimoji="0" lang="en-US" sz="1200" b="1" i="0" u="none" strike="noStrike" cap="none" normalizeH="0" dirty="0" smtClean="0">
                <a:ln>
                  <a:noFill/>
                </a:ln>
                <a:solidFill>
                  <a:srgbClr val="FF0000"/>
                </a:solidFill>
                <a:effectLst/>
                <a:latin typeface="Arial" charset="0"/>
                <a:cs typeface="Arial" charset="0"/>
              </a:rPr>
              <a:t> </a:t>
            </a:r>
            <a:r>
              <a:rPr kumimoji="0" lang="en-US" sz="1200" b="1" i="1" u="none" strike="noStrike" cap="none" normalizeH="0" dirty="0" smtClean="0">
                <a:ln>
                  <a:noFill/>
                </a:ln>
                <a:solidFill>
                  <a:srgbClr val="FF0000"/>
                </a:solidFill>
                <a:effectLst/>
                <a:latin typeface="Arial" charset="0"/>
                <a:cs typeface="Arial" charset="0"/>
              </a:rPr>
              <a:t>ex officio</a:t>
            </a:r>
            <a:endParaRPr kumimoji="0" lang="en-US" sz="1200" b="1" i="1" u="none" strike="noStrike" cap="none" normalizeH="0" baseline="0" dirty="0" smtClean="0">
              <a:ln>
                <a:noFill/>
              </a:ln>
              <a:solidFill>
                <a:srgbClr val="FF0000"/>
              </a:solidFill>
              <a:effectLst/>
              <a:latin typeface="Arial" charset="0"/>
              <a:cs typeface="Arial" charset="0"/>
            </a:endParaRPr>
          </a:p>
        </p:txBody>
      </p:sp>
      <p:sp>
        <p:nvSpPr>
          <p:cNvPr id="27" name="Rounded Rectangle 26"/>
          <p:cNvSpPr/>
          <p:nvPr/>
        </p:nvSpPr>
        <p:spPr bwMode="auto">
          <a:xfrm>
            <a:off x="7436822" y="2336071"/>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a:t>
            </a:r>
          </a:p>
        </p:txBody>
      </p:sp>
      <p:sp>
        <p:nvSpPr>
          <p:cNvPr id="28" name="Rounded Rectangle 27"/>
          <p:cNvSpPr/>
          <p:nvPr/>
        </p:nvSpPr>
        <p:spPr bwMode="auto">
          <a:xfrm>
            <a:off x="7436822" y="2800231"/>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2</a:t>
            </a:r>
          </a:p>
        </p:txBody>
      </p:sp>
      <p:sp>
        <p:nvSpPr>
          <p:cNvPr id="29" name="Rounded Rectangle 28"/>
          <p:cNvSpPr/>
          <p:nvPr/>
        </p:nvSpPr>
        <p:spPr bwMode="auto">
          <a:xfrm>
            <a:off x="7471260" y="3276599"/>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3</a:t>
            </a:r>
          </a:p>
        </p:txBody>
      </p:sp>
      <p:sp>
        <p:nvSpPr>
          <p:cNvPr id="30" name="Rounded Rectangle 29"/>
          <p:cNvSpPr/>
          <p:nvPr/>
        </p:nvSpPr>
        <p:spPr bwMode="auto">
          <a:xfrm>
            <a:off x="7452210" y="4428440"/>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a:t>
            </a:r>
          </a:p>
        </p:txBody>
      </p:sp>
      <p:sp>
        <p:nvSpPr>
          <p:cNvPr id="31" name="Rounded Rectangle 30"/>
          <p:cNvSpPr/>
          <p:nvPr/>
        </p:nvSpPr>
        <p:spPr bwMode="auto">
          <a:xfrm>
            <a:off x="7452210" y="4879431"/>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2</a:t>
            </a:r>
          </a:p>
        </p:txBody>
      </p:sp>
      <p:sp>
        <p:nvSpPr>
          <p:cNvPr id="32" name="Rounded Rectangle 31"/>
          <p:cNvSpPr/>
          <p:nvPr/>
        </p:nvSpPr>
        <p:spPr bwMode="auto">
          <a:xfrm>
            <a:off x="7452210" y="5334000"/>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3</a:t>
            </a:r>
          </a:p>
        </p:txBody>
      </p:sp>
    </p:spTree>
    <p:extLst>
      <p:ext uri="{BB962C8B-B14F-4D97-AF65-F5344CB8AC3E}">
        <p14:creationId xmlns:p14="http://schemas.microsoft.com/office/powerpoint/2010/main" val="2731324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000" dirty="0"/>
              <a:t>Declaration under Article13(1): </a:t>
            </a:r>
            <a:r>
              <a:rPr lang="en-US" sz="3000" dirty="0" smtClean="0"/>
              <a:t>RU</a:t>
            </a:r>
            <a:endParaRPr lang="en-US" sz="3000" dirty="0"/>
          </a:p>
        </p:txBody>
      </p:sp>
      <p:sp>
        <p:nvSpPr>
          <p:cNvPr id="7" name="Rectangle 6"/>
          <p:cNvSpPr/>
          <p:nvPr/>
        </p:nvSpPr>
        <p:spPr bwMode="auto">
          <a:xfrm>
            <a:off x="4870462" y="1430923"/>
            <a:ext cx="1220206" cy="338554"/>
          </a:xfrm>
          <a:prstGeom prst="rect">
            <a:avLst/>
          </a:prstGeom>
          <a:solidFill>
            <a:srgbClr val="00B0F0"/>
          </a:solidFill>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Declaration</a:t>
            </a:r>
          </a:p>
        </p:txBody>
      </p:sp>
      <p:sp>
        <p:nvSpPr>
          <p:cNvPr id="12" name="Rectangle 11"/>
          <p:cNvSpPr/>
          <p:nvPr/>
        </p:nvSpPr>
        <p:spPr bwMode="auto">
          <a:xfrm>
            <a:off x="381000" y="3184562"/>
            <a:ext cx="777778" cy="584775"/>
          </a:xfrm>
          <a:prstGeom prst="rect">
            <a:avLst/>
          </a:prstGeom>
          <a:solidFill>
            <a:srgbClr val="92D050"/>
          </a:solidFill>
          <a:ln/>
          <a:extLst/>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RU</a:t>
            </a:r>
          </a:p>
        </p:txBody>
      </p:sp>
      <p:sp>
        <p:nvSpPr>
          <p:cNvPr id="13" name="Rectangle 12"/>
          <p:cNvSpPr/>
          <p:nvPr/>
        </p:nvSpPr>
        <p:spPr bwMode="auto">
          <a:xfrm>
            <a:off x="1700656" y="2133600"/>
            <a:ext cx="1523998" cy="914400"/>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1700656" y="3274427"/>
            <a:ext cx="1513586" cy="1053109"/>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935416" y="4487464"/>
            <a:ext cx="3108960" cy="1188720"/>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6" name="Rounded Rectangle 15"/>
          <p:cNvSpPr/>
          <p:nvPr/>
        </p:nvSpPr>
        <p:spPr bwMode="auto">
          <a:xfrm>
            <a:off x="1936035" y="2403514"/>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Design 1</a:t>
            </a: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17" name="Rounded Rectangle 16"/>
          <p:cNvSpPr/>
          <p:nvPr/>
        </p:nvSpPr>
        <p:spPr bwMode="auto">
          <a:xfrm>
            <a:off x="1827507" y="3389289"/>
            <a:ext cx="1238434" cy="783193"/>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 </a:t>
            </a:r>
            <a:r>
              <a:rPr lang="en-US" dirty="0" smtClean="0"/>
              <a:t>+</a:t>
            </a:r>
          </a:p>
          <a:p>
            <a:pPr marL="0" marR="0" indent="0" algn="ctr" defTabSz="914400" rtl="0" eaLnBrk="1" fontAlgn="base" latinLnBrk="0" hangingPunct="1">
              <a:lnSpc>
                <a:spcPct val="100000"/>
              </a:lnSpc>
              <a:spcBef>
                <a:spcPct val="50000"/>
              </a:spcBef>
              <a:spcAft>
                <a:spcPct val="0"/>
              </a:spcAft>
              <a:buClrTx/>
              <a:buSzTx/>
              <a:buFontTx/>
              <a:buNone/>
              <a:tabLst/>
            </a:pPr>
            <a:r>
              <a:rPr lang="en-US" dirty="0" smtClean="0"/>
              <a:t>its</a:t>
            </a:r>
            <a:r>
              <a:rPr kumimoji="0" lang="en-US" sz="1600" b="0" i="0" u="none" strike="noStrike" cap="none" normalizeH="0" baseline="0" dirty="0" smtClean="0">
                <a:ln>
                  <a:noFill/>
                </a:ln>
                <a:solidFill>
                  <a:schemeClr val="tx1"/>
                </a:solidFill>
                <a:effectLst/>
                <a:latin typeface="Arial" charset="0"/>
                <a:cs typeface="Arial" charset="0"/>
              </a:rPr>
              <a:t> variants</a:t>
            </a:r>
          </a:p>
        </p:txBody>
      </p:sp>
      <p:sp>
        <p:nvSpPr>
          <p:cNvPr id="18" name="Rounded Rectangle 17"/>
          <p:cNvSpPr/>
          <p:nvPr/>
        </p:nvSpPr>
        <p:spPr bwMode="auto">
          <a:xfrm>
            <a:off x="1056940" y="4733875"/>
            <a:ext cx="2801018" cy="783193"/>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Set of products (Design 1) +</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each product of the set</a:t>
            </a:r>
          </a:p>
        </p:txBody>
      </p:sp>
      <p:sp>
        <p:nvSpPr>
          <p:cNvPr id="19" name="Right Arrow 18"/>
          <p:cNvSpPr/>
          <p:nvPr/>
        </p:nvSpPr>
        <p:spPr bwMode="auto">
          <a:xfrm>
            <a:off x="3569711" y="2293453"/>
            <a:ext cx="978408" cy="484632"/>
          </a:xfrm>
          <a:prstGeom prst="rightArrow">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0" name="Right Arrow 19"/>
          <p:cNvSpPr/>
          <p:nvPr/>
        </p:nvSpPr>
        <p:spPr bwMode="auto">
          <a:xfrm rot="1498184">
            <a:off x="3442492" y="4073878"/>
            <a:ext cx="2667619" cy="484632"/>
          </a:xfrm>
          <a:prstGeom prst="rightArrow">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1" name="Right Arrow 20"/>
          <p:cNvSpPr/>
          <p:nvPr/>
        </p:nvSpPr>
        <p:spPr bwMode="auto">
          <a:xfrm>
            <a:off x="4161225" y="5032436"/>
            <a:ext cx="1666069" cy="484632"/>
          </a:xfrm>
          <a:prstGeom prst="rightArrow">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2" name="Rounded Rectangle 21"/>
          <p:cNvSpPr/>
          <p:nvPr/>
        </p:nvSpPr>
        <p:spPr bwMode="auto">
          <a:xfrm>
            <a:off x="5069961" y="3184562"/>
            <a:ext cx="928226" cy="851297"/>
          </a:xfrm>
          <a:prstGeom prst="roundRect">
            <a:avLst/>
          </a:prstGeom>
          <a:ln>
            <a:solidFill>
              <a:srgbClr val="FF0000"/>
            </a:solidFill>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cs typeface="Arial" charset="0"/>
              </a:rPr>
              <a:t>=</a:t>
            </a:r>
          </a:p>
        </p:txBody>
      </p:sp>
      <p:sp>
        <p:nvSpPr>
          <p:cNvPr id="23" name="Rectangle 22"/>
          <p:cNvSpPr/>
          <p:nvPr/>
        </p:nvSpPr>
        <p:spPr bwMode="auto">
          <a:xfrm>
            <a:off x="6781712" y="2133600"/>
            <a:ext cx="1527048" cy="914400"/>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 name="Rectangle 23"/>
          <p:cNvSpPr/>
          <p:nvPr/>
        </p:nvSpPr>
        <p:spPr bwMode="auto">
          <a:xfrm>
            <a:off x="6477000" y="4351605"/>
            <a:ext cx="2057400" cy="1301607"/>
          </a:xfrm>
          <a:prstGeom prst="rect">
            <a:avLst/>
          </a:prstGeom>
          <a:solidFill>
            <a:srgbClr val="70899B"/>
          </a:solid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 name="Rounded Rectangle 24"/>
          <p:cNvSpPr/>
          <p:nvPr/>
        </p:nvSpPr>
        <p:spPr bwMode="auto">
          <a:xfrm>
            <a:off x="7000785" y="2400471"/>
            <a:ext cx="1021378" cy="374571"/>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a:t>
            </a:r>
          </a:p>
        </p:txBody>
      </p:sp>
      <p:sp>
        <p:nvSpPr>
          <p:cNvPr id="26" name="Rounded Rectangle 25"/>
          <p:cNvSpPr/>
          <p:nvPr/>
        </p:nvSpPr>
        <p:spPr bwMode="auto">
          <a:xfrm>
            <a:off x="6558972" y="4576989"/>
            <a:ext cx="1893455" cy="783193"/>
          </a:xfrm>
          <a:prstGeom prst="roundRect">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Design 1 +</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additional designs</a:t>
            </a:r>
          </a:p>
        </p:txBody>
      </p:sp>
      <p:sp>
        <p:nvSpPr>
          <p:cNvPr id="28" name="Rectangle 27"/>
          <p:cNvSpPr/>
          <p:nvPr/>
        </p:nvSpPr>
        <p:spPr bwMode="auto">
          <a:xfrm>
            <a:off x="1866100" y="1200090"/>
            <a:ext cx="1196160" cy="400110"/>
          </a:xfrm>
          <a:prstGeom prst="rect">
            <a:avLst/>
          </a:prstGeom>
          <a:solidFill>
            <a:srgbClr val="FEB0A0"/>
          </a:solidFill>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National</a:t>
            </a:r>
          </a:p>
        </p:txBody>
      </p:sp>
      <p:sp>
        <p:nvSpPr>
          <p:cNvPr id="29" name="Rectangle 28"/>
          <p:cNvSpPr/>
          <p:nvPr/>
        </p:nvSpPr>
        <p:spPr bwMode="auto">
          <a:xfrm>
            <a:off x="6781801" y="1200090"/>
            <a:ext cx="1524000" cy="400110"/>
          </a:xfrm>
          <a:prstGeom prst="rect">
            <a:avLst/>
          </a:prstGeom>
          <a:solidFill>
            <a:srgbClr val="FEB0A0"/>
          </a:solidFill>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Hague</a:t>
            </a:r>
          </a:p>
        </p:txBody>
      </p:sp>
      <p:sp>
        <p:nvSpPr>
          <p:cNvPr id="30" name="Rounded Rectangle 29"/>
          <p:cNvSpPr/>
          <p:nvPr/>
        </p:nvSpPr>
        <p:spPr bwMode="auto">
          <a:xfrm>
            <a:off x="328544" y="5867400"/>
            <a:ext cx="6569839" cy="783193"/>
          </a:xfrm>
          <a:prstGeom prst="roundRect">
            <a:avLst/>
          </a:prstGeom>
          <a:solidFill>
            <a:srgbClr val="FFC000"/>
          </a:solidFill>
          <a:ln>
            <a:solidFill>
              <a:schemeClr val="bg1"/>
            </a:solidFill>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spAutoFit/>
          </a:bodyPr>
          <a:lstStyle/>
          <a:p>
            <a:pPr algn="l"/>
            <a:r>
              <a:rPr lang="en-US" dirty="0"/>
              <a:t>The variants of the </a:t>
            </a:r>
            <a:r>
              <a:rPr lang="en-US" dirty="0" smtClean="0"/>
              <a:t>design </a:t>
            </a:r>
            <a:r>
              <a:rPr lang="en-US" dirty="0"/>
              <a:t>claimed shall visually differ from it </a:t>
            </a:r>
            <a:r>
              <a:rPr lang="en-US" dirty="0" smtClean="0"/>
              <a:t>and</a:t>
            </a:r>
          </a:p>
          <a:p>
            <a:pPr algn="l"/>
            <a:r>
              <a:rPr lang="en-US" dirty="0" smtClean="0"/>
              <a:t>from </a:t>
            </a:r>
            <a:r>
              <a:rPr lang="en-US" dirty="0"/>
              <a:t>each other by minor distinctions and/or by combination of colors.</a:t>
            </a:r>
            <a:endParaRPr kumimoji="0" lang="en-US" sz="16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32187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HS Generic_2017_e_final_REV1">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 Generic_2017_e_final_REV1</Template>
  <TotalTime>6029</TotalTime>
  <Words>1604</Words>
  <Application>Microsoft Office PowerPoint</Application>
  <PresentationFormat>On-screen Show (4:3)</PresentationFormat>
  <Paragraphs>316</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HS Generic_2017_e_final_REV1</vt:lpstr>
      <vt:lpstr>  The Hague System:  Going Global  Designating the European Union, Japan, the Republic of Korea, the Russian Federation and the United States of America - Tips to Maximize your Chances to be Granted Protection   </vt:lpstr>
      <vt:lpstr>Designating Japan, the Republic of Korea, the Russian Federation and the United States of America  </vt:lpstr>
      <vt:lpstr>Refusals issued by Examining Offices</vt:lpstr>
      <vt:lpstr>PowerPoint Presentation</vt:lpstr>
      <vt:lpstr>PowerPoint Presentation</vt:lpstr>
      <vt:lpstr>USA: A single design system </vt:lpstr>
      <vt:lpstr>Multiple designs and designation of US in an international registration　</vt:lpstr>
      <vt:lpstr>Declaration under Article13(1): KR and JP</vt:lpstr>
      <vt:lpstr>Declaration under Article13(1): RU</vt:lpstr>
      <vt:lpstr>RU: Unity of design requirement</vt:lpstr>
      <vt:lpstr>USA: additional requirements</vt:lpstr>
      <vt:lpstr>PowerPoint Presentation</vt:lpstr>
      <vt:lpstr>PowerPoint Presentation</vt:lpstr>
      <vt:lpstr>Provide Enough Views</vt:lpstr>
      <vt:lpstr>It’s Always safer with a Legend</vt:lpstr>
      <vt:lpstr>Legends</vt:lpstr>
      <vt:lpstr>Use the «description» to justify absent views</vt:lpstr>
      <vt:lpstr>Use the «description» to justify absent views</vt:lpstr>
      <vt:lpstr>PowerPoint Presentation</vt:lpstr>
      <vt:lpstr>Surprise: it’s almost never prior art</vt:lpstr>
      <vt:lpstr>Prior Divulgation</vt:lpstr>
      <vt:lpstr>Exception to lack of novelty: KR, JP </vt:lpstr>
      <vt:lpstr>Exception to lack of novelty: KR, JP </vt:lpstr>
      <vt:lpstr>Exception to lack of novelty: KR</vt:lpstr>
      <vt:lpstr>PowerPoint Presentation</vt:lpstr>
      <vt:lpstr>JP and KR: Definition of the product</vt:lpstr>
      <vt:lpstr>JP: Definition of the product</vt:lpstr>
      <vt:lpstr>JP and KR: Definition of the product</vt:lpstr>
      <vt:lpstr>Bear in Mind : Japan and Republic of Korea</vt:lpstr>
      <vt:lpstr>PowerPoint Presentation</vt:lpstr>
      <vt:lpstr> Multiple Embodiments? Related designs?  Then, identify your ‘principal’ design    </vt:lpstr>
      <vt:lpstr>What is related design? </vt:lpstr>
      <vt:lpstr>What is related design? </vt:lpstr>
      <vt:lpstr>Submission of Priority documents  to KIPO and JPO</vt:lpstr>
      <vt:lpstr>PowerPoint Presentation</vt:lpstr>
      <vt:lpstr>Views</vt:lpstr>
      <vt:lpstr>Magna!</vt:lpstr>
      <vt:lpstr>Reproductions: shading/coloring</vt:lpstr>
      <vt:lpstr>Reproductions: dotted lines</vt:lpstr>
      <vt:lpstr>JP: Reproductions – dotted, broken lines, shading</vt:lpstr>
      <vt:lpstr>WIPO’s Reaction to Help Users </vt:lpstr>
      <vt:lpstr>Guide for Users Comprehensive Point of Reference </vt:lpstr>
      <vt:lpstr>PowerPoint Presentation</vt:lpstr>
      <vt:lpstr>A Few Tips From the «Guidance»</vt:lpstr>
      <vt:lpstr>Rule 9(4) of the Common Regulations</vt:lpstr>
      <vt:lpstr>Remember: Refusals on Subtantive Grounds only</vt:lpstr>
      <vt:lpstr>Refusals: How to avoid Them</vt:lpstr>
      <vt:lpstr>DM/89713  DM/92976  DM/90971  DM/89865  DM/89858  DM/89019</vt:lpstr>
      <vt:lpstr>DM/89713 DM/88913 DM/86974 DM/87158 DM/87367</vt:lpstr>
      <vt:lpstr>Thank you!</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Hague System for the International Registration of Industrial Designs</dc:title>
  <dc:creator>FRICOT Karine</dc:creator>
  <cp:lastModifiedBy>FRICOT Karine</cp:lastModifiedBy>
  <cp:revision>218</cp:revision>
  <cp:lastPrinted>2018-07-12T14:37:47Z</cp:lastPrinted>
  <dcterms:created xsi:type="dcterms:W3CDTF">2017-06-14T16:38:05Z</dcterms:created>
  <dcterms:modified xsi:type="dcterms:W3CDTF">2018-07-17T16:33:33Z</dcterms:modified>
</cp:coreProperties>
</file>