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1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20.xml" ContentType="application/vnd.openxmlformats-officedocument.presentationml.notesSlide+xml"/>
  <Override PartName="/ppt/tags/tag2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83" r:id="rId3"/>
  </p:sldMasterIdLst>
  <p:notesMasterIdLst>
    <p:notesMasterId r:id="rId29"/>
  </p:notesMasterIdLst>
  <p:handoutMasterIdLst>
    <p:handoutMasterId r:id="rId30"/>
  </p:handoutMasterIdLst>
  <p:sldIdLst>
    <p:sldId id="271" r:id="rId4"/>
    <p:sldId id="278" r:id="rId5"/>
    <p:sldId id="283" r:id="rId6"/>
    <p:sldId id="298" r:id="rId7"/>
    <p:sldId id="299" r:id="rId8"/>
    <p:sldId id="300" r:id="rId9"/>
    <p:sldId id="309" r:id="rId10"/>
    <p:sldId id="301" r:id="rId11"/>
    <p:sldId id="303" r:id="rId12"/>
    <p:sldId id="305" r:id="rId13"/>
    <p:sldId id="306" r:id="rId14"/>
    <p:sldId id="307" r:id="rId15"/>
    <p:sldId id="308" r:id="rId16"/>
    <p:sldId id="310" r:id="rId17"/>
    <p:sldId id="287" r:id="rId18"/>
    <p:sldId id="288" r:id="rId19"/>
    <p:sldId id="293" r:id="rId20"/>
    <p:sldId id="290" r:id="rId21"/>
    <p:sldId id="291" r:id="rId22"/>
    <p:sldId id="294" r:id="rId23"/>
    <p:sldId id="295" r:id="rId24"/>
    <p:sldId id="296" r:id="rId25"/>
    <p:sldId id="292" r:id="rId26"/>
    <p:sldId id="269" r:id="rId27"/>
    <p:sldId id="260" r:id="rId2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BA54"/>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38" autoAdjust="0"/>
    <p:restoredTop sz="86560" autoAdjust="0"/>
  </p:normalViewPr>
  <p:slideViewPr>
    <p:cSldViewPr>
      <p:cViewPr varScale="1">
        <p:scale>
          <a:sx n="105" d="100"/>
          <a:sy n="105" d="100"/>
        </p:scale>
        <p:origin x="-211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7" d="100"/>
          <a:sy n="67" d="100"/>
        </p:scale>
        <p:origin x="-3120" y="-8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prod.prv\shared\ncr\cipo\CID\Policy\Shared%20Folder%20-%20GCDocs\CBA%20Presentation\Statistics%20for%20CBA%20Presenta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prod.prv\shared\ncr\cipo\CID\Policy\Shared%20Folder%20-%20GCDocs\CBA%20Presentation\Statistics%20for%20CBA%20Presentation.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1"/>
            <c:bubble3D val="0"/>
            <c:spPr>
              <a:solidFill>
                <a:srgbClr val="92D050"/>
              </a:solidFill>
            </c:spPr>
          </c:dPt>
          <c:dPt>
            <c:idx val="2"/>
            <c:bubble3D val="0"/>
            <c:spPr>
              <a:solidFill>
                <a:srgbClr val="FF0000"/>
              </a:solidFill>
            </c:spPr>
          </c:dPt>
          <c:dPt>
            <c:idx val="3"/>
            <c:bubble3D val="0"/>
            <c:spPr>
              <a:solidFill>
                <a:schemeClr val="accent2">
                  <a:lumMod val="50000"/>
                </a:schemeClr>
              </a:solidFill>
            </c:spPr>
          </c:dPt>
          <c:dPt>
            <c:idx val="4"/>
            <c:bubble3D val="0"/>
            <c:spPr>
              <a:solidFill>
                <a:schemeClr val="accent3">
                  <a:lumMod val="50000"/>
                </a:schemeClr>
              </a:solidFill>
            </c:spPr>
          </c:dPt>
          <c:dLbls>
            <c:dLbl>
              <c:idx val="0"/>
              <c:layout>
                <c:manualLayout>
                  <c:x val="0.205465166191271"/>
                  <c:y val="-3.29233181509078E-2"/>
                </c:manualLayout>
              </c:layout>
              <c:tx>
                <c:rich>
                  <a:bodyPr/>
                  <a:lstStyle/>
                  <a:p>
                    <a:r>
                      <a:rPr lang="en-CA" sz="1100" dirty="0" smtClean="0"/>
                      <a:t>U.S. </a:t>
                    </a:r>
                  </a:p>
                  <a:p>
                    <a:r>
                      <a:rPr lang="en-CA" sz="1100" dirty="0" smtClean="0"/>
                      <a:t>54</a:t>
                    </a:r>
                    <a:r>
                      <a:rPr lang="en-CA" sz="1100" dirty="0"/>
                      <a:t>%</a:t>
                    </a:r>
                    <a:endParaRPr lang="en-CA" dirty="0"/>
                  </a:p>
                </c:rich>
              </c:tx>
              <c:showLegendKey val="0"/>
              <c:showVal val="0"/>
              <c:showCatName val="1"/>
              <c:showSerName val="0"/>
              <c:showPercent val="1"/>
              <c:showBubbleSize val="0"/>
            </c:dLbl>
            <c:dLbl>
              <c:idx val="1"/>
              <c:layout>
                <c:manualLayout>
                  <c:x val="-0.11145178880432401"/>
                  <c:y val="0.19429993889567801"/>
                </c:manualLayout>
              </c:layout>
              <c:tx>
                <c:rich>
                  <a:bodyPr/>
                  <a:lstStyle/>
                  <a:p>
                    <a:r>
                      <a:rPr lang="en-US" sz="1100" dirty="0" err="1" smtClean="0"/>
                      <a:t>E.U</a:t>
                    </a:r>
                    <a:r>
                      <a:rPr lang="en-US" sz="1100" dirty="0" smtClean="0"/>
                      <a:t>.</a:t>
                    </a:r>
                    <a:r>
                      <a:rPr lang="en-US" sz="1100" dirty="0"/>
                      <a:t>
20%</a:t>
                    </a:r>
                    <a:endParaRPr lang="en-US" dirty="0"/>
                  </a:p>
                </c:rich>
              </c:tx>
              <c:showLegendKey val="0"/>
              <c:showVal val="0"/>
              <c:showCatName val="1"/>
              <c:showSerName val="0"/>
              <c:showPercent val="1"/>
              <c:showBubbleSize val="0"/>
            </c:dLbl>
            <c:dLbl>
              <c:idx val="2"/>
              <c:layout>
                <c:manualLayout>
                  <c:x val="-0.18848153933147099"/>
                  <c:y val="-4.1531618909702903E-2"/>
                </c:manualLayout>
              </c:layout>
              <c:showLegendKey val="0"/>
              <c:showVal val="0"/>
              <c:showCatName val="1"/>
              <c:showSerName val="0"/>
              <c:showPercent val="1"/>
              <c:showBubbleSize val="0"/>
            </c:dLbl>
            <c:dLbl>
              <c:idx val="4"/>
              <c:layout>
                <c:manualLayout>
                  <c:x val="4.3164613470360802E-3"/>
                  <c:y val="8.20050554905127E-3"/>
                </c:manualLayout>
              </c:layout>
              <c:showLegendKey val="0"/>
              <c:showVal val="0"/>
              <c:showCatName val="1"/>
              <c:showSerName val="0"/>
              <c:showPercent val="1"/>
              <c:showBubbleSize val="0"/>
            </c:dLbl>
            <c:txPr>
              <a:bodyPr/>
              <a:lstStyle/>
              <a:p>
                <a:pPr>
                  <a:defRPr sz="1100" b="1"/>
                </a:pPr>
                <a:endParaRPr lang="en-US"/>
              </a:p>
            </c:txPr>
            <c:showLegendKey val="0"/>
            <c:showVal val="0"/>
            <c:showCatName val="1"/>
            <c:showSerName val="0"/>
            <c:showPercent val="1"/>
            <c:showBubbleSize val="0"/>
            <c:showLeaderLines val="1"/>
          </c:dLbls>
          <c:cat>
            <c:strRef>
              <c:f>'Country of Origin'!$A$8:$A$13</c:f>
              <c:strCache>
                <c:ptCount val="6"/>
                <c:pt idx="0">
                  <c:v>UNITED STATES OF AMERICA</c:v>
                </c:pt>
                <c:pt idx="1">
                  <c:v>EUROPEAN UNION</c:v>
                </c:pt>
                <c:pt idx="2">
                  <c:v>CANADA</c:v>
                </c:pt>
                <c:pt idx="3">
                  <c:v>JAPAN</c:v>
                </c:pt>
                <c:pt idx="4">
                  <c:v>CHINA</c:v>
                </c:pt>
                <c:pt idx="5">
                  <c:v>OTHERS</c:v>
                </c:pt>
              </c:strCache>
            </c:strRef>
          </c:cat>
          <c:val>
            <c:numRef>
              <c:f>'Country of Origin'!$B$8:$B$13</c:f>
              <c:numCache>
                <c:formatCode>#,##0</c:formatCode>
                <c:ptCount val="6"/>
                <c:pt idx="0">
                  <c:v>13207</c:v>
                </c:pt>
                <c:pt idx="1">
                  <c:v>4971</c:v>
                </c:pt>
                <c:pt idx="2">
                  <c:v>3381</c:v>
                </c:pt>
                <c:pt idx="3">
                  <c:v>848</c:v>
                </c:pt>
                <c:pt idx="4">
                  <c:v>533</c:v>
                </c:pt>
                <c:pt idx="5">
                  <c:v>1716</c:v>
                </c:pt>
              </c:numCache>
            </c:numRef>
          </c:val>
        </c:ser>
        <c:dLbls>
          <c:showLegendKey val="0"/>
          <c:showVal val="0"/>
          <c:showCatName val="1"/>
          <c:showSerName val="0"/>
          <c:showPercent val="0"/>
          <c:showBubbleSize val="0"/>
          <c:showLeaderLines val="1"/>
        </c:dLbls>
        <c:firstSliceAng val="17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xVal>
            <c:numRef>
              <c:f>'ID applications received'!$B$5:$B$19</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xVal>
          <c:yVal>
            <c:numRef>
              <c:f>'ID applications received'!$C$5:$C$19</c:f>
              <c:numCache>
                <c:formatCode>0</c:formatCode>
                <c:ptCount val="15"/>
                <c:pt idx="0">
                  <c:v>3827</c:v>
                </c:pt>
                <c:pt idx="1">
                  <c:v>4121</c:v>
                </c:pt>
                <c:pt idx="2">
                  <c:v>4680</c:v>
                </c:pt>
                <c:pt idx="3">
                  <c:v>4902</c:v>
                </c:pt>
                <c:pt idx="4">
                  <c:v>5174</c:v>
                </c:pt>
                <c:pt idx="5">
                  <c:v>4862</c:v>
                </c:pt>
                <c:pt idx="6">
                  <c:v>4598</c:v>
                </c:pt>
                <c:pt idx="7">
                  <c:v>5138</c:v>
                </c:pt>
                <c:pt idx="8">
                  <c:v>5117</c:v>
                </c:pt>
                <c:pt idx="9">
                  <c:v>5170</c:v>
                </c:pt>
                <c:pt idx="10">
                  <c:v>5389</c:v>
                </c:pt>
                <c:pt idx="11">
                  <c:v>5370</c:v>
                </c:pt>
                <c:pt idx="12">
                  <c:v>6043</c:v>
                </c:pt>
                <c:pt idx="13">
                  <c:v>6141</c:v>
                </c:pt>
                <c:pt idx="14">
                  <c:v>6660</c:v>
                </c:pt>
              </c:numCache>
            </c:numRef>
          </c:yVal>
          <c:smooth val="0"/>
        </c:ser>
        <c:dLbls>
          <c:showLegendKey val="0"/>
          <c:showVal val="0"/>
          <c:showCatName val="0"/>
          <c:showSerName val="0"/>
          <c:showPercent val="0"/>
          <c:showBubbleSize val="0"/>
        </c:dLbls>
        <c:axId val="106846464"/>
        <c:axId val="106856832"/>
      </c:scatterChart>
      <c:valAx>
        <c:axId val="106846464"/>
        <c:scaling>
          <c:orientation val="minMax"/>
          <c:max val="2018"/>
          <c:min val="2004"/>
        </c:scaling>
        <c:delete val="0"/>
        <c:axPos val="b"/>
        <c:title>
          <c:tx>
            <c:rich>
              <a:bodyPr/>
              <a:lstStyle/>
              <a:p>
                <a:pPr>
                  <a:defRPr/>
                </a:pPr>
                <a:r>
                  <a:rPr lang="en-US"/>
                  <a:t>Fiscal Year</a:t>
                </a:r>
              </a:p>
            </c:rich>
          </c:tx>
          <c:layout>
            <c:manualLayout>
              <c:xMode val="edge"/>
              <c:yMode val="edge"/>
              <c:x val="0.48687753240700499"/>
              <c:y val="0.95991845140889798"/>
            </c:manualLayout>
          </c:layout>
          <c:overlay val="0"/>
        </c:title>
        <c:numFmt formatCode="General" sourceLinked="1"/>
        <c:majorTickMark val="out"/>
        <c:minorTickMark val="none"/>
        <c:tickLblPos val="nextTo"/>
        <c:txPr>
          <a:bodyPr rot="-5400000" vert="horz"/>
          <a:lstStyle/>
          <a:p>
            <a:pPr>
              <a:defRPr/>
            </a:pPr>
            <a:endParaRPr lang="en-US"/>
          </a:p>
        </c:txPr>
        <c:crossAx val="106856832"/>
        <c:crosses val="autoZero"/>
        <c:crossBetween val="midCat"/>
        <c:majorUnit val="1"/>
      </c:valAx>
      <c:valAx>
        <c:axId val="106856832"/>
        <c:scaling>
          <c:orientation val="minMax"/>
          <c:min val="3000"/>
        </c:scaling>
        <c:delete val="0"/>
        <c:axPos val="l"/>
        <c:majorGridlines/>
        <c:title>
          <c:tx>
            <c:rich>
              <a:bodyPr rot="-5400000" vert="horz"/>
              <a:lstStyle/>
              <a:p>
                <a:pPr>
                  <a:defRPr/>
                </a:pPr>
                <a:r>
                  <a:rPr lang="en-US"/>
                  <a:t>Number of Applications</a:t>
                </a:r>
              </a:p>
            </c:rich>
          </c:tx>
          <c:layout>
            <c:manualLayout>
              <c:xMode val="edge"/>
              <c:yMode val="edge"/>
              <c:x val="2.10190486768424E-2"/>
              <c:y val="0.14661053742566599"/>
            </c:manualLayout>
          </c:layout>
          <c:overlay val="0"/>
        </c:title>
        <c:numFmt formatCode="0" sourceLinked="1"/>
        <c:majorTickMark val="out"/>
        <c:minorTickMark val="none"/>
        <c:tickLblPos val="nextTo"/>
        <c:crossAx val="106846464"/>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2"/>
              </a:solidFill>
            </c:spPr>
          </c:dPt>
          <c:dPt>
            <c:idx val="1"/>
            <c:invertIfNegative val="0"/>
            <c:bubble3D val="0"/>
            <c:spPr>
              <a:solidFill>
                <a:schemeClr val="tx1"/>
              </a:solidFill>
            </c:spPr>
          </c:dPt>
          <c:dPt>
            <c:idx val="2"/>
            <c:invertIfNegative val="0"/>
            <c:bubble3D val="0"/>
            <c:spPr>
              <a:solidFill>
                <a:srgbClr val="CC0000"/>
              </a:solidFill>
            </c:spPr>
          </c:dPt>
          <c:dPt>
            <c:idx val="3"/>
            <c:invertIfNegative val="0"/>
            <c:bubble3D val="0"/>
            <c:spPr>
              <a:solidFill>
                <a:schemeClr val="bg1">
                  <a:lumMod val="50000"/>
                </a:schemeClr>
              </a:solidFill>
            </c:spPr>
          </c:dPt>
          <c:dPt>
            <c:idx val="4"/>
            <c:invertIfNegative val="0"/>
            <c:bubble3D val="0"/>
            <c:spPr>
              <a:solidFill>
                <a:srgbClr val="3CBA54"/>
              </a:solidFill>
            </c:spPr>
          </c:dPt>
          <c:cat>
            <c:strRef>
              <c:f>Sheet1!$A$2:$A$6</c:f>
              <c:strCache>
                <c:ptCount val="5"/>
                <c:pt idx="0">
                  <c:v>GM Global Technology Operations</c:v>
                </c:pt>
                <c:pt idx="1">
                  <c:v>Dyson Technology</c:v>
                </c:pt>
                <c:pt idx="2">
                  <c:v>Kronoplus</c:v>
                </c:pt>
                <c:pt idx="3">
                  <c:v>Volvo Lastvagnar</c:v>
                </c:pt>
                <c:pt idx="4">
                  <c:v>Google</c:v>
                </c:pt>
              </c:strCache>
            </c:strRef>
          </c:cat>
          <c:val>
            <c:numRef>
              <c:f>Sheet1!$B$2:$B$6</c:f>
              <c:numCache>
                <c:formatCode>General</c:formatCode>
                <c:ptCount val="5"/>
                <c:pt idx="0">
                  <c:v>192</c:v>
                </c:pt>
                <c:pt idx="1">
                  <c:v>134</c:v>
                </c:pt>
                <c:pt idx="2">
                  <c:v>98</c:v>
                </c:pt>
                <c:pt idx="3">
                  <c:v>84</c:v>
                </c:pt>
                <c:pt idx="4">
                  <c:v>62</c:v>
                </c:pt>
              </c:numCache>
            </c:numRef>
          </c:val>
        </c:ser>
        <c:dLbls>
          <c:showLegendKey val="0"/>
          <c:showVal val="0"/>
          <c:showCatName val="0"/>
          <c:showSerName val="0"/>
          <c:showPercent val="0"/>
          <c:showBubbleSize val="0"/>
        </c:dLbls>
        <c:gapWidth val="150"/>
        <c:axId val="99260288"/>
        <c:axId val="99261824"/>
      </c:barChart>
      <c:catAx>
        <c:axId val="99260288"/>
        <c:scaling>
          <c:orientation val="minMax"/>
        </c:scaling>
        <c:delete val="0"/>
        <c:axPos val="b"/>
        <c:majorTickMark val="out"/>
        <c:minorTickMark val="none"/>
        <c:tickLblPos val="nextTo"/>
        <c:txPr>
          <a:bodyPr/>
          <a:lstStyle/>
          <a:p>
            <a:pPr>
              <a:defRPr sz="1000"/>
            </a:pPr>
            <a:endParaRPr lang="en-US"/>
          </a:p>
        </c:txPr>
        <c:crossAx val="99261824"/>
        <c:crosses val="autoZero"/>
        <c:auto val="1"/>
        <c:lblAlgn val="ctr"/>
        <c:lblOffset val="100"/>
        <c:noMultiLvlLbl val="0"/>
      </c:catAx>
      <c:valAx>
        <c:axId val="99261824"/>
        <c:scaling>
          <c:orientation val="minMax"/>
        </c:scaling>
        <c:delete val="0"/>
        <c:axPos val="l"/>
        <c:majorGridlines/>
        <c:numFmt formatCode="General" sourceLinked="1"/>
        <c:majorTickMark val="out"/>
        <c:minorTickMark val="none"/>
        <c:tickLblPos val="nextTo"/>
        <c:crossAx val="9926028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smtClean="0"/>
              <a:t>Top 5 Filers </a:t>
            </a:r>
          </a:p>
          <a:p>
            <a:pPr>
              <a:defRPr/>
            </a:pPr>
            <a:r>
              <a:rPr lang="en-US" sz="2000" dirty="0" smtClean="0"/>
              <a:t>2013-18</a:t>
            </a:r>
            <a:endParaRPr lang="en-US" sz="2000" dirty="0"/>
          </a:p>
        </c:rich>
      </c:tx>
      <c:layout>
        <c:manualLayout>
          <c:xMode val="edge"/>
          <c:yMode val="edge"/>
          <c:x val="0.39959366797900298"/>
          <c:y val="0"/>
        </c:manualLayout>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rgbClr val="C00000"/>
              </a:solidFill>
            </c:spPr>
          </c:dPt>
          <c:dPt>
            <c:idx val="1"/>
            <c:invertIfNegative val="0"/>
            <c:bubble3D val="0"/>
            <c:spPr>
              <a:solidFill>
                <a:schemeClr val="bg1">
                  <a:lumMod val="50000"/>
                </a:schemeClr>
              </a:solidFill>
            </c:spPr>
          </c:dPt>
          <c:dPt>
            <c:idx val="2"/>
            <c:invertIfNegative val="0"/>
            <c:bubble3D val="0"/>
            <c:spPr>
              <a:solidFill>
                <a:srgbClr val="FFC000"/>
              </a:solidFill>
            </c:spPr>
          </c:dPt>
          <c:dPt>
            <c:idx val="3"/>
            <c:invertIfNegative val="0"/>
            <c:bubble3D val="0"/>
            <c:spPr>
              <a:solidFill>
                <a:schemeClr val="accent2">
                  <a:lumMod val="75000"/>
                </a:schemeClr>
              </a:solidFill>
            </c:spPr>
          </c:dPt>
          <c:dPt>
            <c:idx val="4"/>
            <c:invertIfNegative val="0"/>
            <c:bubble3D val="0"/>
            <c:spPr>
              <a:solidFill>
                <a:schemeClr val="tx1"/>
              </a:solidFill>
            </c:spPr>
          </c:dPt>
          <c:cat>
            <c:strRef>
              <c:f>Sheet1!$A$2:$A$6</c:f>
              <c:strCache>
                <c:ptCount val="5"/>
                <c:pt idx="0">
                  <c:v>Nike</c:v>
                </c:pt>
                <c:pt idx="1">
                  <c:v>Apple</c:v>
                </c:pt>
                <c:pt idx="2">
                  <c:v>Microsoft</c:v>
                </c:pt>
                <c:pt idx="3">
                  <c:v>Procter &amp; Gamble</c:v>
                </c:pt>
                <c:pt idx="4">
                  <c:v>Harry Winston</c:v>
                </c:pt>
              </c:strCache>
            </c:strRef>
          </c:cat>
          <c:val>
            <c:numRef>
              <c:f>Sheet1!$B$2:$B$6</c:f>
              <c:numCache>
                <c:formatCode>General</c:formatCode>
                <c:ptCount val="5"/>
                <c:pt idx="0">
                  <c:v>444</c:v>
                </c:pt>
                <c:pt idx="1">
                  <c:v>323</c:v>
                </c:pt>
                <c:pt idx="2">
                  <c:v>319</c:v>
                </c:pt>
                <c:pt idx="3">
                  <c:v>308</c:v>
                </c:pt>
                <c:pt idx="4">
                  <c:v>288</c:v>
                </c:pt>
              </c:numCache>
            </c:numRef>
          </c:val>
        </c:ser>
        <c:dLbls>
          <c:showLegendKey val="0"/>
          <c:showVal val="0"/>
          <c:showCatName val="0"/>
          <c:showSerName val="0"/>
          <c:showPercent val="0"/>
          <c:showBubbleSize val="0"/>
        </c:dLbls>
        <c:gapWidth val="150"/>
        <c:axId val="99387648"/>
        <c:axId val="99397632"/>
      </c:barChart>
      <c:catAx>
        <c:axId val="99387648"/>
        <c:scaling>
          <c:orientation val="minMax"/>
        </c:scaling>
        <c:delete val="0"/>
        <c:axPos val="b"/>
        <c:majorTickMark val="out"/>
        <c:minorTickMark val="none"/>
        <c:tickLblPos val="nextTo"/>
        <c:txPr>
          <a:bodyPr/>
          <a:lstStyle/>
          <a:p>
            <a:pPr>
              <a:defRPr sz="1000"/>
            </a:pPr>
            <a:endParaRPr lang="en-US"/>
          </a:p>
        </c:txPr>
        <c:crossAx val="99397632"/>
        <c:crosses val="autoZero"/>
        <c:auto val="1"/>
        <c:lblAlgn val="ctr"/>
        <c:lblOffset val="100"/>
        <c:noMultiLvlLbl val="0"/>
      </c:catAx>
      <c:valAx>
        <c:axId val="99397632"/>
        <c:scaling>
          <c:orientation val="minMax"/>
        </c:scaling>
        <c:delete val="0"/>
        <c:axPos val="l"/>
        <c:majorGridlines/>
        <c:title>
          <c:tx>
            <c:rich>
              <a:bodyPr rot="-5400000" vert="horz"/>
              <a:lstStyle/>
              <a:p>
                <a:pPr>
                  <a:defRPr/>
                </a:pPr>
                <a:r>
                  <a:rPr lang="en-CA" dirty="0" smtClean="0"/>
                  <a:t>Number of Applications</a:t>
                </a:r>
                <a:endParaRPr lang="en-CA" dirty="0"/>
              </a:p>
            </c:rich>
          </c:tx>
          <c:layout/>
          <c:overlay val="0"/>
        </c:title>
        <c:numFmt formatCode="General" sourceLinked="1"/>
        <c:majorTickMark val="out"/>
        <c:minorTickMark val="none"/>
        <c:tickLblPos val="nextTo"/>
        <c:crossAx val="9938764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rawings/_rels/drawing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jpeg"/><Relationship Id="rId4" Type="http://schemas.openxmlformats.org/officeDocument/2006/relationships/image" Target="../media/image24.png"/></Relationships>
</file>

<file path=ppt/drawings/_rels/drawing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drawings/drawing1.xml><?xml version="1.0" encoding="utf-8"?>
<c:userShapes xmlns:c="http://schemas.openxmlformats.org/drawingml/2006/chart">
  <cdr:relSizeAnchor xmlns:cdr="http://schemas.openxmlformats.org/drawingml/2006/chartDrawing">
    <cdr:from>
      <cdr:x>0.6875</cdr:x>
      <cdr:y>0.45875</cdr:y>
    </cdr:from>
    <cdr:to>
      <cdr:x>0.75</cdr:x>
      <cdr:y>0.5525</cdr:y>
    </cdr:to>
    <cdr:pic>
      <cdr:nvPicPr>
        <cdr:cNvPr id="6" name="Picture 5" descr="Image result for Volvo Lastvagnar AB sign"/>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4191000" y="1864342"/>
          <a:ext cx="381000" cy="381018"/>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dr:relSizeAnchor xmlns:cdr="http://schemas.openxmlformats.org/drawingml/2006/chartDrawing">
    <cdr:from>
      <cdr:x>0.85</cdr:x>
      <cdr:y>0.54375</cdr:y>
    </cdr:from>
    <cdr:to>
      <cdr:x>0.925</cdr:x>
      <cdr:y>0.65625</cdr:y>
    </cdr:to>
    <cdr:pic>
      <cdr:nvPicPr>
        <cdr:cNvPr id="8"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5181600" y="2209800"/>
          <a:ext cx="457200" cy="457200"/>
        </a:xfrm>
        <a:prstGeom xmlns:a="http://schemas.openxmlformats.org/drawingml/2006/main" prst="rect">
          <a:avLst/>
        </a:prstGeom>
      </cdr:spPr>
    </cdr:pic>
  </cdr:relSizeAnchor>
  <cdr:relSizeAnchor xmlns:cdr="http://schemas.openxmlformats.org/drawingml/2006/chartDrawing">
    <cdr:from>
      <cdr:x>0.3375</cdr:x>
      <cdr:y>0.3</cdr:y>
    </cdr:from>
    <cdr:to>
      <cdr:x>0.40697</cdr:x>
      <cdr:y>0.4042</cdr:y>
    </cdr:to>
    <cdr:pic>
      <cdr:nvPicPr>
        <cdr:cNvPr id="2" name="Picture 1" descr="Image result for Dyson Technology Limited"/>
        <cdr:cNvPicPr>
          <a:picLocks xmlns:a="http://schemas.openxmlformats.org/drawingml/2006/main" noChangeAspect="1" noChangeArrowheads="1"/>
        </cdr:cNvPicPr>
      </cdr:nvPicPr>
      <cdr:blipFill>
        <a:blip xmlns:a="http://schemas.openxmlformats.org/drawingml/2006/main" xmlns:r="http://schemas.openxmlformats.org/officeDocument/2006/relationships" r:embed="rId3">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2057400" y="1219200"/>
          <a:ext cx="423489" cy="423469"/>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dr:relSizeAnchor xmlns:cdr="http://schemas.openxmlformats.org/drawingml/2006/chartDrawing">
    <cdr:from>
      <cdr:x>0.5125</cdr:x>
      <cdr:y>0.4125</cdr:y>
    </cdr:from>
    <cdr:to>
      <cdr:x>0.58167</cdr:x>
      <cdr:y>0.51392</cdr:y>
    </cdr:to>
    <cdr:pic>
      <cdr:nvPicPr>
        <cdr:cNvPr id="5" name="chart"/>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3124200" y="1676400"/>
          <a:ext cx="421660" cy="412171"/>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0.3875</cdr:x>
      <cdr:y>0.36472</cdr:y>
    </cdr:from>
    <cdr:to>
      <cdr:x>0.44137</cdr:x>
      <cdr:y>0.44553</cdr:y>
    </cdr:to>
    <cdr:pic>
      <cdr:nvPicPr>
        <cdr:cNvPr id="9" name="Picture 8"/>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2362200" y="1482220"/>
          <a:ext cx="328392" cy="32840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cdr:spPr>
    </cdr:pic>
  </cdr:relSizeAnchor>
  <cdr:relSizeAnchor xmlns:cdr="http://schemas.openxmlformats.org/drawingml/2006/chartDrawing">
    <cdr:from>
      <cdr:x>0.54125</cdr:x>
      <cdr:y>0.35829</cdr:y>
    </cdr:from>
    <cdr:to>
      <cdr:x>0.61149</cdr:x>
      <cdr:y>0.46366</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3299460" y="1456077"/>
          <a:ext cx="428183" cy="428223"/>
        </a:xfrm>
        <a:prstGeom xmlns:a="http://schemas.openxmlformats.org/drawingml/2006/main" prst="rect">
          <a:avLst/>
        </a:prstGeom>
      </cdr:spPr>
    </cdr:pic>
  </cdr:relSizeAnchor>
  <cdr:relSizeAnchor xmlns:cdr="http://schemas.openxmlformats.org/drawingml/2006/chartDrawing">
    <cdr:from>
      <cdr:x>0.225</cdr:x>
      <cdr:y>0.24241</cdr:y>
    </cdr:from>
    <cdr:to>
      <cdr:x>0.29235</cdr:x>
      <cdr:y>0.2811</cdr:y>
    </cdr:to>
    <cdr:pic>
      <cdr:nvPicPr>
        <cdr:cNvPr id="14" name="chart"/>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1371600" y="985140"/>
          <a:ext cx="410566" cy="157236"/>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4A8AFB98-6A85-4489-90DD-906EB9CB1950}" type="datetimeFigureOut">
              <a:rPr lang="en-CA" smtClean="0"/>
              <a:t>18/07/2018</a:t>
            </a:fld>
            <a:endParaRPr lang="en-CA"/>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CA"/>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9F9A116D-7877-4631-BD77-9ACC6FB56CAA}" type="slidenum">
              <a:rPr lang="en-CA" smtClean="0"/>
              <a:t>‹#›</a:t>
            </a:fld>
            <a:endParaRPr lang="en-CA"/>
          </a:p>
        </p:txBody>
      </p:sp>
    </p:spTree>
    <p:extLst>
      <p:ext uri="{BB962C8B-B14F-4D97-AF65-F5344CB8AC3E}">
        <p14:creationId xmlns:p14="http://schemas.microsoft.com/office/powerpoint/2010/main" val="1493189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D7D8E23D-637F-4061-B789-263C922DE129}" type="datetimeFigureOut">
              <a:rPr lang="en-CA" smtClean="0"/>
              <a:t>18/07/2018</a:t>
            </a:fld>
            <a:endParaRPr lang="en-CA"/>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9F0C3BB3-92BC-45BB-8E30-D3E04736A2AC}" type="slidenum">
              <a:rPr lang="en-CA" smtClean="0"/>
              <a:t>‹#›</a:t>
            </a:fld>
            <a:endParaRPr lang="en-CA"/>
          </a:p>
        </p:txBody>
      </p:sp>
    </p:spTree>
    <p:extLst>
      <p:ext uri="{BB962C8B-B14F-4D97-AF65-F5344CB8AC3E}">
        <p14:creationId xmlns:p14="http://schemas.microsoft.com/office/powerpoint/2010/main" val="1037756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sz="1600" dirty="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1</a:t>
            </a:fld>
            <a:endParaRPr lang="en-US" altLang="en-US"/>
          </a:p>
        </p:txBody>
      </p:sp>
    </p:spTree>
    <p:extLst>
      <p:ext uri="{BB962C8B-B14F-4D97-AF65-F5344CB8AC3E}">
        <p14:creationId xmlns:p14="http://schemas.microsoft.com/office/powerpoint/2010/main" val="560808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sz="1600" dirty="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10</a:t>
            </a:fld>
            <a:endParaRPr lang="en-US" altLang="en-US"/>
          </a:p>
        </p:txBody>
      </p:sp>
    </p:spTree>
    <p:extLst>
      <p:ext uri="{BB962C8B-B14F-4D97-AF65-F5344CB8AC3E}">
        <p14:creationId xmlns:p14="http://schemas.microsoft.com/office/powerpoint/2010/main" val="1315302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sz="1600" dirty="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solidFill>
                  <a:prstClr val="black"/>
                </a:solidFill>
              </a:rPr>
              <a:pPr/>
              <a:t>11</a:t>
            </a:fld>
            <a:endParaRPr lang="en-US" altLang="en-US">
              <a:solidFill>
                <a:prstClr val="black"/>
              </a:solidFill>
            </a:endParaRPr>
          </a:p>
        </p:txBody>
      </p:sp>
    </p:spTree>
    <p:extLst>
      <p:ext uri="{BB962C8B-B14F-4D97-AF65-F5344CB8AC3E}">
        <p14:creationId xmlns:p14="http://schemas.microsoft.com/office/powerpoint/2010/main" val="1315302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sz="1600" dirty="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12</a:t>
            </a:fld>
            <a:endParaRPr lang="en-US" altLang="en-US"/>
          </a:p>
        </p:txBody>
      </p:sp>
    </p:spTree>
    <p:extLst>
      <p:ext uri="{BB962C8B-B14F-4D97-AF65-F5344CB8AC3E}">
        <p14:creationId xmlns:p14="http://schemas.microsoft.com/office/powerpoint/2010/main" val="1315302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sz="1600" dirty="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solidFill>
                  <a:prstClr val="black"/>
                </a:solidFill>
              </a:rPr>
              <a:pPr/>
              <a:t>13</a:t>
            </a:fld>
            <a:endParaRPr lang="en-US" altLang="en-US">
              <a:solidFill>
                <a:prstClr val="black"/>
              </a:solidFill>
            </a:endParaRPr>
          </a:p>
        </p:txBody>
      </p:sp>
    </p:spTree>
    <p:extLst>
      <p:ext uri="{BB962C8B-B14F-4D97-AF65-F5344CB8AC3E}">
        <p14:creationId xmlns:p14="http://schemas.microsoft.com/office/powerpoint/2010/main" val="1315302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sz="12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14</a:t>
            </a:fld>
            <a:endParaRPr lang="en-US" altLang="en-US"/>
          </a:p>
        </p:txBody>
      </p:sp>
    </p:spTree>
    <p:extLst>
      <p:ext uri="{BB962C8B-B14F-4D97-AF65-F5344CB8AC3E}">
        <p14:creationId xmlns:p14="http://schemas.microsoft.com/office/powerpoint/2010/main" val="3168627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sz="12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15</a:t>
            </a:fld>
            <a:endParaRPr lang="en-US" altLang="en-US"/>
          </a:p>
        </p:txBody>
      </p:sp>
    </p:spTree>
    <p:extLst>
      <p:ext uri="{BB962C8B-B14F-4D97-AF65-F5344CB8AC3E}">
        <p14:creationId xmlns:p14="http://schemas.microsoft.com/office/powerpoint/2010/main" val="3168627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45720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CA" sz="1200" baseline="0" dirty="0" smtClean="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16</a:t>
            </a:fld>
            <a:endParaRPr lang="en-US" altLang="en-US"/>
          </a:p>
        </p:txBody>
      </p:sp>
    </p:spTree>
    <p:extLst>
      <p:ext uri="{BB962C8B-B14F-4D97-AF65-F5344CB8AC3E}">
        <p14:creationId xmlns:p14="http://schemas.microsoft.com/office/powerpoint/2010/main" val="3637314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CA" sz="1200" kern="1200" dirty="0" smtClean="0">
              <a:solidFill>
                <a:schemeClr val="tx1"/>
              </a:solidFill>
              <a:effectLst/>
              <a:latin typeface="Century Gothic" panose="020B0502020202020204" pitchFamily="34" charset="0"/>
              <a:ea typeface="ヒラギノ角ゴ Pro W3" pitchFamily="126" charset="-128"/>
              <a:cs typeface="+mn-cs"/>
            </a:endParaRPr>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18</a:t>
            </a:fld>
            <a:endParaRPr lang="en-US" altLang="en-US"/>
          </a:p>
        </p:txBody>
      </p:sp>
    </p:spTree>
    <p:extLst>
      <p:ext uri="{BB962C8B-B14F-4D97-AF65-F5344CB8AC3E}">
        <p14:creationId xmlns:p14="http://schemas.microsoft.com/office/powerpoint/2010/main" val="3558368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CA" sz="1200" kern="1200" dirty="0" smtClean="0">
              <a:solidFill>
                <a:schemeClr val="tx1"/>
              </a:solidFill>
              <a:effectLst/>
              <a:latin typeface="Century Gothic" panose="020B0502020202020204" pitchFamily="34" charset="0"/>
              <a:ea typeface="ヒラギノ角ゴ Pro W3" pitchFamily="126" charset="-128"/>
              <a:cs typeface="ヒラギノ角ゴ Pro W3" charset="0"/>
            </a:endParaRPr>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19</a:t>
            </a:fld>
            <a:endParaRPr lang="en-US" altLang="en-US"/>
          </a:p>
        </p:txBody>
      </p:sp>
    </p:spTree>
    <p:extLst>
      <p:ext uri="{BB962C8B-B14F-4D97-AF65-F5344CB8AC3E}">
        <p14:creationId xmlns:p14="http://schemas.microsoft.com/office/powerpoint/2010/main" val="2182685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F0C3BB3-92BC-45BB-8E30-D3E04736A2AC}" type="slidenum">
              <a:rPr lang="en-CA" smtClean="0"/>
              <a:t>20</a:t>
            </a:fld>
            <a:endParaRPr lang="en-CA"/>
          </a:p>
        </p:txBody>
      </p:sp>
    </p:spTree>
    <p:extLst>
      <p:ext uri="{BB962C8B-B14F-4D97-AF65-F5344CB8AC3E}">
        <p14:creationId xmlns:p14="http://schemas.microsoft.com/office/powerpoint/2010/main" val="2521503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9F0C3BB3-92BC-45BB-8E30-D3E04736A2AC}" type="slidenum">
              <a:rPr lang="en-CA" smtClean="0">
                <a:solidFill>
                  <a:prstClr val="black"/>
                </a:solidFill>
              </a:rPr>
              <a:pPr/>
              <a:t>2</a:t>
            </a:fld>
            <a:endParaRPr lang="en-CA">
              <a:solidFill>
                <a:prstClr val="black"/>
              </a:solidFill>
            </a:endParaRPr>
          </a:p>
        </p:txBody>
      </p:sp>
    </p:spTree>
    <p:extLst>
      <p:ext uri="{BB962C8B-B14F-4D97-AF65-F5344CB8AC3E}">
        <p14:creationId xmlns:p14="http://schemas.microsoft.com/office/powerpoint/2010/main" val="457083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F0C3BB3-92BC-45BB-8E30-D3E04736A2AC}" type="slidenum">
              <a:rPr lang="en-CA" smtClean="0"/>
              <a:t>21</a:t>
            </a:fld>
            <a:endParaRPr lang="en-CA"/>
          </a:p>
        </p:txBody>
      </p:sp>
    </p:spTree>
    <p:extLst>
      <p:ext uri="{BB962C8B-B14F-4D97-AF65-F5344CB8AC3E}">
        <p14:creationId xmlns:p14="http://schemas.microsoft.com/office/powerpoint/2010/main" val="3887512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F0C3BB3-92BC-45BB-8E30-D3E04736A2AC}" type="slidenum">
              <a:rPr lang="en-CA" smtClean="0"/>
              <a:t>22</a:t>
            </a:fld>
            <a:endParaRPr lang="en-CA"/>
          </a:p>
        </p:txBody>
      </p:sp>
    </p:spTree>
    <p:extLst>
      <p:ext uri="{BB962C8B-B14F-4D97-AF65-F5344CB8AC3E}">
        <p14:creationId xmlns:p14="http://schemas.microsoft.com/office/powerpoint/2010/main" val="3613322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1635" lvl="1"/>
            <a:endParaRPr lang="en-CA" i="0" dirty="0">
              <a:latin typeface="Century Gothic" panose="020B0502020202020204" pitchFamily="34" charset="0"/>
            </a:endParaRPr>
          </a:p>
        </p:txBody>
      </p:sp>
    </p:spTree>
    <p:extLst>
      <p:ext uri="{BB962C8B-B14F-4D97-AF65-F5344CB8AC3E}">
        <p14:creationId xmlns:p14="http://schemas.microsoft.com/office/powerpoint/2010/main" val="1457379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F0C3BB3-92BC-45BB-8E30-D3E04736A2AC}" type="slidenum">
              <a:rPr lang="en-CA" smtClean="0"/>
              <a:t>24</a:t>
            </a:fld>
            <a:endParaRPr lang="en-CA"/>
          </a:p>
        </p:txBody>
      </p:sp>
    </p:spTree>
    <p:extLst>
      <p:ext uri="{BB962C8B-B14F-4D97-AF65-F5344CB8AC3E}">
        <p14:creationId xmlns:p14="http://schemas.microsoft.com/office/powerpoint/2010/main" val="1184866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F0C3BB3-92BC-45BB-8E30-D3E04736A2AC}" type="slidenum">
              <a:rPr lang="en-CA" smtClean="0"/>
              <a:t>25</a:t>
            </a:fld>
            <a:endParaRPr lang="en-CA"/>
          </a:p>
        </p:txBody>
      </p:sp>
    </p:spTree>
    <p:extLst>
      <p:ext uri="{BB962C8B-B14F-4D97-AF65-F5344CB8AC3E}">
        <p14:creationId xmlns:p14="http://schemas.microsoft.com/office/powerpoint/2010/main" val="2464945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461D2972-A724-44BA-A203-472AB2B1B615}" type="slidenum">
              <a:rPr lang="en-CA" smtClean="0"/>
              <a:t>3</a:t>
            </a:fld>
            <a:endParaRPr lang="en-CA"/>
          </a:p>
        </p:txBody>
      </p:sp>
    </p:spTree>
    <p:extLst>
      <p:ext uri="{BB962C8B-B14F-4D97-AF65-F5344CB8AC3E}">
        <p14:creationId xmlns:p14="http://schemas.microsoft.com/office/powerpoint/2010/main" val="3037512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61D2972-A724-44BA-A203-472AB2B1B615}" type="slidenum">
              <a:rPr lang="en-CA" smtClean="0"/>
              <a:t>4</a:t>
            </a:fld>
            <a:endParaRPr lang="en-CA"/>
          </a:p>
        </p:txBody>
      </p:sp>
    </p:spTree>
    <p:extLst>
      <p:ext uri="{BB962C8B-B14F-4D97-AF65-F5344CB8AC3E}">
        <p14:creationId xmlns:p14="http://schemas.microsoft.com/office/powerpoint/2010/main" val="2925722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61D2972-A724-44BA-A203-472AB2B1B615}" type="slidenum">
              <a:rPr lang="en-CA" smtClean="0"/>
              <a:t>5</a:t>
            </a:fld>
            <a:endParaRPr lang="en-CA"/>
          </a:p>
        </p:txBody>
      </p:sp>
    </p:spTree>
    <p:extLst>
      <p:ext uri="{BB962C8B-B14F-4D97-AF65-F5344CB8AC3E}">
        <p14:creationId xmlns:p14="http://schemas.microsoft.com/office/powerpoint/2010/main" val="2925722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61D2972-A724-44BA-A203-472AB2B1B615}" type="slidenum">
              <a:rPr lang="en-CA" smtClean="0"/>
              <a:t>6</a:t>
            </a:fld>
            <a:endParaRPr lang="en-CA"/>
          </a:p>
        </p:txBody>
      </p:sp>
    </p:spTree>
    <p:extLst>
      <p:ext uri="{BB962C8B-B14F-4D97-AF65-F5344CB8AC3E}">
        <p14:creationId xmlns:p14="http://schemas.microsoft.com/office/powerpoint/2010/main" val="2925722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61D2972-A724-44BA-A203-472AB2B1B615}" type="slidenum">
              <a:rPr lang="en-CA" smtClean="0"/>
              <a:t>7</a:t>
            </a:fld>
            <a:endParaRPr lang="en-CA"/>
          </a:p>
        </p:txBody>
      </p:sp>
    </p:spTree>
    <p:extLst>
      <p:ext uri="{BB962C8B-B14F-4D97-AF65-F5344CB8AC3E}">
        <p14:creationId xmlns:p14="http://schemas.microsoft.com/office/powerpoint/2010/main" val="832322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61D2972-A724-44BA-A203-472AB2B1B615}" type="slidenum">
              <a:rPr lang="en-CA" smtClean="0"/>
              <a:t>8</a:t>
            </a:fld>
            <a:endParaRPr lang="en-CA"/>
          </a:p>
        </p:txBody>
      </p:sp>
    </p:spTree>
    <p:extLst>
      <p:ext uri="{BB962C8B-B14F-4D97-AF65-F5344CB8AC3E}">
        <p14:creationId xmlns:p14="http://schemas.microsoft.com/office/powerpoint/2010/main" val="1759312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3550" indent="-285750">
              <a:buClr>
                <a:srgbClr val="66BC29"/>
              </a:buClr>
              <a:buFont typeface="Arial" panose="020B0604020202020204" pitchFamily="34" charset="0"/>
              <a:buChar char="•"/>
            </a:pPr>
            <a:endParaRPr lang="en-CA" altLang="en-US" sz="1200" dirty="0" smtClean="0">
              <a:solidFill>
                <a:prstClr val="black">
                  <a:lumMod val="65000"/>
                  <a:lumOff val="35000"/>
                </a:prstClr>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461D2972-A724-44BA-A203-472AB2B1B615}" type="slidenum">
              <a:rPr lang="en-CA" smtClean="0"/>
              <a:t>9</a:t>
            </a:fld>
            <a:endParaRPr lang="en-CA"/>
          </a:p>
        </p:txBody>
      </p:sp>
    </p:spTree>
    <p:extLst>
      <p:ext uri="{BB962C8B-B14F-4D97-AF65-F5344CB8AC3E}">
        <p14:creationId xmlns:p14="http://schemas.microsoft.com/office/powerpoint/2010/main" val="2293709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4.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half imag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7" name="Picture 9" descr="canda-wordmark.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523163" y="6294438"/>
            <a:ext cx="11985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1"/>
          </p:nvPr>
        </p:nvSpPr>
        <p:spPr>
          <a:xfrm>
            <a:off x="4694296" y="753534"/>
            <a:ext cx="3992504" cy="5436540"/>
          </a:xfrm>
        </p:spPr>
        <p:txBody>
          <a:bodyPr/>
          <a:lstStyle>
            <a:lvl1pPr marL="0" indent="0">
              <a:buNone/>
              <a:defRPr>
                <a:latin typeface="Century Gothic" pitchFamily="34" charset="0"/>
              </a:defRPr>
            </a:lvl1pPr>
          </a:lstStyle>
          <a:p>
            <a:pPr lvl="0"/>
            <a:endParaRPr lang="en-US" dirty="0"/>
          </a:p>
        </p:txBody>
      </p:sp>
      <p:sp>
        <p:nvSpPr>
          <p:cNvPr id="2" name="Title 1"/>
          <p:cNvSpPr>
            <a:spLocks noGrp="1"/>
          </p:cNvSpPr>
          <p:nvPr>
            <p:ph type="ctrTitle" hasCustomPrompt="1"/>
          </p:nvPr>
        </p:nvSpPr>
        <p:spPr>
          <a:xfrm>
            <a:off x="487969" y="753535"/>
            <a:ext cx="3792400" cy="2376252"/>
          </a:xfrm>
        </p:spPr>
        <p:txBody>
          <a:bodyPr>
            <a:normAutofit/>
          </a:bodyPr>
          <a:lstStyle>
            <a:lvl1pPr algn="l">
              <a:defRPr sz="4000" b="0" i="0">
                <a:solidFill>
                  <a:srgbClr val="064163"/>
                </a:solidFill>
                <a:latin typeface="Century Gothic" pitchFamily="34" charset="0"/>
                <a:cs typeface="Century Gothic" pitchFamily="34" charset="0"/>
              </a:defRPr>
            </a:lvl1pPr>
          </a:lstStyle>
          <a:p>
            <a:r>
              <a:rPr lang="en-US" dirty="0" smtClean="0"/>
              <a:t>Click to edit Master title style    </a:t>
            </a:r>
            <a:endParaRPr lang="en-US" dirty="0"/>
          </a:p>
        </p:txBody>
      </p:sp>
      <p:sp>
        <p:nvSpPr>
          <p:cNvPr id="3" name="Subtitle 2"/>
          <p:cNvSpPr>
            <a:spLocks noGrp="1"/>
          </p:cNvSpPr>
          <p:nvPr>
            <p:ph type="subTitle" idx="1"/>
          </p:nvPr>
        </p:nvSpPr>
        <p:spPr>
          <a:xfrm>
            <a:off x="487968" y="3336749"/>
            <a:ext cx="3792401" cy="1752600"/>
          </a:xfrm>
        </p:spPr>
        <p:txBody>
          <a:bodyPr>
            <a:normAutofit/>
          </a:bodyPr>
          <a:lstStyle>
            <a:lvl1pPr marL="0" indent="0" algn="l">
              <a:buNone/>
              <a:defRPr sz="2400" b="0" i="0" baseline="0">
                <a:solidFill>
                  <a:srgbClr val="595959"/>
                </a:solidFill>
                <a:latin typeface="Century Gothic" pitchFamily="34" charset="0"/>
                <a:cs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
        <p:nvSpPr>
          <p:cNvPr id="12" name="Slide Number Placeholder 5"/>
          <p:cNvSpPr>
            <a:spLocks noGrp="1"/>
          </p:cNvSpPr>
          <p:nvPr>
            <p:ph type="sldNum" sz="quarter" idx="12"/>
          </p:nvPr>
        </p:nvSpPr>
        <p:spPr/>
        <p:txBody>
          <a:bodyPr/>
          <a:lstStyle>
            <a:lvl1pPr>
              <a:defRPr/>
            </a:lvl1pPr>
          </a:lstStyle>
          <a:p>
            <a:fld id="{A3C1C3F4-7627-499B-A387-D46B6B71D0BD}" type="slidenum">
              <a:rPr lang="en-US" altLang="en-US"/>
              <a:pPr/>
              <a:t>‹#›</a:t>
            </a:fld>
            <a:endParaRPr lang="en-US" altLang="en-US"/>
          </a:p>
        </p:txBody>
      </p:sp>
      <p:pic>
        <p:nvPicPr>
          <p:cNvPr id="14" name="Picture 7"/>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499363" y="3231387"/>
            <a:ext cx="3827556"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OA-55_CIPO-OPIC-EN.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7363" y="146271"/>
            <a:ext cx="3915022" cy="398560"/>
          </a:xfrm>
          <a:prstGeom prst="rect">
            <a:avLst/>
          </a:prstGeom>
        </p:spPr>
      </p:pic>
      <p:pic>
        <p:nvPicPr>
          <p:cNvPr id="5"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487363" y="544831"/>
            <a:ext cx="8155126"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73935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pic>
        <p:nvPicPr>
          <p:cNvPr id="11"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3074" name="Picture 2" descr="S:\CMB_NEW\0400-Comms Svcs\480 - Publishing and Production\! IC brand TEMPLATES\FIPs\canada_2colo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29455" y="2689173"/>
            <a:ext cx="4885090" cy="1160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7907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half image">
    <p:spTree>
      <p:nvGrpSpPr>
        <p:cNvPr id="1" name=""/>
        <p:cNvGrpSpPr/>
        <p:nvPr/>
      </p:nvGrpSpPr>
      <p:grpSpPr>
        <a:xfrm>
          <a:off x="0" y="0"/>
          <a:ext cx="0" cy="0"/>
          <a:chOff x="0" y="0"/>
          <a:chExt cx="0" cy="0"/>
        </a:xfrm>
      </p:grpSpPr>
      <p:pic>
        <p:nvPicPr>
          <p:cNvPr id="7" name="Picture 9" descr="canda-wordmark.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523163" y="6294438"/>
            <a:ext cx="11985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5"/>
          <p:cNvSpPr>
            <a:spLocks noGrp="1"/>
          </p:cNvSpPr>
          <p:nvPr>
            <p:ph type="sldNum" sz="quarter" idx="12"/>
          </p:nvPr>
        </p:nvSpPr>
        <p:spPr/>
        <p:txBody>
          <a:bodyPr/>
          <a:lstStyle>
            <a:lvl1pPr>
              <a:defRPr/>
            </a:lvl1pPr>
          </a:lstStyle>
          <a:p>
            <a:fld id="{A3C1C3F4-7627-499B-A387-D46B6B71D0BD}" type="slidenum">
              <a:rPr lang="en-US" altLang="en-US"/>
              <a:pPr/>
              <a:t>‹#›</a:t>
            </a:fld>
            <a:endParaRPr lang="en-US" altLang="en-US"/>
          </a:p>
        </p:txBody>
      </p:sp>
      <p:sp>
        <p:nvSpPr>
          <p:cNvPr id="10" name="Footer Placeholder 4"/>
          <p:cNvSpPr txBox="1">
            <a:spLocks/>
          </p:cNvSpPr>
          <p:nvPr userDrawn="1"/>
        </p:nvSpPr>
        <p:spPr bwMode="auto">
          <a:xfrm>
            <a:off x="0" y="6340475"/>
            <a:ext cx="9144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9pPr>
          </a:lstStyle>
          <a:p>
            <a:pPr algn="ctr" eaLnBrk="1" hangingPunct="1"/>
            <a:r>
              <a:rPr lang="en-US" altLang="en-US" sz="1200" dirty="0">
                <a:solidFill>
                  <a:srgbClr val="595959"/>
                </a:solidFill>
                <a:latin typeface="Century Gothic" panose="020B0502020202020204" pitchFamily="34" charset="0"/>
              </a:rPr>
              <a:t> </a:t>
            </a:r>
            <a:r>
              <a:rPr lang="en-US" altLang="en-US" sz="1200" i="1" dirty="0">
                <a:solidFill>
                  <a:srgbClr val="595959"/>
                </a:solidFill>
                <a:latin typeface="Century Gothic" panose="020B0502020202020204" pitchFamily="34" charset="0"/>
              </a:rPr>
              <a:t>Building a prosperous and innovative Canada</a:t>
            </a:r>
            <a:endParaRPr lang="en-US" altLang="en-US" sz="1200" dirty="0">
              <a:solidFill>
                <a:srgbClr val="595959"/>
              </a:solidFill>
              <a:latin typeface="Century Gothic" panose="020B0502020202020204" pitchFamily="34" charset="0"/>
            </a:endParaRPr>
          </a:p>
        </p:txBody>
      </p:sp>
    </p:spTree>
    <p:extLst>
      <p:ext uri="{BB962C8B-B14F-4D97-AF65-F5344CB8AC3E}">
        <p14:creationId xmlns:p14="http://schemas.microsoft.com/office/powerpoint/2010/main" val="28343556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half imag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CA">
              <a:solidFill>
                <a:prstClr val="white"/>
              </a:solidFill>
            </a:endParaRPr>
          </a:p>
        </p:txBody>
      </p:sp>
      <p:pic>
        <p:nvPicPr>
          <p:cNvPr id="7" name="Picture 9" descr="canda-wordmark.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523163" y="6294438"/>
            <a:ext cx="11985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1"/>
          </p:nvPr>
        </p:nvSpPr>
        <p:spPr>
          <a:xfrm>
            <a:off x="4694296" y="753534"/>
            <a:ext cx="3992504" cy="5436540"/>
          </a:xfrm>
        </p:spPr>
        <p:txBody>
          <a:bodyPr/>
          <a:lstStyle>
            <a:lvl1pPr marL="0" indent="0">
              <a:buNone/>
              <a:defRPr>
                <a:latin typeface="Century Gothic" pitchFamily="34" charset="0"/>
              </a:defRPr>
            </a:lvl1pPr>
          </a:lstStyle>
          <a:p>
            <a:pPr lvl="0"/>
            <a:endParaRPr lang="en-US" dirty="0"/>
          </a:p>
        </p:txBody>
      </p:sp>
      <p:sp>
        <p:nvSpPr>
          <p:cNvPr id="2" name="Title 1"/>
          <p:cNvSpPr>
            <a:spLocks noGrp="1"/>
          </p:cNvSpPr>
          <p:nvPr>
            <p:ph type="ctrTitle" hasCustomPrompt="1"/>
          </p:nvPr>
        </p:nvSpPr>
        <p:spPr>
          <a:xfrm>
            <a:off x="487969" y="753535"/>
            <a:ext cx="3792400" cy="2376252"/>
          </a:xfrm>
        </p:spPr>
        <p:txBody>
          <a:bodyPr>
            <a:normAutofit/>
          </a:bodyPr>
          <a:lstStyle>
            <a:lvl1pPr algn="l">
              <a:defRPr sz="4000" b="0" i="0">
                <a:solidFill>
                  <a:srgbClr val="064163"/>
                </a:solidFill>
                <a:latin typeface="Century Gothic" pitchFamily="34" charset="0"/>
                <a:cs typeface="Century Gothic" pitchFamily="34" charset="0"/>
              </a:defRPr>
            </a:lvl1pPr>
          </a:lstStyle>
          <a:p>
            <a:r>
              <a:rPr lang="en-US" dirty="0" smtClean="0"/>
              <a:t>Click to edit Master title style    </a:t>
            </a:r>
            <a:endParaRPr lang="en-US" dirty="0"/>
          </a:p>
        </p:txBody>
      </p:sp>
      <p:sp>
        <p:nvSpPr>
          <p:cNvPr id="3" name="Subtitle 2"/>
          <p:cNvSpPr>
            <a:spLocks noGrp="1"/>
          </p:cNvSpPr>
          <p:nvPr>
            <p:ph type="subTitle" idx="1"/>
          </p:nvPr>
        </p:nvSpPr>
        <p:spPr>
          <a:xfrm>
            <a:off x="487968" y="3336749"/>
            <a:ext cx="3792401" cy="1752600"/>
          </a:xfrm>
        </p:spPr>
        <p:txBody>
          <a:bodyPr>
            <a:normAutofit/>
          </a:bodyPr>
          <a:lstStyle>
            <a:lvl1pPr marL="0" indent="0" algn="l">
              <a:buNone/>
              <a:defRPr sz="2400" b="0" i="0" baseline="0">
                <a:solidFill>
                  <a:srgbClr val="595959"/>
                </a:solidFill>
                <a:latin typeface="Century Gothic" pitchFamily="34" charset="0"/>
                <a:cs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
        <p:nvSpPr>
          <p:cNvPr id="12" name="Slide Number Placeholder 5"/>
          <p:cNvSpPr>
            <a:spLocks noGrp="1"/>
          </p:cNvSpPr>
          <p:nvPr>
            <p:ph type="sldNum" sz="quarter" idx="12"/>
          </p:nvPr>
        </p:nvSpPr>
        <p:spPr/>
        <p:txBody>
          <a:bodyPr/>
          <a:lstStyle>
            <a:lvl1pPr>
              <a:defRPr/>
            </a:lvl1pPr>
          </a:lstStyle>
          <a:p>
            <a:fld id="{A3C1C3F4-7627-499B-A387-D46B6B71D0BD}" type="slidenum">
              <a:rPr lang="en-US" altLang="en-US"/>
              <a:pPr/>
              <a:t>‹#›</a:t>
            </a:fld>
            <a:endParaRPr lang="en-US" altLang="en-US"/>
          </a:p>
        </p:txBody>
      </p:sp>
      <p:pic>
        <p:nvPicPr>
          <p:cNvPr id="14" name="Picture 7"/>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499363" y="3231387"/>
            <a:ext cx="3827556"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OA-55_CIPO-OPIC-EN.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7363" y="146271"/>
            <a:ext cx="3915022" cy="398560"/>
          </a:xfrm>
          <a:prstGeom prst="rect">
            <a:avLst/>
          </a:prstGeom>
        </p:spPr>
      </p:pic>
      <p:pic>
        <p:nvPicPr>
          <p:cNvPr id="5"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487363" y="544831"/>
            <a:ext cx="8155126"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766023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CA">
              <a:solidFill>
                <a:prstClr val="white"/>
              </a:solidFill>
            </a:endParaRPr>
          </a:p>
        </p:txBody>
      </p:sp>
      <p:sp>
        <p:nvSpPr>
          <p:cNvPr id="2" name="Title 1"/>
          <p:cNvSpPr>
            <a:spLocks noGrp="1"/>
          </p:cNvSpPr>
          <p:nvPr>
            <p:ph type="title"/>
          </p:nvPr>
        </p:nvSpPr>
        <p:spPr/>
        <p:txBody>
          <a:bodyPr>
            <a:normAutofit/>
          </a:bodyPr>
          <a:lstStyle>
            <a:lvl1pPr algn="l">
              <a:defRPr sz="3600" b="0" i="0">
                <a:solidFill>
                  <a:srgbClr val="064163"/>
                </a:solidFill>
                <a:latin typeface="Century Gothic" pitchFamily="34" charset="0"/>
                <a:cs typeface="Century Gothic" pitchFamily="34" charset="0"/>
              </a:defRPr>
            </a:lvl1pPr>
          </a:lstStyle>
          <a:p>
            <a:r>
              <a:rPr lang="en-CA"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Clr>
                <a:srgbClr val="064163"/>
              </a:buClr>
              <a:buFont typeface="Arial"/>
              <a:buChar char="•"/>
              <a:defRPr sz="2600" b="0" i="0">
                <a:solidFill>
                  <a:srgbClr val="595959"/>
                </a:solidFill>
                <a:latin typeface="Century Gothic" pitchFamily="34" charset="0"/>
                <a:cs typeface="Century Gothic" pitchFamily="34" charset="0"/>
              </a:defRPr>
            </a:lvl1pPr>
            <a:lvl2pPr marL="742950" indent="-285750">
              <a:buClr>
                <a:srgbClr val="064163"/>
              </a:buClr>
              <a:buFont typeface="Arial"/>
              <a:buChar char="•"/>
              <a:defRPr sz="2400" b="0" i="0">
                <a:solidFill>
                  <a:srgbClr val="595959"/>
                </a:solidFill>
                <a:latin typeface="Century Gothic" pitchFamily="34" charset="0"/>
                <a:cs typeface="Century Gothic" pitchFamily="34" charset="0"/>
              </a:defRPr>
            </a:lvl2pPr>
            <a:lvl3pPr marL="1143000" indent="-228600">
              <a:buClr>
                <a:srgbClr val="064163"/>
              </a:buClr>
              <a:buFont typeface="Arial"/>
              <a:buChar char="•"/>
              <a:defRPr sz="2200" b="0" i="0">
                <a:solidFill>
                  <a:srgbClr val="595959"/>
                </a:solidFill>
                <a:latin typeface="Century Gothic" pitchFamily="34" charset="0"/>
                <a:cs typeface="Century Gothic" pitchFamily="34" charset="0"/>
              </a:defRPr>
            </a:lvl3pPr>
            <a:lvl4pPr marL="1600200" indent="-228600">
              <a:buClr>
                <a:srgbClr val="064163"/>
              </a:buClr>
              <a:buFont typeface="Arial"/>
              <a:buChar char="•"/>
              <a:defRPr sz="2000" b="0" i="0">
                <a:solidFill>
                  <a:srgbClr val="595959"/>
                </a:solidFill>
                <a:latin typeface="Century Gothic" pitchFamily="34" charset="0"/>
                <a:cs typeface="Century Gothic" pitchFamily="34" charset="0"/>
              </a:defRPr>
            </a:lvl4pPr>
            <a:lvl5pPr marL="2057400" indent="-228600">
              <a:buClr>
                <a:srgbClr val="064163"/>
              </a:buClr>
              <a:buFont typeface="Arial"/>
              <a:buChar char="•"/>
              <a:defRPr sz="1800" b="0" i="0">
                <a:solidFill>
                  <a:srgbClr val="595959"/>
                </a:solidFill>
                <a:latin typeface="Century Gothic" pitchFamily="34" charset="0"/>
                <a:cs typeface="Century Gothic" pitchFamily="34" charset="0"/>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78075564-AF6E-40FC-905A-F6C5E8D29614}" type="slidenum">
              <a:rPr lang="en-US" altLang="en-US"/>
              <a:pPr/>
              <a:t>‹#›</a:t>
            </a:fld>
            <a:endParaRPr lang="en-US" altLang="en-US"/>
          </a:p>
        </p:txBody>
      </p:sp>
      <p:pic>
        <p:nvPicPr>
          <p:cNvPr id="8"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700012"/>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4"/>
          <p:cNvSpPr txBox="1">
            <a:spLocks/>
          </p:cNvSpPr>
          <p:nvPr userDrawn="1"/>
        </p:nvSpPr>
        <p:spPr bwMode="auto">
          <a:xfrm>
            <a:off x="0" y="6359030"/>
            <a:ext cx="9144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9pPr>
          </a:lstStyle>
          <a:p>
            <a:pPr algn="ctr" eaLnBrk="1" hangingPunct="1"/>
            <a:r>
              <a:rPr lang="en-US" altLang="en-US" sz="1200" dirty="0">
                <a:solidFill>
                  <a:srgbClr val="595959"/>
                </a:solidFill>
                <a:latin typeface="Century Gothic" panose="020B0502020202020204" pitchFamily="34" charset="0"/>
              </a:rPr>
              <a:t> </a:t>
            </a:r>
            <a:r>
              <a:rPr lang="en-US" altLang="en-US" sz="1200" i="1" dirty="0">
                <a:solidFill>
                  <a:srgbClr val="595959"/>
                </a:solidFill>
                <a:latin typeface="Century Gothic" panose="020B0502020202020204" pitchFamily="34" charset="0"/>
              </a:rPr>
              <a:t>Building a prosperous and innovative Canada</a:t>
            </a:r>
            <a:endParaRPr lang="en-US" altLang="en-US" sz="1200" dirty="0">
              <a:solidFill>
                <a:srgbClr val="595959"/>
              </a:solidFill>
              <a:latin typeface="Century Gothic" panose="020B0502020202020204" pitchFamily="34" charset="0"/>
            </a:endParaRPr>
          </a:p>
        </p:txBody>
      </p:sp>
      <p:pic>
        <p:nvPicPr>
          <p:cNvPr id="11" name="Picture 9" descr="canda-wordmark.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523163" y="6294438"/>
            <a:ext cx="11985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591940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full image">
    <p:spTree>
      <p:nvGrpSpPr>
        <p:cNvPr id="1" name=""/>
        <p:cNvGrpSpPr/>
        <p:nvPr/>
      </p:nvGrpSpPr>
      <p:grpSpPr>
        <a:xfrm>
          <a:off x="0" y="0"/>
          <a:ext cx="0" cy="0"/>
          <a:chOff x="0" y="0"/>
          <a:chExt cx="0" cy="0"/>
        </a:xfrm>
      </p:grpSpPr>
      <p:pic>
        <p:nvPicPr>
          <p:cNvPr id="7" name="Picture 9" descr="canda-wordmark.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523163" y="6294438"/>
            <a:ext cx="11985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68867" y="1941161"/>
            <a:ext cx="7112000" cy="2376252"/>
          </a:xfrm>
        </p:spPr>
        <p:txBody>
          <a:bodyPr>
            <a:normAutofit/>
          </a:bodyPr>
          <a:lstStyle>
            <a:lvl1pPr algn="l">
              <a:defRPr sz="4000" b="0" i="0">
                <a:solidFill>
                  <a:srgbClr val="064163"/>
                </a:solidFill>
                <a:latin typeface="Century Gothic" pitchFamily="34" charset="0"/>
                <a:cs typeface="Century Gothic"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68866" y="4524375"/>
            <a:ext cx="7112001" cy="1752600"/>
          </a:xfrm>
        </p:spPr>
        <p:txBody>
          <a:bodyPr>
            <a:normAutofit/>
          </a:bodyPr>
          <a:lstStyle>
            <a:lvl1pPr marL="0" indent="0" algn="l">
              <a:buNone/>
              <a:defRPr sz="2400" b="0" i="0">
                <a:solidFill>
                  <a:srgbClr val="595959"/>
                </a:solidFill>
                <a:latin typeface="Century Gothic" pitchFamily="34" charset="0"/>
                <a:cs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
        <p:nvSpPr>
          <p:cNvPr id="11" name="Slide Number Placeholder 5"/>
          <p:cNvSpPr>
            <a:spLocks noGrp="1"/>
          </p:cNvSpPr>
          <p:nvPr>
            <p:ph type="sldNum" sz="quarter" idx="12"/>
          </p:nvPr>
        </p:nvSpPr>
        <p:spPr/>
        <p:txBody>
          <a:bodyPr/>
          <a:lstStyle>
            <a:lvl1pPr>
              <a:defRPr/>
            </a:lvl1pPr>
          </a:lstStyle>
          <a:p>
            <a:fld id="{2B042CE3-6392-4968-B209-93A52C299364}" type="slidenum">
              <a:rPr lang="en-US" altLang="en-US"/>
              <a:pPr/>
              <a:t>‹#›</a:t>
            </a:fld>
            <a:endParaRPr lang="en-US" altLang="en-US"/>
          </a:p>
        </p:txBody>
      </p:sp>
      <p:pic>
        <p:nvPicPr>
          <p:cNvPr id="14" name="Picture 7"/>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66600" y="4424288"/>
            <a:ext cx="7307153"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457200" y="544831"/>
            <a:ext cx="8155126"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OA-55_CIPO-OPIC-EN.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200" y="146271"/>
            <a:ext cx="3915022" cy="398560"/>
          </a:xfrm>
          <a:prstGeom prst="rect">
            <a:avLst/>
          </a:prstGeom>
        </p:spPr>
      </p:pic>
    </p:spTree>
    <p:extLst>
      <p:ext uri="{BB962C8B-B14F-4D97-AF65-F5344CB8AC3E}">
        <p14:creationId xmlns:p14="http://schemas.microsoft.com/office/powerpoint/2010/main" val="243034068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0" cap="all">
                <a:solidFill>
                  <a:srgbClr val="064163"/>
                </a:solidFill>
                <a:latin typeface="Century Gothic" pitchFamily="34" charset="0"/>
              </a:defRPr>
            </a:lvl1pPr>
          </a:lstStyle>
          <a:p>
            <a:r>
              <a:rPr lang="en-CA"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95959"/>
                </a:solidFill>
                <a:latin typeface="Century Gothic"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dirty="0" smtClean="0"/>
              <a:t>Click to edit Master text styles</a:t>
            </a:r>
          </a:p>
        </p:txBody>
      </p:sp>
      <p:sp>
        <p:nvSpPr>
          <p:cNvPr id="6" name="Slide Number Placeholder 5"/>
          <p:cNvSpPr>
            <a:spLocks noGrp="1"/>
          </p:cNvSpPr>
          <p:nvPr>
            <p:ph type="sldNum" sz="quarter" idx="10"/>
          </p:nvPr>
        </p:nvSpPr>
        <p:spPr/>
        <p:txBody>
          <a:bodyPr/>
          <a:lstStyle>
            <a:lvl1pPr>
              <a:defRPr/>
            </a:lvl1pPr>
          </a:lstStyle>
          <a:p>
            <a:fld id="{00CFA99A-0B6A-4F6F-BA8D-AFBE694F623A}" type="slidenum">
              <a:rPr lang="en-US" altLang="en-US"/>
              <a:pPr/>
              <a:t>‹#›</a:t>
            </a:fld>
            <a:endParaRPr lang="en-US" altLang="en-US"/>
          </a:p>
        </p:txBody>
      </p:sp>
      <p:cxnSp>
        <p:nvCxnSpPr>
          <p:cNvPr id="8" name="Straight Connector 7"/>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366462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064163"/>
                </a:solidFill>
              </a:defRPr>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064163"/>
              </a:buClr>
              <a:defRPr sz="2800"/>
            </a:lvl1pPr>
            <a:lvl2pPr>
              <a:buClr>
                <a:srgbClr val="064163"/>
              </a:buClr>
              <a:defRPr sz="2400"/>
            </a:lvl2pPr>
            <a:lvl3pPr>
              <a:buClr>
                <a:srgbClr val="064163"/>
              </a:buClr>
              <a:defRPr sz="2000"/>
            </a:lvl3pPr>
            <a:lvl4pPr>
              <a:buClr>
                <a:srgbClr val="064163"/>
              </a:buClr>
              <a:defRPr sz="1800"/>
            </a:lvl4pPr>
            <a:lvl5pPr>
              <a:buClr>
                <a:srgbClr val="064163"/>
              </a:buClr>
              <a:defRPr sz="18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064163"/>
              </a:buClr>
              <a:defRPr sz="2800"/>
            </a:lvl1pPr>
            <a:lvl2pPr>
              <a:buClr>
                <a:srgbClr val="064163"/>
              </a:buClr>
              <a:defRPr sz="2400"/>
            </a:lvl2pPr>
            <a:lvl3pPr>
              <a:buClr>
                <a:srgbClr val="064163"/>
              </a:buClr>
              <a:defRPr sz="2000"/>
            </a:lvl3pPr>
            <a:lvl4pPr>
              <a:buClr>
                <a:srgbClr val="064163"/>
              </a:buClr>
              <a:defRPr sz="1800"/>
            </a:lvl4pPr>
            <a:lvl5pPr>
              <a:buClr>
                <a:srgbClr val="064163"/>
              </a:buClr>
              <a:defRPr sz="18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8" name="Slide Number Placeholder 5"/>
          <p:cNvSpPr>
            <a:spLocks noGrp="1"/>
          </p:cNvSpPr>
          <p:nvPr>
            <p:ph type="sldNum" sz="quarter" idx="10"/>
          </p:nvPr>
        </p:nvSpPr>
        <p:spPr/>
        <p:txBody>
          <a:bodyPr/>
          <a:lstStyle>
            <a:lvl1pPr>
              <a:defRPr/>
            </a:lvl1pPr>
          </a:lstStyle>
          <a:p>
            <a:fld id="{A7F49F12-9138-49F1-96D4-CC6FC00A57C3}" type="slidenum">
              <a:rPr lang="en-US" altLang="en-US"/>
              <a:pPr/>
              <a:t>‹#›</a:t>
            </a:fld>
            <a:endParaRPr lang="en-US" altLang="en-US"/>
          </a:p>
        </p:txBody>
      </p:sp>
    </p:spTree>
    <p:extLst>
      <p:ext uri="{BB962C8B-B14F-4D97-AF65-F5344CB8AC3E}">
        <p14:creationId xmlns:p14="http://schemas.microsoft.com/office/powerpoint/2010/main" val="16336236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12"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4922838" y="2805113"/>
            <a:ext cx="4221162" cy="3119437"/>
          </a:xfrm>
          <a:prstGeom prst="rect">
            <a:avLst/>
          </a:prstGeom>
          <a:solidFill>
            <a:srgbClr val="ECEC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CA">
              <a:solidFill>
                <a:prstClr val="white"/>
              </a:solidFill>
            </a:endParaRPr>
          </a:p>
        </p:txBody>
      </p:sp>
      <p:sp>
        <p:nvSpPr>
          <p:cNvPr id="8" name="Rectangle 7"/>
          <p:cNvSpPr/>
          <p:nvPr userDrawn="1"/>
        </p:nvSpPr>
        <p:spPr>
          <a:xfrm>
            <a:off x="9029700" y="2805113"/>
            <a:ext cx="114300" cy="3119437"/>
          </a:xfrm>
          <a:prstGeom prst="rect">
            <a:avLst/>
          </a:prstGeom>
          <a:solidFill>
            <a:srgbClr val="06416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CA">
              <a:solidFill>
                <a:prstClr val="white"/>
              </a:solidFill>
            </a:endParaRPr>
          </a:p>
        </p:txBody>
      </p:sp>
      <p:cxnSp>
        <p:nvCxnSpPr>
          <p:cNvPr id="9" name="Straight Connector 8"/>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064163"/>
                </a:solidFill>
              </a:defRPr>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064163"/>
              </a:buClr>
              <a:defRPr sz="2800"/>
            </a:lvl1pPr>
            <a:lvl2pPr>
              <a:buClr>
                <a:srgbClr val="064163"/>
              </a:buClr>
              <a:defRPr sz="2400"/>
            </a:lvl2pPr>
            <a:lvl3pPr>
              <a:buClr>
                <a:srgbClr val="064163"/>
              </a:buClr>
              <a:defRPr sz="2000"/>
            </a:lvl3pPr>
            <a:lvl4pPr>
              <a:buClr>
                <a:srgbClr val="064163"/>
              </a:buClr>
              <a:defRPr sz="1800"/>
            </a:lvl4pPr>
            <a:lvl5pPr>
              <a:buClr>
                <a:srgbClr val="064163"/>
              </a:buClr>
              <a:defRPr sz="18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10" name="Content Placeholder 2"/>
          <p:cNvSpPr>
            <a:spLocks noGrp="1"/>
          </p:cNvSpPr>
          <p:nvPr>
            <p:ph sz="half" idx="12"/>
          </p:nvPr>
        </p:nvSpPr>
        <p:spPr>
          <a:xfrm>
            <a:off x="5177693" y="3057770"/>
            <a:ext cx="3651494" cy="2668344"/>
          </a:xfrm>
        </p:spPr>
        <p:txBody>
          <a:bodyPr/>
          <a:lstStyle>
            <a:lvl1pPr marL="0" indent="0">
              <a:buNone/>
              <a:defRPr sz="1800" i="1">
                <a:solidFill>
                  <a:srgbClr val="595959"/>
                </a:solidFill>
              </a:defRPr>
            </a:lvl1pPr>
            <a:lvl2pPr>
              <a:defRPr sz="2400" i="1"/>
            </a:lvl2pPr>
            <a:lvl3pPr>
              <a:defRPr sz="2000" i="1"/>
            </a:lvl3pPr>
            <a:lvl4pPr>
              <a:defRPr sz="1800" i="1"/>
            </a:lvl4pPr>
            <a:lvl5pPr>
              <a:defRPr sz="1800" i="1"/>
            </a:lvl5pPr>
            <a:lvl6pPr>
              <a:defRPr sz="1800"/>
            </a:lvl6pPr>
            <a:lvl7pPr>
              <a:defRPr sz="1800"/>
            </a:lvl7pPr>
            <a:lvl8pPr>
              <a:defRPr sz="1800"/>
            </a:lvl8pPr>
            <a:lvl9pPr>
              <a:defRPr sz="1800"/>
            </a:lvl9pPr>
          </a:lstStyle>
          <a:p>
            <a:pPr lvl="0"/>
            <a:r>
              <a:rPr lang="en-CA" dirty="0" smtClean="0"/>
              <a:t>Click to edit Master text styles</a:t>
            </a:r>
          </a:p>
        </p:txBody>
      </p:sp>
      <p:sp>
        <p:nvSpPr>
          <p:cNvPr id="11" name="Slide Number Placeholder 5"/>
          <p:cNvSpPr>
            <a:spLocks noGrp="1"/>
          </p:cNvSpPr>
          <p:nvPr>
            <p:ph type="sldNum" sz="quarter" idx="13"/>
          </p:nvPr>
        </p:nvSpPr>
        <p:spPr/>
        <p:txBody>
          <a:bodyPr/>
          <a:lstStyle>
            <a:lvl1pPr>
              <a:defRPr/>
            </a:lvl1pPr>
          </a:lstStyle>
          <a:p>
            <a:fld id="{0606BA19-779A-4930-9322-0B47357BACC7}" type="slidenum">
              <a:rPr lang="en-US" altLang="en-US"/>
              <a:pPr/>
              <a:t>‹#›</a:t>
            </a:fld>
            <a:endParaRPr lang="en-US" altLang="en-US"/>
          </a:p>
        </p:txBody>
      </p:sp>
    </p:spTree>
    <p:extLst>
      <p:ext uri="{BB962C8B-B14F-4D97-AF65-F5344CB8AC3E}">
        <p14:creationId xmlns:p14="http://schemas.microsoft.com/office/powerpoint/2010/main" val="47589883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7" name="Rectangle 6"/>
          <p:cNvSpPr/>
          <p:nvPr userDrawn="1"/>
        </p:nvSpPr>
        <p:spPr>
          <a:xfrm>
            <a:off x="4922838" y="1600201"/>
            <a:ext cx="3798887" cy="4525962"/>
          </a:xfrm>
          <a:prstGeom prst="rect">
            <a:avLst/>
          </a:prstGeom>
          <a:solidFill>
            <a:srgbClr val="ECEC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CA">
              <a:solidFill>
                <a:srgbClr val="ECECEC"/>
              </a:solidFill>
            </a:endParaRPr>
          </a:p>
        </p:txBody>
      </p:sp>
      <p:cxnSp>
        <p:nvCxnSpPr>
          <p:cNvPr id="9" name="Straight Connector 8"/>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064163"/>
                </a:solidFill>
              </a:defRPr>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064163"/>
              </a:buClr>
              <a:defRPr sz="2800"/>
            </a:lvl1pPr>
            <a:lvl2pPr>
              <a:buClr>
                <a:srgbClr val="064163"/>
              </a:buClr>
              <a:defRPr sz="2400"/>
            </a:lvl2pPr>
            <a:lvl3pPr>
              <a:buClr>
                <a:srgbClr val="064163"/>
              </a:buClr>
              <a:defRPr sz="2000"/>
            </a:lvl3pPr>
            <a:lvl4pPr>
              <a:buClr>
                <a:srgbClr val="064163"/>
              </a:buClr>
              <a:defRPr sz="1800"/>
            </a:lvl4pPr>
            <a:lvl5pPr>
              <a:buClr>
                <a:srgbClr val="064163"/>
              </a:buClr>
              <a:defRPr sz="18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10" name="Content Placeholder 2"/>
          <p:cNvSpPr>
            <a:spLocks noGrp="1"/>
          </p:cNvSpPr>
          <p:nvPr>
            <p:ph sz="half" idx="12"/>
          </p:nvPr>
        </p:nvSpPr>
        <p:spPr>
          <a:xfrm>
            <a:off x="5167923" y="1944078"/>
            <a:ext cx="3553802" cy="3782036"/>
          </a:xfrm>
        </p:spPr>
        <p:txBody>
          <a:bodyPr/>
          <a:lstStyle>
            <a:lvl1pPr marL="0" indent="0">
              <a:buNone/>
              <a:defRPr sz="1800" i="1">
                <a:solidFill>
                  <a:srgbClr val="595959"/>
                </a:solidFill>
              </a:defRPr>
            </a:lvl1pPr>
            <a:lvl2pPr>
              <a:defRPr sz="2400" i="1"/>
            </a:lvl2pPr>
            <a:lvl3pPr>
              <a:defRPr sz="2000" i="1"/>
            </a:lvl3pPr>
            <a:lvl4pPr>
              <a:defRPr sz="1800" i="1"/>
            </a:lvl4pPr>
            <a:lvl5pPr>
              <a:defRPr sz="1800" i="1"/>
            </a:lvl5pPr>
            <a:lvl6pPr>
              <a:defRPr sz="1800"/>
            </a:lvl6pPr>
            <a:lvl7pPr>
              <a:defRPr sz="1800"/>
            </a:lvl7pPr>
            <a:lvl8pPr>
              <a:defRPr sz="1800"/>
            </a:lvl8pPr>
            <a:lvl9pPr>
              <a:defRPr sz="1800"/>
            </a:lvl9pPr>
          </a:lstStyle>
          <a:p>
            <a:pPr lvl="0"/>
            <a:r>
              <a:rPr lang="en-CA" dirty="0" smtClean="0"/>
              <a:t>Click to edit Master text styles</a:t>
            </a:r>
          </a:p>
        </p:txBody>
      </p:sp>
      <p:sp>
        <p:nvSpPr>
          <p:cNvPr id="11" name="Slide Number Placeholder 5"/>
          <p:cNvSpPr>
            <a:spLocks noGrp="1"/>
          </p:cNvSpPr>
          <p:nvPr>
            <p:ph type="sldNum" sz="quarter" idx="13"/>
          </p:nvPr>
        </p:nvSpPr>
        <p:spPr/>
        <p:txBody>
          <a:bodyPr/>
          <a:lstStyle>
            <a:lvl1pPr>
              <a:defRPr/>
            </a:lvl1pPr>
          </a:lstStyle>
          <a:p>
            <a:fld id="{3E294082-DFA0-4304-8D39-BC23FA45EDA4}" type="slidenum">
              <a:rPr lang="en-US" altLang="en-US"/>
              <a:pPr/>
              <a:t>‹#›</a:t>
            </a:fld>
            <a:endParaRPr lang="en-US" altLang="en-US"/>
          </a:p>
        </p:txBody>
      </p:sp>
      <p:pic>
        <p:nvPicPr>
          <p:cNvPr id="13" name="Picture 7"/>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325363" y="5866131"/>
            <a:ext cx="3827556"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601898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12"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457200" y="3995738"/>
            <a:ext cx="8264525" cy="1928812"/>
          </a:xfrm>
          <a:prstGeom prst="rect">
            <a:avLst/>
          </a:prstGeom>
          <a:solidFill>
            <a:srgbClr val="ECEC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CA">
              <a:solidFill>
                <a:srgbClr val="ECECEC"/>
              </a:solidFill>
            </a:endParaRPr>
          </a:p>
        </p:txBody>
      </p:sp>
      <p:cxnSp>
        <p:nvCxnSpPr>
          <p:cNvPr id="9" name="Straight Connector 8"/>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064163"/>
                </a:solidFill>
              </a:defRPr>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600201"/>
            <a:ext cx="8229600" cy="2157607"/>
          </a:xfrm>
        </p:spPr>
        <p:txBody>
          <a:bodyPr/>
          <a:lstStyle>
            <a:lvl1pPr>
              <a:buClr>
                <a:srgbClr val="064163"/>
              </a:buClr>
              <a:defRPr sz="2800"/>
            </a:lvl1pPr>
            <a:lvl2pPr>
              <a:buClr>
                <a:srgbClr val="064163"/>
              </a:buClr>
              <a:defRPr sz="2400"/>
            </a:lvl2pPr>
            <a:lvl3pPr>
              <a:buClr>
                <a:srgbClr val="064163"/>
              </a:buClr>
              <a:defRPr sz="2000"/>
            </a:lvl3pPr>
            <a:lvl4pPr>
              <a:buClr>
                <a:srgbClr val="064163"/>
              </a:buClr>
              <a:defRPr sz="1800"/>
            </a:lvl4pPr>
            <a:lvl5pPr>
              <a:buClr>
                <a:srgbClr val="064163"/>
              </a:buClr>
              <a:defRPr sz="18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10" name="Content Placeholder 2"/>
          <p:cNvSpPr>
            <a:spLocks noGrp="1"/>
          </p:cNvSpPr>
          <p:nvPr>
            <p:ph sz="half" idx="12"/>
          </p:nvPr>
        </p:nvSpPr>
        <p:spPr>
          <a:xfrm>
            <a:off x="605692" y="4140741"/>
            <a:ext cx="8116033" cy="1332960"/>
          </a:xfrm>
          <a:solidFill>
            <a:srgbClr val="ECECEC"/>
          </a:solidFill>
        </p:spPr>
        <p:txBody>
          <a:bodyPr/>
          <a:lstStyle>
            <a:lvl1pPr marL="0" indent="0">
              <a:buNone/>
              <a:defRPr sz="1800" i="1"/>
            </a:lvl1pPr>
            <a:lvl2pPr>
              <a:defRPr sz="2400" i="1"/>
            </a:lvl2pPr>
            <a:lvl3pPr>
              <a:defRPr sz="2000" i="1"/>
            </a:lvl3pPr>
            <a:lvl4pPr>
              <a:defRPr sz="1800" i="1"/>
            </a:lvl4pPr>
            <a:lvl5pPr>
              <a:defRPr sz="1800" i="1"/>
            </a:lvl5pPr>
            <a:lvl6pPr>
              <a:defRPr sz="1800"/>
            </a:lvl6pPr>
            <a:lvl7pPr>
              <a:defRPr sz="1800"/>
            </a:lvl7pPr>
            <a:lvl8pPr>
              <a:defRPr sz="1800"/>
            </a:lvl8pPr>
            <a:lvl9pPr>
              <a:defRPr sz="1800"/>
            </a:lvl9pPr>
          </a:lstStyle>
          <a:p>
            <a:pPr lvl="0"/>
            <a:r>
              <a:rPr lang="en-CA" dirty="0" smtClean="0"/>
              <a:t>Click to edit Master text styles</a:t>
            </a:r>
          </a:p>
        </p:txBody>
      </p:sp>
      <p:sp>
        <p:nvSpPr>
          <p:cNvPr id="11" name="Slide Number Placeholder 5"/>
          <p:cNvSpPr>
            <a:spLocks noGrp="1"/>
          </p:cNvSpPr>
          <p:nvPr>
            <p:ph type="sldNum" sz="quarter" idx="13"/>
          </p:nvPr>
        </p:nvSpPr>
        <p:spPr/>
        <p:txBody>
          <a:bodyPr/>
          <a:lstStyle>
            <a:lvl1pPr>
              <a:defRPr/>
            </a:lvl1pPr>
          </a:lstStyle>
          <a:p>
            <a:fld id="{AB52D289-F740-481C-B2A6-EE2832E288B0}" type="slidenum">
              <a:rPr lang="en-US" altLang="en-US"/>
              <a:pPr/>
              <a:t>‹#›</a:t>
            </a:fld>
            <a:endParaRPr lang="en-US" altLang="en-US"/>
          </a:p>
        </p:txBody>
      </p:sp>
      <p:pic>
        <p:nvPicPr>
          <p:cNvPr id="14"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07363" y="5650231"/>
            <a:ext cx="8155126"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064807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064163"/>
                </a:solidFill>
              </a:defRPr>
            </a:lvl1pPr>
          </a:lstStyle>
          <a:p>
            <a:r>
              <a:rPr lang="en-CA"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064163"/>
              </a:buClr>
              <a:defRPr sz="2400"/>
            </a:lvl1pPr>
            <a:lvl2pPr>
              <a:buClr>
                <a:srgbClr val="064163"/>
              </a:buClr>
              <a:defRPr sz="2000"/>
            </a:lvl2pPr>
            <a:lvl3pPr>
              <a:buClr>
                <a:srgbClr val="064163"/>
              </a:buClr>
              <a:defRPr sz="1800"/>
            </a:lvl3pPr>
            <a:lvl4pPr>
              <a:buClr>
                <a:srgbClr val="064163"/>
              </a:buClr>
              <a:defRPr sz="1600"/>
            </a:lvl4pPr>
            <a:lvl5pPr>
              <a:buClr>
                <a:srgbClr val="064163"/>
              </a:buClr>
              <a:defRPr sz="1600"/>
            </a:lvl5pPr>
            <a:lvl6pPr>
              <a:defRPr sz="1600"/>
            </a:lvl6pPr>
            <a:lvl7pPr>
              <a:defRPr sz="1600"/>
            </a:lvl7pPr>
            <a:lvl8pPr>
              <a:defRPr sz="1600"/>
            </a:lvl8pPr>
            <a:lvl9pPr>
              <a:defRPr sz="16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Clr>
                <a:srgbClr val="064163"/>
              </a:buClr>
              <a:defRPr sz="2400"/>
            </a:lvl1pPr>
            <a:lvl2pPr>
              <a:buClr>
                <a:srgbClr val="064163"/>
              </a:buClr>
              <a:defRPr sz="2000"/>
            </a:lvl2pPr>
            <a:lvl3pPr>
              <a:buClr>
                <a:srgbClr val="064163"/>
              </a:buClr>
              <a:defRPr sz="1800"/>
            </a:lvl3pPr>
            <a:lvl4pPr>
              <a:buClr>
                <a:srgbClr val="064163"/>
              </a:buClr>
              <a:defRPr sz="1600"/>
            </a:lvl4pPr>
            <a:lvl5pPr>
              <a:buClr>
                <a:srgbClr val="064163"/>
              </a:buClr>
              <a:defRPr sz="1600"/>
            </a:lvl5pPr>
            <a:lvl6pPr>
              <a:defRPr sz="1600"/>
            </a:lvl6pPr>
            <a:lvl7pPr>
              <a:defRPr sz="1600"/>
            </a:lvl7pPr>
            <a:lvl8pPr>
              <a:defRPr sz="1600"/>
            </a:lvl8pPr>
            <a:lvl9pPr>
              <a:defRPr sz="16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10" name="Slide Number Placeholder 5"/>
          <p:cNvSpPr>
            <a:spLocks noGrp="1"/>
          </p:cNvSpPr>
          <p:nvPr>
            <p:ph type="sldNum" sz="quarter" idx="10"/>
          </p:nvPr>
        </p:nvSpPr>
        <p:spPr/>
        <p:txBody>
          <a:bodyPr/>
          <a:lstStyle>
            <a:lvl1pPr>
              <a:defRPr/>
            </a:lvl1pPr>
          </a:lstStyle>
          <a:p>
            <a:fld id="{398FBFBE-36BC-482D-A777-8BE920DF890D}" type="slidenum">
              <a:rPr lang="en-US" altLang="en-US"/>
              <a:pPr/>
              <a:t>‹#›</a:t>
            </a:fld>
            <a:endParaRPr lang="en-US" altLang="en-US"/>
          </a:p>
        </p:txBody>
      </p:sp>
    </p:spTree>
    <p:extLst>
      <p:ext uri="{BB962C8B-B14F-4D97-AF65-F5344CB8AC3E}">
        <p14:creationId xmlns:p14="http://schemas.microsoft.com/office/powerpoint/2010/main" val="195094603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700012"/>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064163"/>
                </a:solidFill>
              </a:defRPr>
            </a:lvl1pPr>
          </a:lstStyle>
          <a:p>
            <a:r>
              <a:rPr lang="en-CA" dirty="0" smtClean="0"/>
              <a:t>Click to edit Master title style</a:t>
            </a:r>
            <a:endParaRPr lang="en-US" dirty="0"/>
          </a:p>
        </p:txBody>
      </p:sp>
      <p:sp>
        <p:nvSpPr>
          <p:cNvPr id="6" name="Slide Number Placeholder 5"/>
          <p:cNvSpPr>
            <a:spLocks noGrp="1"/>
          </p:cNvSpPr>
          <p:nvPr>
            <p:ph type="sldNum" sz="quarter" idx="10"/>
          </p:nvPr>
        </p:nvSpPr>
        <p:spPr/>
        <p:txBody>
          <a:bodyPr/>
          <a:lstStyle>
            <a:lvl1pPr>
              <a:defRPr/>
            </a:lvl1pPr>
          </a:lstStyle>
          <a:p>
            <a:fld id="{7D325CEB-1D58-4033-B3AA-47E6E8AA1651}" type="slidenum">
              <a:rPr lang="en-US" altLang="en-US"/>
              <a:pPr/>
              <a:t>‹#›</a:t>
            </a:fld>
            <a:endParaRPr lang="en-US" altLang="en-US"/>
          </a:p>
        </p:txBody>
      </p:sp>
    </p:spTree>
    <p:extLst>
      <p:ext uri="{BB962C8B-B14F-4D97-AF65-F5344CB8AC3E}">
        <p14:creationId xmlns:p14="http://schemas.microsoft.com/office/powerpoint/2010/main" val="14259195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0"/>
          </p:nvPr>
        </p:nvSpPr>
        <p:spPr/>
        <p:txBody>
          <a:bodyPr/>
          <a:lstStyle>
            <a:lvl1pPr>
              <a:defRPr/>
            </a:lvl1pPr>
          </a:lstStyle>
          <a:p>
            <a:fld id="{816CE915-54DE-42DF-81C9-6A96210B07F3}" type="slidenum">
              <a:rPr lang="en-US" altLang="en-US"/>
              <a:pPr/>
              <a:t>‹#›</a:t>
            </a:fld>
            <a:endParaRPr lang="en-US" altLang="en-US"/>
          </a:p>
        </p:txBody>
      </p:sp>
    </p:spTree>
    <p:extLst>
      <p:ext uri="{BB962C8B-B14F-4D97-AF65-F5344CB8AC3E}">
        <p14:creationId xmlns:p14="http://schemas.microsoft.com/office/powerpoint/2010/main" val="9262705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73050"/>
            <a:ext cx="3008313" cy="1162050"/>
          </a:xfrm>
        </p:spPr>
        <p:txBody>
          <a:bodyPr/>
          <a:lstStyle>
            <a:lvl1pPr algn="l">
              <a:defRPr sz="2000" b="0">
                <a:solidFill>
                  <a:srgbClr val="064163"/>
                </a:solidFill>
              </a:defRPr>
            </a:lvl1pPr>
          </a:lstStyle>
          <a:p>
            <a:r>
              <a:rPr lang="en-CA"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buClr>
                <a:srgbClr val="064163"/>
              </a:buClr>
              <a:defRPr sz="2600"/>
            </a:lvl1pPr>
            <a:lvl2pPr>
              <a:buClr>
                <a:srgbClr val="064163"/>
              </a:buClr>
              <a:defRPr sz="2400"/>
            </a:lvl2pPr>
            <a:lvl3pPr>
              <a:buClr>
                <a:srgbClr val="064163"/>
              </a:buClr>
              <a:defRPr sz="2200"/>
            </a:lvl3pPr>
            <a:lvl4pPr>
              <a:buClr>
                <a:srgbClr val="064163"/>
              </a:buClr>
              <a:defRPr sz="2000"/>
            </a:lvl4pPr>
            <a:lvl5pPr>
              <a:buClr>
                <a:srgbClr val="064163"/>
              </a:buClr>
              <a:defRPr sz="1800"/>
            </a:lvl5pPr>
            <a:lvl6pPr>
              <a:defRPr sz="2000"/>
            </a:lvl6pPr>
            <a:lvl7pPr>
              <a:defRPr sz="2000"/>
            </a:lvl7pPr>
            <a:lvl8pPr>
              <a:defRPr sz="2000"/>
            </a:lvl8pPr>
            <a:lvl9pPr>
              <a:defRPr sz="20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dirty="0" smtClean="0"/>
              <a:t>Click to edit Master text styles</a:t>
            </a:r>
          </a:p>
        </p:txBody>
      </p:sp>
      <p:sp>
        <p:nvSpPr>
          <p:cNvPr id="8" name="Slide Number Placeholder 5"/>
          <p:cNvSpPr>
            <a:spLocks noGrp="1"/>
          </p:cNvSpPr>
          <p:nvPr>
            <p:ph type="sldNum" sz="quarter" idx="10"/>
          </p:nvPr>
        </p:nvSpPr>
        <p:spPr/>
        <p:txBody>
          <a:bodyPr/>
          <a:lstStyle>
            <a:lvl1pPr>
              <a:defRPr/>
            </a:lvl1pPr>
          </a:lstStyle>
          <a:p>
            <a:fld id="{07B34F6D-27DC-4F94-8982-5FFA21468BA5}" type="slidenum">
              <a:rPr lang="en-US" altLang="en-US"/>
              <a:pPr/>
              <a:t>‹#›</a:t>
            </a:fld>
            <a:endParaRPr lang="en-US" altLang="en-US"/>
          </a:p>
        </p:txBody>
      </p:sp>
    </p:spTree>
    <p:extLst>
      <p:ext uri="{BB962C8B-B14F-4D97-AF65-F5344CB8AC3E}">
        <p14:creationId xmlns:p14="http://schemas.microsoft.com/office/powerpoint/2010/main" val="41794310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792288" y="4800600"/>
            <a:ext cx="5486400" cy="566738"/>
          </a:xfrm>
        </p:spPr>
        <p:txBody>
          <a:bodyPr/>
          <a:lstStyle>
            <a:lvl1pPr algn="l">
              <a:defRPr sz="2000" b="0">
                <a:solidFill>
                  <a:srgbClr val="595959"/>
                </a:solidFill>
              </a:defRPr>
            </a:lvl1pPr>
          </a:lstStyle>
          <a:p>
            <a:r>
              <a:rPr lang="en-CA"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solidFill>
                  <a:srgbClr val="59595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59595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dirty="0" smtClean="0"/>
              <a:t>Click to edit Master text styles</a:t>
            </a:r>
          </a:p>
        </p:txBody>
      </p:sp>
      <p:sp>
        <p:nvSpPr>
          <p:cNvPr id="6" name="Slide Number Placeholder 5"/>
          <p:cNvSpPr>
            <a:spLocks noGrp="1"/>
          </p:cNvSpPr>
          <p:nvPr>
            <p:ph type="sldNum" sz="quarter" idx="10"/>
          </p:nvPr>
        </p:nvSpPr>
        <p:spPr/>
        <p:txBody>
          <a:bodyPr/>
          <a:lstStyle>
            <a:lvl1pPr>
              <a:defRPr/>
            </a:lvl1pPr>
          </a:lstStyle>
          <a:p>
            <a:fld id="{098A5B3A-4079-4B46-A0FF-A550B3FE2682}" type="slidenum">
              <a:rPr lang="en-US" altLang="en-US"/>
              <a:pPr/>
              <a:t>‹#›</a:t>
            </a:fld>
            <a:endParaRPr lang="en-US" altLang="en-US"/>
          </a:p>
        </p:txBody>
      </p:sp>
    </p:spTree>
    <p:extLst>
      <p:ext uri="{BB962C8B-B14F-4D97-AF65-F5344CB8AC3E}">
        <p14:creationId xmlns:p14="http://schemas.microsoft.com/office/powerpoint/2010/main" val="207258097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rgbClr val="064163"/>
                </a:solidFill>
              </a:defRPr>
            </a:lvl1pPr>
          </a:lstStyle>
          <a:p>
            <a:r>
              <a:rPr lang="en-CA"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buClr>
                <a:srgbClr val="064163"/>
              </a:buClr>
              <a:defRPr/>
            </a:lvl1pPr>
            <a:lvl2pPr>
              <a:buClr>
                <a:srgbClr val="064163"/>
              </a:buClr>
              <a:defRPr/>
            </a:lvl2pPr>
            <a:lvl3pPr>
              <a:buClr>
                <a:srgbClr val="064163"/>
              </a:buClr>
              <a:defRPr/>
            </a:lvl3pPr>
            <a:lvl4pPr>
              <a:buClr>
                <a:srgbClr val="064163"/>
              </a:buClr>
              <a:defRPr/>
            </a:lvl4pPr>
            <a:lvl5pPr>
              <a:buClr>
                <a:srgbClr val="064163"/>
              </a:buClr>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949DFE12-9688-42E0-BA90-99DAB2AC9520}" type="slidenum">
              <a:rPr lang="en-US" altLang="en-US"/>
              <a:pPr/>
              <a:t>‹#›</a:t>
            </a:fld>
            <a:endParaRPr lang="en-US" altLang="en-US"/>
          </a:p>
        </p:txBody>
      </p:sp>
    </p:spTree>
    <p:extLst>
      <p:ext uri="{BB962C8B-B14F-4D97-AF65-F5344CB8AC3E}">
        <p14:creationId xmlns:p14="http://schemas.microsoft.com/office/powerpoint/2010/main" val="362563575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64163"/>
                </a:solidFill>
              </a:defRPr>
            </a:lvl1pPr>
          </a:lstStyle>
          <a:p>
            <a:r>
              <a:rPr lang="en-US" dirty="0" smtClean="0"/>
              <a:t>Click to edit Master title style</a:t>
            </a:r>
            <a:endParaRPr lang="en-CA" dirty="0"/>
          </a:p>
        </p:txBody>
      </p:sp>
      <p:sp>
        <p:nvSpPr>
          <p:cNvPr id="3" name="Slide Number Placeholder 2"/>
          <p:cNvSpPr>
            <a:spLocks noGrp="1"/>
          </p:cNvSpPr>
          <p:nvPr>
            <p:ph type="sldNum" sz="quarter" idx="10"/>
          </p:nvPr>
        </p:nvSpPr>
        <p:spPr/>
        <p:txBody>
          <a:bodyPr/>
          <a:lstStyle/>
          <a:p>
            <a:fld id="{4AF31215-D414-49A1-B0BE-FA6A849F09BB}" type="slidenum">
              <a:rPr lang="en-US" altLang="en-US" smtClean="0"/>
              <a:pPr/>
              <a:t>‹#›</a:t>
            </a:fld>
            <a:endParaRPr lang="en-US" altLang="en-US"/>
          </a:p>
        </p:txBody>
      </p:sp>
      <p:cxnSp>
        <p:nvCxnSpPr>
          <p:cNvPr id="4" name="Straight Connector 3"/>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80330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1"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064163"/>
                </a:solidFill>
              </a:defRPr>
            </a:lvl1pPr>
          </a:lstStyle>
          <a:p>
            <a:r>
              <a:rPr lang="en-CA"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064163"/>
              </a:buClr>
              <a:defRPr sz="2400"/>
            </a:lvl1pPr>
            <a:lvl2pPr>
              <a:buClr>
                <a:srgbClr val="064163"/>
              </a:buClr>
              <a:defRPr sz="2000"/>
            </a:lvl2pPr>
            <a:lvl3pPr>
              <a:buClr>
                <a:srgbClr val="064163"/>
              </a:buClr>
              <a:defRPr sz="1800"/>
            </a:lvl3pPr>
            <a:lvl4pPr>
              <a:buClr>
                <a:srgbClr val="064163"/>
              </a:buClr>
              <a:defRPr sz="1600"/>
            </a:lvl4pPr>
            <a:lvl5pPr>
              <a:buClr>
                <a:srgbClr val="064163"/>
              </a:buClr>
              <a:defRPr sz="1600"/>
            </a:lvl5pPr>
            <a:lvl6pPr>
              <a:defRPr sz="1600"/>
            </a:lvl6pPr>
            <a:lvl7pPr>
              <a:defRPr sz="1600"/>
            </a:lvl7pPr>
            <a:lvl8pPr>
              <a:defRPr sz="1600"/>
            </a:lvl8pPr>
            <a:lvl9pPr>
              <a:defRPr sz="16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Clr>
                <a:srgbClr val="064163"/>
              </a:buClr>
              <a:defRPr sz="2400"/>
            </a:lvl1pPr>
            <a:lvl2pPr>
              <a:buClr>
                <a:srgbClr val="064163"/>
              </a:buClr>
              <a:defRPr sz="2000"/>
            </a:lvl2pPr>
            <a:lvl3pPr>
              <a:buClr>
                <a:srgbClr val="064163"/>
              </a:buClr>
              <a:defRPr sz="1800"/>
            </a:lvl3pPr>
            <a:lvl4pPr>
              <a:buClr>
                <a:srgbClr val="064163"/>
              </a:buClr>
              <a:defRPr sz="1600"/>
            </a:lvl4pPr>
            <a:lvl5pPr>
              <a:buClr>
                <a:srgbClr val="064163"/>
              </a:buClr>
              <a:defRPr sz="1600"/>
            </a:lvl5pPr>
            <a:lvl6pPr>
              <a:defRPr sz="1600"/>
            </a:lvl6pPr>
            <a:lvl7pPr>
              <a:defRPr sz="1600"/>
            </a:lvl7pPr>
            <a:lvl8pPr>
              <a:defRPr sz="1600"/>
            </a:lvl8pPr>
            <a:lvl9pPr>
              <a:defRPr sz="16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10" name="Slide Number Placeholder 5"/>
          <p:cNvSpPr>
            <a:spLocks noGrp="1"/>
          </p:cNvSpPr>
          <p:nvPr>
            <p:ph type="sldNum" sz="quarter" idx="10"/>
          </p:nvPr>
        </p:nvSpPr>
        <p:spPr/>
        <p:txBody>
          <a:bodyPr/>
          <a:lstStyle>
            <a:lvl1pPr>
              <a:defRPr/>
            </a:lvl1pPr>
          </a:lstStyle>
          <a:p>
            <a:fld id="{398FBFBE-36BC-482D-A777-8BE920DF890D}" type="slidenum">
              <a:rPr lang="en-US" altLang="en-US"/>
              <a:pPr/>
              <a:t>‹#›</a:t>
            </a:fld>
            <a:endParaRPr lang="en-US" altLang="en-US" dirty="0"/>
          </a:p>
        </p:txBody>
      </p:sp>
    </p:spTree>
    <p:extLst>
      <p:ext uri="{BB962C8B-B14F-4D97-AF65-F5344CB8AC3E}">
        <p14:creationId xmlns:p14="http://schemas.microsoft.com/office/powerpoint/2010/main" val="244241149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11"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CA">
              <a:solidFill>
                <a:prstClr val="white"/>
              </a:solidFill>
            </a:endParaRPr>
          </a:p>
        </p:txBody>
      </p:sp>
      <p:pic>
        <p:nvPicPr>
          <p:cNvPr id="3074" name="Picture 2" descr="S:\CMB_NEW\0400-Comms Svcs\480 - Publishing and Production\! IC brand TEMPLATES\FIPs\canada_2colo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29455" y="2689173"/>
            <a:ext cx="4885090" cy="1160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84801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B1B1CA-4DA1-406C-8FE6-D69F0630A784}" type="datetimeFigureOut">
              <a:rPr lang="en-CA" smtClean="0">
                <a:solidFill>
                  <a:prstClr val="black"/>
                </a:solidFill>
              </a:rPr>
              <a:pPr/>
              <a:t>18/07/2018</a:t>
            </a:fld>
            <a:endParaRPr lang="en-CA">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Tree>
    <p:extLst>
      <p:ext uri="{BB962C8B-B14F-4D97-AF65-F5344CB8AC3E}">
        <p14:creationId xmlns:p14="http://schemas.microsoft.com/office/powerpoint/2010/main" val="4058457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B1B1CA-4DA1-406C-8FE6-D69F0630A784}" type="datetimeFigureOut">
              <a:rPr lang="en-CA" smtClean="0">
                <a:solidFill>
                  <a:prstClr val="black"/>
                </a:solidFill>
              </a:rPr>
              <a:pPr/>
              <a:t>18/07/2018</a:t>
            </a:fld>
            <a:endParaRPr lang="en-CA">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E68721B-1B36-4F4F-A0D0-783EC5550872}"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189260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B1B1CA-4DA1-406C-8FE6-D69F0630A784}" type="datetimeFigureOut">
              <a:rPr lang="en-CA" smtClean="0">
                <a:solidFill>
                  <a:prstClr val="black"/>
                </a:solidFill>
              </a:rPr>
              <a:pPr/>
              <a:t>18/07/2018</a:t>
            </a:fld>
            <a:endParaRPr lang="en-CA">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E68721B-1B36-4F4F-A0D0-783EC5550872}"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27511759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8B1B1CA-4DA1-406C-8FE6-D69F0630A784}" type="datetimeFigureOut">
              <a:rPr lang="en-CA" smtClean="0">
                <a:solidFill>
                  <a:prstClr val="black"/>
                </a:solidFill>
              </a:rPr>
              <a:pPr/>
              <a:t>18/07/2018</a:t>
            </a:fld>
            <a:endParaRPr lang="en-CA">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E68721B-1B36-4F4F-A0D0-783EC5550872}"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36756795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8B1B1CA-4DA1-406C-8FE6-D69F0630A784}" type="datetimeFigureOut">
              <a:rPr lang="en-CA" smtClean="0">
                <a:solidFill>
                  <a:prstClr val="black"/>
                </a:solidFill>
              </a:rPr>
              <a:pPr/>
              <a:t>18/07/2018</a:t>
            </a:fld>
            <a:endParaRPr lang="en-CA">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E68721B-1B36-4F4F-A0D0-783EC5550872}"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25764216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8B1B1CA-4DA1-406C-8FE6-D69F0630A784}" type="datetimeFigureOut">
              <a:rPr lang="en-CA" smtClean="0">
                <a:solidFill>
                  <a:prstClr val="black"/>
                </a:solidFill>
              </a:rPr>
              <a:pPr/>
              <a:t>18/07/2018</a:t>
            </a:fld>
            <a:endParaRPr lang="en-CA">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E68721B-1B36-4F4F-A0D0-783EC5550872}"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28379608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8B1B1CA-4DA1-406C-8FE6-D69F0630A784}" type="datetimeFigureOut">
              <a:rPr lang="en-CA" smtClean="0">
                <a:solidFill>
                  <a:prstClr val="black"/>
                </a:solidFill>
              </a:rPr>
              <a:pPr/>
              <a:t>18/07/2018</a:t>
            </a:fld>
            <a:endParaRPr lang="en-CA">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E68721B-1B36-4F4F-A0D0-783EC5550872}"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9507746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8B1B1CA-4DA1-406C-8FE6-D69F0630A784}" type="datetimeFigureOut">
              <a:rPr lang="en-CA" smtClean="0">
                <a:solidFill>
                  <a:prstClr val="black"/>
                </a:solidFill>
              </a:rPr>
              <a:pPr/>
              <a:t>18/07/2018</a:t>
            </a:fld>
            <a:endParaRPr lang="en-CA">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E68721B-1B36-4F4F-A0D0-783EC5550872}"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3300446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8B1B1CA-4DA1-406C-8FE6-D69F0630A784}" type="datetimeFigureOut">
              <a:rPr lang="en-CA" smtClean="0">
                <a:solidFill>
                  <a:prstClr val="black"/>
                </a:solidFill>
              </a:rPr>
              <a:pPr/>
              <a:t>18/07/2018</a:t>
            </a:fld>
            <a:endParaRPr lang="en-CA">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E68721B-1B36-4F4F-A0D0-783EC5550872}"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40877693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B1B1CA-4DA1-406C-8FE6-D69F0630A784}" type="datetimeFigureOut">
              <a:rPr lang="en-CA" smtClean="0">
                <a:solidFill>
                  <a:prstClr val="black"/>
                </a:solidFill>
              </a:rPr>
              <a:pPr/>
              <a:t>18/07/2018</a:t>
            </a:fld>
            <a:endParaRPr lang="en-CA">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E68721B-1B36-4F4F-A0D0-783EC5550872}"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40301746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B1B1CA-4DA1-406C-8FE6-D69F0630A784}" type="datetimeFigureOut">
              <a:rPr lang="en-CA" smtClean="0">
                <a:solidFill>
                  <a:prstClr val="black"/>
                </a:solidFill>
              </a:rPr>
              <a:pPr/>
              <a:t>18/07/2018</a:t>
            </a:fld>
            <a:endParaRPr lang="en-CA">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E68721B-1B36-4F4F-A0D0-783EC5550872}"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1811918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5.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5.jpe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microsoft.com/office/2007/relationships/hdphoto" Target="../media/hdphoto1.wdp"/><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aple_leaf.jpg"/>
          <p:cNvPicPr>
            <a:picLocks noChangeAspect="1"/>
          </p:cNvPicPr>
          <p:nvPr/>
        </p:nvPicPr>
        <p:blipFill>
          <a:blip r:embed="rId20"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Title Placeholder 1"/>
          <p:cNvSpPr>
            <a:spLocks noGrp="1"/>
          </p:cNvSpPr>
          <p:nvPr>
            <p:ph type="title"/>
          </p:nvPr>
        </p:nvSpPr>
        <p:spPr bwMode="auto">
          <a:xfrm>
            <a:off x="457200" y="274638"/>
            <a:ext cx="8229600"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CA" altLang="en-US" dirty="0" smtClean="0"/>
              <a:t>Click to edit Master title style</a:t>
            </a:r>
            <a:endParaRPr lang="en-US" altLang="en-US" dirty="0" smtClean="0"/>
          </a:p>
        </p:txBody>
      </p:sp>
      <p:sp>
        <p:nvSpPr>
          <p:cNvPr id="1027" name="Text Placeholder 2"/>
          <p:cNvSpPr>
            <a:spLocks noGrp="1"/>
          </p:cNvSpPr>
          <p:nvPr>
            <p:ph type="body" idx="1"/>
          </p:nvPr>
        </p:nvSpPr>
        <p:spPr bwMode="auto">
          <a:xfrm>
            <a:off x="457200" y="1436688"/>
            <a:ext cx="8229600"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dirty="0" smtClean="0"/>
              <a:t>Click to edit Master text styles</a:t>
            </a:r>
          </a:p>
          <a:p>
            <a:pPr lvl="1"/>
            <a:r>
              <a:rPr lang="en-CA" altLang="en-US" dirty="0" smtClean="0"/>
              <a:t>Second level</a:t>
            </a:r>
          </a:p>
          <a:p>
            <a:pPr lvl="2"/>
            <a:r>
              <a:rPr lang="en-CA" altLang="en-US" dirty="0" smtClean="0"/>
              <a:t>Third level</a:t>
            </a:r>
          </a:p>
          <a:p>
            <a:pPr lvl="3"/>
            <a:r>
              <a:rPr lang="en-CA" altLang="en-US" dirty="0" smtClean="0"/>
              <a:t>Fourth level</a:t>
            </a:r>
          </a:p>
          <a:p>
            <a:pPr lvl="4"/>
            <a:r>
              <a:rPr lang="en-CA" altLang="en-US" dirty="0" smtClean="0"/>
              <a:t>Fifth level</a:t>
            </a:r>
            <a:endParaRPr lang="en-US" altLang="en-US" dirty="0" smtClean="0"/>
          </a:p>
        </p:txBody>
      </p:sp>
      <p:sp>
        <p:nvSpPr>
          <p:cNvPr id="6" name="Slide Number Placeholder 5"/>
          <p:cNvSpPr>
            <a:spLocks noGrp="1"/>
          </p:cNvSpPr>
          <p:nvPr>
            <p:ph type="sldNum" sz="quarter" idx="4"/>
          </p:nvPr>
        </p:nvSpPr>
        <p:spPr>
          <a:xfrm>
            <a:off x="457200" y="6356350"/>
            <a:ext cx="982663"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7F7F7F"/>
                </a:solidFill>
                <a:latin typeface="Century Gothic" panose="020B0502020202020204" pitchFamily="34" charset="0"/>
              </a:defRPr>
            </a:lvl1pPr>
          </a:lstStyle>
          <a:p>
            <a:pPr defTabSz="457200" fontAlgn="base">
              <a:spcBef>
                <a:spcPct val="0"/>
              </a:spcBef>
              <a:spcAft>
                <a:spcPct val="0"/>
              </a:spcAft>
            </a:pPr>
            <a:fld id="{4AF31215-D414-49A1-B0BE-FA6A849F09BB}" type="slidenum">
              <a:rPr lang="en-US" altLang="en-US">
                <a:ea typeface="ヒラギノ角ゴ Pro W3" pitchFamily="127" charset="-128"/>
              </a:rPr>
              <a:pPr defTabSz="457200" fontAlgn="base">
                <a:spcBef>
                  <a:spcPct val="0"/>
                </a:spcBef>
                <a:spcAft>
                  <a:spcPct val="0"/>
                </a:spcAft>
              </a:pPr>
              <a:t>‹#›</a:t>
            </a:fld>
            <a:endParaRPr lang="en-US" altLang="en-US">
              <a:ea typeface="ヒラギノ角ゴ Pro W3" pitchFamily="127" charset="-128"/>
            </a:endParaRPr>
          </a:p>
        </p:txBody>
      </p:sp>
    </p:spTree>
    <p:extLst>
      <p:ext uri="{BB962C8B-B14F-4D97-AF65-F5344CB8AC3E}">
        <p14:creationId xmlns:p14="http://schemas.microsoft.com/office/powerpoint/2010/main" val="334404746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Lst>
  <p:timing>
    <p:tnLst>
      <p:par>
        <p:cTn id="1" dur="indefinite" restart="never" nodeType="tmRoot"/>
      </p:par>
    </p:tnLst>
  </p:timing>
  <p:hf hdr="0"/>
  <p:txStyles>
    <p:titleStyle>
      <a:lvl1pPr algn="l" defTabSz="457200" rtl="0" eaLnBrk="0" fontAlgn="base" hangingPunct="0">
        <a:spcBef>
          <a:spcPct val="0"/>
        </a:spcBef>
        <a:spcAft>
          <a:spcPct val="0"/>
        </a:spcAft>
        <a:defRPr lang="en-US" sz="3600" kern="1200" dirty="0">
          <a:solidFill>
            <a:srgbClr val="064163"/>
          </a:solidFill>
          <a:latin typeface="Century Gothic" pitchFamily="34" charset="0"/>
          <a:ea typeface="ヒラギノ角ゴ Pro W3" pitchFamily="126" charset="-128"/>
          <a:cs typeface="Century Gothic" pitchFamily="34" charset="0"/>
        </a:defRPr>
      </a:lvl1pPr>
      <a:lvl2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2pPr>
      <a:lvl3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3pPr>
      <a:lvl4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4pPr>
      <a:lvl5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5pPr>
      <a:lvl6pPr marL="4572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6pPr>
      <a:lvl7pPr marL="9144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7pPr>
      <a:lvl8pPr marL="13716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8pPr>
      <a:lvl9pPr marL="18288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9pPr>
    </p:titleStyle>
    <p:bodyStyle>
      <a:lvl1pPr marL="342900" indent="-342900" algn="l" defTabSz="457200" rtl="0" eaLnBrk="0" fontAlgn="base" hangingPunct="0">
        <a:spcBef>
          <a:spcPct val="20000"/>
        </a:spcBef>
        <a:spcAft>
          <a:spcPct val="0"/>
        </a:spcAft>
        <a:buClr>
          <a:srgbClr val="064163"/>
        </a:buClr>
        <a:buFont typeface="Arial" panose="020B0604020202020204" pitchFamily="34" charset="0"/>
        <a:buChar char="•"/>
        <a:defRPr lang="en-CA" sz="2600" kern="1200" dirty="0">
          <a:solidFill>
            <a:srgbClr val="595959"/>
          </a:solidFill>
          <a:latin typeface="Century Gothic" pitchFamily="34" charset="0"/>
          <a:ea typeface="ヒラギノ角ゴ Pro W3" pitchFamily="126" charset="-128"/>
          <a:cs typeface="Century Gothic" pitchFamily="34" charset="0"/>
        </a:defRPr>
      </a:lvl1pPr>
      <a:lvl2pPr marL="742950" indent="-285750" algn="l" defTabSz="457200" rtl="0" eaLnBrk="0" fontAlgn="base" hangingPunct="0">
        <a:spcBef>
          <a:spcPct val="20000"/>
        </a:spcBef>
        <a:spcAft>
          <a:spcPct val="0"/>
        </a:spcAft>
        <a:buClr>
          <a:srgbClr val="064163"/>
        </a:buClr>
        <a:buFont typeface="Arial" panose="020B0604020202020204" pitchFamily="34" charset="0"/>
        <a:buChar char="•"/>
        <a:defRPr lang="en-CA" sz="2400" kern="1200" dirty="0">
          <a:solidFill>
            <a:srgbClr val="595959"/>
          </a:solidFill>
          <a:latin typeface="Century Gothic" pitchFamily="34" charset="0"/>
          <a:ea typeface="ヒラギノ角ゴ Pro W3" pitchFamily="126" charset="-128"/>
          <a:cs typeface="Century Gothic" pitchFamily="34" charset="0"/>
        </a:defRPr>
      </a:lvl2pPr>
      <a:lvl3pPr marL="1143000" indent="-228600" algn="l" defTabSz="457200" rtl="0" eaLnBrk="0" fontAlgn="base" hangingPunct="0">
        <a:spcBef>
          <a:spcPct val="20000"/>
        </a:spcBef>
        <a:spcAft>
          <a:spcPct val="0"/>
        </a:spcAft>
        <a:buClr>
          <a:srgbClr val="064163"/>
        </a:buClr>
        <a:buFont typeface="Arial" panose="020B0604020202020204" pitchFamily="34" charset="0"/>
        <a:buChar char="•"/>
        <a:defRPr lang="en-CA" sz="2200" kern="1200" dirty="0">
          <a:solidFill>
            <a:srgbClr val="595959"/>
          </a:solidFill>
          <a:latin typeface="Century Gothic" pitchFamily="34" charset="0"/>
          <a:ea typeface="ヒラギノ角ゴ Pro W3" pitchFamily="126" charset="-128"/>
          <a:cs typeface="Century Gothic" pitchFamily="34" charset="0"/>
        </a:defRPr>
      </a:lvl3pPr>
      <a:lvl4pPr marL="1600200" indent="-228600" algn="l" defTabSz="457200" rtl="0" eaLnBrk="0" fontAlgn="base" hangingPunct="0">
        <a:spcBef>
          <a:spcPct val="20000"/>
        </a:spcBef>
        <a:spcAft>
          <a:spcPct val="0"/>
        </a:spcAft>
        <a:buClr>
          <a:srgbClr val="064163"/>
        </a:buClr>
        <a:buFont typeface="Arial" panose="020B0604020202020204" pitchFamily="34" charset="0"/>
        <a:buChar char="•"/>
        <a:defRPr lang="en-CA" sz="2000" kern="1200" dirty="0">
          <a:solidFill>
            <a:srgbClr val="595959"/>
          </a:solidFill>
          <a:latin typeface="Century Gothic" pitchFamily="34" charset="0"/>
          <a:ea typeface="ヒラギノ角ゴ Pro W3" pitchFamily="126" charset="-128"/>
          <a:cs typeface="Century Gothic" pitchFamily="34" charset="0"/>
        </a:defRPr>
      </a:lvl4pPr>
      <a:lvl5pPr marL="2057400" indent="-228600" algn="l" defTabSz="457200" rtl="0" eaLnBrk="0" fontAlgn="base" hangingPunct="0">
        <a:spcBef>
          <a:spcPct val="20000"/>
        </a:spcBef>
        <a:spcAft>
          <a:spcPct val="0"/>
        </a:spcAft>
        <a:buClr>
          <a:srgbClr val="064163"/>
        </a:buClr>
        <a:buFont typeface="Arial" panose="020B0604020202020204" pitchFamily="34" charset="0"/>
        <a:buChar char="•"/>
        <a:defRPr lang="en-US" kern="1200" dirty="0">
          <a:solidFill>
            <a:srgbClr val="595959"/>
          </a:solidFill>
          <a:latin typeface="Century Gothic" pitchFamily="34" charset="0"/>
          <a:ea typeface="ヒラギノ角ゴ Pro W3" pitchFamily="126" charset="-128"/>
          <a:cs typeface="Century Gothic"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7" descr="maple_leaf.jpg"/>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gehag\AppData\Local\Microsoft\Windows\Temporary Internet Files\Content.Outlook\RLVAGS2W\dreamstime_L_62920328.jpg"/>
          <p:cNvPicPr>
            <a:picLocks noChangeAspect="1" noChangeArrowheads="1"/>
          </p:cNvPicPr>
          <p:nvPr userDrawn="1"/>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colorTemperature colorTemp="4700"/>
                    </a14:imgEffect>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t="40986" b="27075"/>
          <a:stretch/>
        </p:blipFill>
        <p:spPr bwMode="auto">
          <a:xfrm rot="2933702">
            <a:off x="1494861" y="912429"/>
            <a:ext cx="12342895" cy="3942157"/>
          </a:xfrm>
          <a:prstGeom prst="parallelogram">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a:xfrm>
            <a:off x="7956376" y="6276975"/>
            <a:ext cx="1172543" cy="581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cxnSp>
        <p:nvCxnSpPr>
          <p:cNvPr id="13" name="Straight Connector 12"/>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17" name="Slide Number Placeholder 5"/>
          <p:cNvSpPr>
            <a:spLocks noGrp="1"/>
          </p:cNvSpPr>
          <p:nvPr>
            <p:ph type="sldNum" sz="quarter" idx="4"/>
          </p:nvPr>
        </p:nvSpPr>
        <p:spPr>
          <a:xfrm>
            <a:off x="457200" y="6356350"/>
            <a:ext cx="982663" cy="365125"/>
          </a:xfrm>
          <a:prstGeom prst="rect">
            <a:avLst/>
          </a:prstGeom>
        </p:spPr>
        <p:txBody>
          <a:bodyPr/>
          <a:lstStyle>
            <a:lvl1pPr>
              <a:defRPr/>
            </a:lvl1pPr>
          </a:lstStyle>
          <a:p>
            <a:fld id="{7D325CEB-1D58-4033-B3AA-47E6E8AA1651}" type="slidenum">
              <a:rPr lang="en-US" altLang="en-US">
                <a:solidFill>
                  <a:prstClr val="black"/>
                </a:solidFill>
              </a:rPr>
              <a:pPr/>
              <a:t>‹#›</a:t>
            </a:fld>
            <a:endParaRPr lang="en-US" altLang="en-US" dirty="0">
              <a:solidFill>
                <a:prstClr val="black"/>
              </a:solidFill>
            </a:endParaRPr>
          </a:p>
        </p:txBody>
      </p:sp>
    </p:spTree>
    <p:extLst>
      <p:ext uri="{BB962C8B-B14F-4D97-AF65-F5344CB8AC3E}">
        <p14:creationId xmlns:p14="http://schemas.microsoft.com/office/powerpoint/2010/main" val="413961997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14.xml"/><Relationship Id="rId4"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7.xml"/><Relationship Id="rId7" Type="http://schemas.openxmlformats.org/officeDocument/2006/relationships/hyperlink" Target="http://laws-lois.justice.gc.ca/eng/acts/I-9/nifnev.html"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15.xml"/><Relationship Id="rId5" Type="http://schemas.openxmlformats.org/officeDocument/2006/relationships/slideLayout" Target="../slideLayouts/slideLayout16.xml"/><Relationship Id="rId4"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hyperlink" Target="http://www.gazette.gc.ca/rp-pr/p2/2018/2018-06-27/html/sor-dors120-eng.html" TargetMode="External"/><Relationship Id="rId5" Type="http://schemas.openxmlformats.org/officeDocument/2006/relationships/notesSlide" Target="../notesSlides/notesSlide16.xml"/><Relationship Id="rId4"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hyperlink" Target="http://laws-lois.justice.gc.ca/eng/regulations/SOR-2018-120/index.html" TargetMode="Externa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16.xml"/><Relationship Id="rId7" Type="http://schemas.openxmlformats.org/officeDocument/2006/relationships/notesSlide" Target="../notesSlides/notesSlide17.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16.xml"/><Relationship Id="rId5" Type="http://schemas.openxmlformats.org/officeDocument/2006/relationships/tags" Target="../tags/tag18.xml"/><Relationship Id="rId4"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34.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18.xml"/><Relationship Id="rId5" Type="http://schemas.openxmlformats.org/officeDocument/2006/relationships/slideLayout" Target="../slideLayouts/slideLayout16.xml"/><Relationship Id="rId4" Type="http://schemas.openxmlformats.org/officeDocument/2006/relationships/tags" Target="../tags/tag2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2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35.png"/><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tags" Target="../tags/tag26.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39.jpeg"/><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hyperlink" Target="http://www.ic.gc.ca/eic/site/062.nsf/eng/hom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hyperlink" Target="https://www.ic.gc.ca/eic/site/108.nsf/eng/hom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microsoft.com/office/2007/relationships/hdphoto" Target="../media/hdphoto3.wdp"/><Relationship Id="rId5" Type="http://schemas.openxmlformats.org/officeDocument/2006/relationships/image" Target="../media/image15.png"/><Relationship Id="rId4" Type="http://schemas.openxmlformats.org/officeDocument/2006/relationships/image" Target="../media/image14.tmp"/></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microsoft.com/office/2007/relationships/hdphoto" Target="../media/hdphoto4.wdp"/><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hyperlink" Target="https://www.ic.gc.ca/eic/site/cipointernet-internetopic.nsf/eng/h_wr04283.html"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8"/>
          <p:cNvPicPr/>
          <p:nvPr/>
        </p:nvPicPr>
        <p:blipFill>
          <a:blip r:embed="rId3">
            <a:extLst>
              <a:ext uri="{28A0092B-C50C-407E-A947-70E740481C1C}">
                <a14:useLocalDpi xmlns:a14="http://schemas.microsoft.com/office/drawing/2010/main" val="0"/>
              </a:ext>
            </a:extLst>
          </a:blip>
          <a:stretch>
            <a:fillRect/>
          </a:stretch>
        </p:blipFill>
        <p:spPr bwMode="auto">
          <a:xfrm>
            <a:off x="4383645" y="741617"/>
            <a:ext cx="4287281" cy="5351288"/>
          </a:xfrm>
          <a:prstGeom prst="rect">
            <a:avLst/>
          </a:prstGeom>
          <a:noFill/>
          <a:ln>
            <a:noFill/>
          </a:ln>
          <a:extLst/>
        </p:spPr>
      </p:pic>
      <p:sp>
        <p:nvSpPr>
          <p:cNvPr id="8" name="Title 1"/>
          <p:cNvSpPr>
            <a:spLocks noGrp="1"/>
          </p:cNvSpPr>
          <p:nvPr>
            <p:ph type="ctrTitle"/>
          </p:nvPr>
        </p:nvSpPr>
        <p:spPr>
          <a:xfrm>
            <a:off x="487969" y="753535"/>
            <a:ext cx="3792400" cy="2376252"/>
          </a:xfrm>
        </p:spPr>
        <p:txBody>
          <a:bodyPr>
            <a:normAutofit fontScale="90000"/>
          </a:bodyPr>
          <a:lstStyle/>
          <a:p>
            <a:r>
              <a:rPr lang="en-CA" altLang="en-US" dirty="0">
                <a:solidFill>
                  <a:schemeClr val="tx2"/>
                </a:solidFill>
                <a:ea typeface="ヒラギノ角ゴ Pro W3" pitchFamily="127" charset="-128"/>
              </a:rPr>
              <a:t>Canada’s Accession to the Hague Agreement</a:t>
            </a:r>
            <a:endParaRPr lang="en-CA" altLang="en-US" dirty="0" smtClean="0">
              <a:solidFill>
                <a:schemeClr val="tx2"/>
              </a:solidFill>
              <a:ea typeface="ヒラギノ角ゴ Pro W3" pitchFamily="127" charset="-128"/>
            </a:endParaRPr>
          </a:p>
        </p:txBody>
      </p:sp>
      <p:sp>
        <p:nvSpPr>
          <p:cNvPr id="10" name="Footer Placeholder 4"/>
          <p:cNvSpPr txBox="1">
            <a:spLocks/>
          </p:cNvSpPr>
          <p:nvPr/>
        </p:nvSpPr>
        <p:spPr bwMode="auto">
          <a:xfrm>
            <a:off x="386370" y="6356349"/>
            <a:ext cx="594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1pPr>
            <a:lvl2pPr marL="742950" indent="-285750" algn="l" defTabSz="457200" rtl="0" eaLnBrk="0" fontAlgn="base"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2pPr>
            <a:lvl3pPr marL="11430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3pPr>
            <a:lvl4pPr marL="16002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4pPr>
            <a:lvl5pPr marL="2057400" indent="-228600" algn="l" defTabSz="457200" rtl="0" eaLnBrk="0" fontAlgn="base"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Calibri" panose="020F0502020204030204" pitchFamily="34" charset="0"/>
                <a:ea typeface="ヒラギノ角ゴ Pro W3" pitchFamily="127" charset="-128"/>
                <a:cs typeface="+mn-cs"/>
              </a:defRPr>
            </a:lvl9pPr>
          </a:lstStyle>
          <a:p>
            <a:pPr eaLnBrk="1" hangingPunct="1"/>
            <a:r>
              <a:rPr lang="en-US" altLang="en-US" sz="1200" dirty="0">
                <a:solidFill>
                  <a:srgbClr val="595959"/>
                </a:solidFill>
                <a:latin typeface="Century Gothic" panose="020B0502020202020204" pitchFamily="34" charset="0"/>
              </a:rPr>
              <a:t> </a:t>
            </a:r>
            <a:r>
              <a:rPr lang="en-US" altLang="en-US" sz="1200" i="1" dirty="0">
                <a:solidFill>
                  <a:srgbClr val="595959"/>
                </a:solidFill>
                <a:latin typeface="Century Gothic" panose="020B0502020202020204" pitchFamily="34" charset="0"/>
              </a:rPr>
              <a:t>Building a prosperous and innovative Canada</a:t>
            </a:r>
            <a:endParaRPr lang="en-US" altLang="en-US" sz="1200" dirty="0">
              <a:solidFill>
                <a:srgbClr val="595959"/>
              </a:solidFill>
              <a:latin typeface="Century Gothic" panose="020B0502020202020204" pitchFamily="34" charset="0"/>
            </a:endParaRPr>
          </a:p>
        </p:txBody>
      </p:sp>
      <p:pic>
        <p:nvPicPr>
          <p:cNvPr id="13" name="Picture 19"/>
          <p:cNvPicPr>
            <a:picLocks noChangeAspect="1"/>
          </p:cNvPicPr>
          <p:nvPr/>
        </p:nvPicPr>
        <p:blipFill rotWithShape="1">
          <a:blip r:embed="rId4">
            <a:extLst>
              <a:ext uri="{28A0092B-C50C-407E-A947-70E740481C1C}">
                <a14:useLocalDpi xmlns:a14="http://schemas.microsoft.com/office/drawing/2010/main" val="0"/>
              </a:ext>
            </a:extLst>
          </a:blip>
          <a:srcRect l="37327" t="13683" r="38256" b="34941"/>
          <a:stretch/>
        </p:blipFill>
        <p:spPr bwMode="auto">
          <a:xfrm>
            <a:off x="4383645" y="761099"/>
            <a:ext cx="4287281"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1"/>
          <p:cNvSpPr>
            <a:spLocks noGrp="1"/>
          </p:cNvSpPr>
          <p:nvPr>
            <p:ph type="subTitle" idx="1"/>
          </p:nvPr>
        </p:nvSpPr>
        <p:spPr>
          <a:xfrm>
            <a:off x="457200" y="4331759"/>
            <a:ext cx="3792401" cy="1752600"/>
          </a:xfrm>
        </p:spPr>
        <p:txBody>
          <a:bodyPr>
            <a:normAutofit fontScale="85000" lnSpcReduction="10000"/>
          </a:bodyPr>
          <a:lstStyle/>
          <a:p>
            <a:r>
              <a:rPr lang="en-CA" sz="1900" b="1" dirty="0" smtClean="0"/>
              <a:t>Hague Seminar</a:t>
            </a:r>
          </a:p>
          <a:p>
            <a:r>
              <a:rPr lang="en-CA" sz="1900" b="1" dirty="0" smtClean="0"/>
              <a:t>July 19, 2018</a:t>
            </a:r>
          </a:p>
          <a:p>
            <a:endParaRPr lang="en-CA" sz="1900" dirty="0" smtClean="0"/>
          </a:p>
          <a:p>
            <a:endParaRPr lang="en-CA" sz="1900" dirty="0"/>
          </a:p>
          <a:p>
            <a:r>
              <a:rPr lang="en-CA" sz="1300" dirty="0" smtClean="0"/>
              <a:t>Sandra Newsome</a:t>
            </a:r>
            <a:endParaRPr lang="en-CA" sz="1300" dirty="0"/>
          </a:p>
          <a:p>
            <a:pPr>
              <a:spcBef>
                <a:spcPts val="0"/>
              </a:spcBef>
            </a:pPr>
            <a:r>
              <a:rPr lang="en-CA" sz="1300" dirty="0" smtClean="0"/>
              <a:t>Manager, Policy</a:t>
            </a:r>
          </a:p>
          <a:p>
            <a:pPr>
              <a:spcBef>
                <a:spcPts val="0"/>
              </a:spcBef>
            </a:pPr>
            <a:r>
              <a:rPr lang="en-CA" sz="1300" dirty="0" smtClean="0"/>
              <a:t>Copyright and Industrial Design Branch</a:t>
            </a:r>
          </a:p>
          <a:p>
            <a:pPr>
              <a:spcBef>
                <a:spcPts val="0"/>
              </a:spcBef>
            </a:pPr>
            <a:r>
              <a:rPr lang="en-CA" sz="1300" dirty="0" smtClean="0"/>
              <a:t>Canadian </a:t>
            </a:r>
            <a:r>
              <a:rPr lang="en-CA" sz="1300" dirty="0"/>
              <a:t>Intellectual Property </a:t>
            </a:r>
            <a:r>
              <a:rPr lang="en-CA" sz="1300" dirty="0" smtClean="0"/>
              <a:t>Office</a:t>
            </a:r>
          </a:p>
          <a:p>
            <a:endParaRPr lang="en-CA" sz="1300" dirty="0"/>
          </a:p>
          <a:p>
            <a:endParaRPr lang="en-CA" dirty="0"/>
          </a:p>
        </p:txBody>
      </p:sp>
    </p:spTree>
    <p:extLst>
      <p:ext uri="{BB962C8B-B14F-4D97-AF65-F5344CB8AC3E}">
        <p14:creationId xmlns:p14="http://schemas.microsoft.com/office/powerpoint/2010/main" val="2944610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8075564-AF6E-40FC-905A-F6C5E8D29614}" type="slidenum">
              <a:rPr lang="en-US" altLang="en-US" smtClean="0"/>
              <a:pPr/>
              <a:t>10</a:t>
            </a:fld>
            <a:endParaRPr lang="en-US" altLang="en-US"/>
          </a:p>
        </p:txBody>
      </p:sp>
      <p:graphicFrame>
        <p:nvGraphicFramePr>
          <p:cNvPr id="2" name="Chart 1"/>
          <p:cNvGraphicFramePr/>
          <p:nvPr>
            <p:extLst>
              <p:ext uri="{D42A27DB-BD31-4B8C-83A1-F6EECF244321}">
                <p14:modId xmlns:p14="http://schemas.microsoft.com/office/powerpoint/2010/main" val="1221701232"/>
              </p:ext>
            </p:extLst>
          </p:nvPr>
        </p:nvGraphicFramePr>
        <p:xfrm>
          <a:off x="1524000" y="1905000"/>
          <a:ext cx="6096000" cy="4064000"/>
        </p:xfrm>
        <a:graphic>
          <a:graphicData uri="http://schemas.openxmlformats.org/drawingml/2006/chart">
            <c:chart xmlns:c="http://schemas.openxmlformats.org/drawingml/2006/chart" xmlns:r="http://schemas.openxmlformats.org/officeDocument/2006/relationships" r:id="rId3"/>
          </a:graphicData>
        </a:graphic>
      </p:graphicFrame>
      <p:pic>
        <p:nvPicPr>
          <p:cNvPr id="24" name="Picture 6" descr="Image result for GM GLOBAL TECHNOLOGY OPERATIONS G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2390415"/>
            <a:ext cx="414572" cy="39933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52500" y="304800"/>
            <a:ext cx="7239000" cy="553998"/>
          </a:xfrm>
          <a:prstGeom prst="rect">
            <a:avLst/>
          </a:prstGeom>
        </p:spPr>
        <p:txBody>
          <a:bodyPr wrap="square">
            <a:spAutoFit/>
          </a:bodyPr>
          <a:lstStyle/>
          <a:p>
            <a:pPr algn="ctr"/>
            <a:r>
              <a:rPr lang="en-CA" sz="3000" b="1" dirty="0">
                <a:solidFill>
                  <a:srgbClr val="1F497D"/>
                </a:solidFill>
                <a:latin typeface="Century Gothic" pitchFamily="34" charset="0"/>
                <a:ea typeface="ヒラギノ角ゴ Pro W3" pitchFamily="126" charset="-128"/>
              </a:rPr>
              <a:t>Industrial Design in Canada: </a:t>
            </a:r>
            <a:r>
              <a:rPr lang="en-CA" sz="3000" b="1" dirty="0" smtClean="0">
                <a:solidFill>
                  <a:srgbClr val="1F497D"/>
                </a:solidFill>
                <a:latin typeface="Century Gothic" pitchFamily="34" charset="0"/>
                <a:ea typeface="ヒラギノ角ゴ Pro W3" pitchFamily="126" charset="-128"/>
              </a:rPr>
              <a:t>Top Filers</a:t>
            </a:r>
            <a:endParaRPr lang="en-CA" sz="3000" dirty="0"/>
          </a:p>
        </p:txBody>
      </p:sp>
      <p:sp>
        <p:nvSpPr>
          <p:cNvPr id="5" name="TextBox 4"/>
          <p:cNvSpPr txBox="1"/>
          <p:nvPr/>
        </p:nvSpPr>
        <p:spPr>
          <a:xfrm>
            <a:off x="1866900" y="1143000"/>
            <a:ext cx="5410200" cy="707886"/>
          </a:xfrm>
          <a:prstGeom prst="rect">
            <a:avLst/>
          </a:prstGeom>
          <a:noFill/>
        </p:spPr>
        <p:txBody>
          <a:bodyPr wrap="square" rtlCol="0">
            <a:spAutoFit/>
          </a:bodyPr>
          <a:lstStyle/>
          <a:p>
            <a:pPr algn="ctr"/>
            <a:r>
              <a:rPr lang="en-CA" sz="2000" b="1" dirty="0" smtClean="0">
                <a:latin typeface="Century Gothic" panose="020B0502020202020204" pitchFamily="34" charset="0"/>
              </a:rPr>
              <a:t>Top 5 Filers </a:t>
            </a:r>
          </a:p>
          <a:p>
            <a:pPr algn="ctr"/>
            <a:r>
              <a:rPr lang="en-CA" sz="2000" b="1" dirty="0" smtClean="0">
                <a:latin typeface="Century Gothic" panose="020B0502020202020204" pitchFamily="34" charset="0"/>
              </a:rPr>
              <a:t>2017-18</a:t>
            </a:r>
            <a:endParaRPr lang="en-CA" b="1" dirty="0">
              <a:latin typeface="Century Gothic" panose="020B0502020202020204" pitchFamily="34" charset="0"/>
            </a:endParaRPr>
          </a:p>
        </p:txBody>
      </p:sp>
    </p:spTree>
    <p:extLst>
      <p:ext uri="{BB962C8B-B14F-4D97-AF65-F5344CB8AC3E}">
        <p14:creationId xmlns:p14="http://schemas.microsoft.com/office/powerpoint/2010/main" val="675226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8075564-AF6E-40FC-905A-F6C5E8D29614}" type="slidenum">
              <a:rPr lang="en-US" altLang="en-US" smtClean="0"/>
              <a:pPr/>
              <a:t>11</a:t>
            </a:fld>
            <a:endParaRPr lang="en-US" altLang="en-US"/>
          </a:p>
        </p:txBody>
      </p:sp>
      <p:graphicFrame>
        <p:nvGraphicFramePr>
          <p:cNvPr id="3" name="Table 2"/>
          <p:cNvGraphicFramePr>
            <a:graphicFrameLocks noGrp="1"/>
          </p:cNvGraphicFramePr>
          <p:nvPr>
            <p:extLst>
              <p:ext uri="{D42A27DB-BD31-4B8C-83A1-F6EECF244321}">
                <p14:modId xmlns:p14="http://schemas.microsoft.com/office/powerpoint/2010/main" val="2029419415"/>
              </p:ext>
            </p:extLst>
          </p:nvPr>
        </p:nvGraphicFramePr>
        <p:xfrm>
          <a:off x="741680" y="1737363"/>
          <a:ext cx="7660641" cy="3322320"/>
        </p:xfrm>
        <a:graphic>
          <a:graphicData uri="http://schemas.openxmlformats.org/drawingml/2006/table">
            <a:tbl>
              <a:tblPr firstRow="1" bandRow="1">
                <a:tableStyleId>{5C22544A-7EE6-4342-B048-85BDC9FD1C3A}</a:tableStyleId>
              </a:tblPr>
              <a:tblGrid>
                <a:gridCol w="5506720"/>
                <a:gridCol w="2153921"/>
              </a:tblGrid>
              <a:tr h="512858">
                <a:tc>
                  <a:txBody>
                    <a:bodyPr/>
                    <a:lstStyle/>
                    <a:p>
                      <a:pPr algn="ctr" fontAlgn="b"/>
                      <a:r>
                        <a:rPr lang="en-CA" sz="1800" b="0" i="0" u="none" strike="noStrike" dirty="0">
                          <a:solidFill>
                            <a:srgbClr val="000000"/>
                          </a:solidFill>
                          <a:effectLst/>
                          <a:latin typeface="+mj-lt"/>
                        </a:rPr>
                        <a:t>Applicant</a:t>
                      </a:r>
                    </a:p>
                  </a:txBody>
                  <a:tcPr marL="7620" marR="7620" marT="7620" marB="0" anchor="ctr"/>
                </a:tc>
                <a:tc>
                  <a:txBody>
                    <a:bodyPr/>
                    <a:lstStyle/>
                    <a:p>
                      <a:pPr algn="ctr" fontAlgn="b"/>
                      <a:r>
                        <a:rPr lang="en-CA" sz="1800" b="0" i="0" u="none" strike="noStrike" dirty="0">
                          <a:solidFill>
                            <a:srgbClr val="000000"/>
                          </a:solidFill>
                          <a:effectLst/>
                          <a:latin typeface="+mj-lt"/>
                        </a:rPr>
                        <a:t>Number of Applications</a:t>
                      </a:r>
                    </a:p>
                  </a:txBody>
                  <a:tcPr marL="7620" marR="7620" marT="7620" marB="0" anchor="ctr"/>
                </a:tc>
              </a:tr>
              <a:tr h="239452">
                <a:tc>
                  <a:txBody>
                    <a:bodyPr/>
                    <a:lstStyle/>
                    <a:p>
                      <a:pPr algn="l" fontAlgn="b"/>
                      <a:r>
                        <a:rPr lang="en-CA" sz="1600" b="0" i="0" u="none" strike="noStrike" kern="1200" dirty="0">
                          <a:solidFill>
                            <a:srgbClr val="454545"/>
                          </a:solidFill>
                          <a:effectLst/>
                          <a:latin typeface="+mj-lt"/>
                          <a:ea typeface="+mn-ea"/>
                          <a:cs typeface="+mn-cs"/>
                        </a:rPr>
                        <a:t>GM Global Technology Operations LLC</a:t>
                      </a:r>
                    </a:p>
                  </a:txBody>
                  <a:tcPr marL="7620" marR="7620" marT="7620" marB="0" anchor="b"/>
                </a:tc>
                <a:tc>
                  <a:txBody>
                    <a:bodyPr/>
                    <a:lstStyle/>
                    <a:p>
                      <a:pPr algn="ctr" fontAlgn="b"/>
                      <a:r>
                        <a:rPr lang="en-CA" sz="1600" b="0" i="0" u="none" strike="noStrike" kern="1200" dirty="0">
                          <a:solidFill>
                            <a:srgbClr val="454545"/>
                          </a:solidFill>
                          <a:effectLst/>
                          <a:latin typeface="+mj-lt"/>
                          <a:ea typeface="+mn-ea"/>
                          <a:cs typeface="+mn-cs"/>
                        </a:rPr>
                        <a:t>192</a:t>
                      </a:r>
                    </a:p>
                  </a:txBody>
                  <a:tcPr marL="7620" marR="7620" marT="7620" marB="0" anchor="b"/>
                </a:tc>
              </a:tr>
              <a:tr h="239452">
                <a:tc>
                  <a:txBody>
                    <a:bodyPr/>
                    <a:lstStyle/>
                    <a:p>
                      <a:pPr algn="l" fontAlgn="b"/>
                      <a:r>
                        <a:rPr lang="en-CA" sz="1600" b="0" i="0" u="none" strike="noStrike" kern="1200" dirty="0">
                          <a:solidFill>
                            <a:srgbClr val="454545"/>
                          </a:solidFill>
                          <a:effectLst/>
                          <a:latin typeface="+mj-lt"/>
                          <a:ea typeface="+mn-ea"/>
                          <a:cs typeface="+mn-cs"/>
                        </a:rPr>
                        <a:t>Dyson Technology Limited</a:t>
                      </a:r>
                    </a:p>
                  </a:txBody>
                  <a:tcPr marL="7620" marR="7620" marT="7620" marB="0" anchor="b"/>
                </a:tc>
                <a:tc>
                  <a:txBody>
                    <a:bodyPr/>
                    <a:lstStyle/>
                    <a:p>
                      <a:pPr algn="ctr" fontAlgn="b"/>
                      <a:r>
                        <a:rPr lang="en-CA" sz="1600" b="0" i="0" u="none" strike="noStrike" kern="1200" dirty="0">
                          <a:solidFill>
                            <a:srgbClr val="454545"/>
                          </a:solidFill>
                          <a:effectLst/>
                          <a:latin typeface="+mj-lt"/>
                          <a:ea typeface="+mn-ea"/>
                          <a:cs typeface="+mn-cs"/>
                        </a:rPr>
                        <a:t>134</a:t>
                      </a:r>
                    </a:p>
                  </a:txBody>
                  <a:tcPr marL="7620" marR="7620" marT="7620" marB="0" anchor="b"/>
                </a:tc>
              </a:tr>
              <a:tr h="239452">
                <a:tc>
                  <a:txBody>
                    <a:bodyPr/>
                    <a:lstStyle/>
                    <a:p>
                      <a:pPr algn="l" fontAlgn="b"/>
                      <a:r>
                        <a:rPr lang="en-CA" sz="1600" b="0" i="0" u="none" strike="noStrike" kern="1200" dirty="0" err="1">
                          <a:solidFill>
                            <a:srgbClr val="454545"/>
                          </a:solidFill>
                          <a:effectLst/>
                          <a:latin typeface="+mj-lt"/>
                          <a:ea typeface="+mn-ea"/>
                          <a:cs typeface="+mn-cs"/>
                        </a:rPr>
                        <a:t>Kronoplus</a:t>
                      </a:r>
                      <a:r>
                        <a:rPr lang="en-CA" sz="1600" b="0" i="0" u="none" strike="noStrike" kern="1200" dirty="0">
                          <a:solidFill>
                            <a:srgbClr val="454545"/>
                          </a:solidFill>
                          <a:effectLst/>
                          <a:latin typeface="+mj-lt"/>
                          <a:ea typeface="+mn-ea"/>
                          <a:cs typeface="+mn-cs"/>
                        </a:rPr>
                        <a:t> Limited</a:t>
                      </a:r>
                    </a:p>
                  </a:txBody>
                  <a:tcPr marL="7620" marR="7620" marT="7620" marB="0" anchor="b"/>
                </a:tc>
                <a:tc>
                  <a:txBody>
                    <a:bodyPr/>
                    <a:lstStyle/>
                    <a:p>
                      <a:pPr algn="ctr" fontAlgn="b"/>
                      <a:r>
                        <a:rPr lang="en-CA" sz="1600" b="0" i="0" u="none" strike="noStrike" kern="1200" dirty="0">
                          <a:solidFill>
                            <a:srgbClr val="454545"/>
                          </a:solidFill>
                          <a:effectLst/>
                          <a:latin typeface="+mj-lt"/>
                          <a:ea typeface="+mn-ea"/>
                          <a:cs typeface="+mn-cs"/>
                        </a:rPr>
                        <a:t>98</a:t>
                      </a:r>
                    </a:p>
                  </a:txBody>
                  <a:tcPr marL="7620" marR="7620" marT="7620" marB="0" anchor="b"/>
                </a:tc>
              </a:tr>
              <a:tr h="239452">
                <a:tc>
                  <a:txBody>
                    <a:bodyPr/>
                    <a:lstStyle/>
                    <a:p>
                      <a:pPr algn="l" fontAlgn="b"/>
                      <a:r>
                        <a:rPr lang="en-CA" sz="1600" b="0" i="0" u="none" strike="noStrike" kern="1200" dirty="0">
                          <a:solidFill>
                            <a:srgbClr val="454545"/>
                          </a:solidFill>
                          <a:effectLst/>
                          <a:latin typeface="+mj-lt"/>
                          <a:ea typeface="+mn-ea"/>
                          <a:cs typeface="+mn-cs"/>
                        </a:rPr>
                        <a:t>Volvo </a:t>
                      </a:r>
                      <a:r>
                        <a:rPr lang="en-CA" sz="1600" b="0" i="0" u="none" strike="noStrike" kern="1200" dirty="0" err="1">
                          <a:solidFill>
                            <a:srgbClr val="454545"/>
                          </a:solidFill>
                          <a:effectLst/>
                          <a:latin typeface="+mj-lt"/>
                          <a:ea typeface="+mn-ea"/>
                          <a:cs typeface="+mn-cs"/>
                        </a:rPr>
                        <a:t>Lastvagnar</a:t>
                      </a:r>
                      <a:r>
                        <a:rPr lang="en-CA" sz="1600" b="0" i="0" u="none" strike="noStrike" kern="1200" dirty="0">
                          <a:solidFill>
                            <a:srgbClr val="454545"/>
                          </a:solidFill>
                          <a:effectLst/>
                          <a:latin typeface="+mj-lt"/>
                          <a:ea typeface="+mn-ea"/>
                          <a:cs typeface="+mn-cs"/>
                        </a:rPr>
                        <a:t> AB</a:t>
                      </a:r>
                    </a:p>
                  </a:txBody>
                  <a:tcPr marL="7620" marR="7620" marT="7620" marB="0" anchor="b"/>
                </a:tc>
                <a:tc>
                  <a:txBody>
                    <a:bodyPr/>
                    <a:lstStyle/>
                    <a:p>
                      <a:pPr algn="ctr" fontAlgn="b"/>
                      <a:r>
                        <a:rPr lang="en-CA" sz="1600" b="0" i="0" u="none" strike="noStrike" kern="1200" dirty="0">
                          <a:solidFill>
                            <a:srgbClr val="454545"/>
                          </a:solidFill>
                          <a:effectLst/>
                          <a:latin typeface="+mj-lt"/>
                          <a:ea typeface="+mn-ea"/>
                          <a:cs typeface="+mn-cs"/>
                        </a:rPr>
                        <a:t>84</a:t>
                      </a:r>
                    </a:p>
                  </a:txBody>
                  <a:tcPr marL="7620" marR="7620" marT="7620" marB="0" anchor="b"/>
                </a:tc>
              </a:tr>
              <a:tr h="239452">
                <a:tc>
                  <a:txBody>
                    <a:bodyPr/>
                    <a:lstStyle/>
                    <a:p>
                      <a:pPr algn="l" fontAlgn="b"/>
                      <a:r>
                        <a:rPr lang="en-CA" sz="1600" b="0" i="0" u="none" strike="noStrike" kern="1200" dirty="0">
                          <a:solidFill>
                            <a:srgbClr val="454545"/>
                          </a:solidFill>
                          <a:effectLst/>
                          <a:latin typeface="+mj-lt"/>
                          <a:ea typeface="+mn-ea"/>
                          <a:cs typeface="+mn-cs"/>
                        </a:rPr>
                        <a:t>Google LLC</a:t>
                      </a:r>
                    </a:p>
                  </a:txBody>
                  <a:tcPr marL="7620" marR="7620" marT="7620" marB="0" anchor="b"/>
                </a:tc>
                <a:tc>
                  <a:txBody>
                    <a:bodyPr/>
                    <a:lstStyle/>
                    <a:p>
                      <a:pPr algn="ctr" fontAlgn="b"/>
                      <a:r>
                        <a:rPr lang="en-CA" sz="1600" b="0" i="0" u="none" strike="noStrike" kern="1200" dirty="0">
                          <a:solidFill>
                            <a:srgbClr val="454545"/>
                          </a:solidFill>
                          <a:effectLst/>
                          <a:latin typeface="+mj-lt"/>
                          <a:ea typeface="+mn-ea"/>
                          <a:cs typeface="+mn-cs"/>
                        </a:rPr>
                        <a:t>62</a:t>
                      </a:r>
                    </a:p>
                  </a:txBody>
                  <a:tcPr marL="7620" marR="7620" marT="7620" marB="0" anchor="b"/>
                </a:tc>
              </a:tr>
              <a:tr h="239452">
                <a:tc>
                  <a:txBody>
                    <a:bodyPr/>
                    <a:lstStyle/>
                    <a:p>
                      <a:pPr algn="l" fontAlgn="b"/>
                      <a:r>
                        <a:rPr lang="en-CA" sz="1600" b="0" i="0" u="none" strike="noStrike" kern="1200" dirty="0">
                          <a:solidFill>
                            <a:srgbClr val="454545"/>
                          </a:solidFill>
                          <a:effectLst/>
                          <a:latin typeface="+mj-lt"/>
                          <a:ea typeface="+mn-ea"/>
                          <a:cs typeface="+mn-cs"/>
                        </a:rPr>
                        <a:t>Delta Faucet Company</a:t>
                      </a:r>
                    </a:p>
                  </a:txBody>
                  <a:tcPr marL="7620" marR="7620" marT="7620" marB="0" anchor="b"/>
                </a:tc>
                <a:tc>
                  <a:txBody>
                    <a:bodyPr/>
                    <a:lstStyle/>
                    <a:p>
                      <a:pPr algn="ctr" fontAlgn="b"/>
                      <a:r>
                        <a:rPr lang="en-CA" sz="1600" b="0" i="0" u="none" strike="noStrike" kern="1200" dirty="0">
                          <a:solidFill>
                            <a:srgbClr val="454545"/>
                          </a:solidFill>
                          <a:effectLst/>
                          <a:latin typeface="+mj-lt"/>
                          <a:ea typeface="+mn-ea"/>
                          <a:cs typeface="+mn-cs"/>
                        </a:rPr>
                        <a:t>59</a:t>
                      </a:r>
                    </a:p>
                  </a:txBody>
                  <a:tcPr marL="7620" marR="7620" marT="7620" marB="0" anchor="b"/>
                </a:tc>
              </a:tr>
              <a:tr h="239452">
                <a:tc>
                  <a:txBody>
                    <a:bodyPr/>
                    <a:lstStyle/>
                    <a:p>
                      <a:pPr algn="l" fontAlgn="b"/>
                      <a:r>
                        <a:rPr lang="en-CA" sz="1600" b="0" i="0" u="none" strike="noStrike" kern="1200" dirty="0">
                          <a:solidFill>
                            <a:srgbClr val="454545"/>
                          </a:solidFill>
                          <a:effectLst/>
                          <a:latin typeface="+mj-lt"/>
                          <a:ea typeface="+mn-ea"/>
                          <a:cs typeface="+mn-cs"/>
                        </a:rPr>
                        <a:t>Spectrum Brands, Inc.</a:t>
                      </a:r>
                    </a:p>
                  </a:txBody>
                  <a:tcPr marL="7620" marR="7620" marT="7620" marB="0" anchor="b"/>
                </a:tc>
                <a:tc>
                  <a:txBody>
                    <a:bodyPr/>
                    <a:lstStyle/>
                    <a:p>
                      <a:pPr algn="ctr" fontAlgn="b"/>
                      <a:r>
                        <a:rPr lang="en-CA" sz="1600" b="0" i="0" u="none" strike="noStrike" kern="1200" dirty="0">
                          <a:solidFill>
                            <a:srgbClr val="454545"/>
                          </a:solidFill>
                          <a:effectLst/>
                          <a:latin typeface="+mj-lt"/>
                          <a:ea typeface="+mn-ea"/>
                          <a:cs typeface="+mn-cs"/>
                        </a:rPr>
                        <a:t>59</a:t>
                      </a:r>
                    </a:p>
                  </a:txBody>
                  <a:tcPr marL="7620" marR="7620" marT="7620" marB="0" anchor="b"/>
                </a:tc>
              </a:tr>
              <a:tr h="239452">
                <a:tc>
                  <a:txBody>
                    <a:bodyPr/>
                    <a:lstStyle/>
                    <a:p>
                      <a:pPr algn="l" fontAlgn="b"/>
                      <a:r>
                        <a:rPr lang="en-CA" sz="1600" b="0" i="0" u="none" strike="noStrike" kern="1200" dirty="0">
                          <a:solidFill>
                            <a:srgbClr val="454545"/>
                          </a:solidFill>
                          <a:effectLst/>
                          <a:latin typeface="+mj-lt"/>
                          <a:ea typeface="+mn-ea"/>
                          <a:cs typeface="+mn-cs"/>
                        </a:rPr>
                        <a:t>Ford Global Technologies, LLC</a:t>
                      </a:r>
                    </a:p>
                  </a:txBody>
                  <a:tcPr marL="7620" marR="7620" marT="7620" marB="0" anchor="b"/>
                </a:tc>
                <a:tc>
                  <a:txBody>
                    <a:bodyPr/>
                    <a:lstStyle/>
                    <a:p>
                      <a:pPr algn="ctr" fontAlgn="b"/>
                      <a:r>
                        <a:rPr lang="en-CA" sz="1600" b="0" i="0" u="none" strike="noStrike" kern="1200" dirty="0">
                          <a:solidFill>
                            <a:srgbClr val="454545"/>
                          </a:solidFill>
                          <a:effectLst/>
                          <a:latin typeface="+mj-lt"/>
                          <a:ea typeface="+mn-ea"/>
                          <a:cs typeface="+mn-cs"/>
                        </a:rPr>
                        <a:t>58</a:t>
                      </a:r>
                    </a:p>
                  </a:txBody>
                  <a:tcPr marL="7620" marR="7620" marT="7620" marB="0" anchor="b"/>
                </a:tc>
              </a:tr>
              <a:tr h="239452">
                <a:tc>
                  <a:txBody>
                    <a:bodyPr/>
                    <a:lstStyle/>
                    <a:p>
                      <a:pPr algn="l" fontAlgn="b"/>
                      <a:r>
                        <a:rPr lang="en-CA" sz="1600" b="0" i="0" u="none" strike="noStrike" kern="1200" dirty="0">
                          <a:solidFill>
                            <a:srgbClr val="454545"/>
                          </a:solidFill>
                          <a:effectLst/>
                          <a:latin typeface="+mj-lt"/>
                          <a:ea typeface="+mn-ea"/>
                          <a:cs typeface="+mn-cs"/>
                        </a:rPr>
                        <a:t>The Procter &amp; Gamble Company</a:t>
                      </a:r>
                    </a:p>
                  </a:txBody>
                  <a:tcPr marL="7620" marR="7620" marT="7620" marB="0" anchor="b"/>
                </a:tc>
                <a:tc>
                  <a:txBody>
                    <a:bodyPr/>
                    <a:lstStyle/>
                    <a:p>
                      <a:pPr algn="ctr" fontAlgn="b"/>
                      <a:r>
                        <a:rPr lang="en-CA" sz="1600" b="0" i="0" u="none" strike="noStrike" kern="1200" dirty="0">
                          <a:solidFill>
                            <a:srgbClr val="454545"/>
                          </a:solidFill>
                          <a:effectLst/>
                          <a:latin typeface="+mj-lt"/>
                          <a:ea typeface="+mn-ea"/>
                          <a:cs typeface="+mn-cs"/>
                        </a:rPr>
                        <a:t>48</a:t>
                      </a:r>
                    </a:p>
                  </a:txBody>
                  <a:tcPr marL="7620" marR="7620" marT="7620" marB="0" anchor="b"/>
                </a:tc>
              </a:tr>
              <a:tr h="239452">
                <a:tc>
                  <a:txBody>
                    <a:bodyPr/>
                    <a:lstStyle/>
                    <a:p>
                      <a:pPr algn="l" fontAlgn="b"/>
                      <a:r>
                        <a:rPr lang="en-CA" sz="1600" b="0" i="0" u="none" strike="noStrike" kern="1200" dirty="0" err="1">
                          <a:solidFill>
                            <a:srgbClr val="454545"/>
                          </a:solidFill>
                          <a:effectLst/>
                          <a:latin typeface="+mj-lt"/>
                          <a:ea typeface="+mn-ea"/>
                          <a:cs typeface="+mn-cs"/>
                        </a:rPr>
                        <a:t>Gamblit</a:t>
                      </a:r>
                      <a:r>
                        <a:rPr lang="en-CA" sz="1600" b="0" i="0" u="none" strike="noStrike" kern="1200" dirty="0">
                          <a:solidFill>
                            <a:srgbClr val="454545"/>
                          </a:solidFill>
                          <a:effectLst/>
                          <a:latin typeface="+mj-lt"/>
                          <a:ea typeface="+mn-ea"/>
                          <a:cs typeface="+mn-cs"/>
                        </a:rPr>
                        <a:t> Gaming, LLC</a:t>
                      </a:r>
                    </a:p>
                  </a:txBody>
                  <a:tcPr marL="7620" marR="7620" marT="7620" marB="0" anchor="b"/>
                </a:tc>
                <a:tc>
                  <a:txBody>
                    <a:bodyPr/>
                    <a:lstStyle/>
                    <a:p>
                      <a:pPr algn="ctr" fontAlgn="b"/>
                      <a:r>
                        <a:rPr lang="en-CA" sz="1600" b="0" i="0" u="none" strike="noStrike" kern="1200" dirty="0">
                          <a:solidFill>
                            <a:srgbClr val="454545"/>
                          </a:solidFill>
                          <a:effectLst/>
                          <a:latin typeface="+mj-lt"/>
                          <a:ea typeface="+mn-ea"/>
                          <a:cs typeface="+mn-cs"/>
                        </a:rPr>
                        <a:t>46</a:t>
                      </a:r>
                    </a:p>
                  </a:txBody>
                  <a:tcPr marL="7620" marR="7620" marT="7620" marB="0" anchor="b"/>
                </a:tc>
              </a:tr>
              <a:tr h="239452">
                <a:tc>
                  <a:txBody>
                    <a:bodyPr/>
                    <a:lstStyle/>
                    <a:p>
                      <a:pPr algn="l" fontAlgn="b"/>
                      <a:r>
                        <a:rPr lang="en-CA" sz="1600" b="0" i="0" u="none" strike="noStrike" kern="1200" dirty="0">
                          <a:solidFill>
                            <a:srgbClr val="454545"/>
                          </a:solidFill>
                          <a:effectLst/>
                          <a:latin typeface="+mj-lt"/>
                          <a:ea typeface="+mn-ea"/>
                          <a:cs typeface="+mn-cs"/>
                        </a:rPr>
                        <a:t>Honda Motor Co., LTD</a:t>
                      </a:r>
                    </a:p>
                  </a:txBody>
                  <a:tcPr marL="7620" marR="7620" marT="7620" marB="0" anchor="b"/>
                </a:tc>
                <a:tc>
                  <a:txBody>
                    <a:bodyPr/>
                    <a:lstStyle/>
                    <a:p>
                      <a:pPr algn="ctr" fontAlgn="b"/>
                      <a:r>
                        <a:rPr lang="en-CA" sz="1600" b="0" i="0" u="none" strike="noStrike" kern="1200" dirty="0">
                          <a:solidFill>
                            <a:srgbClr val="454545"/>
                          </a:solidFill>
                          <a:effectLst/>
                          <a:latin typeface="+mj-lt"/>
                          <a:ea typeface="+mn-ea"/>
                          <a:cs typeface="+mn-cs"/>
                        </a:rPr>
                        <a:t>46</a:t>
                      </a:r>
                    </a:p>
                  </a:txBody>
                  <a:tcPr marL="7620" marR="7620" marT="7620" marB="0" anchor="b"/>
                </a:tc>
              </a:tr>
            </a:tbl>
          </a:graphicData>
        </a:graphic>
      </p:graphicFrame>
      <p:sp>
        <p:nvSpPr>
          <p:cNvPr id="18" name="Rectangle 17"/>
          <p:cNvSpPr/>
          <p:nvPr/>
        </p:nvSpPr>
        <p:spPr>
          <a:xfrm>
            <a:off x="952500" y="304800"/>
            <a:ext cx="7239000" cy="553998"/>
          </a:xfrm>
          <a:prstGeom prst="rect">
            <a:avLst/>
          </a:prstGeom>
        </p:spPr>
        <p:txBody>
          <a:bodyPr wrap="square">
            <a:spAutoFit/>
          </a:bodyPr>
          <a:lstStyle/>
          <a:p>
            <a:pPr algn="ctr"/>
            <a:r>
              <a:rPr lang="en-CA" sz="3000" b="1" dirty="0">
                <a:solidFill>
                  <a:srgbClr val="1F497D"/>
                </a:solidFill>
                <a:latin typeface="Century Gothic" pitchFamily="34" charset="0"/>
                <a:ea typeface="ヒラギノ角ゴ Pro W3" pitchFamily="126" charset="-128"/>
              </a:rPr>
              <a:t>Industrial Design in Canada: </a:t>
            </a:r>
            <a:r>
              <a:rPr lang="en-CA" sz="3000" b="1" dirty="0" smtClean="0">
                <a:solidFill>
                  <a:srgbClr val="1F497D"/>
                </a:solidFill>
                <a:latin typeface="Century Gothic" pitchFamily="34" charset="0"/>
                <a:ea typeface="ヒラギノ角ゴ Pro W3" pitchFamily="126" charset="-128"/>
              </a:rPr>
              <a:t>Top Filers</a:t>
            </a:r>
            <a:endParaRPr lang="en-CA" sz="3000" dirty="0"/>
          </a:p>
        </p:txBody>
      </p:sp>
      <p:sp>
        <p:nvSpPr>
          <p:cNvPr id="2" name="TextBox 1"/>
          <p:cNvSpPr txBox="1"/>
          <p:nvPr/>
        </p:nvSpPr>
        <p:spPr>
          <a:xfrm>
            <a:off x="952500" y="1066800"/>
            <a:ext cx="7239000" cy="707886"/>
          </a:xfrm>
          <a:prstGeom prst="rect">
            <a:avLst/>
          </a:prstGeom>
          <a:noFill/>
        </p:spPr>
        <p:txBody>
          <a:bodyPr wrap="square" rtlCol="0">
            <a:spAutoFit/>
          </a:bodyPr>
          <a:lstStyle/>
          <a:p>
            <a:pPr algn="ctr"/>
            <a:r>
              <a:rPr lang="en-CA" sz="2000" b="1" dirty="0" smtClean="0">
                <a:latin typeface="Century Gothic" panose="020B0502020202020204" pitchFamily="34" charset="0"/>
              </a:rPr>
              <a:t>Top 10 Filers </a:t>
            </a:r>
          </a:p>
          <a:p>
            <a:pPr algn="ctr"/>
            <a:r>
              <a:rPr lang="en-CA" sz="2000" b="1" dirty="0" smtClean="0">
                <a:latin typeface="Century Gothic" panose="020B0502020202020204" pitchFamily="34" charset="0"/>
              </a:rPr>
              <a:t>2017-18</a:t>
            </a:r>
            <a:endParaRPr lang="en-CA" sz="2000" b="1" dirty="0">
              <a:latin typeface="Century Gothic" panose="020B0502020202020204" pitchFamily="34" charset="0"/>
            </a:endParaRPr>
          </a:p>
        </p:txBody>
      </p:sp>
    </p:spTree>
    <p:extLst>
      <p:ext uri="{BB962C8B-B14F-4D97-AF65-F5344CB8AC3E}">
        <p14:creationId xmlns:p14="http://schemas.microsoft.com/office/powerpoint/2010/main" val="9780946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8075564-AF6E-40FC-905A-F6C5E8D29614}" type="slidenum">
              <a:rPr lang="en-US" altLang="en-US" smtClean="0"/>
              <a:pPr/>
              <a:t>12</a:t>
            </a:fld>
            <a:endParaRPr lang="en-US" altLang="en-US"/>
          </a:p>
        </p:txBody>
      </p:sp>
      <p:graphicFrame>
        <p:nvGraphicFramePr>
          <p:cNvPr id="2" name="Chart 1"/>
          <p:cNvGraphicFramePr/>
          <p:nvPr>
            <p:extLst>
              <p:ext uri="{D42A27DB-BD31-4B8C-83A1-F6EECF244321}">
                <p14:modId xmlns:p14="http://schemas.microsoft.com/office/powerpoint/2010/main" val="4093018023"/>
              </p:ext>
            </p:extLst>
          </p:nvPr>
        </p:nvGraphicFramePr>
        <p:xfrm>
          <a:off x="1600200" y="152946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Image result for proctor and gamb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Image result for proctor and gambl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6" descr="Image result for proctor and gambl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3011680"/>
            <a:ext cx="426719" cy="417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9" descr="Image result for harry winston log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AutoShape 11" descr="Image result for harry winston logo"/>
          <p:cNvSpPr>
            <a:spLocks noChangeAspect="1" noChangeArrowheads="1"/>
          </p:cNvSpPr>
          <p:nvPr/>
        </p:nvSpPr>
        <p:spPr bwMode="auto">
          <a:xfrm>
            <a:off x="765175" y="4641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36"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3048000"/>
            <a:ext cx="412970" cy="468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952500" y="304800"/>
            <a:ext cx="7239000" cy="553998"/>
          </a:xfrm>
          <a:prstGeom prst="rect">
            <a:avLst/>
          </a:prstGeom>
        </p:spPr>
        <p:txBody>
          <a:bodyPr wrap="square">
            <a:spAutoFit/>
          </a:bodyPr>
          <a:lstStyle/>
          <a:p>
            <a:pPr algn="ctr"/>
            <a:r>
              <a:rPr lang="en-CA" sz="3000" b="1" dirty="0">
                <a:solidFill>
                  <a:srgbClr val="1F497D"/>
                </a:solidFill>
                <a:latin typeface="Century Gothic" pitchFamily="34" charset="0"/>
                <a:ea typeface="ヒラギノ角ゴ Pro W3" pitchFamily="126" charset="-128"/>
              </a:rPr>
              <a:t>Industrial Design in Canada: </a:t>
            </a:r>
            <a:r>
              <a:rPr lang="en-CA" sz="3000" b="1" dirty="0" smtClean="0">
                <a:solidFill>
                  <a:srgbClr val="1F497D"/>
                </a:solidFill>
                <a:latin typeface="Century Gothic" pitchFamily="34" charset="0"/>
                <a:ea typeface="ヒラギノ角ゴ Pro W3" pitchFamily="126" charset="-128"/>
              </a:rPr>
              <a:t>Top Filers</a:t>
            </a:r>
            <a:endParaRPr lang="en-CA" sz="3000" dirty="0"/>
          </a:p>
        </p:txBody>
      </p:sp>
    </p:spTree>
    <p:extLst>
      <p:ext uri="{BB962C8B-B14F-4D97-AF65-F5344CB8AC3E}">
        <p14:creationId xmlns:p14="http://schemas.microsoft.com/office/powerpoint/2010/main" val="3415563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8075564-AF6E-40FC-905A-F6C5E8D29614}" type="slidenum">
              <a:rPr lang="en-US" altLang="en-US" smtClean="0"/>
              <a:pPr/>
              <a:t>13</a:t>
            </a:fld>
            <a:endParaRPr lang="en-US" altLang="en-US"/>
          </a:p>
        </p:txBody>
      </p:sp>
      <p:graphicFrame>
        <p:nvGraphicFramePr>
          <p:cNvPr id="3" name="Table 2"/>
          <p:cNvGraphicFramePr>
            <a:graphicFrameLocks noGrp="1"/>
          </p:cNvGraphicFramePr>
          <p:nvPr>
            <p:extLst>
              <p:ext uri="{D42A27DB-BD31-4B8C-83A1-F6EECF244321}">
                <p14:modId xmlns:p14="http://schemas.microsoft.com/office/powerpoint/2010/main" val="1571614183"/>
              </p:ext>
            </p:extLst>
          </p:nvPr>
        </p:nvGraphicFramePr>
        <p:xfrm>
          <a:off x="741680" y="2438400"/>
          <a:ext cx="7660641" cy="3078477"/>
        </p:xfrm>
        <a:graphic>
          <a:graphicData uri="http://schemas.openxmlformats.org/drawingml/2006/table">
            <a:tbl>
              <a:tblPr firstRow="1" bandRow="1">
                <a:tableStyleId>{5C22544A-7EE6-4342-B048-85BDC9FD1C3A}</a:tableStyleId>
              </a:tblPr>
              <a:tblGrid>
                <a:gridCol w="5506720"/>
                <a:gridCol w="2153921"/>
              </a:tblGrid>
              <a:tr h="512858">
                <a:tc>
                  <a:txBody>
                    <a:bodyPr/>
                    <a:lstStyle/>
                    <a:p>
                      <a:pPr algn="ctr" fontAlgn="b"/>
                      <a:r>
                        <a:rPr lang="en-CA" sz="1800" b="0" i="0" u="none" strike="noStrike" dirty="0">
                          <a:solidFill>
                            <a:srgbClr val="000000"/>
                          </a:solidFill>
                          <a:effectLst/>
                          <a:latin typeface="+mj-lt"/>
                        </a:rPr>
                        <a:t>Applicant</a:t>
                      </a:r>
                    </a:p>
                  </a:txBody>
                  <a:tcPr marL="7620" marR="7620" marT="7620" marB="0" anchor="ctr"/>
                </a:tc>
                <a:tc>
                  <a:txBody>
                    <a:bodyPr/>
                    <a:lstStyle/>
                    <a:p>
                      <a:pPr algn="ctr" fontAlgn="b"/>
                      <a:r>
                        <a:rPr lang="en-CA" sz="1800" b="0" i="0" u="none" strike="noStrike" dirty="0">
                          <a:solidFill>
                            <a:srgbClr val="000000"/>
                          </a:solidFill>
                          <a:effectLst/>
                          <a:latin typeface="+mj-lt"/>
                        </a:rPr>
                        <a:t>Number of Applications</a:t>
                      </a:r>
                    </a:p>
                  </a:txBody>
                  <a:tcPr marL="7620" marR="7620" marT="7620" marB="0" anchor="ctr"/>
                </a:tc>
              </a:tr>
              <a:tr h="239452">
                <a:tc>
                  <a:txBody>
                    <a:bodyPr/>
                    <a:lstStyle/>
                    <a:p>
                      <a:pPr marL="0" algn="l" defTabSz="457200" rtl="0" eaLnBrk="1" fontAlgn="b" latinLnBrk="0" hangingPunct="1"/>
                      <a:r>
                        <a:rPr lang="en-CA" sz="1600" b="0" i="0" u="none" strike="noStrike" kern="1200" dirty="0" smtClean="0">
                          <a:solidFill>
                            <a:srgbClr val="454545"/>
                          </a:solidFill>
                          <a:effectLst/>
                          <a:latin typeface="+mj-lt"/>
                          <a:ea typeface="+mn-ea"/>
                          <a:cs typeface="+mn-cs"/>
                        </a:rPr>
                        <a:t>Nike, Inc.</a:t>
                      </a:r>
                      <a:endParaRPr lang="en-CA" sz="1600" b="0" i="0" u="none" strike="noStrike" kern="1200" dirty="0">
                        <a:solidFill>
                          <a:srgbClr val="454545"/>
                        </a:solidFill>
                        <a:effectLst/>
                        <a:latin typeface="+mj-lt"/>
                        <a:ea typeface="+mn-ea"/>
                        <a:cs typeface="+mn-cs"/>
                      </a:endParaRPr>
                    </a:p>
                  </a:txBody>
                  <a:tcPr marL="7620" marR="7620" marT="7620" marB="0" anchor="b"/>
                </a:tc>
                <a:tc>
                  <a:txBody>
                    <a:bodyPr/>
                    <a:lstStyle/>
                    <a:p>
                      <a:pPr marL="0" algn="ctr" defTabSz="457200" rtl="0" eaLnBrk="1" fontAlgn="b" latinLnBrk="0" hangingPunct="1"/>
                      <a:r>
                        <a:rPr lang="en-CA" sz="1600" b="0" i="0" u="none" strike="noStrike" kern="1200" dirty="0">
                          <a:solidFill>
                            <a:srgbClr val="454545"/>
                          </a:solidFill>
                          <a:effectLst/>
                          <a:latin typeface="+mj-lt"/>
                          <a:ea typeface="+mn-ea"/>
                          <a:cs typeface="+mn-cs"/>
                        </a:rPr>
                        <a:t>444</a:t>
                      </a:r>
                    </a:p>
                  </a:txBody>
                  <a:tcPr marL="7620" marR="7620" marT="7620" marB="0" anchor="b"/>
                </a:tc>
              </a:tr>
              <a:tr h="239452">
                <a:tc>
                  <a:txBody>
                    <a:bodyPr/>
                    <a:lstStyle/>
                    <a:p>
                      <a:pPr marL="0" algn="l" defTabSz="457200" rtl="0" eaLnBrk="1" fontAlgn="b" latinLnBrk="0" hangingPunct="1"/>
                      <a:r>
                        <a:rPr lang="en-CA" sz="1600" b="0" i="0" u="none" strike="noStrike" kern="1200" dirty="0" smtClean="0">
                          <a:solidFill>
                            <a:srgbClr val="454545"/>
                          </a:solidFill>
                          <a:effectLst/>
                          <a:latin typeface="+mj-lt"/>
                          <a:ea typeface="+mn-ea"/>
                          <a:cs typeface="+mn-cs"/>
                        </a:rPr>
                        <a:t>Apple Inc.</a:t>
                      </a:r>
                      <a:endParaRPr lang="en-CA" sz="1600" b="0" i="0" u="none" strike="noStrike" kern="1200" dirty="0">
                        <a:solidFill>
                          <a:srgbClr val="454545"/>
                        </a:solidFill>
                        <a:effectLst/>
                        <a:latin typeface="+mj-lt"/>
                        <a:ea typeface="+mn-ea"/>
                        <a:cs typeface="+mn-cs"/>
                      </a:endParaRPr>
                    </a:p>
                  </a:txBody>
                  <a:tcPr marL="7620" marR="7620" marT="7620" marB="0" anchor="b"/>
                </a:tc>
                <a:tc>
                  <a:txBody>
                    <a:bodyPr/>
                    <a:lstStyle/>
                    <a:p>
                      <a:pPr marL="0" algn="ctr" defTabSz="457200" rtl="0" eaLnBrk="1" fontAlgn="b" latinLnBrk="0" hangingPunct="1"/>
                      <a:r>
                        <a:rPr lang="en-CA" sz="1600" b="0" i="0" u="none" strike="noStrike" kern="1200" dirty="0">
                          <a:solidFill>
                            <a:srgbClr val="454545"/>
                          </a:solidFill>
                          <a:effectLst/>
                          <a:latin typeface="+mj-lt"/>
                          <a:ea typeface="+mn-ea"/>
                          <a:cs typeface="+mn-cs"/>
                        </a:rPr>
                        <a:t>323</a:t>
                      </a:r>
                    </a:p>
                  </a:txBody>
                  <a:tcPr marL="7620" marR="7620" marT="7620" marB="0" anchor="b"/>
                </a:tc>
              </a:tr>
              <a:tr h="239452">
                <a:tc>
                  <a:txBody>
                    <a:bodyPr/>
                    <a:lstStyle/>
                    <a:p>
                      <a:pPr marL="0" algn="l" defTabSz="457200" rtl="0" eaLnBrk="1" fontAlgn="b" latinLnBrk="0" hangingPunct="1"/>
                      <a:r>
                        <a:rPr lang="en-CA" sz="1600" b="0" i="0" u="none" strike="noStrike" kern="1200" dirty="0" smtClean="0">
                          <a:solidFill>
                            <a:srgbClr val="454545"/>
                          </a:solidFill>
                          <a:effectLst/>
                          <a:latin typeface="+mj-lt"/>
                          <a:ea typeface="+mn-ea"/>
                          <a:cs typeface="+mn-cs"/>
                        </a:rPr>
                        <a:t>Microsoft Corporation</a:t>
                      </a:r>
                      <a:endParaRPr lang="en-CA" sz="1600" b="0" i="0" u="none" strike="noStrike" kern="1200" dirty="0">
                        <a:solidFill>
                          <a:srgbClr val="454545"/>
                        </a:solidFill>
                        <a:effectLst/>
                        <a:latin typeface="+mj-lt"/>
                        <a:ea typeface="+mn-ea"/>
                        <a:cs typeface="+mn-cs"/>
                      </a:endParaRPr>
                    </a:p>
                  </a:txBody>
                  <a:tcPr marL="7620" marR="7620" marT="7620" marB="0" anchor="b"/>
                </a:tc>
                <a:tc>
                  <a:txBody>
                    <a:bodyPr/>
                    <a:lstStyle/>
                    <a:p>
                      <a:pPr marL="0" algn="ctr" defTabSz="457200" rtl="0" eaLnBrk="1" fontAlgn="b" latinLnBrk="0" hangingPunct="1"/>
                      <a:r>
                        <a:rPr lang="en-CA" sz="1600" b="0" i="0" u="none" strike="noStrike" kern="1200" dirty="0">
                          <a:solidFill>
                            <a:srgbClr val="454545"/>
                          </a:solidFill>
                          <a:effectLst/>
                          <a:latin typeface="+mj-lt"/>
                          <a:ea typeface="+mn-ea"/>
                          <a:cs typeface="+mn-cs"/>
                        </a:rPr>
                        <a:t>319</a:t>
                      </a:r>
                    </a:p>
                  </a:txBody>
                  <a:tcPr marL="7620" marR="7620" marT="7620" marB="0" anchor="b"/>
                </a:tc>
              </a:tr>
              <a:tr h="239452">
                <a:tc>
                  <a:txBody>
                    <a:bodyPr/>
                    <a:lstStyle/>
                    <a:p>
                      <a:pPr marL="0" algn="l" defTabSz="457200" rtl="0" eaLnBrk="1" fontAlgn="b" latinLnBrk="0" hangingPunct="1"/>
                      <a:r>
                        <a:rPr lang="en-CA" sz="1600" b="0" i="0" u="none" strike="noStrike" kern="1200" dirty="0" smtClean="0">
                          <a:solidFill>
                            <a:srgbClr val="454545"/>
                          </a:solidFill>
                          <a:effectLst/>
                          <a:latin typeface="+mj-lt"/>
                          <a:ea typeface="+mn-ea"/>
                          <a:cs typeface="+mn-cs"/>
                        </a:rPr>
                        <a:t>The Procter &amp; Gamble Company</a:t>
                      </a:r>
                      <a:endParaRPr lang="en-CA" sz="1600" b="0" i="0" u="none" strike="noStrike" kern="1200" dirty="0">
                        <a:solidFill>
                          <a:srgbClr val="454545"/>
                        </a:solidFill>
                        <a:effectLst/>
                        <a:latin typeface="+mj-lt"/>
                        <a:ea typeface="+mn-ea"/>
                        <a:cs typeface="+mn-cs"/>
                      </a:endParaRPr>
                    </a:p>
                  </a:txBody>
                  <a:tcPr marL="7620" marR="7620" marT="7620" marB="0" anchor="b"/>
                </a:tc>
                <a:tc>
                  <a:txBody>
                    <a:bodyPr/>
                    <a:lstStyle/>
                    <a:p>
                      <a:pPr marL="0" algn="ctr" defTabSz="457200" rtl="0" eaLnBrk="1" fontAlgn="b" latinLnBrk="0" hangingPunct="1"/>
                      <a:r>
                        <a:rPr lang="en-CA" sz="1600" b="0" i="0" u="none" strike="noStrike" kern="1200" dirty="0">
                          <a:solidFill>
                            <a:srgbClr val="454545"/>
                          </a:solidFill>
                          <a:effectLst/>
                          <a:latin typeface="+mj-lt"/>
                          <a:ea typeface="+mn-ea"/>
                          <a:cs typeface="+mn-cs"/>
                        </a:rPr>
                        <a:t>308</a:t>
                      </a:r>
                    </a:p>
                  </a:txBody>
                  <a:tcPr marL="7620" marR="7620" marT="7620" marB="0" anchor="b"/>
                </a:tc>
              </a:tr>
              <a:tr h="239452">
                <a:tc>
                  <a:txBody>
                    <a:bodyPr/>
                    <a:lstStyle/>
                    <a:p>
                      <a:pPr marL="0" algn="l" defTabSz="457200" rtl="0" eaLnBrk="1" fontAlgn="b" latinLnBrk="0" hangingPunct="1"/>
                      <a:r>
                        <a:rPr lang="en-CA" sz="1600" b="0" i="0" u="none" strike="noStrike" kern="1200" dirty="0" smtClean="0">
                          <a:solidFill>
                            <a:srgbClr val="454545"/>
                          </a:solidFill>
                          <a:effectLst/>
                          <a:latin typeface="+mj-lt"/>
                          <a:ea typeface="+mn-ea"/>
                          <a:cs typeface="+mn-cs"/>
                        </a:rPr>
                        <a:t>Harry Winston Sa</a:t>
                      </a:r>
                      <a:endParaRPr lang="en-CA" sz="1600" b="0" i="0" u="none" strike="noStrike" kern="1200" dirty="0">
                        <a:solidFill>
                          <a:srgbClr val="454545"/>
                        </a:solidFill>
                        <a:effectLst/>
                        <a:latin typeface="+mj-lt"/>
                        <a:ea typeface="+mn-ea"/>
                        <a:cs typeface="+mn-cs"/>
                      </a:endParaRPr>
                    </a:p>
                  </a:txBody>
                  <a:tcPr marL="7620" marR="7620" marT="7620" marB="0" anchor="b"/>
                </a:tc>
                <a:tc>
                  <a:txBody>
                    <a:bodyPr/>
                    <a:lstStyle/>
                    <a:p>
                      <a:pPr marL="0" algn="ctr" defTabSz="457200" rtl="0" eaLnBrk="1" fontAlgn="b" latinLnBrk="0" hangingPunct="1"/>
                      <a:r>
                        <a:rPr lang="en-CA" sz="1600" b="0" i="0" u="none" strike="noStrike" kern="1200" dirty="0">
                          <a:solidFill>
                            <a:srgbClr val="454545"/>
                          </a:solidFill>
                          <a:effectLst/>
                          <a:latin typeface="+mj-lt"/>
                          <a:ea typeface="+mn-ea"/>
                          <a:cs typeface="+mn-cs"/>
                        </a:rPr>
                        <a:t>288</a:t>
                      </a:r>
                    </a:p>
                  </a:txBody>
                  <a:tcPr marL="7620" marR="7620" marT="7620" marB="0" anchor="b"/>
                </a:tc>
              </a:tr>
              <a:tr h="259077">
                <a:tc>
                  <a:txBody>
                    <a:bodyPr/>
                    <a:lstStyle/>
                    <a:p>
                      <a:pPr marL="0" algn="l" defTabSz="457200" rtl="0" eaLnBrk="1" fontAlgn="b" latinLnBrk="0" hangingPunct="1"/>
                      <a:r>
                        <a:rPr lang="en-CA" sz="1600" b="0" i="0" u="none" strike="noStrike" kern="1200" dirty="0" smtClean="0">
                          <a:solidFill>
                            <a:srgbClr val="454545"/>
                          </a:solidFill>
                          <a:effectLst/>
                          <a:latin typeface="+mj-lt"/>
                          <a:ea typeface="+mn-ea"/>
                          <a:cs typeface="+mn-cs"/>
                        </a:rPr>
                        <a:t>Honda Motor Co., Ltd.</a:t>
                      </a:r>
                      <a:endParaRPr lang="en-CA" sz="1600" b="0" i="0" u="none" strike="noStrike" kern="1200" dirty="0">
                        <a:solidFill>
                          <a:srgbClr val="454545"/>
                        </a:solidFill>
                        <a:effectLst/>
                        <a:latin typeface="+mj-lt"/>
                        <a:ea typeface="+mn-ea"/>
                        <a:cs typeface="+mn-cs"/>
                      </a:endParaRPr>
                    </a:p>
                  </a:txBody>
                  <a:tcPr marL="7620" marR="7620" marT="7620" marB="0" anchor="b"/>
                </a:tc>
                <a:tc>
                  <a:txBody>
                    <a:bodyPr/>
                    <a:lstStyle/>
                    <a:p>
                      <a:pPr marL="0" algn="ctr" defTabSz="457200" rtl="0" eaLnBrk="1" fontAlgn="b" latinLnBrk="0" hangingPunct="1"/>
                      <a:r>
                        <a:rPr lang="en-CA" sz="1600" b="0" i="0" u="none" strike="noStrike" kern="1200" dirty="0">
                          <a:solidFill>
                            <a:srgbClr val="454545"/>
                          </a:solidFill>
                          <a:effectLst/>
                          <a:latin typeface="+mj-lt"/>
                          <a:ea typeface="+mn-ea"/>
                          <a:cs typeface="+mn-cs"/>
                        </a:rPr>
                        <a:t>287</a:t>
                      </a:r>
                    </a:p>
                  </a:txBody>
                  <a:tcPr marL="7620" marR="7620" marT="7620" marB="0" anchor="b"/>
                </a:tc>
              </a:tr>
              <a:tr h="239452">
                <a:tc>
                  <a:txBody>
                    <a:bodyPr/>
                    <a:lstStyle/>
                    <a:p>
                      <a:pPr marL="0" algn="l" defTabSz="457200" rtl="0" eaLnBrk="1" fontAlgn="b" latinLnBrk="0" hangingPunct="1"/>
                      <a:r>
                        <a:rPr lang="en-CA" sz="1600" b="0" i="0" u="none" strike="noStrike" kern="1200" dirty="0" smtClean="0">
                          <a:solidFill>
                            <a:srgbClr val="454545"/>
                          </a:solidFill>
                          <a:effectLst/>
                          <a:latin typeface="+mj-lt"/>
                          <a:ea typeface="+mn-ea"/>
                          <a:cs typeface="+mn-cs"/>
                        </a:rPr>
                        <a:t>Ford Global Technologies, LLC</a:t>
                      </a:r>
                      <a:endParaRPr lang="en-CA" sz="1600" b="0" i="0" u="none" strike="noStrike" kern="1200" dirty="0">
                        <a:solidFill>
                          <a:srgbClr val="454545"/>
                        </a:solidFill>
                        <a:effectLst/>
                        <a:latin typeface="+mj-lt"/>
                        <a:ea typeface="+mn-ea"/>
                        <a:cs typeface="+mn-cs"/>
                      </a:endParaRPr>
                    </a:p>
                  </a:txBody>
                  <a:tcPr marL="7620" marR="7620" marT="7620" marB="0" anchor="b"/>
                </a:tc>
                <a:tc>
                  <a:txBody>
                    <a:bodyPr/>
                    <a:lstStyle/>
                    <a:p>
                      <a:pPr marL="0" algn="ctr" defTabSz="457200" rtl="0" eaLnBrk="1" fontAlgn="b" latinLnBrk="0" hangingPunct="1"/>
                      <a:r>
                        <a:rPr lang="en-CA" sz="1600" b="0" i="0" u="none" strike="noStrike" kern="1200" dirty="0">
                          <a:solidFill>
                            <a:srgbClr val="454545"/>
                          </a:solidFill>
                          <a:effectLst/>
                          <a:latin typeface="+mj-lt"/>
                          <a:ea typeface="+mn-ea"/>
                          <a:cs typeface="+mn-cs"/>
                        </a:rPr>
                        <a:t>254</a:t>
                      </a:r>
                    </a:p>
                  </a:txBody>
                  <a:tcPr marL="7620" marR="7620" marT="7620" marB="0" anchor="b"/>
                </a:tc>
              </a:tr>
              <a:tr h="239452">
                <a:tc>
                  <a:txBody>
                    <a:bodyPr/>
                    <a:lstStyle/>
                    <a:p>
                      <a:pPr marL="0" algn="l" defTabSz="457200" rtl="0" eaLnBrk="1" fontAlgn="b" latinLnBrk="0" hangingPunct="1"/>
                      <a:r>
                        <a:rPr lang="en-CA" sz="1600" b="0" i="0" u="none" strike="noStrike" kern="1200" dirty="0" smtClean="0">
                          <a:solidFill>
                            <a:srgbClr val="454545"/>
                          </a:solidFill>
                          <a:effectLst/>
                          <a:latin typeface="+mj-lt"/>
                          <a:ea typeface="+mn-ea"/>
                          <a:cs typeface="+mn-cs"/>
                        </a:rPr>
                        <a:t>Dyson Technology Limited</a:t>
                      </a:r>
                      <a:endParaRPr lang="en-CA" sz="1600" b="0" i="0" u="none" strike="noStrike" kern="1200" dirty="0">
                        <a:solidFill>
                          <a:srgbClr val="454545"/>
                        </a:solidFill>
                        <a:effectLst/>
                        <a:latin typeface="+mj-lt"/>
                        <a:ea typeface="+mn-ea"/>
                        <a:cs typeface="+mn-cs"/>
                      </a:endParaRPr>
                    </a:p>
                  </a:txBody>
                  <a:tcPr marL="7620" marR="7620" marT="7620" marB="0" anchor="b"/>
                </a:tc>
                <a:tc>
                  <a:txBody>
                    <a:bodyPr/>
                    <a:lstStyle/>
                    <a:p>
                      <a:pPr marL="0" algn="ctr" defTabSz="457200" rtl="0" eaLnBrk="1" fontAlgn="b" latinLnBrk="0" hangingPunct="1"/>
                      <a:r>
                        <a:rPr lang="en-CA" sz="1600" b="0" i="0" u="none" strike="noStrike" kern="1200" dirty="0">
                          <a:solidFill>
                            <a:srgbClr val="454545"/>
                          </a:solidFill>
                          <a:effectLst/>
                          <a:latin typeface="+mj-lt"/>
                          <a:ea typeface="+mn-ea"/>
                          <a:cs typeface="+mn-cs"/>
                        </a:rPr>
                        <a:t>235</a:t>
                      </a:r>
                    </a:p>
                  </a:txBody>
                  <a:tcPr marL="7620" marR="7620" marT="7620" marB="0" anchor="b"/>
                </a:tc>
              </a:tr>
              <a:tr h="239452">
                <a:tc>
                  <a:txBody>
                    <a:bodyPr/>
                    <a:lstStyle/>
                    <a:p>
                      <a:pPr marL="0" algn="l" defTabSz="457200" rtl="0" eaLnBrk="1" fontAlgn="b" latinLnBrk="0" hangingPunct="1"/>
                      <a:r>
                        <a:rPr lang="en-CA" sz="1600" b="0" i="0" u="none" strike="noStrike" kern="1200" dirty="0" smtClean="0">
                          <a:solidFill>
                            <a:srgbClr val="454545"/>
                          </a:solidFill>
                          <a:effectLst/>
                          <a:latin typeface="+mj-lt"/>
                          <a:ea typeface="+mn-ea"/>
                          <a:cs typeface="+mn-cs"/>
                        </a:rPr>
                        <a:t>Delta Faucet Company</a:t>
                      </a:r>
                      <a:endParaRPr lang="en-CA" sz="1600" b="0" i="0" u="none" strike="noStrike" kern="1200" dirty="0">
                        <a:solidFill>
                          <a:srgbClr val="454545"/>
                        </a:solidFill>
                        <a:effectLst/>
                        <a:latin typeface="+mj-lt"/>
                        <a:ea typeface="+mn-ea"/>
                        <a:cs typeface="+mn-cs"/>
                      </a:endParaRPr>
                    </a:p>
                  </a:txBody>
                  <a:tcPr marL="7620" marR="7620" marT="7620" marB="0" anchor="b"/>
                </a:tc>
                <a:tc>
                  <a:txBody>
                    <a:bodyPr/>
                    <a:lstStyle/>
                    <a:p>
                      <a:pPr marL="0" algn="ctr" defTabSz="457200" rtl="0" eaLnBrk="1" fontAlgn="b" latinLnBrk="0" hangingPunct="1"/>
                      <a:r>
                        <a:rPr lang="en-CA" sz="1600" b="0" i="0" u="none" strike="noStrike" kern="1200" dirty="0">
                          <a:solidFill>
                            <a:srgbClr val="454545"/>
                          </a:solidFill>
                          <a:effectLst/>
                          <a:latin typeface="+mj-lt"/>
                          <a:ea typeface="+mn-ea"/>
                          <a:cs typeface="+mn-cs"/>
                        </a:rPr>
                        <a:t>234</a:t>
                      </a:r>
                    </a:p>
                  </a:txBody>
                  <a:tcPr marL="7620" marR="7620" marT="7620" marB="0" anchor="b"/>
                </a:tc>
              </a:tr>
              <a:tr h="239452">
                <a:tc>
                  <a:txBody>
                    <a:bodyPr/>
                    <a:lstStyle/>
                    <a:p>
                      <a:pPr marL="0" algn="l" defTabSz="457200" rtl="0" eaLnBrk="1" fontAlgn="b" latinLnBrk="0" hangingPunct="1"/>
                      <a:r>
                        <a:rPr lang="en-CA" sz="1600" b="0" i="0" u="none" strike="noStrike" kern="1200" dirty="0" smtClean="0">
                          <a:solidFill>
                            <a:srgbClr val="454545"/>
                          </a:solidFill>
                          <a:effectLst/>
                          <a:latin typeface="+mj-lt"/>
                          <a:ea typeface="+mn-ea"/>
                          <a:cs typeface="+mn-cs"/>
                        </a:rPr>
                        <a:t>GM Global Technology Operations LLC</a:t>
                      </a:r>
                      <a:endParaRPr lang="en-CA" sz="1600" b="0" i="0" u="none" strike="noStrike" kern="1200" dirty="0">
                        <a:solidFill>
                          <a:srgbClr val="454545"/>
                        </a:solidFill>
                        <a:effectLst/>
                        <a:latin typeface="+mj-lt"/>
                        <a:ea typeface="+mn-ea"/>
                        <a:cs typeface="+mn-cs"/>
                      </a:endParaRPr>
                    </a:p>
                  </a:txBody>
                  <a:tcPr marL="7620" marR="7620" marT="7620" marB="0" anchor="b"/>
                </a:tc>
                <a:tc>
                  <a:txBody>
                    <a:bodyPr/>
                    <a:lstStyle/>
                    <a:p>
                      <a:pPr marL="0" algn="ctr" defTabSz="457200" rtl="0" eaLnBrk="1" fontAlgn="b" latinLnBrk="0" hangingPunct="1"/>
                      <a:r>
                        <a:rPr lang="en-CA" sz="1600" b="0" i="0" u="none" strike="noStrike" kern="1200" dirty="0">
                          <a:solidFill>
                            <a:srgbClr val="454545"/>
                          </a:solidFill>
                          <a:effectLst/>
                          <a:latin typeface="+mj-lt"/>
                          <a:ea typeface="+mn-ea"/>
                          <a:cs typeface="+mn-cs"/>
                        </a:rPr>
                        <a:t>226</a:t>
                      </a:r>
                    </a:p>
                  </a:txBody>
                  <a:tcPr marL="7620" marR="7620" marT="7620" marB="0" anchor="b"/>
                </a:tc>
              </a:tr>
            </a:tbl>
          </a:graphicData>
        </a:graphic>
      </p:graphicFrame>
      <p:sp>
        <p:nvSpPr>
          <p:cNvPr id="19" name="TextBox 18"/>
          <p:cNvSpPr txBox="1"/>
          <p:nvPr/>
        </p:nvSpPr>
        <p:spPr>
          <a:xfrm>
            <a:off x="838200" y="1295400"/>
            <a:ext cx="7239000" cy="707886"/>
          </a:xfrm>
          <a:prstGeom prst="rect">
            <a:avLst/>
          </a:prstGeom>
          <a:noFill/>
        </p:spPr>
        <p:txBody>
          <a:bodyPr wrap="square" rtlCol="0">
            <a:spAutoFit/>
          </a:bodyPr>
          <a:lstStyle/>
          <a:p>
            <a:pPr algn="ctr"/>
            <a:r>
              <a:rPr lang="en-CA" sz="2000" b="1" dirty="0" smtClean="0">
                <a:latin typeface="Century Gothic" panose="020B0502020202020204" pitchFamily="34" charset="0"/>
              </a:rPr>
              <a:t>Top 10 Filers </a:t>
            </a:r>
          </a:p>
          <a:p>
            <a:pPr algn="ctr"/>
            <a:r>
              <a:rPr lang="en-CA" sz="2000" b="1" dirty="0" smtClean="0">
                <a:latin typeface="Century Gothic" panose="020B0502020202020204" pitchFamily="34" charset="0"/>
              </a:rPr>
              <a:t>2013-18</a:t>
            </a:r>
            <a:endParaRPr lang="en-CA" sz="2000" b="1" dirty="0">
              <a:latin typeface="Century Gothic" panose="020B0502020202020204" pitchFamily="34" charset="0"/>
            </a:endParaRPr>
          </a:p>
        </p:txBody>
      </p:sp>
      <p:sp>
        <p:nvSpPr>
          <p:cNvPr id="20" name="Rectangle 19"/>
          <p:cNvSpPr/>
          <p:nvPr/>
        </p:nvSpPr>
        <p:spPr>
          <a:xfrm>
            <a:off x="952500" y="304800"/>
            <a:ext cx="7239000" cy="553998"/>
          </a:xfrm>
          <a:prstGeom prst="rect">
            <a:avLst/>
          </a:prstGeom>
        </p:spPr>
        <p:txBody>
          <a:bodyPr wrap="square">
            <a:spAutoFit/>
          </a:bodyPr>
          <a:lstStyle/>
          <a:p>
            <a:pPr algn="ctr"/>
            <a:r>
              <a:rPr lang="en-CA" sz="3000" b="1" dirty="0">
                <a:solidFill>
                  <a:srgbClr val="1F497D"/>
                </a:solidFill>
                <a:latin typeface="Century Gothic" pitchFamily="34" charset="0"/>
                <a:ea typeface="ヒラギノ角ゴ Pro W3" pitchFamily="126" charset="-128"/>
              </a:rPr>
              <a:t>Industrial Design in Canada: </a:t>
            </a:r>
            <a:r>
              <a:rPr lang="en-CA" sz="3000" b="1" dirty="0" smtClean="0">
                <a:solidFill>
                  <a:srgbClr val="1F497D"/>
                </a:solidFill>
                <a:latin typeface="Century Gothic" pitchFamily="34" charset="0"/>
                <a:ea typeface="ヒラギノ角ゴ Pro W3" pitchFamily="126" charset="-128"/>
              </a:rPr>
              <a:t>Top Filers</a:t>
            </a:r>
            <a:endParaRPr lang="en-CA" sz="3000" dirty="0"/>
          </a:p>
        </p:txBody>
      </p:sp>
    </p:spTree>
    <p:extLst>
      <p:ext uri="{BB962C8B-B14F-4D97-AF65-F5344CB8AC3E}">
        <p14:creationId xmlns:p14="http://schemas.microsoft.com/office/powerpoint/2010/main" val="145826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 y="274639"/>
            <a:ext cx="8991600" cy="792162"/>
          </a:xfrm>
        </p:spPr>
        <p:txBody>
          <a:bodyPr>
            <a:noAutofit/>
          </a:bodyPr>
          <a:lstStyle/>
          <a:p>
            <a:pPr algn="ctr">
              <a:tabLst>
                <a:tab pos="6373813" algn="l"/>
              </a:tabLst>
            </a:pPr>
            <a:r>
              <a:rPr lang="en-CA" sz="3000" b="1" dirty="0">
                <a:solidFill>
                  <a:schemeClr val="tx2"/>
                </a:solidFill>
              </a:rPr>
              <a:t>Changes to the Industrial Design Regime</a:t>
            </a:r>
            <a:endParaRPr lang="en-CA" sz="3000" b="1" i="1" dirty="0">
              <a:solidFill>
                <a:schemeClr val="tx2"/>
              </a:solidFill>
            </a:endParaRPr>
          </a:p>
        </p:txBody>
      </p:sp>
      <p:sp>
        <p:nvSpPr>
          <p:cNvPr id="3" name="Content Placeholder 2"/>
          <p:cNvSpPr>
            <a:spLocks noGrp="1"/>
          </p:cNvSpPr>
          <p:nvPr>
            <p:ph idx="1"/>
            <p:custDataLst>
              <p:tags r:id="rId2"/>
            </p:custDataLst>
          </p:nvPr>
        </p:nvSpPr>
        <p:spPr>
          <a:xfrm>
            <a:off x="609600" y="1436688"/>
            <a:ext cx="8001000" cy="4689475"/>
          </a:xfrm>
        </p:spPr>
        <p:txBody>
          <a:bodyPr/>
          <a:lstStyle/>
          <a:p>
            <a:pPr>
              <a:buClrTx/>
            </a:pPr>
            <a:r>
              <a:rPr lang="en-CA" sz="1800" dirty="0" smtClean="0">
                <a:solidFill>
                  <a:schemeClr val="tx1"/>
                </a:solidFill>
              </a:rPr>
              <a:t>Canada is poised to accede to the Hague Agreement and significantly modernize Canada’s industrial design regime with a coming into force date of November 5, 2018.</a:t>
            </a:r>
          </a:p>
          <a:p>
            <a:pPr marL="0" indent="0">
              <a:buClrTx/>
              <a:buNone/>
            </a:pPr>
            <a:endParaRPr lang="en-CA" sz="1800" dirty="0" smtClean="0">
              <a:solidFill>
                <a:schemeClr val="tx1"/>
              </a:solidFill>
            </a:endParaRPr>
          </a:p>
          <a:p>
            <a:pPr>
              <a:buClrTx/>
            </a:pPr>
            <a:r>
              <a:rPr lang="en-CA" sz="1800" dirty="0" smtClean="0">
                <a:solidFill>
                  <a:schemeClr val="tx1"/>
                </a:solidFill>
              </a:rPr>
              <a:t>Membership in the </a:t>
            </a:r>
            <a:r>
              <a:rPr lang="en-CA" sz="1800" b="1" dirty="0" smtClean="0">
                <a:solidFill>
                  <a:schemeClr val="tx1"/>
                </a:solidFill>
              </a:rPr>
              <a:t>Hague Agreement</a:t>
            </a:r>
            <a:r>
              <a:rPr lang="en-CA" sz="1800" dirty="0" smtClean="0">
                <a:solidFill>
                  <a:schemeClr val="tx1"/>
                </a:solidFill>
              </a:rPr>
              <a:t> means key benefits for business:</a:t>
            </a:r>
          </a:p>
          <a:p>
            <a:pPr lvl="1">
              <a:buClrTx/>
            </a:pPr>
            <a:r>
              <a:rPr lang="en-CA" sz="1600" dirty="0" smtClean="0">
                <a:solidFill>
                  <a:schemeClr val="tx1"/>
                </a:solidFill>
              </a:rPr>
              <a:t>One application, one payment, one currency, one place;</a:t>
            </a:r>
          </a:p>
          <a:p>
            <a:pPr lvl="1">
              <a:buClrTx/>
            </a:pPr>
            <a:r>
              <a:rPr lang="en-CA" sz="1600" dirty="0" smtClean="0">
                <a:solidFill>
                  <a:schemeClr val="tx1"/>
                </a:solidFill>
              </a:rPr>
              <a:t>Simpler rights maintenance and management.</a:t>
            </a:r>
          </a:p>
          <a:p>
            <a:pPr lvl="1">
              <a:buClrTx/>
            </a:pPr>
            <a:endParaRPr lang="en-CA" sz="1800" dirty="0" smtClean="0">
              <a:solidFill>
                <a:schemeClr val="tx1"/>
              </a:solidFill>
            </a:endParaRPr>
          </a:p>
          <a:p>
            <a:pPr>
              <a:buClrTx/>
            </a:pPr>
            <a:r>
              <a:rPr lang="en-CA" sz="1800" b="1" dirty="0" smtClean="0">
                <a:solidFill>
                  <a:schemeClr val="tx1"/>
                </a:solidFill>
              </a:rPr>
              <a:t>Modernizing</a:t>
            </a:r>
            <a:r>
              <a:rPr lang="en-CA" sz="1800" dirty="0" smtClean="0">
                <a:solidFill>
                  <a:schemeClr val="tx1"/>
                </a:solidFill>
              </a:rPr>
              <a:t> Canada’s industrial design regime also has key benefits for business:</a:t>
            </a:r>
          </a:p>
          <a:p>
            <a:pPr lvl="1">
              <a:buClrTx/>
            </a:pPr>
            <a:r>
              <a:rPr lang="en-CA" sz="1600" dirty="0" smtClean="0">
                <a:solidFill>
                  <a:schemeClr val="tx1"/>
                </a:solidFill>
              </a:rPr>
              <a:t>Increased term of protection – from 10 to 15 years;</a:t>
            </a:r>
          </a:p>
          <a:p>
            <a:pPr lvl="1">
              <a:buClrTx/>
            </a:pPr>
            <a:r>
              <a:rPr lang="en-CA" sz="1600" dirty="0" smtClean="0">
                <a:solidFill>
                  <a:schemeClr val="tx1"/>
                </a:solidFill>
              </a:rPr>
              <a:t>Less red tape;</a:t>
            </a:r>
          </a:p>
          <a:p>
            <a:pPr lvl="1">
              <a:buClrTx/>
            </a:pPr>
            <a:r>
              <a:rPr lang="en-CA" sz="1600" dirty="0" smtClean="0">
                <a:solidFill>
                  <a:schemeClr val="tx1"/>
                </a:solidFill>
              </a:rPr>
              <a:t>Enhanced e-services.</a:t>
            </a:r>
            <a:endParaRPr lang="en-CA" sz="1600" dirty="0">
              <a:solidFill>
                <a:schemeClr val="tx1"/>
              </a:solidFill>
            </a:endParaRPr>
          </a:p>
        </p:txBody>
      </p:sp>
      <p:sp>
        <p:nvSpPr>
          <p:cNvPr id="4" name="Slide Number Placeholder 3"/>
          <p:cNvSpPr>
            <a:spLocks noGrp="1"/>
          </p:cNvSpPr>
          <p:nvPr>
            <p:ph type="sldNum" sz="quarter" idx="10"/>
            <p:custDataLst>
              <p:tags r:id="rId3"/>
            </p:custDataLst>
          </p:nvPr>
        </p:nvSpPr>
        <p:spPr>
          <a:xfrm>
            <a:off x="395536" y="6237312"/>
            <a:ext cx="982663" cy="365125"/>
          </a:xfrm>
        </p:spPr>
        <p:txBody>
          <a:bodyPr/>
          <a:lstStyle/>
          <a:p>
            <a:fld id="{78075564-AF6E-40FC-905A-F6C5E8D29614}" type="slidenum">
              <a:rPr lang="en-US" altLang="en-US" smtClean="0"/>
              <a:pPr/>
              <a:t>14</a:t>
            </a:fld>
            <a:endParaRPr lang="en-US" altLang="en-US" dirty="0"/>
          </a:p>
        </p:txBody>
      </p:sp>
    </p:spTree>
    <p:extLst>
      <p:ext uri="{BB962C8B-B14F-4D97-AF65-F5344CB8AC3E}">
        <p14:creationId xmlns:p14="http://schemas.microsoft.com/office/powerpoint/2010/main" val="3962281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02196" y="274638"/>
            <a:ext cx="7939608" cy="985837"/>
          </a:xfrm>
        </p:spPr>
        <p:txBody>
          <a:bodyPr>
            <a:noAutofit/>
          </a:bodyPr>
          <a:lstStyle/>
          <a:p>
            <a:pPr algn="ctr">
              <a:tabLst>
                <a:tab pos="6373813" algn="l"/>
              </a:tabLst>
            </a:pPr>
            <a:r>
              <a:rPr lang="en-CA" sz="3000" b="1" dirty="0" smtClean="0">
                <a:solidFill>
                  <a:schemeClr val="tx2"/>
                </a:solidFill>
              </a:rPr>
              <a:t>Changes to the Industrial Design Regime </a:t>
            </a:r>
            <a:r>
              <a:rPr lang="en-CA" sz="3000" b="1" i="1" dirty="0" smtClean="0">
                <a:solidFill>
                  <a:schemeClr val="tx2"/>
                </a:solidFill>
              </a:rPr>
              <a:t>Industrial Design</a:t>
            </a:r>
            <a:r>
              <a:rPr lang="en-CA" sz="3000" b="1" dirty="0" smtClean="0">
                <a:solidFill>
                  <a:schemeClr val="tx2"/>
                </a:solidFill>
              </a:rPr>
              <a:t> </a:t>
            </a:r>
            <a:r>
              <a:rPr lang="en-CA" sz="3000" b="1" i="1" dirty="0" smtClean="0">
                <a:solidFill>
                  <a:schemeClr val="tx2"/>
                </a:solidFill>
              </a:rPr>
              <a:t>Act</a:t>
            </a:r>
            <a:endParaRPr lang="en-CA" sz="3000" b="1" i="1" dirty="0">
              <a:solidFill>
                <a:schemeClr val="tx2"/>
              </a:solidFill>
            </a:endParaRPr>
          </a:p>
        </p:txBody>
      </p:sp>
      <p:sp>
        <p:nvSpPr>
          <p:cNvPr id="3" name="Content Placeholder 2"/>
          <p:cNvSpPr>
            <a:spLocks noGrp="1"/>
          </p:cNvSpPr>
          <p:nvPr>
            <p:ph idx="1"/>
            <p:custDataLst>
              <p:tags r:id="rId2"/>
            </p:custDataLst>
          </p:nvPr>
        </p:nvSpPr>
        <p:spPr>
          <a:xfrm>
            <a:off x="2438400" y="1436688"/>
            <a:ext cx="6172200" cy="4689475"/>
          </a:xfrm>
        </p:spPr>
        <p:txBody>
          <a:bodyPr/>
          <a:lstStyle/>
          <a:p>
            <a:pPr>
              <a:buClrTx/>
            </a:pPr>
            <a:r>
              <a:rPr lang="en-CA" sz="1800" dirty="0" smtClean="0">
                <a:solidFill>
                  <a:schemeClr val="tx1"/>
                </a:solidFill>
                <a:hlinkClick r:id="rId7"/>
              </a:rPr>
              <a:t>The </a:t>
            </a:r>
            <a:r>
              <a:rPr lang="en-CA" sz="1800" dirty="0">
                <a:solidFill>
                  <a:schemeClr val="tx1"/>
                </a:solidFill>
                <a:hlinkClick r:id="rId7"/>
              </a:rPr>
              <a:t>Act </a:t>
            </a:r>
            <a:r>
              <a:rPr lang="en-CA" sz="1800" dirty="0" smtClean="0">
                <a:solidFill>
                  <a:schemeClr val="tx1"/>
                </a:solidFill>
              </a:rPr>
              <a:t>was</a:t>
            </a:r>
            <a:r>
              <a:rPr lang="en-CA" sz="1800" i="1" dirty="0" smtClean="0">
                <a:solidFill>
                  <a:schemeClr val="tx1"/>
                </a:solidFill>
              </a:rPr>
              <a:t> </a:t>
            </a:r>
            <a:r>
              <a:rPr lang="en-CA" sz="1800" dirty="0" smtClean="0">
                <a:solidFill>
                  <a:schemeClr val="tx1"/>
                </a:solidFill>
              </a:rPr>
              <a:t>amended </a:t>
            </a:r>
            <a:r>
              <a:rPr lang="en-CA" sz="1800" dirty="0">
                <a:solidFill>
                  <a:schemeClr val="tx1"/>
                </a:solidFill>
              </a:rPr>
              <a:t>in December </a:t>
            </a:r>
            <a:r>
              <a:rPr lang="en-CA" sz="1800" dirty="0" smtClean="0">
                <a:solidFill>
                  <a:schemeClr val="tx1"/>
                </a:solidFill>
              </a:rPr>
              <a:t>2014: first </a:t>
            </a:r>
            <a:r>
              <a:rPr lang="en-CA" sz="1800" dirty="0">
                <a:solidFill>
                  <a:schemeClr val="tx1"/>
                </a:solidFill>
              </a:rPr>
              <a:t>substantive update of the Act since 2001</a:t>
            </a:r>
            <a:r>
              <a:rPr lang="en-CA" sz="1800" dirty="0" smtClean="0">
                <a:solidFill>
                  <a:schemeClr val="tx1"/>
                </a:solidFill>
              </a:rPr>
              <a:t>.</a:t>
            </a:r>
          </a:p>
          <a:p>
            <a:pPr>
              <a:buClrTx/>
            </a:pPr>
            <a:endParaRPr lang="en-CA" sz="1800" dirty="0" smtClean="0">
              <a:solidFill>
                <a:schemeClr val="tx1"/>
              </a:solidFill>
            </a:endParaRPr>
          </a:p>
          <a:p>
            <a:pPr>
              <a:buClrTx/>
            </a:pPr>
            <a:r>
              <a:rPr lang="en-CA" sz="1800" dirty="0" smtClean="0">
                <a:solidFill>
                  <a:schemeClr val="tx1"/>
                </a:solidFill>
              </a:rPr>
              <a:t>Highlights include:</a:t>
            </a:r>
            <a:endParaRPr lang="en-CA" sz="1800" dirty="0">
              <a:solidFill>
                <a:schemeClr val="tx1"/>
              </a:solidFill>
            </a:endParaRPr>
          </a:p>
          <a:p>
            <a:pPr lvl="1">
              <a:buClrTx/>
            </a:pPr>
            <a:r>
              <a:rPr lang="en-CA" sz="1400" dirty="0" smtClean="0">
                <a:solidFill>
                  <a:schemeClr val="tx1"/>
                </a:solidFill>
              </a:rPr>
              <a:t>Clarification that a certified copy of an entry in the Register of Industrial Designs is admissible evidence in any court.  </a:t>
            </a:r>
          </a:p>
          <a:p>
            <a:pPr lvl="1">
              <a:buClrTx/>
            </a:pPr>
            <a:r>
              <a:rPr lang="en-CA" sz="1400" dirty="0" smtClean="0">
                <a:solidFill>
                  <a:schemeClr val="tx1"/>
                </a:solidFill>
              </a:rPr>
              <a:t>Any error in the Register of Industrial Designs may be corrected within six months, if the mistake is obvious from documents in the Minister’s possession. Previously, corrections were limited to clerical errors. </a:t>
            </a:r>
          </a:p>
          <a:p>
            <a:pPr lvl="1">
              <a:buClrTx/>
            </a:pPr>
            <a:r>
              <a:rPr lang="en-CA" sz="1400" dirty="0" smtClean="0">
                <a:solidFill>
                  <a:schemeClr val="tx1"/>
                </a:solidFill>
              </a:rPr>
              <a:t>Codification and modernization of the novelty test.</a:t>
            </a:r>
          </a:p>
          <a:p>
            <a:pPr lvl="1">
              <a:buClrTx/>
            </a:pPr>
            <a:r>
              <a:rPr lang="en-CA" sz="1400" dirty="0" smtClean="0">
                <a:solidFill>
                  <a:schemeClr val="tx1"/>
                </a:solidFill>
              </a:rPr>
              <a:t>Mandatory publication of applications after 30 months.</a:t>
            </a:r>
          </a:p>
          <a:p>
            <a:pPr lvl="1">
              <a:buClrTx/>
            </a:pPr>
            <a:r>
              <a:rPr lang="en-CA" sz="1400" dirty="0" smtClean="0">
                <a:solidFill>
                  <a:schemeClr val="tx1"/>
                </a:solidFill>
              </a:rPr>
              <a:t>Extended </a:t>
            </a:r>
            <a:r>
              <a:rPr lang="en-CA" sz="1400" dirty="0">
                <a:solidFill>
                  <a:schemeClr val="tx1"/>
                </a:solidFill>
              </a:rPr>
              <a:t>the maximum term of protection from 10 to 15 </a:t>
            </a:r>
            <a:r>
              <a:rPr lang="en-CA" sz="1400" dirty="0" smtClean="0">
                <a:solidFill>
                  <a:schemeClr val="tx1"/>
                </a:solidFill>
              </a:rPr>
              <a:t>years.</a:t>
            </a:r>
          </a:p>
          <a:p>
            <a:pPr marL="457200" lvl="1" indent="0">
              <a:buClrTx/>
              <a:buNone/>
            </a:pPr>
            <a:endParaRPr lang="en-CA" sz="1600" dirty="0">
              <a:solidFill>
                <a:schemeClr val="tx1"/>
              </a:solidFill>
            </a:endParaRPr>
          </a:p>
        </p:txBody>
      </p:sp>
      <p:sp>
        <p:nvSpPr>
          <p:cNvPr id="4" name="Slide Number Placeholder 3"/>
          <p:cNvSpPr>
            <a:spLocks noGrp="1"/>
          </p:cNvSpPr>
          <p:nvPr>
            <p:ph type="sldNum" sz="quarter" idx="10"/>
            <p:custDataLst>
              <p:tags r:id="rId3"/>
            </p:custDataLst>
          </p:nvPr>
        </p:nvSpPr>
        <p:spPr>
          <a:xfrm>
            <a:off x="395536" y="6237312"/>
            <a:ext cx="982663" cy="365125"/>
          </a:xfrm>
        </p:spPr>
        <p:txBody>
          <a:bodyPr/>
          <a:lstStyle/>
          <a:p>
            <a:fld id="{78075564-AF6E-40FC-905A-F6C5E8D29614}" type="slidenum">
              <a:rPr lang="en-US" altLang="en-US" smtClean="0"/>
              <a:pPr/>
              <a:t>15</a:t>
            </a:fld>
            <a:endParaRPr lang="en-US" altLang="en-US" dirty="0"/>
          </a:p>
        </p:txBody>
      </p:sp>
      <p:pic>
        <p:nvPicPr>
          <p:cNvPr id="4099" name="Picture 3" descr="S:\CID\Policy\Shared Folder - GCDocs\WIPO - Hague Working Group Meeting and Seminar\Seminar\Images\parking_mete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1561" y="914400"/>
            <a:ext cx="1554938" cy="5295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custDataLst>
              <p:tags r:id="rId4"/>
            </p:custDataLst>
          </p:nvPr>
        </p:nvSpPr>
        <p:spPr>
          <a:xfrm>
            <a:off x="1905000" y="5519410"/>
            <a:ext cx="1764912" cy="553998"/>
          </a:xfrm>
          <a:prstGeom prst="rect">
            <a:avLst/>
          </a:prstGeom>
          <a:noFill/>
        </p:spPr>
        <p:txBody>
          <a:bodyPr wrap="square" rtlCol="0">
            <a:spAutoFit/>
          </a:bodyPr>
          <a:lstStyle/>
          <a:p>
            <a:pPr algn="ctr"/>
            <a:r>
              <a:rPr lang="en-CA" sz="1000" dirty="0" smtClean="0">
                <a:latin typeface="Century Gothic" panose="020B0502020202020204" pitchFamily="34" charset="0"/>
              </a:rPr>
              <a:t>Parking Meter by J.J Mackay Canada Limited</a:t>
            </a:r>
          </a:p>
          <a:p>
            <a:pPr algn="ctr"/>
            <a:r>
              <a:rPr lang="en-CA" sz="1000" dirty="0" smtClean="0">
                <a:latin typeface="Century Gothic" panose="020B0502020202020204" pitchFamily="34" charset="0"/>
              </a:rPr>
              <a:t>(ID registration 164824</a:t>
            </a:r>
            <a:r>
              <a:rPr lang="en-CA" sz="1000" dirty="0">
                <a:latin typeface="Century Gothic" panose="020B0502020202020204" pitchFamily="34" charset="0"/>
              </a:rPr>
              <a:t>)</a:t>
            </a:r>
          </a:p>
        </p:txBody>
      </p:sp>
    </p:spTree>
    <p:extLst>
      <p:ext uri="{BB962C8B-B14F-4D97-AF65-F5344CB8AC3E}">
        <p14:creationId xmlns:p14="http://schemas.microsoft.com/office/powerpoint/2010/main" val="277997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381000" y="1600200"/>
            <a:ext cx="8342355" cy="4114800"/>
          </a:xfrm>
        </p:spPr>
        <p:txBody>
          <a:bodyPr/>
          <a:lstStyle/>
          <a:p>
            <a:pPr>
              <a:buClrTx/>
              <a:buFont typeface="Arial" panose="020B0604020202020204" pitchFamily="34" charset="0"/>
              <a:buChar char="•"/>
            </a:pPr>
            <a:r>
              <a:rPr lang="en-CA" sz="1800" dirty="0" smtClean="0">
                <a:solidFill>
                  <a:schemeClr val="tx1"/>
                </a:solidFill>
              </a:rPr>
              <a:t>The </a:t>
            </a:r>
            <a:r>
              <a:rPr lang="en-CA" sz="1800" dirty="0">
                <a:solidFill>
                  <a:schemeClr val="tx1"/>
                </a:solidFill>
                <a:hlinkClick r:id="rId6"/>
              </a:rPr>
              <a:t>final Regulations </a:t>
            </a:r>
            <a:r>
              <a:rPr lang="en-CA" sz="1800" dirty="0">
                <a:solidFill>
                  <a:schemeClr val="tx1"/>
                </a:solidFill>
              </a:rPr>
              <a:t>were published in the </a:t>
            </a:r>
            <a:r>
              <a:rPr lang="en-CA" sz="1800" i="1" dirty="0">
                <a:solidFill>
                  <a:schemeClr val="tx1"/>
                </a:solidFill>
              </a:rPr>
              <a:t>Canada Gazette</a:t>
            </a:r>
            <a:r>
              <a:rPr lang="en-CA" sz="1800" dirty="0">
                <a:solidFill>
                  <a:schemeClr val="tx1"/>
                </a:solidFill>
              </a:rPr>
              <a:t>, Part II, on June 27, </a:t>
            </a:r>
            <a:r>
              <a:rPr lang="en-CA" sz="1800" dirty="0" smtClean="0">
                <a:solidFill>
                  <a:schemeClr val="tx1"/>
                </a:solidFill>
              </a:rPr>
              <a:t>2018. </a:t>
            </a:r>
          </a:p>
          <a:p>
            <a:pPr>
              <a:buClrTx/>
              <a:buFont typeface="Arial" panose="020B0604020202020204" pitchFamily="34" charset="0"/>
              <a:buChar char="•"/>
            </a:pPr>
            <a:r>
              <a:rPr lang="en-CA" sz="1800" dirty="0" smtClean="0">
                <a:solidFill>
                  <a:schemeClr val="tx1"/>
                </a:solidFill>
              </a:rPr>
              <a:t>Highlights include:</a:t>
            </a:r>
          </a:p>
          <a:p>
            <a:pPr lvl="1">
              <a:buClrTx/>
              <a:buFont typeface="Arial" panose="020B0604020202020204" pitchFamily="34" charset="0"/>
              <a:buChar char="•"/>
            </a:pPr>
            <a:r>
              <a:rPr lang="en-CA" sz="1600" b="1" dirty="0" smtClean="0">
                <a:solidFill>
                  <a:schemeClr val="tx1"/>
                </a:solidFill>
              </a:rPr>
              <a:t>Representation</a:t>
            </a:r>
            <a:r>
              <a:rPr lang="en-CA" sz="1600" dirty="0" smtClean="0">
                <a:solidFill>
                  <a:schemeClr val="tx1"/>
                </a:solidFill>
              </a:rPr>
              <a:t> – an applicant no longer needs to provide signed authorization to appoint an agent. The previous requirement to have a representative for service, in the case of foreign applicants, has been removed.</a:t>
            </a:r>
          </a:p>
          <a:p>
            <a:pPr lvl="1">
              <a:buClrTx/>
              <a:buFont typeface="Arial" panose="020B0604020202020204" pitchFamily="34" charset="0"/>
              <a:buChar char="•"/>
            </a:pPr>
            <a:r>
              <a:rPr lang="en-CA" sz="1600" b="1" dirty="0" smtClean="0">
                <a:solidFill>
                  <a:schemeClr val="tx1"/>
                </a:solidFill>
              </a:rPr>
              <a:t>Application requirements</a:t>
            </a:r>
            <a:r>
              <a:rPr lang="en-CA" sz="1600" dirty="0">
                <a:solidFill>
                  <a:schemeClr val="tx1"/>
                </a:solidFill>
              </a:rPr>
              <a:t> </a:t>
            </a:r>
            <a:r>
              <a:rPr lang="en-CA" sz="1600" dirty="0" smtClean="0">
                <a:solidFill>
                  <a:schemeClr val="tx1"/>
                </a:solidFill>
              </a:rPr>
              <a:t>have been simplified:</a:t>
            </a:r>
          </a:p>
          <a:p>
            <a:pPr lvl="2">
              <a:buClrTx/>
              <a:buFont typeface="Arial" panose="020B0604020202020204" pitchFamily="34" charset="0"/>
              <a:buChar char="•"/>
            </a:pPr>
            <a:r>
              <a:rPr lang="en-CA" sz="1400" dirty="0" smtClean="0">
                <a:solidFill>
                  <a:schemeClr val="tx1"/>
                </a:solidFill>
              </a:rPr>
              <a:t>Prescribed application form no longer required.</a:t>
            </a:r>
          </a:p>
          <a:p>
            <a:pPr lvl="2">
              <a:buClrTx/>
              <a:buFont typeface="Arial" panose="020B0604020202020204" pitchFamily="34" charset="0"/>
              <a:buChar char="•"/>
            </a:pPr>
            <a:r>
              <a:rPr lang="en-CA" sz="1400" dirty="0" smtClean="0">
                <a:solidFill>
                  <a:schemeClr val="tx1"/>
                </a:solidFill>
              </a:rPr>
              <a:t>Description is now optional because the application is deemed to relate to </a:t>
            </a:r>
            <a:r>
              <a:rPr lang="en-CA" sz="1400" u="sng" dirty="0" smtClean="0">
                <a:solidFill>
                  <a:schemeClr val="tx1"/>
                </a:solidFill>
              </a:rPr>
              <a:t>all</a:t>
            </a:r>
            <a:r>
              <a:rPr lang="en-CA" sz="1400" dirty="0" smtClean="0">
                <a:solidFill>
                  <a:schemeClr val="tx1"/>
                </a:solidFill>
              </a:rPr>
              <a:t> four features of the design (shape, configuration, ornamentation and pattern) unless specified in a statement of limitation.</a:t>
            </a:r>
          </a:p>
          <a:p>
            <a:pPr lvl="2">
              <a:buClrTx/>
              <a:buFont typeface="Arial" panose="020B0604020202020204" pitchFamily="34" charset="0"/>
              <a:buChar char="•"/>
            </a:pPr>
            <a:r>
              <a:rPr lang="en-CA" sz="1400" dirty="0" smtClean="0">
                <a:solidFill>
                  <a:schemeClr val="tx1"/>
                </a:solidFill>
              </a:rPr>
              <a:t>Designs no longer need to be shown applied to a finished article.</a:t>
            </a:r>
          </a:p>
          <a:p>
            <a:pPr lvl="2">
              <a:buClrTx/>
              <a:buFont typeface="Arial" panose="020B0604020202020204" pitchFamily="34" charset="0"/>
              <a:buChar char="•"/>
            </a:pPr>
            <a:r>
              <a:rPr lang="en-CA" sz="1400" dirty="0" smtClean="0">
                <a:solidFill>
                  <a:schemeClr val="tx1"/>
                </a:solidFill>
              </a:rPr>
              <a:t>Applications are no longer limited to a single environmental view.</a:t>
            </a:r>
          </a:p>
          <a:p>
            <a:pPr lvl="2">
              <a:buClr>
                <a:srgbClr val="66BC29"/>
              </a:buClr>
              <a:buFont typeface="Arial" panose="020B0604020202020204" pitchFamily="34" charset="0"/>
              <a:buChar char="•"/>
            </a:pPr>
            <a:endParaRPr lang="en-CA" sz="1600" dirty="0" smtClean="0">
              <a:solidFill>
                <a:schemeClr val="tx1">
                  <a:lumMod val="65000"/>
                  <a:lumOff val="35000"/>
                </a:schemeClr>
              </a:solidFill>
            </a:endParaRPr>
          </a:p>
        </p:txBody>
      </p:sp>
      <p:sp>
        <p:nvSpPr>
          <p:cNvPr id="4" name="Slide Number Placeholder 3"/>
          <p:cNvSpPr>
            <a:spLocks noGrp="1"/>
          </p:cNvSpPr>
          <p:nvPr>
            <p:ph type="sldNum" sz="quarter" idx="10"/>
            <p:custDataLst>
              <p:tags r:id="rId2"/>
            </p:custDataLst>
          </p:nvPr>
        </p:nvSpPr>
        <p:spPr>
          <a:xfrm>
            <a:off x="395536" y="6237312"/>
            <a:ext cx="982663" cy="365125"/>
          </a:xfrm>
        </p:spPr>
        <p:txBody>
          <a:bodyPr/>
          <a:lstStyle/>
          <a:p>
            <a:fld id="{78075564-AF6E-40FC-905A-F6C5E8D29614}" type="slidenum">
              <a:rPr lang="en-US" altLang="en-US" smtClean="0"/>
              <a:pPr/>
              <a:t>16</a:t>
            </a:fld>
            <a:endParaRPr lang="en-US" altLang="en-US" dirty="0"/>
          </a:p>
        </p:txBody>
      </p:sp>
      <p:sp>
        <p:nvSpPr>
          <p:cNvPr id="5" name="Title 1"/>
          <p:cNvSpPr txBox="1">
            <a:spLocks/>
          </p:cNvSpPr>
          <p:nvPr>
            <p:custDataLst>
              <p:tags r:id="rId3"/>
            </p:custDataLst>
          </p:nvPr>
        </p:nvSpPr>
        <p:spPr bwMode="auto">
          <a:xfrm>
            <a:off x="602196" y="274638"/>
            <a:ext cx="7939608"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defTabSz="457200" rtl="0" eaLnBrk="0" fontAlgn="base" hangingPunct="0">
              <a:spcBef>
                <a:spcPct val="0"/>
              </a:spcBef>
              <a:spcAft>
                <a:spcPct val="0"/>
              </a:spcAft>
              <a:defRPr lang="en-US" sz="3600" b="0" i="0" kern="1200">
                <a:solidFill>
                  <a:srgbClr val="064163"/>
                </a:solidFill>
                <a:latin typeface="Century Gothic" pitchFamily="34" charset="0"/>
                <a:ea typeface="ヒラギノ角ゴ Pro W3" pitchFamily="126" charset="-128"/>
                <a:cs typeface="Century Gothic" pitchFamily="34" charset="0"/>
              </a:defRPr>
            </a:lvl1pPr>
            <a:lvl2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2pPr>
            <a:lvl3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3pPr>
            <a:lvl4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4pPr>
            <a:lvl5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5pPr>
            <a:lvl6pPr marL="4572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6pPr>
            <a:lvl7pPr marL="9144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7pPr>
            <a:lvl8pPr marL="13716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8pPr>
            <a:lvl9pPr marL="18288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9pPr>
          </a:lstStyle>
          <a:p>
            <a:pPr algn="ctr">
              <a:tabLst>
                <a:tab pos="6373813" algn="l"/>
              </a:tabLst>
            </a:pPr>
            <a:r>
              <a:rPr lang="en-CA" sz="3000" b="1" dirty="0" smtClean="0">
                <a:solidFill>
                  <a:schemeClr val="tx2"/>
                </a:solidFill>
              </a:rPr>
              <a:t>Changes to the Industrial Design Regime </a:t>
            </a:r>
            <a:r>
              <a:rPr lang="en-CA" sz="3000" b="1" i="1" dirty="0" smtClean="0">
                <a:solidFill>
                  <a:schemeClr val="tx2"/>
                </a:solidFill>
              </a:rPr>
              <a:t>Industrial Design</a:t>
            </a:r>
            <a:r>
              <a:rPr lang="en-CA" sz="3000" b="1" dirty="0" smtClean="0">
                <a:solidFill>
                  <a:schemeClr val="tx2"/>
                </a:solidFill>
              </a:rPr>
              <a:t> </a:t>
            </a:r>
            <a:r>
              <a:rPr lang="en-CA" sz="3000" b="1" i="1" dirty="0" smtClean="0">
                <a:solidFill>
                  <a:schemeClr val="tx2"/>
                </a:solidFill>
              </a:rPr>
              <a:t>Regulations</a:t>
            </a:r>
            <a:endParaRPr lang="en-CA" sz="3000" b="1" i="1" dirty="0">
              <a:solidFill>
                <a:schemeClr val="tx2"/>
              </a:solidFill>
            </a:endParaRPr>
          </a:p>
        </p:txBody>
      </p:sp>
    </p:spTree>
    <p:extLst>
      <p:ext uri="{BB962C8B-B14F-4D97-AF65-F5344CB8AC3E}">
        <p14:creationId xmlns:p14="http://schemas.microsoft.com/office/powerpoint/2010/main" val="777791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ID\Policy\Shared Folder - GCDocs\WIPO - Hague Working Group Meeting and Seminar\Seminar\Images\PBSC_Bik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1772" y="3531632"/>
            <a:ext cx="4272228" cy="270986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436689"/>
            <a:ext cx="8229600" cy="2678112"/>
          </a:xfrm>
        </p:spPr>
        <p:txBody>
          <a:bodyPr/>
          <a:lstStyle/>
          <a:p>
            <a:pPr marL="457200" lvl="1" indent="0">
              <a:buNone/>
            </a:pPr>
            <a:endParaRPr lang="en-CA" sz="1400" dirty="0">
              <a:solidFill>
                <a:schemeClr val="tx1"/>
              </a:solidFill>
            </a:endParaRPr>
          </a:p>
          <a:p>
            <a:pPr lvl="1"/>
            <a:r>
              <a:rPr lang="en-CA" sz="1600" b="1" dirty="0">
                <a:solidFill>
                  <a:schemeClr val="tx1"/>
                </a:solidFill>
              </a:rPr>
              <a:t>Filing date requirements </a:t>
            </a:r>
            <a:r>
              <a:rPr lang="en-CA" sz="1600" dirty="0">
                <a:solidFill>
                  <a:schemeClr val="tx1"/>
                </a:solidFill>
              </a:rPr>
              <a:t>have also been simplified to align with international standards. </a:t>
            </a:r>
          </a:p>
          <a:p>
            <a:pPr lvl="2"/>
            <a:r>
              <a:rPr lang="en-CA" sz="1400" dirty="0">
                <a:solidFill>
                  <a:schemeClr val="tx1"/>
                </a:solidFill>
              </a:rPr>
              <a:t>The title, description and complete mailing address are no longer required. To obtain a filing date, applicants need only to provide:</a:t>
            </a:r>
          </a:p>
          <a:p>
            <a:pPr lvl="4"/>
            <a:r>
              <a:rPr lang="en-CA" sz="1200" dirty="0">
                <a:solidFill>
                  <a:schemeClr val="tx1"/>
                </a:solidFill>
              </a:rPr>
              <a:t>an indication that registration of a design is sought;</a:t>
            </a:r>
          </a:p>
          <a:p>
            <a:pPr lvl="4"/>
            <a:r>
              <a:rPr lang="en-CA" sz="1200" dirty="0">
                <a:solidFill>
                  <a:schemeClr val="tx1"/>
                </a:solidFill>
              </a:rPr>
              <a:t>a means of identifying the applicant;</a:t>
            </a:r>
          </a:p>
          <a:p>
            <a:pPr lvl="4"/>
            <a:r>
              <a:rPr lang="en-CA" sz="1200" dirty="0">
                <a:solidFill>
                  <a:schemeClr val="tx1"/>
                </a:solidFill>
              </a:rPr>
              <a:t>contact information; and,</a:t>
            </a:r>
          </a:p>
          <a:p>
            <a:pPr lvl="4"/>
            <a:r>
              <a:rPr lang="en-CA" sz="1200" dirty="0">
                <a:solidFill>
                  <a:schemeClr val="tx1"/>
                </a:solidFill>
              </a:rPr>
              <a:t>a representation of the design</a:t>
            </a:r>
            <a:r>
              <a:rPr lang="en-CA" sz="1200" dirty="0" smtClean="0">
                <a:solidFill>
                  <a:schemeClr val="tx1"/>
                </a:solidFill>
              </a:rPr>
              <a:t>.</a:t>
            </a:r>
          </a:p>
          <a:p>
            <a:pPr marL="1828800" lvl="4" indent="0">
              <a:buNone/>
            </a:pPr>
            <a:endParaRPr lang="en-CA" sz="1200" dirty="0" smtClean="0">
              <a:solidFill>
                <a:schemeClr val="tx1"/>
              </a:solidFill>
            </a:endParaRPr>
          </a:p>
          <a:p>
            <a:pPr lvl="1"/>
            <a:r>
              <a:rPr lang="en-CA" sz="1800" dirty="0" smtClean="0"/>
              <a:t>For more details,</a:t>
            </a:r>
            <a:br>
              <a:rPr lang="en-CA" sz="1800" dirty="0" smtClean="0"/>
            </a:br>
            <a:r>
              <a:rPr lang="en-CA" sz="1800" dirty="0" smtClean="0"/>
              <a:t>consult </a:t>
            </a:r>
            <a:r>
              <a:rPr lang="en-CA" sz="1800" dirty="0" smtClean="0">
                <a:hlinkClick r:id="rId5"/>
              </a:rPr>
              <a:t>the new Regulations</a:t>
            </a:r>
            <a:r>
              <a:rPr lang="en-CA" sz="1800" dirty="0" smtClean="0"/>
              <a:t>.</a:t>
            </a:r>
          </a:p>
          <a:p>
            <a:pPr lvl="4"/>
            <a:endParaRPr lang="en-CA" sz="1200" dirty="0" smtClean="0">
              <a:solidFill>
                <a:schemeClr val="tx1"/>
              </a:solidFill>
            </a:endParaRPr>
          </a:p>
          <a:p>
            <a:endParaRPr lang="en-CA" sz="1600" dirty="0" smtClean="0">
              <a:solidFill>
                <a:schemeClr val="tx1"/>
              </a:solidFill>
            </a:endParaRPr>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17</a:t>
            </a:fld>
            <a:endParaRPr lang="en-US" altLang="en-US"/>
          </a:p>
        </p:txBody>
      </p:sp>
      <p:sp>
        <p:nvSpPr>
          <p:cNvPr id="6" name="Title 1"/>
          <p:cNvSpPr txBox="1">
            <a:spLocks/>
          </p:cNvSpPr>
          <p:nvPr>
            <p:custDataLst>
              <p:tags r:id="rId1"/>
            </p:custDataLst>
          </p:nvPr>
        </p:nvSpPr>
        <p:spPr bwMode="auto">
          <a:xfrm>
            <a:off x="602196" y="274638"/>
            <a:ext cx="7939608"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defTabSz="457200" rtl="0" eaLnBrk="0" fontAlgn="base" hangingPunct="0">
              <a:spcBef>
                <a:spcPct val="0"/>
              </a:spcBef>
              <a:spcAft>
                <a:spcPct val="0"/>
              </a:spcAft>
              <a:defRPr lang="en-US" sz="3600" b="0" i="0" kern="1200">
                <a:solidFill>
                  <a:srgbClr val="064163"/>
                </a:solidFill>
                <a:latin typeface="Century Gothic" pitchFamily="34" charset="0"/>
                <a:ea typeface="ヒラギノ角ゴ Pro W3" pitchFamily="126" charset="-128"/>
                <a:cs typeface="Century Gothic" pitchFamily="34" charset="0"/>
              </a:defRPr>
            </a:lvl1pPr>
            <a:lvl2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2pPr>
            <a:lvl3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3pPr>
            <a:lvl4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4pPr>
            <a:lvl5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5pPr>
            <a:lvl6pPr marL="4572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6pPr>
            <a:lvl7pPr marL="9144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7pPr>
            <a:lvl8pPr marL="13716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8pPr>
            <a:lvl9pPr marL="18288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9pPr>
          </a:lstStyle>
          <a:p>
            <a:pPr algn="ctr">
              <a:tabLst>
                <a:tab pos="6373813" algn="l"/>
              </a:tabLst>
            </a:pPr>
            <a:r>
              <a:rPr lang="en-CA" sz="3000" b="1" dirty="0" smtClean="0">
                <a:solidFill>
                  <a:schemeClr val="tx2"/>
                </a:solidFill>
              </a:rPr>
              <a:t>Changes to the Industrial Design Regime </a:t>
            </a:r>
            <a:r>
              <a:rPr lang="en-CA" sz="3000" b="1" i="1" dirty="0" smtClean="0">
                <a:solidFill>
                  <a:schemeClr val="tx2"/>
                </a:solidFill>
              </a:rPr>
              <a:t>Industrial Design</a:t>
            </a:r>
            <a:r>
              <a:rPr lang="en-CA" sz="3000" b="1" dirty="0" smtClean="0">
                <a:solidFill>
                  <a:schemeClr val="tx2"/>
                </a:solidFill>
              </a:rPr>
              <a:t> </a:t>
            </a:r>
            <a:r>
              <a:rPr lang="en-CA" sz="3000" b="1" i="1" dirty="0" smtClean="0">
                <a:solidFill>
                  <a:schemeClr val="tx2"/>
                </a:solidFill>
              </a:rPr>
              <a:t>Regulations</a:t>
            </a:r>
            <a:endParaRPr lang="en-CA" sz="3000" b="1" i="1" dirty="0">
              <a:solidFill>
                <a:schemeClr val="tx2"/>
              </a:solidFill>
            </a:endParaRPr>
          </a:p>
        </p:txBody>
      </p:sp>
      <p:sp>
        <p:nvSpPr>
          <p:cNvPr id="7" name="TextBox 6"/>
          <p:cNvSpPr txBox="1"/>
          <p:nvPr>
            <p:custDataLst>
              <p:tags r:id="rId2"/>
            </p:custDataLst>
          </p:nvPr>
        </p:nvSpPr>
        <p:spPr>
          <a:xfrm>
            <a:off x="3276600" y="5535811"/>
            <a:ext cx="1764912" cy="553998"/>
          </a:xfrm>
          <a:prstGeom prst="rect">
            <a:avLst/>
          </a:prstGeom>
          <a:noFill/>
        </p:spPr>
        <p:txBody>
          <a:bodyPr wrap="square" rtlCol="0">
            <a:spAutoFit/>
          </a:bodyPr>
          <a:lstStyle/>
          <a:p>
            <a:pPr algn="ctr"/>
            <a:r>
              <a:rPr lang="en-CA" sz="1000" dirty="0" smtClean="0">
                <a:latin typeface="Century Gothic" panose="020B0502020202020204" pitchFamily="34" charset="0"/>
              </a:rPr>
              <a:t>Bicycle by PBSC Urban Solutions Inc.</a:t>
            </a:r>
          </a:p>
          <a:p>
            <a:pPr algn="ctr"/>
            <a:r>
              <a:rPr lang="en-CA" sz="1000" dirty="0" smtClean="0">
                <a:latin typeface="Century Gothic" panose="020B0502020202020204" pitchFamily="34" charset="0"/>
              </a:rPr>
              <a:t>(ID registration 128732</a:t>
            </a:r>
            <a:r>
              <a:rPr lang="en-CA" sz="1000" dirty="0">
                <a:latin typeface="Century Gothic" panose="020B0502020202020204" pitchFamily="34" charset="0"/>
              </a:rPr>
              <a:t>)</a:t>
            </a:r>
          </a:p>
        </p:txBody>
      </p:sp>
    </p:spTree>
    <p:extLst>
      <p:ext uri="{BB962C8B-B14F-4D97-AF65-F5344CB8AC3E}">
        <p14:creationId xmlns:p14="http://schemas.microsoft.com/office/powerpoint/2010/main" val="2178905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lstStyle/>
          <a:p>
            <a:pPr>
              <a:buClrTx/>
            </a:pPr>
            <a:r>
              <a:rPr lang="en-CA" sz="1600" dirty="0">
                <a:solidFill>
                  <a:schemeClr val="tx1"/>
                </a:solidFill>
              </a:rPr>
              <a:t>Complete revamp of the Industrial Design Practice Manual (IDOP).</a:t>
            </a:r>
          </a:p>
          <a:p>
            <a:pPr>
              <a:buClrTx/>
            </a:pPr>
            <a:endParaRPr lang="en-CA" sz="1600" dirty="0">
              <a:solidFill>
                <a:schemeClr val="tx1"/>
              </a:solidFill>
            </a:endParaRPr>
          </a:p>
          <a:p>
            <a:pPr>
              <a:buClrTx/>
            </a:pPr>
            <a:r>
              <a:rPr lang="en-CA" sz="1600" dirty="0">
                <a:solidFill>
                  <a:schemeClr val="tx1"/>
                </a:solidFill>
              </a:rPr>
              <a:t>Significantly expanded sections on the </a:t>
            </a:r>
            <a:r>
              <a:rPr lang="en-CA" sz="1600" dirty="0" smtClean="0">
                <a:solidFill>
                  <a:schemeClr val="tx1"/>
                </a:solidFill>
              </a:rPr>
              <a:t>following:</a:t>
            </a:r>
          </a:p>
          <a:p>
            <a:pPr lvl="1">
              <a:buClrTx/>
            </a:pPr>
            <a:r>
              <a:rPr lang="en-CA" sz="1400" dirty="0" smtClean="0">
                <a:solidFill>
                  <a:schemeClr val="tx1"/>
                </a:solidFill>
              </a:rPr>
              <a:t>drawing techniques;</a:t>
            </a:r>
          </a:p>
          <a:p>
            <a:pPr lvl="1">
              <a:buClrTx/>
            </a:pPr>
            <a:r>
              <a:rPr lang="en-CA" sz="1400" dirty="0" smtClean="0">
                <a:solidFill>
                  <a:schemeClr val="tx1"/>
                </a:solidFill>
              </a:rPr>
              <a:t>jurisprudence;</a:t>
            </a:r>
          </a:p>
          <a:p>
            <a:pPr lvl="1">
              <a:buClrTx/>
            </a:pPr>
            <a:r>
              <a:rPr lang="en-CA" sz="1400" dirty="0" smtClean="0">
                <a:solidFill>
                  <a:schemeClr val="tx1"/>
                </a:solidFill>
              </a:rPr>
              <a:t>use </a:t>
            </a:r>
            <a:r>
              <a:rPr lang="en-CA" sz="1400" dirty="0">
                <a:solidFill>
                  <a:schemeClr val="tx1"/>
                </a:solidFill>
              </a:rPr>
              <a:t>of </a:t>
            </a:r>
            <a:r>
              <a:rPr lang="en-CA" sz="1400" dirty="0" smtClean="0">
                <a:solidFill>
                  <a:schemeClr val="tx1"/>
                </a:solidFill>
              </a:rPr>
              <a:t>colour;</a:t>
            </a:r>
          </a:p>
          <a:p>
            <a:pPr lvl="1">
              <a:buClrTx/>
            </a:pPr>
            <a:r>
              <a:rPr lang="en-CA" sz="1400" dirty="0" smtClean="0">
                <a:solidFill>
                  <a:schemeClr val="tx1"/>
                </a:solidFill>
              </a:rPr>
              <a:t>computer-generated </a:t>
            </a:r>
            <a:r>
              <a:rPr lang="en-CA" sz="1400" dirty="0">
                <a:solidFill>
                  <a:schemeClr val="tx1"/>
                </a:solidFill>
              </a:rPr>
              <a:t>animated designs; </a:t>
            </a:r>
            <a:r>
              <a:rPr lang="en-CA" sz="1400" dirty="0" smtClean="0">
                <a:solidFill>
                  <a:schemeClr val="tx1"/>
                </a:solidFill>
              </a:rPr>
              <a:t>and,</a:t>
            </a:r>
          </a:p>
          <a:p>
            <a:pPr lvl="1">
              <a:buClrTx/>
            </a:pPr>
            <a:r>
              <a:rPr lang="en-CA" sz="1400" dirty="0" smtClean="0">
                <a:solidFill>
                  <a:schemeClr val="tx1"/>
                </a:solidFill>
              </a:rPr>
              <a:t>methods </a:t>
            </a:r>
            <a:r>
              <a:rPr lang="en-CA" sz="1400" dirty="0">
                <a:solidFill>
                  <a:schemeClr val="tx1"/>
                </a:solidFill>
              </a:rPr>
              <a:t>of disclaiming.</a:t>
            </a:r>
          </a:p>
          <a:p>
            <a:pPr marL="342900" lvl="1" indent="-342900">
              <a:buClrTx/>
            </a:pPr>
            <a:endParaRPr lang="en-CA" sz="1600" dirty="0">
              <a:solidFill>
                <a:schemeClr val="tx1"/>
              </a:solidFill>
            </a:endParaRPr>
          </a:p>
          <a:p>
            <a:pPr marL="342900" lvl="1" indent="-342900">
              <a:buClrTx/>
            </a:pPr>
            <a:r>
              <a:rPr lang="en-CA" sz="1600" dirty="0">
                <a:solidFill>
                  <a:schemeClr val="tx1"/>
                </a:solidFill>
              </a:rPr>
              <a:t>New sections on Hague applications and transitional provisions.</a:t>
            </a:r>
          </a:p>
          <a:p>
            <a:pPr>
              <a:buClrTx/>
            </a:pPr>
            <a:endParaRPr lang="en-CA" sz="1600" dirty="0">
              <a:solidFill>
                <a:schemeClr val="tx1"/>
              </a:solidFill>
            </a:endParaRPr>
          </a:p>
          <a:p>
            <a:pPr>
              <a:buClrTx/>
            </a:pPr>
            <a:r>
              <a:rPr lang="en-CA" sz="1600" dirty="0">
                <a:solidFill>
                  <a:schemeClr val="tx1"/>
                </a:solidFill>
              </a:rPr>
              <a:t>Public consultations closed June 29, 2018.</a:t>
            </a:r>
          </a:p>
          <a:p>
            <a:pPr>
              <a:buClrTx/>
            </a:pPr>
            <a:endParaRPr lang="en-CA" sz="1600" dirty="0">
              <a:solidFill>
                <a:schemeClr val="tx1"/>
              </a:solidFill>
            </a:endParaRPr>
          </a:p>
          <a:p>
            <a:pPr marL="342900" lvl="1" indent="-342900">
              <a:buClrTx/>
            </a:pPr>
            <a:r>
              <a:rPr lang="en-CA" sz="1600" dirty="0">
                <a:solidFill>
                  <a:schemeClr val="tx1"/>
                </a:solidFill>
              </a:rPr>
              <a:t>Published on the new user-friendly interface, “</a:t>
            </a:r>
            <a:r>
              <a:rPr lang="en-CA" sz="1600" dirty="0" err="1">
                <a:solidFill>
                  <a:schemeClr val="tx1"/>
                </a:solidFill>
              </a:rPr>
              <a:t>Qweri</a:t>
            </a:r>
            <a:r>
              <a:rPr lang="en-CA" sz="1600" dirty="0">
                <a:solidFill>
                  <a:schemeClr val="tx1"/>
                </a:solidFill>
              </a:rPr>
              <a:t>”.</a:t>
            </a:r>
          </a:p>
          <a:p>
            <a:pPr>
              <a:buClrTx/>
            </a:pPr>
            <a:endParaRPr lang="en-CA" sz="1600" dirty="0">
              <a:solidFill>
                <a:schemeClr val="tx1"/>
              </a:solidFill>
            </a:endParaRPr>
          </a:p>
          <a:p>
            <a:pPr>
              <a:buClrTx/>
            </a:pPr>
            <a:r>
              <a:rPr lang="en-CA" sz="1600" dirty="0">
                <a:solidFill>
                  <a:schemeClr val="tx1"/>
                </a:solidFill>
              </a:rPr>
              <a:t>Target publication later this summer.</a:t>
            </a:r>
          </a:p>
          <a:p>
            <a:pPr lvl="1">
              <a:buClr>
                <a:srgbClr val="66BC29"/>
              </a:buClr>
            </a:pPr>
            <a:endParaRPr lang="en-CA" sz="1800" dirty="0"/>
          </a:p>
        </p:txBody>
      </p:sp>
      <p:sp>
        <p:nvSpPr>
          <p:cNvPr id="4" name="Slide Number Placeholder 3"/>
          <p:cNvSpPr>
            <a:spLocks noGrp="1"/>
          </p:cNvSpPr>
          <p:nvPr>
            <p:ph type="sldNum" sz="quarter" idx="10"/>
            <p:custDataLst>
              <p:tags r:id="rId2"/>
            </p:custDataLst>
          </p:nvPr>
        </p:nvSpPr>
        <p:spPr>
          <a:xfrm>
            <a:off x="395536" y="6237312"/>
            <a:ext cx="982663" cy="365125"/>
          </a:xfrm>
        </p:spPr>
        <p:txBody>
          <a:bodyPr/>
          <a:lstStyle/>
          <a:p>
            <a:fld id="{78075564-AF6E-40FC-905A-F6C5E8D29614}" type="slidenum">
              <a:rPr lang="en-US" altLang="en-US" smtClean="0"/>
              <a:pPr/>
              <a:t>18</a:t>
            </a:fld>
            <a:endParaRPr lang="en-US" altLang="en-US" dirty="0"/>
          </a:p>
        </p:txBody>
      </p:sp>
      <p:sp>
        <p:nvSpPr>
          <p:cNvPr id="5" name="Title 1"/>
          <p:cNvSpPr txBox="1">
            <a:spLocks/>
          </p:cNvSpPr>
          <p:nvPr>
            <p:custDataLst>
              <p:tags r:id="rId3"/>
            </p:custDataLst>
          </p:nvPr>
        </p:nvSpPr>
        <p:spPr bwMode="auto">
          <a:xfrm>
            <a:off x="602196" y="274638"/>
            <a:ext cx="7939608"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defTabSz="457200" rtl="0" eaLnBrk="0" fontAlgn="base" hangingPunct="0">
              <a:spcBef>
                <a:spcPct val="0"/>
              </a:spcBef>
              <a:spcAft>
                <a:spcPct val="0"/>
              </a:spcAft>
              <a:defRPr lang="en-US" sz="3600" b="0" i="0" kern="1200">
                <a:solidFill>
                  <a:srgbClr val="064163"/>
                </a:solidFill>
                <a:latin typeface="Century Gothic" pitchFamily="34" charset="0"/>
                <a:ea typeface="ヒラギノ角ゴ Pro W3" pitchFamily="126" charset="-128"/>
                <a:cs typeface="Century Gothic" pitchFamily="34" charset="0"/>
              </a:defRPr>
            </a:lvl1pPr>
            <a:lvl2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2pPr>
            <a:lvl3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3pPr>
            <a:lvl4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4pPr>
            <a:lvl5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5pPr>
            <a:lvl6pPr marL="4572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6pPr>
            <a:lvl7pPr marL="9144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7pPr>
            <a:lvl8pPr marL="13716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8pPr>
            <a:lvl9pPr marL="18288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9pPr>
          </a:lstStyle>
          <a:p>
            <a:pPr algn="ctr">
              <a:tabLst>
                <a:tab pos="6373813" algn="l"/>
              </a:tabLst>
            </a:pPr>
            <a:r>
              <a:rPr lang="en-CA" sz="2800" b="1" dirty="0" smtClean="0">
                <a:solidFill>
                  <a:schemeClr val="tx2"/>
                </a:solidFill>
              </a:rPr>
              <a:t>Changes to the Industrial Design Regime New Industrial Design Office Practice Manual</a:t>
            </a:r>
            <a:endParaRPr lang="en-CA" sz="2800" b="1" i="1" dirty="0">
              <a:solidFill>
                <a:schemeClr val="tx2"/>
              </a:solidFill>
            </a:endParaRPr>
          </a:p>
        </p:txBody>
      </p:sp>
      <p:pic>
        <p:nvPicPr>
          <p:cNvPr id="6" name="Picture 5"/>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7391400" y="2362200"/>
            <a:ext cx="1015376" cy="2482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custDataLst>
              <p:tags r:id="rId5"/>
            </p:custDataLst>
          </p:nvPr>
        </p:nvSpPr>
        <p:spPr>
          <a:xfrm>
            <a:off x="6934200" y="4844847"/>
            <a:ext cx="1764912" cy="553998"/>
          </a:xfrm>
          <a:prstGeom prst="rect">
            <a:avLst/>
          </a:prstGeom>
          <a:noFill/>
        </p:spPr>
        <p:txBody>
          <a:bodyPr wrap="square" rtlCol="0">
            <a:spAutoFit/>
          </a:bodyPr>
          <a:lstStyle/>
          <a:p>
            <a:pPr algn="ctr"/>
            <a:r>
              <a:rPr lang="en-CA" sz="1000" dirty="0" smtClean="0">
                <a:latin typeface="Century Gothic" panose="020B0502020202020204" pitchFamily="34" charset="0"/>
              </a:rPr>
              <a:t>Syringe by Gilead Science, Inc. </a:t>
            </a:r>
          </a:p>
          <a:p>
            <a:pPr algn="ctr"/>
            <a:r>
              <a:rPr lang="en-CA" sz="1000" dirty="0" smtClean="0">
                <a:latin typeface="Century Gothic" panose="020B0502020202020204" pitchFamily="34" charset="0"/>
              </a:rPr>
              <a:t>(ID registration 173286</a:t>
            </a:r>
            <a:r>
              <a:rPr lang="en-CA" sz="1000" dirty="0">
                <a:latin typeface="Century Gothic" panose="020B0502020202020204" pitchFamily="34" charset="0"/>
              </a:rPr>
              <a:t>)</a:t>
            </a:r>
          </a:p>
        </p:txBody>
      </p:sp>
    </p:spTree>
    <p:extLst>
      <p:ext uri="{BB962C8B-B14F-4D97-AF65-F5344CB8AC3E}">
        <p14:creationId xmlns:p14="http://schemas.microsoft.com/office/powerpoint/2010/main" val="6275620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1436689"/>
            <a:ext cx="8229600" cy="2373312"/>
          </a:xfrm>
        </p:spPr>
        <p:txBody>
          <a:bodyPr/>
          <a:lstStyle/>
          <a:p>
            <a:pPr>
              <a:buClrTx/>
            </a:pPr>
            <a:r>
              <a:rPr lang="en-CA" sz="1800" dirty="0" smtClean="0">
                <a:solidFill>
                  <a:schemeClr val="tx1"/>
                </a:solidFill>
              </a:rPr>
              <a:t>CIPO is working with stakeholders to improve e-services.</a:t>
            </a:r>
          </a:p>
          <a:p>
            <a:pPr>
              <a:buClrTx/>
            </a:pPr>
            <a:endParaRPr lang="en-CA" sz="1800" dirty="0" smtClean="0">
              <a:solidFill>
                <a:schemeClr val="tx1"/>
              </a:solidFill>
            </a:endParaRPr>
          </a:p>
          <a:p>
            <a:pPr>
              <a:buClrTx/>
            </a:pPr>
            <a:r>
              <a:rPr lang="en-CA" sz="1800" dirty="0" smtClean="0">
                <a:solidFill>
                  <a:schemeClr val="tx1"/>
                </a:solidFill>
              </a:rPr>
              <a:t>Release 1</a:t>
            </a:r>
            <a:r>
              <a:rPr lang="en-CA" sz="1800" dirty="0">
                <a:solidFill>
                  <a:schemeClr val="tx1"/>
                </a:solidFill>
              </a:rPr>
              <a:t> </a:t>
            </a:r>
            <a:r>
              <a:rPr lang="en-CA" sz="1800" dirty="0" smtClean="0">
                <a:solidFill>
                  <a:schemeClr val="tx1"/>
                </a:solidFill>
              </a:rPr>
              <a:t>(November 5, 2018)</a:t>
            </a:r>
          </a:p>
          <a:p>
            <a:pPr lvl="1">
              <a:buClrTx/>
            </a:pPr>
            <a:r>
              <a:rPr lang="en-CA" sz="1600" dirty="0" smtClean="0">
                <a:solidFill>
                  <a:schemeClr val="tx1"/>
                </a:solidFill>
              </a:rPr>
              <a:t>Improved e-filing interface: many new functionalities, including the capability to submit images in colour, and allow for a greater number of file formats including PDF, JPEG, TIFF, GIF.</a:t>
            </a:r>
          </a:p>
          <a:p>
            <a:pPr lvl="1">
              <a:buClrTx/>
            </a:pPr>
            <a:r>
              <a:rPr lang="en-CA" sz="1600" dirty="0" smtClean="0">
                <a:solidFill>
                  <a:schemeClr val="tx1"/>
                </a:solidFill>
              </a:rPr>
              <a:t>Simplified/streamlined portions of the e-filing application.</a:t>
            </a:r>
          </a:p>
          <a:p>
            <a:pPr>
              <a:buClrTx/>
            </a:pPr>
            <a:endParaRPr lang="en-CA" sz="1800" dirty="0" smtClean="0">
              <a:solidFill>
                <a:schemeClr val="tx1"/>
              </a:solidFill>
            </a:endParaRPr>
          </a:p>
        </p:txBody>
      </p:sp>
      <p:sp>
        <p:nvSpPr>
          <p:cNvPr id="4" name="Slide Number Placeholder 3"/>
          <p:cNvSpPr>
            <a:spLocks noGrp="1"/>
          </p:cNvSpPr>
          <p:nvPr>
            <p:ph type="sldNum" sz="quarter" idx="10"/>
            <p:custDataLst>
              <p:tags r:id="rId2"/>
            </p:custDataLst>
          </p:nvPr>
        </p:nvSpPr>
        <p:spPr>
          <a:xfrm>
            <a:off x="395536" y="6237312"/>
            <a:ext cx="982663" cy="365125"/>
          </a:xfrm>
        </p:spPr>
        <p:txBody>
          <a:bodyPr/>
          <a:lstStyle/>
          <a:p>
            <a:fld id="{78075564-AF6E-40FC-905A-F6C5E8D29614}" type="slidenum">
              <a:rPr lang="en-US" altLang="en-US" smtClean="0"/>
              <a:pPr/>
              <a:t>19</a:t>
            </a:fld>
            <a:endParaRPr lang="en-US" altLang="en-US"/>
          </a:p>
        </p:txBody>
      </p:sp>
      <p:sp>
        <p:nvSpPr>
          <p:cNvPr id="5" name="Title 1"/>
          <p:cNvSpPr txBox="1">
            <a:spLocks/>
          </p:cNvSpPr>
          <p:nvPr>
            <p:custDataLst>
              <p:tags r:id="rId3"/>
            </p:custDataLst>
          </p:nvPr>
        </p:nvSpPr>
        <p:spPr bwMode="auto">
          <a:xfrm>
            <a:off x="602196" y="274638"/>
            <a:ext cx="7939608"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defTabSz="457200" rtl="0" eaLnBrk="0" fontAlgn="base" hangingPunct="0">
              <a:spcBef>
                <a:spcPct val="0"/>
              </a:spcBef>
              <a:spcAft>
                <a:spcPct val="0"/>
              </a:spcAft>
              <a:defRPr lang="en-US" sz="3600" b="0" i="0" kern="1200">
                <a:solidFill>
                  <a:srgbClr val="064163"/>
                </a:solidFill>
                <a:latin typeface="Century Gothic" pitchFamily="34" charset="0"/>
                <a:ea typeface="ヒラギノ角ゴ Pro W3" pitchFamily="126" charset="-128"/>
                <a:cs typeface="Century Gothic" pitchFamily="34" charset="0"/>
              </a:defRPr>
            </a:lvl1pPr>
            <a:lvl2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2pPr>
            <a:lvl3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3pPr>
            <a:lvl4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4pPr>
            <a:lvl5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5pPr>
            <a:lvl6pPr marL="4572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6pPr>
            <a:lvl7pPr marL="9144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7pPr>
            <a:lvl8pPr marL="13716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8pPr>
            <a:lvl9pPr marL="18288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9pPr>
          </a:lstStyle>
          <a:p>
            <a:pPr algn="ctr">
              <a:tabLst>
                <a:tab pos="6373813" algn="l"/>
              </a:tabLst>
            </a:pPr>
            <a:r>
              <a:rPr lang="en-CA" sz="3000" b="1" dirty="0" smtClean="0">
                <a:solidFill>
                  <a:schemeClr val="tx2"/>
                </a:solidFill>
              </a:rPr>
              <a:t>Changes to the Industrial Design Regime</a:t>
            </a:r>
          </a:p>
          <a:p>
            <a:pPr algn="ctr">
              <a:tabLst>
                <a:tab pos="6373813" algn="l"/>
              </a:tabLst>
            </a:pPr>
            <a:r>
              <a:rPr lang="en-CA" sz="3000" b="1" dirty="0" smtClean="0">
                <a:solidFill>
                  <a:schemeClr val="tx2"/>
                </a:solidFill>
              </a:rPr>
              <a:t>Enhanced</a:t>
            </a:r>
            <a:r>
              <a:rPr lang="fr-CA" sz="3000" b="1" dirty="0" smtClean="0">
                <a:solidFill>
                  <a:schemeClr val="tx2"/>
                </a:solidFill>
              </a:rPr>
              <a:t> E-Services</a:t>
            </a:r>
            <a:endParaRPr lang="en-CA" sz="3000" b="1" dirty="0">
              <a:solidFill>
                <a:schemeClr val="tx2"/>
              </a:solidFill>
            </a:endParaRPr>
          </a:p>
        </p:txBody>
      </p:sp>
      <p:sp>
        <p:nvSpPr>
          <p:cNvPr id="7" name="TextBox 6"/>
          <p:cNvSpPr txBox="1"/>
          <p:nvPr/>
        </p:nvSpPr>
        <p:spPr>
          <a:xfrm>
            <a:off x="4114800" y="3819942"/>
            <a:ext cx="3962400" cy="2123658"/>
          </a:xfrm>
          <a:prstGeom prst="rect">
            <a:avLst/>
          </a:prstGeom>
          <a:noFill/>
        </p:spPr>
        <p:txBody>
          <a:bodyPr wrap="square" rtlCol="0">
            <a:spAutoFit/>
          </a:bodyPr>
          <a:lstStyle/>
          <a:p>
            <a:pPr marL="285750" indent="-285750">
              <a:buClrTx/>
              <a:buFont typeface="Arial" panose="020B0604020202020204" pitchFamily="34" charset="0"/>
              <a:buChar char="•"/>
            </a:pPr>
            <a:r>
              <a:rPr lang="en-CA" dirty="0"/>
              <a:t>Release 2 (</a:t>
            </a:r>
            <a:r>
              <a:rPr lang="en-CA" dirty="0" smtClean="0"/>
              <a:t>2019)</a:t>
            </a:r>
          </a:p>
          <a:p>
            <a:pPr marL="742950" lvl="1" indent="-285750">
              <a:buFont typeface="Arial" panose="020B0604020202020204" pitchFamily="34" charset="0"/>
              <a:buChar char="•"/>
            </a:pPr>
            <a:r>
              <a:rPr lang="en-CA" sz="1600" dirty="0" smtClean="0"/>
              <a:t>New </a:t>
            </a:r>
            <a:r>
              <a:rPr lang="en-CA" sz="1600" dirty="0"/>
              <a:t>platform for electronic correspondence between CIPO and </a:t>
            </a:r>
            <a:r>
              <a:rPr lang="en-CA" sz="1600" dirty="0" smtClean="0"/>
              <a:t>clients.</a:t>
            </a:r>
          </a:p>
          <a:p>
            <a:pPr marL="742950" lvl="1" indent="-285750">
              <a:buFont typeface="Arial" panose="020B0604020202020204" pitchFamily="34" charset="0"/>
              <a:buChar char="•"/>
            </a:pPr>
            <a:r>
              <a:rPr lang="en-CA" sz="1600" dirty="0" smtClean="0"/>
              <a:t>E-amendments</a:t>
            </a:r>
            <a:r>
              <a:rPr lang="en-CA" sz="1600" dirty="0"/>
              <a:t>: fully integrated online amendment form.</a:t>
            </a:r>
          </a:p>
          <a:p>
            <a:endParaRPr lang="en-CA" dirty="0">
              <a:latin typeface="Century Gothic" panose="020B0502020202020204" pitchFamily="34" charset="0"/>
            </a:endParaRPr>
          </a:p>
        </p:txBody>
      </p:sp>
      <p:pic>
        <p:nvPicPr>
          <p:cNvPr id="2051" name="Picture 3" descr="S:\CID\Policy\Shared Folder - GCDocs\WIPO - Hague Working Group Meeting and Seminar\Seminar\Images\BrainSenso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3922064"/>
            <a:ext cx="3103564" cy="19194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custDataLst>
              <p:tags r:id="rId4"/>
            </p:custDataLst>
          </p:nvPr>
        </p:nvSpPr>
        <p:spPr>
          <a:xfrm>
            <a:off x="50412" y="5528101"/>
            <a:ext cx="1764912" cy="707886"/>
          </a:xfrm>
          <a:prstGeom prst="rect">
            <a:avLst/>
          </a:prstGeom>
          <a:noFill/>
        </p:spPr>
        <p:txBody>
          <a:bodyPr wrap="square" rtlCol="0">
            <a:spAutoFit/>
          </a:bodyPr>
          <a:lstStyle/>
          <a:p>
            <a:pPr algn="ctr"/>
            <a:r>
              <a:rPr lang="en-CA" sz="1000" dirty="0" smtClean="0">
                <a:latin typeface="Century Gothic" panose="020B0502020202020204" pitchFamily="34" charset="0"/>
              </a:rPr>
              <a:t>Brain Sensing Headset by Personal Neuro Devices Inc.</a:t>
            </a:r>
          </a:p>
          <a:p>
            <a:pPr algn="ctr"/>
            <a:r>
              <a:rPr lang="en-CA" sz="1000" dirty="0" smtClean="0">
                <a:latin typeface="Century Gothic" panose="020B0502020202020204" pitchFamily="34" charset="0"/>
              </a:rPr>
              <a:t>(ID registration 168672</a:t>
            </a:r>
            <a:r>
              <a:rPr lang="en-CA" sz="1000" dirty="0">
                <a:latin typeface="Century Gothic" panose="020B0502020202020204" pitchFamily="34" charset="0"/>
              </a:rPr>
              <a:t>)</a:t>
            </a:r>
          </a:p>
        </p:txBody>
      </p:sp>
    </p:spTree>
    <p:extLst>
      <p:ext uri="{BB962C8B-B14F-4D97-AF65-F5344CB8AC3E}">
        <p14:creationId xmlns:p14="http://schemas.microsoft.com/office/powerpoint/2010/main" val="3570063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914400"/>
            <a:ext cx="8153400" cy="5181599"/>
          </a:xfrm>
        </p:spPr>
        <p:txBody>
          <a:bodyPr/>
          <a:lstStyle/>
          <a:p>
            <a:r>
              <a:rPr lang="fr-CA" sz="2000" dirty="0" err="1" smtClean="0">
                <a:solidFill>
                  <a:schemeClr val="tx1"/>
                </a:solidFill>
              </a:rPr>
              <a:t>Canada’s</a:t>
            </a:r>
            <a:r>
              <a:rPr lang="fr-CA" sz="2000" dirty="0" smtClean="0">
                <a:solidFill>
                  <a:schemeClr val="tx1"/>
                </a:solidFill>
              </a:rPr>
              <a:t> Innovation and </a:t>
            </a:r>
            <a:r>
              <a:rPr lang="fr-CA" sz="2000" dirty="0" err="1" smtClean="0">
                <a:solidFill>
                  <a:schemeClr val="tx1"/>
                </a:solidFill>
              </a:rPr>
              <a:t>Skills</a:t>
            </a:r>
            <a:r>
              <a:rPr lang="fr-CA" sz="2000" dirty="0" smtClean="0">
                <a:solidFill>
                  <a:schemeClr val="tx1"/>
                </a:solidFill>
              </a:rPr>
              <a:t> Plan</a:t>
            </a:r>
          </a:p>
          <a:p>
            <a:pPr lvl="1"/>
            <a:r>
              <a:rPr lang="fr-CA" sz="1800" dirty="0" smtClean="0">
                <a:solidFill>
                  <a:schemeClr val="tx1"/>
                </a:solidFill>
              </a:rPr>
              <a:t>The Intellectual Property </a:t>
            </a:r>
            <a:r>
              <a:rPr lang="fr-CA" sz="1800" dirty="0" err="1" smtClean="0">
                <a:solidFill>
                  <a:schemeClr val="tx1"/>
                </a:solidFill>
              </a:rPr>
              <a:t>Strategy</a:t>
            </a:r>
            <a:endParaRPr lang="fr-CA" sz="1800" dirty="0" smtClean="0">
              <a:solidFill>
                <a:schemeClr val="tx1"/>
              </a:solidFill>
            </a:endParaRPr>
          </a:p>
          <a:p>
            <a:r>
              <a:rPr lang="fr-CA" sz="2000" dirty="0" smtClean="0">
                <a:solidFill>
                  <a:schemeClr val="tx1"/>
                </a:solidFill>
              </a:rPr>
              <a:t>The Canadian Intellectual Property Office (CIPO)</a:t>
            </a:r>
          </a:p>
          <a:p>
            <a:r>
              <a:rPr lang="fr-CA" sz="2000" dirty="0" smtClean="0">
                <a:solidFill>
                  <a:schemeClr val="tx1"/>
                </a:solidFill>
              </a:rPr>
              <a:t>Industrial Design in Canada</a:t>
            </a:r>
          </a:p>
          <a:p>
            <a:r>
              <a:rPr lang="fr-CA" sz="2000" dirty="0" smtClean="0">
                <a:solidFill>
                  <a:schemeClr val="tx1"/>
                </a:solidFill>
              </a:rPr>
              <a:t>Changes to the Industrial Design </a:t>
            </a:r>
            <a:r>
              <a:rPr lang="fr-CA" sz="2000" dirty="0" err="1" smtClean="0">
                <a:solidFill>
                  <a:schemeClr val="tx1"/>
                </a:solidFill>
              </a:rPr>
              <a:t>Regime</a:t>
            </a:r>
            <a:endParaRPr lang="fr-CA" sz="2000" dirty="0" smtClean="0">
              <a:solidFill>
                <a:schemeClr val="tx1"/>
              </a:solidFill>
            </a:endParaRPr>
          </a:p>
          <a:p>
            <a:pPr lvl="1"/>
            <a:r>
              <a:rPr lang="fr-CA" sz="1800" i="1" dirty="0" smtClean="0">
                <a:solidFill>
                  <a:schemeClr val="tx1"/>
                </a:solidFill>
              </a:rPr>
              <a:t>Industrial Design </a:t>
            </a:r>
            <a:r>
              <a:rPr lang="fr-CA" sz="1800" i="1" dirty="0" err="1" smtClean="0">
                <a:solidFill>
                  <a:schemeClr val="tx1"/>
                </a:solidFill>
              </a:rPr>
              <a:t>Act</a:t>
            </a:r>
            <a:endParaRPr lang="fr-CA" sz="1800" i="1" dirty="0" smtClean="0">
              <a:solidFill>
                <a:schemeClr val="tx1"/>
              </a:solidFill>
            </a:endParaRPr>
          </a:p>
          <a:p>
            <a:pPr lvl="1"/>
            <a:r>
              <a:rPr lang="fr-CA" sz="1800" i="1" dirty="0" smtClean="0">
                <a:solidFill>
                  <a:schemeClr val="tx1"/>
                </a:solidFill>
              </a:rPr>
              <a:t>Industrial Design </a:t>
            </a:r>
            <a:r>
              <a:rPr lang="fr-CA" sz="1800" i="1" dirty="0" err="1" smtClean="0">
                <a:solidFill>
                  <a:schemeClr val="tx1"/>
                </a:solidFill>
              </a:rPr>
              <a:t>Regulations</a:t>
            </a:r>
            <a:endParaRPr lang="fr-CA" sz="1800" i="1" dirty="0" smtClean="0">
              <a:solidFill>
                <a:schemeClr val="tx1"/>
              </a:solidFill>
            </a:endParaRPr>
          </a:p>
          <a:p>
            <a:pPr lvl="1"/>
            <a:r>
              <a:rPr lang="fr-CA" sz="1800" dirty="0" smtClean="0">
                <a:solidFill>
                  <a:schemeClr val="tx1"/>
                </a:solidFill>
              </a:rPr>
              <a:t>Industrial Design Office Practice </a:t>
            </a:r>
            <a:r>
              <a:rPr lang="fr-CA" sz="1800" dirty="0" err="1" smtClean="0">
                <a:solidFill>
                  <a:schemeClr val="tx1"/>
                </a:solidFill>
              </a:rPr>
              <a:t>Manual</a:t>
            </a:r>
            <a:endParaRPr lang="fr-CA" sz="1800" dirty="0" smtClean="0">
              <a:solidFill>
                <a:schemeClr val="tx1"/>
              </a:solidFill>
            </a:endParaRPr>
          </a:p>
          <a:p>
            <a:pPr lvl="1"/>
            <a:r>
              <a:rPr lang="fr-CA" sz="1800" dirty="0" err="1" smtClean="0">
                <a:solidFill>
                  <a:schemeClr val="tx1"/>
                </a:solidFill>
              </a:rPr>
              <a:t>Enhanced</a:t>
            </a:r>
            <a:r>
              <a:rPr lang="fr-CA" sz="1800" dirty="0" smtClean="0">
                <a:solidFill>
                  <a:schemeClr val="tx1"/>
                </a:solidFill>
              </a:rPr>
              <a:t> E-Services</a:t>
            </a:r>
          </a:p>
          <a:p>
            <a:r>
              <a:rPr lang="fr-CA" sz="2000" dirty="0" err="1" smtClean="0">
                <a:solidFill>
                  <a:schemeClr val="tx1"/>
                </a:solidFill>
              </a:rPr>
              <a:t>Designating</a:t>
            </a:r>
            <a:r>
              <a:rPr lang="fr-CA" sz="2000" dirty="0" smtClean="0">
                <a:solidFill>
                  <a:schemeClr val="tx1"/>
                </a:solidFill>
              </a:rPr>
              <a:t> Canada: </a:t>
            </a:r>
            <a:r>
              <a:rPr lang="fr-CA" sz="2000" dirty="0" err="1" smtClean="0">
                <a:solidFill>
                  <a:schemeClr val="tx1"/>
                </a:solidFill>
              </a:rPr>
              <a:t>What</a:t>
            </a:r>
            <a:r>
              <a:rPr lang="fr-CA" sz="2000" dirty="0" smtClean="0">
                <a:solidFill>
                  <a:schemeClr val="tx1"/>
                </a:solidFill>
              </a:rPr>
              <a:t> You </a:t>
            </a:r>
            <a:r>
              <a:rPr lang="fr-CA" sz="2000" dirty="0" err="1" smtClean="0">
                <a:solidFill>
                  <a:schemeClr val="tx1"/>
                </a:solidFill>
              </a:rPr>
              <a:t>Should</a:t>
            </a:r>
            <a:r>
              <a:rPr lang="fr-CA" sz="2000" dirty="0" smtClean="0">
                <a:solidFill>
                  <a:schemeClr val="tx1"/>
                </a:solidFill>
              </a:rPr>
              <a:t> Know</a:t>
            </a:r>
          </a:p>
          <a:p>
            <a:r>
              <a:rPr lang="fr-CA" sz="2000" dirty="0" err="1" smtClean="0">
                <a:solidFill>
                  <a:schemeClr val="tx1"/>
                </a:solidFill>
              </a:rPr>
              <a:t>Next</a:t>
            </a:r>
            <a:r>
              <a:rPr lang="fr-CA" sz="2000" dirty="0" smtClean="0">
                <a:solidFill>
                  <a:schemeClr val="tx1"/>
                </a:solidFill>
              </a:rPr>
              <a:t> </a:t>
            </a:r>
            <a:r>
              <a:rPr lang="fr-CA" sz="2000" dirty="0" err="1">
                <a:solidFill>
                  <a:schemeClr val="tx1"/>
                </a:solidFill>
              </a:rPr>
              <a:t>S</a:t>
            </a:r>
            <a:r>
              <a:rPr lang="fr-CA" sz="2000" dirty="0" err="1" smtClean="0">
                <a:solidFill>
                  <a:schemeClr val="tx1"/>
                </a:solidFill>
              </a:rPr>
              <a:t>teps</a:t>
            </a:r>
            <a:endParaRPr lang="fr-CA" sz="2000" dirty="0" smtClean="0">
              <a:solidFill>
                <a:schemeClr val="tx1"/>
              </a:solidFill>
            </a:endParaRPr>
          </a:p>
          <a:p>
            <a:endParaRPr lang="fr-CA" sz="2400" dirty="0" smtClean="0"/>
          </a:p>
        </p:txBody>
      </p:sp>
      <p:sp>
        <p:nvSpPr>
          <p:cNvPr id="2" name="Slide Number Placeholder 1"/>
          <p:cNvSpPr>
            <a:spLocks noGrp="1"/>
          </p:cNvSpPr>
          <p:nvPr>
            <p:ph type="sldNum" sz="quarter" idx="10"/>
          </p:nvPr>
        </p:nvSpPr>
        <p:spPr/>
        <p:txBody>
          <a:bodyPr/>
          <a:lstStyle/>
          <a:p>
            <a:fld id="{A3C1C3F4-7627-499B-A387-D46B6B71D0BD}" type="slidenum">
              <a:rPr lang="en-US" altLang="en-US" smtClean="0"/>
              <a:pPr/>
              <a:t>2</a:t>
            </a:fld>
            <a:endParaRPr lang="en-US" altLang="en-US" dirty="0"/>
          </a:p>
        </p:txBody>
      </p:sp>
      <p:sp>
        <p:nvSpPr>
          <p:cNvPr id="4" name="Title 1"/>
          <p:cNvSpPr txBox="1">
            <a:spLocks/>
          </p:cNvSpPr>
          <p:nvPr>
            <p:custDataLst>
              <p:tags r:id="rId1"/>
            </p:custDataLst>
          </p:nvPr>
        </p:nvSpPr>
        <p:spPr>
          <a:xfrm>
            <a:off x="457199" y="274638"/>
            <a:ext cx="8560191" cy="985837"/>
          </a:xfrm>
          <a:prstGeom prst="rect">
            <a:avLst/>
          </a:prstGeom>
        </p:spPr>
        <p:txBody>
          <a:bodyPr>
            <a:noAutofit/>
          </a:bodyPr>
          <a:lstStyle>
            <a:lvl1pPr algn="l" defTabSz="457200" rtl="0" eaLnBrk="0" fontAlgn="base" hangingPunct="0">
              <a:spcBef>
                <a:spcPct val="0"/>
              </a:spcBef>
              <a:spcAft>
                <a:spcPct val="0"/>
              </a:spcAft>
              <a:defRPr lang="en-US" sz="3600" kern="1200" dirty="0">
                <a:solidFill>
                  <a:srgbClr val="064163"/>
                </a:solidFill>
                <a:latin typeface="Century Gothic" pitchFamily="34" charset="0"/>
                <a:ea typeface="ヒラギノ角ゴ Pro W3" pitchFamily="126" charset="-128"/>
                <a:cs typeface="Century Gothic" pitchFamily="34" charset="0"/>
              </a:defRPr>
            </a:lvl1pPr>
            <a:lvl2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2pPr>
            <a:lvl3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3pPr>
            <a:lvl4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4pPr>
            <a:lvl5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5pPr>
            <a:lvl6pPr marL="4572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6pPr>
            <a:lvl7pPr marL="9144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7pPr>
            <a:lvl8pPr marL="13716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8pPr>
            <a:lvl9pPr marL="18288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9pPr>
          </a:lstStyle>
          <a:p>
            <a:pPr algn="ctr"/>
            <a:r>
              <a:rPr lang="en-CA" sz="3200" b="1" dirty="0" smtClean="0">
                <a:solidFill>
                  <a:srgbClr val="1F497D"/>
                </a:solidFill>
              </a:rPr>
              <a:t>Outline</a:t>
            </a:r>
            <a:endParaRPr lang="en-CA" sz="3200" b="1" dirty="0">
              <a:solidFill>
                <a:srgbClr val="1F497D"/>
              </a:solidFill>
            </a:endParaRPr>
          </a:p>
        </p:txBody>
      </p:sp>
    </p:spTree>
    <p:extLst>
      <p:ext uri="{BB962C8B-B14F-4D97-AF65-F5344CB8AC3E}">
        <p14:creationId xmlns:p14="http://schemas.microsoft.com/office/powerpoint/2010/main" val="28819919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23068" y="6356348"/>
            <a:ext cx="982663" cy="365125"/>
          </a:xfrm>
        </p:spPr>
        <p:txBody>
          <a:bodyPr/>
          <a:lstStyle/>
          <a:p>
            <a:fld id="{A3C1C3F4-7627-499B-A387-D46B6B71D0BD}" type="slidenum">
              <a:rPr lang="en-US" altLang="en-US" smtClean="0"/>
              <a:pPr/>
              <a:t>20</a:t>
            </a:fld>
            <a:endParaRPr lang="en-US" altLang="en-US" dirty="0"/>
          </a:p>
        </p:txBody>
      </p:sp>
      <p:sp>
        <p:nvSpPr>
          <p:cNvPr id="4" name="Title 1"/>
          <p:cNvSpPr txBox="1">
            <a:spLocks/>
          </p:cNvSpPr>
          <p:nvPr>
            <p:custDataLst>
              <p:tags r:id="rId1"/>
            </p:custDataLst>
          </p:nvPr>
        </p:nvSpPr>
        <p:spPr>
          <a:xfrm>
            <a:off x="291905" y="274638"/>
            <a:ext cx="8560191" cy="985837"/>
          </a:xfrm>
          <a:prstGeom prst="rect">
            <a:avLst/>
          </a:prstGeom>
        </p:spPr>
        <p:txBody>
          <a:bodyPr>
            <a:noAutofit/>
          </a:bodyPr>
          <a:lstStyle>
            <a:lvl1pPr algn="l" defTabSz="457200" rtl="0" eaLnBrk="0" fontAlgn="base" hangingPunct="0">
              <a:spcBef>
                <a:spcPct val="0"/>
              </a:spcBef>
              <a:spcAft>
                <a:spcPct val="0"/>
              </a:spcAft>
              <a:defRPr lang="en-US" sz="3600" kern="1200" dirty="0">
                <a:solidFill>
                  <a:srgbClr val="064163"/>
                </a:solidFill>
                <a:latin typeface="Century Gothic" pitchFamily="34" charset="0"/>
                <a:ea typeface="ヒラギノ角ゴ Pro W3" pitchFamily="126" charset="-128"/>
                <a:cs typeface="Century Gothic" pitchFamily="34" charset="0"/>
              </a:defRPr>
            </a:lvl1pPr>
            <a:lvl2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2pPr>
            <a:lvl3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3pPr>
            <a:lvl4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4pPr>
            <a:lvl5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5pPr>
            <a:lvl6pPr marL="4572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6pPr>
            <a:lvl7pPr marL="9144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7pPr>
            <a:lvl8pPr marL="13716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8pPr>
            <a:lvl9pPr marL="18288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9pPr>
          </a:lstStyle>
          <a:p>
            <a:pPr algn="ctr"/>
            <a:r>
              <a:rPr lang="fr-CA" sz="3000" b="1" dirty="0" err="1" smtClean="0">
                <a:solidFill>
                  <a:schemeClr val="tx2"/>
                </a:solidFill>
              </a:rPr>
              <a:t>Canada’s</a:t>
            </a:r>
            <a:r>
              <a:rPr lang="fr-CA" sz="3000" b="1" dirty="0" smtClean="0">
                <a:solidFill>
                  <a:schemeClr val="tx2"/>
                </a:solidFill>
              </a:rPr>
              <a:t> </a:t>
            </a:r>
            <a:r>
              <a:rPr lang="fr-CA" sz="3000" b="1" dirty="0" err="1" smtClean="0">
                <a:solidFill>
                  <a:schemeClr val="tx2"/>
                </a:solidFill>
              </a:rPr>
              <a:t>Declarations</a:t>
            </a:r>
            <a:endParaRPr lang="en-CA" sz="3000" b="1" dirty="0">
              <a:solidFill>
                <a:schemeClr val="tx2"/>
              </a:solidFill>
            </a:endParaRPr>
          </a:p>
        </p:txBody>
      </p:sp>
      <p:sp>
        <p:nvSpPr>
          <p:cNvPr id="5" name="TextBox 4"/>
          <p:cNvSpPr txBox="1"/>
          <p:nvPr/>
        </p:nvSpPr>
        <p:spPr>
          <a:xfrm>
            <a:off x="609600" y="1143000"/>
            <a:ext cx="8001000" cy="4832092"/>
          </a:xfrm>
          <a:prstGeom prst="rect">
            <a:avLst/>
          </a:prstGeom>
          <a:noFill/>
        </p:spPr>
        <p:txBody>
          <a:bodyPr wrap="square" rtlCol="0">
            <a:spAutoFit/>
          </a:bodyPr>
          <a:lstStyle/>
          <a:p>
            <a:r>
              <a:rPr lang="en-CA" b="1" dirty="0">
                <a:solidFill>
                  <a:schemeClr val="tx2"/>
                </a:solidFill>
              </a:rPr>
              <a:t>Indirect </a:t>
            </a:r>
            <a:r>
              <a:rPr lang="en-CA" b="1" dirty="0" smtClean="0">
                <a:solidFill>
                  <a:schemeClr val="tx2"/>
                </a:solidFill>
              </a:rPr>
              <a:t>Filing</a:t>
            </a:r>
            <a:endParaRPr lang="en-CA" dirty="0" smtClean="0"/>
          </a:p>
          <a:p>
            <a:r>
              <a:rPr lang="en-CA" sz="1600" dirty="0" smtClean="0"/>
              <a:t>Article 4(1)(b): An </a:t>
            </a:r>
            <a:r>
              <a:rPr lang="en-CA" sz="1600" dirty="0"/>
              <a:t>international application may </a:t>
            </a:r>
            <a:r>
              <a:rPr lang="en-CA" sz="1600" u="sng" dirty="0"/>
              <a:t>not</a:t>
            </a:r>
            <a:r>
              <a:rPr lang="en-CA" sz="1600" dirty="0"/>
              <a:t> be filed through the Canadian Intellectual Property Office</a:t>
            </a:r>
            <a:r>
              <a:rPr lang="en-CA" sz="1600" dirty="0" smtClean="0"/>
              <a:t>.</a:t>
            </a:r>
          </a:p>
          <a:p>
            <a:endParaRPr lang="en-CA" dirty="0" smtClean="0"/>
          </a:p>
          <a:p>
            <a:r>
              <a:rPr lang="en-CA" b="1" dirty="0" smtClean="0">
                <a:solidFill>
                  <a:schemeClr val="tx2"/>
                </a:solidFill>
              </a:rPr>
              <a:t>Individual Designation Fees</a:t>
            </a:r>
            <a:endParaRPr lang="en-CA" dirty="0" smtClean="0"/>
          </a:p>
          <a:p>
            <a:pPr lvl="0"/>
            <a:r>
              <a:rPr lang="en-CA" sz="1600" dirty="0" smtClean="0"/>
              <a:t>Article 7(2): the international application fee is $400 CAD for each design. The renewal fee, for the first renewal is $350 CAD for each design, any subsequent renewals are free of charge.</a:t>
            </a:r>
          </a:p>
          <a:p>
            <a:pPr lvl="0"/>
            <a:endParaRPr lang="en-CA" dirty="0" smtClean="0"/>
          </a:p>
          <a:p>
            <a:pPr lvl="0"/>
            <a:r>
              <a:rPr lang="en-CA" b="1" dirty="0">
                <a:solidFill>
                  <a:schemeClr val="tx2"/>
                </a:solidFill>
              </a:rPr>
              <a:t>M</a:t>
            </a:r>
            <a:r>
              <a:rPr lang="en-CA" b="1" dirty="0" smtClean="0">
                <a:solidFill>
                  <a:schemeClr val="tx2"/>
                </a:solidFill>
              </a:rPr>
              <a:t>aximum Duration </a:t>
            </a:r>
            <a:r>
              <a:rPr lang="en-CA" b="1" dirty="0">
                <a:solidFill>
                  <a:schemeClr val="tx2"/>
                </a:solidFill>
              </a:rPr>
              <a:t>of </a:t>
            </a:r>
            <a:r>
              <a:rPr lang="en-CA" b="1" dirty="0" smtClean="0">
                <a:solidFill>
                  <a:schemeClr val="tx2"/>
                </a:solidFill>
              </a:rPr>
              <a:t>Protection</a:t>
            </a:r>
            <a:endParaRPr lang="en-CA" dirty="0" smtClean="0"/>
          </a:p>
          <a:p>
            <a:r>
              <a:rPr lang="en-CA" sz="1600" dirty="0" smtClean="0"/>
              <a:t>Article </a:t>
            </a:r>
            <a:r>
              <a:rPr lang="en-CA" sz="1600" dirty="0"/>
              <a:t>17(3)(c</a:t>
            </a:r>
            <a:r>
              <a:rPr lang="en-CA" sz="1600" dirty="0" smtClean="0"/>
              <a:t>): </a:t>
            </a:r>
            <a:r>
              <a:rPr lang="en-CA" sz="1600" dirty="0"/>
              <a:t>begins on the date of international registration and ends on the later of 15 years from the date of international registration or 10 years from the date of registration in Canada</a:t>
            </a:r>
            <a:r>
              <a:rPr lang="en-CA" sz="1600" dirty="0" smtClean="0"/>
              <a:t>.</a:t>
            </a:r>
          </a:p>
          <a:p>
            <a:endParaRPr lang="en-CA" dirty="0" smtClean="0"/>
          </a:p>
          <a:p>
            <a:r>
              <a:rPr lang="en-CA" b="1" dirty="0">
                <a:solidFill>
                  <a:schemeClr val="tx2"/>
                </a:solidFill>
              </a:rPr>
              <a:t>Refusal </a:t>
            </a:r>
            <a:r>
              <a:rPr lang="en-CA" b="1" dirty="0" smtClean="0">
                <a:solidFill>
                  <a:schemeClr val="tx2"/>
                </a:solidFill>
              </a:rPr>
              <a:t>Period</a:t>
            </a:r>
            <a:endParaRPr lang="fr-CA" dirty="0"/>
          </a:p>
          <a:p>
            <a:r>
              <a:rPr lang="en-CA" sz="1600" dirty="0"/>
              <a:t>Rule 18(1)(b</a:t>
            </a:r>
            <a:r>
              <a:rPr lang="en-CA" sz="1600" dirty="0" smtClean="0"/>
              <a:t>): </a:t>
            </a:r>
            <a:r>
              <a:rPr lang="en-CA" sz="1600" dirty="0"/>
              <a:t>the period of six months for the notification of refusal of the effects of an international registration referred to in Rule </a:t>
            </a:r>
            <a:r>
              <a:rPr lang="en-CA" sz="1600" dirty="0" smtClean="0"/>
              <a:t>18(1)(</a:t>
            </a:r>
            <a:r>
              <a:rPr lang="en-CA" sz="1600" dirty="0"/>
              <a:t>a) shall be replaced by a period of 12 months</a:t>
            </a:r>
            <a:r>
              <a:rPr lang="en-CA" sz="1600" dirty="0" smtClean="0"/>
              <a:t>.</a:t>
            </a:r>
            <a:endParaRPr lang="en-CA" sz="1600" dirty="0"/>
          </a:p>
        </p:txBody>
      </p:sp>
    </p:spTree>
    <p:extLst>
      <p:ext uri="{BB962C8B-B14F-4D97-AF65-F5344CB8AC3E}">
        <p14:creationId xmlns:p14="http://schemas.microsoft.com/office/powerpoint/2010/main" val="11179757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23068" y="6356348"/>
            <a:ext cx="982663" cy="365125"/>
          </a:xfrm>
        </p:spPr>
        <p:txBody>
          <a:bodyPr/>
          <a:lstStyle/>
          <a:p>
            <a:fld id="{A3C1C3F4-7627-499B-A387-D46B6B71D0BD}" type="slidenum">
              <a:rPr lang="en-US" altLang="en-US" smtClean="0"/>
              <a:pPr/>
              <a:t>21</a:t>
            </a:fld>
            <a:endParaRPr lang="en-US" altLang="en-US" dirty="0"/>
          </a:p>
        </p:txBody>
      </p:sp>
      <p:sp>
        <p:nvSpPr>
          <p:cNvPr id="4" name="Title 1"/>
          <p:cNvSpPr txBox="1">
            <a:spLocks/>
          </p:cNvSpPr>
          <p:nvPr>
            <p:custDataLst>
              <p:tags r:id="rId1"/>
            </p:custDataLst>
          </p:nvPr>
        </p:nvSpPr>
        <p:spPr>
          <a:xfrm>
            <a:off x="291905" y="274638"/>
            <a:ext cx="8560191" cy="985837"/>
          </a:xfrm>
          <a:prstGeom prst="rect">
            <a:avLst/>
          </a:prstGeom>
        </p:spPr>
        <p:txBody>
          <a:bodyPr>
            <a:noAutofit/>
          </a:bodyPr>
          <a:lstStyle>
            <a:lvl1pPr algn="l" defTabSz="457200" rtl="0" eaLnBrk="0" fontAlgn="base" hangingPunct="0">
              <a:spcBef>
                <a:spcPct val="0"/>
              </a:spcBef>
              <a:spcAft>
                <a:spcPct val="0"/>
              </a:spcAft>
              <a:defRPr lang="en-US" sz="3600" kern="1200" dirty="0">
                <a:solidFill>
                  <a:srgbClr val="064163"/>
                </a:solidFill>
                <a:latin typeface="Century Gothic" pitchFamily="34" charset="0"/>
                <a:ea typeface="ヒラギノ角ゴ Pro W3" pitchFamily="126" charset="-128"/>
                <a:cs typeface="Century Gothic" pitchFamily="34" charset="0"/>
              </a:defRPr>
            </a:lvl1pPr>
            <a:lvl2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2pPr>
            <a:lvl3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3pPr>
            <a:lvl4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4pPr>
            <a:lvl5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5pPr>
            <a:lvl6pPr marL="4572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6pPr>
            <a:lvl7pPr marL="9144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7pPr>
            <a:lvl8pPr marL="13716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8pPr>
            <a:lvl9pPr marL="18288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9pPr>
          </a:lstStyle>
          <a:p>
            <a:pPr algn="ctr"/>
            <a:r>
              <a:rPr lang="fr-CA" sz="3000" b="1" dirty="0" err="1"/>
              <a:t>Designating</a:t>
            </a:r>
            <a:r>
              <a:rPr lang="fr-CA" sz="3000" b="1" dirty="0"/>
              <a:t> Canada: </a:t>
            </a:r>
            <a:r>
              <a:rPr lang="fr-CA" sz="3000" b="1" dirty="0" err="1"/>
              <a:t>What</a:t>
            </a:r>
            <a:r>
              <a:rPr lang="fr-CA" sz="3000" b="1" dirty="0"/>
              <a:t> You </a:t>
            </a:r>
            <a:r>
              <a:rPr lang="fr-CA" sz="3000" b="1" dirty="0" err="1"/>
              <a:t>Should</a:t>
            </a:r>
            <a:r>
              <a:rPr lang="fr-CA" sz="3000" b="1" dirty="0"/>
              <a:t> Know</a:t>
            </a:r>
          </a:p>
          <a:p>
            <a:endParaRPr lang="en-CA" sz="3200" b="1" dirty="0">
              <a:solidFill>
                <a:schemeClr val="tx2"/>
              </a:solidFill>
            </a:endParaRPr>
          </a:p>
        </p:txBody>
      </p:sp>
      <p:sp>
        <p:nvSpPr>
          <p:cNvPr id="3" name="Rectangle 2"/>
          <p:cNvSpPr/>
          <p:nvPr/>
        </p:nvSpPr>
        <p:spPr>
          <a:xfrm>
            <a:off x="457200" y="1371600"/>
            <a:ext cx="8077200" cy="3477875"/>
          </a:xfrm>
          <a:prstGeom prst="rect">
            <a:avLst/>
          </a:prstGeom>
        </p:spPr>
        <p:txBody>
          <a:bodyPr wrap="square">
            <a:spAutoFit/>
          </a:bodyPr>
          <a:lstStyle/>
          <a:p>
            <a:r>
              <a:rPr lang="fr-CA" b="1" dirty="0" err="1" smtClean="0">
                <a:solidFill>
                  <a:schemeClr val="tx2"/>
                </a:solidFill>
              </a:rPr>
              <a:t>Deferment</a:t>
            </a:r>
            <a:r>
              <a:rPr lang="fr-CA" b="1" dirty="0" smtClean="0">
                <a:solidFill>
                  <a:schemeClr val="tx2"/>
                </a:solidFill>
              </a:rPr>
              <a:t> </a:t>
            </a:r>
            <a:r>
              <a:rPr lang="fr-CA" b="1" dirty="0">
                <a:solidFill>
                  <a:schemeClr val="tx2"/>
                </a:solidFill>
              </a:rPr>
              <a:t>of Publication</a:t>
            </a:r>
          </a:p>
          <a:p>
            <a:r>
              <a:rPr lang="en-CA" sz="1600" dirty="0"/>
              <a:t>Canada will allow for the maximum period of deferment under Hague, i.e. 30 months from the filing date or, if there is a priority request, from the earliest date of priority.</a:t>
            </a:r>
            <a:endParaRPr lang="fr-CA" sz="1600" dirty="0"/>
          </a:p>
          <a:p>
            <a:endParaRPr lang="fr-CA" dirty="0"/>
          </a:p>
          <a:p>
            <a:r>
              <a:rPr lang="en-CA" b="1" dirty="0">
                <a:solidFill>
                  <a:schemeClr val="tx2"/>
                </a:solidFill>
              </a:rPr>
              <a:t>Filing Date Requirements</a:t>
            </a:r>
            <a:r>
              <a:rPr lang="en-CA" dirty="0"/>
              <a:t/>
            </a:r>
            <a:br>
              <a:rPr lang="en-CA" dirty="0"/>
            </a:br>
            <a:r>
              <a:rPr lang="en-CA" sz="1600" dirty="0" smtClean="0"/>
              <a:t>Simple filing </a:t>
            </a:r>
            <a:r>
              <a:rPr lang="en-CA" sz="1600" dirty="0"/>
              <a:t>date requirements </a:t>
            </a:r>
            <a:r>
              <a:rPr lang="en-CA" sz="1600" dirty="0" smtClean="0"/>
              <a:t>that aligns </a:t>
            </a:r>
            <a:r>
              <a:rPr lang="en-CA" sz="1600" dirty="0"/>
              <a:t>with international standards</a:t>
            </a:r>
            <a:r>
              <a:rPr lang="en-CA" dirty="0"/>
              <a:t>.</a:t>
            </a:r>
          </a:p>
          <a:p>
            <a:endParaRPr lang="en-CA" b="1" dirty="0">
              <a:solidFill>
                <a:schemeClr val="tx2"/>
              </a:solidFill>
            </a:endParaRPr>
          </a:p>
          <a:p>
            <a:r>
              <a:rPr lang="en-CA" b="1" dirty="0" smtClean="0">
                <a:solidFill>
                  <a:schemeClr val="tx2"/>
                </a:solidFill>
              </a:rPr>
              <a:t>Application</a:t>
            </a:r>
            <a:r>
              <a:rPr lang="en-CA" dirty="0"/>
              <a:t/>
            </a:r>
            <a:br>
              <a:rPr lang="en-CA" dirty="0"/>
            </a:br>
            <a:r>
              <a:rPr lang="en-CA" sz="1600" dirty="0" smtClean="0"/>
              <a:t>Simple application requirements. No patent claims or description of the design are required. No specific views of the design are required. No security clearance requirements.</a:t>
            </a:r>
          </a:p>
          <a:p>
            <a:endParaRPr lang="fr-CA" sz="1600" dirty="0"/>
          </a:p>
        </p:txBody>
      </p:sp>
      <p:pic>
        <p:nvPicPr>
          <p:cNvPr id="5" name="Picture 2" descr="S:\CID\Policy\Shared Folder - GCDocs\WIPO - Hague Working Group Meeting and Seminar\Seminar\Images\ca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667000" y="4492788"/>
            <a:ext cx="3505200" cy="16833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custDataLst>
              <p:tags r:id="rId2"/>
            </p:custDataLst>
          </p:nvPr>
        </p:nvSpPr>
        <p:spPr>
          <a:xfrm>
            <a:off x="6172200" y="5456666"/>
            <a:ext cx="1764912" cy="707886"/>
          </a:xfrm>
          <a:prstGeom prst="rect">
            <a:avLst/>
          </a:prstGeom>
          <a:noFill/>
        </p:spPr>
        <p:txBody>
          <a:bodyPr wrap="square" rtlCol="0">
            <a:spAutoFit/>
          </a:bodyPr>
          <a:lstStyle/>
          <a:p>
            <a:pPr algn="ctr"/>
            <a:r>
              <a:rPr lang="en-CA" sz="1000" dirty="0" smtClean="0">
                <a:latin typeface="Century Gothic" panose="020B0502020202020204" pitchFamily="34" charset="0"/>
              </a:rPr>
              <a:t>Vehicle by </a:t>
            </a:r>
            <a:r>
              <a:rPr lang="en-CA" sz="1000" dirty="0" err="1" smtClean="0">
                <a:latin typeface="Century Gothic" panose="020B0502020202020204" pitchFamily="34" charset="0"/>
              </a:rPr>
              <a:t>Electrameccanica</a:t>
            </a:r>
            <a:r>
              <a:rPr lang="en-CA" sz="1000" dirty="0" smtClean="0">
                <a:latin typeface="Century Gothic" panose="020B0502020202020204" pitchFamily="34" charset="0"/>
              </a:rPr>
              <a:t> Vehicles Corp.</a:t>
            </a:r>
          </a:p>
          <a:p>
            <a:pPr algn="ctr"/>
            <a:r>
              <a:rPr lang="en-CA" sz="1000" dirty="0" smtClean="0">
                <a:latin typeface="Century Gothic" panose="020B0502020202020204" pitchFamily="34" charset="0"/>
              </a:rPr>
              <a:t>(ID registration 168377</a:t>
            </a:r>
            <a:r>
              <a:rPr lang="en-CA" sz="1000" dirty="0">
                <a:latin typeface="Century Gothic" panose="020B0502020202020204" pitchFamily="34" charset="0"/>
              </a:rPr>
              <a:t>)</a:t>
            </a:r>
          </a:p>
        </p:txBody>
      </p:sp>
    </p:spTree>
    <p:extLst>
      <p:ext uri="{BB962C8B-B14F-4D97-AF65-F5344CB8AC3E}">
        <p14:creationId xmlns:p14="http://schemas.microsoft.com/office/powerpoint/2010/main" val="24515054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23068" y="6356348"/>
            <a:ext cx="982663" cy="365125"/>
          </a:xfrm>
        </p:spPr>
        <p:txBody>
          <a:bodyPr/>
          <a:lstStyle/>
          <a:p>
            <a:fld id="{A3C1C3F4-7627-499B-A387-D46B6B71D0BD}" type="slidenum">
              <a:rPr lang="en-US" altLang="en-US" smtClean="0"/>
              <a:pPr/>
              <a:t>22</a:t>
            </a:fld>
            <a:endParaRPr lang="en-US" altLang="en-US" dirty="0"/>
          </a:p>
        </p:txBody>
      </p:sp>
      <p:sp>
        <p:nvSpPr>
          <p:cNvPr id="4" name="Title 1"/>
          <p:cNvSpPr txBox="1">
            <a:spLocks/>
          </p:cNvSpPr>
          <p:nvPr>
            <p:custDataLst>
              <p:tags r:id="rId1"/>
            </p:custDataLst>
          </p:nvPr>
        </p:nvSpPr>
        <p:spPr>
          <a:xfrm>
            <a:off x="291905" y="274638"/>
            <a:ext cx="8560191" cy="985837"/>
          </a:xfrm>
          <a:prstGeom prst="rect">
            <a:avLst/>
          </a:prstGeom>
        </p:spPr>
        <p:txBody>
          <a:bodyPr>
            <a:noAutofit/>
          </a:bodyPr>
          <a:lstStyle>
            <a:lvl1pPr algn="l" defTabSz="457200" rtl="0" eaLnBrk="0" fontAlgn="base" hangingPunct="0">
              <a:spcBef>
                <a:spcPct val="0"/>
              </a:spcBef>
              <a:spcAft>
                <a:spcPct val="0"/>
              </a:spcAft>
              <a:defRPr lang="en-US" sz="3600" kern="1200" dirty="0">
                <a:solidFill>
                  <a:srgbClr val="064163"/>
                </a:solidFill>
                <a:latin typeface="Century Gothic" pitchFamily="34" charset="0"/>
                <a:ea typeface="ヒラギノ角ゴ Pro W3" pitchFamily="126" charset="-128"/>
                <a:cs typeface="Century Gothic" pitchFamily="34" charset="0"/>
              </a:defRPr>
            </a:lvl1pPr>
            <a:lvl2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2pPr>
            <a:lvl3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3pPr>
            <a:lvl4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4pPr>
            <a:lvl5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5pPr>
            <a:lvl6pPr marL="4572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6pPr>
            <a:lvl7pPr marL="9144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7pPr>
            <a:lvl8pPr marL="13716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8pPr>
            <a:lvl9pPr marL="18288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9pPr>
          </a:lstStyle>
          <a:p>
            <a:pPr algn="ctr"/>
            <a:r>
              <a:rPr lang="en-CA" sz="3000" b="1" dirty="0" smtClean="0">
                <a:solidFill>
                  <a:schemeClr val="tx2"/>
                </a:solidFill>
              </a:rPr>
              <a:t>Designating Canada: What You Should Know</a:t>
            </a:r>
            <a:endParaRPr lang="en-CA" sz="3000" b="1" dirty="0">
              <a:solidFill>
                <a:schemeClr val="tx2"/>
              </a:solidFill>
            </a:endParaRPr>
          </a:p>
        </p:txBody>
      </p:sp>
      <p:sp>
        <p:nvSpPr>
          <p:cNvPr id="3" name="Rectangle 2"/>
          <p:cNvSpPr/>
          <p:nvPr/>
        </p:nvSpPr>
        <p:spPr>
          <a:xfrm>
            <a:off x="457200" y="1371600"/>
            <a:ext cx="8229600" cy="4708981"/>
          </a:xfrm>
          <a:prstGeom prst="rect">
            <a:avLst/>
          </a:prstGeom>
        </p:spPr>
        <p:txBody>
          <a:bodyPr wrap="square">
            <a:spAutoFit/>
          </a:bodyPr>
          <a:lstStyle/>
          <a:p>
            <a:r>
              <a:rPr lang="en-CA" b="1" dirty="0" smtClean="0">
                <a:solidFill>
                  <a:schemeClr val="tx2"/>
                </a:solidFill>
              </a:rPr>
              <a:t>One Design </a:t>
            </a:r>
            <a:r>
              <a:rPr lang="en-CA" b="1" dirty="0">
                <a:solidFill>
                  <a:schemeClr val="tx2"/>
                </a:solidFill>
              </a:rPr>
              <a:t>per </a:t>
            </a:r>
            <a:r>
              <a:rPr lang="en-CA" b="1" dirty="0" smtClean="0">
                <a:solidFill>
                  <a:schemeClr val="tx2"/>
                </a:solidFill>
              </a:rPr>
              <a:t>Application</a:t>
            </a:r>
            <a:endParaRPr lang="en-CA" b="1" dirty="0">
              <a:solidFill>
                <a:schemeClr val="tx2"/>
              </a:solidFill>
            </a:endParaRPr>
          </a:p>
          <a:p>
            <a:r>
              <a:rPr lang="en-CA" sz="1600" dirty="0"/>
              <a:t>An application must be limited to one design applied to a single finished article or set or variants applied to a single finished article or set</a:t>
            </a:r>
            <a:r>
              <a:rPr lang="en-CA" sz="1600" dirty="0" smtClean="0"/>
              <a:t>.</a:t>
            </a:r>
          </a:p>
          <a:p>
            <a:endParaRPr lang="fr-CA" sz="1600" dirty="0" smtClean="0"/>
          </a:p>
          <a:p>
            <a:r>
              <a:rPr lang="en-CA" sz="1600" dirty="0"/>
              <a:t>In order to accommodate an international registration with multiple </a:t>
            </a:r>
            <a:r>
              <a:rPr lang="en-CA" sz="1600" dirty="0" smtClean="0"/>
              <a:t>designs, CIPO </a:t>
            </a:r>
            <a:r>
              <a:rPr lang="en-CA" sz="1600" dirty="0"/>
              <a:t>will divide each design contained in the international registration into individual and separate “Hague Applications</a:t>
            </a:r>
            <a:r>
              <a:rPr lang="en-CA" sz="1600" dirty="0" smtClean="0"/>
              <a:t>”.</a:t>
            </a:r>
          </a:p>
          <a:p>
            <a:endParaRPr lang="fr-CA" dirty="0"/>
          </a:p>
          <a:p>
            <a:r>
              <a:rPr lang="en-CA" b="1" dirty="0">
                <a:solidFill>
                  <a:schemeClr val="tx2"/>
                </a:solidFill>
              </a:rPr>
              <a:t>Increased Term of Protection</a:t>
            </a:r>
            <a:r>
              <a:rPr lang="en-CA" dirty="0"/>
              <a:t/>
            </a:r>
            <a:br>
              <a:rPr lang="en-CA" dirty="0"/>
            </a:br>
            <a:r>
              <a:rPr lang="en-CA" sz="1600" dirty="0"/>
              <a:t>The maximum term of exclusive right is increased from 10 years to 15 years</a:t>
            </a:r>
            <a:r>
              <a:rPr lang="en-CA" sz="1600" dirty="0" smtClean="0"/>
              <a:t>.</a:t>
            </a:r>
          </a:p>
          <a:p>
            <a:endParaRPr lang="fr-CA" sz="1600" dirty="0"/>
          </a:p>
          <a:p>
            <a:r>
              <a:rPr lang="en-CA" b="1" dirty="0" smtClean="0">
                <a:solidFill>
                  <a:schemeClr val="tx2"/>
                </a:solidFill>
              </a:rPr>
              <a:t>Expedited Options</a:t>
            </a:r>
          </a:p>
          <a:p>
            <a:r>
              <a:rPr lang="en-CA" sz="1600" dirty="0" smtClean="0"/>
              <a:t>Prosecution of your application may be expedited  by using our other services such as advanced  search (free </a:t>
            </a:r>
            <a:r>
              <a:rPr lang="en-CA" sz="1600" smtClean="0"/>
              <a:t>of charge) and advanced examination ($500 CAD).</a:t>
            </a:r>
            <a:endParaRPr lang="en-CA" sz="1600" dirty="0" smtClean="0"/>
          </a:p>
          <a:p>
            <a:endParaRPr lang="en-CA" sz="1600" dirty="0" smtClean="0"/>
          </a:p>
          <a:p>
            <a:endParaRPr lang="fr-CA" dirty="0" smtClean="0"/>
          </a:p>
          <a:p>
            <a:endParaRPr lang="fr-CA" dirty="0"/>
          </a:p>
        </p:txBody>
      </p:sp>
    </p:spTree>
    <p:extLst>
      <p:ext uri="{BB962C8B-B14F-4D97-AF65-F5344CB8AC3E}">
        <p14:creationId xmlns:p14="http://schemas.microsoft.com/office/powerpoint/2010/main" val="36653223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Group 113"/>
          <p:cNvGrpSpPr/>
          <p:nvPr/>
        </p:nvGrpSpPr>
        <p:grpSpPr>
          <a:xfrm>
            <a:off x="7877672" y="4616271"/>
            <a:ext cx="87450" cy="828953"/>
            <a:chOff x="3841200" y="4587664"/>
            <a:chExt cx="87450" cy="828953"/>
          </a:xfrm>
        </p:grpSpPr>
        <p:cxnSp>
          <p:nvCxnSpPr>
            <p:cNvPr id="115" name="Straight Connector 114"/>
            <p:cNvCxnSpPr>
              <a:stCxn id="116" idx="4"/>
            </p:cNvCxnSpPr>
            <p:nvPr/>
          </p:nvCxnSpPr>
          <p:spPr>
            <a:xfrm>
              <a:off x="3884925" y="4677298"/>
              <a:ext cx="2090" cy="739319"/>
            </a:xfrm>
            <a:prstGeom prst="line">
              <a:avLst/>
            </a:prstGeom>
            <a:ln w="12700"/>
          </p:spPr>
          <p:style>
            <a:lnRef idx="2">
              <a:schemeClr val="dk1"/>
            </a:lnRef>
            <a:fillRef idx="0">
              <a:schemeClr val="dk1"/>
            </a:fillRef>
            <a:effectRef idx="1">
              <a:schemeClr val="dk1"/>
            </a:effectRef>
            <a:fontRef idx="minor">
              <a:schemeClr val="tx1"/>
            </a:fontRef>
          </p:style>
        </p:cxnSp>
        <p:sp>
          <p:nvSpPr>
            <p:cNvPr id="116" name="Oval 115"/>
            <p:cNvSpPr/>
            <p:nvPr/>
          </p:nvSpPr>
          <p:spPr>
            <a:xfrm>
              <a:off x="3841200" y="4587664"/>
              <a:ext cx="87450" cy="89634"/>
            </a:xfrm>
            <a:prstGeom prst="ellipse">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grpSp>
        <p:nvGrpSpPr>
          <p:cNvPr id="109" name="Group 108"/>
          <p:cNvGrpSpPr/>
          <p:nvPr/>
        </p:nvGrpSpPr>
        <p:grpSpPr>
          <a:xfrm>
            <a:off x="7020272" y="5137884"/>
            <a:ext cx="87450" cy="307340"/>
            <a:chOff x="1873430" y="2326640"/>
            <a:chExt cx="87450" cy="307340"/>
          </a:xfrm>
        </p:grpSpPr>
        <p:cxnSp>
          <p:nvCxnSpPr>
            <p:cNvPr id="110" name="Straight Connector 109"/>
            <p:cNvCxnSpPr/>
            <p:nvPr/>
          </p:nvCxnSpPr>
          <p:spPr>
            <a:xfrm>
              <a:off x="1917155" y="2403720"/>
              <a:ext cx="0" cy="230260"/>
            </a:xfrm>
            <a:prstGeom prst="line">
              <a:avLst/>
            </a:prstGeom>
            <a:ln w="12700"/>
          </p:spPr>
          <p:style>
            <a:lnRef idx="2">
              <a:schemeClr val="dk1"/>
            </a:lnRef>
            <a:fillRef idx="0">
              <a:schemeClr val="dk1"/>
            </a:fillRef>
            <a:effectRef idx="1">
              <a:schemeClr val="dk1"/>
            </a:effectRef>
            <a:fontRef idx="minor">
              <a:schemeClr val="tx1"/>
            </a:fontRef>
          </p:style>
        </p:cxnSp>
        <p:sp>
          <p:nvSpPr>
            <p:cNvPr id="111" name="Oval 110"/>
            <p:cNvSpPr/>
            <p:nvPr/>
          </p:nvSpPr>
          <p:spPr>
            <a:xfrm>
              <a:off x="1873430" y="2326640"/>
              <a:ext cx="87450" cy="89634"/>
            </a:xfrm>
            <a:prstGeom prst="ellipse">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grpSp>
        <p:nvGrpSpPr>
          <p:cNvPr id="122" name="Group 121"/>
          <p:cNvGrpSpPr/>
          <p:nvPr/>
        </p:nvGrpSpPr>
        <p:grpSpPr>
          <a:xfrm>
            <a:off x="6140734" y="5137884"/>
            <a:ext cx="87450" cy="307340"/>
            <a:chOff x="1873430" y="2326640"/>
            <a:chExt cx="87450" cy="307340"/>
          </a:xfrm>
        </p:grpSpPr>
        <p:cxnSp>
          <p:nvCxnSpPr>
            <p:cNvPr id="123" name="Straight Connector 122"/>
            <p:cNvCxnSpPr/>
            <p:nvPr/>
          </p:nvCxnSpPr>
          <p:spPr>
            <a:xfrm>
              <a:off x="1917155" y="2403720"/>
              <a:ext cx="0" cy="230260"/>
            </a:xfrm>
            <a:prstGeom prst="line">
              <a:avLst/>
            </a:prstGeom>
            <a:ln w="12700"/>
          </p:spPr>
          <p:style>
            <a:lnRef idx="2">
              <a:schemeClr val="dk1"/>
            </a:lnRef>
            <a:fillRef idx="0">
              <a:schemeClr val="dk1"/>
            </a:fillRef>
            <a:effectRef idx="1">
              <a:schemeClr val="dk1"/>
            </a:effectRef>
            <a:fontRef idx="minor">
              <a:schemeClr val="tx1"/>
            </a:fontRef>
          </p:style>
        </p:cxnSp>
        <p:sp>
          <p:nvSpPr>
            <p:cNvPr id="124" name="Oval 123"/>
            <p:cNvSpPr/>
            <p:nvPr/>
          </p:nvSpPr>
          <p:spPr>
            <a:xfrm>
              <a:off x="1873430" y="2326640"/>
              <a:ext cx="87450" cy="89634"/>
            </a:xfrm>
            <a:prstGeom prst="ellipse">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grpSp>
        <p:nvGrpSpPr>
          <p:cNvPr id="76" name="Group 75"/>
          <p:cNvGrpSpPr/>
          <p:nvPr/>
        </p:nvGrpSpPr>
        <p:grpSpPr>
          <a:xfrm>
            <a:off x="1907704" y="4653136"/>
            <a:ext cx="87450" cy="828953"/>
            <a:chOff x="3841200" y="4587664"/>
            <a:chExt cx="87450" cy="828953"/>
          </a:xfrm>
        </p:grpSpPr>
        <p:cxnSp>
          <p:nvCxnSpPr>
            <p:cNvPr id="77" name="Straight Connector 76"/>
            <p:cNvCxnSpPr>
              <a:stCxn id="78" idx="4"/>
            </p:cNvCxnSpPr>
            <p:nvPr/>
          </p:nvCxnSpPr>
          <p:spPr>
            <a:xfrm>
              <a:off x="3884925" y="4677298"/>
              <a:ext cx="2090" cy="739319"/>
            </a:xfrm>
            <a:prstGeom prst="line">
              <a:avLst/>
            </a:prstGeom>
            <a:ln w="12700"/>
          </p:spPr>
          <p:style>
            <a:lnRef idx="2">
              <a:schemeClr val="dk1"/>
            </a:lnRef>
            <a:fillRef idx="0">
              <a:schemeClr val="dk1"/>
            </a:fillRef>
            <a:effectRef idx="1">
              <a:schemeClr val="dk1"/>
            </a:effectRef>
            <a:fontRef idx="minor">
              <a:schemeClr val="tx1"/>
            </a:fontRef>
          </p:style>
        </p:cxnSp>
        <p:sp>
          <p:nvSpPr>
            <p:cNvPr id="78" name="Oval 77"/>
            <p:cNvSpPr/>
            <p:nvPr/>
          </p:nvSpPr>
          <p:spPr>
            <a:xfrm>
              <a:off x="3841200" y="4587664"/>
              <a:ext cx="87450" cy="89634"/>
            </a:xfrm>
            <a:prstGeom prst="ellipse">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grpSp>
        <p:nvGrpSpPr>
          <p:cNvPr id="9" name="Group 8"/>
          <p:cNvGrpSpPr/>
          <p:nvPr/>
        </p:nvGrpSpPr>
        <p:grpSpPr>
          <a:xfrm>
            <a:off x="4563353" y="5025237"/>
            <a:ext cx="1826687" cy="430887"/>
            <a:chOff x="5673707" y="5020157"/>
            <a:chExt cx="1826687" cy="430887"/>
          </a:xfrm>
        </p:grpSpPr>
        <p:sp>
          <p:nvSpPr>
            <p:cNvPr id="107" name="TextBox 106"/>
            <p:cNvSpPr txBox="1"/>
            <p:nvPr/>
          </p:nvSpPr>
          <p:spPr>
            <a:xfrm>
              <a:off x="5673707" y="5020157"/>
              <a:ext cx="1826687" cy="430887"/>
            </a:xfrm>
            <a:prstGeom prst="rect">
              <a:avLst/>
            </a:prstGeom>
            <a:noFill/>
          </p:spPr>
          <p:txBody>
            <a:bodyPr wrap="square" rtlCol="0">
              <a:spAutoFit/>
            </a:bodyPr>
            <a:lstStyle/>
            <a:p>
              <a:pPr algn="ctr"/>
              <a:r>
                <a:rPr lang="en-CA" sz="1100" dirty="0">
                  <a:latin typeface="Century Gothic" panose="020B0502020202020204" pitchFamily="34" charset="0"/>
                </a:rPr>
                <a:t>Stakeholders</a:t>
              </a:r>
            </a:p>
            <a:p>
              <a:pPr algn="ctr"/>
              <a:r>
                <a:rPr lang="en-CA" sz="1100" dirty="0" smtClean="0">
                  <a:latin typeface="Century Gothic" panose="020B0502020202020204" pitchFamily="34" charset="0"/>
                </a:rPr>
                <a:t>outreach</a:t>
              </a:r>
            </a:p>
          </p:txBody>
        </p:sp>
        <p:cxnSp>
          <p:nvCxnSpPr>
            <p:cNvPr id="129" name="Straight Connector 128"/>
            <p:cNvCxnSpPr/>
            <p:nvPr/>
          </p:nvCxnSpPr>
          <p:spPr>
            <a:xfrm flipH="1">
              <a:off x="5910302" y="5292552"/>
              <a:ext cx="210253" cy="1"/>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flipH="1">
              <a:off x="5909779" y="5197597"/>
              <a:ext cx="1" cy="185333"/>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H="1">
              <a:off x="6866982" y="5294643"/>
              <a:ext cx="210253" cy="1"/>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a:off x="7085750" y="5201977"/>
              <a:ext cx="1" cy="185333"/>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6628" y="3250877"/>
            <a:ext cx="1266825"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27362" y="228600"/>
            <a:ext cx="8089276" cy="703897"/>
          </a:xfrm>
        </p:spPr>
        <p:txBody>
          <a:bodyPr>
            <a:normAutofit/>
          </a:bodyPr>
          <a:lstStyle/>
          <a:p>
            <a:pPr algn="ctr"/>
            <a:r>
              <a:rPr lang="en-CA" sz="3000" b="1" dirty="0" smtClean="0">
                <a:solidFill>
                  <a:schemeClr val="tx2"/>
                </a:solidFill>
              </a:rPr>
              <a:t>Next Steps</a:t>
            </a:r>
            <a:endParaRPr lang="en-CA" sz="3000" b="1" dirty="0">
              <a:solidFill>
                <a:schemeClr val="tx2"/>
              </a:solidFill>
            </a:endParaRPr>
          </a:p>
        </p:txBody>
      </p:sp>
      <p:sp>
        <p:nvSpPr>
          <p:cNvPr id="184" name="TextBox 183"/>
          <p:cNvSpPr txBox="1"/>
          <p:nvPr/>
        </p:nvSpPr>
        <p:spPr>
          <a:xfrm>
            <a:off x="499384" y="1052736"/>
            <a:ext cx="8465104" cy="206210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CA" dirty="0" smtClean="0">
                <a:latin typeface="Century Gothic" panose="020B0502020202020204" pitchFamily="34" charset="0"/>
              </a:rPr>
              <a:t>Final </a:t>
            </a:r>
            <a:r>
              <a:rPr lang="en-CA" dirty="0">
                <a:latin typeface="Century Gothic" panose="020B0502020202020204" pitchFamily="34" charset="0"/>
              </a:rPr>
              <a:t>IDOP publication </a:t>
            </a:r>
            <a:r>
              <a:rPr lang="en-CA" dirty="0" smtClean="0">
                <a:latin typeface="Century Gothic" panose="020B0502020202020204" pitchFamily="34" charset="0"/>
              </a:rPr>
              <a:t>(summer </a:t>
            </a:r>
            <a:r>
              <a:rPr lang="en-CA" dirty="0">
                <a:latin typeface="Century Gothic" panose="020B0502020202020204" pitchFamily="34" charset="0"/>
              </a:rPr>
              <a:t>2018)</a:t>
            </a:r>
          </a:p>
          <a:p>
            <a:pPr marL="285750" indent="-285750">
              <a:spcAft>
                <a:spcPts val="600"/>
              </a:spcAft>
              <a:buFont typeface="Arial" panose="020B0604020202020204" pitchFamily="34" charset="0"/>
              <a:buChar char="•"/>
            </a:pPr>
            <a:r>
              <a:rPr lang="en-CA" dirty="0">
                <a:latin typeface="Century Gothic" panose="020B0502020202020204" pitchFamily="34" charset="0"/>
              </a:rPr>
              <a:t>Outreach with stakeholders </a:t>
            </a:r>
            <a:r>
              <a:rPr lang="en-CA" dirty="0" smtClean="0">
                <a:latin typeface="Century Gothic" panose="020B0502020202020204" pitchFamily="34" charset="0"/>
              </a:rPr>
              <a:t>(October </a:t>
            </a:r>
            <a:r>
              <a:rPr lang="en-CA" dirty="0">
                <a:latin typeface="Century Gothic" panose="020B0502020202020204" pitchFamily="34" charset="0"/>
              </a:rPr>
              <a:t>2018)</a:t>
            </a:r>
          </a:p>
          <a:p>
            <a:pPr marL="285750" indent="-285750">
              <a:spcAft>
                <a:spcPts val="600"/>
              </a:spcAft>
              <a:buFont typeface="Arial" panose="020B0604020202020204" pitchFamily="34" charset="0"/>
              <a:buChar char="•"/>
            </a:pPr>
            <a:r>
              <a:rPr lang="en-CA" dirty="0">
                <a:latin typeface="Century Gothic" panose="020B0502020202020204" pitchFamily="34" charset="0"/>
              </a:rPr>
              <a:t>Coming into force </a:t>
            </a:r>
            <a:r>
              <a:rPr lang="en-CA" dirty="0" smtClean="0">
                <a:latin typeface="Century Gothic" panose="020B0502020202020204" pitchFamily="34" charset="0"/>
              </a:rPr>
              <a:t>(November 5, </a:t>
            </a:r>
            <a:r>
              <a:rPr lang="en-CA" dirty="0">
                <a:latin typeface="Century Gothic" panose="020B0502020202020204" pitchFamily="34" charset="0"/>
              </a:rPr>
              <a:t>2018)</a:t>
            </a:r>
          </a:p>
          <a:p>
            <a:pPr marL="285750" indent="-285750">
              <a:spcAft>
                <a:spcPts val="600"/>
              </a:spcAft>
              <a:buFont typeface="Arial" panose="020B0604020202020204" pitchFamily="34" charset="0"/>
              <a:buChar char="•"/>
            </a:pPr>
            <a:r>
              <a:rPr lang="en-CA" dirty="0"/>
              <a:t>Industrial Design Practice Committee </a:t>
            </a:r>
            <a:r>
              <a:rPr lang="en-CA" dirty="0" smtClean="0"/>
              <a:t>stakeholder </a:t>
            </a:r>
            <a:r>
              <a:rPr lang="en-CA" dirty="0" smtClean="0">
                <a:latin typeface="Century Gothic" panose="020B0502020202020204" pitchFamily="34" charset="0"/>
              </a:rPr>
              <a:t>consultations (spring </a:t>
            </a:r>
            <a:r>
              <a:rPr lang="en-CA" dirty="0">
                <a:latin typeface="Century Gothic" panose="020B0502020202020204" pitchFamily="34" charset="0"/>
              </a:rPr>
              <a:t>2019)</a:t>
            </a:r>
          </a:p>
          <a:p>
            <a:pPr marL="285750" indent="-285750">
              <a:spcAft>
                <a:spcPts val="600"/>
              </a:spcAft>
              <a:buFont typeface="Arial" panose="020B0604020202020204" pitchFamily="34" charset="0"/>
              <a:buChar char="•"/>
            </a:pPr>
            <a:r>
              <a:rPr lang="en-CA" dirty="0">
                <a:latin typeface="Century Gothic" panose="020B0502020202020204" pitchFamily="34" charset="0"/>
              </a:rPr>
              <a:t>Release 2 implementation </a:t>
            </a:r>
            <a:r>
              <a:rPr lang="en-CA" dirty="0" smtClean="0">
                <a:latin typeface="Century Gothic" panose="020B0502020202020204" pitchFamily="34" charset="0"/>
              </a:rPr>
              <a:t>(2019)</a:t>
            </a:r>
            <a:endParaRPr lang="en-CA" dirty="0">
              <a:latin typeface="Century Gothic" panose="020B0502020202020204" pitchFamily="34" charset="0"/>
            </a:endParaRPr>
          </a:p>
        </p:txBody>
      </p:sp>
      <p:sp>
        <p:nvSpPr>
          <p:cNvPr id="4" name="Slide Number Placeholder 3"/>
          <p:cNvSpPr>
            <a:spLocks noGrp="1"/>
          </p:cNvSpPr>
          <p:nvPr>
            <p:ph type="sldNum" sz="quarter" idx="10"/>
          </p:nvPr>
        </p:nvSpPr>
        <p:spPr>
          <a:xfrm>
            <a:off x="395536" y="6237312"/>
            <a:ext cx="982663" cy="365125"/>
          </a:xfrm>
        </p:spPr>
        <p:txBody>
          <a:bodyPr/>
          <a:lstStyle/>
          <a:p>
            <a:fld id="{78075564-AF6E-40FC-905A-F6C5E8D29614}" type="slidenum">
              <a:rPr lang="en-US" altLang="en-US" smtClean="0"/>
              <a:pPr/>
              <a:t>23</a:t>
            </a:fld>
            <a:endParaRPr lang="en-US" altLang="en-US" dirty="0"/>
          </a:p>
        </p:txBody>
      </p:sp>
      <p:grpSp>
        <p:nvGrpSpPr>
          <p:cNvPr id="70" name="Group 69"/>
          <p:cNvGrpSpPr/>
          <p:nvPr/>
        </p:nvGrpSpPr>
        <p:grpSpPr>
          <a:xfrm>
            <a:off x="492019" y="5240681"/>
            <a:ext cx="946150" cy="1076997"/>
            <a:chOff x="216072" y="604050"/>
            <a:chExt cx="946150" cy="1065612"/>
          </a:xfrm>
        </p:grpSpPr>
        <p:cxnSp>
          <p:nvCxnSpPr>
            <p:cNvPr id="71" name="Straight Connector 70"/>
            <p:cNvCxnSpPr/>
            <p:nvPr/>
          </p:nvCxnSpPr>
          <p:spPr>
            <a:xfrm>
              <a:off x="667267" y="604050"/>
              <a:ext cx="0" cy="780184"/>
            </a:xfrm>
            <a:prstGeom prst="line">
              <a:avLst/>
            </a:prstGeom>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ln>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216072" y="1365138"/>
              <a:ext cx="946150" cy="304524"/>
            </a:xfrm>
            <a:prstGeom prst="rect">
              <a:avLst/>
            </a:prstGeom>
            <a:noFill/>
          </p:spPr>
          <p:txBody>
            <a:bodyPr wrap="square" rtlCol="0">
              <a:spAutoFit/>
            </a:bodyPr>
            <a:lstStyle/>
            <a:p>
              <a:pPr algn="ctr"/>
              <a:r>
                <a:rPr lang="en-CA" sz="1400" dirty="0" smtClean="0">
                  <a:latin typeface="Century Gothic" panose="020B0502020202020204" pitchFamily="34" charset="0"/>
                </a:rPr>
                <a:t>2018</a:t>
              </a:r>
            </a:p>
          </p:txBody>
        </p:sp>
      </p:grpSp>
      <p:grpSp>
        <p:nvGrpSpPr>
          <p:cNvPr id="82" name="Group 81"/>
          <p:cNvGrpSpPr/>
          <p:nvPr/>
        </p:nvGrpSpPr>
        <p:grpSpPr>
          <a:xfrm>
            <a:off x="6269823" y="5254860"/>
            <a:ext cx="1194938" cy="1040116"/>
            <a:chOff x="667267" y="604050"/>
            <a:chExt cx="1194938" cy="1029121"/>
          </a:xfrm>
        </p:grpSpPr>
        <p:cxnSp>
          <p:nvCxnSpPr>
            <p:cNvPr id="83" name="Straight Connector 82"/>
            <p:cNvCxnSpPr/>
            <p:nvPr/>
          </p:nvCxnSpPr>
          <p:spPr>
            <a:xfrm>
              <a:off x="667267" y="604050"/>
              <a:ext cx="0" cy="780184"/>
            </a:xfrm>
            <a:prstGeom prst="line">
              <a:avLst/>
            </a:prstGeom>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ln>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916055" y="1328647"/>
              <a:ext cx="946150" cy="304524"/>
            </a:xfrm>
            <a:prstGeom prst="rect">
              <a:avLst/>
            </a:prstGeom>
            <a:noFill/>
          </p:spPr>
          <p:txBody>
            <a:bodyPr wrap="square" rtlCol="0">
              <a:spAutoFit/>
            </a:bodyPr>
            <a:lstStyle/>
            <a:p>
              <a:pPr algn="ctr"/>
              <a:r>
                <a:rPr lang="en-CA" sz="1400" dirty="0" smtClean="0">
                  <a:latin typeface="Century Gothic" panose="020B0502020202020204" pitchFamily="34" charset="0"/>
                </a:rPr>
                <a:t>2019</a:t>
              </a:r>
              <a:endParaRPr lang="en-CA" sz="1400" dirty="0">
                <a:latin typeface="Century Gothic" panose="020B0502020202020204" pitchFamily="34" charset="0"/>
              </a:endParaRPr>
            </a:p>
          </p:txBody>
        </p:sp>
      </p:grpSp>
      <p:sp>
        <p:nvSpPr>
          <p:cNvPr id="91" name="TextBox 90"/>
          <p:cNvSpPr txBox="1"/>
          <p:nvPr/>
        </p:nvSpPr>
        <p:spPr>
          <a:xfrm>
            <a:off x="2411760" y="4509120"/>
            <a:ext cx="1049787" cy="769441"/>
          </a:xfrm>
          <a:prstGeom prst="rect">
            <a:avLst/>
          </a:prstGeom>
          <a:noFill/>
        </p:spPr>
        <p:txBody>
          <a:bodyPr wrap="square" rtlCol="0">
            <a:spAutoFit/>
          </a:bodyPr>
          <a:lstStyle/>
          <a:p>
            <a:pPr algn="ctr"/>
            <a:r>
              <a:rPr lang="en-CA" sz="1100" dirty="0" smtClean="0">
                <a:latin typeface="Century Gothic" panose="020B0502020202020204" pitchFamily="34" charset="0"/>
              </a:rPr>
              <a:t>May to June</a:t>
            </a:r>
          </a:p>
          <a:p>
            <a:pPr algn="ctr"/>
            <a:r>
              <a:rPr lang="en-CA" sz="1100" dirty="0" smtClean="0">
                <a:latin typeface="Century Gothic" panose="020B0502020202020204" pitchFamily="34" charset="0"/>
              </a:rPr>
              <a:t>IDOP consultation</a:t>
            </a:r>
          </a:p>
          <a:p>
            <a:pPr algn="ctr"/>
            <a:r>
              <a:rPr lang="en-CA" sz="1100" dirty="0" smtClean="0">
                <a:latin typeface="Century Gothic" panose="020B0502020202020204" pitchFamily="34" charset="0"/>
              </a:rPr>
              <a:t>(30 days)</a:t>
            </a:r>
            <a:endParaRPr lang="en-CA" sz="1100" dirty="0">
              <a:latin typeface="Century Gothic" panose="020B0502020202020204" pitchFamily="34" charset="0"/>
            </a:endParaRPr>
          </a:p>
        </p:txBody>
      </p:sp>
      <p:sp>
        <p:nvSpPr>
          <p:cNvPr id="92" name="Rectangle 91"/>
          <p:cNvSpPr/>
          <p:nvPr/>
        </p:nvSpPr>
        <p:spPr>
          <a:xfrm>
            <a:off x="612774" y="5402288"/>
            <a:ext cx="5571683" cy="555222"/>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dirty="0" smtClean="0">
                <a:solidFill>
                  <a:schemeClr val="tx1"/>
                </a:solidFill>
              </a:rPr>
              <a:t>Consultations and Finalize Industrial Design Regime Changes</a:t>
            </a:r>
            <a:endParaRPr lang="en-CA" sz="1400" dirty="0">
              <a:solidFill>
                <a:schemeClr val="tx1"/>
              </a:solidFill>
            </a:endParaRPr>
          </a:p>
        </p:txBody>
      </p:sp>
      <p:sp>
        <p:nvSpPr>
          <p:cNvPr id="93" name="Rectangle 92"/>
          <p:cNvSpPr/>
          <p:nvPr/>
        </p:nvSpPr>
        <p:spPr>
          <a:xfrm>
            <a:off x="6184459" y="5402068"/>
            <a:ext cx="2566709" cy="555442"/>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dirty="0" smtClean="0">
                <a:solidFill>
                  <a:schemeClr val="tx1"/>
                </a:solidFill>
              </a:rPr>
              <a:t>Post-coming into force</a:t>
            </a:r>
            <a:endParaRPr lang="en-CA" sz="1400" dirty="0">
              <a:solidFill>
                <a:schemeClr val="tx1"/>
              </a:solidFill>
            </a:endParaRPr>
          </a:p>
        </p:txBody>
      </p:sp>
      <p:sp>
        <p:nvSpPr>
          <p:cNvPr id="98" name="Right Brace 97"/>
          <p:cNvSpPr/>
          <p:nvPr/>
        </p:nvSpPr>
        <p:spPr>
          <a:xfrm rot="16200000">
            <a:off x="870354" y="5042503"/>
            <a:ext cx="145719" cy="551539"/>
          </a:xfrm>
          <a:prstGeom prst="rightBrace">
            <a:avLst/>
          </a:prstGeom>
          <a:noFill/>
          <a:ln w="952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104" name="TextBox 103"/>
          <p:cNvSpPr txBox="1"/>
          <p:nvPr/>
        </p:nvSpPr>
        <p:spPr>
          <a:xfrm>
            <a:off x="396035" y="4509120"/>
            <a:ext cx="1223637" cy="769441"/>
          </a:xfrm>
          <a:prstGeom prst="rect">
            <a:avLst/>
          </a:prstGeom>
          <a:noFill/>
        </p:spPr>
        <p:txBody>
          <a:bodyPr wrap="square" rtlCol="0">
            <a:spAutoFit/>
          </a:bodyPr>
          <a:lstStyle/>
          <a:p>
            <a:pPr algn="ctr"/>
            <a:r>
              <a:rPr lang="en-CA" sz="1100" dirty="0" smtClean="0">
                <a:latin typeface="Century Gothic" panose="020B0502020202020204" pitchFamily="34" charset="0"/>
              </a:rPr>
              <a:t>Dec to Jan</a:t>
            </a:r>
          </a:p>
          <a:p>
            <a:pPr algn="ctr"/>
            <a:r>
              <a:rPr lang="en-CA" sz="1100" dirty="0" smtClean="0">
                <a:latin typeface="Century Gothic" panose="020B0502020202020204" pitchFamily="34" charset="0"/>
              </a:rPr>
              <a:t>Gazette I – ID Regulations</a:t>
            </a:r>
          </a:p>
          <a:p>
            <a:pPr algn="ctr"/>
            <a:r>
              <a:rPr lang="en-CA" sz="1100" dirty="0" smtClean="0">
                <a:latin typeface="Century Gothic" panose="020B0502020202020204" pitchFamily="34" charset="0"/>
              </a:rPr>
              <a:t>(30 days)</a:t>
            </a:r>
          </a:p>
        </p:txBody>
      </p:sp>
      <p:sp>
        <p:nvSpPr>
          <p:cNvPr id="106" name="TextBox 105"/>
          <p:cNvSpPr txBox="1"/>
          <p:nvPr/>
        </p:nvSpPr>
        <p:spPr>
          <a:xfrm>
            <a:off x="5683259" y="4276367"/>
            <a:ext cx="1002399" cy="769441"/>
          </a:xfrm>
          <a:prstGeom prst="rect">
            <a:avLst/>
          </a:prstGeom>
          <a:noFill/>
        </p:spPr>
        <p:txBody>
          <a:bodyPr wrap="square" rtlCol="0">
            <a:spAutoFit/>
          </a:bodyPr>
          <a:lstStyle/>
          <a:p>
            <a:pPr algn="ctr"/>
            <a:r>
              <a:rPr lang="en-CA" sz="1100" dirty="0" smtClean="0">
                <a:latin typeface="Century Gothic" panose="020B0502020202020204" pitchFamily="34" charset="0"/>
              </a:rPr>
              <a:t>November 5, 2018</a:t>
            </a:r>
          </a:p>
          <a:p>
            <a:pPr algn="ctr"/>
            <a:r>
              <a:rPr lang="en-CA" sz="1100" dirty="0" smtClean="0">
                <a:latin typeface="Century Gothic" panose="020B0502020202020204" pitchFamily="34" charset="0"/>
              </a:rPr>
              <a:t>Coming into force</a:t>
            </a:r>
          </a:p>
        </p:txBody>
      </p:sp>
      <p:grpSp>
        <p:nvGrpSpPr>
          <p:cNvPr id="14" name="Group 13"/>
          <p:cNvGrpSpPr/>
          <p:nvPr/>
        </p:nvGrpSpPr>
        <p:grpSpPr>
          <a:xfrm>
            <a:off x="3800722" y="4577504"/>
            <a:ext cx="87450" cy="828953"/>
            <a:chOff x="3841200" y="4587664"/>
            <a:chExt cx="87450" cy="828953"/>
          </a:xfrm>
        </p:grpSpPr>
        <p:cxnSp>
          <p:nvCxnSpPr>
            <p:cNvPr id="120" name="Straight Connector 119"/>
            <p:cNvCxnSpPr>
              <a:stCxn id="121" idx="4"/>
            </p:cNvCxnSpPr>
            <p:nvPr/>
          </p:nvCxnSpPr>
          <p:spPr>
            <a:xfrm>
              <a:off x="3884925" y="4677298"/>
              <a:ext cx="2090" cy="739319"/>
            </a:xfrm>
            <a:prstGeom prst="line">
              <a:avLst/>
            </a:prstGeom>
            <a:ln w="12700"/>
          </p:spPr>
          <p:style>
            <a:lnRef idx="2">
              <a:schemeClr val="dk1"/>
            </a:lnRef>
            <a:fillRef idx="0">
              <a:schemeClr val="dk1"/>
            </a:fillRef>
            <a:effectRef idx="1">
              <a:schemeClr val="dk1"/>
            </a:effectRef>
            <a:fontRef idx="minor">
              <a:schemeClr val="tx1"/>
            </a:fontRef>
          </p:style>
        </p:cxnSp>
        <p:sp>
          <p:nvSpPr>
            <p:cNvPr id="121" name="Oval 120"/>
            <p:cNvSpPr/>
            <p:nvPr/>
          </p:nvSpPr>
          <p:spPr>
            <a:xfrm>
              <a:off x="3841200" y="4587664"/>
              <a:ext cx="87450" cy="89634"/>
            </a:xfrm>
            <a:prstGeom prst="ellipse">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grpSp>
        <p:nvGrpSpPr>
          <p:cNvPr id="125" name="Group 124"/>
          <p:cNvGrpSpPr/>
          <p:nvPr/>
        </p:nvGrpSpPr>
        <p:grpSpPr>
          <a:xfrm>
            <a:off x="4327372" y="5096823"/>
            <a:ext cx="87450" cy="307340"/>
            <a:chOff x="1873430" y="2326640"/>
            <a:chExt cx="87450" cy="307340"/>
          </a:xfrm>
        </p:grpSpPr>
        <p:cxnSp>
          <p:nvCxnSpPr>
            <p:cNvPr id="126" name="Straight Connector 125"/>
            <p:cNvCxnSpPr/>
            <p:nvPr/>
          </p:nvCxnSpPr>
          <p:spPr>
            <a:xfrm>
              <a:off x="1917155" y="2403720"/>
              <a:ext cx="0" cy="230260"/>
            </a:xfrm>
            <a:prstGeom prst="line">
              <a:avLst/>
            </a:prstGeom>
            <a:ln w="12700"/>
          </p:spPr>
          <p:style>
            <a:lnRef idx="2">
              <a:schemeClr val="dk1"/>
            </a:lnRef>
            <a:fillRef idx="0">
              <a:schemeClr val="dk1"/>
            </a:fillRef>
            <a:effectRef idx="1">
              <a:schemeClr val="dk1"/>
            </a:effectRef>
            <a:fontRef idx="minor">
              <a:schemeClr val="tx1"/>
            </a:fontRef>
          </p:style>
        </p:cxnSp>
        <p:sp>
          <p:nvSpPr>
            <p:cNvPr id="128" name="Oval 127"/>
            <p:cNvSpPr/>
            <p:nvPr/>
          </p:nvSpPr>
          <p:spPr>
            <a:xfrm>
              <a:off x="1873430" y="2326640"/>
              <a:ext cx="87450" cy="89634"/>
            </a:xfrm>
            <a:prstGeom prst="ellipse">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sp>
        <p:nvSpPr>
          <p:cNvPr id="57" name="TextBox 56"/>
          <p:cNvSpPr txBox="1"/>
          <p:nvPr/>
        </p:nvSpPr>
        <p:spPr>
          <a:xfrm>
            <a:off x="3240404" y="3789040"/>
            <a:ext cx="1187580" cy="769441"/>
          </a:xfrm>
          <a:prstGeom prst="rect">
            <a:avLst/>
          </a:prstGeom>
          <a:noFill/>
        </p:spPr>
        <p:txBody>
          <a:bodyPr wrap="square" rtlCol="0">
            <a:spAutoFit/>
          </a:bodyPr>
          <a:lstStyle/>
          <a:p>
            <a:pPr algn="ctr"/>
            <a:r>
              <a:rPr lang="en-CA" sz="1100" dirty="0" smtClean="0">
                <a:latin typeface="Century Gothic" panose="020B0502020202020204" pitchFamily="34" charset="0"/>
              </a:rPr>
              <a:t>June 27, 2018</a:t>
            </a:r>
          </a:p>
          <a:p>
            <a:pPr algn="ctr"/>
            <a:r>
              <a:rPr lang="en-CA" sz="1100" dirty="0" smtClean="0">
                <a:latin typeface="Century Gothic" panose="020B0502020202020204" pitchFamily="34" charset="0"/>
              </a:rPr>
              <a:t>Gazette II – ID Regulations</a:t>
            </a:r>
          </a:p>
          <a:p>
            <a:pPr algn="ctr"/>
            <a:r>
              <a:rPr lang="en-CA" sz="1100" dirty="0" smtClean="0">
                <a:latin typeface="Century Gothic" panose="020B0502020202020204" pitchFamily="34" charset="0"/>
              </a:rPr>
              <a:t>publication</a:t>
            </a:r>
            <a:endParaRPr lang="en-CA" sz="1100" dirty="0">
              <a:latin typeface="Century Gothic" panose="020B0502020202020204" pitchFamily="34" charset="0"/>
            </a:endParaRPr>
          </a:p>
        </p:txBody>
      </p:sp>
      <p:sp>
        <p:nvSpPr>
          <p:cNvPr id="58" name="TextBox 57"/>
          <p:cNvSpPr txBox="1"/>
          <p:nvPr/>
        </p:nvSpPr>
        <p:spPr>
          <a:xfrm>
            <a:off x="3830361" y="4538471"/>
            <a:ext cx="1101679" cy="600164"/>
          </a:xfrm>
          <a:prstGeom prst="rect">
            <a:avLst/>
          </a:prstGeom>
          <a:noFill/>
        </p:spPr>
        <p:txBody>
          <a:bodyPr wrap="square" rtlCol="0">
            <a:spAutoFit/>
          </a:bodyPr>
          <a:lstStyle/>
          <a:p>
            <a:pPr algn="ctr"/>
            <a:r>
              <a:rPr lang="en-CA" sz="1100" dirty="0" smtClean="0">
                <a:latin typeface="Century Gothic" panose="020B0502020202020204" pitchFamily="34" charset="0"/>
              </a:rPr>
              <a:t>Summer</a:t>
            </a:r>
          </a:p>
          <a:p>
            <a:pPr algn="ctr"/>
            <a:r>
              <a:rPr lang="en-CA" sz="1100" dirty="0" smtClean="0">
                <a:latin typeface="Century Gothic" panose="020B0502020202020204" pitchFamily="34" charset="0"/>
              </a:rPr>
              <a:t>final IDOP</a:t>
            </a:r>
          </a:p>
          <a:p>
            <a:pPr algn="ctr"/>
            <a:r>
              <a:rPr lang="en-CA" sz="1100" dirty="0" smtClean="0">
                <a:latin typeface="Century Gothic" panose="020B0502020202020204" pitchFamily="34" charset="0"/>
              </a:rPr>
              <a:t>publication</a:t>
            </a:r>
            <a:endParaRPr lang="en-CA" sz="1100" dirty="0">
              <a:latin typeface="Century Gothic" panose="020B0502020202020204" pitchFamily="34" charset="0"/>
            </a:endParaRPr>
          </a:p>
        </p:txBody>
      </p:sp>
      <p:sp>
        <p:nvSpPr>
          <p:cNvPr id="59" name="Right Brace 58"/>
          <p:cNvSpPr/>
          <p:nvPr/>
        </p:nvSpPr>
        <p:spPr>
          <a:xfrm rot="16200000">
            <a:off x="2902702" y="5045709"/>
            <a:ext cx="145719" cy="551539"/>
          </a:xfrm>
          <a:prstGeom prst="rightBrace">
            <a:avLst/>
          </a:prstGeom>
          <a:noFill/>
          <a:ln w="952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64" name="TextBox 63"/>
          <p:cNvSpPr txBox="1"/>
          <p:nvPr/>
        </p:nvSpPr>
        <p:spPr>
          <a:xfrm>
            <a:off x="1403648" y="4077072"/>
            <a:ext cx="1080295" cy="600164"/>
          </a:xfrm>
          <a:prstGeom prst="rect">
            <a:avLst/>
          </a:prstGeom>
          <a:noFill/>
        </p:spPr>
        <p:txBody>
          <a:bodyPr wrap="square" rtlCol="0">
            <a:spAutoFit/>
          </a:bodyPr>
          <a:lstStyle/>
          <a:p>
            <a:pPr algn="ctr"/>
            <a:r>
              <a:rPr lang="en-CA" sz="1100" dirty="0" smtClean="0">
                <a:latin typeface="Century Gothic" panose="020B0502020202020204" pitchFamily="34" charset="0"/>
              </a:rPr>
              <a:t>Mar</a:t>
            </a:r>
          </a:p>
          <a:p>
            <a:pPr algn="ctr"/>
            <a:r>
              <a:rPr lang="en-CA" sz="1100" dirty="0" smtClean="0">
                <a:latin typeface="Century Gothic" panose="020B0502020202020204" pitchFamily="34" charset="0"/>
              </a:rPr>
              <a:t>IDPC IDOP consultation</a:t>
            </a:r>
          </a:p>
        </p:txBody>
      </p:sp>
      <p:sp>
        <p:nvSpPr>
          <p:cNvPr id="86" name="TextBox 85"/>
          <p:cNvSpPr txBox="1"/>
          <p:nvPr/>
        </p:nvSpPr>
        <p:spPr>
          <a:xfrm>
            <a:off x="7380312" y="4010026"/>
            <a:ext cx="1119000" cy="600164"/>
          </a:xfrm>
          <a:prstGeom prst="rect">
            <a:avLst/>
          </a:prstGeom>
          <a:noFill/>
        </p:spPr>
        <p:txBody>
          <a:bodyPr wrap="square" rtlCol="0">
            <a:spAutoFit/>
          </a:bodyPr>
          <a:lstStyle/>
          <a:p>
            <a:pPr algn="ctr"/>
            <a:r>
              <a:rPr lang="en-CA" sz="1100" dirty="0" smtClean="0">
                <a:latin typeface="Century Gothic" panose="020B0502020202020204" pitchFamily="34" charset="0"/>
              </a:rPr>
              <a:t>2019</a:t>
            </a:r>
          </a:p>
          <a:p>
            <a:pPr algn="ctr"/>
            <a:r>
              <a:rPr lang="en-CA" sz="1100" dirty="0" smtClean="0">
                <a:latin typeface="Century Gothic" panose="020B0502020202020204" pitchFamily="34" charset="0"/>
              </a:rPr>
              <a:t>Release 2</a:t>
            </a:r>
          </a:p>
          <a:p>
            <a:pPr algn="ctr"/>
            <a:r>
              <a:rPr lang="en-CA" sz="1100" dirty="0">
                <a:latin typeface="Century Gothic" panose="020B0502020202020204" pitchFamily="34" charset="0"/>
              </a:rPr>
              <a:t>i</a:t>
            </a:r>
            <a:r>
              <a:rPr lang="en-CA" sz="1100" dirty="0" smtClean="0">
                <a:latin typeface="Century Gothic" panose="020B0502020202020204" pitchFamily="34" charset="0"/>
              </a:rPr>
              <a:t>mplemented </a:t>
            </a:r>
          </a:p>
        </p:txBody>
      </p:sp>
      <p:sp>
        <p:nvSpPr>
          <p:cNvPr id="113" name="TextBox 112"/>
          <p:cNvSpPr txBox="1"/>
          <p:nvPr/>
        </p:nvSpPr>
        <p:spPr>
          <a:xfrm>
            <a:off x="6552772" y="4539601"/>
            <a:ext cx="1115572" cy="600164"/>
          </a:xfrm>
          <a:prstGeom prst="rect">
            <a:avLst/>
          </a:prstGeom>
          <a:noFill/>
        </p:spPr>
        <p:txBody>
          <a:bodyPr wrap="square" rtlCol="0">
            <a:spAutoFit/>
          </a:bodyPr>
          <a:lstStyle/>
          <a:p>
            <a:pPr algn="ctr"/>
            <a:r>
              <a:rPr lang="en-CA" sz="1100" dirty="0" smtClean="0">
                <a:latin typeface="Century Gothic" panose="020B0502020202020204" pitchFamily="34" charset="0"/>
              </a:rPr>
              <a:t>Spring 2019</a:t>
            </a:r>
          </a:p>
          <a:p>
            <a:pPr algn="ctr"/>
            <a:r>
              <a:rPr lang="en-CA" sz="1100" dirty="0" smtClean="0">
                <a:latin typeface="Century Gothic" panose="020B0502020202020204" pitchFamily="34" charset="0"/>
              </a:rPr>
              <a:t>IDPC</a:t>
            </a:r>
          </a:p>
          <a:p>
            <a:pPr algn="ctr"/>
            <a:r>
              <a:rPr lang="en-CA" sz="1100" dirty="0" smtClean="0">
                <a:latin typeface="Century Gothic" panose="020B0502020202020204" pitchFamily="34" charset="0"/>
              </a:rPr>
              <a:t>consultation</a:t>
            </a:r>
            <a:endParaRPr lang="en-CA" sz="1100" dirty="0">
              <a:latin typeface="Century Gothic" panose="020B0502020202020204" pitchFamily="34" charset="0"/>
            </a:endParaRPr>
          </a:p>
        </p:txBody>
      </p:sp>
      <p:sp>
        <p:nvSpPr>
          <p:cNvPr id="10" name="AutoShape 2" descr="Explosion clipart firecracker #66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1" name="AutoShape 4" descr="Explosion clipart firecracker #66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8980155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23068" y="6356348"/>
            <a:ext cx="982663" cy="365125"/>
          </a:xfrm>
        </p:spPr>
        <p:txBody>
          <a:bodyPr/>
          <a:lstStyle/>
          <a:p>
            <a:fld id="{A3C1C3F4-7627-499B-A387-D46B6B71D0BD}" type="slidenum">
              <a:rPr lang="en-US" altLang="en-US" smtClean="0"/>
              <a:pPr/>
              <a:t>24</a:t>
            </a:fld>
            <a:endParaRPr lang="en-US" altLang="en-US" dirty="0"/>
          </a:p>
        </p:txBody>
      </p:sp>
      <p:sp>
        <p:nvSpPr>
          <p:cNvPr id="5" name="Title 2"/>
          <p:cNvSpPr txBox="1">
            <a:spLocks/>
          </p:cNvSpPr>
          <p:nvPr/>
        </p:nvSpPr>
        <p:spPr bwMode="auto">
          <a:xfrm>
            <a:off x="2404700" y="457200"/>
            <a:ext cx="4334600" cy="179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lang="en-US" sz="3600" b="0" i="0" kern="1200">
                <a:solidFill>
                  <a:srgbClr val="064163"/>
                </a:solidFill>
                <a:latin typeface="Century Gothic" pitchFamily="34" charset="0"/>
                <a:ea typeface="ヒラギノ角ゴ Pro W3" pitchFamily="126" charset="-128"/>
                <a:cs typeface="Century Gothic" pitchFamily="34" charset="0"/>
              </a:defRPr>
            </a:lvl1pPr>
            <a:lvl2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2pPr>
            <a:lvl3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3pPr>
            <a:lvl4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4pPr>
            <a:lvl5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5pPr>
            <a:lvl6pPr marL="4572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6pPr>
            <a:lvl7pPr marL="9144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7pPr>
            <a:lvl8pPr marL="13716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8pPr>
            <a:lvl9pPr marL="18288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9pPr>
          </a:lstStyle>
          <a:p>
            <a:pPr algn="ctr"/>
            <a:r>
              <a:rPr lang="en-CA" altLang="en-US" sz="4000" b="1" dirty="0" smtClean="0">
                <a:solidFill>
                  <a:schemeClr val="tx2"/>
                </a:solidFill>
                <a:latin typeface="+mn-lt"/>
              </a:rPr>
              <a:t>Thank you!</a:t>
            </a:r>
            <a:br>
              <a:rPr lang="en-CA" altLang="en-US" sz="4000" b="1" dirty="0" smtClean="0">
                <a:solidFill>
                  <a:schemeClr val="tx2"/>
                </a:solidFill>
                <a:latin typeface="+mn-lt"/>
              </a:rPr>
            </a:br>
            <a:r>
              <a:rPr lang="en-CA" altLang="en-US" sz="4000" b="1" dirty="0" smtClean="0">
                <a:solidFill>
                  <a:schemeClr val="tx2"/>
                </a:solidFill>
                <a:latin typeface="+mn-lt"/>
              </a:rPr>
              <a:t>Any questions?</a:t>
            </a:r>
            <a:endParaRPr lang="en-CA" sz="4000" b="1" dirty="0">
              <a:solidFill>
                <a:schemeClr val="tx2"/>
              </a:solidFill>
              <a:latin typeface="+mn-lt"/>
            </a:endParaRPr>
          </a:p>
        </p:txBody>
      </p:sp>
      <p:pic>
        <p:nvPicPr>
          <p:cNvPr id="6" name="Content Placeholder 6" descr="web_shutterstock_59893672"/>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90648" y="2499570"/>
            <a:ext cx="2762705" cy="217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e 1"/>
          <p:cNvGrpSpPr>
            <a:grpSpLocks/>
          </p:cNvGrpSpPr>
          <p:nvPr/>
        </p:nvGrpSpPr>
        <p:grpSpPr bwMode="auto">
          <a:xfrm>
            <a:off x="1380331" y="5386006"/>
            <a:ext cx="6504037" cy="654050"/>
            <a:chOff x="1606724" y="5005557"/>
            <a:chExt cx="6504229" cy="653831"/>
          </a:xfrm>
        </p:grpSpPr>
        <p:grpSp>
          <p:nvGrpSpPr>
            <p:cNvPr id="8" name="Group 12"/>
            <p:cNvGrpSpPr>
              <a:grpSpLocks/>
            </p:cNvGrpSpPr>
            <p:nvPr/>
          </p:nvGrpSpPr>
          <p:grpSpPr bwMode="auto">
            <a:xfrm>
              <a:off x="1606724" y="5038675"/>
              <a:ext cx="2711117" cy="620713"/>
              <a:chOff x="2004899" y="5382151"/>
              <a:chExt cx="2502278" cy="620712"/>
            </a:xfrm>
          </p:grpSpPr>
          <p:pic>
            <p:nvPicPr>
              <p:cNvPr id="13" name="Picture 2" descr="twit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4899" y="5382151"/>
                <a:ext cx="65208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656939" y="5461708"/>
                <a:ext cx="1850619" cy="461807"/>
              </a:xfrm>
              <a:prstGeom prst="rect">
                <a:avLst/>
              </a:prstGeom>
            </p:spPr>
            <p:txBody>
              <a:bodyPr>
                <a:spAutoFit/>
              </a:bodyPr>
              <a:lstStyle/>
              <a:p>
                <a:pPr eaLnBrk="1" fontAlgn="auto" hangingPunct="1">
                  <a:spcBef>
                    <a:spcPts val="0"/>
                  </a:spcBef>
                  <a:spcAft>
                    <a:spcPts val="0"/>
                  </a:spcAft>
                  <a:tabLst>
                    <a:tab pos="1162050" algn="l"/>
                  </a:tabLst>
                  <a:defRPr/>
                </a:pPr>
                <a:r>
                  <a:rPr lang="en-CA" altLang="en-US" sz="1200" b="1" kern="0" dirty="0">
                    <a:solidFill>
                      <a:srgbClr val="000000"/>
                    </a:solidFill>
                  </a:rPr>
                  <a:t>Follow CIPO on Twitter </a:t>
                </a:r>
                <a:endParaRPr lang="fr-FR" altLang="en-US" sz="1200" b="1" kern="0" dirty="0">
                  <a:solidFill>
                    <a:srgbClr val="000000"/>
                  </a:solidFill>
                </a:endParaRPr>
              </a:p>
              <a:p>
                <a:pPr eaLnBrk="1" fontAlgn="auto" hangingPunct="1">
                  <a:spcBef>
                    <a:spcPts val="0"/>
                  </a:spcBef>
                  <a:spcAft>
                    <a:spcPts val="0"/>
                  </a:spcAft>
                  <a:tabLst>
                    <a:tab pos="1162050" algn="l"/>
                  </a:tabLst>
                  <a:defRPr/>
                </a:pPr>
                <a:r>
                  <a:rPr lang="en-CA" altLang="en-US" sz="1200" kern="0" dirty="0">
                    <a:solidFill>
                      <a:srgbClr val="000000"/>
                    </a:solidFill>
                  </a:rPr>
                  <a:t>@</a:t>
                </a:r>
                <a:r>
                  <a:rPr lang="en-CA" altLang="en-US" sz="1200" kern="0" dirty="0" err="1">
                    <a:solidFill>
                      <a:srgbClr val="000000"/>
                    </a:solidFill>
                  </a:rPr>
                  <a:t>CIPOCanada</a:t>
                </a:r>
                <a:r>
                  <a:rPr lang="en-CA" altLang="en-US" sz="1200" kern="0" dirty="0">
                    <a:solidFill>
                      <a:srgbClr val="000000"/>
                    </a:solidFill>
                  </a:rPr>
                  <a:t> </a:t>
                </a:r>
                <a:endParaRPr lang="en-CA" sz="1200" kern="0" dirty="0">
                  <a:solidFill>
                    <a:srgbClr val="000000"/>
                  </a:solidFill>
                </a:endParaRPr>
              </a:p>
            </p:txBody>
          </p:sp>
        </p:grpSp>
        <p:grpSp>
          <p:nvGrpSpPr>
            <p:cNvPr id="10" name="Group 11"/>
            <p:cNvGrpSpPr>
              <a:grpSpLocks/>
            </p:cNvGrpSpPr>
            <p:nvPr/>
          </p:nvGrpSpPr>
          <p:grpSpPr bwMode="auto">
            <a:xfrm>
              <a:off x="4317843" y="5005557"/>
              <a:ext cx="3793110" cy="653831"/>
              <a:chOff x="4529469" y="5349032"/>
              <a:chExt cx="3688289" cy="654050"/>
            </a:xfrm>
          </p:grpSpPr>
          <p:pic>
            <p:nvPicPr>
              <p:cNvPr id="11" name="Picture 4" descr="linkedi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29469" y="5349032"/>
                <a:ext cx="6572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5167407" y="5445870"/>
                <a:ext cx="3050351" cy="461665"/>
              </a:xfrm>
              <a:prstGeom prst="rect">
                <a:avLst/>
              </a:prstGeom>
            </p:spPr>
            <p:txBody>
              <a:bodyPr wrap="square">
                <a:spAutoFit/>
              </a:bodyPr>
              <a:lstStyle/>
              <a:p>
                <a:pPr eaLnBrk="1" fontAlgn="auto" hangingPunct="1">
                  <a:spcBef>
                    <a:spcPts val="0"/>
                  </a:spcBef>
                  <a:spcAft>
                    <a:spcPts val="0"/>
                  </a:spcAft>
                  <a:defRPr/>
                </a:pPr>
                <a:r>
                  <a:rPr lang="en-CA" altLang="en-US" sz="1200" b="1" kern="0" dirty="0">
                    <a:solidFill>
                      <a:srgbClr val="000000"/>
                    </a:solidFill>
                  </a:rPr>
                  <a:t>Connect with CIPO on </a:t>
                </a:r>
                <a:r>
                  <a:rPr lang="en-CA" altLang="en-US" sz="1200" b="1" kern="0" dirty="0" smtClean="0"/>
                  <a:t>LinkedIn </a:t>
                </a:r>
                <a:r>
                  <a:rPr lang="fr-FR" altLang="en-US" sz="1200" kern="0" dirty="0">
                    <a:solidFill>
                      <a:srgbClr val="000000"/>
                    </a:solidFill>
                  </a:rPr>
                  <a:t/>
                </a:r>
                <a:br>
                  <a:rPr lang="fr-FR" altLang="en-US" sz="1200" kern="0" dirty="0">
                    <a:solidFill>
                      <a:srgbClr val="000000"/>
                    </a:solidFill>
                  </a:rPr>
                </a:br>
                <a:r>
                  <a:rPr lang="en-CA" altLang="en-US" sz="1200" kern="0" dirty="0">
                    <a:solidFill>
                      <a:srgbClr val="000000"/>
                    </a:solidFill>
                  </a:rPr>
                  <a:t>@Canadian Intellectual Property Office</a:t>
                </a:r>
                <a:endParaRPr lang="en-CA" sz="1200" kern="0" dirty="0">
                  <a:solidFill>
                    <a:srgbClr val="000000"/>
                  </a:solidFill>
                </a:endParaRPr>
              </a:p>
            </p:txBody>
          </p:sp>
        </p:grpSp>
      </p:grpSp>
    </p:spTree>
    <p:extLst>
      <p:ext uri="{BB962C8B-B14F-4D97-AF65-F5344CB8AC3E}">
        <p14:creationId xmlns:p14="http://schemas.microsoft.com/office/powerpoint/2010/main" val="5369860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4956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150006_018rr_5m.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2143"/>
          <a:stretch/>
        </p:blipFill>
        <p:spPr bwMode="auto">
          <a:xfrm>
            <a:off x="0" y="0"/>
            <a:ext cx="9209420" cy="628193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a:xfrm>
            <a:off x="420985" y="6232227"/>
            <a:ext cx="982663" cy="365125"/>
          </a:xfrm>
        </p:spPr>
        <p:txBody>
          <a:bodyPr/>
          <a:lstStyle/>
          <a:p>
            <a:fld id="{78075564-AF6E-40FC-905A-F6C5E8D29614}" type="slidenum">
              <a:rPr lang="en-US" altLang="en-US" smtClean="0"/>
              <a:pPr/>
              <a:t>3</a:t>
            </a:fld>
            <a:endParaRPr lang="en-US" altLang="en-US" dirty="0"/>
          </a:p>
        </p:txBody>
      </p:sp>
      <p:sp>
        <p:nvSpPr>
          <p:cNvPr id="9" name="TextBox 8"/>
          <p:cNvSpPr txBox="1"/>
          <p:nvPr/>
        </p:nvSpPr>
        <p:spPr>
          <a:xfrm>
            <a:off x="4211960" y="1371600"/>
            <a:ext cx="4536504" cy="4939814"/>
          </a:xfrm>
          <a:prstGeom prst="rect">
            <a:avLst/>
          </a:prstGeom>
          <a:noFill/>
        </p:spPr>
        <p:txBody>
          <a:bodyPr wrap="square" rtlCol="0">
            <a:spAutoFit/>
          </a:bodyPr>
          <a:lstStyle/>
          <a:p>
            <a:pPr marL="85725" lvl="0">
              <a:spcAft>
                <a:spcPts val="600"/>
              </a:spcAft>
              <a:buClr>
                <a:srgbClr val="EE084F"/>
              </a:buClr>
            </a:pPr>
            <a:r>
              <a:rPr lang="en-US" sz="2800" b="1" dirty="0" smtClean="0">
                <a:solidFill>
                  <a:schemeClr val="bg1"/>
                </a:solidFill>
              </a:rPr>
              <a:t>Innovation and intellectual property are key government priorities</a:t>
            </a:r>
          </a:p>
          <a:p>
            <a:pPr marL="85725" lvl="0">
              <a:spcAft>
                <a:spcPts val="600"/>
              </a:spcAft>
              <a:buClr>
                <a:srgbClr val="EE084F"/>
              </a:buClr>
            </a:pPr>
            <a:endParaRPr lang="en-US" sz="1600" dirty="0" smtClean="0">
              <a:solidFill>
                <a:schemeClr val="bg1"/>
              </a:solidFill>
            </a:endParaRPr>
          </a:p>
          <a:p>
            <a:pPr marL="85725" lvl="0">
              <a:spcAft>
                <a:spcPts val="600"/>
              </a:spcAft>
              <a:buClr>
                <a:srgbClr val="EE084F"/>
              </a:buClr>
            </a:pPr>
            <a:r>
              <a:rPr lang="en-US" sz="1600" dirty="0" smtClean="0">
                <a:solidFill>
                  <a:schemeClr val="bg1"/>
                </a:solidFill>
              </a:rPr>
              <a:t>“</a:t>
            </a:r>
            <a:r>
              <a:rPr lang="en-CA" sz="1600" dirty="0">
                <a:solidFill>
                  <a:schemeClr val="bg1"/>
                </a:solidFill>
              </a:rPr>
              <a:t>We know IP is a critical ingredient in helping Canadian businesses reach commercial success. Canada's IP Strategy will make sure Canadians know the value of their intellectual property and how to leverage it to innovate, increase profits and create middle-class jobs.</a:t>
            </a:r>
            <a:r>
              <a:rPr lang="en-US" sz="1600" dirty="0" smtClean="0">
                <a:solidFill>
                  <a:schemeClr val="bg1"/>
                </a:solidFill>
              </a:rPr>
              <a:t>”</a:t>
            </a:r>
          </a:p>
          <a:p>
            <a:endParaRPr lang="en-CA" dirty="0">
              <a:solidFill>
                <a:schemeClr val="bg1"/>
              </a:solidFill>
            </a:endParaRPr>
          </a:p>
          <a:p>
            <a:pPr algn="r"/>
            <a:r>
              <a:rPr lang="en-CA" sz="1400" dirty="0">
                <a:solidFill>
                  <a:schemeClr val="bg1"/>
                </a:solidFill>
              </a:rPr>
              <a:t> </a:t>
            </a:r>
            <a:r>
              <a:rPr lang="en-CA" sz="1400" dirty="0" smtClean="0">
                <a:solidFill>
                  <a:schemeClr val="bg1"/>
                </a:solidFill>
              </a:rPr>
              <a:t>               Minister </a:t>
            </a:r>
            <a:r>
              <a:rPr lang="en-CA" sz="1400" dirty="0" err="1" smtClean="0">
                <a:solidFill>
                  <a:schemeClr val="bg1"/>
                </a:solidFill>
              </a:rPr>
              <a:t>Bains</a:t>
            </a:r>
            <a:r>
              <a:rPr lang="en-CA" sz="1400" dirty="0" smtClean="0">
                <a:solidFill>
                  <a:schemeClr val="bg1"/>
                </a:solidFill>
              </a:rPr>
              <a:t>, Innovation Science and Economic Development</a:t>
            </a:r>
          </a:p>
          <a:p>
            <a:pPr algn="r"/>
            <a:r>
              <a:rPr lang="en-CA" sz="1400" dirty="0" smtClean="0">
                <a:solidFill>
                  <a:schemeClr val="bg1"/>
                </a:solidFill>
              </a:rPr>
              <a:t>(April 26, 2018</a:t>
            </a:r>
            <a:r>
              <a:rPr lang="en-CA" sz="1400" i="1" dirty="0" smtClean="0">
                <a:solidFill>
                  <a:schemeClr val="bg1"/>
                </a:solidFill>
              </a:rPr>
              <a:t>)</a:t>
            </a:r>
            <a:endParaRPr lang="en-CA" sz="1400" i="1" dirty="0">
              <a:solidFill>
                <a:schemeClr val="bg1"/>
              </a:solidFill>
            </a:endParaRPr>
          </a:p>
        </p:txBody>
      </p:sp>
    </p:spTree>
    <p:extLst>
      <p:ext uri="{BB962C8B-B14F-4D97-AF65-F5344CB8AC3E}">
        <p14:creationId xmlns:p14="http://schemas.microsoft.com/office/powerpoint/2010/main" val="2416514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120012_091rr.jpg"/>
          <p:cNvPicPr>
            <a:picLocks noChangeAspect="1" noChangeArrowheads="1"/>
          </p:cNvPicPr>
          <p:nvPr/>
        </p:nvPicPr>
        <p:blipFill rotWithShape="1">
          <a:blip r:embed="rId3">
            <a:extLst>
              <a:ext uri="{28A0092B-C50C-407E-A947-70E740481C1C}">
                <a14:useLocalDpi xmlns:a14="http://schemas.microsoft.com/office/drawing/2010/main" val="0"/>
              </a:ext>
            </a:extLst>
          </a:blip>
          <a:srcRect l="9509" r="18199"/>
          <a:stretch/>
        </p:blipFill>
        <p:spPr bwMode="auto">
          <a:xfrm>
            <a:off x="-7620" y="70222"/>
            <a:ext cx="3024336" cy="627525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a:xfrm>
            <a:off x="395536" y="6232227"/>
            <a:ext cx="982663" cy="365125"/>
          </a:xfrm>
        </p:spPr>
        <p:txBody>
          <a:bodyPr/>
          <a:lstStyle/>
          <a:p>
            <a:fld id="{78075564-AF6E-40FC-905A-F6C5E8D29614}" type="slidenum">
              <a:rPr lang="en-US" altLang="en-US" smtClean="0"/>
              <a:pPr/>
              <a:t>4</a:t>
            </a:fld>
            <a:endParaRPr lang="en-US" altLang="en-US" dirty="0"/>
          </a:p>
        </p:txBody>
      </p:sp>
      <p:sp>
        <p:nvSpPr>
          <p:cNvPr id="11" name="Rectangle 10"/>
          <p:cNvSpPr/>
          <p:nvPr/>
        </p:nvSpPr>
        <p:spPr>
          <a:xfrm>
            <a:off x="0" y="332656"/>
            <a:ext cx="3024336" cy="1167633"/>
          </a:xfrm>
          <a:prstGeom prst="rect">
            <a:avLst/>
          </a:prstGeom>
          <a:solidFill>
            <a:srgbClr val="021334">
              <a:alpha val="83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2" name="Title 1"/>
          <p:cNvSpPr>
            <a:spLocks noGrp="1"/>
          </p:cNvSpPr>
          <p:nvPr>
            <p:ph type="title"/>
          </p:nvPr>
        </p:nvSpPr>
        <p:spPr>
          <a:xfrm>
            <a:off x="0" y="476672"/>
            <a:ext cx="2867418" cy="2553294"/>
          </a:xfrm>
        </p:spPr>
        <p:txBody>
          <a:bodyPr anchor="t">
            <a:noAutofit/>
          </a:bodyPr>
          <a:lstStyle/>
          <a:p>
            <a:pPr algn="r"/>
            <a:r>
              <a:rPr lang="en-CA" sz="2600" dirty="0" smtClean="0">
                <a:solidFill>
                  <a:schemeClr val="bg1"/>
                </a:solidFill>
              </a:rPr>
              <a:t>The Innovation and Skills Plan</a:t>
            </a:r>
            <a:endParaRPr lang="en-CA" sz="2600" dirty="0">
              <a:solidFill>
                <a:schemeClr val="bg1"/>
              </a:solidFill>
            </a:endParaRPr>
          </a:p>
        </p:txBody>
      </p:sp>
      <p:sp>
        <p:nvSpPr>
          <p:cNvPr id="2" name="Rectangle 1"/>
          <p:cNvSpPr/>
          <p:nvPr/>
        </p:nvSpPr>
        <p:spPr>
          <a:xfrm>
            <a:off x="3733800" y="685800"/>
            <a:ext cx="4724400" cy="4662815"/>
          </a:xfrm>
          <a:prstGeom prst="rect">
            <a:avLst/>
          </a:prstGeom>
        </p:spPr>
        <p:txBody>
          <a:bodyPr wrap="square">
            <a:spAutoFit/>
          </a:bodyPr>
          <a:lstStyle/>
          <a:p>
            <a:pPr>
              <a:spcAft>
                <a:spcPts val="600"/>
              </a:spcAft>
            </a:pPr>
            <a:r>
              <a:rPr lang="en-CA" sz="2200" dirty="0"/>
              <a:t>The </a:t>
            </a:r>
            <a:r>
              <a:rPr lang="en-CA" sz="2200" dirty="0">
                <a:hlinkClick r:id="rId4"/>
              </a:rPr>
              <a:t>Innovation and Skills Plan</a:t>
            </a:r>
            <a:r>
              <a:rPr lang="en-CA" sz="2200" dirty="0"/>
              <a:t> </a:t>
            </a:r>
            <a:r>
              <a:rPr lang="en-CA" sz="2200" dirty="0" smtClean="0"/>
              <a:t>(2017) advances </a:t>
            </a:r>
            <a:r>
              <a:rPr lang="en-CA" sz="2200" dirty="0"/>
              <a:t>an agenda to make Canada a </a:t>
            </a:r>
            <a:r>
              <a:rPr lang="en-CA" sz="2200" dirty="0" smtClean="0"/>
              <a:t>global centre </a:t>
            </a:r>
            <a:r>
              <a:rPr lang="en-CA" sz="2200" dirty="0"/>
              <a:t>for </a:t>
            </a:r>
            <a:r>
              <a:rPr lang="en-CA" sz="2200" dirty="0" smtClean="0"/>
              <a:t>innovation.</a:t>
            </a:r>
          </a:p>
          <a:p>
            <a:pPr marL="285750" indent="-285750">
              <a:spcAft>
                <a:spcPts val="600"/>
              </a:spcAft>
              <a:buFont typeface="Arial" panose="020B0604020202020204" pitchFamily="34" charset="0"/>
              <a:buChar char="•"/>
            </a:pPr>
            <a:r>
              <a:rPr lang="en-CA" sz="2200" dirty="0" smtClean="0"/>
              <a:t>Focuses </a:t>
            </a:r>
            <a:r>
              <a:rPr lang="en-CA" sz="2200" dirty="0"/>
              <a:t>on people and addresses the changing nature of the economy to ensure it works for all </a:t>
            </a:r>
            <a:r>
              <a:rPr lang="en-CA" sz="2200" dirty="0" smtClean="0"/>
              <a:t>Canadians.</a:t>
            </a:r>
          </a:p>
          <a:p>
            <a:pPr marL="285750" indent="-285750">
              <a:spcAft>
                <a:spcPts val="600"/>
              </a:spcAft>
              <a:buFont typeface="Arial" panose="020B0604020202020204" pitchFamily="34" charset="0"/>
              <a:buChar char="•"/>
            </a:pPr>
            <a:r>
              <a:rPr lang="en-CA" sz="2200" dirty="0" smtClean="0"/>
              <a:t>Agenda </a:t>
            </a:r>
            <a:r>
              <a:rPr lang="en-CA" sz="2200" dirty="0"/>
              <a:t>to build Canada as a world-leading innovation economy that will create jobs and grow the middle class.</a:t>
            </a:r>
          </a:p>
          <a:p>
            <a:endParaRPr lang="en-CA" dirty="0"/>
          </a:p>
        </p:txBody>
      </p:sp>
    </p:spTree>
    <p:extLst>
      <p:ext uri="{BB962C8B-B14F-4D97-AF65-F5344CB8AC3E}">
        <p14:creationId xmlns:p14="http://schemas.microsoft.com/office/powerpoint/2010/main" val="243562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120012_091rr.jpg"/>
          <p:cNvPicPr>
            <a:picLocks noChangeAspect="1" noChangeArrowheads="1"/>
          </p:cNvPicPr>
          <p:nvPr/>
        </p:nvPicPr>
        <p:blipFill rotWithShape="1">
          <a:blip r:embed="rId3">
            <a:extLst>
              <a:ext uri="{28A0092B-C50C-407E-A947-70E740481C1C}">
                <a14:useLocalDpi xmlns:a14="http://schemas.microsoft.com/office/drawing/2010/main" val="0"/>
              </a:ext>
            </a:extLst>
          </a:blip>
          <a:srcRect l="9509" r="18199"/>
          <a:stretch/>
        </p:blipFill>
        <p:spPr bwMode="auto">
          <a:xfrm>
            <a:off x="-7620" y="70222"/>
            <a:ext cx="3024336" cy="627525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a:xfrm>
            <a:off x="395536" y="6232227"/>
            <a:ext cx="982663" cy="365125"/>
          </a:xfrm>
        </p:spPr>
        <p:txBody>
          <a:bodyPr/>
          <a:lstStyle/>
          <a:p>
            <a:fld id="{78075564-AF6E-40FC-905A-F6C5E8D29614}" type="slidenum">
              <a:rPr lang="en-US" altLang="en-US" smtClean="0"/>
              <a:pPr/>
              <a:t>5</a:t>
            </a:fld>
            <a:endParaRPr lang="en-US" altLang="en-US" dirty="0"/>
          </a:p>
        </p:txBody>
      </p:sp>
      <p:sp>
        <p:nvSpPr>
          <p:cNvPr id="11" name="Rectangle 10"/>
          <p:cNvSpPr/>
          <p:nvPr/>
        </p:nvSpPr>
        <p:spPr>
          <a:xfrm>
            <a:off x="0" y="332656"/>
            <a:ext cx="3024336" cy="1167633"/>
          </a:xfrm>
          <a:prstGeom prst="rect">
            <a:avLst/>
          </a:prstGeom>
          <a:solidFill>
            <a:srgbClr val="021334">
              <a:alpha val="83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2" name="Title 1"/>
          <p:cNvSpPr>
            <a:spLocks noGrp="1"/>
          </p:cNvSpPr>
          <p:nvPr>
            <p:ph type="title"/>
          </p:nvPr>
        </p:nvSpPr>
        <p:spPr>
          <a:xfrm>
            <a:off x="0" y="476672"/>
            <a:ext cx="2867418" cy="2553294"/>
          </a:xfrm>
        </p:spPr>
        <p:txBody>
          <a:bodyPr anchor="t">
            <a:noAutofit/>
          </a:bodyPr>
          <a:lstStyle/>
          <a:p>
            <a:pPr algn="r"/>
            <a:r>
              <a:rPr lang="en-CA" sz="2600" dirty="0" smtClean="0">
                <a:solidFill>
                  <a:schemeClr val="bg1"/>
                </a:solidFill>
              </a:rPr>
              <a:t>The Innovation and Skills Plan</a:t>
            </a:r>
            <a:endParaRPr lang="en-CA" sz="2600" dirty="0">
              <a:solidFill>
                <a:schemeClr val="bg1"/>
              </a:solidFill>
            </a:endParaRPr>
          </a:p>
        </p:txBody>
      </p:sp>
      <p:sp>
        <p:nvSpPr>
          <p:cNvPr id="7" name="Rectangle 6"/>
          <p:cNvSpPr/>
          <p:nvPr/>
        </p:nvSpPr>
        <p:spPr>
          <a:xfrm>
            <a:off x="4211960" y="475672"/>
            <a:ext cx="3145689" cy="1152129"/>
          </a:xfrm>
          <a:prstGeom prst="rect">
            <a:avLst/>
          </a:prstGeom>
          <a:noFill/>
          <a:ln w="57150">
            <a:solidFill>
              <a:srgbClr val="A33038"/>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CA" sz="2400" b="1" dirty="0">
              <a:solidFill>
                <a:schemeClr val="bg1"/>
              </a:solidFill>
            </a:endParaRPr>
          </a:p>
        </p:txBody>
      </p:sp>
      <p:sp>
        <p:nvSpPr>
          <p:cNvPr id="8" name="Rectangle 7"/>
          <p:cNvSpPr/>
          <p:nvPr/>
        </p:nvSpPr>
        <p:spPr>
          <a:xfrm>
            <a:off x="4724400" y="762000"/>
            <a:ext cx="3145689" cy="1152129"/>
          </a:xfrm>
          <a:prstGeom prst="rect">
            <a:avLst/>
          </a:prstGeom>
          <a:solidFill>
            <a:srgbClr val="A330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CA" sz="2400" dirty="0" smtClean="0">
                <a:solidFill>
                  <a:schemeClr val="bg1"/>
                </a:solidFill>
              </a:rPr>
              <a:t>The Intellectual Property Strategy</a:t>
            </a:r>
            <a:endParaRPr lang="en-CA" sz="2400" dirty="0">
              <a:solidFill>
                <a:schemeClr val="bg1"/>
              </a:solidFill>
            </a:endParaRPr>
          </a:p>
        </p:txBody>
      </p:sp>
      <p:sp>
        <p:nvSpPr>
          <p:cNvPr id="3" name="Rectangle 2"/>
          <p:cNvSpPr/>
          <p:nvPr/>
        </p:nvSpPr>
        <p:spPr>
          <a:xfrm>
            <a:off x="3733800" y="2347079"/>
            <a:ext cx="4572000" cy="3139321"/>
          </a:xfrm>
          <a:prstGeom prst="rect">
            <a:avLst/>
          </a:prstGeom>
        </p:spPr>
        <p:txBody>
          <a:bodyPr>
            <a:spAutoFit/>
          </a:bodyPr>
          <a:lstStyle/>
          <a:p>
            <a:pPr marL="285750" indent="-285750">
              <a:buFont typeface="Arial" panose="020B0604020202020204" pitchFamily="34" charset="0"/>
              <a:buChar char="•"/>
            </a:pPr>
            <a:r>
              <a:rPr lang="en-CA" dirty="0" smtClean="0">
                <a:hlinkClick r:id="rId4"/>
              </a:rPr>
              <a:t>Investment of $</a:t>
            </a:r>
            <a:r>
              <a:rPr lang="en-CA" dirty="0">
                <a:hlinkClick r:id="rId4"/>
              </a:rPr>
              <a:t>85.3 million</a:t>
            </a:r>
            <a:r>
              <a:rPr lang="en-CA" dirty="0"/>
              <a:t> over five years to help Canadian businesses, creators, entrepreneurs and innovators understand, protect and access </a:t>
            </a:r>
            <a:r>
              <a:rPr lang="en-CA" dirty="0" smtClean="0"/>
              <a:t>IP. </a:t>
            </a:r>
          </a:p>
          <a:p>
            <a:pPr marL="285750" indent="-285750">
              <a:buFont typeface="Arial" panose="020B0604020202020204" pitchFamily="34" charset="0"/>
              <a:buChar char="•"/>
            </a:pPr>
            <a:r>
              <a:rPr lang="en-CA" dirty="0" smtClean="0"/>
              <a:t>Supports </a:t>
            </a:r>
            <a:r>
              <a:rPr lang="en-CA" dirty="0"/>
              <a:t>access to the best possible IP resources </a:t>
            </a:r>
            <a:r>
              <a:rPr lang="en-CA" dirty="0" smtClean="0"/>
              <a:t>through:</a:t>
            </a:r>
          </a:p>
          <a:p>
            <a:pPr marL="742950" lvl="1" indent="-285750">
              <a:buFont typeface="Arial" panose="020B0604020202020204" pitchFamily="34" charset="0"/>
              <a:buChar char="•"/>
            </a:pPr>
            <a:r>
              <a:rPr lang="en-CA" dirty="0" smtClean="0"/>
              <a:t>IP awareness, education </a:t>
            </a:r>
            <a:r>
              <a:rPr lang="en-CA" dirty="0"/>
              <a:t>and advice; </a:t>
            </a:r>
            <a:endParaRPr lang="en-CA" dirty="0" smtClean="0"/>
          </a:p>
          <a:p>
            <a:pPr marL="742950" lvl="1" indent="-285750">
              <a:buFont typeface="Arial" panose="020B0604020202020204" pitchFamily="34" charset="0"/>
              <a:buChar char="•"/>
            </a:pPr>
            <a:r>
              <a:rPr lang="en-CA" dirty="0" smtClean="0"/>
              <a:t>strategic </a:t>
            </a:r>
            <a:r>
              <a:rPr lang="en-CA" dirty="0"/>
              <a:t>IP tools for growth; </a:t>
            </a:r>
            <a:r>
              <a:rPr lang="en-CA" dirty="0" smtClean="0"/>
              <a:t>and,</a:t>
            </a:r>
          </a:p>
          <a:p>
            <a:pPr marL="742950" lvl="1" indent="-285750">
              <a:buFont typeface="Arial" panose="020B0604020202020204" pitchFamily="34" charset="0"/>
              <a:buChar char="•"/>
            </a:pPr>
            <a:r>
              <a:rPr lang="en-CA" dirty="0" smtClean="0"/>
              <a:t>IP </a:t>
            </a:r>
            <a:r>
              <a:rPr lang="en-CA" dirty="0"/>
              <a:t>legislation</a:t>
            </a:r>
            <a:r>
              <a:rPr lang="en-CA" dirty="0" smtClean="0"/>
              <a:t>.</a:t>
            </a:r>
          </a:p>
        </p:txBody>
      </p:sp>
    </p:spTree>
    <p:extLst>
      <p:ext uri="{BB962C8B-B14F-4D97-AF65-F5344CB8AC3E}">
        <p14:creationId xmlns:p14="http://schemas.microsoft.com/office/powerpoint/2010/main" val="3387534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120012_091rr.jpg"/>
          <p:cNvPicPr>
            <a:picLocks noChangeAspect="1" noChangeArrowheads="1"/>
          </p:cNvPicPr>
          <p:nvPr/>
        </p:nvPicPr>
        <p:blipFill rotWithShape="1">
          <a:blip r:embed="rId3">
            <a:extLst>
              <a:ext uri="{28A0092B-C50C-407E-A947-70E740481C1C}">
                <a14:useLocalDpi xmlns:a14="http://schemas.microsoft.com/office/drawing/2010/main" val="0"/>
              </a:ext>
            </a:extLst>
          </a:blip>
          <a:srcRect l="9509" r="18199"/>
          <a:stretch/>
        </p:blipFill>
        <p:spPr bwMode="auto">
          <a:xfrm>
            <a:off x="-7620" y="70222"/>
            <a:ext cx="3024336" cy="627525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a:xfrm>
            <a:off x="395536" y="6232227"/>
            <a:ext cx="982663" cy="365125"/>
          </a:xfrm>
        </p:spPr>
        <p:txBody>
          <a:bodyPr/>
          <a:lstStyle/>
          <a:p>
            <a:fld id="{78075564-AF6E-40FC-905A-F6C5E8D29614}" type="slidenum">
              <a:rPr lang="en-US" altLang="en-US" smtClean="0"/>
              <a:pPr/>
              <a:t>6</a:t>
            </a:fld>
            <a:endParaRPr lang="en-US" altLang="en-US" dirty="0"/>
          </a:p>
        </p:txBody>
      </p:sp>
      <p:sp>
        <p:nvSpPr>
          <p:cNvPr id="11" name="Rectangle 10"/>
          <p:cNvSpPr/>
          <p:nvPr/>
        </p:nvSpPr>
        <p:spPr>
          <a:xfrm>
            <a:off x="0" y="332656"/>
            <a:ext cx="3024336" cy="1167633"/>
          </a:xfrm>
          <a:prstGeom prst="rect">
            <a:avLst/>
          </a:prstGeom>
          <a:solidFill>
            <a:srgbClr val="021334">
              <a:alpha val="83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2" name="Title 1"/>
          <p:cNvSpPr>
            <a:spLocks noGrp="1"/>
          </p:cNvSpPr>
          <p:nvPr>
            <p:ph type="title"/>
          </p:nvPr>
        </p:nvSpPr>
        <p:spPr>
          <a:xfrm>
            <a:off x="0" y="476672"/>
            <a:ext cx="2867418" cy="2553294"/>
          </a:xfrm>
        </p:spPr>
        <p:txBody>
          <a:bodyPr anchor="t">
            <a:noAutofit/>
          </a:bodyPr>
          <a:lstStyle/>
          <a:p>
            <a:pPr algn="r"/>
            <a:r>
              <a:rPr lang="en-CA" sz="2600" dirty="0" smtClean="0">
                <a:solidFill>
                  <a:schemeClr val="bg1"/>
                </a:solidFill>
              </a:rPr>
              <a:t>The Innovation and Skills Plan</a:t>
            </a:r>
            <a:endParaRPr lang="en-CA" sz="2600" dirty="0">
              <a:solidFill>
                <a:schemeClr val="bg1"/>
              </a:solidFill>
            </a:endParaRPr>
          </a:p>
        </p:txBody>
      </p:sp>
      <p:sp>
        <p:nvSpPr>
          <p:cNvPr id="7" name="Rectangle 6"/>
          <p:cNvSpPr/>
          <p:nvPr/>
        </p:nvSpPr>
        <p:spPr>
          <a:xfrm>
            <a:off x="4211960" y="475672"/>
            <a:ext cx="3145689" cy="1152129"/>
          </a:xfrm>
          <a:prstGeom prst="rect">
            <a:avLst/>
          </a:prstGeom>
          <a:noFill/>
          <a:ln w="57150">
            <a:solidFill>
              <a:srgbClr val="A33038"/>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CA" sz="2400" b="1" dirty="0">
              <a:solidFill>
                <a:schemeClr val="bg1"/>
              </a:solidFill>
            </a:endParaRPr>
          </a:p>
        </p:txBody>
      </p:sp>
      <p:sp>
        <p:nvSpPr>
          <p:cNvPr id="8" name="Rectangle 7"/>
          <p:cNvSpPr/>
          <p:nvPr/>
        </p:nvSpPr>
        <p:spPr>
          <a:xfrm>
            <a:off x="4724400" y="762000"/>
            <a:ext cx="3657600" cy="1524000"/>
          </a:xfrm>
          <a:prstGeom prst="rect">
            <a:avLst/>
          </a:prstGeom>
          <a:solidFill>
            <a:srgbClr val="A330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CA" sz="2400" dirty="0" smtClean="0">
                <a:solidFill>
                  <a:schemeClr val="bg1"/>
                </a:solidFill>
              </a:rPr>
              <a:t>Harmonizing Canada’s IP System with International Standards</a:t>
            </a:r>
            <a:endParaRPr lang="en-CA" sz="2400" dirty="0">
              <a:solidFill>
                <a:schemeClr val="bg1"/>
              </a:solidFill>
            </a:endParaRPr>
          </a:p>
        </p:txBody>
      </p:sp>
      <p:sp>
        <p:nvSpPr>
          <p:cNvPr id="3" name="Rectangle 2"/>
          <p:cNvSpPr/>
          <p:nvPr/>
        </p:nvSpPr>
        <p:spPr>
          <a:xfrm>
            <a:off x="3733800" y="2590800"/>
            <a:ext cx="4572000" cy="3785652"/>
          </a:xfrm>
          <a:prstGeom prst="rect">
            <a:avLst/>
          </a:prstGeom>
        </p:spPr>
        <p:txBody>
          <a:bodyPr>
            <a:spAutoFit/>
          </a:bodyPr>
          <a:lstStyle/>
          <a:p>
            <a:pPr marL="285750" indent="-285750">
              <a:buFont typeface="Arial" panose="020B0604020202020204" pitchFamily="34" charset="0"/>
              <a:buChar char="•"/>
            </a:pPr>
            <a:r>
              <a:rPr lang="en-CA" sz="1600" dirty="0"/>
              <a:t>Joining five key international IP treaties </a:t>
            </a:r>
            <a:r>
              <a:rPr lang="en-CA" sz="1600" dirty="0" smtClean="0"/>
              <a:t>– the Hague Agreement, </a:t>
            </a:r>
            <a:r>
              <a:rPr lang="en-CA" sz="1600" dirty="0"/>
              <a:t>the Madrid Protocol, the Singapore Treaty, the Nice Agreement for Trademarks, </a:t>
            </a:r>
            <a:r>
              <a:rPr lang="en-CA" sz="1600" dirty="0" smtClean="0"/>
              <a:t>and the </a:t>
            </a:r>
            <a:r>
              <a:rPr lang="en-CA" sz="1600" dirty="0"/>
              <a:t>Patent Law Treaty </a:t>
            </a:r>
            <a:r>
              <a:rPr lang="en-CA" sz="1600" dirty="0" smtClean="0"/>
              <a:t>– is an </a:t>
            </a:r>
            <a:r>
              <a:rPr lang="en-CA" sz="1600" dirty="0"/>
              <a:t>essential step.</a:t>
            </a:r>
          </a:p>
          <a:p>
            <a:pPr marL="285750" indent="-285750">
              <a:buFont typeface="Arial" panose="020B0604020202020204" pitchFamily="34" charset="0"/>
              <a:buChar char="•"/>
            </a:pPr>
            <a:r>
              <a:rPr lang="en-CA" sz="1600" dirty="0"/>
              <a:t>Helping Canadian businesses looking to enter or expand their presence in international markets:</a:t>
            </a:r>
          </a:p>
          <a:p>
            <a:pPr marL="742950" lvl="1" indent="-285750">
              <a:buFont typeface="Arial" panose="020B0604020202020204" pitchFamily="34" charset="0"/>
              <a:buChar char="•"/>
            </a:pPr>
            <a:r>
              <a:rPr lang="en-CA" sz="1600" dirty="0"/>
              <a:t>Faster, simpler, and cost-effective way to acquire protection in multiple countries.</a:t>
            </a:r>
          </a:p>
          <a:p>
            <a:pPr marL="285750" indent="-285750">
              <a:buFont typeface="Arial" panose="020B0604020202020204" pitchFamily="34" charset="0"/>
              <a:buChar char="•"/>
            </a:pPr>
            <a:r>
              <a:rPr lang="en-CA" sz="1600" dirty="0"/>
              <a:t>International Trade and Investment Strategy – realizing transparent IP standards in trade agreements. </a:t>
            </a:r>
          </a:p>
          <a:p>
            <a:pPr marL="742950" lvl="1" indent="-285750">
              <a:buFont typeface="Arial" panose="020B0604020202020204" pitchFamily="34" charset="0"/>
              <a:buChar char="•"/>
            </a:pPr>
            <a:endParaRPr lang="en-CA" sz="1600" dirty="0" smtClean="0"/>
          </a:p>
        </p:txBody>
      </p:sp>
    </p:spTree>
    <p:extLst>
      <p:ext uri="{BB962C8B-B14F-4D97-AF65-F5344CB8AC3E}">
        <p14:creationId xmlns:p14="http://schemas.microsoft.com/office/powerpoint/2010/main" val="2296026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Zcard_bilingual_v26_no_cover.pdf - Adobe Acrobat Reader DC"/>
          <p:cNvPicPr>
            <a:picLocks noGrp="1" noChangeAspect="1"/>
          </p:cNvPicPr>
          <p:nvPr>
            <p:ph idx="1"/>
          </p:nvPr>
        </p:nvPicPr>
        <p:blipFill rotWithShape="1">
          <a:blip r:embed="rId3">
            <a:extLst>
              <a:ext uri="{28A0092B-C50C-407E-A947-70E740481C1C}">
                <a14:useLocalDpi xmlns:a14="http://schemas.microsoft.com/office/drawing/2010/main" val="0"/>
              </a:ext>
            </a:extLst>
          </a:blip>
          <a:srcRect l="25924" t="80897" r="50987" b="3165"/>
          <a:stretch/>
        </p:blipFill>
        <p:spPr>
          <a:xfrm>
            <a:off x="5364088" y="3861048"/>
            <a:ext cx="3561413" cy="1545205"/>
          </a:xfrm>
        </p:spPr>
      </p:pic>
      <p:sp>
        <p:nvSpPr>
          <p:cNvPr id="2" name="Title 1"/>
          <p:cNvSpPr>
            <a:spLocks noGrp="1"/>
          </p:cNvSpPr>
          <p:nvPr>
            <p:ph type="title"/>
          </p:nvPr>
        </p:nvSpPr>
        <p:spPr/>
        <p:txBody>
          <a:bodyPr>
            <a:noAutofit/>
          </a:bodyPr>
          <a:lstStyle/>
          <a:p>
            <a:pPr algn="ctr"/>
            <a:r>
              <a:rPr lang="en-CA" sz="3000" b="1" dirty="0" smtClean="0">
                <a:solidFill>
                  <a:schemeClr val="tx2"/>
                </a:solidFill>
              </a:rPr>
              <a:t>CIPO: Helping Make Canada a Global Centre of Innovation</a:t>
            </a:r>
            <a:endParaRPr lang="en-CA" sz="3000" b="1" dirty="0">
              <a:solidFill>
                <a:schemeClr val="tx2"/>
              </a:solidFill>
            </a:endParaRPr>
          </a:p>
        </p:txBody>
      </p:sp>
      <p:pic>
        <p:nvPicPr>
          <p:cNvPr id="6" name="Picture 5" descr="Zcard_bilingual_v26_no_cover.pdf - Adobe Acrobat Reader DC"/>
          <p:cNvPicPr>
            <a:picLocks noChangeAspect="1"/>
          </p:cNvPicPr>
          <p:nvPr/>
        </p:nvPicPr>
        <p:blipFill rotWithShape="1">
          <a:blip r:embed="rId4">
            <a:extLst>
              <a:ext uri="{28A0092B-C50C-407E-A947-70E740481C1C}">
                <a14:useLocalDpi xmlns:a14="http://schemas.microsoft.com/office/drawing/2010/main" val="0"/>
              </a:ext>
            </a:extLst>
          </a:blip>
          <a:srcRect l="1791" t="86272" r="74477" b="4073"/>
          <a:stretch/>
        </p:blipFill>
        <p:spPr>
          <a:xfrm>
            <a:off x="2784973" y="5301208"/>
            <a:ext cx="3552534" cy="908523"/>
          </a:xfrm>
          <a:prstGeom prst="rect">
            <a:avLst/>
          </a:prstGeom>
        </p:spPr>
      </p:pic>
      <p:pic>
        <p:nvPicPr>
          <p:cNvPr id="7" name="Picture 6" descr="Zcard_bilingual_v26_no_cover.pdf - Adobe Acrobat Reader DC"/>
          <p:cNvPicPr>
            <a:picLocks noChangeAspect="1"/>
          </p:cNvPicPr>
          <p:nvPr/>
        </p:nvPicPr>
        <p:blipFill rotWithShape="1">
          <a:blip r:embed="rId4">
            <a:extLst>
              <a:ext uri="{28A0092B-C50C-407E-A947-70E740481C1C}">
                <a14:useLocalDpi xmlns:a14="http://schemas.microsoft.com/office/drawing/2010/main" val="0"/>
              </a:ext>
            </a:extLst>
          </a:blip>
          <a:srcRect l="2985" t="58014" r="86716" b="13490"/>
          <a:stretch/>
        </p:blipFill>
        <p:spPr>
          <a:xfrm>
            <a:off x="107504" y="1886620"/>
            <a:ext cx="2028827" cy="3528392"/>
          </a:xfrm>
          <a:prstGeom prst="rect">
            <a:avLst/>
          </a:prstGeom>
        </p:spPr>
      </p:pic>
      <p:pic>
        <p:nvPicPr>
          <p:cNvPr id="8" name="Picture 7" descr="Zcard_bilingual_v26_no_cover.pdf - Adobe Acrobat Reader DC"/>
          <p:cNvPicPr>
            <a:picLocks noChangeAspect="1"/>
          </p:cNvPicPr>
          <p:nvPr/>
        </p:nvPicPr>
        <p:blipFill rotWithShape="1">
          <a:blip r:embed="rId4">
            <a:extLst>
              <a:ext uri="{28A0092B-C50C-407E-A947-70E740481C1C}">
                <a14:useLocalDpi xmlns:a14="http://schemas.microsoft.com/office/drawing/2010/main" val="0"/>
              </a:ext>
            </a:extLst>
          </a:blip>
          <a:srcRect l="29403" t="65613" r="51492" b="20377"/>
          <a:stretch/>
        </p:blipFill>
        <p:spPr>
          <a:xfrm>
            <a:off x="5251539" y="1340768"/>
            <a:ext cx="3537465" cy="1630550"/>
          </a:xfrm>
          <a:prstGeom prst="rect">
            <a:avLst/>
          </a:prstGeom>
        </p:spPr>
      </p:pic>
      <p:grpSp>
        <p:nvGrpSpPr>
          <p:cNvPr id="13" name="Group 12"/>
          <p:cNvGrpSpPr/>
          <p:nvPr/>
        </p:nvGrpSpPr>
        <p:grpSpPr>
          <a:xfrm>
            <a:off x="2280346" y="1613551"/>
            <a:ext cx="3225347" cy="3242919"/>
            <a:chOff x="2280346" y="1914273"/>
            <a:chExt cx="3225347" cy="3242919"/>
          </a:xfrm>
        </p:grpSpPr>
        <p:pic>
          <p:nvPicPr>
            <p:cNvPr id="15362" name="Picture 2" descr="C:\Users\gehag\AppData\Local\Microsoft\Windows\Temporary Internet Files\Content.IE5\3OQI8TE5\618px-Canada_provinces-blank_CSS-map_green.svg[1].png"/>
            <p:cNvPicPr>
              <a:picLocks noChangeAspect="1" noChangeArrowheads="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2784973" y="1914273"/>
              <a:ext cx="2720720" cy="264147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280346" y="2865626"/>
              <a:ext cx="2435670" cy="2291566"/>
              <a:chOff x="9756576" y="2007448"/>
              <a:chExt cx="3254709" cy="3221751"/>
            </a:xfrm>
          </p:grpSpPr>
          <p:sp>
            <p:nvSpPr>
              <p:cNvPr id="10" name="Oval 9"/>
              <p:cNvSpPr/>
              <p:nvPr/>
            </p:nvSpPr>
            <p:spPr>
              <a:xfrm>
                <a:off x="9972600" y="2248301"/>
                <a:ext cx="2800563" cy="2769198"/>
              </a:xfrm>
              <a:prstGeom prst="ellipse">
                <a:avLst/>
              </a:prstGeom>
              <a:solidFill>
                <a:srgbClr val="157AC0"/>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100" dirty="0" smtClean="0"/>
                  <a:t>IP-intensive industries contribute</a:t>
                </a:r>
              </a:p>
              <a:p>
                <a:pPr algn="ctr"/>
                <a:r>
                  <a:rPr lang="en-CA" sz="1300" b="1" dirty="0" smtClean="0"/>
                  <a:t>$332B </a:t>
                </a:r>
                <a:r>
                  <a:rPr lang="en-CA" sz="1100" dirty="0" smtClean="0"/>
                  <a:t>to Canada’s </a:t>
                </a:r>
                <a:r>
                  <a:rPr lang="en-CA" sz="1100" dirty="0" smtClean="0">
                    <a:solidFill>
                      <a:schemeClr val="bg1"/>
                    </a:solidFill>
                  </a:rPr>
                  <a:t>GDP</a:t>
                </a:r>
              </a:p>
              <a:p>
                <a:pPr algn="ctr"/>
                <a:r>
                  <a:rPr lang="en-CA" sz="1100" dirty="0">
                    <a:solidFill>
                      <a:schemeClr val="bg1"/>
                    </a:solidFill>
                  </a:rPr>
                  <a:t>a</a:t>
                </a:r>
                <a:r>
                  <a:rPr lang="en-CA" sz="1100" dirty="0" smtClean="0">
                    <a:solidFill>
                      <a:schemeClr val="bg1"/>
                    </a:solidFill>
                  </a:rPr>
                  <a:t>nd </a:t>
                </a:r>
                <a:r>
                  <a:rPr lang="en-CA" sz="1300" b="1" dirty="0" smtClean="0">
                    <a:solidFill>
                      <a:schemeClr val="bg1"/>
                    </a:solidFill>
                  </a:rPr>
                  <a:t>2 million</a:t>
                </a:r>
              </a:p>
              <a:p>
                <a:pPr algn="ctr"/>
                <a:r>
                  <a:rPr lang="en-CA" sz="1100" dirty="0">
                    <a:solidFill>
                      <a:schemeClr val="bg1"/>
                    </a:solidFill>
                  </a:rPr>
                  <a:t>j</a:t>
                </a:r>
                <a:r>
                  <a:rPr lang="en-CA" sz="1100" dirty="0" smtClean="0">
                    <a:solidFill>
                      <a:schemeClr val="bg1"/>
                    </a:solidFill>
                  </a:rPr>
                  <a:t>obs in Canada</a:t>
                </a:r>
                <a:endParaRPr lang="en-CA" sz="1100" dirty="0">
                  <a:solidFill>
                    <a:schemeClr val="bg1"/>
                  </a:solidFill>
                </a:endParaRPr>
              </a:p>
            </p:txBody>
          </p:sp>
          <p:sp>
            <p:nvSpPr>
              <p:cNvPr id="11" name="Donut 10"/>
              <p:cNvSpPr/>
              <p:nvPr/>
            </p:nvSpPr>
            <p:spPr>
              <a:xfrm>
                <a:off x="9756576" y="2007448"/>
                <a:ext cx="3254709" cy="3221751"/>
              </a:xfrm>
              <a:prstGeom prst="donut">
                <a:avLst>
                  <a:gd name="adj" fmla="val 7645"/>
                </a:avLst>
              </a:prstGeom>
              <a:solidFill>
                <a:srgbClr val="157A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schemeClr val="tx1"/>
                  </a:solidFill>
                </a:endParaRPr>
              </a:p>
            </p:txBody>
          </p:sp>
        </p:grpSp>
      </p:grpSp>
      <p:sp>
        <p:nvSpPr>
          <p:cNvPr id="27" name="Slide Number Placeholder 3"/>
          <p:cNvSpPr>
            <a:spLocks noGrp="1"/>
          </p:cNvSpPr>
          <p:nvPr>
            <p:ph type="sldNum" sz="quarter" idx="10"/>
          </p:nvPr>
        </p:nvSpPr>
        <p:spPr>
          <a:xfrm>
            <a:off x="395536" y="6237312"/>
            <a:ext cx="982663" cy="365125"/>
          </a:xfrm>
        </p:spPr>
        <p:txBody>
          <a:bodyPr/>
          <a:lstStyle/>
          <a:p>
            <a:fld id="{78075564-AF6E-40FC-905A-F6C5E8D29614}" type="slidenum">
              <a:rPr lang="en-US" altLang="en-US" smtClean="0"/>
              <a:pPr/>
              <a:t>7</a:t>
            </a:fld>
            <a:endParaRPr lang="en-US" altLang="en-US" dirty="0"/>
          </a:p>
        </p:txBody>
      </p:sp>
    </p:spTree>
    <p:extLst>
      <p:ext uri="{BB962C8B-B14F-4D97-AF65-F5344CB8AC3E}">
        <p14:creationId xmlns:p14="http://schemas.microsoft.com/office/powerpoint/2010/main" val="1913545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200"/>
            <a:ext cx="9144000" cy="2204864"/>
          </a:xfrm>
          <a:prstGeom prst="rect">
            <a:avLst/>
          </a:prstGeom>
          <a:gradFill flip="none" rotWithShape="1">
            <a:gsLst>
              <a:gs pos="0">
                <a:srgbClr val="A33038">
                  <a:shade val="30000"/>
                  <a:satMod val="115000"/>
                </a:srgbClr>
              </a:gs>
              <a:gs pos="50000">
                <a:srgbClr val="A33038">
                  <a:shade val="67500"/>
                  <a:satMod val="115000"/>
                </a:srgbClr>
              </a:gs>
              <a:gs pos="100000">
                <a:srgbClr val="A33038">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normAutofit/>
          </a:bodyPr>
          <a:lstStyle/>
          <a:p>
            <a:pPr algn="ctr"/>
            <a:r>
              <a:rPr lang="en-CA" dirty="0" smtClean="0">
                <a:solidFill>
                  <a:schemeClr val="accent4">
                    <a:lumMod val="20000"/>
                    <a:lumOff val="80000"/>
                  </a:schemeClr>
                </a:solidFill>
              </a:rPr>
              <a:t>CIPO</a:t>
            </a:r>
            <a:r>
              <a:rPr lang="en-CA" dirty="0">
                <a:solidFill>
                  <a:schemeClr val="accent4">
                    <a:lumMod val="20000"/>
                    <a:lumOff val="80000"/>
                  </a:schemeClr>
                </a:solidFill>
              </a:rPr>
              <a:t>:</a:t>
            </a:r>
            <a:r>
              <a:rPr lang="en-CA" dirty="0" smtClean="0">
                <a:solidFill>
                  <a:schemeClr val="accent4">
                    <a:lumMod val="20000"/>
                    <a:lumOff val="80000"/>
                  </a:schemeClr>
                </a:solidFill>
              </a:rPr>
              <a:t> Five Strategic </a:t>
            </a:r>
            <a:r>
              <a:rPr lang="en-CA" dirty="0">
                <a:solidFill>
                  <a:schemeClr val="accent4">
                    <a:lumMod val="20000"/>
                    <a:lumOff val="80000"/>
                  </a:schemeClr>
                </a:solidFill>
              </a:rPr>
              <a:t>P</a:t>
            </a:r>
            <a:r>
              <a:rPr lang="en-CA" dirty="0" smtClean="0">
                <a:solidFill>
                  <a:schemeClr val="accent4">
                    <a:lumMod val="20000"/>
                    <a:lumOff val="80000"/>
                  </a:schemeClr>
                </a:solidFill>
              </a:rPr>
              <a:t>riorities</a:t>
            </a:r>
            <a:endParaRPr lang="en-CA" sz="4000" dirty="0">
              <a:solidFill>
                <a:schemeClr val="accent4">
                  <a:lumMod val="20000"/>
                  <a:lumOff val="80000"/>
                </a:schemeClr>
              </a:solidFill>
            </a:endParaRPr>
          </a:p>
        </p:txBody>
      </p:sp>
      <p:sp>
        <p:nvSpPr>
          <p:cNvPr id="20" name="Rectangle 19"/>
          <p:cNvSpPr/>
          <p:nvPr/>
        </p:nvSpPr>
        <p:spPr>
          <a:xfrm>
            <a:off x="274590" y="4348261"/>
            <a:ext cx="1553722" cy="1384995"/>
          </a:xfrm>
          <a:prstGeom prst="rect">
            <a:avLst/>
          </a:prstGeom>
        </p:spPr>
        <p:txBody>
          <a:bodyPr wrap="square">
            <a:spAutoFit/>
          </a:bodyPr>
          <a:lstStyle/>
          <a:p>
            <a:r>
              <a:rPr lang="en-CA" sz="1200" dirty="0" smtClean="0"/>
              <a:t>Develop a national IP strategy through international collaboration and evidence-based policies</a:t>
            </a:r>
            <a:endParaRPr lang="en-CA" sz="1200" dirty="0"/>
          </a:p>
        </p:txBody>
      </p:sp>
      <p:sp>
        <p:nvSpPr>
          <p:cNvPr id="21" name="TextBox 20"/>
          <p:cNvSpPr txBox="1"/>
          <p:nvPr/>
        </p:nvSpPr>
        <p:spPr>
          <a:xfrm>
            <a:off x="274589" y="3334479"/>
            <a:ext cx="1489099" cy="523220"/>
          </a:xfrm>
          <a:prstGeom prst="rect">
            <a:avLst/>
          </a:prstGeom>
          <a:noFill/>
        </p:spPr>
        <p:txBody>
          <a:bodyPr wrap="square" rtlCol="0">
            <a:spAutoFit/>
          </a:bodyPr>
          <a:lstStyle/>
          <a:p>
            <a:pPr algn="ctr"/>
            <a:r>
              <a:rPr lang="en-CA" sz="1400" b="1" dirty="0" smtClean="0">
                <a:solidFill>
                  <a:srgbClr val="157AC0"/>
                </a:solidFill>
              </a:rPr>
              <a:t>Advance innovation</a:t>
            </a:r>
            <a:endParaRPr lang="en-CA" sz="1400" b="1" dirty="0">
              <a:solidFill>
                <a:srgbClr val="157AC0"/>
              </a:solidFill>
            </a:endParaRPr>
          </a:p>
        </p:txBody>
      </p:sp>
      <p:sp>
        <p:nvSpPr>
          <p:cNvPr id="22" name="Rectangle 21"/>
          <p:cNvSpPr/>
          <p:nvPr/>
        </p:nvSpPr>
        <p:spPr>
          <a:xfrm>
            <a:off x="2048253" y="4357553"/>
            <a:ext cx="1485292" cy="1015663"/>
          </a:xfrm>
          <a:prstGeom prst="rect">
            <a:avLst/>
          </a:prstGeom>
        </p:spPr>
        <p:txBody>
          <a:bodyPr wrap="square">
            <a:spAutoFit/>
          </a:bodyPr>
          <a:lstStyle/>
          <a:p>
            <a:r>
              <a:rPr lang="en-CA" sz="1200" dirty="0" smtClean="0"/>
              <a:t>Provide IP rights and services that respond to client and marketplace needs</a:t>
            </a:r>
            <a:endParaRPr lang="en-CA" sz="1200" dirty="0"/>
          </a:p>
        </p:txBody>
      </p:sp>
      <p:sp>
        <p:nvSpPr>
          <p:cNvPr id="27" name="TextBox 26"/>
          <p:cNvSpPr txBox="1"/>
          <p:nvPr/>
        </p:nvSpPr>
        <p:spPr>
          <a:xfrm>
            <a:off x="2048253" y="3334479"/>
            <a:ext cx="1485292" cy="738664"/>
          </a:xfrm>
          <a:prstGeom prst="rect">
            <a:avLst/>
          </a:prstGeom>
          <a:noFill/>
        </p:spPr>
        <p:txBody>
          <a:bodyPr wrap="square" rtlCol="0">
            <a:spAutoFit/>
          </a:bodyPr>
          <a:lstStyle/>
          <a:p>
            <a:pPr algn="ctr"/>
            <a:r>
              <a:rPr lang="en-CA" sz="1400" b="1" dirty="0" smtClean="0">
                <a:solidFill>
                  <a:srgbClr val="5B348A"/>
                </a:solidFill>
              </a:rPr>
              <a:t>Deliver quality and timely IP rights</a:t>
            </a:r>
            <a:endParaRPr lang="en-CA" sz="1400" b="1" dirty="0">
              <a:solidFill>
                <a:srgbClr val="5B348A"/>
              </a:solidFill>
            </a:endParaRPr>
          </a:p>
        </p:txBody>
      </p:sp>
      <p:sp>
        <p:nvSpPr>
          <p:cNvPr id="23" name="Rectangle 22"/>
          <p:cNvSpPr/>
          <p:nvPr/>
        </p:nvSpPr>
        <p:spPr>
          <a:xfrm>
            <a:off x="3767326" y="4357553"/>
            <a:ext cx="1740777" cy="830997"/>
          </a:xfrm>
          <a:prstGeom prst="rect">
            <a:avLst/>
          </a:prstGeom>
        </p:spPr>
        <p:txBody>
          <a:bodyPr wrap="square">
            <a:spAutoFit/>
          </a:bodyPr>
          <a:lstStyle/>
          <a:p>
            <a:r>
              <a:rPr lang="en-CA" sz="1200" dirty="0"/>
              <a:t>Deliver IP education and awareness products and services</a:t>
            </a:r>
          </a:p>
        </p:txBody>
      </p:sp>
      <p:sp>
        <p:nvSpPr>
          <p:cNvPr id="29" name="TextBox 28"/>
          <p:cNvSpPr txBox="1"/>
          <p:nvPr/>
        </p:nvSpPr>
        <p:spPr>
          <a:xfrm>
            <a:off x="3754743" y="3334479"/>
            <a:ext cx="1609346" cy="738664"/>
          </a:xfrm>
          <a:prstGeom prst="rect">
            <a:avLst/>
          </a:prstGeom>
          <a:noFill/>
        </p:spPr>
        <p:txBody>
          <a:bodyPr wrap="square" rtlCol="0">
            <a:spAutoFit/>
          </a:bodyPr>
          <a:lstStyle/>
          <a:p>
            <a:pPr algn="ctr"/>
            <a:r>
              <a:rPr lang="en-CA" sz="1400" b="1" dirty="0" smtClean="0">
                <a:solidFill>
                  <a:srgbClr val="66BC29"/>
                </a:solidFill>
              </a:rPr>
              <a:t>Build IP awareness and education</a:t>
            </a:r>
            <a:endParaRPr lang="en-CA" sz="1400" b="1" dirty="0">
              <a:solidFill>
                <a:srgbClr val="66BC29"/>
              </a:solidFill>
            </a:endParaRPr>
          </a:p>
        </p:txBody>
      </p:sp>
      <p:sp>
        <p:nvSpPr>
          <p:cNvPr id="30" name="TextBox 29"/>
          <p:cNvSpPr txBox="1"/>
          <p:nvPr/>
        </p:nvSpPr>
        <p:spPr>
          <a:xfrm>
            <a:off x="5643843" y="3334479"/>
            <a:ext cx="1518809" cy="738664"/>
          </a:xfrm>
          <a:prstGeom prst="rect">
            <a:avLst/>
          </a:prstGeom>
          <a:noFill/>
        </p:spPr>
        <p:txBody>
          <a:bodyPr wrap="square" rtlCol="0">
            <a:spAutoFit/>
          </a:bodyPr>
          <a:lstStyle/>
          <a:p>
            <a:pPr algn="ctr"/>
            <a:r>
              <a:rPr lang="en-CA" sz="1400" b="1" dirty="0" smtClean="0">
                <a:solidFill>
                  <a:srgbClr val="A33038"/>
                </a:solidFill>
              </a:rPr>
              <a:t>Offer a modern service experience</a:t>
            </a:r>
            <a:endParaRPr lang="en-CA" sz="1400" b="1" dirty="0">
              <a:solidFill>
                <a:srgbClr val="A33038"/>
              </a:solidFill>
            </a:endParaRPr>
          </a:p>
        </p:txBody>
      </p:sp>
      <p:sp>
        <p:nvSpPr>
          <p:cNvPr id="31" name="TextBox 30"/>
          <p:cNvSpPr txBox="1"/>
          <p:nvPr/>
        </p:nvSpPr>
        <p:spPr>
          <a:xfrm>
            <a:off x="7274107" y="3334479"/>
            <a:ext cx="1768907" cy="954107"/>
          </a:xfrm>
          <a:prstGeom prst="rect">
            <a:avLst/>
          </a:prstGeom>
          <a:noFill/>
        </p:spPr>
        <p:txBody>
          <a:bodyPr wrap="square" rtlCol="0">
            <a:spAutoFit/>
          </a:bodyPr>
          <a:lstStyle/>
          <a:p>
            <a:pPr algn="ctr"/>
            <a:r>
              <a:rPr lang="en-CA" sz="1400" b="1" dirty="0" smtClean="0">
                <a:solidFill>
                  <a:srgbClr val="EF8200"/>
                </a:solidFill>
              </a:rPr>
              <a:t>Foster an agile and high-performing organization</a:t>
            </a:r>
            <a:endParaRPr lang="en-CA" sz="1400" b="1" dirty="0">
              <a:solidFill>
                <a:srgbClr val="EF8200"/>
              </a:solidFill>
            </a:endParaRPr>
          </a:p>
        </p:txBody>
      </p:sp>
      <p:sp>
        <p:nvSpPr>
          <p:cNvPr id="25" name="Rectangle 24"/>
          <p:cNvSpPr/>
          <p:nvPr/>
        </p:nvSpPr>
        <p:spPr>
          <a:xfrm>
            <a:off x="5643843" y="4366845"/>
            <a:ext cx="1518810" cy="646331"/>
          </a:xfrm>
          <a:prstGeom prst="rect">
            <a:avLst/>
          </a:prstGeom>
        </p:spPr>
        <p:txBody>
          <a:bodyPr wrap="square">
            <a:spAutoFit/>
          </a:bodyPr>
          <a:lstStyle/>
          <a:p>
            <a:r>
              <a:rPr lang="en-CA" sz="1200" dirty="0"/>
              <a:t>Modernize and digitize our services</a:t>
            </a:r>
          </a:p>
        </p:txBody>
      </p:sp>
      <p:sp>
        <p:nvSpPr>
          <p:cNvPr id="33" name="Rectangle 32"/>
          <p:cNvSpPr/>
          <p:nvPr/>
        </p:nvSpPr>
        <p:spPr>
          <a:xfrm>
            <a:off x="7298664" y="4366845"/>
            <a:ext cx="1719793" cy="830997"/>
          </a:xfrm>
          <a:prstGeom prst="rect">
            <a:avLst/>
          </a:prstGeom>
        </p:spPr>
        <p:txBody>
          <a:bodyPr wrap="square">
            <a:spAutoFit/>
          </a:bodyPr>
          <a:lstStyle/>
          <a:p>
            <a:r>
              <a:rPr lang="en-CA" sz="1200" dirty="0"/>
              <a:t>Attract and retain an engaged and highly skilled workforce</a:t>
            </a:r>
          </a:p>
        </p:txBody>
      </p:sp>
      <p:pic>
        <p:nvPicPr>
          <p:cNvPr id="48" name="Picture 47"/>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19778" y="32299"/>
            <a:ext cx="3342242" cy="4325254"/>
          </a:xfrm>
          <a:prstGeom prst="rect">
            <a:avLst/>
          </a:prstGeom>
        </p:spPr>
      </p:pic>
      <p:pic>
        <p:nvPicPr>
          <p:cNvPr id="49" name="Picture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8917" y="32299"/>
            <a:ext cx="3363694" cy="4353018"/>
          </a:xfrm>
          <a:prstGeom prst="rect">
            <a:avLst/>
          </a:prstGeom>
        </p:spPr>
      </p:pic>
      <p:pic>
        <p:nvPicPr>
          <p:cNvPr id="50" name="Picture 49"/>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47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6496537" y="44073"/>
            <a:ext cx="3324046" cy="4301706"/>
          </a:xfrm>
          <a:prstGeom prst="rect">
            <a:avLst/>
          </a:prstGeom>
        </p:spPr>
      </p:pic>
      <p:pic>
        <p:nvPicPr>
          <p:cNvPr id="51" name="Picture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75727" y="57664"/>
            <a:ext cx="3323973" cy="4301609"/>
          </a:xfrm>
          <a:prstGeom prst="rect">
            <a:avLst/>
          </a:prstGeom>
        </p:spPr>
      </p:pic>
      <p:pic>
        <p:nvPicPr>
          <p:cNvPr id="52" name="Picture 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7406" y="0"/>
            <a:ext cx="3413088" cy="4416938"/>
          </a:xfrm>
          <a:prstGeom prst="rect">
            <a:avLst/>
          </a:prstGeom>
        </p:spPr>
      </p:pic>
      <p:sp>
        <p:nvSpPr>
          <p:cNvPr id="59" name="Slide Number Placeholder 3"/>
          <p:cNvSpPr>
            <a:spLocks noGrp="1"/>
          </p:cNvSpPr>
          <p:nvPr>
            <p:ph type="sldNum" sz="quarter" idx="10"/>
          </p:nvPr>
        </p:nvSpPr>
        <p:spPr>
          <a:xfrm>
            <a:off x="395536" y="6237312"/>
            <a:ext cx="982663" cy="365125"/>
          </a:xfrm>
        </p:spPr>
        <p:txBody>
          <a:bodyPr/>
          <a:lstStyle/>
          <a:p>
            <a:fld id="{78075564-AF6E-40FC-905A-F6C5E8D29614}" type="slidenum">
              <a:rPr lang="en-US" altLang="en-US" smtClean="0"/>
              <a:pPr/>
              <a:t>8</a:t>
            </a:fld>
            <a:endParaRPr lang="en-US" altLang="en-US" dirty="0"/>
          </a:p>
        </p:txBody>
      </p:sp>
      <p:sp>
        <p:nvSpPr>
          <p:cNvPr id="3" name="TextBox 2"/>
          <p:cNvSpPr txBox="1"/>
          <p:nvPr/>
        </p:nvSpPr>
        <p:spPr>
          <a:xfrm>
            <a:off x="4637714" y="5733256"/>
            <a:ext cx="4095993" cy="307777"/>
          </a:xfrm>
          <a:prstGeom prst="rect">
            <a:avLst/>
          </a:prstGeom>
          <a:noFill/>
        </p:spPr>
        <p:txBody>
          <a:bodyPr wrap="none" rtlCol="0">
            <a:spAutoFit/>
          </a:bodyPr>
          <a:lstStyle/>
          <a:p>
            <a:r>
              <a:rPr lang="fr-CA" sz="1400" i="1" dirty="0" smtClean="0">
                <a:latin typeface="Century Gothic" panose="020B0502020202020204" pitchFamily="34" charset="0"/>
              </a:rPr>
              <a:t>- </a:t>
            </a:r>
            <a:r>
              <a:rPr lang="fr-CA" sz="1400" i="1" dirty="0" err="1" smtClean="0">
                <a:latin typeface="Century Gothic" panose="020B0502020202020204" pitchFamily="34" charset="0"/>
                <a:hlinkClick r:id="rId9"/>
              </a:rPr>
              <a:t>CIPO’s</a:t>
            </a:r>
            <a:r>
              <a:rPr lang="fr-CA" sz="1400" i="1" dirty="0" smtClean="0">
                <a:latin typeface="Century Gothic" panose="020B0502020202020204" pitchFamily="34" charset="0"/>
                <a:hlinkClick r:id="rId9"/>
              </a:rPr>
              <a:t> five-</a:t>
            </a:r>
            <a:r>
              <a:rPr lang="fr-CA" sz="1400" i="1" dirty="0" err="1" smtClean="0">
                <a:latin typeface="Century Gothic" panose="020B0502020202020204" pitchFamily="34" charset="0"/>
                <a:hlinkClick r:id="rId9"/>
              </a:rPr>
              <a:t>Year</a:t>
            </a:r>
            <a:r>
              <a:rPr lang="fr-CA" sz="1400" i="1" dirty="0" smtClean="0">
                <a:latin typeface="Century Gothic" panose="020B0502020202020204" pitchFamily="34" charset="0"/>
                <a:hlinkClick r:id="rId9"/>
              </a:rPr>
              <a:t> Business </a:t>
            </a:r>
            <a:r>
              <a:rPr lang="fr-CA" sz="1400" i="1" dirty="0" err="1" smtClean="0">
                <a:latin typeface="Century Gothic" panose="020B0502020202020204" pitchFamily="34" charset="0"/>
                <a:hlinkClick r:id="rId9"/>
              </a:rPr>
              <a:t>Strategy</a:t>
            </a:r>
            <a:r>
              <a:rPr lang="fr-CA" sz="1400" i="1" dirty="0" smtClean="0">
                <a:latin typeface="Century Gothic" panose="020B0502020202020204" pitchFamily="34" charset="0"/>
                <a:hlinkClick r:id="rId9"/>
              </a:rPr>
              <a:t> 2017-2022</a:t>
            </a:r>
            <a:endParaRPr lang="en-CA" sz="1400" i="1" dirty="0">
              <a:latin typeface="Century Gothic" panose="020B0502020202020204" pitchFamily="34" charset="0"/>
            </a:endParaRPr>
          </a:p>
        </p:txBody>
      </p:sp>
    </p:spTree>
    <p:extLst>
      <p:ext uri="{BB962C8B-B14F-4D97-AF65-F5344CB8AC3E}">
        <p14:creationId xmlns:p14="http://schemas.microsoft.com/office/powerpoint/2010/main" val="2031970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95536" y="6237312"/>
            <a:ext cx="982663" cy="365125"/>
          </a:xfrm>
        </p:spPr>
        <p:txBody>
          <a:bodyPr/>
          <a:lstStyle/>
          <a:p>
            <a:fld id="{78075564-AF6E-40FC-905A-F6C5E8D29614}" type="slidenum">
              <a:rPr lang="en-US" altLang="en-US" smtClean="0"/>
              <a:pPr/>
              <a:t>9</a:t>
            </a:fld>
            <a:endParaRPr lang="en-US" altLang="en-US" dirty="0"/>
          </a:p>
        </p:txBody>
      </p:sp>
      <p:sp>
        <p:nvSpPr>
          <p:cNvPr id="24" name="Rectangle 23"/>
          <p:cNvSpPr/>
          <p:nvPr/>
        </p:nvSpPr>
        <p:spPr>
          <a:xfrm>
            <a:off x="683568" y="15240"/>
            <a:ext cx="7776864" cy="58052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355600" algn="ctr"/>
            <a:endParaRPr lang="en-CA" altLang="en-US" sz="1400" dirty="0">
              <a:solidFill>
                <a:schemeClr val="tx1">
                  <a:lumMod val="50000"/>
                  <a:lumOff val="50000"/>
                </a:schemeClr>
              </a:solidFill>
            </a:endParaRPr>
          </a:p>
        </p:txBody>
      </p:sp>
      <p:sp>
        <p:nvSpPr>
          <p:cNvPr id="30" name="Rectangle 29"/>
          <p:cNvSpPr/>
          <p:nvPr/>
        </p:nvSpPr>
        <p:spPr>
          <a:xfrm>
            <a:off x="533400" y="1371600"/>
            <a:ext cx="3600401" cy="707886"/>
          </a:xfrm>
          <a:prstGeom prst="rect">
            <a:avLst/>
          </a:prstGeom>
        </p:spPr>
        <p:txBody>
          <a:bodyPr wrap="square">
            <a:spAutoFit/>
          </a:bodyPr>
          <a:lstStyle/>
          <a:p>
            <a:pPr algn="ctr"/>
            <a:r>
              <a:rPr lang="en-CA" sz="2000" b="1" dirty="0" smtClean="0"/>
              <a:t>Origin of applications (2014</a:t>
            </a:r>
            <a:r>
              <a:rPr lang="fr-CA" sz="2000" b="1" dirty="0" smtClean="0"/>
              <a:t>–</a:t>
            </a:r>
            <a:r>
              <a:rPr lang="en-CA" sz="2000" b="1" dirty="0" smtClean="0"/>
              <a:t>2018)</a:t>
            </a:r>
            <a:endParaRPr lang="en-CA" sz="2000" b="1" dirty="0"/>
          </a:p>
        </p:txBody>
      </p:sp>
      <p:sp>
        <p:nvSpPr>
          <p:cNvPr id="3" name="Title 2"/>
          <p:cNvSpPr>
            <a:spLocks noGrp="1"/>
          </p:cNvSpPr>
          <p:nvPr>
            <p:ph type="title"/>
          </p:nvPr>
        </p:nvSpPr>
        <p:spPr>
          <a:xfrm>
            <a:off x="683568" y="0"/>
            <a:ext cx="7776864" cy="792088"/>
          </a:xfrm>
        </p:spPr>
        <p:txBody>
          <a:bodyPr>
            <a:normAutofit fontScale="90000"/>
          </a:bodyPr>
          <a:lstStyle/>
          <a:p>
            <a:pPr algn="ctr"/>
            <a:r>
              <a:rPr lang="en-CA" sz="3000" b="1" dirty="0" smtClean="0">
                <a:solidFill>
                  <a:schemeClr val="tx2"/>
                </a:solidFill>
              </a:rPr>
              <a:t>Industrial Design in Canada: Applications </a:t>
            </a:r>
            <a:endParaRPr lang="en-CA" sz="3000" b="1" dirty="0">
              <a:solidFill>
                <a:schemeClr val="tx2"/>
              </a:solidFill>
            </a:endParaRPr>
          </a:p>
        </p:txBody>
      </p:sp>
      <p:cxnSp>
        <p:nvCxnSpPr>
          <p:cNvPr id="9" name="Straight Connector 8"/>
          <p:cNvCxnSpPr/>
          <p:nvPr/>
        </p:nvCxnSpPr>
        <p:spPr>
          <a:xfrm>
            <a:off x="4499992" y="1196752"/>
            <a:ext cx="0" cy="4494584"/>
          </a:xfrm>
          <a:prstGeom prst="line">
            <a:avLst/>
          </a:prstGeom>
          <a:ln w="317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aphicFrame>
        <p:nvGraphicFramePr>
          <p:cNvPr id="25" name="Chart 24"/>
          <p:cNvGraphicFramePr>
            <a:graphicFrameLocks/>
          </p:cNvGraphicFramePr>
          <p:nvPr>
            <p:extLst>
              <p:ext uri="{D42A27DB-BD31-4B8C-83A1-F6EECF244321}">
                <p14:modId xmlns:p14="http://schemas.microsoft.com/office/powerpoint/2010/main" val="516832233"/>
              </p:ext>
            </p:extLst>
          </p:nvPr>
        </p:nvGraphicFramePr>
        <p:xfrm>
          <a:off x="0" y="2079486"/>
          <a:ext cx="4722838" cy="37257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p:cNvGraphicFramePr>
            <a:graphicFrameLocks/>
          </p:cNvGraphicFramePr>
          <p:nvPr>
            <p:extLst>
              <p:ext uri="{D42A27DB-BD31-4B8C-83A1-F6EECF244321}">
                <p14:modId xmlns:p14="http://schemas.microsoft.com/office/powerpoint/2010/main" val="2570207925"/>
              </p:ext>
            </p:extLst>
          </p:nvPr>
        </p:nvGraphicFramePr>
        <p:xfrm>
          <a:off x="4419600" y="2079486"/>
          <a:ext cx="4724399" cy="3559314"/>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4724400" y="1272952"/>
            <a:ext cx="3960440" cy="707886"/>
          </a:xfrm>
          <a:prstGeom prst="rect">
            <a:avLst/>
          </a:prstGeom>
        </p:spPr>
        <p:txBody>
          <a:bodyPr wrap="square">
            <a:spAutoFit/>
          </a:bodyPr>
          <a:lstStyle/>
          <a:p>
            <a:pPr algn="ctr">
              <a:defRPr sz="1440" b="1" i="0" u="none" strike="noStrike" kern="1200" baseline="0">
                <a:solidFill>
                  <a:prstClr val="black"/>
                </a:solidFill>
                <a:latin typeface="+mn-lt"/>
                <a:ea typeface="+mn-ea"/>
                <a:cs typeface="+mn-cs"/>
              </a:defRPr>
            </a:pPr>
            <a:r>
              <a:rPr lang="en-US" sz="2000" dirty="0"/>
              <a:t>Number of </a:t>
            </a:r>
            <a:r>
              <a:rPr lang="en-US" sz="2000" dirty="0" smtClean="0"/>
              <a:t>applications </a:t>
            </a:r>
            <a:r>
              <a:rPr lang="en-US" sz="2000" dirty="0"/>
              <a:t>received (</a:t>
            </a:r>
            <a:r>
              <a:rPr lang="en-US" sz="2000" dirty="0" smtClean="0"/>
              <a:t>2004</a:t>
            </a:r>
            <a:r>
              <a:rPr lang="fr-CA" sz="2000" b="1" dirty="0" smtClean="0"/>
              <a:t>–20</a:t>
            </a:r>
            <a:r>
              <a:rPr lang="en-US" sz="2000" dirty="0" smtClean="0"/>
              <a:t>18</a:t>
            </a:r>
            <a:r>
              <a:rPr lang="en-US" sz="2000" dirty="0"/>
              <a:t>)</a:t>
            </a:r>
          </a:p>
        </p:txBody>
      </p:sp>
    </p:spTree>
    <p:extLst>
      <p:ext uri="{BB962C8B-B14F-4D97-AF65-F5344CB8AC3E}">
        <p14:creationId xmlns:p14="http://schemas.microsoft.com/office/powerpoint/2010/main" val="29708535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7"/>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7"/>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7"/>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7"/>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latin typeface="Century Gothic" panose="020B0502020202020204" pitchFamily="34" charset="0"/>
          </a:defRPr>
        </a:defPPr>
      </a:lstStyle>
    </a:tx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11745</TotalTime>
  <Words>1760</Words>
  <Application>Microsoft Office PowerPoint</Application>
  <PresentationFormat>On-screen Show (4:3)</PresentationFormat>
  <Paragraphs>321</Paragraphs>
  <Slides>25</Slides>
  <Notes>24</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Office Theme</vt:lpstr>
      <vt:lpstr>1_Office Theme</vt:lpstr>
      <vt:lpstr>Custom Design</vt:lpstr>
      <vt:lpstr>Canada’s Accession to the Hague Agreement</vt:lpstr>
      <vt:lpstr>PowerPoint Presentation</vt:lpstr>
      <vt:lpstr>PowerPoint Presentation</vt:lpstr>
      <vt:lpstr>The Innovation and Skills Plan</vt:lpstr>
      <vt:lpstr>The Innovation and Skills Plan</vt:lpstr>
      <vt:lpstr>The Innovation and Skills Plan</vt:lpstr>
      <vt:lpstr>CIPO: Helping Make Canada a Global Centre of Innovation</vt:lpstr>
      <vt:lpstr>CIPO: Five Strategic Priorities</vt:lpstr>
      <vt:lpstr>Industrial Design in Canada: Applications </vt:lpstr>
      <vt:lpstr>PowerPoint Presentation</vt:lpstr>
      <vt:lpstr>PowerPoint Presentation</vt:lpstr>
      <vt:lpstr>PowerPoint Presentation</vt:lpstr>
      <vt:lpstr>PowerPoint Presentation</vt:lpstr>
      <vt:lpstr>Changes to the Industrial Design Regime</vt:lpstr>
      <vt:lpstr>Changes to the Industrial Design Regime Industrial Design 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&amp; Industrial Design</dc:title>
  <dc:creator>Benovoy, David: CIPO-OPIC</dc:creator>
  <cp:lastModifiedBy>FRICOT Karine</cp:lastModifiedBy>
  <cp:revision>136</cp:revision>
  <cp:lastPrinted>2018-07-12T19:43:40Z</cp:lastPrinted>
  <dcterms:created xsi:type="dcterms:W3CDTF">2006-08-16T00:00:00Z</dcterms:created>
  <dcterms:modified xsi:type="dcterms:W3CDTF">2018-07-18T09:40:24Z</dcterms:modified>
</cp:coreProperties>
</file>