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7" r:id="rId4"/>
    <p:sldId id="257" r:id="rId5"/>
    <p:sldId id="291" r:id="rId6"/>
    <p:sldId id="261" r:id="rId7"/>
    <p:sldId id="293" r:id="rId8"/>
    <p:sldId id="292" r:id="rId9"/>
    <p:sldId id="294" r:id="rId10"/>
    <p:sldId id="295" r:id="rId11"/>
    <p:sldId id="297" r:id="rId12"/>
    <p:sldId id="296" r:id="rId13"/>
    <p:sldId id="298" r:id="rId14"/>
    <p:sldId id="299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LEJS Karl" initials="K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FF"/>
    <a:srgbClr val="66CCFF"/>
    <a:srgbClr val="99FF99"/>
    <a:srgbClr val="B8B400"/>
    <a:srgbClr val="FFFF99"/>
    <a:srgbClr val="FFCCFF"/>
    <a:srgbClr val="FF99FF"/>
    <a:srgbClr val="008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1" autoAdjust="0"/>
    <p:restoredTop sz="94171" autoAdjust="0"/>
  </p:normalViewPr>
  <p:slideViewPr>
    <p:cSldViewPr>
      <p:cViewPr>
        <p:scale>
          <a:sx n="100" d="100"/>
          <a:sy n="100" d="100"/>
        </p:scale>
        <p:origin x="-186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52" y="-8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C61F4-D041-4F2E-B18D-3AB0403E53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5E36-BA52-4127-9D6B-423D6E2B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ED8BB-174E-4B52-A107-8F105F190785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A689-A3DE-4560-8965-A5F5DCC56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4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FA689-A3DE-4560-8965-A5F5DCC56D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8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57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5DEF-D19F-45AF-BDF4-DAA062FCDF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FE75-3611-45F5-91C8-46EE6FC9EB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0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2461-E141-4989-B8B1-CEF9EA7951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5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B1BA-999F-4F6A-83B7-4BC814E257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0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3576-97B2-4EFA-A978-763DE554DD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36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3148-26F0-4C33-BE54-D2B2159510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8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D445-507C-4754-B27E-E55CDC61BC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9B4B-B4F0-454B-BFE5-CE753E5904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5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BEB79-2C40-4935-96C5-AC9E2DE099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2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0480-2626-447A-9072-D86C8ACBB7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CE8230A9-C242-4FBB-9628-AC786EECC596}" type="slidenum">
              <a:rPr lang="en-US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urveygizmo.com/s3/4472521/WIPO-Services-Survey-GIPP-Prototyp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8179527" cy="1719361"/>
          </a:xfrm>
          <a:noFill/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Global IP Platform</a:t>
            </a:r>
          </a:p>
          <a:p>
            <a:pPr eaLnBrk="1" hangingPunct="1"/>
            <a:r>
              <a:rPr lang="en-US" alt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Hague Seminar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6104731" y="5181600"/>
            <a:ext cx="24384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Geneva,</a:t>
            </a:r>
            <a:br>
              <a:rPr lang="en-US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July 19, 2018</a:t>
            </a:r>
            <a:endParaRPr lang="en-US" alt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5253038"/>
            <a:ext cx="48750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Caroline </a:t>
            </a:r>
            <a:r>
              <a:rPr lang="en-US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Horridge</a:t>
            </a:r>
            <a:r>
              <a:rPr lang="en-US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, Project Manager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Global IP Platform Program</a:t>
            </a:r>
            <a:endParaRPr lang="en-US" altLang="en-US" sz="1800" dirty="0" smtClean="0">
              <a:solidFill>
                <a:srgbClr val="7089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pPr lvl="1"/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>
              <a:solidFill>
                <a:srgbClr val="000000"/>
              </a:solidFill>
            </a:endParaRP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0"/>
          <a:stretch/>
        </p:blipFill>
        <p:spPr bwMode="auto">
          <a:xfrm>
            <a:off x="533400" y="990600"/>
            <a:ext cx="773278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364212"/>
            <a:ext cx="56142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Menu is searchable to help find the service you need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000124"/>
            <a:ext cx="457200" cy="4476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pPr lvl="1"/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>
              <a:solidFill>
                <a:srgbClr val="000000"/>
              </a:solidFill>
            </a:endParaRP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507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364212"/>
            <a:ext cx="464164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 logged in - Customizable dashboard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4801" y="6444733"/>
            <a:ext cx="7620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Boxes (widgets) can be moved around the screen, added and removed.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4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1600" cy="68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6578" y="364212"/>
            <a:ext cx="49464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Global Design DB with same top bar as portal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100" y="6211669"/>
            <a:ext cx="87344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 of an existing service showing consistent options across the top, e.g. menu icon, profile, support, notifications, WIPO website. Eventually, all services will have same options.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-1" y="1"/>
            <a:ext cx="8963025" cy="3642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9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feedback is welcome!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133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hlinkClick r:id="rId2"/>
              </a:rPr>
              <a:t>https://www.surveygizmo.com/s3/4472521/WIPO-Services-Survey-GIPP-Prototype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68" y="3067050"/>
            <a:ext cx="2178665" cy="216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1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altLang="en-US" dirty="0" smtClean="0"/>
              <a:t>What is the Global IP Platform?</a:t>
            </a:r>
          </a:p>
          <a:p>
            <a:r>
              <a:rPr lang="en-US" altLang="en-US" dirty="0" smtClean="0"/>
              <a:t>What </a:t>
            </a:r>
            <a:r>
              <a:rPr lang="en-US" altLang="en-US" smtClean="0"/>
              <a:t>does this mean for </a:t>
            </a:r>
            <a:r>
              <a:rPr lang="en-US" altLang="en-US" dirty="0" smtClean="0"/>
              <a:t>me?</a:t>
            </a:r>
          </a:p>
          <a:p>
            <a:r>
              <a:rPr lang="en-US" altLang="en-US" dirty="0" smtClean="0"/>
              <a:t>Presentation of prototype portal</a:t>
            </a:r>
          </a:p>
          <a:p>
            <a:pPr marL="0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endParaRPr lang="en-US" altLang="en-US" sz="1600" b="1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What is the Global IP Platform?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r>
              <a:rPr lang="en-US" altLang="en-US" sz="2000" dirty="0" smtClean="0"/>
              <a:t>WIPO initiative aimed at improving customer experience by establishing a common external presence across online transactional services.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‘Transactional services’ are those that you interact with to manage IP, for example:</a:t>
            </a:r>
          </a:p>
          <a:p>
            <a:pPr lvl="1"/>
            <a:r>
              <a:rPr lang="en-US" altLang="en-US" sz="2000" dirty="0" smtClean="0"/>
              <a:t>Filing systems</a:t>
            </a:r>
          </a:p>
          <a:p>
            <a:pPr lvl="1"/>
            <a:r>
              <a:rPr lang="en-US" altLang="en-US" sz="2000" dirty="0" smtClean="0"/>
              <a:t>Search databases</a:t>
            </a:r>
          </a:p>
          <a:p>
            <a:pPr lvl="1"/>
            <a:r>
              <a:rPr lang="en-US" altLang="en-US" sz="2000" dirty="0" smtClean="0"/>
              <a:t>Classification tools</a:t>
            </a:r>
          </a:p>
          <a:p>
            <a:pPr lvl="1"/>
            <a:r>
              <a:rPr lang="en-US" altLang="en-US" sz="2000" dirty="0" smtClean="0"/>
              <a:t>Renewals </a:t>
            </a:r>
          </a:p>
          <a:p>
            <a:pPr lvl="1"/>
            <a:r>
              <a:rPr lang="en-US" altLang="en-US" sz="2000" dirty="0" smtClean="0"/>
              <a:t>Payment processing</a:t>
            </a:r>
          </a:p>
          <a:p>
            <a:pPr lvl="1"/>
            <a:endParaRPr lang="en-US" altLang="en-US" sz="2000" dirty="0" smtClean="0"/>
          </a:p>
          <a:p>
            <a:r>
              <a:rPr lang="en-US" altLang="en-US" sz="2000" dirty="0" smtClean="0"/>
              <a:t>The implementation of a new customer portal </a:t>
            </a:r>
            <a:r>
              <a:rPr lang="en-US" altLang="en-US" sz="2000" dirty="0"/>
              <a:t>will ‘</a:t>
            </a:r>
            <a:r>
              <a:rPr lang="en-US" altLang="en-US" sz="2000" dirty="0" smtClean="0"/>
              <a:t>join </a:t>
            </a:r>
            <a:r>
              <a:rPr lang="en-US" altLang="en-US" sz="2000" dirty="0"/>
              <a:t>up’ the different </a:t>
            </a:r>
            <a:r>
              <a:rPr lang="en-US" altLang="en-US" sz="2000" dirty="0" smtClean="0"/>
              <a:t>services, allow </a:t>
            </a:r>
            <a:r>
              <a:rPr lang="en-US" altLang="en-US" sz="2000" dirty="0"/>
              <a:t>you to navigate </a:t>
            </a:r>
            <a:r>
              <a:rPr lang="en-US" altLang="en-US" sz="2000" dirty="0" smtClean="0"/>
              <a:t>seamlessly and access them from one central point.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What does this mean for me?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r>
              <a:rPr lang="en-US" altLang="en-US" sz="2000" dirty="0" smtClean="0"/>
              <a:t>The services you interact with will not need to change much, </a:t>
            </a:r>
            <a:r>
              <a:rPr lang="en-US" altLang="en-US" sz="2000" dirty="0"/>
              <a:t>but </a:t>
            </a:r>
            <a:r>
              <a:rPr lang="en-US" altLang="en-US" sz="2000" dirty="0" smtClean="0"/>
              <a:t>you </a:t>
            </a:r>
            <a:r>
              <a:rPr lang="en-US" altLang="en-US" sz="2000" dirty="0"/>
              <a:t>will see standardization of the way that </a:t>
            </a:r>
            <a:r>
              <a:rPr lang="en-US" altLang="en-US" sz="2000" dirty="0" smtClean="0"/>
              <a:t>they </a:t>
            </a:r>
            <a:r>
              <a:rPr lang="en-US" altLang="en-US" sz="2000" dirty="0"/>
              <a:t>look, and can expect long term that they will look </a:t>
            </a:r>
            <a:r>
              <a:rPr lang="en-US" altLang="en-US" sz="2000" dirty="0" smtClean="0"/>
              <a:t>the same.</a:t>
            </a:r>
          </a:p>
          <a:p>
            <a:endParaRPr lang="en-US" altLang="en-US" sz="500" dirty="0" smtClean="0"/>
          </a:p>
          <a:p>
            <a:r>
              <a:rPr lang="en-US" altLang="en-US" sz="2000" dirty="0"/>
              <a:t>T</a:t>
            </a:r>
            <a:r>
              <a:rPr lang="en-US" altLang="en-US" sz="2000" dirty="0" smtClean="0"/>
              <a:t>he </a:t>
            </a:r>
            <a:r>
              <a:rPr lang="en-US" altLang="en-US" sz="2000" dirty="0"/>
              <a:t>way you can access </a:t>
            </a:r>
            <a:r>
              <a:rPr lang="en-US" altLang="en-US" sz="2000" dirty="0" smtClean="0"/>
              <a:t>the services </a:t>
            </a:r>
            <a:r>
              <a:rPr lang="en-US" altLang="en-US" sz="2000" dirty="0"/>
              <a:t>will be improved.</a:t>
            </a:r>
            <a:endParaRPr lang="en-US" altLang="en-US" sz="2000" dirty="0" smtClean="0"/>
          </a:p>
          <a:p>
            <a:endParaRPr lang="en-US" altLang="en-US" sz="500" dirty="0" smtClean="0"/>
          </a:p>
          <a:p>
            <a:r>
              <a:rPr lang="en-US" altLang="en-US" sz="2000" dirty="0" smtClean="0"/>
              <a:t>The way that you can make payments to WIPO will be consistent.</a:t>
            </a:r>
          </a:p>
          <a:p>
            <a:endParaRPr lang="en-US" altLang="en-US" sz="500" dirty="0"/>
          </a:p>
          <a:p>
            <a:r>
              <a:rPr lang="en-US" altLang="en-US" sz="2000" dirty="0" smtClean="0"/>
              <a:t>You will have a direct way of accessing your user profile.</a:t>
            </a:r>
          </a:p>
          <a:p>
            <a:endParaRPr lang="en-US" sz="700" dirty="0"/>
          </a:p>
          <a:p>
            <a:r>
              <a:rPr lang="en-GB" sz="2000" dirty="0" smtClean="0"/>
              <a:t>There will be a </a:t>
            </a:r>
            <a:r>
              <a:rPr lang="en-GB" sz="2000" dirty="0"/>
              <a:t>single user account for all services, with the possibility to manage corporate accounts to specify and delegate access rights to individual users</a:t>
            </a:r>
            <a:r>
              <a:rPr lang="en-GB" sz="2000" dirty="0" smtClean="0"/>
              <a:t>.</a:t>
            </a:r>
            <a:endParaRPr lang="en-US" altLang="en-US" sz="2000" dirty="0" smtClean="0"/>
          </a:p>
          <a:p>
            <a:endParaRPr lang="en-US" altLang="en-US" sz="500" dirty="0" smtClean="0"/>
          </a:p>
          <a:p>
            <a:r>
              <a:rPr lang="en-US" altLang="en-US" sz="2000" dirty="0" smtClean="0"/>
              <a:t>You will be able to access a new portal, where you can customize what you want to see ‘at a glance’ and build your own </a:t>
            </a:r>
            <a:r>
              <a:rPr lang="en-US" altLang="en-US" sz="2000" b="1" dirty="0" smtClean="0"/>
              <a:t>Dashboard.</a:t>
            </a:r>
          </a:p>
          <a:p>
            <a:endParaRPr lang="en-US" altLang="en-US" sz="300" b="1" dirty="0" smtClean="0"/>
          </a:p>
          <a:p>
            <a:r>
              <a:rPr lang="en-US" altLang="en-US" sz="2000" dirty="0" smtClean="0"/>
              <a:t>The Dashboard will be further explained in the following presentation.</a:t>
            </a:r>
          </a:p>
          <a:p>
            <a:pPr lvl="1"/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>
              <a:solidFill>
                <a:srgbClr val="000000"/>
              </a:solidFill>
            </a:endParaRP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842419"/>
            <a:ext cx="2743200" cy="1173162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842419"/>
            <a:ext cx="2743200" cy="1173162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Annex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Screenshots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pPr lvl="1"/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>
              <a:solidFill>
                <a:srgbClr val="000000"/>
              </a:solidFill>
            </a:endParaRP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31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569714"/>
            <a:ext cx="3048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Homepage (not logged in)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1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pPr lvl="1"/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>
              <a:solidFill>
                <a:srgbClr val="000000"/>
              </a:solidFill>
            </a:endParaRP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49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181600" y="2362200"/>
            <a:ext cx="1676400" cy="2667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07206"/>
            <a:ext cx="604434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all services from one page - ‘View More’ menu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6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pPr lvl="1"/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>
              <a:solidFill>
                <a:srgbClr val="000000"/>
              </a:solidFill>
            </a:endParaRPr>
          </a:p>
          <a:p>
            <a:pPr lvl="1"/>
            <a:endParaRPr lang="en-US" altLang="en-US" sz="1600" dirty="0" smtClean="0"/>
          </a:p>
          <a:p>
            <a:pPr lvl="1"/>
            <a:endParaRPr lang="en-US" altLang="en-US" sz="1600" dirty="0" smtClean="0"/>
          </a:p>
          <a:p>
            <a:pPr marL="0" indent="0" eaLnBrk="1" hangingPunct="1">
              <a:buNone/>
            </a:pPr>
            <a:endParaRPr lang="en-US" alt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5DEF-D19F-45AF-BDF4-DAA062FCDFB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" y="838200"/>
            <a:ext cx="909071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364212"/>
            <a:ext cx="5334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Menu icon – always available across the services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28600" y="838200"/>
            <a:ext cx="30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390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template_english</vt:lpstr>
      <vt:lpstr>PowerPoint Presentation</vt:lpstr>
      <vt:lpstr>Overview</vt:lpstr>
      <vt:lpstr>What is the Global IP Platform?</vt:lpstr>
      <vt:lpstr>What does this mean for me?</vt:lpstr>
      <vt:lpstr>Thank you!</vt:lpstr>
      <vt:lpstr>Annex  Screenshots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feedback is welcome!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HORRIDGE Caroline</dc:creator>
  <cp:lastModifiedBy>HORRIDGE Caroline</cp:lastModifiedBy>
  <cp:revision>124</cp:revision>
  <cp:lastPrinted>2018-07-16T08:29:55Z</cp:lastPrinted>
  <dcterms:created xsi:type="dcterms:W3CDTF">2006-08-16T00:00:00Z</dcterms:created>
  <dcterms:modified xsi:type="dcterms:W3CDTF">2018-07-23T07:10:51Z</dcterms:modified>
</cp:coreProperties>
</file>