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8.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8BCCF8C" w14:textId="77777777" w:rsidR="001E7E91" w:rsidRPr="001E7E91" w:rsidRDefault="001E7E91" w:rsidP="001E7E91">
      <w:pPr>
        <w:spacing w:after="0" w:line="240" w:lineRule="auto"/>
        <w:jc w:val="right"/>
        <w:rPr>
          <w:caps/>
          <w:sz w:val="15"/>
        </w:rPr>
      </w:pPr>
      <w:r w:rsidRPr="001E7E91">
        <w:rPr>
          <w:rFonts w:cs="Times New Roman" w:hint="eastAsia"/>
          <w:noProof/>
        </w:rPr>
        <w:drawing>
          <wp:inline distT="0" distB="0" distL="0" distR="0" wp14:anchorId="61DDB0A9" wp14:editId="10CF3C08">
            <wp:extent cx="3102650" cy="1333676"/>
            <wp:effectExtent l="0" t="0" r="2540" b="0"/>
            <wp:docPr id="3" name="Picture 3" descr="世界知识产权组织徽标的上扬曲线令人联想到创新创造所驱动的人类的进步。" title="世界知识产权组织徽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WIPO_logo_C.png"/>
                    <pic:cNvPicPr/>
                  </pic:nvPicPr>
                  <pic:blipFill>
                    <a:blip r:embed="rId14">
                      <a:extLst>
                        <a:ext uri="{28A0092B-C50C-407E-A947-70E740481C1C}">
                          <a14:useLocalDpi xmlns:a14="http://schemas.microsoft.com/office/drawing/2010/main" val="0"/>
                        </a:ext>
                      </a:extLst>
                    </a:blip>
                    <a:stretch>
                      <a:fillRect/>
                    </a:stretch>
                  </pic:blipFill>
                  <pic:spPr>
                    <a:xfrm>
                      <a:off x="0" y="0"/>
                      <a:ext cx="3102650" cy="1333676"/>
                    </a:xfrm>
                    <a:prstGeom prst="rect">
                      <a:avLst/>
                    </a:prstGeom>
                  </pic:spPr>
                </pic:pic>
              </a:graphicData>
            </a:graphic>
          </wp:inline>
        </w:drawing>
      </w:r>
    </w:p>
    <w:p w14:paraId="3E72F052" w14:textId="77777777" w:rsidR="001E7E91" w:rsidRPr="001E7E91" w:rsidRDefault="001E7E91" w:rsidP="001E7E91">
      <w:pPr>
        <w:pBdr>
          <w:top w:val="single" w:sz="4" w:space="10" w:color="auto"/>
        </w:pBdr>
        <w:wordWrap w:val="0"/>
        <w:spacing w:before="120" w:after="0" w:line="240" w:lineRule="auto"/>
        <w:jc w:val="right"/>
        <w:rPr>
          <w:rFonts w:ascii="Arial Black" w:hAnsi="Arial Black"/>
          <w:b/>
          <w:caps/>
          <w:sz w:val="15"/>
        </w:rPr>
      </w:pPr>
      <w:r w:rsidRPr="001E7E91">
        <w:rPr>
          <w:rFonts w:ascii="Arial Black" w:hAnsi="Arial Black" w:hint="eastAsia"/>
          <w:b/>
          <w:caps/>
          <w:sz w:val="15"/>
        </w:rPr>
        <w:t>WO/GA/60/</w:t>
      </w:r>
      <w:bookmarkStart w:id="0" w:name="Code"/>
      <w:r w:rsidRPr="001E7E91">
        <w:rPr>
          <w:rFonts w:ascii="Arial Black" w:hAnsi="Arial Black" w:hint="eastAsia"/>
          <w:b/>
          <w:caps/>
          <w:sz w:val="15"/>
        </w:rPr>
        <w:t>6</w:t>
      </w:r>
    </w:p>
    <w:bookmarkEnd w:id="0"/>
    <w:p w14:paraId="5A7A580C" w14:textId="77777777" w:rsidR="001E7E91" w:rsidRPr="001E7E91" w:rsidRDefault="001E7E91" w:rsidP="001E7E91">
      <w:pPr>
        <w:spacing w:after="0" w:line="240" w:lineRule="auto"/>
        <w:jc w:val="right"/>
        <w:rPr>
          <w:rFonts w:ascii="Arial Black" w:hAnsi="Arial Black"/>
          <w:b/>
          <w:caps/>
          <w:sz w:val="15"/>
          <w:szCs w:val="15"/>
        </w:rPr>
      </w:pPr>
      <w:r w:rsidRPr="001E7E91">
        <w:rPr>
          <w:rFonts w:eastAsia="SimHei" w:hint="eastAsia"/>
          <w:b/>
          <w:sz w:val="15"/>
          <w:szCs w:val="15"/>
        </w:rPr>
        <w:t>原文</w:t>
      </w:r>
      <w:r w:rsidRPr="001E7E91">
        <w:rPr>
          <w:rFonts w:eastAsia="SimHei" w:hint="eastAsia"/>
          <w:b/>
          <w:sz w:val="15"/>
          <w:szCs w:val="15"/>
          <w:lang w:val="pt-BR"/>
        </w:rPr>
        <w:t>：</w:t>
      </w:r>
      <w:bookmarkStart w:id="1" w:name="Original"/>
      <w:r w:rsidRPr="001E7E91">
        <w:rPr>
          <w:rFonts w:eastAsia="SimHei" w:hint="eastAsia"/>
          <w:b/>
          <w:sz w:val="15"/>
          <w:szCs w:val="15"/>
          <w:lang w:val="pt-BR"/>
        </w:rPr>
        <w:t>英</w:t>
      </w:r>
      <w:r w:rsidRPr="001E7E91">
        <w:rPr>
          <w:rFonts w:eastAsia="SimHei" w:hint="eastAsia"/>
          <w:b/>
          <w:sz w:val="15"/>
          <w:szCs w:val="15"/>
        </w:rPr>
        <w:t>文</w:t>
      </w:r>
    </w:p>
    <w:bookmarkEnd w:id="1"/>
    <w:p w14:paraId="2290B188" w14:textId="77777777" w:rsidR="001E7E91" w:rsidRPr="001E7E91" w:rsidRDefault="001E7E91" w:rsidP="001E7E91">
      <w:pPr>
        <w:spacing w:after="0" w:line="1680" w:lineRule="auto"/>
        <w:jc w:val="right"/>
        <w:rPr>
          <w:rFonts w:ascii="SimHei" w:eastAsia="SimHei" w:hAnsi="Arial Black"/>
          <w:b/>
          <w:caps/>
          <w:sz w:val="15"/>
          <w:szCs w:val="15"/>
        </w:rPr>
      </w:pPr>
      <w:r w:rsidRPr="001E7E91">
        <w:rPr>
          <w:rFonts w:ascii="SimHei" w:eastAsia="SimHei" w:hint="eastAsia"/>
          <w:b/>
          <w:sz w:val="15"/>
          <w:szCs w:val="15"/>
        </w:rPr>
        <w:t>日期</w:t>
      </w:r>
      <w:r w:rsidRPr="001E7E91">
        <w:rPr>
          <w:rFonts w:ascii="SimHei" w:eastAsia="SimHei" w:hAnsi="SimSun" w:hint="eastAsia"/>
          <w:b/>
          <w:sz w:val="15"/>
          <w:szCs w:val="15"/>
          <w:lang w:val="pt-BR"/>
        </w:rPr>
        <w:t>：</w:t>
      </w:r>
      <w:bookmarkStart w:id="2" w:name="Date"/>
      <w:r w:rsidRPr="001E7E91">
        <w:rPr>
          <w:rFonts w:ascii="Arial Black" w:eastAsia="SimHei" w:hAnsi="Arial Black" w:hint="eastAsia"/>
          <w:b/>
          <w:sz w:val="15"/>
          <w:szCs w:val="15"/>
          <w:lang w:val="pt-BR"/>
        </w:rPr>
        <w:t>2026</w:t>
      </w:r>
      <w:r w:rsidRPr="001E7E91">
        <w:rPr>
          <w:rFonts w:ascii="SimHei" w:eastAsia="SimHei" w:hAnsi="Times New Roman" w:hint="eastAsia"/>
          <w:b/>
          <w:sz w:val="15"/>
          <w:szCs w:val="15"/>
        </w:rPr>
        <w:t>年</w:t>
      </w:r>
      <w:r w:rsidRPr="001E7E91">
        <w:rPr>
          <w:rFonts w:ascii="Arial Black" w:eastAsia="SimHei" w:hAnsi="Arial Black" w:hint="eastAsia"/>
          <w:b/>
          <w:sz w:val="15"/>
          <w:szCs w:val="15"/>
          <w:lang w:val="pt-BR"/>
        </w:rPr>
        <w:t>5</w:t>
      </w:r>
      <w:r w:rsidRPr="001E7E91">
        <w:rPr>
          <w:rFonts w:ascii="SimHei" w:eastAsia="SimHei" w:hAnsi="Times New Roman" w:hint="eastAsia"/>
          <w:b/>
          <w:sz w:val="15"/>
          <w:szCs w:val="15"/>
        </w:rPr>
        <w:t>月</w:t>
      </w:r>
      <w:r w:rsidRPr="001E7E91">
        <w:rPr>
          <w:rFonts w:ascii="Arial Black" w:eastAsia="SimHei" w:hAnsi="Arial Black" w:hint="eastAsia"/>
          <w:b/>
          <w:sz w:val="15"/>
          <w:szCs w:val="15"/>
          <w:lang w:val="pt-BR"/>
        </w:rPr>
        <w:t>27</w:t>
      </w:r>
      <w:r w:rsidRPr="001E7E91">
        <w:rPr>
          <w:rFonts w:ascii="SimHei" w:eastAsia="SimHei" w:hAnsi="Times New Roman" w:hint="eastAsia"/>
          <w:b/>
          <w:sz w:val="15"/>
          <w:szCs w:val="15"/>
        </w:rPr>
        <w:t>日</w:t>
      </w:r>
    </w:p>
    <w:bookmarkEnd w:id="2"/>
    <w:p w14:paraId="23F77AD6" w14:textId="77777777" w:rsidR="001E7E91" w:rsidRPr="001E7E91" w:rsidRDefault="001E7E91" w:rsidP="001E7E91">
      <w:pPr>
        <w:spacing w:after="600" w:line="240" w:lineRule="auto"/>
        <w:rPr>
          <w:rFonts w:ascii="SimHei" w:eastAsia="SimHei" w:hAnsi="SimHei" w:cs="Times New Roman"/>
          <w:sz w:val="28"/>
          <w:szCs w:val="22"/>
        </w:rPr>
      </w:pPr>
      <w:r w:rsidRPr="001E7E91">
        <w:rPr>
          <w:rFonts w:ascii="SimHei" w:eastAsia="SimHei" w:hAnsi="SimHei" w:cs="Times New Roman" w:hint="eastAsia"/>
          <w:sz w:val="28"/>
          <w:szCs w:val="22"/>
        </w:rPr>
        <w:t>世界知识产权组织大会</w:t>
      </w:r>
    </w:p>
    <w:p w14:paraId="683021B5" w14:textId="77777777" w:rsidR="001E7E91" w:rsidRPr="001E7E91" w:rsidRDefault="001E7E91" w:rsidP="001E7E91">
      <w:pPr>
        <w:spacing w:after="720" w:line="240" w:lineRule="auto"/>
        <w:textAlignment w:val="bottom"/>
        <w:rPr>
          <w:rFonts w:ascii="KaiTi" w:eastAsia="KaiTi" w:hAnsi="KaiTi" w:cs="Times New Roman"/>
          <w:sz w:val="24"/>
          <w:szCs w:val="22"/>
        </w:rPr>
      </w:pPr>
      <w:r w:rsidRPr="001E7E91">
        <w:rPr>
          <w:rFonts w:ascii="KaiTi" w:eastAsia="KaiTi" w:hAnsi="KaiTi" w:cs="Times New Roman" w:hint="eastAsia"/>
          <w:b/>
          <w:sz w:val="24"/>
          <w:szCs w:val="22"/>
        </w:rPr>
        <w:t>第六十届会议（第</w:t>
      </w:r>
      <w:r w:rsidRPr="001E7E91">
        <w:rPr>
          <w:rFonts w:ascii="KaiTi" w:eastAsia="KaiTi" w:hAnsi="KaiTi" w:cs="Times New Roman" w:hint="eastAsia"/>
          <w:sz w:val="24"/>
          <w:szCs w:val="22"/>
        </w:rPr>
        <w:t>33</w:t>
      </w:r>
      <w:r w:rsidRPr="001E7E91">
        <w:rPr>
          <w:rFonts w:ascii="KaiTi" w:eastAsia="KaiTi" w:hAnsi="KaiTi" w:cs="Times New Roman" w:hint="eastAsia"/>
          <w:b/>
          <w:sz w:val="24"/>
          <w:szCs w:val="22"/>
        </w:rPr>
        <w:t>次特别会议）</w:t>
      </w:r>
      <w:r w:rsidRPr="001E7E91">
        <w:rPr>
          <w:rFonts w:ascii="KaiTi" w:eastAsia="KaiTi" w:hAnsi="KaiTi" w:cs="Times New Roman" w:hint="eastAsia"/>
          <w:b/>
          <w:sz w:val="24"/>
          <w:szCs w:val="22"/>
        </w:rPr>
        <w:br/>
      </w:r>
      <w:r w:rsidRPr="001E7E91">
        <w:rPr>
          <w:rFonts w:ascii="KaiTi" w:eastAsia="KaiTi" w:hAnsi="KaiTi" w:cs="Times New Roman" w:hint="eastAsia"/>
          <w:sz w:val="24"/>
          <w:szCs w:val="22"/>
        </w:rPr>
        <w:t>2026</w:t>
      </w:r>
      <w:r w:rsidRPr="001E7E91">
        <w:rPr>
          <w:rFonts w:ascii="KaiTi" w:eastAsia="KaiTi" w:hAnsi="KaiTi" w:cs="Times New Roman" w:hint="eastAsia"/>
          <w:b/>
          <w:sz w:val="24"/>
          <w:szCs w:val="22"/>
        </w:rPr>
        <w:t>年</w:t>
      </w:r>
      <w:r w:rsidRPr="001E7E91">
        <w:rPr>
          <w:rFonts w:ascii="KaiTi" w:eastAsia="KaiTi" w:hAnsi="KaiTi" w:cs="Times New Roman" w:hint="eastAsia"/>
          <w:sz w:val="24"/>
          <w:szCs w:val="22"/>
        </w:rPr>
        <w:t>7</w:t>
      </w:r>
      <w:r w:rsidRPr="001E7E91">
        <w:rPr>
          <w:rFonts w:ascii="KaiTi" w:eastAsia="KaiTi" w:hAnsi="KaiTi" w:cs="Times New Roman" w:hint="eastAsia"/>
          <w:b/>
          <w:sz w:val="24"/>
          <w:szCs w:val="22"/>
        </w:rPr>
        <w:t>月</w:t>
      </w:r>
      <w:r w:rsidRPr="001E7E91">
        <w:rPr>
          <w:rFonts w:ascii="KaiTi" w:eastAsia="KaiTi" w:hAnsi="KaiTi" w:cs="Times New Roman" w:hint="eastAsia"/>
          <w:sz w:val="24"/>
          <w:szCs w:val="22"/>
        </w:rPr>
        <w:t>7</w:t>
      </w:r>
      <w:r w:rsidRPr="001E7E91">
        <w:rPr>
          <w:rFonts w:ascii="KaiTi" w:eastAsia="KaiTi" w:hAnsi="KaiTi" w:cs="Times New Roman" w:hint="eastAsia"/>
          <w:b/>
          <w:sz w:val="24"/>
          <w:szCs w:val="22"/>
        </w:rPr>
        <w:t>日至</w:t>
      </w:r>
      <w:r w:rsidRPr="001E7E91">
        <w:rPr>
          <w:rFonts w:ascii="KaiTi" w:eastAsia="KaiTi" w:hAnsi="KaiTi" w:cs="Times New Roman" w:hint="eastAsia"/>
          <w:sz w:val="24"/>
          <w:szCs w:val="22"/>
        </w:rPr>
        <w:t>15</w:t>
      </w:r>
      <w:r w:rsidRPr="001E7E91">
        <w:rPr>
          <w:rFonts w:ascii="KaiTi" w:eastAsia="KaiTi" w:hAnsi="KaiTi" w:cs="Times New Roman" w:hint="eastAsia"/>
          <w:b/>
          <w:sz w:val="24"/>
          <w:szCs w:val="22"/>
        </w:rPr>
        <w:t>日，日内瓦</w:t>
      </w:r>
    </w:p>
    <w:p w14:paraId="1989FEEA" w14:textId="77777777" w:rsidR="001E7E91" w:rsidRPr="001E7E91" w:rsidRDefault="001E7E91" w:rsidP="001E7E91">
      <w:pPr>
        <w:spacing w:after="360" w:line="240" w:lineRule="auto"/>
        <w:rPr>
          <w:rFonts w:ascii="KaiTi" w:eastAsia="KaiTi" w:hAnsi="KaiTi" w:cs="Times New Roman"/>
          <w:sz w:val="24"/>
          <w:szCs w:val="32"/>
        </w:rPr>
      </w:pPr>
      <w:bookmarkStart w:id="3" w:name="TitleOfDoc"/>
      <w:r w:rsidRPr="001E7E91">
        <w:rPr>
          <w:rFonts w:ascii="KaiTi" w:eastAsia="KaiTi" w:hAnsi="KaiTi" w:cs="Times New Roman" w:hint="eastAsia"/>
          <w:sz w:val="24"/>
          <w:szCs w:val="32"/>
        </w:rPr>
        <w:t>关于发展与知识产权委员会（CDIP）的报告和</w:t>
      </w:r>
      <w:r w:rsidRPr="001E7E91">
        <w:rPr>
          <w:rFonts w:ascii="KaiTi" w:eastAsia="KaiTi" w:hAnsi="KaiTi" w:cs="Times New Roman"/>
          <w:sz w:val="24"/>
          <w:szCs w:val="32"/>
        </w:rPr>
        <w:br/>
      </w:r>
      <w:r w:rsidRPr="001E7E91">
        <w:rPr>
          <w:rFonts w:ascii="KaiTi" w:eastAsia="KaiTi" w:hAnsi="KaiTi" w:cs="Times New Roman" w:hint="eastAsia"/>
          <w:sz w:val="24"/>
          <w:szCs w:val="32"/>
        </w:rPr>
        <w:t>审查发展议程各项建议的落实情况</w:t>
      </w:r>
    </w:p>
    <w:p w14:paraId="5E050889" w14:textId="77777777" w:rsidR="001E7E91" w:rsidRPr="001E7E91" w:rsidRDefault="001E7E91" w:rsidP="001E7E91">
      <w:pPr>
        <w:spacing w:after="960" w:line="240" w:lineRule="auto"/>
        <w:rPr>
          <w:rFonts w:ascii="KaiTi" w:eastAsia="KaiTi" w:hAnsi="STKaiti" w:cs="Times New Roman"/>
          <w:szCs w:val="24"/>
        </w:rPr>
      </w:pPr>
      <w:bookmarkStart w:id="4" w:name="Prepared"/>
      <w:bookmarkEnd w:id="3"/>
      <w:r w:rsidRPr="001E7E91">
        <w:rPr>
          <w:rFonts w:ascii="KaiTi" w:eastAsia="KaiTi" w:hAnsi="STKaiti" w:cs="Times New Roman" w:hint="eastAsia"/>
          <w:szCs w:val="24"/>
        </w:rPr>
        <w:t>秘书处编拟</w:t>
      </w:r>
    </w:p>
    <w:bookmarkEnd w:id="4"/>
    <w:p w14:paraId="02254C16" w14:textId="7902811C" w:rsidR="001E7E91" w:rsidRPr="001E7E91" w:rsidRDefault="001E7E91" w:rsidP="002F2EF8">
      <w:pPr>
        <w:numPr>
          <w:ilvl w:val="0"/>
          <w:numId w:val="2"/>
        </w:numPr>
        <w:tabs>
          <w:tab w:val="clear" w:pos="567"/>
        </w:tabs>
        <w:overflowPunct w:val="0"/>
        <w:spacing w:afterLines="50" w:after="120" w:line="340" w:lineRule="atLeast"/>
        <w:rPr>
          <w:rFonts w:ascii="SimSun" w:hAnsi="SimSun"/>
        </w:rPr>
      </w:pPr>
      <w:r w:rsidRPr="001E7E91">
        <w:rPr>
          <w:rFonts w:ascii="SimSun" w:hAnsi="SimSun" w:hint="eastAsia"/>
        </w:rPr>
        <w:t>发展与知识产权委员会（</w:t>
      </w:r>
      <w:r w:rsidRPr="001E7E91">
        <w:rPr>
          <w:rFonts w:ascii="SimSun" w:hAnsi="SimSun"/>
        </w:rPr>
        <w:t>CDIP</w:t>
      </w:r>
      <w:r w:rsidRPr="001E7E91">
        <w:rPr>
          <w:rFonts w:ascii="SimSun" w:hAnsi="SimSun" w:hint="eastAsia"/>
        </w:rPr>
        <w:t>）自</w:t>
      </w:r>
      <w:r w:rsidRPr="001E7E91">
        <w:rPr>
          <w:rFonts w:ascii="SimSun" w:hAnsi="SimSun"/>
        </w:rPr>
        <w:t>202</w:t>
      </w:r>
      <w:r w:rsidRPr="001E7E91">
        <w:rPr>
          <w:rFonts w:ascii="SimSun" w:hAnsi="SimSun" w:hint="eastAsia"/>
        </w:rPr>
        <w:t>5年</w:t>
      </w:r>
      <w:r w:rsidRPr="001E7E91">
        <w:rPr>
          <w:rFonts w:ascii="SimSun" w:hAnsi="SimSun"/>
        </w:rPr>
        <w:t>7</w:t>
      </w:r>
      <w:r w:rsidRPr="001E7E91">
        <w:rPr>
          <w:rFonts w:ascii="SimSun" w:hAnsi="SimSun" w:hint="eastAsia"/>
        </w:rPr>
        <w:t>月8日至</w:t>
      </w:r>
      <w:r w:rsidRPr="001E7E91">
        <w:rPr>
          <w:rFonts w:ascii="SimSun" w:hAnsi="SimSun"/>
        </w:rPr>
        <w:t>17</w:t>
      </w:r>
      <w:r w:rsidRPr="001E7E91">
        <w:rPr>
          <w:rFonts w:ascii="SimSun" w:hAnsi="SimSun" w:hint="eastAsia"/>
        </w:rPr>
        <w:t>日举行的世界知识产权组织（产权组织）</w:t>
      </w:r>
      <w:r w:rsidR="00213570">
        <w:rPr>
          <w:rFonts w:ascii="SimSun" w:hAnsi="SimSun" w:hint="eastAsia"/>
        </w:rPr>
        <w:t>成员国</w:t>
      </w:r>
      <w:r w:rsidRPr="001E7E91">
        <w:rPr>
          <w:rFonts w:ascii="SimSun" w:hAnsi="SimSun" w:hint="eastAsia"/>
        </w:rPr>
        <w:t>大会第六十六届会议以来举行了两届会议。</w:t>
      </w:r>
      <w:r w:rsidRPr="001E7E91">
        <w:rPr>
          <w:rFonts w:ascii="SimSun" w:hAnsi="SimSun"/>
        </w:rPr>
        <w:t>CDIP</w:t>
      </w:r>
      <w:r w:rsidRPr="001E7E91">
        <w:rPr>
          <w:rFonts w:ascii="SimSun" w:hAnsi="SimSun" w:hint="eastAsia"/>
        </w:rPr>
        <w:t>第三十五届会议于</w:t>
      </w:r>
      <w:r w:rsidRPr="001E7E91">
        <w:rPr>
          <w:rFonts w:ascii="SimSun" w:hAnsi="SimSun"/>
        </w:rPr>
        <w:t>202</w:t>
      </w:r>
      <w:r w:rsidRPr="001E7E91">
        <w:rPr>
          <w:rFonts w:ascii="SimSun" w:hAnsi="SimSun" w:hint="eastAsia"/>
        </w:rPr>
        <w:t>5年</w:t>
      </w:r>
      <w:r w:rsidRPr="001E7E91">
        <w:rPr>
          <w:rFonts w:ascii="SimSun" w:hAnsi="SimSun"/>
        </w:rPr>
        <w:t>1</w:t>
      </w:r>
      <w:r w:rsidRPr="001E7E91">
        <w:rPr>
          <w:rFonts w:ascii="SimSun" w:hAnsi="SimSun" w:hint="eastAsia"/>
        </w:rPr>
        <w:t>1月17日至2</w:t>
      </w:r>
      <w:r w:rsidRPr="001E7E91">
        <w:rPr>
          <w:rFonts w:ascii="SimSun" w:hAnsi="SimSun"/>
        </w:rPr>
        <w:t>1</w:t>
      </w:r>
      <w:r w:rsidRPr="001E7E91">
        <w:rPr>
          <w:rFonts w:ascii="SimSun" w:hAnsi="SimSun" w:hint="eastAsia"/>
        </w:rPr>
        <w:t>日举行，第三十六届会议于</w:t>
      </w:r>
      <w:r w:rsidRPr="001E7E91">
        <w:rPr>
          <w:rFonts w:ascii="SimSun" w:hAnsi="SimSun"/>
        </w:rPr>
        <w:t>202</w:t>
      </w:r>
      <w:r w:rsidRPr="001E7E91">
        <w:rPr>
          <w:rFonts w:ascii="SimSun" w:hAnsi="SimSun" w:hint="eastAsia"/>
        </w:rPr>
        <w:t>6年</w:t>
      </w:r>
      <w:r w:rsidRPr="001E7E91">
        <w:rPr>
          <w:rFonts w:ascii="SimSun" w:hAnsi="SimSun"/>
        </w:rPr>
        <w:t>5</w:t>
      </w:r>
      <w:r w:rsidRPr="001E7E91">
        <w:rPr>
          <w:rFonts w:ascii="SimSun" w:hAnsi="SimSun" w:hint="eastAsia"/>
        </w:rPr>
        <w:t>月4日至8日举行。两届会议均以线上线下结合形式举</w:t>
      </w:r>
      <w:r w:rsidRPr="001E7E91">
        <w:rPr>
          <w:rFonts w:ascii="Times New Roman" w:hAnsi="Times New Roman" w:cs="Times New Roman"/>
        </w:rPr>
        <w:t>‍</w:t>
      </w:r>
      <w:r w:rsidRPr="001E7E91">
        <w:rPr>
          <w:rFonts w:ascii="SimSun" w:hAnsi="SimSun" w:cs="SimSun" w:hint="eastAsia"/>
        </w:rPr>
        <w:t>行</w:t>
      </w:r>
      <w:r w:rsidRPr="001E7E91">
        <w:rPr>
          <w:rFonts w:ascii="SimSun" w:hAnsi="SimSun" w:hint="eastAsia"/>
        </w:rPr>
        <w:t>。</w:t>
      </w:r>
    </w:p>
    <w:p w14:paraId="6BE49313" w14:textId="77777777" w:rsidR="001E7E91" w:rsidRPr="001E7E91" w:rsidRDefault="001E7E91" w:rsidP="002F2EF8">
      <w:pPr>
        <w:numPr>
          <w:ilvl w:val="0"/>
          <w:numId w:val="2"/>
        </w:numPr>
        <w:tabs>
          <w:tab w:val="clear" w:pos="567"/>
        </w:tabs>
        <w:overflowPunct w:val="0"/>
        <w:spacing w:afterLines="50" w:after="120" w:line="340" w:lineRule="atLeast"/>
        <w:rPr>
          <w:rFonts w:ascii="SimSun" w:hAnsi="SimSun"/>
        </w:rPr>
      </w:pPr>
      <w:r w:rsidRPr="001E7E91">
        <w:rPr>
          <w:rFonts w:ascii="SimSun" w:hAnsi="SimSun" w:hint="eastAsia"/>
        </w:rPr>
        <w:t>CDIP决定，第三十五届和第三十六届会议的主席总结，加上总干事关于发展议程落实情况的报告，将构成委员会提交产权组织大会的报告。</w:t>
      </w:r>
    </w:p>
    <w:p w14:paraId="3AEB2AC1" w14:textId="77777777" w:rsidR="001E7E91" w:rsidRPr="001E7E91" w:rsidRDefault="001E7E91" w:rsidP="002F2EF8">
      <w:pPr>
        <w:numPr>
          <w:ilvl w:val="0"/>
          <w:numId w:val="2"/>
        </w:numPr>
        <w:tabs>
          <w:tab w:val="clear" w:pos="567"/>
        </w:tabs>
        <w:overflowPunct w:val="0"/>
        <w:spacing w:afterLines="50" w:after="120" w:line="340" w:lineRule="atLeast"/>
        <w:rPr>
          <w:rFonts w:ascii="SimSun" w:hAnsi="SimSun"/>
        </w:rPr>
      </w:pPr>
      <w:r w:rsidRPr="001E7E91">
        <w:rPr>
          <w:rFonts w:ascii="SimSun" w:hAnsi="SimSun" w:hint="eastAsia"/>
        </w:rPr>
        <w:t>据此，本文件载有上述总结和报告。</w:t>
      </w:r>
    </w:p>
    <w:p w14:paraId="6AD3F96A" w14:textId="77777777" w:rsidR="001E7E91" w:rsidRPr="001E7E91" w:rsidRDefault="001E7E91" w:rsidP="002F2EF8">
      <w:pPr>
        <w:numPr>
          <w:ilvl w:val="0"/>
          <w:numId w:val="2"/>
        </w:numPr>
        <w:tabs>
          <w:tab w:val="num" w:pos="567"/>
        </w:tabs>
        <w:overflowPunct w:val="0"/>
        <w:spacing w:afterLines="50" w:after="120" w:line="340" w:lineRule="atLeast"/>
        <w:ind w:left="5534"/>
        <w:jc w:val="both"/>
        <w:rPr>
          <w:rFonts w:ascii="KaiTi" w:eastAsia="KaiTi" w:hAnsi="KaiTi"/>
        </w:rPr>
      </w:pPr>
      <w:r w:rsidRPr="001E7E91">
        <w:rPr>
          <w:rFonts w:ascii="KaiTi" w:eastAsia="KaiTi" w:hAnsi="KaiTi" w:hint="eastAsia"/>
        </w:rPr>
        <w:t>请产权组织大会注意“关于发展与知识产权委员会（CDIP）的报告和审查发展议程各项建议的落实情况”（文件WO/GA/60/6）。</w:t>
      </w:r>
    </w:p>
    <w:p w14:paraId="4B852897" w14:textId="77777777" w:rsidR="001E7E91" w:rsidRPr="002F2EF8" w:rsidRDefault="001E7E91" w:rsidP="002F2EF8">
      <w:pPr>
        <w:overflowPunct w:val="0"/>
        <w:spacing w:before="720" w:afterLines="50" w:after="120" w:line="340" w:lineRule="atLeast"/>
        <w:ind w:left="5534"/>
        <w:rPr>
          <w:rFonts w:ascii="KaiTi" w:eastAsia="KaiTi" w:hAnsi="KaiTi"/>
        </w:rPr>
      </w:pPr>
      <w:r w:rsidRPr="002F2EF8">
        <w:rPr>
          <w:rFonts w:ascii="KaiTi" w:eastAsia="KaiTi" w:hAnsi="KaiTi" w:hint="eastAsia"/>
        </w:rPr>
        <w:t>[后接各份总结和文件CDIP/36/2]</w:t>
      </w:r>
    </w:p>
    <w:p w14:paraId="2F8E3D91" w14:textId="77777777" w:rsidR="001E7E91" w:rsidRDefault="001E7E91" w:rsidP="002F2EF8">
      <w:pPr>
        <w:spacing w:after="0" w:line="240" w:lineRule="auto"/>
        <w:jc w:val="right"/>
      </w:pPr>
    </w:p>
    <w:p w14:paraId="105B3FD8" w14:textId="61144666" w:rsidR="001E7E91" w:rsidRDefault="001E7E91" w:rsidP="002F2EF8">
      <w:pPr>
        <w:spacing w:after="0" w:line="240" w:lineRule="auto"/>
        <w:rPr>
          <w:rFonts w:ascii="Arial Black" w:hAnsi="Arial Black"/>
          <w:caps/>
          <w:sz w:val="15"/>
        </w:rPr>
        <w:sectPr w:rsidR="001E7E91">
          <w:headerReference w:type="default" r:id="rId15"/>
          <w:endnotePr>
            <w:numFmt w:val="decimal"/>
          </w:endnotePr>
          <w:pgSz w:w="11907" w:h="16840"/>
          <w:pgMar w:top="567" w:right="1134" w:bottom="1418" w:left="1418" w:header="510" w:footer="1021" w:gutter="0"/>
          <w:cols w:space="720"/>
          <w:titlePg/>
          <w:docGrid w:linePitch="299"/>
        </w:sectPr>
      </w:pPr>
    </w:p>
    <w:p w14:paraId="7A9C841B" w14:textId="77777777" w:rsidR="001E7E91" w:rsidRPr="00D10AAA" w:rsidRDefault="001E7E91" w:rsidP="002F2EF8">
      <w:pPr>
        <w:spacing w:after="0" w:line="240" w:lineRule="auto"/>
        <w:jc w:val="right"/>
        <w:rPr>
          <w:rFonts w:ascii="Arial Black" w:hAnsi="Arial Black"/>
          <w:caps/>
          <w:sz w:val="15"/>
        </w:rPr>
      </w:pPr>
      <w:r w:rsidRPr="00D10AAA">
        <w:rPr>
          <w:rFonts w:cs="Times New Roman"/>
          <w:noProof/>
        </w:rPr>
        <w:lastRenderedPageBreak/>
        <w:drawing>
          <wp:inline distT="0" distB="0" distL="0" distR="0" wp14:anchorId="7EB428F8" wp14:editId="6094ACE6">
            <wp:extent cx="3102650" cy="1333676"/>
            <wp:effectExtent l="0" t="0" r="2540" b="0"/>
            <wp:docPr id="1045834009" name="Picture 1" descr="世界知识产权组织徽标的上扬曲线令人联想到创新创造所驱动的人类的进步。" title="世界知识产权组织徽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WIPO_logo_C.png"/>
                    <pic:cNvPicPr/>
                  </pic:nvPicPr>
                  <pic:blipFill>
                    <a:blip r:embed="rId14">
                      <a:extLst>
                        <a:ext uri="{28A0092B-C50C-407E-A947-70E740481C1C}">
                          <a14:useLocalDpi xmlns:a14="http://schemas.microsoft.com/office/drawing/2010/main" val="0"/>
                        </a:ext>
                      </a:extLst>
                    </a:blip>
                    <a:stretch>
                      <a:fillRect/>
                    </a:stretch>
                  </pic:blipFill>
                  <pic:spPr>
                    <a:xfrm>
                      <a:off x="0" y="0"/>
                      <a:ext cx="3102650" cy="1333676"/>
                    </a:xfrm>
                    <a:prstGeom prst="rect">
                      <a:avLst/>
                    </a:prstGeom>
                  </pic:spPr>
                </pic:pic>
              </a:graphicData>
            </a:graphic>
          </wp:inline>
        </w:drawing>
      </w:r>
    </w:p>
    <w:p w14:paraId="6184F897" w14:textId="77777777" w:rsidR="001E7E91" w:rsidRPr="00D10AAA" w:rsidRDefault="001E7E91" w:rsidP="002F2EF8">
      <w:pPr>
        <w:pBdr>
          <w:top w:val="single" w:sz="4" w:space="10" w:color="auto"/>
        </w:pBdr>
        <w:wordWrap w:val="0"/>
        <w:spacing w:before="120" w:after="0" w:line="240" w:lineRule="auto"/>
        <w:jc w:val="right"/>
        <w:rPr>
          <w:rFonts w:ascii="Arial Black" w:hAnsi="Arial Black"/>
          <w:b/>
          <w:caps/>
          <w:sz w:val="15"/>
        </w:rPr>
      </w:pPr>
    </w:p>
    <w:p w14:paraId="4541B191" w14:textId="77777777" w:rsidR="001E7E91" w:rsidRPr="00D10AAA" w:rsidRDefault="001E7E91" w:rsidP="002F2EF8">
      <w:pPr>
        <w:spacing w:after="0" w:line="240" w:lineRule="auto"/>
        <w:jc w:val="right"/>
        <w:rPr>
          <w:rFonts w:ascii="Arial Black" w:hAnsi="Arial Black"/>
          <w:b/>
          <w:caps/>
          <w:sz w:val="15"/>
          <w:szCs w:val="15"/>
        </w:rPr>
      </w:pPr>
      <w:r w:rsidRPr="00D10AAA">
        <w:rPr>
          <w:rFonts w:eastAsia="SimHei" w:hint="eastAsia"/>
          <w:b/>
          <w:sz w:val="15"/>
          <w:szCs w:val="15"/>
        </w:rPr>
        <w:t>原文</w:t>
      </w:r>
      <w:r w:rsidRPr="00D10AAA">
        <w:rPr>
          <w:rFonts w:eastAsia="SimHei" w:hint="eastAsia"/>
          <w:b/>
          <w:sz w:val="15"/>
          <w:szCs w:val="15"/>
          <w:lang w:val="pt-BR"/>
        </w:rPr>
        <w:t>：英</w:t>
      </w:r>
      <w:r w:rsidRPr="00D10AAA">
        <w:rPr>
          <w:rFonts w:eastAsia="SimHei" w:hint="eastAsia"/>
          <w:b/>
          <w:sz w:val="15"/>
          <w:szCs w:val="15"/>
        </w:rPr>
        <w:t>文</w:t>
      </w:r>
    </w:p>
    <w:p w14:paraId="0445D30F" w14:textId="77777777" w:rsidR="001E7E91" w:rsidRPr="00D10AAA" w:rsidRDefault="001E7E91" w:rsidP="00E10565">
      <w:pPr>
        <w:spacing w:line="1680" w:lineRule="auto"/>
        <w:jc w:val="right"/>
        <w:rPr>
          <w:rFonts w:ascii="SimHei" w:eastAsia="SimHei" w:hAnsi="Arial Black"/>
          <w:b/>
          <w:caps/>
          <w:sz w:val="15"/>
          <w:szCs w:val="15"/>
        </w:rPr>
      </w:pPr>
      <w:r w:rsidRPr="00D10AAA">
        <w:rPr>
          <w:rFonts w:ascii="SimHei" w:eastAsia="SimHei" w:hint="eastAsia"/>
          <w:b/>
          <w:sz w:val="15"/>
          <w:szCs w:val="15"/>
        </w:rPr>
        <w:t>日期</w:t>
      </w:r>
      <w:r w:rsidRPr="00D10AAA">
        <w:rPr>
          <w:rFonts w:ascii="SimHei" w:eastAsia="SimHei" w:hAnsi="SimSun" w:hint="eastAsia"/>
          <w:b/>
          <w:sz w:val="15"/>
          <w:szCs w:val="15"/>
          <w:lang w:val="pt-BR"/>
        </w:rPr>
        <w:t>：</w:t>
      </w:r>
      <w:r w:rsidRPr="00D10AAA">
        <w:rPr>
          <w:rFonts w:ascii="Arial Black" w:eastAsia="SimHei" w:hAnsi="Arial Black"/>
          <w:b/>
          <w:sz w:val="15"/>
          <w:szCs w:val="15"/>
          <w:lang w:val="pt-BR"/>
        </w:rPr>
        <w:t>20</w:t>
      </w:r>
      <w:r w:rsidRPr="00D10AAA">
        <w:rPr>
          <w:rFonts w:ascii="Arial Black" w:eastAsia="SimHei" w:hAnsi="Arial Black" w:hint="eastAsia"/>
          <w:b/>
          <w:sz w:val="15"/>
          <w:szCs w:val="15"/>
          <w:lang w:val="pt-BR"/>
        </w:rPr>
        <w:t>25</w:t>
      </w:r>
      <w:r w:rsidRPr="00D10AAA">
        <w:rPr>
          <w:rFonts w:ascii="SimHei" w:eastAsia="SimHei" w:hAnsi="Times New Roman" w:hint="eastAsia"/>
          <w:b/>
          <w:sz w:val="15"/>
          <w:szCs w:val="15"/>
        </w:rPr>
        <w:t>年</w:t>
      </w:r>
      <w:r w:rsidRPr="00D10AAA">
        <w:rPr>
          <w:rFonts w:ascii="Arial Black" w:eastAsia="SimHei" w:hAnsi="Arial Black" w:hint="eastAsia"/>
          <w:b/>
          <w:sz w:val="15"/>
          <w:szCs w:val="15"/>
          <w:lang w:val="pt-BR"/>
        </w:rPr>
        <w:t>11</w:t>
      </w:r>
      <w:r w:rsidRPr="00D10AAA">
        <w:rPr>
          <w:rFonts w:ascii="SimHei" w:eastAsia="SimHei" w:hAnsi="Times New Roman" w:hint="eastAsia"/>
          <w:b/>
          <w:sz w:val="15"/>
          <w:szCs w:val="15"/>
        </w:rPr>
        <w:t>月</w:t>
      </w:r>
      <w:r w:rsidRPr="00D10AAA">
        <w:rPr>
          <w:rFonts w:ascii="Arial Black" w:eastAsia="SimHei" w:hAnsi="Arial Black" w:hint="eastAsia"/>
          <w:b/>
          <w:sz w:val="15"/>
          <w:szCs w:val="15"/>
          <w:lang w:val="pt-BR"/>
        </w:rPr>
        <w:t>21</w:t>
      </w:r>
      <w:r w:rsidRPr="00D10AAA">
        <w:rPr>
          <w:rFonts w:ascii="SimHei" w:eastAsia="SimHei" w:hAnsi="Times New Roman" w:hint="eastAsia"/>
          <w:b/>
          <w:sz w:val="15"/>
          <w:szCs w:val="15"/>
        </w:rPr>
        <w:t>日</w:t>
      </w:r>
    </w:p>
    <w:p w14:paraId="05BE8F97" w14:textId="77777777" w:rsidR="001E7E91" w:rsidRPr="00D10AAA" w:rsidRDefault="001E7E91" w:rsidP="002F2EF8">
      <w:pPr>
        <w:spacing w:after="600" w:line="240" w:lineRule="auto"/>
        <w:rPr>
          <w:rFonts w:ascii="SimHei" w:eastAsia="SimHei"/>
          <w:sz w:val="28"/>
          <w:szCs w:val="28"/>
        </w:rPr>
      </w:pPr>
      <w:r w:rsidRPr="00D10AAA">
        <w:rPr>
          <w:rFonts w:ascii="SimHei" w:eastAsia="SimHei" w:hint="eastAsia"/>
          <w:sz w:val="28"/>
          <w:szCs w:val="28"/>
        </w:rPr>
        <w:t>发展与知识产权委员会（CDIP）</w:t>
      </w:r>
    </w:p>
    <w:p w14:paraId="7A973C9D" w14:textId="77777777" w:rsidR="001E7E91" w:rsidRPr="00D10AAA" w:rsidRDefault="001E7E91" w:rsidP="002F2EF8">
      <w:pPr>
        <w:spacing w:after="720" w:line="240" w:lineRule="auto"/>
        <w:textAlignment w:val="bottom"/>
        <w:rPr>
          <w:rFonts w:ascii="KaiTi" w:eastAsia="KaiTi" w:hAnsi="KaiTi"/>
          <w:b/>
          <w:sz w:val="24"/>
        </w:rPr>
      </w:pPr>
      <w:r w:rsidRPr="00D10AAA">
        <w:rPr>
          <w:rFonts w:ascii="KaiTi" w:eastAsia="KaiTi" w:hint="eastAsia"/>
          <w:b/>
          <w:sz w:val="24"/>
        </w:rPr>
        <w:t>第三十五届会议</w:t>
      </w:r>
      <w:r w:rsidRPr="00D10AAA">
        <w:rPr>
          <w:rFonts w:ascii="KaiTi" w:eastAsia="KaiTi"/>
          <w:b/>
          <w:sz w:val="24"/>
        </w:rPr>
        <w:br/>
      </w:r>
      <w:r w:rsidRPr="00D10AAA">
        <w:rPr>
          <w:rFonts w:ascii="KaiTi" w:eastAsia="KaiTi" w:hAnsi="KaiTi" w:hint="eastAsia"/>
          <w:sz w:val="24"/>
        </w:rPr>
        <w:t>2025</w:t>
      </w:r>
      <w:r w:rsidRPr="00D10AAA">
        <w:rPr>
          <w:rFonts w:ascii="KaiTi" w:eastAsia="KaiTi" w:hAnsi="KaiTi" w:hint="eastAsia"/>
          <w:b/>
          <w:sz w:val="24"/>
        </w:rPr>
        <w:t>年</w:t>
      </w:r>
      <w:r w:rsidRPr="00D10AAA">
        <w:rPr>
          <w:rFonts w:ascii="KaiTi" w:eastAsia="KaiTi" w:hAnsi="KaiTi" w:hint="eastAsia"/>
          <w:sz w:val="24"/>
        </w:rPr>
        <w:t>11</w:t>
      </w:r>
      <w:r w:rsidRPr="00D10AAA">
        <w:rPr>
          <w:rFonts w:ascii="KaiTi" w:eastAsia="KaiTi" w:hAnsi="KaiTi" w:hint="eastAsia"/>
          <w:b/>
          <w:sz w:val="24"/>
        </w:rPr>
        <w:t>月</w:t>
      </w:r>
      <w:r w:rsidRPr="00D10AAA">
        <w:rPr>
          <w:rFonts w:ascii="KaiTi" w:eastAsia="KaiTi" w:hAnsi="KaiTi" w:hint="eastAsia"/>
          <w:sz w:val="24"/>
        </w:rPr>
        <w:t>17</w:t>
      </w:r>
      <w:r w:rsidRPr="00D10AAA">
        <w:rPr>
          <w:rFonts w:ascii="KaiTi" w:eastAsia="KaiTi" w:hAnsi="KaiTi" w:hint="eastAsia"/>
          <w:b/>
          <w:sz w:val="24"/>
        </w:rPr>
        <w:t>日至</w:t>
      </w:r>
      <w:r w:rsidRPr="00D10AAA">
        <w:rPr>
          <w:rFonts w:ascii="KaiTi" w:eastAsia="KaiTi" w:hAnsi="KaiTi" w:hint="eastAsia"/>
          <w:sz w:val="24"/>
        </w:rPr>
        <w:t>21</w:t>
      </w:r>
      <w:r w:rsidRPr="00D10AAA">
        <w:rPr>
          <w:rFonts w:ascii="KaiTi" w:eastAsia="KaiTi" w:hAnsi="KaiTi" w:hint="eastAsia"/>
          <w:b/>
          <w:sz w:val="24"/>
        </w:rPr>
        <w:t>日，日内瓦</w:t>
      </w:r>
    </w:p>
    <w:p w14:paraId="16FD4C0C" w14:textId="77777777" w:rsidR="001E7E91" w:rsidRPr="00D10AAA" w:rsidRDefault="001E7E91" w:rsidP="00433FB2">
      <w:pPr>
        <w:spacing w:after="960" w:line="240" w:lineRule="auto"/>
        <w:rPr>
          <w:rFonts w:ascii="KaiTi" w:eastAsia="KaiTi" w:hAnsi="KaiTi" w:cs="Times New Roman"/>
          <w:sz w:val="24"/>
          <w:szCs w:val="32"/>
        </w:rPr>
      </w:pPr>
      <w:r w:rsidRPr="00D10AAA">
        <w:rPr>
          <w:rFonts w:ascii="KaiTi" w:eastAsia="KaiTi" w:hAnsi="KaiTi" w:cs="Times New Roman" w:hint="eastAsia"/>
          <w:sz w:val="24"/>
          <w:szCs w:val="32"/>
        </w:rPr>
        <w:t>主席总结</w:t>
      </w:r>
    </w:p>
    <w:p w14:paraId="5A4D1B22" w14:textId="77777777" w:rsidR="001E7E91"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iCs/>
        </w:rPr>
      </w:pPr>
      <w:r w:rsidRPr="009020D0">
        <w:rPr>
          <w:rFonts w:ascii="SimSun" w:hAnsi="SimSun" w:hint="eastAsia"/>
          <w:iCs/>
        </w:rPr>
        <w:t>发展与知识产权委员会（CDIP）第三十五届会议于2025年11月17日至21日以混合形式举行。</w:t>
      </w:r>
      <w:r>
        <w:rPr>
          <w:rFonts w:ascii="SimSun" w:hAnsi="SimSun" w:hint="eastAsia"/>
          <w:iCs/>
        </w:rPr>
        <w:t>101</w:t>
      </w:r>
      <w:r w:rsidRPr="009020D0">
        <w:rPr>
          <w:rFonts w:ascii="SimSun" w:hAnsi="SimSun" w:hint="eastAsia"/>
          <w:iCs/>
        </w:rPr>
        <w:t>个成员国和</w:t>
      </w:r>
      <w:r>
        <w:rPr>
          <w:rFonts w:ascii="SimSun" w:hAnsi="SimSun" w:hint="eastAsia"/>
          <w:iCs/>
        </w:rPr>
        <w:t>22</w:t>
      </w:r>
      <w:r w:rsidRPr="009020D0">
        <w:rPr>
          <w:rFonts w:ascii="SimSun" w:hAnsi="SimSun" w:hint="eastAsia"/>
          <w:iCs/>
        </w:rPr>
        <w:t>个观察员出席了CDIP会议。世界知识产权组织（产权组织）区域和国家发展部门副总干事哈桑·克莱布先生宣布会议开幕。泰国常驻世界贸易组织（世贸组织）和产权组织代表、大使宾差诺·翁戈邦·皮特菲尔德女士阁下主持了会议。</w:t>
      </w:r>
    </w:p>
    <w:p w14:paraId="5B16DA37" w14:textId="77777777" w:rsidR="001E7E91"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iCs/>
        </w:rPr>
      </w:pPr>
      <w:r w:rsidRPr="009020D0">
        <w:rPr>
          <w:rFonts w:ascii="SimSun" w:hAnsi="SimSun" w:hint="eastAsia"/>
          <w:iCs/>
        </w:rPr>
        <w:t>在议程第2项下，委员会通过了文件CDIP/35/1 Prov.3中所载的议程草案。</w:t>
      </w:r>
    </w:p>
    <w:p w14:paraId="16BE5B48" w14:textId="77777777" w:rsidR="001E7E91"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rPr>
      </w:pPr>
      <w:r w:rsidRPr="009020D0">
        <w:rPr>
          <w:rFonts w:ascii="SimSun" w:hAnsi="SimSun" w:hint="eastAsia"/>
        </w:rPr>
        <w:t>在议程第3项下，委员会听取了一般性发言。各代表团重申支持继续落实发展议程各项建议，并对产权组织在这方面开展的宝贵工作表示肯定。成员国对2025年11月13日和14日举行的关于促进知识产权与发展南南合作和三方合作的第三次专家级圆桌会议表示赞赏，赞扬讨论的实质性以及有效的组织和后勤安排。成员国还对产权组织的技术援助和能力建设倡议以及发展议程项目表示赞赏，指出这些活动和项目为各地区带来了实实在在的利益。各代表团进一步重申了对推进委员会工作的承诺。</w:t>
      </w:r>
    </w:p>
    <w:p w14:paraId="1FC090D5" w14:textId="77777777" w:rsidR="001E7E91"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iCs/>
        </w:rPr>
      </w:pPr>
      <w:r w:rsidRPr="009020D0">
        <w:rPr>
          <w:rFonts w:ascii="SimSun" w:hAnsi="SimSun" w:hint="eastAsia"/>
          <w:iCs/>
        </w:rPr>
        <w:t>在议程第4项下，委员会审议了以下方面：</w:t>
      </w:r>
    </w:p>
    <w:p w14:paraId="3980ED48" w14:textId="77777777" w:rsidR="001E7E91" w:rsidRDefault="001E7E91" w:rsidP="001E7E91">
      <w:pPr>
        <w:pStyle w:val="ListParagraph"/>
        <w:numPr>
          <w:ilvl w:val="1"/>
          <w:numId w:val="19"/>
        </w:numPr>
        <w:overflowPunct w:val="0"/>
        <w:spacing w:afterLines="50" w:after="120" w:line="340" w:lineRule="atLeast"/>
        <w:ind w:left="567" w:firstLine="0"/>
        <w:contextualSpacing w:val="0"/>
        <w:jc w:val="both"/>
        <w:rPr>
          <w:rFonts w:ascii="SimSun" w:hAnsi="SimSun"/>
          <w:iCs/>
        </w:rPr>
      </w:pPr>
      <w:r w:rsidRPr="009020D0">
        <w:rPr>
          <w:rFonts w:ascii="SimSun" w:hAnsi="SimSun" w:hint="eastAsia"/>
          <w:iCs/>
        </w:rPr>
        <w:t>文件CDIP/35/2中所载的“实施45项发展议程建议的进展报告”。委员会注意到该文件及其附件中所载的信息。各代表团交流了在各自国家开展技术援助活动的经验，并</w:t>
      </w:r>
      <w:r>
        <w:rPr>
          <w:rFonts w:ascii="SimSun" w:hAnsi="SimSun" w:hint="eastAsia"/>
          <w:iCs/>
        </w:rPr>
        <w:t>进一步</w:t>
      </w:r>
      <w:r w:rsidRPr="009020D0">
        <w:rPr>
          <w:rFonts w:ascii="SimSun" w:hAnsi="SimSun" w:hint="eastAsia"/>
          <w:iCs/>
        </w:rPr>
        <w:t>对秘书处编写精简和全面的报告表示赞赏。</w:t>
      </w:r>
    </w:p>
    <w:p w14:paraId="221BBBF3" w14:textId="77777777" w:rsidR="001E7E91" w:rsidRDefault="001E7E91" w:rsidP="001E7E91">
      <w:pPr>
        <w:pStyle w:val="ListParagraph"/>
        <w:numPr>
          <w:ilvl w:val="1"/>
          <w:numId w:val="19"/>
        </w:numPr>
        <w:overflowPunct w:val="0"/>
        <w:spacing w:afterLines="50" w:after="120" w:line="340" w:lineRule="atLeast"/>
        <w:ind w:left="567" w:firstLine="0"/>
        <w:contextualSpacing w:val="0"/>
        <w:jc w:val="both"/>
        <w:rPr>
          <w:rFonts w:ascii="SimSun" w:hAnsi="SimSun"/>
          <w:iCs/>
        </w:rPr>
      </w:pPr>
      <w:bookmarkStart w:id="5" w:name="_Hlk214113961"/>
      <w:r w:rsidRPr="009020D0">
        <w:rPr>
          <w:rFonts w:ascii="SimSun" w:hAnsi="SimSun" w:hint="eastAsia"/>
          <w:iCs/>
        </w:rPr>
        <w:t>文件CDIP/35/3中所载的“进展报告——正在进行的发展议程项目”。委员会注意到文件中所载的信息，并对18个正在</w:t>
      </w:r>
      <w:r>
        <w:rPr>
          <w:rFonts w:ascii="SimSun" w:hAnsi="SimSun" w:hint="eastAsia"/>
          <w:iCs/>
        </w:rPr>
        <w:t>进行</w:t>
      </w:r>
      <w:r w:rsidRPr="009020D0">
        <w:rPr>
          <w:rFonts w:ascii="SimSun" w:hAnsi="SimSun" w:hint="eastAsia"/>
          <w:iCs/>
        </w:rPr>
        <w:t>的发展议程项目取得的</w:t>
      </w:r>
      <w:r>
        <w:rPr>
          <w:rFonts w:ascii="SimSun" w:hAnsi="SimSun" w:hint="eastAsia"/>
          <w:iCs/>
        </w:rPr>
        <w:t>实施</w:t>
      </w:r>
      <w:r w:rsidRPr="009020D0">
        <w:rPr>
          <w:rFonts w:ascii="SimSun" w:hAnsi="SimSun" w:hint="eastAsia"/>
          <w:iCs/>
        </w:rPr>
        <w:t>进展表示赞赏。委员会</w:t>
      </w:r>
      <w:r w:rsidRPr="009020D0">
        <w:rPr>
          <w:rFonts w:ascii="SimSun" w:hAnsi="SimSun" w:hint="eastAsia"/>
          <w:iCs/>
        </w:rPr>
        <w:lastRenderedPageBreak/>
        <w:t>批准将“通过创新和知识产权减少与工作有关的事故和职业病”项目的实施时间延长六个月，不涉及预算问题。</w:t>
      </w:r>
      <w:bookmarkEnd w:id="5"/>
    </w:p>
    <w:p w14:paraId="1D06161F" w14:textId="77777777" w:rsidR="001E7E91" w:rsidRDefault="001E7E91" w:rsidP="001E7E91">
      <w:pPr>
        <w:pStyle w:val="ListParagraph"/>
        <w:numPr>
          <w:ilvl w:val="1"/>
          <w:numId w:val="19"/>
        </w:numPr>
        <w:overflowPunct w:val="0"/>
        <w:spacing w:afterLines="50" w:after="120" w:line="340" w:lineRule="atLeast"/>
        <w:ind w:left="567" w:firstLine="0"/>
        <w:contextualSpacing w:val="0"/>
        <w:jc w:val="both"/>
        <w:rPr>
          <w:rFonts w:ascii="SimSun" w:hAnsi="SimSun"/>
          <w:iCs/>
        </w:rPr>
      </w:pPr>
      <w:bookmarkStart w:id="6" w:name="_Hlk214523959"/>
      <w:r w:rsidRPr="009020D0">
        <w:rPr>
          <w:rFonts w:ascii="SimSun" w:hAnsi="SimSun" w:hint="eastAsia"/>
          <w:iCs/>
        </w:rPr>
        <w:t>文件CDIP/35/6中所载的“关于第七次妇女与知识产权交流会的报告”。</w:t>
      </w:r>
      <w:bookmarkEnd w:id="6"/>
      <w:r w:rsidRPr="009020D0">
        <w:rPr>
          <w:rFonts w:ascii="SimSun" w:hAnsi="SimSun" w:hint="eastAsia"/>
          <w:iCs/>
        </w:rPr>
        <w:t>委员会对交流会的成功举办表示赞赏，并注意到文件中所载的信息和成员国发表的意见。</w:t>
      </w:r>
    </w:p>
    <w:p w14:paraId="0D8B699F" w14:textId="510FDC5C" w:rsidR="001E7E91" w:rsidRDefault="001E7E91" w:rsidP="001E7E91">
      <w:pPr>
        <w:pStyle w:val="ListParagraph"/>
        <w:numPr>
          <w:ilvl w:val="1"/>
          <w:numId w:val="19"/>
        </w:numPr>
        <w:overflowPunct w:val="0"/>
        <w:spacing w:afterLines="50" w:after="120" w:line="340" w:lineRule="atLeast"/>
        <w:ind w:left="567" w:firstLine="0"/>
        <w:contextualSpacing w:val="0"/>
        <w:jc w:val="both"/>
        <w:rPr>
          <w:rFonts w:ascii="SimSun" w:hAnsi="SimSun"/>
          <w:iCs/>
        </w:rPr>
      </w:pPr>
      <w:r w:rsidRPr="009020D0">
        <w:rPr>
          <w:rFonts w:ascii="SimSun" w:hAnsi="SimSun" w:hint="eastAsia"/>
          <w:iCs/>
        </w:rPr>
        <w:t>文件CDIP/35/7中所载的“关于‘知识产权与发展国际会议——知识产权和创新在应对全球公共卫生挑战中的作用：促进技术转让与协作’的报告”。委员会赞扬秘书处组织了这次会议，对会议的实质性内容和后勤安排表示赞赏。委员会注意到报告中提供的信</w:t>
      </w:r>
      <w:r w:rsidR="00433FB2">
        <w:rPr>
          <w:rFonts w:ascii="SimSun" w:hAnsi="SimSun" w:hint="cs"/>
          <w:iCs/>
        </w:rPr>
        <w:t>‍</w:t>
      </w:r>
      <w:r w:rsidRPr="009020D0">
        <w:rPr>
          <w:rFonts w:ascii="SimSun" w:hAnsi="SimSun" w:hint="eastAsia"/>
          <w:iCs/>
        </w:rPr>
        <w:t>息。</w:t>
      </w:r>
    </w:p>
    <w:p w14:paraId="385FC1BE" w14:textId="77777777" w:rsidR="001E7E91" w:rsidRDefault="001E7E91" w:rsidP="001E7E91">
      <w:pPr>
        <w:pStyle w:val="ListParagraph"/>
        <w:numPr>
          <w:ilvl w:val="1"/>
          <w:numId w:val="19"/>
        </w:numPr>
        <w:overflowPunct w:val="0"/>
        <w:spacing w:afterLines="50" w:after="120" w:line="340" w:lineRule="atLeast"/>
        <w:ind w:left="567" w:firstLine="0"/>
        <w:contextualSpacing w:val="0"/>
        <w:jc w:val="both"/>
        <w:rPr>
          <w:rFonts w:ascii="SimSun" w:hAnsi="SimSun"/>
          <w:iCs/>
        </w:rPr>
      </w:pPr>
      <w:r w:rsidRPr="009020D0">
        <w:rPr>
          <w:rFonts w:ascii="SimSun" w:hAnsi="SimSun" w:hint="eastAsia"/>
          <w:iCs/>
        </w:rPr>
        <w:t>文件CDIP/35/4中所载的“发展布基纳法索和西非经济货币联盟（西非经货联）所有其他国家音乐领域和新音乐经济模式项目的完成报告”。各代表团听取了受益国分享的经验，对项目的成功实施表示赞赏。委员会注意到报告中提供的信息，要求秘书处进一步将上述项目框架中开发的部分产出纳入产权组织常规工作的主流，并保持这些产出的更新。</w:t>
      </w:r>
    </w:p>
    <w:p w14:paraId="4C986CB7" w14:textId="77777777" w:rsidR="001E7E91" w:rsidRPr="009020D0" w:rsidRDefault="001E7E91" w:rsidP="001E7E91">
      <w:pPr>
        <w:pStyle w:val="ListParagraph"/>
        <w:numPr>
          <w:ilvl w:val="1"/>
          <w:numId w:val="19"/>
        </w:numPr>
        <w:overflowPunct w:val="0"/>
        <w:spacing w:afterLines="50" w:after="120" w:line="340" w:lineRule="atLeast"/>
        <w:ind w:left="567" w:firstLine="0"/>
        <w:contextualSpacing w:val="0"/>
        <w:jc w:val="both"/>
        <w:rPr>
          <w:rFonts w:ascii="SimSun" w:hAnsi="SimSun"/>
          <w:iCs/>
        </w:rPr>
      </w:pPr>
      <w:r w:rsidRPr="009020D0">
        <w:rPr>
          <w:rFonts w:ascii="SimSun" w:hAnsi="SimSun" w:hint="eastAsia"/>
          <w:iCs/>
        </w:rPr>
        <w:t>文件CDIP/35/5中所载的“发展布基纳法索和西非经济货币联盟（西非经货联）所有其他国家音乐领域和新音乐经济模式项目审评报告”。委员会注意到文件中所载的建议，并对审评人的全面报告表示感谢。</w:t>
      </w:r>
    </w:p>
    <w:p w14:paraId="0E8F8864" w14:textId="77777777" w:rsidR="001E7E91" w:rsidRDefault="001E7E91" w:rsidP="001E7E91">
      <w:pPr>
        <w:pStyle w:val="ListParagraph"/>
        <w:numPr>
          <w:ilvl w:val="1"/>
          <w:numId w:val="19"/>
        </w:numPr>
        <w:overflowPunct w:val="0"/>
        <w:spacing w:afterLines="50" w:after="120" w:line="340" w:lineRule="atLeast"/>
        <w:ind w:left="567" w:firstLine="0"/>
        <w:contextualSpacing w:val="0"/>
        <w:jc w:val="both"/>
        <w:rPr>
          <w:rFonts w:ascii="SimSun" w:hAnsi="SimSun"/>
          <w:iCs/>
        </w:rPr>
      </w:pPr>
      <w:r w:rsidRPr="009020D0">
        <w:rPr>
          <w:rFonts w:ascii="SimSun" w:hAnsi="SimSun" w:hint="eastAsia"/>
          <w:iCs/>
        </w:rPr>
        <w:t>文件CDIP/35/9中所载的“与发展中国家和最不发达国家的司法培训机构开展发展与知识产权教育以及专业培训合作项目的影响评价报告”。委员会注意到报告中提供的信息，并对审评人表示感谢。各代表团肯定了通过该项目取得的成果及其对加强司法培训机构的能力和改进知识产权争议裁决的贡献。委员会鼓励秘书处考虑报告中的关于继续开展其活动的调查发现和结论。</w:t>
      </w:r>
    </w:p>
    <w:p w14:paraId="33702AFD" w14:textId="77777777" w:rsidR="001E7E91"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rPr>
      </w:pPr>
      <w:bookmarkStart w:id="7" w:name="_Hlk214392464"/>
      <w:bookmarkStart w:id="8" w:name="_Hlk214114407"/>
      <w:r w:rsidRPr="009020D0">
        <w:rPr>
          <w:rFonts w:ascii="SimSun" w:hAnsi="SimSun" w:hint="eastAsia"/>
        </w:rPr>
        <w:t>在议程第4(</w:t>
      </w:r>
      <w:proofErr w:type="spellStart"/>
      <w:r w:rsidRPr="009020D0">
        <w:rPr>
          <w:rFonts w:ascii="SimSun" w:hAnsi="SimSun" w:hint="eastAsia"/>
        </w:rPr>
        <w:t>i</w:t>
      </w:r>
      <w:proofErr w:type="spellEnd"/>
      <w:r w:rsidRPr="009020D0">
        <w:rPr>
          <w:rFonts w:ascii="SimSun" w:hAnsi="SimSun" w:hint="eastAsia"/>
        </w:rPr>
        <w:t>)项下，委员会讨论了以下方面：</w:t>
      </w:r>
      <w:bookmarkEnd w:id="7"/>
      <w:bookmarkEnd w:id="8"/>
    </w:p>
    <w:p w14:paraId="712DEA66" w14:textId="77777777" w:rsidR="001E7E91" w:rsidRDefault="001E7E91" w:rsidP="0071282F">
      <w:pPr>
        <w:pStyle w:val="ListParagraph"/>
        <w:overflowPunct w:val="0"/>
        <w:spacing w:afterLines="50" w:after="120" w:line="340" w:lineRule="atLeast"/>
        <w:ind w:left="567"/>
        <w:contextualSpacing w:val="0"/>
        <w:jc w:val="both"/>
        <w:rPr>
          <w:rFonts w:ascii="SimSun" w:hAnsi="SimSun"/>
          <w:iCs/>
          <w:highlight w:val="yellow"/>
        </w:rPr>
      </w:pPr>
      <w:r w:rsidRPr="009020D0">
        <w:rPr>
          <w:rFonts w:ascii="SimSun" w:hAnsi="SimSun" w:hint="eastAsia"/>
          <w:iCs/>
        </w:rPr>
        <w:t>5.1</w:t>
      </w:r>
      <w:bookmarkStart w:id="9" w:name="_Hlk214524263"/>
      <w:r>
        <w:rPr>
          <w:rFonts w:ascii="SimSun" w:hAnsi="SimSun"/>
          <w:iCs/>
        </w:rPr>
        <w:tab/>
      </w:r>
      <w:r w:rsidRPr="009020D0">
        <w:rPr>
          <w:rFonts w:ascii="SimSun" w:hAnsi="SimSun" w:hint="eastAsia"/>
          <w:iCs/>
        </w:rPr>
        <w:t>文件CDIP/35/</w:t>
      </w:r>
      <w:r w:rsidRPr="009020D0">
        <w:rPr>
          <w:rFonts w:ascii="SimSun" w:hAnsi="SimSun"/>
          <w:iCs/>
        </w:rPr>
        <w:t>INF/2</w:t>
      </w:r>
      <w:r w:rsidRPr="009020D0">
        <w:rPr>
          <w:rFonts w:ascii="SimSun" w:hAnsi="SimSun" w:hint="eastAsia"/>
          <w:iCs/>
        </w:rPr>
        <w:t>中所载的“秘书处就未来的技术援助网络研讨会提出的主题汇总”。</w:t>
      </w:r>
      <w:bookmarkEnd w:id="9"/>
      <w:r w:rsidRPr="009020D0">
        <w:rPr>
          <w:rFonts w:ascii="SimSun" w:hAnsi="SimSun" w:hint="eastAsia"/>
          <w:iCs/>
        </w:rPr>
        <w:t>委员会对2026年召开网络研讨会的两个拟议主题表示欢迎。</w:t>
      </w:r>
    </w:p>
    <w:p w14:paraId="098637A1" w14:textId="77777777" w:rsidR="001E7E91" w:rsidRPr="009020D0" w:rsidRDefault="001E7E91" w:rsidP="0071282F">
      <w:pPr>
        <w:pStyle w:val="ListParagraph"/>
        <w:overflowPunct w:val="0"/>
        <w:spacing w:afterLines="50" w:after="120" w:line="340" w:lineRule="atLeast"/>
        <w:ind w:left="567"/>
        <w:contextualSpacing w:val="0"/>
        <w:jc w:val="both"/>
        <w:rPr>
          <w:rFonts w:ascii="SimSun" w:hAnsi="SimSun"/>
          <w:iCs/>
        </w:rPr>
      </w:pPr>
      <w:r>
        <w:rPr>
          <w:rFonts w:ascii="SimSun" w:hAnsi="SimSun" w:hint="eastAsia"/>
          <w:iCs/>
        </w:rPr>
        <w:t>5.2</w:t>
      </w:r>
      <w:r>
        <w:rPr>
          <w:rFonts w:ascii="SimSun" w:hAnsi="SimSun"/>
          <w:iCs/>
        </w:rPr>
        <w:tab/>
      </w:r>
      <w:r w:rsidRPr="009020D0">
        <w:rPr>
          <w:rFonts w:ascii="SimSun" w:hAnsi="SimSun" w:hint="eastAsia"/>
          <w:iCs/>
        </w:rPr>
        <w:t>文件CDIP/33/4和CDIP/33/4 Corr.</w:t>
      </w:r>
      <w:proofErr w:type="gramStart"/>
      <w:r w:rsidRPr="009020D0">
        <w:rPr>
          <w:rFonts w:ascii="SimSun" w:hAnsi="SimSun" w:hint="eastAsia"/>
          <w:iCs/>
        </w:rPr>
        <w:t>中所载的“产权组织合作促进发展领域技术援助独立外部审查”、</w:t>
      </w:r>
      <w:proofErr w:type="gramEnd"/>
      <w:r w:rsidRPr="009020D0">
        <w:rPr>
          <w:rFonts w:ascii="SimSun" w:hAnsi="SimSun" w:hint="eastAsia"/>
          <w:iCs/>
        </w:rPr>
        <w:t>文件CDIP/34/8</w:t>
      </w:r>
      <w:proofErr w:type="gramStart"/>
      <w:r w:rsidRPr="009020D0">
        <w:rPr>
          <w:rFonts w:ascii="SimSun" w:hAnsi="SimSun" w:hint="eastAsia"/>
          <w:iCs/>
        </w:rPr>
        <w:t>中所载的“秘书处就产权组织技术援助独立外部审查的建议情况作出的回应”和文件</w:t>
      </w:r>
      <w:proofErr w:type="gramEnd"/>
      <w:r w:rsidRPr="009020D0">
        <w:rPr>
          <w:rFonts w:ascii="SimSun" w:hAnsi="SimSun" w:hint="eastAsia"/>
          <w:iCs/>
        </w:rPr>
        <w:t>CDIP/35/14</w:t>
      </w:r>
      <w:proofErr w:type="gramStart"/>
      <w:r w:rsidRPr="009020D0">
        <w:rPr>
          <w:rFonts w:ascii="SimSun" w:hAnsi="SimSun" w:hint="eastAsia"/>
          <w:iCs/>
        </w:rPr>
        <w:t>中所载的“成员国就产权组织技术援助独立外部审查的建议作出的回应”。</w:t>
      </w:r>
      <w:proofErr w:type="gramEnd"/>
      <w:r w:rsidRPr="009020D0">
        <w:rPr>
          <w:rFonts w:ascii="SimSun" w:hAnsi="SimSun" w:hint="eastAsia"/>
          <w:iCs/>
        </w:rPr>
        <w:t>委员会注意到文件中所载的信息，要求秘书处继续在这方面开展工作。</w:t>
      </w:r>
    </w:p>
    <w:p w14:paraId="7D10D69A" w14:textId="77777777" w:rsidR="001E7E91" w:rsidRDefault="001E7E91" w:rsidP="0071282F">
      <w:pPr>
        <w:pStyle w:val="ListParagraph"/>
        <w:overflowPunct w:val="0"/>
        <w:spacing w:afterLines="50" w:after="120" w:line="340" w:lineRule="atLeast"/>
        <w:ind w:left="567"/>
        <w:contextualSpacing w:val="0"/>
        <w:jc w:val="both"/>
        <w:rPr>
          <w:rFonts w:ascii="SimSun" w:hAnsi="SimSun"/>
          <w:iCs/>
        </w:rPr>
      </w:pPr>
      <w:r w:rsidRPr="009020D0">
        <w:rPr>
          <w:rFonts w:ascii="SimSun" w:hAnsi="SimSun"/>
          <w:iCs/>
        </w:rPr>
        <w:t>5.</w:t>
      </w:r>
      <w:bookmarkStart w:id="10" w:name="_Hlk214524060"/>
      <w:r>
        <w:rPr>
          <w:rFonts w:ascii="SimSun" w:hAnsi="SimSun" w:hint="eastAsia"/>
          <w:iCs/>
        </w:rPr>
        <w:t>3</w:t>
      </w:r>
      <w:r>
        <w:rPr>
          <w:rFonts w:ascii="SimSun" w:hAnsi="SimSun"/>
          <w:iCs/>
        </w:rPr>
        <w:tab/>
      </w:r>
      <w:r w:rsidRPr="009020D0">
        <w:rPr>
          <w:rFonts w:ascii="SimSun" w:hAnsi="SimSun" w:hint="eastAsia"/>
          <w:iCs/>
        </w:rPr>
        <w:t>文件CDIP/35/8中所载的“技术援助网络研讨会报告”。</w:t>
      </w:r>
      <w:bookmarkEnd w:id="10"/>
      <w:r>
        <w:rPr>
          <w:rFonts w:ascii="SimSun" w:hAnsi="SimSun" w:hint="eastAsia"/>
          <w:iCs/>
        </w:rPr>
        <w:t>各代表团</w:t>
      </w:r>
      <w:r w:rsidRPr="009020D0">
        <w:rPr>
          <w:rFonts w:ascii="SimSun" w:hAnsi="SimSun" w:hint="eastAsia"/>
          <w:iCs/>
        </w:rPr>
        <w:t>对两次网络研讨会的成功召开表示赞赏。委员会注意到报告中提供的信息。</w:t>
      </w:r>
    </w:p>
    <w:p w14:paraId="0A05DE37" w14:textId="77777777" w:rsidR="001E7E91"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iCs/>
        </w:rPr>
      </w:pPr>
      <w:bookmarkStart w:id="11" w:name="_Hlk214392641"/>
      <w:r w:rsidRPr="009020D0">
        <w:rPr>
          <w:rFonts w:ascii="SimSun" w:hAnsi="SimSun" w:hint="eastAsia"/>
          <w:iCs/>
        </w:rPr>
        <w:t>在议程第5项下，委员会</w:t>
      </w:r>
      <w:r w:rsidRPr="009730F3">
        <w:rPr>
          <w:rFonts w:ascii="SimSun" w:hAnsi="SimSun" w:hint="eastAsia"/>
          <w:iCs/>
        </w:rPr>
        <w:t>审议</w:t>
      </w:r>
      <w:r w:rsidRPr="009020D0">
        <w:rPr>
          <w:rFonts w:ascii="SimSun" w:hAnsi="SimSun" w:hint="eastAsia"/>
          <w:iCs/>
        </w:rPr>
        <w:t>了以下方面：</w:t>
      </w:r>
      <w:bookmarkEnd w:id="11"/>
    </w:p>
    <w:p w14:paraId="1E2A98A8" w14:textId="77777777" w:rsidR="001E7E91" w:rsidRDefault="001E7E91" w:rsidP="0071282F">
      <w:pPr>
        <w:pStyle w:val="ListParagraph"/>
        <w:overflowPunct w:val="0"/>
        <w:spacing w:afterLines="50" w:after="120" w:line="340" w:lineRule="atLeast"/>
        <w:ind w:left="567"/>
        <w:contextualSpacing w:val="0"/>
        <w:jc w:val="both"/>
        <w:rPr>
          <w:rFonts w:ascii="SimSun" w:hAnsi="SimSun"/>
          <w:iCs/>
        </w:rPr>
      </w:pPr>
      <w:r w:rsidRPr="009020D0">
        <w:rPr>
          <w:rFonts w:ascii="SimSun" w:hAnsi="SimSun"/>
          <w:iCs/>
        </w:rPr>
        <w:t>6.1</w:t>
      </w:r>
      <w:r w:rsidRPr="009020D0">
        <w:rPr>
          <w:rFonts w:ascii="SimSun" w:hAnsi="SimSun" w:hint="eastAsia"/>
          <w:iCs/>
        </w:rPr>
        <w:tab/>
        <w:t>继续讨论文件CDIP/29/6和CDIP/29/6 Corr.中所载的“已通过的独立审查建议的实施情况——秘书处更新的提案和成员国的意见”。委员会注意到文件，决定在下届会议上继续讨论秘书处提议的实施战略1。</w:t>
      </w:r>
    </w:p>
    <w:p w14:paraId="632F331B" w14:textId="77777777" w:rsidR="001E7E91" w:rsidRDefault="001E7E91" w:rsidP="00A32A54">
      <w:pPr>
        <w:pStyle w:val="ListParagraph"/>
        <w:keepNext/>
        <w:overflowPunct w:val="0"/>
        <w:spacing w:afterLines="50" w:after="120" w:line="340" w:lineRule="atLeast"/>
        <w:ind w:left="562"/>
        <w:contextualSpacing w:val="0"/>
        <w:jc w:val="both"/>
        <w:rPr>
          <w:rFonts w:ascii="SimSun" w:hAnsi="SimSun"/>
          <w:iCs/>
        </w:rPr>
      </w:pPr>
      <w:r w:rsidRPr="009020D0">
        <w:rPr>
          <w:rFonts w:ascii="SimSun" w:hAnsi="SimSun"/>
          <w:iCs/>
        </w:rPr>
        <w:lastRenderedPageBreak/>
        <w:t>6.2</w:t>
      </w:r>
      <w:r>
        <w:rPr>
          <w:rFonts w:ascii="SimSun" w:hAnsi="SimSun"/>
          <w:iCs/>
        </w:rPr>
        <w:tab/>
      </w:r>
      <w:r>
        <w:rPr>
          <w:rFonts w:ascii="SimSun" w:hAnsi="SimSun" w:hint="eastAsia"/>
          <w:iCs/>
        </w:rPr>
        <w:t>委员会讨论了：</w:t>
      </w:r>
    </w:p>
    <w:p w14:paraId="24C876FD" w14:textId="77777777" w:rsidR="001E7E91" w:rsidRDefault="001E7E91" w:rsidP="009F2FA7">
      <w:pPr>
        <w:pStyle w:val="ListParagraph"/>
        <w:overflowPunct w:val="0"/>
        <w:spacing w:afterLines="50" w:after="120" w:line="340" w:lineRule="atLeast"/>
        <w:ind w:left="1701" w:hanging="567"/>
        <w:contextualSpacing w:val="0"/>
        <w:jc w:val="both"/>
        <w:rPr>
          <w:rFonts w:ascii="SimSun" w:hAnsi="SimSun"/>
          <w:iCs/>
        </w:rPr>
      </w:pPr>
      <w:proofErr w:type="spellStart"/>
      <w:r>
        <w:rPr>
          <w:rFonts w:ascii="SimSun" w:hAnsi="SimSun" w:hint="eastAsia"/>
          <w:iCs/>
        </w:rPr>
        <w:t>i</w:t>
      </w:r>
      <w:proofErr w:type="spellEnd"/>
      <w:r>
        <w:rPr>
          <w:rFonts w:ascii="SimSun" w:hAnsi="SimSun" w:hint="eastAsia"/>
          <w:iCs/>
        </w:rPr>
        <w:t>.</w:t>
      </w:r>
      <w:r>
        <w:rPr>
          <w:rFonts w:ascii="SimSun" w:hAnsi="SimSun"/>
          <w:iCs/>
        </w:rPr>
        <w:tab/>
      </w:r>
      <w:r w:rsidRPr="009020D0">
        <w:rPr>
          <w:rFonts w:ascii="SimSun" w:hAnsi="SimSun" w:hint="eastAsia"/>
          <w:iCs/>
        </w:rPr>
        <w:t>文件CDIP/35/10 Rev.中所载的联合王国提交、莱索托、摩尔多瓦共和国、</w:t>
      </w:r>
      <w:proofErr w:type="gramStart"/>
      <w:r w:rsidRPr="009020D0">
        <w:rPr>
          <w:rFonts w:ascii="SimSun" w:hAnsi="SimSun" w:hint="eastAsia"/>
          <w:iCs/>
        </w:rPr>
        <w:t>沙特阿拉伯和泰国作为共同提案国的“经修订的关于制定战略和工具以解决假冒商标商品跨境贸易问题的项目”提案</w:t>
      </w:r>
      <w:proofErr w:type="gramEnd"/>
      <w:r w:rsidRPr="009020D0">
        <w:rPr>
          <w:rFonts w:ascii="SimSun" w:hAnsi="SimSun" w:hint="eastAsia"/>
          <w:iCs/>
        </w:rPr>
        <w:t>。</w:t>
      </w:r>
    </w:p>
    <w:p w14:paraId="39899C21" w14:textId="77777777" w:rsidR="001E7E91" w:rsidRDefault="001E7E91" w:rsidP="009F2FA7">
      <w:pPr>
        <w:pStyle w:val="ListParagraph"/>
        <w:overflowPunct w:val="0"/>
        <w:spacing w:afterLines="50" w:after="120" w:line="340" w:lineRule="atLeast"/>
        <w:ind w:left="1701" w:hanging="567"/>
        <w:contextualSpacing w:val="0"/>
        <w:jc w:val="both"/>
        <w:rPr>
          <w:rFonts w:ascii="SimSun" w:hAnsi="SimSun"/>
          <w:iCs/>
        </w:rPr>
      </w:pPr>
      <w:r>
        <w:rPr>
          <w:rFonts w:ascii="SimSun" w:hAnsi="SimSun" w:hint="eastAsia"/>
          <w:iCs/>
        </w:rPr>
        <w:t>ii.</w:t>
      </w:r>
      <w:r>
        <w:rPr>
          <w:rFonts w:ascii="SimSun" w:hAnsi="SimSun"/>
          <w:iCs/>
        </w:rPr>
        <w:tab/>
      </w:r>
      <w:r w:rsidRPr="009020D0">
        <w:rPr>
          <w:rFonts w:ascii="SimSun" w:hAnsi="SimSun" w:hint="eastAsia"/>
          <w:iCs/>
        </w:rPr>
        <w:t>文件CDIP/35/11</w:t>
      </w:r>
      <w:proofErr w:type="gramStart"/>
      <w:r w:rsidRPr="009020D0">
        <w:rPr>
          <w:rFonts w:ascii="SimSun" w:hAnsi="SimSun" w:hint="eastAsia"/>
          <w:iCs/>
        </w:rPr>
        <w:t>中所载的委内瑞拉提交的“通过知识产权为玩偶制作工匠赋能项目”提案</w:t>
      </w:r>
      <w:proofErr w:type="gramEnd"/>
      <w:r w:rsidRPr="009020D0">
        <w:rPr>
          <w:rFonts w:ascii="SimSun" w:hAnsi="SimSun" w:hint="eastAsia"/>
          <w:iCs/>
        </w:rPr>
        <w:t>。</w:t>
      </w:r>
    </w:p>
    <w:p w14:paraId="6F377E1E" w14:textId="77777777" w:rsidR="001E7E91" w:rsidRDefault="001E7E91" w:rsidP="009F2FA7">
      <w:pPr>
        <w:pStyle w:val="ListParagraph"/>
        <w:overflowPunct w:val="0"/>
        <w:spacing w:afterLines="50" w:after="120" w:line="340" w:lineRule="atLeast"/>
        <w:ind w:left="1701" w:hanging="567"/>
        <w:contextualSpacing w:val="0"/>
        <w:jc w:val="both"/>
        <w:rPr>
          <w:rFonts w:ascii="SimSun" w:hAnsi="SimSun"/>
          <w:iCs/>
        </w:rPr>
      </w:pPr>
      <w:r>
        <w:rPr>
          <w:rFonts w:ascii="SimSun" w:hAnsi="SimSun" w:hint="eastAsia"/>
          <w:iCs/>
        </w:rPr>
        <w:t>iii.</w:t>
      </w:r>
      <w:r>
        <w:rPr>
          <w:rFonts w:ascii="SimSun" w:hAnsi="SimSun"/>
          <w:iCs/>
        </w:rPr>
        <w:tab/>
      </w:r>
      <w:r w:rsidRPr="009020D0">
        <w:rPr>
          <w:rFonts w:ascii="SimSun" w:hAnsi="SimSun" w:hint="eastAsia"/>
          <w:iCs/>
        </w:rPr>
        <w:t>文件CDIP/35/12</w:t>
      </w:r>
      <w:proofErr w:type="gramStart"/>
      <w:r w:rsidRPr="009020D0">
        <w:rPr>
          <w:rFonts w:ascii="SimSun" w:hAnsi="SimSun" w:hint="eastAsia"/>
          <w:iCs/>
        </w:rPr>
        <w:t>中所载的多米尼克提交的“利用知识产权制度促进气候适应能力项目”提案</w:t>
      </w:r>
      <w:proofErr w:type="gramEnd"/>
      <w:r w:rsidRPr="009020D0">
        <w:rPr>
          <w:rFonts w:ascii="SimSun" w:hAnsi="SimSun" w:hint="eastAsia"/>
          <w:iCs/>
        </w:rPr>
        <w:t>。</w:t>
      </w:r>
    </w:p>
    <w:p w14:paraId="3EEE46D3" w14:textId="77777777" w:rsidR="001E7E91" w:rsidRDefault="001E7E91" w:rsidP="009F2FA7">
      <w:pPr>
        <w:pStyle w:val="ListParagraph"/>
        <w:overflowPunct w:val="0"/>
        <w:spacing w:afterLines="50" w:after="120" w:line="340" w:lineRule="atLeast"/>
        <w:ind w:left="567"/>
        <w:contextualSpacing w:val="0"/>
        <w:jc w:val="both"/>
        <w:rPr>
          <w:rFonts w:ascii="SimSun" w:hAnsi="SimSun"/>
          <w:iCs/>
        </w:rPr>
      </w:pPr>
      <w:r w:rsidRPr="009F2FA7">
        <w:rPr>
          <w:rFonts w:ascii="SimSun" w:hAnsi="SimSun" w:hint="eastAsia"/>
          <w:iCs/>
        </w:rPr>
        <w:t>委员会同意在下届会议上继续讨论。</w:t>
      </w:r>
    </w:p>
    <w:p w14:paraId="561FE54B" w14:textId="77777777" w:rsidR="001E7E91" w:rsidRDefault="001E7E91" w:rsidP="0071282F">
      <w:pPr>
        <w:pStyle w:val="ListParagraph"/>
        <w:overflowPunct w:val="0"/>
        <w:spacing w:afterLines="50" w:after="120" w:line="340" w:lineRule="atLeast"/>
        <w:ind w:left="567"/>
        <w:contextualSpacing w:val="0"/>
        <w:jc w:val="both"/>
        <w:rPr>
          <w:rFonts w:ascii="SimSun" w:hAnsi="SimSun"/>
          <w:iCs/>
        </w:rPr>
      </w:pPr>
      <w:r w:rsidRPr="009020D0">
        <w:rPr>
          <w:rFonts w:ascii="SimSun" w:hAnsi="SimSun"/>
          <w:iCs/>
        </w:rPr>
        <w:t>6.</w:t>
      </w:r>
      <w:r>
        <w:rPr>
          <w:rFonts w:ascii="SimSun" w:hAnsi="SimSun" w:hint="eastAsia"/>
          <w:iCs/>
        </w:rPr>
        <w:t>3</w:t>
      </w:r>
      <w:r>
        <w:rPr>
          <w:rFonts w:ascii="SimSun" w:hAnsi="SimSun"/>
          <w:iCs/>
        </w:rPr>
        <w:tab/>
      </w:r>
      <w:r w:rsidRPr="009020D0">
        <w:rPr>
          <w:rFonts w:ascii="SimSun" w:hAnsi="SimSun" w:hint="eastAsia"/>
          <w:iCs/>
        </w:rPr>
        <w:t>文件CDIP/35/13中所载的塞内加尔提交</w:t>
      </w:r>
      <w:r>
        <w:rPr>
          <w:rFonts w:ascii="SimSun" w:hAnsi="SimSun" w:hint="eastAsia"/>
          <w:iCs/>
        </w:rPr>
        <w:t>的</w:t>
      </w:r>
      <w:r w:rsidRPr="009020D0">
        <w:rPr>
          <w:rFonts w:ascii="SimSun" w:hAnsi="SimSun" w:hint="eastAsia"/>
          <w:iCs/>
        </w:rPr>
        <w:t>“通过知识产权加强非洲国家的体育发展项目”提案。</w:t>
      </w:r>
      <w:r w:rsidRPr="009730F3">
        <w:rPr>
          <w:rFonts w:ascii="SimSun" w:hAnsi="SimSun" w:hint="eastAsia"/>
          <w:iCs/>
        </w:rPr>
        <w:t>委员会批准了项目，要求秘书处按</w:t>
      </w:r>
      <w:r>
        <w:rPr>
          <w:rFonts w:ascii="SimSun" w:hAnsi="SimSun" w:hint="eastAsia"/>
          <w:iCs/>
        </w:rPr>
        <w:t>项目</w:t>
      </w:r>
      <w:r w:rsidRPr="009730F3">
        <w:rPr>
          <w:rFonts w:ascii="SimSun" w:hAnsi="SimSun" w:hint="eastAsia"/>
          <w:iCs/>
        </w:rPr>
        <w:t>文件中的设想开始实施。</w:t>
      </w:r>
    </w:p>
    <w:p w14:paraId="20AC4384" w14:textId="77777777" w:rsidR="001E7E91" w:rsidRDefault="001E7E91" w:rsidP="0071282F">
      <w:pPr>
        <w:pStyle w:val="ListParagraph"/>
        <w:overflowPunct w:val="0"/>
        <w:spacing w:afterLines="50" w:after="120" w:line="340" w:lineRule="atLeast"/>
        <w:ind w:left="567"/>
        <w:contextualSpacing w:val="0"/>
        <w:jc w:val="both"/>
        <w:rPr>
          <w:rFonts w:ascii="SimSun" w:hAnsi="SimSun"/>
          <w:iCs/>
        </w:rPr>
      </w:pPr>
      <w:r w:rsidRPr="009020D0">
        <w:rPr>
          <w:rFonts w:ascii="SimSun" w:hAnsi="SimSun"/>
          <w:iCs/>
        </w:rPr>
        <w:t>6.</w:t>
      </w:r>
      <w:r>
        <w:rPr>
          <w:rFonts w:ascii="SimSun" w:hAnsi="SimSun" w:hint="eastAsia"/>
          <w:iCs/>
        </w:rPr>
        <w:t>4</w:t>
      </w:r>
      <w:r>
        <w:rPr>
          <w:rFonts w:ascii="SimSun" w:hAnsi="SimSun"/>
          <w:iCs/>
        </w:rPr>
        <w:tab/>
      </w:r>
      <w:r w:rsidRPr="009020D0">
        <w:rPr>
          <w:rFonts w:ascii="SimSun" w:hAnsi="SimSun" w:hint="eastAsia"/>
          <w:iCs/>
        </w:rPr>
        <w:t>文件CDIP/35/INF/3中所载的“运用知识产权工具减少工伤事故和职业病教育计划”内容提要。</w:t>
      </w:r>
      <w:r w:rsidRPr="009020D0">
        <w:rPr>
          <w:rFonts w:ascii="SimSun" w:hAnsi="SimSun"/>
          <w:iCs/>
        </w:rPr>
        <w:t>委员会注意到文件中所载的信息。</w:t>
      </w:r>
    </w:p>
    <w:p w14:paraId="0BA6ED8E" w14:textId="77777777" w:rsidR="001E7E91"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iCs/>
        </w:rPr>
      </w:pPr>
      <w:r w:rsidRPr="009020D0">
        <w:rPr>
          <w:rFonts w:ascii="SimSun" w:hAnsi="SimSun" w:hint="eastAsia"/>
          <w:iCs/>
        </w:rPr>
        <w:t>在议程第6项下，秘书处作了关于“加强知识产权局并使之现代化以提高在数字时代的韧性、效率、可及性和危机应对能力”的演示报告，由基础设施和平台部门助理总干事夏目健</w:t>
      </w:r>
      <w:proofErr w:type="gramStart"/>
      <w:r w:rsidRPr="009020D0">
        <w:rPr>
          <w:rFonts w:ascii="SimSun" w:hAnsi="SimSun" w:hint="eastAsia"/>
          <w:iCs/>
        </w:rPr>
        <w:t>一</w:t>
      </w:r>
      <w:proofErr w:type="gramEnd"/>
      <w:r w:rsidRPr="009020D0">
        <w:rPr>
          <w:rFonts w:ascii="SimSun" w:hAnsi="SimSun" w:hint="eastAsia"/>
          <w:iCs/>
        </w:rPr>
        <w:t>郎先生主持。各代表团听取了秘书处的演示报告以及日本、智利、特立尼达和多巴哥、ARIPO和OAPI的发言，它们分享了在应对数字时代各种危机方面的经验和教训，对产权组织在管理这些挑战方面的合作表示肯定。各代表团强调了知识产权局在创新和创意生态系统中不断发展的作用中现代化和适应性的重要性。</w:t>
      </w:r>
    </w:p>
    <w:p w14:paraId="1DF428D2" w14:textId="77777777" w:rsidR="001E7E91"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b/>
          <w:bCs/>
        </w:rPr>
      </w:pPr>
      <w:r w:rsidRPr="009020D0">
        <w:rPr>
          <w:rFonts w:ascii="SimSun" w:hAnsi="SimSun" w:hint="eastAsia"/>
        </w:rPr>
        <w:t>在议程第7项“未来工作”下，委员会就秘书处宣读的下届会议的议题和文件清单达成</w:t>
      </w:r>
      <w:proofErr w:type="gramStart"/>
      <w:r w:rsidRPr="009020D0">
        <w:rPr>
          <w:rFonts w:ascii="SimSun" w:hAnsi="SimSun" w:hint="eastAsia"/>
        </w:rPr>
        <w:t>一</w:t>
      </w:r>
      <w:proofErr w:type="gramEnd"/>
      <w:r>
        <w:rPr>
          <w:rFonts w:ascii="SimSun" w:hAnsi="SimSun" w:hint="cs"/>
        </w:rPr>
        <w:t>‍</w:t>
      </w:r>
      <w:r w:rsidRPr="009020D0">
        <w:rPr>
          <w:rFonts w:ascii="SimSun" w:hAnsi="SimSun" w:hint="eastAsia"/>
        </w:rPr>
        <w:t>致。</w:t>
      </w:r>
    </w:p>
    <w:p w14:paraId="3ACEB7A9" w14:textId="77777777" w:rsidR="001E7E91"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bCs/>
        </w:rPr>
      </w:pPr>
      <w:r w:rsidRPr="00D10AAA">
        <w:rPr>
          <w:rFonts w:ascii="SimSun" w:hAnsi="SimSun" w:hint="eastAsia"/>
          <w:bCs/>
        </w:rPr>
        <w:t>委员会注意到，根据产权组织</w:t>
      </w:r>
      <w:r w:rsidRPr="009020D0">
        <w:rPr>
          <w:rFonts w:ascii="SimSun" w:hAnsi="SimSun" w:hint="eastAsia"/>
          <w:iCs/>
        </w:rPr>
        <w:t>成员国</w:t>
      </w:r>
      <w:r w:rsidRPr="00D10AAA">
        <w:rPr>
          <w:rFonts w:ascii="SimSun" w:hAnsi="SimSun" w:hint="eastAsia"/>
          <w:bCs/>
        </w:rPr>
        <w:t>大会第六十二届系列会议简要报告（</w:t>
      </w:r>
      <w:hyperlink r:id="rId16" w:history="1">
        <w:r w:rsidRPr="00D10AAA">
          <w:rPr>
            <w:rStyle w:val="Hyperlink"/>
            <w:rFonts w:ascii="SimSun" w:hAnsi="SimSun" w:hint="eastAsia"/>
            <w:bCs/>
          </w:rPr>
          <w:t>A/62/12</w:t>
        </w:r>
      </w:hyperlink>
      <w:r w:rsidRPr="00D10AAA">
        <w:rPr>
          <w:rFonts w:ascii="SimSun" w:hAnsi="SimSun" w:hint="eastAsia"/>
          <w:bCs/>
        </w:rPr>
        <w:t>）第30段，CDIP届会的逐字报告将被与视频录像同步的自动化语音转文本记录和译文所取代。因此，本届会议的报告将以</w:t>
      </w:r>
      <w:proofErr w:type="gramStart"/>
      <w:r w:rsidRPr="00D10AAA">
        <w:rPr>
          <w:rFonts w:ascii="SimSun" w:hAnsi="SimSun" w:hint="eastAsia"/>
          <w:bCs/>
        </w:rPr>
        <w:t>该形式</w:t>
      </w:r>
      <w:proofErr w:type="gramEnd"/>
      <w:r w:rsidRPr="00D10AAA">
        <w:rPr>
          <w:rFonts w:ascii="SimSun" w:hAnsi="SimSun" w:hint="eastAsia"/>
          <w:bCs/>
        </w:rPr>
        <w:t>提供。为帮助改进自动化语音转文本技术，请各代表团向秘书处提供实质性的更正，最好在委员会下届会议之前四周提出。</w:t>
      </w:r>
    </w:p>
    <w:p w14:paraId="2768B127" w14:textId="77777777" w:rsidR="001E7E91" w:rsidRPr="009020D0" w:rsidRDefault="001E7E91" w:rsidP="001E7E91">
      <w:pPr>
        <w:pStyle w:val="ListParagraph"/>
        <w:numPr>
          <w:ilvl w:val="0"/>
          <w:numId w:val="15"/>
        </w:numPr>
        <w:overflowPunct w:val="0"/>
        <w:spacing w:afterLines="50" w:after="120" w:line="340" w:lineRule="atLeast"/>
        <w:ind w:left="0" w:firstLine="0"/>
        <w:contextualSpacing w:val="0"/>
        <w:jc w:val="both"/>
        <w:rPr>
          <w:rFonts w:ascii="SimSun" w:hAnsi="SimSun"/>
        </w:rPr>
      </w:pPr>
      <w:proofErr w:type="gramStart"/>
      <w:r w:rsidRPr="009020D0">
        <w:rPr>
          <w:rFonts w:ascii="SimSun" w:hAnsi="SimSun" w:hint="eastAsia"/>
        </w:rPr>
        <w:t>本总结将</w:t>
      </w:r>
      <w:proofErr w:type="gramEnd"/>
      <w:r w:rsidRPr="009020D0">
        <w:rPr>
          <w:rFonts w:ascii="SimSun" w:hAnsi="SimSun" w:hint="eastAsia"/>
        </w:rPr>
        <w:t>构成委员会提交</w:t>
      </w:r>
      <w:r w:rsidRPr="009020D0">
        <w:rPr>
          <w:rFonts w:ascii="SimSun" w:hAnsi="SimSun" w:hint="eastAsia"/>
          <w:iCs/>
        </w:rPr>
        <w:t>大会</w:t>
      </w:r>
      <w:r w:rsidRPr="009020D0">
        <w:rPr>
          <w:rFonts w:ascii="SimSun" w:hAnsi="SimSun" w:hint="eastAsia"/>
        </w:rPr>
        <w:t>的报告。</w:t>
      </w:r>
    </w:p>
    <w:p w14:paraId="7660E813" w14:textId="77777777" w:rsidR="001E7E91" w:rsidRPr="007D6598" w:rsidRDefault="001E7E91" w:rsidP="007D6598">
      <w:pPr>
        <w:pStyle w:val="Endofdocument-Annex"/>
        <w:spacing w:before="720" w:afterLines="50" w:after="120" w:line="340" w:lineRule="atLeast"/>
        <w:rPr>
          <w:rFonts w:ascii="KaiTi" w:eastAsia="KaiTi" w:hAnsi="KaiTi"/>
        </w:rPr>
      </w:pPr>
      <w:r w:rsidRPr="007D6598">
        <w:rPr>
          <w:rFonts w:ascii="KaiTi" w:eastAsia="KaiTi" w:hAnsi="KaiTi" w:hint="eastAsia"/>
        </w:rPr>
        <w:t>[文件完]</w:t>
      </w:r>
    </w:p>
    <w:p w14:paraId="02B469EA" w14:textId="77777777" w:rsidR="001E7E91" w:rsidRDefault="001E7E91" w:rsidP="001E7E91">
      <w:pPr>
        <w:spacing w:after="0" w:line="240" w:lineRule="auto"/>
        <w:jc w:val="right"/>
        <w:rPr>
          <w:rFonts w:ascii="Arial Black" w:hAnsi="Arial Black"/>
          <w:caps/>
          <w:sz w:val="15"/>
        </w:rPr>
        <w:sectPr w:rsidR="001E7E91" w:rsidSect="002F2EF8">
          <w:endnotePr>
            <w:numFmt w:val="decimal"/>
          </w:endnotePr>
          <w:pgSz w:w="11907" w:h="16840"/>
          <w:pgMar w:top="567" w:right="1134" w:bottom="1418" w:left="1418" w:header="510" w:footer="1021" w:gutter="0"/>
          <w:pgNumType w:start="1"/>
          <w:cols w:space="720"/>
          <w:titlePg/>
          <w:docGrid w:linePitch="299"/>
        </w:sectPr>
      </w:pPr>
    </w:p>
    <w:p w14:paraId="1076C4C9" w14:textId="77777777" w:rsidR="001E7E91" w:rsidRPr="001E7E91" w:rsidRDefault="001E7E91" w:rsidP="001E7E91">
      <w:pPr>
        <w:spacing w:after="0" w:line="240" w:lineRule="auto"/>
        <w:jc w:val="right"/>
        <w:rPr>
          <w:rFonts w:ascii="Arial Black" w:hAnsi="Arial Black"/>
          <w:caps/>
          <w:sz w:val="15"/>
        </w:rPr>
      </w:pPr>
      <w:r w:rsidRPr="001E7E91">
        <w:rPr>
          <w:rFonts w:cs="Times New Roman"/>
          <w:noProof/>
        </w:rPr>
        <w:lastRenderedPageBreak/>
        <w:drawing>
          <wp:inline distT="0" distB="0" distL="0" distR="0" wp14:anchorId="7928643E" wp14:editId="1D9AA074">
            <wp:extent cx="3102650" cy="1333676"/>
            <wp:effectExtent l="0" t="0" r="2540" b="0"/>
            <wp:docPr id="90415896" name="Picture 1" descr="世界知识产权组织徽标的上扬曲线令人联想到创新创造所驱动的人类的进步。" title="世界知识产权组织徽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WIPO_logo_C.png"/>
                    <pic:cNvPicPr/>
                  </pic:nvPicPr>
                  <pic:blipFill>
                    <a:blip r:embed="rId14">
                      <a:extLst>
                        <a:ext uri="{28A0092B-C50C-407E-A947-70E740481C1C}">
                          <a14:useLocalDpi xmlns:a14="http://schemas.microsoft.com/office/drawing/2010/main" val="0"/>
                        </a:ext>
                      </a:extLst>
                    </a:blip>
                    <a:stretch>
                      <a:fillRect/>
                    </a:stretch>
                  </pic:blipFill>
                  <pic:spPr>
                    <a:xfrm>
                      <a:off x="0" y="0"/>
                      <a:ext cx="3102650" cy="1333676"/>
                    </a:xfrm>
                    <a:prstGeom prst="rect">
                      <a:avLst/>
                    </a:prstGeom>
                  </pic:spPr>
                </pic:pic>
              </a:graphicData>
            </a:graphic>
          </wp:inline>
        </w:drawing>
      </w:r>
    </w:p>
    <w:p w14:paraId="3767FABB" w14:textId="77777777" w:rsidR="001E7E91" w:rsidRPr="001E7E91" w:rsidRDefault="001E7E91" w:rsidP="001E7E91">
      <w:pPr>
        <w:pBdr>
          <w:top w:val="single" w:sz="4" w:space="10" w:color="auto"/>
        </w:pBdr>
        <w:wordWrap w:val="0"/>
        <w:spacing w:before="120" w:after="0" w:line="240" w:lineRule="auto"/>
        <w:jc w:val="right"/>
        <w:rPr>
          <w:rFonts w:ascii="Arial Black" w:hAnsi="Arial Black"/>
          <w:b/>
          <w:caps/>
          <w:sz w:val="15"/>
        </w:rPr>
      </w:pPr>
    </w:p>
    <w:p w14:paraId="2B0ABC1D" w14:textId="77777777" w:rsidR="001E7E91" w:rsidRPr="001E7E91" w:rsidRDefault="001E7E91" w:rsidP="001E7E91">
      <w:pPr>
        <w:spacing w:after="0" w:line="240" w:lineRule="auto"/>
        <w:jc w:val="right"/>
        <w:rPr>
          <w:rFonts w:ascii="Arial Black" w:hAnsi="Arial Black"/>
          <w:b/>
          <w:caps/>
          <w:sz w:val="15"/>
          <w:szCs w:val="15"/>
        </w:rPr>
      </w:pPr>
      <w:r w:rsidRPr="001E7E91">
        <w:rPr>
          <w:rFonts w:eastAsia="SimHei" w:hint="eastAsia"/>
          <w:b/>
          <w:sz w:val="15"/>
          <w:szCs w:val="15"/>
        </w:rPr>
        <w:t>原文：</w:t>
      </w:r>
      <w:r w:rsidRPr="001E7E91">
        <w:rPr>
          <w:rFonts w:eastAsia="SimHei" w:hint="eastAsia"/>
          <w:b/>
          <w:sz w:val="15"/>
          <w:szCs w:val="15"/>
          <w:lang w:val="pt-BR"/>
        </w:rPr>
        <w:t>英</w:t>
      </w:r>
      <w:r w:rsidRPr="001E7E91">
        <w:rPr>
          <w:rFonts w:eastAsia="SimHei" w:hint="eastAsia"/>
          <w:b/>
          <w:sz w:val="15"/>
          <w:szCs w:val="15"/>
        </w:rPr>
        <w:t>文</w:t>
      </w:r>
    </w:p>
    <w:p w14:paraId="55DF78C1" w14:textId="77777777" w:rsidR="001E7E91" w:rsidRPr="001E7E91" w:rsidRDefault="001E7E91" w:rsidP="001E7E91">
      <w:pPr>
        <w:spacing w:after="0" w:line="1680" w:lineRule="auto"/>
        <w:jc w:val="right"/>
        <w:rPr>
          <w:rFonts w:ascii="SimHei" w:eastAsia="SimHei" w:hAnsi="Arial Black"/>
          <w:b/>
          <w:caps/>
          <w:sz w:val="15"/>
          <w:szCs w:val="15"/>
        </w:rPr>
      </w:pPr>
      <w:r w:rsidRPr="001E7E91">
        <w:rPr>
          <w:rFonts w:ascii="SimHei" w:eastAsia="SimHei" w:hint="eastAsia"/>
          <w:b/>
          <w:sz w:val="15"/>
          <w:szCs w:val="15"/>
        </w:rPr>
        <w:t>日期</w:t>
      </w:r>
      <w:r w:rsidRPr="001E7E91">
        <w:rPr>
          <w:rFonts w:ascii="SimHei" w:eastAsia="SimHei" w:hAnsi="SimSun" w:hint="eastAsia"/>
          <w:b/>
          <w:sz w:val="15"/>
          <w:szCs w:val="15"/>
        </w:rPr>
        <w:t>：</w:t>
      </w:r>
      <w:r w:rsidRPr="001E7E91">
        <w:rPr>
          <w:rFonts w:ascii="Arial Black" w:eastAsia="SimHei" w:hAnsi="Arial Black"/>
          <w:b/>
          <w:sz w:val="15"/>
          <w:szCs w:val="15"/>
        </w:rPr>
        <w:t>20</w:t>
      </w:r>
      <w:r w:rsidRPr="001E7E91">
        <w:rPr>
          <w:rFonts w:ascii="Arial Black" w:eastAsia="SimHei" w:hAnsi="Arial Black" w:hint="eastAsia"/>
          <w:b/>
          <w:sz w:val="15"/>
          <w:szCs w:val="15"/>
        </w:rPr>
        <w:t>26</w:t>
      </w:r>
      <w:r w:rsidRPr="001E7E91">
        <w:rPr>
          <w:rFonts w:ascii="SimHei" w:eastAsia="SimHei" w:hAnsi="Times New Roman" w:hint="eastAsia"/>
          <w:b/>
          <w:sz w:val="15"/>
          <w:szCs w:val="15"/>
        </w:rPr>
        <w:t>年</w:t>
      </w:r>
      <w:r w:rsidRPr="001E7E91">
        <w:rPr>
          <w:rFonts w:ascii="Arial Black" w:eastAsia="SimHei" w:hAnsi="Arial Black" w:hint="eastAsia"/>
          <w:b/>
          <w:sz w:val="15"/>
          <w:szCs w:val="15"/>
        </w:rPr>
        <w:t>5</w:t>
      </w:r>
      <w:r w:rsidRPr="001E7E91">
        <w:rPr>
          <w:rFonts w:ascii="SimHei" w:eastAsia="SimHei" w:hAnsi="Times New Roman" w:hint="eastAsia"/>
          <w:b/>
          <w:sz w:val="15"/>
          <w:szCs w:val="15"/>
        </w:rPr>
        <w:t>月</w:t>
      </w:r>
      <w:r w:rsidRPr="001E7E91">
        <w:rPr>
          <w:rFonts w:ascii="Arial Black" w:eastAsia="SimHei" w:hAnsi="Arial Black" w:hint="eastAsia"/>
          <w:b/>
          <w:sz w:val="15"/>
          <w:szCs w:val="15"/>
        </w:rPr>
        <w:t>8</w:t>
      </w:r>
      <w:r w:rsidRPr="001E7E91">
        <w:rPr>
          <w:rFonts w:ascii="SimHei" w:eastAsia="SimHei" w:hAnsi="Times New Roman" w:hint="eastAsia"/>
          <w:b/>
          <w:sz w:val="15"/>
          <w:szCs w:val="15"/>
        </w:rPr>
        <w:t>日</w:t>
      </w:r>
    </w:p>
    <w:p w14:paraId="2A026E7D" w14:textId="77777777" w:rsidR="001E7E91" w:rsidRPr="00D10AAA" w:rsidRDefault="001E7E91" w:rsidP="002F2EF8">
      <w:pPr>
        <w:spacing w:after="600" w:line="240" w:lineRule="auto"/>
        <w:rPr>
          <w:rFonts w:ascii="SimHei" w:eastAsia="SimHei"/>
          <w:sz w:val="28"/>
          <w:szCs w:val="28"/>
        </w:rPr>
      </w:pPr>
      <w:r w:rsidRPr="00D10AAA">
        <w:rPr>
          <w:rFonts w:ascii="SimHei" w:eastAsia="SimHei" w:hint="eastAsia"/>
          <w:sz w:val="28"/>
          <w:szCs w:val="28"/>
        </w:rPr>
        <w:t>发展与知识产权委员会（CDIP）</w:t>
      </w:r>
    </w:p>
    <w:p w14:paraId="3A556B41" w14:textId="77777777" w:rsidR="001E7E91" w:rsidRPr="00D10AAA" w:rsidRDefault="001E7E91" w:rsidP="002F2EF8">
      <w:pPr>
        <w:spacing w:after="720" w:line="240" w:lineRule="auto"/>
        <w:textAlignment w:val="bottom"/>
        <w:rPr>
          <w:rFonts w:ascii="KaiTi" w:eastAsia="KaiTi" w:hAnsi="KaiTi"/>
          <w:b/>
          <w:sz w:val="24"/>
        </w:rPr>
      </w:pPr>
      <w:r w:rsidRPr="00D10AAA">
        <w:rPr>
          <w:rFonts w:ascii="KaiTi" w:eastAsia="KaiTi" w:hint="eastAsia"/>
          <w:b/>
          <w:sz w:val="24"/>
        </w:rPr>
        <w:t>第三十</w:t>
      </w:r>
      <w:r>
        <w:rPr>
          <w:rFonts w:ascii="KaiTi" w:eastAsia="KaiTi" w:hint="eastAsia"/>
          <w:b/>
          <w:sz w:val="24"/>
        </w:rPr>
        <w:t>六</w:t>
      </w:r>
      <w:r w:rsidRPr="00D10AAA">
        <w:rPr>
          <w:rFonts w:ascii="KaiTi" w:eastAsia="KaiTi" w:hint="eastAsia"/>
          <w:b/>
          <w:sz w:val="24"/>
        </w:rPr>
        <w:t>届会议</w:t>
      </w:r>
      <w:r w:rsidRPr="00D10AAA">
        <w:rPr>
          <w:rFonts w:ascii="KaiTi" w:eastAsia="KaiTi"/>
          <w:b/>
          <w:sz w:val="24"/>
        </w:rPr>
        <w:br/>
      </w:r>
      <w:r w:rsidRPr="00D10AAA">
        <w:rPr>
          <w:rFonts w:ascii="KaiTi" w:eastAsia="KaiTi" w:hAnsi="KaiTi" w:hint="eastAsia"/>
          <w:sz w:val="24"/>
        </w:rPr>
        <w:t>202</w:t>
      </w:r>
      <w:r>
        <w:rPr>
          <w:rFonts w:ascii="KaiTi" w:eastAsia="KaiTi" w:hAnsi="KaiTi" w:hint="eastAsia"/>
          <w:sz w:val="24"/>
        </w:rPr>
        <w:t>6</w:t>
      </w:r>
      <w:r w:rsidRPr="00D10AAA">
        <w:rPr>
          <w:rFonts w:ascii="KaiTi" w:eastAsia="KaiTi" w:hAnsi="KaiTi" w:hint="eastAsia"/>
          <w:b/>
          <w:sz w:val="24"/>
        </w:rPr>
        <w:t>年</w:t>
      </w:r>
      <w:r>
        <w:rPr>
          <w:rFonts w:ascii="KaiTi" w:eastAsia="KaiTi" w:hAnsi="KaiTi" w:hint="eastAsia"/>
          <w:sz w:val="24"/>
        </w:rPr>
        <w:t>5</w:t>
      </w:r>
      <w:r w:rsidRPr="00D10AAA">
        <w:rPr>
          <w:rFonts w:ascii="KaiTi" w:eastAsia="KaiTi" w:hAnsi="KaiTi" w:hint="eastAsia"/>
          <w:b/>
          <w:sz w:val="24"/>
        </w:rPr>
        <w:t>月</w:t>
      </w:r>
      <w:r>
        <w:rPr>
          <w:rFonts w:ascii="KaiTi" w:eastAsia="KaiTi" w:hAnsi="KaiTi" w:hint="eastAsia"/>
          <w:sz w:val="24"/>
        </w:rPr>
        <w:t>4</w:t>
      </w:r>
      <w:r w:rsidRPr="00D10AAA">
        <w:rPr>
          <w:rFonts w:ascii="KaiTi" w:eastAsia="KaiTi" w:hAnsi="KaiTi" w:hint="eastAsia"/>
          <w:b/>
          <w:sz w:val="24"/>
        </w:rPr>
        <w:t>日至</w:t>
      </w:r>
      <w:r>
        <w:rPr>
          <w:rFonts w:ascii="KaiTi" w:eastAsia="KaiTi" w:hAnsi="KaiTi" w:hint="eastAsia"/>
          <w:sz w:val="24"/>
        </w:rPr>
        <w:t>8</w:t>
      </w:r>
      <w:r w:rsidRPr="00D10AAA">
        <w:rPr>
          <w:rFonts w:ascii="KaiTi" w:eastAsia="KaiTi" w:hAnsi="KaiTi" w:hint="eastAsia"/>
          <w:b/>
          <w:sz w:val="24"/>
        </w:rPr>
        <w:t>日，日内瓦</w:t>
      </w:r>
    </w:p>
    <w:p w14:paraId="7A007F24" w14:textId="77777777" w:rsidR="001E7E91" w:rsidRPr="00D10AAA" w:rsidRDefault="001E7E91" w:rsidP="00433FB2">
      <w:pPr>
        <w:spacing w:after="960" w:line="360" w:lineRule="auto"/>
        <w:rPr>
          <w:rFonts w:ascii="KaiTi" w:eastAsia="KaiTi" w:hAnsi="KaiTi" w:cs="Times New Roman"/>
          <w:sz w:val="24"/>
          <w:szCs w:val="32"/>
        </w:rPr>
      </w:pPr>
      <w:r w:rsidRPr="00D10AAA">
        <w:rPr>
          <w:rFonts w:ascii="KaiTi" w:eastAsia="KaiTi" w:hAnsi="KaiTi" w:cs="Times New Roman" w:hint="eastAsia"/>
          <w:sz w:val="24"/>
          <w:szCs w:val="32"/>
        </w:rPr>
        <w:t>主席总结</w:t>
      </w:r>
    </w:p>
    <w:p w14:paraId="14192D6C" w14:textId="77777777" w:rsidR="001E7E91"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iCs/>
        </w:rPr>
      </w:pPr>
      <w:r w:rsidRPr="009020D0">
        <w:rPr>
          <w:rFonts w:ascii="SimSun" w:hAnsi="SimSun" w:hint="eastAsia"/>
          <w:iCs/>
        </w:rPr>
        <w:t>发展与知识产权委员会（CDIP）第三十</w:t>
      </w:r>
      <w:r>
        <w:rPr>
          <w:rFonts w:ascii="SimSun" w:hAnsi="SimSun" w:hint="eastAsia"/>
          <w:iCs/>
        </w:rPr>
        <w:t>六</w:t>
      </w:r>
      <w:r w:rsidRPr="009020D0">
        <w:rPr>
          <w:rFonts w:ascii="SimSun" w:hAnsi="SimSun" w:hint="eastAsia"/>
          <w:iCs/>
        </w:rPr>
        <w:t>届会议于202</w:t>
      </w:r>
      <w:r>
        <w:rPr>
          <w:rFonts w:ascii="SimSun" w:hAnsi="SimSun" w:hint="eastAsia"/>
          <w:iCs/>
        </w:rPr>
        <w:t>6</w:t>
      </w:r>
      <w:r w:rsidRPr="009020D0">
        <w:rPr>
          <w:rFonts w:ascii="SimSun" w:hAnsi="SimSun" w:hint="eastAsia"/>
          <w:iCs/>
        </w:rPr>
        <w:t>年</w:t>
      </w:r>
      <w:r>
        <w:rPr>
          <w:rFonts w:ascii="SimSun" w:hAnsi="SimSun" w:hint="eastAsia"/>
          <w:iCs/>
        </w:rPr>
        <w:t>5</w:t>
      </w:r>
      <w:r w:rsidRPr="009020D0">
        <w:rPr>
          <w:rFonts w:ascii="SimSun" w:hAnsi="SimSun" w:hint="eastAsia"/>
          <w:iCs/>
        </w:rPr>
        <w:t>月</w:t>
      </w:r>
      <w:r>
        <w:rPr>
          <w:rFonts w:ascii="SimSun" w:hAnsi="SimSun" w:hint="eastAsia"/>
          <w:iCs/>
        </w:rPr>
        <w:t>4</w:t>
      </w:r>
      <w:r w:rsidRPr="009020D0">
        <w:rPr>
          <w:rFonts w:ascii="SimSun" w:hAnsi="SimSun" w:hint="eastAsia"/>
          <w:iCs/>
        </w:rPr>
        <w:t>日至</w:t>
      </w:r>
      <w:r>
        <w:rPr>
          <w:rFonts w:ascii="SimSun" w:hAnsi="SimSun" w:hint="eastAsia"/>
          <w:iCs/>
        </w:rPr>
        <w:t>8</w:t>
      </w:r>
      <w:r w:rsidRPr="009020D0">
        <w:rPr>
          <w:rFonts w:ascii="SimSun" w:hAnsi="SimSun" w:hint="eastAsia"/>
          <w:iCs/>
        </w:rPr>
        <w:t>日以混合形式举行。</w:t>
      </w:r>
      <w:r>
        <w:rPr>
          <w:rFonts w:ascii="SimSun" w:hAnsi="SimSun" w:hint="eastAsia"/>
          <w:iCs/>
        </w:rPr>
        <w:t>107</w:t>
      </w:r>
      <w:r w:rsidRPr="009020D0">
        <w:rPr>
          <w:rFonts w:ascii="SimSun" w:hAnsi="SimSun" w:hint="eastAsia"/>
          <w:iCs/>
        </w:rPr>
        <w:t>个成员国和</w:t>
      </w:r>
      <w:r>
        <w:rPr>
          <w:rFonts w:ascii="SimSun" w:hAnsi="SimSun" w:hint="eastAsia"/>
          <w:iCs/>
        </w:rPr>
        <w:t>28</w:t>
      </w:r>
      <w:r w:rsidRPr="009020D0">
        <w:rPr>
          <w:rFonts w:ascii="SimSun" w:hAnsi="SimSun" w:hint="eastAsia"/>
          <w:iCs/>
        </w:rPr>
        <w:t>个观察员出席了CDIP会议。世界知识产权组织（产权组织）区域和国家发展部门副总干事哈桑·克莱布先生宣布会议开幕。</w:t>
      </w:r>
    </w:p>
    <w:p w14:paraId="24F04322" w14:textId="77777777" w:rsidR="001E7E91"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iCs/>
        </w:rPr>
      </w:pPr>
      <w:bookmarkStart w:id="12" w:name="_Hlk214113663"/>
      <w:r w:rsidRPr="009020D0">
        <w:rPr>
          <w:rFonts w:ascii="SimSun" w:hAnsi="SimSun" w:hint="eastAsia"/>
          <w:iCs/>
        </w:rPr>
        <w:t>在议程第2项下，</w:t>
      </w:r>
      <w:r w:rsidRPr="00651EEC">
        <w:rPr>
          <w:rFonts w:ascii="SimSun" w:hAnsi="SimSun" w:hint="eastAsia"/>
          <w:iCs/>
        </w:rPr>
        <w:t>委员会选举吉布提常驻联合国及其他国际组织大使兼常驻代表卡德拉·艾哈迈德·哈桑女士阁下担任主席，选举巴西常驻世界贸易组织代表团参赞克里斯蒂娜·维埃拉·马查多·亚历山大女士和捷克共和国工业产权局国际和法律事务部律师埃夫热恩·马蒂内克先生担任副主席，任期一年，自CDIP第三十六届会议开始</w:t>
      </w:r>
      <w:r>
        <w:rPr>
          <w:rFonts w:ascii="SimSun" w:hAnsi="SimSun" w:hint="eastAsia"/>
          <w:iCs/>
        </w:rPr>
        <w:t>。</w:t>
      </w:r>
    </w:p>
    <w:p w14:paraId="304C285B" w14:textId="77777777" w:rsidR="001E7E91"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iCs/>
        </w:rPr>
      </w:pPr>
      <w:r>
        <w:rPr>
          <w:rFonts w:ascii="SimSun" w:hAnsi="SimSun" w:hint="eastAsia"/>
          <w:iCs/>
        </w:rPr>
        <w:t>在议程第3项下，委员会</w:t>
      </w:r>
      <w:r w:rsidRPr="009020D0">
        <w:rPr>
          <w:rFonts w:ascii="SimSun" w:hAnsi="SimSun" w:hint="eastAsia"/>
          <w:iCs/>
        </w:rPr>
        <w:t>通过了文件CDIP/3</w:t>
      </w:r>
      <w:r>
        <w:rPr>
          <w:rFonts w:ascii="SimSun" w:hAnsi="SimSun" w:hint="eastAsia"/>
          <w:iCs/>
        </w:rPr>
        <w:t>6</w:t>
      </w:r>
      <w:r w:rsidRPr="009020D0">
        <w:rPr>
          <w:rFonts w:ascii="SimSun" w:hAnsi="SimSun" w:hint="eastAsia"/>
          <w:iCs/>
        </w:rPr>
        <w:t>/1Prov.3中所载的议程草案。</w:t>
      </w:r>
      <w:bookmarkEnd w:id="12"/>
    </w:p>
    <w:p w14:paraId="74B4EF2A" w14:textId="77777777" w:rsidR="001E7E91"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rPr>
      </w:pPr>
      <w:bookmarkStart w:id="13" w:name="_Hlk214113686"/>
      <w:bookmarkStart w:id="14" w:name="_Hlk213406795"/>
      <w:r w:rsidRPr="009020D0">
        <w:rPr>
          <w:rFonts w:ascii="SimSun" w:hAnsi="SimSun" w:hint="eastAsia"/>
        </w:rPr>
        <w:t>在议程第</w:t>
      </w:r>
      <w:r>
        <w:rPr>
          <w:rFonts w:ascii="SimSun" w:hAnsi="SimSun" w:hint="eastAsia"/>
        </w:rPr>
        <w:t>4</w:t>
      </w:r>
      <w:r w:rsidRPr="009020D0">
        <w:rPr>
          <w:rFonts w:ascii="SimSun" w:hAnsi="SimSun" w:hint="eastAsia"/>
        </w:rPr>
        <w:t>项下，</w:t>
      </w:r>
      <w:r w:rsidRPr="009D559D">
        <w:rPr>
          <w:rFonts w:ascii="SimSun" w:hAnsi="SimSun" w:hint="eastAsia"/>
        </w:rPr>
        <w:t>委员会审议了文件CDIP/</w:t>
      </w:r>
      <w:r>
        <w:rPr>
          <w:rFonts w:ascii="SimSun" w:hAnsi="SimSun" w:hint="eastAsia"/>
        </w:rPr>
        <w:t>36</w:t>
      </w:r>
      <w:r w:rsidRPr="009D559D">
        <w:rPr>
          <w:rFonts w:ascii="SimSun" w:hAnsi="SimSun" w:hint="eastAsia"/>
        </w:rPr>
        <w:t>/3中所载的</w:t>
      </w:r>
      <w:r>
        <w:rPr>
          <w:rFonts w:ascii="SimSun" w:hAnsi="SimSun" w:hint="eastAsia"/>
        </w:rPr>
        <w:t>“</w:t>
      </w:r>
      <w:r w:rsidRPr="009D559D">
        <w:rPr>
          <w:rFonts w:ascii="SimSun" w:hAnsi="SimSun" w:hint="eastAsia"/>
        </w:rPr>
        <w:t>认可观察员与会”。</w:t>
      </w:r>
      <w:r w:rsidRPr="005F1079">
        <w:rPr>
          <w:rFonts w:ascii="SimSun" w:hAnsi="SimSun" w:hint="eastAsia"/>
        </w:rPr>
        <w:t>委员会决定临时认可</w:t>
      </w:r>
      <w:r>
        <w:rPr>
          <w:rFonts w:ascii="SimSun" w:hAnsi="SimSun" w:hint="eastAsia"/>
        </w:rPr>
        <w:t>以下两</w:t>
      </w:r>
      <w:r w:rsidRPr="005F1079">
        <w:rPr>
          <w:rFonts w:ascii="SimSun" w:hAnsi="SimSun" w:hint="eastAsia"/>
        </w:rPr>
        <w:t>个非政府组织参加会议：</w:t>
      </w:r>
      <w:r w:rsidRPr="00AD2FC5">
        <w:rPr>
          <w:rFonts w:ascii="SimSun" w:hAnsi="SimSun" w:hint="eastAsia"/>
        </w:rPr>
        <w:t>当地社区发展协会（LCDA）和黑</w:t>
      </w:r>
      <w:proofErr w:type="gramStart"/>
      <w:r w:rsidRPr="00AD2FC5">
        <w:rPr>
          <w:rFonts w:ascii="SimSun" w:hAnsi="SimSun" w:hint="eastAsia"/>
        </w:rPr>
        <w:t>狮法律</w:t>
      </w:r>
      <w:proofErr w:type="gramEnd"/>
      <w:r w:rsidRPr="00AD2FC5">
        <w:rPr>
          <w:rFonts w:ascii="SimSun" w:hAnsi="SimSun" w:hint="eastAsia"/>
        </w:rPr>
        <w:t>协会</w:t>
      </w:r>
      <w:r w:rsidRPr="005F1079">
        <w:rPr>
          <w:rFonts w:ascii="SimSun" w:hAnsi="SimSun" w:hint="eastAsia"/>
        </w:rPr>
        <w:t>。</w:t>
      </w:r>
    </w:p>
    <w:p w14:paraId="5C4822BB" w14:textId="77777777" w:rsidR="001E7E91"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rPr>
      </w:pPr>
      <w:r>
        <w:rPr>
          <w:rFonts w:ascii="SimSun" w:hAnsi="SimSun" w:hint="eastAsia"/>
        </w:rPr>
        <w:t>在议程第5项下，</w:t>
      </w:r>
      <w:r w:rsidRPr="009020D0">
        <w:rPr>
          <w:rFonts w:ascii="SimSun" w:hAnsi="SimSun" w:hint="eastAsia"/>
        </w:rPr>
        <w:t>委员会听取了一般性发言。</w:t>
      </w:r>
      <w:r w:rsidRPr="006C282C">
        <w:rPr>
          <w:rFonts w:ascii="SimSun" w:hAnsi="SimSun" w:hint="eastAsia"/>
        </w:rPr>
        <w:t>各代表团表示支持继续落实发展议程建议，并认可产权组织在将发展议程原则纳入其各项计划主流方面所做的宝贵工作。成员国还对产权组织的技术援助和能力建设举措以及发展议程项目表示赞赏，这些举措和项目继续为各地区带来切实利益。各代表团进一步重申了推进委员会工作的承诺</w:t>
      </w:r>
      <w:r w:rsidRPr="009020D0">
        <w:rPr>
          <w:rFonts w:ascii="SimSun" w:hAnsi="SimSun" w:hint="eastAsia"/>
        </w:rPr>
        <w:t>。</w:t>
      </w:r>
      <w:bookmarkEnd w:id="13"/>
    </w:p>
    <w:p w14:paraId="56693F2B" w14:textId="77777777" w:rsidR="001E7E91" w:rsidRDefault="001E7E91" w:rsidP="002F2EF8">
      <w:pPr>
        <w:pStyle w:val="ListParagraph"/>
        <w:keepNext/>
        <w:numPr>
          <w:ilvl w:val="0"/>
          <w:numId w:val="20"/>
        </w:numPr>
        <w:overflowPunct w:val="0"/>
        <w:spacing w:afterLines="50" w:after="120" w:line="340" w:lineRule="atLeast"/>
        <w:ind w:left="0" w:firstLine="0"/>
        <w:contextualSpacing w:val="0"/>
        <w:jc w:val="both"/>
        <w:rPr>
          <w:rFonts w:ascii="SimSun" w:hAnsi="SimSun"/>
          <w:iCs/>
        </w:rPr>
      </w:pPr>
      <w:bookmarkStart w:id="15" w:name="_Hlk214113824"/>
      <w:bookmarkEnd w:id="14"/>
      <w:r w:rsidRPr="009020D0">
        <w:rPr>
          <w:rFonts w:ascii="SimSun" w:hAnsi="SimSun" w:hint="eastAsia"/>
          <w:iCs/>
        </w:rPr>
        <w:lastRenderedPageBreak/>
        <w:t>在议程第</w:t>
      </w:r>
      <w:r>
        <w:rPr>
          <w:rFonts w:ascii="SimSun" w:hAnsi="SimSun" w:hint="eastAsia"/>
          <w:iCs/>
        </w:rPr>
        <w:t>6</w:t>
      </w:r>
      <w:r w:rsidRPr="009020D0">
        <w:rPr>
          <w:rFonts w:ascii="SimSun" w:hAnsi="SimSun" w:hint="eastAsia"/>
          <w:iCs/>
        </w:rPr>
        <w:t>项下，委员会审议了以下方面：</w:t>
      </w:r>
      <w:bookmarkEnd w:id="15"/>
    </w:p>
    <w:p w14:paraId="1EA9294B"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bookmarkStart w:id="16" w:name="_Hlk214113815"/>
      <w:r w:rsidRPr="002D4F92">
        <w:rPr>
          <w:rFonts w:ascii="SimSun" w:hAnsi="SimSun" w:hint="eastAsia"/>
          <w:bCs/>
          <w:szCs w:val="22"/>
        </w:rPr>
        <w:t>文件</w:t>
      </w:r>
      <w:r w:rsidRPr="002D4F92">
        <w:rPr>
          <w:rFonts w:ascii="SimSun" w:hAnsi="SimSun"/>
          <w:bCs/>
          <w:szCs w:val="22"/>
        </w:rPr>
        <w:t>CDIP/36/2</w:t>
      </w:r>
      <w:r w:rsidRPr="002D4F92">
        <w:rPr>
          <w:rFonts w:ascii="SimSun" w:hAnsi="SimSun" w:hint="eastAsia"/>
          <w:bCs/>
          <w:szCs w:val="22"/>
        </w:rPr>
        <w:t>所载的“</w:t>
      </w:r>
      <w:r w:rsidRPr="002D4F92">
        <w:rPr>
          <w:rFonts w:ascii="SimSun" w:hAnsi="SimSun"/>
          <w:bCs/>
          <w:szCs w:val="22"/>
        </w:rPr>
        <w:t>总干事关于发展议程落实情况的报告</w:t>
      </w:r>
      <w:r w:rsidRPr="002D4F92">
        <w:rPr>
          <w:rFonts w:ascii="SimSun" w:hAnsi="SimSun" w:hint="eastAsia"/>
          <w:bCs/>
          <w:szCs w:val="22"/>
        </w:rPr>
        <w:t>”。区域和国家发展部门副总干事哈桑</w:t>
      </w:r>
      <w:r w:rsidRPr="002D4F92">
        <w:rPr>
          <w:rFonts w:ascii="SimSun" w:hAnsi="SimSun"/>
          <w:bCs/>
          <w:szCs w:val="22"/>
        </w:rPr>
        <w:t>·</w:t>
      </w:r>
      <w:r w:rsidRPr="002D4F92">
        <w:rPr>
          <w:rFonts w:ascii="SimSun" w:hAnsi="SimSun" w:hint="eastAsia"/>
          <w:bCs/>
          <w:szCs w:val="22"/>
        </w:rPr>
        <w:t>克莱布先生代表总干事介绍了该报告。委员会注意到该文件及其附件所载的信息。</w:t>
      </w:r>
    </w:p>
    <w:p w14:paraId="5AA1DF76"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r w:rsidRPr="002D4F92">
        <w:rPr>
          <w:rFonts w:ascii="SimSun" w:hAnsi="SimSun" w:hint="eastAsia"/>
          <w:bCs/>
          <w:szCs w:val="22"/>
        </w:rPr>
        <w:t>文件</w:t>
      </w:r>
      <w:r w:rsidRPr="002D4F92">
        <w:rPr>
          <w:rFonts w:ascii="SimSun" w:hAnsi="SimSun"/>
          <w:bCs/>
          <w:szCs w:val="22"/>
        </w:rPr>
        <w:t>CDIP/36/4</w:t>
      </w:r>
      <w:r w:rsidRPr="002D4F92">
        <w:rPr>
          <w:rFonts w:ascii="SimSun" w:hAnsi="SimSun" w:hint="eastAsia"/>
          <w:bCs/>
          <w:szCs w:val="22"/>
        </w:rPr>
        <w:t>所载的“</w:t>
      </w:r>
      <w:r w:rsidRPr="002D4F92">
        <w:rPr>
          <w:rFonts w:ascii="SimSun" w:hAnsi="SimSun"/>
          <w:bCs/>
          <w:szCs w:val="22"/>
        </w:rPr>
        <w:t>关于产权组织对落实可持续发展目标及其相关具体目标所作贡献的报告</w:t>
      </w:r>
      <w:r w:rsidRPr="002D4F92">
        <w:rPr>
          <w:rFonts w:ascii="SimSun" w:hAnsi="SimSun" w:hint="eastAsia"/>
          <w:bCs/>
          <w:szCs w:val="22"/>
        </w:rPr>
        <w:t>”。全球挑战和伙伴关系部门助理总干事爱德华</w:t>
      </w:r>
      <w:r w:rsidRPr="002D4F92">
        <w:rPr>
          <w:rFonts w:ascii="SimSun" w:hAnsi="SimSun"/>
          <w:bCs/>
          <w:szCs w:val="22"/>
        </w:rPr>
        <w:t>·</w:t>
      </w:r>
      <w:r w:rsidRPr="002D4F92">
        <w:rPr>
          <w:rFonts w:ascii="SimSun" w:hAnsi="SimSun" w:hint="eastAsia"/>
          <w:bCs/>
          <w:szCs w:val="22"/>
        </w:rPr>
        <w:t>夸夸先生介绍了该报告。</w:t>
      </w:r>
      <w:r w:rsidRPr="002D4F92">
        <w:rPr>
          <w:rFonts w:ascii="SimSun" w:hAnsi="SimSun"/>
          <w:bCs/>
          <w:szCs w:val="22"/>
        </w:rPr>
        <w:t>夸夸先生重点介绍了</w:t>
      </w:r>
      <w:r w:rsidRPr="002D4F92">
        <w:rPr>
          <w:rFonts w:ascii="SimSun" w:hAnsi="SimSun" w:hint="eastAsia"/>
          <w:bCs/>
          <w:szCs w:val="22"/>
        </w:rPr>
        <w:t>产权组织</w:t>
      </w:r>
      <w:r w:rsidRPr="002D4F92">
        <w:rPr>
          <w:rFonts w:ascii="SimSun" w:hAnsi="SimSun"/>
          <w:bCs/>
          <w:szCs w:val="22"/>
        </w:rPr>
        <w:t>在2025年全年为落实《2030年议程》所开展的工作。</w:t>
      </w:r>
      <w:r w:rsidRPr="002D4F92">
        <w:rPr>
          <w:rFonts w:ascii="SimSun" w:hAnsi="SimSun" w:hint="eastAsia"/>
          <w:bCs/>
          <w:szCs w:val="22"/>
        </w:rPr>
        <w:t>委员会注意到该文件所载信息。</w:t>
      </w:r>
    </w:p>
    <w:p w14:paraId="0F069B12"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r w:rsidRPr="002D4F92">
        <w:rPr>
          <w:rFonts w:ascii="SimSun" w:hAnsi="SimSun" w:hint="eastAsia"/>
          <w:bCs/>
          <w:szCs w:val="22"/>
        </w:rPr>
        <w:t>文件</w:t>
      </w:r>
      <w:r w:rsidRPr="002D4F92">
        <w:rPr>
          <w:rFonts w:ascii="SimSun" w:hAnsi="SimSun"/>
          <w:bCs/>
          <w:szCs w:val="22"/>
        </w:rPr>
        <w:t>CDIP/36/6</w:t>
      </w:r>
      <w:r w:rsidRPr="002D4F92">
        <w:rPr>
          <w:rFonts w:ascii="SimSun" w:hAnsi="SimSun" w:hint="eastAsia"/>
          <w:bCs/>
          <w:szCs w:val="22"/>
        </w:rPr>
        <w:t>所载的“</w:t>
      </w:r>
      <w:r w:rsidRPr="002D4F92">
        <w:rPr>
          <w:rFonts w:ascii="SimSun" w:hAnsi="SimSun"/>
          <w:bCs/>
          <w:szCs w:val="22"/>
        </w:rPr>
        <w:t>关于通过知识产权增强小企业能力：制定在注册后阶段为地理标志或集体商标提供支持的战略的项目完成报告</w:t>
      </w:r>
      <w:r w:rsidRPr="002D4F92">
        <w:rPr>
          <w:rFonts w:ascii="SimSun" w:hAnsi="SimSun" w:hint="eastAsia"/>
          <w:bCs/>
          <w:szCs w:val="22"/>
        </w:rPr>
        <w:t>”。委员会注意到报告中提供的信息，并听取了各受益国分享的经验。</w:t>
      </w:r>
    </w:p>
    <w:p w14:paraId="0B77B5EB"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r w:rsidRPr="002D4F92">
        <w:rPr>
          <w:rFonts w:ascii="SimSun" w:hAnsi="SimSun" w:hint="eastAsia"/>
          <w:bCs/>
          <w:szCs w:val="22"/>
        </w:rPr>
        <w:t>文件</w:t>
      </w:r>
      <w:r w:rsidRPr="002D4F92">
        <w:rPr>
          <w:rFonts w:ascii="SimSun" w:hAnsi="SimSun"/>
          <w:bCs/>
          <w:szCs w:val="22"/>
        </w:rPr>
        <w:t>CDIP/36/7</w:t>
      </w:r>
      <w:r w:rsidRPr="002D4F92">
        <w:rPr>
          <w:rFonts w:ascii="SimSun" w:hAnsi="SimSun" w:hint="eastAsia"/>
          <w:bCs/>
          <w:szCs w:val="22"/>
        </w:rPr>
        <w:t>所载的“</w:t>
      </w:r>
      <w:r w:rsidRPr="002D4F92">
        <w:rPr>
          <w:rFonts w:ascii="SimSun" w:hAnsi="SimSun"/>
          <w:bCs/>
          <w:szCs w:val="22"/>
        </w:rPr>
        <w:t>关于通过知识产权增强小企业能力：制定在注册后阶段为地理标志或集体商标提供支持的战略的项目审评报告</w:t>
      </w:r>
      <w:r w:rsidRPr="002D4F92">
        <w:rPr>
          <w:rFonts w:ascii="SimSun" w:hAnsi="SimSun" w:hint="eastAsia"/>
          <w:bCs/>
          <w:szCs w:val="22"/>
        </w:rPr>
        <w:t>”。委员会感谢评估人提交了这份全面报</w:t>
      </w:r>
      <w:r>
        <w:rPr>
          <w:rFonts w:ascii="SimSun" w:hAnsi="SimSun" w:hint="cs"/>
          <w:bCs/>
          <w:szCs w:val="22"/>
        </w:rPr>
        <w:t>‍</w:t>
      </w:r>
      <w:r w:rsidRPr="002D4F92">
        <w:rPr>
          <w:rFonts w:ascii="SimSun" w:hAnsi="SimSun" w:hint="eastAsia"/>
          <w:bCs/>
          <w:szCs w:val="22"/>
        </w:rPr>
        <w:t>告。</w:t>
      </w:r>
    </w:p>
    <w:p w14:paraId="0A8AAA94"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r w:rsidRPr="002D4F92">
        <w:rPr>
          <w:rFonts w:ascii="SimSun" w:hAnsi="SimSun" w:hint="eastAsia"/>
          <w:bCs/>
          <w:szCs w:val="22"/>
        </w:rPr>
        <w:t>文件</w:t>
      </w:r>
      <w:r w:rsidRPr="002D4F92">
        <w:rPr>
          <w:rFonts w:ascii="SimSun" w:hAnsi="SimSun"/>
          <w:bCs/>
          <w:szCs w:val="22"/>
        </w:rPr>
        <w:t>CDIP/36/8</w:t>
      </w:r>
      <w:r w:rsidRPr="002D4F92">
        <w:rPr>
          <w:rFonts w:ascii="SimSun" w:hAnsi="SimSun" w:hint="eastAsia"/>
          <w:bCs/>
          <w:szCs w:val="22"/>
        </w:rPr>
        <w:t>所载的</w:t>
      </w:r>
      <w:r w:rsidRPr="002D4F92">
        <w:rPr>
          <w:rFonts w:ascii="SimSun" w:hAnsi="SimSun"/>
          <w:bCs/>
          <w:szCs w:val="22"/>
        </w:rPr>
        <w:t>“为知识产权审查员赋能和庆祝项目的完成报告”</w:t>
      </w:r>
      <w:r w:rsidRPr="002D4F92">
        <w:rPr>
          <w:rFonts w:ascii="SimSun" w:hAnsi="SimSun" w:hint="eastAsia"/>
          <w:bCs/>
          <w:szCs w:val="22"/>
        </w:rPr>
        <w:t>。委员会听取了经验分享，并注意到报告中提供的信息。各代表团对该项目的成功实施表示赞赏。</w:t>
      </w:r>
    </w:p>
    <w:p w14:paraId="04BE97B5"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r w:rsidRPr="002D4F92">
        <w:rPr>
          <w:rFonts w:ascii="SimSun" w:hAnsi="SimSun" w:hint="eastAsia"/>
          <w:bCs/>
          <w:szCs w:val="22"/>
        </w:rPr>
        <w:t>文件</w:t>
      </w:r>
      <w:r w:rsidRPr="002D4F92">
        <w:rPr>
          <w:rFonts w:ascii="SimSun" w:hAnsi="SimSun"/>
          <w:bCs/>
          <w:szCs w:val="22"/>
        </w:rPr>
        <w:t>CDIP/36/9</w:t>
      </w:r>
      <w:r w:rsidRPr="002D4F92">
        <w:rPr>
          <w:rFonts w:ascii="SimSun" w:hAnsi="SimSun" w:hint="eastAsia"/>
          <w:bCs/>
          <w:szCs w:val="22"/>
        </w:rPr>
        <w:t>所载的</w:t>
      </w:r>
      <w:r w:rsidRPr="002D4F92">
        <w:rPr>
          <w:rFonts w:ascii="SimSun" w:hAnsi="SimSun"/>
          <w:bCs/>
          <w:szCs w:val="22"/>
        </w:rPr>
        <w:t>“为知识产权审查员赋能和庆祝项目审评报告”</w:t>
      </w:r>
      <w:r w:rsidRPr="002D4F92">
        <w:rPr>
          <w:rFonts w:ascii="SimSun" w:hAnsi="SimSun" w:hint="eastAsia"/>
          <w:bCs/>
          <w:szCs w:val="22"/>
        </w:rPr>
        <w:t>。委员会注意到该文件所载的建议，并感谢评估人提交了这份全面报告。</w:t>
      </w:r>
    </w:p>
    <w:p w14:paraId="1ECEA71D"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r w:rsidRPr="002D4F92">
        <w:rPr>
          <w:rFonts w:ascii="SimSun" w:hAnsi="SimSun" w:hint="eastAsia"/>
          <w:bCs/>
          <w:szCs w:val="22"/>
        </w:rPr>
        <w:t>文件</w:t>
      </w:r>
      <w:r w:rsidRPr="002D4F92">
        <w:rPr>
          <w:rFonts w:ascii="SimSun" w:hAnsi="SimSun"/>
          <w:bCs/>
          <w:szCs w:val="22"/>
        </w:rPr>
        <w:t>CDIP/36/10</w:t>
      </w:r>
      <w:r w:rsidRPr="002D4F92">
        <w:rPr>
          <w:rFonts w:ascii="SimSun" w:hAnsi="SimSun" w:hint="eastAsia"/>
          <w:bCs/>
          <w:szCs w:val="22"/>
        </w:rPr>
        <w:t>所载的</w:t>
      </w:r>
      <w:r w:rsidRPr="002D4F92">
        <w:rPr>
          <w:rFonts w:ascii="SimSun" w:hAnsi="SimSun"/>
          <w:bCs/>
          <w:szCs w:val="22"/>
        </w:rPr>
        <w:t>“关于系统化统计数据并制定和实施对采用知识产权制度的影响进行评估的方法项目完成报告”</w:t>
      </w:r>
      <w:r w:rsidRPr="002D4F92">
        <w:rPr>
          <w:rFonts w:ascii="SimSun" w:hAnsi="SimSun" w:hint="eastAsia"/>
          <w:bCs/>
          <w:szCs w:val="22"/>
        </w:rPr>
        <w:t>。委员会听取了各受益国分享的经验，并注意到报告中提供的信息。各代表团对该项目的成功实施表示赞赏。</w:t>
      </w:r>
    </w:p>
    <w:p w14:paraId="78EDCB63"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r w:rsidRPr="002D4F92">
        <w:rPr>
          <w:rFonts w:ascii="SimSun" w:hAnsi="SimSun" w:hint="eastAsia"/>
          <w:bCs/>
          <w:szCs w:val="22"/>
        </w:rPr>
        <w:t>文件</w:t>
      </w:r>
      <w:r w:rsidRPr="002D4F92">
        <w:rPr>
          <w:rFonts w:ascii="SimSun" w:hAnsi="SimSun"/>
          <w:bCs/>
          <w:szCs w:val="22"/>
        </w:rPr>
        <w:t>CDIP/36/11</w:t>
      </w:r>
      <w:r w:rsidRPr="002D4F92">
        <w:rPr>
          <w:rFonts w:ascii="SimSun" w:hAnsi="SimSun" w:hint="eastAsia"/>
          <w:bCs/>
          <w:szCs w:val="22"/>
        </w:rPr>
        <w:t>所载的</w:t>
      </w:r>
      <w:r w:rsidRPr="002D4F92">
        <w:rPr>
          <w:rFonts w:ascii="SimSun" w:hAnsi="SimSun"/>
          <w:bCs/>
          <w:szCs w:val="22"/>
        </w:rPr>
        <w:t>“关于系统化统计数据并制定和实施对采用知识产权制度的影响进行评估的方法项目审评报告</w:t>
      </w:r>
      <w:r w:rsidRPr="002D4F92">
        <w:rPr>
          <w:rFonts w:ascii="SimSun" w:hAnsi="SimSun" w:hint="eastAsia"/>
          <w:bCs/>
          <w:szCs w:val="22"/>
        </w:rPr>
        <w:t>”。委员会注意到该文件所载的建议，并感谢评估人提交了这份全面报告。委员会要求秘书处将项目成果纳入其工作主流。</w:t>
      </w:r>
    </w:p>
    <w:p w14:paraId="55A09C96"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r w:rsidRPr="002D4F92">
        <w:rPr>
          <w:rFonts w:ascii="SimSun" w:hAnsi="SimSun" w:hint="eastAsia"/>
          <w:bCs/>
          <w:szCs w:val="22"/>
        </w:rPr>
        <w:t>文件</w:t>
      </w:r>
      <w:r w:rsidRPr="002D4F92">
        <w:rPr>
          <w:rFonts w:ascii="SimSun" w:hAnsi="SimSun"/>
          <w:bCs/>
          <w:szCs w:val="22"/>
        </w:rPr>
        <w:t>CDIP/36/12</w:t>
      </w:r>
      <w:r w:rsidRPr="002D4F92">
        <w:rPr>
          <w:rFonts w:ascii="SimSun" w:hAnsi="SimSun" w:hint="eastAsia"/>
          <w:bCs/>
          <w:szCs w:val="22"/>
        </w:rPr>
        <w:t>所载的“</w:t>
      </w:r>
      <w:r w:rsidRPr="002D4F92">
        <w:rPr>
          <w:rFonts w:ascii="SimSun" w:hAnsi="SimSun"/>
          <w:bCs/>
          <w:szCs w:val="22"/>
        </w:rPr>
        <w:t>关于推动发展中国家的创意产业在数字时代运用知识产权的项目完成报告</w:t>
      </w:r>
      <w:r w:rsidRPr="002D4F92">
        <w:rPr>
          <w:rFonts w:ascii="SimSun" w:hAnsi="SimSun" w:hint="eastAsia"/>
          <w:bCs/>
          <w:szCs w:val="22"/>
        </w:rPr>
        <w:t>”。各代表团对该项目的成功实施表示赞赏。委员会听取了各受益国分享的经验，并注意到报告中提供的信息。</w:t>
      </w:r>
    </w:p>
    <w:p w14:paraId="0DA3F7A5" w14:textId="77777777" w:rsidR="001E7E91" w:rsidRPr="002D4F92" w:rsidRDefault="001E7E91" w:rsidP="001E7E91">
      <w:pPr>
        <w:pStyle w:val="ListParagraph"/>
        <w:numPr>
          <w:ilvl w:val="1"/>
          <w:numId w:val="16"/>
        </w:numPr>
        <w:overflowPunct w:val="0"/>
        <w:spacing w:afterLines="50" w:after="120" w:line="340" w:lineRule="atLeast"/>
        <w:ind w:left="547" w:firstLine="0"/>
        <w:contextualSpacing w:val="0"/>
        <w:jc w:val="both"/>
        <w:rPr>
          <w:rFonts w:ascii="SimSun" w:hAnsi="SimSun"/>
          <w:bCs/>
          <w:szCs w:val="22"/>
        </w:rPr>
      </w:pPr>
      <w:r w:rsidRPr="002D4F92">
        <w:rPr>
          <w:rFonts w:ascii="SimSun" w:hAnsi="SimSun" w:hint="eastAsia"/>
          <w:bCs/>
          <w:szCs w:val="22"/>
        </w:rPr>
        <w:t>文件</w:t>
      </w:r>
      <w:r w:rsidRPr="002D4F92">
        <w:rPr>
          <w:rFonts w:ascii="SimSun" w:hAnsi="SimSun"/>
          <w:bCs/>
          <w:szCs w:val="22"/>
        </w:rPr>
        <w:t>CDIP/36/13</w:t>
      </w:r>
      <w:r w:rsidRPr="002D4F92">
        <w:rPr>
          <w:rFonts w:ascii="SimSun" w:hAnsi="SimSun" w:hint="eastAsia"/>
          <w:bCs/>
          <w:szCs w:val="22"/>
        </w:rPr>
        <w:t>所载的“</w:t>
      </w:r>
      <w:r w:rsidRPr="002D4F92">
        <w:rPr>
          <w:rFonts w:ascii="SimSun" w:hAnsi="SimSun"/>
          <w:bCs/>
          <w:szCs w:val="22"/>
        </w:rPr>
        <w:t>关于推动发展中国家的创意产业在数字时代运用知识产权的项目审评报告</w:t>
      </w:r>
      <w:r w:rsidRPr="002D4F92">
        <w:rPr>
          <w:rFonts w:ascii="SimSun" w:hAnsi="SimSun" w:hint="eastAsia"/>
          <w:bCs/>
          <w:szCs w:val="22"/>
        </w:rPr>
        <w:t>”。委员会注意到该文件所载的建议，并感谢评估人提交了这份全面报告。</w:t>
      </w:r>
    </w:p>
    <w:p w14:paraId="66601D8D" w14:textId="77777777" w:rsidR="001E7E91" w:rsidRPr="00A809E8"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iCs/>
        </w:rPr>
      </w:pPr>
      <w:r w:rsidRPr="00A809E8">
        <w:rPr>
          <w:rFonts w:ascii="SimSun" w:hAnsi="SimSun" w:hint="eastAsia"/>
          <w:iCs/>
        </w:rPr>
        <w:t>在关于“产权组织在合作促进发展领域的技术援助”的议程第6(</w:t>
      </w:r>
      <w:proofErr w:type="spellStart"/>
      <w:r w:rsidRPr="00A809E8">
        <w:rPr>
          <w:rFonts w:ascii="SimSun" w:hAnsi="SimSun" w:hint="eastAsia"/>
          <w:iCs/>
        </w:rPr>
        <w:t>i</w:t>
      </w:r>
      <w:proofErr w:type="spellEnd"/>
      <w:r w:rsidRPr="00A809E8">
        <w:rPr>
          <w:rFonts w:ascii="SimSun" w:hAnsi="SimSun" w:hint="eastAsia"/>
          <w:iCs/>
        </w:rPr>
        <w:t>)项下，委员会继续讨论了文件CDIP/33/4和</w:t>
      </w:r>
      <w:r w:rsidRPr="00A809E8">
        <w:rPr>
          <w:rFonts w:ascii="SimSun" w:hAnsi="SimSun" w:hint="eastAsia"/>
        </w:rPr>
        <w:t>CDIP</w:t>
      </w:r>
      <w:r w:rsidRPr="00A809E8">
        <w:rPr>
          <w:rFonts w:ascii="SimSun" w:hAnsi="SimSun" w:hint="eastAsia"/>
          <w:iCs/>
        </w:rPr>
        <w:t>/33/4 Corr.中所载的“产权组织合作促进发展领域技术援助独立外部审查”、文件CDIP/34/8中所载的“秘书处就产权组织技术援助独立外部审查的建议情况</w:t>
      </w:r>
      <w:proofErr w:type="gramStart"/>
      <w:r w:rsidRPr="00A809E8">
        <w:rPr>
          <w:rFonts w:ascii="SimSun" w:hAnsi="SimSun" w:hint="eastAsia"/>
          <w:iCs/>
        </w:rPr>
        <w:t>作出</w:t>
      </w:r>
      <w:proofErr w:type="gramEnd"/>
      <w:r w:rsidRPr="00A809E8">
        <w:rPr>
          <w:rFonts w:ascii="SimSun" w:hAnsi="SimSun" w:hint="eastAsia"/>
          <w:iCs/>
        </w:rPr>
        <w:t>的回应”和文件CDIP/35/14中所载的“成员国就产权组织技术援助独立外部审查的建议</w:t>
      </w:r>
      <w:proofErr w:type="gramStart"/>
      <w:r w:rsidRPr="00A809E8">
        <w:rPr>
          <w:rFonts w:ascii="SimSun" w:hAnsi="SimSun" w:hint="eastAsia"/>
          <w:iCs/>
        </w:rPr>
        <w:t>作出</w:t>
      </w:r>
      <w:proofErr w:type="gramEnd"/>
      <w:r w:rsidRPr="00A809E8">
        <w:rPr>
          <w:rFonts w:ascii="SimSun" w:hAnsi="SimSun" w:hint="eastAsia"/>
          <w:iCs/>
        </w:rPr>
        <w:t>的回应”。</w:t>
      </w:r>
      <w:r w:rsidRPr="00CE4214">
        <w:rPr>
          <w:rFonts w:ascii="SimSun" w:hAnsi="SimSun" w:hint="eastAsia"/>
        </w:rPr>
        <w:t>委员会注意到上述文件中的信息，并请秘书处继续在此领域开展工作。</w:t>
      </w:r>
    </w:p>
    <w:p w14:paraId="105A954C" w14:textId="77777777" w:rsidR="001E7E91" w:rsidRPr="00A809E8" w:rsidRDefault="001E7E91" w:rsidP="002F2EF8">
      <w:pPr>
        <w:pStyle w:val="ListParagraph"/>
        <w:keepNext/>
        <w:numPr>
          <w:ilvl w:val="0"/>
          <w:numId w:val="20"/>
        </w:numPr>
        <w:overflowPunct w:val="0"/>
        <w:spacing w:afterLines="50" w:after="120" w:line="340" w:lineRule="atLeast"/>
        <w:ind w:left="0" w:firstLine="0"/>
        <w:contextualSpacing w:val="0"/>
        <w:jc w:val="both"/>
        <w:rPr>
          <w:rFonts w:ascii="SimSun" w:hAnsi="SimSun"/>
          <w:iCs/>
        </w:rPr>
      </w:pPr>
      <w:r w:rsidRPr="00A809E8">
        <w:rPr>
          <w:rFonts w:ascii="SimSun" w:hAnsi="SimSun" w:hint="eastAsia"/>
          <w:iCs/>
        </w:rPr>
        <w:lastRenderedPageBreak/>
        <w:t>在议程第</w:t>
      </w:r>
      <w:r w:rsidRPr="00A809E8">
        <w:rPr>
          <w:rFonts w:ascii="SimSun" w:hAnsi="SimSun"/>
          <w:iCs/>
        </w:rPr>
        <w:t>7</w:t>
      </w:r>
      <w:r w:rsidRPr="00A809E8">
        <w:rPr>
          <w:rFonts w:ascii="SimSun" w:hAnsi="SimSun" w:hint="eastAsia"/>
        </w:rPr>
        <w:t>项下</w:t>
      </w:r>
      <w:r w:rsidRPr="00A809E8">
        <w:rPr>
          <w:rFonts w:ascii="SimSun" w:hAnsi="SimSun" w:hint="eastAsia"/>
          <w:iCs/>
        </w:rPr>
        <w:t>，委员会审议了关于落实已通过建议的工作计划，具体如下：</w:t>
      </w:r>
    </w:p>
    <w:p w14:paraId="7E1E4DBC" w14:textId="77777777" w:rsidR="001E7E91" w:rsidRPr="00A809E8" w:rsidRDefault="001E7E91" w:rsidP="001E7E91">
      <w:pPr>
        <w:pStyle w:val="ListParagraph"/>
        <w:numPr>
          <w:ilvl w:val="1"/>
          <w:numId w:val="17"/>
        </w:numPr>
        <w:overflowPunct w:val="0"/>
        <w:spacing w:afterLines="50" w:after="120" w:line="340" w:lineRule="atLeast"/>
        <w:contextualSpacing w:val="0"/>
        <w:jc w:val="both"/>
        <w:rPr>
          <w:rFonts w:ascii="SimSun" w:hAnsi="SimSun"/>
          <w:iCs/>
        </w:rPr>
      </w:pPr>
      <w:r w:rsidRPr="00A809E8">
        <w:rPr>
          <w:rFonts w:ascii="SimSun" w:hAnsi="SimSun" w:hint="eastAsia"/>
          <w:iCs/>
        </w:rPr>
        <w:t>继续讨论文件CDIP/29/6和CDIP/29/6 Corr.中所载的“已通过的独立审查建议的实施情况——秘书处更新的提案和成员国的意见”。</w:t>
      </w:r>
      <w:r w:rsidRPr="00BE1383">
        <w:rPr>
          <w:rFonts w:ascii="SimSun" w:hAnsi="SimSun" w:hint="eastAsia"/>
        </w:rPr>
        <w:t>委员会注意到该文件</w:t>
      </w:r>
      <w:r w:rsidRPr="00BE1383">
        <w:rPr>
          <w:rFonts w:ascii="SimSun" w:hAnsi="SimSun" w:hint="eastAsia"/>
          <w:iCs/>
        </w:rPr>
        <w:t>和成员国发表的评论意见</w:t>
      </w:r>
      <w:r w:rsidRPr="00BE1383">
        <w:rPr>
          <w:rFonts w:ascii="SimSun" w:hAnsi="SimSun" w:hint="eastAsia"/>
        </w:rPr>
        <w:t>，并决定在下届会议上继续</w:t>
      </w:r>
      <w:r w:rsidRPr="00BE1383">
        <w:rPr>
          <w:rFonts w:ascii="SimSun" w:hAnsi="SimSun" w:hint="eastAsia"/>
          <w:iCs/>
        </w:rPr>
        <w:t>对</w:t>
      </w:r>
      <w:r w:rsidRPr="00BE1383">
        <w:rPr>
          <w:rFonts w:ascii="SimSun" w:hAnsi="SimSun" w:hint="eastAsia"/>
        </w:rPr>
        <w:t>秘书处提出的战略</w:t>
      </w:r>
      <w:r w:rsidRPr="00BE1383">
        <w:rPr>
          <w:rFonts w:ascii="SimSun" w:hAnsi="SimSun"/>
        </w:rPr>
        <w:t>1</w:t>
      </w:r>
      <w:r w:rsidRPr="00BE1383">
        <w:rPr>
          <w:rFonts w:ascii="SimSun" w:hAnsi="SimSun" w:hint="eastAsia"/>
          <w:iCs/>
        </w:rPr>
        <w:t>进行实质性讨论</w:t>
      </w:r>
      <w:r w:rsidRPr="00BE1383">
        <w:rPr>
          <w:rFonts w:ascii="SimSun" w:hAnsi="SimSun" w:hint="eastAsia"/>
        </w:rPr>
        <w:t>。</w:t>
      </w:r>
    </w:p>
    <w:p w14:paraId="6B993049" w14:textId="77777777" w:rsidR="001E7E91" w:rsidRPr="005B371D" w:rsidRDefault="001E7E91" w:rsidP="001E7E91">
      <w:pPr>
        <w:pStyle w:val="ListParagraph"/>
        <w:numPr>
          <w:ilvl w:val="1"/>
          <w:numId w:val="17"/>
        </w:numPr>
        <w:overflowPunct w:val="0"/>
        <w:spacing w:afterLines="50" w:after="120" w:line="340" w:lineRule="atLeast"/>
        <w:contextualSpacing w:val="0"/>
        <w:jc w:val="both"/>
        <w:rPr>
          <w:rFonts w:ascii="SimSun" w:hAnsi="SimSun"/>
          <w:iCs/>
        </w:rPr>
      </w:pPr>
      <w:r w:rsidRPr="005B371D">
        <w:rPr>
          <w:rFonts w:ascii="SimSun" w:hAnsi="SimSun" w:hint="eastAsia"/>
          <w:iCs/>
        </w:rPr>
        <w:t>文件</w:t>
      </w:r>
      <w:r w:rsidRPr="005B371D">
        <w:rPr>
          <w:rFonts w:ascii="SimSun" w:hAnsi="SimSun"/>
          <w:iCs/>
        </w:rPr>
        <w:t>CDIP/36/14</w:t>
      </w:r>
      <w:r w:rsidRPr="005B371D">
        <w:rPr>
          <w:rFonts w:ascii="SimSun" w:hAnsi="SimSun" w:hint="eastAsia"/>
          <w:iCs/>
        </w:rPr>
        <w:t>所载的“经修订的利用知识产权制度促进气候适应能力项目——多米尼克提交的项目提案”。成员国就项目提案发表了评论意见。委员会决定在下届会议上继续讨论。</w:t>
      </w:r>
    </w:p>
    <w:p w14:paraId="6EDE5E9F" w14:textId="77777777" w:rsidR="001E7E91" w:rsidRPr="00A809E8" w:rsidRDefault="001E7E91" w:rsidP="001E7E91">
      <w:pPr>
        <w:pStyle w:val="ListParagraph"/>
        <w:numPr>
          <w:ilvl w:val="1"/>
          <w:numId w:val="17"/>
        </w:numPr>
        <w:overflowPunct w:val="0"/>
        <w:spacing w:afterLines="50" w:after="120" w:line="340" w:lineRule="atLeast"/>
        <w:contextualSpacing w:val="0"/>
        <w:jc w:val="both"/>
        <w:rPr>
          <w:rFonts w:ascii="SimSun" w:hAnsi="SimSun"/>
          <w:iCs/>
        </w:rPr>
      </w:pPr>
      <w:r w:rsidRPr="00A809E8">
        <w:rPr>
          <w:rFonts w:ascii="SimSun" w:hAnsi="SimSun" w:hint="eastAsia"/>
          <w:iCs/>
        </w:rPr>
        <w:t>文件</w:t>
      </w:r>
      <w:r w:rsidRPr="00A809E8">
        <w:rPr>
          <w:rFonts w:ascii="SimSun" w:hAnsi="SimSun"/>
          <w:iCs/>
        </w:rPr>
        <w:t>CDIP/36/15</w:t>
      </w:r>
      <w:r>
        <w:rPr>
          <w:rFonts w:ascii="SimSun" w:hAnsi="SimSun" w:hint="eastAsia"/>
          <w:iCs/>
        </w:rPr>
        <w:t xml:space="preserve"> Rev.</w:t>
      </w:r>
      <w:r w:rsidRPr="00A809E8">
        <w:rPr>
          <w:rFonts w:ascii="SimSun" w:hAnsi="SimSun" w:hint="eastAsia"/>
          <w:iCs/>
        </w:rPr>
        <w:t>所载的“经修订的通过知识产权</w:t>
      </w:r>
      <w:r>
        <w:rPr>
          <w:rFonts w:ascii="SimSun" w:hAnsi="SimSun" w:hint="eastAsia"/>
          <w:iCs/>
        </w:rPr>
        <w:t>增强</w:t>
      </w:r>
      <w:r w:rsidRPr="00A809E8">
        <w:rPr>
          <w:rFonts w:ascii="SimSun" w:hAnsi="SimSun" w:hint="eastAsia"/>
          <w:iCs/>
        </w:rPr>
        <w:t>手工艺工匠</w:t>
      </w:r>
      <w:r>
        <w:rPr>
          <w:rFonts w:ascii="SimSun" w:hAnsi="SimSun" w:hint="eastAsia"/>
          <w:iCs/>
        </w:rPr>
        <w:t>能力</w:t>
      </w:r>
      <w:r w:rsidRPr="00A809E8">
        <w:rPr>
          <w:rFonts w:ascii="SimSun" w:hAnsi="SimSun" w:hint="eastAsia"/>
          <w:iCs/>
        </w:rPr>
        <w:t>项目——委内瑞拉提交的项目提案”。委员会批准了根据成员国所提的评论意见而修订的该项目，要求秘书处按照项目文件的设想开始实施。</w:t>
      </w:r>
    </w:p>
    <w:p w14:paraId="63E0EE93" w14:textId="77777777" w:rsidR="001E7E91" w:rsidRPr="00A809E8" w:rsidRDefault="001E7E91" w:rsidP="001E7E91">
      <w:pPr>
        <w:pStyle w:val="ListParagraph"/>
        <w:numPr>
          <w:ilvl w:val="1"/>
          <w:numId w:val="17"/>
        </w:numPr>
        <w:overflowPunct w:val="0"/>
        <w:spacing w:afterLines="50" w:after="120" w:line="340" w:lineRule="atLeast"/>
        <w:contextualSpacing w:val="0"/>
        <w:jc w:val="both"/>
        <w:rPr>
          <w:rFonts w:ascii="SimSun" w:hAnsi="SimSun"/>
          <w:iCs/>
        </w:rPr>
      </w:pPr>
      <w:r w:rsidRPr="00A809E8">
        <w:rPr>
          <w:rFonts w:ascii="SimSun" w:hAnsi="SimSun" w:hint="eastAsia"/>
          <w:iCs/>
        </w:rPr>
        <w:t>文件</w:t>
      </w:r>
      <w:r w:rsidRPr="00A809E8">
        <w:rPr>
          <w:rFonts w:ascii="SimSun" w:hAnsi="SimSun"/>
          <w:iCs/>
        </w:rPr>
        <w:t>CDIP/36/16</w:t>
      </w:r>
      <w:r w:rsidRPr="00A809E8">
        <w:rPr>
          <w:rFonts w:ascii="SimSun" w:hAnsi="SimSun" w:hint="eastAsia"/>
          <w:iCs/>
        </w:rPr>
        <w:t>所载的“</w:t>
      </w:r>
      <w:r w:rsidRPr="00A809E8">
        <w:rPr>
          <w:rFonts w:ascii="SimSun" w:hAnsi="SimSun"/>
          <w:iCs/>
        </w:rPr>
        <w:t>经修订的关于制定战略和工具以解决假冒商标商品跨境贸易问题的项目——联合王国提交、莱索托、摩尔多瓦共和国、沙特阿拉伯和泰国作为共同提案国的项目提案</w:t>
      </w:r>
      <w:r w:rsidRPr="00A809E8">
        <w:rPr>
          <w:rFonts w:ascii="SimSun" w:hAnsi="SimSun" w:hint="eastAsia"/>
          <w:iCs/>
        </w:rPr>
        <w:t>”。</w:t>
      </w:r>
      <w:r w:rsidRPr="00A809E8">
        <w:rPr>
          <w:rFonts w:ascii="SimSun" w:hAnsi="SimSun"/>
          <w:iCs/>
        </w:rPr>
        <w:t>应</w:t>
      </w:r>
      <w:r w:rsidRPr="00A809E8">
        <w:rPr>
          <w:rFonts w:ascii="SimSun" w:hAnsi="SimSun" w:hint="eastAsia"/>
          <w:iCs/>
        </w:rPr>
        <w:t>联合王国</w:t>
      </w:r>
      <w:r w:rsidRPr="00A809E8">
        <w:rPr>
          <w:rFonts w:ascii="SimSun" w:hAnsi="SimSun"/>
          <w:iCs/>
        </w:rPr>
        <w:t>代表团及联合提案方的请求，委员会决定将关于</w:t>
      </w:r>
      <w:r w:rsidRPr="00A809E8">
        <w:rPr>
          <w:rFonts w:ascii="SimSun" w:hAnsi="SimSun" w:hint="eastAsia"/>
          <w:iCs/>
        </w:rPr>
        <w:t>经</w:t>
      </w:r>
      <w:r w:rsidRPr="00A809E8">
        <w:rPr>
          <w:rFonts w:ascii="SimSun" w:hAnsi="SimSun"/>
          <w:iCs/>
        </w:rPr>
        <w:t>修订项目提案的讨论推迟至未来</w:t>
      </w:r>
      <w:r w:rsidRPr="00A809E8">
        <w:rPr>
          <w:rFonts w:ascii="SimSun" w:hAnsi="SimSun" w:hint="eastAsia"/>
          <w:iCs/>
        </w:rPr>
        <w:t>的</w:t>
      </w:r>
      <w:r w:rsidRPr="00A809E8">
        <w:rPr>
          <w:rFonts w:ascii="SimSun" w:hAnsi="SimSun"/>
          <w:iCs/>
        </w:rPr>
        <w:t>CDIP</w:t>
      </w:r>
      <w:r w:rsidRPr="00A809E8">
        <w:rPr>
          <w:rFonts w:ascii="SimSun" w:hAnsi="SimSun" w:hint="eastAsia"/>
          <w:iCs/>
        </w:rPr>
        <w:t>届</w:t>
      </w:r>
      <w:r w:rsidRPr="00A809E8">
        <w:rPr>
          <w:rFonts w:ascii="SimSun" w:hAnsi="SimSun"/>
          <w:iCs/>
        </w:rPr>
        <w:t>会。</w:t>
      </w:r>
    </w:p>
    <w:p w14:paraId="472D5E22" w14:textId="77777777" w:rsidR="001E7E91" w:rsidRPr="00A809E8" w:rsidRDefault="001E7E91" w:rsidP="001E7E91">
      <w:pPr>
        <w:pStyle w:val="ListParagraph"/>
        <w:numPr>
          <w:ilvl w:val="1"/>
          <w:numId w:val="17"/>
        </w:numPr>
        <w:overflowPunct w:val="0"/>
        <w:spacing w:afterLines="50" w:after="120" w:line="340" w:lineRule="atLeast"/>
        <w:contextualSpacing w:val="0"/>
        <w:jc w:val="both"/>
        <w:rPr>
          <w:rFonts w:ascii="SimSun" w:hAnsi="SimSun"/>
          <w:iCs/>
        </w:rPr>
      </w:pPr>
      <w:r w:rsidRPr="00A809E8">
        <w:rPr>
          <w:rFonts w:ascii="SimSun" w:hAnsi="SimSun" w:hint="eastAsia"/>
          <w:iCs/>
        </w:rPr>
        <w:t>文件</w:t>
      </w:r>
      <w:r w:rsidRPr="00A809E8">
        <w:rPr>
          <w:rFonts w:ascii="SimSun" w:hAnsi="SimSun"/>
          <w:iCs/>
        </w:rPr>
        <w:t>CDIP/36/17</w:t>
      </w:r>
      <w:r w:rsidRPr="00A809E8">
        <w:rPr>
          <w:rFonts w:ascii="SimSun" w:hAnsi="SimSun" w:hint="eastAsia"/>
          <w:iCs/>
        </w:rPr>
        <w:t>所载的“</w:t>
      </w:r>
      <w:r w:rsidRPr="00A809E8">
        <w:rPr>
          <w:rFonts w:ascii="SimSun" w:hAnsi="SimSun"/>
          <w:iCs/>
        </w:rPr>
        <w:t>发展中国家视觉艺术和设计创作过程中知识产权与人工智能能力建设项目——智利提交的项目提案</w:t>
      </w:r>
      <w:r w:rsidRPr="00A809E8">
        <w:rPr>
          <w:rFonts w:ascii="SimSun" w:hAnsi="SimSun" w:hint="eastAsia"/>
          <w:iCs/>
        </w:rPr>
        <w:t>”。委员会同意在下届会议上继续讨论该项目提案。</w:t>
      </w:r>
    </w:p>
    <w:p w14:paraId="32812B4C" w14:textId="77777777" w:rsidR="001E7E91" w:rsidRPr="00A809E8" w:rsidRDefault="001E7E91" w:rsidP="001E7E91">
      <w:pPr>
        <w:pStyle w:val="ListParagraph"/>
        <w:numPr>
          <w:ilvl w:val="1"/>
          <w:numId w:val="17"/>
        </w:numPr>
        <w:overflowPunct w:val="0"/>
        <w:spacing w:afterLines="50" w:after="120" w:line="340" w:lineRule="atLeast"/>
        <w:contextualSpacing w:val="0"/>
        <w:jc w:val="both"/>
        <w:rPr>
          <w:rFonts w:ascii="SimSun" w:hAnsi="SimSun"/>
          <w:iCs/>
        </w:rPr>
      </w:pPr>
      <w:r w:rsidRPr="00A809E8">
        <w:rPr>
          <w:rFonts w:ascii="SimSun" w:hAnsi="SimSun" w:hint="eastAsia"/>
          <w:iCs/>
        </w:rPr>
        <w:t>文件</w:t>
      </w:r>
      <w:r w:rsidRPr="00A809E8">
        <w:rPr>
          <w:rFonts w:ascii="SimSun" w:hAnsi="SimSun"/>
          <w:iCs/>
        </w:rPr>
        <w:t>CDIP/36/18</w:t>
      </w:r>
      <w:r w:rsidRPr="00A809E8">
        <w:rPr>
          <w:rFonts w:ascii="SimSun" w:hAnsi="SimSun" w:hint="eastAsia"/>
          <w:iCs/>
        </w:rPr>
        <w:t>所载的“</w:t>
      </w:r>
      <w:r w:rsidRPr="00A809E8">
        <w:rPr>
          <w:rFonts w:ascii="SimSun" w:hAnsi="SimSun"/>
          <w:iCs/>
        </w:rPr>
        <w:t>开发知识产权估值与商业化机制项目——中亚、高加索和东欧国家（CACEEC）集团提交的项目提案</w:t>
      </w:r>
      <w:r w:rsidRPr="00A809E8">
        <w:rPr>
          <w:rFonts w:ascii="SimSun" w:hAnsi="SimSun" w:hint="eastAsia"/>
          <w:iCs/>
        </w:rPr>
        <w:t>”。委员会注意到该提案并请秘书处根据成员国提出的评论意见，与提案方合作，进一步完善该提案，以供下届CDIP会议审议。</w:t>
      </w:r>
    </w:p>
    <w:p w14:paraId="2066E07F" w14:textId="77777777" w:rsidR="001E7E91" w:rsidRPr="00A809E8" w:rsidRDefault="001E7E91" w:rsidP="001E7E91">
      <w:pPr>
        <w:pStyle w:val="ListParagraph"/>
        <w:numPr>
          <w:ilvl w:val="1"/>
          <w:numId w:val="17"/>
        </w:numPr>
        <w:overflowPunct w:val="0"/>
        <w:spacing w:afterLines="50" w:after="120" w:line="340" w:lineRule="atLeast"/>
        <w:contextualSpacing w:val="0"/>
        <w:jc w:val="both"/>
        <w:rPr>
          <w:rFonts w:ascii="SimSun" w:hAnsi="SimSun"/>
          <w:iCs/>
        </w:rPr>
      </w:pPr>
      <w:r w:rsidRPr="00A809E8">
        <w:rPr>
          <w:rFonts w:ascii="SimSun" w:hAnsi="SimSun" w:hint="eastAsia"/>
          <w:iCs/>
        </w:rPr>
        <w:t>文件</w:t>
      </w:r>
      <w:r w:rsidRPr="00A809E8">
        <w:rPr>
          <w:rFonts w:ascii="SimSun" w:hAnsi="SimSun"/>
          <w:iCs/>
        </w:rPr>
        <w:t>CDIP/36/INF/2</w:t>
      </w:r>
      <w:r w:rsidRPr="00A809E8">
        <w:rPr>
          <w:rFonts w:ascii="SimSun" w:hAnsi="SimSun" w:hint="eastAsia"/>
          <w:iCs/>
        </w:rPr>
        <w:t>所载的</w:t>
      </w:r>
      <w:r w:rsidRPr="00A809E8">
        <w:rPr>
          <w:rFonts w:ascii="SimSun" w:hAnsi="SimSun"/>
          <w:iCs/>
        </w:rPr>
        <w:t>“</w:t>
      </w:r>
      <w:r w:rsidRPr="00A809E8">
        <w:rPr>
          <w:rFonts w:ascii="SimSun" w:hAnsi="SimSun" w:hint="eastAsia"/>
          <w:iCs/>
        </w:rPr>
        <w:t>‘</w:t>
      </w:r>
      <w:r w:rsidRPr="00A809E8">
        <w:rPr>
          <w:rFonts w:ascii="SimSun" w:hAnsi="SimSun"/>
          <w:iCs/>
        </w:rPr>
        <w:t>支持政策设计用知识产权和创新数据标准化、充实化和经济分析系统（3.0版）</w:t>
      </w:r>
      <w:r w:rsidRPr="00A809E8">
        <w:rPr>
          <w:rFonts w:ascii="SimSun" w:hAnsi="SimSun" w:hint="eastAsia"/>
          <w:iCs/>
        </w:rPr>
        <w:t>’摘要</w:t>
      </w:r>
      <w:r w:rsidRPr="00A809E8">
        <w:rPr>
          <w:rFonts w:ascii="SimSun" w:hAnsi="SimSun"/>
          <w:iCs/>
        </w:rPr>
        <w:t>”</w:t>
      </w:r>
      <w:r w:rsidRPr="00A809E8">
        <w:rPr>
          <w:rFonts w:ascii="SimSun" w:hAnsi="SimSun" w:hint="eastAsia"/>
          <w:iCs/>
        </w:rPr>
        <w:t>。委员会注意到该文件所载信息。</w:t>
      </w:r>
    </w:p>
    <w:p w14:paraId="25BF3278" w14:textId="77777777" w:rsidR="001E7E91" w:rsidRPr="00A809E8"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iCs/>
        </w:rPr>
      </w:pPr>
      <w:r w:rsidRPr="00A809E8">
        <w:rPr>
          <w:rFonts w:ascii="SimSun" w:hAnsi="SimSun" w:hint="eastAsia"/>
          <w:iCs/>
        </w:rPr>
        <w:t>在关于</w:t>
      </w:r>
      <w:r w:rsidRPr="00A809E8">
        <w:rPr>
          <w:rFonts w:ascii="SimSun" w:hAnsi="SimSun"/>
          <w:iCs/>
        </w:rPr>
        <w:t>“</w:t>
      </w:r>
      <w:r w:rsidRPr="00A809E8">
        <w:rPr>
          <w:rFonts w:ascii="SimSun" w:hAnsi="SimSun" w:hint="eastAsia"/>
          <w:iCs/>
        </w:rPr>
        <w:t>知识产权与发展</w:t>
      </w:r>
      <w:r w:rsidRPr="00A809E8">
        <w:rPr>
          <w:rFonts w:ascii="SimSun" w:hAnsi="SimSun"/>
          <w:iCs/>
        </w:rPr>
        <w:t>”</w:t>
      </w:r>
      <w:r w:rsidRPr="00A809E8">
        <w:rPr>
          <w:rFonts w:ascii="SimSun" w:hAnsi="SimSun" w:hint="eastAsia"/>
          <w:iCs/>
        </w:rPr>
        <w:t>的议程第8项下：</w:t>
      </w:r>
    </w:p>
    <w:p w14:paraId="32FFE044" w14:textId="77777777" w:rsidR="001E7E91" w:rsidRPr="00A809E8" w:rsidRDefault="001E7E91" w:rsidP="001E7E91">
      <w:pPr>
        <w:pStyle w:val="ListParagraph"/>
        <w:numPr>
          <w:ilvl w:val="1"/>
          <w:numId w:val="18"/>
        </w:numPr>
        <w:overflowPunct w:val="0"/>
        <w:spacing w:afterLines="50" w:after="120" w:line="340" w:lineRule="atLeast"/>
        <w:contextualSpacing w:val="0"/>
        <w:jc w:val="both"/>
        <w:rPr>
          <w:rFonts w:ascii="SimSun" w:hAnsi="SimSun"/>
          <w:iCs/>
        </w:rPr>
      </w:pPr>
      <w:r w:rsidRPr="00A809E8">
        <w:rPr>
          <w:rFonts w:ascii="SimSun" w:hAnsi="SimSun" w:hint="eastAsia"/>
          <w:iCs/>
        </w:rPr>
        <w:t>委员会围绕</w:t>
      </w:r>
      <w:r w:rsidRPr="00A809E8">
        <w:rPr>
          <w:rFonts w:ascii="SimSun" w:hAnsi="SimSun"/>
          <w:iCs/>
        </w:rPr>
        <w:t>“</w:t>
      </w:r>
      <w:r w:rsidRPr="00A809E8">
        <w:rPr>
          <w:rFonts w:ascii="SimSun" w:hAnsi="SimSun" w:hint="eastAsia"/>
          <w:iCs/>
        </w:rPr>
        <w:t>知识产权与创意经济：保护数字时代的创意作品，包括人工智能的影响</w:t>
      </w:r>
      <w:r w:rsidRPr="00A809E8">
        <w:rPr>
          <w:rFonts w:ascii="SimSun" w:hAnsi="SimSun"/>
          <w:iCs/>
        </w:rPr>
        <w:t>”</w:t>
      </w:r>
      <w:r w:rsidRPr="00A809E8">
        <w:rPr>
          <w:rFonts w:ascii="SimSun" w:hAnsi="SimSun" w:hint="eastAsia"/>
          <w:iCs/>
        </w:rPr>
        <w:t>这一主题进行了讨论。秘书处由版权和创意产业部门副总干事西尔维</w:t>
      </w:r>
      <w:r w:rsidRPr="00A809E8">
        <w:rPr>
          <w:rFonts w:ascii="SimSun" w:hAnsi="SimSun"/>
          <w:iCs/>
        </w:rPr>
        <w:t>·</w:t>
      </w:r>
      <w:r w:rsidRPr="00A809E8">
        <w:rPr>
          <w:rFonts w:ascii="SimSun" w:hAnsi="SimSun" w:hint="eastAsia"/>
          <w:iCs/>
        </w:rPr>
        <w:t>福尔班女士牵头进行了演示介绍。各代表团听取了秘书处的介绍，并强调了在数字时代保护创意作品的重要性。成员国分享了各自应对人工智能对创意经济影响的经验，并对产权组织在这一领域的工作表示赞赏。</w:t>
      </w:r>
    </w:p>
    <w:p w14:paraId="1D4B4CCC" w14:textId="77777777" w:rsidR="001E7E91" w:rsidRPr="00A809E8" w:rsidRDefault="001E7E91" w:rsidP="001E7E91">
      <w:pPr>
        <w:pStyle w:val="ListParagraph"/>
        <w:numPr>
          <w:ilvl w:val="1"/>
          <w:numId w:val="18"/>
        </w:numPr>
        <w:overflowPunct w:val="0"/>
        <w:spacing w:afterLines="50" w:after="120" w:line="340" w:lineRule="atLeast"/>
        <w:contextualSpacing w:val="0"/>
        <w:jc w:val="both"/>
        <w:rPr>
          <w:rFonts w:ascii="SimSun" w:hAnsi="SimSun"/>
          <w:iCs/>
        </w:rPr>
      </w:pPr>
      <w:r w:rsidRPr="00A809E8">
        <w:rPr>
          <w:rFonts w:ascii="SimSun" w:hAnsi="SimSun" w:hint="eastAsia"/>
          <w:iCs/>
        </w:rPr>
        <w:t>委员会审议了文件</w:t>
      </w:r>
      <w:r w:rsidRPr="00A809E8">
        <w:rPr>
          <w:rFonts w:ascii="SimSun" w:hAnsi="SimSun"/>
          <w:iCs/>
        </w:rPr>
        <w:t>CDIP/36/5</w:t>
      </w:r>
      <w:r w:rsidRPr="00A809E8">
        <w:rPr>
          <w:rFonts w:ascii="SimSun" w:hAnsi="SimSun" w:hint="eastAsia"/>
          <w:iCs/>
        </w:rPr>
        <w:t>所载的“</w:t>
      </w:r>
      <w:r w:rsidRPr="00A809E8">
        <w:rPr>
          <w:rFonts w:ascii="SimSun" w:hAnsi="SimSun"/>
          <w:iCs/>
        </w:rPr>
        <w:t>关于</w:t>
      </w:r>
      <w:r w:rsidRPr="00A809E8">
        <w:rPr>
          <w:rFonts w:ascii="SimSun" w:hAnsi="SimSun" w:hint="eastAsia"/>
          <w:iCs/>
        </w:rPr>
        <w:t>‘</w:t>
      </w:r>
      <w:r w:rsidRPr="00A809E8">
        <w:rPr>
          <w:rFonts w:ascii="SimSun" w:hAnsi="SimSun"/>
          <w:iCs/>
        </w:rPr>
        <w:t>妇女与知识产权：内部和外部活动、战略方向</w:t>
      </w:r>
      <w:r w:rsidRPr="00A809E8">
        <w:rPr>
          <w:rFonts w:ascii="SimSun" w:hAnsi="SimSun" w:hint="eastAsia"/>
          <w:iCs/>
        </w:rPr>
        <w:t>’</w:t>
      </w:r>
      <w:r w:rsidRPr="00A809E8">
        <w:rPr>
          <w:rFonts w:ascii="SimSun" w:hAnsi="SimSun"/>
          <w:iCs/>
        </w:rPr>
        <w:t>的报告</w:t>
      </w:r>
      <w:r w:rsidRPr="00A809E8">
        <w:rPr>
          <w:rFonts w:ascii="SimSun" w:hAnsi="SimSun" w:hint="eastAsia"/>
          <w:iCs/>
        </w:rPr>
        <w:t>”。委员会注意到该文件所载的信息。</w:t>
      </w:r>
    </w:p>
    <w:bookmarkEnd w:id="16"/>
    <w:p w14:paraId="6CCDFB82" w14:textId="77777777" w:rsidR="001E7E91"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iCs/>
        </w:rPr>
      </w:pPr>
      <w:r w:rsidRPr="00C02E20">
        <w:rPr>
          <w:rFonts w:ascii="SimSun" w:hAnsi="SimSun" w:hint="eastAsia"/>
          <w:iCs/>
        </w:rPr>
        <w:t>在议程第9项“未来工作”下，委员会就秘书处宣读的下届会议的议题和文件清单达成</w:t>
      </w:r>
      <w:proofErr w:type="gramStart"/>
      <w:r w:rsidRPr="00C02E20">
        <w:rPr>
          <w:rFonts w:ascii="SimSun" w:hAnsi="SimSun" w:hint="eastAsia"/>
          <w:iCs/>
        </w:rPr>
        <w:t>一</w:t>
      </w:r>
      <w:proofErr w:type="gramEnd"/>
      <w:r w:rsidRPr="00C02E20">
        <w:rPr>
          <w:rFonts w:ascii="Times New Roman" w:hAnsi="Times New Roman" w:cs="Times New Roman"/>
          <w:iCs/>
        </w:rPr>
        <w:t>‍</w:t>
      </w:r>
      <w:r w:rsidRPr="00C02E20">
        <w:rPr>
          <w:rFonts w:ascii="SimSun" w:hAnsi="SimSun" w:hint="eastAsia"/>
          <w:iCs/>
        </w:rPr>
        <w:t>致。</w:t>
      </w:r>
    </w:p>
    <w:p w14:paraId="35369C6B" w14:textId="77777777" w:rsidR="001E7E91" w:rsidRPr="00C02E20"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iCs/>
        </w:rPr>
      </w:pPr>
      <w:r>
        <w:rPr>
          <w:rFonts w:ascii="SimSun" w:hAnsi="SimSun" w:hint="eastAsia"/>
          <w:iCs/>
        </w:rPr>
        <w:t>非洲集团提出了总干事就发展议程实施情况进行报告以纪念发展议程二十周年的提案。非洲集团将提前在下届会议前提交一份书面提案。</w:t>
      </w:r>
    </w:p>
    <w:p w14:paraId="0B1B87D2" w14:textId="77777777" w:rsidR="001E7E91" w:rsidRPr="00C02E20"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iCs/>
        </w:rPr>
      </w:pPr>
      <w:r w:rsidRPr="00C02E20">
        <w:rPr>
          <w:rFonts w:ascii="SimSun" w:hAnsi="SimSun" w:hint="eastAsia"/>
          <w:iCs/>
        </w:rPr>
        <w:t>委员会注意到，根据产权组织成员国大会第六十二届系列会议简要报告（</w:t>
      </w:r>
      <w:r>
        <w:fldChar w:fldCharType="begin"/>
      </w:r>
      <w:r>
        <w:instrText>HYPERLINK "https://www.wipo.int/about-wipo/zh/assemblies/2021/a_62/index.html"</w:instrText>
      </w:r>
      <w:r>
        <w:fldChar w:fldCharType="separate"/>
      </w:r>
      <w:r w:rsidRPr="00167025">
        <w:rPr>
          <w:rStyle w:val="Hyperlink"/>
          <w:rFonts w:ascii="SimSun" w:hAnsi="SimSun" w:hint="eastAsia"/>
          <w:bCs/>
          <w:szCs w:val="22"/>
        </w:rPr>
        <w:t>A/62/12</w:t>
      </w:r>
      <w:r>
        <w:fldChar w:fldCharType="end"/>
      </w:r>
      <w:r w:rsidRPr="00C02E20">
        <w:rPr>
          <w:rFonts w:ascii="SimSun" w:hAnsi="SimSun" w:hint="eastAsia"/>
          <w:iCs/>
        </w:rPr>
        <w:t>）第30段，CDIP届会的逐字报告将被与视频录像同步的自动化语音转文本记录和译文所取代。因此，本届会议的报告将以</w:t>
      </w:r>
      <w:proofErr w:type="gramStart"/>
      <w:r w:rsidRPr="00C02E20">
        <w:rPr>
          <w:rFonts w:ascii="SimSun" w:hAnsi="SimSun" w:hint="eastAsia"/>
          <w:iCs/>
        </w:rPr>
        <w:t>该形式</w:t>
      </w:r>
      <w:proofErr w:type="gramEnd"/>
      <w:r w:rsidRPr="00C02E20">
        <w:rPr>
          <w:rFonts w:ascii="SimSun" w:hAnsi="SimSun" w:hint="eastAsia"/>
          <w:iCs/>
        </w:rPr>
        <w:t>提供。为帮助改进自动化语音转文本技术，请各代表团向秘书处提供实质性的更正，最好在委员会下届会议之前四周提出。</w:t>
      </w:r>
    </w:p>
    <w:p w14:paraId="3A3639B0" w14:textId="77777777" w:rsidR="001E7E91" w:rsidRPr="00C02E20" w:rsidRDefault="001E7E91" w:rsidP="002F2EF8">
      <w:pPr>
        <w:pStyle w:val="ListParagraph"/>
        <w:numPr>
          <w:ilvl w:val="0"/>
          <w:numId w:val="20"/>
        </w:numPr>
        <w:overflowPunct w:val="0"/>
        <w:spacing w:afterLines="50" w:after="120" w:line="340" w:lineRule="atLeast"/>
        <w:ind w:left="0" w:firstLine="0"/>
        <w:contextualSpacing w:val="0"/>
        <w:jc w:val="both"/>
        <w:rPr>
          <w:rFonts w:ascii="SimSun" w:hAnsi="SimSun"/>
          <w:iCs/>
        </w:rPr>
      </w:pPr>
      <w:proofErr w:type="gramStart"/>
      <w:r w:rsidRPr="00C02E20">
        <w:rPr>
          <w:rFonts w:ascii="SimSun" w:hAnsi="SimSun" w:hint="eastAsia"/>
          <w:iCs/>
        </w:rPr>
        <w:lastRenderedPageBreak/>
        <w:t>本总结</w:t>
      </w:r>
      <w:proofErr w:type="gramEnd"/>
      <w:r w:rsidRPr="00C02E20">
        <w:rPr>
          <w:rFonts w:ascii="SimSun" w:hAnsi="SimSun" w:hint="eastAsia"/>
          <w:iCs/>
        </w:rPr>
        <w:t>连同委员会第三十五届会议的主席总结以及文件CDIP/36/2所载的“总干事关于发展议程实施情况的报告”，将构成委员会提交给大会的报告。</w:t>
      </w:r>
    </w:p>
    <w:p w14:paraId="4D4FE9D5" w14:textId="77777777" w:rsidR="001E7E91" w:rsidRPr="007D6598" w:rsidRDefault="001E7E91" w:rsidP="007D6598">
      <w:pPr>
        <w:pStyle w:val="Endofdocument-Annex"/>
        <w:spacing w:before="720" w:afterLines="50" w:after="120" w:line="340" w:lineRule="atLeast"/>
        <w:rPr>
          <w:rFonts w:ascii="KaiTi" w:eastAsia="KaiTi" w:hAnsi="KaiTi"/>
        </w:rPr>
      </w:pPr>
      <w:r w:rsidRPr="007D6598">
        <w:rPr>
          <w:rFonts w:ascii="KaiTi" w:eastAsia="KaiTi" w:hAnsi="KaiTi" w:hint="eastAsia"/>
        </w:rPr>
        <w:t>[文件完]</w:t>
      </w:r>
    </w:p>
    <w:p w14:paraId="56A88EDC" w14:textId="77777777" w:rsidR="001E7E91" w:rsidRDefault="001E7E91" w:rsidP="000349C6">
      <w:pPr>
        <w:spacing w:after="0" w:line="240" w:lineRule="auto"/>
        <w:jc w:val="right"/>
        <w:rPr>
          <w:rFonts w:ascii="Arial Black" w:hAnsi="Arial Black"/>
          <w:caps/>
          <w:sz w:val="15"/>
        </w:rPr>
        <w:sectPr w:rsidR="001E7E91" w:rsidSect="002F2EF8">
          <w:headerReference w:type="default" r:id="rId17"/>
          <w:endnotePr>
            <w:numFmt w:val="decimal"/>
          </w:endnotePr>
          <w:pgSz w:w="11907" w:h="16840"/>
          <w:pgMar w:top="567" w:right="1134" w:bottom="1418" w:left="1418" w:header="510" w:footer="1021" w:gutter="0"/>
          <w:pgNumType w:start="1"/>
          <w:cols w:space="720"/>
          <w:titlePg/>
          <w:docGrid w:linePitch="299"/>
        </w:sectPr>
      </w:pPr>
    </w:p>
    <w:p w14:paraId="2D1347FB" w14:textId="77777777" w:rsidR="000349C6" w:rsidRPr="000349C6" w:rsidRDefault="000349C6" w:rsidP="000349C6">
      <w:pPr>
        <w:spacing w:after="0" w:line="240" w:lineRule="auto"/>
        <w:jc w:val="right"/>
        <w:rPr>
          <w:rFonts w:ascii="Arial Black" w:hAnsi="Arial Black"/>
          <w:caps/>
          <w:sz w:val="15"/>
        </w:rPr>
      </w:pPr>
      <w:r w:rsidRPr="000349C6">
        <w:rPr>
          <w:rFonts w:cs="Times New Roman" w:hint="eastAsia"/>
          <w:noProof/>
        </w:rPr>
        <w:lastRenderedPageBreak/>
        <w:drawing>
          <wp:inline distT="0" distB="0" distL="0" distR="0" wp14:anchorId="1787F80E" wp14:editId="5643E11D">
            <wp:extent cx="3102650" cy="1333676"/>
            <wp:effectExtent l="0" t="0" r="2540" b="0"/>
            <wp:docPr id="2" name="Picture 1" descr="世界知识产权组织徽标的上扬曲线令人联想到创新创造所驱动的人类的进步。" title="世界知识产权组织徽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WIPO_logo_C.png"/>
                    <pic:cNvPicPr/>
                  </pic:nvPicPr>
                  <pic:blipFill>
                    <a:blip r:embed="rId14">
                      <a:extLst>
                        <a:ext uri="{28A0092B-C50C-407E-A947-70E740481C1C}">
                          <a14:useLocalDpi xmlns:a14="http://schemas.microsoft.com/office/drawing/2010/main" val="0"/>
                        </a:ext>
                      </a:extLst>
                    </a:blip>
                    <a:stretch>
                      <a:fillRect/>
                    </a:stretch>
                  </pic:blipFill>
                  <pic:spPr>
                    <a:xfrm>
                      <a:off x="0" y="0"/>
                      <a:ext cx="3102650" cy="1333676"/>
                    </a:xfrm>
                    <a:prstGeom prst="rect">
                      <a:avLst/>
                    </a:prstGeom>
                  </pic:spPr>
                </pic:pic>
              </a:graphicData>
            </a:graphic>
          </wp:inline>
        </w:drawing>
      </w:r>
    </w:p>
    <w:p w14:paraId="57BD3DFA" w14:textId="0B8D1871" w:rsidR="000349C6" w:rsidRPr="000349C6" w:rsidRDefault="000349C6" w:rsidP="000349C6">
      <w:pPr>
        <w:pBdr>
          <w:top w:val="single" w:sz="4" w:space="10" w:color="auto"/>
        </w:pBdr>
        <w:wordWrap w:val="0"/>
        <w:spacing w:before="120" w:after="0" w:line="240" w:lineRule="auto"/>
        <w:jc w:val="right"/>
        <w:rPr>
          <w:rFonts w:ascii="Arial Black" w:hAnsi="Arial Black"/>
          <w:b/>
          <w:caps/>
          <w:sz w:val="15"/>
        </w:rPr>
      </w:pPr>
      <w:r w:rsidRPr="000349C6">
        <w:rPr>
          <w:rFonts w:ascii="Arial Black" w:hAnsi="Arial Black" w:hint="eastAsia"/>
          <w:b/>
          <w:caps/>
          <w:sz w:val="15"/>
        </w:rPr>
        <w:t>CDIP/36/</w:t>
      </w:r>
      <w:r w:rsidR="00711991">
        <w:rPr>
          <w:rFonts w:ascii="Arial Black" w:hAnsi="Arial Black" w:hint="eastAsia"/>
          <w:b/>
          <w:caps/>
          <w:sz w:val="15"/>
        </w:rPr>
        <w:t>2</w:t>
      </w:r>
    </w:p>
    <w:p w14:paraId="11FF78D7" w14:textId="77777777" w:rsidR="000349C6" w:rsidRPr="000349C6" w:rsidRDefault="000349C6" w:rsidP="000349C6">
      <w:pPr>
        <w:spacing w:after="0" w:line="240" w:lineRule="auto"/>
        <w:jc w:val="right"/>
        <w:rPr>
          <w:rFonts w:ascii="Arial Black" w:hAnsi="Arial Black"/>
          <w:b/>
          <w:caps/>
          <w:sz w:val="15"/>
          <w:szCs w:val="15"/>
        </w:rPr>
      </w:pPr>
      <w:r w:rsidRPr="000349C6">
        <w:rPr>
          <w:rFonts w:eastAsia="SimHei" w:hint="eastAsia"/>
          <w:b/>
          <w:sz w:val="15"/>
          <w:szCs w:val="15"/>
        </w:rPr>
        <w:t>原文</w:t>
      </w:r>
      <w:r w:rsidRPr="000349C6">
        <w:rPr>
          <w:rFonts w:eastAsia="SimHei" w:hint="eastAsia"/>
          <w:b/>
          <w:sz w:val="15"/>
          <w:szCs w:val="15"/>
          <w:lang w:val="pt-BR"/>
        </w:rPr>
        <w:t>：英</w:t>
      </w:r>
      <w:r w:rsidRPr="000349C6">
        <w:rPr>
          <w:rFonts w:eastAsia="SimHei" w:hint="eastAsia"/>
          <w:b/>
          <w:sz w:val="15"/>
          <w:szCs w:val="15"/>
        </w:rPr>
        <w:t>文</w:t>
      </w:r>
    </w:p>
    <w:p w14:paraId="10CB7B7E" w14:textId="76534FCB" w:rsidR="000349C6" w:rsidRPr="000349C6" w:rsidRDefault="000349C6" w:rsidP="000349C6">
      <w:pPr>
        <w:spacing w:after="0" w:line="1680" w:lineRule="auto"/>
        <w:jc w:val="right"/>
        <w:rPr>
          <w:rFonts w:ascii="SimHei" w:eastAsia="SimHei" w:hAnsi="Arial Black"/>
          <w:b/>
          <w:caps/>
          <w:sz w:val="15"/>
          <w:szCs w:val="15"/>
        </w:rPr>
      </w:pPr>
      <w:r w:rsidRPr="000349C6">
        <w:rPr>
          <w:rFonts w:ascii="SimHei" w:eastAsia="SimHei" w:hint="eastAsia"/>
          <w:b/>
          <w:sz w:val="15"/>
          <w:szCs w:val="15"/>
        </w:rPr>
        <w:t>日期</w:t>
      </w:r>
      <w:r w:rsidRPr="000349C6">
        <w:rPr>
          <w:rFonts w:ascii="SimHei" w:eastAsia="SimHei" w:hAnsi="SimSun" w:hint="eastAsia"/>
          <w:b/>
          <w:sz w:val="15"/>
          <w:szCs w:val="15"/>
          <w:lang w:val="pt-BR"/>
        </w:rPr>
        <w:t>：</w:t>
      </w:r>
      <w:r w:rsidRPr="000349C6">
        <w:rPr>
          <w:rFonts w:ascii="Arial Black" w:eastAsia="SimHei" w:hAnsi="Arial Black" w:hint="eastAsia"/>
          <w:b/>
          <w:sz w:val="15"/>
          <w:szCs w:val="15"/>
          <w:lang w:val="pt-BR"/>
        </w:rPr>
        <w:t>2026</w:t>
      </w:r>
      <w:r w:rsidRPr="000349C6">
        <w:rPr>
          <w:rFonts w:ascii="SimHei" w:eastAsia="SimHei" w:hAnsi="Times New Roman" w:hint="eastAsia"/>
          <w:b/>
          <w:sz w:val="15"/>
          <w:szCs w:val="15"/>
        </w:rPr>
        <w:t>年</w:t>
      </w:r>
      <w:r w:rsidRPr="000349C6">
        <w:rPr>
          <w:rFonts w:ascii="Arial Black" w:eastAsia="SimHei" w:hAnsi="Arial Black" w:hint="eastAsia"/>
          <w:b/>
          <w:sz w:val="15"/>
          <w:szCs w:val="15"/>
          <w:lang w:val="pt-BR"/>
        </w:rPr>
        <w:t>3</w:t>
      </w:r>
      <w:r w:rsidRPr="000349C6">
        <w:rPr>
          <w:rFonts w:ascii="SimHei" w:eastAsia="SimHei" w:hAnsi="Times New Roman" w:hint="eastAsia"/>
          <w:b/>
          <w:sz w:val="15"/>
          <w:szCs w:val="15"/>
        </w:rPr>
        <w:t>月</w:t>
      </w:r>
      <w:r w:rsidR="00711991">
        <w:rPr>
          <w:rFonts w:ascii="Arial Black" w:eastAsia="SimHei" w:hAnsi="Arial Black" w:hint="eastAsia"/>
          <w:b/>
          <w:sz w:val="15"/>
          <w:szCs w:val="15"/>
          <w:lang w:val="pt-BR"/>
        </w:rPr>
        <w:t>30</w:t>
      </w:r>
      <w:r w:rsidRPr="000349C6">
        <w:rPr>
          <w:rFonts w:ascii="SimHei" w:eastAsia="SimHei" w:hAnsi="Times New Roman" w:hint="eastAsia"/>
          <w:b/>
          <w:sz w:val="15"/>
          <w:szCs w:val="15"/>
        </w:rPr>
        <w:t>日</w:t>
      </w:r>
    </w:p>
    <w:p w14:paraId="694D4AC4" w14:textId="77777777" w:rsidR="000349C6" w:rsidRPr="000349C6" w:rsidRDefault="000349C6" w:rsidP="000349C6">
      <w:pPr>
        <w:spacing w:after="600" w:line="240" w:lineRule="auto"/>
        <w:rPr>
          <w:rFonts w:ascii="SimHei" w:eastAsia="SimHei"/>
          <w:sz w:val="28"/>
          <w:szCs w:val="28"/>
        </w:rPr>
      </w:pPr>
      <w:r w:rsidRPr="000349C6">
        <w:rPr>
          <w:rFonts w:ascii="SimHei" w:eastAsia="SimHei" w:hint="eastAsia"/>
          <w:sz w:val="28"/>
          <w:szCs w:val="28"/>
        </w:rPr>
        <w:t>发展与知识产权委员会（CDIP）</w:t>
      </w:r>
    </w:p>
    <w:p w14:paraId="553A31AB" w14:textId="77777777" w:rsidR="000349C6" w:rsidRPr="000349C6" w:rsidRDefault="000349C6" w:rsidP="000349C6">
      <w:pPr>
        <w:spacing w:after="720" w:line="240" w:lineRule="auto"/>
        <w:textAlignment w:val="bottom"/>
        <w:rPr>
          <w:rFonts w:ascii="KaiTi" w:eastAsia="KaiTi" w:hAnsi="KaiTi"/>
          <w:b/>
          <w:sz w:val="24"/>
        </w:rPr>
      </w:pPr>
      <w:r w:rsidRPr="000349C6">
        <w:rPr>
          <w:rFonts w:ascii="KaiTi" w:eastAsia="KaiTi" w:hint="eastAsia"/>
          <w:b/>
          <w:sz w:val="24"/>
        </w:rPr>
        <w:t>第三十六届会议</w:t>
      </w:r>
      <w:r w:rsidRPr="000349C6">
        <w:rPr>
          <w:rFonts w:ascii="KaiTi" w:eastAsia="KaiTi" w:hint="eastAsia"/>
          <w:b/>
          <w:sz w:val="24"/>
        </w:rPr>
        <w:br/>
      </w:r>
      <w:r w:rsidRPr="000349C6">
        <w:rPr>
          <w:rFonts w:ascii="KaiTi" w:eastAsia="KaiTi" w:hAnsi="KaiTi" w:hint="eastAsia"/>
          <w:sz w:val="24"/>
        </w:rPr>
        <w:t>2026</w:t>
      </w:r>
      <w:r w:rsidRPr="000349C6">
        <w:rPr>
          <w:rFonts w:ascii="KaiTi" w:eastAsia="KaiTi" w:hAnsi="KaiTi" w:hint="eastAsia"/>
          <w:b/>
          <w:sz w:val="24"/>
        </w:rPr>
        <w:t>年</w:t>
      </w:r>
      <w:r w:rsidRPr="000349C6">
        <w:rPr>
          <w:rFonts w:ascii="KaiTi" w:eastAsia="KaiTi" w:hAnsi="KaiTi" w:hint="eastAsia"/>
          <w:sz w:val="24"/>
        </w:rPr>
        <w:t>5</w:t>
      </w:r>
      <w:r w:rsidRPr="000349C6">
        <w:rPr>
          <w:rFonts w:ascii="KaiTi" w:eastAsia="KaiTi" w:hAnsi="KaiTi" w:hint="eastAsia"/>
          <w:b/>
          <w:sz w:val="24"/>
        </w:rPr>
        <w:t>月</w:t>
      </w:r>
      <w:r w:rsidRPr="000349C6">
        <w:rPr>
          <w:rFonts w:ascii="KaiTi" w:eastAsia="KaiTi" w:hAnsi="KaiTi" w:hint="eastAsia"/>
          <w:sz w:val="24"/>
        </w:rPr>
        <w:t>4</w:t>
      </w:r>
      <w:r w:rsidRPr="000349C6">
        <w:rPr>
          <w:rFonts w:ascii="KaiTi" w:eastAsia="KaiTi" w:hAnsi="KaiTi" w:hint="eastAsia"/>
          <w:b/>
          <w:sz w:val="24"/>
        </w:rPr>
        <w:t>日至</w:t>
      </w:r>
      <w:r w:rsidRPr="000349C6">
        <w:rPr>
          <w:rFonts w:ascii="KaiTi" w:eastAsia="KaiTi" w:hAnsi="KaiTi" w:hint="eastAsia"/>
          <w:sz w:val="24"/>
        </w:rPr>
        <w:t>8</w:t>
      </w:r>
      <w:r w:rsidRPr="000349C6">
        <w:rPr>
          <w:rFonts w:ascii="KaiTi" w:eastAsia="KaiTi" w:hAnsi="KaiTi" w:hint="eastAsia"/>
          <w:b/>
          <w:sz w:val="24"/>
        </w:rPr>
        <w:t>日，日内瓦</w:t>
      </w:r>
    </w:p>
    <w:p w14:paraId="34905F9D" w14:textId="78BBCFBB" w:rsidR="000349C6" w:rsidRPr="000349C6" w:rsidRDefault="000349C6" w:rsidP="000349C6">
      <w:pPr>
        <w:spacing w:after="360" w:line="240" w:lineRule="auto"/>
        <w:rPr>
          <w:rFonts w:ascii="KaiTi" w:eastAsia="KaiTi" w:hAnsi="KaiTi" w:cs="Times New Roman"/>
          <w:sz w:val="24"/>
          <w:szCs w:val="32"/>
        </w:rPr>
      </w:pPr>
      <w:r w:rsidRPr="000349C6">
        <w:rPr>
          <w:rFonts w:ascii="KaiTi" w:eastAsia="KaiTi" w:hAnsi="KaiTi" w:cs="Times New Roman" w:hint="eastAsia"/>
          <w:sz w:val="24"/>
          <w:szCs w:val="32"/>
        </w:rPr>
        <w:t>总干事关于发展议程落实情况的报告</w:t>
      </w:r>
    </w:p>
    <w:p w14:paraId="21B0D27E" w14:textId="77777777" w:rsidR="000349C6" w:rsidRPr="000349C6" w:rsidRDefault="000349C6" w:rsidP="000349C6">
      <w:pPr>
        <w:spacing w:after="960" w:line="240" w:lineRule="auto"/>
        <w:rPr>
          <w:rFonts w:ascii="KaiTi" w:eastAsia="KaiTi" w:hAnsi="KaiTi" w:cs="Times New Roman"/>
          <w:szCs w:val="21"/>
        </w:rPr>
      </w:pPr>
      <w:r w:rsidRPr="000349C6">
        <w:rPr>
          <w:rFonts w:ascii="KaiTi" w:eastAsia="KaiTi" w:hAnsi="KaiTi" w:cs="Times New Roman" w:hint="eastAsia"/>
          <w:szCs w:val="21"/>
        </w:rPr>
        <w:t>秘书处编拟</w:t>
      </w:r>
    </w:p>
    <w:p w14:paraId="7BE38994" w14:textId="10007C8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本文件载有总干事关于2025年产权组织发展议程度落实情况的报告。这是第十六份此类报告，其中概述了产权组织为落实发展议程并将其纳入产权组织相关计划的主流所开展的活动。</w:t>
      </w:r>
    </w:p>
    <w:p w14:paraId="6321F643" w14:textId="7DB5F5A5"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根据发展与知识产权委员会（CDIP）第二十八届会议引入的结构，本报告以产权组织以下各部门的主要工作领域为中心，介绍发展议程的落实和主流化情况：区域和国家发展部门；专利和技术部门；品牌和外观设计部门；版权和创意产业部门；基础设施和平台部门；全球挑战和伙伴关系部门；知识产权和创新生态系统部门；以及行政、财务和管理部门。报告的每一部分均概括介绍了该部门与知识产权和发展相关的工作，并提供了相关产权组织机构工作的最新情况，以及这些工作领域下已纳入主流和当前正在实施的发展议程项目概况。</w:t>
      </w:r>
    </w:p>
    <w:p w14:paraId="28F16027" w14:textId="07A9A079"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报告也回应了委员会关于将发展议程建议与预期成果相关联并载于总干事关于发展议程落实情况的年度报告附件一中的要求，如委员会第二十二届会议“主席总结”第8.3段所述。附件</w:t>
      </w:r>
      <w:proofErr w:type="gramStart"/>
      <w:r w:rsidRPr="00CC3A3B">
        <w:rPr>
          <w:rFonts w:ascii="SimSun" w:hAnsi="SimSun"/>
        </w:rPr>
        <w:t>二提供</w:t>
      </w:r>
      <w:proofErr w:type="gramEnd"/>
      <w:r w:rsidRPr="00CC3A3B">
        <w:rPr>
          <w:rFonts w:ascii="SimSun" w:hAnsi="SimSun"/>
        </w:rPr>
        <w:t>了截至2025年的发展议程项目一览表。</w:t>
      </w:r>
    </w:p>
    <w:p w14:paraId="4F027CA7" w14:textId="77777777" w:rsidR="00431B87" w:rsidRPr="005519D4" w:rsidRDefault="007C0FFF" w:rsidP="005519D4">
      <w:pPr>
        <w:pStyle w:val="Heading1"/>
        <w:spacing w:before="240" w:after="120"/>
      </w:pPr>
      <w:r w:rsidRPr="00033621">
        <w:t>导　言</w:t>
      </w:r>
    </w:p>
    <w:p w14:paraId="2D74ED42" w14:textId="37CFF9FE"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2025年，本组织继续致力于确保知识产权为创新、创造和发展带来实际价值。产权组织继续根据</w:t>
      </w:r>
      <w:r w:rsidR="00431B87" w:rsidRPr="00CC3A3B">
        <w:rPr>
          <w:rFonts w:ascii="SimSun" w:hAnsi="SimSun"/>
        </w:rPr>
        <w:fldChar w:fldCharType="begin"/>
      </w:r>
      <w:r w:rsidR="004D1DC8">
        <w:rPr>
          <w:rFonts w:ascii="SimSun" w:hAnsi="SimSun"/>
        </w:rPr>
        <w:instrText>HYPERLINK "http://www.wipo.int/meetings/zh/doc_details.jsp?doc_id=541373"</w:instrText>
      </w:r>
      <w:r w:rsidR="00431B87" w:rsidRPr="00CC3A3B">
        <w:rPr>
          <w:rFonts w:ascii="SimSun" w:hAnsi="SimSun"/>
        </w:rPr>
      </w:r>
      <w:r w:rsidR="00431B87" w:rsidRPr="00CC3A3B">
        <w:rPr>
          <w:rFonts w:ascii="SimSun" w:hAnsi="SimSun"/>
        </w:rPr>
        <w:fldChar w:fldCharType="separate"/>
      </w:r>
      <w:r w:rsidR="00431B87" w:rsidRPr="00CC3A3B">
        <w:rPr>
          <w:rStyle w:val="Hyperlink"/>
          <w:rFonts w:ascii="SimSun" w:hAnsi="SimSun"/>
        </w:rPr>
        <w:t>《2022-2026年中期战略计划》（MTSP）</w:t>
      </w:r>
      <w:r w:rsidR="00431B87" w:rsidRPr="00CC3A3B">
        <w:rPr>
          <w:rFonts w:ascii="SimSun" w:hAnsi="SimSun"/>
        </w:rPr>
        <w:fldChar w:fldCharType="end"/>
      </w:r>
      <w:r w:rsidRPr="00CC3A3B">
        <w:rPr>
          <w:rFonts w:ascii="SimSun" w:hAnsi="SimSun"/>
        </w:rPr>
        <w:t>，在成员国的指导下开展各项活动。在整个报告期内，发展议程始终充分融入本组织的各项工作，支持所有部门开展广泛而影响深远的举措，并</w:t>
      </w:r>
      <w:r w:rsidRPr="00CC3A3B">
        <w:rPr>
          <w:rFonts w:ascii="SimSun" w:hAnsi="SimSun"/>
        </w:rPr>
        <w:lastRenderedPageBreak/>
        <w:t>反映出对不断变化的知识产权领域新出现的跨领域优先事项的持续关注。产权组织继续提供对话、知识共享和合作解决共同挑战的机会。</w:t>
      </w:r>
    </w:p>
    <w:p w14:paraId="79BEC79A" w14:textId="3B47488A"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本报告全面概述了2025年期间本组织所有部门开展的活动。总体而言，这些工作反映了本组织在成员国的支持和指导下，不断致力于确保知识产权制度保持有效性、包容性和顺应性，从而为全世界创新驱动的增长、繁荣和发展做出贡献。</w:t>
      </w:r>
    </w:p>
    <w:p w14:paraId="26FC5BDA" w14:textId="06A7614B" w:rsidR="00431B87" w:rsidRPr="005519D4" w:rsidRDefault="005519D4" w:rsidP="005519D4">
      <w:pPr>
        <w:pStyle w:val="Heading1"/>
        <w:spacing w:before="240" w:after="120"/>
      </w:pPr>
      <w:r>
        <w:rPr>
          <w:rFonts w:hint="eastAsia"/>
        </w:rPr>
        <w:t>一、</w:t>
      </w:r>
      <w:r w:rsidR="007C0FFF" w:rsidRPr="00033621">
        <w:t>区域和国家发展部门</w:t>
      </w:r>
    </w:p>
    <w:p w14:paraId="3A5C8C3E" w14:textId="489DBA65"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区域和国家发展部门（发展部门）进一步加强了其作为本组织成员国门户的作用，支持成员国努力从战略上利用知识产权促进增长、繁荣、发展和竞争力。发展合作部、WIPO学院和各驻外办事处继续在所有区域提供有针对性和量身定制的技术援助、能力建设和机构强化举措，同时促进建立更强大的国家知识产权生态系统。特别是，发展合作部通过其地区司，成为产权组织与成员国之间的桥梁，促进双向交流与合作。该部继续实施与知识产权有关的战略合作项目，以促进与新社区、支持者和合作伙伴开展工作，并与中小企业（SME）、妇女和青年等利益攸关方进行更密切的接触。发展议程协调司继续推动发展议程建议的实施，并进一步确保发展议程建议和原则在整个组织内得到贯彻。</w:t>
      </w:r>
    </w:p>
    <w:p w14:paraId="0B7CFC65" w14:textId="77777777" w:rsidR="00431B87" w:rsidRPr="00CC3A3B" w:rsidRDefault="007C0FFF">
      <w:pPr>
        <w:pStyle w:val="Heading2"/>
        <w:spacing w:before="240" w:after="120"/>
        <w:rPr>
          <w:rFonts w:hAnsi="SimSun"/>
          <w:b w:val="0"/>
          <w:bCs w:val="0"/>
        </w:rPr>
      </w:pPr>
      <w:r w:rsidRPr="00CC3A3B">
        <w:rPr>
          <w:rFonts w:hAnsi="SimSun"/>
          <w:bCs w:val="0"/>
          <w:caps w:val="0"/>
        </w:rPr>
        <w:t>技术援助和能力建设</w:t>
      </w:r>
    </w:p>
    <w:p w14:paraId="54EB684F" w14:textId="66048D7B"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该部门的技术援助和能力建设工作始终与发展议程建议保持密切一致。2025年，这些活动涵盖了广泛的知识产权领域，包括知识产权培训和技能发展、意识提升活动、促进政策对话、支持制定和实施国家知识产权战略（NIPS）以及立法援助等举措。具体案例包括：（</w:t>
      </w:r>
      <w:proofErr w:type="spellStart"/>
      <w:r w:rsidRPr="00CC3A3B">
        <w:rPr>
          <w:rFonts w:ascii="SimSun" w:hAnsi="SimSun"/>
        </w:rPr>
        <w:t>i</w:t>
      </w:r>
      <w:proofErr w:type="spellEnd"/>
      <w:r w:rsidRPr="00CC3A3B">
        <w:rPr>
          <w:rFonts w:ascii="SimSun" w:hAnsi="SimSun"/>
        </w:rPr>
        <w:t>）</w:t>
      </w:r>
      <w:r w:rsidRPr="00033621">
        <w:rPr>
          <w:rFonts w:ascii="KaiTi" w:eastAsia="KaiTi" w:hAnsi="KaiTi"/>
        </w:rPr>
        <w:t>阿拉伯地区技术与创新支持中心（TISC）网络国家代表区域会议</w:t>
      </w:r>
      <w:r w:rsidRPr="00CC3A3B">
        <w:rPr>
          <w:rFonts w:ascii="SimSun" w:hAnsi="SimSun"/>
        </w:rPr>
        <w:t>；</w:t>
      </w:r>
      <w:r w:rsidRPr="00CC3A3B">
        <w:rPr>
          <w:rStyle w:val="FootnoteReference"/>
          <w:rFonts w:ascii="SimSun" w:hAnsi="SimSun"/>
        </w:rPr>
        <w:footnoteReference w:id="1"/>
      </w:r>
      <w:r w:rsidRPr="00CC3A3B">
        <w:rPr>
          <w:rFonts w:ascii="SimSun" w:hAnsi="SimSun"/>
        </w:rPr>
        <w:t>（ii）</w:t>
      </w:r>
      <w:r w:rsidRPr="00033621">
        <w:rPr>
          <w:rFonts w:ascii="KaiTi" w:eastAsia="KaiTi" w:hAnsi="KaiTi"/>
        </w:rPr>
        <w:t>太平洋岛国知识产权局局长会议（HIPOC）</w:t>
      </w:r>
      <w:r w:rsidRPr="00CC3A3B">
        <w:rPr>
          <w:rFonts w:ascii="SimSun" w:hAnsi="SimSun"/>
        </w:rPr>
        <w:t>；</w:t>
      </w:r>
      <w:r w:rsidRPr="00CC3A3B">
        <w:rPr>
          <w:rStyle w:val="FootnoteReference"/>
          <w:rFonts w:ascii="SimSun" w:hAnsi="SimSun"/>
        </w:rPr>
        <w:footnoteReference w:id="2"/>
      </w:r>
      <w:r w:rsidRPr="00CC3A3B">
        <w:rPr>
          <w:rFonts w:ascii="SimSun" w:hAnsi="SimSun"/>
        </w:rPr>
        <w:t>（iii）</w:t>
      </w:r>
      <w:r w:rsidRPr="00033621">
        <w:rPr>
          <w:rFonts w:ascii="KaiTi" w:eastAsia="KaiTi" w:hAnsi="KaiTi"/>
        </w:rPr>
        <w:t>加勒比创意产业论坛：将加勒比音乐打造成全球门户</w:t>
      </w:r>
      <w:r w:rsidRPr="00CC3A3B">
        <w:rPr>
          <w:rFonts w:ascii="SimSun" w:hAnsi="SimSun"/>
          <w:iCs/>
        </w:rPr>
        <w:t>；</w:t>
      </w:r>
      <w:r w:rsidRPr="00CC3A3B">
        <w:rPr>
          <w:rStyle w:val="FootnoteReference"/>
          <w:rFonts w:ascii="SimSun" w:hAnsi="SimSun"/>
          <w:iCs/>
        </w:rPr>
        <w:footnoteReference w:id="3"/>
      </w:r>
      <w:r w:rsidRPr="00CC3A3B">
        <w:rPr>
          <w:rFonts w:ascii="SimSun" w:hAnsi="SimSun"/>
        </w:rPr>
        <w:t>和（iv）</w:t>
      </w:r>
      <w:r w:rsidRPr="00033621">
        <w:rPr>
          <w:rFonts w:ascii="KaiTi" w:eastAsia="KaiTi" w:hAnsi="KaiTi"/>
        </w:rPr>
        <w:t>法官知识产权现行问题区域研讨会</w:t>
      </w:r>
      <w:r w:rsidRPr="00CC3A3B">
        <w:rPr>
          <w:rFonts w:ascii="SimSun" w:hAnsi="SimSun"/>
        </w:rPr>
        <w:t>。</w:t>
      </w:r>
      <w:r w:rsidRPr="00CC3A3B">
        <w:rPr>
          <w:rStyle w:val="FootnoteReference"/>
          <w:rFonts w:ascii="SimSun" w:hAnsi="SimSun"/>
        </w:rPr>
        <w:footnoteReference w:id="4"/>
      </w:r>
    </w:p>
    <w:p w14:paraId="660D92B0" w14:textId="1C0888C1"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bookmarkStart w:id="17" w:name="_Hlk157592735"/>
      <w:r w:rsidRPr="00CC3A3B">
        <w:rPr>
          <w:rFonts w:ascii="SimSun" w:hAnsi="SimSun"/>
        </w:rPr>
        <w:t>在本报告年度，产权组织重建基金（BBF）继续实施影响驱动型项目和活动，旨在利用知识产权推动社会和经济进步。重建基金的受益者范围广泛，包括农民、工匠、当地社区、企业家和知识产权从业者，支持他们将知识产权工具纳入其商业模式，加强对知识产权制度的战略性利用，以促进创造力、竞争力和以创新为主导的增长。</w:t>
      </w:r>
    </w:p>
    <w:bookmarkEnd w:id="17"/>
    <w:p w14:paraId="31C14AAC" w14:textId="3F8851C5"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作为本组织为落实《2022-2031十年期支援最不发达国家多哈行动纲领》所做贡献的一部分，</w:t>
      </w:r>
      <w:r w:rsidRPr="00CC3A3B">
        <w:rPr>
          <w:rStyle w:val="FootnoteReference"/>
          <w:rFonts w:ascii="SimSun" w:hAnsi="SimSun"/>
        </w:rPr>
        <w:footnoteReference w:id="5"/>
      </w:r>
      <w:r w:rsidRPr="00CC3A3B">
        <w:rPr>
          <w:rFonts w:ascii="SimSun" w:hAnsi="SimSun"/>
        </w:rPr>
        <w:t>该部门继续与最不发达国家（LDC）密切合作，提供</w:t>
      </w:r>
      <w:r w:rsidRPr="00CC3A3B">
        <w:rPr>
          <w:rFonts w:ascii="SimSun" w:hAnsi="SimSun"/>
          <w:szCs w:val="22"/>
        </w:rPr>
        <w:t>有针对性的、因国而异的知识产权援助，包括通过</w:t>
      </w:r>
      <w:hyperlink r:id="rId18" w:anchor=":~:text=Launched%20in%20July%202022%2C%20the,to%20graduating%20and%20graduated%20LDCs" w:history="1">
        <w:r w:rsidR="00431B87" w:rsidRPr="00033621">
          <w:rPr>
            <w:rStyle w:val="Hyperlink"/>
            <w:rFonts w:ascii="KaiTi" w:eastAsia="KaiTi" w:hAnsi="KaiTi"/>
          </w:rPr>
          <w:t>产权组织最不发达国家脱离支持一揽子方案</w:t>
        </w:r>
        <w:r w:rsidR="00431B87" w:rsidRPr="00686905">
          <w:rPr>
            <w:rStyle w:val="Hyperlink"/>
            <w:rFonts w:ascii="KaiTi" w:eastAsia="KaiTi" w:hAnsi="KaiTi"/>
            <w:color w:val="auto"/>
            <w:szCs w:val="22"/>
            <w:u w:val="none"/>
          </w:rPr>
          <w:t>。</w:t>
        </w:r>
      </w:hyperlink>
      <w:r w:rsidRPr="00CC3A3B">
        <w:rPr>
          <w:rFonts w:ascii="SimSun" w:hAnsi="SimSun"/>
        </w:rPr>
        <w:t>2025年，安哥拉和圣多美和普林西比的脱离支持一揽子方案的实施工作已经完成，老挝人民民主共和国的国别支持一揽子计划的推进工作也</w:t>
      </w:r>
      <w:r w:rsidRPr="00CC3A3B">
        <w:rPr>
          <w:rFonts w:ascii="SimSun" w:hAnsi="SimSun"/>
        </w:rPr>
        <w:lastRenderedPageBreak/>
        <w:t>取得了实质性进展。</w:t>
      </w:r>
      <w:r w:rsidRPr="00CC3A3B">
        <w:rPr>
          <w:rFonts w:ascii="SimSun" w:hAnsi="SimSun"/>
        </w:rPr>
        <w:noBreakHyphen/>
        <w:t>此外，在与受益国协商后，在孟加拉国和尼泊尔启动了新的定制化脱离支持一揽子方案，并准备在2026年开始为所罗门群岛提供支持。</w:t>
      </w:r>
    </w:p>
    <w:p w14:paraId="5F5A6F11" w14:textId="77777777" w:rsidR="00431B87" w:rsidRPr="005519D4" w:rsidRDefault="007C0FFF" w:rsidP="005519D4">
      <w:pPr>
        <w:pStyle w:val="Heading2"/>
        <w:spacing w:before="240" w:after="120"/>
      </w:pPr>
      <w:bookmarkStart w:id="18" w:name="_Hlk223451490"/>
      <w:r w:rsidRPr="00CC3A3B">
        <w:t>技能和知识建设</w:t>
      </w:r>
    </w:p>
    <w:p w14:paraId="2B63BD10" w14:textId="4F0541F6" w:rsidR="00431B87" w:rsidRPr="00686905"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686905">
        <w:rPr>
          <w:rFonts w:ascii="SimSun" w:hAnsi="SimSun"/>
          <w:iCs/>
          <w:szCs w:val="22"/>
        </w:rPr>
        <w:t>2025年，WIPO学院继续为世界各地所有人提供知识产权教育、培训和技能培养。来自产权组织所有194个成员国的160,000多名学员从WIPO学院的不同培训计划中受益。这些课程的重点是向专家提供知识产权技术知识，向创新者和创作者提供知识产权实用技能。</w:t>
      </w:r>
      <w:r w:rsidRPr="00686905">
        <w:rPr>
          <w:rFonts w:ascii="SimSun" w:hAnsi="SimSun"/>
          <w:szCs w:val="22"/>
        </w:rPr>
        <w:t>共有204名辅导教师组成的全球网络共开设了654门课程，支持多达20种语言</w:t>
      </w:r>
      <w:r w:rsidRPr="00686905">
        <w:rPr>
          <w:rStyle w:val="FootnoteReference"/>
          <w:rFonts w:ascii="SimSun" w:hAnsi="SimSun"/>
          <w:iCs/>
          <w:szCs w:val="22"/>
        </w:rPr>
        <w:footnoteReference w:id="6"/>
      </w:r>
      <w:r w:rsidRPr="00686905">
        <w:rPr>
          <w:rFonts w:ascii="SimSun" w:hAnsi="SimSun"/>
          <w:szCs w:val="22"/>
        </w:rPr>
        <w:t>。通过基于能力认证的培训项目和课程，知识产权电子学习持续扩展，以提高全球知识产权制度中专业人员、用户和利益攸关方的专业技能和职业发展。其中包括：（</w:t>
      </w:r>
      <w:proofErr w:type="spellStart"/>
      <w:r w:rsidRPr="00686905">
        <w:rPr>
          <w:rFonts w:ascii="SimSun" w:hAnsi="SimSun"/>
          <w:szCs w:val="22"/>
        </w:rPr>
        <w:t>i</w:t>
      </w:r>
      <w:proofErr w:type="spellEnd"/>
      <w:r w:rsidRPr="00686905">
        <w:rPr>
          <w:rFonts w:ascii="SimSun" w:hAnsi="SimSun"/>
          <w:szCs w:val="22"/>
        </w:rPr>
        <w:t>）面向来自27个国家的38名专利专业人员的</w:t>
      </w:r>
      <w:r w:rsidRPr="00686905">
        <w:fldChar w:fldCharType="begin"/>
      </w:r>
      <w:r w:rsidRPr="00686905">
        <w:rPr>
          <w:rFonts w:ascii="SimSun" w:hAnsi="SimSun"/>
        </w:rPr>
        <w:instrText xml:space="preserve"> HYPERLINK "https://welc.wipo.int/ipdtp/" </w:instrText>
      </w:r>
      <w:r w:rsidRPr="00686905">
        <w:fldChar w:fldCharType="separate"/>
      </w:r>
      <w:r w:rsidRPr="00686905">
        <w:rPr>
          <w:rStyle w:val="Hyperlink"/>
          <w:rFonts w:ascii="SimSun" w:hAnsi="SimSun"/>
          <w:szCs w:val="22"/>
        </w:rPr>
        <w:t>产权组织专利撰写国际培训计划</w:t>
      </w:r>
      <w:r w:rsidRPr="00686905">
        <w:rPr>
          <w:rStyle w:val="Hyperlink"/>
          <w:rFonts w:ascii="SimSun" w:hAnsi="SimSun"/>
          <w:szCs w:val="22"/>
        </w:rPr>
        <w:fldChar w:fldCharType="end"/>
      </w:r>
      <w:r w:rsidRPr="00686905">
        <w:rPr>
          <w:rFonts w:ascii="SimSun" w:hAnsi="SimSun"/>
          <w:szCs w:val="22"/>
        </w:rPr>
        <w:t>；（ii）旨在提升产权组织技术与创新支持中心（TISC）来自全球的259名专业人员和工作人员技能的</w:t>
      </w:r>
      <w:r w:rsidRPr="00686905">
        <w:fldChar w:fldCharType="begin"/>
      </w:r>
      <w:r w:rsidRPr="00686905">
        <w:rPr>
          <w:rFonts w:ascii="SimSun" w:hAnsi="SimSun"/>
        </w:rPr>
        <w:instrText xml:space="preserve"> HYPERLINK "https://welc.wipo.int/tisc/" </w:instrText>
      </w:r>
      <w:r w:rsidRPr="00686905">
        <w:fldChar w:fldCharType="separate"/>
      </w:r>
      <w:r w:rsidRPr="00686905">
        <w:rPr>
          <w:rStyle w:val="Hyperlink"/>
          <w:rFonts w:ascii="SimSun" w:hAnsi="SimSun"/>
          <w:szCs w:val="22"/>
        </w:rPr>
        <w:t>产权组织TISC工作人员认证计划</w:t>
      </w:r>
      <w:r w:rsidRPr="00686905">
        <w:rPr>
          <w:rStyle w:val="Hyperlink"/>
          <w:rFonts w:ascii="SimSun" w:hAnsi="SimSun"/>
          <w:szCs w:val="22"/>
        </w:rPr>
        <w:fldChar w:fldCharType="end"/>
      </w:r>
      <w:r w:rsidRPr="00686905">
        <w:rPr>
          <w:rFonts w:ascii="SimSun" w:hAnsi="SimSun"/>
          <w:szCs w:val="22"/>
        </w:rPr>
        <w:t>；（iii）由产权组织、韩国知识产权局（KIPO）、韩国发明促进协会（KIPA）、韩国科学技术院（KAIST）联合举办的知识产权资产管理高级国际证书课程</w:t>
      </w:r>
      <w:r w:rsidRPr="00686905">
        <w:rPr>
          <w:rStyle w:val="FootnoteReference"/>
          <w:rFonts w:ascii="SimSun" w:hAnsi="SimSun"/>
          <w:szCs w:val="22"/>
        </w:rPr>
        <w:footnoteReference w:id="7"/>
      </w:r>
      <w:r w:rsidRPr="00686905">
        <w:rPr>
          <w:rFonts w:ascii="SimSun" w:hAnsi="SimSun"/>
          <w:szCs w:val="22"/>
        </w:rPr>
        <w:t>，面向35名知识产权管理专业人员；和（iv）面向产权组织集体管理组织（CMO）工作人员的WIPO Connect培训。</w:t>
      </w:r>
    </w:p>
    <w:p w14:paraId="2C58D925" w14:textId="3E5EC36F"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第三期</w:t>
      </w:r>
      <w:r w:rsidRPr="00033621">
        <w:rPr>
          <w:rFonts w:ascii="KaiTi" w:eastAsia="KaiTi" w:hAnsi="KaiTi"/>
          <w:szCs w:val="22"/>
        </w:rPr>
        <w:t>女性科学家和创新者知识产权、科学和创新领导力课程</w:t>
      </w:r>
      <w:r w:rsidRPr="00CC3A3B">
        <w:rPr>
          <w:rFonts w:ascii="SimSun" w:hAnsi="SimSun"/>
          <w:szCs w:val="22"/>
        </w:rPr>
        <w:t>是与韩国知识产权局和欧莱雅-教科文组织“为投身于科学的女性”计划合作举办的</w:t>
      </w:r>
      <w:r w:rsidRPr="00CC3A3B">
        <w:rPr>
          <w:rFonts w:ascii="SimSun" w:hAnsi="SimSun"/>
          <w:szCs w:val="22"/>
          <w:shd w:val="clear" w:color="auto" w:fill="FFFFFF"/>
        </w:rPr>
        <w:t>，为杰出女性科学家提供线上和线下混合式知识产权培训机会。</w:t>
      </w:r>
    </w:p>
    <w:p w14:paraId="678F1B1C" w14:textId="416394D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WIPO学院通过其创新的</w:t>
      </w:r>
      <w:r w:rsidRPr="00CC3A3B">
        <w:fldChar w:fldCharType="begin"/>
      </w:r>
      <w:r w:rsidRPr="00CC3A3B">
        <w:rPr>
          <w:rFonts w:ascii="SimSun" w:hAnsi="SimSun"/>
        </w:rPr>
        <w:instrText xml:space="preserve"> HYPERLINK "https://welc.wipo.int/edtech/" </w:instrText>
      </w:r>
      <w:r w:rsidRPr="00CC3A3B">
        <w:fldChar w:fldCharType="separate"/>
      </w:r>
      <w:r w:rsidRPr="00CC3A3B">
        <w:rPr>
          <w:rStyle w:val="Hyperlink"/>
          <w:rFonts w:ascii="SimSun" w:hAnsi="SimSun"/>
          <w:szCs w:val="22"/>
        </w:rPr>
        <w:t>知识产权教育技术服务</w:t>
      </w:r>
      <w:r w:rsidRPr="00CC3A3B">
        <w:rPr>
          <w:rStyle w:val="Hyperlink"/>
          <w:rFonts w:ascii="SimSun" w:hAnsi="SimSun"/>
          <w:szCs w:val="22"/>
        </w:rPr>
        <w:fldChar w:fldCharType="end"/>
      </w:r>
      <w:r w:rsidRPr="00CC3A3B">
        <w:rPr>
          <w:rFonts w:ascii="SimSun" w:hAnsi="SimSun"/>
          <w:szCs w:val="22"/>
        </w:rPr>
        <w:t>，进一步扩大了获得知识产权教育的机会。2025年，在阿尔及利亚、哥伦比亚和卢旺达部署了由人工智能驱动的离线“IP in a Box”学习平台，将知识产权和创业培训扩展到互联网连接有限的社区。</w:t>
      </w:r>
      <w:r w:rsidRPr="00CC3A3B">
        <w:fldChar w:fldCharType="begin"/>
      </w:r>
      <w:r w:rsidRPr="00CC3A3B">
        <w:rPr>
          <w:rFonts w:ascii="SimSun" w:hAnsi="SimSun"/>
        </w:rPr>
        <w:instrText xml:space="preserve"> HYPERLINK "https://welc.wipo.int/atp/?lang=en" </w:instrText>
      </w:r>
      <w:r w:rsidRPr="00CC3A3B">
        <w:fldChar w:fldCharType="separate"/>
      </w:r>
      <w:r w:rsidRPr="00CC3A3B">
        <w:rPr>
          <w:rStyle w:val="Hyperlink"/>
          <w:rFonts w:ascii="SimSun" w:hAnsi="SimSun"/>
          <w:szCs w:val="22"/>
        </w:rPr>
        <w:t>无障碍培训门户网站</w:t>
      </w:r>
      <w:r w:rsidRPr="00CC3A3B">
        <w:rPr>
          <w:rStyle w:val="Hyperlink"/>
          <w:rFonts w:ascii="SimSun" w:hAnsi="SimSun"/>
          <w:szCs w:val="22"/>
        </w:rPr>
        <w:fldChar w:fldCharType="end"/>
      </w:r>
      <w:r w:rsidRPr="00CC3A3B">
        <w:rPr>
          <w:rFonts w:ascii="SimSun" w:hAnsi="SimSun"/>
          <w:szCs w:val="22"/>
        </w:rPr>
        <w:t>继续以五种语言提供</w:t>
      </w:r>
      <w:r w:rsidRPr="00033621">
        <w:rPr>
          <w:rFonts w:ascii="KaiTi" w:eastAsia="KaiTi" w:hAnsi="KaiTi"/>
          <w:szCs w:val="22"/>
        </w:rPr>
        <w:t>知识产权通用课程（DL-101）</w:t>
      </w:r>
      <w:r w:rsidRPr="00CC3A3B">
        <w:rPr>
          <w:rFonts w:ascii="SimSun" w:hAnsi="SimSun"/>
          <w:szCs w:val="22"/>
        </w:rPr>
        <w:t>，并开设了关于无障碍图书制作和出版概念的三门专业课程，从而根据《关于为盲人、视力障碍者或其他印刷品阅读障碍者获得已出版作品提供便利的马拉喀什条约》（《马拉喀什条约》）扩大了阅读障碍者获得知识产权教育的机会。</w:t>
      </w:r>
    </w:p>
    <w:p w14:paraId="780FE3A0" w14:textId="730722E5"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shd w:val="clear" w:color="auto" w:fill="FFFFFF"/>
        </w:rPr>
        <w:t>WIPO学院还通过开发课程以及提供学术资源、对接产权组织专家和国际教授，继续支持不同区域的大学加强对青年、女企业家和中小企业的知识产权高等教育。</w:t>
      </w:r>
      <w:r w:rsidRPr="00CC3A3B">
        <w:rPr>
          <w:rFonts w:ascii="SimSun" w:hAnsi="SimSun"/>
          <w:szCs w:val="22"/>
        </w:rPr>
        <w:t>WIPO学院联合硕士学位项目仍然是学院工作的核心支柱，特别惠及来自发展中国家、最不发达国家和转型经济体的参与者。2025年，学院与全世界多所大学合作开设了14个此类项目。在毕业的366名学生中，有211名是来自58个国家的女性，有52项产权组织奖学金颁发给了女性参与者。</w:t>
      </w:r>
    </w:p>
    <w:p w14:paraId="149C64E4" w14:textId="71C72D4D"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WIPO学院与伙伴机构共同在14个国家举办了19期</w:t>
      </w:r>
      <w:r w:rsidRPr="00C7459A">
        <w:rPr>
          <w:rFonts w:ascii="KaiTi" w:eastAsia="KaiTi" w:hAnsi="KaiTi"/>
          <w:iCs/>
          <w:szCs w:val="22"/>
        </w:rPr>
        <w:t>WIPO学院知识产权法暑期班</w:t>
      </w:r>
      <w:r w:rsidRPr="00733CEF">
        <w:rPr>
          <w:rFonts w:ascii="SimSun" w:hAnsi="SimSun"/>
          <w:szCs w:val="22"/>
        </w:rPr>
        <w:t>，</w:t>
      </w:r>
      <w:r w:rsidRPr="00CC3A3B">
        <w:rPr>
          <w:rFonts w:ascii="SimSun" w:hAnsi="SimSun"/>
          <w:szCs w:val="22"/>
        </w:rPr>
        <w:t>2,133名参与者顺利完成了课程。此外，</w:t>
      </w:r>
      <w:r w:rsidRPr="00C7459A">
        <w:rPr>
          <w:rFonts w:ascii="KaiTi" w:eastAsia="KaiTi" w:hAnsi="KaiTi"/>
          <w:iCs/>
          <w:szCs w:val="22"/>
        </w:rPr>
        <w:t>产权组织-哈佛专利法与全球公共卫生课程（专利X课程）</w:t>
      </w:r>
      <w:r w:rsidRPr="0094726B">
        <w:rPr>
          <w:rFonts w:ascii="SimSun" w:hAnsi="SimSun"/>
          <w:szCs w:val="22"/>
        </w:rPr>
        <w:t>第</w:t>
      </w:r>
      <w:r w:rsidRPr="00CC3A3B">
        <w:rPr>
          <w:rFonts w:ascii="SimSun" w:hAnsi="SimSun"/>
          <w:szCs w:val="22"/>
        </w:rPr>
        <w:t>五期免费向来自107个国家的500名学生提供，第六期吸引了来自92个国家的500名学生。</w:t>
      </w:r>
      <w:bookmarkEnd w:id="18"/>
    </w:p>
    <w:p w14:paraId="4ED74ABB" w14:textId="77777777" w:rsidR="00431B87" w:rsidRPr="00CC3A3B" w:rsidRDefault="007C0FFF">
      <w:pPr>
        <w:pStyle w:val="Heading2"/>
        <w:spacing w:before="240" w:after="120"/>
        <w:rPr>
          <w:rFonts w:hAnsi="SimSun"/>
          <w:b w:val="0"/>
          <w:bCs w:val="0"/>
        </w:rPr>
      </w:pPr>
      <w:bookmarkStart w:id="19" w:name="_Hlk188892166"/>
      <w:r w:rsidRPr="00CC3A3B">
        <w:rPr>
          <w:rFonts w:hAnsi="SimSun"/>
          <w:bCs w:val="0"/>
          <w:caps w:val="0"/>
        </w:rPr>
        <w:t>知识产权与发展</w:t>
      </w:r>
    </w:p>
    <w:p w14:paraId="345AC1D9" w14:textId="66D21F90"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2025年5月5日，应成员国请求，产权组织主办了第四届知识产权与发展国际会议，主题为</w:t>
      </w:r>
      <w:r w:rsidRPr="00033621">
        <w:rPr>
          <w:rFonts w:ascii="KaiTi" w:eastAsia="KaiTi" w:hAnsi="KaiTi"/>
        </w:rPr>
        <w:t>“</w:t>
      </w:r>
      <w:hyperlink r:id="rId19" w:history="1">
        <w:r w:rsidR="00431B87" w:rsidRPr="00033621">
          <w:rPr>
            <w:rStyle w:val="Hyperlink"/>
            <w:rFonts w:ascii="KaiTi" w:eastAsia="KaiTi" w:hAnsi="KaiTi"/>
          </w:rPr>
          <w:t>知识产权和创新在应对全球公共卫生挑战中的作用：促进技术转让与协作</w:t>
        </w:r>
      </w:hyperlink>
      <w:r w:rsidRPr="00033621">
        <w:rPr>
          <w:rFonts w:ascii="KaiTi" w:eastAsia="KaiTi" w:hAnsi="KaiTi"/>
        </w:rPr>
        <w:t>”</w:t>
      </w:r>
      <w:r w:rsidRPr="00CC3A3B">
        <w:rPr>
          <w:rFonts w:ascii="SimSun" w:hAnsi="SimSun"/>
        </w:rPr>
        <w:t>。会议围绕一场高级别对话、三场专题小组讨论和一场总结性对话展开。来自不同地理区域和学术界、私营部门、</w:t>
      </w:r>
      <w:r w:rsidRPr="00CC3A3B">
        <w:rPr>
          <w:rFonts w:ascii="SimSun" w:hAnsi="SimSun"/>
        </w:rPr>
        <w:lastRenderedPageBreak/>
        <w:t>政府间组织（IGO）和非政府组织（NGO）等专业背景的16位发言者为平衡和前瞻性的讨论做出了贡献。发展与知识产权委员会（CDIP）第三十五届会议审议了</w:t>
      </w:r>
      <w:r w:rsidRPr="00CC3A3B">
        <w:fldChar w:fldCharType="begin"/>
      </w:r>
      <w:r>
        <w:rPr>
          <w:rFonts w:ascii="SimSun" w:hAnsi="SimSun"/>
        </w:rPr>
        <w:instrText>HYPERLINK "http://www.wipo.int/meetings/zh/doc_details.jsp?doc_id=649572"</w:instrText>
      </w:r>
      <w:r w:rsidRPr="00CC3A3B">
        <w:fldChar w:fldCharType="separate"/>
      </w:r>
      <w:r w:rsidRPr="00CC3A3B">
        <w:rPr>
          <w:rStyle w:val="Hyperlink"/>
          <w:rFonts w:ascii="SimSun" w:hAnsi="SimSun"/>
        </w:rPr>
        <w:t>关于本会议的事实报告</w:t>
      </w:r>
      <w:r w:rsidRPr="00CC3A3B">
        <w:rPr>
          <w:rStyle w:val="Hyperlink"/>
          <w:rFonts w:ascii="SimSun" w:hAnsi="SimSun"/>
        </w:rPr>
        <w:fldChar w:fldCharType="end"/>
      </w:r>
      <w:r w:rsidRPr="00CC3A3B">
        <w:rPr>
          <w:rFonts w:ascii="SimSun" w:hAnsi="SimSun"/>
        </w:rPr>
        <w:t>。委员会第三十四届会议决定，将于2027年举办的知识产权与发展国际会议的主题为</w:t>
      </w:r>
      <w:r w:rsidRPr="00033621">
        <w:rPr>
          <w:rFonts w:ascii="KaiTi" w:eastAsia="KaiTi" w:hAnsi="KaiTi"/>
        </w:rPr>
        <w:t>“开启有利于创新的知识产权生态系统：中小企业、知识产权融资与发展”</w:t>
      </w:r>
      <w:r w:rsidRPr="00CC3A3B">
        <w:rPr>
          <w:rFonts w:ascii="SimSun" w:hAnsi="SimSun"/>
        </w:rPr>
        <w:t>，将于2029年召开的会议主题为“知识产权与旅游业”。</w:t>
      </w:r>
    </w:p>
    <w:p w14:paraId="18CB7A7A" w14:textId="5D4A3195"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在“知识产权与发展”议程项目下，CDIP继续按照成员国的提议和商定，在每届会议讨论一个议题。</w:t>
      </w:r>
      <w:r w:rsidRPr="00CC3A3B">
        <w:rPr>
          <w:rStyle w:val="FootnoteReference"/>
          <w:rFonts w:ascii="SimSun" w:hAnsi="SimSun"/>
        </w:rPr>
        <w:footnoteReference w:id="8"/>
      </w:r>
      <w:r w:rsidRPr="00CC3A3B">
        <w:rPr>
          <w:rFonts w:ascii="SimSun" w:hAnsi="SimSun"/>
        </w:rPr>
        <w:t>在2025年5月5日至9日召开的第三十四届会议期间，委员会讨论了议题</w:t>
      </w:r>
      <w:r w:rsidRPr="00033621">
        <w:rPr>
          <w:rFonts w:ascii="KaiTi" w:eastAsia="KaiTi" w:hAnsi="KaiTi"/>
        </w:rPr>
        <w:t>“知识产权与司法：建设能力和专门知识”</w:t>
      </w:r>
      <w:r w:rsidRPr="0094726B">
        <w:rPr>
          <w:rFonts w:ascii="SimSun" w:hAnsi="SimSun"/>
          <w:iCs/>
        </w:rPr>
        <w:t>。</w:t>
      </w:r>
      <w:r w:rsidRPr="0094726B">
        <w:rPr>
          <w:rFonts w:ascii="SimSun" w:hAnsi="SimSun"/>
        </w:rPr>
        <w:t>委</w:t>
      </w:r>
      <w:r w:rsidRPr="00CC3A3B">
        <w:rPr>
          <w:rFonts w:ascii="SimSun" w:hAnsi="SimSun"/>
        </w:rPr>
        <w:t>员会听取了</w:t>
      </w:r>
      <w:hyperlink r:id="rId20" w:history="1">
        <w:r w:rsidR="00431B87" w:rsidRPr="00CC3A3B">
          <w:rPr>
            <w:rStyle w:val="Hyperlink"/>
            <w:rFonts w:ascii="SimSun" w:hAnsi="SimSun"/>
          </w:rPr>
          <w:t>秘书处的介绍</w:t>
        </w:r>
      </w:hyperlink>
      <w:r w:rsidRPr="00CC3A3B">
        <w:rPr>
          <w:rFonts w:ascii="SimSun" w:hAnsi="SimSun"/>
        </w:rPr>
        <w:t>，随后各代表团交流了国家经验、能力建设计划和司法培训举措，目的是在其司法系统内加强对知识产权的理解和有效应用。</w:t>
      </w:r>
      <w:bookmarkStart w:id="20" w:name="_Hlk189748121"/>
      <w:r w:rsidRPr="00CC3A3B">
        <w:rPr>
          <w:rFonts w:ascii="SimSun" w:hAnsi="SimSun"/>
        </w:rPr>
        <w:t>在2025年11月17日至21日召开的第三十五届会议上，委员会讨论了</w:t>
      </w:r>
      <w:r w:rsidRPr="00033621">
        <w:rPr>
          <w:rFonts w:ascii="KaiTi" w:eastAsia="KaiTi" w:hAnsi="KaiTi"/>
        </w:rPr>
        <w:t>“加强知识产权局并使之现代化以提高在数字时代的韧性、效率、可及性和危机应对能力”</w:t>
      </w:r>
      <w:r w:rsidRPr="00CC3A3B">
        <w:rPr>
          <w:rFonts w:ascii="SimSun" w:hAnsi="SimSun"/>
        </w:rPr>
        <w:t>的议题。在</w:t>
      </w:r>
      <w:r w:rsidR="00431B87" w:rsidRPr="00CC3A3B">
        <w:rPr>
          <w:rFonts w:ascii="SimSun" w:hAnsi="SimSun"/>
        </w:rPr>
        <w:fldChar w:fldCharType="begin"/>
      </w:r>
      <w:r>
        <w:rPr>
          <w:rFonts w:ascii="SimSun" w:hAnsi="SimSun"/>
        </w:rPr>
        <w:instrText>HYPERLINK "https://www.wipo.int/meetings/zh/doc_details.jsp?doc_id=652992"</w:instrText>
      </w:r>
      <w:r w:rsidR="00431B87" w:rsidRPr="00CC3A3B">
        <w:rPr>
          <w:rFonts w:ascii="SimSun" w:hAnsi="SimSun"/>
        </w:rPr>
      </w:r>
      <w:r w:rsidR="00431B87" w:rsidRPr="00CC3A3B">
        <w:rPr>
          <w:rFonts w:ascii="SimSun" w:hAnsi="SimSun"/>
        </w:rPr>
        <w:fldChar w:fldCharType="separate"/>
      </w:r>
      <w:r w:rsidR="00431B87" w:rsidRPr="00CC3A3B">
        <w:rPr>
          <w:rStyle w:val="Hyperlink"/>
          <w:rFonts w:ascii="SimSun" w:hAnsi="SimSun"/>
        </w:rPr>
        <w:t>秘书处的介绍</w:t>
      </w:r>
      <w:r w:rsidR="00431B87" w:rsidRPr="00CC3A3B">
        <w:rPr>
          <w:rFonts w:ascii="SimSun" w:hAnsi="SimSun"/>
        </w:rPr>
        <w:fldChar w:fldCharType="end"/>
      </w:r>
      <w:r w:rsidRPr="00CC3A3B">
        <w:rPr>
          <w:rFonts w:ascii="SimSun" w:hAnsi="SimSun"/>
        </w:rPr>
        <w:t>之后，一些成员国就该议题分享了经验和教训，并对本组织在应对这些挑战方面的合作表示认可。委员会第三十四届会议商定在</w:t>
      </w:r>
      <w:r w:rsidRPr="00033621">
        <w:rPr>
          <w:rFonts w:ascii="SimSun" w:hAnsi="SimSun"/>
        </w:rPr>
        <w:t>“知识产权与发展”</w:t>
      </w:r>
      <w:r w:rsidRPr="00CC3A3B">
        <w:rPr>
          <w:rFonts w:ascii="SimSun" w:hAnsi="SimSun"/>
        </w:rPr>
        <w:t>议程项目下讨论以下议题：在第三十六届会议上讨论</w:t>
      </w:r>
      <w:r w:rsidRPr="00033621">
        <w:rPr>
          <w:rFonts w:ascii="KaiTi" w:eastAsia="KaiTi" w:hAnsi="KaiTi"/>
        </w:rPr>
        <w:t>“知识产权与创意经济：保护数字时代的创意作品，包括人工智能的影响”</w:t>
      </w:r>
      <w:r w:rsidRPr="00CC3A3B">
        <w:rPr>
          <w:rFonts w:ascii="SimSun" w:hAnsi="SimSun"/>
        </w:rPr>
        <w:t>；在第三十七届会议上讨论</w:t>
      </w:r>
      <w:r w:rsidRPr="00033621">
        <w:rPr>
          <w:rFonts w:ascii="KaiTi" w:eastAsia="KaiTi" w:hAnsi="KaiTi"/>
        </w:rPr>
        <w:t>“知识产权在促进社会经济发展中的作用”</w:t>
      </w:r>
      <w:r w:rsidRPr="00CC3A3B">
        <w:rPr>
          <w:rFonts w:ascii="SimSun" w:hAnsi="SimSun"/>
        </w:rPr>
        <w:t>；在第三十八届会议上讨论</w:t>
      </w:r>
      <w:r w:rsidRPr="00033621">
        <w:rPr>
          <w:rFonts w:ascii="KaiTi" w:eastAsia="KaiTi" w:hAnsi="KaiTi"/>
        </w:rPr>
        <w:t>“知识产权教育与知识产权人才培养：国家经验”</w:t>
      </w:r>
      <w:r w:rsidRPr="00CC3A3B">
        <w:rPr>
          <w:rFonts w:ascii="SimSun" w:hAnsi="SimSun"/>
        </w:rPr>
        <w:t>。</w:t>
      </w:r>
      <w:bookmarkEnd w:id="20"/>
    </w:p>
    <w:p w14:paraId="5126493A" w14:textId="77080815"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委员会还重新审议了“</w:t>
      </w:r>
      <w:r w:rsidRPr="00C7459A">
        <w:rPr>
          <w:rFonts w:ascii="KaiTi" w:eastAsia="KaiTi" w:hAnsi="KaiTi"/>
          <w:iCs/>
        </w:rPr>
        <w:t>妇女与知识产权”</w:t>
      </w:r>
      <w:r w:rsidRPr="00733CEF">
        <w:rPr>
          <w:rStyle w:val="FootnoteReference"/>
          <w:rFonts w:ascii="SimSun" w:hAnsi="SimSun"/>
        </w:rPr>
        <w:footnoteReference w:id="9"/>
      </w:r>
      <w:r w:rsidRPr="00CC3A3B">
        <w:rPr>
          <w:rFonts w:ascii="SimSun" w:hAnsi="SimSun"/>
        </w:rPr>
        <w:t>议题，并审议了两份报告：（</w:t>
      </w:r>
      <w:proofErr w:type="spellStart"/>
      <w:r w:rsidRPr="00CC3A3B">
        <w:rPr>
          <w:rFonts w:ascii="SimSun" w:hAnsi="SimSun"/>
        </w:rPr>
        <w:t>i</w:t>
      </w:r>
      <w:proofErr w:type="spellEnd"/>
      <w:r w:rsidRPr="00CC3A3B">
        <w:rPr>
          <w:rFonts w:ascii="SimSun" w:hAnsi="SimSun"/>
        </w:rPr>
        <w:t>）</w:t>
      </w:r>
      <w:hyperlink r:id="rId21" w:history="1">
        <w:r w:rsidR="00431B87" w:rsidRPr="00CC3A3B">
          <w:rPr>
            <w:rStyle w:val="Hyperlink"/>
            <w:rFonts w:ascii="SimSun" w:hAnsi="SimSun"/>
          </w:rPr>
          <w:t>内部和外部活动、战略方向</w:t>
        </w:r>
      </w:hyperlink>
      <w:r w:rsidRPr="00CC3A3B">
        <w:rPr>
          <w:rFonts w:ascii="SimSun" w:hAnsi="SimSun"/>
        </w:rPr>
        <w:t>；和（ii）</w:t>
      </w:r>
      <w:hyperlink r:id="rId22" w:history="1">
        <w:r w:rsidR="00431B87" w:rsidRPr="00CC3A3B">
          <w:rPr>
            <w:rStyle w:val="Hyperlink"/>
            <w:rFonts w:ascii="SimSun" w:hAnsi="SimSun"/>
          </w:rPr>
          <w:t>数据汇编和分享</w:t>
        </w:r>
      </w:hyperlink>
      <w:r w:rsidRPr="00CC3A3B">
        <w:rPr>
          <w:rFonts w:ascii="SimSun" w:hAnsi="SimSun"/>
        </w:rPr>
        <w:t xml:space="preserve">。各代表团听取了危地马拉时装设计师、“Down to </w:t>
      </w:r>
      <w:proofErr w:type="spellStart"/>
      <w:r w:rsidRPr="00CC3A3B">
        <w:rPr>
          <w:rFonts w:ascii="SimSun" w:hAnsi="SimSun"/>
        </w:rPr>
        <w:t>Xjabelle</w:t>
      </w:r>
      <w:proofErr w:type="spellEnd"/>
      <w:r w:rsidRPr="00CC3A3B">
        <w:rPr>
          <w:rFonts w:ascii="SimSun" w:hAnsi="SimSun"/>
        </w:rPr>
        <w:t>”品牌创始人伊莎贝拉·施普林穆尔·特哈达女士的报告，随后观看了埃及、印度尼西亚和纳米比亚女企业家的视频证言，展示了知识产权如何帮助她们提高知名度、保护创新并进入市场。</w:t>
      </w:r>
    </w:p>
    <w:p w14:paraId="44D404AC" w14:textId="77777777" w:rsidR="00431B87" w:rsidRPr="00CC3A3B" w:rsidRDefault="007C0FFF">
      <w:pPr>
        <w:pStyle w:val="Heading2"/>
        <w:spacing w:before="240" w:after="120"/>
        <w:rPr>
          <w:rFonts w:hAnsi="SimSun"/>
          <w:b w:val="0"/>
          <w:bCs w:val="0"/>
        </w:rPr>
      </w:pPr>
      <w:bookmarkStart w:id="21" w:name="_Hlk188892115"/>
      <w:bookmarkEnd w:id="19"/>
      <w:r w:rsidRPr="00CC3A3B">
        <w:rPr>
          <w:rFonts w:hAnsi="SimSun"/>
          <w:bCs w:val="0"/>
          <w:caps w:val="0"/>
        </w:rPr>
        <w:t>知识产权制度中的灵活性</w:t>
      </w:r>
    </w:p>
    <w:p w14:paraId="14C402B8" w14:textId="08CA595B" w:rsidR="00431B87" w:rsidRPr="00CC3A3B" w:rsidRDefault="00431B87" w:rsidP="0047119F">
      <w:pPr>
        <w:pStyle w:val="ListParagraph"/>
        <w:numPr>
          <w:ilvl w:val="0"/>
          <w:numId w:val="4"/>
        </w:numPr>
        <w:spacing w:afterLines="50" w:after="120" w:line="340" w:lineRule="atLeast"/>
        <w:ind w:left="0" w:firstLine="0"/>
        <w:contextualSpacing w:val="0"/>
        <w:jc w:val="both"/>
        <w:rPr>
          <w:rFonts w:ascii="SimSun" w:hAnsi="SimSun"/>
        </w:rPr>
      </w:pPr>
      <w:hyperlink r:id="rId23" w:history="1">
        <w:r w:rsidRPr="00CC3A3B">
          <w:rPr>
            <w:rStyle w:val="Hyperlink"/>
            <w:rFonts w:ascii="SimSun" w:hAnsi="SimSun"/>
          </w:rPr>
          <w:t>灵活性数据库</w:t>
        </w:r>
      </w:hyperlink>
      <w:r w:rsidR="007C0FFF" w:rsidRPr="00CC3A3B">
        <w:rPr>
          <w:rStyle w:val="FootnoteReference"/>
          <w:rFonts w:ascii="SimSun" w:hAnsi="SimSun"/>
        </w:rPr>
        <w:footnoteReference w:id="10"/>
      </w:r>
      <w:r w:rsidR="007C0FFF" w:rsidRPr="00CC3A3B">
        <w:rPr>
          <w:rFonts w:ascii="SimSun" w:hAnsi="SimSun"/>
        </w:rPr>
        <w:t>中所载信息得到继续传播，正如</w:t>
      </w:r>
      <w:hyperlink r:id="rId24" w:history="1">
        <w:r w:rsidRPr="00CC3A3B">
          <w:rPr>
            <w:rStyle w:val="Hyperlink"/>
            <w:rFonts w:ascii="SimSun" w:hAnsi="SimSun"/>
          </w:rPr>
          <w:t>文件CDIP/20/5</w:t>
        </w:r>
      </w:hyperlink>
      <w:r w:rsidR="007C0FFF" w:rsidRPr="00CC3A3B">
        <w:rPr>
          <w:rFonts w:ascii="SimSun" w:hAnsi="SimSun"/>
        </w:rPr>
        <w:t>所示，其中介绍了传播信息的相关措施等。2025年期间，成员国没有提交数据库更新报告。</w:t>
      </w:r>
    </w:p>
    <w:bookmarkEnd w:id="21"/>
    <w:p w14:paraId="3EA90437" w14:textId="77777777" w:rsidR="00431B87" w:rsidRPr="00CC3A3B" w:rsidRDefault="007C0FFF">
      <w:pPr>
        <w:pStyle w:val="Heading2"/>
        <w:spacing w:before="240" w:after="120"/>
        <w:rPr>
          <w:rFonts w:hAnsi="SimSun"/>
          <w:b w:val="0"/>
          <w:bCs w:val="0"/>
        </w:rPr>
      </w:pPr>
      <w:r w:rsidRPr="00CC3A3B">
        <w:rPr>
          <w:rFonts w:hAnsi="SimSun"/>
          <w:bCs w:val="0"/>
          <w:caps w:val="0"/>
        </w:rPr>
        <w:t>妇女与知识产权</w:t>
      </w:r>
    </w:p>
    <w:p w14:paraId="751394BC" w14:textId="01F6B77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2025年，产权组织继续致力于促进妇女参与知识产权生态系统。根据CDIP的一项决定，通过一系列关于</w:t>
      </w:r>
      <w:r w:rsidRPr="00C76468">
        <w:rPr>
          <w:rFonts w:ascii="KaiTi" w:eastAsia="KaiTi" w:hAnsi="KaiTi"/>
        </w:rPr>
        <w:t>“妇女与知识产权”</w:t>
      </w:r>
      <w:r w:rsidRPr="00CC3A3B">
        <w:rPr>
          <w:rFonts w:ascii="SimSun" w:hAnsi="SimSun"/>
        </w:rPr>
        <w:t>的分享会，建立了一个专门论坛，旨在提升对增强妇女在创新和创造力方面的能力的重要性的意识。第七次会议于2025年5月6日召开，题为</w:t>
      </w:r>
      <w:r w:rsidRPr="00C76468">
        <w:rPr>
          <w:rFonts w:ascii="KaiTi" w:eastAsia="KaiTi" w:hAnsi="KaiTi"/>
        </w:rPr>
        <w:t>“</w:t>
      </w:r>
      <w:hyperlink r:id="rId25" w:history="1">
        <w:r w:rsidR="00431B87" w:rsidRPr="00C76468">
          <w:rPr>
            <w:rStyle w:val="Hyperlink"/>
            <w:rFonts w:ascii="KaiTi" w:eastAsia="KaiTi" w:hAnsi="KaiTi"/>
          </w:rPr>
          <w:t>缩小知识产权性别差距：从事外观设计的妇女</w:t>
        </w:r>
      </w:hyperlink>
      <w:r w:rsidRPr="00C76468">
        <w:rPr>
          <w:rFonts w:ascii="KaiTi" w:eastAsia="KaiTi" w:hAnsi="KaiTi"/>
        </w:rPr>
        <w:t>”</w:t>
      </w:r>
      <w:r w:rsidRPr="00CC3A3B">
        <w:rPr>
          <w:rFonts w:ascii="SimSun" w:hAnsi="SimSun"/>
        </w:rPr>
        <w:t>，有120多人现场和在线参加了会议，包括成员国、政府间组织、非政府组织、学术界和知识产权界的代表。来自危地马拉、约旦、老挝人民民主共和国、尼日利亚和波兰的五位发言者分享了他们在外观设计领域的专业经验，重点介绍了如何战略性使用知识产权工具支持创造力、文化和妇女经济赋权。</w:t>
      </w:r>
    </w:p>
    <w:p w14:paraId="0B3DD993" w14:textId="07760C6A"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在报告所涉期间，发展合作部在危地马拉、洪都拉斯、伊拉克、马里、尼日尔、巴拿马、圣多美和普林西比以及乌拉圭完成了旨在通过保护和利用知识产权</w:t>
      </w:r>
      <w:proofErr w:type="gramStart"/>
      <w:r w:rsidRPr="00CC3A3B">
        <w:rPr>
          <w:rFonts w:ascii="SimSun" w:hAnsi="SimSun"/>
        </w:rPr>
        <w:t>增强女</w:t>
      </w:r>
      <w:proofErr w:type="gramEnd"/>
      <w:r w:rsidRPr="00CC3A3B">
        <w:rPr>
          <w:rFonts w:ascii="SimSun" w:hAnsi="SimSun"/>
        </w:rPr>
        <w:t>企业家能力的项目。在</w:t>
      </w:r>
      <w:r w:rsidRPr="00CC3A3B">
        <w:rPr>
          <w:rFonts w:ascii="SimSun" w:hAnsi="SimSun"/>
        </w:rPr>
        <w:lastRenderedPageBreak/>
        <w:t>危地马拉，</w:t>
      </w:r>
      <w:r w:rsidRPr="00C76468">
        <w:rPr>
          <w:rFonts w:ascii="KaiTi" w:eastAsia="KaiTi" w:hAnsi="KaiTi"/>
        </w:rPr>
        <w:t>“编织传统，建设未来：危地马拉波科姆奇妇女的经济与创意赋权”</w:t>
      </w:r>
      <w:r w:rsidRPr="00CC3A3B">
        <w:rPr>
          <w:rFonts w:ascii="SimSun" w:hAnsi="SimSun"/>
        </w:rPr>
        <w:t>项目为来自上韦拉帕斯省塔蒂克地区的约30名女纺织工提供了量身定制的做法培训，以加强她们利用知识产权来区分和销售其传统纺织品的能力，同时制定了强化文化认同和企业可持续性的营销战略。在马里和尼日尔，</w:t>
      </w:r>
      <w:r w:rsidRPr="00C76468">
        <w:rPr>
          <w:rFonts w:ascii="KaiTi" w:eastAsia="KaiTi" w:hAnsi="KaiTi"/>
        </w:rPr>
        <w:t>“商业转型可持续性项目——农业商业中的妇女：从非正规到正规”</w:t>
      </w:r>
      <w:r w:rsidRPr="00CC3A3B">
        <w:rPr>
          <w:rFonts w:ascii="SimSun" w:hAnsi="SimSun"/>
        </w:rPr>
        <w:t>项目使得经过产权组织培训的两名女企业家（分别来自马里和尼日尔）分别培训和指导了至少另外50名女性农业食品企业家。通过该项目，马里有8至10个商标进入注册程序，尼日尔有30个商号获得注册。一名参与者成为马里首个获得认证的化妆品实验室的所有人。在圣多美和普林西比，</w:t>
      </w:r>
      <w:r w:rsidRPr="00C76468">
        <w:rPr>
          <w:rFonts w:ascii="KaiTi" w:eastAsia="KaiTi" w:hAnsi="KaiTi"/>
        </w:rPr>
        <w:t>“利用知识产权促进圣多美和普林西比女性领导企业的增长和竞争力”</w:t>
      </w:r>
      <w:r w:rsidRPr="00CC3A3B">
        <w:rPr>
          <w:rFonts w:ascii="SimSun" w:hAnsi="SimSun"/>
        </w:rPr>
        <w:t>项目使知识产权成为赋能女企业家的工具。共开发和申请了24项品牌资产，还为</w:t>
      </w:r>
      <w:proofErr w:type="gramStart"/>
      <w:r w:rsidRPr="00CC3A3B">
        <w:rPr>
          <w:rFonts w:ascii="SimSun" w:hAnsi="SimSun"/>
        </w:rPr>
        <w:t>受益女</w:t>
      </w:r>
      <w:proofErr w:type="gramEnd"/>
      <w:r w:rsidRPr="00CC3A3B">
        <w:rPr>
          <w:rFonts w:ascii="SimSun" w:hAnsi="SimSun"/>
        </w:rPr>
        <w:t>企业家合作社申请了5个集体商标。在伊拉克，</w:t>
      </w:r>
      <w:r w:rsidRPr="00C76468">
        <w:rPr>
          <w:rFonts w:ascii="KaiTi" w:eastAsia="KaiTi" w:hAnsi="KaiTi"/>
        </w:rPr>
        <w:t>“知识产权与妇女创业”</w:t>
      </w:r>
      <w:r w:rsidRPr="00CC3A3B">
        <w:rPr>
          <w:rFonts w:ascii="SimSun" w:hAnsi="SimSun"/>
        </w:rPr>
        <w:t>项目通过培训和辅导课程，支持八名女企业家利用知识产权促进业务增长。在</w:t>
      </w:r>
      <w:bookmarkStart w:id="22" w:name="_Hlk222497254"/>
      <w:r w:rsidRPr="00CC3A3B">
        <w:rPr>
          <w:rFonts w:ascii="SimSun" w:hAnsi="SimSun"/>
        </w:rPr>
        <w:t>洪都拉斯、巴拿马和乌拉圭</w:t>
      </w:r>
      <w:bookmarkEnd w:id="22"/>
      <w:r w:rsidRPr="00CC3A3B">
        <w:rPr>
          <w:rFonts w:ascii="SimSun" w:hAnsi="SimSun"/>
        </w:rPr>
        <w:t>，</w:t>
      </w:r>
      <w:r w:rsidRPr="00C76468">
        <w:rPr>
          <w:rFonts w:ascii="KaiTi" w:eastAsia="KaiTi" w:hAnsi="KaiTi"/>
        </w:rPr>
        <w:t>“拉丁美洲女性企业家的知识产权：通过知识产权创造价值”</w:t>
      </w:r>
      <w:r w:rsidRPr="00CC3A3B">
        <w:rPr>
          <w:rFonts w:ascii="SimSun" w:hAnsi="SimSun"/>
        </w:rPr>
        <w:t>项目帮助女企业家注册商标、保护版权和商业秘密，并赋能她们参与创新生态系统。该项目采用的灵活模式可在其他国家和行业复制，从而支持长期的经济赋权和创新驱动型增长。</w:t>
      </w:r>
    </w:p>
    <w:p w14:paraId="5ED097D2" w14:textId="268006B2"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发展合作部</w:t>
      </w:r>
      <w:r w:rsidRPr="00CC3A3B">
        <w:rPr>
          <w:rFonts w:ascii="SimSun" w:hAnsi="SimSun"/>
          <w:szCs w:val="22"/>
        </w:rPr>
        <w:t>组织了一次</w:t>
      </w:r>
      <w:r w:rsidRPr="00C7459A">
        <w:rPr>
          <w:rFonts w:ascii="KaiTi" w:eastAsia="KaiTi" w:hAnsi="KaiTi"/>
          <w:iCs/>
          <w:szCs w:val="22"/>
        </w:rPr>
        <w:t>知识产权与阿拉伯国家和亚洲国家创业女性跨区域论坛</w:t>
      </w:r>
      <w:r w:rsidRPr="00733CEF">
        <w:rPr>
          <w:rFonts w:ascii="SimSun" w:hAnsi="SimSun"/>
          <w:szCs w:val="22"/>
        </w:rPr>
        <w:t>，</w:t>
      </w:r>
      <w:r w:rsidRPr="00CC3A3B">
        <w:rPr>
          <w:rFonts w:ascii="SimSun" w:hAnsi="SimSun"/>
          <w:szCs w:val="22"/>
        </w:rPr>
        <w:t>来自14个阿拉伯国家和亚洲国家的23名女企业家汇聚一堂，提出了宝贵的见解、做法经验和前瞻性行动。在本次论坛上，产权组织</w:t>
      </w:r>
      <w:r w:rsidRPr="00C76468">
        <w:rPr>
          <w:rFonts w:ascii="KaiTi" w:eastAsia="KaiTi" w:hAnsi="KaiTi"/>
          <w:szCs w:val="22"/>
        </w:rPr>
        <w:t>“她的知产”</w:t>
      </w:r>
      <w:r w:rsidRPr="00CC3A3B">
        <w:rPr>
          <w:rFonts w:ascii="SimSun" w:hAnsi="SimSun"/>
          <w:szCs w:val="22"/>
        </w:rPr>
        <w:t>平台在全球启动，标志着在创建一个致力于支持妇女创新和创业的全球社区方面迈出了重要的一步。该平台将成为联系、能力建设和宣传的枢纽。此外，</w:t>
      </w:r>
      <w:r w:rsidRPr="00C76468">
        <w:rPr>
          <w:rFonts w:ascii="KaiTi" w:eastAsia="KaiTi" w:hAnsi="KaiTi"/>
          <w:szCs w:val="22"/>
        </w:rPr>
        <w:t>知识产权与创意经济跨区域论坛：连接亚洲与拉丁美洲的创意生态系统</w:t>
      </w:r>
      <w:r w:rsidRPr="00CC3A3B">
        <w:rPr>
          <w:rFonts w:ascii="SimSun" w:hAnsi="SimSun"/>
          <w:szCs w:val="22"/>
        </w:rPr>
        <w:t>不仅为两个文化、创意和创新丰富的地区提供了对话平台，也为它们之间的合作提供了平台。50多位政策制定者、创作者和行业领袖交流了经验，分享了最佳做法，并探讨了知识产权如何赋能创作者和促进可持续增长的实用模式。论坛的一大亮点是推出了</w:t>
      </w:r>
      <w:r w:rsidRPr="00C76468">
        <w:rPr>
          <w:rFonts w:ascii="KaiTi" w:eastAsia="KaiTi" w:hAnsi="KaiTi"/>
          <w:szCs w:val="22"/>
        </w:rPr>
        <w:t>“WIPO FACE（</w:t>
      </w:r>
      <w:r w:rsidR="00686905" w:rsidRPr="00686905">
        <w:rPr>
          <w:rFonts w:ascii="KaiTi" w:eastAsia="KaiTi" w:hAnsi="KaiTi" w:hint="eastAsia"/>
          <w:szCs w:val="22"/>
        </w:rPr>
        <w:t>创意经济的卓越工作者</w:t>
      </w:r>
      <w:r w:rsidRPr="00C76468">
        <w:rPr>
          <w:rFonts w:ascii="KaiTi" w:eastAsia="KaiTi" w:hAnsi="KaiTi"/>
          <w:szCs w:val="22"/>
        </w:rPr>
        <w:t>）”</w:t>
      </w:r>
      <w:r w:rsidRPr="00CC3A3B">
        <w:rPr>
          <w:rFonts w:ascii="SimSun" w:hAnsi="SimSun"/>
          <w:szCs w:val="22"/>
        </w:rPr>
        <w:t>这一新的全球社区参与平台。根据设想，WIPO FACE将成为一个长期的生态系统，在受益于产权组织技术援助的创意经济参与者之间开展合作、指导、宣传和知识共享。</w:t>
      </w:r>
    </w:p>
    <w:p w14:paraId="035D2EB5" w14:textId="77777777" w:rsidR="00431B87" w:rsidRPr="00CC3A3B" w:rsidRDefault="007C0FFF">
      <w:pPr>
        <w:pStyle w:val="Heading2"/>
        <w:spacing w:before="240" w:after="120"/>
        <w:rPr>
          <w:rFonts w:hAnsi="SimSun"/>
          <w:b w:val="0"/>
          <w:bCs w:val="0"/>
        </w:rPr>
      </w:pPr>
      <w:r w:rsidRPr="00CC3A3B">
        <w:rPr>
          <w:rFonts w:hAnsi="SimSun"/>
          <w:bCs w:val="0"/>
          <w:caps w:val="0"/>
        </w:rPr>
        <w:t>产权组织机构</w:t>
      </w:r>
    </w:p>
    <w:p w14:paraId="28D579F2" w14:textId="37999C90"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发展部门是产权组织发展议程的管理机构。通过跨组织合作，并在CDIP的指导下，发展议程建议得到落实，并进一步融入本组织各项计划和活动中。</w:t>
      </w:r>
    </w:p>
    <w:p w14:paraId="20B4087D" w14:textId="1B182039"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报告所涉期间，CDIP以混合形式召开了两届会议，2025年5月5日至9日召开的第三十四届会议，和2025年11月17日至21日召开的第三十五届会议。成员国重申支持CDIP的工作，并强调将继续致力于推进发展议程建议和项目的实施。CDIP批准了以下两个新项目提案，使截至2025年底之前批准的发展议程项目总数增至64个：</w:t>
      </w:r>
    </w:p>
    <w:p w14:paraId="35B67981" w14:textId="188DA346" w:rsidR="00431B87" w:rsidRPr="00CC3A3B" w:rsidRDefault="007C0FFF" w:rsidP="00686905">
      <w:pPr>
        <w:pStyle w:val="ListParagraph"/>
        <w:numPr>
          <w:ilvl w:val="0"/>
          <w:numId w:val="6"/>
        </w:numPr>
        <w:overflowPunct w:val="0"/>
        <w:spacing w:afterLines="50" w:after="120" w:line="340" w:lineRule="atLeast"/>
        <w:ind w:left="1134" w:hanging="567"/>
        <w:contextualSpacing w:val="0"/>
        <w:jc w:val="both"/>
        <w:rPr>
          <w:rFonts w:ascii="SimSun" w:hAnsi="SimSun"/>
        </w:rPr>
      </w:pPr>
      <w:r w:rsidRPr="00CC3A3B">
        <w:rPr>
          <w:rFonts w:ascii="SimSun" w:hAnsi="SimSun"/>
          <w:szCs w:val="22"/>
        </w:rPr>
        <w:t>多民族玻利维亚国提交、印度作为共同提案国的</w:t>
      </w:r>
      <w:r w:rsidRPr="00033621">
        <w:rPr>
          <w:rFonts w:ascii="KaiTi" w:eastAsia="KaiTi" w:hAnsi="KaiTi"/>
          <w:szCs w:val="22"/>
        </w:rPr>
        <w:t>“通过知识产权促进节庆旅游业发展项目”</w:t>
      </w:r>
      <w:r w:rsidRPr="00CC3A3B">
        <w:rPr>
          <w:rFonts w:ascii="SimSun" w:hAnsi="SimSun"/>
          <w:szCs w:val="22"/>
        </w:rPr>
        <w:t>的项目提案，</w:t>
      </w:r>
      <w:r w:rsidRPr="00CC3A3B">
        <w:rPr>
          <w:rFonts w:ascii="SimSun" w:hAnsi="SimSun"/>
        </w:rPr>
        <w:t>在CDIP第三十四届会议上获得批准，旨在落实发展议程建议4和11；和</w:t>
      </w:r>
    </w:p>
    <w:p w14:paraId="34601864" w14:textId="77777777" w:rsidR="00431B87" w:rsidRPr="00CC3A3B" w:rsidRDefault="007C0FFF" w:rsidP="00686905">
      <w:pPr>
        <w:pStyle w:val="ListParagraph"/>
        <w:numPr>
          <w:ilvl w:val="0"/>
          <w:numId w:val="6"/>
        </w:numPr>
        <w:overflowPunct w:val="0"/>
        <w:spacing w:afterLines="50" w:after="120" w:line="340" w:lineRule="atLeast"/>
        <w:ind w:left="1134" w:hanging="567"/>
        <w:contextualSpacing w:val="0"/>
        <w:jc w:val="both"/>
        <w:rPr>
          <w:rFonts w:ascii="SimSun" w:hAnsi="SimSun"/>
        </w:rPr>
      </w:pPr>
      <w:r w:rsidRPr="00CC3A3B">
        <w:rPr>
          <w:rFonts w:ascii="SimSun" w:hAnsi="SimSun"/>
        </w:rPr>
        <w:t>塞内加尔</w:t>
      </w:r>
      <w:r w:rsidRPr="00CC3A3B">
        <w:rPr>
          <w:rFonts w:ascii="SimSun" w:hAnsi="SimSun"/>
          <w:szCs w:val="22"/>
        </w:rPr>
        <w:t>提交的</w:t>
      </w:r>
      <w:r w:rsidRPr="00033621">
        <w:rPr>
          <w:rFonts w:ascii="KaiTi" w:eastAsia="KaiTi" w:hAnsi="KaiTi"/>
        </w:rPr>
        <w:t>“通过知识产权加强非洲国家的体育发展项目”</w:t>
      </w:r>
      <w:r w:rsidRPr="00CC3A3B">
        <w:rPr>
          <w:rFonts w:ascii="SimSun" w:hAnsi="SimSun"/>
          <w:szCs w:val="22"/>
        </w:rPr>
        <w:t>的项目提案</w:t>
      </w:r>
      <w:r w:rsidRPr="00CC3A3B">
        <w:rPr>
          <w:rFonts w:ascii="SimSun" w:hAnsi="SimSun"/>
        </w:rPr>
        <w:t>，在CDIP第三十五届会议上获得批准，旨在落实发展议程建议10、11和40。</w:t>
      </w:r>
    </w:p>
    <w:p w14:paraId="65947597" w14:textId="34B0D63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iCs/>
        </w:rPr>
        <w:t>对已完成的发展议程项目开展独立评估仍是成员国衡量其有效性和效率，并为设计未来发展议程倡议吸取经验教训的一个重要机制。在本报告年度，委员会审查并审议了发展议程项目</w:t>
      </w:r>
      <w:r w:rsidRPr="00C76468">
        <w:rPr>
          <w:rFonts w:ascii="KaiTi" w:eastAsia="KaiTi" w:hAnsi="KaiTi"/>
          <w:iCs/>
        </w:rPr>
        <w:lastRenderedPageBreak/>
        <w:t>“发展布基纳法索和西非经济货币联盟（西非经货联）所有其他国家音乐领域和新音乐经济模式项目”</w:t>
      </w:r>
      <w:r w:rsidRPr="00CC3A3B">
        <w:rPr>
          <w:rFonts w:ascii="SimSun" w:hAnsi="SimSun"/>
        </w:rPr>
        <w:t>的</w:t>
      </w:r>
      <w:r w:rsidRPr="00CC3A3B">
        <w:fldChar w:fldCharType="begin"/>
      </w:r>
      <w:r>
        <w:rPr>
          <w:rFonts w:ascii="SimSun" w:hAnsi="SimSun"/>
        </w:rPr>
        <w:instrText>HYPERLINK "http://www.wipo.int/meetings/zh/doc_details.jsp?doc_id=649549"</w:instrText>
      </w:r>
      <w:r w:rsidRPr="00CC3A3B">
        <w:fldChar w:fldCharType="separate"/>
      </w:r>
      <w:r w:rsidRPr="00CC3A3B">
        <w:rPr>
          <w:rStyle w:val="Hyperlink"/>
          <w:rFonts w:ascii="SimSun" w:hAnsi="SimSun"/>
          <w:iCs/>
        </w:rPr>
        <w:t>完成报告</w:t>
      </w:r>
      <w:r w:rsidRPr="00CC3A3B">
        <w:rPr>
          <w:rStyle w:val="Hyperlink"/>
          <w:rFonts w:ascii="SimSun" w:hAnsi="SimSun"/>
          <w:iCs/>
        </w:rPr>
        <w:fldChar w:fldCharType="end"/>
      </w:r>
      <w:r w:rsidRPr="00CC3A3B">
        <w:rPr>
          <w:rFonts w:ascii="SimSun" w:hAnsi="SimSun"/>
        </w:rPr>
        <w:t>和</w:t>
      </w:r>
      <w:hyperlink r:id="rId26" w:history="1">
        <w:r w:rsidR="00431B87" w:rsidRPr="00CC3A3B">
          <w:rPr>
            <w:rStyle w:val="Hyperlink"/>
            <w:rFonts w:ascii="SimSun" w:hAnsi="SimSun"/>
            <w:iCs/>
          </w:rPr>
          <w:t>最终独立审评报告</w:t>
        </w:r>
      </w:hyperlink>
      <w:r w:rsidRPr="00CC3A3B">
        <w:rPr>
          <w:rFonts w:ascii="SimSun" w:hAnsi="SimSun"/>
        </w:rPr>
        <w:t>。</w:t>
      </w:r>
    </w:p>
    <w:p w14:paraId="0B7003B7" w14:textId="44F7355B"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委员会还审议了</w:t>
      </w:r>
      <w:r w:rsidRPr="0094726B">
        <w:rPr>
          <w:rFonts w:ascii="SimSun" w:hAnsi="SimSun"/>
          <w:iCs/>
          <w:szCs w:val="22"/>
        </w:rPr>
        <w:t>“</w:t>
      </w:r>
      <w:hyperlink r:id="rId27" w:history="1">
        <w:r w:rsidR="00431B87" w:rsidRPr="00CC3A3B">
          <w:rPr>
            <w:rStyle w:val="Hyperlink"/>
            <w:rFonts w:ascii="SimSun" w:hAnsi="SimSun"/>
            <w:szCs w:val="22"/>
          </w:rPr>
          <w:t>与发展中国家和最不发达国家的司法培训机构开展发展与知识产权教育以及专业培训合作项目的影响评价报告</w:t>
        </w:r>
      </w:hyperlink>
      <w:r w:rsidRPr="0094726B">
        <w:rPr>
          <w:rFonts w:ascii="SimSun" w:hAnsi="SimSun"/>
          <w:szCs w:val="22"/>
        </w:rPr>
        <w:t>”。</w:t>
      </w:r>
      <w:r w:rsidRPr="00CC3A3B">
        <w:rPr>
          <w:rFonts w:ascii="SimSun" w:hAnsi="SimSun"/>
          <w:szCs w:val="22"/>
        </w:rPr>
        <w:t>成员国审议了该项目所取得的成果，并承认其在加强司法培训机构的能力和改进知识产权争端裁决方面的作用。委员会鼓励秘书处审议报告中关于继续开展相关活动的调查结果和结论。</w:t>
      </w:r>
    </w:p>
    <w:p w14:paraId="634B3F7F" w14:textId="7D8FCE6F"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2025年有18个发展议程项目持续实施，其实施情况已通过一份</w:t>
      </w:r>
      <w:r w:rsidRPr="00CC3A3B">
        <w:fldChar w:fldCharType="begin"/>
      </w:r>
      <w:r>
        <w:rPr>
          <w:rFonts w:ascii="SimSun" w:hAnsi="SimSun"/>
        </w:rPr>
        <w:instrText>HYPERLINK "http://www.wipo.int/meetings/zh/doc_details.jsp?doc_id=650013"</w:instrText>
      </w:r>
      <w:r w:rsidRPr="00CC3A3B">
        <w:fldChar w:fldCharType="separate"/>
      </w:r>
      <w:r w:rsidRPr="00CC3A3B">
        <w:rPr>
          <w:rStyle w:val="Hyperlink"/>
          <w:rFonts w:ascii="SimSun" w:hAnsi="SimSun"/>
        </w:rPr>
        <w:t>进展报告</w:t>
      </w:r>
      <w:r w:rsidRPr="00CC3A3B">
        <w:rPr>
          <w:rStyle w:val="Hyperlink"/>
          <w:rFonts w:ascii="SimSun" w:hAnsi="SimSun"/>
        </w:rPr>
        <w:fldChar w:fldCharType="end"/>
      </w:r>
      <w:r w:rsidRPr="00CC3A3B">
        <w:rPr>
          <w:rFonts w:ascii="SimSun" w:hAnsi="SimSun"/>
          <w:szCs w:val="22"/>
        </w:rPr>
        <w:t>呈交给委员会</w:t>
      </w:r>
      <w:r w:rsidRPr="00CC3A3B">
        <w:rPr>
          <w:rFonts w:ascii="SimSun" w:hAnsi="SimSun"/>
        </w:rPr>
        <w:t>。委员会还审议了另一份</w:t>
      </w:r>
      <w:hyperlink r:id="rId28" w:history="1">
        <w:r w:rsidR="00431B87" w:rsidRPr="00686905">
          <w:rPr>
            <w:rStyle w:val="Hyperlink"/>
            <w:rFonts w:ascii="SimSun" w:hAnsi="SimSun"/>
            <w:color w:val="auto"/>
            <w:u w:val="none"/>
          </w:rPr>
          <w:t>“</w:t>
        </w:r>
        <w:r w:rsidR="00431B87" w:rsidRPr="00CC3A3B">
          <w:rPr>
            <w:rStyle w:val="Hyperlink"/>
            <w:rFonts w:ascii="SimSun" w:hAnsi="SimSun"/>
          </w:rPr>
          <w:t>实施45项发展议程建议的进展报告</w:t>
        </w:r>
      </w:hyperlink>
      <w:r w:rsidR="00686905">
        <w:rPr>
          <w:rFonts w:ascii="SimSun" w:hAnsi="SimSun"/>
        </w:rPr>
        <w:t>”</w:t>
      </w:r>
      <w:r w:rsidRPr="00CC3A3B">
        <w:rPr>
          <w:rFonts w:ascii="SimSun" w:hAnsi="SimSun"/>
        </w:rPr>
        <w:t>，成员国对秘书处编写了一份精简而全面的报告表示赞赏。</w:t>
      </w:r>
    </w:p>
    <w:p w14:paraId="58CFD7EE" w14:textId="70EEF99C" w:rsidR="00431B87" w:rsidRPr="0094726B" w:rsidRDefault="007C0FFF" w:rsidP="0047119F">
      <w:pPr>
        <w:pStyle w:val="ListParagraph"/>
        <w:numPr>
          <w:ilvl w:val="0"/>
          <w:numId w:val="4"/>
        </w:numPr>
        <w:spacing w:afterLines="50" w:after="120" w:line="340" w:lineRule="atLeast"/>
        <w:ind w:left="0" w:firstLine="0"/>
        <w:contextualSpacing w:val="0"/>
        <w:jc w:val="both"/>
        <w:rPr>
          <w:rFonts w:ascii="SimSun" w:hAnsi="SimSun"/>
          <w:iCs/>
          <w:szCs w:val="22"/>
        </w:rPr>
      </w:pPr>
      <w:r w:rsidRPr="00CC3A3B">
        <w:rPr>
          <w:rFonts w:ascii="SimSun" w:hAnsi="SimSun"/>
        </w:rPr>
        <w:t>委员会审议并讨论了题为“</w:t>
      </w:r>
      <w:hyperlink r:id="rId29" w:history="1">
        <w:r w:rsidR="00431B87" w:rsidRPr="00CC3A3B">
          <w:rPr>
            <w:rStyle w:val="Hyperlink"/>
            <w:rFonts w:ascii="SimSun" w:hAnsi="SimSun"/>
          </w:rPr>
          <w:t>产权组织合作促进发展领域技术援助独立外部审查</w:t>
        </w:r>
      </w:hyperlink>
      <w:r w:rsidRPr="00CC3A3B">
        <w:rPr>
          <w:rFonts w:ascii="SimSun" w:hAnsi="SimSun"/>
        </w:rPr>
        <w:t>”“</w:t>
      </w:r>
      <w:hyperlink r:id="rId30" w:history="1">
        <w:r w:rsidR="00431B87" w:rsidRPr="00CC3A3B">
          <w:rPr>
            <w:rStyle w:val="Hyperlink"/>
            <w:rFonts w:ascii="SimSun" w:hAnsi="SimSun"/>
          </w:rPr>
          <w:t>秘书处就产权组织技术援助独立外部审查的建议情况</w:t>
        </w:r>
        <w:proofErr w:type="gramStart"/>
        <w:r w:rsidR="00431B87" w:rsidRPr="00CC3A3B">
          <w:rPr>
            <w:rStyle w:val="Hyperlink"/>
            <w:rFonts w:ascii="SimSun" w:hAnsi="SimSun"/>
          </w:rPr>
          <w:t>作出</w:t>
        </w:r>
        <w:proofErr w:type="gramEnd"/>
        <w:r w:rsidR="00431B87" w:rsidRPr="00CC3A3B">
          <w:rPr>
            <w:rStyle w:val="Hyperlink"/>
            <w:rFonts w:ascii="SimSun" w:hAnsi="SimSun"/>
          </w:rPr>
          <w:t>的回应</w:t>
        </w:r>
      </w:hyperlink>
      <w:r w:rsidRPr="00CC3A3B">
        <w:rPr>
          <w:rFonts w:ascii="SimSun" w:hAnsi="SimSun"/>
        </w:rPr>
        <w:t>”和“</w:t>
      </w:r>
      <w:hyperlink r:id="rId31" w:history="1">
        <w:r w:rsidR="00431B87" w:rsidRPr="00CC3A3B">
          <w:rPr>
            <w:rStyle w:val="Hyperlink"/>
            <w:rFonts w:ascii="SimSun" w:hAnsi="SimSun"/>
          </w:rPr>
          <w:t>成员国就产权组织技术援助独立外部审查的建议</w:t>
        </w:r>
        <w:proofErr w:type="gramStart"/>
        <w:r w:rsidR="00431B87" w:rsidRPr="00CC3A3B">
          <w:rPr>
            <w:rStyle w:val="Hyperlink"/>
            <w:rFonts w:ascii="SimSun" w:hAnsi="SimSun"/>
          </w:rPr>
          <w:t>作出</w:t>
        </w:r>
        <w:proofErr w:type="gramEnd"/>
        <w:r w:rsidR="00431B87" w:rsidRPr="00CC3A3B">
          <w:rPr>
            <w:rStyle w:val="Hyperlink"/>
            <w:rFonts w:ascii="SimSun" w:hAnsi="SimSun"/>
          </w:rPr>
          <w:t>的回应</w:t>
        </w:r>
      </w:hyperlink>
      <w:r w:rsidRPr="0094726B">
        <w:rPr>
          <w:rFonts w:ascii="SimSun" w:hAnsi="SimSun"/>
          <w:iCs/>
        </w:rPr>
        <w:t>”</w:t>
      </w:r>
      <w:r w:rsidRPr="00686905">
        <w:rPr>
          <w:rFonts w:ascii="SimSun" w:hAnsi="SimSun"/>
        </w:rPr>
        <w:t>的</w:t>
      </w:r>
      <w:r w:rsidRPr="00CC3A3B">
        <w:rPr>
          <w:rFonts w:ascii="SimSun" w:hAnsi="SimSun"/>
        </w:rPr>
        <w:t>文件。成员国注意到这些文件提供的信息，并要求秘书处继续开展相关领域的工作。</w:t>
      </w:r>
    </w:p>
    <w:p w14:paraId="389BBBC6" w14:textId="3BCE7EB6" w:rsidR="00431B87" w:rsidRPr="0094726B" w:rsidRDefault="007C0FFF" w:rsidP="0047119F">
      <w:pPr>
        <w:pStyle w:val="ListParagraph"/>
        <w:numPr>
          <w:ilvl w:val="0"/>
          <w:numId w:val="4"/>
        </w:numPr>
        <w:spacing w:afterLines="50" w:after="120" w:line="340" w:lineRule="atLeast"/>
        <w:ind w:left="0" w:firstLine="0"/>
        <w:contextualSpacing w:val="0"/>
        <w:jc w:val="both"/>
        <w:rPr>
          <w:rFonts w:ascii="SimSun" w:hAnsi="SimSun"/>
          <w:iCs/>
          <w:szCs w:val="22"/>
        </w:rPr>
      </w:pPr>
      <w:r w:rsidRPr="0094726B">
        <w:rPr>
          <w:rFonts w:ascii="SimSun" w:hAnsi="SimSun"/>
        </w:rPr>
        <w:t>此</w:t>
      </w:r>
      <w:r w:rsidRPr="00CC3A3B">
        <w:rPr>
          <w:rFonts w:ascii="SimSun" w:hAnsi="SimSun"/>
        </w:rPr>
        <w:t>外</w:t>
      </w:r>
      <w:r w:rsidRPr="00CC3A3B">
        <w:rPr>
          <w:rFonts w:ascii="SimSun" w:hAnsi="SimSun"/>
          <w:szCs w:val="22"/>
        </w:rPr>
        <w:t>，委员会注意到第九份</w:t>
      </w:r>
      <w:r w:rsidRPr="00C76468">
        <w:rPr>
          <w:rFonts w:ascii="KaiTi" w:eastAsia="KaiTi" w:hAnsi="KaiTi"/>
          <w:szCs w:val="22"/>
        </w:rPr>
        <w:t>“</w:t>
      </w:r>
      <w:hyperlink r:id="rId32" w:history="1">
        <w:r w:rsidR="00431B87" w:rsidRPr="00C76468">
          <w:rPr>
            <w:rStyle w:val="Hyperlink"/>
            <w:rFonts w:ascii="KaiTi" w:eastAsia="KaiTi" w:hAnsi="KaiTi"/>
            <w:szCs w:val="22"/>
          </w:rPr>
          <w:t>关于产权组织对落实可持续发展目标及其相关具体目标所作贡献的报告</w:t>
        </w:r>
      </w:hyperlink>
      <w:r w:rsidRPr="00C76468">
        <w:rPr>
          <w:rFonts w:ascii="KaiTi" w:eastAsia="KaiTi" w:hAnsi="KaiTi"/>
          <w:szCs w:val="22"/>
        </w:rPr>
        <w:t>”</w:t>
      </w:r>
      <w:r w:rsidRPr="00CC3A3B">
        <w:rPr>
          <w:rFonts w:ascii="SimSun" w:hAnsi="SimSun"/>
          <w:szCs w:val="22"/>
        </w:rPr>
        <w:t>，以及在发展议程项目框架内取得的一些成果</w:t>
      </w:r>
      <w:r w:rsidRPr="00CC3A3B">
        <w:rPr>
          <w:rFonts w:ascii="SimSun" w:hAnsi="SimSun"/>
        </w:rPr>
        <w:t>。</w:t>
      </w:r>
    </w:p>
    <w:p w14:paraId="497F6D80" w14:textId="77777777" w:rsidR="00431B87" w:rsidRPr="00CC3A3B" w:rsidRDefault="007C0FFF">
      <w:pPr>
        <w:pStyle w:val="Heading2"/>
        <w:spacing w:before="240" w:after="120"/>
        <w:rPr>
          <w:rFonts w:hAnsi="SimSun"/>
          <w:b w:val="0"/>
          <w:bCs w:val="0"/>
        </w:rPr>
      </w:pPr>
      <w:r w:rsidRPr="0094726B">
        <w:rPr>
          <w:rFonts w:hAnsi="SimSun"/>
          <w:bCs w:val="0"/>
          <w:caps w:val="0"/>
        </w:rPr>
        <w:t>已</w:t>
      </w:r>
      <w:r w:rsidRPr="00CC3A3B">
        <w:rPr>
          <w:rFonts w:hAnsi="SimSun"/>
          <w:bCs w:val="0"/>
          <w:caps w:val="0"/>
        </w:rPr>
        <w:t>纳入主流的发展议程项目</w:t>
      </w:r>
    </w:p>
    <w:p w14:paraId="3898A7C9"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以下是与已纳入主流的发展议程项目相关的主要工作：</w:t>
      </w:r>
    </w:p>
    <w:p w14:paraId="53698D28" w14:textId="02504D29" w:rsidR="00431B87" w:rsidRPr="00CC3A3B" w:rsidRDefault="007C0FFF" w:rsidP="00686905">
      <w:pPr>
        <w:pStyle w:val="ListParagraph"/>
        <w:numPr>
          <w:ilvl w:val="0"/>
          <w:numId w:val="7"/>
        </w:numPr>
        <w:spacing w:afterLines="50" w:after="120" w:line="340" w:lineRule="atLeast"/>
        <w:ind w:left="1418" w:hanging="851"/>
        <w:contextualSpacing w:val="0"/>
        <w:jc w:val="both"/>
        <w:rPr>
          <w:rFonts w:ascii="SimSun" w:hAnsi="SimSun"/>
        </w:rPr>
      </w:pPr>
      <w:r w:rsidRPr="00C76468">
        <w:rPr>
          <w:rFonts w:ascii="KaiTi" w:eastAsia="KaiTi" w:hAnsi="KaiTi"/>
          <w:iCs/>
        </w:rPr>
        <w:t>建立“初创”国家知识产权学院</w:t>
      </w:r>
      <w:r w:rsidRPr="00CC3A3B">
        <w:rPr>
          <w:rFonts w:ascii="SimSun" w:hAnsi="SimSun"/>
          <w:iCs/>
        </w:rPr>
        <w:t>（现为知识产权培训机构（IPTI）计划）：</w:t>
      </w:r>
      <w:r w:rsidRPr="00CC3A3B">
        <w:rPr>
          <w:rFonts w:ascii="SimSun" w:hAnsi="SimSun"/>
        </w:rPr>
        <w:t>WIPO学院继续通过建立自我</w:t>
      </w:r>
      <w:r w:rsidRPr="00CC3A3B">
        <w:rPr>
          <w:rFonts w:ascii="SimSun" w:hAnsi="SimSun"/>
        </w:rPr>
        <w:noBreakHyphen/>
        <w:t>维持并专注于具体国家目标和优先事项的知识产权培训机构，支持成员国建设本国的知识产权培训能力。到2025年</w:t>
      </w:r>
      <w:r w:rsidRPr="00CC3A3B">
        <w:rPr>
          <w:rFonts w:ascii="SimSun" w:hAnsi="SimSun"/>
          <w:szCs w:val="22"/>
        </w:rPr>
        <w:t>，已建立29个国家IPTI，以及</w:t>
      </w:r>
      <w:r w:rsidRPr="00CC3A3B">
        <w:rPr>
          <w:rFonts w:ascii="SimSun" w:hAnsi="SimSun"/>
        </w:rPr>
        <w:t>东盟和ARIPO地区的两个地区IPTI，共使53个国家受益。</w:t>
      </w:r>
    </w:p>
    <w:p w14:paraId="135907C8" w14:textId="494AE24C" w:rsidR="00431B87" w:rsidRPr="00CC3A3B" w:rsidRDefault="007C0FFF" w:rsidP="00686905">
      <w:pPr>
        <w:pStyle w:val="ListParagraph"/>
        <w:numPr>
          <w:ilvl w:val="0"/>
          <w:numId w:val="7"/>
        </w:numPr>
        <w:spacing w:afterLines="50" w:after="120" w:line="340" w:lineRule="atLeast"/>
        <w:ind w:left="1418" w:hanging="851"/>
        <w:contextualSpacing w:val="0"/>
        <w:jc w:val="both"/>
        <w:rPr>
          <w:rFonts w:ascii="SimSun" w:hAnsi="SimSun"/>
        </w:rPr>
      </w:pPr>
      <w:r w:rsidRPr="00C76468">
        <w:rPr>
          <w:rFonts w:ascii="KaiTi" w:eastAsia="KaiTi" w:hAnsi="KaiTi"/>
          <w:iCs/>
        </w:rPr>
        <w:t>进行使用适用技术特有科技信息方面的能力建设，作为应对已查明发展挑战的解决方案</w:t>
      </w:r>
      <w:r w:rsidRPr="00CC3A3B">
        <w:rPr>
          <w:rFonts w:ascii="SimSun" w:hAnsi="SimSun"/>
        </w:rPr>
        <w:t>：</w:t>
      </w:r>
      <w:r w:rsidRPr="00CC3A3B">
        <w:rPr>
          <w:rFonts w:ascii="SimSun" w:hAnsi="SimSun"/>
          <w:iCs/>
        </w:rPr>
        <w:t>本组织通过实施</w:t>
      </w:r>
      <w:r w:rsidR="00C76468" w:rsidRPr="005429B3">
        <w:rPr>
          <w:rFonts w:asciiTheme="minorEastAsia" w:eastAsiaTheme="minorEastAsia" w:hAnsiTheme="minorEastAsia"/>
          <w:iCs/>
        </w:rPr>
        <w:t>“</w:t>
      </w:r>
      <w:r w:rsidRPr="00C76468">
        <w:rPr>
          <w:rFonts w:ascii="KaiTi" w:eastAsia="KaiTi" w:hAnsi="KaiTi"/>
          <w:iCs/>
        </w:rPr>
        <w:t>关于通过大学和研究机构为最不发达国家适用技术转让提供便利以促进社区发展的试点项目</w:t>
      </w:r>
      <w:r w:rsidR="00C76468">
        <w:rPr>
          <w:rFonts w:ascii="KaiTi" w:eastAsia="KaiTi" w:hAnsi="KaiTi"/>
          <w:iCs/>
        </w:rPr>
        <w:t>”</w:t>
      </w:r>
      <w:r w:rsidRPr="00CC3A3B">
        <w:rPr>
          <w:rFonts w:ascii="SimSun" w:hAnsi="SimSun"/>
          <w:iCs/>
        </w:rPr>
        <w:t>，继续将这一项目纳入主流</w:t>
      </w:r>
      <w:r w:rsidRPr="00CC3A3B">
        <w:rPr>
          <w:rFonts w:ascii="SimSun" w:hAnsi="SimSun"/>
        </w:rPr>
        <w:t>。截至2025年底，不丹、马拉维和塞内加尔的三个项目已经完成，包括移交业务和开始与潜在合作伙伴讨论技术的部署。</w:t>
      </w:r>
    </w:p>
    <w:p w14:paraId="76426175" w14:textId="0179C79B" w:rsidR="00431B87" w:rsidRPr="00CC3A3B" w:rsidRDefault="007C0FFF" w:rsidP="00686905">
      <w:pPr>
        <w:pStyle w:val="ListParagraph"/>
        <w:numPr>
          <w:ilvl w:val="0"/>
          <w:numId w:val="7"/>
        </w:numPr>
        <w:spacing w:afterLines="50" w:after="120" w:line="340" w:lineRule="atLeast"/>
        <w:ind w:left="1418" w:hanging="851"/>
        <w:contextualSpacing w:val="0"/>
        <w:jc w:val="both"/>
        <w:rPr>
          <w:rFonts w:ascii="SimSun" w:hAnsi="SimSun"/>
        </w:rPr>
      </w:pPr>
      <w:r w:rsidRPr="00C76468">
        <w:rPr>
          <w:rFonts w:ascii="KaiTi" w:eastAsia="KaiTi" w:hAnsi="KaiTi"/>
          <w:iCs/>
        </w:rPr>
        <w:t>知识产权技术援助数据库（IP-TAD）</w:t>
      </w:r>
      <w:r w:rsidRPr="00CC3A3B">
        <w:rPr>
          <w:rStyle w:val="FootnoteReference"/>
          <w:rFonts w:ascii="SimSun" w:hAnsi="SimSun"/>
        </w:rPr>
        <w:footnoteReference w:id="11"/>
      </w:r>
      <w:r w:rsidRPr="00CC3A3B">
        <w:rPr>
          <w:rFonts w:ascii="SimSun" w:hAnsi="SimSun"/>
        </w:rPr>
        <w:t>继续</w:t>
      </w:r>
      <w:r w:rsidRPr="00CC3A3B">
        <w:rPr>
          <w:rFonts w:ascii="SimSun" w:hAnsi="SimSun"/>
          <w:szCs w:val="22"/>
        </w:rPr>
        <w:t>收录以虚拟方式或混合形式开展的技术援助活动。</w:t>
      </w:r>
      <w:r w:rsidRPr="00CC3A3B">
        <w:rPr>
          <w:rFonts w:ascii="SimSun" w:hAnsi="SimSun"/>
        </w:rPr>
        <w:t>2025年，数据库记录了产权组织开展的952</w:t>
      </w:r>
      <w:r w:rsidRPr="00CC3A3B">
        <w:rPr>
          <w:rFonts w:ascii="SimSun" w:hAnsi="SimSun"/>
          <w:szCs w:val="22"/>
        </w:rPr>
        <w:t>项技术援助活动，参与者来自发展中国家、最不发达国家和转型经济体</w:t>
      </w:r>
      <w:r w:rsidRPr="00CC3A3B">
        <w:rPr>
          <w:rFonts w:ascii="SimSun" w:hAnsi="SimSun"/>
        </w:rPr>
        <w:t>。</w:t>
      </w:r>
    </w:p>
    <w:p w14:paraId="6BA1B080" w14:textId="37EB2D65" w:rsidR="00431B87" w:rsidRPr="00CC3A3B" w:rsidRDefault="007C0FFF" w:rsidP="00686905">
      <w:pPr>
        <w:pStyle w:val="ListParagraph"/>
        <w:numPr>
          <w:ilvl w:val="0"/>
          <w:numId w:val="7"/>
        </w:numPr>
        <w:spacing w:afterLines="50" w:after="120" w:line="340" w:lineRule="atLeast"/>
        <w:ind w:left="1418" w:hanging="851"/>
        <w:contextualSpacing w:val="0"/>
        <w:jc w:val="both"/>
        <w:rPr>
          <w:rFonts w:ascii="SimSun" w:hAnsi="SimSun"/>
          <w:szCs w:val="22"/>
        </w:rPr>
      </w:pPr>
      <w:r w:rsidRPr="00C76468">
        <w:rPr>
          <w:rFonts w:ascii="KaiTi" w:eastAsia="KaiTi" w:hAnsi="KaiTi"/>
          <w:iCs/>
        </w:rPr>
        <w:t>产权组织顾问数据库名册（IP-ROC）</w:t>
      </w:r>
      <w:r w:rsidRPr="00CC3A3B">
        <w:rPr>
          <w:rFonts w:ascii="SimSun" w:hAnsi="SimSun"/>
          <w:iCs/>
          <w:szCs w:val="22"/>
        </w:rPr>
        <w:t>提供</w:t>
      </w:r>
      <w:r w:rsidRPr="00CC3A3B">
        <w:rPr>
          <w:rFonts w:ascii="SimSun" w:hAnsi="SimSun"/>
          <w:szCs w:val="22"/>
        </w:rPr>
        <w:t>产权组织聘请的专家和顾问的信息，这些专家和顾问在发展中国家、最不发达国家和转型经济体开展国家层面的具体知识产权技术援助活动。</w:t>
      </w:r>
      <w:r w:rsidRPr="00CC3A3B">
        <w:rPr>
          <w:rStyle w:val="FootnoteReference"/>
          <w:rFonts w:ascii="SimSun" w:hAnsi="SimSun"/>
          <w:szCs w:val="22"/>
        </w:rPr>
        <w:footnoteReference w:id="12"/>
      </w:r>
      <w:r w:rsidRPr="00CC3A3B">
        <w:rPr>
          <w:rFonts w:ascii="SimSun" w:hAnsi="SimSun"/>
          <w:szCs w:val="22"/>
        </w:rPr>
        <w:t>2025年，</w:t>
      </w:r>
      <w:r w:rsidRPr="00CC3A3B">
        <w:rPr>
          <w:rFonts w:ascii="SimSun" w:hAnsi="SimSun"/>
        </w:rPr>
        <w:t>数据库收录了</w:t>
      </w:r>
      <w:r w:rsidRPr="00CC3A3B">
        <w:rPr>
          <w:rFonts w:ascii="SimSun" w:hAnsi="SimSun"/>
          <w:szCs w:val="22"/>
        </w:rPr>
        <w:t>2,966</w:t>
      </w:r>
      <w:r w:rsidRPr="00CC3A3B">
        <w:rPr>
          <w:rFonts w:ascii="SimSun" w:hAnsi="SimSun"/>
        </w:rPr>
        <w:t>名在职专家和顾问。</w:t>
      </w:r>
    </w:p>
    <w:p w14:paraId="34FD0707" w14:textId="53EB0330" w:rsidR="00431B87" w:rsidRPr="00CC3A3B" w:rsidRDefault="007C0FFF" w:rsidP="00686905">
      <w:pPr>
        <w:pStyle w:val="ListParagraph"/>
        <w:numPr>
          <w:ilvl w:val="0"/>
          <w:numId w:val="7"/>
        </w:numPr>
        <w:spacing w:afterLines="50" w:after="120" w:line="340" w:lineRule="atLeast"/>
        <w:ind w:left="1418" w:hanging="851"/>
        <w:contextualSpacing w:val="0"/>
        <w:jc w:val="both"/>
        <w:rPr>
          <w:rFonts w:ascii="SimSun" w:hAnsi="SimSun"/>
          <w:iCs/>
        </w:rPr>
      </w:pPr>
      <w:r w:rsidRPr="00C76468">
        <w:rPr>
          <w:rFonts w:ascii="KaiTi" w:eastAsia="KaiTi" w:hAnsi="KaiTi"/>
          <w:iCs/>
        </w:rPr>
        <w:t>知识产权发展资源牵线搭桥数据库</w:t>
      </w:r>
      <w:r w:rsidRPr="00CC3A3B">
        <w:rPr>
          <w:rFonts w:ascii="SimSun" w:hAnsi="SimSun"/>
          <w:iCs/>
        </w:rPr>
        <w:t>（现为WIPO Match）</w:t>
      </w:r>
      <w:r w:rsidRPr="00CC3A3B">
        <w:rPr>
          <w:rFonts w:ascii="SimSun" w:hAnsi="SimSun"/>
        </w:rPr>
        <w:t>：</w:t>
      </w:r>
      <w:r w:rsidRPr="00CC3A3B">
        <w:rPr>
          <w:rFonts w:ascii="SimSun" w:hAnsi="SimSun"/>
          <w:iCs/>
        </w:rPr>
        <w:t>一个重要的里程碑是开发并推出了</w:t>
      </w:r>
      <w:hyperlink r:id="rId33" w:history="1">
        <w:r w:rsidR="00431B87" w:rsidRPr="00CC3A3B">
          <w:rPr>
            <w:rStyle w:val="Hyperlink"/>
            <w:rFonts w:ascii="SimSun" w:hAnsi="SimSun"/>
            <w:iCs/>
          </w:rPr>
          <w:t>产权组织合作枢纽</w:t>
        </w:r>
      </w:hyperlink>
      <w:r w:rsidRPr="00CC3A3B">
        <w:rPr>
          <w:rFonts w:ascii="SimSun" w:hAnsi="SimSun"/>
          <w:iCs/>
        </w:rPr>
        <w:t>这一用户友好型综合门户网站，作为通向WIPO Match</w:t>
      </w:r>
      <w:r w:rsidRPr="00CC3A3B">
        <w:rPr>
          <w:rFonts w:ascii="SimSun" w:hAnsi="SimSun"/>
          <w:iCs/>
        </w:rPr>
        <w:lastRenderedPageBreak/>
        <w:t>以及发展相关工具和资源的入口，包括</w:t>
      </w:r>
      <w:r w:rsidRPr="00C76468">
        <w:rPr>
          <w:rFonts w:ascii="KaiTi" w:eastAsia="KaiTi" w:hAnsi="KaiTi"/>
          <w:iCs/>
        </w:rPr>
        <w:t>发展议程项目和产出目录、知识产权技术援助数据库（IP-TAD）、知识产权顾问名册（IP-ROC）和知识产权优势</w:t>
      </w:r>
      <w:r w:rsidRPr="0094726B">
        <w:rPr>
          <w:rFonts w:ascii="SimSun" w:hAnsi="SimSun"/>
        </w:rPr>
        <w:t>。</w:t>
      </w:r>
      <w:r w:rsidRPr="0094726B">
        <w:rPr>
          <w:rFonts w:ascii="SimSun" w:hAnsi="SimSun"/>
          <w:iCs/>
        </w:rPr>
        <w:t>产</w:t>
      </w:r>
      <w:r w:rsidRPr="00CC3A3B">
        <w:rPr>
          <w:rFonts w:ascii="SimSun" w:hAnsi="SimSun"/>
          <w:iCs/>
        </w:rPr>
        <w:t>权组织合作枢纽为交流知识、经验和信息提供便利，以支持知识产权和创新各领域的南南合作和三方合作。WIPO Match平台正在进行技术改进和结构调整，以期提供更多工具、服务和功能，提高效率和影响。</w:t>
      </w:r>
    </w:p>
    <w:p w14:paraId="6A035A01" w14:textId="0F75702C" w:rsidR="00431B87" w:rsidRPr="00CC3A3B" w:rsidRDefault="007C0FFF" w:rsidP="00686905">
      <w:pPr>
        <w:pStyle w:val="ListParagraph"/>
        <w:numPr>
          <w:ilvl w:val="0"/>
          <w:numId w:val="7"/>
        </w:numPr>
        <w:spacing w:afterLines="50" w:after="120" w:line="340" w:lineRule="atLeast"/>
        <w:ind w:left="1418" w:hanging="851"/>
        <w:contextualSpacing w:val="0"/>
        <w:jc w:val="both"/>
        <w:rPr>
          <w:rFonts w:ascii="SimSun" w:hAnsi="SimSun"/>
        </w:rPr>
      </w:pPr>
      <w:r w:rsidRPr="00C76468">
        <w:rPr>
          <w:rFonts w:ascii="KaiTi" w:eastAsia="KaiTi" w:hAnsi="KaiTi"/>
          <w:iCs/>
          <w:szCs w:val="22"/>
        </w:rPr>
        <w:t>加强发展中国家和最不发达国家之间知识产权与发展问题南南合作</w:t>
      </w:r>
      <w:r w:rsidRPr="00C7459A">
        <w:rPr>
          <w:rFonts w:ascii="KaiTi" w:eastAsia="KaiTi" w:hAnsi="KaiTi"/>
          <w:szCs w:val="22"/>
        </w:rPr>
        <w:t>：</w:t>
      </w:r>
      <w:r w:rsidRPr="0094726B">
        <w:rPr>
          <w:rFonts w:ascii="SimSun" w:hAnsi="SimSun"/>
          <w:szCs w:val="22"/>
        </w:rPr>
        <w:t>本</w:t>
      </w:r>
      <w:r w:rsidRPr="00CC3A3B">
        <w:rPr>
          <w:rFonts w:ascii="SimSun" w:hAnsi="SimSun"/>
          <w:szCs w:val="22"/>
        </w:rPr>
        <w:t>组织召开了三次关于促进南南合作和三角合作的圆桌会议，在发展议程框架内为知识产权领域有组织的知识交流、同行学习和建立伙伴关系提供了一个平台。2025年11月召开的第三次圆桌会议讨论了“</w:t>
      </w:r>
      <w:hyperlink r:id="rId34" w:history="1">
        <w:r w:rsidR="00431B87" w:rsidRPr="00CC3A3B">
          <w:rPr>
            <w:rStyle w:val="Hyperlink"/>
            <w:rFonts w:ascii="SimSun" w:hAnsi="SimSun"/>
          </w:rPr>
          <w:t>促进知识产权与发展的南南合作和三角合作</w:t>
        </w:r>
      </w:hyperlink>
      <w:r w:rsidRPr="00CC3A3B">
        <w:rPr>
          <w:rFonts w:ascii="SimSun" w:hAnsi="SimSun"/>
          <w:szCs w:val="22"/>
        </w:rPr>
        <w:t>”问题，巩固了先前的讨论以及在技术援助和能力建设项目中开展南南合作的更加务实和注重行动的方法。此外，产权组织继续积极参与由联合国南南合作办公室（南合办）协调的南南合作和三角合作机构间机制。</w:t>
      </w:r>
    </w:p>
    <w:p w14:paraId="1DA0B6A0" w14:textId="7C831417" w:rsidR="00431B87" w:rsidRPr="00CC3A3B" w:rsidRDefault="007C0FFF" w:rsidP="00686905">
      <w:pPr>
        <w:pStyle w:val="ListParagraph"/>
        <w:numPr>
          <w:ilvl w:val="0"/>
          <w:numId w:val="7"/>
        </w:numPr>
        <w:spacing w:afterLines="50" w:after="120" w:line="340" w:lineRule="atLeast"/>
        <w:ind w:left="1418" w:hanging="851"/>
        <w:contextualSpacing w:val="0"/>
        <w:jc w:val="both"/>
        <w:rPr>
          <w:rFonts w:ascii="SimSun" w:hAnsi="SimSun"/>
          <w:szCs w:val="22"/>
        </w:rPr>
      </w:pPr>
      <w:r w:rsidRPr="00C76468">
        <w:rPr>
          <w:rFonts w:ascii="KaiTi" w:eastAsia="KaiTi" w:hAnsi="KaiTi"/>
        </w:rPr>
        <w:t>成功的发展议程项目提案用工具</w:t>
      </w:r>
      <w:r w:rsidRPr="00CC3A3B">
        <w:rPr>
          <w:rStyle w:val="bumpedfont20"/>
          <w:rFonts w:ascii="SimSun" w:hAnsi="SimSun"/>
        </w:rPr>
        <w:t>：通过一系列实用工具和资源，继续将发展议程项目方法纳入本组织的日常工作。其中包括</w:t>
      </w:r>
      <w:hyperlink r:id="rId35" w:history="1">
        <w:r w:rsidR="00431B87" w:rsidRPr="00CC3A3B">
          <w:rPr>
            <w:rStyle w:val="Hyperlink"/>
            <w:rFonts w:ascii="SimSun" w:hAnsi="SimSun"/>
          </w:rPr>
          <w:t>发展议程项目在线目录</w:t>
        </w:r>
      </w:hyperlink>
      <w:r w:rsidRPr="00CC3A3B">
        <w:rPr>
          <w:rFonts w:ascii="SimSun" w:hAnsi="SimSun"/>
        </w:rPr>
        <w:t>、</w:t>
      </w:r>
      <w:hyperlink r:id="rId36" w:history="1">
        <w:r w:rsidR="00431B87" w:rsidRPr="00CC3A3B">
          <w:rPr>
            <w:rStyle w:val="Hyperlink"/>
            <w:rFonts w:ascii="SimSun" w:hAnsi="SimSun"/>
          </w:rPr>
          <w:t>关于发展议程项目管理的指导手册</w:t>
        </w:r>
      </w:hyperlink>
      <w:r w:rsidRPr="00CC3A3B">
        <w:rPr>
          <w:rFonts w:ascii="SimSun" w:hAnsi="SimSun"/>
        </w:rPr>
        <w:t>和WIPO学院成功发展议程项目远程学习课程，2025年有46名被提名参与者从中受益。此外，还向成员国和其他相关利益攸关方提供了关于项目开发和实施的定制培训活动。</w:t>
      </w:r>
    </w:p>
    <w:p w14:paraId="398ADEEF" w14:textId="3E0838F0" w:rsidR="00431B87" w:rsidRPr="00CC3A3B" w:rsidRDefault="007C0FFF" w:rsidP="00686905">
      <w:pPr>
        <w:pStyle w:val="ListParagraph"/>
        <w:numPr>
          <w:ilvl w:val="0"/>
          <w:numId w:val="7"/>
        </w:numPr>
        <w:spacing w:afterLines="50" w:after="120" w:line="340" w:lineRule="atLeast"/>
        <w:ind w:left="1418" w:hanging="851"/>
        <w:contextualSpacing w:val="0"/>
        <w:jc w:val="both"/>
        <w:rPr>
          <w:rFonts w:ascii="SimSun" w:hAnsi="SimSun"/>
        </w:rPr>
      </w:pPr>
      <w:r w:rsidRPr="00C76468">
        <w:rPr>
          <w:rFonts w:ascii="KaiTi" w:eastAsia="KaiTi" w:hAnsi="KaiTi"/>
          <w:iCs/>
        </w:rPr>
        <w:t>面向发展中国家和最不发达国家企业发展的知识产权与产品品牌建设项目活动</w:t>
      </w:r>
      <w:r w:rsidRPr="00CC3A3B">
        <w:rPr>
          <w:rFonts w:ascii="SimSun" w:hAnsi="SimSun"/>
        </w:rPr>
        <w:t>：项目活动已纳入了该部门的常规工作和在产品品牌建设及商业发展领域提供技术援助的主流。举例而言，在</w:t>
      </w:r>
      <w:r w:rsidRPr="00CC3A3B">
        <w:rPr>
          <w:rFonts w:ascii="SimSun" w:hAnsi="SimSun"/>
          <w:szCs w:val="22"/>
        </w:rPr>
        <w:t>老挝人民民主共和国</w:t>
      </w:r>
      <w:r w:rsidRPr="00CC3A3B">
        <w:rPr>
          <w:rFonts w:ascii="SimSun" w:hAnsi="SimSun"/>
        </w:rPr>
        <w:t>，日本国际协力机构（JICA）继续“一县一品”（ODOP）举措，通过改善供应链和业务运营为小企业提供支持。</w:t>
      </w:r>
    </w:p>
    <w:p w14:paraId="1F974341" w14:textId="77777777" w:rsidR="00431B87" w:rsidRPr="00CC3A3B" w:rsidRDefault="007C0FFF">
      <w:pPr>
        <w:pStyle w:val="Heading2"/>
        <w:spacing w:before="240" w:after="120"/>
        <w:rPr>
          <w:rFonts w:hAnsi="SimSun"/>
          <w:b w:val="0"/>
          <w:bCs w:val="0"/>
        </w:rPr>
      </w:pPr>
      <w:r w:rsidRPr="00CC3A3B">
        <w:rPr>
          <w:rFonts w:hAnsi="SimSun"/>
          <w:bCs w:val="0"/>
          <w:caps w:val="0"/>
        </w:rPr>
        <w:t>正在实施的发展议程项目</w:t>
      </w:r>
    </w:p>
    <w:p w14:paraId="08FBD295"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发展部门负责落实以下正在实施的发展议程项目：</w:t>
      </w:r>
    </w:p>
    <w:p w14:paraId="3FCA59EC" w14:textId="55B65DB2" w:rsidR="00431B87" w:rsidRPr="00CC3A3B" w:rsidRDefault="007C0FFF" w:rsidP="00D52FF3">
      <w:pPr>
        <w:pStyle w:val="ListParagraph"/>
        <w:numPr>
          <w:ilvl w:val="0"/>
          <w:numId w:val="8"/>
        </w:numPr>
        <w:spacing w:afterLines="50" w:after="120" w:line="340" w:lineRule="atLeast"/>
        <w:ind w:left="1134" w:hanging="567"/>
        <w:contextualSpacing w:val="0"/>
        <w:jc w:val="both"/>
        <w:rPr>
          <w:rFonts w:ascii="SimSun" w:hAnsi="SimSun"/>
          <w:iCs/>
          <w:szCs w:val="22"/>
        </w:rPr>
      </w:pPr>
      <w:r w:rsidRPr="00C76468">
        <w:rPr>
          <w:rFonts w:ascii="KaiTi" w:eastAsia="KaiTi" w:hAnsi="KaiTi"/>
          <w:iCs/>
          <w:szCs w:val="22"/>
        </w:rPr>
        <w:t>通过创新和知识产权减少与工作有关的事故和职业病</w:t>
      </w:r>
      <w:r w:rsidRPr="00CC3A3B">
        <w:rPr>
          <w:rFonts w:ascii="SimSun" w:hAnsi="SimSun"/>
          <w:iCs/>
          <w:szCs w:val="22"/>
        </w:rPr>
        <w:t>：该项目继续推进其目标，</w:t>
      </w:r>
      <w:proofErr w:type="gramStart"/>
      <w:r w:rsidRPr="00CC3A3B">
        <w:rPr>
          <w:rFonts w:ascii="SimSun" w:hAnsi="SimSun"/>
          <w:iCs/>
          <w:szCs w:val="22"/>
        </w:rPr>
        <w:t>即探索</w:t>
      </w:r>
      <w:proofErr w:type="gramEnd"/>
      <w:r w:rsidRPr="00CC3A3B">
        <w:rPr>
          <w:rFonts w:ascii="SimSun" w:hAnsi="SimSun"/>
          <w:iCs/>
          <w:szCs w:val="22"/>
        </w:rPr>
        <w:t>知识产权工具和创新在促进更安全的工作场所和帮助减少工伤事故和职业病方面的作用。在CDIP第三十四届会议期间举行的一次专门会外活动上，正式发布了</w:t>
      </w:r>
      <w:r w:rsidRPr="00CC3A3B">
        <w:fldChar w:fldCharType="begin"/>
      </w:r>
      <w:r w:rsidRPr="00CC3A3B">
        <w:rPr>
          <w:rFonts w:ascii="SimSun" w:hAnsi="SimSun"/>
        </w:rPr>
        <w:instrText xml:space="preserve"> HYPERLINK "https://www.wipo.int/web-publications/patent-landscape-report-occupational-health-and-safety-ohs/en/index.html" </w:instrText>
      </w:r>
      <w:r w:rsidRPr="00CC3A3B">
        <w:fldChar w:fldCharType="separate"/>
      </w:r>
      <w:r w:rsidRPr="00CC3A3B">
        <w:rPr>
          <w:rStyle w:val="Hyperlink"/>
          <w:rFonts w:ascii="SimSun" w:hAnsi="SimSun"/>
          <w:iCs/>
          <w:szCs w:val="22"/>
        </w:rPr>
        <w:t>职业卫生与安全专利态势报告</w:t>
      </w:r>
      <w:r w:rsidRPr="00CC3A3B">
        <w:rPr>
          <w:rStyle w:val="Hyperlink"/>
          <w:rFonts w:ascii="SimSun" w:hAnsi="SimSun"/>
          <w:iCs/>
          <w:szCs w:val="22"/>
        </w:rPr>
        <w:fldChar w:fldCharType="end"/>
      </w:r>
      <w:r w:rsidRPr="00CC3A3B">
        <w:rPr>
          <w:rFonts w:ascii="SimSun" w:hAnsi="SimSun"/>
          <w:iCs/>
          <w:szCs w:val="22"/>
        </w:rPr>
        <w:t>，并向委员会正式提交了一份范围界定研究报告。在这些分析成果的基础上，制定了题为“知识产权促进更安全的工作场所”的模块化教育计划，以提升人们对知识产权工具如何支持职业卫生与安全创新的意识。该计划围绕预测、检测和保护技术展开，将知识产权概念与职业卫生和安全框架及实际案例相结合。该计划已在CDIP第三十五届会议进行展示，并将在WIPO学院平台上发布。本组织的知识产权分析团队完成了对四个受益国专利技术的深入分析。</w:t>
      </w:r>
      <w:r w:rsidRPr="00CC3A3B">
        <w:rPr>
          <w:rStyle w:val="FootnoteReference"/>
          <w:rFonts w:ascii="SimSun" w:hAnsi="SimSun"/>
          <w:iCs/>
          <w:szCs w:val="22"/>
        </w:rPr>
        <w:footnoteReference w:id="13"/>
      </w:r>
      <w:r w:rsidRPr="00CC3A3B">
        <w:rPr>
          <w:rFonts w:ascii="SimSun" w:hAnsi="SimSun"/>
          <w:iCs/>
          <w:szCs w:val="22"/>
        </w:rPr>
        <w:t>在完成这些可交付成果之后，突尼斯现场国家意识提升认识培训的筹备工作已经启动。</w:t>
      </w:r>
    </w:p>
    <w:p w14:paraId="172812AF" w14:textId="77777777" w:rsidR="00C609E9" w:rsidRDefault="007C0FFF" w:rsidP="00D52FF3">
      <w:pPr>
        <w:pStyle w:val="ListParagraph"/>
        <w:numPr>
          <w:ilvl w:val="0"/>
          <w:numId w:val="8"/>
        </w:numPr>
        <w:spacing w:afterLines="50" w:after="120" w:line="340" w:lineRule="atLeast"/>
        <w:ind w:left="1134" w:hanging="567"/>
        <w:contextualSpacing w:val="0"/>
        <w:jc w:val="both"/>
        <w:rPr>
          <w:rFonts w:ascii="SimSun" w:hAnsi="SimSun"/>
          <w:szCs w:val="22"/>
        </w:rPr>
      </w:pPr>
      <w:r w:rsidRPr="00C76468">
        <w:rPr>
          <w:rFonts w:ascii="KaiTi" w:eastAsia="KaiTi" w:hAnsi="KaiTi"/>
          <w:iCs/>
          <w:szCs w:val="22"/>
        </w:rPr>
        <w:t>为青年（K-12）赋能以便为更美好未来而创新</w:t>
      </w:r>
      <w:r w:rsidRPr="00C7459A">
        <w:rPr>
          <w:rFonts w:ascii="KaiTi" w:eastAsia="KaiTi" w:hAnsi="KaiTi"/>
          <w:szCs w:val="22"/>
        </w:rPr>
        <w:t>：</w:t>
      </w:r>
      <w:r w:rsidRPr="0094726B">
        <w:rPr>
          <w:rFonts w:ascii="SimSun" w:hAnsi="SimSun"/>
          <w:szCs w:val="22"/>
        </w:rPr>
        <w:t>20</w:t>
      </w:r>
      <w:r w:rsidRPr="00CC3A3B">
        <w:rPr>
          <w:rFonts w:ascii="SimSun" w:hAnsi="SimSun"/>
          <w:szCs w:val="22"/>
        </w:rPr>
        <w:t>25年，在四个受益国完成了关于学校STEM教育和创新的全面摸底和评估研究，包括文献综述、良好做法案例收集、青年创新者的案例故事，以及对教育者和学习者面临的主要挑战和机遇的评估。通过组建国家团队、与各国知识产权局和教育部建立伙伴关系，并遴选当地青年创新者，国家</w:t>
      </w:r>
      <w:r w:rsidRPr="00CC3A3B">
        <w:rPr>
          <w:rFonts w:ascii="SimSun" w:hAnsi="SimSun"/>
          <w:szCs w:val="22"/>
        </w:rPr>
        <w:lastRenderedPageBreak/>
        <w:t>实施机构得以建立。因此，为11所公立学校的超过1,000名学生提供了知识产权和STEM意识提升课程。与此同时，智利、约旦、马来西亚和乌干达的110多名教育工作者接受了有针对性的培训和网络支持，以加强在STEM、创新、创业和知识产权教育方面的能力。</w:t>
      </w:r>
    </w:p>
    <w:p w14:paraId="7445DB2E" w14:textId="77777777" w:rsidR="00C609E9" w:rsidRDefault="007C0FFF" w:rsidP="00D52FF3">
      <w:pPr>
        <w:pStyle w:val="ListParagraph"/>
        <w:numPr>
          <w:ilvl w:val="0"/>
          <w:numId w:val="8"/>
        </w:numPr>
        <w:spacing w:afterLines="50" w:after="120" w:line="340" w:lineRule="atLeast"/>
        <w:ind w:left="1134" w:hanging="567"/>
        <w:contextualSpacing w:val="0"/>
        <w:jc w:val="both"/>
        <w:rPr>
          <w:rFonts w:ascii="SimSun" w:hAnsi="SimSun"/>
          <w:szCs w:val="22"/>
        </w:rPr>
      </w:pPr>
      <w:r w:rsidRPr="00C76468">
        <w:rPr>
          <w:rFonts w:ascii="KaiTi" w:eastAsia="KaiTi" w:hAnsi="KaiTi"/>
          <w:szCs w:val="22"/>
        </w:rPr>
        <w:t>提高艺术和创意学术机构的知识产权教育能力以培养创造力</w:t>
      </w:r>
      <w:r w:rsidRPr="00CC3A3B">
        <w:rPr>
          <w:rFonts w:ascii="SimSun" w:hAnsi="SimSun"/>
          <w:szCs w:val="22"/>
        </w:rPr>
        <w:t>：2025年，该项目进入初期实施阶段。前期准备工作为摸底与评估高等艺术与创意机构的知识产权教育现状奠定了基础，这项工作计划于2026年开始。这项评估将对国家层面创作者知识产权教育的现状、差距和需求进行循证分析。评估结果将为制定针对创作者的可定制知识产权课程提供信息，该课程将从基础层面开始，并根据受益国的国情和机构实际情况量身定制。</w:t>
      </w:r>
    </w:p>
    <w:p w14:paraId="274B2F72" w14:textId="77777777" w:rsidR="00C609E9" w:rsidRPr="0094726B" w:rsidRDefault="007C0FFF" w:rsidP="00D52FF3">
      <w:pPr>
        <w:pStyle w:val="ListParagraph"/>
        <w:numPr>
          <w:ilvl w:val="0"/>
          <w:numId w:val="8"/>
        </w:numPr>
        <w:spacing w:afterLines="50" w:after="120" w:line="340" w:lineRule="atLeast"/>
        <w:ind w:left="1134" w:hanging="567"/>
        <w:contextualSpacing w:val="0"/>
        <w:jc w:val="both"/>
        <w:rPr>
          <w:rFonts w:ascii="SimSun" w:hAnsi="SimSun"/>
          <w:iCs/>
          <w:szCs w:val="22"/>
        </w:rPr>
      </w:pPr>
      <w:r w:rsidRPr="00C76468">
        <w:rPr>
          <w:rFonts w:ascii="KaiTi" w:eastAsia="KaiTi" w:hAnsi="KaiTi"/>
          <w:szCs w:val="22"/>
        </w:rPr>
        <w:t>通过整体发展方法保持和加强集体商标作为经济、文化和社会发展工具的作用</w:t>
      </w:r>
      <w:r w:rsidRPr="00C7459A">
        <w:rPr>
          <w:rFonts w:ascii="KaiTi" w:eastAsia="KaiTi" w:hAnsi="KaiTi"/>
          <w:iCs/>
          <w:szCs w:val="22"/>
        </w:rPr>
        <w:t>：</w:t>
      </w:r>
      <w:r w:rsidRPr="0094726B">
        <w:rPr>
          <w:rFonts w:ascii="SimSun" w:hAnsi="SimSun"/>
          <w:szCs w:val="22"/>
        </w:rPr>
        <w:t>该</w:t>
      </w:r>
      <w:r w:rsidRPr="00CC3A3B">
        <w:rPr>
          <w:rFonts w:ascii="SimSun" w:hAnsi="SimSun"/>
          <w:szCs w:val="22"/>
        </w:rPr>
        <w:t>项目以已完成的</w:t>
      </w:r>
      <w:r w:rsidRPr="00C76468">
        <w:rPr>
          <w:rFonts w:ascii="KaiTi" w:eastAsia="KaiTi" w:hAnsi="KaiTi"/>
          <w:szCs w:val="22"/>
        </w:rPr>
        <w:t>“将当地企业集体商标注册作为跨领域经济发展问题”</w:t>
      </w:r>
      <w:r w:rsidRPr="00CC3A3B">
        <w:rPr>
          <w:rFonts w:ascii="SimSun" w:hAnsi="SimSun"/>
          <w:szCs w:val="22"/>
        </w:rPr>
        <w:t>发展议程项目的成果为基础。</w:t>
      </w:r>
      <w:r w:rsidRPr="00CC3A3B">
        <w:rPr>
          <w:rStyle w:val="FootnoteReference"/>
          <w:rFonts w:ascii="SimSun" w:hAnsi="SimSun"/>
          <w:szCs w:val="22"/>
        </w:rPr>
        <w:footnoteReference w:id="14"/>
      </w:r>
      <w:r w:rsidRPr="00CC3A3B">
        <w:rPr>
          <w:rFonts w:ascii="SimSun" w:hAnsi="SimSun"/>
          <w:szCs w:val="22"/>
        </w:rPr>
        <w:t>在报告所涉期间，制定了一项关于集体商标注册、管理和使用的综合性实务培训计划。根据每个受益国的具体法律和体制背景调整培训材料的工作仍在继续。通过与各国联络点密切协调，纳入了针对具体国家的实例、案例研究和相关立法，以确保与当地情况相关。此外，2025年8月在印度尼西亚、2025年12月在菲律宾开展了集体商标培训</w:t>
      </w:r>
      <w:proofErr w:type="gramStart"/>
      <w:r w:rsidRPr="00CC3A3B">
        <w:rPr>
          <w:rFonts w:ascii="SimSun" w:hAnsi="SimSun"/>
          <w:szCs w:val="22"/>
        </w:rPr>
        <w:t>师培训</w:t>
      </w:r>
      <w:proofErr w:type="gramEnd"/>
      <w:r w:rsidRPr="00CC3A3B">
        <w:rPr>
          <w:rFonts w:ascii="SimSun" w:hAnsi="SimSun"/>
          <w:szCs w:val="22"/>
        </w:rPr>
        <w:t>活动</w:t>
      </w:r>
      <w:r w:rsidRPr="00CC3A3B">
        <w:rPr>
          <w:rFonts w:ascii="SimSun" w:hAnsi="SimSun"/>
        </w:rPr>
        <w:t>，目前正在筹备在其余受益国组织类似活动。</w:t>
      </w:r>
    </w:p>
    <w:p w14:paraId="5292F023" w14:textId="77777777" w:rsidR="00C609E9" w:rsidRPr="0094726B" w:rsidRDefault="007C0FFF" w:rsidP="00D52FF3">
      <w:pPr>
        <w:pStyle w:val="ListParagraph"/>
        <w:numPr>
          <w:ilvl w:val="0"/>
          <w:numId w:val="8"/>
        </w:numPr>
        <w:spacing w:afterLines="50" w:after="120" w:line="340" w:lineRule="atLeast"/>
        <w:ind w:left="1134" w:hanging="567"/>
        <w:contextualSpacing w:val="0"/>
        <w:jc w:val="both"/>
        <w:rPr>
          <w:rFonts w:ascii="SimSun" w:hAnsi="SimSun"/>
          <w:iCs/>
          <w:szCs w:val="22"/>
        </w:rPr>
      </w:pPr>
      <w:r w:rsidRPr="00C7459A">
        <w:rPr>
          <w:rFonts w:ascii="KaiTi" w:eastAsia="KaiTi" w:hAnsi="KaiTi"/>
          <w:szCs w:val="22"/>
        </w:rPr>
        <w:t>在</w:t>
      </w:r>
      <w:r w:rsidRPr="00C76468">
        <w:rPr>
          <w:rFonts w:ascii="KaiTi" w:eastAsia="KaiTi" w:hAnsi="KaiTi"/>
          <w:szCs w:val="22"/>
        </w:rPr>
        <w:t>产权组织设立国家知识产权战略展望和资源中心</w:t>
      </w:r>
      <w:r w:rsidRPr="00733CEF">
        <w:rPr>
          <w:rStyle w:val="FootnoteReference"/>
          <w:rFonts w:ascii="SimSun" w:hAnsi="SimSun"/>
          <w:szCs w:val="22"/>
        </w:rPr>
        <w:footnoteReference w:id="15"/>
      </w:r>
      <w:r w:rsidRPr="00733CEF">
        <w:rPr>
          <w:rFonts w:ascii="SimSun" w:hAnsi="SimSun"/>
          <w:iCs/>
          <w:szCs w:val="22"/>
        </w:rPr>
        <w:t>：</w:t>
      </w:r>
      <w:r w:rsidRPr="0094726B">
        <w:rPr>
          <w:rFonts w:ascii="SimSun" w:hAnsi="SimSun"/>
          <w:szCs w:val="22"/>
        </w:rPr>
        <w:t>在</w:t>
      </w:r>
      <w:r w:rsidRPr="00CC3A3B">
        <w:rPr>
          <w:rFonts w:ascii="SimSun" w:hAnsi="SimSun"/>
          <w:szCs w:val="22"/>
        </w:rPr>
        <w:t>报告所涉期间，开展了五项案例研究的准备工作，包括探索潜在的候选成员国。为案例研究初步制定可能的分析框架的工作也已开始。</w:t>
      </w:r>
    </w:p>
    <w:p w14:paraId="3992DE21" w14:textId="2931EE49" w:rsidR="00431B87" w:rsidRPr="0094726B" w:rsidRDefault="007C0FFF" w:rsidP="00D52FF3">
      <w:pPr>
        <w:pStyle w:val="ListParagraph"/>
        <w:numPr>
          <w:ilvl w:val="0"/>
          <w:numId w:val="8"/>
        </w:numPr>
        <w:spacing w:afterLines="50" w:after="120" w:line="340" w:lineRule="atLeast"/>
        <w:ind w:left="1134" w:hanging="567"/>
        <w:contextualSpacing w:val="0"/>
        <w:jc w:val="both"/>
        <w:rPr>
          <w:rFonts w:ascii="SimSun" w:hAnsi="SimSun"/>
          <w:iCs/>
          <w:szCs w:val="22"/>
        </w:rPr>
      </w:pPr>
      <w:r w:rsidRPr="00C7459A">
        <w:rPr>
          <w:rFonts w:ascii="KaiTi" w:eastAsia="KaiTi" w:hAnsi="KaiTi"/>
          <w:iCs/>
        </w:rPr>
        <w:t>赋</w:t>
      </w:r>
      <w:r w:rsidRPr="00C76468">
        <w:rPr>
          <w:rFonts w:ascii="KaiTi" w:eastAsia="KaiTi" w:hAnsi="KaiTi"/>
          <w:iCs/>
        </w:rPr>
        <w:t>能并表彰知识产权审查员</w:t>
      </w:r>
      <w:r w:rsidRPr="00CC3A3B">
        <w:rPr>
          <w:rFonts w:ascii="SimSun" w:hAnsi="SimSun"/>
        </w:rPr>
        <w:t>：</w:t>
      </w:r>
      <w:r w:rsidRPr="00CC3A3B">
        <w:rPr>
          <w:rFonts w:ascii="SimSun" w:hAnsi="SimSun"/>
          <w:szCs w:val="22"/>
        </w:rPr>
        <w:t>该项目通过一个</w:t>
      </w:r>
      <w:hyperlink r:id="rId37" w:history="1">
        <w:r w:rsidR="00431B87" w:rsidRPr="00CC3A3B">
          <w:rPr>
            <w:rStyle w:val="Hyperlink"/>
            <w:rFonts w:ascii="SimSun" w:hAnsi="SimSun"/>
            <w:szCs w:val="22"/>
          </w:rPr>
          <w:t>专门的产权组织微网站</w:t>
        </w:r>
      </w:hyperlink>
      <w:r w:rsidRPr="00CC3A3B">
        <w:rPr>
          <w:rFonts w:ascii="SimSun" w:hAnsi="SimSun"/>
          <w:szCs w:val="22"/>
        </w:rPr>
        <w:t>开始实施，该网站展示了关键成果，包括知识库、在线测验、新闻和活动更新，以及展示各国知识产权局提名审查员的</w:t>
      </w:r>
      <w:r w:rsidRPr="00C76468">
        <w:rPr>
          <w:rFonts w:ascii="KaiTi" w:eastAsia="KaiTi" w:hAnsi="KaiTi"/>
          <w:szCs w:val="22"/>
        </w:rPr>
        <w:t>变革者</w:t>
      </w:r>
      <w:r w:rsidRPr="00CC3A3B">
        <w:rPr>
          <w:rFonts w:ascii="SimSun" w:hAnsi="SimSun"/>
          <w:szCs w:val="22"/>
        </w:rPr>
        <w:t>画廊。项目活动包括四场网络研讨会、一场视频竞赛、六场虚拟网络会议、建立知识产权审查员名册，以及组织视频竞赛优胜者赴产权组织总部的考察访问。2025年11月11日，产权组织和多个国家知识产权局通过举办专题活动和特别倡议庆祝这一时刻，以表彰知识产权审查员的贡献。</w:t>
      </w:r>
    </w:p>
    <w:p w14:paraId="52607C2B" w14:textId="417D1CF7" w:rsidR="00431B87" w:rsidRPr="00C76468" w:rsidRDefault="005519D4" w:rsidP="005519D4">
      <w:pPr>
        <w:pStyle w:val="Heading1"/>
        <w:spacing w:before="240" w:after="120"/>
      </w:pPr>
      <w:r w:rsidRPr="0094726B">
        <w:rPr>
          <w:rFonts w:ascii="SimSun" w:eastAsia="SimSun" w:hAnsi="SimSun" w:hint="eastAsia"/>
        </w:rPr>
        <w:t>二</w:t>
      </w:r>
      <w:r>
        <w:rPr>
          <w:rFonts w:hint="eastAsia"/>
        </w:rPr>
        <w:t>、</w:t>
      </w:r>
      <w:r w:rsidR="007C0FFF" w:rsidRPr="00C76468">
        <w:t>专利和技术部门</w:t>
      </w:r>
    </w:p>
    <w:p w14:paraId="5A8851D7" w14:textId="44CF715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专利和技术部门继续支持成员国加强保护创新资产的立法和政策框架。同时，该部门还促进了由成员国推动的与相关准则性进程的讨论，营造了一个有利于建设性对话与合作的环境。通过在最不发达国家、发展中国家和转型经济体开展有针对性的培训、技术援助和</w:t>
      </w:r>
      <w:r w:rsidRPr="00CC3A3B">
        <w:rPr>
          <w:rFonts w:ascii="SimSun" w:hAnsi="SimSun"/>
        </w:rPr>
        <w:br/>
        <w:t>能力建设活动，该部门进一步扩大了参与范围。这些活动重点关注国际专利制度的有效利用和专利管理的现代化。该部门还继续为旨在扩大参与创新的更广泛的组织工作做出贡献，包括采取协调举措，加强妇女对专利制度和更广泛的创新生态系统的参与。</w:t>
      </w:r>
    </w:p>
    <w:p w14:paraId="3AB8853D" w14:textId="0798F15E" w:rsidR="00431B87" w:rsidRPr="00CC3A3B" w:rsidRDefault="007C0FFF">
      <w:pPr>
        <w:pStyle w:val="Heading2"/>
        <w:spacing w:before="240" w:after="120"/>
        <w:rPr>
          <w:rFonts w:hAnsi="SimSun"/>
          <w:b w:val="0"/>
          <w:bCs w:val="0"/>
        </w:rPr>
      </w:pPr>
      <w:r w:rsidRPr="00CC3A3B">
        <w:rPr>
          <w:rFonts w:hAnsi="SimSun"/>
          <w:bCs w:val="0"/>
          <w:caps w:val="0"/>
        </w:rPr>
        <w:lastRenderedPageBreak/>
        <w:t>专利和技术法以及专利合作条约</w:t>
      </w:r>
    </w:p>
    <w:p w14:paraId="53DC50B9" w14:textId="4744D9EE"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2025年，在专利、实用新型、商业秘密和集成电路布图设计领域，该部门向14个发展中国家、最不发达国家和转型经济体提供了立法和政策咨询。</w:t>
      </w:r>
      <w:r w:rsidRPr="00CC3A3B">
        <w:rPr>
          <w:rStyle w:val="FootnoteReference"/>
          <w:rFonts w:ascii="SimSun" w:hAnsi="SimSun"/>
        </w:rPr>
        <w:footnoteReference w:id="16"/>
      </w:r>
      <w:r w:rsidRPr="00CC3A3B">
        <w:rPr>
          <w:rFonts w:ascii="SimSun" w:hAnsi="SimSun"/>
        </w:rPr>
        <w:t>该部门还继续为《巴黎公约》、《专利法条约》和《布达佩斯条约》的未来和现有缔约方提供帮助，包括提供有关这些条约的法律、技术和制度方面的信息，并促进成员国之间分享国家实施条约的经验。这种支持使成员国能够根据发展议程建议13、14和17，在考虑到自身发展水平、政策优先事项和国际义务等因素的情况下，进一步发展和完善其保护创新资产的立法框架。</w:t>
      </w:r>
    </w:p>
    <w:p w14:paraId="4611A1B3" w14:textId="3F96D2C3"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在这些努力的基础上，该部门于2025年6月推出了</w:t>
      </w:r>
      <w:r w:rsidRPr="00CC3A3B">
        <w:fldChar w:fldCharType="begin"/>
      </w:r>
      <w:r w:rsidRPr="00CC3A3B">
        <w:rPr>
          <w:rFonts w:ascii="SimSun" w:hAnsi="SimSun"/>
        </w:rPr>
        <w:instrText xml:space="preserve"> HYPERLINK "https://www.wipo.int/publications/en/details.jsp?id=4792" </w:instrText>
      </w:r>
      <w:r w:rsidRPr="00CC3A3B">
        <w:fldChar w:fldCharType="separate"/>
      </w:r>
      <w:r w:rsidRPr="00CC3A3B">
        <w:rPr>
          <w:rStyle w:val="Hyperlink"/>
          <w:rFonts w:ascii="SimSun" w:hAnsi="SimSun"/>
        </w:rPr>
        <w:t>《为成员国从最不发达国家行列毕业而提供的专利与技术法律工具包》</w:t>
      </w:r>
      <w:r w:rsidRPr="00CC3A3B">
        <w:rPr>
          <w:rStyle w:val="Hyperlink"/>
          <w:rFonts w:ascii="SimSun" w:hAnsi="SimSun"/>
        </w:rPr>
        <w:fldChar w:fldCharType="end"/>
      </w:r>
      <w:r w:rsidRPr="00CC3A3B">
        <w:rPr>
          <w:rFonts w:ascii="SimSun" w:hAnsi="SimSun"/>
        </w:rPr>
        <w:t>，以支持即将从最不发达国家行列毕业的国家。该工具包为专利、商业秘密和其他相关工业产权领域的立法和政策考虑因素（包括执法）提供了实用指导。其目标是促进向发展中国家地位的过渡。</w:t>
      </w:r>
    </w:p>
    <w:p w14:paraId="2D75175C" w14:textId="2A8AE82A"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该部门继续通过</w:t>
      </w:r>
      <w:r w:rsidRPr="00CC3A3B">
        <w:rPr>
          <w:rFonts w:ascii="SimSun" w:hAnsi="SimSun"/>
          <w:iCs/>
        </w:rPr>
        <w:t>本组织的免费</w:t>
      </w:r>
      <w:hyperlink r:id="rId38" w:history="1">
        <w:r w:rsidR="00431B87" w:rsidRPr="00CC3A3B">
          <w:rPr>
            <w:rStyle w:val="Hyperlink"/>
            <w:rFonts w:ascii="SimSun" w:hAnsi="SimSun"/>
          </w:rPr>
          <w:t>PATENTSCOPE数据库</w:t>
        </w:r>
      </w:hyperlink>
      <w:r w:rsidRPr="00CC3A3B">
        <w:rPr>
          <w:rFonts w:ascii="SimSun" w:hAnsi="SimSun"/>
          <w:iCs/>
        </w:rPr>
        <w:t>，促进与创新有关的技术信息的国际传播</w:t>
      </w:r>
      <w:r w:rsidRPr="00CC3A3B">
        <w:rPr>
          <w:rFonts w:ascii="SimSun" w:hAnsi="SimSun"/>
        </w:rPr>
        <w:t>。PATENTSCOPE提供近1.26亿项发明的可检索信息，其中包括约530万项已公布的PCT申请。2025年，超过283,824份新的PCT申请（包含发明的公开）被纳入PATENSCOPE。平均每周有5,458件新PCT申请得到公布，</w:t>
      </w:r>
      <w:r w:rsidRPr="00CC3A3B">
        <w:rPr>
          <w:rStyle w:val="FootnoteReference"/>
          <w:rFonts w:ascii="SimSun" w:hAnsi="SimSun"/>
        </w:rPr>
        <w:footnoteReference w:id="17"/>
      </w:r>
      <w:r w:rsidRPr="00CC3A3B">
        <w:rPr>
          <w:rFonts w:ascii="SimSun" w:hAnsi="SimSun"/>
        </w:rPr>
        <w:t>有助于向知识产权使用者和公众传播专利信息。</w:t>
      </w:r>
      <w:r w:rsidRPr="00CC3A3B">
        <w:rPr>
          <w:rFonts w:ascii="SimSun" w:hAnsi="SimSun"/>
          <w:szCs w:val="22"/>
        </w:rPr>
        <w:t>为促进对数据库的访问和使用，</w:t>
      </w:r>
      <w:r w:rsidRPr="00CC3A3B">
        <w:rPr>
          <w:rFonts w:ascii="SimSun" w:hAnsi="SimSun"/>
        </w:rPr>
        <w:t>在本报告年度，与PCT和TISC团队合作举办了</w:t>
      </w:r>
      <w:r w:rsidRPr="00CC3A3B">
        <w:rPr>
          <w:rFonts w:ascii="SimSun" w:hAnsi="SimSun"/>
          <w:szCs w:val="22"/>
        </w:rPr>
        <w:t>24次与PATENTSCOPE有关的免费</w:t>
      </w:r>
      <w:r w:rsidRPr="00CC3A3B">
        <w:rPr>
          <w:rFonts w:ascii="SimSun" w:hAnsi="SimSun"/>
        </w:rPr>
        <w:t>网络研讨会和5次额外的培训课程。</w:t>
      </w:r>
    </w:p>
    <w:p w14:paraId="000DFB45" w14:textId="07484D65"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rPr>
        <w:t>该部门还根据受益成员国的具体需求和情况，继续开展有针对性的用户外联、技术援助和能力建设活动。</w:t>
      </w:r>
      <w:r w:rsidRPr="00CC3A3B">
        <w:rPr>
          <w:rFonts w:ascii="SimSun" w:hAnsi="SimSun"/>
          <w:iCs/>
        </w:rPr>
        <w:t>2025年，向超过65个受益于PCT减费的国家提供了50多项PCT相关技术援助活动，吸引了5,000多名参与者。现场和在线活动的占比分别为60%和40%左右，这反映了对受益方具体需求的认真考虑。</w:t>
      </w:r>
    </w:p>
    <w:p w14:paraId="336D2730" w14:textId="1F5E96CA"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iCs/>
        </w:rPr>
        <w:t>作为其更广泛的PCT外联战略和加强区域合作努力的内容，该部门参加了不同地区的五项重大国际活动：（</w:t>
      </w:r>
      <w:proofErr w:type="spellStart"/>
      <w:r w:rsidRPr="00CC3A3B">
        <w:rPr>
          <w:rFonts w:ascii="SimSun" w:hAnsi="SimSun"/>
          <w:iCs/>
        </w:rPr>
        <w:t>i</w:t>
      </w:r>
      <w:proofErr w:type="spellEnd"/>
      <w:r w:rsidRPr="00CC3A3B">
        <w:rPr>
          <w:rFonts w:ascii="SimSun" w:hAnsi="SimSun"/>
          <w:iCs/>
        </w:rPr>
        <w:t>）在法国举办的</w:t>
      </w:r>
      <w:proofErr w:type="spellStart"/>
      <w:r w:rsidRPr="00C76468">
        <w:rPr>
          <w:rFonts w:ascii="SimHei" w:eastAsia="SimHei" w:hAnsi="SimHei"/>
          <w:iCs/>
        </w:rPr>
        <w:t>VivaTech</w:t>
      </w:r>
      <w:proofErr w:type="spellEnd"/>
      <w:r w:rsidRPr="00C76468">
        <w:rPr>
          <w:rFonts w:ascii="SimHei" w:eastAsia="SimHei" w:hAnsi="SimHei"/>
          <w:iCs/>
        </w:rPr>
        <w:t xml:space="preserve"> 2025</w:t>
      </w:r>
      <w:r w:rsidRPr="00CC3A3B">
        <w:rPr>
          <w:rFonts w:ascii="SimSun" w:hAnsi="SimSun"/>
        </w:rPr>
        <w:t>；（ii）在中国举办的</w:t>
      </w:r>
      <w:r w:rsidRPr="00C76468">
        <w:rPr>
          <w:rFonts w:ascii="KaiTi" w:eastAsia="KaiTi" w:hAnsi="KaiTi"/>
          <w:iCs/>
        </w:rPr>
        <w:t>第三届中国国际供应链博览会（CISCE）</w:t>
      </w:r>
      <w:r w:rsidRPr="00CC3A3B">
        <w:rPr>
          <w:rFonts w:ascii="SimSun" w:hAnsi="SimSun"/>
          <w:iCs/>
        </w:rPr>
        <w:t>；（iii）在新加坡举办的</w:t>
      </w:r>
      <w:r w:rsidRPr="00C76468">
        <w:rPr>
          <w:rFonts w:ascii="KaiTi" w:eastAsia="KaiTi" w:hAnsi="KaiTi"/>
          <w:iCs/>
        </w:rPr>
        <w:t xml:space="preserve">IP </w:t>
      </w:r>
      <w:proofErr w:type="spellStart"/>
      <w:r w:rsidRPr="00C76468">
        <w:rPr>
          <w:rFonts w:ascii="KaiTi" w:eastAsia="KaiTi" w:hAnsi="KaiTi"/>
          <w:iCs/>
        </w:rPr>
        <w:t>Week@SG</w:t>
      </w:r>
      <w:proofErr w:type="spellEnd"/>
      <w:r w:rsidRPr="00C76468">
        <w:rPr>
          <w:rFonts w:ascii="KaiTi" w:eastAsia="KaiTi" w:hAnsi="KaiTi"/>
          <w:iCs/>
        </w:rPr>
        <w:t>和东盟技术援助提供方</w:t>
      </w:r>
      <w:r w:rsidRPr="00CC3A3B">
        <w:rPr>
          <w:rFonts w:ascii="SimSun" w:hAnsi="SimSun"/>
        </w:rPr>
        <w:t>；（iv）在阿根廷举办的</w:t>
      </w:r>
      <w:r w:rsidRPr="00C76468">
        <w:rPr>
          <w:rFonts w:ascii="KaiTi" w:eastAsia="KaiTi" w:hAnsi="KaiTi"/>
          <w:iCs/>
        </w:rPr>
        <w:t>美洲知识产权协会（ASIPI）第二十三届大会</w:t>
      </w:r>
      <w:r w:rsidRPr="00CC3A3B">
        <w:rPr>
          <w:rFonts w:ascii="SimSun" w:hAnsi="SimSun"/>
          <w:iCs/>
        </w:rPr>
        <w:t>；和（v）在</w:t>
      </w:r>
      <w:r w:rsidRPr="00CC3A3B">
        <w:rPr>
          <w:rFonts w:ascii="SimSun" w:hAnsi="SimSun"/>
        </w:rPr>
        <w:t>土耳其举办的</w:t>
      </w:r>
      <w:r w:rsidRPr="00C76468">
        <w:rPr>
          <w:rFonts w:ascii="KaiTi" w:eastAsia="KaiTi" w:hAnsi="KaiTi"/>
          <w:iCs/>
        </w:rPr>
        <w:t>第十届伊斯坦布尔国际发明展览会——ISIF</w:t>
      </w:r>
      <w:proofErr w:type="gramStart"/>
      <w:r w:rsidRPr="00C76468">
        <w:rPr>
          <w:rFonts w:ascii="KaiTi" w:eastAsia="KaiTi" w:hAnsi="KaiTi"/>
          <w:iCs/>
        </w:rPr>
        <w:t>’</w:t>
      </w:r>
      <w:proofErr w:type="gramEnd"/>
      <w:r w:rsidRPr="00C76468">
        <w:rPr>
          <w:rFonts w:ascii="KaiTi" w:eastAsia="KaiTi" w:hAnsi="KaiTi"/>
          <w:iCs/>
        </w:rPr>
        <w:t>25</w:t>
      </w:r>
      <w:r w:rsidRPr="00CC3A3B">
        <w:rPr>
          <w:rFonts w:ascii="SimSun" w:hAnsi="SimSun"/>
          <w:iCs/>
        </w:rPr>
        <w:t>。这些活动汇集了广泛的利益攸关方，包括大量发展中国家的参与。</w:t>
      </w:r>
    </w:p>
    <w:p w14:paraId="7D851ADA" w14:textId="2E3C096A"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此外，</w:t>
      </w:r>
      <w:r w:rsidRPr="00CC3A3B">
        <w:rPr>
          <w:rFonts w:ascii="SimSun" w:hAnsi="SimSun"/>
          <w:iCs/>
        </w:rPr>
        <w:t>该部门继续开展</w:t>
      </w:r>
      <w:proofErr w:type="spellStart"/>
      <w:r w:rsidRPr="00CC3A3B">
        <w:rPr>
          <w:rFonts w:ascii="SimSun" w:hAnsi="SimSun"/>
          <w:iCs/>
        </w:rPr>
        <w:t>ePCT</w:t>
      </w:r>
      <w:proofErr w:type="spellEnd"/>
      <w:r w:rsidRPr="00CC3A3B">
        <w:rPr>
          <w:rFonts w:ascii="SimSun" w:hAnsi="SimSun"/>
          <w:iCs/>
        </w:rPr>
        <w:t>培训，以确保受理局形式审查员的技能符合要求的标准。在不同地区组织了三次PCT和马德里体系联合研讨会。除了根据PCT缔约国单一请求按需提供技术援助的做法外，2023年引入的基于项目的做法也得到了进一步巩固。按照这种整体方法，在对知识产权局、用户和相关利益攸关方的培训需求进行评估之后，设计并实施量身定制的项目。截至2025年底，已制定并实施了以下举措：</w:t>
      </w:r>
      <w:r w:rsidRPr="00C76468">
        <w:rPr>
          <w:rFonts w:ascii="KaiTi" w:eastAsia="KaiTi" w:hAnsi="KaiTi"/>
          <w:iCs/>
        </w:rPr>
        <w:t>“PCT课程”“PCT与青年”“PCT—知识产权与女性”“PCT进修和诊所”“PCT金融”</w:t>
      </w:r>
      <w:r w:rsidRPr="00C76468">
        <w:rPr>
          <w:rFonts w:ascii="SimSun" w:hAnsi="SimSun"/>
          <w:iCs/>
        </w:rPr>
        <w:t>和</w:t>
      </w:r>
      <w:r w:rsidRPr="00C76468">
        <w:rPr>
          <w:rFonts w:ascii="KaiTi" w:eastAsia="KaiTi" w:hAnsi="KaiTi"/>
          <w:iCs/>
        </w:rPr>
        <w:t>“创新者之旅”</w:t>
      </w:r>
      <w:r w:rsidRPr="00CC3A3B">
        <w:rPr>
          <w:rFonts w:ascii="SimSun" w:hAnsi="SimSun"/>
          <w:iCs/>
        </w:rPr>
        <w:t>。</w:t>
      </w:r>
    </w:p>
    <w:p w14:paraId="7664106F" w14:textId="332686F6"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iCs/>
        </w:rPr>
        <w:t>在本报告年度，来自发展中国家的自然人和来自最不发达国家的所有申请人提出的国际申请继续享受国际申请费和某些其他费用90%的优惠。截至2025年底，超过110个知识产权局以受理局、国际检索单位或指定局的身份使用了</w:t>
      </w:r>
      <w:proofErr w:type="spellStart"/>
      <w:r w:rsidRPr="00CC3A3B">
        <w:rPr>
          <w:rFonts w:ascii="SimSun" w:hAnsi="SimSun"/>
          <w:iCs/>
        </w:rPr>
        <w:t>ePCT</w:t>
      </w:r>
      <w:proofErr w:type="spellEnd"/>
      <w:r w:rsidRPr="00CC3A3B">
        <w:rPr>
          <w:rFonts w:ascii="SimSun" w:hAnsi="SimSun"/>
          <w:iCs/>
        </w:rPr>
        <w:t>局服务。值得注意的是，其中92个知识产权局</w:t>
      </w:r>
      <w:r w:rsidRPr="00CC3A3B">
        <w:rPr>
          <w:rFonts w:ascii="SimSun" w:hAnsi="SimSun"/>
          <w:iCs/>
        </w:rPr>
        <w:lastRenderedPageBreak/>
        <w:t>使用基于浏览器的</w:t>
      </w:r>
      <w:proofErr w:type="spellStart"/>
      <w:r w:rsidRPr="00CC3A3B">
        <w:rPr>
          <w:rFonts w:ascii="SimSun" w:hAnsi="SimSun"/>
          <w:iCs/>
        </w:rPr>
        <w:t>ePCT</w:t>
      </w:r>
      <w:proofErr w:type="spellEnd"/>
      <w:r w:rsidRPr="00CC3A3B">
        <w:rPr>
          <w:rFonts w:ascii="SimSun" w:hAnsi="SimSun"/>
          <w:iCs/>
        </w:rPr>
        <w:t>局服务作为其以受理局身份处理国际申请的主要工具。所有这些知识产权局还向客户提供</w:t>
      </w:r>
      <w:proofErr w:type="spellStart"/>
      <w:r w:rsidRPr="00CC3A3B">
        <w:rPr>
          <w:rFonts w:ascii="SimSun" w:hAnsi="SimSun"/>
          <w:iCs/>
        </w:rPr>
        <w:t>ePCT</w:t>
      </w:r>
      <w:proofErr w:type="spellEnd"/>
      <w:r w:rsidRPr="00CC3A3B">
        <w:rPr>
          <w:rFonts w:ascii="SimSun" w:hAnsi="SimSun"/>
          <w:iCs/>
        </w:rPr>
        <w:t>申请服务，以便在线提交新的国际申请。</w:t>
      </w:r>
    </w:p>
    <w:p w14:paraId="77D75A3F" w14:textId="77777777" w:rsidR="00431B87" w:rsidRPr="00CC3A3B" w:rsidRDefault="007C0FFF">
      <w:pPr>
        <w:pStyle w:val="Heading2"/>
        <w:spacing w:before="240" w:after="120"/>
        <w:rPr>
          <w:rFonts w:hAnsi="SimSun"/>
          <w:b w:val="0"/>
          <w:bCs w:val="0"/>
        </w:rPr>
      </w:pPr>
      <w:r w:rsidRPr="00CC3A3B">
        <w:rPr>
          <w:rFonts w:hAnsi="SimSun"/>
          <w:bCs w:val="0"/>
          <w:caps w:val="0"/>
        </w:rPr>
        <w:t>知识产权与妇女</w:t>
      </w:r>
    </w:p>
    <w:p w14:paraId="1BAE20B2" w14:textId="0ACB7E6E"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szCs w:val="22"/>
        </w:rPr>
        <w:t>2025年，该部门继续推进本组织支持</w:t>
      </w:r>
      <w:r w:rsidRPr="00CC3A3B">
        <w:rPr>
          <w:rFonts w:ascii="SimSun" w:hAnsi="SimSun"/>
        </w:rPr>
        <w:t>妇女和女童的知识产权战略的实施</w:t>
      </w:r>
      <w:r w:rsidRPr="00CC3A3B">
        <w:rPr>
          <w:rStyle w:val="FootnoteReference"/>
          <w:rFonts w:ascii="SimSun" w:hAnsi="SimSun"/>
        </w:rPr>
        <w:footnoteReference w:id="18"/>
      </w:r>
      <w:r w:rsidRPr="00CC3A3B">
        <w:rPr>
          <w:rFonts w:ascii="SimSun" w:hAnsi="SimSun"/>
        </w:rPr>
        <w:t>。在2023年和2024年取得的进展基础上，这些努力进一步加强了旨在促进妇女参与创新、创造和知识产权制度的全球倡议。</w:t>
      </w:r>
      <w:r w:rsidRPr="00CC3A3B">
        <w:rPr>
          <w:rFonts w:ascii="SimSun" w:hAnsi="SimSun"/>
          <w:szCs w:val="22"/>
        </w:rPr>
        <w:t>根据本组织2022-2026年中期战略计划，</w:t>
      </w:r>
      <w:r w:rsidRPr="00CC3A3B">
        <w:rPr>
          <w:rFonts w:ascii="SimSun" w:hAnsi="SimSun"/>
        </w:rPr>
        <w:t>各项举措侧重于三大支柱：（</w:t>
      </w:r>
      <w:proofErr w:type="spellStart"/>
      <w:r w:rsidRPr="00CC3A3B">
        <w:rPr>
          <w:rFonts w:ascii="SimSun" w:hAnsi="SimSun"/>
        </w:rPr>
        <w:t>i</w:t>
      </w:r>
      <w:proofErr w:type="spellEnd"/>
      <w:r w:rsidRPr="00CC3A3B">
        <w:rPr>
          <w:rFonts w:ascii="SimSun" w:hAnsi="SimSun"/>
        </w:rPr>
        <w:t>）政府支持将助力妇女的观点纳入知识产权立法、政策、计划和项目（支柱1）；（ii）研究确定知识产权性别差距的范围和性质以及缩小差距的方法（支柱2）；和（iii）在知识产权环境中试行新的项目，有效训练教育和提高妇女和支持妇女的机构的知识产权技能（支柱3）</w:t>
      </w:r>
      <w:r w:rsidRPr="00CC3A3B">
        <w:rPr>
          <w:rFonts w:ascii="SimSun" w:hAnsi="SimSun"/>
          <w:szCs w:val="22"/>
        </w:rPr>
        <w:t>。</w:t>
      </w:r>
    </w:p>
    <w:p w14:paraId="0228FF3F" w14:textId="3F31A343"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szCs w:val="22"/>
        </w:rPr>
        <w:t>在支柱1下，</w:t>
      </w:r>
      <w:r w:rsidR="00597BC3" w:rsidRPr="00CC3A3B">
        <w:rPr>
          <w:rFonts w:ascii="SimSun" w:hAnsi="SimSun"/>
        </w:rPr>
        <w:fldChar w:fldCharType="begin"/>
      </w:r>
      <w:r w:rsidR="00597BC3" w:rsidRPr="00CC3A3B">
        <w:rPr>
          <w:rFonts w:ascii="SimSun" w:hAnsi="SimSun"/>
        </w:rPr>
        <w:instrText>HYPERLINK "https://www.wipo.int/meetings/en/2025/2025-women-and-ip-symposium-for-ipos.html"</w:instrText>
      </w:r>
      <w:r w:rsidR="00597BC3" w:rsidRPr="00CC3A3B">
        <w:rPr>
          <w:rFonts w:ascii="SimSun" w:hAnsi="SimSun"/>
        </w:rPr>
      </w:r>
      <w:r w:rsidR="00597BC3" w:rsidRPr="00CC3A3B">
        <w:rPr>
          <w:rFonts w:ascii="SimSun" w:hAnsi="SimSun"/>
        </w:rPr>
        <w:fldChar w:fldCharType="separate"/>
      </w:r>
      <w:r w:rsidRPr="00CC3A3B">
        <w:rPr>
          <w:rStyle w:val="Hyperlink"/>
          <w:rFonts w:ascii="SimSun" w:hAnsi="SimSun"/>
        </w:rPr>
        <w:t>2025年妇女与知识产权专题讨论会</w:t>
      </w:r>
      <w:r w:rsidR="00597BC3" w:rsidRPr="00CC3A3B">
        <w:rPr>
          <w:rFonts w:ascii="SimSun" w:hAnsi="SimSun"/>
        </w:rPr>
        <w:fldChar w:fldCharType="end"/>
      </w:r>
      <w:r w:rsidRPr="00CC3A3B">
        <w:rPr>
          <w:rFonts w:ascii="SimSun" w:hAnsi="SimSun"/>
        </w:rPr>
        <w:t>于2025年4月30日至5月2日在日内瓦产权组织总部和线上成功举办。本次第三期会议汇集了代表64个知识产权局和其他以创新为重点的政府机构的120多名利益攸关方，为促进妇女参与创新、创造和知识产权制度提供了一个对话与合作的平台。会议讨论的主题包括政策制定、数据驱动决策、计划和项目实施、合作与交流。与此同时，该部门在2025年扩大了</w:t>
      </w:r>
      <w:r w:rsidR="00597BC3" w:rsidRPr="00597BC3">
        <w:rPr>
          <w:rFonts w:ascii="KaiTi" w:eastAsia="KaiTi" w:hAnsi="KaiTi"/>
        </w:rPr>
        <w:fldChar w:fldCharType="begin"/>
      </w:r>
      <w:r w:rsidR="00597BC3" w:rsidRPr="00597BC3">
        <w:rPr>
          <w:rFonts w:ascii="KaiTi" w:eastAsia="KaiTi" w:hAnsi="KaiTi"/>
        </w:rPr>
        <w:instrText>HYPERLINK "https://www.wipo.int/en/web/women"</w:instrText>
      </w:r>
      <w:r w:rsidR="00597BC3" w:rsidRPr="00597BC3">
        <w:rPr>
          <w:rFonts w:ascii="KaiTi" w:eastAsia="KaiTi" w:hAnsi="KaiTi"/>
        </w:rPr>
      </w:r>
      <w:r w:rsidR="00597BC3" w:rsidRPr="00597BC3">
        <w:rPr>
          <w:rFonts w:ascii="KaiTi" w:eastAsia="KaiTi" w:hAnsi="KaiTi"/>
        </w:rPr>
        <w:fldChar w:fldCharType="separate"/>
      </w:r>
      <w:r w:rsidRPr="00597BC3">
        <w:rPr>
          <w:rStyle w:val="Hyperlink"/>
          <w:rFonts w:ascii="KaiTi" w:eastAsia="KaiTi" w:hAnsi="KaiTi"/>
        </w:rPr>
        <w:t>IPGAP数据库</w:t>
      </w:r>
      <w:r w:rsidR="00597BC3" w:rsidRPr="00597BC3">
        <w:rPr>
          <w:rFonts w:ascii="KaiTi" w:eastAsia="KaiTi" w:hAnsi="KaiTi"/>
        </w:rPr>
        <w:fldChar w:fldCharType="end"/>
      </w:r>
      <w:r w:rsidRPr="00CC3A3B">
        <w:rPr>
          <w:rFonts w:ascii="SimSun" w:hAnsi="SimSun"/>
        </w:rPr>
        <w:t>，以纳入更多旨在解决失衡问题的政策和举措。</w:t>
      </w:r>
      <w:hyperlink r:id="rId39" w:history="1">
        <w:r w:rsidR="00431B87" w:rsidRPr="00CC3A3B">
          <w:rPr>
            <w:rFonts w:ascii="SimSun" w:hAnsi="SimSun"/>
          </w:rPr>
          <w:t>该部门还试办了一系列“</w:t>
        </w:r>
      </w:hyperlink>
      <w:r w:rsidRPr="00597BC3">
        <w:rPr>
          <w:rFonts w:ascii="KaiTi" w:eastAsia="KaiTi" w:hAnsi="KaiTi"/>
        </w:rPr>
        <w:t>促进妇女与知识产权：焦点系列</w:t>
      </w:r>
      <w:r w:rsidRPr="00597BC3">
        <w:rPr>
          <w:rFonts w:ascii="SimSun" w:hAnsi="SimSun"/>
        </w:rPr>
        <w:t>”</w:t>
      </w:r>
      <w:r w:rsidRPr="00CC3A3B">
        <w:rPr>
          <w:rFonts w:ascii="SimSun" w:hAnsi="SimSun"/>
        </w:rPr>
        <w:t>季度性会议，重点介绍数据库中的关键做法。</w:t>
      </w:r>
    </w:p>
    <w:p w14:paraId="79D4B84C" w14:textId="38F9C078"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在支柱2下，产权组织于2025年11月24日和25日主办了第二期</w:t>
      </w:r>
      <w:r w:rsidRPr="00597BC3">
        <w:fldChar w:fldCharType="begin"/>
      </w:r>
      <w:r w:rsidRPr="00597BC3">
        <w:rPr>
          <w:rFonts w:ascii="KaiTi" w:eastAsia="KaiTi" w:hAnsi="KaiTi"/>
        </w:rPr>
        <w:instrText xml:space="preserve"> HYPERLINK "https://www.wipo.int/meetings/en/details.jsp?meeting_id=88888" </w:instrText>
      </w:r>
      <w:r w:rsidRPr="00597BC3">
        <w:fldChar w:fldCharType="separate"/>
      </w:r>
      <w:r w:rsidRPr="00597BC3">
        <w:rPr>
          <w:rStyle w:val="Hyperlink"/>
          <w:rFonts w:ascii="KaiTi" w:eastAsia="KaiTi" w:hAnsi="KaiTi"/>
        </w:rPr>
        <w:t>关于提升女性在创新、创造和知识产权领域参与度的全球研究专家会议</w:t>
      </w:r>
      <w:r w:rsidRPr="00597BC3">
        <w:rPr>
          <w:rStyle w:val="Hyperlink"/>
          <w:rFonts w:ascii="KaiTi" w:eastAsia="KaiTi" w:hAnsi="KaiTi"/>
        </w:rPr>
        <w:fldChar w:fldCharType="end"/>
      </w:r>
      <w:r w:rsidRPr="00CC3A3B">
        <w:rPr>
          <w:rFonts w:ascii="SimSun" w:hAnsi="SimSun"/>
        </w:rPr>
        <w:t>。此次活动汇聚了经济学家、法律学者和政策制定者，他们介绍了来自20多个国家的研究成果，以推动关于衡量妇女参与创新、创造和知识产权的不同方面的对话，并制定缩小持续存在的参与差距的战略。</w:t>
      </w:r>
    </w:p>
    <w:p w14:paraId="70AF4674" w14:textId="673C9B34"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2025年，该部门还继续与全世界60多个知识产权局和组织协调发表</w:t>
      </w:r>
      <w:r w:rsidRPr="00CC3A3B">
        <w:fldChar w:fldCharType="begin"/>
      </w:r>
      <w:r w:rsidRPr="00CC3A3B">
        <w:rPr>
          <w:rFonts w:ascii="SimSun" w:hAnsi="SimSun"/>
        </w:rPr>
        <w:instrText xml:space="preserve"> HYPERLINK "https://www.wipo.int/en/web/women/w/news/2025/intellectual-property-offices-worldwide-mark-international-women-s-day-2025-together" </w:instrText>
      </w:r>
      <w:r w:rsidRPr="00CC3A3B">
        <w:fldChar w:fldCharType="separate"/>
      </w:r>
      <w:r w:rsidRPr="00CC3A3B">
        <w:rPr>
          <w:rStyle w:val="Hyperlink"/>
          <w:rFonts w:ascii="SimSun" w:hAnsi="SimSun"/>
        </w:rPr>
        <w:t>联合声明</w:t>
      </w:r>
      <w:r w:rsidRPr="00CC3A3B">
        <w:rPr>
          <w:rStyle w:val="Hyperlink"/>
          <w:rFonts w:ascii="SimSun" w:hAnsi="SimSun"/>
        </w:rPr>
        <w:fldChar w:fldCharType="end"/>
      </w:r>
      <w:r w:rsidRPr="00CC3A3B">
        <w:rPr>
          <w:rFonts w:ascii="SimSun" w:hAnsi="SimSun"/>
        </w:rPr>
        <w:t>，庆祝国际妇女节。该声明契合2025年的主题</w:t>
      </w:r>
      <w:r w:rsidRPr="00C7459A">
        <w:rPr>
          <w:rFonts w:ascii="KaiTi" w:eastAsia="KaiTi" w:hAnsi="KaiTi"/>
          <w:iCs/>
        </w:rPr>
        <w:t>“为所有妇女和女童：权利、平等、赋能”</w:t>
      </w:r>
      <w:r w:rsidRPr="0094726B">
        <w:rPr>
          <w:rFonts w:ascii="SimSun" w:hAnsi="SimSun"/>
        </w:rPr>
        <w:t>，</w:t>
      </w:r>
      <w:r w:rsidRPr="00CC3A3B">
        <w:rPr>
          <w:rFonts w:ascii="SimSun" w:hAnsi="SimSun"/>
        </w:rPr>
        <w:t>重申了在创造和创新方面赋权妇女的共同承诺。该声明强调，必须促进知识产权知识和技能建设举措，支持辅导和教育计划，开展并传播数据驱动型研究，为循证政策制定提供信息。</w:t>
      </w:r>
    </w:p>
    <w:p w14:paraId="0F2EB0E0" w14:textId="77777777" w:rsidR="00431B87" w:rsidRPr="00CC3A3B" w:rsidRDefault="007C0FFF">
      <w:pPr>
        <w:pStyle w:val="Heading2"/>
        <w:spacing w:before="240" w:after="120"/>
        <w:rPr>
          <w:rFonts w:hAnsi="SimSun"/>
          <w:b w:val="0"/>
          <w:bCs w:val="0"/>
        </w:rPr>
      </w:pPr>
      <w:r w:rsidRPr="00CC3A3B">
        <w:rPr>
          <w:rFonts w:hAnsi="SimSun"/>
          <w:bCs w:val="0"/>
          <w:caps w:val="0"/>
        </w:rPr>
        <w:t>产权组织机构</w:t>
      </w:r>
    </w:p>
    <w:p w14:paraId="0D444809" w14:textId="074E4556"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该部门继续支持专利法常设委员会（SCP）的工作，该委员会于2025年11月3日至7日以混合形式召开了其第三十七届会议。根据发展议程建议，SCP的活动继续由成员国推动并具有包容性，支持营造有利于成员国之间接触和对话的环境，同时顾及它们的不同发展水平。正如</w:t>
      </w:r>
      <w:r w:rsidR="00431B87" w:rsidRPr="00CC3A3B">
        <w:rPr>
          <w:rFonts w:ascii="SimSun" w:hAnsi="SimSun"/>
        </w:rPr>
        <w:fldChar w:fldCharType="begin"/>
      </w:r>
      <w:r w:rsidR="00431B87" w:rsidRPr="00CC3A3B">
        <w:rPr>
          <w:rFonts w:ascii="SimSun" w:hAnsi="SimSun"/>
        </w:rPr>
        <w:instrText>HYPERLINK "https://www.wipo.int/meetings/en/doc_details.jsp?doc_id=652166"</w:instrText>
      </w:r>
      <w:r w:rsidR="00431B87" w:rsidRPr="00CC3A3B">
        <w:rPr>
          <w:rFonts w:ascii="SimSun" w:hAnsi="SimSun"/>
        </w:rPr>
      </w:r>
      <w:r w:rsidR="00431B87" w:rsidRPr="00CC3A3B">
        <w:rPr>
          <w:rFonts w:ascii="SimSun" w:hAnsi="SimSun"/>
        </w:rPr>
        <w:fldChar w:fldCharType="separate"/>
      </w:r>
      <w:r w:rsidR="00431B87" w:rsidRPr="00CC3A3B">
        <w:rPr>
          <w:rStyle w:val="Hyperlink"/>
          <w:rFonts w:ascii="SimSun" w:hAnsi="SimSun"/>
        </w:rPr>
        <w:t>主席总结</w:t>
      </w:r>
      <w:r w:rsidR="00431B87" w:rsidRPr="00CC3A3B">
        <w:rPr>
          <w:rFonts w:ascii="SimSun" w:hAnsi="SimSun"/>
        </w:rPr>
        <w:fldChar w:fldCharType="end"/>
      </w:r>
      <w:r w:rsidRPr="00CC3A3B">
        <w:rPr>
          <w:rFonts w:ascii="SimSun" w:hAnsi="SimSun"/>
        </w:rPr>
        <w:t>中所反映的，</w:t>
      </w:r>
      <w:r w:rsidRPr="00CC3A3B">
        <w:rPr>
          <w:rFonts w:ascii="SimSun" w:hAnsi="SimSun"/>
          <w:iCs/>
        </w:rPr>
        <w:t>除此之外</w:t>
      </w:r>
      <w:r w:rsidRPr="0094726B">
        <w:rPr>
          <w:rFonts w:ascii="SimSun" w:hAnsi="SimSun"/>
        </w:rPr>
        <w:t>，成</w:t>
      </w:r>
      <w:r w:rsidRPr="00CC3A3B">
        <w:rPr>
          <w:rFonts w:ascii="SimSun" w:hAnsi="SimSun"/>
        </w:rPr>
        <w:t>员国继续讨论了以下问题：（</w:t>
      </w:r>
      <w:proofErr w:type="spellStart"/>
      <w:r w:rsidRPr="00CC3A3B">
        <w:rPr>
          <w:rFonts w:ascii="SimSun" w:hAnsi="SimSun"/>
        </w:rPr>
        <w:t>i</w:t>
      </w:r>
      <w:proofErr w:type="spellEnd"/>
      <w:r w:rsidRPr="00CC3A3B">
        <w:rPr>
          <w:rFonts w:ascii="SimSun" w:hAnsi="SimSun"/>
        </w:rPr>
        <w:t>）专利权的例外与限制；（ii）专利质量，包括异议制度；（iii）专利与卫生；（iv）专利顾问与其客户之间通信的保密性；和（v）技术转让。</w:t>
      </w:r>
      <w:bookmarkStart w:id="23" w:name="_Hlk222153701"/>
      <w:r w:rsidRPr="00CC3A3B">
        <w:rPr>
          <w:rFonts w:ascii="SimSun" w:hAnsi="SimSun"/>
        </w:rPr>
        <w:t>成员国尤其分享了以下方面的法律、做法和经验信息：关于农民和育种人使用专利发明的例外；关于专利申请自愿分案的实质性和程序性要求；专利和新兴技术；</w:t>
      </w:r>
      <w:r w:rsidRPr="00CC3A3B">
        <w:rPr>
          <w:rStyle w:val="FootnoteReference"/>
          <w:rFonts w:ascii="SimSun" w:hAnsi="SimSun"/>
        </w:rPr>
        <w:footnoteReference w:id="19"/>
      </w:r>
      <w:r w:rsidRPr="00CC3A3B">
        <w:rPr>
          <w:rFonts w:ascii="SimSun" w:hAnsi="SimSun"/>
        </w:rPr>
        <w:t>利用包括人工智能在内的多种工具促进有效的专利审查程序；客户与其专利顾问之间通信保密的跨境方面；以及技术转让，包括标准必要专利，并辅之以关于卫生和绿色技术领域技术转让的最佳做法和挑战</w:t>
      </w:r>
      <w:r w:rsidRPr="00CC3A3B">
        <w:rPr>
          <w:rFonts w:ascii="SimSun" w:hAnsi="SimSun"/>
        </w:rPr>
        <w:lastRenderedPageBreak/>
        <w:t>的专家交流，重点关注产学合作。SCP还审议了秘书处</w:t>
      </w:r>
      <w:r w:rsidRPr="00CC3A3B">
        <w:fldChar w:fldCharType="begin"/>
      </w:r>
      <w:r w:rsidRPr="00CC3A3B">
        <w:rPr>
          <w:rFonts w:ascii="SimSun" w:hAnsi="SimSun"/>
        </w:rPr>
        <w:instrText xml:space="preserve"> HYPERLINK "https://www.wipo.int/meetings/en/doc_details.jsp?doc_id=650300" </w:instrText>
      </w:r>
      <w:r w:rsidRPr="00CC3A3B">
        <w:fldChar w:fldCharType="separate"/>
      </w:r>
      <w:r w:rsidRPr="00CC3A3B">
        <w:rPr>
          <w:rStyle w:val="Hyperlink"/>
          <w:rFonts w:ascii="SimSun" w:hAnsi="SimSun"/>
        </w:rPr>
        <w:t>产权组织发展议程建议14涉及产权组织向发展中国家和最不发达国家提供技术援助的最新落实情况</w:t>
      </w:r>
      <w:r w:rsidRPr="00CC3A3B">
        <w:rPr>
          <w:rStyle w:val="Hyperlink"/>
          <w:rFonts w:ascii="SimSun" w:hAnsi="SimSun"/>
        </w:rPr>
        <w:fldChar w:fldCharType="end"/>
      </w:r>
      <w:r w:rsidRPr="00CC3A3B">
        <w:rPr>
          <w:rFonts w:ascii="SimSun" w:hAnsi="SimSun"/>
        </w:rPr>
        <w:t>。</w:t>
      </w:r>
    </w:p>
    <w:bookmarkEnd w:id="23"/>
    <w:p w14:paraId="0F8C3FC3" w14:textId="2F233DE2" w:rsidR="00431B87" w:rsidRPr="00C76468" w:rsidRDefault="005519D4" w:rsidP="005519D4">
      <w:pPr>
        <w:pStyle w:val="Heading1"/>
        <w:spacing w:before="240" w:after="120"/>
      </w:pPr>
      <w:r>
        <w:rPr>
          <w:rFonts w:hint="eastAsia"/>
        </w:rPr>
        <w:t>三、</w:t>
      </w:r>
      <w:r w:rsidR="007C0FFF" w:rsidRPr="00C76468">
        <w:t>品牌和外观设计部门</w:t>
      </w:r>
    </w:p>
    <w:p w14:paraId="1276E20D" w14:textId="7DD6E68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品牌和外观设计部门继续支持成员国加强商标、工业品外观设计和地理标志的立法和体制框架，同时根据国家社会经济优先事项，为有效利用品牌和外观设计提供实际指导。该部门进一步扩大和深化了能力建设和意识提升活动，特别是针对最不发达国家、发展中国家和转型经济体，通过量身定制的培训计划、区域和次区域讲习班、知识共享举措、网络研讨会和远程学习举措，从而加强机构能力，推广良好做法，使利益攸关方掌握有效管理品牌和外观设计保护的工具。</w:t>
      </w:r>
    </w:p>
    <w:p w14:paraId="75CAC7C3" w14:textId="77777777" w:rsidR="00431B87" w:rsidRPr="00CC3A3B" w:rsidRDefault="007C0FFF">
      <w:pPr>
        <w:pStyle w:val="Heading2"/>
        <w:spacing w:before="240" w:after="120"/>
        <w:rPr>
          <w:rFonts w:hAnsi="SimSun"/>
          <w:b w:val="0"/>
          <w:bCs w:val="0"/>
        </w:rPr>
      </w:pPr>
      <w:r w:rsidRPr="00CC3A3B">
        <w:rPr>
          <w:rFonts w:hAnsi="SimSun"/>
          <w:bCs w:val="0"/>
          <w:caps w:val="0"/>
        </w:rPr>
        <w:t>技术援助和能力建设</w:t>
      </w:r>
    </w:p>
    <w:p w14:paraId="7F5E8922" w14:textId="51BAA418"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该部门继续确保根据发展议程建议开展技术援助和能力建设活动。在这方面，2025年，该部门回应了8个国家提出的12项立法咨询请求，</w:t>
      </w:r>
      <w:r w:rsidRPr="00CC3A3B">
        <w:rPr>
          <w:rStyle w:val="FootnoteReference"/>
          <w:rFonts w:ascii="SimSun" w:hAnsi="SimSun"/>
        </w:rPr>
        <w:footnoteReference w:id="20"/>
      </w:r>
      <w:r w:rsidRPr="00CC3A3B">
        <w:rPr>
          <w:rFonts w:ascii="SimSun" w:hAnsi="SimSun"/>
        </w:rPr>
        <w:t>其中3项涉及商标，6项涉及工业品外观设计，以及3项涉及地理标志。该部门通过能力建设和意识提升活动进一步扩大其触及范围，其中12项涉及商标，16项涉及工业品外观设计，以及4项涉及地理标志。</w:t>
      </w:r>
      <w:r w:rsidRPr="00CC3A3B">
        <w:rPr>
          <w:rStyle w:val="FootnoteReference"/>
          <w:rFonts w:ascii="SimSun" w:hAnsi="SimSun"/>
        </w:rPr>
        <w:footnoteReference w:id="21"/>
      </w:r>
      <w:r w:rsidRPr="00CC3A3B">
        <w:rPr>
          <w:rFonts w:ascii="SimSun" w:hAnsi="SimSun"/>
        </w:rPr>
        <w:t>其中五项活动在次区域层面举办：一项针对东盟国家，一项针对加勒比地区，一项针对非洲联盟成员国，一项针对阿拉伯地区，一项针对亚太地区。</w:t>
      </w:r>
    </w:p>
    <w:p w14:paraId="68BFE2F2" w14:textId="41A4CAC1"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该部门开展了广泛的活动，支持发展中国家和最不发达国家促进和扩大获得马德里体系下的国际商标保护。该部门认识到商标保护在维护和利用国际市场品牌价值方面的重要性，组织了意识提升和技术研讨会和讲习班，为知识产权局提供人员培训，邀请审查员参加专门培训，并使发展中国家的一些知识产权局能够参加</w:t>
      </w:r>
      <w:r w:rsidRPr="00597BC3">
        <w:rPr>
          <w:rFonts w:ascii="KaiTi" w:eastAsia="KaiTi" w:hAnsi="KaiTi"/>
        </w:rPr>
        <w:t>马德里奖学金计划</w:t>
      </w:r>
      <w:r w:rsidRPr="00CC3A3B">
        <w:rPr>
          <w:rFonts w:ascii="SimSun" w:hAnsi="SimSun"/>
        </w:rPr>
        <w:t>。该部门还提供技术和法律援助，支持知识产权局准备加入或实施《马德里议定书》。此外，除了向知识产权局提供直接支持外，该部门还开发了网络研讨会和教学视频等，以满足包括商标使用者和知识产权律师在内的更广泛利益攸关方的需求。</w:t>
      </w:r>
    </w:p>
    <w:p w14:paraId="24725906" w14:textId="63B0498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本报告年度，该部门还向成员国提供了与海牙体系有关的全面立法、技术和能力建设支持。向大约10个成员国提供了加入方面的法律和技术援助，并就即将影响海牙体系的立法发展提供了咨询意见。该部门还支持六个以上的缔约方拟定、审查或撤销实施《海牙协定日内瓦文本》所需的声明和其他法律措施。能力建设工作包括为两个知识产权局提供加入后的培训，以及为发展中国家和最不发达国家的主要用户和利益攸关方提供量身定制的技术培训课程，包括通过加勒比地区以及中亚、高加索和东欧国家（CACEEC）的区域倡议。与此同时，该部门以海牙体系的三种工作语言定期举办公开网络研讨会，并</w:t>
      </w:r>
      <w:proofErr w:type="gramStart"/>
      <w:r w:rsidRPr="00CC3A3B">
        <w:rPr>
          <w:rFonts w:ascii="SimSun" w:hAnsi="SimSun"/>
        </w:rPr>
        <w:t>发布播客节目</w:t>
      </w:r>
      <w:proofErr w:type="gramEnd"/>
      <w:r w:rsidRPr="00CC3A3B">
        <w:rPr>
          <w:rFonts w:ascii="SimSun" w:hAnsi="SimSun"/>
        </w:rPr>
        <w:t>，以增进对该体系的了解和使用。该部门与WIPO学院合作推出了</w:t>
      </w:r>
      <w:r w:rsidRPr="00597BC3">
        <w:fldChar w:fldCharType="begin"/>
      </w:r>
      <w:r w:rsidRPr="00597BC3">
        <w:rPr>
          <w:rFonts w:ascii="KaiTi" w:eastAsia="KaiTi" w:hAnsi="KaiTi"/>
        </w:rPr>
        <w:instrText xml:space="preserve"> HYPERLINK "https://www.wipo.int/en/web/hague-system/w/news/2025/registration-now-open-specialized-online-course-on-the-hague-system" </w:instrText>
      </w:r>
      <w:r w:rsidRPr="00597BC3">
        <w:fldChar w:fldCharType="separate"/>
      </w:r>
      <w:r w:rsidRPr="00597BC3">
        <w:rPr>
          <w:rStyle w:val="Hyperlink"/>
          <w:rFonts w:ascii="KaiTi" w:eastAsia="KaiTi" w:hAnsi="KaiTi"/>
        </w:rPr>
        <w:t>海牙体系远程学习课程（DL-304）</w:t>
      </w:r>
      <w:r w:rsidRPr="00597BC3">
        <w:rPr>
          <w:rStyle w:val="Hyperlink"/>
          <w:rFonts w:ascii="KaiTi" w:eastAsia="KaiTi" w:hAnsi="KaiTi"/>
        </w:rPr>
        <w:fldChar w:fldCharType="end"/>
      </w:r>
      <w:r w:rsidRPr="00CC3A3B">
        <w:rPr>
          <w:rFonts w:ascii="SimSun" w:hAnsi="SimSun"/>
        </w:rPr>
        <w:t>。该部门还为实施发展议程项目“</w:t>
      </w:r>
      <w:r w:rsidRPr="00C7459A">
        <w:rPr>
          <w:rFonts w:ascii="KaiTi" w:eastAsia="KaiTi" w:hAnsi="KaiTi"/>
          <w:iCs/>
        </w:rPr>
        <w:t>赋能并表彰知识产权审查员</w:t>
      </w:r>
      <w:r w:rsidRPr="00C7459A">
        <w:rPr>
          <w:rFonts w:ascii="KaiTi" w:eastAsia="KaiTi" w:hAnsi="KaiTi"/>
        </w:rPr>
        <w:t>”</w:t>
      </w:r>
      <w:r w:rsidRPr="00CC3A3B">
        <w:rPr>
          <w:rFonts w:ascii="SimSun" w:hAnsi="SimSun"/>
        </w:rPr>
        <w:t>做出了贡献，为此开发了微型网站内容，举办了网络研讨会，并开展了旨在加强审查</w:t>
      </w:r>
      <w:proofErr w:type="gramStart"/>
      <w:r w:rsidRPr="00CC3A3B">
        <w:rPr>
          <w:rFonts w:ascii="SimSun" w:hAnsi="SimSun"/>
        </w:rPr>
        <w:t>员能力</w:t>
      </w:r>
      <w:proofErr w:type="gramEnd"/>
      <w:r w:rsidRPr="00CC3A3B">
        <w:rPr>
          <w:rFonts w:ascii="SimSun" w:hAnsi="SimSun"/>
        </w:rPr>
        <w:t>和提升公众意识的经验交流活动。</w:t>
      </w:r>
    </w:p>
    <w:p w14:paraId="51CDFF5D" w14:textId="77777777" w:rsidR="00431B87" w:rsidRPr="00CC3A3B" w:rsidRDefault="007C0FFF">
      <w:pPr>
        <w:pStyle w:val="Heading2"/>
        <w:spacing w:before="240" w:after="120"/>
        <w:rPr>
          <w:rFonts w:hAnsi="SimSun"/>
          <w:b w:val="0"/>
          <w:bCs w:val="0"/>
        </w:rPr>
      </w:pPr>
      <w:r w:rsidRPr="00CC3A3B">
        <w:rPr>
          <w:rFonts w:hAnsi="SimSun"/>
          <w:bCs w:val="0"/>
          <w:caps w:val="0"/>
        </w:rPr>
        <w:lastRenderedPageBreak/>
        <w:t>产权组织机构</w:t>
      </w:r>
    </w:p>
    <w:p w14:paraId="66CA77DD" w14:textId="618AD36B"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iCs/>
        </w:rPr>
        <w:t>该部门继续支持商标、工业品外观设计和地理标志法律常设委员会（SCT），该委员会于2025年3月24日至27日召开了第四十八届会议。</w:t>
      </w:r>
      <w:r w:rsidRPr="00CC3A3B">
        <w:rPr>
          <w:rStyle w:val="FootnoteReference"/>
          <w:rFonts w:ascii="SimSun" w:hAnsi="SimSun"/>
          <w:iCs/>
        </w:rPr>
        <w:footnoteReference w:id="22"/>
      </w:r>
      <w:r w:rsidRPr="00CC3A3B">
        <w:rPr>
          <w:rFonts w:ascii="SimSun" w:hAnsi="SimSun"/>
          <w:iCs/>
        </w:rPr>
        <w:t>在本届会议期间，SCT继续审议了两项关于工业品外观设计的提案，包括非洲集团</w:t>
      </w:r>
      <w:r w:rsidRPr="00597BC3">
        <w:rPr>
          <w:rFonts w:ascii="KaiTi" w:eastAsia="KaiTi" w:hAnsi="KaiTi"/>
          <w:iCs/>
        </w:rPr>
        <w:t>“</w:t>
      </w:r>
      <w:hyperlink r:id="rId40" w:history="1">
        <w:r w:rsidR="00431B87" w:rsidRPr="00597BC3">
          <w:rPr>
            <w:rStyle w:val="Hyperlink"/>
            <w:rFonts w:ascii="KaiTi" w:eastAsia="KaiTi" w:hAnsi="KaiTi"/>
            <w:iCs/>
          </w:rPr>
          <w:t>关于研究图形用户界面（GUI）外观设计保护对创新的影响</w:t>
        </w:r>
      </w:hyperlink>
      <w:r w:rsidRPr="00597BC3">
        <w:rPr>
          <w:rFonts w:ascii="KaiTi" w:eastAsia="KaiTi" w:hAnsi="KaiTi"/>
          <w:iCs/>
        </w:rPr>
        <w:t>”</w:t>
      </w:r>
      <w:r w:rsidRPr="00686905">
        <w:rPr>
          <w:rFonts w:ascii="SimSun" w:hAnsi="SimSun"/>
        </w:rPr>
        <w:t>的提案</w:t>
      </w:r>
      <w:r w:rsidRPr="00CC3A3B">
        <w:rPr>
          <w:rFonts w:ascii="SimSun" w:hAnsi="SimSun"/>
          <w:iCs/>
        </w:rPr>
        <w:t>。SCT还继续审议四个成员国有关保护国名的提案。还召开了关于“国家品牌保护”和</w:t>
      </w:r>
      <w:r w:rsidRPr="00597BC3">
        <w:rPr>
          <w:rFonts w:ascii="SimSun" w:hAnsi="SimSun"/>
          <w:iCs/>
        </w:rPr>
        <w:t>“地理标志”</w:t>
      </w:r>
      <w:r w:rsidRPr="00CC3A3B">
        <w:rPr>
          <w:rFonts w:ascii="SimSun" w:hAnsi="SimSun"/>
          <w:iCs/>
        </w:rPr>
        <w:t>的信息会议。根据发展议程建议，审议工作以包容和成员国驱动的方式开展。此外，在SCT第四十八届会议之前，于2025年2月21日召开了一次</w:t>
      </w:r>
      <w:r w:rsidRPr="00C7459A">
        <w:rPr>
          <w:rFonts w:ascii="KaiTi" w:eastAsia="KaiTi" w:hAnsi="KaiTi"/>
        </w:rPr>
        <w:t>关于图形用户界面（GUI）外观设计保护的虚拟信息会议</w:t>
      </w:r>
      <w:r w:rsidRPr="0094726B">
        <w:rPr>
          <w:rFonts w:ascii="SimSun" w:hAnsi="SimSun"/>
        </w:rPr>
        <w:t>。</w:t>
      </w:r>
    </w:p>
    <w:p w14:paraId="00653467" w14:textId="77777777" w:rsidR="00431B87" w:rsidRPr="00CC3A3B" w:rsidRDefault="007C0FFF">
      <w:pPr>
        <w:pStyle w:val="Heading2"/>
        <w:spacing w:before="240" w:after="120"/>
        <w:rPr>
          <w:rFonts w:hAnsi="SimSun"/>
          <w:b w:val="0"/>
          <w:bCs w:val="0"/>
        </w:rPr>
      </w:pPr>
      <w:r w:rsidRPr="00CC3A3B">
        <w:rPr>
          <w:rFonts w:hAnsi="SimSun"/>
          <w:bCs w:val="0"/>
          <w:caps w:val="0"/>
        </w:rPr>
        <w:t>已纳入主流的发展议程项目</w:t>
      </w:r>
    </w:p>
    <w:p w14:paraId="45980219" w14:textId="4AF5D74E"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关于</w:t>
      </w:r>
      <w:r w:rsidRPr="00597BC3">
        <w:rPr>
          <w:rFonts w:ascii="KaiTi" w:eastAsia="KaiTi" w:hAnsi="KaiTi"/>
          <w:iCs/>
        </w:rPr>
        <w:t>知识产权和外观设计管理促进发展中国家和最不发达国家企业发展</w:t>
      </w:r>
      <w:r w:rsidRPr="00CC3A3B">
        <w:rPr>
          <w:rFonts w:ascii="SimSun" w:hAnsi="SimSun"/>
        </w:rPr>
        <w:t>的项目已于2016年4月完成，并于2017年3月进行了审评。在2017年12月召开的第二十届会议上，CDIP对项目审评进行了审查，随后批准了该项目的后续工作。在此背景下，在本报告年度，该项目的成果和活动继续纳入本组织宣传和能力建设常规工作的主流。</w:t>
      </w:r>
    </w:p>
    <w:p w14:paraId="73955924" w14:textId="77777777" w:rsidR="00431B87" w:rsidRPr="00CC3A3B" w:rsidRDefault="007C0FFF">
      <w:pPr>
        <w:pStyle w:val="Heading2"/>
        <w:spacing w:before="240" w:after="120"/>
        <w:rPr>
          <w:rFonts w:hAnsi="SimSun"/>
          <w:b w:val="0"/>
          <w:bCs w:val="0"/>
        </w:rPr>
      </w:pPr>
      <w:r w:rsidRPr="00CC3A3B">
        <w:rPr>
          <w:rFonts w:hAnsi="SimSun"/>
          <w:bCs w:val="0"/>
          <w:caps w:val="0"/>
        </w:rPr>
        <w:t>正在实施的发展议程项目</w:t>
      </w:r>
    </w:p>
    <w:p w14:paraId="43899D0F"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该部门负责落实以下正在实施的发展议程项目：</w:t>
      </w:r>
    </w:p>
    <w:p w14:paraId="115B2058" w14:textId="4225E8DA" w:rsidR="00431B87" w:rsidRPr="00CC3A3B" w:rsidRDefault="007C0FFF" w:rsidP="00D52FF3">
      <w:pPr>
        <w:pStyle w:val="ListParagraph"/>
        <w:numPr>
          <w:ilvl w:val="0"/>
          <w:numId w:val="9"/>
        </w:numPr>
        <w:overflowPunct w:val="0"/>
        <w:spacing w:afterLines="50" w:after="120" w:line="340" w:lineRule="atLeast"/>
        <w:ind w:left="1134" w:hanging="283"/>
        <w:contextualSpacing w:val="0"/>
        <w:jc w:val="both"/>
        <w:rPr>
          <w:rFonts w:ascii="SimSun" w:hAnsi="SimSun"/>
        </w:rPr>
      </w:pPr>
      <w:r w:rsidRPr="00597BC3">
        <w:rPr>
          <w:rFonts w:ascii="KaiTi" w:eastAsia="KaiTi" w:hAnsi="KaiTi"/>
          <w:iCs/>
          <w:szCs w:val="22"/>
        </w:rPr>
        <w:t>通过知识产权增强小企业能力：制定在注册后</w:t>
      </w:r>
      <w:r w:rsidRPr="00597BC3">
        <w:rPr>
          <w:rFonts w:ascii="KaiTi" w:eastAsia="KaiTi" w:hAnsi="KaiTi"/>
          <w:iCs/>
          <w:szCs w:val="22"/>
        </w:rPr>
        <w:noBreakHyphen/>
        <w:t>阶段为地理标志或集体商标提供支持的战略</w:t>
      </w:r>
      <w:r w:rsidRPr="00CC3A3B">
        <w:rPr>
          <w:rFonts w:ascii="SimSun" w:hAnsi="SimSun"/>
          <w:iCs/>
          <w:szCs w:val="22"/>
        </w:rPr>
        <w:t>：</w:t>
      </w:r>
      <w:r w:rsidRPr="00CC3A3B">
        <w:rPr>
          <w:rFonts w:ascii="SimSun" w:hAnsi="SimSun"/>
        </w:rPr>
        <w:t>根据交付战略，继续在阿尔及利亚、巴西、巴基斯坦和乌干达实施该项目。关于注册后阶段挑战的国家研究已经完成并进行了总结，其结果被合并成一份全球研究报告，该报告已在产权组织网站上发布，并在罗马粮食及农业组织总部举办的地理标志国际会议上作了介绍。为传播各国研究结果，与各国主管部门、地理标志产品生产者和其他相关利益攸关方接触，并在四个受益国加强地理标志产品生产者团体的内部管理和集体管理（包括地理标志质量控制、推广、品牌建设和商业化战略），已组织了多场讲习班、培训及辅导活动。该项目进一步推动了监管/认证和推广/营销工具的确定和开发，包括：外观设计监管和认证系统，并与可追溯</w:t>
      </w:r>
      <w:proofErr w:type="gramStart"/>
      <w:r w:rsidRPr="00CC3A3B">
        <w:rPr>
          <w:rFonts w:ascii="SimSun" w:hAnsi="SimSun"/>
        </w:rPr>
        <w:t>性解决</w:t>
      </w:r>
      <w:proofErr w:type="gramEnd"/>
      <w:r w:rsidRPr="00CC3A3B">
        <w:rPr>
          <w:rFonts w:ascii="SimSun" w:hAnsi="SimSun"/>
        </w:rPr>
        <w:t>方案提供方合作；</w:t>
      </w:r>
      <w:r w:rsidRPr="00CC3A3B">
        <w:rPr>
          <w:rStyle w:val="FootnoteReference"/>
          <w:rFonts w:ascii="SimSun" w:hAnsi="SimSun"/>
        </w:rPr>
        <w:footnoteReference w:id="23"/>
      </w:r>
      <w:r w:rsidRPr="00CC3A3B">
        <w:rPr>
          <w:rFonts w:ascii="SimSun" w:hAnsi="SimSun"/>
        </w:rPr>
        <w:t>制定营销和品牌战略；</w:t>
      </w:r>
      <w:r w:rsidRPr="00CC3A3B">
        <w:rPr>
          <w:rStyle w:val="FootnoteReference"/>
          <w:rFonts w:ascii="SimSun" w:hAnsi="SimSun"/>
        </w:rPr>
        <w:footnoteReference w:id="24"/>
      </w:r>
      <w:r w:rsidRPr="00CC3A3B">
        <w:rPr>
          <w:rFonts w:ascii="SimSun" w:hAnsi="SimSun"/>
        </w:rPr>
        <w:t>以及创建推广网站、视听材料和传单，以提升消费者对四个地理标志产品生产者团体的意识。在受益国开展了其他宣传和推广活动，以加强选定地理标志的管理、知名度和</w:t>
      </w:r>
      <w:proofErr w:type="gramStart"/>
      <w:r w:rsidRPr="00CC3A3B">
        <w:rPr>
          <w:rFonts w:ascii="SimSun" w:hAnsi="SimSun"/>
        </w:rPr>
        <w:t>可</w:t>
      </w:r>
      <w:proofErr w:type="gramEnd"/>
      <w:r w:rsidRPr="00CC3A3B">
        <w:rPr>
          <w:rFonts w:ascii="SimSun" w:hAnsi="SimSun"/>
        </w:rPr>
        <w:t>持续性。</w:t>
      </w:r>
    </w:p>
    <w:p w14:paraId="6FF485EA" w14:textId="5437D494" w:rsidR="00431B87" w:rsidRPr="00CC3A3B" w:rsidRDefault="007C0FFF" w:rsidP="00D52FF3">
      <w:pPr>
        <w:pStyle w:val="ListParagraph"/>
        <w:numPr>
          <w:ilvl w:val="0"/>
          <w:numId w:val="9"/>
        </w:numPr>
        <w:overflowPunct w:val="0"/>
        <w:spacing w:afterLines="50" w:after="120" w:line="340" w:lineRule="atLeast"/>
        <w:ind w:left="1134" w:hanging="283"/>
        <w:contextualSpacing w:val="0"/>
        <w:jc w:val="both"/>
        <w:rPr>
          <w:rFonts w:ascii="SimSun" w:hAnsi="SimSun"/>
        </w:rPr>
      </w:pPr>
      <w:r w:rsidRPr="00597BC3">
        <w:rPr>
          <w:rFonts w:ascii="KaiTi" w:eastAsia="KaiTi" w:hAnsi="KaiTi"/>
        </w:rPr>
        <w:t>知识产权与释放非农业地理标志潜力以为当地社区赋能，促进当地艺术和传统的保存或复兴</w:t>
      </w:r>
      <w:r w:rsidRPr="00CC3A3B">
        <w:rPr>
          <w:rFonts w:ascii="SimSun" w:hAnsi="SimSun"/>
        </w:rPr>
        <w:t>：在报告所涉期间，该项目按照项目文件中概述的实施战略取得了进展。2025年6月在日内瓦与国际专家举办了一次讲习班，以制定和完善一种方法，评估非农业地理标志对当地社区的多因素影响及其在保护和复兴当地艺术和传统方面的作用。讨论还强调了编写地理标志生态系统评估和相关数据收集指南的潜在价值。</w:t>
      </w:r>
    </w:p>
    <w:p w14:paraId="12C259D2" w14:textId="1163CC6F" w:rsidR="00431B87" w:rsidRPr="00CC3A3B" w:rsidRDefault="007C0FFF" w:rsidP="00D52FF3">
      <w:pPr>
        <w:pStyle w:val="ListParagraph"/>
        <w:numPr>
          <w:ilvl w:val="0"/>
          <w:numId w:val="9"/>
        </w:numPr>
        <w:overflowPunct w:val="0"/>
        <w:spacing w:afterLines="50" w:after="120" w:line="340" w:lineRule="atLeast"/>
        <w:ind w:left="1134" w:hanging="283"/>
        <w:contextualSpacing w:val="0"/>
        <w:jc w:val="both"/>
        <w:rPr>
          <w:rFonts w:ascii="SimSun" w:hAnsi="SimSun"/>
        </w:rPr>
      </w:pPr>
      <w:r w:rsidRPr="00597BC3">
        <w:rPr>
          <w:rFonts w:ascii="KaiTi" w:eastAsia="KaiTi" w:hAnsi="KaiTi"/>
        </w:rPr>
        <w:t>秘鲁及其他发展中国家的知识产权与美食旅游业：通过知识产权促进美食旅游业发展：</w:t>
      </w:r>
      <w:r w:rsidRPr="00CC3A3B">
        <w:rPr>
          <w:rFonts w:ascii="SimSun" w:hAnsi="SimSun"/>
        </w:rPr>
        <w:t>2025年继续在喀麦隆、马来西亚、摩洛哥和秘鲁实施该项目的第二阶段。在2024</w:t>
      </w:r>
      <w:r w:rsidRPr="00CC3A3B">
        <w:rPr>
          <w:rFonts w:ascii="SimSun" w:hAnsi="SimSun"/>
        </w:rPr>
        <w:lastRenderedPageBreak/>
        <w:t>年所做努力的基础上，与国家执行团队合作，在本报告年度，在喀麦隆、</w:t>
      </w:r>
      <w:r w:rsidRPr="00CC3A3B">
        <w:rPr>
          <w:rStyle w:val="FootnoteReference"/>
          <w:rFonts w:ascii="SimSun" w:hAnsi="SimSun"/>
        </w:rPr>
        <w:footnoteReference w:id="25"/>
      </w:r>
      <w:r w:rsidRPr="00CC3A3B">
        <w:rPr>
          <w:rFonts w:ascii="SimSun" w:hAnsi="SimSun"/>
        </w:rPr>
        <w:t>马来西亚</w:t>
      </w:r>
      <w:r w:rsidRPr="00CC3A3B">
        <w:rPr>
          <w:rStyle w:val="FootnoteReference"/>
          <w:rFonts w:ascii="SimSun" w:hAnsi="SimSun"/>
        </w:rPr>
        <w:footnoteReference w:id="26"/>
      </w:r>
      <w:r w:rsidRPr="00CC3A3B">
        <w:rPr>
          <w:rFonts w:ascii="SimSun" w:hAnsi="SimSun"/>
        </w:rPr>
        <w:t>和摩洛哥</w:t>
      </w:r>
      <w:r w:rsidRPr="00CC3A3B">
        <w:rPr>
          <w:rStyle w:val="FootnoteReference"/>
          <w:rFonts w:ascii="SimSun" w:hAnsi="SimSun"/>
        </w:rPr>
        <w:footnoteReference w:id="27"/>
      </w:r>
      <w:r w:rsidRPr="00CC3A3B">
        <w:rPr>
          <w:rFonts w:ascii="SimSun" w:hAnsi="SimSun"/>
        </w:rPr>
        <w:t>组织了关于知识产权工具及其在促进美食旅游业中的有效使用的意识提升和能力建设讲习班。</w:t>
      </w:r>
      <w:r w:rsidRPr="00CC3A3B">
        <w:rPr>
          <w:rStyle w:val="FootnoteReference"/>
          <w:rFonts w:ascii="SimSun" w:hAnsi="SimSun"/>
        </w:rPr>
        <w:footnoteReference w:id="28"/>
      </w:r>
      <w:r w:rsidRPr="00CC3A3B">
        <w:rPr>
          <w:rFonts w:ascii="SimSun" w:hAnsi="SimSun"/>
        </w:rPr>
        <w:t>在所有受益国，利益攸关方进一步参与确定和开发适当的知识产权工具，以保护和促进选定的烹饪传统，包括起草使用条例、加强地方协会的组织能力以及制定品牌建设和推广战略。国家协调员和顾问继续支持项目的实施，每季度召开一次协调会议，以促进同行学习和监测各参与国的进展情况。</w:t>
      </w:r>
    </w:p>
    <w:p w14:paraId="44FC91D9" w14:textId="0AC3F84B" w:rsidR="00431B87" w:rsidRPr="00597BC3" w:rsidRDefault="005519D4" w:rsidP="005519D4">
      <w:pPr>
        <w:pStyle w:val="Heading1"/>
        <w:spacing w:before="240" w:after="120"/>
      </w:pPr>
      <w:r>
        <w:rPr>
          <w:rFonts w:hint="eastAsia"/>
        </w:rPr>
        <w:t>四、</w:t>
      </w:r>
      <w:r w:rsidR="007C0FFF" w:rsidRPr="00597BC3">
        <w:t>版权和创意产业部门</w:t>
      </w:r>
    </w:p>
    <w:p w14:paraId="28741364" w14:textId="79E8706E"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版权和创意产业部门继续支持成员国加强机构能力，增进实用知识和技能，利用版权和相关权推动发展。2025年，该部门提供了量身定制的立法、政策、基础设施和管理建议，尤其侧重于数字创意产业和新兴商业模式。为发展中国家、最不发达国家和转型经济体开展了能力建设活动。无障碍图书联合会</w:t>
      </w:r>
      <w:r w:rsidRPr="00CC3A3B">
        <w:rPr>
          <w:rFonts w:ascii="SimSun" w:hAnsi="SimSun"/>
          <w:iCs/>
        </w:rPr>
        <w:t>（ABC）进一步推进了其使命</w:t>
      </w:r>
      <w:r w:rsidRPr="00CC3A3B">
        <w:rPr>
          <w:rFonts w:ascii="SimSun" w:hAnsi="SimSun"/>
        </w:rPr>
        <w:t>，即增加无障碍格式图书的供应，支持阅读障碍者参与教育、就业和文化生活。通过</w:t>
      </w:r>
      <w:hyperlink r:id="rId41" w:history="1">
        <w:r w:rsidR="00431B87" w:rsidRPr="00CC3A3B">
          <w:rPr>
            <w:rStyle w:val="Hyperlink"/>
            <w:rFonts w:ascii="SimSun" w:hAnsi="SimSun"/>
          </w:rPr>
          <w:t>产权组织创作者学习知识产权（CLIP）平台</w:t>
        </w:r>
      </w:hyperlink>
      <w:r w:rsidRPr="00CC3A3B">
        <w:rPr>
          <w:rFonts w:ascii="SimSun" w:hAnsi="SimSun"/>
        </w:rPr>
        <w:t>和</w:t>
      </w:r>
      <w:hyperlink r:id="rId42" w:history="1">
        <w:r w:rsidR="00431B87" w:rsidRPr="00CC3A3B">
          <w:rPr>
            <w:rStyle w:val="Hyperlink"/>
            <w:rFonts w:ascii="SimSun" w:hAnsi="SimSun"/>
          </w:rPr>
          <w:t>产权组织全球奖计划</w:t>
        </w:r>
      </w:hyperlink>
      <w:r w:rsidRPr="00CC3A3B">
        <w:rPr>
          <w:rFonts w:ascii="SimSun" w:hAnsi="SimSun"/>
        </w:rPr>
        <w:t>等平台，继续开展全球意识提升活动，这些活动取得了持续增长，吸引了创纪录数量的申请，进一步证明了知识产权作为创新、创业和影响驱动型增长的战略工具的作用，包括在初创企业、妇女和青年创业者中的作用。</w:t>
      </w:r>
    </w:p>
    <w:p w14:paraId="0818A9D7" w14:textId="77777777" w:rsidR="00431B87" w:rsidRPr="00CC3A3B" w:rsidRDefault="007C0FFF">
      <w:pPr>
        <w:pStyle w:val="Heading2"/>
        <w:spacing w:before="240" w:after="120"/>
        <w:rPr>
          <w:rFonts w:hAnsi="SimSun"/>
          <w:b w:val="0"/>
          <w:bCs w:val="0"/>
        </w:rPr>
      </w:pPr>
      <w:r w:rsidRPr="00CC3A3B">
        <w:rPr>
          <w:rFonts w:hAnsi="SimSun"/>
          <w:bCs w:val="0"/>
          <w:caps w:val="0"/>
        </w:rPr>
        <w:t>技术援助和能力建设</w:t>
      </w:r>
    </w:p>
    <w:p w14:paraId="35384DA9" w14:textId="4ACCB248"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发展议程建议继续指导该部门的技术援助和能力建设活动。2025年，向14个成员国和一个由8个产权组织成员国组成的区域组织提供了量身定制的立法咨询。对其他成员国提供了关于其国家战略中版权和相关权条款的咨询。</w:t>
      </w:r>
    </w:p>
    <w:p w14:paraId="04BE7421" w14:textId="77777777" w:rsidR="00C609E9"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在本报告年度，产权组织开展了广泛的以需求为导向的技术援助和能力建设活动，惠及发展中国家和最不发达国家的利益攸关方，旨在加强集体管理体系，巩固平衡的版权生态系统。这些举措的目标群体是政策制定者、版权局、集体管理组织（CMO）的管理者以及文化和创意产业的专业人士。开展的活动包括：与日本版权局和国际作者和作曲家协会联合会（CISAC）合作，为亚洲音乐领域新成立的CMO管理人员开展区域和跨区域指导计划；继续与国际复制权组织联合会（IFRRO）开展联合项目，以加强非洲法语国家和英语国家对复制作品以及文字和图像类作品的集体管理。此外，在全球范围内，还举办了更多针对具体国家和区域的研讨会、许可讲习班、提升用户和权利人意识的活动，为编写运营和许可手册提供了支持，并就集体管理框架、费率制定和报酬制度提供了立法和政策咨询服务，同时更新了作为全球参考资源的《产权组织集体管理组织良好做法工具包》</w:t>
      </w:r>
      <w:r w:rsidRPr="00CC3A3B">
        <w:rPr>
          <w:rStyle w:val="FootnoteReference"/>
          <w:rFonts w:ascii="SimSun" w:hAnsi="SimSun"/>
        </w:rPr>
        <w:footnoteReference w:id="29"/>
      </w:r>
      <w:r w:rsidRPr="00CC3A3B">
        <w:rPr>
          <w:rFonts w:ascii="SimSun" w:hAnsi="SimSun"/>
        </w:rPr>
        <w:t>，并正在为大学和公共研究机构制定《产权组织版权政策模板和定制化指南》</w:t>
      </w:r>
      <w:r w:rsidRPr="00CC3A3B">
        <w:rPr>
          <w:rStyle w:val="FootnoteReference"/>
          <w:rFonts w:ascii="SimSun" w:hAnsi="SimSun"/>
        </w:rPr>
        <w:footnoteReference w:id="30"/>
      </w:r>
      <w:r w:rsidRPr="00CC3A3B">
        <w:rPr>
          <w:rFonts w:ascii="SimSun" w:hAnsi="SimSun"/>
        </w:rPr>
        <w:t>，从而加强了机构能力，为平衡有效的版权生态系统提供了支持。</w:t>
      </w:r>
    </w:p>
    <w:p w14:paraId="4569FE9A" w14:textId="6A1362B4"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2025年，该部门进一步加强了产权组织CLIP平台的全球推广和影响，扩大了全世界创作者获得实用知识产权教育的机会，重点尤其放在发展中国家和弥合数字鸿沟上。一个重要的里程碑是推出了WIPO CLIP移动应用程序，</w:t>
      </w:r>
      <w:r w:rsidRPr="00CC3A3B">
        <w:rPr>
          <w:rStyle w:val="FootnoteReference"/>
          <w:rFonts w:ascii="SimSun" w:hAnsi="SimSun"/>
        </w:rPr>
        <w:footnoteReference w:id="31"/>
      </w:r>
      <w:r w:rsidRPr="00CC3A3B">
        <w:rPr>
          <w:rFonts w:ascii="SimSun" w:hAnsi="SimSun"/>
        </w:rPr>
        <w:t>可在Android和iOS上使用，具有离线功能，确保在互联网</w:t>
      </w:r>
      <w:r w:rsidRPr="00CC3A3B">
        <w:rPr>
          <w:rFonts w:ascii="SimSun" w:hAnsi="SimSun"/>
        </w:rPr>
        <w:lastRenderedPageBreak/>
        <w:t>连接有限的地区也能获取基本的知识产权资源。2025年11月推出的</w:t>
      </w:r>
      <w:r w:rsidRPr="00597BC3">
        <w:rPr>
          <w:rFonts w:ascii="KaiTi" w:eastAsia="KaiTi" w:hAnsi="KaiTi"/>
        </w:rPr>
        <w:t>WIPO CLIP术语应用程序编程接口（API）</w:t>
      </w:r>
      <w:r w:rsidRPr="00CC3A3B">
        <w:rPr>
          <w:rFonts w:ascii="SimSun" w:hAnsi="SimSun"/>
        </w:rPr>
        <w:t>，使CLIP包含400个行业术语的庞大数据库</w:t>
      </w:r>
      <w:r w:rsidRPr="00CC3A3B">
        <w:rPr>
          <w:rFonts w:ascii="SimSun" w:hAnsi="SimSun"/>
          <w:iCs/>
        </w:rPr>
        <w:t>免费整合到第三方平台中，从而进一步提升了知识获取便利性</w:t>
      </w:r>
      <w:r w:rsidRPr="00CC3A3B">
        <w:rPr>
          <w:rFonts w:ascii="SimSun" w:hAnsi="SimSun"/>
        </w:rPr>
        <w:t>。WIPO CLIP Voices系列通过展示来自不同区域的创作者主讲的当地制作内容，推动知识产权教育领域的创新叙事。</w:t>
      </w:r>
      <w:r w:rsidRPr="00CC3A3B">
        <w:rPr>
          <w:rStyle w:val="FootnoteReference"/>
          <w:rFonts w:ascii="SimSun" w:hAnsi="SimSun"/>
        </w:rPr>
        <w:footnoteReference w:id="32"/>
      </w:r>
      <w:r w:rsidRPr="00CC3A3B">
        <w:rPr>
          <w:rFonts w:ascii="SimSun" w:hAnsi="SimSun"/>
        </w:rPr>
        <w:t>与此同时，WIPO CLIP Champions</w:t>
      </w:r>
      <w:r w:rsidRPr="000A3A50">
        <w:rPr>
          <w:rFonts w:ascii="SimSun" w:hAnsi="SimSun"/>
        </w:rPr>
        <w:t>举措</w:t>
      </w:r>
      <w:r w:rsidRPr="00CC3A3B">
        <w:rPr>
          <w:rFonts w:ascii="SimSun" w:hAnsi="SimSun"/>
        </w:rPr>
        <w:t>扩大了基层参与，在14个国家开展了19项活动，</w:t>
      </w:r>
      <w:r w:rsidRPr="00CC3A3B">
        <w:rPr>
          <w:rStyle w:val="FootnoteReference"/>
          <w:rFonts w:ascii="SimSun" w:hAnsi="SimSun"/>
        </w:rPr>
        <w:footnoteReference w:id="33"/>
      </w:r>
      <w:r w:rsidRPr="00CC3A3B">
        <w:rPr>
          <w:rFonts w:ascii="SimSun" w:hAnsi="SimSun"/>
        </w:rPr>
        <w:t>特别是在非洲和拉丁美洲。在日本版权信托基金的支持下，WIPO CLIP还在印度尼西亚启动了首个专门的区域计划。在2024-2025两年期期间，WIPO CLIP在线平台吸引了来自200多个国家的近180,000名唯一身份访客，显示出全球对易于获取的知识产权教育资源的强劲需求。</w:t>
      </w:r>
    </w:p>
    <w:p w14:paraId="0E593C08" w14:textId="0DB49C0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szCs w:val="22"/>
        </w:rPr>
      </w:pPr>
      <w:r w:rsidRPr="00CC3A3B">
        <w:rPr>
          <w:rFonts w:ascii="SimSun" w:hAnsi="SimSun"/>
          <w:iCs/>
        </w:rPr>
        <w:t>ABC通过支持盲人、视力障碍者或其他印刷品阅读障碍者，继续推动《马拉喀什条约》的有效实施。这项工作的核心是ABC全球图书服务，其</w:t>
      </w:r>
      <w:r w:rsidRPr="00CC3A3B">
        <w:rPr>
          <w:rFonts w:ascii="SimSun" w:hAnsi="SimSun"/>
        </w:rPr>
        <w:t>继续向140多个服务阅读障碍者的被授权实体（AE）免费提供无障碍格式的在线图书目录，并促进无障碍图书的跨境交流。截至2025年底</w:t>
      </w:r>
      <w:r w:rsidRPr="00CC3A3B">
        <w:rPr>
          <w:rFonts w:ascii="SimSun" w:hAnsi="SimSun"/>
          <w:szCs w:val="22"/>
        </w:rPr>
        <w:t>，在《马拉喀什条约》框架下，</w:t>
      </w:r>
      <w:r w:rsidRPr="00CC3A3B">
        <w:rPr>
          <w:rFonts w:ascii="SimSun" w:hAnsi="SimSun"/>
        </w:rPr>
        <w:t>全球图书服务</w:t>
      </w:r>
      <w:r w:rsidRPr="00CC3A3B">
        <w:rPr>
          <w:rFonts w:ascii="SimSun" w:hAnsi="SimSun"/>
          <w:iCs/>
        </w:rPr>
        <w:t>已有120多万册图书可供跨境交换，包括超过118,000册数字盲文图书，其中17,000册是盲文乐谱。为了进一步提高阅读障碍者的自主能力，</w:t>
      </w:r>
      <w:r w:rsidRPr="00CC3A3B">
        <w:rPr>
          <w:rFonts w:ascii="SimSun" w:hAnsi="SimSun"/>
          <w:szCs w:val="22"/>
        </w:rPr>
        <w:t>ABC继续扩大其</w:t>
      </w:r>
      <w:r w:rsidRPr="00CC3A3B">
        <w:rPr>
          <w:rFonts w:ascii="SimSun" w:hAnsi="SimSun"/>
        </w:rPr>
        <w:t>受益人应用程序，</w:t>
      </w:r>
      <w:r w:rsidRPr="00CC3A3B">
        <w:rPr>
          <w:rFonts w:ascii="SimSun" w:hAnsi="SimSun"/>
          <w:iCs/>
        </w:rPr>
        <w:t>使符合条件的用户能够直接、即时地搜索和下载无障碍图书。</w:t>
      </w:r>
      <w:r w:rsidRPr="00CC3A3B">
        <w:rPr>
          <w:rFonts w:ascii="SimSun" w:hAnsi="SimSun"/>
        </w:rPr>
        <w:t>目录</w:t>
      </w:r>
      <w:r w:rsidRPr="00CC3A3B">
        <w:rPr>
          <w:rFonts w:ascii="SimSun" w:hAnsi="SimSun"/>
          <w:iCs/>
        </w:rPr>
        <w:t>还可通过</w:t>
      </w:r>
      <w:r w:rsidRPr="00CC3A3B">
        <w:rPr>
          <w:rFonts w:ascii="SimSun" w:hAnsi="SimSun"/>
        </w:rPr>
        <w:t>智能设备上广泛使用的阅读应用程序</w:t>
      </w:r>
      <w:r w:rsidRPr="00CC3A3B">
        <w:rPr>
          <w:rFonts w:ascii="SimSun" w:hAnsi="SimSun"/>
          <w:iCs/>
        </w:rPr>
        <w:t xml:space="preserve">Dolphin </w:t>
      </w:r>
      <w:proofErr w:type="spellStart"/>
      <w:r w:rsidRPr="00CC3A3B">
        <w:rPr>
          <w:rFonts w:ascii="SimSun" w:hAnsi="SimSun"/>
          <w:iCs/>
        </w:rPr>
        <w:t>EasyReader</w:t>
      </w:r>
      <w:proofErr w:type="spellEnd"/>
      <w:r w:rsidRPr="00CC3A3B">
        <w:rPr>
          <w:rFonts w:ascii="SimSun" w:hAnsi="SimSun"/>
          <w:iCs/>
        </w:rPr>
        <w:t>获取，对参与的被授权实体免费。截至2025年底，已有53个被授权实体承诺提供直接面向赞助人的服务，其中包括在</w:t>
      </w:r>
      <w:r w:rsidRPr="00CC3A3B">
        <w:rPr>
          <w:rFonts w:ascii="SimSun" w:hAnsi="SimSun"/>
          <w:iCs/>
          <w:szCs w:val="22"/>
        </w:rPr>
        <w:t>发展中国家和最不发达国家的20个组织。从2021年到2025年底，印刷品阅读障碍用户直接下载超过33,000册图书，这标志着在扩大全球公平获取信息方面的一个重要里程碑。</w:t>
      </w:r>
    </w:p>
    <w:p w14:paraId="1060A978" w14:textId="7CE30B3A"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szCs w:val="22"/>
        </w:rPr>
        <w:t>此外，通过培训、技术援助和有针对性的区域参与，ABC继续加强国家和地区实施《马拉喀什条约》的能力。在此背景下，ABC在发展中国家和最不发达国家开展了一系列培训和技术援助项目，目的是使伙伴组织能够独立地为有阅读障碍的学生编制无障碍格式的教材。截至2025年底，这些举措已在40多个国家用本国语言编写了近23,000份无障碍格式的教科书，提高了当地的编写能力。</w:t>
      </w:r>
    </w:p>
    <w:p w14:paraId="67521AA9" w14:textId="30CCE42E"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此外，ABC和版权法司在2025年末共同举办了两次大型区域讲习班，旨在将《马拉喀什条约》的原则转化为实际成果。第一期讲习班于2025年11月25日至27日在特立尼达和多巴哥召开，特立尼达和多巴哥知识产权局（TTIPO）与国家图书馆和信息系统管理局（NALIS）协办。此次讲习班汇聚了来自13个加勒比国家的代表，重点探讨了在该区域共享无障碍教育材料的潜力，特别是考虑到该地区有统一的中学课程。第二次区域讲习班于2025年12月4日至6日在突尼斯举办，</w:t>
      </w:r>
      <w:r w:rsidRPr="00CC3A3B">
        <w:rPr>
          <w:rFonts w:ascii="SimSun" w:hAnsi="SimSun"/>
          <w:iCs/>
        </w:rPr>
        <w:t>由突尼斯版权及相关权协会（OTDAV）协办</w:t>
      </w:r>
      <w:r w:rsidRPr="00CC3A3B">
        <w:rPr>
          <w:rFonts w:ascii="SimSun" w:hAnsi="SimSun"/>
        </w:rPr>
        <w:t>，来自17个阿拉伯国家的与会者参加了讲习班。这次讲习班的重点是尽快加入和实施《马拉喀什条约》，以及解决阿拉伯文图书在ABC全球图书服务中数量不足的问题。在本报告年度，另一个主要亮点是</w:t>
      </w:r>
      <w:r w:rsidRPr="00597BC3">
        <w:rPr>
          <w:rFonts w:ascii="KaiTi" w:eastAsia="KaiTi" w:hAnsi="KaiTi"/>
        </w:rPr>
        <w:t>“2025年ABC国际卓越奖”</w:t>
      </w:r>
      <w:r w:rsidRPr="00CC3A3B">
        <w:rPr>
          <w:rFonts w:ascii="SimSun" w:hAnsi="SimSun"/>
        </w:rPr>
        <w:t>，该奖项旨在表彰不同区域对无障碍出版做出的杰出贡献。获奖者在巴西圣保罗举行的世界视觉障碍峰会上公布。这些举措共同加强了ABC在促进包容性知识获取和加强全球无障碍出版生态系统方面的作用。</w:t>
      </w:r>
    </w:p>
    <w:p w14:paraId="53D5BCD4" w14:textId="5DE2D232"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iCs/>
        </w:rPr>
        <w:t>产权组织全球奖在2025年继续扩大，创纪录地吸引了来自95个国家的780多份申请，申请者均为各行业利用知识产权推动创新的初创企业和中小企业，包括卫生、环境、农业食品、创意产业和信息与通信技术等各个行业。经过严格的评审，国际评审团筛选出30个入围者，并最终选</w:t>
      </w:r>
      <w:r w:rsidRPr="00CC3A3B">
        <w:rPr>
          <w:rFonts w:ascii="SimSun" w:hAnsi="SimSun"/>
          <w:iCs/>
        </w:rPr>
        <w:lastRenderedPageBreak/>
        <w:t>出10个获奖者，这些获奖者都展示了战略性地利用知识产权扩大创新规模并产生实际影响的能力。2025年度评选还新增了两个奖项，即</w:t>
      </w:r>
      <w:r w:rsidRPr="00597BC3">
        <w:rPr>
          <w:rFonts w:ascii="KaiTi" w:eastAsia="KaiTi" w:hAnsi="KaiTi"/>
          <w:iCs/>
        </w:rPr>
        <w:t>2025年最佳女企业家和2025年最佳青年企业家</w:t>
      </w:r>
      <w:r w:rsidRPr="00CC3A3B">
        <w:rPr>
          <w:rFonts w:ascii="SimSun" w:hAnsi="SimSun"/>
          <w:iCs/>
        </w:rPr>
        <w:t>，以表彰在创新之外更具启发性的领导力。所有获奖者都顺利完成了一对一辅导工作，这进一步加强了该奖项作为加速器计划的地位，使受益者能够完善其知识产权战略、拓展国际市场、建立商业伙伴关系、提高知识产权管理效率并增加全球知名度，从而强化知识产权作为增长和创新催化剂的作用。在国家奖方面，产权组织奖支持了来自27个国家的39项申请，颁发了253份证书和96枚奖章，进一步彰显了在全世界表彰和庆祝创新的承诺。</w:t>
      </w:r>
    </w:p>
    <w:p w14:paraId="49B9FF62" w14:textId="77777777" w:rsidR="00431B87" w:rsidRPr="00CC3A3B" w:rsidRDefault="007C0FFF">
      <w:pPr>
        <w:pStyle w:val="Heading2"/>
        <w:spacing w:before="240" w:after="120"/>
        <w:rPr>
          <w:rFonts w:hAnsi="SimSun"/>
          <w:b w:val="0"/>
          <w:bCs w:val="0"/>
        </w:rPr>
      </w:pPr>
      <w:r w:rsidRPr="00CC3A3B">
        <w:rPr>
          <w:rFonts w:hAnsi="SimSun"/>
          <w:bCs w:val="0"/>
          <w:caps w:val="0"/>
        </w:rPr>
        <w:t>产权组织机构</w:t>
      </w:r>
    </w:p>
    <w:p w14:paraId="7F8741CB" w14:textId="52B8E55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版权及相关权常设委员会（SCCR）的工作继续得到该部门的支持。2025年，SCCR以混合形式召开了两次会议。第四十六届会议于2025年4月7日至11日举行，</w:t>
      </w:r>
      <w:r w:rsidRPr="00CC3A3B">
        <w:rPr>
          <w:rStyle w:val="FootnoteReference"/>
          <w:rFonts w:ascii="SimSun" w:hAnsi="SimSun"/>
          <w:szCs w:val="22"/>
        </w:rPr>
        <w:footnoteReference w:id="34"/>
      </w:r>
      <w:r w:rsidRPr="00CC3A3B">
        <w:rPr>
          <w:rFonts w:ascii="SimSun" w:hAnsi="SimSun"/>
        </w:rPr>
        <w:t>第四十七届会议于2025年12月1日至5日召开。</w:t>
      </w:r>
      <w:r w:rsidRPr="00CC3A3B">
        <w:rPr>
          <w:rStyle w:val="FootnoteReference"/>
          <w:rFonts w:ascii="SimSun" w:hAnsi="SimSun"/>
        </w:rPr>
        <w:footnoteReference w:id="35"/>
      </w:r>
      <w:r w:rsidRPr="00CC3A3B">
        <w:rPr>
          <w:rFonts w:ascii="SimSun" w:hAnsi="SimSun"/>
        </w:rPr>
        <w:t>在每届会议上，都向成员国提交了经修订的《产权组织广播组织条约草案》。</w:t>
      </w:r>
      <w:r w:rsidRPr="00CC3A3B">
        <w:rPr>
          <w:rStyle w:val="FootnoteReference"/>
          <w:rFonts w:ascii="SimSun" w:hAnsi="SimSun"/>
        </w:rPr>
        <w:footnoteReference w:id="36"/>
      </w:r>
      <w:r w:rsidRPr="00CC3A3B">
        <w:rPr>
          <w:rFonts w:ascii="SimSun" w:hAnsi="SimSun"/>
        </w:rPr>
        <w:t>SCCR重点讨论了案文中需要进一步审议的某些议题。在第四十七届会议上，案文草案的条款被分为三组：（</w:t>
      </w:r>
      <w:proofErr w:type="spellStart"/>
      <w:r w:rsidRPr="00CC3A3B">
        <w:rPr>
          <w:rFonts w:ascii="SimSun" w:hAnsi="SimSun"/>
        </w:rPr>
        <w:t>i</w:t>
      </w:r>
      <w:proofErr w:type="spellEnd"/>
      <w:r w:rsidRPr="00CC3A3B">
        <w:rPr>
          <w:rFonts w:ascii="SimSun" w:hAnsi="SimSun"/>
        </w:rPr>
        <w:t>）未提出关切的条款；（ii）获得原则支持、但仍需若干技术性调整的条款；（iii）需进一步深入讨论以消除剩余分歧的条款。SCCR将在下届会议上继续进行讨论。</w:t>
      </w:r>
    </w:p>
    <w:p w14:paraId="02F3F7DE" w14:textId="174A60B0"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szCs w:val="22"/>
        </w:rPr>
        <w:t>成员国</w:t>
      </w:r>
      <w:r w:rsidRPr="00CC3A3B">
        <w:rPr>
          <w:rFonts w:ascii="SimSun" w:hAnsi="SimSun"/>
        </w:rPr>
        <w:t>审议了</w:t>
      </w:r>
      <w:r w:rsidRPr="005429B3">
        <w:rPr>
          <w:rFonts w:asciiTheme="minorEastAsia" w:eastAsiaTheme="minorEastAsia" w:hAnsiTheme="minorEastAsia"/>
        </w:rPr>
        <w:t>“</w:t>
      </w:r>
      <w:hyperlink r:id="rId43" w:history="1">
        <w:r w:rsidR="00431B87" w:rsidRPr="00CC3A3B">
          <w:rPr>
            <w:rStyle w:val="Hyperlink"/>
            <w:rFonts w:ascii="SimSun" w:hAnsi="SimSun"/>
          </w:rPr>
          <w:t>关于研究视听作者权利及其作品使用报酬问题的提案</w:t>
        </w:r>
      </w:hyperlink>
      <w:r w:rsidRPr="005429B3">
        <w:rPr>
          <w:rFonts w:asciiTheme="minorEastAsia" w:eastAsiaTheme="minorEastAsia" w:hAnsiTheme="minorEastAsia"/>
        </w:rPr>
        <w:t>”</w:t>
      </w:r>
      <w:r w:rsidRPr="00CC3A3B">
        <w:rPr>
          <w:rFonts w:ascii="SimSun" w:hAnsi="SimSun"/>
        </w:rPr>
        <w:t>修订版，以及新的“</w:t>
      </w:r>
      <w:hyperlink r:id="rId44" w:history="1">
        <w:r w:rsidR="00431B87" w:rsidRPr="00CC3A3B">
          <w:rPr>
            <w:rStyle w:val="Hyperlink"/>
            <w:rFonts w:ascii="SimSun" w:hAnsi="SimSun"/>
          </w:rPr>
          <w:t>关于研究视听表演者权利及其表演使用付费机制问题的提案</w:t>
        </w:r>
      </w:hyperlink>
      <w:r w:rsidRPr="00CC3A3B">
        <w:rPr>
          <w:rFonts w:ascii="SimSun" w:hAnsi="SimSun"/>
        </w:rPr>
        <w:t>”。SCCR成员国要求秘书处编写关于视听作者的研究报告。此外，还介绍了</w:t>
      </w:r>
      <w:r w:rsidRPr="00597BC3">
        <w:rPr>
          <w:rFonts w:ascii="SimSun" w:hAnsi="SimSun"/>
        </w:rPr>
        <w:t>“</w:t>
      </w:r>
      <w:hyperlink r:id="rId45" w:history="1">
        <w:r w:rsidR="00431B87" w:rsidRPr="00597BC3">
          <w:rPr>
            <w:rStyle w:val="Hyperlink"/>
            <w:rFonts w:ascii="SimSun" w:hAnsi="SimSun"/>
          </w:rPr>
          <w:t>数字环境中的版权工作计划草案</w:t>
        </w:r>
      </w:hyperlink>
      <w:r w:rsidRPr="00597BC3">
        <w:rPr>
          <w:rFonts w:ascii="SimSun" w:hAnsi="SimSun"/>
        </w:rPr>
        <w:t>”</w:t>
      </w:r>
      <w:r w:rsidRPr="00CC3A3B">
        <w:rPr>
          <w:rFonts w:ascii="SimSun" w:hAnsi="SimSun"/>
        </w:rPr>
        <w:t>的修订版，SCCR同意在下届会议上继续讨论最新版本。秘书处需要就人工智能训练与版权之间关系的相关方面编写一份研究报告。此外，印度尼西亚代表团还提交了一份</w:t>
      </w:r>
      <w:r w:rsidRPr="00597BC3">
        <w:rPr>
          <w:rFonts w:ascii="SimSun" w:hAnsi="SimSun"/>
        </w:rPr>
        <w:t>“</w:t>
      </w:r>
      <w:hyperlink r:id="rId46" w:history="1">
        <w:r w:rsidR="00431B87" w:rsidRPr="00597BC3">
          <w:rPr>
            <w:rStyle w:val="Hyperlink"/>
            <w:rFonts w:ascii="SimSun" w:hAnsi="SimSun"/>
          </w:rPr>
          <w:t>制定关于数字环境中版权使用费治理的具有法律约束力的文书——促进全球化世界中的公平机会</w:t>
        </w:r>
      </w:hyperlink>
      <w:r w:rsidRPr="00597BC3">
        <w:rPr>
          <w:rFonts w:ascii="SimSun" w:hAnsi="SimSun"/>
        </w:rPr>
        <w:t>”</w:t>
      </w:r>
      <w:r w:rsidRPr="00CC3A3B">
        <w:rPr>
          <w:rFonts w:ascii="SimSun" w:hAnsi="SimSun"/>
        </w:rPr>
        <w:t>提案。根据SCCR先前的要求，秘书处又举办了两场关于</w:t>
      </w:r>
      <w:r w:rsidRPr="00597BC3">
        <w:rPr>
          <w:rFonts w:ascii="SimSun" w:hAnsi="SimSun"/>
        </w:rPr>
        <w:t>“生成式人工智能与版权”</w:t>
      </w:r>
      <w:r w:rsidRPr="00CC3A3B">
        <w:rPr>
          <w:rFonts w:ascii="SimSun" w:hAnsi="SimSun"/>
        </w:rPr>
        <w:t>的信息会议，其中包括成员国与创作者、专业人员和专家之间的问答环节。各代表团表示大力支持，并要求再组织一次关于人工智能和版权的信息会议。</w:t>
      </w:r>
    </w:p>
    <w:p w14:paraId="6478C182" w14:textId="655F7085"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在关于“限制与例外”和“其他事项”的议程项目下，主席努力使SCCR的立场趋同。在第四十七届会议上，主席展示了一份</w:t>
      </w:r>
      <w:r w:rsidRPr="00597BC3">
        <w:rPr>
          <w:rFonts w:ascii="SimSun" w:hAnsi="SimSun"/>
        </w:rPr>
        <w:t>“</w:t>
      </w:r>
      <w:hyperlink r:id="rId47" w:history="1">
        <w:r w:rsidR="00431B87" w:rsidRPr="00597BC3">
          <w:rPr>
            <w:rStyle w:val="Hyperlink"/>
            <w:rFonts w:ascii="SimSun" w:hAnsi="SimSun"/>
          </w:rPr>
          <w:t>在制定一部或多部关于限制与例外的适当国际法律文书框架内的拟议案文</w:t>
        </w:r>
      </w:hyperlink>
      <w:r w:rsidRPr="00597BC3">
        <w:rPr>
          <w:rFonts w:ascii="SimSun" w:hAnsi="SimSun"/>
        </w:rPr>
        <w:t>”。非洲集团起草了一份“</w:t>
      </w:r>
      <w:hyperlink r:id="rId48" w:history="1">
        <w:r w:rsidR="00431B87" w:rsidRPr="00597BC3">
          <w:rPr>
            <w:rStyle w:val="Hyperlink"/>
            <w:rFonts w:ascii="SimSun" w:hAnsi="SimSun"/>
          </w:rPr>
          <w:t>关于例外与限制的提案</w:t>
        </w:r>
      </w:hyperlink>
      <w:r w:rsidRPr="00597BC3">
        <w:rPr>
          <w:rFonts w:ascii="SimSun" w:hAnsi="SimSun"/>
        </w:rPr>
        <w:t>”。</w:t>
      </w:r>
      <w:r w:rsidRPr="00CC3A3B">
        <w:rPr>
          <w:rFonts w:ascii="SimSun" w:hAnsi="SimSun"/>
        </w:rPr>
        <w:t>美利坚合众国代表团介绍了</w:t>
      </w:r>
      <w:r w:rsidRPr="005429B3">
        <w:rPr>
          <w:rFonts w:asciiTheme="minorEastAsia" w:eastAsiaTheme="minorEastAsia" w:hAnsiTheme="minorEastAsia"/>
        </w:rPr>
        <w:t>“</w:t>
      </w:r>
      <w:hyperlink r:id="rId49" w:history="1">
        <w:r w:rsidR="00431B87" w:rsidRPr="00CC3A3B">
          <w:rPr>
            <w:rStyle w:val="Hyperlink"/>
            <w:rFonts w:ascii="SimSun" w:hAnsi="SimSun"/>
          </w:rPr>
          <w:t>教育、教学和研究机构限制与例外的目标与原则（文件SCCR/27/8）</w:t>
        </w:r>
      </w:hyperlink>
      <w:r w:rsidRPr="00597BC3">
        <w:rPr>
          <w:rFonts w:ascii="SimSun" w:hAnsi="SimSun"/>
        </w:rPr>
        <w:t>”更新版文件和“</w:t>
      </w:r>
      <w:hyperlink r:id="rId50" w:history="1">
        <w:r w:rsidR="00431B87" w:rsidRPr="00CC3A3B">
          <w:rPr>
            <w:rStyle w:val="Hyperlink"/>
            <w:rFonts w:ascii="SimSun" w:hAnsi="SimSun"/>
          </w:rPr>
          <w:t>图书馆和档案馆限制与例外的目标与原则（文件SCCR/26/8）</w:t>
        </w:r>
      </w:hyperlink>
      <w:r w:rsidRPr="00597BC3">
        <w:rPr>
          <w:rFonts w:ascii="SimSun" w:hAnsi="SimSun"/>
        </w:rPr>
        <w:t>”</w:t>
      </w:r>
      <w:r w:rsidRPr="00CC3A3B">
        <w:rPr>
          <w:rFonts w:ascii="SimSun" w:hAnsi="SimSun"/>
        </w:rPr>
        <w:t>更新版文件。SCCR收到了正在进行的文化遗产机构馆藏版权作品获取问题工具包的最新情况。</w:t>
      </w:r>
    </w:p>
    <w:p w14:paraId="07A48B79" w14:textId="6D85EB2A"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就“戏剧导演权利”这一主题简要介绍了最新情况。关于</w:t>
      </w:r>
      <w:r w:rsidRPr="00597BC3">
        <w:rPr>
          <w:rFonts w:ascii="SimSun" w:hAnsi="SimSun"/>
        </w:rPr>
        <w:t>“追续版税权”，提交了经修订的“</w:t>
      </w:r>
      <w:hyperlink r:id="rId51" w:history="1">
        <w:r w:rsidR="00431B87" w:rsidRPr="00CC3A3B">
          <w:rPr>
            <w:rStyle w:val="Hyperlink"/>
            <w:rFonts w:ascii="SimSun" w:hAnsi="SimSun"/>
          </w:rPr>
          <w:t>产权组织艺术家追续权工具包（第二部分）</w:t>
        </w:r>
      </w:hyperlink>
      <w:r w:rsidRPr="00597BC3">
        <w:rPr>
          <w:rFonts w:ascii="SimSun" w:hAnsi="SimSun"/>
        </w:rPr>
        <w:t>”</w:t>
      </w:r>
      <w:r w:rsidRPr="00CC3A3B">
        <w:rPr>
          <w:rFonts w:ascii="SimSun" w:hAnsi="SimSun"/>
        </w:rPr>
        <w:t>，并于2025年10月在拉巴特召开了</w:t>
      </w:r>
      <w:proofErr w:type="gramStart"/>
      <w:r w:rsidRPr="00597BC3">
        <w:rPr>
          <w:rFonts w:ascii="KaiTi" w:eastAsia="KaiTi" w:hAnsi="KaiTi"/>
        </w:rPr>
        <w:t>追续权</w:t>
      </w:r>
      <w:proofErr w:type="gramEnd"/>
      <w:r w:rsidRPr="00597BC3">
        <w:rPr>
          <w:rFonts w:ascii="KaiTi" w:eastAsia="KaiTi" w:hAnsi="KaiTi"/>
        </w:rPr>
        <w:t>问题非洲区域会议</w:t>
      </w:r>
      <w:r w:rsidRPr="00CC3A3B">
        <w:rPr>
          <w:rFonts w:ascii="SimSun" w:hAnsi="SimSun"/>
        </w:rPr>
        <w:t>。</w:t>
      </w:r>
      <w:r w:rsidRPr="00CC3A3B">
        <w:rPr>
          <w:rFonts w:ascii="SimSun" w:hAnsi="SimSun"/>
          <w:iCs/>
        </w:rPr>
        <w:t>成员国表示有兴趣在其他区域举办更多的会议。</w:t>
      </w:r>
      <w:r w:rsidRPr="00CC3A3B">
        <w:rPr>
          <w:rFonts w:ascii="SimSun" w:hAnsi="SimSun"/>
        </w:rPr>
        <w:t>此外，还介绍了经修订的</w:t>
      </w:r>
      <w:r w:rsidRPr="00597BC3">
        <w:rPr>
          <w:rFonts w:ascii="SimSun" w:hAnsi="SimSun"/>
        </w:rPr>
        <w:t>“</w:t>
      </w:r>
      <w:hyperlink r:id="rId52" w:history="1">
        <w:r w:rsidR="00431B87" w:rsidRPr="00CC3A3B">
          <w:rPr>
            <w:rStyle w:val="Hyperlink"/>
            <w:rFonts w:ascii="SimSun" w:hAnsi="SimSun"/>
          </w:rPr>
          <w:t>公共借阅权范围研究</w:t>
        </w:r>
      </w:hyperlink>
      <w:r w:rsidRPr="00597BC3">
        <w:rPr>
          <w:rFonts w:ascii="SimSun" w:hAnsi="SimSun"/>
        </w:rPr>
        <w:t>”</w:t>
      </w:r>
      <w:r w:rsidRPr="00CC3A3B">
        <w:rPr>
          <w:rFonts w:ascii="SimSun" w:hAnsi="SimSun"/>
        </w:rPr>
        <w:t>，关于公共借阅权的议程项目就此结束。</w:t>
      </w:r>
    </w:p>
    <w:p w14:paraId="4E875302" w14:textId="77777777" w:rsidR="00431B87" w:rsidRPr="00CC3A3B" w:rsidRDefault="007C0FFF">
      <w:pPr>
        <w:pStyle w:val="Heading2"/>
        <w:spacing w:before="240" w:after="120"/>
        <w:rPr>
          <w:rFonts w:hAnsi="SimSun"/>
          <w:b w:val="0"/>
          <w:bCs w:val="0"/>
        </w:rPr>
      </w:pPr>
      <w:r w:rsidRPr="00CC3A3B">
        <w:rPr>
          <w:rFonts w:hAnsi="SimSun"/>
          <w:bCs w:val="0"/>
          <w:caps w:val="0"/>
        </w:rPr>
        <w:lastRenderedPageBreak/>
        <w:t>已纳入主流的发展议程项目</w:t>
      </w:r>
    </w:p>
    <w:p w14:paraId="38885A74"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以下是与已纳入主流的发展议程项目相关的主要工作：</w:t>
      </w:r>
    </w:p>
    <w:p w14:paraId="6202EF1A" w14:textId="093180AB" w:rsidR="00431B87" w:rsidRPr="00CC3A3B" w:rsidRDefault="007C0FFF" w:rsidP="00D52FF3">
      <w:pPr>
        <w:pStyle w:val="ListParagraph"/>
        <w:numPr>
          <w:ilvl w:val="0"/>
          <w:numId w:val="10"/>
        </w:numPr>
        <w:spacing w:afterLines="50" w:after="120" w:line="340" w:lineRule="atLeast"/>
        <w:ind w:left="714" w:hanging="357"/>
        <w:contextualSpacing w:val="0"/>
        <w:jc w:val="both"/>
        <w:rPr>
          <w:rFonts w:ascii="SimSun" w:hAnsi="SimSun"/>
        </w:rPr>
      </w:pPr>
      <w:r w:rsidRPr="00F41415">
        <w:rPr>
          <w:rFonts w:ascii="KaiTi" w:eastAsia="KaiTi" w:hAnsi="KaiTi"/>
          <w:iCs/>
        </w:rPr>
        <w:t>知识产权与公有领域</w:t>
      </w:r>
      <w:r w:rsidRPr="00CC3A3B">
        <w:rPr>
          <w:rFonts w:ascii="SimSun" w:hAnsi="SimSun"/>
          <w:iCs/>
        </w:rPr>
        <w:t>：</w:t>
      </w:r>
      <w:r w:rsidRPr="00CC3A3B">
        <w:rPr>
          <w:rFonts w:ascii="SimSun" w:hAnsi="SimSun"/>
        </w:rPr>
        <w:t>继续努力并重视版权文献系统。特别是，关于自愿登记制度的立法咨询和宣传工作，在与本组织其他相关部门的密切协调下，继续作为该部门日常工作的一部分。</w:t>
      </w:r>
    </w:p>
    <w:p w14:paraId="259BA5EB" w14:textId="7D384172" w:rsidR="00431B87" w:rsidRPr="00CC3A3B" w:rsidRDefault="00431B87" w:rsidP="00D52FF3">
      <w:pPr>
        <w:pStyle w:val="ListParagraph"/>
        <w:numPr>
          <w:ilvl w:val="0"/>
          <w:numId w:val="10"/>
        </w:numPr>
        <w:spacing w:afterLines="50" w:after="120" w:line="340" w:lineRule="atLeast"/>
        <w:ind w:left="714" w:hanging="357"/>
        <w:contextualSpacing w:val="0"/>
        <w:jc w:val="both"/>
        <w:rPr>
          <w:rFonts w:ascii="SimSun" w:hAnsi="SimSun"/>
        </w:rPr>
      </w:pPr>
      <w:hyperlink r:id="rId53" w:history="1">
        <w:r w:rsidRPr="00C7459A">
          <w:rPr>
            <w:rStyle w:val="Hyperlink"/>
            <w:rFonts w:ascii="KaiTi" w:eastAsia="KaiTi" w:hAnsi="KaiTi"/>
          </w:rPr>
          <w:t>知识产权、信息与通信技术（ICT）、数字鸿沟和知识获取项目，以及已获批准的在利用版权促进对信息和创意内容的获取方面产权组织新活动</w:t>
        </w:r>
      </w:hyperlink>
      <w:r w:rsidR="007C0FFF" w:rsidRPr="00CC3A3B">
        <w:rPr>
          <w:rFonts w:ascii="SimSun" w:hAnsi="SimSun"/>
        </w:rPr>
        <w:t>：该部门继续开展与开放许可和开源有关的技术援助、能力建设和意识提升活动。在不同的论坛上做了演示报告和发言。</w:t>
      </w:r>
    </w:p>
    <w:p w14:paraId="5F38EA4E" w14:textId="6CE4990F" w:rsidR="00431B87" w:rsidRPr="000A3A50" w:rsidRDefault="007C0FFF" w:rsidP="00D52FF3">
      <w:pPr>
        <w:pStyle w:val="ListParagraph"/>
        <w:numPr>
          <w:ilvl w:val="0"/>
          <w:numId w:val="10"/>
        </w:numPr>
        <w:spacing w:afterLines="50" w:after="120" w:line="340" w:lineRule="atLeast"/>
        <w:ind w:left="714" w:hanging="357"/>
        <w:contextualSpacing w:val="0"/>
        <w:jc w:val="both"/>
        <w:rPr>
          <w:rFonts w:ascii="SimSun" w:hAnsi="SimSun"/>
        </w:rPr>
      </w:pPr>
      <w:r w:rsidRPr="00F41415">
        <w:rPr>
          <w:rFonts w:ascii="KaiTi" w:eastAsia="KaiTi" w:hAnsi="KaiTi"/>
          <w:iCs/>
        </w:rPr>
        <w:t>加强软件部门运用知识产权开发移动应用程序</w:t>
      </w:r>
      <w:r w:rsidRPr="00CC3A3B">
        <w:rPr>
          <w:rFonts w:ascii="SimSun" w:hAnsi="SimSun"/>
        </w:rPr>
        <w:t>：2025年，在关于</w:t>
      </w:r>
      <w:r w:rsidRPr="00C7459A">
        <w:rPr>
          <w:rFonts w:ascii="KaiTi" w:eastAsia="KaiTi" w:hAnsi="KaiTi"/>
        </w:rPr>
        <w:t>推动发展中国家的创意产业在数字时代运用知识产权</w:t>
      </w:r>
      <w:r w:rsidRPr="00723BA2">
        <w:rPr>
          <w:rFonts w:ascii="SimSun" w:hAnsi="SimSun"/>
        </w:rPr>
        <w:t>的</w:t>
      </w:r>
      <w:r w:rsidRPr="00CC3A3B">
        <w:rPr>
          <w:rFonts w:ascii="SimSun" w:hAnsi="SimSun"/>
        </w:rPr>
        <w:t>项目</w:t>
      </w:r>
      <w:r w:rsidRPr="00CC3A3B">
        <w:rPr>
          <w:rFonts w:ascii="SimSun" w:hAnsi="SimSun"/>
          <w:iCs/>
        </w:rPr>
        <w:t>下，进一步利用了移动应用知识产权手册和为音乐、出版、电子游戏和社交媒体领域开发的四个实用工具</w:t>
      </w:r>
      <w:r w:rsidRPr="00CC3A3B">
        <w:rPr>
          <w:rStyle w:val="FootnoteReference"/>
          <w:rFonts w:ascii="SimSun" w:hAnsi="SimSun"/>
        </w:rPr>
        <w:footnoteReference w:id="37"/>
      </w:r>
      <w:r w:rsidRPr="00CC3A3B">
        <w:rPr>
          <w:rFonts w:ascii="SimSun" w:hAnsi="SimSun"/>
          <w:iCs/>
        </w:rPr>
        <w:t>。这些资源还被用于为软件行业的专业人员举办两期专门培训班。</w:t>
      </w:r>
    </w:p>
    <w:p w14:paraId="2581AC8C" w14:textId="34BA7324" w:rsidR="00431B87" w:rsidRPr="00CC3A3B" w:rsidRDefault="007C0FFF" w:rsidP="00D52FF3">
      <w:pPr>
        <w:pStyle w:val="ListParagraph"/>
        <w:numPr>
          <w:ilvl w:val="0"/>
          <w:numId w:val="10"/>
        </w:numPr>
        <w:spacing w:afterLines="50" w:after="120" w:line="340" w:lineRule="atLeast"/>
        <w:ind w:left="714" w:hanging="357"/>
        <w:contextualSpacing w:val="0"/>
        <w:jc w:val="both"/>
        <w:rPr>
          <w:rFonts w:ascii="SimSun" w:hAnsi="SimSun"/>
          <w:szCs w:val="22"/>
        </w:rPr>
      </w:pPr>
      <w:r w:rsidRPr="00C7459A">
        <w:rPr>
          <w:rFonts w:ascii="KaiTi" w:eastAsia="KaiTi" w:hAnsi="KaiTi"/>
          <w:iCs/>
          <w:szCs w:val="22"/>
        </w:rPr>
        <w:t>发</w:t>
      </w:r>
      <w:r w:rsidRPr="00F41415">
        <w:rPr>
          <w:rFonts w:ascii="KaiTi" w:eastAsia="KaiTi" w:hAnsi="KaiTi"/>
          <w:iCs/>
          <w:szCs w:val="22"/>
        </w:rPr>
        <w:t>展布基纳法索和西非经济货币联盟（西非经货联）若干国家音乐领域和新音乐经济模式：</w:t>
      </w:r>
      <w:r w:rsidRPr="00CC3A3B">
        <w:rPr>
          <w:rFonts w:ascii="SimSun" w:hAnsi="SimSun"/>
          <w:szCs w:val="22"/>
        </w:rPr>
        <w:t>该项目于2025年成功完成。项目完成报告和审评报告已提交CDIP第三十五届会议，同时还举行了会外活动。关键的收尾活动包括2025年5月26日在塞内加尔达喀尔举行的</w:t>
      </w:r>
      <w:r w:rsidRPr="00F41415">
        <w:rPr>
          <w:rFonts w:ascii="KaiTi" w:eastAsia="KaiTi" w:hAnsi="KaiTi"/>
          <w:szCs w:val="22"/>
        </w:rPr>
        <w:t>西非经</w:t>
      </w:r>
      <w:proofErr w:type="gramStart"/>
      <w:r w:rsidRPr="00F41415">
        <w:rPr>
          <w:rFonts w:ascii="KaiTi" w:eastAsia="KaiTi" w:hAnsi="KaiTi"/>
          <w:szCs w:val="22"/>
        </w:rPr>
        <w:t>货联地区</w:t>
      </w:r>
      <w:proofErr w:type="gramEnd"/>
      <w:r w:rsidRPr="00F41415">
        <w:rPr>
          <w:rFonts w:ascii="KaiTi" w:eastAsia="KaiTi" w:hAnsi="KaiTi"/>
          <w:szCs w:val="22"/>
        </w:rPr>
        <w:t>法官和司法官员混合次区域讲习班</w:t>
      </w:r>
      <w:r w:rsidRPr="00CC3A3B">
        <w:rPr>
          <w:rFonts w:ascii="SimSun" w:hAnsi="SimSun"/>
          <w:szCs w:val="22"/>
        </w:rPr>
        <w:t>，约有90人参加。讲习班探讨了数字环境下在线音乐开发和版权侵权的法律和司法问题。非洲法语国家基准判例法注释指南已经定稿，并在讲习班期间进行了展示。该注释指南反映了西非经</w:t>
      </w:r>
      <w:proofErr w:type="gramStart"/>
      <w:r w:rsidRPr="00CC3A3B">
        <w:rPr>
          <w:rFonts w:ascii="SimSun" w:hAnsi="SimSun"/>
          <w:szCs w:val="22"/>
        </w:rPr>
        <w:t>货联地区</w:t>
      </w:r>
      <w:proofErr w:type="gramEnd"/>
      <w:r w:rsidRPr="00CC3A3B">
        <w:rPr>
          <w:rFonts w:ascii="SimSun" w:hAnsi="SimSun"/>
          <w:szCs w:val="22"/>
        </w:rPr>
        <w:t>的具体需求。指南中收集和讨论的判决主要涉及通过数字手段开发的音乐。此外，2025年5月27日至28日，</w:t>
      </w:r>
      <w:r w:rsidRPr="00F41415">
        <w:rPr>
          <w:rFonts w:ascii="KaiTi" w:eastAsia="KaiTi" w:hAnsi="KaiTi"/>
          <w:szCs w:val="22"/>
        </w:rPr>
        <w:t>第四届音乐领域关键</w:t>
      </w:r>
      <w:proofErr w:type="gramStart"/>
      <w:r w:rsidRPr="00F41415">
        <w:rPr>
          <w:rFonts w:ascii="KaiTi" w:eastAsia="KaiTi" w:hAnsi="KaiTi"/>
          <w:szCs w:val="22"/>
        </w:rPr>
        <w:t>参与者及跨部门</w:t>
      </w:r>
      <w:proofErr w:type="gramEnd"/>
      <w:r w:rsidRPr="00F41415">
        <w:rPr>
          <w:rFonts w:ascii="KaiTi" w:eastAsia="KaiTi" w:hAnsi="KaiTi"/>
          <w:szCs w:val="22"/>
        </w:rPr>
        <w:t>对话全国讲习班</w:t>
      </w:r>
      <w:r w:rsidRPr="00CC3A3B">
        <w:rPr>
          <w:rFonts w:ascii="SimSun" w:hAnsi="SimSun"/>
          <w:szCs w:val="22"/>
        </w:rPr>
        <w:t>在塞内加尔达喀尔举行，约70名利益攸关方，包括CMO、法官和专家参加了讲习班。关于集体管理的专门培训课程探讨了技术识别系统、元数据和权利管理工具。此外，2025年5月28日召开的年度协调会议审议了项目成果，并确定了成果可持续性和后续行动的战略方向，包括塞内加尔版权协会（SODAV）提出的西非</w:t>
      </w:r>
      <w:proofErr w:type="gramStart"/>
      <w:r w:rsidRPr="00CC3A3B">
        <w:rPr>
          <w:rFonts w:ascii="SimSun" w:hAnsi="SimSun"/>
          <w:szCs w:val="22"/>
        </w:rPr>
        <w:t>经货联</w:t>
      </w:r>
      <w:proofErr w:type="gramEnd"/>
      <w:r w:rsidRPr="00CC3A3B">
        <w:rPr>
          <w:rFonts w:ascii="SimSun" w:hAnsi="SimSun"/>
          <w:szCs w:val="22"/>
        </w:rPr>
        <w:t>CMO行动计划。</w:t>
      </w:r>
    </w:p>
    <w:p w14:paraId="7AC53426" w14:textId="77777777" w:rsidR="00431B87" w:rsidRPr="00CC3A3B" w:rsidRDefault="007C0FFF">
      <w:pPr>
        <w:pStyle w:val="Heading2"/>
        <w:spacing w:before="240" w:after="120"/>
        <w:rPr>
          <w:rFonts w:hAnsi="SimSun"/>
          <w:b w:val="0"/>
          <w:bCs w:val="0"/>
        </w:rPr>
      </w:pPr>
      <w:r w:rsidRPr="00CC3A3B">
        <w:rPr>
          <w:rFonts w:hAnsi="SimSun"/>
          <w:bCs w:val="0"/>
          <w:caps w:val="0"/>
        </w:rPr>
        <w:t>正在实施的发展议程项目</w:t>
      </w:r>
    </w:p>
    <w:p w14:paraId="7A6E85F8"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rPr>
        <w:t>该部门负责落实以下正在实施的发展议程项目：</w:t>
      </w:r>
    </w:p>
    <w:p w14:paraId="6D4FED23" w14:textId="77777777" w:rsidR="00C609E9" w:rsidRPr="00D52FF3" w:rsidRDefault="007C0FFF" w:rsidP="00D52FF3">
      <w:pPr>
        <w:pStyle w:val="BalloonText"/>
        <w:numPr>
          <w:ilvl w:val="0"/>
          <w:numId w:val="11"/>
        </w:numPr>
        <w:spacing w:afterLines="50" w:after="120" w:line="340" w:lineRule="atLeast"/>
        <w:ind w:left="709" w:hanging="567"/>
        <w:jc w:val="both"/>
        <w:rPr>
          <w:rFonts w:ascii="SimSun" w:hAnsi="SimSun"/>
          <w:sz w:val="22"/>
          <w:szCs w:val="22"/>
        </w:rPr>
      </w:pPr>
      <w:r w:rsidRPr="00D52FF3">
        <w:rPr>
          <w:rFonts w:ascii="KaiTi" w:eastAsia="KaiTi" w:hAnsi="KaiTi"/>
          <w:iCs/>
          <w:sz w:val="22"/>
          <w:szCs w:val="22"/>
        </w:rPr>
        <w:t>版权与数字环境中的内容分发——第二阶段</w:t>
      </w:r>
      <w:r w:rsidRPr="00D52FF3">
        <w:rPr>
          <w:rFonts w:ascii="SimSun" w:hAnsi="SimSun"/>
          <w:iCs/>
          <w:sz w:val="22"/>
          <w:szCs w:val="22"/>
        </w:rPr>
        <w:t>：</w:t>
      </w:r>
      <w:r w:rsidRPr="00D52FF3">
        <w:rPr>
          <w:rStyle w:val="FootnoteReference"/>
          <w:rFonts w:ascii="SimSun" w:hAnsi="SimSun"/>
          <w:iCs/>
          <w:sz w:val="22"/>
          <w:szCs w:val="22"/>
        </w:rPr>
        <w:footnoteReference w:id="38"/>
      </w:r>
      <w:r w:rsidRPr="00D52FF3">
        <w:rPr>
          <w:rFonts w:ascii="SimSun" w:hAnsi="SimSun"/>
          <w:sz w:val="22"/>
          <w:szCs w:val="22"/>
        </w:rPr>
        <w:t>在第一阶段取得的成果基础上，2025年的项目实施工作取得了进展。主要活动包括：（</w:t>
      </w:r>
      <w:proofErr w:type="spellStart"/>
      <w:r w:rsidRPr="00D52FF3">
        <w:rPr>
          <w:rFonts w:ascii="SimSun" w:hAnsi="SimSun"/>
          <w:sz w:val="22"/>
          <w:szCs w:val="22"/>
        </w:rPr>
        <w:t>i</w:t>
      </w:r>
      <w:proofErr w:type="spellEnd"/>
      <w:r w:rsidRPr="00D52FF3">
        <w:rPr>
          <w:rFonts w:ascii="SimSun" w:hAnsi="SimSun"/>
          <w:sz w:val="22"/>
          <w:szCs w:val="22"/>
        </w:rPr>
        <w:t>）启动关于视听领域生成式人工智能应用和性别动态的分析研究；（ii）完成独立制片人实用指南的定稿；和（iii）在乌拉圭举办知识产权诊所，目前正在筹备2026年在阿根廷、巴西和秘鲁举办更多知识产权诊所。所有活动仍在按计划进行，有助于加强机构能力，加强对中小企业和文化产业的支持，以及促进更广泛地参与数字创意经济。</w:t>
      </w:r>
    </w:p>
    <w:p w14:paraId="07ABF816" w14:textId="1979B636" w:rsidR="00431B87" w:rsidRPr="000A3A50" w:rsidRDefault="007C0FFF" w:rsidP="00D52FF3">
      <w:pPr>
        <w:pStyle w:val="BalloonText"/>
        <w:numPr>
          <w:ilvl w:val="0"/>
          <w:numId w:val="11"/>
        </w:numPr>
        <w:spacing w:afterLines="50" w:after="120" w:line="340" w:lineRule="atLeast"/>
        <w:ind w:left="709" w:hanging="567"/>
        <w:jc w:val="both"/>
        <w:rPr>
          <w:rFonts w:ascii="SimSun" w:hAnsi="SimSun" w:cs="Arial"/>
          <w:iCs/>
          <w:sz w:val="22"/>
          <w:szCs w:val="22"/>
        </w:rPr>
      </w:pPr>
      <w:r w:rsidRPr="00D52FF3">
        <w:rPr>
          <w:rFonts w:ascii="KaiTi" w:eastAsia="KaiTi" w:hAnsi="KaiTi"/>
          <w:sz w:val="22"/>
          <w:szCs w:val="22"/>
        </w:rPr>
        <w:t>推动发展中国家的创意产业在数字时代运用知识产权</w:t>
      </w:r>
      <w:r w:rsidRPr="00D52FF3">
        <w:rPr>
          <w:rFonts w:ascii="SimSun" w:hAnsi="SimSun"/>
          <w:sz w:val="22"/>
          <w:szCs w:val="22"/>
        </w:rPr>
        <w:t>：</w:t>
      </w:r>
      <w:r w:rsidRPr="00D52FF3">
        <w:rPr>
          <w:rStyle w:val="FootnoteReference"/>
          <w:rFonts w:ascii="SimSun" w:hAnsi="SimSun"/>
          <w:sz w:val="22"/>
          <w:szCs w:val="22"/>
        </w:rPr>
        <w:footnoteReference w:id="39"/>
      </w:r>
      <w:r w:rsidRPr="00D52FF3">
        <w:rPr>
          <w:rFonts w:ascii="SimSun" w:hAnsi="SimSun"/>
          <w:sz w:val="22"/>
          <w:szCs w:val="22"/>
        </w:rPr>
        <w:t>2025年项目实施工作按照项目时间表持续推进。另外一个能力建设工具“电子游戏的法律性质”已经完成，将于2026年</w:t>
      </w:r>
      <w:r w:rsidRPr="00D52FF3">
        <w:rPr>
          <w:rFonts w:ascii="SimSun" w:hAnsi="SimSun"/>
          <w:sz w:val="22"/>
          <w:szCs w:val="22"/>
        </w:rPr>
        <w:lastRenderedPageBreak/>
        <w:t>发布。</w:t>
      </w:r>
      <w:r w:rsidRPr="00D52FF3">
        <w:rPr>
          <w:rStyle w:val="FootnoteReference"/>
          <w:rFonts w:ascii="SimSun" w:hAnsi="SimSun"/>
          <w:iCs/>
          <w:sz w:val="22"/>
          <w:szCs w:val="22"/>
        </w:rPr>
        <w:footnoteReference w:id="40"/>
      </w:r>
      <w:r w:rsidRPr="00D52FF3">
        <w:rPr>
          <w:rFonts w:ascii="SimSun" w:hAnsi="SimSun"/>
          <w:sz w:val="22"/>
          <w:szCs w:val="22"/>
        </w:rPr>
        <w:t>在智利、印度尼西亚、阿拉伯联合酋长国和乌拉圭举办了八次国家讲习班和培训活动，进一步扩大了受益国的能力建设活动。此外，还为智利和乌拉圭举办了一次区域指导网络研讨会，重点讨论电子游戏知识产权的法律和商业考虑因素。这些活动加强了数字创意经济领域的机构和专业能力，推进了项目的发展目标。</w:t>
      </w:r>
    </w:p>
    <w:p w14:paraId="6B592554" w14:textId="61E3BEEC" w:rsidR="00431B87" w:rsidRPr="00CC3A3B" w:rsidRDefault="007C0FFF" w:rsidP="00D52FF3">
      <w:pPr>
        <w:pStyle w:val="BalloonText"/>
        <w:numPr>
          <w:ilvl w:val="0"/>
          <w:numId w:val="11"/>
        </w:numPr>
        <w:spacing w:afterLines="50" w:after="120" w:line="340" w:lineRule="atLeast"/>
        <w:ind w:left="709" w:hanging="567"/>
        <w:jc w:val="both"/>
        <w:rPr>
          <w:rFonts w:ascii="SimSun" w:hAnsi="SimSun" w:cs="Arial"/>
          <w:sz w:val="22"/>
          <w:szCs w:val="22"/>
        </w:rPr>
      </w:pPr>
      <w:r w:rsidRPr="00C7459A">
        <w:rPr>
          <w:rFonts w:ascii="KaiTi" w:eastAsia="KaiTi" w:hAnsi="KaiTi" w:cs="Arial"/>
          <w:iCs/>
          <w:sz w:val="22"/>
          <w:szCs w:val="22"/>
        </w:rPr>
        <w:t>用文本和数据挖掘（TDM）支持非洲高校和其他研究型机构进行研究和创新：</w:t>
      </w:r>
      <w:r w:rsidRPr="000A3A50">
        <w:rPr>
          <w:rFonts w:ascii="SimSun" w:hAnsi="SimSun" w:cs="Arial"/>
          <w:sz w:val="22"/>
          <w:szCs w:val="22"/>
        </w:rPr>
        <w:t>该</w:t>
      </w:r>
      <w:r w:rsidRPr="00CC3A3B">
        <w:rPr>
          <w:rFonts w:ascii="SimSun" w:hAnsi="SimSun" w:cs="Arial"/>
          <w:sz w:val="22"/>
          <w:szCs w:val="22"/>
        </w:rPr>
        <w:t>项目在2025年继续取得进展，在科特迪瓦、埃及和加纳这三个受益国分别与选定的大学或研究机构共同举办了讲习班。这些研讨会汇集了大学和研究机构的代表，以及创作者、出版商和图书管理员等主要利益攸关方，共同制定适合各机构情况的试点项目。这些试点项目将作为案例研究加以记录和报告。项目进展情况总结报告已编写并向CDIP第三十五届会议提交。</w:t>
      </w:r>
    </w:p>
    <w:p w14:paraId="708617F0" w14:textId="649685B2" w:rsidR="00431B87" w:rsidRPr="000A3A50" w:rsidRDefault="007C0FFF" w:rsidP="00D52FF3">
      <w:pPr>
        <w:pStyle w:val="BalloonText"/>
        <w:numPr>
          <w:ilvl w:val="0"/>
          <w:numId w:val="11"/>
        </w:numPr>
        <w:spacing w:afterLines="50" w:after="120" w:line="340" w:lineRule="atLeast"/>
        <w:ind w:left="709" w:hanging="567"/>
        <w:jc w:val="both"/>
        <w:rPr>
          <w:rFonts w:ascii="SimSun" w:hAnsi="SimSun" w:cs="Arial"/>
          <w:iCs/>
          <w:sz w:val="22"/>
          <w:szCs w:val="22"/>
        </w:rPr>
      </w:pPr>
      <w:r w:rsidRPr="00F41415">
        <w:rPr>
          <w:rFonts w:ascii="KaiTi" w:eastAsia="KaiTi" w:hAnsi="KaiTi" w:cs="Arial"/>
          <w:sz w:val="22"/>
          <w:szCs w:val="22"/>
        </w:rPr>
        <w:t>在音乐流媒体时代为葡</w:t>
      </w:r>
      <w:proofErr w:type="gramStart"/>
      <w:r w:rsidRPr="00F41415">
        <w:rPr>
          <w:rFonts w:ascii="KaiTi" w:eastAsia="KaiTi" w:hAnsi="KaiTi" w:cs="Arial"/>
          <w:sz w:val="22"/>
          <w:szCs w:val="22"/>
        </w:rPr>
        <w:t>语青年</w:t>
      </w:r>
      <w:proofErr w:type="gramEnd"/>
      <w:r w:rsidRPr="00F41415">
        <w:rPr>
          <w:rFonts w:ascii="KaiTi" w:eastAsia="KaiTi" w:hAnsi="KaiTi" w:cs="Arial"/>
          <w:sz w:val="22"/>
          <w:szCs w:val="22"/>
        </w:rPr>
        <w:t>音乐家赋能：</w:t>
      </w:r>
      <w:r w:rsidRPr="00CC3A3B">
        <w:rPr>
          <w:rFonts w:ascii="SimSun" w:hAnsi="SimSun" w:cs="Arial"/>
          <w:sz w:val="22"/>
          <w:szCs w:val="22"/>
        </w:rPr>
        <w:t>结合2025年世界知识产权日，在葡萄牙举办了首次沉浸式讲习班和培训班，庆祝音乐作为一种普遍的创作形式。年轻音乐家们参加了有关音乐业务和知识产权商业化的做法课程，内容涵盖集体管理和市场营销，并从知名艺术家、制作人和行业代表提供的指导中受益匪浅。此外，还编写了一份做法指南，汇编了课程中的关键问题和讨论情况。</w:t>
      </w:r>
    </w:p>
    <w:p w14:paraId="63514653" w14:textId="483CC149" w:rsidR="00431B87" w:rsidRPr="00F41415" w:rsidRDefault="005519D4" w:rsidP="005519D4">
      <w:pPr>
        <w:pStyle w:val="Heading1"/>
        <w:spacing w:before="240" w:after="120"/>
      </w:pPr>
      <w:r w:rsidRPr="000A3A50">
        <w:rPr>
          <w:rFonts w:ascii="SimSun" w:eastAsia="SimSun" w:hAnsi="SimSun" w:hint="eastAsia"/>
        </w:rPr>
        <w:t>五</w:t>
      </w:r>
      <w:r>
        <w:rPr>
          <w:rFonts w:hint="eastAsia"/>
        </w:rPr>
        <w:t>、</w:t>
      </w:r>
      <w:r w:rsidR="007C0FFF" w:rsidRPr="00F41415">
        <w:t>基础设施和平台部门</w:t>
      </w:r>
      <w:bookmarkStart w:id="24" w:name="_Hlk157605440"/>
    </w:p>
    <w:p w14:paraId="4C6B9ED0" w14:textId="77777777" w:rsidR="00C609E9"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基础设施和平台部门仍然致力于向知识产权局、知识产权专业人员、研究人员和知识产权及创新生态系统的其他专业用户提供量身定制的高质量知识产权服务，以及知识和数据。在报告所涉期间，该部门继续领导本组织加强和促进产权组织公共全球数据库的工作，即PATENTSCOPE、全球品牌数据库和全球外观设计数据库，其覆盖面在2025年继续扩大。PATENTSCOPE增加了两个新的国家数据库，全球品牌数据库增加了四个。此外，PATENTSCOPE中还新增了一个标签页，用于展示从三个标准制定组织（SDO）——欧洲电信标准协会（ETSI）、电气与电子工程师协会（IEEE）和国际电信联盟（ITU）——获得的标准必要专利（SEP）声明。</w:t>
      </w:r>
    </w:p>
    <w:p w14:paraId="311C5AB1" w14:textId="4266DF98" w:rsidR="00431B87" w:rsidRPr="005429B3" w:rsidRDefault="007C0FFF" w:rsidP="0047119F">
      <w:pPr>
        <w:pStyle w:val="ListParagraph"/>
        <w:numPr>
          <w:ilvl w:val="0"/>
          <w:numId w:val="4"/>
        </w:numPr>
        <w:spacing w:afterLines="50" w:after="120" w:line="340" w:lineRule="atLeast"/>
        <w:ind w:left="0" w:firstLine="0"/>
        <w:contextualSpacing w:val="0"/>
        <w:jc w:val="both"/>
        <w:rPr>
          <w:rFonts w:ascii="Aptos" w:eastAsiaTheme="minorHAnsi" w:hAnsi="Aptos" w:cs="Aptos"/>
          <w:color w:val="000000"/>
          <w:sz w:val="24"/>
        </w:rPr>
      </w:pPr>
      <w:r w:rsidRPr="00CC3A3B">
        <w:rPr>
          <w:rFonts w:ascii="SimSun" w:hAnsi="SimSun"/>
        </w:rPr>
        <w:t>2025年，先进技术应用中心（ATAC）继续开展机器学习方面的研发工作，以增强本组织的职能和流程。在PATENTSCOPE中，利用积累的专利语料库，经过训练的WIPO Translate语言模型的新改进版本已得到部署。</w:t>
      </w:r>
      <w:r w:rsidRPr="00CC3A3B">
        <w:fldChar w:fldCharType="begin"/>
      </w:r>
      <w:r w:rsidRPr="00CC3A3B">
        <w:rPr>
          <w:rFonts w:ascii="SimSun" w:hAnsi="SimSun"/>
        </w:rPr>
        <w:instrText xml:space="preserve"> HYPERLINK "https://www.wipo.int/en/web/ai-tools-services/speech-to-text" </w:instrText>
      </w:r>
      <w:r w:rsidRPr="00CC3A3B">
        <w:fldChar w:fldCharType="separate"/>
      </w:r>
      <w:r w:rsidRPr="00CC3A3B">
        <w:rPr>
          <w:rStyle w:val="Hyperlink"/>
          <w:rFonts w:ascii="SimSun" w:hAnsi="SimSun"/>
        </w:rPr>
        <w:t>WIPO Speech-to-Text（产权组织语音转文字）</w:t>
      </w:r>
      <w:r w:rsidRPr="00CC3A3B">
        <w:rPr>
          <w:rStyle w:val="Hyperlink"/>
          <w:rFonts w:ascii="SimSun" w:hAnsi="SimSun"/>
        </w:rPr>
        <w:fldChar w:fldCharType="end"/>
      </w:r>
      <w:r w:rsidRPr="00CC3A3B">
        <w:rPr>
          <w:rFonts w:ascii="SimSun" w:hAnsi="SimSun"/>
          <w:color w:val="000000"/>
        </w:rPr>
        <w:t>现在能够为选定的产权组织会议提供近乎实时的文字记录。针对产权组织网站上的视频，已开发并部署了字幕自动翻译功能。此外，在本报告年度还推出了一个新的、经过改进的摘要国际专利分类自动分类工具。</w:t>
      </w:r>
    </w:p>
    <w:p w14:paraId="27CFFC6A" w14:textId="36F2A943" w:rsidR="00431B87" w:rsidRPr="00CC3A3B" w:rsidRDefault="00431B87" w:rsidP="0047119F">
      <w:pPr>
        <w:pStyle w:val="ListParagraph"/>
        <w:numPr>
          <w:ilvl w:val="0"/>
          <w:numId w:val="4"/>
        </w:numPr>
        <w:spacing w:afterLines="50" w:after="120" w:line="340" w:lineRule="atLeast"/>
        <w:ind w:left="0" w:firstLine="0"/>
        <w:contextualSpacing w:val="0"/>
        <w:jc w:val="both"/>
        <w:rPr>
          <w:rFonts w:ascii="SimSun" w:hAnsi="SimSun"/>
        </w:rPr>
      </w:pPr>
      <w:hyperlink r:id="rId54" w:history="1">
        <w:r w:rsidRPr="00F41415">
          <w:rPr>
            <w:rStyle w:val="Hyperlink"/>
            <w:rFonts w:ascii="KaiTi" w:eastAsia="KaiTi" w:hAnsi="KaiTi"/>
          </w:rPr>
          <w:t>产权组织知识产权与前沿技术对话会</w:t>
        </w:r>
      </w:hyperlink>
      <w:r w:rsidR="007C0FFF" w:rsidRPr="00CC3A3B">
        <w:rPr>
          <w:rFonts w:ascii="SimSun" w:hAnsi="SimSun"/>
          <w:iCs/>
        </w:rPr>
        <w:t>仍是人工智能与知识产权问题的主要论坛。截至2025年底，该活动已汇聚了来自170多个国家的17,000多人。</w:t>
      </w:r>
      <w:r w:rsidR="007C0FFF" w:rsidRPr="00CC3A3B">
        <w:rPr>
          <w:rFonts w:ascii="SimSun" w:hAnsi="SimSun"/>
        </w:rPr>
        <w:t>产权组织对话会第十一届和第十二届会议通过讨论和公开交流人工智能在能力建设和发展事务中的作用，进一步深化了参与。</w:t>
      </w:r>
    </w:p>
    <w:p w14:paraId="71132640" w14:textId="2A28F511"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在本报告年度，该部门继续推进两个旨在支持全球人工智能发展和弥合数字鸿沟的基层项目：（</w:t>
      </w:r>
      <w:proofErr w:type="spellStart"/>
      <w:r w:rsidRPr="00CC3A3B">
        <w:rPr>
          <w:rFonts w:ascii="SimSun" w:hAnsi="SimSun"/>
        </w:rPr>
        <w:t>i</w:t>
      </w:r>
      <w:proofErr w:type="spellEnd"/>
      <w:r w:rsidRPr="00CC3A3B">
        <w:rPr>
          <w:rFonts w:ascii="SimSun" w:hAnsi="SimSun"/>
        </w:rPr>
        <w:t>）</w:t>
      </w:r>
      <w:r w:rsidRPr="00F41415">
        <w:rPr>
          <w:rFonts w:ascii="KaiTi" w:eastAsia="KaiTi" w:hAnsi="KaiTi"/>
        </w:rPr>
        <w:t>为拉丁美洲和加勒比地区的人工智能创新赋能</w:t>
      </w:r>
      <w:r w:rsidRPr="00CC3A3B">
        <w:rPr>
          <w:rFonts w:ascii="SimSun" w:hAnsi="SimSun"/>
        </w:rPr>
        <w:t>；和（ii）</w:t>
      </w:r>
      <w:r w:rsidRPr="00F41415">
        <w:rPr>
          <w:rFonts w:ascii="KaiTi" w:eastAsia="KaiTi" w:hAnsi="KaiTi"/>
        </w:rPr>
        <w:t>知识产权与人工智能：东盟农业4.0</w:t>
      </w:r>
      <w:r w:rsidRPr="00CC3A3B">
        <w:rPr>
          <w:rFonts w:ascii="SimSun" w:hAnsi="SimSun"/>
        </w:rPr>
        <w:t>。</w:t>
      </w:r>
    </w:p>
    <w:bookmarkEnd w:id="24"/>
    <w:p w14:paraId="06AF6ADA" w14:textId="77777777" w:rsidR="00431B87" w:rsidRPr="00CC3A3B" w:rsidRDefault="007C0FFF">
      <w:pPr>
        <w:pStyle w:val="Heading2"/>
        <w:spacing w:before="240" w:after="120"/>
        <w:rPr>
          <w:rFonts w:hAnsi="SimSun"/>
          <w:b w:val="0"/>
          <w:bCs w:val="0"/>
        </w:rPr>
      </w:pPr>
      <w:r w:rsidRPr="00CC3A3B">
        <w:rPr>
          <w:rFonts w:hAnsi="SimSun"/>
          <w:bCs w:val="0"/>
          <w:caps w:val="0"/>
        </w:rPr>
        <w:lastRenderedPageBreak/>
        <w:t>已纳入主流的发展议程项目</w:t>
      </w:r>
    </w:p>
    <w:p w14:paraId="12A2DB94" w14:textId="7E5A3978"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F41415">
        <w:rPr>
          <w:rFonts w:ascii="KaiTi" w:eastAsia="KaiTi" w:hAnsi="KaiTi"/>
        </w:rPr>
        <w:t>智能知识产权机构发展议程项目</w:t>
      </w:r>
      <w:r w:rsidRPr="00CC3A3B">
        <w:rPr>
          <w:rFonts w:ascii="SimSun" w:hAnsi="SimSun"/>
        </w:rPr>
        <w:t>：根据发展议程建议10</w:t>
      </w:r>
      <w:r w:rsidRPr="00CC3A3B">
        <w:rPr>
          <w:rFonts w:ascii="SimSun" w:hAnsi="SimSun"/>
          <w:szCs w:val="22"/>
        </w:rPr>
        <w:t>，</w:t>
      </w:r>
      <w:r w:rsidRPr="00F41415">
        <w:rPr>
          <w:rFonts w:ascii="SimSun" w:hAnsi="SimSun"/>
          <w:szCs w:val="22"/>
        </w:rPr>
        <w:t>该项目已通过产权组织知识产权局业务解决方案计划纳入主流。该项目</w:t>
      </w:r>
      <w:r w:rsidRPr="00F41415">
        <w:rPr>
          <w:rFonts w:ascii="SimSun" w:hAnsi="SimSun"/>
        </w:rPr>
        <w:t>旨在加强国家和地区知</w:t>
      </w:r>
      <w:r w:rsidRPr="00CC3A3B">
        <w:rPr>
          <w:rFonts w:ascii="SimSun" w:hAnsi="SimSun"/>
        </w:rPr>
        <w:t>识产权局业务系统和技术基础设施，以期帮助它们向利益攸关方提供更具成本</w:t>
      </w:r>
      <w:r w:rsidRPr="00CC3A3B">
        <w:rPr>
          <w:rFonts w:ascii="SimSun" w:hAnsi="SimSun"/>
        </w:rPr>
        <w:noBreakHyphen/>
        <w:t>效益、质量更高的服务。在此方面，提供了以下服务：（</w:t>
      </w:r>
      <w:proofErr w:type="spellStart"/>
      <w:r w:rsidRPr="00CC3A3B">
        <w:rPr>
          <w:rFonts w:ascii="SimSun" w:hAnsi="SimSun"/>
        </w:rPr>
        <w:t>i</w:t>
      </w:r>
      <w:proofErr w:type="spellEnd"/>
      <w:r w:rsidRPr="00CC3A3B">
        <w:rPr>
          <w:rFonts w:ascii="SimSun" w:hAnsi="SimSun"/>
        </w:rPr>
        <w:t>）技术咨询；（ii）业务需求评估；（iii）项目范围确定和规划；（iv）业务程序分析；（v）持续开发和部署定制业务系统解决方案，以用于知识产权管理、优先权文件交换和审查结果搜索；（vi）建立知识产权数据库；（vii）帮助进行知识产权记录数字化和准备数据用于在线公布和电子数据交换；和（viii）面向知识产权机构工作人员的培训和知识转让，以及为产权组织提供的系统提供支持。这种援助酌情考虑了产权组织关于知识产权数据和信息的标准。截至2025年底，来自所有区域的超过95个发展中国家（包括20多个最不发达国家）知识产权局积极使用产权组织业务解决方案进行知识产权的行政管理。此外，65个知识产权局参加了检索和审查结果集中查询平台（产权组织案例）或产权组织数字检索服务。一个重点是，通过协助各局转向申请和知识产权信息传播的在线服务，提升各知识产权局的服务水平。</w:t>
      </w:r>
      <w:r w:rsidRPr="00CC3A3B">
        <w:rPr>
          <w:rStyle w:val="FootnoteReference"/>
          <w:rFonts w:ascii="SimSun" w:hAnsi="SimSun"/>
        </w:rPr>
        <w:footnoteReference w:id="41"/>
      </w:r>
    </w:p>
    <w:p w14:paraId="0CCE80F4" w14:textId="77777777" w:rsidR="00431B87" w:rsidRPr="00CC3A3B" w:rsidRDefault="007C0FFF">
      <w:pPr>
        <w:pStyle w:val="Heading2"/>
        <w:spacing w:before="240" w:after="120"/>
        <w:rPr>
          <w:rFonts w:hAnsi="SimSun"/>
          <w:b w:val="0"/>
          <w:bCs w:val="0"/>
        </w:rPr>
      </w:pPr>
      <w:r w:rsidRPr="00CC3A3B">
        <w:rPr>
          <w:rFonts w:hAnsi="SimSun"/>
          <w:bCs w:val="0"/>
          <w:caps w:val="0"/>
        </w:rPr>
        <w:t>正在实施的发展议程项目</w:t>
      </w:r>
    </w:p>
    <w:p w14:paraId="6935CF5A"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该部门负责落实以下正在实施的发展议程项目：</w:t>
      </w:r>
    </w:p>
    <w:p w14:paraId="5060B12C" w14:textId="6BF3DC7B" w:rsidR="00431B87" w:rsidRDefault="007C0FFF" w:rsidP="00D2405E">
      <w:pPr>
        <w:pStyle w:val="BalloonText"/>
        <w:spacing w:afterLines="50" w:after="120" w:line="340" w:lineRule="atLeast"/>
        <w:ind w:left="1134"/>
        <w:jc w:val="both"/>
        <w:rPr>
          <w:szCs w:val="22"/>
        </w:rPr>
      </w:pPr>
      <w:r w:rsidRPr="00F41415">
        <w:rPr>
          <w:rFonts w:ascii="KaiTi" w:eastAsia="KaiTi" w:hAnsi="KaiTi" w:cs="Arial"/>
          <w:sz w:val="22"/>
          <w:szCs w:val="22"/>
        </w:rPr>
        <w:t>危机时期加强国家知识产权局能力：</w:t>
      </w:r>
      <w:r w:rsidRPr="00CC3A3B">
        <w:rPr>
          <w:rFonts w:ascii="SimSun" w:hAnsi="SimSun" w:cs="Arial"/>
          <w:sz w:val="22"/>
          <w:szCs w:val="22"/>
        </w:rPr>
        <w:t>该项目开展了一个包容性磋商进程，向所有产权组织成员国发出了邀请。结果显示，22个成员国和一个区域知识产权局表示有兴趣参加。制定并向</w:t>
      </w:r>
      <w:proofErr w:type="gramStart"/>
      <w:r w:rsidRPr="00CC3A3B">
        <w:rPr>
          <w:rFonts w:ascii="SimSun" w:hAnsi="SimSun" w:cs="Arial"/>
          <w:sz w:val="22"/>
          <w:szCs w:val="22"/>
        </w:rPr>
        <w:t>参与局分发</w:t>
      </w:r>
      <w:proofErr w:type="gramEnd"/>
      <w:r w:rsidRPr="00CC3A3B">
        <w:rPr>
          <w:rFonts w:ascii="SimSun" w:hAnsi="SimSun" w:cs="Arial"/>
          <w:sz w:val="22"/>
          <w:szCs w:val="22"/>
        </w:rPr>
        <w:t>了一份诊断调查表，以收集关于现有法律框架、准备措施、响应机制和恢复战略的信息。调查结果为比较分析提供了信息，在考虑不同国情的同时，确定了良好做法、共同挑战和需要进一步支持的领域。此外，还评估了与国际公认标准（包括ISO 22301和ISO 27001）以及联合国减少灾害风险办公室（UNDRR）相关准则的一致性，以促进知识共享和同行学习。根据所收到的信息，将</w:t>
      </w:r>
      <w:proofErr w:type="gramStart"/>
      <w:r w:rsidRPr="00CC3A3B">
        <w:rPr>
          <w:rFonts w:ascii="SimSun" w:hAnsi="SimSun" w:cs="Arial"/>
          <w:sz w:val="22"/>
          <w:szCs w:val="22"/>
        </w:rPr>
        <w:t>参与局</w:t>
      </w:r>
      <w:proofErr w:type="gramEnd"/>
      <w:r w:rsidRPr="00CC3A3B">
        <w:rPr>
          <w:rFonts w:ascii="SimSun" w:hAnsi="SimSun" w:cs="Arial"/>
          <w:sz w:val="22"/>
          <w:szCs w:val="22"/>
        </w:rPr>
        <w:t>分为反映机构准备程度不同水平的几大类，以便定制今后的活动，并在感兴趣国家之间促进有针对性的能力建设和交流。</w:t>
      </w:r>
    </w:p>
    <w:p w14:paraId="2879BA08" w14:textId="259E0971" w:rsidR="00431B87" w:rsidRPr="00F41415" w:rsidRDefault="005519D4" w:rsidP="005519D4">
      <w:pPr>
        <w:pStyle w:val="Heading1"/>
        <w:spacing w:before="240" w:after="120"/>
      </w:pPr>
      <w:r>
        <w:rPr>
          <w:rFonts w:hint="eastAsia"/>
        </w:rPr>
        <w:t>六、</w:t>
      </w:r>
      <w:r w:rsidR="007C0FFF" w:rsidRPr="00F41415">
        <w:t>全球挑战和伙伴关系部门</w:t>
      </w:r>
    </w:p>
    <w:p w14:paraId="60E27E99" w14:textId="3EC23BED"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全球挑战和伙伴关系部门继续领导产权组织努力建立和发展注重影响的国际伙伴关系，以应对在知识产权、创新和创造领域新出现的全球问题和政策挑战。</w:t>
      </w:r>
      <w:r w:rsidRPr="00CC3A3B">
        <w:rPr>
          <w:rFonts w:ascii="SimSun" w:hAnsi="SimSun"/>
          <w:iCs/>
        </w:rPr>
        <w:t>在报告所涉期间，该部门加强了与各国政府、政府间组织（IGO）、非政府组织（NGO）和其他相关利益攸关方在一系列政策和技术问题上的合作，同时根据本组织的职责，继续促进和支持遗传资源（GR）、传统知识（TK）和传统文化表现形式（TCE）领域的准则制定工作。</w:t>
      </w:r>
      <w:r w:rsidRPr="00CC3A3B">
        <w:rPr>
          <w:rFonts w:ascii="SimSun" w:hAnsi="SimSun"/>
        </w:rPr>
        <w:t>此外，该部门继续促进执法咨询委员会（ACE）的工作。</w:t>
      </w:r>
    </w:p>
    <w:p w14:paraId="6C1FAE89" w14:textId="055E5A4A" w:rsidR="00431B87" w:rsidRPr="00CC3A3B" w:rsidRDefault="007C0FFF">
      <w:pPr>
        <w:pStyle w:val="Heading2"/>
        <w:spacing w:before="240" w:after="120"/>
        <w:rPr>
          <w:rFonts w:hAnsi="SimSun"/>
          <w:b w:val="0"/>
          <w:bCs w:val="0"/>
        </w:rPr>
      </w:pPr>
      <w:r w:rsidRPr="00CC3A3B">
        <w:rPr>
          <w:rFonts w:hAnsi="SimSun"/>
          <w:bCs w:val="0"/>
          <w:caps w:val="0"/>
        </w:rPr>
        <w:t>与联合国、其他政府间组织和非政府利益攸关方的接触</w:t>
      </w:r>
    </w:p>
    <w:p w14:paraId="1677C0BF" w14:textId="5DD5AEDD"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该部门继续领导本组织与联合国系统和相关政府间组织的接触。与世界卫生组织（</w:t>
      </w:r>
      <w:proofErr w:type="gramStart"/>
      <w:r w:rsidRPr="00CC3A3B">
        <w:rPr>
          <w:rFonts w:ascii="SimSun" w:hAnsi="SimSun"/>
        </w:rPr>
        <w:t>世</w:t>
      </w:r>
      <w:proofErr w:type="gramEnd"/>
      <w:r w:rsidRPr="00CC3A3B">
        <w:rPr>
          <w:rFonts w:ascii="SimSun" w:hAnsi="SimSun"/>
        </w:rPr>
        <w:t>卫组织）和世贸组织在公共卫生、知识产权和贸易方面的三方合作继续为在各自任务范围内就公共卫生、知识产权和贸易交叉问题开展定期协调、信息交流和联合活动提供了平台。</w:t>
      </w:r>
      <w:r w:rsidRPr="00CC3A3B">
        <w:rPr>
          <w:rFonts w:ascii="SimSun" w:hAnsi="SimSun"/>
          <w:szCs w:val="22"/>
        </w:rPr>
        <w:t>通过联合技术援助活动，包括通过</w:t>
      </w:r>
      <w:hyperlink r:id="rId55" w:history="1">
        <w:proofErr w:type="gramStart"/>
        <w:r w:rsidRPr="00F41415">
          <w:rPr>
            <w:rStyle w:val="Hyperlink"/>
            <w:rFonts w:ascii="SimSun" w:hAnsi="SimSun" w:cs="SimSun" w:hint="eastAsia"/>
            <w:szCs w:val="22"/>
          </w:rPr>
          <w:t>世</w:t>
        </w:r>
        <w:proofErr w:type="gramEnd"/>
        <w:r w:rsidRPr="00F41415">
          <w:rPr>
            <w:rStyle w:val="Hyperlink"/>
            <w:rFonts w:ascii="SimSun" w:hAnsi="SimSun" w:cs="SimSun" w:hint="eastAsia"/>
            <w:szCs w:val="22"/>
          </w:rPr>
          <w:t>卫组织</w:t>
        </w:r>
        <w:r w:rsidRPr="00CC3A3B">
          <w:rPr>
            <w:rStyle w:val="Hyperlink"/>
            <w:rFonts w:ascii="SimSun" w:hAnsi="SimSun"/>
            <w:szCs w:val="22"/>
          </w:rPr>
          <w:t>-</w:t>
        </w:r>
        <w:r w:rsidRPr="00F41415">
          <w:rPr>
            <w:rStyle w:val="Hyperlink"/>
            <w:rFonts w:ascii="SimSun" w:hAnsi="SimSun" w:cs="SimSun" w:hint="eastAsia"/>
            <w:szCs w:val="22"/>
          </w:rPr>
          <w:t>产权组织</w:t>
        </w:r>
        <w:r w:rsidR="00F41415" w:rsidRPr="00CC3A3B">
          <w:rPr>
            <w:rStyle w:val="Hyperlink"/>
            <w:rFonts w:ascii="SimSun" w:hAnsi="SimSun" w:hint="eastAsia"/>
            <w:szCs w:val="22"/>
          </w:rPr>
          <w:t>-</w:t>
        </w:r>
        <w:r w:rsidRPr="00F41415">
          <w:rPr>
            <w:rStyle w:val="Hyperlink"/>
            <w:rFonts w:ascii="SimSun" w:hAnsi="SimSun" w:cs="SimSun" w:hint="eastAsia"/>
            <w:szCs w:val="22"/>
          </w:rPr>
          <w:t>世贸组织技术援助平台</w:t>
        </w:r>
      </w:hyperlink>
      <w:r w:rsidRPr="00CC3A3B">
        <w:rPr>
          <w:rFonts w:ascii="SimSun" w:hAnsi="SimSun"/>
          <w:szCs w:val="22"/>
        </w:rPr>
        <w:t>，这三个组织提供协调一致的专门</w:t>
      </w:r>
      <w:r w:rsidRPr="00CC3A3B">
        <w:rPr>
          <w:rFonts w:ascii="SimSun" w:hAnsi="SimSun"/>
          <w:szCs w:val="22"/>
        </w:rPr>
        <w:lastRenderedPageBreak/>
        <w:t>知识，以支持能力建设需求。2025年7月，产权组织与世卫组织和世贸组织共同主办了第六届世卫组织-产权组织-世贸组织三方技术合作网络研讨会，主题为</w:t>
      </w:r>
      <w:r w:rsidRPr="00F41415">
        <w:rPr>
          <w:rFonts w:ascii="KaiTi" w:eastAsia="KaiTi" w:hAnsi="KaiTi"/>
          <w:szCs w:val="22"/>
        </w:rPr>
        <w:t>“公共采购作为应对卫生挑战的有力机制</w:t>
      </w:r>
      <w:r w:rsidRPr="00F41415">
        <w:rPr>
          <w:rFonts w:ascii="KaiTi" w:eastAsia="KaiTi" w:hAnsi="KaiTi"/>
        </w:rPr>
        <w:t>”</w:t>
      </w:r>
      <w:r w:rsidRPr="00CC3A3B">
        <w:rPr>
          <w:rFonts w:ascii="SimSun" w:hAnsi="SimSun"/>
        </w:rPr>
        <w:t>。网络研讨会探讨了公共采购（包括联合采购）在促进及时和公平获取卫生技术方面的作用。讨论强调了透明和可靠的市场信息、有效的采购做法和供应商能力的重要性，同时还将采购视为支持创新、技术转让和本地制造的一种机制。2025年11月，三方组织联合为驻日内瓦的贸易、卫生和知识产权外交官举办了三方合作系列简报会的第二次会议，主题是</w:t>
      </w:r>
      <w:r w:rsidR="00F41415" w:rsidRPr="00C7459A">
        <w:rPr>
          <w:rFonts w:ascii="KaiTi" w:eastAsia="KaiTi" w:hAnsi="KaiTi" w:hint="eastAsia"/>
        </w:rPr>
        <w:fldChar w:fldCharType="begin"/>
      </w:r>
      <w:r w:rsidR="00F41415" w:rsidRPr="00C7459A">
        <w:rPr>
          <w:rFonts w:ascii="KaiTi" w:eastAsia="KaiTi" w:hAnsi="KaiTi"/>
        </w:rPr>
        <w:instrText>HYPERLINK "https://etradeforall.org/news/wto-who-and-wipo-hold-briefing-government-officials-ai-and-digital-health"</w:instrText>
      </w:r>
      <w:r w:rsidR="00F41415" w:rsidRPr="00C7459A">
        <w:rPr>
          <w:rFonts w:ascii="KaiTi" w:eastAsia="KaiTi" w:hAnsi="KaiTi" w:hint="eastAsia"/>
        </w:rPr>
      </w:r>
      <w:r w:rsidR="00F41415" w:rsidRPr="00C7459A">
        <w:rPr>
          <w:rFonts w:ascii="KaiTi" w:eastAsia="KaiTi" w:hAnsi="KaiTi" w:hint="eastAsia"/>
        </w:rPr>
        <w:fldChar w:fldCharType="separate"/>
      </w:r>
      <w:r w:rsidRPr="00C7459A">
        <w:rPr>
          <w:rStyle w:val="Hyperlink"/>
          <w:rFonts w:ascii="KaiTi" w:eastAsia="KaiTi" w:hAnsi="KaiTi"/>
        </w:rPr>
        <w:t>“人工智能和数字卫生：促进卫生的发展和部署</w:t>
      </w:r>
      <w:r w:rsidRPr="00C7459A">
        <w:rPr>
          <w:rStyle w:val="Hyperlink"/>
          <w:rFonts w:ascii="KaiTi" w:eastAsia="KaiTi" w:hAnsi="KaiTi"/>
          <w:iCs/>
        </w:rPr>
        <w:t>”</w:t>
      </w:r>
      <w:r w:rsidR="00F41415" w:rsidRPr="00C7459A">
        <w:rPr>
          <w:rFonts w:ascii="KaiTi" w:eastAsia="KaiTi" w:hAnsi="KaiTi" w:hint="eastAsia"/>
        </w:rPr>
        <w:fldChar w:fldCharType="end"/>
      </w:r>
      <w:r w:rsidRPr="000A3A50">
        <w:rPr>
          <w:rFonts w:ascii="SimSun" w:hAnsi="SimSun"/>
          <w:iCs/>
        </w:rPr>
        <w:t>。</w:t>
      </w:r>
      <w:r w:rsidRPr="000A3A50">
        <w:rPr>
          <w:rFonts w:ascii="SimSun" w:hAnsi="SimSun"/>
        </w:rPr>
        <w:t>会</w:t>
      </w:r>
      <w:r w:rsidRPr="00CC3A3B">
        <w:rPr>
          <w:rFonts w:ascii="SimSun" w:hAnsi="SimSun"/>
        </w:rPr>
        <w:t>议探讨了将人工智能和数字卫生融入研究、临床试验、护理服务和卫生系统管理以改善公共卫生成果所面临的挑战和机遇。2025年12月，三方合作举办了第十二次联合技术研讨会，主题为</w:t>
      </w:r>
      <w:r w:rsidR="00F41415">
        <w:rPr>
          <w:rFonts w:ascii="KaiTi" w:eastAsia="KaiTi" w:hAnsi="KaiTi" w:hint="eastAsia"/>
        </w:rPr>
        <w:fldChar w:fldCharType="begin"/>
      </w:r>
      <w:r w:rsidR="00F41415">
        <w:rPr>
          <w:rFonts w:ascii="KaiTi" w:eastAsia="KaiTi" w:hAnsi="KaiTi"/>
        </w:rPr>
        <w:instrText>HYPERLINK "https://www.wipo.int/meetings/en/details.jsp?meeting_id=90688"</w:instrText>
      </w:r>
      <w:r w:rsidR="00F41415">
        <w:rPr>
          <w:rFonts w:ascii="KaiTi" w:eastAsia="KaiTi" w:hAnsi="KaiTi" w:hint="eastAsia"/>
        </w:rPr>
      </w:r>
      <w:r w:rsidR="00F41415">
        <w:rPr>
          <w:rFonts w:ascii="KaiTi" w:eastAsia="KaiTi" w:hAnsi="KaiTi" w:hint="eastAsia"/>
        </w:rPr>
        <w:fldChar w:fldCharType="separate"/>
      </w:r>
      <w:r w:rsidRPr="00F41415">
        <w:rPr>
          <w:rStyle w:val="Hyperlink"/>
          <w:rFonts w:ascii="KaiTi" w:eastAsia="KaiTi" w:hAnsi="KaiTi"/>
        </w:rPr>
        <w:t>“</w:t>
      </w:r>
      <w:r w:rsidRPr="00F41415">
        <w:rPr>
          <w:rStyle w:val="Hyperlink"/>
          <w:rFonts w:ascii="KaiTi" w:eastAsia="KaiTi" w:hAnsi="KaiTi"/>
          <w:szCs w:val="22"/>
        </w:rPr>
        <w:t>抗微生物药物耐药性：应对创新差距、获取机会不平等及供应挑战”</w:t>
      </w:r>
      <w:r w:rsidR="00F41415">
        <w:rPr>
          <w:rFonts w:ascii="KaiTi" w:eastAsia="KaiTi" w:hAnsi="KaiTi" w:hint="eastAsia"/>
        </w:rPr>
        <w:fldChar w:fldCharType="end"/>
      </w:r>
      <w:r w:rsidRPr="00CC3A3B">
        <w:rPr>
          <w:rFonts w:ascii="SimSun" w:hAnsi="SimSun"/>
          <w:szCs w:val="22"/>
        </w:rPr>
        <w:t>。此次活动汇集了来自所有三个组织的专门知识，以推进切实可行、协调一致的解决方案，为子孙后代保护抗微生物药物的有效性。与会者审视了不断变化的抗微生物药物耐药性状况及其对健康和社会经济的影响，探讨了在全球、区域和国家层面采取行动的机会，并加深了对影响抗微生物药物的创新和获取差距的理解。</w:t>
      </w:r>
    </w:p>
    <w:p w14:paraId="0B2A2659" w14:textId="4EAE2743"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rPr>
        <w:t>在本报告年度，产权组织继续与国际电信联盟（国际电联）和</w:t>
      </w:r>
      <w:proofErr w:type="gramStart"/>
      <w:r w:rsidRPr="00CC3A3B">
        <w:rPr>
          <w:rFonts w:ascii="SimSun" w:hAnsi="SimSun"/>
        </w:rPr>
        <w:t>世卫</w:t>
      </w:r>
      <w:proofErr w:type="gramEnd"/>
      <w:r w:rsidRPr="00CC3A3B">
        <w:rPr>
          <w:rFonts w:ascii="SimSun" w:hAnsi="SimSun"/>
        </w:rPr>
        <w:t>组织密切合作</w:t>
      </w:r>
      <w:r w:rsidRPr="00CC3A3B">
        <w:rPr>
          <w:rFonts w:ascii="SimSun" w:hAnsi="SimSun"/>
          <w:iCs/>
        </w:rPr>
        <w:t>，推进</w:t>
      </w:r>
      <w:hyperlink r:id="rId56" w:history="1">
        <w:r w:rsidR="00431B87" w:rsidRPr="00CC3A3B">
          <w:rPr>
            <w:rStyle w:val="Hyperlink"/>
            <w:rFonts w:ascii="SimSun" w:hAnsi="SimSun"/>
            <w:iCs/>
          </w:rPr>
          <w:t>国际电联、世卫组织和产权组织人工智能促进健康全球倡议</w:t>
        </w:r>
      </w:hyperlink>
      <w:r w:rsidRPr="00CC3A3B">
        <w:rPr>
          <w:rFonts w:ascii="SimSun" w:hAnsi="SimSun"/>
          <w:iCs/>
        </w:rPr>
        <w:t>，包括共同主办2025年3月在新加坡召开的该倡议第二次会议。会议成果包括成立了一个知识产权工作组，负责确定优先事项和</w:t>
      </w:r>
      <w:proofErr w:type="gramStart"/>
      <w:r w:rsidRPr="00CC3A3B">
        <w:rPr>
          <w:rFonts w:ascii="SimSun" w:hAnsi="SimSun"/>
          <w:iCs/>
        </w:rPr>
        <w:t>可</w:t>
      </w:r>
      <w:proofErr w:type="gramEnd"/>
      <w:r w:rsidRPr="00CC3A3B">
        <w:rPr>
          <w:rFonts w:ascii="SimSun" w:hAnsi="SimSun"/>
          <w:iCs/>
        </w:rPr>
        <w:t>交付成果，以支持知识产权管理，促进人工智能驱动的健康创新和获取。此外，产权组织与</w:t>
      </w:r>
      <w:proofErr w:type="gramStart"/>
      <w:r w:rsidRPr="00CC3A3B">
        <w:rPr>
          <w:rFonts w:ascii="SimSun" w:hAnsi="SimSun"/>
          <w:iCs/>
        </w:rPr>
        <w:t>世</w:t>
      </w:r>
      <w:proofErr w:type="gramEnd"/>
      <w:r w:rsidRPr="00CC3A3B">
        <w:rPr>
          <w:rFonts w:ascii="SimSun" w:hAnsi="SimSun"/>
          <w:iCs/>
        </w:rPr>
        <w:t>卫组织和国际电联合作，积极参与并支持了2025年7月举行的</w:t>
      </w:r>
      <w:r w:rsidRPr="00F41415">
        <w:fldChar w:fldCharType="begin"/>
      </w:r>
      <w:r w:rsidRPr="00F41415">
        <w:rPr>
          <w:rFonts w:ascii="KaiTi" w:eastAsia="KaiTi" w:hAnsi="KaiTi"/>
        </w:rPr>
        <w:instrText xml:space="preserve"> HYPERLINK "https://www.itu.int/net4/wsis/forum/2025/" </w:instrText>
      </w:r>
      <w:r w:rsidRPr="00F41415">
        <w:fldChar w:fldCharType="separate"/>
      </w:r>
      <w:r w:rsidRPr="00F41415">
        <w:rPr>
          <w:rStyle w:val="Hyperlink"/>
          <w:rFonts w:ascii="KaiTi" w:eastAsia="KaiTi" w:hAnsi="KaiTi"/>
        </w:rPr>
        <w:t>2025年信息社会世界峰会（WSIS）+20高</w:t>
      </w:r>
      <w:r w:rsidRPr="00F41415">
        <w:rPr>
          <w:rStyle w:val="Hyperlink"/>
          <w:rFonts w:ascii="KaiTi" w:eastAsia="KaiTi" w:hAnsi="KaiTi"/>
        </w:rPr>
        <w:noBreakHyphen/>
        <w:t>级别活动</w:t>
      </w:r>
      <w:r w:rsidRPr="00F41415">
        <w:rPr>
          <w:rStyle w:val="Hyperlink"/>
          <w:rFonts w:ascii="KaiTi" w:eastAsia="KaiTi" w:hAnsi="KaiTi"/>
        </w:rPr>
        <w:fldChar w:fldCharType="end"/>
      </w:r>
      <w:r w:rsidRPr="00CC3A3B">
        <w:rPr>
          <w:rFonts w:ascii="SimSun" w:hAnsi="SimSun"/>
          <w:iCs/>
        </w:rPr>
        <w:t>和同样于2025年7月召开的</w:t>
      </w:r>
      <w:r w:rsidRPr="00F41415">
        <w:fldChar w:fldCharType="begin"/>
      </w:r>
      <w:r w:rsidRPr="00F41415">
        <w:rPr>
          <w:rFonts w:ascii="KaiTi" w:eastAsia="KaiTi" w:hAnsi="KaiTi"/>
        </w:rPr>
        <w:instrText xml:space="preserve"> HYPERLINK "https://aiforgood.itu.int/summit25/" </w:instrText>
      </w:r>
      <w:r w:rsidRPr="00F41415">
        <w:fldChar w:fldCharType="separate"/>
      </w:r>
      <w:r w:rsidRPr="00F41415">
        <w:rPr>
          <w:rStyle w:val="Hyperlink"/>
          <w:rFonts w:ascii="KaiTi" w:eastAsia="KaiTi" w:hAnsi="KaiTi"/>
        </w:rPr>
        <w:t>人工智能造福人类全球峰会</w:t>
      </w:r>
      <w:r w:rsidRPr="00F41415">
        <w:rPr>
          <w:rStyle w:val="Hyperlink"/>
          <w:rFonts w:ascii="KaiTi" w:eastAsia="KaiTi" w:hAnsi="KaiTi"/>
        </w:rPr>
        <w:fldChar w:fldCharType="end"/>
      </w:r>
      <w:r w:rsidRPr="00CC3A3B">
        <w:rPr>
          <w:rFonts w:ascii="SimSun" w:hAnsi="SimSun"/>
          <w:iCs/>
        </w:rPr>
        <w:t>，包括联合发布关于</w:t>
      </w:r>
      <w:r w:rsidRPr="000A3A50">
        <w:rPr>
          <w:rFonts w:ascii="SimSun" w:hAnsi="SimSun"/>
          <w:iCs/>
        </w:rPr>
        <w:t>“</w:t>
      </w:r>
      <w:hyperlink r:id="rId57" w:history="1">
        <w:r w:rsidR="00431B87" w:rsidRPr="005429B3">
          <w:rPr>
            <w:rStyle w:val="Hyperlink"/>
            <w:rFonts w:asciiTheme="minorEastAsia" w:eastAsiaTheme="minorEastAsia" w:hAnsiTheme="minorEastAsia"/>
            <w:iCs/>
          </w:rPr>
          <w:t>如何在传统医学中应用人工智能</w:t>
        </w:r>
      </w:hyperlink>
      <w:r w:rsidRPr="005429B3">
        <w:rPr>
          <w:rFonts w:asciiTheme="minorEastAsia" w:eastAsiaTheme="minorEastAsia" w:hAnsiTheme="minorEastAsia"/>
          <w:iCs/>
        </w:rPr>
        <w:t>”</w:t>
      </w:r>
      <w:r w:rsidRPr="00CC3A3B">
        <w:rPr>
          <w:rFonts w:ascii="SimSun" w:hAnsi="SimSun"/>
          <w:iCs/>
        </w:rPr>
        <w:t>的技术简报。产权组织还通过参加联合国预防和控制非传染性疾病（NCD）机构间工作队，继续支持整个联合国系统的协调工作，并分享本组织在应对非传染性疾病负担方面支持卫生创新的工作。</w:t>
      </w:r>
    </w:p>
    <w:p w14:paraId="6B0DD854" w14:textId="0BDE4D6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iCs/>
        </w:rPr>
        <w:t>该部门继续参与监测和促进有关知识产权和创新的政府间进程。2025年，产权组织继续为政府间谈判机构的工作做出贡献，该机构是为起草和谈判一项世卫组织关于大流行预防、准备和应对的国际文书而成立的，其后还为后续成立的病原体获取与惠益分享系统政府间工作组提供支持。产权组织还参加了世贸组织与贸易有关的知识产权（TRIPS）理事会的定期会议，并在其职责范围内支持与技术转让和支持最不发达国家有关的会外活动和技术援助活动。与此同时，本组织继续与国际贸易中心（ITC）合作，通过参加2025年7月在南非召开的</w:t>
      </w:r>
      <w:r w:rsidRPr="00CC3A3B">
        <w:fldChar w:fldCharType="begin"/>
      </w:r>
      <w:r w:rsidRPr="00CC3A3B">
        <w:rPr>
          <w:rFonts w:ascii="SimSun" w:hAnsi="SimSun"/>
        </w:rPr>
        <w:instrText xml:space="preserve"> HYPERLINK "https://smeministerial2025.converve.io/" </w:instrText>
      </w:r>
      <w:r w:rsidRPr="00CC3A3B">
        <w:fldChar w:fldCharType="separate"/>
      </w:r>
      <w:r w:rsidRPr="00CC3A3B">
        <w:rPr>
          <w:rStyle w:val="Hyperlink"/>
          <w:rFonts w:ascii="SimSun" w:hAnsi="SimSun"/>
          <w:iCs/>
        </w:rPr>
        <w:t>全球中小企业部长级会议</w:t>
      </w:r>
      <w:r w:rsidRPr="00CC3A3B">
        <w:rPr>
          <w:rStyle w:val="Hyperlink"/>
          <w:rFonts w:ascii="SimSun" w:hAnsi="SimSun"/>
          <w:iCs/>
        </w:rPr>
        <w:fldChar w:fldCharType="end"/>
      </w:r>
      <w:r w:rsidRPr="00CC3A3B">
        <w:rPr>
          <w:rFonts w:ascii="SimSun" w:hAnsi="SimSun"/>
          <w:iCs/>
        </w:rPr>
        <w:t>等方式，支持支撑可持续贸易和发展的创新生态系统。该部门积极支持2025年6月在挪威召开的互联网治理论坛（IGF）。在这方面，除其他活动外，产权组织组织并主办了题为</w:t>
      </w:r>
      <w:r w:rsidR="00431B87">
        <w:fldChar w:fldCharType="begin"/>
      </w:r>
      <w:r w:rsidR="00431B87">
        <w:instrText>HYPERLINK "https://igf2025.sched.com/event/24FLf/open-forum-"</w:instrText>
      </w:r>
      <w:r w:rsidR="00431B87">
        <w:fldChar w:fldCharType="separate"/>
      </w:r>
      <w:r w:rsidR="00431B87" w:rsidRPr="00F41415">
        <w:rPr>
          <w:rStyle w:val="Hyperlink"/>
          <w:rFonts w:ascii="KaiTi" w:eastAsia="KaiTi" w:hAnsi="KaiTi"/>
          <w:iCs/>
        </w:rPr>
        <w:t>“比赛开始：探索电子竞技中的知识产权和争议解决”</w:t>
      </w:r>
      <w:r w:rsidR="00431B87">
        <w:fldChar w:fldCharType="end"/>
      </w:r>
      <w:r w:rsidRPr="00CC3A3B">
        <w:rPr>
          <w:rFonts w:ascii="SimSun" w:hAnsi="SimSun"/>
        </w:rPr>
        <w:t>的第十二场开放论坛</w:t>
      </w:r>
      <w:r w:rsidRPr="00CC3A3B">
        <w:rPr>
          <w:rFonts w:ascii="SimSun" w:hAnsi="SimSun"/>
          <w:iCs/>
        </w:rPr>
        <w:t>。</w:t>
      </w:r>
    </w:p>
    <w:p w14:paraId="0D3110F8" w14:textId="3EE2F0D2"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rPr>
        <w:t>2025年，该部门继续与非政府组织和行业利益攸关方合作。其在这方面的工作包括于2025年7月组织并举办了由总干事主持的</w:t>
      </w:r>
      <w:r w:rsidRPr="00F41415">
        <w:rPr>
          <w:rFonts w:ascii="KaiTi" w:eastAsia="KaiTi" w:hAnsi="KaiTi"/>
        </w:rPr>
        <w:t>产权组织-非政府组织利益攸关方年度对话会</w:t>
      </w:r>
      <w:r w:rsidRPr="00CC3A3B">
        <w:rPr>
          <w:rFonts w:ascii="SimSun" w:hAnsi="SimSun"/>
        </w:rPr>
        <w:t>。</w:t>
      </w:r>
      <w:r w:rsidRPr="00CC3A3B">
        <w:rPr>
          <w:rFonts w:ascii="SimSun" w:hAnsi="SimSun"/>
          <w:iCs/>
        </w:rPr>
        <w:t>来自全球68个非政府组织和行业组织的代表参加了这次线下圆桌会议。会议为就与知识产权有关的关键问题交换意见提供了平台，体现了产权组织对作为全球知识产权生态系统中利益攸关方的非政府组织的重视，以及对采用多方利益攸关方方法的承诺。在整个本报告年度，该部门还在产权组织总部接待了8个非政府组织和行业代表团，就广泛的知识产权问题进行了深入讨论，所有这些讨论都包括与发展议程相关的主题，并提供了为支持发展议程而开展的合作努力的最新情况。</w:t>
      </w:r>
    </w:p>
    <w:p w14:paraId="2E64B6B6" w14:textId="77777777" w:rsidR="00431B87" w:rsidRPr="00CC3A3B" w:rsidRDefault="007C0FFF">
      <w:pPr>
        <w:pStyle w:val="Heading2"/>
        <w:spacing w:before="240" w:after="120"/>
        <w:rPr>
          <w:rFonts w:hAnsi="SimSun"/>
          <w:b w:val="0"/>
          <w:bCs w:val="0"/>
        </w:rPr>
      </w:pPr>
      <w:r w:rsidRPr="00CC3A3B">
        <w:rPr>
          <w:rFonts w:hAnsi="SimSun"/>
          <w:bCs w:val="0"/>
          <w:caps w:val="0"/>
        </w:rPr>
        <w:lastRenderedPageBreak/>
        <w:t>知识产权与青年</w:t>
      </w:r>
    </w:p>
    <w:p w14:paraId="68C23BEE" w14:textId="0EE0C9C8"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2025年，产权组织继续实施</w:t>
      </w:r>
      <w:r w:rsidRPr="00CC3A3B">
        <w:fldChar w:fldCharType="begin"/>
      </w:r>
      <w:r w:rsidRPr="00CC3A3B">
        <w:rPr>
          <w:rFonts w:ascii="SimSun" w:hAnsi="SimSun"/>
        </w:rPr>
        <w:instrText xml:space="preserve"> HYPERLINK "https://www.wipo.int/publications/en/details.jsp?id=4741" </w:instrText>
      </w:r>
      <w:r w:rsidRPr="00CC3A3B">
        <w:fldChar w:fldCharType="separate"/>
      </w:r>
      <w:r w:rsidRPr="00CC3A3B">
        <w:rPr>
          <w:rStyle w:val="Hyperlink"/>
          <w:rFonts w:ascii="SimSun" w:hAnsi="SimSun"/>
        </w:rPr>
        <w:t>知识产权青年赋能战略（IP-YES!）</w:t>
      </w:r>
      <w:r w:rsidRPr="00CC3A3B">
        <w:rPr>
          <w:rStyle w:val="Hyperlink"/>
          <w:rFonts w:ascii="SimSun" w:hAnsi="SimSun"/>
        </w:rPr>
        <w:fldChar w:fldCharType="end"/>
      </w:r>
      <w:r w:rsidRPr="00CC3A3B">
        <w:rPr>
          <w:rFonts w:ascii="SimSun" w:hAnsi="SimSun"/>
        </w:rPr>
        <w:t>，该战略是指导本组织开展青年参与工作的专项框架。IP-YES!仍然重点关注三个关键行动领域：（</w:t>
      </w:r>
      <w:proofErr w:type="spellStart"/>
      <w:r w:rsidRPr="00CC3A3B">
        <w:rPr>
          <w:rFonts w:ascii="SimSun" w:hAnsi="SimSun"/>
        </w:rPr>
        <w:t>i</w:t>
      </w:r>
      <w:proofErr w:type="spellEnd"/>
      <w:r w:rsidRPr="00CC3A3B">
        <w:rPr>
          <w:rFonts w:ascii="SimSun" w:hAnsi="SimSun"/>
        </w:rPr>
        <w:t>）激发激情：让知识产权更贴近青年，并促进青年主导的创新和创造；（ii）培养技能：为青年提供必要的知识产权教育、培训、知识和技能；和（iii）增强行动能力：为青年创造有意义的机会，使他们能够运用所学知识，在自己感兴趣的领域取得成功。在此背景下，本报告年度的实施重点包括首届</w:t>
      </w:r>
      <w:r w:rsidR="00431B87">
        <w:fldChar w:fldCharType="begin"/>
      </w:r>
      <w:r w:rsidR="00431B87">
        <w:instrText>HYPERLINK "https://www.wipo.int/en/web/youth-engagement/w/news/2025/youth-legal-talent-shines-at-wipo-s-inaugural-ip-moot-court-competition"</w:instrText>
      </w:r>
      <w:r w:rsidR="00431B87">
        <w:fldChar w:fldCharType="separate"/>
      </w:r>
      <w:r w:rsidR="00431B87" w:rsidRPr="00F41415">
        <w:rPr>
          <w:rStyle w:val="Hyperlink"/>
          <w:rFonts w:ascii="KaiTi" w:eastAsia="KaiTi" w:hAnsi="KaiTi"/>
        </w:rPr>
        <w:t>产权组织知识产权模拟法庭竞赛</w:t>
      </w:r>
      <w:r w:rsidR="00431B87">
        <w:fldChar w:fldCharType="end"/>
      </w:r>
      <w:r w:rsidRPr="00CC3A3B">
        <w:rPr>
          <w:rFonts w:ascii="SimSun" w:hAnsi="SimSun"/>
        </w:rPr>
        <w:t>，该竞赛使35岁以下的大学生能够加强其知识产权法律知识、提升辩护技能和拓展全球专业网络，从而为未来以创新为动力、具有知识产权意识的法律专业人员的能力建设做出贡献。共有来自各区域15个国家的17支大学代表队参加了线上和线下口头辩论环节。产权组织还于2025年10月举办了首次</w:t>
      </w:r>
      <w:r w:rsidRPr="00F41415">
        <w:rPr>
          <w:rFonts w:ascii="KaiTi" w:eastAsia="KaiTi" w:hAnsi="KaiTi"/>
        </w:rPr>
        <w:t>“</w:t>
      </w:r>
      <w:hyperlink r:id="rId58" w:history="1">
        <w:r w:rsidR="00431B87" w:rsidRPr="00F41415">
          <w:rPr>
            <w:rStyle w:val="Hyperlink"/>
            <w:rFonts w:ascii="KaiTi" w:eastAsia="KaiTi" w:hAnsi="KaiTi"/>
          </w:rPr>
          <w:t>下一代的知识产权游戏开发马拉松</w:t>
        </w:r>
      </w:hyperlink>
      <w:r w:rsidRPr="00F41415">
        <w:rPr>
          <w:rFonts w:ascii="KaiTi" w:eastAsia="KaiTi" w:hAnsi="KaiTi"/>
        </w:rPr>
        <w:t>”</w:t>
      </w:r>
      <w:r w:rsidRPr="00CC3A3B">
        <w:rPr>
          <w:rFonts w:ascii="SimSun" w:hAnsi="SimSun"/>
        </w:rPr>
        <w:t>，来自超过62个国家的15至35岁的年轻游戏开发者参加了竞赛，在学习知识产权如何为创意和商业化提供支持的同时，设计可授权游戏。还通过与国际贸易中心（ITC）、国际移民组织（IOM）和联合国贸易和发展会议（贸发会议）合作等方式，利用现有的多方利益攸关方伙伴关系，确保广泛覆盖和包容非洲、亚洲、最不发达国家、拉丁美洲和其他代表性不足区域的青年。</w:t>
      </w:r>
    </w:p>
    <w:p w14:paraId="7E82152A" w14:textId="0FBA8940" w:rsidR="00431B87" w:rsidRPr="00CC3A3B" w:rsidRDefault="007C0FFF">
      <w:pPr>
        <w:pStyle w:val="Heading2"/>
        <w:spacing w:before="240" w:after="120"/>
        <w:rPr>
          <w:rFonts w:hAnsi="SimSun"/>
          <w:b w:val="0"/>
          <w:bCs w:val="0"/>
        </w:rPr>
      </w:pPr>
      <w:r w:rsidRPr="00CC3A3B">
        <w:rPr>
          <w:rFonts w:hAnsi="SimSun"/>
          <w:bCs w:val="0"/>
          <w:caps w:val="0"/>
        </w:rPr>
        <w:t>WIPO GREEN</w:t>
      </w:r>
    </w:p>
    <w:p w14:paraId="5F72E830" w14:textId="67A21BD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2025年，WIPO GREEN将继续作为以解决方案为导向的全球平台，支持技术转让和创新，以应对环境挑战。WIPO GREEN数据库是一个免费的全球绿色技术和需求目录，目前包含140,000多个技术解决方案和需求，自建立以来已为网络成员之间的1,000多次联系提供了便利。通过将技术提供方和需求方（包括来自发展中国家的利益攸关方）联系起来，该平台利用知识产权推动发展，并通过提供实用的、可检索的环境相关技术信息，促进能力建设和意识提升。</w:t>
      </w:r>
    </w:p>
    <w:p w14:paraId="5642640F" w14:textId="086E2350"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在本报告年度，产权组织在</w:t>
      </w:r>
      <w:r w:rsidRPr="00CC3A3B">
        <w:rPr>
          <w:rFonts w:ascii="SimSun" w:hAnsi="SimSun"/>
          <w:iCs/>
        </w:rPr>
        <w:t>2025年11月于巴西举行的《联合国气候变化框架公约》缔约方会议第三十次会议上，</w:t>
      </w:r>
      <w:r w:rsidRPr="00CC3A3B">
        <w:rPr>
          <w:rFonts w:ascii="SimSun" w:hAnsi="SimSun"/>
          <w:szCs w:val="22"/>
        </w:rPr>
        <w:t>推出了</w:t>
      </w:r>
      <w:r w:rsidRPr="00CC3A3B">
        <w:rPr>
          <w:rFonts w:ascii="SimSun" w:hAnsi="SimSun"/>
          <w:iCs/>
        </w:rPr>
        <w:t>第四版</w:t>
      </w:r>
      <w:hyperlink r:id="rId59" w:history="1">
        <w:r w:rsidR="00431B87" w:rsidRPr="00CC3A3B">
          <w:rPr>
            <w:rStyle w:val="Hyperlink"/>
            <w:rFonts w:ascii="SimSun" w:hAnsi="SimSun"/>
            <w:iCs/>
          </w:rPr>
          <w:t>《绿色技术手册：气候灾害应对方案》</w:t>
        </w:r>
      </w:hyperlink>
      <w:r w:rsidR="00F41415" w:rsidRPr="000A3A50">
        <w:rPr>
          <w:rFonts w:ascii="SimSun" w:hAnsi="SimSun" w:hint="eastAsia"/>
        </w:rPr>
        <w:t>。</w:t>
      </w:r>
      <w:r w:rsidRPr="000A3A50">
        <w:rPr>
          <w:rFonts w:ascii="SimSun" w:hAnsi="SimSun"/>
          <w:iCs/>
        </w:rPr>
        <w:t>该</w:t>
      </w:r>
      <w:r w:rsidRPr="00CC3A3B">
        <w:rPr>
          <w:rFonts w:ascii="SimSun" w:hAnsi="SimSun"/>
          <w:iCs/>
        </w:rPr>
        <w:t>出版物是与气候技术中心和网络（CTCN）及埃及科学研究与技术学院（ASRT）合作编写的，重点介绍了在有效的知识产权系统支持下，创新如何改变备灾、救灾和灾后恢复工作。此外，在日本特许厅（JPO）的支持下，产权组织在日本大阪举办的2025年</w:t>
      </w:r>
      <w:proofErr w:type="gramStart"/>
      <w:r w:rsidRPr="00CC3A3B">
        <w:rPr>
          <w:rFonts w:ascii="SimSun" w:hAnsi="SimSun"/>
          <w:iCs/>
        </w:rPr>
        <w:t>世</w:t>
      </w:r>
      <w:proofErr w:type="gramEnd"/>
      <w:r w:rsidRPr="00CC3A3B">
        <w:rPr>
          <w:rFonts w:ascii="SimSun" w:hAnsi="SimSun"/>
          <w:iCs/>
        </w:rPr>
        <w:t>博会上推出了</w:t>
      </w:r>
      <w:r w:rsidR="00F41415" w:rsidRPr="00CC3A3B">
        <w:rPr>
          <w:rFonts w:ascii="SimSun" w:hAnsi="SimSun"/>
          <w:szCs w:val="22"/>
        </w:rPr>
        <w:fldChar w:fldCharType="begin"/>
      </w:r>
      <w:r w:rsidR="00F41415" w:rsidRPr="00CC3A3B">
        <w:rPr>
          <w:rFonts w:ascii="SimSun" w:hAnsi="SimSun"/>
          <w:szCs w:val="22"/>
        </w:rPr>
        <w:instrText>HYPERLINK "https://www.wipo.int/web-publications/green-technology-book-expo-edition/en/index.html"</w:instrText>
      </w:r>
      <w:r w:rsidR="00F41415" w:rsidRPr="00CC3A3B">
        <w:rPr>
          <w:rFonts w:ascii="SimSun" w:hAnsi="SimSun"/>
          <w:szCs w:val="22"/>
        </w:rPr>
      </w:r>
      <w:r w:rsidR="00F41415" w:rsidRPr="00CC3A3B">
        <w:rPr>
          <w:rFonts w:ascii="SimSun" w:hAnsi="SimSun"/>
          <w:szCs w:val="22"/>
        </w:rPr>
        <w:fldChar w:fldCharType="separate"/>
      </w:r>
      <w:r w:rsidRPr="00CC3A3B">
        <w:rPr>
          <w:rStyle w:val="Hyperlink"/>
          <w:rFonts w:ascii="SimSun" w:hAnsi="SimSun"/>
          <w:szCs w:val="22"/>
        </w:rPr>
        <w:t>《绿色技术手册世博版：亚太地区应对气候变化的能源解决方案》</w:t>
      </w:r>
      <w:r w:rsidR="00F41415" w:rsidRPr="00CC3A3B">
        <w:rPr>
          <w:rFonts w:ascii="SimSun" w:hAnsi="SimSun"/>
          <w:szCs w:val="22"/>
        </w:rPr>
        <w:fldChar w:fldCharType="end"/>
      </w:r>
      <w:r w:rsidRPr="00CC3A3B">
        <w:rPr>
          <w:rFonts w:ascii="SimSun" w:hAnsi="SimSun"/>
          <w:szCs w:val="22"/>
        </w:rPr>
        <w:t>。该手册展示了来自世界各地的200多项创新绿色技术，强调实用、可扩展的能源解决方案，并重点关注应对全球可持续发展挑战，尤其是亚太地区的挑战。《绿色技术手册》继续吸引全球的浓厚兴趣，经记录，该手册获得了主要来自发展中国家的超过180万名唯一身份访客和超过120,000次下载，从而帮助提高了认识和适应能力。</w:t>
      </w:r>
    </w:p>
    <w:p w14:paraId="4C057F7F" w14:textId="40F8515A" w:rsidR="00431B87" w:rsidRPr="00CC3A3B" w:rsidRDefault="00431B87" w:rsidP="0047119F">
      <w:pPr>
        <w:pStyle w:val="ListParagraph"/>
        <w:numPr>
          <w:ilvl w:val="0"/>
          <w:numId w:val="4"/>
        </w:numPr>
        <w:spacing w:afterLines="50" w:after="120" w:line="340" w:lineRule="atLeast"/>
        <w:ind w:left="0" w:firstLine="0"/>
        <w:contextualSpacing w:val="0"/>
        <w:jc w:val="both"/>
        <w:rPr>
          <w:rFonts w:ascii="SimSun" w:hAnsi="SimSun"/>
          <w:iCs/>
        </w:rPr>
      </w:pPr>
      <w:hyperlink r:id="rId60" w:history="1">
        <w:r w:rsidRPr="00CC3A3B">
          <w:rPr>
            <w:rStyle w:val="Hyperlink"/>
            <w:rFonts w:ascii="SimSun" w:hAnsi="SimSun"/>
          </w:rPr>
          <w:t>WIPO GREEN加速项目</w:t>
        </w:r>
      </w:hyperlink>
      <w:r w:rsidR="007C0FFF" w:rsidRPr="00CC3A3B">
        <w:rPr>
          <w:rFonts w:ascii="SimSun" w:hAnsi="SimSun"/>
        </w:rPr>
        <w:t>仍然</w:t>
      </w:r>
      <w:r w:rsidR="007C0FFF" w:rsidRPr="00CC3A3B">
        <w:rPr>
          <w:rFonts w:ascii="SimSun" w:hAnsi="SimSun"/>
          <w:szCs w:val="22"/>
        </w:rPr>
        <w:t>是在区域和国家层面将创新转化为实际成果的核心机制。</w:t>
      </w:r>
      <w:r w:rsidR="007C0FFF" w:rsidRPr="00CC3A3B">
        <w:rPr>
          <w:rFonts w:ascii="SimSun" w:hAnsi="SimSun"/>
          <w:iCs/>
        </w:rPr>
        <w:t>这些项目重点围绕特定地理区域或技术领域，提供者和寻求者通过项目建立重要联系，促成绿色技术的部署或转让，产生有关绿色技术领域的知识，并为获得潜在资金、法律咨询以及当地和国际商业网络提供途径</w:t>
      </w:r>
      <w:r w:rsidR="007C0FFF" w:rsidRPr="00CC3A3B">
        <w:rPr>
          <w:rFonts w:ascii="SimSun" w:hAnsi="SimSun"/>
        </w:rPr>
        <w:t>。</w:t>
      </w:r>
      <w:r w:rsidR="007C0FFF" w:rsidRPr="00CC3A3B">
        <w:rPr>
          <w:rFonts w:ascii="SimSun" w:hAnsi="SimSun"/>
          <w:szCs w:val="22"/>
        </w:rPr>
        <w:t>在拉丁美洲，WIPO GREEN继续实施其加速项目，该项目是与阿根廷、巴西、智利和秘鲁的国家知识产权局和政府合作伙伴共同实施的，并得到了日本信托基金的支持。该项目在2025年推进了其最新阶段，更加注重牵线搭桥，累计达成402项技术解决方案和207项需求，</w:t>
      </w:r>
      <w:r w:rsidR="007C0FFF" w:rsidRPr="00CC3A3B">
        <w:rPr>
          <w:rStyle w:val="FootnoteReference"/>
          <w:rFonts w:ascii="SimSun" w:hAnsi="SimSun"/>
          <w:szCs w:val="22"/>
        </w:rPr>
        <w:footnoteReference w:id="42"/>
      </w:r>
      <w:r w:rsidR="007C0FFF" w:rsidRPr="00CC3A3B">
        <w:rPr>
          <w:rFonts w:ascii="SimSun" w:hAnsi="SimSun"/>
          <w:szCs w:val="22"/>
        </w:rPr>
        <w:t>在本报告所述年度成功促成26次牵线搭桥和31次联系。WIPO GREEN还在两个国家继续开展加速项目：在乌拉圭，推广气候智能型技术，减少畜牧生产中的排放；在印度，安得拉邦加速碳中和粮</w:t>
      </w:r>
      <w:r w:rsidR="007C0FFF" w:rsidRPr="00CC3A3B">
        <w:rPr>
          <w:rFonts w:ascii="SimSun" w:hAnsi="SimSun"/>
          <w:szCs w:val="22"/>
        </w:rPr>
        <w:lastRenderedPageBreak/>
        <w:t>食生产项目帮助确定了40项技术解决方案和36项符合当地农业条件的需求。在亚太地区，在老挝人民民主共和国启动了一个新的加速项目，重点关注</w:t>
      </w:r>
      <w:r w:rsidR="007C0FFF" w:rsidRPr="00CC3A3B">
        <w:rPr>
          <w:rFonts w:ascii="SimSun" w:hAnsi="SimSun"/>
        </w:rPr>
        <w:t>三个领域：（</w:t>
      </w:r>
      <w:proofErr w:type="spellStart"/>
      <w:r w:rsidR="007C0FFF" w:rsidRPr="00CC3A3B">
        <w:rPr>
          <w:rFonts w:ascii="SimSun" w:hAnsi="SimSun"/>
        </w:rPr>
        <w:t>i</w:t>
      </w:r>
      <w:proofErr w:type="spellEnd"/>
      <w:r w:rsidR="007C0FFF" w:rsidRPr="00CC3A3B">
        <w:rPr>
          <w:rFonts w:ascii="SimSun" w:hAnsi="SimSun"/>
        </w:rPr>
        <w:t>）以气候智能型农业解决方案支持农民；（ii）协助咖啡公司应对生产和加工过程中的环境挑战；和（iii）探索营销机会，满足消费者对可持续产品日益增长的需求。</w:t>
      </w:r>
      <w:r w:rsidR="007C0FFF" w:rsidRPr="00CC3A3B">
        <w:rPr>
          <w:rFonts w:ascii="SimSun" w:hAnsi="SimSun"/>
          <w:szCs w:val="22"/>
        </w:rPr>
        <w:t>截至2025年底，已确定了22项技术解决方案和13项需求。与此同时，正在中国开展的项目继续解决与能源、水、污染和废物管理有关的城市环境需求，确定了69项优先需求，搜集了超过103项绿色技术解决方案，并促成了4次牵线搭桥和16次联系。</w:t>
      </w:r>
      <w:r w:rsidR="007C0FFF" w:rsidRPr="00CC3A3B">
        <w:rPr>
          <w:rStyle w:val="FootnoteReference"/>
          <w:rFonts w:ascii="SimSun" w:hAnsi="SimSun"/>
          <w:szCs w:val="22"/>
        </w:rPr>
        <w:footnoteReference w:id="43"/>
      </w:r>
      <w:r w:rsidR="007C0FFF" w:rsidRPr="00CC3A3B">
        <w:rPr>
          <w:rFonts w:ascii="SimSun" w:hAnsi="SimSun"/>
          <w:szCs w:val="22"/>
        </w:rPr>
        <w:t>在印度尼西亚，WIPO GREEN继续开展减少棕榈油厂废水（POME）甲烷排放的工作，包括在2025年启动一项已确定解决方案的试点实施工作，并有26项技术解决方案和19项需求上传到</w:t>
      </w:r>
      <w:r w:rsidR="007C0FFF" w:rsidRPr="00CC3A3B">
        <w:fldChar w:fldCharType="begin"/>
      </w:r>
      <w:r w:rsidR="007C0FFF" w:rsidRPr="00CC3A3B">
        <w:rPr>
          <w:rFonts w:ascii="SimSun" w:hAnsi="SimSun"/>
        </w:rPr>
        <w:instrText xml:space="preserve"> HYPERLINK "https://wipogreen.wipo.int/wipogreen-database/search?pagination.page=0&amp;pagination.size=10&amp;sort.0.field=CREATED_AT&amp;sort.0.direction=DESC&amp;queryFilters.0.field=COLLECTION&amp;queryFilters.0.value=23951" </w:instrText>
      </w:r>
      <w:r w:rsidR="007C0FFF" w:rsidRPr="00CC3A3B">
        <w:fldChar w:fldCharType="separate"/>
      </w:r>
      <w:r w:rsidR="007C0FFF" w:rsidRPr="00CC3A3B">
        <w:rPr>
          <w:rStyle w:val="Hyperlink"/>
          <w:rFonts w:ascii="SimSun" w:hAnsi="SimSun"/>
          <w:szCs w:val="22"/>
        </w:rPr>
        <w:t>WIPO GREEN数据库</w:t>
      </w:r>
      <w:r w:rsidR="007C0FFF" w:rsidRPr="00CC3A3B">
        <w:rPr>
          <w:rStyle w:val="Hyperlink"/>
          <w:rFonts w:ascii="SimSun" w:hAnsi="SimSun"/>
          <w:szCs w:val="22"/>
        </w:rPr>
        <w:fldChar w:fldCharType="end"/>
      </w:r>
      <w:r w:rsidR="007C0FFF" w:rsidRPr="00CC3A3B">
        <w:rPr>
          <w:rFonts w:ascii="SimSun" w:hAnsi="SimSun"/>
          <w:szCs w:val="22"/>
        </w:rPr>
        <w:t>。</w:t>
      </w:r>
    </w:p>
    <w:p w14:paraId="09F90222" w14:textId="73C05880"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作为对该部门工作的补充，</w:t>
      </w:r>
      <w:r w:rsidRPr="00CC3A3B">
        <w:fldChar w:fldCharType="begin"/>
      </w:r>
      <w:r w:rsidRPr="00CC3A3B">
        <w:rPr>
          <w:rFonts w:ascii="SimSun" w:hAnsi="SimSun"/>
        </w:rPr>
        <w:instrText xml:space="preserve"> HYPERLINK "https://www3.wipo.int/wipogreen/en/ipo-green/" </w:instrText>
      </w:r>
      <w:r w:rsidRPr="00CC3A3B">
        <w:fldChar w:fldCharType="separate"/>
      </w:r>
      <w:r w:rsidRPr="00CC3A3B">
        <w:rPr>
          <w:rStyle w:val="Hyperlink"/>
          <w:rFonts w:ascii="SimSun" w:hAnsi="SimSun"/>
          <w:szCs w:val="22"/>
        </w:rPr>
        <w:t>IPO GREEN</w:t>
      </w:r>
      <w:r w:rsidRPr="00CC3A3B">
        <w:rPr>
          <w:rStyle w:val="Hyperlink"/>
          <w:rFonts w:ascii="SimSun" w:hAnsi="SimSun"/>
          <w:szCs w:val="22"/>
        </w:rPr>
        <w:fldChar w:fldCharType="end"/>
      </w:r>
      <w:r w:rsidRPr="00CC3A3B">
        <w:rPr>
          <w:rFonts w:ascii="SimSun" w:hAnsi="SimSun"/>
          <w:szCs w:val="22"/>
        </w:rPr>
        <w:t>举措继续支持知识产权</w:t>
      </w:r>
      <w:proofErr w:type="gramStart"/>
      <w:r w:rsidRPr="00CC3A3B">
        <w:rPr>
          <w:rFonts w:ascii="SimSun" w:hAnsi="SimSun"/>
          <w:szCs w:val="22"/>
        </w:rPr>
        <w:t>局能力</w:t>
      </w:r>
      <w:proofErr w:type="gramEnd"/>
      <w:r w:rsidRPr="00CC3A3B">
        <w:rPr>
          <w:rFonts w:ascii="SimSun" w:hAnsi="SimSun"/>
          <w:szCs w:val="22"/>
        </w:rPr>
        <w:t>建设和同行学习。通过研究和分析，该举措就知识产权局如何将可持续性因素纳入其政策和服务提出了见解。截至2025年底，</w:t>
      </w:r>
      <w:r w:rsidRPr="00CC3A3B">
        <w:fldChar w:fldCharType="begin"/>
      </w:r>
      <w:r w:rsidRPr="00CC3A3B">
        <w:rPr>
          <w:rFonts w:ascii="SimSun" w:hAnsi="SimSun"/>
        </w:rPr>
        <w:instrText xml:space="preserve"> HYPERLINK "https://c.connectedviews.com/01/Search/WIPOwebinars?search=ipogreen" </w:instrText>
      </w:r>
      <w:r w:rsidRPr="00CC3A3B">
        <w:fldChar w:fldCharType="separate"/>
      </w:r>
      <w:r w:rsidRPr="00CC3A3B">
        <w:rPr>
          <w:rStyle w:val="Hyperlink"/>
          <w:rFonts w:ascii="SimSun" w:hAnsi="SimSun"/>
          <w:szCs w:val="22"/>
        </w:rPr>
        <w:t>IPO GREEN网络研讨会系列</w:t>
      </w:r>
      <w:r w:rsidRPr="00CC3A3B">
        <w:rPr>
          <w:rStyle w:val="Hyperlink"/>
          <w:rFonts w:ascii="SimSun" w:hAnsi="SimSun"/>
          <w:szCs w:val="22"/>
        </w:rPr>
        <w:fldChar w:fldCharType="end"/>
      </w:r>
      <w:r w:rsidRPr="00CC3A3B">
        <w:rPr>
          <w:rFonts w:ascii="SimSun" w:hAnsi="SimSun"/>
          <w:szCs w:val="22"/>
        </w:rPr>
        <w:t>已举办了18次网络研讨会，并一直是全球知识产权局分享实施可持续发展相关举措的经验和良好做法的平台。</w:t>
      </w:r>
    </w:p>
    <w:p w14:paraId="30D38168" w14:textId="79F4F07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WIPO GREEN的影响力通过不断扩大的合作伙伴网络进一步增强，该网络在2025年由来自政府机构、政府间组织、学术界和从小型企业到跨国公司的</w:t>
      </w:r>
      <w:r w:rsidRPr="00CC3A3B">
        <w:fldChar w:fldCharType="begin"/>
      </w:r>
      <w:r w:rsidRPr="00CC3A3B">
        <w:rPr>
          <w:rFonts w:ascii="SimSun" w:hAnsi="SimSun"/>
        </w:rPr>
        <w:instrText xml:space="preserve"> HYPERLINK "https://www3.wipo.int/wipogreen/en/partners/" </w:instrText>
      </w:r>
      <w:r w:rsidRPr="00CC3A3B">
        <w:fldChar w:fldCharType="separate"/>
      </w:r>
      <w:r w:rsidRPr="00CC3A3B">
        <w:rPr>
          <w:rStyle w:val="Hyperlink"/>
          <w:rFonts w:ascii="SimSun" w:hAnsi="SimSun"/>
          <w:szCs w:val="22"/>
        </w:rPr>
        <w:t>160多个组织</w:t>
      </w:r>
      <w:r w:rsidRPr="00CC3A3B">
        <w:rPr>
          <w:rStyle w:val="Hyperlink"/>
          <w:rFonts w:ascii="SimSun" w:hAnsi="SimSun"/>
          <w:szCs w:val="22"/>
        </w:rPr>
        <w:fldChar w:fldCharType="end"/>
      </w:r>
      <w:r w:rsidRPr="00CC3A3B">
        <w:rPr>
          <w:rFonts w:ascii="SimSun" w:hAnsi="SimSun"/>
        </w:rPr>
        <w:t>组成</w:t>
      </w:r>
      <w:r w:rsidRPr="00CC3A3B">
        <w:rPr>
          <w:rFonts w:ascii="SimSun" w:hAnsi="SimSun"/>
          <w:szCs w:val="22"/>
        </w:rPr>
        <w:t>。2025年，WIPO GREEN大使计划规模扩大，通过动员可持续发展领军人物在全球范围内推广绿色技术和伙伴关系，加强了外联与合作。此外，WIPO GREEN还支持在阿尔及利亚启动绿色技术TISC网络，旨在加快当地绿色创新的部署，支持知识产权驱动的技术转让。</w:t>
      </w:r>
      <w:r w:rsidRPr="00CC3A3B">
        <w:rPr>
          <w:rStyle w:val="FootnoteReference"/>
          <w:rFonts w:ascii="SimSun" w:hAnsi="SimSun"/>
          <w:szCs w:val="22"/>
        </w:rPr>
        <w:footnoteReference w:id="44"/>
      </w:r>
      <w:r w:rsidRPr="00CC3A3B">
        <w:rPr>
          <w:rFonts w:ascii="SimSun" w:hAnsi="SimSun"/>
          <w:szCs w:val="22"/>
        </w:rPr>
        <w:t>最后，在本报告年度，WIPO GREEN出版了</w:t>
      </w:r>
      <w:r w:rsidRPr="00CC3A3B">
        <w:fldChar w:fldCharType="begin"/>
      </w:r>
      <w:r w:rsidRPr="00CC3A3B">
        <w:rPr>
          <w:rFonts w:ascii="SimSun" w:hAnsi="SimSun"/>
        </w:rPr>
        <w:instrText xml:space="preserve"> HYPERLINK "https://www.wipo.int/web-publications/sustainable-fashion-technologies-stitching-sustainability-into-style/en/index.html" </w:instrText>
      </w:r>
      <w:r w:rsidRPr="00CC3A3B">
        <w:fldChar w:fldCharType="separate"/>
      </w:r>
      <w:r w:rsidRPr="00CC3A3B">
        <w:rPr>
          <w:rStyle w:val="Hyperlink"/>
          <w:rFonts w:ascii="SimSun" w:hAnsi="SimSun"/>
          <w:szCs w:val="22"/>
        </w:rPr>
        <w:t>《可持续时装技术：将可持续性融入时尚》</w:t>
      </w:r>
      <w:r w:rsidRPr="00CC3A3B">
        <w:rPr>
          <w:rStyle w:val="Hyperlink"/>
          <w:rFonts w:ascii="SimSun" w:hAnsi="SimSun"/>
          <w:szCs w:val="22"/>
        </w:rPr>
        <w:fldChar w:fldCharType="end"/>
      </w:r>
      <w:r w:rsidRPr="00CC3A3B">
        <w:rPr>
          <w:rFonts w:ascii="SimSun" w:hAnsi="SimSun"/>
          <w:szCs w:val="22"/>
        </w:rPr>
        <w:t>，这是一份新</w:t>
      </w:r>
      <w:r w:rsidRPr="00CC3A3B">
        <w:rPr>
          <w:rFonts w:ascii="SimSun" w:hAnsi="SimSun"/>
        </w:rPr>
        <w:t>技术</w:t>
      </w:r>
      <w:r w:rsidRPr="00CC3A3B">
        <w:rPr>
          <w:rFonts w:ascii="SimSun" w:hAnsi="SimSun"/>
          <w:szCs w:val="22"/>
        </w:rPr>
        <w:t>报告</w:t>
      </w:r>
      <w:r w:rsidRPr="00CC3A3B">
        <w:rPr>
          <w:rFonts w:ascii="SimSun" w:hAnsi="SimSun"/>
        </w:rPr>
        <w:t>，重点介绍时装产业对环境的影响，以及在重塑其供应链未来发展的绿色技术。超过190项与可持续纺织品有关的技术解决方案已上传至WIPO GREEN数据库。</w:t>
      </w:r>
      <w:r w:rsidRPr="00CC3A3B">
        <w:rPr>
          <w:rStyle w:val="FootnoteReference"/>
          <w:rFonts w:ascii="SimSun" w:hAnsi="SimSun"/>
        </w:rPr>
        <w:footnoteReference w:id="45"/>
      </w:r>
    </w:p>
    <w:p w14:paraId="3D184F51" w14:textId="77777777" w:rsidR="00431B87" w:rsidRPr="00CC3A3B" w:rsidRDefault="007C0FFF">
      <w:pPr>
        <w:pStyle w:val="Heading2"/>
        <w:spacing w:before="240" w:after="120"/>
        <w:rPr>
          <w:rFonts w:hAnsi="SimSun"/>
          <w:b w:val="0"/>
          <w:bCs w:val="0"/>
        </w:rPr>
      </w:pPr>
      <w:r w:rsidRPr="00CC3A3B">
        <w:rPr>
          <w:rFonts w:hAnsi="SimSun"/>
          <w:bCs w:val="0"/>
          <w:caps w:val="0"/>
        </w:rPr>
        <w:t>全球卫生</w:t>
      </w:r>
    </w:p>
    <w:p w14:paraId="68A7BCC7" w14:textId="4CA3D49E"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2025年，产权组织通过启动和实施</w:t>
      </w:r>
      <w:r w:rsidRPr="00325BA9">
        <w:fldChar w:fldCharType="begin"/>
      </w:r>
      <w:r w:rsidRPr="00325BA9">
        <w:rPr>
          <w:rFonts w:ascii="KaiTi" w:eastAsia="KaiTi" w:hAnsi="KaiTi"/>
        </w:rPr>
        <w:instrText xml:space="preserve"> HYPERLINK "https://www.wipo.int/en/web/global-health/w/news/2025/wipo-launches-centre-of-excellence-to-support-medical-innovation-and-manufacturing-in-developing-countries" </w:instrText>
      </w:r>
      <w:r w:rsidRPr="00325BA9">
        <w:fldChar w:fldCharType="separate"/>
      </w:r>
      <w:r w:rsidRPr="00325BA9">
        <w:rPr>
          <w:rStyle w:val="Hyperlink"/>
          <w:rFonts w:ascii="KaiTi" w:eastAsia="KaiTi" w:hAnsi="KaiTi"/>
        </w:rPr>
        <w:t>产权组织医疗创新与制造知识产权卓越中心（</w:t>
      </w:r>
      <w:proofErr w:type="spellStart"/>
      <w:r w:rsidRPr="00325BA9">
        <w:rPr>
          <w:rStyle w:val="Hyperlink"/>
          <w:rFonts w:ascii="KaiTi" w:eastAsia="KaiTi" w:hAnsi="KaiTi"/>
        </w:rPr>
        <w:t>CoE</w:t>
      </w:r>
      <w:proofErr w:type="spellEnd"/>
      <w:r w:rsidRPr="00325BA9">
        <w:rPr>
          <w:rStyle w:val="Hyperlink"/>
          <w:rFonts w:ascii="KaiTi" w:eastAsia="KaiTi" w:hAnsi="KaiTi"/>
        </w:rPr>
        <w:t>）</w:t>
      </w:r>
      <w:r w:rsidRPr="00325BA9">
        <w:rPr>
          <w:rStyle w:val="Hyperlink"/>
          <w:rFonts w:ascii="KaiTi" w:eastAsia="KaiTi" w:hAnsi="KaiTi"/>
        </w:rPr>
        <w:fldChar w:fldCharType="end"/>
      </w:r>
      <w:r w:rsidRPr="00CC3A3B">
        <w:rPr>
          <w:rFonts w:ascii="SimSun" w:hAnsi="SimSun"/>
        </w:rPr>
        <w:t>，这是一项旨在加强发展中国家医疗创新与制造区域能力的产权组织全组织倡议，进一步推进了其在知识产权、创新和公共卫生交叉领域的工作。该卓越中心与各国政府、大学、产业界和国际伙伴合作，通过量身定制的知识产权战略、能力建设和技术转让支持，促进具有复原力的创新生态系统。在本报告年度，与相关国际和区域组织合作开展的全球和区域培训活动覆盖了非洲、亚洲和拉丁美洲的700多个医疗制造利益攸关方。</w:t>
      </w:r>
      <w:r w:rsidRPr="00CC3A3B">
        <w:rPr>
          <w:rStyle w:val="FootnoteReference"/>
          <w:rFonts w:ascii="SimSun" w:hAnsi="SimSun"/>
        </w:rPr>
        <w:footnoteReference w:id="46"/>
      </w:r>
    </w:p>
    <w:p w14:paraId="0601FCC8" w14:textId="32E5EE2A"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此外，该部门还支持在印度和东非全面实施</w:t>
      </w:r>
      <w:r w:rsidRPr="00325BA9">
        <w:fldChar w:fldCharType="begin"/>
      </w:r>
      <w:r w:rsidRPr="00325BA9">
        <w:rPr>
          <w:rFonts w:ascii="KaiTi" w:eastAsia="KaiTi" w:hAnsi="KaiTi"/>
        </w:rPr>
        <w:instrText xml:space="preserve"> HYPERLINK "https://www.wipo.int/en/web/global-health/w/news/2024/news_0005" </w:instrText>
      </w:r>
      <w:r w:rsidRPr="00325BA9">
        <w:fldChar w:fldCharType="separate"/>
      </w:r>
      <w:r w:rsidRPr="00325BA9">
        <w:rPr>
          <w:rStyle w:val="Hyperlink"/>
          <w:rFonts w:ascii="KaiTi" w:eastAsia="KaiTi" w:hAnsi="KaiTi"/>
        </w:rPr>
        <w:t>产权组织支持的全球卫生创新研究员项目</w:t>
      </w:r>
      <w:r w:rsidRPr="00325BA9">
        <w:rPr>
          <w:rStyle w:val="Hyperlink"/>
          <w:rFonts w:ascii="KaiTi" w:eastAsia="KaiTi" w:hAnsi="KaiTi"/>
        </w:rPr>
        <w:fldChar w:fldCharType="end"/>
      </w:r>
      <w:r w:rsidRPr="00CC3A3B">
        <w:rPr>
          <w:rFonts w:ascii="SimSun" w:hAnsi="SimSun"/>
        </w:rPr>
        <w:t>。该计划于2024年启动，有助于为新兴医疗技术制定知识产权政策和开辟商业化途径。总体而言，这些举措加强了产权组织的承诺，即培育包容、合乎道德、有韧性的卫生创新生态系统，在创新激励与公平获取卫生技术之间实现平衡。</w:t>
      </w:r>
    </w:p>
    <w:p w14:paraId="154B3A02" w14:textId="77777777" w:rsidR="00431B87" w:rsidRPr="00CC3A3B" w:rsidRDefault="007C0FFF">
      <w:pPr>
        <w:pStyle w:val="Heading2"/>
        <w:spacing w:before="240" w:after="120"/>
        <w:rPr>
          <w:rFonts w:hAnsi="SimSun"/>
          <w:b w:val="0"/>
          <w:bCs w:val="0"/>
        </w:rPr>
      </w:pPr>
      <w:r w:rsidRPr="00CC3A3B">
        <w:rPr>
          <w:rFonts w:hAnsi="SimSun"/>
          <w:bCs w:val="0"/>
          <w:caps w:val="0"/>
        </w:rPr>
        <w:lastRenderedPageBreak/>
        <w:t>树立尊重知识产权的风尚</w:t>
      </w:r>
    </w:p>
    <w:p w14:paraId="01FD1ECB" w14:textId="59F35FD1"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szCs w:val="22"/>
        </w:rPr>
        <w:t>在本报告年度，该部门</w:t>
      </w:r>
      <w:r w:rsidRPr="00CC3A3B">
        <w:rPr>
          <w:rFonts w:ascii="SimSun" w:hAnsi="SimSun"/>
        </w:rPr>
        <w:t>根据发展议程建议45</w:t>
      </w:r>
      <w:r w:rsidRPr="00CC3A3B">
        <w:rPr>
          <w:rFonts w:ascii="SimSun" w:hAnsi="SimSun"/>
          <w:szCs w:val="22"/>
        </w:rPr>
        <w:t>，继续致力于协助成员国树立尊重知识产权风尚的适当环境，同时适当考虑更广泛的社会利益和以发展为导向的关切。在根据TRIPS协议第三部分修订或通过关于有效执行知识产权的相关法律框架的过程中，向九个成员国提供了立法援助</w:t>
      </w:r>
      <w:r w:rsidRPr="00CC3A3B">
        <w:rPr>
          <w:rFonts w:ascii="SimSun" w:hAnsi="SimSun"/>
          <w:szCs w:val="22"/>
        </w:rPr>
        <w:footnoteReference w:id="47"/>
      </w:r>
      <w:r w:rsidRPr="00CC3A3B">
        <w:rPr>
          <w:rFonts w:ascii="SimSun" w:hAnsi="SimSun"/>
          <w:szCs w:val="22"/>
        </w:rPr>
        <w:t>，同时考虑到其中纳入的平衡和灵活性。</w:t>
      </w:r>
    </w:p>
    <w:p w14:paraId="669310D5" w14:textId="1100486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szCs w:val="22"/>
        </w:rPr>
        <w:t>2025年，该部门</w:t>
      </w:r>
      <w:r w:rsidRPr="00CC3A3B">
        <w:rPr>
          <w:rFonts w:ascii="SimSun" w:hAnsi="SimSun"/>
        </w:rPr>
        <w:t>在成功试点的基础上，与七个成员国共同启动了</w:t>
      </w:r>
      <w:hyperlink r:id="rId61" w:history="1">
        <w:r w:rsidR="00431B87" w:rsidRPr="00CC3A3B">
          <w:rPr>
            <w:rStyle w:val="Hyperlink"/>
            <w:rFonts w:ascii="SimSun" w:hAnsi="SimSun"/>
          </w:rPr>
          <w:t>IMPACT能力建设项目</w:t>
        </w:r>
      </w:hyperlink>
      <w:r w:rsidRPr="00CC3A3B">
        <w:rPr>
          <w:rFonts w:ascii="SimSun" w:hAnsi="SimSun"/>
        </w:rPr>
        <w:t>。该项目为警察、市场检查员、海关官员和检察官引入了一种结构化的、以结果为导向的方法，以实现知识产权执法成果。在本报告年度，两个成员国完成了该项目的所有阶段。其他五个成员国继续实施该项目，相关活动将持续到2026年。与此同时，该部门通过开展11项国家、次区域、区域和国际在线和混合形式活动，继续为执法机构和司法部门提供更广泛的支持，使大约32个成员国受益。</w:t>
      </w:r>
      <w:r w:rsidRPr="00CC3A3B">
        <w:rPr>
          <w:rStyle w:val="FootnoteReference"/>
          <w:rFonts w:ascii="SimSun" w:hAnsi="SimSun"/>
        </w:rPr>
        <w:footnoteReference w:id="48"/>
      </w:r>
      <w:r w:rsidRPr="00CC3A3B">
        <w:rPr>
          <w:rFonts w:ascii="SimSun" w:hAnsi="SimSun"/>
        </w:rPr>
        <w:t>除这些努力外，还为两个成员国定制了关于</w:t>
      </w:r>
      <w:r w:rsidRPr="005429B3">
        <w:rPr>
          <w:rFonts w:asciiTheme="minorEastAsia" w:eastAsiaTheme="minorEastAsia" w:hAnsiTheme="minorEastAsia"/>
        </w:rPr>
        <w:t>“调查和起诉知识产权犯罪”</w:t>
      </w:r>
      <w:r w:rsidRPr="00CC3A3B">
        <w:rPr>
          <w:rFonts w:ascii="SimSun" w:hAnsi="SimSun"/>
        </w:rPr>
        <w:t>专题的专门培训材料，确保能力建设资源始终与业务和实际需求紧密契合。</w:t>
      </w:r>
    </w:p>
    <w:p w14:paraId="32F9B956" w14:textId="023010DB"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szCs w:val="22"/>
        </w:rPr>
        <w:t>此外，该部门继续加强外联和意识提升工作。一项重要举措是产权组织-ARIPO知识产权俱乐部项目，该项目将知识产权教育纳入ARIPO成员国中学生的做法技能培训。目前正在进行的2025-2026年度项目已扩展到五个国家</w:t>
      </w:r>
      <w:r w:rsidRPr="00CC3A3B">
        <w:rPr>
          <w:rStyle w:val="FootnoteReference"/>
          <w:rFonts w:ascii="SimSun" w:hAnsi="SimSun"/>
          <w:szCs w:val="22"/>
        </w:rPr>
        <w:footnoteReference w:id="49"/>
      </w:r>
      <w:r w:rsidRPr="00CC3A3B">
        <w:rPr>
          <w:rFonts w:ascii="SimSun" w:hAnsi="SimSun"/>
        </w:rPr>
        <w:t>，</w:t>
      </w:r>
      <w:r w:rsidRPr="00CC3A3B">
        <w:rPr>
          <w:rFonts w:ascii="SimSun" w:hAnsi="SimSun"/>
          <w:szCs w:val="22"/>
        </w:rPr>
        <w:t>预计将覆盖30所学校的约600名学生和60名教师。</w:t>
      </w:r>
    </w:p>
    <w:p w14:paraId="3147EFAF" w14:textId="77777777" w:rsidR="00431B87" w:rsidRPr="00CC3A3B" w:rsidRDefault="007C0FFF">
      <w:pPr>
        <w:pStyle w:val="Heading2"/>
        <w:spacing w:before="240" w:after="120"/>
        <w:rPr>
          <w:rFonts w:hAnsi="SimSun"/>
          <w:b w:val="0"/>
          <w:bCs w:val="0"/>
        </w:rPr>
      </w:pPr>
      <w:r w:rsidRPr="00CC3A3B">
        <w:rPr>
          <w:rFonts w:hAnsi="SimSun"/>
          <w:bCs w:val="0"/>
          <w:caps w:val="0"/>
        </w:rPr>
        <w:t>传统知识</w:t>
      </w:r>
    </w:p>
    <w:p w14:paraId="2FC2E571" w14:textId="49AF2900"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在本报告年度，</w:t>
      </w:r>
      <w:r w:rsidRPr="00CC3A3B">
        <w:rPr>
          <w:rFonts w:ascii="SimSun" w:hAnsi="SimSun"/>
          <w:szCs w:val="22"/>
        </w:rPr>
        <w:t>该部门继续提供以需求为导向的中立信息，支持制定和实施关于遗传资源、传统知识和传统文化表现形式的国家和区域政策与立法。同时，该部门通过有针对性的能力建设、意识提升和企业发展举措，进一步加强了对土著人民、当地社区和相关政府机构的支持。</w:t>
      </w:r>
    </w:p>
    <w:p w14:paraId="62E8E3DC" w14:textId="05A3CD82"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在这方面，</w:t>
      </w:r>
      <w:r w:rsidRPr="00325BA9">
        <w:fldChar w:fldCharType="begin"/>
      </w:r>
      <w:r w:rsidRPr="00325BA9">
        <w:rPr>
          <w:rFonts w:ascii="KaiTi" w:eastAsia="KaiTi" w:hAnsi="KaiTi"/>
        </w:rPr>
        <w:instrText xml:space="preserve"> HYPERLINK "https://www.wipo.int/tk/en/women_entrepreneurs/" </w:instrText>
      </w:r>
      <w:r w:rsidRPr="00325BA9">
        <w:fldChar w:fldCharType="separate"/>
      </w:r>
      <w:r w:rsidRPr="00325BA9">
        <w:rPr>
          <w:rStyle w:val="Hyperlink"/>
          <w:rFonts w:ascii="KaiTi" w:eastAsia="KaiTi" w:hAnsi="KaiTi"/>
          <w:szCs w:val="22"/>
        </w:rPr>
        <w:t>产权组织土著人民和当地社区女企业家知识产权培训、指导和牵线搭桥计划（WEP）</w:t>
      </w:r>
      <w:r w:rsidRPr="00325BA9">
        <w:rPr>
          <w:rStyle w:val="Hyperlink"/>
          <w:rFonts w:ascii="KaiTi" w:eastAsia="KaiTi" w:hAnsi="KaiTi"/>
          <w:szCs w:val="22"/>
        </w:rPr>
        <w:fldChar w:fldCharType="end"/>
      </w:r>
      <w:r w:rsidRPr="00CC3A3B">
        <w:rPr>
          <w:rFonts w:ascii="SimSun" w:hAnsi="SimSun"/>
          <w:szCs w:val="22"/>
        </w:rPr>
        <w:t>仍然是一项关键举措，旨在增强土著妇女和社区企业家的能力，使其能够有效利用知识产权工具，支持创新和创造。2025年，启动了新的区域性WEP周期，包括：（</w:t>
      </w:r>
      <w:proofErr w:type="spellStart"/>
      <w:r w:rsidRPr="00CC3A3B">
        <w:rPr>
          <w:rFonts w:ascii="SimSun" w:hAnsi="SimSun"/>
          <w:szCs w:val="22"/>
        </w:rPr>
        <w:t>i</w:t>
      </w:r>
      <w:proofErr w:type="spellEnd"/>
      <w:r w:rsidRPr="00CC3A3B">
        <w:rPr>
          <w:rFonts w:ascii="SimSun" w:hAnsi="SimSun"/>
          <w:szCs w:val="22"/>
        </w:rPr>
        <w:t>）</w:t>
      </w:r>
      <w:r w:rsidRPr="00325BA9">
        <w:rPr>
          <w:rFonts w:ascii="KaiTi" w:eastAsia="KaiTi" w:hAnsi="KaiTi"/>
          <w:iCs/>
          <w:szCs w:val="22"/>
        </w:rPr>
        <w:t>太平洋地区WEP（</w:t>
      </w:r>
      <w:proofErr w:type="spellStart"/>
      <w:r w:rsidRPr="00325BA9">
        <w:rPr>
          <w:rFonts w:ascii="KaiTi" w:eastAsia="KaiTi" w:hAnsi="KaiTi"/>
          <w:iCs/>
          <w:szCs w:val="22"/>
        </w:rPr>
        <w:t>WEP</w:t>
      </w:r>
      <w:proofErr w:type="spellEnd"/>
      <w:r w:rsidRPr="00325BA9">
        <w:rPr>
          <w:rFonts w:ascii="KaiTi" w:eastAsia="KaiTi" w:hAnsi="KaiTi"/>
          <w:iCs/>
          <w:szCs w:val="22"/>
        </w:rPr>
        <w:t xml:space="preserve"> Pacific）</w:t>
      </w:r>
      <w:r w:rsidRPr="00CC3A3B">
        <w:rPr>
          <w:rFonts w:ascii="SimSun" w:hAnsi="SimSun"/>
          <w:szCs w:val="22"/>
        </w:rPr>
        <w:t>，惠及来自8个太平洋岛屿国家土著人民和当地社区的16名女企业家，</w:t>
      </w:r>
      <w:r w:rsidRPr="00CC3A3B">
        <w:rPr>
          <w:rStyle w:val="FootnoteReference"/>
          <w:rFonts w:ascii="SimSun" w:hAnsi="SimSun"/>
          <w:szCs w:val="22"/>
        </w:rPr>
        <w:footnoteReference w:id="50"/>
      </w:r>
      <w:r w:rsidRPr="00CC3A3B">
        <w:rPr>
          <w:rFonts w:ascii="SimSun" w:hAnsi="SimSun"/>
          <w:szCs w:val="22"/>
        </w:rPr>
        <w:t>得到澳大利亚政府和产权组织-澳大利亚信托基金的支持；和（ii）</w:t>
      </w:r>
      <w:r w:rsidRPr="00325BA9">
        <w:rPr>
          <w:rFonts w:ascii="KaiTi" w:eastAsia="KaiTi" w:hAnsi="KaiTi"/>
          <w:iCs/>
          <w:szCs w:val="22"/>
        </w:rPr>
        <w:t xml:space="preserve">WEP </w:t>
      </w:r>
      <w:proofErr w:type="spellStart"/>
      <w:r w:rsidRPr="00325BA9">
        <w:rPr>
          <w:rFonts w:ascii="KaiTi" w:eastAsia="KaiTi" w:hAnsi="KaiTi"/>
          <w:iCs/>
          <w:szCs w:val="22"/>
        </w:rPr>
        <w:t>MexCARD</w:t>
      </w:r>
      <w:proofErr w:type="spellEnd"/>
      <w:r w:rsidRPr="00CC3A3B">
        <w:rPr>
          <w:rFonts w:ascii="SimSun" w:hAnsi="SimSun"/>
          <w:szCs w:val="22"/>
        </w:rPr>
        <w:t>，涉及来自中美洲和加勒比地区7个国家的20名受益者。</w:t>
      </w:r>
      <w:r w:rsidRPr="00CC3A3B">
        <w:rPr>
          <w:rStyle w:val="FootnoteReference"/>
          <w:rFonts w:ascii="SimSun" w:hAnsi="SimSun"/>
          <w:szCs w:val="22"/>
        </w:rPr>
        <w:footnoteReference w:id="51"/>
      </w:r>
      <w:r w:rsidRPr="00CC3A3B">
        <w:rPr>
          <w:rFonts w:ascii="SimSun" w:hAnsi="SimSun"/>
          <w:szCs w:val="22"/>
        </w:rPr>
        <w:t>此外，2025年继续在南美洲开展了区域性WEP周期活动，玻利维亚、哥伦比亚、厄瓜多尔和秘鲁的社区企业在日本信托基金的支持下，成功注册了集体商标，从而加强了市场影响力，进一步巩固了社区企业。在日本信托基金的支持下，继续向早期全球WEP项目的选定受益方</w:t>
      </w:r>
      <w:r w:rsidRPr="00CC3A3B">
        <w:rPr>
          <w:rStyle w:val="FootnoteReference"/>
          <w:rFonts w:ascii="SimSun" w:hAnsi="SimSun"/>
          <w:szCs w:val="22"/>
        </w:rPr>
        <w:footnoteReference w:id="52"/>
      </w:r>
      <w:r w:rsidRPr="00CC3A3B">
        <w:rPr>
          <w:rFonts w:ascii="SimSun" w:hAnsi="SimSun"/>
          <w:szCs w:val="22"/>
        </w:rPr>
        <w:t>提供援助，预计在未来阶段还将选定更多的受益方。</w:t>
      </w:r>
    </w:p>
    <w:p w14:paraId="1B7A5786" w14:textId="0A62646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该部门还推进了</w:t>
      </w:r>
      <w:r w:rsidRPr="00CC3A3B">
        <w:fldChar w:fldCharType="begin"/>
      </w:r>
      <w:r w:rsidRPr="00CC3A3B">
        <w:rPr>
          <w:rFonts w:ascii="SimSun" w:hAnsi="SimSun"/>
        </w:rPr>
        <w:instrText xml:space="preserve"> HYPERLINK "https://www.wipo.int/en/web/traditional-knowledge/entrepreneurship/tk-medical-knowledge-program" </w:instrText>
      </w:r>
      <w:r w:rsidRPr="00CC3A3B">
        <w:fldChar w:fldCharType="separate"/>
      </w:r>
      <w:r w:rsidRPr="00CC3A3B">
        <w:rPr>
          <w:rStyle w:val="Hyperlink"/>
          <w:rFonts w:ascii="SimSun" w:hAnsi="SimSun"/>
          <w:szCs w:val="22"/>
        </w:rPr>
        <w:t>传统医学知识</w:t>
      </w:r>
      <w:r w:rsidRPr="00CC3A3B">
        <w:rPr>
          <w:rStyle w:val="Hyperlink"/>
          <w:rFonts w:ascii="SimSun" w:hAnsi="SimSun"/>
          <w:szCs w:val="22"/>
        </w:rPr>
        <w:fldChar w:fldCharType="end"/>
      </w:r>
      <w:r w:rsidRPr="00CC3A3B">
        <w:rPr>
          <w:rFonts w:ascii="SimSun" w:hAnsi="SimSun"/>
          <w:szCs w:val="22"/>
        </w:rPr>
        <w:t>方面的工作。2025年，向尼日利亚和乌干达的传统治疗师和其他利益攸关方，以及基里巴斯、马绍尔群岛、萨摩亚和密克罗尼西亚联邦的从业者提供了支持，帮助他们利用知识产权对这些产品进行品牌推广、营销和包装。</w:t>
      </w:r>
    </w:p>
    <w:p w14:paraId="3F7C7909" w14:textId="24C83B7B"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lastRenderedPageBreak/>
        <w:t>继2024年5月24日通过以来，</w:t>
      </w:r>
      <w:r w:rsidRPr="00CC3A3B">
        <w:fldChar w:fldCharType="begin"/>
      </w:r>
      <w:r w:rsidRPr="00CC3A3B">
        <w:rPr>
          <w:rFonts w:ascii="SimSun" w:hAnsi="SimSun"/>
        </w:rPr>
        <w:instrText xml:space="preserve"> HYPERLINK "https://www.wipo.int/tk/en/wipo-gratk-treaty.html" </w:instrText>
      </w:r>
      <w:r w:rsidRPr="00CC3A3B">
        <w:fldChar w:fldCharType="separate"/>
      </w:r>
      <w:r w:rsidRPr="00CC3A3B">
        <w:rPr>
          <w:rStyle w:val="Hyperlink"/>
          <w:rFonts w:ascii="SimSun" w:hAnsi="SimSun"/>
          <w:szCs w:val="22"/>
        </w:rPr>
        <w:t>《产权组织知识产权、遗传资源和相关传统知识条约》</w:t>
      </w:r>
      <w:r w:rsidRPr="00CC3A3B">
        <w:rPr>
          <w:rStyle w:val="Hyperlink"/>
          <w:rFonts w:ascii="SimSun" w:hAnsi="SimSun"/>
          <w:szCs w:val="22"/>
        </w:rPr>
        <w:fldChar w:fldCharType="end"/>
      </w:r>
      <w:r w:rsidRPr="00CC3A3B">
        <w:rPr>
          <w:rFonts w:ascii="SimSun" w:hAnsi="SimSun"/>
          <w:szCs w:val="22"/>
        </w:rPr>
        <w:t>继续向生效迈进。在报告所涉期间，该条约得到了广泛支持，已有44个成员国签署。截至2025年底，马拉维和乌干达已交存了批准书。根据条约规定，该条约将在15个符合条件的缔约方交存批准文书或加入文书后三个月生效。</w:t>
      </w:r>
      <w:r w:rsidRPr="00CC3A3B">
        <w:rPr>
          <w:rFonts w:ascii="SimSun" w:hAnsi="SimSun"/>
        </w:rPr>
        <w:t>秘书处</w:t>
      </w:r>
      <w:r w:rsidRPr="00CC3A3B">
        <w:rPr>
          <w:rFonts w:ascii="SimSun" w:hAnsi="SimSun"/>
          <w:szCs w:val="22"/>
        </w:rPr>
        <w:t>继续就该条约提供以需求为导向的中立信息以及政策和立法建议。</w:t>
      </w:r>
    </w:p>
    <w:p w14:paraId="253C2171" w14:textId="77777777" w:rsidR="00431B87" w:rsidRPr="00CC3A3B" w:rsidRDefault="007C0FFF">
      <w:pPr>
        <w:pStyle w:val="Heading2"/>
        <w:spacing w:before="240" w:after="120"/>
        <w:rPr>
          <w:rFonts w:hAnsi="SimSun"/>
          <w:b w:val="0"/>
          <w:bCs w:val="0"/>
        </w:rPr>
      </w:pPr>
      <w:r w:rsidRPr="00CC3A3B">
        <w:rPr>
          <w:rFonts w:hAnsi="SimSun"/>
          <w:bCs w:val="0"/>
        </w:rPr>
        <w:t>产权组织机构</w:t>
      </w:r>
    </w:p>
    <w:p w14:paraId="0EDBB75B"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该部门继续支持包括知识产权与遗传资源、传统知识和民间文学艺术政府间委员会（IGC）和执法咨询委员会（ACE）在内的各个产权组织机构的工作。</w:t>
      </w:r>
    </w:p>
    <w:p w14:paraId="1E15E697" w14:textId="792C6404"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color w:val="000000" w:themeColor="text1"/>
        </w:rPr>
      </w:pPr>
      <w:r w:rsidRPr="00CC3A3B">
        <w:rPr>
          <w:rFonts w:ascii="SimSun" w:hAnsi="SimSun"/>
        </w:rPr>
        <w:t>在报告所涉期间，政府间委员会</w:t>
      </w:r>
      <w:r w:rsidRPr="00CC3A3B">
        <w:rPr>
          <w:rFonts w:ascii="SimSun" w:hAnsi="SimSun"/>
          <w:szCs w:val="22"/>
        </w:rPr>
        <w:t>举行了两届</w:t>
      </w:r>
      <w:r w:rsidRPr="00CC3A3B">
        <w:rPr>
          <w:rFonts w:ascii="SimSun" w:hAnsi="SimSun"/>
          <w:color w:val="000000" w:themeColor="text1"/>
          <w:szCs w:val="22"/>
        </w:rPr>
        <w:t>会议：2025年3月3日至7日召开的第五十届会议</w:t>
      </w:r>
      <w:r w:rsidRPr="00CC3A3B">
        <w:rPr>
          <w:rStyle w:val="FootnoteReference"/>
          <w:rFonts w:ascii="SimSun" w:hAnsi="SimSun"/>
          <w:color w:val="000000" w:themeColor="text1"/>
          <w:szCs w:val="22"/>
        </w:rPr>
        <w:footnoteReference w:id="53"/>
      </w:r>
      <w:r w:rsidRPr="00CC3A3B">
        <w:rPr>
          <w:rFonts w:ascii="SimSun" w:hAnsi="SimSun"/>
          <w:szCs w:val="22"/>
        </w:rPr>
        <w:t>和</w:t>
      </w:r>
      <w:r w:rsidRPr="00CC3A3B">
        <w:rPr>
          <w:rFonts w:ascii="SimSun" w:hAnsi="SimSun"/>
          <w:color w:val="000000" w:themeColor="text1"/>
          <w:szCs w:val="22"/>
        </w:rPr>
        <w:t>2025年5月30日至6月5日召开的第五十一届会议。</w:t>
      </w:r>
      <w:r w:rsidRPr="00CC3A3B">
        <w:rPr>
          <w:rStyle w:val="FootnoteReference"/>
          <w:rFonts w:ascii="SimSun" w:hAnsi="SimSun"/>
          <w:color w:val="000000" w:themeColor="text1"/>
          <w:szCs w:val="22"/>
        </w:rPr>
        <w:footnoteReference w:id="54"/>
      </w:r>
      <w:r w:rsidRPr="00CC3A3B">
        <w:rPr>
          <w:rFonts w:ascii="SimSun" w:hAnsi="SimSun"/>
          <w:szCs w:val="22"/>
        </w:rPr>
        <w:t>在这些会议期间，政府间委员会进一步编制了</w:t>
      </w:r>
      <w:r w:rsidRPr="00325BA9">
        <w:rPr>
          <w:rFonts w:ascii="SimSun" w:hAnsi="SimSun"/>
          <w:color w:val="000000" w:themeColor="text1"/>
        </w:rPr>
        <w:t>“</w:t>
      </w:r>
      <w:hyperlink r:id="rId62" w:history="1">
        <w:r w:rsidR="00431B87" w:rsidRPr="00325BA9">
          <w:rPr>
            <w:rStyle w:val="Hyperlink"/>
            <w:rFonts w:ascii="SimSun" w:hAnsi="SimSun"/>
          </w:rPr>
          <w:t>保护传统知识：条款草案</w:t>
        </w:r>
      </w:hyperlink>
      <w:r w:rsidRPr="00325BA9">
        <w:rPr>
          <w:rFonts w:ascii="SimSun" w:hAnsi="SimSun"/>
          <w:color w:val="000000" w:themeColor="text1"/>
        </w:rPr>
        <w:t>”和“</w:t>
      </w:r>
      <w:hyperlink r:id="rId63" w:history="1">
        <w:r w:rsidR="00431B87" w:rsidRPr="00325BA9">
          <w:rPr>
            <w:rStyle w:val="Hyperlink"/>
            <w:rFonts w:ascii="SimSun" w:hAnsi="SimSun"/>
          </w:rPr>
          <w:t>保护传统文化表现形式：条款草案</w:t>
        </w:r>
      </w:hyperlink>
      <w:r w:rsidRPr="00325BA9">
        <w:rPr>
          <w:rFonts w:ascii="SimSun" w:hAnsi="SimSun"/>
          <w:color w:val="000000" w:themeColor="text1"/>
        </w:rPr>
        <w:t>”</w:t>
      </w:r>
      <w:r w:rsidRPr="00CC3A3B">
        <w:rPr>
          <w:rFonts w:ascii="SimSun" w:hAnsi="SimSun"/>
          <w:color w:val="000000" w:themeColor="text1"/>
        </w:rPr>
        <w:t>这两份文件的修订本，随后将其提交2025年大会。这些条款将作为政府间委员会2026-2027两年期工作的基础。此外，2025年大会延长了政府间委员会下一个两年期的任务授权，目标是在不预先判断成果性质的情况下，就一项或多项与知识产权有关的国际法律文书达成最终协议，以确保传统知识和传统文化表现形式得到平衡和有效的保护，同时继续讨论遗传资源的知识产权问题及其与传统知识和传统文化表现形式的相互联系，但不对遗传资源开展规范性工作。</w:t>
      </w:r>
    </w:p>
    <w:p w14:paraId="493C021A" w14:textId="268070EF"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ACE第十七</w:t>
      </w:r>
      <w:r w:rsidRPr="00CC3A3B">
        <w:rPr>
          <w:rFonts w:ascii="SimSun" w:hAnsi="SimSun"/>
          <w:szCs w:val="22"/>
        </w:rPr>
        <w:t>届会议在发展议程建议45的框架内于</w:t>
      </w:r>
      <w:r w:rsidRPr="00CC3A3B">
        <w:rPr>
          <w:rFonts w:ascii="SimSun" w:hAnsi="SimSun"/>
        </w:rPr>
        <w:t>2025年2月4日至6日召开。</w:t>
      </w:r>
      <w:r w:rsidRPr="00CC3A3B">
        <w:rPr>
          <w:rStyle w:val="FootnoteReference"/>
          <w:rFonts w:ascii="SimSun" w:hAnsi="SimSun"/>
          <w:szCs w:val="22"/>
        </w:rPr>
        <w:footnoteReference w:id="55"/>
      </w:r>
      <w:r w:rsidRPr="00CC3A3B">
        <w:rPr>
          <w:rFonts w:ascii="SimSun" w:hAnsi="SimSun"/>
        </w:rPr>
        <w:t>本届ACE会议的重点是</w:t>
      </w:r>
      <w:bookmarkStart w:id="26" w:name="_Hlk158716762"/>
      <w:r w:rsidRPr="00CC3A3B">
        <w:rPr>
          <w:rFonts w:ascii="SimSun" w:hAnsi="SimSun"/>
          <w:szCs w:val="22"/>
        </w:rPr>
        <w:t>：</w:t>
      </w:r>
      <w:r w:rsidRPr="00CC3A3B">
        <w:rPr>
          <w:rFonts w:ascii="SimSun" w:hAnsi="SimSun"/>
        </w:rPr>
        <w:t>（</w:t>
      </w:r>
      <w:proofErr w:type="spellStart"/>
      <w:r w:rsidRPr="00CC3A3B">
        <w:rPr>
          <w:rFonts w:ascii="SimSun" w:hAnsi="SimSun"/>
        </w:rPr>
        <w:t>i</w:t>
      </w:r>
      <w:proofErr w:type="spellEnd"/>
      <w:r w:rsidRPr="00CC3A3B">
        <w:rPr>
          <w:rFonts w:ascii="SimSun" w:hAnsi="SimSun"/>
        </w:rPr>
        <w:t>）知识产权教育在树立尊重知识产权的风尚和有效实施知识产权方面的作用；（ii）保护中小企业、创新和经济增长；（iii）打击数字盗版和假冒的技术工具；（iv）知识产权执法方面的国家框架和国际合作；和（v）通过影响能力建设项目建立可持续的知识产权执法机制。</w:t>
      </w:r>
      <w:r w:rsidRPr="00CC3A3B">
        <w:rPr>
          <w:rStyle w:val="FootnoteReference"/>
          <w:rFonts w:ascii="SimSun" w:hAnsi="SimSun"/>
          <w:szCs w:val="22"/>
        </w:rPr>
        <w:footnoteReference w:id="56"/>
      </w:r>
      <w:r w:rsidRPr="00CC3A3B">
        <w:rPr>
          <w:rFonts w:ascii="SimSun" w:hAnsi="SimSun"/>
        </w:rPr>
        <w:t>工作项目包括30场专家演讲、2场小组讨论和4场秘书处报告。共有245名与会者出席了会议，分别代表86个成员国、</w:t>
      </w:r>
      <w:r w:rsidRPr="00CC3A3B">
        <w:rPr>
          <w:rFonts w:ascii="SimSun" w:hAnsi="SimSun"/>
          <w:szCs w:val="22"/>
        </w:rPr>
        <w:t>1个非成员国（欧洲联盟）</w:t>
      </w:r>
      <w:r w:rsidRPr="00CC3A3B">
        <w:rPr>
          <w:rFonts w:ascii="SimSun" w:hAnsi="SimSun"/>
        </w:rPr>
        <w:t>和25个观察员。</w:t>
      </w:r>
    </w:p>
    <w:bookmarkEnd w:id="26"/>
    <w:p w14:paraId="1E2971B8" w14:textId="77777777" w:rsidR="00431B87" w:rsidRPr="00CC3A3B" w:rsidRDefault="007C0FFF">
      <w:pPr>
        <w:pStyle w:val="Heading2"/>
        <w:spacing w:before="240" w:after="120"/>
        <w:rPr>
          <w:rFonts w:hAnsi="SimSun"/>
          <w:b w:val="0"/>
          <w:bCs w:val="0"/>
        </w:rPr>
      </w:pPr>
      <w:r w:rsidRPr="00CC3A3B">
        <w:rPr>
          <w:rFonts w:hAnsi="SimSun"/>
          <w:bCs w:val="0"/>
          <w:caps w:val="0"/>
        </w:rPr>
        <w:t>已纳入主流的发展议程项目</w:t>
      </w:r>
    </w:p>
    <w:p w14:paraId="36FC6441" w14:textId="78A0A19B" w:rsidR="00431B87" w:rsidRPr="00CC3A3B" w:rsidRDefault="00431B87" w:rsidP="0047119F">
      <w:pPr>
        <w:pStyle w:val="ListParagraph"/>
        <w:numPr>
          <w:ilvl w:val="0"/>
          <w:numId w:val="4"/>
        </w:numPr>
        <w:spacing w:afterLines="50" w:after="120" w:line="340" w:lineRule="atLeast"/>
        <w:ind w:left="0" w:firstLine="0"/>
        <w:contextualSpacing w:val="0"/>
        <w:jc w:val="both"/>
        <w:rPr>
          <w:rFonts w:ascii="SimSun" w:hAnsi="SimSun"/>
          <w:szCs w:val="22"/>
        </w:rPr>
      </w:pPr>
      <w:hyperlink r:id="rId64" w:history="1">
        <w:r w:rsidRPr="00325BA9">
          <w:rPr>
            <w:rStyle w:val="Hyperlink"/>
            <w:rFonts w:ascii="KaiTi" w:eastAsia="KaiTi" w:hAnsi="KaiTi"/>
          </w:rPr>
          <w:t>知识产权与竞争政策</w:t>
        </w:r>
      </w:hyperlink>
      <w:r w:rsidR="007C0FFF" w:rsidRPr="000A3A50">
        <w:rPr>
          <w:rFonts w:ascii="SimSun" w:hAnsi="SimSun"/>
        </w:rPr>
        <w:t>：产</w:t>
      </w:r>
      <w:r w:rsidR="007C0FFF" w:rsidRPr="00CC3A3B">
        <w:rPr>
          <w:rFonts w:ascii="SimSun" w:hAnsi="SimSun"/>
        </w:rPr>
        <w:t>权组织通过积极参与知识产权相关竞争</w:t>
      </w:r>
      <w:r w:rsidR="007C0FFF" w:rsidRPr="00CC3A3B">
        <w:rPr>
          <w:rFonts w:ascii="SimSun" w:hAnsi="SimSun"/>
          <w:szCs w:val="22"/>
        </w:rPr>
        <w:t>议题的讨论，并在竞争政策领域倡导有利于竞争的知识产权理念，进一步深化了其与国际竞争网络的合作关系。产权组织还增加了与经济合作与发展组织（经合组织）及贸发会议的协作。在本报告年度，产权组织参加了针对知识产权局和国家竞争机构的讲习班，以促进对话，加强相互理解，弥合各机构之间的差距。此外，产权组织继续关于“知识产权、竞争和</w:t>
      </w:r>
      <w:proofErr w:type="gramStart"/>
      <w:r w:rsidR="007C0FFF" w:rsidRPr="00CC3A3B">
        <w:rPr>
          <w:rFonts w:ascii="SimSun" w:hAnsi="SimSun"/>
          <w:szCs w:val="22"/>
        </w:rPr>
        <w:t>可</w:t>
      </w:r>
      <w:proofErr w:type="gramEnd"/>
      <w:r w:rsidR="007C0FFF" w:rsidRPr="00CC3A3B">
        <w:rPr>
          <w:rFonts w:ascii="SimSun" w:hAnsi="SimSun"/>
          <w:szCs w:val="22"/>
        </w:rPr>
        <w:t>持续性”以及关于“竞争和商业秘密”的工作。本组织完成了不正当竞争工具包的初稿。本组织还组织了国家计划和介绍，并为多个国家提供关于竞争，包括不正当竞争和知识产权的立法建议。</w:t>
      </w:r>
      <w:r w:rsidR="007C0FFF" w:rsidRPr="00CC3A3B">
        <w:rPr>
          <w:rStyle w:val="FootnoteReference"/>
          <w:rFonts w:ascii="SimSun" w:hAnsi="SimSun"/>
          <w:szCs w:val="22"/>
        </w:rPr>
        <w:footnoteReference w:id="57"/>
      </w:r>
    </w:p>
    <w:p w14:paraId="0B9EE53D" w14:textId="77777777" w:rsidR="00431B87" w:rsidRPr="00CC3A3B" w:rsidRDefault="007C0FFF">
      <w:pPr>
        <w:pStyle w:val="Heading2"/>
        <w:spacing w:before="240" w:after="120"/>
        <w:rPr>
          <w:rFonts w:hAnsi="SimSun"/>
          <w:b w:val="0"/>
          <w:bCs w:val="0"/>
        </w:rPr>
      </w:pPr>
      <w:r w:rsidRPr="00CC3A3B">
        <w:rPr>
          <w:rFonts w:hAnsi="SimSun"/>
          <w:bCs w:val="0"/>
          <w:caps w:val="0"/>
        </w:rPr>
        <w:t>正在实施的发展议程项目</w:t>
      </w:r>
    </w:p>
    <w:p w14:paraId="69CCFD8B"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bookmarkStart w:id="27" w:name="_Hlk191301815"/>
      <w:r w:rsidRPr="00CC3A3B">
        <w:rPr>
          <w:rFonts w:ascii="SimSun" w:hAnsi="SimSun"/>
        </w:rPr>
        <w:t>该部门负责落实以下正在实施的发展议程项目：</w:t>
      </w:r>
      <w:bookmarkEnd w:id="27"/>
    </w:p>
    <w:p w14:paraId="7827BA06" w14:textId="2BC47EE3" w:rsidR="00431B87" w:rsidRPr="00CC3A3B" w:rsidRDefault="007C0FFF" w:rsidP="005429B3">
      <w:pPr>
        <w:pStyle w:val="BalloonText"/>
        <w:spacing w:afterLines="50" w:after="120" w:line="340" w:lineRule="atLeast"/>
        <w:ind w:left="720"/>
        <w:rPr>
          <w:rFonts w:ascii="SimSun" w:hAnsi="SimSun" w:cs="Arial"/>
          <w:sz w:val="22"/>
          <w:szCs w:val="22"/>
        </w:rPr>
      </w:pPr>
      <w:r w:rsidRPr="00325BA9">
        <w:rPr>
          <w:rFonts w:ascii="KaiTi" w:eastAsia="KaiTi" w:hAnsi="KaiTi" w:cs="Arial"/>
          <w:sz w:val="22"/>
          <w:szCs w:val="22"/>
        </w:rPr>
        <w:lastRenderedPageBreak/>
        <w:t>制定战略和工具以解决非洲数字市场的在线版权盗版问题：</w:t>
      </w:r>
      <w:r w:rsidRPr="00CC3A3B">
        <w:rPr>
          <w:rFonts w:ascii="SimSun" w:hAnsi="SimSun" w:cs="Arial"/>
          <w:sz w:val="22"/>
          <w:szCs w:val="22"/>
        </w:rPr>
        <w:t>该项目正在加纳、肯尼亚、尼日利亚和南非实施。2025年，该项目已完成了对四个受益国知识产权执法状况和网络侵权影响的全面摸底研究。这项摸底研究于2025年底完成，吸取了各受益国国内专家的意见，并征求了与公共和私营部门利益攸关方的建议。其为随后的项目成果提供了分析基础，包括汇编每个受益国法律和监管框架的潜在改进措施，以及在后期开发技术工具包和培训材料。</w:t>
      </w:r>
    </w:p>
    <w:p w14:paraId="2718740A" w14:textId="06473DBF" w:rsidR="00431B87" w:rsidRPr="00325BA9" w:rsidRDefault="005519D4" w:rsidP="005519D4">
      <w:pPr>
        <w:pStyle w:val="Heading1"/>
        <w:spacing w:before="240" w:after="120"/>
      </w:pPr>
      <w:bookmarkStart w:id="28" w:name="_Hlk187850578"/>
      <w:r>
        <w:rPr>
          <w:rFonts w:hint="eastAsia"/>
        </w:rPr>
        <w:t>七、</w:t>
      </w:r>
      <w:r w:rsidR="007C0FFF" w:rsidRPr="00325BA9">
        <w:t>知识产权和创新生态系统部门</w:t>
      </w:r>
    </w:p>
    <w:p w14:paraId="702860D9" w14:textId="3D6227C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知识产权和创新生态系统部门继续通过有影响力的活动加强知识产权驱动的创新生态系统，重点关注研究人员、创新者和中小企业。该部门扩大了实用知识产权管理和商业化工具、能力建设项目以及区域和国家对话的覆盖范围，受益方遍及多个国家和领域。这些工作还辅以加强经济分析和数据倡议，通过</w:t>
      </w:r>
      <w:r w:rsidR="00431B87">
        <w:fldChar w:fldCharType="begin"/>
      </w:r>
      <w:r w:rsidR="00431B87">
        <w:instrText>HYPERLINK "https://www.wipo.int/en/web/judiciaries"</w:instrText>
      </w:r>
      <w:r w:rsidR="00431B87">
        <w:fldChar w:fldCharType="separate"/>
      </w:r>
      <w:r w:rsidR="00431B87" w:rsidRPr="00CC3A3B">
        <w:rPr>
          <w:rStyle w:val="Hyperlink"/>
          <w:rFonts w:ascii="SimSun" w:hAnsi="SimSun"/>
        </w:rPr>
        <w:t>产权组织司法研究所</w:t>
      </w:r>
      <w:r w:rsidR="00431B87">
        <w:fldChar w:fldCharType="end"/>
      </w:r>
      <w:r w:rsidRPr="00CC3A3B">
        <w:rPr>
          <w:rFonts w:ascii="SimSun" w:hAnsi="SimSun"/>
        </w:rPr>
        <w:t>加强了司法能力建设，通过</w:t>
      </w:r>
      <w:hyperlink r:id="rId65" w:history="1">
        <w:r w:rsidR="00431B87" w:rsidRPr="00CC3A3B">
          <w:rPr>
            <w:rStyle w:val="Hyperlink"/>
            <w:rFonts w:ascii="SimSun" w:hAnsi="SimSun"/>
          </w:rPr>
          <w:t>WIPO Lex</w:t>
        </w:r>
      </w:hyperlink>
      <w:r w:rsidRPr="00CC3A3B">
        <w:rPr>
          <w:rFonts w:ascii="SimSun" w:hAnsi="SimSun"/>
        </w:rPr>
        <w:t>改善了知识产权法律信息的获取，并继续支持NIPS、技术转让和争议解决服务。</w:t>
      </w:r>
    </w:p>
    <w:p w14:paraId="58184E08" w14:textId="77777777" w:rsidR="00431B87" w:rsidRPr="00CC3A3B" w:rsidRDefault="007C0FFF">
      <w:pPr>
        <w:pStyle w:val="Heading2"/>
        <w:spacing w:before="240" w:after="120"/>
        <w:rPr>
          <w:rFonts w:hAnsi="SimSun"/>
          <w:b w:val="0"/>
          <w:bCs w:val="0"/>
        </w:rPr>
      </w:pPr>
      <w:r w:rsidRPr="00CC3A3B">
        <w:rPr>
          <w:rFonts w:hAnsi="SimSun"/>
          <w:bCs w:val="0"/>
          <w:caps w:val="0"/>
        </w:rPr>
        <w:t>企业和创新者知识产权</w:t>
      </w:r>
    </w:p>
    <w:p w14:paraId="377663A5" w14:textId="569FB18D" w:rsidR="00431B87" w:rsidRPr="000A3A50"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rPr>
        <w:t>根据发展议程建议4，该领域的工作继续特别重视中小企业和支持创新、研究、创意和文化产业的机构的需求。2025年，产权组织推出了</w:t>
      </w:r>
      <w:r w:rsidRPr="00CC3A3B">
        <w:fldChar w:fldCharType="begin"/>
      </w:r>
      <w:r w:rsidRPr="00CC3A3B">
        <w:rPr>
          <w:rFonts w:ascii="SimSun" w:hAnsi="SimSun"/>
        </w:rPr>
        <w:instrText xml:space="preserve"> HYPERLINK "https://www.wipo.int/en/web/ip-business-moments" </w:instrText>
      </w:r>
      <w:r w:rsidRPr="00CC3A3B">
        <w:fldChar w:fldCharType="separate"/>
      </w:r>
      <w:r w:rsidRPr="00CC3A3B">
        <w:rPr>
          <w:rStyle w:val="Hyperlink"/>
          <w:rFonts w:ascii="SimSun" w:hAnsi="SimSun"/>
        </w:rPr>
        <w:t>知识产权助力企业各个时刻（IP Business Moments）</w:t>
      </w:r>
      <w:r w:rsidRPr="00CC3A3B">
        <w:rPr>
          <w:rStyle w:val="Hyperlink"/>
          <w:rFonts w:ascii="SimSun" w:hAnsi="SimSun"/>
        </w:rPr>
        <w:fldChar w:fldCharType="end"/>
      </w:r>
      <w:r w:rsidRPr="00CC3A3B">
        <w:rPr>
          <w:rFonts w:ascii="SimSun" w:hAnsi="SimSun"/>
        </w:rPr>
        <w:t>，这一全新在线知识产权管理工具旨在帮助初创企业和中小企业在成长的各个阶段将知识产权因素纳入商业决策。此外，在有效中小企业中间人计划框架内，出版的《知识产权的奥秘：中小型出口商指南》和《益友良伴：特许经营知识产权事务管理》这两本指南已根据十个成员国的国家法律、监管和程序背景进行了调整。</w:t>
      </w:r>
      <w:r w:rsidRPr="00CC3A3B">
        <w:rPr>
          <w:rStyle w:val="FootnoteReference"/>
          <w:rFonts w:ascii="SimSun" w:hAnsi="SimSun"/>
        </w:rPr>
        <w:footnoteReference w:id="58"/>
      </w:r>
      <w:r w:rsidRPr="00CC3A3B">
        <w:rPr>
          <w:rFonts w:ascii="SimSun" w:hAnsi="SimSun"/>
        </w:rPr>
        <w:t>与此同时，</w:t>
      </w:r>
      <w:hyperlink r:id="rId66" w:history="1">
        <w:r w:rsidR="00431B87" w:rsidRPr="00CC3A3B">
          <w:rPr>
            <w:rStyle w:val="Hyperlink"/>
            <w:rFonts w:ascii="SimSun" w:hAnsi="SimSun"/>
          </w:rPr>
          <w:t>产权组织知识产权诊断工具</w:t>
        </w:r>
      </w:hyperlink>
      <w:r w:rsidRPr="00CC3A3B">
        <w:rPr>
          <w:rFonts w:ascii="SimSun" w:hAnsi="SimSun"/>
        </w:rPr>
        <w:t>的使用范围继续扩大，自2021年推出以来，用户总数已超过100,000人。为提高可及性，该工具被翻译成更多的非联合国语言，包括印度定制版的巴哈萨语、马拉地语和泰卢固语，并根据克罗地亚、斯洛文尼亚以及特立尼达和多巴哥的法律和程序背景以及当地语言进行了进一步调整。</w:t>
      </w:r>
    </w:p>
    <w:p w14:paraId="5B7D0E86" w14:textId="1FB13CE1" w:rsidR="00431B87" w:rsidRPr="000A3A50"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0A3A50">
        <w:rPr>
          <w:rFonts w:ascii="SimSun" w:hAnsi="SimSun"/>
        </w:rPr>
        <w:t>通</w:t>
      </w:r>
      <w:r w:rsidRPr="00CC3A3B">
        <w:rPr>
          <w:rFonts w:ascii="SimSun" w:hAnsi="SimSun"/>
        </w:rPr>
        <w:t>过开办</w:t>
      </w:r>
      <w:r w:rsidRPr="00325BA9">
        <w:rPr>
          <w:rFonts w:ascii="KaiTi" w:eastAsia="KaiTi" w:hAnsi="KaiTi"/>
        </w:rPr>
        <w:t>产权组织知识产权管理诊所、规模化知识产权管理诊所</w:t>
      </w:r>
      <w:r w:rsidRPr="00CC3A3B">
        <w:rPr>
          <w:rFonts w:ascii="SimSun" w:hAnsi="SimSun"/>
        </w:rPr>
        <w:t>和</w:t>
      </w:r>
      <w:r w:rsidRPr="00325BA9">
        <w:rPr>
          <w:rFonts w:ascii="KaiTi" w:eastAsia="KaiTi" w:hAnsi="KaiTi"/>
          <w:iCs/>
        </w:rPr>
        <w:t>中小企业知识产权一日讲习班</w:t>
      </w:r>
      <w:r w:rsidRPr="00CC3A3B">
        <w:rPr>
          <w:rFonts w:ascii="SimSun" w:hAnsi="SimSun"/>
        </w:rPr>
        <w:t>，进一步加强了对中小企业的能力建设支持，这些活动共惠及70多个国家的1,920家中小企业。这些项目为各行各业的企业提供支持，包括绿色技术、农业技术食品和饮料、工艺品、时装、电子商务、特许经营、制造业、健康技术、生物技术和医疗技术、教育、农业、人工智能和商业以及农业食品。</w:t>
      </w:r>
    </w:p>
    <w:p w14:paraId="789FDE0E" w14:textId="7D617552" w:rsidR="00431B87" w:rsidRPr="000A3A50"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0A3A50">
        <w:rPr>
          <w:rFonts w:ascii="SimSun" w:hAnsi="SimSun"/>
        </w:rPr>
        <w:t>在</w:t>
      </w:r>
      <w:r w:rsidRPr="00CC3A3B">
        <w:rPr>
          <w:rFonts w:ascii="SimSun" w:hAnsi="SimSun"/>
        </w:rPr>
        <w:t>区域层面，继之前举行的拉丁美洲和加勒比地区对话会之后，第二期</w:t>
      </w:r>
      <w:hyperlink r:id="rId67" w:history="1">
        <w:r w:rsidRPr="00325BA9">
          <w:rPr>
            <w:rStyle w:val="Hyperlink"/>
            <w:rFonts w:ascii="KaiTi" w:eastAsia="KaiTi" w:hAnsi="KaiTi"/>
          </w:rPr>
          <w:t>产权组织亚太地区知识产权与中小企业对话会</w:t>
        </w:r>
      </w:hyperlink>
      <w:r w:rsidRPr="00CC3A3B">
        <w:rPr>
          <w:rFonts w:ascii="SimSun" w:hAnsi="SimSun"/>
        </w:rPr>
        <w:t>在新加坡召开。此次对话会由新加坡知识产权局合作举办，并得到了日本信托基金的支持，各知识产权局、商界领袖和其他利益攸关方汇聚一堂，旨在加强中小企业获得知识产权支持服务的机会，并促进知识产权成为经济赋权的实用工具。此外，产权组织</w:t>
      </w:r>
      <w:proofErr w:type="gramStart"/>
      <w:r w:rsidRPr="00CC3A3B">
        <w:rPr>
          <w:rFonts w:ascii="SimSun" w:hAnsi="SimSun"/>
        </w:rPr>
        <w:t>还启动</w:t>
      </w:r>
      <w:proofErr w:type="gramEnd"/>
      <w:r w:rsidRPr="00CC3A3B">
        <w:rPr>
          <w:rFonts w:ascii="SimSun" w:hAnsi="SimSun"/>
        </w:rPr>
        <w:t>了</w:t>
      </w:r>
      <w:r w:rsidRPr="00C7459A">
        <w:rPr>
          <w:rFonts w:ascii="KaiTi" w:eastAsia="KaiTi" w:hAnsi="KaiTi"/>
          <w:iCs/>
        </w:rPr>
        <w:t>知识产权商业中心项目</w:t>
      </w:r>
      <w:r w:rsidRPr="00C7459A">
        <w:rPr>
          <w:rFonts w:ascii="KaiTi" w:eastAsia="KaiTi" w:hAnsi="KaiTi"/>
        </w:rPr>
        <w:t>，</w:t>
      </w:r>
      <w:r w:rsidRPr="00CC3A3B">
        <w:rPr>
          <w:rFonts w:ascii="SimSun" w:hAnsi="SimSun"/>
        </w:rPr>
        <w:t>并在印度和中国进行了试点，通过转让技术诀窍、定制工具、诊断和专家指导，为中小企业中介提供支持。最后，为进一步支持以证据为基础的政策和服务设计，产权组织还制定了关于知识产权密集型中小企业对知识产权的利用和认识的一般研究方法，该方法目前正在以色列应用，并在德国和新加坡最终完善。</w:t>
      </w:r>
      <w:r w:rsidRPr="00CC3A3B">
        <w:rPr>
          <w:rFonts w:ascii="SimSun" w:hAnsi="SimSun"/>
          <w:iCs/>
        </w:rPr>
        <w:t>这些研究对国家知识产权局的工作非常重</w:t>
      </w:r>
      <w:r w:rsidRPr="00CC3A3B">
        <w:rPr>
          <w:rFonts w:ascii="SimSun" w:hAnsi="SimSun"/>
          <w:iCs/>
        </w:rPr>
        <w:lastRenderedPageBreak/>
        <w:t>要，因为它们希望通过更具体地了解中小企业对知识产权制度的认识和利用情况，创建或加强其知识产权企业支持服务。</w:t>
      </w:r>
    </w:p>
    <w:p w14:paraId="0CD1DEE8" w14:textId="63F04616"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根据发展议程建议11，</w:t>
      </w:r>
      <w:r w:rsidRPr="00C7459A">
        <w:rPr>
          <w:rFonts w:ascii="KaiTi" w:eastAsia="KaiTi" w:hAnsi="KaiTi"/>
          <w:iCs/>
        </w:rPr>
        <w:t>发明人援助计划</w:t>
      </w:r>
      <w:r w:rsidRPr="000A3A50">
        <w:rPr>
          <w:rFonts w:ascii="SimSun" w:hAnsi="SimSun"/>
        </w:rPr>
        <w:t>（</w:t>
      </w:r>
      <w:r w:rsidRPr="00CC3A3B">
        <w:rPr>
          <w:rFonts w:ascii="SimSun" w:hAnsi="SimSun"/>
        </w:rPr>
        <w:t>IAP）进一步对资源不足的发明人和小企业进行赋能，将他们的想法转化为资产。2025年，发明人援助计划在10个成员国开展，</w:t>
      </w:r>
      <w:r w:rsidRPr="00CC3A3B">
        <w:rPr>
          <w:rStyle w:val="FootnoteReference"/>
          <w:rFonts w:ascii="SimSun" w:hAnsi="SimSun"/>
        </w:rPr>
        <w:footnoteReference w:id="59"/>
      </w:r>
      <w:r w:rsidRPr="00CC3A3B">
        <w:rPr>
          <w:rFonts w:ascii="SimSun" w:hAnsi="SimSun"/>
        </w:rPr>
        <w:t>又有42名受益人在其本国和选定管辖区域的专利采购程序过程中，获得了经验丰富的专利专业人员的免费支持。自创立以来，该计划已为接近300名发明者提供支持，包括74项授权专利。在本报告年度，IAP举行了</w:t>
      </w:r>
      <w:r w:rsidRPr="00325BA9">
        <w:fldChar w:fldCharType="begin"/>
      </w:r>
      <w:r w:rsidRPr="00325BA9">
        <w:rPr>
          <w:rFonts w:ascii="KaiTi" w:eastAsia="KaiTi" w:hAnsi="KaiTi"/>
        </w:rPr>
        <w:instrText xml:space="preserve"> HYPERLINK "https://www.wipo.int/en/web/inventor-assistance-program/w/news/2025/decade-transforming-ideas-impact" </w:instrText>
      </w:r>
      <w:r w:rsidRPr="00325BA9">
        <w:fldChar w:fldCharType="separate"/>
      </w:r>
      <w:r w:rsidRPr="00325BA9">
        <w:rPr>
          <w:rStyle w:val="Hyperlink"/>
          <w:rFonts w:ascii="KaiTi" w:eastAsia="KaiTi" w:hAnsi="KaiTi"/>
        </w:rPr>
        <w:t>2025年IAP最佳做法峰会</w:t>
      </w:r>
      <w:r w:rsidRPr="00325BA9">
        <w:rPr>
          <w:rStyle w:val="Hyperlink"/>
          <w:rFonts w:ascii="KaiTi" w:eastAsia="KaiTi" w:hAnsi="KaiTi"/>
        </w:rPr>
        <w:fldChar w:fldCharType="end"/>
      </w:r>
      <w:r w:rsidRPr="000A3A50">
        <w:rPr>
          <w:rFonts w:ascii="SimSun" w:hAnsi="SimSun"/>
          <w:iCs/>
        </w:rPr>
        <w:t>，</w:t>
      </w:r>
      <w:r w:rsidRPr="000A3A50">
        <w:rPr>
          <w:rFonts w:ascii="SimSun" w:hAnsi="SimSun"/>
        </w:rPr>
        <w:t>以</w:t>
      </w:r>
      <w:r w:rsidRPr="00CC3A3B">
        <w:rPr>
          <w:rFonts w:ascii="SimSun" w:hAnsi="SimSun"/>
        </w:rPr>
        <w:t>庆祝其十周年，计划受益人、志愿者和联络人在峰会上探讨了扩大计划影响的方法。</w:t>
      </w:r>
    </w:p>
    <w:p w14:paraId="6A6112E4" w14:textId="4A49D6C6"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在专利援助领域，</w:t>
      </w:r>
      <w:r w:rsidRPr="00C7459A">
        <w:rPr>
          <w:rFonts w:ascii="KaiTi" w:eastAsia="KaiTi" w:hAnsi="KaiTi"/>
          <w:iCs/>
        </w:rPr>
        <w:t>专利撰写培训计划</w:t>
      </w:r>
      <w:r w:rsidRPr="000A3A50">
        <w:rPr>
          <w:rFonts w:ascii="SimSun" w:hAnsi="SimSun"/>
        </w:rPr>
        <w:t>继续</w:t>
      </w:r>
      <w:r w:rsidRPr="00CC3A3B">
        <w:rPr>
          <w:rFonts w:ascii="SimSun" w:hAnsi="SimSun"/>
        </w:rPr>
        <w:t>重点关注培养从业人员的实用专利撰写技能。2025年，来自99个国家的337多人接受了产权组织专利撰写计划的培训。在本报告年度，与国际知识产权律师联合会（FICPI）合作举办了第四期</w:t>
      </w:r>
      <w:r w:rsidRPr="00C7459A">
        <w:rPr>
          <w:rFonts w:ascii="KaiTi" w:eastAsia="KaiTi" w:hAnsi="KaiTi"/>
          <w:iCs/>
        </w:rPr>
        <w:t>专利撰写国际培训计划</w:t>
      </w:r>
      <w:r w:rsidRPr="000A3A50">
        <w:rPr>
          <w:rFonts w:ascii="SimSun" w:hAnsi="SimSun"/>
        </w:rPr>
        <w:t>。</w:t>
      </w:r>
      <w:r w:rsidRPr="00CC3A3B">
        <w:rPr>
          <w:rFonts w:ascii="SimSun" w:hAnsi="SimSun"/>
        </w:rPr>
        <w:t>该为期八个月的培训计划旨在培养新专利起草人的技能，同时建立一个支持性社区，帮助这些专业人士成长。来自28个不同国家的36人参加了培训。此外，还为阿拉伯国家、拉丁美洲国家以及中欧和波罗的海国家（CEBS）举办了区域讲习班。还在阿根廷、智利、古巴和以色列举办了国家讲习班。</w:t>
      </w:r>
    </w:p>
    <w:p w14:paraId="16E92A0D" w14:textId="6FF90934" w:rsidR="00431B87" w:rsidRPr="00D2405E" w:rsidRDefault="007C0FFF" w:rsidP="00D2405E">
      <w:pPr>
        <w:pStyle w:val="ListParagraph"/>
        <w:numPr>
          <w:ilvl w:val="0"/>
          <w:numId w:val="4"/>
        </w:numPr>
        <w:spacing w:afterLines="50" w:after="120" w:line="340" w:lineRule="atLeast"/>
        <w:ind w:left="0" w:firstLine="0"/>
        <w:contextualSpacing w:val="0"/>
        <w:jc w:val="both"/>
        <w:rPr>
          <w:rFonts w:ascii="SimSun" w:hAnsi="SimSun"/>
        </w:rPr>
      </w:pPr>
      <w:r w:rsidRPr="00D2405E">
        <w:rPr>
          <w:rFonts w:ascii="SimSun" w:hAnsi="SimSun"/>
        </w:rPr>
        <w:t>本组织继续努力加强知识产权商业化，为创新者和企业获得融资提供便利。通过</w:t>
      </w:r>
      <w:r w:rsidR="00431B87">
        <w:fldChar w:fldCharType="begin"/>
      </w:r>
      <w:r w:rsidR="00431B87">
        <w:instrText>HYPERLINK "https://www.wipo.int/en/web/ip-commercialization/scale-up-your-ip"</w:instrText>
      </w:r>
      <w:r w:rsidR="00431B87">
        <w:fldChar w:fldCharType="separate"/>
      </w:r>
      <w:r w:rsidR="00431B87" w:rsidRPr="00D2405E">
        <w:rPr>
          <w:rStyle w:val="Hyperlink"/>
          <w:rFonts w:ascii="KaiTi" w:eastAsia="KaiTi" w:hAnsi="KaiTi"/>
        </w:rPr>
        <w:t>扩大知识产权规模计划</w:t>
      </w:r>
      <w:r w:rsidR="00431B87">
        <w:fldChar w:fldCharType="end"/>
      </w:r>
      <w:r w:rsidRPr="00D2405E">
        <w:rPr>
          <w:rFonts w:ascii="SimSun" w:hAnsi="SimSun"/>
        </w:rPr>
        <w:t>，产权组织与大学孵化器和科技园合作，直接向入驻企业和衍生企业提供知识产权商业化模块，使创新者能够在早期阶段将知识产权战略纳入商业化计划。2025年，400多名参与者通过试点活动接受了培训，包括讲习班</w:t>
      </w:r>
      <w:r w:rsidRPr="00CC3A3B">
        <w:rPr>
          <w:rStyle w:val="FootnoteReference"/>
          <w:rFonts w:ascii="SimSun" w:hAnsi="SimSun"/>
        </w:rPr>
        <w:footnoteReference w:id="60"/>
      </w:r>
      <w:r w:rsidRPr="00D2405E">
        <w:rPr>
          <w:rFonts w:ascii="SimSun" w:hAnsi="SimSun"/>
        </w:rPr>
        <w:t>和在线计划，来自65个国家的参与者参加了培训。</w:t>
      </w:r>
    </w:p>
    <w:p w14:paraId="09FEF2FE" w14:textId="697860E3"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与此同时，产权组织进一步推进了知识产权融资和知识产权估值工作，为循</w:t>
      </w:r>
      <w:proofErr w:type="gramStart"/>
      <w:r w:rsidRPr="00CC3A3B">
        <w:rPr>
          <w:rFonts w:ascii="SimSun" w:hAnsi="SimSun"/>
        </w:rPr>
        <w:t>证决策</w:t>
      </w:r>
      <w:proofErr w:type="gramEnd"/>
      <w:r w:rsidRPr="00CC3A3B">
        <w:rPr>
          <w:rFonts w:ascii="SimSun" w:hAnsi="SimSun"/>
        </w:rPr>
        <w:t>和获取资本提供支持。第三期</w:t>
      </w:r>
      <w:r w:rsidRPr="00C7459A">
        <w:rPr>
          <w:rFonts w:ascii="KaiTi" w:eastAsia="KaiTi" w:hAnsi="KaiTi"/>
          <w:iCs/>
        </w:rPr>
        <w:t>产权组织知识产权融资对话：无形资产的价值</w:t>
      </w:r>
      <w:r w:rsidRPr="000A3A50">
        <w:rPr>
          <w:rFonts w:ascii="SimSun" w:hAnsi="SimSun"/>
        </w:rPr>
        <w:t>探讨</w:t>
      </w:r>
      <w:r w:rsidRPr="00CC3A3B">
        <w:rPr>
          <w:rFonts w:ascii="SimSun" w:hAnsi="SimSun"/>
        </w:rPr>
        <w:t>了知识产权在价值创造和融资中的作用。该活动吸引了来自130多个国家的近2,300名与会者，汇聚了政策制定者、金融机构、企业和知识产权专业人士。在这些讨论的基础上，产权组织与马来西亚工业发展金融有限公司（MIDF）合作，在马来西亚启动了首个</w:t>
      </w:r>
      <w:r w:rsidRPr="00325BA9">
        <w:fldChar w:fldCharType="begin"/>
      </w:r>
      <w:r w:rsidRPr="00325BA9">
        <w:rPr>
          <w:rFonts w:ascii="KaiTi" w:eastAsia="KaiTi" w:hAnsi="KaiTi"/>
        </w:rPr>
        <w:instrText xml:space="preserve"> HYPERLINK "https://www.wipo.int/en/web/ip-financing/w/news/2025/wipo-launches-first-ip-finance-pilot-project" </w:instrText>
      </w:r>
      <w:r w:rsidRPr="00325BA9">
        <w:fldChar w:fldCharType="separate"/>
      </w:r>
      <w:r w:rsidRPr="00325BA9">
        <w:rPr>
          <w:rStyle w:val="Hyperlink"/>
          <w:rFonts w:ascii="KaiTi" w:eastAsia="KaiTi" w:hAnsi="KaiTi"/>
        </w:rPr>
        <w:t>知识产权融资试点项目</w:t>
      </w:r>
      <w:r w:rsidRPr="00325BA9">
        <w:rPr>
          <w:rStyle w:val="Hyperlink"/>
          <w:rFonts w:ascii="KaiTi" w:eastAsia="KaiTi" w:hAnsi="KaiTi"/>
        </w:rPr>
        <w:fldChar w:fldCharType="end"/>
      </w:r>
      <w:r w:rsidRPr="00CC3A3B">
        <w:rPr>
          <w:rFonts w:ascii="SimSun" w:hAnsi="SimSun"/>
        </w:rPr>
        <w:t>，通过该项目，产权组织在实际贷款场景中对知识产权评估和估值进行了测试，以释放创新企业的融资需求。在区域层面，</w:t>
      </w:r>
      <w:hyperlink r:id="rId68" w:history="1">
        <w:r w:rsidR="00431B87" w:rsidRPr="00325BA9">
          <w:rPr>
            <w:rStyle w:val="Hyperlink"/>
            <w:rFonts w:ascii="KaiTi" w:eastAsia="KaiTi" w:hAnsi="KaiTi"/>
          </w:rPr>
          <w:t>“促进中美洲国家和多米尼加共和国创业者和中小企业利用知识产权体系作为融资来源</w:t>
        </w:r>
        <w:r w:rsidR="00431B87">
          <w:rPr>
            <w:rStyle w:val="Hyperlink"/>
            <w:rFonts w:ascii="KaiTi" w:eastAsia="KaiTi" w:hAnsi="KaiTi" w:hint="eastAsia"/>
          </w:rPr>
          <w:t>”</w:t>
        </w:r>
      </w:hyperlink>
      <w:r w:rsidRPr="00CC3A3B">
        <w:rPr>
          <w:rFonts w:ascii="SimSun" w:hAnsi="SimSun"/>
        </w:rPr>
        <w:t>区域倡议第二阶段启动会议正式开启了产权组织与中美洲和多米尼加共和国各个国家之间合作的新阶段，</w:t>
      </w:r>
      <w:r w:rsidRPr="00CC3A3B">
        <w:rPr>
          <w:rStyle w:val="FootnoteReference"/>
          <w:rFonts w:ascii="SimSun" w:hAnsi="SimSun"/>
        </w:rPr>
        <w:footnoteReference w:id="61"/>
      </w:r>
      <w:r w:rsidRPr="00CC3A3B">
        <w:rPr>
          <w:rFonts w:ascii="SimSun" w:hAnsi="SimSun"/>
        </w:rPr>
        <w:t>旨在深化知识产权与国家融资生态系统的融合。此外，产权组织继续发布</w:t>
      </w:r>
      <w:r w:rsidR="00431B87">
        <w:fldChar w:fldCharType="begin"/>
      </w:r>
      <w:r w:rsidR="00431B87">
        <w:instrText>HYPERLINK "https://www.wipo.int/publications/en/series/index.jsp?id=241"</w:instrText>
      </w:r>
      <w:r w:rsidR="00431B87">
        <w:fldChar w:fldCharType="separate"/>
      </w:r>
      <w:r w:rsidR="00431B87" w:rsidRPr="00CC3A3B">
        <w:rPr>
          <w:rStyle w:val="Hyperlink"/>
          <w:rFonts w:ascii="SimSun" w:hAnsi="SimSun"/>
        </w:rPr>
        <w:t>《解锁知识产权融资——国家视角》</w:t>
      </w:r>
      <w:r w:rsidR="00431B87">
        <w:fldChar w:fldCharType="end"/>
      </w:r>
      <w:r w:rsidRPr="00CC3A3B">
        <w:rPr>
          <w:rFonts w:ascii="SimSun" w:hAnsi="SimSun"/>
        </w:rPr>
        <w:t>系列报告，并在2025年将覆盖范围扩大到巴西。作为这些工作的补充，在印度尼西亚、斯洛文尼亚和泰国举办了三场</w:t>
      </w:r>
      <w:r w:rsidRPr="00C7459A">
        <w:rPr>
          <w:rFonts w:ascii="KaiTi" w:eastAsia="KaiTi" w:hAnsi="KaiTi"/>
          <w:iCs/>
        </w:rPr>
        <w:t>国家知识产权估值</w:t>
      </w:r>
      <w:r w:rsidRPr="00C7459A">
        <w:rPr>
          <w:rFonts w:ascii="KaiTi" w:eastAsia="KaiTi" w:hAnsi="KaiTi"/>
        </w:rPr>
        <w:t>培训研讨会</w:t>
      </w:r>
      <w:r w:rsidRPr="000A3A50">
        <w:rPr>
          <w:rFonts w:ascii="SimSun" w:hAnsi="SimSun"/>
        </w:rPr>
        <w:t>，向</w:t>
      </w:r>
      <w:r w:rsidRPr="00CC3A3B">
        <w:rPr>
          <w:rFonts w:ascii="SimSun" w:hAnsi="SimSun"/>
        </w:rPr>
        <w:t>100多名与会者介绍了知识产权估值概念和最佳做法。</w:t>
      </w:r>
    </w:p>
    <w:p w14:paraId="14BCAB94" w14:textId="440847DD"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该部门继续协助成员国建立与加强</w:t>
      </w:r>
      <w:r w:rsidR="00431B87">
        <w:fldChar w:fldCharType="begin"/>
      </w:r>
      <w:r w:rsidR="00431B87">
        <w:instrText>HYPERLINK "http://www.wipo.int/tisc/en/search"</w:instrText>
      </w:r>
      <w:r w:rsidR="00431B87">
        <w:fldChar w:fldCharType="separate"/>
      </w:r>
      <w:r w:rsidR="00431B87" w:rsidRPr="00CC3A3B">
        <w:rPr>
          <w:rStyle w:val="Hyperlink"/>
          <w:rFonts w:ascii="SimSun" w:hAnsi="SimSun"/>
        </w:rPr>
        <w:t>技术与创新支持中心（TISC）</w:t>
      </w:r>
      <w:r w:rsidR="00431B87">
        <w:fldChar w:fldCharType="end"/>
      </w:r>
      <w:r w:rsidRPr="00CC3A3B">
        <w:rPr>
          <w:rFonts w:ascii="SimSun" w:hAnsi="SimSun"/>
        </w:rPr>
        <w:t>。通过获取专利信息、科技出版物以及知识产权管理和商业化方面的咨询服务，TISC在帮助研究人员、发明人和企业家释放创新潜能方面发挥着关键作用。2025年，TISC网络回应了全球90多个国家的225万多条咨询，支持受益人有效保护、管理知识产权并创造价值。通过产权组织在国家、区域和国际层面提供有针对性的培训、专门资源和联网机会，这些工作得到了加强。截至2025年底，已在90多个国家建立了超过1,700个TISC，其中包括设在21个最不发达国家的240多个TISC。此外，东盟地区</w:t>
      </w:r>
      <w:r w:rsidRPr="00CC3A3B">
        <w:rPr>
          <w:rFonts w:ascii="SimSun" w:hAnsi="SimSun"/>
        </w:rPr>
        <w:lastRenderedPageBreak/>
        <w:t>TISC网络启动了东盟TISC网络工作队，作为东盟知识产权合作工作组（AWGIPC）框架内的一个新的治理机制。在报告所涉期间，产权组织继续通过量身定制的培训、专门资源以及在国家、区域和国际层面建立网络，支持TISC扩大服务范围，提高服务质量。</w:t>
      </w:r>
    </w:p>
    <w:p w14:paraId="250F142D" w14:textId="77777777" w:rsidR="00431B87" w:rsidRPr="00CC3A3B" w:rsidRDefault="007C0FFF">
      <w:pPr>
        <w:pStyle w:val="Heading2"/>
        <w:spacing w:before="240" w:after="120"/>
        <w:rPr>
          <w:rFonts w:hAnsi="SimSun"/>
          <w:b w:val="0"/>
          <w:bCs w:val="0"/>
        </w:rPr>
      </w:pPr>
      <w:r w:rsidRPr="00CC3A3B">
        <w:rPr>
          <w:rFonts w:hAnsi="SimSun"/>
          <w:bCs w:val="0"/>
          <w:caps w:val="0"/>
        </w:rPr>
        <w:t>经济学和数据分析</w:t>
      </w:r>
    </w:p>
    <w:p w14:paraId="4E85B9CB" w14:textId="6475E5A9"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2025年，该部门继续编拟关于创新热点的发展相关研究报告，并提供高质量的知识产权数据，以支持知情决策。报告所涉期间的工作包括：（</w:t>
      </w:r>
      <w:proofErr w:type="spellStart"/>
      <w:r w:rsidRPr="00CC3A3B">
        <w:rPr>
          <w:rFonts w:ascii="SimSun" w:hAnsi="SimSun"/>
        </w:rPr>
        <w:t>i</w:t>
      </w:r>
      <w:proofErr w:type="spellEnd"/>
      <w:r w:rsidRPr="00CC3A3B">
        <w:rPr>
          <w:rFonts w:ascii="SimSun" w:hAnsi="SimSun"/>
        </w:rPr>
        <w:t>）发布新的</w:t>
      </w:r>
      <w:r w:rsidRPr="00CC3A3B">
        <w:fldChar w:fldCharType="begin"/>
      </w:r>
      <w:r w:rsidRPr="00CC3A3B">
        <w:rPr>
          <w:rFonts w:ascii="SimSun" w:hAnsi="SimSun"/>
        </w:rPr>
        <w:instrText xml:space="preserve"> HYPERLINK "https://www.wipo.int/publications/en/details.jsp?id=4776" </w:instrText>
      </w:r>
      <w:r w:rsidRPr="00CC3A3B">
        <w:fldChar w:fldCharType="separate"/>
      </w:r>
      <w:r w:rsidRPr="00CC3A3B">
        <w:rPr>
          <w:rStyle w:val="Hyperlink"/>
          <w:rFonts w:ascii="SimSun" w:hAnsi="SimSun"/>
        </w:rPr>
        <w:t>《中欧和波罗的海国家工业品外观设计中的性别差距》发展研究</w:t>
      </w:r>
      <w:r w:rsidRPr="00CC3A3B">
        <w:rPr>
          <w:rStyle w:val="Hyperlink"/>
          <w:rFonts w:ascii="SimSun" w:hAnsi="SimSun"/>
        </w:rPr>
        <w:fldChar w:fldCharType="end"/>
      </w:r>
      <w:r w:rsidRPr="00CC3A3B">
        <w:rPr>
          <w:rFonts w:ascii="SimSun" w:hAnsi="SimSun"/>
        </w:rPr>
        <w:t>；（ii）对产权组织</w:t>
      </w:r>
      <w:r w:rsidRPr="00CC3A3B">
        <w:fldChar w:fldCharType="begin"/>
      </w:r>
      <w:r w:rsidRPr="00CC3A3B">
        <w:rPr>
          <w:rFonts w:ascii="SimSun" w:hAnsi="SimSun"/>
        </w:rPr>
        <w:instrText xml:space="preserve"> HYPERLINK "http://www.wipo.int/about-ip/en/ip_innovation_economics/gender_innovation_gap/gender_dictionary.html" </w:instrText>
      </w:r>
      <w:r w:rsidRPr="00CC3A3B">
        <w:fldChar w:fldCharType="separate"/>
      </w:r>
      <w:r w:rsidRPr="00CC3A3B">
        <w:rPr>
          <w:rStyle w:val="Hyperlink"/>
          <w:rFonts w:ascii="SimSun" w:hAnsi="SimSun"/>
        </w:rPr>
        <w:t>《世界性别人名词典》</w:t>
      </w:r>
      <w:r w:rsidRPr="00CC3A3B">
        <w:rPr>
          <w:rStyle w:val="Hyperlink"/>
          <w:rFonts w:ascii="SimSun" w:hAnsi="SimSun"/>
        </w:rPr>
        <w:fldChar w:fldCharType="end"/>
      </w:r>
      <w:r w:rsidRPr="00CC3A3B">
        <w:rPr>
          <w:rFonts w:ascii="SimSun" w:hAnsi="SimSun"/>
        </w:rPr>
        <w:t>进行进一步技术改进，包括增强其相关Python和Stata库；（iii）为召开</w:t>
      </w:r>
      <w:r w:rsidRPr="00C7459A">
        <w:rPr>
          <w:rFonts w:ascii="KaiTi" w:eastAsia="KaiTi" w:hAnsi="KaiTi"/>
          <w:iCs/>
        </w:rPr>
        <w:t>性别研究专家会议</w:t>
      </w:r>
      <w:r w:rsidRPr="000A3A50">
        <w:rPr>
          <w:rFonts w:ascii="SimSun" w:hAnsi="SimSun"/>
        </w:rPr>
        <w:t>提供</w:t>
      </w:r>
      <w:r w:rsidRPr="00CC3A3B">
        <w:rPr>
          <w:rFonts w:ascii="SimSun" w:hAnsi="SimSun"/>
        </w:rPr>
        <w:t>技术支持；</w:t>
      </w:r>
      <w:r w:rsidRPr="00CC3A3B">
        <w:rPr>
          <w:rStyle w:val="FootnoteReference"/>
          <w:rFonts w:ascii="SimSun" w:hAnsi="SimSun"/>
        </w:rPr>
        <w:footnoteReference w:id="62"/>
      </w:r>
      <w:r w:rsidRPr="00CC3A3B">
        <w:rPr>
          <w:rFonts w:ascii="SimSun" w:hAnsi="SimSun"/>
        </w:rPr>
        <w:t>和（iv）联合主办</w:t>
      </w:r>
      <w:r w:rsidRPr="00325BA9">
        <w:fldChar w:fldCharType="begin"/>
      </w:r>
      <w:r w:rsidRPr="00325BA9">
        <w:rPr>
          <w:rFonts w:ascii="KaiTi" w:eastAsia="KaiTi" w:hAnsi="KaiTi"/>
        </w:rPr>
        <w:instrText xml:space="preserve"> HYPERLINK "https://cdn.fourwaves.com/static/media/filecontent/d92093d7-4068-4bfd-97fd-51aa00a84d1e/8dfccfeb-2f34-4dac-b190-30ef442cc638.pdf" </w:instrText>
      </w:r>
      <w:r w:rsidRPr="00325BA9">
        <w:fldChar w:fldCharType="separate"/>
      </w:r>
      <w:r w:rsidRPr="00325BA9">
        <w:rPr>
          <w:rStyle w:val="Hyperlink"/>
          <w:rFonts w:ascii="KaiTi" w:eastAsia="KaiTi" w:hAnsi="KaiTi"/>
        </w:rPr>
        <w:t>欧洲知识产权政策协会（EPIP）第20届年会</w:t>
      </w:r>
      <w:r w:rsidRPr="00325BA9">
        <w:rPr>
          <w:rStyle w:val="Hyperlink"/>
          <w:rFonts w:ascii="KaiTi" w:eastAsia="KaiTi" w:hAnsi="KaiTi"/>
        </w:rPr>
        <w:fldChar w:fldCharType="end"/>
      </w:r>
      <w:r w:rsidRPr="00CC3A3B">
        <w:rPr>
          <w:rFonts w:ascii="SimSun" w:hAnsi="SimSun"/>
        </w:rPr>
        <w:t>上的两场特别会议。</w:t>
      </w:r>
    </w:p>
    <w:p w14:paraId="7B358A77" w14:textId="6D34BC90"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在与创新有关的数据和分析方面，该部门继续开展</w:t>
      </w:r>
      <w:r w:rsidRPr="00325BA9">
        <w:fldChar w:fldCharType="begin"/>
      </w:r>
      <w:r w:rsidRPr="00325BA9">
        <w:rPr>
          <w:rFonts w:ascii="KaiTi" w:eastAsia="KaiTi" w:hAnsi="KaiTi"/>
        </w:rPr>
        <w:instrText xml:space="preserve"> HYPERLINK "https://www.wipo.int/en/web/global-innovation-index" </w:instrText>
      </w:r>
      <w:r w:rsidRPr="00325BA9">
        <w:fldChar w:fldCharType="separate"/>
      </w:r>
      <w:r w:rsidRPr="00325BA9">
        <w:rPr>
          <w:rStyle w:val="Hyperlink"/>
          <w:rFonts w:ascii="KaiTi" w:eastAsia="KaiTi" w:hAnsi="KaiTi"/>
        </w:rPr>
        <w:t>全球创新指数（GII）</w:t>
      </w:r>
      <w:r w:rsidRPr="00325BA9">
        <w:rPr>
          <w:rStyle w:val="Hyperlink"/>
          <w:rFonts w:ascii="KaiTi" w:eastAsia="KaiTi" w:hAnsi="KaiTi"/>
        </w:rPr>
        <w:fldChar w:fldCharType="end"/>
      </w:r>
      <w:r w:rsidRPr="00CC3A3B">
        <w:rPr>
          <w:rFonts w:ascii="SimSun" w:hAnsi="SimSun"/>
        </w:rPr>
        <w:t>工作，提供技术援助，以提高创新数据的可用性，评估各经济体的创新表现，并为创新和知识产权政策提供指导。约80%的产权组织成员国继续利用GII来加强创新生态系统。2025年，40多个以中低收入为主</w:t>
      </w:r>
      <w:r w:rsidRPr="00CC3A3B">
        <w:rPr>
          <w:rFonts w:ascii="SimSun" w:hAnsi="SimSun"/>
        </w:rPr>
        <w:br/>
        <w:t>的经济体获得了关于改善创新指标和生态系统成果的建议，其中非洲10个、阿拉伯国家8个、亚洲和太平洋地区9个、拉丁美洲和加勒比地区10个、经济转型期经济体8个。</w:t>
      </w:r>
    </w:p>
    <w:p w14:paraId="500E02BF" w14:textId="7450AB46"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此外，该部门还推进了支持创新和无形资产方面循</w:t>
      </w:r>
      <w:proofErr w:type="gramStart"/>
      <w:r w:rsidRPr="00CC3A3B">
        <w:rPr>
          <w:rFonts w:ascii="SimSun" w:hAnsi="SimSun"/>
        </w:rPr>
        <w:t>证决策</w:t>
      </w:r>
      <w:proofErr w:type="gramEnd"/>
      <w:r w:rsidRPr="00CC3A3B">
        <w:rPr>
          <w:rFonts w:ascii="SimSun" w:hAnsi="SimSun"/>
        </w:rPr>
        <w:t>的工作。通过</w:t>
      </w:r>
      <w:r w:rsidRPr="00325BA9">
        <w:rPr>
          <w:rFonts w:ascii="KaiTi" w:eastAsia="KaiTi" w:hAnsi="KaiTi"/>
        </w:rPr>
        <w:t>产权组织与路易斯商学院伙伴关系</w:t>
      </w:r>
      <w:r w:rsidRPr="000A3A50">
        <w:rPr>
          <w:rFonts w:ascii="SimSun" w:hAnsi="SimSun"/>
          <w:iCs/>
        </w:rPr>
        <w:t>，</w:t>
      </w:r>
      <w:r w:rsidRPr="000A3A50">
        <w:rPr>
          <w:rFonts w:ascii="SimSun" w:hAnsi="SimSun"/>
        </w:rPr>
        <w:t>发</w:t>
      </w:r>
      <w:r w:rsidRPr="00CC3A3B">
        <w:rPr>
          <w:rFonts w:ascii="SimSun" w:hAnsi="SimSun"/>
        </w:rPr>
        <w:t>布了有关研发、软件、数据、品牌、外观设计和组织资本等无形资产投资的数据和分析。这些工作体现在产权组织的</w:t>
      </w:r>
      <w:hyperlink r:id="rId69" w:history="1">
        <w:r w:rsidR="00431B87" w:rsidRPr="00CC3A3B">
          <w:rPr>
            <w:rFonts w:ascii="SimSun" w:hAnsi="SimSun"/>
          </w:rPr>
          <w:t>2025年《全球无形投资要点——获取优质数据，推动优异政策》</w:t>
        </w:r>
      </w:hyperlink>
      <w:r w:rsidRPr="00CC3A3B">
        <w:rPr>
          <w:rFonts w:ascii="SimSun" w:hAnsi="SimSun"/>
        </w:rPr>
        <w:t>中，该报告已涵盖巴西和印度，目前正在努力将覆盖范围扩大到更多的发展中经济体。该部门还开展了新的研究，评估</w:t>
      </w:r>
      <w:hyperlink r:id="rId70" w:history="1">
        <w:r w:rsidR="00431B87" w:rsidRPr="00CC3A3B">
          <w:rPr>
            <w:rStyle w:val="Hyperlink"/>
            <w:rFonts w:ascii="SimSun" w:hAnsi="SimSun"/>
          </w:rPr>
          <w:t>Research4Life倡议</w:t>
        </w:r>
      </w:hyperlink>
      <w:r w:rsidRPr="00CC3A3B">
        <w:rPr>
          <w:rFonts w:ascii="SimSun" w:hAnsi="SimSun"/>
        </w:rPr>
        <w:t>对发展中经济体和最不发达国家女科学家参与活动的经济影响。研究结果表明，改善对先前知识的数字化获取有助于提高科学产出、促进参与合作研究以及提高女科学家在全球科学网络中的可见度。</w:t>
      </w:r>
      <w:r w:rsidRPr="00CC3A3B">
        <w:rPr>
          <w:rStyle w:val="FootnoteReference"/>
          <w:rFonts w:ascii="SimSun" w:hAnsi="SimSun"/>
        </w:rPr>
        <w:footnoteReference w:id="63"/>
      </w:r>
    </w:p>
    <w:p w14:paraId="448C3B9E" w14:textId="77777777" w:rsidR="00431B87" w:rsidRPr="00CC3A3B" w:rsidRDefault="007C0FFF">
      <w:pPr>
        <w:pStyle w:val="Heading2"/>
        <w:spacing w:before="240" w:after="120"/>
        <w:rPr>
          <w:rFonts w:hAnsi="SimSun"/>
          <w:b w:val="0"/>
          <w:bCs w:val="0"/>
        </w:rPr>
      </w:pPr>
      <w:r w:rsidRPr="00CC3A3B">
        <w:rPr>
          <w:rFonts w:hAnsi="SimSun"/>
          <w:bCs w:val="0"/>
          <w:caps w:val="0"/>
        </w:rPr>
        <w:t>产权组织司法研究所</w:t>
      </w:r>
    </w:p>
    <w:p w14:paraId="52D7FB42" w14:textId="6354FD16" w:rsidR="00431B87" w:rsidRPr="000A3A50"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rPr>
        <w:t>在本报告所涉期间，产权组织司法研究所继续</w:t>
      </w:r>
      <w:r w:rsidRPr="00CC3A3B">
        <w:rPr>
          <w:rFonts w:ascii="SimSun" w:hAnsi="SimSun"/>
          <w:szCs w:val="22"/>
        </w:rPr>
        <w:t>支持发展中国家和</w:t>
      </w:r>
      <w:r w:rsidRPr="00CC3A3B">
        <w:rPr>
          <w:rFonts w:ascii="SimSun" w:hAnsi="SimSun"/>
        </w:rPr>
        <w:t>最不发达国家的司法机构在有效裁决知识产权争议方面发挥重要作用</w:t>
      </w:r>
      <w:r w:rsidRPr="00CC3A3B">
        <w:rPr>
          <w:rFonts w:ascii="SimSun" w:hAnsi="SimSun"/>
          <w:szCs w:val="22"/>
        </w:rPr>
        <w:t>。通过一系列活动，促进了来自不同法律、社会和经济背景的法官交流知识产权裁决方面的经验和良好做法，这些活动包括：（</w:t>
      </w:r>
      <w:proofErr w:type="spellStart"/>
      <w:r w:rsidRPr="00CC3A3B">
        <w:rPr>
          <w:rFonts w:ascii="SimSun" w:hAnsi="SimSun"/>
          <w:szCs w:val="22"/>
        </w:rPr>
        <w:t>i</w:t>
      </w:r>
      <w:proofErr w:type="spellEnd"/>
      <w:r w:rsidRPr="00CC3A3B">
        <w:rPr>
          <w:rFonts w:ascii="SimSun" w:hAnsi="SimSun"/>
          <w:szCs w:val="22"/>
        </w:rPr>
        <w:t>）以混合形式举办的</w:t>
      </w:r>
      <w:r w:rsidRPr="00325BA9">
        <w:fldChar w:fldCharType="begin"/>
      </w:r>
      <w:r w:rsidRPr="00325BA9">
        <w:rPr>
          <w:rFonts w:ascii="KaiTi" w:eastAsia="KaiTi" w:hAnsi="KaiTi"/>
        </w:rPr>
        <w:instrText xml:space="preserve"> HYPERLINK "https://www.wipo.int/meetings/en/2025/judgesforum2025.html" </w:instrText>
      </w:r>
      <w:r w:rsidRPr="00325BA9">
        <w:fldChar w:fldCharType="separate"/>
      </w:r>
      <w:r w:rsidRPr="00325BA9">
        <w:rPr>
          <w:rStyle w:val="Hyperlink"/>
          <w:rFonts w:ascii="KaiTi" w:eastAsia="KaiTi" w:hAnsi="KaiTi"/>
          <w:szCs w:val="22"/>
        </w:rPr>
        <w:t>2025年产权组织知识产权法官论坛</w:t>
      </w:r>
      <w:r w:rsidRPr="00325BA9">
        <w:rPr>
          <w:rStyle w:val="Hyperlink"/>
          <w:rFonts w:ascii="KaiTi" w:eastAsia="KaiTi" w:hAnsi="KaiTi"/>
          <w:szCs w:val="22"/>
        </w:rPr>
        <w:fldChar w:fldCharType="end"/>
      </w:r>
      <w:r w:rsidRPr="00CC3A3B">
        <w:rPr>
          <w:rFonts w:ascii="SimSun" w:hAnsi="SimSun"/>
          <w:szCs w:val="22"/>
        </w:rPr>
        <w:t>，汇集了来自95个国家和5个区域法院的524名法官；（ii）</w:t>
      </w:r>
      <w:hyperlink r:id="rId71" w:history="1">
        <w:r w:rsidR="00431B87" w:rsidRPr="00325BA9">
          <w:rPr>
            <w:rStyle w:val="Hyperlink"/>
            <w:rFonts w:ascii="KaiTi" w:eastAsia="KaiTi" w:hAnsi="KaiTi"/>
            <w:szCs w:val="22"/>
          </w:rPr>
          <w:t>知识产权裁决大师班</w:t>
        </w:r>
      </w:hyperlink>
      <w:r w:rsidRPr="00CC3A3B">
        <w:rPr>
          <w:rFonts w:ascii="SimSun" w:hAnsi="SimSun"/>
          <w:szCs w:val="22"/>
        </w:rPr>
        <w:t>，促进了来自23个司法管辖区的35名资深知识产权法官就专利和商业秘密相关经验和判例发展进行同行交流；和（iii）一期</w:t>
      </w:r>
      <w:r w:rsidRPr="00325BA9">
        <w:rPr>
          <w:rFonts w:ascii="KaiTi" w:eastAsia="KaiTi" w:hAnsi="KaiTi"/>
          <w:szCs w:val="22"/>
        </w:rPr>
        <w:t>法官网络研讨会</w:t>
      </w:r>
      <w:r w:rsidRPr="00CC3A3B">
        <w:rPr>
          <w:rFonts w:ascii="SimSun" w:hAnsi="SimSun"/>
          <w:szCs w:val="22"/>
        </w:rPr>
        <w:t>系列，重点讨论商标案件中的数字证据。近85%参与这些举措的法官来自发展中国家、转型经济体或最不发达国家。</w:t>
      </w:r>
    </w:p>
    <w:p w14:paraId="42CEEB2B" w14:textId="13260D21"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0A3A50">
        <w:rPr>
          <w:rFonts w:ascii="SimSun" w:hAnsi="SimSun"/>
        </w:rPr>
        <w:t>此</w:t>
      </w:r>
      <w:r w:rsidRPr="00CC3A3B">
        <w:rPr>
          <w:rFonts w:ascii="SimSun" w:hAnsi="SimSun"/>
        </w:rPr>
        <w:t>外，</w:t>
      </w:r>
      <w:r w:rsidRPr="00CC3A3B">
        <w:rPr>
          <w:rFonts w:ascii="SimSun" w:hAnsi="SimSun"/>
          <w:szCs w:val="22"/>
        </w:rPr>
        <w:t>与司法和其他相关机构密切合作，并根据发展议程建议，继续开展量身定制的能力建设，以加强法官的知识产权知识和相关技能。</w:t>
      </w:r>
      <w:r w:rsidRPr="00CC3A3B">
        <w:rPr>
          <w:rFonts w:ascii="SimSun" w:hAnsi="SimSun"/>
        </w:rPr>
        <w:t>应成员国的请求，产权组织为阿尔及利亚、尼日利亚、阿曼、波兰、斯里兰卡、菲律宾和越南的司法教育计划提供了支持，并继续为拉丁美洲和波罗的海地区的法官提供区域司法培训。2025年，产权组织还扩大了向司法机构提供的实用资源的范围，包括在</w:t>
      </w:r>
      <w:r w:rsidRPr="00CC3A3B">
        <w:fldChar w:fldCharType="begin"/>
      </w:r>
      <w:r w:rsidRPr="00CC3A3B">
        <w:rPr>
          <w:rFonts w:ascii="SimSun" w:hAnsi="SimSun"/>
        </w:rPr>
        <w:instrText xml:space="preserve"> HYPERLINK "https://www.wipo.int/publications/en/details.jsp?id=4824" </w:instrText>
      </w:r>
      <w:r w:rsidRPr="00CC3A3B">
        <w:fldChar w:fldCharType="separate"/>
      </w:r>
      <w:r w:rsidRPr="00CC3A3B">
        <w:rPr>
          <w:rStyle w:val="Hyperlink"/>
          <w:rFonts w:ascii="SimSun" w:hAnsi="SimSun"/>
        </w:rPr>
        <w:t>《知识产权法官手册》丛书</w:t>
      </w:r>
      <w:r w:rsidRPr="00CC3A3B">
        <w:rPr>
          <w:rStyle w:val="Hyperlink"/>
          <w:rFonts w:ascii="SimSun" w:hAnsi="SimSun"/>
        </w:rPr>
        <w:fldChar w:fldCharType="end"/>
      </w:r>
      <w:r w:rsidRPr="00CC3A3B">
        <w:rPr>
          <w:rFonts w:ascii="SimSun" w:hAnsi="SimSun"/>
        </w:rPr>
        <w:t>中推出针对斯里兰卡的新书目，该丛书包括知识产权</w:t>
      </w:r>
      <w:r w:rsidRPr="00CC3A3B">
        <w:rPr>
          <w:rFonts w:ascii="SimSun" w:hAnsi="SimSun"/>
        </w:rPr>
        <w:lastRenderedPageBreak/>
        <w:t>法律和程序实用手册，以及在</w:t>
      </w:r>
      <w:hyperlink r:id="rId72" w:history="1">
        <w:r w:rsidR="00431B87" w:rsidRPr="00CC3A3B">
          <w:rPr>
            <w:rStyle w:val="Hyperlink"/>
            <w:rFonts w:ascii="SimSun" w:hAnsi="SimSun"/>
          </w:rPr>
          <w:t>《法官专利案件管理国际指南》</w:t>
        </w:r>
      </w:hyperlink>
      <w:r w:rsidRPr="00CC3A3B">
        <w:rPr>
          <w:rFonts w:ascii="SimSun" w:hAnsi="SimSun"/>
        </w:rPr>
        <w:t>中增加关于西班牙的新章节，该指南也提供了西班牙文版本。</w:t>
      </w:r>
    </w:p>
    <w:p w14:paraId="1720A272" w14:textId="62FD4736" w:rsidR="00431B87" w:rsidRPr="00CC3A3B" w:rsidRDefault="007C0FFF" w:rsidP="0047119F">
      <w:pPr>
        <w:pStyle w:val="ListParagraph"/>
        <w:numPr>
          <w:ilvl w:val="0"/>
          <w:numId w:val="4"/>
        </w:numPr>
        <w:spacing w:afterLines="50" w:after="120" w:line="340" w:lineRule="atLeast"/>
        <w:ind w:left="0" w:firstLine="0"/>
        <w:contextualSpacing w:val="0"/>
        <w:jc w:val="both"/>
        <w:rPr>
          <w:rStyle w:val="null"/>
          <w:rFonts w:ascii="SimSun" w:hAnsi="SimSun"/>
          <w:szCs w:val="22"/>
        </w:rPr>
      </w:pPr>
      <w:r w:rsidRPr="00CC3A3B">
        <w:rPr>
          <w:rFonts w:ascii="SimSun" w:hAnsi="SimSun"/>
        </w:rPr>
        <w:t>在报告所涉期间，该部门继续</w:t>
      </w:r>
      <w:r w:rsidRPr="00CC3A3B">
        <w:rPr>
          <w:rStyle w:val="null"/>
          <w:rFonts w:ascii="SimSun" w:hAnsi="SimSun"/>
          <w:szCs w:val="22"/>
        </w:rPr>
        <w:t>加强</w:t>
      </w:r>
      <w:hyperlink r:id="rId73" w:history="1">
        <w:r w:rsidR="00431B87" w:rsidRPr="00CC3A3B">
          <w:rPr>
            <w:rStyle w:val="Hyperlink"/>
            <w:rFonts w:ascii="SimSun" w:hAnsi="SimSun"/>
            <w:szCs w:val="22"/>
          </w:rPr>
          <w:t>WIPO Lex</w:t>
        </w:r>
      </w:hyperlink>
      <w:r w:rsidRPr="00CC3A3B">
        <w:rPr>
          <w:rFonts w:ascii="SimSun" w:hAnsi="SimSun"/>
          <w:szCs w:val="22"/>
        </w:rPr>
        <w:t>数据库。WIPO Lex的法律、条约和判决集继续提供网上最全面、最权威和最可靠的知识产权法律信息来源。2025年，WIPO Lex处理了来自60个司法管辖区的1,591部法律，使数据库中的法律数量达到202个司法管辖区的20,000多部，知识产权条约超过200部，其中包括28部由产权组织管理的条约。</w:t>
      </w:r>
      <w:r w:rsidRPr="00CC3A3B">
        <w:rPr>
          <w:rFonts w:ascii="SimSun" w:hAnsi="SimSun"/>
        </w:rPr>
        <w:t>目前，WIPO Lex</w:t>
      </w:r>
      <w:r w:rsidRPr="00CC3A3B">
        <w:rPr>
          <w:rFonts w:ascii="SimSun" w:hAnsi="SimSun"/>
          <w:szCs w:val="22"/>
        </w:rPr>
        <w:t>判决集共涵盖51个司法管辖区。</w:t>
      </w:r>
      <w:r w:rsidRPr="00CC3A3B">
        <w:rPr>
          <w:rStyle w:val="FootnoteReference"/>
          <w:rFonts w:ascii="SimSun" w:hAnsi="SimSun"/>
          <w:szCs w:val="22"/>
        </w:rPr>
        <w:footnoteReference w:id="64"/>
      </w:r>
    </w:p>
    <w:p w14:paraId="5A04B060" w14:textId="77777777" w:rsidR="00431B87" w:rsidRPr="00CC3A3B" w:rsidRDefault="007C0FFF">
      <w:pPr>
        <w:pStyle w:val="Heading2"/>
        <w:spacing w:before="240" w:after="120"/>
        <w:rPr>
          <w:rFonts w:hAnsi="SimSun"/>
          <w:b w:val="0"/>
          <w:bCs w:val="0"/>
        </w:rPr>
      </w:pPr>
      <w:r w:rsidRPr="00CC3A3B">
        <w:rPr>
          <w:rFonts w:hAnsi="SimSun"/>
          <w:bCs w:val="0"/>
          <w:caps w:val="0"/>
        </w:rPr>
        <w:t>产权组织仲裁与调解中心</w:t>
      </w:r>
    </w:p>
    <w:p w14:paraId="00EF3F3A" w14:textId="3E48D4D9" w:rsidR="00431B87" w:rsidRPr="000A3A50"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rPr>
        <w:t>产权组织仲裁与调解中心继续提供省时合算的替代性争议解决（ADR）方案，包括调解、仲裁、快速仲裁和专家鉴定，让私人当事方能够解决国内和跨境知识产权和商事争议。在报告所涉期间，中心继续积极参与解决涉及广泛用户的争议，包括</w:t>
      </w:r>
      <w:r w:rsidRPr="00CC3A3B">
        <w:rPr>
          <w:rFonts w:ascii="SimSun" w:hAnsi="SimSun"/>
          <w:iCs/>
          <w:szCs w:val="22"/>
        </w:rPr>
        <w:t>中小企业、初创企业、创作者和创新者，其中许多用户位于发展中国家和最不发达国家。此外，中心还通过与</w:t>
      </w:r>
      <w:hyperlink r:id="rId74" w:history="1">
        <w:r w:rsidR="00431B87" w:rsidRPr="00325BA9">
          <w:rPr>
            <w:rStyle w:val="Hyperlink"/>
            <w:rFonts w:ascii="KaiTi" w:eastAsia="KaiTi" w:hAnsi="KaiTi"/>
            <w:szCs w:val="22"/>
          </w:rPr>
          <w:t>产权组织与知识产权局和版权局的ADR共同办案计划</w:t>
        </w:r>
      </w:hyperlink>
      <w:r w:rsidRPr="00CC3A3B">
        <w:rPr>
          <w:rFonts w:ascii="SimSun" w:hAnsi="SimSun"/>
          <w:iCs/>
          <w:szCs w:val="22"/>
        </w:rPr>
        <w:t>，加强了机构能力并提升了ADR服务的可及性，该计划支持参与机构提供高效的ADR服务。该计划为当地调解员提供培训，并提供技术工具，包括电子存档、案件跟踪系统和在线听证平台，以支持争端的有效管理。该计划得到了大韩民国文化体育观光部（MCST）设立的信托基金的支持，并与超过15个知识产权局开展了合作。</w:t>
      </w:r>
    </w:p>
    <w:p w14:paraId="75593A35" w14:textId="1B56E0F9" w:rsidR="00431B87" w:rsidRPr="000A3A50"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0A3A50">
        <w:rPr>
          <w:rFonts w:ascii="SimSun" w:hAnsi="SimSun"/>
          <w:iCs/>
          <w:szCs w:val="22"/>
        </w:rPr>
        <w:t>该</w:t>
      </w:r>
      <w:r w:rsidRPr="00CC3A3B">
        <w:rPr>
          <w:rFonts w:ascii="SimSun" w:hAnsi="SimSun"/>
          <w:iCs/>
          <w:szCs w:val="22"/>
        </w:rPr>
        <w:t>中心还继续推进域名争议解决服务。2025年，该中心开始为海地提供服务，并协助玻利维亚、洪都拉斯、摩洛哥和菲律宾更新域名争议解决框架，包括注册条件、行政程序、政策、规则和《WIPO补充规则》。此外，中心还与多个区域的相关主管部门合作，在广大发展中国家、转型经济体和最不发达国家促进域名争议解决机制的效率和统一。</w:t>
      </w:r>
      <w:r w:rsidRPr="00CC3A3B">
        <w:rPr>
          <w:rStyle w:val="FootnoteReference"/>
          <w:rFonts w:ascii="SimSun" w:hAnsi="SimSun"/>
          <w:iCs/>
          <w:szCs w:val="22"/>
        </w:rPr>
        <w:footnoteReference w:id="65"/>
      </w:r>
    </w:p>
    <w:p w14:paraId="7B1AEE8D" w14:textId="77777777" w:rsidR="00431B87" w:rsidRPr="00CC3A3B" w:rsidRDefault="007C0FFF">
      <w:pPr>
        <w:pStyle w:val="Heading2"/>
        <w:spacing w:before="240" w:after="120"/>
        <w:rPr>
          <w:rFonts w:hAnsi="SimSun"/>
          <w:b w:val="0"/>
          <w:bCs w:val="0"/>
        </w:rPr>
      </w:pPr>
      <w:r w:rsidRPr="000A3A50">
        <w:rPr>
          <w:rFonts w:hAnsi="SimSun"/>
          <w:bCs w:val="0"/>
          <w:caps w:val="0"/>
        </w:rPr>
        <w:t>已</w:t>
      </w:r>
      <w:r w:rsidRPr="00CC3A3B">
        <w:rPr>
          <w:rFonts w:hAnsi="SimSun"/>
          <w:bCs w:val="0"/>
          <w:caps w:val="0"/>
        </w:rPr>
        <w:t>纳入主流的发展议程项目</w:t>
      </w:r>
    </w:p>
    <w:p w14:paraId="533E80CC"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以下是与已纳入主流的发展议程项目相关的主要工作：</w:t>
      </w:r>
    </w:p>
    <w:p w14:paraId="1FDFE967" w14:textId="4CD0D996" w:rsidR="00431B87" w:rsidRPr="000A3A50"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bookmarkStart w:id="29" w:name="_Hlk188460694"/>
      <w:bookmarkStart w:id="30" w:name="_Hlk188460788"/>
      <w:r w:rsidRPr="00325BA9">
        <w:rPr>
          <w:rFonts w:ascii="KaiTi" w:eastAsia="KaiTi" w:hAnsi="KaiTi"/>
          <w:iCs/>
        </w:rPr>
        <w:t>使用和支持专业数据库接入和支持：</w:t>
      </w:r>
      <w:bookmarkEnd w:id="29"/>
      <w:r w:rsidRPr="00CC3A3B">
        <w:rPr>
          <w:rFonts w:ascii="SimSun" w:hAnsi="SimSun"/>
        </w:rPr>
        <w:t>通过区域会议</w:t>
      </w:r>
      <w:r w:rsidRPr="00CC3A3B">
        <w:rPr>
          <w:rStyle w:val="FootnoteReference"/>
          <w:rFonts w:ascii="SimSun" w:hAnsi="SimSun"/>
        </w:rPr>
        <w:footnoteReference w:id="66"/>
      </w:r>
      <w:r w:rsidRPr="00CC3A3B">
        <w:rPr>
          <w:rFonts w:ascii="SimSun" w:hAnsi="SimSun"/>
        </w:rPr>
        <w:t>以及</w:t>
      </w:r>
      <w:r w:rsidRPr="00CC3A3B">
        <w:fldChar w:fldCharType="begin"/>
      </w:r>
      <w:r w:rsidRPr="00CC3A3B">
        <w:rPr>
          <w:rFonts w:ascii="SimSun" w:hAnsi="SimSun"/>
        </w:rPr>
        <w:instrText xml:space="preserve"> HYPERLINK "https://etisc.wipo.int/" </w:instrText>
      </w:r>
      <w:r w:rsidRPr="00CC3A3B">
        <w:fldChar w:fldCharType="separate"/>
      </w:r>
      <w:proofErr w:type="spellStart"/>
      <w:r w:rsidRPr="00CC3A3B">
        <w:rPr>
          <w:rStyle w:val="Hyperlink"/>
          <w:rFonts w:ascii="SimSun" w:hAnsi="SimSun"/>
        </w:rPr>
        <w:t>eTISC</w:t>
      </w:r>
      <w:proofErr w:type="spellEnd"/>
      <w:r w:rsidRPr="00CC3A3B">
        <w:rPr>
          <w:rStyle w:val="Hyperlink"/>
          <w:rFonts w:ascii="SimSun" w:hAnsi="SimSun"/>
        </w:rPr>
        <w:t>知识</w:t>
      </w:r>
      <w:r w:rsidRPr="00CC3A3B">
        <w:rPr>
          <w:rStyle w:val="Hyperlink"/>
          <w:rFonts w:ascii="SimSun" w:hAnsi="SimSun"/>
        </w:rPr>
        <w:noBreakHyphen/>
        <w:t>共享平台</w:t>
      </w:r>
      <w:r w:rsidRPr="00CC3A3B">
        <w:rPr>
          <w:rStyle w:val="Hyperlink"/>
          <w:rFonts w:ascii="SimSun" w:hAnsi="SimSun"/>
        </w:rPr>
        <w:fldChar w:fldCharType="end"/>
      </w:r>
      <w:r w:rsidRPr="00CC3A3B">
        <w:rPr>
          <w:rFonts w:ascii="SimSun" w:hAnsi="SimSun"/>
        </w:rPr>
        <w:t>，促进了TISC之间的经验和良好做法交流。</w:t>
      </w:r>
      <w:r w:rsidRPr="00CC3A3B">
        <w:fldChar w:fldCharType="begin"/>
      </w:r>
      <w:r w:rsidRPr="00CC3A3B">
        <w:rPr>
          <w:rFonts w:ascii="SimSun" w:hAnsi="SimSun"/>
        </w:rPr>
        <w:instrText xml:space="preserve"> HYPERLINK "https://inspire.wipo.int/" </w:instrText>
      </w:r>
      <w:r w:rsidRPr="00CC3A3B">
        <w:fldChar w:fldCharType="separate"/>
      </w:r>
      <w:r w:rsidRPr="00CC3A3B">
        <w:rPr>
          <w:rStyle w:val="Hyperlink"/>
          <w:rFonts w:ascii="SimSun" w:hAnsi="SimSun"/>
        </w:rPr>
        <w:t>WIPO INSPIRE平台</w:t>
      </w:r>
      <w:r w:rsidRPr="00CC3A3B">
        <w:rPr>
          <w:rStyle w:val="Hyperlink"/>
          <w:rFonts w:ascii="SimSun" w:hAnsi="SimSun"/>
        </w:rPr>
        <w:fldChar w:fldCharType="end"/>
      </w:r>
      <w:r w:rsidRPr="00CC3A3B">
        <w:rPr>
          <w:rFonts w:ascii="SimSun" w:hAnsi="SimSun"/>
        </w:rPr>
        <w:t>上的专利数据库报告数量增至52份，进一步促进了发展议程建议19、30和31的落实。截至2025年底，TISC名录包括1,734个TISC提供的联系方式和服务信息。</w:t>
      </w:r>
      <w:r w:rsidRPr="00CC3A3B">
        <w:fldChar w:fldCharType="begin"/>
      </w:r>
      <w:r w:rsidRPr="00CC3A3B">
        <w:rPr>
          <w:rFonts w:ascii="SimSun" w:hAnsi="SimSun"/>
        </w:rPr>
        <w:instrText xml:space="preserve"> HYPERLINK "http://www.wipo.int/tisc/en/" </w:instrText>
      </w:r>
      <w:r w:rsidRPr="00CC3A3B">
        <w:fldChar w:fldCharType="separate"/>
      </w:r>
      <w:r w:rsidRPr="00CC3A3B">
        <w:rPr>
          <w:rStyle w:val="Hyperlink"/>
          <w:rFonts w:ascii="SimSun" w:hAnsi="SimSun"/>
        </w:rPr>
        <w:t>TISC网页</w:t>
      </w:r>
      <w:r w:rsidRPr="00CC3A3B">
        <w:rPr>
          <w:rStyle w:val="Hyperlink"/>
          <w:rFonts w:ascii="SimSun" w:hAnsi="SimSun"/>
        </w:rPr>
        <w:fldChar w:fldCharType="end"/>
      </w:r>
      <w:r w:rsidRPr="00CC3A3B">
        <w:rPr>
          <w:rFonts w:ascii="SimSun" w:hAnsi="SimSun"/>
        </w:rPr>
        <w:t>提供对知识和技能发展的各种资源信息的获取，有93,832名唯一身份用户访问。</w:t>
      </w:r>
      <w:r w:rsidRPr="00CC3A3B">
        <w:fldChar w:fldCharType="begin"/>
      </w:r>
      <w:r w:rsidRPr="00CC3A3B">
        <w:rPr>
          <w:rFonts w:ascii="SimSun" w:hAnsi="SimSun"/>
        </w:rPr>
        <w:instrText xml:space="preserve"> HYPERLINK "https://tppm.wipo.int/" </w:instrText>
      </w:r>
      <w:r w:rsidRPr="00CC3A3B">
        <w:fldChar w:fldCharType="separate"/>
      </w:r>
      <w:r w:rsidRPr="00CC3A3B">
        <w:rPr>
          <w:rStyle w:val="Hyperlink"/>
          <w:rFonts w:ascii="SimSun" w:hAnsi="SimSun"/>
        </w:rPr>
        <w:t>TISC项目和绩效管理（TPPM）平台</w:t>
      </w:r>
      <w:r w:rsidRPr="00CC3A3B">
        <w:rPr>
          <w:rStyle w:val="Hyperlink"/>
          <w:rFonts w:ascii="SimSun" w:hAnsi="SimSun"/>
        </w:rPr>
        <w:fldChar w:fldCharType="end"/>
      </w:r>
      <w:r w:rsidRPr="00CC3A3B">
        <w:rPr>
          <w:rStyle w:val="FootnoteReference"/>
          <w:rFonts w:ascii="SimSun" w:hAnsi="SimSun"/>
        </w:rPr>
        <w:footnoteReference w:id="67"/>
      </w:r>
      <w:r w:rsidRPr="00CC3A3B">
        <w:rPr>
          <w:rFonts w:ascii="SimSun" w:hAnsi="SimSun"/>
        </w:rPr>
        <w:t>继续向产权组织成员国的TISC网络推广。此外，产权组织的</w:t>
      </w:r>
      <w:r w:rsidRPr="00325BA9">
        <w:rPr>
          <w:rFonts w:ascii="KaiTi" w:eastAsia="KaiTi" w:hAnsi="KaiTi"/>
        </w:rPr>
        <w:t>“获得研究成果，促进发展创新”（ARDI）和“专业专利信息获取”</w:t>
      </w:r>
      <w:r w:rsidRPr="00CC3A3B">
        <w:rPr>
          <w:rFonts w:ascii="SimSun" w:hAnsi="SimSun"/>
        </w:rPr>
        <w:t>（ASPI）计划为落实发展议程建议8做出了贡献。ARDI在2025年提供对超过32,000份经同行评议的学术和专业内容的免费或低成本获取，其中包括经过同行评议的期刊、书籍和其他资源。该计划继续与世卫组织、粮食及农业组织（粮农组织）、国际劳工组织（劳工组织）和联合国环境规划署（环境署）</w:t>
      </w:r>
      <w:r w:rsidRPr="00CC3A3B">
        <w:rPr>
          <w:rFonts w:ascii="SimSun" w:hAnsi="SimSun"/>
        </w:rPr>
        <w:lastRenderedPageBreak/>
        <w:t>管理的各项计划一同作为Research4Life计划的合作伙伴，每个组织提供各自专业领域的内容。Research4Life向超过12,000个注册机构提供五个相关联合国机构计划的超过253,000个资源，其中每个机构均可使用所有Research4Life计划。ASPI计划继续提供对来自九个领先提供方的商业专利数据库服务的免费或低成本使用，每个数据库提供方为检索和分析专利文献中包含的技术信息提供先进、成熟的工具。2025年，有115个机构积极使用ASPI。</w:t>
      </w:r>
    </w:p>
    <w:bookmarkEnd w:id="30"/>
    <w:p w14:paraId="6C09DF58" w14:textId="1AAAE9AB" w:rsidR="00431B87" w:rsidRPr="00CC3A3B"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r w:rsidRPr="00C7459A">
        <w:rPr>
          <w:rFonts w:ascii="KaiTi" w:eastAsia="KaiTi" w:hAnsi="KaiTi"/>
          <w:iCs/>
        </w:rPr>
        <w:t>开</w:t>
      </w:r>
      <w:r w:rsidRPr="00325BA9">
        <w:rPr>
          <w:rFonts w:ascii="KaiTi" w:eastAsia="KaiTi" w:hAnsi="KaiTi"/>
          <w:iCs/>
        </w:rPr>
        <w:t>发专利信息查询工具：</w:t>
      </w:r>
      <w:r w:rsidRPr="00CC3A3B">
        <w:rPr>
          <w:rFonts w:ascii="SimSun" w:hAnsi="SimSun"/>
        </w:rPr>
        <w:t>迄今已委托编写了20多份关于技术的专利态势报告，特别是在卫生、气候变化和环境领域。</w:t>
      </w:r>
      <w:r w:rsidRPr="00CC3A3B">
        <w:rPr>
          <w:rStyle w:val="FootnoteReference"/>
          <w:rFonts w:ascii="SimSun" w:hAnsi="SimSun"/>
        </w:rPr>
        <w:footnoteReference w:id="68"/>
      </w:r>
      <w:r w:rsidRPr="00CC3A3B">
        <w:rPr>
          <w:rFonts w:ascii="SimSun" w:hAnsi="SimSun"/>
        </w:rPr>
        <w:t>此外，产权组织网站收录了一份汇编，其中列出了来自其他组织的超过250份关于各种技术的专利态势报告。撰写此类报告的方法指南也已在产权组织出版物《专利态势报告编写指南》、《产权组织专利分析开源工具手册》和《专利分析手册》中结构化。此外，</w:t>
      </w:r>
      <w:r w:rsidR="00431B87">
        <w:fldChar w:fldCharType="begin"/>
      </w:r>
      <w:r w:rsidR="00431B87">
        <w:instrText>HYPERLINK "https://inspire.wipo.int/patent-register-portal"</w:instrText>
      </w:r>
      <w:r w:rsidR="00431B87">
        <w:fldChar w:fldCharType="separate"/>
      </w:r>
      <w:r w:rsidR="00431B87" w:rsidRPr="00CC3A3B">
        <w:rPr>
          <w:rStyle w:val="Hyperlink"/>
          <w:rFonts w:ascii="SimSun" w:hAnsi="SimSun"/>
        </w:rPr>
        <w:t>专利注册</w:t>
      </w:r>
      <w:proofErr w:type="gramStart"/>
      <w:r w:rsidR="00431B87" w:rsidRPr="00CC3A3B">
        <w:rPr>
          <w:rStyle w:val="Hyperlink"/>
          <w:rFonts w:ascii="SimSun" w:hAnsi="SimSun"/>
        </w:rPr>
        <w:t>簿</w:t>
      </w:r>
      <w:proofErr w:type="gramEnd"/>
      <w:r w:rsidR="00431B87" w:rsidRPr="00CC3A3B">
        <w:rPr>
          <w:rStyle w:val="Hyperlink"/>
          <w:rFonts w:ascii="SimSun" w:hAnsi="SimSun"/>
        </w:rPr>
        <w:t>门户</w:t>
      </w:r>
      <w:r w:rsidR="00431B87">
        <w:fldChar w:fldCharType="end"/>
      </w:r>
      <w:r w:rsidRPr="00CC3A3B">
        <w:rPr>
          <w:rFonts w:ascii="SimSun" w:hAnsi="SimSun"/>
        </w:rPr>
        <w:t>提供了200多个司法管辖区和专利信息库的在线专利注册簿、公报和法律地位</w:t>
      </w:r>
      <w:r w:rsidRPr="00CC3A3B">
        <w:rPr>
          <w:rFonts w:ascii="SimSun" w:hAnsi="SimSun"/>
        </w:rPr>
        <w:noBreakHyphen/>
        <w:t>相关数据。</w:t>
      </w:r>
    </w:p>
    <w:p w14:paraId="51CA2562" w14:textId="6B03B65E" w:rsidR="00431B87" w:rsidRPr="00CC3A3B"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r w:rsidRPr="00325BA9">
        <w:rPr>
          <w:rFonts w:ascii="KaiTi" w:eastAsia="KaiTi" w:hAnsi="KaiTi"/>
          <w:iCs/>
        </w:rPr>
        <w:t>运用公有领域信息促进经济发展：</w:t>
      </w:r>
      <w:r w:rsidRPr="00CC3A3B">
        <w:rPr>
          <w:rFonts w:ascii="SimSun" w:hAnsi="SimSun"/>
        </w:rPr>
        <w:t>关于识别</w:t>
      </w:r>
      <w:r w:rsidRPr="00CC3A3B">
        <w:rPr>
          <w:rStyle w:val="FootnoteReference"/>
          <w:rFonts w:ascii="SimSun" w:hAnsi="SimSun"/>
        </w:rPr>
        <w:footnoteReference w:id="69"/>
      </w:r>
      <w:r w:rsidRPr="00CC3A3B">
        <w:rPr>
          <w:rFonts w:ascii="SimSun" w:hAnsi="SimSun"/>
        </w:rPr>
        <w:t>和运用</w:t>
      </w:r>
      <w:r w:rsidRPr="00CC3A3B">
        <w:rPr>
          <w:rStyle w:val="FootnoteReference"/>
          <w:rFonts w:ascii="SimSun" w:hAnsi="SimSun"/>
        </w:rPr>
        <w:footnoteReference w:id="70"/>
      </w:r>
      <w:r w:rsidRPr="00CC3A3B">
        <w:rPr>
          <w:rFonts w:ascii="SimSun" w:hAnsi="SimSun"/>
        </w:rPr>
        <w:t>公有领域发明的实用指南已纳入本组织工作的主流，</w:t>
      </w:r>
      <w:r w:rsidRPr="00CC3A3B">
        <w:rPr>
          <w:rFonts w:ascii="SimSun" w:hAnsi="SimSun"/>
          <w:iCs/>
        </w:rPr>
        <w:t>2025年的访问和下载量为29,617次。这些指南</w:t>
      </w:r>
      <w:r w:rsidRPr="00CC3A3B">
        <w:rPr>
          <w:rFonts w:ascii="SimSun" w:hAnsi="SimSun"/>
        </w:rPr>
        <w:t>以联合国所有正式语文提供，并在全球范围内向TISC推出了相关培训计划，使其能够开发与自由使用搜索和基于公有领域发明的新产品或服务开发相关的服务。</w:t>
      </w:r>
      <w:r w:rsidRPr="00CC3A3B">
        <w:rPr>
          <w:rFonts w:ascii="SimSun" w:hAnsi="SimSun"/>
          <w:iCs/>
        </w:rPr>
        <w:t>《运用公有领域的发明工具包》对指南进行了补充，</w:t>
      </w:r>
      <w:r w:rsidRPr="00CC3A3B">
        <w:rPr>
          <w:rFonts w:ascii="SimSun" w:hAnsi="SimSun"/>
        </w:rPr>
        <w:t>为研究人员、发明人、企业家和TISC提供了实用工具和相关参考与学习资料，以完善基于公有领域发明打造的新产品和新服务概念，并将这些概念推向市场。</w:t>
      </w:r>
    </w:p>
    <w:p w14:paraId="53090887" w14:textId="093690D0" w:rsidR="00431B87" w:rsidRPr="00CC3A3B"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r w:rsidRPr="00325BA9">
        <w:rPr>
          <w:rFonts w:ascii="KaiTi" w:eastAsia="KaiTi" w:hAnsi="KaiTi"/>
          <w:iCs/>
        </w:rPr>
        <w:t>知识产权管理与技术转让：促进发展中国家、最不发达国家和转型经济体有效利用知识产权：</w:t>
      </w:r>
      <w:r w:rsidRPr="00CC3A3B">
        <w:rPr>
          <w:rFonts w:ascii="SimSun" w:hAnsi="SimSun"/>
          <w:iCs/>
        </w:rPr>
        <w:t>2025年，为技术转让专业人员发布了两份知识产权评估指南：（</w:t>
      </w:r>
      <w:proofErr w:type="spellStart"/>
      <w:r w:rsidRPr="00CC3A3B">
        <w:rPr>
          <w:rFonts w:ascii="SimSun" w:hAnsi="SimSun"/>
          <w:iCs/>
        </w:rPr>
        <w:t>i</w:t>
      </w:r>
      <w:proofErr w:type="spellEnd"/>
      <w:r w:rsidRPr="00CC3A3B">
        <w:rPr>
          <w:rFonts w:ascii="SimSun" w:hAnsi="SimSun"/>
          <w:iCs/>
        </w:rPr>
        <w:t>）</w:t>
      </w:r>
      <w:hyperlink r:id="rId75" w:history="1">
        <w:r w:rsidR="00431B87" w:rsidRPr="00CC3A3B">
          <w:rPr>
            <w:rStyle w:val="Hyperlink"/>
            <w:rFonts w:ascii="SimSun" w:hAnsi="SimSun"/>
            <w:iCs/>
          </w:rPr>
          <w:t>《面向技术转让专业人员的知识产权估值基础》</w:t>
        </w:r>
      </w:hyperlink>
      <w:r w:rsidRPr="00CC3A3B">
        <w:rPr>
          <w:rFonts w:ascii="SimSun" w:hAnsi="SimSun"/>
        </w:rPr>
        <w:t>；和（ii）</w:t>
      </w:r>
      <w:hyperlink r:id="rId76" w:history="1">
        <w:r w:rsidR="00431B87" w:rsidRPr="00CC3A3B">
          <w:rPr>
            <w:rStyle w:val="Hyperlink"/>
            <w:rFonts w:ascii="SimSun" w:hAnsi="SimSun"/>
          </w:rPr>
          <w:t>《生物技术和制药中的知识产权估值》</w:t>
        </w:r>
      </w:hyperlink>
      <w:r w:rsidRPr="00CC3A3B">
        <w:rPr>
          <w:rFonts w:ascii="SimSun" w:hAnsi="SimSun"/>
        </w:rPr>
        <w:t>。此外，还发布了</w:t>
      </w:r>
      <w:hyperlink r:id="rId77" w:history="1">
        <w:r w:rsidR="00431B87" w:rsidRPr="00CC3A3B">
          <w:rPr>
            <w:rStyle w:val="Hyperlink"/>
            <w:rFonts w:ascii="SimSun" w:hAnsi="SimSun"/>
          </w:rPr>
          <w:t>《生物技术领域技术转让入门指南》</w:t>
        </w:r>
      </w:hyperlink>
      <w:r w:rsidRPr="00CC3A3B">
        <w:rPr>
          <w:rFonts w:ascii="SimSun" w:hAnsi="SimSun"/>
          <w:iCs/>
        </w:rPr>
        <w:t>。2025年，还为来自转型经济体的医疗技术专业学生提供了知识产权培训项目，进一步加强了技术转让和知识产权管理方面的能力。</w:t>
      </w:r>
    </w:p>
    <w:p w14:paraId="1C98FA69" w14:textId="03E5303F" w:rsidR="00431B87" w:rsidRPr="00CC3A3B"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r w:rsidRPr="00325BA9">
        <w:rPr>
          <w:rFonts w:ascii="KaiTi" w:eastAsia="KaiTi" w:hAnsi="KaiTi"/>
          <w:iCs/>
        </w:rPr>
        <w:t>知识产权与技术转让：共同挑战——共同解决：</w:t>
      </w:r>
      <w:r w:rsidRPr="00CC3A3B">
        <w:rPr>
          <w:rFonts w:ascii="SimSun" w:hAnsi="SimSun"/>
          <w:iCs/>
        </w:rPr>
        <w:t>2025年标志着机构能力框架的启动，该框架旨在使大学和公共研究组织等研究密集型机构能够评估其在创新生产力方面的能力。同时，产权组织知识产权政策数据库经过更新、扩充和重新上线，为成员国的机构提供了更完善的资源。截至2025年底，该数据库收录了来自世界各地700多家机构的1,500多份文件。</w:t>
      </w:r>
    </w:p>
    <w:p w14:paraId="33CB600B" w14:textId="728CD54D" w:rsidR="00431B87" w:rsidRPr="000A3A50"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r w:rsidRPr="00325BA9">
        <w:rPr>
          <w:rFonts w:ascii="KaiTi" w:eastAsia="KaiTi" w:hAnsi="KaiTi"/>
          <w:iCs/>
        </w:rPr>
        <w:t>提升国家、次区域和区域知识产权机构与用户能力：</w:t>
      </w:r>
      <w:r w:rsidRPr="00CC3A3B">
        <w:rPr>
          <w:rFonts w:ascii="SimSun" w:hAnsi="SimSun"/>
        </w:rPr>
        <w:t>2025年，NIPS小组通过其地区司与发展合作部以及产权组织其他部门进一步密切合作与协调，就超过20多项NIPS向成员国提供更多支持和建议。在上述发展议程项目下创建的</w:t>
      </w:r>
      <w:r w:rsidR="00431B87">
        <w:fldChar w:fldCharType="begin"/>
      </w:r>
      <w:r w:rsidR="00431B87">
        <w:instrText>HYPERLINK "https://www.wipo.int/publications/en/details.jsp?id=4522"</w:instrText>
      </w:r>
      <w:r w:rsidR="00431B87">
        <w:fldChar w:fldCharType="separate"/>
      </w:r>
      <w:r w:rsidR="00431B87" w:rsidRPr="00CC3A3B">
        <w:rPr>
          <w:rStyle w:val="Hyperlink"/>
          <w:rFonts w:ascii="SimSun" w:hAnsi="SimSun"/>
        </w:rPr>
        <w:t>产权组织国家知识产权战略制定方法</w:t>
      </w:r>
      <w:r w:rsidR="00431B87">
        <w:fldChar w:fldCharType="end"/>
      </w:r>
      <w:r w:rsidRPr="00CC3A3B">
        <w:rPr>
          <w:rFonts w:ascii="SimSun" w:hAnsi="SimSun"/>
        </w:rPr>
        <w:t>继续为支持国家知识产权战略制定过程提供灵活、易于定制的方法。</w:t>
      </w:r>
    </w:p>
    <w:p w14:paraId="1C304DEE" w14:textId="69964E64" w:rsidR="00431B87" w:rsidRPr="00CC3A3B"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r w:rsidRPr="00C7459A">
        <w:rPr>
          <w:rFonts w:ascii="KaiTi" w:eastAsia="KaiTi" w:hAnsi="KaiTi"/>
        </w:rPr>
        <w:t>知识产权与非正规经济</w:t>
      </w:r>
      <w:r w:rsidRPr="000A3A50">
        <w:rPr>
          <w:rFonts w:ascii="SimSun" w:hAnsi="SimSun"/>
        </w:rPr>
        <w:t>以</w:t>
      </w:r>
      <w:r w:rsidRPr="00CC3A3B">
        <w:rPr>
          <w:rFonts w:ascii="SimSun" w:hAnsi="SimSun"/>
        </w:rPr>
        <w:t>及剑桥大学出版社相应出版的题为</w:t>
      </w:r>
      <w:hyperlink r:id="rId78" w:history="1">
        <w:r w:rsidR="00431B87" w:rsidRPr="00CC3A3B">
          <w:rPr>
            <w:rStyle w:val="Hyperlink"/>
            <w:rFonts w:ascii="SimSun" w:hAnsi="SimSun"/>
          </w:rPr>
          <w:t>《发展中国家的非正规经济——隐形的创新引擎？》</w:t>
        </w:r>
      </w:hyperlink>
      <w:r w:rsidRPr="00CC3A3B">
        <w:rPr>
          <w:rFonts w:ascii="SimSun" w:hAnsi="SimSun"/>
        </w:rPr>
        <w:t>一书继续受到政策制定者和学术界的极大关注。</w:t>
      </w:r>
      <w:r w:rsidRPr="00CC3A3B">
        <w:rPr>
          <w:rFonts w:ascii="SimSun" w:hAnsi="SimSun"/>
          <w:iCs/>
        </w:rPr>
        <w:t>该发展议程项</w:t>
      </w:r>
      <w:r w:rsidRPr="00CC3A3B">
        <w:rPr>
          <w:rFonts w:ascii="SimSun" w:hAnsi="SimSun"/>
          <w:iCs/>
        </w:rPr>
        <w:lastRenderedPageBreak/>
        <w:t>目和书籍已被学术期刊和政策报告引用，并为非洲、拉丁美洲和亚洲发展机构的工作提供了参考。特别是，这项研究为非洲联盟内部的政策对话做出了贡献，有助于形成关于拥有大量非正规部门的经济体的创新问题的讨论。</w:t>
      </w:r>
      <w:r w:rsidRPr="00CC3A3B">
        <w:rPr>
          <w:rStyle w:val="FootnoteReference"/>
          <w:rFonts w:ascii="SimSun" w:hAnsi="SimSun"/>
          <w:iCs/>
        </w:rPr>
        <w:footnoteReference w:id="71"/>
      </w:r>
      <w:r w:rsidRPr="00CC3A3B">
        <w:rPr>
          <w:rFonts w:ascii="SimSun" w:hAnsi="SimSun"/>
          <w:iCs/>
        </w:rPr>
        <w:t>这项工作为突出基层创新和非正规创业对更广泛发展目标的贡献奠定了基础，并在2025年与非洲联盟机构和各国知识产权局共同举办的区域创新政策会议上得到了体现。此外，该项目还推动形成了一个活跃的经济和社会研究团体，特别是在非洲，其工作重点是进一步研究非正规经济中的创新，从而为在这一领域继续开展以政策为导向的工作奠定基础。</w:t>
      </w:r>
    </w:p>
    <w:p w14:paraId="042A6554" w14:textId="2781944D" w:rsidR="00431B87" w:rsidRPr="000A3A50"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r w:rsidRPr="00325BA9">
        <w:rPr>
          <w:rFonts w:ascii="KaiTi" w:eastAsia="KaiTi" w:hAnsi="KaiTi"/>
          <w:iCs/>
        </w:rPr>
        <w:t>与发展中国家和最不发达国家司法培训机构在发展与知识产权教育和职业培训方面的合作：</w:t>
      </w:r>
      <w:r w:rsidRPr="00CC3A3B">
        <w:rPr>
          <w:rFonts w:ascii="SimSun" w:hAnsi="SimSun"/>
        </w:rPr>
        <w:t>该项目已纳入由产权组织司法研究所协调的</w:t>
      </w:r>
      <w:hyperlink r:id="rId79" w:history="1">
        <w:r w:rsidR="00431B87" w:rsidRPr="00CC3A3B">
          <w:rPr>
            <w:rStyle w:val="Hyperlink"/>
            <w:rFonts w:ascii="SimSun" w:hAnsi="SimSun"/>
          </w:rPr>
          <w:t>司法继续教育（CJE）计划</w:t>
        </w:r>
      </w:hyperlink>
      <w:r w:rsidRPr="00CC3A3B">
        <w:rPr>
          <w:rFonts w:ascii="SimSun" w:hAnsi="SimSun"/>
        </w:rPr>
        <w:t>。在此背景下，2025年，产权组织进一步加强了与司法培训机构的合作，与南非司法教育研究所（SAJEI）签署了谅解备忘录（MoU），旨在开展联合活动，提高南非与知识产权有关的司法能力，并通过菲律宾司法学院（PHILJA）与菲律宾最高法院签署了谅解备忘录，以建立一项关于知识产权的CJE计划。</w:t>
      </w:r>
    </w:p>
    <w:p w14:paraId="697DEE07" w14:textId="2BE951AD" w:rsidR="00431B87" w:rsidRPr="000A3A50"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r w:rsidRPr="00C7459A">
        <w:rPr>
          <w:rFonts w:ascii="KaiTi" w:eastAsia="KaiTi" w:hAnsi="KaiTi"/>
          <w:iCs/>
        </w:rPr>
        <w:t>加</w:t>
      </w:r>
      <w:r w:rsidRPr="00325BA9">
        <w:rPr>
          <w:rFonts w:ascii="KaiTi" w:eastAsia="KaiTi" w:hAnsi="KaiTi"/>
          <w:iCs/>
        </w:rPr>
        <w:t>大女性在创新创业方面的作用、鼓励发展中国家女性运用知识产权制度：</w:t>
      </w:r>
      <w:r w:rsidRPr="00CC3A3B">
        <w:rPr>
          <w:rFonts w:ascii="SimSun" w:hAnsi="SimSun"/>
          <w:iCs/>
        </w:rPr>
        <w:t>该项目已于2022年12月在墨西哥、乌干达、阿曼和巴基斯坦圆满完成</w:t>
      </w:r>
      <w:r w:rsidRPr="00CC3A3B">
        <w:rPr>
          <w:rFonts w:ascii="SimSun" w:hAnsi="SimSun"/>
        </w:rPr>
        <w:t>。项目产出包括</w:t>
      </w:r>
      <w:r w:rsidRPr="00CC3A3B">
        <w:rPr>
          <w:rFonts w:ascii="SimSun" w:hAnsi="SimSun"/>
          <w:iCs/>
        </w:rPr>
        <w:t>关于产权组织女性发明人知识产权指导计划的信息和一系列关于女性发明人的案例研究</w:t>
      </w:r>
      <w:r w:rsidRPr="000A3A50">
        <w:rPr>
          <w:rFonts w:ascii="SimSun" w:hAnsi="SimSun"/>
        </w:rPr>
        <w:t>，</w:t>
      </w:r>
      <w:r w:rsidRPr="000A3A50">
        <w:rPr>
          <w:rFonts w:ascii="SimSun" w:hAnsi="SimSun"/>
          <w:iCs/>
        </w:rPr>
        <w:t>可</w:t>
      </w:r>
      <w:r w:rsidRPr="00CC3A3B">
        <w:rPr>
          <w:rFonts w:ascii="SimSun" w:hAnsi="SimSun"/>
          <w:iCs/>
        </w:rPr>
        <w:t>在该项目的</w:t>
      </w:r>
      <w:hyperlink r:id="rId80" w:history="1">
        <w:r w:rsidR="00431B87" w:rsidRPr="00CC3A3B">
          <w:rPr>
            <w:rStyle w:val="Hyperlink"/>
            <w:rFonts w:ascii="SimSun" w:hAnsi="SimSun"/>
            <w:iCs/>
          </w:rPr>
          <w:t>网页</w:t>
        </w:r>
      </w:hyperlink>
      <w:r w:rsidRPr="00CC3A3B">
        <w:rPr>
          <w:rFonts w:ascii="SimSun" w:hAnsi="SimSun"/>
          <w:iCs/>
        </w:rPr>
        <w:t>查阅。</w:t>
      </w:r>
    </w:p>
    <w:p w14:paraId="1F216A52" w14:textId="665B7C65" w:rsidR="00431B87" w:rsidRPr="000A3A50" w:rsidRDefault="007C0FFF" w:rsidP="00D2405E">
      <w:pPr>
        <w:pStyle w:val="ListParagraph"/>
        <w:numPr>
          <w:ilvl w:val="0"/>
          <w:numId w:val="12"/>
        </w:numPr>
        <w:overflowPunct w:val="0"/>
        <w:spacing w:afterLines="50" w:after="120" w:line="340" w:lineRule="atLeast"/>
        <w:ind w:left="918" w:hanging="737"/>
        <w:contextualSpacing w:val="0"/>
        <w:jc w:val="both"/>
        <w:rPr>
          <w:rFonts w:ascii="SimSun" w:hAnsi="SimSun"/>
        </w:rPr>
      </w:pPr>
      <w:r w:rsidRPr="00C7459A">
        <w:rPr>
          <w:rFonts w:ascii="KaiTi" w:eastAsia="KaiTi" w:hAnsi="KaiTi"/>
          <w:iCs/>
          <w:szCs w:val="22"/>
        </w:rPr>
        <w:t>识</w:t>
      </w:r>
      <w:r w:rsidRPr="00325BA9">
        <w:rPr>
          <w:rFonts w:ascii="KaiTi" w:eastAsia="KaiTi" w:hAnsi="KaiTi"/>
          <w:iCs/>
          <w:szCs w:val="22"/>
        </w:rPr>
        <w:t>别和运用公有领域的发明：</w:t>
      </w:r>
      <w:r w:rsidRPr="00CC3A3B">
        <w:rPr>
          <w:rFonts w:ascii="SimSun" w:hAnsi="SimSun"/>
        </w:rPr>
        <w:t>委员会在第三十二届会议上要求秘书处进一步将其产出纳入本组织常规工作的主流，并随时向委员会通报最新情况。因此，</w:t>
      </w:r>
      <w:r w:rsidRPr="00CC3A3B">
        <w:rPr>
          <w:rFonts w:ascii="SimSun" w:hAnsi="SimSun"/>
          <w:szCs w:val="22"/>
        </w:rPr>
        <w:t>实用指南</w:t>
      </w:r>
      <w:hyperlink r:id="rId81" w:history="1">
        <w:r w:rsidR="00431B87" w:rsidRPr="00CC3A3B">
          <w:rPr>
            <w:rStyle w:val="Hyperlink"/>
            <w:rFonts w:ascii="SimSun" w:hAnsi="SimSun"/>
            <w:szCs w:val="22"/>
          </w:rPr>
          <w:t>《发现公有领域的发明：发明人和企业家指南》</w:t>
        </w:r>
      </w:hyperlink>
      <w:r w:rsidRPr="00CC3A3B">
        <w:rPr>
          <w:rFonts w:ascii="SimSun" w:hAnsi="SimSun"/>
          <w:szCs w:val="22"/>
        </w:rPr>
        <w:t>（2020年）和</w:t>
      </w:r>
      <w:r w:rsidR="00325BA9" w:rsidRPr="00CC3A3B">
        <w:rPr>
          <w:rFonts w:ascii="SimSun" w:hAnsi="SimSun"/>
          <w:szCs w:val="22"/>
        </w:rPr>
        <w:fldChar w:fldCharType="begin"/>
      </w:r>
      <w:r w:rsidR="00325BA9" w:rsidRPr="00CC3A3B">
        <w:rPr>
          <w:rFonts w:ascii="SimSun" w:hAnsi="SimSun"/>
          <w:szCs w:val="22"/>
        </w:rPr>
        <w:instrText>HYPERLINK "http://www.wipo.int/publications/en/details.jsp?id=4502"</w:instrText>
      </w:r>
      <w:r w:rsidR="00325BA9" w:rsidRPr="00CC3A3B">
        <w:rPr>
          <w:rFonts w:ascii="SimSun" w:hAnsi="SimSun"/>
          <w:szCs w:val="22"/>
        </w:rPr>
      </w:r>
      <w:r w:rsidR="00325BA9" w:rsidRPr="00CC3A3B">
        <w:rPr>
          <w:rFonts w:ascii="SimSun" w:hAnsi="SimSun"/>
          <w:szCs w:val="22"/>
        </w:rPr>
        <w:fldChar w:fldCharType="separate"/>
      </w:r>
      <w:r w:rsidRPr="00CC3A3B">
        <w:rPr>
          <w:rStyle w:val="Hyperlink"/>
          <w:rFonts w:ascii="SimSun" w:hAnsi="SimSun"/>
          <w:szCs w:val="22"/>
        </w:rPr>
        <w:t>《运用公有领域的发明：发明人和企业家指南》</w:t>
      </w:r>
      <w:r w:rsidR="00325BA9" w:rsidRPr="00CC3A3B">
        <w:rPr>
          <w:rFonts w:ascii="SimSun" w:hAnsi="SimSun"/>
          <w:szCs w:val="22"/>
        </w:rPr>
        <w:fldChar w:fldCharType="end"/>
      </w:r>
      <w:r w:rsidRPr="00CC3A3B">
        <w:rPr>
          <w:rFonts w:ascii="SimSun" w:hAnsi="SimSun"/>
        </w:rPr>
        <w:t>（2020年）已使用联合国所有正式语文出版，相关培训计划在全球范围内向TISC推广，使它们能够发展与自由使用权检索和基于公有领域发明的新产品或服务开发相关的服务。</w:t>
      </w:r>
      <w:r w:rsidRPr="00CC3A3B">
        <w:rPr>
          <w:rFonts w:ascii="SimSun" w:hAnsi="SimSun"/>
          <w:iCs/>
        </w:rPr>
        <w:t>截至2025年底，这些实用指南已被访问和下载29,617次。</w:t>
      </w:r>
    </w:p>
    <w:p w14:paraId="5FF89538" w14:textId="77777777" w:rsidR="00431B87" w:rsidRPr="00CC3A3B" w:rsidRDefault="007C0FFF">
      <w:pPr>
        <w:pStyle w:val="Heading2"/>
        <w:spacing w:before="240" w:after="120"/>
        <w:rPr>
          <w:rFonts w:hAnsi="SimSun"/>
          <w:b w:val="0"/>
          <w:bCs w:val="0"/>
        </w:rPr>
      </w:pPr>
      <w:r w:rsidRPr="000A3A50">
        <w:rPr>
          <w:rFonts w:hAnsi="SimSun"/>
          <w:bCs w:val="0"/>
          <w:caps w:val="0"/>
        </w:rPr>
        <w:t>正</w:t>
      </w:r>
      <w:r w:rsidRPr="00CC3A3B">
        <w:rPr>
          <w:rFonts w:hAnsi="SimSun"/>
          <w:bCs w:val="0"/>
          <w:caps w:val="0"/>
        </w:rPr>
        <w:t>在实施的发展议程项目</w:t>
      </w:r>
    </w:p>
    <w:p w14:paraId="5E815F7B" w14:textId="77777777"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该部门负责落实以下正在实施的发展议程项目：</w:t>
      </w:r>
    </w:p>
    <w:p w14:paraId="2438DF3B" w14:textId="607B64DF" w:rsidR="00431B87" w:rsidRPr="00CC3A3B" w:rsidRDefault="007C0FFF" w:rsidP="00D2405E">
      <w:pPr>
        <w:pStyle w:val="ListParagraph"/>
        <w:numPr>
          <w:ilvl w:val="0"/>
          <w:numId w:val="13"/>
        </w:numPr>
        <w:overflowPunct w:val="0"/>
        <w:spacing w:afterLines="50" w:after="120" w:line="340" w:lineRule="atLeast"/>
        <w:ind w:left="964" w:hanging="567"/>
        <w:contextualSpacing w:val="0"/>
        <w:jc w:val="both"/>
        <w:rPr>
          <w:rFonts w:ascii="SimSun" w:hAnsi="SimSun"/>
          <w:iCs/>
        </w:rPr>
      </w:pPr>
      <w:r w:rsidRPr="00325BA9">
        <w:rPr>
          <w:rFonts w:ascii="KaiTi" w:eastAsia="KaiTi" w:hAnsi="KaiTi"/>
          <w:iCs/>
        </w:rPr>
        <w:t>系统化统计数据并制定和实施对采用知识产权制度的影响进行评估的方法：</w:t>
      </w:r>
      <w:r w:rsidRPr="00CC3A3B">
        <w:rPr>
          <w:rFonts w:ascii="SimSun" w:hAnsi="SimSun"/>
          <w:iCs/>
          <w:szCs w:val="22"/>
        </w:rPr>
        <w:t>2025年的显著成就包括整合来自所有四个试点受益国的输入数据，并对项目方法进行了最后修订。项目的实施</w:t>
      </w:r>
      <w:r w:rsidRPr="00CC3A3B">
        <w:rPr>
          <w:rFonts w:ascii="SimSun" w:hAnsi="SimSun"/>
        </w:rPr>
        <w:t>于2025年</w:t>
      </w:r>
      <w:r w:rsidRPr="00CC3A3B">
        <w:rPr>
          <w:rFonts w:ascii="SimSun" w:hAnsi="SimSun"/>
          <w:iCs/>
        </w:rPr>
        <w:t>结束</w:t>
      </w:r>
      <w:r w:rsidRPr="00CC3A3B">
        <w:rPr>
          <w:rFonts w:ascii="SimSun" w:hAnsi="SimSun"/>
        </w:rPr>
        <w:t>。</w:t>
      </w:r>
    </w:p>
    <w:p w14:paraId="34D8A357" w14:textId="0BA35216" w:rsidR="00431B87" w:rsidRPr="000A3A50" w:rsidRDefault="00431B87" w:rsidP="00D2405E">
      <w:pPr>
        <w:pStyle w:val="ListParagraph"/>
        <w:numPr>
          <w:ilvl w:val="0"/>
          <w:numId w:val="13"/>
        </w:numPr>
        <w:overflowPunct w:val="0"/>
        <w:spacing w:afterLines="50" w:after="120" w:line="340" w:lineRule="atLeast"/>
        <w:ind w:left="964" w:hanging="567"/>
        <w:contextualSpacing w:val="0"/>
        <w:jc w:val="both"/>
        <w:rPr>
          <w:rFonts w:ascii="SimSun" w:hAnsi="SimSun"/>
          <w:szCs w:val="22"/>
        </w:rPr>
      </w:pPr>
      <w:hyperlink r:id="rId82" w:history="1">
        <w:r w:rsidRPr="00325BA9">
          <w:rPr>
            <w:rFonts w:ascii="KaiTi" w:eastAsia="KaiTi" w:hAnsi="KaiTi"/>
            <w:szCs w:val="22"/>
          </w:rPr>
          <w:t>知识产权和创新合作为技术转让奠定基础并为市场带来研发成果</w:t>
        </w:r>
      </w:hyperlink>
      <w:r w:rsidR="007C0FFF" w:rsidRPr="00325BA9">
        <w:rPr>
          <w:rFonts w:ascii="KaiTi" w:eastAsia="KaiTi" w:hAnsi="KaiTi"/>
          <w:szCs w:val="22"/>
        </w:rPr>
        <w:t>：</w:t>
      </w:r>
      <w:r w:rsidR="007C0FFF" w:rsidRPr="00CC3A3B">
        <w:rPr>
          <w:rFonts w:ascii="SimSun" w:hAnsi="SimSun"/>
          <w:iCs/>
          <w:szCs w:val="22"/>
        </w:rPr>
        <w:t>该项目</w:t>
      </w:r>
      <w:r w:rsidR="007C0FFF" w:rsidRPr="00CC3A3B">
        <w:rPr>
          <w:rFonts w:ascii="SimSun" w:hAnsi="SimSun"/>
        </w:rPr>
        <w:t>通过以下方式为发展议程建议10、23、31和36做出贡献：（</w:t>
      </w:r>
      <w:proofErr w:type="spellStart"/>
      <w:r w:rsidR="007C0FFF" w:rsidRPr="00CC3A3B">
        <w:rPr>
          <w:rFonts w:ascii="SimSun" w:hAnsi="SimSun"/>
        </w:rPr>
        <w:t>i</w:t>
      </w:r>
      <w:proofErr w:type="spellEnd"/>
      <w:r w:rsidR="007C0FFF" w:rsidRPr="00CC3A3B">
        <w:rPr>
          <w:rFonts w:ascii="SimSun" w:hAnsi="SimSun"/>
        </w:rPr>
        <w:t>）确定并传播创新合作方面的良好做法和有效的机构政策框架；和（ii）开发并完善这一领域的指南和培训。项目于2025年进入实施阶段。</w:t>
      </w:r>
    </w:p>
    <w:p w14:paraId="75FF1054" w14:textId="0A788CCC" w:rsidR="00431B87" w:rsidRPr="00CC3A3B" w:rsidRDefault="007C0FFF" w:rsidP="00D2405E">
      <w:pPr>
        <w:pStyle w:val="ListParagraph"/>
        <w:numPr>
          <w:ilvl w:val="0"/>
          <w:numId w:val="13"/>
        </w:numPr>
        <w:overflowPunct w:val="0"/>
        <w:spacing w:afterLines="50" w:after="120" w:line="340" w:lineRule="atLeast"/>
        <w:ind w:left="964" w:hanging="567"/>
        <w:contextualSpacing w:val="0"/>
        <w:jc w:val="both"/>
        <w:rPr>
          <w:rFonts w:ascii="SimSun" w:hAnsi="SimSun"/>
        </w:rPr>
      </w:pPr>
      <w:r w:rsidRPr="00C7459A">
        <w:rPr>
          <w:rFonts w:ascii="KaiTi" w:eastAsia="KaiTi" w:hAnsi="KaiTi"/>
        </w:rPr>
        <w:t>在</w:t>
      </w:r>
      <w:r w:rsidRPr="00325BA9">
        <w:rPr>
          <w:rFonts w:ascii="KaiTi" w:eastAsia="KaiTi" w:hAnsi="KaiTi"/>
        </w:rPr>
        <w:t>版权局实施替代性争议解决服务：</w:t>
      </w:r>
      <w:r w:rsidRPr="00CC3A3B">
        <w:rPr>
          <w:rFonts w:ascii="SimSun" w:hAnsi="SimSun"/>
        </w:rPr>
        <w:t>该项目于2025年开始实施。在报告所涉期间，阿根廷、萨尔瓦多、斯里兰卡和乌干达被确定为受益国，并进行了联合立法和体制分析，以评估ADR的机会、建立服务框架和确定能力建设需求。相关活动包括召开协调会议，协助起草ADR规则，以及为使用和适应产权组织仲裁与调解中心的在线案件管理工具提</w:t>
      </w:r>
      <w:r w:rsidRPr="00CC3A3B">
        <w:rPr>
          <w:rFonts w:ascii="SimSun" w:hAnsi="SimSun"/>
        </w:rPr>
        <w:lastRenderedPageBreak/>
        <w:t>供便利。与此同时，</w:t>
      </w:r>
      <w:proofErr w:type="gramStart"/>
      <w:r w:rsidRPr="00CC3A3B">
        <w:rPr>
          <w:rFonts w:ascii="SimSun" w:hAnsi="SimSun"/>
        </w:rPr>
        <w:t>还启动</w:t>
      </w:r>
      <w:proofErr w:type="gramEnd"/>
      <w:r w:rsidRPr="00CC3A3B">
        <w:rPr>
          <w:rFonts w:ascii="SimSun" w:hAnsi="SimSun"/>
        </w:rPr>
        <w:t>了一个实践共享网络，以收集关于现有争议解决方法的信息，并与WIPO学院和伙伴机构合作，开展了有针对性的能力建设活动，包括针对调解员和版权局工作人员的远程学习和面授培训。</w:t>
      </w:r>
    </w:p>
    <w:p w14:paraId="55224A8B" w14:textId="181E5FC4" w:rsidR="00431B87" w:rsidRPr="00325BA9" w:rsidRDefault="005519D4" w:rsidP="005519D4">
      <w:pPr>
        <w:pStyle w:val="Heading1"/>
        <w:spacing w:before="240" w:after="120"/>
      </w:pPr>
      <w:r>
        <w:rPr>
          <w:rFonts w:hint="eastAsia"/>
        </w:rPr>
        <w:t>八、</w:t>
      </w:r>
      <w:r w:rsidR="007C0FFF" w:rsidRPr="00325BA9">
        <w:t>行政、财务和管理部门</w:t>
      </w:r>
    </w:p>
    <w:p w14:paraId="1F92A338" w14:textId="547329A9" w:rsidR="00431B87" w:rsidRPr="000A3A50"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rPr>
        <w:t>行政、财务和管理部门继续致力于支持整个产权组织有效交付各项成果。2025年，根据2024/2025年工作计划和预算，进一步将发展作为贯穿产权组织所有战略支柱的优先事项，确保本组织的工作与联合国可持续发展目标之间明确一致。在这一两年期期间，产权组织进一步扩大了其技术援助和能力建设举措和项目的影响。</w:t>
      </w:r>
      <w:bookmarkStart w:id="31" w:name="_Hlk220911439"/>
      <w:r w:rsidRPr="00CC3A3B">
        <w:rPr>
          <w:rFonts w:ascii="SimSun" w:hAnsi="SimSun"/>
        </w:rPr>
        <w:t>在此背景下，产权组织重建基金的实施为所有区域的45个以影响为导向的项目提供了支持，惠及超过50个产权组织成员国。</w:t>
      </w:r>
    </w:p>
    <w:bookmarkEnd w:id="31"/>
    <w:p w14:paraId="3FF19AD8" w14:textId="60BBF92F"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在此背景下，该部门在2025年通过三项互补性举措支持本组织的目标，这些举措旨在产生基于证据的见解，并加强不同发展背景下的机构能力。首先，第二</w:t>
      </w:r>
      <w:proofErr w:type="gramStart"/>
      <w:r w:rsidRPr="00CC3A3B">
        <w:rPr>
          <w:rFonts w:ascii="SimSun" w:hAnsi="SimSun"/>
        </w:rPr>
        <w:t>版全球</w:t>
      </w:r>
      <w:proofErr w:type="gramEnd"/>
      <w:r w:rsidRPr="00CC3A3B">
        <w:rPr>
          <w:rFonts w:ascii="SimSun" w:hAnsi="SimSun"/>
        </w:rPr>
        <w:t>知识产权认知调查</w:t>
      </w:r>
      <w:r w:rsidR="00431B87">
        <w:fldChar w:fldCharType="begin"/>
      </w:r>
      <w:r w:rsidR="00431B87">
        <w:instrText>HYPERLINK "https://www.wipo.int/web-publications/wipo-pulse-2025/en/index.html"</w:instrText>
      </w:r>
      <w:r w:rsidR="00431B87">
        <w:fldChar w:fldCharType="separate"/>
      </w:r>
      <w:r w:rsidR="00431B87" w:rsidRPr="00CC3A3B">
        <w:rPr>
          <w:rStyle w:val="Hyperlink"/>
          <w:rFonts w:ascii="SimSun" w:hAnsi="SimSun"/>
        </w:rPr>
        <w:t>《产权组织脉搏2025》</w:t>
      </w:r>
      <w:r w:rsidR="00431B87">
        <w:fldChar w:fldCharType="end"/>
      </w:r>
      <w:r w:rsidRPr="00CC3A3B">
        <w:rPr>
          <w:rFonts w:ascii="SimSun" w:hAnsi="SimSun"/>
        </w:rPr>
        <w:t>发布，调查范围有所扩大。其增强了74个国家的区域代表性，确保充分反映世界所有区域的观点，从而为关于知识产权观念的循证见</w:t>
      </w:r>
      <w:proofErr w:type="gramStart"/>
      <w:r w:rsidRPr="00CC3A3B">
        <w:rPr>
          <w:rFonts w:ascii="SimSun" w:hAnsi="SimSun"/>
        </w:rPr>
        <w:t>解提供</w:t>
      </w:r>
      <w:proofErr w:type="gramEnd"/>
      <w:r w:rsidRPr="00CC3A3B">
        <w:rPr>
          <w:rFonts w:ascii="SimSun" w:hAnsi="SimSun"/>
        </w:rPr>
        <w:t>依据。此外，2025年6月发布了</w:t>
      </w:r>
      <w:r w:rsidRPr="00CC3A3B">
        <w:fldChar w:fldCharType="begin"/>
      </w:r>
      <w:r w:rsidRPr="00CC3A3B">
        <w:rPr>
          <w:rFonts w:ascii="SimSun" w:hAnsi="SimSun"/>
        </w:rPr>
        <w:instrText xml:space="preserve"> HYPERLINK "https://www.wipo.int/publications/en/details.jsp?id=4795" </w:instrText>
      </w:r>
      <w:r w:rsidRPr="00CC3A3B">
        <w:fldChar w:fldCharType="separate"/>
      </w:r>
      <w:r w:rsidRPr="00CC3A3B">
        <w:rPr>
          <w:rStyle w:val="Hyperlink"/>
          <w:rFonts w:ascii="SimSun" w:hAnsi="SimSun"/>
        </w:rPr>
        <w:t>《产权组织开拓者报告》</w:t>
      </w:r>
      <w:r w:rsidRPr="00CC3A3B">
        <w:rPr>
          <w:rStyle w:val="Hyperlink"/>
          <w:rFonts w:ascii="SimSun" w:hAnsi="SimSun"/>
        </w:rPr>
        <w:fldChar w:fldCharType="end"/>
      </w:r>
      <w:r w:rsidRPr="00CC3A3B">
        <w:rPr>
          <w:rFonts w:ascii="SimSun" w:hAnsi="SimSun"/>
        </w:rPr>
        <w:t>，这是本组织首次对知识产权驱动的创新与创造的未来进行前瞻性探索。本报告汇集了各区域政府、企业、学术界、非政府组织和政府间组织思想领袖的观点，突出强调了影响知识产权制度演变的趋势，提出了2034年的设想，并概述了知识产权界的优先事项。最后，</w:t>
      </w:r>
      <w:r w:rsidR="00431B87">
        <w:fldChar w:fldCharType="begin"/>
      </w:r>
      <w:r w:rsidR="00431B87">
        <w:instrText>HYPERLINK "https://www.wipo.int/en/web/future-of-ip/catalyst"</w:instrText>
      </w:r>
      <w:r w:rsidR="00431B87">
        <w:fldChar w:fldCharType="separate"/>
      </w:r>
      <w:r w:rsidR="00431B87" w:rsidRPr="00325BA9">
        <w:rPr>
          <w:rStyle w:val="Hyperlink"/>
          <w:rFonts w:ascii="SimSun" w:hAnsi="SimSun"/>
        </w:rPr>
        <w:t>“产权组织催化剂”</w:t>
      </w:r>
      <w:r w:rsidR="00431B87">
        <w:fldChar w:fldCharType="end"/>
      </w:r>
      <w:r w:rsidRPr="00CC3A3B">
        <w:rPr>
          <w:rFonts w:ascii="SimSun" w:hAnsi="SimSun"/>
        </w:rPr>
        <w:t>继续追踪世界各地知识产权局的发展历程，研究各局成为创新战略推动者所需的技能和机构能力。通过根据知识产权局的规模、发展水平和地理位置的不同发展轨迹，</w:t>
      </w:r>
      <w:r w:rsidRPr="00325BA9">
        <w:rPr>
          <w:rFonts w:ascii="SimSun" w:hAnsi="SimSun"/>
        </w:rPr>
        <w:t>“产权组织催化剂”</w:t>
      </w:r>
      <w:r w:rsidRPr="00CC3A3B">
        <w:rPr>
          <w:rFonts w:ascii="SimSun" w:hAnsi="SimSun"/>
        </w:rPr>
        <w:t>有助于制定量身定制的能力建设战略。</w:t>
      </w:r>
    </w:p>
    <w:p w14:paraId="32CE3061" w14:textId="77777777" w:rsidR="00431B87" w:rsidRPr="00CC3A3B" w:rsidRDefault="007C0FFF">
      <w:pPr>
        <w:pStyle w:val="Heading2"/>
        <w:spacing w:before="240" w:after="120"/>
        <w:rPr>
          <w:rFonts w:hAnsi="SimSun"/>
          <w:b w:val="0"/>
          <w:bCs w:val="0"/>
        </w:rPr>
      </w:pPr>
      <w:r w:rsidRPr="00CC3A3B">
        <w:rPr>
          <w:rFonts w:hAnsi="SimSun"/>
          <w:bCs w:val="0"/>
          <w:caps w:val="0"/>
        </w:rPr>
        <w:t>已纳入主流的发展议程项目</w:t>
      </w:r>
    </w:p>
    <w:p w14:paraId="2B22BFE6" w14:textId="72A49E39"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325BA9">
        <w:rPr>
          <w:rFonts w:ascii="KaiTi" w:eastAsia="KaiTi" w:hAnsi="KaiTi"/>
          <w:iCs/>
        </w:rPr>
        <w:t>加强</w:t>
      </w:r>
      <w:r w:rsidRPr="00325BA9">
        <w:rPr>
          <w:rFonts w:ascii="KaiTi" w:eastAsia="KaiTi" w:hAnsi="KaiTi"/>
          <w:iCs/>
          <w:szCs w:val="22"/>
        </w:rPr>
        <w:t>产权组织注重成果的管理（RBM）框架：</w:t>
      </w:r>
      <w:r w:rsidRPr="00CC3A3B">
        <w:rPr>
          <w:rFonts w:ascii="SimSun" w:hAnsi="SimSun"/>
          <w:szCs w:val="22"/>
        </w:rPr>
        <w:t>该项目激发了关于CDIP框架内的产权组织技术援助的讨论，最终使得在委员会第十八届会议上通过了所谓的</w:t>
      </w:r>
      <w:r w:rsidRPr="00C7459A">
        <w:rPr>
          <w:rFonts w:ascii="KaiTi" w:eastAsia="KaiTi" w:hAnsi="KaiTi"/>
          <w:iCs/>
          <w:szCs w:val="22"/>
        </w:rPr>
        <w:t>西班牙提案</w:t>
      </w:r>
      <w:r w:rsidRPr="00723BA2">
        <w:rPr>
          <w:rFonts w:ascii="SimSun" w:hAnsi="SimSun"/>
          <w:szCs w:val="22"/>
        </w:rPr>
        <w:t>，</w:t>
      </w:r>
      <w:r w:rsidRPr="00CC3A3B">
        <w:rPr>
          <w:rFonts w:ascii="SimSun" w:hAnsi="SimSun"/>
          <w:szCs w:val="22"/>
        </w:rPr>
        <w:t>亦称</w:t>
      </w:r>
      <w:r w:rsidRPr="00325BA9">
        <w:rPr>
          <w:rFonts w:ascii="KaiTi" w:eastAsia="KaiTi" w:hAnsi="KaiTi"/>
          <w:szCs w:val="22"/>
        </w:rPr>
        <w:t>关于技术援助的六点提案</w:t>
      </w:r>
      <w:r w:rsidRPr="00CC3A3B">
        <w:rPr>
          <w:rFonts w:ascii="SimSun" w:hAnsi="SimSun"/>
          <w:szCs w:val="22"/>
        </w:rPr>
        <w:t>。在提案中，要求秘书处落实一系列行动，这些行动随后得到落实并报告给CDIP第二十四届会议。在该届会议上，委员会决定，今后关于产权组织技术援助的讨论将在分议程项目</w:t>
      </w:r>
      <w:r w:rsidRPr="005429B3">
        <w:rPr>
          <w:rFonts w:asciiTheme="minorEastAsia" w:eastAsiaTheme="minorEastAsia" w:hAnsiTheme="minorEastAsia"/>
          <w:szCs w:val="22"/>
        </w:rPr>
        <w:t>“产权组织合作促进发展领域的技术援助”</w:t>
      </w:r>
      <w:r w:rsidRPr="00CC3A3B">
        <w:rPr>
          <w:rFonts w:ascii="SimSun" w:hAnsi="SimSun"/>
          <w:szCs w:val="22"/>
        </w:rPr>
        <w:t>下继续进行。</w:t>
      </w:r>
      <w:r w:rsidRPr="00CC3A3B">
        <w:rPr>
          <w:rFonts w:ascii="SimSun" w:hAnsi="SimSun"/>
        </w:rPr>
        <w:t>在第二十九届会议上，在该分议程项目下，委员会批准了</w:t>
      </w:r>
      <w:hyperlink r:id="rId83" w:history="1">
        <w:r w:rsidR="00431B87" w:rsidRPr="00CC3A3B">
          <w:rPr>
            <w:rStyle w:val="Hyperlink"/>
            <w:rFonts w:ascii="SimSun" w:hAnsi="SimSun"/>
          </w:rPr>
          <w:t>未来网络研讨会文件</w:t>
        </w:r>
      </w:hyperlink>
      <w:r w:rsidRPr="00CC3A3B">
        <w:rPr>
          <w:rFonts w:ascii="SimSun" w:hAnsi="SimSun"/>
        </w:rPr>
        <w:t>的修订版，其中概述了秘书处自2024年起组织技术援助网络研讨会的战略。相应地，秘书处在2025年组织了</w:t>
      </w:r>
      <w:r w:rsidRPr="00CC3A3B">
        <w:fldChar w:fldCharType="begin"/>
      </w:r>
      <w:r w:rsidRPr="00CC3A3B">
        <w:rPr>
          <w:rFonts w:ascii="SimSun" w:hAnsi="SimSun"/>
        </w:rPr>
        <w:instrText xml:space="preserve"> HYPERLINK "https://www.wipo.int/meetings/en/doc_details.jsp?doc_id=650514" </w:instrText>
      </w:r>
      <w:r w:rsidRPr="00CC3A3B">
        <w:fldChar w:fldCharType="separate"/>
      </w:r>
      <w:r w:rsidRPr="00CC3A3B">
        <w:rPr>
          <w:rStyle w:val="Hyperlink"/>
          <w:rFonts w:ascii="SimSun" w:hAnsi="SimSun"/>
        </w:rPr>
        <w:t>两场网络研讨会</w:t>
      </w:r>
      <w:r w:rsidRPr="00CC3A3B">
        <w:rPr>
          <w:rStyle w:val="Hyperlink"/>
          <w:rFonts w:ascii="SimSun" w:hAnsi="SimSun"/>
        </w:rPr>
        <w:fldChar w:fldCharType="end"/>
      </w:r>
      <w:r w:rsidRPr="00CC3A3B">
        <w:rPr>
          <w:rFonts w:ascii="SimSun" w:hAnsi="SimSun"/>
        </w:rPr>
        <w:t>，强调战略规划和强有力的监测与评估在确保技术援助和能力建设举措的有效设计、实施和持续影响方面的重要性：（</w:t>
      </w:r>
      <w:proofErr w:type="spellStart"/>
      <w:r w:rsidRPr="00CC3A3B">
        <w:rPr>
          <w:rFonts w:ascii="SimSun" w:hAnsi="SimSun"/>
        </w:rPr>
        <w:t>i</w:t>
      </w:r>
      <w:proofErr w:type="spellEnd"/>
      <w:r w:rsidRPr="00CC3A3B">
        <w:rPr>
          <w:rFonts w:ascii="SimSun" w:hAnsi="SimSun"/>
        </w:rPr>
        <w:t>）</w:t>
      </w:r>
      <w:r w:rsidRPr="005E4F02">
        <w:rPr>
          <w:rFonts w:ascii="KaiTi" w:eastAsia="KaiTi" w:hAnsi="KaiTi"/>
          <w:iCs/>
        </w:rPr>
        <w:t>最大化影响：技术援助和能力建设战略规划</w:t>
      </w:r>
      <w:r w:rsidRPr="00CC3A3B">
        <w:rPr>
          <w:rFonts w:ascii="SimSun" w:hAnsi="SimSun"/>
        </w:rPr>
        <w:t>，2025年4月3日举办；和（ii）</w:t>
      </w:r>
      <w:r w:rsidRPr="005E4F02">
        <w:rPr>
          <w:rFonts w:ascii="KaiTi" w:eastAsia="KaiTi" w:hAnsi="KaiTi"/>
          <w:iCs/>
        </w:rPr>
        <w:t>量化影响：技术援助和能力建设监测和审评策略</w:t>
      </w:r>
      <w:r w:rsidRPr="000A3A50">
        <w:rPr>
          <w:rFonts w:ascii="SimSun" w:hAnsi="SimSun"/>
          <w:iCs/>
        </w:rPr>
        <w:t>，</w:t>
      </w:r>
      <w:r w:rsidRPr="00CC3A3B">
        <w:rPr>
          <w:rFonts w:ascii="SimSun" w:hAnsi="SimSun"/>
        </w:rPr>
        <w:t>2025年9月2日举办。此外，委员会欢迎纳入两个</w:t>
      </w:r>
      <w:r w:rsidR="00431B87" w:rsidRPr="00CC3A3B">
        <w:rPr>
          <w:rFonts w:ascii="SimSun" w:hAnsi="SimSun"/>
        </w:rPr>
        <w:fldChar w:fldCharType="begin"/>
      </w:r>
      <w:r w:rsidR="00431B87" w:rsidRPr="00CC3A3B">
        <w:rPr>
          <w:rFonts w:ascii="SimSun" w:hAnsi="SimSun"/>
        </w:rPr>
        <w:instrText>HYPERLINK "https://www.wipo.int/meetings/en/doc_details.jsp?doc_id=648333"</w:instrText>
      </w:r>
      <w:r w:rsidR="00431B87" w:rsidRPr="00CC3A3B">
        <w:rPr>
          <w:rFonts w:ascii="SimSun" w:hAnsi="SimSun"/>
        </w:rPr>
      </w:r>
      <w:r w:rsidR="00431B87" w:rsidRPr="00CC3A3B">
        <w:rPr>
          <w:rFonts w:ascii="SimSun" w:hAnsi="SimSun"/>
        </w:rPr>
        <w:fldChar w:fldCharType="separate"/>
      </w:r>
      <w:r w:rsidR="00431B87" w:rsidRPr="00CC3A3B">
        <w:rPr>
          <w:rStyle w:val="Hyperlink"/>
          <w:rFonts w:ascii="SimSun" w:hAnsi="SimSun"/>
        </w:rPr>
        <w:t>新议题到今后的网络研讨会中</w:t>
      </w:r>
      <w:r w:rsidR="00431B87" w:rsidRPr="00CC3A3B">
        <w:rPr>
          <w:rFonts w:ascii="SimSun" w:hAnsi="SimSun"/>
        </w:rPr>
        <w:fldChar w:fldCharType="end"/>
      </w:r>
      <w:r w:rsidRPr="00CC3A3B">
        <w:rPr>
          <w:rFonts w:ascii="SimSun" w:hAnsi="SimSun"/>
        </w:rPr>
        <w:t>：（</w:t>
      </w:r>
      <w:proofErr w:type="spellStart"/>
      <w:r w:rsidRPr="00CC3A3B">
        <w:rPr>
          <w:rFonts w:ascii="SimSun" w:hAnsi="SimSun"/>
        </w:rPr>
        <w:t>i</w:t>
      </w:r>
      <w:proofErr w:type="spellEnd"/>
      <w:r w:rsidRPr="00CC3A3B">
        <w:rPr>
          <w:rFonts w:ascii="SimSun" w:hAnsi="SimSun"/>
        </w:rPr>
        <w:t>）</w:t>
      </w:r>
      <w:r w:rsidRPr="005E4F02">
        <w:rPr>
          <w:rFonts w:ascii="KaiTi" w:eastAsia="KaiTi" w:hAnsi="KaiTi"/>
        </w:rPr>
        <w:t>创新技术援助：满足不断变化的发展需求的新兴技术和方法</w:t>
      </w:r>
      <w:r w:rsidRPr="00CC3A3B">
        <w:rPr>
          <w:rFonts w:ascii="SimSun" w:hAnsi="SimSun"/>
        </w:rPr>
        <w:t>；和（ii）</w:t>
      </w:r>
      <w:r w:rsidRPr="005E4F02">
        <w:rPr>
          <w:rFonts w:ascii="KaiTi" w:eastAsia="KaiTi" w:hAnsi="KaiTi"/>
        </w:rPr>
        <w:t>技术援助计划成果的可持续性</w:t>
      </w:r>
      <w:r w:rsidRPr="00CC3A3B">
        <w:rPr>
          <w:rFonts w:ascii="SimSun" w:hAnsi="SimSun"/>
        </w:rPr>
        <w:t>。</w:t>
      </w:r>
    </w:p>
    <w:p w14:paraId="6F28990B" w14:textId="1B2190DF"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最后，委员会第三十三届会议在讨论了</w:t>
      </w:r>
      <w:hyperlink r:id="rId84" w:history="1">
        <w:r w:rsidR="00431B87" w:rsidRPr="00CC3A3B">
          <w:rPr>
            <w:rStyle w:val="Hyperlink"/>
            <w:rFonts w:ascii="SimSun" w:hAnsi="SimSun"/>
          </w:rPr>
          <w:t>产权组织合作促进发展领域技术援助独立外部审查</w:t>
        </w:r>
      </w:hyperlink>
      <w:r w:rsidRPr="00CC3A3B">
        <w:rPr>
          <w:rFonts w:ascii="SimSun" w:hAnsi="SimSun"/>
        </w:rPr>
        <w:t>之后，决定继续审议该议题，并请秘书处报告各项建议的落实情况和落实要求。秘书处随后根据产权组织相关部门的意见编写了</w:t>
      </w:r>
      <w:hyperlink r:id="rId85" w:history="1">
        <w:r w:rsidR="00431B87" w:rsidRPr="00CC3A3B">
          <w:rPr>
            <w:rStyle w:val="Hyperlink"/>
            <w:rFonts w:ascii="SimSun" w:hAnsi="SimSun"/>
          </w:rPr>
          <w:t>所要求的文件</w:t>
        </w:r>
      </w:hyperlink>
      <w:r w:rsidRPr="00CC3A3B">
        <w:rPr>
          <w:rFonts w:ascii="SimSun" w:hAnsi="SimSun"/>
        </w:rPr>
        <w:t>。在第三十四届会议上，委员会审议了该独立外部审查报告和秘书处的回应，并同意在下届会议上继续讨论，请成员国提交关于B类和C类建议的提案。相应地，秘书处汇编了</w:t>
      </w:r>
      <w:hyperlink r:id="rId86" w:history="1">
        <w:r w:rsidR="00431B87" w:rsidRPr="00CC3A3B">
          <w:rPr>
            <w:rStyle w:val="Hyperlink"/>
            <w:rFonts w:ascii="SimSun" w:hAnsi="SimSun"/>
          </w:rPr>
          <w:t>从成员国收到的意见</w:t>
        </w:r>
      </w:hyperlink>
      <w:r w:rsidRPr="00CC3A3B">
        <w:rPr>
          <w:rFonts w:ascii="SimSun" w:hAnsi="SimSun"/>
        </w:rPr>
        <w:t>，委员会第三十五届会议对此进行了审议。经过审议，委员会请秘书处继续开展这方面的工作。</w:t>
      </w:r>
    </w:p>
    <w:bookmarkEnd w:id="28"/>
    <w:p w14:paraId="03842792" w14:textId="7B3DF5E5" w:rsidR="00431B87" w:rsidRPr="005E4F02" w:rsidRDefault="005519D4" w:rsidP="005519D4">
      <w:pPr>
        <w:pStyle w:val="Heading1"/>
        <w:spacing w:before="240" w:after="120"/>
      </w:pPr>
      <w:r>
        <w:rPr>
          <w:rFonts w:hint="eastAsia"/>
        </w:rPr>
        <w:lastRenderedPageBreak/>
        <w:t>九、</w:t>
      </w:r>
      <w:r w:rsidR="007C0FFF" w:rsidRPr="005E4F02">
        <w:t>总干事办公室</w:t>
      </w:r>
    </w:p>
    <w:p w14:paraId="7FEEC727" w14:textId="40B32DA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总干事办公室继续为整个组织提供战略指导和协调，确保一致性、问责制和对成员国优先事项的响应。2025年，工作重点特别放在加强战略沟通，展示知识产权对经济增长和创新的切实影响，包括通过进一步扩大</w:t>
      </w:r>
      <w:r w:rsidRPr="005E4F02">
        <w:rPr>
          <w:rFonts w:ascii="KaiTi" w:eastAsia="KaiTi" w:hAnsi="KaiTi"/>
        </w:rPr>
        <w:t>知识产权产生影响</w:t>
      </w:r>
      <w:r w:rsidRPr="00CC3A3B">
        <w:rPr>
          <w:rFonts w:ascii="SimSun" w:hAnsi="SimSun"/>
        </w:rPr>
        <w:t>平台。通过进入第五个年头的</w:t>
      </w:r>
      <w:r w:rsidRPr="005E4F02">
        <w:rPr>
          <w:rFonts w:ascii="KaiTi" w:eastAsia="KaiTi" w:hAnsi="KaiTi"/>
        </w:rPr>
        <w:t>青年专家计划</w:t>
      </w:r>
      <w:r w:rsidRPr="00CC3A3B">
        <w:rPr>
          <w:rFonts w:ascii="SimSun" w:hAnsi="SimSun"/>
        </w:rPr>
        <w:t>的工作，进一步推进了培育充满活力的企业文化的努力。通过有针对性的审查加强了治理和监督，以提高各主要工作领域的监测、协调和成效。道德标准和问责制也得到了加强，包括采取了与发展议程建议6一致的措施。与成员国进行定期和有组织的接触仍然是优先事项，以促进透明度、对话和与不断变化的需求保持一致。</w:t>
      </w:r>
    </w:p>
    <w:p w14:paraId="065B2F70" w14:textId="77777777" w:rsidR="00431B87" w:rsidRPr="00CC3A3B" w:rsidRDefault="007C0FFF">
      <w:pPr>
        <w:pStyle w:val="Heading2"/>
        <w:spacing w:before="240" w:after="120"/>
        <w:rPr>
          <w:rFonts w:hAnsi="SimSun"/>
          <w:b w:val="0"/>
          <w:bCs w:val="0"/>
        </w:rPr>
      </w:pPr>
      <w:r w:rsidRPr="00CC3A3B">
        <w:rPr>
          <w:rFonts w:hAnsi="SimSun"/>
          <w:bCs w:val="0"/>
          <w:caps w:val="0"/>
        </w:rPr>
        <w:t>新闻和媒体</w:t>
      </w:r>
    </w:p>
    <w:p w14:paraId="7337905C" w14:textId="3835FED0"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rPr>
        <w:t>在整个2025年，产权组织的传播战略重点是展示知识产权在推动全球经济增长和创新方面的关键作用。通过采用全面的故事讲述方法，呈现来自全球不同市场的创新者和创作者的真实故事，有力地证明了有效的知识产权制度如何产生切实的经济和社会效益。自2024年启动以来，</w:t>
      </w:r>
      <w:hyperlink r:id="rId87" w:history="1">
        <w:r w:rsidR="00431B87" w:rsidRPr="005E4F02">
          <w:rPr>
            <w:rStyle w:val="Hyperlink"/>
            <w:rFonts w:ascii="KaiTi" w:eastAsia="KaiTi" w:hAnsi="KaiTi"/>
          </w:rPr>
          <w:t>知识产权产生影响平台</w:t>
        </w:r>
      </w:hyperlink>
      <w:r w:rsidRPr="00CC3A3B">
        <w:rPr>
          <w:rFonts w:ascii="SimSun" w:hAnsi="SimSun"/>
        </w:rPr>
        <w:t>通过通俗易懂、引人入胜的故事介绍产权组织的部分项目成果，为受众生动展现了本组织的工作。共制作了近240个视频，</w:t>
      </w:r>
      <w:r w:rsidRPr="00CC3A3B">
        <w:rPr>
          <w:rStyle w:val="FootnoteReference"/>
          <w:rFonts w:ascii="SimSun" w:hAnsi="SimSun"/>
        </w:rPr>
        <w:footnoteReference w:id="72"/>
      </w:r>
      <w:r w:rsidRPr="00CC3A3B">
        <w:rPr>
          <w:rFonts w:ascii="SimSun" w:hAnsi="SimSun"/>
        </w:rPr>
        <w:t>其中大约一半是发展中国家的人们利用知识产权改变生活和社区的视频。所有传播内容都经过战略设计，利用以证据为基础、以人为本的内容，说明知识产权在促进创新生态系统和经济多样化方面的重要作用。这种做法取得了可量化的成果：产权组织在社交媒体上的影响力实现了两位数的增长，全球关注者超过了60万人，这是一个重要的指标，表明国际社会日益认识到知识产权在促进创新能力和文化产业发展方面的作用。</w:t>
      </w:r>
    </w:p>
    <w:p w14:paraId="35AA0DDD" w14:textId="14A4EBF0" w:rsidR="00431B87" w:rsidRPr="00CC3A3B" w:rsidRDefault="007C0FFF">
      <w:pPr>
        <w:pStyle w:val="Heading2"/>
        <w:spacing w:before="240" w:after="120"/>
        <w:rPr>
          <w:rFonts w:hAnsi="SimSun"/>
          <w:b w:val="0"/>
          <w:bCs w:val="0"/>
          <w:szCs w:val="22"/>
        </w:rPr>
      </w:pPr>
      <w:r w:rsidRPr="00CC3A3B">
        <w:rPr>
          <w:rFonts w:hAnsi="SimSun"/>
          <w:bCs w:val="0"/>
          <w:caps w:val="0"/>
        </w:rPr>
        <w:t>道德操守和廉正</w:t>
      </w:r>
    </w:p>
    <w:p w14:paraId="57E29540" w14:textId="15FC24F1"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rPr>
      </w:pPr>
      <w:r w:rsidRPr="00CC3A3B">
        <w:rPr>
          <w:rFonts w:ascii="SimSun" w:hAnsi="SimSun"/>
          <w:szCs w:val="22"/>
        </w:rPr>
        <w:t>产权组织道德操守办公室继续协助总干事保障产权组织道德操守战略的设计、制定和实施能够加强本组织业务中的诚信、确保遵守道德操守规则并推广道德行为。道德操守办公室还为落实发展议程建议6做出了贡献，该建议直接属于其职权范围，要求工作人员和顾问遵守《道德守则》，避免利益冲突。为强化这些义务，道德操守办公室与本组织相关司局合作起草了新的规定，更明确地告知工作人员和顾问在加入产权组织后，有责任按照适用于国际公务员的行为标准和《产权组织道德守则》所载原则履行职责，并披露任何利益冲突。道德操守办公室进一步支持落实</w:t>
      </w:r>
      <w:r w:rsidRPr="00CC3A3B">
        <w:rPr>
          <w:rFonts w:ascii="SimSun" w:hAnsi="SimSun"/>
          <w:iCs/>
          <w:szCs w:val="22"/>
        </w:rPr>
        <w:t>发展议程的其他建议，通过旨在培养组织道德操守文化的咨询和意识提升活动，促进中立性、问责制、透明度和广泛参与。</w:t>
      </w:r>
      <w:r w:rsidRPr="00CC3A3B">
        <w:rPr>
          <w:rFonts w:ascii="SimSun" w:hAnsi="SimSun"/>
          <w:szCs w:val="22"/>
        </w:rPr>
        <w:t>2025年，道德操守办公室通过面对面会议、虚拟会议以及书面形式回应了248项道德操守咨询请求。</w:t>
      </w:r>
    </w:p>
    <w:p w14:paraId="2A849A68" w14:textId="77777777" w:rsidR="00431B87" w:rsidRPr="00CC3A3B" w:rsidRDefault="007C0FFF">
      <w:pPr>
        <w:pStyle w:val="Heading2"/>
        <w:spacing w:before="240" w:after="120"/>
        <w:rPr>
          <w:rFonts w:hAnsi="SimSun"/>
          <w:b w:val="0"/>
          <w:bCs w:val="0"/>
        </w:rPr>
      </w:pPr>
      <w:r w:rsidRPr="00CC3A3B">
        <w:rPr>
          <w:rFonts w:hAnsi="SimSun"/>
          <w:bCs w:val="0"/>
          <w:caps w:val="0"/>
        </w:rPr>
        <w:t>内部监督</w:t>
      </w:r>
    </w:p>
    <w:p w14:paraId="3C245FAC" w14:textId="605156BC" w:rsidR="00431B87" w:rsidRPr="00CC3A3B" w:rsidRDefault="007C0FFF" w:rsidP="0047119F">
      <w:pPr>
        <w:pStyle w:val="ListParagraph"/>
        <w:numPr>
          <w:ilvl w:val="0"/>
          <w:numId w:val="4"/>
        </w:numPr>
        <w:spacing w:afterLines="50" w:after="120" w:line="340" w:lineRule="atLeast"/>
        <w:ind w:left="0" w:firstLine="0"/>
        <w:contextualSpacing w:val="0"/>
        <w:jc w:val="both"/>
        <w:rPr>
          <w:rFonts w:ascii="SimSun" w:hAnsi="SimSun"/>
          <w:iCs/>
        </w:rPr>
      </w:pPr>
      <w:r w:rsidRPr="00CC3A3B">
        <w:rPr>
          <w:rFonts w:ascii="SimSun" w:hAnsi="SimSun"/>
        </w:rPr>
        <w:t>2025年，内部监督举措继续支持本组织通过加强问责制、合规性、内部控制和组织治理来实现其目标。在本报告年度，内部监督司（IOD）进行了几次有针对性的审查。2025年4月，拉丁美洲和加勒比司的评价前审查报告，评估了区域经济和知识产权环境、预算执行情况、已开展的活动和与成员国需求的一致性，以及独立外部评价建议的适用性。虽然现阶段没有必要进行全面评价，但鼓励DLAC进一步改进监测和评价工作，加强结构化交流和传播战略，并积极主动地与企业和企业家接触，以支持该区域知识产权申请的增加。2025年5月，内部监督司还审查了发展议程协调司的运作情况，审查了其任务授权、治理框架和发展议程项目的实施情况；其结论是，</w:t>
      </w:r>
      <w:r w:rsidRPr="00CC3A3B">
        <w:rPr>
          <w:rFonts w:ascii="SimSun" w:hAnsi="SimSun"/>
        </w:rPr>
        <w:lastRenderedPageBreak/>
        <w:t>鉴于现有的监督机制和即将进行的全系统审查，不需要进行全面评价。此外，对产权组织青年参与的流程审查确认，治理、风险管理和控制措施设计得当，运行有效，同时建议建立一个中央储存库，以加强整个组织与青年有关项目的协调、可追溯性和报告工作。</w:t>
      </w:r>
    </w:p>
    <w:p w14:paraId="5A7725CB" w14:textId="77777777" w:rsidR="00431B87" w:rsidRPr="00CC3A3B" w:rsidRDefault="007C0FFF">
      <w:pPr>
        <w:pStyle w:val="Heading2"/>
        <w:spacing w:before="240" w:after="120"/>
        <w:rPr>
          <w:rFonts w:hAnsi="SimSun"/>
          <w:b w:val="0"/>
          <w:bCs w:val="0"/>
        </w:rPr>
      </w:pPr>
      <w:r w:rsidRPr="00CC3A3B">
        <w:rPr>
          <w:rFonts w:hAnsi="SimSun"/>
          <w:bCs w:val="0"/>
          <w:caps w:val="0"/>
        </w:rPr>
        <w:t>青年专家计划</w:t>
      </w:r>
    </w:p>
    <w:p w14:paraId="27F1D48F" w14:textId="7D3B85D0" w:rsidR="00431B87" w:rsidRPr="00CC3A3B" w:rsidRDefault="007C0FFF" w:rsidP="00933A3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szCs w:val="22"/>
        </w:rPr>
        <w:t>产权组织青年专家计划（YEP）于2022年启动，旨在培训下一代全球知识产权领导者，并支持全球创新生态系统的发展。该计划由产权组织主办，旨在为极具潜力的年轻专业人员，特别是来自发展中国家、最不发达国家以及转型经济体的年轻人，提供接触知识产权技术和政策方面的机会。每位参与者都配有一名导师，并受益于与产权组织高层领导定期交流的机会。继2024年、2025年和2026年三批参与者成功毕业后，该计划现已进入第五个年头。2025年7月启动的第五期申请征集活动吸引了7,471份申请。2026年2月1日，这批选自不同国家的参与者开始了他们的任务。在本报告年度，YEP计划在两年的任务中演变为50/50双管理模式，加强了连续性、跨部门协同作用和协作学习。产权组织希望青年专家们在秉持本组织核心价值观、保持推动建立平衡且有效的国际知识产权制度的热忱的同时，为本组织带来崭新的视角和多元化的经验。</w:t>
      </w:r>
    </w:p>
    <w:p w14:paraId="03743670" w14:textId="77777777" w:rsidR="00431B87" w:rsidRPr="005519D4" w:rsidRDefault="007C0FFF" w:rsidP="005519D4">
      <w:pPr>
        <w:pStyle w:val="Heading1"/>
        <w:spacing w:before="240" w:after="120"/>
      </w:pPr>
      <w:r w:rsidRPr="00CC3A3B">
        <w:t>结　论</w:t>
      </w:r>
    </w:p>
    <w:p w14:paraId="1C591AEA" w14:textId="6F896948" w:rsidR="00431B87" w:rsidRPr="00CC3A3B" w:rsidRDefault="007C0FFF" w:rsidP="00933A3F">
      <w:pPr>
        <w:pStyle w:val="ListParagraph"/>
        <w:numPr>
          <w:ilvl w:val="0"/>
          <w:numId w:val="4"/>
        </w:numPr>
        <w:spacing w:afterLines="50" w:after="120" w:line="340" w:lineRule="atLeast"/>
        <w:ind w:left="0" w:firstLine="0"/>
        <w:contextualSpacing w:val="0"/>
        <w:jc w:val="both"/>
        <w:rPr>
          <w:rFonts w:ascii="SimSun" w:hAnsi="SimSun"/>
          <w:szCs w:val="22"/>
        </w:rPr>
      </w:pPr>
      <w:r w:rsidRPr="00CC3A3B">
        <w:rPr>
          <w:rFonts w:ascii="SimSun" w:hAnsi="SimSun"/>
        </w:rPr>
        <w:t>在这一年里，产权组织始终致力于根据2022-2026年中期战略计划（MTSP）和成员国的指导意见履行其职责，同时确保将发展议程充分融入本组织所有部门。本组织将通过支持成员国有效利用知识产权，为创新驱动的增长、繁荣和全球更广泛的发展做出贡献，继续推进其为更美好的未来促进创新和创造的使命。在此过程中，在成员国的支持下，本组织力求营造一种环境，使知识产权能够支持创造就业、吸引投资和实现可持续进步，同时惠及世界各地的创新者和创作者。</w:t>
      </w:r>
    </w:p>
    <w:p w14:paraId="06313CC3" w14:textId="77777777" w:rsidR="00431B87" w:rsidRPr="005519D4" w:rsidRDefault="007C0FFF" w:rsidP="005519D4">
      <w:pPr>
        <w:pStyle w:val="ListParagraph"/>
        <w:spacing w:before="720" w:afterLines="50" w:after="120" w:line="340" w:lineRule="atLeast"/>
        <w:ind w:left="5534"/>
        <w:contextualSpacing w:val="0"/>
        <w:rPr>
          <w:rFonts w:ascii="KaiTi" w:eastAsia="KaiTi" w:hAnsi="KaiTi"/>
        </w:rPr>
      </w:pPr>
      <w:r w:rsidRPr="005519D4">
        <w:rPr>
          <w:rFonts w:ascii="KaiTi" w:eastAsia="KaiTi" w:hAnsi="KaiTi"/>
        </w:rPr>
        <w:t>[后接附件]</w:t>
      </w:r>
    </w:p>
    <w:p w14:paraId="29F4B073" w14:textId="77777777" w:rsidR="00431B87" w:rsidRDefault="00431B87">
      <w:pPr>
        <w:pStyle w:val="Heading1"/>
        <w:spacing w:before="240" w:after="120"/>
        <w:ind w:left="220"/>
        <w:jc w:val="center"/>
        <w:rPr>
          <w:rFonts w:hAnsi="SimHei"/>
          <w:bCs w:val="0"/>
          <w:szCs w:val="22"/>
        </w:rPr>
        <w:sectPr w:rsidR="00431B87">
          <w:headerReference w:type="default" r:id="rId88"/>
          <w:endnotePr>
            <w:numFmt w:val="decimal"/>
          </w:endnotePr>
          <w:pgSz w:w="11907" w:h="16840"/>
          <w:pgMar w:top="567" w:right="1134" w:bottom="1418" w:left="1418" w:header="510" w:footer="1021" w:gutter="0"/>
          <w:cols w:space="720"/>
          <w:titlePg/>
          <w:docGrid w:linePitch="299"/>
        </w:sectPr>
      </w:pPr>
      <w:bookmarkStart w:id="32" w:name="_Hlk190866920"/>
    </w:p>
    <w:p w14:paraId="2B21FAAE" w14:textId="77777777" w:rsidR="00431B87" w:rsidRPr="005E4F02" w:rsidRDefault="007C0FFF" w:rsidP="00DF5E0B">
      <w:pPr>
        <w:pStyle w:val="Heading1"/>
        <w:overflowPunct w:val="0"/>
        <w:spacing w:before="240" w:after="120"/>
        <w:jc w:val="center"/>
        <w:rPr>
          <w:rFonts w:hAnsi="SimHei"/>
          <w:szCs w:val="22"/>
        </w:rPr>
      </w:pPr>
      <w:r w:rsidRPr="005E4F02">
        <w:rPr>
          <w:rFonts w:hAnsi="SimHei" w:hint="eastAsia"/>
          <w:bCs w:val="0"/>
          <w:szCs w:val="22"/>
        </w:rPr>
        <w:lastRenderedPageBreak/>
        <w:t>45项发展议程建议与产权组织2022/26年预期成果的联系</w:t>
      </w:r>
    </w:p>
    <w:tbl>
      <w:tblPr>
        <w:tblW w:w="1460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79"/>
        <w:gridCol w:w="6922"/>
      </w:tblGrid>
      <w:tr w:rsidR="00431B87" w:rsidRPr="00DF5E0B" w14:paraId="69EF0A14" w14:textId="77777777" w:rsidTr="00DF5E0B">
        <w:trPr>
          <w:trHeight w:hRule="exact" w:val="432"/>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19AA2F3" w14:textId="77777777" w:rsidR="00431B87" w:rsidRPr="00DF5E0B" w:rsidRDefault="007C0FFF">
            <w:pPr>
              <w:overflowPunct w:val="0"/>
              <w:spacing w:afterLines="50" w:after="120" w:line="340" w:lineRule="atLeast"/>
              <w:rPr>
                <w:rFonts w:ascii="KaiTi" w:eastAsia="KaiTi" w:hAnsi="KaiTi"/>
                <w:b/>
                <w:iCs/>
                <w:szCs w:val="22"/>
              </w:rPr>
            </w:pPr>
            <w:r w:rsidRPr="00DF5E0B">
              <w:rPr>
                <w:rFonts w:ascii="KaiTi" w:eastAsia="KaiTi" w:hAnsi="KaiTi" w:hint="eastAsia"/>
                <w:b/>
                <w:iCs/>
                <w:szCs w:val="22"/>
              </w:rPr>
              <w:t>建议1</w:t>
            </w:r>
            <w:r w:rsidRPr="00DF5E0B">
              <w:rPr>
                <w:rFonts w:ascii="KaiTi" w:eastAsia="KaiTi" w:hAnsi="KaiTi" w:hint="eastAsia"/>
                <w:b/>
                <w:iCs/>
                <w:szCs w:val="22"/>
                <w:vertAlign w:val="superscript"/>
              </w:rPr>
              <w:t>*</w:t>
            </w:r>
            <w:r w:rsidRPr="00DF5E0B">
              <w:rPr>
                <w:rFonts w:ascii="KaiTi" w:eastAsia="KaiTi" w:hAnsi="KaiTi"/>
                <w:b/>
                <w:iCs/>
                <w:szCs w:val="22"/>
                <w:vertAlign w:val="superscript"/>
                <w:lang w:eastAsia="en-US"/>
              </w:rPr>
              <w:footnoteReference w:id="73"/>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346A37E5" w14:textId="77777777" w:rsidR="00431B87" w:rsidRPr="00DF5E0B" w:rsidRDefault="007C0FFF">
            <w:pPr>
              <w:overflowPunct w:val="0"/>
              <w:spacing w:afterLines="50" w:after="120" w:line="340" w:lineRule="atLeast"/>
              <w:rPr>
                <w:rFonts w:ascii="KaiTi" w:eastAsia="KaiTi" w:hAnsi="KaiTi"/>
                <w:b/>
                <w:iCs/>
                <w:szCs w:val="22"/>
              </w:rPr>
            </w:pPr>
            <w:r w:rsidRPr="00DF5E0B">
              <w:rPr>
                <w:rFonts w:ascii="KaiTi" w:eastAsia="KaiTi" w:hAnsi="KaiTi" w:hint="eastAsia"/>
                <w:b/>
                <w:iCs/>
                <w:szCs w:val="22"/>
              </w:rPr>
              <w:t>与预期成果的联系</w:t>
            </w:r>
            <w:r w:rsidRPr="00DF5E0B">
              <w:rPr>
                <w:rFonts w:ascii="KaiTi" w:eastAsia="KaiTi" w:hAnsi="KaiTi"/>
                <w:b/>
                <w:iCs/>
                <w:szCs w:val="22"/>
                <w:vertAlign w:val="superscript"/>
              </w:rPr>
              <w:footnoteReference w:id="74"/>
            </w:r>
          </w:p>
        </w:tc>
      </w:tr>
      <w:tr w:rsidR="00431B87" w14:paraId="0D99541C"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FFFFFF" w:themeFill="background1"/>
          </w:tcPr>
          <w:p w14:paraId="1262A2D2"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IPO的技术援助应尤其面向发展、按需求提供、透明，并兼顾发展中国家尤其是最不发达国家的优先重点和特别需求，以及各成员国不同的发展水平；对各项活动应规定完成期限。在此方面，技术援助计划的制定和执行机制以及评价程序，都应符合各国的国情。</w:t>
            </w:r>
          </w:p>
        </w:tc>
        <w:tc>
          <w:tcPr>
            <w:tcW w:w="6922" w:type="dxa"/>
            <w:tcBorders>
              <w:top w:val="single" w:sz="4" w:space="0" w:color="auto"/>
              <w:left w:val="single" w:sz="4" w:space="0" w:color="auto"/>
              <w:bottom w:val="single" w:sz="4" w:space="0" w:color="auto"/>
              <w:right w:val="single" w:sz="4" w:space="0" w:color="auto"/>
            </w:tcBorders>
          </w:tcPr>
          <w:p w14:paraId="6D0D07EF" w14:textId="0521E15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p w14:paraId="27F65E20" w14:textId="7FCF358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2.4与联合国、政府间组织和非政府组织建立有效的互动和伙伴关系，对知识产权可以有所作为的全球目标予以支持。</w:t>
            </w:r>
          </w:p>
          <w:p w14:paraId="3185C6AB" w14:textId="4B4645BA"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p w14:paraId="74236E2D" w14:textId="61EDD2C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p w14:paraId="0E46AF4F" w14:textId="7BBCE154"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4.3知识产权知识和技能在所有成员国得到增进。</w:t>
            </w:r>
          </w:p>
          <w:p w14:paraId="48C02006" w14:textId="181D5213"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4.5为知识产权局完善知识产权基础设施。</w:t>
            </w:r>
          </w:p>
        </w:tc>
      </w:tr>
      <w:tr w:rsidR="00431B87" w14:paraId="40E93375"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E3C660D" w14:textId="77777777" w:rsidR="00431B87" w:rsidRDefault="007C0FFF">
            <w:pPr>
              <w:overflowPunct w:val="0"/>
              <w:spacing w:afterLines="50" w:after="120" w:line="340" w:lineRule="atLeast"/>
              <w:rPr>
                <w:rFonts w:ascii="KaiTi" w:eastAsia="KaiTi" w:hAnsi="KaiTi"/>
                <w:iCs/>
                <w:szCs w:val="22"/>
              </w:rPr>
            </w:pPr>
            <w:r>
              <w:rPr>
                <w:rFonts w:ascii="KaiTi" w:eastAsia="KaiTi" w:hAnsi="KaiTi" w:hint="eastAsia"/>
                <w:b/>
                <w:iCs/>
                <w:szCs w:val="22"/>
              </w:rPr>
              <w:t>建议2</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E23DD2E" w14:textId="77777777" w:rsidR="00431B87" w:rsidRDefault="007C0FFF">
            <w:pPr>
              <w:overflowPunct w:val="0"/>
              <w:spacing w:afterLines="50" w:after="120" w:line="340" w:lineRule="atLeast"/>
              <w:rPr>
                <w:rFonts w:ascii="KaiTi" w:eastAsia="KaiTi" w:hAnsi="KaiTi"/>
                <w:iCs/>
                <w:szCs w:val="22"/>
              </w:rPr>
            </w:pPr>
            <w:r>
              <w:rPr>
                <w:rFonts w:ascii="KaiTi" w:eastAsia="KaiTi" w:hAnsi="KaiTi" w:hint="eastAsia"/>
                <w:b/>
                <w:iCs/>
                <w:szCs w:val="22"/>
              </w:rPr>
              <w:t>与预期成果的联系</w:t>
            </w:r>
          </w:p>
        </w:tc>
      </w:tr>
      <w:tr w:rsidR="00431B87" w14:paraId="78CD8A10"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FFFFFF" w:themeFill="background1"/>
          </w:tcPr>
          <w:p w14:paraId="4D67F22F"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通过捐助国提供资金，增加WIPO提供的援助，在WIPO设立最不发达国家专项信托基金或其他自愿基金，同时继续优先重视通过预算内和预算</w:t>
            </w:r>
            <w:proofErr w:type="gramStart"/>
            <w:r w:rsidRPr="005429B3">
              <w:rPr>
                <w:rFonts w:asciiTheme="minorEastAsia" w:eastAsiaTheme="minorEastAsia" w:hAnsiTheme="minorEastAsia" w:hint="eastAsia"/>
                <w:szCs w:val="22"/>
              </w:rPr>
              <w:t>外资源</w:t>
            </w:r>
            <w:proofErr w:type="gramEnd"/>
            <w:r w:rsidRPr="005429B3">
              <w:rPr>
                <w:rFonts w:asciiTheme="minorEastAsia" w:eastAsiaTheme="minorEastAsia" w:hAnsiTheme="minorEastAsia" w:hint="eastAsia"/>
                <w:szCs w:val="22"/>
              </w:rPr>
              <w:t>为在非洲开展活动提供资金，</w:t>
            </w:r>
            <w:proofErr w:type="gramStart"/>
            <w:r w:rsidRPr="005429B3">
              <w:rPr>
                <w:rFonts w:asciiTheme="minorEastAsia" w:eastAsiaTheme="minorEastAsia" w:hAnsiTheme="minorEastAsia" w:hint="eastAsia"/>
                <w:szCs w:val="22"/>
              </w:rPr>
              <w:t>以尤其</w:t>
            </w:r>
            <w:proofErr w:type="gramEnd"/>
            <w:r w:rsidRPr="005429B3">
              <w:rPr>
                <w:rFonts w:asciiTheme="minorEastAsia" w:eastAsiaTheme="minorEastAsia" w:hAnsiTheme="minorEastAsia" w:hint="eastAsia"/>
                <w:szCs w:val="22"/>
              </w:rPr>
              <w:t>促进这些国家在法律、商业、文化和经济方面利用知识产权。</w:t>
            </w:r>
          </w:p>
        </w:tc>
        <w:tc>
          <w:tcPr>
            <w:tcW w:w="6922" w:type="dxa"/>
            <w:tcBorders>
              <w:top w:val="single" w:sz="4" w:space="0" w:color="auto"/>
              <w:left w:val="single" w:sz="4" w:space="0" w:color="auto"/>
              <w:bottom w:val="single" w:sz="4" w:space="0" w:color="auto"/>
              <w:right w:val="single" w:sz="4" w:space="0" w:color="auto"/>
            </w:tcBorders>
            <w:shd w:val="clear" w:color="auto" w:fill="FFFFFF" w:themeFill="background1"/>
          </w:tcPr>
          <w:p w14:paraId="27C2D762" w14:textId="37E24E70"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tc>
      </w:tr>
      <w:tr w:rsidR="00431B87" w14:paraId="26E4322E"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0368240" w14:textId="77777777" w:rsidR="00431B87" w:rsidRDefault="007C0FFF">
            <w:pPr>
              <w:overflowPunct w:val="0"/>
              <w:spacing w:afterLines="50" w:after="120" w:line="340" w:lineRule="atLeast"/>
              <w:rPr>
                <w:rFonts w:ascii="KaiTi" w:eastAsia="KaiTi" w:hAnsi="KaiTi"/>
                <w:b/>
                <w:iCs/>
                <w:szCs w:val="22"/>
              </w:rPr>
            </w:pPr>
            <w:r>
              <w:rPr>
                <w:rFonts w:ascii="KaiTi" w:eastAsia="KaiTi" w:hAnsi="KaiTi" w:hint="eastAsia"/>
                <w:b/>
                <w:iCs/>
                <w:szCs w:val="22"/>
              </w:rPr>
              <w:t>建议3</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62F7D3C" w14:textId="77777777" w:rsidR="00431B87" w:rsidRDefault="007C0FFF">
            <w:pPr>
              <w:overflowPunct w:val="0"/>
              <w:spacing w:afterLines="50" w:after="120" w:line="340" w:lineRule="atLeast"/>
              <w:rPr>
                <w:rFonts w:ascii="KaiTi" w:eastAsia="KaiTi" w:hAnsi="KaiTi"/>
                <w:b/>
                <w:iCs/>
                <w:szCs w:val="22"/>
              </w:rPr>
            </w:pPr>
            <w:r>
              <w:rPr>
                <w:rFonts w:ascii="KaiTi" w:eastAsia="KaiTi" w:hAnsi="KaiTi" w:hint="eastAsia"/>
                <w:b/>
                <w:iCs/>
                <w:szCs w:val="22"/>
              </w:rPr>
              <w:t>与预期成果的联系</w:t>
            </w:r>
          </w:p>
        </w:tc>
      </w:tr>
      <w:tr w:rsidR="00431B87" w14:paraId="675E1863"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2A72B621"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增加用于WIPO技术援助计划的人力和财政拨款，</w:t>
            </w:r>
            <w:proofErr w:type="gramStart"/>
            <w:r w:rsidRPr="005429B3">
              <w:rPr>
                <w:rFonts w:asciiTheme="minorEastAsia" w:eastAsiaTheme="minorEastAsia" w:hAnsiTheme="minorEastAsia" w:hint="eastAsia"/>
                <w:szCs w:val="22"/>
              </w:rPr>
              <w:t>以尤其</w:t>
            </w:r>
            <w:proofErr w:type="gramEnd"/>
            <w:r w:rsidRPr="005429B3">
              <w:rPr>
                <w:rFonts w:asciiTheme="minorEastAsia" w:eastAsiaTheme="minorEastAsia" w:hAnsiTheme="minorEastAsia" w:hint="eastAsia"/>
                <w:szCs w:val="22"/>
              </w:rPr>
              <w:t>弘扬面向发展的知识产权文化，并重点争取在各级不同学术机构开展知识产权教育，提高公众对知识产权的认识。</w:t>
            </w:r>
          </w:p>
        </w:tc>
        <w:tc>
          <w:tcPr>
            <w:tcW w:w="6922" w:type="dxa"/>
            <w:tcBorders>
              <w:top w:val="single" w:sz="4" w:space="0" w:color="auto"/>
              <w:left w:val="single" w:sz="4" w:space="0" w:color="auto"/>
              <w:bottom w:val="single" w:sz="4" w:space="0" w:color="auto"/>
              <w:right w:val="single" w:sz="4" w:space="0" w:color="auto"/>
            </w:tcBorders>
          </w:tcPr>
          <w:p w14:paraId="0DC1CAA9" w14:textId="7FE7E69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1.1世界范围内的传播和接触更有效，人们对知识产权在处处改善人人生活的潜力有更好的认识和更多的了解。</w:t>
            </w:r>
          </w:p>
          <w:p w14:paraId="5E88717C" w14:textId="7E87239F"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4.1更有效地利用知识产权支持所有成员国及其相关区域和次区域的增长与发展，包括通过将发展议程建议纳入主流。</w:t>
            </w:r>
          </w:p>
          <w:p w14:paraId="337695D0" w14:textId="216E7E14"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4.3知识产权知识和技能在所有成员国得到增进。</w:t>
            </w:r>
          </w:p>
        </w:tc>
      </w:tr>
      <w:tr w:rsidR="00431B87" w14:paraId="7B2ADDB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FDA8747" w14:textId="77777777" w:rsidR="00431B87" w:rsidRDefault="007C0FFF">
            <w:pPr>
              <w:overflowPunct w:val="0"/>
              <w:spacing w:afterLines="50" w:after="120" w:line="340" w:lineRule="atLeast"/>
              <w:rPr>
                <w:rFonts w:ascii="KaiTi" w:eastAsia="KaiTi" w:hAnsi="KaiTi"/>
                <w:b/>
                <w:iCs/>
                <w:szCs w:val="22"/>
              </w:rPr>
            </w:pPr>
            <w:r>
              <w:rPr>
                <w:rFonts w:ascii="KaiTi" w:eastAsia="KaiTi" w:hAnsi="KaiTi" w:hint="eastAsia"/>
                <w:b/>
                <w:iCs/>
                <w:szCs w:val="22"/>
              </w:rPr>
              <w:lastRenderedPageBreak/>
              <w:t>建议4</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D846531" w14:textId="77777777" w:rsidR="00431B87" w:rsidRDefault="007C0FFF">
            <w:pPr>
              <w:overflowPunct w:val="0"/>
              <w:spacing w:afterLines="50" w:after="120" w:line="340" w:lineRule="atLeast"/>
              <w:rPr>
                <w:rFonts w:ascii="KaiTi" w:eastAsia="KaiTi" w:hAnsi="KaiTi"/>
                <w:b/>
                <w:iCs/>
                <w:szCs w:val="22"/>
              </w:rPr>
            </w:pPr>
            <w:r>
              <w:rPr>
                <w:rFonts w:ascii="KaiTi" w:eastAsia="KaiTi" w:hAnsi="KaiTi" w:hint="eastAsia"/>
                <w:b/>
                <w:iCs/>
                <w:szCs w:val="22"/>
              </w:rPr>
              <w:t>与预期成果的联系</w:t>
            </w:r>
          </w:p>
        </w:tc>
      </w:tr>
      <w:tr w:rsidR="00431B87" w14:paraId="3F02E01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3687C7C9"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尤其重视中小企业以及从事科研和文化产业工作的各机构的需求，并根据成员国的请求，帮助其制定知识产权领域的适当国家战略。</w:t>
            </w:r>
          </w:p>
        </w:tc>
        <w:tc>
          <w:tcPr>
            <w:tcW w:w="6922" w:type="dxa"/>
            <w:tcBorders>
              <w:top w:val="single" w:sz="4" w:space="0" w:color="auto"/>
              <w:left w:val="single" w:sz="4" w:space="0" w:color="auto"/>
              <w:bottom w:val="single" w:sz="4" w:space="0" w:color="auto"/>
              <w:right w:val="single" w:sz="4" w:space="0" w:color="auto"/>
            </w:tcBorders>
          </w:tcPr>
          <w:p w14:paraId="120846DC" w14:textId="26E78DB9"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p w14:paraId="62931B6B" w14:textId="1C34BE7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p w14:paraId="408FCC3C" w14:textId="2E7C7171"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p w14:paraId="679AF701" w14:textId="7718C015"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4.4更多创新者、创造者、中小企业、高校、研究机构和社群成功地运用知识产权。</w:t>
            </w:r>
          </w:p>
        </w:tc>
      </w:tr>
      <w:tr w:rsidR="00431B87" w14:paraId="4601A774"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C5ACBEF"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建议5</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24E6EE8"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16FC126A"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4881D9A4"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WIPO应在其网站上介绍关于所有技术援助活动的一般信息，并根据成员国的请求，在得到有关活动所涉成员国及其他受援国同意的情况下，提供具体活动的详情。</w:t>
            </w:r>
          </w:p>
        </w:tc>
        <w:tc>
          <w:tcPr>
            <w:tcW w:w="6922" w:type="dxa"/>
            <w:tcBorders>
              <w:top w:val="single" w:sz="4" w:space="0" w:color="auto"/>
              <w:left w:val="single" w:sz="4" w:space="0" w:color="auto"/>
              <w:bottom w:val="single" w:sz="4" w:space="0" w:color="auto"/>
              <w:right w:val="single" w:sz="4" w:space="0" w:color="auto"/>
            </w:tcBorders>
          </w:tcPr>
          <w:p w14:paraId="388753E0" w14:textId="0B8DE323"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3.1产权组织的全球知识产权体系、服务、知识和数据得到更广泛、更有效的使用。</w:t>
            </w:r>
          </w:p>
          <w:p w14:paraId="3AA99669" w14:textId="5D4F72C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tc>
      </w:tr>
      <w:tr w:rsidR="00431B87" w14:paraId="3C27EB44"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F5B1EEF"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建议6</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5BE9A07"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387F65B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627958AE"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WIPO负责技术援助的职员和顾问应继续保持中立、负责，尤其应注意遵守现有的行为守则，并避免潜在的利益冲突。WIPO应制定并向成员国广泛宣传能为WIPO现有可担任技术援助顾问的专家的花名册。</w:t>
            </w:r>
          </w:p>
        </w:tc>
        <w:tc>
          <w:tcPr>
            <w:tcW w:w="6922" w:type="dxa"/>
            <w:tcBorders>
              <w:top w:val="single" w:sz="4" w:space="0" w:color="auto"/>
              <w:left w:val="single" w:sz="4" w:space="0" w:color="auto"/>
              <w:bottom w:val="single" w:sz="4" w:space="0" w:color="auto"/>
              <w:right w:val="single" w:sz="4" w:space="0" w:color="auto"/>
            </w:tcBorders>
          </w:tcPr>
          <w:p w14:paraId="644C0844" w14:textId="4BF33DEB"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p w14:paraId="53E5F89C" w14:textId="4D9B435A"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5.1通过充满活力的组织文化为秘书处赋能，提供适当的资源和培训，使工作卓有成效、互相协作、有创新精神。</w:t>
            </w:r>
          </w:p>
        </w:tc>
      </w:tr>
      <w:tr w:rsidR="00431B87" w14:paraId="5B69641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A6D1C28"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lastRenderedPageBreak/>
              <w:t>建议7</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6DDF0BE"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7A1BAEBA"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7530BF1B"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根据发展中国家尤其是最不发达国家的请求，向其提供技术合作，推动有助于各国处理与知识产权有关的反竞争做法的各项措施，以更好地了解知识产权与竞争政策之间的关系。</w:t>
            </w:r>
          </w:p>
        </w:tc>
        <w:tc>
          <w:tcPr>
            <w:tcW w:w="6922" w:type="dxa"/>
            <w:tcBorders>
              <w:top w:val="single" w:sz="4" w:space="0" w:color="auto"/>
              <w:left w:val="single" w:sz="4" w:space="0" w:color="auto"/>
              <w:bottom w:val="single" w:sz="4" w:space="0" w:color="auto"/>
              <w:right w:val="single" w:sz="4" w:space="0" w:color="auto"/>
            </w:tcBorders>
          </w:tcPr>
          <w:p w14:paraId="6A207454" w14:textId="5873AB83"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tc>
      </w:tr>
      <w:tr w:rsidR="00431B87" w14:paraId="5893407E"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30B0B36"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建议8</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9B9D0FD"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0D1852CE"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241DFFA9"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请WIPO与研究机构和私营企业订立协议，以便利发展中国家尤其是最不发达国家的国家局及其区域和次区域知识产权组织，为专利检索的目的，查阅专业化数据库。</w:t>
            </w:r>
          </w:p>
        </w:tc>
        <w:tc>
          <w:tcPr>
            <w:tcW w:w="6922" w:type="dxa"/>
            <w:tcBorders>
              <w:top w:val="single" w:sz="4" w:space="0" w:color="auto"/>
              <w:left w:val="single" w:sz="4" w:space="0" w:color="auto"/>
              <w:bottom w:val="single" w:sz="4" w:space="0" w:color="auto"/>
              <w:right w:val="single" w:sz="4" w:space="0" w:color="auto"/>
            </w:tcBorders>
          </w:tcPr>
          <w:p w14:paraId="2DE5C0BA" w14:textId="688795EE"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621F5A3D" w14:textId="348FC765"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4.3知识产权知识和技能在所有成员国得到增进。</w:t>
            </w:r>
          </w:p>
          <w:p w14:paraId="67D5B89D" w14:textId="0AE131CE"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4.4更多创新者、创造者、中小企业、高校、研究机构和社群成功地运用知识。</w:t>
            </w:r>
          </w:p>
        </w:tc>
      </w:tr>
      <w:tr w:rsidR="00431B87" w14:paraId="59D9BE35"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92D4E4C"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建议9</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A21B2EB"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3618624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1162D31F"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请WIPO与成员国合作，建立一个数据库，为从可动用的资源中找到能满足与知识产权有关的各项具体需求的资金牵线搭桥，从而扩大其技术援助计划的范围，争取缩小数字鸿沟。</w:t>
            </w:r>
          </w:p>
        </w:tc>
        <w:tc>
          <w:tcPr>
            <w:tcW w:w="6922" w:type="dxa"/>
            <w:tcBorders>
              <w:top w:val="single" w:sz="4" w:space="0" w:color="auto"/>
              <w:left w:val="single" w:sz="4" w:space="0" w:color="auto"/>
              <w:bottom w:val="single" w:sz="4" w:space="0" w:color="auto"/>
              <w:right w:val="single" w:sz="4" w:space="0" w:color="auto"/>
            </w:tcBorders>
          </w:tcPr>
          <w:p w14:paraId="1749F3E7" w14:textId="7C406394"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0B1E9BC5" w14:textId="4D392A5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p w14:paraId="304A868B" w14:textId="251B068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1438F94D"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07E36B2"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建议10</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50537C2"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09D6508B"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68C0C10F"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帮助成员国通过进一步发展基础设施及其他设施，发展并提高国家知识产权机构的能力，争取提高国家知识产权机构的效率，并促进知识产权保护与公共利益之间实行公平的平衡。此项技术援助亦应延及处理知识产权事务的次区域和区域组织。</w:t>
            </w:r>
          </w:p>
        </w:tc>
        <w:tc>
          <w:tcPr>
            <w:tcW w:w="6922" w:type="dxa"/>
            <w:tcBorders>
              <w:top w:val="single" w:sz="4" w:space="0" w:color="auto"/>
              <w:left w:val="single" w:sz="4" w:space="0" w:color="auto"/>
              <w:bottom w:val="single" w:sz="4" w:space="0" w:color="auto"/>
              <w:right w:val="single" w:sz="4" w:space="0" w:color="auto"/>
            </w:tcBorders>
          </w:tcPr>
          <w:p w14:paraId="45BB3E3B" w14:textId="18D6539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3B4F38D9" w14:textId="7151ACEE"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p w14:paraId="6944A762" w14:textId="656427EF"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4.3知识产权知识和技能在所有成员国得到增进。</w:t>
            </w:r>
          </w:p>
        </w:tc>
      </w:tr>
      <w:tr w:rsidR="00431B87" w14:paraId="3A4105D8"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DDC9439"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lastRenderedPageBreak/>
              <w:t>建议11</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22F4399"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62A51F9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6B8A1153"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帮助成员国加强各国保护当地创造、创新与发明的能力，并酌情根据WIPO的任务授权为发展国家科技基础设施提供支持。</w:t>
            </w:r>
          </w:p>
        </w:tc>
        <w:tc>
          <w:tcPr>
            <w:tcW w:w="6922" w:type="dxa"/>
            <w:tcBorders>
              <w:top w:val="single" w:sz="4" w:space="0" w:color="auto"/>
              <w:left w:val="single" w:sz="4" w:space="0" w:color="auto"/>
              <w:bottom w:val="single" w:sz="4" w:space="0" w:color="auto"/>
              <w:right w:val="single" w:sz="4" w:space="0" w:color="auto"/>
            </w:tcBorders>
          </w:tcPr>
          <w:p w14:paraId="2AC77F89" w14:textId="4E5CF73B"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p w14:paraId="42747147" w14:textId="5F85727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4.3知识产权知识和技能在所有成员国得到增进。</w:t>
            </w:r>
          </w:p>
          <w:p w14:paraId="082A87B7" w14:textId="1D86205F"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4.4更多创新者、创造者、中小企业、高校、研究机构和社群成功地运用知识产权。</w:t>
            </w:r>
          </w:p>
        </w:tc>
      </w:tr>
      <w:tr w:rsidR="00431B87" w14:paraId="3B95DBA4"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3B8DE55"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建议12</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63648DC"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7D1E82F8"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7F17F37F"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根据WIPO的任务授权，进一步将发展方面的考虑纳入WIPO各项实质性和技术援助活动和辩论的主流。</w:t>
            </w:r>
          </w:p>
        </w:tc>
        <w:tc>
          <w:tcPr>
            <w:tcW w:w="6922" w:type="dxa"/>
            <w:tcBorders>
              <w:top w:val="single" w:sz="4" w:space="0" w:color="auto"/>
              <w:left w:val="single" w:sz="4" w:space="0" w:color="auto"/>
              <w:bottom w:val="single" w:sz="4" w:space="0" w:color="auto"/>
              <w:right w:val="single" w:sz="4" w:space="0" w:color="auto"/>
            </w:tcBorders>
          </w:tcPr>
          <w:p w14:paraId="54E555EF" w14:textId="3D9492C3"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tc>
      </w:tr>
      <w:tr w:rsidR="00431B87" w14:paraId="3B722E24"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693596F"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建议13</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DDABC2F"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273D4329"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2660F777"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WIPO的立法援助应尤其面向发展、按需求提供，并兼顾发展中国家尤其是最不发达国家的优先重点和特别需求，以及各成员国不同的发展水平；对各项活动应规定完成期限。</w:t>
            </w:r>
          </w:p>
        </w:tc>
        <w:tc>
          <w:tcPr>
            <w:tcW w:w="6922" w:type="dxa"/>
            <w:tcBorders>
              <w:top w:val="single" w:sz="4" w:space="0" w:color="auto"/>
              <w:left w:val="single" w:sz="4" w:space="0" w:color="auto"/>
              <w:bottom w:val="single" w:sz="4" w:space="0" w:color="auto"/>
              <w:right w:val="single" w:sz="4" w:space="0" w:color="auto"/>
            </w:tcBorders>
          </w:tcPr>
          <w:p w14:paraId="710268A5" w14:textId="07CF09C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p w14:paraId="047568AC" w14:textId="2CB7B179"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106EB8BA"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44649F8"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建议14</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7909346"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11ED3DCE"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02B17850"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在WIPO与WTO之间签订的协定的框架内，WIPO应向发展中国家和最不发达国家提供关于如何落实和运用TRIPS协定中的各项权利和义务以及了解和利用其中所载的灵活性方面的咨询意见。</w:t>
            </w:r>
          </w:p>
        </w:tc>
        <w:tc>
          <w:tcPr>
            <w:tcW w:w="6922" w:type="dxa"/>
            <w:tcBorders>
              <w:top w:val="single" w:sz="4" w:space="0" w:color="auto"/>
              <w:left w:val="single" w:sz="4" w:space="0" w:color="auto"/>
              <w:bottom w:val="single" w:sz="4" w:space="0" w:color="auto"/>
              <w:right w:val="single" w:sz="4" w:space="0" w:color="auto"/>
            </w:tcBorders>
          </w:tcPr>
          <w:p w14:paraId="6D614623" w14:textId="1E204B0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p w14:paraId="47CCABF2" w14:textId="57EBC7E6"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54859635"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568C7F9"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建议15</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FCC87E1"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4CB3A7D8"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23E0566F"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准则制定活动应：</w:t>
            </w:r>
          </w:p>
          <w:p w14:paraId="7060985E"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t>
            </w:r>
            <w:r w:rsidRPr="005429B3">
              <w:rPr>
                <w:rFonts w:asciiTheme="minorEastAsia" w:eastAsiaTheme="minorEastAsia" w:hAnsiTheme="minorEastAsia" w:hint="eastAsia"/>
                <w:szCs w:val="22"/>
              </w:rPr>
              <w:tab/>
              <w:t>具有包容性，并受成员国驱动；</w:t>
            </w:r>
          </w:p>
          <w:p w14:paraId="44C24941"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w:t>
            </w:r>
            <w:r w:rsidRPr="005429B3">
              <w:rPr>
                <w:rFonts w:asciiTheme="minorEastAsia" w:eastAsiaTheme="minorEastAsia" w:hAnsiTheme="minorEastAsia" w:hint="eastAsia"/>
                <w:szCs w:val="22"/>
              </w:rPr>
              <w:tab/>
              <w:t>考虑不同的发展水平；</w:t>
            </w:r>
          </w:p>
          <w:p w14:paraId="6C812D3C"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t>
            </w:r>
            <w:r w:rsidRPr="005429B3">
              <w:rPr>
                <w:rFonts w:asciiTheme="minorEastAsia" w:eastAsiaTheme="minorEastAsia" w:hAnsiTheme="minorEastAsia" w:hint="eastAsia"/>
                <w:szCs w:val="22"/>
              </w:rPr>
              <w:tab/>
              <w:t>兼顾成本与利益之间的均衡；</w:t>
            </w:r>
          </w:p>
          <w:p w14:paraId="32B142D8"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t>
            </w:r>
            <w:r w:rsidRPr="005429B3">
              <w:rPr>
                <w:rFonts w:asciiTheme="minorEastAsia" w:eastAsiaTheme="minorEastAsia" w:hAnsiTheme="minorEastAsia" w:hint="eastAsia"/>
                <w:szCs w:val="22"/>
              </w:rPr>
              <w:tab/>
              <w:t>成为一项参与性程序，兼顾WIPO所有成员国的利益和优先重点，并兼顾包括经认可的政府间组织和非政府组织在内的其他利益攸关者的观点；</w:t>
            </w:r>
          </w:p>
          <w:p w14:paraId="555E2F9C"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t>
            </w:r>
            <w:r w:rsidRPr="005429B3">
              <w:rPr>
                <w:rFonts w:asciiTheme="minorEastAsia" w:eastAsiaTheme="minorEastAsia" w:hAnsiTheme="minorEastAsia" w:hint="eastAsia"/>
                <w:szCs w:val="22"/>
              </w:rPr>
              <w:tab/>
              <w:t>符合WIPO秘书处保持中立的原则。</w:t>
            </w:r>
          </w:p>
        </w:tc>
        <w:tc>
          <w:tcPr>
            <w:tcW w:w="6922" w:type="dxa"/>
            <w:tcBorders>
              <w:top w:val="single" w:sz="4" w:space="0" w:color="auto"/>
              <w:left w:val="single" w:sz="4" w:space="0" w:color="auto"/>
              <w:bottom w:val="single" w:sz="4" w:space="0" w:color="auto"/>
              <w:right w:val="single" w:sz="4" w:space="0" w:color="auto"/>
            </w:tcBorders>
          </w:tcPr>
          <w:p w14:paraId="19555708" w14:textId="0B60B9C5"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2.1兼顾各方利益的有效知识产权国际准则制定框架得到发展。</w:t>
            </w:r>
          </w:p>
          <w:p w14:paraId="79F87BD6" w14:textId="18C36DA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2.2产权组织将国际社会凝聚起来，积极主动应对全球层面与知识产权、创新和创造有关的新议题和政策挑战。</w:t>
            </w:r>
          </w:p>
        </w:tc>
      </w:tr>
      <w:tr w:rsidR="00431B87" w14:paraId="53061C66"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33AE0EA"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lastRenderedPageBreak/>
              <w:t>建议16</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4D32383"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1EB66605"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2C7C5DA8"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在WIPO的准则制定程序中，注意保护公有领域，加深对建立丰富并易于获得的公有领域所涉的影响和利益进行的分析。</w:t>
            </w:r>
          </w:p>
        </w:tc>
        <w:tc>
          <w:tcPr>
            <w:tcW w:w="6922" w:type="dxa"/>
            <w:tcBorders>
              <w:top w:val="single" w:sz="4" w:space="0" w:color="auto"/>
              <w:left w:val="single" w:sz="4" w:space="0" w:color="auto"/>
              <w:bottom w:val="single" w:sz="4" w:space="0" w:color="auto"/>
              <w:right w:val="single" w:sz="4" w:space="0" w:color="auto"/>
            </w:tcBorders>
          </w:tcPr>
          <w:p w14:paraId="3A21BF63" w14:textId="1C530E51"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3.1产权组织的全球知识产权体系、服务、知识和数据得到更广泛、更有效的使用。</w:t>
            </w:r>
          </w:p>
          <w:p w14:paraId="3BB80C23" w14:textId="3959010F"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3401AB0A"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6749659"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建议17</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1B8A794"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4FFE83F9"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3F0B630B"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WIPO在其包括准则制定在内的各项活动中，应当顾及国际知识产权协定中所规定的灵活性，尤其是发展中国家和最不发达国家关心的灵活性。</w:t>
            </w:r>
          </w:p>
        </w:tc>
        <w:tc>
          <w:tcPr>
            <w:tcW w:w="6922" w:type="dxa"/>
            <w:tcBorders>
              <w:top w:val="single" w:sz="4" w:space="0" w:color="auto"/>
              <w:left w:val="single" w:sz="4" w:space="0" w:color="auto"/>
              <w:bottom w:val="single" w:sz="4" w:space="0" w:color="auto"/>
              <w:right w:val="single" w:sz="4" w:space="0" w:color="auto"/>
            </w:tcBorders>
          </w:tcPr>
          <w:p w14:paraId="32E3709E" w14:textId="268A68CE"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p w14:paraId="5A642C26" w14:textId="26E35DD6"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27826FE4"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219BCF3"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建议18</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07299C8"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2FA48FCB"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520B3653"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促请政府间委员会（IGC）在不妨碍取得任何成果，包括可能制定一份或多份国际文书的前提下，加快保护遗传资源、传统知识和民间文学艺术的进程。</w:t>
            </w:r>
          </w:p>
        </w:tc>
        <w:tc>
          <w:tcPr>
            <w:tcW w:w="6922" w:type="dxa"/>
            <w:tcBorders>
              <w:top w:val="single" w:sz="4" w:space="0" w:color="auto"/>
              <w:left w:val="single" w:sz="4" w:space="0" w:color="auto"/>
              <w:bottom w:val="single" w:sz="4" w:space="0" w:color="auto"/>
              <w:right w:val="single" w:sz="4" w:space="0" w:color="auto"/>
            </w:tcBorders>
          </w:tcPr>
          <w:p w14:paraId="132FE659" w14:textId="7B939AA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tc>
      </w:tr>
      <w:tr w:rsidR="00431B87" w14:paraId="4DB564F2"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72D1FB5"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建议19</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9264F19"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6F4C28C9"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42EE8349"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开展讨论，了解如何在WIPO的任务授权范围内，进一步提供便利，帮助发展中国家和最不发达国家获取知识和技术，以鼓励创造与创新，并加强WIPO在这方面的现有的活动。</w:t>
            </w:r>
          </w:p>
        </w:tc>
        <w:tc>
          <w:tcPr>
            <w:tcW w:w="6922" w:type="dxa"/>
            <w:tcBorders>
              <w:top w:val="single" w:sz="4" w:space="0" w:color="auto"/>
              <w:left w:val="single" w:sz="4" w:space="0" w:color="auto"/>
              <w:bottom w:val="single" w:sz="4" w:space="0" w:color="auto"/>
              <w:right w:val="single" w:sz="4" w:space="0" w:color="auto"/>
            </w:tcBorders>
          </w:tcPr>
          <w:p w14:paraId="532F6C86" w14:textId="68A0F68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1.1世界范围内的传播和接触更有效，人们对知识产权在处处改善人人生活的潜力有更好的认识和更多的了解。</w:t>
            </w:r>
          </w:p>
          <w:p w14:paraId="5D6324D3" w14:textId="021F38B2"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3.3通过产权组织基于知识产权的平台和工具，促进知识转让和技术调适，应对全球挑战。</w:t>
            </w:r>
          </w:p>
          <w:p w14:paraId="3F888BD1" w14:textId="02CEC45B"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p w14:paraId="7468B09B" w14:textId="514F99A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6601135D"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7C5983C"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lastRenderedPageBreak/>
              <w:t>建议20</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26E2151"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42CBD0D4"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5250C90D"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提倡开展有助于在WIPO成员国建立强大的公有领域的知识产权方面的准则制定活动，包括编拟指导方针的可能性，以帮助感兴趣的成员国查明在其各自的管辖范围内已流入公有领域的主题事项。</w:t>
            </w:r>
          </w:p>
        </w:tc>
        <w:tc>
          <w:tcPr>
            <w:tcW w:w="6922" w:type="dxa"/>
            <w:tcBorders>
              <w:top w:val="single" w:sz="4" w:space="0" w:color="auto"/>
              <w:left w:val="single" w:sz="4" w:space="0" w:color="auto"/>
              <w:bottom w:val="single" w:sz="4" w:space="0" w:color="auto"/>
              <w:right w:val="single" w:sz="4" w:space="0" w:color="auto"/>
            </w:tcBorders>
          </w:tcPr>
          <w:p w14:paraId="003DD1A4" w14:textId="75C73850"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3.1产权组织的全球知识产权体系、服务、知识和数据得到更广泛、更有效的使用。</w:t>
            </w:r>
          </w:p>
          <w:p w14:paraId="5EA032DA" w14:textId="76C84FA4"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7992653A"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0173201"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建议21</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34E613CD"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0DE3F446"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00426666"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在开展任何新的准则制定活动之前，WIPO应通过成员驱动的程序，酌情开展非正式、公开和兼顾各方利益的磋商，并鼓励成员国尤其是发展中国家和最不发达国家的专家参与磋商。</w:t>
            </w:r>
          </w:p>
        </w:tc>
        <w:tc>
          <w:tcPr>
            <w:tcW w:w="6922" w:type="dxa"/>
            <w:tcBorders>
              <w:top w:val="single" w:sz="4" w:space="0" w:color="auto"/>
              <w:left w:val="single" w:sz="4" w:space="0" w:color="auto"/>
              <w:bottom w:val="single" w:sz="4" w:space="0" w:color="auto"/>
              <w:right w:val="single" w:sz="4" w:space="0" w:color="auto"/>
            </w:tcBorders>
          </w:tcPr>
          <w:p w14:paraId="0E5F0224" w14:textId="7DA44D12"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2.1发展兼顾各方利益的、有效的国际知识产权准则制定框架。</w:t>
            </w:r>
          </w:p>
          <w:p w14:paraId="6DE1E390" w14:textId="232DAD8B"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2.2产权组织将国际社会凝聚起来，积极主动应对全球层面与知识产权、创新和创造有关的新议题和政策挑战。</w:t>
            </w:r>
          </w:p>
        </w:tc>
      </w:tr>
      <w:tr w:rsidR="00431B87" w14:paraId="6EC1FCBD"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D1EC8C3"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建议22</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108EEE8"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274700B0"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2309E349"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WIPO的各项准则制定活动应当有助于实现联合国系统中议定的各项发展目标，包括《千年宣言》中所载的目标。</w:t>
            </w:r>
          </w:p>
          <w:p w14:paraId="4D612E7A"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在不损害成员国进行的审议取得任何成果的前提下，WIPO秘书处应</w:t>
            </w:r>
            <w:proofErr w:type="gramStart"/>
            <w:r w:rsidRPr="005429B3">
              <w:rPr>
                <w:rFonts w:asciiTheme="minorEastAsia" w:eastAsiaTheme="minorEastAsia" w:hAnsiTheme="minorEastAsia" w:hint="eastAsia"/>
                <w:szCs w:val="22"/>
              </w:rPr>
              <w:t>酌情并</w:t>
            </w:r>
            <w:proofErr w:type="gramEnd"/>
            <w:r w:rsidRPr="005429B3">
              <w:rPr>
                <w:rFonts w:asciiTheme="minorEastAsia" w:eastAsiaTheme="minorEastAsia" w:hAnsiTheme="minorEastAsia" w:hint="eastAsia"/>
                <w:szCs w:val="22"/>
              </w:rPr>
              <w:t>在成员国的指示下，在其准则制定活动的工作文件中处理以下方面的一些问题：</w:t>
            </w:r>
          </w:p>
          <w:p w14:paraId="2440D8B0"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(a)为国家执行知识产权规则提供保障；</w:t>
            </w:r>
          </w:p>
          <w:p w14:paraId="66C58DA9"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(b)知识产权与竞争之间的联系，</w:t>
            </w:r>
          </w:p>
          <w:p w14:paraId="43D86F4D"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(c)与知识产权有关的技术转让，</w:t>
            </w:r>
          </w:p>
          <w:p w14:paraId="6132ADD2"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(d)可能为成员国规定的灵活性、例外和限制，以及</w:t>
            </w:r>
          </w:p>
          <w:p w14:paraId="70432AC0"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(e)为发展中国家和最不发达国家增加特别规定的可能性。</w:t>
            </w:r>
          </w:p>
        </w:tc>
        <w:tc>
          <w:tcPr>
            <w:tcW w:w="6922" w:type="dxa"/>
            <w:tcBorders>
              <w:top w:val="single" w:sz="4" w:space="0" w:color="auto"/>
              <w:left w:val="single" w:sz="4" w:space="0" w:color="auto"/>
              <w:bottom w:val="single" w:sz="4" w:space="0" w:color="auto"/>
              <w:right w:val="single" w:sz="4" w:space="0" w:color="auto"/>
            </w:tcBorders>
          </w:tcPr>
          <w:p w14:paraId="5BCC034E" w14:textId="2A6766AB"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3.1产权组织的全球知识产权体系、服务、知识和数据得到更广泛、更有效的使用。</w:t>
            </w:r>
          </w:p>
          <w:p w14:paraId="3CA7B568" w14:textId="5BDA784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08E72A1B" w14:textId="6745F511"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tc>
      </w:tr>
      <w:tr w:rsidR="00431B87" w14:paraId="7459C867"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9F22039"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建议23</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8CB2512"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6771D1E6"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3369FF58"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考虑如何更好地推动有利于竞争的知识产权许可做法，</w:t>
            </w:r>
            <w:proofErr w:type="gramStart"/>
            <w:r w:rsidRPr="005429B3">
              <w:rPr>
                <w:rFonts w:asciiTheme="minorEastAsia" w:eastAsiaTheme="minorEastAsia" w:hAnsiTheme="minorEastAsia" w:hint="eastAsia"/>
                <w:szCs w:val="22"/>
              </w:rPr>
              <w:t>以尤其</w:t>
            </w:r>
            <w:proofErr w:type="gramEnd"/>
            <w:r w:rsidRPr="005429B3">
              <w:rPr>
                <w:rFonts w:asciiTheme="minorEastAsia" w:eastAsiaTheme="minorEastAsia" w:hAnsiTheme="minorEastAsia" w:hint="eastAsia"/>
                <w:szCs w:val="22"/>
              </w:rPr>
              <w:t>鼓励创造、创新、以及向有关国家尤其是发展中国家和最不发达国家转让和传播技术。</w:t>
            </w:r>
          </w:p>
        </w:tc>
        <w:tc>
          <w:tcPr>
            <w:tcW w:w="6922" w:type="dxa"/>
            <w:tcBorders>
              <w:top w:val="single" w:sz="4" w:space="0" w:color="auto"/>
              <w:left w:val="single" w:sz="4" w:space="0" w:color="auto"/>
              <w:bottom w:val="single" w:sz="4" w:space="0" w:color="auto"/>
              <w:right w:val="single" w:sz="4" w:space="0" w:color="auto"/>
            </w:tcBorders>
          </w:tcPr>
          <w:p w14:paraId="0475AA6A" w14:textId="01D777E1"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31175703" w14:textId="421E990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tc>
      </w:tr>
      <w:tr w:rsidR="00431B87" w14:paraId="601E97A2"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48E4D28"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建议24</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3232C0E3"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5DDA0E89"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10AC1385"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请WIPO在不超出其权限的情况下，扩大活动范围，争取根据信息社会世界峰会（WSIS）的成果，并考虑数字团结基金（DSF）的重要意义，缩小数字鸿沟。</w:t>
            </w:r>
          </w:p>
        </w:tc>
        <w:tc>
          <w:tcPr>
            <w:tcW w:w="6922" w:type="dxa"/>
            <w:tcBorders>
              <w:top w:val="single" w:sz="4" w:space="0" w:color="auto"/>
              <w:left w:val="single" w:sz="4" w:space="0" w:color="auto"/>
              <w:bottom w:val="single" w:sz="4" w:space="0" w:color="auto"/>
              <w:right w:val="single" w:sz="4" w:space="0" w:color="auto"/>
            </w:tcBorders>
          </w:tcPr>
          <w:p w14:paraId="34759DD9" w14:textId="2AE1746B"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1F356114" w14:textId="263BF34E"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tc>
      </w:tr>
      <w:tr w:rsidR="00431B87" w14:paraId="3BDA1DA6"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16C888C"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建议25</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BBF101F"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4E95C9E6"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39B03F79"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探讨为促进有利于向发展中国家转让和推广技术必须采取哪些与知识产权有关的政策和倡议，并采取适当措施，让发展中国家能全面了解各项不同规定中涉及有关国际协定中提供的灵活性方面的利益。</w:t>
            </w:r>
          </w:p>
        </w:tc>
        <w:tc>
          <w:tcPr>
            <w:tcW w:w="6922" w:type="dxa"/>
            <w:tcBorders>
              <w:top w:val="single" w:sz="4" w:space="0" w:color="auto"/>
              <w:left w:val="single" w:sz="4" w:space="0" w:color="auto"/>
              <w:bottom w:val="single" w:sz="4" w:space="0" w:color="auto"/>
              <w:right w:val="single" w:sz="4" w:space="0" w:color="auto"/>
            </w:tcBorders>
          </w:tcPr>
          <w:p w14:paraId="397FDA73" w14:textId="64F1C74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2.1发展兼顾各方利益的、有效的国际知识产权准则制定框架。</w:t>
            </w:r>
          </w:p>
          <w:p w14:paraId="78EC5147" w14:textId="2A770E1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1CF71964" w14:textId="346468A4"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1EEA516A"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36F5BB6" w14:textId="77777777" w:rsidR="00431B87" w:rsidRDefault="007C0FFF" w:rsidP="00DF5E0B">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lastRenderedPageBreak/>
              <w:t>建议26</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21E492E"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591ED313"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1E4211F9"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鼓励成员国尤其是发达国家敦促其研究和科技机构加强与发展中国家尤其是最不发达国家的研究与开发机构之间的合作与交流。</w:t>
            </w:r>
          </w:p>
        </w:tc>
        <w:tc>
          <w:tcPr>
            <w:tcW w:w="6922" w:type="dxa"/>
            <w:tcBorders>
              <w:top w:val="single" w:sz="4" w:space="0" w:color="auto"/>
              <w:left w:val="single" w:sz="4" w:space="0" w:color="auto"/>
              <w:bottom w:val="single" w:sz="4" w:space="0" w:color="auto"/>
              <w:right w:val="single" w:sz="4" w:space="0" w:color="auto"/>
            </w:tcBorders>
          </w:tcPr>
          <w:p w14:paraId="67B8355A" w14:textId="0B0F1EB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2.2产权组织将国际社会凝聚起来，积极主动应对全球层面与知识产权、创新和创造有关的新议题和政策挑战。</w:t>
            </w:r>
          </w:p>
          <w:p w14:paraId="20E3AADE" w14:textId="5E1A22BA"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47D431BF"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E94643C"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建议27</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DD60D96"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15517399"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328548C6"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为利用与知识产权有关的信通技术促进增长与发展提供便利：在WIPO的一个适当机构中进行讨论，重点探讨与知识产权有关的信通技术的重要性，及其在经济和文化发展中的作用，并着重帮助各成员国确定与知识产权有关的实际战略，</w:t>
            </w:r>
            <w:proofErr w:type="gramStart"/>
            <w:r w:rsidRPr="005429B3">
              <w:rPr>
                <w:rFonts w:asciiTheme="minorEastAsia" w:eastAsiaTheme="minorEastAsia" w:hAnsiTheme="minorEastAsia" w:hint="eastAsia"/>
                <w:szCs w:val="22"/>
              </w:rPr>
              <w:t>利用信</w:t>
            </w:r>
            <w:proofErr w:type="gramEnd"/>
            <w:r w:rsidRPr="005429B3">
              <w:rPr>
                <w:rFonts w:asciiTheme="minorEastAsia" w:eastAsiaTheme="minorEastAsia" w:hAnsiTheme="minorEastAsia" w:hint="eastAsia"/>
                <w:szCs w:val="22"/>
              </w:rPr>
              <w:t>通技术促进经济、社会和文化发展。</w:t>
            </w:r>
          </w:p>
        </w:tc>
        <w:tc>
          <w:tcPr>
            <w:tcW w:w="6922" w:type="dxa"/>
            <w:tcBorders>
              <w:top w:val="single" w:sz="4" w:space="0" w:color="auto"/>
              <w:left w:val="single" w:sz="4" w:space="0" w:color="auto"/>
              <w:bottom w:val="single" w:sz="4" w:space="0" w:color="auto"/>
              <w:right w:val="single" w:sz="4" w:space="0" w:color="auto"/>
            </w:tcBorders>
          </w:tcPr>
          <w:p w14:paraId="3E45AC58" w14:textId="2BB32804"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2.2产权组织将国际社会凝聚起来，积极主动应对全球层面与知识产权、创新和创造有关的新议题和政策挑战。</w:t>
            </w:r>
          </w:p>
          <w:p w14:paraId="11F192B3" w14:textId="1312F141"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3.2产权组织全球知识产权体系、服务、知识和数据的生产率和服务质量得到提高。</w:t>
            </w:r>
          </w:p>
          <w:p w14:paraId="7B9591A0" w14:textId="58BE0F3F"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4.1将发展议程各项建议纳入产权组织工作的主流。</w:t>
            </w:r>
          </w:p>
          <w:p w14:paraId="34009499" w14:textId="0E5BCC6A"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4.5为知识产权局完善知识产权基础设施。</w:t>
            </w:r>
          </w:p>
        </w:tc>
      </w:tr>
      <w:tr w:rsidR="00431B87" w14:paraId="56E9B44E"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0CC6907"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建议28</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CE63770"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3C2439EA"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5EB6EE79"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探讨成员国尤其是发达国家为促进向发展中国家转让和推广技术可以采取哪些与知识产权有关的扶持性政策和措施。</w:t>
            </w:r>
          </w:p>
        </w:tc>
        <w:tc>
          <w:tcPr>
            <w:tcW w:w="6922" w:type="dxa"/>
            <w:tcBorders>
              <w:top w:val="single" w:sz="4" w:space="0" w:color="auto"/>
              <w:left w:val="single" w:sz="4" w:space="0" w:color="auto"/>
              <w:bottom w:val="single" w:sz="4" w:space="0" w:color="auto"/>
              <w:right w:val="single" w:sz="4" w:space="0" w:color="auto"/>
            </w:tcBorders>
          </w:tcPr>
          <w:p w14:paraId="2AE78581" w14:textId="72BDC0E4"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p w14:paraId="0EF96EC6" w14:textId="749DE87B"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121B4B4B" w14:textId="68ECA80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0A304DCB"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4CE8C4A"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建议29</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2E8DB43"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154BA7EE"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7A251DEA"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将有关知识产权相关的技术转让问题的讨论纳入WIPO的一个适当机构的任务授权中。</w:t>
            </w:r>
          </w:p>
        </w:tc>
        <w:tc>
          <w:tcPr>
            <w:tcW w:w="6922" w:type="dxa"/>
            <w:tcBorders>
              <w:top w:val="single" w:sz="4" w:space="0" w:color="auto"/>
              <w:left w:val="single" w:sz="4" w:space="0" w:color="auto"/>
              <w:bottom w:val="single" w:sz="4" w:space="0" w:color="auto"/>
              <w:right w:val="single" w:sz="4" w:space="0" w:color="auto"/>
            </w:tcBorders>
          </w:tcPr>
          <w:p w14:paraId="7CF98A8C" w14:textId="59F7CDD1"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2.2产权组织将国际社会凝聚起来，积极主动应对全球层面与知识产权、创新和创造有关的新议题和政策挑战。</w:t>
            </w:r>
          </w:p>
          <w:p w14:paraId="0C451679" w14:textId="129FB5A0"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3.3通过产权组织基于知识产权的平台和工具，促进知识转让和技术调适，应对全球挑战。</w:t>
            </w:r>
          </w:p>
          <w:p w14:paraId="517BCBF0" w14:textId="140787C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6F09746B"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27624F7"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lastRenderedPageBreak/>
              <w:t>建议30</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974C07E"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4EC9FE37"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58C4141F"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WIPO应与其他政府间组织合作，根据请求向发展中国家，包括最不发达国家，提供关于如何获取和利用与知识产权相关的技术信息，尤其是请求方所特别关心的领域中的这些信息。</w:t>
            </w:r>
          </w:p>
        </w:tc>
        <w:tc>
          <w:tcPr>
            <w:tcW w:w="6922" w:type="dxa"/>
            <w:tcBorders>
              <w:top w:val="single" w:sz="4" w:space="0" w:color="auto"/>
              <w:left w:val="single" w:sz="4" w:space="0" w:color="auto"/>
              <w:bottom w:val="single" w:sz="4" w:space="0" w:color="auto"/>
              <w:right w:val="single" w:sz="4" w:space="0" w:color="auto"/>
            </w:tcBorders>
          </w:tcPr>
          <w:p w14:paraId="7544CEC9" w14:textId="7FF0B029"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2.4与联合国、政府间组织和非政府组织建立有效的互动和伙伴关系，对知识产权可以有所作为的全球目标予以支持。</w:t>
            </w:r>
          </w:p>
          <w:p w14:paraId="6BBDF9F1" w14:textId="4FA3110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3.1产权组织的全球知识产权体系、服务、知识和数据得到更广泛、更有效的使用。</w:t>
            </w:r>
          </w:p>
          <w:p w14:paraId="722A7561" w14:textId="3DD1F8D0"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61E5FA8E" w14:textId="3B431C4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4.3知识产权知识和技能在所有成员国得到增进。</w:t>
            </w:r>
          </w:p>
        </w:tc>
      </w:tr>
      <w:tr w:rsidR="00431B87" w14:paraId="401041ED"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362A5BA6"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建议31</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20AB6B7"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6899F6BC"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4ABE0AD2"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执行成员国议定的、有助于向发展中国家转让技术的各项倡议，例如请WIPO为更好地获取公开提供的专利信息提供便利。</w:t>
            </w:r>
          </w:p>
        </w:tc>
        <w:tc>
          <w:tcPr>
            <w:tcW w:w="6922" w:type="dxa"/>
            <w:tcBorders>
              <w:top w:val="single" w:sz="4" w:space="0" w:color="auto"/>
              <w:left w:val="single" w:sz="4" w:space="0" w:color="auto"/>
              <w:bottom w:val="single" w:sz="4" w:space="0" w:color="auto"/>
              <w:right w:val="single" w:sz="4" w:space="0" w:color="auto"/>
            </w:tcBorders>
          </w:tcPr>
          <w:p w14:paraId="77B1FF70" w14:textId="18A0AC0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3.1产权组织的全球知识产权体系、服务、知识和数据得到更广泛、更有效的使用。</w:t>
            </w:r>
          </w:p>
          <w:p w14:paraId="02A17423" w14:textId="66F47962"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06F10D5A" w14:textId="4BE19392"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4.3知识产权知识和技能在所有成员国得到增进。</w:t>
            </w:r>
          </w:p>
        </w:tc>
      </w:tr>
      <w:tr w:rsidR="00431B87" w14:paraId="6438F97B"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59B6E3D"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建议32</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6E116EA"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047D5106"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78C7C1CA"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在WIPO创造机会，交流有关知识产权与竞争政策之间联系方面的国家和区域经验与信息。</w:t>
            </w:r>
          </w:p>
        </w:tc>
        <w:tc>
          <w:tcPr>
            <w:tcW w:w="6922" w:type="dxa"/>
            <w:tcBorders>
              <w:top w:val="single" w:sz="4" w:space="0" w:color="auto"/>
              <w:left w:val="single" w:sz="4" w:space="0" w:color="auto"/>
              <w:bottom w:val="single" w:sz="4" w:space="0" w:color="auto"/>
              <w:right w:val="single" w:sz="4" w:space="0" w:color="auto"/>
            </w:tcBorders>
          </w:tcPr>
          <w:p w14:paraId="226267FB" w14:textId="27E72241"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p w14:paraId="343BDCEE" w14:textId="6919E5C3"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2.2产权组织将国际社会凝聚起来，积极主动应对全球层面与知识产权、创新和创造有关的新议题和政策挑战。</w:t>
            </w:r>
          </w:p>
          <w:p w14:paraId="77975AA5" w14:textId="219054F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2.4与联合国、政府间组织和非政府组织建立有效的互动和伙伴关系，对知识产权可以有所作为的全球目标予以支持。</w:t>
            </w:r>
          </w:p>
        </w:tc>
      </w:tr>
      <w:tr w:rsidR="00431B87" w14:paraId="0BF940D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69A0801"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lastRenderedPageBreak/>
              <w:t>建议33</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E31EA5F"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4655C160"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7438409A"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请WIPO建立一个有效的年度审查与评价机制，以评估其面向发展的所有活动，其中包括与技术援助有关的各项活动，并为此目的酌情制定具体的指标与基准。</w:t>
            </w:r>
          </w:p>
        </w:tc>
        <w:tc>
          <w:tcPr>
            <w:tcW w:w="6922" w:type="dxa"/>
            <w:tcBorders>
              <w:top w:val="single" w:sz="4" w:space="0" w:color="auto"/>
              <w:left w:val="single" w:sz="4" w:space="0" w:color="auto"/>
              <w:bottom w:val="single" w:sz="4" w:space="0" w:color="auto"/>
              <w:right w:val="single" w:sz="4" w:space="0" w:color="auto"/>
            </w:tcBorders>
          </w:tcPr>
          <w:p w14:paraId="2D135A5E" w14:textId="39193E02"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p w14:paraId="5A7E9CE4" w14:textId="186CB33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5.3健全、审慎的财务管理以及有效的组织治理和监督。</w:t>
            </w:r>
          </w:p>
        </w:tc>
      </w:tr>
      <w:tr w:rsidR="00431B87" w14:paraId="284A2429"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2E864F4"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建议34</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875BFC2"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505E54F5"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3F59F297"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为帮助成员国制定重大的国家计划，请WIPO开展研究，了解在非正规经济部门进行知识产权保护存在哪些障碍，包括了解进行知识产权保护尤其在创造就业机会方面涉及的实际成本和利益。</w:t>
            </w:r>
          </w:p>
        </w:tc>
        <w:tc>
          <w:tcPr>
            <w:tcW w:w="6922" w:type="dxa"/>
            <w:tcBorders>
              <w:top w:val="single" w:sz="4" w:space="0" w:color="auto"/>
              <w:left w:val="single" w:sz="4" w:space="0" w:color="auto"/>
              <w:bottom w:val="single" w:sz="4" w:space="0" w:color="auto"/>
              <w:right w:val="single" w:sz="4" w:space="0" w:color="auto"/>
            </w:tcBorders>
          </w:tcPr>
          <w:p w14:paraId="78BC5F72" w14:textId="1D24DCD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3.1产权组织的全球知识产权体系、服务、知识和数据得到更广泛、更有效的使用。</w:t>
            </w:r>
          </w:p>
          <w:p w14:paraId="6DA69B63" w14:textId="2A38E7FE"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p w14:paraId="2BA41249" w14:textId="6428C47A"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4.4更多创新者、创造者、中小企业、高校、研究机构和社群成功地运用知识产权。</w:t>
            </w:r>
          </w:p>
        </w:tc>
      </w:tr>
      <w:tr w:rsidR="00431B87" w14:paraId="0C234306"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DEE1E0F"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建议35</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304043C"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4B6EAF0D"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3FCEECC2"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请WIPO根据成员国的请求，开展新的研究，评估在这些国家中采用知识产权制度会产生哪些经济、社会和文化影响。</w:t>
            </w:r>
          </w:p>
        </w:tc>
        <w:tc>
          <w:tcPr>
            <w:tcW w:w="6922" w:type="dxa"/>
            <w:tcBorders>
              <w:top w:val="single" w:sz="4" w:space="0" w:color="auto"/>
              <w:left w:val="single" w:sz="4" w:space="0" w:color="auto"/>
              <w:bottom w:val="single" w:sz="4" w:space="0" w:color="auto"/>
              <w:right w:val="single" w:sz="4" w:space="0" w:color="auto"/>
            </w:tcBorders>
          </w:tcPr>
          <w:p w14:paraId="005DB56F" w14:textId="0B0667E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3.1产权组织的全球知识产权体系、服务、知识和数据得到更广泛、更有效的使用。</w:t>
            </w:r>
          </w:p>
          <w:p w14:paraId="26060678" w14:textId="0FCD75EB"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5032E457" w14:textId="5831802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683ACA3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03E7091" w14:textId="77777777" w:rsidR="00431B87" w:rsidRDefault="007C0FFF" w:rsidP="00DF5E0B">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lastRenderedPageBreak/>
              <w:t>建议36</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6716BA1"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5F6697BD"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326B9750"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交流关于人体基因组项目等开放式合作项目以及关于知识产权模式方面的经验。</w:t>
            </w:r>
          </w:p>
        </w:tc>
        <w:tc>
          <w:tcPr>
            <w:tcW w:w="6922" w:type="dxa"/>
            <w:tcBorders>
              <w:top w:val="single" w:sz="4" w:space="0" w:color="auto"/>
              <w:left w:val="single" w:sz="4" w:space="0" w:color="auto"/>
              <w:bottom w:val="single" w:sz="4" w:space="0" w:color="auto"/>
              <w:right w:val="single" w:sz="4" w:space="0" w:color="auto"/>
            </w:tcBorders>
          </w:tcPr>
          <w:p w14:paraId="6498A5E9" w14:textId="7E0E3274"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3.1产权组织的全球知识产权体系、服务、知识和数据得到更广泛、更有效的使用。</w:t>
            </w:r>
          </w:p>
          <w:p w14:paraId="4F21D148" w14:textId="01B287A0"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tc>
      </w:tr>
      <w:tr w:rsidR="00431B87" w14:paraId="73767AE7"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DD80CAA"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建议37</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46AE23F"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2131C9EA"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2355DEF7"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根据请求并在成员国的指示下，WIPO可以开展关于知识产权保护方面的研究，以了解知识产权与发展之间的可能联系和影响。</w:t>
            </w:r>
          </w:p>
        </w:tc>
        <w:tc>
          <w:tcPr>
            <w:tcW w:w="6922" w:type="dxa"/>
            <w:tcBorders>
              <w:top w:val="single" w:sz="4" w:space="0" w:color="auto"/>
              <w:left w:val="single" w:sz="4" w:space="0" w:color="auto"/>
              <w:bottom w:val="single" w:sz="4" w:space="0" w:color="auto"/>
              <w:right w:val="single" w:sz="4" w:space="0" w:color="auto"/>
            </w:tcBorders>
          </w:tcPr>
          <w:p w14:paraId="305764B3" w14:textId="3909C5CA"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3.1产权组织的全球知识产权体系、服务、知识和数据得到更广泛、更有效的使用。</w:t>
            </w:r>
          </w:p>
          <w:p w14:paraId="23BEFEFF" w14:textId="46F5A6D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p w14:paraId="7149398D" w14:textId="590F138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1CBA41DF"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E1BDADF"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建议38</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DA84DB7"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60012F18"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307DBA11"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加强WIPO客观评估本组织各项活动对发展产生的影响方面的能力。</w:t>
            </w:r>
          </w:p>
        </w:tc>
        <w:tc>
          <w:tcPr>
            <w:tcW w:w="6922" w:type="dxa"/>
            <w:tcBorders>
              <w:top w:val="single" w:sz="4" w:space="0" w:color="auto"/>
              <w:left w:val="single" w:sz="4" w:space="0" w:color="auto"/>
              <w:bottom w:val="single" w:sz="4" w:space="0" w:color="auto"/>
              <w:right w:val="single" w:sz="4" w:space="0" w:color="auto"/>
            </w:tcBorders>
          </w:tcPr>
          <w:p w14:paraId="6257DE8A" w14:textId="326DC29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tc>
      </w:tr>
      <w:tr w:rsidR="00431B87" w14:paraId="63D15C8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8789931"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建议39</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3599AEBD"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05DF17F5"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71D6A484"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请WIPO在其核心权限和任务范围内，与相关国际组织合作，协助发展中国家尤其是非洲国家开展有关人才流失问题的研究，并提出相应的建议。</w:t>
            </w:r>
          </w:p>
        </w:tc>
        <w:tc>
          <w:tcPr>
            <w:tcW w:w="6922" w:type="dxa"/>
            <w:tcBorders>
              <w:top w:val="single" w:sz="4" w:space="0" w:color="auto"/>
              <w:left w:val="single" w:sz="4" w:space="0" w:color="auto"/>
              <w:bottom w:val="single" w:sz="4" w:space="0" w:color="auto"/>
              <w:right w:val="single" w:sz="4" w:space="0" w:color="auto"/>
            </w:tcBorders>
          </w:tcPr>
          <w:p w14:paraId="52724C1F" w14:textId="37CF07C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tc>
      </w:tr>
      <w:tr w:rsidR="00431B87" w14:paraId="449DEA98"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AA6CB8C"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建议40</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BDBA6E1"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15080DC5"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793D8F6C"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请WIPO根据成员国确定的方向，与联合国各机构，尤其是贸发会议（UNCTAD）、环境署（UNEP）、卫生组织（WHO）、工发组织（UNIDO）、教科文组织（UNESCO）及其他相关国际组织，尤其是世贸组织（WTO）之间，在</w:t>
            </w:r>
            <w:r w:rsidRPr="005429B3">
              <w:rPr>
                <w:rFonts w:asciiTheme="minorEastAsia" w:eastAsiaTheme="minorEastAsia" w:hAnsiTheme="minorEastAsia" w:hint="eastAsia"/>
                <w:szCs w:val="22"/>
              </w:rPr>
              <w:lastRenderedPageBreak/>
              <w:t>与知识产权有关的问题上的合作，以加强协调，争取最大限度地提高执行发展计划的效率。</w:t>
            </w:r>
          </w:p>
        </w:tc>
        <w:tc>
          <w:tcPr>
            <w:tcW w:w="6922" w:type="dxa"/>
            <w:tcBorders>
              <w:top w:val="single" w:sz="4" w:space="0" w:color="auto"/>
              <w:left w:val="single" w:sz="4" w:space="0" w:color="auto"/>
              <w:bottom w:val="single" w:sz="4" w:space="0" w:color="auto"/>
              <w:right w:val="single" w:sz="4" w:space="0" w:color="auto"/>
            </w:tcBorders>
          </w:tcPr>
          <w:p w14:paraId="49B42A01" w14:textId="1C6B215C"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1.1世界范围内的传播和接触更有效，人们对知识产权在处处改善人人生活的潜力有更好的认识和更多的了解。</w:t>
            </w:r>
          </w:p>
          <w:p w14:paraId="1FBC474D" w14:textId="54EB90C0"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2.4与联合国、政府间组织和非政府组织建立有效的互动和伙伴关系，对知识产权可以有所作为的全球目标予以支持。</w:t>
            </w:r>
          </w:p>
        </w:tc>
      </w:tr>
      <w:tr w:rsidR="00431B87" w14:paraId="4AE27C3E"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1050C44"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lastRenderedPageBreak/>
              <w:t>建议41</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9B47467"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0410314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6DC534C8"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对WIPO目前在合作与发展领域开展的技术援助活动进行审查。</w:t>
            </w:r>
          </w:p>
        </w:tc>
        <w:tc>
          <w:tcPr>
            <w:tcW w:w="6922" w:type="dxa"/>
            <w:tcBorders>
              <w:top w:val="single" w:sz="4" w:space="0" w:color="auto"/>
              <w:left w:val="single" w:sz="4" w:space="0" w:color="auto"/>
              <w:bottom w:val="single" w:sz="4" w:space="0" w:color="auto"/>
              <w:right w:val="single" w:sz="4" w:space="0" w:color="auto"/>
            </w:tcBorders>
          </w:tcPr>
          <w:p w14:paraId="4186C9D4" w14:textId="6C1CF6C8"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4.1更有效地利用知识产权支持所有成员国及其相关区域和次区域的增长与发展，包括通过将发展议程建议纳入主流。</w:t>
            </w:r>
          </w:p>
          <w:p w14:paraId="6AF99684" w14:textId="2E34391D"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4.2兼顾各方利益的有效知识产权、创新和创造生态系统在成员国得到发展。</w:t>
            </w:r>
          </w:p>
        </w:tc>
      </w:tr>
      <w:tr w:rsidR="00431B87" w14:paraId="3C1A71F6"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C3E4248"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建议42</w:t>
            </w:r>
            <w:r>
              <w:rPr>
                <w:rFonts w:ascii="KaiTi" w:eastAsia="KaiTi" w:hAnsi="KaiTi" w:hint="eastAsia"/>
                <w:b/>
                <w:iCs/>
                <w:szCs w:val="22"/>
                <w:vertAlign w:val="superscript"/>
              </w:rPr>
              <w:t>*</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B81C2C8"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6E74015A"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5D92B538"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加强各项措施，根据WIPO关于接纳和认可非政府组织的标准，确保广大民间社会广泛地参与WIPO的活动，并对这一问题进行不断审查。</w:t>
            </w:r>
          </w:p>
        </w:tc>
        <w:tc>
          <w:tcPr>
            <w:tcW w:w="6922" w:type="dxa"/>
            <w:tcBorders>
              <w:top w:val="single" w:sz="4" w:space="0" w:color="auto"/>
              <w:left w:val="single" w:sz="4" w:space="0" w:color="auto"/>
              <w:bottom w:val="single" w:sz="4" w:space="0" w:color="auto"/>
              <w:right w:val="single" w:sz="4" w:space="0" w:color="auto"/>
            </w:tcBorders>
          </w:tcPr>
          <w:p w14:paraId="603F10CA" w14:textId="247FDB1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2.4与联合国、政府间组织和非政府组织建立有效的互动和伙伴关系，对知识产权可以有所作为的全球目标予以支持。</w:t>
            </w:r>
          </w:p>
        </w:tc>
      </w:tr>
      <w:tr w:rsidR="00431B87" w14:paraId="077440DD"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364D014"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建议43</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D8F8F2A"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27511449"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11E9027B"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考虑如何改进WIPO在寻找伙伴，以在透明和成员驱动的程序中，并在不损害WIPO正在进行的各项活动的前提下，资助和实施与知识产权相关的援助项目中所发挥的作用。</w:t>
            </w:r>
          </w:p>
        </w:tc>
        <w:tc>
          <w:tcPr>
            <w:tcW w:w="6922" w:type="dxa"/>
            <w:tcBorders>
              <w:top w:val="single" w:sz="4" w:space="0" w:color="auto"/>
              <w:left w:val="single" w:sz="4" w:space="0" w:color="auto"/>
              <w:bottom w:val="single" w:sz="4" w:space="0" w:color="auto"/>
              <w:right w:val="single" w:sz="4" w:space="0" w:color="auto"/>
            </w:tcBorders>
          </w:tcPr>
          <w:p w14:paraId="3310D1E5" w14:textId="5804B4C1"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3.3通过产权组织基于知识产权的平台和工具，促进知识转让和技术调适，应对全球挑战。</w:t>
            </w:r>
          </w:p>
        </w:tc>
      </w:tr>
      <w:tr w:rsidR="00431B87" w14:paraId="7F3949B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C84030B"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建议44*</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F75A4A0" w14:textId="77777777" w:rsidR="00431B87" w:rsidRDefault="007C0FFF">
            <w:pPr>
              <w:keepNext/>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201F8336"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53CCF4A6"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根据WIPO作为联合国专门机构所具有的成员驱动的特点，</w:t>
            </w:r>
            <w:proofErr w:type="gramStart"/>
            <w:r w:rsidRPr="005429B3">
              <w:rPr>
                <w:rFonts w:asciiTheme="minorEastAsia" w:eastAsiaTheme="minorEastAsia" w:hAnsiTheme="minorEastAsia" w:hint="eastAsia"/>
                <w:szCs w:val="22"/>
              </w:rPr>
              <w:t>国际局凡根据</w:t>
            </w:r>
            <w:proofErr w:type="gramEnd"/>
            <w:r w:rsidRPr="005429B3">
              <w:rPr>
                <w:rFonts w:asciiTheme="minorEastAsia" w:eastAsiaTheme="minorEastAsia" w:hAnsiTheme="minorEastAsia" w:hint="eastAsia"/>
                <w:szCs w:val="22"/>
              </w:rPr>
              <w:t>成员国的请求所举办的涉及WIPO准则制定活动的各次正式和非正式会议或磋商，均应主要在日内瓦举行，并对所有成员开放和透明。如果这些会议在日内瓦以外举行，应提前很长时间通过官方渠道通知成员国，并征求其关于议程草案和活动安排的意见。</w:t>
            </w:r>
          </w:p>
        </w:tc>
        <w:tc>
          <w:tcPr>
            <w:tcW w:w="6922" w:type="dxa"/>
            <w:tcBorders>
              <w:top w:val="single" w:sz="4" w:space="0" w:color="auto"/>
              <w:left w:val="single" w:sz="4" w:space="0" w:color="auto"/>
              <w:bottom w:val="single" w:sz="4" w:space="0" w:color="auto"/>
              <w:right w:val="single" w:sz="4" w:space="0" w:color="auto"/>
            </w:tcBorders>
          </w:tcPr>
          <w:p w14:paraId="78D26D20" w14:textId="4797412E"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2.1兼顾各方利益的有效知识产权国际准则制定框架得到发展。</w:t>
            </w:r>
          </w:p>
          <w:p w14:paraId="3BB16940" w14:textId="10AC5F3A"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2.2产权组织将国际社会凝聚起来，积极主动应对全球层面与知识产权、创新和创造有关的新议题和政策挑战。</w:t>
            </w:r>
          </w:p>
        </w:tc>
      </w:tr>
      <w:tr w:rsidR="00431B87" w14:paraId="2DE32F07"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3F9629D"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建议45</w:t>
            </w:r>
          </w:p>
        </w:tc>
        <w:tc>
          <w:tcPr>
            <w:tcW w:w="6922"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149237C" w14:textId="77777777" w:rsidR="00431B87" w:rsidRDefault="007C0FFF">
            <w:pPr>
              <w:overflowPunct w:val="0"/>
              <w:spacing w:afterLines="50" w:after="120" w:line="340" w:lineRule="atLeast"/>
              <w:jc w:val="both"/>
              <w:rPr>
                <w:rFonts w:ascii="KaiTi" w:eastAsia="KaiTi" w:hAnsi="KaiTi"/>
                <w:b/>
                <w:iCs/>
                <w:szCs w:val="22"/>
              </w:rPr>
            </w:pPr>
            <w:r>
              <w:rPr>
                <w:rFonts w:ascii="KaiTi" w:eastAsia="KaiTi" w:hAnsi="KaiTi" w:hint="eastAsia"/>
                <w:b/>
                <w:iCs/>
                <w:szCs w:val="22"/>
              </w:rPr>
              <w:t>与预期成果的联系</w:t>
            </w:r>
          </w:p>
        </w:tc>
      </w:tr>
      <w:tr w:rsidR="00431B87" w14:paraId="7AC508A1" w14:textId="77777777" w:rsidTr="00DF5E0B">
        <w:trPr>
          <w:trHeight w:val="59"/>
          <w:jc w:val="center"/>
        </w:trPr>
        <w:tc>
          <w:tcPr>
            <w:tcW w:w="7679" w:type="dxa"/>
            <w:tcBorders>
              <w:top w:val="single" w:sz="4" w:space="0" w:color="auto"/>
              <w:left w:val="single" w:sz="4" w:space="0" w:color="auto"/>
              <w:bottom w:val="single" w:sz="4" w:space="0" w:color="auto"/>
              <w:right w:val="single" w:sz="4" w:space="0" w:color="auto"/>
            </w:tcBorders>
          </w:tcPr>
          <w:p w14:paraId="7F8FF75B" w14:textId="77777777"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根据TRIPS协定第7条的规定，从更广泛的社会利益以及与发展有关的问题入手，处理知识产权执法问题，以便“知识产权的保护和执法应有助于促进技</w:t>
            </w:r>
            <w:r w:rsidRPr="005429B3">
              <w:rPr>
                <w:rFonts w:asciiTheme="minorEastAsia" w:eastAsiaTheme="minorEastAsia" w:hAnsiTheme="minorEastAsia" w:hint="eastAsia"/>
                <w:szCs w:val="22"/>
              </w:rPr>
              <w:lastRenderedPageBreak/>
              <w:t>术创新和技术的转让与推广，使技术知识的生产者和使用者共同受益，有利于社会和经济福利，并有助于权利和义务的平衡”。</w:t>
            </w:r>
          </w:p>
        </w:tc>
        <w:tc>
          <w:tcPr>
            <w:tcW w:w="6922" w:type="dxa"/>
            <w:tcBorders>
              <w:top w:val="single" w:sz="4" w:space="0" w:color="auto"/>
              <w:left w:val="single" w:sz="4" w:space="0" w:color="auto"/>
              <w:bottom w:val="single" w:sz="4" w:space="0" w:color="auto"/>
              <w:right w:val="single" w:sz="4" w:space="0" w:color="auto"/>
            </w:tcBorders>
          </w:tcPr>
          <w:p w14:paraId="511159C4" w14:textId="3FCDDB8F"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2.3为树立尊重知识产权的风尚开展国际对话与合作。</w:t>
            </w:r>
          </w:p>
          <w:p w14:paraId="21AD89D9" w14:textId="576CCC39"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lastRenderedPageBreak/>
              <w:t>4.2兼顾各方利益的有效知识产权、创新和创造生态系统在成员国得到发展。</w:t>
            </w:r>
          </w:p>
          <w:p w14:paraId="198E14EA" w14:textId="03E3874B" w:rsidR="00431B87" w:rsidRPr="005429B3" w:rsidRDefault="007C0FFF">
            <w:pPr>
              <w:overflowPunct w:val="0"/>
              <w:spacing w:afterLines="50" w:after="120" w:line="340" w:lineRule="atLeast"/>
              <w:jc w:val="both"/>
              <w:rPr>
                <w:rFonts w:asciiTheme="minorEastAsia" w:eastAsiaTheme="minorEastAsia" w:hAnsiTheme="minorEastAsia"/>
                <w:szCs w:val="22"/>
              </w:rPr>
            </w:pPr>
            <w:r w:rsidRPr="005429B3">
              <w:rPr>
                <w:rFonts w:asciiTheme="minorEastAsia" w:eastAsiaTheme="minorEastAsia" w:hAnsiTheme="minorEastAsia" w:hint="eastAsia"/>
                <w:szCs w:val="22"/>
              </w:rPr>
              <w:t>4.3知识产权知识和技能在所有成员国得到增进。</w:t>
            </w:r>
          </w:p>
        </w:tc>
      </w:tr>
    </w:tbl>
    <w:bookmarkEnd w:id="32"/>
    <w:p w14:paraId="73E90E75" w14:textId="77777777" w:rsidR="00431B87" w:rsidRDefault="007C0FFF" w:rsidP="00DF5E0B">
      <w:pPr>
        <w:pStyle w:val="ListParagraph"/>
        <w:spacing w:before="720" w:afterLines="50" w:after="120" w:line="340" w:lineRule="atLeast"/>
        <w:ind w:left="9072"/>
        <w:contextualSpacing w:val="0"/>
        <w:rPr>
          <w:rFonts w:ascii="KaiTi" w:eastAsia="KaiTi" w:hAnsi="KaiTi"/>
        </w:rPr>
      </w:pPr>
      <w:r>
        <w:rPr>
          <w:rFonts w:ascii="KaiTi" w:eastAsia="KaiTi" w:hAnsi="KaiTi"/>
        </w:rPr>
        <w:lastRenderedPageBreak/>
        <w:t>[</w:t>
      </w:r>
      <w:r>
        <w:rPr>
          <w:rFonts w:ascii="KaiTi" w:eastAsia="KaiTi" w:hAnsi="KaiTi" w:hint="eastAsia"/>
        </w:rPr>
        <w:t>后接</w:t>
      </w:r>
      <w:r>
        <w:rPr>
          <w:rFonts w:ascii="KaiTi" w:eastAsia="KaiTi" w:hAnsi="KaiTi"/>
        </w:rPr>
        <w:t>附件</w:t>
      </w:r>
      <w:r>
        <w:rPr>
          <w:rFonts w:ascii="KaiTi" w:eastAsia="KaiTi" w:hAnsi="KaiTi" w:hint="eastAsia"/>
        </w:rPr>
        <w:t>二</w:t>
      </w:r>
      <w:r>
        <w:rPr>
          <w:rFonts w:ascii="KaiTi" w:eastAsia="KaiTi" w:hAnsi="KaiTi"/>
        </w:rPr>
        <w:t>]</w:t>
      </w:r>
    </w:p>
    <w:p w14:paraId="4EDC9604" w14:textId="77777777" w:rsidR="00431B87" w:rsidRPr="005429B3" w:rsidRDefault="00431B87">
      <w:pPr>
        <w:ind w:left="5533"/>
        <w:rPr>
          <w:rFonts w:asciiTheme="minorEastAsia" w:eastAsiaTheme="minorEastAsia" w:hAnsiTheme="minorEastAsia"/>
          <w:i/>
        </w:rPr>
      </w:pPr>
    </w:p>
    <w:p w14:paraId="7F73E680" w14:textId="77777777" w:rsidR="00431B87" w:rsidRPr="005429B3" w:rsidRDefault="00431B87">
      <w:pPr>
        <w:ind w:left="5533"/>
        <w:rPr>
          <w:rFonts w:asciiTheme="minorEastAsia" w:eastAsiaTheme="minorEastAsia" w:hAnsiTheme="minorEastAsia"/>
          <w:i/>
        </w:rPr>
        <w:sectPr w:rsidR="00431B87" w:rsidRPr="005429B3" w:rsidSect="008838C9">
          <w:headerReference w:type="default" r:id="rId89"/>
          <w:headerReference w:type="first" r:id="rId90"/>
          <w:endnotePr>
            <w:numFmt w:val="decimal"/>
          </w:endnotePr>
          <w:pgSz w:w="16840" w:h="11907" w:orient="landscape" w:code="9"/>
          <w:pgMar w:top="1418" w:right="567" w:bottom="1134" w:left="1418" w:header="510" w:footer="1021" w:gutter="0"/>
          <w:pgNumType w:start="2"/>
          <w:cols w:space="720"/>
          <w:titlePg/>
          <w:docGrid w:linePitch="299"/>
        </w:sectPr>
      </w:pPr>
    </w:p>
    <w:p w14:paraId="1C5EAE8B" w14:textId="77777777" w:rsidR="00431B87" w:rsidRDefault="007C0FFF" w:rsidP="00DF5E0B">
      <w:pPr>
        <w:spacing w:beforeLines="100" w:before="240" w:afterLines="50" w:after="120" w:line="340" w:lineRule="atLeast"/>
        <w:outlineLvl w:val="0"/>
        <w:rPr>
          <w:rFonts w:ascii="SimHei" w:eastAsia="SimHei" w:hAnsi="SimHei"/>
          <w:bCs/>
          <w:szCs w:val="22"/>
        </w:rPr>
      </w:pPr>
      <w:r>
        <w:rPr>
          <w:rFonts w:ascii="SimHei" w:eastAsia="SimHei" w:hAnsi="SimHei" w:hint="eastAsia"/>
          <w:bCs/>
          <w:szCs w:val="22"/>
        </w:rPr>
        <w:lastRenderedPageBreak/>
        <w:t>截至2025年的发展议程项目一览表</w:t>
      </w:r>
    </w:p>
    <w:tbl>
      <w:tblPr>
        <w:tblStyle w:val="TableGrid"/>
        <w:tblW w:w="12830" w:type="dxa"/>
        <w:tblLayout w:type="fixed"/>
        <w:tblLook w:val="04A0" w:firstRow="1" w:lastRow="0" w:firstColumn="1" w:lastColumn="0" w:noHBand="0" w:noVBand="1"/>
      </w:tblPr>
      <w:tblGrid>
        <w:gridCol w:w="814"/>
        <w:gridCol w:w="12016"/>
      </w:tblGrid>
      <w:tr w:rsidR="00431B87" w14:paraId="71DD2C9B" w14:textId="77777777">
        <w:tc>
          <w:tcPr>
            <w:tcW w:w="12830" w:type="dxa"/>
            <w:gridSpan w:val="2"/>
          </w:tcPr>
          <w:p w14:paraId="775ACFA7" w14:textId="77777777" w:rsidR="00431B87" w:rsidRDefault="007C0FFF" w:rsidP="00DF5E0B">
            <w:pPr>
              <w:spacing w:beforeLines="50" w:before="120" w:afterLines="50" w:after="120" w:line="340" w:lineRule="atLeast"/>
              <w:rPr>
                <w:rFonts w:ascii="KaiTi" w:eastAsia="KaiTi" w:hAnsi="KaiTi"/>
                <w:b/>
                <w:iCs/>
                <w:szCs w:val="22"/>
                <w:lang w:eastAsia="zh-CN"/>
              </w:rPr>
            </w:pPr>
            <w:r>
              <w:rPr>
                <w:rFonts w:ascii="KaiTi" w:eastAsia="KaiTi" w:hAnsi="KaiTi" w:hint="eastAsia"/>
                <w:b/>
                <w:iCs/>
                <w:szCs w:val="22"/>
                <w:lang w:eastAsia="zh-CN"/>
              </w:rPr>
              <w:t>已完成且已经审评的发展议程项目（</w:t>
            </w:r>
            <w:r>
              <w:rPr>
                <w:rFonts w:ascii="KaiTi" w:eastAsia="KaiTi" w:hAnsi="KaiTi"/>
                <w:b/>
                <w:iCs/>
                <w:szCs w:val="22"/>
                <w:lang w:eastAsia="zh-CN"/>
              </w:rPr>
              <w:t>4</w:t>
            </w:r>
            <w:r>
              <w:rPr>
                <w:rFonts w:ascii="KaiTi" w:eastAsia="KaiTi" w:hAnsi="KaiTi" w:hint="eastAsia"/>
                <w:b/>
                <w:iCs/>
                <w:szCs w:val="22"/>
                <w:lang w:eastAsia="zh-CN"/>
              </w:rPr>
              <w:t>4个）</w:t>
            </w:r>
          </w:p>
        </w:tc>
      </w:tr>
      <w:tr w:rsidR="00431B87" w14:paraId="204ED4B8" w14:textId="77777777">
        <w:tc>
          <w:tcPr>
            <w:tcW w:w="814" w:type="dxa"/>
          </w:tcPr>
          <w:p w14:paraId="4D0528B9"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w:t>
            </w:r>
          </w:p>
        </w:tc>
        <w:tc>
          <w:tcPr>
            <w:tcW w:w="12016" w:type="dxa"/>
          </w:tcPr>
          <w:p w14:paraId="59F8292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“调动资源促进发展”会议</w:t>
            </w:r>
          </w:p>
        </w:tc>
      </w:tr>
      <w:tr w:rsidR="00431B87" w14:paraId="4C6260DE" w14:textId="77777777">
        <w:tc>
          <w:tcPr>
            <w:tcW w:w="814" w:type="dxa"/>
          </w:tcPr>
          <w:p w14:paraId="0B4368B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w:t>
            </w:r>
          </w:p>
        </w:tc>
        <w:tc>
          <w:tcPr>
            <w:tcW w:w="12016" w:type="dxa"/>
          </w:tcPr>
          <w:p w14:paraId="341608F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知识产权技术援助数据库（IP TAD）</w:t>
            </w:r>
          </w:p>
        </w:tc>
      </w:tr>
      <w:tr w:rsidR="00431B87" w14:paraId="5D261702" w14:textId="77777777">
        <w:tc>
          <w:tcPr>
            <w:tcW w:w="814" w:type="dxa"/>
          </w:tcPr>
          <w:p w14:paraId="752AF18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3.</w:t>
            </w:r>
          </w:p>
        </w:tc>
        <w:tc>
          <w:tcPr>
            <w:tcW w:w="12016" w:type="dxa"/>
          </w:tcPr>
          <w:p w14:paraId="0B80897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专业数据库接入和支持——第一阶段</w:t>
            </w:r>
          </w:p>
        </w:tc>
      </w:tr>
      <w:tr w:rsidR="00431B87" w14:paraId="3534741E" w14:textId="77777777">
        <w:tc>
          <w:tcPr>
            <w:tcW w:w="814" w:type="dxa"/>
          </w:tcPr>
          <w:p w14:paraId="194D88D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4.</w:t>
            </w:r>
          </w:p>
        </w:tc>
        <w:tc>
          <w:tcPr>
            <w:tcW w:w="12016" w:type="dxa"/>
          </w:tcPr>
          <w:p w14:paraId="4E873CC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知识产权发展资源牵线搭桥数据库（IP DMD）</w:t>
            </w:r>
          </w:p>
        </w:tc>
      </w:tr>
      <w:tr w:rsidR="00431B87" w14:paraId="0590BE2C" w14:textId="77777777">
        <w:tc>
          <w:tcPr>
            <w:tcW w:w="814" w:type="dxa"/>
          </w:tcPr>
          <w:p w14:paraId="38576F1A"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5.</w:t>
            </w:r>
          </w:p>
        </w:tc>
        <w:tc>
          <w:tcPr>
            <w:tcW w:w="12016" w:type="dxa"/>
          </w:tcPr>
          <w:p w14:paraId="0D4E07DF"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建立“初创”国家知识产权学院</w:t>
            </w:r>
          </w:p>
        </w:tc>
      </w:tr>
      <w:tr w:rsidR="00431B87" w14:paraId="12B7AB02" w14:textId="77777777">
        <w:tc>
          <w:tcPr>
            <w:tcW w:w="814" w:type="dxa"/>
          </w:tcPr>
          <w:p w14:paraId="1CDC4E64"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6.</w:t>
            </w:r>
          </w:p>
        </w:tc>
        <w:tc>
          <w:tcPr>
            <w:tcW w:w="12016" w:type="dxa"/>
          </w:tcPr>
          <w:p w14:paraId="4AB812D7"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创建智能知识产权机构项目</w:t>
            </w:r>
          </w:p>
        </w:tc>
      </w:tr>
      <w:tr w:rsidR="00431B87" w14:paraId="1CF95016" w14:textId="77777777">
        <w:tc>
          <w:tcPr>
            <w:tcW w:w="814" w:type="dxa"/>
          </w:tcPr>
          <w:p w14:paraId="2B282A98"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7.</w:t>
            </w:r>
          </w:p>
        </w:tc>
        <w:tc>
          <w:tcPr>
            <w:tcW w:w="12016" w:type="dxa"/>
          </w:tcPr>
          <w:p w14:paraId="3EF6CBE8"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国家机构创新与技术转让支助结构</w:t>
            </w:r>
          </w:p>
        </w:tc>
      </w:tr>
      <w:tr w:rsidR="00431B87" w14:paraId="2E7AC1ED" w14:textId="77777777">
        <w:tc>
          <w:tcPr>
            <w:tcW w:w="814" w:type="dxa"/>
          </w:tcPr>
          <w:p w14:paraId="23821670"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8.</w:t>
            </w:r>
          </w:p>
        </w:tc>
        <w:tc>
          <w:tcPr>
            <w:tcW w:w="12016" w:type="dxa"/>
          </w:tcPr>
          <w:p w14:paraId="50A3943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提升国家、次区域和区域知识产权机构和用户的能力</w:t>
            </w:r>
          </w:p>
        </w:tc>
      </w:tr>
      <w:tr w:rsidR="00431B87" w14:paraId="08D6B567" w14:textId="77777777">
        <w:tc>
          <w:tcPr>
            <w:tcW w:w="814" w:type="dxa"/>
          </w:tcPr>
          <w:p w14:paraId="366E6BC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9.</w:t>
            </w:r>
          </w:p>
        </w:tc>
        <w:tc>
          <w:tcPr>
            <w:tcW w:w="12016" w:type="dxa"/>
          </w:tcPr>
          <w:p w14:paraId="452A74FC"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知识产权与公有领域</w:t>
            </w:r>
          </w:p>
        </w:tc>
      </w:tr>
      <w:tr w:rsidR="00431B87" w14:paraId="425B3A17" w14:textId="77777777">
        <w:tc>
          <w:tcPr>
            <w:tcW w:w="814" w:type="dxa"/>
          </w:tcPr>
          <w:p w14:paraId="2FF9D95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10.</w:t>
            </w:r>
          </w:p>
        </w:tc>
        <w:tc>
          <w:tcPr>
            <w:tcW w:w="12016" w:type="dxa"/>
          </w:tcPr>
          <w:p w14:paraId="1F134C1A"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知识产权与竞争政策</w:t>
            </w:r>
          </w:p>
        </w:tc>
      </w:tr>
      <w:tr w:rsidR="00431B87" w14:paraId="75634233" w14:textId="77777777">
        <w:tc>
          <w:tcPr>
            <w:tcW w:w="814" w:type="dxa"/>
          </w:tcPr>
          <w:p w14:paraId="40D06A7C"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11.</w:t>
            </w:r>
          </w:p>
        </w:tc>
        <w:tc>
          <w:tcPr>
            <w:tcW w:w="12016" w:type="dxa"/>
          </w:tcPr>
          <w:p w14:paraId="1691E0A1"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知识产权、信息与通信技术（ICT）、数字鸿沟和获取知识</w:t>
            </w:r>
          </w:p>
        </w:tc>
      </w:tr>
      <w:tr w:rsidR="00431B87" w14:paraId="7CEEBE06" w14:textId="77777777">
        <w:tc>
          <w:tcPr>
            <w:tcW w:w="814" w:type="dxa"/>
          </w:tcPr>
          <w:p w14:paraId="7BEF83D4"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12.</w:t>
            </w:r>
          </w:p>
        </w:tc>
        <w:tc>
          <w:tcPr>
            <w:tcW w:w="12016" w:type="dxa"/>
          </w:tcPr>
          <w:p w14:paraId="2EA14C09"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开发专利信息查询工具</w:t>
            </w:r>
          </w:p>
        </w:tc>
      </w:tr>
      <w:tr w:rsidR="00431B87" w14:paraId="6CC778BB" w14:textId="77777777">
        <w:tc>
          <w:tcPr>
            <w:tcW w:w="814" w:type="dxa"/>
          </w:tcPr>
          <w:p w14:paraId="6DFCD454"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13.</w:t>
            </w:r>
          </w:p>
        </w:tc>
        <w:tc>
          <w:tcPr>
            <w:tcW w:w="12016" w:type="dxa"/>
          </w:tcPr>
          <w:p w14:paraId="176A86F1"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加强产权组织注重成果的管理（RBM）框架为监测和评价产权组织活动对发展产生的影响提供支持</w:t>
            </w:r>
          </w:p>
        </w:tc>
      </w:tr>
      <w:tr w:rsidR="00431B87" w14:paraId="43109D72" w14:textId="77777777">
        <w:tc>
          <w:tcPr>
            <w:tcW w:w="814" w:type="dxa"/>
          </w:tcPr>
          <w:p w14:paraId="3B6F8C14"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lastRenderedPageBreak/>
              <w:t>14.</w:t>
            </w:r>
          </w:p>
        </w:tc>
        <w:tc>
          <w:tcPr>
            <w:tcW w:w="12016" w:type="dxa"/>
          </w:tcPr>
          <w:p w14:paraId="415DB5B4"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进行使用特定技术的适当的信息方面的能力建设，以应对已查明的发展挑战</w:t>
            </w:r>
          </w:p>
        </w:tc>
      </w:tr>
      <w:tr w:rsidR="00431B87" w14:paraId="1F99C1B2" w14:textId="77777777">
        <w:tc>
          <w:tcPr>
            <w:tcW w:w="814" w:type="dxa"/>
          </w:tcPr>
          <w:p w14:paraId="6F74FD3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15.</w:t>
            </w:r>
          </w:p>
        </w:tc>
        <w:tc>
          <w:tcPr>
            <w:tcW w:w="12016" w:type="dxa"/>
          </w:tcPr>
          <w:p w14:paraId="76225EBF"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面向发展中国家和最不发达国家企业发展的知识产权与产品品牌建设</w:t>
            </w:r>
          </w:p>
        </w:tc>
      </w:tr>
      <w:tr w:rsidR="00431B87" w14:paraId="48C72EE5" w14:textId="77777777">
        <w:tc>
          <w:tcPr>
            <w:tcW w:w="814" w:type="dxa"/>
          </w:tcPr>
          <w:p w14:paraId="68A88A53"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16.</w:t>
            </w:r>
          </w:p>
        </w:tc>
        <w:tc>
          <w:tcPr>
            <w:tcW w:w="12016" w:type="dxa"/>
          </w:tcPr>
          <w:p w14:paraId="24CF88F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专利与公有领域</w:t>
            </w:r>
          </w:p>
        </w:tc>
      </w:tr>
      <w:tr w:rsidR="00431B87" w14:paraId="76043EDD" w14:textId="77777777">
        <w:tc>
          <w:tcPr>
            <w:tcW w:w="814" w:type="dxa"/>
          </w:tcPr>
          <w:p w14:paraId="1C5EF0F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17.</w:t>
            </w:r>
          </w:p>
        </w:tc>
        <w:tc>
          <w:tcPr>
            <w:tcW w:w="12016" w:type="dxa"/>
          </w:tcPr>
          <w:p w14:paraId="01500609"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知识产权与人才流失</w:t>
            </w:r>
          </w:p>
        </w:tc>
      </w:tr>
      <w:tr w:rsidR="00431B87" w14:paraId="08B76071" w14:textId="77777777">
        <w:tc>
          <w:tcPr>
            <w:tcW w:w="814" w:type="dxa"/>
          </w:tcPr>
          <w:p w14:paraId="1BEC9BF3"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18.</w:t>
            </w:r>
          </w:p>
        </w:tc>
        <w:tc>
          <w:tcPr>
            <w:tcW w:w="12016" w:type="dxa"/>
          </w:tcPr>
          <w:p w14:paraId="5F277B70"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知识产权与非正规经济</w:t>
            </w:r>
          </w:p>
        </w:tc>
      </w:tr>
      <w:tr w:rsidR="00431B87" w14:paraId="500AA396" w14:textId="77777777">
        <w:tc>
          <w:tcPr>
            <w:tcW w:w="814" w:type="dxa"/>
          </w:tcPr>
          <w:p w14:paraId="7DFB7FFA"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19.</w:t>
            </w:r>
          </w:p>
        </w:tc>
        <w:tc>
          <w:tcPr>
            <w:tcW w:w="12016" w:type="dxa"/>
          </w:tcPr>
          <w:p w14:paraId="34698B1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专业数据库接入和支持——第二阶段</w:t>
            </w:r>
          </w:p>
        </w:tc>
      </w:tr>
      <w:tr w:rsidR="00431B87" w14:paraId="143C0D2B" w14:textId="77777777">
        <w:tc>
          <w:tcPr>
            <w:tcW w:w="814" w:type="dxa"/>
          </w:tcPr>
          <w:p w14:paraId="43329958"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20.</w:t>
            </w:r>
          </w:p>
        </w:tc>
        <w:tc>
          <w:tcPr>
            <w:tcW w:w="12016" w:type="dxa"/>
          </w:tcPr>
          <w:p w14:paraId="0731955F"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建立“初创”国家知识产权学院——第二阶段</w:t>
            </w:r>
          </w:p>
        </w:tc>
      </w:tr>
      <w:tr w:rsidR="00431B87" w14:paraId="5CF23E33" w14:textId="77777777">
        <w:tc>
          <w:tcPr>
            <w:tcW w:w="814" w:type="dxa"/>
          </w:tcPr>
          <w:p w14:paraId="5ED1F22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21.</w:t>
            </w:r>
          </w:p>
        </w:tc>
        <w:tc>
          <w:tcPr>
            <w:tcW w:w="12016" w:type="dxa"/>
          </w:tcPr>
          <w:p w14:paraId="37449418"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知识产权与经济和社会发展</w:t>
            </w:r>
          </w:p>
        </w:tc>
      </w:tr>
      <w:tr w:rsidR="00431B87" w14:paraId="5DCCF913" w14:textId="77777777">
        <w:tc>
          <w:tcPr>
            <w:tcW w:w="814" w:type="dxa"/>
          </w:tcPr>
          <w:p w14:paraId="5449106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22.</w:t>
            </w:r>
          </w:p>
        </w:tc>
        <w:tc>
          <w:tcPr>
            <w:tcW w:w="12016" w:type="dxa"/>
          </w:tcPr>
          <w:p w14:paraId="12082700"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开发专利信息查询工具——第二阶段</w:t>
            </w:r>
          </w:p>
        </w:tc>
      </w:tr>
      <w:tr w:rsidR="00431B87" w14:paraId="625E1BF7" w14:textId="77777777">
        <w:tc>
          <w:tcPr>
            <w:tcW w:w="814" w:type="dxa"/>
          </w:tcPr>
          <w:p w14:paraId="1B7C321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23.</w:t>
            </w:r>
          </w:p>
        </w:tc>
        <w:tc>
          <w:tcPr>
            <w:tcW w:w="12016" w:type="dxa"/>
          </w:tcPr>
          <w:p w14:paraId="069A23DA"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加强各国负责知识产权事务的政府机构和利益攸关方机构管理、监督和促进创意产业的能力，并提高版权集体管理组织的业绩和联网能力</w:t>
            </w:r>
          </w:p>
        </w:tc>
      </w:tr>
      <w:tr w:rsidR="00431B87" w14:paraId="44C058FE" w14:textId="77777777">
        <w:tc>
          <w:tcPr>
            <w:tcW w:w="814" w:type="dxa"/>
          </w:tcPr>
          <w:p w14:paraId="4F63AE4B"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24.</w:t>
            </w:r>
          </w:p>
        </w:tc>
        <w:tc>
          <w:tcPr>
            <w:tcW w:w="12016" w:type="dxa"/>
          </w:tcPr>
          <w:p w14:paraId="3E224BB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知识产权与技术转让：共同挑战——共同解决</w:t>
            </w:r>
          </w:p>
        </w:tc>
      </w:tr>
      <w:tr w:rsidR="00431B87" w14:paraId="6DC9F304" w14:textId="77777777">
        <w:tc>
          <w:tcPr>
            <w:tcW w:w="814" w:type="dxa"/>
          </w:tcPr>
          <w:p w14:paraId="2222DF1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25.</w:t>
            </w:r>
          </w:p>
        </w:tc>
        <w:tc>
          <w:tcPr>
            <w:tcW w:w="12016" w:type="dxa"/>
          </w:tcPr>
          <w:p w14:paraId="2ED6496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开放式合作项目和知识产权模式</w:t>
            </w:r>
          </w:p>
        </w:tc>
      </w:tr>
      <w:tr w:rsidR="00431B87" w14:paraId="527021AB" w14:textId="77777777" w:rsidTr="00DF5E0B">
        <w:tc>
          <w:tcPr>
            <w:tcW w:w="814" w:type="dxa"/>
          </w:tcPr>
          <w:p w14:paraId="777CC60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26.</w:t>
            </w:r>
          </w:p>
        </w:tc>
        <w:tc>
          <w:tcPr>
            <w:tcW w:w="12016" w:type="dxa"/>
          </w:tcPr>
          <w:p w14:paraId="08C6EC9E" w14:textId="77777777" w:rsidR="00431B87" w:rsidRPr="005429B3" w:rsidRDefault="007C0FFF" w:rsidP="00DF5E0B">
            <w:pPr>
              <w:spacing w:beforeLines="50" w:before="120" w:afterLines="50" w:after="120" w:line="340" w:lineRule="atLeast"/>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加强和发展布基纳法索和若干非洲国家音像部门</w:t>
            </w:r>
          </w:p>
        </w:tc>
      </w:tr>
      <w:tr w:rsidR="00431B87" w14:paraId="28A0D8F4" w14:textId="77777777">
        <w:tc>
          <w:tcPr>
            <w:tcW w:w="814" w:type="dxa"/>
          </w:tcPr>
          <w:p w14:paraId="32C886C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27.</w:t>
            </w:r>
          </w:p>
        </w:tc>
        <w:tc>
          <w:tcPr>
            <w:tcW w:w="12016" w:type="dxa"/>
          </w:tcPr>
          <w:p w14:paraId="51E711C0"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加强发展中国家和最不发达国家之间知识产权与发展问题南南合作</w:t>
            </w:r>
          </w:p>
        </w:tc>
      </w:tr>
      <w:tr w:rsidR="00431B87" w14:paraId="15CBE402" w14:textId="77777777">
        <w:tc>
          <w:tcPr>
            <w:tcW w:w="814" w:type="dxa"/>
          </w:tcPr>
          <w:p w14:paraId="3DAFD930"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lastRenderedPageBreak/>
              <w:t>28.</w:t>
            </w:r>
          </w:p>
        </w:tc>
        <w:tc>
          <w:tcPr>
            <w:tcW w:w="12016" w:type="dxa"/>
          </w:tcPr>
          <w:p w14:paraId="1E2BEA6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知识产权和外观设计管理促进发展中国家和最不发达国家企业发展</w:t>
            </w:r>
          </w:p>
        </w:tc>
      </w:tr>
      <w:tr w:rsidR="00431B87" w14:paraId="3C948C7A" w14:textId="77777777">
        <w:tc>
          <w:tcPr>
            <w:tcW w:w="814" w:type="dxa"/>
          </w:tcPr>
          <w:p w14:paraId="49F6E6DC"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29.</w:t>
            </w:r>
          </w:p>
        </w:tc>
        <w:tc>
          <w:tcPr>
            <w:tcW w:w="12016" w:type="dxa"/>
          </w:tcPr>
          <w:p w14:paraId="2003605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进行使用特定技术的适当的信息方面的能力建设，以应对已查明的发展挑战——第二阶段</w:t>
            </w:r>
          </w:p>
        </w:tc>
      </w:tr>
      <w:tr w:rsidR="00431B87" w14:paraId="7583ACD9" w14:textId="77777777">
        <w:tc>
          <w:tcPr>
            <w:tcW w:w="814" w:type="dxa"/>
          </w:tcPr>
          <w:p w14:paraId="29DE031B"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30.</w:t>
            </w:r>
          </w:p>
        </w:tc>
        <w:tc>
          <w:tcPr>
            <w:tcW w:w="12016" w:type="dxa"/>
          </w:tcPr>
          <w:p w14:paraId="4529F408"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知识产权与经济和社会发展——第二阶段</w:t>
            </w:r>
          </w:p>
        </w:tc>
      </w:tr>
      <w:tr w:rsidR="00431B87" w14:paraId="79C75C86" w14:textId="77777777">
        <w:tc>
          <w:tcPr>
            <w:tcW w:w="814" w:type="dxa"/>
          </w:tcPr>
          <w:p w14:paraId="578AE7C8"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31.</w:t>
            </w:r>
          </w:p>
        </w:tc>
        <w:tc>
          <w:tcPr>
            <w:tcW w:w="12016" w:type="dxa"/>
          </w:tcPr>
          <w:p w14:paraId="06EAD3A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加强和发展布基纳法索和若干非洲国家音像部门——第二阶段</w:t>
            </w:r>
          </w:p>
        </w:tc>
      </w:tr>
      <w:tr w:rsidR="00431B87" w14:paraId="3993018D" w14:textId="77777777">
        <w:tc>
          <w:tcPr>
            <w:tcW w:w="814" w:type="dxa"/>
          </w:tcPr>
          <w:p w14:paraId="70358839"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32.</w:t>
            </w:r>
          </w:p>
        </w:tc>
        <w:tc>
          <w:tcPr>
            <w:tcW w:w="12016" w:type="dxa"/>
          </w:tcPr>
          <w:p w14:paraId="50B7E32C"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与发展中国家和最不发达国家司法培训机构在发展与知识产权教育和职业培训方面的合作</w:t>
            </w:r>
          </w:p>
        </w:tc>
      </w:tr>
      <w:tr w:rsidR="00431B87" w14:paraId="463902A2" w14:textId="77777777">
        <w:tc>
          <w:tcPr>
            <w:tcW w:w="814" w:type="dxa"/>
          </w:tcPr>
          <w:p w14:paraId="57AF4DA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33.</w:t>
            </w:r>
          </w:p>
        </w:tc>
        <w:tc>
          <w:tcPr>
            <w:tcW w:w="12016" w:type="dxa"/>
          </w:tcPr>
          <w:p w14:paraId="7B42A17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知识产权、旅游业与文化：在埃及和其他发展中国家支持发展目标、推广文化遗产</w:t>
            </w:r>
          </w:p>
        </w:tc>
      </w:tr>
      <w:tr w:rsidR="00431B87" w14:paraId="4742BB9A" w14:textId="77777777">
        <w:tc>
          <w:tcPr>
            <w:tcW w:w="814" w:type="dxa"/>
          </w:tcPr>
          <w:p w14:paraId="1426E7E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34.</w:t>
            </w:r>
          </w:p>
        </w:tc>
        <w:tc>
          <w:tcPr>
            <w:tcW w:w="12016" w:type="dxa"/>
          </w:tcPr>
          <w:p w14:paraId="339A733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运用公有领域信息促进经济发展</w:t>
            </w:r>
          </w:p>
        </w:tc>
      </w:tr>
      <w:tr w:rsidR="00431B87" w14:paraId="698A6666" w14:textId="77777777">
        <w:tc>
          <w:tcPr>
            <w:tcW w:w="814" w:type="dxa"/>
          </w:tcPr>
          <w:p w14:paraId="6623ECB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35.</w:t>
            </w:r>
          </w:p>
        </w:tc>
        <w:tc>
          <w:tcPr>
            <w:tcW w:w="12016" w:type="dxa"/>
          </w:tcPr>
          <w:p w14:paraId="0B3E212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知识产权管理与技术转让：促进发展中国家、最不发达国家和经济转型国家有效利用知识产权</w:t>
            </w:r>
          </w:p>
        </w:tc>
      </w:tr>
      <w:tr w:rsidR="00431B87" w14:paraId="1966A229" w14:textId="77777777">
        <w:tc>
          <w:tcPr>
            <w:tcW w:w="814" w:type="dxa"/>
          </w:tcPr>
          <w:p w14:paraId="7D874EB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36.</w:t>
            </w:r>
          </w:p>
        </w:tc>
        <w:tc>
          <w:tcPr>
            <w:tcW w:w="12016" w:type="dxa"/>
          </w:tcPr>
          <w:p w14:paraId="4AE39F64"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加强软件部门运用知识产权开发移动应用程序</w:t>
            </w:r>
          </w:p>
        </w:tc>
      </w:tr>
      <w:tr w:rsidR="00431B87" w14:paraId="4B0E69C6" w14:textId="77777777">
        <w:tc>
          <w:tcPr>
            <w:tcW w:w="814" w:type="dxa"/>
          </w:tcPr>
          <w:p w14:paraId="1167C8C7"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37.</w:t>
            </w:r>
          </w:p>
        </w:tc>
        <w:tc>
          <w:tcPr>
            <w:tcW w:w="12016" w:type="dxa"/>
          </w:tcPr>
          <w:p w14:paraId="558E3184"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成功的发展议程项目提案用工具</w:t>
            </w:r>
          </w:p>
        </w:tc>
      </w:tr>
      <w:tr w:rsidR="00431B87" w14:paraId="0C5BFFFC" w14:textId="77777777">
        <w:tc>
          <w:tcPr>
            <w:tcW w:w="814" w:type="dxa"/>
          </w:tcPr>
          <w:p w14:paraId="02FC9C1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38.</w:t>
            </w:r>
          </w:p>
        </w:tc>
        <w:tc>
          <w:tcPr>
            <w:tcW w:w="12016" w:type="dxa"/>
          </w:tcPr>
          <w:p w14:paraId="2FFCB29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加大女性在创新创业方面的作用、鼓励发展中国家女性运用知识产权制度</w:t>
            </w:r>
          </w:p>
        </w:tc>
      </w:tr>
      <w:tr w:rsidR="00431B87" w14:paraId="15BA7C28" w14:textId="77777777">
        <w:tc>
          <w:tcPr>
            <w:tcW w:w="814" w:type="dxa"/>
          </w:tcPr>
          <w:p w14:paraId="407828B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39.</w:t>
            </w:r>
          </w:p>
        </w:tc>
        <w:tc>
          <w:tcPr>
            <w:tcW w:w="12016" w:type="dxa"/>
          </w:tcPr>
          <w:p w14:paraId="5CBE9081"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秘鲁及其他发展中国家的知识产权与美食旅游业：通过知识产权促进美食旅游业发展</w:t>
            </w:r>
          </w:p>
        </w:tc>
      </w:tr>
      <w:tr w:rsidR="00431B87" w14:paraId="6407AE38" w14:textId="77777777">
        <w:tc>
          <w:tcPr>
            <w:tcW w:w="814" w:type="dxa"/>
          </w:tcPr>
          <w:p w14:paraId="2E39D57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40.</w:t>
            </w:r>
          </w:p>
        </w:tc>
        <w:tc>
          <w:tcPr>
            <w:tcW w:w="12016" w:type="dxa"/>
          </w:tcPr>
          <w:p w14:paraId="7BBEDBEB"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版权与数字环境中的内容分发</w:t>
            </w:r>
          </w:p>
        </w:tc>
      </w:tr>
      <w:tr w:rsidR="00431B87" w14:paraId="194AF65B" w14:textId="77777777">
        <w:tc>
          <w:tcPr>
            <w:tcW w:w="814" w:type="dxa"/>
          </w:tcPr>
          <w:p w14:paraId="15B3914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szCs w:val="22"/>
              </w:rPr>
              <w:t>4</w:t>
            </w:r>
            <w:r w:rsidRPr="005429B3">
              <w:rPr>
                <w:rFonts w:asciiTheme="minorEastAsia" w:eastAsiaTheme="minorEastAsia" w:hAnsiTheme="minorEastAsia" w:hint="eastAsia"/>
                <w:szCs w:val="22"/>
              </w:rPr>
              <w:t>1.</w:t>
            </w:r>
          </w:p>
        </w:tc>
        <w:tc>
          <w:tcPr>
            <w:tcW w:w="12016" w:type="dxa"/>
          </w:tcPr>
          <w:p w14:paraId="24D84E9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bCs/>
                <w:szCs w:val="22"/>
                <w:lang w:eastAsia="zh-CN"/>
              </w:rPr>
              <w:t>识别和运用公有领域的发明</w:t>
            </w:r>
          </w:p>
        </w:tc>
      </w:tr>
      <w:tr w:rsidR="00431B87" w14:paraId="5FC0704A" w14:textId="77777777">
        <w:tc>
          <w:tcPr>
            <w:tcW w:w="814" w:type="dxa"/>
          </w:tcPr>
          <w:p w14:paraId="6BD9C730"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szCs w:val="22"/>
              </w:rPr>
              <w:t>4</w:t>
            </w:r>
            <w:r w:rsidRPr="005429B3">
              <w:rPr>
                <w:rFonts w:asciiTheme="minorEastAsia" w:eastAsiaTheme="minorEastAsia" w:hAnsiTheme="minorEastAsia" w:hint="eastAsia"/>
                <w:szCs w:val="22"/>
              </w:rPr>
              <w:t>2.</w:t>
            </w:r>
          </w:p>
        </w:tc>
        <w:tc>
          <w:tcPr>
            <w:tcW w:w="12016" w:type="dxa"/>
          </w:tcPr>
          <w:p w14:paraId="1CBB7D3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将当地企业集体商标注册作为跨领域经济发展问题</w:t>
            </w:r>
          </w:p>
        </w:tc>
      </w:tr>
      <w:tr w:rsidR="00431B87" w14:paraId="035E17D2" w14:textId="77777777">
        <w:tc>
          <w:tcPr>
            <w:tcW w:w="814" w:type="dxa"/>
          </w:tcPr>
          <w:p w14:paraId="74A0ACA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lastRenderedPageBreak/>
              <w:t>43.</w:t>
            </w:r>
          </w:p>
        </w:tc>
        <w:tc>
          <w:tcPr>
            <w:tcW w:w="12016" w:type="dxa"/>
          </w:tcPr>
          <w:p w14:paraId="530BB651"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bCs/>
                <w:szCs w:val="22"/>
                <w:lang w:eastAsia="zh-CN"/>
              </w:rPr>
              <w:t>加强软件部门运用知识产权开发移动应用程序——第二阶段</w:t>
            </w:r>
          </w:p>
        </w:tc>
      </w:tr>
      <w:tr w:rsidR="00431B87" w14:paraId="7DA67A99" w14:textId="77777777">
        <w:tc>
          <w:tcPr>
            <w:tcW w:w="814" w:type="dxa"/>
          </w:tcPr>
          <w:p w14:paraId="4BC49753"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hint="eastAsia"/>
                <w:szCs w:val="22"/>
              </w:rPr>
              <w:t>44.</w:t>
            </w:r>
          </w:p>
        </w:tc>
        <w:tc>
          <w:tcPr>
            <w:tcW w:w="12016" w:type="dxa"/>
          </w:tcPr>
          <w:p w14:paraId="4FEE224B"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发展布基纳法索和西非经济货币联盟（西非经货联）所有其他国家音乐领域和新音乐经济模式</w:t>
            </w:r>
          </w:p>
        </w:tc>
      </w:tr>
      <w:tr w:rsidR="00431B87" w14:paraId="61591D56" w14:textId="77777777">
        <w:tc>
          <w:tcPr>
            <w:tcW w:w="12830" w:type="dxa"/>
            <w:gridSpan w:val="2"/>
          </w:tcPr>
          <w:p w14:paraId="76BA3A3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Pr>
                <w:rFonts w:ascii="KaiTi" w:eastAsia="KaiTi" w:hAnsi="KaiTi" w:hint="eastAsia"/>
                <w:b/>
                <w:iCs/>
                <w:szCs w:val="22"/>
                <w:lang w:eastAsia="zh-CN"/>
              </w:rPr>
              <w:t>截至2025年12月仍在实施的发展议程项目（</w:t>
            </w:r>
            <w:r>
              <w:rPr>
                <w:rFonts w:ascii="KaiTi" w:eastAsia="KaiTi" w:hAnsi="KaiTi"/>
                <w:b/>
                <w:iCs/>
                <w:szCs w:val="22"/>
                <w:lang w:eastAsia="zh-CN"/>
              </w:rPr>
              <w:t>1</w:t>
            </w:r>
            <w:r>
              <w:rPr>
                <w:rFonts w:ascii="KaiTi" w:eastAsia="KaiTi" w:hAnsi="KaiTi" w:hint="eastAsia"/>
                <w:b/>
                <w:iCs/>
                <w:szCs w:val="22"/>
                <w:lang w:eastAsia="zh-CN"/>
              </w:rPr>
              <w:t>8个）</w:t>
            </w:r>
          </w:p>
        </w:tc>
      </w:tr>
      <w:tr w:rsidR="00431B87" w14:paraId="3AC0B995" w14:textId="77777777">
        <w:tc>
          <w:tcPr>
            <w:tcW w:w="814" w:type="dxa"/>
          </w:tcPr>
          <w:p w14:paraId="32C74ABA"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szCs w:val="22"/>
              </w:rPr>
              <w:t>1</w:t>
            </w:r>
            <w:r w:rsidRPr="005429B3">
              <w:rPr>
                <w:rFonts w:asciiTheme="minorEastAsia" w:eastAsiaTheme="minorEastAsia" w:hAnsiTheme="minorEastAsia" w:hint="eastAsia"/>
                <w:szCs w:val="22"/>
              </w:rPr>
              <w:t>.</w:t>
            </w:r>
          </w:p>
        </w:tc>
        <w:tc>
          <w:tcPr>
            <w:tcW w:w="12016" w:type="dxa"/>
          </w:tcPr>
          <w:p w14:paraId="228A9D49"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推动发展中国家的创意产业在数字时代运用知识产权</w:t>
            </w:r>
          </w:p>
        </w:tc>
      </w:tr>
      <w:tr w:rsidR="00431B87" w14:paraId="375976A5" w14:textId="77777777">
        <w:tc>
          <w:tcPr>
            <w:tcW w:w="814" w:type="dxa"/>
          </w:tcPr>
          <w:p w14:paraId="0E9C6E9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szCs w:val="22"/>
              </w:rPr>
              <w:t>2</w:t>
            </w:r>
            <w:r w:rsidRPr="005429B3">
              <w:rPr>
                <w:rFonts w:asciiTheme="minorEastAsia" w:eastAsiaTheme="minorEastAsia" w:hAnsiTheme="minorEastAsia" w:hint="eastAsia"/>
                <w:szCs w:val="22"/>
              </w:rPr>
              <w:t>.</w:t>
            </w:r>
          </w:p>
        </w:tc>
        <w:tc>
          <w:tcPr>
            <w:tcW w:w="12016" w:type="dxa"/>
          </w:tcPr>
          <w:p w14:paraId="224B21B9"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系统化统计数据并制定和实施对采用知识产权制度的影响进行评估的方法</w:t>
            </w:r>
          </w:p>
        </w:tc>
      </w:tr>
      <w:tr w:rsidR="00431B87" w14:paraId="4F4C373F" w14:textId="77777777">
        <w:tc>
          <w:tcPr>
            <w:tcW w:w="814" w:type="dxa"/>
          </w:tcPr>
          <w:p w14:paraId="7E2979DF"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szCs w:val="22"/>
              </w:rPr>
              <w:t>3</w:t>
            </w:r>
            <w:r w:rsidRPr="005429B3">
              <w:rPr>
                <w:rFonts w:asciiTheme="minorEastAsia" w:eastAsiaTheme="minorEastAsia" w:hAnsiTheme="minorEastAsia" w:hint="eastAsia"/>
                <w:szCs w:val="22"/>
              </w:rPr>
              <w:t>.</w:t>
            </w:r>
          </w:p>
        </w:tc>
        <w:tc>
          <w:tcPr>
            <w:tcW w:w="12016" w:type="dxa"/>
          </w:tcPr>
          <w:p w14:paraId="1835495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通过知识产权增强小企业能力：制定在注册后阶段为地理标志或集体商标提供支持的战略</w:t>
            </w:r>
          </w:p>
        </w:tc>
      </w:tr>
      <w:tr w:rsidR="00431B87" w14:paraId="48F60576" w14:textId="77777777">
        <w:tc>
          <w:tcPr>
            <w:tcW w:w="814" w:type="dxa"/>
          </w:tcPr>
          <w:p w14:paraId="39F04A2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szCs w:val="22"/>
              </w:rPr>
              <w:t>4</w:t>
            </w:r>
            <w:r w:rsidRPr="005429B3">
              <w:rPr>
                <w:rFonts w:asciiTheme="minorEastAsia" w:eastAsiaTheme="minorEastAsia" w:hAnsiTheme="minorEastAsia" w:hint="eastAsia"/>
                <w:szCs w:val="22"/>
              </w:rPr>
              <w:t>.</w:t>
            </w:r>
          </w:p>
        </w:tc>
        <w:tc>
          <w:tcPr>
            <w:tcW w:w="12016" w:type="dxa"/>
          </w:tcPr>
          <w:p w14:paraId="52595A9C"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通过创新和知识产权减少与工作有关的事故和职业病</w:t>
            </w:r>
          </w:p>
        </w:tc>
      </w:tr>
      <w:tr w:rsidR="00431B87" w14:paraId="41FE85AE" w14:textId="77777777">
        <w:tc>
          <w:tcPr>
            <w:tcW w:w="814" w:type="dxa"/>
          </w:tcPr>
          <w:p w14:paraId="213C6433"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szCs w:val="22"/>
              </w:rPr>
              <w:t>5</w:t>
            </w:r>
            <w:r w:rsidRPr="005429B3">
              <w:rPr>
                <w:rFonts w:asciiTheme="minorEastAsia" w:eastAsiaTheme="minorEastAsia" w:hAnsiTheme="minorEastAsia" w:hint="eastAsia"/>
                <w:szCs w:val="22"/>
              </w:rPr>
              <w:t>.</w:t>
            </w:r>
          </w:p>
        </w:tc>
        <w:tc>
          <w:tcPr>
            <w:tcW w:w="12016" w:type="dxa"/>
          </w:tcPr>
          <w:p w14:paraId="24DCB45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秘鲁及其他发展中国家的知识产权和美食旅游业：通过知识产权促进美食旅游业发展——第二阶段</w:t>
            </w:r>
          </w:p>
        </w:tc>
      </w:tr>
      <w:tr w:rsidR="00431B87" w14:paraId="7A0E8478" w14:textId="77777777">
        <w:tc>
          <w:tcPr>
            <w:tcW w:w="814" w:type="dxa"/>
          </w:tcPr>
          <w:p w14:paraId="5C5B408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6.</w:t>
            </w:r>
          </w:p>
        </w:tc>
        <w:tc>
          <w:tcPr>
            <w:tcW w:w="12016" w:type="dxa"/>
          </w:tcPr>
          <w:p w14:paraId="33C72621"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知识产权和创新合作为技术转让奠定基础并为市场带来研发成果</w:t>
            </w:r>
          </w:p>
        </w:tc>
      </w:tr>
      <w:tr w:rsidR="00431B87" w14:paraId="2E6D72D3" w14:textId="77777777">
        <w:tc>
          <w:tcPr>
            <w:tcW w:w="814" w:type="dxa"/>
          </w:tcPr>
          <w:p w14:paraId="19FCF08C"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7.</w:t>
            </w:r>
          </w:p>
        </w:tc>
        <w:tc>
          <w:tcPr>
            <w:tcW w:w="12016" w:type="dxa"/>
          </w:tcPr>
          <w:p w14:paraId="17A4F591"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用文本和数据挖掘（TDM）支持非洲高校和其他研究型机构进行研究和创新</w:t>
            </w:r>
          </w:p>
        </w:tc>
      </w:tr>
      <w:tr w:rsidR="00431B87" w14:paraId="4FE7394C" w14:textId="77777777">
        <w:tc>
          <w:tcPr>
            <w:tcW w:w="814" w:type="dxa"/>
          </w:tcPr>
          <w:p w14:paraId="37DAD681"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8.</w:t>
            </w:r>
          </w:p>
        </w:tc>
        <w:tc>
          <w:tcPr>
            <w:tcW w:w="12016" w:type="dxa"/>
          </w:tcPr>
          <w:p w14:paraId="6163E223"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为青年（K-12）赋能以便为更美好未来而创新</w:t>
            </w:r>
          </w:p>
        </w:tc>
      </w:tr>
      <w:tr w:rsidR="00431B87" w14:paraId="010E5AB4" w14:textId="77777777">
        <w:tc>
          <w:tcPr>
            <w:tcW w:w="814" w:type="dxa"/>
          </w:tcPr>
          <w:p w14:paraId="748DF79E"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9.</w:t>
            </w:r>
          </w:p>
        </w:tc>
        <w:tc>
          <w:tcPr>
            <w:tcW w:w="12016" w:type="dxa"/>
          </w:tcPr>
          <w:p w14:paraId="05614E88"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bCs/>
                <w:szCs w:val="22"/>
                <w:lang w:eastAsia="zh-CN"/>
              </w:rPr>
              <w:t>制定战略和工具以解决非洲数字市场的在线版权盗版问题</w:t>
            </w:r>
          </w:p>
        </w:tc>
      </w:tr>
      <w:tr w:rsidR="00431B87" w14:paraId="06D841B9" w14:textId="77777777">
        <w:tc>
          <w:tcPr>
            <w:tcW w:w="814" w:type="dxa"/>
          </w:tcPr>
          <w:p w14:paraId="1EBA4DB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10.</w:t>
            </w:r>
          </w:p>
        </w:tc>
        <w:tc>
          <w:tcPr>
            <w:tcW w:w="12016" w:type="dxa"/>
          </w:tcPr>
          <w:p w14:paraId="6C43F9EF"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版权与数字环境中的内容分发项目——第二阶段</w:t>
            </w:r>
          </w:p>
        </w:tc>
      </w:tr>
      <w:tr w:rsidR="00431B87" w14:paraId="34604306" w14:textId="77777777">
        <w:tc>
          <w:tcPr>
            <w:tcW w:w="814" w:type="dxa"/>
          </w:tcPr>
          <w:p w14:paraId="315E03B1"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11.</w:t>
            </w:r>
          </w:p>
        </w:tc>
        <w:tc>
          <w:tcPr>
            <w:tcW w:w="12016" w:type="dxa"/>
          </w:tcPr>
          <w:p w14:paraId="7EC05A97"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知识产权与释放非农业地理标志潜力以为当地社区赋能，促进当地艺术和传统的保存或复兴</w:t>
            </w:r>
          </w:p>
        </w:tc>
      </w:tr>
      <w:tr w:rsidR="00431B87" w14:paraId="72CAF164" w14:textId="77777777">
        <w:tc>
          <w:tcPr>
            <w:tcW w:w="814" w:type="dxa"/>
          </w:tcPr>
          <w:p w14:paraId="6BF813DF"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szCs w:val="22"/>
              </w:rPr>
              <w:t>12.</w:t>
            </w:r>
          </w:p>
        </w:tc>
        <w:tc>
          <w:tcPr>
            <w:tcW w:w="12016" w:type="dxa"/>
          </w:tcPr>
          <w:p w14:paraId="271F31EC" w14:textId="2A990F59" w:rsidR="00431B87" w:rsidRPr="005429B3" w:rsidRDefault="005E4F02"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提升各国知识产权局在危机时期的应对能力</w:t>
            </w:r>
          </w:p>
        </w:tc>
      </w:tr>
      <w:tr w:rsidR="00431B87" w14:paraId="38314758" w14:textId="77777777">
        <w:tc>
          <w:tcPr>
            <w:tcW w:w="814" w:type="dxa"/>
          </w:tcPr>
          <w:p w14:paraId="0C95B66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lastRenderedPageBreak/>
              <w:t>13.</w:t>
            </w:r>
          </w:p>
        </w:tc>
        <w:tc>
          <w:tcPr>
            <w:tcW w:w="12016" w:type="dxa"/>
          </w:tcPr>
          <w:p w14:paraId="668284E6"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bCs/>
                <w:szCs w:val="22"/>
                <w:lang w:eastAsia="zh-CN"/>
              </w:rPr>
              <w:t>加强艺术及创意学术机构的知识产权教育能力以培养创造力</w:t>
            </w:r>
          </w:p>
        </w:tc>
      </w:tr>
      <w:tr w:rsidR="00431B87" w14:paraId="3159A3D9" w14:textId="77777777" w:rsidTr="00DF5E0B">
        <w:tc>
          <w:tcPr>
            <w:tcW w:w="814" w:type="dxa"/>
          </w:tcPr>
          <w:p w14:paraId="558AC200"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rPr>
            </w:pPr>
            <w:r w:rsidRPr="005429B3">
              <w:rPr>
                <w:rFonts w:asciiTheme="minorEastAsia" w:eastAsiaTheme="minorEastAsia" w:hAnsiTheme="minorEastAsia" w:hint="eastAsia"/>
                <w:szCs w:val="22"/>
              </w:rPr>
              <w:t>14.</w:t>
            </w:r>
          </w:p>
        </w:tc>
        <w:tc>
          <w:tcPr>
            <w:tcW w:w="12016" w:type="dxa"/>
          </w:tcPr>
          <w:p w14:paraId="47415B55"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bCs/>
                <w:szCs w:val="22"/>
                <w:lang w:eastAsia="zh-CN"/>
              </w:rPr>
            </w:pPr>
            <w:r w:rsidRPr="005429B3">
              <w:rPr>
                <w:rFonts w:asciiTheme="minorEastAsia" w:eastAsiaTheme="minorEastAsia" w:hAnsiTheme="minorEastAsia" w:hint="eastAsia"/>
                <w:szCs w:val="22"/>
                <w:lang w:eastAsia="zh-CN"/>
              </w:rPr>
              <w:t>通过整体发展方法保持和加强集体商标作为经济、文化和社会发展工具的作用</w:t>
            </w:r>
          </w:p>
        </w:tc>
      </w:tr>
      <w:tr w:rsidR="00431B87" w14:paraId="3A996320" w14:textId="77777777" w:rsidTr="00DF5E0B">
        <w:tc>
          <w:tcPr>
            <w:tcW w:w="814" w:type="dxa"/>
          </w:tcPr>
          <w:p w14:paraId="56EF78BF"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hint="eastAsia"/>
                <w:szCs w:val="22"/>
              </w:rPr>
              <w:t>15</w:t>
            </w:r>
            <w:r w:rsidRPr="005429B3">
              <w:rPr>
                <w:rFonts w:asciiTheme="minorEastAsia" w:eastAsiaTheme="minorEastAsia" w:hAnsiTheme="minorEastAsia"/>
                <w:szCs w:val="22"/>
              </w:rPr>
              <w:t>.</w:t>
            </w:r>
          </w:p>
        </w:tc>
        <w:tc>
          <w:tcPr>
            <w:tcW w:w="12016" w:type="dxa"/>
          </w:tcPr>
          <w:p w14:paraId="3BF82B14"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在版权局实施替代性争议解决服务</w:t>
            </w:r>
          </w:p>
        </w:tc>
      </w:tr>
      <w:tr w:rsidR="00431B87" w14:paraId="07CAF35B" w14:textId="77777777" w:rsidTr="00DF5E0B">
        <w:tc>
          <w:tcPr>
            <w:tcW w:w="814" w:type="dxa"/>
          </w:tcPr>
          <w:p w14:paraId="297C99B2"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hint="eastAsia"/>
                <w:szCs w:val="22"/>
              </w:rPr>
              <w:t>16</w:t>
            </w:r>
            <w:r w:rsidRPr="005429B3">
              <w:rPr>
                <w:rFonts w:asciiTheme="minorEastAsia" w:eastAsiaTheme="minorEastAsia" w:hAnsiTheme="minorEastAsia"/>
                <w:szCs w:val="22"/>
              </w:rPr>
              <w:t>.</w:t>
            </w:r>
          </w:p>
        </w:tc>
        <w:tc>
          <w:tcPr>
            <w:tcW w:w="12016" w:type="dxa"/>
          </w:tcPr>
          <w:p w14:paraId="2C20F7B0"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在产权组织设立国家知识产权战略展望和资源中心</w:t>
            </w:r>
          </w:p>
        </w:tc>
      </w:tr>
      <w:tr w:rsidR="00431B87" w14:paraId="61BA87A2" w14:textId="77777777" w:rsidTr="00DF5E0B">
        <w:tc>
          <w:tcPr>
            <w:tcW w:w="814" w:type="dxa"/>
          </w:tcPr>
          <w:p w14:paraId="0FE6AA6D"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hint="eastAsia"/>
                <w:szCs w:val="22"/>
              </w:rPr>
              <w:t>17</w:t>
            </w:r>
            <w:r w:rsidRPr="005429B3">
              <w:rPr>
                <w:rFonts w:asciiTheme="minorEastAsia" w:eastAsiaTheme="minorEastAsia" w:hAnsiTheme="minorEastAsia"/>
                <w:szCs w:val="22"/>
              </w:rPr>
              <w:t>.</w:t>
            </w:r>
          </w:p>
        </w:tc>
        <w:tc>
          <w:tcPr>
            <w:tcW w:w="12016" w:type="dxa"/>
          </w:tcPr>
          <w:p w14:paraId="1F24CC33"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在音乐流媒体时代为青年葡语音乐家赋能</w:t>
            </w:r>
          </w:p>
        </w:tc>
      </w:tr>
      <w:tr w:rsidR="00431B87" w14:paraId="725F5CBE" w14:textId="77777777" w:rsidTr="00DF5E0B">
        <w:tc>
          <w:tcPr>
            <w:tcW w:w="814" w:type="dxa"/>
          </w:tcPr>
          <w:p w14:paraId="4BF23A27"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hint="eastAsia"/>
                <w:szCs w:val="22"/>
              </w:rPr>
              <w:t>18</w:t>
            </w:r>
            <w:r w:rsidRPr="005429B3">
              <w:rPr>
                <w:rFonts w:asciiTheme="minorEastAsia" w:eastAsiaTheme="minorEastAsia" w:hAnsiTheme="minorEastAsia"/>
                <w:szCs w:val="22"/>
              </w:rPr>
              <w:t>.</w:t>
            </w:r>
          </w:p>
        </w:tc>
        <w:tc>
          <w:tcPr>
            <w:tcW w:w="12016" w:type="dxa"/>
          </w:tcPr>
          <w:p w14:paraId="26ADBE04"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为知识产权审查员赋能和庆祝</w:t>
            </w:r>
          </w:p>
        </w:tc>
      </w:tr>
      <w:tr w:rsidR="00431B87" w14:paraId="76808F7D" w14:textId="77777777" w:rsidTr="00DF5E0B">
        <w:tc>
          <w:tcPr>
            <w:tcW w:w="12830" w:type="dxa"/>
            <w:gridSpan w:val="2"/>
          </w:tcPr>
          <w:p w14:paraId="4F75D531"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Pr>
                <w:rFonts w:ascii="KaiTi" w:eastAsia="KaiTi" w:hAnsi="KaiTi" w:hint="eastAsia"/>
                <w:b/>
                <w:iCs/>
                <w:szCs w:val="22"/>
                <w:lang w:eastAsia="zh-CN"/>
              </w:rPr>
              <w:t>2025年批准的发展议程项目（2个）</w:t>
            </w:r>
          </w:p>
        </w:tc>
      </w:tr>
      <w:tr w:rsidR="00431B87" w14:paraId="1BE7104A" w14:textId="77777777" w:rsidTr="00DF5E0B">
        <w:tc>
          <w:tcPr>
            <w:tcW w:w="814" w:type="dxa"/>
          </w:tcPr>
          <w:p w14:paraId="3D0DB4AF"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hint="eastAsia"/>
                <w:szCs w:val="22"/>
              </w:rPr>
              <w:t>1.</w:t>
            </w:r>
          </w:p>
        </w:tc>
        <w:tc>
          <w:tcPr>
            <w:tcW w:w="12016" w:type="dxa"/>
          </w:tcPr>
          <w:p w14:paraId="51D9643B"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通过知识产权促进节庆旅游业发展</w:t>
            </w:r>
          </w:p>
        </w:tc>
      </w:tr>
      <w:tr w:rsidR="00431B87" w14:paraId="635313C6" w14:textId="77777777" w:rsidTr="00DF5E0B">
        <w:tc>
          <w:tcPr>
            <w:tcW w:w="814" w:type="dxa"/>
          </w:tcPr>
          <w:p w14:paraId="0A68AD18"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rPr>
            </w:pPr>
            <w:r w:rsidRPr="005429B3">
              <w:rPr>
                <w:rFonts w:asciiTheme="minorEastAsia" w:eastAsiaTheme="minorEastAsia" w:hAnsiTheme="minorEastAsia" w:hint="eastAsia"/>
                <w:szCs w:val="22"/>
              </w:rPr>
              <w:t>2.</w:t>
            </w:r>
          </w:p>
        </w:tc>
        <w:tc>
          <w:tcPr>
            <w:tcW w:w="12016" w:type="dxa"/>
          </w:tcPr>
          <w:p w14:paraId="6CC52CC3" w14:textId="77777777" w:rsidR="00431B87" w:rsidRPr="005429B3" w:rsidRDefault="007C0FFF" w:rsidP="00DF5E0B">
            <w:pPr>
              <w:spacing w:beforeLines="50" w:before="120" w:afterLines="50" w:after="120" w:line="340" w:lineRule="atLeast"/>
              <w:outlineLvl w:val="0"/>
              <w:rPr>
                <w:rFonts w:asciiTheme="minorEastAsia" w:eastAsiaTheme="minorEastAsia" w:hAnsiTheme="minorEastAsia"/>
                <w:szCs w:val="22"/>
                <w:lang w:eastAsia="zh-CN"/>
              </w:rPr>
            </w:pPr>
            <w:r w:rsidRPr="005429B3">
              <w:rPr>
                <w:rFonts w:asciiTheme="minorEastAsia" w:eastAsiaTheme="minorEastAsia" w:hAnsiTheme="minorEastAsia" w:hint="eastAsia"/>
                <w:szCs w:val="22"/>
                <w:lang w:eastAsia="zh-CN"/>
              </w:rPr>
              <w:t>通过知识产权加强非洲国家的体育发展</w:t>
            </w:r>
          </w:p>
        </w:tc>
      </w:tr>
    </w:tbl>
    <w:p w14:paraId="3A3A2CAE" w14:textId="5C8CC726" w:rsidR="00431B87" w:rsidRDefault="007C0FFF" w:rsidP="00DF5E0B">
      <w:pPr>
        <w:pStyle w:val="ListParagraph"/>
        <w:spacing w:before="720" w:afterLines="50" w:after="120" w:line="340" w:lineRule="atLeast"/>
        <w:ind w:left="9072"/>
        <w:contextualSpacing w:val="0"/>
      </w:pPr>
      <w:r>
        <w:rPr>
          <w:rFonts w:ascii="KaiTi" w:eastAsia="KaiTi" w:hAnsi="KaiTi"/>
        </w:rPr>
        <w:t>[附件</w:t>
      </w:r>
      <w:r>
        <w:rPr>
          <w:rFonts w:ascii="KaiTi" w:eastAsia="KaiTi" w:hAnsi="KaiTi" w:hint="eastAsia"/>
        </w:rPr>
        <w:t>二</w:t>
      </w:r>
      <w:r>
        <w:rPr>
          <w:rFonts w:ascii="KaiTi" w:eastAsia="KaiTi" w:hAnsi="KaiTi"/>
        </w:rPr>
        <w:t>和文件</w:t>
      </w:r>
      <w:r>
        <w:rPr>
          <w:rFonts w:ascii="KaiTi" w:eastAsia="KaiTi" w:hAnsi="KaiTi" w:hint="eastAsia"/>
        </w:rPr>
        <w:t>完</w:t>
      </w:r>
      <w:r>
        <w:rPr>
          <w:rFonts w:ascii="KaiTi" w:eastAsia="KaiTi" w:hAnsi="KaiTi"/>
        </w:rPr>
        <w:t>]</w:t>
      </w:r>
    </w:p>
    <w:sectPr w:rsidR="00431B87" w:rsidSect="008838C9">
      <w:headerReference w:type="even" r:id="rId91"/>
      <w:headerReference w:type="default" r:id="rId92"/>
      <w:footerReference w:type="even" r:id="rId93"/>
      <w:footerReference w:type="default" r:id="rId94"/>
      <w:headerReference w:type="first" r:id="rId95"/>
      <w:footerReference w:type="first" r:id="rId96"/>
      <w:endnotePr>
        <w:numFmt w:val="decimal"/>
      </w:endnotePr>
      <w:pgSz w:w="16840" w:h="11907" w:orient="landscape"/>
      <w:pgMar w:top="1418" w:right="567" w:bottom="1134" w:left="1418" w:header="510" w:footer="1021" w:gutter="0"/>
      <w:pgNumType w:start="1"/>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E29AEB" w14:textId="77777777" w:rsidR="00E6027C" w:rsidRDefault="00E6027C">
      <w:pPr>
        <w:spacing w:after="0" w:line="240" w:lineRule="auto"/>
      </w:pPr>
      <w:r>
        <w:separator/>
      </w:r>
    </w:p>
  </w:endnote>
  <w:endnote w:type="continuationSeparator" w:id="0">
    <w:p w14:paraId="782ED7F0" w14:textId="77777777" w:rsidR="00E6027C" w:rsidRDefault="00E6027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imSun">
    <w:altName w:val="宋体"/>
    <w:panose1 w:val="02010600030101010101"/>
    <w:charset w:val="86"/>
    <w:family w:val="auto"/>
    <w:pitch w:val="variable"/>
    <w:sig w:usb0="00000203" w:usb1="288F0000" w:usb2="00000016" w:usb3="00000000" w:csb0="00040001"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imHei">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KaiTi">
    <w:charset w:val="86"/>
    <w:family w:val="modern"/>
    <w:pitch w:val="fixed"/>
    <w:sig w:usb0="800002BF" w:usb1="38CF7CFA" w:usb2="00000016" w:usb3="00000000" w:csb0="00040001" w:csb1="00000000"/>
  </w:font>
  <w:font w:name="STKaiti">
    <w:panose1 w:val="02010600040101010101"/>
    <w:charset w:val="86"/>
    <w:family w:val="auto"/>
    <w:pitch w:val="variable"/>
    <w:sig w:usb0="00000287" w:usb1="080F0000" w:usb2="00000010" w:usb3="00000000" w:csb0="0004009F" w:csb1="00000000"/>
  </w:font>
  <w:font w:name="Aptos">
    <w:charset w:val="00"/>
    <w:family w:val="swiss"/>
    <w:pitch w:val="variable"/>
    <w:sig w:usb0="20000287" w:usb1="00000003" w:usb2="00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1DD2CA" w14:textId="77777777" w:rsidR="00431B87" w:rsidRPr="00B24563" w:rsidRDefault="00431B87">
    <w:pPr>
      <w:pStyle w:val="Footer"/>
      <w:rPr>
        <w:rFonts w:ascii="SimSun" w:hAnsi="SimSun"/>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329F62" w14:textId="77777777" w:rsidR="00431B87" w:rsidRPr="00B24563" w:rsidRDefault="00431B87">
    <w:pPr>
      <w:pStyle w:val="Footer"/>
      <w:rPr>
        <w:rFonts w:ascii="SimSun" w:hAnsi="SimSun"/>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D0987B" w14:textId="77777777" w:rsidR="00431B87" w:rsidRPr="00B24563" w:rsidRDefault="00431B87">
    <w:pPr>
      <w:pStyle w:val="Footer"/>
      <w:rPr>
        <w:rFonts w:ascii="SimSun" w:hAnsi="SimSun"/>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87A5D9" w14:textId="77777777" w:rsidR="00E6027C" w:rsidRDefault="00E6027C">
      <w:pPr>
        <w:spacing w:after="0" w:line="240" w:lineRule="auto"/>
      </w:pPr>
      <w:r>
        <w:separator/>
      </w:r>
    </w:p>
  </w:footnote>
  <w:footnote w:type="continuationSeparator" w:id="0">
    <w:p w14:paraId="30EC486D" w14:textId="77777777" w:rsidR="00E6027C" w:rsidRDefault="00E6027C">
      <w:pPr>
        <w:spacing w:after="0" w:line="240" w:lineRule="auto"/>
      </w:pPr>
      <w:r>
        <w:continuationSeparator/>
      </w:r>
    </w:p>
  </w:footnote>
  <w:footnote w:id="1">
    <w:p w14:paraId="6578E67E" w14:textId="24989762"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该区域会议是在</w:t>
      </w:r>
      <w:r w:rsidRPr="00C7459A">
        <w:rPr>
          <w:rFonts w:ascii="SimSun" w:hAnsi="SimSun"/>
          <w:iCs/>
          <w:szCs w:val="18"/>
        </w:rPr>
        <w:t>日本信托基金的资助下，与阿曼商业、工业和投资促进部（MOCIIP）合作</w:t>
      </w:r>
      <w:r w:rsidRPr="00C7459A">
        <w:rPr>
          <w:rFonts w:ascii="SimSun" w:hAnsi="SimSun"/>
          <w:szCs w:val="18"/>
        </w:rPr>
        <w:t>举办的，旨在审查各国TISC网络的发展进展情况，并交流经验和良好做法</w:t>
      </w:r>
      <w:r w:rsidRPr="00C7459A">
        <w:rPr>
          <w:rFonts w:ascii="SimSun" w:hAnsi="SimSun"/>
          <w:iCs/>
          <w:szCs w:val="18"/>
        </w:rPr>
        <w:t>。</w:t>
      </w:r>
    </w:p>
  </w:footnote>
  <w:footnote w:id="2">
    <w:p w14:paraId="6A2F6DCD" w14:textId="0CF44F77"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该区域会议是在日本信托基金的支持下，与汤加贸易和经济发展部知识产权局合作举办的，会议成果包括共同制定了《2026-2027年品牌推广行动计划》，并就结构化后续合作达成了协议。</w:t>
      </w:r>
    </w:p>
  </w:footnote>
  <w:footnote w:id="3">
    <w:p w14:paraId="38943F3E" w14:textId="139938F0"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在格林纳达召开的该区域论坛通过了《格林纳达行动计划》，该计划是迈向加勒比地区一体化创意生态系统的路线图。</w:t>
      </w:r>
    </w:p>
  </w:footnote>
  <w:footnote w:id="4">
    <w:p w14:paraId="2A4B0B56" w14:textId="782A0535"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该区域研讨会是与拉脱维亚共和国专利局合作举办的，来自爱沙尼亚、拉脱维亚、立陶宛、波兰和乌克兰的约50名法官参加了研讨会，交流经验并讨论知识产权和裁决方面的新动向。</w:t>
      </w:r>
    </w:p>
  </w:footnote>
  <w:footnote w:id="5">
    <w:p w14:paraId="1BFEA59B" w14:textId="7F16C107"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这份新的《2022-2031年行动纲领》承认科学、技术和创新，包括包容和有利的创新生态系统，对于实现可持续发展目标至关重要。</w:t>
      </w:r>
    </w:p>
  </w:footnote>
  <w:footnote w:id="6">
    <w:p w14:paraId="1323EA1A" w14:textId="26F836A3"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包括联合国六种正式语文（阿拉伯文、中文、英文、法文、俄文和西班牙文）。</w:t>
      </w:r>
    </w:p>
  </w:footnote>
  <w:footnote w:id="7">
    <w:p w14:paraId="63D8A329" w14:textId="1B54BFE4"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这项活动是与产权组织、韩国知识产权局（KIPO）、韩国发明促进协会（KIPA）和韩国科学技术高等研究院（KAIST）合作举办的。</w:t>
      </w:r>
    </w:p>
  </w:footnote>
  <w:footnote w:id="8">
    <w:p w14:paraId="08F8532F" w14:textId="02C58B79"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在这方面，为了便于讨论，已编写一份载有成员国提案的议题清单，并定期更新。欢迎成员国随时提交关于知识产权与发展相关议题的提案。该清单可参见</w:t>
      </w:r>
      <w:r w:rsidR="00431B87">
        <w:fldChar w:fldCharType="begin"/>
      </w:r>
      <w:r w:rsidR="00431B87">
        <w:instrText>HYPERLINK "https://www.wipo.int/export/sites/www/ip-development/en/agenda/docs/roster-of-topics-on-ip-and-development.pdf"</w:instrText>
      </w:r>
      <w:r w:rsidR="00431B87">
        <w:fldChar w:fldCharType="separate"/>
      </w:r>
      <w:r w:rsidR="00431B87" w:rsidRPr="00C7459A">
        <w:rPr>
          <w:rStyle w:val="Hyperlink"/>
          <w:rFonts w:ascii="SimSun" w:hAnsi="SimSun"/>
          <w:szCs w:val="18"/>
        </w:rPr>
        <w:t>议题清单</w:t>
      </w:r>
      <w:r w:rsidR="00431B87">
        <w:fldChar w:fldCharType="end"/>
      </w:r>
      <w:r w:rsidRPr="00C7459A">
        <w:rPr>
          <w:rFonts w:ascii="SimSun" w:hAnsi="SimSun"/>
        </w:rPr>
        <w:t>。</w:t>
      </w:r>
    </w:p>
  </w:footnote>
  <w:footnote w:id="9">
    <w:p w14:paraId="399BEC25" w14:textId="7B9C9118"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根据委员会在第二十六届和第三十届会议提出的要求。</w:t>
      </w:r>
    </w:p>
  </w:footnote>
  <w:footnote w:id="10">
    <w:p w14:paraId="2DBF1884" w14:textId="4077404D"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根据委员会在第六届会议上达成的一致意见，于2013年6月建立了该数据库</w:t>
      </w:r>
      <w:r w:rsidRPr="00C7459A">
        <w:rPr>
          <w:rFonts w:ascii="SimSun" w:hAnsi="SimSun"/>
        </w:rPr>
        <w:t>。</w:t>
      </w:r>
    </w:p>
  </w:footnote>
  <w:footnote w:id="11">
    <w:p w14:paraId="171C47F6" w14:textId="39EAAA1B"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IP-TAD提供产权组织开展的技术援助活动信息，受益国可能是发展中国家、最不发达国家，也可能是转型经济体。</w:t>
      </w:r>
    </w:p>
  </w:footnote>
  <w:footnote w:id="12">
    <w:p w14:paraId="33017133" w14:textId="7A8CA95E"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这些顾问不在产权组织总部或产权组织驻外办事处工作。</w:t>
      </w:r>
    </w:p>
  </w:footnote>
  <w:footnote w:id="13">
    <w:p w14:paraId="59607A48" w14:textId="014A7A02"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iCs/>
          <w:szCs w:val="18"/>
        </w:rPr>
        <w:t xml:space="preserve"> </w:t>
      </w:r>
      <w:r w:rsidR="00B96FC6">
        <w:rPr>
          <w:rFonts w:ascii="SimSun" w:hAnsi="SimSun"/>
          <w:iCs/>
          <w:szCs w:val="18"/>
        </w:rPr>
        <w:tab/>
      </w:r>
      <w:r w:rsidRPr="00C7459A">
        <w:rPr>
          <w:rFonts w:ascii="SimSun" w:hAnsi="SimSun"/>
          <w:iCs/>
          <w:szCs w:val="18"/>
        </w:rPr>
        <w:t>喀麦隆、冈比亚、伊朗伊斯兰共和国和突尼斯。</w:t>
      </w:r>
    </w:p>
  </w:footnote>
  <w:footnote w:id="14">
    <w:p w14:paraId="6540044E" w14:textId="21373FC6"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szCs w:val="22"/>
        </w:rPr>
        <w:t xml:space="preserve"> </w:t>
      </w:r>
      <w:r w:rsidR="00B96FC6">
        <w:rPr>
          <w:rFonts w:ascii="SimSun" w:hAnsi="SimSun"/>
          <w:szCs w:val="22"/>
        </w:rPr>
        <w:tab/>
      </w:r>
      <w:r w:rsidRPr="00C7459A">
        <w:rPr>
          <w:rFonts w:ascii="SimSun" w:hAnsi="SimSun"/>
          <w:szCs w:val="22"/>
        </w:rPr>
        <w:t>该项目支持多民族玻利维亚国、巴西、印度尼西亚、菲律宾和突尼斯的企业家和当地社区有效利用集体商标，加强市场定位和促进当地经济发展。</w:t>
      </w:r>
    </w:p>
  </w:footnote>
  <w:footnote w:id="15">
    <w:p w14:paraId="63F2109B" w14:textId="5F964660"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szCs w:val="22"/>
        </w:rPr>
        <w:t xml:space="preserve"> </w:t>
      </w:r>
      <w:r w:rsidR="00B96FC6">
        <w:rPr>
          <w:rFonts w:ascii="SimSun" w:hAnsi="SimSun"/>
          <w:szCs w:val="22"/>
        </w:rPr>
        <w:tab/>
      </w:r>
      <w:r w:rsidRPr="00C7459A">
        <w:rPr>
          <w:rFonts w:ascii="SimSun" w:hAnsi="SimSun"/>
          <w:szCs w:val="22"/>
        </w:rPr>
        <w:t>该项目与知识产权和创新生态系统部门共同实施。</w:t>
      </w:r>
    </w:p>
  </w:footnote>
  <w:footnote w:id="16">
    <w:p w14:paraId="5873F634" w14:textId="2316C61A"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非洲地区四个，亚洲和太平洋地区四个，拉丁美洲和加勒比地区三个，阿拉伯地区两个，以及欧洲/欧亚地区一个。</w:t>
      </w:r>
    </w:p>
  </w:footnote>
  <w:footnote w:id="17">
    <w:p w14:paraId="73B9184E" w14:textId="3BBAA0EC"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最高申请数量为13,335件，而最低数量为2,655件。</w:t>
      </w:r>
    </w:p>
  </w:footnote>
  <w:footnote w:id="18">
    <w:p w14:paraId="1EE66C5D" w14:textId="45319AC5"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rPr>
        <w:t xml:space="preserve"> </w:t>
      </w:r>
      <w:r w:rsidR="00B96FC6">
        <w:rPr>
          <w:rFonts w:ascii="SimSun" w:hAnsi="SimSun"/>
        </w:rPr>
        <w:tab/>
      </w:r>
      <w:r w:rsidRPr="00C7459A">
        <w:rPr>
          <w:rFonts w:ascii="SimSun" w:hAnsi="SimSun"/>
        </w:rPr>
        <w:t>通过</w:t>
      </w:r>
      <w:r w:rsidR="00431B87" w:rsidRPr="00C7459A">
        <w:rPr>
          <w:rFonts w:ascii="SimSun" w:hAnsi="SimSun"/>
        </w:rPr>
        <w:fldChar w:fldCharType="begin"/>
      </w:r>
      <w:r w:rsidR="00431B87" w:rsidRPr="00C7459A">
        <w:rPr>
          <w:rFonts w:ascii="SimSun" w:hAnsi="SimSun"/>
        </w:rPr>
        <w:instrText>HYPERLINK "https://www.wipo.int/export/sites/www/women-and-ip/en/docs/rn2023-1_ipgap.pdf"</w:instrText>
      </w:r>
      <w:r w:rsidR="00431B87" w:rsidRPr="00C7459A">
        <w:rPr>
          <w:rFonts w:ascii="SimSun" w:hAnsi="SimSun"/>
        </w:rPr>
      </w:r>
      <w:r w:rsidR="00431B87" w:rsidRPr="00C7459A">
        <w:rPr>
          <w:rFonts w:ascii="SimSun" w:hAnsi="SimSun"/>
        </w:rPr>
        <w:fldChar w:fldCharType="separate"/>
      </w:r>
      <w:r w:rsidR="00431B87" w:rsidRPr="00C7459A">
        <w:rPr>
          <w:rStyle w:val="Hyperlink"/>
          <w:rFonts w:ascii="SimSun" w:hAnsi="SimSun"/>
        </w:rPr>
        <w:t>知识产权和性别行动计划</w:t>
      </w:r>
      <w:r w:rsidR="00431B87" w:rsidRPr="00C7459A">
        <w:rPr>
          <w:rFonts w:ascii="SimSun" w:hAnsi="SimSun"/>
        </w:rPr>
        <w:fldChar w:fldCharType="end"/>
      </w:r>
      <w:r w:rsidRPr="00C7459A">
        <w:rPr>
          <w:rFonts w:ascii="SimSun" w:hAnsi="SimSun"/>
        </w:rPr>
        <w:t>（IPGAP）。</w:t>
      </w:r>
    </w:p>
  </w:footnote>
  <w:footnote w:id="19">
    <w:p w14:paraId="08D7E15D" w14:textId="306A403B"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rPr>
        <w:t xml:space="preserve"> </w:t>
      </w:r>
      <w:r w:rsidR="00B96FC6">
        <w:rPr>
          <w:rFonts w:ascii="SimSun" w:hAnsi="SimSun"/>
        </w:rPr>
        <w:tab/>
      </w:r>
      <w:r w:rsidRPr="00C7459A">
        <w:rPr>
          <w:rFonts w:ascii="SimSun" w:hAnsi="SimSun"/>
        </w:rPr>
        <w:t>包括一场关于</w:t>
      </w:r>
      <w:proofErr w:type="gramStart"/>
      <w:r w:rsidRPr="00C7459A">
        <w:rPr>
          <w:rFonts w:ascii="SimSun" w:hAnsi="SimSun"/>
        </w:rPr>
        <w:t>可专利</w:t>
      </w:r>
      <w:proofErr w:type="gramEnd"/>
      <w:r w:rsidRPr="00C7459A">
        <w:rPr>
          <w:rFonts w:ascii="SimSun" w:hAnsi="SimSun"/>
        </w:rPr>
        <w:t>性标准和人工智能发明领域的法律和政策选择的专家会议。</w:t>
      </w:r>
    </w:p>
  </w:footnote>
  <w:footnote w:id="20">
    <w:p w14:paraId="5CED5B64" w14:textId="772EF492"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三个来自非洲；两个来自亚洲和太平洋；一个来自阿拉伯地区；以及两个来自转型国家。</w:t>
      </w:r>
    </w:p>
  </w:footnote>
  <w:footnote w:id="21">
    <w:p w14:paraId="18D7E46C" w14:textId="5F696D6A"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一些活动涉及两种或三种知识产权。</w:t>
      </w:r>
    </w:p>
  </w:footnote>
  <w:footnote w:id="22">
    <w:p w14:paraId="2D62B596" w14:textId="1E0ABFC3"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主席总结可访问：</w:t>
      </w:r>
      <w:r w:rsidRPr="00C7459A">
        <w:fldChar w:fldCharType="begin"/>
      </w:r>
      <w:r w:rsidRPr="00C7459A">
        <w:rPr>
          <w:rFonts w:ascii="SimSun" w:hAnsi="SimSun"/>
        </w:rPr>
        <w:instrText xml:space="preserve"> HYPERLINK "https://www.wipo.int/edocs/mdocs/sct/en/sct_48/sct_48_5.pdf" </w:instrText>
      </w:r>
      <w:r w:rsidRPr="00C7459A">
        <w:fldChar w:fldCharType="separate"/>
      </w:r>
      <w:r w:rsidRPr="00C7459A">
        <w:rPr>
          <w:rStyle w:val="Hyperlink"/>
          <w:rFonts w:ascii="SimSun" w:hAnsi="SimSun"/>
          <w:szCs w:val="18"/>
        </w:rPr>
        <w:t>www.wipo.int/edocs/mdocs/sct/en/sct_48/sct_48_5.pdf</w:t>
      </w:r>
      <w:r w:rsidRPr="00C7459A">
        <w:rPr>
          <w:rStyle w:val="Hyperlink"/>
          <w:rFonts w:ascii="SimSun" w:hAnsi="SimSun"/>
          <w:szCs w:val="18"/>
        </w:rPr>
        <w:fldChar w:fldCharType="end"/>
      </w:r>
      <w:r w:rsidRPr="00C7459A">
        <w:rPr>
          <w:rFonts w:ascii="SimSun" w:hAnsi="SimSun"/>
        </w:rPr>
        <w:t>。</w:t>
      </w:r>
    </w:p>
  </w:footnote>
  <w:footnote w:id="23">
    <w:p w14:paraId="3EDD17BB" w14:textId="4ADA4731"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rPr>
        <w:t xml:space="preserve"> </w:t>
      </w:r>
      <w:r w:rsidR="00B96FC6">
        <w:rPr>
          <w:rFonts w:ascii="SimSun" w:hAnsi="SimSun"/>
        </w:rPr>
        <w:tab/>
      </w:r>
      <w:r w:rsidRPr="00C7459A">
        <w:rPr>
          <w:rFonts w:ascii="SimSun" w:hAnsi="SimSun"/>
        </w:rPr>
        <w:t>特别是在巴西和乌干达。</w:t>
      </w:r>
    </w:p>
  </w:footnote>
  <w:footnote w:id="24">
    <w:p w14:paraId="42E42B6A" w14:textId="32EA0F39"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rPr>
        <w:t xml:space="preserve"> </w:t>
      </w:r>
      <w:r w:rsidR="00B96FC6">
        <w:rPr>
          <w:rFonts w:ascii="SimSun" w:hAnsi="SimSun"/>
        </w:rPr>
        <w:tab/>
      </w:r>
      <w:r w:rsidRPr="00C7459A">
        <w:rPr>
          <w:rFonts w:ascii="SimSun" w:hAnsi="SimSun"/>
        </w:rPr>
        <w:t>特别是在阿尔及利亚、巴西和乌干达。</w:t>
      </w:r>
    </w:p>
  </w:footnote>
  <w:footnote w:id="25">
    <w:p w14:paraId="46624A1D" w14:textId="5856D12D"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rPr>
        <w:t xml:space="preserve"> </w:t>
      </w:r>
      <w:r w:rsidR="00B96FC6">
        <w:rPr>
          <w:rFonts w:ascii="SimSun" w:hAnsi="SimSun"/>
        </w:rPr>
        <w:tab/>
      </w:r>
      <w:r w:rsidRPr="00C7459A">
        <w:rPr>
          <w:rFonts w:ascii="SimSun" w:hAnsi="SimSun"/>
        </w:rPr>
        <w:t>2025</w:t>
      </w:r>
      <w:r w:rsidRPr="00C7459A">
        <w:rPr>
          <w:rFonts w:ascii="SimSun" w:hAnsi="SimSun"/>
        </w:rPr>
        <w:t>年2月，与恩多莱（</w:t>
      </w:r>
      <w:proofErr w:type="spellStart"/>
      <w:r w:rsidRPr="00C7459A">
        <w:rPr>
          <w:rFonts w:ascii="SimSun" w:hAnsi="SimSun"/>
        </w:rPr>
        <w:t>Ndolé</w:t>
      </w:r>
      <w:proofErr w:type="spellEnd"/>
      <w:r w:rsidRPr="00C7459A">
        <w:rPr>
          <w:rFonts w:ascii="SimSun" w:hAnsi="SimSun"/>
        </w:rPr>
        <w:t>）有关。</w:t>
      </w:r>
    </w:p>
  </w:footnote>
  <w:footnote w:id="26">
    <w:p w14:paraId="43C214C0" w14:textId="15A39287"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rPr>
        <w:t xml:space="preserve"> </w:t>
      </w:r>
      <w:r w:rsidR="00B96FC6">
        <w:rPr>
          <w:rFonts w:ascii="SimSun" w:hAnsi="SimSun"/>
        </w:rPr>
        <w:tab/>
      </w:r>
      <w:r w:rsidRPr="00C7459A">
        <w:rPr>
          <w:rFonts w:ascii="SimSun" w:hAnsi="SimSun"/>
        </w:rPr>
        <w:t>2025年5月，与蓝花饭（Nasi Kerabu）有关。</w:t>
      </w:r>
    </w:p>
  </w:footnote>
  <w:footnote w:id="27">
    <w:p w14:paraId="07A2D7E7" w14:textId="3F38FD17"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rPr>
        <w:t xml:space="preserve"> </w:t>
      </w:r>
      <w:r w:rsidR="00B96FC6">
        <w:rPr>
          <w:rFonts w:ascii="SimSun" w:hAnsi="SimSun"/>
        </w:rPr>
        <w:tab/>
      </w:r>
      <w:r w:rsidRPr="00C7459A">
        <w:rPr>
          <w:rFonts w:ascii="SimSun" w:hAnsi="SimSun"/>
        </w:rPr>
        <w:t xml:space="preserve">2025年5月，与马拉喀什塔吉锅（Tangia </w:t>
      </w:r>
      <w:proofErr w:type="spellStart"/>
      <w:r w:rsidRPr="00C7459A">
        <w:rPr>
          <w:rFonts w:ascii="SimSun" w:hAnsi="SimSun"/>
        </w:rPr>
        <w:t>Marrakchia</w:t>
      </w:r>
      <w:proofErr w:type="spellEnd"/>
      <w:r w:rsidRPr="00C7459A">
        <w:rPr>
          <w:rFonts w:ascii="SimSun" w:hAnsi="SimSun"/>
        </w:rPr>
        <w:t>）有关。</w:t>
      </w:r>
    </w:p>
  </w:footnote>
  <w:footnote w:id="28">
    <w:p w14:paraId="0D417DB5" w14:textId="0852301A"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rPr>
        <w:t xml:space="preserve"> </w:t>
      </w:r>
      <w:r w:rsidR="00B96FC6">
        <w:rPr>
          <w:rFonts w:ascii="SimSun" w:hAnsi="SimSun"/>
        </w:rPr>
        <w:tab/>
      </w:r>
      <w:r w:rsidRPr="00C7459A">
        <w:rPr>
          <w:rFonts w:ascii="SimSun" w:hAnsi="SimSun"/>
        </w:rPr>
        <w:t>2024</w:t>
      </w:r>
      <w:r w:rsidRPr="00C7459A">
        <w:rPr>
          <w:rFonts w:ascii="SimSun" w:hAnsi="SimSun"/>
        </w:rPr>
        <w:t>年，秘鲁就</w:t>
      </w:r>
      <w:proofErr w:type="spellStart"/>
      <w:r w:rsidRPr="00C7459A">
        <w:rPr>
          <w:rFonts w:ascii="SimSun" w:hAnsi="SimSun"/>
        </w:rPr>
        <w:t>Ocopa</w:t>
      </w:r>
      <w:proofErr w:type="spellEnd"/>
      <w:r w:rsidRPr="00C7459A">
        <w:rPr>
          <w:rFonts w:ascii="SimSun" w:hAnsi="SimSun"/>
        </w:rPr>
        <w:t xml:space="preserve"> </w:t>
      </w:r>
      <w:proofErr w:type="spellStart"/>
      <w:r w:rsidRPr="00C7459A">
        <w:rPr>
          <w:rFonts w:ascii="SimSun" w:hAnsi="SimSun"/>
        </w:rPr>
        <w:t>Arequipeña</w:t>
      </w:r>
      <w:proofErr w:type="spellEnd"/>
      <w:r w:rsidRPr="00C7459A">
        <w:rPr>
          <w:rFonts w:ascii="SimSun" w:hAnsi="SimSun"/>
        </w:rPr>
        <w:t>开展了类似活动。</w:t>
      </w:r>
    </w:p>
  </w:footnote>
  <w:footnote w:id="29">
    <w:p w14:paraId="2480327E" w14:textId="540C19A1"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本文件为非规范性文件，汇集了世界各地集体管理领域的立法、规章和行为守则范例。</w:t>
      </w:r>
    </w:p>
  </w:footnote>
  <w:footnote w:id="30">
    <w:p w14:paraId="651DC5EA" w14:textId="6F401A90"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其目的是支持大学和研究机构制定机构版权政策，以实现版权资产的有效管理和版权作品的适当使用。</w:t>
      </w:r>
    </w:p>
  </w:footnote>
  <w:footnote w:id="31">
    <w:p w14:paraId="423EA069" w14:textId="094807CB"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iCs/>
          <w:szCs w:val="18"/>
        </w:rPr>
        <w:t xml:space="preserve"> </w:t>
      </w:r>
      <w:r w:rsidR="00B96FC6">
        <w:rPr>
          <w:rFonts w:ascii="SimSun" w:hAnsi="SimSun"/>
          <w:iCs/>
          <w:szCs w:val="18"/>
        </w:rPr>
        <w:tab/>
      </w:r>
      <w:r w:rsidRPr="00C7459A">
        <w:rPr>
          <w:rFonts w:ascii="SimSun" w:hAnsi="SimSun"/>
          <w:iCs/>
          <w:szCs w:val="18"/>
        </w:rPr>
        <w:t>该应用程序目前可</w:t>
      </w:r>
      <w:proofErr w:type="gramStart"/>
      <w:r w:rsidRPr="00C7459A">
        <w:rPr>
          <w:rFonts w:ascii="SimSun" w:hAnsi="SimSun"/>
          <w:iCs/>
          <w:szCs w:val="18"/>
        </w:rPr>
        <w:t>完整访问</w:t>
      </w:r>
      <w:proofErr w:type="gramEnd"/>
      <w:r w:rsidRPr="00C7459A">
        <w:rPr>
          <w:rFonts w:ascii="SimSun" w:hAnsi="SimSun"/>
          <w:iCs/>
          <w:szCs w:val="18"/>
        </w:rPr>
        <w:t>CLIP Music Fundamentals内容。</w:t>
      </w:r>
    </w:p>
  </w:footnote>
  <w:footnote w:id="32">
    <w:p w14:paraId="779CC664" w14:textId="2B5FA56E"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iCs/>
          <w:szCs w:val="18"/>
        </w:rPr>
        <w:t xml:space="preserve"> </w:t>
      </w:r>
      <w:r w:rsidR="00B96FC6">
        <w:rPr>
          <w:rFonts w:ascii="SimSun" w:hAnsi="SimSun"/>
          <w:iCs/>
          <w:szCs w:val="18"/>
        </w:rPr>
        <w:tab/>
      </w:r>
      <w:r w:rsidRPr="00C7459A">
        <w:rPr>
          <w:rFonts w:ascii="SimSun" w:hAnsi="SimSun"/>
          <w:iCs/>
          <w:szCs w:val="18"/>
        </w:rPr>
        <w:t>佛得角、法国、瑞士和塞内加尔。</w:t>
      </w:r>
    </w:p>
  </w:footnote>
  <w:footnote w:id="33">
    <w:p w14:paraId="5473D9E5" w14:textId="0F5A26A9"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iCs/>
          <w:szCs w:val="18"/>
        </w:rPr>
        <w:t xml:space="preserve"> </w:t>
      </w:r>
      <w:r w:rsidR="00B96FC6">
        <w:rPr>
          <w:rFonts w:ascii="SimSun" w:hAnsi="SimSun"/>
          <w:iCs/>
          <w:szCs w:val="18"/>
        </w:rPr>
        <w:tab/>
      </w:r>
      <w:r w:rsidRPr="00C7459A">
        <w:rPr>
          <w:rFonts w:ascii="SimSun" w:hAnsi="SimSun"/>
          <w:iCs/>
          <w:szCs w:val="18"/>
        </w:rPr>
        <w:t>包括安哥拉、贝宁、巴西、佛得角、乍得</w:t>
      </w:r>
      <w:r w:rsidRPr="00C7459A">
        <w:rPr>
          <w:rFonts w:ascii="SimSun" w:hAnsi="SimSun"/>
          <w:szCs w:val="18"/>
        </w:rPr>
        <w:t>、科特迪瓦、马里、尼日利亚和</w:t>
      </w:r>
      <w:r w:rsidRPr="00C7459A">
        <w:rPr>
          <w:rFonts w:ascii="SimSun" w:hAnsi="SimSun"/>
          <w:iCs/>
          <w:szCs w:val="18"/>
        </w:rPr>
        <w:t>塞内加尔</w:t>
      </w:r>
      <w:r w:rsidRPr="00C7459A">
        <w:rPr>
          <w:rFonts w:ascii="SimSun" w:hAnsi="SimSun"/>
          <w:szCs w:val="18"/>
        </w:rPr>
        <w:t>。</w:t>
      </w:r>
    </w:p>
  </w:footnote>
  <w:footnote w:id="34">
    <w:p w14:paraId="7B7B11DC" w14:textId="3D693313"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主席总结可访问：</w:t>
      </w:r>
      <w:hyperlink r:id="rId1" w:history="1">
        <w:r w:rsidR="00431B87" w:rsidRPr="00C7459A">
          <w:rPr>
            <w:rStyle w:val="Hyperlink"/>
            <w:rFonts w:ascii="SimSun" w:hAnsi="SimSun"/>
            <w:szCs w:val="18"/>
          </w:rPr>
          <w:t>www.wipo.int/meetings/en/doc_details.jsp?doc_id=644091</w:t>
        </w:r>
      </w:hyperlink>
      <w:r w:rsidRPr="00C7459A">
        <w:rPr>
          <w:rFonts w:ascii="SimSun" w:hAnsi="SimSun"/>
        </w:rPr>
        <w:t>。</w:t>
      </w:r>
    </w:p>
  </w:footnote>
  <w:footnote w:id="35">
    <w:p w14:paraId="3B6925CD" w14:textId="33388351"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主席总结可访问：</w:t>
      </w:r>
      <w:hyperlink r:id="rId2" w:history="1">
        <w:r w:rsidR="00431B87" w:rsidRPr="00C7459A">
          <w:rPr>
            <w:rStyle w:val="Hyperlink"/>
            <w:rFonts w:ascii="SimSun" w:hAnsi="SimSun"/>
            <w:szCs w:val="18"/>
          </w:rPr>
          <w:t>www.wipo.int/meetings/en/doc_details.jsp?doc_id=653196</w:t>
        </w:r>
      </w:hyperlink>
      <w:r w:rsidRPr="00C7459A">
        <w:rPr>
          <w:rFonts w:ascii="SimSun" w:hAnsi="SimSun"/>
        </w:rPr>
        <w:t>。</w:t>
      </w:r>
    </w:p>
  </w:footnote>
  <w:footnote w:id="36">
    <w:p w14:paraId="4BDBED22" w14:textId="39D2A086" w:rsidR="00431B87" w:rsidRPr="00C7459A" w:rsidRDefault="007C0FFF" w:rsidP="00D52FF3">
      <w:pPr>
        <w:pStyle w:val="FootnoteText"/>
        <w:overflowPunct w:val="0"/>
        <w:spacing w:after="0" w:line="240" w:lineRule="auto"/>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见文件SCCR/46/3和文件SCCR/47/3，分别可访问：</w:t>
      </w:r>
      <w:hyperlink r:id="rId3" w:history="1">
        <w:r w:rsidR="00431B87" w:rsidRPr="00C7459A">
          <w:rPr>
            <w:rStyle w:val="Hyperlink"/>
            <w:rFonts w:ascii="SimSun" w:hAnsi="SimSun"/>
            <w:szCs w:val="18"/>
          </w:rPr>
          <w:t>www.wipo.int/meetings/en/doc_details.jsp?doc_id=641471</w:t>
        </w:r>
      </w:hyperlink>
      <w:r w:rsidRPr="00C7459A">
        <w:rPr>
          <w:rFonts w:ascii="SimSun" w:hAnsi="SimSun"/>
          <w:szCs w:val="18"/>
        </w:rPr>
        <w:t>和</w:t>
      </w:r>
      <w:hyperlink r:id="rId4" w:history="1">
        <w:r w:rsidR="00431B87" w:rsidRPr="00C7459A">
          <w:rPr>
            <w:rStyle w:val="Hyperlink"/>
            <w:rFonts w:ascii="SimSun" w:hAnsi="SimSun"/>
            <w:szCs w:val="18"/>
          </w:rPr>
          <w:t>www.wipo.int/meetings/en/doc_details.jsp?doc_id=650808</w:t>
        </w:r>
      </w:hyperlink>
      <w:r w:rsidRPr="00C7459A">
        <w:rPr>
          <w:rFonts w:ascii="SimSun" w:hAnsi="SimSun"/>
          <w:szCs w:val="18"/>
        </w:rPr>
        <w:t>。</w:t>
      </w:r>
    </w:p>
  </w:footnote>
  <w:footnote w:id="37">
    <w:p w14:paraId="4F250C04" w14:textId="1EDCA226"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开发的所有能力建设工具均可在项目网页获取：</w:t>
      </w:r>
      <w:hyperlink r:id="rId5" w:history="1">
        <w:r w:rsidR="00431B87" w:rsidRPr="00C7459A">
          <w:rPr>
            <w:rStyle w:val="Hyperlink"/>
            <w:rFonts w:ascii="SimSun" w:hAnsi="SimSun"/>
            <w:szCs w:val="18"/>
          </w:rPr>
          <w:t>知识产权助力移动应用</w:t>
        </w:r>
      </w:hyperlink>
      <w:r w:rsidRPr="00C7459A">
        <w:rPr>
          <w:rFonts w:ascii="SimSun" w:hAnsi="SimSun"/>
        </w:rPr>
        <w:t>。</w:t>
      </w:r>
    </w:p>
  </w:footnote>
  <w:footnote w:id="38">
    <w:p w14:paraId="5B4AC70C" w14:textId="38E5EDED"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该项目重点关注拉丁美洲的视听市场。受益国为阿根廷、巴西、哥斯达黎加、厄瓜多尔、秘鲁和乌拉圭。</w:t>
      </w:r>
    </w:p>
  </w:footnote>
  <w:footnote w:id="39">
    <w:p w14:paraId="5EC31024" w14:textId="67E58000"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受益国为智利、印度尼西亚、阿拉伯联合酋长国和乌拉圭。</w:t>
      </w:r>
    </w:p>
  </w:footnote>
  <w:footnote w:id="40">
    <w:p w14:paraId="7C4F2DC9" w14:textId="2917F924"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开发的所有能力建设工具均可在项目网页获取：</w:t>
      </w:r>
      <w:hyperlink r:id="rId6" w:history="1">
        <w:r w:rsidR="00431B87" w:rsidRPr="00C7459A">
          <w:rPr>
            <w:rStyle w:val="Hyperlink"/>
            <w:rFonts w:ascii="SimSun" w:hAnsi="SimSun"/>
            <w:szCs w:val="18"/>
          </w:rPr>
          <w:t>知识产权促进发展中国家创意产业</w:t>
        </w:r>
      </w:hyperlink>
      <w:r w:rsidRPr="00C7459A">
        <w:rPr>
          <w:rFonts w:ascii="SimSun" w:hAnsi="SimSun"/>
        </w:rPr>
        <w:t>。</w:t>
      </w:r>
    </w:p>
  </w:footnote>
  <w:footnote w:id="41">
    <w:p w14:paraId="049C69C4" w14:textId="5F6D80ED"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更多信息可参见：</w:t>
      </w:r>
      <w:hyperlink r:id="rId7" w:history="1">
        <w:r w:rsidR="00431B87" w:rsidRPr="00C7459A">
          <w:rPr>
            <w:rStyle w:val="Hyperlink"/>
            <w:rFonts w:ascii="SimSun" w:hAnsi="SimSun"/>
            <w:szCs w:val="18"/>
          </w:rPr>
          <w:t>知识产权局业务解决方案</w:t>
        </w:r>
      </w:hyperlink>
      <w:r w:rsidRPr="00C7459A">
        <w:rPr>
          <w:rFonts w:ascii="SimSun" w:hAnsi="SimSun"/>
        </w:rPr>
        <w:t>。</w:t>
      </w:r>
    </w:p>
  </w:footnote>
  <w:footnote w:id="42">
    <w:p w14:paraId="7F922D7C" w14:textId="7173EA8B"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此信息已上传到拉加地区气候智能型农业资料集，可参见：</w:t>
      </w:r>
      <w:bookmarkStart w:id="25" w:name="_Hlk221710454"/>
      <w:r w:rsidRPr="00C7459A">
        <w:rPr>
          <w:rFonts w:ascii="SimSun" w:hAnsi="SimSun"/>
          <w:szCs w:val="18"/>
        </w:rPr>
        <w:fldChar w:fldCharType="begin"/>
      </w:r>
      <w:r w:rsidRPr="00C7459A">
        <w:rPr>
          <w:rFonts w:ascii="SimSun" w:hAnsi="SimSun"/>
          <w:szCs w:val="18"/>
        </w:rPr>
        <w:instrText>HYPERLINK "https://wipogreen.wipo.int/wipogreen-database/search?pagination.page=0&amp;pagination.size=10&amp;sort.0.field=CREATED_AT&amp;sort.0.direction=DESC&amp;queryFilters.0.field=COLLECTION&amp;queryFilters.0.value=23952"</w:instrText>
      </w:r>
      <w:r w:rsidRPr="00C7459A">
        <w:rPr>
          <w:rFonts w:ascii="SimSun" w:hAnsi="SimSun"/>
          <w:szCs w:val="18"/>
        </w:rPr>
      </w:r>
      <w:r w:rsidRPr="00C7459A">
        <w:rPr>
          <w:rFonts w:ascii="SimSun" w:hAnsi="SimSun"/>
          <w:szCs w:val="18"/>
        </w:rPr>
        <w:fldChar w:fldCharType="separate"/>
      </w:r>
      <w:r w:rsidRPr="00C7459A">
        <w:rPr>
          <w:rStyle w:val="Hyperlink"/>
          <w:rFonts w:ascii="SimSun" w:hAnsi="SimSun"/>
          <w:szCs w:val="18"/>
        </w:rPr>
        <w:t>拉加地区气候智能型农业资料集</w:t>
      </w:r>
      <w:r w:rsidRPr="00C7459A">
        <w:rPr>
          <w:rFonts w:ascii="SimSun" w:hAnsi="SimSun"/>
          <w:szCs w:val="18"/>
        </w:rPr>
        <w:fldChar w:fldCharType="end"/>
      </w:r>
      <w:bookmarkEnd w:id="25"/>
      <w:r w:rsidRPr="00C7459A">
        <w:rPr>
          <w:rFonts w:ascii="SimSun" w:hAnsi="SimSun"/>
          <w:szCs w:val="18"/>
        </w:rPr>
        <w:t>。</w:t>
      </w:r>
    </w:p>
  </w:footnote>
  <w:footnote w:id="43">
    <w:p w14:paraId="25E7F179" w14:textId="35D74F01"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该项目的目标是支持中国实现其到2030年减少碳排放和到2060年实现碳中和的承诺。该环境需求可在WIPO GREEN数据库的中国城市库中找到，可参见：</w:t>
      </w:r>
      <w:hyperlink r:id="rId8" w:history="1">
        <w:r w:rsidR="00431B87" w:rsidRPr="00C7459A">
          <w:rPr>
            <w:rStyle w:val="Hyperlink"/>
            <w:rFonts w:ascii="SimSun" w:hAnsi="SimSun"/>
            <w:szCs w:val="18"/>
          </w:rPr>
          <w:t>中国城市库</w:t>
        </w:r>
      </w:hyperlink>
      <w:r w:rsidRPr="00C7459A">
        <w:rPr>
          <w:rFonts w:ascii="SimSun" w:hAnsi="SimSun"/>
        </w:rPr>
        <w:t>。</w:t>
      </w:r>
    </w:p>
  </w:footnote>
  <w:footnote w:id="44">
    <w:p w14:paraId="4E277983" w14:textId="0F98F0E0"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WIPO GREEN支持TISC网络，在WIPO GREEN技术和需求数据库中展示阿尔及利亚的技术，并让当地利益攸关方参与WIPO GREEN平台，促进知识产权驱动的技术转让。</w:t>
      </w:r>
    </w:p>
  </w:footnote>
  <w:footnote w:id="45">
    <w:p w14:paraId="5B6D662A" w14:textId="08A689A5"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关于该数据库的更多信息，可参见：</w:t>
      </w:r>
      <w:hyperlink r:id="rId9" w:history="1">
        <w:r w:rsidR="00431B87" w:rsidRPr="00C7459A">
          <w:rPr>
            <w:rStyle w:val="Hyperlink"/>
            <w:rFonts w:ascii="SimSun" w:hAnsi="SimSun"/>
            <w:szCs w:val="18"/>
          </w:rPr>
          <w:t>可持续纺织品库</w:t>
        </w:r>
      </w:hyperlink>
      <w:r w:rsidRPr="00C7459A">
        <w:rPr>
          <w:rFonts w:ascii="SimSun" w:hAnsi="SimSun"/>
        </w:rPr>
        <w:t>。</w:t>
      </w:r>
    </w:p>
  </w:footnote>
  <w:footnote w:id="46">
    <w:p w14:paraId="0EF52F5B" w14:textId="11DFBACB"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包括发展中国家疫苗制造商网络（DCVMN）、国际药品制造商协会联合会（IFPMA）、药品专利池（MPP）、政府间发展组织（IGAD）、世界银行集团、国家疫苗研究院（NVI）和区域疫苗制造合作组织（RVMC）。</w:t>
      </w:r>
    </w:p>
  </w:footnote>
  <w:footnote w:id="47">
    <w:p w14:paraId="6F265E38" w14:textId="4F0DAEF9"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四个成员国来自亚洲及太平洋地区，一个来自拉丁美洲和加勒比地区，三个来自非洲地区，以及一个来自转型发达国家。</w:t>
      </w:r>
    </w:p>
  </w:footnote>
  <w:footnote w:id="48">
    <w:p w14:paraId="2DF971F9" w14:textId="7B00A215"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关于这些活动的更多信息，可参见：</w:t>
      </w:r>
      <w:hyperlink r:id="rId10" w:history="1">
        <w:r w:rsidR="00431B87" w:rsidRPr="00C7459A">
          <w:rPr>
            <w:rStyle w:val="Hyperlink"/>
            <w:rFonts w:ascii="SimSun" w:hAnsi="SimSun"/>
            <w:szCs w:val="18"/>
          </w:rPr>
          <w:t>培训和意识提升活动</w:t>
        </w:r>
      </w:hyperlink>
      <w:r w:rsidRPr="00C7459A">
        <w:rPr>
          <w:rFonts w:ascii="SimSun" w:hAnsi="SimSun"/>
        </w:rPr>
        <w:t>。</w:t>
      </w:r>
    </w:p>
  </w:footnote>
  <w:footnote w:id="49">
    <w:p w14:paraId="55961906" w14:textId="6DB25EE8"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加纳、利比里亚、卢旺达、坦桑尼亚联合共和国和赞比亚。</w:t>
      </w:r>
    </w:p>
  </w:footnote>
  <w:footnote w:id="50">
    <w:p w14:paraId="7A4AE487" w14:textId="6EEFD3A1"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color w:val="000000" w:themeColor="text1"/>
          <w:szCs w:val="18"/>
        </w:rPr>
        <w:t xml:space="preserve"> </w:t>
      </w:r>
      <w:r w:rsidR="00B96FC6">
        <w:rPr>
          <w:rFonts w:ascii="SimSun" w:hAnsi="SimSun"/>
          <w:color w:val="000000" w:themeColor="text1"/>
          <w:szCs w:val="18"/>
        </w:rPr>
        <w:tab/>
      </w:r>
      <w:r w:rsidRPr="00C7459A">
        <w:rPr>
          <w:rFonts w:ascii="SimSun" w:hAnsi="SimSun"/>
          <w:color w:val="000000" w:themeColor="text1"/>
          <w:szCs w:val="18"/>
        </w:rPr>
        <w:t>斐济、基里巴斯、纽埃、帕劳、巴布亚新几内亚、萨摩亚、所罗门群岛和瓦努阿图。</w:t>
      </w:r>
    </w:p>
  </w:footnote>
  <w:footnote w:id="51">
    <w:p w14:paraId="262DF7B8" w14:textId="0196B051"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color w:val="000000" w:themeColor="text1"/>
          <w:szCs w:val="18"/>
        </w:rPr>
        <w:t xml:space="preserve"> </w:t>
      </w:r>
      <w:r w:rsidR="00B96FC6">
        <w:rPr>
          <w:rFonts w:ascii="SimSun" w:hAnsi="SimSun"/>
          <w:color w:val="000000" w:themeColor="text1"/>
          <w:szCs w:val="18"/>
        </w:rPr>
        <w:tab/>
      </w:r>
      <w:r w:rsidRPr="00C7459A">
        <w:rPr>
          <w:rFonts w:ascii="SimSun" w:hAnsi="SimSun"/>
          <w:color w:val="000000" w:themeColor="text1"/>
          <w:szCs w:val="18"/>
        </w:rPr>
        <w:t>哥斯达黎加、多米尼加共和国、危地马拉、洪都拉斯、墨西哥、尼加拉瓜和巴拿马。</w:t>
      </w:r>
    </w:p>
  </w:footnote>
  <w:footnote w:id="52">
    <w:p w14:paraId="4C851E3E" w14:textId="0CF6CB67"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color w:val="000000" w:themeColor="text1"/>
          <w:szCs w:val="18"/>
        </w:rPr>
        <w:t xml:space="preserve"> </w:t>
      </w:r>
      <w:r w:rsidR="00B96FC6">
        <w:rPr>
          <w:rFonts w:ascii="SimSun" w:hAnsi="SimSun"/>
          <w:color w:val="000000" w:themeColor="text1"/>
          <w:szCs w:val="18"/>
        </w:rPr>
        <w:tab/>
      </w:r>
      <w:r w:rsidRPr="00C7459A">
        <w:rPr>
          <w:rFonts w:ascii="SimSun" w:hAnsi="SimSun"/>
          <w:color w:val="000000" w:themeColor="text1"/>
          <w:szCs w:val="18"/>
        </w:rPr>
        <w:t>喀麦隆、危地马拉、墨西哥、尼泊尔、巴拿马、坦桑尼亚、菲律宾、乌干达和津巴布韦。</w:t>
      </w:r>
    </w:p>
  </w:footnote>
  <w:footnote w:id="53">
    <w:p w14:paraId="29E6068B" w14:textId="3E56A37D"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所有会议文件均可访问：</w:t>
      </w:r>
      <w:hyperlink r:id="rId11" w:history="1">
        <w:r w:rsidR="00431B87" w:rsidRPr="00C7459A">
          <w:rPr>
            <w:rStyle w:val="Hyperlink"/>
            <w:rFonts w:ascii="SimSun" w:hAnsi="SimSun"/>
            <w:szCs w:val="18"/>
          </w:rPr>
          <w:t>https://www.wipo.int/meetings/en/details.jsp?meeting_id=85308</w:t>
        </w:r>
      </w:hyperlink>
      <w:r w:rsidRPr="00C7459A">
        <w:rPr>
          <w:rFonts w:ascii="SimSun" w:hAnsi="SimSun"/>
        </w:rPr>
        <w:t>。</w:t>
      </w:r>
    </w:p>
  </w:footnote>
  <w:footnote w:id="54">
    <w:p w14:paraId="7895CA0D" w14:textId="2AD3E761"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所有会议文件均可访问：</w:t>
      </w:r>
      <w:hyperlink r:id="rId12" w:history="1">
        <w:r w:rsidR="00431B87" w:rsidRPr="00C7459A">
          <w:rPr>
            <w:rStyle w:val="Hyperlink"/>
            <w:rFonts w:ascii="SimSun" w:hAnsi="SimSun"/>
            <w:szCs w:val="18"/>
          </w:rPr>
          <w:t>https://www.wipo.int/meetings/en/details.jsp?meeting_id=85309</w:t>
        </w:r>
      </w:hyperlink>
      <w:r w:rsidRPr="00C7459A">
        <w:rPr>
          <w:rFonts w:ascii="SimSun" w:hAnsi="SimSun"/>
          <w:szCs w:val="18"/>
        </w:rPr>
        <w:t>。</w:t>
      </w:r>
    </w:p>
  </w:footnote>
  <w:footnote w:id="55">
    <w:p w14:paraId="25754079" w14:textId="6FCB44FF"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主席总结可访问：</w:t>
      </w:r>
      <w:hyperlink r:id="rId13" w:history="1">
        <w:r w:rsidR="00431B87" w:rsidRPr="00C7459A">
          <w:rPr>
            <w:rStyle w:val="Hyperlink"/>
            <w:rFonts w:ascii="SimSun" w:hAnsi="SimSun"/>
            <w:szCs w:val="18"/>
          </w:rPr>
          <w:t>www.wipo.int/meetings/en/doc_details.jsp?doc_id=646851</w:t>
        </w:r>
      </w:hyperlink>
      <w:r w:rsidRPr="00C7459A">
        <w:rPr>
          <w:rFonts w:ascii="SimSun" w:hAnsi="SimSun"/>
        </w:rPr>
        <w:t>。</w:t>
      </w:r>
    </w:p>
  </w:footnote>
  <w:footnote w:id="56">
    <w:p w14:paraId="1E371D3A" w14:textId="27031509" w:rsidR="00431B87" w:rsidRPr="00C7459A" w:rsidRDefault="007C0FFF" w:rsidP="00B96FC6">
      <w:pPr>
        <w:pStyle w:val="FootnoteText"/>
        <w:overflowPunct w:val="0"/>
        <w:spacing w:after="0" w:line="240" w:lineRule="auto"/>
        <w:jc w:val="both"/>
        <w:rPr>
          <w:rFonts w:ascii="SimSun" w:hAnsi="SimSun"/>
          <w:color w:val="000000" w:themeColor="text1"/>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所有会议文件均可访问：</w:t>
      </w:r>
      <w:hyperlink r:id="rId14" w:history="1">
        <w:r w:rsidR="00431B87" w:rsidRPr="00C7459A">
          <w:rPr>
            <w:rStyle w:val="Hyperlink"/>
            <w:rFonts w:ascii="SimSun" w:hAnsi="SimSun"/>
            <w:szCs w:val="18"/>
          </w:rPr>
          <w:t>www.wipo.int/meetings/en/details.jsp?meeting_id=84728</w:t>
        </w:r>
      </w:hyperlink>
      <w:r w:rsidRPr="00C7459A">
        <w:rPr>
          <w:rStyle w:val="Hyperlink"/>
          <w:rFonts w:ascii="SimSun" w:hAnsi="SimSun"/>
          <w:color w:val="000000" w:themeColor="text1"/>
          <w:szCs w:val="18"/>
        </w:rPr>
        <w:t>。</w:t>
      </w:r>
    </w:p>
  </w:footnote>
  <w:footnote w:id="57">
    <w:p w14:paraId="4369078C" w14:textId="478C0127"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巴西、中国、菲律宾和韩国。</w:t>
      </w:r>
    </w:p>
  </w:footnote>
  <w:footnote w:id="58">
    <w:p w14:paraId="2F5358A8" w14:textId="61151347"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即阿根廷、玻利维亚、智利、哥伦比亚、厄瓜多尔、墨西哥、巴拿马、巴拉圭、秘鲁和乌拉圭。</w:t>
      </w:r>
    </w:p>
  </w:footnote>
  <w:footnote w:id="59">
    <w:p w14:paraId="2B7CF3DB" w14:textId="00916A08"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智利、哥伦比亚、厄瓜多尔、肯尼亚、摩洛哥、巴基斯坦、秘鲁、菲律宾、新加坡和南非。</w:t>
      </w:r>
    </w:p>
  </w:footnote>
  <w:footnote w:id="60">
    <w:p w14:paraId="73A3F5B1" w14:textId="659D6336"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在南非、斯里兰卡和泰国举办了讲习班。</w:t>
      </w:r>
    </w:p>
  </w:footnote>
  <w:footnote w:id="61">
    <w:p w14:paraId="74157F09" w14:textId="61F3F232"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哥斯达黎加、萨尔瓦多、危地马拉、洪都拉斯、尼加拉瓜、巴拿马和多米尼加共和国。</w:t>
      </w:r>
    </w:p>
  </w:footnote>
  <w:footnote w:id="62">
    <w:p w14:paraId="77B7604C" w14:textId="669F5CD3"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该会议由产权组织专利和技术部门（PTS）共同组织。</w:t>
      </w:r>
    </w:p>
  </w:footnote>
  <w:footnote w:id="63">
    <w:p w14:paraId="50F63054" w14:textId="1970D91F"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关于该研究的更多信息，可参见：</w:t>
      </w:r>
      <w:hyperlink r:id="rId15" w:history="1">
        <w:r w:rsidR="00431B87" w:rsidRPr="00C7459A">
          <w:rPr>
            <w:rStyle w:val="Hyperlink"/>
            <w:rFonts w:ascii="SimSun" w:hAnsi="SimSun"/>
            <w:szCs w:val="18"/>
          </w:rPr>
          <w:t>产权组织关于Research4Life的研究</w:t>
        </w:r>
      </w:hyperlink>
    </w:p>
  </w:footnote>
  <w:footnote w:id="64">
    <w:p w14:paraId="0FA8F5F0" w14:textId="52657636"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00B96FC6">
        <w:rPr>
          <w:rFonts w:ascii="SimSun" w:hAnsi="SimSun" w:hint="eastAsia"/>
          <w:szCs w:val="18"/>
        </w:rPr>
        <w:t xml:space="preserve"> </w:t>
      </w:r>
      <w:r w:rsidR="00B96FC6">
        <w:rPr>
          <w:rFonts w:ascii="SimSun" w:hAnsi="SimSun"/>
          <w:szCs w:val="18"/>
        </w:rPr>
        <w:tab/>
      </w:r>
      <w:r w:rsidRPr="00C7459A">
        <w:rPr>
          <w:rFonts w:ascii="SimSun" w:hAnsi="SimSun"/>
          <w:szCs w:val="18"/>
        </w:rPr>
        <w:t>该判例集的覆盖范围进一步扩大，涵盖中国香港、以色列、新西兰、沙特阿拉伯和斯里兰卡。</w:t>
      </w:r>
    </w:p>
  </w:footnote>
  <w:footnote w:id="65">
    <w:p w14:paraId="5FEFAF7C" w14:textId="1974C6C4"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包括安圭拉、巴林、巴西、科特迪瓦、智利、佛得角、中国、哥伦比亚、哥斯达黎加、厄瓜多尔、危地马拉、洪都拉斯、海地、大韩民国、科威特、马达加斯加、摩洛哥、巴拿马、菲律宾、玻利维亚多民族国、卢旺达、沙特阿拉伯、土耳其、乌克兰、乌拉圭和乌干达。</w:t>
      </w:r>
    </w:p>
  </w:footnote>
  <w:footnote w:id="66">
    <w:p w14:paraId="092C03D6" w14:textId="2FFA1C2E"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由ARIPO、东盟、CATI-CARD（中美洲和多米尼加共和国）的成员国，以及一些阿拉伯地区国家和一些亚洲国家（均有国家TISC网络）的网络组成。</w:t>
      </w:r>
    </w:p>
  </w:footnote>
  <w:footnote w:id="67">
    <w:p w14:paraId="789BEFC5" w14:textId="2917D56C"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2022年启动，以促进TISC数据和绩效监测。</w:t>
      </w:r>
    </w:p>
  </w:footnote>
  <w:footnote w:id="68">
    <w:p w14:paraId="114A6044" w14:textId="33D9E2E5"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产权组织的专利态势报告可参见：</w:t>
      </w:r>
      <w:hyperlink r:id="rId16" w:tgtFrame="_blank" w:tooltip="http://www.wipo.int/patentscope/en/programs/patent_landscapes/" w:history="1">
        <w:r w:rsidR="00431B87" w:rsidRPr="00C7459A">
          <w:rPr>
            <w:rStyle w:val="Hyperlink"/>
            <w:rFonts w:ascii="SimSun" w:hAnsi="SimSun"/>
            <w:szCs w:val="18"/>
          </w:rPr>
          <w:t>专利分析</w:t>
        </w:r>
      </w:hyperlink>
    </w:p>
  </w:footnote>
  <w:footnote w:id="69">
    <w:p w14:paraId="6D5BC261" w14:textId="293D4F93"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指南可参见：</w:t>
      </w:r>
      <w:hyperlink r:id="rId17" w:history="1">
        <w:r w:rsidR="00431B87" w:rsidRPr="00C7459A">
          <w:rPr>
            <w:rStyle w:val="Hyperlink"/>
            <w:rFonts w:ascii="SimSun" w:hAnsi="SimSun"/>
            <w:szCs w:val="18"/>
          </w:rPr>
          <w:t>识别公有领域的发明</w:t>
        </w:r>
      </w:hyperlink>
    </w:p>
  </w:footnote>
  <w:footnote w:id="70">
    <w:p w14:paraId="743CED7C" w14:textId="3733DC00"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 xml:space="preserve"> </w:t>
      </w:r>
      <w:r w:rsidR="00B96FC6">
        <w:rPr>
          <w:rFonts w:ascii="SimSun" w:hAnsi="SimSun"/>
          <w:szCs w:val="18"/>
        </w:rPr>
        <w:tab/>
      </w:r>
      <w:r w:rsidRPr="00C7459A">
        <w:rPr>
          <w:rFonts w:ascii="SimSun" w:hAnsi="SimSun"/>
          <w:szCs w:val="18"/>
        </w:rPr>
        <w:t>指南可参见：</w:t>
      </w:r>
      <w:hyperlink r:id="rId18" w:history="1">
        <w:r w:rsidR="00431B87" w:rsidRPr="00C7459A">
          <w:rPr>
            <w:rStyle w:val="Hyperlink"/>
            <w:rFonts w:ascii="SimSun" w:hAnsi="SimSun"/>
            <w:szCs w:val="18"/>
          </w:rPr>
          <w:t>运用公有领域的发明</w:t>
        </w:r>
      </w:hyperlink>
    </w:p>
  </w:footnote>
  <w:footnote w:id="71">
    <w:p w14:paraId="606F9DC3" w14:textId="4F2C48C1"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iCs/>
          <w:szCs w:val="18"/>
        </w:rPr>
        <w:t xml:space="preserve"> </w:t>
      </w:r>
      <w:r w:rsidR="00B96FC6">
        <w:rPr>
          <w:rFonts w:ascii="SimSun" w:hAnsi="SimSun"/>
          <w:iCs/>
          <w:szCs w:val="18"/>
        </w:rPr>
        <w:tab/>
      </w:r>
      <w:r w:rsidRPr="00C7459A">
        <w:rPr>
          <w:rFonts w:ascii="SimSun" w:hAnsi="SimSun"/>
          <w:iCs/>
          <w:szCs w:val="18"/>
        </w:rPr>
        <w:t>该研究成果被《非洲联盟创新展望》引用，并作为与非洲联盟成员国举行会议的材料，因为非正规经济部门在这些国家发挥着举足轻重的经济和社会作用。</w:t>
      </w:r>
    </w:p>
  </w:footnote>
  <w:footnote w:id="72">
    <w:p w14:paraId="35043B73" w14:textId="70EFF1EC" w:rsidR="00431B87" w:rsidRPr="00C7459A" w:rsidRDefault="007C0FFF" w:rsidP="00B96FC6">
      <w:pPr>
        <w:pStyle w:val="FootnoteText"/>
        <w:overflowPunct w:val="0"/>
        <w:spacing w:after="0" w:line="240" w:lineRule="auto"/>
        <w:jc w:val="both"/>
        <w:rPr>
          <w:rFonts w:ascii="SimSun" w:hAnsi="SimSun"/>
        </w:rPr>
      </w:pPr>
      <w:r w:rsidRPr="00C7459A">
        <w:rPr>
          <w:rStyle w:val="FootnoteReference"/>
          <w:rFonts w:ascii="SimSun" w:hAnsi="SimSun"/>
        </w:rPr>
        <w:footnoteRef/>
      </w:r>
      <w:r w:rsidRPr="00C7459A">
        <w:rPr>
          <w:rFonts w:ascii="SimSun" w:hAnsi="SimSun"/>
        </w:rPr>
        <w:t xml:space="preserve"> </w:t>
      </w:r>
      <w:r w:rsidR="00B96FC6">
        <w:rPr>
          <w:rFonts w:ascii="SimSun" w:hAnsi="SimSun"/>
        </w:rPr>
        <w:tab/>
      </w:r>
      <w:r w:rsidRPr="00C7459A">
        <w:rPr>
          <w:rFonts w:ascii="SimSun" w:hAnsi="SimSun"/>
        </w:rPr>
        <w:t>65个长视频和172个短视频。</w:t>
      </w:r>
    </w:p>
  </w:footnote>
  <w:footnote w:id="73">
    <w:p w14:paraId="7E697D0C" w14:textId="77777777"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ab/>
      </w:r>
      <w:r w:rsidRPr="00C7459A">
        <w:rPr>
          <w:rFonts w:ascii="SimSun" w:hAnsi="SimSun" w:hint="eastAsia"/>
          <w:szCs w:val="18"/>
        </w:rPr>
        <w:t>带星号的发展议程建议为2007年大会指明须</w:t>
      </w:r>
      <w:proofErr w:type="gramStart"/>
      <w:r w:rsidRPr="00C7459A">
        <w:rPr>
          <w:rFonts w:ascii="SimSun" w:hAnsi="SimSun" w:hint="eastAsia"/>
          <w:szCs w:val="18"/>
        </w:rPr>
        <w:t>予立即</w:t>
      </w:r>
      <w:proofErr w:type="gramEnd"/>
      <w:r w:rsidRPr="00C7459A">
        <w:rPr>
          <w:rFonts w:ascii="SimSun" w:hAnsi="SimSun" w:hint="eastAsia"/>
          <w:szCs w:val="18"/>
        </w:rPr>
        <w:t>落实的建议。</w:t>
      </w:r>
    </w:p>
  </w:footnote>
  <w:footnote w:id="74">
    <w:p w14:paraId="2FEF2022" w14:textId="1CAD3538" w:rsidR="00431B87" w:rsidRPr="00C7459A" w:rsidRDefault="007C0FFF" w:rsidP="00B96FC6">
      <w:pPr>
        <w:pStyle w:val="FootnoteText"/>
        <w:overflowPunct w:val="0"/>
        <w:spacing w:after="0" w:line="240" w:lineRule="auto"/>
        <w:jc w:val="both"/>
        <w:rPr>
          <w:rFonts w:ascii="SimSun" w:hAnsi="SimSun"/>
          <w:szCs w:val="18"/>
        </w:rPr>
      </w:pPr>
      <w:r w:rsidRPr="00C7459A">
        <w:rPr>
          <w:rStyle w:val="FootnoteReference"/>
          <w:rFonts w:ascii="SimSun" w:hAnsi="SimSun"/>
          <w:szCs w:val="18"/>
        </w:rPr>
        <w:footnoteRef/>
      </w:r>
      <w:r w:rsidRPr="00C7459A">
        <w:rPr>
          <w:rFonts w:ascii="SimSun" w:hAnsi="SimSun"/>
          <w:szCs w:val="18"/>
        </w:rPr>
        <w:tab/>
      </w:r>
      <w:r w:rsidRPr="00C7459A">
        <w:rPr>
          <w:rFonts w:ascii="SimSun" w:hAnsi="SimSun" w:hint="eastAsia"/>
          <w:szCs w:val="18"/>
        </w:rPr>
        <w:t>产权组织《2022-2026年中期战略计划》阐述了预期成果，可查阅：</w:t>
      </w:r>
      <w:hyperlink r:id="rId19" w:history="1">
        <w:r w:rsidR="00431B87" w:rsidRPr="00C7459A">
          <w:rPr>
            <w:rStyle w:val="Hyperlink"/>
            <w:rFonts w:ascii="SimSun" w:hAnsi="SimSun" w:hint="eastAsia"/>
            <w:szCs w:val="18"/>
          </w:rPr>
          <w:t>www.wipo.int/meetings/</w:t>
        </w:r>
        <w:r w:rsidR="00431B87" w:rsidRPr="00C7459A">
          <w:rPr>
            <w:rStyle w:val="Hyperlink"/>
            <w:rFonts w:ascii="SimSun" w:hAnsi="SimSun"/>
            <w:szCs w:val="18"/>
          </w:rPr>
          <w:t>zh</w:t>
        </w:r>
        <w:r w:rsidR="00431B87" w:rsidRPr="00C7459A">
          <w:rPr>
            <w:rStyle w:val="Hyperlink"/>
            <w:rFonts w:ascii="SimSun" w:hAnsi="SimSun" w:hint="eastAsia"/>
            <w:szCs w:val="18"/>
          </w:rPr>
          <w:t>/doc_details.jsp?doc_id=541373</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3487BF" w14:textId="4A616AC3" w:rsidR="00F710E5" w:rsidRDefault="00F710E5" w:rsidP="00F710E5">
    <w:pPr>
      <w:overflowPunct w:val="0"/>
      <w:spacing w:afterLines="100" w:after="240" w:line="240" w:lineRule="auto"/>
      <w:jc w:val="right"/>
      <w:rPr>
        <w:rFonts w:ascii="SimSun" w:hAnsi="SimSun"/>
        <w:caps/>
      </w:rPr>
    </w:pPr>
    <w:r w:rsidRPr="00F710E5">
      <w:rPr>
        <w:rFonts w:ascii="SimSun" w:hAnsi="SimSun" w:hint="eastAsia"/>
        <w:caps/>
      </w:rPr>
      <w:t>第</w:t>
    </w:r>
    <w:r w:rsidR="001E7E91" w:rsidRPr="001E7E91">
      <w:rPr>
        <w:rFonts w:ascii="SimSun" w:hAnsi="SimSun"/>
        <w:caps/>
      </w:rPr>
      <w:fldChar w:fldCharType="begin"/>
    </w:r>
    <w:r w:rsidR="001E7E91" w:rsidRPr="001E7E91">
      <w:rPr>
        <w:rFonts w:ascii="SimSun" w:hAnsi="SimSun"/>
        <w:caps/>
      </w:rPr>
      <w:instrText xml:space="preserve"> PAGE   \* MERGEFORMAT </w:instrText>
    </w:r>
    <w:r w:rsidR="001E7E91" w:rsidRPr="001E7E91">
      <w:rPr>
        <w:rFonts w:ascii="SimSun" w:hAnsi="SimSun"/>
        <w:caps/>
      </w:rPr>
      <w:fldChar w:fldCharType="separate"/>
    </w:r>
    <w:r w:rsidR="001E7E91" w:rsidRPr="001E7E91">
      <w:rPr>
        <w:rFonts w:ascii="SimSun" w:hAnsi="SimSun"/>
        <w:caps/>
        <w:noProof/>
      </w:rPr>
      <w:t>1</w:t>
    </w:r>
    <w:r w:rsidR="001E7E91" w:rsidRPr="001E7E91">
      <w:rPr>
        <w:rFonts w:ascii="SimSun" w:hAnsi="SimSun"/>
        <w:caps/>
        <w:noProof/>
      </w:rPr>
      <w:fldChar w:fldCharType="end"/>
    </w:r>
    <w:r w:rsidRPr="00F710E5">
      <w:rPr>
        <w:rFonts w:ascii="SimSun" w:hAnsi="SimSun" w:hint="eastAsia"/>
        <w:caps/>
      </w:rPr>
      <w:t>页</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B18054" w14:textId="77777777" w:rsidR="002F2EF8" w:rsidRDefault="002F2EF8" w:rsidP="00F710E5">
    <w:pPr>
      <w:overflowPunct w:val="0"/>
      <w:spacing w:afterLines="100" w:after="240" w:line="240" w:lineRule="auto"/>
      <w:jc w:val="right"/>
      <w:rPr>
        <w:rFonts w:ascii="SimSun" w:hAnsi="SimSun"/>
        <w:caps/>
      </w:rPr>
    </w:pPr>
    <w:r w:rsidRPr="00F710E5">
      <w:rPr>
        <w:rFonts w:ascii="SimSun" w:hAnsi="SimSun" w:hint="eastAsia"/>
        <w:caps/>
      </w:rPr>
      <w:t>第</w:t>
    </w:r>
    <w:r w:rsidRPr="001E7E91">
      <w:rPr>
        <w:rFonts w:ascii="SimSun" w:hAnsi="SimSun"/>
        <w:caps/>
      </w:rPr>
      <w:fldChar w:fldCharType="begin"/>
    </w:r>
    <w:r w:rsidRPr="001E7E91">
      <w:rPr>
        <w:rFonts w:ascii="SimSun" w:hAnsi="SimSun"/>
        <w:caps/>
      </w:rPr>
      <w:instrText xml:space="preserve"> PAGE   \* MERGEFORMAT </w:instrText>
    </w:r>
    <w:r w:rsidRPr="001E7E91">
      <w:rPr>
        <w:rFonts w:ascii="SimSun" w:hAnsi="SimSun"/>
        <w:caps/>
      </w:rPr>
      <w:fldChar w:fldCharType="separate"/>
    </w:r>
    <w:r w:rsidRPr="001E7E91">
      <w:rPr>
        <w:rFonts w:ascii="SimSun" w:hAnsi="SimSun"/>
        <w:caps/>
        <w:noProof/>
      </w:rPr>
      <w:t>1</w:t>
    </w:r>
    <w:r w:rsidRPr="001E7E91">
      <w:rPr>
        <w:rFonts w:ascii="SimSun" w:hAnsi="SimSun"/>
        <w:caps/>
        <w:noProof/>
      </w:rPr>
      <w:fldChar w:fldCharType="end"/>
    </w:r>
    <w:r w:rsidRPr="00F710E5">
      <w:rPr>
        <w:rFonts w:ascii="SimSun" w:hAnsi="SimSun" w:hint="eastAsia"/>
        <w:caps/>
      </w:rPr>
      <w:t>页</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F9AEC9" w14:textId="77777777" w:rsidR="001E7E91" w:rsidRDefault="001E7E91" w:rsidP="00F710E5">
    <w:pPr>
      <w:overflowPunct w:val="0"/>
      <w:spacing w:after="0" w:line="240" w:lineRule="auto"/>
      <w:jc w:val="right"/>
      <w:rPr>
        <w:rFonts w:ascii="SimSun" w:hAnsi="SimSun"/>
        <w:caps/>
      </w:rPr>
    </w:pPr>
    <w:r>
      <w:rPr>
        <w:rFonts w:ascii="SimSun" w:hAnsi="SimSun"/>
        <w:caps/>
      </w:rPr>
      <w:t>CDIP/3</w:t>
    </w:r>
    <w:r>
      <w:rPr>
        <w:rFonts w:ascii="SimSun" w:hAnsi="SimSun" w:hint="eastAsia"/>
        <w:caps/>
      </w:rPr>
      <w:t>6</w:t>
    </w:r>
    <w:r>
      <w:rPr>
        <w:rFonts w:ascii="SimSun" w:hAnsi="SimSun"/>
        <w:caps/>
      </w:rPr>
      <w:t>/2</w:t>
    </w:r>
  </w:p>
  <w:p w14:paraId="46B32A5D" w14:textId="77777777" w:rsidR="001E7E91" w:rsidRDefault="001E7E91" w:rsidP="00F710E5">
    <w:pPr>
      <w:overflowPunct w:val="0"/>
      <w:spacing w:afterLines="100" w:after="240" w:line="240" w:lineRule="auto"/>
      <w:jc w:val="right"/>
      <w:rPr>
        <w:rFonts w:ascii="SimSun" w:hAnsi="SimSun"/>
        <w:caps/>
      </w:rPr>
    </w:pPr>
    <w:r w:rsidRPr="00F710E5">
      <w:rPr>
        <w:rFonts w:ascii="SimSun" w:hAnsi="SimSun" w:hint="eastAsia"/>
        <w:caps/>
      </w:rPr>
      <w:t>第2页</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6CB233" w14:textId="1E6AC755" w:rsidR="00431B87" w:rsidRDefault="007C0FFF" w:rsidP="00F710E5">
    <w:pPr>
      <w:spacing w:after="0" w:line="240" w:lineRule="auto"/>
      <w:jc w:val="right"/>
      <w:rPr>
        <w:rFonts w:ascii="SimSun" w:hAnsi="SimSun"/>
        <w:caps/>
      </w:rPr>
    </w:pPr>
    <w:r>
      <w:rPr>
        <w:rFonts w:ascii="SimSun" w:hAnsi="SimSun"/>
        <w:caps/>
      </w:rPr>
      <w:t>CDIP/3</w:t>
    </w:r>
    <w:r>
      <w:rPr>
        <w:rFonts w:ascii="SimSun" w:hAnsi="SimSun" w:hint="eastAsia"/>
        <w:caps/>
      </w:rPr>
      <w:t>6</w:t>
    </w:r>
    <w:r>
      <w:rPr>
        <w:rFonts w:ascii="SimSun" w:hAnsi="SimSun"/>
        <w:caps/>
      </w:rPr>
      <w:t>/2</w:t>
    </w:r>
  </w:p>
  <w:p w14:paraId="30FD1D81" w14:textId="40C5EDF7" w:rsidR="00431B87" w:rsidRDefault="00F710E5" w:rsidP="00F710E5">
    <w:pPr>
      <w:spacing w:afterLines="100" w:after="240" w:line="240" w:lineRule="auto"/>
      <w:jc w:val="right"/>
      <w:rPr>
        <w:rFonts w:ascii="SimSun" w:hAnsi="SimSun"/>
      </w:rPr>
    </w:pPr>
    <w:r w:rsidRPr="00F710E5">
      <w:rPr>
        <w:rFonts w:ascii="SimSun" w:hAnsi="SimSun" w:hint="eastAsia"/>
      </w:rPr>
      <w:t>附件一</w:t>
    </w:r>
    <w:r w:rsidR="008838C9">
      <w:rPr>
        <w:rFonts w:ascii="SimSun" w:hAnsi="SimSun" w:hint="eastAsia"/>
      </w:rPr>
      <w:t>第</w:t>
    </w:r>
    <w:r w:rsidR="008838C9" w:rsidRPr="008838C9">
      <w:rPr>
        <w:rFonts w:ascii="SimSun" w:hAnsi="SimSun"/>
      </w:rPr>
      <w:fldChar w:fldCharType="begin"/>
    </w:r>
    <w:r w:rsidR="008838C9" w:rsidRPr="008838C9">
      <w:rPr>
        <w:rFonts w:ascii="SimSun" w:hAnsi="SimSun"/>
      </w:rPr>
      <w:instrText xml:space="preserve"> PAGE   \* MERGEFORMAT </w:instrText>
    </w:r>
    <w:r w:rsidR="008838C9" w:rsidRPr="008838C9">
      <w:rPr>
        <w:rFonts w:ascii="SimSun" w:hAnsi="SimSun"/>
      </w:rPr>
      <w:fldChar w:fldCharType="separate"/>
    </w:r>
    <w:r w:rsidR="008838C9" w:rsidRPr="008838C9">
      <w:rPr>
        <w:rFonts w:ascii="SimSun" w:hAnsi="SimSun"/>
        <w:noProof/>
      </w:rPr>
      <w:t>1</w:t>
    </w:r>
    <w:r w:rsidR="008838C9" w:rsidRPr="008838C9">
      <w:rPr>
        <w:rFonts w:ascii="SimSun" w:hAnsi="SimSun"/>
        <w:noProof/>
      </w:rPr>
      <w:fldChar w:fldCharType="end"/>
    </w:r>
    <w:r w:rsidR="008838C9">
      <w:rPr>
        <w:rFonts w:ascii="SimSun" w:hAnsi="SimSun" w:hint="eastAsia"/>
      </w:rPr>
      <w:t>页</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A6AA89" w14:textId="60228E87" w:rsidR="00431B87" w:rsidRDefault="007C0FFF" w:rsidP="008838C9">
    <w:pPr>
      <w:spacing w:after="0" w:line="240" w:lineRule="auto"/>
      <w:jc w:val="right"/>
      <w:rPr>
        <w:rFonts w:ascii="SimSun" w:hAnsi="SimSun"/>
        <w:caps/>
      </w:rPr>
    </w:pPr>
    <w:r>
      <w:rPr>
        <w:rFonts w:ascii="SimSun" w:hAnsi="SimSun"/>
        <w:caps/>
      </w:rPr>
      <w:t>CDIP/3</w:t>
    </w:r>
    <w:r>
      <w:rPr>
        <w:rFonts w:ascii="SimSun" w:hAnsi="SimSun" w:hint="eastAsia"/>
        <w:caps/>
      </w:rPr>
      <w:t>6</w:t>
    </w:r>
    <w:r>
      <w:rPr>
        <w:rFonts w:ascii="SimSun" w:hAnsi="SimSun"/>
        <w:caps/>
      </w:rPr>
      <w:t>/2</w:t>
    </w:r>
  </w:p>
  <w:p w14:paraId="61E90808" w14:textId="77777777" w:rsidR="00431B87" w:rsidRDefault="007C0FFF" w:rsidP="008838C9">
    <w:pPr>
      <w:spacing w:afterLines="100" w:after="240" w:line="240" w:lineRule="auto"/>
      <w:jc w:val="right"/>
      <w:rPr>
        <w:rFonts w:ascii="SimSun" w:hAnsi="SimSun"/>
      </w:rPr>
    </w:pPr>
    <w:r>
      <w:rPr>
        <w:rFonts w:ascii="SimSun" w:hAnsi="SimSun" w:hint="eastAsia"/>
      </w:rPr>
      <w:t>附件一</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577697" w14:textId="77777777" w:rsidR="00431B87" w:rsidRPr="00B24563" w:rsidRDefault="00431B87">
    <w:pPr>
      <w:pStyle w:val="Header"/>
      <w:rPr>
        <w:rFonts w:ascii="SimSun" w:hAnsi="SimSun"/>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488D45" w14:textId="77777777" w:rsidR="00431B87" w:rsidRPr="008838C9" w:rsidRDefault="007C0FFF" w:rsidP="008838C9">
    <w:pPr>
      <w:spacing w:after="0" w:line="240" w:lineRule="auto"/>
      <w:jc w:val="right"/>
      <w:rPr>
        <w:rFonts w:ascii="SimSun" w:hAnsi="SimSun"/>
        <w:caps/>
      </w:rPr>
    </w:pPr>
    <w:bookmarkStart w:id="33" w:name="Code2"/>
    <w:bookmarkEnd w:id="33"/>
    <w:r w:rsidRPr="008838C9">
      <w:rPr>
        <w:rFonts w:ascii="SimSun" w:hAnsi="SimSun"/>
        <w:caps/>
      </w:rPr>
      <w:t>CDIP/36/2</w:t>
    </w:r>
  </w:p>
  <w:p w14:paraId="3784A994" w14:textId="35698154" w:rsidR="00431B87" w:rsidRPr="008838C9" w:rsidRDefault="008838C9" w:rsidP="008838C9">
    <w:pPr>
      <w:spacing w:afterLines="100" w:after="240" w:line="240" w:lineRule="auto"/>
      <w:jc w:val="right"/>
      <w:rPr>
        <w:rFonts w:ascii="SimSun" w:hAnsi="SimSun"/>
      </w:rPr>
    </w:pPr>
    <w:r w:rsidRPr="008838C9">
      <w:rPr>
        <w:rFonts w:ascii="SimSun" w:hAnsi="SimSun" w:hint="eastAsia"/>
      </w:rPr>
      <w:t>附件二第2页</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5B0830" w14:textId="77777777" w:rsidR="008838C9" w:rsidRPr="008838C9" w:rsidRDefault="008838C9" w:rsidP="008838C9">
    <w:pPr>
      <w:spacing w:after="0" w:line="240" w:lineRule="auto"/>
      <w:jc w:val="right"/>
      <w:rPr>
        <w:rFonts w:ascii="SimSun" w:hAnsi="SimSun"/>
        <w:caps/>
      </w:rPr>
    </w:pPr>
    <w:r w:rsidRPr="008838C9">
      <w:rPr>
        <w:rFonts w:ascii="SimSun" w:hAnsi="SimSun"/>
        <w:caps/>
      </w:rPr>
      <w:t>CDIP/36/2</w:t>
    </w:r>
  </w:p>
  <w:p w14:paraId="261222AC" w14:textId="65C92A67" w:rsidR="00431B87" w:rsidRPr="008838C9" w:rsidRDefault="008838C9" w:rsidP="008838C9">
    <w:pPr>
      <w:pStyle w:val="Header"/>
      <w:spacing w:afterLines="100" w:after="240" w:line="240" w:lineRule="auto"/>
      <w:jc w:val="right"/>
      <w:rPr>
        <w:rFonts w:ascii="SimSun" w:hAnsi="SimSun"/>
      </w:rPr>
    </w:pPr>
    <w:r w:rsidRPr="008838C9">
      <w:rPr>
        <w:rFonts w:ascii="SimSun" w:hAnsi="SimSun" w:hint="eastAsia"/>
      </w:rPr>
      <w:t>附件二</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890E9D"/>
    <w:multiLevelType w:val="multilevel"/>
    <w:tmpl w:val="9F6ED138"/>
    <w:lvl w:ilvl="0">
      <w:start w:val="1"/>
      <w:numFmt w:val="lowerRoman"/>
      <w:lvlText w:val="(%1)"/>
      <w:lvlJc w:val="left"/>
      <w:pPr>
        <w:ind w:left="990" w:hanging="720"/>
      </w:pPr>
      <w:rPr>
        <w:rFonts w:ascii="SimSun" w:eastAsia="SimSun" w:hAnsi="SimSun" w:hint="default"/>
        <w:i w:val="0"/>
        <w:iCs w:val="0"/>
      </w:rPr>
    </w:lvl>
    <w:lvl w:ilvl="1">
      <w:start w:val="1"/>
      <w:numFmt w:val="lowerLetter"/>
      <w:lvlText w:val="%2."/>
      <w:lvlJc w:val="left"/>
      <w:pPr>
        <w:ind w:left="1350" w:hanging="360"/>
      </w:pPr>
    </w:lvl>
    <w:lvl w:ilvl="2">
      <w:start w:val="1"/>
      <w:numFmt w:val="lowerRoman"/>
      <w:lvlText w:val="%3."/>
      <w:lvlJc w:val="right"/>
      <w:pPr>
        <w:ind w:left="2070" w:hanging="180"/>
      </w:pPr>
    </w:lvl>
    <w:lvl w:ilvl="3">
      <w:start w:val="1"/>
      <w:numFmt w:val="decimal"/>
      <w:lvlText w:val="%4."/>
      <w:lvlJc w:val="left"/>
      <w:pPr>
        <w:ind w:left="2790" w:hanging="360"/>
      </w:pPr>
    </w:lvl>
    <w:lvl w:ilvl="4">
      <w:start w:val="1"/>
      <w:numFmt w:val="lowerLetter"/>
      <w:lvlText w:val="%5."/>
      <w:lvlJc w:val="left"/>
      <w:pPr>
        <w:ind w:left="3510" w:hanging="360"/>
      </w:pPr>
    </w:lvl>
    <w:lvl w:ilvl="5">
      <w:start w:val="1"/>
      <w:numFmt w:val="lowerRoman"/>
      <w:lvlText w:val="%6."/>
      <w:lvlJc w:val="right"/>
      <w:pPr>
        <w:ind w:left="4230" w:hanging="180"/>
      </w:pPr>
    </w:lvl>
    <w:lvl w:ilvl="6">
      <w:start w:val="1"/>
      <w:numFmt w:val="decimal"/>
      <w:lvlText w:val="%7."/>
      <w:lvlJc w:val="left"/>
      <w:pPr>
        <w:ind w:left="4950" w:hanging="360"/>
      </w:pPr>
    </w:lvl>
    <w:lvl w:ilvl="7">
      <w:start w:val="1"/>
      <w:numFmt w:val="lowerLetter"/>
      <w:lvlText w:val="%8."/>
      <w:lvlJc w:val="left"/>
      <w:pPr>
        <w:ind w:left="5670" w:hanging="360"/>
      </w:pPr>
    </w:lvl>
    <w:lvl w:ilvl="8">
      <w:start w:val="1"/>
      <w:numFmt w:val="lowerRoman"/>
      <w:lvlText w:val="%9."/>
      <w:lvlJc w:val="right"/>
      <w:pPr>
        <w:ind w:left="6390" w:hanging="180"/>
      </w:pPr>
    </w:lvl>
  </w:abstractNum>
  <w:abstractNum w:abstractNumId="1" w15:restartNumberingAfterBreak="0">
    <w:nsid w:val="06CD29E3"/>
    <w:multiLevelType w:val="multilevel"/>
    <w:tmpl w:val="06CD29E3"/>
    <w:lvl w:ilvl="0">
      <w:start w:val="1"/>
      <w:numFmt w:val="decimal"/>
      <w:pStyle w:val="ONUME"/>
      <w:lvlText w:val="%1."/>
      <w:lvlJc w:val="left"/>
      <w:pPr>
        <w:tabs>
          <w:tab w:val="left" w:pos="567"/>
        </w:tabs>
        <w:ind w:left="0" w:firstLine="0"/>
      </w:pPr>
      <w:rPr>
        <w:rFonts w:hint="default"/>
      </w:rPr>
    </w:lvl>
    <w:lvl w:ilvl="1">
      <w:start w:val="1"/>
      <w:numFmt w:val="lowerLetter"/>
      <w:lvlText w:val="(%2)"/>
      <w:lvlJc w:val="left"/>
      <w:pPr>
        <w:tabs>
          <w:tab w:val="left" w:pos="1134"/>
        </w:tabs>
        <w:ind w:left="567" w:firstLine="0"/>
      </w:pPr>
      <w:rPr>
        <w:rFonts w:hint="default"/>
      </w:rPr>
    </w:lvl>
    <w:lvl w:ilvl="2">
      <w:start w:val="1"/>
      <w:numFmt w:val="lowerRoman"/>
      <w:lvlText w:val="(%3)"/>
      <w:lvlJc w:val="left"/>
      <w:pPr>
        <w:tabs>
          <w:tab w:val="left" w:pos="1701"/>
        </w:tabs>
        <w:ind w:left="1134" w:firstLine="0"/>
      </w:pPr>
      <w:rPr>
        <w:rFonts w:hint="default"/>
      </w:rPr>
    </w:lvl>
    <w:lvl w:ilvl="3">
      <w:start w:val="1"/>
      <w:numFmt w:val="bullet"/>
      <w:lvlText w:val=""/>
      <w:lvlJc w:val="left"/>
      <w:pPr>
        <w:tabs>
          <w:tab w:val="left" w:pos="2268"/>
        </w:tabs>
        <w:ind w:left="1701" w:firstLine="0"/>
      </w:pPr>
      <w:rPr>
        <w:rFonts w:hint="default"/>
      </w:rPr>
    </w:lvl>
    <w:lvl w:ilvl="4">
      <w:start w:val="1"/>
      <w:numFmt w:val="bullet"/>
      <w:lvlText w:val=""/>
      <w:lvlJc w:val="left"/>
      <w:pPr>
        <w:tabs>
          <w:tab w:val="left" w:pos="2835"/>
        </w:tabs>
        <w:ind w:left="2268" w:firstLine="0"/>
      </w:pPr>
      <w:rPr>
        <w:rFonts w:hint="default"/>
      </w:rPr>
    </w:lvl>
    <w:lvl w:ilvl="5">
      <w:start w:val="1"/>
      <w:numFmt w:val="bullet"/>
      <w:lvlText w:val=""/>
      <w:lvlJc w:val="left"/>
      <w:pPr>
        <w:tabs>
          <w:tab w:val="left" w:pos="3402"/>
        </w:tabs>
        <w:ind w:left="2835" w:firstLine="0"/>
      </w:pPr>
      <w:rPr>
        <w:rFonts w:hint="default"/>
      </w:rPr>
    </w:lvl>
    <w:lvl w:ilvl="6">
      <w:start w:val="1"/>
      <w:numFmt w:val="bullet"/>
      <w:lvlText w:val=""/>
      <w:lvlJc w:val="left"/>
      <w:pPr>
        <w:tabs>
          <w:tab w:val="left" w:pos="3969"/>
        </w:tabs>
        <w:ind w:left="3402" w:firstLine="0"/>
      </w:pPr>
      <w:rPr>
        <w:rFonts w:hint="default"/>
      </w:rPr>
    </w:lvl>
    <w:lvl w:ilvl="7">
      <w:start w:val="1"/>
      <w:numFmt w:val="bullet"/>
      <w:lvlText w:val=""/>
      <w:lvlJc w:val="left"/>
      <w:pPr>
        <w:tabs>
          <w:tab w:val="left" w:pos="4535"/>
        </w:tabs>
        <w:ind w:left="3969" w:firstLine="0"/>
      </w:pPr>
      <w:rPr>
        <w:rFonts w:hint="default"/>
      </w:rPr>
    </w:lvl>
    <w:lvl w:ilvl="8">
      <w:start w:val="1"/>
      <w:numFmt w:val="bullet"/>
      <w:lvlText w:val=""/>
      <w:lvlJc w:val="left"/>
      <w:pPr>
        <w:tabs>
          <w:tab w:val="left" w:pos="5102"/>
        </w:tabs>
        <w:ind w:left="4535" w:firstLine="0"/>
      </w:pPr>
      <w:rPr>
        <w:rFonts w:hint="default"/>
      </w:rPr>
    </w:lvl>
  </w:abstractNum>
  <w:abstractNum w:abstractNumId="2" w15:restartNumberingAfterBreak="0">
    <w:nsid w:val="07A448B0"/>
    <w:multiLevelType w:val="multilevel"/>
    <w:tmpl w:val="07A448B0"/>
    <w:lvl w:ilvl="0">
      <w:start w:val="1"/>
      <w:numFmt w:val="lowerRoman"/>
      <w:lvlText w:val="(%1)"/>
      <w:lvlJc w:val="left"/>
      <w:pPr>
        <w:ind w:left="720" w:hanging="360"/>
      </w:pPr>
      <w:rPr>
        <w:rFonts w:hint="default"/>
        <w:i w:val="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 w15:restartNumberingAfterBreak="0">
    <w:nsid w:val="102051C0"/>
    <w:multiLevelType w:val="hybridMultilevel"/>
    <w:tmpl w:val="0FB63C1C"/>
    <w:lvl w:ilvl="0" w:tplc="71925454">
      <w:start w:val="1"/>
      <w:numFmt w:val="decimal"/>
      <w:lvlText w:val="%1."/>
      <w:lvlJc w:val="left"/>
      <w:pPr>
        <w:ind w:left="810" w:hanging="360"/>
      </w:pPr>
      <w:rPr>
        <w:rFonts w:hint="default"/>
        <w:b w:val="0"/>
        <w:bCs w:val="0"/>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4" w15:restartNumberingAfterBreak="0">
    <w:nsid w:val="13624F00"/>
    <w:multiLevelType w:val="multilevel"/>
    <w:tmpl w:val="13624F00"/>
    <w:lvl w:ilvl="0">
      <w:start w:val="1"/>
      <w:numFmt w:val="lowerRoman"/>
      <w:lvlText w:val="(%1)"/>
      <w:lvlJc w:val="left"/>
      <w:pPr>
        <w:ind w:left="720" w:hanging="360"/>
      </w:pPr>
      <w:rPr>
        <w:rFonts w:hint="default"/>
        <w:i w:val="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5" w15:restartNumberingAfterBreak="0">
    <w:nsid w:val="177D5000"/>
    <w:multiLevelType w:val="singleLevel"/>
    <w:tmpl w:val="0409000F"/>
    <w:lvl w:ilvl="0">
      <w:start w:val="1"/>
      <w:numFmt w:val="decimal"/>
      <w:lvlText w:val="%1."/>
      <w:lvlJc w:val="left"/>
      <w:pPr>
        <w:tabs>
          <w:tab w:val="num" w:pos="360"/>
        </w:tabs>
        <w:ind w:left="360" w:hanging="360"/>
      </w:pPr>
    </w:lvl>
  </w:abstractNum>
  <w:abstractNum w:abstractNumId="6" w15:restartNumberingAfterBreak="0">
    <w:nsid w:val="1FFB19A2"/>
    <w:multiLevelType w:val="multilevel"/>
    <w:tmpl w:val="1FFB19A2"/>
    <w:lvl w:ilvl="0">
      <w:start w:val="1"/>
      <w:numFmt w:val="decimal"/>
      <w:pStyle w:val="ONUMFS"/>
      <w:lvlText w:val="%1."/>
      <w:lvlJc w:val="left"/>
      <w:pPr>
        <w:tabs>
          <w:tab w:val="left" w:pos="567"/>
        </w:tabs>
        <w:ind w:left="0" w:firstLine="0"/>
      </w:pPr>
      <w:rPr>
        <w:rFonts w:hint="default"/>
      </w:rPr>
    </w:lvl>
    <w:lvl w:ilvl="1">
      <w:start w:val="1"/>
      <w:numFmt w:val="lowerLetter"/>
      <w:lvlText w:val="%2)"/>
      <w:lvlJc w:val="left"/>
      <w:pPr>
        <w:tabs>
          <w:tab w:val="left" w:pos="1134"/>
        </w:tabs>
        <w:ind w:left="567" w:firstLine="0"/>
      </w:pPr>
      <w:rPr>
        <w:rFonts w:hint="default"/>
      </w:rPr>
    </w:lvl>
    <w:lvl w:ilvl="2">
      <w:start w:val="1"/>
      <w:numFmt w:val="lowerRoman"/>
      <w:lvlText w:val="%3)"/>
      <w:lvlJc w:val="left"/>
      <w:pPr>
        <w:tabs>
          <w:tab w:val="left" w:pos="1701"/>
        </w:tabs>
        <w:ind w:left="1134" w:firstLine="0"/>
      </w:pPr>
      <w:rPr>
        <w:rFonts w:hint="default"/>
      </w:rPr>
    </w:lvl>
    <w:lvl w:ilvl="3">
      <w:start w:val="1"/>
      <w:numFmt w:val="bullet"/>
      <w:lvlText w:val=""/>
      <w:lvlJc w:val="left"/>
      <w:pPr>
        <w:tabs>
          <w:tab w:val="left" w:pos="2268"/>
        </w:tabs>
        <w:ind w:left="1701" w:firstLine="0"/>
      </w:pPr>
      <w:rPr>
        <w:rFonts w:hint="default"/>
      </w:rPr>
    </w:lvl>
    <w:lvl w:ilvl="4">
      <w:start w:val="1"/>
      <w:numFmt w:val="bullet"/>
      <w:lvlText w:val=""/>
      <w:lvlJc w:val="left"/>
      <w:pPr>
        <w:tabs>
          <w:tab w:val="left" w:pos="2835"/>
        </w:tabs>
        <w:ind w:left="2268" w:firstLine="0"/>
      </w:pPr>
      <w:rPr>
        <w:rFonts w:hint="default"/>
      </w:rPr>
    </w:lvl>
    <w:lvl w:ilvl="5">
      <w:start w:val="1"/>
      <w:numFmt w:val="bullet"/>
      <w:lvlText w:val=""/>
      <w:lvlJc w:val="left"/>
      <w:pPr>
        <w:tabs>
          <w:tab w:val="left" w:pos="3402"/>
        </w:tabs>
        <w:ind w:left="2835" w:firstLine="0"/>
      </w:pPr>
      <w:rPr>
        <w:rFonts w:hint="default"/>
      </w:rPr>
    </w:lvl>
    <w:lvl w:ilvl="6">
      <w:start w:val="1"/>
      <w:numFmt w:val="bullet"/>
      <w:lvlText w:val=""/>
      <w:lvlJc w:val="left"/>
      <w:pPr>
        <w:tabs>
          <w:tab w:val="left" w:pos="3969"/>
        </w:tabs>
        <w:ind w:left="3402" w:firstLine="0"/>
      </w:pPr>
      <w:rPr>
        <w:rFonts w:hint="default"/>
      </w:rPr>
    </w:lvl>
    <w:lvl w:ilvl="7">
      <w:start w:val="1"/>
      <w:numFmt w:val="bullet"/>
      <w:lvlText w:val=""/>
      <w:lvlJc w:val="left"/>
      <w:pPr>
        <w:tabs>
          <w:tab w:val="left" w:pos="4535"/>
        </w:tabs>
        <w:ind w:left="3969" w:firstLine="0"/>
      </w:pPr>
      <w:rPr>
        <w:rFonts w:hint="default"/>
      </w:rPr>
    </w:lvl>
    <w:lvl w:ilvl="8">
      <w:start w:val="1"/>
      <w:numFmt w:val="bullet"/>
      <w:lvlText w:val=""/>
      <w:lvlJc w:val="left"/>
      <w:pPr>
        <w:tabs>
          <w:tab w:val="left" w:pos="5102"/>
        </w:tabs>
        <w:ind w:left="4535" w:firstLine="0"/>
      </w:pPr>
      <w:rPr>
        <w:rFonts w:hint="default"/>
      </w:rPr>
    </w:lvl>
  </w:abstractNum>
  <w:abstractNum w:abstractNumId="7" w15:restartNumberingAfterBreak="0">
    <w:nsid w:val="2A233E77"/>
    <w:multiLevelType w:val="hybridMultilevel"/>
    <w:tmpl w:val="314E0362"/>
    <w:lvl w:ilvl="0" w:tplc="FE186FD4">
      <w:start w:val="1"/>
      <w:numFmt w:val="decimal"/>
      <w:lvlText w:val="%1."/>
      <w:lvlJc w:val="left"/>
      <w:pPr>
        <w:ind w:left="810" w:hanging="360"/>
      </w:pPr>
      <w:rPr>
        <w:rFonts w:hint="default"/>
        <w:b w:val="0"/>
        <w:bCs w:val="0"/>
      </w:rPr>
    </w:lvl>
    <w:lvl w:ilvl="1" w:tplc="04090019">
      <w:start w:val="1"/>
      <w:numFmt w:val="lowerLetter"/>
      <w:lvlText w:val="%2."/>
      <w:lvlJc w:val="left"/>
      <w:pPr>
        <w:ind w:left="1530" w:hanging="360"/>
      </w:pPr>
    </w:lvl>
    <w:lvl w:ilvl="2" w:tplc="0409001B" w:tentative="1">
      <w:start w:val="1"/>
      <w:numFmt w:val="lowerRoman"/>
      <w:lvlText w:val="%3."/>
      <w:lvlJc w:val="right"/>
      <w:pPr>
        <w:ind w:left="2250" w:hanging="180"/>
      </w:pPr>
    </w:lvl>
    <w:lvl w:ilvl="3" w:tplc="0409000F" w:tentative="1">
      <w:start w:val="1"/>
      <w:numFmt w:val="decimal"/>
      <w:lvlText w:val="%4."/>
      <w:lvlJc w:val="left"/>
      <w:pPr>
        <w:ind w:left="2970" w:hanging="360"/>
      </w:pPr>
    </w:lvl>
    <w:lvl w:ilvl="4" w:tplc="04090019" w:tentative="1">
      <w:start w:val="1"/>
      <w:numFmt w:val="lowerLetter"/>
      <w:lvlText w:val="%5."/>
      <w:lvlJc w:val="left"/>
      <w:pPr>
        <w:ind w:left="3690" w:hanging="360"/>
      </w:pPr>
    </w:lvl>
    <w:lvl w:ilvl="5" w:tplc="0409001B" w:tentative="1">
      <w:start w:val="1"/>
      <w:numFmt w:val="lowerRoman"/>
      <w:lvlText w:val="%6."/>
      <w:lvlJc w:val="right"/>
      <w:pPr>
        <w:ind w:left="4410" w:hanging="180"/>
      </w:pPr>
    </w:lvl>
    <w:lvl w:ilvl="6" w:tplc="0409000F" w:tentative="1">
      <w:start w:val="1"/>
      <w:numFmt w:val="decimal"/>
      <w:lvlText w:val="%7."/>
      <w:lvlJc w:val="left"/>
      <w:pPr>
        <w:ind w:left="5130" w:hanging="360"/>
      </w:pPr>
    </w:lvl>
    <w:lvl w:ilvl="7" w:tplc="04090019" w:tentative="1">
      <w:start w:val="1"/>
      <w:numFmt w:val="lowerLetter"/>
      <w:lvlText w:val="%8."/>
      <w:lvlJc w:val="left"/>
      <w:pPr>
        <w:ind w:left="5850" w:hanging="360"/>
      </w:pPr>
    </w:lvl>
    <w:lvl w:ilvl="8" w:tplc="0409001B" w:tentative="1">
      <w:start w:val="1"/>
      <w:numFmt w:val="lowerRoman"/>
      <w:lvlText w:val="%9."/>
      <w:lvlJc w:val="right"/>
      <w:pPr>
        <w:ind w:left="6570" w:hanging="180"/>
      </w:pPr>
    </w:lvl>
  </w:abstractNum>
  <w:abstractNum w:abstractNumId="8" w15:restartNumberingAfterBreak="0">
    <w:nsid w:val="2AB93C48"/>
    <w:multiLevelType w:val="multilevel"/>
    <w:tmpl w:val="36108BF6"/>
    <w:lvl w:ilvl="0">
      <w:start w:val="6"/>
      <w:numFmt w:val="decimal"/>
      <w:lvlText w:val="%1"/>
      <w:lvlJc w:val="left"/>
      <w:pPr>
        <w:ind w:left="360" w:hanging="360"/>
      </w:pPr>
      <w:rPr>
        <w:rFonts w:hint="default"/>
      </w:rPr>
    </w:lvl>
    <w:lvl w:ilvl="1">
      <w:start w:val="1"/>
      <w:numFmt w:val="decimal"/>
      <w:lvlText w:val="%1.%2"/>
      <w:lvlJc w:val="left"/>
      <w:pPr>
        <w:ind w:left="922" w:hanging="360"/>
      </w:pPr>
      <w:rPr>
        <w:rFonts w:hint="default"/>
      </w:rPr>
    </w:lvl>
    <w:lvl w:ilvl="2">
      <w:start w:val="1"/>
      <w:numFmt w:val="decimal"/>
      <w:lvlText w:val="%1.%2.%3"/>
      <w:lvlJc w:val="left"/>
      <w:pPr>
        <w:ind w:left="1844" w:hanging="720"/>
      </w:pPr>
      <w:rPr>
        <w:rFonts w:hint="default"/>
      </w:rPr>
    </w:lvl>
    <w:lvl w:ilvl="3">
      <w:start w:val="1"/>
      <w:numFmt w:val="decimal"/>
      <w:lvlText w:val="%1.%2.%3.%4"/>
      <w:lvlJc w:val="left"/>
      <w:pPr>
        <w:ind w:left="2406" w:hanging="720"/>
      </w:pPr>
      <w:rPr>
        <w:rFonts w:hint="default"/>
      </w:rPr>
    </w:lvl>
    <w:lvl w:ilvl="4">
      <w:start w:val="1"/>
      <w:numFmt w:val="decimal"/>
      <w:lvlText w:val="%1.%2.%3.%4.%5"/>
      <w:lvlJc w:val="left"/>
      <w:pPr>
        <w:ind w:left="3328" w:hanging="1080"/>
      </w:pPr>
      <w:rPr>
        <w:rFonts w:hint="default"/>
      </w:rPr>
    </w:lvl>
    <w:lvl w:ilvl="5">
      <w:start w:val="1"/>
      <w:numFmt w:val="decimal"/>
      <w:lvlText w:val="%1.%2.%3.%4.%5.%6"/>
      <w:lvlJc w:val="left"/>
      <w:pPr>
        <w:ind w:left="3890" w:hanging="1080"/>
      </w:pPr>
      <w:rPr>
        <w:rFonts w:hint="default"/>
      </w:rPr>
    </w:lvl>
    <w:lvl w:ilvl="6">
      <w:start w:val="1"/>
      <w:numFmt w:val="decimal"/>
      <w:lvlText w:val="%1.%2.%3.%4.%5.%6.%7"/>
      <w:lvlJc w:val="left"/>
      <w:pPr>
        <w:ind w:left="4812" w:hanging="1440"/>
      </w:pPr>
      <w:rPr>
        <w:rFonts w:hint="default"/>
      </w:rPr>
    </w:lvl>
    <w:lvl w:ilvl="7">
      <w:start w:val="1"/>
      <w:numFmt w:val="decimal"/>
      <w:lvlText w:val="%1.%2.%3.%4.%5.%6.%7.%8"/>
      <w:lvlJc w:val="left"/>
      <w:pPr>
        <w:ind w:left="5374" w:hanging="1440"/>
      </w:pPr>
      <w:rPr>
        <w:rFonts w:hint="default"/>
      </w:rPr>
    </w:lvl>
    <w:lvl w:ilvl="8">
      <w:start w:val="1"/>
      <w:numFmt w:val="decimal"/>
      <w:lvlText w:val="%1.%2.%3.%4.%5.%6.%7.%8.%9"/>
      <w:lvlJc w:val="left"/>
      <w:pPr>
        <w:ind w:left="6296" w:hanging="1800"/>
      </w:pPr>
      <w:rPr>
        <w:rFonts w:hint="default"/>
      </w:rPr>
    </w:lvl>
  </w:abstractNum>
  <w:abstractNum w:abstractNumId="9" w15:restartNumberingAfterBreak="0">
    <w:nsid w:val="334E778A"/>
    <w:multiLevelType w:val="multilevel"/>
    <w:tmpl w:val="334E778A"/>
    <w:lvl w:ilvl="0">
      <w:start w:val="1"/>
      <w:numFmt w:val="lowerRoman"/>
      <w:lvlText w:val="(%1)"/>
      <w:lvlJc w:val="right"/>
      <w:pPr>
        <w:ind w:left="720" w:hanging="360"/>
      </w:pPr>
      <w:rPr>
        <w:rFonts w:hint="default"/>
        <w:i w:val="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0" w15:restartNumberingAfterBreak="0">
    <w:nsid w:val="33E47035"/>
    <w:multiLevelType w:val="multilevel"/>
    <w:tmpl w:val="D42E6452"/>
    <w:lvl w:ilvl="0">
      <w:start w:val="8"/>
      <w:numFmt w:val="decimal"/>
      <w:lvlText w:val="%1"/>
      <w:lvlJc w:val="left"/>
      <w:pPr>
        <w:ind w:left="360" w:hanging="360"/>
      </w:pPr>
      <w:rPr>
        <w:rFonts w:hint="default"/>
      </w:rPr>
    </w:lvl>
    <w:lvl w:ilvl="1">
      <w:start w:val="1"/>
      <w:numFmt w:val="decimal"/>
      <w:lvlText w:val="9.%2"/>
      <w:lvlJc w:val="left"/>
      <w:pPr>
        <w:ind w:left="547" w:firstLine="15"/>
      </w:pPr>
      <w:rPr>
        <w:rFonts w:hint="default"/>
      </w:rPr>
    </w:lvl>
    <w:lvl w:ilvl="2">
      <w:start w:val="1"/>
      <w:numFmt w:val="decimal"/>
      <w:lvlText w:val="%1.%2.%3"/>
      <w:lvlJc w:val="left"/>
      <w:pPr>
        <w:ind w:left="1844" w:hanging="720"/>
      </w:pPr>
      <w:rPr>
        <w:rFonts w:hint="default"/>
      </w:rPr>
    </w:lvl>
    <w:lvl w:ilvl="3">
      <w:start w:val="1"/>
      <w:numFmt w:val="decimal"/>
      <w:lvlText w:val="%1.%2.%3.%4"/>
      <w:lvlJc w:val="left"/>
      <w:pPr>
        <w:ind w:left="2766" w:hanging="1080"/>
      </w:pPr>
      <w:rPr>
        <w:rFonts w:hint="default"/>
      </w:rPr>
    </w:lvl>
    <w:lvl w:ilvl="4">
      <w:start w:val="1"/>
      <w:numFmt w:val="decimal"/>
      <w:lvlText w:val="%1.%2.%3.%4.%5"/>
      <w:lvlJc w:val="left"/>
      <w:pPr>
        <w:ind w:left="3328" w:hanging="1080"/>
      </w:pPr>
      <w:rPr>
        <w:rFonts w:hint="default"/>
      </w:rPr>
    </w:lvl>
    <w:lvl w:ilvl="5">
      <w:start w:val="1"/>
      <w:numFmt w:val="decimal"/>
      <w:lvlText w:val="%1.%2.%3.%4.%5.%6"/>
      <w:lvlJc w:val="left"/>
      <w:pPr>
        <w:ind w:left="4250" w:hanging="1440"/>
      </w:pPr>
      <w:rPr>
        <w:rFonts w:hint="default"/>
      </w:rPr>
    </w:lvl>
    <w:lvl w:ilvl="6">
      <w:start w:val="1"/>
      <w:numFmt w:val="decimal"/>
      <w:lvlText w:val="%1.%2.%3.%4.%5.%6.%7"/>
      <w:lvlJc w:val="left"/>
      <w:pPr>
        <w:ind w:left="4812" w:hanging="1440"/>
      </w:pPr>
      <w:rPr>
        <w:rFonts w:hint="default"/>
      </w:rPr>
    </w:lvl>
    <w:lvl w:ilvl="7">
      <w:start w:val="1"/>
      <w:numFmt w:val="decimal"/>
      <w:lvlText w:val="%1.%2.%3.%4.%5.%6.%7.%8"/>
      <w:lvlJc w:val="left"/>
      <w:pPr>
        <w:ind w:left="5734" w:hanging="1800"/>
      </w:pPr>
      <w:rPr>
        <w:rFonts w:hint="default"/>
      </w:rPr>
    </w:lvl>
    <w:lvl w:ilvl="8">
      <w:start w:val="1"/>
      <w:numFmt w:val="decimal"/>
      <w:lvlText w:val="%1.%2.%3.%4.%5.%6.%7.%8.%9"/>
      <w:lvlJc w:val="left"/>
      <w:pPr>
        <w:ind w:left="6656" w:hanging="2160"/>
      </w:pPr>
      <w:rPr>
        <w:rFonts w:hint="default"/>
      </w:rPr>
    </w:lvl>
  </w:abstractNum>
  <w:abstractNum w:abstractNumId="11" w15:restartNumberingAfterBreak="0">
    <w:nsid w:val="3D8C5F8E"/>
    <w:multiLevelType w:val="multilevel"/>
    <w:tmpl w:val="A5ECE406"/>
    <w:lvl w:ilvl="0">
      <w:start w:val="1"/>
      <w:numFmt w:val="chineseCountingThousand"/>
      <w:lvlText w:val="%1、"/>
      <w:lvlJc w:val="left"/>
      <w:pPr>
        <w:ind w:left="720" w:hanging="360"/>
      </w:pPr>
      <w:rPr>
        <w:rFonts w:hint="eastAsia"/>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 w15:restartNumberingAfterBreak="0">
    <w:nsid w:val="4C8B3C46"/>
    <w:multiLevelType w:val="multilevel"/>
    <w:tmpl w:val="4C8B3C46"/>
    <w:lvl w:ilvl="0">
      <w:start w:val="1"/>
      <w:numFmt w:val="decimal"/>
      <w:pStyle w:val="ListNumber"/>
      <w:lvlText w:val="03.%1."/>
      <w:lvlJc w:val="left"/>
      <w:pPr>
        <w:tabs>
          <w:tab w:val="left" w:pos="567"/>
        </w:tabs>
        <w:ind w:left="0" w:firstLine="0"/>
      </w:pPr>
      <w:rPr>
        <w:rFonts w:hint="default"/>
      </w:rPr>
    </w:lvl>
    <w:lvl w:ilvl="1">
      <w:start w:val="1"/>
      <w:numFmt w:val="lowerLetter"/>
      <w:lvlText w:val="%2."/>
      <w:lvlJc w:val="left"/>
      <w:pPr>
        <w:tabs>
          <w:tab w:val="left" w:pos="1440"/>
        </w:tabs>
        <w:ind w:left="1440" w:hanging="360"/>
      </w:pPr>
    </w:lvl>
    <w:lvl w:ilvl="2">
      <w:start w:val="1"/>
      <w:numFmt w:val="lowerRoman"/>
      <w:lvlText w:val="%3."/>
      <w:lvlJc w:val="right"/>
      <w:pPr>
        <w:tabs>
          <w:tab w:val="left" w:pos="2160"/>
        </w:tabs>
        <w:ind w:left="2160" w:hanging="180"/>
      </w:pPr>
    </w:lvl>
    <w:lvl w:ilvl="3">
      <w:start w:val="1"/>
      <w:numFmt w:val="decimal"/>
      <w:lvlText w:val="%4."/>
      <w:lvlJc w:val="left"/>
      <w:pPr>
        <w:tabs>
          <w:tab w:val="left" w:pos="2880"/>
        </w:tabs>
        <w:ind w:left="2880" w:hanging="360"/>
      </w:pPr>
    </w:lvl>
    <w:lvl w:ilvl="4">
      <w:start w:val="1"/>
      <w:numFmt w:val="lowerLetter"/>
      <w:lvlText w:val="%5."/>
      <w:lvlJc w:val="left"/>
      <w:pPr>
        <w:tabs>
          <w:tab w:val="left" w:pos="3600"/>
        </w:tabs>
        <w:ind w:left="3600" w:hanging="360"/>
      </w:pPr>
    </w:lvl>
    <w:lvl w:ilvl="5">
      <w:start w:val="1"/>
      <w:numFmt w:val="lowerRoman"/>
      <w:lvlText w:val="%6."/>
      <w:lvlJc w:val="right"/>
      <w:pPr>
        <w:tabs>
          <w:tab w:val="left" w:pos="4320"/>
        </w:tabs>
        <w:ind w:left="4320" w:hanging="180"/>
      </w:pPr>
    </w:lvl>
    <w:lvl w:ilvl="6">
      <w:start w:val="1"/>
      <w:numFmt w:val="decimal"/>
      <w:lvlText w:val="%7."/>
      <w:lvlJc w:val="left"/>
      <w:pPr>
        <w:tabs>
          <w:tab w:val="left" w:pos="5040"/>
        </w:tabs>
        <w:ind w:left="5040" w:hanging="360"/>
      </w:pPr>
    </w:lvl>
    <w:lvl w:ilvl="7">
      <w:start w:val="1"/>
      <w:numFmt w:val="lowerLetter"/>
      <w:lvlText w:val="%8."/>
      <w:lvlJc w:val="left"/>
      <w:pPr>
        <w:tabs>
          <w:tab w:val="left" w:pos="5760"/>
        </w:tabs>
        <w:ind w:left="5760" w:hanging="360"/>
      </w:pPr>
    </w:lvl>
    <w:lvl w:ilvl="8">
      <w:start w:val="1"/>
      <w:numFmt w:val="lowerRoman"/>
      <w:lvlText w:val="%9."/>
      <w:lvlJc w:val="right"/>
      <w:pPr>
        <w:tabs>
          <w:tab w:val="left" w:pos="6480"/>
        </w:tabs>
        <w:ind w:left="6480" w:hanging="180"/>
      </w:pPr>
    </w:lvl>
  </w:abstractNum>
  <w:abstractNum w:abstractNumId="13" w15:restartNumberingAfterBreak="0">
    <w:nsid w:val="50297763"/>
    <w:multiLevelType w:val="multilevel"/>
    <w:tmpl w:val="50297763"/>
    <w:lvl w:ilvl="0">
      <w:start w:val="1"/>
      <w:numFmt w:val="lowerRoman"/>
      <w:lvlText w:val="(%1)"/>
      <w:lvlJc w:val="right"/>
      <w:pPr>
        <w:ind w:left="720" w:hanging="360"/>
      </w:pPr>
      <w:rPr>
        <w:rFonts w:hint="default"/>
        <w:i w:val="0"/>
        <w:iCs/>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4" w15:restartNumberingAfterBreak="0">
    <w:nsid w:val="548E177D"/>
    <w:multiLevelType w:val="multilevel"/>
    <w:tmpl w:val="A5F8C474"/>
    <w:lvl w:ilvl="0">
      <w:start w:val="1"/>
      <w:numFmt w:val="lowerRoman"/>
      <w:lvlText w:val="(%1)"/>
      <w:lvlJc w:val="left"/>
      <w:pPr>
        <w:ind w:left="720" w:hanging="360"/>
      </w:pPr>
      <w:rPr>
        <w:rFonts w:ascii="SimSun" w:eastAsia="SimSun" w:hAnsi="SimSun" w:hint="default"/>
        <w:i w:val="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5" w15:restartNumberingAfterBreak="0">
    <w:nsid w:val="55625363"/>
    <w:multiLevelType w:val="multilevel"/>
    <w:tmpl w:val="B4A6C184"/>
    <w:lvl w:ilvl="0">
      <w:start w:val="8"/>
      <w:numFmt w:val="decimal"/>
      <w:lvlText w:val="%1"/>
      <w:lvlJc w:val="left"/>
      <w:pPr>
        <w:ind w:left="360" w:hanging="360"/>
      </w:pPr>
      <w:rPr>
        <w:rFonts w:hint="default"/>
      </w:rPr>
    </w:lvl>
    <w:lvl w:ilvl="1">
      <w:start w:val="1"/>
      <w:numFmt w:val="decimal"/>
      <w:lvlText w:val="%1.%2"/>
      <w:lvlJc w:val="left"/>
      <w:pPr>
        <w:ind w:left="547" w:firstLine="15"/>
      </w:pPr>
      <w:rPr>
        <w:rFonts w:hint="default"/>
      </w:rPr>
    </w:lvl>
    <w:lvl w:ilvl="2">
      <w:start w:val="1"/>
      <w:numFmt w:val="decimal"/>
      <w:lvlText w:val="%1.%2.%3"/>
      <w:lvlJc w:val="left"/>
      <w:pPr>
        <w:ind w:left="1844" w:hanging="720"/>
      </w:pPr>
      <w:rPr>
        <w:rFonts w:hint="default"/>
      </w:rPr>
    </w:lvl>
    <w:lvl w:ilvl="3">
      <w:start w:val="1"/>
      <w:numFmt w:val="decimal"/>
      <w:lvlText w:val="%1.%2.%3.%4"/>
      <w:lvlJc w:val="left"/>
      <w:pPr>
        <w:ind w:left="2766" w:hanging="1080"/>
      </w:pPr>
      <w:rPr>
        <w:rFonts w:hint="default"/>
      </w:rPr>
    </w:lvl>
    <w:lvl w:ilvl="4">
      <w:start w:val="1"/>
      <w:numFmt w:val="decimal"/>
      <w:lvlText w:val="%1.%2.%3.%4.%5"/>
      <w:lvlJc w:val="left"/>
      <w:pPr>
        <w:ind w:left="3328" w:hanging="1080"/>
      </w:pPr>
      <w:rPr>
        <w:rFonts w:hint="default"/>
      </w:rPr>
    </w:lvl>
    <w:lvl w:ilvl="5">
      <w:start w:val="1"/>
      <w:numFmt w:val="decimal"/>
      <w:lvlText w:val="%1.%2.%3.%4.%5.%6"/>
      <w:lvlJc w:val="left"/>
      <w:pPr>
        <w:ind w:left="4250" w:hanging="1440"/>
      </w:pPr>
      <w:rPr>
        <w:rFonts w:hint="default"/>
      </w:rPr>
    </w:lvl>
    <w:lvl w:ilvl="6">
      <w:start w:val="1"/>
      <w:numFmt w:val="decimal"/>
      <w:lvlText w:val="%1.%2.%3.%4.%5.%6.%7"/>
      <w:lvlJc w:val="left"/>
      <w:pPr>
        <w:ind w:left="4812" w:hanging="1440"/>
      </w:pPr>
      <w:rPr>
        <w:rFonts w:hint="default"/>
      </w:rPr>
    </w:lvl>
    <w:lvl w:ilvl="7">
      <w:start w:val="1"/>
      <w:numFmt w:val="decimal"/>
      <w:lvlText w:val="%1.%2.%3.%4.%5.%6.%7.%8"/>
      <w:lvlJc w:val="left"/>
      <w:pPr>
        <w:ind w:left="5734" w:hanging="1800"/>
      </w:pPr>
      <w:rPr>
        <w:rFonts w:hint="default"/>
      </w:rPr>
    </w:lvl>
    <w:lvl w:ilvl="8">
      <w:start w:val="1"/>
      <w:numFmt w:val="decimal"/>
      <w:lvlText w:val="%1.%2.%3.%4.%5.%6.%7.%8.%9"/>
      <w:lvlJc w:val="left"/>
      <w:pPr>
        <w:ind w:left="6656" w:hanging="2160"/>
      </w:pPr>
      <w:rPr>
        <w:rFonts w:hint="default"/>
      </w:rPr>
    </w:lvl>
  </w:abstractNum>
  <w:abstractNum w:abstractNumId="16" w15:restartNumberingAfterBreak="0">
    <w:nsid w:val="5D0C52C7"/>
    <w:multiLevelType w:val="multilevel"/>
    <w:tmpl w:val="F776302C"/>
    <w:lvl w:ilvl="0">
      <w:start w:val="1"/>
      <w:numFmt w:val="decimal"/>
      <w:lvlText w:val="%1."/>
      <w:lvlJc w:val="left"/>
      <w:pPr>
        <w:ind w:left="360" w:hanging="360"/>
      </w:pPr>
      <w:rPr>
        <w:rFonts w:ascii="SimSun" w:eastAsia="SimSun" w:hAnsi="SimSun" w:cs="Arial" w:hint="default"/>
        <w:b w:val="0"/>
        <w:i w:val="0"/>
        <w:iCs w:val="0"/>
        <w:color w:val="auto"/>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7" w15:restartNumberingAfterBreak="0">
    <w:nsid w:val="663B2064"/>
    <w:multiLevelType w:val="multilevel"/>
    <w:tmpl w:val="B3100476"/>
    <w:lvl w:ilvl="0">
      <w:start w:val="4"/>
      <w:numFmt w:val="decimal"/>
      <w:lvlText w:val="%1"/>
      <w:lvlJc w:val="left"/>
      <w:pPr>
        <w:ind w:left="360" w:hanging="360"/>
      </w:pPr>
      <w:rPr>
        <w:rFonts w:hint="default"/>
      </w:rPr>
    </w:lvl>
    <w:lvl w:ilvl="1">
      <w:start w:val="1"/>
      <w:numFmt w:val="decimal"/>
      <w:lvlText w:val="%1.%2"/>
      <w:lvlJc w:val="left"/>
      <w:pPr>
        <w:ind w:left="927" w:hanging="36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77E552B6"/>
    <w:multiLevelType w:val="multilevel"/>
    <w:tmpl w:val="7FF42856"/>
    <w:lvl w:ilvl="0">
      <w:start w:val="1"/>
      <w:numFmt w:val="lowerRoman"/>
      <w:lvlText w:val="(%1)"/>
      <w:lvlJc w:val="left"/>
      <w:pPr>
        <w:ind w:left="720" w:hanging="360"/>
      </w:pPr>
      <w:rPr>
        <w:rFonts w:ascii="SimSun" w:eastAsia="SimSun" w:hAnsi="SimSun" w:cs="Arial"/>
        <w:i w:val="0"/>
        <w:iCs w:val="0"/>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9" w15:restartNumberingAfterBreak="0">
    <w:nsid w:val="7E6110D2"/>
    <w:multiLevelType w:val="multilevel"/>
    <w:tmpl w:val="830AACAA"/>
    <w:lvl w:ilvl="0">
      <w:start w:val="1"/>
      <w:numFmt w:val="lowerRoman"/>
      <w:lvlText w:val="(%1)"/>
      <w:lvlJc w:val="left"/>
      <w:pPr>
        <w:ind w:left="720" w:hanging="360"/>
      </w:pPr>
      <w:rPr>
        <w:rFonts w:ascii="SimSun" w:eastAsia="SimSun" w:hAnsi="SimSun" w:hint="default"/>
        <w:i w:val="0"/>
        <w:iCs/>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num w:numId="1" w16cid:durableId="1498688944">
    <w:abstractNumId w:val="12"/>
  </w:num>
  <w:num w:numId="2" w16cid:durableId="1725712502">
    <w:abstractNumId w:val="1"/>
  </w:num>
  <w:num w:numId="3" w16cid:durableId="1114708132">
    <w:abstractNumId w:val="6"/>
  </w:num>
  <w:num w:numId="4" w16cid:durableId="1821650648">
    <w:abstractNumId w:val="16"/>
  </w:num>
  <w:num w:numId="5" w16cid:durableId="648631506">
    <w:abstractNumId w:val="11"/>
  </w:num>
  <w:num w:numId="6" w16cid:durableId="1639871079">
    <w:abstractNumId w:val="4"/>
  </w:num>
  <w:num w:numId="7" w16cid:durableId="1992715120">
    <w:abstractNumId w:val="2"/>
  </w:num>
  <w:num w:numId="8" w16cid:durableId="327486025">
    <w:abstractNumId w:val="0"/>
  </w:num>
  <w:num w:numId="9" w16cid:durableId="1647902846">
    <w:abstractNumId w:val="9"/>
  </w:num>
  <w:num w:numId="10" w16cid:durableId="1142967436">
    <w:abstractNumId w:val="13"/>
  </w:num>
  <w:num w:numId="11" w16cid:durableId="1390151673">
    <w:abstractNumId w:val="18"/>
  </w:num>
  <w:num w:numId="12" w16cid:durableId="1369185014">
    <w:abstractNumId w:val="14"/>
  </w:num>
  <w:num w:numId="13" w16cid:durableId="376975681">
    <w:abstractNumId w:val="19"/>
  </w:num>
  <w:num w:numId="14" w16cid:durableId="676469703">
    <w:abstractNumId w:val="5"/>
  </w:num>
  <w:num w:numId="15" w16cid:durableId="72240410">
    <w:abstractNumId w:val="7"/>
  </w:num>
  <w:num w:numId="16" w16cid:durableId="201097041">
    <w:abstractNumId w:val="8"/>
  </w:num>
  <w:num w:numId="17" w16cid:durableId="713970265">
    <w:abstractNumId w:val="15"/>
  </w:num>
  <w:num w:numId="18" w16cid:durableId="2056655873">
    <w:abstractNumId w:val="10"/>
  </w:num>
  <w:num w:numId="19" w16cid:durableId="933828547">
    <w:abstractNumId w:val="17"/>
  </w:num>
  <w:num w:numId="20" w16cid:durableId="1107385767">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568"/>
  <w:hyphenationZone w:val="425"/>
  <w:displayHorizontalDrawingGridEvery w:val="0"/>
  <w:displayVerticalDrawingGridEvery w:val="0"/>
  <w:doNotUseMarginsForDrawingGridOrigin/>
  <w:drawingGridHorizontalOrigin w:val="1800"/>
  <w:drawingGridVerticalOrigin w:val="1440"/>
  <w:noPunctuationKerning/>
  <w:characterSpacingControl w:val="doNotCompress"/>
  <w:hdrShapeDefaults>
    <o:shapedefaults v:ext="edit" spidmax="2050"/>
  </w:hdrShapeDefaults>
  <w:footnotePr>
    <w:footnote w:id="-1"/>
    <w:footnote w:id="0"/>
  </w:footnotePr>
  <w:endnotePr>
    <w:numFmt w:val="decimal"/>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A11EE"/>
    <w:rsid w:val="000144D6"/>
    <w:rsid w:val="00033621"/>
    <w:rsid w:val="000349C6"/>
    <w:rsid w:val="00043CAA"/>
    <w:rsid w:val="00056816"/>
    <w:rsid w:val="00075432"/>
    <w:rsid w:val="000968ED"/>
    <w:rsid w:val="000A3A50"/>
    <w:rsid w:val="000A3D97"/>
    <w:rsid w:val="000D7D16"/>
    <w:rsid w:val="000F5E56"/>
    <w:rsid w:val="000F74C5"/>
    <w:rsid w:val="00123854"/>
    <w:rsid w:val="001362EE"/>
    <w:rsid w:val="001647D5"/>
    <w:rsid w:val="001832A6"/>
    <w:rsid w:val="001B71DD"/>
    <w:rsid w:val="001D4107"/>
    <w:rsid w:val="001E7E91"/>
    <w:rsid w:val="00203D24"/>
    <w:rsid w:val="0020759B"/>
    <w:rsid w:val="0021217E"/>
    <w:rsid w:val="00213570"/>
    <w:rsid w:val="002326AB"/>
    <w:rsid w:val="002425A4"/>
    <w:rsid w:val="00243430"/>
    <w:rsid w:val="002634C4"/>
    <w:rsid w:val="00271E22"/>
    <w:rsid w:val="002928D3"/>
    <w:rsid w:val="002D58DB"/>
    <w:rsid w:val="002F1FE6"/>
    <w:rsid w:val="002F2EF8"/>
    <w:rsid w:val="002F4E68"/>
    <w:rsid w:val="00305D28"/>
    <w:rsid w:val="00312F7F"/>
    <w:rsid w:val="00325BA9"/>
    <w:rsid w:val="00361450"/>
    <w:rsid w:val="003673CF"/>
    <w:rsid w:val="003845C1"/>
    <w:rsid w:val="003A6F89"/>
    <w:rsid w:val="003B38C1"/>
    <w:rsid w:val="003C34E9"/>
    <w:rsid w:val="00403B32"/>
    <w:rsid w:val="00423E3E"/>
    <w:rsid w:val="00427AF4"/>
    <w:rsid w:val="00431157"/>
    <w:rsid w:val="00431B87"/>
    <w:rsid w:val="00433FB2"/>
    <w:rsid w:val="004647DA"/>
    <w:rsid w:val="0047119F"/>
    <w:rsid w:val="00474062"/>
    <w:rsid w:val="00477D6B"/>
    <w:rsid w:val="004D1DC8"/>
    <w:rsid w:val="005019FF"/>
    <w:rsid w:val="0050627D"/>
    <w:rsid w:val="0053057A"/>
    <w:rsid w:val="005429B3"/>
    <w:rsid w:val="005519D4"/>
    <w:rsid w:val="00556076"/>
    <w:rsid w:val="00560A29"/>
    <w:rsid w:val="00597BC3"/>
    <w:rsid w:val="005A5769"/>
    <w:rsid w:val="005C11B8"/>
    <w:rsid w:val="005C6649"/>
    <w:rsid w:val="005E4F02"/>
    <w:rsid w:val="00605827"/>
    <w:rsid w:val="006113B0"/>
    <w:rsid w:val="00632B35"/>
    <w:rsid w:val="00646050"/>
    <w:rsid w:val="006713CA"/>
    <w:rsid w:val="00676C5C"/>
    <w:rsid w:val="00686905"/>
    <w:rsid w:val="00711991"/>
    <w:rsid w:val="00720EFD"/>
    <w:rsid w:val="00723BA2"/>
    <w:rsid w:val="00733CEF"/>
    <w:rsid w:val="007854AF"/>
    <w:rsid w:val="00792814"/>
    <w:rsid w:val="00793A7C"/>
    <w:rsid w:val="007A398A"/>
    <w:rsid w:val="007B3207"/>
    <w:rsid w:val="007C0FFF"/>
    <w:rsid w:val="007D1477"/>
    <w:rsid w:val="007D1613"/>
    <w:rsid w:val="007D2A31"/>
    <w:rsid w:val="007E4C0E"/>
    <w:rsid w:val="008838C9"/>
    <w:rsid w:val="008A11EE"/>
    <w:rsid w:val="008A134B"/>
    <w:rsid w:val="008B2CC1"/>
    <w:rsid w:val="008B60B2"/>
    <w:rsid w:val="008C04A0"/>
    <w:rsid w:val="008C32BC"/>
    <w:rsid w:val="008F3D8B"/>
    <w:rsid w:val="0090731E"/>
    <w:rsid w:val="00916EE2"/>
    <w:rsid w:val="00933A3F"/>
    <w:rsid w:val="0094726B"/>
    <w:rsid w:val="00966A22"/>
    <w:rsid w:val="0096722F"/>
    <w:rsid w:val="00980843"/>
    <w:rsid w:val="009E2791"/>
    <w:rsid w:val="009E3F6F"/>
    <w:rsid w:val="009F499F"/>
    <w:rsid w:val="00A36830"/>
    <w:rsid w:val="00A37342"/>
    <w:rsid w:val="00A42DAF"/>
    <w:rsid w:val="00A435AF"/>
    <w:rsid w:val="00A45BD8"/>
    <w:rsid w:val="00A8389F"/>
    <w:rsid w:val="00A869B7"/>
    <w:rsid w:val="00A86F27"/>
    <w:rsid w:val="00A90F0A"/>
    <w:rsid w:val="00AA5D8C"/>
    <w:rsid w:val="00AC205C"/>
    <w:rsid w:val="00AC34EF"/>
    <w:rsid w:val="00AD4938"/>
    <w:rsid w:val="00AF0A6B"/>
    <w:rsid w:val="00B05A69"/>
    <w:rsid w:val="00B24563"/>
    <w:rsid w:val="00B52735"/>
    <w:rsid w:val="00B73D1D"/>
    <w:rsid w:val="00B75281"/>
    <w:rsid w:val="00B804C7"/>
    <w:rsid w:val="00B84832"/>
    <w:rsid w:val="00B92F1F"/>
    <w:rsid w:val="00B96FC6"/>
    <w:rsid w:val="00B9734B"/>
    <w:rsid w:val="00BA30E2"/>
    <w:rsid w:val="00C063AA"/>
    <w:rsid w:val="00C11BFE"/>
    <w:rsid w:val="00C5068F"/>
    <w:rsid w:val="00C609E9"/>
    <w:rsid w:val="00C7459A"/>
    <w:rsid w:val="00C76468"/>
    <w:rsid w:val="00C86D74"/>
    <w:rsid w:val="00CC3A3B"/>
    <w:rsid w:val="00CD04F1"/>
    <w:rsid w:val="00CF681A"/>
    <w:rsid w:val="00D07C78"/>
    <w:rsid w:val="00D2405E"/>
    <w:rsid w:val="00D45252"/>
    <w:rsid w:val="00D52FF3"/>
    <w:rsid w:val="00D64CB4"/>
    <w:rsid w:val="00D71B4D"/>
    <w:rsid w:val="00D93D55"/>
    <w:rsid w:val="00DD7B7F"/>
    <w:rsid w:val="00DF5E0B"/>
    <w:rsid w:val="00E15015"/>
    <w:rsid w:val="00E154B3"/>
    <w:rsid w:val="00E335FE"/>
    <w:rsid w:val="00E41552"/>
    <w:rsid w:val="00E6027C"/>
    <w:rsid w:val="00EA7D6E"/>
    <w:rsid w:val="00EB2F76"/>
    <w:rsid w:val="00EB76CE"/>
    <w:rsid w:val="00EC4E49"/>
    <w:rsid w:val="00EC5C3A"/>
    <w:rsid w:val="00ED77FB"/>
    <w:rsid w:val="00EE45FA"/>
    <w:rsid w:val="00F01AC6"/>
    <w:rsid w:val="00F043DE"/>
    <w:rsid w:val="00F41415"/>
    <w:rsid w:val="00F66152"/>
    <w:rsid w:val="00F710E5"/>
    <w:rsid w:val="00F9165B"/>
    <w:rsid w:val="00F91C2A"/>
    <w:rsid w:val="00FC22FC"/>
    <w:rsid w:val="00FC482F"/>
    <w:rsid w:val="00FD3887"/>
    <w:rsid w:val="00FF28F7"/>
    <w:rsid w:val="04D45071"/>
    <w:rsid w:val="290370D5"/>
    <w:rsid w:val="55F414CC"/>
  </w:rsids>
  <m:mathPr>
    <m:mathFont m:val="Cambria Math"/>
    <m:brkBin m:val="before"/>
    <m:brkBinSub m:val="--"/>
    <m:smallFrac m:val="0"/>
    <m:dispDef/>
    <m:lMargin m:val="0"/>
    <m:rMargin m:val="0"/>
    <m:defJc m:val="centerGroup"/>
    <m:wrapIndent m:val="1440"/>
    <m:intLim m:val="subSup"/>
    <m:naryLim m:val="undOvr"/>
  </m:mathPr>
  <w:themeFontLang w:val="fr-CH"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C2F73A0"/>
  <w15:docId w15:val="{FF9944E5-0456-4956-890A-F6CDD37FF69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EastAsia" w:hAnsi="Times New Roman" w:cs="Times New Roman"/>
        <w:lang w:val="en-US" w:eastAsia="zh-CN" w:bidi="ar-SA"/>
      </w:rPr>
    </w:rPrDefault>
    <w:pPrDefault>
      <w:pPr>
        <w:spacing w:after="160" w:line="278" w:lineRule="auto"/>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qFormat="1"/>
    <w:lsdException w:name="annotation text" w:semiHidden="1" w:qFormat="1"/>
    <w:lsdException w:name="header" w:qFormat="1"/>
    <w:lsdException w:name="footer" w:semiHidden="1" w:qFormat="1"/>
    <w:lsdException w:name="index heading" w:semiHidden="1" w:unhideWhenUsed="1"/>
    <w:lsdException w:name="caption" w:qFormat="1"/>
    <w:lsdException w:name="table of figures" w:semiHidden="1" w:unhideWhenUsed="1"/>
    <w:lsdException w:name="envelope address" w:semiHidden="1" w:unhideWhenUsed="1"/>
    <w:lsdException w:name="envelope return" w:semiHidden="1" w:unhideWhenUsed="1"/>
    <w:lsdException w:name="footnote reference" w:unhideWhenUsed="1" w:qFormat="1"/>
    <w:lsdException w:name="annotation reference" w:semiHidden="1" w:unhideWhenUsed="1" w:qFormat="1"/>
    <w:lsdException w:name="line number" w:semiHidden="1" w:unhideWhenUsed="1"/>
    <w:lsdException w:name="page number" w:semiHidden="1" w:unhideWhenUsed="1"/>
    <w:lsdException w:name="endnote reference" w:semiHidden="1" w:unhideWhenUsed="1"/>
    <w:lsdException w:name="endnote text" w:semiHidden="1"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qFormat="1"/>
    <w:lsdException w:name="Default Paragraph Font" w:semiHidden="1" w:uiPriority="1" w:unhideWhenUsed="1" w:qFormat="1"/>
    <w:lsdException w:name="Body Text"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unhideWhenUsed="1" w:qFormat="1"/>
    <w:lsdException w:name="FollowedHyperlink" w:semiHidden="1" w:unhideWhenUsed="1" w:qFormat="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uiPriority="99"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qFormat="1"/>
    <w:lsdException w:name="annotation subject" w:semiHidden="1" w:unhideWhenUsed="1" w:qFormat="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unhideWhenUsed="1" w:qFormat="1"/>
    <w:lsdException w:name="Table Grid" w:qFormat="1"/>
    <w:lsdException w:name="Table Theme" w:semiHidden="1" w:unhideWhenUsed="1"/>
    <w:lsdException w:name="Placeholder Text" w:semiHidden="1" w:uiPriority="99" w:unhideWhenUsed="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838C9"/>
    <w:rPr>
      <w:rFonts w:ascii="Arial" w:eastAsia="SimSun" w:hAnsi="Arial" w:cs="Arial"/>
      <w:sz w:val="22"/>
    </w:rPr>
  </w:style>
  <w:style w:type="paragraph" w:styleId="Heading1">
    <w:name w:val="heading 1"/>
    <w:basedOn w:val="Normal"/>
    <w:next w:val="Normal"/>
    <w:qFormat/>
    <w:rsid w:val="005519D4"/>
    <w:pPr>
      <w:keepNext/>
      <w:spacing w:beforeLines="100" w:before="100" w:afterLines="50" w:after="50" w:line="340" w:lineRule="atLeast"/>
      <w:outlineLvl w:val="0"/>
    </w:pPr>
    <w:rPr>
      <w:rFonts w:ascii="SimHei" w:eastAsia="SimHei"/>
      <w:bCs/>
      <w:caps/>
      <w:kern w:val="32"/>
      <w:szCs w:val="32"/>
    </w:rPr>
  </w:style>
  <w:style w:type="paragraph" w:styleId="Heading2">
    <w:name w:val="heading 2"/>
    <w:basedOn w:val="Normal"/>
    <w:next w:val="Normal"/>
    <w:qFormat/>
    <w:rsid w:val="005519D4"/>
    <w:pPr>
      <w:keepNext/>
      <w:spacing w:beforeLines="100" w:before="100" w:afterLines="50" w:after="50" w:line="340" w:lineRule="atLeast"/>
      <w:outlineLvl w:val="1"/>
    </w:pPr>
    <w:rPr>
      <w:rFonts w:ascii="SimSun"/>
      <w:b/>
      <w:bCs/>
      <w:iCs/>
      <w:caps/>
      <w:szCs w:val="28"/>
    </w:rPr>
  </w:style>
  <w:style w:type="paragraph" w:styleId="Heading3">
    <w:name w:val="heading 3"/>
    <w:basedOn w:val="Normal"/>
    <w:next w:val="Normal"/>
    <w:qFormat/>
    <w:pPr>
      <w:keepNext/>
      <w:spacing w:before="240" w:after="60"/>
      <w:outlineLvl w:val="2"/>
    </w:pPr>
    <w:rPr>
      <w:bCs/>
      <w:szCs w:val="26"/>
      <w:u w:val="single"/>
    </w:rPr>
  </w:style>
  <w:style w:type="paragraph" w:styleId="Heading4">
    <w:name w:val="heading 4"/>
    <w:basedOn w:val="Normal"/>
    <w:next w:val="Normal"/>
    <w:link w:val="Heading4Char"/>
    <w:qFormat/>
    <w:pPr>
      <w:keepNext/>
      <w:spacing w:before="240" w:after="60"/>
      <w:outlineLvl w:val="3"/>
    </w:pPr>
    <w:rPr>
      <w:bCs/>
      <w:i/>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Number">
    <w:name w:val="List Number"/>
    <w:basedOn w:val="Normal"/>
    <w:semiHidden/>
    <w:qFormat/>
    <w:pPr>
      <w:numPr>
        <w:numId w:val="1"/>
      </w:numPr>
    </w:pPr>
  </w:style>
  <w:style w:type="paragraph" w:styleId="Caption">
    <w:name w:val="caption"/>
    <w:basedOn w:val="Normal"/>
    <w:next w:val="Normal"/>
    <w:qFormat/>
    <w:rPr>
      <w:b/>
      <w:bCs/>
      <w:sz w:val="18"/>
    </w:rPr>
  </w:style>
  <w:style w:type="paragraph" w:styleId="CommentText">
    <w:name w:val="annotation text"/>
    <w:basedOn w:val="Normal"/>
    <w:link w:val="CommentTextChar1"/>
    <w:semiHidden/>
    <w:qFormat/>
    <w:rPr>
      <w:sz w:val="18"/>
    </w:rPr>
  </w:style>
  <w:style w:type="paragraph" w:styleId="Salutation">
    <w:name w:val="Salutation"/>
    <w:basedOn w:val="Normal"/>
    <w:next w:val="Normal"/>
    <w:semiHidden/>
    <w:qFormat/>
  </w:style>
  <w:style w:type="paragraph" w:styleId="BodyText">
    <w:name w:val="Body Text"/>
    <w:basedOn w:val="Normal"/>
    <w:qFormat/>
    <w:pPr>
      <w:spacing w:after="220"/>
    </w:pPr>
  </w:style>
  <w:style w:type="paragraph" w:styleId="EndnoteText">
    <w:name w:val="endnote text"/>
    <w:basedOn w:val="Normal"/>
    <w:semiHidden/>
    <w:qFormat/>
    <w:rPr>
      <w:sz w:val="18"/>
    </w:rPr>
  </w:style>
  <w:style w:type="paragraph" w:styleId="BalloonText">
    <w:name w:val="Balloon Text"/>
    <w:basedOn w:val="Normal"/>
    <w:link w:val="BalloonTextChar"/>
    <w:unhideWhenUsed/>
    <w:qFormat/>
    <w:rPr>
      <w:rFonts w:ascii="Segoe UI" w:hAnsi="Segoe UI" w:cs="Segoe UI"/>
      <w:sz w:val="18"/>
      <w:szCs w:val="18"/>
    </w:rPr>
  </w:style>
  <w:style w:type="paragraph" w:styleId="Footer">
    <w:name w:val="footer"/>
    <w:basedOn w:val="Normal"/>
    <w:semiHidden/>
    <w:qFormat/>
    <w:pPr>
      <w:tabs>
        <w:tab w:val="center" w:pos="4320"/>
        <w:tab w:val="right" w:pos="8640"/>
      </w:tabs>
    </w:pPr>
  </w:style>
  <w:style w:type="paragraph" w:styleId="Header">
    <w:name w:val="header"/>
    <w:basedOn w:val="Normal"/>
    <w:link w:val="HeaderChar"/>
    <w:qFormat/>
    <w:pPr>
      <w:tabs>
        <w:tab w:val="center" w:pos="4536"/>
        <w:tab w:val="right" w:pos="9072"/>
      </w:tabs>
    </w:pPr>
  </w:style>
  <w:style w:type="paragraph" w:styleId="Signature">
    <w:name w:val="Signature"/>
    <w:basedOn w:val="Normal"/>
    <w:semiHidden/>
    <w:qFormat/>
    <w:pPr>
      <w:ind w:left="5250"/>
    </w:pPr>
  </w:style>
  <w:style w:type="paragraph" w:styleId="FootnoteText">
    <w:name w:val="footnote text"/>
    <w:basedOn w:val="Normal"/>
    <w:link w:val="FootnoteTextChar"/>
    <w:qFormat/>
    <w:rPr>
      <w:sz w:val="18"/>
    </w:rPr>
  </w:style>
  <w:style w:type="paragraph" w:styleId="NormalWeb">
    <w:name w:val="Normal (Web)"/>
    <w:basedOn w:val="Normal"/>
    <w:uiPriority w:val="99"/>
    <w:unhideWhenUsed/>
    <w:qFormat/>
    <w:rPr>
      <w:rFonts w:ascii="Times New Roman" w:hAnsi="Times New Roman" w:cs="Times New Roman"/>
      <w:sz w:val="24"/>
      <w:szCs w:val="24"/>
    </w:rPr>
  </w:style>
  <w:style w:type="paragraph" w:styleId="Title">
    <w:name w:val="Title"/>
    <w:basedOn w:val="Normal"/>
    <w:next w:val="Normal"/>
    <w:link w:val="TitleChar"/>
    <w:qFormat/>
    <w:pPr>
      <w:contextualSpacing/>
    </w:pPr>
    <w:rPr>
      <w:rFonts w:ascii="SimSun" w:hAnsi="SimSun" w:cs="SimSun"/>
      <w:spacing w:val="-10"/>
      <w:kern w:val="28"/>
      <w:sz w:val="56"/>
      <w:szCs w:val="56"/>
    </w:rPr>
  </w:style>
  <w:style w:type="paragraph" w:styleId="CommentSubject">
    <w:name w:val="annotation subject"/>
    <w:basedOn w:val="CommentText"/>
    <w:next w:val="CommentText"/>
    <w:link w:val="CommentSubjectChar"/>
    <w:semiHidden/>
    <w:unhideWhenUsed/>
    <w:qFormat/>
    <w:rPr>
      <w:b/>
      <w:bCs/>
      <w:sz w:val="20"/>
    </w:rPr>
  </w:style>
  <w:style w:type="table" w:styleId="TableGrid">
    <w:name w:val="Table Grid"/>
    <w:basedOn w:val="TableNormal"/>
    <w:qFormat/>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semiHidden/>
    <w:unhideWhenUsed/>
    <w:qFormat/>
    <w:rPr>
      <w:color w:val="800080" w:themeColor="followedHyperlink"/>
      <w:u w:val="single"/>
    </w:rPr>
  </w:style>
  <w:style w:type="character" w:styleId="Emphasis">
    <w:name w:val="Emphasis"/>
    <w:basedOn w:val="DefaultParagraphFont"/>
    <w:uiPriority w:val="20"/>
    <w:qFormat/>
    <w:rPr>
      <w:i/>
      <w:iCs/>
    </w:rPr>
  </w:style>
  <w:style w:type="character" w:styleId="Hyperlink">
    <w:name w:val="Hyperlink"/>
    <w:basedOn w:val="DefaultParagraphFont"/>
    <w:unhideWhenUsed/>
    <w:qFormat/>
    <w:rPr>
      <w:color w:val="0563C1"/>
      <w:u w:val="single"/>
    </w:rPr>
  </w:style>
  <w:style w:type="character" w:styleId="CommentReference">
    <w:name w:val="annotation reference"/>
    <w:basedOn w:val="DefaultParagraphFont"/>
    <w:semiHidden/>
    <w:unhideWhenUsed/>
    <w:qFormat/>
    <w:rPr>
      <w:sz w:val="16"/>
      <w:szCs w:val="16"/>
    </w:rPr>
  </w:style>
  <w:style w:type="character" w:styleId="FootnoteReference">
    <w:name w:val="footnote reference"/>
    <w:basedOn w:val="DefaultParagraphFont"/>
    <w:unhideWhenUsed/>
    <w:qFormat/>
    <w:rPr>
      <w:vertAlign w:val="superscript"/>
    </w:rPr>
  </w:style>
  <w:style w:type="paragraph" w:customStyle="1" w:styleId="Endofdocument-Annex">
    <w:name w:val="[End of document - Annex]"/>
    <w:basedOn w:val="Normal"/>
    <w:link w:val="Endofdocument-AnnexChar"/>
    <w:qFormat/>
    <w:pPr>
      <w:ind w:left="5534"/>
    </w:pPr>
  </w:style>
  <w:style w:type="paragraph" w:customStyle="1" w:styleId="ONUME">
    <w:name w:val="ONUM E"/>
    <w:basedOn w:val="BodyText"/>
    <w:link w:val="ONUMEChar"/>
    <w:qFormat/>
    <w:pPr>
      <w:numPr>
        <w:numId w:val="2"/>
      </w:numPr>
    </w:pPr>
  </w:style>
  <w:style w:type="paragraph" w:customStyle="1" w:styleId="ONUMFS">
    <w:name w:val="ONUM FS"/>
    <w:basedOn w:val="BodyText"/>
    <w:link w:val="ONUMFSChar"/>
    <w:qFormat/>
    <w:pPr>
      <w:numPr>
        <w:numId w:val="3"/>
      </w:numPr>
    </w:pPr>
  </w:style>
  <w:style w:type="character" w:customStyle="1" w:styleId="TitleChar">
    <w:name w:val="Title Char"/>
    <w:basedOn w:val="DefaultParagraphFont"/>
    <w:link w:val="Title"/>
    <w:qFormat/>
    <w:rPr>
      <w:rFonts w:ascii="SimSun" w:eastAsia="SimSun" w:hAnsi="SimSun" w:cs="SimSun"/>
      <w:spacing w:val="-10"/>
      <w:kern w:val="28"/>
      <w:sz w:val="56"/>
      <w:szCs w:val="56"/>
      <w:lang w:val="en-US" w:eastAsia="zh-CN"/>
    </w:rPr>
  </w:style>
  <w:style w:type="paragraph" w:styleId="ListParagraph">
    <w:name w:val="List Paragraph"/>
    <w:basedOn w:val="Normal"/>
    <w:uiPriority w:val="34"/>
    <w:qFormat/>
    <w:pPr>
      <w:ind w:left="720"/>
      <w:contextualSpacing/>
    </w:pPr>
  </w:style>
  <w:style w:type="character" w:customStyle="1" w:styleId="FootnoteTextChar">
    <w:name w:val="Footnote Text Char"/>
    <w:basedOn w:val="DefaultParagraphFont"/>
    <w:link w:val="FootnoteText"/>
    <w:uiPriority w:val="99"/>
    <w:qFormat/>
    <w:rPr>
      <w:rFonts w:ascii="Arial" w:eastAsia="SimSun" w:hAnsi="Arial" w:cs="Arial"/>
      <w:sz w:val="18"/>
      <w:lang w:val="en-US" w:eastAsia="zh-CN"/>
    </w:rPr>
  </w:style>
  <w:style w:type="character" w:customStyle="1" w:styleId="ONUMFSChar">
    <w:name w:val="ONUM FS Char"/>
    <w:basedOn w:val="DefaultParagraphFont"/>
    <w:link w:val="ONUMFS"/>
    <w:qFormat/>
    <w:rPr>
      <w:rFonts w:ascii="Arial" w:eastAsia="SimSun" w:hAnsi="Arial" w:cs="Arial"/>
      <w:sz w:val="22"/>
      <w:lang w:val="en-US" w:eastAsia="zh-CN"/>
    </w:rPr>
  </w:style>
  <w:style w:type="character" w:customStyle="1" w:styleId="null">
    <w:name w:val="null"/>
    <w:basedOn w:val="DefaultParagraphFont"/>
    <w:qFormat/>
  </w:style>
  <w:style w:type="character" w:customStyle="1" w:styleId="CommentTextChar">
    <w:name w:val="Comment Text Char"/>
    <w:basedOn w:val="DefaultParagraphFont"/>
    <w:semiHidden/>
    <w:qFormat/>
    <w:rPr>
      <w:rFonts w:ascii="Arial" w:eastAsia="SimSun" w:hAnsi="Arial" w:cs="Arial"/>
      <w:sz w:val="18"/>
      <w:lang w:val="en-US" w:eastAsia="zh-CN"/>
    </w:rPr>
  </w:style>
  <w:style w:type="character" w:customStyle="1" w:styleId="BalloonTextChar">
    <w:name w:val="Balloon Text Char"/>
    <w:basedOn w:val="DefaultParagraphFont"/>
    <w:link w:val="BalloonText"/>
    <w:qFormat/>
    <w:rPr>
      <w:rFonts w:ascii="Segoe UI" w:eastAsia="SimSun" w:hAnsi="Segoe UI" w:cs="Segoe UI"/>
      <w:sz w:val="18"/>
      <w:szCs w:val="18"/>
      <w:lang w:val="en-US" w:eastAsia="zh-CN"/>
    </w:rPr>
  </w:style>
  <w:style w:type="character" w:customStyle="1" w:styleId="A6">
    <w:name w:val="A6"/>
    <w:basedOn w:val="DefaultParagraphFont"/>
    <w:uiPriority w:val="99"/>
    <w:qFormat/>
    <w:rPr>
      <w:color w:val="000000"/>
    </w:rPr>
  </w:style>
  <w:style w:type="character" w:customStyle="1" w:styleId="ONUMEChar">
    <w:name w:val="ONUM E Char"/>
    <w:basedOn w:val="DefaultParagraphFont"/>
    <w:link w:val="ONUME"/>
    <w:qFormat/>
    <w:rPr>
      <w:rFonts w:ascii="Arial" w:eastAsia="SimSun" w:hAnsi="Arial" w:cs="Arial"/>
      <w:sz w:val="22"/>
      <w:lang w:val="en-US" w:eastAsia="zh-CN"/>
    </w:rPr>
  </w:style>
  <w:style w:type="character" w:customStyle="1" w:styleId="HeaderChar">
    <w:name w:val="Header Char"/>
    <w:basedOn w:val="DefaultParagraphFont"/>
    <w:link w:val="Header"/>
    <w:qFormat/>
    <w:rPr>
      <w:rFonts w:ascii="Arial" w:eastAsia="SimSun" w:hAnsi="Arial" w:cs="Arial"/>
      <w:sz w:val="22"/>
      <w:lang w:val="en-US" w:eastAsia="zh-CN"/>
    </w:rPr>
  </w:style>
  <w:style w:type="character" w:customStyle="1" w:styleId="ui-provider">
    <w:name w:val="ui-provider"/>
    <w:basedOn w:val="DefaultParagraphFont"/>
    <w:qFormat/>
  </w:style>
  <w:style w:type="paragraph" w:customStyle="1" w:styleId="paragraph">
    <w:name w:val="paragraph"/>
    <w:basedOn w:val="Normal"/>
    <w:qFormat/>
    <w:pPr>
      <w:spacing w:before="100" w:beforeAutospacing="1" w:after="100" w:afterAutospacing="1"/>
    </w:pPr>
    <w:rPr>
      <w:rFonts w:ascii="Times New Roman" w:eastAsia="Times New Roman" w:hAnsi="Times New Roman" w:cs="Times New Roman"/>
      <w:sz w:val="24"/>
      <w:szCs w:val="24"/>
    </w:rPr>
  </w:style>
  <w:style w:type="character" w:customStyle="1" w:styleId="normaltextrun">
    <w:name w:val="normaltextrun"/>
    <w:basedOn w:val="DefaultParagraphFont"/>
    <w:qFormat/>
  </w:style>
  <w:style w:type="character" w:customStyle="1" w:styleId="eop">
    <w:name w:val="eop"/>
    <w:basedOn w:val="DefaultParagraphFont"/>
    <w:qFormat/>
  </w:style>
  <w:style w:type="character" w:customStyle="1" w:styleId="1">
    <w:name w:val="未处理的提及1"/>
    <w:basedOn w:val="DefaultParagraphFont"/>
    <w:uiPriority w:val="99"/>
    <w:semiHidden/>
    <w:unhideWhenUsed/>
    <w:qFormat/>
    <w:rPr>
      <w:color w:val="605E5C"/>
      <w:shd w:val="clear" w:color="auto" w:fill="E1DFDD"/>
    </w:rPr>
  </w:style>
  <w:style w:type="character" w:customStyle="1" w:styleId="bumpedfont20">
    <w:name w:val="bumpedfont20"/>
    <w:basedOn w:val="DefaultParagraphFont"/>
    <w:qFormat/>
  </w:style>
  <w:style w:type="paragraph" w:customStyle="1" w:styleId="xmsonormal">
    <w:name w:val="x_msonormal"/>
    <w:basedOn w:val="Normal"/>
    <w:qFormat/>
    <w:rPr>
      <w:rFonts w:ascii="Calibri" w:hAnsi="Calibri" w:cs="Calibri"/>
      <w:szCs w:val="22"/>
      <w:lang w:eastAsia="en-US"/>
    </w:rPr>
  </w:style>
  <w:style w:type="paragraph" w:customStyle="1" w:styleId="Default">
    <w:name w:val="Default"/>
    <w:basedOn w:val="Normal"/>
    <w:qFormat/>
    <w:pPr>
      <w:autoSpaceDE w:val="0"/>
      <w:autoSpaceDN w:val="0"/>
    </w:pPr>
    <w:rPr>
      <w:color w:val="000000"/>
      <w:sz w:val="24"/>
      <w:szCs w:val="24"/>
    </w:rPr>
  </w:style>
  <w:style w:type="character" w:customStyle="1" w:styleId="Heading4Char">
    <w:name w:val="Heading 4 Char"/>
    <w:basedOn w:val="DefaultParagraphFont"/>
    <w:link w:val="Heading4"/>
    <w:qFormat/>
    <w:rPr>
      <w:rFonts w:ascii="Arial" w:eastAsia="SimSun" w:hAnsi="Arial" w:cs="Arial"/>
      <w:bCs/>
      <w:i/>
      <w:sz w:val="22"/>
      <w:szCs w:val="28"/>
      <w:lang w:val="en-US" w:eastAsia="zh-CN"/>
    </w:rPr>
  </w:style>
  <w:style w:type="paragraph" w:customStyle="1" w:styleId="TableParagraph">
    <w:name w:val="Table Paragraph"/>
    <w:basedOn w:val="Normal"/>
    <w:uiPriority w:val="1"/>
    <w:qFormat/>
    <w:pPr>
      <w:widowControl w:val="0"/>
      <w:autoSpaceDE w:val="0"/>
      <w:autoSpaceDN w:val="0"/>
    </w:pPr>
    <w:rPr>
      <w:rFonts w:eastAsia="Arial"/>
      <w:szCs w:val="22"/>
      <w:lang w:eastAsia="en-US"/>
    </w:rPr>
  </w:style>
  <w:style w:type="paragraph" w:customStyle="1" w:styleId="10">
    <w:name w:val="修订1"/>
    <w:hidden/>
    <w:uiPriority w:val="99"/>
    <w:semiHidden/>
    <w:qFormat/>
    <w:rPr>
      <w:rFonts w:ascii="Arial" w:eastAsia="SimSun" w:hAnsi="Arial" w:cs="Arial"/>
      <w:sz w:val="22"/>
    </w:rPr>
  </w:style>
  <w:style w:type="character" w:customStyle="1" w:styleId="CommentTextChar1">
    <w:name w:val="Comment Text Char1"/>
    <w:basedOn w:val="DefaultParagraphFont"/>
    <w:link w:val="CommentText"/>
    <w:semiHidden/>
    <w:qFormat/>
    <w:rPr>
      <w:rFonts w:ascii="Arial" w:eastAsia="SimSun" w:hAnsi="Arial" w:cs="Arial"/>
      <w:sz w:val="18"/>
      <w:lang w:val="en-US" w:eastAsia="zh-CN"/>
    </w:rPr>
  </w:style>
  <w:style w:type="character" w:customStyle="1" w:styleId="CommentSubjectChar">
    <w:name w:val="Comment Subject Char"/>
    <w:basedOn w:val="CommentTextChar1"/>
    <w:link w:val="CommentSubject"/>
    <w:semiHidden/>
    <w:qFormat/>
    <w:rPr>
      <w:rFonts w:ascii="Arial" w:eastAsia="SimSun" w:hAnsi="Arial" w:cs="Arial"/>
      <w:b/>
      <w:bCs/>
      <w:sz w:val="18"/>
      <w:lang w:val="en-US" w:eastAsia="zh-CN"/>
    </w:rPr>
  </w:style>
  <w:style w:type="character" w:customStyle="1" w:styleId="lead">
    <w:name w:val="lead"/>
    <w:basedOn w:val="DefaultParagraphFont"/>
  </w:style>
  <w:style w:type="paragraph" w:styleId="NoSpacing">
    <w:name w:val="No Spacing"/>
    <w:uiPriority w:val="1"/>
    <w:qFormat/>
    <w:rPr>
      <w:rFonts w:ascii="Arial" w:hAnsi="Arial" w:cs="Arial"/>
      <w:sz w:val="22"/>
      <w:lang w:eastAsia="en-US"/>
    </w:rPr>
  </w:style>
  <w:style w:type="character" w:styleId="UnresolvedMention">
    <w:name w:val="Unresolved Mention"/>
    <w:basedOn w:val="DefaultParagraphFont"/>
    <w:uiPriority w:val="99"/>
    <w:semiHidden/>
    <w:unhideWhenUsed/>
    <w:rsid w:val="00597BC3"/>
    <w:rPr>
      <w:color w:val="605E5C"/>
      <w:shd w:val="clear" w:color="auto" w:fill="E1DFDD"/>
    </w:rPr>
  </w:style>
  <w:style w:type="character" w:customStyle="1" w:styleId="Endofdocument-AnnexChar">
    <w:name w:val="[End of document - Annex] Char"/>
    <w:link w:val="Endofdocument-Annex"/>
    <w:rsid w:val="001E7E91"/>
    <w:rPr>
      <w:rFonts w:ascii="Arial" w:eastAsia="SimSun" w:hAnsi="Arial" w:cs="Arial"/>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26" Type="http://schemas.openxmlformats.org/officeDocument/2006/relationships/hyperlink" Target="http://www.wipo.int/meetings/zh/doc_details.jsp?doc_id=649971" TargetMode="External"/><Relationship Id="rId21" Type="http://schemas.openxmlformats.org/officeDocument/2006/relationships/hyperlink" Target="http://www.wipo.int/meetings/zh/doc_details.jsp?doc_id=642559" TargetMode="External"/><Relationship Id="rId42" Type="http://schemas.openxmlformats.org/officeDocument/2006/relationships/hyperlink" Target="http://www.wipo.int/global-awards/en/" TargetMode="External"/><Relationship Id="rId47" Type="http://schemas.openxmlformats.org/officeDocument/2006/relationships/hyperlink" Target="https://www.wipo.int/meetings/en/doc_details.jsp?doc_id=652145" TargetMode="External"/><Relationship Id="rId63" Type="http://schemas.openxmlformats.org/officeDocument/2006/relationships/hyperlink" Target="https://www.wipo.int/edocs/mdocs/tk/en/wipo_grtkf_ic_51/wipo_grtkf_ic_51_5.pdf" TargetMode="External"/><Relationship Id="rId68" Type="http://schemas.openxmlformats.org/officeDocument/2006/relationships/hyperlink" Target="https://www.wipo.int/en/web/ip-financing/w/news/2025/kick-off-meeting-launches-phase-ii-of-wipo-cadr-regional-project-on-ip-financing" TargetMode="External"/><Relationship Id="rId84" Type="http://schemas.openxmlformats.org/officeDocument/2006/relationships/hyperlink" Target="http://www.wipo.int/meetings/en/doc_details.jsp?doc_id=639846" TargetMode="External"/><Relationship Id="rId89" Type="http://schemas.openxmlformats.org/officeDocument/2006/relationships/header" Target="header4.xml"/><Relationship Id="rId16" Type="http://schemas.openxmlformats.org/officeDocument/2006/relationships/hyperlink" Target="https://www.wipo.int/about-wipo/zh/assemblies/2021/a_62/index.html" TargetMode="External"/><Relationship Id="rId11" Type="http://schemas.openxmlformats.org/officeDocument/2006/relationships/webSettings" Target="webSettings.xml"/><Relationship Id="rId32" Type="http://schemas.openxmlformats.org/officeDocument/2006/relationships/hyperlink" Target="http://www.wipo.int/meetings/zh/doc_details.jsp?doc_id=642965" TargetMode="External"/><Relationship Id="rId37" Type="http://schemas.openxmlformats.org/officeDocument/2006/relationships/hyperlink" Target="https://www.wipo.int/zh/web/examiners" TargetMode="External"/><Relationship Id="rId53" Type="http://schemas.openxmlformats.org/officeDocument/2006/relationships/hyperlink" Target="http://www.wipo.int/meetings/en/doc_details.jsp?doc_id=272841" TargetMode="External"/><Relationship Id="rId58" Type="http://schemas.openxmlformats.org/officeDocument/2006/relationships/hyperlink" Target="https://www.wipo.int/en/web/youth-engagement/w/news/2026/young-game-developers-create-winning-games-powered-by-ip" TargetMode="External"/><Relationship Id="rId74" Type="http://schemas.openxmlformats.org/officeDocument/2006/relationships/hyperlink" Target="https://www.wipo.int/amc/en/center/specific-sectors/ipoffices/co-administration_program.html" TargetMode="External"/><Relationship Id="rId79" Type="http://schemas.openxmlformats.org/officeDocument/2006/relationships/hyperlink" Target="https://welc.wipo.int/jtip/?lang=de" TargetMode="External"/><Relationship Id="rId5" Type="http://schemas.openxmlformats.org/officeDocument/2006/relationships/customXml" Target="../customXml/item5.xml"/><Relationship Id="rId90" Type="http://schemas.openxmlformats.org/officeDocument/2006/relationships/header" Target="header5.xml"/><Relationship Id="rId95" Type="http://schemas.openxmlformats.org/officeDocument/2006/relationships/header" Target="header8.xml"/><Relationship Id="rId22" Type="http://schemas.openxmlformats.org/officeDocument/2006/relationships/hyperlink" Target="https://www.wipo.int/meetings/zh/doc_details.jsp?doc_id=642327" TargetMode="External"/><Relationship Id="rId27" Type="http://schemas.openxmlformats.org/officeDocument/2006/relationships/hyperlink" Target="http://www.wipo.int/meetings/zh/doc_details.jsp?doc_id=650232" TargetMode="External"/><Relationship Id="rId43" Type="http://schemas.openxmlformats.org/officeDocument/2006/relationships/hyperlink" Target="http://www.wipo.int/meetings/en/doc_details.jsp?doc_id=651026" TargetMode="External"/><Relationship Id="rId48" Type="http://schemas.openxmlformats.org/officeDocument/2006/relationships/hyperlink" Target="http://www.wipo.int/meetings/en/doc_details.jsp?doc_id=652145" TargetMode="External"/><Relationship Id="rId64" Type="http://schemas.openxmlformats.org/officeDocument/2006/relationships/hyperlink" Target="http://www.wipo.int/ip-competition/en/" TargetMode="External"/><Relationship Id="rId69" Type="http://schemas.openxmlformats.org/officeDocument/2006/relationships/hyperlink" Target="https://www.wipo.int/edocs/pubdocs/en/wipo-pub-rn2025-8-en-world-intangible-investment-highlights.pdf" TargetMode="External"/><Relationship Id="rId80" Type="http://schemas.openxmlformats.org/officeDocument/2006/relationships/hyperlink" Target="http://www.wipo.int/women-inventors/en/index.html" TargetMode="External"/><Relationship Id="rId85" Type="http://schemas.openxmlformats.org/officeDocument/2006/relationships/hyperlink" Target="https://www.wipo.int/meetings/en/doc_details.jsp?doc_id=642719" TargetMode="Externa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hyperlink" Target="https://www.wipo.int/meetings/zh/doc_details.jsp?doc_id=648168" TargetMode="External"/><Relationship Id="rId33" Type="http://schemas.openxmlformats.org/officeDocument/2006/relationships/hyperlink" Target="http://www.wipo.int/cooperation/zh/south_south/" TargetMode="External"/><Relationship Id="rId38" Type="http://schemas.openxmlformats.org/officeDocument/2006/relationships/hyperlink" Target="https://patentscope.wipo.int/search/en/search.jsf" TargetMode="External"/><Relationship Id="rId46" Type="http://schemas.openxmlformats.org/officeDocument/2006/relationships/hyperlink" Target="http://www.wipo.int/meetings/en/doc_details.jsp?doc_id=651405" TargetMode="External"/><Relationship Id="rId59" Type="http://schemas.openxmlformats.org/officeDocument/2006/relationships/hyperlink" Target="https://www.wipo.int/en/web/green-technology-book" TargetMode="External"/><Relationship Id="rId67" Type="http://schemas.openxmlformats.org/officeDocument/2006/relationships/hyperlink" Target="https://www.wipo.int/en/web/business/w/news/2025/wipo-regional-dialogue-tackles-sme-ip-challenges-across-asia-pacific" TargetMode="External"/><Relationship Id="rId20" Type="http://schemas.openxmlformats.org/officeDocument/2006/relationships/hyperlink" Target="https://www.wipo.int/meetings/zh/doc_details.jsp?doc_id=644929" TargetMode="External"/><Relationship Id="rId41" Type="http://schemas.openxmlformats.org/officeDocument/2006/relationships/hyperlink" Target="http://www.wipo.int/wipoforcreators/en/news/2023/news_0006.html" TargetMode="External"/><Relationship Id="rId54" Type="http://schemas.openxmlformats.org/officeDocument/2006/relationships/hyperlink" Target="https://www.wipo.int/about-ip/en/frontier_technologies/" TargetMode="External"/><Relationship Id="rId62" Type="http://schemas.openxmlformats.org/officeDocument/2006/relationships/hyperlink" Target="https://www.wipo.int/edocs/mdocs/tk/en/wipo_grtkf_ic_51/wipo_grtkf_ic_51_4.pdf" TargetMode="External"/><Relationship Id="rId70" Type="http://schemas.openxmlformats.org/officeDocument/2006/relationships/hyperlink" Target="https://www.research4life.org/press-releases/wipo-study-on-women-in-science/" TargetMode="External"/><Relationship Id="rId75" Type="http://schemas.openxmlformats.org/officeDocument/2006/relationships/hyperlink" Target="https://www.wipo.int/publications/en/details.jsp?id=4805&amp;plang=EN" TargetMode="External"/><Relationship Id="rId83" Type="http://schemas.openxmlformats.org/officeDocument/2006/relationships/hyperlink" Target="http://www.wipo.int/meetings/en/doc_details.jsp?doc_id=607672" TargetMode="External"/><Relationship Id="rId88" Type="http://schemas.openxmlformats.org/officeDocument/2006/relationships/header" Target="header3.xml"/><Relationship Id="rId91" Type="http://schemas.openxmlformats.org/officeDocument/2006/relationships/header" Target="header6.xml"/><Relationship Id="rId96"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wipo.int/ip-development/en/agenda/flexibilities/database.html" TargetMode="External"/><Relationship Id="rId28" Type="http://schemas.openxmlformats.org/officeDocument/2006/relationships/hyperlink" Target="http://www.wipo.int/meetings/zh/doc_details.jsp?doc_id=650012" TargetMode="External"/><Relationship Id="rId36" Type="http://schemas.openxmlformats.org/officeDocument/2006/relationships/hyperlink" Target="https://dacatalogue.wipo.int/projectfiles/DA_01_05_01/Guidebook/EN/Development%20Agenda%20Guidebook_E.pdf" TargetMode="External"/><Relationship Id="rId49" Type="http://schemas.openxmlformats.org/officeDocument/2006/relationships/hyperlink" Target="http://www.wipo.int/meetings/en/doc_details.jsp?doc_id=652946" TargetMode="External"/><Relationship Id="rId57" Type="http://schemas.openxmlformats.org/officeDocument/2006/relationships/hyperlink" Target="https://www.who.int/publications/i/item/9789240107663" TargetMode="External"/><Relationship Id="rId10" Type="http://schemas.openxmlformats.org/officeDocument/2006/relationships/settings" Target="settings.xml"/><Relationship Id="rId31" Type="http://schemas.openxmlformats.org/officeDocument/2006/relationships/hyperlink" Target="http://www.wipo.int/meetings/zh/doc_details.jsp?doc_id=649911" TargetMode="External"/><Relationship Id="rId44" Type="http://schemas.openxmlformats.org/officeDocument/2006/relationships/hyperlink" Target="http://www.wipo.int/meetings/en/doc_details.jsp?doc_id=650850" TargetMode="External"/><Relationship Id="rId52" Type="http://schemas.openxmlformats.org/officeDocument/2006/relationships/hyperlink" Target="http://www.wipo.int/meetings/en/doc_details.jsp?doc_id=642371" TargetMode="External"/><Relationship Id="rId60" Type="http://schemas.openxmlformats.org/officeDocument/2006/relationships/hyperlink" Target="https://www3.wipo.int/wipogreen/en/projects/" TargetMode="External"/><Relationship Id="rId65" Type="http://schemas.openxmlformats.org/officeDocument/2006/relationships/hyperlink" Target="https://www.wipo.int/en/web/wipolex" TargetMode="External"/><Relationship Id="rId73" Type="http://schemas.openxmlformats.org/officeDocument/2006/relationships/hyperlink" Target="http://www.wipo.int/wipolex" TargetMode="External"/><Relationship Id="rId78" Type="http://schemas.openxmlformats.org/officeDocument/2006/relationships/hyperlink" Target="http://www.cambridge.org/core/books/informal-economy-in-developing-nations/C7494C6FD7EE4DC86BBADB4A7B87BCE3" TargetMode="External"/><Relationship Id="rId81" Type="http://schemas.openxmlformats.org/officeDocument/2006/relationships/hyperlink" Target="http://www.wipo.int/publications/en/details.jsp?id=4501" TargetMode="External"/><Relationship Id="rId86" Type="http://schemas.openxmlformats.org/officeDocument/2006/relationships/hyperlink" Target="https://www.wipo.int/meetings/en/doc_details.jsp?doc_id=649911" TargetMode="External"/><Relationship Id="rId94"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hyperlink" Target="https://www.un.org/ldcportal/content/wipos-graduation-support-package-ldcs" TargetMode="External"/><Relationship Id="rId39" Type="http://schemas.openxmlformats.org/officeDocument/2006/relationships/hyperlink" Target="https://www.wipo.int/en/web/women" TargetMode="External"/><Relationship Id="rId34" Type="http://schemas.openxmlformats.org/officeDocument/2006/relationships/hyperlink" Target="https://www.wipo.int/meetings/zh/details.jsp?meeting_id=89168" TargetMode="External"/><Relationship Id="rId50" Type="http://schemas.openxmlformats.org/officeDocument/2006/relationships/hyperlink" Target="http://www.wipo.int/meetings/en/doc_details.jsp?doc_id=652947" TargetMode="External"/><Relationship Id="rId55" Type="http://schemas.openxmlformats.org/officeDocument/2006/relationships/hyperlink" Target="https://www.who-wipo-wto-trilateral.org/" TargetMode="External"/><Relationship Id="rId76" Type="http://schemas.openxmlformats.org/officeDocument/2006/relationships/hyperlink" Target="https://www.wipo.int/publications/en/details.jsp?id=4810&amp;plang=EN" TargetMode="External"/><Relationship Id="rId97" Type="http://schemas.openxmlformats.org/officeDocument/2006/relationships/fontTable" Target="fontTable.xml"/><Relationship Id="rId7" Type="http://schemas.openxmlformats.org/officeDocument/2006/relationships/customXml" Target="../customXml/item7.xml"/><Relationship Id="rId71" Type="http://schemas.openxmlformats.org/officeDocument/2006/relationships/hyperlink" Target="https://www.wipo.int/en/web/judiciaries/w/news/2025/experienced-judges-from-23-jurisdictions-engage-in-high-level-dialogue-at-the-2025-wipo-master-class" TargetMode="External"/><Relationship Id="rId92" Type="http://schemas.openxmlformats.org/officeDocument/2006/relationships/header" Target="header7.xml"/><Relationship Id="rId2" Type="http://schemas.openxmlformats.org/officeDocument/2006/relationships/customXml" Target="../customXml/item2.xml"/><Relationship Id="rId29" Type="http://schemas.openxmlformats.org/officeDocument/2006/relationships/hyperlink" Target="http://www.wipo.int/meetings/zh/doc_details.jsp?doc_id=639846" TargetMode="External"/><Relationship Id="rId24" Type="http://schemas.openxmlformats.org/officeDocument/2006/relationships/hyperlink" Target="http://www.wipo.int/meetings/zh/doc_details.jsp?doc_id=387181" TargetMode="External"/><Relationship Id="rId40" Type="http://schemas.openxmlformats.org/officeDocument/2006/relationships/hyperlink" Target="http://www.wipo.int/meetings/en/doc_details.jsp?doc_id=590831" TargetMode="External"/><Relationship Id="rId45" Type="http://schemas.openxmlformats.org/officeDocument/2006/relationships/hyperlink" Target="http://www.wipo.int/meetings/en/doc_details.jsp?doc_id=651786" TargetMode="External"/><Relationship Id="rId66" Type="http://schemas.openxmlformats.org/officeDocument/2006/relationships/hyperlink" Target="https://www.wipo.int/en/web/wipo-ip-diagnostics" TargetMode="External"/><Relationship Id="rId87" Type="http://schemas.openxmlformats.org/officeDocument/2006/relationships/hyperlink" Target="https://www.wipo.int/pressroom/en/stories/" TargetMode="External"/><Relationship Id="rId61" Type="http://schemas.openxmlformats.org/officeDocument/2006/relationships/hyperlink" Target="https://www.wipo.int/edocs/mdocs/enforcement/en/wipo_ace_17/wipo_ace_17_18_presentation.pdf" TargetMode="External"/><Relationship Id="rId82" Type="http://schemas.openxmlformats.org/officeDocument/2006/relationships/hyperlink" Target="https://dacatalogue.wipo.int/projects/DA_10_23_31_36_01" TargetMode="External"/><Relationship Id="rId19" Type="http://schemas.openxmlformats.org/officeDocument/2006/relationships/hyperlink" Target="https://www.wipo.int/meetings/zh/2025/ip-development-conference.html" TargetMode="External"/><Relationship Id="rId14" Type="http://schemas.openxmlformats.org/officeDocument/2006/relationships/image" Target="media/image1.png"/><Relationship Id="rId30" Type="http://schemas.openxmlformats.org/officeDocument/2006/relationships/hyperlink" Target="http://www.wipo.int/meetings/zh/doc_details.jsp?doc_id=642719" TargetMode="External"/><Relationship Id="rId35" Type="http://schemas.openxmlformats.org/officeDocument/2006/relationships/hyperlink" Target="https://dacatalogue.wipo.int/projects" TargetMode="External"/><Relationship Id="rId56" Type="http://schemas.openxmlformats.org/officeDocument/2006/relationships/hyperlink" Target="https://www.who.int/initiatives/global-initiative-on-ai-for-health" TargetMode="External"/><Relationship Id="rId77" Type="http://schemas.openxmlformats.org/officeDocument/2006/relationships/hyperlink" Target="https://www.wipo.int/publications/en/details.jsp?id=4793&amp;plang=EN" TargetMode="External"/><Relationship Id="rId8" Type="http://schemas.openxmlformats.org/officeDocument/2006/relationships/numbering" Target="numbering.xml"/><Relationship Id="rId51" Type="http://schemas.openxmlformats.org/officeDocument/2006/relationships/hyperlink" Target="https://www.wipo.int/meetings/en/doc_details.jsp?doc_id=629427" TargetMode="External"/><Relationship Id="rId72" Type="http://schemas.openxmlformats.org/officeDocument/2006/relationships/hyperlink" Target="https://www.wipo.int/about-patent-judicial-guide/en/" TargetMode="External"/><Relationship Id="rId93" Type="http://schemas.openxmlformats.org/officeDocument/2006/relationships/footer" Target="footer1.xml"/><Relationship Id="rId98" Type="http://schemas.openxmlformats.org/officeDocument/2006/relationships/theme" Target="theme/theme1.xml"/></Relationships>
</file>

<file path=word/_rels/footnotes.xml.rels><?xml version="1.0" encoding="UTF-8" standalone="yes"?>
<Relationships xmlns="http://schemas.openxmlformats.org/package/2006/relationships"><Relationship Id="rId8" Type="http://schemas.openxmlformats.org/officeDocument/2006/relationships/hyperlink" Target="https://wipogreen.wipo.int/wipogreen-database/search?pagination.page=0&amp;pagination.size=10&amp;sort.0.field=CREATED_AT&amp;sort.0.direction=DESC&amp;queryFilters.0.field=COLLECTION&amp;queryFilters.0.value=138827" TargetMode="External"/><Relationship Id="rId13" Type="http://schemas.openxmlformats.org/officeDocument/2006/relationships/hyperlink" Target="https://www.wipo.int/meetings/en/doc_details.jsp?doc_id=646851" TargetMode="External"/><Relationship Id="rId18" Type="http://schemas.openxmlformats.org/officeDocument/2006/relationships/hyperlink" Target="http://www.wipo.int/publications/en/details.jsp?id=4502" TargetMode="External"/><Relationship Id="rId3" Type="http://schemas.openxmlformats.org/officeDocument/2006/relationships/hyperlink" Target="https://www.wipo.int/meetings/en/doc_details.jsp?doc_id=641471" TargetMode="External"/><Relationship Id="rId7" Type="http://schemas.openxmlformats.org/officeDocument/2006/relationships/hyperlink" Target="http://www.wipo.int/global_ip/en/activities/ip_office_business_solutions/" TargetMode="External"/><Relationship Id="rId12" Type="http://schemas.openxmlformats.org/officeDocument/2006/relationships/hyperlink" Target="https://www.wipo.int/meetings/en/details.jsp?meeting_id=85309" TargetMode="External"/><Relationship Id="rId17" Type="http://schemas.openxmlformats.org/officeDocument/2006/relationships/hyperlink" Target="http://www.wipo.int/publications/en/details.jsp?id=4501" TargetMode="External"/><Relationship Id="rId2" Type="http://schemas.openxmlformats.org/officeDocument/2006/relationships/hyperlink" Target="https://www.wipo.int/meetings/en/doc_details.jsp?doc_id=653196" TargetMode="External"/><Relationship Id="rId16" Type="http://schemas.openxmlformats.org/officeDocument/2006/relationships/hyperlink" Target="http://www.wipo.int/patentscope/en/programs/patent_landscapes/" TargetMode="External"/><Relationship Id="rId1" Type="http://schemas.openxmlformats.org/officeDocument/2006/relationships/hyperlink" Target="https://www.wipo.int/meetings/en/doc_details.jsp?doc_id=644091" TargetMode="External"/><Relationship Id="rId6" Type="http://schemas.openxmlformats.org/officeDocument/2006/relationships/hyperlink" Target="https://www.wipo.int/cooperation/en/technical_assistance/developing-countries.html" TargetMode="External"/><Relationship Id="rId11" Type="http://schemas.openxmlformats.org/officeDocument/2006/relationships/hyperlink" Target="https://www.wipo.int/meetings/en/details.jsp?meeting_id=85308" TargetMode="External"/><Relationship Id="rId5" Type="http://schemas.openxmlformats.org/officeDocument/2006/relationships/hyperlink" Target="https://www.wipo.int/en/web/mobile-apps/index" TargetMode="External"/><Relationship Id="rId15" Type="http://schemas.openxmlformats.org/officeDocument/2006/relationships/hyperlink" Target="https://www.research4life.org/press-releases/wipo-study-on-women-in-science/" TargetMode="External"/><Relationship Id="rId10" Type="http://schemas.openxmlformats.org/officeDocument/2006/relationships/hyperlink" Target="https://www.wipo.int/en/web/respect-for-ip/activities/current" TargetMode="External"/><Relationship Id="rId19" Type="http://schemas.openxmlformats.org/officeDocument/2006/relationships/hyperlink" Target="http://www.wipo.int/meetings/zh/doc_details.jsp?doc_id=541373" TargetMode="External"/><Relationship Id="rId4" Type="http://schemas.openxmlformats.org/officeDocument/2006/relationships/hyperlink" Target="https://www.wipo.int/meetings/en/doc_details.jsp?doc_id=650808" TargetMode="External"/><Relationship Id="rId9" Type="http://schemas.openxmlformats.org/officeDocument/2006/relationships/hyperlink" Target="https://wipogreen.wipo.int/wipogreen-database/search?pagination.page=0&amp;pagination.size=10&amp;sort.0.field=CREATED_AT&amp;sort.0.direction=DESC&amp;queryFilters.0.field=COLLECTION&amp;queryFilters.0.value=148597" TargetMode="External"/><Relationship Id="rId14" Type="http://schemas.openxmlformats.org/officeDocument/2006/relationships/hyperlink" Target="https://www.wipo.int/meetings/en/details.jsp?meeting_id=84728"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s:customData xmlns="http://www.wps.cn/officeDocument/2013/wpsCustomData" xmlns:s="http://www.wps.cn/officeDocument/2013/wpsCustomData">
  <customSectProps>
    <customSectPr/>
    <customSectPr/>
    <customSectPr/>
    <customSectPr/>
  </customSectProps>
  <customShpExts>
    <customShpInfo spid="_x0000_s1026" textRotate="1"/>
  </customShpExts>
</s:customDat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3</Value>
      <Value>2</Value>
      <Value>1</Value>
    </TaxCatchAll>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Language Division</TermName>
          <TermId xmlns="http://schemas.microsoft.com/office/infopath/2007/PartnerControls">9d03c550-61a5-463a-85fe-6ed05e2d8eeb</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05 Reference Material</TermName>
          <TermId xmlns="http://schemas.microsoft.com/office/infopath/2007/PartnerControls">9ea5a724-be39-4cdd-b7fd-205cb2d62f2f</TermId>
        </TermInfo>
      </Terms>
    </oec7080f59824b85bfab9bab42c36e68>
    <IPSystem xmlns="56500874-bba0-4b48-9090-b201492e8473" xsi:nil="true"/>
    <_dlc_DocId xmlns="ffaa6062-2aba-4ca6-91a9-50f50ca0253d">LDBFP-489773219-47755</_dlc_DocId>
    <_dlc_DocIdUrl xmlns="ffaa6062-2aba-4ca6-91a9-50f50ca0253d">
      <Url>https://wipoprod.sharepoint.com/sites/SPS-INT-BFP-LD-ChinTran/_layouts/15/DocIdRedir.aspx?ID=LDBFP-489773219-47755</Url>
      <Description>LDBFP-489773219-47755</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f7a99264-aac8-44dd-b14f-8017e78a225a" ContentTypeId="0x01010043A0F979BE30A3469F998CB749C11FBD" PreviousValue="false"/>
</file>

<file path=customXml/item6.xml><?xml version="1.0" encoding="utf-8"?>
<ct:contentTypeSchema xmlns:ct="http://schemas.microsoft.com/office/2006/metadata/contentType" xmlns:ma="http://schemas.microsoft.com/office/2006/metadata/properties/metaAttributes" ct:_="" ma:_="" ma:contentTypeName="WIPO Document" ma:contentTypeID="0x01010043A0F979BE30A3469F998CB749C11FBD00ABAB5F6D131BD34B933D3BA8A950AC42" ma:contentTypeVersion="91" ma:contentTypeDescription="" ma:contentTypeScope="" ma:versionID="815915eff52f1398a087f2ab08e156ef">
  <xsd:schema xmlns:xsd="http://www.w3.org/2001/XMLSchema" xmlns:xs="http://www.w3.org/2001/XMLSchema" xmlns:p="http://schemas.microsoft.com/office/2006/metadata/properties" xmlns:ns2="0d6abe56-55ad-41de-8124-44420a0ee71d" xmlns:ns3="56500874-bba0-4b48-9090-b201492e8473" xmlns:ns4="ffaa6062-2aba-4ca6-91a9-50f50ca0253d" targetNamespace="http://schemas.microsoft.com/office/2006/metadata/properties" ma:root="true" ma:fieldsID="1719444ffa7dd5c9c28e58f7df61da78" ns2:_="" ns3:_="" ns4:_="">
    <xsd:import namespace="0d6abe56-55ad-41de-8124-44420a0ee71d"/>
    <xsd:import namespace="56500874-bba0-4b48-9090-b201492e8473"/>
    <xsd:import namespace="ffaa6062-2aba-4ca6-91a9-50f50ca0253d"/>
    <xsd:element name="properties">
      <xsd:complexType>
        <xsd:sequence>
          <xsd:element name="documentManagement">
            <xsd:complexType>
              <xsd:all>
                <xsd:element ref="ns2:DocType" minOccurs="0"/>
                <xsd:element ref="ns3:IPSystem" minOccurs="0"/>
                <xsd:element ref="ns2:ECCM_Description" minOccurs="0"/>
                <xsd:element ref="ns3:TaxCatchAllLabel" minOccurs="0"/>
                <xsd:element ref="ns3:gd7c24c3841c42febad33c823204a123" minOccurs="0"/>
                <xsd:element ref="ns3:oec7080f59824b85bfab9bab42c36e68" minOccurs="0"/>
                <xsd:element ref="ns3:j72d38dd587d4c818476e9c94f452b47" minOccurs="0"/>
                <xsd:element ref="ns3:TaxCatchAll"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8"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IPSystem" ma:index="5" nillable="true" ma:displayName="IP System" ma:internalName="IPSystem">
      <xsd:complexType>
        <xsd:complexContent>
          <xsd:extension base="dms:MultiChoice">
            <xsd:sequence>
              <xsd:element name="Value" maxOccurs="unbounded" minOccurs="0" nillable="true">
                <xsd:simpleType>
                  <xsd:restriction base="dms:Choice">
                    <xsd:enumeration value="Hague"/>
                    <xsd:enumeration value="Madrid"/>
                    <xsd:enumeration value="Lisbon"/>
                    <xsd:enumeration value="PCT"/>
                  </xsd:restriction>
                </xsd:simpleType>
              </xsd:element>
            </xsd:sequence>
          </xsd:extension>
        </xsd:complexContent>
      </xsd:complexType>
    </xsd:element>
    <xsd:element name="TaxCatchAllLabel" ma:index="9" nillable="true" ma:displayName="Taxonomy Catch All Column1" ma:hidden="true" ma:list="{f0b8d54d-5f0a-4e26-8f44-b4dbf772943a}" ma:internalName="TaxCatchAllLabel" ma:readOnly="true" ma:showField="CatchAllDataLabel" ma:web="ffaa6062-2aba-4ca6-91a9-50f50ca0253d">
      <xsd:complexType>
        <xsd:complexContent>
          <xsd:extension base="dms:MultiChoiceLookup">
            <xsd:sequence>
              <xsd:element name="Value" type="dms:Lookup" maxOccurs="unbounded" minOccurs="0" nillable="true"/>
            </xsd:sequence>
          </xsd:extension>
        </xsd:complexContent>
      </xsd:complexType>
    </xsd:element>
    <xsd:element name="gd7c24c3841c42febad33c823204a123" ma:index="11"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3"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j72d38dd587d4c818476e9c94f452b47" ma:index="18"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f0b8d54d-5f0a-4e26-8f44-b4dbf772943a}" ma:internalName="TaxCatchAll" ma:showField="CatchAllData" ma:web="ffaa6062-2aba-4ca6-91a9-50f50ca0253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faa6062-2aba-4ca6-91a9-50f50ca0253d" elementFormDefault="qualified">
    <xsd:import namespace="http://schemas.microsoft.com/office/2006/documentManagement/types"/>
    <xsd:import namespace="http://schemas.microsoft.com/office/infopath/2007/PartnerControls"/>
    <xsd:element name="_dlc_DocId" ma:index="20" nillable="true" ma:displayName="Document ID Value" ma:description="The value of the document ID assigned to this item." ma:indexed="true"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2.xml><?xml version="1.0" encoding="utf-8"?>
<ds:datastoreItem xmlns:ds="http://schemas.openxmlformats.org/officeDocument/2006/customXml" ds:itemID="{251AFD57-EB46-4B83-ACBF-E2E84B86AC30}">
  <ds:schemaRefs>
    <ds:schemaRef ds:uri="http://schemas.openxmlformats.org/officeDocument/2006/bibliography"/>
  </ds:schemaRefs>
</ds:datastoreItem>
</file>

<file path=customXml/itemProps3.xml><?xml version="1.0" encoding="utf-8"?>
<ds:datastoreItem xmlns:ds="http://schemas.openxmlformats.org/officeDocument/2006/customXml" ds:itemID="{8E5C8A06-5A01-4A8B-9F48-1E7181D7876C}">
  <ds:schemaRefs>
    <ds:schemaRef ds:uri="56500874-bba0-4b48-9090-b201492e8473"/>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 ds:uri="http://purl.org/dc/dcmitype/"/>
    <ds:schemaRef ds:uri="http://schemas.microsoft.com/office/infopath/2007/PartnerControls"/>
    <ds:schemaRef ds:uri="ffaa6062-2aba-4ca6-91a9-50f50ca0253d"/>
    <ds:schemaRef ds:uri="0d6abe56-55ad-41de-8124-44420a0ee71d"/>
    <ds:schemaRef ds:uri="http://purl.org/dc/terms/"/>
  </ds:schemaRefs>
</ds:datastoreItem>
</file>

<file path=customXml/itemProps4.xml><?xml version="1.0" encoding="utf-8"?>
<ds:datastoreItem xmlns:ds="http://schemas.openxmlformats.org/officeDocument/2006/customXml" ds:itemID="{7BEA31E6-D001-46C7-B9AF-EE0302FBE115}">
  <ds:schemaRefs>
    <ds:schemaRef ds:uri="http://schemas.microsoft.com/sharepoint/v3/contenttype/forms"/>
  </ds:schemaRefs>
</ds:datastoreItem>
</file>

<file path=customXml/itemProps5.xml><?xml version="1.0" encoding="utf-8"?>
<ds:datastoreItem xmlns:ds="http://schemas.openxmlformats.org/officeDocument/2006/customXml" ds:itemID="{79BADF64-D76D-4EAF-92F2-53ADB4758490}">
  <ds:schemaRefs>
    <ds:schemaRef ds:uri="Microsoft.SharePoint.Taxonomy.ContentTypeSync"/>
  </ds:schemaRefs>
</ds:datastoreItem>
</file>

<file path=customXml/itemProps6.xml><?xml version="1.0" encoding="utf-8"?>
<ds:datastoreItem xmlns:ds="http://schemas.openxmlformats.org/officeDocument/2006/customXml" ds:itemID="{29523C65-6633-43A1-B2D0-C241430086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ffaa6062-2aba-4ca6-91a9-50f50ca025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835DBC1-1EDD-44DF-BDA9-EF83DD19EFF6}">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411</TotalTime>
  <Pages>58</Pages>
  <Words>52940</Words>
  <Characters>15508</Characters>
  <Application>Microsoft Office Word</Application>
  <DocSecurity>0</DocSecurity>
  <Lines>272</Lines>
  <Paragraphs>285</Paragraphs>
  <ScaleCrop>false</ScaleCrop>
  <HeadingPairs>
    <vt:vector size="2" baseType="variant">
      <vt:variant>
        <vt:lpstr>Title</vt:lpstr>
      </vt:variant>
      <vt:variant>
        <vt:i4>1</vt:i4>
      </vt:variant>
    </vt:vector>
  </HeadingPairs>
  <TitlesOfParts>
    <vt:vector size="1" baseType="lpstr">
      <vt:lpstr>WO/GA/60/6</vt:lpstr>
    </vt:vector>
  </TitlesOfParts>
  <Company>WIPO</Company>
  <LinksUpToDate>false</LinksUpToDate>
  <CharactersWithSpaces>68163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WO/GA/60/6</dc:title>
  <dc:subject>关于发展与知识产权委员会（CDIP）的报告和审查发展议程各项建议的落实情况</dc:subject>
  <dc:creator>ROSENBERG Nicole</dc:creator>
  <cp:keywords>FOR OFFICIAL USE ONLY</cp:keywords>
  <cp:lastModifiedBy>SONG Qiao</cp:lastModifiedBy>
  <cp:revision>35</cp:revision>
  <cp:lastPrinted>2026-04-22T08:18:00Z</cp:lastPrinted>
  <dcterms:created xsi:type="dcterms:W3CDTF">2026-03-31T09:54:00Z</dcterms:created>
  <dcterms:modified xsi:type="dcterms:W3CDTF">2026-06-19T12:26:00Z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a289146d-2b85-4014-a331-a59cdf7050d6</vt:lpwstr>
  </property>
  <property fmtid="{D5CDD505-2E9C-101B-9397-08002B2CF9AE}" pid="3" name="TCSClassification">
    <vt:lpwstr>FOR OFFICIAL USE ONLY</vt:lpwstr>
  </property>
  <property fmtid="{D5CDD505-2E9C-101B-9397-08002B2CF9AE}" pid="4" name="Classification">
    <vt:lpwstr>For Official Use Only</vt:lpwstr>
  </property>
  <property fmtid="{D5CDD505-2E9C-101B-9397-08002B2CF9AE}" pid="5" name="VisualMarkings">
    <vt:lpwstr>Footer</vt:lpwstr>
  </property>
  <property fmtid="{D5CDD505-2E9C-101B-9397-08002B2CF9AE}" pid="6" name="Alignment">
    <vt:lpwstr>Centre</vt:lpwstr>
  </property>
  <property fmtid="{D5CDD505-2E9C-101B-9397-08002B2CF9AE}" pid="7" name="Language">
    <vt:lpwstr>English</vt:lpwstr>
  </property>
  <property fmtid="{D5CDD505-2E9C-101B-9397-08002B2CF9AE}" pid="8" name="MSIP_Label_20773ee6-353b-4fb9-a59d-0b94c8c67bea_Enabled">
    <vt:lpwstr>true</vt:lpwstr>
  </property>
  <property fmtid="{D5CDD505-2E9C-101B-9397-08002B2CF9AE}" pid="9" name="MSIP_Label_20773ee6-353b-4fb9-a59d-0b94c8c67bea_SetDate">
    <vt:lpwstr>2023-07-20T13:30:46Z</vt:lpwstr>
  </property>
  <property fmtid="{D5CDD505-2E9C-101B-9397-08002B2CF9AE}" pid="10" name="MSIP_Label_20773ee6-353b-4fb9-a59d-0b94c8c67bea_Method">
    <vt:lpwstr>Privileged</vt:lpwstr>
  </property>
  <property fmtid="{D5CDD505-2E9C-101B-9397-08002B2CF9AE}" pid="11" name="MSIP_Label_20773ee6-353b-4fb9-a59d-0b94c8c67bea_Name">
    <vt:lpwstr>No markings</vt:lpwstr>
  </property>
  <property fmtid="{D5CDD505-2E9C-101B-9397-08002B2CF9AE}" pid="12" name="MSIP_Label_20773ee6-353b-4fb9-a59d-0b94c8c67bea_SiteId">
    <vt:lpwstr>faa31b06-8ccc-48c9-867f-f7510dd11c02</vt:lpwstr>
  </property>
  <property fmtid="{D5CDD505-2E9C-101B-9397-08002B2CF9AE}" pid="13" name="MSIP_Label_20773ee6-353b-4fb9-a59d-0b94c8c67bea_ActionId">
    <vt:lpwstr>22ec67a1-7769-4004-aa0f-91dbf566358d</vt:lpwstr>
  </property>
  <property fmtid="{D5CDD505-2E9C-101B-9397-08002B2CF9AE}" pid="14" name="MSIP_Label_20773ee6-353b-4fb9-a59d-0b94c8c67bea_ContentBits">
    <vt:lpwstr>0</vt:lpwstr>
  </property>
  <property fmtid="{D5CDD505-2E9C-101B-9397-08002B2CF9AE}" pid="15" name="ContentTypeId">
    <vt:lpwstr>0x01010043A0F979BE30A3469F998CB749C11FBD00ABAB5F6D131BD34B933D3BA8A950AC42</vt:lpwstr>
  </property>
  <property fmtid="{D5CDD505-2E9C-101B-9397-08002B2CF9AE}" pid="16" name="MediaServiceImageTags">
    <vt:lpwstr/>
  </property>
  <property fmtid="{D5CDD505-2E9C-101B-9397-08002B2CF9AE}" pid="17" name="KSOProductBuildVer">
    <vt:lpwstr>2052-11.8.6.8697</vt:lpwstr>
  </property>
  <property fmtid="{D5CDD505-2E9C-101B-9397-08002B2CF9AE}" pid="18" name="BusinessUnit">
    <vt:lpwstr>3;#Language Division|9d03c550-61a5-463a-85fe-6ed05e2d8eeb</vt:lpwstr>
  </property>
  <property fmtid="{D5CDD505-2E9C-101B-9397-08002B2CF9AE}" pid="19" name="RMClassification">
    <vt:lpwstr>2;#05 Reference Material|9ea5a724-be39-4cdd-b7fd-205cb2d62f2f</vt:lpwstr>
  </property>
  <property fmtid="{D5CDD505-2E9C-101B-9397-08002B2CF9AE}" pid="20" name="Languages">
    <vt:lpwstr>1;#English|950e6fa2-2df0-4983-a604-54e57c7a6d93</vt:lpwstr>
  </property>
  <property fmtid="{D5CDD505-2E9C-101B-9397-08002B2CF9AE}" pid="21" name="lcf76f155ced4ddcb4097134ff3c332f">
    <vt:lpwstr/>
  </property>
  <property fmtid="{D5CDD505-2E9C-101B-9397-08002B2CF9AE}" pid="22" name="_dlc_DocIdItemGuid">
    <vt:lpwstr>18621e20-c80f-4323-bbb3-1a713e3091d1</vt:lpwstr>
  </property>
</Properties>
</file>