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1" r:id="rId4"/>
    <p:sldId id="268" r:id="rId5"/>
    <p:sldId id="292" r:id="rId6"/>
    <p:sldId id="289" r:id="rId7"/>
    <p:sldId id="286" r:id="rId8"/>
    <p:sldId id="270" r:id="rId9"/>
    <p:sldId id="260" r:id="rId10"/>
    <p:sldId id="274" r:id="rId11"/>
    <p:sldId id="276" r:id="rId12"/>
    <p:sldId id="265" r:id="rId13"/>
    <p:sldId id="272" r:id="rId14"/>
    <p:sldId id="266" r:id="rId15"/>
    <p:sldId id="288" r:id="rId16"/>
    <p:sldId id="267" r:id="rId17"/>
    <p:sldId id="259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 Shauna" initials="CS" lastIdx="1" clrIdx="0">
    <p:extLst>
      <p:ext uri="{19B8F6BF-5375-455C-9EA6-DF929625EA0E}">
        <p15:presenceInfo xmlns:p15="http://schemas.microsoft.com/office/powerpoint/2012/main" userId="S-1-5-21-3637208745-3825800285-422149103-18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3780" autoAdjust="0"/>
  </p:normalViewPr>
  <p:slideViewPr>
    <p:cSldViewPr>
      <p:cViewPr varScale="1">
        <p:scale>
          <a:sx n="81" d="100"/>
          <a:sy n="81" d="100"/>
        </p:scale>
        <p:origin x="79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noProof="0" dirty="0" smtClean="0"/>
              <a:t>Число</a:t>
            </a:r>
            <a:r>
              <a:rPr lang="en-US" sz="1400" b="1" noProof="0" dirty="0" smtClean="0"/>
              <a:t> </a:t>
            </a:r>
            <a:r>
              <a:rPr lang="ru-RU" sz="1400" b="1" noProof="0" dirty="0" smtClean="0"/>
              <a:t>положений в ФПП</a:t>
            </a:r>
            <a:endParaRPr lang="en-US" sz="1400" b="1" noProof="0" dirty="0"/>
          </a:p>
        </c:rich>
      </c:tx>
      <c:layout>
        <c:manualLayout>
          <c:xMode val="edge"/>
          <c:yMode val="edge"/>
          <c:x val="0.14310367132901777"/>
          <c:y val="3.2564102564102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Сейчас</c:v>
                </c:pt>
              </c:strCache>
            </c:strRef>
          </c:tx>
          <c:spPr>
            <a:solidFill>
              <a:srgbClr val="00338D"/>
            </a:solidFill>
            <a:ln>
              <a:noFill/>
            </a:ln>
            <a:effectLst/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E-4CF0-B894-40111EBFE1A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Предложение</c:v>
                </c:pt>
              </c:strCache>
            </c:strRef>
          </c:tx>
          <c:spPr>
            <a:solidFill>
              <a:srgbClr val="6D2077"/>
            </a:solidFill>
            <a:ln>
              <a:noFill/>
            </a:ln>
            <a:effectLst/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E-4CF0-B894-40111EBFE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177007"/>
        <c:axId val="1591174095"/>
      </c:barChart>
      <c:catAx>
        <c:axId val="159117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174095"/>
        <c:crosses val="autoZero"/>
        <c:auto val="1"/>
        <c:lblAlgn val="ctr"/>
        <c:lblOffset val="100"/>
        <c:noMultiLvlLbl val="0"/>
      </c:catAx>
      <c:valAx>
        <c:axId val="1591174095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17700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55825579812035"/>
          <c:y val="0.82561923076923072"/>
          <c:w val="0.63395443598988921"/>
          <c:h val="0.103810754077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62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Число</a:t>
            </a:r>
            <a:r>
              <a:rPr lang="en-US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правил в ФПП</a:t>
            </a:r>
            <a:endParaRPr lang="it-IT" sz="14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3914902499130921"/>
          <c:y val="2.8945868945868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en-US" sz="1862" b="0" i="0" u="none" strike="noStrike" kern="1200" spc="0" baseline="0" noProof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264038221295473E-2"/>
          <c:y val="0.16306923076923077"/>
          <c:w val="0.85924558875271806"/>
          <c:h val="0.57150488842546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Сейчас</c:v>
                </c:pt>
              </c:strCache>
            </c:strRef>
          </c:tx>
          <c:spPr>
            <a:solidFill>
              <a:srgbClr val="00338D"/>
            </a:solidFill>
            <a:ln>
              <a:noFill/>
            </a:ln>
            <a:effectLst/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8-4C07-A206-E6B4B19E079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Предложение</c:v>
                </c:pt>
              </c:strCache>
            </c:strRef>
          </c:tx>
          <c:spPr>
            <a:solidFill>
              <a:srgbClr val="6D2077"/>
            </a:solidFill>
            <a:ln>
              <a:solidFill>
                <a:srgbClr val="F68D2E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D20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C87-4074-B0D7-CE56F1B6A4ED}"/>
              </c:ext>
            </c:extLst>
          </c:dPt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8-4C07-A206-E6B4B19E0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177007"/>
        <c:axId val="1591174095"/>
      </c:barChart>
      <c:catAx>
        <c:axId val="159117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174095"/>
        <c:crosses val="autoZero"/>
        <c:auto val="1"/>
        <c:lblAlgn val="ctr"/>
        <c:lblOffset val="100"/>
        <c:noMultiLvlLbl val="0"/>
      </c:catAx>
      <c:valAx>
        <c:axId val="159117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17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17742827208412"/>
          <c:y val="0.77134572649572664"/>
          <c:w val="0.64474033972157241"/>
          <c:h val="9.249522667202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BA865-31FF-4110-AF60-64E190BF1FE2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D2C2D7-1348-4227-977D-2F283ADDC140}">
      <dgm:prSet phldrT="[Text]" custT="1"/>
      <dgm:spPr/>
      <dgm:t>
        <a:bodyPr/>
        <a:lstStyle/>
        <a:p>
          <a:r>
            <a:rPr lang="ru-RU" sz="1100" dirty="0" smtClean="0"/>
            <a:t>Положения и другие решения руководящих органов</a:t>
          </a:r>
          <a:endParaRPr lang="en-US" sz="1100" dirty="0"/>
        </a:p>
      </dgm:t>
    </dgm:pt>
    <dgm:pt modelId="{0715E23F-8496-4EA4-A858-657143A314B5}" type="parTrans" cxnId="{E69D1E39-9E41-450E-AAE7-98A624F7E490}">
      <dgm:prSet/>
      <dgm:spPr/>
      <dgm:t>
        <a:bodyPr/>
        <a:lstStyle/>
        <a:p>
          <a:endParaRPr lang="en-US"/>
        </a:p>
      </dgm:t>
    </dgm:pt>
    <dgm:pt modelId="{A2C6D34D-4AFD-460D-8259-9A2E183ACF6D}" type="sibTrans" cxnId="{E69D1E39-9E41-450E-AAE7-98A624F7E490}">
      <dgm:prSet/>
      <dgm:spPr/>
      <dgm:t>
        <a:bodyPr/>
        <a:lstStyle/>
        <a:p>
          <a:endParaRPr lang="en-US"/>
        </a:p>
      </dgm:t>
    </dgm:pt>
    <dgm:pt modelId="{89F9F25A-3CCC-48B2-B810-5BF715062C45}">
      <dgm:prSet custT="1"/>
      <dgm:spPr/>
      <dgm:t>
        <a:bodyPr/>
        <a:lstStyle/>
        <a:p>
          <a:r>
            <a:rPr lang="ru-RU" sz="1100" dirty="0" smtClean="0"/>
            <a:t>Правила</a:t>
          </a:r>
          <a:endParaRPr lang="en-US" sz="1400" dirty="0" smtClean="0"/>
        </a:p>
      </dgm:t>
    </dgm:pt>
    <dgm:pt modelId="{9ACE8D4C-6330-4C00-80E9-2ABEE3E274C8}" type="parTrans" cxnId="{B0BC6321-1BF4-4BE8-9E4D-46BFA147E719}">
      <dgm:prSet/>
      <dgm:spPr/>
      <dgm:t>
        <a:bodyPr/>
        <a:lstStyle/>
        <a:p>
          <a:endParaRPr lang="en-US"/>
        </a:p>
      </dgm:t>
    </dgm:pt>
    <dgm:pt modelId="{1C717574-0C8C-46BE-B056-23362D5BA858}" type="sibTrans" cxnId="{B0BC6321-1BF4-4BE8-9E4D-46BFA147E719}">
      <dgm:prSet/>
      <dgm:spPr/>
      <dgm:t>
        <a:bodyPr/>
        <a:lstStyle/>
        <a:p>
          <a:endParaRPr lang="en-US"/>
        </a:p>
      </dgm:t>
    </dgm:pt>
    <dgm:pt modelId="{43F334E9-9382-4B65-BD42-99F1BE014432}">
      <dgm:prSet custT="1"/>
      <dgm:spPr/>
      <dgm:t>
        <a:bodyPr/>
        <a:lstStyle/>
        <a:p>
          <a:r>
            <a:rPr lang="ru-RU" sz="1100" dirty="0" smtClean="0"/>
            <a:t>Стандартные регламенты, руководства</a:t>
          </a:r>
          <a:r>
            <a:rPr lang="en-US" sz="1100" dirty="0" smtClean="0"/>
            <a:t>, </a:t>
          </a:r>
          <a:r>
            <a:rPr lang="ru-RU" sz="1100" dirty="0" smtClean="0"/>
            <a:t>руководящие установки</a:t>
          </a:r>
          <a:endParaRPr lang="en-US" sz="1100" dirty="0" smtClean="0"/>
        </a:p>
      </dgm:t>
    </dgm:pt>
    <dgm:pt modelId="{7E2B99E7-6A95-4F8E-9F60-759411C55019}" type="parTrans" cxnId="{5619BB3F-949E-444F-883B-724AB3B3E7A5}">
      <dgm:prSet/>
      <dgm:spPr/>
      <dgm:t>
        <a:bodyPr/>
        <a:lstStyle/>
        <a:p>
          <a:endParaRPr lang="en-US"/>
        </a:p>
      </dgm:t>
    </dgm:pt>
    <dgm:pt modelId="{8069AB71-3126-4881-A43D-5D3567DC7F8A}" type="sibTrans" cxnId="{5619BB3F-949E-444F-883B-724AB3B3E7A5}">
      <dgm:prSet/>
      <dgm:spPr/>
      <dgm:t>
        <a:bodyPr/>
        <a:lstStyle/>
        <a:p>
          <a:endParaRPr lang="en-US"/>
        </a:p>
      </dgm:t>
    </dgm:pt>
    <dgm:pt modelId="{D2B70157-EAD0-4EBC-A80D-2A31CCA1B135}">
      <dgm:prSet custT="1"/>
      <dgm:spPr/>
      <dgm:t>
        <a:bodyPr/>
        <a:lstStyle/>
        <a:p>
          <a:r>
            <a:rPr lang="ru-RU" sz="1100" dirty="0" smtClean="0"/>
            <a:t>Служебные инструкции</a:t>
          </a:r>
          <a:endParaRPr lang="en-US" sz="1100" dirty="0" smtClean="0"/>
        </a:p>
      </dgm:t>
    </dgm:pt>
    <dgm:pt modelId="{F7FDF065-5BF6-42C1-B0B3-014D22AFF694}" type="parTrans" cxnId="{1743C80C-E6D0-47E3-903D-BE506FAF9B8B}">
      <dgm:prSet/>
      <dgm:spPr/>
      <dgm:t>
        <a:bodyPr/>
        <a:lstStyle/>
        <a:p>
          <a:endParaRPr lang="en-US"/>
        </a:p>
      </dgm:t>
    </dgm:pt>
    <dgm:pt modelId="{959C6CEE-0C41-44DC-9BF4-BD645DA2D51E}" type="sibTrans" cxnId="{1743C80C-E6D0-47E3-903D-BE506FAF9B8B}">
      <dgm:prSet/>
      <dgm:spPr/>
      <dgm:t>
        <a:bodyPr/>
        <a:lstStyle/>
        <a:p>
          <a:endParaRPr lang="en-US"/>
        </a:p>
      </dgm:t>
    </dgm:pt>
    <dgm:pt modelId="{2EC4D980-502E-476C-9348-A90CB39E75A4}" type="pres">
      <dgm:prSet presAssocID="{401BA865-31FF-4110-AF60-64E190BF1F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5F640F-0124-4AE5-A382-C33E7372AF8D}" type="pres">
      <dgm:prSet presAssocID="{401BA865-31FF-4110-AF60-64E190BF1FE2}" presName="pyramid" presStyleLbl="node1" presStyleIdx="0" presStyleCnt="1" custLinFactNeighborX="-49100" custLinFactNeighborY="2289"/>
      <dgm:spPr/>
      <dgm:t>
        <a:bodyPr/>
        <a:lstStyle/>
        <a:p>
          <a:endParaRPr lang="en-US"/>
        </a:p>
      </dgm:t>
    </dgm:pt>
    <dgm:pt modelId="{D7EA2226-F106-4DE5-927D-A4E5770CCEA4}" type="pres">
      <dgm:prSet presAssocID="{401BA865-31FF-4110-AF60-64E190BF1FE2}" presName="theList" presStyleCnt="0"/>
      <dgm:spPr/>
      <dgm:t>
        <a:bodyPr/>
        <a:lstStyle/>
        <a:p>
          <a:endParaRPr lang="en-US"/>
        </a:p>
      </dgm:t>
    </dgm:pt>
    <dgm:pt modelId="{489CCE7B-FC7C-4811-9937-DB1AA8CB1CD2}" type="pres">
      <dgm:prSet presAssocID="{15D2C2D7-1348-4227-977D-2F283ADDC140}" presName="aNode" presStyleLbl="fgAcc1" presStyleIdx="0" presStyleCnt="4" custLinFactNeighborX="-2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843A3-630B-439A-8A8B-69A9C90D3DE5}" type="pres">
      <dgm:prSet presAssocID="{15D2C2D7-1348-4227-977D-2F283ADDC140}" presName="aSpace" presStyleCnt="0"/>
      <dgm:spPr/>
      <dgm:t>
        <a:bodyPr/>
        <a:lstStyle/>
        <a:p>
          <a:endParaRPr lang="en-US"/>
        </a:p>
      </dgm:t>
    </dgm:pt>
    <dgm:pt modelId="{D3583F90-736E-4B1D-A989-AC7906400438}" type="pres">
      <dgm:prSet presAssocID="{89F9F25A-3CCC-48B2-B810-5BF715062C45}" presName="aNode" presStyleLbl="fgAcc1" presStyleIdx="1" presStyleCnt="4" custLinFactNeighborX="-2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C84DC-E27F-4D93-ADA3-6F4BA0C5F4D7}" type="pres">
      <dgm:prSet presAssocID="{89F9F25A-3CCC-48B2-B810-5BF715062C45}" presName="aSpace" presStyleCnt="0"/>
      <dgm:spPr/>
      <dgm:t>
        <a:bodyPr/>
        <a:lstStyle/>
        <a:p>
          <a:endParaRPr lang="en-US"/>
        </a:p>
      </dgm:t>
    </dgm:pt>
    <dgm:pt modelId="{E5B880DE-8826-494E-A361-B942923B973F}" type="pres">
      <dgm:prSet presAssocID="{D2B70157-EAD0-4EBC-A80D-2A31CCA1B135}" presName="aNode" presStyleLbl="fgAcc1" presStyleIdx="2" presStyleCnt="4" custLinFactNeighborX="-2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1EC83-2570-4F32-8B6D-966BA9B1C927}" type="pres">
      <dgm:prSet presAssocID="{D2B70157-EAD0-4EBC-A80D-2A31CCA1B135}" presName="aSpace" presStyleCnt="0"/>
      <dgm:spPr/>
      <dgm:t>
        <a:bodyPr/>
        <a:lstStyle/>
        <a:p>
          <a:endParaRPr lang="en-US"/>
        </a:p>
      </dgm:t>
    </dgm:pt>
    <dgm:pt modelId="{88B04146-E3E5-40FA-8EB3-1156804F0083}" type="pres">
      <dgm:prSet presAssocID="{43F334E9-9382-4B65-BD42-99F1BE014432}" presName="aNode" presStyleLbl="fgAcc1" presStyleIdx="3" presStyleCnt="4" custLinFactNeighborX="-2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6C0B3-039B-48C3-8FE2-C4F1B1190F99}" type="pres">
      <dgm:prSet presAssocID="{43F334E9-9382-4B65-BD42-99F1BE014432}" presName="aSpace" presStyleCnt="0"/>
      <dgm:spPr/>
      <dgm:t>
        <a:bodyPr/>
        <a:lstStyle/>
        <a:p>
          <a:endParaRPr lang="en-US"/>
        </a:p>
      </dgm:t>
    </dgm:pt>
  </dgm:ptLst>
  <dgm:cxnLst>
    <dgm:cxn modelId="{179786ED-7BE2-4E93-89D2-DA4309428D06}" type="presOf" srcId="{15D2C2D7-1348-4227-977D-2F283ADDC140}" destId="{489CCE7B-FC7C-4811-9937-DB1AA8CB1CD2}" srcOrd="0" destOrd="0" presId="urn:microsoft.com/office/officeart/2005/8/layout/pyramid2"/>
    <dgm:cxn modelId="{0B2B8003-63D9-4EBF-BCEA-16A14BEB874F}" type="presOf" srcId="{401BA865-31FF-4110-AF60-64E190BF1FE2}" destId="{2EC4D980-502E-476C-9348-A90CB39E75A4}" srcOrd="0" destOrd="0" presId="urn:microsoft.com/office/officeart/2005/8/layout/pyramid2"/>
    <dgm:cxn modelId="{180A16F2-CC7C-4ECB-B583-907A58001E27}" type="presOf" srcId="{43F334E9-9382-4B65-BD42-99F1BE014432}" destId="{88B04146-E3E5-40FA-8EB3-1156804F0083}" srcOrd="0" destOrd="0" presId="urn:microsoft.com/office/officeart/2005/8/layout/pyramid2"/>
    <dgm:cxn modelId="{5619BB3F-949E-444F-883B-724AB3B3E7A5}" srcId="{401BA865-31FF-4110-AF60-64E190BF1FE2}" destId="{43F334E9-9382-4B65-BD42-99F1BE014432}" srcOrd="3" destOrd="0" parTransId="{7E2B99E7-6A95-4F8E-9F60-759411C55019}" sibTransId="{8069AB71-3126-4881-A43D-5D3567DC7F8A}"/>
    <dgm:cxn modelId="{43D448E1-39C1-4556-A406-C8C44A31481F}" type="presOf" srcId="{89F9F25A-3CCC-48B2-B810-5BF715062C45}" destId="{D3583F90-736E-4B1D-A989-AC7906400438}" srcOrd="0" destOrd="0" presId="urn:microsoft.com/office/officeart/2005/8/layout/pyramid2"/>
    <dgm:cxn modelId="{D0137F15-9B6D-4B22-9A98-CFB149153C4F}" type="presOf" srcId="{D2B70157-EAD0-4EBC-A80D-2A31CCA1B135}" destId="{E5B880DE-8826-494E-A361-B942923B973F}" srcOrd="0" destOrd="0" presId="urn:microsoft.com/office/officeart/2005/8/layout/pyramid2"/>
    <dgm:cxn modelId="{E69D1E39-9E41-450E-AAE7-98A624F7E490}" srcId="{401BA865-31FF-4110-AF60-64E190BF1FE2}" destId="{15D2C2D7-1348-4227-977D-2F283ADDC140}" srcOrd="0" destOrd="0" parTransId="{0715E23F-8496-4EA4-A858-657143A314B5}" sibTransId="{A2C6D34D-4AFD-460D-8259-9A2E183ACF6D}"/>
    <dgm:cxn modelId="{B0BC6321-1BF4-4BE8-9E4D-46BFA147E719}" srcId="{401BA865-31FF-4110-AF60-64E190BF1FE2}" destId="{89F9F25A-3CCC-48B2-B810-5BF715062C45}" srcOrd="1" destOrd="0" parTransId="{9ACE8D4C-6330-4C00-80E9-2ABEE3E274C8}" sibTransId="{1C717574-0C8C-46BE-B056-23362D5BA858}"/>
    <dgm:cxn modelId="{1743C80C-E6D0-47E3-903D-BE506FAF9B8B}" srcId="{401BA865-31FF-4110-AF60-64E190BF1FE2}" destId="{D2B70157-EAD0-4EBC-A80D-2A31CCA1B135}" srcOrd="2" destOrd="0" parTransId="{F7FDF065-5BF6-42C1-B0B3-014D22AFF694}" sibTransId="{959C6CEE-0C41-44DC-9BF4-BD645DA2D51E}"/>
    <dgm:cxn modelId="{AE5B6C67-042B-4C92-9CD3-7719588D6EAC}" type="presParOf" srcId="{2EC4D980-502E-476C-9348-A90CB39E75A4}" destId="{F75F640F-0124-4AE5-A382-C33E7372AF8D}" srcOrd="0" destOrd="0" presId="urn:microsoft.com/office/officeart/2005/8/layout/pyramid2"/>
    <dgm:cxn modelId="{CB3FB3B0-BBCD-4C3E-9B4F-9806C2464FAD}" type="presParOf" srcId="{2EC4D980-502E-476C-9348-A90CB39E75A4}" destId="{D7EA2226-F106-4DE5-927D-A4E5770CCEA4}" srcOrd="1" destOrd="0" presId="urn:microsoft.com/office/officeart/2005/8/layout/pyramid2"/>
    <dgm:cxn modelId="{2D0F1B63-0112-4A60-B98B-5FAF33BAC693}" type="presParOf" srcId="{D7EA2226-F106-4DE5-927D-A4E5770CCEA4}" destId="{489CCE7B-FC7C-4811-9937-DB1AA8CB1CD2}" srcOrd="0" destOrd="0" presId="urn:microsoft.com/office/officeart/2005/8/layout/pyramid2"/>
    <dgm:cxn modelId="{7CAB4908-7462-4E55-AD88-99E03B4862E9}" type="presParOf" srcId="{D7EA2226-F106-4DE5-927D-A4E5770CCEA4}" destId="{9D1843A3-630B-439A-8A8B-69A9C90D3DE5}" srcOrd="1" destOrd="0" presId="urn:microsoft.com/office/officeart/2005/8/layout/pyramid2"/>
    <dgm:cxn modelId="{5E871E77-20F2-4519-8EF2-08AD4E20B00D}" type="presParOf" srcId="{D7EA2226-F106-4DE5-927D-A4E5770CCEA4}" destId="{D3583F90-736E-4B1D-A989-AC7906400438}" srcOrd="2" destOrd="0" presId="urn:microsoft.com/office/officeart/2005/8/layout/pyramid2"/>
    <dgm:cxn modelId="{1C5F7BC4-40BB-44F8-AA19-87CEF2FE6B81}" type="presParOf" srcId="{D7EA2226-F106-4DE5-927D-A4E5770CCEA4}" destId="{4F4C84DC-E27F-4D93-ADA3-6F4BA0C5F4D7}" srcOrd="3" destOrd="0" presId="urn:microsoft.com/office/officeart/2005/8/layout/pyramid2"/>
    <dgm:cxn modelId="{F4DFAD7D-2D7C-4610-A826-28AEEAD0B053}" type="presParOf" srcId="{D7EA2226-F106-4DE5-927D-A4E5770CCEA4}" destId="{E5B880DE-8826-494E-A361-B942923B973F}" srcOrd="4" destOrd="0" presId="urn:microsoft.com/office/officeart/2005/8/layout/pyramid2"/>
    <dgm:cxn modelId="{3F4D2BE0-D233-4554-8F21-5CD37AFC221C}" type="presParOf" srcId="{D7EA2226-F106-4DE5-927D-A4E5770CCEA4}" destId="{2901EC83-2570-4F32-8B6D-966BA9B1C927}" srcOrd="5" destOrd="0" presId="urn:microsoft.com/office/officeart/2005/8/layout/pyramid2"/>
    <dgm:cxn modelId="{BF5279AD-6CFA-465D-B90D-9F40B5127315}" type="presParOf" srcId="{D7EA2226-F106-4DE5-927D-A4E5770CCEA4}" destId="{88B04146-E3E5-40FA-8EB3-1156804F0083}" srcOrd="6" destOrd="0" presId="urn:microsoft.com/office/officeart/2005/8/layout/pyramid2"/>
    <dgm:cxn modelId="{2FAA103B-F5F8-440F-91F7-BD762331BBEE}" type="presParOf" srcId="{D7EA2226-F106-4DE5-927D-A4E5770CCEA4}" destId="{9BB6C0B3-039B-48C3-8FE2-C4F1B1190F99}" srcOrd="7" destOrd="0" presId="urn:microsoft.com/office/officeart/2005/8/layout/pyramid2"/>
  </dgm:cxnLst>
  <dgm:bg/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1BFD9-E461-49CD-881B-79952220F759}" type="doc">
      <dgm:prSet loTypeId="urn:microsoft.com/office/officeart/2005/8/layout/chevron1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0AA4BFB-1446-44B4-935A-72DA54038C8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Сессия КПБ в</a:t>
          </a:r>
        </a:p>
        <a:p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en-US" sz="1400" dirty="0" smtClean="0">
              <a:solidFill>
                <a:schemeClr val="tx1"/>
              </a:solidFill>
            </a:rPr>
            <a:t>2022</a:t>
          </a:r>
          <a:r>
            <a:rPr lang="ru-RU" sz="1400" dirty="0" smtClean="0">
              <a:solidFill>
                <a:schemeClr val="tx1"/>
              </a:solidFill>
            </a:rPr>
            <a:t> году</a:t>
          </a:r>
          <a:endParaRPr lang="en-US" sz="900" dirty="0">
            <a:solidFill>
              <a:schemeClr val="tx1"/>
            </a:solidFill>
          </a:endParaRPr>
        </a:p>
      </dgm:t>
    </dgm:pt>
    <dgm:pt modelId="{FA5ABF51-3CB8-402B-B3A4-65A62889371F}" type="parTrans" cxnId="{134BC3BB-B4ED-48B1-BDA1-6A65C746F8A3}">
      <dgm:prSet/>
      <dgm:spPr/>
      <dgm:t>
        <a:bodyPr/>
        <a:lstStyle/>
        <a:p>
          <a:endParaRPr lang="en-US" sz="1050"/>
        </a:p>
      </dgm:t>
    </dgm:pt>
    <dgm:pt modelId="{4326CDD7-B670-4DE4-B1DF-EDD8FF63846D}" type="sibTrans" cxnId="{134BC3BB-B4ED-48B1-BDA1-6A65C746F8A3}">
      <dgm:prSet/>
      <dgm:spPr/>
      <dgm:t>
        <a:bodyPr/>
        <a:lstStyle/>
        <a:p>
          <a:endParaRPr lang="en-US" sz="1050"/>
        </a:p>
      </dgm:t>
    </dgm:pt>
    <dgm:pt modelId="{7A47880E-6F64-4B29-B5E7-92660F6264A2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Январь </a:t>
          </a:r>
          <a:r>
            <a:rPr lang="en-US" sz="1400" dirty="0" smtClean="0">
              <a:solidFill>
                <a:schemeClr val="bg1"/>
              </a:solidFill>
            </a:rPr>
            <a:t>2023</a:t>
          </a:r>
          <a:r>
            <a:rPr lang="ru-RU" sz="1400" dirty="0" smtClean="0">
              <a:solidFill>
                <a:schemeClr val="bg1"/>
              </a:solidFill>
            </a:rPr>
            <a:t> года</a:t>
          </a:r>
          <a:endParaRPr lang="en-US" sz="1050" dirty="0">
            <a:solidFill>
              <a:schemeClr val="bg1"/>
            </a:solidFill>
          </a:endParaRPr>
        </a:p>
      </dgm:t>
    </dgm:pt>
    <dgm:pt modelId="{EA0EAB75-EE5E-46F1-B6BE-58B22EF9F53B}" type="parTrans" cxnId="{5A123284-308F-4B12-BEBB-B95DDBA0EA7B}">
      <dgm:prSet/>
      <dgm:spPr/>
      <dgm:t>
        <a:bodyPr/>
        <a:lstStyle/>
        <a:p>
          <a:endParaRPr lang="en-US" sz="1050"/>
        </a:p>
      </dgm:t>
    </dgm:pt>
    <dgm:pt modelId="{312F2417-64EA-4290-9777-A8EB2EF652DE}" type="sibTrans" cxnId="{5A123284-308F-4B12-BEBB-B95DDBA0EA7B}">
      <dgm:prSet/>
      <dgm:spPr/>
      <dgm:t>
        <a:bodyPr/>
        <a:lstStyle/>
        <a:p>
          <a:endParaRPr lang="en-US" sz="1050"/>
        </a:p>
      </dgm:t>
    </dgm:pt>
    <dgm:pt modelId="{87B5C6FA-FA02-48A0-B32A-F5D0361D00B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Генеральная Ассамблея ВОИС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8182FC10-AE80-4F91-BD62-F91A48F67B95}" type="parTrans" cxnId="{00A1050A-9CD8-4038-AE01-0BC47F070DBB}">
      <dgm:prSet/>
      <dgm:spPr/>
      <dgm:t>
        <a:bodyPr/>
        <a:lstStyle/>
        <a:p>
          <a:endParaRPr lang="en-US"/>
        </a:p>
      </dgm:t>
    </dgm:pt>
    <dgm:pt modelId="{E5BA4925-02C3-483D-ABEC-82E046AED759}" type="sibTrans" cxnId="{00A1050A-9CD8-4038-AE01-0BC47F070DBB}">
      <dgm:prSet/>
      <dgm:spPr/>
      <dgm:t>
        <a:bodyPr/>
        <a:lstStyle/>
        <a:p>
          <a:endParaRPr lang="en-US"/>
        </a:p>
      </dgm:t>
    </dgm:pt>
    <dgm:pt modelId="{CC61EA88-6389-4087-A12A-F11B4ECF27FD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Сессия КПБ в </a:t>
          </a:r>
          <a:r>
            <a:rPr lang="en-US" sz="1400" dirty="0" smtClean="0">
              <a:solidFill>
                <a:schemeClr val="bg1"/>
              </a:solidFill>
            </a:rPr>
            <a:t>2024 </a:t>
          </a:r>
          <a:r>
            <a:rPr lang="ru-RU" sz="1400" dirty="0" smtClean="0">
              <a:solidFill>
                <a:schemeClr val="bg1"/>
              </a:solidFill>
            </a:rPr>
            <a:t>году</a:t>
          </a:r>
          <a:endParaRPr lang="en-US" sz="1400" dirty="0">
            <a:solidFill>
              <a:schemeClr val="bg1"/>
            </a:solidFill>
          </a:endParaRPr>
        </a:p>
      </dgm:t>
    </dgm:pt>
    <dgm:pt modelId="{A0A5880D-D656-4D9F-BF58-D38BA3BB09E5}" type="parTrans" cxnId="{8864EC83-6A2D-4023-8BFD-A66684301064}">
      <dgm:prSet/>
      <dgm:spPr/>
      <dgm:t>
        <a:bodyPr/>
        <a:lstStyle/>
        <a:p>
          <a:endParaRPr lang="en-US"/>
        </a:p>
      </dgm:t>
    </dgm:pt>
    <dgm:pt modelId="{F055B361-9A2A-4F51-A085-F843B65E5FB4}" type="sibTrans" cxnId="{8864EC83-6A2D-4023-8BFD-A66684301064}">
      <dgm:prSet/>
      <dgm:spPr/>
      <dgm:t>
        <a:bodyPr/>
        <a:lstStyle/>
        <a:p>
          <a:endParaRPr lang="en-US"/>
        </a:p>
      </dgm:t>
    </dgm:pt>
    <dgm:pt modelId="{61DCF653-97C8-47E1-B7F7-896AAB2CA3EC}" type="pres">
      <dgm:prSet presAssocID="{9571BFD9-E461-49CD-881B-79952220F7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039B4D-2358-4ABB-86D7-C475D3DBD304}" type="pres">
      <dgm:prSet presAssocID="{A0AA4BFB-1446-44B4-935A-72DA54038C82}" presName="parTxOnly" presStyleLbl="node1" presStyleIdx="0" presStyleCnt="4" custScaleX="18423" custScaleY="19216" custLinFactX="-7949" custLinFactNeighborX="-100000" custLinFactNeighborY="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FEADB-B483-4E4C-8A4D-D9ACF819FAE8}" type="pres">
      <dgm:prSet presAssocID="{4326CDD7-B670-4DE4-B1DF-EDD8FF63846D}" presName="parTxOnlySpace" presStyleCnt="0"/>
      <dgm:spPr/>
    </dgm:pt>
    <dgm:pt modelId="{4FE176DE-8DDF-4676-9EAE-11464936055E}" type="pres">
      <dgm:prSet presAssocID="{87B5C6FA-FA02-48A0-B32A-F5D0361D00BF}" presName="parTxOnly" presStyleLbl="node1" presStyleIdx="1" presStyleCnt="4" custScaleX="20065" custScaleY="17460" custLinFactNeighborX="-95467" custLinFactNeighborY="-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BE480-3BD4-446B-8F02-8969D3037195}" type="pres">
      <dgm:prSet presAssocID="{E5BA4925-02C3-483D-ABEC-82E046AED759}" presName="parTxOnlySpace" presStyleCnt="0"/>
      <dgm:spPr/>
    </dgm:pt>
    <dgm:pt modelId="{1CB8CF3F-69BF-49F6-A6D0-86D8BEFE60A3}" type="pres">
      <dgm:prSet presAssocID="{7A47880E-6F64-4B29-B5E7-92660F6264A2}" presName="parTxOnly" presStyleLbl="node1" presStyleIdx="2" presStyleCnt="4" custScaleX="18615" custScaleY="16613" custLinFactNeighborX="-8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FFD02-2332-44E7-95C7-6A8B80B70B9C}" type="pres">
      <dgm:prSet presAssocID="{312F2417-64EA-4290-9777-A8EB2EF652DE}" presName="parTxOnlySpace" presStyleCnt="0"/>
      <dgm:spPr/>
    </dgm:pt>
    <dgm:pt modelId="{F322A7C5-6ED6-448B-AB0B-7CAE7FB67868}" type="pres">
      <dgm:prSet presAssocID="{CC61EA88-6389-4087-A12A-F11B4ECF27FD}" presName="parTxOnly" presStyleLbl="node1" presStyleIdx="3" presStyleCnt="4" custScaleX="19199" custScaleY="16613" custLinFactNeighborX="88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1050A-9CD8-4038-AE01-0BC47F070DBB}" srcId="{9571BFD9-E461-49CD-881B-79952220F759}" destId="{87B5C6FA-FA02-48A0-B32A-F5D0361D00BF}" srcOrd="1" destOrd="0" parTransId="{8182FC10-AE80-4F91-BD62-F91A48F67B95}" sibTransId="{E5BA4925-02C3-483D-ABEC-82E046AED759}"/>
    <dgm:cxn modelId="{2F9B13A5-0343-41D8-B93D-25476BD36F17}" type="presOf" srcId="{A0AA4BFB-1446-44B4-935A-72DA54038C82}" destId="{CD039B4D-2358-4ABB-86D7-C475D3DBD304}" srcOrd="0" destOrd="0" presId="urn:microsoft.com/office/officeart/2005/8/layout/chevron1"/>
    <dgm:cxn modelId="{5A123284-308F-4B12-BEBB-B95DDBA0EA7B}" srcId="{9571BFD9-E461-49CD-881B-79952220F759}" destId="{7A47880E-6F64-4B29-B5E7-92660F6264A2}" srcOrd="2" destOrd="0" parTransId="{EA0EAB75-EE5E-46F1-B6BE-58B22EF9F53B}" sibTransId="{312F2417-64EA-4290-9777-A8EB2EF652DE}"/>
    <dgm:cxn modelId="{134BC3BB-B4ED-48B1-BDA1-6A65C746F8A3}" srcId="{9571BFD9-E461-49CD-881B-79952220F759}" destId="{A0AA4BFB-1446-44B4-935A-72DA54038C82}" srcOrd="0" destOrd="0" parTransId="{FA5ABF51-3CB8-402B-B3A4-65A62889371F}" sibTransId="{4326CDD7-B670-4DE4-B1DF-EDD8FF63846D}"/>
    <dgm:cxn modelId="{34B168EA-070B-4B45-BB60-6F19CE4CB736}" type="presOf" srcId="{87B5C6FA-FA02-48A0-B32A-F5D0361D00BF}" destId="{4FE176DE-8DDF-4676-9EAE-11464936055E}" srcOrd="0" destOrd="0" presId="urn:microsoft.com/office/officeart/2005/8/layout/chevron1"/>
    <dgm:cxn modelId="{5CEB44D5-1DD0-457A-B0C6-DC852914B759}" type="presOf" srcId="{CC61EA88-6389-4087-A12A-F11B4ECF27FD}" destId="{F322A7C5-6ED6-448B-AB0B-7CAE7FB67868}" srcOrd="0" destOrd="0" presId="urn:microsoft.com/office/officeart/2005/8/layout/chevron1"/>
    <dgm:cxn modelId="{09295D06-D444-435A-9485-1F6E875A9EB2}" type="presOf" srcId="{9571BFD9-E461-49CD-881B-79952220F759}" destId="{61DCF653-97C8-47E1-B7F7-896AAB2CA3EC}" srcOrd="0" destOrd="0" presId="urn:microsoft.com/office/officeart/2005/8/layout/chevron1"/>
    <dgm:cxn modelId="{5EE6E748-6C48-4CA7-B523-F5EC8BB3592D}" type="presOf" srcId="{7A47880E-6F64-4B29-B5E7-92660F6264A2}" destId="{1CB8CF3F-69BF-49F6-A6D0-86D8BEFE60A3}" srcOrd="0" destOrd="0" presId="urn:microsoft.com/office/officeart/2005/8/layout/chevron1"/>
    <dgm:cxn modelId="{8864EC83-6A2D-4023-8BFD-A66684301064}" srcId="{9571BFD9-E461-49CD-881B-79952220F759}" destId="{CC61EA88-6389-4087-A12A-F11B4ECF27FD}" srcOrd="3" destOrd="0" parTransId="{A0A5880D-D656-4D9F-BF58-D38BA3BB09E5}" sibTransId="{F055B361-9A2A-4F51-A085-F843B65E5FB4}"/>
    <dgm:cxn modelId="{6E132007-8E8C-4CA9-9F16-234ADB2934B2}" type="presParOf" srcId="{61DCF653-97C8-47E1-B7F7-896AAB2CA3EC}" destId="{CD039B4D-2358-4ABB-86D7-C475D3DBD304}" srcOrd="0" destOrd="0" presId="urn:microsoft.com/office/officeart/2005/8/layout/chevron1"/>
    <dgm:cxn modelId="{50F26AE5-5889-40D1-96A7-602FDEBD65F1}" type="presParOf" srcId="{61DCF653-97C8-47E1-B7F7-896AAB2CA3EC}" destId="{AE9FEADB-B483-4E4C-8A4D-D9ACF819FAE8}" srcOrd="1" destOrd="0" presId="urn:microsoft.com/office/officeart/2005/8/layout/chevron1"/>
    <dgm:cxn modelId="{275C6362-C298-477B-83A6-52E9C81E0503}" type="presParOf" srcId="{61DCF653-97C8-47E1-B7F7-896AAB2CA3EC}" destId="{4FE176DE-8DDF-4676-9EAE-11464936055E}" srcOrd="2" destOrd="0" presId="urn:microsoft.com/office/officeart/2005/8/layout/chevron1"/>
    <dgm:cxn modelId="{C86B5BFA-EC13-4601-B491-BA118B1D8CD5}" type="presParOf" srcId="{61DCF653-97C8-47E1-B7F7-896AAB2CA3EC}" destId="{6B4BE480-3BD4-446B-8F02-8969D3037195}" srcOrd="3" destOrd="0" presId="urn:microsoft.com/office/officeart/2005/8/layout/chevron1"/>
    <dgm:cxn modelId="{B985F899-5903-4D68-8B1E-1761319AE447}" type="presParOf" srcId="{61DCF653-97C8-47E1-B7F7-896AAB2CA3EC}" destId="{1CB8CF3F-69BF-49F6-A6D0-86D8BEFE60A3}" srcOrd="4" destOrd="0" presId="urn:microsoft.com/office/officeart/2005/8/layout/chevron1"/>
    <dgm:cxn modelId="{60666AFC-176F-4E28-88A5-F2AE107ED13C}" type="presParOf" srcId="{61DCF653-97C8-47E1-B7F7-896AAB2CA3EC}" destId="{8FEFFD02-2332-44E7-95C7-6A8B80B70B9C}" srcOrd="5" destOrd="0" presId="urn:microsoft.com/office/officeart/2005/8/layout/chevron1"/>
    <dgm:cxn modelId="{3421D082-F39B-4A4A-9204-31C5960BC403}" type="presParOf" srcId="{61DCF653-97C8-47E1-B7F7-896AAB2CA3EC}" destId="{F322A7C5-6ED6-448B-AB0B-7CAE7FB6786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F640F-0124-4AE5-A382-C33E7372AF8D}">
      <dsp:nvSpPr>
        <dsp:cNvPr id="0" name=""/>
        <dsp:cNvSpPr/>
      </dsp:nvSpPr>
      <dsp:spPr>
        <a:xfrm>
          <a:off x="0" y="0"/>
          <a:ext cx="3298256" cy="364925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CCE7B-FC7C-4811-9937-DB1AA8CB1CD2}">
      <dsp:nvSpPr>
        <dsp:cNvPr id="0" name=""/>
        <dsp:cNvSpPr/>
      </dsp:nvSpPr>
      <dsp:spPr>
        <a:xfrm>
          <a:off x="1594523" y="365281"/>
          <a:ext cx="2143866" cy="648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Положения и другие решения руководящих органов</a:t>
          </a:r>
          <a:endParaRPr lang="en-US" sz="1100" kern="1200" dirty="0"/>
        </a:p>
      </dsp:txBody>
      <dsp:txXfrm>
        <a:off x="1626185" y="396943"/>
        <a:ext cx="2080542" cy="585273"/>
      </dsp:txXfrm>
    </dsp:sp>
    <dsp:sp modelId="{D3583F90-736E-4B1D-A989-AC7906400438}">
      <dsp:nvSpPr>
        <dsp:cNvPr id="0" name=""/>
        <dsp:cNvSpPr/>
      </dsp:nvSpPr>
      <dsp:spPr>
        <a:xfrm>
          <a:off x="1594523" y="1094953"/>
          <a:ext cx="2143866" cy="648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Правила</a:t>
          </a:r>
          <a:endParaRPr lang="en-US" sz="1400" kern="1200" dirty="0" smtClean="0"/>
        </a:p>
      </dsp:txBody>
      <dsp:txXfrm>
        <a:off x="1626185" y="1126615"/>
        <a:ext cx="2080542" cy="585273"/>
      </dsp:txXfrm>
    </dsp:sp>
    <dsp:sp modelId="{E5B880DE-8826-494E-A361-B942923B973F}">
      <dsp:nvSpPr>
        <dsp:cNvPr id="0" name=""/>
        <dsp:cNvSpPr/>
      </dsp:nvSpPr>
      <dsp:spPr>
        <a:xfrm>
          <a:off x="1594523" y="1824626"/>
          <a:ext cx="2143866" cy="648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Служебные инструкции</a:t>
          </a:r>
          <a:endParaRPr lang="en-US" sz="1100" kern="1200" dirty="0" smtClean="0"/>
        </a:p>
      </dsp:txBody>
      <dsp:txXfrm>
        <a:off x="1626185" y="1856288"/>
        <a:ext cx="2080542" cy="585273"/>
      </dsp:txXfrm>
    </dsp:sp>
    <dsp:sp modelId="{88B04146-E3E5-40FA-8EB3-1156804F0083}">
      <dsp:nvSpPr>
        <dsp:cNvPr id="0" name=""/>
        <dsp:cNvSpPr/>
      </dsp:nvSpPr>
      <dsp:spPr>
        <a:xfrm>
          <a:off x="1594523" y="2554298"/>
          <a:ext cx="2143866" cy="648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Стандартные регламенты, руководства</a:t>
          </a:r>
          <a:r>
            <a:rPr lang="en-US" sz="1100" kern="1200" dirty="0" smtClean="0"/>
            <a:t>, </a:t>
          </a:r>
          <a:r>
            <a:rPr lang="ru-RU" sz="1100" kern="1200" dirty="0" smtClean="0"/>
            <a:t>руководящие установки</a:t>
          </a:r>
          <a:endParaRPr lang="en-US" sz="1100" kern="1200" dirty="0" smtClean="0"/>
        </a:p>
      </dsp:txBody>
      <dsp:txXfrm>
        <a:off x="1626185" y="2585960"/>
        <a:ext cx="2080542" cy="585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39B4D-2358-4ABB-86D7-C475D3DBD304}">
      <dsp:nvSpPr>
        <dsp:cNvPr id="0" name=""/>
        <dsp:cNvSpPr/>
      </dsp:nvSpPr>
      <dsp:spPr>
        <a:xfrm>
          <a:off x="875125" y="683781"/>
          <a:ext cx="1811509" cy="75579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Сессия КПБ 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smtClean="0">
              <a:solidFill>
                <a:schemeClr val="tx1"/>
              </a:solidFill>
            </a:rPr>
            <a:t>2022</a:t>
          </a:r>
          <a:r>
            <a:rPr lang="ru-RU" sz="1400" kern="1200" dirty="0" smtClean="0">
              <a:solidFill>
                <a:schemeClr val="tx1"/>
              </a:solidFill>
            </a:rPr>
            <a:t> году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53022" y="683781"/>
        <a:ext cx="1055716" cy="755793"/>
      </dsp:txXfrm>
    </dsp:sp>
    <dsp:sp modelId="{4FE176DE-8DDF-4676-9EAE-11464936055E}">
      <dsp:nvSpPr>
        <dsp:cNvPr id="0" name=""/>
        <dsp:cNvSpPr/>
      </dsp:nvSpPr>
      <dsp:spPr>
        <a:xfrm>
          <a:off x="2529534" y="687085"/>
          <a:ext cx="1972964" cy="686727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Генеральная Ассамблея ВОИС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872898" y="687085"/>
        <a:ext cx="1286237" cy="686727"/>
      </dsp:txXfrm>
    </dsp:sp>
    <dsp:sp modelId="{1CB8CF3F-69BF-49F6-A6D0-86D8BEFE60A3}">
      <dsp:nvSpPr>
        <dsp:cNvPr id="0" name=""/>
        <dsp:cNvSpPr/>
      </dsp:nvSpPr>
      <dsp:spPr>
        <a:xfrm>
          <a:off x="4370886" y="707990"/>
          <a:ext cx="1830388" cy="65341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Январь </a:t>
          </a:r>
          <a:r>
            <a:rPr lang="en-US" sz="1400" kern="1200" dirty="0" smtClean="0">
              <a:solidFill>
                <a:schemeClr val="bg1"/>
              </a:solidFill>
            </a:rPr>
            <a:t>2023</a:t>
          </a:r>
          <a:r>
            <a:rPr lang="ru-RU" sz="1400" kern="1200" dirty="0" smtClean="0">
              <a:solidFill>
                <a:schemeClr val="bg1"/>
              </a:solidFill>
            </a:rPr>
            <a:t> года</a:t>
          </a:r>
          <a:endParaRPr lang="en-US" sz="1050" kern="1200" dirty="0">
            <a:solidFill>
              <a:schemeClr val="bg1"/>
            </a:solidFill>
          </a:endParaRPr>
        </a:p>
      </dsp:txBody>
      <dsp:txXfrm>
        <a:off x="4697593" y="707990"/>
        <a:ext cx="1176975" cy="653413"/>
      </dsp:txXfrm>
    </dsp:sp>
    <dsp:sp modelId="{F322A7C5-6ED6-448B-AB0B-7CAE7FB67868}">
      <dsp:nvSpPr>
        <dsp:cNvPr id="0" name=""/>
        <dsp:cNvSpPr/>
      </dsp:nvSpPr>
      <dsp:spPr>
        <a:xfrm>
          <a:off x="6174017" y="707990"/>
          <a:ext cx="1887812" cy="65341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Сессия КПБ в </a:t>
          </a:r>
          <a:r>
            <a:rPr lang="en-US" sz="1400" kern="1200" dirty="0" smtClean="0">
              <a:solidFill>
                <a:schemeClr val="bg1"/>
              </a:solidFill>
            </a:rPr>
            <a:t>2024 </a:t>
          </a:r>
          <a:r>
            <a:rPr lang="ru-RU" sz="1400" kern="1200" dirty="0" smtClean="0">
              <a:solidFill>
                <a:schemeClr val="bg1"/>
              </a:solidFill>
            </a:rPr>
            <a:t>году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500724" y="707990"/>
        <a:ext cx="1234399" cy="653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B76C-0592-EE4D-AD5B-7EBB437355C2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3B3D3-3FB9-9942-ABF3-AA486F838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4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06B70-1B75-4466-8C21-FF759C7C9A4D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8C9A-010B-4F62-830F-585A212B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80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3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44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8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12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36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8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3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4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5D014-3DD3-407A-BA98-D4CA59DBB1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61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6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2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8C9A-010B-4F62-830F-585A212B6D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CH" noProof="0" smtClean="0"/>
              <a:t>Cliquez et modifiez le titre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95600"/>
            <a:ext cx="6400800" cy="1314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CH" noProof="0" smtClean="0"/>
              <a:t>Cliquez pour modifier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639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7F44-F69E-422C-8535-CD3109F0F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0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CB04-ABC5-4034-8FA5-EB80B4F80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4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2092" y="1066800"/>
            <a:ext cx="7619816" cy="34533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2092" y="152897"/>
            <a:ext cx="7619816" cy="126900"/>
          </a:xfrm>
        </p:spPr>
        <p:txBody>
          <a:bodyPr anchor="b"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92" y="338681"/>
            <a:ext cx="7619816" cy="5427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6419EB38-5689-4358-9C62-10F86BC30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0472" y="123457"/>
            <a:ext cx="430450" cy="4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9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1572-585C-412F-8989-1D611FFE4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fr-CH" smtClean="0"/>
              <a:t>Cliquez et modifiez le titre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C082-E2BA-4736-9396-74A260CE7D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7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9929"/>
            <a:ext cx="4038600" cy="32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9929"/>
            <a:ext cx="4038600" cy="32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CD20-1BCC-4C9D-BFDB-3521026AB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093F-107C-45E0-A025-65FCB919F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2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7A2C-614A-4DC6-845D-C9FD0CFDC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D710-EA32-43EF-9CFD-E65166C7F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4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303-52BA-4743-9C41-48C2380AC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dirty="0" smtClean="0"/>
              <a:t>Faire glisser l'image vers l'espace réservé ou cliquer sur l'icône pour l'ajouter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B6FA-28E1-4D11-A496-3128317E2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0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et modifiez le titre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9929"/>
            <a:ext cx="8229600" cy="3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1AD355A0-319A-494F-80BC-8EAD4028F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3" name="fc" descr="WIPO FOR OFFICIAL USE ONLY"/>
          <p:cNvSpPr txBox="1"/>
          <p:nvPr userDrawn="1"/>
        </p:nvSpPr>
        <p:spPr>
          <a:xfrm>
            <a:off x="0" y="48234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507729"/>
            <a:ext cx="7776864" cy="1432173"/>
          </a:xfrm>
          <a:noFill/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Комитет по программе и бюджету </a:t>
            </a:r>
            <a:r>
              <a:rPr lang="fr-CH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(</a:t>
            </a:r>
            <a:r>
              <a:rPr lang="ru-RU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КПБ</a:t>
            </a:r>
            <a:r>
              <a:rPr lang="fr-CH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) </a:t>
            </a:r>
            <a:endParaRPr lang="ru-RU" sz="2800" b="1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/>
            <a:r>
              <a:rPr lang="fr-CH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34</a:t>
            </a:r>
            <a:r>
              <a:rPr lang="ru-RU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-я сессия</a:t>
            </a:r>
            <a:endParaRPr lang="fr-CH" sz="2800" b="1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endParaRPr lang="fr-CH" sz="1200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r>
              <a:rPr lang="ru-RU" sz="2400" dirty="0" smtClean="0">
                <a:solidFill>
                  <a:srgbClr val="00408C"/>
                </a:solidFill>
                <a:ea typeface="ヒラギノ角ゴ Pro W3" pitchFamily="1" charset="-128"/>
              </a:rPr>
              <a:t>Пересмотр Финансовых положений и правил</a:t>
            </a:r>
            <a:r>
              <a:rPr lang="fr-CH" sz="2400" dirty="0" smtClean="0">
                <a:solidFill>
                  <a:srgbClr val="00408C"/>
                </a:solidFill>
                <a:ea typeface="ヒラギノ角ゴ Pro W3" pitchFamily="1" charset="-128"/>
              </a:rPr>
              <a:t> (</a:t>
            </a:r>
            <a:r>
              <a:rPr lang="ru-RU" sz="2400" dirty="0" smtClean="0">
                <a:solidFill>
                  <a:srgbClr val="00408C"/>
                </a:solidFill>
                <a:ea typeface="ヒラギノ角ゴ Pro W3" pitchFamily="1" charset="-128"/>
              </a:rPr>
              <a:t>ФПП</a:t>
            </a:r>
            <a:r>
              <a:rPr lang="fr-CH" sz="2400" dirty="0" smtClean="0">
                <a:solidFill>
                  <a:srgbClr val="00408C"/>
                </a:solidFill>
                <a:ea typeface="ヒラギノ角ゴ Pro W3" pitchFamily="1" charset="-128"/>
              </a:rPr>
              <a:t>)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7164288" y="4598194"/>
            <a:ext cx="1643198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ヒラギノ角ゴ Pro W3" pitchFamily="1" charset="-128"/>
              </a:rPr>
              <a:t>2022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ヒラギノ角ゴ Pro W3" pitchFamily="1" charset="-128"/>
              </a:rPr>
              <a:t> год</a:t>
            </a:r>
            <a:endParaRPr lang="fr-CH" sz="13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79512" y="3291830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fr-C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7494"/>
            <a:ext cx="5375513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Положения, которые предлагается исключить</a:t>
            </a:r>
            <a:endParaRPr lang="fr-CH" sz="24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85651"/>
              </p:ext>
            </p:extLst>
          </p:nvPr>
        </p:nvGraphicFramePr>
        <p:xfrm>
          <a:off x="457200" y="1049082"/>
          <a:ext cx="8229600" cy="36877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52193461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33110947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1062590191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1846972749"/>
                    </a:ext>
                  </a:extLst>
                </a:gridCol>
              </a:tblGrid>
              <a:tr h="325677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effectLst/>
                        </a:rPr>
                        <a:t>Действующее положение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effectLst/>
                        </a:rPr>
                        <a:t>Предмет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Текст в действующей редакции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u="sng" dirty="0" smtClean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Обоснование изменения</a:t>
                      </a:r>
                      <a:endParaRPr lang="en-US" sz="800" u="sng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748153"/>
                  </a:ext>
                </a:extLst>
              </a:tr>
              <a:tr h="1012892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3.13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Различные доходы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Все доходы, кроме</a:t>
                      </a:r>
                      <a:r>
                        <a:rPr lang="en-US" sz="700" dirty="0" smtClean="0">
                          <a:effectLst/>
                        </a:rPr>
                        <a:t>: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(a) </a:t>
                      </a:r>
                      <a:r>
                        <a:rPr lang="ru-RU" sz="700" dirty="0" smtClean="0">
                          <a:effectLst/>
                        </a:rPr>
                        <a:t>начисленных взносов государств-членов;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(b) </a:t>
                      </a:r>
                      <a:r>
                        <a:rPr lang="ru-RU" sz="700" dirty="0" smtClean="0">
                          <a:effectLst/>
                        </a:rPr>
                        <a:t>пошлин за услуги, предоставляемые Организацией в рамках Системы РСТ и Мадридской,</a:t>
                      </a:r>
                      <a:r>
                        <a:rPr lang="ru-RU" sz="700" baseline="0" dirty="0" smtClean="0">
                          <a:effectLst/>
                        </a:rPr>
                        <a:t> Гаагской и Лиссабонской систем</a:t>
                      </a:r>
                      <a:r>
                        <a:rPr lang="ru-RU" sz="700" dirty="0" smtClean="0">
                          <a:effectLst/>
                        </a:rPr>
                        <a:t>;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(c) </a:t>
                      </a:r>
                      <a:r>
                        <a:rPr lang="ru-RU" sz="700" dirty="0" smtClean="0">
                          <a:effectLst/>
                        </a:rPr>
                        <a:t>сумм</a:t>
                      </a:r>
                      <a:r>
                        <a:rPr lang="ru-RU" sz="700" baseline="0" dirty="0" smtClean="0">
                          <a:effectLst/>
                        </a:rPr>
                        <a:t> в счет прямого возмещения расходов, произведенных в течение каждого года финансового периода;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(d) </a:t>
                      </a:r>
                      <a:r>
                        <a:rPr lang="ru-RU" sz="700" dirty="0" smtClean="0">
                          <a:effectLst/>
                        </a:rPr>
                        <a:t>полученных фондами авансов или депозитов;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(e) </a:t>
                      </a:r>
                      <a:r>
                        <a:rPr lang="ru-RU" sz="700" dirty="0" smtClean="0">
                          <a:effectLst/>
                        </a:rPr>
                        <a:t>процентного или инвестиционного дохода;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(f) </a:t>
                      </a:r>
                      <a:r>
                        <a:rPr lang="ru-RU" sz="700" dirty="0" smtClean="0">
                          <a:effectLst/>
                        </a:rPr>
                        <a:t>дохода, приносимого</a:t>
                      </a:r>
                      <a:r>
                        <a:rPr lang="ru-RU" sz="700" baseline="0" dirty="0" smtClean="0">
                          <a:effectLst/>
                        </a:rPr>
                        <a:t> Центром по арбитражу и посредничеству</a:t>
                      </a:r>
                      <a:r>
                        <a:rPr lang="ru-RU" sz="700" dirty="0" smtClean="0">
                          <a:effectLst/>
                        </a:rPr>
                        <a:t>;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(g) </a:t>
                      </a:r>
                      <a:r>
                        <a:rPr lang="ru-RU" sz="700" dirty="0" smtClean="0">
                          <a:effectLst/>
                        </a:rPr>
                        <a:t>дохода от продажи публикаций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учитываются как различные доходы</a:t>
                      </a:r>
                      <a:r>
                        <a:rPr lang="en-US" sz="700" dirty="0" smtClean="0">
                          <a:effectLst/>
                        </a:rPr>
                        <a:t>.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Данное положение удалено из текста, поскольку определение, содержащееся в предлагаемом Положении 2.11, является более четким, адекватным и ясным.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582903"/>
                  </a:ext>
                </a:extLst>
              </a:tr>
              <a:tr h="655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lt1"/>
                          </a:solidFill>
                          <a:effectLst/>
                        </a:rPr>
                        <a:t>2.8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Программа и бюджет</a:t>
                      </a:r>
                      <a:r>
                        <a:rPr lang="en-US" sz="700" dirty="0" smtClean="0">
                          <a:effectLst/>
                        </a:rPr>
                        <a:t> – </a:t>
                      </a:r>
                      <a:r>
                        <a:rPr lang="ru-RU" sz="700" dirty="0" smtClean="0">
                          <a:effectLst/>
                        </a:rPr>
                        <a:t>рассмотрение и утверждение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/>
                        <a:t>Ассамблеи государств-членов и Союзов, в той мере, в какой это касается каждой из них, принимают программу и бюджет на следующий финансовый период после рассмотрения предлагаемых программы и бюджета и рекомендаций, вынесенных по ним Комитетом по программе и бюджету. Если программа и бюджет на принимаются до начала следующего финансового периода, Генеральный директор уполномочивается принимать обязательства и производить платежи на уровне ассигнований предшествующего финансового периода.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Данное положение удаляется из текста и объединяется с положением 2.20 в целях упорядочения содержания и повышения ясности изложения.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029740"/>
                  </a:ext>
                </a:extLst>
              </a:tr>
              <a:tr h="1234859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baseline="0" dirty="0" smtClean="0">
                          <a:effectLst/>
                        </a:rPr>
                        <a:t>2.10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Программа и бюджет</a:t>
                      </a:r>
                      <a:r>
                        <a:rPr lang="en-US" sz="700" dirty="0" smtClean="0">
                          <a:effectLst/>
                        </a:rPr>
                        <a:t> – </a:t>
                      </a:r>
                      <a:r>
                        <a:rPr lang="ru-RU" sz="700" dirty="0" smtClean="0">
                          <a:effectLst/>
                        </a:rPr>
                        <a:t>дополнительные и пересмотренные бюджетные потребности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(a) </a:t>
                      </a:r>
                      <a:r>
                        <a:rPr lang="ru-RU" sz="700" dirty="0" smtClean="0"/>
                        <a:t>Пересмотренные и дополнительные бюджетные предложения отражают изменения в потребностях в финансовых и людских ресурсах, обусловленные: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(i) </a:t>
                      </a:r>
                      <a:r>
                        <a:rPr lang="ru-RU" sz="700" dirty="0" smtClean="0"/>
                        <a:t>деятельностью, которую Генеральный директор считает высокоприоритетной и которую нельзя было предвидеть во время составления первоначальных предложений по программе и бюджету</a:t>
                      </a:r>
                      <a:r>
                        <a:rPr lang="en-US" sz="700" dirty="0" smtClean="0">
                          <a:effectLst/>
                        </a:rPr>
                        <a:t>;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(ii) </a:t>
                      </a:r>
                      <a:r>
                        <a:rPr lang="ru-RU" sz="700" dirty="0" smtClean="0">
                          <a:effectLst/>
                        </a:rPr>
                        <a:t>перераспределением</a:t>
                      </a:r>
                      <a:r>
                        <a:rPr lang="ru-RU" sz="700" baseline="0" dirty="0" smtClean="0">
                          <a:effectLst/>
                        </a:rPr>
                        <a:t> ассигнований между программами в соответствии с положением</a:t>
                      </a:r>
                      <a:r>
                        <a:rPr lang="en-US" sz="700" dirty="0" smtClean="0">
                          <a:effectLst/>
                        </a:rPr>
                        <a:t> 5.5;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(iii) </a:t>
                      </a:r>
                      <a:r>
                        <a:rPr lang="ru-RU" sz="700" dirty="0" smtClean="0">
                          <a:effectLst/>
                        </a:rPr>
                        <a:t>корректировками, связанными с применением формулы гибкости в соответствии</a:t>
                      </a:r>
                      <a:r>
                        <a:rPr lang="ru-RU" sz="700" baseline="0" dirty="0" smtClean="0">
                          <a:effectLst/>
                        </a:rPr>
                        <a:t> с положением</a:t>
                      </a:r>
                      <a:r>
                        <a:rPr lang="en-US" sz="700" dirty="0" smtClean="0">
                          <a:effectLst/>
                        </a:rPr>
                        <a:t> 5.6;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(iv) </a:t>
                      </a:r>
                      <a:r>
                        <a:rPr lang="ru-RU" sz="700" dirty="0" smtClean="0">
                          <a:effectLst/>
                        </a:rPr>
                        <a:t>деятельностью,</a:t>
                      </a:r>
                      <a:r>
                        <a:rPr lang="ru-RU" sz="700" baseline="0" dirty="0" smtClean="0">
                          <a:effectLst/>
                        </a:rPr>
                        <a:t> в отношении которой в подготовленных ранее предложениях по программе и бюджету было указано, что данные по ним будут представлены позднее</a:t>
                      </a:r>
                      <a:r>
                        <a:rPr lang="en-US" sz="700" dirty="0" smtClean="0">
                          <a:effectLst/>
                        </a:rPr>
                        <a:t>;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(v) </a:t>
                      </a:r>
                      <a:r>
                        <a:rPr lang="ru-RU" sz="700" dirty="0" smtClean="0">
                          <a:effectLst/>
                        </a:rPr>
                        <a:t>инфляцией, обязательными корректировками шкалы окладов и колебаниями валютного курса</a:t>
                      </a:r>
                      <a:r>
                        <a:rPr lang="en-US" sz="700" dirty="0" smtClean="0">
                          <a:effectLst/>
                        </a:rPr>
                        <a:t>.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(b) </a:t>
                      </a:r>
                      <a:r>
                        <a:rPr lang="ru-RU" sz="700" dirty="0" smtClean="0"/>
                        <a:t>Дополнительные и пересмотренные бюджетные предложения должны также содержать: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(i) </a:t>
                      </a:r>
                      <a:r>
                        <a:rPr lang="ru-RU" sz="700" dirty="0" smtClean="0">
                          <a:effectLst/>
                        </a:rPr>
                        <a:t>пересмотренную оценку спроса на услуги в рамках Системы РСТ</a:t>
                      </a:r>
                      <a:r>
                        <a:rPr lang="ru-RU" sz="700" baseline="0" dirty="0" smtClean="0">
                          <a:effectLst/>
                        </a:rPr>
                        <a:t> и Мадридской и Гаагской систем;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(ii) </a:t>
                      </a:r>
                      <a:r>
                        <a:rPr lang="ru-RU" sz="700" dirty="0" smtClean="0">
                          <a:effectLst/>
                        </a:rPr>
                        <a:t>пересмотренную смету доходов, в том числе от вышеуказанных услуг, и различные доходы, как определено в положении </a:t>
                      </a:r>
                      <a:r>
                        <a:rPr lang="en-US" sz="700" dirty="0" smtClean="0">
                          <a:effectLst/>
                        </a:rPr>
                        <a:t>3.13.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Данное положение удаляется с целью исключить повторы, поскольку требования к Программе работы и бюджету уже определены в другом положении, а именно в положении 2.19. С учетом того, что в тексте уже присутствует формулировка, согласно которой дополнительные бюджетные предложения должны соответствовать Программе работы и бюджету, нет необходимости подробно описывать их содержание в тексте данного положения.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2015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721976"/>
            <a:ext cx="8363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accent1">
                    <a:lumMod val="10000"/>
                  </a:schemeClr>
                </a:solidFill>
              </a:rPr>
              <a:t>В следующей таблице приведены действующие</a:t>
            </a:r>
            <a:r>
              <a:rPr lang="en-US" sz="1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/>
                </a:solidFill>
              </a:rPr>
              <a:t>положения</a:t>
            </a:r>
            <a:r>
              <a:rPr lang="ru-RU" sz="1200" dirty="0" smtClean="0"/>
              <a:t>, которые предлагается </a:t>
            </a:r>
            <a:r>
              <a:rPr lang="ru-RU" sz="1200" dirty="0" smtClean="0">
                <a:solidFill>
                  <a:srgbClr val="FF0000"/>
                </a:solidFill>
              </a:rPr>
              <a:t>исключить</a:t>
            </a:r>
            <a:r>
              <a:rPr lang="ru-RU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33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Положения, которые предлагается исключить</a:t>
            </a:r>
            <a:r>
              <a:rPr lang="fr-CH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CH" sz="1400" b="1" dirty="0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</a:rPr>
              <a:t>продолжение</a:t>
            </a:r>
            <a:r>
              <a:rPr lang="fr-CH" sz="1400" b="1" dirty="0" smtClean="0">
                <a:solidFill>
                  <a:schemeClr val="accent5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88298"/>
              </p:ext>
            </p:extLst>
          </p:nvPr>
        </p:nvGraphicFramePr>
        <p:xfrm>
          <a:off x="457200" y="699754"/>
          <a:ext cx="8229600" cy="44400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5219346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33110947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1062590191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1846972749"/>
                    </a:ext>
                  </a:extLst>
                </a:gridCol>
              </a:tblGrid>
              <a:tr h="367663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effectLst/>
                        </a:rPr>
                        <a:t>Действующее положение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effectLst/>
                        </a:rPr>
                        <a:t>Предмет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Текст в действующей редакции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u="sng" dirty="0" smtClean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Обоснование изменения</a:t>
                      </a:r>
                      <a:endParaRPr lang="en-US" sz="800" u="sng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748153"/>
                  </a:ext>
                </a:extLst>
              </a:tr>
              <a:tr h="631158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4.1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Внутренние счета</a:t>
                      </a:r>
                      <a:r>
                        <a:rPr lang="en-US" sz="700" dirty="0" smtClean="0">
                          <a:effectLst/>
                        </a:rPr>
                        <a:t> – </a:t>
                      </a:r>
                      <a:r>
                        <a:rPr lang="ru-RU" sz="700" dirty="0" smtClean="0">
                          <a:effectLst/>
                        </a:rPr>
                        <a:t>общий фонд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Для учета расходов Организации учреждается общий фонд. Уплачиваемые государствами-членами начисленные взносы, пошлины за услуги, предоставляемые Организацией в рамках Системы РСТ и Мадридской, Гаагской и Лиссабонской систем, различные доходы и любые авансы, предоставляемые из фонда оборотных средств или резервного фонда для покрытия общих расходов, кредитуются по счету этого общего фонда.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Данное положение предлагается к удалению, поскольку после перехода на ведение отчетности на основе МСУГС подход, основанный на существовании «общего фонда», утратил свою актуальность.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582903"/>
                  </a:ext>
                </a:extLst>
              </a:tr>
              <a:tr h="42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lt1"/>
                          </a:solidFill>
                          <a:effectLst/>
                        </a:rPr>
                        <a:t>4.3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Фонд оборотных средств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>
                          <a:effectLst/>
                        </a:rPr>
                        <a:t>Фонд оборотных средств,</a:t>
                      </a:r>
                      <a:r>
                        <a:rPr lang="ru-RU" sz="700" baseline="0" dirty="0" smtClean="0">
                          <a:effectLst/>
                        </a:rPr>
                        <a:t> насколько это возможно, используется </a:t>
                      </a:r>
                      <a:r>
                        <a:rPr lang="ru-RU" sz="700" dirty="0" smtClean="0"/>
                        <a:t>для предоставления авансов в счет финансирования бюджетных ассигнований, которые пока не обеспечены имеющимися ликвидными средствами, а также для таких других целей, которые могут устанавливаться Ассамблеями государств-членов и Союзов, в той мере, в какой это касается каждой из них.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Эти положения предлагаются к удалению, поскольку они объединяются</a:t>
                      </a:r>
                      <a:r>
                        <a:rPr lang="ru-RU" sz="700" baseline="0" dirty="0" smtClean="0">
                          <a:effectLst/>
                        </a:rPr>
                        <a:t> </a:t>
                      </a:r>
                      <a:r>
                        <a:rPr lang="ru-RU" sz="700" dirty="0" smtClean="0">
                          <a:effectLst/>
                        </a:rPr>
                        <a:t>с положением</a:t>
                      </a:r>
                      <a:r>
                        <a:rPr lang="en-US" sz="700" dirty="0" smtClean="0">
                          <a:effectLst/>
                        </a:rPr>
                        <a:t> 3.12.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029740"/>
                  </a:ext>
                </a:extLst>
              </a:tr>
              <a:tr h="330606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baseline="0" dirty="0" smtClean="0">
                          <a:effectLst/>
                        </a:rPr>
                        <a:t>4.4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Авансы, предоставляемые из фонда оборотных средств для финансирования бюджетных ассигнований, возмещаются фонду, как только – и в той мере, в какой – из доходов могут быть выделены необходимые для этой цели суммы.</a:t>
                      </a:r>
                      <a:r>
                        <a:rPr lang="ru-RU" sz="800" dirty="0" smtClean="0"/>
                        <a:t>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201555"/>
                  </a:ext>
                </a:extLst>
              </a:tr>
              <a:tr h="315579">
                <a:tc rowSpan="2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baseline="0" dirty="0" smtClean="0">
                          <a:effectLst/>
                        </a:rPr>
                        <a:t>4.7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Положительное и отрицательное сальдо</a:t>
                      </a:r>
                      <a:r>
                        <a:rPr lang="en-US" sz="700" dirty="0" smtClean="0">
                          <a:effectLst/>
                        </a:rPr>
                        <a:t>; </a:t>
                      </a:r>
                      <a:r>
                        <a:rPr lang="ru-RU" sz="700" dirty="0" smtClean="0">
                          <a:effectLst/>
                        </a:rPr>
                        <a:t>резервные фонды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Если после утверждения окончательной отчетности на счете любого из Союзов образуется положительное сальдо, оно перечисляется в резервный фонд, если только Генеральная Ассамблея или Ассамблея соответствующего Союза не примет иного решения.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Эти положения предлагаются к удалению, поскольку они объединяются с положением</a:t>
                      </a:r>
                      <a:r>
                        <a:rPr lang="en-US" sz="700" dirty="0" smtClean="0">
                          <a:effectLst/>
                        </a:rPr>
                        <a:t> 3.14.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952673"/>
                  </a:ext>
                </a:extLst>
              </a:tr>
              <a:tr h="97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Если после утверждения окончательной отчетности на счете любого Союза образуется отрицательное сальдо, которое не может быть покрыто за счет резервного фонда, в зависимости от обстоятельств, Генеральная Ассамблея ВОИС или Ассамблеи заинтересованных Союзов принимают решение о мерах по оздоровлению финансового положения</a:t>
                      </a:r>
                      <a:r>
                        <a:rPr lang="en-US" sz="700" dirty="0" smtClean="0">
                          <a:effectLst/>
                        </a:rPr>
                        <a:t>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00883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baseline="0" dirty="0" smtClean="0">
                          <a:effectLst/>
                        </a:rPr>
                        <a:t>4.8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5178711"/>
                  </a:ext>
                </a:extLst>
              </a:tr>
              <a:tr h="214471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baseline="0" dirty="0" smtClean="0">
                          <a:effectLst/>
                        </a:rPr>
                        <a:t>4.12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Инвестиции</a:t>
                      </a:r>
                      <a:r>
                        <a:rPr lang="en-US" sz="700" dirty="0" smtClean="0">
                          <a:effectLst/>
                        </a:rPr>
                        <a:t> – </a:t>
                      </a:r>
                      <a:r>
                        <a:rPr lang="ru-RU" sz="700" dirty="0" smtClean="0">
                          <a:effectLst/>
                        </a:rPr>
                        <a:t>доходы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Доходы от кратко- или долгосрочных инвестиций зачисляются на соответствующие счета согласно применимым стандартам учета.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241676"/>
                  </a:ext>
                </a:extLst>
              </a:tr>
              <a:tr h="897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baseline="0" dirty="0" smtClean="0">
                          <a:effectLst/>
                        </a:rPr>
                        <a:t>2.14</a:t>
                      </a:r>
                      <a:r>
                        <a:rPr lang="en-US" sz="700" i="1" baseline="0" dirty="0" smtClean="0">
                          <a:effectLst/>
                        </a:rPr>
                        <a:t>bis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baseline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Отчет о выполнении программы и результатах финансовой деятельности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Отчет о выполнении программы и управлении финансовой деятельностью за второй год двухлетнего периода содержит следующую финансовую информацию: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(a) </a:t>
                      </a:r>
                      <a:r>
                        <a:rPr lang="ru-RU" sz="700" dirty="0" smtClean="0">
                          <a:effectLst/>
                        </a:rPr>
                        <a:t>отчет об исполнении бюджета и фактических доходах и расходах за финансовый период, составленный на той же основе учета, что и утвержденный бюджет</a:t>
                      </a:r>
                      <a:r>
                        <a:rPr lang="en-US" sz="700" dirty="0" smtClean="0">
                          <a:effectLst/>
                        </a:rPr>
                        <a:t>;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(b) </a:t>
                      </a:r>
                      <a:r>
                        <a:rPr lang="ru-RU" sz="700" dirty="0" smtClean="0">
                          <a:effectLst/>
                        </a:rPr>
                        <a:t>отчет о состоянии ассигнований, включая</a:t>
                      </a:r>
                      <a:r>
                        <a:rPr lang="en-US" sz="700" dirty="0" smtClean="0">
                          <a:effectLst/>
                        </a:rPr>
                        <a:t>: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(i) </a:t>
                      </a:r>
                      <a:r>
                        <a:rPr lang="ru-RU" sz="700" dirty="0" smtClean="0">
                          <a:effectLst/>
                        </a:rPr>
                        <a:t>первоначальные бюджетные ассигнования</a:t>
                      </a:r>
                      <a:r>
                        <a:rPr lang="en-US" sz="700" dirty="0" smtClean="0">
                          <a:effectLst/>
                        </a:rPr>
                        <a:t>;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(ii) </a:t>
                      </a:r>
                      <a:r>
                        <a:rPr lang="ru-RU" sz="700" dirty="0" smtClean="0"/>
                        <a:t>ассигнования, измененные вследствие переноса средств, произведенного Генеральным директором в соответствии с положением 5.5</a:t>
                      </a:r>
                      <a:r>
                        <a:rPr lang="en-US" sz="700" dirty="0" smtClean="0">
                          <a:effectLst/>
                        </a:rPr>
                        <a:t>;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(iii) </a:t>
                      </a:r>
                      <a:r>
                        <a:rPr lang="ru-RU" sz="700" dirty="0" smtClean="0"/>
                        <a:t>ассигнования, увеличенные или уменьшенные вследствие корректировок, произведенных в соответствии с формулами гибкости согласно положению 5.6.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Генеральный директор также представляет любую другую информацию, которая может потребоваться для отражения текущего финансового положения Организации.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Данное положение удаляется, поскольку его элементы переносятся в текст положения 4.4 в целях упорядочения текста, а также повышения ясности и четкости требований к отчетности.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145624"/>
                  </a:ext>
                </a:extLst>
              </a:tr>
              <a:tr h="364656">
                <a:tc rowSpan="2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baseline="0" dirty="0" smtClean="0">
                          <a:effectLst/>
                        </a:rPr>
                        <a:t>2.15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4673253"/>
                  </a:ext>
                </a:extLst>
              </a:tr>
              <a:tr h="428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Генеральный директор устанавливает систему планирования, сбора и использования оценочной информации для целей принятия решений.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Это положение удалено, поскольку отныне соответствующий</a:t>
                      </a:r>
                      <a:r>
                        <a:rPr lang="ru-RU" sz="700" baseline="0" dirty="0" smtClean="0"/>
                        <a:t> текст </a:t>
                      </a:r>
                      <a:r>
                        <a:rPr lang="ru-RU" sz="700" dirty="0" smtClean="0"/>
                        <a:t>включен в главы «Планирование» и «Мониторинг и контроль»</a:t>
                      </a:r>
                      <a:r>
                        <a:rPr lang="en-US" sz="700" dirty="0" smtClean="0"/>
                        <a:t>. </a:t>
                      </a:r>
                      <a:endParaRPr lang="en-US" sz="7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1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Предлагаемые новые правила</a:t>
            </a:r>
            <a:endParaRPr lang="fr-CH" sz="28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1409"/>
              </p:ext>
            </p:extLst>
          </p:nvPr>
        </p:nvGraphicFramePr>
        <p:xfrm>
          <a:off x="467544" y="1203598"/>
          <a:ext cx="8219256" cy="3077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792">
                  <a:extLst>
                    <a:ext uri="{9D8B030D-6E8A-4147-A177-3AD203B41FA5}">
                      <a16:colId xmlns:a16="http://schemas.microsoft.com/office/drawing/2014/main" val="2521934618"/>
                    </a:ext>
                  </a:extLst>
                </a:gridCol>
                <a:gridCol w="1001408">
                  <a:extLst>
                    <a:ext uri="{9D8B030D-6E8A-4147-A177-3AD203B41FA5}">
                      <a16:colId xmlns:a16="http://schemas.microsoft.com/office/drawing/2014/main" val="2733110947"/>
                    </a:ext>
                  </a:extLst>
                </a:gridCol>
                <a:gridCol w="3945568">
                  <a:extLst>
                    <a:ext uri="{9D8B030D-6E8A-4147-A177-3AD203B41FA5}">
                      <a16:colId xmlns:a16="http://schemas.microsoft.com/office/drawing/2014/main" val="2834881570"/>
                    </a:ext>
                  </a:extLst>
                </a:gridCol>
                <a:gridCol w="2473488">
                  <a:extLst>
                    <a:ext uri="{9D8B030D-6E8A-4147-A177-3AD203B41FA5}">
                      <a16:colId xmlns:a16="http://schemas.microsoft.com/office/drawing/2014/main" val="2833569326"/>
                    </a:ext>
                  </a:extLst>
                </a:gridCol>
              </a:tblGrid>
              <a:tr h="387179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u="sng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Новое правило</a:t>
                      </a:r>
                      <a:endParaRPr lang="en-US" sz="7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u="sng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Предмет</a:t>
                      </a:r>
                      <a:endParaRPr lang="en-US" sz="7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u="sng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Предлагаемый новый текст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u="sng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Обоснование изменения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748153"/>
                  </a:ext>
                </a:extLst>
              </a:tr>
              <a:tr h="1124991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101.6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Руководящие принципы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При ведении деятельности Организации в соответствии с Финансовыми положениями и правилами необходимо соблюдать следующие принципы: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1. </a:t>
                      </a:r>
                      <a:r>
                        <a:rPr lang="ru-RU" sz="700" dirty="0" smtClean="0">
                          <a:effectLst/>
                        </a:rPr>
                        <a:t>принятие решений с</a:t>
                      </a:r>
                      <a:r>
                        <a:rPr lang="ru-RU" sz="700" baseline="0" dirty="0" smtClean="0">
                          <a:effectLst/>
                        </a:rPr>
                        <a:t> прицелом на результат и с учетом имеющихся рисков в пределах рамок, установленных </a:t>
                      </a:r>
                      <a:r>
                        <a:rPr lang="ru-RU" sz="700" dirty="0" smtClean="0">
                          <a:effectLst/>
                        </a:rPr>
                        <a:t>Генеральным директором</a:t>
                      </a:r>
                      <a:r>
                        <a:rPr lang="en-US" sz="700" dirty="0" smtClean="0">
                          <a:effectLst/>
                        </a:rPr>
                        <a:t>;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2. </a:t>
                      </a:r>
                      <a:r>
                        <a:rPr lang="ru-RU" sz="700" dirty="0" smtClean="0">
                          <a:effectLst/>
                        </a:rPr>
                        <a:t>соблюдение решений Ассамблей ВОИС</a:t>
                      </a:r>
                      <a:r>
                        <a:rPr lang="en-US" sz="700" dirty="0" smtClean="0">
                          <a:effectLst/>
                        </a:rPr>
                        <a:t>;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3. </a:t>
                      </a:r>
                      <a:r>
                        <a:rPr lang="ru-RU" sz="700" dirty="0" smtClean="0"/>
                        <a:t>эффективные и действенные механизмы внутреннего контроля, включая разделение обязанностей и наличие сдержек и противовесов в соответствии с существующей системой внутреннего контроля</a:t>
                      </a:r>
                      <a:r>
                        <a:rPr lang="en-US" sz="700" dirty="0" smtClean="0">
                          <a:effectLst/>
                        </a:rPr>
                        <a:t>;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4. </a:t>
                      </a:r>
                      <a:r>
                        <a:rPr lang="ru-RU" sz="700" dirty="0" smtClean="0"/>
                        <a:t>предотвращение финансовых махинаций в соответствии с административными инструкциями; и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5. </a:t>
                      </a:r>
                      <a:r>
                        <a:rPr lang="ru-RU" sz="700" dirty="0" smtClean="0"/>
                        <a:t>недопущение конфликтов интересов, а также раскрытие финансовой информации и интересов в соответствии с административными инструкциями.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Это новое правило, призванное учитывать наиболее эффективные виды практики. Были добавлены руководящие принципы, касающиеся управления деятельностью в соответствии с ФПП.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582903"/>
                  </a:ext>
                </a:extLst>
              </a:tr>
              <a:tr h="471376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102.2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Тематические фонды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Контролер относит целевые фонды к категории тематических в том случае, если они предназначены для поддержки конкретных организационных ожидаемых результатов, предусмотренных в Программе работы и бюджете ВОИС.</a:t>
                      </a:r>
                      <a:r>
                        <a:rPr lang="ru-RU" sz="800" dirty="0" smtClean="0"/>
                        <a:t>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Цель этого нового правила – обеспечить привязку к разработанным ГООНУР принципам классификации тематических целевых фондов с учетом соответствующих критериев и стандартов, применяемых ООН в контексте требований к данным.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201555"/>
                  </a:ext>
                </a:extLst>
              </a:tr>
              <a:tr h="450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103.6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Финансовое управление людскими ресурсами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В утвержденной Программе работы и бюджете устанавливаются лимиты в отношении должностей и связанных с ними кадровых ресурсов, имеющихся в распоряжении Организации и секторов (организационных единиц).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Цель этого нового правила – отразить применяемую в настоящее время практику установления лимитов на отчисления, связанные с расходами по персоналу.</a:t>
                      </a:r>
                      <a:r>
                        <a:rPr lang="ru-RU" sz="800" dirty="0" smtClean="0"/>
                        <a:t>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37615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103.7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В течение бюджетного периода все действия, связанные с людскими ресурсами, которые</a:t>
                      </a:r>
                      <a:r>
                        <a:rPr lang="ru-RU" sz="700" baseline="0" dirty="0" smtClean="0">
                          <a:effectLst/>
                        </a:rPr>
                        <a:t> влекут за собой последствия для бюджета, требуют утверждения Контролером</a:t>
                      </a:r>
                      <a:r>
                        <a:rPr lang="en-US" sz="700" dirty="0" smtClean="0">
                          <a:effectLst/>
                        </a:rPr>
                        <a:t>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Цель этого</a:t>
                      </a:r>
                      <a:r>
                        <a:rPr lang="ru-RU" sz="700" baseline="0" dirty="0" smtClean="0">
                          <a:effectLst/>
                        </a:rPr>
                        <a:t> нового правила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700" baseline="0" dirty="0" smtClean="0">
                          <a:effectLst/>
                        </a:rPr>
                        <a:t> отразить применяемую в настоящее время практику предоставления разрешений</a:t>
                      </a:r>
                      <a:r>
                        <a:rPr lang="ru-RU" sz="700" dirty="0" smtClean="0">
                          <a:effectLst/>
                        </a:rPr>
                        <a:t> на принятие финансовых обязательств, связанных с расходами</a:t>
                      </a:r>
                      <a:r>
                        <a:rPr lang="ru-RU" sz="700" baseline="0" dirty="0" smtClean="0">
                          <a:effectLst/>
                        </a:rPr>
                        <a:t> по персоналу.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233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6136" y="771550"/>
            <a:ext cx="8075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  <a:t>В следующей таблице приведены </a:t>
            </a:r>
            <a:r>
              <a:rPr lang="en-US" sz="1400" dirty="0" smtClean="0"/>
              <a:t>9 </a:t>
            </a:r>
            <a:r>
              <a:rPr lang="ru-RU" sz="1400" dirty="0" smtClean="0"/>
              <a:t>новых предлагаемых</a:t>
            </a:r>
            <a:r>
              <a:rPr lang="en-US" sz="1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правил.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Предлагаемые новые правила</a:t>
            </a:r>
            <a:r>
              <a:rPr lang="fr-CH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CH" sz="1600" b="1" dirty="0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</a:rPr>
              <a:t>продолжение</a:t>
            </a:r>
            <a:r>
              <a:rPr lang="fr-CH" sz="1600" b="1" dirty="0" smtClean="0">
                <a:solidFill>
                  <a:schemeClr val="accent5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06988"/>
              </p:ext>
            </p:extLst>
          </p:nvPr>
        </p:nvGraphicFramePr>
        <p:xfrm>
          <a:off x="467544" y="987574"/>
          <a:ext cx="8219256" cy="397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5219346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33110947"/>
                    </a:ext>
                  </a:extLst>
                </a:gridCol>
                <a:gridCol w="4161592">
                  <a:extLst>
                    <a:ext uri="{9D8B030D-6E8A-4147-A177-3AD203B41FA5}">
                      <a16:colId xmlns:a16="http://schemas.microsoft.com/office/drawing/2014/main" val="2834881570"/>
                    </a:ext>
                  </a:extLst>
                </a:gridCol>
                <a:gridCol w="2473488">
                  <a:extLst>
                    <a:ext uri="{9D8B030D-6E8A-4147-A177-3AD203B41FA5}">
                      <a16:colId xmlns:a16="http://schemas.microsoft.com/office/drawing/2014/main" val="2833569326"/>
                    </a:ext>
                  </a:extLst>
                </a:gridCol>
              </a:tblGrid>
              <a:tr h="346900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u="sng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Новое правило</a:t>
                      </a:r>
                      <a:endParaRPr lang="en-US" sz="7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u="sng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Предмет</a:t>
                      </a:r>
                      <a:endParaRPr lang="en-US" sz="7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u="sng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Предлагаемый новый текст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u="sng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Обоснование изменения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748153"/>
                  </a:ext>
                </a:extLst>
              </a:tr>
              <a:tr h="754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103.13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Финансовая документация</a:t>
                      </a:r>
                      <a:r>
                        <a:rPr lang="ru-RU" sz="700" baseline="0" dirty="0" smtClean="0">
                          <a:effectLst/>
                        </a:rPr>
                        <a:t> и отчетность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Контролер устанавливает требования к ведению финансовой документации, счетов и других подтверждающих документов, которые необходимы для отчетности и для проведения аудиторских проверок и расследований в отношении состояния финансовых средств, предоставленных ВОИС партнеру-исполнителю, включая, в частности, балансовую ведомость подтвержденных отчислений, расходов и обязательств. С целью обеспечить единообразие и возможность использования данных, необходимых для целей управления, оценки результативности и финансовой отчетности ВОИС, Контролер уполномочен определять основные параметры, содержание и периодичность отчетов партнера-исполнителя в отношении средств, полученных от ВОИС.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Цель этого нового правила – определить механизмы сотрудничества с партнерами, в рамках которых ВОИС вносит финансовый вклад в соответствии с ССП и ожидаемыми результатами, предусмотренными в Программе работы и бюджете.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989263"/>
                  </a:ext>
                </a:extLst>
              </a:tr>
              <a:tr h="305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103.20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>
                          <a:effectLst/>
                        </a:rPr>
                        <a:t>Долгосрочные обязательства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Контролер обеспечивает наличие плана финансирования долгосрочных обязательств, основанного на использовании резервов и подлежащего утверждению Ассамблеями ВОИС.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Цель этого нового правила – управление долгосрочными обязательствами и обеспечение их финансирования.</a:t>
                      </a:r>
                      <a:r>
                        <a:rPr lang="ru-RU" sz="800" dirty="0" smtClean="0"/>
                        <a:t>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910161"/>
                  </a:ext>
                </a:extLst>
              </a:tr>
              <a:tr h="407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103.25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связано с положением</a:t>
                      </a: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3.19)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>
                          <a:effectLst/>
                        </a:rPr>
                        <a:t>Банковские счета, полномочия и политика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Процедуры, касающиеся управления банковскими счетами, операционными денежными средствами и мелкими суммами наличными, устанавливаются в административной инструкции. В этой административной инструкции Контролер определяет критерии, механизмы и порядок управления банковскими счетами с учетом эффективных видов практики.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Цель включения в текст этого нового правила – упорядочить подробные требования к соответствующему процессу. Процедуры, определяемые на уровне процесса, включаются в Казначейскую политику.</a:t>
                      </a:r>
                      <a:r>
                        <a:rPr lang="ru-RU" sz="800" dirty="0" smtClean="0"/>
                        <a:t>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837130"/>
                  </a:ext>
                </a:extLst>
              </a:tr>
              <a:tr h="63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103.27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связано с положением</a:t>
                      </a: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3.20)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>
                          <a:effectLst/>
                        </a:rPr>
                        <a:t>Инвестиции</a:t>
                      </a:r>
                      <a:r>
                        <a:rPr lang="en-US" sz="700" dirty="0" smtClean="0">
                          <a:effectLst/>
                        </a:rPr>
                        <a:t> – </a:t>
                      </a:r>
                      <a:r>
                        <a:rPr lang="ru-RU" sz="700" dirty="0" smtClean="0">
                          <a:effectLst/>
                        </a:rPr>
                        <a:t>полномочия,</a:t>
                      </a:r>
                      <a:r>
                        <a:rPr lang="ru-RU" sz="700" baseline="0" dirty="0" smtClean="0">
                          <a:effectLst/>
                        </a:rPr>
                        <a:t> ответственность и политика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Контролер может производить краткосрочное инвестирование денежных средств, в которых нет немедленной потребности, в соответствии с инвестиционной политикой Организации, утвержденной государствами-членами, причем о любых таких инвестициях он регулярно уведомляет Комитет по программе и бюджету.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Цель этого нового правила – уточнить текст положения 3.20</a:t>
                      </a:r>
                      <a:r>
                        <a:rPr lang="ru-RU" sz="700" baseline="0" dirty="0" smtClean="0"/>
                        <a:t> </a:t>
                      </a:r>
                      <a:r>
                        <a:rPr lang="ru-RU" sz="700" dirty="0" smtClean="0"/>
                        <a:t>и обеспечить его увязку с инвестиционной политикой, утвержденной государствами-членами</a:t>
                      </a:r>
                      <a:r>
                        <a:rPr lang="en-US" sz="700" dirty="0" smtClean="0">
                          <a:effectLst/>
                        </a:rPr>
                        <a:t>.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221495"/>
                  </a:ext>
                </a:extLst>
              </a:tr>
              <a:tr h="63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105.1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Делегирование полномочий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Контролер создает устойчивую и эффективную систему делегирования полномочий, которая может включать назначение уполномоченных должностных лиц, ведающих вопросами Программы работы и бюджета, и установление соответствующих предельных параметров в отношении разрешений на расходование средств.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Контролер дает разрешение на производство выплат на основе соответствующих подтверждающих документов, определяемых характером выплат.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Создание и обеспечение функционирования</a:t>
                      </a:r>
                      <a:r>
                        <a:rPr lang="ru-RU" sz="700" baseline="0" dirty="0" smtClean="0">
                          <a:effectLst/>
                        </a:rPr>
                        <a:t> системы делегирования полномочий</a:t>
                      </a:r>
                      <a:r>
                        <a:rPr lang="en-US" sz="700" dirty="0" smtClean="0">
                          <a:effectLst/>
                        </a:rPr>
                        <a:t>.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21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Обзор со стороны Внешнего аудитора</a:t>
            </a:r>
            <a:endParaRPr lang="fr-CH" sz="28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435722" y="721258"/>
            <a:ext cx="80752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200" dirty="0"/>
              <a:t>В целом Внешний аудитор подтвердил свою поддержку принципов, лежащих в основе инициативы по пересмотру Финансовых положений и их привязке к современным методам </a:t>
            </a:r>
            <a:r>
              <a:rPr lang="ru-RU" sz="1200" dirty="0" smtClean="0"/>
              <a:t>работы.</a:t>
            </a:r>
            <a:endParaRPr lang="en-US" sz="12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285750" lvl="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accent1">
                    <a:lumMod val="10000"/>
                  </a:schemeClr>
                </a:solidFill>
              </a:rPr>
              <a:t>В следующей таблице приведен пример замечаний Внешнего аудитора и ответа на них со стороны ВОИС.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88340"/>
              </p:ext>
            </p:extLst>
          </p:nvPr>
        </p:nvGraphicFramePr>
        <p:xfrm>
          <a:off x="456136" y="1635646"/>
          <a:ext cx="8230665" cy="351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792">
                  <a:extLst>
                    <a:ext uri="{9D8B030D-6E8A-4147-A177-3AD203B41FA5}">
                      <a16:colId xmlns:a16="http://schemas.microsoft.com/office/drawing/2014/main" val="305222869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860320532"/>
                    </a:ext>
                  </a:extLst>
                </a:gridCol>
                <a:gridCol w="2242593">
                  <a:extLst>
                    <a:ext uri="{9D8B030D-6E8A-4147-A177-3AD203B41FA5}">
                      <a16:colId xmlns:a16="http://schemas.microsoft.com/office/drawing/2014/main" val="1478100304"/>
                    </a:ext>
                  </a:extLst>
                </a:gridCol>
              </a:tblGrid>
              <a:tr h="4497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Положение</a:t>
                      </a:r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/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Правило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Комментарии Внешнего аудитора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Комментарии ВОИС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02838"/>
                  </a:ext>
                </a:extLst>
              </a:tr>
              <a:tr h="1738936">
                <a:tc>
                  <a:txBody>
                    <a:bodyPr/>
                    <a:lstStyle/>
                    <a:p>
                      <a:r>
                        <a:rPr lang="ru-RU" sz="1000" u="sng" dirty="0" smtClean="0">
                          <a:solidFill>
                            <a:schemeClr val="tx1"/>
                          </a:solidFill>
                        </a:rPr>
                        <a:t>Положение</a:t>
                      </a:r>
                      <a:r>
                        <a:rPr lang="en-US" sz="1000" u="sng" dirty="0" smtClean="0">
                          <a:solidFill>
                            <a:schemeClr val="tx1"/>
                          </a:solidFill>
                        </a:rPr>
                        <a:t> 3.1</a:t>
                      </a:r>
                      <a:r>
                        <a:rPr lang="ru-RU" sz="1000" u="sng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850" dirty="0" smtClean="0">
                          <a:solidFill>
                            <a:schemeClr val="tx1"/>
                          </a:solidFill>
                        </a:rPr>
                        <a:t>После проведения </a:t>
                      </a:r>
                      <a:r>
                        <a:rPr lang="ru-RU" sz="850" dirty="0" smtClean="0"/>
                        <a:t>комплексной проверки Контролер назначает контрагентов Организации для целей управления финансовыми средствами и банковского обслуживания.</a:t>
                      </a:r>
                      <a:endParaRPr lang="en-US" sz="850" dirty="0" smtClean="0"/>
                    </a:p>
                    <a:p>
                      <a:endParaRPr lang="en-US" sz="850" dirty="0" smtClean="0"/>
                    </a:p>
                    <a:p>
                      <a:r>
                        <a:rPr lang="ru-RU" sz="850" dirty="0" smtClean="0"/>
                        <a:t>Процедура отбора финансовых контрагентов в контексте осуществления инвестиционной политики применительно к основным и стратегическим денежным средствам регламентируется правилами в области закупок.</a:t>
                      </a:r>
                      <a:endParaRPr lang="en-US" sz="8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Возможно,</a:t>
                      </a:r>
                      <a:r>
                        <a:rPr lang="ru-RU" sz="900" baseline="0" dirty="0" smtClean="0"/>
                        <a:t> стоит немного пояснить понятие «комплексной проверки»? </a:t>
                      </a:r>
                      <a:endParaRPr lang="en-US" sz="900" dirty="0" smtClean="0"/>
                    </a:p>
                    <a:p>
                      <a:endParaRPr lang="en-US" sz="900" dirty="0" smtClean="0"/>
                    </a:p>
                    <a:p>
                      <a:endParaRPr lang="en-US" sz="900" dirty="0" smtClean="0"/>
                    </a:p>
                    <a:p>
                      <a:r>
                        <a:rPr lang="ru-RU" sz="900" dirty="0" smtClean="0"/>
                        <a:t>Достаточно</a:t>
                      </a:r>
                      <a:r>
                        <a:rPr lang="ru-RU" sz="900" baseline="0" dirty="0" smtClean="0"/>
                        <a:t> ли адекватны «правила в области закупок» для финансовых контрагентов</a:t>
                      </a:r>
                      <a:r>
                        <a:rPr lang="en-US" sz="900" dirty="0" smtClean="0"/>
                        <a:t>?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Понятие «комплексной</a:t>
                      </a:r>
                      <a:r>
                        <a:rPr lang="ru-RU" sz="900" baseline="0" dirty="0" smtClean="0"/>
                        <a:t> проверки» будет раскрыто в Казначейской политике.</a:t>
                      </a:r>
                      <a:endParaRPr lang="en-US" sz="900" dirty="0" smtClean="0"/>
                    </a:p>
                    <a:p>
                      <a:endParaRPr lang="en-US" sz="900" dirty="0" smtClean="0"/>
                    </a:p>
                    <a:p>
                      <a:endParaRPr lang="en-US" sz="900" dirty="0" smtClean="0"/>
                    </a:p>
                    <a:p>
                      <a:r>
                        <a:rPr lang="ru-RU" sz="900" dirty="0" smtClean="0"/>
                        <a:t>Правила в области закупок позволяют в достаточной мере </a:t>
                      </a:r>
                      <a:r>
                        <a:rPr lang="ru-RU" sz="900" baseline="0" dirty="0" smtClean="0"/>
                        <a:t>и адекватно </a:t>
                      </a:r>
                      <a:r>
                        <a:rPr lang="ru-RU" sz="900" dirty="0" smtClean="0"/>
                        <a:t>провести отбор контрагентов</a:t>
                      </a:r>
                      <a:r>
                        <a:rPr lang="ru-RU" sz="900" baseline="0" dirty="0" smtClean="0"/>
                        <a:t> для целей инвестиций согласно инвестиционной политике.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584679"/>
                  </a:ext>
                </a:extLst>
              </a:tr>
              <a:tr h="1319193">
                <a:tc>
                  <a:txBody>
                    <a:bodyPr/>
                    <a:lstStyle/>
                    <a:p>
                      <a:r>
                        <a:rPr lang="ru-RU" sz="1000" u="sng" dirty="0" smtClean="0">
                          <a:solidFill>
                            <a:schemeClr val="tx1"/>
                          </a:solidFill>
                        </a:rPr>
                        <a:t>Правило</a:t>
                      </a:r>
                      <a:r>
                        <a:rPr lang="en-US" sz="1000" u="sng" dirty="0" smtClean="0">
                          <a:solidFill>
                            <a:schemeClr val="tx1"/>
                          </a:solidFill>
                        </a:rPr>
                        <a:t> 105.3</a:t>
                      </a:r>
                    </a:p>
                    <a:p>
                      <a:r>
                        <a:rPr lang="ru-RU" sz="850" dirty="0" smtClean="0">
                          <a:solidFill>
                            <a:schemeClr val="tx1"/>
                          </a:solidFill>
                        </a:rPr>
                        <a:t>Генеральный директор </a:t>
                      </a:r>
                      <a:r>
                        <a:rPr lang="ru-RU" sz="850" dirty="0" smtClean="0"/>
                        <a:t>готовит и подписывает ежегодное Заявление по вопросам внутреннего контроля в целях предоставления гарантий заинтересованным сторонам. Заявление по вопросам внутреннего контроля сопровождается гарантиями назначенных должностных лиц и опирается на выводы органов внутреннего надзора относительно механизмов управления, регулирования рисков и контроля в ВОИС</a:t>
                      </a:r>
                      <a:r>
                        <a:rPr lang="en-US" sz="85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Можно ли перевести это правило в категорию положения</a:t>
                      </a:r>
                      <a:r>
                        <a:rPr lang="en-US" sz="900" dirty="0" smtClean="0"/>
                        <a:t>?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Стало</a:t>
                      </a:r>
                      <a:r>
                        <a:rPr lang="ru-RU" sz="900" baseline="0" dirty="0" smtClean="0"/>
                        <a:t> новым </a:t>
                      </a:r>
                      <a:r>
                        <a:rPr lang="ru-RU" sz="900" dirty="0" smtClean="0"/>
                        <a:t>положением</a:t>
                      </a:r>
                      <a:r>
                        <a:rPr lang="en-US" sz="900" baseline="0" dirty="0" smtClean="0"/>
                        <a:t> 5.3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74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1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Обзор со стороны НККН</a:t>
            </a:r>
            <a:endParaRPr lang="fr-CH" sz="28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435722" y="721258"/>
            <a:ext cx="8075239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accent1">
                    <a:lumMod val="10000"/>
                  </a:schemeClr>
                </a:solidFill>
              </a:rPr>
              <a:t>НККН поддержал предлагаемые поправки.</a:t>
            </a:r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1">
                    <a:lumMod val="10000"/>
                  </a:schemeClr>
                </a:solidFill>
              </a:rPr>
              <a:t>Члены НККН просили Секретариат отслеживать развитие ситуации в системе ООН, особенно в части предоставления данных о рациональном использовании ресурсов</a:t>
            </a:r>
            <a:r>
              <a:rPr lang="en-US" sz="11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 marL="285750" lvl="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accent1">
                    <a:lumMod val="10000"/>
                  </a:schemeClr>
                </a:solidFill>
              </a:rPr>
              <a:t>В следующей таблице приведен пример замечаний НККН и ответа на них со стороны ВОИС.</a:t>
            </a:r>
            <a:endParaRPr lang="en-US" sz="1100" dirty="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024240"/>
              </p:ext>
            </p:extLst>
          </p:nvPr>
        </p:nvGraphicFramePr>
        <p:xfrm>
          <a:off x="179512" y="1371600"/>
          <a:ext cx="8784976" cy="380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862">
                  <a:extLst>
                    <a:ext uri="{9D8B030D-6E8A-4147-A177-3AD203B41FA5}">
                      <a16:colId xmlns:a16="http://schemas.microsoft.com/office/drawing/2014/main" val="1860320532"/>
                    </a:ext>
                  </a:extLst>
                </a:gridCol>
                <a:gridCol w="6929114">
                  <a:extLst>
                    <a:ext uri="{9D8B030D-6E8A-4147-A177-3AD203B41FA5}">
                      <a16:colId xmlns:a16="http://schemas.microsoft.com/office/drawing/2014/main" val="1478100304"/>
                    </a:ext>
                  </a:extLst>
                </a:gridCol>
              </a:tblGrid>
              <a:tr h="26925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Комментарии НККН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Комментарии ВОИС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02838"/>
                  </a:ext>
                </a:extLst>
              </a:tr>
              <a:tr h="987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smtClean="0"/>
                        <a:t>С точки зрения внутреннего контроля мне не понравилось, что Контролер и Должностное лицо высокого уровня по</a:t>
                      </a:r>
                      <a:r>
                        <a:rPr lang="ru-RU" sz="650" baseline="0" dirty="0" smtClean="0"/>
                        <a:t> вопросам</a:t>
                      </a:r>
                      <a:r>
                        <a:rPr lang="ru-RU" sz="650" dirty="0" smtClean="0"/>
                        <a:t> закупок или Директор могут дополнительно делегировать полномочия. Я считаю, что система была бы сильнее, если бы ответственность лежала на Контролере. С точки зрения внутреннего контроля именно на нем лежит такая ответственность.</a:t>
                      </a:r>
                      <a:endParaRPr lang="en-US" sz="6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50" dirty="0" smtClean="0"/>
                        <a:t>Генеральный директор распределяет как полномочия, так и сферы ответственности, тогда как Контролер/ДЛВЗ может делегировать только полномочия, но не ответственность, следовательно, ответственность лежит на Контролере</a:t>
                      </a:r>
                      <a:r>
                        <a:rPr lang="en-US" sz="650" dirty="0" smtClean="0"/>
                        <a:t>/</a:t>
                      </a:r>
                      <a:r>
                        <a:rPr lang="ru-RU" sz="650" dirty="0" smtClean="0"/>
                        <a:t>ДЛВЗ</a:t>
                      </a:r>
                      <a:r>
                        <a:rPr lang="en-US" sz="650" dirty="0" smtClean="0"/>
                        <a:t>. (</a:t>
                      </a:r>
                      <a:r>
                        <a:rPr lang="ru-RU" sz="650" dirty="0" smtClean="0"/>
                        <a:t>см.</a:t>
                      </a:r>
                      <a:r>
                        <a:rPr lang="ru-RU" sz="650" baseline="0" dirty="0" smtClean="0"/>
                        <a:t> правила, касающиеся делегирования и субделегирования ниже</a:t>
                      </a:r>
                      <a:r>
                        <a:rPr lang="en-US" sz="650" dirty="0" smtClean="0"/>
                        <a:t>)</a:t>
                      </a:r>
                      <a:endParaRPr lang="en-US" sz="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584679"/>
                  </a:ext>
                </a:extLst>
              </a:tr>
              <a:tr h="2445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aseline="0" dirty="0" smtClean="0"/>
                        <a:t>НККН просил Секретариат отслеживать развитие ситуации в системе ООН, особенно в части предоставления данных о рациональном использовании ресурсов.</a:t>
                      </a:r>
                      <a:endParaRPr lang="en-US" sz="650" dirty="0" smtClean="0"/>
                    </a:p>
                    <a:p>
                      <a:endParaRPr lang="en-US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 smtClean="0"/>
                        <a:t>В настоящее время тема предоставления данных о рациональном использовании ресурсов обсуждается в рамках Сети по финансовым и бюджетным вопросам, а также Целевой группы по стандартам учета в целях применения согласованного подхода к данному вопросу во всех подразделениях системы ООН. ВОИС активно участвует в этом обсуждении.</a:t>
                      </a:r>
                      <a:endParaRPr lang="en-US" sz="700" dirty="0" smtClean="0"/>
                    </a:p>
                    <a:p>
                      <a:endParaRPr lang="en-US" sz="700" dirty="0" smtClean="0"/>
                    </a:p>
                    <a:p>
                      <a:r>
                        <a:rPr lang="ru-RU" sz="700" dirty="0" smtClean="0"/>
                        <a:t>Положение</a:t>
                      </a:r>
                      <a:r>
                        <a:rPr lang="ru-RU" sz="700" baseline="0" dirty="0" smtClean="0"/>
                        <a:t> </a:t>
                      </a:r>
                      <a:r>
                        <a:rPr lang="en-US" sz="700" dirty="0" smtClean="0"/>
                        <a:t>3.8 </a:t>
                      </a:r>
                      <a:r>
                        <a:rPr lang="ru-RU" sz="700" dirty="0" smtClean="0"/>
                        <a:t>скорректировано</a:t>
                      </a:r>
                      <a:r>
                        <a:rPr lang="ru-RU" sz="700" baseline="0" dirty="0" smtClean="0"/>
                        <a:t> таким образом, чтобы включить в текст принцип устойчивости как один из принципов закупочного процесса</a:t>
                      </a:r>
                      <a:r>
                        <a:rPr lang="en-US" sz="700" dirty="0" smtClean="0"/>
                        <a:t>. </a:t>
                      </a:r>
                    </a:p>
                    <a:p>
                      <a:r>
                        <a:rPr lang="ru-RU" sz="700" dirty="0" smtClean="0"/>
                        <a:t>Как</a:t>
                      </a:r>
                      <a:r>
                        <a:rPr lang="ru-RU" sz="700" baseline="0" dirty="0" smtClean="0"/>
                        <a:t> отмечено в обращении к Комитету, мы участвуем в работе соответствующих целевых групп</a:t>
                      </a:r>
                      <a:r>
                        <a:rPr lang="ru-RU" sz="700" dirty="0" smtClean="0"/>
                        <a:t> и сетей в рамках системы</a:t>
                      </a:r>
                      <a:r>
                        <a:rPr lang="ru-RU" sz="700" baseline="0" dirty="0" smtClean="0"/>
                        <a:t> ООН с тем, чтобы отслеживать развитие ситуации, и активно обсуждаем данную тему.</a:t>
                      </a:r>
                      <a:r>
                        <a:rPr lang="en-US" sz="700" dirty="0" smtClean="0"/>
                        <a:t> </a:t>
                      </a:r>
                    </a:p>
                    <a:p>
                      <a:r>
                        <a:rPr lang="en-US" sz="650" dirty="0" smtClean="0"/>
                        <a:t> </a:t>
                      </a:r>
                    </a:p>
                    <a:p>
                      <a:r>
                        <a:rPr lang="ru-RU" sz="650" u="sng" dirty="0" smtClean="0"/>
                        <a:t>Положение</a:t>
                      </a:r>
                      <a:r>
                        <a:rPr lang="en-US" sz="650" u="sng" dirty="0" smtClean="0"/>
                        <a:t> 3.8  </a:t>
                      </a:r>
                    </a:p>
                    <a:p>
                      <a:r>
                        <a:rPr lang="en-US" sz="650" dirty="0" smtClean="0"/>
                        <a:t>(a) </a:t>
                      </a:r>
                      <a:r>
                        <a:rPr lang="ru-RU" sz="650" dirty="0" smtClean="0"/>
                        <a:t>«Закупки» включают в себя все действия, необходимые для приобретения имущества (включая товары и недвижимое имущество) и услуг, (включая работы) путем покупки или аренды или любым иным надлежащим способом.</a:t>
                      </a:r>
                      <a:endParaRPr lang="en-US" sz="650" dirty="0" smtClean="0"/>
                    </a:p>
                    <a:p>
                      <a:r>
                        <a:rPr lang="en-US" sz="650" dirty="0" smtClean="0"/>
                        <a:t>(b) </a:t>
                      </a:r>
                      <a:r>
                        <a:rPr lang="ru-RU" sz="650" dirty="0" smtClean="0"/>
                        <a:t>В дополнение к Руководящим принципам, содержащимся в разделе II главы I настоящих Финансовых положений и правил, в деятельности по закупкам должным образом учитываются следующие общие принципы:</a:t>
                      </a:r>
                      <a:endParaRPr lang="en-US" sz="650" dirty="0" smtClean="0"/>
                    </a:p>
                    <a:p>
                      <a:r>
                        <a:rPr lang="en-US" sz="650" dirty="0" smtClean="0"/>
                        <a:t>(i) </a:t>
                      </a:r>
                      <a:r>
                        <a:rPr lang="ru-RU" sz="650" dirty="0" smtClean="0"/>
                        <a:t>максимальная рентабельность затрат;</a:t>
                      </a:r>
                      <a:endParaRPr lang="en-US" sz="650" dirty="0" smtClean="0"/>
                    </a:p>
                    <a:p>
                      <a:r>
                        <a:rPr lang="en-US" sz="650" dirty="0" smtClean="0"/>
                        <a:t>(ii) </a:t>
                      </a:r>
                      <a:r>
                        <a:rPr lang="ru-RU" sz="650" dirty="0" smtClean="0"/>
                        <a:t>эффективная и широкая конкуренция при размещении контрактов;</a:t>
                      </a:r>
                      <a:endParaRPr lang="en-US" sz="650" dirty="0" smtClean="0"/>
                    </a:p>
                    <a:p>
                      <a:r>
                        <a:rPr lang="en-US" sz="650" dirty="0" smtClean="0"/>
                        <a:t>(iii) </a:t>
                      </a:r>
                      <a:r>
                        <a:rPr lang="ru-RU" sz="650" dirty="0" smtClean="0"/>
                        <a:t>справедливость,</a:t>
                      </a:r>
                      <a:r>
                        <a:rPr lang="ru-RU" sz="650" baseline="0" dirty="0" smtClean="0"/>
                        <a:t> добросовестность и транспарентность </a:t>
                      </a:r>
                      <a:r>
                        <a:rPr lang="ru-RU" sz="650" dirty="0" smtClean="0"/>
                        <a:t>закупочного процесса;</a:t>
                      </a:r>
                      <a:endParaRPr lang="en-US" sz="650" dirty="0" smtClean="0"/>
                    </a:p>
                    <a:p>
                      <a:r>
                        <a:rPr lang="en-US" sz="650" dirty="0" smtClean="0"/>
                        <a:t>(iv) </a:t>
                      </a:r>
                      <a:r>
                        <a:rPr lang="ru-RU" sz="650" dirty="0" smtClean="0"/>
                        <a:t>наилучшие интересы Организации;</a:t>
                      </a:r>
                      <a:endParaRPr lang="en-US" sz="650" dirty="0" smtClean="0"/>
                    </a:p>
                    <a:p>
                      <a:r>
                        <a:rPr lang="en-US" sz="650" dirty="0" smtClean="0"/>
                        <a:t>(v) </a:t>
                      </a:r>
                      <a:r>
                        <a:rPr lang="ru-RU" sz="650" dirty="0" smtClean="0"/>
                        <a:t>разумная практика закупок и </a:t>
                      </a:r>
                      <a:r>
                        <a:rPr lang="ru-RU" sz="650" u="sng" dirty="0" smtClean="0">
                          <a:solidFill>
                            <a:srgbClr val="FF0000"/>
                          </a:solidFill>
                        </a:rPr>
                        <a:t>устойчивость</a:t>
                      </a:r>
                      <a:r>
                        <a:rPr lang="en-US" sz="650" u="sng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r>
                        <a:rPr lang="en-US" sz="650" dirty="0" smtClean="0"/>
                        <a:t>(c) </a:t>
                      </a:r>
                      <a:r>
                        <a:rPr lang="ru-RU" sz="650" dirty="0" smtClean="0"/>
                        <a:t>Товары и</a:t>
                      </a:r>
                      <a:r>
                        <a:rPr lang="en-US" sz="650" dirty="0" smtClean="0"/>
                        <a:t>/</a:t>
                      </a:r>
                      <a:r>
                        <a:rPr lang="ru-RU" sz="650" dirty="0" smtClean="0"/>
                        <a:t>или услуги приобретаются</a:t>
                      </a:r>
                      <a:r>
                        <a:rPr lang="ru-RU" sz="650" baseline="0" dirty="0" smtClean="0"/>
                        <a:t> на основе</a:t>
                      </a:r>
                      <a:r>
                        <a:rPr lang="en-US" sz="650" dirty="0" smtClean="0"/>
                        <a:t>:</a:t>
                      </a:r>
                    </a:p>
                    <a:p>
                      <a:r>
                        <a:rPr lang="en-US" sz="650" dirty="0" smtClean="0"/>
                        <a:t>(i) </a:t>
                      </a:r>
                      <a:r>
                        <a:rPr lang="ru-RU" sz="650" dirty="0" smtClean="0"/>
                        <a:t>процесса конкурсного отбора</a:t>
                      </a:r>
                      <a:r>
                        <a:rPr lang="en-US" sz="650" dirty="0" smtClean="0"/>
                        <a:t>;</a:t>
                      </a:r>
                      <a:r>
                        <a:rPr lang="ru-RU" sz="650" dirty="0" smtClean="0"/>
                        <a:t> или</a:t>
                      </a:r>
                      <a:endParaRPr lang="en-US" sz="650" dirty="0" smtClean="0"/>
                    </a:p>
                    <a:p>
                      <a:r>
                        <a:rPr lang="en-US" sz="650" dirty="0" smtClean="0"/>
                        <a:t>(ii) </a:t>
                      </a:r>
                      <a:r>
                        <a:rPr lang="ru-RU" sz="650" dirty="0" smtClean="0"/>
                        <a:t>сотрудничества</a:t>
                      </a:r>
                      <a:r>
                        <a:rPr lang="ru-RU" sz="650" baseline="0" dirty="0" smtClean="0"/>
                        <a:t> с другими межправительственными организациями</a:t>
                      </a:r>
                      <a:r>
                        <a:rPr lang="en-US" sz="650" dirty="0" smtClean="0"/>
                        <a:t>; </a:t>
                      </a:r>
                      <a:r>
                        <a:rPr lang="ru-RU" sz="650" dirty="0" smtClean="0"/>
                        <a:t>или</a:t>
                      </a:r>
                      <a:endParaRPr lang="en-US" sz="650" dirty="0" smtClean="0"/>
                    </a:p>
                    <a:p>
                      <a:r>
                        <a:rPr lang="en-US" sz="650" dirty="0" smtClean="0"/>
                        <a:t>(iii) </a:t>
                      </a:r>
                      <a:r>
                        <a:rPr lang="ru-RU" sz="650" dirty="0" smtClean="0"/>
                        <a:t>альтернативной процедуры</a:t>
                      </a:r>
                      <a:r>
                        <a:rPr lang="en-US" sz="650" dirty="0" smtClean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74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4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5486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График</a:t>
            </a:r>
            <a:endParaRPr lang="fr-CH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99" name="Diagram 98"/>
          <p:cNvGraphicFramePr/>
          <p:nvPr>
            <p:extLst>
              <p:ext uri="{D42A27DB-BD31-4B8C-83A1-F6EECF244321}">
                <p14:modId xmlns:p14="http://schemas.microsoft.com/office/powerpoint/2010/main" val="1011688052"/>
              </p:ext>
            </p:extLst>
          </p:nvPr>
        </p:nvGraphicFramePr>
        <p:xfrm>
          <a:off x="211741" y="2350854"/>
          <a:ext cx="9832867" cy="206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3" name="Straight Connector 102"/>
          <p:cNvCxnSpPr/>
          <p:nvPr/>
        </p:nvCxnSpPr>
        <p:spPr>
          <a:xfrm>
            <a:off x="4941022" y="2269632"/>
            <a:ext cx="7842" cy="82595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14185" y="2355726"/>
            <a:ext cx="1349503" cy="7848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Предлагаемая пересмотренная редакция ФПП представлена на 34-й сессии КПБ</a:t>
            </a:r>
            <a:endParaRPr lang="en-US" sz="900" b="1" dirty="0"/>
          </a:p>
        </p:txBody>
      </p:sp>
      <p:sp>
        <p:nvSpPr>
          <p:cNvPr id="105" name="Oval 104"/>
          <p:cNvSpPr/>
          <p:nvPr/>
        </p:nvSpPr>
        <p:spPr>
          <a:xfrm>
            <a:off x="1643935" y="2019949"/>
            <a:ext cx="263769" cy="26376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1763688" y="2291477"/>
            <a:ext cx="2015" cy="71232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199" y="1283260"/>
            <a:ext cx="387139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2022</a:t>
            </a:r>
            <a:r>
              <a:rPr lang="ru-RU" sz="2000" b="1" dirty="0" smtClean="0"/>
              <a:t> год</a:t>
            </a:r>
            <a:endParaRPr lang="en-US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4572000" y="1257670"/>
            <a:ext cx="4114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2023-2024</a:t>
            </a:r>
            <a:r>
              <a:rPr lang="ru-RU" sz="2000" b="1" dirty="0" smtClean="0">
                <a:solidFill>
                  <a:schemeClr val="bg1"/>
                </a:solidFill>
              </a:rPr>
              <a:t> годы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550828" y="4540115"/>
            <a:ext cx="263769" cy="2637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3228111" y="4659982"/>
            <a:ext cx="263769" cy="26376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4834813" y="2138744"/>
            <a:ext cx="263769" cy="2637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4966984" y="2506494"/>
            <a:ext cx="20532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Новые Финансовые положения и правила вступают в силу</a:t>
            </a:r>
            <a:endParaRPr lang="en-US" sz="9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086886" y="4002618"/>
            <a:ext cx="226097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Предлагаемые поправки к Финансовым положениям выносятся на утверждение Генеральной Ассамблеи ВОИС</a:t>
            </a:r>
            <a:endParaRPr lang="en-US" sz="900" dirty="0" smtClean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3347864" y="3735174"/>
            <a:ext cx="0" cy="9248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695176" y="3795886"/>
            <a:ext cx="20532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Секретариат ВОИС отчитывается перед государствами-членами о выполнении ФПП и любых необходимых мерах по совершенствованию этого документа</a:t>
            </a:r>
            <a:endParaRPr lang="en-US" sz="1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682713" y="3714160"/>
            <a:ext cx="7842" cy="82595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8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2" y="1131590"/>
            <a:ext cx="6238875" cy="34004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123478"/>
            <a:ext cx="8229600" cy="4937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kern="0" dirty="0" smtClean="0">
                <a:solidFill>
                  <a:schemeClr val="accent5">
                    <a:lumMod val="10000"/>
                  </a:schemeClr>
                </a:solidFill>
              </a:rPr>
              <a:t>Вопросы</a:t>
            </a:r>
            <a:r>
              <a:rPr lang="fr-CH" b="1" kern="0" dirty="0" smtClean="0">
                <a:solidFill>
                  <a:schemeClr val="accent5">
                    <a:lumMod val="10000"/>
                  </a:schemeClr>
                </a:solidFill>
              </a:rPr>
              <a:t> / </a:t>
            </a:r>
            <a:r>
              <a:rPr lang="ru-RU" b="1" kern="0" dirty="0" smtClean="0">
                <a:solidFill>
                  <a:schemeClr val="accent5">
                    <a:lumMod val="10000"/>
                  </a:schemeClr>
                </a:solidFill>
              </a:rPr>
              <a:t>Замечания</a:t>
            </a:r>
            <a:r>
              <a:rPr lang="fr-CH" b="1" kern="0" dirty="0" smtClean="0">
                <a:solidFill>
                  <a:schemeClr val="accent5">
                    <a:lumMod val="1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89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Почему сейчас</a:t>
            </a:r>
            <a:r>
              <a:rPr lang="fr-CH" b="1" dirty="0" smtClean="0">
                <a:solidFill>
                  <a:schemeClr val="accent5">
                    <a:lumMod val="10000"/>
                  </a:schemeClr>
                </a:solidFill>
              </a:rPr>
              <a:t>? /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Причины пересмотра</a:t>
            </a:r>
            <a:endParaRPr lang="fr-CH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5566"/>
            <a:ext cx="8229600" cy="3731555"/>
          </a:xfrm>
        </p:spPr>
        <p:txBody>
          <a:bodyPr/>
          <a:lstStyle/>
          <a:p>
            <a:pPr lvl="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/>
              <a:t>В последний раз всеобъемлющий пересмотр ФПП</a:t>
            </a:r>
            <a:r>
              <a:rPr lang="en-US" sz="1400" dirty="0" smtClean="0"/>
              <a:t> </a:t>
            </a:r>
            <a:r>
              <a:rPr lang="ru-RU" sz="1400" dirty="0" smtClean="0"/>
              <a:t>проводился в </a:t>
            </a:r>
            <a:r>
              <a:rPr lang="en-US" sz="1400" dirty="0" smtClean="0"/>
              <a:t>2008</a:t>
            </a:r>
            <a:r>
              <a:rPr lang="ru-RU" sz="1400" dirty="0" smtClean="0"/>
              <a:t> году; с тех пор модели, процессы и системы организации работы ВОИС изменились и стали более зрелыми</a:t>
            </a:r>
            <a:endParaRPr lang="en-US" sz="1400" dirty="0" smtClean="0"/>
          </a:p>
          <a:p>
            <a:pPr lvl="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endParaRPr lang="en-US" sz="600" dirty="0" smtClean="0"/>
          </a:p>
          <a:p>
            <a:pPr lvl="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/>
              <a:t>Наиболее заметные изменения, позволившие укрепить внутренние механизмы руководства и управления в рамках ВОИС, включают</a:t>
            </a:r>
            <a:r>
              <a:rPr lang="en-US" sz="1400" dirty="0" smtClean="0"/>
              <a:t>:</a:t>
            </a:r>
          </a:p>
          <a:p>
            <a:pPr lvl="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endParaRPr lang="en-US" sz="400" dirty="0" smtClean="0"/>
          </a:p>
          <a:p>
            <a:pPr lvl="2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систему управления, ориентированную на результат</a:t>
            </a:r>
            <a:r>
              <a:rPr lang="en-US" sz="1200" dirty="0" smtClean="0"/>
              <a:t> (</a:t>
            </a:r>
            <a:r>
              <a:rPr lang="ru-RU" sz="1200" dirty="0" smtClean="0"/>
              <a:t>УОР</a:t>
            </a:r>
            <a:r>
              <a:rPr lang="en-US" sz="1200" dirty="0" smtClean="0"/>
              <a:t>)</a:t>
            </a:r>
          </a:p>
          <a:p>
            <a:pPr lvl="2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механизмы управления рисками и внутреннего контроля ВОИС</a:t>
            </a:r>
            <a:endParaRPr lang="en-US" sz="1200" dirty="0" smtClean="0"/>
          </a:p>
          <a:p>
            <a:pPr lvl="2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обеспечение информированности и подотчетности руководства</a:t>
            </a:r>
            <a:endParaRPr lang="en-US" sz="1200" dirty="0" smtClean="0"/>
          </a:p>
          <a:p>
            <a:pPr lvl="2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с</a:t>
            </a:r>
            <a:r>
              <a:rPr lang="ru-RU" sz="1200" dirty="0" smtClean="0"/>
              <a:t>истемы планирования организационных ресурсов</a:t>
            </a:r>
            <a:r>
              <a:rPr lang="en-US" sz="1200" dirty="0" smtClean="0"/>
              <a:t> (</a:t>
            </a:r>
            <a:r>
              <a:rPr lang="ru-RU" sz="1200" dirty="0" smtClean="0"/>
              <a:t>ПОР</a:t>
            </a:r>
            <a:r>
              <a:rPr lang="en-US" sz="1200" dirty="0" smtClean="0"/>
              <a:t>) / </a:t>
            </a:r>
            <a:r>
              <a:rPr lang="ru-RU" sz="1200" dirty="0" smtClean="0"/>
              <a:t>повышения общеорганизационной эффективности </a:t>
            </a:r>
            <a:r>
              <a:rPr lang="en-US" sz="1200" dirty="0" smtClean="0"/>
              <a:t>(</a:t>
            </a:r>
            <a:r>
              <a:rPr lang="ru-RU" sz="1200" dirty="0" smtClean="0"/>
              <a:t>ПОЭ</a:t>
            </a:r>
            <a:r>
              <a:rPr lang="en-US" sz="1200" dirty="0" smtClean="0"/>
              <a:t>)</a:t>
            </a:r>
            <a:endParaRPr lang="en-US" sz="600" dirty="0" smtClean="0"/>
          </a:p>
          <a:p>
            <a:pPr marL="40005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/>
              <a:t>Высшее руководство ВОИС продолжает работать над тем, чтобы изменить организационную культуру с целью укрепления потенциала сотрудников и дальнейшего повышения уровня подотчетности, гибкости и эффективности</a:t>
            </a:r>
            <a:endParaRPr lang="en-US" sz="1400" dirty="0" smtClean="0"/>
          </a:p>
          <a:p>
            <a:pPr marL="40005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endParaRPr lang="en-US" sz="600" dirty="0"/>
          </a:p>
          <a:p>
            <a:pPr marL="40005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/>
              <a:t>Предлагаемые изменения к ФПП были разработаны при поддержке специализированных внешних консультантов и по итогам консультаций с Внешним аудитором и НККН</a:t>
            </a:r>
            <a:endParaRPr lang="en-US" sz="1400" dirty="0"/>
          </a:p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100" dirty="0"/>
              <a:t> </a:t>
            </a:r>
          </a:p>
          <a:p>
            <a:pPr eaLnBrk="1" hangingPunct="1">
              <a:buFontTx/>
              <a:buNone/>
            </a:pPr>
            <a:endParaRPr lang="fr-CH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2139702"/>
            <a:ext cx="1224136" cy="763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Анализ ФПП</a:t>
            </a:r>
            <a:endParaRPr lang="fr-CH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6" name="Rettangolo 19">
            <a:extLst>
              <a:ext uri="{FF2B5EF4-FFF2-40B4-BE49-F238E27FC236}">
                <a16:creationId xmlns:a16="http://schemas.microsoft.com/office/drawing/2014/main" id="{712D692D-F0FD-4F9E-BE6F-0B69F906A65A}"/>
              </a:ext>
            </a:extLst>
          </p:cNvPr>
          <p:cNvSpPr/>
          <p:nvPr/>
        </p:nvSpPr>
        <p:spPr>
          <a:xfrm>
            <a:off x="755577" y="1053902"/>
            <a:ext cx="1880074" cy="21600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25000"/>
                  </a:schemeClr>
                </a:solidFill>
              </a:rPr>
              <a:t>Направления работы</a:t>
            </a:r>
            <a:endParaRPr lang="en-US" sz="12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7" name="Rettangolo 39">
            <a:extLst>
              <a:ext uri="{FF2B5EF4-FFF2-40B4-BE49-F238E27FC236}">
                <a16:creationId xmlns:a16="http://schemas.microsoft.com/office/drawing/2014/main" id="{6B12342B-C6B6-4D2D-839F-BEBAD57E261D}"/>
              </a:ext>
            </a:extLst>
          </p:cNvPr>
          <p:cNvSpPr/>
          <p:nvPr/>
        </p:nvSpPr>
        <p:spPr>
          <a:xfrm>
            <a:off x="429211" y="1453598"/>
            <a:ext cx="5726965" cy="3278392"/>
          </a:xfrm>
          <a:prstGeom prst="rect">
            <a:avLst/>
          </a:prstGeom>
          <a:noFill/>
          <a:ln w="28575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/>
            <a:endParaRPr lang="it-IT" sz="750" dirty="0">
              <a:solidFill>
                <a:schemeClr val="bg1"/>
              </a:solidFill>
            </a:endParaRPr>
          </a:p>
        </p:txBody>
      </p:sp>
      <p:sp>
        <p:nvSpPr>
          <p:cNvPr id="18" name="Rettangolo con angoli arrotondati 36">
            <a:extLst>
              <a:ext uri="{FF2B5EF4-FFF2-40B4-BE49-F238E27FC236}">
                <a16:creationId xmlns:a16="http://schemas.microsoft.com/office/drawing/2014/main" id="{DAC48438-39A7-474A-B16A-6E9F6915E074}"/>
              </a:ext>
            </a:extLst>
          </p:cNvPr>
          <p:cNvSpPr/>
          <p:nvPr/>
        </p:nvSpPr>
        <p:spPr>
          <a:xfrm>
            <a:off x="6701408" y="1454048"/>
            <a:ext cx="2091115" cy="3108930"/>
          </a:xfrm>
          <a:prstGeom prst="roundRect">
            <a:avLst/>
          </a:prstGeom>
          <a:noFill/>
          <a:ln w="19050">
            <a:solidFill>
              <a:srgbClr val="470A6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000" dirty="0">
              <a:solidFill>
                <a:schemeClr val="bg1"/>
              </a:solidFill>
            </a:endParaRPr>
          </a:p>
        </p:txBody>
      </p:sp>
      <p:grpSp>
        <p:nvGrpSpPr>
          <p:cNvPr id="19" name="Gruppo 46">
            <a:extLst>
              <a:ext uri="{FF2B5EF4-FFF2-40B4-BE49-F238E27FC236}">
                <a16:creationId xmlns:a16="http://schemas.microsoft.com/office/drawing/2014/main" id="{07B2208D-D93F-41C1-AE68-B33391D7417A}"/>
              </a:ext>
            </a:extLst>
          </p:cNvPr>
          <p:cNvGrpSpPr/>
          <p:nvPr/>
        </p:nvGrpSpPr>
        <p:grpSpPr>
          <a:xfrm>
            <a:off x="6350117" y="1011946"/>
            <a:ext cx="720000" cy="720000"/>
            <a:chOff x="8676196" y="5201626"/>
            <a:chExt cx="1119588" cy="1119588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7EB5332-F4FD-4B9C-8EB9-71A53E5EB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6196" y="5201626"/>
              <a:ext cx="1119588" cy="1119588"/>
            </a:xfrm>
            <a:custGeom>
              <a:avLst/>
              <a:gdLst>
                <a:gd name="connsiteX0" fmla="*/ 779790 w 766032"/>
                <a:gd name="connsiteY0" fmla="*/ 389895 h 766032"/>
                <a:gd name="connsiteX1" fmla="*/ 389895 w 766032"/>
                <a:gd name="connsiteY1" fmla="*/ 779790 h 766032"/>
                <a:gd name="connsiteX2" fmla="*/ 0 w 766032"/>
                <a:gd name="connsiteY2" fmla="*/ 389895 h 766032"/>
                <a:gd name="connsiteX3" fmla="*/ 389895 w 766032"/>
                <a:gd name="connsiteY3" fmla="*/ 0 h 766032"/>
                <a:gd name="connsiteX4" fmla="*/ 779790 w 766032"/>
                <a:gd name="connsiteY4" fmla="*/ 389895 h 76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032" h="766032">
                  <a:moveTo>
                    <a:pt x="779790" y="389895"/>
                  </a:moveTo>
                  <a:cubicBezTo>
                    <a:pt x="779790" y="605228"/>
                    <a:pt x="605228" y="779790"/>
                    <a:pt x="389895" y="779790"/>
                  </a:cubicBezTo>
                  <a:cubicBezTo>
                    <a:pt x="174562" y="779790"/>
                    <a:pt x="0" y="605228"/>
                    <a:pt x="0" y="389895"/>
                  </a:cubicBezTo>
                  <a:cubicBezTo>
                    <a:pt x="0" y="174562"/>
                    <a:pt x="174562" y="0"/>
                    <a:pt x="389895" y="0"/>
                  </a:cubicBezTo>
                  <a:cubicBezTo>
                    <a:pt x="605228" y="0"/>
                    <a:pt x="779790" y="174562"/>
                    <a:pt x="779790" y="389895"/>
                  </a:cubicBezTo>
                  <a:close/>
                </a:path>
              </a:pathLst>
            </a:custGeom>
            <a:solidFill>
              <a:srgbClr val="460968"/>
            </a:solidFill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215">
              <a:extLst>
                <a:ext uri="{FF2B5EF4-FFF2-40B4-BE49-F238E27FC236}">
                  <a16:creationId xmlns:a16="http://schemas.microsoft.com/office/drawing/2014/main" id="{6CA3CA03-49DD-4A13-850D-492964B02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7778" y="5370542"/>
              <a:ext cx="205101" cy="205100"/>
            </a:xfrm>
            <a:custGeom>
              <a:avLst/>
              <a:gdLst>
                <a:gd name="T0" fmla="*/ 556 w 741"/>
                <a:gd name="T1" fmla="*/ 51 h 742"/>
                <a:gd name="T2" fmla="*/ 473 w 741"/>
                <a:gd name="T3" fmla="*/ 16 h 742"/>
                <a:gd name="T4" fmla="*/ 386 w 741"/>
                <a:gd name="T5" fmla="*/ 2 h 742"/>
                <a:gd name="T6" fmla="*/ 297 w 741"/>
                <a:gd name="T7" fmla="*/ 8 h 742"/>
                <a:gd name="T8" fmla="*/ 212 w 741"/>
                <a:gd name="T9" fmla="*/ 36 h 742"/>
                <a:gd name="T10" fmla="*/ 135 w 741"/>
                <a:gd name="T11" fmla="*/ 85 h 742"/>
                <a:gd name="T12" fmla="*/ 71 w 741"/>
                <a:gd name="T13" fmla="*/ 154 h 742"/>
                <a:gd name="T14" fmla="*/ 26 w 741"/>
                <a:gd name="T15" fmla="*/ 234 h 742"/>
                <a:gd name="T16" fmla="*/ 4 w 741"/>
                <a:gd name="T17" fmla="*/ 321 h 742"/>
                <a:gd name="T18" fmla="*/ 1 w 741"/>
                <a:gd name="T19" fmla="*/ 410 h 742"/>
                <a:gd name="T20" fmla="*/ 22 w 741"/>
                <a:gd name="T21" fmla="*/ 496 h 742"/>
                <a:gd name="T22" fmla="*/ 62 w 741"/>
                <a:gd name="T23" fmla="*/ 577 h 742"/>
                <a:gd name="T24" fmla="*/ 123 w 741"/>
                <a:gd name="T25" fmla="*/ 647 h 742"/>
                <a:gd name="T26" fmla="*/ 200 w 741"/>
                <a:gd name="T27" fmla="*/ 700 h 742"/>
                <a:gd name="T28" fmla="*/ 284 w 741"/>
                <a:gd name="T29" fmla="*/ 732 h 742"/>
                <a:gd name="T30" fmla="*/ 373 w 741"/>
                <a:gd name="T31" fmla="*/ 742 h 742"/>
                <a:gd name="T32" fmla="*/ 461 w 741"/>
                <a:gd name="T33" fmla="*/ 731 h 742"/>
                <a:gd name="T34" fmla="*/ 545 w 741"/>
                <a:gd name="T35" fmla="*/ 698 h 742"/>
                <a:gd name="T36" fmla="*/ 620 w 741"/>
                <a:gd name="T37" fmla="*/ 645 h 742"/>
                <a:gd name="T38" fmla="*/ 681 w 741"/>
                <a:gd name="T39" fmla="*/ 574 h 742"/>
                <a:gd name="T40" fmla="*/ 721 w 741"/>
                <a:gd name="T41" fmla="*/ 492 h 742"/>
                <a:gd name="T42" fmla="*/ 740 w 741"/>
                <a:gd name="T43" fmla="*/ 404 h 742"/>
                <a:gd name="T44" fmla="*/ 737 w 741"/>
                <a:gd name="T45" fmla="*/ 316 h 742"/>
                <a:gd name="T46" fmla="*/ 713 w 741"/>
                <a:gd name="T47" fmla="*/ 229 h 742"/>
                <a:gd name="T48" fmla="*/ 668 w 741"/>
                <a:gd name="T49" fmla="*/ 151 h 742"/>
                <a:gd name="T50" fmla="*/ 169 w 741"/>
                <a:gd name="T51" fmla="*/ 597 h 742"/>
                <a:gd name="T52" fmla="*/ 119 w 741"/>
                <a:gd name="T53" fmla="*/ 538 h 742"/>
                <a:gd name="T54" fmla="*/ 87 w 741"/>
                <a:gd name="T55" fmla="*/ 473 h 742"/>
                <a:gd name="T56" fmla="*/ 71 w 741"/>
                <a:gd name="T57" fmla="*/ 402 h 742"/>
                <a:gd name="T58" fmla="*/ 72 w 741"/>
                <a:gd name="T59" fmla="*/ 330 h 742"/>
                <a:gd name="T60" fmla="*/ 90 w 741"/>
                <a:gd name="T61" fmla="*/ 260 h 742"/>
                <a:gd name="T62" fmla="*/ 127 w 741"/>
                <a:gd name="T63" fmla="*/ 195 h 742"/>
                <a:gd name="T64" fmla="*/ 178 w 741"/>
                <a:gd name="T65" fmla="*/ 139 h 742"/>
                <a:gd name="T66" fmla="*/ 242 w 741"/>
                <a:gd name="T67" fmla="*/ 99 h 742"/>
                <a:gd name="T68" fmla="*/ 310 w 741"/>
                <a:gd name="T69" fmla="*/ 76 h 742"/>
                <a:gd name="T70" fmla="*/ 383 w 741"/>
                <a:gd name="T71" fmla="*/ 71 h 742"/>
                <a:gd name="T72" fmla="*/ 454 w 741"/>
                <a:gd name="T73" fmla="*/ 81 h 742"/>
                <a:gd name="T74" fmla="*/ 522 w 741"/>
                <a:gd name="T75" fmla="*/ 111 h 742"/>
                <a:gd name="T76" fmla="*/ 582 w 741"/>
                <a:gd name="T77" fmla="*/ 157 h 742"/>
                <a:gd name="T78" fmla="*/ 629 w 741"/>
                <a:gd name="T79" fmla="*/ 216 h 742"/>
                <a:gd name="T80" fmla="*/ 659 w 741"/>
                <a:gd name="T81" fmla="*/ 283 h 742"/>
                <a:gd name="T82" fmla="*/ 671 w 741"/>
                <a:gd name="T83" fmla="*/ 355 h 742"/>
                <a:gd name="T84" fmla="*/ 667 w 741"/>
                <a:gd name="T85" fmla="*/ 427 h 742"/>
                <a:gd name="T86" fmla="*/ 645 w 741"/>
                <a:gd name="T87" fmla="*/ 497 h 742"/>
                <a:gd name="T88" fmla="*/ 605 w 741"/>
                <a:gd name="T89" fmla="*/ 561 h 742"/>
                <a:gd name="T90" fmla="*/ 550 w 741"/>
                <a:gd name="T91" fmla="*/ 614 h 742"/>
                <a:gd name="T92" fmla="*/ 485 w 741"/>
                <a:gd name="T93" fmla="*/ 651 h 742"/>
                <a:gd name="T94" fmla="*/ 416 w 741"/>
                <a:gd name="T95" fmla="*/ 669 h 742"/>
                <a:gd name="T96" fmla="*/ 344 w 741"/>
                <a:gd name="T97" fmla="*/ 672 h 742"/>
                <a:gd name="T98" fmla="*/ 272 w 741"/>
                <a:gd name="T99" fmla="*/ 657 h 742"/>
                <a:gd name="T100" fmla="*/ 205 w 741"/>
                <a:gd name="T101" fmla="*/ 624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1" h="742">
                  <a:moveTo>
                    <a:pt x="618" y="95"/>
                  </a:moveTo>
                  <a:lnTo>
                    <a:pt x="603" y="83"/>
                  </a:lnTo>
                  <a:lnTo>
                    <a:pt x="588" y="72"/>
                  </a:lnTo>
                  <a:lnTo>
                    <a:pt x="573" y="61"/>
                  </a:lnTo>
                  <a:lnTo>
                    <a:pt x="556" y="51"/>
                  </a:lnTo>
                  <a:lnTo>
                    <a:pt x="540" y="43"/>
                  </a:lnTo>
                  <a:lnTo>
                    <a:pt x="524" y="34"/>
                  </a:lnTo>
                  <a:lnTo>
                    <a:pt x="508" y="27"/>
                  </a:lnTo>
                  <a:lnTo>
                    <a:pt x="491" y="21"/>
                  </a:lnTo>
                  <a:lnTo>
                    <a:pt x="473" y="16"/>
                  </a:lnTo>
                  <a:lnTo>
                    <a:pt x="456" y="11"/>
                  </a:lnTo>
                  <a:lnTo>
                    <a:pt x="439" y="7"/>
                  </a:lnTo>
                  <a:lnTo>
                    <a:pt x="421" y="5"/>
                  </a:lnTo>
                  <a:lnTo>
                    <a:pt x="403" y="3"/>
                  </a:lnTo>
                  <a:lnTo>
                    <a:pt x="386" y="2"/>
                  </a:lnTo>
                  <a:lnTo>
                    <a:pt x="367" y="0"/>
                  </a:lnTo>
                  <a:lnTo>
                    <a:pt x="350" y="2"/>
                  </a:lnTo>
                  <a:lnTo>
                    <a:pt x="332" y="3"/>
                  </a:lnTo>
                  <a:lnTo>
                    <a:pt x="315" y="5"/>
                  </a:lnTo>
                  <a:lnTo>
                    <a:pt x="297" y="8"/>
                  </a:lnTo>
                  <a:lnTo>
                    <a:pt x="280" y="12"/>
                  </a:lnTo>
                  <a:lnTo>
                    <a:pt x="263" y="17"/>
                  </a:lnTo>
                  <a:lnTo>
                    <a:pt x="245" y="22"/>
                  </a:lnTo>
                  <a:lnTo>
                    <a:pt x="228" y="29"/>
                  </a:lnTo>
                  <a:lnTo>
                    <a:pt x="212" y="36"/>
                  </a:lnTo>
                  <a:lnTo>
                    <a:pt x="196" y="45"/>
                  </a:lnTo>
                  <a:lnTo>
                    <a:pt x="181" y="53"/>
                  </a:lnTo>
                  <a:lnTo>
                    <a:pt x="164" y="63"/>
                  </a:lnTo>
                  <a:lnTo>
                    <a:pt x="149" y="74"/>
                  </a:lnTo>
                  <a:lnTo>
                    <a:pt x="135" y="85"/>
                  </a:lnTo>
                  <a:lnTo>
                    <a:pt x="121" y="98"/>
                  </a:lnTo>
                  <a:lnTo>
                    <a:pt x="107" y="111"/>
                  </a:lnTo>
                  <a:lnTo>
                    <a:pt x="94" y="125"/>
                  </a:lnTo>
                  <a:lnTo>
                    <a:pt x="82" y="139"/>
                  </a:lnTo>
                  <a:lnTo>
                    <a:pt x="71" y="154"/>
                  </a:lnTo>
                  <a:lnTo>
                    <a:pt x="60" y="169"/>
                  </a:lnTo>
                  <a:lnTo>
                    <a:pt x="50" y="185"/>
                  </a:lnTo>
                  <a:lnTo>
                    <a:pt x="41" y="201"/>
                  </a:lnTo>
                  <a:lnTo>
                    <a:pt x="33" y="218"/>
                  </a:lnTo>
                  <a:lnTo>
                    <a:pt x="26" y="234"/>
                  </a:lnTo>
                  <a:lnTo>
                    <a:pt x="20" y="251"/>
                  </a:lnTo>
                  <a:lnTo>
                    <a:pt x="14" y="268"/>
                  </a:lnTo>
                  <a:lnTo>
                    <a:pt x="10" y="286"/>
                  </a:lnTo>
                  <a:lnTo>
                    <a:pt x="6" y="303"/>
                  </a:lnTo>
                  <a:lnTo>
                    <a:pt x="4" y="321"/>
                  </a:lnTo>
                  <a:lnTo>
                    <a:pt x="1" y="338"/>
                  </a:lnTo>
                  <a:lnTo>
                    <a:pt x="0" y="357"/>
                  </a:lnTo>
                  <a:lnTo>
                    <a:pt x="0" y="374"/>
                  </a:lnTo>
                  <a:lnTo>
                    <a:pt x="0" y="391"/>
                  </a:lnTo>
                  <a:lnTo>
                    <a:pt x="1" y="410"/>
                  </a:lnTo>
                  <a:lnTo>
                    <a:pt x="4" y="427"/>
                  </a:lnTo>
                  <a:lnTo>
                    <a:pt x="7" y="444"/>
                  </a:lnTo>
                  <a:lnTo>
                    <a:pt x="11" y="463"/>
                  </a:lnTo>
                  <a:lnTo>
                    <a:pt x="15" y="480"/>
                  </a:lnTo>
                  <a:lnTo>
                    <a:pt x="22" y="496"/>
                  </a:lnTo>
                  <a:lnTo>
                    <a:pt x="28" y="513"/>
                  </a:lnTo>
                  <a:lnTo>
                    <a:pt x="35" y="530"/>
                  </a:lnTo>
                  <a:lnTo>
                    <a:pt x="44" y="546"/>
                  </a:lnTo>
                  <a:lnTo>
                    <a:pt x="52" y="562"/>
                  </a:lnTo>
                  <a:lnTo>
                    <a:pt x="62" y="577"/>
                  </a:lnTo>
                  <a:lnTo>
                    <a:pt x="73" y="592"/>
                  </a:lnTo>
                  <a:lnTo>
                    <a:pt x="83" y="606"/>
                  </a:lnTo>
                  <a:lnTo>
                    <a:pt x="96" y="621"/>
                  </a:lnTo>
                  <a:lnTo>
                    <a:pt x="109" y="634"/>
                  </a:lnTo>
                  <a:lnTo>
                    <a:pt x="123" y="647"/>
                  </a:lnTo>
                  <a:lnTo>
                    <a:pt x="137" y="660"/>
                  </a:lnTo>
                  <a:lnTo>
                    <a:pt x="153" y="671"/>
                  </a:lnTo>
                  <a:lnTo>
                    <a:pt x="168" y="682"/>
                  </a:lnTo>
                  <a:lnTo>
                    <a:pt x="184" y="692"/>
                  </a:lnTo>
                  <a:lnTo>
                    <a:pt x="200" y="700"/>
                  </a:lnTo>
                  <a:lnTo>
                    <a:pt x="216" y="709"/>
                  </a:lnTo>
                  <a:lnTo>
                    <a:pt x="234" y="715"/>
                  </a:lnTo>
                  <a:lnTo>
                    <a:pt x="250" y="722"/>
                  </a:lnTo>
                  <a:lnTo>
                    <a:pt x="267" y="727"/>
                  </a:lnTo>
                  <a:lnTo>
                    <a:pt x="284" y="732"/>
                  </a:lnTo>
                  <a:lnTo>
                    <a:pt x="302" y="736"/>
                  </a:lnTo>
                  <a:lnTo>
                    <a:pt x="320" y="739"/>
                  </a:lnTo>
                  <a:lnTo>
                    <a:pt x="337" y="740"/>
                  </a:lnTo>
                  <a:lnTo>
                    <a:pt x="356" y="741"/>
                  </a:lnTo>
                  <a:lnTo>
                    <a:pt x="373" y="742"/>
                  </a:lnTo>
                  <a:lnTo>
                    <a:pt x="391" y="741"/>
                  </a:lnTo>
                  <a:lnTo>
                    <a:pt x="408" y="740"/>
                  </a:lnTo>
                  <a:lnTo>
                    <a:pt x="426" y="738"/>
                  </a:lnTo>
                  <a:lnTo>
                    <a:pt x="444" y="735"/>
                  </a:lnTo>
                  <a:lnTo>
                    <a:pt x="461" y="731"/>
                  </a:lnTo>
                  <a:lnTo>
                    <a:pt x="479" y="726"/>
                  </a:lnTo>
                  <a:lnTo>
                    <a:pt x="495" y="721"/>
                  </a:lnTo>
                  <a:lnTo>
                    <a:pt x="512" y="714"/>
                  </a:lnTo>
                  <a:lnTo>
                    <a:pt x="528" y="707"/>
                  </a:lnTo>
                  <a:lnTo>
                    <a:pt x="545" y="698"/>
                  </a:lnTo>
                  <a:lnTo>
                    <a:pt x="561" y="689"/>
                  </a:lnTo>
                  <a:lnTo>
                    <a:pt x="576" y="680"/>
                  </a:lnTo>
                  <a:lnTo>
                    <a:pt x="591" y="669"/>
                  </a:lnTo>
                  <a:lnTo>
                    <a:pt x="606" y="658"/>
                  </a:lnTo>
                  <a:lnTo>
                    <a:pt x="620" y="645"/>
                  </a:lnTo>
                  <a:lnTo>
                    <a:pt x="633" y="632"/>
                  </a:lnTo>
                  <a:lnTo>
                    <a:pt x="646" y="618"/>
                  </a:lnTo>
                  <a:lnTo>
                    <a:pt x="659" y="604"/>
                  </a:lnTo>
                  <a:lnTo>
                    <a:pt x="670" y="589"/>
                  </a:lnTo>
                  <a:lnTo>
                    <a:pt x="681" y="574"/>
                  </a:lnTo>
                  <a:lnTo>
                    <a:pt x="690" y="558"/>
                  </a:lnTo>
                  <a:lnTo>
                    <a:pt x="700" y="542"/>
                  </a:lnTo>
                  <a:lnTo>
                    <a:pt x="708" y="525"/>
                  </a:lnTo>
                  <a:lnTo>
                    <a:pt x="715" y="509"/>
                  </a:lnTo>
                  <a:lnTo>
                    <a:pt x="721" y="492"/>
                  </a:lnTo>
                  <a:lnTo>
                    <a:pt x="726" y="475"/>
                  </a:lnTo>
                  <a:lnTo>
                    <a:pt x="731" y="457"/>
                  </a:lnTo>
                  <a:lnTo>
                    <a:pt x="735" y="440"/>
                  </a:lnTo>
                  <a:lnTo>
                    <a:pt x="738" y="422"/>
                  </a:lnTo>
                  <a:lnTo>
                    <a:pt x="740" y="404"/>
                  </a:lnTo>
                  <a:lnTo>
                    <a:pt x="741" y="387"/>
                  </a:lnTo>
                  <a:lnTo>
                    <a:pt x="741" y="369"/>
                  </a:lnTo>
                  <a:lnTo>
                    <a:pt x="740" y="351"/>
                  </a:lnTo>
                  <a:lnTo>
                    <a:pt x="739" y="333"/>
                  </a:lnTo>
                  <a:lnTo>
                    <a:pt x="737" y="316"/>
                  </a:lnTo>
                  <a:lnTo>
                    <a:pt x="734" y="299"/>
                  </a:lnTo>
                  <a:lnTo>
                    <a:pt x="729" y="281"/>
                  </a:lnTo>
                  <a:lnTo>
                    <a:pt x="725" y="264"/>
                  </a:lnTo>
                  <a:lnTo>
                    <a:pt x="719" y="247"/>
                  </a:lnTo>
                  <a:lnTo>
                    <a:pt x="713" y="229"/>
                  </a:lnTo>
                  <a:lnTo>
                    <a:pt x="705" y="213"/>
                  </a:lnTo>
                  <a:lnTo>
                    <a:pt x="698" y="197"/>
                  </a:lnTo>
                  <a:lnTo>
                    <a:pt x="688" y="181"/>
                  </a:lnTo>
                  <a:lnTo>
                    <a:pt x="678" y="166"/>
                  </a:lnTo>
                  <a:lnTo>
                    <a:pt x="668" y="151"/>
                  </a:lnTo>
                  <a:lnTo>
                    <a:pt x="657" y="137"/>
                  </a:lnTo>
                  <a:lnTo>
                    <a:pt x="645" y="122"/>
                  </a:lnTo>
                  <a:lnTo>
                    <a:pt x="631" y="108"/>
                  </a:lnTo>
                  <a:lnTo>
                    <a:pt x="618" y="95"/>
                  </a:lnTo>
                  <a:close/>
                  <a:moveTo>
                    <a:pt x="169" y="597"/>
                  </a:moveTo>
                  <a:lnTo>
                    <a:pt x="158" y="586"/>
                  </a:lnTo>
                  <a:lnTo>
                    <a:pt x="147" y="574"/>
                  </a:lnTo>
                  <a:lnTo>
                    <a:pt x="137" y="563"/>
                  </a:lnTo>
                  <a:lnTo>
                    <a:pt x="128" y="551"/>
                  </a:lnTo>
                  <a:lnTo>
                    <a:pt x="119" y="538"/>
                  </a:lnTo>
                  <a:lnTo>
                    <a:pt x="112" y="526"/>
                  </a:lnTo>
                  <a:lnTo>
                    <a:pt x="104" y="513"/>
                  </a:lnTo>
                  <a:lnTo>
                    <a:pt x="98" y="500"/>
                  </a:lnTo>
                  <a:lnTo>
                    <a:pt x="92" y="486"/>
                  </a:lnTo>
                  <a:lnTo>
                    <a:pt x="87" y="473"/>
                  </a:lnTo>
                  <a:lnTo>
                    <a:pt x="82" y="459"/>
                  </a:lnTo>
                  <a:lnTo>
                    <a:pt x="78" y="445"/>
                  </a:lnTo>
                  <a:lnTo>
                    <a:pt x="75" y="431"/>
                  </a:lnTo>
                  <a:lnTo>
                    <a:pt x="73" y="417"/>
                  </a:lnTo>
                  <a:lnTo>
                    <a:pt x="71" y="402"/>
                  </a:lnTo>
                  <a:lnTo>
                    <a:pt x="69" y="388"/>
                  </a:lnTo>
                  <a:lnTo>
                    <a:pt x="69" y="374"/>
                  </a:lnTo>
                  <a:lnTo>
                    <a:pt x="69" y="359"/>
                  </a:lnTo>
                  <a:lnTo>
                    <a:pt x="71" y="345"/>
                  </a:lnTo>
                  <a:lnTo>
                    <a:pt x="72" y="330"/>
                  </a:lnTo>
                  <a:lnTo>
                    <a:pt x="74" y="316"/>
                  </a:lnTo>
                  <a:lnTo>
                    <a:pt x="77" y="302"/>
                  </a:lnTo>
                  <a:lnTo>
                    <a:pt x="81" y="288"/>
                  </a:lnTo>
                  <a:lnTo>
                    <a:pt x="86" y="274"/>
                  </a:lnTo>
                  <a:lnTo>
                    <a:pt x="90" y="260"/>
                  </a:lnTo>
                  <a:lnTo>
                    <a:pt x="96" y="247"/>
                  </a:lnTo>
                  <a:lnTo>
                    <a:pt x="103" y="233"/>
                  </a:lnTo>
                  <a:lnTo>
                    <a:pt x="109" y="220"/>
                  </a:lnTo>
                  <a:lnTo>
                    <a:pt x="118" y="207"/>
                  </a:lnTo>
                  <a:lnTo>
                    <a:pt x="127" y="195"/>
                  </a:lnTo>
                  <a:lnTo>
                    <a:pt x="135" y="182"/>
                  </a:lnTo>
                  <a:lnTo>
                    <a:pt x="146" y="170"/>
                  </a:lnTo>
                  <a:lnTo>
                    <a:pt x="157" y="159"/>
                  </a:lnTo>
                  <a:lnTo>
                    <a:pt x="168" y="148"/>
                  </a:lnTo>
                  <a:lnTo>
                    <a:pt x="178" y="139"/>
                  </a:lnTo>
                  <a:lnTo>
                    <a:pt x="190" y="129"/>
                  </a:lnTo>
                  <a:lnTo>
                    <a:pt x="203" y="120"/>
                  </a:lnTo>
                  <a:lnTo>
                    <a:pt x="215" y="113"/>
                  </a:lnTo>
                  <a:lnTo>
                    <a:pt x="228" y="105"/>
                  </a:lnTo>
                  <a:lnTo>
                    <a:pt x="242" y="99"/>
                  </a:lnTo>
                  <a:lnTo>
                    <a:pt x="255" y="93"/>
                  </a:lnTo>
                  <a:lnTo>
                    <a:pt x="269" y="88"/>
                  </a:lnTo>
                  <a:lnTo>
                    <a:pt x="282" y="83"/>
                  </a:lnTo>
                  <a:lnTo>
                    <a:pt x="296" y="79"/>
                  </a:lnTo>
                  <a:lnTo>
                    <a:pt x="310" y="76"/>
                  </a:lnTo>
                  <a:lnTo>
                    <a:pt x="325" y="74"/>
                  </a:lnTo>
                  <a:lnTo>
                    <a:pt x="339" y="72"/>
                  </a:lnTo>
                  <a:lnTo>
                    <a:pt x="353" y="71"/>
                  </a:lnTo>
                  <a:lnTo>
                    <a:pt x="369" y="70"/>
                  </a:lnTo>
                  <a:lnTo>
                    <a:pt x="383" y="71"/>
                  </a:lnTo>
                  <a:lnTo>
                    <a:pt x="397" y="71"/>
                  </a:lnTo>
                  <a:lnTo>
                    <a:pt x="412" y="73"/>
                  </a:lnTo>
                  <a:lnTo>
                    <a:pt x="426" y="75"/>
                  </a:lnTo>
                  <a:lnTo>
                    <a:pt x="440" y="78"/>
                  </a:lnTo>
                  <a:lnTo>
                    <a:pt x="454" y="81"/>
                  </a:lnTo>
                  <a:lnTo>
                    <a:pt x="468" y="86"/>
                  </a:lnTo>
                  <a:lnTo>
                    <a:pt x="482" y="91"/>
                  </a:lnTo>
                  <a:lnTo>
                    <a:pt x="496" y="98"/>
                  </a:lnTo>
                  <a:lnTo>
                    <a:pt x="509" y="104"/>
                  </a:lnTo>
                  <a:lnTo>
                    <a:pt x="522" y="111"/>
                  </a:lnTo>
                  <a:lnTo>
                    <a:pt x="535" y="119"/>
                  </a:lnTo>
                  <a:lnTo>
                    <a:pt x="548" y="128"/>
                  </a:lnTo>
                  <a:lnTo>
                    <a:pt x="560" y="137"/>
                  </a:lnTo>
                  <a:lnTo>
                    <a:pt x="572" y="147"/>
                  </a:lnTo>
                  <a:lnTo>
                    <a:pt x="582" y="157"/>
                  </a:lnTo>
                  <a:lnTo>
                    <a:pt x="593" y="169"/>
                  </a:lnTo>
                  <a:lnTo>
                    <a:pt x="603" y="180"/>
                  </a:lnTo>
                  <a:lnTo>
                    <a:pt x="613" y="192"/>
                  </a:lnTo>
                  <a:lnTo>
                    <a:pt x="621" y="205"/>
                  </a:lnTo>
                  <a:lnTo>
                    <a:pt x="629" y="216"/>
                  </a:lnTo>
                  <a:lnTo>
                    <a:pt x="636" y="229"/>
                  </a:lnTo>
                  <a:lnTo>
                    <a:pt x="643" y="242"/>
                  </a:lnTo>
                  <a:lnTo>
                    <a:pt x="649" y="256"/>
                  </a:lnTo>
                  <a:lnTo>
                    <a:pt x="655" y="269"/>
                  </a:lnTo>
                  <a:lnTo>
                    <a:pt x="659" y="283"/>
                  </a:lnTo>
                  <a:lnTo>
                    <a:pt x="662" y="297"/>
                  </a:lnTo>
                  <a:lnTo>
                    <a:pt x="665" y="311"/>
                  </a:lnTo>
                  <a:lnTo>
                    <a:pt x="669" y="326"/>
                  </a:lnTo>
                  <a:lnTo>
                    <a:pt x="670" y="341"/>
                  </a:lnTo>
                  <a:lnTo>
                    <a:pt x="671" y="355"/>
                  </a:lnTo>
                  <a:lnTo>
                    <a:pt x="672" y="370"/>
                  </a:lnTo>
                  <a:lnTo>
                    <a:pt x="672" y="384"/>
                  </a:lnTo>
                  <a:lnTo>
                    <a:pt x="671" y="398"/>
                  </a:lnTo>
                  <a:lnTo>
                    <a:pt x="669" y="413"/>
                  </a:lnTo>
                  <a:lnTo>
                    <a:pt x="667" y="427"/>
                  </a:lnTo>
                  <a:lnTo>
                    <a:pt x="663" y="441"/>
                  </a:lnTo>
                  <a:lnTo>
                    <a:pt x="660" y="455"/>
                  </a:lnTo>
                  <a:lnTo>
                    <a:pt x="656" y="469"/>
                  </a:lnTo>
                  <a:lnTo>
                    <a:pt x="650" y="483"/>
                  </a:lnTo>
                  <a:lnTo>
                    <a:pt x="645" y="497"/>
                  </a:lnTo>
                  <a:lnTo>
                    <a:pt x="639" y="510"/>
                  </a:lnTo>
                  <a:lnTo>
                    <a:pt x="631" y="523"/>
                  </a:lnTo>
                  <a:lnTo>
                    <a:pt x="623" y="536"/>
                  </a:lnTo>
                  <a:lnTo>
                    <a:pt x="615" y="549"/>
                  </a:lnTo>
                  <a:lnTo>
                    <a:pt x="605" y="561"/>
                  </a:lnTo>
                  <a:lnTo>
                    <a:pt x="595" y="573"/>
                  </a:lnTo>
                  <a:lnTo>
                    <a:pt x="585" y="584"/>
                  </a:lnTo>
                  <a:lnTo>
                    <a:pt x="574" y="594"/>
                  </a:lnTo>
                  <a:lnTo>
                    <a:pt x="562" y="604"/>
                  </a:lnTo>
                  <a:lnTo>
                    <a:pt x="550" y="614"/>
                  </a:lnTo>
                  <a:lnTo>
                    <a:pt x="538" y="623"/>
                  </a:lnTo>
                  <a:lnTo>
                    <a:pt x="525" y="630"/>
                  </a:lnTo>
                  <a:lnTo>
                    <a:pt x="512" y="638"/>
                  </a:lnTo>
                  <a:lnTo>
                    <a:pt x="499" y="644"/>
                  </a:lnTo>
                  <a:lnTo>
                    <a:pt x="485" y="651"/>
                  </a:lnTo>
                  <a:lnTo>
                    <a:pt x="472" y="655"/>
                  </a:lnTo>
                  <a:lnTo>
                    <a:pt x="458" y="660"/>
                  </a:lnTo>
                  <a:lnTo>
                    <a:pt x="444" y="664"/>
                  </a:lnTo>
                  <a:lnTo>
                    <a:pt x="430" y="667"/>
                  </a:lnTo>
                  <a:lnTo>
                    <a:pt x="416" y="669"/>
                  </a:lnTo>
                  <a:lnTo>
                    <a:pt x="401" y="671"/>
                  </a:lnTo>
                  <a:lnTo>
                    <a:pt x="387" y="672"/>
                  </a:lnTo>
                  <a:lnTo>
                    <a:pt x="373" y="673"/>
                  </a:lnTo>
                  <a:lnTo>
                    <a:pt x="358" y="672"/>
                  </a:lnTo>
                  <a:lnTo>
                    <a:pt x="344" y="672"/>
                  </a:lnTo>
                  <a:lnTo>
                    <a:pt x="330" y="670"/>
                  </a:lnTo>
                  <a:lnTo>
                    <a:pt x="315" y="668"/>
                  </a:lnTo>
                  <a:lnTo>
                    <a:pt x="301" y="665"/>
                  </a:lnTo>
                  <a:lnTo>
                    <a:pt x="286" y="661"/>
                  </a:lnTo>
                  <a:lnTo>
                    <a:pt x="272" y="657"/>
                  </a:lnTo>
                  <a:lnTo>
                    <a:pt x="258" y="652"/>
                  </a:lnTo>
                  <a:lnTo>
                    <a:pt x="245" y="646"/>
                  </a:lnTo>
                  <a:lnTo>
                    <a:pt x="231" y="639"/>
                  </a:lnTo>
                  <a:lnTo>
                    <a:pt x="218" y="632"/>
                  </a:lnTo>
                  <a:lnTo>
                    <a:pt x="205" y="624"/>
                  </a:lnTo>
                  <a:lnTo>
                    <a:pt x="194" y="615"/>
                  </a:lnTo>
                  <a:lnTo>
                    <a:pt x="181" y="606"/>
                  </a:lnTo>
                  <a:lnTo>
                    <a:pt x="169" y="5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16">
              <a:extLst>
                <a:ext uri="{FF2B5EF4-FFF2-40B4-BE49-F238E27FC236}">
                  <a16:creationId xmlns:a16="http://schemas.microsoft.com/office/drawing/2014/main" id="{79EACEAC-816B-4E86-A03C-506480B60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302" y="5532405"/>
              <a:ext cx="87584" cy="93127"/>
            </a:xfrm>
            <a:custGeom>
              <a:avLst/>
              <a:gdLst>
                <a:gd name="T0" fmla="*/ 74 w 315"/>
                <a:gd name="T1" fmla="*/ 335 h 335"/>
                <a:gd name="T2" fmla="*/ 0 w 315"/>
                <a:gd name="T3" fmla="*/ 268 h 335"/>
                <a:gd name="T4" fmla="*/ 241 w 315"/>
                <a:gd name="T5" fmla="*/ 0 h 335"/>
                <a:gd name="T6" fmla="*/ 315 w 315"/>
                <a:gd name="T7" fmla="*/ 67 h 335"/>
                <a:gd name="T8" fmla="*/ 74 w 315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35">
                  <a:moveTo>
                    <a:pt x="74" y="335"/>
                  </a:moveTo>
                  <a:lnTo>
                    <a:pt x="0" y="268"/>
                  </a:lnTo>
                  <a:lnTo>
                    <a:pt x="241" y="0"/>
                  </a:lnTo>
                  <a:lnTo>
                    <a:pt x="315" y="67"/>
                  </a:lnTo>
                  <a:lnTo>
                    <a:pt x="74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217">
              <a:extLst>
                <a:ext uri="{FF2B5EF4-FFF2-40B4-BE49-F238E27FC236}">
                  <a16:creationId xmlns:a16="http://schemas.microsoft.com/office/drawing/2014/main" id="{95CD6EB0-D3D9-4F8A-B21F-4593868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956" y="5559012"/>
              <a:ext cx="107539" cy="115299"/>
            </a:xfrm>
            <a:custGeom>
              <a:avLst/>
              <a:gdLst>
                <a:gd name="T0" fmla="*/ 134 w 388"/>
                <a:gd name="T1" fmla="*/ 393 h 414"/>
                <a:gd name="T2" fmla="*/ 122 w 388"/>
                <a:gd name="T3" fmla="*/ 403 h 414"/>
                <a:gd name="T4" fmla="*/ 108 w 388"/>
                <a:gd name="T5" fmla="*/ 409 h 414"/>
                <a:gd name="T6" fmla="*/ 93 w 388"/>
                <a:gd name="T7" fmla="*/ 412 h 414"/>
                <a:gd name="T8" fmla="*/ 78 w 388"/>
                <a:gd name="T9" fmla="*/ 414 h 414"/>
                <a:gd name="T10" fmla="*/ 62 w 388"/>
                <a:gd name="T11" fmla="*/ 411 h 414"/>
                <a:gd name="T12" fmla="*/ 48 w 388"/>
                <a:gd name="T13" fmla="*/ 407 h 414"/>
                <a:gd name="T14" fmla="*/ 34 w 388"/>
                <a:gd name="T15" fmla="*/ 398 h 414"/>
                <a:gd name="T16" fmla="*/ 22 w 388"/>
                <a:gd name="T17" fmla="*/ 388 h 414"/>
                <a:gd name="T18" fmla="*/ 12 w 388"/>
                <a:gd name="T19" fmla="*/ 375 h 414"/>
                <a:gd name="T20" fmla="*/ 5 w 388"/>
                <a:gd name="T21" fmla="*/ 361 h 414"/>
                <a:gd name="T22" fmla="*/ 1 w 388"/>
                <a:gd name="T23" fmla="*/ 346 h 414"/>
                <a:gd name="T24" fmla="*/ 0 w 388"/>
                <a:gd name="T25" fmla="*/ 330 h 414"/>
                <a:gd name="T26" fmla="*/ 2 w 388"/>
                <a:gd name="T27" fmla="*/ 315 h 414"/>
                <a:gd name="T28" fmla="*/ 8 w 388"/>
                <a:gd name="T29" fmla="*/ 300 h 414"/>
                <a:gd name="T30" fmla="*/ 16 w 388"/>
                <a:gd name="T31" fmla="*/ 287 h 414"/>
                <a:gd name="T32" fmla="*/ 248 w 388"/>
                <a:gd name="T33" fmla="*/ 27 h 414"/>
                <a:gd name="T34" fmla="*/ 260 w 388"/>
                <a:gd name="T35" fmla="*/ 16 h 414"/>
                <a:gd name="T36" fmla="*/ 273 w 388"/>
                <a:gd name="T37" fmla="*/ 7 h 414"/>
                <a:gd name="T38" fmla="*/ 288 w 388"/>
                <a:gd name="T39" fmla="*/ 2 h 414"/>
                <a:gd name="T40" fmla="*/ 304 w 388"/>
                <a:gd name="T41" fmla="*/ 0 h 414"/>
                <a:gd name="T42" fmla="*/ 319 w 388"/>
                <a:gd name="T43" fmla="*/ 1 h 414"/>
                <a:gd name="T44" fmla="*/ 334 w 388"/>
                <a:gd name="T45" fmla="*/ 4 h 414"/>
                <a:gd name="T46" fmla="*/ 348 w 388"/>
                <a:gd name="T47" fmla="*/ 11 h 414"/>
                <a:gd name="T48" fmla="*/ 361 w 388"/>
                <a:gd name="T49" fmla="*/ 20 h 414"/>
                <a:gd name="T50" fmla="*/ 373 w 388"/>
                <a:gd name="T51" fmla="*/ 32 h 414"/>
                <a:gd name="T52" fmla="*/ 380 w 388"/>
                <a:gd name="T53" fmla="*/ 45 h 414"/>
                <a:gd name="T54" fmla="*/ 386 w 388"/>
                <a:gd name="T55" fmla="*/ 60 h 414"/>
                <a:gd name="T56" fmla="*/ 388 w 388"/>
                <a:gd name="T57" fmla="*/ 76 h 414"/>
                <a:gd name="T58" fmla="*/ 387 w 388"/>
                <a:gd name="T59" fmla="*/ 91 h 414"/>
                <a:gd name="T60" fmla="*/ 383 w 388"/>
                <a:gd name="T61" fmla="*/ 106 h 414"/>
                <a:gd name="T62" fmla="*/ 377 w 388"/>
                <a:gd name="T63" fmla="*/ 121 h 414"/>
                <a:gd name="T64" fmla="*/ 367 w 388"/>
                <a:gd name="T65" fmla="*/ 13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414">
                  <a:moveTo>
                    <a:pt x="140" y="388"/>
                  </a:moveTo>
                  <a:lnTo>
                    <a:pt x="134" y="393"/>
                  </a:lnTo>
                  <a:lnTo>
                    <a:pt x="129" y="398"/>
                  </a:lnTo>
                  <a:lnTo>
                    <a:pt x="122" y="403"/>
                  </a:lnTo>
                  <a:lnTo>
                    <a:pt x="115" y="406"/>
                  </a:lnTo>
                  <a:lnTo>
                    <a:pt x="108" y="409"/>
                  </a:lnTo>
                  <a:lnTo>
                    <a:pt x="101" y="411"/>
                  </a:lnTo>
                  <a:lnTo>
                    <a:pt x="93" y="412"/>
                  </a:lnTo>
                  <a:lnTo>
                    <a:pt x="85" y="414"/>
                  </a:lnTo>
                  <a:lnTo>
                    <a:pt x="78" y="414"/>
                  </a:lnTo>
                  <a:lnTo>
                    <a:pt x="69" y="414"/>
                  </a:lnTo>
                  <a:lnTo>
                    <a:pt x="62" y="411"/>
                  </a:lnTo>
                  <a:lnTo>
                    <a:pt x="54" y="409"/>
                  </a:lnTo>
                  <a:lnTo>
                    <a:pt x="48" y="407"/>
                  </a:lnTo>
                  <a:lnTo>
                    <a:pt x="40" y="403"/>
                  </a:lnTo>
                  <a:lnTo>
                    <a:pt x="34" y="398"/>
                  </a:lnTo>
                  <a:lnTo>
                    <a:pt x="27" y="393"/>
                  </a:lnTo>
                  <a:lnTo>
                    <a:pt x="22" y="388"/>
                  </a:lnTo>
                  <a:lnTo>
                    <a:pt x="16" y="381"/>
                  </a:lnTo>
                  <a:lnTo>
                    <a:pt x="12" y="375"/>
                  </a:lnTo>
                  <a:lnTo>
                    <a:pt x="8" y="368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1" y="346"/>
                  </a:lnTo>
                  <a:lnTo>
                    <a:pt x="0" y="338"/>
                  </a:lnTo>
                  <a:lnTo>
                    <a:pt x="0" y="330"/>
                  </a:lnTo>
                  <a:lnTo>
                    <a:pt x="1" y="323"/>
                  </a:lnTo>
                  <a:lnTo>
                    <a:pt x="2" y="315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1" y="294"/>
                  </a:lnTo>
                  <a:lnTo>
                    <a:pt x="16" y="287"/>
                  </a:lnTo>
                  <a:lnTo>
                    <a:pt x="21" y="281"/>
                  </a:lnTo>
                  <a:lnTo>
                    <a:pt x="248" y="27"/>
                  </a:lnTo>
                  <a:lnTo>
                    <a:pt x="254" y="20"/>
                  </a:lnTo>
                  <a:lnTo>
                    <a:pt x="260" y="16"/>
                  </a:lnTo>
                  <a:lnTo>
                    <a:pt x="267" y="11"/>
                  </a:lnTo>
                  <a:lnTo>
                    <a:pt x="273" y="7"/>
                  </a:lnTo>
                  <a:lnTo>
                    <a:pt x="281" y="4"/>
                  </a:lnTo>
                  <a:lnTo>
                    <a:pt x="288" y="2"/>
                  </a:lnTo>
                  <a:lnTo>
                    <a:pt x="296" y="1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9" y="1"/>
                  </a:lnTo>
                  <a:lnTo>
                    <a:pt x="326" y="2"/>
                  </a:lnTo>
                  <a:lnTo>
                    <a:pt x="334" y="4"/>
                  </a:lnTo>
                  <a:lnTo>
                    <a:pt x="341" y="7"/>
                  </a:lnTo>
                  <a:lnTo>
                    <a:pt x="348" y="11"/>
                  </a:lnTo>
                  <a:lnTo>
                    <a:pt x="355" y="15"/>
                  </a:lnTo>
                  <a:lnTo>
                    <a:pt x="361" y="20"/>
                  </a:lnTo>
                  <a:lnTo>
                    <a:pt x="367" y="26"/>
                  </a:lnTo>
                  <a:lnTo>
                    <a:pt x="373" y="32"/>
                  </a:lnTo>
                  <a:lnTo>
                    <a:pt x="377" y="39"/>
                  </a:lnTo>
                  <a:lnTo>
                    <a:pt x="380" y="45"/>
                  </a:lnTo>
                  <a:lnTo>
                    <a:pt x="383" y="53"/>
                  </a:lnTo>
                  <a:lnTo>
                    <a:pt x="386" y="60"/>
                  </a:lnTo>
                  <a:lnTo>
                    <a:pt x="387" y="68"/>
                  </a:lnTo>
                  <a:lnTo>
                    <a:pt x="388" y="76"/>
                  </a:lnTo>
                  <a:lnTo>
                    <a:pt x="388" y="83"/>
                  </a:lnTo>
                  <a:lnTo>
                    <a:pt x="387" y="91"/>
                  </a:lnTo>
                  <a:lnTo>
                    <a:pt x="386" y="98"/>
                  </a:lnTo>
                  <a:lnTo>
                    <a:pt x="383" y="106"/>
                  </a:lnTo>
                  <a:lnTo>
                    <a:pt x="380" y="113"/>
                  </a:lnTo>
                  <a:lnTo>
                    <a:pt x="377" y="121"/>
                  </a:lnTo>
                  <a:lnTo>
                    <a:pt x="373" y="127"/>
                  </a:lnTo>
                  <a:lnTo>
                    <a:pt x="367" y="134"/>
                  </a:lnTo>
                  <a:lnTo>
                    <a:pt x="140" y="3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52755BF4-4330-40D8-9318-C384EE54EAC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958265" y="5559344"/>
              <a:ext cx="632960" cy="512581"/>
            </a:xfrm>
            <a:custGeom>
              <a:avLst/>
              <a:gdLst>
                <a:gd name="T0" fmla="*/ 2982 w 3093"/>
                <a:gd name="T1" fmla="*/ 2208 h 2497"/>
                <a:gd name="T2" fmla="*/ 1055 w 3093"/>
                <a:gd name="T3" fmla="*/ 1864 h 2497"/>
                <a:gd name="T4" fmla="*/ 2074 w 3093"/>
                <a:gd name="T5" fmla="*/ 1845 h 2497"/>
                <a:gd name="T6" fmla="*/ 3093 w 3093"/>
                <a:gd name="T7" fmla="*/ 1914 h 2497"/>
                <a:gd name="T8" fmla="*/ 2860 w 3093"/>
                <a:gd name="T9" fmla="*/ 2495 h 2497"/>
                <a:gd name="T10" fmla="*/ 1675 w 3093"/>
                <a:gd name="T11" fmla="*/ 2483 h 2497"/>
                <a:gd name="T12" fmla="*/ 1660 w 3093"/>
                <a:gd name="T13" fmla="*/ 1119 h 2497"/>
                <a:gd name="T14" fmla="*/ 1526 w 3093"/>
                <a:gd name="T15" fmla="*/ 1082 h 2497"/>
                <a:gd name="T16" fmla="*/ 1424 w 3093"/>
                <a:gd name="T17" fmla="*/ 1007 h 2497"/>
                <a:gd name="T18" fmla="*/ 1392 w 3093"/>
                <a:gd name="T19" fmla="*/ 908 h 2497"/>
                <a:gd name="T20" fmla="*/ 2515 w 3093"/>
                <a:gd name="T21" fmla="*/ 910 h 2497"/>
                <a:gd name="T22" fmla="*/ 2482 w 3093"/>
                <a:gd name="T23" fmla="*/ 1008 h 2497"/>
                <a:gd name="T24" fmla="*/ 2381 w 3093"/>
                <a:gd name="T25" fmla="*/ 1082 h 2497"/>
                <a:gd name="T26" fmla="*/ 2249 w 3093"/>
                <a:gd name="T27" fmla="*/ 1119 h 2497"/>
                <a:gd name="T28" fmla="*/ 2196 w 3093"/>
                <a:gd name="T29" fmla="*/ 11 h 2497"/>
                <a:gd name="T30" fmla="*/ 2237 w 3093"/>
                <a:gd name="T31" fmla="*/ 65 h 2497"/>
                <a:gd name="T32" fmla="*/ 2224 w 3093"/>
                <a:gd name="T33" fmla="*/ 271 h 2497"/>
                <a:gd name="T34" fmla="*/ 2166 w 3093"/>
                <a:gd name="T35" fmla="*/ 305 h 2497"/>
                <a:gd name="T36" fmla="*/ 1698 w 3093"/>
                <a:gd name="T37" fmla="*/ 287 h 2497"/>
                <a:gd name="T38" fmla="*/ 1669 w 3093"/>
                <a:gd name="T39" fmla="*/ 225 h 2497"/>
                <a:gd name="T40" fmla="*/ 1692 w 3093"/>
                <a:gd name="T41" fmla="*/ 24 h 2497"/>
                <a:gd name="T42" fmla="*/ 1326 w 3093"/>
                <a:gd name="T43" fmla="*/ 569 h 2497"/>
                <a:gd name="T44" fmla="*/ 338 w 3093"/>
                <a:gd name="T45" fmla="*/ 2275 h 2497"/>
                <a:gd name="T46" fmla="*/ 721 w 3093"/>
                <a:gd name="T47" fmla="*/ 353 h 2497"/>
                <a:gd name="T48" fmla="*/ 324 w 3093"/>
                <a:gd name="T49" fmla="*/ 1437 h 2497"/>
                <a:gd name="T50" fmla="*/ 152 w 3093"/>
                <a:gd name="T51" fmla="*/ 2323 h 2497"/>
                <a:gd name="T52" fmla="*/ 743 w 3093"/>
                <a:gd name="T53" fmla="*/ 2165 h 2497"/>
                <a:gd name="T54" fmla="*/ 1153 w 3093"/>
                <a:gd name="T55" fmla="*/ 1041 h 2497"/>
                <a:gd name="T56" fmla="*/ 968 w 3093"/>
                <a:gd name="T57" fmla="*/ 543 h 2497"/>
                <a:gd name="T58" fmla="*/ 654 w 3093"/>
                <a:gd name="T59" fmla="*/ 1516 h 2497"/>
                <a:gd name="T60" fmla="*/ 1018 w 3093"/>
                <a:gd name="T61" fmla="*/ 546 h 2497"/>
                <a:gd name="T62" fmla="*/ 318 w 3093"/>
                <a:gd name="T63" fmla="*/ 1995 h 2497"/>
                <a:gd name="T64" fmla="*/ 699 w 3093"/>
                <a:gd name="T65" fmla="*/ 981 h 2497"/>
                <a:gd name="T66" fmla="*/ 1072 w 3093"/>
                <a:gd name="T67" fmla="*/ 572 h 2497"/>
                <a:gd name="T68" fmla="*/ 702 w 3093"/>
                <a:gd name="T69" fmla="*/ 1663 h 2497"/>
                <a:gd name="T70" fmla="*/ 1080 w 3093"/>
                <a:gd name="T71" fmla="*/ 655 h 2497"/>
                <a:gd name="T72" fmla="*/ 1247 w 3093"/>
                <a:gd name="T73" fmla="*/ 1531 h 2497"/>
                <a:gd name="T74" fmla="*/ 2774 w 3093"/>
                <a:gd name="T75" fmla="*/ 1236 h 2497"/>
                <a:gd name="T76" fmla="*/ 2070 w 3093"/>
                <a:gd name="T77" fmla="*/ 1198 h 2497"/>
                <a:gd name="T78" fmla="*/ 1158 w 3093"/>
                <a:gd name="T79" fmla="*/ 1189 h 2497"/>
                <a:gd name="T80" fmla="*/ 1250 w 3093"/>
                <a:gd name="T81" fmla="*/ 1715 h 2497"/>
                <a:gd name="T82" fmla="*/ 2177 w 3093"/>
                <a:gd name="T83" fmla="*/ 1706 h 2497"/>
                <a:gd name="T84" fmla="*/ 2713 w 3093"/>
                <a:gd name="T85" fmla="*/ 1455 h 2497"/>
                <a:gd name="T86" fmla="*/ 1699 w 3093"/>
                <a:gd name="T87" fmla="*/ 1475 h 2497"/>
                <a:gd name="T88" fmla="*/ 2575 w 3093"/>
                <a:gd name="T89" fmla="*/ 1475 h 2497"/>
                <a:gd name="T90" fmla="*/ 1319 w 3093"/>
                <a:gd name="T91" fmla="*/ 1358 h 2497"/>
                <a:gd name="T92" fmla="*/ 2106 w 3093"/>
                <a:gd name="T93" fmla="*/ 1358 h 2497"/>
                <a:gd name="T94" fmla="*/ 2720 w 3093"/>
                <a:gd name="T95" fmla="*/ 1542 h 2497"/>
                <a:gd name="T96" fmla="*/ 1612 w 3093"/>
                <a:gd name="T97" fmla="*/ 1551 h 2497"/>
                <a:gd name="T98" fmla="*/ 2494 w 3093"/>
                <a:gd name="T99" fmla="*/ 1551 h 2497"/>
                <a:gd name="T100" fmla="*/ 2910 w 3093"/>
                <a:gd name="T101" fmla="*/ 2145 h 2497"/>
                <a:gd name="T102" fmla="*/ 2034 w 3093"/>
                <a:gd name="T103" fmla="*/ 2193 h 2497"/>
                <a:gd name="T104" fmla="*/ 1122 w 3093"/>
                <a:gd name="T105" fmla="*/ 2047 h 2497"/>
                <a:gd name="T106" fmla="*/ 2630 w 3093"/>
                <a:gd name="T107" fmla="*/ 2046 h 2497"/>
                <a:gd name="T108" fmla="*/ 1525 w 3093"/>
                <a:gd name="T109" fmla="*/ 2046 h 2497"/>
                <a:gd name="T110" fmla="*/ 1137 w 3093"/>
                <a:gd name="T111" fmla="*/ 2241 h 2497"/>
                <a:gd name="T112" fmla="*/ 2157 w 3093"/>
                <a:gd name="T113" fmla="*/ 2289 h 2497"/>
                <a:gd name="T114" fmla="*/ 1122 w 3093"/>
                <a:gd name="T115" fmla="*/ 2288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3" h="2497">
                  <a:moveTo>
                    <a:pt x="1040" y="2478"/>
                  </a:moveTo>
                  <a:lnTo>
                    <a:pt x="1044" y="2450"/>
                  </a:lnTo>
                  <a:lnTo>
                    <a:pt x="1048" y="2421"/>
                  </a:lnTo>
                  <a:lnTo>
                    <a:pt x="1052" y="2393"/>
                  </a:lnTo>
                  <a:lnTo>
                    <a:pt x="1057" y="2365"/>
                  </a:lnTo>
                  <a:lnTo>
                    <a:pt x="2981" y="2366"/>
                  </a:lnTo>
                  <a:lnTo>
                    <a:pt x="2982" y="2316"/>
                  </a:lnTo>
                  <a:lnTo>
                    <a:pt x="2982" y="2262"/>
                  </a:lnTo>
                  <a:lnTo>
                    <a:pt x="2982" y="2208"/>
                  </a:lnTo>
                  <a:lnTo>
                    <a:pt x="2982" y="2153"/>
                  </a:lnTo>
                  <a:lnTo>
                    <a:pt x="2984" y="2098"/>
                  </a:lnTo>
                  <a:lnTo>
                    <a:pt x="2984" y="2045"/>
                  </a:lnTo>
                  <a:lnTo>
                    <a:pt x="2984" y="1995"/>
                  </a:lnTo>
                  <a:lnTo>
                    <a:pt x="2984" y="1948"/>
                  </a:lnTo>
                  <a:lnTo>
                    <a:pt x="1067" y="1949"/>
                  </a:lnTo>
                  <a:lnTo>
                    <a:pt x="1062" y="1921"/>
                  </a:lnTo>
                  <a:lnTo>
                    <a:pt x="1058" y="1892"/>
                  </a:lnTo>
                  <a:lnTo>
                    <a:pt x="1055" y="1864"/>
                  </a:lnTo>
                  <a:lnTo>
                    <a:pt x="1049" y="1835"/>
                  </a:lnTo>
                  <a:lnTo>
                    <a:pt x="1176" y="1835"/>
                  </a:lnTo>
                  <a:lnTo>
                    <a:pt x="1302" y="1836"/>
                  </a:lnTo>
                  <a:lnTo>
                    <a:pt x="1429" y="1837"/>
                  </a:lnTo>
                  <a:lnTo>
                    <a:pt x="1557" y="1839"/>
                  </a:lnTo>
                  <a:lnTo>
                    <a:pt x="1686" y="1840"/>
                  </a:lnTo>
                  <a:lnTo>
                    <a:pt x="1815" y="1842"/>
                  </a:lnTo>
                  <a:lnTo>
                    <a:pt x="1944" y="1843"/>
                  </a:lnTo>
                  <a:lnTo>
                    <a:pt x="2074" y="1845"/>
                  </a:lnTo>
                  <a:lnTo>
                    <a:pt x="2203" y="1846"/>
                  </a:lnTo>
                  <a:lnTo>
                    <a:pt x="2333" y="1846"/>
                  </a:lnTo>
                  <a:lnTo>
                    <a:pt x="2461" y="1846"/>
                  </a:lnTo>
                  <a:lnTo>
                    <a:pt x="2589" y="1845"/>
                  </a:lnTo>
                  <a:lnTo>
                    <a:pt x="2716" y="1844"/>
                  </a:lnTo>
                  <a:lnTo>
                    <a:pt x="2844" y="1841"/>
                  </a:lnTo>
                  <a:lnTo>
                    <a:pt x="2969" y="1837"/>
                  </a:lnTo>
                  <a:lnTo>
                    <a:pt x="3093" y="1832"/>
                  </a:lnTo>
                  <a:lnTo>
                    <a:pt x="3093" y="1914"/>
                  </a:lnTo>
                  <a:lnTo>
                    <a:pt x="3092" y="1996"/>
                  </a:lnTo>
                  <a:lnTo>
                    <a:pt x="3092" y="2078"/>
                  </a:lnTo>
                  <a:lnTo>
                    <a:pt x="3092" y="2160"/>
                  </a:lnTo>
                  <a:lnTo>
                    <a:pt x="3091" y="2244"/>
                  </a:lnTo>
                  <a:lnTo>
                    <a:pt x="3091" y="2327"/>
                  </a:lnTo>
                  <a:lnTo>
                    <a:pt x="3091" y="2412"/>
                  </a:lnTo>
                  <a:lnTo>
                    <a:pt x="3090" y="2497"/>
                  </a:lnTo>
                  <a:lnTo>
                    <a:pt x="2978" y="2496"/>
                  </a:lnTo>
                  <a:lnTo>
                    <a:pt x="2860" y="2495"/>
                  </a:lnTo>
                  <a:lnTo>
                    <a:pt x="2738" y="2494"/>
                  </a:lnTo>
                  <a:lnTo>
                    <a:pt x="2612" y="2492"/>
                  </a:lnTo>
                  <a:lnTo>
                    <a:pt x="2482" y="2491"/>
                  </a:lnTo>
                  <a:lnTo>
                    <a:pt x="2350" y="2490"/>
                  </a:lnTo>
                  <a:lnTo>
                    <a:pt x="2216" y="2488"/>
                  </a:lnTo>
                  <a:lnTo>
                    <a:pt x="2081" y="2487"/>
                  </a:lnTo>
                  <a:lnTo>
                    <a:pt x="1946" y="2485"/>
                  </a:lnTo>
                  <a:lnTo>
                    <a:pt x="1810" y="2484"/>
                  </a:lnTo>
                  <a:lnTo>
                    <a:pt x="1675" y="2483"/>
                  </a:lnTo>
                  <a:lnTo>
                    <a:pt x="1542" y="2482"/>
                  </a:lnTo>
                  <a:lnTo>
                    <a:pt x="1411" y="2480"/>
                  </a:lnTo>
                  <a:lnTo>
                    <a:pt x="1283" y="2479"/>
                  </a:lnTo>
                  <a:lnTo>
                    <a:pt x="1160" y="2478"/>
                  </a:lnTo>
                  <a:lnTo>
                    <a:pt x="1040" y="2478"/>
                  </a:lnTo>
                  <a:close/>
                  <a:moveTo>
                    <a:pt x="2219" y="1120"/>
                  </a:moveTo>
                  <a:lnTo>
                    <a:pt x="1690" y="1120"/>
                  </a:lnTo>
                  <a:lnTo>
                    <a:pt x="1674" y="1120"/>
                  </a:lnTo>
                  <a:lnTo>
                    <a:pt x="1660" y="1119"/>
                  </a:lnTo>
                  <a:lnTo>
                    <a:pt x="1645" y="1117"/>
                  </a:lnTo>
                  <a:lnTo>
                    <a:pt x="1629" y="1115"/>
                  </a:lnTo>
                  <a:lnTo>
                    <a:pt x="1614" y="1112"/>
                  </a:lnTo>
                  <a:lnTo>
                    <a:pt x="1599" y="1108"/>
                  </a:lnTo>
                  <a:lnTo>
                    <a:pt x="1585" y="1104"/>
                  </a:lnTo>
                  <a:lnTo>
                    <a:pt x="1569" y="1100"/>
                  </a:lnTo>
                  <a:lnTo>
                    <a:pt x="1554" y="1094"/>
                  </a:lnTo>
                  <a:lnTo>
                    <a:pt x="1541" y="1088"/>
                  </a:lnTo>
                  <a:lnTo>
                    <a:pt x="1526" y="1082"/>
                  </a:lnTo>
                  <a:lnTo>
                    <a:pt x="1513" y="1074"/>
                  </a:lnTo>
                  <a:lnTo>
                    <a:pt x="1500" y="1068"/>
                  </a:lnTo>
                  <a:lnTo>
                    <a:pt x="1487" y="1060"/>
                  </a:lnTo>
                  <a:lnTo>
                    <a:pt x="1475" y="1051"/>
                  </a:lnTo>
                  <a:lnTo>
                    <a:pt x="1464" y="1043"/>
                  </a:lnTo>
                  <a:lnTo>
                    <a:pt x="1452" y="1035"/>
                  </a:lnTo>
                  <a:lnTo>
                    <a:pt x="1442" y="1025"/>
                  </a:lnTo>
                  <a:lnTo>
                    <a:pt x="1432" y="1016"/>
                  </a:lnTo>
                  <a:lnTo>
                    <a:pt x="1424" y="1007"/>
                  </a:lnTo>
                  <a:lnTo>
                    <a:pt x="1417" y="996"/>
                  </a:lnTo>
                  <a:lnTo>
                    <a:pt x="1409" y="986"/>
                  </a:lnTo>
                  <a:lnTo>
                    <a:pt x="1403" y="975"/>
                  </a:lnTo>
                  <a:lnTo>
                    <a:pt x="1399" y="965"/>
                  </a:lnTo>
                  <a:lnTo>
                    <a:pt x="1395" y="953"/>
                  </a:lnTo>
                  <a:lnTo>
                    <a:pt x="1393" y="943"/>
                  </a:lnTo>
                  <a:lnTo>
                    <a:pt x="1391" y="931"/>
                  </a:lnTo>
                  <a:lnTo>
                    <a:pt x="1391" y="920"/>
                  </a:lnTo>
                  <a:lnTo>
                    <a:pt x="1392" y="908"/>
                  </a:lnTo>
                  <a:lnTo>
                    <a:pt x="1394" y="897"/>
                  </a:lnTo>
                  <a:lnTo>
                    <a:pt x="1398" y="886"/>
                  </a:lnTo>
                  <a:lnTo>
                    <a:pt x="1403" y="874"/>
                  </a:lnTo>
                  <a:lnTo>
                    <a:pt x="1661" y="379"/>
                  </a:lnTo>
                  <a:lnTo>
                    <a:pt x="2276" y="379"/>
                  </a:lnTo>
                  <a:lnTo>
                    <a:pt x="2506" y="874"/>
                  </a:lnTo>
                  <a:lnTo>
                    <a:pt x="2510" y="886"/>
                  </a:lnTo>
                  <a:lnTo>
                    <a:pt x="2513" y="898"/>
                  </a:lnTo>
                  <a:lnTo>
                    <a:pt x="2515" y="910"/>
                  </a:lnTo>
                  <a:lnTo>
                    <a:pt x="2516" y="921"/>
                  </a:lnTo>
                  <a:lnTo>
                    <a:pt x="2516" y="933"/>
                  </a:lnTo>
                  <a:lnTo>
                    <a:pt x="2514" y="944"/>
                  </a:lnTo>
                  <a:lnTo>
                    <a:pt x="2511" y="954"/>
                  </a:lnTo>
                  <a:lnTo>
                    <a:pt x="2508" y="966"/>
                  </a:lnTo>
                  <a:lnTo>
                    <a:pt x="2503" y="976"/>
                  </a:lnTo>
                  <a:lnTo>
                    <a:pt x="2496" y="987"/>
                  </a:lnTo>
                  <a:lnTo>
                    <a:pt x="2490" y="997"/>
                  </a:lnTo>
                  <a:lnTo>
                    <a:pt x="2482" y="1008"/>
                  </a:lnTo>
                  <a:lnTo>
                    <a:pt x="2473" y="1017"/>
                  </a:lnTo>
                  <a:lnTo>
                    <a:pt x="2464" y="1026"/>
                  </a:lnTo>
                  <a:lnTo>
                    <a:pt x="2454" y="1036"/>
                  </a:lnTo>
                  <a:lnTo>
                    <a:pt x="2443" y="1044"/>
                  </a:lnTo>
                  <a:lnTo>
                    <a:pt x="2432" y="1053"/>
                  </a:lnTo>
                  <a:lnTo>
                    <a:pt x="2420" y="1061"/>
                  </a:lnTo>
                  <a:lnTo>
                    <a:pt x="2408" y="1068"/>
                  </a:lnTo>
                  <a:lnTo>
                    <a:pt x="2394" y="1076"/>
                  </a:lnTo>
                  <a:lnTo>
                    <a:pt x="2381" y="1082"/>
                  </a:lnTo>
                  <a:lnTo>
                    <a:pt x="2367" y="1088"/>
                  </a:lnTo>
                  <a:lnTo>
                    <a:pt x="2352" y="1094"/>
                  </a:lnTo>
                  <a:lnTo>
                    <a:pt x="2339" y="1100"/>
                  </a:lnTo>
                  <a:lnTo>
                    <a:pt x="2324" y="1104"/>
                  </a:lnTo>
                  <a:lnTo>
                    <a:pt x="2309" y="1108"/>
                  </a:lnTo>
                  <a:lnTo>
                    <a:pt x="2294" y="1112"/>
                  </a:lnTo>
                  <a:lnTo>
                    <a:pt x="2279" y="1115"/>
                  </a:lnTo>
                  <a:lnTo>
                    <a:pt x="2264" y="1117"/>
                  </a:lnTo>
                  <a:lnTo>
                    <a:pt x="2249" y="1119"/>
                  </a:lnTo>
                  <a:lnTo>
                    <a:pt x="2233" y="1120"/>
                  </a:lnTo>
                  <a:lnTo>
                    <a:pt x="2219" y="1120"/>
                  </a:lnTo>
                  <a:close/>
                  <a:moveTo>
                    <a:pt x="1749" y="0"/>
                  </a:moveTo>
                  <a:lnTo>
                    <a:pt x="2157" y="0"/>
                  </a:lnTo>
                  <a:lnTo>
                    <a:pt x="2166" y="1"/>
                  </a:lnTo>
                  <a:lnTo>
                    <a:pt x="2174" y="2"/>
                  </a:lnTo>
                  <a:lnTo>
                    <a:pt x="2181" y="5"/>
                  </a:lnTo>
                  <a:lnTo>
                    <a:pt x="2189" y="7"/>
                  </a:lnTo>
                  <a:lnTo>
                    <a:pt x="2196" y="11"/>
                  </a:lnTo>
                  <a:lnTo>
                    <a:pt x="2202" y="14"/>
                  </a:lnTo>
                  <a:lnTo>
                    <a:pt x="2208" y="19"/>
                  </a:lnTo>
                  <a:lnTo>
                    <a:pt x="2215" y="24"/>
                  </a:lnTo>
                  <a:lnTo>
                    <a:pt x="2220" y="30"/>
                  </a:lnTo>
                  <a:lnTo>
                    <a:pt x="2224" y="36"/>
                  </a:lnTo>
                  <a:lnTo>
                    <a:pt x="2228" y="43"/>
                  </a:lnTo>
                  <a:lnTo>
                    <a:pt x="2231" y="50"/>
                  </a:lnTo>
                  <a:lnTo>
                    <a:pt x="2234" y="58"/>
                  </a:lnTo>
                  <a:lnTo>
                    <a:pt x="2237" y="65"/>
                  </a:lnTo>
                  <a:lnTo>
                    <a:pt x="2238" y="73"/>
                  </a:lnTo>
                  <a:lnTo>
                    <a:pt x="2239" y="82"/>
                  </a:lnTo>
                  <a:lnTo>
                    <a:pt x="2239" y="225"/>
                  </a:lnTo>
                  <a:lnTo>
                    <a:pt x="2238" y="233"/>
                  </a:lnTo>
                  <a:lnTo>
                    <a:pt x="2237" y="241"/>
                  </a:lnTo>
                  <a:lnTo>
                    <a:pt x="2234" y="249"/>
                  </a:lnTo>
                  <a:lnTo>
                    <a:pt x="2231" y="256"/>
                  </a:lnTo>
                  <a:lnTo>
                    <a:pt x="2228" y="263"/>
                  </a:lnTo>
                  <a:lnTo>
                    <a:pt x="2224" y="271"/>
                  </a:lnTo>
                  <a:lnTo>
                    <a:pt x="2220" y="276"/>
                  </a:lnTo>
                  <a:lnTo>
                    <a:pt x="2215" y="282"/>
                  </a:lnTo>
                  <a:lnTo>
                    <a:pt x="2208" y="287"/>
                  </a:lnTo>
                  <a:lnTo>
                    <a:pt x="2202" y="293"/>
                  </a:lnTo>
                  <a:lnTo>
                    <a:pt x="2196" y="296"/>
                  </a:lnTo>
                  <a:lnTo>
                    <a:pt x="2189" y="300"/>
                  </a:lnTo>
                  <a:lnTo>
                    <a:pt x="2181" y="302"/>
                  </a:lnTo>
                  <a:lnTo>
                    <a:pt x="2174" y="304"/>
                  </a:lnTo>
                  <a:lnTo>
                    <a:pt x="2166" y="305"/>
                  </a:lnTo>
                  <a:lnTo>
                    <a:pt x="2157" y="306"/>
                  </a:lnTo>
                  <a:lnTo>
                    <a:pt x="1749" y="306"/>
                  </a:lnTo>
                  <a:lnTo>
                    <a:pt x="1741" y="305"/>
                  </a:lnTo>
                  <a:lnTo>
                    <a:pt x="1734" y="304"/>
                  </a:lnTo>
                  <a:lnTo>
                    <a:pt x="1725" y="302"/>
                  </a:lnTo>
                  <a:lnTo>
                    <a:pt x="1718" y="300"/>
                  </a:lnTo>
                  <a:lnTo>
                    <a:pt x="1711" y="296"/>
                  </a:lnTo>
                  <a:lnTo>
                    <a:pt x="1705" y="293"/>
                  </a:lnTo>
                  <a:lnTo>
                    <a:pt x="1698" y="287"/>
                  </a:lnTo>
                  <a:lnTo>
                    <a:pt x="1692" y="282"/>
                  </a:lnTo>
                  <a:lnTo>
                    <a:pt x="1687" y="276"/>
                  </a:lnTo>
                  <a:lnTo>
                    <a:pt x="1683" y="271"/>
                  </a:lnTo>
                  <a:lnTo>
                    <a:pt x="1678" y="263"/>
                  </a:lnTo>
                  <a:lnTo>
                    <a:pt x="1675" y="256"/>
                  </a:lnTo>
                  <a:lnTo>
                    <a:pt x="1672" y="249"/>
                  </a:lnTo>
                  <a:lnTo>
                    <a:pt x="1670" y="241"/>
                  </a:lnTo>
                  <a:lnTo>
                    <a:pt x="1669" y="233"/>
                  </a:lnTo>
                  <a:lnTo>
                    <a:pt x="1669" y="225"/>
                  </a:lnTo>
                  <a:lnTo>
                    <a:pt x="1669" y="82"/>
                  </a:lnTo>
                  <a:lnTo>
                    <a:pt x="1669" y="73"/>
                  </a:lnTo>
                  <a:lnTo>
                    <a:pt x="1670" y="65"/>
                  </a:lnTo>
                  <a:lnTo>
                    <a:pt x="1672" y="58"/>
                  </a:lnTo>
                  <a:lnTo>
                    <a:pt x="1675" y="50"/>
                  </a:lnTo>
                  <a:lnTo>
                    <a:pt x="1678" y="43"/>
                  </a:lnTo>
                  <a:lnTo>
                    <a:pt x="1683" y="36"/>
                  </a:lnTo>
                  <a:lnTo>
                    <a:pt x="1687" y="30"/>
                  </a:lnTo>
                  <a:lnTo>
                    <a:pt x="1692" y="24"/>
                  </a:lnTo>
                  <a:lnTo>
                    <a:pt x="1698" y="19"/>
                  </a:lnTo>
                  <a:lnTo>
                    <a:pt x="1705" y="14"/>
                  </a:lnTo>
                  <a:lnTo>
                    <a:pt x="1711" y="11"/>
                  </a:lnTo>
                  <a:lnTo>
                    <a:pt x="1718" y="7"/>
                  </a:lnTo>
                  <a:lnTo>
                    <a:pt x="1725" y="5"/>
                  </a:lnTo>
                  <a:lnTo>
                    <a:pt x="1734" y="2"/>
                  </a:lnTo>
                  <a:lnTo>
                    <a:pt x="1741" y="1"/>
                  </a:lnTo>
                  <a:lnTo>
                    <a:pt x="1749" y="0"/>
                  </a:lnTo>
                  <a:close/>
                  <a:moveTo>
                    <a:pt x="1326" y="569"/>
                  </a:moveTo>
                  <a:lnTo>
                    <a:pt x="1299" y="564"/>
                  </a:lnTo>
                  <a:lnTo>
                    <a:pt x="1271" y="558"/>
                  </a:lnTo>
                  <a:lnTo>
                    <a:pt x="1242" y="550"/>
                  </a:lnTo>
                  <a:lnTo>
                    <a:pt x="1214" y="545"/>
                  </a:lnTo>
                  <a:lnTo>
                    <a:pt x="538" y="2349"/>
                  </a:lnTo>
                  <a:lnTo>
                    <a:pt x="490" y="2331"/>
                  </a:lnTo>
                  <a:lnTo>
                    <a:pt x="441" y="2313"/>
                  </a:lnTo>
                  <a:lnTo>
                    <a:pt x="390" y="2295"/>
                  </a:lnTo>
                  <a:lnTo>
                    <a:pt x="338" y="2275"/>
                  </a:lnTo>
                  <a:lnTo>
                    <a:pt x="287" y="2256"/>
                  </a:lnTo>
                  <a:lnTo>
                    <a:pt x="238" y="2238"/>
                  </a:lnTo>
                  <a:lnTo>
                    <a:pt x="190" y="2221"/>
                  </a:lnTo>
                  <a:lnTo>
                    <a:pt x="146" y="2204"/>
                  </a:lnTo>
                  <a:lnTo>
                    <a:pt x="822" y="409"/>
                  </a:lnTo>
                  <a:lnTo>
                    <a:pt x="797" y="394"/>
                  </a:lnTo>
                  <a:lnTo>
                    <a:pt x="772" y="380"/>
                  </a:lnTo>
                  <a:lnTo>
                    <a:pt x="746" y="367"/>
                  </a:lnTo>
                  <a:lnTo>
                    <a:pt x="721" y="353"/>
                  </a:lnTo>
                  <a:lnTo>
                    <a:pt x="677" y="470"/>
                  </a:lnTo>
                  <a:lnTo>
                    <a:pt x="633" y="589"/>
                  </a:lnTo>
                  <a:lnTo>
                    <a:pt x="589" y="709"/>
                  </a:lnTo>
                  <a:lnTo>
                    <a:pt x="546" y="829"/>
                  </a:lnTo>
                  <a:lnTo>
                    <a:pt x="502" y="950"/>
                  </a:lnTo>
                  <a:lnTo>
                    <a:pt x="458" y="1072"/>
                  </a:lnTo>
                  <a:lnTo>
                    <a:pt x="414" y="1193"/>
                  </a:lnTo>
                  <a:lnTo>
                    <a:pt x="369" y="1316"/>
                  </a:lnTo>
                  <a:lnTo>
                    <a:pt x="324" y="1437"/>
                  </a:lnTo>
                  <a:lnTo>
                    <a:pt x="280" y="1558"/>
                  </a:lnTo>
                  <a:lnTo>
                    <a:pt x="235" y="1679"/>
                  </a:lnTo>
                  <a:lnTo>
                    <a:pt x="189" y="1798"/>
                  </a:lnTo>
                  <a:lnTo>
                    <a:pt x="143" y="1917"/>
                  </a:lnTo>
                  <a:lnTo>
                    <a:pt x="96" y="2035"/>
                  </a:lnTo>
                  <a:lnTo>
                    <a:pt x="48" y="2151"/>
                  </a:lnTo>
                  <a:lnTo>
                    <a:pt x="0" y="2265"/>
                  </a:lnTo>
                  <a:lnTo>
                    <a:pt x="76" y="2294"/>
                  </a:lnTo>
                  <a:lnTo>
                    <a:pt x="152" y="2323"/>
                  </a:lnTo>
                  <a:lnTo>
                    <a:pt x="229" y="2351"/>
                  </a:lnTo>
                  <a:lnTo>
                    <a:pt x="307" y="2379"/>
                  </a:lnTo>
                  <a:lnTo>
                    <a:pt x="385" y="2408"/>
                  </a:lnTo>
                  <a:lnTo>
                    <a:pt x="463" y="2438"/>
                  </a:lnTo>
                  <a:lnTo>
                    <a:pt x="542" y="2467"/>
                  </a:lnTo>
                  <a:lnTo>
                    <a:pt x="622" y="2497"/>
                  </a:lnTo>
                  <a:lnTo>
                    <a:pt x="660" y="2391"/>
                  </a:lnTo>
                  <a:lnTo>
                    <a:pt x="701" y="2281"/>
                  </a:lnTo>
                  <a:lnTo>
                    <a:pt x="743" y="2165"/>
                  </a:lnTo>
                  <a:lnTo>
                    <a:pt x="787" y="2047"/>
                  </a:lnTo>
                  <a:lnTo>
                    <a:pt x="830" y="1925"/>
                  </a:lnTo>
                  <a:lnTo>
                    <a:pt x="875" y="1801"/>
                  </a:lnTo>
                  <a:lnTo>
                    <a:pt x="921" y="1675"/>
                  </a:lnTo>
                  <a:lnTo>
                    <a:pt x="968" y="1547"/>
                  </a:lnTo>
                  <a:lnTo>
                    <a:pt x="1014" y="1420"/>
                  </a:lnTo>
                  <a:lnTo>
                    <a:pt x="1060" y="1293"/>
                  </a:lnTo>
                  <a:lnTo>
                    <a:pt x="1107" y="1166"/>
                  </a:lnTo>
                  <a:lnTo>
                    <a:pt x="1153" y="1041"/>
                  </a:lnTo>
                  <a:lnTo>
                    <a:pt x="1198" y="918"/>
                  </a:lnTo>
                  <a:lnTo>
                    <a:pt x="1241" y="798"/>
                  </a:lnTo>
                  <a:lnTo>
                    <a:pt x="1284" y="682"/>
                  </a:lnTo>
                  <a:lnTo>
                    <a:pt x="1326" y="569"/>
                  </a:lnTo>
                  <a:close/>
                  <a:moveTo>
                    <a:pt x="1018" y="546"/>
                  </a:moveTo>
                  <a:lnTo>
                    <a:pt x="1006" y="546"/>
                  </a:lnTo>
                  <a:lnTo>
                    <a:pt x="993" y="545"/>
                  </a:lnTo>
                  <a:lnTo>
                    <a:pt x="981" y="543"/>
                  </a:lnTo>
                  <a:lnTo>
                    <a:pt x="968" y="543"/>
                  </a:lnTo>
                  <a:lnTo>
                    <a:pt x="346" y="2200"/>
                  </a:lnTo>
                  <a:lnTo>
                    <a:pt x="396" y="2203"/>
                  </a:lnTo>
                  <a:lnTo>
                    <a:pt x="422" y="2133"/>
                  </a:lnTo>
                  <a:lnTo>
                    <a:pt x="454" y="2051"/>
                  </a:lnTo>
                  <a:lnTo>
                    <a:pt x="488" y="1959"/>
                  </a:lnTo>
                  <a:lnTo>
                    <a:pt x="526" y="1857"/>
                  </a:lnTo>
                  <a:lnTo>
                    <a:pt x="566" y="1749"/>
                  </a:lnTo>
                  <a:lnTo>
                    <a:pt x="610" y="1634"/>
                  </a:lnTo>
                  <a:lnTo>
                    <a:pt x="654" y="1516"/>
                  </a:lnTo>
                  <a:lnTo>
                    <a:pt x="699" y="1396"/>
                  </a:lnTo>
                  <a:lnTo>
                    <a:pt x="745" y="1275"/>
                  </a:lnTo>
                  <a:lnTo>
                    <a:pt x="790" y="1155"/>
                  </a:lnTo>
                  <a:lnTo>
                    <a:pt x="833" y="1037"/>
                  </a:lnTo>
                  <a:lnTo>
                    <a:pt x="876" y="923"/>
                  </a:lnTo>
                  <a:lnTo>
                    <a:pt x="917" y="817"/>
                  </a:lnTo>
                  <a:lnTo>
                    <a:pt x="954" y="716"/>
                  </a:lnTo>
                  <a:lnTo>
                    <a:pt x="988" y="627"/>
                  </a:lnTo>
                  <a:lnTo>
                    <a:pt x="1018" y="546"/>
                  </a:lnTo>
                  <a:close/>
                  <a:moveTo>
                    <a:pt x="884" y="491"/>
                  </a:moveTo>
                  <a:lnTo>
                    <a:pt x="893" y="498"/>
                  </a:lnTo>
                  <a:lnTo>
                    <a:pt x="903" y="506"/>
                  </a:lnTo>
                  <a:lnTo>
                    <a:pt x="913" y="513"/>
                  </a:lnTo>
                  <a:lnTo>
                    <a:pt x="922" y="521"/>
                  </a:lnTo>
                  <a:lnTo>
                    <a:pt x="300" y="2177"/>
                  </a:lnTo>
                  <a:lnTo>
                    <a:pt x="261" y="2146"/>
                  </a:lnTo>
                  <a:lnTo>
                    <a:pt x="287" y="2077"/>
                  </a:lnTo>
                  <a:lnTo>
                    <a:pt x="318" y="1995"/>
                  </a:lnTo>
                  <a:lnTo>
                    <a:pt x="353" y="1902"/>
                  </a:lnTo>
                  <a:lnTo>
                    <a:pt x="391" y="1801"/>
                  </a:lnTo>
                  <a:lnTo>
                    <a:pt x="432" y="1692"/>
                  </a:lnTo>
                  <a:lnTo>
                    <a:pt x="475" y="1578"/>
                  </a:lnTo>
                  <a:lnTo>
                    <a:pt x="518" y="1460"/>
                  </a:lnTo>
                  <a:lnTo>
                    <a:pt x="564" y="1340"/>
                  </a:lnTo>
                  <a:lnTo>
                    <a:pt x="609" y="1219"/>
                  </a:lnTo>
                  <a:lnTo>
                    <a:pt x="655" y="1098"/>
                  </a:lnTo>
                  <a:lnTo>
                    <a:pt x="699" y="981"/>
                  </a:lnTo>
                  <a:lnTo>
                    <a:pt x="742" y="868"/>
                  </a:lnTo>
                  <a:lnTo>
                    <a:pt x="782" y="760"/>
                  </a:lnTo>
                  <a:lnTo>
                    <a:pt x="819" y="660"/>
                  </a:lnTo>
                  <a:lnTo>
                    <a:pt x="853" y="570"/>
                  </a:lnTo>
                  <a:lnTo>
                    <a:pt x="884" y="491"/>
                  </a:lnTo>
                  <a:close/>
                  <a:moveTo>
                    <a:pt x="1110" y="576"/>
                  </a:moveTo>
                  <a:lnTo>
                    <a:pt x="1097" y="576"/>
                  </a:lnTo>
                  <a:lnTo>
                    <a:pt x="1085" y="574"/>
                  </a:lnTo>
                  <a:lnTo>
                    <a:pt x="1072" y="572"/>
                  </a:lnTo>
                  <a:lnTo>
                    <a:pt x="1060" y="572"/>
                  </a:lnTo>
                  <a:lnTo>
                    <a:pt x="438" y="2229"/>
                  </a:lnTo>
                  <a:lnTo>
                    <a:pt x="488" y="2232"/>
                  </a:lnTo>
                  <a:lnTo>
                    <a:pt x="514" y="2162"/>
                  </a:lnTo>
                  <a:lnTo>
                    <a:pt x="546" y="2080"/>
                  </a:lnTo>
                  <a:lnTo>
                    <a:pt x="580" y="1988"/>
                  </a:lnTo>
                  <a:lnTo>
                    <a:pt x="618" y="1887"/>
                  </a:lnTo>
                  <a:lnTo>
                    <a:pt x="658" y="1778"/>
                  </a:lnTo>
                  <a:lnTo>
                    <a:pt x="702" y="1663"/>
                  </a:lnTo>
                  <a:lnTo>
                    <a:pt x="746" y="1545"/>
                  </a:lnTo>
                  <a:lnTo>
                    <a:pt x="791" y="1425"/>
                  </a:lnTo>
                  <a:lnTo>
                    <a:pt x="837" y="1303"/>
                  </a:lnTo>
                  <a:lnTo>
                    <a:pt x="881" y="1183"/>
                  </a:lnTo>
                  <a:lnTo>
                    <a:pt x="926" y="1066"/>
                  </a:lnTo>
                  <a:lnTo>
                    <a:pt x="968" y="952"/>
                  </a:lnTo>
                  <a:lnTo>
                    <a:pt x="1009" y="846"/>
                  </a:lnTo>
                  <a:lnTo>
                    <a:pt x="1046" y="746"/>
                  </a:lnTo>
                  <a:lnTo>
                    <a:pt x="1080" y="655"/>
                  </a:lnTo>
                  <a:lnTo>
                    <a:pt x="1110" y="576"/>
                  </a:lnTo>
                  <a:close/>
                  <a:moveTo>
                    <a:pt x="2788" y="1702"/>
                  </a:moveTo>
                  <a:lnTo>
                    <a:pt x="2785" y="1679"/>
                  </a:lnTo>
                  <a:lnTo>
                    <a:pt x="2782" y="1657"/>
                  </a:lnTo>
                  <a:lnTo>
                    <a:pt x="2779" y="1634"/>
                  </a:lnTo>
                  <a:lnTo>
                    <a:pt x="2775" y="1611"/>
                  </a:lnTo>
                  <a:lnTo>
                    <a:pt x="1247" y="1612"/>
                  </a:lnTo>
                  <a:lnTo>
                    <a:pt x="1247" y="1572"/>
                  </a:lnTo>
                  <a:lnTo>
                    <a:pt x="1247" y="1531"/>
                  </a:lnTo>
                  <a:lnTo>
                    <a:pt x="1246" y="1487"/>
                  </a:lnTo>
                  <a:lnTo>
                    <a:pt x="1246" y="1443"/>
                  </a:lnTo>
                  <a:lnTo>
                    <a:pt x="1246" y="1400"/>
                  </a:lnTo>
                  <a:lnTo>
                    <a:pt x="1246" y="1358"/>
                  </a:lnTo>
                  <a:lnTo>
                    <a:pt x="1246" y="1318"/>
                  </a:lnTo>
                  <a:lnTo>
                    <a:pt x="1245" y="1280"/>
                  </a:lnTo>
                  <a:lnTo>
                    <a:pt x="2768" y="1281"/>
                  </a:lnTo>
                  <a:lnTo>
                    <a:pt x="2771" y="1259"/>
                  </a:lnTo>
                  <a:lnTo>
                    <a:pt x="2774" y="1236"/>
                  </a:lnTo>
                  <a:lnTo>
                    <a:pt x="2777" y="1213"/>
                  </a:lnTo>
                  <a:lnTo>
                    <a:pt x="2780" y="1191"/>
                  </a:lnTo>
                  <a:lnTo>
                    <a:pt x="2681" y="1191"/>
                  </a:lnTo>
                  <a:lnTo>
                    <a:pt x="2581" y="1191"/>
                  </a:lnTo>
                  <a:lnTo>
                    <a:pt x="2480" y="1192"/>
                  </a:lnTo>
                  <a:lnTo>
                    <a:pt x="2377" y="1193"/>
                  </a:lnTo>
                  <a:lnTo>
                    <a:pt x="2275" y="1194"/>
                  </a:lnTo>
                  <a:lnTo>
                    <a:pt x="2173" y="1197"/>
                  </a:lnTo>
                  <a:lnTo>
                    <a:pt x="2070" y="1198"/>
                  </a:lnTo>
                  <a:lnTo>
                    <a:pt x="1967" y="1199"/>
                  </a:lnTo>
                  <a:lnTo>
                    <a:pt x="1864" y="1199"/>
                  </a:lnTo>
                  <a:lnTo>
                    <a:pt x="1762" y="1200"/>
                  </a:lnTo>
                  <a:lnTo>
                    <a:pt x="1660" y="1200"/>
                  </a:lnTo>
                  <a:lnTo>
                    <a:pt x="1559" y="1199"/>
                  </a:lnTo>
                  <a:lnTo>
                    <a:pt x="1457" y="1198"/>
                  </a:lnTo>
                  <a:lnTo>
                    <a:pt x="1356" y="1196"/>
                  </a:lnTo>
                  <a:lnTo>
                    <a:pt x="1257" y="1192"/>
                  </a:lnTo>
                  <a:lnTo>
                    <a:pt x="1158" y="1189"/>
                  </a:lnTo>
                  <a:lnTo>
                    <a:pt x="1159" y="1254"/>
                  </a:lnTo>
                  <a:lnTo>
                    <a:pt x="1159" y="1319"/>
                  </a:lnTo>
                  <a:lnTo>
                    <a:pt x="1159" y="1383"/>
                  </a:lnTo>
                  <a:lnTo>
                    <a:pt x="1159" y="1449"/>
                  </a:lnTo>
                  <a:lnTo>
                    <a:pt x="1160" y="1515"/>
                  </a:lnTo>
                  <a:lnTo>
                    <a:pt x="1160" y="1582"/>
                  </a:lnTo>
                  <a:lnTo>
                    <a:pt x="1160" y="1649"/>
                  </a:lnTo>
                  <a:lnTo>
                    <a:pt x="1160" y="1716"/>
                  </a:lnTo>
                  <a:lnTo>
                    <a:pt x="1250" y="1715"/>
                  </a:lnTo>
                  <a:lnTo>
                    <a:pt x="1343" y="1714"/>
                  </a:lnTo>
                  <a:lnTo>
                    <a:pt x="1441" y="1713"/>
                  </a:lnTo>
                  <a:lnTo>
                    <a:pt x="1541" y="1712"/>
                  </a:lnTo>
                  <a:lnTo>
                    <a:pt x="1643" y="1711"/>
                  </a:lnTo>
                  <a:lnTo>
                    <a:pt x="1748" y="1710"/>
                  </a:lnTo>
                  <a:lnTo>
                    <a:pt x="1855" y="1709"/>
                  </a:lnTo>
                  <a:lnTo>
                    <a:pt x="1962" y="1708"/>
                  </a:lnTo>
                  <a:lnTo>
                    <a:pt x="2070" y="1707"/>
                  </a:lnTo>
                  <a:lnTo>
                    <a:pt x="2177" y="1706"/>
                  </a:lnTo>
                  <a:lnTo>
                    <a:pt x="2285" y="1705"/>
                  </a:lnTo>
                  <a:lnTo>
                    <a:pt x="2390" y="1704"/>
                  </a:lnTo>
                  <a:lnTo>
                    <a:pt x="2493" y="1703"/>
                  </a:lnTo>
                  <a:lnTo>
                    <a:pt x="2595" y="1703"/>
                  </a:lnTo>
                  <a:lnTo>
                    <a:pt x="2694" y="1702"/>
                  </a:lnTo>
                  <a:lnTo>
                    <a:pt x="2788" y="1702"/>
                  </a:lnTo>
                  <a:close/>
                  <a:moveTo>
                    <a:pt x="2719" y="1475"/>
                  </a:moveTo>
                  <a:lnTo>
                    <a:pt x="2715" y="1466"/>
                  </a:lnTo>
                  <a:lnTo>
                    <a:pt x="2713" y="1455"/>
                  </a:lnTo>
                  <a:lnTo>
                    <a:pt x="2710" y="1446"/>
                  </a:lnTo>
                  <a:lnTo>
                    <a:pt x="2707" y="1437"/>
                  </a:lnTo>
                  <a:lnTo>
                    <a:pt x="1303" y="1438"/>
                  </a:lnTo>
                  <a:lnTo>
                    <a:pt x="1314" y="1475"/>
                  </a:lnTo>
                  <a:lnTo>
                    <a:pt x="1374" y="1475"/>
                  </a:lnTo>
                  <a:lnTo>
                    <a:pt x="1444" y="1475"/>
                  </a:lnTo>
                  <a:lnTo>
                    <a:pt x="1522" y="1475"/>
                  </a:lnTo>
                  <a:lnTo>
                    <a:pt x="1608" y="1475"/>
                  </a:lnTo>
                  <a:lnTo>
                    <a:pt x="1699" y="1475"/>
                  </a:lnTo>
                  <a:lnTo>
                    <a:pt x="1796" y="1475"/>
                  </a:lnTo>
                  <a:lnTo>
                    <a:pt x="1897" y="1475"/>
                  </a:lnTo>
                  <a:lnTo>
                    <a:pt x="1999" y="1475"/>
                  </a:lnTo>
                  <a:lnTo>
                    <a:pt x="2102" y="1475"/>
                  </a:lnTo>
                  <a:lnTo>
                    <a:pt x="2203" y="1475"/>
                  </a:lnTo>
                  <a:lnTo>
                    <a:pt x="2303" y="1475"/>
                  </a:lnTo>
                  <a:lnTo>
                    <a:pt x="2399" y="1475"/>
                  </a:lnTo>
                  <a:lnTo>
                    <a:pt x="2490" y="1475"/>
                  </a:lnTo>
                  <a:lnTo>
                    <a:pt x="2575" y="1475"/>
                  </a:lnTo>
                  <a:lnTo>
                    <a:pt x="2651" y="1475"/>
                  </a:lnTo>
                  <a:lnTo>
                    <a:pt x="2719" y="1475"/>
                  </a:lnTo>
                  <a:close/>
                  <a:moveTo>
                    <a:pt x="2723" y="1359"/>
                  </a:moveTo>
                  <a:lnTo>
                    <a:pt x="2720" y="1369"/>
                  </a:lnTo>
                  <a:lnTo>
                    <a:pt x="2716" y="1378"/>
                  </a:lnTo>
                  <a:lnTo>
                    <a:pt x="2714" y="1388"/>
                  </a:lnTo>
                  <a:lnTo>
                    <a:pt x="2711" y="1397"/>
                  </a:lnTo>
                  <a:lnTo>
                    <a:pt x="1307" y="1396"/>
                  </a:lnTo>
                  <a:lnTo>
                    <a:pt x="1319" y="1358"/>
                  </a:lnTo>
                  <a:lnTo>
                    <a:pt x="1378" y="1358"/>
                  </a:lnTo>
                  <a:lnTo>
                    <a:pt x="1448" y="1358"/>
                  </a:lnTo>
                  <a:lnTo>
                    <a:pt x="1526" y="1358"/>
                  </a:lnTo>
                  <a:lnTo>
                    <a:pt x="1612" y="1358"/>
                  </a:lnTo>
                  <a:lnTo>
                    <a:pt x="1704" y="1358"/>
                  </a:lnTo>
                  <a:lnTo>
                    <a:pt x="1801" y="1358"/>
                  </a:lnTo>
                  <a:lnTo>
                    <a:pt x="1901" y="1358"/>
                  </a:lnTo>
                  <a:lnTo>
                    <a:pt x="2003" y="1358"/>
                  </a:lnTo>
                  <a:lnTo>
                    <a:pt x="2106" y="1358"/>
                  </a:lnTo>
                  <a:lnTo>
                    <a:pt x="2207" y="1359"/>
                  </a:lnTo>
                  <a:lnTo>
                    <a:pt x="2308" y="1359"/>
                  </a:lnTo>
                  <a:lnTo>
                    <a:pt x="2403" y="1359"/>
                  </a:lnTo>
                  <a:lnTo>
                    <a:pt x="2494" y="1359"/>
                  </a:lnTo>
                  <a:lnTo>
                    <a:pt x="2579" y="1359"/>
                  </a:lnTo>
                  <a:lnTo>
                    <a:pt x="2655" y="1359"/>
                  </a:lnTo>
                  <a:lnTo>
                    <a:pt x="2723" y="1359"/>
                  </a:lnTo>
                  <a:close/>
                  <a:moveTo>
                    <a:pt x="2723" y="1551"/>
                  </a:moveTo>
                  <a:lnTo>
                    <a:pt x="2720" y="1542"/>
                  </a:lnTo>
                  <a:lnTo>
                    <a:pt x="2716" y="1533"/>
                  </a:lnTo>
                  <a:lnTo>
                    <a:pt x="2714" y="1523"/>
                  </a:lnTo>
                  <a:lnTo>
                    <a:pt x="2711" y="1514"/>
                  </a:lnTo>
                  <a:lnTo>
                    <a:pt x="1307" y="1514"/>
                  </a:lnTo>
                  <a:lnTo>
                    <a:pt x="1319" y="1551"/>
                  </a:lnTo>
                  <a:lnTo>
                    <a:pt x="1378" y="1551"/>
                  </a:lnTo>
                  <a:lnTo>
                    <a:pt x="1448" y="1551"/>
                  </a:lnTo>
                  <a:lnTo>
                    <a:pt x="1526" y="1551"/>
                  </a:lnTo>
                  <a:lnTo>
                    <a:pt x="1612" y="1551"/>
                  </a:lnTo>
                  <a:lnTo>
                    <a:pt x="1704" y="1551"/>
                  </a:lnTo>
                  <a:lnTo>
                    <a:pt x="1801" y="1551"/>
                  </a:lnTo>
                  <a:lnTo>
                    <a:pt x="1901" y="1551"/>
                  </a:lnTo>
                  <a:lnTo>
                    <a:pt x="2003" y="1551"/>
                  </a:lnTo>
                  <a:lnTo>
                    <a:pt x="2106" y="1551"/>
                  </a:lnTo>
                  <a:lnTo>
                    <a:pt x="2207" y="1551"/>
                  </a:lnTo>
                  <a:lnTo>
                    <a:pt x="2308" y="1551"/>
                  </a:lnTo>
                  <a:lnTo>
                    <a:pt x="2403" y="1551"/>
                  </a:lnTo>
                  <a:lnTo>
                    <a:pt x="2494" y="1551"/>
                  </a:lnTo>
                  <a:lnTo>
                    <a:pt x="2579" y="1551"/>
                  </a:lnTo>
                  <a:lnTo>
                    <a:pt x="2655" y="1551"/>
                  </a:lnTo>
                  <a:lnTo>
                    <a:pt x="2723" y="1551"/>
                  </a:lnTo>
                  <a:close/>
                  <a:moveTo>
                    <a:pt x="1128" y="2192"/>
                  </a:moveTo>
                  <a:lnTo>
                    <a:pt x="1132" y="2181"/>
                  </a:lnTo>
                  <a:lnTo>
                    <a:pt x="1135" y="2168"/>
                  </a:lnTo>
                  <a:lnTo>
                    <a:pt x="1138" y="2157"/>
                  </a:lnTo>
                  <a:lnTo>
                    <a:pt x="1142" y="2145"/>
                  </a:lnTo>
                  <a:lnTo>
                    <a:pt x="2910" y="2145"/>
                  </a:lnTo>
                  <a:lnTo>
                    <a:pt x="2896" y="2193"/>
                  </a:lnTo>
                  <a:lnTo>
                    <a:pt x="2822" y="2193"/>
                  </a:lnTo>
                  <a:lnTo>
                    <a:pt x="2734" y="2193"/>
                  </a:lnTo>
                  <a:lnTo>
                    <a:pt x="2635" y="2193"/>
                  </a:lnTo>
                  <a:lnTo>
                    <a:pt x="2527" y="2193"/>
                  </a:lnTo>
                  <a:lnTo>
                    <a:pt x="2411" y="2193"/>
                  </a:lnTo>
                  <a:lnTo>
                    <a:pt x="2289" y="2193"/>
                  </a:lnTo>
                  <a:lnTo>
                    <a:pt x="2163" y="2193"/>
                  </a:lnTo>
                  <a:lnTo>
                    <a:pt x="2034" y="2193"/>
                  </a:lnTo>
                  <a:lnTo>
                    <a:pt x="1905" y="2193"/>
                  </a:lnTo>
                  <a:lnTo>
                    <a:pt x="1777" y="2193"/>
                  </a:lnTo>
                  <a:lnTo>
                    <a:pt x="1651" y="2193"/>
                  </a:lnTo>
                  <a:lnTo>
                    <a:pt x="1530" y="2193"/>
                  </a:lnTo>
                  <a:lnTo>
                    <a:pt x="1416" y="2192"/>
                  </a:lnTo>
                  <a:lnTo>
                    <a:pt x="1309" y="2192"/>
                  </a:lnTo>
                  <a:lnTo>
                    <a:pt x="1213" y="2192"/>
                  </a:lnTo>
                  <a:lnTo>
                    <a:pt x="1128" y="2192"/>
                  </a:lnTo>
                  <a:close/>
                  <a:moveTo>
                    <a:pt x="1122" y="2047"/>
                  </a:moveTo>
                  <a:lnTo>
                    <a:pt x="1127" y="2059"/>
                  </a:lnTo>
                  <a:lnTo>
                    <a:pt x="1130" y="2070"/>
                  </a:lnTo>
                  <a:lnTo>
                    <a:pt x="1133" y="2083"/>
                  </a:lnTo>
                  <a:lnTo>
                    <a:pt x="1137" y="2094"/>
                  </a:lnTo>
                  <a:lnTo>
                    <a:pt x="2905" y="2094"/>
                  </a:lnTo>
                  <a:lnTo>
                    <a:pt x="2891" y="2046"/>
                  </a:lnTo>
                  <a:lnTo>
                    <a:pt x="2817" y="2046"/>
                  </a:lnTo>
                  <a:lnTo>
                    <a:pt x="2729" y="2046"/>
                  </a:lnTo>
                  <a:lnTo>
                    <a:pt x="2630" y="2046"/>
                  </a:lnTo>
                  <a:lnTo>
                    <a:pt x="2521" y="2046"/>
                  </a:lnTo>
                  <a:lnTo>
                    <a:pt x="2406" y="2046"/>
                  </a:lnTo>
                  <a:lnTo>
                    <a:pt x="2284" y="2046"/>
                  </a:lnTo>
                  <a:lnTo>
                    <a:pt x="2157" y="2046"/>
                  </a:lnTo>
                  <a:lnTo>
                    <a:pt x="2029" y="2046"/>
                  </a:lnTo>
                  <a:lnTo>
                    <a:pt x="1900" y="2046"/>
                  </a:lnTo>
                  <a:lnTo>
                    <a:pt x="1771" y="2046"/>
                  </a:lnTo>
                  <a:lnTo>
                    <a:pt x="1646" y="2046"/>
                  </a:lnTo>
                  <a:lnTo>
                    <a:pt x="1525" y="2046"/>
                  </a:lnTo>
                  <a:lnTo>
                    <a:pt x="1410" y="2047"/>
                  </a:lnTo>
                  <a:lnTo>
                    <a:pt x="1304" y="2047"/>
                  </a:lnTo>
                  <a:lnTo>
                    <a:pt x="1208" y="2047"/>
                  </a:lnTo>
                  <a:lnTo>
                    <a:pt x="1122" y="2047"/>
                  </a:lnTo>
                  <a:close/>
                  <a:moveTo>
                    <a:pt x="1122" y="2288"/>
                  </a:moveTo>
                  <a:lnTo>
                    <a:pt x="1127" y="2277"/>
                  </a:lnTo>
                  <a:lnTo>
                    <a:pt x="1130" y="2265"/>
                  </a:lnTo>
                  <a:lnTo>
                    <a:pt x="1133" y="2253"/>
                  </a:lnTo>
                  <a:lnTo>
                    <a:pt x="1137" y="2241"/>
                  </a:lnTo>
                  <a:lnTo>
                    <a:pt x="2905" y="2242"/>
                  </a:lnTo>
                  <a:lnTo>
                    <a:pt x="2891" y="2289"/>
                  </a:lnTo>
                  <a:lnTo>
                    <a:pt x="2817" y="2289"/>
                  </a:lnTo>
                  <a:lnTo>
                    <a:pt x="2729" y="2289"/>
                  </a:lnTo>
                  <a:lnTo>
                    <a:pt x="2630" y="2289"/>
                  </a:lnTo>
                  <a:lnTo>
                    <a:pt x="2521" y="2289"/>
                  </a:lnTo>
                  <a:lnTo>
                    <a:pt x="2406" y="2289"/>
                  </a:lnTo>
                  <a:lnTo>
                    <a:pt x="2284" y="2289"/>
                  </a:lnTo>
                  <a:lnTo>
                    <a:pt x="2157" y="2289"/>
                  </a:lnTo>
                  <a:lnTo>
                    <a:pt x="2029" y="2289"/>
                  </a:lnTo>
                  <a:lnTo>
                    <a:pt x="1900" y="2289"/>
                  </a:lnTo>
                  <a:lnTo>
                    <a:pt x="1771" y="2289"/>
                  </a:lnTo>
                  <a:lnTo>
                    <a:pt x="1646" y="2289"/>
                  </a:lnTo>
                  <a:lnTo>
                    <a:pt x="1525" y="2289"/>
                  </a:lnTo>
                  <a:lnTo>
                    <a:pt x="1410" y="2289"/>
                  </a:lnTo>
                  <a:lnTo>
                    <a:pt x="1304" y="2289"/>
                  </a:lnTo>
                  <a:lnTo>
                    <a:pt x="1208" y="2289"/>
                  </a:lnTo>
                  <a:lnTo>
                    <a:pt x="1122" y="22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Rettangolo 65">
            <a:extLst>
              <a:ext uri="{FF2B5EF4-FFF2-40B4-BE49-F238E27FC236}">
                <a16:creationId xmlns:a16="http://schemas.microsoft.com/office/drawing/2014/main" id="{35E3FD9C-0033-4747-AC48-E9764549E160}"/>
              </a:ext>
            </a:extLst>
          </p:cNvPr>
          <p:cNvSpPr/>
          <p:nvPr/>
        </p:nvSpPr>
        <p:spPr>
          <a:xfrm>
            <a:off x="7061849" y="1146775"/>
            <a:ext cx="1442559" cy="25153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i="1" dirty="0" smtClean="0">
                <a:solidFill>
                  <a:srgbClr val="460968"/>
                </a:solidFill>
              </a:rPr>
              <a:t>Сопоставительный анализ показателей</a:t>
            </a:r>
            <a:endParaRPr lang="en-US" sz="1000" b="1" i="1" dirty="0">
              <a:solidFill>
                <a:srgbClr val="460968"/>
              </a:solidFill>
            </a:endParaRPr>
          </a:p>
        </p:txBody>
      </p:sp>
      <p:pic>
        <p:nvPicPr>
          <p:cNvPr id="26" name="Picture 2" descr="Risultati immagini per colored icons png">
            <a:extLst>
              <a:ext uri="{FF2B5EF4-FFF2-40B4-BE49-F238E27FC236}">
                <a16:creationId xmlns:a16="http://schemas.microsoft.com/office/drawing/2014/main" id="{2E35C84C-AAC6-478D-A041-CA24D79B1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347" y="1393250"/>
            <a:ext cx="503729" cy="5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373" y="1510469"/>
            <a:ext cx="3735318" cy="264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850" dirty="0" smtClean="0">
                <a:solidFill>
                  <a:srgbClr val="0070C0"/>
                </a:solidFill>
                <a:latin typeface="+mn-lt"/>
              </a:rPr>
              <a:t>В ходе анализа были рассмотрены следующие направления работы</a:t>
            </a:r>
            <a:r>
              <a:rPr lang="en-US" sz="85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US" sz="85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9" name="Rettangolo con angoli arrotondati 41">
            <a:extLst>
              <a:ext uri="{FF2B5EF4-FFF2-40B4-BE49-F238E27FC236}">
                <a16:creationId xmlns:a16="http://schemas.microsoft.com/office/drawing/2014/main" id="{EE5E5A33-3FDA-49A9-B7DD-7E0450E82FD0}"/>
              </a:ext>
            </a:extLst>
          </p:cNvPr>
          <p:cNvSpPr/>
          <p:nvPr/>
        </p:nvSpPr>
        <p:spPr>
          <a:xfrm>
            <a:off x="579958" y="1823753"/>
            <a:ext cx="2591123" cy="1118729"/>
          </a:xfrm>
          <a:prstGeom prst="roundRect">
            <a:avLst>
              <a:gd name="adj" fmla="val 8559"/>
            </a:avLst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t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Стандартизация терминов и функций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pPr algn="ctr"/>
            <a:r>
              <a:rPr lang="ru-RU" sz="600" dirty="0" smtClean="0">
                <a:solidFill>
                  <a:schemeClr val="bg1"/>
                </a:solidFill>
              </a:rPr>
              <a:t>Поиск </a:t>
            </a:r>
            <a:r>
              <a:rPr lang="ru-RU" sz="600" dirty="0">
                <a:solidFill>
                  <a:schemeClr val="bg1"/>
                </a:solidFill>
              </a:rPr>
              <a:t>всех ссылок на структуры / </a:t>
            </a:r>
            <a:r>
              <a:rPr lang="ru-RU" sz="600" dirty="0" smtClean="0">
                <a:solidFill>
                  <a:schemeClr val="bg1"/>
                </a:solidFill>
              </a:rPr>
              <a:t>направления работы </a:t>
            </a:r>
            <a:r>
              <a:rPr lang="ru-RU" sz="600" dirty="0">
                <a:solidFill>
                  <a:schemeClr val="bg1"/>
                </a:solidFill>
              </a:rPr>
              <a:t>Организации и обобщение </a:t>
            </a:r>
            <a:r>
              <a:rPr lang="ru-RU" sz="600" dirty="0" smtClean="0">
                <a:solidFill>
                  <a:schemeClr val="bg1"/>
                </a:solidFill>
              </a:rPr>
              <a:t>их обозначений </a:t>
            </a:r>
            <a:r>
              <a:rPr lang="ru-RU" sz="600" dirty="0">
                <a:solidFill>
                  <a:schemeClr val="bg1"/>
                </a:solidFill>
              </a:rPr>
              <a:t>с помощью стандартных имен (например, руководитель сектора / руководитель </a:t>
            </a:r>
            <a:r>
              <a:rPr lang="ru-RU" sz="600" dirty="0" smtClean="0">
                <a:solidFill>
                  <a:schemeClr val="bg1"/>
                </a:solidFill>
              </a:rPr>
              <a:t>направления, </a:t>
            </a:r>
            <a:r>
              <a:rPr lang="ru-RU" sz="600" dirty="0">
                <a:solidFill>
                  <a:schemeClr val="bg1"/>
                </a:solidFill>
              </a:rPr>
              <a:t>отвечающий за </a:t>
            </a:r>
            <a:r>
              <a:rPr lang="ru-RU" sz="600" dirty="0" smtClean="0">
                <a:solidFill>
                  <a:schemeClr val="bg1"/>
                </a:solidFill>
              </a:rPr>
              <a:t>...) во избежание необходимости </a:t>
            </a:r>
            <a:r>
              <a:rPr lang="ru-RU" sz="600" dirty="0">
                <a:solidFill>
                  <a:schemeClr val="bg1"/>
                </a:solidFill>
              </a:rPr>
              <a:t>обновлять </a:t>
            </a:r>
            <a:r>
              <a:rPr lang="ru-RU" sz="600" dirty="0" smtClean="0">
                <a:solidFill>
                  <a:schemeClr val="bg1"/>
                </a:solidFill>
              </a:rPr>
              <a:t>ФПП по мере любых организационных изменений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30" name="Rettangolo con angoli arrotondati 42">
            <a:extLst>
              <a:ext uri="{FF2B5EF4-FFF2-40B4-BE49-F238E27FC236}">
                <a16:creationId xmlns:a16="http://schemas.microsoft.com/office/drawing/2014/main" id="{B35A91C0-2F63-480E-A8FE-98D6B9880DFD}"/>
              </a:ext>
            </a:extLst>
          </p:cNvPr>
          <p:cNvSpPr/>
          <p:nvPr/>
        </p:nvSpPr>
        <p:spPr>
          <a:xfrm>
            <a:off x="3285746" y="1886440"/>
            <a:ext cx="2744270" cy="1056042"/>
          </a:xfrm>
          <a:prstGeom prst="roundRect">
            <a:avLst>
              <a:gd name="adj" fmla="val 85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t"/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Рационализация механизмов оперативного контроля, предусмотренных ФПП</a:t>
            </a:r>
            <a:endParaRPr lang="en-US" sz="1000" b="1" dirty="0">
              <a:solidFill>
                <a:schemeClr val="tx2"/>
              </a:solidFill>
            </a:endParaRPr>
          </a:p>
          <a:p>
            <a:pPr algn="ctr"/>
            <a:endParaRPr lang="it-IT" sz="600" dirty="0">
              <a:solidFill>
                <a:schemeClr val="tx2"/>
              </a:solidFill>
            </a:endParaRPr>
          </a:p>
          <a:p>
            <a:pPr algn="ctr"/>
            <a:r>
              <a:rPr lang="ru-RU" sz="600" dirty="0">
                <a:solidFill>
                  <a:schemeClr val="tx2"/>
                </a:solidFill>
              </a:rPr>
              <a:t>Определение </a:t>
            </a:r>
            <a:r>
              <a:rPr lang="ru-RU" sz="600" dirty="0" smtClean="0">
                <a:solidFill>
                  <a:schemeClr val="tx2"/>
                </a:solidFill>
              </a:rPr>
              <a:t>всех механизмов операционного контроля, </a:t>
            </a:r>
            <a:r>
              <a:rPr lang="ru-RU" sz="600" dirty="0">
                <a:solidFill>
                  <a:schemeClr val="tx2"/>
                </a:solidFill>
              </a:rPr>
              <a:t>которые могут быть перенесены из ФПП в </a:t>
            </a:r>
            <a:r>
              <a:rPr lang="ru-RU" sz="600" dirty="0" smtClean="0">
                <a:solidFill>
                  <a:schemeClr val="tx2"/>
                </a:solidFill>
              </a:rPr>
              <a:t>соответствующий операционный регламент (если еще </a:t>
            </a:r>
            <a:r>
              <a:rPr lang="ru-RU" sz="600" dirty="0">
                <a:solidFill>
                  <a:schemeClr val="tx2"/>
                </a:solidFill>
              </a:rPr>
              <a:t>не </a:t>
            </a:r>
            <a:r>
              <a:rPr lang="ru-RU" sz="600" dirty="0" smtClean="0">
                <a:solidFill>
                  <a:schemeClr val="tx2"/>
                </a:solidFill>
              </a:rPr>
              <a:t>предусмотрены) </a:t>
            </a:r>
            <a:r>
              <a:rPr lang="ru-RU" sz="600" dirty="0">
                <a:solidFill>
                  <a:schemeClr val="tx2"/>
                </a:solidFill>
              </a:rPr>
              <a:t>с целью </a:t>
            </a:r>
            <a:r>
              <a:rPr lang="ru-RU" sz="600" dirty="0" smtClean="0">
                <a:solidFill>
                  <a:schemeClr val="tx2"/>
                </a:solidFill>
              </a:rPr>
              <a:t>оптимизации ФПП</a:t>
            </a:r>
            <a:endParaRPr lang="en-US" sz="600" dirty="0">
              <a:solidFill>
                <a:schemeClr val="tx2"/>
              </a:solidFill>
            </a:endParaRPr>
          </a:p>
        </p:txBody>
      </p:sp>
      <p:sp>
        <p:nvSpPr>
          <p:cNvPr id="31" name="Rettangolo con angoli arrotondati 44">
            <a:extLst>
              <a:ext uri="{FF2B5EF4-FFF2-40B4-BE49-F238E27FC236}">
                <a16:creationId xmlns:a16="http://schemas.microsoft.com/office/drawing/2014/main" id="{2531FF57-91BF-428C-B2A0-864474FF48B7}"/>
              </a:ext>
            </a:extLst>
          </p:cNvPr>
          <p:cNvSpPr/>
          <p:nvPr/>
        </p:nvSpPr>
        <p:spPr>
          <a:xfrm>
            <a:off x="564790" y="3060073"/>
            <a:ext cx="1770871" cy="1599909"/>
          </a:xfrm>
          <a:prstGeom prst="roundRect">
            <a:avLst>
              <a:gd name="adj" fmla="val 8559"/>
            </a:avLst>
          </a:prstGeom>
          <a:solidFill>
            <a:srgbClr val="483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t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Учет принципов</a:t>
            </a:r>
            <a:endParaRPr lang="en-US" sz="1050" b="1" dirty="0">
              <a:solidFill>
                <a:schemeClr val="bg1"/>
              </a:solidFill>
            </a:endParaRPr>
          </a:p>
          <a:p>
            <a:pPr algn="ctr"/>
            <a:endParaRPr lang="en-US" sz="750" dirty="0">
              <a:solidFill>
                <a:schemeClr val="bg1"/>
              </a:solidFill>
            </a:endParaRPr>
          </a:p>
          <a:p>
            <a:pPr algn="ctr"/>
            <a:r>
              <a:rPr lang="ru-RU" sz="750" dirty="0" smtClean="0">
                <a:solidFill>
                  <a:schemeClr val="bg1"/>
                </a:solidFill>
              </a:rPr>
              <a:t>Определение </a:t>
            </a:r>
            <a:r>
              <a:rPr lang="ru-RU" sz="750" dirty="0">
                <a:solidFill>
                  <a:schemeClr val="bg1"/>
                </a:solidFill>
              </a:rPr>
              <a:t>принципов высокого уровня, </a:t>
            </a:r>
            <a:r>
              <a:rPr lang="ru-RU" sz="750" dirty="0" smtClean="0">
                <a:solidFill>
                  <a:schemeClr val="bg1"/>
                </a:solidFill>
              </a:rPr>
              <a:t>которые, </a:t>
            </a:r>
            <a:r>
              <a:rPr lang="ru-RU" sz="750" dirty="0">
                <a:solidFill>
                  <a:schemeClr val="bg1"/>
                </a:solidFill>
              </a:rPr>
              <a:t>с точки зрения наиболее эффективной передовой </a:t>
            </a:r>
            <a:r>
              <a:rPr lang="ru-RU" sz="750" dirty="0" smtClean="0">
                <a:solidFill>
                  <a:schemeClr val="bg1"/>
                </a:solidFill>
              </a:rPr>
              <a:t>практики, можно было бы рассмотреть для обеспечения </a:t>
            </a:r>
            <a:r>
              <a:rPr lang="ru-RU" sz="750" dirty="0">
                <a:solidFill>
                  <a:schemeClr val="bg1"/>
                </a:solidFill>
              </a:rPr>
              <a:t>надлежащего функционирования процессов / финансовой деятельности, </a:t>
            </a:r>
            <a:r>
              <a:rPr lang="ru-RU" sz="750" dirty="0" smtClean="0">
                <a:solidFill>
                  <a:schemeClr val="bg1"/>
                </a:solidFill>
              </a:rPr>
              <a:t>зафиксированных в ФПП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33" name="Rettangolo con angoli arrotondati 45">
            <a:extLst>
              <a:ext uri="{FF2B5EF4-FFF2-40B4-BE49-F238E27FC236}">
                <a16:creationId xmlns:a16="http://schemas.microsoft.com/office/drawing/2014/main" id="{613D77F5-8A91-4797-95D5-84A9192F0C2A}"/>
              </a:ext>
            </a:extLst>
          </p:cNvPr>
          <p:cNvSpPr/>
          <p:nvPr/>
        </p:nvSpPr>
        <p:spPr>
          <a:xfrm>
            <a:off x="2411760" y="3003799"/>
            <a:ext cx="2014273" cy="1656184"/>
          </a:xfrm>
          <a:prstGeom prst="roundRect">
            <a:avLst>
              <a:gd name="adj" fmla="val 8559"/>
            </a:avLst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t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Отражение текущих и перспективных организационных процессов и методов работы</a:t>
            </a:r>
            <a:endParaRPr lang="it-IT" sz="750" dirty="0">
              <a:solidFill>
                <a:schemeClr val="bg1"/>
              </a:solidFill>
            </a:endParaRPr>
          </a:p>
          <a:p>
            <a:pPr algn="ctr"/>
            <a:r>
              <a:rPr lang="ru-RU" sz="750" dirty="0" smtClean="0">
                <a:solidFill>
                  <a:schemeClr val="bg1"/>
                </a:solidFill>
              </a:rPr>
              <a:t>Включение процессов, еще не зафиксированных в ФПП</a:t>
            </a:r>
            <a:r>
              <a:rPr lang="en-US" sz="750" dirty="0" smtClean="0">
                <a:solidFill>
                  <a:schemeClr val="bg1"/>
                </a:solidFill>
              </a:rPr>
              <a:t>. </a:t>
            </a:r>
            <a:r>
              <a:rPr lang="ru-RU" sz="750" dirty="0">
                <a:solidFill>
                  <a:schemeClr val="bg1"/>
                </a:solidFill>
              </a:rPr>
              <a:t>В частности, анализ процедур, связанных с этими процессами, и проведение </a:t>
            </a:r>
            <a:r>
              <a:rPr lang="ru-RU" sz="750" dirty="0" smtClean="0">
                <a:solidFill>
                  <a:schemeClr val="bg1"/>
                </a:solidFill>
              </a:rPr>
              <a:t>бесед с профильным руководством </a:t>
            </a:r>
            <a:r>
              <a:rPr lang="ru-RU" sz="750" dirty="0">
                <a:solidFill>
                  <a:schemeClr val="bg1"/>
                </a:solidFill>
              </a:rPr>
              <a:t>для лучшего понимания их </a:t>
            </a:r>
            <a:r>
              <a:rPr lang="ru-RU" sz="750" dirty="0" smtClean="0">
                <a:solidFill>
                  <a:schemeClr val="bg1"/>
                </a:solidFill>
              </a:rPr>
              <a:t>функционирования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34" name="Rettangolo con angoli arrotondati 43">
            <a:extLst>
              <a:ext uri="{FF2B5EF4-FFF2-40B4-BE49-F238E27FC236}">
                <a16:creationId xmlns:a16="http://schemas.microsoft.com/office/drawing/2014/main" id="{696AB052-AB83-4939-A3BF-35FC32FC46A0}"/>
              </a:ext>
            </a:extLst>
          </p:cNvPr>
          <p:cNvSpPr/>
          <p:nvPr/>
        </p:nvSpPr>
        <p:spPr>
          <a:xfrm>
            <a:off x="4473231" y="3060073"/>
            <a:ext cx="1606741" cy="1502905"/>
          </a:xfrm>
          <a:prstGeom prst="roundRect">
            <a:avLst>
              <a:gd name="adj" fmla="val 8559"/>
            </a:avLst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t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Определения</a:t>
            </a:r>
            <a:endParaRPr lang="en-US" sz="1050" b="1" dirty="0">
              <a:solidFill>
                <a:schemeClr val="bg1"/>
              </a:solidFill>
            </a:endParaRPr>
          </a:p>
          <a:p>
            <a:pPr algn="ctr"/>
            <a:endParaRPr lang="it-IT" sz="750" dirty="0">
              <a:solidFill>
                <a:schemeClr val="bg1"/>
              </a:solidFill>
            </a:endParaRPr>
          </a:p>
          <a:p>
            <a:pPr algn="ctr"/>
            <a:r>
              <a:rPr lang="ru-RU" sz="750" dirty="0" smtClean="0">
                <a:solidFill>
                  <a:schemeClr val="bg1"/>
                </a:solidFill>
              </a:rPr>
              <a:t>Обновление раздела «Определения» с учетом предлагаемых</a:t>
            </a:r>
            <a:r>
              <a:rPr lang="en-US" sz="750" dirty="0" smtClean="0">
                <a:solidFill>
                  <a:schemeClr val="bg1"/>
                </a:solidFill>
              </a:rPr>
              <a:t> </a:t>
            </a:r>
            <a:r>
              <a:rPr lang="en-US" sz="750" dirty="0">
                <a:solidFill>
                  <a:schemeClr val="bg1"/>
                </a:solidFill>
              </a:rPr>
              <a:t>/ </a:t>
            </a:r>
            <a:r>
              <a:rPr lang="ru-RU" sz="750" dirty="0" smtClean="0">
                <a:solidFill>
                  <a:schemeClr val="bg1"/>
                </a:solidFill>
              </a:rPr>
              <a:t>внесенных изменений</a:t>
            </a:r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8567" y="1510126"/>
            <a:ext cx="182227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  <a:latin typeface="+mn-lt"/>
              </a:rPr>
              <a:t>Объектом сопоставительного анализа стали 12 спецучреждений ООН и 3 другие международные организации</a:t>
            </a:r>
            <a:endParaRPr lang="en-US" sz="8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150" sz="600" b="1" dirty="0" smtClean="0"/>
              <a:t>(</a:t>
            </a:r>
            <a:r>
              <a:rPr lang="ru-RU" sz="600" b="1" dirty="0" smtClean="0"/>
              <a:t>отдельные примеры</a:t>
            </a:r>
            <a:r>
              <a:rPr lang="en-150" sz="700" b="1" dirty="0" smtClean="0"/>
              <a:t>)</a:t>
            </a:r>
          </a:p>
        </p:txBody>
      </p:sp>
      <p:pic>
        <p:nvPicPr>
          <p:cNvPr id="36" name="Immagine 40">
            <a:extLst>
              <a:ext uri="{FF2B5EF4-FFF2-40B4-BE49-F238E27FC236}">
                <a16:creationId xmlns:a16="http://schemas.microsoft.com/office/drawing/2014/main" id="{08EEB304-C03C-4A45-8279-F418D9FFB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87" y="2514707"/>
            <a:ext cx="821705" cy="427775"/>
          </a:xfrm>
          <a:prstGeom prst="rect">
            <a:avLst/>
          </a:prstGeom>
        </p:spPr>
      </p:pic>
      <p:pic>
        <p:nvPicPr>
          <p:cNvPr id="37" name="Immagine 42">
            <a:extLst>
              <a:ext uri="{FF2B5EF4-FFF2-40B4-BE49-F238E27FC236}">
                <a16:creationId xmlns:a16="http://schemas.microsoft.com/office/drawing/2014/main" id="{2910892F-4AD3-4921-ABA1-B080FBD258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08" y="2370254"/>
            <a:ext cx="686342" cy="683838"/>
          </a:xfrm>
          <a:prstGeom prst="rect">
            <a:avLst/>
          </a:prstGeom>
        </p:spPr>
      </p:pic>
      <p:pic>
        <p:nvPicPr>
          <p:cNvPr id="38" name="Immagine 39">
            <a:extLst>
              <a:ext uri="{FF2B5EF4-FFF2-40B4-BE49-F238E27FC236}">
                <a16:creationId xmlns:a16="http://schemas.microsoft.com/office/drawing/2014/main" id="{9119F2EC-6FE6-4FB7-A726-B0518659B8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40" y="3308828"/>
            <a:ext cx="1137311" cy="584727"/>
          </a:xfrm>
          <a:prstGeom prst="rect">
            <a:avLst/>
          </a:prstGeom>
        </p:spPr>
      </p:pic>
      <p:pic>
        <p:nvPicPr>
          <p:cNvPr id="39" name="Immagine 43">
            <a:extLst>
              <a:ext uri="{FF2B5EF4-FFF2-40B4-BE49-F238E27FC236}">
                <a16:creationId xmlns:a16="http://schemas.microsoft.com/office/drawing/2014/main" id="{038D9C85-7404-4CB7-A909-363CDA34F7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93" y="3372739"/>
            <a:ext cx="655460" cy="487288"/>
          </a:xfrm>
          <a:prstGeom prst="rect">
            <a:avLst/>
          </a:prstGeom>
        </p:spPr>
      </p:pic>
      <p:pic>
        <p:nvPicPr>
          <p:cNvPr id="40" name="Immagine 45">
            <a:extLst>
              <a:ext uri="{FF2B5EF4-FFF2-40B4-BE49-F238E27FC236}">
                <a16:creationId xmlns:a16="http://schemas.microsoft.com/office/drawing/2014/main" id="{BF9BCF07-4FE0-4E63-A02D-EBAD7976FF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52" y="4039849"/>
            <a:ext cx="1176775" cy="4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563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Предлагаемые изменения к ФПП:</a:t>
            </a:r>
            <a:r>
              <a:rPr lang="fr-CH" sz="28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структура</a:t>
            </a:r>
            <a:endParaRPr lang="fr-CH" sz="28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51720"/>
              </p:ext>
            </p:extLst>
          </p:nvPr>
        </p:nvGraphicFramePr>
        <p:xfrm>
          <a:off x="35496" y="799815"/>
          <a:ext cx="4032447" cy="4262069"/>
        </p:xfrm>
        <a:graphic>
          <a:graphicData uri="http://schemas.openxmlformats.org/drawingml/2006/table">
            <a:tbl>
              <a:tblPr/>
              <a:tblGrid>
                <a:gridCol w="762231">
                  <a:extLst>
                    <a:ext uri="{9D8B030D-6E8A-4147-A177-3AD203B41FA5}">
                      <a16:colId xmlns:a16="http://schemas.microsoft.com/office/drawing/2014/main" val="3136351437"/>
                    </a:ext>
                  </a:extLst>
                </a:gridCol>
                <a:gridCol w="3270216">
                  <a:extLst>
                    <a:ext uri="{9D8B030D-6E8A-4147-A177-3AD203B41FA5}">
                      <a16:colId xmlns:a16="http://schemas.microsoft.com/office/drawing/2014/main" val="3508489412"/>
                    </a:ext>
                  </a:extLst>
                </a:gridCol>
              </a:tblGrid>
              <a:tr h="2835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Текущая структура ФПП</a:t>
                      </a:r>
                      <a:endParaRPr lang="en-US" sz="1000" b="1" i="0" u="sng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332742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ОБЩИЕ ПОЛОЖЕНИЯ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37708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И БЮДЖЕТ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628649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СРЕДСТВА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29125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НАЧИСЛЕННЫЕ ВЗНОСЫ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6477"/>
                  </a:ext>
                </a:extLst>
              </a:tr>
              <a:tr h="12748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ПОШЛИНЫ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21149"/>
                  </a:ext>
                </a:extLst>
              </a:tr>
              <a:tr h="147315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ДОБРОВОЛЬНЫЕ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ВЗНОСЫ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ДАРЫ И ПОЖЕРТВОВАНИЯ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96063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РАЗЛИЧНЫЕ ДОХОДЫ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23450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ПОЛУЧЕНИЕ СРЕДСТВ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48278"/>
                  </a:ext>
                </a:extLst>
              </a:tr>
              <a:tr h="136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ХРАНЕНИЕ СРЕДСТВ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377766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ВНУТРЕННИЕ СЧЕТА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41674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БАНКИ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88707"/>
                  </a:ext>
                </a:extLst>
              </a:tr>
              <a:tr h="136199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ИНВЕСТИЦИИ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01066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ИСПОЛЬЗОВАНИЕ СРЕДСТВ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660590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AutoNum type="alphaUcPeriod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АССИГНОВАНИЯ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1814"/>
                  </a:ext>
                </a:extLst>
              </a:tr>
              <a:tr h="176934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ОБЯЗАТЕЛЬСТВА И РАСХОДЫ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6284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ЗАКУПКИ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07415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ИМУЩЕСТВОМ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24369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УЧЕТ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72168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УСТАВ ВНУТРЕННЕГО НАДЗОРА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62233"/>
                  </a:ext>
                </a:extLst>
              </a:tr>
              <a:tr h="1274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ВНЕШНИЙ АУДИТОР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182364"/>
                  </a:ext>
                </a:extLst>
              </a:tr>
              <a:tr h="227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НЕЗАВИСИМЫЙ КОНСУЛЬТАТИВНЫЙ КОМИТЕТ ПО НАДЗОРУ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64842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</a:t>
                      </a:r>
                    </a:p>
                  </a:txBody>
                  <a:tcPr marL="5336" marR="5336" marT="53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ЗАКЛЮЧИТЕЛЬНЫЕ ПОЛОЖЕНИЯ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44459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ПРИЛОЖЕНИЯ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23430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Приложение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Устав внутреннего надзора ВОИС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96305"/>
                  </a:ext>
                </a:extLst>
              </a:tr>
              <a:tr h="1337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Приложение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Полномочия, регулирующие внешний аудит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99598"/>
                  </a:ext>
                </a:extLst>
              </a:tr>
              <a:tr h="49171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Приложение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Полномочия Независимого консультативного комитета ВОИС по надзору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Приложение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IV  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Процедура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отбора членов Независимого консультативного комитета ВОИС  по надзору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6" marR="5336" marT="53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33416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103947" y="2427734"/>
            <a:ext cx="360040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68959"/>
              </p:ext>
            </p:extLst>
          </p:nvPr>
        </p:nvGraphicFramePr>
        <p:xfrm>
          <a:off x="4499992" y="771551"/>
          <a:ext cx="4608512" cy="4379591"/>
        </p:xfrm>
        <a:graphic>
          <a:graphicData uri="http://schemas.openxmlformats.org/drawingml/2006/table">
            <a:tbl>
              <a:tblPr/>
              <a:tblGrid>
                <a:gridCol w="604396">
                  <a:extLst>
                    <a:ext uri="{9D8B030D-6E8A-4147-A177-3AD203B41FA5}">
                      <a16:colId xmlns:a16="http://schemas.microsoft.com/office/drawing/2014/main" val="3961013973"/>
                    </a:ext>
                  </a:extLst>
                </a:gridCol>
                <a:gridCol w="4004116">
                  <a:extLst>
                    <a:ext uri="{9D8B030D-6E8A-4147-A177-3AD203B41FA5}">
                      <a16:colId xmlns:a16="http://schemas.microsoft.com/office/drawing/2014/main" val="2536748128"/>
                    </a:ext>
                  </a:extLst>
                </a:gridCol>
              </a:tblGrid>
              <a:tr h="2294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Предлагаемая структура ФПП</a:t>
                      </a:r>
                      <a:endParaRPr lang="en-150" sz="1000" b="1" i="0" u="sng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3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512008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Общие положения и принципы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0770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Сфера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охвата и применение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18686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 startAt="2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Руководящие принципы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54670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 startAt="3"/>
                      </a:pP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Ответственность и подотчетность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76344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 startAt="4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Планирование и финансовые периоды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910481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Планирование</a:t>
                      </a:r>
                      <a:r>
                        <a:rPr lang="en-150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83757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</a:t>
                      </a:r>
                      <a:r>
                        <a:rPr lang="en-150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22245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685800" lvl="1" indent="-228600" algn="l" fontAlgn="b">
                        <a:buAutoNum type="alphaUcPeriod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Пошлины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35900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150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Начисленные взносы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934424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150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Различные доходы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21123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Добровольные финансовые взносы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06826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E.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Дары и пожертвования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501542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 startAt="2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Программа работы и бюджет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80250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150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Выполнение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231455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Бюджетные отчисления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9125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Закупки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828316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Партнеры-исполнители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33652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4"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Обеспечение безопасности активов и управление имуществом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15823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5"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Учет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537396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6"/>
                        <a:tabLst/>
                        <a:defRPr/>
                      </a:pP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Система управления казначейскими операциями и инвестициями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71128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VII.     </a:t>
                      </a:r>
                      <a:r>
                        <a:rPr lang="en-US" sz="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Выплаты е</a:t>
                      </a:r>
                      <a:r>
                        <a:rPr lang="en-US" sz="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x-gratia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76459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150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Отчетность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35016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Финансовые ведомости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043887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 startAt="2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Отчеты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 результатах работы</a:t>
                      </a:r>
                      <a:endParaRPr lang="en-150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171865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150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Мониторинг и контроль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71201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рисками и мониторинг результативности</a:t>
                      </a:r>
                      <a:endParaRPr lang="en-150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32507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 startAt="2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Внутренний контроль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69250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150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Независимый надзор</a:t>
                      </a:r>
                      <a:endParaRPr lang="en-150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52454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Внутренний надзор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91759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 startAt="2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Внешний аудитор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64438"/>
                  </a:ext>
                </a:extLst>
              </a:tr>
              <a:tr h="101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+mj-lt"/>
                        <a:buAutoNum type="romanUcPeriod" startAt="3"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Независимый консультативный комитет по надзору</a:t>
                      </a:r>
                      <a:endParaRPr lang="en-150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06282"/>
                  </a:ext>
                </a:extLst>
              </a:tr>
              <a:tr h="49855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ГЛАВА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Определения и приложения</a:t>
                      </a:r>
                      <a:endParaRPr lang="en-US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ПРИЛОЖЕНИЯ</a:t>
                      </a:r>
                      <a:endParaRPr lang="en-US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Приложение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     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Устав внутреннего надзора ВОИС</a:t>
                      </a:r>
                      <a:endParaRPr lang="en-US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Приложение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II    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Полномочия, регулирующие внешний аудит</a:t>
                      </a:r>
                      <a:endParaRPr lang="en-US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Приложение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III   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Полномочия Независимого консультативного комитета ВОИС по надзору</a:t>
                      </a:r>
                      <a:endParaRPr lang="en-US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Приложение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IV   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Процедура отбора членов Независимого консультативного комитета ВОИС по надзору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0" marR="3010" marT="3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8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563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Нормативные механизмы ВОИС</a:t>
            </a:r>
            <a:endParaRPr lang="fr-CH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964086"/>
              </p:ext>
            </p:extLst>
          </p:nvPr>
        </p:nvGraphicFramePr>
        <p:xfrm>
          <a:off x="457200" y="773978"/>
          <a:ext cx="3792995" cy="364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4558357"/>
            <a:ext cx="8725329" cy="43088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Информация ненормативного характера может быть представлена в виде </a:t>
            </a:r>
            <a:r>
              <a:rPr lang="ru-RU" sz="1100" b="1" dirty="0" smtClean="0"/>
              <a:t>Вопросов и ответов</a:t>
            </a:r>
            <a:r>
              <a:rPr lang="en-US" sz="1100" b="1" dirty="0" smtClean="0"/>
              <a:t> (</a:t>
            </a:r>
            <a:r>
              <a:rPr lang="ru-RU" sz="1100" b="1" dirty="0" smtClean="0"/>
              <a:t>ВиО</a:t>
            </a:r>
            <a:r>
              <a:rPr lang="en-US" sz="1100" b="1" dirty="0" smtClean="0"/>
              <a:t>), </a:t>
            </a:r>
            <a:r>
              <a:rPr lang="ru-RU" sz="1100" b="1" dirty="0" smtClean="0"/>
              <a:t>бланков, типовых документов, чатботов и т.д.</a:t>
            </a:r>
            <a:r>
              <a:rPr lang="x-none" sz="1100" b="1" dirty="0" smtClean="0"/>
              <a:t> </a:t>
            </a:r>
            <a:endParaRPr lang="en-US" sz="5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04168"/>
              </p:ext>
            </p:extLst>
          </p:nvPr>
        </p:nvGraphicFramePr>
        <p:xfrm>
          <a:off x="4427984" y="768144"/>
          <a:ext cx="4258816" cy="385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43265711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4267181492"/>
                    </a:ext>
                  </a:extLst>
                </a:gridCol>
              </a:tblGrid>
              <a:tr h="2011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Иерархия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Описание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238796187"/>
                  </a:ext>
                </a:extLst>
              </a:tr>
              <a:tr h="110345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Положения и другие решения руководящих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органов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Положения, фигурирующие в Финансовых положениях и правилах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ФПП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Положениях и правилах о персонале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ППП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утверждаются,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соответственно, Генеральной Ассамблеей и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Координационным комитетом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решения руководящих органов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614408694"/>
                  </a:ext>
                </a:extLst>
              </a:tr>
              <a:tr h="62555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</a:t>
                      </a:r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устанавливаются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Генеральным директором с целью выполнения положений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ФПП и ППП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x-none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302471606"/>
                  </a:ext>
                </a:extLst>
              </a:tr>
              <a:tr h="602342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Служебные инструкции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и стратегии высокого уровня ВОИС,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регулирующие порядок работы и функционирование Организации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41601627"/>
                  </a:ext>
                </a:extLst>
              </a:tr>
              <a:tr h="945472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4. </a:t>
                      </a:r>
                      <a:r>
                        <a:rPr lang="ru-RU" sz="1000" b="1" dirty="0" smtClean="0"/>
                        <a:t>Стандартные регламенты, руководства, руководящие установки</a:t>
                      </a:r>
                      <a:endParaRPr lang="en-US" sz="1000" b="1" dirty="0" smtClean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Всеобъемлющая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документация по сквозным стандартным процедурам выполнения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ППП, ФПП, служебных инструкций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других соответствующих программ и стратегий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887309817"/>
                  </a:ext>
                </a:extLst>
              </a:tr>
            </a:tbl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33200" y="6537960"/>
            <a:ext cx="508000" cy="31053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9EEDA-9492-4994-BB18-1005CD6866B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Straight Arrow Connector 76">
            <a:extLst>
              <a:ext uri="{FF2B5EF4-FFF2-40B4-BE49-F238E27FC236}">
                <a16:creationId xmlns:a16="http://schemas.microsoft.com/office/drawing/2014/main" id="{E3BB4715-3819-4CE2-9F24-D35601305B87}"/>
              </a:ext>
            </a:extLst>
          </p:cNvPr>
          <p:cNvCxnSpPr>
            <a:cxnSpLocks/>
          </p:cNvCxnSpPr>
          <p:nvPr/>
        </p:nvCxnSpPr>
        <p:spPr>
          <a:xfrm flipH="1" flipV="1">
            <a:off x="7505201" y="4059511"/>
            <a:ext cx="521918" cy="138407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76">
            <a:extLst>
              <a:ext uri="{FF2B5EF4-FFF2-40B4-BE49-F238E27FC236}">
                <a16:creationId xmlns:a16="http://schemas.microsoft.com/office/drawing/2014/main" id="{BBADDEF0-2CE3-47DD-976C-F54A30E41B1A}"/>
              </a:ext>
            </a:extLst>
          </p:cNvPr>
          <p:cNvCxnSpPr>
            <a:cxnSpLocks/>
          </p:cNvCxnSpPr>
          <p:nvPr/>
        </p:nvCxnSpPr>
        <p:spPr>
          <a:xfrm flipH="1">
            <a:off x="7505026" y="3943066"/>
            <a:ext cx="480836" cy="110898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e 168">
            <a:extLst>
              <a:ext uri="{FF2B5EF4-FFF2-40B4-BE49-F238E27FC236}">
                <a16:creationId xmlns:a16="http://schemas.microsoft.com/office/drawing/2014/main" id="{B4EE9EB2-8423-487D-8486-01CA48FB4FAE}"/>
              </a:ext>
            </a:extLst>
          </p:cNvPr>
          <p:cNvSpPr/>
          <p:nvPr/>
        </p:nvSpPr>
        <p:spPr>
          <a:xfrm>
            <a:off x="7935856" y="3065238"/>
            <a:ext cx="1150994" cy="1830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/>
            <a:endParaRPr lang="it-IT" sz="750" dirty="0" err="1">
              <a:solidFill>
                <a:schemeClr val="bg1"/>
              </a:solidFill>
            </a:endParaRPr>
          </a:p>
        </p:txBody>
      </p:sp>
      <p:cxnSp>
        <p:nvCxnSpPr>
          <p:cNvPr id="45" name="Straight Arrow Connector 76">
            <a:extLst>
              <a:ext uri="{FF2B5EF4-FFF2-40B4-BE49-F238E27FC236}">
                <a16:creationId xmlns:a16="http://schemas.microsoft.com/office/drawing/2014/main" id="{7B8FE627-EB52-4509-AB81-713F5E8889AC}"/>
              </a:ext>
            </a:extLst>
          </p:cNvPr>
          <p:cNvCxnSpPr>
            <a:cxnSpLocks/>
          </p:cNvCxnSpPr>
          <p:nvPr/>
        </p:nvCxnSpPr>
        <p:spPr>
          <a:xfrm flipH="1" flipV="1">
            <a:off x="7524251" y="2173561"/>
            <a:ext cx="521919" cy="138407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77">
            <a:extLst>
              <a:ext uri="{FF2B5EF4-FFF2-40B4-BE49-F238E27FC236}">
                <a16:creationId xmlns:a16="http://schemas.microsoft.com/office/drawing/2014/main" id="{D9B988C9-D1EC-4B2F-99D7-05D79B4A253D}"/>
              </a:ext>
            </a:extLst>
          </p:cNvPr>
          <p:cNvCxnSpPr>
            <a:cxnSpLocks/>
          </p:cNvCxnSpPr>
          <p:nvPr/>
        </p:nvCxnSpPr>
        <p:spPr>
          <a:xfrm flipH="1">
            <a:off x="7524251" y="2050650"/>
            <a:ext cx="469049" cy="122911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E5F8853E-2234-4AF2-A899-9FFE9843BF61}"/>
              </a:ext>
            </a:extLst>
          </p:cNvPr>
          <p:cNvSpPr/>
          <p:nvPr/>
        </p:nvSpPr>
        <p:spPr>
          <a:xfrm>
            <a:off x="7954331" y="1183663"/>
            <a:ext cx="1150994" cy="18308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/>
            <a:endParaRPr lang="it-IT" sz="750" dirty="0" err="1">
              <a:solidFill>
                <a:schemeClr val="bg1"/>
              </a:solidFill>
            </a:endParaRPr>
          </a:p>
        </p:txBody>
      </p:sp>
      <p:sp>
        <p:nvSpPr>
          <p:cNvPr id="12" name="Dati 2">
            <a:extLst>
              <a:ext uri="{FF2B5EF4-FFF2-40B4-BE49-F238E27FC236}">
                <a16:creationId xmlns:a16="http://schemas.microsoft.com/office/drawing/2014/main" id="{FF4538A8-E013-4EFD-90D7-4C61ABFC67DE}"/>
              </a:ext>
            </a:extLst>
          </p:cNvPr>
          <p:cNvSpPr/>
          <p:nvPr/>
        </p:nvSpPr>
        <p:spPr bwMode="auto">
          <a:xfrm rot="7200000">
            <a:off x="2403587" y="2190890"/>
            <a:ext cx="763433" cy="901391"/>
          </a:xfrm>
          <a:prstGeom prst="flowChartInputOutput">
            <a:avLst/>
          </a:prstGeom>
          <a:gradFill>
            <a:gsLst>
              <a:gs pos="18000">
                <a:srgbClr val="0091DA">
                  <a:shade val="30000"/>
                  <a:satMod val="115000"/>
                </a:srgbClr>
              </a:gs>
              <a:gs pos="53000">
                <a:srgbClr val="0091DA">
                  <a:shade val="67500"/>
                  <a:satMod val="115000"/>
                </a:srgbClr>
              </a:gs>
              <a:gs pos="87000">
                <a:srgbClr val="00A3A1"/>
              </a:gs>
            </a:gsLst>
            <a:path path="circle">
              <a:fillToRect l="100000" t="10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717947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it-IT" sz="900" b="1" kern="0" dirty="0">
              <a:solidFill>
                <a:prstClr val="white"/>
              </a:solidFill>
              <a:latin typeface="맑은 고딕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모서리가 둥근 직사각형 58">
            <a:extLst>
              <a:ext uri="{FF2B5EF4-FFF2-40B4-BE49-F238E27FC236}">
                <a16:creationId xmlns:a16="http://schemas.microsoft.com/office/drawing/2014/main" id="{E20AEE92-D525-4D8E-AD02-A02C46EE12DC}"/>
              </a:ext>
            </a:extLst>
          </p:cNvPr>
          <p:cNvSpPr/>
          <p:nvPr/>
        </p:nvSpPr>
        <p:spPr>
          <a:xfrm>
            <a:off x="67612" y="1619406"/>
            <a:ext cx="2519570" cy="2798602"/>
          </a:xfrm>
          <a:prstGeom prst="rect">
            <a:avLst/>
          </a:prstGeom>
          <a:solidFill>
            <a:schemeClr val="bg1"/>
          </a:solidFill>
          <a:ln>
            <a:solidFill>
              <a:srgbClr val="4472C4">
                <a:lumMod val="75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162000" rIns="54000" bIns="81000" anchor="ctr"/>
          <a:lstStyle/>
          <a:p>
            <a:pPr defTabSz="717947" eaLnBrk="0" hangingPunct="0">
              <a:spcBef>
                <a:spcPct val="0"/>
              </a:spcBef>
              <a:defRPr/>
            </a:pPr>
            <a:endParaRPr lang="it-IT" altLang="it-IT" sz="788" kern="0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양쪽 모서리가 둥근 사각형 27">
            <a:extLst>
              <a:ext uri="{FF2B5EF4-FFF2-40B4-BE49-F238E27FC236}">
                <a16:creationId xmlns:a16="http://schemas.microsoft.com/office/drawing/2014/main" id="{A8A94015-1048-4A25-9306-1BBADF4D2B64}"/>
              </a:ext>
            </a:extLst>
          </p:cNvPr>
          <p:cNvSpPr/>
          <p:nvPr/>
        </p:nvSpPr>
        <p:spPr bwMode="auto">
          <a:xfrm rot="5400000">
            <a:off x="1350112" y="138906"/>
            <a:ext cx="216000" cy="27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38D"/>
          </a:solidFill>
          <a:ln w="25400" cap="flat" cmpd="sng" algn="ctr">
            <a:noFill/>
            <a:prstDash val="solid"/>
          </a:ln>
          <a:effectLst/>
        </p:spPr>
        <p:txBody>
          <a:bodyPr vert="vert270" tIns="0" rIns="54000" bIns="162000" anchor="ctr"/>
          <a:lstStyle/>
          <a:p>
            <a:pPr algn="ctr" defTabSz="717947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1050" b="1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ФПП в действующей редакции</a:t>
            </a:r>
            <a:endParaRPr lang="en-US" altLang="it-IT" sz="1050" b="1" i="1" kern="0" dirty="0">
              <a:solidFill>
                <a:srgbClr val="FFFFFF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58B21E3-FF8D-4503-AE9C-288C6D53272E}"/>
              </a:ext>
            </a:extLst>
          </p:cNvPr>
          <p:cNvGrpSpPr/>
          <p:nvPr/>
        </p:nvGrpSpPr>
        <p:grpSpPr>
          <a:xfrm>
            <a:off x="363555" y="1869563"/>
            <a:ext cx="1737532" cy="2350145"/>
            <a:chOff x="1933559" y="2822133"/>
            <a:chExt cx="2316709" cy="2848661"/>
          </a:xfrm>
        </p:grpSpPr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1148F142-5DF1-4F63-9E91-102A0FBCA349}"/>
                </a:ext>
              </a:extLst>
            </p:cNvPr>
            <p:cNvSpPr/>
            <p:nvPr/>
          </p:nvSpPr>
          <p:spPr>
            <a:xfrm>
              <a:off x="1982892" y="2906279"/>
              <a:ext cx="2267376" cy="276451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FCD5A0E7-30C8-4FA8-89C5-6E41D502F818}"/>
                </a:ext>
              </a:extLst>
            </p:cNvPr>
            <p:cNvSpPr txBox="1"/>
            <p:nvPr/>
          </p:nvSpPr>
          <p:spPr>
            <a:xfrm>
              <a:off x="1933559" y="2822133"/>
              <a:ext cx="2267376" cy="27645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  <a:prstDash val="sysDot"/>
            </a:ln>
          </p:spPr>
          <p:txBody>
            <a:bodyPr wrap="square" tIns="54000" rIns="81000" rtlCol="0" anchor="t">
              <a:noAutofit/>
            </a:bodyPr>
            <a:lstStyle/>
            <a:p>
              <a:pPr marL="108000" algn="ctr" defTabSz="685800" fontAlgn="auto"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ru-RU" altLang="it-IT" sz="15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ФПП</a:t>
              </a:r>
              <a:endParaRPr lang="en-US" sz="15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ru-RU" sz="12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Число</a:t>
              </a:r>
              <a:r>
                <a:rPr lang="en-US" sz="12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 </a:t>
              </a:r>
              <a:r>
                <a:rPr lang="ru-RU" sz="12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положений</a:t>
              </a:r>
              <a:endParaRPr lang="en-US" sz="12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450"/>
                </a:spcAft>
                <a:defRPr/>
              </a:pPr>
              <a:endParaRPr lang="en-US" sz="12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450"/>
                </a:spcAft>
                <a:defRPr/>
              </a:pPr>
              <a:endParaRPr lang="en-US" sz="12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900"/>
                </a:spcAft>
                <a:defRPr/>
              </a:pPr>
              <a:endParaRPr lang="en-US" sz="12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ru-RU" sz="1200" b="1" dirty="0" smtClean="0">
                  <a:solidFill>
                    <a:srgbClr val="335B74"/>
                  </a:solidFill>
                  <a:latin typeface="Arial"/>
                </a:rPr>
                <a:t>Число</a:t>
              </a:r>
              <a:r>
                <a:rPr lang="en-US" sz="1200" b="1" dirty="0" smtClean="0">
                  <a:solidFill>
                    <a:srgbClr val="335B74"/>
                  </a:solidFill>
                  <a:latin typeface="Arial"/>
                </a:rPr>
                <a:t> </a:t>
              </a:r>
              <a:r>
                <a:rPr lang="ru-RU" sz="1200" b="1" dirty="0" smtClean="0">
                  <a:solidFill>
                    <a:srgbClr val="335B74"/>
                  </a:solidFill>
                  <a:latin typeface="Arial"/>
                </a:rPr>
                <a:t>правил</a:t>
              </a:r>
              <a:endParaRPr lang="en-US" sz="1500" b="1" dirty="0">
                <a:solidFill>
                  <a:srgbClr val="335B74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24" name="Immagine 23">
            <a:extLst>
              <a:ext uri="{FF2B5EF4-FFF2-40B4-BE49-F238E27FC236}">
                <a16:creationId xmlns:a16="http://schemas.microsoft.com/office/drawing/2014/main" id="{DFA66C00-3368-461F-8D63-C85DB6FC6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118" y="1891310"/>
            <a:ext cx="388702" cy="388702"/>
          </a:xfrm>
          <a:prstGeom prst="rect">
            <a:avLst/>
          </a:prstGeom>
          <a:ln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89232EB-AAA2-4D66-A69E-C46BF1DC6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996" y="3460643"/>
            <a:ext cx="644055" cy="826276"/>
          </a:xfrm>
          <a:prstGeom prst="rect">
            <a:avLst/>
          </a:prstGeom>
          <a:ln>
            <a:solidFill>
              <a:srgbClr val="0091D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82398818-4E08-43CD-832C-446EF0245044}"/>
              </a:ext>
            </a:extLst>
          </p:cNvPr>
          <p:cNvSpPr/>
          <p:nvPr/>
        </p:nvSpPr>
        <p:spPr>
          <a:xfrm>
            <a:off x="1030771" y="2639539"/>
            <a:ext cx="440100" cy="4398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b="1" dirty="0">
                <a:solidFill>
                  <a:prstClr val="white"/>
                </a:solidFill>
                <a:latin typeface="Arial"/>
              </a:rPr>
              <a:t>77</a:t>
            </a:r>
            <a:endParaRPr lang="en-US" sz="135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0034FDE-0308-4DDC-A13D-22658FDB5A5D}"/>
              </a:ext>
            </a:extLst>
          </p:cNvPr>
          <p:cNvSpPr/>
          <p:nvPr/>
        </p:nvSpPr>
        <p:spPr>
          <a:xfrm>
            <a:off x="1030771" y="3593604"/>
            <a:ext cx="440100" cy="4398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50" b="1" dirty="0">
                <a:solidFill>
                  <a:prstClr val="white"/>
                </a:solidFill>
                <a:latin typeface="Arial"/>
              </a:rPr>
              <a:t>71</a:t>
            </a:r>
            <a:endParaRPr lang="en-US" sz="135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모서리가 둥근 직사각형 58">
            <a:extLst>
              <a:ext uri="{FF2B5EF4-FFF2-40B4-BE49-F238E27FC236}">
                <a16:creationId xmlns:a16="http://schemas.microsoft.com/office/drawing/2014/main" id="{4348C83A-2DD1-4282-8ED0-DAE47412F288}"/>
              </a:ext>
            </a:extLst>
          </p:cNvPr>
          <p:cNvSpPr/>
          <p:nvPr/>
        </p:nvSpPr>
        <p:spPr>
          <a:xfrm>
            <a:off x="2905312" y="1637407"/>
            <a:ext cx="2519100" cy="27999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rgbClr val="4472C4">
                <a:lumMod val="7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4000" tIns="162000" rIns="54000" bIns="81000"/>
          <a:lstStyle/>
          <a:p>
            <a:pPr defTabSz="717947" fontAlgn="auto">
              <a:spcBef>
                <a:spcPts val="450"/>
              </a:spcBef>
              <a:spcAft>
                <a:spcPts val="0"/>
              </a:spcAft>
              <a:defRPr/>
            </a:pPr>
            <a:endParaRPr lang="it-IT" altLang="it-IT" sz="825" kern="0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양쪽 모서리가 둥근 사각형 27">
            <a:extLst>
              <a:ext uri="{FF2B5EF4-FFF2-40B4-BE49-F238E27FC236}">
                <a16:creationId xmlns:a16="http://schemas.microsoft.com/office/drawing/2014/main" id="{234F7DA4-7541-4256-8C0A-315453E9D6D2}"/>
              </a:ext>
            </a:extLst>
          </p:cNvPr>
          <p:cNvSpPr/>
          <p:nvPr/>
        </p:nvSpPr>
        <p:spPr bwMode="auto">
          <a:xfrm rot="16210527">
            <a:off x="3925811" y="3070631"/>
            <a:ext cx="245281" cy="27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D2077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algn="ctr" defTabSz="717947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050" b="1" kern="0" dirty="0" smtClean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ФПП в предлагаемой редакции</a:t>
            </a:r>
            <a:endParaRPr lang="en-US" altLang="ko-KR" sz="1050" b="1" i="1" kern="0" dirty="0">
              <a:solidFill>
                <a:srgbClr val="FFFFFF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076EB631-059E-442A-84BD-B8585BE3841B}"/>
              </a:ext>
            </a:extLst>
          </p:cNvPr>
          <p:cNvGrpSpPr/>
          <p:nvPr/>
        </p:nvGrpSpPr>
        <p:grpSpPr>
          <a:xfrm>
            <a:off x="3323883" y="1869564"/>
            <a:ext cx="1737532" cy="2350145"/>
            <a:chOff x="1933559" y="2822133"/>
            <a:chExt cx="2316709" cy="2848661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8D50A870-D94F-4964-B9E3-DAED36DF0322}"/>
                </a:ext>
              </a:extLst>
            </p:cNvPr>
            <p:cNvSpPr/>
            <p:nvPr/>
          </p:nvSpPr>
          <p:spPr>
            <a:xfrm>
              <a:off x="1982892" y="2906279"/>
              <a:ext cx="2267376" cy="276451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771BEC2A-3935-4D6D-8E91-8CE32D43A1ED}"/>
                </a:ext>
              </a:extLst>
            </p:cNvPr>
            <p:cNvSpPr txBox="1"/>
            <p:nvPr/>
          </p:nvSpPr>
          <p:spPr>
            <a:xfrm>
              <a:off x="1933559" y="2822133"/>
              <a:ext cx="2267376" cy="27645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  <a:prstDash val="sysDot"/>
            </a:ln>
          </p:spPr>
          <p:txBody>
            <a:bodyPr wrap="square" tIns="54000" rIns="81000" rtlCol="0" anchor="t">
              <a:noAutofit/>
            </a:bodyPr>
            <a:lstStyle/>
            <a:p>
              <a:pPr marL="108000" algn="ctr" defTabSz="685800" fontAlgn="auto"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ru-RU" altLang="it-IT" sz="15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ФПП</a:t>
              </a:r>
              <a:endParaRPr lang="en-US" sz="15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ru-RU" sz="1200" b="1" dirty="0">
                  <a:solidFill>
                    <a:srgbClr val="335B74"/>
                  </a:solidFill>
                  <a:latin typeface="Arial"/>
                </a:rPr>
                <a:t>Число</a:t>
              </a:r>
              <a:r>
                <a:rPr lang="en-US" sz="12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 </a:t>
              </a:r>
              <a:r>
                <a:rPr lang="ru-RU" sz="12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положений</a:t>
              </a:r>
              <a:endParaRPr lang="en-US" sz="12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450"/>
                </a:spcAft>
                <a:defRPr/>
              </a:pPr>
              <a:endParaRPr lang="en-US" sz="12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450"/>
                </a:spcAft>
                <a:defRPr/>
              </a:pPr>
              <a:endParaRPr lang="en-US" sz="12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900"/>
                </a:spcAft>
                <a:defRPr/>
              </a:pPr>
              <a:endParaRPr lang="en-US" sz="1200" b="1" dirty="0">
                <a:solidFill>
                  <a:srgbClr val="335B74"/>
                </a:solidFill>
                <a:latin typeface="Arial"/>
                <a:cs typeface="+mn-cs"/>
              </a:endParaRPr>
            </a:p>
            <a:p>
              <a:pPr marL="108000" defTabSz="685800" fontAlgn="auto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ru-RU" sz="1200" b="1" dirty="0">
                  <a:solidFill>
                    <a:srgbClr val="335B74"/>
                  </a:solidFill>
                  <a:latin typeface="Arial"/>
                </a:rPr>
                <a:t>Число</a:t>
              </a:r>
              <a:r>
                <a:rPr lang="en-US" sz="12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 </a:t>
              </a:r>
              <a:r>
                <a:rPr lang="ru-RU" sz="1200" b="1" dirty="0" smtClean="0">
                  <a:solidFill>
                    <a:srgbClr val="335B74"/>
                  </a:solidFill>
                  <a:latin typeface="Arial"/>
                  <a:cs typeface="+mn-cs"/>
                </a:rPr>
                <a:t>правил</a:t>
              </a:r>
              <a:endParaRPr lang="en-US" sz="1500" b="1" dirty="0">
                <a:solidFill>
                  <a:srgbClr val="335B74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33" name="Immagine 32">
            <a:extLst>
              <a:ext uri="{FF2B5EF4-FFF2-40B4-BE49-F238E27FC236}">
                <a16:creationId xmlns:a16="http://schemas.microsoft.com/office/drawing/2014/main" id="{3642222A-EE65-4E98-B601-FDD73C57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46" y="1891311"/>
            <a:ext cx="388702" cy="388702"/>
          </a:xfrm>
          <a:prstGeom prst="rect">
            <a:avLst/>
          </a:prstGeom>
          <a:ln>
            <a:noFill/>
          </a:ln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6212CDB4-374C-4C2F-8E34-C226D6F98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76" y="3460644"/>
            <a:ext cx="644055" cy="826276"/>
          </a:xfrm>
          <a:prstGeom prst="rect">
            <a:avLst/>
          </a:prstGeom>
          <a:ln>
            <a:solidFill>
              <a:srgbClr val="0091D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Ovale 34">
            <a:extLst>
              <a:ext uri="{FF2B5EF4-FFF2-40B4-BE49-F238E27FC236}">
                <a16:creationId xmlns:a16="http://schemas.microsoft.com/office/drawing/2014/main" id="{0F285E65-D7CE-4FB6-A736-66921D0BF44C}"/>
              </a:ext>
            </a:extLst>
          </p:cNvPr>
          <p:cNvSpPr/>
          <p:nvPr/>
        </p:nvSpPr>
        <p:spPr>
          <a:xfrm>
            <a:off x="3992227" y="2639540"/>
            <a:ext cx="440100" cy="4398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prstClr val="white"/>
                </a:solidFill>
                <a:latin typeface="Arial"/>
              </a:rPr>
              <a:t>69</a:t>
            </a:r>
            <a:endParaRPr lang="en-US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4124F5AC-86AB-49DC-ACAF-187A2F446449}"/>
              </a:ext>
            </a:extLst>
          </p:cNvPr>
          <p:cNvSpPr/>
          <p:nvPr/>
        </p:nvSpPr>
        <p:spPr>
          <a:xfrm>
            <a:off x="3992227" y="3593604"/>
            <a:ext cx="440100" cy="4398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 smtClean="0">
                <a:solidFill>
                  <a:prstClr val="white"/>
                </a:solidFill>
                <a:latin typeface="Arial"/>
              </a:rPr>
              <a:t>51</a:t>
            </a:r>
            <a:endParaRPr lang="en-US" sz="1350" b="1" dirty="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61" name="Grafico 60">
            <a:extLst>
              <a:ext uri="{FF2B5EF4-FFF2-40B4-BE49-F238E27FC236}">
                <a16:creationId xmlns:a16="http://schemas.microsoft.com/office/drawing/2014/main" id="{BA2B6723-2315-4E07-AF46-3FD1F2370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806690"/>
              </p:ext>
            </p:extLst>
          </p:nvPr>
        </p:nvGraphicFramePr>
        <p:xfrm>
          <a:off x="5555772" y="1292381"/>
          <a:ext cx="2649361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55DC4CF8-33EF-4A7B-B406-5F1C6AD384D0}"/>
              </a:ext>
            </a:extLst>
          </p:cNvPr>
          <p:cNvCxnSpPr>
            <a:cxnSpLocks/>
          </p:cNvCxnSpPr>
          <p:nvPr/>
        </p:nvCxnSpPr>
        <p:spPr>
          <a:xfrm>
            <a:off x="6876256" y="1991920"/>
            <a:ext cx="216024" cy="93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>
            <a:extLst>
              <a:ext uri="{FF2B5EF4-FFF2-40B4-BE49-F238E27FC236}">
                <a16:creationId xmlns:a16="http://schemas.microsoft.com/office/drawing/2014/main" id="{291BC2E4-8B91-41E0-B894-1AFD3B535BED}"/>
              </a:ext>
            </a:extLst>
          </p:cNvPr>
          <p:cNvSpPr/>
          <p:nvPr/>
        </p:nvSpPr>
        <p:spPr>
          <a:xfrm>
            <a:off x="7164288" y="2117325"/>
            <a:ext cx="297000" cy="1620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" b="1" i="1" dirty="0">
                <a:solidFill>
                  <a:schemeClr val="bg1"/>
                </a:solidFill>
                <a:latin typeface="Arial"/>
              </a:rPr>
              <a:t>- </a:t>
            </a:r>
            <a:r>
              <a:rPr lang="it-IT" sz="600" b="1" i="1" dirty="0" smtClean="0">
                <a:solidFill>
                  <a:schemeClr val="bg1"/>
                </a:solidFill>
                <a:latin typeface="Arial"/>
              </a:rPr>
              <a:t>10%</a:t>
            </a:r>
            <a:endParaRPr lang="en-US" sz="600" b="1" i="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66" name="Grafico 65">
            <a:extLst>
              <a:ext uri="{FF2B5EF4-FFF2-40B4-BE49-F238E27FC236}">
                <a16:creationId xmlns:a16="http://schemas.microsoft.com/office/drawing/2014/main" id="{64DBD591-C422-455F-B945-CB56DF63E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444726"/>
              </p:ext>
            </p:extLst>
          </p:nvPr>
        </p:nvGraphicFramePr>
        <p:xfrm>
          <a:off x="5555772" y="3109199"/>
          <a:ext cx="2649361" cy="17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D2D03AD4-D976-4A35-9344-6791F902D6D7}"/>
              </a:ext>
            </a:extLst>
          </p:cNvPr>
          <p:cNvCxnSpPr>
            <a:cxnSpLocks/>
          </p:cNvCxnSpPr>
          <p:nvPr/>
        </p:nvCxnSpPr>
        <p:spPr>
          <a:xfrm>
            <a:off x="7015779" y="3710749"/>
            <a:ext cx="220517" cy="15714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258E545E-8FE1-4755-ABFA-379CE5F9E8C1}"/>
              </a:ext>
            </a:extLst>
          </p:cNvPr>
          <p:cNvSpPr/>
          <p:nvPr/>
        </p:nvSpPr>
        <p:spPr>
          <a:xfrm>
            <a:off x="7257382" y="4041915"/>
            <a:ext cx="297000" cy="1620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" b="1" i="1" dirty="0">
                <a:solidFill>
                  <a:schemeClr val="bg1"/>
                </a:solidFill>
                <a:latin typeface="Arial"/>
              </a:rPr>
              <a:t>- </a:t>
            </a:r>
            <a:r>
              <a:rPr lang="it-IT" sz="600" b="1" i="1" dirty="0" smtClean="0">
                <a:solidFill>
                  <a:schemeClr val="bg1"/>
                </a:solidFill>
                <a:latin typeface="Arial"/>
              </a:rPr>
              <a:t>28%</a:t>
            </a:r>
            <a:endParaRPr lang="en-US" sz="600" b="1" i="1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B3C5E5D-F8E8-4678-BE09-F2B39E50EF59}"/>
              </a:ext>
            </a:extLst>
          </p:cNvPr>
          <p:cNvGrpSpPr/>
          <p:nvPr/>
        </p:nvGrpSpPr>
        <p:grpSpPr>
          <a:xfrm>
            <a:off x="8143218" y="1773909"/>
            <a:ext cx="922609" cy="167753"/>
            <a:chOff x="10794123" y="1875624"/>
            <a:chExt cx="1230145" cy="223671"/>
          </a:xfrm>
        </p:grpSpPr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0B875ED0-31AD-481B-89A1-86D86AC4B9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94123" y="1883295"/>
              <a:ext cx="395307" cy="216000"/>
            </a:xfrm>
            <a:prstGeom prst="rect">
              <a:avLst/>
            </a:prstGeom>
            <a:solidFill>
              <a:srgbClr val="00359E"/>
            </a:solidFill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algn="ctr" defTabSz="685800">
                <a:buClr>
                  <a:srgbClr val="505050"/>
                </a:buClr>
                <a:buSzPct val="100000"/>
              </a:pPr>
              <a:r>
                <a:rPr lang="en-US" sz="675" b="1" dirty="0">
                  <a:solidFill>
                    <a:schemeClr val="bg1"/>
                  </a:solidFill>
                  <a:cs typeface="Helvetica" pitchFamily="34" charset="0"/>
                </a:rPr>
                <a:t>5</a:t>
              </a:r>
            </a:p>
          </p:txBody>
        </p:sp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1A0D0A9F-486A-4AAB-B532-F80D5F1BC2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2268" y="1875624"/>
              <a:ext cx="792000" cy="2160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defTabSz="685800">
                <a:buClr>
                  <a:srgbClr val="505050"/>
                </a:buClr>
                <a:buSzPct val="100000"/>
                <a:defRPr/>
              </a:pPr>
              <a:r>
                <a:rPr lang="ru-RU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Новые</a:t>
              </a:r>
              <a:r>
                <a:rPr lang="en-US" sz="675" b="1" i="1" dirty="0" smtClean="0">
                  <a:solidFill>
                    <a:srgbClr val="002060"/>
                  </a:solidFill>
                  <a:cs typeface="Helvetica" pitchFamily="34" charset="0"/>
                </a:rPr>
                <a:t> </a:t>
              </a:r>
              <a:endParaRPr lang="en-US" sz="675" i="1" dirty="0">
                <a:solidFill>
                  <a:srgbClr val="002060"/>
                </a:solidFill>
                <a:cs typeface="Helvetica" pitchFamily="34" charset="0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DA45551C-42E3-495C-8D42-8C810D923478}"/>
              </a:ext>
            </a:extLst>
          </p:cNvPr>
          <p:cNvGrpSpPr/>
          <p:nvPr/>
        </p:nvGrpSpPr>
        <p:grpSpPr>
          <a:xfrm>
            <a:off x="8135847" y="2036065"/>
            <a:ext cx="929982" cy="162258"/>
            <a:chOff x="10784298" y="2172527"/>
            <a:chExt cx="1239976" cy="216344"/>
          </a:xfrm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FC5B058E-66E5-468A-973D-6EC528C89B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84298" y="2172527"/>
              <a:ext cx="395307" cy="216000"/>
            </a:xfrm>
            <a:prstGeom prst="rect">
              <a:avLst/>
            </a:prstGeom>
            <a:solidFill>
              <a:srgbClr val="0044CC"/>
            </a:solidFill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algn="ctr" defTabSz="685800">
                <a:buClr>
                  <a:srgbClr val="505050"/>
                </a:buClr>
                <a:buSzPct val="100000"/>
              </a:pPr>
              <a:r>
                <a:rPr lang="en-US" sz="675" b="1" dirty="0" smtClean="0">
                  <a:solidFill>
                    <a:schemeClr val="bg1"/>
                  </a:solidFill>
                  <a:cs typeface="Helvetica" pitchFamily="34" charset="0"/>
                </a:rPr>
                <a:t>11</a:t>
              </a:r>
              <a:endParaRPr lang="en-US" sz="675" b="1" dirty="0">
                <a:solidFill>
                  <a:schemeClr val="bg1"/>
                </a:solidFill>
                <a:cs typeface="Helvetica" pitchFamily="34" charset="0"/>
              </a:endParaRP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D22647BB-27E2-4011-886E-87FF97F41F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2274" y="2172871"/>
              <a:ext cx="792000" cy="2160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defTabSz="685800">
                <a:buClr>
                  <a:srgbClr val="505050"/>
                </a:buClr>
                <a:buSzPct val="100000"/>
                <a:defRPr/>
              </a:pPr>
              <a:r>
                <a:rPr lang="ru-RU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Изменение</a:t>
              </a:r>
              <a:endParaRPr lang="en-US" sz="650" i="1" dirty="0">
                <a:solidFill>
                  <a:srgbClr val="002060"/>
                </a:solidFill>
                <a:cs typeface="Helvetica" pitchFamily="34" charset="0"/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48801F2B-AA13-4759-AFD0-BF618E02E7BC}"/>
              </a:ext>
            </a:extLst>
          </p:cNvPr>
          <p:cNvGrpSpPr/>
          <p:nvPr/>
        </p:nvGrpSpPr>
        <p:grpSpPr>
          <a:xfrm>
            <a:off x="8143211" y="2283714"/>
            <a:ext cx="917058" cy="178987"/>
            <a:chOff x="10801530" y="2596467"/>
            <a:chExt cx="1222745" cy="238650"/>
          </a:xfrm>
        </p:grpSpPr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A8234B11-A6CC-4DD2-9CF9-0CE6D23569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01530" y="2619117"/>
              <a:ext cx="395307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algn="ctr" defTabSz="685800">
                <a:buClr>
                  <a:srgbClr val="505050"/>
                </a:buClr>
                <a:buSzPct val="100000"/>
              </a:pPr>
              <a:r>
                <a:rPr lang="en-US" sz="675" b="1" dirty="0" smtClean="0">
                  <a:solidFill>
                    <a:schemeClr val="bg1"/>
                  </a:solidFill>
                  <a:cs typeface="Helvetica" pitchFamily="34" charset="0"/>
                </a:rPr>
                <a:t>62</a:t>
              </a:r>
              <a:endParaRPr lang="en-US" sz="675" b="1" dirty="0">
                <a:solidFill>
                  <a:schemeClr val="bg1"/>
                </a:solidFill>
                <a:cs typeface="Helvetica" pitchFamily="34" charset="0"/>
              </a:endParaRP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F59318E5-1C28-4F85-A1B3-CA58871FCB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2275" y="2596467"/>
              <a:ext cx="792000" cy="216001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defTabSz="685800">
                <a:buClr>
                  <a:srgbClr val="505050"/>
                </a:buClr>
                <a:buSzPct val="100000"/>
                <a:defRPr/>
              </a:pPr>
              <a:r>
                <a:rPr lang="ru-RU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Без существенных изменений</a:t>
              </a:r>
              <a:endParaRPr lang="en-US" sz="650" i="1" dirty="0">
                <a:solidFill>
                  <a:srgbClr val="002060"/>
                </a:solidFill>
                <a:cs typeface="Helvetica" pitchFamily="34" charset="0"/>
              </a:endParaRP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E79D4DD0-9421-4540-8519-496C4DA58571}"/>
              </a:ext>
            </a:extLst>
          </p:cNvPr>
          <p:cNvGrpSpPr/>
          <p:nvPr/>
        </p:nvGrpSpPr>
        <p:grpSpPr>
          <a:xfrm>
            <a:off x="8151517" y="2546704"/>
            <a:ext cx="917056" cy="162000"/>
            <a:chOff x="10801527" y="2429936"/>
            <a:chExt cx="1222741" cy="216000"/>
          </a:xfrm>
        </p:grpSpPr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25BF6D06-0F56-406E-AFA2-326C79647E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01527" y="2429936"/>
              <a:ext cx="395307" cy="21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algn="ctr" defTabSz="685800">
                <a:buClr>
                  <a:srgbClr val="505050"/>
                </a:buClr>
                <a:buSzPct val="100000"/>
              </a:pPr>
              <a:r>
                <a:rPr lang="en-US" sz="675" b="1" dirty="0" smtClean="0">
                  <a:solidFill>
                    <a:schemeClr val="bg1"/>
                  </a:solidFill>
                  <a:cs typeface="Helvetica" pitchFamily="34" charset="0"/>
                </a:rPr>
                <a:t>11</a:t>
              </a:r>
              <a:endParaRPr lang="en-US" sz="675" b="1" dirty="0">
                <a:solidFill>
                  <a:schemeClr val="bg1"/>
                </a:solidFill>
                <a:cs typeface="Helvetica" pitchFamily="34" charset="0"/>
              </a:endParaRPr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A04FE8FD-4562-4E29-BBF9-602420C180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2268" y="2429936"/>
              <a:ext cx="792000" cy="2160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defTabSz="685800">
                <a:buClr>
                  <a:srgbClr val="505050"/>
                </a:buClr>
                <a:buSzPct val="100000"/>
                <a:defRPr/>
              </a:pPr>
              <a:r>
                <a:rPr lang="ru-RU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Удаление</a:t>
              </a:r>
              <a:endParaRPr lang="en-US" sz="650" i="1" dirty="0">
                <a:solidFill>
                  <a:srgbClr val="002060"/>
                </a:solidFill>
                <a:cs typeface="Helvetica" pitchFamily="34" charset="0"/>
              </a:endParaRPr>
            </a:p>
          </p:txBody>
        </p:sp>
      </p:grp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35C502A3-40FE-4198-9E10-4467484A6955}"/>
              </a:ext>
            </a:extLst>
          </p:cNvPr>
          <p:cNvSpPr txBox="1"/>
          <p:nvPr/>
        </p:nvSpPr>
        <p:spPr>
          <a:xfrm>
            <a:off x="658658" y="1114772"/>
            <a:ext cx="7632799" cy="351069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marL="0" lvl="1" algn="just">
              <a:lnSpc>
                <a:spcPct val="150000"/>
              </a:lnSpc>
              <a:spcAft>
                <a:spcPts val="450"/>
              </a:spcAft>
            </a:pPr>
            <a:r>
              <a:rPr lang="ru-RU" sz="1050" dirty="0" smtClean="0">
                <a:solidFill>
                  <a:schemeClr val="tx2"/>
                </a:solidFill>
                <a:latin typeface="Univers for KPMG Light" panose="020B0403020202020204" pitchFamily="34" charset="0"/>
              </a:rPr>
              <a:t>Ниже схематически показаны </a:t>
            </a:r>
            <a:r>
              <a:rPr lang="ru-RU" sz="1050" b="1" dirty="0" smtClean="0">
                <a:solidFill>
                  <a:schemeClr val="tx2"/>
                </a:solidFill>
                <a:latin typeface="Univers for KPMG Light" panose="020B0403020202020204" pitchFamily="34" charset="0"/>
              </a:rPr>
              <a:t>основные параметры предлагаемых поправок</a:t>
            </a:r>
            <a:r>
              <a:rPr lang="en-US" sz="1050" dirty="0" smtClean="0">
                <a:solidFill>
                  <a:schemeClr val="tx2"/>
                </a:solidFill>
                <a:latin typeface="Univers for KPMG Light" panose="020B0403020202020204" pitchFamily="34" charset="0"/>
              </a:rPr>
              <a:t> </a:t>
            </a:r>
            <a:r>
              <a:rPr lang="ru-RU" sz="1050" dirty="0" smtClean="0">
                <a:solidFill>
                  <a:schemeClr val="tx2"/>
                </a:solidFill>
                <a:latin typeface="Univers for KPMG Light" panose="020B0403020202020204" pitchFamily="34" charset="0"/>
              </a:rPr>
              <a:t>к ФПП с указанием их видов</a:t>
            </a:r>
            <a:r>
              <a:rPr lang="en-US" sz="1050" dirty="0" smtClean="0">
                <a:solidFill>
                  <a:schemeClr val="tx2"/>
                </a:solidFill>
                <a:latin typeface="Univers for KPMG Light" panose="020B0403020202020204" pitchFamily="34" charset="0"/>
              </a:rPr>
              <a:t>.</a:t>
            </a:r>
            <a:endParaRPr lang="en-US" sz="1050" dirty="0">
              <a:solidFill>
                <a:schemeClr val="tx2"/>
              </a:solidFill>
              <a:latin typeface="Univers for KPMG Light" panose="020B0403020202020204" pitchFamily="34" charset="0"/>
            </a:endParaRPr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id="{AD7C1B10-19D8-48F1-BAC9-22D9FE66BD98}"/>
              </a:ext>
            </a:extLst>
          </p:cNvPr>
          <p:cNvSpPr/>
          <p:nvPr/>
        </p:nvSpPr>
        <p:spPr>
          <a:xfrm>
            <a:off x="7889982" y="1449612"/>
            <a:ext cx="1358306" cy="22078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>
              <a:defRPr lang="en-US" sz="1862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9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Виды поправок</a:t>
            </a:r>
            <a:endParaRPr lang="en-US" sz="9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45" name="Group 32">
            <a:extLst>
              <a:ext uri="{FF2B5EF4-FFF2-40B4-BE49-F238E27FC236}">
                <a16:creationId xmlns:a16="http://schemas.microsoft.com/office/drawing/2014/main" id="{A94DFD08-0A18-4193-93ED-E703AC48BEB9}"/>
              </a:ext>
            </a:extLst>
          </p:cNvPr>
          <p:cNvGrpSpPr/>
          <p:nvPr/>
        </p:nvGrpSpPr>
        <p:grpSpPr>
          <a:xfrm rot="1960460">
            <a:off x="8142764" y="1374416"/>
            <a:ext cx="108000" cy="189000"/>
            <a:chOff x="975911" y="870585"/>
            <a:chExt cx="2482125" cy="4212184"/>
          </a:xfrm>
        </p:grpSpPr>
        <p:sp>
          <p:nvSpPr>
            <p:cNvPr id="146" name="Rectangle 30">
              <a:extLst>
                <a:ext uri="{FF2B5EF4-FFF2-40B4-BE49-F238E27FC236}">
                  <a16:creationId xmlns:a16="http://schemas.microsoft.com/office/drawing/2014/main" id="{FDAAB93E-50DF-4709-BEE6-99FE7A690BD4}"/>
                </a:ext>
              </a:extLst>
            </p:cNvPr>
            <p:cNvSpPr/>
            <p:nvPr/>
          </p:nvSpPr>
          <p:spPr>
            <a:xfrm>
              <a:off x="2026133" y="3033454"/>
              <a:ext cx="304800" cy="1522508"/>
            </a:xfrm>
            <a:prstGeom prst="rect">
              <a:avLst/>
            </a:prstGeom>
            <a:solidFill>
              <a:srgbClr val="1F497D">
                <a:lumMod val="25000"/>
                <a:lumOff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47" name="Rounded Rectangle 31">
              <a:extLst>
                <a:ext uri="{FF2B5EF4-FFF2-40B4-BE49-F238E27FC236}">
                  <a16:creationId xmlns:a16="http://schemas.microsoft.com/office/drawing/2014/main" id="{3F980961-B722-4C41-8277-CD417C6A1ECA}"/>
                </a:ext>
              </a:extLst>
            </p:cNvPr>
            <p:cNvSpPr/>
            <p:nvPr/>
          </p:nvSpPr>
          <p:spPr>
            <a:xfrm>
              <a:off x="1949933" y="4194344"/>
              <a:ext cx="457200" cy="888425"/>
            </a:xfrm>
            <a:prstGeom prst="roundRect">
              <a:avLst/>
            </a:prstGeom>
            <a:solidFill>
              <a:srgbClr val="1F497D">
                <a:lumMod val="50000"/>
                <a:lumOff val="50000"/>
              </a:srgbClr>
            </a:solidFill>
            <a:ln w="12700" cap="flat" cmpd="sng" algn="ctr">
              <a:solidFill>
                <a:srgbClr val="0060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48" name="Donut 29">
              <a:extLst>
                <a:ext uri="{FF2B5EF4-FFF2-40B4-BE49-F238E27FC236}">
                  <a16:creationId xmlns:a16="http://schemas.microsoft.com/office/drawing/2014/main" id="{CD285EF5-4E48-4C52-B7F7-B159C2B32D29}"/>
                </a:ext>
              </a:extLst>
            </p:cNvPr>
            <p:cNvSpPr/>
            <p:nvPr/>
          </p:nvSpPr>
          <p:spPr>
            <a:xfrm>
              <a:off x="975911" y="870585"/>
              <a:ext cx="2482125" cy="2346866"/>
            </a:xfrm>
            <a:prstGeom prst="donut">
              <a:avLst>
                <a:gd name="adj" fmla="val 13713"/>
              </a:avLst>
            </a:prstGeom>
            <a:solidFill>
              <a:srgbClr val="00607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kern="0" dirty="0">
                <a:solidFill>
                  <a:srgbClr val="1F497D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Gruppo 169">
            <a:extLst>
              <a:ext uri="{FF2B5EF4-FFF2-40B4-BE49-F238E27FC236}">
                <a16:creationId xmlns:a16="http://schemas.microsoft.com/office/drawing/2014/main" id="{C0B105CC-6DEB-449E-AB67-D515FE89A678}"/>
              </a:ext>
            </a:extLst>
          </p:cNvPr>
          <p:cNvGrpSpPr/>
          <p:nvPr/>
        </p:nvGrpSpPr>
        <p:grpSpPr>
          <a:xfrm>
            <a:off x="8124168" y="3710749"/>
            <a:ext cx="922609" cy="162000"/>
            <a:chOff x="10794123" y="1918075"/>
            <a:chExt cx="1230145" cy="216000"/>
          </a:xfrm>
        </p:grpSpPr>
        <p:sp>
          <p:nvSpPr>
            <p:cNvPr id="171" name="Rectangle 3">
              <a:extLst>
                <a:ext uri="{FF2B5EF4-FFF2-40B4-BE49-F238E27FC236}">
                  <a16:creationId xmlns:a16="http://schemas.microsoft.com/office/drawing/2014/main" id="{D215871A-AC16-491B-82EB-1EC6894188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94123" y="1918075"/>
              <a:ext cx="395307" cy="216000"/>
            </a:xfrm>
            <a:prstGeom prst="rect">
              <a:avLst/>
            </a:prstGeom>
            <a:solidFill>
              <a:srgbClr val="00359E"/>
            </a:solidFill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algn="ctr" defTabSz="685800">
                <a:buClr>
                  <a:srgbClr val="505050"/>
                </a:buClr>
                <a:buSzPct val="100000"/>
              </a:pPr>
              <a:r>
                <a:rPr lang="en-US" sz="675" b="1" dirty="0">
                  <a:solidFill>
                    <a:schemeClr val="bg1"/>
                  </a:solidFill>
                  <a:cs typeface="Helvetica" pitchFamily="34" charset="0"/>
                </a:rPr>
                <a:t>9</a:t>
              </a:r>
            </a:p>
          </p:txBody>
        </p:sp>
        <p:sp>
          <p:nvSpPr>
            <p:cNvPr id="172" name="Rectangle 3">
              <a:extLst>
                <a:ext uri="{FF2B5EF4-FFF2-40B4-BE49-F238E27FC236}">
                  <a16:creationId xmlns:a16="http://schemas.microsoft.com/office/drawing/2014/main" id="{46D6709A-CBFE-4C2C-971A-3353EDD92F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2268" y="1918075"/>
              <a:ext cx="792000" cy="2160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defTabSz="685800">
                <a:buClr>
                  <a:srgbClr val="505050"/>
                </a:buClr>
                <a:buSzPct val="100000"/>
                <a:defRPr/>
              </a:pPr>
              <a:r>
                <a:rPr lang="ru-RU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Новые</a:t>
              </a:r>
              <a:r>
                <a:rPr lang="en-US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 </a:t>
              </a:r>
              <a:endParaRPr lang="en-US" sz="650" i="1" dirty="0">
                <a:solidFill>
                  <a:srgbClr val="002060"/>
                </a:solidFill>
                <a:cs typeface="Helvetica" pitchFamily="34" charset="0"/>
              </a:endParaRPr>
            </a:p>
          </p:txBody>
        </p:sp>
      </p:grpSp>
      <p:grpSp>
        <p:nvGrpSpPr>
          <p:cNvPr id="173" name="Gruppo 172">
            <a:extLst>
              <a:ext uri="{FF2B5EF4-FFF2-40B4-BE49-F238E27FC236}">
                <a16:creationId xmlns:a16="http://schemas.microsoft.com/office/drawing/2014/main" id="{8F047A1A-36FF-4AB9-AEB0-C7F7214238C9}"/>
              </a:ext>
            </a:extLst>
          </p:cNvPr>
          <p:cNvGrpSpPr/>
          <p:nvPr/>
        </p:nvGrpSpPr>
        <p:grpSpPr>
          <a:xfrm>
            <a:off x="8124168" y="3941325"/>
            <a:ext cx="922609" cy="162000"/>
            <a:chOff x="10794123" y="2172874"/>
            <a:chExt cx="1230145" cy="216000"/>
          </a:xfrm>
        </p:grpSpPr>
        <p:sp>
          <p:nvSpPr>
            <p:cNvPr id="174" name="Rectangle 3">
              <a:extLst>
                <a:ext uri="{FF2B5EF4-FFF2-40B4-BE49-F238E27FC236}">
                  <a16:creationId xmlns:a16="http://schemas.microsoft.com/office/drawing/2014/main" id="{49BDF7E1-D603-4F17-A46D-51A46B86D5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94123" y="2172874"/>
              <a:ext cx="395307" cy="216000"/>
            </a:xfrm>
            <a:prstGeom prst="rect">
              <a:avLst/>
            </a:prstGeom>
            <a:solidFill>
              <a:srgbClr val="0044CC"/>
            </a:solidFill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algn="ctr" defTabSz="685800">
                <a:buClr>
                  <a:srgbClr val="505050"/>
                </a:buClr>
                <a:buSzPct val="100000"/>
              </a:pPr>
              <a:r>
                <a:rPr lang="en-US" sz="675" b="1" dirty="0">
                  <a:solidFill>
                    <a:schemeClr val="bg1"/>
                  </a:solidFill>
                  <a:cs typeface="Helvetica" pitchFamily="34" charset="0"/>
                </a:rPr>
                <a:t>6</a:t>
              </a:r>
            </a:p>
          </p:txBody>
        </p:sp>
        <p:sp>
          <p:nvSpPr>
            <p:cNvPr id="175" name="Rectangle 3">
              <a:extLst>
                <a:ext uri="{FF2B5EF4-FFF2-40B4-BE49-F238E27FC236}">
                  <a16:creationId xmlns:a16="http://schemas.microsoft.com/office/drawing/2014/main" id="{C46678B1-1DB9-4B33-86FD-3E8B9049EA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2268" y="2172874"/>
              <a:ext cx="792000" cy="2160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defTabSz="685800">
                <a:buClr>
                  <a:srgbClr val="505050"/>
                </a:buClr>
                <a:buSzPct val="100000"/>
                <a:defRPr/>
              </a:pPr>
              <a:r>
                <a:rPr lang="ru-RU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Изменение</a:t>
              </a:r>
              <a:endParaRPr lang="en-US" sz="650" i="1" dirty="0">
                <a:solidFill>
                  <a:srgbClr val="002060"/>
                </a:solidFill>
                <a:cs typeface="Helvetica" pitchFamily="34" charset="0"/>
              </a:endParaRPr>
            </a:p>
          </p:txBody>
        </p:sp>
      </p:grpSp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04D1C6D9-3288-4F18-9E0D-05BE8FBF1665}"/>
              </a:ext>
            </a:extLst>
          </p:cNvPr>
          <p:cNvGrpSpPr/>
          <p:nvPr/>
        </p:nvGrpSpPr>
        <p:grpSpPr>
          <a:xfrm>
            <a:off x="8124159" y="4205674"/>
            <a:ext cx="917057" cy="166274"/>
            <a:chOff x="10801523" y="2811422"/>
            <a:chExt cx="1222743" cy="221698"/>
          </a:xfrm>
        </p:grpSpPr>
        <p:sp>
          <p:nvSpPr>
            <p:cNvPr id="177" name="Rectangle 3">
              <a:extLst>
                <a:ext uri="{FF2B5EF4-FFF2-40B4-BE49-F238E27FC236}">
                  <a16:creationId xmlns:a16="http://schemas.microsoft.com/office/drawing/2014/main" id="{1C98E3A1-DCA1-488D-8653-066FF22A9E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01523" y="2817121"/>
              <a:ext cx="395305" cy="2159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algn="ctr" defTabSz="685800">
                <a:buClr>
                  <a:srgbClr val="505050"/>
                </a:buClr>
                <a:buSzPct val="100000"/>
              </a:pPr>
              <a:r>
                <a:rPr lang="en-US" sz="675" b="1" dirty="0" smtClean="0">
                  <a:solidFill>
                    <a:schemeClr val="bg1"/>
                  </a:solidFill>
                  <a:cs typeface="Helvetica" pitchFamily="34" charset="0"/>
                </a:rPr>
                <a:t>35</a:t>
              </a:r>
              <a:endParaRPr lang="en-US" sz="675" b="1" dirty="0">
                <a:solidFill>
                  <a:schemeClr val="bg1"/>
                </a:solidFill>
                <a:cs typeface="Helvetica" pitchFamily="34" charset="0"/>
              </a:endParaRPr>
            </a:p>
          </p:txBody>
        </p:sp>
        <p:sp>
          <p:nvSpPr>
            <p:cNvPr id="178" name="Rectangle 3">
              <a:extLst>
                <a:ext uri="{FF2B5EF4-FFF2-40B4-BE49-F238E27FC236}">
                  <a16:creationId xmlns:a16="http://schemas.microsoft.com/office/drawing/2014/main" id="{521DF10F-6864-4A86-A134-055E96FA53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2266" y="2811422"/>
              <a:ext cx="792000" cy="2160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defTabSz="685800">
                <a:buClr>
                  <a:srgbClr val="505050"/>
                </a:buClr>
                <a:buSzPct val="100000"/>
                <a:defRPr/>
              </a:pPr>
              <a:r>
                <a:rPr lang="ru-RU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Без существенных изменений</a:t>
              </a:r>
              <a:endParaRPr lang="en-US" sz="650" i="1" dirty="0">
                <a:solidFill>
                  <a:srgbClr val="002060"/>
                </a:solidFill>
                <a:cs typeface="Helvetica" pitchFamily="34" charset="0"/>
              </a:endParaRPr>
            </a:p>
          </p:txBody>
        </p: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EC50BC12-5DF8-4D15-B4EB-F8DBADA99AFE}"/>
              </a:ext>
            </a:extLst>
          </p:cNvPr>
          <p:cNvGrpSpPr/>
          <p:nvPr/>
        </p:nvGrpSpPr>
        <p:grpSpPr>
          <a:xfrm>
            <a:off x="8132467" y="4450189"/>
            <a:ext cx="921957" cy="174109"/>
            <a:chOff x="10812605" y="2492092"/>
            <a:chExt cx="1229277" cy="232145"/>
          </a:xfrm>
        </p:grpSpPr>
        <p:sp>
          <p:nvSpPr>
            <p:cNvPr id="180" name="Rectangle 3">
              <a:extLst>
                <a:ext uri="{FF2B5EF4-FFF2-40B4-BE49-F238E27FC236}">
                  <a16:creationId xmlns:a16="http://schemas.microsoft.com/office/drawing/2014/main" id="{4CBA3BAC-B7B1-47E2-907A-A536460C74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12605" y="2508237"/>
              <a:ext cx="395307" cy="21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algn="ctr" defTabSz="685800">
                <a:buClr>
                  <a:srgbClr val="505050"/>
                </a:buClr>
                <a:buSzPct val="100000"/>
              </a:pPr>
              <a:r>
                <a:rPr lang="en-US" sz="675" b="1" dirty="0" smtClean="0">
                  <a:solidFill>
                    <a:schemeClr val="bg1"/>
                  </a:solidFill>
                  <a:cs typeface="Helvetica" pitchFamily="34" charset="0"/>
                </a:rPr>
                <a:t>29</a:t>
              </a:r>
              <a:endParaRPr lang="en-US" sz="675" b="1" dirty="0">
                <a:solidFill>
                  <a:schemeClr val="bg1"/>
                </a:solidFill>
                <a:cs typeface="Helvetica" pitchFamily="34" charset="0"/>
              </a:endParaRPr>
            </a:p>
          </p:txBody>
        </p:sp>
        <p:sp>
          <p:nvSpPr>
            <p:cNvPr id="181" name="Rectangle 3">
              <a:extLst>
                <a:ext uri="{FF2B5EF4-FFF2-40B4-BE49-F238E27FC236}">
                  <a16:creationId xmlns:a16="http://schemas.microsoft.com/office/drawing/2014/main" id="{376434F5-5150-4EFC-BD89-2910374402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49882" y="2492092"/>
              <a:ext cx="792000" cy="21600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 lIns="0" tIns="68580" rIns="0" bIns="68580" anchor="ctr" anchorCtr="0"/>
            <a:lstStyle/>
            <a:p>
              <a:pPr defTabSz="685800">
                <a:buClr>
                  <a:srgbClr val="505050"/>
                </a:buClr>
                <a:buSzPct val="100000"/>
                <a:defRPr/>
              </a:pPr>
              <a:r>
                <a:rPr lang="ru-RU" sz="650" b="1" i="1" dirty="0" smtClean="0">
                  <a:solidFill>
                    <a:srgbClr val="002060"/>
                  </a:solidFill>
                  <a:cs typeface="Helvetica" pitchFamily="34" charset="0"/>
                </a:rPr>
                <a:t>Удаление</a:t>
              </a:r>
              <a:endParaRPr lang="en-US" sz="650" i="1" dirty="0">
                <a:solidFill>
                  <a:srgbClr val="002060"/>
                </a:solidFill>
                <a:cs typeface="Helvetica" pitchFamily="34" charset="0"/>
              </a:endParaRPr>
            </a:p>
          </p:txBody>
        </p:sp>
      </p:grp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6EA48380-EF26-4F43-AACC-9497B2746164}"/>
              </a:ext>
            </a:extLst>
          </p:cNvPr>
          <p:cNvSpPr/>
          <p:nvPr/>
        </p:nvSpPr>
        <p:spPr>
          <a:xfrm>
            <a:off x="7870932" y="3354612"/>
            <a:ext cx="1358306" cy="22078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>
              <a:defRPr lang="en-US" sz="1862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9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Виды поправок</a:t>
            </a:r>
            <a:endParaRPr lang="en-US" sz="9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83" name="Group 32">
            <a:extLst>
              <a:ext uri="{FF2B5EF4-FFF2-40B4-BE49-F238E27FC236}">
                <a16:creationId xmlns:a16="http://schemas.microsoft.com/office/drawing/2014/main" id="{E4D6F2F1-FA38-4F75-AE7B-30053F5914A4}"/>
              </a:ext>
            </a:extLst>
          </p:cNvPr>
          <p:cNvGrpSpPr/>
          <p:nvPr/>
        </p:nvGrpSpPr>
        <p:grpSpPr>
          <a:xfrm rot="1960460">
            <a:off x="8123714" y="3279416"/>
            <a:ext cx="108000" cy="189000"/>
            <a:chOff x="975911" y="870585"/>
            <a:chExt cx="2482125" cy="4212184"/>
          </a:xfrm>
        </p:grpSpPr>
        <p:sp>
          <p:nvSpPr>
            <p:cNvPr id="184" name="Rectangle 30">
              <a:extLst>
                <a:ext uri="{FF2B5EF4-FFF2-40B4-BE49-F238E27FC236}">
                  <a16:creationId xmlns:a16="http://schemas.microsoft.com/office/drawing/2014/main" id="{95120CF2-F2A3-4390-A045-DAF022435337}"/>
                </a:ext>
              </a:extLst>
            </p:cNvPr>
            <p:cNvSpPr/>
            <p:nvPr/>
          </p:nvSpPr>
          <p:spPr>
            <a:xfrm>
              <a:off x="2026133" y="3033454"/>
              <a:ext cx="304800" cy="1522508"/>
            </a:xfrm>
            <a:prstGeom prst="rect">
              <a:avLst/>
            </a:prstGeom>
            <a:solidFill>
              <a:srgbClr val="1F497D">
                <a:lumMod val="25000"/>
                <a:lumOff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5" name="Rounded Rectangle 31">
              <a:extLst>
                <a:ext uri="{FF2B5EF4-FFF2-40B4-BE49-F238E27FC236}">
                  <a16:creationId xmlns:a16="http://schemas.microsoft.com/office/drawing/2014/main" id="{7682C6B5-381E-435D-AA77-F818E8AFDD98}"/>
                </a:ext>
              </a:extLst>
            </p:cNvPr>
            <p:cNvSpPr/>
            <p:nvPr/>
          </p:nvSpPr>
          <p:spPr>
            <a:xfrm>
              <a:off x="1949933" y="4194344"/>
              <a:ext cx="457200" cy="888425"/>
            </a:xfrm>
            <a:prstGeom prst="roundRect">
              <a:avLst/>
            </a:prstGeom>
            <a:solidFill>
              <a:srgbClr val="1F497D">
                <a:lumMod val="50000"/>
                <a:lumOff val="50000"/>
              </a:srgbClr>
            </a:solidFill>
            <a:ln w="12700" cap="flat" cmpd="sng" algn="ctr">
              <a:solidFill>
                <a:srgbClr val="0060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86" name="Donut 29">
              <a:extLst>
                <a:ext uri="{FF2B5EF4-FFF2-40B4-BE49-F238E27FC236}">
                  <a16:creationId xmlns:a16="http://schemas.microsoft.com/office/drawing/2014/main" id="{6F0C3927-796C-4D2E-BB54-7E0E78F67426}"/>
                </a:ext>
              </a:extLst>
            </p:cNvPr>
            <p:cNvSpPr/>
            <p:nvPr/>
          </p:nvSpPr>
          <p:spPr>
            <a:xfrm>
              <a:off x="975911" y="870585"/>
              <a:ext cx="2482125" cy="2346866"/>
            </a:xfrm>
            <a:prstGeom prst="donut">
              <a:avLst>
                <a:gd name="adj" fmla="val 13713"/>
              </a:avLst>
            </a:prstGeom>
            <a:solidFill>
              <a:srgbClr val="00607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kern="0" dirty="0">
                <a:solidFill>
                  <a:srgbClr val="1F497D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9162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Предлагаемые пересмотренные ФПП:</a:t>
            </a:r>
            <a:r>
              <a:rPr lang="fr-CH" sz="2800" b="1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br>
              <a:rPr lang="fr-CH" sz="2800" b="1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обзор поправок</a:t>
            </a:r>
            <a:endParaRPr lang="fr-CH" sz="28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379" y="4432732"/>
            <a:ext cx="468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Общее </a:t>
            </a:r>
            <a:r>
              <a:rPr lang="ru-RU" sz="1000" dirty="0">
                <a:solidFill>
                  <a:srgbClr val="000000"/>
                </a:solidFill>
              </a:rPr>
              <a:t>число страниц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ru-RU" sz="1000" dirty="0">
                <a:solidFill>
                  <a:srgbClr val="000000"/>
                </a:solidFill>
              </a:rPr>
              <a:t>исключая приложения</a:t>
            </a:r>
            <a:r>
              <a:rPr lang="en-US" sz="1000" dirty="0" smtClean="0">
                <a:solidFill>
                  <a:srgbClr val="000000"/>
                </a:solidFill>
              </a:rPr>
              <a:t>)</a:t>
            </a:r>
            <a:r>
              <a:rPr lang="ru-RU" sz="1000" dirty="0" smtClean="0">
                <a:solidFill>
                  <a:srgbClr val="000000"/>
                </a:solidFill>
              </a:rPr>
              <a:t> станет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на </a:t>
            </a:r>
            <a:r>
              <a:rPr lang="en-US" sz="1800" dirty="0" smtClean="0">
                <a:solidFill>
                  <a:srgbClr val="7030A0"/>
                </a:solidFill>
              </a:rPr>
              <a:t>25%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sz="1000" dirty="0" smtClean="0"/>
              <a:t>меньше.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563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</a:rPr>
              <a:t>Общий вид изменений к ФПП</a:t>
            </a:r>
            <a:endParaRPr lang="fr-CH" sz="30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808514"/>
            <a:ext cx="4032448" cy="3939540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15172"/>
                </a:solidFill>
                <a:latin typeface="Calibri" panose="020F0502020204030204"/>
                <a:cs typeface="+mn-cs"/>
              </a:rPr>
              <a:t>Новые</a:t>
            </a:r>
            <a:r>
              <a:rPr lang="en-US" sz="1200" b="1" dirty="0" smtClean="0">
                <a:solidFill>
                  <a:srgbClr val="015172"/>
                </a:solidFill>
                <a:latin typeface="Calibri" panose="020F0502020204030204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srgbClr val="015172"/>
              </a:solidFill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200" b="1" dirty="0" smtClean="0">
                <a:latin typeface="Calibri" panose="020F0502020204030204"/>
                <a:cs typeface="+mn-cs"/>
              </a:rPr>
              <a:t>Учет принципов</a:t>
            </a:r>
            <a:r>
              <a:rPr lang="en-US" sz="1200" dirty="0" smtClean="0"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новое: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правило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101.6)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ru-RU" sz="1200" b="1" dirty="0" smtClean="0">
                <a:latin typeface="Calibri" panose="020F0502020204030204"/>
                <a:cs typeface="+mn-cs"/>
              </a:rPr>
              <a:t>Тематические фонды</a:t>
            </a:r>
            <a:r>
              <a:rPr lang="en-US" sz="1200" b="1" dirty="0" smtClean="0"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новое: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правило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102.2)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sz="700" b="1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Calibri" panose="020F0502020204030204"/>
                <a:cs typeface="+mn-cs"/>
              </a:rPr>
              <a:t>3.   </a:t>
            </a:r>
            <a:r>
              <a:rPr lang="ru-RU" sz="1200" b="1" dirty="0" smtClean="0">
                <a:latin typeface="Calibri" panose="020F0502020204030204"/>
                <a:cs typeface="+mn-cs"/>
              </a:rPr>
              <a:t>Долгосрочные обязательства</a:t>
            </a:r>
            <a:r>
              <a:rPr lang="en-150" sz="1200" b="1" dirty="0" smtClean="0"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новое: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правило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103.20)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dirty="0"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Calibri" panose="020F0502020204030204"/>
                <a:cs typeface="+mn-cs"/>
              </a:rPr>
              <a:t>4.   </a:t>
            </a:r>
            <a:r>
              <a:rPr lang="ru-RU" sz="1200" b="1" dirty="0" smtClean="0">
                <a:latin typeface="Calibri" panose="020F0502020204030204"/>
                <a:cs typeface="+mn-cs"/>
              </a:rPr>
              <a:t>Финансовое управление людскими ресурсами</a:t>
            </a:r>
            <a:r>
              <a:rPr lang="en-US" sz="1200" dirty="0" smtClean="0"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новое: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правила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103.6, 103.7)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b="1" dirty="0"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ru-RU" sz="1200" b="1" dirty="0" smtClean="0">
                <a:latin typeface="Calibri" panose="020F0502020204030204"/>
                <a:cs typeface="+mn-cs"/>
              </a:rPr>
              <a:t>Партнеры-исполнители</a:t>
            </a:r>
            <a:r>
              <a:rPr lang="en-US" sz="1200" b="1" dirty="0" smtClean="0"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новое: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положение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 3.9, 3.10, 3.11)</a:t>
            </a:r>
            <a:r>
              <a:rPr lang="en-US" sz="1200" dirty="0" smtClean="0">
                <a:latin typeface="Calibri" panose="020F0502020204030204"/>
                <a:cs typeface="+mn-cs"/>
              </a:rPr>
              <a:t>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en-US" sz="700" dirty="0" smtClean="0"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Calibri" panose="020F0502020204030204"/>
                <a:cs typeface="+mn-cs"/>
              </a:rPr>
              <a:t>6.   </a:t>
            </a:r>
            <a:r>
              <a:rPr lang="ru-RU" sz="1200" b="1" dirty="0" smtClean="0">
                <a:latin typeface="Calibri" panose="020F0502020204030204"/>
                <a:cs typeface="+mn-cs"/>
              </a:rPr>
              <a:t>Финансовая отчетность</a:t>
            </a:r>
            <a:r>
              <a:rPr lang="en-US" sz="1200" b="1" dirty="0" smtClean="0">
                <a:latin typeface="Calibri" panose="020F0502020204030204"/>
                <a:cs typeface="+mn-cs"/>
              </a:rPr>
              <a:t> – </a:t>
            </a:r>
            <a:r>
              <a:rPr lang="ru-RU" sz="1200" b="1" dirty="0" smtClean="0">
                <a:latin typeface="Calibri" panose="020F0502020204030204"/>
                <a:cs typeface="+mn-cs"/>
              </a:rPr>
              <a:t>МСУГС</a:t>
            </a:r>
            <a:r>
              <a:rPr lang="en-US" sz="1200" b="1" dirty="0" smtClean="0"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новое: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положение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 4.2,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правило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103.13)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b="1" dirty="0" smtClean="0"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ru-RU" sz="1200" b="1" dirty="0" smtClean="0">
                <a:latin typeface="Calibri" panose="020F0502020204030204"/>
                <a:cs typeface="+mn-cs"/>
              </a:rPr>
              <a:t>Управление, ориентированное на результат, управление рисками, заявление по вопросам внутреннего контроля</a:t>
            </a:r>
            <a:r>
              <a:rPr lang="en-US" sz="1200" b="1" dirty="0" smtClean="0"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новое: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положения</a:t>
            </a:r>
            <a:r>
              <a:rPr lang="en-US" sz="1200" b="1" dirty="0" smtClean="0">
                <a:solidFill>
                  <a:schemeClr val="accent6"/>
                </a:solidFill>
                <a:latin typeface="Calibri" panose="020F0502020204030204"/>
                <a:cs typeface="+mn-cs"/>
              </a:rPr>
              <a:t> 5.1, 5.3)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lang="en-US" sz="700" b="1" dirty="0" smtClean="0"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ru-RU" sz="1200" b="1" dirty="0" smtClean="0">
                <a:latin typeface="Calibri" panose="020F0502020204030204"/>
                <a:cs typeface="+mn-cs"/>
              </a:rPr>
              <a:t>Банки</a:t>
            </a:r>
            <a:r>
              <a:rPr lang="en-US" sz="1200" b="1" dirty="0" smtClean="0"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новое: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правило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+mn-cs"/>
              </a:rPr>
              <a:t> 103.25)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8"/>
            </a:pPr>
            <a:endParaRPr lang="en-US" sz="700" b="1" dirty="0" smtClean="0"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9"/>
            </a:pPr>
            <a:r>
              <a:rPr lang="ru-RU" sz="1200" b="1" dirty="0" smtClean="0">
                <a:latin typeface="Calibri" panose="020F0502020204030204"/>
              </a:rPr>
              <a:t>Инвестиции</a:t>
            </a:r>
            <a:r>
              <a:rPr lang="en-US" sz="1200" b="1" dirty="0" smtClean="0">
                <a:latin typeface="Calibri" panose="020F0502020204030204"/>
              </a:rPr>
              <a:t>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(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новое: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правило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103.27)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808514"/>
            <a:ext cx="4392488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15172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015172"/>
                </a:solidFill>
                <a:latin typeface="Calibri" panose="020F0502020204030204"/>
                <a:cs typeface="+mn-cs"/>
              </a:rPr>
              <a:t>:</a:t>
            </a:r>
            <a:endParaRPr lang="en-US" sz="1200" b="1" dirty="0">
              <a:solidFill>
                <a:srgbClr val="015172"/>
              </a:solidFill>
              <a:latin typeface="Calibri" panose="020F0502020204030204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1.  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Определения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изменения: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 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глава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 7)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</a:rPr>
              <a:t>Программа работы и бюджет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</a:rPr>
              <a:t>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sz="700" dirty="0">
              <a:solidFill>
                <a:srgbClr val="5B9BD5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3.  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Подотчетность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</a:t>
            </a:r>
            <a:endParaRPr lang="en-US" sz="1200" dirty="0">
              <a:solidFill>
                <a:srgbClr val="5B9BD5"/>
              </a:solidFill>
              <a:latin typeface="Calibri" panose="020F0502020204030204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4.  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Непредвиденные и чрезвычайные расходы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5.  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Обязательства и расходы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</a:t>
            </a:r>
            <a:endParaRPr lang="en-US" sz="1200" b="1" dirty="0">
              <a:solidFill>
                <a:srgbClr val="5B9BD5"/>
              </a:solidFill>
              <a:latin typeface="Calibri" panose="020F0502020204030204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6.  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Закупки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</a:t>
            </a:r>
            <a:endParaRPr lang="en-US" sz="1200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7.  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Банки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b="1" dirty="0" smtClean="0">
              <a:solidFill>
                <a:srgbClr val="5B9BD5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Calibri" panose="020F0502020204030204"/>
                <a:cs typeface="+mn-cs"/>
              </a:rPr>
              <a:t>8.   </a:t>
            </a:r>
            <a:r>
              <a:rPr lang="ru-RU" sz="1200" b="1" dirty="0" smtClean="0">
                <a:latin typeface="Calibri" panose="020F0502020204030204"/>
                <a:cs typeface="+mn-cs"/>
              </a:rPr>
              <a:t>Инвестиции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 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9.  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Управление имуществом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10.  </a:t>
            </a: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Учет</a:t>
            </a:r>
            <a:r>
              <a:rPr lang="en-US" sz="12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700" b="1" dirty="0" smtClean="0">
              <a:solidFill>
                <a:srgbClr val="5B9BD5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Calibri" panose="020F0502020204030204"/>
                <a:cs typeface="+mn-cs"/>
              </a:rPr>
              <a:t>11.  </a:t>
            </a:r>
            <a:r>
              <a:rPr lang="ru-RU" sz="1200" b="1" dirty="0" smtClean="0">
                <a:latin typeface="Calibri" panose="020F0502020204030204"/>
                <a:cs typeface="+mn-cs"/>
              </a:rPr>
              <a:t>Доходы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 (</a:t>
            </a:r>
            <a:r>
              <a:rPr lang="ru-RU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изменения</a:t>
            </a:r>
            <a:r>
              <a:rPr lang="en-US" sz="1200" b="1" dirty="0" smtClean="0">
                <a:solidFill>
                  <a:srgbClr val="5B9BD5"/>
                </a:solidFill>
                <a:latin typeface="Calibri" panose="020F0502020204030204"/>
                <a:cs typeface="+mn-cs"/>
              </a:rPr>
              <a:t>)</a:t>
            </a:r>
            <a:endParaRPr lang="en-150" sz="1200" b="1" dirty="0">
              <a:solidFill>
                <a:srgbClr val="5B9BD5"/>
              </a:solidFill>
              <a:latin typeface="Calibri" panose="020F0502020204030204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150" sz="1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Предлагаемые новые положения</a:t>
            </a:r>
            <a:endParaRPr lang="fr-CH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249421"/>
              </p:ext>
            </p:extLst>
          </p:nvPr>
        </p:nvGraphicFramePr>
        <p:xfrm>
          <a:off x="107505" y="1115284"/>
          <a:ext cx="8928992" cy="37033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75467">
                  <a:extLst>
                    <a:ext uri="{9D8B030D-6E8A-4147-A177-3AD203B41FA5}">
                      <a16:colId xmlns:a16="http://schemas.microsoft.com/office/drawing/2014/main" val="2521934618"/>
                    </a:ext>
                  </a:extLst>
                </a:gridCol>
                <a:gridCol w="853011">
                  <a:extLst>
                    <a:ext uri="{9D8B030D-6E8A-4147-A177-3AD203B41FA5}">
                      <a16:colId xmlns:a16="http://schemas.microsoft.com/office/drawing/2014/main" val="2733110947"/>
                    </a:ext>
                  </a:extLst>
                </a:gridCol>
                <a:gridCol w="4496371">
                  <a:extLst>
                    <a:ext uri="{9D8B030D-6E8A-4147-A177-3AD203B41FA5}">
                      <a16:colId xmlns:a16="http://schemas.microsoft.com/office/drawing/2014/main" val="3875830861"/>
                    </a:ext>
                  </a:extLst>
                </a:gridCol>
                <a:gridCol w="2804143">
                  <a:extLst>
                    <a:ext uri="{9D8B030D-6E8A-4147-A177-3AD203B41FA5}">
                      <a16:colId xmlns:a16="http://schemas.microsoft.com/office/drawing/2014/main" val="1846972749"/>
                    </a:ext>
                  </a:extLst>
                </a:gridCol>
              </a:tblGrid>
              <a:tr h="356418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effectLst/>
                        </a:rPr>
                        <a:t>Новое положение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effectLst/>
                        </a:rPr>
                        <a:t>Предмет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u="sng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Предлагаемый новый текст</a:t>
                      </a:r>
                      <a:endParaRPr lang="en-US" sz="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u="sng" dirty="0" smtClean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Обоснование изменения</a:t>
                      </a:r>
                      <a:endParaRPr lang="en-US" sz="800" u="sng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748153"/>
                  </a:ext>
                </a:extLst>
              </a:tr>
              <a:tr h="76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effectLst/>
                        </a:rPr>
                        <a:t>3.9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>
                          <a:effectLst/>
                        </a:rPr>
                        <a:t>Партнеры-исполнители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/>
                        <a:t>Генеральный директор уполномочен, действуя на основании письменных соглашений, предоставлять субсидии партнерам из числа организаций общественного или частного секторов в целях осуществления мероприятий, которые способствуют достижению ожидаемых результатов, предусмотренных в утвержденных Программе работы и бюджете. Выбор партнеров-исполнителей должен быть объективным, основываясь на требованиях в отношении проведения комплексной проверки и скрининга, а также оценки потребностей и возможностей. Соответствующие письменные соглашения включают положения, касающиеся целей и обязанностей Сторон, мониторинга, отчетности,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700" dirty="0" smtClean="0"/>
                        <a:t>оценки и назначения должностных лиц, несущих основную ответственность за реализацию таких партнерских проектов.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/>
                        <a:t>Цель этого нового положения – определить механизмы сотрудничества с партнерами, в рамках которых ВОИС вносит финансовый вклад в соответствии с ССП и ожидаемыми результатами, предусмотренными в Программе работы и бюджете.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10684"/>
                  </a:ext>
                </a:extLst>
              </a:tr>
              <a:tr h="519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effectLst/>
                        </a:rPr>
                        <a:t>3.10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>
                          <a:effectLst/>
                        </a:rPr>
                        <a:t>Управление средствами ВОИС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Контролер от имени Генерального директора </a:t>
                      </a:r>
                      <a:r>
                        <a:rPr lang="ru-RU" sz="700" dirty="0" smtClean="0"/>
                        <a:t>устанавливает требования к финансовому управлению средствами, полученными от ВОИС партнерами-исполнителями. Если Контролер оценивает возможности партнера-исполнителя в плане финансового управления как адекватные, управление средствами может осуществляться в соответствии с Финансовыми положениями и правилами, а также административными инструкциями партнера-исполнителя; в остальных случаях применяются Финансовые положения и правила, а также административные инструкции ВОИС.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Цель этого нового положения – определить механизмы сотрудничества с партнерами, в рамках которых ВОИС вносит финансовый вклад в соответствии с ССП и ожидаемыми результатами, предусмотренными в Программе работы и бюджете.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970172"/>
                  </a:ext>
                </a:extLst>
              </a:tr>
              <a:tr h="519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effectLst/>
                        </a:rPr>
                        <a:t>4.2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Финансовая отчетность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/>
                        <a:t>Контролер, действуя от имени Генерального директора, подготавливает годовые финансовые ведомости в соответствии с настоящими Положениями и правилами, а также с Международными стандартами учета в государственном секторе (МСУГС).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/>
                        <a:t>Цель этого нового положения – обновить ФПП, указав, что подготовка финансовых ведомостей ведется на основе Международных стандартов учета в государственном секторе (МСУГС), и непосредственно увязав их с ныне применяемой практикой</a:t>
                      </a:r>
                      <a:r>
                        <a:rPr lang="en-US" sz="700" dirty="0" smtClean="0">
                          <a:effectLst/>
                        </a:rPr>
                        <a:t>.</a:t>
                      </a:r>
                      <a:endParaRPr lang="en-US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376157"/>
                  </a:ext>
                </a:extLst>
              </a:tr>
              <a:tr h="415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lt1"/>
                          </a:solidFill>
                          <a:effectLst/>
                        </a:rPr>
                        <a:t>5.1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600450" algn="l"/>
                        </a:tabLst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Рамочные параметры оценки результативности</a:t>
                      </a:r>
                      <a:endParaRPr lang="en-US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Генеральный директор определяет рамочные параметры управления, ориентированного на результат, управления общеорганизационными рисками и мер внутреннего контроля. Эти рамочные параметры являются компонентами системы подотчетности в Организации, которая служит для государств-членов залогом продуктивности и результативности ее работы, а также эффективного и экономичного использования ресурсов.</a:t>
                      </a:r>
                      <a:r>
                        <a:rPr lang="ru-RU" sz="800" dirty="0" smtClean="0"/>
                        <a:t> </a:t>
                      </a:r>
                      <a:endParaRPr lang="en-US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Предлагается включить в текст новое положение, касающееся рамочных параметров управления рисками и мониторинга результативности, которые являются ключевыми элементами применения Финансовых положений и правил</a:t>
                      </a: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481468"/>
                  </a:ext>
                </a:extLst>
              </a:tr>
              <a:tr h="381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solidFill>
                            <a:schemeClr val="lt1"/>
                          </a:solidFill>
                          <a:effectLst/>
                        </a:rPr>
                        <a:t>5.3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600450" algn="l"/>
                        </a:tabLst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по вопросам внутреннего контроля</a:t>
                      </a:r>
                      <a:endParaRPr lang="en-US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Генеральный директор готовит и подписывает ежегодное Заявление по вопросам внутреннего контроля в целях предоставления гарантий заинтересованным сторонам. Заявление по вопросам внутреннего контроля сопровождается гарантиями назначенных должностных лиц и опирается на выводы органов внутреннего надзора относительно механизмов управления, регулирования рисков и контроля в ВОИС.</a:t>
                      </a:r>
                      <a:endParaRPr lang="en-US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Это новое положение касается Заявления по вопросам внутреннего контроля (ЗВК) – одного из ключевых документов, предназначенных для того, чтобы укрепить уверенность государств-членов в системе внутреннего контроля.</a:t>
                      </a:r>
                      <a:endParaRPr lang="en-US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46545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9177" y="782583"/>
            <a:ext cx="8075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accent1">
                    <a:lumMod val="10000"/>
                  </a:schemeClr>
                </a:solidFill>
              </a:rPr>
              <a:t>В следующей таблице приведены 5 новых предлагаемых </a:t>
            </a:r>
            <a:r>
              <a:rPr lang="ru-RU" sz="1200" dirty="0" smtClean="0">
                <a:solidFill>
                  <a:schemeClr val="accent6"/>
                </a:solidFill>
              </a:rPr>
              <a:t>положений.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493776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Положения, к которым предлагаются изменения</a:t>
            </a:r>
            <a:endParaRPr lang="fr-CH" sz="24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4451"/>
            <a:ext cx="8229600" cy="3264694"/>
          </a:xfrm>
        </p:spPr>
        <p:txBody>
          <a:bodyPr/>
          <a:lstStyle/>
          <a:p>
            <a:pPr marL="114300" indent="0">
              <a:buClr>
                <a:schemeClr val="accent5">
                  <a:lumMod val="50000"/>
                </a:schemeClr>
              </a:buClr>
              <a:buSzPct val="100000"/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04427"/>
              </p:ext>
            </p:extLst>
          </p:nvPr>
        </p:nvGraphicFramePr>
        <p:xfrm>
          <a:off x="457200" y="1069062"/>
          <a:ext cx="8229601" cy="3886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52193461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33110947"/>
                    </a:ext>
                  </a:extLst>
                </a:gridCol>
                <a:gridCol w="2144709">
                  <a:extLst>
                    <a:ext uri="{9D8B030D-6E8A-4147-A177-3AD203B41FA5}">
                      <a16:colId xmlns:a16="http://schemas.microsoft.com/office/drawing/2014/main" val="4056373748"/>
                    </a:ext>
                  </a:extLst>
                </a:gridCol>
                <a:gridCol w="2778437">
                  <a:extLst>
                    <a:ext uri="{9D8B030D-6E8A-4147-A177-3AD203B41FA5}">
                      <a16:colId xmlns:a16="http://schemas.microsoft.com/office/drawing/2014/main" val="3875830861"/>
                    </a:ext>
                  </a:extLst>
                </a:gridCol>
                <a:gridCol w="1711935">
                  <a:extLst>
                    <a:ext uri="{9D8B030D-6E8A-4147-A177-3AD203B41FA5}">
                      <a16:colId xmlns:a16="http://schemas.microsoft.com/office/drawing/2014/main" val="1846972749"/>
                    </a:ext>
                  </a:extLst>
                </a:gridCol>
              </a:tblGrid>
              <a:tr h="339427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effectLst/>
                        </a:rPr>
                        <a:t>Положение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effectLst/>
                        </a:rPr>
                        <a:t>Предмет</a:t>
                      </a:r>
                      <a:endParaRPr lang="en-US" sz="8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Действующая</a:t>
                      </a:r>
                      <a:r>
                        <a:rPr lang="ru-RU" sz="800" u="sng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редакция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u="sng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Предлагаемый новый текст</a:t>
                      </a:r>
                      <a:endParaRPr lang="en-US" sz="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u="sng" dirty="0" smtClean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800" u="sng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Обоснование изменения</a:t>
                      </a:r>
                      <a:endParaRPr lang="en-US" sz="800" u="sng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748153"/>
                  </a:ext>
                </a:extLst>
              </a:tr>
              <a:tr h="1285366"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Ответственность и подотчетность</a:t>
                      </a:r>
                      <a:endParaRPr lang="en-US" sz="7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>
                          <a:effectLst/>
                        </a:rPr>
                        <a:t>Правило</a:t>
                      </a:r>
                      <a:r>
                        <a:rPr lang="en-US" sz="700" dirty="0" smtClean="0">
                          <a:effectLst/>
                        </a:rPr>
                        <a:t> 101.2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Все работники Организации обязаны соблюдать Финансовые положения и правила, а также административные инструкции, изданные в соответствии с этими Положениями и правилами. Любой работник, нарушающий Финансовые положения и правила или соответствующие административные инструкции, несет личную и финансовую ответственность за свои действия.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Все уполномоченные должностные лица и их заместители подотчетны Генеральному директору применительно к выполнению тех аспектов Программы работы и бюджета, в отношении которых им были делегированы полномочия, и несут ответственность за достижение результатов в соответствии с Финансовыми положениями и правилами.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Данные изменения призваны отразить цель, связанную с расширением возможностей сотрудников, в соответствии с ожидаемыми результатами, предусмотренными в Среднесрочном стратегическом плане (ССП). Формулировки, касающиеся подотчетности, усилены в отношении: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i)</a:t>
                      </a:r>
                      <a:r>
                        <a:rPr lang="en-US" sz="700" baseline="0" dirty="0" smtClean="0">
                          <a:effectLst/>
                        </a:rPr>
                        <a:t> </a:t>
                      </a:r>
                      <a:r>
                        <a:rPr lang="ru-RU" sz="700" dirty="0" smtClean="0"/>
                        <a:t>должностных лиц, которым делегированы полномочия, касающиеся выполнения Программы работы и бюджета, а также достижения результатов;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ii)</a:t>
                      </a:r>
                      <a:r>
                        <a:rPr lang="en-US" sz="700" baseline="0" dirty="0" smtClean="0">
                          <a:effectLst/>
                        </a:rPr>
                        <a:t> </a:t>
                      </a:r>
                      <a:r>
                        <a:rPr lang="ru-RU" sz="700" dirty="0" smtClean="0"/>
                        <a:t>всех работников Организации применительно к выполнению ими ФПП.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582903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en-US" sz="700" dirty="0" smtClean="0">
                          <a:effectLst/>
                        </a:rPr>
                        <a:t>1.3</a:t>
                      </a: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0" algn="l"/>
                        </a:tabLst>
                        <a:defRPr/>
                      </a:pPr>
                      <a:r>
                        <a:rPr lang="ru-RU" sz="700" dirty="0" smtClean="0">
                          <a:effectLst/>
                        </a:rPr>
                        <a:t>Планирование и финансовые периоды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Для целей Финансовых положений и правил устанавливаются следующие периоды планирования и отчетности: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1. </a:t>
                      </a:r>
                      <a:r>
                        <a:rPr lang="ru-RU" sz="700" dirty="0" smtClean="0"/>
                        <a:t>в ВОИС действует Среднесрочный стратегический план, который охватывает период планирования, определяемый Генеральным директором; 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2. </a:t>
                      </a:r>
                      <a:r>
                        <a:rPr lang="ru-RU" sz="700" dirty="0" smtClean="0"/>
                        <a:t>период планирования Программы работы и бюджета составляет два года; и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en-US" sz="700" dirty="0" smtClean="0">
                          <a:effectLst/>
                        </a:rPr>
                        <a:t>3. </a:t>
                      </a:r>
                      <a:r>
                        <a:rPr lang="ru-RU" sz="700" dirty="0" smtClean="0"/>
                        <a:t>финансовый период для целей ведения учета и подготовки финансовой отчетности в соответствии с Международными стандартами учета в государственном секторе (МСУГС) составляет один календарный год.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tabLst>
                          <a:tab pos="3600450" algn="l"/>
                        </a:tabLst>
                      </a:pP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3600450" algn="l"/>
                        </a:tabLst>
                      </a:pPr>
                      <a:r>
                        <a:rPr lang="ru-RU" sz="700" dirty="0" smtClean="0"/>
                        <a:t>Изменения были внесены с целью уточнить периоды для целей планирования, которые отличаются от периодов для целей ведения учета и финансовых периодов. 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02974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9177" y="782583"/>
            <a:ext cx="8075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accent1">
                    <a:lumMod val="10000"/>
                  </a:schemeClr>
                </a:solidFill>
              </a:rPr>
              <a:t>В следующей таблице приведены </a:t>
            </a:r>
            <a:r>
              <a:rPr lang="en-US" sz="1200" dirty="0" smtClean="0"/>
              <a:t>2</a:t>
            </a:r>
            <a:r>
              <a:rPr lang="en-US" sz="1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/>
                </a:solidFill>
              </a:rPr>
              <a:t>положения, </a:t>
            </a:r>
            <a:r>
              <a:rPr lang="ru-RU" sz="1200" dirty="0" smtClean="0"/>
              <a:t>к которым предлагаются существенные изменения.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rench 16x9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template_french 16x9.potx</Template>
  <TotalTime>2483</TotalTime>
  <Words>4260</Words>
  <Application>Microsoft Office PowerPoint</Application>
  <PresentationFormat>On-screen Show (16:9)</PresentationFormat>
  <Paragraphs>485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맑은 고딕</vt:lpstr>
      <vt:lpstr>ＭＳ Ｐゴシック</vt:lpstr>
      <vt:lpstr>Arial</vt:lpstr>
      <vt:lpstr>Arial Black</vt:lpstr>
      <vt:lpstr>Calibri</vt:lpstr>
      <vt:lpstr>Helvetica</vt:lpstr>
      <vt:lpstr>Microsoft Sans Serif</vt:lpstr>
      <vt:lpstr>Times New Roman</vt:lpstr>
      <vt:lpstr>Trebuchet MS</vt:lpstr>
      <vt:lpstr>Univers for KPMG Light</vt:lpstr>
      <vt:lpstr>Verdana</vt:lpstr>
      <vt:lpstr>Wingdings</vt:lpstr>
      <vt:lpstr>ヒラギノ角ゴ Pro W3</vt:lpstr>
      <vt:lpstr>template_french 16x9</vt:lpstr>
      <vt:lpstr>PowerPoint Presentation</vt:lpstr>
      <vt:lpstr>Почему сейчас? / Причины пересмотра</vt:lpstr>
      <vt:lpstr>Анализ ФПП</vt:lpstr>
      <vt:lpstr>Предлагаемые изменения к ФПП: структура</vt:lpstr>
      <vt:lpstr>Нормативные механизмы ВОИС</vt:lpstr>
      <vt:lpstr>Предлагаемые пересмотренные ФПП:   обзор поправок</vt:lpstr>
      <vt:lpstr>Общий вид изменений к ФПП</vt:lpstr>
      <vt:lpstr>Предлагаемые новые положения</vt:lpstr>
      <vt:lpstr>Положения, к которым предлагаются изменения</vt:lpstr>
      <vt:lpstr>Положения, которые предлагается исключить</vt:lpstr>
      <vt:lpstr>Положения, которые предлагается исключить (продолжение)</vt:lpstr>
      <vt:lpstr>Предлагаемые новые правила</vt:lpstr>
      <vt:lpstr>Предлагаемые новые правила (продолжение)</vt:lpstr>
      <vt:lpstr>Обзор со стороны Внешнего аудитора</vt:lpstr>
      <vt:lpstr>Обзор со стороны НККН</vt:lpstr>
      <vt:lpstr>График</vt:lpstr>
      <vt:lpstr>PowerPoint Presentation</vt:lpstr>
    </vt:vector>
  </TitlesOfParts>
  <Company>WIPO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MOSCATELLI Amina</dc:creator>
  <cp:keywords>FOR OFFICIAL USE ONLY</cp:keywords>
  <cp:lastModifiedBy>CHANG Shauna</cp:lastModifiedBy>
  <cp:revision>516</cp:revision>
  <dcterms:created xsi:type="dcterms:W3CDTF">2010-05-03T08:25:15Z</dcterms:created>
  <dcterms:modified xsi:type="dcterms:W3CDTF">2022-06-27T15:13:00Z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8ef5701b-99be-47a8-b0a7-04cb005cb5e8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