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AA01973" w14:textId="77777777" w:rsidR="006E4F5F" w:rsidRPr="00A07A3C" w:rsidRDefault="006E4F5F" w:rsidP="006E4F5F">
      <w:pPr>
        <w:widowControl w:val="0"/>
        <w:jc w:val="right"/>
        <w:rPr>
          <w:b/>
          <w:sz w:val="2"/>
          <w:szCs w:val="40"/>
        </w:rPr>
      </w:pPr>
      <w:r>
        <w:rPr>
          <w:b/>
          <w:sz w:val="40"/>
        </w:rPr>
        <w:t>R</w:t>
      </w:r>
    </w:p>
    <w:p w14:paraId="4AFD46CA" w14:textId="525D85E2" w:rsidR="006E4F5F" w:rsidRPr="00A07A3C" w:rsidRDefault="001A4F9C" w:rsidP="006E4F5F">
      <w:pPr>
        <w:spacing w:line="360" w:lineRule="auto"/>
        <w:ind w:left="4592"/>
        <w:rPr>
          <w:rFonts w:ascii="Arial Black" w:hAnsi="Arial Black"/>
          <w:caps/>
          <w:sz w:val="15"/>
        </w:rPr>
      </w:pPr>
      <w:r>
        <w:rPr>
          <w:rFonts w:ascii="Arial Black" w:hAnsi="Arial Black"/>
          <w:caps/>
          <w:noProof/>
          <w:sz w:val="15"/>
          <w:lang w:val="en-US"/>
        </w:rPr>
        <w:drawing>
          <wp:inline distT="0" distB="0" distL="0" distR="0" wp14:anchorId="68E60DE2" wp14:editId="5CAF8EB0">
            <wp:extent cx="1674644" cy="1247775"/>
            <wp:effectExtent l="0" t="0" r="1905" b="0"/>
            <wp:docPr id="2" name="Picture 2" descr="Устремленные вверх изогнутые линии на эмблеме Всемирной организации интеллектуальной собственности символизируют прогресс человечества, движимый инновациями и творчеством. " title="Эмблема Всемирной организации интеллектуальной собственности (ВОИС)"/>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679696" cy="1251540"/>
                    </a:xfrm>
                    <a:prstGeom prst="rect">
                      <a:avLst/>
                    </a:prstGeom>
                    <a:noFill/>
                  </pic:spPr>
                </pic:pic>
              </a:graphicData>
            </a:graphic>
          </wp:inline>
        </w:drawing>
      </w:r>
    </w:p>
    <w:p w14:paraId="71919071" w14:textId="336C09AA" w:rsidR="006E4F5F" w:rsidRPr="00A07A3C" w:rsidRDefault="00A70E06" w:rsidP="00AA2DD4">
      <w:pPr>
        <w:pBdr>
          <w:top w:val="single" w:sz="4" w:space="10" w:color="auto"/>
        </w:pBdr>
        <w:spacing w:before="120"/>
        <w:jc w:val="right"/>
        <w:rPr>
          <w:rFonts w:ascii="Arial Black" w:hAnsi="Arial Black"/>
          <w:b/>
          <w:caps/>
          <w:sz w:val="15"/>
        </w:rPr>
      </w:pPr>
      <w:r>
        <w:rPr>
          <w:rFonts w:ascii="Arial Black" w:hAnsi="Arial Black"/>
          <w:b/>
          <w:caps/>
          <w:sz w:val="15"/>
        </w:rPr>
        <w:t>WO/CC/86/</w:t>
      </w:r>
      <w:bookmarkStart w:id="0" w:name="Code"/>
      <w:bookmarkEnd w:id="0"/>
      <w:r>
        <w:rPr>
          <w:rFonts w:ascii="Arial Black" w:hAnsi="Arial Black"/>
          <w:b/>
          <w:caps/>
          <w:sz w:val="15"/>
        </w:rPr>
        <w:t>3</w:t>
      </w:r>
    </w:p>
    <w:p w14:paraId="785F2FD1" w14:textId="6D4044FC" w:rsidR="006E4F5F" w:rsidRPr="00A07A3C" w:rsidRDefault="006E4F5F" w:rsidP="006E4F5F">
      <w:pPr>
        <w:jc w:val="right"/>
        <w:rPr>
          <w:rFonts w:ascii="Arial Black" w:hAnsi="Arial Black"/>
          <w:b/>
          <w:caps/>
          <w:sz w:val="15"/>
        </w:rPr>
      </w:pPr>
      <w:r>
        <w:rPr>
          <w:rFonts w:ascii="Arial Black" w:hAnsi="Arial Black"/>
          <w:b/>
          <w:caps/>
          <w:sz w:val="15"/>
        </w:rPr>
        <w:t xml:space="preserve">ОРИГИНАЛ: </w:t>
      </w:r>
      <w:bookmarkStart w:id="1" w:name="Original"/>
      <w:bookmarkEnd w:id="1"/>
      <w:r>
        <w:rPr>
          <w:rFonts w:ascii="Arial Black" w:hAnsi="Arial Black"/>
          <w:b/>
          <w:caps/>
          <w:sz w:val="15"/>
        </w:rPr>
        <w:t xml:space="preserve"> английский</w:t>
      </w:r>
    </w:p>
    <w:p w14:paraId="76BA4D00" w14:textId="49C57CC1" w:rsidR="006E4F5F" w:rsidRPr="00A07A3C" w:rsidRDefault="006E4F5F" w:rsidP="00A70F88">
      <w:pPr>
        <w:spacing w:after="1200"/>
        <w:jc w:val="right"/>
        <w:rPr>
          <w:rFonts w:ascii="Arial Black" w:hAnsi="Arial Black"/>
          <w:b/>
          <w:caps/>
          <w:sz w:val="15"/>
        </w:rPr>
      </w:pPr>
      <w:r>
        <w:rPr>
          <w:rFonts w:ascii="Arial Black" w:hAnsi="Arial Black"/>
          <w:b/>
          <w:caps/>
          <w:sz w:val="15"/>
        </w:rPr>
        <w:t xml:space="preserve">ДАТА: </w:t>
      </w:r>
      <w:bookmarkStart w:id="2" w:name="Date"/>
      <w:bookmarkEnd w:id="2"/>
      <w:r>
        <w:rPr>
          <w:rFonts w:ascii="Arial Black" w:hAnsi="Arial Black"/>
          <w:b/>
          <w:caps/>
          <w:sz w:val="15"/>
        </w:rPr>
        <w:t xml:space="preserve"> 29 мая 2026 года</w:t>
      </w:r>
    </w:p>
    <w:p w14:paraId="6428DE60" w14:textId="77777777" w:rsidR="00A70E06" w:rsidRPr="00A07A3C" w:rsidRDefault="00A70E06" w:rsidP="00352C9A">
      <w:pPr>
        <w:spacing w:after="600"/>
        <w:rPr>
          <w:b/>
          <w:sz w:val="28"/>
          <w:szCs w:val="28"/>
        </w:rPr>
      </w:pPr>
      <w:r>
        <w:rPr>
          <w:b/>
          <w:sz w:val="28"/>
        </w:rPr>
        <w:t>Координационный комитет ВОИС</w:t>
      </w:r>
    </w:p>
    <w:p w14:paraId="0EE7FFF0" w14:textId="2BF36E4A" w:rsidR="008B2CC1" w:rsidRPr="00A07A3C" w:rsidRDefault="00D66D83" w:rsidP="00FA475B">
      <w:pPr>
        <w:spacing w:after="720"/>
        <w:rPr>
          <w:b/>
          <w:sz w:val="24"/>
        </w:rPr>
      </w:pPr>
      <w:r>
        <w:rPr>
          <w:b/>
          <w:sz w:val="24"/>
        </w:rPr>
        <w:t>Восемьдесят шестая (57-я очередная) сессия</w:t>
      </w:r>
      <w:r>
        <w:rPr>
          <w:b/>
          <w:sz w:val="24"/>
        </w:rPr>
        <w:br/>
        <w:t>Женева, 7–15 июля 2026 года</w:t>
      </w:r>
    </w:p>
    <w:p w14:paraId="755265B6" w14:textId="77777777" w:rsidR="008B2CC1" w:rsidRPr="00A07A3C" w:rsidRDefault="008C72CD" w:rsidP="00FA475B">
      <w:pPr>
        <w:spacing w:after="360"/>
        <w:rPr>
          <w:caps/>
          <w:sz w:val="24"/>
        </w:rPr>
      </w:pPr>
      <w:bookmarkStart w:id="3" w:name="TitleOfDoc"/>
      <w:bookmarkEnd w:id="3"/>
      <w:r>
        <w:rPr>
          <w:caps/>
          <w:sz w:val="24"/>
        </w:rPr>
        <w:t>поправки к Положениям и правилам о персонале</w:t>
      </w:r>
    </w:p>
    <w:p w14:paraId="7514FAEA" w14:textId="77777777" w:rsidR="008C72CD" w:rsidRPr="00A07A3C" w:rsidRDefault="008C72CD" w:rsidP="008C72CD">
      <w:pPr>
        <w:spacing w:after="960"/>
        <w:rPr>
          <w:i/>
        </w:rPr>
      </w:pPr>
      <w:bookmarkStart w:id="4" w:name="Prepared"/>
      <w:bookmarkEnd w:id="4"/>
      <w:r>
        <w:rPr>
          <w:i/>
        </w:rPr>
        <w:t>Документ подготовлен Генеральным директором</w:t>
      </w:r>
      <w:r>
        <w:rPr>
          <w:i/>
        </w:rPr>
        <w:br w:type="page"/>
      </w:r>
    </w:p>
    <w:p w14:paraId="40EAD054" w14:textId="77777777" w:rsidR="008C72CD" w:rsidRPr="00A07A3C" w:rsidRDefault="008C72CD" w:rsidP="008C72CD">
      <w:pPr>
        <w:spacing w:after="720"/>
        <w:jc w:val="center"/>
        <w:outlineLvl w:val="0"/>
      </w:pPr>
      <w:r>
        <w:lastRenderedPageBreak/>
        <w:t>СОДЕРЖАНИЕ</w:t>
      </w:r>
    </w:p>
    <w:p w14:paraId="0B4700F5" w14:textId="384FD95F" w:rsidR="008C72CD" w:rsidRPr="00A07A3C" w:rsidRDefault="008C72CD" w:rsidP="008C72CD">
      <w:pPr>
        <w:spacing w:after="220"/>
        <w:outlineLvl w:val="0"/>
        <w:rPr>
          <w:u w:val="single"/>
        </w:rPr>
      </w:pPr>
      <w:r>
        <w:rPr>
          <w:u w:val="single"/>
        </w:rPr>
        <w:t>Разделы документа WO/CC/86/3</w:t>
      </w:r>
    </w:p>
    <w:p w14:paraId="3DFC73B2" w14:textId="77777777" w:rsidR="008C72CD" w:rsidRPr="00A07A3C" w:rsidRDefault="008C72CD" w:rsidP="007E39C5">
      <w:pPr>
        <w:pStyle w:val="ListParagraph"/>
        <w:numPr>
          <w:ilvl w:val="0"/>
          <w:numId w:val="7"/>
        </w:numPr>
        <w:spacing w:after="220"/>
        <w:ind w:left="1134" w:hanging="567"/>
        <w:contextualSpacing w:val="0"/>
      </w:pPr>
      <w:r>
        <w:t>Введение</w:t>
      </w:r>
    </w:p>
    <w:p w14:paraId="18EF5273" w14:textId="3AFB2A4C" w:rsidR="008C72CD" w:rsidRPr="00A07A3C" w:rsidRDefault="008C72CD" w:rsidP="007E39C5">
      <w:pPr>
        <w:pStyle w:val="ListParagraph"/>
        <w:numPr>
          <w:ilvl w:val="0"/>
          <w:numId w:val="7"/>
        </w:numPr>
        <w:spacing w:after="220"/>
        <w:ind w:left="1134" w:hanging="567"/>
        <w:contextualSpacing w:val="0"/>
      </w:pPr>
      <w:r>
        <w:t>Поправки к положениям о персонале (для утверждения)</w:t>
      </w:r>
    </w:p>
    <w:p w14:paraId="303AD700" w14:textId="78BD7B6F" w:rsidR="008C72CD" w:rsidRPr="00A07A3C" w:rsidRDefault="008C72CD" w:rsidP="007E39C5">
      <w:pPr>
        <w:pStyle w:val="ListParagraph"/>
        <w:numPr>
          <w:ilvl w:val="0"/>
          <w:numId w:val="7"/>
        </w:numPr>
        <w:spacing w:after="220"/>
        <w:ind w:left="1134" w:hanging="567"/>
        <w:contextualSpacing w:val="0"/>
      </w:pPr>
      <w:r>
        <w:t>Поправки к правилам о персонале (для уведомления)</w:t>
      </w:r>
    </w:p>
    <w:p w14:paraId="0E663481" w14:textId="77777777" w:rsidR="008C72CD" w:rsidRPr="00A07A3C" w:rsidRDefault="008C72CD" w:rsidP="008C72CD">
      <w:pPr>
        <w:spacing w:after="220"/>
        <w:outlineLvl w:val="0"/>
        <w:rPr>
          <w:u w:val="single"/>
        </w:rPr>
      </w:pPr>
      <w:r>
        <w:rPr>
          <w:u w:val="single"/>
        </w:rPr>
        <w:t>Приложения</w:t>
      </w:r>
    </w:p>
    <w:p w14:paraId="01F9025F" w14:textId="642792D1" w:rsidR="008C72CD" w:rsidRPr="00A07A3C" w:rsidRDefault="008C72CD" w:rsidP="008C72CD">
      <w:pPr>
        <w:spacing w:after="220"/>
        <w:ind w:left="1701" w:hanging="1134"/>
      </w:pPr>
      <w:r>
        <w:t>Приложение I</w:t>
      </w:r>
      <w:r>
        <w:tab/>
        <w:t>Предлагаемые поправки к положениям о персонале</w:t>
      </w:r>
    </w:p>
    <w:p w14:paraId="0A897BDF" w14:textId="4BA457C4" w:rsidR="00DA6AC3" w:rsidRPr="00A07A3C" w:rsidRDefault="00DA6AC3" w:rsidP="008C72CD">
      <w:pPr>
        <w:spacing w:after="220"/>
        <w:ind w:left="1701" w:hanging="1134"/>
      </w:pPr>
      <w:r>
        <w:t xml:space="preserve">Приложение II </w:t>
      </w:r>
      <w:r>
        <w:tab/>
        <w:t xml:space="preserve">Поправки к правилам о персонале </w:t>
      </w:r>
    </w:p>
    <w:p w14:paraId="5784BF6E" w14:textId="77777777" w:rsidR="00944ECF" w:rsidRPr="00A07A3C" w:rsidRDefault="00944ECF" w:rsidP="00944ECF">
      <w:pPr>
        <w:spacing w:after="220"/>
        <w:ind w:left="1701" w:hanging="1134"/>
      </w:pPr>
    </w:p>
    <w:p w14:paraId="65DAE4AE" w14:textId="77777777" w:rsidR="00944ECF" w:rsidRPr="00A07A3C" w:rsidRDefault="00944ECF" w:rsidP="008C72CD">
      <w:pPr>
        <w:spacing w:after="220"/>
        <w:ind w:left="1701" w:hanging="1134"/>
      </w:pPr>
    </w:p>
    <w:p w14:paraId="5588F40A" w14:textId="186DDC60" w:rsidR="008C72CD" w:rsidRPr="00A07A3C" w:rsidRDefault="008C72CD" w:rsidP="008C72CD">
      <w:pPr>
        <w:spacing w:after="220"/>
        <w:ind w:left="1701" w:hanging="1134"/>
      </w:pPr>
      <w:r>
        <w:br w:type="page"/>
      </w:r>
    </w:p>
    <w:p w14:paraId="2DF610A8" w14:textId="1E9D135F" w:rsidR="005722C8" w:rsidRPr="00A07A3C" w:rsidRDefault="008C72CD" w:rsidP="00A07A3C">
      <w:pPr>
        <w:pStyle w:val="Style1"/>
        <w:numPr>
          <w:ilvl w:val="0"/>
          <w:numId w:val="43"/>
        </w:numPr>
        <w:spacing w:before="60" w:after="220"/>
        <w:ind w:left="0" w:firstLine="0"/>
        <w:jc w:val="left"/>
      </w:pPr>
      <w:r>
        <w:lastRenderedPageBreak/>
        <w:t>ВВЕДЕНИЕ</w:t>
      </w:r>
    </w:p>
    <w:p w14:paraId="1B339156" w14:textId="5AA7922B" w:rsidR="00F97308" w:rsidRPr="00A07A3C" w:rsidRDefault="008C72CD" w:rsidP="00A07A3C">
      <w:pPr>
        <w:pStyle w:val="ListParagraph"/>
        <w:numPr>
          <w:ilvl w:val="0"/>
          <w:numId w:val="4"/>
        </w:numPr>
        <w:spacing w:before="60" w:after="220"/>
        <w:ind w:left="0" w:firstLine="0"/>
        <w:contextualSpacing w:val="0"/>
      </w:pPr>
      <w:r>
        <w:t>Поправки к положениям о персонале и к правилам о персонале представляются Координационному комитету ВОИС для утверждения и в порядке уведомления, соответственно.</w:t>
      </w:r>
    </w:p>
    <w:p w14:paraId="1A53320E" w14:textId="50EF6515" w:rsidR="00F97308" w:rsidRPr="00A07A3C" w:rsidRDefault="008C72CD" w:rsidP="00A07A3C">
      <w:pPr>
        <w:pStyle w:val="ListParagraph"/>
        <w:numPr>
          <w:ilvl w:val="0"/>
          <w:numId w:val="4"/>
        </w:numPr>
        <w:spacing w:before="60" w:after="220"/>
        <w:ind w:left="0" w:firstLine="0"/>
        <w:contextualSpacing w:val="0"/>
      </w:pPr>
      <w:r>
        <w:t>Эти поправки представляются в рамках дальнейшего пересмотра Положений и правил о персонале, позволяющего Всемирной организации интеллектуальной собственности (ВОИС) поддерживать прочную нормативную основу, которая адаптируется к меняющимся потребностям и приоритетам Организации и поддерживает их.</w:t>
      </w:r>
    </w:p>
    <w:p w14:paraId="11B6612D" w14:textId="1A5ADAAA" w:rsidR="005722C8" w:rsidRPr="00A07A3C" w:rsidRDefault="008C72CD" w:rsidP="00A07A3C">
      <w:pPr>
        <w:pStyle w:val="Style1"/>
        <w:numPr>
          <w:ilvl w:val="0"/>
          <w:numId w:val="43"/>
        </w:numPr>
        <w:spacing w:before="60" w:after="220"/>
        <w:ind w:left="0" w:firstLine="0"/>
        <w:jc w:val="left"/>
      </w:pPr>
      <w:r>
        <w:t>Поправки к положениям о персонале (для утверждения)</w:t>
      </w:r>
    </w:p>
    <w:p w14:paraId="17C69DFE" w14:textId="67CA6E61" w:rsidR="00BC2E76" w:rsidRPr="00A07A3C" w:rsidRDefault="008C72CD" w:rsidP="00A07A3C">
      <w:pPr>
        <w:pStyle w:val="ListParagraph"/>
        <w:numPr>
          <w:ilvl w:val="0"/>
          <w:numId w:val="4"/>
        </w:numPr>
        <w:spacing w:before="60" w:after="220"/>
        <w:ind w:left="0" w:firstLine="0"/>
        <w:contextualSpacing w:val="0"/>
      </w:pPr>
      <w:r>
        <w:t>Предлагаемые поправки к положениям о персонале содержатся в приложении I и сопровождаются пояснительными замечаниями.  Кроме того, наиболее важные поправки разъясняются ниже.</w:t>
      </w:r>
    </w:p>
    <w:p w14:paraId="6C7CDF28" w14:textId="2639366D" w:rsidR="00F97308" w:rsidRPr="00A07A3C" w:rsidRDefault="007C3C3C" w:rsidP="00A07A3C">
      <w:pPr>
        <w:pStyle w:val="ListParagraph"/>
        <w:spacing w:before="60" w:after="220"/>
        <w:ind w:left="567"/>
        <w:contextualSpacing w:val="0"/>
        <w:rPr>
          <w:b/>
          <w:i/>
        </w:rPr>
      </w:pPr>
      <w:bookmarkStart w:id="5" w:name="_Hlk161641524"/>
      <w:r>
        <w:rPr>
          <w:b/>
          <w:i/>
        </w:rPr>
        <w:t>Положение 3.3 – Надбавки на иждивенцев</w:t>
      </w:r>
    </w:p>
    <w:p w14:paraId="1C2E3E8D" w14:textId="7AED3075" w:rsidR="00186B6B" w:rsidRPr="00A07A3C" w:rsidRDefault="00B730F3" w:rsidP="00A07A3C">
      <w:pPr>
        <w:pStyle w:val="ListParagraph"/>
        <w:numPr>
          <w:ilvl w:val="0"/>
          <w:numId w:val="4"/>
        </w:numPr>
        <w:spacing w:before="60" w:after="220"/>
        <w:ind w:left="0" w:firstLine="0"/>
        <w:contextualSpacing w:val="0"/>
      </w:pPr>
      <w:r>
        <w:t>Предлагаемая поправка направлена на то, чтобы прямо разрешить ВОИС вычитать из выплачиваемой Организацией надбавки на ребенка-иждивенца сумму, равную сумме любой другой надбавки на иждивенцев, полученной из внешнего источника другим родителем, если последний проживает совместно с данным сотрудником, но не признается его супругом.  В настоящее время данное Положение охватывает только надбавки, полученные из внешнего источника самим сотрудником или супругом данного сотрудника.  Такое изменение поможет избежать дублирования пособий, обеспечить равенство между сотрудниками и в большей степени охватить меняющиеся семейные структуры и условия жизни, которые все больше представлены в рамках персонала ВОИС.</w:t>
      </w:r>
    </w:p>
    <w:bookmarkEnd w:id="5"/>
    <w:p w14:paraId="0F0B85BD" w14:textId="51F9B984" w:rsidR="003D3B0B" w:rsidRPr="00A07A3C" w:rsidRDefault="003D3B0B" w:rsidP="00A07A3C">
      <w:pPr>
        <w:pStyle w:val="ListParagraph"/>
        <w:keepNext/>
        <w:spacing w:before="60" w:after="220"/>
        <w:ind w:left="567"/>
        <w:contextualSpacing w:val="0"/>
        <w:rPr>
          <w:b/>
          <w:i/>
        </w:rPr>
      </w:pPr>
      <w:r>
        <w:rPr>
          <w:b/>
          <w:i/>
        </w:rPr>
        <w:t>Положение 4.2 – Сбалансированное географическое распределение и гендерный баланс</w:t>
      </w:r>
    </w:p>
    <w:p w14:paraId="1E10B4C2" w14:textId="7048CBB9" w:rsidR="003D3B0B" w:rsidRPr="00A07A3C" w:rsidRDefault="003E269F" w:rsidP="00A07A3C">
      <w:pPr>
        <w:pStyle w:val="ListParagraph"/>
        <w:numPr>
          <w:ilvl w:val="0"/>
          <w:numId w:val="4"/>
        </w:numPr>
        <w:spacing w:before="60" w:after="220"/>
        <w:ind w:left="0" w:firstLine="0"/>
        <w:contextualSpacing w:val="0"/>
      </w:pPr>
      <w:r>
        <w:t xml:space="preserve">Предлагается внести в Положение правку, предписывающую, что должности экспертов категории специалистов, требующие особых языковых навыков, географическому распределению не подлежат. </w:t>
      </w:r>
    </w:p>
    <w:p w14:paraId="20864034" w14:textId="3658C506" w:rsidR="00F91344" w:rsidRPr="00A07A3C" w:rsidRDefault="00F91344" w:rsidP="00A07A3C">
      <w:pPr>
        <w:pStyle w:val="ListParagraph"/>
        <w:keepNext/>
        <w:spacing w:before="60" w:after="220"/>
        <w:ind w:left="567"/>
        <w:contextualSpacing w:val="0"/>
        <w:rPr>
          <w:b/>
          <w:i/>
        </w:rPr>
      </w:pPr>
      <w:r>
        <w:rPr>
          <w:b/>
          <w:i/>
        </w:rPr>
        <w:t>Положение 9.8 – Выходное пособие</w:t>
      </w:r>
    </w:p>
    <w:p w14:paraId="553A5BBF" w14:textId="71D02C94" w:rsidR="00B730F3" w:rsidRPr="00A07A3C" w:rsidRDefault="007F320F" w:rsidP="00A07A3C">
      <w:pPr>
        <w:pStyle w:val="ListParagraph"/>
        <w:numPr>
          <w:ilvl w:val="0"/>
          <w:numId w:val="4"/>
        </w:numPr>
        <w:spacing w:before="60" w:after="220"/>
        <w:ind w:left="0" w:firstLine="0"/>
        <w:contextualSpacing w:val="0"/>
      </w:pPr>
      <w:r>
        <w:t xml:space="preserve">В настоящее время в случае увольнения по состоянию здоровья из выходного пособия вычитается только сумма выплаченного сотруднику пособия по нетрудоспособности.  Однако сотрудники, достигшие возраста досрочного выхода на пенсию (55 или 58 лет) либо обычного пенсионного возраста (60 или 62 года), но не достигшие обязательного возраста выхода на пенсию (65 лет), могут вместо пособия по нетрудоспособности выбрать пенсионное пособие или пособие в связи с досрочным выходом на пенсию. </w:t>
      </w:r>
    </w:p>
    <w:p w14:paraId="28699C52" w14:textId="6C895716" w:rsidR="003A4EB3" w:rsidRPr="00A07A3C" w:rsidRDefault="007F320F" w:rsidP="00A07A3C">
      <w:pPr>
        <w:pStyle w:val="ListParagraph"/>
        <w:numPr>
          <w:ilvl w:val="0"/>
          <w:numId w:val="4"/>
        </w:numPr>
        <w:spacing w:before="60" w:after="220"/>
        <w:ind w:left="0" w:firstLine="0"/>
        <w:contextualSpacing w:val="0"/>
      </w:pPr>
      <w:r>
        <w:t>В целях обеспечения финансовой ответственности, а также справедливого и последовательного подхода в отношении сотрудников предлагается также сокращать выходное пособие на сумму пенсионного пособия или пенсионного пособия при досрочном выходе на пенсию, которое может быть выплачено за соответствующий период.  Это положение также будет применяться к сотрудникам, увольняемым по состоянию здоровья без назначения пособия по нетрудоспособности, поскольку нет никаких причин для того, чтобы условия их увольнения были бы более благоприятными, чем условия для сотрудников, не способных к дальнейшей службе.</w:t>
      </w:r>
    </w:p>
    <w:p w14:paraId="3636AC7D" w14:textId="329A4AE0" w:rsidR="00F97308" w:rsidRPr="00A07A3C" w:rsidRDefault="008C72CD" w:rsidP="00A07A3C">
      <w:pPr>
        <w:pStyle w:val="ListParagraph"/>
        <w:keepNext/>
        <w:spacing w:before="60" w:after="220"/>
        <w:ind w:left="567"/>
        <w:contextualSpacing w:val="0"/>
        <w:rPr>
          <w:b/>
          <w:i/>
        </w:rPr>
      </w:pPr>
      <w:r>
        <w:rPr>
          <w:b/>
          <w:i/>
        </w:rPr>
        <w:lastRenderedPageBreak/>
        <w:t>Прочие поправки</w:t>
      </w:r>
    </w:p>
    <w:p w14:paraId="46230EA0" w14:textId="65C160F5" w:rsidR="00FC2B27" w:rsidRPr="00A07A3C" w:rsidRDefault="008C72CD" w:rsidP="00A07A3C">
      <w:pPr>
        <w:pStyle w:val="ListParagraph"/>
        <w:keepNext/>
        <w:numPr>
          <w:ilvl w:val="0"/>
          <w:numId w:val="4"/>
        </w:numPr>
        <w:spacing w:before="60" w:after="220"/>
        <w:ind w:left="0" w:firstLine="0"/>
        <w:contextualSpacing w:val="0"/>
      </w:pPr>
      <w:r>
        <w:t>В приложении I также приводится информация о других предлагаемых поправках, которые по своему характеру не являются такими же значимыми или же направлены на исключение устаревших положений; эти поправки касаются следующих положений:</w:t>
      </w:r>
    </w:p>
    <w:p w14:paraId="40763A00" w14:textId="302FF084" w:rsidR="002E721C" w:rsidRPr="00A07A3C" w:rsidRDefault="002E721C" w:rsidP="00694D64">
      <w:pPr>
        <w:pStyle w:val="Default"/>
        <w:keepNext/>
        <w:tabs>
          <w:tab w:val="left" w:pos="1843"/>
          <w:tab w:val="left" w:pos="2268"/>
        </w:tabs>
        <w:spacing w:before="60" w:after="180"/>
        <w:rPr>
          <w:sz w:val="22"/>
          <w:szCs w:val="22"/>
        </w:rPr>
      </w:pPr>
      <w:r>
        <w:rPr>
          <w:sz w:val="22"/>
        </w:rPr>
        <w:t>Положение 8.2</w:t>
      </w:r>
      <w:r>
        <w:rPr>
          <w:sz w:val="22"/>
        </w:rPr>
        <w:tab/>
        <w:t xml:space="preserve">– </w:t>
      </w:r>
      <w:r>
        <w:rPr>
          <w:sz w:val="22"/>
        </w:rPr>
        <w:tab/>
      </w:r>
      <w:r>
        <w:rPr>
          <w:sz w:val="22"/>
        </w:rPr>
        <w:tab/>
      </w:r>
      <w:r w:rsidR="00EB5033">
        <w:rPr>
          <w:sz w:val="22"/>
        </w:rPr>
        <w:t xml:space="preserve">Консультативный </w:t>
      </w:r>
      <w:r>
        <w:rPr>
          <w:sz w:val="22"/>
        </w:rPr>
        <w:t>орган</w:t>
      </w:r>
    </w:p>
    <w:p w14:paraId="526F7489" w14:textId="7BE9AF76" w:rsidR="00F97308" w:rsidRDefault="00EC6D23" w:rsidP="00A07A3C">
      <w:pPr>
        <w:pStyle w:val="Default"/>
        <w:tabs>
          <w:tab w:val="left" w:pos="1843"/>
          <w:tab w:val="left" w:pos="2268"/>
        </w:tabs>
        <w:spacing w:before="60" w:after="220"/>
        <w:ind w:left="2268" w:hanging="2268"/>
        <w:rPr>
          <w:sz w:val="22"/>
          <w:szCs w:val="22"/>
        </w:rPr>
      </w:pPr>
      <w:r>
        <w:rPr>
          <w:sz w:val="22"/>
        </w:rPr>
        <w:t>Положение 12.5</w:t>
      </w:r>
      <w:r>
        <w:rPr>
          <w:sz w:val="22"/>
        </w:rPr>
        <w:tab/>
        <w:t xml:space="preserve">– </w:t>
      </w:r>
      <w:r>
        <w:rPr>
          <w:sz w:val="22"/>
        </w:rPr>
        <w:tab/>
      </w:r>
      <w:r>
        <w:rPr>
          <w:sz w:val="22"/>
        </w:rPr>
        <w:tab/>
        <w:t>Переходные меры</w:t>
      </w:r>
    </w:p>
    <w:p w14:paraId="2367BBEE" w14:textId="77777777" w:rsidR="00A07A3C" w:rsidRPr="00A07A3C" w:rsidRDefault="00A07A3C" w:rsidP="00A07A3C">
      <w:pPr>
        <w:pStyle w:val="Default"/>
        <w:tabs>
          <w:tab w:val="left" w:pos="1843"/>
          <w:tab w:val="left" w:pos="2268"/>
        </w:tabs>
        <w:spacing w:before="60" w:after="220"/>
        <w:ind w:left="2268" w:hanging="2268"/>
        <w:rPr>
          <w:sz w:val="22"/>
          <w:szCs w:val="22"/>
        </w:rPr>
      </w:pPr>
    </w:p>
    <w:p w14:paraId="23519E6B" w14:textId="75156AB2" w:rsidR="005722C8" w:rsidRPr="00A07A3C" w:rsidRDefault="008C72CD" w:rsidP="00A07A3C">
      <w:pPr>
        <w:pStyle w:val="Style1"/>
        <w:numPr>
          <w:ilvl w:val="0"/>
          <w:numId w:val="43"/>
        </w:numPr>
        <w:spacing w:before="60" w:after="220"/>
        <w:ind w:left="0" w:firstLine="0"/>
        <w:jc w:val="left"/>
      </w:pPr>
      <w:r>
        <w:t>ПОПРАВКИ К ПРАВИЛАМ О ПЕРСОНАЛЕ (ДЛЯ УВЕДОМЛЕНИЯ)</w:t>
      </w:r>
    </w:p>
    <w:p w14:paraId="3C794943" w14:textId="61E1BF09" w:rsidR="00FC2B27" w:rsidRPr="00A07A3C" w:rsidRDefault="008C72CD" w:rsidP="00A07A3C">
      <w:pPr>
        <w:pStyle w:val="ListParagraph"/>
        <w:numPr>
          <w:ilvl w:val="0"/>
          <w:numId w:val="4"/>
        </w:numPr>
        <w:spacing w:before="60" w:after="220"/>
        <w:ind w:left="0" w:firstLine="0"/>
        <w:contextualSpacing w:val="0"/>
      </w:pPr>
      <w:r>
        <w:t>Поправки к правилам о персонале содержатся в приложении II и сопровождаются пояснительными замечаниями.  Кроме того, наиболее важные поправки разъясняются ниже.</w:t>
      </w:r>
    </w:p>
    <w:p w14:paraId="0B68364C" w14:textId="4DBB2D6A" w:rsidR="00FC2B27" w:rsidRPr="00A07A3C" w:rsidRDefault="00065485" w:rsidP="00A07A3C">
      <w:pPr>
        <w:pStyle w:val="ListParagraph"/>
        <w:spacing w:before="60" w:after="220"/>
        <w:ind w:left="567"/>
        <w:contextualSpacing w:val="0"/>
        <w:rPr>
          <w:b/>
          <w:i/>
        </w:rPr>
      </w:pPr>
      <w:r>
        <w:rPr>
          <w:b/>
          <w:i/>
        </w:rPr>
        <w:t>Правило 5.3.1 – Отпуск на родину</w:t>
      </w:r>
    </w:p>
    <w:p w14:paraId="4E661996" w14:textId="0360F961" w:rsidR="00655F93" w:rsidRPr="00A07A3C" w:rsidRDefault="008E20D6" w:rsidP="00A07A3C">
      <w:pPr>
        <w:pStyle w:val="ListParagraph"/>
        <w:numPr>
          <w:ilvl w:val="0"/>
          <w:numId w:val="4"/>
        </w:numPr>
        <w:spacing w:before="60" w:after="220"/>
        <w:ind w:left="0" w:firstLine="0"/>
        <w:contextualSpacing w:val="0"/>
      </w:pPr>
      <w:r>
        <w:t xml:space="preserve">Поправки к правилу о персонале 5.3.1 («Отпуск на родину») были обусловлены необходимостью отразить изменения, касающиеся введения новой системы баллов и отмены цикличной системы на основе четных и нечетных годов.  Сам принцип, однако, остается прежним, в частности сотрудники, работающие не в своей родной стране, имеют право на отпуск на родину каждые два года. </w:t>
      </w:r>
    </w:p>
    <w:p w14:paraId="2B8D57D0" w14:textId="4856D0C2" w:rsidR="00456A35" w:rsidRPr="00A07A3C" w:rsidRDefault="008E20D6" w:rsidP="00A07A3C">
      <w:pPr>
        <w:pStyle w:val="ListParagraph"/>
        <w:numPr>
          <w:ilvl w:val="0"/>
          <w:numId w:val="4"/>
        </w:numPr>
        <w:spacing w:before="60" w:after="220"/>
        <w:ind w:left="0" w:firstLine="0"/>
        <w:contextualSpacing w:val="0"/>
      </w:pPr>
      <w:r>
        <w:t>Прочие изменения были направлены на повышение гибкости для сотрудников и/или на упрощение процедур.</w:t>
      </w:r>
    </w:p>
    <w:p w14:paraId="40BAF1E2" w14:textId="6601FA11" w:rsidR="00B04DDA" w:rsidRPr="00A07A3C" w:rsidRDefault="00C1165E" w:rsidP="00A07A3C">
      <w:pPr>
        <w:pStyle w:val="ListParagraph"/>
        <w:keepNext/>
        <w:spacing w:before="60" w:after="220"/>
        <w:ind w:left="567"/>
        <w:contextualSpacing w:val="0"/>
        <w:rPr>
          <w:b/>
          <w:i/>
        </w:rPr>
      </w:pPr>
      <w:r>
        <w:rPr>
          <w:b/>
          <w:i/>
        </w:rPr>
        <w:t>Прочие поправки</w:t>
      </w:r>
    </w:p>
    <w:p w14:paraId="234E4785" w14:textId="7335323F" w:rsidR="007A2E8A" w:rsidRPr="00A07A3C" w:rsidRDefault="00C1165E" w:rsidP="00A07A3C">
      <w:pPr>
        <w:pStyle w:val="ListParagraph"/>
        <w:keepNext/>
        <w:numPr>
          <w:ilvl w:val="0"/>
          <w:numId w:val="4"/>
        </w:numPr>
        <w:spacing w:before="60" w:after="220"/>
        <w:ind w:left="0" w:firstLine="0"/>
        <w:contextualSpacing w:val="0"/>
      </w:pPr>
      <w:r>
        <w:t>В приложении II также приводится информация о других поправках, которые по своему характеру не являются такими же значимыми; эти поправки были или будут внесены в следующие правила:</w:t>
      </w:r>
    </w:p>
    <w:p w14:paraId="72428084" w14:textId="21CCC4E9" w:rsidR="00393388" w:rsidRPr="00A07A3C" w:rsidRDefault="00393388" w:rsidP="00A07A3C">
      <w:pPr>
        <w:pStyle w:val="Default"/>
        <w:tabs>
          <w:tab w:val="left" w:pos="1531"/>
          <w:tab w:val="left" w:pos="2041"/>
        </w:tabs>
        <w:spacing w:before="60" w:after="120"/>
        <w:rPr>
          <w:sz w:val="22"/>
          <w:szCs w:val="22"/>
        </w:rPr>
      </w:pPr>
      <w:bookmarkStart w:id="6" w:name="_Hlk214970500"/>
      <w:r>
        <w:rPr>
          <w:sz w:val="22"/>
        </w:rPr>
        <w:t>Правило 3.10.1</w:t>
      </w:r>
      <w:r w:rsidR="007C28E0">
        <w:rPr>
          <w:sz w:val="22"/>
        </w:rPr>
        <w:t xml:space="preserve"> </w:t>
      </w:r>
      <w:r>
        <w:rPr>
          <w:sz w:val="22"/>
        </w:rPr>
        <w:t xml:space="preserve">– </w:t>
      </w:r>
      <w:r>
        <w:rPr>
          <w:sz w:val="22"/>
        </w:rPr>
        <w:tab/>
        <w:t>Надбавка за знание языков</w:t>
      </w:r>
    </w:p>
    <w:p w14:paraId="4A48FC40" w14:textId="6BBB6DDE" w:rsidR="0064697A" w:rsidRPr="00A07A3C" w:rsidRDefault="0064697A" w:rsidP="00A07A3C">
      <w:pPr>
        <w:pStyle w:val="Default"/>
        <w:tabs>
          <w:tab w:val="left" w:pos="1531"/>
          <w:tab w:val="left" w:pos="2041"/>
        </w:tabs>
        <w:spacing w:before="60" w:after="120"/>
        <w:rPr>
          <w:sz w:val="22"/>
          <w:szCs w:val="22"/>
        </w:rPr>
      </w:pPr>
      <w:r>
        <w:rPr>
          <w:sz w:val="22"/>
        </w:rPr>
        <w:t>Правило 2.14.3</w:t>
      </w:r>
      <w:r w:rsidR="007C28E0">
        <w:rPr>
          <w:sz w:val="22"/>
        </w:rPr>
        <w:t xml:space="preserve"> </w:t>
      </w:r>
      <w:r>
        <w:rPr>
          <w:sz w:val="22"/>
        </w:rPr>
        <w:t xml:space="preserve">– </w:t>
      </w:r>
      <w:r>
        <w:rPr>
          <w:sz w:val="22"/>
        </w:rPr>
        <w:tab/>
        <w:t>Размер субсидии на образование</w:t>
      </w:r>
    </w:p>
    <w:bookmarkEnd w:id="6"/>
    <w:p w14:paraId="30E8FDE8" w14:textId="4BD47ECF" w:rsidR="003901DC" w:rsidRPr="00A07A3C" w:rsidRDefault="003901DC" w:rsidP="00A07A3C">
      <w:pPr>
        <w:pStyle w:val="Default"/>
        <w:tabs>
          <w:tab w:val="left" w:pos="1531"/>
          <w:tab w:val="left" w:pos="2041"/>
        </w:tabs>
        <w:spacing w:before="60" w:after="120"/>
        <w:rPr>
          <w:sz w:val="22"/>
          <w:szCs w:val="22"/>
        </w:rPr>
      </w:pPr>
      <w:r>
        <w:rPr>
          <w:sz w:val="22"/>
        </w:rPr>
        <w:t>Правило 3.14.4</w:t>
      </w:r>
      <w:r w:rsidR="007C28E0">
        <w:rPr>
          <w:sz w:val="22"/>
        </w:rPr>
        <w:t xml:space="preserve"> </w:t>
      </w:r>
      <w:r>
        <w:rPr>
          <w:sz w:val="22"/>
        </w:rPr>
        <w:t xml:space="preserve">– </w:t>
      </w:r>
      <w:r>
        <w:rPr>
          <w:sz w:val="22"/>
        </w:rPr>
        <w:tab/>
        <w:t>Размер специальной субсидии на образование</w:t>
      </w:r>
    </w:p>
    <w:p w14:paraId="6842ADAF" w14:textId="49B319F8" w:rsidR="00655F93" w:rsidRPr="00A07A3C" w:rsidRDefault="00655F93" w:rsidP="00A07A3C">
      <w:pPr>
        <w:pStyle w:val="Default"/>
        <w:tabs>
          <w:tab w:val="left" w:pos="1531"/>
          <w:tab w:val="left" w:pos="2041"/>
        </w:tabs>
        <w:spacing w:before="60" w:after="120"/>
        <w:rPr>
          <w:sz w:val="22"/>
          <w:szCs w:val="22"/>
        </w:rPr>
      </w:pPr>
      <w:r>
        <w:rPr>
          <w:sz w:val="22"/>
        </w:rPr>
        <w:t>Правило 4.16.1</w:t>
      </w:r>
      <w:r w:rsidR="00784D6A">
        <w:rPr>
          <w:sz w:val="22"/>
        </w:rPr>
        <w:t xml:space="preserve"> </w:t>
      </w:r>
      <w:r>
        <w:rPr>
          <w:sz w:val="22"/>
        </w:rPr>
        <w:t xml:space="preserve">– </w:t>
      </w:r>
      <w:r>
        <w:rPr>
          <w:sz w:val="22"/>
        </w:rPr>
        <w:tab/>
        <w:t>Испытательный срок</w:t>
      </w:r>
    </w:p>
    <w:p w14:paraId="17DF763A" w14:textId="65FFA386" w:rsidR="009C7258" w:rsidRPr="00A07A3C" w:rsidRDefault="009C7258" w:rsidP="000660B1">
      <w:pPr>
        <w:pStyle w:val="Default"/>
        <w:tabs>
          <w:tab w:val="left" w:pos="1531"/>
          <w:tab w:val="left" w:pos="1985"/>
        </w:tabs>
        <w:spacing w:before="60" w:after="120"/>
        <w:ind w:left="1985" w:hanging="1985"/>
        <w:rPr>
          <w:sz w:val="22"/>
          <w:szCs w:val="22"/>
        </w:rPr>
      </w:pPr>
      <w:r>
        <w:rPr>
          <w:sz w:val="22"/>
        </w:rPr>
        <w:t>Правило 4.19.1</w:t>
      </w:r>
      <w:r w:rsidR="007C28E0">
        <w:rPr>
          <w:sz w:val="22"/>
        </w:rPr>
        <w:t xml:space="preserve"> </w:t>
      </w:r>
      <w:r>
        <w:rPr>
          <w:sz w:val="22"/>
        </w:rPr>
        <w:t xml:space="preserve">– </w:t>
      </w:r>
      <w:r>
        <w:rPr>
          <w:sz w:val="22"/>
        </w:rPr>
        <w:tab/>
        <w:t>Служебная аттестация сотрудников, имеющих срочные и непрерывные контракты</w:t>
      </w:r>
    </w:p>
    <w:p w14:paraId="716F4AEE" w14:textId="26D5DB04" w:rsidR="00655F93" w:rsidRPr="00A07A3C" w:rsidRDefault="00655F93" w:rsidP="00A07A3C">
      <w:pPr>
        <w:pStyle w:val="Default"/>
        <w:tabs>
          <w:tab w:val="left" w:pos="1531"/>
          <w:tab w:val="left" w:pos="2041"/>
        </w:tabs>
        <w:spacing w:before="60" w:after="120"/>
        <w:rPr>
          <w:sz w:val="22"/>
          <w:szCs w:val="22"/>
        </w:rPr>
      </w:pPr>
      <w:r>
        <w:rPr>
          <w:sz w:val="22"/>
        </w:rPr>
        <w:t>Правило 4.19.2</w:t>
      </w:r>
      <w:r w:rsidR="00784D6A">
        <w:rPr>
          <w:sz w:val="22"/>
        </w:rPr>
        <w:t xml:space="preserve"> </w:t>
      </w:r>
      <w:r>
        <w:rPr>
          <w:sz w:val="22"/>
        </w:rPr>
        <w:t xml:space="preserve">– </w:t>
      </w:r>
      <w:r>
        <w:rPr>
          <w:sz w:val="22"/>
        </w:rPr>
        <w:tab/>
        <w:t>Служебная аттестация временных сотрудников</w:t>
      </w:r>
    </w:p>
    <w:p w14:paraId="0CCA162B" w14:textId="729AD4EC" w:rsidR="0097264D" w:rsidRPr="00A07A3C" w:rsidRDefault="0097264D" w:rsidP="00A07A3C">
      <w:pPr>
        <w:pStyle w:val="Default"/>
        <w:tabs>
          <w:tab w:val="left" w:pos="1531"/>
          <w:tab w:val="left" w:pos="2041"/>
        </w:tabs>
        <w:spacing w:before="60" w:after="120"/>
        <w:rPr>
          <w:sz w:val="22"/>
          <w:szCs w:val="22"/>
        </w:rPr>
      </w:pPr>
      <w:r>
        <w:rPr>
          <w:sz w:val="22"/>
        </w:rPr>
        <w:t xml:space="preserve">Правило 6.2.2 – </w:t>
      </w:r>
      <w:r>
        <w:rPr>
          <w:sz w:val="22"/>
        </w:rPr>
        <w:tab/>
        <w:t>Отпуск по болезни и специальный отпуск в связи с продолжительной болезнью</w:t>
      </w:r>
    </w:p>
    <w:p w14:paraId="48CBA44C" w14:textId="3826CE53" w:rsidR="00AA6840" w:rsidRPr="00A07A3C" w:rsidRDefault="00AA6840" w:rsidP="00A07A3C">
      <w:pPr>
        <w:pStyle w:val="Default"/>
        <w:tabs>
          <w:tab w:val="left" w:pos="1531"/>
          <w:tab w:val="left" w:pos="2041"/>
        </w:tabs>
        <w:spacing w:before="60" w:after="120"/>
        <w:rPr>
          <w:sz w:val="22"/>
          <w:szCs w:val="22"/>
        </w:rPr>
      </w:pPr>
      <w:r>
        <w:rPr>
          <w:sz w:val="22"/>
        </w:rPr>
        <w:t>Правило 6.2.4</w:t>
      </w:r>
      <w:r w:rsidR="00E24A73">
        <w:rPr>
          <w:sz w:val="22"/>
        </w:rPr>
        <w:t xml:space="preserve"> </w:t>
      </w:r>
      <w:r>
        <w:rPr>
          <w:sz w:val="22"/>
        </w:rPr>
        <w:t xml:space="preserve">– </w:t>
      </w:r>
      <w:r>
        <w:rPr>
          <w:sz w:val="22"/>
        </w:rPr>
        <w:tab/>
        <w:t>Охрана здоровья и страхование временных сотрудников</w:t>
      </w:r>
    </w:p>
    <w:p w14:paraId="6C3584A0" w14:textId="1F426D6D" w:rsidR="00AA0F89" w:rsidRPr="00A07A3C" w:rsidRDefault="00AA0F89" w:rsidP="00A07A3C">
      <w:pPr>
        <w:pStyle w:val="Default"/>
        <w:tabs>
          <w:tab w:val="left" w:pos="1531"/>
          <w:tab w:val="left" w:pos="2041"/>
        </w:tabs>
        <w:spacing w:before="60" w:after="120"/>
        <w:rPr>
          <w:sz w:val="22"/>
          <w:szCs w:val="22"/>
        </w:rPr>
      </w:pPr>
      <w:r>
        <w:rPr>
          <w:sz w:val="22"/>
        </w:rPr>
        <w:t>Правило 8.2.1</w:t>
      </w:r>
      <w:r w:rsidR="00E24A73">
        <w:rPr>
          <w:sz w:val="22"/>
        </w:rPr>
        <w:t xml:space="preserve"> </w:t>
      </w:r>
      <w:r>
        <w:rPr>
          <w:sz w:val="22"/>
        </w:rPr>
        <w:t xml:space="preserve">– </w:t>
      </w:r>
      <w:r>
        <w:rPr>
          <w:sz w:val="22"/>
        </w:rPr>
        <w:tab/>
        <w:t>Объединенная консультативная группа</w:t>
      </w:r>
    </w:p>
    <w:p w14:paraId="7D0935DB" w14:textId="60A9A25C" w:rsidR="002963EA" w:rsidRPr="00A07A3C" w:rsidRDefault="002963EA" w:rsidP="00A07A3C">
      <w:pPr>
        <w:pStyle w:val="Default"/>
        <w:tabs>
          <w:tab w:val="left" w:pos="1531"/>
          <w:tab w:val="left" w:pos="2041"/>
        </w:tabs>
        <w:spacing w:before="60" w:after="120"/>
        <w:rPr>
          <w:sz w:val="22"/>
          <w:szCs w:val="22"/>
        </w:rPr>
      </w:pPr>
      <w:r>
        <w:rPr>
          <w:sz w:val="22"/>
        </w:rPr>
        <w:t xml:space="preserve">Правило 8.2.2 – </w:t>
      </w:r>
      <w:r>
        <w:rPr>
          <w:sz w:val="22"/>
        </w:rPr>
        <w:tab/>
        <w:t>Петиция сотрудников</w:t>
      </w:r>
    </w:p>
    <w:p w14:paraId="3B8B73E8" w14:textId="30163C19" w:rsidR="00D91874" w:rsidRPr="00A07A3C" w:rsidRDefault="00D91874" w:rsidP="00A07A3C">
      <w:pPr>
        <w:pStyle w:val="Default"/>
        <w:tabs>
          <w:tab w:val="left" w:pos="1531"/>
          <w:tab w:val="left" w:pos="2041"/>
        </w:tabs>
        <w:spacing w:before="60" w:after="120"/>
        <w:rPr>
          <w:sz w:val="22"/>
          <w:szCs w:val="22"/>
        </w:rPr>
      </w:pPr>
      <w:r>
        <w:rPr>
          <w:sz w:val="22"/>
        </w:rPr>
        <w:t>Правило 11.4.2</w:t>
      </w:r>
      <w:r w:rsidR="00E24A73">
        <w:rPr>
          <w:sz w:val="22"/>
        </w:rPr>
        <w:t xml:space="preserve"> </w:t>
      </w:r>
      <w:r>
        <w:rPr>
          <w:sz w:val="22"/>
        </w:rPr>
        <w:t xml:space="preserve">– </w:t>
      </w:r>
      <w:r>
        <w:rPr>
          <w:sz w:val="22"/>
        </w:rPr>
        <w:tab/>
        <w:t>Урегулирование в административном порядке возражений против результатов служебной аттестации</w:t>
      </w:r>
    </w:p>
    <w:p w14:paraId="0998DE9E" w14:textId="52E24D70" w:rsidR="00B04DDA" w:rsidRPr="00A07A3C" w:rsidRDefault="00D41AFF" w:rsidP="00A07A3C">
      <w:pPr>
        <w:pStyle w:val="Default"/>
        <w:tabs>
          <w:tab w:val="left" w:pos="1531"/>
          <w:tab w:val="left" w:pos="2041"/>
        </w:tabs>
        <w:spacing w:before="60" w:after="220"/>
        <w:rPr>
          <w:sz w:val="22"/>
          <w:szCs w:val="22"/>
        </w:rPr>
      </w:pPr>
      <w:r>
        <w:rPr>
          <w:sz w:val="22"/>
        </w:rPr>
        <w:t>Приложение IV</w:t>
      </w:r>
      <w:r w:rsidR="00E24A73">
        <w:rPr>
          <w:sz w:val="22"/>
        </w:rPr>
        <w:t xml:space="preserve"> </w:t>
      </w:r>
      <w:r>
        <w:rPr>
          <w:sz w:val="22"/>
        </w:rPr>
        <w:t xml:space="preserve">– </w:t>
      </w:r>
      <w:r>
        <w:rPr>
          <w:sz w:val="22"/>
        </w:rPr>
        <w:tab/>
        <w:t>Особые правила, касающиеся сотрудников, занятых неполный рабочий день</w:t>
      </w:r>
    </w:p>
    <w:p w14:paraId="0ED5CD22" w14:textId="6898304C" w:rsidR="00D66E86" w:rsidRPr="00A07A3C" w:rsidRDefault="008C72CD" w:rsidP="00A07A3C">
      <w:pPr>
        <w:pStyle w:val="ListParagraph"/>
        <w:numPr>
          <w:ilvl w:val="0"/>
          <w:numId w:val="4"/>
        </w:numPr>
        <w:spacing w:before="60" w:after="220"/>
        <w:ind w:left="5528" w:firstLine="0"/>
        <w:contextualSpacing w:val="0"/>
        <w:rPr>
          <w:i/>
          <w:color w:val="000000"/>
        </w:rPr>
      </w:pPr>
      <w:r>
        <w:rPr>
          <w:i/>
          <w:color w:val="000000"/>
        </w:rPr>
        <w:lastRenderedPageBreak/>
        <w:t>Координационному комитету ВОИС предлагается:</w:t>
      </w:r>
    </w:p>
    <w:p w14:paraId="20AA686A" w14:textId="3C1BB1F3" w:rsidR="008C72CD" w:rsidRPr="00A07A3C" w:rsidRDefault="008C72CD" w:rsidP="00A07A3C">
      <w:pPr>
        <w:pStyle w:val="ListParagraph"/>
        <w:numPr>
          <w:ilvl w:val="0"/>
          <w:numId w:val="9"/>
        </w:numPr>
        <w:spacing w:before="60" w:after="220"/>
        <w:ind w:left="6237" w:firstLine="0"/>
        <w:contextualSpacing w:val="0"/>
        <w:rPr>
          <w:i/>
          <w:color w:val="000000"/>
        </w:rPr>
      </w:pPr>
      <w:r>
        <w:rPr>
          <w:i/>
          <w:color w:val="000000"/>
        </w:rPr>
        <w:t>утвердить поправки к положениям о персонале, изложенные в приложении I к документу WO/CC/86/3; и</w:t>
      </w:r>
    </w:p>
    <w:p w14:paraId="62CC1C97" w14:textId="0114CC60" w:rsidR="000C2097" w:rsidRPr="00A07A3C" w:rsidRDefault="008C72CD" w:rsidP="00A07A3C">
      <w:pPr>
        <w:pStyle w:val="ListParagraph"/>
        <w:numPr>
          <w:ilvl w:val="0"/>
          <w:numId w:val="9"/>
        </w:numPr>
        <w:spacing w:before="60" w:after="720"/>
        <w:ind w:left="6235" w:firstLine="0"/>
        <w:contextualSpacing w:val="0"/>
        <w:rPr>
          <w:i/>
          <w:color w:val="000000"/>
        </w:rPr>
      </w:pPr>
      <w:r>
        <w:rPr>
          <w:i/>
          <w:color w:val="000000"/>
        </w:rPr>
        <w:t>принять к сведению поправки к правилам о персонале, изложенные в приложении</w:t>
      </w:r>
      <w:r w:rsidR="007C28E0">
        <w:rPr>
          <w:i/>
          <w:color w:val="000000"/>
        </w:rPr>
        <w:t> </w:t>
      </w:r>
      <w:r>
        <w:rPr>
          <w:i/>
          <w:color w:val="000000"/>
        </w:rPr>
        <w:t>II к документу WO/CC/86/3.</w:t>
      </w:r>
    </w:p>
    <w:p w14:paraId="478DA338" w14:textId="0E35E9B8" w:rsidR="008C72CD" w:rsidRPr="00A07A3C" w:rsidRDefault="008C72CD" w:rsidP="00A07A3C">
      <w:pPr>
        <w:spacing w:before="60" w:after="220"/>
        <w:ind w:left="5528"/>
      </w:pPr>
      <w:r>
        <w:t>[Приложения следуют]</w:t>
      </w:r>
    </w:p>
    <w:p w14:paraId="1FBB872B" w14:textId="77777777" w:rsidR="008C72CD" w:rsidRPr="00A07A3C" w:rsidRDefault="008C72CD" w:rsidP="008C72CD">
      <w:pPr>
        <w:sectPr w:rsidR="008C72CD" w:rsidRPr="00A07A3C" w:rsidSect="00C622A4">
          <w:headerReference w:type="even" r:id="rId14"/>
          <w:headerReference w:type="default" r:id="rId15"/>
          <w:endnotePr>
            <w:numFmt w:val="decimal"/>
          </w:endnotePr>
          <w:pgSz w:w="11907" w:h="16840" w:code="9"/>
          <w:pgMar w:top="567" w:right="1134" w:bottom="1418" w:left="1418" w:header="510" w:footer="1021" w:gutter="0"/>
          <w:cols w:space="720"/>
          <w:titlePg/>
          <w:docGrid w:linePitch="299"/>
        </w:sectPr>
      </w:pPr>
    </w:p>
    <w:p w14:paraId="783D3EB4" w14:textId="513B3A96" w:rsidR="008C72CD" w:rsidRPr="00A07A3C" w:rsidRDefault="008C72CD" w:rsidP="008C78A4">
      <w:pPr>
        <w:jc w:val="center"/>
        <w:rPr>
          <w:b/>
        </w:rPr>
      </w:pPr>
      <w:r>
        <w:rPr>
          <w:b/>
        </w:rPr>
        <w:lastRenderedPageBreak/>
        <w:t>ПРЕДЛАГАЕМЫЕ ПОПРАВКИ К ПОЛОЖЕНИЯМ О ПЕРСОНАЛЕ</w:t>
      </w:r>
    </w:p>
    <w:p w14:paraId="20DD0399" w14:textId="77777777" w:rsidR="005A061E" w:rsidRPr="00A07A3C" w:rsidRDefault="005A061E" w:rsidP="005A061E">
      <w:pPr>
        <w:jc w:val="center"/>
      </w:pPr>
    </w:p>
    <w:tbl>
      <w:tblPr>
        <w:tblW w:w="15451" w:type="dxa"/>
        <w:tblInd w:w="-601"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Caption w:val="PROPOSED AMENDMENTS TO STAFF REGULATIONS"/>
        <w:tblDescription w:val="PROPOSED AMENDMENTS TO STAFF REGULATIONS"/>
      </w:tblPr>
      <w:tblGrid>
        <w:gridCol w:w="1874"/>
        <w:gridCol w:w="4525"/>
        <w:gridCol w:w="4526"/>
        <w:gridCol w:w="4526"/>
      </w:tblGrid>
      <w:tr w:rsidR="008C72CD" w:rsidRPr="00A07A3C" w14:paraId="50831F1B" w14:textId="77777777" w:rsidTr="0048566C">
        <w:trPr>
          <w:trHeight w:val="20"/>
          <w:tblHeader/>
        </w:trPr>
        <w:tc>
          <w:tcPr>
            <w:tcW w:w="1843" w:type="dxa"/>
            <w:tcBorders>
              <w:top w:val="single" w:sz="6" w:space="0" w:color="A6A6A6" w:themeColor="background1" w:themeShade="A6"/>
              <w:left w:val="single" w:sz="6" w:space="0" w:color="A6A6A6" w:themeColor="background1" w:themeShade="A6"/>
              <w:bottom w:val="single" w:sz="6" w:space="0" w:color="A6A6A6" w:themeColor="background1" w:themeShade="A6"/>
              <w:right w:val="single" w:sz="6" w:space="0" w:color="A6A6A6" w:themeColor="background1" w:themeShade="A6"/>
            </w:tcBorders>
            <w:shd w:val="clear" w:color="auto" w:fill="FBD4B4"/>
            <w:tcMar>
              <w:top w:w="57" w:type="dxa"/>
              <w:bottom w:w="57" w:type="dxa"/>
            </w:tcMar>
          </w:tcPr>
          <w:p w14:paraId="609B8789" w14:textId="77777777" w:rsidR="008C72CD" w:rsidRPr="00A07A3C" w:rsidRDefault="008C72CD" w:rsidP="008C72CD">
            <w:pPr>
              <w:ind w:left="142" w:hanging="142"/>
              <w:jc w:val="center"/>
              <w:rPr>
                <w:b/>
                <w:sz w:val="18"/>
                <w:szCs w:val="18"/>
              </w:rPr>
            </w:pPr>
            <w:r>
              <w:rPr>
                <w:b/>
                <w:sz w:val="18"/>
              </w:rPr>
              <w:t>Положение</w:t>
            </w:r>
          </w:p>
        </w:tc>
        <w:tc>
          <w:tcPr>
            <w:tcW w:w="4536" w:type="dxa"/>
            <w:tcBorders>
              <w:top w:val="single" w:sz="6" w:space="0" w:color="A6A6A6" w:themeColor="background1" w:themeShade="A6"/>
              <w:left w:val="single" w:sz="6" w:space="0" w:color="A6A6A6" w:themeColor="background1" w:themeShade="A6"/>
              <w:bottom w:val="single" w:sz="6" w:space="0" w:color="A6A6A6" w:themeColor="background1" w:themeShade="A6"/>
              <w:right w:val="single" w:sz="6" w:space="0" w:color="A6A6A6" w:themeColor="background1" w:themeShade="A6"/>
            </w:tcBorders>
            <w:shd w:val="clear" w:color="auto" w:fill="FBD4B4"/>
            <w:tcMar>
              <w:top w:w="57" w:type="dxa"/>
              <w:bottom w:w="57" w:type="dxa"/>
            </w:tcMar>
          </w:tcPr>
          <w:p w14:paraId="49AB6E42" w14:textId="77777777" w:rsidR="008C72CD" w:rsidRPr="00A07A3C" w:rsidRDefault="008C72CD" w:rsidP="008C72CD">
            <w:pPr>
              <w:jc w:val="center"/>
              <w:rPr>
                <w:b/>
                <w:sz w:val="18"/>
                <w:szCs w:val="18"/>
              </w:rPr>
            </w:pPr>
            <w:r>
              <w:rPr>
                <w:b/>
                <w:sz w:val="18"/>
              </w:rPr>
              <w:t>Существующий текст</w:t>
            </w:r>
          </w:p>
        </w:tc>
        <w:tc>
          <w:tcPr>
            <w:tcW w:w="4536" w:type="dxa"/>
            <w:tcBorders>
              <w:top w:val="single" w:sz="6" w:space="0" w:color="A6A6A6" w:themeColor="background1" w:themeShade="A6"/>
              <w:left w:val="single" w:sz="6" w:space="0" w:color="A6A6A6" w:themeColor="background1" w:themeShade="A6"/>
              <w:bottom w:val="single" w:sz="6" w:space="0" w:color="A6A6A6" w:themeColor="background1" w:themeShade="A6"/>
              <w:right w:val="single" w:sz="6" w:space="0" w:color="A6A6A6" w:themeColor="background1" w:themeShade="A6"/>
            </w:tcBorders>
            <w:shd w:val="clear" w:color="auto" w:fill="FBD4B4"/>
            <w:tcMar>
              <w:top w:w="57" w:type="dxa"/>
              <w:bottom w:w="57" w:type="dxa"/>
            </w:tcMar>
          </w:tcPr>
          <w:p w14:paraId="50B1AB7F" w14:textId="77777777" w:rsidR="008C72CD" w:rsidRPr="00A07A3C" w:rsidRDefault="008C72CD" w:rsidP="008C72CD">
            <w:pPr>
              <w:jc w:val="center"/>
              <w:rPr>
                <w:b/>
                <w:sz w:val="18"/>
                <w:szCs w:val="18"/>
              </w:rPr>
            </w:pPr>
            <w:r>
              <w:rPr>
                <w:b/>
                <w:sz w:val="18"/>
              </w:rPr>
              <w:t>Предлагаемый новый текст</w:t>
            </w:r>
          </w:p>
        </w:tc>
        <w:tc>
          <w:tcPr>
            <w:tcW w:w="4536" w:type="dxa"/>
            <w:tcBorders>
              <w:top w:val="single" w:sz="6" w:space="0" w:color="A6A6A6" w:themeColor="background1" w:themeShade="A6"/>
              <w:left w:val="single" w:sz="6" w:space="0" w:color="A6A6A6" w:themeColor="background1" w:themeShade="A6"/>
              <w:bottom w:val="single" w:sz="6" w:space="0" w:color="A6A6A6" w:themeColor="background1" w:themeShade="A6"/>
              <w:right w:val="single" w:sz="6" w:space="0" w:color="A6A6A6" w:themeColor="background1" w:themeShade="A6"/>
            </w:tcBorders>
            <w:shd w:val="clear" w:color="auto" w:fill="FBD4B4"/>
            <w:tcMar>
              <w:top w:w="57" w:type="dxa"/>
              <w:bottom w:w="57" w:type="dxa"/>
            </w:tcMar>
          </w:tcPr>
          <w:p w14:paraId="4B0D18F4" w14:textId="77777777" w:rsidR="008C72CD" w:rsidRPr="00A07A3C" w:rsidRDefault="008C72CD" w:rsidP="008C72CD">
            <w:pPr>
              <w:jc w:val="center"/>
              <w:rPr>
                <w:b/>
                <w:sz w:val="18"/>
                <w:szCs w:val="18"/>
              </w:rPr>
            </w:pPr>
            <w:r>
              <w:rPr>
                <w:b/>
                <w:sz w:val="18"/>
              </w:rPr>
              <w:t>Цель/Описание поправки</w:t>
            </w:r>
          </w:p>
        </w:tc>
      </w:tr>
      <w:tr w:rsidR="00E8462B" w:rsidRPr="00A07A3C" w14:paraId="4A0D7145" w14:textId="77777777" w:rsidTr="00DF6BB3">
        <w:trPr>
          <w:trHeight w:val="20"/>
        </w:trPr>
        <w:tc>
          <w:tcPr>
            <w:tcW w:w="1843" w:type="dxa"/>
            <w:tcBorders>
              <w:top w:val="single" w:sz="6" w:space="0" w:color="A6A6A6" w:themeColor="background1" w:themeShade="A6"/>
            </w:tcBorders>
            <w:shd w:val="clear" w:color="auto" w:fill="FFFFFF" w:themeFill="background1"/>
            <w:tcMar>
              <w:top w:w="57" w:type="dxa"/>
              <w:bottom w:w="57" w:type="dxa"/>
            </w:tcMar>
          </w:tcPr>
          <w:p w14:paraId="11AC41D6" w14:textId="6E962EBF" w:rsidR="00E8462B" w:rsidRPr="00A07A3C" w:rsidRDefault="00E8462B" w:rsidP="00E8462B">
            <w:pPr>
              <w:spacing w:after="180"/>
              <w:ind w:right="34"/>
              <w:rPr>
                <w:b/>
                <w:sz w:val="18"/>
                <w:szCs w:val="18"/>
              </w:rPr>
            </w:pPr>
            <w:r>
              <w:rPr>
                <w:b/>
                <w:sz w:val="18"/>
              </w:rPr>
              <w:t>Положение 3.3</w:t>
            </w:r>
          </w:p>
          <w:p w14:paraId="21D58A78" w14:textId="4A27891C" w:rsidR="00E8462B" w:rsidRPr="00A07A3C" w:rsidRDefault="00E8462B" w:rsidP="00E8462B">
            <w:pPr>
              <w:spacing w:after="180"/>
              <w:rPr>
                <w:bCs/>
                <w:sz w:val="18"/>
                <w:szCs w:val="18"/>
              </w:rPr>
            </w:pPr>
            <w:r>
              <w:rPr>
                <w:sz w:val="18"/>
              </w:rPr>
              <w:t>Надбавки на иждивенцев</w:t>
            </w:r>
          </w:p>
        </w:tc>
        <w:tc>
          <w:tcPr>
            <w:tcW w:w="4536" w:type="dxa"/>
            <w:tcBorders>
              <w:top w:val="single" w:sz="6" w:space="0" w:color="A6A6A6" w:themeColor="background1" w:themeShade="A6"/>
            </w:tcBorders>
            <w:shd w:val="clear" w:color="auto" w:fill="FFFFFF" w:themeFill="background1"/>
            <w:tcMar>
              <w:top w:w="57" w:type="dxa"/>
              <w:bottom w:w="57" w:type="dxa"/>
            </w:tcMar>
          </w:tcPr>
          <w:p w14:paraId="7E62878D" w14:textId="77777777" w:rsidR="00E8462B" w:rsidRPr="00A07A3C" w:rsidRDefault="00E8462B" w:rsidP="00E8462B">
            <w:pPr>
              <w:tabs>
                <w:tab w:val="left" w:pos="391"/>
              </w:tabs>
              <w:autoSpaceDE w:val="0"/>
              <w:autoSpaceDN w:val="0"/>
              <w:adjustRightInd w:val="0"/>
              <w:rPr>
                <w:sz w:val="18"/>
                <w:szCs w:val="18"/>
              </w:rPr>
            </w:pPr>
            <w:r>
              <w:rPr>
                <w:sz w:val="18"/>
              </w:rPr>
              <w:t>[…]</w:t>
            </w:r>
          </w:p>
          <w:p w14:paraId="24F72FB9" w14:textId="77777777" w:rsidR="00E8462B" w:rsidRPr="00A07A3C" w:rsidRDefault="00E8462B" w:rsidP="00E8462B">
            <w:pPr>
              <w:tabs>
                <w:tab w:val="left" w:pos="391"/>
              </w:tabs>
              <w:autoSpaceDE w:val="0"/>
              <w:autoSpaceDN w:val="0"/>
              <w:adjustRightInd w:val="0"/>
              <w:rPr>
                <w:sz w:val="18"/>
                <w:szCs w:val="18"/>
              </w:rPr>
            </w:pPr>
          </w:p>
          <w:p w14:paraId="39EE9DA8" w14:textId="77777777" w:rsidR="00E8462B" w:rsidRPr="00A07A3C" w:rsidRDefault="00E8462B" w:rsidP="00E8462B">
            <w:pPr>
              <w:tabs>
                <w:tab w:val="left" w:pos="391"/>
              </w:tabs>
              <w:autoSpaceDE w:val="0"/>
              <w:autoSpaceDN w:val="0"/>
              <w:adjustRightInd w:val="0"/>
              <w:rPr>
                <w:sz w:val="18"/>
                <w:szCs w:val="18"/>
              </w:rPr>
            </w:pPr>
            <w:r>
              <w:rPr>
                <w:sz w:val="18"/>
              </w:rPr>
              <w:t>(b)</w:t>
            </w:r>
            <w:r>
              <w:rPr>
                <w:sz w:val="18"/>
              </w:rPr>
              <w:tab/>
              <w:t xml:space="preserve">Надбавки на детей-иждивенцев сокращаются на сумму любой другой надбавки на иждивенцев, получаемой сотрудником или супругом сотрудника от Международного бюро или из любого источника вне Международного бюро. </w:t>
            </w:r>
          </w:p>
          <w:p w14:paraId="1222FA85" w14:textId="77777777" w:rsidR="00E8462B" w:rsidRPr="00A07A3C" w:rsidRDefault="00E8462B" w:rsidP="00E8462B">
            <w:pPr>
              <w:tabs>
                <w:tab w:val="left" w:pos="391"/>
              </w:tabs>
              <w:autoSpaceDE w:val="0"/>
              <w:autoSpaceDN w:val="0"/>
              <w:adjustRightInd w:val="0"/>
              <w:rPr>
                <w:sz w:val="18"/>
                <w:szCs w:val="18"/>
              </w:rPr>
            </w:pPr>
          </w:p>
          <w:p w14:paraId="3A4534A8" w14:textId="62F1748A" w:rsidR="00E8462B" w:rsidRPr="00A07A3C" w:rsidRDefault="00E8462B" w:rsidP="00E8462B">
            <w:pPr>
              <w:tabs>
                <w:tab w:val="left" w:pos="391"/>
              </w:tabs>
              <w:autoSpaceDE w:val="0"/>
              <w:autoSpaceDN w:val="0"/>
              <w:adjustRightInd w:val="0"/>
              <w:rPr>
                <w:rFonts w:eastAsia="Times New Roman"/>
                <w:sz w:val="18"/>
                <w:szCs w:val="18"/>
              </w:rPr>
            </w:pPr>
            <w:r>
              <w:rPr>
                <w:sz w:val="18"/>
              </w:rPr>
              <w:t>[…]</w:t>
            </w:r>
          </w:p>
        </w:tc>
        <w:tc>
          <w:tcPr>
            <w:tcW w:w="4536" w:type="dxa"/>
            <w:tcBorders>
              <w:top w:val="single" w:sz="6" w:space="0" w:color="A6A6A6" w:themeColor="background1" w:themeShade="A6"/>
            </w:tcBorders>
            <w:shd w:val="clear" w:color="auto" w:fill="FFFFFF" w:themeFill="background1"/>
            <w:tcMar>
              <w:top w:w="57" w:type="dxa"/>
              <w:bottom w:w="57" w:type="dxa"/>
            </w:tcMar>
          </w:tcPr>
          <w:p w14:paraId="6410C31F" w14:textId="77777777" w:rsidR="00E8462B" w:rsidRPr="00A07A3C" w:rsidRDefault="00E8462B" w:rsidP="00E8462B">
            <w:pPr>
              <w:tabs>
                <w:tab w:val="left" w:pos="391"/>
              </w:tabs>
              <w:autoSpaceDE w:val="0"/>
              <w:autoSpaceDN w:val="0"/>
              <w:adjustRightInd w:val="0"/>
              <w:rPr>
                <w:sz w:val="18"/>
                <w:szCs w:val="18"/>
              </w:rPr>
            </w:pPr>
            <w:r>
              <w:rPr>
                <w:sz w:val="18"/>
              </w:rPr>
              <w:t>[…]</w:t>
            </w:r>
          </w:p>
          <w:p w14:paraId="721A792A" w14:textId="77777777" w:rsidR="00E8462B" w:rsidRPr="00A07A3C" w:rsidRDefault="00E8462B" w:rsidP="00E8462B">
            <w:pPr>
              <w:tabs>
                <w:tab w:val="left" w:pos="391"/>
              </w:tabs>
              <w:autoSpaceDE w:val="0"/>
              <w:autoSpaceDN w:val="0"/>
              <w:adjustRightInd w:val="0"/>
              <w:rPr>
                <w:sz w:val="18"/>
                <w:szCs w:val="18"/>
              </w:rPr>
            </w:pPr>
          </w:p>
          <w:p w14:paraId="7CA73897" w14:textId="1B928748" w:rsidR="00E8462B" w:rsidRPr="00A07A3C" w:rsidRDefault="00E8462B" w:rsidP="00E8462B">
            <w:pPr>
              <w:tabs>
                <w:tab w:val="left" w:pos="391"/>
              </w:tabs>
              <w:autoSpaceDE w:val="0"/>
              <w:autoSpaceDN w:val="0"/>
              <w:adjustRightInd w:val="0"/>
              <w:rPr>
                <w:sz w:val="18"/>
                <w:szCs w:val="18"/>
              </w:rPr>
            </w:pPr>
            <w:r>
              <w:rPr>
                <w:sz w:val="18"/>
              </w:rPr>
              <w:t>(b)</w:t>
            </w:r>
            <w:r>
              <w:rPr>
                <w:sz w:val="18"/>
              </w:rPr>
              <w:tab/>
              <w:t>Надбавки на детей-иждивенцев сокращаются на сумму любой другой надбавки на иждивенцев, получаемой сотрудником</w:t>
            </w:r>
            <w:r>
              <w:rPr>
                <w:b/>
                <w:sz w:val="18"/>
                <w:u w:val="single"/>
              </w:rPr>
              <w:t>,</w:t>
            </w:r>
            <w:r>
              <w:rPr>
                <w:strike/>
                <w:sz w:val="18"/>
              </w:rPr>
              <w:t xml:space="preserve"> или</w:t>
            </w:r>
            <w:r>
              <w:rPr>
                <w:sz w:val="18"/>
              </w:rPr>
              <w:t xml:space="preserve"> супругом сотрудника</w:t>
            </w:r>
            <w:r>
              <w:rPr>
                <w:b/>
                <w:sz w:val="18"/>
                <w:u w:val="single"/>
              </w:rPr>
              <w:t xml:space="preserve"> или другим родителем, если последний проживает совместно с данным сотрудником,</w:t>
            </w:r>
            <w:r>
              <w:rPr>
                <w:sz w:val="18"/>
              </w:rPr>
              <w:t xml:space="preserve"> от Международного бюро или из любого источника вне Международного бюро. </w:t>
            </w:r>
          </w:p>
          <w:p w14:paraId="3632EE45" w14:textId="77777777" w:rsidR="00E8462B" w:rsidRPr="00A07A3C" w:rsidRDefault="00E8462B" w:rsidP="00E8462B">
            <w:pPr>
              <w:tabs>
                <w:tab w:val="left" w:pos="391"/>
              </w:tabs>
              <w:autoSpaceDE w:val="0"/>
              <w:autoSpaceDN w:val="0"/>
              <w:adjustRightInd w:val="0"/>
              <w:rPr>
                <w:sz w:val="18"/>
                <w:szCs w:val="18"/>
              </w:rPr>
            </w:pPr>
          </w:p>
          <w:p w14:paraId="203FFD1C" w14:textId="5AEB98D1" w:rsidR="00E8462B" w:rsidRPr="00A07A3C" w:rsidRDefault="00E8462B" w:rsidP="00E8462B">
            <w:pPr>
              <w:tabs>
                <w:tab w:val="left" w:pos="794"/>
              </w:tabs>
              <w:autoSpaceDE w:val="0"/>
              <w:autoSpaceDN w:val="0"/>
              <w:adjustRightInd w:val="0"/>
              <w:rPr>
                <w:rFonts w:eastAsia="Times New Roman"/>
                <w:color w:val="FF0000"/>
                <w:sz w:val="18"/>
                <w:szCs w:val="18"/>
              </w:rPr>
            </w:pPr>
            <w:r>
              <w:rPr>
                <w:sz w:val="18"/>
              </w:rPr>
              <w:t>[…]</w:t>
            </w:r>
          </w:p>
        </w:tc>
        <w:tc>
          <w:tcPr>
            <w:tcW w:w="4536" w:type="dxa"/>
            <w:tcBorders>
              <w:top w:val="single" w:sz="6" w:space="0" w:color="A6A6A6" w:themeColor="background1" w:themeShade="A6"/>
            </w:tcBorders>
            <w:shd w:val="clear" w:color="auto" w:fill="FFFFFF" w:themeFill="background1"/>
            <w:tcMar>
              <w:top w:w="57" w:type="dxa"/>
              <w:bottom w:w="57" w:type="dxa"/>
            </w:tcMar>
          </w:tcPr>
          <w:p w14:paraId="51DDEE57" w14:textId="0F8C5C36" w:rsidR="00E8462B" w:rsidRPr="00A07A3C" w:rsidRDefault="00E8462B" w:rsidP="00E8462B">
            <w:pPr>
              <w:rPr>
                <w:sz w:val="18"/>
                <w:szCs w:val="18"/>
              </w:rPr>
            </w:pPr>
            <w:r>
              <w:rPr>
                <w:color w:val="000000" w:themeColor="text1"/>
                <w:sz w:val="18"/>
              </w:rPr>
              <w:t>Предлагается внести в данное положение поправку с тем, чтобы прямо разрешить ВОИС вычитать из выплачиваемой Организацией надбавки на ребенка-иждивенца сумму, равную сумме любой другой надбавки на иждивенцев, полученной из внешнего источника другим родителем, если последний проживает совместно с данным сотрудником, но не признается его супругом. В настоящее время данное Положение охватывает только надбавки, полученные из внешнего источника самим сотрудником или супругом данного сотрудника. Такое изменение поможет избежать дублирования пособий, обеспечить равенство между сотрудниками и в большей степени охватить меняющиеся семейные структуры и условия жизни, которые все больше представлены в рамках персонала ВОИС.</w:t>
            </w:r>
          </w:p>
        </w:tc>
      </w:tr>
      <w:tr w:rsidR="00F96F9C" w:rsidRPr="00A07A3C" w14:paraId="3AE923C3" w14:textId="77777777" w:rsidTr="00F13F20">
        <w:trPr>
          <w:trHeight w:val="20"/>
        </w:trPr>
        <w:tc>
          <w:tcPr>
            <w:tcW w:w="1843" w:type="dxa"/>
            <w:tcMar>
              <w:top w:w="57" w:type="dxa"/>
              <w:bottom w:w="57" w:type="dxa"/>
            </w:tcMar>
          </w:tcPr>
          <w:p w14:paraId="2E2E3DA7" w14:textId="77777777" w:rsidR="00F96F9C" w:rsidRPr="00A07A3C" w:rsidRDefault="00F96F9C" w:rsidP="00F96F9C">
            <w:pPr>
              <w:spacing w:after="180"/>
              <w:rPr>
                <w:b/>
                <w:sz w:val="18"/>
                <w:szCs w:val="18"/>
              </w:rPr>
            </w:pPr>
            <w:r>
              <w:rPr>
                <w:b/>
                <w:sz w:val="18"/>
              </w:rPr>
              <w:t>Положение 4.2</w:t>
            </w:r>
          </w:p>
          <w:p w14:paraId="2DD40BC8" w14:textId="3EFFEA0A" w:rsidR="00F96F9C" w:rsidRPr="00A07A3C" w:rsidRDefault="00F96F9C" w:rsidP="00F96F9C">
            <w:pPr>
              <w:spacing w:after="180"/>
              <w:ind w:right="34"/>
              <w:rPr>
                <w:b/>
                <w:sz w:val="18"/>
                <w:szCs w:val="18"/>
              </w:rPr>
            </w:pPr>
            <w:r>
              <w:rPr>
                <w:sz w:val="18"/>
              </w:rPr>
              <w:t>Сбалансированное географическое распределение и гендерный баланс</w:t>
            </w:r>
          </w:p>
        </w:tc>
        <w:tc>
          <w:tcPr>
            <w:tcW w:w="4536" w:type="dxa"/>
            <w:tcBorders>
              <w:top w:val="single" w:sz="6" w:space="0" w:color="A6A6A6" w:themeColor="background1" w:themeShade="A6"/>
            </w:tcBorders>
            <w:shd w:val="clear" w:color="auto" w:fill="FFFFFF" w:themeFill="background1"/>
            <w:tcMar>
              <w:top w:w="57" w:type="dxa"/>
              <w:bottom w:w="57" w:type="dxa"/>
            </w:tcMar>
          </w:tcPr>
          <w:p w14:paraId="7AC24836" w14:textId="77777777" w:rsidR="00F96F9C" w:rsidRPr="00A07A3C" w:rsidRDefault="00F96F9C" w:rsidP="00F96F9C">
            <w:pPr>
              <w:tabs>
                <w:tab w:val="left" w:pos="391"/>
              </w:tabs>
              <w:autoSpaceDE w:val="0"/>
              <w:autoSpaceDN w:val="0"/>
              <w:adjustRightInd w:val="0"/>
              <w:rPr>
                <w:sz w:val="18"/>
                <w:szCs w:val="18"/>
              </w:rPr>
            </w:pPr>
            <w:r>
              <w:rPr>
                <w:sz w:val="18"/>
              </w:rPr>
              <w:t>(a)    Должное внимание уделяется важности набора сотрудников на возможно более широкой географической основе с признанием также необходимости принимать во внимание соображения гендерного баланса.</w:t>
            </w:r>
          </w:p>
          <w:p w14:paraId="0A5943DF" w14:textId="77777777" w:rsidR="00F96F9C" w:rsidRPr="00A07A3C" w:rsidRDefault="00F96F9C" w:rsidP="00F96F9C">
            <w:pPr>
              <w:tabs>
                <w:tab w:val="left" w:pos="391"/>
              </w:tabs>
              <w:autoSpaceDE w:val="0"/>
              <w:autoSpaceDN w:val="0"/>
              <w:adjustRightInd w:val="0"/>
              <w:rPr>
                <w:sz w:val="18"/>
                <w:szCs w:val="18"/>
              </w:rPr>
            </w:pPr>
          </w:p>
          <w:p w14:paraId="3AD4CF22" w14:textId="1D8D660E" w:rsidR="00F96F9C" w:rsidRPr="00A07A3C" w:rsidRDefault="00F96F9C" w:rsidP="00F96F9C">
            <w:pPr>
              <w:keepLines/>
              <w:tabs>
                <w:tab w:val="left" w:pos="391"/>
              </w:tabs>
              <w:autoSpaceDE w:val="0"/>
              <w:autoSpaceDN w:val="0"/>
              <w:adjustRightInd w:val="0"/>
              <w:rPr>
                <w:sz w:val="18"/>
                <w:szCs w:val="18"/>
              </w:rPr>
            </w:pPr>
            <w:r>
              <w:rPr>
                <w:sz w:val="18"/>
              </w:rPr>
              <w:t>(b)    Принцип набора на возможно более широкой географической основе в соответствии с требованиями пункта (а) выше не применяется к сотрудникам, назначаемым на «языковые» должности (а именно должности письменных переводчиков, устных переводчиков, технических редакторов и редакторов), сотрудникам, назначаемым на должности категории общего обслуживания и категории национальных сотрудников специалистов.</w:t>
            </w:r>
          </w:p>
        </w:tc>
        <w:tc>
          <w:tcPr>
            <w:tcW w:w="4536" w:type="dxa"/>
            <w:tcBorders>
              <w:top w:val="single" w:sz="6" w:space="0" w:color="A6A6A6" w:themeColor="background1" w:themeShade="A6"/>
            </w:tcBorders>
            <w:shd w:val="clear" w:color="auto" w:fill="FFFFFF" w:themeFill="background1"/>
            <w:tcMar>
              <w:top w:w="57" w:type="dxa"/>
              <w:bottom w:w="57" w:type="dxa"/>
            </w:tcMar>
          </w:tcPr>
          <w:p w14:paraId="5490E8B9" w14:textId="77777777" w:rsidR="00F96F9C" w:rsidRPr="00A07A3C" w:rsidRDefault="00F96F9C" w:rsidP="00F96F9C">
            <w:pPr>
              <w:tabs>
                <w:tab w:val="left" w:pos="391"/>
              </w:tabs>
              <w:autoSpaceDE w:val="0"/>
              <w:autoSpaceDN w:val="0"/>
              <w:adjustRightInd w:val="0"/>
              <w:rPr>
                <w:sz w:val="18"/>
                <w:szCs w:val="18"/>
              </w:rPr>
            </w:pPr>
            <w:r>
              <w:rPr>
                <w:sz w:val="18"/>
              </w:rPr>
              <w:t>(a)    Должное внимание уделяется важности набора сотрудников на возможно более широкой географической основе с признанием также необходимости принимать во внимание соображения гендерного баланса.</w:t>
            </w:r>
          </w:p>
          <w:p w14:paraId="563CDF8A" w14:textId="77777777" w:rsidR="00F96F9C" w:rsidRPr="00A07A3C" w:rsidRDefault="00F96F9C" w:rsidP="00F96F9C">
            <w:pPr>
              <w:tabs>
                <w:tab w:val="left" w:pos="391"/>
              </w:tabs>
              <w:autoSpaceDE w:val="0"/>
              <w:autoSpaceDN w:val="0"/>
              <w:adjustRightInd w:val="0"/>
              <w:rPr>
                <w:sz w:val="18"/>
                <w:szCs w:val="18"/>
              </w:rPr>
            </w:pPr>
          </w:p>
          <w:p w14:paraId="111B0CE1" w14:textId="7858A545" w:rsidR="00F96F9C" w:rsidRPr="00A07A3C" w:rsidRDefault="00F96F9C" w:rsidP="00F96F9C">
            <w:pPr>
              <w:keepLines/>
              <w:autoSpaceDE w:val="0"/>
              <w:autoSpaceDN w:val="0"/>
              <w:adjustRightInd w:val="0"/>
              <w:rPr>
                <w:sz w:val="18"/>
                <w:szCs w:val="18"/>
              </w:rPr>
            </w:pPr>
            <w:r>
              <w:rPr>
                <w:sz w:val="18"/>
              </w:rPr>
              <w:t>Принцип набора на возможно более широкой географической основе в соответствии с требованиями пункта (а) выше не применяется к сотрудникам, назначаемым на «языковые» должности (</w:t>
            </w:r>
            <w:r>
              <w:rPr>
                <w:b/>
                <w:sz w:val="18"/>
                <w:u w:val="single"/>
              </w:rPr>
              <w:t>например,</w:t>
            </w:r>
            <w:r>
              <w:rPr>
                <w:sz w:val="18"/>
              </w:rPr>
              <w:t xml:space="preserve"> </w:t>
            </w:r>
            <w:r>
              <w:rPr>
                <w:strike/>
                <w:sz w:val="18"/>
              </w:rPr>
              <w:t>а именно</w:t>
            </w:r>
            <w:r>
              <w:rPr>
                <w:sz w:val="18"/>
              </w:rPr>
              <w:t xml:space="preserve"> должности письменных переводчиков, устных переводчиков, технических редакторов</w:t>
            </w:r>
            <w:r>
              <w:rPr>
                <w:b/>
                <w:sz w:val="18"/>
                <w:u w:val="single"/>
              </w:rPr>
              <w:t>,</w:t>
            </w:r>
            <w:r>
              <w:rPr>
                <w:sz w:val="18"/>
              </w:rPr>
              <w:t xml:space="preserve"> </w:t>
            </w:r>
            <w:r>
              <w:rPr>
                <w:strike/>
                <w:sz w:val="18"/>
              </w:rPr>
              <w:t>и</w:t>
            </w:r>
            <w:r>
              <w:rPr>
                <w:sz w:val="18"/>
              </w:rPr>
              <w:t xml:space="preserve"> редакторов</w:t>
            </w:r>
            <w:r>
              <w:rPr>
                <w:b/>
                <w:sz w:val="18"/>
                <w:u w:val="single"/>
              </w:rPr>
              <w:t xml:space="preserve"> и экспертов, к которым предъявляются особые языковые требования</w:t>
            </w:r>
            <w:r>
              <w:rPr>
                <w:sz w:val="18"/>
              </w:rPr>
              <w:t>), сотрудникам, назначаемым на должности категории общего обслуживания и категории национальных сотрудников специалистов.</w:t>
            </w:r>
          </w:p>
        </w:tc>
        <w:tc>
          <w:tcPr>
            <w:tcW w:w="4536" w:type="dxa"/>
            <w:tcBorders>
              <w:top w:val="single" w:sz="6" w:space="0" w:color="A6A6A6" w:themeColor="background1" w:themeShade="A6"/>
            </w:tcBorders>
            <w:shd w:val="clear" w:color="auto" w:fill="FFFFFF" w:themeFill="background1"/>
            <w:tcMar>
              <w:top w:w="57" w:type="dxa"/>
              <w:bottom w:w="57" w:type="dxa"/>
            </w:tcMar>
          </w:tcPr>
          <w:p w14:paraId="7BC936BB" w14:textId="77777777" w:rsidR="00F96F9C" w:rsidRPr="00A07A3C" w:rsidRDefault="00F96F9C" w:rsidP="00F96F9C">
            <w:pPr>
              <w:pStyle w:val="CommentText"/>
              <w:rPr>
                <w:szCs w:val="18"/>
              </w:rPr>
            </w:pPr>
            <w:r>
              <w:t>Должности экспертов категории специалистов, требующие особых языковых навыков, географическому распределению не подлежат. Предлагается внести соответствующую правку в данное положение.</w:t>
            </w:r>
          </w:p>
          <w:p w14:paraId="7145AF13" w14:textId="77777777" w:rsidR="00F96F9C" w:rsidRPr="00A07A3C" w:rsidRDefault="00F96F9C" w:rsidP="00F96F9C">
            <w:pPr>
              <w:pStyle w:val="CommentText"/>
              <w:rPr>
                <w:i/>
                <w:iCs/>
                <w:szCs w:val="18"/>
              </w:rPr>
            </w:pPr>
          </w:p>
          <w:p w14:paraId="195A5195" w14:textId="77777777" w:rsidR="00F96F9C" w:rsidRPr="00A07A3C" w:rsidRDefault="00F96F9C" w:rsidP="00F96F9C">
            <w:pPr>
              <w:pStyle w:val="CommentText"/>
              <w:rPr>
                <w:i/>
                <w:iCs/>
                <w:szCs w:val="18"/>
              </w:rPr>
            </w:pPr>
          </w:p>
          <w:p w14:paraId="55C9D47A" w14:textId="77777777" w:rsidR="00F96F9C" w:rsidRPr="00A07A3C" w:rsidRDefault="00F96F9C" w:rsidP="00F96F9C">
            <w:pPr>
              <w:keepLines/>
              <w:rPr>
                <w:sz w:val="18"/>
                <w:szCs w:val="18"/>
              </w:rPr>
            </w:pPr>
          </w:p>
        </w:tc>
      </w:tr>
      <w:tr w:rsidR="00F27DF6" w:rsidRPr="00A07A3C" w14:paraId="6F127C0C" w14:textId="77777777" w:rsidTr="00D92148">
        <w:trPr>
          <w:trHeight w:val="20"/>
        </w:trPr>
        <w:tc>
          <w:tcPr>
            <w:tcW w:w="1843" w:type="dxa"/>
            <w:tcMar>
              <w:top w:w="57" w:type="dxa"/>
              <w:bottom w:w="57" w:type="dxa"/>
            </w:tcMar>
          </w:tcPr>
          <w:p w14:paraId="459B7B64" w14:textId="77777777" w:rsidR="00F27DF6" w:rsidRPr="00A07A3C" w:rsidRDefault="00F27DF6" w:rsidP="007C28E0">
            <w:pPr>
              <w:pageBreakBefore/>
              <w:spacing w:after="180"/>
              <w:rPr>
                <w:b/>
                <w:sz w:val="18"/>
                <w:szCs w:val="18"/>
              </w:rPr>
            </w:pPr>
            <w:r>
              <w:rPr>
                <w:b/>
                <w:sz w:val="18"/>
              </w:rPr>
              <w:lastRenderedPageBreak/>
              <w:t>Положение 8.2</w:t>
            </w:r>
          </w:p>
          <w:p w14:paraId="62E063EF" w14:textId="7E63F88D" w:rsidR="00F27DF6" w:rsidRPr="00A07A3C" w:rsidRDefault="006A40AB" w:rsidP="00F27DF6">
            <w:pPr>
              <w:spacing w:after="180"/>
              <w:rPr>
                <w:b/>
                <w:sz w:val="18"/>
                <w:szCs w:val="18"/>
              </w:rPr>
            </w:pPr>
            <w:r>
              <w:rPr>
                <w:sz w:val="18"/>
              </w:rPr>
              <w:t xml:space="preserve">Консультативный </w:t>
            </w:r>
            <w:r w:rsidR="00F27DF6">
              <w:rPr>
                <w:sz w:val="18"/>
              </w:rPr>
              <w:t>орган</w:t>
            </w:r>
          </w:p>
        </w:tc>
        <w:tc>
          <w:tcPr>
            <w:tcW w:w="4536" w:type="dxa"/>
            <w:tcBorders>
              <w:top w:val="single" w:sz="6" w:space="0" w:color="A6A6A6" w:themeColor="background1" w:themeShade="A6"/>
            </w:tcBorders>
            <w:shd w:val="clear" w:color="auto" w:fill="FFFFFF" w:themeFill="background1"/>
            <w:tcMar>
              <w:top w:w="57" w:type="dxa"/>
              <w:bottom w:w="57" w:type="dxa"/>
            </w:tcMar>
          </w:tcPr>
          <w:p w14:paraId="5566AA94" w14:textId="4E23D9C8" w:rsidR="00F27DF6" w:rsidRPr="00A07A3C" w:rsidRDefault="00F27DF6" w:rsidP="00F27DF6">
            <w:pPr>
              <w:spacing w:after="180"/>
              <w:ind w:right="34"/>
              <w:rPr>
                <w:sz w:val="18"/>
                <w:szCs w:val="18"/>
              </w:rPr>
            </w:pPr>
            <w:r>
              <w:rPr>
                <w:sz w:val="18"/>
              </w:rPr>
              <w:t>Генеральный директор учреждает консультативный орган с участием персонала. Консультативный орган предоставляет рекомендации Генеральному директору по всем кадровым и административным вопросам, которые Генеральный директор может передать на его рассмотрение, включая Положения и правила о персонале и соответствующие административные инструкции. Консультативный орган может также предоставлять рекомендации Генеральному директору по всем таким вопросам по своей инициативе.</w:t>
            </w:r>
          </w:p>
        </w:tc>
        <w:tc>
          <w:tcPr>
            <w:tcW w:w="4536" w:type="dxa"/>
            <w:tcBorders>
              <w:top w:val="single" w:sz="6" w:space="0" w:color="A6A6A6" w:themeColor="background1" w:themeShade="A6"/>
            </w:tcBorders>
            <w:shd w:val="clear" w:color="auto" w:fill="FFFFFF" w:themeFill="background1"/>
            <w:tcMar>
              <w:top w:w="57" w:type="dxa"/>
              <w:bottom w:w="57" w:type="dxa"/>
            </w:tcMar>
          </w:tcPr>
          <w:p w14:paraId="5066A64C" w14:textId="77777777" w:rsidR="00F27DF6" w:rsidRPr="00A07A3C" w:rsidRDefault="00F27DF6" w:rsidP="00F27DF6">
            <w:pPr>
              <w:tabs>
                <w:tab w:val="left" w:pos="391"/>
              </w:tabs>
              <w:autoSpaceDE w:val="0"/>
              <w:autoSpaceDN w:val="0"/>
              <w:adjustRightInd w:val="0"/>
              <w:rPr>
                <w:sz w:val="18"/>
                <w:szCs w:val="18"/>
              </w:rPr>
            </w:pPr>
            <w:r>
              <w:rPr>
                <w:sz w:val="18"/>
              </w:rPr>
              <w:t xml:space="preserve">Генеральный директор </w:t>
            </w:r>
            <w:r>
              <w:rPr>
                <w:b/>
                <w:sz w:val="18"/>
                <w:u w:val="single"/>
              </w:rPr>
              <w:t>может учредить</w:t>
            </w:r>
            <w:r>
              <w:rPr>
                <w:sz w:val="18"/>
              </w:rPr>
              <w:t xml:space="preserve"> </w:t>
            </w:r>
            <w:r>
              <w:rPr>
                <w:strike/>
                <w:sz w:val="18"/>
              </w:rPr>
              <w:t>учреждает</w:t>
            </w:r>
            <w:r>
              <w:rPr>
                <w:sz w:val="18"/>
              </w:rPr>
              <w:t xml:space="preserve"> консультативный орган с участием персонала</w:t>
            </w:r>
            <w:r>
              <w:rPr>
                <w:strike/>
                <w:sz w:val="18"/>
              </w:rPr>
              <w:t>. Консультативный орган предоставляет рекомендации Генеральному директору</w:t>
            </w:r>
            <w:r>
              <w:rPr>
                <w:b/>
                <w:strike/>
                <w:sz w:val="18"/>
                <w:u w:val="single"/>
              </w:rPr>
              <w:t xml:space="preserve"> </w:t>
            </w:r>
            <w:r>
              <w:rPr>
                <w:sz w:val="18"/>
              </w:rPr>
              <w:t xml:space="preserve"> </w:t>
            </w:r>
            <w:r>
              <w:rPr>
                <w:b/>
                <w:sz w:val="18"/>
                <w:u w:val="single"/>
              </w:rPr>
              <w:t>для предоставления ему или ей рекомендаций</w:t>
            </w:r>
            <w:r>
              <w:rPr>
                <w:sz w:val="18"/>
              </w:rPr>
              <w:t xml:space="preserve"> по всем кадровым и административным вопросам, которые Генеральный директор может передать на его рассмотрение, включая Положения и правила о персонале и соответствующие административные инструкции. </w:t>
            </w:r>
            <w:r>
              <w:rPr>
                <w:strike/>
                <w:sz w:val="18"/>
              </w:rPr>
              <w:t>Консультативный орган может также предоставлять рекомендации Генеральному директору по всем таким вопросам по своей инициативе.</w:t>
            </w:r>
          </w:p>
          <w:p w14:paraId="5EAAD90A" w14:textId="77777777" w:rsidR="00F27DF6" w:rsidRPr="001E00C9" w:rsidRDefault="00F27DF6" w:rsidP="00F27DF6">
            <w:pPr>
              <w:pStyle w:val="RegLIST"/>
              <w:numPr>
                <w:ilvl w:val="0"/>
                <w:numId w:val="0"/>
              </w:numPr>
              <w:tabs>
                <w:tab w:val="left" w:pos="397"/>
              </w:tabs>
              <w:autoSpaceDE w:val="0"/>
              <w:spacing w:after="0"/>
              <w:rPr>
                <w:b/>
                <w:sz w:val="18"/>
                <w:szCs w:val="18"/>
                <w:u w:val="single"/>
              </w:rPr>
            </w:pPr>
          </w:p>
        </w:tc>
        <w:tc>
          <w:tcPr>
            <w:tcW w:w="4536" w:type="dxa"/>
            <w:tcBorders>
              <w:top w:val="single" w:sz="6" w:space="0" w:color="A6A6A6" w:themeColor="background1" w:themeShade="A6"/>
            </w:tcBorders>
            <w:shd w:val="clear" w:color="auto" w:fill="FFFFFF" w:themeFill="background1"/>
            <w:tcMar>
              <w:top w:w="57" w:type="dxa"/>
              <w:bottom w:w="57" w:type="dxa"/>
            </w:tcMar>
          </w:tcPr>
          <w:p w14:paraId="0D0686E2" w14:textId="34AB6B63" w:rsidR="00F27DF6" w:rsidRPr="00A07A3C" w:rsidRDefault="00F27DF6" w:rsidP="00F27DF6">
            <w:pPr>
              <w:pStyle w:val="CommentText"/>
              <w:rPr>
                <w:color w:val="000000" w:themeColor="text1"/>
                <w:szCs w:val="18"/>
              </w:rPr>
            </w:pPr>
            <w:r>
              <w:rPr>
                <w:color w:val="000000" w:themeColor="text1"/>
              </w:rPr>
              <w:t xml:space="preserve">Предлагается (i) исключить обязательство по учреждению консультативного органа (положение 8.2.) и (ii) упразднить Объединенную консультативную группу как постоянный орган (правило 8.2.1, см. приложение II). </w:t>
            </w:r>
            <w:r>
              <w:t>Вместо этого Генеральный директор будет иметь право по своему усмотрению учреждать консультативные группы ad hoc для получения консультаций по любым конкретным кадровым или административным вопросам, если это будет сочтено целесообразным, в дополнение к регулярным обязательным консультациям с Советом персонала в соответствии с правилом 8.1.1.</w:t>
            </w:r>
          </w:p>
          <w:p w14:paraId="4E713456" w14:textId="77777777" w:rsidR="00F27DF6" w:rsidRPr="00A07A3C" w:rsidRDefault="00F27DF6" w:rsidP="00F27DF6">
            <w:pPr>
              <w:pStyle w:val="CommentText"/>
              <w:rPr>
                <w:i/>
                <w:iCs/>
                <w:color w:val="FF0000"/>
                <w:szCs w:val="18"/>
              </w:rPr>
            </w:pPr>
          </w:p>
          <w:p w14:paraId="67F1B5D6" w14:textId="77777777" w:rsidR="00F27DF6" w:rsidRPr="00A07A3C" w:rsidRDefault="00F27DF6" w:rsidP="00F27DF6">
            <w:pPr>
              <w:pStyle w:val="CommentText"/>
              <w:rPr>
                <w:szCs w:val="18"/>
              </w:rPr>
            </w:pPr>
            <w:r>
              <w:t>Такая модель на основе консультаций ad hoc обеспечит повышение эффективности и оптимизацию процесса. В зависимости от предмета запрашиваемых рекомендаций члены консультативного органа могут назначаться для представления своих технических знаний и опыта в конкретных областях, в соответствии с потребностями.  В результате совещания будут проходить более эффективно с точки зрения затрачиваемого времени, а рекомендации будут более целенаправленными.</w:t>
            </w:r>
          </w:p>
          <w:p w14:paraId="3ED9B07A" w14:textId="77777777" w:rsidR="00F27DF6" w:rsidRPr="00A07A3C" w:rsidRDefault="00F27DF6" w:rsidP="00F27DF6">
            <w:pPr>
              <w:pStyle w:val="CommentText"/>
              <w:rPr>
                <w:szCs w:val="18"/>
              </w:rPr>
            </w:pPr>
          </w:p>
          <w:p w14:paraId="5B553657" w14:textId="40541B13" w:rsidR="00F27DF6" w:rsidRPr="00A07A3C" w:rsidRDefault="00F27DF6" w:rsidP="00F27DF6">
            <w:pPr>
              <w:pStyle w:val="CommentText"/>
              <w:rPr>
                <w:rStyle w:val="CommentReference"/>
              </w:rPr>
            </w:pPr>
            <w:r>
              <w:rPr>
                <w:color w:val="000000" w:themeColor="text1"/>
              </w:rPr>
              <w:t>При этом следует помнить, что в соответствии с правилом 8.1.1 Администрация обязана консультироваться с Советом персонала ВОИС «по вопросам, касающимся благосостояния сотрудников и управления персоналом» (что включает поправки к Положениям и правилам о персонале), тогда как консультации с Объединенной консультативной группой по «кадровым и административным вопросам» носят факультативный характер. Совет персонала ВОИС также «имеет право обращаться к Генеральному директору [...] с предложениями по таким вопросам».</w:t>
            </w:r>
          </w:p>
        </w:tc>
      </w:tr>
      <w:tr w:rsidR="002A0B0B" w:rsidRPr="00A07A3C" w14:paraId="344D2DFF" w14:textId="77777777" w:rsidTr="00D92148">
        <w:trPr>
          <w:trHeight w:val="20"/>
        </w:trPr>
        <w:tc>
          <w:tcPr>
            <w:tcW w:w="1843" w:type="dxa"/>
            <w:tcMar>
              <w:top w:w="57" w:type="dxa"/>
              <w:bottom w:w="57" w:type="dxa"/>
            </w:tcMar>
          </w:tcPr>
          <w:p w14:paraId="137D4BCB" w14:textId="77777777" w:rsidR="002A0B0B" w:rsidRPr="00A07A3C" w:rsidRDefault="002A0B0B" w:rsidP="002A0B0B">
            <w:pPr>
              <w:spacing w:after="180"/>
              <w:rPr>
                <w:b/>
                <w:sz w:val="18"/>
                <w:szCs w:val="18"/>
              </w:rPr>
            </w:pPr>
            <w:r>
              <w:rPr>
                <w:b/>
                <w:sz w:val="18"/>
              </w:rPr>
              <w:lastRenderedPageBreak/>
              <w:t>Положение 9.8</w:t>
            </w:r>
          </w:p>
          <w:p w14:paraId="34B3FB54" w14:textId="48D176F3" w:rsidR="002A0B0B" w:rsidRPr="00A07A3C" w:rsidRDefault="002A0B0B" w:rsidP="002A0B0B">
            <w:pPr>
              <w:spacing w:after="180"/>
              <w:ind w:right="34"/>
              <w:rPr>
                <w:sz w:val="18"/>
                <w:szCs w:val="18"/>
              </w:rPr>
            </w:pPr>
            <w:r>
              <w:rPr>
                <w:sz w:val="18"/>
              </w:rPr>
              <w:t>Выходное пособие</w:t>
            </w:r>
          </w:p>
        </w:tc>
        <w:tc>
          <w:tcPr>
            <w:tcW w:w="4536" w:type="dxa"/>
            <w:tcBorders>
              <w:top w:val="single" w:sz="6" w:space="0" w:color="A6A6A6" w:themeColor="background1" w:themeShade="A6"/>
            </w:tcBorders>
            <w:shd w:val="clear" w:color="auto" w:fill="FFFFFF" w:themeFill="background1"/>
            <w:tcMar>
              <w:top w:w="57" w:type="dxa"/>
              <w:bottom w:w="57" w:type="dxa"/>
            </w:tcMar>
          </w:tcPr>
          <w:p w14:paraId="26CD17B4" w14:textId="77777777" w:rsidR="002A0B0B" w:rsidRPr="00A07A3C" w:rsidRDefault="002A0B0B" w:rsidP="002A0B0B">
            <w:pPr>
              <w:tabs>
                <w:tab w:val="left" w:pos="391"/>
              </w:tabs>
              <w:autoSpaceDE w:val="0"/>
              <w:autoSpaceDN w:val="0"/>
              <w:adjustRightInd w:val="0"/>
              <w:rPr>
                <w:sz w:val="18"/>
                <w:szCs w:val="18"/>
              </w:rPr>
            </w:pPr>
            <w:r>
              <w:rPr>
                <w:sz w:val="18"/>
              </w:rPr>
              <w:t>(а)</w:t>
            </w:r>
          </w:p>
          <w:p w14:paraId="25131C8C" w14:textId="77777777" w:rsidR="002A0B0B" w:rsidRPr="00A07A3C" w:rsidRDefault="002A0B0B" w:rsidP="002A0B0B">
            <w:pPr>
              <w:tabs>
                <w:tab w:val="left" w:pos="391"/>
              </w:tabs>
              <w:autoSpaceDE w:val="0"/>
              <w:autoSpaceDN w:val="0"/>
              <w:adjustRightInd w:val="0"/>
              <w:rPr>
                <w:sz w:val="18"/>
                <w:szCs w:val="18"/>
              </w:rPr>
            </w:pPr>
            <w:r>
              <w:rPr>
                <w:sz w:val="18"/>
              </w:rPr>
              <w:t>[…]</w:t>
            </w:r>
          </w:p>
          <w:p w14:paraId="693AFDA0" w14:textId="77777777" w:rsidR="002A0B0B" w:rsidRPr="00A07A3C" w:rsidRDefault="002A0B0B" w:rsidP="002A0B0B">
            <w:pPr>
              <w:tabs>
                <w:tab w:val="left" w:pos="391"/>
              </w:tabs>
              <w:autoSpaceDE w:val="0"/>
              <w:autoSpaceDN w:val="0"/>
              <w:adjustRightInd w:val="0"/>
              <w:rPr>
                <w:sz w:val="18"/>
                <w:szCs w:val="18"/>
              </w:rPr>
            </w:pPr>
          </w:p>
          <w:p w14:paraId="1720CA01" w14:textId="77777777" w:rsidR="002A0B0B" w:rsidRPr="00A07A3C" w:rsidRDefault="002A0B0B" w:rsidP="002A0B0B">
            <w:pPr>
              <w:tabs>
                <w:tab w:val="left" w:pos="391"/>
              </w:tabs>
              <w:autoSpaceDE w:val="0"/>
              <w:autoSpaceDN w:val="0"/>
              <w:adjustRightInd w:val="0"/>
              <w:rPr>
                <w:sz w:val="18"/>
                <w:szCs w:val="18"/>
              </w:rPr>
            </w:pPr>
            <w:r>
              <w:rPr>
                <w:sz w:val="18"/>
              </w:rPr>
              <w:t>(4)</w:t>
            </w:r>
            <w:r>
              <w:rPr>
                <w:sz w:val="18"/>
              </w:rPr>
              <w:tab/>
              <w:t>Сотрудник, увольняемый по состоянию здоровья, получает выходное пособие, предусмотренное в подпункте (1) выше, за вычетом суммы пособия по нетрудоспособности, выплаченного сотруднику из Пенсионного фонда, за число месяцев, которому соответствует ставка выходного пособия.</w:t>
            </w:r>
          </w:p>
          <w:p w14:paraId="5FF24AE6" w14:textId="77777777" w:rsidR="002A0B0B" w:rsidRPr="00A07A3C" w:rsidRDefault="002A0B0B" w:rsidP="002A0B0B">
            <w:pPr>
              <w:tabs>
                <w:tab w:val="left" w:pos="391"/>
              </w:tabs>
              <w:autoSpaceDE w:val="0"/>
              <w:autoSpaceDN w:val="0"/>
              <w:adjustRightInd w:val="0"/>
              <w:rPr>
                <w:sz w:val="18"/>
                <w:szCs w:val="18"/>
              </w:rPr>
            </w:pPr>
          </w:p>
          <w:p w14:paraId="78B964E8" w14:textId="6D303EC8" w:rsidR="002A0B0B" w:rsidRPr="00A07A3C" w:rsidRDefault="002A0B0B" w:rsidP="002A0B0B">
            <w:pPr>
              <w:spacing w:after="180"/>
              <w:ind w:right="34"/>
              <w:rPr>
                <w:sz w:val="18"/>
                <w:szCs w:val="18"/>
              </w:rPr>
            </w:pPr>
            <w:r>
              <w:rPr>
                <w:sz w:val="18"/>
              </w:rPr>
              <w:t>[…]</w:t>
            </w:r>
          </w:p>
        </w:tc>
        <w:tc>
          <w:tcPr>
            <w:tcW w:w="4536" w:type="dxa"/>
            <w:tcBorders>
              <w:top w:val="single" w:sz="6" w:space="0" w:color="A6A6A6" w:themeColor="background1" w:themeShade="A6"/>
            </w:tcBorders>
            <w:shd w:val="clear" w:color="auto" w:fill="FFFFFF" w:themeFill="background1"/>
            <w:tcMar>
              <w:top w:w="57" w:type="dxa"/>
              <w:bottom w:w="57" w:type="dxa"/>
            </w:tcMar>
          </w:tcPr>
          <w:p w14:paraId="6EE567B4" w14:textId="77777777" w:rsidR="002A0B0B" w:rsidRPr="00A07A3C" w:rsidRDefault="002A0B0B" w:rsidP="002A0B0B">
            <w:pPr>
              <w:pStyle w:val="CommentText"/>
              <w:rPr>
                <w:color w:val="000000" w:themeColor="text1"/>
                <w:szCs w:val="18"/>
              </w:rPr>
            </w:pPr>
            <w:r>
              <w:rPr>
                <w:color w:val="000000" w:themeColor="text1"/>
              </w:rPr>
              <w:t>(а)</w:t>
            </w:r>
          </w:p>
          <w:p w14:paraId="71C857B4" w14:textId="77777777" w:rsidR="002A0B0B" w:rsidRPr="00A07A3C" w:rsidRDefault="002A0B0B" w:rsidP="002A0B0B">
            <w:pPr>
              <w:pStyle w:val="CommentText"/>
              <w:rPr>
                <w:color w:val="000000" w:themeColor="text1"/>
                <w:szCs w:val="18"/>
              </w:rPr>
            </w:pPr>
            <w:r>
              <w:rPr>
                <w:color w:val="000000" w:themeColor="text1"/>
              </w:rPr>
              <w:t>[…]</w:t>
            </w:r>
          </w:p>
          <w:p w14:paraId="2DD98336" w14:textId="77777777" w:rsidR="002A0B0B" w:rsidRPr="00A07A3C" w:rsidRDefault="002A0B0B" w:rsidP="002A0B0B">
            <w:pPr>
              <w:pStyle w:val="CommentText"/>
              <w:rPr>
                <w:color w:val="000000" w:themeColor="text1"/>
                <w:szCs w:val="18"/>
              </w:rPr>
            </w:pPr>
          </w:p>
          <w:p w14:paraId="0C8B7AF9" w14:textId="69C62E60" w:rsidR="002A0B0B" w:rsidRPr="00A07A3C" w:rsidRDefault="002A0B0B" w:rsidP="002A0B0B">
            <w:pPr>
              <w:pStyle w:val="CommentText"/>
              <w:rPr>
                <w:color w:val="000000" w:themeColor="text1"/>
                <w:szCs w:val="18"/>
              </w:rPr>
            </w:pPr>
            <w:r>
              <w:rPr>
                <w:color w:val="000000" w:themeColor="text1"/>
              </w:rPr>
              <w:t>(4)</w:t>
            </w:r>
            <w:r>
              <w:rPr>
                <w:color w:val="000000" w:themeColor="text1"/>
              </w:rPr>
              <w:tab/>
              <w:t xml:space="preserve">Сотрудник, увольняемый по состоянию здоровья, получает выходное пособие, предусмотренное в подпункте (1) выше, за вычетом </w:t>
            </w:r>
            <w:r>
              <w:rPr>
                <w:b/>
                <w:color w:val="000000" w:themeColor="text1"/>
                <w:u w:val="single"/>
              </w:rPr>
              <w:t>всей</w:t>
            </w:r>
            <w:r>
              <w:rPr>
                <w:color w:val="000000" w:themeColor="text1"/>
              </w:rPr>
              <w:t xml:space="preserve"> суммы пособия по нетрудоспособности</w:t>
            </w:r>
            <w:r>
              <w:rPr>
                <w:b/>
                <w:color w:val="000000" w:themeColor="text1"/>
                <w:u w:val="single"/>
              </w:rPr>
              <w:t>, пенсионного пособия или пенсионного пособия в связи с досрочным выходом на пенсию (в зависимости от ситуации)</w:t>
            </w:r>
            <w:r>
              <w:rPr>
                <w:color w:val="000000" w:themeColor="text1"/>
              </w:rPr>
              <w:t xml:space="preserve">, </w:t>
            </w:r>
            <w:r>
              <w:rPr>
                <w:strike/>
                <w:color w:val="000000" w:themeColor="text1"/>
              </w:rPr>
              <w:t>выплаченного</w:t>
            </w:r>
            <w:r>
              <w:rPr>
                <w:color w:val="000000" w:themeColor="text1"/>
              </w:rPr>
              <w:t xml:space="preserve"> </w:t>
            </w:r>
            <w:r>
              <w:rPr>
                <w:b/>
                <w:color w:val="000000" w:themeColor="text1"/>
                <w:u w:val="single"/>
              </w:rPr>
              <w:t>которое может быть выплачено</w:t>
            </w:r>
            <w:r>
              <w:rPr>
                <w:color w:val="000000" w:themeColor="text1"/>
              </w:rPr>
              <w:t xml:space="preserve"> сотруднику</w:t>
            </w:r>
            <w:r>
              <w:rPr>
                <w:b/>
                <w:color w:val="000000" w:themeColor="text1"/>
                <w:u w:val="single"/>
              </w:rPr>
              <w:t xml:space="preserve"> — или на выплату которого сотрудник имел бы право —</w:t>
            </w:r>
            <w:r>
              <w:rPr>
                <w:color w:val="000000" w:themeColor="text1"/>
              </w:rPr>
              <w:t xml:space="preserve">  из Пенсионного фонда </w:t>
            </w:r>
            <w:r>
              <w:rPr>
                <w:b/>
                <w:color w:val="000000" w:themeColor="text1"/>
                <w:u w:val="single"/>
              </w:rPr>
              <w:t>на момент увольнения</w:t>
            </w:r>
            <w:r>
              <w:rPr>
                <w:color w:val="000000" w:themeColor="text1"/>
              </w:rPr>
              <w:t>, за число месяцев, которому соответствует ставка выходного пособия.</w:t>
            </w:r>
          </w:p>
          <w:p w14:paraId="5DF95974" w14:textId="77777777" w:rsidR="002A0B0B" w:rsidRPr="00A07A3C" w:rsidRDefault="002A0B0B" w:rsidP="002A0B0B">
            <w:pPr>
              <w:pStyle w:val="CommentText"/>
              <w:rPr>
                <w:color w:val="000000" w:themeColor="text1"/>
                <w:szCs w:val="18"/>
              </w:rPr>
            </w:pPr>
          </w:p>
          <w:p w14:paraId="533AF847" w14:textId="41E99D6B" w:rsidR="002A0B0B" w:rsidRPr="00A07A3C" w:rsidRDefault="002A0B0B" w:rsidP="002A0B0B">
            <w:pPr>
              <w:pStyle w:val="RegLIST"/>
              <w:numPr>
                <w:ilvl w:val="0"/>
                <w:numId w:val="0"/>
              </w:numPr>
              <w:tabs>
                <w:tab w:val="left" w:pos="397"/>
              </w:tabs>
              <w:autoSpaceDE w:val="0"/>
              <w:spacing w:after="0"/>
              <w:rPr>
                <w:b/>
                <w:sz w:val="18"/>
                <w:szCs w:val="18"/>
                <w:u w:val="single"/>
              </w:rPr>
            </w:pPr>
            <w:r>
              <w:rPr>
                <w:color w:val="000000" w:themeColor="text1"/>
              </w:rPr>
              <w:t>[…]</w:t>
            </w:r>
          </w:p>
        </w:tc>
        <w:tc>
          <w:tcPr>
            <w:tcW w:w="4536" w:type="dxa"/>
            <w:tcBorders>
              <w:top w:val="single" w:sz="6" w:space="0" w:color="A6A6A6" w:themeColor="background1" w:themeShade="A6"/>
            </w:tcBorders>
            <w:shd w:val="clear" w:color="auto" w:fill="FFFFFF" w:themeFill="background1"/>
            <w:tcMar>
              <w:top w:w="57" w:type="dxa"/>
              <w:bottom w:w="57" w:type="dxa"/>
            </w:tcMar>
          </w:tcPr>
          <w:p w14:paraId="3A48E963" w14:textId="29907D5E" w:rsidR="002A0B0B" w:rsidRPr="00A07A3C" w:rsidRDefault="002A0B0B" w:rsidP="002A0B0B">
            <w:pPr>
              <w:pStyle w:val="CommentText"/>
              <w:rPr>
                <w:szCs w:val="18"/>
              </w:rPr>
            </w:pPr>
            <w:r>
              <w:t xml:space="preserve">В настоящее время в случае увольнения по состоянию здоровья для целей сокращения выходного пособия в расчет принимается только сумма выплаченного сотруднику пособия по нетрудоспособности. Однако сотрудники, достигшие возраста досрочного выхода на пенсию (55 или 58 лет) либо обычного пенсионного возраста (60 или 62 года), но не достигшие обязательного возраста выхода на пенсию (65 лет), могут вместо пособия по нетрудоспособности выбрать пенсионное пособие или пособие в связи с досрочным выходом на пенсию. </w:t>
            </w:r>
          </w:p>
          <w:p w14:paraId="1A2E5ACD" w14:textId="77777777" w:rsidR="002A0B0B" w:rsidRPr="00A07A3C" w:rsidRDefault="002A0B0B" w:rsidP="002A0B0B">
            <w:pPr>
              <w:pStyle w:val="CommentText"/>
              <w:rPr>
                <w:i/>
                <w:iCs/>
                <w:szCs w:val="18"/>
              </w:rPr>
            </w:pPr>
          </w:p>
          <w:p w14:paraId="7B3B7D91" w14:textId="42F9550A" w:rsidR="002A0B0B" w:rsidRPr="00A07A3C" w:rsidRDefault="002A0B0B" w:rsidP="002A0B0B">
            <w:pPr>
              <w:pStyle w:val="CommentText"/>
              <w:rPr>
                <w:rStyle w:val="CommentReference"/>
              </w:rPr>
            </w:pPr>
            <w:r>
              <w:t>В целях обеспечения финансовой ответственности, а также справедливого и последовательного подхода в отношении сотрудников предлагается также сокращать выходное пособие на сумму пенсионного пособия или пенсионного пособия при досрочном выходе на пенсию, которое может быть выплачено за соответствующий период. Это положение также будет применяться к сотрудникам, увольняемым по состоянию здоровья без назначения пособия по нетрудоспособности, поскольку нет никаких причин для того, чтобы условия их увольнения были бы более благоприятными, чем условия для сотрудников, не способных к дальнейшей службе.</w:t>
            </w:r>
          </w:p>
        </w:tc>
      </w:tr>
      <w:tr w:rsidR="007E14C4" w:rsidRPr="00A07A3C" w14:paraId="2046D651" w14:textId="77777777" w:rsidTr="00F5030A">
        <w:trPr>
          <w:trHeight w:val="20"/>
        </w:trPr>
        <w:tc>
          <w:tcPr>
            <w:tcW w:w="1843" w:type="dxa"/>
            <w:tcMar>
              <w:top w:w="57" w:type="dxa"/>
              <w:bottom w:w="57" w:type="dxa"/>
            </w:tcMar>
          </w:tcPr>
          <w:p w14:paraId="11D3FDBA" w14:textId="77777777" w:rsidR="007E14C4" w:rsidRPr="00A07A3C" w:rsidRDefault="007E14C4" w:rsidP="007E14C4">
            <w:pPr>
              <w:spacing w:after="180"/>
              <w:ind w:right="34"/>
              <w:rPr>
                <w:b/>
                <w:sz w:val="18"/>
                <w:szCs w:val="18"/>
              </w:rPr>
            </w:pPr>
            <w:r>
              <w:rPr>
                <w:b/>
                <w:sz w:val="18"/>
              </w:rPr>
              <w:t>Положение 12.5</w:t>
            </w:r>
          </w:p>
          <w:p w14:paraId="28769785" w14:textId="0CB9862A" w:rsidR="007E14C4" w:rsidRPr="00A07A3C" w:rsidRDefault="007E14C4" w:rsidP="007E14C4">
            <w:pPr>
              <w:keepLines/>
              <w:spacing w:after="180"/>
              <w:ind w:right="34"/>
              <w:rPr>
                <w:b/>
                <w:sz w:val="18"/>
                <w:szCs w:val="18"/>
              </w:rPr>
            </w:pPr>
            <w:r>
              <w:rPr>
                <w:sz w:val="18"/>
              </w:rPr>
              <w:t>Переходные меры</w:t>
            </w:r>
          </w:p>
        </w:tc>
        <w:tc>
          <w:tcPr>
            <w:tcW w:w="4536" w:type="dxa"/>
            <w:tcMar>
              <w:top w:w="57" w:type="dxa"/>
              <w:bottom w:w="57" w:type="dxa"/>
            </w:tcMar>
          </w:tcPr>
          <w:p w14:paraId="44176675" w14:textId="77777777" w:rsidR="00747103" w:rsidRPr="00A07A3C" w:rsidRDefault="00747103" w:rsidP="00747103">
            <w:pPr>
              <w:keepLines/>
              <w:tabs>
                <w:tab w:val="left" w:pos="391"/>
              </w:tabs>
              <w:autoSpaceDE w:val="0"/>
              <w:autoSpaceDN w:val="0"/>
              <w:adjustRightInd w:val="0"/>
              <w:rPr>
                <w:sz w:val="18"/>
                <w:szCs w:val="18"/>
              </w:rPr>
            </w:pPr>
            <w:r>
              <w:rPr>
                <w:sz w:val="18"/>
              </w:rPr>
              <w:t>Постоянные контракты</w:t>
            </w:r>
          </w:p>
          <w:p w14:paraId="50C2700B" w14:textId="77777777" w:rsidR="00747103" w:rsidRPr="00A07A3C" w:rsidRDefault="00747103" w:rsidP="00747103">
            <w:pPr>
              <w:keepLines/>
              <w:tabs>
                <w:tab w:val="left" w:pos="391"/>
              </w:tabs>
              <w:autoSpaceDE w:val="0"/>
              <w:autoSpaceDN w:val="0"/>
              <w:adjustRightInd w:val="0"/>
              <w:rPr>
                <w:sz w:val="18"/>
                <w:szCs w:val="18"/>
                <w:lang w:eastAsia="fr-CH"/>
              </w:rPr>
            </w:pPr>
          </w:p>
          <w:p w14:paraId="4E513228" w14:textId="77777777" w:rsidR="00747103" w:rsidRPr="00A07A3C" w:rsidRDefault="00747103" w:rsidP="00747103">
            <w:pPr>
              <w:tabs>
                <w:tab w:val="left" w:pos="391"/>
              </w:tabs>
              <w:autoSpaceDE w:val="0"/>
              <w:autoSpaceDN w:val="0"/>
              <w:adjustRightInd w:val="0"/>
              <w:rPr>
                <w:sz w:val="18"/>
                <w:szCs w:val="18"/>
              </w:rPr>
            </w:pPr>
            <w:r>
              <w:rPr>
                <w:sz w:val="18"/>
              </w:rPr>
              <w:t>(a)</w:t>
            </w:r>
            <w:r>
              <w:rPr>
                <w:sz w:val="18"/>
              </w:rPr>
              <w:tab/>
              <w:t xml:space="preserve">Постоянные контракты являются бессрочными контрактами, предоставление которых было заменено предоставлением непрерывных контрактов.  Тем не менее постоянные контракты могут быть заключены — в соответствии с условиями, определенными Генеральным директором, — с сотрудниками категорий директоров, специалистов или общего обслуживания, которые по состоянию на 31 декабря 2011 года имели срочный контракт с Международным бюро и непрерывный стаж </w:t>
            </w:r>
            <w:r>
              <w:rPr>
                <w:sz w:val="18"/>
              </w:rPr>
              <w:lastRenderedPageBreak/>
              <w:t>службы не менее семи лет, полностью подтвердили своей квалификацией, работой и поведением свою пригодность для международной гражданской службы и продемонстрировали свое соответствие требованиям, изложенным в положении 4.1.  В случае сотрудников, имевших постоянные контракты с Международным бюро, действие постоянных контрактов сохраняется в течение всего срока службы в Международном бюро.  Ссылки на непрерывные контракты в настоящих Положениях и правилах о персонале рассматриваются как охватывающие и постоянные контракты, если не указано иное.</w:t>
            </w:r>
          </w:p>
          <w:p w14:paraId="1BFE1268" w14:textId="77777777" w:rsidR="00747103" w:rsidRPr="00A07A3C" w:rsidRDefault="00747103" w:rsidP="00747103">
            <w:pPr>
              <w:keepLines/>
              <w:tabs>
                <w:tab w:val="left" w:pos="391"/>
              </w:tabs>
              <w:autoSpaceDE w:val="0"/>
              <w:autoSpaceDN w:val="0"/>
              <w:adjustRightInd w:val="0"/>
              <w:rPr>
                <w:sz w:val="18"/>
                <w:szCs w:val="18"/>
                <w:lang w:eastAsia="fr-CH"/>
              </w:rPr>
            </w:pPr>
          </w:p>
          <w:p w14:paraId="689FA148" w14:textId="7D14EC81" w:rsidR="007E14C4" w:rsidRPr="00A07A3C" w:rsidRDefault="00747103" w:rsidP="00747103">
            <w:pPr>
              <w:keepLines/>
              <w:tabs>
                <w:tab w:val="left" w:pos="391"/>
              </w:tabs>
              <w:autoSpaceDE w:val="0"/>
              <w:autoSpaceDN w:val="0"/>
              <w:adjustRightInd w:val="0"/>
              <w:rPr>
                <w:sz w:val="18"/>
                <w:szCs w:val="18"/>
              </w:rPr>
            </w:pPr>
            <w:r>
              <w:rPr>
                <w:sz w:val="18"/>
              </w:rPr>
              <w:t>[…]</w:t>
            </w:r>
          </w:p>
        </w:tc>
        <w:tc>
          <w:tcPr>
            <w:tcW w:w="4536" w:type="dxa"/>
            <w:tcMar>
              <w:top w:w="57" w:type="dxa"/>
              <w:bottom w:w="57" w:type="dxa"/>
            </w:tcMar>
          </w:tcPr>
          <w:p w14:paraId="5129BD19" w14:textId="77777777" w:rsidR="00154068" w:rsidRPr="00A07A3C" w:rsidRDefault="00154068" w:rsidP="00154068">
            <w:pPr>
              <w:keepLines/>
              <w:autoSpaceDE w:val="0"/>
              <w:autoSpaceDN w:val="0"/>
              <w:adjustRightInd w:val="0"/>
              <w:rPr>
                <w:sz w:val="18"/>
                <w:szCs w:val="18"/>
              </w:rPr>
            </w:pPr>
            <w:r>
              <w:rPr>
                <w:sz w:val="18"/>
              </w:rPr>
              <w:lastRenderedPageBreak/>
              <w:t>Постоянные контракты</w:t>
            </w:r>
          </w:p>
          <w:p w14:paraId="494843B8" w14:textId="77777777" w:rsidR="00154068" w:rsidRPr="00A07A3C" w:rsidRDefault="00154068" w:rsidP="00154068">
            <w:pPr>
              <w:keepLines/>
              <w:autoSpaceDE w:val="0"/>
              <w:autoSpaceDN w:val="0"/>
              <w:adjustRightInd w:val="0"/>
              <w:rPr>
                <w:sz w:val="18"/>
                <w:szCs w:val="18"/>
                <w:lang w:eastAsia="fr-CH"/>
              </w:rPr>
            </w:pPr>
          </w:p>
          <w:p w14:paraId="745AC94D" w14:textId="77777777" w:rsidR="00154068" w:rsidRPr="00A07A3C" w:rsidRDefault="00154068" w:rsidP="00154068">
            <w:pPr>
              <w:autoSpaceDE w:val="0"/>
              <w:autoSpaceDN w:val="0"/>
              <w:adjustRightInd w:val="0"/>
              <w:rPr>
                <w:sz w:val="18"/>
                <w:szCs w:val="18"/>
              </w:rPr>
            </w:pPr>
            <w:r>
              <w:rPr>
                <w:sz w:val="18"/>
              </w:rPr>
              <w:t>(a)</w:t>
            </w:r>
            <w:r>
              <w:rPr>
                <w:sz w:val="18"/>
              </w:rPr>
              <w:tab/>
              <w:t xml:space="preserve">Постоянные контракты являются бессрочными контрактами, предоставление которых было заменено предоставлением непрерывных контрактов.  </w:t>
            </w:r>
            <w:r>
              <w:rPr>
                <w:strike/>
                <w:sz w:val="18"/>
              </w:rPr>
              <w:t xml:space="preserve">Тем не менее постоянные контракты могут быть заключены — в соответствии с условиями, определенными Генеральным директором, — с сотрудниками категорий директоров, специалистов или общего обслуживания, которые по состоянию на 31 декабря 2011 года имели срочный контракт с Международным бюро и непрерывный стаж </w:t>
            </w:r>
            <w:r>
              <w:rPr>
                <w:strike/>
                <w:sz w:val="18"/>
              </w:rPr>
              <w:lastRenderedPageBreak/>
              <w:t>службы не менее семи лет, полностью подтвердили своей квалификацией, работой и поведением свою пригодность для международной гражданской службы и продемонстрировали свое соответствие требованиям, изложенным в положении 4.1.</w:t>
            </w:r>
            <w:r>
              <w:rPr>
                <w:sz w:val="18"/>
              </w:rPr>
              <w:t xml:space="preserve">  В случае сотрудников, имевших постоянные контракты с Международным бюро, действие постоянных контрактов сохраняется в течение всего срока службы в Международном бюро.  Ссылки на непрерывные контракты в настоящих Положениях и правилах о персонале рассматриваются как охватывающие и постоянные контракты, если не указано иное.</w:t>
            </w:r>
          </w:p>
          <w:p w14:paraId="59E9788C" w14:textId="77777777" w:rsidR="00154068" w:rsidRPr="00A07A3C" w:rsidRDefault="00154068" w:rsidP="00154068">
            <w:pPr>
              <w:keepLines/>
              <w:autoSpaceDE w:val="0"/>
              <w:autoSpaceDN w:val="0"/>
              <w:adjustRightInd w:val="0"/>
              <w:rPr>
                <w:sz w:val="18"/>
                <w:szCs w:val="18"/>
                <w:lang w:eastAsia="fr-CH"/>
              </w:rPr>
            </w:pPr>
          </w:p>
          <w:p w14:paraId="4EFB2A70" w14:textId="6CC26A26" w:rsidR="007E14C4" w:rsidRPr="00A07A3C" w:rsidRDefault="00154068" w:rsidP="00154068">
            <w:pPr>
              <w:keepLines/>
              <w:tabs>
                <w:tab w:val="left" w:pos="391"/>
              </w:tabs>
              <w:autoSpaceDE w:val="0"/>
              <w:autoSpaceDN w:val="0"/>
              <w:adjustRightInd w:val="0"/>
              <w:rPr>
                <w:strike/>
                <w:sz w:val="18"/>
                <w:szCs w:val="18"/>
              </w:rPr>
            </w:pPr>
            <w:r>
              <w:rPr>
                <w:sz w:val="18"/>
              </w:rPr>
              <w:t>[…]</w:t>
            </w:r>
          </w:p>
        </w:tc>
        <w:tc>
          <w:tcPr>
            <w:tcW w:w="4536" w:type="dxa"/>
            <w:tcMar>
              <w:top w:w="57" w:type="dxa"/>
              <w:bottom w:w="57" w:type="dxa"/>
            </w:tcMar>
          </w:tcPr>
          <w:p w14:paraId="15FFAA87" w14:textId="35B13A0B" w:rsidR="00A84D03" w:rsidRPr="00A07A3C" w:rsidRDefault="00B622F8" w:rsidP="00A84D03">
            <w:pPr>
              <w:keepLines/>
              <w:rPr>
                <w:sz w:val="18"/>
                <w:szCs w:val="18"/>
              </w:rPr>
            </w:pPr>
            <w:r>
              <w:rPr>
                <w:sz w:val="18"/>
              </w:rPr>
              <w:lastRenderedPageBreak/>
              <w:t>Больше ни один сотрудник не имеет права на заключение постоянного контракта. Следовательно, соответствующая переходная мера может быть исключена.</w:t>
            </w:r>
          </w:p>
          <w:p w14:paraId="1497D804" w14:textId="0349E076" w:rsidR="007E14C4" w:rsidRPr="00A07A3C" w:rsidRDefault="007E14C4" w:rsidP="00A84D03">
            <w:pPr>
              <w:keepLines/>
              <w:rPr>
                <w:sz w:val="18"/>
                <w:szCs w:val="18"/>
              </w:rPr>
            </w:pPr>
          </w:p>
        </w:tc>
      </w:tr>
    </w:tbl>
    <w:p w14:paraId="479E33D6" w14:textId="77777777" w:rsidR="004765F3" w:rsidRDefault="004765F3" w:rsidP="00B01B04">
      <w:pPr>
        <w:pStyle w:val="Caption"/>
      </w:pPr>
    </w:p>
    <w:p w14:paraId="489DF3F6" w14:textId="77777777" w:rsidR="000660B1" w:rsidRPr="000660B1" w:rsidRDefault="000660B1" w:rsidP="000660B1"/>
    <w:p w14:paraId="318F3EE3" w14:textId="71DD088E" w:rsidR="008C72CD" w:rsidRPr="00A07A3C" w:rsidRDefault="008C72CD" w:rsidP="004765F3">
      <w:pPr>
        <w:pStyle w:val="Caption"/>
        <w:ind w:left="9630"/>
        <w:rPr>
          <w:b w:val="0"/>
          <w:sz w:val="22"/>
          <w:szCs w:val="22"/>
        </w:rPr>
        <w:sectPr w:rsidR="008C72CD" w:rsidRPr="00A07A3C" w:rsidSect="0032604F">
          <w:headerReference w:type="even" r:id="rId16"/>
          <w:headerReference w:type="default" r:id="rId17"/>
          <w:footerReference w:type="even" r:id="rId18"/>
          <w:footerReference w:type="default" r:id="rId19"/>
          <w:headerReference w:type="first" r:id="rId20"/>
          <w:footerReference w:type="first" r:id="rId21"/>
          <w:endnotePr>
            <w:numFmt w:val="decimal"/>
          </w:endnotePr>
          <w:pgSz w:w="16840" w:h="11907" w:orient="landscape" w:code="9"/>
          <w:pgMar w:top="1418" w:right="567" w:bottom="1134" w:left="1418" w:header="510" w:footer="1021" w:gutter="0"/>
          <w:pgNumType w:start="1"/>
          <w:cols w:space="720"/>
          <w:titlePg/>
          <w:docGrid w:linePitch="299"/>
        </w:sectPr>
      </w:pPr>
      <w:r>
        <w:rPr>
          <w:b w:val="0"/>
          <w:sz w:val="22"/>
        </w:rPr>
        <w:t xml:space="preserve">[Приложение II следует] </w:t>
      </w:r>
    </w:p>
    <w:p w14:paraId="5F6C6174" w14:textId="74CD4D14" w:rsidR="008C72CD" w:rsidRPr="00A07A3C" w:rsidRDefault="008C72CD" w:rsidP="00ED1DD5">
      <w:pPr>
        <w:jc w:val="center"/>
        <w:rPr>
          <w:b/>
        </w:rPr>
      </w:pPr>
      <w:r>
        <w:rPr>
          <w:b/>
        </w:rPr>
        <w:lastRenderedPageBreak/>
        <w:t>ПОПРАВКИ К ПРАВИЛАМ О ПЕРСОНАЛЕ</w:t>
      </w:r>
    </w:p>
    <w:p w14:paraId="095E56A3" w14:textId="77777777" w:rsidR="005C6292" w:rsidRPr="00A07A3C" w:rsidRDefault="005C6292" w:rsidP="00ED1DD5">
      <w:pPr>
        <w:jc w:val="center"/>
        <w:rPr>
          <w:b/>
        </w:rPr>
      </w:pPr>
    </w:p>
    <w:tbl>
      <w:tblPr>
        <w:tblW w:w="15454" w:type="dxa"/>
        <w:tblInd w:w="-601"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Look w:val="04A0" w:firstRow="1" w:lastRow="0" w:firstColumn="1" w:lastColumn="0" w:noHBand="0" w:noVBand="1"/>
        <w:tblCaption w:val="AMENDMENTS TO STAFF RULES – OTHER THAN CHAPTER VII"/>
        <w:tblDescription w:val="AMENDMENTS TO STAFF RULES – OTHER THAN CHAPTER VII"/>
      </w:tblPr>
      <w:tblGrid>
        <w:gridCol w:w="1730"/>
        <w:gridCol w:w="4678"/>
        <w:gridCol w:w="4678"/>
        <w:gridCol w:w="4368"/>
      </w:tblGrid>
      <w:tr w:rsidR="008C72CD" w:rsidRPr="00A07A3C" w14:paraId="0E59ADFF" w14:textId="77777777" w:rsidTr="00E23BF3">
        <w:trPr>
          <w:trHeight w:val="20"/>
          <w:tblHeader/>
        </w:trPr>
        <w:tc>
          <w:tcPr>
            <w:tcW w:w="1730" w:type="dxa"/>
            <w:shd w:val="clear" w:color="auto" w:fill="FBD4B4" w:themeFill="accent6" w:themeFillTint="66"/>
            <w:tcMar>
              <w:top w:w="57" w:type="dxa"/>
              <w:bottom w:w="57" w:type="dxa"/>
            </w:tcMar>
          </w:tcPr>
          <w:p w14:paraId="45BB2C45" w14:textId="77777777" w:rsidR="008C72CD" w:rsidRPr="00A07A3C" w:rsidRDefault="008C72CD" w:rsidP="008C72CD">
            <w:pPr>
              <w:ind w:left="142" w:hanging="142"/>
              <w:jc w:val="center"/>
              <w:rPr>
                <w:b/>
                <w:sz w:val="18"/>
                <w:szCs w:val="18"/>
              </w:rPr>
            </w:pPr>
            <w:r>
              <w:rPr>
                <w:b/>
                <w:sz w:val="18"/>
              </w:rPr>
              <w:t>Положение</w:t>
            </w:r>
          </w:p>
        </w:tc>
        <w:tc>
          <w:tcPr>
            <w:tcW w:w="4678" w:type="dxa"/>
            <w:shd w:val="clear" w:color="auto" w:fill="FBD4B4" w:themeFill="accent6" w:themeFillTint="66"/>
            <w:tcMar>
              <w:top w:w="57" w:type="dxa"/>
              <w:bottom w:w="57" w:type="dxa"/>
            </w:tcMar>
          </w:tcPr>
          <w:p w14:paraId="389E396B" w14:textId="77777777" w:rsidR="008C72CD" w:rsidRPr="00A07A3C" w:rsidRDefault="008C72CD" w:rsidP="008C72CD">
            <w:pPr>
              <w:jc w:val="center"/>
              <w:rPr>
                <w:b/>
                <w:sz w:val="18"/>
                <w:szCs w:val="18"/>
              </w:rPr>
            </w:pPr>
            <w:r>
              <w:rPr>
                <w:b/>
                <w:sz w:val="18"/>
              </w:rPr>
              <w:t>Существующий текст</w:t>
            </w:r>
          </w:p>
        </w:tc>
        <w:tc>
          <w:tcPr>
            <w:tcW w:w="4678" w:type="dxa"/>
            <w:shd w:val="clear" w:color="auto" w:fill="FBD4B4" w:themeFill="accent6" w:themeFillTint="66"/>
            <w:tcMar>
              <w:top w:w="57" w:type="dxa"/>
              <w:bottom w:w="57" w:type="dxa"/>
            </w:tcMar>
          </w:tcPr>
          <w:p w14:paraId="290D9C5B" w14:textId="77777777" w:rsidR="008C72CD" w:rsidRPr="00A07A3C" w:rsidRDefault="008C72CD" w:rsidP="008C72CD">
            <w:pPr>
              <w:jc w:val="center"/>
              <w:rPr>
                <w:b/>
                <w:sz w:val="18"/>
                <w:szCs w:val="18"/>
              </w:rPr>
            </w:pPr>
            <w:r>
              <w:rPr>
                <w:b/>
                <w:sz w:val="18"/>
              </w:rPr>
              <w:t>Новый текст</w:t>
            </w:r>
          </w:p>
        </w:tc>
        <w:tc>
          <w:tcPr>
            <w:tcW w:w="4368" w:type="dxa"/>
            <w:shd w:val="clear" w:color="auto" w:fill="FBD4B4" w:themeFill="accent6" w:themeFillTint="66"/>
            <w:tcMar>
              <w:top w:w="57" w:type="dxa"/>
              <w:bottom w:w="57" w:type="dxa"/>
            </w:tcMar>
          </w:tcPr>
          <w:p w14:paraId="0A342AC6" w14:textId="77777777" w:rsidR="008C72CD" w:rsidRPr="00A07A3C" w:rsidRDefault="008C72CD" w:rsidP="008C72CD">
            <w:pPr>
              <w:jc w:val="center"/>
              <w:rPr>
                <w:b/>
                <w:sz w:val="18"/>
                <w:szCs w:val="18"/>
              </w:rPr>
            </w:pPr>
            <w:r>
              <w:rPr>
                <w:b/>
                <w:sz w:val="18"/>
              </w:rPr>
              <w:t>Цель/Описание поправки</w:t>
            </w:r>
          </w:p>
        </w:tc>
      </w:tr>
      <w:tr w:rsidR="009F14D3" w:rsidRPr="00A07A3C" w14:paraId="4071CD82" w14:textId="77777777" w:rsidTr="00D92148">
        <w:trPr>
          <w:trHeight w:val="20"/>
        </w:trPr>
        <w:tc>
          <w:tcPr>
            <w:tcW w:w="1730" w:type="dxa"/>
            <w:tcBorders>
              <w:top w:val="single" w:sz="6" w:space="0" w:color="A6A6A6" w:themeColor="background1" w:themeShade="A6"/>
            </w:tcBorders>
            <w:shd w:val="clear" w:color="auto" w:fill="FFFFFF" w:themeFill="background1"/>
            <w:tcMar>
              <w:top w:w="57" w:type="dxa"/>
              <w:bottom w:w="57" w:type="dxa"/>
            </w:tcMar>
          </w:tcPr>
          <w:p w14:paraId="5A4EF45C" w14:textId="77777777" w:rsidR="009F14D3" w:rsidRPr="00A07A3C" w:rsidRDefault="009F14D3" w:rsidP="00A859F9">
            <w:pPr>
              <w:spacing w:after="180"/>
              <w:ind w:right="34"/>
              <w:rPr>
                <w:b/>
                <w:sz w:val="18"/>
                <w:szCs w:val="18"/>
              </w:rPr>
            </w:pPr>
            <w:r>
              <w:rPr>
                <w:b/>
                <w:sz w:val="18"/>
              </w:rPr>
              <w:t>Правило 3.10.1</w:t>
            </w:r>
          </w:p>
          <w:p w14:paraId="7F76D7A4" w14:textId="5AB288CF" w:rsidR="009F14D3" w:rsidRPr="00A07A3C" w:rsidDel="00F35F02" w:rsidRDefault="009F14D3" w:rsidP="00A859F9">
            <w:pPr>
              <w:spacing w:after="180"/>
              <w:ind w:right="34"/>
              <w:rPr>
                <w:bCs/>
                <w:sz w:val="18"/>
                <w:szCs w:val="18"/>
              </w:rPr>
            </w:pPr>
            <w:r>
              <w:rPr>
                <w:sz w:val="18"/>
              </w:rPr>
              <w:t>Надбавка за знание языков</w:t>
            </w:r>
          </w:p>
        </w:tc>
        <w:tc>
          <w:tcPr>
            <w:tcW w:w="4678" w:type="dxa"/>
            <w:tcMar>
              <w:top w:w="57" w:type="dxa"/>
              <w:bottom w:w="57" w:type="dxa"/>
            </w:tcMar>
          </w:tcPr>
          <w:p w14:paraId="12ED5A38" w14:textId="77777777" w:rsidR="009F14D3" w:rsidRPr="00A07A3C" w:rsidRDefault="007D4540" w:rsidP="006D2C61">
            <w:pPr>
              <w:tabs>
                <w:tab w:val="left" w:pos="391"/>
              </w:tabs>
              <w:autoSpaceDE w:val="0"/>
              <w:autoSpaceDN w:val="0"/>
              <w:adjustRightInd w:val="0"/>
              <w:rPr>
                <w:sz w:val="18"/>
                <w:szCs w:val="18"/>
              </w:rPr>
            </w:pPr>
            <w:r>
              <w:rPr>
                <w:sz w:val="18"/>
              </w:rPr>
              <w:t>(a)    Сотрудникам категории общего обслуживания, сдавшим экзамен, признаваемый Генеральным директором, и продемонстрировавшим свободное владение одним или двумя из следующих языков: английский, арабский, испанский, китайский, корейский, немецкий, португальский, русский, французский и японский. Несмотря на вышеизложенное, надбавка не выплачивается за знание родного языка сотрудника или любого языка, свободное владение которым, согласно решению Генерального директора, является условием замещения должности.</w:t>
            </w:r>
          </w:p>
          <w:p w14:paraId="3EB509C0" w14:textId="77777777" w:rsidR="006D2C61" w:rsidRPr="00A07A3C" w:rsidRDefault="006D2C61" w:rsidP="006D2C61">
            <w:pPr>
              <w:tabs>
                <w:tab w:val="left" w:pos="391"/>
              </w:tabs>
              <w:autoSpaceDE w:val="0"/>
              <w:autoSpaceDN w:val="0"/>
              <w:adjustRightInd w:val="0"/>
              <w:rPr>
                <w:sz w:val="18"/>
                <w:szCs w:val="18"/>
              </w:rPr>
            </w:pPr>
          </w:p>
          <w:p w14:paraId="0D3BA485" w14:textId="77E0FA4F" w:rsidR="006D2C61" w:rsidRPr="00A07A3C" w:rsidRDefault="006D2C61" w:rsidP="006D2C61">
            <w:pPr>
              <w:tabs>
                <w:tab w:val="left" w:pos="391"/>
              </w:tabs>
              <w:autoSpaceDE w:val="0"/>
              <w:autoSpaceDN w:val="0"/>
              <w:adjustRightInd w:val="0"/>
              <w:rPr>
                <w:sz w:val="18"/>
                <w:szCs w:val="18"/>
              </w:rPr>
            </w:pPr>
            <w:r>
              <w:rPr>
                <w:sz w:val="18"/>
              </w:rPr>
              <w:t>[…]</w:t>
            </w:r>
          </w:p>
        </w:tc>
        <w:tc>
          <w:tcPr>
            <w:tcW w:w="4678" w:type="dxa"/>
            <w:tcMar>
              <w:top w:w="57" w:type="dxa"/>
              <w:bottom w:w="57" w:type="dxa"/>
            </w:tcMar>
          </w:tcPr>
          <w:p w14:paraId="3AA4C980" w14:textId="77777777" w:rsidR="008F0004" w:rsidRPr="00A07A3C" w:rsidRDefault="008F0004" w:rsidP="008F0004">
            <w:pPr>
              <w:tabs>
                <w:tab w:val="left" w:pos="391"/>
              </w:tabs>
              <w:autoSpaceDE w:val="0"/>
              <w:autoSpaceDN w:val="0"/>
              <w:adjustRightInd w:val="0"/>
              <w:rPr>
                <w:sz w:val="18"/>
                <w:szCs w:val="18"/>
              </w:rPr>
            </w:pPr>
            <w:r>
              <w:rPr>
                <w:sz w:val="18"/>
              </w:rPr>
              <w:t xml:space="preserve">(a)    Сотрудникам категории общего обслуживания, сдавшим экзамен, признаваемый Генеральным директором, и продемонстрировавшим свободное владение </w:t>
            </w:r>
            <w:r>
              <w:rPr>
                <w:strike/>
                <w:sz w:val="18"/>
              </w:rPr>
              <w:t xml:space="preserve">одним или </w:t>
            </w:r>
            <w:r>
              <w:rPr>
                <w:sz w:val="18"/>
              </w:rPr>
              <w:t>двумя</w:t>
            </w:r>
            <w:r>
              <w:rPr>
                <w:b/>
                <w:sz w:val="18"/>
                <w:u w:val="single"/>
              </w:rPr>
              <w:t xml:space="preserve"> или более</w:t>
            </w:r>
            <w:r>
              <w:rPr>
                <w:sz w:val="18"/>
              </w:rPr>
              <w:t xml:space="preserve"> из следующих языков:  английский, арабский, испанский, китайский, корейский, немецкий, португальский, русский, французский и японский.  Несмотря на вышеизложенное, надбавка не выплачивается за знание родного языка сотрудника или </w:t>
            </w:r>
            <w:r>
              <w:rPr>
                <w:strike/>
                <w:sz w:val="18"/>
              </w:rPr>
              <w:t xml:space="preserve">любого </w:t>
            </w:r>
            <w:r>
              <w:rPr>
                <w:sz w:val="18"/>
              </w:rPr>
              <w:t xml:space="preserve">языка, </w:t>
            </w:r>
            <w:r>
              <w:rPr>
                <w:strike/>
                <w:sz w:val="18"/>
              </w:rPr>
              <w:t>свободное</w:t>
            </w:r>
            <w:r>
              <w:rPr>
                <w:sz w:val="18"/>
              </w:rPr>
              <w:t xml:space="preserve"> владение которым</w:t>
            </w:r>
            <w:r>
              <w:rPr>
                <w:strike/>
                <w:sz w:val="18"/>
              </w:rPr>
              <w:t>, согласно решению Генерального директора, является условием замещения должности</w:t>
            </w:r>
            <w:r>
              <w:rPr>
                <w:b/>
                <w:sz w:val="18"/>
                <w:u w:val="single"/>
              </w:rPr>
              <w:t xml:space="preserve"> предписывается административной инструкцией</w:t>
            </w:r>
            <w:r>
              <w:rPr>
                <w:sz w:val="18"/>
              </w:rPr>
              <w:t>.</w:t>
            </w:r>
          </w:p>
          <w:p w14:paraId="5ED31248" w14:textId="77777777" w:rsidR="008F0004" w:rsidRPr="00A07A3C" w:rsidRDefault="008F0004" w:rsidP="008F0004">
            <w:pPr>
              <w:tabs>
                <w:tab w:val="left" w:pos="391"/>
              </w:tabs>
              <w:autoSpaceDE w:val="0"/>
              <w:autoSpaceDN w:val="0"/>
              <w:adjustRightInd w:val="0"/>
              <w:rPr>
                <w:sz w:val="18"/>
                <w:szCs w:val="18"/>
                <w:lang w:val="en-GB"/>
              </w:rPr>
            </w:pPr>
          </w:p>
          <w:p w14:paraId="44233232" w14:textId="74F253B6" w:rsidR="009F14D3" w:rsidRPr="00A07A3C" w:rsidRDefault="008F0004" w:rsidP="008336C6">
            <w:pPr>
              <w:tabs>
                <w:tab w:val="left" w:pos="391"/>
              </w:tabs>
              <w:autoSpaceDE w:val="0"/>
              <w:autoSpaceDN w:val="0"/>
              <w:adjustRightInd w:val="0"/>
              <w:rPr>
                <w:sz w:val="18"/>
                <w:szCs w:val="18"/>
              </w:rPr>
            </w:pPr>
            <w:r>
              <w:rPr>
                <w:sz w:val="18"/>
              </w:rPr>
              <w:t>[…]</w:t>
            </w:r>
          </w:p>
        </w:tc>
        <w:tc>
          <w:tcPr>
            <w:tcW w:w="4368" w:type="dxa"/>
            <w:tcMar>
              <w:top w:w="57" w:type="dxa"/>
              <w:bottom w:w="57" w:type="dxa"/>
            </w:tcMar>
          </w:tcPr>
          <w:p w14:paraId="148CCBD4" w14:textId="77777777" w:rsidR="009F14D3" w:rsidRPr="00A07A3C" w:rsidRDefault="00E866A8" w:rsidP="00A859F9">
            <w:pPr>
              <w:pStyle w:val="CommentText"/>
              <w:rPr>
                <w:b/>
                <w:bCs/>
                <w:szCs w:val="18"/>
              </w:rPr>
            </w:pPr>
            <w:r>
              <w:rPr>
                <w:b/>
              </w:rPr>
              <w:t>Вступление в силу: 12 марта 2026 года (информационный циркуляр № 5/2026)</w:t>
            </w:r>
          </w:p>
          <w:p w14:paraId="1CC6D6DB" w14:textId="77777777" w:rsidR="00B70CC9" w:rsidRPr="00A07A3C" w:rsidRDefault="00B70CC9" w:rsidP="00A859F9">
            <w:pPr>
              <w:pStyle w:val="CommentText"/>
              <w:rPr>
                <w:b/>
                <w:bCs/>
                <w:szCs w:val="18"/>
              </w:rPr>
            </w:pPr>
          </w:p>
          <w:p w14:paraId="1CCB6676" w14:textId="50733869" w:rsidR="00163E80" w:rsidRPr="00A07A3C" w:rsidRDefault="00163E80" w:rsidP="00332E3F">
            <w:pPr>
              <w:pStyle w:val="CommentText"/>
              <w:rPr>
                <w:szCs w:val="18"/>
              </w:rPr>
            </w:pPr>
            <w:r>
              <w:t>Ранее определение языка(ов), «свободное</w:t>
            </w:r>
            <w:r w:rsidR="00332E3F" w:rsidRPr="00332E3F">
              <w:t xml:space="preserve"> </w:t>
            </w:r>
            <w:r>
              <w:t>владение которым [...] является условием замещения должности»</w:t>
            </w:r>
            <w:r w:rsidR="00332E3F" w:rsidRPr="00332E3F">
              <w:rPr>
                <w:szCs w:val="18"/>
              </w:rPr>
              <w:t xml:space="preserve"> </w:t>
            </w:r>
            <w:r>
              <w:t>для сотрудника, производилось на основании</w:t>
            </w:r>
          </w:p>
          <w:p w14:paraId="154984A1" w14:textId="09139208" w:rsidR="00B70CC9" w:rsidRPr="00A07A3C" w:rsidRDefault="00163E80" w:rsidP="001E7603">
            <w:pPr>
              <w:pStyle w:val="CommentText"/>
              <w:rPr>
                <w:szCs w:val="18"/>
              </w:rPr>
            </w:pPr>
            <w:r>
              <w:t>языковых требований, изложенных в описании должности сотрудника. Данные поправки позволили устранить привязку выплаты надбавки к описанию должности.</w:t>
            </w:r>
          </w:p>
        </w:tc>
      </w:tr>
      <w:tr w:rsidR="00A859F9" w:rsidRPr="00A07A3C" w14:paraId="0C1002EC" w14:textId="77777777" w:rsidTr="00D92148">
        <w:trPr>
          <w:trHeight w:val="20"/>
        </w:trPr>
        <w:tc>
          <w:tcPr>
            <w:tcW w:w="1730" w:type="dxa"/>
            <w:tcBorders>
              <w:top w:val="single" w:sz="6" w:space="0" w:color="A6A6A6" w:themeColor="background1" w:themeShade="A6"/>
            </w:tcBorders>
            <w:shd w:val="clear" w:color="auto" w:fill="FFFFFF" w:themeFill="background1"/>
            <w:tcMar>
              <w:top w:w="57" w:type="dxa"/>
              <w:bottom w:w="57" w:type="dxa"/>
            </w:tcMar>
          </w:tcPr>
          <w:p w14:paraId="645CC641" w14:textId="63E65211" w:rsidR="00A859F9" w:rsidRPr="00A07A3C" w:rsidDel="00F35F02" w:rsidRDefault="00A859F9" w:rsidP="00A859F9">
            <w:pPr>
              <w:spacing w:after="180"/>
              <w:ind w:right="34"/>
              <w:rPr>
                <w:b/>
                <w:sz w:val="18"/>
                <w:szCs w:val="18"/>
              </w:rPr>
            </w:pPr>
            <w:r>
              <w:rPr>
                <w:b/>
                <w:sz w:val="18"/>
              </w:rPr>
              <w:t>Правило 3.14.2</w:t>
            </w:r>
          </w:p>
          <w:p w14:paraId="5661D9E6" w14:textId="6FBFB09C" w:rsidR="00A859F9" w:rsidRPr="00A07A3C" w:rsidRDefault="0093178F" w:rsidP="00A859F9">
            <w:pPr>
              <w:spacing w:after="180"/>
              <w:ind w:right="34"/>
              <w:rPr>
                <w:b/>
                <w:sz w:val="18"/>
                <w:szCs w:val="18"/>
              </w:rPr>
            </w:pPr>
            <w:r>
              <w:rPr>
                <w:sz w:val="18"/>
              </w:rPr>
              <w:t>Ограничения права на субсидию</w:t>
            </w:r>
          </w:p>
        </w:tc>
        <w:tc>
          <w:tcPr>
            <w:tcW w:w="4678" w:type="dxa"/>
            <w:tcMar>
              <w:top w:w="57" w:type="dxa"/>
              <w:bottom w:w="57" w:type="dxa"/>
            </w:tcMar>
          </w:tcPr>
          <w:p w14:paraId="2336458B" w14:textId="77777777" w:rsidR="00341584" w:rsidRPr="00A07A3C" w:rsidRDefault="00341584" w:rsidP="006C7630">
            <w:pPr>
              <w:tabs>
                <w:tab w:val="left" w:pos="391"/>
              </w:tabs>
              <w:autoSpaceDE w:val="0"/>
              <w:autoSpaceDN w:val="0"/>
              <w:adjustRightInd w:val="0"/>
              <w:rPr>
                <w:sz w:val="18"/>
                <w:szCs w:val="18"/>
              </w:rPr>
            </w:pPr>
            <w:r>
              <w:rPr>
                <w:sz w:val="18"/>
              </w:rPr>
              <w:t>[…]</w:t>
            </w:r>
          </w:p>
          <w:p w14:paraId="2669A6EB" w14:textId="77777777" w:rsidR="00341584" w:rsidRPr="00A07A3C" w:rsidRDefault="00341584" w:rsidP="006C7630">
            <w:pPr>
              <w:tabs>
                <w:tab w:val="left" w:pos="391"/>
              </w:tabs>
              <w:autoSpaceDE w:val="0"/>
              <w:autoSpaceDN w:val="0"/>
              <w:adjustRightInd w:val="0"/>
              <w:rPr>
                <w:sz w:val="18"/>
                <w:szCs w:val="18"/>
              </w:rPr>
            </w:pPr>
          </w:p>
          <w:p w14:paraId="31F86C8E" w14:textId="744331FB" w:rsidR="00A859F9" w:rsidRPr="00A07A3C" w:rsidRDefault="00B96268" w:rsidP="00A859F9">
            <w:pPr>
              <w:rPr>
                <w:sz w:val="18"/>
                <w:szCs w:val="18"/>
              </w:rPr>
            </w:pPr>
            <w:r>
              <w:rPr>
                <w:sz w:val="18"/>
              </w:rPr>
              <w:t>(b)     Любое обучение, перечисленное в правиле 3.14.2(а)(5) выше, должно вестись квалифицированным специалистом, имеющим диплом преподавателя соответствующего предмета в своей стране происхождения или стране места службы и не являющимся родственником сотрудника или членов семьи сотрудника. Сотрудник должен предоставить свидетельства квалификации преподавателя.</w:t>
            </w:r>
          </w:p>
          <w:p w14:paraId="3CB3CCFB" w14:textId="77777777" w:rsidR="008336C6" w:rsidRPr="00A07A3C" w:rsidRDefault="008336C6" w:rsidP="00A859F9">
            <w:pPr>
              <w:rPr>
                <w:sz w:val="18"/>
                <w:szCs w:val="18"/>
              </w:rPr>
            </w:pPr>
          </w:p>
          <w:p w14:paraId="5BB905E4" w14:textId="067B16BB" w:rsidR="008336C6" w:rsidRPr="00A07A3C" w:rsidRDefault="008336C6" w:rsidP="00A859F9">
            <w:pPr>
              <w:rPr>
                <w:sz w:val="18"/>
                <w:szCs w:val="18"/>
              </w:rPr>
            </w:pPr>
            <w:r>
              <w:rPr>
                <w:sz w:val="18"/>
              </w:rPr>
              <w:t>[…]</w:t>
            </w:r>
          </w:p>
        </w:tc>
        <w:tc>
          <w:tcPr>
            <w:tcW w:w="4678" w:type="dxa"/>
            <w:tcMar>
              <w:top w:w="57" w:type="dxa"/>
              <w:bottom w:w="57" w:type="dxa"/>
            </w:tcMar>
          </w:tcPr>
          <w:p w14:paraId="6DA5161A" w14:textId="77777777" w:rsidR="008336C6" w:rsidRPr="00A07A3C" w:rsidRDefault="008336C6" w:rsidP="008336C6">
            <w:pPr>
              <w:tabs>
                <w:tab w:val="left" w:pos="391"/>
              </w:tabs>
              <w:autoSpaceDE w:val="0"/>
              <w:autoSpaceDN w:val="0"/>
              <w:adjustRightInd w:val="0"/>
              <w:rPr>
                <w:sz w:val="18"/>
                <w:szCs w:val="18"/>
              </w:rPr>
            </w:pPr>
            <w:r>
              <w:rPr>
                <w:sz w:val="18"/>
              </w:rPr>
              <w:t>[…]</w:t>
            </w:r>
          </w:p>
          <w:p w14:paraId="714DD33C" w14:textId="77777777" w:rsidR="008336C6" w:rsidRPr="00A07A3C" w:rsidRDefault="008336C6" w:rsidP="008336C6">
            <w:pPr>
              <w:tabs>
                <w:tab w:val="left" w:pos="391"/>
              </w:tabs>
              <w:autoSpaceDE w:val="0"/>
              <w:autoSpaceDN w:val="0"/>
              <w:adjustRightInd w:val="0"/>
              <w:rPr>
                <w:sz w:val="18"/>
                <w:szCs w:val="18"/>
              </w:rPr>
            </w:pPr>
          </w:p>
          <w:p w14:paraId="51ADA54C" w14:textId="77777777" w:rsidR="008336C6" w:rsidRPr="00A07A3C" w:rsidRDefault="008336C6" w:rsidP="008336C6">
            <w:pPr>
              <w:rPr>
                <w:sz w:val="18"/>
                <w:szCs w:val="18"/>
              </w:rPr>
            </w:pPr>
            <w:r>
              <w:rPr>
                <w:sz w:val="18"/>
              </w:rPr>
              <w:t xml:space="preserve">(b)     Любое обучение, перечисленное в правиле 3.14.2(а)(5) выше, должно вестись квалифицированным специалистом, имеющим диплом преподавателя соответствующего предмета </w:t>
            </w:r>
            <w:r>
              <w:rPr>
                <w:strike/>
                <w:sz w:val="18"/>
              </w:rPr>
              <w:t>в своей стране происхождения или стране места службы</w:t>
            </w:r>
            <w:r>
              <w:rPr>
                <w:sz w:val="18"/>
              </w:rPr>
              <w:t xml:space="preserve"> и не являющимся родственником сотрудника или членов семьи сотрудника. Сотрудник должен предоставить свидетельства квалификации преподавателя.</w:t>
            </w:r>
          </w:p>
          <w:p w14:paraId="0DAB423C" w14:textId="77777777" w:rsidR="008336C6" w:rsidRPr="00A07A3C" w:rsidRDefault="008336C6" w:rsidP="008336C6">
            <w:pPr>
              <w:rPr>
                <w:sz w:val="18"/>
                <w:szCs w:val="18"/>
              </w:rPr>
            </w:pPr>
          </w:p>
          <w:p w14:paraId="4E3B7FC1" w14:textId="7E18A14E" w:rsidR="00AD757F" w:rsidRPr="00A07A3C" w:rsidRDefault="008336C6" w:rsidP="008336C6">
            <w:pPr>
              <w:tabs>
                <w:tab w:val="left" w:pos="391"/>
              </w:tabs>
              <w:autoSpaceDE w:val="0"/>
              <w:autoSpaceDN w:val="0"/>
              <w:adjustRightInd w:val="0"/>
              <w:rPr>
                <w:sz w:val="18"/>
                <w:szCs w:val="18"/>
              </w:rPr>
            </w:pPr>
            <w:r>
              <w:rPr>
                <w:sz w:val="18"/>
              </w:rPr>
              <w:t>[…]</w:t>
            </w:r>
          </w:p>
          <w:p w14:paraId="6CB4DED0" w14:textId="229BE8C0" w:rsidR="00A859F9" w:rsidRPr="00A07A3C" w:rsidRDefault="00A859F9" w:rsidP="00A859F9">
            <w:pPr>
              <w:rPr>
                <w:sz w:val="18"/>
                <w:szCs w:val="18"/>
              </w:rPr>
            </w:pPr>
          </w:p>
        </w:tc>
        <w:tc>
          <w:tcPr>
            <w:tcW w:w="4368" w:type="dxa"/>
            <w:tcMar>
              <w:top w:w="57" w:type="dxa"/>
              <w:bottom w:w="57" w:type="dxa"/>
            </w:tcMar>
          </w:tcPr>
          <w:p w14:paraId="33ADF4A1" w14:textId="3A99FA9C" w:rsidR="008A1F2A" w:rsidRPr="00A07A3C" w:rsidRDefault="00F3149A" w:rsidP="00A859F9">
            <w:pPr>
              <w:pStyle w:val="CommentText"/>
              <w:rPr>
                <w:b/>
                <w:bCs/>
                <w:szCs w:val="18"/>
              </w:rPr>
            </w:pPr>
            <w:r>
              <w:rPr>
                <w:b/>
              </w:rPr>
              <w:t>Вступление в силу: 1 октября 2025 года (информационный циркуляр № 29/2025)</w:t>
            </w:r>
          </w:p>
          <w:p w14:paraId="00E6F37E" w14:textId="77777777" w:rsidR="008A1F2A" w:rsidRPr="00A07A3C" w:rsidRDefault="008A1F2A" w:rsidP="00A859F9">
            <w:pPr>
              <w:pStyle w:val="CommentText"/>
              <w:rPr>
                <w:szCs w:val="18"/>
              </w:rPr>
            </w:pPr>
          </w:p>
          <w:p w14:paraId="71D4CED7" w14:textId="4D685C23" w:rsidR="005C6292" w:rsidRPr="00A07A3C" w:rsidRDefault="00454BB5" w:rsidP="00454BB5">
            <w:pPr>
              <w:rPr>
                <w:sz w:val="18"/>
                <w:szCs w:val="18"/>
              </w:rPr>
            </w:pPr>
            <w:r>
              <w:rPr>
                <w:sz w:val="18"/>
              </w:rPr>
              <w:t>В правило 3.14.2 были внесены изменения, исключающие требование о том, чтобы частные репетиторы имели диплом преподавателя соответствующего предмета «в своей стране происхождения или стране места службы». Согласно пересмотренному положению, частным репетиторам достаточно иметь диплом преподавателя соответствующего предмета, независимо от того, где он был получен.</w:t>
            </w:r>
          </w:p>
        </w:tc>
      </w:tr>
      <w:tr w:rsidR="00A859F9" w:rsidRPr="00A07A3C" w14:paraId="505B83AC" w14:textId="77777777" w:rsidTr="00D92148">
        <w:trPr>
          <w:trHeight w:val="20"/>
        </w:trPr>
        <w:tc>
          <w:tcPr>
            <w:tcW w:w="1730" w:type="dxa"/>
            <w:tcBorders>
              <w:top w:val="single" w:sz="6" w:space="0" w:color="A6A6A6" w:themeColor="background1" w:themeShade="A6"/>
            </w:tcBorders>
            <w:shd w:val="clear" w:color="auto" w:fill="FFFFFF" w:themeFill="background1"/>
            <w:tcMar>
              <w:top w:w="57" w:type="dxa"/>
              <w:bottom w:w="57" w:type="dxa"/>
            </w:tcMar>
          </w:tcPr>
          <w:p w14:paraId="46C53C16" w14:textId="3B19F6B3" w:rsidR="00A859F9" w:rsidRPr="00A07A3C" w:rsidRDefault="00A859F9" w:rsidP="00A859F9">
            <w:pPr>
              <w:spacing w:after="180"/>
              <w:ind w:right="34"/>
              <w:rPr>
                <w:b/>
                <w:sz w:val="18"/>
                <w:szCs w:val="18"/>
              </w:rPr>
            </w:pPr>
            <w:r>
              <w:rPr>
                <w:b/>
                <w:sz w:val="18"/>
              </w:rPr>
              <w:t>Правило 3.14.4</w:t>
            </w:r>
          </w:p>
          <w:p w14:paraId="67251C64" w14:textId="7E6CFA49" w:rsidR="00A859F9" w:rsidRPr="00A07A3C" w:rsidRDefault="006C7630" w:rsidP="00A859F9">
            <w:pPr>
              <w:spacing w:after="180"/>
              <w:ind w:right="34"/>
              <w:rPr>
                <w:b/>
                <w:sz w:val="18"/>
                <w:szCs w:val="18"/>
              </w:rPr>
            </w:pPr>
            <w:r>
              <w:rPr>
                <w:sz w:val="18"/>
              </w:rPr>
              <w:t>Размер специальной субсидии на образование</w:t>
            </w:r>
          </w:p>
        </w:tc>
        <w:tc>
          <w:tcPr>
            <w:tcW w:w="4678" w:type="dxa"/>
            <w:tcMar>
              <w:top w:w="57" w:type="dxa"/>
              <w:bottom w:w="57" w:type="dxa"/>
            </w:tcMar>
          </w:tcPr>
          <w:p w14:paraId="6F097455" w14:textId="77777777" w:rsidR="00A859F9" w:rsidRPr="00A07A3C" w:rsidRDefault="000179A0" w:rsidP="00A859F9">
            <w:pPr>
              <w:tabs>
                <w:tab w:val="left" w:pos="391"/>
              </w:tabs>
              <w:autoSpaceDE w:val="0"/>
              <w:autoSpaceDN w:val="0"/>
              <w:adjustRightInd w:val="0"/>
              <w:rPr>
                <w:rFonts w:eastAsia="Times New Roman"/>
                <w:sz w:val="18"/>
                <w:szCs w:val="18"/>
              </w:rPr>
            </w:pPr>
            <w:r>
              <w:rPr>
                <w:sz w:val="18"/>
              </w:rPr>
              <w:t xml:space="preserve">(a)     Допустимые расходы на специальную субсидию на образование, упоминаемую в положении 3.14(c), включают в себя в соответствии с условиями, определенными Генеральным директором, такие расходы на образование, которые необходимы для прохождения учебной программы, отвечающей потребностям ребенка в целях достижения максимального уровня </w:t>
            </w:r>
            <w:r>
              <w:rPr>
                <w:sz w:val="18"/>
              </w:rPr>
              <w:lastRenderedPageBreak/>
              <w:t>функциональных возможностей. Допустимые расходы также включают в себя расходы на пансион в случае посещения учебного заведения за пределами места службы.</w:t>
            </w:r>
          </w:p>
          <w:p w14:paraId="7F81C7C2" w14:textId="77777777" w:rsidR="000179A0" w:rsidRPr="00A07A3C" w:rsidRDefault="000179A0" w:rsidP="00A859F9">
            <w:pPr>
              <w:tabs>
                <w:tab w:val="left" w:pos="391"/>
              </w:tabs>
              <w:autoSpaceDE w:val="0"/>
              <w:autoSpaceDN w:val="0"/>
              <w:adjustRightInd w:val="0"/>
              <w:rPr>
                <w:rFonts w:eastAsia="Times New Roman"/>
                <w:sz w:val="18"/>
                <w:szCs w:val="18"/>
                <w:lang w:eastAsia="fr-CH"/>
              </w:rPr>
            </w:pPr>
          </w:p>
          <w:p w14:paraId="255655BC" w14:textId="37EDFC00" w:rsidR="000179A0" w:rsidRPr="00A07A3C" w:rsidRDefault="000179A0" w:rsidP="00A859F9">
            <w:pPr>
              <w:tabs>
                <w:tab w:val="left" w:pos="391"/>
              </w:tabs>
              <w:autoSpaceDE w:val="0"/>
              <w:autoSpaceDN w:val="0"/>
              <w:adjustRightInd w:val="0"/>
              <w:rPr>
                <w:rFonts w:eastAsia="Times New Roman"/>
                <w:sz w:val="18"/>
                <w:szCs w:val="18"/>
              </w:rPr>
            </w:pPr>
            <w:r>
              <w:rPr>
                <w:sz w:val="18"/>
              </w:rPr>
              <w:t>[…]</w:t>
            </w:r>
          </w:p>
        </w:tc>
        <w:tc>
          <w:tcPr>
            <w:tcW w:w="4678" w:type="dxa"/>
            <w:tcMar>
              <w:top w:w="57" w:type="dxa"/>
              <w:bottom w:w="57" w:type="dxa"/>
            </w:tcMar>
          </w:tcPr>
          <w:p w14:paraId="253D13EC" w14:textId="77777777" w:rsidR="000179A0" w:rsidRPr="00A07A3C" w:rsidRDefault="000179A0" w:rsidP="000179A0">
            <w:pPr>
              <w:tabs>
                <w:tab w:val="left" w:pos="391"/>
              </w:tabs>
              <w:autoSpaceDE w:val="0"/>
              <w:autoSpaceDN w:val="0"/>
              <w:adjustRightInd w:val="0"/>
              <w:rPr>
                <w:rFonts w:eastAsia="Times New Roman"/>
                <w:sz w:val="18"/>
                <w:szCs w:val="18"/>
              </w:rPr>
            </w:pPr>
            <w:r>
              <w:rPr>
                <w:sz w:val="18"/>
              </w:rPr>
              <w:lastRenderedPageBreak/>
              <w:t xml:space="preserve">(a)     Допустимые расходы на специальную субсидию на образование, упоминаемую в положении 3.14(c), включают в себя в соответствии с условиями, определенными Генеральным директором, такие расходы на образование, которые необходимы для прохождения учебной программы, отвечающей потребностям ребенка в целях достижения максимального уровня </w:t>
            </w:r>
            <w:r>
              <w:rPr>
                <w:sz w:val="18"/>
              </w:rPr>
              <w:lastRenderedPageBreak/>
              <w:t xml:space="preserve">функциональных возможностей. </w:t>
            </w:r>
            <w:r>
              <w:rPr>
                <w:strike/>
                <w:sz w:val="18"/>
              </w:rPr>
              <w:t>Допустимые расходы также включают в себя расходы на пансион в случае посещения учебного заведения за пределами места службы.</w:t>
            </w:r>
          </w:p>
          <w:p w14:paraId="33321762" w14:textId="77777777" w:rsidR="000179A0" w:rsidRPr="00A07A3C" w:rsidRDefault="000179A0" w:rsidP="000179A0">
            <w:pPr>
              <w:tabs>
                <w:tab w:val="left" w:pos="391"/>
              </w:tabs>
              <w:autoSpaceDE w:val="0"/>
              <w:autoSpaceDN w:val="0"/>
              <w:adjustRightInd w:val="0"/>
              <w:rPr>
                <w:rFonts w:eastAsia="Times New Roman"/>
                <w:sz w:val="18"/>
                <w:szCs w:val="18"/>
                <w:lang w:eastAsia="fr-CH"/>
              </w:rPr>
            </w:pPr>
          </w:p>
          <w:p w14:paraId="6E94A7D5" w14:textId="23B7CB7E" w:rsidR="00A859F9" w:rsidRPr="00A07A3C" w:rsidRDefault="000179A0" w:rsidP="000179A0">
            <w:pPr>
              <w:tabs>
                <w:tab w:val="left" w:pos="391"/>
              </w:tabs>
              <w:autoSpaceDE w:val="0"/>
              <w:autoSpaceDN w:val="0"/>
              <w:adjustRightInd w:val="0"/>
              <w:rPr>
                <w:rFonts w:eastAsia="Times New Roman"/>
                <w:strike/>
                <w:sz w:val="18"/>
                <w:szCs w:val="18"/>
              </w:rPr>
            </w:pPr>
            <w:r>
              <w:rPr>
                <w:sz w:val="18"/>
              </w:rPr>
              <w:t>[…]</w:t>
            </w:r>
          </w:p>
        </w:tc>
        <w:tc>
          <w:tcPr>
            <w:tcW w:w="4368" w:type="dxa"/>
            <w:tcMar>
              <w:top w:w="57" w:type="dxa"/>
              <w:bottom w:w="57" w:type="dxa"/>
            </w:tcMar>
          </w:tcPr>
          <w:p w14:paraId="77623AC8" w14:textId="77777777" w:rsidR="000F7033" w:rsidRPr="00A07A3C" w:rsidRDefault="000F7033" w:rsidP="000F7033">
            <w:pPr>
              <w:pStyle w:val="CommentText"/>
              <w:rPr>
                <w:b/>
                <w:bCs/>
                <w:szCs w:val="18"/>
              </w:rPr>
            </w:pPr>
            <w:r>
              <w:rPr>
                <w:b/>
              </w:rPr>
              <w:lastRenderedPageBreak/>
              <w:t>Вступление в силу: 1 октября 2025 года (информационный циркуляр № 29/2025)</w:t>
            </w:r>
          </w:p>
          <w:p w14:paraId="0E75F9A1" w14:textId="77777777" w:rsidR="000F7033" w:rsidRPr="00A07A3C" w:rsidRDefault="000F7033" w:rsidP="000F7033">
            <w:pPr>
              <w:pStyle w:val="CommentText"/>
              <w:rPr>
                <w:szCs w:val="18"/>
              </w:rPr>
            </w:pPr>
          </w:p>
          <w:p w14:paraId="57F796A8" w14:textId="57B7B6D0" w:rsidR="00A859F9" w:rsidRPr="00A07A3C" w:rsidRDefault="0038745B" w:rsidP="0038745B">
            <w:pPr>
              <w:rPr>
                <w:sz w:val="18"/>
                <w:szCs w:val="18"/>
              </w:rPr>
            </w:pPr>
            <w:r w:rsidRPr="00332E3F">
              <w:rPr>
                <w:sz w:val="18"/>
              </w:rPr>
              <w:t xml:space="preserve">В правило 3.14.4 были внесены правки, позволяющие включать в число допустимых расходов расходы на проживание в связи с посещением учебного заведения по месту службы, поскольку это может быть оправдано </w:t>
            </w:r>
            <w:r w:rsidRPr="00332E3F">
              <w:rPr>
                <w:sz w:val="18"/>
              </w:rPr>
              <w:lastRenderedPageBreak/>
              <w:t>инвалидностью ребенка.</w:t>
            </w:r>
            <w:r>
              <w:rPr>
                <w:sz w:val="18"/>
              </w:rPr>
              <w:t xml:space="preserve"> Ранее это положение ограничивало такие расходы учебными заведениями, расположенными «вне места службы».</w:t>
            </w:r>
          </w:p>
        </w:tc>
      </w:tr>
      <w:tr w:rsidR="009F14D3" w:rsidRPr="00A07A3C" w14:paraId="4A046D43" w14:textId="77777777" w:rsidTr="00E23BF3">
        <w:trPr>
          <w:trHeight w:val="20"/>
        </w:trPr>
        <w:tc>
          <w:tcPr>
            <w:tcW w:w="1730" w:type="dxa"/>
            <w:tcMar>
              <w:top w:w="57" w:type="dxa"/>
              <w:bottom w:w="57" w:type="dxa"/>
            </w:tcMar>
          </w:tcPr>
          <w:p w14:paraId="3FAC8F77" w14:textId="77777777" w:rsidR="009F14D3" w:rsidRPr="00A07A3C" w:rsidRDefault="001802CA" w:rsidP="00A859F9">
            <w:pPr>
              <w:spacing w:after="180"/>
              <w:ind w:right="34"/>
              <w:rPr>
                <w:b/>
                <w:sz w:val="18"/>
                <w:szCs w:val="18"/>
              </w:rPr>
            </w:pPr>
            <w:r>
              <w:rPr>
                <w:b/>
                <w:sz w:val="18"/>
              </w:rPr>
              <w:lastRenderedPageBreak/>
              <w:t>Правило 4.16.1</w:t>
            </w:r>
          </w:p>
          <w:p w14:paraId="38295C95" w14:textId="0D0A9640" w:rsidR="001802CA" w:rsidRPr="00A07A3C" w:rsidRDefault="001802CA" w:rsidP="00A859F9">
            <w:pPr>
              <w:spacing w:after="180"/>
              <w:ind w:right="34"/>
              <w:rPr>
                <w:bCs/>
                <w:sz w:val="18"/>
                <w:szCs w:val="18"/>
              </w:rPr>
            </w:pPr>
            <w:r>
              <w:rPr>
                <w:sz w:val="18"/>
              </w:rPr>
              <w:t>Испытательный срок</w:t>
            </w:r>
          </w:p>
        </w:tc>
        <w:tc>
          <w:tcPr>
            <w:tcW w:w="4678" w:type="dxa"/>
            <w:tcMar>
              <w:top w:w="57" w:type="dxa"/>
              <w:bottom w:w="57" w:type="dxa"/>
            </w:tcMar>
          </w:tcPr>
          <w:p w14:paraId="25D18823" w14:textId="338EE518" w:rsidR="009F14D3" w:rsidRPr="00A07A3C" w:rsidRDefault="00F24C39" w:rsidP="003F44C1">
            <w:pPr>
              <w:autoSpaceDE w:val="0"/>
              <w:autoSpaceDN w:val="0"/>
              <w:adjustRightInd w:val="0"/>
              <w:rPr>
                <w:sz w:val="18"/>
                <w:szCs w:val="18"/>
              </w:rPr>
            </w:pPr>
            <w:r>
              <w:rPr>
                <w:sz w:val="18"/>
              </w:rPr>
              <w:t>Для сотрудников, первоначально назначенных на работу по временному контракту на срок от шести до 12 месяцев, устанавливается испытательный срок в два месяца. Для сотрудников, первоначально назначенных на работу по временному контракту на срок в три месяца и более, но менее шести месяцев, устанавливается испытательный срок в один месяц.</w:t>
            </w:r>
          </w:p>
        </w:tc>
        <w:tc>
          <w:tcPr>
            <w:tcW w:w="4678" w:type="dxa"/>
            <w:tcMar>
              <w:top w:w="57" w:type="dxa"/>
              <w:bottom w:w="57" w:type="dxa"/>
            </w:tcMar>
          </w:tcPr>
          <w:p w14:paraId="72606F8B" w14:textId="493239E0" w:rsidR="009F14D3" w:rsidRPr="00A07A3C" w:rsidRDefault="00F24C39" w:rsidP="001F40AA">
            <w:pPr>
              <w:pStyle w:val="Default"/>
              <w:rPr>
                <w:rFonts w:eastAsia="Times New Roman"/>
                <w:sz w:val="18"/>
                <w:szCs w:val="18"/>
              </w:rPr>
            </w:pPr>
            <w:r>
              <w:rPr>
                <w:sz w:val="18"/>
              </w:rPr>
              <w:t xml:space="preserve">Для сотрудников, первоначально назначенных на работу по временному контракту на срок </w:t>
            </w:r>
            <w:r>
              <w:rPr>
                <w:strike/>
                <w:sz w:val="18"/>
              </w:rPr>
              <w:t>от</w:t>
            </w:r>
            <w:r>
              <w:rPr>
                <w:sz w:val="18"/>
              </w:rPr>
              <w:t xml:space="preserve"> </w:t>
            </w:r>
            <w:r>
              <w:rPr>
                <w:b/>
                <w:sz w:val="18"/>
                <w:u w:val="single"/>
              </w:rPr>
              <w:t>свыше</w:t>
            </w:r>
            <w:r>
              <w:rPr>
                <w:sz w:val="18"/>
              </w:rPr>
              <w:t xml:space="preserve"> шести </w:t>
            </w:r>
            <w:r>
              <w:rPr>
                <w:strike/>
                <w:sz w:val="18"/>
              </w:rPr>
              <w:t xml:space="preserve">до 12 </w:t>
            </w:r>
            <w:r>
              <w:rPr>
                <w:sz w:val="18"/>
              </w:rPr>
              <w:t xml:space="preserve">месяцев, устанавливается испытательный срок в два месяца. Для сотрудников, первоначально назначенных на работу по временному контракту на срок в </w:t>
            </w:r>
            <w:r>
              <w:rPr>
                <w:strike/>
                <w:sz w:val="18"/>
              </w:rPr>
              <w:t>три месяца и более, но менее</w:t>
            </w:r>
            <w:r>
              <w:rPr>
                <w:sz w:val="18"/>
              </w:rPr>
              <w:t xml:space="preserve"> </w:t>
            </w:r>
            <w:r>
              <w:rPr>
                <w:strike/>
                <w:sz w:val="18"/>
              </w:rPr>
              <w:t>шести</w:t>
            </w:r>
            <w:r>
              <w:rPr>
                <w:b/>
                <w:sz w:val="18"/>
                <w:u w:val="single"/>
              </w:rPr>
              <w:t xml:space="preserve"> шесть месяцев и менее</w:t>
            </w:r>
            <w:r>
              <w:rPr>
                <w:sz w:val="18"/>
              </w:rPr>
              <w:t xml:space="preserve">, </w:t>
            </w:r>
            <w:r>
              <w:rPr>
                <w:strike/>
                <w:sz w:val="18"/>
              </w:rPr>
              <w:t>устанавливается</w:t>
            </w:r>
            <w:r>
              <w:rPr>
                <w:sz w:val="18"/>
              </w:rPr>
              <w:t xml:space="preserve"> испытательный срок </w:t>
            </w:r>
            <w:r>
              <w:rPr>
                <w:b/>
                <w:sz w:val="18"/>
                <w:u w:val="single"/>
              </w:rPr>
              <w:t>не применяется</w:t>
            </w:r>
            <w:r>
              <w:rPr>
                <w:strike/>
                <w:sz w:val="18"/>
              </w:rPr>
              <w:t>в один месяц</w:t>
            </w:r>
            <w:r>
              <w:rPr>
                <w:sz w:val="18"/>
              </w:rPr>
              <w:t>.</w:t>
            </w:r>
          </w:p>
        </w:tc>
        <w:tc>
          <w:tcPr>
            <w:tcW w:w="4368" w:type="dxa"/>
            <w:tcMar>
              <w:top w:w="57" w:type="dxa"/>
              <w:bottom w:w="57" w:type="dxa"/>
            </w:tcMar>
          </w:tcPr>
          <w:p w14:paraId="4DE8BA79" w14:textId="03C95E36" w:rsidR="00176E05" w:rsidRPr="00A07A3C" w:rsidRDefault="00176E05" w:rsidP="00176E05">
            <w:pPr>
              <w:pStyle w:val="CommentText"/>
              <w:rPr>
                <w:b/>
                <w:bCs/>
                <w:szCs w:val="18"/>
              </w:rPr>
            </w:pPr>
            <w:r>
              <w:rPr>
                <w:b/>
              </w:rPr>
              <w:t>Вступление в силу: 1 января 2026 года (информационный циркуляр № 37/2025)</w:t>
            </w:r>
          </w:p>
          <w:p w14:paraId="10B7F734" w14:textId="77777777" w:rsidR="009F14D3" w:rsidRPr="00A07A3C" w:rsidRDefault="009F14D3" w:rsidP="000F7033">
            <w:pPr>
              <w:pStyle w:val="CommentText"/>
              <w:rPr>
                <w:b/>
                <w:bCs/>
                <w:szCs w:val="18"/>
              </w:rPr>
            </w:pPr>
          </w:p>
          <w:p w14:paraId="2CC82719" w14:textId="556A992F" w:rsidR="00156B26" w:rsidRPr="00A07A3C" w:rsidRDefault="00156B26" w:rsidP="00156B26">
            <w:pPr>
              <w:pStyle w:val="CommentText"/>
              <w:rPr>
                <w:szCs w:val="18"/>
              </w:rPr>
            </w:pPr>
            <w:r>
              <w:t>Правило 4.16.1 было изменено с тем, чтобы исключить требование об испытательном сроке для сотрудников, первоначально назначенных на работу по временному контракту на срок в шесть месяцев и менее.</w:t>
            </w:r>
          </w:p>
          <w:p w14:paraId="78A4169D" w14:textId="1590B730" w:rsidR="00176E05" w:rsidRPr="00A07A3C" w:rsidRDefault="00176E05" w:rsidP="000F7033">
            <w:pPr>
              <w:pStyle w:val="CommentText"/>
              <w:rPr>
                <w:szCs w:val="18"/>
              </w:rPr>
            </w:pPr>
          </w:p>
        </w:tc>
      </w:tr>
      <w:tr w:rsidR="0014358A" w:rsidRPr="00A07A3C" w14:paraId="1F3EC2F6" w14:textId="77777777" w:rsidTr="00E23BF3">
        <w:trPr>
          <w:trHeight w:val="20"/>
        </w:trPr>
        <w:tc>
          <w:tcPr>
            <w:tcW w:w="1730" w:type="dxa"/>
            <w:tcMar>
              <w:top w:w="57" w:type="dxa"/>
              <w:bottom w:w="57" w:type="dxa"/>
            </w:tcMar>
          </w:tcPr>
          <w:p w14:paraId="74B25EA5" w14:textId="77777777" w:rsidR="0014358A" w:rsidRPr="00A07A3C" w:rsidRDefault="00AE0229" w:rsidP="00A859F9">
            <w:pPr>
              <w:spacing w:after="180"/>
              <w:ind w:right="34"/>
              <w:rPr>
                <w:b/>
                <w:sz w:val="18"/>
                <w:szCs w:val="18"/>
              </w:rPr>
            </w:pPr>
            <w:r>
              <w:rPr>
                <w:b/>
                <w:sz w:val="18"/>
              </w:rPr>
              <w:t>Правило 4.19.1</w:t>
            </w:r>
          </w:p>
          <w:p w14:paraId="47D5C09A" w14:textId="43C56025" w:rsidR="007C0894" w:rsidRPr="00A07A3C" w:rsidRDefault="00EF1DDE" w:rsidP="00EF1DDE">
            <w:pPr>
              <w:spacing w:after="180"/>
              <w:ind w:right="34"/>
              <w:rPr>
                <w:bCs/>
                <w:sz w:val="18"/>
                <w:szCs w:val="18"/>
              </w:rPr>
            </w:pPr>
            <w:r>
              <w:rPr>
                <w:sz w:val="18"/>
              </w:rPr>
              <w:t>Служебная аттестация сотрудников, имеющих срочные и непрерывные контракты</w:t>
            </w:r>
          </w:p>
        </w:tc>
        <w:tc>
          <w:tcPr>
            <w:tcW w:w="4678" w:type="dxa"/>
            <w:tcMar>
              <w:top w:w="57" w:type="dxa"/>
              <w:bottom w:w="57" w:type="dxa"/>
            </w:tcMar>
          </w:tcPr>
          <w:p w14:paraId="6C0FD7C5" w14:textId="3448D06A" w:rsidR="00BB00DF" w:rsidRPr="00A07A3C" w:rsidRDefault="00BB00DF" w:rsidP="00BB00DF">
            <w:pPr>
              <w:autoSpaceDE w:val="0"/>
              <w:autoSpaceDN w:val="0"/>
              <w:adjustRightInd w:val="0"/>
              <w:rPr>
                <w:sz w:val="18"/>
                <w:szCs w:val="18"/>
              </w:rPr>
            </w:pPr>
            <w:r>
              <w:rPr>
                <w:sz w:val="18"/>
              </w:rPr>
              <w:t>Правило 4.19.1 – Служебная аттестация сотрудников, имеющих срочные и непрерывные контракты</w:t>
            </w:r>
          </w:p>
          <w:p w14:paraId="3381CE4B" w14:textId="77777777" w:rsidR="00043DC6" w:rsidRPr="00A07A3C" w:rsidRDefault="00043DC6" w:rsidP="00BB00DF">
            <w:pPr>
              <w:autoSpaceDE w:val="0"/>
              <w:autoSpaceDN w:val="0"/>
              <w:adjustRightInd w:val="0"/>
              <w:rPr>
                <w:sz w:val="18"/>
                <w:szCs w:val="18"/>
              </w:rPr>
            </w:pPr>
          </w:p>
          <w:p w14:paraId="36D59B99" w14:textId="77777777" w:rsidR="00BB00DF" w:rsidRPr="00A07A3C" w:rsidRDefault="00BB00DF" w:rsidP="00BB00DF">
            <w:pPr>
              <w:autoSpaceDE w:val="0"/>
              <w:autoSpaceDN w:val="0"/>
              <w:adjustRightInd w:val="0"/>
              <w:rPr>
                <w:sz w:val="18"/>
                <w:szCs w:val="18"/>
              </w:rPr>
            </w:pPr>
            <w:r>
              <w:rPr>
                <w:sz w:val="18"/>
              </w:rPr>
              <w:t>[…]</w:t>
            </w:r>
          </w:p>
          <w:p w14:paraId="7EE4CF08" w14:textId="77777777" w:rsidR="00043DC6" w:rsidRPr="00A07A3C" w:rsidRDefault="00043DC6" w:rsidP="00BB00DF">
            <w:pPr>
              <w:autoSpaceDE w:val="0"/>
              <w:autoSpaceDN w:val="0"/>
              <w:adjustRightInd w:val="0"/>
              <w:rPr>
                <w:sz w:val="18"/>
                <w:szCs w:val="18"/>
              </w:rPr>
            </w:pPr>
          </w:p>
          <w:p w14:paraId="6E4A9FFF" w14:textId="77273F5E" w:rsidR="0014358A" w:rsidRPr="00A07A3C" w:rsidRDefault="00BB00DF" w:rsidP="00492F5F">
            <w:pPr>
              <w:autoSpaceDE w:val="0"/>
              <w:autoSpaceDN w:val="0"/>
              <w:adjustRightInd w:val="0"/>
              <w:rPr>
                <w:sz w:val="18"/>
                <w:szCs w:val="18"/>
              </w:rPr>
            </w:pPr>
            <w:r>
              <w:rPr>
                <w:sz w:val="18"/>
              </w:rPr>
              <w:t>(c) Настоящее правило не распространяется на сотрудников, имеющих первоначальный срочный контракт, до завершения их испытательного срока в соответствии с положением 4.17(b). Оно также не распространяется на временных сотрудников.</w:t>
            </w:r>
          </w:p>
        </w:tc>
        <w:tc>
          <w:tcPr>
            <w:tcW w:w="4678" w:type="dxa"/>
            <w:tcMar>
              <w:top w:w="57" w:type="dxa"/>
              <w:bottom w:w="57" w:type="dxa"/>
            </w:tcMar>
          </w:tcPr>
          <w:p w14:paraId="56D2D43C" w14:textId="77777777" w:rsidR="00492F5F" w:rsidRPr="00A07A3C" w:rsidRDefault="00492F5F" w:rsidP="00492F5F">
            <w:pPr>
              <w:pStyle w:val="Default"/>
              <w:rPr>
                <w:rFonts w:eastAsia="Times New Roman"/>
                <w:sz w:val="18"/>
                <w:szCs w:val="18"/>
              </w:rPr>
            </w:pPr>
            <w:r>
              <w:rPr>
                <w:sz w:val="18"/>
              </w:rPr>
              <w:t xml:space="preserve">Правило 4.19.1 – Служебная аттестация </w:t>
            </w:r>
            <w:r>
              <w:rPr>
                <w:strike/>
                <w:sz w:val="18"/>
              </w:rPr>
              <w:t>сотрудников, имеющих срочные и непрерывные контракты</w:t>
            </w:r>
          </w:p>
          <w:p w14:paraId="7124EBD1" w14:textId="77777777" w:rsidR="00492F5F" w:rsidRPr="00A07A3C" w:rsidRDefault="00492F5F" w:rsidP="00492F5F">
            <w:pPr>
              <w:pStyle w:val="Default"/>
              <w:rPr>
                <w:rFonts w:eastAsia="Times New Roman"/>
                <w:sz w:val="18"/>
                <w:szCs w:val="18"/>
                <w:lang w:eastAsia="fr-CH"/>
              </w:rPr>
            </w:pPr>
          </w:p>
          <w:p w14:paraId="3077B1F4" w14:textId="77777777" w:rsidR="00492F5F" w:rsidRPr="00A07A3C" w:rsidRDefault="00492F5F" w:rsidP="00492F5F">
            <w:pPr>
              <w:pStyle w:val="Default"/>
              <w:rPr>
                <w:rFonts w:eastAsia="Times New Roman"/>
                <w:sz w:val="18"/>
                <w:szCs w:val="18"/>
              </w:rPr>
            </w:pPr>
            <w:r>
              <w:rPr>
                <w:sz w:val="18"/>
              </w:rPr>
              <w:t>[…]</w:t>
            </w:r>
          </w:p>
          <w:p w14:paraId="7AF2AF62" w14:textId="77777777" w:rsidR="00492F5F" w:rsidRPr="00A07A3C" w:rsidRDefault="00492F5F" w:rsidP="00492F5F">
            <w:pPr>
              <w:pStyle w:val="Default"/>
              <w:rPr>
                <w:rFonts w:eastAsia="Times New Roman"/>
                <w:sz w:val="18"/>
                <w:szCs w:val="18"/>
                <w:lang w:eastAsia="fr-CH"/>
              </w:rPr>
            </w:pPr>
          </w:p>
          <w:p w14:paraId="3FE8E17D" w14:textId="4B3F4953" w:rsidR="0014358A" w:rsidRPr="00A07A3C" w:rsidRDefault="00492F5F" w:rsidP="00492F5F">
            <w:pPr>
              <w:pStyle w:val="Default"/>
              <w:rPr>
                <w:rFonts w:eastAsia="Times New Roman"/>
                <w:sz w:val="18"/>
                <w:szCs w:val="18"/>
              </w:rPr>
            </w:pPr>
            <w:r>
              <w:rPr>
                <w:sz w:val="18"/>
              </w:rPr>
              <w:t>(c) Настоящее правило не распространяется на сотрудников</w:t>
            </w:r>
            <w:r>
              <w:rPr>
                <w:strike/>
                <w:sz w:val="18"/>
              </w:rPr>
              <w:t>, имеющих первоначальный срочный контракт,</w:t>
            </w:r>
            <w:r>
              <w:rPr>
                <w:sz w:val="18"/>
              </w:rPr>
              <w:t xml:space="preserve"> до завершения их испытательного срока в соответствии с положением 4.</w:t>
            </w:r>
            <w:r w:rsidRPr="007A0827">
              <w:rPr>
                <w:sz w:val="18"/>
              </w:rPr>
              <w:t>17(b)</w:t>
            </w:r>
            <w:r w:rsidRPr="007A0827">
              <w:rPr>
                <w:b/>
                <w:bCs/>
                <w:sz w:val="18"/>
              </w:rPr>
              <w:t xml:space="preserve"> и правилом 4.16.1</w:t>
            </w:r>
            <w:r>
              <w:rPr>
                <w:sz w:val="18"/>
              </w:rPr>
              <w:t>. Оно также не распространяется на временных сотрудников.</w:t>
            </w:r>
          </w:p>
        </w:tc>
        <w:tc>
          <w:tcPr>
            <w:tcW w:w="4368" w:type="dxa"/>
            <w:tcMar>
              <w:top w:w="57" w:type="dxa"/>
              <w:bottom w:w="57" w:type="dxa"/>
            </w:tcMar>
          </w:tcPr>
          <w:p w14:paraId="2EE1F919" w14:textId="77777777" w:rsidR="00AE0229" w:rsidRPr="00A07A3C" w:rsidRDefault="00AE0229" w:rsidP="00AE0229">
            <w:pPr>
              <w:pStyle w:val="CommentText"/>
              <w:rPr>
                <w:b/>
                <w:bCs/>
                <w:szCs w:val="18"/>
              </w:rPr>
            </w:pPr>
            <w:r>
              <w:rPr>
                <w:b/>
              </w:rPr>
              <w:t>Вступление в силу: 1 января 2026 года (информационный циркуляр № 37/2025)</w:t>
            </w:r>
          </w:p>
          <w:p w14:paraId="2E1E0515" w14:textId="77777777" w:rsidR="00AE0229" w:rsidRPr="00A07A3C" w:rsidRDefault="00AE0229" w:rsidP="00AE0229">
            <w:pPr>
              <w:pStyle w:val="CommentText"/>
              <w:rPr>
                <w:b/>
                <w:bCs/>
                <w:szCs w:val="18"/>
              </w:rPr>
            </w:pPr>
          </w:p>
          <w:p w14:paraId="641F48F5" w14:textId="6BD46F35" w:rsidR="0014358A" w:rsidRPr="00A07A3C" w:rsidRDefault="00156B26" w:rsidP="00156B26">
            <w:pPr>
              <w:pStyle w:val="CommentText"/>
              <w:rPr>
                <w:szCs w:val="18"/>
              </w:rPr>
            </w:pPr>
            <w:r>
              <w:t>Правило 4.19.1 было изменено для того, чтобы отразить применение новой политики управления служебной деятельностью в отношении всех сотрудников.</w:t>
            </w:r>
          </w:p>
        </w:tc>
      </w:tr>
      <w:tr w:rsidR="0014358A" w:rsidRPr="00A07A3C" w14:paraId="26B5F861" w14:textId="77777777" w:rsidTr="00E23BF3">
        <w:trPr>
          <w:trHeight w:val="20"/>
        </w:trPr>
        <w:tc>
          <w:tcPr>
            <w:tcW w:w="1730" w:type="dxa"/>
            <w:tcMar>
              <w:top w:w="57" w:type="dxa"/>
              <w:bottom w:w="57" w:type="dxa"/>
            </w:tcMar>
          </w:tcPr>
          <w:p w14:paraId="544C0CBC" w14:textId="77777777" w:rsidR="0014358A" w:rsidRPr="00A07A3C" w:rsidRDefault="007C0894" w:rsidP="00A859F9">
            <w:pPr>
              <w:spacing w:after="180"/>
              <w:ind w:right="34"/>
              <w:rPr>
                <w:b/>
                <w:sz w:val="18"/>
                <w:szCs w:val="18"/>
              </w:rPr>
            </w:pPr>
            <w:r>
              <w:rPr>
                <w:b/>
                <w:sz w:val="18"/>
              </w:rPr>
              <w:t>Правило 4.19.2</w:t>
            </w:r>
          </w:p>
          <w:p w14:paraId="01D740FA" w14:textId="3F279A59" w:rsidR="007C0894" w:rsidRPr="00A07A3C" w:rsidRDefault="00550B36" w:rsidP="00550B36">
            <w:pPr>
              <w:spacing w:after="180"/>
              <w:ind w:right="34"/>
              <w:rPr>
                <w:bCs/>
                <w:sz w:val="18"/>
                <w:szCs w:val="18"/>
              </w:rPr>
            </w:pPr>
            <w:r>
              <w:rPr>
                <w:sz w:val="18"/>
              </w:rPr>
              <w:t>Служебная аттестация временных сотрудников</w:t>
            </w:r>
          </w:p>
        </w:tc>
        <w:tc>
          <w:tcPr>
            <w:tcW w:w="4678" w:type="dxa"/>
            <w:tcMar>
              <w:top w:w="57" w:type="dxa"/>
              <w:bottom w:w="57" w:type="dxa"/>
            </w:tcMar>
          </w:tcPr>
          <w:p w14:paraId="6CF61EFB" w14:textId="77777777" w:rsidR="00455F49" w:rsidRPr="00A07A3C" w:rsidRDefault="00455F49" w:rsidP="00455F49">
            <w:pPr>
              <w:autoSpaceDE w:val="0"/>
              <w:autoSpaceDN w:val="0"/>
              <w:adjustRightInd w:val="0"/>
              <w:rPr>
                <w:sz w:val="18"/>
                <w:szCs w:val="18"/>
              </w:rPr>
            </w:pPr>
            <w:r>
              <w:rPr>
                <w:sz w:val="18"/>
              </w:rPr>
              <w:t>Правило 4.19.2 – Служебная аттестация временных сотрудников</w:t>
            </w:r>
          </w:p>
          <w:p w14:paraId="08973DE2" w14:textId="77777777" w:rsidR="00455F49" w:rsidRPr="00A07A3C" w:rsidRDefault="00455F49" w:rsidP="00455F49">
            <w:pPr>
              <w:autoSpaceDE w:val="0"/>
              <w:autoSpaceDN w:val="0"/>
              <w:adjustRightInd w:val="0"/>
              <w:rPr>
                <w:sz w:val="18"/>
                <w:szCs w:val="18"/>
              </w:rPr>
            </w:pPr>
          </w:p>
          <w:p w14:paraId="2394DA43" w14:textId="695B432C" w:rsidR="00455F49" w:rsidRPr="00A07A3C" w:rsidRDefault="00455F49" w:rsidP="00455F49">
            <w:pPr>
              <w:autoSpaceDE w:val="0"/>
              <w:autoSpaceDN w:val="0"/>
              <w:adjustRightInd w:val="0"/>
              <w:rPr>
                <w:sz w:val="18"/>
                <w:szCs w:val="18"/>
              </w:rPr>
            </w:pPr>
            <w:r>
              <w:rPr>
                <w:sz w:val="18"/>
              </w:rPr>
              <w:t>(a)    Временные сотрудники проходят аттестацию с использованием механизмов, созданных для сотрудников, имеющих временные контракты.</w:t>
            </w:r>
          </w:p>
          <w:p w14:paraId="20860685" w14:textId="77777777" w:rsidR="00455F49" w:rsidRPr="00A07A3C" w:rsidRDefault="00455F49" w:rsidP="00455F49">
            <w:pPr>
              <w:autoSpaceDE w:val="0"/>
              <w:autoSpaceDN w:val="0"/>
              <w:adjustRightInd w:val="0"/>
              <w:rPr>
                <w:sz w:val="18"/>
                <w:szCs w:val="18"/>
              </w:rPr>
            </w:pPr>
          </w:p>
          <w:p w14:paraId="7A05AFFA" w14:textId="77777777" w:rsidR="00455F49" w:rsidRPr="00A07A3C" w:rsidRDefault="00455F49" w:rsidP="00455F49">
            <w:pPr>
              <w:autoSpaceDE w:val="0"/>
              <w:autoSpaceDN w:val="0"/>
              <w:adjustRightInd w:val="0"/>
              <w:rPr>
                <w:sz w:val="18"/>
                <w:szCs w:val="18"/>
              </w:rPr>
            </w:pPr>
          </w:p>
          <w:p w14:paraId="485179D8" w14:textId="61E2D3F0" w:rsidR="00455F49" w:rsidRPr="00A07A3C" w:rsidRDefault="00455F49" w:rsidP="00455F49">
            <w:pPr>
              <w:autoSpaceDE w:val="0"/>
              <w:autoSpaceDN w:val="0"/>
              <w:adjustRightInd w:val="0"/>
              <w:rPr>
                <w:sz w:val="18"/>
                <w:szCs w:val="18"/>
              </w:rPr>
            </w:pPr>
            <w:r>
              <w:rPr>
                <w:sz w:val="18"/>
              </w:rPr>
              <w:t xml:space="preserve">(b)    Временный сотрудник может обратиться с просьбой о подготовке служебной аттестации перед истечением срока действия контракта. Если Международное бюро </w:t>
            </w:r>
          </w:p>
          <w:p w14:paraId="64291821" w14:textId="289AF385" w:rsidR="00455F49" w:rsidRPr="00A07A3C" w:rsidRDefault="00455F49" w:rsidP="00455F49">
            <w:pPr>
              <w:autoSpaceDE w:val="0"/>
              <w:autoSpaceDN w:val="0"/>
              <w:adjustRightInd w:val="0"/>
              <w:rPr>
                <w:sz w:val="18"/>
                <w:szCs w:val="18"/>
              </w:rPr>
            </w:pPr>
            <w:r>
              <w:rPr>
                <w:sz w:val="18"/>
              </w:rPr>
              <w:lastRenderedPageBreak/>
              <w:t>рассматривает возможность продления контракта, то в процессе решения вопроса о том, будет ли продлеваться контракт, проводится</w:t>
            </w:r>
          </w:p>
          <w:p w14:paraId="39E464C1" w14:textId="178FA64C" w:rsidR="0014358A" w:rsidRPr="00A07A3C" w:rsidRDefault="00455F49" w:rsidP="00455F49">
            <w:pPr>
              <w:autoSpaceDE w:val="0"/>
              <w:autoSpaceDN w:val="0"/>
              <w:adjustRightInd w:val="0"/>
              <w:rPr>
                <w:sz w:val="18"/>
                <w:szCs w:val="18"/>
              </w:rPr>
            </w:pPr>
            <w:r>
              <w:rPr>
                <w:sz w:val="18"/>
              </w:rPr>
              <w:t>служебная аттестация.</w:t>
            </w:r>
          </w:p>
        </w:tc>
        <w:tc>
          <w:tcPr>
            <w:tcW w:w="4678" w:type="dxa"/>
            <w:tcMar>
              <w:top w:w="57" w:type="dxa"/>
              <w:bottom w:w="57" w:type="dxa"/>
            </w:tcMar>
          </w:tcPr>
          <w:p w14:paraId="2675DC66" w14:textId="77777777" w:rsidR="00455F49" w:rsidRPr="00A07A3C" w:rsidRDefault="00455F49" w:rsidP="005D3FC7">
            <w:pPr>
              <w:pStyle w:val="Default"/>
              <w:rPr>
                <w:rFonts w:eastAsia="Times New Roman"/>
                <w:strike/>
                <w:sz w:val="18"/>
                <w:szCs w:val="18"/>
              </w:rPr>
            </w:pPr>
            <w:r>
              <w:rPr>
                <w:strike/>
                <w:sz w:val="18"/>
              </w:rPr>
              <w:lastRenderedPageBreak/>
              <w:t>Правило 4.19.2</w:t>
            </w:r>
            <w:r>
              <w:rPr>
                <w:strike/>
                <w:sz w:val="18"/>
              </w:rPr>
              <w:tab/>
              <w:t xml:space="preserve">– </w:t>
            </w:r>
            <w:r>
              <w:rPr>
                <w:strike/>
                <w:sz w:val="18"/>
              </w:rPr>
              <w:tab/>
              <w:t xml:space="preserve">Служебная аттестация временных сотрудников </w:t>
            </w:r>
          </w:p>
          <w:p w14:paraId="7AD97F54" w14:textId="77777777" w:rsidR="00455F49" w:rsidRPr="00A07A3C" w:rsidRDefault="00455F49" w:rsidP="005D3FC7">
            <w:pPr>
              <w:pStyle w:val="Default"/>
              <w:rPr>
                <w:rFonts w:eastAsia="Times New Roman"/>
                <w:strike/>
                <w:sz w:val="18"/>
                <w:szCs w:val="18"/>
                <w:lang w:eastAsia="fr-CH"/>
              </w:rPr>
            </w:pPr>
          </w:p>
          <w:p w14:paraId="5AC9AC1C" w14:textId="12950B27" w:rsidR="005D3FC7" w:rsidRPr="00A07A3C" w:rsidRDefault="005D3FC7" w:rsidP="005D3FC7">
            <w:pPr>
              <w:pStyle w:val="Default"/>
              <w:rPr>
                <w:rFonts w:eastAsia="Times New Roman"/>
                <w:strike/>
                <w:sz w:val="18"/>
                <w:szCs w:val="18"/>
              </w:rPr>
            </w:pPr>
            <w:r>
              <w:rPr>
                <w:strike/>
                <w:sz w:val="18"/>
              </w:rPr>
              <w:t>(a)    Временные сотрудники проходят аттестацию с использованием механизмов, созданных для сотрудников, имеющих временные контракты.</w:t>
            </w:r>
          </w:p>
          <w:p w14:paraId="6D3F897F" w14:textId="77777777" w:rsidR="005D3FC7" w:rsidRPr="00A07A3C" w:rsidRDefault="005D3FC7" w:rsidP="005D3FC7">
            <w:pPr>
              <w:pStyle w:val="Default"/>
              <w:rPr>
                <w:rFonts w:eastAsia="Times New Roman"/>
                <w:strike/>
                <w:sz w:val="18"/>
                <w:szCs w:val="18"/>
                <w:lang w:eastAsia="fr-CH"/>
              </w:rPr>
            </w:pPr>
          </w:p>
          <w:p w14:paraId="7CFAF77A" w14:textId="03ACA8E6" w:rsidR="005D3FC7" w:rsidRPr="00A07A3C" w:rsidRDefault="005D3FC7" w:rsidP="005D3FC7">
            <w:pPr>
              <w:pStyle w:val="Default"/>
              <w:rPr>
                <w:rFonts w:eastAsia="Times New Roman"/>
                <w:strike/>
                <w:sz w:val="18"/>
                <w:szCs w:val="18"/>
              </w:rPr>
            </w:pPr>
            <w:r>
              <w:rPr>
                <w:strike/>
                <w:sz w:val="18"/>
              </w:rPr>
              <w:t>(b)    Временный сотрудник может обратиться с просьбой о подготовке служебной аттестации перед истечением срока действия контракта. Если Международное бюро</w:t>
            </w:r>
          </w:p>
          <w:p w14:paraId="4B084F46" w14:textId="106C0788" w:rsidR="005D3FC7" w:rsidRPr="00A07A3C" w:rsidRDefault="005D3FC7" w:rsidP="005D3FC7">
            <w:pPr>
              <w:pStyle w:val="Default"/>
              <w:rPr>
                <w:rFonts w:eastAsia="Times New Roman"/>
                <w:strike/>
                <w:sz w:val="18"/>
                <w:szCs w:val="18"/>
              </w:rPr>
            </w:pPr>
            <w:r>
              <w:rPr>
                <w:strike/>
                <w:sz w:val="18"/>
              </w:rPr>
              <w:lastRenderedPageBreak/>
              <w:t>рассматривает возможность продления контракта, то в процессе решения вопроса о том, будет ли продлеваться контракт, проводится</w:t>
            </w:r>
          </w:p>
          <w:p w14:paraId="09FA00DB" w14:textId="1B6994A5" w:rsidR="0014358A" w:rsidRPr="00A07A3C" w:rsidRDefault="005D3FC7" w:rsidP="005D3FC7">
            <w:pPr>
              <w:pStyle w:val="Default"/>
              <w:rPr>
                <w:rFonts w:eastAsia="Times New Roman"/>
                <w:sz w:val="18"/>
                <w:szCs w:val="18"/>
              </w:rPr>
            </w:pPr>
            <w:r>
              <w:rPr>
                <w:strike/>
                <w:sz w:val="18"/>
              </w:rPr>
              <w:t>служебная аттестация.</w:t>
            </w:r>
          </w:p>
        </w:tc>
        <w:tc>
          <w:tcPr>
            <w:tcW w:w="4368" w:type="dxa"/>
            <w:tcMar>
              <w:top w:w="57" w:type="dxa"/>
              <w:bottom w:w="57" w:type="dxa"/>
            </w:tcMar>
          </w:tcPr>
          <w:p w14:paraId="23D45AD5" w14:textId="77777777" w:rsidR="00AE0229" w:rsidRPr="00A07A3C" w:rsidRDefault="00AE0229" w:rsidP="00AE0229">
            <w:pPr>
              <w:pStyle w:val="CommentText"/>
              <w:rPr>
                <w:b/>
                <w:bCs/>
                <w:szCs w:val="18"/>
              </w:rPr>
            </w:pPr>
            <w:r>
              <w:rPr>
                <w:b/>
              </w:rPr>
              <w:lastRenderedPageBreak/>
              <w:t>Вступление в силу: 1 января 2026 года (информационный циркуляр № 37/2025)</w:t>
            </w:r>
          </w:p>
          <w:p w14:paraId="24AD5188" w14:textId="77777777" w:rsidR="00AE0229" w:rsidRPr="00A07A3C" w:rsidRDefault="00AE0229" w:rsidP="00AE0229">
            <w:pPr>
              <w:pStyle w:val="CommentText"/>
              <w:rPr>
                <w:b/>
                <w:bCs/>
                <w:szCs w:val="18"/>
              </w:rPr>
            </w:pPr>
          </w:p>
          <w:p w14:paraId="7D82AB71" w14:textId="5CD42267" w:rsidR="005D3FC7" w:rsidRPr="00A07A3C" w:rsidRDefault="005D3FC7" w:rsidP="005D3FC7">
            <w:pPr>
              <w:pStyle w:val="CommentText"/>
              <w:rPr>
                <w:szCs w:val="18"/>
              </w:rPr>
            </w:pPr>
            <w:r>
              <w:t>Правило 4.19.2 было исключено для того, чтобы отразить применение новой политики управления служебной деятельностью в отношении всех сотрудников, включая</w:t>
            </w:r>
          </w:p>
          <w:p w14:paraId="18F818F8" w14:textId="2671D00F" w:rsidR="005D3FC7" w:rsidRPr="00A07A3C" w:rsidRDefault="005D3FC7" w:rsidP="005D3FC7">
            <w:pPr>
              <w:pStyle w:val="CommentText"/>
              <w:rPr>
                <w:szCs w:val="18"/>
              </w:rPr>
            </w:pPr>
          </w:p>
          <w:p w14:paraId="56FF99A3" w14:textId="00E2B2F2" w:rsidR="0014358A" w:rsidRPr="00A07A3C" w:rsidRDefault="005D3FC7" w:rsidP="005D3FC7">
            <w:pPr>
              <w:pStyle w:val="CommentText"/>
              <w:rPr>
                <w:b/>
                <w:bCs/>
                <w:szCs w:val="18"/>
              </w:rPr>
            </w:pPr>
            <w:r>
              <w:t>назначенных на работу по временному контракту.</w:t>
            </w:r>
          </w:p>
        </w:tc>
      </w:tr>
      <w:tr w:rsidR="00A859F9" w:rsidRPr="00A07A3C" w14:paraId="26CEB252" w14:textId="77777777" w:rsidTr="00E23BF3">
        <w:trPr>
          <w:trHeight w:val="20"/>
        </w:trPr>
        <w:tc>
          <w:tcPr>
            <w:tcW w:w="1730" w:type="dxa"/>
            <w:tcMar>
              <w:top w:w="57" w:type="dxa"/>
              <w:bottom w:w="57" w:type="dxa"/>
            </w:tcMar>
          </w:tcPr>
          <w:p w14:paraId="71456B98" w14:textId="4C66DD6E" w:rsidR="00A859F9" w:rsidRPr="00A07A3C" w:rsidRDefault="00A859F9" w:rsidP="00A859F9">
            <w:pPr>
              <w:spacing w:after="180"/>
              <w:ind w:right="34"/>
              <w:rPr>
                <w:b/>
                <w:sz w:val="18"/>
                <w:szCs w:val="18"/>
              </w:rPr>
            </w:pPr>
            <w:r>
              <w:rPr>
                <w:b/>
                <w:sz w:val="18"/>
              </w:rPr>
              <w:t>Правило 5.3.1</w:t>
            </w:r>
          </w:p>
          <w:p w14:paraId="24754E58" w14:textId="707B4F2D" w:rsidR="00A859F9" w:rsidRPr="00A07A3C" w:rsidRDefault="000F7033" w:rsidP="00A859F9">
            <w:pPr>
              <w:spacing w:after="180"/>
              <w:ind w:right="34"/>
              <w:rPr>
                <w:b/>
                <w:sz w:val="18"/>
                <w:szCs w:val="18"/>
              </w:rPr>
            </w:pPr>
            <w:r>
              <w:rPr>
                <w:sz w:val="18"/>
              </w:rPr>
              <w:t>Отпуск на родину</w:t>
            </w:r>
          </w:p>
        </w:tc>
        <w:tc>
          <w:tcPr>
            <w:tcW w:w="4678" w:type="dxa"/>
            <w:tcMar>
              <w:top w:w="57" w:type="dxa"/>
              <w:bottom w:w="57" w:type="dxa"/>
            </w:tcMar>
          </w:tcPr>
          <w:p w14:paraId="6F0C3654" w14:textId="77777777" w:rsidR="003F44C1" w:rsidRPr="00A07A3C" w:rsidRDefault="003F44C1" w:rsidP="003F44C1">
            <w:pPr>
              <w:autoSpaceDE w:val="0"/>
              <w:autoSpaceDN w:val="0"/>
              <w:adjustRightInd w:val="0"/>
              <w:rPr>
                <w:sz w:val="18"/>
                <w:szCs w:val="18"/>
              </w:rPr>
            </w:pPr>
            <w:r>
              <w:rPr>
                <w:sz w:val="18"/>
              </w:rPr>
              <w:t>(a)</w:t>
            </w:r>
            <w:r>
              <w:rPr>
                <w:sz w:val="18"/>
              </w:rPr>
              <w:tab/>
              <w:t>Сотрудник, удовлетворяющий требуемым условиям, имеет право на отпуск на родину, если Генеральный директор ожидает, что данный сотрудник будет оставаться на службе Международного бюро не менее шести месяцев со дня возвращения из такого отпуска.  В случае первого отпуска на родину ожидаемая продолжительность службы сотрудника должна составлять не менее 30 месяцев с даты назначения.</w:t>
            </w:r>
          </w:p>
          <w:p w14:paraId="428D231C" w14:textId="77777777" w:rsidR="003F44C1" w:rsidRPr="00A07A3C" w:rsidRDefault="003F44C1" w:rsidP="003F44C1">
            <w:pPr>
              <w:autoSpaceDE w:val="0"/>
              <w:autoSpaceDN w:val="0"/>
              <w:adjustRightInd w:val="0"/>
              <w:rPr>
                <w:sz w:val="18"/>
                <w:szCs w:val="18"/>
              </w:rPr>
            </w:pPr>
          </w:p>
          <w:p w14:paraId="3B88C6E8" w14:textId="77777777" w:rsidR="003F44C1" w:rsidRPr="00A07A3C" w:rsidRDefault="003F44C1" w:rsidP="003F44C1">
            <w:pPr>
              <w:autoSpaceDE w:val="0"/>
              <w:autoSpaceDN w:val="0"/>
              <w:adjustRightInd w:val="0"/>
              <w:rPr>
                <w:sz w:val="18"/>
                <w:szCs w:val="18"/>
              </w:rPr>
            </w:pPr>
            <w:r>
              <w:rPr>
                <w:sz w:val="18"/>
              </w:rPr>
              <w:t>(b)</w:t>
            </w:r>
            <w:r>
              <w:rPr>
                <w:sz w:val="18"/>
              </w:rPr>
              <w:tab/>
              <w:t>Если сотрудник приобретает право на отпуск на родину в соответствии с пунктом (а) выше при назначении на службу, зачет срока службы для получения отпуска на родину начинается с этой даты.  Если сотрудник приобретает право на отпуск на родину в результате повышения по службе после своего назначения, зачет срока службы для получения отпуска на родину начинается с даты вступления в силу такого повышения по службе.</w:t>
            </w:r>
          </w:p>
          <w:p w14:paraId="0943950A" w14:textId="77777777" w:rsidR="003F44C1" w:rsidRPr="00A07A3C" w:rsidRDefault="003F44C1" w:rsidP="003F44C1">
            <w:pPr>
              <w:autoSpaceDE w:val="0"/>
              <w:autoSpaceDN w:val="0"/>
              <w:adjustRightInd w:val="0"/>
              <w:rPr>
                <w:sz w:val="18"/>
                <w:szCs w:val="18"/>
              </w:rPr>
            </w:pPr>
          </w:p>
          <w:p w14:paraId="300DA36C" w14:textId="48804EFF" w:rsidR="003F44C1" w:rsidRPr="00A07A3C" w:rsidRDefault="00C412EC" w:rsidP="003F44C1">
            <w:pPr>
              <w:autoSpaceDE w:val="0"/>
              <w:autoSpaceDN w:val="0"/>
              <w:adjustRightInd w:val="0"/>
              <w:rPr>
                <w:sz w:val="18"/>
                <w:szCs w:val="18"/>
              </w:rPr>
            </w:pPr>
            <w:r>
              <w:rPr>
                <w:sz w:val="18"/>
              </w:rPr>
              <w:t>[…]</w:t>
            </w:r>
          </w:p>
          <w:p w14:paraId="16432E5B" w14:textId="77777777" w:rsidR="003F44C1" w:rsidRPr="00A07A3C" w:rsidRDefault="003F44C1" w:rsidP="003F44C1">
            <w:pPr>
              <w:autoSpaceDE w:val="0"/>
              <w:autoSpaceDN w:val="0"/>
              <w:adjustRightInd w:val="0"/>
              <w:rPr>
                <w:sz w:val="18"/>
                <w:szCs w:val="18"/>
              </w:rPr>
            </w:pPr>
          </w:p>
          <w:p w14:paraId="2A561929" w14:textId="77777777" w:rsidR="003F44C1" w:rsidRPr="00A07A3C" w:rsidRDefault="003F44C1" w:rsidP="003F44C1">
            <w:pPr>
              <w:autoSpaceDE w:val="0"/>
              <w:autoSpaceDN w:val="0"/>
              <w:adjustRightInd w:val="0"/>
              <w:rPr>
                <w:sz w:val="18"/>
                <w:szCs w:val="18"/>
              </w:rPr>
            </w:pPr>
            <w:r>
              <w:rPr>
                <w:sz w:val="18"/>
              </w:rPr>
              <w:t>(e)</w:t>
            </w:r>
            <w:r>
              <w:rPr>
                <w:sz w:val="18"/>
              </w:rPr>
              <w:tab/>
              <w:t>В исключительных случаях сотруднику может быть разрешена поездка в отпуск на родину в страну, которая не является страной признанного места нахождения дома сотрудника, если Генеральный директор определит, что это необходимо в силу семейных обстоятельств или причин, не зависящих от сотрудника, а также при условии, что это не приведет к дополнительным расходам для Международного бюро.</w:t>
            </w:r>
          </w:p>
          <w:p w14:paraId="44100FA6" w14:textId="77777777" w:rsidR="003F44C1" w:rsidRPr="00A07A3C" w:rsidRDefault="003F44C1" w:rsidP="003F44C1">
            <w:pPr>
              <w:autoSpaceDE w:val="0"/>
              <w:autoSpaceDN w:val="0"/>
              <w:adjustRightInd w:val="0"/>
              <w:rPr>
                <w:sz w:val="18"/>
                <w:szCs w:val="18"/>
              </w:rPr>
            </w:pPr>
          </w:p>
          <w:p w14:paraId="37353C05" w14:textId="77777777" w:rsidR="003F44C1" w:rsidRPr="00A07A3C" w:rsidRDefault="003F44C1" w:rsidP="003F44C1">
            <w:pPr>
              <w:autoSpaceDE w:val="0"/>
              <w:autoSpaceDN w:val="0"/>
              <w:adjustRightInd w:val="0"/>
              <w:rPr>
                <w:sz w:val="18"/>
                <w:szCs w:val="18"/>
              </w:rPr>
            </w:pPr>
            <w:r>
              <w:rPr>
                <w:sz w:val="18"/>
              </w:rPr>
              <w:t>(f)</w:t>
            </w:r>
            <w:r>
              <w:rPr>
                <w:sz w:val="18"/>
              </w:rPr>
              <w:tab/>
              <w:t>Первый отпуск на родину сотрудника, имеющего право на такой отпуск, приходится на второй календарный год после года, в котором состоялось назначение сотрудника или сотрудник приобрел право на такой отпуск.</w:t>
            </w:r>
          </w:p>
          <w:p w14:paraId="104C4C68" w14:textId="77777777" w:rsidR="003F44C1" w:rsidRPr="00A07A3C" w:rsidRDefault="003F44C1" w:rsidP="003F44C1">
            <w:pPr>
              <w:autoSpaceDE w:val="0"/>
              <w:autoSpaceDN w:val="0"/>
              <w:adjustRightInd w:val="0"/>
              <w:rPr>
                <w:sz w:val="18"/>
                <w:szCs w:val="18"/>
              </w:rPr>
            </w:pPr>
            <w:r>
              <w:rPr>
                <w:sz w:val="18"/>
              </w:rPr>
              <w:lastRenderedPageBreak/>
              <w:t>(g)</w:t>
            </w:r>
            <w:r>
              <w:rPr>
                <w:sz w:val="18"/>
              </w:rPr>
              <w:tab/>
              <w:t>С учетом служебной необходимости отпуск на родину может быть использован в любое время в течение календарного года, в который положен отпуск на родину.</w:t>
            </w:r>
          </w:p>
          <w:p w14:paraId="5A1BFB49" w14:textId="77777777" w:rsidR="003F44C1" w:rsidRPr="00A07A3C" w:rsidRDefault="003F44C1" w:rsidP="003F44C1">
            <w:pPr>
              <w:autoSpaceDE w:val="0"/>
              <w:autoSpaceDN w:val="0"/>
              <w:adjustRightInd w:val="0"/>
              <w:rPr>
                <w:sz w:val="18"/>
                <w:szCs w:val="18"/>
              </w:rPr>
            </w:pPr>
          </w:p>
          <w:p w14:paraId="7E8400A0" w14:textId="77777777" w:rsidR="003F44C1" w:rsidRPr="00A07A3C" w:rsidRDefault="003F44C1" w:rsidP="003F44C1">
            <w:pPr>
              <w:autoSpaceDE w:val="0"/>
              <w:autoSpaceDN w:val="0"/>
              <w:adjustRightInd w:val="0"/>
              <w:rPr>
                <w:sz w:val="18"/>
                <w:szCs w:val="18"/>
              </w:rPr>
            </w:pPr>
            <w:r>
              <w:rPr>
                <w:sz w:val="18"/>
              </w:rPr>
              <w:t>(h)</w:t>
            </w:r>
            <w:r>
              <w:rPr>
                <w:sz w:val="18"/>
              </w:rPr>
              <w:tab/>
              <w:t>В исключительных случаях может быть предоставлен отпуск на родину авансом при условии, что сотрудником было отработано не менее 12 месяцев, зачитываемых для этих целей, или сотрудником было отработано не менее 12 месяцев, зачитываемых для этих целей, с даты возвращения из последнего отпуска на родину.  В случае предоставления отпуска на родину авансом год, в течение которого полагается следующий отпуск на родину, не меняется.</w:t>
            </w:r>
          </w:p>
          <w:p w14:paraId="2918E38D" w14:textId="77777777" w:rsidR="003F44C1" w:rsidRPr="00A07A3C" w:rsidRDefault="003F44C1" w:rsidP="003F44C1">
            <w:pPr>
              <w:autoSpaceDE w:val="0"/>
              <w:autoSpaceDN w:val="0"/>
              <w:adjustRightInd w:val="0"/>
              <w:rPr>
                <w:sz w:val="18"/>
                <w:szCs w:val="18"/>
              </w:rPr>
            </w:pPr>
          </w:p>
          <w:p w14:paraId="3ADE6194" w14:textId="77777777" w:rsidR="003F44C1" w:rsidRPr="00A07A3C" w:rsidRDefault="003F44C1" w:rsidP="003F44C1">
            <w:pPr>
              <w:autoSpaceDE w:val="0"/>
              <w:autoSpaceDN w:val="0"/>
              <w:adjustRightInd w:val="0"/>
              <w:rPr>
                <w:sz w:val="18"/>
                <w:szCs w:val="18"/>
              </w:rPr>
            </w:pPr>
            <w:r>
              <w:rPr>
                <w:sz w:val="18"/>
              </w:rPr>
              <w:t>(i)</w:t>
            </w:r>
            <w:r>
              <w:rPr>
                <w:sz w:val="18"/>
              </w:rPr>
              <w:tab/>
              <w:t>Если сотрудник откладывает поездку в отпуск на родину по истечении календарного года, в который положен отпуск на родину, такой отложенный отпуск может быть взят без изменения сроков следующего и последующих за ним отпусков на родину при условии, что со времени возвращения сотрудника из отсроченного отпуска на родину до даты следующего отпуска на родину срок зачитываемой для этих целей службы составляет не менее 12 месяцев.  Однако если Генеральный директор или уполномоченный представитель Генерального директора принимает решение, что в силу исключительных обстоятельств, связанных со служебной необходимостью, сотрудник должен отложить отпуск на родину по истечении календарного года, в который положен отпуск на родину, такой отложенный отпуск может быть взят без изменения сроков следующего и последующих за ним отпусков на родину при условии, что со времени возвращения сотрудника из отсроченного отпуска на родину до даты следующего отпуска на родину срок зачитываемой для этих целей службы составляет не менее шести месяцев.</w:t>
            </w:r>
          </w:p>
          <w:p w14:paraId="00523DF1" w14:textId="77777777" w:rsidR="003F44C1" w:rsidRPr="00A07A3C" w:rsidRDefault="003F44C1" w:rsidP="003F44C1">
            <w:pPr>
              <w:autoSpaceDE w:val="0"/>
              <w:autoSpaceDN w:val="0"/>
              <w:adjustRightInd w:val="0"/>
              <w:rPr>
                <w:sz w:val="18"/>
                <w:szCs w:val="18"/>
              </w:rPr>
            </w:pPr>
          </w:p>
          <w:p w14:paraId="6E1EEB7D" w14:textId="77777777" w:rsidR="003F44C1" w:rsidRPr="00A07A3C" w:rsidRDefault="003F44C1" w:rsidP="003F44C1">
            <w:pPr>
              <w:autoSpaceDE w:val="0"/>
              <w:autoSpaceDN w:val="0"/>
              <w:adjustRightInd w:val="0"/>
              <w:rPr>
                <w:sz w:val="18"/>
                <w:szCs w:val="18"/>
              </w:rPr>
            </w:pPr>
            <w:r>
              <w:rPr>
                <w:sz w:val="18"/>
              </w:rPr>
              <w:lastRenderedPageBreak/>
              <w:t>(j)</w:t>
            </w:r>
            <w:r>
              <w:rPr>
                <w:sz w:val="18"/>
              </w:rPr>
              <w:tab/>
              <w:t>Сотрудникам может быть предписано совместить отпуск на родину с поездкой в служебную командировку, но при этом должным образом учитываются личные интересы сотрудников и членов их семей.</w:t>
            </w:r>
          </w:p>
          <w:p w14:paraId="333D094E" w14:textId="77777777" w:rsidR="003F44C1" w:rsidRPr="00A07A3C" w:rsidRDefault="003F44C1" w:rsidP="003F44C1">
            <w:pPr>
              <w:autoSpaceDE w:val="0"/>
              <w:autoSpaceDN w:val="0"/>
              <w:adjustRightInd w:val="0"/>
              <w:rPr>
                <w:sz w:val="18"/>
                <w:szCs w:val="18"/>
              </w:rPr>
            </w:pPr>
          </w:p>
          <w:p w14:paraId="479AD6F8" w14:textId="77777777" w:rsidR="003F44C1" w:rsidRPr="00A07A3C" w:rsidRDefault="003F44C1" w:rsidP="003F44C1">
            <w:pPr>
              <w:autoSpaceDE w:val="0"/>
              <w:autoSpaceDN w:val="0"/>
              <w:adjustRightInd w:val="0"/>
              <w:rPr>
                <w:sz w:val="18"/>
                <w:szCs w:val="18"/>
              </w:rPr>
            </w:pPr>
            <w:r>
              <w:rPr>
                <w:sz w:val="18"/>
              </w:rPr>
              <w:t>(k)</w:t>
            </w:r>
            <w:r>
              <w:rPr>
                <w:sz w:val="18"/>
              </w:rPr>
              <w:tab/>
              <w:t>С учетом положений главы VII сотрудники, получившие разрешение на поездку в отпуск на родину, имеют право получить время на проезд, а также право на оплату путевых расходов в оба конца для себя и своих соответствующих членов семьи между официальным местом службы и признанным местом нахождения дома сотрудника или любым другим местом в той же стране при условии, что это не ведет к дополнительным расходам для Международного бюро.  Если сотрудник, пожелавший получить оплату в виде паушальной суммы, меняет место проведения отпуска на родину и выбирает другое место в той же стране без дополнительных расходов для Международного бюро, расчет паушальной суммы производится на основе такого другого места, а не признанного места нахождения дома сотрудника.</w:t>
            </w:r>
          </w:p>
          <w:p w14:paraId="1A35B592" w14:textId="77777777" w:rsidR="003F44C1" w:rsidRPr="00A07A3C" w:rsidRDefault="003F44C1" w:rsidP="003F44C1">
            <w:pPr>
              <w:autoSpaceDE w:val="0"/>
              <w:autoSpaceDN w:val="0"/>
              <w:adjustRightInd w:val="0"/>
              <w:rPr>
                <w:sz w:val="18"/>
                <w:szCs w:val="18"/>
              </w:rPr>
            </w:pPr>
          </w:p>
          <w:p w14:paraId="198374D6" w14:textId="77777777" w:rsidR="003F44C1" w:rsidRPr="00A07A3C" w:rsidRDefault="003F44C1" w:rsidP="003F44C1">
            <w:pPr>
              <w:autoSpaceDE w:val="0"/>
              <w:autoSpaceDN w:val="0"/>
              <w:adjustRightInd w:val="0"/>
              <w:rPr>
                <w:sz w:val="18"/>
                <w:szCs w:val="18"/>
              </w:rPr>
            </w:pPr>
            <w:r>
              <w:rPr>
                <w:sz w:val="18"/>
              </w:rPr>
              <w:t>(l)</w:t>
            </w:r>
            <w:r>
              <w:rPr>
                <w:sz w:val="18"/>
              </w:rPr>
              <w:tab/>
              <w:t>Имеющие такое право члены семьи выезжают в отпуск на родину и возвращаются из него вместе с сотрудником;  однако из этого положения возможны исключения, если в силу служебной необходимости или других особых обстоятельств совместный проезд сотрудника и имеющих такое право членов семьи невозможен.</w:t>
            </w:r>
          </w:p>
          <w:p w14:paraId="63260491" w14:textId="77777777" w:rsidR="003F44C1" w:rsidRPr="00A07A3C" w:rsidRDefault="003F44C1" w:rsidP="003F44C1">
            <w:pPr>
              <w:autoSpaceDE w:val="0"/>
              <w:autoSpaceDN w:val="0"/>
              <w:adjustRightInd w:val="0"/>
              <w:rPr>
                <w:sz w:val="18"/>
                <w:szCs w:val="18"/>
              </w:rPr>
            </w:pPr>
          </w:p>
          <w:p w14:paraId="448A0BD0" w14:textId="77777777" w:rsidR="003F44C1" w:rsidRPr="00A07A3C" w:rsidRDefault="003F44C1" w:rsidP="003F44C1">
            <w:pPr>
              <w:autoSpaceDE w:val="0"/>
              <w:autoSpaceDN w:val="0"/>
              <w:adjustRightInd w:val="0"/>
              <w:rPr>
                <w:sz w:val="18"/>
                <w:szCs w:val="18"/>
              </w:rPr>
            </w:pPr>
            <w:r>
              <w:rPr>
                <w:sz w:val="18"/>
              </w:rPr>
              <w:t>(m)</w:t>
            </w:r>
            <w:r>
              <w:rPr>
                <w:sz w:val="18"/>
              </w:rPr>
              <w:tab/>
              <w:t xml:space="preserve">Если сотрудники, имеющие право на отпуск на родину, состоят в браке и работают в одной из организаций, применяющих общую систему окладов и надбавок Организации Объединенных Наций, каждый из них может по своему выбору либо воспользоваться собственным правом на отпуск на родину, либо сопровождать супруга.  Сотруднику, сопровождающему супруга/супругу, предоставляется время на проезд, которое не превышает время, которое было бы предоставлено </w:t>
            </w:r>
            <w:r>
              <w:rPr>
                <w:sz w:val="18"/>
              </w:rPr>
              <w:lastRenderedPageBreak/>
              <w:t>сотруднику в случае решения использовать собственное право поездки в отпуск на родину.  Дети-иждивенцы, оба родителя которых являются сотрудниками, имеющими право на отпуск на родину, могут сопровождать любого из родителей при условии, что такие поездки совершаются не чаще одного раза в два года.</w:t>
            </w:r>
          </w:p>
          <w:p w14:paraId="7EF3FBEE" w14:textId="77777777" w:rsidR="003F44C1" w:rsidRPr="00A07A3C" w:rsidRDefault="003F44C1" w:rsidP="003F44C1">
            <w:pPr>
              <w:autoSpaceDE w:val="0"/>
              <w:autoSpaceDN w:val="0"/>
              <w:adjustRightInd w:val="0"/>
              <w:rPr>
                <w:sz w:val="18"/>
                <w:szCs w:val="18"/>
              </w:rPr>
            </w:pPr>
          </w:p>
          <w:p w14:paraId="7114E3B3" w14:textId="77777777" w:rsidR="003F44C1" w:rsidRPr="00A07A3C" w:rsidRDefault="003F44C1" w:rsidP="003F44C1">
            <w:pPr>
              <w:autoSpaceDE w:val="0"/>
              <w:autoSpaceDN w:val="0"/>
              <w:adjustRightInd w:val="0"/>
              <w:rPr>
                <w:sz w:val="18"/>
                <w:szCs w:val="18"/>
              </w:rPr>
            </w:pPr>
            <w:r>
              <w:rPr>
                <w:sz w:val="18"/>
              </w:rPr>
              <w:t>(n)</w:t>
            </w:r>
            <w:r>
              <w:rPr>
                <w:sz w:val="18"/>
              </w:rPr>
              <w:tab/>
              <w:t>Сотрудник, направляющийся в отпуск на родину, обычно должен провести разумную часть такого отпуска в стране, признанной родиной сотрудника.  Генеральный директор вправе потребовать от сотрудника предоставить после возвращения из отпуска на родину подтверждение того, что данное требование было полностью выполнено.</w:t>
            </w:r>
          </w:p>
          <w:p w14:paraId="49704F2D" w14:textId="77777777" w:rsidR="003F44C1" w:rsidRPr="00A07A3C" w:rsidRDefault="003F44C1" w:rsidP="003F44C1">
            <w:pPr>
              <w:autoSpaceDE w:val="0"/>
              <w:autoSpaceDN w:val="0"/>
              <w:adjustRightInd w:val="0"/>
              <w:rPr>
                <w:sz w:val="18"/>
                <w:szCs w:val="18"/>
              </w:rPr>
            </w:pPr>
          </w:p>
          <w:p w14:paraId="2AB1479E" w14:textId="749A42A4" w:rsidR="00A859F9" w:rsidRPr="00A07A3C" w:rsidRDefault="003F44C1" w:rsidP="003F44C1">
            <w:pPr>
              <w:autoSpaceDE w:val="0"/>
              <w:autoSpaceDN w:val="0"/>
              <w:adjustRightInd w:val="0"/>
              <w:rPr>
                <w:sz w:val="18"/>
                <w:szCs w:val="18"/>
              </w:rPr>
            </w:pPr>
            <w:r>
              <w:rPr>
                <w:sz w:val="18"/>
              </w:rPr>
              <w:t>(o)</w:t>
            </w:r>
            <w:r>
              <w:rPr>
                <w:sz w:val="18"/>
              </w:rPr>
              <w:tab/>
              <w:t>Настоящее правило не распространяется на временных сотрудников.</w:t>
            </w:r>
          </w:p>
        </w:tc>
        <w:tc>
          <w:tcPr>
            <w:tcW w:w="4678" w:type="dxa"/>
            <w:tcMar>
              <w:top w:w="57" w:type="dxa"/>
              <w:bottom w:w="57" w:type="dxa"/>
            </w:tcMar>
          </w:tcPr>
          <w:p w14:paraId="77E7D33A" w14:textId="77777777" w:rsidR="007D49A0" w:rsidRPr="00A07A3C" w:rsidRDefault="007D49A0" w:rsidP="001F40AA">
            <w:pPr>
              <w:pStyle w:val="Default"/>
              <w:rPr>
                <w:rFonts w:eastAsia="Times New Roman"/>
                <w:sz w:val="18"/>
                <w:szCs w:val="18"/>
              </w:rPr>
            </w:pPr>
            <w:r>
              <w:rPr>
                <w:sz w:val="18"/>
              </w:rPr>
              <w:lastRenderedPageBreak/>
              <w:t>(a)</w:t>
            </w:r>
            <w:r>
              <w:rPr>
                <w:sz w:val="18"/>
              </w:rPr>
              <w:tab/>
            </w:r>
            <w:r>
              <w:rPr>
                <w:b/>
                <w:sz w:val="18"/>
                <w:u w:val="single"/>
              </w:rPr>
              <w:t>Право</w:t>
            </w:r>
            <w:r>
              <w:rPr>
                <w:strike/>
                <w:sz w:val="18"/>
              </w:rPr>
              <w:t>Сотрудник, удовлетворяющий требуемым условиям, имеет право</w:t>
            </w:r>
            <w:r>
              <w:rPr>
                <w:sz w:val="18"/>
              </w:rPr>
              <w:t xml:space="preserve"> на отпуск на родину</w:t>
            </w:r>
            <w:r>
              <w:rPr>
                <w:b/>
                <w:sz w:val="18"/>
                <w:u w:val="single"/>
              </w:rPr>
              <w:t xml:space="preserve"> имеют сотрудники, которые отвечают необходимым условиям</w:t>
            </w:r>
            <w:r>
              <w:rPr>
                <w:sz w:val="18"/>
              </w:rPr>
              <w:t xml:space="preserve">, если </w:t>
            </w:r>
            <w:r>
              <w:rPr>
                <w:strike/>
                <w:sz w:val="18"/>
              </w:rPr>
              <w:t>Генеральный директор ожидает, что данный сотрудник будет оставаться на службе Международного бюро</w:t>
            </w:r>
            <w:r>
              <w:rPr>
                <w:b/>
                <w:sz w:val="18"/>
                <w:u w:val="single"/>
              </w:rPr>
              <w:t>есть основания ожидать, что они проработают</w:t>
            </w:r>
            <w:r>
              <w:rPr>
                <w:sz w:val="18"/>
              </w:rPr>
              <w:t xml:space="preserve"> не менее шести месяцев </w:t>
            </w:r>
            <w:r>
              <w:rPr>
                <w:b/>
                <w:sz w:val="18"/>
                <w:u w:val="single"/>
              </w:rPr>
              <w:t>после</w:t>
            </w:r>
            <w:r>
              <w:rPr>
                <w:strike/>
                <w:sz w:val="18"/>
              </w:rPr>
              <w:t>со дня</w:t>
            </w:r>
            <w:r>
              <w:rPr>
                <w:sz w:val="18"/>
              </w:rPr>
              <w:t xml:space="preserve"> возвращения из такого отпуска</w:t>
            </w:r>
            <w:r>
              <w:rPr>
                <w:strike/>
                <w:sz w:val="18"/>
              </w:rPr>
              <w:t>.</w:t>
            </w:r>
            <w:r>
              <w:rPr>
                <w:b/>
                <w:sz w:val="18"/>
                <w:u w:val="single"/>
              </w:rPr>
              <w:t>, а</w:t>
            </w:r>
            <w:r>
              <w:rPr>
                <w:strike/>
                <w:sz w:val="18"/>
              </w:rPr>
              <w:t xml:space="preserve">  </w:t>
            </w:r>
            <w:r>
              <w:rPr>
                <w:b/>
                <w:sz w:val="18"/>
                <w:u w:val="single"/>
              </w:rPr>
              <w:t>в</w:t>
            </w:r>
            <w:r>
              <w:rPr>
                <w:sz w:val="18"/>
              </w:rPr>
              <w:t xml:space="preserve"> </w:t>
            </w:r>
            <w:r>
              <w:rPr>
                <w:strike/>
                <w:sz w:val="18"/>
              </w:rPr>
              <w:t xml:space="preserve">В </w:t>
            </w:r>
            <w:r>
              <w:rPr>
                <w:sz w:val="18"/>
              </w:rPr>
              <w:t xml:space="preserve">случае первого отпуска на родину </w:t>
            </w:r>
            <w:r>
              <w:rPr>
                <w:strike/>
                <w:sz w:val="18"/>
              </w:rPr>
              <w:t>ожидаемая продолжительность службы сотрудника должна составлять не менее 30 месяцев с даты назначения</w:t>
            </w:r>
            <w:r>
              <w:rPr>
                <w:b/>
                <w:sz w:val="18"/>
                <w:u w:val="single"/>
              </w:rPr>
              <w:t>— не менее шести месяцев после даты, когда исполняется 24 месяца зачитываемой для этой цели службы сотрудника.</w:t>
            </w:r>
          </w:p>
          <w:p w14:paraId="139F579A" w14:textId="77777777" w:rsidR="007D49A0" w:rsidRPr="00A07A3C" w:rsidRDefault="007D49A0" w:rsidP="001F40AA">
            <w:pPr>
              <w:pStyle w:val="Default"/>
              <w:rPr>
                <w:rFonts w:eastAsia="Times New Roman"/>
                <w:sz w:val="18"/>
                <w:szCs w:val="18"/>
                <w:lang w:eastAsia="fr-CH"/>
              </w:rPr>
            </w:pPr>
          </w:p>
          <w:p w14:paraId="62F0686A" w14:textId="77777777" w:rsidR="007D49A0" w:rsidRPr="00A07A3C" w:rsidRDefault="007D49A0" w:rsidP="001F40AA">
            <w:pPr>
              <w:pStyle w:val="Default"/>
              <w:rPr>
                <w:rFonts w:eastAsia="Times New Roman"/>
                <w:sz w:val="18"/>
                <w:szCs w:val="18"/>
              </w:rPr>
            </w:pPr>
            <w:r>
              <w:rPr>
                <w:sz w:val="18"/>
              </w:rPr>
              <w:t>(b)</w:t>
            </w:r>
            <w:r>
              <w:rPr>
                <w:sz w:val="18"/>
              </w:rPr>
              <w:tab/>
            </w:r>
            <w:r>
              <w:rPr>
                <w:b/>
                <w:sz w:val="18"/>
                <w:u w:val="single"/>
              </w:rPr>
              <w:t>Сотрудникам, приобретающим</w:t>
            </w:r>
            <w:r>
              <w:rPr>
                <w:strike/>
                <w:sz w:val="18"/>
              </w:rPr>
              <w:t>Если сотрудник приобретает</w:t>
            </w:r>
            <w:r>
              <w:rPr>
                <w:sz w:val="18"/>
              </w:rPr>
              <w:t xml:space="preserve"> право на отпуск на родину</w:t>
            </w:r>
            <w:r>
              <w:rPr>
                <w:strike/>
                <w:sz w:val="18"/>
              </w:rPr>
              <w:t xml:space="preserve"> в соответствии с пунктом (а) выше</w:t>
            </w:r>
            <w:r>
              <w:rPr>
                <w:sz w:val="18"/>
              </w:rPr>
              <w:t xml:space="preserve"> при назначении</w:t>
            </w:r>
            <w:r>
              <w:rPr>
                <w:strike/>
                <w:sz w:val="18"/>
              </w:rPr>
              <w:t xml:space="preserve"> на службу</w:t>
            </w:r>
            <w:r>
              <w:rPr>
                <w:sz w:val="18"/>
              </w:rPr>
              <w:t xml:space="preserve">, зачет </w:t>
            </w:r>
            <w:r>
              <w:rPr>
                <w:strike/>
                <w:sz w:val="18"/>
              </w:rPr>
              <w:t>срока</w:t>
            </w:r>
            <w:r>
              <w:rPr>
                <w:sz w:val="18"/>
              </w:rPr>
              <w:t xml:space="preserve"> службы для </w:t>
            </w:r>
            <w:r>
              <w:rPr>
                <w:b/>
                <w:sz w:val="18"/>
                <w:u w:val="single"/>
              </w:rPr>
              <w:t>определения</w:t>
            </w:r>
            <w:r>
              <w:rPr>
                <w:strike/>
                <w:sz w:val="18"/>
              </w:rPr>
              <w:t>получения</w:t>
            </w:r>
            <w:r>
              <w:rPr>
                <w:sz w:val="18"/>
              </w:rPr>
              <w:t xml:space="preserve"> отпуска на родину начинается с этой даты.  </w:t>
            </w:r>
            <w:r>
              <w:rPr>
                <w:b/>
                <w:sz w:val="18"/>
                <w:u w:val="single"/>
              </w:rPr>
              <w:t>Сотрудникам, приобретающим</w:t>
            </w:r>
            <w:r>
              <w:rPr>
                <w:strike/>
                <w:sz w:val="18"/>
              </w:rPr>
              <w:t>Если сотрудник приобретает</w:t>
            </w:r>
            <w:r>
              <w:rPr>
                <w:sz w:val="18"/>
              </w:rPr>
              <w:t xml:space="preserve"> право на отпуск на родину </w:t>
            </w:r>
            <w:r>
              <w:rPr>
                <w:strike/>
                <w:sz w:val="18"/>
              </w:rPr>
              <w:t>в результате повышения по службе</w:t>
            </w:r>
            <w:r>
              <w:rPr>
                <w:sz w:val="18"/>
              </w:rPr>
              <w:t xml:space="preserve"> после </w:t>
            </w:r>
            <w:r>
              <w:rPr>
                <w:strike/>
                <w:sz w:val="18"/>
              </w:rPr>
              <w:t>своего</w:t>
            </w:r>
            <w:r>
              <w:rPr>
                <w:sz w:val="18"/>
              </w:rPr>
              <w:t xml:space="preserve"> назначения, </w:t>
            </w:r>
            <w:r>
              <w:rPr>
                <w:b/>
                <w:sz w:val="18"/>
                <w:u w:val="single"/>
              </w:rPr>
              <w:t>такой</w:t>
            </w:r>
            <w:r>
              <w:rPr>
                <w:sz w:val="18"/>
              </w:rPr>
              <w:t xml:space="preserve"> зачет </w:t>
            </w:r>
            <w:r>
              <w:rPr>
                <w:strike/>
                <w:sz w:val="18"/>
              </w:rPr>
              <w:t>срока</w:t>
            </w:r>
            <w:r>
              <w:rPr>
                <w:sz w:val="18"/>
              </w:rPr>
              <w:t xml:space="preserve"> службы </w:t>
            </w:r>
            <w:r>
              <w:rPr>
                <w:strike/>
                <w:sz w:val="18"/>
              </w:rPr>
              <w:t>для получения отпуска на родину</w:t>
            </w:r>
            <w:r>
              <w:rPr>
                <w:sz w:val="18"/>
              </w:rPr>
              <w:t xml:space="preserve"> начинается с даты </w:t>
            </w:r>
            <w:r>
              <w:rPr>
                <w:strike/>
                <w:sz w:val="18"/>
              </w:rPr>
              <w:t>вступления в силу такого повышения по службе</w:t>
            </w:r>
            <w:r>
              <w:rPr>
                <w:b/>
                <w:sz w:val="18"/>
                <w:u w:val="single"/>
              </w:rPr>
              <w:t>приобретения этого права</w:t>
            </w:r>
            <w:r>
              <w:rPr>
                <w:sz w:val="18"/>
              </w:rPr>
              <w:t>.</w:t>
            </w:r>
          </w:p>
          <w:p w14:paraId="3BE29090" w14:textId="77777777" w:rsidR="007D49A0" w:rsidRPr="00A07A3C" w:rsidRDefault="007D49A0" w:rsidP="001F40AA">
            <w:pPr>
              <w:pStyle w:val="Default"/>
              <w:rPr>
                <w:rFonts w:eastAsia="Times New Roman"/>
                <w:sz w:val="18"/>
                <w:szCs w:val="18"/>
                <w:lang w:eastAsia="fr-CH"/>
              </w:rPr>
            </w:pPr>
          </w:p>
          <w:p w14:paraId="7DD0A6EC" w14:textId="77777777" w:rsidR="007D49A0" w:rsidRPr="00A07A3C" w:rsidRDefault="007D49A0" w:rsidP="001F40AA">
            <w:pPr>
              <w:pStyle w:val="Default"/>
              <w:rPr>
                <w:rFonts w:eastAsia="Times New Roman"/>
                <w:sz w:val="18"/>
                <w:szCs w:val="18"/>
              </w:rPr>
            </w:pPr>
            <w:r>
              <w:rPr>
                <w:sz w:val="18"/>
              </w:rPr>
              <w:t>[…]</w:t>
            </w:r>
          </w:p>
          <w:p w14:paraId="48A097EE" w14:textId="77777777" w:rsidR="007D49A0" w:rsidRPr="00A07A3C" w:rsidRDefault="007D49A0" w:rsidP="001F40AA">
            <w:pPr>
              <w:pStyle w:val="Default"/>
              <w:rPr>
                <w:rFonts w:eastAsia="Times New Roman"/>
                <w:sz w:val="18"/>
                <w:szCs w:val="18"/>
                <w:lang w:eastAsia="fr-CH"/>
              </w:rPr>
            </w:pPr>
          </w:p>
          <w:p w14:paraId="53F16A63" w14:textId="77777777" w:rsidR="007D49A0" w:rsidRPr="00A07A3C" w:rsidRDefault="007D49A0" w:rsidP="001F40AA">
            <w:pPr>
              <w:pStyle w:val="Default"/>
              <w:rPr>
                <w:rFonts w:eastAsia="Times New Roman"/>
                <w:sz w:val="18"/>
                <w:szCs w:val="18"/>
              </w:rPr>
            </w:pPr>
            <w:r>
              <w:rPr>
                <w:sz w:val="18"/>
              </w:rPr>
              <w:t>(e)</w:t>
            </w:r>
            <w:r>
              <w:rPr>
                <w:sz w:val="18"/>
              </w:rPr>
              <w:tab/>
              <w:t xml:space="preserve">В исключительных случаях сотруднику может быть разрешена поездка в отпуск на родину в страну, которая не является страной признанного места нахождения дома сотрудника, если </w:t>
            </w:r>
            <w:r>
              <w:rPr>
                <w:b/>
                <w:sz w:val="18"/>
                <w:u w:val="single"/>
              </w:rPr>
              <w:t>будет определено</w:t>
            </w:r>
            <w:r>
              <w:rPr>
                <w:strike/>
                <w:sz w:val="18"/>
              </w:rPr>
              <w:t>Генеральный директор определит</w:t>
            </w:r>
            <w:r>
              <w:rPr>
                <w:sz w:val="18"/>
              </w:rPr>
              <w:t xml:space="preserve">, что это необходимо в силу семейных обстоятельств или </w:t>
            </w:r>
            <w:r>
              <w:rPr>
                <w:sz w:val="18"/>
              </w:rPr>
              <w:lastRenderedPageBreak/>
              <w:t xml:space="preserve">причин, не зависящих от сотрудника, а также при условии, что это не приведет к дополнительным расходам для </w:t>
            </w:r>
            <w:r>
              <w:rPr>
                <w:b/>
                <w:sz w:val="18"/>
                <w:u w:val="single"/>
              </w:rPr>
              <w:t>Организации</w:t>
            </w:r>
            <w:r>
              <w:rPr>
                <w:strike/>
                <w:sz w:val="18"/>
              </w:rPr>
              <w:t>Международного бюро</w:t>
            </w:r>
            <w:r>
              <w:rPr>
                <w:sz w:val="18"/>
              </w:rPr>
              <w:t>.</w:t>
            </w:r>
          </w:p>
          <w:p w14:paraId="6F8B4B80" w14:textId="77777777" w:rsidR="007D49A0" w:rsidRPr="00A07A3C" w:rsidRDefault="007D49A0" w:rsidP="001F40AA">
            <w:pPr>
              <w:pStyle w:val="Default"/>
              <w:rPr>
                <w:rFonts w:eastAsia="Times New Roman"/>
                <w:sz w:val="18"/>
                <w:szCs w:val="18"/>
                <w:lang w:eastAsia="fr-CH"/>
              </w:rPr>
            </w:pPr>
          </w:p>
          <w:p w14:paraId="4DDC7126" w14:textId="77777777" w:rsidR="007D49A0" w:rsidRPr="00A07A3C" w:rsidRDefault="007D49A0" w:rsidP="001F40AA">
            <w:pPr>
              <w:pStyle w:val="Default"/>
              <w:rPr>
                <w:rFonts w:eastAsia="Times New Roman"/>
                <w:strike/>
                <w:sz w:val="18"/>
                <w:szCs w:val="18"/>
              </w:rPr>
            </w:pPr>
            <w:r>
              <w:rPr>
                <w:strike/>
                <w:sz w:val="18"/>
              </w:rPr>
              <w:t>(f)</w:t>
            </w:r>
            <w:r>
              <w:rPr>
                <w:strike/>
                <w:sz w:val="18"/>
              </w:rPr>
              <w:tab/>
              <w:t>Первый отпуск на родину сотрудника, имеющего право на такой отпуск, приходится на второй календарный год после года, в котором состоялось назначение сотрудника или сотрудник приобрел право на такой отпуск.</w:t>
            </w:r>
          </w:p>
          <w:p w14:paraId="1CED9E31" w14:textId="77777777" w:rsidR="007D49A0" w:rsidRPr="00A07A3C" w:rsidRDefault="007D49A0" w:rsidP="001F40AA">
            <w:pPr>
              <w:pStyle w:val="Default"/>
              <w:rPr>
                <w:rFonts w:eastAsia="Times New Roman"/>
                <w:strike/>
                <w:sz w:val="18"/>
                <w:szCs w:val="18"/>
                <w:lang w:eastAsia="fr-CH"/>
              </w:rPr>
            </w:pPr>
          </w:p>
          <w:p w14:paraId="62DA7A0B" w14:textId="77777777" w:rsidR="007D49A0" w:rsidRPr="00A07A3C" w:rsidRDefault="007D49A0" w:rsidP="001F40AA">
            <w:pPr>
              <w:pStyle w:val="Default"/>
              <w:rPr>
                <w:rFonts w:eastAsia="Times New Roman"/>
                <w:strike/>
                <w:sz w:val="18"/>
                <w:szCs w:val="18"/>
              </w:rPr>
            </w:pPr>
            <w:r>
              <w:rPr>
                <w:strike/>
                <w:sz w:val="18"/>
              </w:rPr>
              <w:t>(g)</w:t>
            </w:r>
            <w:r>
              <w:rPr>
                <w:strike/>
                <w:sz w:val="18"/>
              </w:rPr>
              <w:tab/>
              <w:t>С учетом служебной необходимости отпуск на родину может быть использован в любое время в течение календарного года, в который положен отпуск на родину.</w:t>
            </w:r>
          </w:p>
          <w:p w14:paraId="7288D355" w14:textId="77777777" w:rsidR="007D49A0" w:rsidRPr="00A07A3C" w:rsidRDefault="007D49A0" w:rsidP="001F40AA">
            <w:pPr>
              <w:pStyle w:val="Default"/>
              <w:rPr>
                <w:rFonts w:eastAsia="Times New Roman"/>
                <w:b/>
                <w:bCs/>
                <w:sz w:val="18"/>
                <w:szCs w:val="18"/>
                <w:u w:val="single"/>
                <w:lang w:eastAsia="fr-CH"/>
              </w:rPr>
            </w:pPr>
          </w:p>
          <w:p w14:paraId="06204DD5" w14:textId="77777777" w:rsidR="007D49A0" w:rsidRPr="00A07A3C" w:rsidRDefault="007D49A0" w:rsidP="001F40AA">
            <w:pPr>
              <w:pStyle w:val="Default"/>
              <w:rPr>
                <w:rFonts w:eastAsia="Times New Roman"/>
                <w:b/>
                <w:bCs/>
                <w:sz w:val="18"/>
                <w:szCs w:val="18"/>
                <w:u w:val="single"/>
              </w:rPr>
            </w:pPr>
            <w:r>
              <w:rPr>
                <w:b/>
                <w:sz w:val="18"/>
                <w:u w:val="single"/>
              </w:rPr>
              <w:t>(f)</w:t>
            </w:r>
            <w:r>
              <w:rPr>
                <w:b/>
                <w:sz w:val="18"/>
                <w:u w:val="single"/>
              </w:rPr>
              <w:tab/>
              <w:t>Отпуск сотрудника на родину полагается после окончания 24 месяцев зачитываемой для отпуска службы.</w:t>
            </w:r>
          </w:p>
          <w:p w14:paraId="205691DD" w14:textId="77777777" w:rsidR="007D49A0" w:rsidRPr="00A07A3C" w:rsidRDefault="007D49A0" w:rsidP="001F40AA">
            <w:pPr>
              <w:pStyle w:val="Default"/>
              <w:rPr>
                <w:rFonts w:eastAsia="Times New Roman"/>
                <w:sz w:val="18"/>
                <w:szCs w:val="18"/>
              </w:rPr>
            </w:pPr>
            <w:r>
              <w:rPr>
                <w:sz w:val="18"/>
              </w:rPr>
              <w:tab/>
            </w:r>
          </w:p>
          <w:p w14:paraId="34268894" w14:textId="77777777" w:rsidR="007D49A0" w:rsidRPr="00A07A3C" w:rsidRDefault="007D49A0" w:rsidP="001F40AA">
            <w:pPr>
              <w:pStyle w:val="Default"/>
              <w:rPr>
                <w:rFonts w:eastAsia="Times New Roman"/>
                <w:sz w:val="18"/>
                <w:szCs w:val="18"/>
              </w:rPr>
            </w:pPr>
            <w:r>
              <w:rPr>
                <w:b/>
                <w:sz w:val="18"/>
                <w:u w:val="single"/>
              </w:rPr>
              <w:t>(g)</w:t>
            </w:r>
            <w:r>
              <w:rPr>
                <w:sz w:val="18"/>
              </w:rPr>
              <w:t xml:space="preserve"> </w:t>
            </w:r>
            <w:r>
              <w:rPr>
                <w:strike/>
                <w:sz w:val="18"/>
              </w:rPr>
              <w:t>(h) В исключительных случаях может быть предоставлен отпуск на родину авансом при условии, что сотрудником было отработано</w:t>
            </w:r>
            <w:r>
              <w:rPr>
                <w:sz w:val="18"/>
              </w:rPr>
              <w:t xml:space="preserve"> </w:t>
            </w:r>
            <w:r>
              <w:rPr>
                <w:b/>
                <w:sz w:val="18"/>
                <w:u w:val="single"/>
              </w:rPr>
              <w:t>Досрочный отпуск на родину может быть взят при том условии, что их зачитываемый для отпуска срок службы составляет</w:t>
            </w:r>
            <w:r>
              <w:rPr>
                <w:sz w:val="18"/>
              </w:rPr>
              <w:t xml:space="preserve"> не менее 12 месяцев</w:t>
            </w:r>
            <w:r>
              <w:rPr>
                <w:strike/>
                <w:sz w:val="18"/>
              </w:rPr>
              <w:t xml:space="preserve">, зачитываемых для этих целей, или сотрудником было отработано не менее 12 месяцев, зачитываемых для этих целей, </w:t>
            </w:r>
            <w:r>
              <w:rPr>
                <w:b/>
                <w:sz w:val="18"/>
                <w:u w:val="single"/>
              </w:rPr>
              <w:t>в случае первого отпуска на родину или</w:t>
            </w:r>
            <w:r>
              <w:rPr>
                <w:sz w:val="18"/>
              </w:rPr>
              <w:t xml:space="preserve"> с даты </w:t>
            </w:r>
            <w:r>
              <w:rPr>
                <w:b/>
                <w:sz w:val="18"/>
                <w:u w:val="single"/>
              </w:rPr>
              <w:t>их</w:t>
            </w:r>
            <w:r>
              <w:rPr>
                <w:sz w:val="18"/>
              </w:rPr>
              <w:t xml:space="preserve"> возвращения из последнего отпуска на родину </w:t>
            </w:r>
            <w:r>
              <w:rPr>
                <w:b/>
                <w:sz w:val="18"/>
                <w:u w:val="single"/>
              </w:rPr>
              <w:t>прошло не менее 11 месяцев зачитываемой для отпуска службы</w:t>
            </w:r>
            <w:r>
              <w:rPr>
                <w:sz w:val="18"/>
              </w:rPr>
              <w:t xml:space="preserve">.  </w:t>
            </w:r>
            <w:r>
              <w:rPr>
                <w:b/>
                <w:sz w:val="18"/>
                <w:u w:val="single"/>
              </w:rPr>
              <w:t>Предоставление досрочного</w:t>
            </w:r>
            <w:r>
              <w:rPr>
                <w:sz w:val="18"/>
              </w:rPr>
              <w:t xml:space="preserve"> </w:t>
            </w:r>
            <w:r>
              <w:rPr>
                <w:strike/>
                <w:sz w:val="18"/>
              </w:rPr>
              <w:t xml:space="preserve">В случае предоставления </w:t>
            </w:r>
            <w:r>
              <w:rPr>
                <w:sz w:val="18"/>
              </w:rPr>
              <w:t>отпуска на родину</w:t>
            </w:r>
            <w:r>
              <w:rPr>
                <w:strike/>
                <w:sz w:val="18"/>
              </w:rPr>
              <w:t xml:space="preserve"> авансом год, в течение которого полагается следующий отпуск на родину, не меняется</w:t>
            </w:r>
            <w:r>
              <w:rPr>
                <w:b/>
                <w:bCs/>
                <w:sz w:val="18"/>
              </w:rPr>
              <w:t>не</w:t>
            </w:r>
            <w:r>
              <w:rPr>
                <w:sz w:val="18"/>
              </w:rPr>
              <w:t xml:space="preserve"> </w:t>
            </w:r>
            <w:r>
              <w:rPr>
                <w:b/>
                <w:bCs/>
                <w:sz w:val="18"/>
              </w:rPr>
              <w:t>дает права на получение следующего отпуска на родину до того, когда он полагается по стандартному графику.</w:t>
            </w:r>
            <w:r>
              <w:rPr>
                <w:sz w:val="18"/>
              </w:rPr>
              <w:t xml:space="preserve"> </w:t>
            </w:r>
            <w:r>
              <w:rPr>
                <w:b/>
                <w:sz w:val="18"/>
                <w:u w:val="single"/>
              </w:rPr>
              <w:t>Досрочный отпуск на родину предоставляется при последующем выполнении условий получения такого права.</w:t>
            </w:r>
          </w:p>
          <w:p w14:paraId="45525F92" w14:textId="77777777" w:rsidR="007D49A0" w:rsidRPr="00A07A3C" w:rsidRDefault="007D49A0" w:rsidP="001F40AA">
            <w:pPr>
              <w:pStyle w:val="Default"/>
              <w:rPr>
                <w:rFonts w:eastAsia="Times New Roman"/>
                <w:sz w:val="18"/>
                <w:szCs w:val="18"/>
                <w:lang w:eastAsia="fr-CH"/>
              </w:rPr>
            </w:pPr>
          </w:p>
          <w:p w14:paraId="04293AA9" w14:textId="77777777" w:rsidR="007D49A0" w:rsidRPr="00A07A3C" w:rsidRDefault="007D49A0" w:rsidP="001F40AA">
            <w:pPr>
              <w:pStyle w:val="Default"/>
              <w:rPr>
                <w:rFonts w:eastAsia="Times New Roman"/>
                <w:sz w:val="18"/>
                <w:szCs w:val="18"/>
              </w:rPr>
            </w:pPr>
            <w:r>
              <w:rPr>
                <w:b/>
                <w:sz w:val="18"/>
                <w:u w:val="single"/>
              </w:rPr>
              <w:lastRenderedPageBreak/>
              <w:t>(h)</w:t>
            </w:r>
            <w:r>
              <w:rPr>
                <w:sz w:val="18"/>
              </w:rPr>
              <w:t xml:space="preserve"> </w:t>
            </w:r>
            <w:r>
              <w:rPr>
                <w:strike/>
                <w:sz w:val="18"/>
              </w:rPr>
              <w:t>(i)</w:t>
            </w:r>
            <w:r>
              <w:rPr>
                <w:strike/>
                <w:sz w:val="18"/>
              </w:rPr>
              <w:tab/>
              <w:t>Если сотрудник откладывает поездку в отпуск на родину по истечении календарного года, в который положен отпуск на родину, такой о</w:t>
            </w:r>
            <w:r>
              <w:rPr>
                <w:b/>
                <w:bCs/>
                <w:sz w:val="18"/>
              </w:rPr>
              <w:t>О</w:t>
            </w:r>
            <w:r>
              <w:rPr>
                <w:sz w:val="18"/>
              </w:rPr>
              <w:t xml:space="preserve">тложенный отпуск </w:t>
            </w:r>
            <w:r>
              <w:rPr>
                <w:b/>
                <w:sz w:val="18"/>
                <w:u w:val="single"/>
              </w:rPr>
              <w:t xml:space="preserve">на родину </w:t>
            </w:r>
            <w:r>
              <w:rPr>
                <w:sz w:val="18"/>
              </w:rPr>
              <w:t xml:space="preserve">может быть взят без изменения сроков следующего и последующих за ним отпусков на родину при условии, что со времени возвращения сотрудника из </w:t>
            </w:r>
            <w:r>
              <w:rPr>
                <w:strike/>
                <w:sz w:val="18"/>
              </w:rPr>
              <w:t>отсроченного</w:t>
            </w:r>
            <w:r>
              <w:rPr>
                <w:b/>
                <w:bCs/>
                <w:sz w:val="18"/>
              </w:rPr>
              <w:t xml:space="preserve">отложенного </w:t>
            </w:r>
            <w:r>
              <w:rPr>
                <w:sz w:val="18"/>
              </w:rPr>
              <w:t xml:space="preserve">отпуска на родину до даты </w:t>
            </w:r>
            <w:r>
              <w:rPr>
                <w:strike/>
                <w:sz w:val="18"/>
              </w:rPr>
              <w:t>следующего отпуска</w:t>
            </w:r>
            <w:r>
              <w:rPr>
                <w:b/>
                <w:sz w:val="18"/>
                <w:u w:val="single"/>
              </w:rPr>
              <w:t>отъезда в следующий отпуск</w:t>
            </w:r>
            <w:r>
              <w:rPr>
                <w:sz w:val="18"/>
              </w:rPr>
              <w:t xml:space="preserve"> на родину </w:t>
            </w:r>
            <w:r>
              <w:rPr>
                <w:strike/>
                <w:sz w:val="18"/>
              </w:rPr>
              <w:t>срок зачитываемой для этих целей службы составляет</w:t>
            </w:r>
            <w:r>
              <w:rPr>
                <w:b/>
                <w:sz w:val="18"/>
                <w:u w:val="single"/>
              </w:rPr>
              <w:t>пройдет</w:t>
            </w:r>
            <w:r>
              <w:rPr>
                <w:sz w:val="18"/>
              </w:rPr>
              <w:t xml:space="preserve"> не менее </w:t>
            </w:r>
            <w:r>
              <w:rPr>
                <w:b/>
                <w:bCs/>
                <w:sz w:val="18"/>
              </w:rPr>
              <w:t>11</w:t>
            </w:r>
            <w:r>
              <w:rPr>
                <w:strike/>
                <w:sz w:val="18"/>
              </w:rPr>
              <w:t>12</w:t>
            </w:r>
            <w:r>
              <w:rPr>
                <w:sz w:val="18"/>
              </w:rPr>
              <w:t xml:space="preserve"> месяцев </w:t>
            </w:r>
            <w:r>
              <w:rPr>
                <w:b/>
                <w:sz w:val="18"/>
                <w:u w:val="single"/>
              </w:rPr>
              <w:t>зачитываемой для отпуска службы</w:t>
            </w:r>
            <w:r>
              <w:rPr>
                <w:sz w:val="18"/>
              </w:rPr>
              <w:t xml:space="preserve">.  Однако если Генеральный директор или уполномоченный представитель Генерального директора принимает решение, что в силу исключительных обстоятельств, связанных со служебной необходимостью, сотрудник должен отложить отпуск на родину по истечении </w:t>
            </w:r>
            <w:r>
              <w:rPr>
                <w:strike/>
                <w:sz w:val="18"/>
              </w:rPr>
              <w:t>календарного года</w:t>
            </w:r>
            <w:r>
              <w:rPr>
                <w:b/>
                <w:sz w:val="18"/>
                <w:u w:val="single"/>
              </w:rPr>
              <w:t>периода 12 месяцев</w:t>
            </w:r>
            <w:r>
              <w:rPr>
                <w:sz w:val="18"/>
              </w:rPr>
              <w:t xml:space="preserve">, </w:t>
            </w:r>
            <w:r>
              <w:rPr>
                <w:strike/>
                <w:sz w:val="18"/>
              </w:rPr>
              <w:t>в который</w:t>
            </w:r>
            <w:r>
              <w:rPr>
                <w:b/>
                <w:sz w:val="18"/>
                <w:u w:val="single"/>
              </w:rPr>
              <w:t>в течение которого</w:t>
            </w:r>
            <w:r>
              <w:rPr>
                <w:sz w:val="18"/>
              </w:rPr>
              <w:t xml:space="preserve"> положен отпуск на родину, такой отложенный отпуск может быть взят без изменения сроков следующего и последующих за ним отпусков на родину при условии, что со времени возвращения сотрудника из </w:t>
            </w:r>
            <w:r>
              <w:rPr>
                <w:strike/>
                <w:sz w:val="18"/>
              </w:rPr>
              <w:t>отсроченного</w:t>
            </w:r>
            <w:r>
              <w:rPr>
                <w:b/>
                <w:bCs/>
                <w:sz w:val="18"/>
              </w:rPr>
              <w:t>отложенного</w:t>
            </w:r>
            <w:r>
              <w:rPr>
                <w:sz w:val="18"/>
              </w:rPr>
              <w:t xml:space="preserve"> отпуска на родину до даты </w:t>
            </w:r>
            <w:r>
              <w:rPr>
                <w:strike/>
                <w:sz w:val="18"/>
              </w:rPr>
              <w:t>следующего отпуска</w:t>
            </w:r>
            <w:r>
              <w:rPr>
                <w:b/>
                <w:bCs/>
                <w:sz w:val="18"/>
              </w:rPr>
              <w:t>отъезда в следующий отпуск</w:t>
            </w:r>
            <w:r>
              <w:rPr>
                <w:sz w:val="18"/>
              </w:rPr>
              <w:t xml:space="preserve"> на родину срок зачитываемой для этих целей службы составляет не менее шести месяцев.</w:t>
            </w:r>
          </w:p>
          <w:p w14:paraId="3CBC17F9" w14:textId="77777777" w:rsidR="007D49A0" w:rsidRPr="00A07A3C" w:rsidRDefault="007D49A0" w:rsidP="001F40AA">
            <w:pPr>
              <w:pStyle w:val="Default"/>
              <w:rPr>
                <w:rFonts w:eastAsia="Times New Roman"/>
                <w:sz w:val="18"/>
                <w:szCs w:val="18"/>
                <w:lang w:eastAsia="fr-CH"/>
              </w:rPr>
            </w:pPr>
          </w:p>
          <w:p w14:paraId="16F0763D" w14:textId="77777777" w:rsidR="007D49A0" w:rsidRPr="00A07A3C" w:rsidRDefault="007D49A0" w:rsidP="001F40AA">
            <w:pPr>
              <w:pStyle w:val="Default"/>
              <w:rPr>
                <w:rFonts w:eastAsia="Times New Roman"/>
                <w:sz w:val="18"/>
                <w:szCs w:val="18"/>
              </w:rPr>
            </w:pPr>
            <w:r>
              <w:rPr>
                <w:strike/>
                <w:sz w:val="18"/>
              </w:rPr>
              <w:t>(j)</w:t>
            </w:r>
            <w:r>
              <w:rPr>
                <w:sz w:val="18"/>
              </w:rPr>
              <w:t xml:space="preserve"> </w:t>
            </w:r>
            <w:r>
              <w:rPr>
                <w:b/>
                <w:sz w:val="18"/>
                <w:u w:val="single"/>
              </w:rPr>
              <w:t>(i)</w:t>
            </w:r>
            <w:r>
              <w:rPr>
                <w:sz w:val="18"/>
              </w:rPr>
              <w:tab/>
              <w:t>(i)</w:t>
            </w:r>
            <w:r>
              <w:rPr>
                <w:sz w:val="18"/>
              </w:rPr>
              <w:tab/>
              <w:t>Сотрудникам может быть предписано совместить отпуск на родину с поездкой в служебную командировку, но при этом должным образом учитываются личные интересы сотрудников и членов их семей.</w:t>
            </w:r>
          </w:p>
          <w:p w14:paraId="21F4C047" w14:textId="77777777" w:rsidR="007D49A0" w:rsidRPr="00A07A3C" w:rsidRDefault="007D49A0" w:rsidP="001F40AA">
            <w:pPr>
              <w:pStyle w:val="Default"/>
              <w:rPr>
                <w:rFonts w:eastAsia="Times New Roman"/>
                <w:sz w:val="18"/>
                <w:szCs w:val="18"/>
                <w:lang w:eastAsia="fr-CH"/>
              </w:rPr>
            </w:pPr>
          </w:p>
          <w:p w14:paraId="45812D86" w14:textId="77777777" w:rsidR="007D49A0" w:rsidRPr="00A07A3C" w:rsidRDefault="007D49A0" w:rsidP="001F40AA">
            <w:pPr>
              <w:pStyle w:val="Default"/>
              <w:rPr>
                <w:rFonts w:eastAsia="Times New Roman"/>
                <w:sz w:val="18"/>
                <w:szCs w:val="18"/>
              </w:rPr>
            </w:pPr>
            <w:r>
              <w:rPr>
                <w:strike/>
                <w:sz w:val="18"/>
              </w:rPr>
              <w:t>(k)</w:t>
            </w:r>
            <w:r>
              <w:rPr>
                <w:sz w:val="18"/>
              </w:rPr>
              <w:t xml:space="preserve"> </w:t>
            </w:r>
            <w:r>
              <w:rPr>
                <w:b/>
                <w:sz w:val="18"/>
                <w:u w:val="single"/>
              </w:rPr>
              <w:t>(j)</w:t>
            </w:r>
            <w:r>
              <w:rPr>
                <w:sz w:val="18"/>
              </w:rPr>
              <w:tab/>
              <w:t xml:space="preserve">С учетом положений главы VII сотрудники, получившие разрешение на поездку в отпуск на родину, имеют право получить время на проезд, а также право на оплату путевых расходов в оба конца для себя и своих соответствующих членов семьи между официальным местом службы и признанным местом нахождения дома сотрудника </w:t>
            </w:r>
            <w:r>
              <w:rPr>
                <w:sz w:val="18"/>
              </w:rPr>
              <w:lastRenderedPageBreak/>
              <w:t xml:space="preserve">или любым другим местом в той же стране при условии, что это не ведет к дополнительным расходам для </w:t>
            </w:r>
            <w:r>
              <w:rPr>
                <w:b/>
                <w:sz w:val="18"/>
                <w:u w:val="single"/>
              </w:rPr>
              <w:t>Организации</w:t>
            </w:r>
            <w:r>
              <w:rPr>
                <w:strike/>
                <w:sz w:val="18"/>
              </w:rPr>
              <w:t>Международного бюро</w:t>
            </w:r>
            <w:r>
              <w:rPr>
                <w:sz w:val="18"/>
              </w:rPr>
              <w:t>.</w:t>
            </w:r>
            <w:r>
              <w:rPr>
                <w:strike/>
                <w:sz w:val="18"/>
              </w:rPr>
              <w:t xml:space="preserve">  Если сотрудник, пожелавший получить оплату в виде паушальной суммы, меняет место проведения отпуска на родину и выбирает другое место в той же стране без дополнительных расходов для Международного бюро, расчет паушальной суммы производится на основе такого другого места, а не признанного места нахождения дома сотрудника.</w:t>
            </w:r>
          </w:p>
          <w:p w14:paraId="07BC3D55" w14:textId="77777777" w:rsidR="007D49A0" w:rsidRPr="00A07A3C" w:rsidRDefault="007D49A0" w:rsidP="001F40AA">
            <w:pPr>
              <w:pStyle w:val="Default"/>
              <w:rPr>
                <w:rFonts w:eastAsia="Times New Roman"/>
                <w:sz w:val="18"/>
                <w:szCs w:val="18"/>
                <w:lang w:eastAsia="fr-CH"/>
              </w:rPr>
            </w:pPr>
          </w:p>
          <w:p w14:paraId="5B899C93" w14:textId="77777777" w:rsidR="007D49A0" w:rsidRPr="00A07A3C" w:rsidRDefault="007D49A0" w:rsidP="001F40AA">
            <w:pPr>
              <w:pStyle w:val="Default"/>
              <w:rPr>
                <w:rFonts w:eastAsia="Times New Roman"/>
                <w:strike/>
                <w:sz w:val="18"/>
                <w:szCs w:val="18"/>
              </w:rPr>
            </w:pPr>
            <w:r>
              <w:rPr>
                <w:strike/>
                <w:sz w:val="18"/>
              </w:rPr>
              <w:t>(l)</w:t>
            </w:r>
            <w:r>
              <w:rPr>
                <w:strike/>
                <w:sz w:val="18"/>
              </w:rPr>
              <w:tab/>
              <w:t>Имеющие такое право члены семьи выезжают в отпуск на родину и возвращаются из него вместе с сотрудником;  однако из этого положения возможны исключения, если в силу служебной необходимости или других особых обстоятельств совместный проезд сотрудника и имеющих такое право членов семьи невозможен.</w:t>
            </w:r>
          </w:p>
          <w:p w14:paraId="4948A42B" w14:textId="77777777" w:rsidR="007D49A0" w:rsidRPr="00A07A3C" w:rsidRDefault="007D49A0" w:rsidP="001F40AA">
            <w:pPr>
              <w:pStyle w:val="Default"/>
              <w:rPr>
                <w:rFonts w:eastAsia="Times New Roman"/>
                <w:sz w:val="18"/>
                <w:szCs w:val="18"/>
                <w:lang w:eastAsia="fr-CH"/>
              </w:rPr>
            </w:pPr>
          </w:p>
          <w:p w14:paraId="02CEEDA0" w14:textId="77777777" w:rsidR="007D49A0" w:rsidRPr="00A07A3C" w:rsidRDefault="007D49A0" w:rsidP="001F40AA">
            <w:pPr>
              <w:pStyle w:val="Default"/>
              <w:rPr>
                <w:rFonts w:eastAsia="Times New Roman"/>
                <w:sz w:val="18"/>
                <w:szCs w:val="18"/>
              </w:rPr>
            </w:pPr>
            <w:r>
              <w:rPr>
                <w:strike/>
                <w:sz w:val="18"/>
              </w:rPr>
              <w:t>(m)</w:t>
            </w:r>
            <w:r>
              <w:rPr>
                <w:sz w:val="18"/>
              </w:rPr>
              <w:t xml:space="preserve"> </w:t>
            </w:r>
            <w:r>
              <w:rPr>
                <w:b/>
                <w:sz w:val="18"/>
                <w:u w:val="single"/>
              </w:rPr>
              <w:t>(k)</w:t>
            </w:r>
            <w:r>
              <w:rPr>
                <w:b/>
                <w:sz w:val="18"/>
              </w:rPr>
              <w:tab/>
            </w:r>
            <w:r>
              <w:rPr>
                <w:sz w:val="18"/>
              </w:rPr>
              <w:t>Если сотрудники, имеющие право на отпуск на родину, состоят в браке и работают в одной из организаций, применяющих общую систему окладов и надбавок Организации Объединенных Наций, каждый из них может по своему выбору либо воспользоваться собственным правом на отпуск на родину, либо сопровождать супруга.  Сотруднику, сопровождающему супруга</w:t>
            </w:r>
            <w:r>
              <w:rPr>
                <w:b/>
                <w:strike/>
                <w:sz w:val="18"/>
                <w:u w:val="single"/>
              </w:rPr>
              <w:t>/супругу</w:t>
            </w:r>
            <w:r>
              <w:rPr>
                <w:sz w:val="18"/>
              </w:rPr>
              <w:t>, предоставляется время на проезд, которое не превышает время, которое было бы предоставлено сотруднику в случае решения использовать собственное право поездки в отпуск на родину.  Дети-иждивенцы, оба родителя которых являются сотрудниками, имеющими право на отпуск на родину, могут сопровождать любого из родителей при условии, что такие поездки совершаются не чаще одного раза в два года.</w:t>
            </w:r>
          </w:p>
          <w:p w14:paraId="577ECB18" w14:textId="77777777" w:rsidR="007D49A0" w:rsidRPr="00A07A3C" w:rsidRDefault="007D49A0" w:rsidP="001F40AA">
            <w:pPr>
              <w:pStyle w:val="Default"/>
              <w:rPr>
                <w:rFonts w:eastAsia="Times New Roman"/>
                <w:sz w:val="18"/>
                <w:szCs w:val="18"/>
                <w:lang w:eastAsia="fr-CH"/>
              </w:rPr>
            </w:pPr>
          </w:p>
          <w:p w14:paraId="36424BDC" w14:textId="77777777" w:rsidR="007D49A0" w:rsidRPr="00A07A3C" w:rsidRDefault="007D49A0" w:rsidP="001F40AA">
            <w:pPr>
              <w:pStyle w:val="Default"/>
              <w:rPr>
                <w:rFonts w:eastAsia="Times New Roman"/>
                <w:sz w:val="18"/>
                <w:szCs w:val="18"/>
              </w:rPr>
            </w:pPr>
            <w:r>
              <w:rPr>
                <w:strike/>
                <w:sz w:val="18"/>
              </w:rPr>
              <w:t>(n)</w:t>
            </w:r>
            <w:r>
              <w:rPr>
                <w:sz w:val="18"/>
              </w:rPr>
              <w:t xml:space="preserve"> </w:t>
            </w:r>
            <w:r>
              <w:rPr>
                <w:b/>
                <w:sz w:val="18"/>
                <w:u w:val="single"/>
              </w:rPr>
              <w:t>(l)</w:t>
            </w:r>
            <w:r>
              <w:rPr>
                <w:sz w:val="18"/>
              </w:rPr>
              <w:tab/>
              <w:t xml:space="preserve">Сотрудник, направляющийся в отпуск на родину, обычно должен провести разумную часть такого отпуска в стране, признанной родиной сотрудника.  </w:t>
            </w:r>
            <w:r>
              <w:rPr>
                <w:b/>
                <w:sz w:val="18"/>
                <w:u w:val="single"/>
              </w:rPr>
              <w:t>По возвращении</w:t>
            </w:r>
            <w:r>
              <w:rPr>
                <w:strike/>
                <w:sz w:val="18"/>
              </w:rPr>
              <w:t xml:space="preserve">Генеральный директор вправе потребовать от сотрудника </w:t>
            </w:r>
            <w:r>
              <w:rPr>
                <w:strike/>
                <w:sz w:val="18"/>
              </w:rPr>
              <w:lastRenderedPageBreak/>
              <w:t>предоставить после возвращения</w:t>
            </w:r>
            <w:r>
              <w:rPr>
                <w:sz w:val="18"/>
              </w:rPr>
              <w:t xml:space="preserve"> из отпуска на родину </w:t>
            </w:r>
            <w:r>
              <w:rPr>
                <w:b/>
                <w:sz w:val="18"/>
                <w:u w:val="single"/>
              </w:rPr>
              <w:t>сотрудника могут попросить представить удовлетворительное</w:t>
            </w:r>
            <w:r>
              <w:rPr>
                <w:sz w:val="18"/>
              </w:rPr>
              <w:t xml:space="preserve"> подтверждение того, что данное требование было </w:t>
            </w:r>
            <w:r>
              <w:rPr>
                <w:strike/>
                <w:sz w:val="18"/>
              </w:rPr>
              <w:t>полностью</w:t>
            </w:r>
            <w:r>
              <w:rPr>
                <w:sz w:val="18"/>
              </w:rPr>
              <w:t xml:space="preserve"> выполнено.</w:t>
            </w:r>
          </w:p>
          <w:p w14:paraId="1BC68932" w14:textId="77777777" w:rsidR="0032055F" w:rsidRPr="00A07A3C" w:rsidRDefault="0032055F" w:rsidP="007D49A0">
            <w:pPr>
              <w:pStyle w:val="CommentText"/>
              <w:rPr>
                <w:rFonts w:eastAsia="Times New Roman"/>
                <w:strike/>
                <w:szCs w:val="18"/>
                <w:lang w:eastAsia="fr-CH"/>
              </w:rPr>
            </w:pPr>
          </w:p>
          <w:p w14:paraId="29E8BB20" w14:textId="30C8A09E" w:rsidR="00A859F9" w:rsidRPr="00A07A3C" w:rsidRDefault="007D49A0" w:rsidP="007D49A0">
            <w:pPr>
              <w:pStyle w:val="CommentText"/>
              <w:rPr>
                <w:rFonts w:eastAsia="Times New Roman"/>
                <w:b/>
                <w:strike/>
                <w:szCs w:val="18"/>
                <w:u w:val="single"/>
              </w:rPr>
            </w:pPr>
            <w:r>
              <w:rPr>
                <w:strike/>
              </w:rPr>
              <w:t>(o)</w:t>
            </w:r>
            <w:r>
              <w:t xml:space="preserve"> </w:t>
            </w:r>
            <w:r>
              <w:rPr>
                <w:b/>
                <w:u w:val="single"/>
              </w:rPr>
              <w:t>(m)</w:t>
            </w:r>
            <w:r>
              <w:tab/>
              <w:t>Настоящее правило не распространяется на временных сотрудников.</w:t>
            </w:r>
          </w:p>
        </w:tc>
        <w:tc>
          <w:tcPr>
            <w:tcW w:w="4368" w:type="dxa"/>
            <w:tcMar>
              <w:top w:w="57" w:type="dxa"/>
              <w:bottom w:w="57" w:type="dxa"/>
            </w:tcMar>
          </w:tcPr>
          <w:p w14:paraId="4F94DBD6" w14:textId="77777777" w:rsidR="000F7033" w:rsidRPr="00A07A3C" w:rsidRDefault="000F7033" w:rsidP="000F7033">
            <w:pPr>
              <w:pStyle w:val="CommentText"/>
              <w:rPr>
                <w:b/>
                <w:bCs/>
                <w:szCs w:val="18"/>
              </w:rPr>
            </w:pPr>
            <w:r>
              <w:rPr>
                <w:b/>
              </w:rPr>
              <w:lastRenderedPageBreak/>
              <w:t>Вступление в силу: 1 октября 2025 года (информационный циркуляр № 29/2025)</w:t>
            </w:r>
          </w:p>
          <w:p w14:paraId="1CC28706" w14:textId="77777777" w:rsidR="000F7033" w:rsidRPr="00A07A3C" w:rsidRDefault="000F7033" w:rsidP="000F7033">
            <w:pPr>
              <w:pStyle w:val="CommentText"/>
              <w:rPr>
                <w:szCs w:val="18"/>
              </w:rPr>
            </w:pPr>
          </w:p>
          <w:p w14:paraId="12B9063C" w14:textId="42C4B5F8" w:rsidR="00C00C82" w:rsidRPr="00A07A3C" w:rsidRDefault="00C00C82" w:rsidP="00C00C82">
            <w:pPr>
              <w:rPr>
                <w:sz w:val="18"/>
                <w:szCs w:val="18"/>
              </w:rPr>
            </w:pPr>
            <w:r>
              <w:rPr>
                <w:sz w:val="18"/>
              </w:rPr>
              <w:t>Поправки были обусловлены необходимостью отразить изменения, касающиеся введения новой системы баллов и отмены цикличной системы на основе четных и нечетных годов. Сам принцип, однако, остается прежним: сотрудники, работающие не в своей родной стране, имеют право на отпуск на родину каждые два года.</w:t>
            </w:r>
          </w:p>
          <w:p w14:paraId="2E8B4A0C" w14:textId="77777777" w:rsidR="00C00C82" w:rsidRPr="00A07A3C" w:rsidRDefault="00C00C82" w:rsidP="00C00C82">
            <w:pPr>
              <w:rPr>
                <w:sz w:val="18"/>
                <w:szCs w:val="18"/>
              </w:rPr>
            </w:pPr>
          </w:p>
          <w:p w14:paraId="6D2E3B17" w14:textId="53A41E25" w:rsidR="00C00C82" w:rsidRPr="00A07A3C" w:rsidRDefault="00C00C82" w:rsidP="00F125A8">
            <w:pPr>
              <w:rPr>
                <w:sz w:val="18"/>
                <w:szCs w:val="18"/>
              </w:rPr>
            </w:pPr>
            <w:r>
              <w:rPr>
                <w:sz w:val="18"/>
              </w:rPr>
              <w:t>Прочие изменения направлены на повышение гибкости для сотрудников и/или на упрощение процедур. В частности, минимальный интервал между двумя поездками в связи с отпуском на родину был сокращен с 12 до 11 месяцев.</w:t>
            </w:r>
          </w:p>
          <w:p w14:paraId="32129EE8" w14:textId="77777777" w:rsidR="0034531F" w:rsidRPr="00A07A3C" w:rsidRDefault="0034531F" w:rsidP="00C00C82">
            <w:pPr>
              <w:rPr>
                <w:sz w:val="18"/>
                <w:szCs w:val="18"/>
              </w:rPr>
            </w:pPr>
          </w:p>
          <w:p w14:paraId="7CF6E57C" w14:textId="456440B1" w:rsidR="00A859F9" w:rsidRPr="00A07A3C" w:rsidRDefault="00C00C82" w:rsidP="00C00C82">
            <w:pPr>
              <w:rPr>
                <w:sz w:val="18"/>
                <w:szCs w:val="18"/>
              </w:rPr>
            </w:pPr>
            <w:r>
              <w:rPr>
                <w:sz w:val="18"/>
              </w:rPr>
              <w:t>Наконец, некоторые изменения носят редакционный характер или направлены на оптимизацию действующих положений.</w:t>
            </w:r>
          </w:p>
        </w:tc>
      </w:tr>
      <w:tr w:rsidR="00D725D9" w:rsidRPr="00A07A3C" w14:paraId="53BDB54C" w14:textId="77777777" w:rsidTr="00A14150">
        <w:trPr>
          <w:trHeight w:val="20"/>
        </w:trPr>
        <w:tc>
          <w:tcPr>
            <w:tcW w:w="1730" w:type="dxa"/>
            <w:tcMar>
              <w:top w:w="57" w:type="dxa"/>
              <w:bottom w:w="57" w:type="dxa"/>
            </w:tcMar>
          </w:tcPr>
          <w:p w14:paraId="0DF8BCC8" w14:textId="77777777" w:rsidR="00D725D9" w:rsidRPr="00A07A3C" w:rsidRDefault="00D725D9" w:rsidP="00D725D9">
            <w:pPr>
              <w:spacing w:after="180"/>
              <w:rPr>
                <w:b/>
                <w:sz w:val="18"/>
                <w:szCs w:val="18"/>
              </w:rPr>
            </w:pPr>
            <w:r>
              <w:rPr>
                <w:b/>
                <w:sz w:val="18"/>
              </w:rPr>
              <w:lastRenderedPageBreak/>
              <w:t>Правило 6.2.2</w:t>
            </w:r>
          </w:p>
          <w:p w14:paraId="0CB4401B" w14:textId="1A6F022D" w:rsidR="00D725D9" w:rsidRPr="00A07A3C" w:rsidRDefault="00D725D9" w:rsidP="00D725D9">
            <w:pPr>
              <w:spacing w:after="180"/>
              <w:ind w:right="34"/>
              <w:rPr>
                <w:b/>
                <w:sz w:val="18"/>
                <w:szCs w:val="18"/>
              </w:rPr>
            </w:pPr>
            <w:r>
              <w:rPr>
                <w:sz w:val="18"/>
              </w:rPr>
              <w:t>Отпуск по болезни и специальный отпуск в связи с продолжительной болезнью</w:t>
            </w:r>
          </w:p>
        </w:tc>
        <w:tc>
          <w:tcPr>
            <w:tcW w:w="4678" w:type="dxa"/>
            <w:tcBorders>
              <w:top w:val="single" w:sz="6" w:space="0" w:color="A6A6A6" w:themeColor="background1" w:themeShade="A6"/>
            </w:tcBorders>
            <w:shd w:val="clear" w:color="auto" w:fill="FFFFFF" w:themeFill="background1"/>
            <w:tcMar>
              <w:top w:w="57" w:type="dxa"/>
              <w:bottom w:w="57" w:type="dxa"/>
            </w:tcMar>
          </w:tcPr>
          <w:p w14:paraId="48C2A0D6" w14:textId="77777777" w:rsidR="00D725D9" w:rsidRPr="00A07A3C" w:rsidRDefault="00D725D9" w:rsidP="00D725D9">
            <w:pPr>
              <w:tabs>
                <w:tab w:val="left" w:pos="391"/>
              </w:tabs>
              <w:autoSpaceDE w:val="0"/>
              <w:autoSpaceDN w:val="0"/>
              <w:adjustRightInd w:val="0"/>
              <w:rPr>
                <w:sz w:val="18"/>
                <w:szCs w:val="18"/>
              </w:rPr>
            </w:pPr>
            <w:r>
              <w:rPr>
                <w:sz w:val="18"/>
              </w:rPr>
              <w:t>[…]</w:t>
            </w:r>
          </w:p>
          <w:p w14:paraId="6DA11F82" w14:textId="77777777" w:rsidR="00D725D9" w:rsidRPr="00A07A3C" w:rsidRDefault="00D725D9" w:rsidP="00D725D9">
            <w:pPr>
              <w:tabs>
                <w:tab w:val="left" w:pos="391"/>
              </w:tabs>
              <w:autoSpaceDE w:val="0"/>
              <w:autoSpaceDN w:val="0"/>
              <w:adjustRightInd w:val="0"/>
              <w:rPr>
                <w:sz w:val="18"/>
                <w:szCs w:val="18"/>
              </w:rPr>
            </w:pPr>
          </w:p>
          <w:p w14:paraId="5942C266" w14:textId="77777777" w:rsidR="00D725D9" w:rsidRPr="00A07A3C" w:rsidRDefault="00D725D9" w:rsidP="00D725D9">
            <w:pPr>
              <w:tabs>
                <w:tab w:val="left" w:pos="391"/>
              </w:tabs>
              <w:autoSpaceDE w:val="0"/>
              <w:autoSpaceDN w:val="0"/>
              <w:adjustRightInd w:val="0"/>
              <w:rPr>
                <w:sz w:val="18"/>
                <w:szCs w:val="18"/>
              </w:rPr>
            </w:pPr>
            <w:r>
              <w:rPr>
                <w:sz w:val="18"/>
              </w:rPr>
              <w:t>(c)    Отпуск по болезни без оправдательного документа</w:t>
            </w:r>
          </w:p>
          <w:p w14:paraId="7128ACC7" w14:textId="77777777" w:rsidR="00D725D9" w:rsidRPr="00A07A3C" w:rsidRDefault="00D725D9" w:rsidP="00D725D9">
            <w:pPr>
              <w:tabs>
                <w:tab w:val="left" w:pos="391"/>
              </w:tabs>
              <w:autoSpaceDE w:val="0"/>
              <w:autoSpaceDN w:val="0"/>
              <w:adjustRightInd w:val="0"/>
              <w:rPr>
                <w:sz w:val="18"/>
                <w:szCs w:val="18"/>
              </w:rPr>
            </w:pPr>
          </w:p>
          <w:p w14:paraId="40793372" w14:textId="77777777" w:rsidR="00D725D9" w:rsidRPr="00A07A3C" w:rsidRDefault="00D725D9" w:rsidP="00D725D9">
            <w:pPr>
              <w:tabs>
                <w:tab w:val="left" w:pos="391"/>
              </w:tabs>
              <w:autoSpaceDE w:val="0"/>
              <w:autoSpaceDN w:val="0"/>
              <w:adjustRightInd w:val="0"/>
              <w:rPr>
                <w:sz w:val="18"/>
                <w:szCs w:val="18"/>
              </w:rPr>
            </w:pPr>
            <w:r>
              <w:rPr>
                <w:sz w:val="18"/>
              </w:rPr>
              <w:t>В течение календарного года сотрудники могут брать отпуск по болезни и/или отпуск по чрезвычайным семейным обстоятельствам без представления оправдательного документа на срок в общей сложности до семи рабочих дней. Любое дальнейшее отсутствие на службе в течение того же года должно быть обосновано медицинской справкой; в противном случае период отсутствия на службе вычитается из полагающегося сотруднику ежегодного отпуска или, если ежегодный отпуск полностью использован, оформляется как специальный отпуск без сохранения содержания. Отпуск по болезни без представления оправдательного документа не может длиться более трех дней подряд.</w:t>
            </w:r>
          </w:p>
          <w:p w14:paraId="04B77EA6" w14:textId="77777777" w:rsidR="00D725D9" w:rsidRPr="00A07A3C" w:rsidRDefault="00D725D9" w:rsidP="00D725D9">
            <w:pPr>
              <w:tabs>
                <w:tab w:val="left" w:pos="391"/>
              </w:tabs>
              <w:autoSpaceDE w:val="0"/>
              <w:autoSpaceDN w:val="0"/>
              <w:adjustRightInd w:val="0"/>
              <w:rPr>
                <w:sz w:val="18"/>
                <w:szCs w:val="18"/>
              </w:rPr>
            </w:pPr>
          </w:p>
          <w:p w14:paraId="0E825ECE" w14:textId="77777777" w:rsidR="00D725D9" w:rsidRPr="00A07A3C" w:rsidRDefault="00D725D9" w:rsidP="00D725D9">
            <w:pPr>
              <w:tabs>
                <w:tab w:val="left" w:pos="391"/>
              </w:tabs>
              <w:autoSpaceDE w:val="0"/>
              <w:autoSpaceDN w:val="0"/>
              <w:adjustRightInd w:val="0"/>
              <w:rPr>
                <w:sz w:val="18"/>
                <w:szCs w:val="18"/>
              </w:rPr>
            </w:pPr>
            <w:r>
              <w:rPr>
                <w:sz w:val="18"/>
              </w:rPr>
              <w:t>(d)</w:t>
            </w:r>
            <w:r>
              <w:rPr>
                <w:sz w:val="18"/>
              </w:rPr>
              <w:tab/>
              <w:t>Отпуск по болезни при наличии оправдательного документа</w:t>
            </w:r>
          </w:p>
          <w:p w14:paraId="3A7BB6AA" w14:textId="77777777" w:rsidR="00D725D9" w:rsidRPr="00A07A3C" w:rsidRDefault="00D725D9" w:rsidP="00D725D9">
            <w:pPr>
              <w:tabs>
                <w:tab w:val="left" w:pos="391"/>
              </w:tabs>
              <w:autoSpaceDE w:val="0"/>
              <w:autoSpaceDN w:val="0"/>
              <w:adjustRightInd w:val="0"/>
              <w:rPr>
                <w:sz w:val="18"/>
                <w:szCs w:val="18"/>
              </w:rPr>
            </w:pPr>
          </w:p>
          <w:p w14:paraId="371B6995" w14:textId="77777777" w:rsidR="00D725D9" w:rsidRPr="00A07A3C" w:rsidRDefault="00D725D9" w:rsidP="00D725D9">
            <w:pPr>
              <w:tabs>
                <w:tab w:val="left" w:pos="391"/>
              </w:tabs>
              <w:autoSpaceDE w:val="0"/>
              <w:autoSpaceDN w:val="0"/>
              <w:adjustRightInd w:val="0"/>
              <w:rPr>
                <w:sz w:val="18"/>
                <w:szCs w:val="18"/>
              </w:rPr>
            </w:pPr>
            <w:r>
              <w:rPr>
                <w:sz w:val="18"/>
              </w:rPr>
              <w:t xml:space="preserve">За исключением случаев, утвержденных Генеральным директором, сотрудникам не предоставляется отпуск по болезни на срок более трех рабочих дней подряд без представления оправдательного документа, выданного квалифицированным врачом и содержащего указание о том, что сотрудник не в состоянии выполнять свои обязанности, а также указание предполагаемой продолжительности отсутствия на службе.  За исключением случаев, обстоятельства </w:t>
            </w:r>
            <w:r>
              <w:rPr>
                <w:sz w:val="18"/>
              </w:rPr>
              <w:lastRenderedPageBreak/>
              <w:t>которых не зависят от сотрудника, такой документ представляется не позднее конца десятого рабочего дня с начала отсутствия сотрудника на службе.</w:t>
            </w:r>
          </w:p>
          <w:p w14:paraId="31AE3A18" w14:textId="77777777" w:rsidR="00D725D9" w:rsidRPr="00A07A3C" w:rsidRDefault="00D725D9" w:rsidP="00D725D9">
            <w:pPr>
              <w:tabs>
                <w:tab w:val="left" w:pos="391"/>
              </w:tabs>
              <w:autoSpaceDE w:val="0"/>
              <w:autoSpaceDN w:val="0"/>
              <w:adjustRightInd w:val="0"/>
              <w:rPr>
                <w:sz w:val="18"/>
                <w:szCs w:val="18"/>
              </w:rPr>
            </w:pPr>
          </w:p>
          <w:p w14:paraId="03F770B5" w14:textId="77777777" w:rsidR="00D725D9" w:rsidRPr="00A07A3C" w:rsidRDefault="00D725D9" w:rsidP="00D725D9">
            <w:pPr>
              <w:tabs>
                <w:tab w:val="left" w:pos="391"/>
              </w:tabs>
              <w:autoSpaceDE w:val="0"/>
              <w:autoSpaceDN w:val="0"/>
              <w:adjustRightInd w:val="0"/>
              <w:rPr>
                <w:sz w:val="18"/>
                <w:szCs w:val="18"/>
              </w:rPr>
            </w:pPr>
            <w:r>
              <w:rPr>
                <w:sz w:val="18"/>
              </w:rPr>
              <w:t>[…]</w:t>
            </w:r>
          </w:p>
          <w:p w14:paraId="46AB75E4" w14:textId="77777777" w:rsidR="00D725D9" w:rsidRPr="00A07A3C" w:rsidRDefault="00D725D9" w:rsidP="00D725D9">
            <w:pPr>
              <w:tabs>
                <w:tab w:val="left" w:pos="391"/>
              </w:tabs>
              <w:autoSpaceDE w:val="0"/>
              <w:autoSpaceDN w:val="0"/>
              <w:adjustRightInd w:val="0"/>
              <w:rPr>
                <w:sz w:val="18"/>
                <w:szCs w:val="18"/>
              </w:rPr>
            </w:pPr>
          </w:p>
          <w:p w14:paraId="3AD69720" w14:textId="77777777" w:rsidR="00D725D9" w:rsidRPr="00A07A3C" w:rsidRDefault="00D725D9" w:rsidP="00D725D9">
            <w:pPr>
              <w:tabs>
                <w:tab w:val="left" w:pos="391"/>
              </w:tabs>
              <w:autoSpaceDE w:val="0"/>
              <w:autoSpaceDN w:val="0"/>
              <w:adjustRightInd w:val="0"/>
              <w:rPr>
                <w:sz w:val="18"/>
                <w:szCs w:val="18"/>
              </w:rPr>
            </w:pPr>
          </w:p>
          <w:p w14:paraId="557084A9" w14:textId="77777777" w:rsidR="00D725D9" w:rsidRPr="00A07A3C" w:rsidRDefault="00D725D9" w:rsidP="00D725D9">
            <w:pPr>
              <w:tabs>
                <w:tab w:val="left" w:pos="391"/>
              </w:tabs>
              <w:autoSpaceDE w:val="0"/>
              <w:autoSpaceDN w:val="0"/>
              <w:adjustRightInd w:val="0"/>
              <w:rPr>
                <w:sz w:val="18"/>
                <w:szCs w:val="18"/>
              </w:rPr>
            </w:pPr>
          </w:p>
          <w:p w14:paraId="589E1FA9" w14:textId="77777777" w:rsidR="00D725D9" w:rsidRPr="00A07A3C" w:rsidRDefault="00D725D9" w:rsidP="00D725D9">
            <w:pPr>
              <w:tabs>
                <w:tab w:val="left" w:pos="391"/>
              </w:tabs>
              <w:autoSpaceDE w:val="0"/>
              <w:autoSpaceDN w:val="0"/>
              <w:adjustRightInd w:val="0"/>
              <w:rPr>
                <w:sz w:val="18"/>
                <w:szCs w:val="18"/>
              </w:rPr>
            </w:pPr>
          </w:p>
          <w:p w14:paraId="45316F2F" w14:textId="77777777" w:rsidR="00D725D9" w:rsidRPr="00A07A3C" w:rsidRDefault="00D725D9" w:rsidP="00D725D9">
            <w:pPr>
              <w:tabs>
                <w:tab w:val="left" w:pos="391"/>
              </w:tabs>
              <w:autoSpaceDE w:val="0"/>
              <w:autoSpaceDN w:val="0"/>
              <w:adjustRightInd w:val="0"/>
              <w:rPr>
                <w:sz w:val="18"/>
                <w:szCs w:val="18"/>
              </w:rPr>
            </w:pPr>
          </w:p>
          <w:p w14:paraId="14834148" w14:textId="77777777" w:rsidR="00D725D9" w:rsidRPr="00A07A3C" w:rsidRDefault="00D725D9" w:rsidP="00D725D9">
            <w:pPr>
              <w:tabs>
                <w:tab w:val="left" w:pos="391"/>
              </w:tabs>
              <w:autoSpaceDE w:val="0"/>
              <w:autoSpaceDN w:val="0"/>
              <w:adjustRightInd w:val="0"/>
              <w:rPr>
                <w:sz w:val="18"/>
                <w:szCs w:val="18"/>
              </w:rPr>
            </w:pPr>
          </w:p>
          <w:p w14:paraId="0A6C2D84" w14:textId="77777777" w:rsidR="00D725D9" w:rsidRPr="00A07A3C" w:rsidRDefault="00D725D9" w:rsidP="00D725D9">
            <w:pPr>
              <w:tabs>
                <w:tab w:val="left" w:pos="391"/>
              </w:tabs>
              <w:autoSpaceDE w:val="0"/>
              <w:autoSpaceDN w:val="0"/>
              <w:adjustRightInd w:val="0"/>
              <w:rPr>
                <w:sz w:val="18"/>
                <w:szCs w:val="18"/>
              </w:rPr>
            </w:pPr>
          </w:p>
          <w:p w14:paraId="731AE9EE" w14:textId="77777777" w:rsidR="00D725D9" w:rsidRPr="00A07A3C" w:rsidRDefault="00D725D9" w:rsidP="00D725D9">
            <w:pPr>
              <w:tabs>
                <w:tab w:val="left" w:pos="391"/>
              </w:tabs>
              <w:autoSpaceDE w:val="0"/>
              <w:autoSpaceDN w:val="0"/>
              <w:adjustRightInd w:val="0"/>
              <w:rPr>
                <w:sz w:val="18"/>
                <w:szCs w:val="18"/>
              </w:rPr>
            </w:pPr>
          </w:p>
          <w:p w14:paraId="6A8D4C84" w14:textId="77777777" w:rsidR="00D725D9" w:rsidRPr="00A07A3C" w:rsidRDefault="00D725D9" w:rsidP="00D725D9">
            <w:pPr>
              <w:tabs>
                <w:tab w:val="left" w:pos="391"/>
              </w:tabs>
              <w:autoSpaceDE w:val="0"/>
              <w:autoSpaceDN w:val="0"/>
              <w:adjustRightInd w:val="0"/>
              <w:rPr>
                <w:sz w:val="18"/>
                <w:szCs w:val="18"/>
              </w:rPr>
            </w:pPr>
          </w:p>
          <w:p w14:paraId="49BD43F0" w14:textId="77777777" w:rsidR="00D725D9" w:rsidRPr="00A07A3C" w:rsidRDefault="00D725D9" w:rsidP="00D725D9">
            <w:pPr>
              <w:tabs>
                <w:tab w:val="left" w:pos="391"/>
              </w:tabs>
              <w:autoSpaceDE w:val="0"/>
              <w:autoSpaceDN w:val="0"/>
              <w:adjustRightInd w:val="0"/>
              <w:rPr>
                <w:sz w:val="18"/>
                <w:szCs w:val="18"/>
              </w:rPr>
            </w:pPr>
          </w:p>
          <w:p w14:paraId="7CE41BCF" w14:textId="77777777" w:rsidR="00D725D9" w:rsidRPr="00A07A3C" w:rsidRDefault="00D725D9" w:rsidP="00D725D9">
            <w:pPr>
              <w:tabs>
                <w:tab w:val="left" w:pos="391"/>
              </w:tabs>
              <w:autoSpaceDE w:val="0"/>
              <w:autoSpaceDN w:val="0"/>
              <w:adjustRightInd w:val="0"/>
              <w:rPr>
                <w:sz w:val="18"/>
                <w:szCs w:val="18"/>
              </w:rPr>
            </w:pPr>
          </w:p>
          <w:p w14:paraId="560BDB4B" w14:textId="77777777" w:rsidR="00D725D9" w:rsidRPr="00A07A3C" w:rsidRDefault="00D725D9" w:rsidP="00D725D9">
            <w:pPr>
              <w:tabs>
                <w:tab w:val="left" w:pos="391"/>
              </w:tabs>
              <w:autoSpaceDE w:val="0"/>
              <w:autoSpaceDN w:val="0"/>
              <w:adjustRightInd w:val="0"/>
              <w:rPr>
                <w:sz w:val="18"/>
                <w:szCs w:val="18"/>
              </w:rPr>
            </w:pPr>
            <w:r>
              <w:rPr>
                <w:sz w:val="18"/>
              </w:rPr>
              <w:t>(e)</w:t>
            </w:r>
            <w:r>
              <w:rPr>
                <w:sz w:val="18"/>
              </w:rPr>
              <w:tab/>
              <w:t>Длительный отпуск по болезни и специальный отпуск в связи с продолжительной болезнью</w:t>
            </w:r>
          </w:p>
          <w:p w14:paraId="1FE8B945" w14:textId="77777777" w:rsidR="00D725D9" w:rsidRPr="00A07A3C" w:rsidRDefault="00D725D9" w:rsidP="00D725D9">
            <w:pPr>
              <w:tabs>
                <w:tab w:val="left" w:pos="391"/>
              </w:tabs>
              <w:autoSpaceDE w:val="0"/>
              <w:autoSpaceDN w:val="0"/>
              <w:adjustRightInd w:val="0"/>
              <w:rPr>
                <w:sz w:val="18"/>
                <w:szCs w:val="18"/>
              </w:rPr>
            </w:pPr>
          </w:p>
          <w:p w14:paraId="3E184A8F" w14:textId="77777777" w:rsidR="00D725D9" w:rsidRPr="00A07A3C" w:rsidRDefault="00D725D9" w:rsidP="00D725D9">
            <w:pPr>
              <w:tabs>
                <w:tab w:val="left" w:pos="391"/>
              </w:tabs>
              <w:autoSpaceDE w:val="0"/>
              <w:autoSpaceDN w:val="0"/>
              <w:adjustRightInd w:val="0"/>
              <w:rPr>
                <w:sz w:val="18"/>
                <w:szCs w:val="18"/>
              </w:rPr>
            </w:pPr>
            <w:r>
              <w:rPr>
                <w:sz w:val="18"/>
              </w:rPr>
              <w:t>[…]</w:t>
            </w:r>
          </w:p>
          <w:p w14:paraId="44F11628" w14:textId="77777777" w:rsidR="00D725D9" w:rsidRPr="00A07A3C" w:rsidRDefault="00D725D9" w:rsidP="00D725D9">
            <w:pPr>
              <w:tabs>
                <w:tab w:val="left" w:pos="391"/>
              </w:tabs>
              <w:autoSpaceDE w:val="0"/>
              <w:autoSpaceDN w:val="0"/>
              <w:adjustRightInd w:val="0"/>
              <w:rPr>
                <w:sz w:val="18"/>
                <w:szCs w:val="18"/>
              </w:rPr>
            </w:pPr>
          </w:p>
          <w:p w14:paraId="6FEBDDEF" w14:textId="77777777" w:rsidR="00D725D9" w:rsidRPr="00A07A3C" w:rsidRDefault="00D725D9" w:rsidP="00D725D9">
            <w:pPr>
              <w:tabs>
                <w:tab w:val="left" w:pos="391"/>
              </w:tabs>
              <w:autoSpaceDE w:val="0"/>
              <w:autoSpaceDN w:val="0"/>
              <w:adjustRightInd w:val="0"/>
              <w:rPr>
                <w:sz w:val="18"/>
                <w:szCs w:val="18"/>
              </w:rPr>
            </w:pPr>
            <w:r>
              <w:rPr>
                <w:sz w:val="18"/>
              </w:rPr>
              <w:t>(4)</w:t>
            </w:r>
            <w:r>
              <w:rPr>
                <w:sz w:val="18"/>
              </w:rPr>
              <w:tab/>
              <w:t>Генеральный директор вправе предоставить специальный отпуск в связи с продолжительной болезнью, но только с сохранением половины содержания или без сохранения содержания.  Такой специальный отпуск обычно предоставляется на период до выздоровления сотрудника и его возвращения на службу или до признания сотрудника неспособным вследствие травмы или болезни продолжить службу по смыслу Положений ОПФПООН и назначения ему в этой связи пособия по нетрудоспособности.  К заявлению о предоставлении специального отпуска сотрудник прилагает соответствующую медицинскую справку или, в случае рассмотрения вопроса о признании нетрудоспособности, как указано выше, подтверждение обращения в ОПФПООН о назначении пособия по нетрудоспособности.  В то же время при этом должны быть обеспечены интересы службы.</w:t>
            </w:r>
          </w:p>
          <w:p w14:paraId="46AE1F1F" w14:textId="77777777" w:rsidR="00D725D9" w:rsidRPr="00A07A3C" w:rsidRDefault="00D725D9" w:rsidP="00D725D9">
            <w:pPr>
              <w:tabs>
                <w:tab w:val="left" w:pos="391"/>
              </w:tabs>
              <w:autoSpaceDE w:val="0"/>
              <w:autoSpaceDN w:val="0"/>
              <w:adjustRightInd w:val="0"/>
              <w:rPr>
                <w:sz w:val="18"/>
                <w:szCs w:val="18"/>
              </w:rPr>
            </w:pPr>
          </w:p>
          <w:p w14:paraId="350BD850" w14:textId="77777777" w:rsidR="001A78FF" w:rsidRPr="00A07A3C" w:rsidRDefault="001A78FF" w:rsidP="00D725D9">
            <w:pPr>
              <w:tabs>
                <w:tab w:val="left" w:pos="391"/>
              </w:tabs>
              <w:autoSpaceDE w:val="0"/>
              <w:autoSpaceDN w:val="0"/>
              <w:adjustRightInd w:val="0"/>
              <w:rPr>
                <w:sz w:val="18"/>
                <w:szCs w:val="18"/>
              </w:rPr>
            </w:pPr>
          </w:p>
          <w:p w14:paraId="2EB2719E" w14:textId="77777777" w:rsidR="001A78FF" w:rsidRPr="00A07A3C" w:rsidRDefault="001A78FF" w:rsidP="00D725D9">
            <w:pPr>
              <w:tabs>
                <w:tab w:val="left" w:pos="391"/>
              </w:tabs>
              <w:autoSpaceDE w:val="0"/>
              <w:autoSpaceDN w:val="0"/>
              <w:adjustRightInd w:val="0"/>
              <w:rPr>
                <w:sz w:val="18"/>
                <w:szCs w:val="18"/>
              </w:rPr>
            </w:pPr>
          </w:p>
          <w:p w14:paraId="19CD1B42" w14:textId="77777777" w:rsidR="001A78FF" w:rsidRPr="00A07A3C" w:rsidRDefault="001A78FF" w:rsidP="00D725D9">
            <w:pPr>
              <w:tabs>
                <w:tab w:val="left" w:pos="391"/>
              </w:tabs>
              <w:autoSpaceDE w:val="0"/>
              <w:autoSpaceDN w:val="0"/>
              <w:adjustRightInd w:val="0"/>
              <w:rPr>
                <w:sz w:val="18"/>
                <w:szCs w:val="18"/>
              </w:rPr>
            </w:pPr>
          </w:p>
          <w:p w14:paraId="20ECC77F" w14:textId="0EBD936B" w:rsidR="00D725D9" w:rsidRPr="00A07A3C" w:rsidRDefault="00D725D9" w:rsidP="00D725D9">
            <w:pPr>
              <w:tabs>
                <w:tab w:val="left" w:pos="391"/>
              </w:tabs>
              <w:autoSpaceDE w:val="0"/>
              <w:autoSpaceDN w:val="0"/>
              <w:adjustRightInd w:val="0"/>
              <w:rPr>
                <w:sz w:val="18"/>
                <w:szCs w:val="18"/>
              </w:rPr>
            </w:pPr>
            <w:r>
              <w:rPr>
                <w:sz w:val="18"/>
              </w:rPr>
              <w:t>(f)</w:t>
            </w:r>
            <w:r>
              <w:rPr>
                <w:sz w:val="18"/>
              </w:rPr>
              <w:tab/>
              <w:t>Обязанности сотрудников</w:t>
            </w:r>
          </w:p>
          <w:p w14:paraId="36AE27CE" w14:textId="77777777" w:rsidR="00D725D9" w:rsidRPr="00A07A3C" w:rsidRDefault="00D725D9" w:rsidP="00D725D9">
            <w:pPr>
              <w:tabs>
                <w:tab w:val="left" w:pos="391"/>
              </w:tabs>
              <w:autoSpaceDE w:val="0"/>
              <w:autoSpaceDN w:val="0"/>
              <w:adjustRightInd w:val="0"/>
              <w:rPr>
                <w:sz w:val="18"/>
                <w:szCs w:val="18"/>
              </w:rPr>
            </w:pPr>
          </w:p>
          <w:p w14:paraId="5239ED6A" w14:textId="77777777" w:rsidR="00D725D9" w:rsidRPr="00A07A3C" w:rsidRDefault="00D725D9" w:rsidP="00D725D9">
            <w:pPr>
              <w:tabs>
                <w:tab w:val="left" w:pos="391"/>
              </w:tabs>
              <w:autoSpaceDE w:val="0"/>
              <w:autoSpaceDN w:val="0"/>
              <w:adjustRightInd w:val="0"/>
              <w:rPr>
                <w:sz w:val="18"/>
                <w:szCs w:val="18"/>
              </w:rPr>
            </w:pPr>
            <w:r>
              <w:rPr>
                <w:sz w:val="18"/>
              </w:rPr>
              <w:t>(1)</w:t>
            </w:r>
            <w:r>
              <w:rPr>
                <w:sz w:val="18"/>
              </w:rPr>
              <w:tab/>
              <w:t>Любой отпуск по болезни утверждается от имени Генерального директора.</w:t>
            </w:r>
          </w:p>
          <w:p w14:paraId="1355E4B6" w14:textId="77777777" w:rsidR="00D725D9" w:rsidRPr="00A07A3C" w:rsidRDefault="00D725D9" w:rsidP="00D725D9">
            <w:pPr>
              <w:tabs>
                <w:tab w:val="left" w:pos="391"/>
              </w:tabs>
              <w:autoSpaceDE w:val="0"/>
              <w:autoSpaceDN w:val="0"/>
              <w:adjustRightInd w:val="0"/>
              <w:rPr>
                <w:sz w:val="18"/>
                <w:szCs w:val="18"/>
              </w:rPr>
            </w:pPr>
          </w:p>
          <w:p w14:paraId="6133CE7E" w14:textId="77777777" w:rsidR="00D725D9" w:rsidRPr="00A07A3C" w:rsidRDefault="00D725D9" w:rsidP="00D725D9">
            <w:pPr>
              <w:tabs>
                <w:tab w:val="left" w:pos="391"/>
              </w:tabs>
              <w:autoSpaceDE w:val="0"/>
              <w:autoSpaceDN w:val="0"/>
              <w:adjustRightInd w:val="0"/>
              <w:rPr>
                <w:sz w:val="18"/>
                <w:szCs w:val="18"/>
              </w:rPr>
            </w:pPr>
            <w:r>
              <w:rPr>
                <w:sz w:val="18"/>
              </w:rPr>
              <w:t>(2)</w:t>
            </w:r>
            <w:r>
              <w:rPr>
                <w:sz w:val="18"/>
              </w:rPr>
              <w:tab/>
              <w:t>Сотрудники обязаны в возможно короткий срок информировать свое руководство о любом отсутствии на службе по причине болезни или травмы.  По возможности, прежде чем объявить о невыходе на службу, они должны явиться к врачу-консультанту Международного бюро.</w:t>
            </w:r>
          </w:p>
          <w:p w14:paraId="1B859057" w14:textId="77777777" w:rsidR="00D725D9" w:rsidRPr="00A07A3C" w:rsidRDefault="00D725D9" w:rsidP="00D725D9">
            <w:pPr>
              <w:tabs>
                <w:tab w:val="left" w:pos="391"/>
              </w:tabs>
              <w:autoSpaceDE w:val="0"/>
              <w:autoSpaceDN w:val="0"/>
              <w:adjustRightInd w:val="0"/>
              <w:rPr>
                <w:sz w:val="18"/>
                <w:szCs w:val="18"/>
              </w:rPr>
            </w:pPr>
          </w:p>
          <w:p w14:paraId="6DFF27E7" w14:textId="77777777" w:rsidR="00D725D9" w:rsidRPr="00A07A3C" w:rsidRDefault="00D725D9" w:rsidP="00D725D9">
            <w:pPr>
              <w:tabs>
                <w:tab w:val="left" w:pos="391"/>
              </w:tabs>
              <w:autoSpaceDE w:val="0"/>
              <w:autoSpaceDN w:val="0"/>
              <w:adjustRightInd w:val="0"/>
              <w:rPr>
                <w:sz w:val="18"/>
                <w:szCs w:val="18"/>
              </w:rPr>
            </w:pPr>
            <w:r>
              <w:rPr>
                <w:sz w:val="18"/>
              </w:rPr>
              <w:t>(3)</w:t>
            </w:r>
            <w:r>
              <w:rPr>
                <w:sz w:val="18"/>
              </w:rPr>
              <w:tab/>
              <w:t>Сотруднику может быть в любое время предписано предоставить медицинскую справку о состоянии своего здоровья или пройти медицинский осмотр у врача, назначенного Генеральным директором.  Если состояние здоровья отрицательно сказывается на способности сотрудника выполнять служебные обязанности, такому сотруднику может быть предписано не являться на службу и обратиться за надлежащей медицинской помощью.  Сотрудник своевременно выполняет любые предписания в соответствии с настоящим правилом.</w:t>
            </w:r>
          </w:p>
          <w:p w14:paraId="70AAC200" w14:textId="77777777" w:rsidR="00D725D9" w:rsidRPr="00A07A3C" w:rsidRDefault="00D725D9" w:rsidP="00D725D9">
            <w:pPr>
              <w:tabs>
                <w:tab w:val="left" w:pos="391"/>
              </w:tabs>
              <w:autoSpaceDE w:val="0"/>
              <w:autoSpaceDN w:val="0"/>
              <w:adjustRightInd w:val="0"/>
              <w:rPr>
                <w:sz w:val="18"/>
                <w:szCs w:val="18"/>
              </w:rPr>
            </w:pPr>
          </w:p>
          <w:p w14:paraId="61E16838" w14:textId="77777777" w:rsidR="00D725D9" w:rsidRPr="00A07A3C" w:rsidRDefault="00D725D9" w:rsidP="00D725D9">
            <w:pPr>
              <w:tabs>
                <w:tab w:val="left" w:pos="391"/>
              </w:tabs>
              <w:autoSpaceDE w:val="0"/>
              <w:autoSpaceDN w:val="0"/>
              <w:adjustRightInd w:val="0"/>
              <w:rPr>
                <w:sz w:val="18"/>
                <w:szCs w:val="18"/>
              </w:rPr>
            </w:pPr>
            <w:r>
              <w:rPr>
                <w:sz w:val="18"/>
              </w:rPr>
              <w:t>(4)</w:t>
            </w:r>
            <w:r>
              <w:rPr>
                <w:sz w:val="18"/>
              </w:rPr>
              <w:tab/>
              <w:t>В период отпуска по болезни или специального отпуска в связи с продолжительной болезнью сотрудники не покидают район места службы без предварительного согласования с Генеральным директором.</w:t>
            </w:r>
          </w:p>
          <w:p w14:paraId="1F680DAE" w14:textId="77777777" w:rsidR="00D725D9" w:rsidRPr="00A07A3C" w:rsidRDefault="00D725D9" w:rsidP="00D725D9">
            <w:pPr>
              <w:tabs>
                <w:tab w:val="left" w:pos="391"/>
              </w:tabs>
              <w:autoSpaceDE w:val="0"/>
              <w:autoSpaceDN w:val="0"/>
              <w:adjustRightInd w:val="0"/>
              <w:rPr>
                <w:sz w:val="18"/>
                <w:szCs w:val="18"/>
              </w:rPr>
            </w:pPr>
          </w:p>
          <w:p w14:paraId="75E17DCF" w14:textId="77777777" w:rsidR="00D725D9" w:rsidRPr="00A07A3C" w:rsidRDefault="00D725D9" w:rsidP="00D725D9">
            <w:pPr>
              <w:tabs>
                <w:tab w:val="left" w:pos="391"/>
              </w:tabs>
              <w:autoSpaceDE w:val="0"/>
              <w:autoSpaceDN w:val="0"/>
              <w:adjustRightInd w:val="0"/>
              <w:rPr>
                <w:sz w:val="18"/>
                <w:szCs w:val="18"/>
              </w:rPr>
            </w:pPr>
            <w:r>
              <w:rPr>
                <w:sz w:val="18"/>
              </w:rPr>
              <w:t>(5)</w:t>
            </w:r>
            <w:r>
              <w:rPr>
                <w:sz w:val="18"/>
              </w:rPr>
              <w:tab/>
              <w:t>Сотрудники незамедлительно информируют Международное бюро о любом случае инфекционного заболевания в семье или о любом касающемся их карантине.  Сотрудник, которому в силу таких обстоятельств предписано не являться на службу, получает в полном объеме оклад и другие пособия, надбавки и субсидии за период дозволенного отсутствия на службе.</w:t>
            </w:r>
          </w:p>
          <w:p w14:paraId="66A477D7" w14:textId="77777777" w:rsidR="00D725D9" w:rsidRPr="00A07A3C" w:rsidRDefault="00D725D9" w:rsidP="00D725D9">
            <w:pPr>
              <w:tabs>
                <w:tab w:val="left" w:pos="391"/>
              </w:tabs>
              <w:autoSpaceDE w:val="0"/>
              <w:autoSpaceDN w:val="0"/>
              <w:adjustRightInd w:val="0"/>
              <w:rPr>
                <w:sz w:val="18"/>
                <w:szCs w:val="18"/>
              </w:rPr>
            </w:pPr>
          </w:p>
          <w:p w14:paraId="4E9666DE" w14:textId="77777777" w:rsidR="00D725D9" w:rsidRPr="00A07A3C" w:rsidRDefault="00D725D9" w:rsidP="00D725D9">
            <w:pPr>
              <w:tabs>
                <w:tab w:val="left" w:pos="391"/>
              </w:tabs>
              <w:autoSpaceDE w:val="0"/>
              <w:autoSpaceDN w:val="0"/>
              <w:adjustRightInd w:val="0"/>
              <w:rPr>
                <w:sz w:val="18"/>
                <w:szCs w:val="18"/>
              </w:rPr>
            </w:pPr>
          </w:p>
          <w:p w14:paraId="2E5EBF0D" w14:textId="77777777" w:rsidR="00D725D9" w:rsidRPr="00A07A3C" w:rsidRDefault="00D725D9" w:rsidP="00D725D9">
            <w:pPr>
              <w:tabs>
                <w:tab w:val="left" w:pos="391"/>
              </w:tabs>
              <w:autoSpaceDE w:val="0"/>
              <w:autoSpaceDN w:val="0"/>
              <w:adjustRightInd w:val="0"/>
              <w:rPr>
                <w:sz w:val="18"/>
                <w:szCs w:val="18"/>
              </w:rPr>
            </w:pPr>
          </w:p>
          <w:p w14:paraId="03D43290" w14:textId="77777777" w:rsidR="00D725D9" w:rsidRPr="00A07A3C" w:rsidRDefault="00D725D9" w:rsidP="00D725D9">
            <w:pPr>
              <w:tabs>
                <w:tab w:val="left" w:pos="391"/>
              </w:tabs>
              <w:autoSpaceDE w:val="0"/>
              <w:autoSpaceDN w:val="0"/>
              <w:adjustRightInd w:val="0"/>
              <w:rPr>
                <w:sz w:val="18"/>
                <w:szCs w:val="18"/>
              </w:rPr>
            </w:pPr>
          </w:p>
          <w:p w14:paraId="7EA473CF" w14:textId="77777777" w:rsidR="00D725D9" w:rsidRPr="00A07A3C" w:rsidRDefault="00D725D9" w:rsidP="00D725D9">
            <w:pPr>
              <w:tabs>
                <w:tab w:val="left" w:pos="391"/>
              </w:tabs>
              <w:autoSpaceDE w:val="0"/>
              <w:autoSpaceDN w:val="0"/>
              <w:adjustRightInd w:val="0"/>
              <w:rPr>
                <w:sz w:val="18"/>
                <w:szCs w:val="18"/>
              </w:rPr>
            </w:pPr>
            <w:r>
              <w:rPr>
                <w:sz w:val="18"/>
              </w:rPr>
              <w:t>(g)</w:t>
            </w:r>
            <w:r>
              <w:rPr>
                <w:sz w:val="18"/>
              </w:rPr>
              <w:tab/>
              <w:t>Пересмотр решений, касающихся отпусков по болезни</w:t>
            </w:r>
          </w:p>
          <w:p w14:paraId="05FBC091" w14:textId="77777777" w:rsidR="00D725D9" w:rsidRPr="00A07A3C" w:rsidRDefault="00D725D9" w:rsidP="00D725D9">
            <w:pPr>
              <w:tabs>
                <w:tab w:val="left" w:pos="391"/>
              </w:tabs>
              <w:autoSpaceDE w:val="0"/>
              <w:autoSpaceDN w:val="0"/>
              <w:adjustRightInd w:val="0"/>
              <w:rPr>
                <w:sz w:val="18"/>
                <w:szCs w:val="18"/>
              </w:rPr>
            </w:pPr>
          </w:p>
          <w:p w14:paraId="2617319A" w14:textId="77777777" w:rsidR="00D725D9" w:rsidRPr="00A07A3C" w:rsidRDefault="00D725D9" w:rsidP="00D725D9">
            <w:pPr>
              <w:tabs>
                <w:tab w:val="left" w:pos="391"/>
              </w:tabs>
              <w:autoSpaceDE w:val="0"/>
              <w:autoSpaceDN w:val="0"/>
              <w:adjustRightInd w:val="0"/>
              <w:rPr>
                <w:sz w:val="18"/>
                <w:szCs w:val="18"/>
              </w:rPr>
            </w:pPr>
            <w:r>
              <w:rPr>
                <w:sz w:val="18"/>
              </w:rPr>
              <w:t>(1)</w:t>
            </w:r>
            <w:r>
              <w:rPr>
                <w:sz w:val="18"/>
              </w:rPr>
              <w:tab/>
              <w:t>Если Генеральный директор приходит к выводу, что сотрудник, находящийся в отпуске по болезни, способен вернуться к выполнению служебных обязанностей, он может отказать в предоставлении дальнейшего отпуска по болезни или отменить уже предоставленный отпуск; однако по просьбе сотрудника вопрос может быть передан на рассмотрение независимого врача, приемлемого как для Генерального директора, так и сотрудника, или медицинской комиссии.  В состав медицинской комиссии входят:</w:t>
            </w:r>
          </w:p>
          <w:p w14:paraId="62D699E4" w14:textId="77777777" w:rsidR="00D725D9" w:rsidRPr="00A07A3C" w:rsidRDefault="00D725D9" w:rsidP="00D725D9">
            <w:pPr>
              <w:tabs>
                <w:tab w:val="left" w:pos="391"/>
              </w:tabs>
              <w:autoSpaceDE w:val="0"/>
              <w:autoSpaceDN w:val="0"/>
              <w:adjustRightInd w:val="0"/>
              <w:rPr>
                <w:sz w:val="18"/>
                <w:szCs w:val="18"/>
              </w:rPr>
            </w:pPr>
          </w:p>
          <w:p w14:paraId="5DDA9B77" w14:textId="77777777" w:rsidR="00D725D9" w:rsidRPr="00A07A3C" w:rsidRDefault="00D725D9" w:rsidP="00D725D9">
            <w:pPr>
              <w:tabs>
                <w:tab w:val="left" w:pos="391"/>
              </w:tabs>
              <w:autoSpaceDE w:val="0"/>
              <w:autoSpaceDN w:val="0"/>
              <w:adjustRightInd w:val="0"/>
              <w:rPr>
                <w:sz w:val="18"/>
                <w:szCs w:val="18"/>
              </w:rPr>
            </w:pPr>
            <w:r>
              <w:rPr>
                <w:sz w:val="18"/>
              </w:rPr>
              <w:t>(i)</w:t>
            </w:r>
            <w:r>
              <w:rPr>
                <w:sz w:val="18"/>
              </w:rPr>
              <w:tab/>
              <w:t>врач, выбранный сотрудником;</w:t>
            </w:r>
          </w:p>
          <w:p w14:paraId="268B03B1" w14:textId="77777777" w:rsidR="00D725D9" w:rsidRPr="00A07A3C" w:rsidRDefault="00D725D9" w:rsidP="00D725D9">
            <w:pPr>
              <w:tabs>
                <w:tab w:val="left" w:pos="391"/>
              </w:tabs>
              <w:autoSpaceDE w:val="0"/>
              <w:autoSpaceDN w:val="0"/>
              <w:adjustRightInd w:val="0"/>
              <w:rPr>
                <w:sz w:val="18"/>
                <w:szCs w:val="18"/>
              </w:rPr>
            </w:pPr>
          </w:p>
          <w:p w14:paraId="3E196083" w14:textId="77777777" w:rsidR="00D725D9" w:rsidRPr="00A07A3C" w:rsidRDefault="00D725D9" w:rsidP="00D725D9">
            <w:pPr>
              <w:tabs>
                <w:tab w:val="left" w:pos="391"/>
              </w:tabs>
              <w:autoSpaceDE w:val="0"/>
              <w:autoSpaceDN w:val="0"/>
              <w:adjustRightInd w:val="0"/>
              <w:rPr>
                <w:sz w:val="18"/>
                <w:szCs w:val="18"/>
              </w:rPr>
            </w:pPr>
            <w:r>
              <w:rPr>
                <w:sz w:val="18"/>
              </w:rPr>
              <w:t>(ii)</w:t>
            </w:r>
            <w:r>
              <w:rPr>
                <w:sz w:val="18"/>
              </w:rPr>
              <w:tab/>
              <w:t>врач, назначенный Генеральным директором, и</w:t>
            </w:r>
          </w:p>
          <w:p w14:paraId="6E9858CE" w14:textId="77777777" w:rsidR="00D725D9" w:rsidRPr="00A07A3C" w:rsidRDefault="00D725D9" w:rsidP="00D725D9">
            <w:pPr>
              <w:tabs>
                <w:tab w:val="left" w:pos="391"/>
              </w:tabs>
              <w:autoSpaceDE w:val="0"/>
              <w:autoSpaceDN w:val="0"/>
              <w:adjustRightInd w:val="0"/>
              <w:rPr>
                <w:sz w:val="18"/>
                <w:szCs w:val="18"/>
              </w:rPr>
            </w:pPr>
          </w:p>
          <w:p w14:paraId="6593C128" w14:textId="77777777" w:rsidR="00D725D9" w:rsidRPr="00A07A3C" w:rsidRDefault="00D725D9" w:rsidP="00D725D9">
            <w:pPr>
              <w:tabs>
                <w:tab w:val="left" w:pos="391"/>
              </w:tabs>
              <w:autoSpaceDE w:val="0"/>
              <w:autoSpaceDN w:val="0"/>
              <w:adjustRightInd w:val="0"/>
              <w:rPr>
                <w:sz w:val="18"/>
                <w:szCs w:val="18"/>
              </w:rPr>
            </w:pPr>
            <w:r>
              <w:rPr>
                <w:sz w:val="18"/>
              </w:rPr>
              <w:t>(iii)</w:t>
            </w:r>
            <w:r>
              <w:rPr>
                <w:sz w:val="18"/>
              </w:rPr>
              <w:tab/>
              <w:t>третий врач, который выбирается по договоренности между двумя другими членами комиссии и который не является медицинским сотрудником Международного бюро.</w:t>
            </w:r>
          </w:p>
          <w:p w14:paraId="70661224" w14:textId="77777777" w:rsidR="00D725D9" w:rsidRPr="00A07A3C" w:rsidRDefault="00D725D9" w:rsidP="00D725D9">
            <w:pPr>
              <w:tabs>
                <w:tab w:val="left" w:pos="391"/>
              </w:tabs>
              <w:autoSpaceDE w:val="0"/>
              <w:autoSpaceDN w:val="0"/>
              <w:adjustRightInd w:val="0"/>
              <w:rPr>
                <w:sz w:val="18"/>
                <w:szCs w:val="18"/>
              </w:rPr>
            </w:pPr>
          </w:p>
          <w:p w14:paraId="16D2DD86" w14:textId="77777777" w:rsidR="00D725D9" w:rsidRPr="00A07A3C" w:rsidRDefault="00D725D9" w:rsidP="00D725D9">
            <w:pPr>
              <w:tabs>
                <w:tab w:val="left" w:pos="391"/>
              </w:tabs>
              <w:autoSpaceDE w:val="0"/>
              <w:autoSpaceDN w:val="0"/>
              <w:adjustRightInd w:val="0"/>
              <w:rPr>
                <w:sz w:val="18"/>
                <w:szCs w:val="18"/>
              </w:rPr>
            </w:pPr>
            <w:r>
              <w:rPr>
                <w:sz w:val="18"/>
              </w:rPr>
              <w:t>(2)</w:t>
            </w:r>
            <w:r>
              <w:rPr>
                <w:sz w:val="18"/>
              </w:rPr>
              <w:tab/>
              <w:t>Заявление с просьбой о передаче вопроса на рассмотрение независимого врача или медицинской комиссии в соответствии с подпунктом (1) выше направляется Генеральному директору в течение тридцати (30) календарных дней с даты уведомления об оспариваемом решении.  Генеральный директор вправе отменить данное ограничение срока, если, по мнению Генерального директора, это оправдано исключительными обстоятельствами.</w:t>
            </w:r>
          </w:p>
          <w:p w14:paraId="32892DA1" w14:textId="77777777" w:rsidR="00D725D9" w:rsidRPr="00A07A3C" w:rsidRDefault="00D725D9" w:rsidP="00D725D9">
            <w:pPr>
              <w:tabs>
                <w:tab w:val="left" w:pos="391"/>
              </w:tabs>
              <w:autoSpaceDE w:val="0"/>
              <w:autoSpaceDN w:val="0"/>
              <w:adjustRightInd w:val="0"/>
              <w:rPr>
                <w:sz w:val="18"/>
                <w:szCs w:val="18"/>
              </w:rPr>
            </w:pPr>
          </w:p>
          <w:p w14:paraId="53A84C0F" w14:textId="77777777" w:rsidR="00D725D9" w:rsidRPr="00A07A3C" w:rsidRDefault="00D725D9" w:rsidP="00D725D9">
            <w:pPr>
              <w:tabs>
                <w:tab w:val="left" w:pos="391"/>
              </w:tabs>
              <w:autoSpaceDE w:val="0"/>
              <w:autoSpaceDN w:val="0"/>
              <w:adjustRightInd w:val="0"/>
              <w:rPr>
                <w:sz w:val="18"/>
                <w:szCs w:val="18"/>
              </w:rPr>
            </w:pPr>
            <w:r>
              <w:rPr>
                <w:sz w:val="18"/>
              </w:rPr>
              <w:t>[…]</w:t>
            </w:r>
          </w:p>
          <w:p w14:paraId="7A7ABBBB" w14:textId="77777777" w:rsidR="00D725D9" w:rsidRPr="00A07A3C" w:rsidRDefault="00D725D9" w:rsidP="00D725D9">
            <w:pPr>
              <w:tabs>
                <w:tab w:val="left" w:pos="391"/>
              </w:tabs>
              <w:autoSpaceDE w:val="0"/>
              <w:autoSpaceDN w:val="0"/>
              <w:adjustRightInd w:val="0"/>
              <w:rPr>
                <w:sz w:val="18"/>
                <w:szCs w:val="18"/>
              </w:rPr>
            </w:pPr>
          </w:p>
          <w:p w14:paraId="5180DE6F" w14:textId="77777777" w:rsidR="00D725D9" w:rsidRPr="00A07A3C" w:rsidRDefault="00D725D9" w:rsidP="00D725D9">
            <w:pPr>
              <w:tabs>
                <w:tab w:val="left" w:pos="391"/>
              </w:tabs>
              <w:autoSpaceDE w:val="0"/>
              <w:autoSpaceDN w:val="0"/>
              <w:adjustRightInd w:val="0"/>
              <w:rPr>
                <w:sz w:val="18"/>
                <w:szCs w:val="18"/>
              </w:rPr>
            </w:pPr>
          </w:p>
          <w:p w14:paraId="5A9E2CAB" w14:textId="77777777" w:rsidR="006C5DA9" w:rsidRPr="00A07A3C" w:rsidRDefault="006C5DA9" w:rsidP="00D725D9">
            <w:pPr>
              <w:tabs>
                <w:tab w:val="left" w:pos="391"/>
              </w:tabs>
              <w:autoSpaceDE w:val="0"/>
              <w:autoSpaceDN w:val="0"/>
              <w:adjustRightInd w:val="0"/>
              <w:rPr>
                <w:sz w:val="18"/>
                <w:szCs w:val="18"/>
              </w:rPr>
            </w:pPr>
          </w:p>
          <w:p w14:paraId="70DF183E" w14:textId="77777777" w:rsidR="006C5DA9" w:rsidRPr="00A07A3C" w:rsidRDefault="006C5DA9" w:rsidP="00D725D9">
            <w:pPr>
              <w:tabs>
                <w:tab w:val="left" w:pos="391"/>
              </w:tabs>
              <w:autoSpaceDE w:val="0"/>
              <w:autoSpaceDN w:val="0"/>
              <w:adjustRightInd w:val="0"/>
              <w:rPr>
                <w:sz w:val="18"/>
                <w:szCs w:val="18"/>
              </w:rPr>
            </w:pPr>
          </w:p>
          <w:p w14:paraId="78A76A53" w14:textId="77777777" w:rsidR="006C5DA9" w:rsidRPr="00A07A3C" w:rsidRDefault="006C5DA9" w:rsidP="00D725D9">
            <w:pPr>
              <w:tabs>
                <w:tab w:val="left" w:pos="391"/>
              </w:tabs>
              <w:autoSpaceDE w:val="0"/>
              <w:autoSpaceDN w:val="0"/>
              <w:adjustRightInd w:val="0"/>
              <w:rPr>
                <w:sz w:val="18"/>
                <w:szCs w:val="18"/>
              </w:rPr>
            </w:pPr>
          </w:p>
          <w:p w14:paraId="241405BD" w14:textId="77777777" w:rsidR="006C5DA9" w:rsidRPr="00A07A3C" w:rsidRDefault="006C5DA9" w:rsidP="00D725D9">
            <w:pPr>
              <w:tabs>
                <w:tab w:val="left" w:pos="391"/>
              </w:tabs>
              <w:autoSpaceDE w:val="0"/>
              <w:autoSpaceDN w:val="0"/>
              <w:adjustRightInd w:val="0"/>
              <w:rPr>
                <w:sz w:val="18"/>
                <w:szCs w:val="18"/>
              </w:rPr>
            </w:pPr>
          </w:p>
          <w:p w14:paraId="66884869" w14:textId="77777777" w:rsidR="006C5DA9" w:rsidRPr="00A07A3C" w:rsidRDefault="006C5DA9" w:rsidP="00D725D9">
            <w:pPr>
              <w:tabs>
                <w:tab w:val="left" w:pos="391"/>
              </w:tabs>
              <w:autoSpaceDE w:val="0"/>
              <w:autoSpaceDN w:val="0"/>
              <w:adjustRightInd w:val="0"/>
              <w:rPr>
                <w:sz w:val="18"/>
                <w:szCs w:val="18"/>
              </w:rPr>
            </w:pPr>
          </w:p>
          <w:p w14:paraId="57E21892" w14:textId="2F2CD8DC" w:rsidR="00D725D9" w:rsidRPr="00A07A3C" w:rsidRDefault="00D725D9" w:rsidP="00D725D9">
            <w:pPr>
              <w:tabs>
                <w:tab w:val="left" w:pos="391"/>
              </w:tabs>
              <w:autoSpaceDE w:val="0"/>
              <w:autoSpaceDN w:val="0"/>
              <w:adjustRightInd w:val="0"/>
              <w:rPr>
                <w:sz w:val="18"/>
                <w:szCs w:val="18"/>
              </w:rPr>
            </w:pPr>
            <w:r>
              <w:rPr>
                <w:sz w:val="18"/>
              </w:rPr>
              <w:t>(i)</w:t>
            </w:r>
            <w:r>
              <w:rPr>
                <w:sz w:val="18"/>
              </w:rPr>
              <w:tab/>
              <w:t>В случае болезни сотрудника во время ежегодного отпуска или отпуска на родину, которая длится более трех рабочих дней подряд, сотруднику может быть разрешено переоформить такие дни отпуска в отпуск по болезни при условии, что сотрудником предоставляется соответствующая медицинская справка.  Для этого сотрудник обязан в возможно короткий срок, но в любом случае не позднее возвращения на службу подать заявление на отпуск по болезни с приложением медицинской справки.</w:t>
            </w:r>
          </w:p>
          <w:p w14:paraId="17D5877C" w14:textId="77777777" w:rsidR="00D725D9" w:rsidRPr="00A07A3C" w:rsidRDefault="00D725D9" w:rsidP="00D725D9">
            <w:pPr>
              <w:tabs>
                <w:tab w:val="left" w:pos="391"/>
              </w:tabs>
              <w:autoSpaceDE w:val="0"/>
              <w:autoSpaceDN w:val="0"/>
              <w:adjustRightInd w:val="0"/>
              <w:rPr>
                <w:sz w:val="18"/>
                <w:szCs w:val="18"/>
              </w:rPr>
            </w:pPr>
          </w:p>
          <w:p w14:paraId="7A0C1310" w14:textId="75BB6FD8" w:rsidR="00D725D9" w:rsidRPr="00A07A3C" w:rsidRDefault="00D725D9" w:rsidP="00D725D9">
            <w:pPr>
              <w:pStyle w:val="RegLIST"/>
              <w:numPr>
                <w:ilvl w:val="0"/>
                <w:numId w:val="0"/>
              </w:numPr>
              <w:tabs>
                <w:tab w:val="left" w:pos="397"/>
              </w:tabs>
              <w:autoSpaceDE w:val="0"/>
              <w:spacing w:after="0"/>
              <w:rPr>
                <w:sz w:val="18"/>
                <w:szCs w:val="18"/>
              </w:rPr>
            </w:pPr>
            <w:r>
              <w:rPr>
                <w:sz w:val="18"/>
              </w:rPr>
              <w:t>[…]</w:t>
            </w:r>
          </w:p>
        </w:tc>
        <w:tc>
          <w:tcPr>
            <w:tcW w:w="4678" w:type="dxa"/>
            <w:tcBorders>
              <w:top w:val="single" w:sz="6" w:space="0" w:color="A6A6A6" w:themeColor="background1" w:themeShade="A6"/>
            </w:tcBorders>
            <w:shd w:val="clear" w:color="auto" w:fill="FFFFFF" w:themeFill="background1"/>
            <w:tcMar>
              <w:top w:w="57" w:type="dxa"/>
              <w:bottom w:w="57" w:type="dxa"/>
            </w:tcMar>
          </w:tcPr>
          <w:p w14:paraId="32BE9C78" w14:textId="77777777" w:rsidR="00D725D9" w:rsidRPr="00A07A3C" w:rsidRDefault="00D725D9" w:rsidP="00D725D9">
            <w:pPr>
              <w:tabs>
                <w:tab w:val="left" w:pos="391"/>
              </w:tabs>
              <w:autoSpaceDE w:val="0"/>
              <w:autoSpaceDN w:val="0"/>
              <w:adjustRightInd w:val="0"/>
              <w:rPr>
                <w:sz w:val="18"/>
                <w:szCs w:val="18"/>
              </w:rPr>
            </w:pPr>
            <w:r>
              <w:rPr>
                <w:sz w:val="18"/>
              </w:rPr>
              <w:lastRenderedPageBreak/>
              <w:t>[…]</w:t>
            </w:r>
          </w:p>
          <w:p w14:paraId="558569C1" w14:textId="77777777" w:rsidR="00D725D9" w:rsidRPr="00A07A3C" w:rsidRDefault="00D725D9" w:rsidP="00D725D9">
            <w:pPr>
              <w:tabs>
                <w:tab w:val="left" w:pos="391"/>
              </w:tabs>
              <w:autoSpaceDE w:val="0"/>
              <w:autoSpaceDN w:val="0"/>
              <w:adjustRightInd w:val="0"/>
              <w:rPr>
                <w:sz w:val="18"/>
                <w:szCs w:val="18"/>
              </w:rPr>
            </w:pPr>
          </w:p>
          <w:p w14:paraId="7A36F9DC" w14:textId="77777777" w:rsidR="00D725D9" w:rsidRPr="00A07A3C" w:rsidRDefault="00D725D9" w:rsidP="00D725D9">
            <w:pPr>
              <w:tabs>
                <w:tab w:val="left" w:pos="391"/>
              </w:tabs>
              <w:autoSpaceDE w:val="0"/>
              <w:autoSpaceDN w:val="0"/>
              <w:adjustRightInd w:val="0"/>
              <w:rPr>
                <w:sz w:val="18"/>
                <w:szCs w:val="18"/>
              </w:rPr>
            </w:pPr>
            <w:r>
              <w:rPr>
                <w:sz w:val="18"/>
              </w:rPr>
              <w:t>(c)    Отпуск по болезни без оправдательного документа</w:t>
            </w:r>
          </w:p>
          <w:p w14:paraId="2A1C6A94" w14:textId="77777777" w:rsidR="00D725D9" w:rsidRPr="00A07A3C" w:rsidRDefault="00D725D9" w:rsidP="00D725D9">
            <w:pPr>
              <w:tabs>
                <w:tab w:val="left" w:pos="391"/>
              </w:tabs>
              <w:autoSpaceDE w:val="0"/>
              <w:autoSpaceDN w:val="0"/>
              <w:adjustRightInd w:val="0"/>
              <w:rPr>
                <w:sz w:val="18"/>
                <w:szCs w:val="18"/>
              </w:rPr>
            </w:pPr>
          </w:p>
          <w:p w14:paraId="1F317AC5" w14:textId="77777777" w:rsidR="00D725D9" w:rsidRPr="00A07A3C" w:rsidRDefault="00D725D9" w:rsidP="00D725D9">
            <w:pPr>
              <w:tabs>
                <w:tab w:val="left" w:pos="391"/>
              </w:tabs>
              <w:autoSpaceDE w:val="0"/>
              <w:autoSpaceDN w:val="0"/>
              <w:adjustRightInd w:val="0"/>
              <w:rPr>
                <w:sz w:val="18"/>
                <w:szCs w:val="18"/>
              </w:rPr>
            </w:pPr>
            <w:r>
              <w:rPr>
                <w:sz w:val="18"/>
              </w:rPr>
              <w:t xml:space="preserve">В течение календарного года сотрудники могут брать отпуск по болезни и/или отпуск по чрезвычайным семейным обстоятельствам без представления оправдательного документа на срок в общей сложности до семи рабочих дней. Любое дальнейшее отсутствие на службе в течение того же года должно быть обосновано медицинской справкой </w:t>
            </w:r>
            <w:r>
              <w:rPr>
                <w:b/>
                <w:sz w:val="18"/>
                <w:u w:val="single"/>
              </w:rPr>
              <w:t>в соответствии с подпунктом (d) ниже</w:t>
            </w:r>
            <w:r>
              <w:rPr>
                <w:sz w:val="18"/>
              </w:rPr>
              <w:t>; в противном случае период отсутствия на службе вычитается из полагающегося сотруднику ежегодного отпуска или, если ежегодный отпуск полностью использован, оформляется как специальный отпуск без сохранения содержания. Отпуск по болезни без представления оправдательного документа не может длиться более трех дней подряд.</w:t>
            </w:r>
          </w:p>
          <w:p w14:paraId="483FAA96" w14:textId="77777777" w:rsidR="00D725D9" w:rsidRPr="00A07A3C" w:rsidRDefault="00D725D9" w:rsidP="00D725D9">
            <w:pPr>
              <w:tabs>
                <w:tab w:val="left" w:pos="391"/>
              </w:tabs>
              <w:autoSpaceDE w:val="0"/>
              <w:autoSpaceDN w:val="0"/>
              <w:adjustRightInd w:val="0"/>
              <w:rPr>
                <w:sz w:val="18"/>
                <w:szCs w:val="18"/>
              </w:rPr>
            </w:pPr>
          </w:p>
          <w:p w14:paraId="4D802039" w14:textId="77777777" w:rsidR="00D725D9" w:rsidRPr="00A07A3C" w:rsidRDefault="00D725D9" w:rsidP="00D725D9">
            <w:pPr>
              <w:tabs>
                <w:tab w:val="left" w:pos="391"/>
              </w:tabs>
              <w:autoSpaceDE w:val="0"/>
              <w:autoSpaceDN w:val="0"/>
              <w:adjustRightInd w:val="0"/>
              <w:rPr>
                <w:sz w:val="18"/>
                <w:szCs w:val="18"/>
              </w:rPr>
            </w:pPr>
            <w:r>
              <w:rPr>
                <w:sz w:val="18"/>
              </w:rPr>
              <w:t>(d)</w:t>
            </w:r>
            <w:r>
              <w:rPr>
                <w:sz w:val="18"/>
              </w:rPr>
              <w:tab/>
              <w:t>Отпуск по болезни при наличии оправдательного документа</w:t>
            </w:r>
          </w:p>
          <w:p w14:paraId="4760FB7B" w14:textId="77777777" w:rsidR="00D725D9" w:rsidRPr="00A07A3C" w:rsidRDefault="00D725D9" w:rsidP="00D725D9">
            <w:pPr>
              <w:tabs>
                <w:tab w:val="left" w:pos="391"/>
              </w:tabs>
              <w:autoSpaceDE w:val="0"/>
              <w:autoSpaceDN w:val="0"/>
              <w:adjustRightInd w:val="0"/>
              <w:rPr>
                <w:sz w:val="18"/>
                <w:szCs w:val="18"/>
              </w:rPr>
            </w:pPr>
          </w:p>
          <w:p w14:paraId="6E9C702D" w14:textId="77777777" w:rsidR="00D725D9" w:rsidRPr="00A07A3C" w:rsidRDefault="00D725D9" w:rsidP="00D725D9">
            <w:pPr>
              <w:tabs>
                <w:tab w:val="left" w:pos="391"/>
              </w:tabs>
              <w:autoSpaceDE w:val="0"/>
              <w:autoSpaceDN w:val="0"/>
              <w:adjustRightInd w:val="0"/>
              <w:rPr>
                <w:sz w:val="18"/>
                <w:szCs w:val="18"/>
              </w:rPr>
            </w:pPr>
            <w:r>
              <w:rPr>
                <w:b/>
                <w:sz w:val="18"/>
                <w:u w:val="single"/>
              </w:rPr>
              <w:t>(1)</w:t>
            </w:r>
            <w:r>
              <w:rPr>
                <w:sz w:val="18"/>
              </w:rPr>
              <w:t xml:space="preserve">   За исключением случаев, утвержденных </w:t>
            </w:r>
            <w:r>
              <w:rPr>
                <w:strike/>
                <w:sz w:val="18"/>
              </w:rPr>
              <w:t>Генеральным директором</w:t>
            </w:r>
            <w:r>
              <w:rPr>
                <w:b/>
                <w:sz w:val="18"/>
                <w:u w:val="single"/>
              </w:rPr>
              <w:t xml:space="preserve"> врачом-консультантом Международного бюро</w:t>
            </w:r>
            <w:r>
              <w:rPr>
                <w:sz w:val="18"/>
              </w:rPr>
              <w:t xml:space="preserve">, сотрудникам не предоставляется отпуск по болезни на срок более трех рабочих дней подряд без представления оправдательного документа, выданного квалифицированным врачом и содержащего указание о том, что сотрудник не в состоянии выполнять свои обязанности, а также указание </w:t>
            </w:r>
            <w:r>
              <w:rPr>
                <w:sz w:val="18"/>
              </w:rPr>
              <w:lastRenderedPageBreak/>
              <w:t>предполагаемой продолжительности отсутствия на службе.  За исключением случаев, обстоятельства которых не зависят от сотрудника, такой документ представляется не позднее конца десятого рабочего дня с начала отсутствия сотрудника на службе.</w:t>
            </w:r>
          </w:p>
          <w:p w14:paraId="02886E08" w14:textId="77777777" w:rsidR="00D725D9" w:rsidRPr="00A07A3C" w:rsidRDefault="00D725D9" w:rsidP="00D725D9">
            <w:pPr>
              <w:tabs>
                <w:tab w:val="left" w:pos="391"/>
              </w:tabs>
              <w:autoSpaceDE w:val="0"/>
              <w:autoSpaceDN w:val="0"/>
              <w:adjustRightInd w:val="0"/>
              <w:rPr>
                <w:sz w:val="18"/>
                <w:szCs w:val="18"/>
              </w:rPr>
            </w:pPr>
          </w:p>
          <w:p w14:paraId="46F1C9CD" w14:textId="77777777" w:rsidR="00D725D9" w:rsidRPr="00A07A3C" w:rsidRDefault="00D725D9" w:rsidP="00D725D9">
            <w:pPr>
              <w:tabs>
                <w:tab w:val="left" w:pos="391"/>
              </w:tabs>
              <w:autoSpaceDE w:val="0"/>
              <w:autoSpaceDN w:val="0"/>
              <w:adjustRightInd w:val="0"/>
              <w:rPr>
                <w:b/>
                <w:bCs/>
                <w:sz w:val="18"/>
                <w:szCs w:val="18"/>
                <w:u w:val="single"/>
              </w:rPr>
            </w:pPr>
            <w:r>
              <w:rPr>
                <w:b/>
                <w:sz w:val="18"/>
                <w:u w:val="single"/>
              </w:rPr>
              <w:t xml:space="preserve">(2)   Любой отпуск по болезни при наличии оправдательного документа должен быть проверен и подтвержден врачом-консультантом Международного бюро. Если отпуск по болезни при наличии оправдательного документа не подтвержден врачом-консультантом, то период отсутствия на службе вычитается из полагающегося сотруднику ежегодного отпуска или, если ежегодный отпуск полностью использован, оформляется как специальный отпуск без сохранения содержания. </w:t>
            </w:r>
          </w:p>
          <w:p w14:paraId="44D78D59" w14:textId="77777777" w:rsidR="00D725D9" w:rsidRPr="00A07A3C" w:rsidRDefault="00D725D9" w:rsidP="00D725D9">
            <w:pPr>
              <w:tabs>
                <w:tab w:val="left" w:pos="391"/>
              </w:tabs>
              <w:autoSpaceDE w:val="0"/>
              <w:autoSpaceDN w:val="0"/>
              <w:adjustRightInd w:val="0"/>
              <w:rPr>
                <w:sz w:val="18"/>
                <w:szCs w:val="18"/>
              </w:rPr>
            </w:pPr>
          </w:p>
          <w:p w14:paraId="1C5671F1" w14:textId="77777777" w:rsidR="00D725D9" w:rsidRPr="00A07A3C" w:rsidRDefault="00D725D9" w:rsidP="00D725D9">
            <w:pPr>
              <w:tabs>
                <w:tab w:val="left" w:pos="391"/>
              </w:tabs>
              <w:autoSpaceDE w:val="0"/>
              <w:autoSpaceDN w:val="0"/>
              <w:adjustRightInd w:val="0"/>
              <w:rPr>
                <w:sz w:val="18"/>
                <w:szCs w:val="18"/>
              </w:rPr>
            </w:pPr>
            <w:r>
              <w:rPr>
                <w:sz w:val="18"/>
              </w:rPr>
              <w:t>[…]</w:t>
            </w:r>
          </w:p>
          <w:p w14:paraId="3B5DDF87" w14:textId="77777777" w:rsidR="00D725D9" w:rsidRPr="00A07A3C" w:rsidRDefault="00D725D9" w:rsidP="00D725D9">
            <w:pPr>
              <w:tabs>
                <w:tab w:val="left" w:pos="391"/>
              </w:tabs>
              <w:autoSpaceDE w:val="0"/>
              <w:autoSpaceDN w:val="0"/>
              <w:adjustRightInd w:val="0"/>
              <w:rPr>
                <w:sz w:val="18"/>
                <w:szCs w:val="18"/>
              </w:rPr>
            </w:pPr>
          </w:p>
          <w:p w14:paraId="1B5501A1" w14:textId="77777777" w:rsidR="00D725D9" w:rsidRPr="00A07A3C" w:rsidRDefault="00D725D9" w:rsidP="00D725D9">
            <w:pPr>
              <w:tabs>
                <w:tab w:val="left" w:pos="391"/>
              </w:tabs>
              <w:autoSpaceDE w:val="0"/>
              <w:autoSpaceDN w:val="0"/>
              <w:adjustRightInd w:val="0"/>
              <w:rPr>
                <w:sz w:val="18"/>
                <w:szCs w:val="18"/>
              </w:rPr>
            </w:pPr>
            <w:r>
              <w:rPr>
                <w:sz w:val="18"/>
              </w:rPr>
              <w:t>(e)</w:t>
            </w:r>
            <w:r>
              <w:rPr>
                <w:sz w:val="18"/>
              </w:rPr>
              <w:tab/>
              <w:t>Длительный отпуск по болезни и специальный отпуск в связи с продолжительной болезнью</w:t>
            </w:r>
          </w:p>
          <w:p w14:paraId="272C512F" w14:textId="77777777" w:rsidR="00D725D9" w:rsidRPr="00A07A3C" w:rsidRDefault="00D725D9" w:rsidP="00D725D9">
            <w:pPr>
              <w:tabs>
                <w:tab w:val="left" w:pos="391"/>
              </w:tabs>
              <w:autoSpaceDE w:val="0"/>
              <w:autoSpaceDN w:val="0"/>
              <w:adjustRightInd w:val="0"/>
              <w:rPr>
                <w:sz w:val="18"/>
                <w:szCs w:val="18"/>
              </w:rPr>
            </w:pPr>
          </w:p>
          <w:p w14:paraId="6A334DCA" w14:textId="77777777" w:rsidR="00D725D9" w:rsidRPr="00A07A3C" w:rsidRDefault="00D725D9" w:rsidP="00D725D9">
            <w:pPr>
              <w:tabs>
                <w:tab w:val="left" w:pos="391"/>
              </w:tabs>
              <w:autoSpaceDE w:val="0"/>
              <w:autoSpaceDN w:val="0"/>
              <w:adjustRightInd w:val="0"/>
              <w:rPr>
                <w:sz w:val="18"/>
                <w:szCs w:val="18"/>
              </w:rPr>
            </w:pPr>
            <w:r>
              <w:rPr>
                <w:sz w:val="18"/>
              </w:rPr>
              <w:t>[…]</w:t>
            </w:r>
          </w:p>
          <w:p w14:paraId="4D3C36CB" w14:textId="77777777" w:rsidR="00D725D9" w:rsidRPr="00A07A3C" w:rsidRDefault="00D725D9" w:rsidP="00D725D9">
            <w:pPr>
              <w:tabs>
                <w:tab w:val="left" w:pos="391"/>
              </w:tabs>
              <w:autoSpaceDE w:val="0"/>
              <w:autoSpaceDN w:val="0"/>
              <w:adjustRightInd w:val="0"/>
              <w:rPr>
                <w:sz w:val="18"/>
                <w:szCs w:val="18"/>
              </w:rPr>
            </w:pPr>
          </w:p>
          <w:p w14:paraId="1A0EDF9E" w14:textId="77777777" w:rsidR="00D725D9" w:rsidRPr="00A07A3C" w:rsidRDefault="00D725D9" w:rsidP="00D725D9">
            <w:pPr>
              <w:tabs>
                <w:tab w:val="left" w:pos="391"/>
              </w:tabs>
              <w:autoSpaceDE w:val="0"/>
              <w:autoSpaceDN w:val="0"/>
              <w:adjustRightInd w:val="0"/>
              <w:rPr>
                <w:sz w:val="18"/>
                <w:szCs w:val="18"/>
              </w:rPr>
            </w:pPr>
            <w:r>
              <w:rPr>
                <w:sz w:val="18"/>
              </w:rPr>
              <w:t>(4)</w:t>
            </w:r>
            <w:r>
              <w:rPr>
                <w:sz w:val="18"/>
              </w:rPr>
              <w:tab/>
              <w:t>Генеральный директор вправе предоставить специальный отпуск в связи с продолжительной болезнью, но только с сохранением половины содержания или без сохранения содержания.  Такой специальный отпуск обычно предоставляется на период до выздоровления сотрудника и его возвращения на службу или до признания сотрудника неспособным вследствие травмы или болезни продолжить службу по смыслу Положений ОПФПООН и назначения ему в этой связи пособия по нетрудоспособности.  К заявлению о предоставлении специального отпуска сотрудник прилагает соответствующую медицинскую справку</w:t>
            </w:r>
            <w:r>
              <w:rPr>
                <w:b/>
                <w:sz w:val="18"/>
                <w:u w:val="single"/>
              </w:rPr>
              <w:t>, которая подлежит проверке и подтверждению врачом-консультантом Международного бюро,</w:t>
            </w:r>
            <w:r>
              <w:rPr>
                <w:sz w:val="18"/>
              </w:rPr>
              <w:t xml:space="preserve"> или, в случае рассмотрения вопроса о признании </w:t>
            </w:r>
            <w:r>
              <w:rPr>
                <w:sz w:val="18"/>
              </w:rPr>
              <w:lastRenderedPageBreak/>
              <w:t>нетрудоспособности, как указано выше, подтверждение обращения в ОПФПООН о назначении пособия по нетрудоспособности.  В то же время при этом должны быть обеспечены интересы службы.</w:t>
            </w:r>
          </w:p>
          <w:p w14:paraId="47A56A05" w14:textId="77777777" w:rsidR="00D725D9" w:rsidRPr="00A07A3C" w:rsidRDefault="00D725D9" w:rsidP="00D725D9">
            <w:pPr>
              <w:tabs>
                <w:tab w:val="left" w:pos="391"/>
              </w:tabs>
              <w:autoSpaceDE w:val="0"/>
              <w:autoSpaceDN w:val="0"/>
              <w:adjustRightInd w:val="0"/>
              <w:rPr>
                <w:sz w:val="18"/>
                <w:szCs w:val="18"/>
              </w:rPr>
            </w:pPr>
          </w:p>
          <w:p w14:paraId="2FE10F72" w14:textId="77777777" w:rsidR="00D725D9" w:rsidRPr="00A07A3C" w:rsidRDefault="00D725D9" w:rsidP="00D725D9">
            <w:pPr>
              <w:tabs>
                <w:tab w:val="left" w:pos="391"/>
              </w:tabs>
              <w:autoSpaceDE w:val="0"/>
              <w:autoSpaceDN w:val="0"/>
              <w:adjustRightInd w:val="0"/>
              <w:rPr>
                <w:sz w:val="18"/>
                <w:szCs w:val="18"/>
              </w:rPr>
            </w:pPr>
          </w:p>
          <w:p w14:paraId="681A42C8" w14:textId="77777777" w:rsidR="00D725D9" w:rsidRPr="00A07A3C" w:rsidRDefault="00D725D9" w:rsidP="00D725D9">
            <w:pPr>
              <w:tabs>
                <w:tab w:val="left" w:pos="391"/>
              </w:tabs>
              <w:autoSpaceDE w:val="0"/>
              <w:autoSpaceDN w:val="0"/>
              <w:adjustRightInd w:val="0"/>
              <w:rPr>
                <w:sz w:val="18"/>
                <w:szCs w:val="18"/>
              </w:rPr>
            </w:pPr>
            <w:r>
              <w:rPr>
                <w:sz w:val="18"/>
              </w:rPr>
              <w:t>(f)</w:t>
            </w:r>
            <w:r>
              <w:rPr>
                <w:sz w:val="18"/>
              </w:rPr>
              <w:tab/>
              <w:t>Обязанности сотрудников</w:t>
            </w:r>
          </w:p>
          <w:p w14:paraId="5280DF9A" w14:textId="77777777" w:rsidR="00D725D9" w:rsidRPr="00A07A3C" w:rsidRDefault="00D725D9" w:rsidP="00D725D9">
            <w:pPr>
              <w:tabs>
                <w:tab w:val="left" w:pos="391"/>
              </w:tabs>
              <w:autoSpaceDE w:val="0"/>
              <w:autoSpaceDN w:val="0"/>
              <w:adjustRightInd w:val="0"/>
              <w:rPr>
                <w:sz w:val="18"/>
                <w:szCs w:val="18"/>
              </w:rPr>
            </w:pPr>
          </w:p>
          <w:p w14:paraId="350EF4D5" w14:textId="77777777" w:rsidR="00D725D9" w:rsidRPr="00A07A3C" w:rsidRDefault="00D725D9" w:rsidP="00D725D9">
            <w:pPr>
              <w:tabs>
                <w:tab w:val="left" w:pos="391"/>
              </w:tabs>
              <w:autoSpaceDE w:val="0"/>
              <w:autoSpaceDN w:val="0"/>
              <w:adjustRightInd w:val="0"/>
              <w:rPr>
                <w:strike/>
                <w:sz w:val="18"/>
                <w:szCs w:val="18"/>
              </w:rPr>
            </w:pPr>
            <w:r>
              <w:rPr>
                <w:strike/>
                <w:sz w:val="18"/>
              </w:rPr>
              <w:t>(1)</w:t>
            </w:r>
            <w:r>
              <w:rPr>
                <w:strike/>
                <w:sz w:val="18"/>
              </w:rPr>
              <w:tab/>
              <w:t>Любой отпуск по болезни утверждается от имени Генерального директора.</w:t>
            </w:r>
          </w:p>
          <w:p w14:paraId="19D359B6" w14:textId="77777777" w:rsidR="00D725D9" w:rsidRPr="00A07A3C" w:rsidRDefault="00D725D9" w:rsidP="00D725D9">
            <w:pPr>
              <w:tabs>
                <w:tab w:val="left" w:pos="391"/>
              </w:tabs>
              <w:autoSpaceDE w:val="0"/>
              <w:autoSpaceDN w:val="0"/>
              <w:adjustRightInd w:val="0"/>
              <w:rPr>
                <w:sz w:val="18"/>
                <w:szCs w:val="18"/>
              </w:rPr>
            </w:pPr>
          </w:p>
          <w:p w14:paraId="5C2555C9" w14:textId="77777777" w:rsidR="00D725D9" w:rsidRPr="00A07A3C" w:rsidRDefault="00D725D9" w:rsidP="00D725D9">
            <w:pPr>
              <w:tabs>
                <w:tab w:val="left" w:pos="391"/>
              </w:tabs>
              <w:autoSpaceDE w:val="0"/>
              <w:autoSpaceDN w:val="0"/>
              <w:adjustRightInd w:val="0"/>
              <w:rPr>
                <w:color w:val="000000" w:themeColor="text1"/>
                <w:sz w:val="18"/>
                <w:szCs w:val="18"/>
              </w:rPr>
            </w:pPr>
            <w:r>
              <w:rPr>
                <w:b/>
                <w:sz w:val="18"/>
                <w:u w:val="single"/>
              </w:rPr>
              <w:t>(1)</w:t>
            </w:r>
            <w:r>
              <w:rPr>
                <w:sz w:val="18"/>
              </w:rPr>
              <w:t xml:space="preserve"> </w:t>
            </w:r>
            <w:r>
              <w:rPr>
                <w:strike/>
                <w:sz w:val="18"/>
              </w:rPr>
              <w:t>(2)</w:t>
            </w:r>
            <w:r>
              <w:rPr>
                <w:sz w:val="18"/>
              </w:rPr>
              <w:tab/>
              <w:t>Сотрудники обязаны в возможно короткий срок информировать свое руководство о любом отсутствии на службе по причине болезни или травмы.  По возможности, прежде чем объявить о невыходе на службу, они должны явиться к врачу-консультанту Международного бюро.</w:t>
            </w:r>
          </w:p>
          <w:p w14:paraId="1F58E27A" w14:textId="77777777" w:rsidR="00D725D9" w:rsidRPr="00A07A3C" w:rsidRDefault="00D725D9" w:rsidP="00D725D9">
            <w:pPr>
              <w:tabs>
                <w:tab w:val="left" w:pos="391"/>
              </w:tabs>
              <w:autoSpaceDE w:val="0"/>
              <w:autoSpaceDN w:val="0"/>
              <w:adjustRightInd w:val="0"/>
              <w:rPr>
                <w:sz w:val="18"/>
                <w:szCs w:val="18"/>
              </w:rPr>
            </w:pPr>
          </w:p>
          <w:p w14:paraId="2FF52FB9" w14:textId="77777777" w:rsidR="00D725D9" w:rsidRPr="00A07A3C" w:rsidRDefault="00D725D9" w:rsidP="00D725D9">
            <w:pPr>
              <w:tabs>
                <w:tab w:val="left" w:pos="391"/>
              </w:tabs>
              <w:autoSpaceDE w:val="0"/>
              <w:autoSpaceDN w:val="0"/>
              <w:adjustRightInd w:val="0"/>
              <w:rPr>
                <w:sz w:val="18"/>
                <w:szCs w:val="18"/>
              </w:rPr>
            </w:pPr>
            <w:r>
              <w:rPr>
                <w:b/>
                <w:sz w:val="18"/>
                <w:u w:val="single"/>
              </w:rPr>
              <w:t>(2)</w:t>
            </w:r>
            <w:r>
              <w:rPr>
                <w:sz w:val="18"/>
              </w:rPr>
              <w:t xml:space="preserve"> </w:t>
            </w:r>
            <w:r>
              <w:rPr>
                <w:strike/>
                <w:sz w:val="18"/>
              </w:rPr>
              <w:t>(3)</w:t>
            </w:r>
            <w:r>
              <w:rPr>
                <w:sz w:val="18"/>
              </w:rPr>
              <w:tab/>
              <w:t xml:space="preserve">Сотруднику может быть в любое время предписано предоставить медицинскую справку о состоянии своего здоровья или пройти медицинский осмотр у </w:t>
            </w:r>
            <w:r>
              <w:rPr>
                <w:b/>
                <w:sz w:val="18"/>
                <w:u w:val="single"/>
              </w:rPr>
              <w:t>врача-консультанта Международного бюро</w:t>
            </w:r>
            <w:r>
              <w:rPr>
                <w:sz w:val="18"/>
              </w:rPr>
              <w:t xml:space="preserve"> или врача, назначенного </w:t>
            </w:r>
            <w:r>
              <w:rPr>
                <w:b/>
                <w:sz w:val="18"/>
                <w:u w:val="single"/>
              </w:rPr>
              <w:t>врачом-консультантом Международного бюро</w:t>
            </w:r>
            <w:r>
              <w:rPr>
                <w:strike/>
                <w:sz w:val="18"/>
              </w:rPr>
              <w:t>Генеральным директором</w:t>
            </w:r>
            <w:r>
              <w:rPr>
                <w:sz w:val="18"/>
              </w:rPr>
              <w:t>.  Если состояние здоровья отрицательно сказывается на способности сотрудника выполнять служебные обязанности, такому сотруднику может быть предписано не являться на службу и обратиться за надлежащей медицинской помощью.  Сотрудник своевременно выполняет любые предписания в соответствии с настоящим правилом.</w:t>
            </w:r>
          </w:p>
          <w:p w14:paraId="6C349808" w14:textId="77777777" w:rsidR="00D725D9" w:rsidRPr="00A07A3C" w:rsidRDefault="00D725D9" w:rsidP="00D725D9">
            <w:pPr>
              <w:tabs>
                <w:tab w:val="left" w:pos="391"/>
              </w:tabs>
              <w:autoSpaceDE w:val="0"/>
              <w:autoSpaceDN w:val="0"/>
              <w:adjustRightInd w:val="0"/>
              <w:rPr>
                <w:sz w:val="18"/>
                <w:szCs w:val="18"/>
              </w:rPr>
            </w:pPr>
          </w:p>
          <w:p w14:paraId="38B96437" w14:textId="77777777" w:rsidR="00D725D9" w:rsidRPr="00A07A3C" w:rsidRDefault="00D725D9" w:rsidP="00D725D9">
            <w:pPr>
              <w:tabs>
                <w:tab w:val="left" w:pos="391"/>
              </w:tabs>
              <w:autoSpaceDE w:val="0"/>
              <w:autoSpaceDN w:val="0"/>
              <w:adjustRightInd w:val="0"/>
              <w:rPr>
                <w:sz w:val="18"/>
                <w:szCs w:val="18"/>
              </w:rPr>
            </w:pPr>
            <w:r>
              <w:rPr>
                <w:b/>
                <w:sz w:val="18"/>
                <w:u w:val="single"/>
              </w:rPr>
              <w:t>(3)</w:t>
            </w:r>
            <w:r>
              <w:rPr>
                <w:sz w:val="18"/>
              </w:rPr>
              <w:t xml:space="preserve"> </w:t>
            </w:r>
            <w:r>
              <w:rPr>
                <w:strike/>
                <w:sz w:val="18"/>
              </w:rPr>
              <w:t>(4)</w:t>
            </w:r>
            <w:r>
              <w:rPr>
                <w:sz w:val="18"/>
              </w:rPr>
              <w:tab/>
              <w:t xml:space="preserve">В период отпуска по болезни или специального отпуска в связи с продолжительной болезнью сотрудники не покидают район места службы без предварительного согласования с </w:t>
            </w:r>
            <w:r>
              <w:rPr>
                <w:strike/>
                <w:sz w:val="18"/>
              </w:rPr>
              <w:t>Генеральным директором</w:t>
            </w:r>
            <w:r>
              <w:rPr>
                <w:b/>
                <w:sz w:val="18"/>
                <w:u w:val="single"/>
              </w:rPr>
              <w:t>директором ДУЛР</w:t>
            </w:r>
            <w:r>
              <w:rPr>
                <w:sz w:val="18"/>
              </w:rPr>
              <w:t>.</w:t>
            </w:r>
          </w:p>
          <w:p w14:paraId="3B466ED1" w14:textId="77777777" w:rsidR="00D725D9" w:rsidRPr="00A07A3C" w:rsidRDefault="00D725D9" w:rsidP="00D725D9">
            <w:pPr>
              <w:tabs>
                <w:tab w:val="left" w:pos="391"/>
              </w:tabs>
              <w:autoSpaceDE w:val="0"/>
              <w:autoSpaceDN w:val="0"/>
              <w:adjustRightInd w:val="0"/>
              <w:rPr>
                <w:sz w:val="18"/>
                <w:szCs w:val="18"/>
              </w:rPr>
            </w:pPr>
          </w:p>
          <w:p w14:paraId="181623CA" w14:textId="77777777" w:rsidR="00D725D9" w:rsidRPr="00A07A3C" w:rsidRDefault="00D725D9" w:rsidP="00D725D9">
            <w:pPr>
              <w:tabs>
                <w:tab w:val="left" w:pos="391"/>
              </w:tabs>
              <w:autoSpaceDE w:val="0"/>
              <w:autoSpaceDN w:val="0"/>
              <w:adjustRightInd w:val="0"/>
              <w:rPr>
                <w:sz w:val="18"/>
                <w:szCs w:val="18"/>
              </w:rPr>
            </w:pPr>
            <w:r>
              <w:rPr>
                <w:b/>
                <w:sz w:val="18"/>
                <w:u w:val="single"/>
              </w:rPr>
              <w:t>(4)</w:t>
            </w:r>
            <w:r>
              <w:rPr>
                <w:sz w:val="18"/>
              </w:rPr>
              <w:t xml:space="preserve"> </w:t>
            </w:r>
            <w:r>
              <w:rPr>
                <w:strike/>
                <w:sz w:val="18"/>
              </w:rPr>
              <w:t>(5)</w:t>
            </w:r>
            <w:r>
              <w:rPr>
                <w:sz w:val="18"/>
              </w:rPr>
              <w:tab/>
              <w:t xml:space="preserve">Сотрудники незамедлительно информируют </w:t>
            </w:r>
            <w:r>
              <w:rPr>
                <w:b/>
                <w:sz w:val="18"/>
                <w:u w:val="single"/>
              </w:rPr>
              <w:t>врача-консультанта</w:t>
            </w:r>
            <w:r>
              <w:rPr>
                <w:sz w:val="18"/>
              </w:rPr>
              <w:t xml:space="preserve"> Международн</w:t>
            </w:r>
            <w:r>
              <w:rPr>
                <w:strike/>
                <w:sz w:val="18"/>
              </w:rPr>
              <w:t>ое</w:t>
            </w:r>
            <w:r>
              <w:rPr>
                <w:b/>
                <w:bCs/>
                <w:sz w:val="18"/>
              </w:rPr>
              <w:t>ого</w:t>
            </w:r>
            <w:r>
              <w:rPr>
                <w:sz w:val="18"/>
              </w:rPr>
              <w:t xml:space="preserve"> бюро о </w:t>
            </w:r>
            <w:r>
              <w:rPr>
                <w:sz w:val="18"/>
              </w:rPr>
              <w:lastRenderedPageBreak/>
              <w:t>любом случае инфекционного заболевания в семье или о любом касающемся их карантине.  Сотрудник, которому в силу таких обстоятельств предписано не являться на службу, получает в полном объеме оклад и другие пособия, надбавки и субсидии за период дозволенного отсутствия на службе.</w:t>
            </w:r>
          </w:p>
          <w:p w14:paraId="2467CA63" w14:textId="77777777" w:rsidR="00D725D9" w:rsidRPr="00A07A3C" w:rsidRDefault="00D725D9" w:rsidP="00D725D9">
            <w:pPr>
              <w:tabs>
                <w:tab w:val="left" w:pos="391"/>
              </w:tabs>
              <w:autoSpaceDE w:val="0"/>
              <w:autoSpaceDN w:val="0"/>
              <w:adjustRightInd w:val="0"/>
              <w:rPr>
                <w:sz w:val="18"/>
                <w:szCs w:val="18"/>
              </w:rPr>
            </w:pPr>
          </w:p>
          <w:p w14:paraId="3CCBEED0" w14:textId="77777777" w:rsidR="00D725D9" w:rsidRPr="00A07A3C" w:rsidRDefault="00D725D9" w:rsidP="00D725D9">
            <w:pPr>
              <w:tabs>
                <w:tab w:val="left" w:pos="391"/>
              </w:tabs>
              <w:autoSpaceDE w:val="0"/>
              <w:autoSpaceDN w:val="0"/>
              <w:adjustRightInd w:val="0"/>
              <w:rPr>
                <w:sz w:val="18"/>
                <w:szCs w:val="18"/>
              </w:rPr>
            </w:pPr>
            <w:r>
              <w:rPr>
                <w:sz w:val="18"/>
              </w:rPr>
              <w:t>(g)</w:t>
            </w:r>
            <w:r>
              <w:rPr>
                <w:sz w:val="18"/>
              </w:rPr>
              <w:tab/>
              <w:t>Пересмотр решений, касающихся отпусков по болезни</w:t>
            </w:r>
          </w:p>
          <w:p w14:paraId="769579E6" w14:textId="77777777" w:rsidR="00D725D9" w:rsidRPr="00A07A3C" w:rsidRDefault="00D725D9" w:rsidP="00D725D9">
            <w:pPr>
              <w:tabs>
                <w:tab w:val="left" w:pos="391"/>
              </w:tabs>
              <w:autoSpaceDE w:val="0"/>
              <w:autoSpaceDN w:val="0"/>
              <w:adjustRightInd w:val="0"/>
              <w:rPr>
                <w:sz w:val="18"/>
                <w:szCs w:val="18"/>
              </w:rPr>
            </w:pPr>
          </w:p>
          <w:p w14:paraId="5F7272AD" w14:textId="5356F629" w:rsidR="00D725D9" w:rsidRPr="00A07A3C" w:rsidRDefault="00D725D9" w:rsidP="00D725D9">
            <w:pPr>
              <w:tabs>
                <w:tab w:val="left" w:pos="391"/>
              </w:tabs>
              <w:autoSpaceDE w:val="0"/>
              <w:autoSpaceDN w:val="0"/>
              <w:adjustRightInd w:val="0"/>
              <w:rPr>
                <w:strike/>
                <w:sz w:val="18"/>
                <w:szCs w:val="18"/>
              </w:rPr>
            </w:pPr>
            <w:r>
              <w:rPr>
                <w:sz w:val="18"/>
              </w:rPr>
              <w:t xml:space="preserve">Если </w:t>
            </w:r>
            <w:r>
              <w:rPr>
                <w:strike/>
                <w:sz w:val="18"/>
              </w:rPr>
              <w:t>Генеральный директор приходит к выводу, что сотрудник, находящийся в отпуске по болезни, способен</w:t>
            </w:r>
            <w:r>
              <w:rPr>
                <w:b/>
                <w:sz w:val="18"/>
                <w:u w:val="single"/>
              </w:rPr>
              <w:t>врач-консультант Международного бюро не подтверждает отпуск сотрудника по болезни при наличии оправдательного документа, то данный сотрудник должен</w:t>
            </w:r>
            <w:r>
              <w:rPr>
                <w:sz w:val="18"/>
              </w:rPr>
              <w:t xml:space="preserve"> вернуться к выполнению служебных обязанностей</w:t>
            </w:r>
            <w:r>
              <w:rPr>
                <w:b/>
                <w:sz w:val="18"/>
                <w:u w:val="single"/>
              </w:rPr>
              <w:t>.</w:t>
            </w:r>
            <w:r>
              <w:rPr>
                <w:b/>
                <w:strike/>
                <w:sz w:val="18"/>
                <w:u w:val="single"/>
              </w:rPr>
              <w:t>, он может отказать в предоставлении дальнейшего отпуска по болезни или отменить уже предоставленный отпуск; однако</w:t>
            </w:r>
            <w:r>
              <w:rPr>
                <w:sz w:val="18"/>
              </w:rPr>
              <w:t xml:space="preserve"> </w:t>
            </w:r>
            <w:r>
              <w:rPr>
                <w:b/>
                <w:sz w:val="18"/>
                <w:u w:val="single"/>
              </w:rPr>
              <w:t>П</w:t>
            </w:r>
            <w:r>
              <w:rPr>
                <w:strike/>
                <w:sz w:val="18"/>
              </w:rPr>
              <w:t>п</w:t>
            </w:r>
            <w:r>
              <w:rPr>
                <w:sz w:val="18"/>
              </w:rPr>
              <w:t xml:space="preserve">о просьбе сотрудника вопрос может быть передан на рассмотрение </w:t>
            </w:r>
            <w:r>
              <w:rPr>
                <w:b/>
                <w:sz w:val="18"/>
                <w:u w:val="single"/>
              </w:rPr>
              <w:t xml:space="preserve">внешнего и </w:t>
            </w:r>
            <w:r>
              <w:rPr>
                <w:sz w:val="18"/>
              </w:rPr>
              <w:t xml:space="preserve">независимого врача, приемлемого как для </w:t>
            </w:r>
            <w:r>
              <w:rPr>
                <w:b/>
                <w:sz w:val="18"/>
                <w:u w:val="single"/>
              </w:rPr>
              <w:t>врача-консультанта Международного бюро</w:t>
            </w:r>
            <w:r>
              <w:rPr>
                <w:strike/>
                <w:sz w:val="18"/>
              </w:rPr>
              <w:t>Генерального директора</w:t>
            </w:r>
            <w:r>
              <w:rPr>
                <w:sz w:val="18"/>
              </w:rPr>
              <w:t>, так и сотрудника</w:t>
            </w:r>
            <w:r>
              <w:rPr>
                <w:strike/>
                <w:sz w:val="18"/>
              </w:rPr>
              <w:t>, или медицинской комиссии</w:t>
            </w:r>
            <w:r>
              <w:rPr>
                <w:sz w:val="18"/>
              </w:rPr>
              <w:t xml:space="preserve">. </w:t>
            </w:r>
            <w:r>
              <w:rPr>
                <w:b/>
                <w:sz w:val="18"/>
                <w:u w:val="single"/>
              </w:rPr>
              <w:t>Применимые процедуры и условия определяются Генеральным директором.</w:t>
            </w:r>
            <w:r>
              <w:rPr>
                <w:strike/>
                <w:sz w:val="18"/>
              </w:rPr>
              <w:t xml:space="preserve">  В состав медицинской комиссии входят:</w:t>
            </w:r>
          </w:p>
          <w:p w14:paraId="44A63615" w14:textId="77777777" w:rsidR="00D725D9" w:rsidRPr="00A07A3C" w:rsidRDefault="00D725D9" w:rsidP="00D725D9">
            <w:pPr>
              <w:tabs>
                <w:tab w:val="left" w:pos="391"/>
              </w:tabs>
              <w:autoSpaceDE w:val="0"/>
              <w:autoSpaceDN w:val="0"/>
              <w:adjustRightInd w:val="0"/>
              <w:rPr>
                <w:strike/>
                <w:sz w:val="18"/>
                <w:szCs w:val="18"/>
              </w:rPr>
            </w:pPr>
          </w:p>
          <w:p w14:paraId="3775984C" w14:textId="77777777" w:rsidR="00D725D9" w:rsidRPr="00A07A3C" w:rsidRDefault="00D725D9" w:rsidP="00142BF3">
            <w:pPr>
              <w:tabs>
                <w:tab w:val="left" w:pos="391"/>
              </w:tabs>
              <w:autoSpaceDE w:val="0"/>
              <w:autoSpaceDN w:val="0"/>
              <w:adjustRightInd w:val="0"/>
              <w:ind w:left="313"/>
              <w:rPr>
                <w:strike/>
                <w:sz w:val="18"/>
                <w:szCs w:val="18"/>
              </w:rPr>
            </w:pPr>
            <w:r>
              <w:rPr>
                <w:strike/>
                <w:sz w:val="18"/>
              </w:rPr>
              <w:t>(i)</w:t>
            </w:r>
            <w:r>
              <w:rPr>
                <w:strike/>
                <w:sz w:val="18"/>
              </w:rPr>
              <w:tab/>
              <w:t>врач, выбранный сотрудником;</w:t>
            </w:r>
          </w:p>
          <w:p w14:paraId="35607F31" w14:textId="77777777" w:rsidR="00D725D9" w:rsidRPr="00A07A3C" w:rsidRDefault="00D725D9" w:rsidP="00D725D9">
            <w:pPr>
              <w:tabs>
                <w:tab w:val="left" w:pos="391"/>
              </w:tabs>
              <w:autoSpaceDE w:val="0"/>
              <w:autoSpaceDN w:val="0"/>
              <w:adjustRightInd w:val="0"/>
              <w:rPr>
                <w:strike/>
                <w:sz w:val="18"/>
                <w:szCs w:val="18"/>
              </w:rPr>
            </w:pPr>
          </w:p>
          <w:p w14:paraId="51FC3DA3" w14:textId="77777777" w:rsidR="00D725D9" w:rsidRPr="00A07A3C" w:rsidRDefault="00D725D9" w:rsidP="00142BF3">
            <w:pPr>
              <w:tabs>
                <w:tab w:val="left" w:pos="391"/>
              </w:tabs>
              <w:autoSpaceDE w:val="0"/>
              <w:autoSpaceDN w:val="0"/>
              <w:adjustRightInd w:val="0"/>
              <w:ind w:left="313"/>
              <w:rPr>
                <w:strike/>
                <w:sz w:val="18"/>
                <w:szCs w:val="18"/>
              </w:rPr>
            </w:pPr>
            <w:r>
              <w:rPr>
                <w:strike/>
                <w:sz w:val="18"/>
              </w:rPr>
              <w:t>(ii)</w:t>
            </w:r>
            <w:r>
              <w:rPr>
                <w:strike/>
                <w:sz w:val="18"/>
              </w:rPr>
              <w:tab/>
              <w:t>врач, назначенный Генеральным директором, и</w:t>
            </w:r>
          </w:p>
          <w:p w14:paraId="54D570F4" w14:textId="77777777" w:rsidR="00D725D9" w:rsidRPr="00A07A3C" w:rsidRDefault="00D725D9" w:rsidP="00142BF3">
            <w:pPr>
              <w:tabs>
                <w:tab w:val="left" w:pos="391"/>
              </w:tabs>
              <w:autoSpaceDE w:val="0"/>
              <w:autoSpaceDN w:val="0"/>
              <w:adjustRightInd w:val="0"/>
              <w:ind w:left="313"/>
              <w:rPr>
                <w:strike/>
                <w:sz w:val="18"/>
                <w:szCs w:val="18"/>
              </w:rPr>
            </w:pPr>
          </w:p>
          <w:p w14:paraId="1B5B1935" w14:textId="77777777" w:rsidR="00D725D9" w:rsidRPr="00A07A3C" w:rsidRDefault="00D725D9" w:rsidP="00142BF3">
            <w:pPr>
              <w:tabs>
                <w:tab w:val="left" w:pos="391"/>
              </w:tabs>
              <w:autoSpaceDE w:val="0"/>
              <w:autoSpaceDN w:val="0"/>
              <w:adjustRightInd w:val="0"/>
              <w:ind w:left="313"/>
              <w:rPr>
                <w:strike/>
                <w:sz w:val="18"/>
                <w:szCs w:val="18"/>
              </w:rPr>
            </w:pPr>
            <w:r>
              <w:rPr>
                <w:strike/>
                <w:sz w:val="18"/>
              </w:rPr>
              <w:t>(iii)</w:t>
            </w:r>
            <w:r>
              <w:rPr>
                <w:strike/>
                <w:sz w:val="18"/>
              </w:rPr>
              <w:tab/>
              <w:t>третий врач, который выбирается по договоренности между двумя другими членами комиссии и который не является медицинским сотрудником Международного бюро.</w:t>
            </w:r>
          </w:p>
          <w:p w14:paraId="10E2D48F" w14:textId="77777777" w:rsidR="00D725D9" w:rsidRPr="00A07A3C" w:rsidRDefault="00D725D9" w:rsidP="00D725D9">
            <w:pPr>
              <w:tabs>
                <w:tab w:val="left" w:pos="391"/>
              </w:tabs>
              <w:autoSpaceDE w:val="0"/>
              <w:autoSpaceDN w:val="0"/>
              <w:adjustRightInd w:val="0"/>
              <w:rPr>
                <w:strike/>
                <w:sz w:val="18"/>
                <w:szCs w:val="18"/>
              </w:rPr>
            </w:pPr>
          </w:p>
          <w:p w14:paraId="69011E4E" w14:textId="77777777" w:rsidR="00D725D9" w:rsidRPr="00A07A3C" w:rsidRDefault="00D725D9" w:rsidP="00D725D9">
            <w:pPr>
              <w:tabs>
                <w:tab w:val="left" w:pos="391"/>
              </w:tabs>
              <w:autoSpaceDE w:val="0"/>
              <w:autoSpaceDN w:val="0"/>
              <w:adjustRightInd w:val="0"/>
              <w:rPr>
                <w:strike/>
                <w:sz w:val="18"/>
                <w:szCs w:val="18"/>
              </w:rPr>
            </w:pPr>
            <w:r>
              <w:rPr>
                <w:strike/>
                <w:sz w:val="18"/>
              </w:rPr>
              <w:t>(2)</w:t>
            </w:r>
            <w:r>
              <w:rPr>
                <w:strike/>
                <w:sz w:val="18"/>
              </w:rPr>
              <w:tab/>
              <w:t xml:space="preserve">Заявление с просьбой о передаче вопроса на рассмотрение независимого врача или медицинской комиссии в соответствии с подпунктом (1) выше </w:t>
            </w:r>
            <w:r>
              <w:rPr>
                <w:strike/>
                <w:sz w:val="18"/>
              </w:rPr>
              <w:lastRenderedPageBreak/>
              <w:t>направляется Генеральному директору в течение тридцати (30) календарных дней с даты уведомления об оспариваемом решении.  Генеральный директор вправе отменить данное ограничение срока, если, по мнению Генерального директора, это оправдано исключительными обстоятельствами.</w:t>
            </w:r>
          </w:p>
          <w:p w14:paraId="6AF4848E" w14:textId="77777777" w:rsidR="00D725D9" w:rsidRPr="00A07A3C" w:rsidRDefault="00D725D9" w:rsidP="00D725D9">
            <w:pPr>
              <w:tabs>
                <w:tab w:val="left" w:pos="391"/>
              </w:tabs>
              <w:autoSpaceDE w:val="0"/>
              <w:autoSpaceDN w:val="0"/>
              <w:adjustRightInd w:val="0"/>
              <w:rPr>
                <w:sz w:val="18"/>
                <w:szCs w:val="18"/>
              </w:rPr>
            </w:pPr>
          </w:p>
          <w:p w14:paraId="418E1CD8" w14:textId="77777777" w:rsidR="00D725D9" w:rsidRPr="00A07A3C" w:rsidRDefault="00D725D9" w:rsidP="00D725D9">
            <w:pPr>
              <w:tabs>
                <w:tab w:val="left" w:pos="391"/>
              </w:tabs>
              <w:autoSpaceDE w:val="0"/>
              <w:autoSpaceDN w:val="0"/>
              <w:adjustRightInd w:val="0"/>
              <w:rPr>
                <w:sz w:val="18"/>
                <w:szCs w:val="18"/>
              </w:rPr>
            </w:pPr>
            <w:r>
              <w:rPr>
                <w:sz w:val="18"/>
              </w:rPr>
              <w:t>[…]</w:t>
            </w:r>
          </w:p>
          <w:p w14:paraId="03F55B9F" w14:textId="77777777" w:rsidR="00D725D9" w:rsidRPr="00A07A3C" w:rsidRDefault="00D725D9" w:rsidP="00D725D9">
            <w:pPr>
              <w:tabs>
                <w:tab w:val="left" w:pos="391"/>
              </w:tabs>
              <w:autoSpaceDE w:val="0"/>
              <w:autoSpaceDN w:val="0"/>
              <w:adjustRightInd w:val="0"/>
              <w:rPr>
                <w:sz w:val="18"/>
                <w:szCs w:val="18"/>
              </w:rPr>
            </w:pPr>
          </w:p>
          <w:p w14:paraId="76C88B5F" w14:textId="77777777" w:rsidR="00D725D9" w:rsidRPr="00A07A3C" w:rsidRDefault="00D725D9" w:rsidP="00D725D9">
            <w:pPr>
              <w:tabs>
                <w:tab w:val="left" w:pos="391"/>
              </w:tabs>
              <w:autoSpaceDE w:val="0"/>
              <w:autoSpaceDN w:val="0"/>
              <w:adjustRightInd w:val="0"/>
              <w:rPr>
                <w:sz w:val="18"/>
                <w:szCs w:val="18"/>
              </w:rPr>
            </w:pPr>
            <w:r>
              <w:rPr>
                <w:sz w:val="18"/>
              </w:rPr>
              <w:t>(i)</w:t>
            </w:r>
            <w:r>
              <w:rPr>
                <w:sz w:val="18"/>
              </w:rPr>
              <w:tab/>
              <w:t xml:space="preserve">В случае болезни сотрудника во время ежегодного отпуска или отпуска на родину, которая длится более трех рабочих дней подряд, сотруднику может быть разрешено переоформить такие дни отпуска в отпуск по болезни при условии, что сотрудником предоставляется соответствующая медицинская справка </w:t>
            </w:r>
            <w:r>
              <w:rPr>
                <w:b/>
                <w:sz w:val="18"/>
                <w:u w:val="single"/>
              </w:rPr>
              <w:t>в соответствии с подпунктом (d) выше</w:t>
            </w:r>
            <w:r>
              <w:rPr>
                <w:sz w:val="18"/>
              </w:rPr>
              <w:t>.  Для этого сотрудник обязан в возможно короткий срок, но в любом случае не позднее возвращения на службу подать заявление на отпуск по болезни с приложением медицинской справки.</w:t>
            </w:r>
          </w:p>
          <w:p w14:paraId="0697A697" w14:textId="77777777" w:rsidR="00D725D9" w:rsidRPr="00A07A3C" w:rsidRDefault="00D725D9" w:rsidP="00D725D9">
            <w:pPr>
              <w:tabs>
                <w:tab w:val="left" w:pos="391"/>
              </w:tabs>
              <w:autoSpaceDE w:val="0"/>
              <w:autoSpaceDN w:val="0"/>
              <w:adjustRightInd w:val="0"/>
              <w:rPr>
                <w:sz w:val="18"/>
                <w:szCs w:val="18"/>
              </w:rPr>
            </w:pPr>
          </w:p>
          <w:p w14:paraId="3C44430D" w14:textId="02DE91B4" w:rsidR="00D725D9" w:rsidRPr="00A07A3C" w:rsidRDefault="00D725D9" w:rsidP="00D725D9">
            <w:pPr>
              <w:pStyle w:val="RegLIST"/>
              <w:numPr>
                <w:ilvl w:val="0"/>
                <w:numId w:val="0"/>
              </w:numPr>
              <w:tabs>
                <w:tab w:val="left" w:pos="397"/>
              </w:tabs>
              <w:autoSpaceDE w:val="0"/>
              <w:spacing w:after="0"/>
              <w:rPr>
                <w:sz w:val="18"/>
                <w:szCs w:val="18"/>
              </w:rPr>
            </w:pPr>
            <w:r>
              <w:rPr>
                <w:sz w:val="18"/>
              </w:rPr>
              <w:t>[…]</w:t>
            </w:r>
          </w:p>
        </w:tc>
        <w:tc>
          <w:tcPr>
            <w:tcW w:w="4368" w:type="dxa"/>
            <w:tcBorders>
              <w:top w:val="single" w:sz="6" w:space="0" w:color="A6A6A6" w:themeColor="background1" w:themeShade="A6"/>
            </w:tcBorders>
            <w:shd w:val="clear" w:color="auto" w:fill="FFFFFF" w:themeFill="background1"/>
            <w:tcMar>
              <w:top w:w="57" w:type="dxa"/>
              <w:bottom w:w="57" w:type="dxa"/>
            </w:tcMar>
          </w:tcPr>
          <w:p w14:paraId="2F884543" w14:textId="77777777" w:rsidR="00D725D9" w:rsidRPr="00A07A3C" w:rsidRDefault="00D725D9" w:rsidP="00D725D9">
            <w:pPr>
              <w:pStyle w:val="CommentText"/>
              <w:rPr>
                <w:szCs w:val="18"/>
              </w:rPr>
            </w:pPr>
          </w:p>
          <w:p w14:paraId="19D5EEE4" w14:textId="77777777" w:rsidR="00D725D9" w:rsidRPr="00A07A3C" w:rsidRDefault="00D725D9" w:rsidP="00D725D9">
            <w:pPr>
              <w:pStyle w:val="CommentText"/>
              <w:rPr>
                <w:szCs w:val="18"/>
              </w:rPr>
            </w:pPr>
          </w:p>
          <w:p w14:paraId="3F3A5940" w14:textId="77777777" w:rsidR="00D725D9" w:rsidRPr="00A07A3C" w:rsidRDefault="00D725D9" w:rsidP="00D725D9">
            <w:pPr>
              <w:pStyle w:val="CommentText"/>
              <w:rPr>
                <w:szCs w:val="18"/>
              </w:rPr>
            </w:pPr>
          </w:p>
          <w:p w14:paraId="3C7EBD79" w14:textId="77777777" w:rsidR="00D725D9" w:rsidRPr="00A07A3C" w:rsidRDefault="00D725D9" w:rsidP="00D725D9">
            <w:pPr>
              <w:pStyle w:val="CommentText"/>
              <w:rPr>
                <w:szCs w:val="18"/>
              </w:rPr>
            </w:pPr>
          </w:p>
          <w:p w14:paraId="6537A0E6" w14:textId="77777777" w:rsidR="00D725D9" w:rsidRPr="00A07A3C" w:rsidRDefault="00D725D9" w:rsidP="00D725D9">
            <w:pPr>
              <w:pStyle w:val="CommentText"/>
              <w:rPr>
                <w:szCs w:val="18"/>
              </w:rPr>
            </w:pPr>
          </w:p>
          <w:p w14:paraId="22247E82" w14:textId="77777777" w:rsidR="00D725D9" w:rsidRPr="00A07A3C" w:rsidRDefault="00D725D9" w:rsidP="00D725D9">
            <w:pPr>
              <w:pStyle w:val="CommentText"/>
              <w:rPr>
                <w:szCs w:val="18"/>
              </w:rPr>
            </w:pPr>
          </w:p>
          <w:p w14:paraId="6D160ABB" w14:textId="77777777" w:rsidR="00D725D9" w:rsidRPr="00A07A3C" w:rsidRDefault="00D725D9" w:rsidP="00D725D9">
            <w:pPr>
              <w:pStyle w:val="CommentText"/>
              <w:rPr>
                <w:szCs w:val="18"/>
              </w:rPr>
            </w:pPr>
          </w:p>
          <w:p w14:paraId="01A6890B" w14:textId="77777777" w:rsidR="00D725D9" w:rsidRPr="00A07A3C" w:rsidRDefault="00D725D9" w:rsidP="00D725D9">
            <w:pPr>
              <w:pStyle w:val="CommentText"/>
              <w:rPr>
                <w:szCs w:val="18"/>
              </w:rPr>
            </w:pPr>
          </w:p>
          <w:p w14:paraId="6CE42E0E" w14:textId="77777777" w:rsidR="00D725D9" w:rsidRPr="00A07A3C" w:rsidRDefault="00D725D9" w:rsidP="00D725D9">
            <w:pPr>
              <w:pStyle w:val="CommentText"/>
              <w:rPr>
                <w:szCs w:val="18"/>
              </w:rPr>
            </w:pPr>
          </w:p>
          <w:p w14:paraId="08C7BEBC" w14:textId="77777777" w:rsidR="00D725D9" w:rsidRPr="00A07A3C" w:rsidRDefault="00D725D9" w:rsidP="00D725D9">
            <w:pPr>
              <w:pStyle w:val="CommentText"/>
              <w:rPr>
                <w:szCs w:val="18"/>
              </w:rPr>
            </w:pPr>
          </w:p>
          <w:p w14:paraId="71ECE3AC" w14:textId="77777777" w:rsidR="00D725D9" w:rsidRPr="00A07A3C" w:rsidRDefault="00D725D9" w:rsidP="00D725D9">
            <w:pPr>
              <w:pStyle w:val="CommentText"/>
              <w:rPr>
                <w:szCs w:val="18"/>
              </w:rPr>
            </w:pPr>
          </w:p>
          <w:p w14:paraId="27E73239" w14:textId="77777777" w:rsidR="00D725D9" w:rsidRPr="00A07A3C" w:rsidRDefault="00D725D9" w:rsidP="00D725D9">
            <w:pPr>
              <w:pStyle w:val="CommentText"/>
              <w:rPr>
                <w:szCs w:val="18"/>
              </w:rPr>
            </w:pPr>
          </w:p>
          <w:p w14:paraId="6B7E8E8B" w14:textId="77777777" w:rsidR="00D725D9" w:rsidRPr="00A07A3C" w:rsidRDefault="00D725D9" w:rsidP="00D725D9">
            <w:pPr>
              <w:pStyle w:val="CommentText"/>
              <w:rPr>
                <w:szCs w:val="18"/>
              </w:rPr>
            </w:pPr>
          </w:p>
          <w:p w14:paraId="712F6287" w14:textId="77777777" w:rsidR="00D725D9" w:rsidRPr="00A07A3C" w:rsidRDefault="00D725D9" w:rsidP="00D725D9">
            <w:pPr>
              <w:pStyle w:val="CommentText"/>
              <w:rPr>
                <w:szCs w:val="18"/>
              </w:rPr>
            </w:pPr>
          </w:p>
          <w:p w14:paraId="41E3D4F2" w14:textId="77777777" w:rsidR="00D725D9" w:rsidRPr="00A07A3C" w:rsidRDefault="00D725D9" w:rsidP="00D725D9">
            <w:pPr>
              <w:pStyle w:val="CommentText"/>
              <w:rPr>
                <w:szCs w:val="18"/>
              </w:rPr>
            </w:pPr>
          </w:p>
          <w:p w14:paraId="5C6D2426" w14:textId="77777777" w:rsidR="00D725D9" w:rsidRPr="00A07A3C" w:rsidRDefault="00D725D9" w:rsidP="00D725D9">
            <w:pPr>
              <w:pStyle w:val="CommentText"/>
              <w:rPr>
                <w:szCs w:val="18"/>
              </w:rPr>
            </w:pPr>
          </w:p>
          <w:p w14:paraId="4B88EAAA" w14:textId="77777777" w:rsidR="00A267B0" w:rsidRPr="00A07A3C" w:rsidRDefault="00A267B0" w:rsidP="00D725D9">
            <w:pPr>
              <w:pStyle w:val="CommentText"/>
              <w:rPr>
                <w:szCs w:val="18"/>
              </w:rPr>
            </w:pPr>
          </w:p>
          <w:p w14:paraId="0F515003" w14:textId="77777777" w:rsidR="00D03A79" w:rsidRDefault="00D03A79" w:rsidP="00D725D9">
            <w:pPr>
              <w:pStyle w:val="CommentText"/>
            </w:pPr>
          </w:p>
          <w:p w14:paraId="22949D6B" w14:textId="77777777" w:rsidR="00D03A79" w:rsidRDefault="00D03A79" w:rsidP="00D725D9">
            <w:pPr>
              <w:pStyle w:val="CommentText"/>
            </w:pPr>
          </w:p>
          <w:p w14:paraId="3B74E8B6" w14:textId="77777777" w:rsidR="00D03A79" w:rsidRDefault="00D03A79" w:rsidP="00D725D9">
            <w:pPr>
              <w:pStyle w:val="CommentText"/>
            </w:pPr>
          </w:p>
          <w:p w14:paraId="004C17E4" w14:textId="77777777" w:rsidR="00D03A79" w:rsidRDefault="00D03A79" w:rsidP="00D725D9">
            <w:pPr>
              <w:pStyle w:val="CommentText"/>
            </w:pPr>
          </w:p>
          <w:p w14:paraId="022DF29E" w14:textId="77777777" w:rsidR="00D03A79" w:rsidRDefault="00D03A79" w:rsidP="00D725D9">
            <w:pPr>
              <w:pStyle w:val="CommentText"/>
            </w:pPr>
          </w:p>
          <w:p w14:paraId="6210B6A5" w14:textId="023D3BDB" w:rsidR="00D725D9" w:rsidRPr="00A07A3C" w:rsidRDefault="00D725D9" w:rsidP="00D725D9">
            <w:pPr>
              <w:pStyle w:val="CommentText"/>
              <w:rPr>
                <w:szCs w:val="18"/>
              </w:rPr>
            </w:pPr>
            <w:r>
              <w:t xml:space="preserve">Пункты (d), (f)(1), (f)(3) и (g)(1): Утверждение (или отказ в предоставлении) отпуска по болезни при наличии оправдательного документа и/или назначение внешнего врача являются оперативными решениями, которые входят в круг полномочий и компетенции врача-консультанта Организации.  </w:t>
            </w:r>
          </w:p>
          <w:p w14:paraId="363BC6E9" w14:textId="77777777" w:rsidR="00D725D9" w:rsidRPr="00A07A3C" w:rsidRDefault="00D725D9" w:rsidP="00D725D9">
            <w:pPr>
              <w:pStyle w:val="CommentText"/>
              <w:rPr>
                <w:szCs w:val="18"/>
              </w:rPr>
            </w:pPr>
          </w:p>
          <w:p w14:paraId="6FB428D2" w14:textId="77777777" w:rsidR="00A267B0" w:rsidRPr="00A07A3C" w:rsidRDefault="00A267B0" w:rsidP="00D725D9">
            <w:pPr>
              <w:pStyle w:val="CommentText"/>
              <w:rPr>
                <w:szCs w:val="18"/>
              </w:rPr>
            </w:pPr>
          </w:p>
          <w:p w14:paraId="1DF3C2E9" w14:textId="77777777" w:rsidR="00A267B0" w:rsidRPr="00A07A3C" w:rsidRDefault="00A267B0" w:rsidP="00D725D9">
            <w:pPr>
              <w:pStyle w:val="CommentText"/>
              <w:rPr>
                <w:szCs w:val="18"/>
              </w:rPr>
            </w:pPr>
          </w:p>
          <w:p w14:paraId="47D09384" w14:textId="77777777" w:rsidR="00A267B0" w:rsidRPr="00A07A3C" w:rsidRDefault="00A267B0" w:rsidP="00D725D9">
            <w:pPr>
              <w:pStyle w:val="CommentText"/>
              <w:rPr>
                <w:szCs w:val="18"/>
              </w:rPr>
            </w:pPr>
          </w:p>
          <w:p w14:paraId="5B725731" w14:textId="77777777" w:rsidR="00A267B0" w:rsidRPr="00A07A3C" w:rsidRDefault="00A267B0" w:rsidP="00D725D9">
            <w:pPr>
              <w:pStyle w:val="CommentText"/>
              <w:rPr>
                <w:szCs w:val="18"/>
              </w:rPr>
            </w:pPr>
          </w:p>
          <w:p w14:paraId="11BF75DF" w14:textId="77777777" w:rsidR="00A267B0" w:rsidRPr="00A07A3C" w:rsidRDefault="00A267B0" w:rsidP="00D725D9">
            <w:pPr>
              <w:pStyle w:val="CommentText"/>
              <w:rPr>
                <w:szCs w:val="18"/>
              </w:rPr>
            </w:pPr>
          </w:p>
          <w:p w14:paraId="6A1BECA5" w14:textId="77777777" w:rsidR="00A267B0" w:rsidRPr="00A07A3C" w:rsidRDefault="00A267B0" w:rsidP="00D725D9">
            <w:pPr>
              <w:pStyle w:val="CommentText"/>
              <w:rPr>
                <w:szCs w:val="18"/>
              </w:rPr>
            </w:pPr>
          </w:p>
          <w:p w14:paraId="0FFBD89A" w14:textId="77777777" w:rsidR="00A267B0" w:rsidRPr="00A07A3C" w:rsidRDefault="00A267B0" w:rsidP="00D725D9">
            <w:pPr>
              <w:pStyle w:val="CommentText"/>
              <w:rPr>
                <w:szCs w:val="18"/>
              </w:rPr>
            </w:pPr>
          </w:p>
          <w:p w14:paraId="3E252A8F" w14:textId="77777777" w:rsidR="0053132F" w:rsidRDefault="0053132F" w:rsidP="00D725D9">
            <w:pPr>
              <w:pStyle w:val="CommentText"/>
            </w:pPr>
          </w:p>
          <w:p w14:paraId="1BA6FB18" w14:textId="77777777" w:rsidR="0053132F" w:rsidRDefault="0053132F" w:rsidP="00D725D9">
            <w:pPr>
              <w:pStyle w:val="CommentText"/>
            </w:pPr>
          </w:p>
          <w:p w14:paraId="221E8BE2" w14:textId="77777777" w:rsidR="0053132F" w:rsidRDefault="0053132F" w:rsidP="00D725D9">
            <w:pPr>
              <w:pStyle w:val="CommentText"/>
            </w:pPr>
          </w:p>
          <w:p w14:paraId="73FF2377" w14:textId="77777777" w:rsidR="0053132F" w:rsidRDefault="0053132F" w:rsidP="00D725D9">
            <w:pPr>
              <w:pStyle w:val="CommentText"/>
            </w:pPr>
          </w:p>
          <w:p w14:paraId="2E4AB2DC" w14:textId="08E92A0E" w:rsidR="00D725D9" w:rsidRPr="00A07A3C" w:rsidRDefault="00D725D9" w:rsidP="00D725D9">
            <w:pPr>
              <w:pStyle w:val="CommentText"/>
              <w:rPr>
                <w:szCs w:val="18"/>
              </w:rPr>
            </w:pPr>
            <w:r>
              <w:t>Новый пункт (d)(2): Требование о подтверждении отпуска по болезни при наличии оправдательного документа было перенесено из пункта (f)(1). Добавлено второе предложение для разъяснения последствий решения об отказе в предоставлении отпуска по болезни при наличии оправдательного документа.</w:t>
            </w:r>
          </w:p>
          <w:p w14:paraId="02BC7013" w14:textId="77777777" w:rsidR="00D725D9" w:rsidRPr="00A07A3C" w:rsidRDefault="00D725D9" w:rsidP="00D725D9">
            <w:pPr>
              <w:pStyle w:val="CommentText"/>
              <w:rPr>
                <w:szCs w:val="18"/>
              </w:rPr>
            </w:pPr>
          </w:p>
          <w:p w14:paraId="12244DB1" w14:textId="77777777" w:rsidR="00D725D9" w:rsidRPr="00A07A3C" w:rsidRDefault="00D725D9" w:rsidP="00D725D9">
            <w:pPr>
              <w:pStyle w:val="CommentText"/>
              <w:rPr>
                <w:szCs w:val="18"/>
              </w:rPr>
            </w:pPr>
          </w:p>
          <w:p w14:paraId="15C5290B" w14:textId="77777777" w:rsidR="00D725D9" w:rsidRPr="00A07A3C" w:rsidRDefault="00D725D9" w:rsidP="00D725D9">
            <w:pPr>
              <w:pStyle w:val="CommentText"/>
              <w:rPr>
                <w:szCs w:val="18"/>
              </w:rPr>
            </w:pPr>
          </w:p>
          <w:p w14:paraId="47C435C8" w14:textId="77777777" w:rsidR="00D725D9" w:rsidRPr="00A07A3C" w:rsidRDefault="00D725D9" w:rsidP="00D725D9">
            <w:pPr>
              <w:pStyle w:val="CommentText"/>
              <w:rPr>
                <w:szCs w:val="18"/>
              </w:rPr>
            </w:pPr>
          </w:p>
          <w:p w14:paraId="4D5008A1" w14:textId="77777777" w:rsidR="00D725D9" w:rsidRPr="00A07A3C" w:rsidRDefault="00D725D9" w:rsidP="00D725D9">
            <w:pPr>
              <w:pStyle w:val="CommentText"/>
              <w:rPr>
                <w:szCs w:val="18"/>
              </w:rPr>
            </w:pPr>
          </w:p>
          <w:p w14:paraId="1267F390" w14:textId="77777777" w:rsidR="00D725D9" w:rsidRPr="00A07A3C" w:rsidRDefault="00D725D9" w:rsidP="00D725D9">
            <w:pPr>
              <w:pStyle w:val="CommentText"/>
              <w:rPr>
                <w:szCs w:val="18"/>
              </w:rPr>
            </w:pPr>
          </w:p>
          <w:p w14:paraId="38F7A471" w14:textId="77777777" w:rsidR="00D725D9" w:rsidRPr="00A07A3C" w:rsidRDefault="00D725D9" w:rsidP="00D725D9">
            <w:pPr>
              <w:pStyle w:val="CommentText"/>
              <w:rPr>
                <w:szCs w:val="18"/>
              </w:rPr>
            </w:pPr>
          </w:p>
          <w:p w14:paraId="0F6C67AF" w14:textId="77777777" w:rsidR="00D725D9" w:rsidRPr="00A07A3C" w:rsidRDefault="00D725D9" w:rsidP="00D725D9">
            <w:pPr>
              <w:pStyle w:val="CommentText"/>
              <w:rPr>
                <w:szCs w:val="18"/>
              </w:rPr>
            </w:pPr>
          </w:p>
          <w:p w14:paraId="4CD255E0" w14:textId="77777777" w:rsidR="00D725D9" w:rsidRPr="00A07A3C" w:rsidRDefault="00D725D9" w:rsidP="00D725D9">
            <w:pPr>
              <w:pStyle w:val="CommentText"/>
              <w:rPr>
                <w:szCs w:val="18"/>
              </w:rPr>
            </w:pPr>
          </w:p>
          <w:p w14:paraId="3C356025" w14:textId="77777777" w:rsidR="00D725D9" w:rsidRDefault="00D725D9" w:rsidP="00D725D9">
            <w:pPr>
              <w:pStyle w:val="CommentText"/>
              <w:rPr>
                <w:szCs w:val="18"/>
              </w:rPr>
            </w:pPr>
          </w:p>
          <w:p w14:paraId="1304B382" w14:textId="77777777" w:rsidR="0053132F" w:rsidRDefault="0053132F" w:rsidP="00D725D9">
            <w:pPr>
              <w:pStyle w:val="CommentText"/>
              <w:rPr>
                <w:szCs w:val="18"/>
              </w:rPr>
            </w:pPr>
          </w:p>
          <w:p w14:paraId="33FC441A" w14:textId="77777777" w:rsidR="0053132F" w:rsidRPr="00A07A3C" w:rsidRDefault="0053132F" w:rsidP="00D725D9">
            <w:pPr>
              <w:pStyle w:val="CommentText"/>
              <w:rPr>
                <w:szCs w:val="18"/>
              </w:rPr>
            </w:pPr>
          </w:p>
          <w:p w14:paraId="316A013F" w14:textId="1A65A2D9" w:rsidR="00D725D9" w:rsidRPr="00A07A3C" w:rsidRDefault="00D725D9" w:rsidP="00D725D9">
            <w:pPr>
              <w:pStyle w:val="CommentText"/>
              <w:rPr>
                <w:szCs w:val="18"/>
              </w:rPr>
            </w:pPr>
            <w:r>
              <w:t>Пункт (e)(4): Внесено изменение с целью включения прямого требования о проверке и подтверждении медицинских справок, представленных для обоснования запроса на предоставление специального отпуска в связи с продолжительной болезнью.</w:t>
            </w:r>
          </w:p>
          <w:p w14:paraId="4ABE94B2" w14:textId="77777777" w:rsidR="00D725D9" w:rsidRPr="00A07A3C" w:rsidRDefault="00D725D9" w:rsidP="00D725D9">
            <w:pPr>
              <w:pStyle w:val="CommentText"/>
              <w:rPr>
                <w:szCs w:val="18"/>
              </w:rPr>
            </w:pPr>
          </w:p>
          <w:p w14:paraId="0C5B3D18" w14:textId="77777777" w:rsidR="00D725D9" w:rsidRPr="00A07A3C" w:rsidRDefault="00D725D9" w:rsidP="00D725D9">
            <w:pPr>
              <w:pStyle w:val="CommentText"/>
              <w:rPr>
                <w:szCs w:val="18"/>
              </w:rPr>
            </w:pPr>
          </w:p>
          <w:p w14:paraId="23437FB0" w14:textId="77777777" w:rsidR="00D725D9" w:rsidRPr="00A07A3C" w:rsidRDefault="00D725D9" w:rsidP="00D725D9">
            <w:pPr>
              <w:pStyle w:val="CommentText"/>
              <w:rPr>
                <w:szCs w:val="18"/>
              </w:rPr>
            </w:pPr>
          </w:p>
          <w:p w14:paraId="6F863EBA" w14:textId="77777777" w:rsidR="00D725D9" w:rsidRPr="00A07A3C" w:rsidRDefault="00D725D9" w:rsidP="00D725D9">
            <w:pPr>
              <w:pStyle w:val="CommentText"/>
              <w:rPr>
                <w:szCs w:val="18"/>
              </w:rPr>
            </w:pPr>
          </w:p>
          <w:p w14:paraId="0C2163D4" w14:textId="77777777" w:rsidR="00D725D9" w:rsidRPr="00A07A3C" w:rsidRDefault="00D725D9" w:rsidP="00D725D9">
            <w:pPr>
              <w:pStyle w:val="CommentText"/>
              <w:rPr>
                <w:szCs w:val="18"/>
              </w:rPr>
            </w:pPr>
          </w:p>
          <w:p w14:paraId="77FF7209" w14:textId="77777777" w:rsidR="00D725D9" w:rsidRPr="00A07A3C" w:rsidRDefault="00D725D9" w:rsidP="00D725D9">
            <w:pPr>
              <w:pStyle w:val="CommentText"/>
              <w:rPr>
                <w:szCs w:val="18"/>
              </w:rPr>
            </w:pPr>
          </w:p>
          <w:p w14:paraId="1DC6C20D" w14:textId="77777777" w:rsidR="00D725D9" w:rsidRPr="00A07A3C" w:rsidRDefault="00D725D9" w:rsidP="00D725D9">
            <w:pPr>
              <w:pStyle w:val="CommentText"/>
              <w:rPr>
                <w:szCs w:val="18"/>
              </w:rPr>
            </w:pPr>
          </w:p>
          <w:p w14:paraId="6D0F2D15" w14:textId="77777777" w:rsidR="00D725D9" w:rsidRPr="00A07A3C" w:rsidRDefault="00D725D9" w:rsidP="00D725D9">
            <w:pPr>
              <w:pStyle w:val="CommentText"/>
              <w:rPr>
                <w:szCs w:val="18"/>
              </w:rPr>
            </w:pPr>
          </w:p>
          <w:p w14:paraId="7A417FF4" w14:textId="77777777" w:rsidR="00D725D9" w:rsidRPr="00A07A3C" w:rsidRDefault="00D725D9" w:rsidP="00D725D9">
            <w:pPr>
              <w:pStyle w:val="CommentText"/>
              <w:rPr>
                <w:szCs w:val="18"/>
              </w:rPr>
            </w:pPr>
          </w:p>
          <w:p w14:paraId="3DD6A143" w14:textId="77777777" w:rsidR="00D725D9" w:rsidRPr="00A07A3C" w:rsidRDefault="00D725D9" w:rsidP="00D725D9">
            <w:pPr>
              <w:pStyle w:val="CommentText"/>
              <w:rPr>
                <w:szCs w:val="18"/>
              </w:rPr>
            </w:pPr>
          </w:p>
          <w:p w14:paraId="6DF55749" w14:textId="77777777" w:rsidR="00D725D9" w:rsidRPr="00A07A3C" w:rsidRDefault="00D725D9" w:rsidP="00D725D9">
            <w:pPr>
              <w:pStyle w:val="CommentText"/>
              <w:rPr>
                <w:szCs w:val="18"/>
              </w:rPr>
            </w:pPr>
          </w:p>
          <w:p w14:paraId="78228473" w14:textId="77777777" w:rsidR="00D725D9" w:rsidRPr="00A07A3C" w:rsidRDefault="00D725D9" w:rsidP="00D725D9">
            <w:pPr>
              <w:pStyle w:val="CommentText"/>
              <w:rPr>
                <w:szCs w:val="18"/>
              </w:rPr>
            </w:pPr>
          </w:p>
          <w:p w14:paraId="5F403692" w14:textId="77777777" w:rsidR="00D725D9" w:rsidRPr="00A07A3C" w:rsidRDefault="00D725D9" w:rsidP="00D725D9">
            <w:pPr>
              <w:pStyle w:val="CommentText"/>
              <w:rPr>
                <w:szCs w:val="18"/>
              </w:rPr>
            </w:pPr>
          </w:p>
          <w:p w14:paraId="3D7A768D" w14:textId="77777777" w:rsidR="00D725D9" w:rsidRPr="00A07A3C" w:rsidRDefault="00D725D9" w:rsidP="00D725D9">
            <w:pPr>
              <w:pStyle w:val="CommentText"/>
              <w:rPr>
                <w:szCs w:val="18"/>
              </w:rPr>
            </w:pPr>
          </w:p>
          <w:p w14:paraId="4538DD95" w14:textId="77777777" w:rsidR="00371249" w:rsidRDefault="00371249" w:rsidP="00D725D9">
            <w:pPr>
              <w:pStyle w:val="CommentText"/>
              <w:rPr>
                <w:szCs w:val="18"/>
              </w:rPr>
            </w:pPr>
          </w:p>
          <w:p w14:paraId="70668B82" w14:textId="31996DFA" w:rsidR="00D725D9" w:rsidRPr="00A07A3C" w:rsidRDefault="00D725D9" w:rsidP="00D725D9">
            <w:pPr>
              <w:pStyle w:val="CommentText"/>
              <w:rPr>
                <w:szCs w:val="18"/>
              </w:rPr>
            </w:pPr>
            <w:r>
              <w:t>Пункт (f)(1): Исключен, поскольку действующее положение не соответствует названию пункта (f) («Обязанности сотрудников»). Требование о подтверждении отпуска по болезни при наличии оправдательного документа перенесено в новый пункт (d)(2).</w:t>
            </w:r>
          </w:p>
          <w:p w14:paraId="2902F842" w14:textId="77777777" w:rsidR="00D725D9" w:rsidRPr="00A07A3C" w:rsidRDefault="00D725D9" w:rsidP="00D725D9">
            <w:pPr>
              <w:pStyle w:val="CommentText"/>
              <w:rPr>
                <w:szCs w:val="18"/>
              </w:rPr>
            </w:pPr>
          </w:p>
          <w:p w14:paraId="71FAC388" w14:textId="77777777" w:rsidR="00D725D9" w:rsidRPr="00A07A3C" w:rsidRDefault="00D725D9" w:rsidP="00D725D9">
            <w:pPr>
              <w:pStyle w:val="CommentText"/>
              <w:rPr>
                <w:szCs w:val="18"/>
              </w:rPr>
            </w:pPr>
          </w:p>
          <w:p w14:paraId="3C2C2427" w14:textId="77777777" w:rsidR="00D725D9" w:rsidRPr="00A07A3C" w:rsidRDefault="00D725D9" w:rsidP="00D725D9">
            <w:pPr>
              <w:pStyle w:val="CommentText"/>
              <w:rPr>
                <w:szCs w:val="18"/>
              </w:rPr>
            </w:pPr>
          </w:p>
          <w:p w14:paraId="0473CDCE" w14:textId="77777777" w:rsidR="00D725D9" w:rsidRPr="00A07A3C" w:rsidRDefault="00D725D9" w:rsidP="00D725D9">
            <w:pPr>
              <w:pStyle w:val="CommentText"/>
              <w:rPr>
                <w:szCs w:val="18"/>
              </w:rPr>
            </w:pPr>
          </w:p>
          <w:p w14:paraId="69AAFEF2" w14:textId="77777777" w:rsidR="00D725D9" w:rsidRPr="00A07A3C" w:rsidRDefault="00D725D9" w:rsidP="00D725D9">
            <w:pPr>
              <w:pStyle w:val="CommentText"/>
              <w:rPr>
                <w:szCs w:val="18"/>
              </w:rPr>
            </w:pPr>
          </w:p>
          <w:p w14:paraId="60038312" w14:textId="77777777" w:rsidR="00D725D9" w:rsidRPr="00A07A3C" w:rsidRDefault="00D725D9" w:rsidP="00D725D9">
            <w:pPr>
              <w:pStyle w:val="CommentText"/>
              <w:rPr>
                <w:szCs w:val="18"/>
              </w:rPr>
            </w:pPr>
          </w:p>
          <w:p w14:paraId="01C83EBB" w14:textId="77777777" w:rsidR="00D725D9" w:rsidRPr="00A07A3C" w:rsidRDefault="00D725D9" w:rsidP="00D725D9">
            <w:pPr>
              <w:pStyle w:val="CommentText"/>
              <w:rPr>
                <w:szCs w:val="18"/>
              </w:rPr>
            </w:pPr>
          </w:p>
          <w:p w14:paraId="7A1B42B4" w14:textId="77777777" w:rsidR="00D725D9" w:rsidRPr="00A07A3C" w:rsidRDefault="00D725D9" w:rsidP="00D725D9">
            <w:pPr>
              <w:pStyle w:val="CommentText"/>
              <w:rPr>
                <w:szCs w:val="18"/>
              </w:rPr>
            </w:pPr>
          </w:p>
          <w:p w14:paraId="02DAEB22" w14:textId="77777777" w:rsidR="00D725D9" w:rsidRPr="00A07A3C" w:rsidRDefault="00D725D9" w:rsidP="00D725D9">
            <w:pPr>
              <w:pStyle w:val="CommentText"/>
              <w:rPr>
                <w:szCs w:val="18"/>
              </w:rPr>
            </w:pPr>
          </w:p>
          <w:p w14:paraId="237B2596" w14:textId="77777777" w:rsidR="00D725D9" w:rsidRPr="00A07A3C" w:rsidRDefault="00D725D9" w:rsidP="00D725D9">
            <w:pPr>
              <w:pStyle w:val="CommentText"/>
              <w:rPr>
                <w:szCs w:val="18"/>
              </w:rPr>
            </w:pPr>
          </w:p>
          <w:p w14:paraId="465DA1BE" w14:textId="77777777" w:rsidR="00D725D9" w:rsidRPr="00A07A3C" w:rsidRDefault="00D725D9" w:rsidP="00D725D9">
            <w:pPr>
              <w:pStyle w:val="CommentText"/>
              <w:rPr>
                <w:szCs w:val="18"/>
              </w:rPr>
            </w:pPr>
          </w:p>
          <w:p w14:paraId="44EC34D7" w14:textId="77777777" w:rsidR="00F300B8" w:rsidRDefault="00F300B8" w:rsidP="00D725D9">
            <w:pPr>
              <w:pStyle w:val="CommentText"/>
              <w:rPr>
                <w:szCs w:val="18"/>
              </w:rPr>
            </w:pPr>
          </w:p>
          <w:p w14:paraId="606DDBD3" w14:textId="77777777" w:rsidR="00371249" w:rsidRDefault="00371249" w:rsidP="00D725D9">
            <w:pPr>
              <w:pStyle w:val="CommentText"/>
              <w:rPr>
                <w:szCs w:val="18"/>
              </w:rPr>
            </w:pPr>
          </w:p>
          <w:p w14:paraId="4BE468FA" w14:textId="77777777" w:rsidR="00371249" w:rsidRDefault="00371249" w:rsidP="00D725D9">
            <w:pPr>
              <w:pStyle w:val="CommentText"/>
              <w:rPr>
                <w:szCs w:val="18"/>
              </w:rPr>
            </w:pPr>
          </w:p>
          <w:p w14:paraId="4450D2B8" w14:textId="77777777" w:rsidR="00371249" w:rsidRDefault="00371249" w:rsidP="00D725D9">
            <w:pPr>
              <w:pStyle w:val="CommentText"/>
              <w:rPr>
                <w:szCs w:val="18"/>
              </w:rPr>
            </w:pPr>
          </w:p>
          <w:p w14:paraId="77A1CF1F" w14:textId="77777777" w:rsidR="00371249" w:rsidRDefault="00371249" w:rsidP="00D725D9">
            <w:pPr>
              <w:pStyle w:val="CommentText"/>
              <w:rPr>
                <w:szCs w:val="18"/>
              </w:rPr>
            </w:pPr>
          </w:p>
          <w:p w14:paraId="5FCDCE0D" w14:textId="77777777" w:rsidR="00371249" w:rsidRPr="00A07A3C" w:rsidRDefault="00371249" w:rsidP="00D725D9">
            <w:pPr>
              <w:pStyle w:val="CommentText"/>
              <w:rPr>
                <w:szCs w:val="18"/>
              </w:rPr>
            </w:pPr>
          </w:p>
          <w:p w14:paraId="027E944F" w14:textId="77777777" w:rsidR="00D725D9" w:rsidRPr="00A07A3C" w:rsidRDefault="00D725D9" w:rsidP="00D725D9">
            <w:pPr>
              <w:pStyle w:val="CommentText"/>
              <w:rPr>
                <w:szCs w:val="18"/>
              </w:rPr>
            </w:pPr>
            <w:r>
              <w:t>Пункт (f)(4): Полномочия относительно разрешения сотрудникам покидать район места службы во время отпуска по болезни с 2014 года делегированы директору ДУЛР, поскольку данный вопрос носит оперативный характер.</w:t>
            </w:r>
          </w:p>
          <w:p w14:paraId="4D0C554B" w14:textId="77777777" w:rsidR="00D725D9" w:rsidRPr="00A07A3C" w:rsidRDefault="00D725D9" w:rsidP="00D725D9">
            <w:pPr>
              <w:pStyle w:val="CommentText"/>
              <w:rPr>
                <w:szCs w:val="18"/>
              </w:rPr>
            </w:pPr>
          </w:p>
          <w:p w14:paraId="6D30F9BC" w14:textId="5E59BA3C" w:rsidR="00D725D9" w:rsidRPr="00A07A3C" w:rsidRDefault="00D725D9" w:rsidP="00D725D9">
            <w:pPr>
              <w:pStyle w:val="CommentText"/>
              <w:rPr>
                <w:szCs w:val="18"/>
              </w:rPr>
            </w:pPr>
            <w:r>
              <w:t>Пункт (f)(5): Внесено изменение с целью разъяснения сотрудникам, кому они должны сообщать в случае выявления инфекционного заболевания в их семье, а именно — медицинскому консультанту Организации.</w:t>
            </w:r>
          </w:p>
          <w:p w14:paraId="0AE989D3" w14:textId="77777777" w:rsidR="00D725D9" w:rsidRPr="00A07A3C" w:rsidRDefault="00D725D9" w:rsidP="00D725D9">
            <w:pPr>
              <w:pStyle w:val="CommentText"/>
              <w:rPr>
                <w:szCs w:val="18"/>
              </w:rPr>
            </w:pPr>
          </w:p>
          <w:p w14:paraId="3C59261D" w14:textId="77777777" w:rsidR="00D725D9" w:rsidRPr="00A07A3C" w:rsidRDefault="00D725D9" w:rsidP="00D725D9">
            <w:pPr>
              <w:pStyle w:val="CommentText"/>
              <w:rPr>
                <w:szCs w:val="18"/>
              </w:rPr>
            </w:pPr>
          </w:p>
          <w:p w14:paraId="431804CC" w14:textId="77777777" w:rsidR="00D725D9" w:rsidRPr="00A07A3C" w:rsidRDefault="00D725D9" w:rsidP="00D725D9">
            <w:pPr>
              <w:pStyle w:val="CommentText"/>
              <w:rPr>
                <w:szCs w:val="18"/>
              </w:rPr>
            </w:pPr>
          </w:p>
          <w:p w14:paraId="0B7CCCEC" w14:textId="77777777" w:rsidR="00D725D9" w:rsidRPr="00A07A3C" w:rsidRDefault="00D725D9" w:rsidP="00D725D9">
            <w:pPr>
              <w:pStyle w:val="CommentText"/>
              <w:rPr>
                <w:szCs w:val="18"/>
              </w:rPr>
            </w:pPr>
          </w:p>
          <w:p w14:paraId="4DCE1FCC" w14:textId="77777777" w:rsidR="00D725D9" w:rsidRDefault="00D725D9" w:rsidP="00D725D9">
            <w:pPr>
              <w:pStyle w:val="CommentText"/>
              <w:rPr>
                <w:szCs w:val="18"/>
              </w:rPr>
            </w:pPr>
          </w:p>
          <w:p w14:paraId="44F627CA" w14:textId="77777777" w:rsidR="000A7B3D" w:rsidRDefault="000A7B3D" w:rsidP="00D725D9">
            <w:pPr>
              <w:pStyle w:val="CommentText"/>
              <w:rPr>
                <w:szCs w:val="18"/>
              </w:rPr>
            </w:pPr>
          </w:p>
          <w:p w14:paraId="5727785F" w14:textId="77777777" w:rsidR="000A7B3D" w:rsidRPr="00A07A3C" w:rsidRDefault="000A7B3D" w:rsidP="00D725D9">
            <w:pPr>
              <w:pStyle w:val="CommentText"/>
              <w:rPr>
                <w:szCs w:val="18"/>
              </w:rPr>
            </w:pPr>
          </w:p>
          <w:p w14:paraId="77A6B96F" w14:textId="77777777" w:rsidR="00D725D9" w:rsidRPr="00A07A3C" w:rsidRDefault="00D725D9" w:rsidP="00D725D9">
            <w:pPr>
              <w:pStyle w:val="CommentText"/>
              <w:rPr>
                <w:szCs w:val="18"/>
              </w:rPr>
            </w:pPr>
            <w:r>
              <w:t xml:space="preserve">Пункт (g): Правило уточнено с тем, чтобы предусмотреть возможность проверки внешним врачом в рамках всех случаев, когда отпуск по болезни при наличии оправдательного документа не подтверждается врачом-консультантом Организации (а не только в случаях, когда ранее уже предоставлялся отпуск по болезни). </w:t>
            </w:r>
          </w:p>
          <w:p w14:paraId="5224DFD8" w14:textId="16203DF6" w:rsidR="00D725D9" w:rsidRPr="00A07A3C" w:rsidRDefault="00D725D9" w:rsidP="00D725D9">
            <w:pPr>
              <w:pStyle w:val="CommentText"/>
              <w:rPr>
                <w:szCs w:val="18"/>
              </w:rPr>
            </w:pPr>
            <w:r>
              <w:t>Подробная информация о процедуре внешней проверки (включая порядок работы медицинской комиссии) будет представлена в Руководстве по управлению ЛР.</w:t>
            </w:r>
          </w:p>
          <w:p w14:paraId="6BAC3982" w14:textId="77777777" w:rsidR="00D725D9" w:rsidRPr="00A07A3C" w:rsidRDefault="00D725D9" w:rsidP="00D725D9">
            <w:pPr>
              <w:pStyle w:val="CommentText"/>
              <w:rPr>
                <w:szCs w:val="18"/>
              </w:rPr>
            </w:pPr>
          </w:p>
          <w:p w14:paraId="49271A7A" w14:textId="77777777" w:rsidR="00D725D9" w:rsidRPr="00A07A3C" w:rsidRDefault="00D725D9" w:rsidP="00D725D9">
            <w:pPr>
              <w:pStyle w:val="CommentText"/>
              <w:rPr>
                <w:szCs w:val="18"/>
              </w:rPr>
            </w:pPr>
          </w:p>
          <w:p w14:paraId="7C2F83AC" w14:textId="77777777" w:rsidR="00D725D9" w:rsidRPr="00A07A3C" w:rsidRDefault="00D725D9" w:rsidP="00D725D9">
            <w:pPr>
              <w:pStyle w:val="CommentText"/>
              <w:rPr>
                <w:szCs w:val="18"/>
              </w:rPr>
            </w:pPr>
          </w:p>
          <w:p w14:paraId="45DB5705" w14:textId="77777777" w:rsidR="00D725D9" w:rsidRPr="00A07A3C" w:rsidRDefault="00D725D9" w:rsidP="00D725D9">
            <w:pPr>
              <w:pStyle w:val="CommentText"/>
              <w:rPr>
                <w:szCs w:val="18"/>
              </w:rPr>
            </w:pPr>
          </w:p>
          <w:p w14:paraId="0AA62646" w14:textId="77777777" w:rsidR="00D725D9" w:rsidRPr="00A07A3C" w:rsidRDefault="00D725D9" w:rsidP="00D725D9">
            <w:pPr>
              <w:pStyle w:val="CommentText"/>
              <w:rPr>
                <w:szCs w:val="18"/>
              </w:rPr>
            </w:pPr>
          </w:p>
          <w:p w14:paraId="2316FB89" w14:textId="77777777" w:rsidR="00D725D9" w:rsidRPr="00A07A3C" w:rsidRDefault="00D725D9" w:rsidP="00D725D9">
            <w:pPr>
              <w:pStyle w:val="CommentText"/>
              <w:rPr>
                <w:szCs w:val="18"/>
              </w:rPr>
            </w:pPr>
          </w:p>
          <w:p w14:paraId="43BC81C6" w14:textId="77777777" w:rsidR="00D725D9" w:rsidRPr="00A07A3C" w:rsidRDefault="00D725D9" w:rsidP="00D725D9">
            <w:pPr>
              <w:pStyle w:val="CommentText"/>
              <w:rPr>
                <w:szCs w:val="18"/>
              </w:rPr>
            </w:pPr>
          </w:p>
          <w:p w14:paraId="31CB5BF4" w14:textId="77777777" w:rsidR="00D725D9" w:rsidRPr="00A07A3C" w:rsidRDefault="00D725D9" w:rsidP="00D725D9">
            <w:pPr>
              <w:pStyle w:val="CommentText"/>
              <w:rPr>
                <w:szCs w:val="18"/>
              </w:rPr>
            </w:pPr>
          </w:p>
          <w:p w14:paraId="61935D01" w14:textId="77777777" w:rsidR="00D725D9" w:rsidRPr="00A07A3C" w:rsidRDefault="00D725D9" w:rsidP="00D725D9">
            <w:pPr>
              <w:pStyle w:val="CommentText"/>
              <w:rPr>
                <w:szCs w:val="18"/>
              </w:rPr>
            </w:pPr>
          </w:p>
          <w:p w14:paraId="6D63E67F" w14:textId="77777777" w:rsidR="00D725D9" w:rsidRPr="00A07A3C" w:rsidRDefault="00D725D9" w:rsidP="00D725D9">
            <w:pPr>
              <w:pStyle w:val="CommentText"/>
              <w:rPr>
                <w:szCs w:val="18"/>
              </w:rPr>
            </w:pPr>
          </w:p>
          <w:p w14:paraId="2C8E8EFF" w14:textId="77777777" w:rsidR="00D725D9" w:rsidRPr="00A07A3C" w:rsidRDefault="00D725D9" w:rsidP="00D725D9">
            <w:pPr>
              <w:pStyle w:val="CommentText"/>
              <w:rPr>
                <w:szCs w:val="18"/>
              </w:rPr>
            </w:pPr>
          </w:p>
          <w:p w14:paraId="7410A606" w14:textId="77777777" w:rsidR="00D725D9" w:rsidRPr="00A07A3C" w:rsidRDefault="00D725D9" w:rsidP="00D725D9">
            <w:pPr>
              <w:pStyle w:val="CommentText"/>
              <w:rPr>
                <w:szCs w:val="18"/>
              </w:rPr>
            </w:pPr>
          </w:p>
          <w:p w14:paraId="3DBE28C5" w14:textId="77777777" w:rsidR="00D725D9" w:rsidRPr="00A07A3C" w:rsidRDefault="00D725D9" w:rsidP="00D725D9">
            <w:pPr>
              <w:pStyle w:val="CommentText"/>
              <w:rPr>
                <w:szCs w:val="18"/>
              </w:rPr>
            </w:pPr>
          </w:p>
          <w:p w14:paraId="432ED952" w14:textId="77777777" w:rsidR="00D725D9" w:rsidRPr="00A07A3C" w:rsidRDefault="00D725D9" w:rsidP="00D725D9">
            <w:pPr>
              <w:pStyle w:val="CommentText"/>
              <w:rPr>
                <w:szCs w:val="18"/>
              </w:rPr>
            </w:pPr>
          </w:p>
          <w:p w14:paraId="7753EAC3" w14:textId="77777777" w:rsidR="00D725D9" w:rsidRPr="00A07A3C" w:rsidRDefault="00D725D9" w:rsidP="00D725D9">
            <w:pPr>
              <w:pStyle w:val="CommentText"/>
              <w:rPr>
                <w:szCs w:val="18"/>
              </w:rPr>
            </w:pPr>
          </w:p>
          <w:p w14:paraId="69624215" w14:textId="77777777" w:rsidR="00D725D9" w:rsidRPr="00A07A3C" w:rsidRDefault="00D725D9" w:rsidP="00D725D9">
            <w:pPr>
              <w:pStyle w:val="CommentText"/>
              <w:rPr>
                <w:szCs w:val="18"/>
              </w:rPr>
            </w:pPr>
          </w:p>
          <w:p w14:paraId="798E1A95" w14:textId="77777777" w:rsidR="00D725D9" w:rsidRPr="00A07A3C" w:rsidRDefault="00D725D9" w:rsidP="00D725D9">
            <w:pPr>
              <w:pStyle w:val="CommentText"/>
              <w:rPr>
                <w:szCs w:val="18"/>
              </w:rPr>
            </w:pPr>
          </w:p>
          <w:p w14:paraId="5B9EC91A" w14:textId="77777777" w:rsidR="00D725D9" w:rsidRPr="00A07A3C" w:rsidRDefault="00D725D9" w:rsidP="00D725D9">
            <w:pPr>
              <w:pStyle w:val="CommentText"/>
              <w:rPr>
                <w:szCs w:val="18"/>
              </w:rPr>
            </w:pPr>
          </w:p>
          <w:p w14:paraId="7595D7C3" w14:textId="77777777" w:rsidR="00D725D9" w:rsidRPr="00A07A3C" w:rsidRDefault="00D725D9" w:rsidP="00D725D9">
            <w:pPr>
              <w:pStyle w:val="CommentText"/>
              <w:rPr>
                <w:szCs w:val="18"/>
              </w:rPr>
            </w:pPr>
          </w:p>
          <w:p w14:paraId="10835492" w14:textId="77777777" w:rsidR="00D725D9" w:rsidRPr="00A07A3C" w:rsidRDefault="00D725D9" w:rsidP="00D725D9">
            <w:pPr>
              <w:pStyle w:val="CommentText"/>
              <w:rPr>
                <w:szCs w:val="18"/>
              </w:rPr>
            </w:pPr>
          </w:p>
          <w:p w14:paraId="19501AEA" w14:textId="77777777" w:rsidR="00D725D9" w:rsidRPr="00A07A3C" w:rsidRDefault="00D725D9" w:rsidP="00D725D9">
            <w:pPr>
              <w:pStyle w:val="CommentText"/>
              <w:rPr>
                <w:szCs w:val="18"/>
              </w:rPr>
            </w:pPr>
          </w:p>
          <w:p w14:paraId="31254D7D" w14:textId="77777777" w:rsidR="00D725D9" w:rsidRPr="00A07A3C" w:rsidRDefault="00D725D9" w:rsidP="00D725D9">
            <w:pPr>
              <w:pStyle w:val="CommentText"/>
              <w:rPr>
                <w:szCs w:val="18"/>
              </w:rPr>
            </w:pPr>
          </w:p>
          <w:p w14:paraId="7F1A7D03" w14:textId="77777777" w:rsidR="00D725D9" w:rsidRPr="00A07A3C" w:rsidRDefault="00D725D9" w:rsidP="00D725D9">
            <w:pPr>
              <w:pStyle w:val="CommentText"/>
              <w:rPr>
                <w:szCs w:val="18"/>
              </w:rPr>
            </w:pPr>
          </w:p>
          <w:p w14:paraId="363ADCAB" w14:textId="77777777" w:rsidR="00D725D9" w:rsidRPr="00A07A3C" w:rsidRDefault="00D725D9" w:rsidP="00D725D9">
            <w:pPr>
              <w:pStyle w:val="CommentText"/>
              <w:rPr>
                <w:szCs w:val="18"/>
              </w:rPr>
            </w:pPr>
          </w:p>
          <w:p w14:paraId="0B305A46" w14:textId="77777777" w:rsidR="00D725D9" w:rsidRPr="00A07A3C" w:rsidRDefault="00D725D9" w:rsidP="00D725D9">
            <w:pPr>
              <w:pStyle w:val="CommentText"/>
              <w:rPr>
                <w:szCs w:val="18"/>
              </w:rPr>
            </w:pPr>
          </w:p>
          <w:p w14:paraId="5903F436" w14:textId="77777777" w:rsidR="00D725D9" w:rsidRPr="00A07A3C" w:rsidRDefault="00D725D9" w:rsidP="00D725D9">
            <w:pPr>
              <w:pStyle w:val="CommentText"/>
              <w:rPr>
                <w:szCs w:val="18"/>
              </w:rPr>
            </w:pPr>
          </w:p>
          <w:p w14:paraId="07BCB215" w14:textId="77777777" w:rsidR="00D725D9" w:rsidRPr="00A07A3C" w:rsidRDefault="00D725D9" w:rsidP="00D725D9">
            <w:pPr>
              <w:pStyle w:val="CommentText"/>
              <w:rPr>
                <w:szCs w:val="18"/>
              </w:rPr>
            </w:pPr>
          </w:p>
          <w:p w14:paraId="6D0889C5" w14:textId="77777777" w:rsidR="00D725D9" w:rsidRPr="00A07A3C" w:rsidRDefault="00D725D9" w:rsidP="00D725D9">
            <w:pPr>
              <w:pStyle w:val="CommentText"/>
              <w:rPr>
                <w:szCs w:val="18"/>
              </w:rPr>
            </w:pPr>
          </w:p>
          <w:p w14:paraId="7B9A48F8" w14:textId="77777777" w:rsidR="00D725D9" w:rsidRPr="00A07A3C" w:rsidRDefault="00D725D9" w:rsidP="00D725D9">
            <w:pPr>
              <w:pStyle w:val="CommentText"/>
              <w:rPr>
                <w:szCs w:val="18"/>
              </w:rPr>
            </w:pPr>
          </w:p>
          <w:p w14:paraId="78AABE52" w14:textId="77777777" w:rsidR="00142BF3" w:rsidRPr="00A07A3C" w:rsidRDefault="00142BF3" w:rsidP="00D725D9">
            <w:pPr>
              <w:keepLines/>
              <w:rPr>
                <w:sz w:val="18"/>
                <w:szCs w:val="18"/>
              </w:rPr>
            </w:pPr>
          </w:p>
          <w:p w14:paraId="3F8E177A" w14:textId="77777777" w:rsidR="00142BF3" w:rsidRPr="00A07A3C" w:rsidRDefault="00142BF3" w:rsidP="00D725D9">
            <w:pPr>
              <w:keepLines/>
              <w:rPr>
                <w:sz w:val="18"/>
                <w:szCs w:val="18"/>
              </w:rPr>
            </w:pPr>
          </w:p>
          <w:p w14:paraId="21CD157A" w14:textId="106C1D8F" w:rsidR="00D725D9" w:rsidRPr="00A07A3C" w:rsidRDefault="00D725D9" w:rsidP="00D725D9">
            <w:pPr>
              <w:keepLines/>
              <w:rPr>
                <w:sz w:val="18"/>
                <w:szCs w:val="18"/>
              </w:rPr>
            </w:pPr>
            <w:r>
              <w:rPr>
                <w:sz w:val="18"/>
              </w:rPr>
              <w:t>Пункт (i): Внесено изменение, чтобы уточнить, что проверка и подтверждение медицинской справки являются обязательным условием для трансформации других видов отпуска в отпуск по болезни при наличии оправдательного документа.</w:t>
            </w:r>
            <w:r>
              <w:t xml:space="preserve">    </w:t>
            </w:r>
          </w:p>
        </w:tc>
      </w:tr>
      <w:tr w:rsidR="00B21B46" w:rsidRPr="00A07A3C" w14:paraId="7098A2B0" w14:textId="77777777" w:rsidTr="00C706BB">
        <w:trPr>
          <w:trHeight w:val="20"/>
        </w:trPr>
        <w:tc>
          <w:tcPr>
            <w:tcW w:w="1730" w:type="dxa"/>
            <w:tcMar>
              <w:top w:w="57" w:type="dxa"/>
              <w:bottom w:w="57" w:type="dxa"/>
            </w:tcMar>
          </w:tcPr>
          <w:p w14:paraId="2C1FA69F" w14:textId="6BE42A88" w:rsidR="00B21B46" w:rsidRPr="00A07A3C" w:rsidRDefault="00B21B46" w:rsidP="00B21B46">
            <w:pPr>
              <w:spacing w:after="180"/>
              <w:ind w:right="34"/>
              <w:rPr>
                <w:b/>
                <w:sz w:val="18"/>
                <w:szCs w:val="18"/>
              </w:rPr>
            </w:pPr>
            <w:r>
              <w:rPr>
                <w:b/>
                <w:sz w:val="18"/>
              </w:rPr>
              <w:lastRenderedPageBreak/>
              <w:t>Правило 6.4.2</w:t>
            </w:r>
          </w:p>
          <w:p w14:paraId="4B195CCB" w14:textId="049DE7A5" w:rsidR="00B21B46" w:rsidRPr="00A07A3C" w:rsidRDefault="00B21B46" w:rsidP="00B21B46">
            <w:pPr>
              <w:spacing w:after="180"/>
              <w:ind w:right="34"/>
              <w:rPr>
                <w:sz w:val="18"/>
                <w:szCs w:val="18"/>
              </w:rPr>
            </w:pPr>
            <w:r>
              <w:rPr>
                <w:sz w:val="18"/>
              </w:rPr>
              <w:t>Охрана здоровья и страхование временных сотрудников</w:t>
            </w:r>
          </w:p>
        </w:tc>
        <w:tc>
          <w:tcPr>
            <w:tcW w:w="4678" w:type="dxa"/>
            <w:tcBorders>
              <w:top w:val="single" w:sz="6" w:space="0" w:color="A6A6A6" w:themeColor="background1" w:themeShade="A6"/>
            </w:tcBorders>
            <w:shd w:val="clear" w:color="auto" w:fill="FFFFFF" w:themeFill="background1"/>
            <w:tcMar>
              <w:top w:w="57" w:type="dxa"/>
              <w:bottom w:w="57" w:type="dxa"/>
            </w:tcMar>
          </w:tcPr>
          <w:p w14:paraId="53AAFC52" w14:textId="77777777" w:rsidR="00B21B46" w:rsidRPr="00A07A3C" w:rsidRDefault="00B21B46" w:rsidP="00B21B46">
            <w:pPr>
              <w:tabs>
                <w:tab w:val="left" w:pos="391"/>
              </w:tabs>
              <w:autoSpaceDE w:val="0"/>
              <w:autoSpaceDN w:val="0"/>
              <w:adjustRightInd w:val="0"/>
              <w:rPr>
                <w:sz w:val="18"/>
                <w:szCs w:val="18"/>
              </w:rPr>
            </w:pPr>
            <w:r>
              <w:rPr>
                <w:sz w:val="18"/>
              </w:rPr>
              <w:t>[…]</w:t>
            </w:r>
          </w:p>
          <w:p w14:paraId="619EAB5B" w14:textId="77777777" w:rsidR="00B21B46" w:rsidRPr="00A07A3C" w:rsidRDefault="00B21B46" w:rsidP="00B21B46">
            <w:pPr>
              <w:tabs>
                <w:tab w:val="left" w:pos="391"/>
              </w:tabs>
              <w:autoSpaceDE w:val="0"/>
              <w:autoSpaceDN w:val="0"/>
              <w:adjustRightInd w:val="0"/>
              <w:rPr>
                <w:sz w:val="18"/>
                <w:szCs w:val="18"/>
              </w:rPr>
            </w:pPr>
          </w:p>
          <w:p w14:paraId="1F20AC89" w14:textId="77777777" w:rsidR="00B21B46" w:rsidRPr="00A07A3C" w:rsidRDefault="00B21B46" w:rsidP="00B21B46">
            <w:pPr>
              <w:tabs>
                <w:tab w:val="left" w:pos="391"/>
              </w:tabs>
              <w:autoSpaceDE w:val="0"/>
              <w:autoSpaceDN w:val="0"/>
              <w:adjustRightInd w:val="0"/>
              <w:rPr>
                <w:sz w:val="18"/>
                <w:szCs w:val="18"/>
              </w:rPr>
            </w:pPr>
            <w:r>
              <w:rPr>
                <w:sz w:val="18"/>
              </w:rPr>
              <w:t>(c)</w:t>
            </w:r>
            <w:r>
              <w:rPr>
                <w:sz w:val="18"/>
              </w:rPr>
              <w:tab/>
              <w:t>Отпуск по болезни предоставляется временным сотрудникам с учетом следующего:</w:t>
            </w:r>
          </w:p>
          <w:p w14:paraId="4387BB84" w14:textId="77777777" w:rsidR="00B21B46" w:rsidRPr="00A07A3C" w:rsidRDefault="00B21B46" w:rsidP="00B21B46">
            <w:pPr>
              <w:tabs>
                <w:tab w:val="left" w:pos="391"/>
              </w:tabs>
              <w:autoSpaceDE w:val="0"/>
              <w:autoSpaceDN w:val="0"/>
              <w:adjustRightInd w:val="0"/>
              <w:rPr>
                <w:sz w:val="18"/>
                <w:szCs w:val="18"/>
              </w:rPr>
            </w:pPr>
          </w:p>
          <w:p w14:paraId="49319630" w14:textId="77777777" w:rsidR="00B21B46" w:rsidRPr="00A07A3C" w:rsidRDefault="00B21B46" w:rsidP="00B21B46">
            <w:pPr>
              <w:tabs>
                <w:tab w:val="left" w:pos="391"/>
              </w:tabs>
              <w:autoSpaceDE w:val="0"/>
              <w:autoSpaceDN w:val="0"/>
              <w:adjustRightInd w:val="0"/>
              <w:rPr>
                <w:sz w:val="18"/>
                <w:szCs w:val="18"/>
              </w:rPr>
            </w:pPr>
            <w:r>
              <w:rPr>
                <w:sz w:val="18"/>
              </w:rPr>
              <w:t>(1)</w:t>
            </w:r>
            <w:r>
              <w:rPr>
                <w:sz w:val="18"/>
              </w:rPr>
              <w:tab/>
              <w:t>временные сотрудники, которые не могут выполнять свои обязанности по причине болезни или травмы или пребывание которых на службе не возможно по причине мер общественного здравоохранения, имеют право использовать отпуск по болезни в соответствии со следующими положениями:</w:t>
            </w:r>
          </w:p>
          <w:p w14:paraId="0E5B841C" w14:textId="77777777" w:rsidR="00B21B46" w:rsidRPr="00A07A3C" w:rsidRDefault="00B21B46" w:rsidP="00B21B46">
            <w:pPr>
              <w:tabs>
                <w:tab w:val="left" w:pos="391"/>
              </w:tabs>
              <w:autoSpaceDE w:val="0"/>
              <w:autoSpaceDN w:val="0"/>
              <w:adjustRightInd w:val="0"/>
              <w:rPr>
                <w:sz w:val="18"/>
                <w:szCs w:val="18"/>
              </w:rPr>
            </w:pPr>
          </w:p>
          <w:p w14:paraId="67E7E363" w14:textId="77777777" w:rsidR="00B21B46" w:rsidRPr="00A07A3C" w:rsidRDefault="00B21B46" w:rsidP="00B21B46">
            <w:pPr>
              <w:tabs>
                <w:tab w:val="left" w:pos="391"/>
              </w:tabs>
              <w:autoSpaceDE w:val="0"/>
              <w:autoSpaceDN w:val="0"/>
              <w:adjustRightInd w:val="0"/>
              <w:rPr>
                <w:sz w:val="18"/>
                <w:szCs w:val="18"/>
              </w:rPr>
            </w:pPr>
            <w:r>
              <w:rPr>
                <w:sz w:val="18"/>
              </w:rPr>
              <w:t>(i)</w:t>
            </w:r>
            <w:r>
              <w:rPr>
                <w:sz w:val="18"/>
              </w:rPr>
              <w:tab/>
              <w:t>любой отпуск по болезни утверждается от имени Генерального директора;</w:t>
            </w:r>
          </w:p>
          <w:p w14:paraId="460B362A" w14:textId="77777777" w:rsidR="00B21B46" w:rsidRPr="00A07A3C" w:rsidRDefault="00B21B46" w:rsidP="00B21B46">
            <w:pPr>
              <w:tabs>
                <w:tab w:val="left" w:pos="391"/>
              </w:tabs>
              <w:autoSpaceDE w:val="0"/>
              <w:autoSpaceDN w:val="0"/>
              <w:adjustRightInd w:val="0"/>
              <w:rPr>
                <w:sz w:val="18"/>
                <w:szCs w:val="18"/>
              </w:rPr>
            </w:pPr>
          </w:p>
          <w:p w14:paraId="3729C3FF" w14:textId="77777777" w:rsidR="00B21B46" w:rsidRPr="00A07A3C" w:rsidRDefault="00B21B46" w:rsidP="00B21B46">
            <w:pPr>
              <w:tabs>
                <w:tab w:val="left" w:pos="391"/>
              </w:tabs>
              <w:autoSpaceDE w:val="0"/>
              <w:autoSpaceDN w:val="0"/>
              <w:adjustRightInd w:val="0"/>
              <w:rPr>
                <w:sz w:val="18"/>
                <w:szCs w:val="18"/>
              </w:rPr>
            </w:pPr>
            <w:r>
              <w:rPr>
                <w:sz w:val="18"/>
              </w:rPr>
              <w:lastRenderedPageBreak/>
              <w:t>(ii)</w:t>
            </w:r>
            <w:r>
              <w:rPr>
                <w:sz w:val="18"/>
              </w:rPr>
              <w:tab/>
              <w:t>временные сотрудники обязаны в возможно короткий срок информировать свое руководство о любом отсутствии на службе по причине болезни или травмы.  По возможности, прежде чем объявить о невыходе на службу, они должны явиться к врачу-консультанту Международного бюро;</w:t>
            </w:r>
          </w:p>
          <w:p w14:paraId="5850E633" w14:textId="77777777" w:rsidR="00B21B46" w:rsidRPr="00A07A3C" w:rsidRDefault="00B21B46" w:rsidP="00B21B46">
            <w:pPr>
              <w:tabs>
                <w:tab w:val="left" w:pos="391"/>
              </w:tabs>
              <w:autoSpaceDE w:val="0"/>
              <w:autoSpaceDN w:val="0"/>
              <w:adjustRightInd w:val="0"/>
              <w:rPr>
                <w:sz w:val="18"/>
                <w:szCs w:val="18"/>
              </w:rPr>
            </w:pPr>
          </w:p>
          <w:p w14:paraId="329C2731" w14:textId="77777777" w:rsidR="00B21B46" w:rsidRPr="00A07A3C" w:rsidRDefault="00B21B46" w:rsidP="00B21B46">
            <w:pPr>
              <w:tabs>
                <w:tab w:val="left" w:pos="391"/>
              </w:tabs>
              <w:autoSpaceDE w:val="0"/>
              <w:autoSpaceDN w:val="0"/>
              <w:adjustRightInd w:val="0"/>
              <w:rPr>
                <w:sz w:val="18"/>
                <w:szCs w:val="18"/>
              </w:rPr>
            </w:pPr>
            <w:r>
              <w:rPr>
                <w:sz w:val="18"/>
              </w:rPr>
              <w:t>(iii)</w:t>
            </w:r>
            <w:r>
              <w:rPr>
                <w:sz w:val="18"/>
              </w:rPr>
              <w:tab/>
              <w:t>временному сотруднику может быть в любое время предписано предоставить медицинскую справку о состоянии своего здоровья или пройти медицинский осмотр у врача, назначенного Генеральным директором.  Если состояние здоровья отрицательно сказывается на способности сотрудника выполнять служебные обязанности, такому сотруднику может быть предписано не являться на службу и обратиться за надлежащей медицинской помощью.  Сотрудник своевременно выполняет любые предписания в соответствии с настоящим правилом;</w:t>
            </w:r>
          </w:p>
          <w:p w14:paraId="2B985586" w14:textId="77777777" w:rsidR="00B21B46" w:rsidRPr="00A07A3C" w:rsidRDefault="00B21B46" w:rsidP="00B21B46">
            <w:pPr>
              <w:tabs>
                <w:tab w:val="left" w:pos="391"/>
              </w:tabs>
              <w:autoSpaceDE w:val="0"/>
              <w:autoSpaceDN w:val="0"/>
              <w:adjustRightInd w:val="0"/>
              <w:rPr>
                <w:sz w:val="18"/>
                <w:szCs w:val="18"/>
              </w:rPr>
            </w:pPr>
          </w:p>
          <w:p w14:paraId="0E15BD8A" w14:textId="77777777" w:rsidR="00B21B46" w:rsidRPr="00A07A3C" w:rsidRDefault="00B21B46" w:rsidP="00B21B46">
            <w:pPr>
              <w:tabs>
                <w:tab w:val="left" w:pos="391"/>
              </w:tabs>
              <w:autoSpaceDE w:val="0"/>
              <w:autoSpaceDN w:val="0"/>
              <w:adjustRightInd w:val="0"/>
              <w:rPr>
                <w:sz w:val="18"/>
                <w:szCs w:val="18"/>
              </w:rPr>
            </w:pPr>
            <w:r>
              <w:rPr>
                <w:sz w:val="18"/>
              </w:rPr>
              <w:t>(iv)</w:t>
            </w:r>
            <w:r>
              <w:rPr>
                <w:sz w:val="18"/>
              </w:rPr>
              <w:tab/>
              <w:t>в период отпуска по болезни или специального отпуска в связи с продолжительной болезнью временные сотрудники не покидают район места службы без предварительного согласования с Генеральным директором;</w:t>
            </w:r>
          </w:p>
          <w:p w14:paraId="73151206" w14:textId="77777777" w:rsidR="00B21B46" w:rsidRPr="00A07A3C" w:rsidRDefault="00B21B46" w:rsidP="00B21B46">
            <w:pPr>
              <w:tabs>
                <w:tab w:val="left" w:pos="391"/>
              </w:tabs>
              <w:autoSpaceDE w:val="0"/>
              <w:autoSpaceDN w:val="0"/>
              <w:adjustRightInd w:val="0"/>
              <w:rPr>
                <w:sz w:val="18"/>
                <w:szCs w:val="18"/>
              </w:rPr>
            </w:pPr>
          </w:p>
          <w:p w14:paraId="0A61678B" w14:textId="77777777" w:rsidR="00B21B46" w:rsidRPr="00A07A3C" w:rsidRDefault="00B21B46" w:rsidP="00B21B46">
            <w:pPr>
              <w:tabs>
                <w:tab w:val="left" w:pos="391"/>
              </w:tabs>
              <w:autoSpaceDE w:val="0"/>
              <w:autoSpaceDN w:val="0"/>
              <w:adjustRightInd w:val="0"/>
              <w:rPr>
                <w:sz w:val="18"/>
                <w:szCs w:val="18"/>
              </w:rPr>
            </w:pPr>
            <w:r>
              <w:rPr>
                <w:sz w:val="18"/>
              </w:rPr>
              <w:t>(v)</w:t>
            </w:r>
            <w:r>
              <w:rPr>
                <w:sz w:val="18"/>
              </w:rPr>
              <w:tab/>
              <w:t>временные сотрудники незамедлительно информируют Международное бюро о любом случае инфекционного заболевания в семье или о любом касающемся их карантине.  Временный сотрудник, которому в силу таких обстоятельств предписано не являться на службу, получает в полном объеме оклад и другие пособия, надбавки и субсидии за период дозволенного отсутствия на службе.</w:t>
            </w:r>
          </w:p>
          <w:p w14:paraId="55CE009C" w14:textId="77777777" w:rsidR="00B21B46" w:rsidRPr="00A07A3C" w:rsidRDefault="00B21B46" w:rsidP="00B21B46">
            <w:pPr>
              <w:tabs>
                <w:tab w:val="left" w:pos="391"/>
              </w:tabs>
              <w:autoSpaceDE w:val="0"/>
              <w:autoSpaceDN w:val="0"/>
              <w:adjustRightInd w:val="0"/>
              <w:rPr>
                <w:sz w:val="18"/>
                <w:szCs w:val="18"/>
              </w:rPr>
            </w:pPr>
          </w:p>
          <w:p w14:paraId="5AFA3497" w14:textId="77777777" w:rsidR="00B21B46" w:rsidRPr="00A07A3C" w:rsidRDefault="00B21B46" w:rsidP="00B21B46">
            <w:pPr>
              <w:tabs>
                <w:tab w:val="left" w:pos="391"/>
              </w:tabs>
              <w:autoSpaceDE w:val="0"/>
              <w:autoSpaceDN w:val="0"/>
              <w:adjustRightInd w:val="0"/>
              <w:rPr>
                <w:sz w:val="18"/>
                <w:szCs w:val="18"/>
              </w:rPr>
            </w:pPr>
            <w:r>
              <w:rPr>
                <w:sz w:val="18"/>
              </w:rPr>
              <w:t>(2)</w:t>
            </w:r>
            <w:r>
              <w:rPr>
                <w:sz w:val="18"/>
              </w:rPr>
              <w:tab/>
              <w:t xml:space="preserve">в течение календарного года временные сотрудники могут брать отпуск по болезни и/или отпуск по чрезвычайным семейным обстоятельствам без представления оправдательного документа на срок в общей сложности до семи рабочих дней.  Это право </w:t>
            </w:r>
            <w:r>
              <w:rPr>
                <w:sz w:val="18"/>
              </w:rPr>
              <w:lastRenderedPageBreak/>
              <w:t>реализуется на пропорциональной основе, если срок действия контракта составляет менее 12 месяцев.  Любое дальнейшее отсутствие на службе в течение того же года должно быть обосновано медицинской справкой; в противном случае период отсутствия на службе вычитается из полагающегося временному сотруднику ежегодного отпуска или, если ежегодный отпуск полностью использован, оформляется как специальный отпуск без сохранения содержания.  Отпуск по болезни без представления оправдательного документа не может длиться более трех дней подряд.</w:t>
            </w:r>
          </w:p>
          <w:p w14:paraId="4BC06F7A" w14:textId="77777777" w:rsidR="00B21B46" w:rsidRPr="00A07A3C" w:rsidRDefault="00B21B46" w:rsidP="00B21B46">
            <w:pPr>
              <w:tabs>
                <w:tab w:val="left" w:pos="391"/>
              </w:tabs>
              <w:autoSpaceDE w:val="0"/>
              <w:autoSpaceDN w:val="0"/>
              <w:adjustRightInd w:val="0"/>
              <w:rPr>
                <w:sz w:val="18"/>
                <w:szCs w:val="18"/>
              </w:rPr>
            </w:pPr>
          </w:p>
          <w:p w14:paraId="0A3D3CCE" w14:textId="3081875E" w:rsidR="00B21B46" w:rsidRPr="00A07A3C" w:rsidRDefault="00B21B46" w:rsidP="00B21B46">
            <w:pPr>
              <w:pStyle w:val="RegLIST"/>
              <w:numPr>
                <w:ilvl w:val="0"/>
                <w:numId w:val="0"/>
              </w:numPr>
              <w:tabs>
                <w:tab w:val="left" w:pos="397"/>
              </w:tabs>
              <w:autoSpaceDE w:val="0"/>
              <w:spacing w:after="0"/>
              <w:rPr>
                <w:sz w:val="18"/>
                <w:szCs w:val="18"/>
              </w:rPr>
            </w:pPr>
            <w:r>
              <w:rPr>
                <w:sz w:val="18"/>
              </w:rPr>
              <w:t>[…]</w:t>
            </w:r>
          </w:p>
        </w:tc>
        <w:tc>
          <w:tcPr>
            <w:tcW w:w="4678" w:type="dxa"/>
            <w:tcBorders>
              <w:top w:val="single" w:sz="6" w:space="0" w:color="A6A6A6" w:themeColor="background1" w:themeShade="A6"/>
            </w:tcBorders>
            <w:shd w:val="clear" w:color="auto" w:fill="FFFFFF" w:themeFill="background1"/>
            <w:tcMar>
              <w:top w:w="57" w:type="dxa"/>
              <w:bottom w:w="57" w:type="dxa"/>
            </w:tcMar>
          </w:tcPr>
          <w:p w14:paraId="7432F823" w14:textId="77777777" w:rsidR="00B21B46" w:rsidRPr="00A07A3C" w:rsidRDefault="00B21B46" w:rsidP="00B21B46">
            <w:pPr>
              <w:tabs>
                <w:tab w:val="left" w:pos="391"/>
              </w:tabs>
              <w:autoSpaceDE w:val="0"/>
              <w:autoSpaceDN w:val="0"/>
              <w:adjustRightInd w:val="0"/>
              <w:rPr>
                <w:sz w:val="18"/>
                <w:szCs w:val="18"/>
              </w:rPr>
            </w:pPr>
            <w:r>
              <w:rPr>
                <w:sz w:val="18"/>
              </w:rPr>
              <w:lastRenderedPageBreak/>
              <w:t>[…]</w:t>
            </w:r>
          </w:p>
          <w:p w14:paraId="6266527F" w14:textId="77777777" w:rsidR="00B21B46" w:rsidRPr="00A07A3C" w:rsidRDefault="00B21B46" w:rsidP="00B21B46">
            <w:pPr>
              <w:tabs>
                <w:tab w:val="left" w:pos="391"/>
              </w:tabs>
              <w:autoSpaceDE w:val="0"/>
              <w:autoSpaceDN w:val="0"/>
              <w:adjustRightInd w:val="0"/>
              <w:rPr>
                <w:sz w:val="18"/>
                <w:szCs w:val="18"/>
              </w:rPr>
            </w:pPr>
          </w:p>
          <w:p w14:paraId="0A77AEAD" w14:textId="77777777" w:rsidR="00B21B46" w:rsidRPr="00A07A3C" w:rsidRDefault="00B21B46" w:rsidP="00B21B46">
            <w:pPr>
              <w:tabs>
                <w:tab w:val="left" w:pos="391"/>
              </w:tabs>
              <w:autoSpaceDE w:val="0"/>
              <w:autoSpaceDN w:val="0"/>
              <w:adjustRightInd w:val="0"/>
              <w:rPr>
                <w:sz w:val="18"/>
                <w:szCs w:val="18"/>
              </w:rPr>
            </w:pPr>
            <w:r>
              <w:rPr>
                <w:sz w:val="18"/>
              </w:rPr>
              <w:t>(c)</w:t>
            </w:r>
            <w:r>
              <w:rPr>
                <w:sz w:val="18"/>
              </w:rPr>
              <w:tab/>
              <w:t>Отпуск по болезни предоставляется временным сотрудникам с учетом следующего:</w:t>
            </w:r>
          </w:p>
          <w:p w14:paraId="2C74E2D7" w14:textId="77777777" w:rsidR="00B21B46" w:rsidRPr="00A07A3C" w:rsidRDefault="00B21B46" w:rsidP="00B21B46">
            <w:pPr>
              <w:tabs>
                <w:tab w:val="left" w:pos="391"/>
              </w:tabs>
              <w:autoSpaceDE w:val="0"/>
              <w:autoSpaceDN w:val="0"/>
              <w:adjustRightInd w:val="0"/>
              <w:rPr>
                <w:sz w:val="18"/>
                <w:szCs w:val="18"/>
              </w:rPr>
            </w:pPr>
          </w:p>
          <w:p w14:paraId="1B2F0A3B" w14:textId="77777777" w:rsidR="00B21B46" w:rsidRPr="00A07A3C" w:rsidRDefault="00B21B46" w:rsidP="00B21B46">
            <w:pPr>
              <w:tabs>
                <w:tab w:val="left" w:pos="391"/>
              </w:tabs>
              <w:autoSpaceDE w:val="0"/>
              <w:autoSpaceDN w:val="0"/>
              <w:adjustRightInd w:val="0"/>
              <w:rPr>
                <w:sz w:val="18"/>
                <w:szCs w:val="18"/>
              </w:rPr>
            </w:pPr>
            <w:r>
              <w:rPr>
                <w:sz w:val="18"/>
              </w:rPr>
              <w:t>(1)</w:t>
            </w:r>
            <w:r>
              <w:rPr>
                <w:sz w:val="18"/>
              </w:rPr>
              <w:tab/>
              <w:t>временные сотрудники, которые не могут выполнять свои обязанности по причине болезни или травмы или пребывание которых на службе не возможно по причине мер общественного здравоохранения, имеют право использовать отпуск по болезни в соответствии со следующими положениями:</w:t>
            </w:r>
          </w:p>
          <w:p w14:paraId="76A82EC8" w14:textId="77777777" w:rsidR="00B21B46" w:rsidRPr="00A07A3C" w:rsidRDefault="00B21B46" w:rsidP="00B21B46">
            <w:pPr>
              <w:tabs>
                <w:tab w:val="left" w:pos="391"/>
              </w:tabs>
              <w:autoSpaceDE w:val="0"/>
              <w:autoSpaceDN w:val="0"/>
              <w:adjustRightInd w:val="0"/>
              <w:rPr>
                <w:sz w:val="18"/>
                <w:szCs w:val="18"/>
              </w:rPr>
            </w:pPr>
          </w:p>
          <w:p w14:paraId="2D179516" w14:textId="77777777" w:rsidR="00B21B46" w:rsidRPr="00A07A3C" w:rsidRDefault="00B21B46" w:rsidP="00B21B46">
            <w:pPr>
              <w:tabs>
                <w:tab w:val="left" w:pos="391"/>
              </w:tabs>
              <w:autoSpaceDE w:val="0"/>
              <w:autoSpaceDN w:val="0"/>
              <w:adjustRightInd w:val="0"/>
              <w:rPr>
                <w:sz w:val="18"/>
                <w:szCs w:val="18"/>
              </w:rPr>
            </w:pPr>
            <w:r>
              <w:rPr>
                <w:sz w:val="18"/>
              </w:rPr>
              <w:t>(i)</w:t>
            </w:r>
            <w:r>
              <w:rPr>
                <w:sz w:val="18"/>
              </w:rPr>
              <w:tab/>
              <w:t xml:space="preserve">любой отпуск по болезни </w:t>
            </w:r>
            <w:r>
              <w:rPr>
                <w:b/>
                <w:sz w:val="18"/>
                <w:u w:val="single"/>
              </w:rPr>
              <w:t>при наличии оправдательного документа</w:t>
            </w:r>
            <w:r>
              <w:rPr>
                <w:sz w:val="18"/>
              </w:rPr>
              <w:t xml:space="preserve"> </w:t>
            </w:r>
            <w:r>
              <w:rPr>
                <w:strike/>
                <w:sz w:val="18"/>
              </w:rPr>
              <w:t>утверждается от имени Генерального директора</w:t>
            </w:r>
            <w:r>
              <w:rPr>
                <w:b/>
                <w:sz w:val="18"/>
                <w:u w:val="single"/>
              </w:rPr>
              <w:t xml:space="preserve">должен быть проверен и подтвержден врачом-консультантом </w:t>
            </w:r>
            <w:r>
              <w:rPr>
                <w:b/>
                <w:sz w:val="18"/>
                <w:u w:val="single"/>
              </w:rPr>
              <w:lastRenderedPageBreak/>
              <w:t>Международного бюро.</w:t>
            </w:r>
            <w:r>
              <w:rPr>
                <w:b/>
                <w:u w:val="single"/>
              </w:rPr>
              <w:t xml:space="preserve"> </w:t>
            </w:r>
            <w:r>
              <w:rPr>
                <w:b/>
                <w:sz w:val="18"/>
                <w:u w:val="single"/>
              </w:rPr>
              <w:t>Если отпуск по болезни при наличии оправдательного документа не подтвержден врачом-консультантом, то период отсутствия на службе вычитается из полагающегося сотруднику ежегодного отпуска или, если ежегодный отпуск полностью использован, оформляется как специальный отпуск без сохранения содержания</w:t>
            </w:r>
            <w:r>
              <w:rPr>
                <w:sz w:val="18"/>
              </w:rPr>
              <w:t>;</w:t>
            </w:r>
          </w:p>
          <w:p w14:paraId="7CBF2C27" w14:textId="77777777" w:rsidR="00B21B46" w:rsidRPr="00A07A3C" w:rsidRDefault="00B21B46" w:rsidP="00B21B46">
            <w:pPr>
              <w:tabs>
                <w:tab w:val="left" w:pos="391"/>
              </w:tabs>
              <w:autoSpaceDE w:val="0"/>
              <w:autoSpaceDN w:val="0"/>
              <w:adjustRightInd w:val="0"/>
              <w:rPr>
                <w:sz w:val="18"/>
                <w:szCs w:val="18"/>
              </w:rPr>
            </w:pPr>
          </w:p>
          <w:p w14:paraId="4D0DD917" w14:textId="77777777" w:rsidR="00B21B46" w:rsidRPr="00A07A3C" w:rsidRDefault="00B21B46" w:rsidP="00B21B46">
            <w:pPr>
              <w:tabs>
                <w:tab w:val="left" w:pos="391"/>
              </w:tabs>
              <w:autoSpaceDE w:val="0"/>
              <w:autoSpaceDN w:val="0"/>
              <w:adjustRightInd w:val="0"/>
              <w:rPr>
                <w:color w:val="000000" w:themeColor="text1"/>
                <w:sz w:val="18"/>
                <w:szCs w:val="18"/>
              </w:rPr>
            </w:pPr>
            <w:r>
              <w:rPr>
                <w:sz w:val="18"/>
              </w:rPr>
              <w:t>(ii)</w:t>
            </w:r>
            <w:r>
              <w:rPr>
                <w:sz w:val="18"/>
              </w:rPr>
              <w:tab/>
              <w:t>временные сотрудники обязаны в возможно короткий срок информировать свое руководство о любом отсутствии на службе по причине болезни или травмы.  По возможности, прежде чем объявить о невыходе на службу, они должны явиться к врачу-консультанту Международного бюро;</w:t>
            </w:r>
          </w:p>
          <w:p w14:paraId="274E2A30" w14:textId="77777777" w:rsidR="00B21B46" w:rsidRPr="00A07A3C" w:rsidRDefault="00B21B46" w:rsidP="00B21B46">
            <w:pPr>
              <w:tabs>
                <w:tab w:val="left" w:pos="391"/>
              </w:tabs>
              <w:autoSpaceDE w:val="0"/>
              <w:autoSpaceDN w:val="0"/>
              <w:adjustRightInd w:val="0"/>
              <w:rPr>
                <w:sz w:val="18"/>
                <w:szCs w:val="18"/>
              </w:rPr>
            </w:pPr>
          </w:p>
          <w:p w14:paraId="7CB53D50" w14:textId="77777777" w:rsidR="00B21B46" w:rsidRPr="00A07A3C" w:rsidRDefault="00B21B46" w:rsidP="00B21B46">
            <w:pPr>
              <w:tabs>
                <w:tab w:val="left" w:pos="391"/>
              </w:tabs>
              <w:autoSpaceDE w:val="0"/>
              <w:autoSpaceDN w:val="0"/>
              <w:adjustRightInd w:val="0"/>
              <w:rPr>
                <w:sz w:val="18"/>
                <w:szCs w:val="18"/>
              </w:rPr>
            </w:pPr>
            <w:r>
              <w:rPr>
                <w:sz w:val="18"/>
              </w:rPr>
              <w:t>(iii)</w:t>
            </w:r>
            <w:r>
              <w:rPr>
                <w:sz w:val="18"/>
              </w:rPr>
              <w:tab/>
              <w:t xml:space="preserve">временному сотруднику может быть в любое время предписано предоставить медицинскую справку о состоянии своего здоровья или пройти медицинский осмотр у </w:t>
            </w:r>
            <w:r>
              <w:rPr>
                <w:b/>
                <w:sz w:val="18"/>
                <w:u w:val="single"/>
              </w:rPr>
              <w:t>врача-консультанта Международного бюро</w:t>
            </w:r>
            <w:r>
              <w:rPr>
                <w:sz w:val="18"/>
              </w:rPr>
              <w:t xml:space="preserve"> или врача, назначенного </w:t>
            </w:r>
            <w:r>
              <w:rPr>
                <w:b/>
                <w:sz w:val="18"/>
                <w:u w:val="single"/>
              </w:rPr>
              <w:t>врачом-консультантом Международного бюро</w:t>
            </w:r>
            <w:r>
              <w:rPr>
                <w:strike/>
                <w:sz w:val="18"/>
              </w:rPr>
              <w:t>Генеральным директором</w:t>
            </w:r>
            <w:r>
              <w:rPr>
                <w:sz w:val="18"/>
              </w:rPr>
              <w:t>.  Если состояние здоровья отрицательно сказывается на способности сотрудника выполнять служебные обязанности, такому сотруднику может быть предписано не являться на службу и обратиться за надлежащей медицинской помощью.  Сотрудник своевременно выполняет любые предписания в соответствии с настоящим правилом;</w:t>
            </w:r>
          </w:p>
          <w:p w14:paraId="4FFE2A03" w14:textId="77777777" w:rsidR="00B21B46" w:rsidRPr="00A07A3C" w:rsidRDefault="00B21B46" w:rsidP="00B21B46">
            <w:pPr>
              <w:tabs>
                <w:tab w:val="left" w:pos="391"/>
              </w:tabs>
              <w:autoSpaceDE w:val="0"/>
              <w:autoSpaceDN w:val="0"/>
              <w:adjustRightInd w:val="0"/>
              <w:rPr>
                <w:sz w:val="18"/>
                <w:szCs w:val="18"/>
              </w:rPr>
            </w:pPr>
          </w:p>
          <w:p w14:paraId="649E89FB" w14:textId="77777777" w:rsidR="00B21B46" w:rsidRPr="00A07A3C" w:rsidRDefault="00B21B46" w:rsidP="00B21B46">
            <w:pPr>
              <w:tabs>
                <w:tab w:val="left" w:pos="391"/>
              </w:tabs>
              <w:autoSpaceDE w:val="0"/>
              <w:autoSpaceDN w:val="0"/>
              <w:adjustRightInd w:val="0"/>
              <w:rPr>
                <w:sz w:val="18"/>
                <w:szCs w:val="18"/>
              </w:rPr>
            </w:pPr>
            <w:r>
              <w:rPr>
                <w:sz w:val="18"/>
              </w:rPr>
              <w:t>(iv)</w:t>
            </w:r>
            <w:r>
              <w:rPr>
                <w:sz w:val="18"/>
              </w:rPr>
              <w:tab/>
              <w:t xml:space="preserve">В период отпуска по болезни или специального отпуска в связи с продолжительной болезнью временные сотрудники не покидают район места службы без предварительного согласования с </w:t>
            </w:r>
            <w:r>
              <w:rPr>
                <w:strike/>
                <w:sz w:val="18"/>
              </w:rPr>
              <w:t>Генеральным директором</w:t>
            </w:r>
            <w:r>
              <w:rPr>
                <w:b/>
                <w:sz w:val="18"/>
                <w:u w:val="single"/>
              </w:rPr>
              <w:t>директором ДУЛР;</w:t>
            </w:r>
          </w:p>
          <w:p w14:paraId="31205AAB" w14:textId="77777777" w:rsidR="00B21B46" w:rsidRPr="00A07A3C" w:rsidRDefault="00B21B46" w:rsidP="00B21B46">
            <w:pPr>
              <w:tabs>
                <w:tab w:val="left" w:pos="391"/>
              </w:tabs>
              <w:autoSpaceDE w:val="0"/>
              <w:autoSpaceDN w:val="0"/>
              <w:adjustRightInd w:val="0"/>
              <w:rPr>
                <w:sz w:val="18"/>
                <w:szCs w:val="18"/>
              </w:rPr>
            </w:pPr>
          </w:p>
          <w:p w14:paraId="41432EF5" w14:textId="77777777" w:rsidR="00B21B46" w:rsidRPr="00A07A3C" w:rsidRDefault="00B21B46" w:rsidP="00B21B46">
            <w:pPr>
              <w:tabs>
                <w:tab w:val="left" w:pos="391"/>
              </w:tabs>
              <w:autoSpaceDE w:val="0"/>
              <w:autoSpaceDN w:val="0"/>
              <w:adjustRightInd w:val="0"/>
              <w:rPr>
                <w:sz w:val="18"/>
                <w:szCs w:val="18"/>
              </w:rPr>
            </w:pPr>
            <w:r>
              <w:rPr>
                <w:sz w:val="18"/>
              </w:rPr>
              <w:t>(v)</w:t>
            </w:r>
            <w:r>
              <w:rPr>
                <w:sz w:val="18"/>
              </w:rPr>
              <w:tab/>
              <w:t xml:space="preserve">временные сотрудники незамедлительно информируют </w:t>
            </w:r>
            <w:r>
              <w:rPr>
                <w:b/>
                <w:sz w:val="18"/>
                <w:u w:val="single"/>
              </w:rPr>
              <w:t>врача-консультанта</w:t>
            </w:r>
            <w:r>
              <w:rPr>
                <w:sz w:val="18"/>
              </w:rPr>
              <w:t xml:space="preserve"> Международн</w:t>
            </w:r>
            <w:r>
              <w:rPr>
                <w:strike/>
                <w:sz w:val="18"/>
              </w:rPr>
              <w:t>ое</w:t>
            </w:r>
            <w:r>
              <w:rPr>
                <w:b/>
                <w:bCs/>
                <w:sz w:val="18"/>
              </w:rPr>
              <w:t>ого</w:t>
            </w:r>
            <w:r>
              <w:rPr>
                <w:sz w:val="18"/>
              </w:rPr>
              <w:t xml:space="preserve"> бюро о любом случае инфекционного заболевания в семье или о любом касающемся их карантине.  Временный сотрудник, </w:t>
            </w:r>
            <w:r>
              <w:rPr>
                <w:sz w:val="18"/>
              </w:rPr>
              <w:lastRenderedPageBreak/>
              <w:t>которому в силу таких обстоятельств предписано не являться на службу, получает в полном объеме оклад и другие пособия, надбавки и субсидии за период дозволенного отсутствия на службе.</w:t>
            </w:r>
          </w:p>
          <w:p w14:paraId="496D48DE" w14:textId="77777777" w:rsidR="00B21B46" w:rsidRPr="00A07A3C" w:rsidRDefault="00B21B46" w:rsidP="00B21B46">
            <w:pPr>
              <w:tabs>
                <w:tab w:val="left" w:pos="391"/>
              </w:tabs>
              <w:autoSpaceDE w:val="0"/>
              <w:autoSpaceDN w:val="0"/>
              <w:adjustRightInd w:val="0"/>
              <w:rPr>
                <w:sz w:val="18"/>
                <w:szCs w:val="18"/>
              </w:rPr>
            </w:pPr>
          </w:p>
          <w:p w14:paraId="00913AA7" w14:textId="77777777" w:rsidR="00B21B46" w:rsidRPr="00A07A3C" w:rsidRDefault="00B21B46" w:rsidP="00B21B46">
            <w:pPr>
              <w:rPr>
                <w:sz w:val="18"/>
                <w:szCs w:val="18"/>
              </w:rPr>
            </w:pPr>
            <w:r>
              <w:rPr>
                <w:sz w:val="18"/>
              </w:rPr>
              <w:t>(2)</w:t>
            </w:r>
            <w:r>
              <w:rPr>
                <w:sz w:val="18"/>
              </w:rPr>
              <w:tab/>
              <w:t xml:space="preserve">в течение календарного года временные сотрудники могут брать отпуск по болезни и/или отпуск по чрезвычайным семейным обстоятельствам без представления оправдательного документа на срок в общей сложности до семи рабочих дней.  Это право реализуется на пропорциональной основе, если срок действия контракта составляет менее 12 месяцев.  Любое дальнейшее отсутствие на службе в течение того же года должно быть обосновано медицинской справкой </w:t>
            </w:r>
            <w:r>
              <w:rPr>
                <w:b/>
                <w:sz w:val="18"/>
                <w:u w:val="single"/>
              </w:rPr>
              <w:t>в соответствии с пунктом (с)(i)</w:t>
            </w:r>
            <w:r>
              <w:rPr>
                <w:sz w:val="18"/>
              </w:rPr>
              <w:t>; в противном случае период отсутствия на службе вычитается из полагающегося временному сотруднику ежегодного отпуска или, если ежегодный отпуск полностью использован, оформляется как специальный отпуск без сохранения содержания.  Отпуск по болезни без представления оправдательного документа не может длиться более трех дней подряд.</w:t>
            </w:r>
          </w:p>
          <w:p w14:paraId="5E83CF84" w14:textId="77777777" w:rsidR="00B21B46" w:rsidRPr="00A07A3C" w:rsidRDefault="00B21B46" w:rsidP="00B21B46">
            <w:pPr>
              <w:rPr>
                <w:sz w:val="18"/>
                <w:szCs w:val="18"/>
              </w:rPr>
            </w:pPr>
          </w:p>
          <w:p w14:paraId="01BCD34D" w14:textId="77777777" w:rsidR="00B21B46" w:rsidRPr="00A07A3C" w:rsidRDefault="00B21B46" w:rsidP="00B21B46">
            <w:pPr>
              <w:rPr>
                <w:sz w:val="18"/>
                <w:szCs w:val="18"/>
              </w:rPr>
            </w:pPr>
            <w:r>
              <w:rPr>
                <w:sz w:val="18"/>
              </w:rPr>
              <w:t>[…]</w:t>
            </w:r>
          </w:p>
          <w:p w14:paraId="4402CF78" w14:textId="77777777" w:rsidR="00B21B46" w:rsidRPr="00A07A3C" w:rsidRDefault="00B21B46" w:rsidP="00B21B46">
            <w:pPr>
              <w:rPr>
                <w:sz w:val="18"/>
                <w:szCs w:val="18"/>
              </w:rPr>
            </w:pPr>
          </w:p>
          <w:p w14:paraId="3ADE05AA" w14:textId="77777777" w:rsidR="00B21B46" w:rsidRPr="00A07A3C" w:rsidRDefault="00B21B46" w:rsidP="00B21B46">
            <w:pPr>
              <w:rPr>
                <w:b/>
                <w:bCs/>
                <w:sz w:val="18"/>
                <w:szCs w:val="18"/>
                <w:u w:val="single"/>
              </w:rPr>
            </w:pPr>
            <w:r>
              <w:rPr>
                <w:b/>
                <w:sz w:val="18"/>
                <w:u w:val="single"/>
              </w:rPr>
              <w:t xml:space="preserve">(d)   Правило 6.2.2(g) «Пересмотр решений, касающихся отпусков по болезни» применяется к временным сотрудникам. </w:t>
            </w:r>
          </w:p>
          <w:p w14:paraId="728C17C8" w14:textId="77777777" w:rsidR="00B21B46" w:rsidRPr="00A07A3C" w:rsidRDefault="00B21B46" w:rsidP="00B21B46">
            <w:pPr>
              <w:rPr>
                <w:sz w:val="18"/>
                <w:szCs w:val="18"/>
              </w:rPr>
            </w:pPr>
          </w:p>
          <w:p w14:paraId="0379495F" w14:textId="77777777" w:rsidR="00B21B46" w:rsidRPr="00A07A3C" w:rsidRDefault="00B21B46" w:rsidP="00B21B46">
            <w:pPr>
              <w:rPr>
                <w:sz w:val="18"/>
                <w:szCs w:val="18"/>
              </w:rPr>
            </w:pPr>
            <w:r>
              <w:rPr>
                <w:strike/>
                <w:sz w:val="18"/>
              </w:rPr>
              <w:t>(d)</w:t>
            </w:r>
            <w:r>
              <w:rPr>
                <w:sz w:val="18"/>
              </w:rPr>
              <w:t xml:space="preserve"> </w:t>
            </w:r>
            <w:r>
              <w:rPr>
                <w:b/>
                <w:sz w:val="18"/>
                <w:u w:val="single"/>
              </w:rPr>
              <w:t>(e)</w:t>
            </w:r>
            <w:r>
              <w:rPr>
                <w:sz w:val="18"/>
              </w:rPr>
              <w:t xml:space="preserve">  Родительский отпуск предоставляется временным сотрудникам в соответствии с условиями, определенными Генеральным директором.  </w:t>
            </w:r>
          </w:p>
          <w:p w14:paraId="5F0082C6" w14:textId="77777777" w:rsidR="00B21B46" w:rsidRPr="00A07A3C" w:rsidRDefault="00B21B46" w:rsidP="00B21B46">
            <w:pPr>
              <w:rPr>
                <w:sz w:val="18"/>
                <w:szCs w:val="18"/>
              </w:rPr>
            </w:pPr>
          </w:p>
          <w:p w14:paraId="505A237F" w14:textId="31A5C7CA" w:rsidR="00B21B46" w:rsidRPr="00A07A3C" w:rsidRDefault="00B21B46" w:rsidP="00B21B46">
            <w:pPr>
              <w:pStyle w:val="RegLIST"/>
              <w:numPr>
                <w:ilvl w:val="0"/>
                <w:numId w:val="0"/>
              </w:numPr>
              <w:tabs>
                <w:tab w:val="left" w:pos="397"/>
              </w:tabs>
              <w:autoSpaceDE w:val="0"/>
              <w:spacing w:after="0"/>
              <w:rPr>
                <w:sz w:val="18"/>
                <w:szCs w:val="18"/>
              </w:rPr>
            </w:pPr>
            <w:r>
              <w:rPr>
                <w:strike/>
                <w:sz w:val="18"/>
              </w:rPr>
              <w:t>(e)</w:t>
            </w:r>
            <w:r>
              <w:rPr>
                <w:sz w:val="18"/>
              </w:rPr>
              <w:t xml:space="preserve"> </w:t>
            </w:r>
            <w:r>
              <w:rPr>
                <w:b/>
                <w:sz w:val="18"/>
                <w:u w:val="single"/>
              </w:rPr>
              <w:t>(f)</w:t>
            </w:r>
            <w:r>
              <w:rPr>
                <w:sz w:val="18"/>
              </w:rPr>
              <w:t xml:space="preserve">  Правило 6.2.5 «Компенсация за утрату или повреждение личного имущества при исполнении служебных обязанностей» применяется к временным сотрудникам.  </w:t>
            </w:r>
          </w:p>
        </w:tc>
        <w:tc>
          <w:tcPr>
            <w:tcW w:w="4368" w:type="dxa"/>
            <w:tcBorders>
              <w:top w:val="single" w:sz="6" w:space="0" w:color="A6A6A6" w:themeColor="background1" w:themeShade="A6"/>
            </w:tcBorders>
            <w:shd w:val="clear" w:color="auto" w:fill="FFFFFF" w:themeFill="background1"/>
            <w:tcMar>
              <w:top w:w="57" w:type="dxa"/>
              <w:bottom w:w="57" w:type="dxa"/>
            </w:tcMar>
          </w:tcPr>
          <w:p w14:paraId="3FEE4C67" w14:textId="77777777" w:rsidR="00B21B46" w:rsidRPr="00A07A3C" w:rsidRDefault="00B21B46" w:rsidP="00B21B46">
            <w:pPr>
              <w:pStyle w:val="CommentText"/>
              <w:rPr>
                <w:szCs w:val="18"/>
              </w:rPr>
            </w:pPr>
          </w:p>
          <w:p w14:paraId="33F5D1DA" w14:textId="77777777" w:rsidR="00B21B46" w:rsidRPr="00A07A3C" w:rsidRDefault="00B21B46" w:rsidP="00B21B46">
            <w:pPr>
              <w:pStyle w:val="CommentText"/>
              <w:rPr>
                <w:szCs w:val="18"/>
              </w:rPr>
            </w:pPr>
          </w:p>
          <w:p w14:paraId="78806824" w14:textId="77777777" w:rsidR="00B21B46" w:rsidRPr="00A07A3C" w:rsidRDefault="00B21B46" w:rsidP="00B21B46">
            <w:pPr>
              <w:pStyle w:val="CommentText"/>
              <w:rPr>
                <w:szCs w:val="18"/>
              </w:rPr>
            </w:pPr>
            <w:r>
              <w:t>Пункт (c): Поправки аналогичны поправкам в правиле о персонале 6.2.2.</w:t>
            </w:r>
          </w:p>
          <w:p w14:paraId="71282602" w14:textId="77777777" w:rsidR="00B21B46" w:rsidRPr="00A07A3C" w:rsidRDefault="00B21B46" w:rsidP="00B21B46">
            <w:pPr>
              <w:pStyle w:val="CommentText"/>
              <w:rPr>
                <w:szCs w:val="18"/>
              </w:rPr>
            </w:pPr>
          </w:p>
          <w:p w14:paraId="2C472186" w14:textId="77777777" w:rsidR="00B21B46" w:rsidRPr="00A07A3C" w:rsidRDefault="00B21B46" w:rsidP="00B21B46">
            <w:pPr>
              <w:pStyle w:val="CommentText"/>
              <w:rPr>
                <w:szCs w:val="18"/>
              </w:rPr>
            </w:pPr>
          </w:p>
          <w:p w14:paraId="3FDDE2D4" w14:textId="77777777" w:rsidR="00B21B46" w:rsidRPr="00A07A3C" w:rsidRDefault="00B21B46" w:rsidP="00B21B46">
            <w:pPr>
              <w:pStyle w:val="CommentText"/>
              <w:rPr>
                <w:szCs w:val="18"/>
              </w:rPr>
            </w:pPr>
          </w:p>
          <w:p w14:paraId="3E53ADFE" w14:textId="77777777" w:rsidR="00B21B46" w:rsidRPr="00A07A3C" w:rsidRDefault="00B21B46" w:rsidP="00B21B46">
            <w:pPr>
              <w:pStyle w:val="CommentText"/>
              <w:rPr>
                <w:szCs w:val="18"/>
              </w:rPr>
            </w:pPr>
          </w:p>
          <w:p w14:paraId="2B46ADFC" w14:textId="77777777" w:rsidR="00B21B46" w:rsidRPr="00A07A3C" w:rsidRDefault="00B21B46" w:rsidP="00B21B46">
            <w:pPr>
              <w:pStyle w:val="CommentText"/>
              <w:rPr>
                <w:szCs w:val="18"/>
              </w:rPr>
            </w:pPr>
          </w:p>
          <w:p w14:paraId="518D65AD" w14:textId="77777777" w:rsidR="00B21B46" w:rsidRPr="00A07A3C" w:rsidRDefault="00B21B46" w:rsidP="00B21B46">
            <w:pPr>
              <w:pStyle w:val="CommentText"/>
              <w:rPr>
                <w:szCs w:val="18"/>
              </w:rPr>
            </w:pPr>
          </w:p>
          <w:p w14:paraId="3882827A" w14:textId="77777777" w:rsidR="00B21B46" w:rsidRPr="00A07A3C" w:rsidRDefault="00B21B46" w:rsidP="00B21B46">
            <w:pPr>
              <w:pStyle w:val="CommentText"/>
              <w:rPr>
                <w:szCs w:val="18"/>
              </w:rPr>
            </w:pPr>
          </w:p>
          <w:p w14:paraId="01D459FE" w14:textId="77777777" w:rsidR="00B21B46" w:rsidRPr="00A07A3C" w:rsidRDefault="00B21B46" w:rsidP="00B21B46">
            <w:pPr>
              <w:pStyle w:val="CommentText"/>
              <w:rPr>
                <w:szCs w:val="18"/>
              </w:rPr>
            </w:pPr>
          </w:p>
          <w:p w14:paraId="4A8D0651" w14:textId="77777777" w:rsidR="00B21B46" w:rsidRPr="00A07A3C" w:rsidRDefault="00B21B46" w:rsidP="00B21B46">
            <w:pPr>
              <w:pStyle w:val="CommentText"/>
              <w:rPr>
                <w:szCs w:val="18"/>
              </w:rPr>
            </w:pPr>
          </w:p>
          <w:p w14:paraId="1F382F3E" w14:textId="77777777" w:rsidR="00B21B46" w:rsidRPr="00A07A3C" w:rsidRDefault="00B21B46" w:rsidP="00B21B46">
            <w:pPr>
              <w:pStyle w:val="CommentText"/>
              <w:rPr>
                <w:szCs w:val="18"/>
              </w:rPr>
            </w:pPr>
          </w:p>
          <w:p w14:paraId="49791186" w14:textId="77777777" w:rsidR="00B21B46" w:rsidRPr="00A07A3C" w:rsidRDefault="00B21B46" w:rsidP="00B21B46">
            <w:pPr>
              <w:pStyle w:val="CommentText"/>
              <w:rPr>
                <w:szCs w:val="18"/>
              </w:rPr>
            </w:pPr>
          </w:p>
          <w:p w14:paraId="44A21DC4" w14:textId="77777777" w:rsidR="00B21B46" w:rsidRPr="00A07A3C" w:rsidRDefault="00B21B46" w:rsidP="00B21B46">
            <w:pPr>
              <w:pStyle w:val="CommentText"/>
              <w:rPr>
                <w:szCs w:val="18"/>
              </w:rPr>
            </w:pPr>
          </w:p>
          <w:p w14:paraId="1A5CCB1C" w14:textId="77777777" w:rsidR="00B21B46" w:rsidRPr="00A07A3C" w:rsidRDefault="00B21B46" w:rsidP="00B21B46">
            <w:pPr>
              <w:pStyle w:val="CommentText"/>
              <w:rPr>
                <w:szCs w:val="18"/>
              </w:rPr>
            </w:pPr>
          </w:p>
          <w:p w14:paraId="74E8C204" w14:textId="77777777" w:rsidR="00B21B46" w:rsidRPr="00A07A3C" w:rsidRDefault="00B21B46" w:rsidP="00B21B46">
            <w:pPr>
              <w:pStyle w:val="CommentText"/>
              <w:rPr>
                <w:szCs w:val="18"/>
              </w:rPr>
            </w:pPr>
          </w:p>
          <w:p w14:paraId="20681348" w14:textId="77777777" w:rsidR="00B21B46" w:rsidRPr="00A07A3C" w:rsidRDefault="00B21B46" w:rsidP="00B21B46">
            <w:pPr>
              <w:pStyle w:val="CommentText"/>
              <w:rPr>
                <w:szCs w:val="18"/>
              </w:rPr>
            </w:pPr>
          </w:p>
          <w:p w14:paraId="53B88680" w14:textId="77777777" w:rsidR="00B21B46" w:rsidRPr="00A07A3C" w:rsidRDefault="00B21B46" w:rsidP="00B21B46">
            <w:pPr>
              <w:pStyle w:val="CommentText"/>
              <w:rPr>
                <w:szCs w:val="18"/>
              </w:rPr>
            </w:pPr>
          </w:p>
          <w:p w14:paraId="690CB211" w14:textId="77777777" w:rsidR="00B21B46" w:rsidRPr="00A07A3C" w:rsidRDefault="00B21B46" w:rsidP="00B21B46">
            <w:pPr>
              <w:pStyle w:val="CommentText"/>
              <w:rPr>
                <w:szCs w:val="18"/>
              </w:rPr>
            </w:pPr>
          </w:p>
          <w:p w14:paraId="271820A7" w14:textId="77777777" w:rsidR="00B21B46" w:rsidRPr="00A07A3C" w:rsidRDefault="00B21B46" w:rsidP="00B21B46">
            <w:pPr>
              <w:pStyle w:val="CommentText"/>
              <w:rPr>
                <w:szCs w:val="18"/>
              </w:rPr>
            </w:pPr>
          </w:p>
          <w:p w14:paraId="63A95E6A" w14:textId="77777777" w:rsidR="00B21B46" w:rsidRPr="00A07A3C" w:rsidRDefault="00B21B46" w:rsidP="00B21B46">
            <w:pPr>
              <w:pStyle w:val="CommentText"/>
              <w:rPr>
                <w:szCs w:val="18"/>
              </w:rPr>
            </w:pPr>
          </w:p>
          <w:p w14:paraId="7397E7BD" w14:textId="77777777" w:rsidR="00B21B46" w:rsidRPr="00A07A3C" w:rsidRDefault="00B21B46" w:rsidP="00B21B46">
            <w:pPr>
              <w:pStyle w:val="CommentText"/>
              <w:rPr>
                <w:szCs w:val="18"/>
              </w:rPr>
            </w:pPr>
          </w:p>
          <w:p w14:paraId="25A238B2" w14:textId="77777777" w:rsidR="00B21B46" w:rsidRPr="00A07A3C" w:rsidRDefault="00B21B46" w:rsidP="00B21B46">
            <w:pPr>
              <w:pStyle w:val="CommentText"/>
              <w:rPr>
                <w:szCs w:val="18"/>
              </w:rPr>
            </w:pPr>
          </w:p>
          <w:p w14:paraId="5B65C207" w14:textId="77777777" w:rsidR="00B21B46" w:rsidRPr="00A07A3C" w:rsidRDefault="00B21B46" w:rsidP="00B21B46">
            <w:pPr>
              <w:pStyle w:val="CommentText"/>
              <w:rPr>
                <w:szCs w:val="18"/>
              </w:rPr>
            </w:pPr>
          </w:p>
          <w:p w14:paraId="69D17DAD" w14:textId="77777777" w:rsidR="00B21B46" w:rsidRPr="00A07A3C" w:rsidRDefault="00B21B46" w:rsidP="00B21B46">
            <w:pPr>
              <w:pStyle w:val="CommentText"/>
              <w:rPr>
                <w:szCs w:val="18"/>
              </w:rPr>
            </w:pPr>
          </w:p>
          <w:p w14:paraId="24CF4EB5" w14:textId="77777777" w:rsidR="00B21B46" w:rsidRPr="00A07A3C" w:rsidRDefault="00B21B46" w:rsidP="00B21B46">
            <w:pPr>
              <w:pStyle w:val="CommentText"/>
              <w:rPr>
                <w:szCs w:val="18"/>
              </w:rPr>
            </w:pPr>
          </w:p>
          <w:p w14:paraId="400B4F12" w14:textId="77777777" w:rsidR="00B21B46" w:rsidRPr="00A07A3C" w:rsidRDefault="00B21B46" w:rsidP="00B21B46">
            <w:pPr>
              <w:pStyle w:val="CommentText"/>
              <w:rPr>
                <w:szCs w:val="18"/>
              </w:rPr>
            </w:pPr>
          </w:p>
          <w:p w14:paraId="0CE52CCD" w14:textId="77777777" w:rsidR="00B21B46" w:rsidRPr="00A07A3C" w:rsidRDefault="00B21B46" w:rsidP="00B21B46">
            <w:pPr>
              <w:pStyle w:val="CommentText"/>
              <w:rPr>
                <w:szCs w:val="18"/>
              </w:rPr>
            </w:pPr>
          </w:p>
          <w:p w14:paraId="4EF45DFB" w14:textId="77777777" w:rsidR="00B21B46" w:rsidRPr="00A07A3C" w:rsidRDefault="00B21B46" w:rsidP="00B21B46">
            <w:pPr>
              <w:pStyle w:val="CommentText"/>
              <w:rPr>
                <w:szCs w:val="18"/>
              </w:rPr>
            </w:pPr>
          </w:p>
          <w:p w14:paraId="0FC65827" w14:textId="77777777" w:rsidR="00B21B46" w:rsidRPr="00A07A3C" w:rsidRDefault="00B21B46" w:rsidP="00B21B46">
            <w:pPr>
              <w:pStyle w:val="CommentText"/>
              <w:rPr>
                <w:szCs w:val="18"/>
              </w:rPr>
            </w:pPr>
          </w:p>
          <w:p w14:paraId="47308E35" w14:textId="77777777" w:rsidR="00B21B46" w:rsidRPr="00A07A3C" w:rsidRDefault="00B21B46" w:rsidP="00B21B46">
            <w:pPr>
              <w:pStyle w:val="CommentText"/>
              <w:rPr>
                <w:szCs w:val="18"/>
              </w:rPr>
            </w:pPr>
          </w:p>
          <w:p w14:paraId="2CCC7061" w14:textId="77777777" w:rsidR="00B21B46" w:rsidRPr="00A07A3C" w:rsidRDefault="00B21B46" w:rsidP="00B21B46">
            <w:pPr>
              <w:pStyle w:val="CommentText"/>
              <w:rPr>
                <w:szCs w:val="18"/>
              </w:rPr>
            </w:pPr>
          </w:p>
          <w:p w14:paraId="3A000D02" w14:textId="77777777" w:rsidR="00B21B46" w:rsidRPr="00A07A3C" w:rsidRDefault="00B21B46" w:rsidP="00B21B46">
            <w:pPr>
              <w:pStyle w:val="CommentText"/>
              <w:rPr>
                <w:szCs w:val="18"/>
              </w:rPr>
            </w:pPr>
          </w:p>
          <w:p w14:paraId="2EFFE26A" w14:textId="77777777" w:rsidR="00B21B46" w:rsidRPr="00A07A3C" w:rsidRDefault="00B21B46" w:rsidP="00B21B46">
            <w:pPr>
              <w:pStyle w:val="CommentText"/>
              <w:rPr>
                <w:szCs w:val="18"/>
              </w:rPr>
            </w:pPr>
          </w:p>
          <w:p w14:paraId="299DCA6F" w14:textId="77777777" w:rsidR="00B21B46" w:rsidRPr="00A07A3C" w:rsidRDefault="00B21B46" w:rsidP="00B21B46">
            <w:pPr>
              <w:pStyle w:val="CommentText"/>
              <w:rPr>
                <w:szCs w:val="18"/>
              </w:rPr>
            </w:pPr>
          </w:p>
          <w:p w14:paraId="256BDA92" w14:textId="77777777" w:rsidR="00B21B46" w:rsidRPr="00A07A3C" w:rsidRDefault="00B21B46" w:rsidP="00B21B46">
            <w:pPr>
              <w:pStyle w:val="CommentText"/>
              <w:rPr>
                <w:szCs w:val="18"/>
              </w:rPr>
            </w:pPr>
          </w:p>
          <w:p w14:paraId="35ACC923" w14:textId="77777777" w:rsidR="00B21B46" w:rsidRPr="00A07A3C" w:rsidRDefault="00B21B46" w:rsidP="00B21B46">
            <w:pPr>
              <w:pStyle w:val="CommentText"/>
              <w:rPr>
                <w:szCs w:val="18"/>
              </w:rPr>
            </w:pPr>
          </w:p>
          <w:p w14:paraId="40AD2319" w14:textId="77777777" w:rsidR="00B21B46" w:rsidRPr="00A07A3C" w:rsidRDefault="00B21B46" w:rsidP="00B21B46">
            <w:pPr>
              <w:pStyle w:val="CommentText"/>
              <w:rPr>
                <w:szCs w:val="18"/>
              </w:rPr>
            </w:pPr>
          </w:p>
          <w:p w14:paraId="4D2858B0" w14:textId="77777777" w:rsidR="00B21B46" w:rsidRPr="00A07A3C" w:rsidRDefault="00B21B46" w:rsidP="00B21B46">
            <w:pPr>
              <w:pStyle w:val="CommentText"/>
              <w:rPr>
                <w:szCs w:val="18"/>
              </w:rPr>
            </w:pPr>
          </w:p>
          <w:p w14:paraId="1FDF3347" w14:textId="77777777" w:rsidR="00B21B46" w:rsidRPr="00A07A3C" w:rsidRDefault="00B21B46" w:rsidP="00B21B46">
            <w:pPr>
              <w:pStyle w:val="CommentText"/>
              <w:rPr>
                <w:szCs w:val="18"/>
              </w:rPr>
            </w:pPr>
          </w:p>
          <w:p w14:paraId="50BEEE61" w14:textId="77777777" w:rsidR="00B21B46" w:rsidRPr="00A07A3C" w:rsidRDefault="00B21B46" w:rsidP="00B21B46">
            <w:pPr>
              <w:pStyle w:val="CommentText"/>
              <w:rPr>
                <w:szCs w:val="18"/>
              </w:rPr>
            </w:pPr>
          </w:p>
          <w:p w14:paraId="47CBD2EF" w14:textId="77777777" w:rsidR="00B21B46" w:rsidRPr="00A07A3C" w:rsidRDefault="00B21B46" w:rsidP="00B21B46">
            <w:pPr>
              <w:pStyle w:val="CommentText"/>
              <w:rPr>
                <w:szCs w:val="18"/>
              </w:rPr>
            </w:pPr>
          </w:p>
          <w:p w14:paraId="7167F08A" w14:textId="77777777" w:rsidR="00B21B46" w:rsidRPr="00A07A3C" w:rsidRDefault="00B21B46" w:rsidP="00B21B46">
            <w:pPr>
              <w:pStyle w:val="CommentText"/>
              <w:rPr>
                <w:szCs w:val="18"/>
              </w:rPr>
            </w:pPr>
          </w:p>
          <w:p w14:paraId="3B83D68B" w14:textId="77777777" w:rsidR="00B21B46" w:rsidRPr="00A07A3C" w:rsidRDefault="00B21B46" w:rsidP="00B21B46">
            <w:pPr>
              <w:pStyle w:val="CommentText"/>
              <w:rPr>
                <w:szCs w:val="18"/>
              </w:rPr>
            </w:pPr>
          </w:p>
          <w:p w14:paraId="4BCA6870" w14:textId="77777777" w:rsidR="00B21B46" w:rsidRPr="00A07A3C" w:rsidRDefault="00B21B46" w:rsidP="00B21B46">
            <w:pPr>
              <w:pStyle w:val="CommentText"/>
              <w:rPr>
                <w:szCs w:val="18"/>
              </w:rPr>
            </w:pPr>
          </w:p>
          <w:p w14:paraId="2F1577A4" w14:textId="77777777" w:rsidR="00B21B46" w:rsidRPr="00A07A3C" w:rsidRDefault="00B21B46" w:rsidP="00B21B46">
            <w:pPr>
              <w:pStyle w:val="CommentText"/>
              <w:rPr>
                <w:szCs w:val="18"/>
              </w:rPr>
            </w:pPr>
          </w:p>
          <w:p w14:paraId="659B9815" w14:textId="77777777" w:rsidR="00B21B46" w:rsidRPr="00A07A3C" w:rsidRDefault="00B21B46" w:rsidP="00B21B46">
            <w:pPr>
              <w:pStyle w:val="CommentText"/>
              <w:rPr>
                <w:szCs w:val="18"/>
              </w:rPr>
            </w:pPr>
          </w:p>
          <w:p w14:paraId="1D263EBD" w14:textId="77777777" w:rsidR="00B21B46" w:rsidRPr="00A07A3C" w:rsidRDefault="00B21B46" w:rsidP="00B21B46">
            <w:pPr>
              <w:pStyle w:val="CommentText"/>
              <w:rPr>
                <w:szCs w:val="18"/>
              </w:rPr>
            </w:pPr>
          </w:p>
          <w:p w14:paraId="5F419BB8" w14:textId="77777777" w:rsidR="00B21B46" w:rsidRPr="00A07A3C" w:rsidRDefault="00B21B46" w:rsidP="00B21B46">
            <w:pPr>
              <w:pStyle w:val="CommentText"/>
              <w:rPr>
                <w:szCs w:val="18"/>
              </w:rPr>
            </w:pPr>
          </w:p>
          <w:p w14:paraId="72FFD17C" w14:textId="77777777" w:rsidR="00B21B46" w:rsidRPr="00A07A3C" w:rsidRDefault="00B21B46" w:rsidP="00B21B46">
            <w:pPr>
              <w:pStyle w:val="CommentText"/>
              <w:rPr>
                <w:szCs w:val="18"/>
              </w:rPr>
            </w:pPr>
          </w:p>
          <w:p w14:paraId="5B14749C" w14:textId="77777777" w:rsidR="00B21B46" w:rsidRPr="00A07A3C" w:rsidRDefault="00B21B46" w:rsidP="00B21B46">
            <w:pPr>
              <w:pStyle w:val="CommentText"/>
              <w:rPr>
                <w:szCs w:val="18"/>
              </w:rPr>
            </w:pPr>
          </w:p>
          <w:p w14:paraId="3ACA7A89" w14:textId="77777777" w:rsidR="00B21B46" w:rsidRPr="00A07A3C" w:rsidRDefault="00B21B46" w:rsidP="00B21B46">
            <w:pPr>
              <w:pStyle w:val="CommentText"/>
              <w:rPr>
                <w:szCs w:val="18"/>
              </w:rPr>
            </w:pPr>
          </w:p>
          <w:p w14:paraId="04CBA8E6" w14:textId="77777777" w:rsidR="00B21B46" w:rsidRPr="00A07A3C" w:rsidRDefault="00B21B46" w:rsidP="00B21B46">
            <w:pPr>
              <w:pStyle w:val="CommentText"/>
              <w:rPr>
                <w:szCs w:val="18"/>
              </w:rPr>
            </w:pPr>
          </w:p>
          <w:p w14:paraId="141B2BD7" w14:textId="77777777" w:rsidR="00B21B46" w:rsidRPr="00A07A3C" w:rsidRDefault="00B21B46" w:rsidP="00B21B46">
            <w:pPr>
              <w:pStyle w:val="CommentText"/>
              <w:rPr>
                <w:szCs w:val="18"/>
              </w:rPr>
            </w:pPr>
          </w:p>
          <w:p w14:paraId="716D97FE" w14:textId="77777777" w:rsidR="00B21B46" w:rsidRPr="00A07A3C" w:rsidRDefault="00B21B46" w:rsidP="00B21B46">
            <w:pPr>
              <w:pStyle w:val="CommentText"/>
              <w:rPr>
                <w:szCs w:val="18"/>
              </w:rPr>
            </w:pPr>
          </w:p>
          <w:p w14:paraId="146CD0A8" w14:textId="77777777" w:rsidR="00B21B46" w:rsidRPr="00A07A3C" w:rsidRDefault="00B21B46" w:rsidP="00B21B46">
            <w:pPr>
              <w:pStyle w:val="CommentText"/>
              <w:rPr>
                <w:szCs w:val="18"/>
              </w:rPr>
            </w:pPr>
          </w:p>
          <w:p w14:paraId="2D8D675E" w14:textId="77777777" w:rsidR="00B21B46" w:rsidRPr="00A07A3C" w:rsidRDefault="00B21B46" w:rsidP="00B21B46">
            <w:pPr>
              <w:pStyle w:val="CommentText"/>
              <w:rPr>
                <w:szCs w:val="18"/>
              </w:rPr>
            </w:pPr>
          </w:p>
          <w:p w14:paraId="24C34CAE" w14:textId="77777777" w:rsidR="00B21B46" w:rsidRPr="00A07A3C" w:rsidRDefault="00B21B46" w:rsidP="00B21B46">
            <w:pPr>
              <w:pStyle w:val="CommentText"/>
              <w:rPr>
                <w:szCs w:val="18"/>
              </w:rPr>
            </w:pPr>
          </w:p>
          <w:p w14:paraId="73616648" w14:textId="77777777" w:rsidR="00B21B46" w:rsidRPr="00A07A3C" w:rsidRDefault="00B21B46" w:rsidP="00B21B46">
            <w:pPr>
              <w:pStyle w:val="CommentText"/>
              <w:rPr>
                <w:szCs w:val="18"/>
              </w:rPr>
            </w:pPr>
          </w:p>
          <w:p w14:paraId="7A9DC566" w14:textId="77777777" w:rsidR="00B21B46" w:rsidRPr="00A07A3C" w:rsidRDefault="00B21B46" w:rsidP="00B21B46">
            <w:pPr>
              <w:pStyle w:val="CommentText"/>
              <w:rPr>
                <w:szCs w:val="18"/>
              </w:rPr>
            </w:pPr>
          </w:p>
          <w:p w14:paraId="11AAD3F7" w14:textId="77777777" w:rsidR="00B21B46" w:rsidRPr="00A07A3C" w:rsidRDefault="00B21B46" w:rsidP="00B21B46">
            <w:pPr>
              <w:pStyle w:val="CommentText"/>
              <w:rPr>
                <w:szCs w:val="18"/>
              </w:rPr>
            </w:pPr>
          </w:p>
          <w:p w14:paraId="61927296" w14:textId="77777777" w:rsidR="00B21B46" w:rsidRPr="00A07A3C" w:rsidRDefault="00B21B46" w:rsidP="00B21B46">
            <w:pPr>
              <w:pStyle w:val="CommentText"/>
              <w:rPr>
                <w:szCs w:val="18"/>
              </w:rPr>
            </w:pPr>
          </w:p>
          <w:p w14:paraId="4A42C5C0" w14:textId="77777777" w:rsidR="00B21B46" w:rsidRPr="00A07A3C" w:rsidRDefault="00B21B46" w:rsidP="00B21B46">
            <w:pPr>
              <w:pStyle w:val="CommentText"/>
              <w:rPr>
                <w:szCs w:val="18"/>
              </w:rPr>
            </w:pPr>
          </w:p>
          <w:p w14:paraId="7EA927BE" w14:textId="77777777" w:rsidR="00B21B46" w:rsidRPr="00A07A3C" w:rsidRDefault="00B21B46" w:rsidP="00B21B46">
            <w:pPr>
              <w:pStyle w:val="CommentText"/>
              <w:rPr>
                <w:szCs w:val="18"/>
              </w:rPr>
            </w:pPr>
          </w:p>
          <w:p w14:paraId="3A66B1CA" w14:textId="77777777" w:rsidR="00B21B46" w:rsidRPr="00A07A3C" w:rsidRDefault="00B21B46" w:rsidP="00B21B46">
            <w:pPr>
              <w:pStyle w:val="CommentText"/>
              <w:rPr>
                <w:szCs w:val="18"/>
              </w:rPr>
            </w:pPr>
          </w:p>
          <w:p w14:paraId="10BF5F56" w14:textId="77777777" w:rsidR="00B21B46" w:rsidRPr="00A07A3C" w:rsidRDefault="00B21B46" w:rsidP="00B21B46">
            <w:pPr>
              <w:pStyle w:val="CommentText"/>
              <w:rPr>
                <w:szCs w:val="18"/>
              </w:rPr>
            </w:pPr>
          </w:p>
          <w:p w14:paraId="18B92EA0" w14:textId="77777777" w:rsidR="00B21B46" w:rsidRPr="00A07A3C" w:rsidRDefault="00B21B46" w:rsidP="00B21B46">
            <w:pPr>
              <w:pStyle w:val="CommentText"/>
              <w:rPr>
                <w:szCs w:val="18"/>
              </w:rPr>
            </w:pPr>
          </w:p>
          <w:p w14:paraId="133E7570" w14:textId="77777777" w:rsidR="00B21B46" w:rsidRDefault="00B21B46" w:rsidP="00B21B46">
            <w:pPr>
              <w:pStyle w:val="CommentText"/>
              <w:rPr>
                <w:szCs w:val="18"/>
              </w:rPr>
            </w:pPr>
          </w:p>
          <w:p w14:paraId="3D62601C" w14:textId="77777777" w:rsidR="00B453F8" w:rsidRDefault="00B453F8" w:rsidP="00B21B46">
            <w:pPr>
              <w:pStyle w:val="CommentText"/>
              <w:rPr>
                <w:szCs w:val="18"/>
              </w:rPr>
            </w:pPr>
          </w:p>
          <w:p w14:paraId="67DF8665" w14:textId="77777777" w:rsidR="00B453F8" w:rsidRDefault="00B453F8" w:rsidP="00B21B46">
            <w:pPr>
              <w:pStyle w:val="CommentText"/>
              <w:rPr>
                <w:szCs w:val="18"/>
              </w:rPr>
            </w:pPr>
          </w:p>
          <w:p w14:paraId="2B8F1BA9" w14:textId="77777777" w:rsidR="00B453F8" w:rsidRDefault="00B453F8" w:rsidP="00B21B46">
            <w:pPr>
              <w:pStyle w:val="CommentText"/>
              <w:rPr>
                <w:szCs w:val="18"/>
              </w:rPr>
            </w:pPr>
          </w:p>
          <w:p w14:paraId="1CCE9672" w14:textId="77777777" w:rsidR="00B453F8" w:rsidRDefault="00B453F8" w:rsidP="00B21B46">
            <w:pPr>
              <w:pStyle w:val="CommentText"/>
              <w:rPr>
                <w:szCs w:val="18"/>
              </w:rPr>
            </w:pPr>
          </w:p>
          <w:p w14:paraId="6D7A2C4F" w14:textId="77777777" w:rsidR="00B453F8" w:rsidRDefault="00B453F8" w:rsidP="00B21B46">
            <w:pPr>
              <w:pStyle w:val="CommentText"/>
              <w:rPr>
                <w:szCs w:val="18"/>
              </w:rPr>
            </w:pPr>
          </w:p>
          <w:p w14:paraId="1B765B4B" w14:textId="77777777" w:rsidR="00B453F8" w:rsidRDefault="00B453F8" w:rsidP="00B21B46">
            <w:pPr>
              <w:pStyle w:val="CommentText"/>
              <w:rPr>
                <w:szCs w:val="18"/>
              </w:rPr>
            </w:pPr>
          </w:p>
          <w:p w14:paraId="5729DE49" w14:textId="77777777" w:rsidR="00B453F8" w:rsidRDefault="00B453F8" w:rsidP="00B21B46">
            <w:pPr>
              <w:pStyle w:val="CommentText"/>
              <w:rPr>
                <w:szCs w:val="18"/>
              </w:rPr>
            </w:pPr>
          </w:p>
          <w:p w14:paraId="7712B8FC" w14:textId="77777777" w:rsidR="00B453F8" w:rsidRDefault="00B453F8" w:rsidP="00B21B46">
            <w:pPr>
              <w:pStyle w:val="CommentText"/>
              <w:rPr>
                <w:szCs w:val="18"/>
              </w:rPr>
            </w:pPr>
          </w:p>
          <w:p w14:paraId="1CD1E99A" w14:textId="77777777" w:rsidR="00B453F8" w:rsidRDefault="00B453F8" w:rsidP="00B21B46">
            <w:pPr>
              <w:pStyle w:val="CommentText"/>
              <w:rPr>
                <w:szCs w:val="18"/>
              </w:rPr>
            </w:pPr>
          </w:p>
          <w:p w14:paraId="3BC82B60" w14:textId="77777777" w:rsidR="00B453F8" w:rsidRDefault="00B453F8" w:rsidP="00B21B46">
            <w:pPr>
              <w:pStyle w:val="CommentText"/>
              <w:rPr>
                <w:szCs w:val="18"/>
              </w:rPr>
            </w:pPr>
          </w:p>
          <w:p w14:paraId="4AFAB75E" w14:textId="77777777" w:rsidR="00B453F8" w:rsidRDefault="00B453F8" w:rsidP="00B21B46">
            <w:pPr>
              <w:pStyle w:val="CommentText"/>
              <w:rPr>
                <w:szCs w:val="18"/>
              </w:rPr>
            </w:pPr>
          </w:p>
          <w:p w14:paraId="7724BE27" w14:textId="77777777" w:rsidR="00B453F8" w:rsidRDefault="00B453F8" w:rsidP="00B21B46">
            <w:pPr>
              <w:pStyle w:val="CommentText"/>
              <w:rPr>
                <w:szCs w:val="18"/>
              </w:rPr>
            </w:pPr>
          </w:p>
          <w:p w14:paraId="2A791BD1" w14:textId="77777777" w:rsidR="00B453F8" w:rsidRDefault="00B453F8" w:rsidP="00B21B46">
            <w:pPr>
              <w:pStyle w:val="CommentText"/>
              <w:rPr>
                <w:szCs w:val="18"/>
              </w:rPr>
            </w:pPr>
          </w:p>
          <w:p w14:paraId="6BBD4F7D" w14:textId="77777777" w:rsidR="00B453F8" w:rsidRDefault="00B453F8" w:rsidP="00B21B46">
            <w:pPr>
              <w:pStyle w:val="CommentText"/>
              <w:rPr>
                <w:szCs w:val="18"/>
              </w:rPr>
            </w:pPr>
          </w:p>
          <w:p w14:paraId="77AB428C" w14:textId="77777777" w:rsidR="00B453F8" w:rsidRDefault="00B453F8" w:rsidP="00B21B46">
            <w:pPr>
              <w:pStyle w:val="CommentText"/>
              <w:rPr>
                <w:szCs w:val="18"/>
              </w:rPr>
            </w:pPr>
          </w:p>
          <w:p w14:paraId="26474836" w14:textId="77777777" w:rsidR="00B453F8" w:rsidRPr="00A07A3C" w:rsidRDefault="00B453F8" w:rsidP="00B21B46">
            <w:pPr>
              <w:pStyle w:val="CommentText"/>
              <w:rPr>
                <w:szCs w:val="18"/>
              </w:rPr>
            </w:pPr>
          </w:p>
          <w:p w14:paraId="5E2BFDD6" w14:textId="77777777" w:rsidR="00B21B46" w:rsidRPr="00A07A3C" w:rsidRDefault="00B21B46" w:rsidP="00B21B46">
            <w:pPr>
              <w:pStyle w:val="CommentText"/>
              <w:rPr>
                <w:szCs w:val="18"/>
              </w:rPr>
            </w:pPr>
            <w:r>
              <w:t xml:space="preserve">Новый подпункт (d): Представлен для того, чтобы возможность пересмотра решений относительно отпуска по болезни соответствовала условиям для сотрудников, имеющих срочные и непрерывные контракты.  </w:t>
            </w:r>
          </w:p>
          <w:p w14:paraId="58B5E4C4" w14:textId="77777777" w:rsidR="00B21B46" w:rsidRPr="00A07A3C" w:rsidRDefault="00B21B46" w:rsidP="00B21B46">
            <w:pPr>
              <w:pStyle w:val="CommentText"/>
              <w:rPr>
                <w:szCs w:val="18"/>
              </w:rPr>
            </w:pPr>
          </w:p>
          <w:p w14:paraId="55160DDE" w14:textId="77777777" w:rsidR="00B21B46" w:rsidRPr="00A07A3C" w:rsidRDefault="00B21B46" w:rsidP="00B21B46">
            <w:pPr>
              <w:pStyle w:val="CommentText"/>
              <w:rPr>
                <w:szCs w:val="18"/>
              </w:rPr>
            </w:pPr>
          </w:p>
          <w:p w14:paraId="4A1ECF3F" w14:textId="77777777" w:rsidR="00B21B46" w:rsidRPr="00A07A3C" w:rsidRDefault="00B21B46" w:rsidP="00B21B46">
            <w:pPr>
              <w:pStyle w:val="CommentText"/>
              <w:rPr>
                <w:szCs w:val="18"/>
              </w:rPr>
            </w:pPr>
          </w:p>
          <w:p w14:paraId="1B01764F" w14:textId="77777777" w:rsidR="00B21B46" w:rsidRPr="00A07A3C" w:rsidRDefault="00B21B46" w:rsidP="00B21B46">
            <w:pPr>
              <w:pStyle w:val="CommentText"/>
              <w:rPr>
                <w:szCs w:val="18"/>
              </w:rPr>
            </w:pPr>
          </w:p>
          <w:p w14:paraId="2224870C" w14:textId="77777777" w:rsidR="00B21B46" w:rsidRPr="00A07A3C" w:rsidRDefault="00B21B46" w:rsidP="00B21B46">
            <w:pPr>
              <w:pStyle w:val="CommentText"/>
              <w:rPr>
                <w:szCs w:val="18"/>
              </w:rPr>
            </w:pPr>
          </w:p>
          <w:p w14:paraId="2D1097B4" w14:textId="20FEFE36" w:rsidR="00B21B46" w:rsidRPr="00A07A3C" w:rsidRDefault="00B21B46" w:rsidP="00B21B46">
            <w:pPr>
              <w:keepLines/>
              <w:rPr>
                <w:sz w:val="18"/>
                <w:szCs w:val="18"/>
              </w:rPr>
            </w:pPr>
          </w:p>
        </w:tc>
      </w:tr>
      <w:tr w:rsidR="00765338" w:rsidRPr="00A07A3C" w14:paraId="0B59FF8A" w14:textId="77777777" w:rsidTr="00D47AF8">
        <w:trPr>
          <w:trHeight w:val="20"/>
        </w:trPr>
        <w:tc>
          <w:tcPr>
            <w:tcW w:w="1730" w:type="dxa"/>
            <w:tcMar>
              <w:top w:w="57" w:type="dxa"/>
              <w:bottom w:w="57" w:type="dxa"/>
            </w:tcMar>
          </w:tcPr>
          <w:p w14:paraId="429FBE4E" w14:textId="77777777" w:rsidR="00765338" w:rsidRPr="00A07A3C" w:rsidRDefault="00765338" w:rsidP="00765338">
            <w:pPr>
              <w:spacing w:after="180"/>
              <w:rPr>
                <w:b/>
                <w:sz w:val="18"/>
                <w:szCs w:val="18"/>
              </w:rPr>
            </w:pPr>
            <w:r>
              <w:rPr>
                <w:b/>
                <w:sz w:val="18"/>
              </w:rPr>
              <w:lastRenderedPageBreak/>
              <w:t>Правило 8.2.1</w:t>
            </w:r>
          </w:p>
          <w:p w14:paraId="746A4FA1" w14:textId="0554A0AA" w:rsidR="00765338" w:rsidRPr="00A07A3C" w:rsidRDefault="00765338" w:rsidP="00765338">
            <w:pPr>
              <w:spacing w:after="180"/>
              <w:ind w:right="34"/>
              <w:rPr>
                <w:b/>
                <w:sz w:val="18"/>
                <w:szCs w:val="18"/>
              </w:rPr>
            </w:pPr>
            <w:r>
              <w:rPr>
                <w:sz w:val="18"/>
              </w:rPr>
              <w:t>Объединенная консультативная группа</w:t>
            </w:r>
          </w:p>
        </w:tc>
        <w:tc>
          <w:tcPr>
            <w:tcW w:w="4678" w:type="dxa"/>
            <w:tcBorders>
              <w:top w:val="single" w:sz="6" w:space="0" w:color="A6A6A6" w:themeColor="background1" w:themeShade="A6"/>
            </w:tcBorders>
            <w:shd w:val="clear" w:color="auto" w:fill="FFFFFF" w:themeFill="background1"/>
            <w:tcMar>
              <w:top w:w="57" w:type="dxa"/>
              <w:bottom w:w="57" w:type="dxa"/>
            </w:tcMar>
          </w:tcPr>
          <w:p w14:paraId="62F91B36" w14:textId="77777777" w:rsidR="0018448A" w:rsidRPr="00A07A3C" w:rsidRDefault="0018448A" w:rsidP="00765338">
            <w:pPr>
              <w:tabs>
                <w:tab w:val="left" w:pos="391"/>
              </w:tabs>
              <w:autoSpaceDE w:val="0"/>
              <w:autoSpaceDN w:val="0"/>
              <w:adjustRightInd w:val="0"/>
              <w:rPr>
                <w:sz w:val="18"/>
                <w:szCs w:val="18"/>
              </w:rPr>
            </w:pPr>
            <w:r>
              <w:rPr>
                <w:sz w:val="18"/>
              </w:rPr>
              <w:t xml:space="preserve">Правило 8.2.1 – Объединенная консультативная группа </w:t>
            </w:r>
          </w:p>
          <w:p w14:paraId="51FC4F0E" w14:textId="77777777" w:rsidR="0018448A" w:rsidRPr="001E00C9" w:rsidRDefault="0018448A" w:rsidP="00765338">
            <w:pPr>
              <w:tabs>
                <w:tab w:val="left" w:pos="391"/>
              </w:tabs>
              <w:autoSpaceDE w:val="0"/>
              <w:autoSpaceDN w:val="0"/>
              <w:adjustRightInd w:val="0"/>
              <w:rPr>
                <w:sz w:val="18"/>
                <w:szCs w:val="18"/>
              </w:rPr>
            </w:pPr>
          </w:p>
          <w:p w14:paraId="1AA44392" w14:textId="2D936759" w:rsidR="00765338" w:rsidRPr="00A07A3C" w:rsidRDefault="00765338" w:rsidP="005B1369">
            <w:pPr>
              <w:tabs>
                <w:tab w:val="left" w:pos="391"/>
              </w:tabs>
              <w:autoSpaceDE w:val="0"/>
              <w:autoSpaceDN w:val="0"/>
              <w:adjustRightInd w:val="0"/>
              <w:rPr>
                <w:sz w:val="18"/>
                <w:szCs w:val="18"/>
              </w:rPr>
            </w:pPr>
            <w:r>
              <w:rPr>
                <w:sz w:val="18"/>
              </w:rPr>
              <w:t xml:space="preserve">(a)    Консультативный орган, предусмотренный в положении 8.2, именуется Объединенной консультативной группой, в состав которой входят: </w:t>
            </w:r>
          </w:p>
          <w:p w14:paraId="2AC0F927" w14:textId="77777777" w:rsidR="00765338" w:rsidRPr="001E00C9" w:rsidRDefault="00765338" w:rsidP="00765338">
            <w:pPr>
              <w:tabs>
                <w:tab w:val="left" w:pos="391"/>
              </w:tabs>
              <w:autoSpaceDE w:val="0"/>
              <w:autoSpaceDN w:val="0"/>
              <w:adjustRightInd w:val="0"/>
              <w:rPr>
                <w:sz w:val="18"/>
                <w:szCs w:val="18"/>
              </w:rPr>
            </w:pPr>
          </w:p>
          <w:p w14:paraId="48232116" w14:textId="77777777" w:rsidR="00765338" w:rsidRPr="00A07A3C" w:rsidRDefault="00765338" w:rsidP="005B1369">
            <w:pPr>
              <w:tabs>
                <w:tab w:val="left" w:pos="391"/>
              </w:tabs>
              <w:autoSpaceDE w:val="0"/>
              <w:autoSpaceDN w:val="0"/>
              <w:adjustRightInd w:val="0"/>
              <w:ind w:left="316"/>
              <w:rPr>
                <w:sz w:val="18"/>
                <w:szCs w:val="18"/>
              </w:rPr>
            </w:pPr>
            <w:r>
              <w:rPr>
                <w:sz w:val="18"/>
              </w:rPr>
              <w:t xml:space="preserve">(1) три члена и три заместителя, избираемые сотрудниками Международного бюро из числа его сотрудников в соответствии с процедурой, определенной Генеральным директором; </w:t>
            </w:r>
          </w:p>
          <w:p w14:paraId="06B9339E" w14:textId="77777777" w:rsidR="00765338" w:rsidRPr="001E00C9" w:rsidRDefault="00765338" w:rsidP="005B1369">
            <w:pPr>
              <w:tabs>
                <w:tab w:val="left" w:pos="391"/>
              </w:tabs>
              <w:autoSpaceDE w:val="0"/>
              <w:autoSpaceDN w:val="0"/>
              <w:adjustRightInd w:val="0"/>
              <w:ind w:left="316"/>
              <w:rPr>
                <w:sz w:val="18"/>
                <w:szCs w:val="18"/>
              </w:rPr>
            </w:pPr>
          </w:p>
          <w:p w14:paraId="09FDFA16" w14:textId="77777777" w:rsidR="00765338" w:rsidRPr="00A07A3C" w:rsidRDefault="00765338" w:rsidP="005B1369">
            <w:pPr>
              <w:tabs>
                <w:tab w:val="left" w:pos="391"/>
              </w:tabs>
              <w:autoSpaceDE w:val="0"/>
              <w:autoSpaceDN w:val="0"/>
              <w:adjustRightInd w:val="0"/>
              <w:ind w:left="316"/>
              <w:rPr>
                <w:sz w:val="18"/>
                <w:szCs w:val="18"/>
              </w:rPr>
            </w:pPr>
            <w:r>
              <w:rPr>
                <w:sz w:val="18"/>
              </w:rPr>
              <w:t xml:space="preserve">(2) три члена и три заместителя, назначенные Генеральным директором из числа сотрудников Международного бюро; </w:t>
            </w:r>
          </w:p>
          <w:p w14:paraId="6F6FCE9E" w14:textId="77777777" w:rsidR="00765338" w:rsidRPr="001E00C9" w:rsidRDefault="00765338" w:rsidP="005B1369">
            <w:pPr>
              <w:tabs>
                <w:tab w:val="left" w:pos="391"/>
              </w:tabs>
              <w:autoSpaceDE w:val="0"/>
              <w:autoSpaceDN w:val="0"/>
              <w:adjustRightInd w:val="0"/>
              <w:ind w:left="316"/>
              <w:rPr>
                <w:sz w:val="18"/>
                <w:szCs w:val="18"/>
              </w:rPr>
            </w:pPr>
          </w:p>
          <w:p w14:paraId="2F567F2E" w14:textId="77777777" w:rsidR="00765338" w:rsidRPr="00A07A3C" w:rsidRDefault="00765338" w:rsidP="005B1369">
            <w:pPr>
              <w:tabs>
                <w:tab w:val="left" w:pos="391"/>
              </w:tabs>
              <w:autoSpaceDE w:val="0"/>
              <w:autoSpaceDN w:val="0"/>
              <w:adjustRightInd w:val="0"/>
              <w:ind w:left="316"/>
              <w:rPr>
                <w:sz w:val="18"/>
                <w:szCs w:val="18"/>
              </w:rPr>
            </w:pPr>
            <w:r>
              <w:rPr>
                <w:sz w:val="18"/>
              </w:rPr>
              <w:t xml:space="preserve">(3) директор ДУЛР или заместитель директора ДУЛР, являющийся ex officio секретарем Группы. </w:t>
            </w:r>
          </w:p>
          <w:p w14:paraId="2459E440" w14:textId="77777777" w:rsidR="00765338" w:rsidRPr="001E00C9" w:rsidRDefault="00765338" w:rsidP="00765338">
            <w:pPr>
              <w:tabs>
                <w:tab w:val="left" w:pos="391"/>
              </w:tabs>
              <w:autoSpaceDE w:val="0"/>
              <w:autoSpaceDN w:val="0"/>
              <w:adjustRightInd w:val="0"/>
              <w:rPr>
                <w:sz w:val="18"/>
                <w:szCs w:val="18"/>
              </w:rPr>
            </w:pPr>
          </w:p>
          <w:p w14:paraId="27962B3E" w14:textId="2AD3A830" w:rsidR="00765338" w:rsidRPr="00A07A3C" w:rsidRDefault="00765338" w:rsidP="00765338">
            <w:pPr>
              <w:tabs>
                <w:tab w:val="left" w:pos="391"/>
              </w:tabs>
              <w:autoSpaceDE w:val="0"/>
              <w:autoSpaceDN w:val="0"/>
              <w:adjustRightInd w:val="0"/>
              <w:rPr>
                <w:sz w:val="18"/>
                <w:szCs w:val="18"/>
              </w:rPr>
            </w:pPr>
            <w:r>
              <w:rPr>
                <w:sz w:val="18"/>
              </w:rPr>
              <w:t xml:space="preserve">(b)    Генеральный директор назначает из числа членов Группы председателя и одного заместителя председателя, который присутствует на заседаниях Группы в случаях, когда председатель не может выполнять свои обязанности. </w:t>
            </w:r>
          </w:p>
          <w:p w14:paraId="4705A1A5" w14:textId="77777777" w:rsidR="00765338" w:rsidRPr="001E00C9" w:rsidRDefault="00765338" w:rsidP="00765338">
            <w:pPr>
              <w:tabs>
                <w:tab w:val="left" w:pos="391"/>
              </w:tabs>
              <w:autoSpaceDE w:val="0"/>
              <w:autoSpaceDN w:val="0"/>
              <w:adjustRightInd w:val="0"/>
              <w:rPr>
                <w:sz w:val="18"/>
                <w:szCs w:val="18"/>
              </w:rPr>
            </w:pPr>
          </w:p>
          <w:p w14:paraId="3E1712A7" w14:textId="22E121B3" w:rsidR="00765338" w:rsidRPr="00A07A3C" w:rsidRDefault="00765338" w:rsidP="00765338">
            <w:pPr>
              <w:tabs>
                <w:tab w:val="left" w:pos="391"/>
              </w:tabs>
              <w:autoSpaceDE w:val="0"/>
              <w:autoSpaceDN w:val="0"/>
              <w:adjustRightInd w:val="0"/>
              <w:rPr>
                <w:sz w:val="18"/>
                <w:szCs w:val="18"/>
              </w:rPr>
            </w:pPr>
            <w:r>
              <w:rPr>
                <w:sz w:val="18"/>
              </w:rPr>
              <w:t xml:space="preserve">(c)    Члены Объединенной консультативной группы и их заместители избираются или назначаются на срок в два года. Они могут быть переизбраны или повторно назначены и остаются в должности до избрания или назначения преемников. </w:t>
            </w:r>
          </w:p>
          <w:p w14:paraId="16337719" w14:textId="77777777" w:rsidR="00765338" w:rsidRPr="001E00C9" w:rsidRDefault="00765338" w:rsidP="00765338">
            <w:pPr>
              <w:tabs>
                <w:tab w:val="left" w:pos="391"/>
              </w:tabs>
              <w:autoSpaceDE w:val="0"/>
              <w:autoSpaceDN w:val="0"/>
              <w:adjustRightInd w:val="0"/>
              <w:rPr>
                <w:sz w:val="18"/>
                <w:szCs w:val="18"/>
              </w:rPr>
            </w:pPr>
          </w:p>
          <w:p w14:paraId="4F6CB92C" w14:textId="5A3CF899" w:rsidR="00765338" w:rsidRPr="00A07A3C" w:rsidRDefault="00765338" w:rsidP="00765338">
            <w:pPr>
              <w:tabs>
                <w:tab w:val="left" w:pos="391"/>
              </w:tabs>
              <w:autoSpaceDE w:val="0"/>
              <w:autoSpaceDN w:val="0"/>
              <w:adjustRightInd w:val="0"/>
              <w:rPr>
                <w:sz w:val="18"/>
                <w:szCs w:val="18"/>
              </w:rPr>
            </w:pPr>
            <w:r>
              <w:rPr>
                <w:sz w:val="18"/>
              </w:rPr>
              <w:t xml:space="preserve">(d)    Заседания Объединенной консультативной группы созываются по мере необходимости, по указанию Генерального директора, директора ДУЛР, председателя, по просьбе по крайней мере двух ее членов или по просьбе по крайней мере пятидесяти (50) сотрудников. </w:t>
            </w:r>
          </w:p>
          <w:p w14:paraId="1908A494" w14:textId="77777777" w:rsidR="00765338" w:rsidRPr="003B346F" w:rsidRDefault="00765338" w:rsidP="00765338">
            <w:pPr>
              <w:tabs>
                <w:tab w:val="left" w:pos="391"/>
              </w:tabs>
              <w:autoSpaceDE w:val="0"/>
              <w:autoSpaceDN w:val="0"/>
              <w:adjustRightInd w:val="0"/>
              <w:rPr>
                <w:sz w:val="18"/>
                <w:szCs w:val="18"/>
              </w:rPr>
            </w:pPr>
          </w:p>
          <w:p w14:paraId="7B9E8233" w14:textId="31F81FE2" w:rsidR="00765338" w:rsidRPr="00A07A3C" w:rsidRDefault="00765338" w:rsidP="00765338">
            <w:pPr>
              <w:tabs>
                <w:tab w:val="left" w:pos="391"/>
              </w:tabs>
              <w:autoSpaceDE w:val="0"/>
              <w:autoSpaceDN w:val="0"/>
              <w:adjustRightInd w:val="0"/>
              <w:rPr>
                <w:sz w:val="18"/>
                <w:szCs w:val="18"/>
              </w:rPr>
            </w:pPr>
            <w:r>
              <w:rPr>
                <w:sz w:val="18"/>
              </w:rPr>
              <w:t xml:space="preserve">(e)    Объединенная консультативная группа готовит ежегодный отчет для представления Генеральному директору, в котором кратко излагаются переданные на ее рассмотрение вопросы без </w:t>
            </w:r>
            <w:r>
              <w:rPr>
                <w:sz w:val="18"/>
              </w:rPr>
              <w:lastRenderedPageBreak/>
              <w:t xml:space="preserve">указания фамилий сотрудников. Генеральный директор доводит отчет до сведения персонала. </w:t>
            </w:r>
          </w:p>
          <w:p w14:paraId="2D7DDBB6" w14:textId="77777777" w:rsidR="00765338" w:rsidRPr="00A07A3C" w:rsidRDefault="00765338" w:rsidP="00765338">
            <w:pPr>
              <w:pStyle w:val="RegLIST"/>
              <w:numPr>
                <w:ilvl w:val="0"/>
                <w:numId w:val="0"/>
              </w:numPr>
              <w:tabs>
                <w:tab w:val="left" w:pos="397"/>
              </w:tabs>
              <w:autoSpaceDE w:val="0"/>
              <w:spacing w:after="0"/>
              <w:rPr>
                <w:sz w:val="18"/>
                <w:szCs w:val="18"/>
                <w:lang w:val="en-US"/>
              </w:rPr>
            </w:pPr>
          </w:p>
        </w:tc>
        <w:tc>
          <w:tcPr>
            <w:tcW w:w="4678" w:type="dxa"/>
            <w:tcBorders>
              <w:top w:val="single" w:sz="6" w:space="0" w:color="A6A6A6" w:themeColor="background1" w:themeShade="A6"/>
            </w:tcBorders>
            <w:shd w:val="clear" w:color="auto" w:fill="FFFFFF" w:themeFill="background1"/>
            <w:tcMar>
              <w:top w:w="57" w:type="dxa"/>
              <w:bottom w:w="57" w:type="dxa"/>
            </w:tcMar>
          </w:tcPr>
          <w:p w14:paraId="4645928E" w14:textId="77777777" w:rsidR="0018448A" w:rsidRPr="00A07A3C" w:rsidRDefault="0018448A" w:rsidP="00765338">
            <w:pPr>
              <w:pStyle w:val="CommentText"/>
              <w:rPr>
                <w:strike/>
                <w:color w:val="000000" w:themeColor="text1"/>
                <w:szCs w:val="18"/>
              </w:rPr>
            </w:pPr>
            <w:r>
              <w:rPr>
                <w:strike/>
                <w:color w:val="000000" w:themeColor="text1"/>
              </w:rPr>
              <w:lastRenderedPageBreak/>
              <w:t xml:space="preserve">Правило 8.2.1 – Объединенная консультативная группа </w:t>
            </w:r>
          </w:p>
          <w:p w14:paraId="0187871B" w14:textId="77777777" w:rsidR="0018448A" w:rsidRPr="001E00C9" w:rsidRDefault="0018448A" w:rsidP="00765338">
            <w:pPr>
              <w:pStyle w:val="CommentText"/>
              <w:rPr>
                <w:strike/>
                <w:color w:val="000000" w:themeColor="text1"/>
                <w:szCs w:val="18"/>
              </w:rPr>
            </w:pPr>
          </w:p>
          <w:p w14:paraId="0AF5E6D3" w14:textId="08346B05" w:rsidR="00765338" w:rsidRPr="00A07A3C" w:rsidRDefault="00765338" w:rsidP="00765338">
            <w:pPr>
              <w:pStyle w:val="CommentText"/>
              <w:rPr>
                <w:strike/>
                <w:color w:val="000000" w:themeColor="text1"/>
                <w:szCs w:val="18"/>
              </w:rPr>
            </w:pPr>
            <w:r>
              <w:rPr>
                <w:strike/>
                <w:color w:val="000000" w:themeColor="text1"/>
              </w:rPr>
              <w:t xml:space="preserve">(a)    Консультативный орган, предусмотренный в положении 8.2, именуется Объединенной консультативной группой, в состав которой входят: </w:t>
            </w:r>
          </w:p>
          <w:p w14:paraId="16A4EFB7" w14:textId="77777777" w:rsidR="00765338" w:rsidRPr="001E00C9" w:rsidRDefault="00765338" w:rsidP="00765338">
            <w:pPr>
              <w:pStyle w:val="CommentText"/>
              <w:rPr>
                <w:strike/>
                <w:color w:val="000000" w:themeColor="text1"/>
                <w:szCs w:val="18"/>
              </w:rPr>
            </w:pPr>
          </w:p>
          <w:p w14:paraId="508D08C2" w14:textId="77777777" w:rsidR="00765338" w:rsidRPr="00A07A3C" w:rsidRDefault="00765338" w:rsidP="005B1369">
            <w:pPr>
              <w:pStyle w:val="CommentText"/>
              <w:ind w:left="313"/>
              <w:rPr>
                <w:strike/>
                <w:color w:val="000000" w:themeColor="text1"/>
                <w:szCs w:val="18"/>
              </w:rPr>
            </w:pPr>
            <w:r>
              <w:rPr>
                <w:strike/>
                <w:color w:val="000000" w:themeColor="text1"/>
              </w:rPr>
              <w:t xml:space="preserve">(1) три члена и три заместителя, избираемые сотрудниками Международного бюро из числа его сотрудников в соответствии с процедурой, определенной Генеральным директором; </w:t>
            </w:r>
          </w:p>
          <w:p w14:paraId="4D95ED0B" w14:textId="77777777" w:rsidR="00765338" w:rsidRPr="001E00C9" w:rsidRDefault="00765338" w:rsidP="005B1369">
            <w:pPr>
              <w:pStyle w:val="CommentText"/>
              <w:ind w:left="313"/>
              <w:rPr>
                <w:strike/>
                <w:color w:val="000000" w:themeColor="text1"/>
                <w:szCs w:val="18"/>
              </w:rPr>
            </w:pPr>
          </w:p>
          <w:p w14:paraId="0BB38E6C" w14:textId="77777777" w:rsidR="00765338" w:rsidRPr="00A07A3C" w:rsidRDefault="00765338" w:rsidP="005B1369">
            <w:pPr>
              <w:pStyle w:val="CommentText"/>
              <w:ind w:left="313"/>
              <w:rPr>
                <w:strike/>
                <w:color w:val="000000" w:themeColor="text1"/>
                <w:szCs w:val="18"/>
              </w:rPr>
            </w:pPr>
            <w:r>
              <w:rPr>
                <w:strike/>
                <w:color w:val="000000" w:themeColor="text1"/>
              </w:rPr>
              <w:t xml:space="preserve">(2) три члена и три заместителя, назначенные Генеральным директором из числа сотрудников Международного бюро; </w:t>
            </w:r>
          </w:p>
          <w:p w14:paraId="026B8D65" w14:textId="77777777" w:rsidR="00765338" w:rsidRPr="001E00C9" w:rsidRDefault="00765338" w:rsidP="005B1369">
            <w:pPr>
              <w:pStyle w:val="CommentText"/>
              <w:ind w:left="313"/>
              <w:rPr>
                <w:strike/>
                <w:color w:val="000000" w:themeColor="text1"/>
                <w:szCs w:val="18"/>
              </w:rPr>
            </w:pPr>
          </w:p>
          <w:p w14:paraId="731C0C18" w14:textId="77777777" w:rsidR="00765338" w:rsidRPr="00A07A3C" w:rsidRDefault="00765338" w:rsidP="005B1369">
            <w:pPr>
              <w:pStyle w:val="CommentText"/>
              <w:ind w:left="313"/>
              <w:rPr>
                <w:strike/>
                <w:color w:val="000000" w:themeColor="text1"/>
                <w:szCs w:val="18"/>
              </w:rPr>
            </w:pPr>
            <w:r>
              <w:rPr>
                <w:strike/>
                <w:color w:val="000000" w:themeColor="text1"/>
              </w:rPr>
              <w:t xml:space="preserve">(3) директор ДУЛР или заместитель директора ДУЛР, являющийся ex officio секретарем Группы. </w:t>
            </w:r>
          </w:p>
          <w:p w14:paraId="1608DB9A" w14:textId="77777777" w:rsidR="00765338" w:rsidRPr="001E00C9" w:rsidRDefault="00765338" w:rsidP="00765338">
            <w:pPr>
              <w:pStyle w:val="CommentText"/>
              <w:rPr>
                <w:strike/>
                <w:color w:val="000000" w:themeColor="text1"/>
                <w:szCs w:val="18"/>
              </w:rPr>
            </w:pPr>
          </w:p>
          <w:p w14:paraId="6CDD561E" w14:textId="4F5FC551" w:rsidR="00765338" w:rsidRPr="00A07A3C" w:rsidRDefault="00765338" w:rsidP="00765338">
            <w:pPr>
              <w:pStyle w:val="CommentText"/>
              <w:rPr>
                <w:strike/>
                <w:color w:val="000000" w:themeColor="text1"/>
                <w:szCs w:val="18"/>
              </w:rPr>
            </w:pPr>
            <w:r>
              <w:rPr>
                <w:strike/>
                <w:color w:val="000000" w:themeColor="text1"/>
              </w:rPr>
              <w:t xml:space="preserve">(b)    Генеральный директор назначает из числа членов Группы председателя и одного заместителя председателя, который присутствует на заседаниях Группы в случаях, когда председатель не может выполнять свои обязанности. </w:t>
            </w:r>
          </w:p>
          <w:p w14:paraId="023DBF6D" w14:textId="77777777" w:rsidR="00765338" w:rsidRPr="001E00C9" w:rsidRDefault="00765338" w:rsidP="00765338">
            <w:pPr>
              <w:pStyle w:val="CommentText"/>
              <w:rPr>
                <w:strike/>
                <w:color w:val="000000" w:themeColor="text1"/>
                <w:szCs w:val="18"/>
              </w:rPr>
            </w:pPr>
          </w:p>
          <w:p w14:paraId="15E57C43" w14:textId="016A1608" w:rsidR="00765338" w:rsidRPr="00A07A3C" w:rsidRDefault="00765338" w:rsidP="00765338">
            <w:pPr>
              <w:pStyle w:val="CommentText"/>
              <w:rPr>
                <w:strike/>
                <w:color w:val="000000" w:themeColor="text1"/>
                <w:szCs w:val="18"/>
              </w:rPr>
            </w:pPr>
            <w:r>
              <w:rPr>
                <w:strike/>
                <w:color w:val="000000" w:themeColor="text1"/>
              </w:rPr>
              <w:t xml:space="preserve">(c)    Члены Объединенной консультативной группы и их заместители избираются или назначаются на срок в два года. Они могут быть переизбраны или повторно назначены и остаются в должности до избрания или назначения преемников. </w:t>
            </w:r>
          </w:p>
          <w:p w14:paraId="1FDCCAA5" w14:textId="77777777" w:rsidR="00765338" w:rsidRPr="001E00C9" w:rsidRDefault="00765338" w:rsidP="00765338">
            <w:pPr>
              <w:pStyle w:val="CommentText"/>
              <w:rPr>
                <w:strike/>
                <w:color w:val="000000" w:themeColor="text1"/>
                <w:szCs w:val="18"/>
              </w:rPr>
            </w:pPr>
          </w:p>
          <w:p w14:paraId="7456DE2D" w14:textId="0AC21711" w:rsidR="00765338" w:rsidRPr="00A07A3C" w:rsidRDefault="00765338" w:rsidP="00765338">
            <w:pPr>
              <w:pStyle w:val="CommentText"/>
              <w:rPr>
                <w:strike/>
                <w:color w:val="000000" w:themeColor="text1"/>
                <w:szCs w:val="18"/>
              </w:rPr>
            </w:pPr>
            <w:r>
              <w:rPr>
                <w:strike/>
                <w:color w:val="000000" w:themeColor="text1"/>
              </w:rPr>
              <w:t xml:space="preserve">(d)    Заседания Объединенной консультативной группы созываются по мере необходимости, по указанию Генерального директора, директора ДУЛР, председателя, по просьбе по крайней мере двух ее членов или по просьбе по крайней мере пятидесяти (50) сотрудников. </w:t>
            </w:r>
          </w:p>
          <w:p w14:paraId="43965411" w14:textId="77777777" w:rsidR="00765338" w:rsidRPr="003B346F" w:rsidRDefault="00765338" w:rsidP="00765338">
            <w:pPr>
              <w:pStyle w:val="CommentText"/>
              <w:rPr>
                <w:strike/>
                <w:color w:val="000000" w:themeColor="text1"/>
                <w:szCs w:val="18"/>
              </w:rPr>
            </w:pPr>
          </w:p>
          <w:p w14:paraId="7923E36B" w14:textId="63AAD091" w:rsidR="00765338" w:rsidRPr="00A07A3C" w:rsidRDefault="00765338" w:rsidP="00765338">
            <w:pPr>
              <w:pStyle w:val="CommentText"/>
              <w:rPr>
                <w:strike/>
                <w:color w:val="000000" w:themeColor="text1"/>
                <w:szCs w:val="18"/>
              </w:rPr>
            </w:pPr>
            <w:r>
              <w:rPr>
                <w:strike/>
                <w:color w:val="000000" w:themeColor="text1"/>
              </w:rPr>
              <w:t xml:space="preserve">(e)    Объединенная консультативная группа готовит ежегодный отчет для представления Генеральному директору, в котором кратко излагаются переданные на ее рассмотрение вопросы без </w:t>
            </w:r>
            <w:r>
              <w:rPr>
                <w:strike/>
                <w:color w:val="000000" w:themeColor="text1"/>
              </w:rPr>
              <w:lastRenderedPageBreak/>
              <w:t xml:space="preserve">указания фамилий сотрудников. Генеральный директор доводит отчет до сведения персонала. </w:t>
            </w:r>
          </w:p>
          <w:p w14:paraId="50629149" w14:textId="77777777" w:rsidR="00765338" w:rsidRPr="00A07A3C" w:rsidRDefault="00765338" w:rsidP="00765338">
            <w:pPr>
              <w:pStyle w:val="RegLIST"/>
              <w:numPr>
                <w:ilvl w:val="0"/>
                <w:numId w:val="0"/>
              </w:numPr>
              <w:tabs>
                <w:tab w:val="left" w:pos="397"/>
              </w:tabs>
              <w:autoSpaceDE w:val="0"/>
              <w:spacing w:after="0"/>
              <w:rPr>
                <w:sz w:val="18"/>
                <w:szCs w:val="18"/>
                <w:lang w:val="en-US"/>
              </w:rPr>
            </w:pPr>
          </w:p>
        </w:tc>
        <w:tc>
          <w:tcPr>
            <w:tcW w:w="4368" w:type="dxa"/>
            <w:tcBorders>
              <w:top w:val="single" w:sz="6" w:space="0" w:color="A6A6A6" w:themeColor="background1" w:themeShade="A6"/>
            </w:tcBorders>
            <w:shd w:val="clear" w:color="auto" w:fill="FFFFFF" w:themeFill="background1"/>
            <w:tcMar>
              <w:top w:w="57" w:type="dxa"/>
              <w:bottom w:w="57" w:type="dxa"/>
            </w:tcMar>
          </w:tcPr>
          <w:p w14:paraId="1F1D6D69" w14:textId="5DADF2E9" w:rsidR="003E33EB" w:rsidRPr="00A07A3C" w:rsidRDefault="003E33EB" w:rsidP="003E33EB">
            <w:pPr>
              <w:pStyle w:val="CommentText"/>
              <w:rPr>
                <w:szCs w:val="18"/>
              </w:rPr>
            </w:pPr>
            <w:r>
              <w:lastRenderedPageBreak/>
              <w:t>Предлагается (i)</w:t>
            </w:r>
            <w:r w:rsidR="00B362B8">
              <w:t> </w:t>
            </w:r>
            <w:r>
              <w:t>исключить обязательство по учреждению консультативного органа (положение 8.2, см. приложение I) и (ii)</w:t>
            </w:r>
            <w:r w:rsidR="00B362B8">
              <w:t> </w:t>
            </w:r>
            <w:r>
              <w:t>упразднить Объединенную консультативную группу как постоянный орган (правило 8.2.1). Вместо этого Генеральный директор будет иметь право по своему усмотрению учреждать консультативные группы ad hoc для получения консультаций по любым конкретным кадровым или административным вопросам, если это будет сочтено целесообразным, в дополнение к регулярным обязательным консультациям с Советом персонала в соответствии с правилом 8.1.1.</w:t>
            </w:r>
          </w:p>
          <w:p w14:paraId="46FB20F9" w14:textId="77777777" w:rsidR="003E33EB" w:rsidRPr="00A07A3C" w:rsidRDefault="003E33EB" w:rsidP="003E33EB">
            <w:pPr>
              <w:pStyle w:val="CommentText"/>
              <w:rPr>
                <w:szCs w:val="18"/>
              </w:rPr>
            </w:pPr>
          </w:p>
          <w:p w14:paraId="2B2CC367" w14:textId="77777777" w:rsidR="003E33EB" w:rsidRPr="00A07A3C" w:rsidRDefault="003E33EB" w:rsidP="003E33EB">
            <w:pPr>
              <w:pStyle w:val="CommentText"/>
              <w:rPr>
                <w:szCs w:val="18"/>
              </w:rPr>
            </w:pPr>
            <w:r>
              <w:t>Такая модель на основе консультаций ad hoc обеспечит повышение эффективности и оптимизацию процесса. В зависимости от предмета запрашиваемых рекомендаций члены консультативного органа могут назначаться для представления своих технических знаний и опыта в конкретных областях, в соответствии с потребностями.  В результате совещания будут проходить более эффективно с точки зрения затрачиваемого времени, а рекомендации будут более целенаправленными.</w:t>
            </w:r>
          </w:p>
          <w:p w14:paraId="6F51232D" w14:textId="77777777" w:rsidR="003E33EB" w:rsidRPr="00A07A3C" w:rsidRDefault="003E33EB" w:rsidP="003E33EB">
            <w:pPr>
              <w:pStyle w:val="CommentText"/>
              <w:rPr>
                <w:szCs w:val="18"/>
              </w:rPr>
            </w:pPr>
          </w:p>
          <w:p w14:paraId="706C71E3" w14:textId="16BF709C" w:rsidR="00765338" w:rsidRPr="00A07A3C" w:rsidRDefault="003E33EB" w:rsidP="003E33EB">
            <w:pPr>
              <w:pStyle w:val="CommentText"/>
              <w:rPr>
                <w:b/>
                <w:bCs/>
                <w:szCs w:val="18"/>
              </w:rPr>
            </w:pPr>
            <w:r>
              <w:t>При этом следует помнить, что в соответствии с правилом 8.1.1 Администрация обязана консультироваться с Советом персонала ВОИС «по вопросам, касающимся благосостояния сотрудников и управления персоналом» (что включает поправки к Положениям и правилам о персонале), тогда как консультации с Объединенной консультативной группой по «кадровым и административным вопросам» носят факультативный характер. Совет персонала ВОИС также «имеет право обращаться к Генеральному директору [...] с предложениями по таким вопросам».</w:t>
            </w:r>
          </w:p>
        </w:tc>
      </w:tr>
      <w:tr w:rsidR="005A6A8F" w:rsidRPr="00A07A3C" w14:paraId="0A503A8C" w14:textId="77777777" w:rsidTr="000261D7">
        <w:trPr>
          <w:trHeight w:val="20"/>
        </w:trPr>
        <w:tc>
          <w:tcPr>
            <w:tcW w:w="1730" w:type="dxa"/>
            <w:tcMar>
              <w:top w:w="57" w:type="dxa"/>
              <w:bottom w:w="57" w:type="dxa"/>
            </w:tcMar>
          </w:tcPr>
          <w:p w14:paraId="3828F2C8" w14:textId="77777777" w:rsidR="005A6A8F" w:rsidRPr="00A07A3C" w:rsidRDefault="005A6A8F" w:rsidP="005A6A8F">
            <w:pPr>
              <w:spacing w:after="180"/>
              <w:rPr>
                <w:b/>
                <w:sz w:val="18"/>
                <w:szCs w:val="18"/>
              </w:rPr>
            </w:pPr>
            <w:r>
              <w:rPr>
                <w:b/>
                <w:sz w:val="18"/>
              </w:rPr>
              <w:t>Правило 8.2.2</w:t>
            </w:r>
          </w:p>
          <w:p w14:paraId="0CD5DCD5" w14:textId="15F6A8B8" w:rsidR="005A6A8F" w:rsidRPr="00A07A3C" w:rsidRDefault="005A6A8F" w:rsidP="005A6A8F">
            <w:pPr>
              <w:spacing w:after="180"/>
              <w:ind w:right="34"/>
              <w:rPr>
                <w:b/>
                <w:sz w:val="18"/>
                <w:szCs w:val="18"/>
              </w:rPr>
            </w:pPr>
            <w:r>
              <w:rPr>
                <w:sz w:val="18"/>
              </w:rPr>
              <w:t>Петиция сотрудников</w:t>
            </w:r>
          </w:p>
        </w:tc>
        <w:tc>
          <w:tcPr>
            <w:tcW w:w="4678" w:type="dxa"/>
            <w:tcBorders>
              <w:top w:val="single" w:sz="6" w:space="0" w:color="A6A6A6" w:themeColor="background1" w:themeShade="A6"/>
            </w:tcBorders>
            <w:shd w:val="clear" w:color="auto" w:fill="FFFFFF" w:themeFill="background1"/>
            <w:tcMar>
              <w:top w:w="57" w:type="dxa"/>
              <w:bottom w:w="57" w:type="dxa"/>
            </w:tcMar>
          </w:tcPr>
          <w:p w14:paraId="22DC1C75" w14:textId="19B52454" w:rsidR="005A6A8F" w:rsidRPr="00A07A3C" w:rsidRDefault="005A6A8F" w:rsidP="005A6A8F">
            <w:pPr>
              <w:tabs>
                <w:tab w:val="left" w:pos="391"/>
              </w:tabs>
              <w:autoSpaceDE w:val="0"/>
              <w:autoSpaceDN w:val="0"/>
              <w:adjustRightInd w:val="0"/>
              <w:rPr>
                <w:sz w:val="18"/>
                <w:szCs w:val="18"/>
              </w:rPr>
            </w:pPr>
            <w:r>
              <w:rPr>
                <w:sz w:val="18"/>
              </w:rPr>
              <w:t>Правило 8.2.2 – Петиция сотрудников</w:t>
            </w:r>
          </w:p>
          <w:p w14:paraId="713C6C8C" w14:textId="77777777" w:rsidR="005A6A8F" w:rsidRPr="00A07A3C" w:rsidRDefault="005A6A8F" w:rsidP="005A6A8F">
            <w:pPr>
              <w:tabs>
                <w:tab w:val="left" w:pos="391"/>
              </w:tabs>
              <w:autoSpaceDE w:val="0"/>
              <w:autoSpaceDN w:val="0"/>
              <w:adjustRightInd w:val="0"/>
              <w:rPr>
                <w:sz w:val="18"/>
                <w:szCs w:val="18"/>
              </w:rPr>
            </w:pPr>
          </w:p>
          <w:p w14:paraId="03859CD7" w14:textId="361D31F8" w:rsidR="005A6A8F" w:rsidRPr="00A07A3C" w:rsidRDefault="005A6A8F" w:rsidP="005A6A8F">
            <w:pPr>
              <w:pStyle w:val="RegLIST"/>
              <w:numPr>
                <w:ilvl w:val="0"/>
                <w:numId w:val="0"/>
              </w:numPr>
              <w:tabs>
                <w:tab w:val="left" w:pos="397"/>
              </w:tabs>
              <w:autoSpaceDE w:val="0"/>
              <w:spacing w:after="0"/>
              <w:rPr>
                <w:sz w:val="18"/>
                <w:szCs w:val="18"/>
              </w:rPr>
            </w:pPr>
            <w:r>
              <w:rPr>
                <w:sz w:val="18"/>
              </w:rPr>
              <w:t>Сотрудники могут направить петицию непосредственно Объединенной консультативной группе для рассмотрения и представления предложений и рекомендаций Генеральному директору по любому вопросу, касающемуся управления персоналом или благосостояния персонала, если такая петиция будет подписана минимум пятьюдесятью (50) сотрудниками с указанием их полных имен. Петиция адресуется Объединенной консультативной группе с направлением копии Генеральному директору, директору ДУЛР и Совету персонала. В петиции ясно определяется и четко разъясняется вопрос, выносимый на рассмотрение Объединенной консультативной группы. Объединенная консультативная группа по возможности выносит рекомендации или заключения в течение тридцати (30) календарных дней, начиная с даты получения такой петиции, и препровождает их Генеральному директору с направлением копий подписавшим петицию сотрудникам, директору ДУЛР и Совету персонала. На основании заключения или рекомендации Объединенной консультативной группы Генеральный директор направляет всем сотрудникам электронное сообщение по вопросу, являющемуся предметом петиции.</w:t>
            </w:r>
          </w:p>
        </w:tc>
        <w:tc>
          <w:tcPr>
            <w:tcW w:w="4678" w:type="dxa"/>
            <w:tcBorders>
              <w:top w:val="single" w:sz="6" w:space="0" w:color="A6A6A6" w:themeColor="background1" w:themeShade="A6"/>
            </w:tcBorders>
            <w:shd w:val="clear" w:color="auto" w:fill="FFFFFF" w:themeFill="background1"/>
            <w:tcMar>
              <w:top w:w="57" w:type="dxa"/>
              <w:bottom w:w="57" w:type="dxa"/>
            </w:tcMar>
          </w:tcPr>
          <w:p w14:paraId="67F4EB03" w14:textId="64232939" w:rsidR="005A6A8F" w:rsidRPr="00A07A3C" w:rsidRDefault="005A6A8F" w:rsidP="005A6A8F">
            <w:pPr>
              <w:tabs>
                <w:tab w:val="left" w:pos="391"/>
              </w:tabs>
              <w:autoSpaceDE w:val="0"/>
              <w:autoSpaceDN w:val="0"/>
              <w:adjustRightInd w:val="0"/>
              <w:rPr>
                <w:sz w:val="18"/>
                <w:szCs w:val="18"/>
              </w:rPr>
            </w:pPr>
            <w:r>
              <w:rPr>
                <w:sz w:val="18"/>
              </w:rPr>
              <w:t xml:space="preserve">Правило о персонале </w:t>
            </w:r>
            <w:r>
              <w:rPr>
                <w:strike/>
                <w:sz w:val="18"/>
              </w:rPr>
              <w:t>8.2.2</w:t>
            </w:r>
            <w:r>
              <w:rPr>
                <w:sz w:val="18"/>
              </w:rPr>
              <w:t xml:space="preserve"> </w:t>
            </w:r>
            <w:r>
              <w:rPr>
                <w:b/>
                <w:sz w:val="18"/>
                <w:u w:val="single"/>
              </w:rPr>
              <w:t>8.2.1</w:t>
            </w:r>
            <w:r>
              <w:rPr>
                <w:sz w:val="18"/>
              </w:rPr>
              <w:t xml:space="preserve"> – Петиция сотрудников</w:t>
            </w:r>
          </w:p>
          <w:p w14:paraId="39E8CDF2" w14:textId="7D79DCCF" w:rsidR="005A6A8F" w:rsidRPr="00A07A3C" w:rsidRDefault="00895C8A" w:rsidP="005A6A8F">
            <w:pPr>
              <w:pStyle w:val="CommentText"/>
              <w:rPr>
                <w:color w:val="000000" w:themeColor="text1"/>
                <w:szCs w:val="18"/>
              </w:rPr>
            </w:pPr>
            <w:r>
              <w:rPr>
                <w:color w:val="000000" w:themeColor="text1"/>
              </w:rPr>
              <w:t xml:space="preserve"> </w:t>
            </w:r>
          </w:p>
          <w:p w14:paraId="37DEA631" w14:textId="3331A06C" w:rsidR="005A6A8F" w:rsidRPr="00A07A3C" w:rsidRDefault="005A6A8F" w:rsidP="005A6A8F">
            <w:pPr>
              <w:pStyle w:val="RegLIST"/>
              <w:numPr>
                <w:ilvl w:val="0"/>
                <w:numId w:val="0"/>
              </w:numPr>
              <w:tabs>
                <w:tab w:val="left" w:pos="397"/>
              </w:tabs>
              <w:autoSpaceDE w:val="0"/>
              <w:spacing w:after="0"/>
              <w:rPr>
                <w:sz w:val="18"/>
                <w:szCs w:val="18"/>
              </w:rPr>
            </w:pPr>
            <w:r>
              <w:rPr>
                <w:color w:val="000000" w:themeColor="text1"/>
                <w:sz w:val="18"/>
              </w:rPr>
              <w:t xml:space="preserve">Сотрудники могут направить петицию непосредственно </w:t>
            </w:r>
            <w:r>
              <w:rPr>
                <w:strike/>
                <w:color w:val="000000" w:themeColor="text1"/>
                <w:sz w:val="18"/>
              </w:rPr>
              <w:t>Объединенной консультативной группе для рассмотрения и представления предложений и рекомендаций</w:t>
            </w:r>
            <w:r>
              <w:rPr>
                <w:color w:val="000000" w:themeColor="text1"/>
                <w:sz w:val="18"/>
              </w:rPr>
              <w:t xml:space="preserve"> Генеральному директору </w:t>
            </w:r>
            <w:r>
              <w:rPr>
                <w:b/>
                <w:color w:val="000000" w:themeColor="text1"/>
                <w:sz w:val="18"/>
                <w:u w:val="single"/>
              </w:rPr>
              <w:t>с просьбой рассмотреть</w:t>
            </w:r>
            <w:r>
              <w:rPr>
                <w:color w:val="000000" w:themeColor="text1"/>
                <w:sz w:val="18"/>
              </w:rPr>
              <w:t xml:space="preserve"> </w:t>
            </w:r>
            <w:r>
              <w:rPr>
                <w:strike/>
                <w:color w:val="000000" w:themeColor="text1"/>
                <w:sz w:val="18"/>
              </w:rPr>
              <w:t>по</w:t>
            </w:r>
            <w:r>
              <w:rPr>
                <w:color w:val="000000" w:themeColor="text1"/>
                <w:sz w:val="18"/>
              </w:rPr>
              <w:t xml:space="preserve"> любо</w:t>
            </w:r>
            <w:r>
              <w:rPr>
                <w:b/>
                <w:color w:val="000000" w:themeColor="text1"/>
                <w:sz w:val="18"/>
                <w:u w:val="single"/>
              </w:rPr>
              <w:t>й</w:t>
            </w:r>
            <w:r>
              <w:rPr>
                <w:strike/>
                <w:color w:val="000000" w:themeColor="text1"/>
                <w:sz w:val="18"/>
              </w:rPr>
              <w:t>му</w:t>
            </w:r>
            <w:r>
              <w:rPr>
                <w:color w:val="000000" w:themeColor="text1"/>
                <w:sz w:val="18"/>
              </w:rPr>
              <w:t xml:space="preserve"> вопрос</w:t>
            </w:r>
            <w:r>
              <w:rPr>
                <w:strike/>
                <w:color w:val="000000" w:themeColor="text1"/>
                <w:sz w:val="18"/>
              </w:rPr>
              <w:t>у</w:t>
            </w:r>
            <w:r>
              <w:rPr>
                <w:color w:val="000000" w:themeColor="text1"/>
                <w:sz w:val="18"/>
              </w:rPr>
              <w:t>, касающ</w:t>
            </w:r>
            <w:r>
              <w:rPr>
                <w:strike/>
                <w:color w:val="000000" w:themeColor="text1"/>
                <w:sz w:val="18"/>
              </w:rPr>
              <w:t>емусяи</w:t>
            </w:r>
            <w:r>
              <w:rPr>
                <w:b/>
                <w:bCs/>
                <w:color w:val="000000" w:themeColor="text1"/>
                <w:sz w:val="18"/>
              </w:rPr>
              <w:t>йся</w:t>
            </w:r>
            <w:r>
              <w:rPr>
                <w:color w:val="000000" w:themeColor="text1"/>
                <w:sz w:val="18"/>
              </w:rPr>
              <w:t xml:space="preserve"> управления персоналом или благосостояния персонала, если такая петиция будет подписана минимум пятьюдесятью (50) сотрудниками с указанием их полных имен. Петиция адресуется </w:t>
            </w:r>
            <w:r>
              <w:rPr>
                <w:strike/>
                <w:color w:val="000000" w:themeColor="text1"/>
                <w:sz w:val="18"/>
              </w:rPr>
              <w:t>Объединенной консультативной группе с направлением копии</w:t>
            </w:r>
            <w:r>
              <w:rPr>
                <w:color w:val="000000" w:themeColor="text1"/>
                <w:sz w:val="18"/>
              </w:rPr>
              <w:t xml:space="preserve"> Генеральному директору</w:t>
            </w:r>
            <w:r>
              <w:rPr>
                <w:strike/>
                <w:color w:val="000000" w:themeColor="text1"/>
                <w:sz w:val="18"/>
              </w:rPr>
              <w:t>,</w:t>
            </w:r>
            <w:r>
              <w:rPr>
                <w:b/>
                <w:bCs/>
                <w:color w:val="000000" w:themeColor="text1"/>
                <w:sz w:val="18"/>
              </w:rPr>
              <w:t xml:space="preserve"> с направлением копий</w:t>
            </w:r>
            <w:r>
              <w:rPr>
                <w:color w:val="000000" w:themeColor="text1"/>
                <w:sz w:val="18"/>
              </w:rPr>
              <w:t xml:space="preserve"> директору ДУЛР и Совету персонала. В петиции ясно определяется и четко разъясняется вопрос, выносимый на рассмотрение </w:t>
            </w:r>
            <w:r>
              <w:rPr>
                <w:b/>
                <w:color w:val="000000" w:themeColor="text1"/>
                <w:sz w:val="18"/>
                <w:u w:val="single"/>
              </w:rPr>
              <w:t>Генерального директора</w:t>
            </w:r>
            <w:r>
              <w:rPr>
                <w:strike/>
                <w:color w:val="000000" w:themeColor="text1"/>
                <w:sz w:val="18"/>
              </w:rPr>
              <w:t>Объединенной консультативной группы</w:t>
            </w:r>
            <w:r>
              <w:rPr>
                <w:color w:val="000000" w:themeColor="text1"/>
                <w:sz w:val="18"/>
              </w:rPr>
              <w:t xml:space="preserve">. </w:t>
            </w:r>
            <w:r>
              <w:rPr>
                <w:strike/>
                <w:color w:val="000000" w:themeColor="text1"/>
                <w:sz w:val="18"/>
              </w:rPr>
              <w:t>Объединенная консультативная группа по возможности выносит рекомендации или заключения в течение тридцати (30) календарных дней, начиная с даты получения такой петиции, и препровождает их Генеральному директору с направлением копий подписавшим петицию сотрудникам, директору ДУЛР и Совету персонала. На основании заключения или рекомендации Объединенной консультативной группы</w:t>
            </w:r>
            <w:r>
              <w:rPr>
                <w:b/>
                <w:color w:val="000000" w:themeColor="text1"/>
                <w:sz w:val="18"/>
                <w:u w:val="single"/>
              </w:rPr>
              <w:t>После консультаций с соответствующими заинтересованными сторонами</w:t>
            </w:r>
            <w:r>
              <w:rPr>
                <w:color w:val="000000" w:themeColor="text1"/>
                <w:sz w:val="18"/>
              </w:rPr>
              <w:t xml:space="preserve"> Генеральный директор направляет всем сотрудникам электронное сообщение по вопросу, являющемуся предметом петиции.</w:t>
            </w:r>
          </w:p>
        </w:tc>
        <w:tc>
          <w:tcPr>
            <w:tcW w:w="4368" w:type="dxa"/>
            <w:tcBorders>
              <w:top w:val="single" w:sz="6" w:space="0" w:color="A6A6A6" w:themeColor="background1" w:themeShade="A6"/>
            </w:tcBorders>
            <w:shd w:val="clear" w:color="auto" w:fill="FFFFFF" w:themeFill="background1"/>
            <w:tcMar>
              <w:top w:w="57" w:type="dxa"/>
              <w:bottom w:w="57" w:type="dxa"/>
            </w:tcMar>
          </w:tcPr>
          <w:p w14:paraId="739A8794" w14:textId="11E40B1B" w:rsidR="005A6A8F" w:rsidRPr="00A07A3C" w:rsidRDefault="005A6A8F" w:rsidP="005A6A8F">
            <w:pPr>
              <w:pStyle w:val="CommentText"/>
              <w:rPr>
                <w:b/>
                <w:bCs/>
                <w:szCs w:val="18"/>
              </w:rPr>
            </w:pPr>
            <w:r>
              <w:t xml:space="preserve">Правка требуется в связи с исключением правила о персонале 8.2.1 «Объединенная консультативная группа» (см. выше). </w:t>
            </w:r>
          </w:p>
        </w:tc>
      </w:tr>
      <w:tr w:rsidR="007C0894" w:rsidRPr="00A07A3C" w14:paraId="6E9AF4D8" w14:textId="77777777" w:rsidTr="00E23BF3">
        <w:trPr>
          <w:trHeight w:val="20"/>
        </w:trPr>
        <w:tc>
          <w:tcPr>
            <w:tcW w:w="1730" w:type="dxa"/>
            <w:tcMar>
              <w:top w:w="57" w:type="dxa"/>
              <w:bottom w:w="57" w:type="dxa"/>
            </w:tcMar>
          </w:tcPr>
          <w:p w14:paraId="3A48DDD7" w14:textId="77777777" w:rsidR="007C0894" w:rsidRPr="00A07A3C" w:rsidRDefault="007C0894" w:rsidP="00A859F9">
            <w:pPr>
              <w:spacing w:after="180"/>
              <w:ind w:right="34"/>
              <w:rPr>
                <w:b/>
                <w:sz w:val="18"/>
                <w:szCs w:val="18"/>
              </w:rPr>
            </w:pPr>
            <w:r>
              <w:rPr>
                <w:b/>
                <w:sz w:val="18"/>
              </w:rPr>
              <w:t>Правило 11.4.2</w:t>
            </w:r>
          </w:p>
          <w:p w14:paraId="5335635B" w14:textId="3DF7CD26" w:rsidR="007C0894" w:rsidRPr="00A07A3C" w:rsidRDefault="00991609" w:rsidP="00991609">
            <w:pPr>
              <w:spacing w:after="180"/>
              <w:ind w:right="34"/>
              <w:rPr>
                <w:bCs/>
                <w:sz w:val="18"/>
                <w:szCs w:val="18"/>
              </w:rPr>
            </w:pPr>
            <w:r>
              <w:rPr>
                <w:sz w:val="18"/>
              </w:rPr>
              <w:t xml:space="preserve">Урегулирование в административном порядке </w:t>
            </w:r>
            <w:r>
              <w:rPr>
                <w:sz w:val="18"/>
              </w:rPr>
              <w:lastRenderedPageBreak/>
              <w:t>возражений против результатов служебной аттестации</w:t>
            </w:r>
          </w:p>
        </w:tc>
        <w:tc>
          <w:tcPr>
            <w:tcW w:w="4678" w:type="dxa"/>
            <w:tcMar>
              <w:top w:w="57" w:type="dxa"/>
              <w:bottom w:w="57" w:type="dxa"/>
            </w:tcMar>
          </w:tcPr>
          <w:p w14:paraId="46D13B1A" w14:textId="656DC650" w:rsidR="00CB2EEC" w:rsidRPr="00A07A3C" w:rsidRDefault="00CB2EEC" w:rsidP="00CB2EEC">
            <w:pPr>
              <w:pStyle w:val="RegLIST"/>
              <w:numPr>
                <w:ilvl w:val="0"/>
                <w:numId w:val="0"/>
              </w:numPr>
              <w:tabs>
                <w:tab w:val="left" w:pos="397"/>
              </w:tabs>
              <w:autoSpaceDE w:val="0"/>
              <w:rPr>
                <w:sz w:val="18"/>
                <w:szCs w:val="18"/>
              </w:rPr>
            </w:pPr>
            <w:r>
              <w:rPr>
                <w:sz w:val="18"/>
              </w:rPr>
              <w:lastRenderedPageBreak/>
              <w:t>(a)    Сотрудник, желающий оспорить результаты служебной аттестации в соответствии с правилом 4.19.1 и правилом 4.19.2, может направить возражение Генеральному директору. […]</w:t>
            </w:r>
          </w:p>
          <w:p w14:paraId="423175FF" w14:textId="63D5309B" w:rsidR="007C0894" w:rsidRPr="00A07A3C" w:rsidRDefault="00CB2EEC" w:rsidP="00CB2EEC">
            <w:pPr>
              <w:pStyle w:val="RegLIST"/>
              <w:numPr>
                <w:ilvl w:val="0"/>
                <w:numId w:val="0"/>
              </w:numPr>
              <w:tabs>
                <w:tab w:val="left" w:pos="397"/>
              </w:tabs>
              <w:autoSpaceDE w:val="0"/>
              <w:spacing w:after="0"/>
              <w:rPr>
                <w:sz w:val="18"/>
                <w:szCs w:val="18"/>
              </w:rPr>
            </w:pPr>
            <w:r>
              <w:rPr>
                <w:sz w:val="18"/>
              </w:rPr>
              <w:t>[…]</w:t>
            </w:r>
          </w:p>
        </w:tc>
        <w:tc>
          <w:tcPr>
            <w:tcW w:w="4678" w:type="dxa"/>
            <w:tcMar>
              <w:top w:w="57" w:type="dxa"/>
              <w:bottom w:w="57" w:type="dxa"/>
            </w:tcMar>
          </w:tcPr>
          <w:p w14:paraId="6BF9856B" w14:textId="49370A63" w:rsidR="00CB2EEC" w:rsidRPr="00A07A3C" w:rsidRDefault="00CB2EEC" w:rsidP="00CB2EEC">
            <w:pPr>
              <w:pStyle w:val="RegLIST"/>
              <w:numPr>
                <w:ilvl w:val="0"/>
                <w:numId w:val="0"/>
              </w:numPr>
              <w:tabs>
                <w:tab w:val="left" w:pos="397"/>
              </w:tabs>
              <w:autoSpaceDE w:val="0"/>
              <w:rPr>
                <w:sz w:val="18"/>
                <w:szCs w:val="18"/>
              </w:rPr>
            </w:pPr>
            <w:r>
              <w:rPr>
                <w:sz w:val="18"/>
              </w:rPr>
              <w:t>(a)   Сотрудник,</w:t>
            </w:r>
            <w:r>
              <w:rPr>
                <w:b/>
                <w:sz w:val="18"/>
                <w:u w:val="single"/>
              </w:rPr>
              <w:t xml:space="preserve"> которому была присвоена общая оценка работы «Нестабильные показатели» или «Неудовлетворительные показатели» и который желает</w:t>
            </w:r>
            <w:r>
              <w:rPr>
                <w:strike/>
                <w:sz w:val="18"/>
              </w:rPr>
              <w:t>желающий</w:t>
            </w:r>
            <w:r>
              <w:rPr>
                <w:sz w:val="18"/>
              </w:rPr>
              <w:t xml:space="preserve"> оспорить результаты служебной аттестации в соответствии с правилом 4.19.1</w:t>
            </w:r>
            <w:r>
              <w:rPr>
                <w:strike/>
                <w:sz w:val="18"/>
              </w:rPr>
              <w:t xml:space="preserve"> и </w:t>
            </w:r>
            <w:r>
              <w:rPr>
                <w:strike/>
                <w:sz w:val="18"/>
              </w:rPr>
              <w:lastRenderedPageBreak/>
              <w:t>правилом 4.19.2</w:t>
            </w:r>
            <w:r>
              <w:rPr>
                <w:sz w:val="18"/>
              </w:rPr>
              <w:t>, может направить возражение Генеральному директору. […]</w:t>
            </w:r>
          </w:p>
          <w:p w14:paraId="7E888C9A" w14:textId="5E8050A2" w:rsidR="007C0894" w:rsidRPr="00A07A3C" w:rsidRDefault="00CB2EEC" w:rsidP="00CB2EEC">
            <w:pPr>
              <w:pStyle w:val="RegLIST"/>
              <w:numPr>
                <w:ilvl w:val="0"/>
                <w:numId w:val="0"/>
              </w:numPr>
              <w:tabs>
                <w:tab w:val="left" w:pos="397"/>
              </w:tabs>
              <w:autoSpaceDE w:val="0"/>
              <w:spacing w:after="0"/>
              <w:rPr>
                <w:sz w:val="18"/>
                <w:szCs w:val="18"/>
              </w:rPr>
            </w:pPr>
            <w:r>
              <w:rPr>
                <w:sz w:val="18"/>
              </w:rPr>
              <w:t>[…]</w:t>
            </w:r>
          </w:p>
        </w:tc>
        <w:tc>
          <w:tcPr>
            <w:tcW w:w="4368" w:type="dxa"/>
            <w:tcMar>
              <w:top w:w="57" w:type="dxa"/>
              <w:bottom w:w="57" w:type="dxa"/>
            </w:tcMar>
          </w:tcPr>
          <w:p w14:paraId="49AFE5AC" w14:textId="77777777" w:rsidR="007C0894" w:rsidRPr="00A07A3C" w:rsidRDefault="007C0894" w:rsidP="007C0894">
            <w:pPr>
              <w:pStyle w:val="CommentText"/>
              <w:rPr>
                <w:b/>
                <w:bCs/>
                <w:szCs w:val="18"/>
              </w:rPr>
            </w:pPr>
            <w:r>
              <w:rPr>
                <w:b/>
              </w:rPr>
              <w:lastRenderedPageBreak/>
              <w:t>Вступление в силу: 1 января 2026 года (информационный циркуляр № 37/2025)</w:t>
            </w:r>
          </w:p>
          <w:p w14:paraId="5B78AC3F" w14:textId="77777777" w:rsidR="00045C73" w:rsidRPr="00A07A3C" w:rsidRDefault="00045C73" w:rsidP="00045C73">
            <w:pPr>
              <w:keepLines/>
              <w:rPr>
                <w:sz w:val="18"/>
                <w:szCs w:val="18"/>
              </w:rPr>
            </w:pPr>
          </w:p>
          <w:p w14:paraId="5786EF66" w14:textId="1838BEDF" w:rsidR="007C0894" w:rsidRPr="00A07A3C" w:rsidRDefault="00045C73" w:rsidP="00991609">
            <w:pPr>
              <w:keepLines/>
              <w:rPr>
                <w:sz w:val="18"/>
                <w:szCs w:val="18"/>
              </w:rPr>
            </w:pPr>
            <w:r>
              <w:rPr>
                <w:sz w:val="18"/>
              </w:rPr>
              <w:lastRenderedPageBreak/>
              <w:t>В правило 11.4.2 была внесена правка с тем, чтобы ограничить процедуру оспаривания только теми случаями, когда была присвоена общая оценка работы «Нестабильные показатели» или «Неудовлетворительные показатели».</w:t>
            </w:r>
          </w:p>
        </w:tc>
      </w:tr>
      <w:tr w:rsidR="009F1B49" w:rsidRPr="00A07A3C" w14:paraId="37DC09B6" w14:textId="77777777" w:rsidTr="00E23BF3">
        <w:trPr>
          <w:trHeight w:val="20"/>
        </w:trPr>
        <w:tc>
          <w:tcPr>
            <w:tcW w:w="1730" w:type="dxa"/>
            <w:tcMar>
              <w:top w:w="57" w:type="dxa"/>
              <w:bottom w:w="57" w:type="dxa"/>
            </w:tcMar>
          </w:tcPr>
          <w:p w14:paraId="5B7E9EB9" w14:textId="77777777" w:rsidR="009F1B49" w:rsidRPr="00A07A3C" w:rsidRDefault="009F1B49" w:rsidP="009F1B49">
            <w:pPr>
              <w:spacing w:after="180"/>
              <w:ind w:right="34"/>
              <w:rPr>
                <w:b/>
                <w:sz w:val="18"/>
                <w:szCs w:val="18"/>
              </w:rPr>
            </w:pPr>
            <w:r>
              <w:rPr>
                <w:b/>
                <w:sz w:val="18"/>
              </w:rPr>
              <w:lastRenderedPageBreak/>
              <w:t>Приложение IV</w:t>
            </w:r>
          </w:p>
          <w:p w14:paraId="63CDC40C" w14:textId="67847B09" w:rsidR="009F1B49" w:rsidRPr="00A07A3C" w:rsidRDefault="009F1B49" w:rsidP="009F1B49">
            <w:pPr>
              <w:spacing w:after="180"/>
              <w:ind w:right="34"/>
              <w:rPr>
                <w:b/>
                <w:sz w:val="18"/>
                <w:szCs w:val="18"/>
              </w:rPr>
            </w:pPr>
            <w:r>
              <w:rPr>
                <w:sz w:val="18"/>
              </w:rPr>
              <w:t>Особые правила, касающиеся сотрудников, занятых неполный рабочий день</w:t>
            </w:r>
          </w:p>
        </w:tc>
        <w:tc>
          <w:tcPr>
            <w:tcW w:w="4678" w:type="dxa"/>
            <w:tcMar>
              <w:top w:w="57" w:type="dxa"/>
              <w:bottom w:w="57" w:type="dxa"/>
            </w:tcMar>
          </w:tcPr>
          <w:p w14:paraId="3237573B" w14:textId="77777777" w:rsidR="009F1B49" w:rsidRPr="00A07A3C" w:rsidRDefault="009F1B49" w:rsidP="009F1B49">
            <w:pPr>
              <w:keepLines/>
              <w:tabs>
                <w:tab w:val="left" w:pos="391"/>
              </w:tabs>
              <w:autoSpaceDE w:val="0"/>
              <w:autoSpaceDN w:val="0"/>
              <w:adjustRightInd w:val="0"/>
              <w:rPr>
                <w:sz w:val="18"/>
                <w:szCs w:val="18"/>
              </w:rPr>
            </w:pPr>
            <w:r>
              <w:rPr>
                <w:sz w:val="18"/>
              </w:rPr>
              <w:t>Положения и правила о персонале распространяются на сотрудников, занятых неполный рабочий день, с учетом следующих правил:</w:t>
            </w:r>
          </w:p>
          <w:p w14:paraId="101A2F6E" w14:textId="77777777" w:rsidR="009F1B49" w:rsidRPr="00A07A3C" w:rsidRDefault="009F1B49" w:rsidP="009F1B49">
            <w:pPr>
              <w:keepLines/>
              <w:tabs>
                <w:tab w:val="left" w:pos="391"/>
              </w:tabs>
              <w:autoSpaceDE w:val="0"/>
              <w:autoSpaceDN w:val="0"/>
              <w:adjustRightInd w:val="0"/>
              <w:rPr>
                <w:sz w:val="18"/>
                <w:szCs w:val="18"/>
              </w:rPr>
            </w:pPr>
            <w:r>
              <w:rPr>
                <w:sz w:val="18"/>
              </w:rPr>
              <w:t>(a) сотрудники, занятые неполный рабочий день, пользуются правами, предусмотренными положениями 3.1 (оклады), 3.3 и 3.4 (надбавки на иждивенцев), 3.8 (корректив по месту службы), 3.10 (надбавка за знание языков), 3.14 (субсидия на образование) и 5.3 (отпуск на родину), а также в соответствующих правилах о персонале и приложениях к Положениям и правилам о персонале, пропорционально их рабочему времени;</w:t>
            </w:r>
          </w:p>
          <w:p w14:paraId="579A3CE4" w14:textId="77777777" w:rsidR="009F1B49" w:rsidRPr="00A07A3C" w:rsidRDefault="009F1B49" w:rsidP="009F1B49">
            <w:pPr>
              <w:keepLines/>
              <w:tabs>
                <w:tab w:val="left" w:pos="391"/>
              </w:tabs>
              <w:autoSpaceDE w:val="0"/>
              <w:autoSpaceDN w:val="0"/>
              <w:adjustRightInd w:val="0"/>
              <w:rPr>
                <w:sz w:val="18"/>
                <w:szCs w:val="18"/>
                <w:lang w:eastAsia="fr-CH"/>
              </w:rPr>
            </w:pPr>
          </w:p>
          <w:p w14:paraId="67E6F2FF" w14:textId="531EDDEE" w:rsidR="009F1B49" w:rsidRPr="00A07A3C" w:rsidRDefault="009F1B49" w:rsidP="009F1B49">
            <w:pPr>
              <w:pStyle w:val="RegLIST"/>
              <w:numPr>
                <w:ilvl w:val="0"/>
                <w:numId w:val="0"/>
              </w:numPr>
              <w:tabs>
                <w:tab w:val="left" w:pos="397"/>
              </w:tabs>
              <w:autoSpaceDE w:val="0"/>
              <w:spacing w:after="0"/>
              <w:rPr>
                <w:sz w:val="18"/>
                <w:szCs w:val="18"/>
              </w:rPr>
            </w:pPr>
            <w:r>
              <w:rPr>
                <w:sz w:val="18"/>
              </w:rPr>
              <w:t>[…]</w:t>
            </w:r>
          </w:p>
        </w:tc>
        <w:tc>
          <w:tcPr>
            <w:tcW w:w="4678" w:type="dxa"/>
            <w:tcMar>
              <w:top w:w="57" w:type="dxa"/>
              <w:bottom w:w="57" w:type="dxa"/>
            </w:tcMar>
          </w:tcPr>
          <w:p w14:paraId="6234CAE7" w14:textId="77777777" w:rsidR="009F1B49" w:rsidRPr="00A07A3C" w:rsidRDefault="009F1B49" w:rsidP="009F1B49">
            <w:pPr>
              <w:keepLines/>
              <w:autoSpaceDE w:val="0"/>
              <w:autoSpaceDN w:val="0"/>
              <w:adjustRightInd w:val="0"/>
              <w:rPr>
                <w:sz w:val="18"/>
                <w:szCs w:val="18"/>
              </w:rPr>
            </w:pPr>
            <w:r>
              <w:rPr>
                <w:sz w:val="18"/>
              </w:rPr>
              <w:t>Положения и правила о персонале распространяются на сотрудников, занятых неполный рабочий день, с учетом следующих правил:</w:t>
            </w:r>
          </w:p>
          <w:p w14:paraId="1E58D8C9" w14:textId="77777777" w:rsidR="009F1B49" w:rsidRPr="00A07A3C" w:rsidRDefault="009F1B49" w:rsidP="009F1B49">
            <w:pPr>
              <w:keepLines/>
              <w:autoSpaceDE w:val="0"/>
              <w:autoSpaceDN w:val="0"/>
              <w:adjustRightInd w:val="0"/>
              <w:rPr>
                <w:sz w:val="18"/>
                <w:szCs w:val="18"/>
              </w:rPr>
            </w:pPr>
            <w:r>
              <w:rPr>
                <w:sz w:val="18"/>
              </w:rPr>
              <w:t xml:space="preserve">(a) сотрудники, занятые неполный рабочий день, пользуются правами, предусмотренными положениями 3.1 (оклады), 3.3 и 3.4 (надбавки на иждивенцев), 3.8 (корректив по месту службы), </w:t>
            </w:r>
            <w:r>
              <w:rPr>
                <w:b/>
                <w:sz w:val="18"/>
                <w:u w:val="single"/>
              </w:rPr>
              <w:t>3.9 (субсидия на аренду жилья),</w:t>
            </w:r>
            <w:r>
              <w:rPr>
                <w:sz w:val="18"/>
              </w:rPr>
              <w:t xml:space="preserve"> 3.10 (надбавка за знание языков), 3.14 (субсидия на образование) и 5.3 (отпуск на родину), а также в соответствующих правилах о персонале и приложениях к Положениям и правилам о персонале, пропорционально их рабочему времени;</w:t>
            </w:r>
          </w:p>
          <w:p w14:paraId="51815AD4" w14:textId="77777777" w:rsidR="009F1B49" w:rsidRPr="00A07A3C" w:rsidRDefault="009F1B49" w:rsidP="009F1B49">
            <w:pPr>
              <w:keepLines/>
              <w:autoSpaceDE w:val="0"/>
              <w:autoSpaceDN w:val="0"/>
              <w:adjustRightInd w:val="0"/>
              <w:rPr>
                <w:sz w:val="18"/>
                <w:szCs w:val="18"/>
                <w:lang w:eastAsia="fr-CH"/>
              </w:rPr>
            </w:pPr>
          </w:p>
          <w:p w14:paraId="22051D65" w14:textId="6A865F9D" w:rsidR="009F1B49" w:rsidRPr="00A07A3C" w:rsidRDefault="009F1B49" w:rsidP="009F1B49">
            <w:pPr>
              <w:pStyle w:val="RegLIST"/>
              <w:numPr>
                <w:ilvl w:val="0"/>
                <w:numId w:val="0"/>
              </w:numPr>
              <w:tabs>
                <w:tab w:val="left" w:pos="397"/>
              </w:tabs>
              <w:autoSpaceDE w:val="0"/>
              <w:spacing w:after="0"/>
              <w:rPr>
                <w:sz w:val="18"/>
                <w:szCs w:val="18"/>
              </w:rPr>
            </w:pPr>
            <w:r>
              <w:rPr>
                <w:sz w:val="18"/>
              </w:rPr>
              <w:t>[…]</w:t>
            </w:r>
          </w:p>
        </w:tc>
        <w:tc>
          <w:tcPr>
            <w:tcW w:w="4368" w:type="dxa"/>
            <w:tcMar>
              <w:top w:w="57" w:type="dxa"/>
              <w:bottom w:w="57" w:type="dxa"/>
            </w:tcMar>
          </w:tcPr>
          <w:p w14:paraId="39456FBA" w14:textId="400EF9C1" w:rsidR="009F1B49" w:rsidRPr="00A07A3C" w:rsidRDefault="009F1B49" w:rsidP="009F1B49">
            <w:pPr>
              <w:keepLines/>
              <w:rPr>
                <w:sz w:val="18"/>
                <w:szCs w:val="18"/>
              </w:rPr>
            </w:pPr>
            <w:r>
              <w:rPr>
                <w:sz w:val="18"/>
              </w:rPr>
              <w:t xml:space="preserve">Целью поправки является устранения пробела в существующих положениях, в которых не упоминается субсидия на аренду жилья. </w:t>
            </w:r>
          </w:p>
        </w:tc>
      </w:tr>
    </w:tbl>
    <w:p w14:paraId="04375CD3" w14:textId="3D710D7C" w:rsidR="000C2536" w:rsidRDefault="008C72CD" w:rsidP="00A07A3C">
      <w:pPr>
        <w:spacing w:before="720"/>
        <w:ind w:left="9634"/>
      </w:pPr>
      <w:r>
        <w:t>[Конец приложения II и документа]</w:t>
      </w:r>
    </w:p>
    <w:p w14:paraId="4EFDD2FB" w14:textId="77777777" w:rsidR="000C2536" w:rsidRDefault="000C2536" w:rsidP="000C2536"/>
    <w:sectPr w:rsidR="000C2536" w:rsidSect="00570084">
      <w:headerReference w:type="even" r:id="rId22"/>
      <w:headerReference w:type="default" r:id="rId23"/>
      <w:footerReference w:type="even" r:id="rId24"/>
      <w:footerReference w:type="default" r:id="rId25"/>
      <w:headerReference w:type="first" r:id="rId26"/>
      <w:footerReference w:type="first" r:id="rId27"/>
      <w:endnotePr>
        <w:numFmt w:val="decimal"/>
      </w:endnotePr>
      <w:pgSz w:w="16840" w:h="11907" w:orient="landscape" w:code="9"/>
      <w:pgMar w:top="1418" w:right="567" w:bottom="1134" w:left="1418" w:header="510" w:footer="1021"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AC803C" w14:textId="77777777" w:rsidR="008068A5" w:rsidRDefault="008068A5">
      <w:r>
        <w:separator/>
      </w:r>
    </w:p>
  </w:endnote>
  <w:endnote w:type="continuationSeparator" w:id="0">
    <w:p w14:paraId="1647736D" w14:textId="77777777" w:rsidR="008068A5" w:rsidRDefault="008068A5" w:rsidP="003B38C1">
      <w:r>
        <w:separator/>
      </w:r>
    </w:p>
    <w:p w14:paraId="4E23D624" w14:textId="77777777" w:rsidR="008068A5" w:rsidRPr="003B346F" w:rsidRDefault="008068A5" w:rsidP="003B38C1">
      <w:pPr>
        <w:spacing w:after="60"/>
        <w:rPr>
          <w:sz w:val="17"/>
          <w:lang w:val="en-US"/>
        </w:rPr>
      </w:pPr>
      <w:r w:rsidRPr="003B346F">
        <w:rPr>
          <w:sz w:val="17"/>
          <w:lang w:val="en-US"/>
        </w:rPr>
        <w:t>[Endnote continued from previous page]</w:t>
      </w:r>
    </w:p>
  </w:endnote>
  <w:endnote w:type="continuationNotice" w:id="1">
    <w:p w14:paraId="220573F0" w14:textId="77777777" w:rsidR="008068A5" w:rsidRPr="003B346F" w:rsidRDefault="008068A5" w:rsidP="003B38C1">
      <w:pPr>
        <w:spacing w:before="60"/>
        <w:jc w:val="right"/>
        <w:rPr>
          <w:sz w:val="17"/>
          <w:szCs w:val="17"/>
          <w:lang w:val="en-US"/>
        </w:rPr>
      </w:pPr>
      <w:r w:rsidRPr="003B346F">
        <w:rPr>
          <w:sz w:val="17"/>
          <w:szCs w:val="17"/>
          <w:lang w:val="en-US"/>
        </w:rPr>
        <w:t>[Endnote continued on next page]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bold">
    <w:panose1 w:val="020B0704020202020204"/>
    <w:charset w:val="00"/>
    <w:family w:val="auto"/>
    <w:pitch w:val="variable"/>
    <w:sig w:usb0="E0002AFF" w:usb1="C0007843" w:usb2="00000009" w:usb3="00000000" w:csb0="000001FF" w:csb1="00000000"/>
  </w:font>
  <w:font w:name="ZWAdobeF">
    <w:panose1 w:val="00000000000000000000"/>
    <w:charset w:val="00"/>
    <w:family w:val="auto"/>
    <w:pitch w:val="variable"/>
    <w:sig w:usb0="20002A87" w:usb1="00000000" w:usb2="00000000"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0ADD9F" w14:textId="77777777" w:rsidR="00BF3784" w:rsidRDefault="00BF3784" w:rsidP="00D80A8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3B7F05" w14:textId="3034184C" w:rsidR="00BF3784" w:rsidRDefault="00BF378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7DE7C9" w14:textId="558E8546" w:rsidR="00BF3784" w:rsidRDefault="00BF378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B7DEA7" w14:textId="77777777" w:rsidR="00BF3784" w:rsidRDefault="00BF3784" w:rsidP="00D80A8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A49D45" w14:textId="0EFE2B69" w:rsidR="00BF3784" w:rsidRDefault="00BF3784">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F588C" w14:textId="483F4B10" w:rsidR="00BF3784" w:rsidRDefault="00BF378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174F2B" w14:textId="77777777" w:rsidR="008068A5" w:rsidRDefault="008068A5">
      <w:r>
        <w:separator/>
      </w:r>
    </w:p>
  </w:footnote>
  <w:footnote w:type="continuationSeparator" w:id="0">
    <w:p w14:paraId="478C5EE9" w14:textId="77777777" w:rsidR="008068A5" w:rsidRDefault="008068A5" w:rsidP="008B60B2">
      <w:r>
        <w:separator/>
      </w:r>
    </w:p>
    <w:p w14:paraId="6F21DD12" w14:textId="77777777" w:rsidR="008068A5" w:rsidRPr="003B346F" w:rsidRDefault="008068A5" w:rsidP="008B60B2">
      <w:pPr>
        <w:spacing w:after="60"/>
        <w:rPr>
          <w:sz w:val="17"/>
          <w:szCs w:val="17"/>
          <w:lang w:val="en-US"/>
        </w:rPr>
      </w:pPr>
      <w:r w:rsidRPr="003B346F">
        <w:rPr>
          <w:sz w:val="17"/>
          <w:szCs w:val="17"/>
          <w:lang w:val="en-US"/>
        </w:rPr>
        <w:t>[Footnote continued from previous page]</w:t>
      </w:r>
    </w:p>
  </w:footnote>
  <w:footnote w:type="continuationNotice" w:id="1">
    <w:p w14:paraId="64DB29E1" w14:textId="77777777" w:rsidR="008068A5" w:rsidRPr="003B346F" w:rsidRDefault="008068A5" w:rsidP="008B60B2">
      <w:pPr>
        <w:spacing w:before="60"/>
        <w:jc w:val="right"/>
        <w:rPr>
          <w:sz w:val="17"/>
          <w:szCs w:val="17"/>
          <w:lang w:val="en-US"/>
        </w:rPr>
      </w:pPr>
      <w:r w:rsidRPr="003B346F">
        <w:rPr>
          <w:sz w:val="17"/>
          <w:szCs w:val="17"/>
          <w:lang w:val="en-US"/>
        </w:rPr>
        <w:t>[Footnote continued on next page]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4F1B3F" w14:textId="3852AD0E" w:rsidR="00BF3784" w:rsidRPr="00911D89" w:rsidRDefault="00BF3784" w:rsidP="00D80A8C">
    <w:pPr>
      <w:pStyle w:val="Header"/>
      <w:jc w:val="right"/>
    </w:pPr>
    <w:r>
      <w:t>WO/CC/80/3</w:t>
    </w:r>
  </w:p>
  <w:p w14:paraId="2AD51861" w14:textId="79934FE6" w:rsidR="00BF3784" w:rsidRPr="00911D89" w:rsidRDefault="00BF3784" w:rsidP="00D80A8C">
    <w:pPr>
      <w:jc w:val="right"/>
      <w:rPr>
        <w:rStyle w:val="PageNumber"/>
      </w:rPr>
    </w:pPr>
    <w:r>
      <w:t xml:space="preserve">cтр. </w:t>
    </w:r>
    <w:r>
      <w:rPr>
        <w:rStyle w:val="PageNumber"/>
      </w:rPr>
      <w:fldChar w:fldCharType="begin"/>
    </w:r>
    <w:r w:rsidRPr="00911D89">
      <w:rPr>
        <w:rStyle w:val="PageNumber"/>
      </w:rPr>
      <w:instrText xml:space="preserve"> PAGE </w:instrText>
    </w:r>
    <w:r>
      <w:rPr>
        <w:rStyle w:val="PageNumber"/>
      </w:rPr>
      <w:fldChar w:fldCharType="separate"/>
    </w:r>
    <w:r>
      <w:rPr>
        <w:rStyle w:val="PageNumber"/>
      </w:rPr>
      <w:t>6</w:t>
    </w:r>
    <w:r>
      <w:rPr>
        <w:rStyle w:val="PageNumber"/>
      </w:rPr>
      <w:fldChar w:fldCharType="end"/>
    </w:r>
  </w:p>
  <w:p w14:paraId="4C150892" w14:textId="77777777" w:rsidR="00BF3784" w:rsidRPr="00911D89" w:rsidRDefault="00BF3784" w:rsidP="00D80A8C">
    <w:pPr>
      <w:jc w:val="right"/>
      <w:rPr>
        <w:rStyle w:val="PageNumber"/>
        <w:lang w:val="de-CH"/>
      </w:rPr>
    </w:pPr>
  </w:p>
  <w:p w14:paraId="5DF69FE1" w14:textId="77777777" w:rsidR="00BF3784" w:rsidRPr="00911D89" w:rsidRDefault="00BF3784" w:rsidP="00D80A8C">
    <w:pPr>
      <w:jc w:val="right"/>
      <w:rPr>
        <w:rStyle w:val="PageNumber"/>
        <w:lang w:val="de-CH"/>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37202" w14:textId="48CC93B1" w:rsidR="00BF3784" w:rsidRPr="00911D89" w:rsidRDefault="00BF3784" w:rsidP="007F2913">
    <w:pPr>
      <w:pStyle w:val="Header"/>
      <w:jc w:val="right"/>
    </w:pPr>
    <w:r>
      <w:t>WO/CC/86/3</w:t>
    </w:r>
  </w:p>
  <w:p w14:paraId="6A99657B" w14:textId="68628570" w:rsidR="00BF3784" w:rsidRPr="00911D89" w:rsidRDefault="00BF3784" w:rsidP="007F2913">
    <w:pPr>
      <w:jc w:val="right"/>
      <w:rPr>
        <w:rStyle w:val="PageNumber"/>
      </w:rPr>
    </w:pPr>
    <w:r>
      <w:t xml:space="preserve">cтр. </w:t>
    </w:r>
    <w:r>
      <w:rPr>
        <w:rStyle w:val="PageNumber"/>
      </w:rPr>
      <w:fldChar w:fldCharType="begin"/>
    </w:r>
    <w:r w:rsidRPr="00911D89">
      <w:rPr>
        <w:rStyle w:val="PageNumber"/>
      </w:rPr>
      <w:instrText xml:space="preserve"> PAGE </w:instrText>
    </w:r>
    <w:r>
      <w:rPr>
        <w:rStyle w:val="PageNumber"/>
      </w:rPr>
      <w:fldChar w:fldCharType="separate"/>
    </w:r>
    <w:r w:rsidR="00044CE1">
      <w:rPr>
        <w:rStyle w:val="PageNumber"/>
      </w:rPr>
      <w:t>5</w:t>
    </w:r>
    <w:r>
      <w:rPr>
        <w:rStyle w:val="PageNumber"/>
      </w:rPr>
      <w:fldChar w:fldCharType="end"/>
    </w:r>
  </w:p>
  <w:p w14:paraId="4F2B1184" w14:textId="5842E396" w:rsidR="00BF3784" w:rsidRPr="00911D89" w:rsidRDefault="00BF3784" w:rsidP="007F2913">
    <w:pPr>
      <w:jc w:val="right"/>
      <w:rPr>
        <w:rStyle w:val="PageNumber"/>
        <w:lang w:val="de-CH"/>
      </w:rPr>
    </w:pPr>
  </w:p>
  <w:p w14:paraId="1921C50A" w14:textId="77777777" w:rsidR="00BF3784" w:rsidRPr="00911D89" w:rsidRDefault="00BF3784" w:rsidP="007F2913">
    <w:pPr>
      <w:jc w:val="right"/>
      <w:rPr>
        <w:rStyle w:val="PageNumber"/>
        <w:lang w:val="de-CH"/>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81B3AE" w14:textId="1736E264" w:rsidR="00BF3784" w:rsidRPr="005C1D4D" w:rsidRDefault="00BF3784" w:rsidP="00D80A8C">
    <w:pPr>
      <w:jc w:val="right"/>
    </w:pPr>
    <w:r>
      <w:t>WO/CC/80/3</w:t>
    </w:r>
  </w:p>
  <w:p w14:paraId="0CD70630" w14:textId="00490F7B" w:rsidR="00BF3784" w:rsidRPr="00D829A4" w:rsidRDefault="00BF3784" w:rsidP="00D80A8C">
    <w:pPr>
      <w:pStyle w:val="Header"/>
      <w:spacing w:after="240"/>
      <w:jc w:val="right"/>
    </w:pPr>
    <w:r>
      <w:t xml:space="preserve">Приложение I, стр. </w:t>
    </w:r>
    <w:sdt>
      <w:sdtPr>
        <w:id w:val="8640972"/>
        <w:docPartObj>
          <w:docPartGallery w:val="Page Numbers (Top of Page)"/>
          <w:docPartUnique/>
        </w:docPartObj>
      </w:sdtPr>
      <w:sdtEndPr>
        <w:rPr>
          <w:noProof/>
        </w:rPr>
      </w:sdtEndPr>
      <w:sdtContent>
        <w:r>
          <w:fldChar w:fldCharType="begin"/>
        </w:r>
        <w:r w:rsidRPr="00D829A4">
          <w:instrText xml:space="preserve"> PAGE   \* MERGEFORMAT </w:instrText>
        </w:r>
        <w:r>
          <w:fldChar w:fldCharType="separate"/>
        </w:r>
        <w:r>
          <w:t>6</w:t>
        </w:r>
        <w:r>
          <w:fldChar w:fldCharType="end"/>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295B97" w14:textId="73C68BE5" w:rsidR="00BF3784" w:rsidRPr="00A07A3C" w:rsidRDefault="00BF3784" w:rsidP="008C72CD">
    <w:pPr>
      <w:jc w:val="right"/>
    </w:pPr>
    <w:r>
      <w:t>WO/CC/86/3</w:t>
    </w:r>
  </w:p>
  <w:p w14:paraId="72ABAA23" w14:textId="176693CF" w:rsidR="00BF3784" w:rsidRPr="00D829A4" w:rsidRDefault="00BF3784" w:rsidP="00F92B49">
    <w:pPr>
      <w:pStyle w:val="Header"/>
      <w:spacing w:after="240"/>
      <w:jc w:val="right"/>
    </w:pPr>
    <w:r>
      <w:t xml:space="preserve">Приложение I, стр. </w:t>
    </w:r>
    <w:sdt>
      <w:sdtPr>
        <w:id w:val="1838187707"/>
        <w:docPartObj>
          <w:docPartGallery w:val="Page Numbers (Top of Page)"/>
          <w:docPartUnique/>
        </w:docPartObj>
      </w:sdtPr>
      <w:sdtEndPr>
        <w:rPr>
          <w:noProof/>
        </w:rPr>
      </w:sdtEndPr>
      <w:sdtContent>
        <w:r w:rsidRPr="00A07A3C">
          <w:fldChar w:fldCharType="begin"/>
        </w:r>
        <w:r w:rsidRPr="00A07A3C">
          <w:instrText xml:space="preserve"> PAGE   \* MERGEFORMAT </w:instrText>
        </w:r>
        <w:r w:rsidRPr="00A07A3C">
          <w:fldChar w:fldCharType="separate"/>
        </w:r>
        <w:r w:rsidR="00044CE1" w:rsidRPr="00A07A3C">
          <w:t>7</w:t>
        </w:r>
        <w:r w:rsidRPr="00A07A3C">
          <w:fldChar w:fldCharType="end"/>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32E5D" w14:textId="38B9749F" w:rsidR="00BF3784" w:rsidRPr="00166C82" w:rsidRDefault="00BF3784" w:rsidP="0051764C">
    <w:pPr>
      <w:jc w:val="right"/>
    </w:pPr>
    <w:r>
      <w:t>WO/CC/86/3</w:t>
    </w:r>
  </w:p>
  <w:p w14:paraId="00E683C0" w14:textId="5D92227F" w:rsidR="00BF3784" w:rsidRDefault="00BF3784" w:rsidP="0051764C">
    <w:pPr>
      <w:pStyle w:val="Header"/>
      <w:tabs>
        <w:tab w:val="clear" w:pos="4536"/>
        <w:tab w:val="clear" w:pos="9072"/>
      </w:tabs>
      <w:jc w:val="right"/>
    </w:pPr>
    <w:r>
      <w:t>ПРИЛОЖЕНИЕ I</w:t>
    </w:r>
  </w:p>
  <w:p w14:paraId="4A424E8F" w14:textId="18304BCA" w:rsidR="00BF3784" w:rsidRDefault="00BF3784" w:rsidP="0051764C">
    <w:pPr>
      <w:pStyle w:val="Header"/>
      <w:tabs>
        <w:tab w:val="clear" w:pos="4536"/>
        <w:tab w:val="clear" w:pos="9072"/>
      </w:tabs>
      <w:jc w:val="right"/>
    </w:pPr>
  </w:p>
  <w:p w14:paraId="0FD849D8" w14:textId="77777777" w:rsidR="00BF3784" w:rsidRDefault="00BF3784" w:rsidP="0051764C">
    <w:pPr>
      <w:pStyle w:val="Header"/>
      <w:tabs>
        <w:tab w:val="clear" w:pos="4536"/>
        <w:tab w:val="clear" w:pos="9072"/>
      </w:tabs>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33ACDD" w14:textId="6F71A2B8" w:rsidR="00BF3784" w:rsidRPr="00D80A8C" w:rsidRDefault="00BF3784" w:rsidP="00D80A8C">
    <w:pPr>
      <w:jc w:val="right"/>
    </w:pPr>
    <w:r>
      <w:t>WO/CC/80/3</w:t>
    </w:r>
  </w:p>
  <w:p w14:paraId="527B73AC" w14:textId="0DF2D21A" w:rsidR="00BF3784" w:rsidRPr="00482B9D" w:rsidRDefault="00BF3784" w:rsidP="00D80A8C">
    <w:pPr>
      <w:pStyle w:val="Header"/>
      <w:spacing w:after="240"/>
      <w:jc w:val="right"/>
    </w:pPr>
    <w:r>
      <w:t xml:space="preserve">Приложение </w:t>
    </w:r>
    <w:r>
      <w:rPr>
        <w:highlight w:val="red"/>
      </w:rPr>
      <w:t>II</w:t>
    </w:r>
    <w:r>
      <w:t xml:space="preserve">, стр. </w:t>
    </w:r>
    <w:sdt>
      <w:sdtPr>
        <w:id w:val="1949050611"/>
        <w:docPartObj>
          <w:docPartGallery w:val="Page Numbers (Top of Page)"/>
          <w:docPartUnique/>
        </w:docPartObj>
      </w:sdtPr>
      <w:sdtEndPr>
        <w:rPr>
          <w:noProof/>
        </w:rPr>
      </w:sdtEndPr>
      <w:sdtContent>
        <w:r w:rsidRPr="00645B28">
          <w:fldChar w:fldCharType="begin"/>
        </w:r>
        <w:r w:rsidRPr="00482B9D">
          <w:instrText xml:space="preserve"> PAGE   \* MERGEFORMAT </w:instrText>
        </w:r>
        <w:r w:rsidRPr="00645B28">
          <w:fldChar w:fldCharType="separate"/>
        </w:r>
        <w:r>
          <w:t>6</w:t>
        </w:r>
        <w:r w:rsidRPr="00645B28">
          <w:fldChar w:fldCharType="end"/>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FF3587" w14:textId="598570A7" w:rsidR="00BF3784" w:rsidRPr="00A07A3C" w:rsidRDefault="00BF3784" w:rsidP="008C72CD">
    <w:pPr>
      <w:jc w:val="right"/>
    </w:pPr>
    <w:r>
      <w:t>WO/CC/86/3</w:t>
    </w:r>
  </w:p>
  <w:p w14:paraId="10B548D9" w14:textId="5DFF7B97" w:rsidR="00BF3784" w:rsidRPr="00482B9D" w:rsidRDefault="00BF3784" w:rsidP="00F92B49">
    <w:pPr>
      <w:pStyle w:val="Header"/>
      <w:spacing w:after="240"/>
      <w:jc w:val="right"/>
    </w:pPr>
    <w:r>
      <w:t xml:space="preserve">Приложение II, стр. </w:t>
    </w:r>
    <w:sdt>
      <w:sdtPr>
        <w:id w:val="-798293435"/>
        <w:docPartObj>
          <w:docPartGallery w:val="Page Numbers (Top of Page)"/>
          <w:docPartUnique/>
        </w:docPartObj>
      </w:sdtPr>
      <w:sdtEndPr>
        <w:rPr>
          <w:noProof/>
        </w:rPr>
      </w:sdtEndPr>
      <w:sdtContent>
        <w:r w:rsidRPr="00A07A3C">
          <w:fldChar w:fldCharType="begin"/>
        </w:r>
        <w:r w:rsidRPr="00A07A3C">
          <w:instrText xml:space="preserve"> PAGE   \* MERGEFORMAT </w:instrText>
        </w:r>
        <w:r w:rsidRPr="00A07A3C">
          <w:fldChar w:fldCharType="separate"/>
        </w:r>
        <w:r w:rsidR="00044CE1" w:rsidRPr="00A07A3C">
          <w:t>6</w:t>
        </w:r>
        <w:r w:rsidRPr="00A07A3C">
          <w:fldChar w:fldCharType="end"/>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9AD351" w14:textId="2F5F0329" w:rsidR="00BF3784" w:rsidRPr="00A07A3C" w:rsidRDefault="00BF3784" w:rsidP="008C72CD">
    <w:pPr>
      <w:ind w:right="113"/>
      <w:jc w:val="right"/>
    </w:pPr>
    <w:r>
      <w:t>WO/CC/86/3</w:t>
    </w:r>
  </w:p>
  <w:p w14:paraId="0EA9A52B" w14:textId="60C9BA5D" w:rsidR="00BF3784" w:rsidRPr="00BA3DD2" w:rsidRDefault="00BF3784" w:rsidP="00147F80">
    <w:pPr>
      <w:pStyle w:val="Header"/>
      <w:spacing w:after="240"/>
      <w:ind w:right="113"/>
      <w:jc w:val="right"/>
    </w:pPr>
    <w:r>
      <w:t>ПРИЛОЖЕНИЕ II</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6A886EFA"/>
    <w:lvl w:ilvl="0">
      <w:start w:val="1"/>
      <w:numFmt w:val="decimal"/>
      <w:pStyle w:val="ListNumber3"/>
      <w:lvlText w:val="%1."/>
      <w:lvlJc w:val="left"/>
      <w:pPr>
        <w:tabs>
          <w:tab w:val="num" w:pos="926"/>
        </w:tabs>
        <w:ind w:left="926" w:hanging="360"/>
      </w:pPr>
    </w:lvl>
  </w:abstractNum>
  <w:abstractNum w:abstractNumId="1" w15:restartNumberingAfterBreak="0">
    <w:nsid w:val="006437BB"/>
    <w:multiLevelType w:val="hybridMultilevel"/>
    <w:tmpl w:val="9BEE7FCC"/>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 w15:restartNumberingAfterBreak="0">
    <w:nsid w:val="00655FF7"/>
    <w:multiLevelType w:val="hybridMultilevel"/>
    <w:tmpl w:val="8C2E4FBE"/>
    <w:lvl w:ilvl="0" w:tplc="DB2CA7D2">
      <w:start w:val="1"/>
      <w:numFmt w:val="upperRoman"/>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3D060F1"/>
    <w:multiLevelType w:val="hybridMultilevel"/>
    <w:tmpl w:val="4814B0FA"/>
    <w:lvl w:ilvl="0" w:tplc="8906113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545495F"/>
    <w:multiLevelType w:val="hybridMultilevel"/>
    <w:tmpl w:val="7258329E"/>
    <w:lvl w:ilvl="0" w:tplc="216231F0">
      <w:start w:val="1"/>
      <w:numFmt w:val="decimal"/>
      <w:lvlText w:val="(%1)"/>
      <w:lvlJc w:val="left"/>
      <w:pPr>
        <w:ind w:left="2160" w:hanging="360"/>
      </w:pPr>
      <w:rPr>
        <w:rFonts w:ascii="Arial" w:hAnsi="Arial" w:cs="Arial" w:hint="default"/>
        <w:caps w:val="0"/>
        <w:strike w:val="0"/>
        <w:dstrike w:val="0"/>
        <w:vanish w:val="0"/>
        <w:color w:val="000000"/>
        <w:sz w:val="20"/>
        <w:szCs w:val="20"/>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5"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6" w15:restartNumberingAfterBreak="0">
    <w:nsid w:val="08FA13A0"/>
    <w:multiLevelType w:val="hybridMultilevel"/>
    <w:tmpl w:val="338E4198"/>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7" w15:restartNumberingAfterBreak="0">
    <w:nsid w:val="092864C0"/>
    <w:multiLevelType w:val="hybridMultilevel"/>
    <w:tmpl w:val="5D98E8C8"/>
    <w:lvl w:ilvl="0" w:tplc="248460E2">
      <w:start w:val="5"/>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F846879"/>
    <w:multiLevelType w:val="hybridMultilevel"/>
    <w:tmpl w:val="C45696E2"/>
    <w:lvl w:ilvl="0" w:tplc="78723DF8">
      <w:start w:val="7"/>
      <w:numFmt w:val="bullet"/>
      <w:lvlText w:val="-"/>
      <w:lvlJc w:val="left"/>
      <w:pPr>
        <w:ind w:left="720" w:hanging="360"/>
      </w:pPr>
      <w:rPr>
        <w:rFonts w:ascii="Arial" w:eastAsia="SimSu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FA608EC"/>
    <w:multiLevelType w:val="hybridMultilevel"/>
    <w:tmpl w:val="D938FC56"/>
    <w:lvl w:ilvl="0" w:tplc="A8C037A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04A20DF"/>
    <w:multiLevelType w:val="hybridMultilevel"/>
    <w:tmpl w:val="A636E446"/>
    <w:lvl w:ilvl="0" w:tplc="04DE0370">
      <w:start w:val="1"/>
      <w:numFmt w:val="lowerLetter"/>
      <w:lvlText w:val="(%1)"/>
      <w:lvlJc w:val="left"/>
      <w:pPr>
        <w:ind w:left="720" w:hanging="360"/>
      </w:pPr>
      <w:rPr>
        <w:rFonts w:ascii="Arial" w:hAnsi="Arial" w:cs="Arial" w:hint="default"/>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3794DB1"/>
    <w:multiLevelType w:val="hybridMultilevel"/>
    <w:tmpl w:val="912E22D6"/>
    <w:lvl w:ilvl="0" w:tplc="69FEA0D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3B70A1A"/>
    <w:multiLevelType w:val="hybridMultilevel"/>
    <w:tmpl w:val="5FE66E9C"/>
    <w:lvl w:ilvl="0" w:tplc="81703B6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E868BA"/>
    <w:multiLevelType w:val="hybridMultilevel"/>
    <w:tmpl w:val="CB840B2A"/>
    <w:lvl w:ilvl="0" w:tplc="A73E7C76">
      <w:start w:val="1"/>
      <w:numFmt w:val="lowerLetter"/>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4" w15:restartNumberingAfterBreak="0">
    <w:nsid w:val="199C1977"/>
    <w:multiLevelType w:val="hybridMultilevel"/>
    <w:tmpl w:val="5B22A254"/>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5" w15:restartNumberingAfterBreak="0">
    <w:nsid w:val="19A92E27"/>
    <w:multiLevelType w:val="hybridMultilevel"/>
    <w:tmpl w:val="89FE3FA4"/>
    <w:lvl w:ilvl="0" w:tplc="82F6C132">
      <w:start w:val="2"/>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1DDF1924"/>
    <w:multiLevelType w:val="hybridMultilevel"/>
    <w:tmpl w:val="B61A8590"/>
    <w:lvl w:ilvl="0" w:tplc="64CED248">
      <w:start w:val="1"/>
      <w:numFmt w:val="lowerLetter"/>
      <w:lvlText w:val="(%1)"/>
      <w:lvlJc w:val="left"/>
      <w:pPr>
        <w:ind w:left="720" w:hanging="360"/>
      </w:pPr>
      <w:rPr>
        <w:rFonts w:ascii="Arial" w:hAnsi="Arial" w:hint="default"/>
        <w:b w:val="0"/>
        <w:i w:val="0"/>
        <w:sz w:val="20"/>
        <w:vertAlign w:val="baseline"/>
      </w:rPr>
    </w:lvl>
    <w:lvl w:ilvl="1" w:tplc="167ABA02">
      <w:start w:val="1"/>
      <w:numFmt w:val="decimal"/>
      <w:lvlText w:val="(%2)"/>
      <w:lvlJc w:val="left"/>
      <w:pPr>
        <w:ind w:left="1455" w:hanging="375"/>
      </w:pPr>
      <w:rPr>
        <w:rFonts w:hint="default"/>
      </w:r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7"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8" w15:restartNumberingAfterBreak="0">
    <w:nsid w:val="20E93AF8"/>
    <w:multiLevelType w:val="multilevel"/>
    <w:tmpl w:val="375081A0"/>
    <w:lvl w:ilvl="0">
      <w:start w:val="2"/>
      <w:numFmt w:val="lowerLetter"/>
      <w:pStyle w:val="RuleLIST"/>
      <w:lvlText w:val="(%1)"/>
      <w:lvlJc w:val="left"/>
      <w:pPr>
        <w:tabs>
          <w:tab w:val="num" w:pos="1135"/>
        </w:tabs>
        <w:ind w:left="568" w:firstLine="0"/>
      </w:pPr>
      <w:rPr>
        <w:rFonts w:hint="default"/>
        <w:b w:val="0"/>
        <w:i w:val="0"/>
        <w:vertAlign w:val="baseline"/>
      </w:rPr>
    </w:lvl>
    <w:lvl w:ilvl="1">
      <w:start w:val="1"/>
      <w:numFmt w:val="decimal"/>
      <w:lvlText w:val="(%2)"/>
      <w:lvlJc w:val="left"/>
      <w:pPr>
        <w:tabs>
          <w:tab w:val="num" w:pos="1701"/>
        </w:tabs>
        <w:ind w:left="1134" w:firstLine="0"/>
      </w:pPr>
      <w:rPr>
        <w:rFonts w:hint="default"/>
        <w:b w:val="0"/>
        <w:i w:val="0"/>
        <w:sz w:val="20"/>
        <w:szCs w:val="20"/>
        <w:vertAlign w:val="baseline"/>
      </w:rPr>
    </w:lvl>
    <w:lvl w:ilvl="2">
      <w:start w:val="1"/>
      <w:numFmt w:val="lowerRoman"/>
      <w:lvlText w:val="(%3)"/>
      <w:lvlJc w:val="left"/>
      <w:pPr>
        <w:tabs>
          <w:tab w:val="num" w:pos="2268"/>
        </w:tabs>
        <w:ind w:left="1701" w:firstLine="0"/>
      </w:pPr>
      <w:rPr>
        <w:rFonts w:hint="default"/>
      </w:rPr>
    </w:lvl>
    <w:lvl w:ilvl="3">
      <w:start w:val="1"/>
      <w:numFmt w:val="decimal"/>
      <w:lvlText w:val="%1.%2.%3.%4."/>
      <w:lvlJc w:val="left"/>
      <w:pPr>
        <w:tabs>
          <w:tab w:val="num" w:pos="13576"/>
        </w:tabs>
        <w:ind w:left="13504" w:hanging="648"/>
      </w:pPr>
      <w:rPr>
        <w:rFonts w:hint="default"/>
      </w:rPr>
    </w:lvl>
    <w:lvl w:ilvl="4">
      <w:start w:val="1"/>
      <w:numFmt w:val="decimal"/>
      <w:lvlText w:val="%1.%2.%3.%4.%5."/>
      <w:lvlJc w:val="left"/>
      <w:pPr>
        <w:tabs>
          <w:tab w:val="num" w:pos="14296"/>
        </w:tabs>
        <w:ind w:left="14008" w:hanging="792"/>
      </w:pPr>
      <w:rPr>
        <w:rFonts w:hint="default"/>
      </w:rPr>
    </w:lvl>
    <w:lvl w:ilvl="5">
      <w:start w:val="1"/>
      <w:numFmt w:val="decimal"/>
      <w:lvlText w:val="%1.%2.%3.%4.%5.%6."/>
      <w:lvlJc w:val="left"/>
      <w:pPr>
        <w:tabs>
          <w:tab w:val="num" w:pos="14656"/>
        </w:tabs>
        <w:ind w:left="14512" w:hanging="936"/>
      </w:pPr>
      <w:rPr>
        <w:rFonts w:hint="default"/>
      </w:rPr>
    </w:lvl>
    <w:lvl w:ilvl="6">
      <w:start w:val="1"/>
      <w:numFmt w:val="decimal"/>
      <w:lvlText w:val="%1.%2.%3.%4.%5.%6.%7."/>
      <w:lvlJc w:val="left"/>
      <w:pPr>
        <w:tabs>
          <w:tab w:val="num" w:pos="15376"/>
        </w:tabs>
        <w:ind w:left="15016" w:hanging="1080"/>
      </w:pPr>
      <w:rPr>
        <w:rFonts w:hint="default"/>
      </w:rPr>
    </w:lvl>
    <w:lvl w:ilvl="7">
      <w:start w:val="1"/>
      <w:numFmt w:val="decimal"/>
      <w:lvlText w:val="%1.%2.%3.%4.%5.%6.%7.%8."/>
      <w:lvlJc w:val="left"/>
      <w:pPr>
        <w:tabs>
          <w:tab w:val="num" w:pos="15736"/>
        </w:tabs>
        <w:ind w:left="15520" w:hanging="1224"/>
      </w:pPr>
      <w:rPr>
        <w:rFonts w:hint="default"/>
      </w:rPr>
    </w:lvl>
    <w:lvl w:ilvl="8">
      <w:start w:val="1"/>
      <w:numFmt w:val="decimal"/>
      <w:lvlText w:val="%1.%2.%3.%4.%5.%6.%7.%8.%9."/>
      <w:lvlJc w:val="left"/>
      <w:pPr>
        <w:tabs>
          <w:tab w:val="num" w:pos="16456"/>
        </w:tabs>
        <w:ind w:left="16096" w:hanging="1440"/>
      </w:pPr>
      <w:rPr>
        <w:rFonts w:hint="default"/>
      </w:rPr>
    </w:lvl>
  </w:abstractNum>
  <w:abstractNum w:abstractNumId="19" w15:restartNumberingAfterBreak="0">
    <w:nsid w:val="26774D65"/>
    <w:multiLevelType w:val="hybridMultilevel"/>
    <w:tmpl w:val="A902364E"/>
    <w:lvl w:ilvl="0" w:tplc="867232E2">
      <w:start w:val="1"/>
      <w:numFmt w:val="upp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DF269E0"/>
    <w:multiLevelType w:val="hybridMultilevel"/>
    <w:tmpl w:val="2B86FCAA"/>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1" w15:restartNumberingAfterBreak="0">
    <w:nsid w:val="2EA65DED"/>
    <w:multiLevelType w:val="hybridMultilevel"/>
    <w:tmpl w:val="365A874C"/>
    <w:lvl w:ilvl="0" w:tplc="CD7CA5F0">
      <w:start w:val="5"/>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35D3EEA"/>
    <w:multiLevelType w:val="hybridMultilevel"/>
    <w:tmpl w:val="B70E3486"/>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3" w15:restartNumberingAfterBreak="0">
    <w:nsid w:val="344B54AF"/>
    <w:multiLevelType w:val="hybridMultilevel"/>
    <w:tmpl w:val="5F049BF4"/>
    <w:lvl w:ilvl="0" w:tplc="5A10A978">
      <w:start w:val="1"/>
      <w:numFmt w:val="decimal"/>
      <w:lvlText w:val="%1."/>
      <w:lvlJc w:val="left"/>
      <w:pPr>
        <w:ind w:left="1222" w:hanging="360"/>
      </w:pPr>
      <w:rPr>
        <w:rFonts w:hint="default"/>
        <w:b w:val="0"/>
        <w:i w:val="0"/>
      </w:r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5E90577A">
      <w:start w:val="1"/>
      <w:numFmt w:val="lowerLetter"/>
      <w:lvlText w:val="(%9)"/>
      <w:lvlJc w:val="left"/>
      <w:pPr>
        <w:ind w:left="7620" w:hanging="600"/>
      </w:pPr>
      <w:rPr>
        <w:rFonts w:hint="default"/>
      </w:rPr>
    </w:lvl>
  </w:abstractNum>
  <w:abstractNum w:abstractNumId="24" w15:restartNumberingAfterBreak="0">
    <w:nsid w:val="35E67484"/>
    <w:multiLevelType w:val="hybridMultilevel"/>
    <w:tmpl w:val="7FCE917C"/>
    <w:lvl w:ilvl="0" w:tplc="A73E7C76">
      <w:start w:val="1"/>
      <w:numFmt w:val="lowerLetter"/>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5" w15:restartNumberingAfterBreak="0">
    <w:nsid w:val="38CB1475"/>
    <w:multiLevelType w:val="hybridMultilevel"/>
    <w:tmpl w:val="E24AF1BA"/>
    <w:lvl w:ilvl="0" w:tplc="A73E7C76">
      <w:start w:val="1"/>
      <w:numFmt w:val="lowerLetter"/>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6" w15:restartNumberingAfterBreak="0">
    <w:nsid w:val="3F013E5F"/>
    <w:multiLevelType w:val="hybridMultilevel"/>
    <w:tmpl w:val="0EDEDCB4"/>
    <w:lvl w:ilvl="0" w:tplc="2EA27866">
      <w:start w:val="1"/>
      <w:numFmt w:val="lowerRoman"/>
      <w:lvlText w:val="(%1)"/>
      <w:lvlJc w:val="left"/>
      <w:pPr>
        <w:ind w:left="1222" w:hanging="360"/>
      </w:pPr>
      <w:rPr>
        <w:rFonts w:hint="default"/>
        <w:b w:val="0"/>
      </w:r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7" w15:restartNumberingAfterBreak="0">
    <w:nsid w:val="44A52F84"/>
    <w:multiLevelType w:val="hybridMultilevel"/>
    <w:tmpl w:val="2D32473A"/>
    <w:lvl w:ilvl="0" w:tplc="7BA4AE76">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476C2DAF"/>
    <w:multiLevelType w:val="hybridMultilevel"/>
    <w:tmpl w:val="BE4CF1A2"/>
    <w:lvl w:ilvl="0" w:tplc="E6785178">
      <w:start w:val="1"/>
      <w:numFmt w:val="lowerRoman"/>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9" w15:restartNumberingAfterBreak="0">
    <w:nsid w:val="4B5D6581"/>
    <w:multiLevelType w:val="multilevel"/>
    <w:tmpl w:val="DA6044A4"/>
    <w:lvl w:ilvl="0">
      <w:start w:val="2"/>
      <w:numFmt w:val="lowerLetter"/>
      <w:pStyle w:val="RegLIST"/>
      <w:lvlText w:val="(%1)"/>
      <w:lvlJc w:val="left"/>
      <w:pPr>
        <w:tabs>
          <w:tab w:val="num" w:pos="567"/>
        </w:tabs>
        <w:ind w:left="0" w:firstLine="0"/>
      </w:pPr>
      <w:rPr>
        <w:rFonts w:hint="default"/>
        <w:b w:val="0"/>
        <w:i w:val="0"/>
        <w:vertAlign w:val="baseline"/>
      </w:rPr>
    </w:lvl>
    <w:lvl w:ilvl="1">
      <w:start w:val="1"/>
      <w:numFmt w:val="decimal"/>
      <w:lvlText w:val="(%2)"/>
      <w:lvlJc w:val="left"/>
      <w:pPr>
        <w:tabs>
          <w:tab w:val="num" w:pos="1134"/>
        </w:tabs>
        <w:ind w:left="567" w:firstLine="0"/>
      </w:pPr>
      <w:rPr>
        <w:rFonts w:hint="default"/>
        <w:b w:val="0"/>
        <w:sz w:val="20"/>
        <w:szCs w:val="20"/>
      </w:rPr>
    </w:lvl>
    <w:lvl w:ilvl="2">
      <w:start w:val="1"/>
      <w:numFmt w:val="lowerRoman"/>
      <w:lvlText w:val="(%3)"/>
      <w:lvlJc w:val="left"/>
      <w:pPr>
        <w:tabs>
          <w:tab w:val="num" w:pos="1701"/>
        </w:tabs>
        <w:ind w:left="1134" w:firstLine="0"/>
      </w:pPr>
      <w:rPr>
        <w:rFonts w:hint="default"/>
        <w:b w:val="0"/>
      </w:rPr>
    </w:lvl>
    <w:lvl w:ilvl="3">
      <w:start w:val="1"/>
      <w:numFmt w:val="none"/>
      <w:lvlText w:val=""/>
      <w:lvlJc w:val="left"/>
      <w:pPr>
        <w:tabs>
          <w:tab w:val="num" w:pos="1287"/>
        </w:tabs>
        <w:ind w:left="720" w:firstLine="0"/>
      </w:pPr>
      <w:rPr>
        <w:rFonts w:hint="default"/>
      </w:rPr>
    </w:lvl>
    <w:lvl w:ilvl="4">
      <w:start w:val="1"/>
      <w:numFmt w:val="decimal"/>
      <w:lvlText w:val="%1.%2.%3.%4.%5."/>
      <w:lvlJc w:val="left"/>
      <w:pPr>
        <w:tabs>
          <w:tab w:val="num" w:pos="15147"/>
        </w:tabs>
        <w:ind w:left="14859" w:hanging="792"/>
      </w:pPr>
      <w:rPr>
        <w:rFonts w:hint="default"/>
      </w:rPr>
    </w:lvl>
    <w:lvl w:ilvl="5">
      <w:start w:val="1"/>
      <w:numFmt w:val="decimal"/>
      <w:lvlText w:val="%1.%2.%3.%4.%5.%6."/>
      <w:lvlJc w:val="left"/>
      <w:pPr>
        <w:tabs>
          <w:tab w:val="num" w:pos="15507"/>
        </w:tabs>
        <w:ind w:left="15363" w:hanging="936"/>
      </w:pPr>
      <w:rPr>
        <w:rFonts w:hint="default"/>
      </w:rPr>
    </w:lvl>
    <w:lvl w:ilvl="6">
      <w:start w:val="1"/>
      <w:numFmt w:val="decimal"/>
      <w:lvlText w:val="%1.%2.%3.%4.%5.%6.%7."/>
      <w:lvlJc w:val="left"/>
      <w:pPr>
        <w:tabs>
          <w:tab w:val="num" w:pos="16227"/>
        </w:tabs>
        <w:ind w:left="15867" w:hanging="1080"/>
      </w:pPr>
      <w:rPr>
        <w:rFonts w:hint="default"/>
      </w:rPr>
    </w:lvl>
    <w:lvl w:ilvl="7">
      <w:start w:val="1"/>
      <w:numFmt w:val="decimal"/>
      <w:lvlText w:val="%1.%2.%3.%4.%5.%6.%7.%8."/>
      <w:lvlJc w:val="left"/>
      <w:pPr>
        <w:tabs>
          <w:tab w:val="num" w:pos="16587"/>
        </w:tabs>
        <w:ind w:left="16371" w:hanging="1224"/>
      </w:pPr>
      <w:rPr>
        <w:rFonts w:hint="default"/>
      </w:rPr>
    </w:lvl>
    <w:lvl w:ilvl="8">
      <w:start w:val="1"/>
      <w:numFmt w:val="decimal"/>
      <w:lvlText w:val="%1.%2.%3.%4.%5.%6.%7.%8.%9."/>
      <w:lvlJc w:val="left"/>
      <w:pPr>
        <w:tabs>
          <w:tab w:val="num" w:pos="17307"/>
        </w:tabs>
        <w:ind w:left="16947" w:hanging="1440"/>
      </w:pPr>
      <w:rPr>
        <w:rFonts w:hint="default"/>
      </w:rPr>
    </w:lvl>
  </w:abstractNum>
  <w:abstractNum w:abstractNumId="30"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1" w15:restartNumberingAfterBreak="0">
    <w:nsid w:val="4E7E05C7"/>
    <w:multiLevelType w:val="multilevel"/>
    <w:tmpl w:val="AA84FB0C"/>
    <w:lvl w:ilvl="0">
      <w:start w:val="1"/>
      <w:numFmt w:val="lowerLetter"/>
      <w:lvlText w:val="(%1)"/>
      <w:lvlJc w:val="left"/>
      <w:pPr>
        <w:tabs>
          <w:tab w:val="num" w:pos="567"/>
        </w:tabs>
        <w:ind w:left="0" w:firstLine="0"/>
      </w:pPr>
      <w:rPr>
        <w:rFonts w:ascii="Arial" w:hAnsi="Arial" w:hint="default"/>
        <w:b w:val="0"/>
        <w:i w:val="0"/>
        <w:sz w:val="18"/>
        <w:szCs w:val="18"/>
        <w:vertAlign w:val="baseline"/>
      </w:rPr>
    </w:lvl>
    <w:lvl w:ilvl="1">
      <w:start w:val="1"/>
      <w:numFmt w:val="decimal"/>
      <w:lvlText w:val="(%2)"/>
      <w:lvlJc w:val="left"/>
      <w:pPr>
        <w:tabs>
          <w:tab w:val="num" w:pos="1134"/>
        </w:tabs>
        <w:ind w:left="567" w:firstLine="0"/>
      </w:pPr>
      <w:rPr>
        <w:rFonts w:hint="default"/>
        <w:b w:val="0"/>
        <w:sz w:val="20"/>
        <w:szCs w:val="20"/>
      </w:rPr>
    </w:lvl>
    <w:lvl w:ilvl="2">
      <w:start w:val="1"/>
      <w:numFmt w:val="lowerRoman"/>
      <w:lvlText w:val="(%3)"/>
      <w:lvlJc w:val="left"/>
      <w:pPr>
        <w:tabs>
          <w:tab w:val="num" w:pos="1701"/>
        </w:tabs>
        <w:ind w:left="1134" w:firstLine="0"/>
      </w:pPr>
      <w:rPr>
        <w:rFonts w:hint="default"/>
        <w:b w:val="0"/>
      </w:rPr>
    </w:lvl>
    <w:lvl w:ilvl="3">
      <w:start w:val="1"/>
      <w:numFmt w:val="none"/>
      <w:lvlText w:val=""/>
      <w:lvlJc w:val="left"/>
      <w:pPr>
        <w:tabs>
          <w:tab w:val="num" w:pos="1287"/>
        </w:tabs>
        <w:ind w:left="720" w:firstLine="0"/>
      </w:pPr>
      <w:rPr>
        <w:rFonts w:hint="default"/>
      </w:rPr>
    </w:lvl>
    <w:lvl w:ilvl="4">
      <w:start w:val="1"/>
      <w:numFmt w:val="decimal"/>
      <w:lvlText w:val="%1.%2.%3.%4.%5."/>
      <w:lvlJc w:val="left"/>
      <w:pPr>
        <w:tabs>
          <w:tab w:val="num" w:pos="15147"/>
        </w:tabs>
        <w:ind w:left="14859" w:hanging="792"/>
      </w:pPr>
      <w:rPr>
        <w:rFonts w:hint="default"/>
      </w:rPr>
    </w:lvl>
    <w:lvl w:ilvl="5">
      <w:start w:val="1"/>
      <w:numFmt w:val="decimal"/>
      <w:lvlText w:val="%1.%2.%3.%4.%5.%6."/>
      <w:lvlJc w:val="left"/>
      <w:pPr>
        <w:tabs>
          <w:tab w:val="num" w:pos="15507"/>
        </w:tabs>
        <w:ind w:left="15363" w:hanging="936"/>
      </w:pPr>
      <w:rPr>
        <w:rFonts w:hint="default"/>
      </w:rPr>
    </w:lvl>
    <w:lvl w:ilvl="6">
      <w:start w:val="1"/>
      <w:numFmt w:val="decimal"/>
      <w:lvlText w:val="%1.%2.%3.%4.%5.%6.%7."/>
      <w:lvlJc w:val="left"/>
      <w:pPr>
        <w:tabs>
          <w:tab w:val="num" w:pos="16227"/>
        </w:tabs>
        <w:ind w:left="15867" w:hanging="1080"/>
      </w:pPr>
      <w:rPr>
        <w:rFonts w:hint="default"/>
      </w:rPr>
    </w:lvl>
    <w:lvl w:ilvl="7">
      <w:start w:val="1"/>
      <w:numFmt w:val="decimal"/>
      <w:lvlText w:val="%1.%2.%3.%4.%5.%6.%7.%8."/>
      <w:lvlJc w:val="left"/>
      <w:pPr>
        <w:tabs>
          <w:tab w:val="num" w:pos="16587"/>
        </w:tabs>
        <w:ind w:left="16371" w:hanging="1224"/>
      </w:pPr>
      <w:rPr>
        <w:rFonts w:hint="default"/>
      </w:rPr>
    </w:lvl>
    <w:lvl w:ilvl="8">
      <w:start w:val="1"/>
      <w:numFmt w:val="decimal"/>
      <w:lvlText w:val="%1.%2.%3.%4.%5.%6.%7.%8.%9."/>
      <w:lvlJc w:val="left"/>
      <w:pPr>
        <w:tabs>
          <w:tab w:val="num" w:pos="17307"/>
        </w:tabs>
        <w:ind w:left="16947" w:hanging="1440"/>
      </w:pPr>
      <w:rPr>
        <w:rFonts w:hint="default"/>
      </w:rPr>
    </w:lvl>
  </w:abstractNum>
  <w:abstractNum w:abstractNumId="32" w15:restartNumberingAfterBreak="0">
    <w:nsid w:val="542B3EDA"/>
    <w:multiLevelType w:val="hybridMultilevel"/>
    <w:tmpl w:val="FDF40BB8"/>
    <w:lvl w:ilvl="0" w:tplc="2DF0DDB4">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96671FF"/>
    <w:multiLevelType w:val="hybridMultilevel"/>
    <w:tmpl w:val="30326816"/>
    <w:lvl w:ilvl="0" w:tplc="0B60A210">
      <w:start w:val="1"/>
      <w:numFmt w:val="lowerRoman"/>
      <w:lvlText w:val="(%1)"/>
      <w:lvlJc w:val="left"/>
      <w:pPr>
        <w:ind w:left="2421" w:hanging="360"/>
      </w:pPr>
      <w:rPr>
        <w:rFonts w:hint="default"/>
      </w:rPr>
    </w:lvl>
    <w:lvl w:ilvl="1" w:tplc="0C0A0019" w:tentative="1">
      <w:start w:val="1"/>
      <w:numFmt w:val="lowerLetter"/>
      <w:lvlText w:val="%2."/>
      <w:lvlJc w:val="left"/>
      <w:pPr>
        <w:ind w:left="3141" w:hanging="360"/>
      </w:pPr>
    </w:lvl>
    <w:lvl w:ilvl="2" w:tplc="0C0A001B" w:tentative="1">
      <w:start w:val="1"/>
      <w:numFmt w:val="lowerRoman"/>
      <w:lvlText w:val="%3."/>
      <w:lvlJc w:val="right"/>
      <w:pPr>
        <w:ind w:left="3861" w:hanging="180"/>
      </w:pPr>
    </w:lvl>
    <w:lvl w:ilvl="3" w:tplc="0C0A000F" w:tentative="1">
      <w:start w:val="1"/>
      <w:numFmt w:val="decimal"/>
      <w:lvlText w:val="%4."/>
      <w:lvlJc w:val="left"/>
      <w:pPr>
        <w:ind w:left="4581" w:hanging="360"/>
      </w:pPr>
    </w:lvl>
    <w:lvl w:ilvl="4" w:tplc="0C0A0019" w:tentative="1">
      <w:start w:val="1"/>
      <w:numFmt w:val="lowerLetter"/>
      <w:lvlText w:val="%5."/>
      <w:lvlJc w:val="left"/>
      <w:pPr>
        <w:ind w:left="5301" w:hanging="360"/>
      </w:pPr>
    </w:lvl>
    <w:lvl w:ilvl="5" w:tplc="0C0A001B" w:tentative="1">
      <w:start w:val="1"/>
      <w:numFmt w:val="lowerRoman"/>
      <w:lvlText w:val="%6."/>
      <w:lvlJc w:val="right"/>
      <w:pPr>
        <w:ind w:left="6021" w:hanging="180"/>
      </w:pPr>
    </w:lvl>
    <w:lvl w:ilvl="6" w:tplc="0C0A000F" w:tentative="1">
      <w:start w:val="1"/>
      <w:numFmt w:val="decimal"/>
      <w:lvlText w:val="%7."/>
      <w:lvlJc w:val="left"/>
      <w:pPr>
        <w:ind w:left="6741" w:hanging="360"/>
      </w:pPr>
    </w:lvl>
    <w:lvl w:ilvl="7" w:tplc="0C0A0019" w:tentative="1">
      <w:start w:val="1"/>
      <w:numFmt w:val="lowerLetter"/>
      <w:lvlText w:val="%8."/>
      <w:lvlJc w:val="left"/>
      <w:pPr>
        <w:ind w:left="7461" w:hanging="360"/>
      </w:pPr>
    </w:lvl>
    <w:lvl w:ilvl="8" w:tplc="0C0A001B" w:tentative="1">
      <w:start w:val="1"/>
      <w:numFmt w:val="lowerRoman"/>
      <w:lvlText w:val="%9."/>
      <w:lvlJc w:val="right"/>
      <w:pPr>
        <w:ind w:left="8181" w:hanging="180"/>
      </w:pPr>
    </w:lvl>
  </w:abstractNum>
  <w:abstractNum w:abstractNumId="34" w15:restartNumberingAfterBreak="0">
    <w:nsid w:val="59A60F79"/>
    <w:multiLevelType w:val="hybridMultilevel"/>
    <w:tmpl w:val="827C5802"/>
    <w:lvl w:ilvl="0" w:tplc="ABEA9EE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C42138A"/>
    <w:multiLevelType w:val="hybridMultilevel"/>
    <w:tmpl w:val="F64A335E"/>
    <w:lvl w:ilvl="0" w:tplc="984E4EA2">
      <w:start w:val="1"/>
      <w:numFmt w:val="decimal"/>
      <w:lvlText w:val="(%1)"/>
      <w:lvlJc w:val="left"/>
      <w:pPr>
        <w:ind w:left="751" w:hanging="360"/>
      </w:pPr>
      <w:rPr>
        <w:rFonts w:hint="default"/>
      </w:rPr>
    </w:lvl>
    <w:lvl w:ilvl="1" w:tplc="04090019" w:tentative="1">
      <w:start w:val="1"/>
      <w:numFmt w:val="lowerLetter"/>
      <w:lvlText w:val="%2."/>
      <w:lvlJc w:val="left"/>
      <w:pPr>
        <w:ind w:left="1471" w:hanging="360"/>
      </w:pPr>
    </w:lvl>
    <w:lvl w:ilvl="2" w:tplc="0409001B" w:tentative="1">
      <w:start w:val="1"/>
      <w:numFmt w:val="lowerRoman"/>
      <w:lvlText w:val="%3."/>
      <w:lvlJc w:val="right"/>
      <w:pPr>
        <w:ind w:left="2191" w:hanging="180"/>
      </w:pPr>
    </w:lvl>
    <w:lvl w:ilvl="3" w:tplc="0409000F" w:tentative="1">
      <w:start w:val="1"/>
      <w:numFmt w:val="decimal"/>
      <w:lvlText w:val="%4."/>
      <w:lvlJc w:val="left"/>
      <w:pPr>
        <w:ind w:left="2911" w:hanging="360"/>
      </w:pPr>
    </w:lvl>
    <w:lvl w:ilvl="4" w:tplc="04090019" w:tentative="1">
      <w:start w:val="1"/>
      <w:numFmt w:val="lowerLetter"/>
      <w:lvlText w:val="%5."/>
      <w:lvlJc w:val="left"/>
      <w:pPr>
        <w:ind w:left="3631" w:hanging="360"/>
      </w:pPr>
    </w:lvl>
    <w:lvl w:ilvl="5" w:tplc="0409001B" w:tentative="1">
      <w:start w:val="1"/>
      <w:numFmt w:val="lowerRoman"/>
      <w:lvlText w:val="%6."/>
      <w:lvlJc w:val="right"/>
      <w:pPr>
        <w:ind w:left="4351" w:hanging="180"/>
      </w:pPr>
    </w:lvl>
    <w:lvl w:ilvl="6" w:tplc="0409000F" w:tentative="1">
      <w:start w:val="1"/>
      <w:numFmt w:val="decimal"/>
      <w:lvlText w:val="%7."/>
      <w:lvlJc w:val="left"/>
      <w:pPr>
        <w:ind w:left="5071" w:hanging="360"/>
      </w:pPr>
    </w:lvl>
    <w:lvl w:ilvl="7" w:tplc="04090019" w:tentative="1">
      <w:start w:val="1"/>
      <w:numFmt w:val="lowerLetter"/>
      <w:lvlText w:val="%8."/>
      <w:lvlJc w:val="left"/>
      <w:pPr>
        <w:ind w:left="5791" w:hanging="360"/>
      </w:pPr>
    </w:lvl>
    <w:lvl w:ilvl="8" w:tplc="0409001B" w:tentative="1">
      <w:start w:val="1"/>
      <w:numFmt w:val="lowerRoman"/>
      <w:lvlText w:val="%9."/>
      <w:lvlJc w:val="right"/>
      <w:pPr>
        <w:ind w:left="6511" w:hanging="180"/>
      </w:pPr>
    </w:lvl>
  </w:abstractNum>
  <w:abstractNum w:abstractNumId="36" w15:restartNumberingAfterBreak="0">
    <w:nsid w:val="5EEE2836"/>
    <w:multiLevelType w:val="hybridMultilevel"/>
    <w:tmpl w:val="418AA7E6"/>
    <w:lvl w:ilvl="0" w:tplc="E00020D0">
      <w:start w:val="14"/>
      <w:numFmt w:val="bullet"/>
      <w:lvlText w:val="-"/>
      <w:lvlJc w:val="left"/>
      <w:pPr>
        <w:ind w:left="720" w:hanging="360"/>
      </w:pPr>
      <w:rPr>
        <w:rFonts w:ascii="Arial" w:eastAsia="SimSu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61A65B48"/>
    <w:multiLevelType w:val="hybridMultilevel"/>
    <w:tmpl w:val="E5DCDF1C"/>
    <w:lvl w:ilvl="0" w:tplc="7E3EB602">
      <w:start w:val="3"/>
      <w:numFmt w:val="bullet"/>
      <w:lvlText w:val="-"/>
      <w:lvlJc w:val="left"/>
      <w:pPr>
        <w:ind w:left="720" w:hanging="360"/>
      </w:pPr>
      <w:rPr>
        <w:rFonts w:ascii="Arial" w:eastAsia="SimSu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67BE30A1"/>
    <w:multiLevelType w:val="hybridMultilevel"/>
    <w:tmpl w:val="AFD0428A"/>
    <w:lvl w:ilvl="0" w:tplc="85CEACE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67EF06E4"/>
    <w:multiLevelType w:val="hybridMultilevel"/>
    <w:tmpl w:val="2A964326"/>
    <w:lvl w:ilvl="0" w:tplc="858CC99E">
      <w:start w:val="1"/>
      <w:numFmt w:val="decimal"/>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40" w15:restartNumberingAfterBreak="0">
    <w:nsid w:val="69E6743D"/>
    <w:multiLevelType w:val="hybridMultilevel"/>
    <w:tmpl w:val="1F7654E4"/>
    <w:lvl w:ilvl="0" w:tplc="BE5452E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6A1F7E91"/>
    <w:multiLevelType w:val="hybridMultilevel"/>
    <w:tmpl w:val="93F6E34E"/>
    <w:lvl w:ilvl="0" w:tplc="015A54C8">
      <w:start w:val="1"/>
      <w:numFmt w:val="decimal"/>
      <w:lvlText w:val="(%1)"/>
      <w:lvlJc w:val="left"/>
      <w:pPr>
        <w:ind w:left="1620" w:hanging="360"/>
      </w:pPr>
      <w:rPr>
        <w:rFonts w:hint="default"/>
      </w:rPr>
    </w:lvl>
    <w:lvl w:ilvl="1" w:tplc="04090019" w:tentative="1">
      <w:start w:val="1"/>
      <w:numFmt w:val="lowerLetter"/>
      <w:lvlText w:val="%2."/>
      <w:lvlJc w:val="left"/>
      <w:pPr>
        <w:ind w:left="2340" w:hanging="360"/>
      </w:pPr>
    </w:lvl>
    <w:lvl w:ilvl="2" w:tplc="0409001B" w:tentative="1">
      <w:start w:val="1"/>
      <w:numFmt w:val="lowerRoman"/>
      <w:lvlText w:val="%3."/>
      <w:lvlJc w:val="right"/>
      <w:pPr>
        <w:ind w:left="3060" w:hanging="180"/>
      </w:pPr>
    </w:lvl>
    <w:lvl w:ilvl="3" w:tplc="0409000F" w:tentative="1">
      <w:start w:val="1"/>
      <w:numFmt w:val="decimal"/>
      <w:lvlText w:val="%4."/>
      <w:lvlJc w:val="left"/>
      <w:pPr>
        <w:ind w:left="3780" w:hanging="360"/>
      </w:pPr>
    </w:lvl>
    <w:lvl w:ilvl="4" w:tplc="04090019" w:tentative="1">
      <w:start w:val="1"/>
      <w:numFmt w:val="lowerLetter"/>
      <w:lvlText w:val="%5."/>
      <w:lvlJc w:val="left"/>
      <w:pPr>
        <w:ind w:left="4500" w:hanging="360"/>
      </w:pPr>
    </w:lvl>
    <w:lvl w:ilvl="5" w:tplc="0409001B" w:tentative="1">
      <w:start w:val="1"/>
      <w:numFmt w:val="lowerRoman"/>
      <w:lvlText w:val="%6."/>
      <w:lvlJc w:val="right"/>
      <w:pPr>
        <w:ind w:left="5220" w:hanging="180"/>
      </w:pPr>
    </w:lvl>
    <w:lvl w:ilvl="6" w:tplc="0409000F" w:tentative="1">
      <w:start w:val="1"/>
      <w:numFmt w:val="decimal"/>
      <w:lvlText w:val="%7."/>
      <w:lvlJc w:val="left"/>
      <w:pPr>
        <w:ind w:left="5940" w:hanging="360"/>
      </w:pPr>
    </w:lvl>
    <w:lvl w:ilvl="7" w:tplc="04090019" w:tentative="1">
      <w:start w:val="1"/>
      <w:numFmt w:val="lowerLetter"/>
      <w:lvlText w:val="%8."/>
      <w:lvlJc w:val="left"/>
      <w:pPr>
        <w:ind w:left="6660" w:hanging="360"/>
      </w:pPr>
    </w:lvl>
    <w:lvl w:ilvl="8" w:tplc="0409001B" w:tentative="1">
      <w:start w:val="1"/>
      <w:numFmt w:val="lowerRoman"/>
      <w:lvlText w:val="%9."/>
      <w:lvlJc w:val="right"/>
      <w:pPr>
        <w:ind w:left="7380" w:hanging="180"/>
      </w:pPr>
    </w:lvl>
  </w:abstractNum>
  <w:abstractNum w:abstractNumId="42" w15:restartNumberingAfterBreak="0">
    <w:nsid w:val="704E294D"/>
    <w:multiLevelType w:val="hybridMultilevel"/>
    <w:tmpl w:val="1ACA3CCE"/>
    <w:lvl w:ilvl="0" w:tplc="FD347F50">
      <w:start w:val="1"/>
      <w:numFmt w:val="upperRoman"/>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3ED22B4"/>
    <w:multiLevelType w:val="hybridMultilevel"/>
    <w:tmpl w:val="467A0F14"/>
    <w:lvl w:ilvl="0" w:tplc="A73E7C76">
      <w:start w:val="1"/>
      <w:numFmt w:val="lowerLetter"/>
      <w:lvlText w:val="(%1)"/>
      <w:lvlJc w:val="left"/>
      <w:pPr>
        <w:ind w:left="720" w:hanging="360"/>
      </w:pPr>
      <w:rPr>
        <w:rFonts w:ascii="Arial" w:hAnsi="Arial" w:hint="default"/>
        <w:b w:val="0"/>
        <w:i w:val="0"/>
        <w:sz w:val="20"/>
        <w:vertAlign w:val="baseline"/>
      </w:rPr>
    </w:lvl>
    <w:lvl w:ilvl="1" w:tplc="0C0A0019">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44" w15:restartNumberingAfterBreak="0">
    <w:nsid w:val="73FF4256"/>
    <w:multiLevelType w:val="multilevel"/>
    <w:tmpl w:val="51D49EE2"/>
    <w:lvl w:ilvl="0">
      <w:start w:val="1"/>
      <w:numFmt w:val="lowerLetter"/>
      <w:lvlText w:val="(%1)"/>
      <w:lvlJc w:val="left"/>
      <w:pPr>
        <w:tabs>
          <w:tab w:val="num" w:pos="567"/>
        </w:tabs>
        <w:ind w:left="0" w:firstLine="0"/>
      </w:pPr>
      <w:rPr>
        <w:rFonts w:ascii="Arial" w:hAnsi="Arial" w:hint="default"/>
        <w:b w:val="0"/>
        <w:i w:val="0"/>
        <w:sz w:val="18"/>
        <w:szCs w:val="18"/>
        <w:vertAlign w:val="baseline"/>
      </w:rPr>
    </w:lvl>
    <w:lvl w:ilvl="1">
      <w:start w:val="1"/>
      <w:numFmt w:val="decimal"/>
      <w:lvlText w:val="(%2)"/>
      <w:lvlJc w:val="left"/>
      <w:pPr>
        <w:tabs>
          <w:tab w:val="num" w:pos="1134"/>
        </w:tabs>
        <w:ind w:left="567" w:firstLine="0"/>
      </w:pPr>
      <w:rPr>
        <w:rFonts w:hint="default"/>
        <w:b w:val="0"/>
        <w:sz w:val="20"/>
        <w:szCs w:val="20"/>
      </w:rPr>
    </w:lvl>
    <w:lvl w:ilvl="2">
      <w:start w:val="1"/>
      <w:numFmt w:val="lowerRoman"/>
      <w:lvlText w:val="(%3)"/>
      <w:lvlJc w:val="left"/>
      <w:pPr>
        <w:tabs>
          <w:tab w:val="num" w:pos="1701"/>
        </w:tabs>
        <w:ind w:left="1134" w:firstLine="0"/>
      </w:pPr>
      <w:rPr>
        <w:rFonts w:hint="default"/>
        <w:b w:val="0"/>
      </w:rPr>
    </w:lvl>
    <w:lvl w:ilvl="3">
      <w:start w:val="1"/>
      <w:numFmt w:val="none"/>
      <w:lvlText w:val=""/>
      <w:lvlJc w:val="left"/>
      <w:pPr>
        <w:tabs>
          <w:tab w:val="num" w:pos="1287"/>
        </w:tabs>
        <w:ind w:left="720" w:firstLine="0"/>
      </w:pPr>
      <w:rPr>
        <w:rFonts w:hint="default"/>
      </w:rPr>
    </w:lvl>
    <w:lvl w:ilvl="4">
      <w:start w:val="1"/>
      <w:numFmt w:val="decimal"/>
      <w:lvlText w:val="%1.%2.%3.%4.%5."/>
      <w:lvlJc w:val="left"/>
      <w:pPr>
        <w:tabs>
          <w:tab w:val="num" w:pos="15147"/>
        </w:tabs>
        <w:ind w:left="14859" w:hanging="792"/>
      </w:pPr>
      <w:rPr>
        <w:rFonts w:hint="default"/>
      </w:rPr>
    </w:lvl>
    <w:lvl w:ilvl="5">
      <w:start w:val="1"/>
      <w:numFmt w:val="decimal"/>
      <w:lvlText w:val="%1.%2.%3.%4.%5.%6."/>
      <w:lvlJc w:val="left"/>
      <w:pPr>
        <w:tabs>
          <w:tab w:val="num" w:pos="15507"/>
        </w:tabs>
        <w:ind w:left="15363" w:hanging="936"/>
      </w:pPr>
      <w:rPr>
        <w:rFonts w:hint="default"/>
      </w:rPr>
    </w:lvl>
    <w:lvl w:ilvl="6">
      <w:start w:val="1"/>
      <w:numFmt w:val="decimal"/>
      <w:lvlText w:val="%1.%2.%3.%4.%5.%6.%7."/>
      <w:lvlJc w:val="left"/>
      <w:pPr>
        <w:tabs>
          <w:tab w:val="num" w:pos="16227"/>
        </w:tabs>
        <w:ind w:left="15867" w:hanging="1080"/>
      </w:pPr>
      <w:rPr>
        <w:rFonts w:hint="default"/>
      </w:rPr>
    </w:lvl>
    <w:lvl w:ilvl="7">
      <w:start w:val="1"/>
      <w:numFmt w:val="decimal"/>
      <w:lvlText w:val="%1.%2.%3.%4.%5.%6.%7.%8."/>
      <w:lvlJc w:val="left"/>
      <w:pPr>
        <w:tabs>
          <w:tab w:val="num" w:pos="16587"/>
        </w:tabs>
        <w:ind w:left="16371" w:hanging="1224"/>
      </w:pPr>
      <w:rPr>
        <w:rFonts w:hint="default"/>
      </w:rPr>
    </w:lvl>
    <w:lvl w:ilvl="8">
      <w:start w:val="1"/>
      <w:numFmt w:val="decimal"/>
      <w:lvlText w:val="%1.%2.%3.%4.%5.%6.%7.%8.%9."/>
      <w:lvlJc w:val="left"/>
      <w:pPr>
        <w:tabs>
          <w:tab w:val="num" w:pos="17307"/>
        </w:tabs>
        <w:ind w:left="16947" w:hanging="1440"/>
      </w:pPr>
      <w:rPr>
        <w:rFonts w:hint="default"/>
      </w:rPr>
    </w:lvl>
  </w:abstractNum>
  <w:abstractNum w:abstractNumId="45" w15:restartNumberingAfterBreak="0">
    <w:nsid w:val="7530138C"/>
    <w:multiLevelType w:val="hybridMultilevel"/>
    <w:tmpl w:val="37A06E14"/>
    <w:lvl w:ilvl="0" w:tplc="A73E7C76">
      <w:start w:val="1"/>
      <w:numFmt w:val="lowerLetter"/>
      <w:lvlText w:val="(%1)"/>
      <w:lvlJc w:val="left"/>
      <w:pPr>
        <w:ind w:left="720" w:hanging="360"/>
      </w:pPr>
      <w:rPr>
        <w:rFonts w:ascii="Arial" w:hAnsi="Arial" w:hint="default"/>
        <w:b w:val="0"/>
        <w:i w:val="0"/>
        <w:sz w:val="20"/>
        <w:vertAlign w:val="baseline"/>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46" w15:restartNumberingAfterBreak="0">
    <w:nsid w:val="769B6F37"/>
    <w:multiLevelType w:val="hybridMultilevel"/>
    <w:tmpl w:val="1A8A9AF8"/>
    <w:lvl w:ilvl="0" w:tplc="69A0BECC">
      <w:start w:val="1"/>
      <w:numFmt w:val="decimal"/>
      <w:lvlText w:val="(%1)"/>
      <w:lvlJc w:val="left"/>
      <w:pPr>
        <w:ind w:left="946" w:hanging="360"/>
      </w:pPr>
      <w:rPr>
        <w:rFonts w:hint="default"/>
      </w:rPr>
    </w:lvl>
    <w:lvl w:ilvl="1" w:tplc="04090019" w:tentative="1">
      <w:start w:val="1"/>
      <w:numFmt w:val="lowerLetter"/>
      <w:lvlText w:val="%2."/>
      <w:lvlJc w:val="left"/>
      <w:pPr>
        <w:ind w:left="1666" w:hanging="360"/>
      </w:pPr>
    </w:lvl>
    <w:lvl w:ilvl="2" w:tplc="0409001B" w:tentative="1">
      <w:start w:val="1"/>
      <w:numFmt w:val="lowerRoman"/>
      <w:lvlText w:val="%3."/>
      <w:lvlJc w:val="right"/>
      <w:pPr>
        <w:ind w:left="2386" w:hanging="180"/>
      </w:pPr>
    </w:lvl>
    <w:lvl w:ilvl="3" w:tplc="0409000F" w:tentative="1">
      <w:start w:val="1"/>
      <w:numFmt w:val="decimal"/>
      <w:lvlText w:val="%4."/>
      <w:lvlJc w:val="left"/>
      <w:pPr>
        <w:ind w:left="3106" w:hanging="360"/>
      </w:pPr>
    </w:lvl>
    <w:lvl w:ilvl="4" w:tplc="04090019" w:tentative="1">
      <w:start w:val="1"/>
      <w:numFmt w:val="lowerLetter"/>
      <w:lvlText w:val="%5."/>
      <w:lvlJc w:val="left"/>
      <w:pPr>
        <w:ind w:left="3826" w:hanging="360"/>
      </w:pPr>
    </w:lvl>
    <w:lvl w:ilvl="5" w:tplc="0409001B" w:tentative="1">
      <w:start w:val="1"/>
      <w:numFmt w:val="lowerRoman"/>
      <w:lvlText w:val="%6."/>
      <w:lvlJc w:val="right"/>
      <w:pPr>
        <w:ind w:left="4546" w:hanging="180"/>
      </w:pPr>
    </w:lvl>
    <w:lvl w:ilvl="6" w:tplc="0409000F" w:tentative="1">
      <w:start w:val="1"/>
      <w:numFmt w:val="decimal"/>
      <w:lvlText w:val="%7."/>
      <w:lvlJc w:val="left"/>
      <w:pPr>
        <w:ind w:left="5266" w:hanging="360"/>
      </w:pPr>
    </w:lvl>
    <w:lvl w:ilvl="7" w:tplc="04090019" w:tentative="1">
      <w:start w:val="1"/>
      <w:numFmt w:val="lowerLetter"/>
      <w:lvlText w:val="%8."/>
      <w:lvlJc w:val="left"/>
      <w:pPr>
        <w:ind w:left="5986" w:hanging="360"/>
      </w:pPr>
    </w:lvl>
    <w:lvl w:ilvl="8" w:tplc="0409001B" w:tentative="1">
      <w:start w:val="1"/>
      <w:numFmt w:val="lowerRoman"/>
      <w:lvlText w:val="%9."/>
      <w:lvlJc w:val="right"/>
      <w:pPr>
        <w:ind w:left="6706" w:hanging="180"/>
      </w:pPr>
    </w:lvl>
  </w:abstractNum>
  <w:abstractNum w:abstractNumId="47" w15:restartNumberingAfterBreak="0">
    <w:nsid w:val="7F506699"/>
    <w:multiLevelType w:val="hybridMultilevel"/>
    <w:tmpl w:val="87F41834"/>
    <w:lvl w:ilvl="0" w:tplc="766A254A">
      <w:start w:val="1"/>
      <w:numFmt w:val="decimal"/>
      <w:lvlText w:val="(%1)"/>
      <w:lvlJc w:val="left"/>
      <w:pPr>
        <w:ind w:left="1287" w:hanging="360"/>
      </w:pPr>
      <w:rPr>
        <w:rFonts w:hint="default"/>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num w:numId="1" w16cid:durableId="1299141639">
    <w:abstractNumId w:val="30"/>
  </w:num>
  <w:num w:numId="2" w16cid:durableId="1351377532">
    <w:abstractNumId w:val="5"/>
  </w:num>
  <w:num w:numId="3" w16cid:durableId="1322082155">
    <w:abstractNumId w:val="17"/>
  </w:num>
  <w:num w:numId="4" w16cid:durableId="1512642002">
    <w:abstractNumId w:val="23"/>
  </w:num>
  <w:num w:numId="5" w16cid:durableId="797918506">
    <w:abstractNumId w:val="29"/>
  </w:num>
  <w:num w:numId="6" w16cid:durableId="321586101">
    <w:abstractNumId w:val="18"/>
  </w:num>
  <w:num w:numId="7" w16cid:durableId="565994902">
    <w:abstractNumId w:val="2"/>
  </w:num>
  <w:num w:numId="8" w16cid:durableId="1520780898">
    <w:abstractNumId w:val="42"/>
  </w:num>
  <w:num w:numId="9" w16cid:durableId="1493793659">
    <w:abstractNumId w:val="26"/>
  </w:num>
  <w:num w:numId="10" w16cid:durableId="792404153">
    <w:abstractNumId w:val="15"/>
  </w:num>
  <w:num w:numId="11" w16cid:durableId="709719415">
    <w:abstractNumId w:val="35"/>
  </w:num>
  <w:num w:numId="12" w16cid:durableId="2079132247">
    <w:abstractNumId w:val="31"/>
  </w:num>
  <w:num w:numId="13" w16cid:durableId="65809766">
    <w:abstractNumId w:val="44"/>
  </w:num>
  <w:num w:numId="14" w16cid:durableId="2056083180">
    <w:abstractNumId w:val="32"/>
  </w:num>
  <w:num w:numId="15" w16cid:durableId="1713771266">
    <w:abstractNumId w:val="7"/>
  </w:num>
  <w:num w:numId="16" w16cid:durableId="531723135">
    <w:abstractNumId w:val="0"/>
  </w:num>
  <w:num w:numId="17" w16cid:durableId="1146167558">
    <w:abstractNumId w:val="12"/>
  </w:num>
  <w:num w:numId="18" w16cid:durableId="252934561">
    <w:abstractNumId w:val="41"/>
  </w:num>
  <w:num w:numId="19" w16cid:durableId="1218514369">
    <w:abstractNumId w:val="38"/>
  </w:num>
  <w:num w:numId="20" w16cid:durableId="578056044">
    <w:abstractNumId w:val="4"/>
  </w:num>
  <w:num w:numId="21" w16cid:durableId="470026869">
    <w:abstractNumId w:val="27"/>
  </w:num>
  <w:num w:numId="22" w16cid:durableId="1579250109">
    <w:abstractNumId w:val="40"/>
  </w:num>
  <w:num w:numId="23" w16cid:durableId="58090579">
    <w:abstractNumId w:val="9"/>
  </w:num>
  <w:num w:numId="24" w16cid:durableId="1929995139">
    <w:abstractNumId w:val="34"/>
  </w:num>
  <w:num w:numId="25" w16cid:durableId="118497424">
    <w:abstractNumId w:val="11"/>
  </w:num>
  <w:num w:numId="26" w16cid:durableId="1867677449">
    <w:abstractNumId w:val="10"/>
  </w:num>
  <w:num w:numId="27" w16cid:durableId="406731778">
    <w:abstractNumId w:val="3"/>
  </w:num>
  <w:num w:numId="28" w16cid:durableId="400370936">
    <w:abstractNumId w:val="14"/>
  </w:num>
  <w:num w:numId="29" w16cid:durableId="823815825">
    <w:abstractNumId w:val="22"/>
  </w:num>
  <w:num w:numId="30" w16cid:durableId="413743344">
    <w:abstractNumId w:val="28"/>
  </w:num>
  <w:num w:numId="31" w16cid:durableId="174616877">
    <w:abstractNumId w:val="43"/>
  </w:num>
  <w:num w:numId="32" w16cid:durableId="89665456">
    <w:abstractNumId w:val="20"/>
  </w:num>
  <w:num w:numId="33" w16cid:durableId="654139997">
    <w:abstractNumId w:val="13"/>
  </w:num>
  <w:num w:numId="34" w16cid:durableId="171188832">
    <w:abstractNumId w:val="6"/>
  </w:num>
  <w:num w:numId="35" w16cid:durableId="2088963266">
    <w:abstractNumId w:val="39"/>
  </w:num>
  <w:num w:numId="36" w16cid:durableId="431977990">
    <w:abstractNumId w:val="1"/>
  </w:num>
  <w:num w:numId="37" w16cid:durableId="2046516479">
    <w:abstractNumId w:val="16"/>
  </w:num>
  <w:num w:numId="38" w16cid:durableId="1694727134">
    <w:abstractNumId w:val="45"/>
  </w:num>
  <w:num w:numId="39" w16cid:durableId="602151787">
    <w:abstractNumId w:val="25"/>
  </w:num>
  <w:num w:numId="40" w16cid:durableId="422726034">
    <w:abstractNumId w:val="24"/>
  </w:num>
  <w:num w:numId="41" w16cid:durableId="88697358">
    <w:abstractNumId w:val="33"/>
  </w:num>
  <w:num w:numId="42" w16cid:durableId="1553465533">
    <w:abstractNumId w:val="21"/>
  </w:num>
  <w:num w:numId="43" w16cid:durableId="1670912921">
    <w:abstractNumId w:val="19"/>
  </w:num>
  <w:num w:numId="44" w16cid:durableId="624965142">
    <w:abstractNumId w:val="8"/>
  </w:num>
  <w:num w:numId="45" w16cid:durableId="1317732805">
    <w:abstractNumId w:val="47"/>
  </w:num>
  <w:num w:numId="46" w16cid:durableId="493381472">
    <w:abstractNumId w:val="46"/>
  </w:num>
  <w:num w:numId="47" w16cid:durableId="438255936">
    <w:abstractNumId w:val="37"/>
  </w:num>
  <w:num w:numId="48" w16cid:durableId="653531563">
    <w:abstractNumId w:val="36"/>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CH" w:vendorID="64" w:dllVersion="6" w:nlCheck="1" w:checkStyle="0"/>
  <w:activeWritingStyle w:appName="MSWord" w:lang="en-US" w:vendorID="64" w:dllVersion="6" w:nlCheck="1" w:checkStyle="1"/>
  <w:activeWritingStyle w:appName="MSWord" w:lang="fr-FR" w:vendorID="64" w:dllVersion="6" w:nlCheck="1" w:checkStyle="0"/>
  <w:activeWritingStyle w:appName="MSWord" w:lang="en-US" w:vendorID="64" w:dllVersion="0" w:nlCheck="1" w:checkStyle="0"/>
  <w:activeWritingStyle w:appName="MSWord" w:lang="fr-CH" w:vendorID="64" w:dllVersion="0" w:nlCheck="1" w:checkStyle="0"/>
  <w:activeWritingStyle w:appName="MSWord" w:lang="fr-FR" w:vendorID="64" w:dllVersion="0" w:nlCheck="1" w:checkStyle="0"/>
  <w:activeWritingStyle w:appName="MSWord" w:lang="en-GB" w:vendorID="64" w:dllVersion="0" w:nlCheck="1" w:checkStyle="0"/>
  <w:activeWritingStyle w:appName="MSWord" w:lang="ru-RU" w:vendorID="64" w:dllVersion="0" w:nlCheck="1" w:checkStyle="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7"/>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C72CD"/>
    <w:rsid w:val="00001AA9"/>
    <w:rsid w:val="00003527"/>
    <w:rsid w:val="00005ECD"/>
    <w:rsid w:val="00006A37"/>
    <w:rsid w:val="00007465"/>
    <w:rsid w:val="00010F23"/>
    <w:rsid w:val="000118F2"/>
    <w:rsid w:val="0001371A"/>
    <w:rsid w:val="00013CDA"/>
    <w:rsid w:val="00016393"/>
    <w:rsid w:val="000179A0"/>
    <w:rsid w:val="00017E1A"/>
    <w:rsid w:val="000209BE"/>
    <w:rsid w:val="00021867"/>
    <w:rsid w:val="00023971"/>
    <w:rsid w:val="000252CA"/>
    <w:rsid w:val="00025D56"/>
    <w:rsid w:val="000341B2"/>
    <w:rsid w:val="000346CF"/>
    <w:rsid w:val="00035DFB"/>
    <w:rsid w:val="00035FFF"/>
    <w:rsid w:val="000402AC"/>
    <w:rsid w:val="00040ECD"/>
    <w:rsid w:val="00040F8B"/>
    <w:rsid w:val="00042D99"/>
    <w:rsid w:val="00043387"/>
    <w:rsid w:val="00043CAA"/>
    <w:rsid w:val="00043DC6"/>
    <w:rsid w:val="00044CE1"/>
    <w:rsid w:val="0004519E"/>
    <w:rsid w:val="00045C73"/>
    <w:rsid w:val="00046814"/>
    <w:rsid w:val="00047AF0"/>
    <w:rsid w:val="00052E20"/>
    <w:rsid w:val="0005474D"/>
    <w:rsid w:val="00056271"/>
    <w:rsid w:val="00056831"/>
    <w:rsid w:val="00061005"/>
    <w:rsid w:val="000624DD"/>
    <w:rsid w:val="00062643"/>
    <w:rsid w:val="00063077"/>
    <w:rsid w:val="00065485"/>
    <w:rsid w:val="000660B1"/>
    <w:rsid w:val="00067EFF"/>
    <w:rsid w:val="00073FA8"/>
    <w:rsid w:val="000742F1"/>
    <w:rsid w:val="00075432"/>
    <w:rsid w:val="000765C4"/>
    <w:rsid w:val="00082A95"/>
    <w:rsid w:val="00082BA0"/>
    <w:rsid w:val="00083A16"/>
    <w:rsid w:val="000850CA"/>
    <w:rsid w:val="00085513"/>
    <w:rsid w:val="00086B8F"/>
    <w:rsid w:val="000874C3"/>
    <w:rsid w:val="00087CCB"/>
    <w:rsid w:val="00087E7B"/>
    <w:rsid w:val="000904BC"/>
    <w:rsid w:val="00092120"/>
    <w:rsid w:val="0009452F"/>
    <w:rsid w:val="000968ED"/>
    <w:rsid w:val="00097BDB"/>
    <w:rsid w:val="000A05A3"/>
    <w:rsid w:val="000A0C8F"/>
    <w:rsid w:val="000A113D"/>
    <w:rsid w:val="000A20C7"/>
    <w:rsid w:val="000A41A8"/>
    <w:rsid w:val="000A425B"/>
    <w:rsid w:val="000A484B"/>
    <w:rsid w:val="000A6DF0"/>
    <w:rsid w:val="000A7B0B"/>
    <w:rsid w:val="000A7B3D"/>
    <w:rsid w:val="000B08C9"/>
    <w:rsid w:val="000B090C"/>
    <w:rsid w:val="000B0E51"/>
    <w:rsid w:val="000B30E6"/>
    <w:rsid w:val="000B52E7"/>
    <w:rsid w:val="000C053F"/>
    <w:rsid w:val="000C0C87"/>
    <w:rsid w:val="000C117A"/>
    <w:rsid w:val="000C1BB1"/>
    <w:rsid w:val="000C2097"/>
    <w:rsid w:val="000C2536"/>
    <w:rsid w:val="000C3192"/>
    <w:rsid w:val="000C333C"/>
    <w:rsid w:val="000C4963"/>
    <w:rsid w:val="000D106A"/>
    <w:rsid w:val="000D2072"/>
    <w:rsid w:val="000D29F1"/>
    <w:rsid w:val="000D52BF"/>
    <w:rsid w:val="000D76E9"/>
    <w:rsid w:val="000D7C9B"/>
    <w:rsid w:val="000E24EF"/>
    <w:rsid w:val="000E5AB9"/>
    <w:rsid w:val="000F1A9B"/>
    <w:rsid w:val="000F332E"/>
    <w:rsid w:val="000F37EB"/>
    <w:rsid w:val="000F5E56"/>
    <w:rsid w:val="000F7033"/>
    <w:rsid w:val="00103AFF"/>
    <w:rsid w:val="00105A34"/>
    <w:rsid w:val="00106244"/>
    <w:rsid w:val="001077A6"/>
    <w:rsid w:val="00107FA2"/>
    <w:rsid w:val="001100A3"/>
    <w:rsid w:val="00110D87"/>
    <w:rsid w:val="00117AF9"/>
    <w:rsid w:val="00124D27"/>
    <w:rsid w:val="00125594"/>
    <w:rsid w:val="00125E34"/>
    <w:rsid w:val="00126202"/>
    <w:rsid w:val="00127DE4"/>
    <w:rsid w:val="001354F0"/>
    <w:rsid w:val="001359F6"/>
    <w:rsid w:val="001362EE"/>
    <w:rsid w:val="00142BF3"/>
    <w:rsid w:val="0014358A"/>
    <w:rsid w:val="00143914"/>
    <w:rsid w:val="00146785"/>
    <w:rsid w:val="00147374"/>
    <w:rsid w:val="001474A4"/>
    <w:rsid w:val="00147F80"/>
    <w:rsid w:val="00150D86"/>
    <w:rsid w:val="00150E36"/>
    <w:rsid w:val="00154068"/>
    <w:rsid w:val="00156693"/>
    <w:rsid w:val="00156B26"/>
    <w:rsid w:val="00156E1A"/>
    <w:rsid w:val="00160CA2"/>
    <w:rsid w:val="00160EFA"/>
    <w:rsid w:val="001612F7"/>
    <w:rsid w:val="001617A0"/>
    <w:rsid w:val="00163E80"/>
    <w:rsid w:val="001647D5"/>
    <w:rsid w:val="00165642"/>
    <w:rsid w:val="00166229"/>
    <w:rsid w:val="00170F2E"/>
    <w:rsid w:val="00172810"/>
    <w:rsid w:val="00176E05"/>
    <w:rsid w:val="001802CA"/>
    <w:rsid w:val="001806DD"/>
    <w:rsid w:val="0018098C"/>
    <w:rsid w:val="001818EA"/>
    <w:rsid w:val="001821EE"/>
    <w:rsid w:val="001832A6"/>
    <w:rsid w:val="0018448A"/>
    <w:rsid w:val="00185875"/>
    <w:rsid w:val="0018638A"/>
    <w:rsid w:val="001867D0"/>
    <w:rsid w:val="00186B1F"/>
    <w:rsid w:val="00186B6B"/>
    <w:rsid w:val="00190397"/>
    <w:rsid w:val="001A23F1"/>
    <w:rsid w:val="001A24C1"/>
    <w:rsid w:val="001A2D60"/>
    <w:rsid w:val="001A4F9C"/>
    <w:rsid w:val="001A5E73"/>
    <w:rsid w:val="001A6BC5"/>
    <w:rsid w:val="001A78FF"/>
    <w:rsid w:val="001B0341"/>
    <w:rsid w:val="001B41FE"/>
    <w:rsid w:val="001B7669"/>
    <w:rsid w:val="001C0AAA"/>
    <w:rsid w:val="001C0D90"/>
    <w:rsid w:val="001C17AF"/>
    <w:rsid w:val="001C4510"/>
    <w:rsid w:val="001C653B"/>
    <w:rsid w:val="001C69BA"/>
    <w:rsid w:val="001D0D1F"/>
    <w:rsid w:val="001D1F3C"/>
    <w:rsid w:val="001D354A"/>
    <w:rsid w:val="001D59D1"/>
    <w:rsid w:val="001E00C9"/>
    <w:rsid w:val="001E0709"/>
    <w:rsid w:val="001E1142"/>
    <w:rsid w:val="001E3204"/>
    <w:rsid w:val="001E4232"/>
    <w:rsid w:val="001E5031"/>
    <w:rsid w:val="001E7603"/>
    <w:rsid w:val="001E7F2B"/>
    <w:rsid w:val="001F0EB7"/>
    <w:rsid w:val="001F1151"/>
    <w:rsid w:val="001F127E"/>
    <w:rsid w:val="001F3641"/>
    <w:rsid w:val="001F3834"/>
    <w:rsid w:val="001F40AA"/>
    <w:rsid w:val="001F55D0"/>
    <w:rsid w:val="001F5F63"/>
    <w:rsid w:val="001F6C26"/>
    <w:rsid w:val="00202C06"/>
    <w:rsid w:val="0020516F"/>
    <w:rsid w:val="0020586B"/>
    <w:rsid w:val="00205EE1"/>
    <w:rsid w:val="00206199"/>
    <w:rsid w:val="00207B21"/>
    <w:rsid w:val="00211198"/>
    <w:rsid w:val="00211D84"/>
    <w:rsid w:val="0021217E"/>
    <w:rsid w:val="002158B9"/>
    <w:rsid w:val="00222A04"/>
    <w:rsid w:val="002271C5"/>
    <w:rsid w:val="00230598"/>
    <w:rsid w:val="00231325"/>
    <w:rsid w:val="00232118"/>
    <w:rsid w:val="002337D4"/>
    <w:rsid w:val="00233D46"/>
    <w:rsid w:val="00235770"/>
    <w:rsid w:val="00236E38"/>
    <w:rsid w:val="002412B3"/>
    <w:rsid w:val="00242FFD"/>
    <w:rsid w:val="00244C86"/>
    <w:rsid w:val="00245D3F"/>
    <w:rsid w:val="0024767A"/>
    <w:rsid w:val="00250831"/>
    <w:rsid w:val="002532CA"/>
    <w:rsid w:val="00253F3C"/>
    <w:rsid w:val="002556F1"/>
    <w:rsid w:val="00262F39"/>
    <w:rsid w:val="002634C4"/>
    <w:rsid w:val="00266A18"/>
    <w:rsid w:val="00267E20"/>
    <w:rsid w:val="002718A2"/>
    <w:rsid w:val="00274DB4"/>
    <w:rsid w:val="00276082"/>
    <w:rsid w:val="00276D52"/>
    <w:rsid w:val="002776C8"/>
    <w:rsid w:val="00277832"/>
    <w:rsid w:val="00283351"/>
    <w:rsid w:val="002838B0"/>
    <w:rsid w:val="00283A16"/>
    <w:rsid w:val="00283AB0"/>
    <w:rsid w:val="00285502"/>
    <w:rsid w:val="002858E6"/>
    <w:rsid w:val="00287F09"/>
    <w:rsid w:val="00290072"/>
    <w:rsid w:val="002928D3"/>
    <w:rsid w:val="00292B7B"/>
    <w:rsid w:val="00292E12"/>
    <w:rsid w:val="002963EA"/>
    <w:rsid w:val="00297CCA"/>
    <w:rsid w:val="00297FC3"/>
    <w:rsid w:val="002A091F"/>
    <w:rsid w:val="002A0B0B"/>
    <w:rsid w:val="002A1CCA"/>
    <w:rsid w:val="002A1F42"/>
    <w:rsid w:val="002A357B"/>
    <w:rsid w:val="002A566C"/>
    <w:rsid w:val="002A5C2D"/>
    <w:rsid w:val="002A5DBD"/>
    <w:rsid w:val="002B2A8B"/>
    <w:rsid w:val="002B2F1A"/>
    <w:rsid w:val="002B45F7"/>
    <w:rsid w:val="002B6A08"/>
    <w:rsid w:val="002B6ECD"/>
    <w:rsid w:val="002C0598"/>
    <w:rsid w:val="002C4BA6"/>
    <w:rsid w:val="002D13B9"/>
    <w:rsid w:val="002D3ACD"/>
    <w:rsid w:val="002D5EF3"/>
    <w:rsid w:val="002D629B"/>
    <w:rsid w:val="002D63AB"/>
    <w:rsid w:val="002E0235"/>
    <w:rsid w:val="002E20AB"/>
    <w:rsid w:val="002E511E"/>
    <w:rsid w:val="002E5A36"/>
    <w:rsid w:val="002E5DAB"/>
    <w:rsid w:val="002E6710"/>
    <w:rsid w:val="002E6D86"/>
    <w:rsid w:val="002E721C"/>
    <w:rsid w:val="002F04BD"/>
    <w:rsid w:val="002F070A"/>
    <w:rsid w:val="002F0874"/>
    <w:rsid w:val="002F1FE6"/>
    <w:rsid w:val="002F3661"/>
    <w:rsid w:val="002F4E68"/>
    <w:rsid w:val="002F7C5A"/>
    <w:rsid w:val="00305818"/>
    <w:rsid w:val="00305DF1"/>
    <w:rsid w:val="00305F60"/>
    <w:rsid w:val="003061BC"/>
    <w:rsid w:val="00307B1C"/>
    <w:rsid w:val="003102C7"/>
    <w:rsid w:val="003103DC"/>
    <w:rsid w:val="00312F7F"/>
    <w:rsid w:val="00317350"/>
    <w:rsid w:val="0032055F"/>
    <w:rsid w:val="00320C03"/>
    <w:rsid w:val="003212BA"/>
    <w:rsid w:val="00325098"/>
    <w:rsid w:val="0032604F"/>
    <w:rsid w:val="00330B6F"/>
    <w:rsid w:val="00332E3F"/>
    <w:rsid w:val="0033757E"/>
    <w:rsid w:val="00341584"/>
    <w:rsid w:val="00343030"/>
    <w:rsid w:val="0034531F"/>
    <w:rsid w:val="00346015"/>
    <w:rsid w:val="00350AE2"/>
    <w:rsid w:val="00351135"/>
    <w:rsid w:val="0035233E"/>
    <w:rsid w:val="00352C9A"/>
    <w:rsid w:val="003555DC"/>
    <w:rsid w:val="003559DE"/>
    <w:rsid w:val="00357D27"/>
    <w:rsid w:val="003608DB"/>
    <w:rsid w:val="00361450"/>
    <w:rsid w:val="003625B4"/>
    <w:rsid w:val="00364D3D"/>
    <w:rsid w:val="00364ECE"/>
    <w:rsid w:val="003673CF"/>
    <w:rsid w:val="00367981"/>
    <w:rsid w:val="00371249"/>
    <w:rsid w:val="003716B0"/>
    <w:rsid w:val="00371E88"/>
    <w:rsid w:val="00375359"/>
    <w:rsid w:val="003758B6"/>
    <w:rsid w:val="00375A62"/>
    <w:rsid w:val="003761D1"/>
    <w:rsid w:val="003806F2"/>
    <w:rsid w:val="003845C1"/>
    <w:rsid w:val="00384870"/>
    <w:rsid w:val="0038745B"/>
    <w:rsid w:val="003901DC"/>
    <w:rsid w:val="00390637"/>
    <w:rsid w:val="00390979"/>
    <w:rsid w:val="00392963"/>
    <w:rsid w:val="00393388"/>
    <w:rsid w:val="0039467D"/>
    <w:rsid w:val="00394F6E"/>
    <w:rsid w:val="003966AD"/>
    <w:rsid w:val="003A383D"/>
    <w:rsid w:val="003A4EB3"/>
    <w:rsid w:val="003A6553"/>
    <w:rsid w:val="003A6B14"/>
    <w:rsid w:val="003A6F89"/>
    <w:rsid w:val="003A79D2"/>
    <w:rsid w:val="003B0A8D"/>
    <w:rsid w:val="003B346F"/>
    <w:rsid w:val="003B38C1"/>
    <w:rsid w:val="003C0D49"/>
    <w:rsid w:val="003C226E"/>
    <w:rsid w:val="003C4F95"/>
    <w:rsid w:val="003C7DB8"/>
    <w:rsid w:val="003D0C11"/>
    <w:rsid w:val="003D191E"/>
    <w:rsid w:val="003D3B0B"/>
    <w:rsid w:val="003D57B0"/>
    <w:rsid w:val="003D58AA"/>
    <w:rsid w:val="003E269F"/>
    <w:rsid w:val="003E33EB"/>
    <w:rsid w:val="003E3AF9"/>
    <w:rsid w:val="003E3E95"/>
    <w:rsid w:val="003E5FED"/>
    <w:rsid w:val="003E6F92"/>
    <w:rsid w:val="003F30CF"/>
    <w:rsid w:val="003F3F6A"/>
    <w:rsid w:val="003F44C1"/>
    <w:rsid w:val="003F49A4"/>
    <w:rsid w:val="00402223"/>
    <w:rsid w:val="004107CC"/>
    <w:rsid w:val="00414128"/>
    <w:rsid w:val="00414FB4"/>
    <w:rsid w:val="00415CAE"/>
    <w:rsid w:val="00421077"/>
    <w:rsid w:val="0042223C"/>
    <w:rsid w:val="00422DA1"/>
    <w:rsid w:val="00423E3E"/>
    <w:rsid w:val="00425532"/>
    <w:rsid w:val="00427AF4"/>
    <w:rsid w:val="00435F15"/>
    <w:rsid w:val="00440FA1"/>
    <w:rsid w:val="004417E6"/>
    <w:rsid w:val="0045213D"/>
    <w:rsid w:val="0045361D"/>
    <w:rsid w:val="004545A0"/>
    <w:rsid w:val="00454BB5"/>
    <w:rsid w:val="00455F49"/>
    <w:rsid w:val="00456152"/>
    <w:rsid w:val="004564E1"/>
    <w:rsid w:val="00456A35"/>
    <w:rsid w:val="00457120"/>
    <w:rsid w:val="00457422"/>
    <w:rsid w:val="00461DCF"/>
    <w:rsid w:val="004647DA"/>
    <w:rsid w:val="0046492E"/>
    <w:rsid w:val="0046654C"/>
    <w:rsid w:val="00467699"/>
    <w:rsid w:val="00470E59"/>
    <w:rsid w:val="00472073"/>
    <w:rsid w:val="00472E89"/>
    <w:rsid w:val="00474062"/>
    <w:rsid w:val="0047414B"/>
    <w:rsid w:val="004743FC"/>
    <w:rsid w:val="00475139"/>
    <w:rsid w:val="004765F3"/>
    <w:rsid w:val="00477D6B"/>
    <w:rsid w:val="00480A20"/>
    <w:rsid w:val="00482B9D"/>
    <w:rsid w:val="0048566C"/>
    <w:rsid w:val="00487B62"/>
    <w:rsid w:val="00492F5F"/>
    <w:rsid w:val="00494AEE"/>
    <w:rsid w:val="00494BDD"/>
    <w:rsid w:val="0049521C"/>
    <w:rsid w:val="00495F7E"/>
    <w:rsid w:val="004968E5"/>
    <w:rsid w:val="00496930"/>
    <w:rsid w:val="00497495"/>
    <w:rsid w:val="00497ED9"/>
    <w:rsid w:val="004A0CDF"/>
    <w:rsid w:val="004A1029"/>
    <w:rsid w:val="004A24D5"/>
    <w:rsid w:val="004A5561"/>
    <w:rsid w:val="004A767E"/>
    <w:rsid w:val="004B2CC3"/>
    <w:rsid w:val="004B3B47"/>
    <w:rsid w:val="004B5A89"/>
    <w:rsid w:val="004B6EF4"/>
    <w:rsid w:val="004C0C5D"/>
    <w:rsid w:val="004C101F"/>
    <w:rsid w:val="004C1445"/>
    <w:rsid w:val="004C1D04"/>
    <w:rsid w:val="004C31A7"/>
    <w:rsid w:val="004C3548"/>
    <w:rsid w:val="004C3CD5"/>
    <w:rsid w:val="004C441F"/>
    <w:rsid w:val="004C48E6"/>
    <w:rsid w:val="004C6525"/>
    <w:rsid w:val="004C7916"/>
    <w:rsid w:val="004D006A"/>
    <w:rsid w:val="004D05F4"/>
    <w:rsid w:val="004D1ED2"/>
    <w:rsid w:val="004D4ED1"/>
    <w:rsid w:val="004D5125"/>
    <w:rsid w:val="004D7B0D"/>
    <w:rsid w:val="004D7E0D"/>
    <w:rsid w:val="004E0129"/>
    <w:rsid w:val="004E1E36"/>
    <w:rsid w:val="004E31FA"/>
    <w:rsid w:val="004E34B1"/>
    <w:rsid w:val="004E603C"/>
    <w:rsid w:val="004E7F1B"/>
    <w:rsid w:val="004F0BB5"/>
    <w:rsid w:val="004F1800"/>
    <w:rsid w:val="004F1A75"/>
    <w:rsid w:val="004F3E56"/>
    <w:rsid w:val="004F51FD"/>
    <w:rsid w:val="004F752F"/>
    <w:rsid w:val="005019FF"/>
    <w:rsid w:val="005033DB"/>
    <w:rsid w:val="005067C6"/>
    <w:rsid w:val="005068E4"/>
    <w:rsid w:val="00511A54"/>
    <w:rsid w:val="00511FCD"/>
    <w:rsid w:val="00512843"/>
    <w:rsid w:val="00512C55"/>
    <w:rsid w:val="005170E8"/>
    <w:rsid w:val="0051764C"/>
    <w:rsid w:val="00521647"/>
    <w:rsid w:val="005224A7"/>
    <w:rsid w:val="00524486"/>
    <w:rsid w:val="00525040"/>
    <w:rsid w:val="00525528"/>
    <w:rsid w:val="0052635B"/>
    <w:rsid w:val="005271F3"/>
    <w:rsid w:val="0053057A"/>
    <w:rsid w:val="0053124F"/>
    <w:rsid w:val="0053132F"/>
    <w:rsid w:val="0053517A"/>
    <w:rsid w:val="005366C1"/>
    <w:rsid w:val="00536931"/>
    <w:rsid w:val="005410D3"/>
    <w:rsid w:val="005430FD"/>
    <w:rsid w:val="0054346E"/>
    <w:rsid w:val="00546AA5"/>
    <w:rsid w:val="005475FB"/>
    <w:rsid w:val="005504AF"/>
    <w:rsid w:val="00550B36"/>
    <w:rsid w:val="00550FB1"/>
    <w:rsid w:val="00551E79"/>
    <w:rsid w:val="005555FC"/>
    <w:rsid w:val="00556386"/>
    <w:rsid w:val="00557017"/>
    <w:rsid w:val="00560A29"/>
    <w:rsid w:val="0056195E"/>
    <w:rsid w:val="00561F17"/>
    <w:rsid w:val="0056446B"/>
    <w:rsid w:val="0056665A"/>
    <w:rsid w:val="0056787B"/>
    <w:rsid w:val="00567A41"/>
    <w:rsid w:val="00570084"/>
    <w:rsid w:val="005722C8"/>
    <w:rsid w:val="00574175"/>
    <w:rsid w:val="005754A8"/>
    <w:rsid w:val="005760CD"/>
    <w:rsid w:val="0057633D"/>
    <w:rsid w:val="00576D06"/>
    <w:rsid w:val="005801B4"/>
    <w:rsid w:val="00580828"/>
    <w:rsid w:val="00580FC8"/>
    <w:rsid w:val="00581581"/>
    <w:rsid w:val="00582B05"/>
    <w:rsid w:val="005843DE"/>
    <w:rsid w:val="00587F54"/>
    <w:rsid w:val="00591BDD"/>
    <w:rsid w:val="00594271"/>
    <w:rsid w:val="00596788"/>
    <w:rsid w:val="005A061E"/>
    <w:rsid w:val="005A2999"/>
    <w:rsid w:val="005A30C8"/>
    <w:rsid w:val="005A3CDE"/>
    <w:rsid w:val="005A6A8F"/>
    <w:rsid w:val="005A7D19"/>
    <w:rsid w:val="005B1281"/>
    <w:rsid w:val="005B1369"/>
    <w:rsid w:val="005B2F0B"/>
    <w:rsid w:val="005B3B8B"/>
    <w:rsid w:val="005B6BCA"/>
    <w:rsid w:val="005B71AE"/>
    <w:rsid w:val="005C0BA8"/>
    <w:rsid w:val="005C0EC2"/>
    <w:rsid w:val="005C1D4D"/>
    <w:rsid w:val="005C462A"/>
    <w:rsid w:val="005C6292"/>
    <w:rsid w:val="005C6649"/>
    <w:rsid w:val="005C7C9A"/>
    <w:rsid w:val="005D15A1"/>
    <w:rsid w:val="005D3154"/>
    <w:rsid w:val="005D3FC7"/>
    <w:rsid w:val="005D79F0"/>
    <w:rsid w:val="005D7E08"/>
    <w:rsid w:val="005E4BE9"/>
    <w:rsid w:val="005E512E"/>
    <w:rsid w:val="005F34E2"/>
    <w:rsid w:val="005F3C2E"/>
    <w:rsid w:val="005F5E2E"/>
    <w:rsid w:val="005F65E8"/>
    <w:rsid w:val="00601BE0"/>
    <w:rsid w:val="006023CF"/>
    <w:rsid w:val="00605827"/>
    <w:rsid w:val="00607EBA"/>
    <w:rsid w:val="00611B49"/>
    <w:rsid w:val="0061526E"/>
    <w:rsid w:val="00617FC5"/>
    <w:rsid w:val="00621086"/>
    <w:rsid w:val="00621A41"/>
    <w:rsid w:val="00622A8D"/>
    <w:rsid w:val="0062306E"/>
    <w:rsid w:val="00624391"/>
    <w:rsid w:val="00624623"/>
    <w:rsid w:val="00624D1B"/>
    <w:rsid w:val="00626695"/>
    <w:rsid w:val="00626E4A"/>
    <w:rsid w:val="00631525"/>
    <w:rsid w:val="00632A93"/>
    <w:rsid w:val="00632D06"/>
    <w:rsid w:val="00633090"/>
    <w:rsid w:val="006348A3"/>
    <w:rsid w:val="00640557"/>
    <w:rsid w:val="0064072D"/>
    <w:rsid w:val="00640AB6"/>
    <w:rsid w:val="00641DCE"/>
    <w:rsid w:val="00645AF2"/>
    <w:rsid w:val="00645B28"/>
    <w:rsid w:val="00646050"/>
    <w:rsid w:val="0064697A"/>
    <w:rsid w:val="00647630"/>
    <w:rsid w:val="006526F9"/>
    <w:rsid w:val="00652BDE"/>
    <w:rsid w:val="00653064"/>
    <w:rsid w:val="00654808"/>
    <w:rsid w:val="00655F93"/>
    <w:rsid w:val="006603ED"/>
    <w:rsid w:val="00660B4C"/>
    <w:rsid w:val="00661592"/>
    <w:rsid w:val="006665F2"/>
    <w:rsid w:val="006713CA"/>
    <w:rsid w:val="00671F1E"/>
    <w:rsid w:val="00672801"/>
    <w:rsid w:val="00676503"/>
    <w:rsid w:val="00676C5C"/>
    <w:rsid w:val="00677E0A"/>
    <w:rsid w:val="00683003"/>
    <w:rsid w:val="00683166"/>
    <w:rsid w:val="006851B8"/>
    <w:rsid w:val="00685942"/>
    <w:rsid w:val="0068677F"/>
    <w:rsid w:val="00687E80"/>
    <w:rsid w:val="00690665"/>
    <w:rsid w:val="0069286E"/>
    <w:rsid w:val="00693575"/>
    <w:rsid w:val="006935F6"/>
    <w:rsid w:val="00693822"/>
    <w:rsid w:val="00694D64"/>
    <w:rsid w:val="0069756F"/>
    <w:rsid w:val="006A07F1"/>
    <w:rsid w:val="006A40AB"/>
    <w:rsid w:val="006A4CCE"/>
    <w:rsid w:val="006B1400"/>
    <w:rsid w:val="006B27AD"/>
    <w:rsid w:val="006B2C11"/>
    <w:rsid w:val="006B4556"/>
    <w:rsid w:val="006B57F0"/>
    <w:rsid w:val="006B5C46"/>
    <w:rsid w:val="006B5C59"/>
    <w:rsid w:val="006C0A5E"/>
    <w:rsid w:val="006C40DB"/>
    <w:rsid w:val="006C4DC3"/>
    <w:rsid w:val="006C5B78"/>
    <w:rsid w:val="006C5DA9"/>
    <w:rsid w:val="006C7249"/>
    <w:rsid w:val="006C7630"/>
    <w:rsid w:val="006C7DF7"/>
    <w:rsid w:val="006D2C61"/>
    <w:rsid w:val="006D4BA3"/>
    <w:rsid w:val="006E0D47"/>
    <w:rsid w:val="006E15E8"/>
    <w:rsid w:val="006E33A9"/>
    <w:rsid w:val="006E3ACA"/>
    <w:rsid w:val="006E3AFC"/>
    <w:rsid w:val="006E4F42"/>
    <w:rsid w:val="006E4F5F"/>
    <w:rsid w:val="006E751A"/>
    <w:rsid w:val="006F2612"/>
    <w:rsid w:val="006F27B9"/>
    <w:rsid w:val="006F4F59"/>
    <w:rsid w:val="006F56CE"/>
    <w:rsid w:val="006F5AB9"/>
    <w:rsid w:val="00702E4C"/>
    <w:rsid w:val="00702FDB"/>
    <w:rsid w:val="007060A6"/>
    <w:rsid w:val="007063F8"/>
    <w:rsid w:val="00710B1B"/>
    <w:rsid w:val="007139C2"/>
    <w:rsid w:val="0071420A"/>
    <w:rsid w:val="00714983"/>
    <w:rsid w:val="0071533E"/>
    <w:rsid w:val="00716EFA"/>
    <w:rsid w:val="00720157"/>
    <w:rsid w:val="0072049E"/>
    <w:rsid w:val="007223F3"/>
    <w:rsid w:val="0072289B"/>
    <w:rsid w:val="00723ACB"/>
    <w:rsid w:val="0072575A"/>
    <w:rsid w:val="00725FB5"/>
    <w:rsid w:val="0072670B"/>
    <w:rsid w:val="007279B1"/>
    <w:rsid w:val="0073150C"/>
    <w:rsid w:val="00731654"/>
    <w:rsid w:val="0073419C"/>
    <w:rsid w:val="0073575E"/>
    <w:rsid w:val="00736B96"/>
    <w:rsid w:val="00736DC0"/>
    <w:rsid w:val="00736DEE"/>
    <w:rsid w:val="0074122B"/>
    <w:rsid w:val="007413C3"/>
    <w:rsid w:val="007440FB"/>
    <w:rsid w:val="00747103"/>
    <w:rsid w:val="007477C6"/>
    <w:rsid w:val="00752ABB"/>
    <w:rsid w:val="00754E9C"/>
    <w:rsid w:val="0075639D"/>
    <w:rsid w:val="00756999"/>
    <w:rsid w:val="00762AF6"/>
    <w:rsid w:val="00762BD6"/>
    <w:rsid w:val="00765338"/>
    <w:rsid w:val="00771C4A"/>
    <w:rsid w:val="00774FF2"/>
    <w:rsid w:val="007768F4"/>
    <w:rsid w:val="007773A7"/>
    <w:rsid w:val="007776BE"/>
    <w:rsid w:val="00777A81"/>
    <w:rsid w:val="0078107D"/>
    <w:rsid w:val="007810D5"/>
    <w:rsid w:val="00781609"/>
    <w:rsid w:val="00781649"/>
    <w:rsid w:val="00784D6A"/>
    <w:rsid w:val="00784D8C"/>
    <w:rsid w:val="007866F7"/>
    <w:rsid w:val="0079089B"/>
    <w:rsid w:val="00797E40"/>
    <w:rsid w:val="00797F95"/>
    <w:rsid w:val="007A0827"/>
    <w:rsid w:val="007A2E8A"/>
    <w:rsid w:val="007A32B9"/>
    <w:rsid w:val="007A4FAD"/>
    <w:rsid w:val="007A73D9"/>
    <w:rsid w:val="007B12D4"/>
    <w:rsid w:val="007B26AA"/>
    <w:rsid w:val="007B301D"/>
    <w:rsid w:val="007C0223"/>
    <w:rsid w:val="007C0894"/>
    <w:rsid w:val="007C110B"/>
    <w:rsid w:val="007C28E0"/>
    <w:rsid w:val="007C2B29"/>
    <w:rsid w:val="007C3C3C"/>
    <w:rsid w:val="007C3CF3"/>
    <w:rsid w:val="007C401F"/>
    <w:rsid w:val="007C5B61"/>
    <w:rsid w:val="007C5C04"/>
    <w:rsid w:val="007C749B"/>
    <w:rsid w:val="007D045C"/>
    <w:rsid w:val="007D0C61"/>
    <w:rsid w:val="007D1168"/>
    <w:rsid w:val="007D1613"/>
    <w:rsid w:val="007D4540"/>
    <w:rsid w:val="007D49A0"/>
    <w:rsid w:val="007D4B86"/>
    <w:rsid w:val="007D4C09"/>
    <w:rsid w:val="007D529E"/>
    <w:rsid w:val="007D578F"/>
    <w:rsid w:val="007D7856"/>
    <w:rsid w:val="007E14C4"/>
    <w:rsid w:val="007E39C5"/>
    <w:rsid w:val="007E4C0E"/>
    <w:rsid w:val="007E69CF"/>
    <w:rsid w:val="007F16D0"/>
    <w:rsid w:val="007F2913"/>
    <w:rsid w:val="007F320F"/>
    <w:rsid w:val="007F51CC"/>
    <w:rsid w:val="007F53E3"/>
    <w:rsid w:val="0080045C"/>
    <w:rsid w:val="00803670"/>
    <w:rsid w:val="008068A5"/>
    <w:rsid w:val="00807597"/>
    <w:rsid w:val="00810CCE"/>
    <w:rsid w:val="00811A92"/>
    <w:rsid w:val="00816B67"/>
    <w:rsid w:val="008176BE"/>
    <w:rsid w:val="008202D2"/>
    <w:rsid w:val="00820B23"/>
    <w:rsid w:val="00830D33"/>
    <w:rsid w:val="00832EB7"/>
    <w:rsid w:val="008336C6"/>
    <w:rsid w:val="00834C17"/>
    <w:rsid w:val="00834D9D"/>
    <w:rsid w:val="0083605F"/>
    <w:rsid w:val="0083740E"/>
    <w:rsid w:val="0084082C"/>
    <w:rsid w:val="008413E5"/>
    <w:rsid w:val="00842CE7"/>
    <w:rsid w:val="00844F77"/>
    <w:rsid w:val="00852458"/>
    <w:rsid w:val="008526DB"/>
    <w:rsid w:val="008529DA"/>
    <w:rsid w:val="00853668"/>
    <w:rsid w:val="00860537"/>
    <w:rsid w:val="00860FA4"/>
    <w:rsid w:val="00862D2E"/>
    <w:rsid w:val="00863208"/>
    <w:rsid w:val="0086425D"/>
    <w:rsid w:val="00866A82"/>
    <w:rsid w:val="00867EF6"/>
    <w:rsid w:val="008717D6"/>
    <w:rsid w:val="00874AFC"/>
    <w:rsid w:val="00877034"/>
    <w:rsid w:val="00877718"/>
    <w:rsid w:val="00880ADA"/>
    <w:rsid w:val="00881BB2"/>
    <w:rsid w:val="0088289A"/>
    <w:rsid w:val="00885C7F"/>
    <w:rsid w:val="00885E77"/>
    <w:rsid w:val="0088741D"/>
    <w:rsid w:val="00891D4F"/>
    <w:rsid w:val="008927F5"/>
    <w:rsid w:val="00892E1F"/>
    <w:rsid w:val="00894C32"/>
    <w:rsid w:val="00895C8A"/>
    <w:rsid w:val="0089631E"/>
    <w:rsid w:val="0089732B"/>
    <w:rsid w:val="008A0471"/>
    <w:rsid w:val="008A134B"/>
    <w:rsid w:val="008A1F2A"/>
    <w:rsid w:val="008A254E"/>
    <w:rsid w:val="008A2886"/>
    <w:rsid w:val="008A3156"/>
    <w:rsid w:val="008A435A"/>
    <w:rsid w:val="008B2CC1"/>
    <w:rsid w:val="008B50C5"/>
    <w:rsid w:val="008B5862"/>
    <w:rsid w:val="008B60B2"/>
    <w:rsid w:val="008B7D4D"/>
    <w:rsid w:val="008C143E"/>
    <w:rsid w:val="008C167F"/>
    <w:rsid w:val="008C1ED3"/>
    <w:rsid w:val="008C1F2B"/>
    <w:rsid w:val="008C2CAA"/>
    <w:rsid w:val="008C337C"/>
    <w:rsid w:val="008C351E"/>
    <w:rsid w:val="008C39D4"/>
    <w:rsid w:val="008C72CD"/>
    <w:rsid w:val="008C78A4"/>
    <w:rsid w:val="008D0280"/>
    <w:rsid w:val="008D2371"/>
    <w:rsid w:val="008D3B9E"/>
    <w:rsid w:val="008D5B8B"/>
    <w:rsid w:val="008D7A80"/>
    <w:rsid w:val="008E20D6"/>
    <w:rsid w:val="008E2788"/>
    <w:rsid w:val="008E2E9F"/>
    <w:rsid w:val="008E3396"/>
    <w:rsid w:val="008E5B2E"/>
    <w:rsid w:val="008F0004"/>
    <w:rsid w:val="008F05F0"/>
    <w:rsid w:val="008F2EF5"/>
    <w:rsid w:val="008F63B6"/>
    <w:rsid w:val="0090061F"/>
    <w:rsid w:val="0090268F"/>
    <w:rsid w:val="00904D0F"/>
    <w:rsid w:val="0090561E"/>
    <w:rsid w:val="0090681A"/>
    <w:rsid w:val="0090731E"/>
    <w:rsid w:val="00910BB6"/>
    <w:rsid w:val="00911D89"/>
    <w:rsid w:val="009136A2"/>
    <w:rsid w:val="00913EAC"/>
    <w:rsid w:val="00914336"/>
    <w:rsid w:val="009163DE"/>
    <w:rsid w:val="00916EE2"/>
    <w:rsid w:val="00917370"/>
    <w:rsid w:val="00920181"/>
    <w:rsid w:val="00920800"/>
    <w:rsid w:val="0092141C"/>
    <w:rsid w:val="00921C0E"/>
    <w:rsid w:val="00923382"/>
    <w:rsid w:val="0092442C"/>
    <w:rsid w:val="00925F60"/>
    <w:rsid w:val="009272A6"/>
    <w:rsid w:val="0093178F"/>
    <w:rsid w:val="009347ED"/>
    <w:rsid w:val="00934C96"/>
    <w:rsid w:val="009354EB"/>
    <w:rsid w:val="009361E0"/>
    <w:rsid w:val="00940C7C"/>
    <w:rsid w:val="0094127A"/>
    <w:rsid w:val="00942536"/>
    <w:rsid w:val="00942BA3"/>
    <w:rsid w:val="00943A5A"/>
    <w:rsid w:val="009444F2"/>
    <w:rsid w:val="009446B0"/>
    <w:rsid w:val="00944A68"/>
    <w:rsid w:val="00944BE8"/>
    <w:rsid w:val="00944CBB"/>
    <w:rsid w:val="00944ECF"/>
    <w:rsid w:val="009461CF"/>
    <w:rsid w:val="0094636B"/>
    <w:rsid w:val="00946F76"/>
    <w:rsid w:val="009475A5"/>
    <w:rsid w:val="0095279C"/>
    <w:rsid w:val="0095316C"/>
    <w:rsid w:val="00953985"/>
    <w:rsid w:val="00954614"/>
    <w:rsid w:val="00956AC2"/>
    <w:rsid w:val="009577A6"/>
    <w:rsid w:val="00957952"/>
    <w:rsid w:val="00960122"/>
    <w:rsid w:val="009638B0"/>
    <w:rsid w:val="00964503"/>
    <w:rsid w:val="00966A22"/>
    <w:rsid w:val="0096722F"/>
    <w:rsid w:val="00970DF0"/>
    <w:rsid w:val="00972075"/>
    <w:rsid w:val="0097264D"/>
    <w:rsid w:val="00972DC2"/>
    <w:rsid w:val="009733D7"/>
    <w:rsid w:val="009735D7"/>
    <w:rsid w:val="00974041"/>
    <w:rsid w:val="00974B74"/>
    <w:rsid w:val="009753DD"/>
    <w:rsid w:val="00977FFB"/>
    <w:rsid w:val="00980843"/>
    <w:rsid w:val="009811DF"/>
    <w:rsid w:val="0098147C"/>
    <w:rsid w:val="009825FC"/>
    <w:rsid w:val="00983D5A"/>
    <w:rsid w:val="00984BA1"/>
    <w:rsid w:val="009865B1"/>
    <w:rsid w:val="00986621"/>
    <w:rsid w:val="009874D7"/>
    <w:rsid w:val="009905A4"/>
    <w:rsid w:val="009906AA"/>
    <w:rsid w:val="00990B26"/>
    <w:rsid w:val="00991609"/>
    <w:rsid w:val="009919E9"/>
    <w:rsid w:val="00992E56"/>
    <w:rsid w:val="00993170"/>
    <w:rsid w:val="00994FA8"/>
    <w:rsid w:val="00995B03"/>
    <w:rsid w:val="00997201"/>
    <w:rsid w:val="009A1497"/>
    <w:rsid w:val="009A197B"/>
    <w:rsid w:val="009A2633"/>
    <w:rsid w:val="009A418D"/>
    <w:rsid w:val="009A4A8F"/>
    <w:rsid w:val="009A7951"/>
    <w:rsid w:val="009B41A7"/>
    <w:rsid w:val="009B46CD"/>
    <w:rsid w:val="009B6A9E"/>
    <w:rsid w:val="009B74A8"/>
    <w:rsid w:val="009B7F72"/>
    <w:rsid w:val="009C0360"/>
    <w:rsid w:val="009C05CD"/>
    <w:rsid w:val="009C127D"/>
    <w:rsid w:val="009C182A"/>
    <w:rsid w:val="009C1D5D"/>
    <w:rsid w:val="009C3803"/>
    <w:rsid w:val="009C4CCE"/>
    <w:rsid w:val="009C6727"/>
    <w:rsid w:val="009C7258"/>
    <w:rsid w:val="009D00DD"/>
    <w:rsid w:val="009D0DF9"/>
    <w:rsid w:val="009D0FF8"/>
    <w:rsid w:val="009D13C1"/>
    <w:rsid w:val="009D2754"/>
    <w:rsid w:val="009D5D4B"/>
    <w:rsid w:val="009D69B3"/>
    <w:rsid w:val="009E2791"/>
    <w:rsid w:val="009E3F6F"/>
    <w:rsid w:val="009E45AF"/>
    <w:rsid w:val="009E4E2F"/>
    <w:rsid w:val="009E595D"/>
    <w:rsid w:val="009F00FA"/>
    <w:rsid w:val="009F14D3"/>
    <w:rsid w:val="009F1B49"/>
    <w:rsid w:val="009F2851"/>
    <w:rsid w:val="009F499F"/>
    <w:rsid w:val="009F549D"/>
    <w:rsid w:val="009F66E7"/>
    <w:rsid w:val="00A031C3"/>
    <w:rsid w:val="00A03848"/>
    <w:rsid w:val="00A05801"/>
    <w:rsid w:val="00A06363"/>
    <w:rsid w:val="00A0708C"/>
    <w:rsid w:val="00A07A3C"/>
    <w:rsid w:val="00A07B35"/>
    <w:rsid w:val="00A12374"/>
    <w:rsid w:val="00A15388"/>
    <w:rsid w:val="00A1542C"/>
    <w:rsid w:val="00A17C01"/>
    <w:rsid w:val="00A20C50"/>
    <w:rsid w:val="00A225F7"/>
    <w:rsid w:val="00A24E7C"/>
    <w:rsid w:val="00A25081"/>
    <w:rsid w:val="00A2637C"/>
    <w:rsid w:val="00A267B0"/>
    <w:rsid w:val="00A3173B"/>
    <w:rsid w:val="00A33A79"/>
    <w:rsid w:val="00A34545"/>
    <w:rsid w:val="00A37342"/>
    <w:rsid w:val="00A40FCD"/>
    <w:rsid w:val="00A41261"/>
    <w:rsid w:val="00A418BA"/>
    <w:rsid w:val="00A42137"/>
    <w:rsid w:val="00A42DAF"/>
    <w:rsid w:val="00A436A0"/>
    <w:rsid w:val="00A44EAA"/>
    <w:rsid w:val="00A45BD8"/>
    <w:rsid w:val="00A463E0"/>
    <w:rsid w:val="00A46F1E"/>
    <w:rsid w:val="00A47BA6"/>
    <w:rsid w:val="00A50779"/>
    <w:rsid w:val="00A51139"/>
    <w:rsid w:val="00A518A7"/>
    <w:rsid w:val="00A51E16"/>
    <w:rsid w:val="00A55BBB"/>
    <w:rsid w:val="00A56651"/>
    <w:rsid w:val="00A61940"/>
    <w:rsid w:val="00A61F83"/>
    <w:rsid w:val="00A638A7"/>
    <w:rsid w:val="00A638FC"/>
    <w:rsid w:val="00A67F87"/>
    <w:rsid w:val="00A7010D"/>
    <w:rsid w:val="00A70433"/>
    <w:rsid w:val="00A70CE1"/>
    <w:rsid w:val="00A70E06"/>
    <w:rsid w:val="00A70F88"/>
    <w:rsid w:val="00A720B9"/>
    <w:rsid w:val="00A75E76"/>
    <w:rsid w:val="00A80EC2"/>
    <w:rsid w:val="00A81523"/>
    <w:rsid w:val="00A815E5"/>
    <w:rsid w:val="00A84D03"/>
    <w:rsid w:val="00A859F9"/>
    <w:rsid w:val="00A869B7"/>
    <w:rsid w:val="00A96209"/>
    <w:rsid w:val="00A9762F"/>
    <w:rsid w:val="00AA0F89"/>
    <w:rsid w:val="00AA1132"/>
    <w:rsid w:val="00AA1ED6"/>
    <w:rsid w:val="00AA27D9"/>
    <w:rsid w:val="00AA2DD4"/>
    <w:rsid w:val="00AA6840"/>
    <w:rsid w:val="00AA6AB7"/>
    <w:rsid w:val="00AA72DA"/>
    <w:rsid w:val="00AA7428"/>
    <w:rsid w:val="00AB1067"/>
    <w:rsid w:val="00AB2214"/>
    <w:rsid w:val="00AB25D4"/>
    <w:rsid w:val="00AB3B40"/>
    <w:rsid w:val="00AB4749"/>
    <w:rsid w:val="00AB6676"/>
    <w:rsid w:val="00AC205C"/>
    <w:rsid w:val="00AC2A55"/>
    <w:rsid w:val="00AC3670"/>
    <w:rsid w:val="00AC3F76"/>
    <w:rsid w:val="00AC4005"/>
    <w:rsid w:val="00AC73C1"/>
    <w:rsid w:val="00AC7B0F"/>
    <w:rsid w:val="00AD118A"/>
    <w:rsid w:val="00AD1545"/>
    <w:rsid w:val="00AD23E9"/>
    <w:rsid w:val="00AD3CEC"/>
    <w:rsid w:val="00AD757F"/>
    <w:rsid w:val="00AD763B"/>
    <w:rsid w:val="00AD7ED7"/>
    <w:rsid w:val="00AE0229"/>
    <w:rsid w:val="00AE0355"/>
    <w:rsid w:val="00AE3B6A"/>
    <w:rsid w:val="00AE4231"/>
    <w:rsid w:val="00AE5135"/>
    <w:rsid w:val="00AE5D72"/>
    <w:rsid w:val="00AE5DE2"/>
    <w:rsid w:val="00AF054B"/>
    <w:rsid w:val="00AF0750"/>
    <w:rsid w:val="00AF0A6B"/>
    <w:rsid w:val="00AF16BD"/>
    <w:rsid w:val="00AF2575"/>
    <w:rsid w:val="00AF4F38"/>
    <w:rsid w:val="00AF56F2"/>
    <w:rsid w:val="00AF5E88"/>
    <w:rsid w:val="00AF6285"/>
    <w:rsid w:val="00AF62EE"/>
    <w:rsid w:val="00AF64E7"/>
    <w:rsid w:val="00AF7ECF"/>
    <w:rsid w:val="00AF7F8F"/>
    <w:rsid w:val="00B01902"/>
    <w:rsid w:val="00B01ABF"/>
    <w:rsid w:val="00B01B04"/>
    <w:rsid w:val="00B03536"/>
    <w:rsid w:val="00B03673"/>
    <w:rsid w:val="00B03D90"/>
    <w:rsid w:val="00B04DDA"/>
    <w:rsid w:val="00B05A69"/>
    <w:rsid w:val="00B06008"/>
    <w:rsid w:val="00B062DD"/>
    <w:rsid w:val="00B06E2A"/>
    <w:rsid w:val="00B11E57"/>
    <w:rsid w:val="00B12C16"/>
    <w:rsid w:val="00B140C7"/>
    <w:rsid w:val="00B1554F"/>
    <w:rsid w:val="00B15CB0"/>
    <w:rsid w:val="00B15E6E"/>
    <w:rsid w:val="00B17D0E"/>
    <w:rsid w:val="00B20D12"/>
    <w:rsid w:val="00B21B46"/>
    <w:rsid w:val="00B22E6C"/>
    <w:rsid w:val="00B24381"/>
    <w:rsid w:val="00B249BD"/>
    <w:rsid w:val="00B275F3"/>
    <w:rsid w:val="00B27F8D"/>
    <w:rsid w:val="00B302CC"/>
    <w:rsid w:val="00B322BA"/>
    <w:rsid w:val="00B34A1A"/>
    <w:rsid w:val="00B362B8"/>
    <w:rsid w:val="00B40874"/>
    <w:rsid w:val="00B408FE"/>
    <w:rsid w:val="00B438E0"/>
    <w:rsid w:val="00B43B2B"/>
    <w:rsid w:val="00B44657"/>
    <w:rsid w:val="00B44A35"/>
    <w:rsid w:val="00B453F8"/>
    <w:rsid w:val="00B45C73"/>
    <w:rsid w:val="00B46BD8"/>
    <w:rsid w:val="00B47127"/>
    <w:rsid w:val="00B509A5"/>
    <w:rsid w:val="00B5106C"/>
    <w:rsid w:val="00B514A9"/>
    <w:rsid w:val="00B53F90"/>
    <w:rsid w:val="00B5473C"/>
    <w:rsid w:val="00B55F4B"/>
    <w:rsid w:val="00B565F7"/>
    <w:rsid w:val="00B622F8"/>
    <w:rsid w:val="00B64B1C"/>
    <w:rsid w:val="00B652D6"/>
    <w:rsid w:val="00B65AA7"/>
    <w:rsid w:val="00B65C12"/>
    <w:rsid w:val="00B66D86"/>
    <w:rsid w:val="00B67628"/>
    <w:rsid w:val="00B70CC9"/>
    <w:rsid w:val="00B71EB2"/>
    <w:rsid w:val="00B730F3"/>
    <w:rsid w:val="00B73756"/>
    <w:rsid w:val="00B756C8"/>
    <w:rsid w:val="00B804D8"/>
    <w:rsid w:val="00B81A81"/>
    <w:rsid w:val="00B82297"/>
    <w:rsid w:val="00B83F1F"/>
    <w:rsid w:val="00B84DB8"/>
    <w:rsid w:val="00B85FAC"/>
    <w:rsid w:val="00B87455"/>
    <w:rsid w:val="00B9013F"/>
    <w:rsid w:val="00B905E0"/>
    <w:rsid w:val="00B9272B"/>
    <w:rsid w:val="00B9380F"/>
    <w:rsid w:val="00B96268"/>
    <w:rsid w:val="00B9734B"/>
    <w:rsid w:val="00BA0660"/>
    <w:rsid w:val="00BA1BD8"/>
    <w:rsid w:val="00BA30E2"/>
    <w:rsid w:val="00BA35D6"/>
    <w:rsid w:val="00BA3DD2"/>
    <w:rsid w:val="00BA672C"/>
    <w:rsid w:val="00BA757B"/>
    <w:rsid w:val="00BB00DF"/>
    <w:rsid w:val="00BB0191"/>
    <w:rsid w:val="00BB06D0"/>
    <w:rsid w:val="00BB157D"/>
    <w:rsid w:val="00BB17C3"/>
    <w:rsid w:val="00BB2D4E"/>
    <w:rsid w:val="00BB42DD"/>
    <w:rsid w:val="00BC037A"/>
    <w:rsid w:val="00BC0CBF"/>
    <w:rsid w:val="00BC29CE"/>
    <w:rsid w:val="00BC2E76"/>
    <w:rsid w:val="00BC3FF4"/>
    <w:rsid w:val="00BC5FE4"/>
    <w:rsid w:val="00BD16A7"/>
    <w:rsid w:val="00BD478A"/>
    <w:rsid w:val="00BD4BF4"/>
    <w:rsid w:val="00BD4FE5"/>
    <w:rsid w:val="00BE017F"/>
    <w:rsid w:val="00BE537F"/>
    <w:rsid w:val="00BF15CE"/>
    <w:rsid w:val="00BF1BCE"/>
    <w:rsid w:val="00BF2D0B"/>
    <w:rsid w:val="00BF3784"/>
    <w:rsid w:val="00BF385F"/>
    <w:rsid w:val="00BF4658"/>
    <w:rsid w:val="00BF49D7"/>
    <w:rsid w:val="00BF5874"/>
    <w:rsid w:val="00BF65B7"/>
    <w:rsid w:val="00BF6E85"/>
    <w:rsid w:val="00C00C82"/>
    <w:rsid w:val="00C02282"/>
    <w:rsid w:val="00C0327B"/>
    <w:rsid w:val="00C04730"/>
    <w:rsid w:val="00C055F7"/>
    <w:rsid w:val="00C07FDE"/>
    <w:rsid w:val="00C1165E"/>
    <w:rsid w:val="00C11BFE"/>
    <w:rsid w:val="00C12C21"/>
    <w:rsid w:val="00C137AA"/>
    <w:rsid w:val="00C14D63"/>
    <w:rsid w:val="00C17484"/>
    <w:rsid w:val="00C2028A"/>
    <w:rsid w:val="00C234A3"/>
    <w:rsid w:val="00C2522F"/>
    <w:rsid w:val="00C25D6C"/>
    <w:rsid w:val="00C26132"/>
    <w:rsid w:val="00C26744"/>
    <w:rsid w:val="00C3155D"/>
    <w:rsid w:val="00C33BC6"/>
    <w:rsid w:val="00C36BEE"/>
    <w:rsid w:val="00C3726A"/>
    <w:rsid w:val="00C37531"/>
    <w:rsid w:val="00C37D96"/>
    <w:rsid w:val="00C4001B"/>
    <w:rsid w:val="00C412EC"/>
    <w:rsid w:val="00C42EA4"/>
    <w:rsid w:val="00C43FDB"/>
    <w:rsid w:val="00C45BC4"/>
    <w:rsid w:val="00C50284"/>
    <w:rsid w:val="00C5068F"/>
    <w:rsid w:val="00C50AEC"/>
    <w:rsid w:val="00C50EA9"/>
    <w:rsid w:val="00C5658C"/>
    <w:rsid w:val="00C61553"/>
    <w:rsid w:val="00C622A4"/>
    <w:rsid w:val="00C71768"/>
    <w:rsid w:val="00C726BE"/>
    <w:rsid w:val="00C80C67"/>
    <w:rsid w:val="00C8282A"/>
    <w:rsid w:val="00C86D74"/>
    <w:rsid w:val="00C91E87"/>
    <w:rsid w:val="00C944AF"/>
    <w:rsid w:val="00C96C25"/>
    <w:rsid w:val="00CA120E"/>
    <w:rsid w:val="00CA7CC0"/>
    <w:rsid w:val="00CB0713"/>
    <w:rsid w:val="00CB0985"/>
    <w:rsid w:val="00CB1D6A"/>
    <w:rsid w:val="00CB2EEC"/>
    <w:rsid w:val="00CB434C"/>
    <w:rsid w:val="00CB44C5"/>
    <w:rsid w:val="00CB5073"/>
    <w:rsid w:val="00CB6E15"/>
    <w:rsid w:val="00CB72A8"/>
    <w:rsid w:val="00CC2135"/>
    <w:rsid w:val="00CC2AC8"/>
    <w:rsid w:val="00CC34F6"/>
    <w:rsid w:val="00CC4173"/>
    <w:rsid w:val="00CC4CFC"/>
    <w:rsid w:val="00CC7C69"/>
    <w:rsid w:val="00CD04F1"/>
    <w:rsid w:val="00CD094F"/>
    <w:rsid w:val="00CD5093"/>
    <w:rsid w:val="00CD6737"/>
    <w:rsid w:val="00CD7F59"/>
    <w:rsid w:val="00CE0026"/>
    <w:rsid w:val="00CE4174"/>
    <w:rsid w:val="00CE4273"/>
    <w:rsid w:val="00CE4694"/>
    <w:rsid w:val="00CE55A4"/>
    <w:rsid w:val="00CE7C6A"/>
    <w:rsid w:val="00CF0171"/>
    <w:rsid w:val="00CF0F43"/>
    <w:rsid w:val="00CF225C"/>
    <w:rsid w:val="00CF23CE"/>
    <w:rsid w:val="00CF298D"/>
    <w:rsid w:val="00CF393F"/>
    <w:rsid w:val="00CF44CB"/>
    <w:rsid w:val="00CF713F"/>
    <w:rsid w:val="00CF7999"/>
    <w:rsid w:val="00CF7EE7"/>
    <w:rsid w:val="00CF7FED"/>
    <w:rsid w:val="00D004C4"/>
    <w:rsid w:val="00D03A79"/>
    <w:rsid w:val="00D04CB6"/>
    <w:rsid w:val="00D061B7"/>
    <w:rsid w:val="00D0628A"/>
    <w:rsid w:val="00D10B17"/>
    <w:rsid w:val="00D1206F"/>
    <w:rsid w:val="00D13678"/>
    <w:rsid w:val="00D16537"/>
    <w:rsid w:val="00D16F41"/>
    <w:rsid w:val="00D16FD2"/>
    <w:rsid w:val="00D26BD5"/>
    <w:rsid w:val="00D30736"/>
    <w:rsid w:val="00D34B8F"/>
    <w:rsid w:val="00D34D87"/>
    <w:rsid w:val="00D37218"/>
    <w:rsid w:val="00D37A30"/>
    <w:rsid w:val="00D41076"/>
    <w:rsid w:val="00D41489"/>
    <w:rsid w:val="00D41AFF"/>
    <w:rsid w:val="00D41C16"/>
    <w:rsid w:val="00D42388"/>
    <w:rsid w:val="00D437B0"/>
    <w:rsid w:val="00D44A0B"/>
    <w:rsid w:val="00D44A3D"/>
    <w:rsid w:val="00D45252"/>
    <w:rsid w:val="00D50A4F"/>
    <w:rsid w:val="00D5567B"/>
    <w:rsid w:val="00D57915"/>
    <w:rsid w:val="00D602BC"/>
    <w:rsid w:val="00D64208"/>
    <w:rsid w:val="00D64DC8"/>
    <w:rsid w:val="00D66890"/>
    <w:rsid w:val="00D66D83"/>
    <w:rsid w:val="00D66E37"/>
    <w:rsid w:val="00D66E86"/>
    <w:rsid w:val="00D71B4D"/>
    <w:rsid w:val="00D725D9"/>
    <w:rsid w:val="00D80A8C"/>
    <w:rsid w:val="00D815CB"/>
    <w:rsid w:val="00D8169D"/>
    <w:rsid w:val="00D82BFC"/>
    <w:rsid w:val="00D83751"/>
    <w:rsid w:val="00D83B1E"/>
    <w:rsid w:val="00D85F35"/>
    <w:rsid w:val="00D914F1"/>
    <w:rsid w:val="00D91874"/>
    <w:rsid w:val="00D92148"/>
    <w:rsid w:val="00D92EED"/>
    <w:rsid w:val="00D93D55"/>
    <w:rsid w:val="00D950AE"/>
    <w:rsid w:val="00DA13D7"/>
    <w:rsid w:val="00DA2EAA"/>
    <w:rsid w:val="00DA53FE"/>
    <w:rsid w:val="00DA6AC3"/>
    <w:rsid w:val="00DA6CD0"/>
    <w:rsid w:val="00DB06E7"/>
    <w:rsid w:val="00DB0A2E"/>
    <w:rsid w:val="00DB1222"/>
    <w:rsid w:val="00DB1808"/>
    <w:rsid w:val="00DB3D93"/>
    <w:rsid w:val="00DB4598"/>
    <w:rsid w:val="00DC0475"/>
    <w:rsid w:val="00DC2E7B"/>
    <w:rsid w:val="00DC51B4"/>
    <w:rsid w:val="00DC58FA"/>
    <w:rsid w:val="00DD065D"/>
    <w:rsid w:val="00DD3215"/>
    <w:rsid w:val="00DD3FF2"/>
    <w:rsid w:val="00DD65F6"/>
    <w:rsid w:val="00DD7603"/>
    <w:rsid w:val="00DD7B1B"/>
    <w:rsid w:val="00DE0CEA"/>
    <w:rsid w:val="00DE101D"/>
    <w:rsid w:val="00DE33B2"/>
    <w:rsid w:val="00DE5F7C"/>
    <w:rsid w:val="00DF023A"/>
    <w:rsid w:val="00DF045E"/>
    <w:rsid w:val="00DF383E"/>
    <w:rsid w:val="00DF4715"/>
    <w:rsid w:val="00DF4F5A"/>
    <w:rsid w:val="00DF7CA7"/>
    <w:rsid w:val="00E00CB6"/>
    <w:rsid w:val="00E069A9"/>
    <w:rsid w:val="00E10C19"/>
    <w:rsid w:val="00E1371F"/>
    <w:rsid w:val="00E14922"/>
    <w:rsid w:val="00E15015"/>
    <w:rsid w:val="00E22AFD"/>
    <w:rsid w:val="00E23BF3"/>
    <w:rsid w:val="00E24A73"/>
    <w:rsid w:val="00E24F5E"/>
    <w:rsid w:val="00E259C7"/>
    <w:rsid w:val="00E272F6"/>
    <w:rsid w:val="00E32007"/>
    <w:rsid w:val="00E335FE"/>
    <w:rsid w:val="00E34FD0"/>
    <w:rsid w:val="00E355A2"/>
    <w:rsid w:val="00E35C45"/>
    <w:rsid w:val="00E410AF"/>
    <w:rsid w:val="00E45283"/>
    <w:rsid w:val="00E52D38"/>
    <w:rsid w:val="00E56C57"/>
    <w:rsid w:val="00E600C7"/>
    <w:rsid w:val="00E61FD9"/>
    <w:rsid w:val="00E62C4E"/>
    <w:rsid w:val="00E62CDB"/>
    <w:rsid w:val="00E65D5B"/>
    <w:rsid w:val="00E72FC1"/>
    <w:rsid w:val="00E75B8D"/>
    <w:rsid w:val="00E80E9C"/>
    <w:rsid w:val="00E8165A"/>
    <w:rsid w:val="00E821A4"/>
    <w:rsid w:val="00E8462B"/>
    <w:rsid w:val="00E85557"/>
    <w:rsid w:val="00E866A8"/>
    <w:rsid w:val="00E86E22"/>
    <w:rsid w:val="00E86E41"/>
    <w:rsid w:val="00E953BE"/>
    <w:rsid w:val="00E95D53"/>
    <w:rsid w:val="00EA247F"/>
    <w:rsid w:val="00EA4798"/>
    <w:rsid w:val="00EA7D6E"/>
    <w:rsid w:val="00EB0805"/>
    <w:rsid w:val="00EB09EA"/>
    <w:rsid w:val="00EB3BDA"/>
    <w:rsid w:val="00EB4322"/>
    <w:rsid w:val="00EB5033"/>
    <w:rsid w:val="00EB6159"/>
    <w:rsid w:val="00EC14F3"/>
    <w:rsid w:val="00EC17C5"/>
    <w:rsid w:val="00EC2332"/>
    <w:rsid w:val="00EC3B7D"/>
    <w:rsid w:val="00EC4E49"/>
    <w:rsid w:val="00EC633F"/>
    <w:rsid w:val="00EC6D23"/>
    <w:rsid w:val="00EC6FCE"/>
    <w:rsid w:val="00ED1DD5"/>
    <w:rsid w:val="00ED7476"/>
    <w:rsid w:val="00ED77FB"/>
    <w:rsid w:val="00EE0A4F"/>
    <w:rsid w:val="00EE2371"/>
    <w:rsid w:val="00EE45FA"/>
    <w:rsid w:val="00EE4A32"/>
    <w:rsid w:val="00EF1DDE"/>
    <w:rsid w:val="00EF47A8"/>
    <w:rsid w:val="00EF4CBB"/>
    <w:rsid w:val="00F007D8"/>
    <w:rsid w:val="00F00D50"/>
    <w:rsid w:val="00F01745"/>
    <w:rsid w:val="00F01860"/>
    <w:rsid w:val="00F02753"/>
    <w:rsid w:val="00F033AC"/>
    <w:rsid w:val="00F03621"/>
    <w:rsid w:val="00F040AC"/>
    <w:rsid w:val="00F04A61"/>
    <w:rsid w:val="00F050A5"/>
    <w:rsid w:val="00F053A7"/>
    <w:rsid w:val="00F05D32"/>
    <w:rsid w:val="00F06F9A"/>
    <w:rsid w:val="00F0773F"/>
    <w:rsid w:val="00F116BD"/>
    <w:rsid w:val="00F11881"/>
    <w:rsid w:val="00F125A8"/>
    <w:rsid w:val="00F13848"/>
    <w:rsid w:val="00F13FA0"/>
    <w:rsid w:val="00F16731"/>
    <w:rsid w:val="00F22BFC"/>
    <w:rsid w:val="00F24B32"/>
    <w:rsid w:val="00F24C39"/>
    <w:rsid w:val="00F2664F"/>
    <w:rsid w:val="00F27DF6"/>
    <w:rsid w:val="00F300B8"/>
    <w:rsid w:val="00F3149A"/>
    <w:rsid w:val="00F3256F"/>
    <w:rsid w:val="00F3264D"/>
    <w:rsid w:val="00F353E2"/>
    <w:rsid w:val="00F3578C"/>
    <w:rsid w:val="00F364EC"/>
    <w:rsid w:val="00F377E6"/>
    <w:rsid w:val="00F40229"/>
    <w:rsid w:val="00F41202"/>
    <w:rsid w:val="00F41724"/>
    <w:rsid w:val="00F429CB"/>
    <w:rsid w:val="00F42A1B"/>
    <w:rsid w:val="00F44A1C"/>
    <w:rsid w:val="00F5030A"/>
    <w:rsid w:val="00F5490B"/>
    <w:rsid w:val="00F55295"/>
    <w:rsid w:val="00F6254D"/>
    <w:rsid w:val="00F626A6"/>
    <w:rsid w:val="00F644C8"/>
    <w:rsid w:val="00F64F48"/>
    <w:rsid w:val="00F66152"/>
    <w:rsid w:val="00F67089"/>
    <w:rsid w:val="00F70844"/>
    <w:rsid w:val="00F72C09"/>
    <w:rsid w:val="00F73796"/>
    <w:rsid w:val="00F74588"/>
    <w:rsid w:val="00F747D6"/>
    <w:rsid w:val="00F80B50"/>
    <w:rsid w:val="00F822A3"/>
    <w:rsid w:val="00F826E0"/>
    <w:rsid w:val="00F8448E"/>
    <w:rsid w:val="00F847C5"/>
    <w:rsid w:val="00F8777D"/>
    <w:rsid w:val="00F87816"/>
    <w:rsid w:val="00F90846"/>
    <w:rsid w:val="00F91344"/>
    <w:rsid w:val="00F92B49"/>
    <w:rsid w:val="00F92E5B"/>
    <w:rsid w:val="00F93CCA"/>
    <w:rsid w:val="00F93F56"/>
    <w:rsid w:val="00F94A06"/>
    <w:rsid w:val="00F94D8D"/>
    <w:rsid w:val="00F953C5"/>
    <w:rsid w:val="00F96F9C"/>
    <w:rsid w:val="00F97308"/>
    <w:rsid w:val="00FA0C7A"/>
    <w:rsid w:val="00FA0D36"/>
    <w:rsid w:val="00FA11E2"/>
    <w:rsid w:val="00FA236F"/>
    <w:rsid w:val="00FA475B"/>
    <w:rsid w:val="00FA4CC8"/>
    <w:rsid w:val="00FB0A44"/>
    <w:rsid w:val="00FB3F02"/>
    <w:rsid w:val="00FB5B5E"/>
    <w:rsid w:val="00FB6BBA"/>
    <w:rsid w:val="00FC00A5"/>
    <w:rsid w:val="00FC18F5"/>
    <w:rsid w:val="00FC282D"/>
    <w:rsid w:val="00FC2AE9"/>
    <w:rsid w:val="00FC2B27"/>
    <w:rsid w:val="00FC4F02"/>
    <w:rsid w:val="00FD00C5"/>
    <w:rsid w:val="00FD3703"/>
    <w:rsid w:val="00FD3CA5"/>
    <w:rsid w:val="00FE0B27"/>
    <w:rsid w:val="00FE318B"/>
    <w:rsid w:val="00FE36E5"/>
    <w:rsid w:val="00FE3AE6"/>
    <w:rsid w:val="00FE3D7C"/>
    <w:rsid w:val="00FE4274"/>
    <w:rsid w:val="00FE67EB"/>
    <w:rsid w:val="00FF0A44"/>
    <w:rsid w:val="00FF477C"/>
    <w:rsid w:val="00FF6E49"/>
  </w:rsids>
  <m:mathPr>
    <m:mathFont m:val="Cambria Math"/>
    <m:brkBin m:val="before"/>
    <m:brkBinSub m:val="--"/>
    <m:smallFrac m:val="0"/>
    <m:dispDef/>
    <m:lMargin m:val="0"/>
    <m:rMargin m:val="0"/>
    <m:defJc m:val="centerGroup"/>
    <m:wrapIndent m:val="1440"/>
    <m:intLim m:val="subSup"/>
    <m:naryLim m:val="undOvr"/>
  </m:mathPr>
  <w:themeFontLang w:val="fr-CH"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8CB3293"/>
  <w15:docId w15:val="{A055CE62-3B65-4B42-B9EB-6063F39A8E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ru-RU" w:eastAsia="fr-CH"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C3F76"/>
    <w:rPr>
      <w:rFonts w:ascii="Arial" w:eastAsia="SimSun" w:hAnsi="Arial" w:cs="Arial"/>
      <w:sz w:val="22"/>
      <w:lang w:eastAsia="zh-CN"/>
    </w:rPr>
  </w:style>
  <w:style w:type="paragraph" w:styleId="Heading1">
    <w:name w:val="heading 1"/>
    <w:basedOn w:val="Normal"/>
    <w:next w:val="Normal"/>
    <w:link w:val="Heading1Char"/>
    <w:autoRedefine/>
    <w:qFormat/>
    <w:rsid w:val="00B15E6E"/>
    <w:pPr>
      <w:keepNext/>
      <w:jc w:val="center"/>
      <w:outlineLvl w:val="0"/>
    </w:pPr>
    <w:rPr>
      <w:b/>
      <w:bCs/>
      <w:kern w:val="32"/>
      <w:szCs w:val="32"/>
    </w:rPr>
  </w:style>
  <w:style w:type="paragraph" w:styleId="Heading2">
    <w:name w:val="heading 2"/>
    <w:basedOn w:val="Normal"/>
    <w:next w:val="Normal"/>
    <w:link w:val="Heading2Char"/>
    <w:autoRedefine/>
    <w:qFormat/>
    <w:rsid w:val="00B15E6E"/>
    <w:pPr>
      <w:autoSpaceDE w:val="0"/>
      <w:jc w:val="center"/>
      <w:outlineLvl w:val="1"/>
    </w:pPr>
    <w:rPr>
      <w:b/>
      <w:bCs/>
      <w:iCs/>
      <w:caps/>
      <w:szCs w:val="28"/>
    </w:rPr>
  </w:style>
  <w:style w:type="paragraph" w:styleId="Heading3">
    <w:name w:val="heading 3"/>
    <w:basedOn w:val="Normal"/>
    <w:next w:val="Normal"/>
    <w:link w:val="Heading3Char"/>
    <w:autoRedefine/>
    <w:qFormat/>
    <w:rsid w:val="00B15E6E"/>
    <w:pPr>
      <w:autoSpaceDE w:val="0"/>
      <w:jc w:val="center"/>
      <w:outlineLvl w:val="2"/>
    </w:pPr>
    <w:rPr>
      <w:rFonts w:ascii="arial bold" w:hAnsi="arial bold"/>
      <w:b/>
      <w:bCs/>
      <w:sz w:val="20"/>
      <w:szCs w:val="22"/>
      <w:u w:val="single"/>
    </w:rPr>
  </w:style>
  <w:style w:type="paragraph" w:styleId="Heading4">
    <w:name w:val="heading 4"/>
    <w:basedOn w:val="Normal"/>
    <w:next w:val="Normal"/>
    <w:link w:val="Heading4Char"/>
    <w:autoRedefine/>
    <w:qFormat/>
    <w:rsid w:val="00B15E6E"/>
    <w:pPr>
      <w:ind w:left="-709"/>
      <w:jc w:val="center"/>
      <w:outlineLvl w:val="3"/>
    </w:pPr>
    <w:rPr>
      <w:bCs/>
      <w:sz w:val="20"/>
      <w:szCs w:val="28"/>
      <w:u w:val="single"/>
    </w:rPr>
  </w:style>
  <w:style w:type="paragraph" w:styleId="Heading5">
    <w:name w:val="heading 5"/>
    <w:basedOn w:val="Normal"/>
    <w:next w:val="Normal"/>
    <w:link w:val="Heading5Char"/>
    <w:autoRedefine/>
    <w:qFormat/>
    <w:rsid w:val="00062643"/>
    <w:pPr>
      <w:keepNext/>
      <w:autoSpaceDE w:val="0"/>
      <w:ind w:left="567"/>
      <w:outlineLvl w:val="4"/>
    </w:pPr>
    <w:rPr>
      <w:rFonts w:eastAsiaTheme="majorEastAsia" w:cs="ZWAdobeF"/>
      <w:sz w:val="20"/>
      <w:szCs w:val="2"/>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ndofdocument-Annex">
    <w:name w:val="[End of document - Annex]"/>
    <w:basedOn w:val="Normal"/>
    <w:rsid w:val="0053057A"/>
    <w:pPr>
      <w:ind w:left="5534"/>
    </w:pPr>
  </w:style>
  <w:style w:type="paragraph" w:styleId="BodyText">
    <w:name w:val="Body Text"/>
    <w:basedOn w:val="Normal"/>
    <w:rsid w:val="00676C5C"/>
    <w:pPr>
      <w:spacing w:after="220"/>
    </w:pPr>
  </w:style>
  <w:style w:type="paragraph" w:styleId="Caption">
    <w:name w:val="caption"/>
    <w:basedOn w:val="Normal"/>
    <w:next w:val="Normal"/>
    <w:qFormat/>
    <w:rsid w:val="00676C5C"/>
    <w:rPr>
      <w:b/>
      <w:bCs/>
      <w:sz w:val="18"/>
    </w:rPr>
  </w:style>
  <w:style w:type="paragraph" w:styleId="CommentText">
    <w:name w:val="annotation text"/>
    <w:basedOn w:val="Normal"/>
    <w:link w:val="CommentTextChar1"/>
    <w:rsid w:val="00676C5C"/>
    <w:rPr>
      <w:sz w:val="18"/>
    </w:rPr>
  </w:style>
  <w:style w:type="paragraph" w:styleId="EndnoteText">
    <w:name w:val="endnote text"/>
    <w:basedOn w:val="Normal"/>
    <w:semiHidden/>
    <w:rsid w:val="00676C5C"/>
    <w:rPr>
      <w:sz w:val="18"/>
    </w:rPr>
  </w:style>
  <w:style w:type="paragraph" w:styleId="Footer">
    <w:name w:val="footer"/>
    <w:basedOn w:val="Normal"/>
    <w:link w:val="FooterChar"/>
    <w:uiPriority w:val="99"/>
    <w:rsid w:val="00676C5C"/>
    <w:pPr>
      <w:tabs>
        <w:tab w:val="center" w:pos="4320"/>
        <w:tab w:val="right" w:pos="8640"/>
      </w:tabs>
    </w:pPr>
  </w:style>
  <w:style w:type="paragraph" w:styleId="FootnoteText">
    <w:name w:val="footnote text"/>
    <w:basedOn w:val="Normal"/>
    <w:link w:val="FootnoteTextChar"/>
    <w:uiPriority w:val="99"/>
    <w:rsid w:val="00676C5C"/>
    <w:rPr>
      <w:sz w:val="18"/>
    </w:rPr>
  </w:style>
  <w:style w:type="paragraph" w:styleId="Header">
    <w:name w:val="header"/>
    <w:basedOn w:val="Normal"/>
    <w:link w:val="HeaderChar"/>
    <w:uiPriority w:val="99"/>
    <w:rsid w:val="00676C5C"/>
    <w:pPr>
      <w:tabs>
        <w:tab w:val="center" w:pos="4536"/>
        <w:tab w:val="right" w:pos="9072"/>
      </w:tabs>
    </w:pPr>
  </w:style>
  <w:style w:type="paragraph" w:styleId="ListNumber">
    <w:name w:val="List Number"/>
    <w:basedOn w:val="Normal"/>
    <w:semiHidden/>
    <w:rsid w:val="00676C5C"/>
    <w:pPr>
      <w:numPr>
        <w:numId w:val="1"/>
      </w:numPr>
    </w:pPr>
  </w:style>
  <w:style w:type="paragraph" w:customStyle="1" w:styleId="ONUME">
    <w:name w:val="ONUM E"/>
    <w:basedOn w:val="BodyText"/>
    <w:rsid w:val="00676C5C"/>
    <w:pPr>
      <w:numPr>
        <w:numId w:val="2"/>
      </w:numPr>
    </w:pPr>
  </w:style>
  <w:style w:type="paragraph" w:customStyle="1" w:styleId="ONUMFS">
    <w:name w:val="ONUM FS"/>
    <w:basedOn w:val="BodyText"/>
    <w:rsid w:val="00676C5C"/>
    <w:pPr>
      <w:numPr>
        <w:numId w:val="3"/>
      </w:numPr>
    </w:pPr>
  </w:style>
  <w:style w:type="paragraph" w:styleId="Salutation">
    <w:name w:val="Salutation"/>
    <w:basedOn w:val="Normal"/>
    <w:next w:val="Normal"/>
    <w:semiHidden/>
    <w:rsid w:val="00676C5C"/>
  </w:style>
  <w:style w:type="paragraph" w:styleId="Signature">
    <w:name w:val="Signature"/>
    <w:basedOn w:val="Normal"/>
    <w:semiHidden/>
    <w:rsid w:val="00676C5C"/>
    <w:pPr>
      <w:ind w:left="5250"/>
    </w:pPr>
  </w:style>
  <w:style w:type="paragraph" w:styleId="BalloonText">
    <w:name w:val="Balloon Text"/>
    <w:basedOn w:val="Normal"/>
    <w:link w:val="BalloonTextChar"/>
    <w:rsid w:val="00DF023A"/>
    <w:rPr>
      <w:rFonts w:ascii="Tahoma" w:hAnsi="Tahoma" w:cs="Tahoma"/>
      <w:sz w:val="16"/>
      <w:szCs w:val="16"/>
    </w:rPr>
  </w:style>
  <w:style w:type="character" w:customStyle="1" w:styleId="BalloonTextChar">
    <w:name w:val="Balloon Text Char"/>
    <w:basedOn w:val="DefaultParagraphFont"/>
    <w:link w:val="BalloonText"/>
    <w:rsid w:val="00DF023A"/>
    <w:rPr>
      <w:rFonts w:ascii="Tahoma" w:eastAsia="SimSun" w:hAnsi="Tahoma" w:cs="Tahoma"/>
      <w:sz w:val="16"/>
      <w:szCs w:val="16"/>
      <w:lang w:val="ru-RU" w:eastAsia="zh-CN"/>
    </w:rPr>
  </w:style>
  <w:style w:type="paragraph" w:styleId="NoSpacing">
    <w:name w:val="No Spacing"/>
    <w:uiPriority w:val="1"/>
    <w:qFormat/>
    <w:rsid w:val="009C127D"/>
    <w:rPr>
      <w:rFonts w:ascii="Arial" w:eastAsia="SimSun" w:hAnsi="Arial" w:cs="Arial"/>
      <w:sz w:val="22"/>
      <w:lang w:eastAsia="zh-CN"/>
    </w:rPr>
  </w:style>
  <w:style w:type="character" w:customStyle="1" w:styleId="Heading5Char">
    <w:name w:val="Heading 5 Char"/>
    <w:basedOn w:val="DefaultParagraphFont"/>
    <w:link w:val="Heading5"/>
    <w:rsid w:val="00062643"/>
    <w:rPr>
      <w:rFonts w:ascii="Arial" w:eastAsiaTheme="majorEastAsia" w:hAnsi="Arial" w:cs="ZWAdobeF"/>
      <w:szCs w:val="2"/>
      <w:u w:val="single"/>
      <w:lang w:val="ru-RU" w:eastAsia="zh-CN"/>
    </w:rPr>
  </w:style>
  <w:style w:type="paragraph" w:styleId="ListParagraph">
    <w:name w:val="List Paragraph"/>
    <w:basedOn w:val="Normal"/>
    <w:link w:val="ListParagraphChar"/>
    <w:uiPriority w:val="34"/>
    <w:qFormat/>
    <w:rsid w:val="008C72CD"/>
    <w:pPr>
      <w:ind w:left="720"/>
      <w:contextualSpacing/>
    </w:pPr>
    <w:rPr>
      <w:szCs w:val="24"/>
    </w:rPr>
  </w:style>
  <w:style w:type="paragraph" w:customStyle="1" w:styleId="Default">
    <w:name w:val="Default"/>
    <w:rsid w:val="008C72CD"/>
    <w:pPr>
      <w:autoSpaceDE w:val="0"/>
      <w:autoSpaceDN w:val="0"/>
      <w:adjustRightInd w:val="0"/>
    </w:pPr>
    <w:rPr>
      <w:rFonts w:ascii="Arial" w:eastAsia="Calibri" w:hAnsi="Arial" w:cs="Arial"/>
      <w:color w:val="000000"/>
      <w:sz w:val="24"/>
      <w:szCs w:val="24"/>
      <w:lang w:eastAsia="en-US"/>
    </w:rPr>
  </w:style>
  <w:style w:type="character" w:styleId="PageNumber">
    <w:name w:val="page number"/>
    <w:basedOn w:val="DefaultParagraphFont"/>
    <w:rsid w:val="008C72CD"/>
  </w:style>
  <w:style w:type="character" w:customStyle="1" w:styleId="HeaderChar">
    <w:name w:val="Header Char"/>
    <w:basedOn w:val="DefaultParagraphFont"/>
    <w:link w:val="Header"/>
    <w:uiPriority w:val="99"/>
    <w:rsid w:val="008C72CD"/>
    <w:rPr>
      <w:rFonts w:ascii="Arial" w:eastAsia="SimSun" w:hAnsi="Arial" w:cs="Arial"/>
      <w:sz w:val="22"/>
      <w:lang w:val="ru-RU" w:eastAsia="zh-CN"/>
    </w:rPr>
  </w:style>
  <w:style w:type="paragraph" w:customStyle="1" w:styleId="RegLIST">
    <w:name w:val="*RegLIST"/>
    <w:link w:val="RegLISTChar"/>
    <w:rsid w:val="008C72CD"/>
    <w:pPr>
      <w:numPr>
        <w:numId w:val="5"/>
      </w:numPr>
      <w:spacing w:after="200"/>
    </w:pPr>
    <w:rPr>
      <w:rFonts w:ascii="Arial" w:hAnsi="Arial" w:cs="Arial"/>
      <w:sz w:val="22"/>
      <w:szCs w:val="22"/>
    </w:rPr>
  </w:style>
  <w:style w:type="character" w:customStyle="1" w:styleId="RegLISTChar">
    <w:name w:val="*RegLIST Char"/>
    <w:link w:val="RegLIST"/>
    <w:rsid w:val="008C72CD"/>
    <w:rPr>
      <w:rFonts w:ascii="Arial" w:hAnsi="Arial" w:cs="Arial"/>
      <w:sz w:val="22"/>
      <w:szCs w:val="22"/>
    </w:rPr>
  </w:style>
  <w:style w:type="character" w:customStyle="1" w:styleId="CommentTextChar">
    <w:name w:val="Comment Text Char"/>
    <w:rsid w:val="008C72CD"/>
    <w:rPr>
      <w:rFonts w:ascii="Arial" w:eastAsia="SimSun" w:hAnsi="Arial" w:cs="Arial"/>
      <w:sz w:val="18"/>
    </w:rPr>
  </w:style>
  <w:style w:type="character" w:customStyle="1" w:styleId="Heading4Char">
    <w:name w:val="Heading 4 Char"/>
    <w:link w:val="Heading4"/>
    <w:rsid w:val="00B15E6E"/>
    <w:rPr>
      <w:rFonts w:ascii="Arial" w:eastAsia="SimSun" w:hAnsi="Arial" w:cs="Arial"/>
      <w:bCs/>
      <w:szCs w:val="28"/>
      <w:u w:val="single"/>
      <w:lang w:val="ru-RU" w:eastAsia="zh-CN"/>
    </w:rPr>
  </w:style>
  <w:style w:type="character" w:customStyle="1" w:styleId="Heading1Char">
    <w:name w:val="Heading 1 Char"/>
    <w:link w:val="Heading1"/>
    <w:rsid w:val="00B15E6E"/>
    <w:rPr>
      <w:rFonts w:ascii="Arial" w:eastAsia="SimSun" w:hAnsi="Arial" w:cs="Arial"/>
      <w:b/>
      <w:bCs/>
      <w:kern w:val="32"/>
      <w:sz w:val="22"/>
      <w:szCs w:val="32"/>
      <w:lang w:val="ru-RU" w:eastAsia="zh-CN"/>
    </w:rPr>
  </w:style>
  <w:style w:type="paragraph" w:customStyle="1" w:styleId="RuleLIST">
    <w:name w:val="*RuleLIST"/>
    <w:link w:val="RuleLISTCharChar"/>
    <w:rsid w:val="008C72CD"/>
    <w:pPr>
      <w:numPr>
        <w:numId w:val="6"/>
      </w:numPr>
      <w:tabs>
        <w:tab w:val="left" w:pos="-851"/>
        <w:tab w:val="left" w:pos="-567"/>
        <w:tab w:val="left" w:pos="6237"/>
      </w:tabs>
      <w:spacing w:after="200"/>
      <w:outlineLvl w:val="0"/>
    </w:pPr>
    <w:rPr>
      <w:rFonts w:ascii="Arial" w:hAnsi="Arial" w:cs="Arial"/>
      <w:sz w:val="22"/>
      <w:szCs w:val="22"/>
    </w:rPr>
  </w:style>
  <w:style w:type="character" w:customStyle="1" w:styleId="RuleLISTCharChar">
    <w:name w:val="*RuleLIST Char Char"/>
    <w:link w:val="RuleLIST"/>
    <w:rsid w:val="008C72CD"/>
    <w:rPr>
      <w:rFonts w:ascii="Arial" w:hAnsi="Arial" w:cs="Arial"/>
      <w:sz w:val="22"/>
      <w:szCs w:val="22"/>
    </w:rPr>
  </w:style>
  <w:style w:type="paragraph" w:customStyle="1" w:styleId="1RuleText">
    <w:name w:val="1 RuleText"/>
    <w:basedOn w:val="Normal"/>
    <w:rsid w:val="008C72CD"/>
    <w:pPr>
      <w:tabs>
        <w:tab w:val="left" w:pos="-142"/>
        <w:tab w:val="left" w:pos="1134"/>
        <w:tab w:val="left" w:pos="1701"/>
        <w:tab w:val="left" w:pos="2835"/>
      </w:tabs>
      <w:ind w:left="567" w:firstLine="567"/>
    </w:pPr>
    <w:rPr>
      <w:rFonts w:eastAsia="Times New Roman"/>
      <w:sz w:val="20"/>
      <w:szCs w:val="24"/>
      <w:lang w:eastAsia="en-US"/>
    </w:rPr>
  </w:style>
  <w:style w:type="table" w:styleId="TableGrid">
    <w:name w:val="Table Grid"/>
    <w:basedOn w:val="TableNormal"/>
    <w:uiPriority w:val="59"/>
    <w:rsid w:val="008C72C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otnoteTextChar">
    <w:name w:val="Footnote Text Char"/>
    <w:link w:val="FootnoteText"/>
    <w:uiPriority w:val="99"/>
    <w:rsid w:val="008C72CD"/>
    <w:rPr>
      <w:rFonts w:ascii="Arial" w:eastAsia="SimSun" w:hAnsi="Arial" w:cs="Arial"/>
      <w:sz w:val="18"/>
      <w:lang w:val="ru-RU" w:eastAsia="zh-CN"/>
    </w:rPr>
  </w:style>
  <w:style w:type="character" w:styleId="CommentReference">
    <w:name w:val="annotation reference"/>
    <w:basedOn w:val="DefaultParagraphFont"/>
    <w:uiPriority w:val="99"/>
    <w:rsid w:val="008C72CD"/>
    <w:rPr>
      <w:sz w:val="16"/>
      <w:szCs w:val="16"/>
    </w:rPr>
  </w:style>
  <w:style w:type="paragraph" w:styleId="CommentSubject">
    <w:name w:val="annotation subject"/>
    <w:basedOn w:val="CommentText"/>
    <w:next w:val="CommentText"/>
    <w:link w:val="CommentSubjectChar"/>
    <w:rsid w:val="008C72CD"/>
    <w:rPr>
      <w:b/>
      <w:bCs/>
      <w:sz w:val="20"/>
      <w:szCs w:val="24"/>
    </w:rPr>
  </w:style>
  <w:style w:type="character" w:customStyle="1" w:styleId="CommentTextChar1">
    <w:name w:val="Comment Text Char1"/>
    <w:basedOn w:val="DefaultParagraphFont"/>
    <w:link w:val="CommentText"/>
    <w:rsid w:val="008C72CD"/>
    <w:rPr>
      <w:rFonts w:ascii="Arial" w:eastAsia="SimSun" w:hAnsi="Arial" w:cs="Arial"/>
      <w:sz w:val="18"/>
      <w:lang w:val="ru-RU" w:eastAsia="zh-CN"/>
    </w:rPr>
  </w:style>
  <w:style w:type="character" w:customStyle="1" w:styleId="CommentSubjectChar">
    <w:name w:val="Comment Subject Char"/>
    <w:basedOn w:val="CommentTextChar1"/>
    <w:link w:val="CommentSubject"/>
    <w:rsid w:val="008C72CD"/>
    <w:rPr>
      <w:rFonts w:ascii="Arial" w:eastAsia="SimSun" w:hAnsi="Arial" w:cs="Arial"/>
      <w:b/>
      <w:bCs/>
      <w:sz w:val="18"/>
      <w:szCs w:val="24"/>
      <w:lang w:val="ru-RU" w:eastAsia="zh-CN"/>
    </w:rPr>
  </w:style>
  <w:style w:type="character" w:styleId="FootnoteReference">
    <w:name w:val="footnote reference"/>
    <w:basedOn w:val="DefaultParagraphFont"/>
    <w:uiPriority w:val="99"/>
    <w:rsid w:val="008C72CD"/>
    <w:rPr>
      <w:vertAlign w:val="superscript"/>
    </w:rPr>
  </w:style>
  <w:style w:type="character" w:customStyle="1" w:styleId="ListParagraphChar">
    <w:name w:val="List Paragraph Char"/>
    <w:basedOn w:val="DefaultParagraphFont"/>
    <w:link w:val="ListParagraph"/>
    <w:uiPriority w:val="34"/>
    <w:locked/>
    <w:rsid w:val="008C72CD"/>
    <w:rPr>
      <w:rFonts w:ascii="Arial" w:eastAsia="SimSun" w:hAnsi="Arial" w:cs="Arial"/>
      <w:sz w:val="22"/>
      <w:szCs w:val="24"/>
      <w:lang w:val="ru-RU" w:eastAsia="zh-CN"/>
    </w:rPr>
  </w:style>
  <w:style w:type="numbering" w:customStyle="1" w:styleId="NoList1">
    <w:name w:val="No List1"/>
    <w:next w:val="NoList"/>
    <w:uiPriority w:val="99"/>
    <w:semiHidden/>
    <w:unhideWhenUsed/>
    <w:rsid w:val="008C72CD"/>
  </w:style>
  <w:style w:type="character" w:customStyle="1" w:styleId="FooterChar">
    <w:name w:val="Footer Char"/>
    <w:basedOn w:val="DefaultParagraphFont"/>
    <w:link w:val="Footer"/>
    <w:uiPriority w:val="99"/>
    <w:rsid w:val="008C72CD"/>
    <w:rPr>
      <w:rFonts w:ascii="Arial" w:eastAsia="SimSun" w:hAnsi="Arial" w:cs="Arial"/>
      <w:sz w:val="22"/>
      <w:lang w:val="ru-RU" w:eastAsia="zh-CN"/>
    </w:rPr>
  </w:style>
  <w:style w:type="paragraph" w:styleId="Revision">
    <w:name w:val="Revision"/>
    <w:hidden/>
    <w:uiPriority w:val="99"/>
    <w:rsid w:val="008C72CD"/>
    <w:rPr>
      <w:rFonts w:ascii="Arial" w:eastAsia="SimSun" w:hAnsi="Arial" w:cs="Arial"/>
      <w:sz w:val="22"/>
      <w:lang w:eastAsia="zh-CN"/>
    </w:rPr>
  </w:style>
  <w:style w:type="numbering" w:customStyle="1" w:styleId="NoList2">
    <w:name w:val="No List2"/>
    <w:next w:val="NoList"/>
    <w:uiPriority w:val="99"/>
    <w:semiHidden/>
    <w:unhideWhenUsed/>
    <w:rsid w:val="008C72CD"/>
  </w:style>
  <w:style w:type="character" w:styleId="Hyperlink">
    <w:name w:val="Hyperlink"/>
    <w:basedOn w:val="DefaultParagraphFont"/>
    <w:uiPriority w:val="99"/>
    <w:unhideWhenUsed/>
    <w:rsid w:val="008D5B8B"/>
    <w:rPr>
      <w:color w:val="0563C1"/>
      <w:u w:val="single"/>
    </w:rPr>
  </w:style>
  <w:style w:type="character" w:customStyle="1" w:styleId="Heading3Char">
    <w:name w:val="Heading 3 Char"/>
    <w:basedOn w:val="DefaultParagraphFont"/>
    <w:link w:val="Heading3"/>
    <w:rsid w:val="00B15E6E"/>
    <w:rPr>
      <w:rFonts w:ascii="arial bold" w:eastAsia="SimSun" w:hAnsi="arial bold" w:cs="Arial"/>
      <w:b/>
      <w:bCs/>
      <w:szCs w:val="22"/>
      <w:u w:val="single"/>
      <w:lang w:val="ru-RU" w:eastAsia="zh-CN"/>
    </w:rPr>
  </w:style>
  <w:style w:type="character" w:styleId="FollowedHyperlink">
    <w:name w:val="FollowedHyperlink"/>
    <w:basedOn w:val="DefaultParagraphFont"/>
    <w:semiHidden/>
    <w:unhideWhenUsed/>
    <w:rsid w:val="00C137AA"/>
    <w:rPr>
      <w:color w:val="800080" w:themeColor="followedHyperlink"/>
      <w:u w:val="single"/>
    </w:rPr>
  </w:style>
  <w:style w:type="paragraph" w:styleId="ListNumber3">
    <w:name w:val="List Number 3"/>
    <w:basedOn w:val="Normal"/>
    <w:semiHidden/>
    <w:rsid w:val="00274DB4"/>
    <w:pPr>
      <w:numPr>
        <w:numId w:val="16"/>
      </w:numPr>
    </w:pPr>
    <w:rPr>
      <w:rFonts w:ascii="Times New Roman" w:eastAsia="Times New Roman" w:hAnsi="Times New Roman" w:cs="Times New Roman"/>
      <w:lang w:eastAsia="en-US"/>
    </w:rPr>
  </w:style>
  <w:style w:type="paragraph" w:customStyle="1" w:styleId="Style1">
    <w:name w:val="Style1"/>
    <w:basedOn w:val="Heading2"/>
    <w:link w:val="Style1Char"/>
    <w:qFormat/>
    <w:rsid w:val="005722C8"/>
  </w:style>
  <w:style w:type="character" w:customStyle="1" w:styleId="Heading2Char">
    <w:name w:val="Heading 2 Char"/>
    <w:basedOn w:val="DefaultParagraphFont"/>
    <w:link w:val="Heading2"/>
    <w:rsid w:val="005722C8"/>
    <w:rPr>
      <w:rFonts w:ascii="Arial" w:eastAsia="SimSun" w:hAnsi="Arial" w:cs="Arial"/>
      <w:b/>
      <w:bCs/>
      <w:iCs/>
      <w:caps/>
      <w:sz w:val="22"/>
      <w:szCs w:val="28"/>
      <w:lang w:val="ru-RU" w:eastAsia="zh-CN"/>
    </w:rPr>
  </w:style>
  <w:style w:type="character" w:customStyle="1" w:styleId="Style1Char">
    <w:name w:val="Style1 Char"/>
    <w:basedOn w:val="Heading2Char"/>
    <w:link w:val="Style1"/>
    <w:rsid w:val="005722C8"/>
    <w:rPr>
      <w:rFonts w:ascii="Arial" w:eastAsia="SimSun" w:hAnsi="Arial" w:cs="Arial"/>
      <w:b/>
      <w:bCs/>
      <w:iCs/>
      <w:caps/>
      <w:sz w:val="22"/>
      <w:szCs w:val="28"/>
      <w:lang w:val="ru-RU" w:eastAsia="zh-CN"/>
    </w:rPr>
  </w:style>
  <w:style w:type="character" w:styleId="UnresolvedMention">
    <w:name w:val="Unresolved Mention"/>
    <w:basedOn w:val="DefaultParagraphFont"/>
    <w:uiPriority w:val="99"/>
    <w:semiHidden/>
    <w:unhideWhenUsed/>
    <w:rsid w:val="004C144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1800983">
      <w:bodyDiv w:val="1"/>
      <w:marLeft w:val="0"/>
      <w:marRight w:val="0"/>
      <w:marTop w:val="0"/>
      <w:marBottom w:val="0"/>
      <w:divBdr>
        <w:top w:val="none" w:sz="0" w:space="0" w:color="auto"/>
        <w:left w:val="none" w:sz="0" w:space="0" w:color="auto"/>
        <w:bottom w:val="none" w:sz="0" w:space="0" w:color="auto"/>
        <w:right w:val="none" w:sz="0" w:space="0" w:color="auto"/>
      </w:divBdr>
    </w:div>
    <w:div w:id="1105930304">
      <w:bodyDiv w:val="1"/>
      <w:marLeft w:val="0"/>
      <w:marRight w:val="0"/>
      <w:marTop w:val="0"/>
      <w:marBottom w:val="0"/>
      <w:divBdr>
        <w:top w:val="none" w:sz="0" w:space="0" w:color="auto"/>
        <w:left w:val="none" w:sz="0" w:space="0" w:color="auto"/>
        <w:bottom w:val="none" w:sz="0" w:space="0" w:color="auto"/>
        <w:right w:val="none" w:sz="0" w:space="0" w:color="auto"/>
      </w:divBdr>
    </w:div>
    <w:div w:id="1146699805">
      <w:bodyDiv w:val="1"/>
      <w:marLeft w:val="0"/>
      <w:marRight w:val="0"/>
      <w:marTop w:val="0"/>
      <w:marBottom w:val="0"/>
      <w:divBdr>
        <w:top w:val="none" w:sz="0" w:space="0" w:color="auto"/>
        <w:left w:val="none" w:sz="0" w:space="0" w:color="auto"/>
        <w:bottom w:val="none" w:sz="0" w:space="0" w:color="auto"/>
        <w:right w:val="none" w:sz="0" w:space="0" w:color="auto"/>
      </w:divBdr>
    </w:div>
    <w:div w:id="1469013244">
      <w:bodyDiv w:val="1"/>
      <w:marLeft w:val="0"/>
      <w:marRight w:val="0"/>
      <w:marTop w:val="0"/>
      <w:marBottom w:val="0"/>
      <w:divBdr>
        <w:top w:val="none" w:sz="0" w:space="0" w:color="auto"/>
        <w:left w:val="none" w:sz="0" w:space="0" w:color="auto"/>
        <w:bottom w:val="none" w:sz="0" w:space="0" w:color="auto"/>
        <w:right w:val="none" w:sz="0" w:space="0" w:color="auto"/>
      </w:divBdr>
    </w:div>
    <w:div w:id="1751657452">
      <w:bodyDiv w:val="1"/>
      <w:marLeft w:val="0"/>
      <w:marRight w:val="0"/>
      <w:marTop w:val="0"/>
      <w:marBottom w:val="0"/>
      <w:divBdr>
        <w:top w:val="none" w:sz="0" w:space="0" w:color="auto"/>
        <w:left w:val="none" w:sz="0" w:space="0" w:color="auto"/>
        <w:bottom w:val="none" w:sz="0" w:space="0" w:color="auto"/>
        <w:right w:val="none" w:sz="0" w:space="0" w:color="auto"/>
      </w:divBdr>
    </w:div>
    <w:div w:id="18776165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4.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7.xml"/><Relationship Id="rId28"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eader" Target="header6.xml"/><Relationship Id="rId27" Type="http://schemas.openxmlformats.org/officeDocument/2006/relationships/footer" Target="foot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f7a99264-aac8-44dd-b14f-8017e78a225a" ContentTypeId="0x01010043A0F979BE30A3469F998CB749C11FBD" PreviousValue="false"/>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1</Value>
      <Value>7</Value>
    </TaxCatchAll>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Diplomatic Engagement and Assemblies Affairs Division</TermName>
          <TermId xmlns="http://schemas.microsoft.com/office/infopath/2007/PartnerControls">c4a5cf71-800f-4e10-aab9-36d8b83eadc2</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gbd88f87496145e58da10973a57b07b8 xmlns="56500874-bba0-4b48-9090-b201492e8473">
      <Terms xmlns="http://schemas.microsoft.com/office/infopath/2007/PartnerControls"/>
    </gbd88f87496145e58da10973a57b07b8>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09 Official Meeting Documents</TermName>
          <TermId xmlns="http://schemas.microsoft.com/office/infopath/2007/PartnerControls">1c3d7eba-ea38-434e-9ba8-de39eb589212</TermId>
        </TermInfo>
      </Terms>
    </oec7080f59824b85bfab9bab42c36e68>
    <_dlc_DocId xmlns="afdacc0a-6563-489f-9b51-6fc9acac5c48">DEAADBFP-1499948599-55045</_dlc_DocId>
    <_dlc_DocIdUrl xmlns="afdacc0a-6563-489f-9b51-6fc9acac5c48">
      <Url>https://wipoprod.sharepoint.com/sites/SPS-INT-BFP-DEAAD-AsseAffa/_layouts/15/DocIdRedir.aspx?ID=DEAADBFP-1499948599-55045</Url>
      <Description>DEAADBFP-1499948599-55045</Description>
    </_dlc_DocIdUrl>
    <IPSystem xmlns="56500874-bba0-4b48-9090-b201492e8473"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WIPO Body Document" ma:contentTypeID="0x01010043A0F979BE30A3469F998CB749C11FBD0F007FA3E1EBB780B94A848853097E393549" ma:contentTypeVersion="350" ma:contentTypeDescription="" ma:contentTypeScope="" ma:versionID="4527fe33e2c21ad1d84f84477dd1a844">
  <xsd:schema xmlns:xsd="http://www.w3.org/2001/XMLSchema" xmlns:xs="http://www.w3.org/2001/XMLSchema" xmlns:p="http://schemas.microsoft.com/office/2006/metadata/properties" xmlns:ns2="0d6abe56-55ad-41de-8124-44420a0ee71d" xmlns:ns3="56500874-bba0-4b48-9090-b201492e8473" xmlns:ns4="afdacc0a-6563-489f-9b51-6fc9acac5c48" targetNamespace="http://schemas.microsoft.com/office/2006/metadata/properties" ma:root="true" ma:fieldsID="ad1cbe9390a330db060adf5e06ad9348" ns2:_="" ns3:_="" ns4:_="">
    <xsd:import namespace="0d6abe56-55ad-41de-8124-44420a0ee71d"/>
    <xsd:import namespace="56500874-bba0-4b48-9090-b201492e8473"/>
    <xsd:import namespace="afdacc0a-6563-489f-9b51-6fc9acac5c48"/>
    <xsd:element name="properties">
      <xsd:complexType>
        <xsd:sequence>
          <xsd:element name="documentManagement">
            <xsd:complexType>
              <xsd:all>
                <xsd:element ref="ns2:DocType" minOccurs="0"/>
                <xsd:element ref="ns3:IPSystem" minOccurs="0"/>
                <xsd:element ref="ns2:ECCM_Description" minOccurs="0"/>
                <xsd:element ref="ns3:TaxCatchAllLabel" minOccurs="0"/>
                <xsd:element ref="ns3:gd7c24c3841c42febad33c823204a123" minOccurs="0"/>
                <xsd:element ref="ns3:oec7080f59824b85bfab9bab42c36e68" minOccurs="0"/>
                <xsd:element ref="ns3:j72d38dd587d4c818476e9c94f452b47" minOccurs="0"/>
                <xsd:element ref="ns3:TaxCatchAll" minOccurs="0"/>
                <xsd:element ref="ns3:gbd88f87496145e58da10973a57b07b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8"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IPSystem" ma:index="5" nillable="true" ma:displayName="IP System" ma:internalName="IPSystem">
      <xsd:complexType>
        <xsd:complexContent>
          <xsd:extension base="dms:MultiChoice">
            <xsd:sequence>
              <xsd:element name="Value" maxOccurs="unbounded" minOccurs="0" nillable="true">
                <xsd:simpleType>
                  <xsd:restriction base="dms:Choice">
                    <xsd:enumeration value="Hague"/>
                    <xsd:enumeration value="Madrid"/>
                    <xsd:enumeration value="Lisbon"/>
                    <xsd:enumeration value="PCT"/>
                  </xsd:restriction>
                </xsd:simpleType>
              </xsd:element>
            </xsd:sequence>
          </xsd:extension>
        </xsd:complexContent>
      </xsd:complexType>
    </xsd:element>
    <xsd:element name="TaxCatchAllLabel" ma:index="9" nillable="true" ma:displayName="Taxonomy Catch All Column1" ma:hidden="true" ma:list="{39412306-06ff-402d-bdc8-34c7621ff2b5}" ma:internalName="TaxCatchAllLabel" ma:readOnly="true" ma:showField="CatchAllDataLabel" ma:web="afdacc0a-6563-489f-9b51-6fc9acac5c48">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1"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3"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j72d38dd587d4c818476e9c94f452b47" ma:index="18"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39412306-06ff-402d-bdc8-34c7621ff2b5}" ma:internalName="TaxCatchAll" ma:showField="CatchAllData" ma:web="afdacc0a-6563-489f-9b51-6fc9acac5c48">
      <xsd:complexType>
        <xsd:complexContent>
          <xsd:extension base="dms:MultiChoiceLookup">
            <xsd:sequence>
              <xsd:element name="Value" type="dms:Lookup" maxOccurs="unbounded" minOccurs="0" nillable="true"/>
            </xsd:sequence>
          </xsd:extension>
        </xsd:complexContent>
      </xsd:complexType>
    </xsd:element>
    <xsd:element name="gbd88f87496145e58da10973a57b07b8" ma:index="21" nillable="true" ma:taxonomy="true" ma:internalName="gbd88f87496145e58da10973a57b07b8" ma:taxonomyFieldName="Body1" ma:displayName="Body" ma:default="" ma:fieldId="{0bd88f87-4961-45e5-8da1-0973a57b07b8}" ma:sspId="f7a99264-aac8-44dd-b14f-8017e78a225a" ma:termSetId="b5868aee-eae4-40f2-8f9b-f92e3feaca7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fdacc0a-6563-489f-9b51-6fc9acac5c48"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D2704E-A5AE-43E8-958B-15E1629CB5A1}">
  <ds:schemaRefs>
    <ds:schemaRef ds:uri="http://schemas.microsoft.com/sharepoint/events"/>
  </ds:schemaRefs>
</ds:datastoreItem>
</file>

<file path=customXml/itemProps2.xml><?xml version="1.0" encoding="utf-8"?>
<ds:datastoreItem xmlns:ds="http://schemas.openxmlformats.org/officeDocument/2006/customXml" ds:itemID="{32CC4A86-AF13-4CFA-9E19-962D6050EF3A}">
  <ds:schemaRefs>
    <ds:schemaRef ds:uri="Microsoft.SharePoint.Taxonomy.ContentTypeSync"/>
  </ds:schemaRefs>
</ds:datastoreItem>
</file>

<file path=customXml/itemProps3.xml><?xml version="1.0" encoding="utf-8"?>
<ds:datastoreItem xmlns:ds="http://schemas.openxmlformats.org/officeDocument/2006/customXml" ds:itemID="{8DA69224-FF63-4AC1-B6DF-77AA91FE5357}">
  <ds:schemaRefs>
    <ds:schemaRef ds:uri="http://schemas.openxmlformats.org/officeDocument/2006/bibliography"/>
  </ds:schemaRefs>
</ds:datastoreItem>
</file>

<file path=customXml/itemProps4.xml><?xml version="1.0" encoding="utf-8"?>
<ds:datastoreItem xmlns:ds="http://schemas.openxmlformats.org/officeDocument/2006/customXml" ds:itemID="{7EA0CB7D-9E92-4EF0-8ED1-472536BC906F}">
  <ds:schemaRefs>
    <ds:schemaRef ds:uri="http://schemas.microsoft.com/office/2006/metadata/properties"/>
    <ds:schemaRef ds:uri="http://schemas.microsoft.com/office/infopath/2007/PartnerControls"/>
    <ds:schemaRef ds:uri="56500874-bba0-4b48-9090-b201492e8473"/>
    <ds:schemaRef ds:uri="0d6abe56-55ad-41de-8124-44420a0ee71d"/>
    <ds:schemaRef ds:uri="afdacc0a-6563-489f-9b51-6fc9acac5c48"/>
  </ds:schemaRefs>
</ds:datastoreItem>
</file>

<file path=customXml/itemProps5.xml><?xml version="1.0" encoding="utf-8"?>
<ds:datastoreItem xmlns:ds="http://schemas.openxmlformats.org/officeDocument/2006/customXml" ds:itemID="{16D5345A-AD6A-47B7-A979-4380B7E9D49D}">
  <ds:schemaRefs>
    <ds:schemaRef ds:uri="http://schemas.microsoft.com/sharepoint/v3/contenttype/forms"/>
  </ds:schemaRefs>
</ds:datastoreItem>
</file>

<file path=customXml/itemProps6.xml><?xml version="1.0" encoding="utf-8"?>
<ds:datastoreItem xmlns:ds="http://schemas.openxmlformats.org/officeDocument/2006/customXml" ds:itemID="{CFD55AFA-95C5-4FDF-A95D-FE995784A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afdacc0a-6563-489f-9b51-6fc9acac5c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25</Pages>
  <Words>9820</Words>
  <Characters>55974</Characters>
  <Application>Microsoft Office Word</Application>
  <DocSecurity>0</DocSecurity>
  <Lines>466</Lines>
  <Paragraphs>131</Paragraphs>
  <ScaleCrop>false</ScaleCrop>
  <HeadingPairs>
    <vt:vector size="2" baseType="variant">
      <vt:variant>
        <vt:lpstr>Title</vt:lpstr>
      </vt:variant>
      <vt:variant>
        <vt:i4>1</vt:i4>
      </vt:variant>
    </vt:vector>
  </HeadingPairs>
  <TitlesOfParts>
    <vt:vector size="1" baseType="lpstr">
      <vt:lpstr>WO/CC/83/1: Amendments to Staff Regulations and Rules</vt:lpstr>
    </vt:vector>
  </TitlesOfParts>
  <Company/>
  <LinksUpToDate>false</LinksUpToDate>
  <CharactersWithSpaces>65663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WO/CC/83/1: Amendments to Staff Regulations and Rules</dc:title>
  <dc:subject>WO/CC/80/3: Amendments to Staff Regulations and Rules</dc:subject>
  <dc:creator>WIPO</dc:creator>
  <cp:keywords>PUBLIC</cp:keywords>
  <dc:description/>
  <cp:lastModifiedBy>RUSSO Antonella</cp:lastModifiedBy>
  <cp:revision>3</cp:revision>
  <cp:lastPrinted>2026-06-17T15:43:00Z</cp:lastPrinted>
  <dcterms:created xsi:type="dcterms:W3CDTF">2026-06-17T15:43:00Z</dcterms:created>
  <dcterms:modified xsi:type="dcterms:W3CDTF">2026-06-17T15:44:00Z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33746155-48c0-4616-b9c7-3b32df8a6de3</vt:lpwstr>
  </property>
  <property fmtid="{D5CDD505-2E9C-101B-9397-08002B2CF9AE}" pid="3" name="TCSClassification">
    <vt:lpwstr>PUBLIC</vt:lpwstr>
  </property>
  <property fmtid="{D5CDD505-2E9C-101B-9397-08002B2CF9AE}" pid="4" name="MSIP_Label_20773ee6-353b-4fb9-a59d-0b94c8c67bea_Enabled">
    <vt:lpwstr>true</vt:lpwstr>
  </property>
  <property fmtid="{D5CDD505-2E9C-101B-9397-08002B2CF9AE}" pid="5" name="MSIP_Label_20773ee6-353b-4fb9-a59d-0b94c8c67bea_SetDate">
    <vt:lpwstr>2023-04-25T07:13:00Z</vt:lpwstr>
  </property>
  <property fmtid="{D5CDD505-2E9C-101B-9397-08002B2CF9AE}" pid="6" name="MSIP_Label_20773ee6-353b-4fb9-a59d-0b94c8c67bea_Method">
    <vt:lpwstr>Privileged</vt:lpwstr>
  </property>
  <property fmtid="{D5CDD505-2E9C-101B-9397-08002B2CF9AE}" pid="7" name="MSIP_Label_20773ee6-353b-4fb9-a59d-0b94c8c67bea_Name">
    <vt:lpwstr>No markings</vt:lpwstr>
  </property>
  <property fmtid="{D5CDD505-2E9C-101B-9397-08002B2CF9AE}" pid="8" name="MSIP_Label_20773ee6-353b-4fb9-a59d-0b94c8c67bea_SiteId">
    <vt:lpwstr>faa31b06-8ccc-48c9-867f-f7510dd11c02</vt:lpwstr>
  </property>
  <property fmtid="{D5CDD505-2E9C-101B-9397-08002B2CF9AE}" pid="9" name="MSIP_Label_20773ee6-353b-4fb9-a59d-0b94c8c67bea_ActionId">
    <vt:lpwstr>3cb83465-05e9-4de2-9118-79d36675996e</vt:lpwstr>
  </property>
  <property fmtid="{D5CDD505-2E9C-101B-9397-08002B2CF9AE}" pid="10" name="MSIP_Label_20773ee6-353b-4fb9-a59d-0b94c8c67bea_ContentBits">
    <vt:lpwstr>0</vt:lpwstr>
  </property>
  <property fmtid="{D5CDD505-2E9C-101B-9397-08002B2CF9AE}" pid="11" name="Classification">
    <vt:lpwstr>Public</vt:lpwstr>
  </property>
  <property fmtid="{D5CDD505-2E9C-101B-9397-08002B2CF9AE}" pid="12" name="VisualMarkings">
    <vt:lpwstr>None</vt:lpwstr>
  </property>
  <property fmtid="{D5CDD505-2E9C-101B-9397-08002B2CF9AE}" pid="13" name="Alignment">
    <vt:lpwstr>Centre</vt:lpwstr>
  </property>
  <property fmtid="{D5CDD505-2E9C-101B-9397-08002B2CF9AE}" pid="14" name="Language">
    <vt:lpwstr>English</vt:lpwstr>
  </property>
  <property fmtid="{D5CDD505-2E9C-101B-9397-08002B2CF9AE}" pid="15" name="ContentTypeId">
    <vt:lpwstr>0x01010043A0F979BE30A3469F998CB749C11FBD0F007FA3E1EBB780B94A848853097E393549</vt:lpwstr>
  </property>
  <property fmtid="{D5CDD505-2E9C-101B-9397-08002B2CF9AE}" pid="16" name="BusinessUnit">
    <vt:lpwstr>3;#Diplomatic Engagement and Assemblies Affairs Division|c4a5cf71-800f-4e10-aab9-36d8b83eadc2</vt:lpwstr>
  </property>
  <property fmtid="{D5CDD505-2E9C-101B-9397-08002B2CF9AE}" pid="17" name="MediaServiceImageTags">
    <vt:lpwstr/>
  </property>
  <property fmtid="{D5CDD505-2E9C-101B-9397-08002B2CF9AE}" pid="18" name="RMClassification">
    <vt:lpwstr>7;#09 Official Meeting Documents|1c3d7eba-ea38-434e-9ba8-de39eb589212</vt:lpwstr>
  </property>
  <property fmtid="{D5CDD505-2E9C-101B-9397-08002B2CF9AE}" pid="19" name="Body1">
    <vt:lpwstr/>
  </property>
  <property fmtid="{D5CDD505-2E9C-101B-9397-08002B2CF9AE}" pid="20" name="Languages">
    <vt:lpwstr>1;#English|950e6fa2-2df0-4983-a604-54e57c7a6d93</vt:lpwstr>
  </property>
  <property fmtid="{D5CDD505-2E9C-101B-9397-08002B2CF9AE}" pid="21" name="lcf76f155ced4ddcb4097134ff3c332f">
    <vt:lpwstr/>
  </property>
  <property fmtid="{D5CDD505-2E9C-101B-9397-08002B2CF9AE}" pid="22" name="_dlc_DocIdItemGuid">
    <vt:lpwstr>dcf302d7-304a-44dd-82c4-183ab0c888b1</vt:lpwstr>
  </property>
</Properties>
</file>