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8.xml" ContentType="application/vnd.openxmlformats-officedocument.presentationml.tags+xml"/>
  <Override PartName="/ppt/tags/tag12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5143500" type="screen16x9"/>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2" d="100"/>
          <a:sy n="112" d="100"/>
        </p:scale>
        <p:origin x="566" y="72"/>
      </p:cViewPr>
      <p:guideLst>
        <p:guide orient="horz" pos="1620"/>
        <p:guide pos="2880"/>
      </p:guideLst>
    </p:cSldViewPr>
  </p:slideViewPr>
  <p:notesTextViewPr>
    <p:cViewPr>
      <p:scale>
        <a:sx n="1" d="1"/>
        <a:sy n="1" d="1"/>
      </p:scale>
      <p:origin x="0" y="0"/>
    </p:cViewPr>
  </p:notesTextViewPr>
  <p:notesViewPr>
    <p:cSldViewPr>
      <p:cViewPr varScale="1">
        <p:scale>
          <a:sx n="86" d="100"/>
          <a:sy n="86" d="100"/>
        </p:scale>
        <p:origin x="378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fr-CH" sz="1100" b="1" noProof="0" dirty="0" smtClean="0"/>
              <a:t>Nombre d’articles dans</a:t>
            </a:r>
            <a:r>
              <a:rPr lang="en-US" sz="1100" b="1" noProof="0" dirty="0" smtClean="0"/>
              <a:t> </a:t>
            </a:r>
            <a:r>
              <a:rPr lang="en-US" sz="1100" b="1" noProof="0" dirty="0" smtClean="0"/>
              <a:t>le </a:t>
            </a:r>
            <a:r>
              <a:rPr lang="fr-CH" sz="1100" b="1" noProof="0" dirty="0" smtClean="0"/>
              <a:t>Règlement financier</a:t>
            </a:r>
          </a:p>
        </c:rich>
      </c:tx>
      <c:layout>
        <c:manualLayout>
          <c:xMode val="edge"/>
          <c:yMode val="edge"/>
          <c:x val="0.18624604197012035"/>
          <c:y val="6.8746438746438751E-2"/>
        </c:manualLayout>
      </c:layout>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Foglio1!$B$1</c:f>
              <c:strCache>
                <c:ptCount val="1"/>
                <c:pt idx="0">
                  <c:v>actuel</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77</c:v>
                </c:pt>
              </c:numCache>
            </c:numRef>
          </c:val>
          <c:extLst>
            <c:ext xmlns:c16="http://schemas.microsoft.com/office/drawing/2014/chart" uri="{C3380CC4-5D6E-409C-BE32-E72D297353CC}">
              <c16:uniqueId val="{00000000-580E-4CF0-B894-40111EBFE1A7}"/>
            </c:ext>
          </c:extLst>
        </c:ser>
        <c:ser>
          <c:idx val="1"/>
          <c:order val="1"/>
          <c:tx>
            <c:strRef>
              <c:f>Foglio1!$C$1</c:f>
              <c:strCache>
                <c:ptCount val="1"/>
                <c:pt idx="0">
                  <c:v>proposé</c:v>
                </c:pt>
              </c:strCache>
            </c:strRef>
          </c:tx>
          <c:spPr>
            <a:solidFill>
              <a:srgbClr val="6D2077"/>
            </a:solidFill>
            <a:ln>
              <a:noFill/>
            </a:ln>
            <a:effectLst/>
          </c:spPr>
          <c:invertIfNegative val="0"/>
          <c:cat>
            <c:numRef>
              <c:f>Foglio1!$A$2</c:f>
              <c:numCache>
                <c:formatCode>General</c:formatCode>
                <c:ptCount val="1"/>
              </c:numCache>
            </c:numRef>
          </c:cat>
          <c:val>
            <c:numRef>
              <c:f>Foglio1!$C$2</c:f>
              <c:numCache>
                <c:formatCode>General</c:formatCode>
                <c:ptCount val="1"/>
                <c:pt idx="0">
                  <c:v>69</c:v>
                </c:pt>
              </c:numCache>
            </c:numRef>
          </c:val>
          <c:extLst>
            <c:ext xmlns:c16="http://schemas.microsoft.com/office/drawing/2014/chart" uri="{C3380CC4-5D6E-409C-BE32-E72D297353CC}">
              <c16:uniqueId val="{00000001-580E-4CF0-B894-40111EBFE1A7}"/>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majorUnit val="20"/>
      </c:valAx>
      <c:spPr>
        <a:noFill/>
        <a:ln>
          <a:noFill/>
        </a:ln>
        <a:effectLst/>
      </c:spPr>
    </c:plotArea>
    <c:legend>
      <c:legendPos val="b"/>
      <c:layout>
        <c:manualLayout>
          <c:xMode val="edge"/>
          <c:yMode val="edge"/>
          <c:x val="0.21255825579812035"/>
          <c:y val="0.82561923076923072"/>
          <c:w val="0.63395443598988921"/>
          <c:h val="0.1038107540771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100" b="0" i="0" u="none" strike="noStrike" kern="1200" spc="0" baseline="0" noProof="0">
                <a:solidFill>
                  <a:prstClr val="black">
                    <a:lumMod val="65000"/>
                    <a:lumOff val="35000"/>
                  </a:prstClr>
                </a:solidFill>
                <a:latin typeface="+mn-lt"/>
                <a:ea typeface="+mn-ea"/>
                <a:cs typeface="+mn-cs"/>
              </a:defRPr>
            </a:pPr>
            <a:r>
              <a:rPr lang="fr-CH" sz="1100" b="1" i="0" u="none" strike="noStrike" kern="1200" spc="0" baseline="0" noProof="0" dirty="0" smtClean="0">
                <a:solidFill>
                  <a:prstClr val="black">
                    <a:lumMod val="65000"/>
                    <a:lumOff val="35000"/>
                  </a:prstClr>
                </a:solidFill>
                <a:latin typeface="+mn-lt"/>
                <a:ea typeface="+mn-ea"/>
                <a:cs typeface="+mn-cs"/>
              </a:rPr>
              <a:t>Nombre de règles dans </a:t>
            </a:r>
            <a:r>
              <a:rPr lang="en-US" sz="1100" b="1" i="0" u="none" strike="noStrike" kern="1200" spc="0" baseline="0" dirty="0" smtClean="0">
                <a:solidFill>
                  <a:prstClr val="black">
                    <a:lumMod val="65000"/>
                    <a:lumOff val="35000"/>
                  </a:prstClr>
                </a:solidFill>
                <a:latin typeface="+mn-lt"/>
                <a:ea typeface="+mn-ea"/>
                <a:cs typeface="+mn-cs"/>
              </a:rPr>
              <a:t>le </a:t>
            </a:r>
            <a:r>
              <a:rPr lang="fr-CH" sz="1100" b="1" i="0" u="none" strike="noStrike" kern="1200" spc="0" baseline="0" dirty="0" smtClean="0">
                <a:solidFill>
                  <a:prstClr val="black">
                    <a:lumMod val="65000"/>
                    <a:lumOff val="35000"/>
                  </a:prstClr>
                </a:solidFill>
                <a:latin typeface="+mn-lt"/>
                <a:ea typeface="+mn-ea"/>
                <a:cs typeface="+mn-cs"/>
              </a:rPr>
              <a:t>règlement </a:t>
            </a:r>
            <a:r>
              <a:rPr lang="fr-CH" sz="1100" b="1" i="0" u="none" strike="noStrike" kern="1200" spc="0" baseline="0" dirty="0" smtClean="0">
                <a:solidFill>
                  <a:prstClr val="black">
                    <a:lumMod val="65000"/>
                    <a:lumOff val="35000"/>
                  </a:prstClr>
                </a:solidFill>
                <a:latin typeface="+mn-lt"/>
                <a:ea typeface="+mn-ea"/>
                <a:cs typeface="+mn-cs"/>
              </a:rPr>
              <a:t>d’exécution </a:t>
            </a:r>
            <a:r>
              <a:rPr lang="fr-CH" sz="1100" b="1" i="0" u="none" strike="noStrike" kern="1200" spc="0" baseline="0" dirty="0" smtClean="0">
                <a:solidFill>
                  <a:prstClr val="black">
                    <a:lumMod val="65000"/>
                    <a:lumOff val="35000"/>
                  </a:prstClr>
                </a:solidFill>
                <a:latin typeface="+mn-lt"/>
                <a:ea typeface="+mn-ea"/>
                <a:cs typeface="+mn-cs"/>
              </a:rPr>
              <a:t>du Règlement financier </a:t>
            </a:r>
          </a:p>
        </c:rich>
      </c:tx>
      <c:layout>
        <c:manualLayout>
          <c:xMode val="edge"/>
          <c:yMode val="edge"/>
          <c:x val="0.16791067732936357"/>
          <c:y val="7.236467236467236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100" b="0" i="0" u="none" strike="noStrike" kern="1200" spc="0" baseline="0" noProof="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9.0264038221295473E-2"/>
          <c:y val="0.16306923076923077"/>
          <c:w val="0.85924558875271806"/>
          <c:h val="0.57150488842546998"/>
        </c:manualLayout>
      </c:layout>
      <c:barChart>
        <c:barDir val="col"/>
        <c:grouping val="clustered"/>
        <c:varyColors val="0"/>
        <c:ser>
          <c:idx val="0"/>
          <c:order val="0"/>
          <c:tx>
            <c:strRef>
              <c:f>Foglio1!$B$1</c:f>
              <c:strCache>
                <c:ptCount val="1"/>
                <c:pt idx="0">
                  <c:v>actuel</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71</c:v>
                </c:pt>
              </c:numCache>
            </c:numRef>
          </c:val>
          <c:extLst>
            <c:ext xmlns:c16="http://schemas.microsoft.com/office/drawing/2014/chart" uri="{C3380CC4-5D6E-409C-BE32-E72D297353CC}">
              <c16:uniqueId val="{00000000-64D8-4C07-A206-E6B4B19E079F}"/>
            </c:ext>
          </c:extLst>
        </c:ser>
        <c:ser>
          <c:idx val="1"/>
          <c:order val="1"/>
          <c:tx>
            <c:strRef>
              <c:f>Foglio1!$C$1</c:f>
              <c:strCache>
                <c:ptCount val="1"/>
                <c:pt idx="0">
                  <c:v>proposé</c:v>
                </c:pt>
              </c:strCache>
            </c:strRef>
          </c:tx>
          <c:spPr>
            <a:solidFill>
              <a:srgbClr val="6D2077"/>
            </a:solidFill>
            <a:ln>
              <a:solidFill>
                <a:srgbClr val="F68D2E"/>
              </a:solidFill>
            </a:ln>
            <a:effectLst/>
          </c:spPr>
          <c:invertIfNegative val="0"/>
          <c:dPt>
            <c:idx val="0"/>
            <c:invertIfNegative val="0"/>
            <c:bubble3D val="0"/>
            <c:spPr>
              <a:solidFill>
                <a:srgbClr val="6D2077"/>
              </a:solidFill>
              <a:ln>
                <a:noFill/>
              </a:ln>
              <a:effectLst/>
            </c:spPr>
            <c:extLst>
              <c:ext xmlns:c16="http://schemas.microsoft.com/office/drawing/2014/chart" uri="{C3380CC4-5D6E-409C-BE32-E72D297353CC}">
                <c16:uniqueId val="{00000000-7C87-4074-B0D7-CE56F1B6A4ED}"/>
              </c:ext>
            </c:extLst>
          </c:dPt>
          <c:cat>
            <c:numRef>
              <c:f>Foglio1!$A$2</c:f>
              <c:numCache>
                <c:formatCode>General</c:formatCode>
                <c:ptCount val="1"/>
              </c:numCache>
            </c:numRef>
          </c:cat>
          <c:val>
            <c:numRef>
              <c:f>Foglio1!$C$2</c:f>
              <c:numCache>
                <c:formatCode>General</c:formatCode>
                <c:ptCount val="1"/>
                <c:pt idx="0">
                  <c:v>51</c:v>
                </c:pt>
              </c:numCache>
            </c:numRef>
          </c:val>
          <c:extLst>
            <c:ext xmlns:c16="http://schemas.microsoft.com/office/drawing/2014/chart" uri="{C3380CC4-5D6E-409C-BE32-E72D297353CC}">
              <c16:uniqueId val="{00000001-64D8-4C07-A206-E6B4B19E079F}"/>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majorUnit val="50"/>
      </c:valAx>
      <c:spPr>
        <a:noFill/>
        <a:ln>
          <a:noFill/>
        </a:ln>
        <a:effectLst/>
      </c:spPr>
    </c:plotArea>
    <c:legend>
      <c:legendPos val="b"/>
      <c:layout>
        <c:manualLayout>
          <c:xMode val="edge"/>
          <c:yMode val="edge"/>
          <c:x val="0.19817742827208412"/>
          <c:y val="0.77134572649572664"/>
          <c:w val="0.64474033972157241"/>
          <c:h val="9.249522667202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BA865-31FF-4110-AF60-64E190BF1FE2}"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15D2C2D7-1348-4227-977D-2F283ADDC140}">
      <dgm:prSet phldrT="[Text]" custT="1"/>
      <dgm:spPr/>
      <dgm:t>
        <a:bodyPr/>
        <a:lstStyle/>
        <a:p>
          <a:r>
            <a:rPr lang="fr-CH" sz="1100" noProof="0" dirty="0" smtClean="0"/>
            <a:t>Règlement, statut et autres décisions des organes directeurs</a:t>
          </a:r>
          <a:endParaRPr lang="fr-CH" sz="1100" noProof="0" dirty="0"/>
        </a:p>
      </dgm:t>
    </dgm:pt>
    <dgm:pt modelId="{0715E23F-8496-4EA4-A858-657143A314B5}" type="parTrans" cxnId="{E69D1E39-9E41-450E-AAE7-98A624F7E490}">
      <dgm:prSet/>
      <dgm:spPr/>
      <dgm:t>
        <a:bodyPr/>
        <a:lstStyle/>
        <a:p>
          <a:endParaRPr lang="en-US"/>
        </a:p>
      </dgm:t>
    </dgm:pt>
    <dgm:pt modelId="{A2C6D34D-4AFD-460D-8259-9A2E183ACF6D}" type="sibTrans" cxnId="{E69D1E39-9E41-450E-AAE7-98A624F7E490}">
      <dgm:prSet/>
      <dgm:spPr/>
      <dgm:t>
        <a:bodyPr/>
        <a:lstStyle/>
        <a:p>
          <a:endParaRPr lang="en-US"/>
        </a:p>
      </dgm:t>
    </dgm:pt>
    <dgm:pt modelId="{89F9F25A-3CCC-48B2-B810-5BF715062C45}">
      <dgm:prSet custT="1"/>
      <dgm:spPr/>
      <dgm:t>
        <a:bodyPr/>
        <a:lstStyle/>
        <a:p>
          <a:r>
            <a:rPr lang="fr-CH" sz="1100" noProof="0" dirty="0" smtClean="0"/>
            <a:t>Règlements d’exécution</a:t>
          </a:r>
          <a:r>
            <a:rPr lang="fr-CH" sz="1400" noProof="0" dirty="0" smtClean="0"/>
            <a:t> </a:t>
          </a:r>
          <a:endParaRPr lang="fr-CH" sz="1400" noProof="0" dirty="0" smtClean="0"/>
        </a:p>
      </dgm:t>
    </dgm:pt>
    <dgm:pt modelId="{9ACE8D4C-6330-4C00-80E9-2ABEE3E274C8}" type="parTrans" cxnId="{B0BC6321-1BF4-4BE8-9E4D-46BFA147E719}">
      <dgm:prSet/>
      <dgm:spPr/>
      <dgm:t>
        <a:bodyPr/>
        <a:lstStyle/>
        <a:p>
          <a:endParaRPr lang="en-US"/>
        </a:p>
      </dgm:t>
    </dgm:pt>
    <dgm:pt modelId="{1C717574-0C8C-46BE-B056-23362D5BA858}" type="sibTrans" cxnId="{B0BC6321-1BF4-4BE8-9E4D-46BFA147E719}">
      <dgm:prSet/>
      <dgm:spPr/>
      <dgm:t>
        <a:bodyPr/>
        <a:lstStyle/>
        <a:p>
          <a:endParaRPr lang="en-US"/>
        </a:p>
      </dgm:t>
    </dgm:pt>
    <dgm:pt modelId="{43F334E9-9382-4B65-BD42-99F1BE014432}">
      <dgm:prSet custT="1"/>
      <dgm:spPr/>
      <dgm:t>
        <a:bodyPr/>
        <a:lstStyle/>
        <a:p>
          <a:r>
            <a:rPr lang="fr-CH" sz="1100" noProof="0" dirty="0" smtClean="0"/>
            <a:t>Procédures opérationnelles standard, manuels ou directives </a:t>
          </a:r>
          <a:endParaRPr lang="fr-CH" sz="1100" noProof="0" dirty="0" smtClean="0"/>
        </a:p>
      </dgm:t>
    </dgm:pt>
    <dgm:pt modelId="{7E2B99E7-6A95-4F8E-9F60-759411C55019}" type="parTrans" cxnId="{5619BB3F-949E-444F-883B-724AB3B3E7A5}">
      <dgm:prSet/>
      <dgm:spPr/>
      <dgm:t>
        <a:bodyPr/>
        <a:lstStyle/>
        <a:p>
          <a:endParaRPr lang="en-US"/>
        </a:p>
      </dgm:t>
    </dgm:pt>
    <dgm:pt modelId="{8069AB71-3126-4881-A43D-5D3567DC7F8A}" type="sibTrans" cxnId="{5619BB3F-949E-444F-883B-724AB3B3E7A5}">
      <dgm:prSet/>
      <dgm:spPr/>
      <dgm:t>
        <a:bodyPr/>
        <a:lstStyle/>
        <a:p>
          <a:endParaRPr lang="en-US"/>
        </a:p>
      </dgm:t>
    </dgm:pt>
    <dgm:pt modelId="{D2B70157-EAD0-4EBC-A80D-2A31CCA1B135}">
      <dgm:prSet custT="1"/>
      <dgm:spPr/>
      <dgm:t>
        <a:bodyPr/>
        <a:lstStyle/>
        <a:p>
          <a:r>
            <a:rPr lang="fr-CH" sz="1100" noProof="0" dirty="0" smtClean="0"/>
            <a:t>Ordres de service</a:t>
          </a:r>
          <a:endParaRPr lang="fr-CH" sz="1100" noProof="0" dirty="0" smtClean="0"/>
        </a:p>
      </dgm:t>
    </dgm:pt>
    <dgm:pt modelId="{F7FDF065-5BF6-42C1-B0B3-014D22AFF694}" type="parTrans" cxnId="{1743C80C-E6D0-47E3-903D-BE506FAF9B8B}">
      <dgm:prSet/>
      <dgm:spPr/>
      <dgm:t>
        <a:bodyPr/>
        <a:lstStyle/>
        <a:p>
          <a:endParaRPr lang="en-US"/>
        </a:p>
      </dgm:t>
    </dgm:pt>
    <dgm:pt modelId="{959C6CEE-0C41-44DC-9BF4-BD645DA2D51E}" type="sibTrans" cxnId="{1743C80C-E6D0-47E3-903D-BE506FAF9B8B}">
      <dgm:prSet/>
      <dgm:spPr/>
      <dgm:t>
        <a:bodyPr/>
        <a:lstStyle/>
        <a:p>
          <a:endParaRPr lang="en-US"/>
        </a:p>
      </dgm:t>
    </dgm:pt>
    <dgm:pt modelId="{2EC4D980-502E-476C-9348-A90CB39E75A4}" type="pres">
      <dgm:prSet presAssocID="{401BA865-31FF-4110-AF60-64E190BF1FE2}" presName="compositeShape" presStyleCnt="0">
        <dgm:presLayoutVars>
          <dgm:dir/>
          <dgm:resizeHandles/>
        </dgm:presLayoutVars>
      </dgm:prSet>
      <dgm:spPr/>
      <dgm:t>
        <a:bodyPr/>
        <a:lstStyle/>
        <a:p>
          <a:endParaRPr lang="en-US"/>
        </a:p>
      </dgm:t>
    </dgm:pt>
    <dgm:pt modelId="{F75F640F-0124-4AE5-A382-C33E7372AF8D}" type="pres">
      <dgm:prSet presAssocID="{401BA865-31FF-4110-AF60-64E190BF1FE2}" presName="pyramid" presStyleLbl="node1" presStyleIdx="0" presStyleCnt="1" custLinFactNeighborX="-49100" custLinFactNeighborY="2289"/>
      <dgm:spPr/>
      <dgm:t>
        <a:bodyPr/>
        <a:lstStyle/>
        <a:p>
          <a:endParaRPr lang="en-US"/>
        </a:p>
      </dgm:t>
    </dgm:pt>
    <dgm:pt modelId="{D7EA2226-F106-4DE5-927D-A4E5770CCEA4}" type="pres">
      <dgm:prSet presAssocID="{401BA865-31FF-4110-AF60-64E190BF1FE2}" presName="theList" presStyleCnt="0"/>
      <dgm:spPr/>
      <dgm:t>
        <a:bodyPr/>
        <a:lstStyle/>
        <a:p>
          <a:endParaRPr lang="en-US"/>
        </a:p>
      </dgm:t>
    </dgm:pt>
    <dgm:pt modelId="{489CCE7B-FC7C-4811-9937-DB1AA8CB1CD2}" type="pres">
      <dgm:prSet presAssocID="{15D2C2D7-1348-4227-977D-2F283ADDC140}" presName="aNode" presStyleLbl="fgAcc1" presStyleIdx="0" presStyleCnt="4" custLinFactNeighborX="-2547">
        <dgm:presLayoutVars>
          <dgm:bulletEnabled val="1"/>
        </dgm:presLayoutVars>
      </dgm:prSet>
      <dgm:spPr/>
      <dgm:t>
        <a:bodyPr/>
        <a:lstStyle/>
        <a:p>
          <a:endParaRPr lang="en-US"/>
        </a:p>
      </dgm:t>
    </dgm:pt>
    <dgm:pt modelId="{9D1843A3-630B-439A-8A8B-69A9C90D3DE5}" type="pres">
      <dgm:prSet presAssocID="{15D2C2D7-1348-4227-977D-2F283ADDC140}" presName="aSpace" presStyleCnt="0"/>
      <dgm:spPr/>
      <dgm:t>
        <a:bodyPr/>
        <a:lstStyle/>
        <a:p>
          <a:endParaRPr lang="en-US"/>
        </a:p>
      </dgm:t>
    </dgm:pt>
    <dgm:pt modelId="{D3583F90-736E-4B1D-A989-AC7906400438}" type="pres">
      <dgm:prSet presAssocID="{89F9F25A-3CCC-48B2-B810-5BF715062C45}" presName="aNode" presStyleLbl="fgAcc1" presStyleIdx="1" presStyleCnt="4" custLinFactNeighborX="-2547">
        <dgm:presLayoutVars>
          <dgm:bulletEnabled val="1"/>
        </dgm:presLayoutVars>
      </dgm:prSet>
      <dgm:spPr/>
      <dgm:t>
        <a:bodyPr/>
        <a:lstStyle/>
        <a:p>
          <a:endParaRPr lang="en-US"/>
        </a:p>
      </dgm:t>
    </dgm:pt>
    <dgm:pt modelId="{4F4C84DC-E27F-4D93-ADA3-6F4BA0C5F4D7}" type="pres">
      <dgm:prSet presAssocID="{89F9F25A-3CCC-48B2-B810-5BF715062C45}" presName="aSpace" presStyleCnt="0"/>
      <dgm:spPr/>
      <dgm:t>
        <a:bodyPr/>
        <a:lstStyle/>
        <a:p>
          <a:endParaRPr lang="en-US"/>
        </a:p>
      </dgm:t>
    </dgm:pt>
    <dgm:pt modelId="{E5B880DE-8826-494E-A361-B942923B973F}" type="pres">
      <dgm:prSet presAssocID="{D2B70157-EAD0-4EBC-A80D-2A31CCA1B135}" presName="aNode" presStyleLbl="fgAcc1" presStyleIdx="2" presStyleCnt="4" custLinFactNeighborX="-2547">
        <dgm:presLayoutVars>
          <dgm:bulletEnabled val="1"/>
        </dgm:presLayoutVars>
      </dgm:prSet>
      <dgm:spPr/>
      <dgm:t>
        <a:bodyPr/>
        <a:lstStyle/>
        <a:p>
          <a:endParaRPr lang="en-US"/>
        </a:p>
      </dgm:t>
    </dgm:pt>
    <dgm:pt modelId="{2901EC83-2570-4F32-8B6D-966BA9B1C927}" type="pres">
      <dgm:prSet presAssocID="{D2B70157-EAD0-4EBC-A80D-2A31CCA1B135}" presName="aSpace" presStyleCnt="0"/>
      <dgm:spPr/>
      <dgm:t>
        <a:bodyPr/>
        <a:lstStyle/>
        <a:p>
          <a:endParaRPr lang="en-US"/>
        </a:p>
      </dgm:t>
    </dgm:pt>
    <dgm:pt modelId="{88B04146-E3E5-40FA-8EB3-1156804F0083}" type="pres">
      <dgm:prSet presAssocID="{43F334E9-9382-4B65-BD42-99F1BE014432}" presName="aNode" presStyleLbl="fgAcc1" presStyleIdx="3" presStyleCnt="4" custLinFactNeighborX="-2547">
        <dgm:presLayoutVars>
          <dgm:bulletEnabled val="1"/>
        </dgm:presLayoutVars>
      </dgm:prSet>
      <dgm:spPr/>
      <dgm:t>
        <a:bodyPr/>
        <a:lstStyle/>
        <a:p>
          <a:endParaRPr lang="en-US"/>
        </a:p>
      </dgm:t>
    </dgm:pt>
    <dgm:pt modelId="{9BB6C0B3-039B-48C3-8FE2-C4F1B1190F99}" type="pres">
      <dgm:prSet presAssocID="{43F334E9-9382-4B65-BD42-99F1BE014432}" presName="aSpace" presStyleCnt="0"/>
      <dgm:spPr/>
      <dgm:t>
        <a:bodyPr/>
        <a:lstStyle/>
        <a:p>
          <a:endParaRPr lang="en-US"/>
        </a:p>
      </dgm:t>
    </dgm:pt>
  </dgm:ptLst>
  <dgm:cxnLst>
    <dgm:cxn modelId="{179786ED-7BE2-4E93-89D2-DA4309428D06}" type="presOf" srcId="{15D2C2D7-1348-4227-977D-2F283ADDC140}" destId="{489CCE7B-FC7C-4811-9937-DB1AA8CB1CD2}" srcOrd="0" destOrd="0" presId="urn:microsoft.com/office/officeart/2005/8/layout/pyramid2"/>
    <dgm:cxn modelId="{0B2B8003-63D9-4EBF-BCEA-16A14BEB874F}" type="presOf" srcId="{401BA865-31FF-4110-AF60-64E190BF1FE2}" destId="{2EC4D980-502E-476C-9348-A90CB39E75A4}" srcOrd="0" destOrd="0" presId="urn:microsoft.com/office/officeart/2005/8/layout/pyramid2"/>
    <dgm:cxn modelId="{180A16F2-CC7C-4ECB-B583-907A58001E27}" type="presOf" srcId="{43F334E9-9382-4B65-BD42-99F1BE014432}" destId="{88B04146-E3E5-40FA-8EB3-1156804F0083}" srcOrd="0" destOrd="0" presId="urn:microsoft.com/office/officeart/2005/8/layout/pyramid2"/>
    <dgm:cxn modelId="{5619BB3F-949E-444F-883B-724AB3B3E7A5}" srcId="{401BA865-31FF-4110-AF60-64E190BF1FE2}" destId="{43F334E9-9382-4B65-BD42-99F1BE014432}" srcOrd="3" destOrd="0" parTransId="{7E2B99E7-6A95-4F8E-9F60-759411C55019}" sibTransId="{8069AB71-3126-4881-A43D-5D3567DC7F8A}"/>
    <dgm:cxn modelId="{43D448E1-39C1-4556-A406-C8C44A31481F}" type="presOf" srcId="{89F9F25A-3CCC-48B2-B810-5BF715062C45}" destId="{D3583F90-736E-4B1D-A989-AC7906400438}" srcOrd="0" destOrd="0" presId="urn:microsoft.com/office/officeart/2005/8/layout/pyramid2"/>
    <dgm:cxn modelId="{D0137F15-9B6D-4B22-9A98-CFB149153C4F}" type="presOf" srcId="{D2B70157-EAD0-4EBC-A80D-2A31CCA1B135}" destId="{E5B880DE-8826-494E-A361-B942923B973F}" srcOrd="0" destOrd="0" presId="urn:microsoft.com/office/officeart/2005/8/layout/pyramid2"/>
    <dgm:cxn modelId="{E69D1E39-9E41-450E-AAE7-98A624F7E490}" srcId="{401BA865-31FF-4110-AF60-64E190BF1FE2}" destId="{15D2C2D7-1348-4227-977D-2F283ADDC140}" srcOrd="0" destOrd="0" parTransId="{0715E23F-8496-4EA4-A858-657143A314B5}" sibTransId="{A2C6D34D-4AFD-460D-8259-9A2E183ACF6D}"/>
    <dgm:cxn modelId="{B0BC6321-1BF4-4BE8-9E4D-46BFA147E719}" srcId="{401BA865-31FF-4110-AF60-64E190BF1FE2}" destId="{89F9F25A-3CCC-48B2-B810-5BF715062C45}" srcOrd="1" destOrd="0" parTransId="{9ACE8D4C-6330-4C00-80E9-2ABEE3E274C8}" sibTransId="{1C717574-0C8C-46BE-B056-23362D5BA858}"/>
    <dgm:cxn modelId="{1743C80C-E6D0-47E3-903D-BE506FAF9B8B}" srcId="{401BA865-31FF-4110-AF60-64E190BF1FE2}" destId="{D2B70157-EAD0-4EBC-A80D-2A31CCA1B135}" srcOrd="2" destOrd="0" parTransId="{F7FDF065-5BF6-42C1-B0B3-014D22AFF694}" sibTransId="{959C6CEE-0C41-44DC-9BF4-BD645DA2D51E}"/>
    <dgm:cxn modelId="{AE5B6C67-042B-4C92-9CD3-7719588D6EAC}" type="presParOf" srcId="{2EC4D980-502E-476C-9348-A90CB39E75A4}" destId="{F75F640F-0124-4AE5-A382-C33E7372AF8D}" srcOrd="0" destOrd="0" presId="urn:microsoft.com/office/officeart/2005/8/layout/pyramid2"/>
    <dgm:cxn modelId="{CB3FB3B0-BBCD-4C3E-9B4F-9806C2464FAD}" type="presParOf" srcId="{2EC4D980-502E-476C-9348-A90CB39E75A4}" destId="{D7EA2226-F106-4DE5-927D-A4E5770CCEA4}" srcOrd="1" destOrd="0" presId="urn:microsoft.com/office/officeart/2005/8/layout/pyramid2"/>
    <dgm:cxn modelId="{2D0F1B63-0112-4A60-B98B-5FAF33BAC693}" type="presParOf" srcId="{D7EA2226-F106-4DE5-927D-A4E5770CCEA4}" destId="{489CCE7B-FC7C-4811-9937-DB1AA8CB1CD2}" srcOrd="0" destOrd="0" presId="urn:microsoft.com/office/officeart/2005/8/layout/pyramid2"/>
    <dgm:cxn modelId="{7CAB4908-7462-4E55-AD88-99E03B4862E9}" type="presParOf" srcId="{D7EA2226-F106-4DE5-927D-A4E5770CCEA4}" destId="{9D1843A3-630B-439A-8A8B-69A9C90D3DE5}" srcOrd="1" destOrd="0" presId="urn:microsoft.com/office/officeart/2005/8/layout/pyramid2"/>
    <dgm:cxn modelId="{5E871E77-20F2-4519-8EF2-08AD4E20B00D}" type="presParOf" srcId="{D7EA2226-F106-4DE5-927D-A4E5770CCEA4}" destId="{D3583F90-736E-4B1D-A989-AC7906400438}" srcOrd="2" destOrd="0" presId="urn:microsoft.com/office/officeart/2005/8/layout/pyramid2"/>
    <dgm:cxn modelId="{1C5F7BC4-40BB-44F8-AA19-87CEF2FE6B81}" type="presParOf" srcId="{D7EA2226-F106-4DE5-927D-A4E5770CCEA4}" destId="{4F4C84DC-E27F-4D93-ADA3-6F4BA0C5F4D7}" srcOrd="3" destOrd="0" presId="urn:microsoft.com/office/officeart/2005/8/layout/pyramid2"/>
    <dgm:cxn modelId="{F4DFAD7D-2D7C-4610-A826-28AEEAD0B053}" type="presParOf" srcId="{D7EA2226-F106-4DE5-927D-A4E5770CCEA4}" destId="{E5B880DE-8826-494E-A361-B942923B973F}" srcOrd="4" destOrd="0" presId="urn:microsoft.com/office/officeart/2005/8/layout/pyramid2"/>
    <dgm:cxn modelId="{3F4D2BE0-D233-4554-8F21-5CD37AFC221C}" type="presParOf" srcId="{D7EA2226-F106-4DE5-927D-A4E5770CCEA4}" destId="{2901EC83-2570-4F32-8B6D-966BA9B1C927}" srcOrd="5" destOrd="0" presId="urn:microsoft.com/office/officeart/2005/8/layout/pyramid2"/>
    <dgm:cxn modelId="{BF5279AD-6CFA-465D-B90D-9F40B5127315}" type="presParOf" srcId="{D7EA2226-F106-4DE5-927D-A4E5770CCEA4}" destId="{88B04146-E3E5-40FA-8EB3-1156804F0083}" srcOrd="6" destOrd="0" presId="urn:microsoft.com/office/officeart/2005/8/layout/pyramid2"/>
    <dgm:cxn modelId="{2FAA103B-F5F8-440F-91F7-BD762331BBEE}" type="presParOf" srcId="{D7EA2226-F106-4DE5-927D-A4E5770CCEA4}" destId="{9BB6C0B3-039B-48C3-8FE2-C4F1B1190F99}" srcOrd="7" destOrd="0" presId="urn:microsoft.com/office/officeart/2005/8/layout/pyramid2"/>
  </dgm:cxnLst>
  <dgm:bg/>
  <dgm:whole>
    <a:ln>
      <a:solidFill>
        <a:srgbClr val="00B0F0"/>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1BFD9-E461-49CD-881B-79952220F759}" type="doc">
      <dgm:prSet loTypeId="urn:microsoft.com/office/officeart/2005/8/layout/chevron1" loCatId="process" qsTypeId="urn:microsoft.com/office/officeart/2005/8/quickstyle/simple5" qsCatId="simple" csTypeId="urn:microsoft.com/office/officeart/2005/8/colors/accent1_5" csCatId="accent1" phldr="1"/>
      <dgm:spPr/>
      <dgm:t>
        <a:bodyPr/>
        <a:lstStyle/>
        <a:p>
          <a:endParaRPr lang="en-US"/>
        </a:p>
      </dgm:t>
    </dgm:pt>
    <dgm:pt modelId="{A0AA4BFB-1446-44B4-935A-72DA54038C82}">
      <dgm:prSet phldrT="[Text]" custT="1"/>
      <dgm:spPr>
        <a:solidFill>
          <a:schemeClr val="accent1">
            <a:lumMod val="40000"/>
            <a:lumOff val="60000"/>
          </a:schemeClr>
        </a:solidFill>
      </dgm:spPr>
      <dgm:t>
        <a:bodyPr/>
        <a:lstStyle/>
        <a:p>
          <a:r>
            <a:rPr lang="en-US" sz="1400" dirty="0" smtClean="0">
              <a:solidFill>
                <a:srgbClr val="000000"/>
              </a:solidFill>
            </a:rPr>
            <a:t>PBC 2022</a:t>
          </a:r>
          <a:endParaRPr lang="en-US" sz="900" dirty="0">
            <a:solidFill>
              <a:srgbClr val="000000"/>
            </a:solidFill>
          </a:endParaRPr>
        </a:p>
      </dgm:t>
    </dgm:pt>
    <dgm:pt modelId="{FA5ABF51-3CB8-402B-B3A4-65A62889371F}" type="parTrans" cxnId="{134BC3BB-B4ED-48B1-BDA1-6A65C746F8A3}">
      <dgm:prSet/>
      <dgm:spPr/>
      <dgm:t>
        <a:bodyPr/>
        <a:lstStyle/>
        <a:p>
          <a:endParaRPr lang="en-US" sz="1050"/>
        </a:p>
      </dgm:t>
    </dgm:pt>
    <dgm:pt modelId="{4326CDD7-B670-4DE4-B1DF-EDD8FF63846D}" type="sibTrans" cxnId="{134BC3BB-B4ED-48B1-BDA1-6A65C746F8A3}">
      <dgm:prSet/>
      <dgm:spPr/>
      <dgm:t>
        <a:bodyPr/>
        <a:lstStyle/>
        <a:p>
          <a:endParaRPr lang="en-US" sz="1050"/>
        </a:p>
      </dgm:t>
    </dgm:pt>
    <dgm:pt modelId="{7A47880E-6F64-4B29-B5E7-92660F6264A2}">
      <dgm:prSet phldrT="[Text]" custT="1"/>
      <dgm:spPr>
        <a:solidFill>
          <a:schemeClr val="accent6">
            <a:lumMod val="60000"/>
            <a:lumOff val="40000"/>
          </a:schemeClr>
        </a:solidFill>
        <a:ln>
          <a:solidFill>
            <a:schemeClr val="accent6">
              <a:lumMod val="20000"/>
              <a:lumOff val="80000"/>
            </a:schemeClr>
          </a:solidFill>
        </a:ln>
      </dgm:spPr>
      <dgm:t>
        <a:bodyPr/>
        <a:lstStyle/>
        <a:p>
          <a:r>
            <a:rPr lang="fr-CH" sz="1400" b="0" i="0" u="none" baseline="0" noProof="0" dirty="0" smtClean="0">
              <a:solidFill>
                <a:schemeClr val="bg1"/>
              </a:solidFill>
            </a:rPr>
            <a:t>Janvier</a:t>
          </a:r>
          <a:r>
            <a:rPr lang="en-US" sz="1400" b="0" i="0" u="none" baseline="0" dirty="0" smtClean="0">
              <a:solidFill>
                <a:schemeClr val="bg1"/>
              </a:solidFill>
            </a:rPr>
            <a:t> 2023</a:t>
          </a:r>
          <a:endParaRPr lang="en-US" sz="1050" b="0" i="0" u="none" baseline="0" dirty="0">
            <a:solidFill>
              <a:schemeClr val="bg1"/>
            </a:solidFill>
          </a:endParaRPr>
        </a:p>
      </dgm:t>
    </dgm:pt>
    <dgm:pt modelId="{EA0EAB75-EE5E-46F1-B6BE-58B22EF9F53B}" type="parTrans" cxnId="{5A123284-308F-4B12-BEBB-B95DDBA0EA7B}">
      <dgm:prSet/>
      <dgm:spPr/>
      <dgm:t>
        <a:bodyPr/>
        <a:lstStyle/>
        <a:p>
          <a:endParaRPr lang="en-US" sz="1050"/>
        </a:p>
      </dgm:t>
    </dgm:pt>
    <dgm:pt modelId="{312F2417-64EA-4290-9777-A8EB2EF652DE}" type="sibTrans" cxnId="{5A123284-308F-4B12-BEBB-B95DDBA0EA7B}">
      <dgm:prSet/>
      <dgm:spPr/>
      <dgm:t>
        <a:bodyPr/>
        <a:lstStyle/>
        <a:p>
          <a:endParaRPr lang="en-US" sz="1050"/>
        </a:p>
      </dgm:t>
    </dgm:pt>
    <dgm:pt modelId="{87B5C6FA-FA02-48A0-B32A-F5D0361D00BF}">
      <dgm:prSet phldrT="[Text]" custT="1"/>
      <dgm:spPr>
        <a:solidFill>
          <a:schemeClr val="accent1">
            <a:lumMod val="40000"/>
            <a:lumOff val="60000"/>
          </a:schemeClr>
        </a:solidFill>
      </dgm:spPr>
      <dgm:t>
        <a:bodyPr/>
        <a:lstStyle/>
        <a:p>
          <a:r>
            <a:rPr lang="en-US" sz="1400" dirty="0" smtClean="0">
              <a:solidFill>
                <a:schemeClr val="tx1"/>
              </a:solidFill>
            </a:rPr>
            <a:t>Assemblée </a:t>
          </a:r>
          <a:r>
            <a:rPr lang="fr-CH" sz="1400" noProof="0" dirty="0" smtClean="0">
              <a:solidFill>
                <a:schemeClr val="tx1"/>
              </a:solidFill>
            </a:rPr>
            <a:t>générale de l’OMPI </a:t>
          </a:r>
          <a:endParaRPr lang="fr-CH" sz="1400" noProof="0" dirty="0">
            <a:solidFill>
              <a:schemeClr val="tx1"/>
            </a:solidFill>
          </a:endParaRPr>
        </a:p>
      </dgm:t>
    </dgm:pt>
    <dgm:pt modelId="{8182FC10-AE80-4F91-BD62-F91A48F67B95}" type="parTrans" cxnId="{00A1050A-9CD8-4038-AE01-0BC47F070DBB}">
      <dgm:prSet/>
      <dgm:spPr/>
      <dgm:t>
        <a:bodyPr/>
        <a:lstStyle/>
        <a:p>
          <a:endParaRPr lang="en-US"/>
        </a:p>
      </dgm:t>
    </dgm:pt>
    <dgm:pt modelId="{E5BA4925-02C3-483D-ABEC-82E046AED759}" type="sibTrans" cxnId="{00A1050A-9CD8-4038-AE01-0BC47F070DBB}">
      <dgm:prSet/>
      <dgm:spPr/>
      <dgm:t>
        <a:bodyPr/>
        <a:lstStyle/>
        <a:p>
          <a:endParaRPr lang="en-US"/>
        </a:p>
      </dgm:t>
    </dgm:pt>
    <dgm:pt modelId="{CC61EA88-6389-4087-A12A-F11B4ECF27FD}">
      <dgm:prSet phldrT="[Text]" custT="1"/>
      <dgm:spPr>
        <a:solidFill>
          <a:schemeClr val="accent6">
            <a:lumMod val="60000"/>
            <a:lumOff val="40000"/>
          </a:schemeClr>
        </a:solidFill>
        <a:ln>
          <a:solidFill>
            <a:schemeClr val="accent6">
              <a:lumMod val="20000"/>
              <a:lumOff val="80000"/>
            </a:schemeClr>
          </a:solidFill>
        </a:ln>
      </dgm:spPr>
      <dgm:t>
        <a:bodyPr/>
        <a:lstStyle/>
        <a:p>
          <a:r>
            <a:rPr lang="en-US" sz="1400" dirty="0" smtClean="0">
              <a:solidFill>
                <a:schemeClr val="bg1"/>
              </a:solidFill>
            </a:rPr>
            <a:t>PBC 2024</a:t>
          </a:r>
          <a:endParaRPr lang="en-US" sz="1400" dirty="0">
            <a:solidFill>
              <a:schemeClr val="bg1"/>
            </a:solidFill>
          </a:endParaRPr>
        </a:p>
      </dgm:t>
    </dgm:pt>
    <dgm:pt modelId="{A0A5880D-D656-4D9F-BF58-D38BA3BB09E5}" type="parTrans" cxnId="{8864EC83-6A2D-4023-8BFD-A66684301064}">
      <dgm:prSet/>
      <dgm:spPr/>
      <dgm:t>
        <a:bodyPr/>
        <a:lstStyle/>
        <a:p>
          <a:endParaRPr lang="en-US"/>
        </a:p>
      </dgm:t>
    </dgm:pt>
    <dgm:pt modelId="{F055B361-9A2A-4F51-A085-F843B65E5FB4}" type="sibTrans" cxnId="{8864EC83-6A2D-4023-8BFD-A66684301064}">
      <dgm:prSet/>
      <dgm:spPr/>
      <dgm:t>
        <a:bodyPr/>
        <a:lstStyle/>
        <a:p>
          <a:endParaRPr lang="en-US"/>
        </a:p>
      </dgm:t>
    </dgm:pt>
    <dgm:pt modelId="{61DCF653-97C8-47E1-B7F7-896AAB2CA3EC}" type="pres">
      <dgm:prSet presAssocID="{9571BFD9-E461-49CD-881B-79952220F759}" presName="Name0" presStyleCnt="0">
        <dgm:presLayoutVars>
          <dgm:dir/>
          <dgm:animLvl val="lvl"/>
          <dgm:resizeHandles val="exact"/>
        </dgm:presLayoutVars>
      </dgm:prSet>
      <dgm:spPr/>
      <dgm:t>
        <a:bodyPr/>
        <a:lstStyle/>
        <a:p>
          <a:endParaRPr lang="en-US"/>
        </a:p>
      </dgm:t>
    </dgm:pt>
    <dgm:pt modelId="{CD039B4D-2358-4ABB-86D7-C475D3DBD304}" type="pres">
      <dgm:prSet presAssocID="{A0AA4BFB-1446-44B4-935A-72DA54038C82}" presName="parTxOnly" presStyleLbl="node1" presStyleIdx="0" presStyleCnt="4" custScaleX="18423" custScaleY="19216" custLinFactX="-7949" custLinFactNeighborX="-100000" custLinFactNeighborY="686">
        <dgm:presLayoutVars>
          <dgm:chMax val="0"/>
          <dgm:chPref val="0"/>
          <dgm:bulletEnabled val="1"/>
        </dgm:presLayoutVars>
      </dgm:prSet>
      <dgm:spPr/>
      <dgm:t>
        <a:bodyPr/>
        <a:lstStyle/>
        <a:p>
          <a:endParaRPr lang="en-US"/>
        </a:p>
      </dgm:t>
    </dgm:pt>
    <dgm:pt modelId="{AE9FEADB-B483-4E4C-8A4D-D9ACF819FAE8}" type="pres">
      <dgm:prSet presAssocID="{4326CDD7-B670-4DE4-B1DF-EDD8FF63846D}" presName="parTxOnlySpace" presStyleCnt="0"/>
      <dgm:spPr/>
    </dgm:pt>
    <dgm:pt modelId="{4FE176DE-8DDF-4676-9EAE-11464936055E}" type="pres">
      <dgm:prSet presAssocID="{87B5C6FA-FA02-48A0-B32A-F5D0361D00BF}" presName="parTxOnly" presStyleLbl="node1" presStyleIdx="1" presStyleCnt="4" custScaleX="20065" custScaleY="17460" custLinFactNeighborX="-95467" custLinFactNeighborY="-108">
        <dgm:presLayoutVars>
          <dgm:chMax val="0"/>
          <dgm:chPref val="0"/>
          <dgm:bulletEnabled val="1"/>
        </dgm:presLayoutVars>
      </dgm:prSet>
      <dgm:spPr/>
      <dgm:t>
        <a:bodyPr/>
        <a:lstStyle/>
        <a:p>
          <a:endParaRPr lang="en-US"/>
        </a:p>
      </dgm:t>
    </dgm:pt>
    <dgm:pt modelId="{6B4BE480-3BD4-446B-8F02-8969D3037195}" type="pres">
      <dgm:prSet presAssocID="{E5BA4925-02C3-483D-ABEC-82E046AED759}" presName="parTxOnlySpace" presStyleCnt="0"/>
      <dgm:spPr/>
    </dgm:pt>
    <dgm:pt modelId="{1CB8CF3F-69BF-49F6-A6D0-86D8BEFE60A3}" type="pres">
      <dgm:prSet presAssocID="{7A47880E-6F64-4B29-B5E7-92660F6264A2}" presName="parTxOnly" presStyleLbl="node1" presStyleIdx="2" presStyleCnt="4" custScaleX="18615" custScaleY="16613" custLinFactNeighborX="-8852">
        <dgm:presLayoutVars>
          <dgm:chMax val="0"/>
          <dgm:chPref val="0"/>
          <dgm:bulletEnabled val="1"/>
        </dgm:presLayoutVars>
      </dgm:prSet>
      <dgm:spPr/>
      <dgm:t>
        <a:bodyPr/>
        <a:lstStyle/>
        <a:p>
          <a:endParaRPr lang="en-US"/>
        </a:p>
      </dgm:t>
    </dgm:pt>
    <dgm:pt modelId="{8FEFFD02-2332-44E7-95C7-6A8B80B70B9C}" type="pres">
      <dgm:prSet presAssocID="{312F2417-64EA-4290-9777-A8EB2EF652DE}" presName="parTxOnlySpace" presStyleCnt="0"/>
      <dgm:spPr/>
    </dgm:pt>
    <dgm:pt modelId="{F322A7C5-6ED6-448B-AB0B-7CAE7FB67868}" type="pres">
      <dgm:prSet presAssocID="{CC61EA88-6389-4087-A12A-F11B4ECF27FD}" presName="parTxOnly" presStyleLbl="node1" presStyleIdx="3" presStyleCnt="4" custScaleX="19199" custScaleY="16613" custLinFactNeighborX="88376">
        <dgm:presLayoutVars>
          <dgm:chMax val="0"/>
          <dgm:chPref val="0"/>
          <dgm:bulletEnabled val="1"/>
        </dgm:presLayoutVars>
      </dgm:prSet>
      <dgm:spPr/>
      <dgm:t>
        <a:bodyPr/>
        <a:lstStyle/>
        <a:p>
          <a:endParaRPr lang="en-US"/>
        </a:p>
      </dgm:t>
    </dgm:pt>
  </dgm:ptLst>
  <dgm:cxnLst>
    <dgm:cxn modelId="{00A1050A-9CD8-4038-AE01-0BC47F070DBB}" srcId="{9571BFD9-E461-49CD-881B-79952220F759}" destId="{87B5C6FA-FA02-48A0-B32A-F5D0361D00BF}" srcOrd="1" destOrd="0" parTransId="{8182FC10-AE80-4F91-BD62-F91A48F67B95}" sibTransId="{E5BA4925-02C3-483D-ABEC-82E046AED759}"/>
    <dgm:cxn modelId="{2F9B13A5-0343-41D8-B93D-25476BD36F17}" type="presOf" srcId="{A0AA4BFB-1446-44B4-935A-72DA54038C82}" destId="{CD039B4D-2358-4ABB-86D7-C475D3DBD304}" srcOrd="0" destOrd="0" presId="urn:microsoft.com/office/officeart/2005/8/layout/chevron1"/>
    <dgm:cxn modelId="{5A123284-308F-4B12-BEBB-B95DDBA0EA7B}" srcId="{9571BFD9-E461-49CD-881B-79952220F759}" destId="{7A47880E-6F64-4B29-B5E7-92660F6264A2}" srcOrd="2" destOrd="0" parTransId="{EA0EAB75-EE5E-46F1-B6BE-58B22EF9F53B}" sibTransId="{312F2417-64EA-4290-9777-A8EB2EF652DE}"/>
    <dgm:cxn modelId="{134BC3BB-B4ED-48B1-BDA1-6A65C746F8A3}" srcId="{9571BFD9-E461-49CD-881B-79952220F759}" destId="{A0AA4BFB-1446-44B4-935A-72DA54038C82}" srcOrd="0" destOrd="0" parTransId="{FA5ABF51-3CB8-402B-B3A4-65A62889371F}" sibTransId="{4326CDD7-B670-4DE4-B1DF-EDD8FF63846D}"/>
    <dgm:cxn modelId="{34B168EA-070B-4B45-BB60-6F19CE4CB736}" type="presOf" srcId="{87B5C6FA-FA02-48A0-B32A-F5D0361D00BF}" destId="{4FE176DE-8DDF-4676-9EAE-11464936055E}" srcOrd="0" destOrd="0" presId="urn:microsoft.com/office/officeart/2005/8/layout/chevron1"/>
    <dgm:cxn modelId="{5CEB44D5-1DD0-457A-B0C6-DC852914B759}" type="presOf" srcId="{CC61EA88-6389-4087-A12A-F11B4ECF27FD}" destId="{F322A7C5-6ED6-448B-AB0B-7CAE7FB67868}" srcOrd="0" destOrd="0" presId="urn:microsoft.com/office/officeart/2005/8/layout/chevron1"/>
    <dgm:cxn modelId="{09295D06-D444-435A-9485-1F6E875A9EB2}" type="presOf" srcId="{9571BFD9-E461-49CD-881B-79952220F759}" destId="{61DCF653-97C8-47E1-B7F7-896AAB2CA3EC}" srcOrd="0" destOrd="0" presId="urn:microsoft.com/office/officeart/2005/8/layout/chevron1"/>
    <dgm:cxn modelId="{5EE6E748-6C48-4CA7-B523-F5EC8BB3592D}" type="presOf" srcId="{7A47880E-6F64-4B29-B5E7-92660F6264A2}" destId="{1CB8CF3F-69BF-49F6-A6D0-86D8BEFE60A3}" srcOrd="0" destOrd="0" presId="urn:microsoft.com/office/officeart/2005/8/layout/chevron1"/>
    <dgm:cxn modelId="{8864EC83-6A2D-4023-8BFD-A66684301064}" srcId="{9571BFD9-E461-49CD-881B-79952220F759}" destId="{CC61EA88-6389-4087-A12A-F11B4ECF27FD}" srcOrd="3" destOrd="0" parTransId="{A0A5880D-D656-4D9F-BF58-D38BA3BB09E5}" sibTransId="{F055B361-9A2A-4F51-A085-F843B65E5FB4}"/>
    <dgm:cxn modelId="{6E132007-8E8C-4CA9-9F16-234ADB2934B2}" type="presParOf" srcId="{61DCF653-97C8-47E1-B7F7-896AAB2CA3EC}" destId="{CD039B4D-2358-4ABB-86D7-C475D3DBD304}" srcOrd="0" destOrd="0" presId="urn:microsoft.com/office/officeart/2005/8/layout/chevron1"/>
    <dgm:cxn modelId="{50F26AE5-5889-40D1-96A7-602FDEBD65F1}" type="presParOf" srcId="{61DCF653-97C8-47E1-B7F7-896AAB2CA3EC}" destId="{AE9FEADB-B483-4E4C-8A4D-D9ACF819FAE8}" srcOrd="1" destOrd="0" presId="urn:microsoft.com/office/officeart/2005/8/layout/chevron1"/>
    <dgm:cxn modelId="{275C6362-C298-477B-83A6-52E9C81E0503}" type="presParOf" srcId="{61DCF653-97C8-47E1-B7F7-896AAB2CA3EC}" destId="{4FE176DE-8DDF-4676-9EAE-11464936055E}" srcOrd="2" destOrd="0" presId="urn:microsoft.com/office/officeart/2005/8/layout/chevron1"/>
    <dgm:cxn modelId="{C86B5BFA-EC13-4601-B491-BA118B1D8CD5}" type="presParOf" srcId="{61DCF653-97C8-47E1-B7F7-896AAB2CA3EC}" destId="{6B4BE480-3BD4-446B-8F02-8969D3037195}" srcOrd="3" destOrd="0" presId="urn:microsoft.com/office/officeart/2005/8/layout/chevron1"/>
    <dgm:cxn modelId="{B985F899-5903-4D68-8B1E-1761319AE447}" type="presParOf" srcId="{61DCF653-97C8-47E1-B7F7-896AAB2CA3EC}" destId="{1CB8CF3F-69BF-49F6-A6D0-86D8BEFE60A3}" srcOrd="4" destOrd="0" presId="urn:microsoft.com/office/officeart/2005/8/layout/chevron1"/>
    <dgm:cxn modelId="{60666AFC-176F-4E28-88A5-F2AE107ED13C}" type="presParOf" srcId="{61DCF653-97C8-47E1-B7F7-896AAB2CA3EC}" destId="{8FEFFD02-2332-44E7-95C7-6A8B80B70B9C}" srcOrd="5" destOrd="0" presId="urn:microsoft.com/office/officeart/2005/8/layout/chevron1"/>
    <dgm:cxn modelId="{3421D082-F39B-4A4A-9204-31C5960BC403}" type="presParOf" srcId="{61DCF653-97C8-47E1-B7F7-896AAB2CA3EC}" destId="{F322A7C5-6ED6-448B-AB0B-7CAE7FB67868}" srcOrd="6" destOrd="0" presId="urn:microsoft.com/office/officeart/2005/8/layout/chevro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640F-0124-4AE5-A382-C33E7372AF8D}">
      <dsp:nvSpPr>
        <dsp:cNvPr id="0" name=""/>
        <dsp:cNvSpPr/>
      </dsp:nvSpPr>
      <dsp:spPr>
        <a:xfrm>
          <a:off x="0" y="0"/>
          <a:ext cx="3298256" cy="3649252"/>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CE7B-FC7C-4811-9937-DB1AA8CB1CD2}">
      <dsp:nvSpPr>
        <dsp:cNvPr id="0" name=""/>
        <dsp:cNvSpPr/>
      </dsp:nvSpPr>
      <dsp:spPr>
        <a:xfrm>
          <a:off x="1594523" y="365281"/>
          <a:ext cx="2143866" cy="64859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noProof="0" dirty="0" smtClean="0"/>
            <a:t>Règlement, statut et autres décisions des organes directeurs</a:t>
          </a:r>
          <a:endParaRPr lang="fr-CH" sz="1100" kern="1200" noProof="0" dirty="0"/>
        </a:p>
      </dsp:txBody>
      <dsp:txXfrm>
        <a:off x="1626185" y="396943"/>
        <a:ext cx="2080542" cy="585273"/>
      </dsp:txXfrm>
    </dsp:sp>
    <dsp:sp modelId="{D3583F90-736E-4B1D-A989-AC7906400438}">
      <dsp:nvSpPr>
        <dsp:cNvPr id="0" name=""/>
        <dsp:cNvSpPr/>
      </dsp:nvSpPr>
      <dsp:spPr>
        <a:xfrm>
          <a:off x="1594523" y="1094953"/>
          <a:ext cx="2143866" cy="648597"/>
        </a:xfrm>
        <a:prstGeom prst="round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noProof="0" dirty="0" smtClean="0"/>
            <a:t>Règlements d’exécution</a:t>
          </a:r>
          <a:r>
            <a:rPr lang="fr-CH" sz="1400" kern="1200" noProof="0" dirty="0" smtClean="0"/>
            <a:t> </a:t>
          </a:r>
          <a:endParaRPr lang="fr-CH" sz="1400" kern="1200" noProof="0" dirty="0" smtClean="0"/>
        </a:p>
      </dsp:txBody>
      <dsp:txXfrm>
        <a:off x="1626185" y="1126615"/>
        <a:ext cx="2080542" cy="585273"/>
      </dsp:txXfrm>
    </dsp:sp>
    <dsp:sp modelId="{E5B880DE-8826-494E-A361-B942923B973F}">
      <dsp:nvSpPr>
        <dsp:cNvPr id="0" name=""/>
        <dsp:cNvSpPr/>
      </dsp:nvSpPr>
      <dsp:spPr>
        <a:xfrm>
          <a:off x="1594523" y="1824626"/>
          <a:ext cx="2143866" cy="648597"/>
        </a:xfrm>
        <a:prstGeom prst="roundRect">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noProof="0" dirty="0" smtClean="0"/>
            <a:t>Ordres de service</a:t>
          </a:r>
          <a:endParaRPr lang="fr-CH" sz="1100" kern="1200" noProof="0" dirty="0" smtClean="0"/>
        </a:p>
      </dsp:txBody>
      <dsp:txXfrm>
        <a:off x="1626185" y="1856288"/>
        <a:ext cx="2080542" cy="585273"/>
      </dsp:txXfrm>
    </dsp:sp>
    <dsp:sp modelId="{88B04146-E3E5-40FA-8EB3-1156804F0083}">
      <dsp:nvSpPr>
        <dsp:cNvPr id="0" name=""/>
        <dsp:cNvSpPr/>
      </dsp:nvSpPr>
      <dsp:spPr>
        <a:xfrm>
          <a:off x="1594523" y="2554298"/>
          <a:ext cx="2143866" cy="648597"/>
        </a:xfrm>
        <a:prstGeom prst="round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noProof="0" dirty="0" smtClean="0"/>
            <a:t>Procédures opérationnelles standard, manuels ou directives </a:t>
          </a:r>
          <a:endParaRPr lang="fr-CH" sz="1100" kern="1200" noProof="0" dirty="0" smtClean="0"/>
        </a:p>
      </dsp:txBody>
      <dsp:txXfrm>
        <a:off x="1626185" y="2585960"/>
        <a:ext cx="2080542"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B4D-2358-4ABB-86D7-C475D3DBD304}">
      <dsp:nvSpPr>
        <dsp:cNvPr id="0" name=""/>
        <dsp:cNvSpPr/>
      </dsp:nvSpPr>
      <dsp:spPr>
        <a:xfrm>
          <a:off x="875125" y="683782"/>
          <a:ext cx="1811509" cy="755793"/>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PBC 2022</a:t>
          </a:r>
          <a:endParaRPr lang="en-US" sz="900" kern="1200" dirty="0">
            <a:solidFill>
              <a:srgbClr val="000000"/>
            </a:solidFill>
          </a:endParaRPr>
        </a:p>
      </dsp:txBody>
      <dsp:txXfrm>
        <a:off x="1253022" y="683782"/>
        <a:ext cx="1055716" cy="755793"/>
      </dsp:txXfrm>
    </dsp:sp>
    <dsp:sp modelId="{4FE176DE-8DDF-4676-9EAE-11464936055E}">
      <dsp:nvSpPr>
        <dsp:cNvPr id="0" name=""/>
        <dsp:cNvSpPr/>
      </dsp:nvSpPr>
      <dsp:spPr>
        <a:xfrm>
          <a:off x="2529534" y="687085"/>
          <a:ext cx="1972964" cy="686727"/>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Assemblée </a:t>
          </a:r>
          <a:r>
            <a:rPr lang="fr-CH" sz="1400" kern="1200" noProof="0" dirty="0" smtClean="0">
              <a:solidFill>
                <a:schemeClr val="tx1"/>
              </a:solidFill>
            </a:rPr>
            <a:t>générale de l’OMPI </a:t>
          </a:r>
          <a:endParaRPr lang="fr-CH" sz="1400" kern="1200" noProof="0" dirty="0">
            <a:solidFill>
              <a:schemeClr val="tx1"/>
            </a:solidFill>
          </a:endParaRPr>
        </a:p>
      </dsp:txBody>
      <dsp:txXfrm>
        <a:off x="2872898" y="687085"/>
        <a:ext cx="1286237" cy="686727"/>
      </dsp:txXfrm>
    </dsp:sp>
    <dsp:sp modelId="{1CB8CF3F-69BF-49F6-A6D0-86D8BEFE60A3}">
      <dsp:nvSpPr>
        <dsp:cNvPr id="0" name=""/>
        <dsp:cNvSpPr/>
      </dsp:nvSpPr>
      <dsp:spPr>
        <a:xfrm>
          <a:off x="4370886" y="707990"/>
          <a:ext cx="1830388"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CH" sz="1400" b="0" i="0" u="none" kern="1200" baseline="0" noProof="0" dirty="0" smtClean="0">
              <a:solidFill>
                <a:schemeClr val="bg1"/>
              </a:solidFill>
            </a:rPr>
            <a:t>Janvier</a:t>
          </a:r>
          <a:r>
            <a:rPr lang="en-US" sz="1400" b="0" i="0" u="none" kern="1200" baseline="0" dirty="0" smtClean="0">
              <a:solidFill>
                <a:schemeClr val="bg1"/>
              </a:solidFill>
            </a:rPr>
            <a:t> 2023</a:t>
          </a:r>
          <a:endParaRPr lang="en-US" sz="1050" b="0" i="0" u="none" kern="1200" baseline="0" dirty="0">
            <a:solidFill>
              <a:schemeClr val="bg1"/>
            </a:solidFill>
          </a:endParaRPr>
        </a:p>
      </dsp:txBody>
      <dsp:txXfrm>
        <a:off x="4697593" y="707990"/>
        <a:ext cx="1176975" cy="653413"/>
      </dsp:txXfrm>
    </dsp:sp>
    <dsp:sp modelId="{F322A7C5-6ED6-448B-AB0B-7CAE7FB67868}">
      <dsp:nvSpPr>
        <dsp:cNvPr id="0" name=""/>
        <dsp:cNvSpPr/>
      </dsp:nvSpPr>
      <dsp:spPr>
        <a:xfrm>
          <a:off x="6174017" y="707990"/>
          <a:ext cx="1887812"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PBC 2024</a:t>
          </a:r>
          <a:endParaRPr lang="en-US" sz="1400" kern="1200" dirty="0">
            <a:solidFill>
              <a:schemeClr val="bg1"/>
            </a:solidFill>
          </a:endParaRPr>
        </a:p>
      </dsp:txBody>
      <dsp:txXfrm>
        <a:off x="6500724" y="707990"/>
        <a:ext cx="1234399" cy="653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0E9C49-B312-48BC-AB54-1D74256BC2D0}" type="datetimeFigureOut">
              <a:rPr lang="en-US" smtClean="0"/>
              <a:t>6/27/2022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FFFB67-8331-4F54-99AE-97C6714F6608}" type="slidenum">
              <a:rPr lang="en-US" smtClean="0"/>
              <a:t>‹#›</a:t>
            </a:fld>
            <a:endParaRPr lang="en-US"/>
          </a:p>
        </p:txBody>
      </p:sp>
    </p:spTree>
    <p:extLst>
      <p:ext uri="{BB962C8B-B14F-4D97-AF65-F5344CB8AC3E}">
        <p14:creationId xmlns:p14="http://schemas.microsoft.com/office/powerpoint/2010/main" val="231559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D81F0-244F-4401-BD49-7AC23A247375}"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E5911-DFFE-4C73-B370-D9654C3DFFB4}" type="slidenum">
              <a:rPr lang="en-US" smtClean="0"/>
              <a:t>‹#›</a:t>
            </a:fld>
            <a:endParaRPr lang="en-US"/>
          </a:p>
        </p:txBody>
      </p:sp>
    </p:spTree>
    <p:extLst>
      <p:ext uri="{BB962C8B-B14F-4D97-AF65-F5344CB8AC3E}">
        <p14:creationId xmlns:p14="http://schemas.microsoft.com/office/powerpoint/2010/main" val="265363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a:t>
            </a:fld>
            <a:endParaRPr lang="fr-FR" dirty="0"/>
          </a:p>
        </p:txBody>
      </p:sp>
    </p:spTree>
    <p:extLst>
      <p:ext uri="{BB962C8B-B14F-4D97-AF65-F5344CB8AC3E}">
        <p14:creationId xmlns:p14="http://schemas.microsoft.com/office/powerpoint/2010/main" val="95424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10</a:t>
            </a:fld>
            <a:endParaRPr lang="fr-FR" dirty="0"/>
          </a:p>
        </p:txBody>
      </p:sp>
    </p:spTree>
    <p:extLst>
      <p:ext uri="{BB962C8B-B14F-4D97-AF65-F5344CB8AC3E}">
        <p14:creationId xmlns:p14="http://schemas.microsoft.com/office/powerpoint/2010/main" val="15174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11</a:t>
            </a:fld>
            <a:endParaRPr lang="fr-FR" dirty="0"/>
          </a:p>
        </p:txBody>
      </p:sp>
    </p:spTree>
    <p:extLst>
      <p:ext uri="{BB962C8B-B14F-4D97-AF65-F5344CB8AC3E}">
        <p14:creationId xmlns:p14="http://schemas.microsoft.com/office/powerpoint/2010/main" val="375300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12</a:t>
            </a:fld>
            <a:endParaRPr lang="fr-FR" dirty="0"/>
          </a:p>
        </p:txBody>
      </p:sp>
    </p:spTree>
    <p:extLst>
      <p:ext uri="{BB962C8B-B14F-4D97-AF65-F5344CB8AC3E}">
        <p14:creationId xmlns:p14="http://schemas.microsoft.com/office/powerpoint/2010/main" val="2003670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13</a:t>
            </a:fld>
            <a:endParaRPr lang="fr-FR" dirty="0"/>
          </a:p>
        </p:txBody>
      </p:sp>
    </p:spTree>
    <p:extLst>
      <p:ext uri="{BB962C8B-B14F-4D97-AF65-F5344CB8AC3E}">
        <p14:creationId xmlns:p14="http://schemas.microsoft.com/office/powerpoint/2010/main" val="418717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14</a:t>
            </a:fld>
            <a:endParaRPr lang="fr-FR" dirty="0"/>
          </a:p>
        </p:txBody>
      </p:sp>
    </p:spTree>
    <p:extLst>
      <p:ext uri="{BB962C8B-B14F-4D97-AF65-F5344CB8AC3E}">
        <p14:creationId xmlns:p14="http://schemas.microsoft.com/office/powerpoint/2010/main" val="17191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15</a:t>
            </a:fld>
            <a:endParaRPr lang="fr-FR" dirty="0"/>
          </a:p>
        </p:txBody>
      </p:sp>
    </p:spTree>
    <p:extLst>
      <p:ext uri="{BB962C8B-B14F-4D97-AF65-F5344CB8AC3E}">
        <p14:creationId xmlns:p14="http://schemas.microsoft.com/office/powerpoint/2010/main" val="13226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16</a:t>
            </a:fld>
            <a:endParaRPr lang="fr-FR" dirty="0"/>
          </a:p>
        </p:txBody>
      </p:sp>
    </p:spTree>
    <p:extLst>
      <p:ext uri="{BB962C8B-B14F-4D97-AF65-F5344CB8AC3E}">
        <p14:creationId xmlns:p14="http://schemas.microsoft.com/office/powerpoint/2010/main" val="410676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17</a:t>
            </a:fld>
            <a:endParaRPr lang="fr-FR" dirty="0"/>
          </a:p>
        </p:txBody>
      </p:sp>
    </p:spTree>
    <p:extLst>
      <p:ext uri="{BB962C8B-B14F-4D97-AF65-F5344CB8AC3E}">
        <p14:creationId xmlns:p14="http://schemas.microsoft.com/office/powerpoint/2010/main" val="90748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2</a:t>
            </a:fld>
            <a:endParaRPr lang="fr-FR" dirty="0"/>
          </a:p>
        </p:txBody>
      </p:sp>
    </p:spTree>
    <p:extLst>
      <p:ext uri="{BB962C8B-B14F-4D97-AF65-F5344CB8AC3E}">
        <p14:creationId xmlns:p14="http://schemas.microsoft.com/office/powerpoint/2010/main" val="138268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3</a:t>
            </a:fld>
            <a:endParaRPr lang="fr-FR" dirty="0"/>
          </a:p>
        </p:txBody>
      </p:sp>
    </p:spTree>
    <p:extLst>
      <p:ext uri="{BB962C8B-B14F-4D97-AF65-F5344CB8AC3E}">
        <p14:creationId xmlns:p14="http://schemas.microsoft.com/office/powerpoint/2010/main" val="380255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4</a:t>
            </a:fld>
            <a:endParaRPr lang="fr-FR" dirty="0"/>
          </a:p>
        </p:txBody>
      </p:sp>
    </p:spTree>
    <p:extLst>
      <p:ext uri="{BB962C8B-B14F-4D97-AF65-F5344CB8AC3E}">
        <p14:creationId xmlns:p14="http://schemas.microsoft.com/office/powerpoint/2010/main" val="206957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5</a:t>
            </a:fld>
            <a:endParaRPr lang="fr-FR" dirty="0"/>
          </a:p>
        </p:txBody>
      </p:sp>
    </p:spTree>
    <p:extLst>
      <p:ext uri="{BB962C8B-B14F-4D97-AF65-F5344CB8AC3E}">
        <p14:creationId xmlns:p14="http://schemas.microsoft.com/office/powerpoint/2010/main" val="16374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D014-3DD3-407A-BA98-D4CA59DBB1D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15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7</a:t>
            </a:fld>
            <a:endParaRPr lang="fr-FR" dirty="0"/>
          </a:p>
        </p:txBody>
      </p:sp>
    </p:spTree>
    <p:extLst>
      <p:ext uri="{BB962C8B-B14F-4D97-AF65-F5344CB8AC3E}">
        <p14:creationId xmlns:p14="http://schemas.microsoft.com/office/powerpoint/2010/main" val="466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8</a:t>
            </a:fld>
            <a:endParaRPr lang="fr-FR" dirty="0"/>
          </a:p>
        </p:txBody>
      </p:sp>
    </p:spTree>
    <p:extLst>
      <p:ext uri="{BB962C8B-B14F-4D97-AF65-F5344CB8AC3E}">
        <p14:creationId xmlns:p14="http://schemas.microsoft.com/office/powerpoint/2010/main" val="32328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098C9A-010B-4F62-830F-585A212B6D6C}" type="slidenum">
              <a:rPr lang="fr-FR" smtClean="0"/>
              <a:t>9</a:t>
            </a:fld>
            <a:endParaRPr lang="fr-FR" dirty="0"/>
          </a:p>
        </p:txBody>
      </p:sp>
    </p:spTree>
    <p:extLst>
      <p:ext uri="{BB962C8B-B14F-4D97-AF65-F5344CB8AC3E}">
        <p14:creationId xmlns:p14="http://schemas.microsoft.com/office/powerpoint/2010/main" val="3393180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21"/>
            <a:ext cx="7772400" cy="1102519"/>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en-US" noProof="0" dirty="0" smtClean="0"/>
              <a:t>Click to edit Master subtitle style</a:t>
            </a:r>
          </a:p>
        </p:txBody>
      </p:sp>
    </p:spTree>
    <p:extLst>
      <p:ext uri="{BB962C8B-B14F-4D97-AF65-F5344CB8AC3E}">
        <p14:creationId xmlns:p14="http://schemas.microsoft.com/office/powerpoint/2010/main" val="136395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066800"/>
            <a:ext cx="7619816" cy="3453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2" y="152897"/>
            <a:ext cx="7619816" cy="126900"/>
          </a:xfrm>
        </p:spPr>
        <p:txBody>
          <a:bodyPr anchor="b"/>
          <a:lstStyle>
            <a:lvl1pPr>
              <a:spcAft>
                <a:spcPts val="0"/>
              </a:spcAft>
              <a:defRPr sz="900"/>
            </a:lvl1pPr>
          </a:lstStyle>
          <a:p>
            <a:pPr lvl="0"/>
            <a:r>
              <a:rPr lang="en-US" dirty="0"/>
              <a:t>Super title here</a:t>
            </a:r>
          </a:p>
        </p:txBody>
      </p:sp>
      <p:sp>
        <p:nvSpPr>
          <p:cNvPr id="6" name="Title 5"/>
          <p:cNvSpPr>
            <a:spLocks noGrp="1"/>
          </p:cNvSpPr>
          <p:nvPr>
            <p:ph type="title"/>
          </p:nvPr>
        </p:nvSpPr>
        <p:spPr>
          <a:xfrm>
            <a:off x="762092" y="338681"/>
            <a:ext cx="7619816" cy="542700"/>
          </a:xfrm>
        </p:spPr>
        <p:txBody>
          <a:bodyPr/>
          <a:lstStyle/>
          <a:p>
            <a:r>
              <a:rPr lang="it-IT"/>
              <a:t>Fare clic per modificare lo stile del titolo</a:t>
            </a:r>
            <a:endParaRPr lang="en-GB" dirty="0"/>
          </a:p>
        </p:txBody>
      </p:sp>
      <p:pic>
        <p:nvPicPr>
          <p:cNvPr id="48" name="Immagine 47">
            <a:extLst>
              <a:ext uri="{FF2B5EF4-FFF2-40B4-BE49-F238E27FC236}">
                <a16:creationId xmlns:a16="http://schemas.microsoft.com/office/drawing/2014/main" id="{6419EB38-5689-4358-9C62-10F86BC306E4}"/>
              </a:ext>
            </a:extLst>
          </p:cNvPr>
          <p:cNvPicPr>
            <a:picLocks noChangeAspect="1"/>
          </p:cNvPicPr>
          <p:nvPr userDrawn="1"/>
        </p:nvPicPr>
        <p:blipFill>
          <a:blip r:embed="rId2"/>
          <a:stretch>
            <a:fillRect/>
          </a:stretch>
        </p:blipFill>
        <p:spPr>
          <a:xfrm>
            <a:off x="8580472" y="123457"/>
            <a:ext cx="430451" cy="430450"/>
          </a:xfrm>
          <a:prstGeom prst="rect">
            <a:avLst/>
          </a:prstGeom>
        </p:spPr>
      </p:pic>
    </p:spTree>
    <p:extLst>
      <p:ext uri="{BB962C8B-B14F-4D97-AF65-F5344CB8AC3E}">
        <p14:creationId xmlns:p14="http://schemas.microsoft.com/office/powerpoint/2010/main" val="22063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B691572-585C-412F-8989-1D611FFE419E}" type="slidenum">
              <a:rPr lang="en-US"/>
              <a:pPr>
                <a:defRPr/>
              </a:pPr>
              <a:t>‹#›</a:t>
            </a:fld>
            <a:endParaRPr lang="en-US"/>
          </a:p>
        </p:txBody>
      </p:sp>
    </p:spTree>
    <p:extLst>
      <p:ext uri="{BB962C8B-B14F-4D97-AF65-F5344CB8AC3E}">
        <p14:creationId xmlns:p14="http://schemas.microsoft.com/office/powerpoint/2010/main" val="34618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dirty="0"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329929"/>
            <a:ext cx="4038600" cy="3264694"/>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329929"/>
            <a:ext cx="4038600" cy="3264694"/>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fr-CH"/>
          </a:p>
        </p:txBody>
      </p:sp>
      <p:sp>
        <p:nvSpPr>
          <p:cNvPr id="3" name="Content Placeholder 2"/>
          <p:cNvSpPr>
            <a:spLocks noGrp="1"/>
          </p:cNvSpPr>
          <p:nvPr>
            <p:ph idx="1"/>
          </p:nvPr>
        </p:nvSpPr>
        <p:spPr>
          <a:xfrm>
            <a:off x="3575050" y="204790"/>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1" smtClean="0"/>
            </a:lvl1pPr>
          </a:lstStyle>
          <a:p>
            <a:pPr>
              <a:defRPr/>
            </a:pPr>
            <a:fld id="{1AD355A0-319A-494F-80BC-8EAD4028FC98}" type="slidenum">
              <a:rPr lang="en-US"/>
              <a:pPr>
                <a:defRPr/>
              </a:pPr>
              <a:t>‹#›</a:t>
            </a:fld>
            <a:endParaRPr lang="en-US"/>
          </a:p>
        </p:txBody>
      </p:sp>
      <p:sp>
        <p:nvSpPr>
          <p:cNvPr id="10" name="fc" descr="WIPO FOR OFFICIAL USE ONLY"/>
          <p:cNvSpPr txBox="1"/>
          <p:nvPr userDrawn="1"/>
        </p:nvSpPr>
        <p:spPr>
          <a:xfrm>
            <a:off x="0" y="4823460"/>
            <a:ext cx="9144000" cy="0"/>
          </a:xfrm>
          <a:prstGeom prst="rect">
            <a:avLst/>
          </a:prstGeom>
          <a:noFill/>
          <a:ln>
            <a:noFill/>
          </a:ln>
        </p:spPr>
        <p:txBody>
          <a:bodyPr vert="horz" wrap="square" rtlCol="0">
            <a:noAutofit/>
          </a:bodyPr>
          <a:lstStyle/>
          <a:p>
            <a:pPr algn="ctr"/>
            <a:r>
              <a:rPr lang="en-US" sz="851" b="0" i="0" u="none" baseline="0" dirty="0" smtClean="0">
                <a:solidFill>
                  <a:srgbClr val="000000"/>
                </a:solidFill>
                <a:latin typeface="Microsoft Sans Serif" panose="020B0604020202020204" pitchFamily="34" charset="0"/>
              </a:rPr>
              <a:t>WIPO FOR OFFICIAL USE ONLY</a:t>
            </a:r>
            <a:endParaRPr lang="en-US" sz="851" b="0" i="0" u="none" baseline="0" dirty="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891" algn="l" rtl="0" eaLnBrk="1" fontAlgn="base" hangingPunct="1">
        <a:spcBef>
          <a:spcPct val="0"/>
        </a:spcBef>
        <a:spcAft>
          <a:spcPct val="0"/>
        </a:spcAft>
        <a:defRPr sz="2700">
          <a:solidFill>
            <a:srgbClr val="00408C"/>
          </a:solidFill>
          <a:latin typeface="Arial" charset="0"/>
          <a:cs typeface="Arial" charset="0"/>
        </a:defRPr>
      </a:lvl6pPr>
      <a:lvl7pPr marL="685783" algn="l" rtl="0" eaLnBrk="1" fontAlgn="base" hangingPunct="1">
        <a:spcBef>
          <a:spcPct val="0"/>
        </a:spcBef>
        <a:spcAft>
          <a:spcPct val="0"/>
        </a:spcAft>
        <a:defRPr sz="2700">
          <a:solidFill>
            <a:srgbClr val="00408C"/>
          </a:solidFill>
          <a:latin typeface="Arial" charset="0"/>
          <a:cs typeface="Arial" charset="0"/>
        </a:defRPr>
      </a:lvl7pPr>
      <a:lvl8pPr marL="1028674" algn="l" rtl="0" eaLnBrk="1" fontAlgn="base" hangingPunct="1">
        <a:spcBef>
          <a:spcPct val="0"/>
        </a:spcBef>
        <a:spcAft>
          <a:spcPct val="0"/>
        </a:spcAft>
        <a:defRPr sz="2700">
          <a:solidFill>
            <a:srgbClr val="00408C"/>
          </a:solidFill>
          <a:latin typeface="Arial" charset="0"/>
          <a:cs typeface="Arial" charset="0"/>
        </a:defRPr>
      </a:lvl8pPr>
      <a:lvl9pPr marL="1371566" algn="l" rtl="0" eaLnBrk="1" fontAlgn="base" hangingPunct="1">
        <a:spcBef>
          <a:spcPct val="0"/>
        </a:spcBef>
        <a:spcAft>
          <a:spcPct val="0"/>
        </a:spcAft>
        <a:defRPr sz="2700">
          <a:solidFill>
            <a:srgbClr val="00408C"/>
          </a:solidFill>
          <a:latin typeface="Arial" charset="0"/>
          <a:cs typeface="Arial" charset="0"/>
        </a:defRPr>
      </a:lvl9pPr>
    </p:titleStyle>
    <p:bodyStyle>
      <a:lvl1pPr marL="257168" indent="-257168" algn="l" rtl="0" eaLnBrk="1" fontAlgn="base" hangingPunct="1">
        <a:spcBef>
          <a:spcPct val="20000"/>
        </a:spcBef>
        <a:spcAft>
          <a:spcPct val="0"/>
        </a:spcAft>
        <a:buBlip>
          <a:blip r:embed="rId15"/>
        </a:buBlip>
        <a:defRPr sz="1800">
          <a:solidFill>
            <a:schemeClr val="tx1"/>
          </a:solidFill>
          <a:latin typeface="+mn-lt"/>
          <a:ea typeface="+mn-ea"/>
          <a:cs typeface="+mn-cs"/>
        </a:defRPr>
      </a:lvl1pPr>
      <a:lvl2pPr marL="557199" indent="-214308" algn="l" rtl="0" eaLnBrk="1" fontAlgn="base" hangingPunct="1">
        <a:spcBef>
          <a:spcPct val="20000"/>
        </a:spcBef>
        <a:spcAft>
          <a:spcPct val="0"/>
        </a:spcAft>
        <a:buBlip>
          <a:blip r:embed="rId15"/>
        </a:buBlip>
        <a:defRPr sz="1800">
          <a:solidFill>
            <a:schemeClr val="tx1"/>
          </a:solidFill>
          <a:latin typeface="+mn-lt"/>
          <a:cs typeface="+mn-cs"/>
        </a:defRPr>
      </a:lvl2pPr>
      <a:lvl3pPr marL="857229" indent="-171446" algn="l" rtl="0" eaLnBrk="1" fontAlgn="base" hangingPunct="1">
        <a:spcBef>
          <a:spcPct val="20000"/>
        </a:spcBef>
        <a:spcAft>
          <a:spcPct val="0"/>
        </a:spcAft>
        <a:buBlip>
          <a:blip r:embed="rId15"/>
        </a:buBlip>
        <a:defRPr sz="1800">
          <a:solidFill>
            <a:schemeClr val="tx1"/>
          </a:solidFill>
          <a:latin typeface="+mn-lt"/>
          <a:cs typeface="+mn-cs"/>
        </a:defRPr>
      </a:lvl3pPr>
      <a:lvl4pPr marL="1200121" indent="-171446" algn="l" rtl="0" eaLnBrk="1" fontAlgn="base" hangingPunct="1">
        <a:spcBef>
          <a:spcPct val="20000"/>
        </a:spcBef>
        <a:spcAft>
          <a:spcPct val="0"/>
        </a:spcAft>
        <a:buBlip>
          <a:blip r:embed="rId15"/>
        </a:buBlip>
        <a:defRPr sz="1800">
          <a:solidFill>
            <a:schemeClr val="tx1"/>
          </a:solidFill>
          <a:latin typeface="+mn-lt"/>
          <a:cs typeface="+mn-cs"/>
        </a:defRPr>
      </a:lvl4pPr>
      <a:lvl5pPr marL="1543012" indent="-171446" algn="l" rtl="0" eaLnBrk="1" fontAlgn="base" hangingPunct="1">
        <a:spcBef>
          <a:spcPct val="20000"/>
        </a:spcBef>
        <a:spcAft>
          <a:spcPct val="0"/>
        </a:spcAft>
        <a:buBlip>
          <a:blip r:embed="rId15"/>
        </a:buBlip>
        <a:defRPr sz="1800">
          <a:solidFill>
            <a:schemeClr val="tx1"/>
          </a:solidFill>
          <a:latin typeface="+mn-lt"/>
          <a:cs typeface="+mn-cs"/>
        </a:defRPr>
      </a:lvl5pPr>
      <a:lvl6pPr marL="1885904" indent="-171446" algn="l" rtl="0" eaLnBrk="1" fontAlgn="base" hangingPunct="1">
        <a:spcBef>
          <a:spcPct val="20000"/>
        </a:spcBef>
        <a:spcAft>
          <a:spcPct val="0"/>
        </a:spcAft>
        <a:buBlip>
          <a:blip r:embed="rId15"/>
        </a:buBlip>
        <a:defRPr sz="1800">
          <a:solidFill>
            <a:schemeClr val="tx1"/>
          </a:solidFill>
          <a:latin typeface="+mn-lt"/>
          <a:cs typeface="+mn-cs"/>
        </a:defRPr>
      </a:lvl6pPr>
      <a:lvl7pPr marL="2228795" indent="-171446" algn="l" rtl="0" eaLnBrk="1" fontAlgn="base" hangingPunct="1">
        <a:spcBef>
          <a:spcPct val="20000"/>
        </a:spcBef>
        <a:spcAft>
          <a:spcPct val="0"/>
        </a:spcAft>
        <a:buBlip>
          <a:blip r:embed="rId15"/>
        </a:buBlip>
        <a:defRPr sz="1800">
          <a:solidFill>
            <a:schemeClr val="tx1"/>
          </a:solidFill>
          <a:latin typeface="+mn-lt"/>
          <a:cs typeface="+mn-cs"/>
        </a:defRPr>
      </a:lvl7pPr>
      <a:lvl8pPr marL="2571686" indent="-171446" algn="l" rtl="0" eaLnBrk="1" fontAlgn="base" hangingPunct="1">
        <a:spcBef>
          <a:spcPct val="20000"/>
        </a:spcBef>
        <a:spcAft>
          <a:spcPct val="0"/>
        </a:spcAft>
        <a:buBlip>
          <a:blip r:embed="rId15"/>
        </a:buBlip>
        <a:defRPr sz="1800">
          <a:solidFill>
            <a:schemeClr val="tx1"/>
          </a:solidFill>
          <a:latin typeface="+mn-lt"/>
          <a:cs typeface="+mn-cs"/>
        </a:defRPr>
      </a:lvl8pPr>
      <a:lvl9pPr marL="2914578" indent="-171446" algn="l" rtl="0" eaLnBrk="1" fontAlgn="base" hangingPunct="1">
        <a:spcBef>
          <a:spcPct val="20000"/>
        </a:spcBef>
        <a:spcAft>
          <a:spcPct val="0"/>
        </a:spcAft>
        <a:buBlip>
          <a:blip r:embed="rId15"/>
        </a:buBlip>
        <a:defRPr sz="1800">
          <a:solidFill>
            <a:schemeClr val="tx1"/>
          </a:solidFill>
          <a:latin typeface="+mn-lt"/>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1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1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1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slideLayout" Target="../slideLayouts/slideLayout2.xml"/><Relationship Id="rId3" Type="http://schemas.openxmlformats.org/officeDocument/2006/relationships/tags" Target="../tags/tag113.xml"/><Relationship Id="rId21" Type="http://schemas.openxmlformats.org/officeDocument/2006/relationships/diagramLayout" Target="../diagrams/layout2.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diagramData" Target="../diagrams/data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microsoft.com/office/2007/relationships/diagramDrawing" Target="../diagrams/drawing2.xml"/><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diagramColors" Target="../diagrams/colors2.xml"/><Relationship Id="rId10" Type="http://schemas.openxmlformats.org/officeDocument/2006/relationships/tags" Target="../tags/tag120.xml"/><Relationship Id="rId19" Type="http://schemas.openxmlformats.org/officeDocument/2006/relationships/notesSlide" Target="../notesSlides/notesSlide16.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11.png"/><Relationship Id="rId3" Type="http://schemas.openxmlformats.org/officeDocument/2006/relationships/tags" Target="../tags/tag10.xml"/><Relationship Id="rId21" Type="http://schemas.openxmlformats.org/officeDocument/2006/relationships/notesSlide" Target="../notesSlides/notesSlide3.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10.pn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9.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8.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7.png"/><Relationship Id="rId27"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3.xml"/><Relationship Id="rId7" Type="http://schemas.openxmlformats.org/officeDocument/2006/relationships/notesSlide" Target="../notesSlides/notesSlide5.xml"/><Relationship Id="rId12" Type="http://schemas.microsoft.com/office/2007/relationships/diagramDrawing" Target="../diagrams/drawing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35.xml"/><Relationship Id="rId10" Type="http://schemas.openxmlformats.org/officeDocument/2006/relationships/diagramQuickStyle" Target="../diagrams/quickStyle1.xml"/><Relationship Id="rId4" Type="http://schemas.openxmlformats.org/officeDocument/2006/relationships/tags" Target="../tags/tag34.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47" Type="http://schemas.openxmlformats.org/officeDocument/2006/relationships/chart" Target="../charts/chart1.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image" Target="../media/image13.emf"/><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image" Target="../media/image4.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notesSlide" Target="../notesSlides/notesSlide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slideLayout" Target="../slideLayouts/slideLayout12.xml"/><Relationship Id="rId48"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custDataLst>
              <p:tags r:id="rId1"/>
            </p:custDataLst>
          </p:nvPr>
        </p:nvSpPr>
        <p:spPr>
          <a:xfrm>
            <a:off x="683568" y="2507730"/>
            <a:ext cx="7776864" cy="2008237"/>
          </a:xfrm>
          <a:noFill/>
        </p:spPr>
        <p:txBody>
          <a:bodyPr/>
          <a:lstStyle/>
          <a:p>
            <a:pPr eaLnBrk="1" hangingPunct="1"/>
            <a:r>
              <a:rPr lang="fr-FR" sz="2800" b="1" dirty="0" smtClean="0">
                <a:solidFill>
                  <a:srgbClr val="00408C"/>
                </a:solidFill>
                <a:ea typeface="ヒラギノ角ゴ Pro W3" pitchFamily="1" charset="-128"/>
              </a:rPr>
              <a:t>Trente-quatrième session du Comité du programme et budget (PBC)</a:t>
            </a:r>
          </a:p>
          <a:p>
            <a:endParaRPr lang="fr-FR" sz="1200" dirty="0" smtClean="0">
              <a:solidFill>
                <a:srgbClr val="00408C"/>
              </a:solidFill>
              <a:ea typeface="ヒラギノ角ゴ Pro W3" pitchFamily="1" charset="-128"/>
            </a:endParaRPr>
          </a:p>
          <a:p>
            <a:r>
              <a:rPr lang="fr-FR" sz="2400" dirty="0" smtClean="0">
                <a:solidFill>
                  <a:srgbClr val="00408C"/>
                </a:solidFill>
                <a:ea typeface="ヒラギノ角ゴ Pro W3" pitchFamily="1" charset="-128"/>
              </a:rPr>
              <a:t>Révision du Règlement financier et du règlement d’exécution du Règlement financier</a:t>
            </a:r>
            <a:endParaRPr lang="fr-FR" sz="2400" dirty="0">
              <a:solidFill>
                <a:srgbClr val="00408C"/>
              </a:solidFill>
              <a:ea typeface="ヒラギノ角ゴ Pro W3" pitchFamily="1" charset="-128"/>
            </a:endParaRPr>
          </a:p>
        </p:txBody>
      </p:sp>
      <p:sp>
        <p:nvSpPr>
          <p:cNvPr id="3075" name="Text Box 5"/>
          <p:cNvSpPr txBox="1">
            <a:spLocks noChangeArrowheads="1"/>
          </p:cNvSpPr>
          <p:nvPr>
            <p:custDataLst>
              <p:tags r:id="rId2"/>
            </p:custDataLst>
          </p:nvPr>
        </p:nvSpPr>
        <p:spPr bwMode="auto">
          <a:xfrm>
            <a:off x="7164289" y="4598194"/>
            <a:ext cx="1643199" cy="545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fr-FR" sz="1300" dirty="0" smtClean="0">
                <a:solidFill>
                  <a:schemeClr val="accent5">
                    <a:lumMod val="50000"/>
                  </a:schemeClr>
                </a:solidFill>
                <a:latin typeface="Arial Black" pitchFamily="34" charset="0"/>
                <a:ea typeface="ヒラギノ角ゴ Pro W3" pitchFamily="1" charset="-128"/>
              </a:rPr>
              <a:t>2022</a:t>
            </a:r>
            <a:endParaRPr lang="fr-FR" sz="1300" dirty="0">
              <a:solidFill>
                <a:schemeClr val="accent5">
                  <a:lumMod val="50000"/>
                </a:schemeClr>
              </a:solidFill>
              <a:latin typeface="Arial Black" pitchFamily="34" charset="0"/>
              <a:ea typeface="ヒラギノ角ゴ Pro W3" pitchFamily="1" charset="-128"/>
            </a:endParaRPr>
          </a:p>
        </p:txBody>
      </p:sp>
      <p:sp>
        <p:nvSpPr>
          <p:cNvPr id="3076" name="Rectangle 6"/>
          <p:cNvSpPr>
            <a:spLocks noChangeArrowheads="1"/>
          </p:cNvSpPr>
          <p:nvPr>
            <p:custDataLst>
              <p:tags r:id="rId3"/>
            </p:custDataLst>
          </p:nvPr>
        </p:nvSpPr>
        <p:spPr bwMode="auto">
          <a:xfrm>
            <a:off x="179512" y="3291830"/>
            <a:ext cx="360040" cy="360040"/>
          </a:xfrm>
          <a:prstGeom prst="rect">
            <a:avLst/>
          </a:prstGeom>
          <a:solidFill>
            <a:schemeClr val="accent1">
              <a:lumMod val="75000"/>
            </a:schemeClr>
          </a:solidFill>
          <a:ln>
            <a:noFill/>
          </a:ln>
          <a:extLst/>
        </p:spPr>
        <p:txBody>
          <a:bodyPr wrap="none" anchor="ctr"/>
          <a:lstStyle/>
          <a:p>
            <a:endParaRPr lang="fr-FR" dirty="0"/>
          </a:p>
        </p:txBody>
      </p:sp>
      <p:pic>
        <p:nvPicPr>
          <p:cNvPr id="2" name="Picture 1"/>
          <p:cNvPicPr>
            <a:picLocks noChangeAspect="1"/>
          </p:cNvPicPr>
          <p:nvPr>
            <p:custDataLst>
              <p:tags r:id="rId4"/>
            </p:custDataLst>
          </p:nvPr>
        </p:nvPicPr>
        <p:blipFill>
          <a:blip r:embed="rId7"/>
          <a:stretch>
            <a:fillRect/>
          </a:stretch>
        </p:blipFill>
        <p:spPr>
          <a:xfrm>
            <a:off x="179513" y="267494"/>
            <a:ext cx="5040000" cy="1957895"/>
          </a:xfrm>
          <a:prstGeom prst="rect">
            <a:avLst/>
          </a:prstGeom>
        </p:spPr>
      </p:pic>
    </p:spTree>
    <p:extLst>
      <p:ext uri="{BB962C8B-B14F-4D97-AF65-F5344CB8AC3E}">
        <p14:creationId xmlns:p14="http://schemas.microsoft.com/office/powerpoint/2010/main" val="2238372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Articles qu’il est proposé de supprimer</a:t>
            </a:r>
            <a:endParaRPr lang="fr-FR" sz="28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3408965633"/>
              </p:ext>
            </p:extLst>
          </p:nvPr>
        </p:nvGraphicFramePr>
        <p:xfrm>
          <a:off x="457200" y="1049082"/>
          <a:ext cx="8229600" cy="3687781"/>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65760">
                <a:tc>
                  <a:txBody>
                    <a:bodyPr/>
                    <a:lstStyle/>
                    <a:p>
                      <a:pPr>
                        <a:tabLst>
                          <a:tab pos="3600450" algn="l"/>
                        </a:tabLst>
                      </a:pPr>
                      <a:r>
                        <a:rPr lang="en-US" sz="800" u="sng" dirty="0" smtClean="0">
                          <a:solidFill>
                            <a:schemeClr val="bg1"/>
                          </a:solidFill>
                          <a:effectLst/>
                        </a:rPr>
                        <a:t>Article </a:t>
                      </a:r>
                      <a:r>
                        <a:rPr lang="en-US" sz="800" u="sng" dirty="0" err="1" smtClean="0">
                          <a:solidFill>
                            <a:schemeClr val="bg1"/>
                          </a:solidFill>
                          <a:effectLst/>
                        </a:rPr>
                        <a:t>actuel</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rPr>
                        <a:t>Thème</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latin typeface="+mn-lt"/>
                        </a:rPr>
                        <a:t>Texte</a:t>
                      </a:r>
                      <a:r>
                        <a:rPr lang="en-US" sz="800" u="sng" dirty="0" smtClean="0">
                          <a:solidFill>
                            <a:schemeClr val="bg1"/>
                          </a:solidFill>
                          <a:effectLst/>
                          <a:latin typeface="+mn-lt"/>
                        </a:rPr>
                        <a:t> </a:t>
                      </a:r>
                      <a:r>
                        <a:rPr lang="en-US" sz="800" u="sng" dirty="0" err="1" smtClean="0">
                          <a:solidFill>
                            <a:schemeClr val="bg1"/>
                          </a:solidFill>
                          <a:effectLst/>
                          <a:latin typeface="+mn-lt"/>
                        </a:rPr>
                        <a:t>actuel</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bg1"/>
                          </a:solidFill>
                          <a:effectLst/>
                          <a:latin typeface="+mn-lt"/>
                        </a:rPr>
                        <a:t>Raison de la modification</a:t>
                      </a:r>
                      <a:endParaRPr lang="en-US" sz="800" u="sng" baseline="0"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173480">
                <a:tc>
                  <a:txBody>
                    <a:bodyPr/>
                    <a:lstStyle/>
                    <a:p>
                      <a:pPr>
                        <a:tabLst>
                          <a:tab pos="3600450" algn="l"/>
                        </a:tabLst>
                      </a:pPr>
                      <a:r>
                        <a:rPr lang="en-US" sz="700" dirty="0" smtClean="0">
                          <a:effectLst/>
                        </a:rPr>
                        <a:t>3.13</a:t>
                      </a:r>
                    </a:p>
                  </a:txBody>
                  <a:tcPr marL="68580" marR="68580" marT="0" marB="0"/>
                </a:tc>
                <a:tc>
                  <a:txBody>
                    <a:bodyPr/>
                    <a:lstStyle/>
                    <a:p>
                      <a:pPr>
                        <a:tabLst>
                          <a:tab pos="3600450" algn="l"/>
                        </a:tabLst>
                      </a:pPr>
                      <a:r>
                        <a:rPr lang="fr-CH" sz="700" noProof="0" dirty="0" smtClean="0">
                          <a:solidFill>
                            <a:schemeClr val="tx1"/>
                          </a:solidFill>
                          <a:effectLst/>
                        </a:rPr>
                        <a:t>Recettes accessoires</a:t>
                      </a:r>
                      <a:endParaRPr lang="fr-CH" sz="700" noProof="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Toutes les recettes autres que</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a) les contributions statutaires versées par les États membres;</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b) les taxes liées aux services fournis par </a:t>
                      </a:r>
                      <a:r>
                        <a:rPr lang="fr-CH" sz="700" b="0" i="0" u="none" baseline="0" dirty="0" smtClean="0">
                          <a:solidFill>
                            <a:schemeClr val="tx1"/>
                          </a:solidFill>
                          <a:effectLst/>
                        </a:rPr>
                        <a:t>l’Organisation </a:t>
                      </a:r>
                      <a:r>
                        <a:rPr lang="fr-CH" sz="700" b="0" i="0" u="none" baseline="0" dirty="0" smtClean="0">
                          <a:solidFill>
                            <a:schemeClr val="tx1"/>
                          </a:solidFill>
                          <a:effectLst/>
                        </a:rPr>
                        <a:t>dans le cadre des systèmes du PCT, de Madrid, de La Haye et de Lisbonne;</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c) les remboursements directs de dépenses faites pendant chaque année de </a:t>
                      </a:r>
                      <a:r>
                        <a:rPr lang="fr-CH" sz="700" b="0" i="0" u="none" baseline="0" dirty="0" smtClean="0">
                          <a:solidFill>
                            <a:schemeClr val="tx1"/>
                          </a:solidFill>
                          <a:effectLst/>
                        </a:rPr>
                        <a:t>l’exercice </a:t>
                      </a:r>
                      <a:r>
                        <a:rPr lang="fr-CH" sz="700" b="0" i="0" u="none" baseline="0" dirty="0" smtClean="0">
                          <a:solidFill>
                            <a:schemeClr val="tx1"/>
                          </a:solidFill>
                          <a:effectLst/>
                        </a:rPr>
                        <a:t>financier;</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d) les avances ou dépôts à des fonds;</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e) les revenus provenant des produits ou actifs financiers;</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f) les recettes provenant du Centre </a:t>
                      </a:r>
                      <a:r>
                        <a:rPr lang="fr-CH" sz="700" b="0" i="0" u="none" baseline="0" dirty="0" smtClean="0">
                          <a:solidFill>
                            <a:schemeClr val="tx1"/>
                          </a:solidFill>
                          <a:effectLst/>
                        </a:rPr>
                        <a:t>d’arbitrage </a:t>
                      </a:r>
                      <a:r>
                        <a:rPr lang="fr-CH" sz="700" b="0" i="0" u="none" baseline="0" dirty="0" smtClean="0">
                          <a:solidFill>
                            <a:schemeClr val="tx1"/>
                          </a:solidFill>
                          <a:effectLst/>
                        </a:rPr>
                        <a:t>et de médiation;</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g) les recettes provenant de la vente de publications</a:t>
                      </a:r>
                      <a:r>
                        <a:rPr lang="en-US" sz="700" dirty="0" smtClean="0">
                          <a:solidFill>
                            <a:schemeClr val="tx1"/>
                          </a:solidFill>
                          <a:effectLst/>
                        </a:rPr>
                        <a:t> </a:t>
                      </a:r>
                    </a:p>
                    <a:p>
                      <a:pPr>
                        <a:tabLst>
                          <a:tab pos="3600450" algn="l"/>
                        </a:tabLst>
                      </a:pPr>
                      <a:r>
                        <a:rPr lang="fr-CH" sz="700" dirty="0" smtClean="0">
                          <a:solidFill>
                            <a:schemeClr val="tx1"/>
                          </a:solidFill>
                          <a:effectLst/>
                        </a:rPr>
                        <a:t>sont considérées comme des recettes accessoires.</a:t>
                      </a:r>
                      <a:r>
                        <a:rPr lang="en-US" sz="700" dirty="0" smtClean="0">
                          <a:solidFill>
                            <a:schemeClr val="tx1"/>
                          </a:solidFill>
                          <a:effectLst/>
                        </a:rPr>
                        <a:t> </a:t>
                      </a: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 article est supprimé car la définition figurant dans </a:t>
                      </a:r>
                      <a:r>
                        <a:rPr lang="fr-CH" sz="700" dirty="0" smtClean="0">
                          <a:solidFill>
                            <a:schemeClr val="tx1"/>
                          </a:solidFill>
                          <a:effectLst/>
                        </a:rPr>
                        <a:t>l’article </a:t>
                      </a:r>
                      <a:r>
                        <a:rPr lang="fr-CH" sz="700" dirty="0" smtClean="0">
                          <a:solidFill>
                            <a:schemeClr val="tx1"/>
                          </a:solidFill>
                          <a:effectLst/>
                        </a:rPr>
                        <a:t>2.11 proposé est plus simple, adéquate et claire.</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990582903"/>
                  </a:ext>
                </a:extLst>
              </a:tr>
              <a:tr h="6550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2.8</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fr-CH" sz="700" dirty="0" smtClean="0">
                          <a:solidFill>
                            <a:schemeClr val="tx1"/>
                          </a:solidFill>
                          <a:effectLst/>
                        </a:rPr>
                        <a:t>Programme et budget - Examen et approbation</a:t>
                      </a:r>
                      <a:endParaRPr lang="en-US" sz="700" dirty="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Les assemblées des États membres et des unions, chacune pour ce qui la concerne, adoptent le programme et budget de </a:t>
                      </a:r>
                      <a:r>
                        <a:rPr lang="fr-CH" sz="700" dirty="0" smtClean="0">
                          <a:solidFill>
                            <a:schemeClr val="tx1"/>
                          </a:solidFill>
                          <a:effectLst/>
                        </a:rPr>
                        <a:t>l’exercice </a:t>
                      </a:r>
                      <a:r>
                        <a:rPr lang="fr-CH" sz="700" dirty="0" smtClean="0">
                          <a:solidFill>
                            <a:schemeClr val="tx1"/>
                          </a:solidFill>
                          <a:effectLst/>
                        </a:rPr>
                        <a:t>financier à venir après examen du programme et budget proposé et des recommandations y relatives du Comité du programme et budget.</a:t>
                      </a:r>
                      <a:r>
                        <a:rPr lang="en-US" sz="700" dirty="0" smtClean="0">
                          <a:solidFill>
                            <a:schemeClr val="tx1"/>
                          </a:solidFill>
                          <a:effectLst/>
                        </a:rPr>
                        <a:t> </a:t>
                      </a:r>
                      <a:r>
                        <a:rPr lang="fr-CH" sz="700" dirty="0" smtClean="0">
                          <a:solidFill>
                            <a:schemeClr val="tx1"/>
                          </a:solidFill>
                          <a:effectLst/>
                        </a:rPr>
                        <a:t>Si le programme et budget </a:t>
                      </a:r>
                      <a:r>
                        <a:rPr lang="fr-CH" sz="700" dirty="0" smtClean="0">
                          <a:solidFill>
                            <a:schemeClr val="tx1"/>
                          </a:solidFill>
                          <a:effectLst/>
                        </a:rPr>
                        <a:t>n’est </a:t>
                      </a:r>
                      <a:r>
                        <a:rPr lang="fr-CH" sz="700" dirty="0" smtClean="0">
                          <a:solidFill>
                            <a:schemeClr val="tx1"/>
                          </a:solidFill>
                          <a:effectLst/>
                        </a:rPr>
                        <a:t>pas adopté avant le début de </a:t>
                      </a:r>
                      <a:r>
                        <a:rPr lang="fr-CH" sz="700" dirty="0" smtClean="0">
                          <a:solidFill>
                            <a:schemeClr val="tx1"/>
                          </a:solidFill>
                          <a:effectLst/>
                        </a:rPr>
                        <a:t>l’exercice </a:t>
                      </a:r>
                      <a:r>
                        <a:rPr lang="fr-CH" sz="700" dirty="0" smtClean="0">
                          <a:solidFill>
                            <a:schemeClr val="tx1"/>
                          </a:solidFill>
                          <a:effectLst/>
                        </a:rPr>
                        <a:t>financier suivant, le Directeur général est autorisé à engager des dépenses et à effectuer des paiements à hauteur des crédits ouverts pour </a:t>
                      </a:r>
                      <a:r>
                        <a:rPr lang="fr-CH" sz="700" dirty="0" smtClean="0">
                          <a:solidFill>
                            <a:schemeClr val="tx1"/>
                          </a:solidFill>
                          <a:effectLst/>
                        </a:rPr>
                        <a:t>l’exercice </a:t>
                      </a:r>
                      <a:r>
                        <a:rPr lang="fr-CH" sz="700" dirty="0" smtClean="0">
                          <a:solidFill>
                            <a:schemeClr val="tx1"/>
                          </a:solidFill>
                          <a:effectLst/>
                        </a:rPr>
                        <a:t>financier précédent.</a:t>
                      </a:r>
                      <a:endParaRPr lang="en-US" sz="70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 article est supprimé et combiné avec </a:t>
                      </a:r>
                      <a:r>
                        <a:rPr lang="fr-CH" sz="700" dirty="0" smtClean="0">
                          <a:solidFill>
                            <a:schemeClr val="tx1"/>
                          </a:solidFill>
                          <a:effectLst/>
                        </a:rPr>
                        <a:t>l’article </a:t>
                      </a:r>
                      <a:r>
                        <a:rPr lang="fr-CH" sz="700" dirty="0" smtClean="0">
                          <a:solidFill>
                            <a:schemeClr val="tx1"/>
                          </a:solidFill>
                          <a:effectLst/>
                        </a:rPr>
                        <a:t>2.20 afin </a:t>
                      </a:r>
                      <a:r>
                        <a:rPr lang="fr-CH" sz="700" dirty="0" smtClean="0">
                          <a:solidFill>
                            <a:schemeClr val="tx1"/>
                          </a:solidFill>
                          <a:effectLst/>
                        </a:rPr>
                        <a:t>d’en </a:t>
                      </a:r>
                      <a:r>
                        <a:rPr lang="fr-CH" sz="700" dirty="0" smtClean="0">
                          <a:solidFill>
                            <a:schemeClr val="tx1"/>
                          </a:solidFill>
                          <a:effectLst/>
                        </a:rPr>
                        <a:t>simplifier le contenu et de gagner en clarté.</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2891029740"/>
                  </a:ext>
                </a:extLst>
              </a:tr>
              <a:tr h="1493520">
                <a:tc>
                  <a:txBody>
                    <a:bodyPr/>
                    <a:lstStyle/>
                    <a:p>
                      <a:pPr>
                        <a:tabLst>
                          <a:tab pos="3600450" algn="l"/>
                        </a:tabLst>
                      </a:pPr>
                      <a:r>
                        <a:rPr lang="en-US" sz="700" baseline="0" dirty="0" smtClean="0">
                          <a:effectLst/>
                        </a:rPr>
                        <a:t>2.10</a:t>
                      </a:r>
                    </a:p>
                  </a:txBody>
                  <a:tcPr marL="68580" marR="68580" marT="0" marB="0"/>
                </a:tc>
                <a:tc>
                  <a:txBody>
                    <a:bodyPr/>
                    <a:lstStyle/>
                    <a:p>
                      <a:pPr>
                        <a:tabLst>
                          <a:tab pos="3600450" algn="l"/>
                        </a:tabLst>
                      </a:pPr>
                      <a:r>
                        <a:rPr lang="fr-CH" sz="700" b="0" i="0" u="none" baseline="0" dirty="0" smtClean="0">
                          <a:solidFill>
                            <a:schemeClr val="tx1"/>
                          </a:solidFill>
                          <a:effectLst/>
                        </a:rPr>
                        <a:t>Programme et budget - Propositions supplémentaires ou révisées relatives au budget</a:t>
                      </a:r>
                      <a:endParaRPr lang="en-US" sz="700" b="0" i="0" u="none" baseline="0" dirty="0" smtClean="0">
                        <a:solidFill>
                          <a:schemeClr val="tx1"/>
                        </a:solidFill>
                        <a:effectLst/>
                      </a:endParaRPr>
                    </a:p>
                  </a:txBody>
                  <a:tcPr marL="68580" marR="68580" marT="0" marB="0"/>
                </a:tc>
                <a:tc>
                  <a:txBody>
                    <a:bodyPr/>
                    <a:lstStyle/>
                    <a:p>
                      <a:pPr>
                        <a:tabLst>
                          <a:tab pos="3600450" algn="l"/>
                        </a:tabLst>
                      </a:pPr>
                      <a:r>
                        <a:rPr lang="fr-CH" sz="700" b="0" i="0" u="none" baseline="0" dirty="0" smtClean="0">
                          <a:solidFill>
                            <a:schemeClr val="tx1"/>
                          </a:solidFill>
                          <a:effectLst/>
                        </a:rPr>
                        <a:t>a) Les propositions supplémentaires ou révisées relatives au budget tiennent compte de </a:t>
                      </a:r>
                      <a:r>
                        <a:rPr lang="fr-CH" sz="700" b="0" i="0" u="none" baseline="0" dirty="0" smtClean="0">
                          <a:solidFill>
                            <a:schemeClr val="tx1"/>
                          </a:solidFill>
                          <a:effectLst/>
                        </a:rPr>
                        <a:t>l’évolution </a:t>
                      </a:r>
                      <a:r>
                        <a:rPr lang="fr-CH" sz="700" b="0" i="0" u="none" baseline="0" dirty="0" smtClean="0">
                          <a:solidFill>
                            <a:schemeClr val="tx1"/>
                          </a:solidFill>
                          <a:effectLst/>
                        </a:rPr>
                        <a:t>des besoins en ressources financières et humaines liée :</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i) aux activités que le directeur général considère de la plus extrême urgence et qui ne pouvaient pas être prévues lors de </a:t>
                      </a:r>
                      <a:r>
                        <a:rPr lang="fr-CH" sz="700" b="0" i="0" u="none" baseline="0" dirty="0" smtClean="0">
                          <a:solidFill>
                            <a:schemeClr val="tx1"/>
                          </a:solidFill>
                          <a:effectLst/>
                        </a:rPr>
                        <a:t>l’élaboration </a:t>
                      </a:r>
                      <a:r>
                        <a:rPr lang="fr-CH" sz="700" b="0" i="0" u="none" baseline="0" dirty="0" smtClean="0">
                          <a:solidFill>
                            <a:schemeClr val="tx1"/>
                          </a:solidFill>
                          <a:effectLst/>
                        </a:rPr>
                        <a:t>des propositions initiales relatives au programme et budget;</a:t>
                      </a:r>
                      <a:r>
                        <a:rPr lang="en-US" sz="700" dirty="0" smtClean="0">
                          <a:solidFill>
                            <a:schemeClr val="tx1"/>
                          </a:solidFill>
                          <a:effectLst/>
                        </a:rPr>
                        <a:t> </a:t>
                      </a:r>
                    </a:p>
                    <a:p>
                      <a:pPr>
                        <a:tabLst>
                          <a:tab pos="3600450" algn="l"/>
                        </a:tabLst>
                      </a:pPr>
                      <a:r>
                        <a:rPr lang="fr-CH" sz="700" dirty="0" smtClean="0">
                          <a:solidFill>
                            <a:schemeClr val="tx1"/>
                          </a:solidFill>
                          <a:effectLst/>
                        </a:rPr>
                        <a:t>ii) aux virements de crédits entre les programmes conformément à </a:t>
                      </a:r>
                      <a:r>
                        <a:rPr lang="fr-CH" sz="700" dirty="0" smtClean="0">
                          <a:solidFill>
                            <a:schemeClr val="tx1"/>
                          </a:solidFill>
                          <a:effectLst/>
                        </a:rPr>
                        <a:t>l’article</a:t>
                      </a:r>
                      <a:r>
                        <a:rPr lang="fr-CH" sz="700" dirty="0" smtClean="0">
                          <a:solidFill>
                            <a:schemeClr val="tx1"/>
                          </a:solidFill>
                          <a:effectLst/>
                        </a:rPr>
                        <a:t> 5.5;</a:t>
                      </a:r>
                      <a:r>
                        <a:rPr lang="en-US" sz="700" dirty="0" smtClean="0">
                          <a:solidFill>
                            <a:schemeClr val="tx1"/>
                          </a:solidFill>
                          <a:effectLst/>
                        </a:rPr>
                        <a:t> </a:t>
                      </a:r>
                    </a:p>
                    <a:p>
                      <a:pPr>
                        <a:tabLst>
                          <a:tab pos="3600450" algn="l"/>
                        </a:tabLst>
                      </a:pPr>
                      <a:r>
                        <a:rPr lang="fr-CH" sz="700" dirty="0" smtClean="0">
                          <a:solidFill>
                            <a:schemeClr val="tx1"/>
                          </a:solidFill>
                          <a:effectLst/>
                        </a:rPr>
                        <a:t>iii) aux ajustements au titre de la clause de flexibilité réalisés conformément à </a:t>
                      </a:r>
                      <a:r>
                        <a:rPr lang="fr-CH" sz="700" dirty="0" smtClean="0">
                          <a:solidFill>
                            <a:schemeClr val="tx1"/>
                          </a:solidFill>
                          <a:effectLst/>
                        </a:rPr>
                        <a:t>l’article</a:t>
                      </a:r>
                      <a:r>
                        <a:rPr lang="fr-CH" sz="700" dirty="0" smtClean="0">
                          <a:solidFill>
                            <a:schemeClr val="tx1"/>
                          </a:solidFill>
                          <a:effectLst/>
                        </a:rPr>
                        <a:t> 5.6;</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iv) aux activités qui, aux termes de propositions antérieures relatives au programme et budget, devaient être présentées ultérieurement;</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v) à </a:t>
                      </a:r>
                      <a:r>
                        <a:rPr lang="fr-CH" sz="700" b="0" i="0" u="none" baseline="0" dirty="0" smtClean="0">
                          <a:solidFill>
                            <a:schemeClr val="tx1"/>
                          </a:solidFill>
                          <a:effectLst/>
                        </a:rPr>
                        <a:t>l’inflation</a:t>
                      </a:r>
                      <a:r>
                        <a:rPr lang="fr-CH" sz="700" b="0" i="0" u="none" baseline="0" dirty="0" smtClean="0">
                          <a:solidFill>
                            <a:schemeClr val="tx1"/>
                          </a:solidFill>
                          <a:effectLst/>
                        </a:rPr>
                        <a:t>, aux ajustements obligatoires du barème des traitements et aux fluctuations monétaires.</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b) Les propositions supplémentaires ou révisées relatives au budget contiennent aussi :</a:t>
                      </a:r>
                      <a:r>
                        <a:rPr lang="en-US" sz="700" dirty="0" smtClean="0">
                          <a:solidFill>
                            <a:schemeClr val="tx1"/>
                          </a:solidFill>
                          <a:effectLst/>
                        </a:rPr>
                        <a:t> </a:t>
                      </a:r>
                    </a:p>
                    <a:p>
                      <a:pPr>
                        <a:tabLst>
                          <a:tab pos="3600450" algn="l"/>
                        </a:tabLst>
                      </a:pPr>
                      <a:r>
                        <a:rPr lang="fr-CH" sz="700" dirty="0" smtClean="0">
                          <a:solidFill>
                            <a:schemeClr val="tx1"/>
                          </a:solidFill>
                          <a:effectLst/>
                        </a:rPr>
                        <a:t>i) des estimations révisées de la demande de services au titre des systèmes du PCT, de Madrid et de La Haye;</a:t>
                      </a:r>
                      <a:r>
                        <a:rPr lang="en-US" sz="700" dirty="0" smtClean="0">
                          <a:solidFill>
                            <a:schemeClr val="tx1"/>
                          </a:solidFill>
                          <a:effectLst/>
                        </a:rPr>
                        <a:t> </a:t>
                      </a:r>
                    </a:p>
                    <a:p>
                      <a:pPr>
                        <a:tabLst>
                          <a:tab pos="3600450" algn="l"/>
                        </a:tabLst>
                      </a:pPr>
                      <a:r>
                        <a:rPr lang="fr-CH" sz="700" dirty="0" smtClean="0">
                          <a:solidFill>
                            <a:schemeClr val="tx1"/>
                          </a:solidFill>
                          <a:effectLst/>
                        </a:rPr>
                        <a:t>ii) des estimations révisées des recettes, y compris celles provenant des services précités, et des recettes accessoires définies à </a:t>
                      </a:r>
                      <a:r>
                        <a:rPr lang="fr-CH" sz="700" dirty="0" smtClean="0">
                          <a:solidFill>
                            <a:schemeClr val="tx1"/>
                          </a:solidFill>
                          <a:effectLst/>
                        </a:rPr>
                        <a:t>l’article</a:t>
                      </a:r>
                      <a:r>
                        <a:rPr lang="fr-CH" sz="700" dirty="0" smtClean="0">
                          <a:solidFill>
                            <a:schemeClr val="tx1"/>
                          </a:solidFill>
                          <a:effectLst/>
                        </a:rPr>
                        <a:t> 3.13.</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 article est supprimé afin de limiter les répétitions, puisque les exigences relatives au programme de travail et budget sont déjà définies dans un autre article, </a:t>
                      </a:r>
                      <a:r>
                        <a:rPr lang="fr-CH" sz="700" dirty="0" smtClean="0">
                          <a:solidFill>
                            <a:schemeClr val="tx1"/>
                          </a:solidFill>
                          <a:effectLst/>
                        </a:rPr>
                        <a:t>l’article </a:t>
                      </a:r>
                      <a:r>
                        <a:rPr lang="fr-CH" sz="700" dirty="0" smtClean="0">
                          <a:solidFill>
                            <a:schemeClr val="tx1"/>
                          </a:solidFill>
                          <a:effectLst/>
                        </a:rPr>
                        <a:t>2.19. </a:t>
                      </a:r>
                      <a:r>
                        <a:rPr lang="fr-CH" sz="700" dirty="0" smtClean="0">
                          <a:solidFill>
                            <a:schemeClr val="tx1"/>
                          </a:solidFill>
                          <a:effectLst/>
                        </a:rPr>
                        <a:t>Puisqu’il </a:t>
                      </a:r>
                      <a:r>
                        <a:rPr lang="fr-CH" sz="700" dirty="0" smtClean="0">
                          <a:solidFill>
                            <a:schemeClr val="tx1"/>
                          </a:solidFill>
                          <a:effectLst/>
                        </a:rPr>
                        <a:t>y est stipulé que les propositions supplémentaires relatives au budget doivent être établies sous une forme compatible avec le programme de travail et budget, il </a:t>
                      </a:r>
                      <a:r>
                        <a:rPr lang="fr-CH" sz="700" dirty="0" smtClean="0">
                          <a:solidFill>
                            <a:schemeClr val="tx1"/>
                          </a:solidFill>
                          <a:effectLst/>
                        </a:rPr>
                        <a:t>n’est </a:t>
                      </a:r>
                      <a:r>
                        <a:rPr lang="fr-CH" sz="700" dirty="0" smtClean="0">
                          <a:solidFill>
                            <a:schemeClr val="tx1"/>
                          </a:solidFill>
                          <a:effectLst/>
                        </a:rPr>
                        <a:t>pas nécessaire que le présent article donne davantage de précisions à cet égard.</a:t>
                      </a:r>
                      <a:endParaRPr lang="en-US" sz="700" dirty="0">
                        <a:solidFill>
                          <a:schemeClr val="tx1"/>
                        </a:solidFill>
                        <a:effectLst/>
                      </a:endParaRPr>
                    </a:p>
                  </a:txBody>
                  <a:tcPr marL="68580" marR="68580" marT="0" marB="0"/>
                </a:tc>
                <a:extLst>
                  <a:ext uri="{0D108BD9-81ED-4DB2-BD59-A6C34878D82A}">
                    <a16:rowId xmlns:a16="http://schemas.microsoft.com/office/drawing/2014/main" val="3000201555"/>
                  </a:ext>
                </a:extLst>
              </a:tr>
            </a:tbl>
          </a:graphicData>
        </a:graphic>
      </p:graphicFrame>
      <p:sp>
        <p:nvSpPr>
          <p:cNvPr id="3" name="Rectangle 2"/>
          <p:cNvSpPr/>
          <p:nvPr>
            <p:custDataLst>
              <p:tags r:id="rId4"/>
            </p:custDataLst>
          </p:nvPr>
        </p:nvSpPr>
        <p:spPr>
          <a:xfrm>
            <a:off x="457200" y="721977"/>
            <a:ext cx="8363272" cy="276999"/>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200" dirty="0" smtClean="0">
                <a:solidFill>
                  <a:srgbClr val="000000"/>
                </a:solidFill>
              </a:rPr>
              <a:t>Ce tableau présente les </a:t>
            </a:r>
            <a:r>
              <a:rPr lang="fr-FR" sz="1200" dirty="0" smtClean="0">
                <a:solidFill>
                  <a:srgbClr val="2D2D8A"/>
                </a:solidFill>
              </a:rPr>
              <a:t>articles</a:t>
            </a:r>
            <a:r>
              <a:rPr lang="fr-FR" sz="1200" dirty="0" smtClean="0">
                <a:solidFill>
                  <a:srgbClr val="000000"/>
                </a:solidFill>
              </a:rPr>
              <a:t> actuels qu’il est proposé de </a:t>
            </a:r>
            <a:r>
              <a:rPr lang="fr-FR" sz="1200" dirty="0" smtClean="0">
                <a:solidFill>
                  <a:srgbClr val="FF0000"/>
                </a:solidFill>
              </a:rPr>
              <a:t>supprimer</a:t>
            </a:r>
            <a:endParaRPr lang="fr-FR" sz="1200" dirty="0">
              <a:solidFill>
                <a:srgbClr val="FF0000"/>
              </a:solidFill>
            </a:endParaRPr>
          </a:p>
        </p:txBody>
      </p:sp>
    </p:spTree>
    <p:extLst>
      <p:ext uri="{BB962C8B-B14F-4D97-AF65-F5344CB8AC3E}">
        <p14:creationId xmlns:p14="http://schemas.microsoft.com/office/powerpoint/2010/main" val="2494587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Articles qu’il est proposé de supprimer </a:t>
            </a:r>
            <a:r>
              <a:rPr lang="fr-FR" sz="1600" b="1" dirty="0" smtClean="0">
                <a:solidFill>
                  <a:srgbClr val="000000"/>
                </a:solidFill>
              </a:rPr>
              <a:t>(suite)</a:t>
            </a:r>
            <a:endParaRPr lang="fr-FR" sz="16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2847536110"/>
              </p:ext>
            </p:extLst>
          </p:nvPr>
        </p:nvGraphicFramePr>
        <p:xfrm>
          <a:off x="457200" y="806650"/>
          <a:ext cx="8229600" cy="3986401"/>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72860">
                <a:tc>
                  <a:txBody>
                    <a:bodyPr/>
                    <a:lstStyle/>
                    <a:p>
                      <a:pPr>
                        <a:tabLst>
                          <a:tab pos="3600450" algn="l"/>
                        </a:tabLst>
                      </a:pPr>
                      <a:r>
                        <a:rPr lang="en-US" sz="800" u="sng" dirty="0" smtClean="0">
                          <a:solidFill>
                            <a:schemeClr val="bg1"/>
                          </a:solidFill>
                          <a:effectLst/>
                        </a:rPr>
                        <a:t>Article </a:t>
                      </a:r>
                      <a:r>
                        <a:rPr lang="en-US" sz="800" u="sng" dirty="0" err="1" smtClean="0">
                          <a:solidFill>
                            <a:schemeClr val="bg1"/>
                          </a:solidFill>
                          <a:effectLst/>
                        </a:rPr>
                        <a:t>actuel</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rPr>
                        <a:t>Thème</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latin typeface="+mn-lt"/>
                        </a:rPr>
                        <a:t>Texte</a:t>
                      </a:r>
                      <a:r>
                        <a:rPr lang="en-US" sz="800" u="sng" dirty="0" smtClean="0">
                          <a:solidFill>
                            <a:schemeClr val="bg1"/>
                          </a:solidFill>
                          <a:effectLst/>
                          <a:latin typeface="+mn-lt"/>
                        </a:rPr>
                        <a:t> </a:t>
                      </a:r>
                      <a:r>
                        <a:rPr lang="en-US" sz="800" u="sng" dirty="0" err="1" smtClean="0">
                          <a:solidFill>
                            <a:schemeClr val="bg1"/>
                          </a:solidFill>
                          <a:effectLst/>
                          <a:latin typeface="+mn-lt"/>
                        </a:rPr>
                        <a:t>actuel</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bg1"/>
                          </a:solidFill>
                          <a:effectLst/>
                          <a:latin typeface="+mn-lt"/>
                        </a:rPr>
                        <a:t>Raison de la modification</a:t>
                      </a:r>
                      <a:endParaRPr lang="en-US" sz="800" u="sng" baseline="0"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435004">
                <a:tc>
                  <a:txBody>
                    <a:bodyPr/>
                    <a:lstStyle/>
                    <a:p>
                      <a:pPr>
                        <a:tabLst>
                          <a:tab pos="3600450" algn="l"/>
                        </a:tabLst>
                      </a:pPr>
                      <a:r>
                        <a:rPr lang="en-US" sz="700" dirty="0" smtClean="0">
                          <a:effectLst/>
                        </a:rPr>
                        <a:t>4.1</a:t>
                      </a:r>
                    </a:p>
                  </a:txBody>
                  <a:tcPr marL="68580" marR="68580" marT="0" marB="0"/>
                </a:tc>
                <a:tc>
                  <a:txBody>
                    <a:bodyPr/>
                    <a:lstStyle/>
                    <a:p>
                      <a:pPr>
                        <a:tabLst>
                          <a:tab pos="3600450" algn="l"/>
                        </a:tabLst>
                      </a:pPr>
                      <a:r>
                        <a:rPr lang="fr-CH" sz="700" noProof="0" dirty="0" smtClean="0">
                          <a:solidFill>
                            <a:schemeClr val="tx1"/>
                          </a:solidFill>
                          <a:effectLst/>
                        </a:rPr>
                        <a:t>Comptes internes - Fonds général</a:t>
                      </a:r>
                      <a:endParaRPr lang="fr-CH" sz="700" noProof="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Il est créé un fonds général où sont comptabilisées les dépenses de </a:t>
                      </a:r>
                      <a:r>
                        <a:rPr lang="fr-CH" sz="700" dirty="0" smtClean="0">
                          <a:solidFill>
                            <a:schemeClr val="tx1"/>
                          </a:solidFill>
                          <a:effectLst/>
                        </a:rPr>
                        <a:t>l’Organisation</a:t>
                      </a:r>
                      <a:r>
                        <a:rPr lang="fr-CH" sz="700" dirty="0" smtClean="0">
                          <a:solidFill>
                            <a:schemeClr val="tx1"/>
                          </a:solidFill>
                          <a:effectLst/>
                        </a:rPr>
                        <a:t>.</a:t>
                      </a:r>
                      <a:r>
                        <a:rPr lang="en-US" sz="700" dirty="0" smtClean="0">
                          <a:solidFill>
                            <a:schemeClr val="tx1"/>
                          </a:solidFill>
                          <a:effectLst/>
                        </a:rPr>
                        <a:t> </a:t>
                      </a:r>
                      <a:r>
                        <a:rPr lang="fr-CH" sz="700" dirty="0" smtClean="0">
                          <a:solidFill>
                            <a:schemeClr val="tx1"/>
                          </a:solidFill>
                          <a:effectLst/>
                        </a:rPr>
                        <a:t>Les contributions statutaires versées par les États membres, les taxes liées aux services fournis par </a:t>
                      </a:r>
                      <a:r>
                        <a:rPr lang="fr-CH" sz="700" dirty="0" smtClean="0">
                          <a:solidFill>
                            <a:schemeClr val="tx1"/>
                          </a:solidFill>
                          <a:effectLst/>
                        </a:rPr>
                        <a:t>l’Organisation </a:t>
                      </a:r>
                      <a:r>
                        <a:rPr lang="fr-CH" sz="700" dirty="0" smtClean="0">
                          <a:solidFill>
                            <a:schemeClr val="tx1"/>
                          </a:solidFill>
                          <a:effectLst/>
                        </a:rPr>
                        <a:t>dans le cadre des systèmes du PCT, de Madrid, de La Haye et de Lisbonne, les recettes accessoires et les sommes prélevées à titre </a:t>
                      </a:r>
                      <a:r>
                        <a:rPr lang="fr-CH" sz="700" dirty="0" smtClean="0">
                          <a:solidFill>
                            <a:schemeClr val="tx1"/>
                          </a:solidFill>
                          <a:effectLst/>
                        </a:rPr>
                        <a:t>d’avance </a:t>
                      </a:r>
                      <a:r>
                        <a:rPr lang="fr-CH" sz="700" dirty="0" smtClean="0">
                          <a:solidFill>
                            <a:schemeClr val="tx1"/>
                          </a:solidFill>
                          <a:effectLst/>
                        </a:rPr>
                        <a:t>sur les fonds de roulement et de réserve pour financer les dépenses générales sont portées au crédit du fonds général.</a:t>
                      </a:r>
                      <a:endParaRPr lang="en-US" sz="700" dirty="0">
                        <a:solidFill>
                          <a:schemeClr val="tx1"/>
                        </a:solidFill>
                        <a:effectLst/>
                      </a:endParaRPr>
                    </a:p>
                  </a:txBody>
                  <a:tcPr marL="68580" marR="68580" marT="0" marB="0"/>
                </a:tc>
                <a:tc>
                  <a:txBody>
                    <a:bodyPr/>
                    <a:lstStyle/>
                    <a:p>
                      <a:pPr>
                        <a:tabLst>
                          <a:tab pos="3600450" algn="l"/>
                        </a:tabLst>
                      </a:pPr>
                      <a:r>
                        <a:rPr lang="fr-CH" sz="700" b="0" i="0" u="none" baseline="0" dirty="0" smtClean="0">
                          <a:solidFill>
                            <a:schemeClr val="tx1"/>
                          </a:solidFill>
                          <a:effectLst/>
                        </a:rPr>
                        <a:t>Cet article est supprimé car </a:t>
                      </a:r>
                      <a:r>
                        <a:rPr lang="fr-CH" sz="700" b="0" i="0" u="none" baseline="0" dirty="0" smtClean="0">
                          <a:solidFill>
                            <a:schemeClr val="tx1"/>
                          </a:solidFill>
                          <a:effectLst/>
                        </a:rPr>
                        <a:t>l’approche </a:t>
                      </a:r>
                      <a:r>
                        <a:rPr lang="fr-CH" sz="700" b="0" i="0" u="none" baseline="0" dirty="0" smtClean="0">
                          <a:solidFill>
                            <a:schemeClr val="tx1"/>
                          </a:solidFill>
                          <a:effectLst/>
                        </a:rPr>
                        <a:t>relative à un “fonds général” est désormais redondante avec </a:t>
                      </a:r>
                      <a:r>
                        <a:rPr lang="fr-CH" sz="700" b="0" i="0" u="none" baseline="0" dirty="0" smtClean="0">
                          <a:solidFill>
                            <a:schemeClr val="tx1"/>
                          </a:solidFill>
                          <a:effectLst/>
                        </a:rPr>
                        <a:t>l’adaptation </a:t>
                      </a:r>
                      <a:r>
                        <a:rPr lang="fr-CH" sz="700" b="0" i="0" u="none" baseline="0" dirty="0" smtClean="0">
                          <a:solidFill>
                            <a:schemeClr val="tx1"/>
                          </a:solidFill>
                          <a:effectLst/>
                        </a:rPr>
                        <a:t>des rapports selon les normes IPSAS.</a:t>
                      </a:r>
                      <a:endParaRPr lang="en-US" sz="700" b="0" i="0" u="none" baseline="0" dirty="0">
                        <a:solidFill>
                          <a:schemeClr val="tx1"/>
                        </a:solidFill>
                        <a:effectLst/>
                      </a:endParaRPr>
                    </a:p>
                  </a:txBody>
                  <a:tcPr marL="68580" marR="68580" marT="0" marB="0"/>
                </a:tc>
                <a:extLst>
                  <a:ext uri="{0D108BD9-81ED-4DB2-BD59-A6C34878D82A}">
                    <a16:rowId xmlns:a16="http://schemas.microsoft.com/office/drawing/2014/main" val="990582903"/>
                  </a:ext>
                </a:extLst>
              </a:tr>
              <a:tr h="32625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4.3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rowSpan="2">
                  <a:txBody>
                    <a:bodyPr/>
                    <a:lstStyle/>
                    <a:p>
                      <a:pPr>
                        <a:tabLst>
                          <a:tab pos="3600450" algn="l"/>
                        </a:tabLst>
                      </a:pPr>
                      <a:r>
                        <a:rPr lang="fr-CH" sz="700" noProof="0" dirty="0" smtClean="0">
                          <a:solidFill>
                            <a:schemeClr val="tx1"/>
                          </a:solidFill>
                          <a:effectLst/>
                        </a:rPr>
                        <a:t>Fonds de roulement</a:t>
                      </a:r>
                      <a:endParaRPr lang="fr-CH" sz="700" noProof="0" dirty="0">
                        <a:solidFill>
                          <a:schemeClr val="tx1"/>
                        </a:solidFill>
                        <a:effectLst/>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Les fonds de roulement sont utilisés, dans la mesure du possible, comme des avances pour financer les crédits budgétaires qui ne sont pas encore couverts par les liquidités disponibles et pour </a:t>
                      </a:r>
                      <a:r>
                        <a:rPr lang="fr-CH" sz="700" dirty="0" smtClean="0">
                          <a:solidFill>
                            <a:schemeClr val="tx1"/>
                          </a:solidFill>
                          <a:effectLst/>
                        </a:rPr>
                        <a:t>d’autres </a:t>
                      </a:r>
                      <a:r>
                        <a:rPr lang="fr-CH" sz="700" dirty="0" smtClean="0">
                          <a:solidFill>
                            <a:schemeClr val="tx1"/>
                          </a:solidFill>
                          <a:effectLst/>
                        </a:rPr>
                        <a:t>fins déterminées par les assemblées des États membres et des unions, chacune pour ce qui la concerne.</a:t>
                      </a:r>
                      <a:endParaRPr lang="en-US" sz="700" dirty="0" smtClean="0">
                        <a:solidFill>
                          <a:schemeClr val="tx1"/>
                        </a:solidFill>
                        <a:effectLst/>
                      </a:endParaRPr>
                    </a:p>
                  </a:txBody>
                  <a:tcPr marL="68580" marR="68580" marT="0" marB="0"/>
                </a:tc>
                <a:tc rowSpan="2">
                  <a:txBody>
                    <a:bodyPr/>
                    <a:lstStyle/>
                    <a:p>
                      <a:pPr>
                        <a:tabLst>
                          <a:tab pos="3600450" algn="l"/>
                        </a:tabLst>
                      </a:pPr>
                      <a:r>
                        <a:rPr lang="fr-CH" sz="700" dirty="0" smtClean="0">
                          <a:solidFill>
                            <a:schemeClr val="tx1"/>
                          </a:solidFill>
                          <a:effectLst/>
                        </a:rPr>
                        <a:t>Ces articles sont supprimés et combinés avec </a:t>
                      </a:r>
                      <a:r>
                        <a:rPr lang="fr-CH" sz="700" dirty="0" smtClean="0">
                          <a:solidFill>
                            <a:schemeClr val="tx1"/>
                          </a:solidFill>
                          <a:effectLst/>
                        </a:rPr>
                        <a:t>l’article </a:t>
                      </a:r>
                      <a:r>
                        <a:rPr lang="fr-CH" sz="700" dirty="0" smtClean="0">
                          <a:solidFill>
                            <a:schemeClr val="tx1"/>
                          </a:solidFill>
                          <a:effectLst/>
                        </a:rPr>
                        <a:t>3.12.</a:t>
                      </a:r>
                      <a:endParaRPr lang="en-US" sz="700" dirty="0">
                        <a:solidFill>
                          <a:schemeClr val="tx1"/>
                        </a:solidFill>
                        <a:effectLst/>
                      </a:endParaRPr>
                    </a:p>
                  </a:txBody>
                  <a:tcPr marL="68580" marR="68580" marT="0" marB="0" anchor="ctr"/>
                </a:tc>
                <a:extLst>
                  <a:ext uri="{0D108BD9-81ED-4DB2-BD59-A6C34878D82A}">
                    <a16:rowId xmlns:a16="http://schemas.microsoft.com/office/drawing/2014/main" val="2891029740"/>
                  </a:ext>
                </a:extLst>
              </a:tr>
              <a:tr h="320040">
                <a:tc>
                  <a:txBody>
                    <a:bodyPr/>
                    <a:lstStyle/>
                    <a:p>
                      <a:pPr>
                        <a:tabLst>
                          <a:tab pos="3600450" algn="l"/>
                        </a:tabLst>
                      </a:pPr>
                      <a:r>
                        <a:rPr lang="en-US" sz="700" baseline="0" dirty="0" smtClean="0">
                          <a:effectLst/>
                        </a:rPr>
                        <a:t>4.4</a:t>
                      </a:r>
                    </a:p>
                  </a:txBody>
                  <a:tcPr marL="68580" marR="68580" marT="0" marB="0"/>
                </a:tc>
                <a:tc vMerge="1">
                  <a:txBody>
                    <a:bodyPr/>
                    <a:lstStyle/>
                    <a:p>
                      <a:pPr>
                        <a:tabLst>
                          <a:tab pos="3600450" algn="l"/>
                        </a:tabLst>
                      </a:pPr>
                      <a:endParaRPr lang="en-US" sz="700" dirty="0" smtClean="0">
                        <a:effectLst/>
                      </a:endParaRPr>
                    </a:p>
                  </a:txBody>
                  <a:tcPr marL="68580" marR="68580" marT="0" marB="0"/>
                </a:tc>
                <a:tc>
                  <a:txBody>
                    <a:bodyPr/>
                    <a:lstStyle/>
                    <a:p>
                      <a:pPr>
                        <a:tabLst>
                          <a:tab pos="3600450" algn="l"/>
                        </a:tabLst>
                      </a:pPr>
                      <a:r>
                        <a:rPr lang="fr-CH" sz="700" dirty="0" smtClean="0">
                          <a:solidFill>
                            <a:schemeClr val="tx1"/>
                          </a:solidFill>
                          <a:effectLst/>
                        </a:rPr>
                        <a:t>Les sommes prélevées à titre </a:t>
                      </a:r>
                      <a:r>
                        <a:rPr lang="fr-CH" sz="700" dirty="0" smtClean="0">
                          <a:solidFill>
                            <a:schemeClr val="tx1"/>
                          </a:solidFill>
                          <a:effectLst/>
                        </a:rPr>
                        <a:t>d’avance </a:t>
                      </a:r>
                      <a:r>
                        <a:rPr lang="fr-CH" sz="700" dirty="0" smtClean="0">
                          <a:solidFill>
                            <a:schemeClr val="tx1"/>
                          </a:solidFill>
                          <a:effectLst/>
                        </a:rPr>
                        <a:t>sur les fonds de roulement pour financer les crédits budgétaires sont remboursées aux fonds dès que des recettes deviennent disponibles à cette fin et dans la mesure où ces recettes le permettent.</a:t>
                      </a:r>
                      <a:endParaRPr lang="en-US" sz="700" dirty="0">
                        <a:solidFill>
                          <a:schemeClr val="tx1"/>
                        </a:solidFill>
                        <a:effectLst/>
                      </a:endParaRPr>
                    </a:p>
                  </a:txBody>
                  <a:tcPr marL="68580" marR="68580" marT="0" marB="0"/>
                </a:tc>
                <a:tc vMerge="1">
                  <a:txBody>
                    <a:bodyPr/>
                    <a:lstStyle/>
                    <a:p>
                      <a:pPr>
                        <a:tabLst>
                          <a:tab pos="3600450" algn="l"/>
                        </a:tabLst>
                      </a:pPr>
                      <a:endParaRPr lang="en-US" sz="700" dirty="0">
                        <a:effectLst/>
                      </a:endParaRPr>
                    </a:p>
                  </a:txBody>
                  <a:tcPr marL="68580" marR="68580" marT="0" marB="0"/>
                </a:tc>
                <a:extLst>
                  <a:ext uri="{0D108BD9-81ED-4DB2-BD59-A6C34878D82A}">
                    <a16:rowId xmlns:a16="http://schemas.microsoft.com/office/drawing/2014/main" val="3000201555"/>
                  </a:ext>
                </a:extLst>
              </a:tr>
              <a:tr h="320040">
                <a:tc rowSpan="2">
                  <a:txBody>
                    <a:bodyPr/>
                    <a:lstStyle/>
                    <a:p>
                      <a:pPr>
                        <a:tabLst>
                          <a:tab pos="3600450" algn="l"/>
                        </a:tabLst>
                      </a:pPr>
                      <a:r>
                        <a:rPr lang="en-US" sz="700" baseline="0" dirty="0" smtClean="0">
                          <a:effectLst/>
                        </a:rPr>
                        <a:t>4.7</a:t>
                      </a:r>
                    </a:p>
                  </a:txBody>
                  <a:tcPr marL="68580" marR="68580" marT="0" marB="0"/>
                </a:tc>
                <a:tc rowSpan="3">
                  <a:txBody>
                    <a:bodyPr/>
                    <a:lstStyle/>
                    <a:p>
                      <a:pPr>
                        <a:tabLst>
                          <a:tab pos="3600450" algn="l"/>
                        </a:tabLst>
                      </a:pPr>
                      <a:r>
                        <a:rPr lang="fr-CH" sz="700" dirty="0" smtClean="0">
                          <a:solidFill>
                            <a:schemeClr val="tx1"/>
                          </a:solidFill>
                          <a:effectLst/>
                        </a:rPr>
                        <a:t>Excédents de recettes et déficits;  fonds de réserve</a:t>
                      </a:r>
                      <a:r>
                        <a:rPr lang="en-US" sz="700" dirty="0" smtClean="0">
                          <a:solidFill>
                            <a:schemeClr val="tx1"/>
                          </a:solidFill>
                          <a:effectLst/>
                        </a:rPr>
                        <a:t> </a:t>
                      </a:r>
                      <a:endParaRPr lang="en-US" sz="700" dirty="0">
                        <a:solidFill>
                          <a:schemeClr val="tx1"/>
                        </a:solidFill>
                        <a:effectLst/>
                      </a:endParaRPr>
                    </a:p>
                  </a:txBody>
                  <a:tcPr marL="68580" marR="68580" marT="0" marB="0" anchor="ctr"/>
                </a:tc>
                <a:tc>
                  <a:txBody>
                    <a:bodyPr/>
                    <a:lstStyle/>
                    <a:p>
                      <a:pPr>
                        <a:tabLst>
                          <a:tab pos="3600450" algn="l"/>
                        </a:tabLst>
                      </a:pPr>
                      <a:r>
                        <a:rPr lang="fr-CH" sz="700" dirty="0" smtClean="0">
                          <a:solidFill>
                            <a:schemeClr val="tx1"/>
                          </a:solidFill>
                          <a:effectLst/>
                        </a:rPr>
                        <a:t>Si, après la clôture de </a:t>
                      </a:r>
                      <a:r>
                        <a:rPr lang="fr-CH" sz="700" dirty="0" smtClean="0">
                          <a:solidFill>
                            <a:schemeClr val="tx1"/>
                          </a:solidFill>
                          <a:effectLst/>
                        </a:rPr>
                        <a:t>l’exercice </a:t>
                      </a:r>
                      <a:r>
                        <a:rPr lang="fr-CH" sz="700" dirty="0" smtClean="0">
                          <a:solidFill>
                            <a:schemeClr val="tx1"/>
                          </a:solidFill>
                          <a:effectLst/>
                        </a:rPr>
                        <a:t>financier, les comptes de </a:t>
                      </a:r>
                      <a:r>
                        <a:rPr lang="fr-CH" sz="700" dirty="0" smtClean="0">
                          <a:solidFill>
                            <a:schemeClr val="tx1"/>
                          </a:solidFill>
                          <a:effectLst/>
                        </a:rPr>
                        <a:t>l’une </a:t>
                      </a:r>
                      <a:r>
                        <a:rPr lang="fr-CH" sz="700" dirty="0" smtClean="0">
                          <a:solidFill>
                            <a:schemeClr val="tx1"/>
                          </a:solidFill>
                          <a:effectLst/>
                        </a:rPr>
                        <a:t>des unions font apparaître un excédent de recettes, celui-ci sera comptabilisé dans les fonds de réserve sauf décision contraire de </a:t>
                      </a:r>
                      <a:r>
                        <a:rPr lang="fr-CH" sz="700" dirty="0" smtClean="0">
                          <a:solidFill>
                            <a:schemeClr val="tx1"/>
                          </a:solidFill>
                          <a:effectLst/>
                        </a:rPr>
                        <a:t>l’Assemblée </a:t>
                      </a:r>
                      <a:r>
                        <a:rPr lang="fr-CH" sz="700" dirty="0" smtClean="0">
                          <a:solidFill>
                            <a:schemeClr val="tx1"/>
                          </a:solidFill>
                          <a:effectLst/>
                        </a:rPr>
                        <a:t>générale ou de </a:t>
                      </a:r>
                      <a:r>
                        <a:rPr lang="fr-CH" sz="700" dirty="0" smtClean="0">
                          <a:solidFill>
                            <a:schemeClr val="tx1"/>
                          </a:solidFill>
                          <a:effectLst/>
                        </a:rPr>
                        <a:t>l’assemblée </a:t>
                      </a:r>
                      <a:r>
                        <a:rPr lang="fr-CH" sz="700" dirty="0" smtClean="0">
                          <a:solidFill>
                            <a:schemeClr val="tx1"/>
                          </a:solidFill>
                          <a:effectLst/>
                        </a:rPr>
                        <a:t>de </a:t>
                      </a:r>
                      <a:r>
                        <a:rPr lang="fr-CH" sz="700" dirty="0" smtClean="0">
                          <a:solidFill>
                            <a:schemeClr val="tx1"/>
                          </a:solidFill>
                          <a:effectLst/>
                        </a:rPr>
                        <a:t>l’union </a:t>
                      </a:r>
                      <a:r>
                        <a:rPr lang="fr-CH" sz="700" dirty="0" smtClean="0">
                          <a:solidFill>
                            <a:schemeClr val="tx1"/>
                          </a:solidFill>
                          <a:effectLst/>
                        </a:rPr>
                        <a:t>concernée.</a:t>
                      </a:r>
                      <a:endParaRPr lang="en-US" sz="700" dirty="0">
                        <a:solidFill>
                          <a:schemeClr val="tx1"/>
                        </a:solidFill>
                        <a:effectLst/>
                      </a:endParaRPr>
                    </a:p>
                  </a:txBody>
                  <a:tcPr marL="68580" marR="68580" marT="0" marB="0"/>
                </a:tc>
                <a:tc rowSpan="3">
                  <a:txBody>
                    <a:bodyPr/>
                    <a:lstStyle/>
                    <a:p>
                      <a:pPr>
                        <a:tabLst>
                          <a:tab pos="3600450" algn="l"/>
                        </a:tabLst>
                      </a:pPr>
                      <a:r>
                        <a:rPr lang="fr-CH" sz="700" dirty="0" smtClean="0">
                          <a:solidFill>
                            <a:schemeClr val="tx1"/>
                          </a:solidFill>
                          <a:effectLst/>
                        </a:rPr>
                        <a:t>Ces articles sont supprimés et combinés avec </a:t>
                      </a:r>
                      <a:r>
                        <a:rPr lang="fr-CH" sz="700" dirty="0" smtClean="0">
                          <a:solidFill>
                            <a:schemeClr val="tx1"/>
                          </a:solidFill>
                          <a:effectLst/>
                        </a:rPr>
                        <a:t>l’article </a:t>
                      </a:r>
                      <a:r>
                        <a:rPr lang="fr-CH" sz="700" dirty="0" smtClean="0">
                          <a:solidFill>
                            <a:schemeClr val="tx1"/>
                          </a:solidFill>
                          <a:effectLst/>
                        </a:rPr>
                        <a:t>3.14.</a:t>
                      </a:r>
                      <a:endParaRPr lang="en-US" sz="700" dirty="0">
                        <a:solidFill>
                          <a:schemeClr val="tx1"/>
                        </a:solidFill>
                        <a:effectLst/>
                      </a:endParaRPr>
                    </a:p>
                  </a:txBody>
                  <a:tcPr marL="68580" marR="68580" marT="0" marB="0" anchor="ctr"/>
                </a:tc>
                <a:extLst>
                  <a:ext uri="{0D108BD9-81ED-4DB2-BD59-A6C34878D82A}">
                    <a16:rowId xmlns:a16="http://schemas.microsoft.com/office/drawing/2014/main" val="129952673"/>
                  </a:ext>
                </a:extLst>
              </a:tr>
              <a:tr h="98376">
                <a:tc vMerge="1">
                  <a:txBody>
                    <a:bodyPr/>
                    <a:lstStyle/>
                    <a:p>
                      <a:endParaRPr lang="en-US"/>
                    </a:p>
                  </a:txBody>
                  <a:tcPr/>
                </a:tc>
                <a:tc vMerge="1">
                  <a:txBody>
                    <a:bodyPr/>
                    <a:lstStyle/>
                    <a:p>
                      <a:endParaRPr lang="en-US"/>
                    </a:p>
                  </a:txBody>
                  <a:tcPr/>
                </a:tc>
                <a:tc rowSpan="2">
                  <a:txBody>
                    <a:bodyPr/>
                    <a:lstStyle/>
                    <a:p>
                      <a:pPr>
                        <a:tabLst>
                          <a:tab pos="3600450" algn="l"/>
                        </a:tabLst>
                      </a:pPr>
                      <a:r>
                        <a:rPr lang="fr-CH" sz="700" dirty="0" smtClean="0">
                          <a:solidFill>
                            <a:schemeClr val="tx1"/>
                          </a:solidFill>
                          <a:effectLst/>
                        </a:rPr>
                        <a:t>Si, après la clôture de </a:t>
                      </a:r>
                      <a:r>
                        <a:rPr lang="fr-CH" sz="700" dirty="0" smtClean="0">
                          <a:solidFill>
                            <a:schemeClr val="tx1"/>
                          </a:solidFill>
                          <a:effectLst/>
                        </a:rPr>
                        <a:t>l’exercice </a:t>
                      </a:r>
                      <a:r>
                        <a:rPr lang="fr-CH" sz="700" dirty="0" smtClean="0">
                          <a:solidFill>
                            <a:schemeClr val="tx1"/>
                          </a:solidFill>
                          <a:effectLst/>
                        </a:rPr>
                        <a:t>financier, une union présente un déficit qui ne peut pas être couvert par un appel aux fonds de réserve, il appartient à </a:t>
                      </a:r>
                      <a:r>
                        <a:rPr lang="fr-CH" sz="700" dirty="0" smtClean="0">
                          <a:solidFill>
                            <a:schemeClr val="tx1"/>
                          </a:solidFill>
                          <a:effectLst/>
                        </a:rPr>
                        <a:t>l’Assemblée </a:t>
                      </a:r>
                      <a:r>
                        <a:rPr lang="fr-CH" sz="700" dirty="0" smtClean="0">
                          <a:solidFill>
                            <a:schemeClr val="tx1"/>
                          </a:solidFill>
                          <a:effectLst/>
                        </a:rPr>
                        <a:t>générale de </a:t>
                      </a:r>
                      <a:r>
                        <a:rPr lang="fr-CH" sz="700" dirty="0" smtClean="0">
                          <a:solidFill>
                            <a:schemeClr val="tx1"/>
                          </a:solidFill>
                          <a:effectLst/>
                        </a:rPr>
                        <a:t>l’OMPI </a:t>
                      </a:r>
                      <a:r>
                        <a:rPr lang="fr-CH" sz="700" dirty="0" smtClean="0">
                          <a:solidFill>
                            <a:schemeClr val="tx1"/>
                          </a:solidFill>
                          <a:effectLst/>
                        </a:rPr>
                        <a:t>ou aux assemblées des unions intéressées, selon le cas, </a:t>
                      </a:r>
                      <a:r>
                        <a:rPr lang="fr-CH" sz="700" dirty="0" smtClean="0">
                          <a:solidFill>
                            <a:schemeClr val="tx1"/>
                          </a:solidFill>
                          <a:effectLst/>
                        </a:rPr>
                        <a:t>d’arrêter </a:t>
                      </a:r>
                      <a:r>
                        <a:rPr lang="fr-CH" sz="700" dirty="0" smtClean="0">
                          <a:solidFill>
                            <a:schemeClr val="tx1"/>
                          </a:solidFill>
                          <a:effectLst/>
                        </a:rPr>
                        <a:t>les mesures nécessaires pour assainir la situation financière.</a:t>
                      </a:r>
                      <a:endParaRPr lang="en-US" sz="700" dirty="0">
                        <a:solidFill>
                          <a:schemeClr val="tx1"/>
                        </a:solidFill>
                        <a:effectLst/>
                      </a:endParaRPr>
                    </a:p>
                  </a:txBody>
                  <a:tcPr marL="68580" marR="68580" marT="0" marB="0"/>
                </a:tc>
                <a:tc vMerge="1">
                  <a:txBody>
                    <a:bodyPr/>
                    <a:lstStyle/>
                    <a:p>
                      <a:endParaRPr lang="en-US"/>
                    </a:p>
                  </a:txBody>
                  <a:tcPr/>
                </a:tc>
                <a:extLst>
                  <a:ext uri="{0D108BD9-81ED-4DB2-BD59-A6C34878D82A}">
                    <a16:rowId xmlns:a16="http://schemas.microsoft.com/office/drawing/2014/main" val="4019600883"/>
                  </a:ext>
                </a:extLst>
              </a:tr>
              <a:tr h="227876">
                <a:tc>
                  <a:txBody>
                    <a:bodyPr/>
                    <a:lstStyle/>
                    <a:p>
                      <a:pPr>
                        <a:tabLst>
                          <a:tab pos="3600450" algn="l"/>
                        </a:tabLst>
                      </a:pPr>
                      <a:r>
                        <a:rPr lang="en-US" sz="700" baseline="0" dirty="0" smtClean="0">
                          <a:effectLst/>
                        </a:rPr>
                        <a:t>4.8</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45178711"/>
                  </a:ext>
                </a:extLst>
              </a:tr>
              <a:tr h="217503">
                <a:tc>
                  <a:txBody>
                    <a:bodyPr/>
                    <a:lstStyle/>
                    <a:p>
                      <a:pPr>
                        <a:tabLst>
                          <a:tab pos="3600450" algn="l"/>
                        </a:tabLst>
                      </a:pPr>
                      <a:r>
                        <a:rPr lang="en-US" sz="700" baseline="0" dirty="0" smtClean="0">
                          <a:effectLst/>
                        </a:rPr>
                        <a:t>4.12</a:t>
                      </a:r>
                    </a:p>
                  </a:txBody>
                  <a:tcPr marL="68580" marR="68580" marT="0" marB="0"/>
                </a:tc>
                <a:tc>
                  <a:txBody>
                    <a:bodyPr/>
                    <a:lstStyle/>
                    <a:p>
                      <a:pPr>
                        <a:tabLst>
                          <a:tab pos="3600450" algn="l"/>
                        </a:tabLst>
                      </a:pPr>
                      <a:r>
                        <a:rPr lang="fr-CH" sz="700" noProof="0" dirty="0" smtClean="0">
                          <a:solidFill>
                            <a:schemeClr val="tx1"/>
                          </a:solidFill>
                          <a:effectLst/>
                        </a:rPr>
                        <a:t>Placements - Revenus </a:t>
                      </a:r>
                      <a:endParaRPr lang="fr-CH" sz="700" noProof="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Les revenus des placements à court terme et à long terme sont comptabilisés conformément aux normes comptables applicables.</a:t>
                      </a:r>
                      <a:endParaRPr lang="en-US" sz="700" dirty="0">
                        <a:solidFill>
                          <a:schemeClr val="tx1"/>
                        </a:solidFill>
                        <a:effectLst/>
                      </a:endParaRPr>
                    </a:p>
                  </a:txBody>
                  <a:tcPr marL="68580" marR="68580" marT="0" marB="0"/>
                </a:tc>
                <a:tc>
                  <a:txBody>
                    <a:bodyPr/>
                    <a:lstStyle/>
                    <a:p>
                      <a:pPr>
                        <a:tabLst>
                          <a:tab pos="3600450" algn="l"/>
                        </a:tabLst>
                      </a:pPr>
                      <a:endParaRPr lang="en-US" sz="700" dirty="0">
                        <a:solidFill>
                          <a:schemeClr val="tx1"/>
                        </a:solidFill>
                        <a:effectLst/>
                      </a:endParaRPr>
                    </a:p>
                  </a:txBody>
                  <a:tcPr marL="68580" marR="68580" marT="0" marB="0" anchor="ctr"/>
                </a:tc>
                <a:extLst>
                  <a:ext uri="{0D108BD9-81ED-4DB2-BD59-A6C34878D82A}">
                    <a16:rowId xmlns:a16="http://schemas.microsoft.com/office/drawing/2014/main" val="1277241676"/>
                  </a:ext>
                </a:extLst>
              </a:tr>
              <a:tr h="91034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baseline="0" dirty="0" smtClean="0">
                          <a:effectLst/>
                        </a:rPr>
                        <a:t>2.14</a:t>
                      </a:r>
                      <a:r>
                        <a:rPr lang="en-US" sz="700" i="1" baseline="0" dirty="0" smtClean="0">
                          <a:effectLst/>
                        </a:rPr>
                        <a:t>bis</a:t>
                      </a:r>
                    </a:p>
                    <a:p>
                      <a:pPr>
                        <a:tabLst>
                          <a:tab pos="3600450" algn="l"/>
                        </a:tabLst>
                      </a:pPr>
                      <a:endParaRPr lang="en-US" sz="700" baseline="0" dirty="0" smtClean="0">
                        <a:effectLst/>
                      </a:endParaRPr>
                    </a:p>
                  </a:txBody>
                  <a:tcPr marL="68580" marR="68580" marT="0" marB="0"/>
                </a:tc>
                <a:tc rowSpan="3">
                  <a:txBody>
                    <a:bodyPr/>
                    <a:lstStyle/>
                    <a:p>
                      <a:pPr>
                        <a:tabLst>
                          <a:tab pos="3600450" algn="l"/>
                        </a:tabLst>
                      </a:pPr>
                      <a:r>
                        <a:rPr lang="fr-CH" sz="700" dirty="0" smtClean="0">
                          <a:solidFill>
                            <a:schemeClr val="tx1"/>
                          </a:solidFill>
                          <a:effectLst/>
                        </a:rPr>
                        <a:t>Établissement de rapports sur </a:t>
                      </a:r>
                      <a:r>
                        <a:rPr lang="fr-CH" sz="700" dirty="0" smtClean="0">
                          <a:solidFill>
                            <a:schemeClr val="tx1"/>
                          </a:solidFill>
                          <a:effectLst/>
                        </a:rPr>
                        <a:t>l’exécution </a:t>
                      </a:r>
                      <a:r>
                        <a:rPr lang="fr-CH" sz="700" dirty="0" smtClean="0">
                          <a:solidFill>
                            <a:schemeClr val="tx1"/>
                          </a:solidFill>
                          <a:effectLst/>
                        </a:rPr>
                        <a:t>du programme et la performance financière</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nchor="ctr"/>
                </a:tc>
                <a:tc rowSpan="2">
                  <a:txBody>
                    <a:bodyPr/>
                    <a:lstStyle/>
                    <a:p>
                      <a:pPr>
                        <a:tabLst>
                          <a:tab pos="3600450" algn="l"/>
                        </a:tabLst>
                      </a:pPr>
                      <a:r>
                        <a:rPr lang="fr-CH" sz="700" dirty="0" smtClean="0">
                          <a:solidFill>
                            <a:schemeClr val="tx1"/>
                          </a:solidFill>
                          <a:effectLst/>
                        </a:rPr>
                        <a:t>Le rapport sur </a:t>
                      </a:r>
                      <a:r>
                        <a:rPr lang="fr-CH" sz="700" dirty="0" smtClean="0">
                          <a:solidFill>
                            <a:schemeClr val="tx1"/>
                          </a:solidFill>
                          <a:effectLst/>
                        </a:rPr>
                        <a:t>l’exécution </a:t>
                      </a:r>
                      <a:r>
                        <a:rPr lang="fr-CH" sz="700" dirty="0" smtClean="0">
                          <a:solidFill>
                            <a:schemeClr val="tx1"/>
                          </a:solidFill>
                          <a:effectLst/>
                        </a:rPr>
                        <a:t>du programme et la gestion financière de la deuxième année de </a:t>
                      </a:r>
                      <a:r>
                        <a:rPr lang="fr-CH" sz="700" dirty="0" smtClean="0">
                          <a:solidFill>
                            <a:schemeClr val="tx1"/>
                          </a:solidFill>
                          <a:effectLst/>
                        </a:rPr>
                        <a:t>l’exercice </a:t>
                      </a:r>
                      <a:r>
                        <a:rPr lang="fr-CH" sz="700" dirty="0" smtClean="0">
                          <a:solidFill>
                            <a:schemeClr val="tx1"/>
                          </a:solidFill>
                          <a:effectLst/>
                        </a:rPr>
                        <a:t>biennal comprend les informations financières suivantes :</a:t>
                      </a:r>
                      <a:endParaRPr lang="en-US" sz="700" dirty="0" smtClean="0">
                        <a:solidFill>
                          <a:schemeClr val="tx1"/>
                        </a:solidFill>
                        <a:effectLst/>
                      </a:endParaRPr>
                    </a:p>
                    <a:p>
                      <a:pPr>
                        <a:tabLst>
                          <a:tab pos="3600450" algn="l"/>
                        </a:tabLst>
                      </a:pPr>
                      <a:r>
                        <a:rPr lang="fr-CH" sz="700" dirty="0" smtClean="0">
                          <a:solidFill>
                            <a:schemeClr val="tx1"/>
                          </a:solidFill>
                          <a:effectLst/>
                        </a:rPr>
                        <a:t>a) un état budgétaire et les recettes et dépenses effectives pour </a:t>
                      </a:r>
                      <a:r>
                        <a:rPr lang="fr-CH" sz="700" dirty="0" smtClean="0">
                          <a:solidFill>
                            <a:schemeClr val="tx1"/>
                          </a:solidFill>
                          <a:effectLst/>
                        </a:rPr>
                        <a:t>l’exercice </a:t>
                      </a:r>
                      <a:r>
                        <a:rPr lang="fr-CH" sz="700" dirty="0" smtClean="0">
                          <a:solidFill>
                            <a:schemeClr val="tx1"/>
                          </a:solidFill>
                          <a:effectLst/>
                        </a:rPr>
                        <a:t>financier, présenté selon la même convention comptable que le budget adopté;</a:t>
                      </a:r>
                      <a:endParaRPr lang="en-US" sz="700" dirty="0" smtClean="0">
                        <a:solidFill>
                          <a:schemeClr val="tx1"/>
                        </a:solidFill>
                        <a:effectLst/>
                      </a:endParaRPr>
                    </a:p>
                    <a:p>
                      <a:pPr>
                        <a:tabLst>
                          <a:tab pos="3600450" algn="l"/>
                        </a:tabLst>
                      </a:pPr>
                      <a:r>
                        <a:rPr lang="fr-CH" sz="700" b="0" i="0" u="none" baseline="0" dirty="0" smtClean="0">
                          <a:solidFill>
                            <a:schemeClr val="tx1"/>
                          </a:solidFill>
                          <a:effectLst/>
                        </a:rPr>
                        <a:t>b) </a:t>
                      </a:r>
                      <a:r>
                        <a:rPr lang="fr-CH" sz="700" b="0" i="0" u="none" baseline="0" dirty="0" smtClean="0">
                          <a:solidFill>
                            <a:schemeClr val="tx1"/>
                          </a:solidFill>
                          <a:effectLst/>
                        </a:rPr>
                        <a:t>l’utilisation </a:t>
                      </a:r>
                      <a:r>
                        <a:rPr lang="fr-CH" sz="700" b="0" i="0" u="none" baseline="0" dirty="0" smtClean="0">
                          <a:solidFill>
                            <a:schemeClr val="tx1"/>
                          </a:solidFill>
                          <a:effectLst/>
                        </a:rPr>
                        <a:t>des crédits ouverts, notamment :</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i) les crédits initialement ouverts;</a:t>
                      </a:r>
                      <a:endParaRPr lang="en-US" sz="700" b="0" i="0" u="none" baseline="0" dirty="0" smtClean="0">
                        <a:solidFill>
                          <a:schemeClr val="tx1"/>
                        </a:solidFill>
                        <a:effectLst/>
                      </a:endParaRPr>
                    </a:p>
                    <a:p>
                      <a:pPr>
                        <a:tabLst>
                          <a:tab pos="3600450" algn="l"/>
                        </a:tabLst>
                      </a:pPr>
                      <a:r>
                        <a:rPr lang="fr-CH" sz="700" dirty="0" smtClean="0">
                          <a:solidFill>
                            <a:schemeClr val="tx1"/>
                          </a:solidFill>
                          <a:effectLst/>
                        </a:rPr>
                        <a:t>ii) les crédits ouverts tels </a:t>
                      </a:r>
                      <a:r>
                        <a:rPr lang="fr-CH" sz="700" dirty="0" smtClean="0">
                          <a:solidFill>
                            <a:schemeClr val="tx1"/>
                          </a:solidFill>
                          <a:effectLst/>
                        </a:rPr>
                        <a:t>qu’ils </a:t>
                      </a:r>
                      <a:r>
                        <a:rPr lang="fr-CH" sz="700" dirty="0" smtClean="0">
                          <a:solidFill>
                            <a:schemeClr val="tx1"/>
                          </a:solidFill>
                          <a:effectLst/>
                        </a:rPr>
                        <a:t>ont été modifiés pour des virements effectués par le directeur général selon </a:t>
                      </a:r>
                      <a:r>
                        <a:rPr lang="fr-CH" sz="700" dirty="0" smtClean="0">
                          <a:solidFill>
                            <a:schemeClr val="tx1"/>
                          </a:solidFill>
                          <a:effectLst/>
                        </a:rPr>
                        <a:t>l’article</a:t>
                      </a:r>
                      <a:r>
                        <a:rPr lang="fr-CH" sz="700" dirty="0" smtClean="0">
                          <a:solidFill>
                            <a:schemeClr val="tx1"/>
                          </a:solidFill>
                          <a:effectLst/>
                        </a:rPr>
                        <a:t> 5.5;</a:t>
                      </a:r>
                      <a:endParaRPr lang="en-US" sz="700" dirty="0" smtClean="0">
                        <a:solidFill>
                          <a:schemeClr val="tx1"/>
                        </a:solidFill>
                        <a:effectLst/>
                      </a:endParaRPr>
                    </a:p>
                    <a:p>
                      <a:pPr>
                        <a:tabLst>
                          <a:tab pos="3600450" algn="l"/>
                        </a:tabLst>
                      </a:pPr>
                      <a:r>
                        <a:rPr lang="fr-CH" sz="700" dirty="0" smtClean="0">
                          <a:solidFill>
                            <a:schemeClr val="tx1"/>
                          </a:solidFill>
                          <a:effectLst/>
                        </a:rPr>
                        <a:t>iii) les augmentations ou les diminutions découlant des ajustements au titre de la clause de flexibilité selon </a:t>
                      </a:r>
                      <a:r>
                        <a:rPr lang="fr-CH" sz="700" dirty="0" smtClean="0">
                          <a:solidFill>
                            <a:schemeClr val="tx1"/>
                          </a:solidFill>
                          <a:effectLst/>
                        </a:rPr>
                        <a:t>l’article</a:t>
                      </a:r>
                      <a:r>
                        <a:rPr lang="fr-CH" sz="700" dirty="0" smtClean="0">
                          <a:solidFill>
                            <a:schemeClr val="tx1"/>
                          </a:solidFill>
                          <a:effectLst/>
                        </a:rPr>
                        <a:t> 5.6;</a:t>
                      </a:r>
                      <a:endParaRPr lang="en-US" sz="700" dirty="0" smtClean="0">
                        <a:solidFill>
                          <a:schemeClr val="tx1"/>
                        </a:solidFill>
                        <a:effectLst/>
                      </a:endParaRPr>
                    </a:p>
                    <a:p>
                      <a:pPr>
                        <a:tabLst>
                          <a:tab pos="3600450" algn="l"/>
                        </a:tabLst>
                      </a:pPr>
                      <a:r>
                        <a:rPr lang="fr-CH" sz="700" dirty="0" smtClean="0">
                          <a:solidFill>
                            <a:schemeClr val="tx1"/>
                          </a:solidFill>
                          <a:effectLst/>
                        </a:rPr>
                        <a:t>Le Directeur général fournit également tous autres renseignements propres à indiquer la situation financière de </a:t>
                      </a:r>
                      <a:r>
                        <a:rPr lang="fr-CH" sz="700" dirty="0" smtClean="0">
                          <a:solidFill>
                            <a:schemeClr val="tx1"/>
                          </a:solidFill>
                          <a:effectLst/>
                        </a:rPr>
                        <a:t>l’Organisation </a:t>
                      </a:r>
                      <a:r>
                        <a:rPr lang="fr-CH" sz="700" dirty="0" smtClean="0">
                          <a:solidFill>
                            <a:schemeClr val="tx1"/>
                          </a:solidFill>
                          <a:effectLst/>
                        </a:rPr>
                        <a:t>à la date considérée.</a:t>
                      </a:r>
                      <a:endParaRPr lang="en-US" sz="700" dirty="0" smtClean="0">
                        <a:solidFill>
                          <a:schemeClr val="tx1"/>
                        </a:solidFill>
                        <a:effectLst/>
                      </a:endParaRPr>
                    </a:p>
                  </a:txBody>
                  <a:tcPr marL="68580" marR="68580" marT="0" marB="0"/>
                </a:tc>
                <a:tc rowSpan="2">
                  <a:txBody>
                    <a:bodyPr/>
                    <a:lstStyle/>
                    <a:p>
                      <a:pPr>
                        <a:tabLst>
                          <a:tab pos="3600450" algn="l"/>
                        </a:tabLst>
                      </a:pPr>
                      <a:r>
                        <a:rPr lang="fr-CH" sz="700" dirty="0" smtClean="0">
                          <a:solidFill>
                            <a:schemeClr val="tx1"/>
                          </a:solidFill>
                          <a:effectLst/>
                        </a:rPr>
                        <a:t>Cet article est supprimé car certains de ses éléments ont été intégrés dans </a:t>
                      </a:r>
                      <a:r>
                        <a:rPr lang="fr-CH" sz="700" dirty="0" smtClean="0">
                          <a:solidFill>
                            <a:schemeClr val="tx1"/>
                          </a:solidFill>
                          <a:effectLst/>
                        </a:rPr>
                        <a:t>l’article </a:t>
                      </a:r>
                      <a:r>
                        <a:rPr lang="fr-CH" sz="700" dirty="0" smtClean="0">
                          <a:solidFill>
                            <a:schemeClr val="tx1"/>
                          </a:solidFill>
                          <a:effectLst/>
                        </a:rPr>
                        <a:t>4.4 aux fins de clarté, de simplification et pour mieux comprendre les exigences relatives aux rapports.</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665145624"/>
                  </a:ext>
                </a:extLst>
              </a:tr>
              <a:tr h="323096">
                <a:tc rowSpan="2">
                  <a:txBody>
                    <a:bodyPr/>
                    <a:lstStyle/>
                    <a:p>
                      <a:pPr>
                        <a:tabLst>
                          <a:tab pos="3600450" algn="l"/>
                        </a:tabLst>
                      </a:pPr>
                      <a:r>
                        <a:rPr lang="en-US" sz="700" baseline="0" dirty="0" smtClean="0">
                          <a:effectLst/>
                        </a:rPr>
                        <a:t>2.15</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2844673253"/>
                  </a:ext>
                </a:extLst>
              </a:tr>
              <a:tr h="435004">
                <a:tc vMerge="1">
                  <a:txBody>
                    <a:bodyPr/>
                    <a:lstStyle/>
                    <a:p>
                      <a:endParaRPr lang="en-US"/>
                    </a:p>
                  </a:txBody>
                  <a:tcPr/>
                </a:tc>
                <a:tc vMerge="1">
                  <a:txBody>
                    <a:bodyPr/>
                    <a:lstStyle/>
                    <a:p>
                      <a:endParaRPr lang="en-US"/>
                    </a:p>
                  </a:txBody>
                  <a:tcPr/>
                </a:tc>
                <a:tc>
                  <a:txBody>
                    <a:bodyPr/>
                    <a:lstStyle/>
                    <a:p>
                      <a:pPr>
                        <a:tabLst>
                          <a:tab pos="3600450" algn="l"/>
                        </a:tabLst>
                      </a:pPr>
                      <a:r>
                        <a:rPr lang="fr-CH" sz="700" dirty="0" smtClean="0">
                          <a:solidFill>
                            <a:schemeClr val="tx1"/>
                          </a:solidFill>
                          <a:effectLst/>
                        </a:rPr>
                        <a:t>Le Directeur général établit un système pour la planification et la direction de </a:t>
                      </a:r>
                      <a:r>
                        <a:rPr lang="fr-CH" sz="700" dirty="0" smtClean="0">
                          <a:solidFill>
                            <a:schemeClr val="tx1"/>
                          </a:solidFill>
                          <a:effectLst/>
                        </a:rPr>
                        <a:t>l’élaboration </a:t>
                      </a:r>
                      <a:r>
                        <a:rPr lang="fr-CH" sz="700" dirty="0" smtClean="0">
                          <a:solidFill>
                            <a:schemeClr val="tx1"/>
                          </a:solidFill>
                          <a:effectLst/>
                        </a:rPr>
                        <a:t>des décisions ainsi que </a:t>
                      </a:r>
                      <a:r>
                        <a:rPr lang="fr-CH" sz="700" dirty="0" smtClean="0">
                          <a:solidFill>
                            <a:schemeClr val="tx1"/>
                          </a:solidFill>
                          <a:effectLst/>
                        </a:rPr>
                        <a:t>l’utilisation </a:t>
                      </a:r>
                      <a:r>
                        <a:rPr lang="fr-CH" sz="700" dirty="0" smtClean="0">
                          <a:solidFill>
                            <a:schemeClr val="tx1"/>
                          </a:solidFill>
                          <a:effectLst/>
                        </a:rPr>
                        <a:t>à cet égard </a:t>
                      </a:r>
                      <a:r>
                        <a:rPr lang="fr-CH" sz="700" dirty="0" smtClean="0">
                          <a:solidFill>
                            <a:schemeClr val="tx1"/>
                          </a:solidFill>
                          <a:effectLst/>
                        </a:rPr>
                        <a:t>d’informations </a:t>
                      </a:r>
                      <a:r>
                        <a:rPr lang="fr-CH" sz="700" dirty="0" smtClean="0">
                          <a:solidFill>
                            <a:schemeClr val="tx1"/>
                          </a:solidFill>
                          <a:effectLst/>
                        </a:rPr>
                        <a:t>propices à </a:t>
                      </a:r>
                      <a:r>
                        <a:rPr lang="fr-CH" sz="700" dirty="0" smtClean="0">
                          <a:solidFill>
                            <a:schemeClr val="tx1"/>
                          </a:solidFill>
                          <a:effectLst/>
                        </a:rPr>
                        <a:t>l’évaluation</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r>
                        <a:rPr lang="fr-CH" sz="700" dirty="0" smtClean="0">
                          <a:solidFill>
                            <a:schemeClr val="tx1"/>
                          </a:solidFill>
                        </a:rPr>
                        <a:t>Cet article est supprimé car ses dispositions ont été incluses dans la section Planification et dans la section Suivi et contrôle.</a:t>
                      </a:r>
                      <a:r>
                        <a:rPr lang="en-US" sz="700" dirty="0" smtClean="0">
                          <a:solidFill>
                            <a:schemeClr val="tx1"/>
                          </a:solidFill>
                        </a:rPr>
                        <a:t> </a:t>
                      </a:r>
                      <a:endParaRPr lang="en-US" sz="700" dirty="0">
                        <a:solidFill>
                          <a:schemeClr val="tx1"/>
                        </a:solidFill>
                      </a:endParaRPr>
                    </a:p>
                  </a:txBody>
                  <a:tcPr marL="68580" marR="68580" marT="0" marB="0"/>
                </a:tc>
                <a:extLst>
                  <a:ext uri="{0D108BD9-81ED-4DB2-BD59-A6C34878D82A}">
                    <a16:rowId xmlns:a16="http://schemas.microsoft.com/office/drawing/2014/main" val="2817110026"/>
                  </a:ext>
                </a:extLst>
              </a:tr>
            </a:tbl>
          </a:graphicData>
        </a:graphic>
      </p:graphicFrame>
    </p:spTree>
    <p:extLst>
      <p:ext uri="{BB962C8B-B14F-4D97-AF65-F5344CB8AC3E}">
        <p14:creationId xmlns:p14="http://schemas.microsoft.com/office/powerpoint/2010/main" val="328907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Nouvelles règles proposées</a:t>
            </a:r>
            <a:endParaRPr lang="fr-FR" sz="28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2277205045"/>
              </p:ext>
            </p:extLst>
          </p:nvPr>
        </p:nvGraphicFramePr>
        <p:xfrm>
          <a:off x="467544" y="1203599"/>
          <a:ext cx="8219256" cy="2879940"/>
        </p:xfrm>
        <a:graphic>
          <a:graphicData uri="http://schemas.openxmlformats.org/drawingml/2006/table">
            <a:tbl>
              <a:tblPr firstRow="1" firstCol="1" bandRow="1">
                <a:tableStyleId>{5C22544A-7EE6-4342-B048-85BDC9FD1C3A}</a:tableStyleId>
              </a:tblPr>
              <a:tblGrid>
                <a:gridCol w="798792">
                  <a:extLst>
                    <a:ext uri="{9D8B030D-6E8A-4147-A177-3AD203B41FA5}">
                      <a16:colId xmlns:a16="http://schemas.microsoft.com/office/drawing/2014/main" val="2521934618"/>
                    </a:ext>
                  </a:extLst>
                </a:gridCol>
                <a:gridCol w="1001408">
                  <a:extLst>
                    <a:ext uri="{9D8B030D-6E8A-4147-A177-3AD203B41FA5}">
                      <a16:colId xmlns:a16="http://schemas.microsoft.com/office/drawing/2014/main" val="2733110947"/>
                    </a:ext>
                  </a:extLst>
                </a:gridCol>
                <a:gridCol w="3945568">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87179">
                <a:tc>
                  <a:txBody>
                    <a:bodyPr/>
                    <a:lstStyle/>
                    <a:p>
                      <a:pPr>
                        <a:tabLst>
                          <a:tab pos="3600450" algn="l"/>
                        </a:tabLst>
                      </a:pPr>
                      <a:r>
                        <a:rPr lang="fr-CH" sz="700" u="sng" noProof="0" dirty="0" smtClean="0">
                          <a:solidFill>
                            <a:schemeClr val="tx1"/>
                          </a:solidFill>
                          <a:effectLst/>
                        </a:rPr>
                        <a:t>Nouvelle règle</a:t>
                      </a:r>
                      <a:endParaRPr lang="fr-CH" sz="700" noProof="0" dirty="0">
                        <a:solidFill>
                          <a:schemeClr val="tx1"/>
                        </a:solidFill>
                        <a:effectLst/>
                        <a:latin typeface="Times New Roman" panose="02020603050405020304" pitchFamily="18" charset="0"/>
                      </a:endParaRPr>
                    </a:p>
                  </a:txBody>
                  <a:tcPr marL="68580" marR="68580" marT="0" marB="0" anchor="ctr"/>
                </a:tc>
                <a:tc>
                  <a:txBody>
                    <a:bodyPr/>
                    <a:lstStyle/>
                    <a:p>
                      <a:pPr>
                        <a:tabLst>
                          <a:tab pos="3600450" algn="l"/>
                        </a:tabLst>
                      </a:pPr>
                      <a:r>
                        <a:rPr lang="fr-CH" sz="700" u="sng" noProof="0" dirty="0" smtClean="0">
                          <a:solidFill>
                            <a:schemeClr val="tx1"/>
                          </a:solidFill>
                          <a:effectLst/>
                        </a:rPr>
                        <a:t>Thème</a:t>
                      </a:r>
                      <a:endParaRPr lang="fr-CH" sz="700" noProof="0" dirty="0">
                        <a:solidFill>
                          <a:schemeClr val="tx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u="sng" noProof="0" dirty="0" smtClean="0">
                          <a:solidFill>
                            <a:schemeClr val="tx1"/>
                          </a:solidFill>
                          <a:effectLst/>
                        </a:rPr>
                        <a:t>Nouveau texte proposé</a:t>
                      </a:r>
                      <a:endParaRPr lang="fr-CH" sz="700" noProof="0" dirty="0" smtClean="0">
                        <a:solidFill>
                          <a:schemeClr val="tx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tx1"/>
                          </a:solidFill>
                          <a:effectLst/>
                        </a:rPr>
                        <a:t>Raison de la modification</a:t>
                      </a:r>
                      <a:endParaRPr lang="en-US" sz="700" dirty="0" smtClean="0">
                        <a:solidFill>
                          <a:schemeClr val="tx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124991">
                <a:tc>
                  <a:txBody>
                    <a:bodyPr/>
                    <a:lstStyle/>
                    <a:p>
                      <a:pPr>
                        <a:tabLst>
                          <a:tab pos="3600450" algn="l"/>
                        </a:tabLst>
                      </a:pPr>
                      <a:r>
                        <a:rPr lang="en-US" sz="700" dirty="0" smtClean="0">
                          <a:solidFill>
                            <a:schemeClr val="accent5">
                              <a:lumMod val="10000"/>
                            </a:schemeClr>
                          </a:solidFill>
                          <a:effectLst/>
                        </a:rPr>
                        <a:t>101.6</a:t>
                      </a:r>
                    </a:p>
                  </a:txBody>
                  <a:tcPr marL="68580" marR="68580" marT="0" marB="0"/>
                </a:tc>
                <a:tc>
                  <a:txBody>
                    <a:bodyPr/>
                    <a:lstStyle/>
                    <a:p>
                      <a:pPr>
                        <a:tabLst>
                          <a:tab pos="3600450" algn="l"/>
                        </a:tabLst>
                      </a:pPr>
                      <a:r>
                        <a:rPr lang="fr-CH" sz="700" noProof="0" dirty="0" smtClean="0">
                          <a:solidFill>
                            <a:schemeClr val="tx1"/>
                          </a:solidFill>
                          <a:effectLst/>
                        </a:rPr>
                        <a:t>Principes directeurs</a:t>
                      </a:r>
                      <a:endParaRPr lang="fr-CH" sz="700" noProof="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Dans la gestion des activités de </a:t>
                      </a:r>
                      <a:r>
                        <a:rPr lang="fr-CH" sz="700" dirty="0" smtClean="0">
                          <a:solidFill>
                            <a:schemeClr val="tx1"/>
                          </a:solidFill>
                          <a:effectLst/>
                        </a:rPr>
                        <a:t>l’Organisation </a:t>
                      </a:r>
                      <a:r>
                        <a:rPr lang="fr-CH" sz="700" dirty="0" smtClean="0">
                          <a:solidFill>
                            <a:schemeClr val="tx1"/>
                          </a:solidFill>
                          <a:effectLst/>
                        </a:rPr>
                        <a:t>conformément au Règlement financier et à son règlement </a:t>
                      </a:r>
                      <a:r>
                        <a:rPr lang="fr-CH" sz="700" dirty="0" smtClean="0">
                          <a:solidFill>
                            <a:schemeClr val="tx1"/>
                          </a:solidFill>
                          <a:effectLst/>
                        </a:rPr>
                        <a:t>d’exécution</a:t>
                      </a:r>
                      <a:r>
                        <a:rPr lang="fr-CH" sz="700" dirty="0" smtClean="0">
                          <a:solidFill>
                            <a:schemeClr val="tx1"/>
                          </a:solidFill>
                          <a:effectLst/>
                        </a:rPr>
                        <a:t>, les principes suivants doivent être observés :</a:t>
                      </a:r>
                      <a:endParaRPr lang="en-US" sz="700" dirty="0" smtClean="0">
                        <a:solidFill>
                          <a:schemeClr val="tx1"/>
                        </a:solidFill>
                        <a:effectLst/>
                      </a:endParaRPr>
                    </a:p>
                    <a:p>
                      <a:pPr>
                        <a:tabLst>
                          <a:tab pos="3600450" algn="l"/>
                        </a:tabLst>
                      </a:pPr>
                      <a:r>
                        <a:rPr lang="fr-CH" sz="700" b="0" i="0" u="none" baseline="0" dirty="0" smtClean="0">
                          <a:solidFill>
                            <a:schemeClr val="tx1"/>
                          </a:solidFill>
                          <a:effectLst/>
                        </a:rPr>
                        <a:t>1. Prise de décision fondée sur les résultats et tenant compte des risques, conformément au cadre établi par le Directeur général;</a:t>
                      </a: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2. Conformité avec les décisions des assemblées de </a:t>
                      </a:r>
                      <a:r>
                        <a:rPr lang="fr-CH" sz="700" b="0" i="0" u="none" baseline="0" dirty="0" smtClean="0">
                          <a:solidFill>
                            <a:schemeClr val="tx1"/>
                          </a:solidFill>
                          <a:effectLst/>
                        </a:rPr>
                        <a:t>l’OMPI</a:t>
                      </a:r>
                      <a:r>
                        <a:rPr lang="fr-CH" sz="700" b="0" i="0" u="none" baseline="0" dirty="0" smtClean="0">
                          <a:solidFill>
                            <a:schemeClr val="tx1"/>
                          </a:solidFill>
                          <a:effectLst/>
                        </a:rPr>
                        <a:t>;</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3. Contrôles internes efficaces et rationnels, notamment en ce qui concerne la séparation des tâches et les contrôles croisés, conformément au système de contrôle interne établi;</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4. Prévention des malversations financières, conformément aux textes administratifs; et</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5. Prévention des conflits </a:t>
                      </a:r>
                      <a:r>
                        <a:rPr lang="fr-CH" sz="700" b="0" i="0" u="none" baseline="0" dirty="0" smtClean="0">
                          <a:solidFill>
                            <a:schemeClr val="tx1"/>
                          </a:solidFill>
                          <a:effectLst/>
                        </a:rPr>
                        <a:t>d’intérêts</a:t>
                      </a:r>
                      <a:r>
                        <a:rPr lang="fr-CH" sz="700" b="0" i="0" u="none" baseline="0" dirty="0" smtClean="0">
                          <a:solidFill>
                            <a:schemeClr val="tx1"/>
                          </a:solidFill>
                          <a:effectLst/>
                        </a:rPr>
                        <a:t>, ainsi que divulgation financière et déclaration </a:t>
                      </a:r>
                      <a:r>
                        <a:rPr lang="fr-CH" sz="700" b="0" i="0" u="none" baseline="0" dirty="0" smtClean="0">
                          <a:solidFill>
                            <a:schemeClr val="tx1"/>
                          </a:solidFill>
                          <a:effectLst/>
                        </a:rPr>
                        <a:t>d’intérêts</a:t>
                      </a:r>
                      <a:r>
                        <a:rPr lang="fr-CH" sz="700" b="0" i="0" u="none" baseline="0" dirty="0" smtClean="0">
                          <a:solidFill>
                            <a:schemeClr val="tx1"/>
                          </a:solidFill>
                          <a:effectLst/>
                        </a:rPr>
                        <a:t>, conformément aux textes administratifs.</a:t>
                      </a:r>
                      <a:endParaRPr lang="en-US" sz="700" b="0" i="0" u="none" baseline="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Il </a:t>
                      </a:r>
                      <a:r>
                        <a:rPr lang="fr-CH" sz="700" dirty="0" smtClean="0">
                          <a:solidFill>
                            <a:schemeClr val="tx1"/>
                          </a:solidFill>
                          <a:effectLst/>
                        </a:rPr>
                        <a:t>s’agit d’une </a:t>
                      </a:r>
                      <a:r>
                        <a:rPr lang="fr-CH" sz="700" dirty="0" smtClean="0">
                          <a:solidFill>
                            <a:schemeClr val="tx1"/>
                          </a:solidFill>
                          <a:effectLst/>
                        </a:rPr>
                        <a:t>nouvelle règle introduite afin de tenir compte des meilleures pratiques.</a:t>
                      </a:r>
                      <a:r>
                        <a:rPr lang="en-US" sz="700" dirty="0" smtClean="0">
                          <a:solidFill>
                            <a:schemeClr val="tx1"/>
                          </a:solidFill>
                          <a:effectLst/>
                        </a:rPr>
                        <a:t> </a:t>
                      </a:r>
                      <a:r>
                        <a:rPr lang="fr-CH" sz="700" dirty="0" smtClean="0">
                          <a:solidFill>
                            <a:schemeClr val="tx1"/>
                          </a:solidFill>
                          <a:effectLst/>
                        </a:rPr>
                        <a:t>Des principes directeurs sur </a:t>
                      </a:r>
                      <a:r>
                        <a:rPr lang="fr-CH" sz="700" dirty="0" smtClean="0">
                          <a:solidFill>
                            <a:schemeClr val="tx1"/>
                          </a:solidFill>
                          <a:effectLst/>
                        </a:rPr>
                        <a:t>l’administration </a:t>
                      </a:r>
                      <a:r>
                        <a:rPr lang="fr-CH" sz="700" dirty="0" smtClean="0">
                          <a:solidFill>
                            <a:schemeClr val="tx1"/>
                          </a:solidFill>
                          <a:effectLst/>
                        </a:rPr>
                        <a:t>des activités conformément au Règlement financier et à son règlement </a:t>
                      </a:r>
                      <a:r>
                        <a:rPr lang="fr-CH" sz="700" dirty="0" smtClean="0">
                          <a:solidFill>
                            <a:schemeClr val="tx1"/>
                          </a:solidFill>
                          <a:effectLst/>
                        </a:rPr>
                        <a:t>d’exécution </a:t>
                      </a:r>
                      <a:r>
                        <a:rPr lang="fr-CH" sz="700" dirty="0" smtClean="0">
                          <a:solidFill>
                            <a:schemeClr val="tx1"/>
                          </a:solidFill>
                          <a:effectLst/>
                        </a:rPr>
                        <a:t>ont été ajoutés.</a:t>
                      </a:r>
                      <a:r>
                        <a:rPr lang="en-US" sz="700" dirty="0" smtClean="0">
                          <a:solidFill>
                            <a:schemeClr val="tx1"/>
                          </a:solidFill>
                          <a:effectLst/>
                        </a:rPr>
                        <a:t> </a:t>
                      </a:r>
                    </a:p>
                  </a:txBody>
                  <a:tcPr marL="68580" marR="68580" marT="0" marB="0"/>
                </a:tc>
                <a:extLst>
                  <a:ext uri="{0D108BD9-81ED-4DB2-BD59-A6C34878D82A}">
                    <a16:rowId xmlns:a16="http://schemas.microsoft.com/office/drawing/2014/main" val="990582903"/>
                  </a:ext>
                </a:extLst>
              </a:tr>
              <a:tr h="533400">
                <a:tc>
                  <a:txBody>
                    <a:bodyPr/>
                    <a:lstStyle/>
                    <a:p>
                      <a:pPr>
                        <a:tabLst>
                          <a:tab pos="3600450" algn="l"/>
                        </a:tabLst>
                      </a:pPr>
                      <a:r>
                        <a:rPr lang="en-US" sz="700" baseline="0" dirty="0" smtClean="0">
                          <a:solidFill>
                            <a:schemeClr val="accent5">
                              <a:lumMod val="10000"/>
                            </a:schemeClr>
                          </a:solidFill>
                          <a:effectLst/>
                          <a:latin typeface="+mn-lt"/>
                        </a:rPr>
                        <a:t>102.2</a:t>
                      </a:r>
                    </a:p>
                  </a:txBody>
                  <a:tcPr marL="68580" marR="68580" marT="0" marB="0"/>
                </a:tc>
                <a:tc>
                  <a:txBody>
                    <a:bodyPr/>
                    <a:lstStyle/>
                    <a:p>
                      <a:pPr>
                        <a:tabLst>
                          <a:tab pos="3600450" algn="l"/>
                        </a:tabLst>
                      </a:pPr>
                      <a:r>
                        <a:rPr lang="fr-CH" sz="700" noProof="0" dirty="0" smtClean="0">
                          <a:solidFill>
                            <a:schemeClr val="tx1"/>
                          </a:solidFill>
                          <a:effectLst/>
                        </a:rPr>
                        <a:t>Fonds thématiques</a:t>
                      </a:r>
                      <a:endParaRPr lang="fr-CH" sz="700" noProof="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 contrôleur classe les fonds fiduciaires comme fonds thématiques </a:t>
                      </a:r>
                      <a:r>
                        <a:rPr lang="fr-CH" sz="700" dirty="0" smtClean="0">
                          <a:solidFill>
                            <a:schemeClr val="tx1"/>
                          </a:solidFill>
                          <a:effectLst/>
                        </a:rPr>
                        <a:t>s’ils </a:t>
                      </a:r>
                      <a:r>
                        <a:rPr lang="fr-CH" sz="700" dirty="0" smtClean="0">
                          <a:solidFill>
                            <a:schemeClr val="tx1"/>
                          </a:solidFill>
                          <a:effectLst/>
                        </a:rPr>
                        <a:t>visent à appuyer les résultats escomptés de </a:t>
                      </a:r>
                      <a:r>
                        <a:rPr lang="fr-CH" sz="700" dirty="0" smtClean="0">
                          <a:solidFill>
                            <a:schemeClr val="tx1"/>
                          </a:solidFill>
                          <a:effectLst/>
                        </a:rPr>
                        <a:t>l’Organisation </a:t>
                      </a:r>
                      <a:r>
                        <a:rPr lang="fr-CH" sz="700" dirty="0" smtClean="0">
                          <a:solidFill>
                            <a:schemeClr val="tx1"/>
                          </a:solidFill>
                          <a:effectLst/>
                        </a:rPr>
                        <a:t>tels </a:t>
                      </a:r>
                      <a:r>
                        <a:rPr lang="fr-CH" sz="700" dirty="0" smtClean="0">
                          <a:solidFill>
                            <a:schemeClr val="tx1"/>
                          </a:solidFill>
                          <a:effectLst/>
                        </a:rPr>
                        <a:t>qu’ils </a:t>
                      </a:r>
                      <a:r>
                        <a:rPr lang="fr-CH" sz="700" dirty="0" smtClean="0">
                          <a:solidFill>
                            <a:schemeClr val="tx1"/>
                          </a:solidFill>
                          <a:effectLst/>
                        </a:rPr>
                        <a:t>sont définis dans le programme de travail et budget de </a:t>
                      </a:r>
                      <a:r>
                        <a:rPr lang="fr-CH" sz="700" dirty="0" smtClean="0">
                          <a:solidFill>
                            <a:schemeClr val="tx1"/>
                          </a:solidFill>
                          <a:effectLst/>
                        </a:rPr>
                        <a:t>l’OMPI</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Cette nouvelle règle a été introduite afin de se conformer au classement des fonds thématiques du GNUDD </a:t>
                      </a:r>
                      <a:r>
                        <a:rPr lang="fr-CH" sz="700" dirty="0" smtClean="0">
                          <a:solidFill>
                            <a:schemeClr val="tx1"/>
                          </a:solidFill>
                          <a:effectLst/>
                        </a:rPr>
                        <a:t>s’ils </a:t>
                      </a:r>
                      <a:r>
                        <a:rPr lang="fr-CH" sz="700" dirty="0" smtClean="0">
                          <a:solidFill>
                            <a:schemeClr val="tx1"/>
                          </a:solidFill>
                          <a:effectLst/>
                        </a:rPr>
                        <a:t>répondent aux critères et aux définitions des normes applicables en matière de données à </a:t>
                      </a:r>
                      <a:r>
                        <a:rPr lang="fr-CH" sz="700" dirty="0" smtClean="0">
                          <a:solidFill>
                            <a:schemeClr val="tx1"/>
                          </a:solidFill>
                          <a:effectLst/>
                        </a:rPr>
                        <a:t>l’échelle </a:t>
                      </a:r>
                      <a:r>
                        <a:rPr lang="fr-CH" sz="700" dirty="0" smtClean="0">
                          <a:solidFill>
                            <a:schemeClr val="tx1"/>
                          </a:solidFill>
                          <a:effectLst/>
                        </a:rPr>
                        <a:t>du système des Nations Unies.</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3000201555"/>
                  </a:ext>
                </a:extLst>
              </a:tr>
              <a:tr h="45032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103.6</a:t>
                      </a:r>
                    </a:p>
                  </a:txBody>
                  <a:tcPr marL="68580" marR="68580" marT="0" marB="0"/>
                </a:tc>
                <a:tc rowSpan="2">
                  <a:txBody>
                    <a:bodyPr/>
                    <a:lstStyle/>
                    <a:p>
                      <a:pPr>
                        <a:tabLst>
                          <a:tab pos="3600450" algn="l"/>
                        </a:tabLst>
                      </a:pPr>
                      <a:r>
                        <a:rPr lang="fr-CH" sz="700" dirty="0" smtClean="0">
                          <a:solidFill>
                            <a:schemeClr val="tx1"/>
                          </a:solidFill>
                          <a:effectLst/>
                        </a:rPr>
                        <a:t>Gestion financière des ressources humaines</a:t>
                      </a:r>
                      <a:endParaRPr lang="en-US" sz="700" dirty="0" smtClean="0">
                        <a:solidFill>
                          <a:schemeClr val="tx1"/>
                        </a:solidFill>
                        <a:effectLst/>
                      </a:endParaRPr>
                    </a:p>
                  </a:txBody>
                  <a:tcPr marL="68580" marR="68580" marT="0" marB="0" anchor="ctr"/>
                </a:tc>
                <a:tc>
                  <a:txBody>
                    <a:bodyPr/>
                    <a:lstStyle/>
                    <a:p>
                      <a:pPr>
                        <a:tabLst>
                          <a:tab pos="3600450" algn="l"/>
                        </a:tabLst>
                      </a:pPr>
                      <a:r>
                        <a:rPr lang="fr-CH" sz="700" dirty="0" smtClean="0">
                          <a:solidFill>
                            <a:schemeClr val="tx1"/>
                          </a:solidFill>
                          <a:effectLst/>
                        </a:rPr>
                        <a:t>Le programme de travail et budget approuvé fixe la limite des postes et dépenses de personnel correspondantes pour </a:t>
                      </a:r>
                      <a:r>
                        <a:rPr lang="fr-CH" sz="700" dirty="0" smtClean="0">
                          <a:solidFill>
                            <a:schemeClr val="tx1"/>
                          </a:solidFill>
                          <a:effectLst/>
                        </a:rPr>
                        <a:t>l’Organisation </a:t>
                      </a:r>
                      <a:r>
                        <a:rPr lang="fr-CH" sz="700" dirty="0" smtClean="0">
                          <a:solidFill>
                            <a:schemeClr val="tx1"/>
                          </a:solidFill>
                          <a:effectLst/>
                        </a:rPr>
                        <a:t>et les secteurs (services administratifs).</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Cette nouvelle règle a été créée afin de tenir compte de la pratique actuelle, consistant à établir des limites aux dotations pour les dépenses de personnel.</a:t>
                      </a:r>
                      <a:endParaRPr lang="en-US" sz="700" dirty="0">
                        <a:solidFill>
                          <a:schemeClr val="tx1"/>
                        </a:solidFill>
                        <a:effectLst/>
                      </a:endParaRPr>
                    </a:p>
                  </a:txBody>
                  <a:tcPr marL="68580" marR="68580" marT="0" marB="0"/>
                </a:tc>
                <a:extLst>
                  <a:ext uri="{0D108BD9-81ED-4DB2-BD59-A6C34878D82A}">
                    <a16:rowId xmlns:a16="http://schemas.microsoft.com/office/drawing/2014/main" val="2152376157"/>
                  </a:ext>
                </a:extLst>
              </a:tr>
              <a:tr h="38404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vMerge="1">
                  <a:txBody>
                    <a:bodyPr/>
                    <a:lstStyle/>
                    <a:p>
                      <a:pPr>
                        <a:tabLst>
                          <a:tab pos="3600450" algn="l"/>
                        </a:tabLst>
                      </a:pPr>
                      <a:endParaRPr lang="en-US" sz="700" dirty="0">
                        <a:effectLst/>
                      </a:endParaRPr>
                    </a:p>
                  </a:txBody>
                  <a:tcPr marL="68580" marR="68580" marT="0" marB="0"/>
                </a:tc>
                <a:tc>
                  <a:txBody>
                    <a:bodyPr/>
                    <a:lstStyle/>
                    <a:p>
                      <a:pPr>
                        <a:tabLst>
                          <a:tab pos="3600450" algn="l"/>
                        </a:tabLst>
                      </a:pPr>
                      <a:r>
                        <a:rPr lang="fr-CH" sz="700" dirty="0" smtClean="0">
                          <a:solidFill>
                            <a:schemeClr val="tx1"/>
                          </a:solidFill>
                          <a:effectLst/>
                        </a:rPr>
                        <a:t>Durant </a:t>
                      </a:r>
                      <a:r>
                        <a:rPr lang="fr-CH" sz="700" dirty="0" smtClean="0">
                          <a:solidFill>
                            <a:schemeClr val="tx1"/>
                          </a:solidFill>
                          <a:effectLst/>
                        </a:rPr>
                        <a:t>l’exercice </a:t>
                      </a:r>
                      <a:r>
                        <a:rPr lang="fr-CH" sz="700" dirty="0" smtClean="0">
                          <a:solidFill>
                            <a:schemeClr val="tx1"/>
                          </a:solidFill>
                          <a:effectLst/>
                        </a:rPr>
                        <a:t>budgétaire, toutes les opérations en matière de ressources humaines ayant des incidences budgétaires nécessitent </a:t>
                      </a:r>
                      <a:r>
                        <a:rPr lang="fr-CH" sz="700" dirty="0" smtClean="0">
                          <a:solidFill>
                            <a:schemeClr val="tx1"/>
                          </a:solidFill>
                          <a:effectLst/>
                        </a:rPr>
                        <a:t>l’approbation </a:t>
                      </a:r>
                      <a:r>
                        <a:rPr lang="fr-CH" sz="700" dirty="0" smtClean="0">
                          <a:solidFill>
                            <a:schemeClr val="tx1"/>
                          </a:solidFill>
                          <a:effectLst/>
                        </a:rPr>
                        <a:t>du contrôleur.</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Cette nouvelle règle a été créée afin de tenir compte de la pratique actuelle en matière </a:t>
                      </a:r>
                      <a:r>
                        <a:rPr lang="fr-CH" sz="700" dirty="0" smtClean="0">
                          <a:solidFill>
                            <a:schemeClr val="tx1"/>
                          </a:solidFill>
                          <a:effectLst/>
                        </a:rPr>
                        <a:t>d’autorisation </a:t>
                      </a:r>
                      <a:r>
                        <a:rPr lang="fr-CH" sz="700" dirty="0" smtClean="0">
                          <a:solidFill>
                            <a:schemeClr val="tx1"/>
                          </a:solidFill>
                          <a:effectLst/>
                        </a:rPr>
                        <a:t>des engagements financiers pour les dépenses de personnel.</a:t>
                      </a:r>
                      <a:endParaRPr lang="en-US" sz="700" dirty="0">
                        <a:solidFill>
                          <a:schemeClr val="tx1"/>
                        </a:solidFill>
                        <a:effectLst/>
                      </a:endParaRPr>
                    </a:p>
                  </a:txBody>
                  <a:tcPr marL="68580" marR="68580" marT="0" marB="0"/>
                </a:tc>
                <a:extLst>
                  <a:ext uri="{0D108BD9-81ED-4DB2-BD59-A6C34878D82A}">
                    <a16:rowId xmlns:a16="http://schemas.microsoft.com/office/drawing/2014/main" val="239823309"/>
                  </a:ext>
                </a:extLst>
              </a:tr>
            </a:tbl>
          </a:graphicData>
        </a:graphic>
      </p:graphicFrame>
      <p:sp>
        <p:nvSpPr>
          <p:cNvPr id="3" name="Rectangle 2"/>
          <p:cNvSpPr/>
          <p:nvPr>
            <p:custDataLst>
              <p:tags r:id="rId4"/>
            </p:custDataLst>
          </p:nvPr>
        </p:nvSpPr>
        <p:spPr>
          <a:xfrm>
            <a:off x="456138" y="771552"/>
            <a:ext cx="8075239" cy="338554"/>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600" dirty="0" smtClean="0">
                <a:solidFill>
                  <a:srgbClr val="000000"/>
                </a:solidFill>
              </a:rPr>
              <a:t>Ce tableau présente les neuf nouvelles </a:t>
            </a:r>
            <a:r>
              <a:rPr lang="fr-FR" sz="1600" dirty="0" smtClean="0">
                <a:solidFill>
                  <a:srgbClr val="3C8C93"/>
                </a:solidFill>
              </a:rPr>
              <a:t>règles</a:t>
            </a:r>
            <a:r>
              <a:rPr lang="fr-FR" sz="1600" dirty="0" smtClean="0">
                <a:solidFill>
                  <a:srgbClr val="000000"/>
                </a:solidFill>
              </a:rPr>
              <a:t> proposées</a:t>
            </a:r>
            <a:endParaRPr lang="fr-FR" sz="1600" dirty="0">
              <a:solidFill>
                <a:srgbClr val="000000"/>
              </a:solidFill>
            </a:endParaRPr>
          </a:p>
        </p:txBody>
      </p:sp>
    </p:spTree>
    <p:extLst>
      <p:ext uri="{BB962C8B-B14F-4D97-AF65-F5344CB8AC3E}">
        <p14:creationId xmlns:p14="http://schemas.microsoft.com/office/powerpoint/2010/main" val="808896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a:r>
              <a:rPr lang="fr-FR" sz="2800" b="1" dirty="0" smtClean="0">
                <a:solidFill>
                  <a:srgbClr val="000000"/>
                </a:solidFill>
              </a:rPr>
              <a:t>Nouvelles règles proposées </a:t>
            </a:r>
            <a:r>
              <a:rPr lang="fr-FR" sz="1600" b="1" dirty="0" smtClean="0">
                <a:solidFill>
                  <a:srgbClr val="000000"/>
                </a:solidFill>
              </a:rPr>
              <a:t>(suite)</a:t>
            </a:r>
            <a:endParaRPr lang="fr-FR" sz="16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77898391"/>
              </p:ext>
            </p:extLst>
          </p:nvPr>
        </p:nvGraphicFramePr>
        <p:xfrm>
          <a:off x="467544" y="987575"/>
          <a:ext cx="8219256" cy="3547300"/>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val="2521934618"/>
                    </a:ext>
                  </a:extLst>
                </a:gridCol>
                <a:gridCol w="720080">
                  <a:extLst>
                    <a:ext uri="{9D8B030D-6E8A-4147-A177-3AD203B41FA5}">
                      <a16:colId xmlns:a16="http://schemas.microsoft.com/office/drawing/2014/main" val="2733110947"/>
                    </a:ext>
                  </a:extLst>
                </a:gridCol>
                <a:gridCol w="4161592">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46900">
                <a:tc>
                  <a:txBody>
                    <a:bodyPr/>
                    <a:lstStyle/>
                    <a:p>
                      <a:pPr>
                        <a:tabLst>
                          <a:tab pos="3600450" algn="l"/>
                        </a:tabLst>
                      </a:pPr>
                      <a:r>
                        <a:rPr lang="fr-CH" sz="700" u="sng" noProof="0" dirty="0" smtClean="0">
                          <a:solidFill>
                            <a:schemeClr val="tx1"/>
                          </a:solidFill>
                          <a:effectLst/>
                        </a:rPr>
                        <a:t>Nouvelle règle</a:t>
                      </a:r>
                      <a:endParaRPr lang="fr-CH" sz="700" noProof="0" dirty="0">
                        <a:solidFill>
                          <a:schemeClr val="tx1"/>
                        </a:solidFill>
                        <a:effectLst/>
                        <a:latin typeface="Times New Roman" panose="02020603050405020304" pitchFamily="18" charset="0"/>
                      </a:endParaRPr>
                    </a:p>
                  </a:txBody>
                  <a:tcPr marL="68580" marR="68580" marT="0" marB="0" anchor="ctr"/>
                </a:tc>
                <a:tc>
                  <a:txBody>
                    <a:bodyPr/>
                    <a:lstStyle/>
                    <a:p>
                      <a:pPr>
                        <a:tabLst>
                          <a:tab pos="3600450" algn="l"/>
                        </a:tabLst>
                      </a:pPr>
                      <a:r>
                        <a:rPr lang="fr-CH" sz="700" u="sng" noProof="0" dirty="0" smtClean="0">
                          <a:solidFill>
                            <a:schemeClr val="tx1"/>
                          </a:solidFill>
                          <a:effectLst/>
                        </a:rPr>
                        <a:t>Thème</a:t>
                      </a:r>
                      <a:endParaRPr lang="fr-CH" sz="700" noProof="0" dirty="0">
                        <a:solidFill>
                          <a:schemeClr val="tx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u="sng" noProof="0" dirty="0" smtClean="0">
                          <a:solidFill>
                            <a:schemeClr val="tx1"/>
                          </a:solidFill>
                          <a:effectLst/>
                        </a:rPr>
                        <a:t>Nouveau texte proposé</a:t>
                      </a:r>
                      <a:endParaRPr lang="fr-CH" sz="700" noProof="0" dirty="0" smtClean="0">
                        <a:solidFill>
                          <a:schemeClr val="tx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tx1"/>
                          </a:solidFill>
                          <a:effectLst/>
                        </a:rPr>
                        <a:t>Raison de la modification</a:t>
                      </a:r>
                      <a:endParaRPr lang="en-US" sz="700" dirty="0" smtClean="0">
                        <a:solidFill>
                          <a:schemeClr val="tx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103.13</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Documents comptables et rapports financiers</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 contrôleur définit les conditions relatives à la tenue des documents comptables, des comptes et des autres pièces justificatives nécessaires à </a:t>
                      </a:r>
                      <a:r>
                        <a:rPr lang="fr-CH" sz="700" dirty="0" smtClean="0">
                          <a:solidFill>
                            <a:schemeClr val="tx1"/>
                          </a:solidFill>
                          <a:effectLst/>
                        </a:rPr>
                        <a:t>l’établissement </a:t>
                      </a:r>
                      <a:r>
                        <a:rPr lang="fr-CH" sz="700" dirty="0" smtClean="0">
                          <a:solidFill>
                            <a:schemeClr val="tx1"/>
                          </a:solidFill>
                          <a:effectLst/>
                        </a:rPr>
                        <a:t>de rapports, à </a:t>
                      </a:r>
                      <a:r>
                        <a:rPr lang="fr-CH" sz="700" dirty="0" smtClean="0">
                          <a:solidFill>
                            <a:schemeClr val="tx1"/>
                          </a:solidFill>
                          <a:effectLst/>
                        </a:rPr>
                        <a:t>l’audit </a:t>
                      </a:r>
                      <a:r>
                        <a:rPr lang="fr-CH" sz="700" dirty="0" smtClean="0">
                          <a:solidFill>
                            <a:schemeClr val="tx1"/>
                          </a:solidFill>
                          <a:effectLst/>
                        </a:rPr>
                        <a:t>ou à </a:t>
                      </a:r>
                      <a:r>
                        <a:rPr lang="fr-CH" sz="700" dirty="0" smtClean="0">
                          <a:solidFill>
                            <a:schemeClr val="tx1"/>
                          </a:solidFill>
                          <a:effectLst/>
                        </a:rPr>
                        <a:t>l’enquête </a:t>
                      </a:r>
                      <a:r>
                        <a:rPr lang="fr-CH" sz="700" dirty="0" smtClean="0">
                          <a:solidFill>
                            <a:schemeClr val="tx1"/>
                          </a:solidFill>
                          <a:effectLst/>
                        </a:rPr>
                        <a:t>sur la situation financière des fonds fournis par </a:t>
                      </a:r>
                      <a:r>
                        <a:rPr lang="fr-CH" sz="700" dirty="0" smtClean="0">
                          <a:solidFill>
                            <a:schemeClr val="tx1"/>
                          </a:solidFill>
                          <a:effectLst/>
                        </a:rPr>
                        <a:t>l’OMPI </a:t>
                      </a:r>
                      <a:r>
                        <a:rPr lang="fr-CH" sz="700" dirty="0" smtClean="0">
                          <a:solidFill>
                            <a:schemeClr val="tx1"/>
                          </a:solidFill>
                          <a:effectLst/>
                        </a:rPr>
                        <a:t>à un partenaire chargé de la mise en œuvre, y compris, en particulier, le solde des affectations, des dépenses et des engagements enregistrés.</a:t>
                      </a:r>
                      <a:r>
                        <a:rPr lang="en-US" sz="700" dirty="0" smtClean="0">
                          <a:solidFill>
                            <a:schemeClr val="tx1"/>
                          </a:solidFill>
                          <a:effectLst/>
                        </a:rPr>
                        <a:t> </a:t>
                      </a:r>
                      <a:r>
                        <a:rPr lang="fr-CH" sz="700" dirty="0" smtClean="0">
                          <a:solidFill>
                            <a:schemeClr val="tx1"/>
                          </a:solidFill>
                          <a:effectLst/>
                        </a:rPr>
                        <a:t>Afin </a:t>
                      </a:r>
                      <a:r>
                        <a:rPr lang="fr-CH" sz="700" dirty="0" smtClean="0">
                          <a:solidFill>
                            <a:schemeClr val="tx1"/>
                          </a:solidFill>
                          <a:effectLst/>
                        </a:rPr>
                        <a:t>d’assurer l’homogénéité </a:t>
                      </a:r>
                      <a:r>
                        <a:rPr lang="fr-CH" sz="700" dirty="0" smtClean="0">
                          <a:solidFill>
                            <a:schemeClr val="tx1"/>
                          </a:solidFill>
                          <a:effectLst/>
                        </a:rPr>
                        <a:t>et la facilité </a:t>
                      </a:r>
                      <a:r>
                        <a:rPr lang="fr-CH" sz="700" dirty="0" smtClean="0">
                          <a:solidFill>
                            <a:schemeClr val="tx1"/>
                          </a:solidFill>
                          <a:effectLst/>
                        </a:rPr>
                        <a:t>d’utilisation </a:t>
                      </a:r>
                      <a:r>
                        <a:rPr lang="fr-CH" sz="700" dirty="0" smtClean="0">
                          <a:solidFill>
                            <a:schemeClr val="tx1"/>
                          </a:solidFill>
                          <a:effectLst/>
                        </a:rPr>
                        <a:t>des données requises aux fins de la gestion, de la performance et de </a:t>
                      </a:r>
                      <a:r>
                        <a:rPr lang="fr-CH" sz="700" dirty="0" smtClean="0">
                          <a:solidFill>
                            <a:schemeClr val="tx1"/>
                          </a:solidFill>
                          <a:effectLst/>
                        </a:rPr>
                        <a:t>l’établissement </a:t>
                      </a:r>
                      <a:r>
                        <a:rPr lang="fr-CH" sz="700" dirty="0" smtClean="0">
                          <a:solidFill>
                            <a:schemeClr val="tx1"/>
                          </a:solidFill>
                          <a:effectLst/>
                        </a:rPr>
                        <a:t>des rapports financiers de </a:t>
                      </a:r>
                      <a:r>
                        <a:rPr lang="fr-CH" sz="700" dirty="0" smtClean="0">
                          <a:solidFill>
                            <a:schemeClr val="tx1"/>
                          </a:solidFill>
                          <a:effectLst/>
                        </a:rPr>
                        <a:t>l’OMPI</a:t>
                      </a:r>
                      <a:r>
                        <a:rPr lang="fr-CH" sz="700" dirty="0" smtClean="0">
                          <a:solidFill>
                            <a:schemeClr val="tx1"/>
                          </a:solidFill>
                          <a:effectLst/>
                        </a:rPr>
                        <a:t>, le contrôleur est autorisé à préciser la base, le contenu et la périodicité des rapports du partenaire chargé de la mise en œuvre sur les fonds obtenus de </a:t>
                      </a:r>
                      <a:r>
                        <a:rPr lang="fr-CH" sz="700" dirty="0" smtClean="0">
                          <a:solidFill>
                            <a:schemeClr val="tx1"/>
                          </a:solidFill>
                          <a:effectLst/>
                        </a:rPr>
                        <a:t>l’OMPI</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pPr>
                        <a:tabLst>
                          <a:tab pos="3600450" algn="l"/>
                        </a:tabLst>
                      </a:pPr>
                      <a:r>
                        <a:rPr lang="fr-CH" sz="700" b="0" i="0" u="none" baseline="0" dirty="0" smtClean="0">
                          <a:solidFill>
                            <a:schemeClr val="tx1"/>
                          </a:solidFill>
                          <a:effectLst/>
                        </a:rPr>
                        <a:t>Il </a:t>
                      </a:r>
                      <a:r>
                        <a:rPr lang="fr-CH" sz="700" b="0" i="0" u="none" baseline="0" dirty="0" smtClean="0">
                          <a:solidFill>
                            <a:schemeClr val="tx1"/>
                          </a:solidFill>
                          <a:effectLst/>
                        </a:rPr>
                        <a:t>s’agit d’un </a:t>
                      </a:r>
                      <a:r>
                        <a:rPr lang="fr-CH" sz="700" b="0" i="0" u="none" baseline="0" dirty="0" smtClean="0">
                          <a:solidFill>
                            <a:schemeClr val="tx1"/>
                          </a:solidFill>
                          <a:effectLst/>
                        </a:rPr>
                        <a:t>nouvel article concerne les accords de partenariat dans le cadre desquels </a:t>
                      </a:r>
                      <a:r>
                        <a:rPr lang="fr-CH" sz="700" b="0" i="0" u="none" baseline="0" dirty="0" smtClean="0">
                          <a:solidFill>
                            <a:schemeClr val="tx1"/>
                          </a:solidFill>
                          <a:effectLst/>
                        </a:rPr>
                        <a:t>l’OMPI </a:t>
                      </a:r>
                      <a:r>
                        <a:rPr lang="fr-CH" sz="700" b="0" i="0" u="none" baseline="0" dirty="0" smtClean="0">
                          <a:solidFill>
                            <a:schemeClr val="tx1"/>
                          </a:solidFill>
                          <a:effectLst/>
                        </a:rPr>
                        <a:t>apporte une contribution financière à un partenaire chargé de la mise en œuvre, conformément au PSMT et aux résultats escomptés figurant dans le programme de travail et budget.</a:t>
                      </a:r>
                      <a:endParaRPr lang="en-US" sz="700" b="0" i="0" u="none" baseline="0" dirty="0">
                        <a:solidFill>
                          <a:schemeClr val="tx1"/>
                        </a:solidFill>
                        <a:effectLst/>
                      </a:endParaRPr>
                    </a:p>
                  </a:txBody>
                  <a:tcPr marL="68580" marR="68580" marT="0" marB="0"/>
                </a:tc>
                <a:extLst>
                  <a:ext uri="{0D108BD9-81ED-4DB2-BD59-A6C34878D82A}">
                    <a16:rowId xmlns:a16="http://schemas.microsoft.com/office/drawing/2014/main" val="333398926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103.20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Obligations à long </a:t>
                      </a:r>
                      <a:r>
                        <a:rPr lang="fr-CH" sz="700" noProof="0" dirty="0" smtClean="0">
                          <a:solidFill>
                            <a:schemeClr val="tx1"/>
                          </a:solidFill>
                          <a:effectLst/>
                        </a:rPr>
                        <a:t>terme</a:t>
                      </a: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 contrôleur veille à ce </a:t>
                      </a:r>
                      <a:r>
                        <a:rPr lang="fr-CH" sz="700" dirty="0" smtClean="0">
                          <a:solidFill>
                            <a:schemeClr val="tx1"/>
                          </a:solidFill>
                          <a:effectLst/>
                        </a:rPr>
                        <a:t>qu’un </a:t>
                      </a:r>
                      <a:r>
                        <a:rPr lang="fr-CH" sz="700" dirty="0" smtClean="0">
                          <a:solidFill>
                            <a:schemeClr val="tx1"/>
                          </a:solidFill>
                          <a:effectLst/>
                        </a:rPr>
                        <a:t>plan de financement soit mis en place pour les obligations à long terme, en puisant dans les réserves et sous réserve de </a:t>
                      </a:r>
                      <a:r>
                        <a:rPr lang="fr-CH" sz="700" dirty="0" smtClean="0">
                          <a:solidFill>
                            <a:schemeClr val="tx1"/>
                          </a:solidFill>
                          <a:effectLst/>
                        </a:rPr>
                        <a:t>l’approbation </a:t>
                      </a:r>
                      <a:r>
                        <a:rPr lang="fr-CH" sz="700" dirty="0" smtClean="0">
                          <a:solidFill>
                            <a:schemeClr val="tx1"/>
                          </a:solidFill>
                          <a:effectLst/>
                        </a:rPr>
                        <a:t>des assemblées de </a:t>
                      </a:r>
                      <a:r>
                        <a:rPr lang="fr-CH" sz="700" dirty="0" smtClean="0">
                          <a:solidFill>
                            <a:schemeClr val="tx1"/>
                          </a:solidFill>
                          <a:effectLst/>
                        </a:rPr>
                        <a:t>l’OMPI</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Cette nouvelle règle a été introduite aux fins de la gestion des obligations à long terme et de leur financement.</a:t>
                      </a:r>
                      <a:endParaRPr lang="en-US" sz="700" dirty="0">
                        <a:solidFill>
                          <a:schemeClr val="tx1"/>
                        </a:solidFill>
                        <a:effectLst/>
                      </a:endParaRPr>
                    </a:p>
                  </a:txBody>
                  <a:tcPr marL="68580" marR="68580" marT="0" marB="0"/>
                </a:tc>
                <a:extLst>
                  <a:ext uri="{0D108BD9-81ED-4DB2-BD59-A6C34878D82A}">
                    <a16:rowId xmlns:a16="http://schemas.microsoft.com/office/drawing/2014/main" val="247391016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103.25</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noProof="0" dirty="0" smtClean="0">
                          <a:solidFill>
                            <a:schemeClr val="tx1"/>
                          </a:solidFill>
                          <a:effectLst/>
                        </a:rPr>
                        <a:t>(liée à l’article 3.19)</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Comptes en banque, pouvoirs et principes directeurs</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Les procédures de gestion des comptes bancaires, de la trésorerie </a:t>
                      </a:r>
                      <a:r>
                        <a:rPr lang="fr-CH" sz="700" dirty="0" smtClean="0">
                          <a:solidFill>
                            <a:schemeClr val="tx1"/>
                          </a:solidFill>
                          <a:effectLst/>
                        </a:rPr>
                        <a:t>d’exploitation </a:t>
                      </a:r>
                      <a:r>
                        <a:rPr lang="fr-CH" sz="700" dirty="0" smtClean="0">
                          <a:solidFill>
                            <a:schemeClr val="tx1"/>
                          </a:solidFill>
                          <a:effectLst/>
                        </a:rPr>
                        <a:t>et de la petite caisse sont établies dans un texte administratif.</a:t>
                      </a:r>
                      <a:r>
                        <a:rPr lang="en-US" sz="700" dirty="0" smtClean="0">
                          <a:solidFill>
                            <a:schemeClr val="tx1"/>
                          </a:solidFill>
                          <a:effectLst/>
                        </a:rPr>
                        <a:t>  </a:t>
                      </a:r>
                      <a:r>
                        <a:rPr lang="fr-CH" sz="700" dirty="0" smtClean="0">
                          <a:solidFill>
                            <a:schemeClr val="tx1"/>
                          </a:solidFill>
                          <a:effectLst/>
                        </a:rPr>
                        <a:t>Le contrôleur définit dans le texte administratif les critères, les modalités et la gestion des comptes bancaires conformément aux pratiques recommandées.</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Cette nouvelle règle a été introduite en vue de simplifier les exigences détaillées concernant les procédures.</a:t>
                      </a:r>
                      <a:r>
                        <a:rPr lang="en-US" sz="700" dirty="0" smtClean="0">
                          <a:solidFill>
                            <a:schemeClr val="tx1"/>
                          </a:solidFill>
                          <a:effectLst/>
                        </a:rPr>
                        <a:t> </a:t>
                      </a:r>
                      <a:r>
                        <a:rPr lang="fr-CH" sz="700" dirty="0" smtClean="0">
                          <a:solidFill>
                            <a:schemeClr val="tx1"/>
                          </a:solidFill>
                          <a:effectLst/>
                        </a:rPr>
                        <a:t>Les procédures au niveau des processus doivent être incluses dans la politique de trésorerie.</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351083713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103.27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noProof="0" dirty="0" smtClean="0">
                          <a:solidFill>
                            <a:schemeClr val="tx1"/>
                          </a:solidFill>
                          <a:effectLst/>
                        </a:rPr>
                        <a:t>(liée à l’article 3.20)</a:t>
                      </a:r>
                      <a:endParaRPr lang="fr-CH" sz="700" noProof="0" dirty="0" smtClean="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b="0" i="0" u="none" baseline="0" dirty="0" smtClean="0">
                          <a:solidFill>
                            <a:schemeClr val="tx1"/>
                          </a:solidFill>
                          <a:effectLst/>
                        </a:rPr>
                        <a:t>Placements - Pouvoirs, responsabilité et principes directeurs</a:t>
                      </a:r>
                      <a:endParaRPr lang="en-US" sz="700" b="0" i="0" u="none" baseline="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 contrôleur peut placer à court terme les fonds qui ne sont pas nécessaires pour répondre à des besoins immédiats, conformément à la politique de placement de </a:t>
                      </a:r>
                      <a:r>
                        <a:rPr lang="fr-CH" sz="700" dirty="0" smtClean="0">
                          <a:solidFill>
                            <a:schemeClr val="tx1"/>
                          </a:solidFill>
                          <a:effectLst/>
                        </a:rPr>
                        <a:t>l’Organisation </a:t>
                      </a:r>
                      <a:r>
                        <a:rPr lang="fr-CH" sz="700" dirty="0" smtClean="0">
                          <a:solidFill>
                            <a:schemeClr val="tx1"/>
                          </a:solidFill>
                          <a:effectLst/>
                        </a:rPr>
                        <a:t>approuvée par les États membres; il informe régulièrement le Comité du programme et budget des placements ainsi réalisés.</a:t>
                      </a:r>
                      <a:endParaRPr lang="en-US" sz="700" dirty="0">
                        <a:solidFill>
                          <a:schemeClr val="tx1"/>
                        </a:solidFill>
                        <a:effectLst/>
                      </a:endParaRPr>
                    </a:p>
                  </a:txBody>
                  <a:tcPr marL="68580" marR="68580" marT="0" marB="0"/>
                </a:tc>
                <a:tc>
                  <a:txBody>
                    <a:bodyPr/>
                    <a:lstStyle/>
                    <a:p>
                      <a:pPr>
                        <a:tabLst>
                          <a:tab pos="3600450" algn="l"/>
                        </a:tabLst>
                      </a:pPr>
                      <a:r>
                        <a:rPr lang="fr-CH" sz="700" b="0" i="0" u="none" baseline="0" dirty="0" smtClean="0">
                          <a:solidFill>
                            <a:schemeClr val="tx1"/>
                          </a:solidFill>
                          <a:effectLst/>
                        </a:rPr>
                        <a:t>Cette nouvelle règle a été introduite afin de clarifier </a:t>
                      </a:r>
                      <a:r>
                        <a:rPr lang="fr-CH" sz="700" b="0" i="0" u="none" baseline="0" dirty="0" smtClean="0">
                          <a:solidFill>
                            <a:schemeClr val="tx1"/>
                          </a:solidFill>
                          <a:effectLst/>
                        </a:rPr>
                        <a:t>l’article </a:t>
                      </a:r>
                      <a:r>
                        <a:rPr lang="fr-CH" sz="700" b="0" i="0" u="none" baseline="0" dirty="0" smtClean="0">
                          <a:solidFill>
                            <a:schemeClr val="tx1"/>
                          </a:solidFill>
                          <a:effectLst/>
                        </a:rPr>
                        <a:t>3.20 et de se conformer à la politique de placement approuvée par les États membres.</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2495221495"/>
                  </a:ext>
                </a:extLst>
              </a:tr>
              <a:tr h="7467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tx1"/>
                          </a:solidFill>
                          <a:effectLst/>
                        </a:rPr>
                        <a:t>105.1</a:t>
                      </a:r>
                    </a:p>
                  </a:txBody>
                  <a:tcPr marL="68580" marR="68580" marT="0" marB="0"/>
                </a:tc>
                <a:tc>
                  <a:txBody>
                    <a:bodyPr/>
                    <a:lstStyle/>
                    <a:p>
                      <a:pPr>
                        <a:tabLst>
                          <a:tab pos="3600450" algn="l"/>
                        </a:tabLst>
                      </a:pPr>
                      <a:r>
                        <a:rPr lang="fr-CH" sz="700" noProof="0" dirty="0" smtClean="0">
                          <a:solidFill>
                            <a:schemeClr val="tx1"/>
                          </a:solidFill>
                          <a:effectLst/>
                        </a:rPr>
                        <a:t>Délégation de pouvoirs</a:t>
                      </a:r>
                      <a:endParaRPr lang="fr-CH" sz="700" noProof="0" dirty="0">
                        <a:solidFill>
                          <a:schemeClr val="tx1"/>
                        </a:solidFill>
                        <a:effectLst/>
                      </a:endParaRPr>
                    </a:p>
                  </a:txBody>
                  <a:tcPr marL="68580" marR="68580" marT="0" marB="0"/>
                </a:tc>
                <a:tc>
                  <a:txBody>
                    <a:bodyPr/>
                    <a:lstStyle/>
                    <a:p>
                      <a:pPr>
                        <a:tabLst>
                          <a:tab pos="3600450" algn="l"/>
                        </a:tabLst>
                      </a:pPr>
                      <a:r>
                        <a:rPr lang="fr-CH" sz="700" b="0" i="0" u="none" baseline="0" dirty="0" smtClean="0">
                          <a:solidFill>
                            <a:schemeClr val="tx1"/>
                          </a:solidFill>
                          <a:effectLst/>
                        </a:rPr>
                        <a:t>Le contrôleur établit un système solide et efficace de délégation de pouvoirs, qui peut inclure des fonctionnaires désignés pour le programme de travail et la responsabilité budgétaire, ainsi que les limites </a:t>
                      </a:r>
                      <a:r>
                        <a:rPr lang="fr-CH" sz="700" b="0" i="0" u="none" baseline="0" dirty="0" smtClean="0">
                          <a:solidFill>
                            <a:schemeClr val="tx1"/>
                          </a:solidFill>
                          <a:effectLst/>
                        </a:rPr>
                        <a:t>d’autorisation </a:t>
                      </a:r>
                      <a:r>
                        <a:rPr lang="fr-CH" sz="700" b="0" i="0" u="none" baseline="0" dirty="0" smtClean="0">
                          <a:solidFill>
                            <a:schemeClr val="tx1"/>
                          </a:solidFill>
                          <a:effectLst/>
                        </a:rPr>
                        <a:t>des dépenses correspondantes.</a:t>
                      </a:r>
                      <a:r>
                        <a:rPr lang="en-US" sz="700" dirty="0" smtClean="0">
                          <a:solidFill>
                            <a:schemeClr val="tx1"/>
                          </a:solidFill>
                          <a:effectLst/>
                        </a:rPr>
                        <a:t> </a:t>
                      </a:r>
                    </a:p>
                    <a:p>
                      <a:pPr>
                        <a:tabLst>
                          <a:tab pos="3600450" algn="l"/>
                        </a:tabLst>
                      </a:pPr>
                      <a:endParaRPr lang="en-US" sz="700" dirty="0" smtClean="0">
                        <a:solidFill>
                          <a:schemeClr val="tx1"/>
                        </a:solidFill>
                        <a:effectLst/>
                      </a:endParaRPr>
                    </a:p>
                    <a:p>
                      <a:pPr>
                        <a:tabLst>
                          <a:tab pos="3600450" algn="l"/>
                        </a:tabLst>
                      </a:pPr>
                      <a:r>
                        <a:rPr lang="fr-CH" sz="700" b="0" i="0" u="none" baseline="0" dirty="0" smtClean="0">
                          <a:solidFill>
                            <a:schemeClr val="tx1"/>
                          </a:solidFill>
                          <a:effectLst/>
                        </a:rPr>
                        <a:t>Le contrôleur veille à ce que tous les paiements soient faits à partir des pièces justificatives appropriées concernant la nature du paiement.</a:t>
                      </a:r>
                      <a:endParaRPr lang="en-US" sz="700" b="0" i="0" u="none" baseline="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Mise en place et maintien du système de délégation de pouvoirs.</a:t>
                      </a:r>
                      <a:r>
                        <a:rPr lang="en-US" sz="700" dirty="0" smtClean="0">
                          <a:solidFill>
                            <a:schemeClr val="tx1"/>
                          </a:solidFill>
                          <a:effectLst/>
                        </a:rPr>
                        <a:t> </a:t>
                      </a:r>
                      <a:endParaRPr lang="en-US" sz="700" dirty="0">
                        <a:solidFill>
                          <a:schemeClr val="tx1"/>
                        </a:solidFill>
                        <a:effectLst/>
                      </a:endParaRPr>
                    </a:p>
                  </a:txBody>
                  <a:tcPr marL="68580" marR="68580" marT="0" marB="0"/>
                </a:tc>
                <a:extLst>
                  <a:ext uri="{0D108BD9-81ED-4DB2-BD59-A6C34878D82A}">
                    <a16:rowId xmlns:a16="http://schemas.microsoft.com/office/drawing/2014/main" val="883210215"/>
                  </a:ext>
                </a:extLst>
              </a:tr>
            </a:tbl>
          </a:graphicData>
        </a:graphic>
      </p:graphicFrame>
    </p:spTree>
    <p:extLst>
      <p:ext uri="{BB962C8B-B14F-4D97-AF65-F5344CB8AC3E}">
        <p14:creationId xmlns:p14="http://schemas.microsoft.com/office/powerpoint/2010/main" val="7694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89971"/>
            <a:ext cx="8229600" cy="493776"/>
          </a:xfrm>
          <a:solidFill>
            <a:schemeClr val="accent1">
              <a:lumMod val="75000"/>
            </a:schemeClr>
          </a:solidFill>
          <a:ln>
            <a:solidFill>
              <a:srgbClr val="0070C0"/>
            </a:solidFill>
          </a:ln>
        </p:spPr>
        <p:txBody>
          <a:bodyPr/>
          <a:lstStyle/>
          <a:p>
            <a:pPr algn="ctr" eaLnBrk="1" hangingPunct="1"/>
            <a:r>
              <a:rPr lang="fr-FR" sz="2600" b="1" dirty="0" smtClean="0">
                <a:solidFill>
                  <a:srgbClr val="000000"/>
                </a:solidFill>
              </a:rPr>
              <a:t>Examen par le vérificateur externe des comptes</a:t>
            </a:r>
            <a:endParaRPr lang="fr-FR" sz="26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sp>
        <p:nvSpPr>
          <p:cNvPr id="3" name="Rectangle 2"/>
          <p:cNvSpPr/>
          <p:nvPr>
            <p:custDataLst>
              <p:tags r:id="rId3"/>
            </p:custDataLst>
          </p:nvPr>
        </p:nvSpPr>
        <p:spPr>
          <a:xfrm>
            <a:off x="435723" y="605250"/>
            <a:ext cx="8075239" cy="923330"/>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200" dirty="0" smtClean="0"/>
              <a:t>Dans l’ensemble, il a confirmé son appui aux principes sur lesquels repose l’initiative visant à réviser le Règlement financier et à l’aligner sur les pratiques de travail actuelles.</a:t>
            </a:r>
          </a:p>
          <a:p>
            <a:pPr marL="285744" indent="-285744">
              <a:buClr>
                <a:schemeClr val="accent5">
                  <a:lumMod val="50000"/>
                </a:schemeClr>
              </a:buClr>
              <a:buSzPct val="100000"/>
              <a:buFont typeface="Wingdings" panose="05000000000000000000" pitchFamily="2" charset="2"/>
              <a:buChar char="q"/>
            </a:pPr>
            <a:r>
              <a:rPr lang="fr-FR" sz="1200" dirty="0" smtClean="0">
                <a:solidFill>
                  <a:srgbClr val="000000"/>
                </a:solidFill>
              </a:rPr>
              <a:t>Le tableau ci-dessous présente un échantillon des observations faites par le vérificateur externe des comptes et la réponse de l’OMPI.</a:t>
            </a:r>
            <a:endParaRPr lang="fr-FR" sz="1200" dirty="0">
              <a:solidFill>
                <a:srgbClr val="000000"/>
              </a:solidFill>
            </a:endParaRPr>
          </a:p>
        </p:txBody>
      </p:sp>
      <p:graphicFrame>
        <p:nvGraphicFramePr>
          <p:cNvPr id="4" name="Table 3"/>
          <p:cNvGraphicFramePr>
            <a:graphicFrameLocks noGrp="1"/>
          </p:cNvGraphicFramePr>
          <p:nvPr>
            <p:custDataLst>
              <p:tags r:id="rId4"/>
            </p:custDataLst>
            <p:extLst>
              <p:ext uri="{D42A27DB-BD31-4B8C-83A1-F6EECF244321}">
                <p14:modId xmlns:p14="http://schemas.microsoft.com/office/powerpoint/2010/main" val="3353525007"/>
              </p:ext>
            </p:extLst>
          </p:nvPr>
        </p:nvGraphicFramePr>
        <p:xfrm>
          <a:off x="251520" y="1560582"/>
          <a:ext cx="8712967" cy="3510722"/>
        </p:xfrm>
        <a:graphic>
          <a:graphicData uri="http://schemas.openxmlformats.org/drawingml/2006/table">
            <a:tbl>
              <a:tblPr firstRow="1" bandRow="1">
                <a:tableStyleId>{5C22544A-7EE6-4342-B048-85BDC9FD1C3A}</a:tableStyleId>
              </a:tblPr>
              <a:tblGrid>
                <a:gridCol w="3670998">
                  <a:extLst>
                    <a:ext uri="{9D8B030D-6E8A-4147-A177-3AD203B41FA5}">
                      <a16:colId xmlns:a16="http://schemas.microsoft.com/office/drawing/2014/main" val="3052228696"/>
                    </a:ext>
                  </a:extLst>
                </a:gridCol>
                <a:gridCol w="2667964">
                  <a:extLst>
                    <a:ext uri="{9D8B030D-6E8A-4147-A177-3AD203B41FA5}">
                      <a16:colId xmlns:a16="http://schemas.microsoft.com/office/drawing/2014/main" val="1860320532"/>
                    </a:ext>
                  </a:extLst>
                </a:gridCol>
                <a:gridCol w="2374005">
                  <a:extLst>
                    <a:ext uri="{9D8B030D-6E8A-4147-A177-3AD203B41FA5}">
                      <a16:colId xmlns:a16="http://schemas.microsoft.com/office/drawing/2014/main" val="1478100304"/>
                    </a:ext>
                  </a:extLst>
                </a:gridCol>
              </a:tblGrid>
              <a:tr h="422965">
                <a:tc>
                  <a:txBody>
                    <a:bodyPr/>
                    <a:lstStyle/>
                    <a:p>
                      <a:r>
                        <a:rPr lang="fr-CH" sz="1200" noProof="0" dirty="0" smtClean="0">
                          <a:solidFill>
                            <a:schemeClr val="tx1"/>
                          </a:solidFill>
                        </a:rPr>
                        <a:t>Article/Règle</a:t>
                      </a:r>
                      <a:endParaRPr lang="fr-CH" sz="1200" noProof="0" dirty="0">
                        <a:solidFill>
                          <a:schemeClr val="tx1"/>
                        </a:solidFill>
                      </a:endParaRPr>
                    </a:p>
                  </a:txBody>
                  <a:tcPr/>
                </a:tc>
                <a:tc>
                  <a:txBody>
                    <a:bodyPr/>
                    <a:lstStyle/>
                    <a:p>
                      <a:r>
                        <a:rPr lang="fr-CH" sz="1200" dirty="0" smtClean="0">
                          <a:solidFill>
                            <a:schemeClr val="tx1"/>
                          </a:solidFill>
                        </a:rPr>
                        <a:t>Observations du vérificateur externe des comptes</a:t>
                      </a:r>
                      <a:endParaRPr lang="en-US" sz="1200" dirty="0">
                        <a:solidFill>
                          <a:schemeClr val="tx1"/>
                        </a:solidFill>
                      </a:endParaRPr>
                    </a:p>
                  </a:txBody>
                  <a:tcPr/>
                </a:tc>
                <a:tc>
                  <a:txBody>
                    <a:bodyPr/>
                    <a:lstStyle/>
                    <a:p>
                      <a:r>
                        <a:rPr lang="fr-CH" sz="1200" noProof="0" dirty="0" smtClean="0">
                          <a:solidFill>
                            <a:schemeClr val="tx1"/>
                          </a:solidFill>
                        </a:rPr>
                        <a:t>Commentaires de l’OMPI</a:t>
                      </a:r>
                      <a:endParaRPr lang="fr-CH" sz="1200" noProof="0" dirty="0">
                        <a:solidFill>
                          <a:schemeClr val="tx1"/>
                        </a:solidFill>
                      </a:endParaRPr>
                    </a:p>
                  </a:txBody>
                  <a:tcPr/>
                </a:tc>
                <a:extLst>
                  <a:ext uri="{0D108BD9-81ED-4DB2-BD59-A6C34878D82A}">
                    <a16:rowId xmlns:a16="http://schemas.microsoft.com/office/drawing/2014/main" val="3453002838"/>
                  </a:ext>
                </a:extLst>
              </a:tr>
              <a:tr h="1575518">
                <a:tc>
                  <a:txBody>
                    <a:bodyPr/>
                    <a:lstStyle/>
                    <a:p>
                      <a:r>
                        <a:rPr lang="en-US" sz="1000" u="sng" dirty="0" smtClean="0">
                          <a:solidFill>
                            <a:schemeClr val="tx1"/>
                          </a:solidFill>
                        </a:rPr>
                        <a:t>Article 3.18</a:t>
                      </a:r>
                    </a:p>
                    <a:p>
                      <a:r>
                        <a:rPr lang="fr-CH" sz="1000" dirty="0" smtClean="0">
                          <a:solidFill>
                            <a:schemeClr val="tx1"/>
                          </a:solidFill>
                        </a:rPr>
                        <a:t>Le contrôleur désigne les contreparties de </a:t>
                      </a:r>
                      <a:r>
                        <a:rPr lang="fr-CH" sz="1000" dirty="0" smtClean="0">
                          <a:solidFill>
                            <a:schemeClr val="tx1"/>
                          </a:solidFill>
                        </a:rPr>
                        <a:t>l’Organisation </a:t>
                      </a:r>
                      <a:r>
                        <a:rPr lang="fr-CH" sz="1000" dirty="0" smtClean="0">
                          <a:solidFill>
                            <a:schemeClr val="tx1"/>
                          </a:solidFill>
                        </a:rPr>
                        <a:t>en matière de gestion de trésorerie et de services bancaires après avoir exercé toute la diligence requise</a:t>
                      </a:r>
                      <a:r>
                        <a:rPr lang="fr-CH" sz="1000" dirty="0" smtClean="0">
                          <a:solidFill>
                            <a:schemeClr val="tx1"/>
                          </a:solidFill>
                        </a:rPr>
                        <a:t>.</a:t>
                      </a:r>
                    </a:p>
                    <a:p>
                      <a:endParaRPr lang="en-US" sz="1000" dirty="0" smtClean="0">
                        <a:solidFill>
                          <a:schemeClr val="tx1"/>
                        </a:solidFill>
                      </a:endParaRPr>
                    </a:p>
                    <a:p>
                      <a:endParaRPr lang="en-US" sz="200" dirty="0" smtClean="0">
                        <a:solidFill>
                          <a:schemeClr val="tx1"/>
                        </a:solidFill>
                      </a:endParaRPr>
                    </a:p>
                    <a:p>
                      <a:r>
                        <a:rPr lang="fr-CH" sz="1000" b="0" i="0" u="none" baseline="0" dirty="0" smtClean="0">
                          <a:solidFill>
                            <a:schemeClr val="tx1"/>
                          </a:solidFill>
                        </a:rPr>
                        <a:t>La sélection des contreparties financières liées à la mise en œuvre de la politique de placement en ce qui concerne la trésorerie principale et la trésorerie stratégique est régie par les règles de passation de marchés.</a:t>
                      </a:r>
                      <a:endParaRPr lang="en-US" sz="1000" b="0" i="0" u="none" baseline="0" dirty="0" smtClean="0">
                        <a:solidFill>
                          <a:schemeClr val="tx1"/>
                        </a:solidFill>
                      </a:endParaRPr>
                    </a:p>
                  </a:txBody>
                  <a:tcPr/>
                </a:tc>
                <a:tc>
                  <a:txBody>
                    <a:bodyPr/>
                    <a:lstStyle/>
                    <a:p>
                      <a:r>
                        <a:rPr lang="fr-CH" sz="1000" noProof="0" dirty="0" smtClean="0">
                          <a:solidFill>
                            <a:schemeClr val="tx1"/>
                          </a:solidFill>
                        </a:rPr>
                        <a:t>La notion de </a:t>
                      </a:r>
                      <a:r>
                        <a:rPr lang="fr-CH" sz="1000" noProof="0" dirty="0" smtClean="0">
                          <a:solidFill>
                            <a:schemeClr val="tx1"/>
                          </a:solidFill>
                        </a:rPr>
                        <a:t>“diligence requise” </a:t>
                      </a:r>
                      <a:r>
                        <a:rPr lang="fr-CH" sz="1000" noProof="0" dirty="0" err="1" smtClean="0">
                          <a:solidFill>
                            <a:schemeClr val="tx1"/>
                          </a:solidFill>
                        </a:rPr>
                        <a:t>doit-elle</a:t>
                      </a:r>
                      <a:r>
                        <a:rPr lang="fr-CH" sz="1000" noProof="0" dirty="0" smtClean="0">
                          <a:solidFill>
                            <a:schemeClr val="tx1"/>
                          </a:solidFill>
                        </a:rPr>
                        <a:t> </a:t>
                      </a:r>
                      <a:r>
                        <a:rPr lang="fr-CH" sz="1000" noProof="0" dirty="0" smtClean="0">
                          <a:solidFill>
                            <a:schemeClr val="tx1"/>
                          </a:solidFill>
                        </a:rPr>
                        <a:t>être légèrement précisée</a:t>
                      </a:r>
                      <a:r>
                        <a:rPr lang="fr-CH" sz="1000" dirty="0" smtClean="0">
                          <a:solidFill>
                            <a:schemeClr val="tx1"/>
                          </a:solidFill>
                        </a:rPr>
                        <a:t>?</a:t>
                      </a:r>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r>
                        <a:rPr lang="fr-CH" sz="1000" dirty="0" smtClean="0">
                          <a:solidFill>
                            <a:schemeClr val="tx1"/>
                          </a:solidFill>
                        </a:rPr>
                        <a:t>Les </a:t>
                      </a:r>
                      <a:r>
                        <a:rPr lang="fr-CH" sz="1000" dirty="0" smtClean="0">
                          <a:solidFill>
                            <a:schemeClr val="tx1"/>
                          </a:solidFill>
                        </a:rPr>
                        <a:t>“règles </a:t>
                      </a:r>
                      <a:r>
                        <a:rPr lang="fr-CH" sz="1000" dirty="0" smtClean="0">
                          <a:solidFill>
                            <a:schemeClr val="tx1"/>
                          </a:solidFill>
                        </a:rPr>
                        <a:t>de passation de </a:t>
                      </a:r>
                      <a:r>
                        <a:rPr lang="fr-CH" sz="1000" dirty="0" smtClean="0">
                          <a:solidFill>
                            <a:schemeClr val="tx1"/>
                          </a:solidFill>
                        </a:rPr>
                        <a:t>marchés” </a:t>
                      </a:r>
                      <a:r>
                        <a:rPr lang="fr-CH" sz="1000" dirty="0" smtClean="0">
                          <a:solidFill>
                            <a:schemeClr val="tx1"/>
                          </a:solidFill>
                        </a:rPr>
                        <a:t>sont-elles suffisamment adaptées aux contreparties financières ?</a:t>
                      </a:r>
                      <a:endParaRPr lang="en-US" sz="1000" dirty="0" smtClean="0">
                        <a:solidFill>
                          <a:schemeClr val="tx1"/>
                        </a:solidFill>
                      </a:endParaRPr>
                    </a:p>
                    <a:p>
                      <a:endParaRPr lang="en-US" sz="1000" dirty="0">
                        <a:solidFill>
                          <a:schemeClr val="tx1"/>
                        </a:solidFill>
                      </a:endParaRPr>
                    </a:p>
                  </a:txBody>
                  <a:tcPr/>
                </a:tc>
                <a:tc>
                  <a:txBody>
                    <a:bodyPr/>
                    <a:lstStyle/>
                    <a:p>
                      <a:r>
                        <a:rPr lang="fr-CH" sz="1000" dirty="0" smtClean="0">
                          <a:solidFill>
                            <a:schemeClr val="tx1"/>
                          </a:solidFill>
                        </a:rPr>
                        <a:t>La </a:t>
                      </a:r>
                      <a:r>
                        <a:rPr lang="fr-CH" sz="1000" dirty="0" smtClean="0">
                          <a:solidFill>
                            <a:schemeClr val="tx1"/>
                          </a:solidFill>
                        </a:rPr>
                        <a:t>“précision” </a:t>
                      </a:r>
                      <a:r>
                        <a:rPr lang="fr-CH" sz="1000" dirty="0" smtClean="0">
                          <a:solidFill>
                            <a:schemeClr val="tx1"/>
                          </a:solidFill>
                        </a:rPr>
                        <a:t>de la diligence requise fera </a:t>
                      </a:r>
                      <a:r>
                        <a:rPr lang="fr-CH" sz="1000" dirty="0" smtClean="0">
                          <a:solidFill>
                            <a:schemeClr val="tx1"/>
                          </a:solidFill>
                        </a:rPr>
                        <a:t>l’objet </a:t>
                      </a:r>
                      <a:r>
                        <a:rPr lang="fr-CH" sz="1000" dirty="0" smtClean="0">
                          <a:solidFill>
                            <a:schemeClr val="tx1"/>
                          </a:solidFill>
                        </a:rPr>
                        <a:t>de la politique de trésorerie.</a:t>
                      </a:r>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r>
                        <a:rPr lang="fr-CH" sz="1000" dirty="0" smtClean="0">
                          <a:solidFill>
                            <a:schemeClr val="tx1"/>
                          </a:solidFill>
                        </a:rPr>
                        <a:t>La sélection des contreparties aux fins des placements conformément à la politique de placement peut être effectuée de manière suffisante et appropriée au moyen de règles de passation de marchés.</a:t>
                      </a:r>
                      <a:endParaRPr lang="en-US" sz="1000" dirty="0">
                        <a:solidFill>
                          <a:schemeClr val="tx1"/>
                        </a:solidFill>
                      </a:endParaRPr>
                    </a:p>
                  </a:txBody>
                  <a:tcPr/>
                </a:tc>
                <a:extLst>
                  <a:ext uri="{0D108BD9-81ED-4DB2-BD59-A6C34878D82A}">
                    <a16:rowId xmlns:a16="http://schemas.microsoft.com/office/drawing/2014/main" val="582584679"/>
                  </a:ext>
                </a:extLst>
              </a:tr>
              <a:tr h="1438082">
                <a:tc>
                  <a:txBody>
                    <a:bodyPr/>
                    <a:lstStyle/>
                    <a:p>
                      <a:r>
                        <a:rPr lang="fr-CH" sz="1000" u="sng" noProof="0" dirty="0" smtClean="0">
                          <a:solidFill>
                            <a:schemeClr val="tx1"/>
                          </a:solidFill>
                        </a:rPr>
                        <a:t>Règle 105.3</a:t>
                      </a:r>
                    </a:p>
                    <a:p>
                      <a:r>
                        <a:rPr lang="fr-CH" sz="1000" dirty="0" smtClean="0">
                          <a:solidFill>
                            <a:schemeClr val="tx1"/>
                          </a:solidFill>
                        </a:rPr>
                        <a:t>Le </a:t>
                      </a:r>
                      <a:r>
                        <a:rPr lang="fr-CH" sz="1000" dirty="0" smtClean="0">
                          <a:solidFill>
                            <a:schemeClr val="tx1"/>
                          </a:solidFill>
                        </a:rPr>
                        <a:t>Directeur général établit et signe une déclaration annuelle sur le contrôle interne, qui donne des garanties aux parties prenantes.</a:t>
                      </a:r>
                      <a:r>
                        <a:rPr lang="en-US" sz="1000" dirty="0" smtClean="0">
                          <a:solidFill>
                            <a:schemeClr val="tx1"/>
                          </a:solidFill>
                        </a:rPr>
                        <a:t> </a:t>
                      </a:r>
                      <a:r>
                        <a:rPr lang="fr-CH" sz="1000" dirty="0" smtClean="0">
                          <a:solidFill>
                            <a:schemeClr val="tx1"/>
                          </a:solidFill>
                        </a:rPr>
                        <a:t>La Déclaration sur le contrôle interne repose sur les garanties données par les fonctionnaires désignés et </a:t>
                      </a:r>
                      <a:r>
                        <a:rPr lang="fr-CH" sz="1000" dirty="0" smtClean="0">
                          <a:solidFill>
                            <a:schemeClr val="tx1"/>
                          </a:solidFill>
                        </a:rPr>
                        <a:t>s’appuiera </a:t>
                      </a:r>
                      <a:r>
                        <a:rPr lang="fr-CH" sz="1000" dirty="0" smtClean="0">
                          <a:solidFill>
                            <a:schemeClr val="tx1"/>
                          </a:solidFill>
                        </a:rPr>
                        <a:t>sur les avis concernant la gouvernance, la gestion des risques et </a:t>
                      </a:r>
                      <a:r>
                        <a:rPr lang="fr-CH" sz="1000" dirty="0" smtClean="0">
                          <a:solidFill>
                            <a:schemeClr val="tx1"/>
                          </a:solidFill>
                        </a:rPr>
                        <a:t>l’environnement </a:t>
                      </a:r>
                      <a:r>
                        <a:rPr lang="fr-CH" sz="1000" dirty="0" smtClean="0">
                          <a:solidFill>
                            <a:schemeClr val="tx1"/>
                          </a:solidFill>
                        </a:rPr>
                        <a:t>de contrôle de </a:t>
                      </a:r>
                      <a:r>
                        <a:rPr lang="fr-CH" sz="1000" dirty="0" smtClean="0">
                          <a:solidFill>
                            <a:schemeClr val="tx1"/>
                          </a:solidFill>
                        </a:rPr>
                        <a:t>l’OMPI </a:t>
                      </a:r>
                      <a:r>
                        <a:rPr lang="fr-CH" sz="1000" dirty="0" smtClean="0">
                          <a:solidFill>
                            <a:schemeClr val="tx1"/>
                          </a:solidFill>
                        </a:rPr>
                        <a:t>du point de vue de la supervision interne.</a:t>
                      </a:r>
                      <a:endParaRPr lang="en-US" sz="1000" dirty="0" smtClean="0">
                        <a:solidFill>
                          <a:schemeClr val="tx1"/>
                        </a:solidFill>
                      </a:endParaRPr>
                    </a:p>
                  </a:txBody>
                  <a:tcPr/>
                </a:tc>
                <a:tc>
                  <a:txBody>
                    <a:bodyPr/>
                    <a:lstStyle/>
                    <a:p>
                      <a:r>
                        <a:rPr lang="fr-CH" sz="1000" dirty="0" smtClean="0">
                          <a:solidFill>
                            <a:schemeClr val="tx1"/>
                          </a:solidFill>
                        </a:rPr>
                        <a:t>Pourrait-elle être élevée au rang </a:t>
                      </a:r>
                      <a:r>
                        <a:rPr lang="fr-CH" sz="1000" dirty="0" smtClean="0">
                          <a:solidFill>
                            <a:schemeClr val="tx1"/>
                          </a:solidFill>
                        </a:rPr>
                        <a:t>d’article</a:t>
                      </a:r>
                      <a:r>
                        <a:rPr lang="fr-CH" sz="1000" dirty="0" smtClean="0">
                          <a:solidFill>
                            <a:schemeClr val="tx1"/>
                          </a:solidFill>
                        </a:rPr>
                        <a:t>?</a:t>
                      </a:r>
                      <a:endParaRPr lang="en-US" sz="1000" dirty="0">
                        <a:solidFill>
                          <a:schemeClr val="tx1"/>
                        </a:solidFill>
                      </a:endParaRPr>
                    </a:p>
                  </a:txBody>
                  <a:tcPr/>
                </a:tc>
                <a:tc>
                  <a:txBody>
                    <a:bodyPr/>
                    <a:lstStyle/>
                    <a:p>
                      <a:r>
                        <a:rPr lang="fr-CH" sz="1000" noProof="0" dirty="0" smtClean="0">
                          <a:solidFill>
                            <a:schemeClr val="tx1"/>
                          </a:solidFill>
                        </a:rPr>
                        <a:t>Élevée au rang d’article.</a:t>
                      </a:r>
                      <a:endParaRPr lang="fr-CH" sz="1000" noProof="0" dirty="0">
                        <a:solidFill>
                          <a:schemeClr val="tx1"/>
                        </a:solidFill>
                      </a:endParaRP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4032981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8083"/>
            <a:ext cx="8229600" cy="389779"/>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Examen par l’OCIS</a:t>
            </a:r>
            <a:endParaRPr lang="fr-FR" sz="28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sp>
        <p:nvSpPr>
          <p:cNvPr id="3" name="Rectangle 2"/>
          <p:cNvSpPr/>
          <p:nvPr>
            <p:custDataLst>
              <p:tags r:id="rId3"/>
            </p:custDataLst>
          </p:nvPr>
        </p:nvSpPr>
        <p:spPr>
          <a:xfrm>
            <a:off x="435723" y="386883"/>
            <a:ext cx="8075239" cy="684803"/>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100" dirty="0" smtClean="0"/>
              <a:t>L’OCIS a approuvé les révisions.  Il a également demandé au Secrétariat de suivre l’évolution de la situation dans le système des Nations Unies, notamment en ce qui concerne les rapports sur la durabilité.</a:t>
            </a:r>
          </a:p>
          <a:p>
            <a:pPr marL="285744" indent="-285744">
              <a:buClr>
                <a:schemeClr val="accent5">
                  <a:lumMod val="50000"/>
                </a:schemeClr>
              </a:buClr>
              <a:buSzPct val="100000"/>
              <a:buFont typeface="Wingdings" panose="05000000000000000000" pitchFamily="2" charset="2"/>
              <a:buChar char="q"/>
            </a:pPr>
            <a:r>
              <a:rPr lang="fr-FR" sz="1100" dirty="0" smtClean="0">
                <a:solidFill>
                  <a:srgbClr val="000000"/>
                </a:solidFill>
              </a:rPr>
              <a:t>Le tableau ci-dessous présente un échantillon des observations de l’OCIS et de la réponse de l’OMPI.</a:t>
            </a:r>
            <a:endParaRPr lang="fr-FR" sz="1100" dirty="0">
              <a:solidFill>
                <a:srgbClr val="000000"/>
              </a:solidFill>
            </a:endParaRPr>
          </a:p>
        </p:txBody>
      </p:sp>
      <p:graphicFrame>
        <p:nvGraphicFramePr>
          <p:cNvPr id="4" name="Table 3"/>
          <p:cNvGraphicFramePr>
            <a:graphicFrameLocks noGrp="1"/>
          </p:cNvGraphicFramePr>
          <p:nvPr>
            <p:custDataLst>
              <p:tags r:id="rId4"/>
            </p:custDataLst>
            <p:extLst>
              <p:ext uri="{D42A27DB-BD31-4B8C-83A1-F6EECF244321}">
                <p14:modId xmlns:p14="http://schemas.microsoft.com/office/powerpoint/2010/main" val="4195405449"/>
              </p:ext>
            </p:extLst>
          </p:nvPr>
        </p:nvGraphicFramePr>
        <p:xfrm>
          <a:off x="179512" y="1023577"/>
          <a:ext cx="8784978" cy="411480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860320532"/>
                    </a:ext>
                  </a:extLst>
                </a:gridCol>
                <a:gridCol w="6840762">
                  <a:extLst>
                    <a:ext uri="{9D8B030D-6E8A-4147-A177-3AD203B41FA5}">
                      <a16:colId xmlns:a16="http://schemas.microsoft.com/office/drawing/2014/main" val="1478100304"/>
                    </a:ext>
                  </a:extLst>
                </a:gridCol>
              </a:tblGrid>
              <a:tr h="240000">
                <a:tc>
                  <a:txBody>
                    <a:bodyPr/>
                    <a:lstStyle/>
                    <a:p>
                      <a:r>
                        <a:rPr lang="en-US" sz="1200" baseline="0" dirty="0" smtClean="0">
                          <a:solidFill>
                            <a:schemeClr val="tx1"/>
                          </a:solidFill>
                        </a:rPr>
                        <a:t>Observations de </a:t>
                      </a:r>
                      <a:r>
                        <a:rPr lang="fr-CH" sz="1200" baseline="0" noProof="0" dirty="0" smtClean="0">
                          <a:solidFill>
                            <a:schemeClr val="tx1"/>
                          </a:solidFill>
                        </a:rPr>
                        <a:t>l’OCIS</a:t>
                      </a:r>
                      <a:endParaRPr lang="fr-CH" sz="1200" noProof="0" dirty="0">
                        <a:solidFill>
                          <a:schemeClr val="tx1"/>
                        </a:solidFill>
                      </a:endParaRPr>
                    </a:p>
                  </a:txBody>
                  <a:tcPr/>
                </a:tc>
                <a:tc>
                  <a:txBody>
                    <a:bodyPr/>
                    <a:lstStyle/>
                    <a:p>
                      <a:r>
                        <a:rPr lang="fr-CH" sz="1200" noProof="0" dirty="0" smtClean="0">
                          <a:solidFill>
                            <a:schemeClr val="tx1"/>
                          </a:solidFill>
                        </a:rPr>
                        <a:t>Commentaires de l’OMPI</a:t>
                      </a:r>
                      <a:endParaRPr lang="fr-CH" sz="1200" noProof="0" dirty="0">
                        <a:solidFill>
                          <a:schemeClr val="tx1"/>
                        </a:solidFill>
                      </a:endParaRPr>
                    </a:p>
                  </a:txBody>
                  <a:tcPr/>
                </a:tc>
                <a:extLst>
                  <a:ext uri="{0D108BD9-81ED-4DB2-BD59-A6C34878D82A}">
                    <a16:rowId xmlns:a16="http://schemas.microsoft.com/office/drawing/2014/main" val="3453002838"/>
                  </a:ext>
                </a:extLst>
              </a:tr>
              <a:tr h="10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800" dirty="0" smtClean="0">
                          <a:solidFill>
                            <a:schemeClr val="tx1"/>
                          </a:solidFill>
                        </a:rPr>
                        <a:t>Du point de vue du contrôle interne, il</a:t>
                      </a:r>
                      <a:r>
                        <a:rPr lang="fr-CH" sz="800" baseline="0" dirty="0" smtClean="0">
                          <a:solidFill>
                            <a:schemeClr val="tx1"/>
                          </a:solidFill>
                        </a:rPr>
                        <a:t> est regrettable </a:t>
                      </a:r>
                      <a:r>
                        <a:rPr lang="fr-CH" sz="800" dirty="0" smtClean="0">
                          <a:solidFill>
                            <a:schemeClr val="tx1"/>
                          </a:solidFill>
                        </a:rPr>
                        <a:t>que le contrôleur et le haut fonctionnaire chargé des achats ou le directeur puissent déléguer davantage de pouvoirs.</a:t>
                      </a:r>
                      <a:r>
                        <a:rPr lang="en-US" sz="800" dirty="0" smtClean="0">
                          <a:solidFill>
                            <a:schemeClr val="tx1"/>
                          </a:solidFill>
                        </a:rPr>
                        <a:t> L</a:t>
                      </a:r>
                      <a:r>
                        <a:rPr lang="fr-CH" sz="800" dirty="0" smtClean="0">
                          <a:solidFill>
                            <a:schemeClr val="tx1"/>
                          </a:solidFill>
                        </a:rPr>
                        <a:t>e système serait plus solide si cette responsabilité incombait au contrôleur.</a:t>
                      </a:r>
                      <a:r>
                        <a:rPr lang="en-US" sz="800" dirty="0" smtClean="0">
                          <a:solidFill>
                            <a:schemeClr val="tx1"/>
                          </a:solidFill>
                        </a:rPr>
                        <a:t> </a:t>
                      </a:r>
                      <a:r>
                        <a:rPr lang="fr-CH" sz="800" dirty="0" smtClean="0">
                          <a:solidFill>
                            <a:schemeClr val="tx1"/>
                          </a:solidFill>
                        </a:rPr>
                        <a:t>C’est </a:t>
                      </a:r>
                      <a:r>
                        <a:rPr lang="fr-CH" sz="800" dirty="0" smtClean="0">
                          <a:solidFill>
                            <a:schemeClr val="tx1"/>
                          </a:solidFill>
                        </a:rPr>
                        <a:t>là que </a:t>
                      </a:r>
                      <a:r>
                        <a:rPr lang="fr-CH" sz="800" dirty="0" smtClean="0">
                          <a:solidFill>
                            <a:schemeClr val="tx1"/>
                          </a:solidFill>
                        </a:rPr>
                        <a:t>s’arrête </a:t>
                      </a:r>
                      <a:r>
                        <a:rPr lang="fr-CH" sz="800" dirty="0" smtClean="0">
                          <a:solidFill>
                            <a:schemeClr val="tx1"/>
                          </a:solidFill>
                        </a:rPr>
                        <a:t>la responsabilité du point de vue du contrôle interne.</a:t>
                      </a:r>
                      <a:endParaRPr lang="en-US" sz="800" dirty="0" smtClean="0">
                        <a:solidFill>
                          <a:schemeClr val="tx1"/>
                        </a:solidFill>
                      </a:endParaRPr>
                    </a:p>
                  </a:txBody>
                  <a:tcPr/>
                </a:tc>
                <a:tc>
                  <a:txBody>
                    <a:bodyPr/>
                    <a:lstStyle/>
                    <a:p>
                      <a:r>
                        <a:rPr lang="fr-CH" sz="800" dirty="0" smtClean="0">
                          <a:solidFill>
                            <a:schemeClr val="tx1"/>
                          </a:solidFill>
                        </a:rPr>
                        <a:t>Le Directeur général confère à la fois les pouvoirs et la responsabilité, mais le contrôleur/haut fonctionnaire chargé des achats ne peut déléguer que les pouvoirs - et non la responsabilité, qui incombe donc au contrôleur/haut fonctionnaire chargé des achats (voir ci-dessous les règles relatives aux délégations et sous-délégations).</a:t>
                      </a:r>
                      <a:endParaRPr lang="en-US" sz="800" dirty="0">
                        <a:solidFill>
                          <a:schemeClr val="tx1"/>
                        </a:solidFill>
                      </a:endParaRPr>
                    </a:p>
                  </a:txBody>
                  <a:tcPr/>
                </a:tc>
                <a:extLst>
                  <a:ext uri="{0D108BD9-81ED-4DB2-BD59-A6C34878D82A}">
                    <a16:rowId xmlns:a16="http://schemas.microsoft.com/office/drawing/2014/main" val="582584679"/>
                  </a:ext>
                </a:extLst>
              </a:tr>
              <a:tr h="23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800" b="0" i="0" u="none" baseline="0" dirty="0" smtClean="0">
                          <a:solidFill>
                            <a:schemeClr val="tx1"/>
                          </a:solidFill>
                        </a:rPr>
                        <a:t>L’OCIS </a:t>
                      </a:r>
                      <a:r>
                        <a:rPr lang="fr-CH" sz="800" b="0" i="0" u="none" baseline="0" dirty="0" smtClean="0">
                          <a:solidFill>
                            <a:schemeClr val="tx1"/>
                          </a:solidFill>
                        </a:rPr>
                        <a:t>a demandé au Secrétariat de suivre </a:t>
                      </a:r>
                      <a:r>
                        <a:rPr lang="fr-CH" sz="800" b="0" i="0" u="none" baseline="0" dirty="0" smtClean="0">
                          <a:solidFill>
                            <a:schemeClr val="tx1"/>
                          </a:solidFill>
                        </a:rPr>
                        <a:t>l’évolution </a:t>
                      </a:r>
                      <a:r>
                        <a:rPr lang="fr-CH" sz="800" b="0" i="0" u="none" baseline="0" dirty="0" smtClean="0">
                          <a:solidFill>
                            <a:schemeClr val="tx1"/>
                          </a:solidFill>
                        </a:rPr>
                        <a:t>de la situation dans le système des Nations Unies, notamment en ce qui concerne les rapports sur la durabilité.</a:t>
                      </a:r>
                      <a:r>
                        <a:rPr lang="en-US" sz="800" baseline="0" dirty="0" smtClean="0">
                          <a:solidFill>
                            <a:schemeClr val="tx1"/>
                          </a:solidFill>
                        </a:rPr>
                        <a:t> </a:t>
                      </a:r>
                      <a:endParaRPr lang="en-US" sz="800" dirty="0" smtClean="0">
                        <a:solidFill>
                          <a:schemeClr val="tx1"/>
                        </a:solidFill>
                      </a:endParaRPr>
                    </a:p>
                    <a:p>
                      <a:endParaRPr lang="en-US" sz="800" dirty="0">
                        <a:solidFill>
                          <a:schemeClr val="tx1"/>
                        </a:solidFill>
                      </a:endParaRPr>
                    </a:p>
                  </a:txBody>
                  <a:tcPr/>
                </a:tc>
                <a:tc>
                  <a:txBody>
                    <a:bodyPr/>
                    <a:lstStyle/>
                    <a:p>
                      <a:r>
                        <a:rPr lang="fr-CH" sz="800" baseline="0" dirty="0" smtClean="0">
                          <a:solidFill>
                            <a:schemeClr val="tx1"/>
                          </a:solidFill>
                        </a:rPr>
                        <a:t>L’établissement </a:t>
                      </a:r>
                      <a:r>
                        <a:rPr lang="fr-CH" sz="800" baseline="0" dirty="0" smtClean="0">
                          <a:solidFill>
                            <a:schemeClr val="tx1"/>
                          </a:solidFill>
                        </a:rPr>
                        <a:t>de rapports sur la durabilité fait actuellement </a:t>
                      </a:r>
                      <a:r>
                        <a:rPr lang="fr-CH" sz="800" baseline="0" dirty="0" smtClean="0">
                          <a:solidFill>
                            <a:schemeClr val="tx1"/>
                          </a:solidFill>
                        </a:rPr>
                        <a:t>l’objet </a:t>
                      </a:r>
                      <a:r>
                        <a:rPr lang="fr-CH" sz="800" baseline="0" dirty="0" smtClean="0">
                          <a:solidFill>
                            <a:schemeClr val="tx1"/>
                          </a:solidFill>
                        </a:rPr>
                        <a:t>de discussions au sein du Réseau finances et budget et de </a:t>
                      </a:r>
                      <a:r>
                        <a:rPr lang="fr-CH" sz="800" baseline="0" dirty="0" smtClean="0">
                          <a:solidFill>
                            <a:schemeClr val="tx1"/>
                          </a:solidFill>
                        </a:rPr>
                        <a:t>l’Équipe </a:t>
                      </a:r>
                      <a:r>
                        <a:rPr lang="fr-CH" sz="800" baseline="0" dirty="0" smtClean="0">
                          <a:solidFill>
                            <a:schemeClr val="tx1"/>
                          </a:solidFill>
                        </a:rPr>
                        <a:t>spéciale sur les normes comptables, </a:t>
                      </a:r>
                      <a:r>
                        <a:rPr lang="fr-CH" sz="800" baseline="0" dirty="0" smtClean="0">
                          <a:solidFill>
                            <a:schemeClr val="tx1"/>
                          </a:solidFill>
                        </a:rPr>
                        <a:t>l’objectif </a:t>
                      </a:r>
                      <a:r>
                        <a:rPr lang="fr-CH" sz="800" baseline="0" dirty="0" smtClean="0">
                          <a:solidFill>
                            <a:schemeClr val="tx1"/>
                          </a:solidFill>
                        </a:rPr>
                        <a:t>étant </a:t>
                      </a:r>
                      <a:r>
                        <a:rPr lang="fr-CH" sz="800" baseline="0" dirty="0" smtClean="0">
                          <a:solidFill>
                            <a:schemeClr val="tx1"/>
                          </a:solidFill>
                        </a:rPr>
                        <a:t>d’adopter </a:t>
                      </a:r>
                      <a:r>
                        <a:rPr lang="fr-CH" sz="800" baseline="0" dirty="0" smtClean="0">
                          <a:solidFill>
                            <a:schemeClr val="tx1"/>
                          </a:solidFill>
                        </a:rPr>
                        <a:t>une approche cohérente dans </a:t>
                      </a:r>
                      <a:r>
                        <a:rPr lang="fr-CH" sz="800" baseline="0" dirty="0" smtClean="0">
                          <a:solidFill>
                            <a:schemeClr val="tx1"/>
                          </a:solidFill>
                        </a:rPr>
                        <a:t>l’ensemble </a:t>
                      </a:r>
                      <a:r>
                        <a:rPr lang="fr-CH" sz="800" baseline="0" dirty="0" smtClean="0">
                          <a:solidFill>
                            <a:schemeClr val="tx1"/>
                          </a:solidFill>
                        </a:rPr>
                        <a:t>du système des Nations Unies.</a:t>
                      </a:r>
                      <a:r>
                        <a:rPr lang="en-US" sz="800" baseline="0" dirty="0" smtClean="0">
                          <a:solidFill>
                            <a:schemeClr val="tx1"/>
                          </a:solidFill>
                        </a:rPr>
                        <a:t>  </a:t>
                      </a:r>
                      <a:r>
                        <a:rPr lang="fr-CH" sz="800" baseline="0" dirty="0" smtClean="0">
                          <a:solidFill>
                            <a:schemeClr val="tx1"/>
                          </a:solidFill>
                        </a:rPr>
                        <a:t>L’OMPI </a:t>
                      </a:r>
                      <a:r>
                        <a:rPr lang="fr-CH" sz="800" baseline="0" dirty="0" smtClean="0">
                          <a:solidFill>
                            <a:schemeClr val="tx1"/>
                          </a:solidFill>
                        </a:rPr>
                        <a:t>participe pleinement à ces discussions.</a:t>
                      </a:r>
                      <a:endParaRPr lang="en-US" sz="800" dirty="0" smtClean="0">
                        <a:solidFill>
                          <a:schemeClr val="tx1"/>
                        </a:solidFill>
                      </a:endParaRPr>
                    </a:p>
                    <a:p>
                      <a:endParaRPr lang="en-US" sz="400" dirty="0" smtClean="0">
                        <a:solidFill>
                          <a:schemeClr val="tx1"/>
                        </a:solidFill>
                      </a:endParaRPr>
                    </a:p>
                    <a:p>
                      <a:r>
                        <a:rPr lang="fr-CH" sz="800" dirty="0" smtClean="0">
                          <a:solidFill>
                            <a:schemeClr val="tx1"/>
                          </a:solidFill>
                        </a:rPr>
                        <a:t>L’article </a:t>
                      </a:r>
                      <a:r>
                        <a:rPr lang="fr-CH" sz="800" dirty="0" smtClean="0">
                          <a:solidFill>
                            <a:schemeClr val="tx1"/>
                          </a:solidFill>
                        </a:rPr>
                        <a:t>3.8 a été modifié pour inclure la durabilité comme principe dans la procédure de passation de marchés.</a:t>
                      </a:r>
                      <a:r>
                        <a:rPr lang="en-US" sz="800" dirty="0" smtClean="0">
                          <a:solidFill>
                            <a:schemeClr val="tx1"/>
                          </a:solidFill>
                        </a:rPr>
                        <a:t> </a:t>
                      </a:r>
                    </a:p>
                    <a:p>
                      <a:r>
                        <a:rPr lang="fr-CH" sz="800" dirty="0" smtClean="0">
                          <a:solidFill>
                            <a:schemeClr val="tx1"/>
                          </a:solidFill>
                        </a:rPr>
                        <a:t>Comme indiqué au comité, nous coopérons avec les groupes de travail et les réseaux pertinents au sein du système des Nations Unies pour suivre les évolutions et participer positivement aux discussions sur ce sujet.</a:t>
                      </a:r>
                      <a:r>
                        <a:rPr lang="en-US" sz="800" dirty="0" smtClean="0">
                          <a:solidFill>
                            <a:schemeClr val="tx1"/>
                          </a:solidFill>
                        </a:rPr>
                        <a:t>  </a:t>
                      </a:r>
                      <a:endParaRPr lang="en-US" sz="800" dirty="0" smtClean="0">
                        <a:solidFill>
                          <a:schemeClr val="tx1"/>
                        </a:solidFill>
                      </a:endParaRPr>
                    </a:p>
                    <a:p>
                      <a:endParaRPr lang="en-US" sz="400" dirty="0" smtClean="0">
                        <a:solidFill>
                          <a:schemeClr val="tx1"/>
                        </a:solidFill>
                      </a:endParaRPr>
                    </a:p>
                    <a:p>
                      <a:r>
                        <a:rPr lang="en-US" sz="800" u="sng" dirty="0" smtClean="0">
                          <a:solidFill>
                            <a:schemeClr val="tx1"/>
                          </a:solidFill>
                        </a:rPr>
                        <a:t>Article </a:t>
                      </a:r>
                      <a:r>
                        <a:rPr lang="en-US" sz="800" u="sng" dirty="0" smtClean="0">
                          <a:solidFill>
                            <a:schemeClr val="tx1"/>
                          </a:solidFill>
                        </a:rPr>
                        <a:t>3.8  </a:t>
                      </a:r>
                    </a:p>
                    <a:p>
                      <a:r>
                        <a:rPr lang="fr-CH" sz="800" b="0" i="0" u="none" baseline="0" dirty="0" smtClean="0">
                          <a:solidFill>
                            <a:schemeClr val="tx1"/>
                          </a:solidFill>
                        </a:rPr>
                        <a:t>a) Le terme “achat” recouvre tous les actes nécessaires à </a:t>
                      </a:r>
                      <a:r>
                        <a:rPr lang="fr-CH" sz="800" b="0" i="0" u="none" baseline="0" dirty="0" smtClean="0">
                          <a:solidFill>
                            <a:schemeClr val="tx1"/>
                          </a:solidFill>
                        </a:rPr>
                        <a:t>l’acquisition </a:t>
                      </a:r>
                      <a:r>
                        <a:rPr lang="fr-CH" sz="800" b="0" i="0" u="none" baseline="0" dirty="0" smtClean="0">
                          <a:solidFill>
                            <a:schemeClr val="tx1"/>
                          </a:solidFill>
                        </a:rPr>
                        <a:t>de biens (y compris des produits et des biens immobiliers), ainsi que de services (y compris des travaux de construction), par </a:t>
                      </a:r>
                      <a:r>
                        <a:rPr lang="fr-CH" sz="800" b="0" i="0" u="none" baseline="0" dirty="0" smtClean="0">
                          <a:solidFill>
                            <a:schemeClr val="tx1"/>
                          </a:solidFill>
                        </a:rPr>
                        <a:t>l’achat</a:t>
                      </a:r>
                      <a:r>
                        <a:rPr lang="fr-CH" sz="800" b="0" i="0" u="none" baseline="0" dirty="0" smtClean="0">
                          <a:solidFill>
                            <a:schemeClr val="tx1"/>
                          </a:solidFill>
                        </a:rPr>
                        <a:t>, la location ou tout autre moyen approprié.</a:t>
                      </a:r>
                      <a:r>
                        <a:rPr lang="en-US" sz="800" dirty="0" smtClean="0">
                          <a:solidFill>
                            <a:schemeClr val="tx1"/>
                          </a:solidFill>
                        </a:rPr>
                        <a:t> </a:t>
                      </a:r>
                    </a:p>
                    <a:p>
                      <a:r>
                        <a:rPr lang="fr-CH" sz="800" b="0" i="0" u="none" baseline="0" dirty="0" smtClean="0">
                          <a:solidFill>
                            <a:schemeClr val="tx1"/>
                          </a:solidFill>
                        </a:rPr>
                        <a:t>b) Outre les Principes directeurs énoncés au chapitre premier de la deuxième section du Règlement financier et de son règlement </a:t>
                      </a:r>
                      <a:r>
                        <a:rPr lang="fr-CH" sz="800" b="0" i="0" u="none" baseline="0" dirty="0" smtClean="0">
                          <a:solidFill>
                            <a:schemeClr val="tx1"/>
                          </a:solidFill>
                        </a:rPr>
                        <a:t>d’exécution</a:t>
                      </a:r>
                      <a:r>
                        <a:rPr lang="fr-CH" sz="800" b="0" i="0" u="none" baseline="0" dirty="0" smtClean="0">
                          <a:solidFill>
                            <a:schemeClr val="tx1"/>
                          </a:solidFill>
                        </a:rPr>
                        <a:t>, les principes généraux ci-après sont dûment pris en considération pour les opérations </a:t>
                      </a:r>
                      <a:r>
                        <a:rPr lang="fr-CH" sz="800" b="0" i="0" u="none" baseline="0" dirty="0" smtClean="0">
                          <a:solidFill>
                            <a:schemeClr val="tx1"/>
                          </a:solidFill>
                        </a:rPr>
                        <a:t>d’achat </a:t>
                      </a:r>
                      <a:r>
                        <a:rPr lang="fr-CH" sz="800" b="0" i="0" u="none" baseline="0" dirty="0" smtClean="0">
                          <a:solidFill>
                            <a:schemeClr val="tx1"/>
                          </a:solidFill>
                        </a:rPr>
                        <a:t>:</a:t>
                      </a:r>
                      <a:endParaRPr lang="en-US" sz="800" b="0" i="0" u="none" baseline="0" dirty="0" smtClean="0">
                        <a:solidFill>
                          <a:schemeClr val="tx1"/>
                        </a:solidFill>
                      </a:endParaRPr>
                    </a:p>
                    <a:p>
                      <a:r>
                        <a:rPr lang="fr-CH" sz="800" b="0" i="0" u="none" baseline="0" noProof="0" dirty="0" smtClean="0">
                          <a:solidFill>
                            <a:schemeClr val="tx1"/>
                          </a:solidFill>
                        </a:rPr>
                        <a:t>i) meilleur rapport qualité-prix;</a:t>
                      </a:r>
                    </a:p>
                    <a:p>
                      <a:r>
                        <a:rPr lang="fr-CH" sz="800" b="0" i="0" u="none" baseline="0" dirty="0" smtClean="0">
                          <a:solidFill>
                            <a:schemeClr val="tx1"/>
                          </a:solidFill>
                        </a:rPr>
                        <a:t>ii</a:t>
                      </a:r>
                      <a:r>
                        <a:rPr lang="fr-CH" sz="800" b="0" i="0" u="none" baseline="0" dirty="0" smtClean="0">
                          <a:solidFill>
                            <a:schemeClr val="tx1"/>
                          </a:solidFill>
                        </a:rPr>
                        <a:t>) concurrence large et effective pour </a:t>
                      </a:r>
                      <a:r>
                        <a:rPr lang="fr-CH" sz="800" b="0" i="0" u="none" baseline="0" dirty="0" smtClean="0">
                          <a:solidFill>
                            <a:schemeClr val="tx1"/>
                          </a:solidFill>
                        </a:rPr>
                        <a:t>l’attribution </a:t>
                      </a:r>
                      <a:r>
                        <a:rPr lang="fr-CH" sz="800" b="0" i="0" u="none" baseline="0" dirty="0" smtClean="0">
                          <a:solidFill>
                            <a:schemeClr val="tx1"/>
                          </a:solidFill>
                        </a:rPr>
                        <a:t>des marchés;</a:t>
                      </a:r>
                      <a:endParaRPr lang="en-US" sz="800" b="0" i="0" u="none" baseline="0" dirty="0" smtClean="0">
                        <a:solidFill>
                          <a:schemeClr val="tx1"/>
                        </a:solidFill>
                      </a:endParaRPr>
                    </a:p>
                    <a:p>
                      <a:r>
                        <a:rPr lang="fr-CH" sz="800" b="0" i="0" u="none" baseline="0" dirty="0" smtClean="0">
                          <a:solidFill>
                            <a:schemeClr val="tx1"/>
                          </a:solidFill>
                        </a:rPr>
                        <a:t>iii) équité, intégrité et transparence de la procédure </a:t>
                      </a:r>
                      <a:r>
                        <a:rPr lang="fr-CH" sz="800" b="0" i="0" u="none" baseline="0" dirty="0" smtClean="0">
                          <a:solidFill>
                            <a:schemeClr val="tx1"/>
                          </a:solidFill>
                        </a:rPr>
                        <a:t>d’achat</a:t>
                      </a:r>
                      <a:r>
                        <a:rPr lang="fr-CH" sz="800" b="0" i="0" u="none" baseline="0" dirty="0" smtClean="0">
                          <a:solidFill>
                            <a:schemeClr val="tx1"/>
                          </a:solidFill>
                        </a:rPr>
                        <a:t>;</a:t>
                      </a:r>
                      <a:endParaRPr lang="en-US" sz="800" b="0" i="0" u="none" baseline="0" dirty="0" smtClean="0">
                        <a:solidFill>
                          <a:schemeClr val="tx1"/>
                        </a:solidFill>
                      </a:endParaRPr>
                    </a:p>
                    <a:p>
                      <a:r>
                        <a:rPr lang="fr-CH" sz="800" b="0" i="0" u="none" baseline="0" dirty="0" smtClean="0">
                          <a:solidFill>
                            <a:schemeClr val="tx1"/>
                          </a:solidFill>
                        </a:rPr>
                        <a:t>iv) intérêt optimal de </a:t>
                      </a:r>
                      <a:r>
                        <a:rPr lang="fr-CH" sz="800" b="0" i="0" u="none" baseline="0" dirty="0" smtClean="0">
                          <a:solidFill>
                            <a:schemeClr val="tx1"/>
                          </a:solidFill>
                        </a:rPr>
                        <a:t>l’Organisation</a:t>
                      </a:r>
                      <a:r>
                        <a:rPr lang="fr-CH" sz="800" b="0" i="0" u="none" baseline="0" dirty="0" smtClean="0">
                          <a:solidFill>
                            <a:schemeClr val="tx1"/>
                          </a:solidFill>
                        </a:rPr>
                        <a:t>;</a:t>
                      </a:r>
                      <a:endParaRPr lang="en-US" sz="800" b="0" i="0" u="none" baseline="0" dirty="0" smtClean="0">
                        <a:solidFill>
                          <a:schemeClr val="tx1"/>
                        </a:solidFill>
                      </a:endParaRPr>
                    </a:p>
                    <a:p>
                      <a:r>
                        <a:rPr lang="fr-CH" sz="800" b="0" i="0" u="none" baseline="0" dirty="0" smtClean="0">
                          <a:solidFill>
                            <a:schemeClr val="tx1"/>
                          </a:solidFill>
                        </a:rPr>
                        <a:t>v) pratiques prudentes en matière </a:t>
                      </a:r>
                      <a:r>
                        <a:rPr lang="fr-CH" sz="800" b="0" i="0" u="none" baseline="0" dirty="0" smtClean="0">
                          <a:solidFill>
                            <a:schemeClr val="tx1"/>
                          </a:solidFill>
                        </a:rPr>
                        <a:t>d’acquisition </a:t>
                      </a:r>
                      <a:r>
                        <a:rPr lang="fr-CH" sz="800" b="0" i="0" u="none" baseline="0" dirty="0" smtClean="0">
                          <a:solidFill>
                            <a:schemeClr val="tx1"/>
                          </a:solidFill>
                        </a:rPr>
                        <a:t>et </a:t>
                      </a:r>
                      <a:r>
                        <a:rPr lang="fr-CH" sz="800" b="0" i="0" u="sng" baseline="0" dirty="0" smtClean="0">
                          <a:solidFill>
                            <a:srgbClr val="FF0000"/>
                          </a:solidFill>
                        </a:rPr>
                        <a:t>viabilité</a:t>
                      </a:r>
                      <a:r>
                        <a:rPr lang="fr-CH" sz="800" b="0" i="0" u="none" baseline="0" dirty="0" smtClean="0">
                          <a:solidFill>
                            <a:schemeClr val="tx1"/>
                          </a:solidFill>
                        </a:rPr>
                        <a:t>.</a:t>
                      </a:r>
                      <a:endParaRPr lang="en-US" sz="800" b="0" i="0" u="none" baseline="0" dirty="0" smtClean="0">
                        <a:solidFill>
                          <a:schemeClr val="tx1"/>
                        </a:solidFill>
                      </a:endParaRPr>
                    </a:p>
                    <a:p>
                      <a:r>
                        <a:rPr lang="fr-CH" sz="800" b="0" i="0" u="none" baseline="0" dirty="0" smtClean="0">
                          <a:solidFill>
                            <a:schemeClr val="tx1"/>
                          </a:solidFill>
                        </a:rPr>
                        <a:t>c) </a:t>
                      </a:r>
                      <a:r>
                        <a:rPr lang="fr-CH" sz="800" b="0" i="0" u="none" baseline="0" dirty="0" smtClean="0">
                          <a:solidFill>
                            <a:schemeClr val="tx1"/>
                          </a:solidFill>
                        </a:rPr>
                        <a:t>L’acquisition </a:t>
                      </a:r>
                      <a:r>
                        <a:rPr lang="fr-CH" sz="800" b="0" i="0" u="none" baseline="0" dirty="0" smtClean="0">
                          <a:solidFill>
                            <a:schemeClr val="tx1"/>
                          </a:solidFill>
                        </a:rPr>
                        <a:t>de biens ou de services est effectuée conformément à :</a:t>
                      </a:r>
                      <a:endParaRPr lang="en-US" sz="800" b="0" i="0" u="none" baseline="0" dirty="0" smtClean="0">
                        <a:solidFill>
                          <a:schemeClr val="tx1"/>
                        </a:solidFill>
                      </a:endParaRPr>
                    </a:p>
                    <a:p>
                      <a:r>
                        <a:rPr lang="fr-CH" sz="800" b="0" i="0" u="none" baseline="0" dirty="0" smtClean="0">
                          <a:solidFill>
                            <a:schemeClr val="tx1"/>
                          </a:solidFill>
                        </a:rPr>
                        <a:t>i) </a:t>
                      </a:r>
                      <a:r>
                        <a:rPr lang="fr-CH" sz="800" b="0" i="0" u="none" baseline="0" dirty="0" smtClean="0">
                          <a:solidFill>
                            <a:schemeClr val="tx1"/>
                          </a:solidFill>
                        </a:rPr>
                        <a:t>d’une </a:t>
                      </a:r>
                      <a:r>
                        <a:rPr lang="fr-CH" sz="800" b="0" i="0" u="none" baseline="0" dirty="0" smtClean="0">
                          <a:solidFill>
                            <a:schemeClr val="tx1"/>
                          </a:solidFill>
                        </a:rPr>
                        <a:t>procédure de mise en concurrence;  ou</a:t>
                      </a:r>
                      <a:endParaRPr lang="en-US" sz="800" b="0" i="0" u="none" baseline="0" dirty="0" smtClean="0">
                        <a:solidFill>
                          <a:schemeClr val="tx1"/>
                        </a:solidFill>
                      </a:endParaRPr>
                    </a:p>
                    <a:p>
                      <a:r>
                        <a:rPr lang="fr-CH" sz="800" b="0" i="0" u="none" baseline="0" dirty="0" smtClean="0">
                          <a:solidFill>
                            <a:schemeClr val="tx1"/>
                          </a:solidFill>
                        </a:rPr>
                        <a:t>ii) </a:t>
                      </a:r>
                      <a:r>
                        <a:rPr lang="fr-CH" sz="800" b="0" i="0" u="none" baseline="0" dirty="0" smtClean="0">
                          <a:solidFill>
                            <a:schemeClr val="tx1"/>
                          </a:solidFill>
                        </a:rPr>
                        <a:t>d’une </a:t>
                      </a:r>
                      <a:r>
                        <a:rPr lang="fr-CH" sz="800" b="0" i="0" u="none" baseline="0" dirty="0" smtClean="0">
                          <a:solidFill>
                            <a:schemeClr val="tx1"/>
                          </a:solidFill>
                        </a:rPr>
                        <a:t>coopération avec </a:t>
                      </a:r>
                      <a:r>
                        <a:rPr lang="fr-CH" sz="800" b="0" i="0" u="none" baseline="0" dirty="0" smtClean="0">
                          <a:solidFill>
                            <a:schemeClr val="tx1"/>
                          </a:solidFill>
                        </a:rPr>
                        <a:t>d’autres </a:t>
                      </a:r>
                      <a:r>
                        <a:rPr lang="fr-CH" sz="800" b="0" i="0" u="none" baseline="0" dirty="0" smtClean="0">
                          <a:solidFill>
                            <a:schemeClr val="tx1"/>
                          </a:solidFill>
                        </a:rPr>
                        <a:t>organisations intergouvernementales;  ou</a:t>
                      </a:r>
                      <a:endParaRPr lang="en-US" sz="800" b="0" i="0" u="none" baseline="0" dirty="0" smtClean="0">
                        <a:solidFill>
                          <a:schemeClr val="tx1"/>
                        </a:solidFill>
                      </a:endParaRPr>
                    </a:p>
                    <a:p>
                      <a:r>
                        <a:rPr lang="fr-CH" sz="800" noProof="0" dirty="0" smtClean="0">
                          <a:solidFill>
                            <a:schemeClr val="tx1"/>
                          </a:solidFill>
                        </a:rPr>
                        <a:t>iii) d’une autre procédure. </a:t>
                      </a:r>
                      <a:endParaRPr lang="fr-CH" sz="800" noProof="0" dirty="0" smtClean="0">
                        <a:solidFill>
                          <a:schemeClr val="tx1"/>
                        </a:solidFill>
                      </a:endParaRP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138233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195486"/>
            <a:ext cx="8229600" cy="493776"/>
          </a:xfrm>
          <a:solidFill>
            <a:schemeClr val="accent1">
              <a:lumMod val="75000"/>
            </a:schemeClr>
          </a:solidFill>
          <a:ln>
            <a:solidFill>
              <a:srgbClr val="0070C0"/>
            </a:solidFill>
          </a:ln>
        </p:spPr>
        <p:txBody>
          <a:bodyPr/>
          <a:lstStyle/>
          <a:p>
            <a:pPr algn="ctr" eaLnBrk="1" hangingPunct="1"/>
            <a:r>
              <a:rPr lang="fr-FR" b="1" dirty="0" smtClean="0">
                <a:solidFill>
                  <a:schemeClr val="tx1"/>
                </a:solidFill>
              </a:rPr>
              <a:t>Calendrier</a:t>
            </a:r>
            <a:endParaRPr lang="fr-FR" b="1" dirty="0" smtClean="0">
              <a:solidFill>
                <a:schemeClr val="tx1"/>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99" name="Diagram 98"/>
          <p:cNvGraphicFramePr/>
          <p:nvPr>
            <p:custDataLst>
              <p:tags r:id="rId3"/>
            </p:custDataLst>
            <p:extLst>
              <p:ext uri="{D42A27DB-BD31-4B8C-83A1-F6EECF244321}">
                <p14:modId xmlns:p14="http://schemas.microsoft.com/office/powerpoint/2010/main" val="1494379969"/>
              </p:ext>
            </p:extLst>
          </p:nvPr>
        </p:nvGraphicFramePr>
        <p:xfrm>
          <a:off x="211741" y="2350854"/>
          <a:ext cx="9832867" cy="206939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cxnSp>
        <p:nvCxnSpPr>
          <p:cNvPr id="103" name="Straight Connector 102"/>
          <p:cNvCxnSpPr/>
          <p:nvPr>
            <p:custDataLst>
              <p:tags r:id="rId4"/>
            </p:custDataLst>
          </p:nvPr>
        </p:nvCxnSpPr>
        <p:spPr>
          <a:xfrm>
            <a:off x="4941021" y="2269633"/>
            <a:ext cx="7843"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4" name="TextBox 103"/>
          <p:cNvSpPr txBox="1"/>
          <p:nvPr>
            <p:custDataLst>
              <p:tags r:id="rId5"/>
            </p:custDataLst>
          </p:nvPr>
        </p:nvSpPr>
        <p:spPr>
          <a:xfrm>
            <a:off x="179512" y="2219246"/>
            <a:ext cx="1584178" cy="784830"/>
          </a:xfrm>
          <a:prstGeom prst="rect">
            <a:avLst/>
          </a:prstGeom>
          <a:noFill/>
          <a:ln>
            <a:solidFill>
              <a:srgbClr val="0070C0"/>
            </a:solidFill>
          </a:ln>
        </p:spPr>
        <p:txBody>
          <a:bodyPr wrap="square" rtlCol="0">
            <a:spAutoFit/>
          </a:bodyPr>
          <a:lstStyle/>
          <a:p>
            <a:pPr algn="ctr"/>
            <a:r>
              <a:rPr lang="fr-FR" sz="900" dirty="0" smtClean="0">
                <a:solidFill>
                  <a:srgbClr val="000000"/>
                </a:solidFill>
              </a:rPr>
              <a:t>Proposition de révision du Règlement financier et de son règlement d’exécution présentée à la trente-quatrième session du PBC</a:t>
            </a:r>
            <a:endParaRPr lang="fr-FR" sz="900" b="1" dirty="0">
              <a:solidFill>
                <a:srgbClr val="000000"/>
              </a:solidFill>
            </a:endParaRPr>
          </a:p>
        </p:txBody>
      </p:sp>
      <p:sp>
        <p:nvSpPr>
          <p:cNvPr id="105" name="Oval 104"/>
          <p:cNvSpPr/>
          <p:nvPr>
            <p:custDataLst>
              <p:tags r:id="rId6"/>
            </p:custDataLst>
          </p:nvPr>
        </p:nvSpPr>
        <p:spPr>
          <a:xfrm>
            <a:off x="1643937" y="1903943"/>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cxnSp>
        <p:nvCxnSpPr>
          <p:cNvPr id="106" name="Straight Connector 105"/>
          <p:cNvCxnSpPr>
            <a:stCxn id="105" idx="4"/>
          </p:cNvCxnSpPr>
          <p:nvPr>
            <p:custDataLst>
              <p:tags r:id="rId7"/>
            </p:custDataLst>
          </p:nvPr>
        </p:nvCxnSpPr>
        <p:spPr>
          <a:xfrm>
            <a:off x="1775822" y="2167712"/>
            <a:ext cx="5988" cy="870484"/>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7" name="TextBox 106"/>
          <p:cNvSpPr txBox="1"/>
          <p:nvPr>
            <p:custDataLst>
              <p:tags r:id="rId8"/>
            </p:custDataLst>
          </p:nvPr>
        </p:nvSpPr>
        <p:spPr>
          <a:xfrm>
            <a:off x="457199" y="1283261"/>
            <a:ext cx="3871399" cy="400110"/>
          </a:xfrm>
          <a:prstGeom prst="rect">
            <a:avLst/>
          </a:prstGeom>
          <a:solidFill>
            <a:schemeClr val="accent1">
              <a:lumMod val="40000"/>
              <a:lumOff val="60000"/>
            </a:schemeClr>
          </a:solidFill>
        </p:spPr>
        <p:txBody>
          <a:bodyPr wrap="square" rtlCol="0">
            <a:spAutoFit/>
          </a:bodyPr>
          <a:lstStyle/>
          <a:p>
            <a:pPr algn="ctr"/>
            <a:r>
              <a:rPr lang="fr-FR" sz="2000" b="1" dirty="0" smtClean="0"/>
              <a:t>2022</a:t>
            </a:r>
            <a:endParaRPr lang="fr-FR" b="1" dirty="0"/>
          </a:p>
        </p:txBody>
      </p:sp>
      <p:sp>
        <p:nvSpPr>
          <p:cNvPr id="108" name="TextBox 107"/>
          <p:cNvSpPr txBox="1"/>
          <p:nvPr>
            <p:custDataLst>
              <p:tags r:id="rId9"/>
            </p:custDataLst>
          </p:nvPr>
        </p:nvSpPr>
        <p:spPr>
          <a:xfrm>
            <a:off x="4572000" y="1257670"/>
            <a:ext cx="4114800" cy="400110"/>
          </a:xfrm>
          <a:prstGeom prst="rect">
            <a:avLst/>
          </a:prstGeom>
          <a:solidFill>
            <a:schemeClr val="accent6">
              <a:lumMod val="40000"/>
              <a:lumOff val="60000"/>
            </a:schemeClr>
          </a:solidFill>
        </p:spPr>
        <p:txBody>
          <a:bodyPr wrap="square" rtlCol="0">
            <a:spAutoFit/>
          </a:bodyPr>
          <a:lstStyle/>
          <a:p>
            <a:pPr algn="ctr"/>
            <a:r>
              <a:rPr lang="fr-FR" sz="2000" b="1" dirty="0" smtClean="0">
                <a:solidFill>
                  <a:schemeClr val="bg1"/>
                </a:solidFill>
              </a:rPr>
              <a:t>2023-2024</a:t>
            </a:r>
            <a:endParaRPr lang="fr-FR" sz="2000" b="1" dirty="0">
              <a:solidFill>
                <a:schemeClr val="bg1"/>
              </a:solidFill>
            </a:endParaRPr>
          </a:p>
        </p:txBody>
      </p:sp>
      <p:sp>
        <p:nvSpPr>
          <p:cNvPr id="111" name="Oval 110"/>
          <p:cNvSpPr/>
          <p:nvPr>
            <p:custDataLst>
              <p:tags r:id="rId10"/>
            </p:custDataLst>
          </p:nvPr>
        </p:nvSpPr>
        <p:spPr>
          <a:xfrm>
            <a:off x="6550829" y="4690244"/>
            <a:ext cx="263769" cy="263769"/>
          </a:xfrm>
          <a:prstGeom prst="ellipse">
            <a:avLst/>
          </a:prstGeom>
          <a:solidFill>
            <a:schemeClr val="accent6">
              <a:lumMod val="60000"/>
              <a:lumOff val="40000"/>
            </a:schemeClr>
          </a:solidFill>
          <a:ln>
            <a:solidFill>
              <a:schemeClr val="accent6">
                <a:lumMod val="60000"/>
                <a:lumOff val="40000"/>
              </a:schemeClr>
            </a:solidFill>
          </a:ln>
        </p:spPr>
        <p:style>
          <a:lnRef idx="0">
            <a:schemeClr val="accent1"/>
          </a:lnRef>
          <a:fillRef idx="1001">
            <a:schemeClr val="dk2"/>
          </a:fillRef>
          <a:effectRef idx="3">
            <a:schemeClr val="accent1"/>
          </a:effectRef>
          <a:fontRef idx="minor">
            <a:schemeClr val="lt1"/>
          </a:fontRef>
        </p:style>
        <p:txBody>
          <a:bodyPr rtlCol="0" anchor="ctr"/>
          <a:lstStyle/>
          <a:p>
            <a:pPr algn="ctr"/>
            <a:endParaRPr lang="fr-FR" dirty="0"/>
          </a:p>
        </p:txBody>
      </p:sp>
      <p:sp>
        <p:nvSpPr>
          <p:cNvPr id="120" name="Oval 119"/>
          <p:cNvSpPr/>
          <p:nvPr>
            <p:custDataLst>
              <p:tags r:id="rId11"/>
            </p:custDataLst>
          </p:nvPr>
        </p:nvSpPr>
        <p:spPr>
          <a:xfrm>
            <a:off x="3228113" y="4659983"/>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21" name="Oval 120"/>
          <p:cNvSpPr/>
          <p:nvPr>
            <p:custDataLst>
              <p:tags r:id="rId12"/>
            </p:custDataLst>
          </p:nvPr>
        </p:nvSpPr>
        <p:spPr>
          <a:xfrm>
            <a:off x="4834814" y="2138746"/>
            <a:ext cx="263769" cy="263769"/>
          </a:xfrm>
          <a:prstGeom prst="ellipse">
            <a:avLst/>
          </a:prstGeom>
          <a:solidFill>
            <a:schemeClr val="accent6">
              <a:lumMod val="60000"/>
              <a:lumOff val="40000"/>
            </a:schemeClr>
          </a:solidFill>
          <a:ln>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22" name="TextBox 121"/>
          <p:cNvSpPr txBox="1"/>
          <p:nvPr>
            <p:custDataLst>
              <p:tags r:id="rId13"/>
            </p:custDataLst>
          </p:nvPr>
        </p:nvSpPr>
        <p:spPr>
          <a:xfrm>
            <a:off x="4960160" y="2465551"/>
            <a:ext cx="2053288" cy="507831"/>
          </a:xfrm>
          <a:prstGeom prst="rect">
            <a:avLst/>
          </a:prstGeom>
          <a:solidFill>
            <a:schemeClr val="bg1"/>
          </a:solidFill>
          <a:ln>
            <a:solidFill>
              <a:schemeClr val="accent6">
                <a:lumMod val="50000"/>
              </a:schemeClr>
            </a:solidFill>
          </a:ln>
        </p:spPr>
        <p:txBody>
          <a:bodyPr wrap="square" rtlCol="0">
            <a:spAutoFit/>
          </a:bodyPr>
          <a:lstStyle/>
          <a:p>
            <a:pPr algn="ctr"/>
            <a:r>
              <a:rPr lang="fr-FR" sz="900" dirty="0" smtClean="0">
                <a:solidFill>
                  <a:srgbClr val="000000"/>
                </a:solidFill>
              </a:rPr>
              <a:t>Entrée en vigueur du nouveau Règlement financier et de son règlement d’exécution </a:t>
            </a:r>
            <a:endParaRPr lang="fr-FR" sz="900" dirty="0">
              <a:solidFill>
                <a:srgbClr val="000000"/>
              </a:solidFill>
            </a:endParaRPr>
          </a:p>
        </p:txBody>
      </p:sp>
      <p:sp>
        <p:nvSpPr>
          <p:cNvPr id="123" name="TextBox 122"/>
          <p:cNvSpPr txBox="1"/>
          <p:nvPr>
            <p:custDataLst>
              <p:tags r:id="rId14"/>
            </p:custDataLst>
          </p:nvPr>
        </p:nvSpPr>
        <p:spPr>
          <a:xfrm>
            <a:off x="1086885" y="3968498"/>
            <a:ext cx="2260979" cy="646331"/>
          </a:xfrm>
          <a:prstGeom prst="rect">
            <a:avLst/>
          </a:prstGeom>
          <a:noFill/>
          <a:ln>
            <a:solidFill>
              <a:srgbClr val="0070C0"/>
            </a:solidFill>
          </a:ln>
        </p:spPr>
        <p:txBody>
          <a:bodyPr wrap="square" rtlCol="0">
            <a:spAutoFit/>
          </a:bodyPr>
          <a:lstStyle/>
          <a:p>
            <a:pPr algn="ctr"/>
            <a:r>
              <a:rPr lang="fr-FR" sz="900" dirty="0" smtClean="0">
                <a:solidFill>
                  <a:srgbClr val="000000"/>
                </a:solidFill>
              </a:rPr>
              <a:t>Propositions de modification du Règlement financier et de son règlement d’exécution soumises à l’approbation de l’Assemblée générale de l’OMPI </a:t>
            </a:r>
            <a:endParaRPr lang="fr-FR" sz="900" dirty="0">
              <a:solidFill>
                <a:srgbClr val="000000"/>
              </a:solidFill>
            </a:endParaRPr>
          </a:p>
        </p:txBody>
      </p:sp>
      <p:cxnSp>
        <p:nvCxnSpPr>
          <p:cNvPr id="124" name="Straight Connector 123"/>
          <p:cNvCxnSpPr/>
          <p:nvPr>
            <p:custDataLst>
              <p:tags r:id="rId15"/>
            </p:custDataLst>
          </p:nvPr>
        </p:nvCxnSpPr>
        <p:spPr>
          <a:xfrm>
            <a:off x="3347864" y="3735174"/>
            <a:ext cx="0" cy="924808"/>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custDataLst>
              <p:tags r:id="rId16"/>
            </p:custDataLst>
          </p:nvPr>
        </p:nvSpPr>
        <p:spPr>
          <a:xfrm>
            <a:off x="6695176" y="3775415"/>
            <a:ext cx="2341320" cy="784830"/>
          </a:xfrm>
          <a:prstGeom prst="rect">
            <a:avLst/>
          </a:prstGeom>
          <a:solidFill>
            <a:schemeClr val="bg1"/>
          </a:solidFill>
          <a:ln>
            <a:solidFill>
              <a:schemeClr val="accent6">
                <a:lumMod val="50000"/>
              </a:schemeClr>
            </a:solidFill>
          </a:ln>
        </p:spPr>
        <p:txBody>
          <a:bodyPr wrap="square" rtlCol="0">
            <a:spAutoFit/>
          </a:bodyPr>
          <a:lstStyle/>
          <a:p>
            <a:pPr algn="ctr"/>
            <a:r>
              <a:rPr lang="fr-FR" sz="900" dirty="0" smtClean="0">
                <a:solidFill>
                  <a:srgbClr val="000000"/>
                </a:solidFill>
              </a:rPr>
              <a:t>Le Secrétariat de l’OMPI rend compte aux États membres de la mise en œuvre du Règlement financier et de son règlement d’exécution et des améliorations qui pourraient être nécessaires</a:t>
            </a:r>
            <a:endParaRPr lang="fr-FR" sz="133" dirty="0">
              <a:solidFill>
                <a:srgbClr val="000000"/>
              </a:solidFill>
            </a:endParaRPr>
          </a:p>
        </p:txBody>
      </p:sp>
      <p:cxnSp>
        <p:nvCxnSpPr>
          <p:cNvPr id="20" name="Straight Connector 19"/>
          <p:cNvCxnSpPr>
            <a:endCxn id="111" idx="0"/>
          </p:cNvCxnSpPr>
          <p:nvPr>
            <p:custDataLst>
              <p:tags r:id="rId17"/>
            </p:custDataLst>
          </p:nvPr>
        </p:nvCxnSpPr>
        <p:spPr>
          <a:xfrm>
            <a:off x="6682713" y="3714161"/>
            <a:ext cx="1" cy="976083"/>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901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1452563" y="1131591"/>
            <a:ext cx="6238875" cy="3400425"/>
          </a:xfrm>
          <a:prstGeom prst="rect">
            <a:avLst/>
          </a:prstGeom>
        </p:spPr>
      </p:pic>
      <p:sp>
        <p:nvSpPr>
          <p:cNvPr id="7" name="Rectangle 2"/>
          <p:cNvSpPr txBox="1">
            <a:spLocks noChangeArrowheads="1"/>
          </p:cNvSpPr>
          <p:nvPr>
            <p:custDataLst>
              <p:tags r:id="rId2"/>
            </p:custDataLst>
          </p:nvPr>
        </p:nvSpPr>
        <p:spPr bwMode="auto">
          <a:xfrm>
            <a:off x="683568" y="123478"/>
            <a:ext cx="8229600" cy="493776"/>
          </a:xfrm>
          <a:prstGeom prst="rect">
            <a:avLst/>
          </a:prstGeom>
          <a:solidFill>
            <a:schemeClr val="accent1">
              <a:lumMod val="75000"/>
            </a:schemeClr>
          </a:solidFill>
          <a:ln>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b="1" kern="0" dirty="0" smtClean="0">
                <a:solidFill>
                  <a:srgbClr val="000000"/>
                </a:solidFill>
              </a:rPr>
              <a:t>Des questions ou des commentaires?</a:t>
            </a:r>
            <a:endParaRPr lang="fr-FR" b="1" kern="0" dirty="0">
              <a:solidFill>
                <a:srgbClr val="000000"/>
              </a:solidFill>
            </a:endParaRPr>
          </a:p>
        </p:txBody>
      </p:sp>
    </p:spTree>
    <p:extLst>
      <p:ext uri="{BB962C8B-B14F-4D97-AF65-F5344CB8AC3E}">
        <p14:creationId xmlns:p14="http://schemas.microsoft.com/office/powerpoint/2010/main" val="2081916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600" b="1" dirty="0" smtClean="0">
                <a:solidFill>
                  <a:srgbClr val="000000"/>
                </a:solidFill>
              </a:rPr>
              <a:t>Pourquoi maintenant? </a:t>
            </a:r>
            <a:r>
              <a:rPr lang="fr-FR" sz="2600" b="1" dirty="0" smtClean="0">
                <a:solidFill>
                  <a:schemeClr val="accent5">
                    <a:lumMod val="10000"/>
                  </a:schemeClr>
                </a:solidFill>
              </a:rPr>
              <a:t> </a:t>
            </a:r>
            <a:r>
              <a:rPr lang="fr-FR" sz="2600" b="1" dirty="0" smtClean="0">
                <a:solidFill>
                  <a:schemeClr val="tx1"/>
                </a:solidFill>
              </a:rPr>
              <a:t>Raison de la modification</a:t>
            </a:r>
            <a:endParaRPr lang="fr-FR" sz="2600" b="1" dirty="0">
              <a:solidFill>
                <a:schemeClr val="tx1"/>
              </a:solidFill>
            </a:endParaRPr>
          </a:p>
        </p:txBody>
      </p:sp>
      <p:sp>
        <p:nvSpPr>
          <p:cNvPr id="4099" name="Rectangle 3"/>
          <p:cNvSpPr>
            <a:spLocks noGrp="1" noChangeArrowheads="1"/>
          </p:cNvSpPr>
          <p:nvPr>
            <p:ph type="body" idx="1"/>
            <p:custDataLst>
              <p:tags r:id="rId2"/>
            </p:custDataLst>
          </p:nvPr>
        </p:nvSpPr>
        <p:spPr>
          <a:xfrm>
            <a:off x="457200" y="915567"/>
            <a:ext cx="8229600" cy="3731555"/>
          </a:xfrm>
        </p:spPr>
        <p:txBody>
          <a:bodyPr/>
          <a:lstStyle/>
          <a:p>
            <a:pPr lvl="0">
              <a:buClr>
                <a:schemeClr val="accent5">
                  <a:lumMod val="50000"/>
                </a:schemeClr>
              </a:buClr>
              <a:buSzPct val="100000"/>
              <a:buFont typeface="Wingdings" panose="05000000000000000000" pitchFamily="2" charset="2"/>
              <a:buChar char="q"/>
            </a:pPr>
            <a:r>
              <a:rPr lang="fr-FR" sz="1400" dirty="0" smtClean="0">
                <a:solidFill>
                  <a:srgbClr val="000000"/>
                </a:solidFill>
              </a:rPr>
              <a:t>La dernière révision complète du Règlement financier et du règlement d’exécution du Règlement financier a été effectuée en 2008 et les modèles opérationnels, les procédures et les systèmes de l’OMPI ont évolué et ont été affinés depuis.</a:t>
            </a:r>
          </a:p>
          <a:p>
            <a:pPr lvl="0">
              <a:buClr>
                <a:schemeClr val="accent5">
                  <a:lumMod val="50000"/>
                </a:schemeClr>
              </a:buClr>
              <a:buSzPct val="100000"/>
              <a:buFont typeface="Wingdings" panose="05000000000000000000" pitchFamily="2" charset="2"/>
              <a:buChar char="q"/>
            </a:pPr>
            <a:endParaRPr lang="fr-FR" sz="600" dirty="0" smtClean="0"/>
          </a:p>
          <a:p>
            <a:pPr lvl="0">
              <a:buClr>
                <a:schemeClr val="accent5">
                  <a:lumMod val="50000"/>
                </a:schemeClr>
              </a:buClr>
              <a:buSzPct val="100000"/>
              <a:buFont typeface="Wingdings" panose="05000000000000000000" pitchFamily="2" charset="2"/>
              <a:buChar char="q"/>
            </a:pPr>
            <a:r>
              <a:rPr lang="fr-FR" sz="1400" dirty="0" smtClean="0">
                <a:solidFill>
                  <a:srgbClr val="000000"/>
                </a:solidFill>
              </a:rPr>
              <a:t>Parmi les changements notables ayant renforcé les processus de gestion interne et de gouvernance de l’OMPI figurent les suivants : </a:t>
            </a:r>
          </a:p>
          <a:p>
            <a:pPr lvl="0">
              <a:buClr>
                <a:schemeClr val="accent5">
                  <a:lumMod val="50000"/>
                </a:schemeClr>
              </a:buClr>
              <a:buSzPct val="100000"/>
              <a:buFont typeface="Wingdings" panose="05000000000000000000" pitchFamily="2" charset="2"/>
              <a:buChar char="q"/>
            </a:pPr>
            <a:endParaRPr lang="fr-FR" sz="400" dirty="0" smtClean="0"/>
          </a:p>
          <a:p>
            <a:pPr lvl="2">
              <a:buClr>
                <a:schemeClr val="accent5">
                  <a:lumMod val="50000"/>
                </a:schemeClr>
              </a:buClr>
              <a:buSzPct val="100000"/>
              <a:buFont typeface="Wingdings" panose="05000000000000000000" pitchFamily="2" charset="2"/>
              <a:buChar char="§"/>
            </a:pPr>
            <a:r>
              <a:rPr lang="fr-FR" sz="1200" dirty="0" smtClean="0"/>
              <a:t>Gestion axée sur les résultats</a:t>
            </a:r>
          </a:p>
          <a:p>
            <a:pPr lvl="2">
              <a:buClr>
                <a:schemeClr val="accent5">
                  <a:lumMod val="50000"/>
                </a:schemeClr>
              </a:buClr>
              <a:buSzPct val="100000"/>
              <a:buFont typeface="Wingdings" panose="05000000000000000000" pitchFamily="2" charset="2"/>
              <a:buChar char="§"/>
            </a:pPr>
            <a:r>
              <a:rPr lang="fr-FR" sz="1200" dirty="0" smtClean="0"/>
              <a:t>Cadres de gestion des risques et de contrôle interne de l’OMPI</a:t>
            </a:r>
          </a:p>
          <a:p>
            <a:pPr lvl="2">
              <a:buClr>
                <a:schemeClr val="accent5">
                  <a:lumMod val="50000"/>
                </a:schemeClr>
              </a:buClr>
              <a:buSzPct val="100000"/>
              <a:buFont typeface="Wingdings" panose="05000000000000000000" pitchFamily="2" charset="2"/>
              <a:buChar char="§"/>
            </a:pPr>
            <a:r>
              <a:rPr lang="fr-FR" sz="1200" dirty="0" smtClean="0"/>
              <a:t>Sensibilisation et responsabilisation de la direction</a:t>
            </a:r>
          </a:p>
          <a:p>
            <a:pPr lvl="2">
              <a:buClr>
                <a:schemeClr val="accent5">
                  <a:lumMod val="50000"/>
                </a:schemeClr>
              </a:buClr>
              <a:buSzPct val="100000"/>
              <a:buFont typeface="Wingdings" panose="05000000000000000000" pitchFamily="2" charset="2"/>
              <a:buChar char="§"/>
            </a:pPr>
            <a:r>
              <a:rPr lang="fr-FR" sz="1200" dirty="0" smtClean="0"/>
              <a:t>Systèmes de planification des ressources de l’Organisation / de gestion des performances </a:t>
            </a:r>
          </a:p>
          <a:p>
            <a:pPr marL="914377" lvl="2" indent="0">
              <a:buClr>
                <a:schemeClr val="accent5">
                  <a:lumMod val="50000"/>
                </a:schemeClr>
              </a:buClr>
              <a:buSzPct val="100000"/>
              <a:buNone/>
            </a:pPr>
            <a:endParaRPr lang="fr-FR" sz="600" dirty="0" smtClean="0"/>
          </a:p>
          <a:p>
            <a:pPr marL="400041" indent="-285744">
              <a:buClr>
                <a:schemeClr val="accent5">
                  <a:lumMod val="50000"/>
                </a:schemeClr>
              </a:buClr>
              <a:buSzPct val="100000"/>
              <a:buFont typeface="Wingdings" panose="05000000000000000000" pitchFamily="2" charset="2"/>
              <a:buChar char="q"/>
            </a:pPr>
            <a:r>
              <a:rPr lang="fr-FR" sz="1400" dirty="0" smtClean="0"/>
              <a:t>La haute direction de l’OMPI met en outre l’accent sur un changement culturel visant à donner davantage de moyens au personnel en renforçant la responsabilité, la souplesse et l’efficacité.</a:t>
            </a:r>
          </a:p>
          <a:p>
            <a:pPr marL="400041" indent="-285744">
              <a:buClr>
                <a:schemeClr val="accent5">
                  <a:lumMod val="50000"/>
                </a:schemeClr>
              </a:buClr>
              <a:buSzPct val="100000"/>
              <a:buFont typeface="Wingdings" panose="05000000000000000000" pitchFamily="2" charset="2"/>
              <a:buChar char="q"/>
            </a:pPr>
            <a:endParaRPr lang="fr-FR" sz="600" dirty="0" smtClean="0"/>
          </a:p>
          <a:p>
            <a:pPr marL="400041" indent="-285744">
              <a:buClr>
                <a:schemeClr val="accent5">
                  <a:lumMod val="50000"/>
                </a:schemeClr>
              </a:buClr>
              <a:buSzPct val="100000"/>
              <a:buFont typeface="Wingdings" panose="05000000000000000000" pitchFamily="2" charset="2"/>
              <a:buChar char="q"/>
            </a:pPr>
            <a:r>
              <a:rPr lang="fr-FR" sz="1400" dirty="0" smtClean="0"/>
              <a:t>Les propositions de révision du Règlement financier et de son règlement d’exécution ont été rédigées avec l’aide de consultants externes spécialisés et après consultation du vérificateur externe des comptes et de l’OCIS.</a:t>
            </a:r>
          </a:p>
          <a:p>
            <a:pPr marL="114297" indent="0">
              <a:buClr>
                <a:schemeClr val="accent5">
                  <a:lumMod val="50000"/>
                </a:schemeClr>
              </a:buClr>
              <a:buSzPct val="100000"/>
              <a:buNone/>
            </a:pPr>
            <a:endParaRPr lang="fr-FR" sz="1600" dirty="0" smtClean="0"/>
          </a:p>
          <a:p>
            <a:pPr marL="0" indent="0">
              <a:buNone/>
            </a:pPr>
            <a:r>
              <a:rPr lang="fr-FR" sz="1100" dirty="0" smtClean="0"/>
              <a:t> </a:t>
            </a:r>
          </a:p>
          <a:p>
            <a:pPr eaLnBrk="1" hangingPunct="1">
              <a:buFontTx/>
              <a:buNone/>
            </a:pPr>
            <a:endParaRPr lang="fr-FR" dirty="0" smtClean="0"/>
          </a:p>
        </p:txBody>
      </p:sp>
      <p:pic>
        <p:nvPicPr>
          <p:cNvPr id="4" name="Picture 3"/>
          <p:cNvPicPr>
            <a:picLocks noChangeAspect="1"/>
          </p:cNvPicPr>
          <p:nvPr>
            <p:custDataLst>
              <p:tags r:id="rId3"/>
            </p:custDataLst>
          </p:nvPr>
        </p:nvPicPr>
        <p:blipFill>
          <a:blip r:embed="rId6"/>
          <a:stretch>
            <a:fillRect/>
          </a:stretch>
        </p:blipFill>
        <p:spPr>
          <a:xfrm>
            <a:off x="6660234" y="2067694"/>
            <a:ext cx="1402127" cy="874832"/>
          </a:xfrm>
          <a:prstGeom prst="rect">
            <a:avLst/>
          </a:prstGeom>
        </p:spPr>
      </p:pic>
    </p:spTree>
    <p:extLst>
      <p:ext uri="{BB962C8B-B14F-4D97-AF65-F5344CB8AC3E}">
        <p14:creationId xmlns:p14="http://schemas.microsoft.com/office/powerpoint/2010/main" val="4235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099">
                                            <p:txEl>
                                              <p:pRg st="5" end="5"/>
                                            </p:txEl>
                                          </p:spTgt>
                                        </p:tgtEl>
                                        <p:attrNameLst>
                                          <p:attrName>style.visibility</p:attrName>
                                        </p:attrNameLst>
                                      </p:cBhvr>
                                      <p:to>
                                        <p:strVal val="visible"/>
                                      </p:to>
                                    </p:set>
                                    <p:animEffect transition="in" filter="wipe(down)">
                                      <p:cBhvr>
                                        <p:cTn id="18" dur="500"/>
                                        <p:tgtEl>
                                          <p:spTgt spid="4099">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animEffect transition="in" filter="wipe(down)">
                                      <p:cBhvr>
                                        <p:cTn id="21" dur="500"/>
                                        <p:tgtEl>
                                          <p:spTgt spid="4099">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099">
                                            <p:txEl>
                                              <p:pRg st="7" end="7"/>
                                            </p:txEl>
                                          </p:spTgt>
                                        </p:tgtEl>
                                        <p:attrNameLst>
                                          <p:attrName>style.visibility</p:attrName>
                                        </p:attrNameLst>
                                      </p:cBhvr>
                                      <p:to>
                                        <p:strVal val="visible"/>
                                      </p:to>
                                    </p:set>
                                    <p:animEffect transition="in" filter="wipe(down)">
                                      <p:cBhvr>
                                        <p:cTn id="24" dur="500"/>
                                        <p:tgtEl>
                                          <p:spTgt spid="409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wipe(down)">
                                      <p:cBhvr>
                                        <p:cTn id="34" dur="500"/>
                                        <p:tgtEl>
                                          <p:spTgt spid="4099">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99">
                                            <p:txEl>
                                              <p:pRg st="11" end="11"/>
                                            </p:txEl>
                                          </p:spTgt>
                                        </p:tgtEl>
                                        <p:attrNameLst>
                                          <p:attrName>style.visibility</p:attrName>
                                        </p:attrNameLst>
                                      </p:cBhvr>
                                      <p:to>
                                        <p:strVal val="visible"/>
                                      </p:to>
                                    </p:set>
                                    <p:animEffect transition="in" filter="wipe(down)">
                                      <p:cBhvr>
                                        <p:cTn id="39"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a:r>
              <a:rPr lang="fr-FR" sz="2000" b="1" dirty="0" smtClean="0">
                <a:solidFill>
                  <a:schemeClr val="tx1"/>
                </a:solidFill>
              </a:rPr>
              <a:t>Analyse du Règlement financier et de son règlement d’exécution</a:t>
            </a:r>
            <a:endParaRPr lang="fr-FR" sz="2000" b="1" dirty="0">
              <a:solidFill>
                <a:schemeClr val="tx1"/>
              </a:solidFill>
            </a:endParaRPr>
          </a:p>
        </p:txBody>
      </p:sp>
      <p:sp>
        <p:nvSpPr>
          <p:cNvPr id="16" name="Rettangolo 19">
            <a:extLst>
              <a:ext uri="{FF2B5EF4-FFF2-40B4-BE49-F238E27FC236}">
                <a16:creationId xmlns:a16="http://schemas.microsoft.com/office/drawing/2014/main" id="{712D692D-F0FD-4F9E-BE6F-0B69F906A65A}"/>
              </a:ext>
            </a:extLst>
          </p:cNvPr>
          <p:cNvSpPr/>
          <p:nvPr>
            <p:custDataLst>
              <p:tags r:id="rId2"/>
            </p:custDataLst>
          </p:nvPr>
        </p:nvSpPr>
        <p:spPr>
          <a:xfrm>
            <a:off x="927122" y="1053903"/>
            <a:ext cx="1916686" cy="19857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fr-FR" sz="1200" b="1" i="1" dirty="0" smtClean="0">
                <a:solidFill>
                  <a:schemeClr val="accent5">
                    <a:lumMod val="25000"/>
                  </a:schemeClr>
                </a:solidFill>
              </a:rPr>
              <a:t>Domaines d’intervention </a:t>
            </a:r>
            <a:endParaRPr lang="fr-FR" sz="1200" b="1" i="1" dirty="0">
              <a:solidFill>
                <a:schemeClr val="accent5">
                  <a:lumMod val="25000"/>
                </a:schemeClr>
              </a:solidFill>
            </a:endParaRPr>
          </a:p>
        </p:txBody>
      </p:sp>
      <p:sp>
        <p:nvSpPr>
          <p:cNvPr id="17" name="Rettangolo 39">
            <a:extLst>
              <a:ext uri="{FF2B5EF4-FFF2-40B4-BE49-F238E27FC236}">
                <a16:creationId xmlns:a16="http://schemas.microsoft.com/office/drawing/2014/main" id="{6B12342B-C6B6-4D2D-839F-BEBAD57E261D}"/>
              </a:ext>
            </a:extLst>
          </p:cNvPr>
          <p:cNvSpPr/>
          <p:nvPr>
            <p:custDataLst>
              <p:tags r:id="rId3"/>
            </p:custDataLst>
          </p:nvPr>
        </p:nvSpPr>
        <p:spPr>
          <a:xfrm>
            <a:off x="429212" y="1453598"/>
            <a:ext cx="5726965" cy="327839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fr-FR" sz="751" dirty="0">
              <a:solidFill>
                <a:schemeClr val="bg1"/>
              </a:solidFill>
            </a:endParaRPr>
          </a:p>
        </p:txBody>
      </p:sp>
      <p:sp>
        <p:nvSpPr>
          <p:cNvPr id="18" name="Rettangolo con angoli arrotondati 36">
            <a:extLst>
              <a:ext uri="{FF2B5EF4-FFF2-40B4-BE49-F238E27FC236}">
                <a16:creationId xmlns:a16="http://schemas.microsoft.com/office/drawing/2014/main" id="{DAC48438-39A7-474A-B16A-6E9F6915E074}"/>
              </a:ext>
            </a:extLst>
          </p:cNvPr>
          <p:cNvSpPr/>
          <p:nvPr>
            <p:custDataLst>
              <p:tags r:id="rId4"/>
            </p:custDataLst>
          </p:nvPr>
        </p:nvSpPr>
        <p:spPr>
          <a:xfrm>
            <a:off x="6701409" y="1454047"/>
            <a:ext cx="2091115" cy="3108931"/>
          </a:xfrm>
          <a:prstGeom prst="roundRect">
            <a:avLst/>
          </a:prstGeom>
          <a:noFill/>
          <a:ln w="19050">
            <a:solidFill>
              <a:srgbClr val="470A6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fr-FR" sz="1000" dirty="0">
              <a:solidFill>
                <a:schemeClr val="bg1"/>
              </a:solidFill>
            </a:endParaRPr>
          </a:p>
        </p:txBody>
      </p:sp>
      <p:grpSp>
        <p:nvGrpSpPr>
          <p:cNvPr id="19" name="Gruppo 46">
            <a:extLst>
              <a:ext uri="{FF2B5EF4-FFF2-40B4-BE49-F238E27FC236}">
                <a16:creationId xmlns:a16="http://schemas.microsoft.com/office/drawing/2014/main" id="{07B2208D-D93F-41C1-AE68-B33391D7417A}"/>
              </a:ext>
            </a:extLst>
          </p:cNvPr>
          <p:cNvGrpSpPr/>
          <p:nvPr>
            <p:custDataLst>
              <p:tags r:id="rId5"/>
            </p:custDataLst>
          </p:nvPr>
        </p:nvGrpSpPr>
        <p:grpSpPr>
          <a:xfrm>
            <a:off x="6350117" y="1011946"/>
            <a:ext cx="720000" cy="720000"/>
            <a:chOff x="8676196" y="5201626"/>
            <a:chExt cx="1119588" cy="1119588"/>
          </a:xfrm>
        </p:grpSpPr>
        <p:sp>
          <p:nvSpPr>
            <p:cNvPr id="20" name="Forma libre: forma 19">
              <a:extLst>
                <a:ext uri="{FF2B5EF4-FFF2-40B4-BE49-F238E27FC236}">
                  <a16:creationId xmlns:a16="http://schemas.microsoft.com/office/drawing/2014/main" id="{C7EB5332-F4FD-4B9C-8EB9-71A53E5EBF1E}"/>
                </a:ext>
              </a:extLst>
            </p:cNvPr>
            <p:cNvSpPr>
              <a:spLocks noChangeAspect="1"/>
            </p:cNvSpPr>
            <p:nvPr/>
          </p:nvSpPr>
          <p:spPr>
            <a:xfrm>
              <a:off x="8676196" y="5201626"/>
              <a:ext cx="1119588" cy="1119588"/>
            </a:xfrm>
            <a:custGeom>
              <a:avLst/>
              <a:gdLst>
                <a:gd name="connsiteX0" fmla="*/ 779790 w 766032"/>
                <a:gd name="connsiteY0" fmla="*/ 389895 h 766032"/>
                <a:gd name="connsiteX1" fmla="*/ 389895 w 766032"/>
                <a:gd name="connsiteY1" fmla="*/ 779790 h 766032"/>
                <a:gd name="connsiteX2" fmla="*/ 0 w 766032"/>
                <a:gd name="connsiteY2" fmla="*/ 389895 h 766032"/>
                <a:gd name="connsiteX3" fmla="*/ 389895 w 766032"/>
                <a:gd name="connsiteY3" fmla="*/ 0 h 766032"/>
                <a:gd name="connsiteX4" fmla="*/ 779790 w 766032"/>
                <a:gd name="connsiteY4" fmla="*/ 389895 h 7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032" h="766032">
                  <a:moveTo>
                    <a:pt x="779790" y="389895"/>
                  </a:moveTo>
                  <a:cubicBezTo>
                    <a:pt x="779790" y="605228"/>
                    <a:pt x="605228" y="779790"/>
                    <a:pt x="389895" y="779790"/>
                  </a:cubicBezTo>
                  <a:cubicBezTo>
                    <a:pt x="174562" y="779790"/>
                    <a:pt x="0" y="605228"/>
                    <a:pt x="0" y="389895"/>
                  </a:cubicBezTo>
                  <a:cubicBezTo>
                    <a:pt x="0" y="174562"/>
                    <a:pt x="174562" y="0"/>
                    <a:pt x="389895" y="0"/>
                  </a:cubicBezTo>
                  <a:cubicBezTo>
                    <a:pt x="605228" y="0"/>
                    <a:pt x="779790" y="174562"/>
                    <a:pt x="779790" y="389895"/>
                  </a:cubicBezTo>
                  <a:close/>
                </a:path>
              </a:pathLst>
            </a:custGeom>
            <a:solidFill>
              <a:srgbClr val="460968"/>
            </a:solidFill>
            <a:ln w="57150" cap="flat">
              <a:solidFill>
                <a:schemeClr val="bg1"/>
              </a:solidFill>
              <a:prstDash val="solid"/>
              <a:miter/>
            </a:ln>
          </p:spPr>
          <p:txBody>
            <a:bodyPr rtlCol="0" anchor="ctr"/>
            <a:lstStyle/>
            <a:p>
              <a:pPr defTabSz="914377" fontAlgn="auto">
                <a:spcBef>
                  <a:spcPts val="0"/>
                </a:spcBef>
                <a:spcAft>
                  <a:spcPts val="0"/>
                </a:spcAft>
                <a:defRPr/>
              </a:pPr>
              <a:endParaRPr lang="en-US" sz="1351" kern="0" dirty="0">
                <a:solidFill>
                  <a:schemeClr val="bg1"/>
                </a:solidFill>
              </a:endParaRPr>
            </a:p>
          </p:txBody>
        </p:sp>
        <p:sp>
          <p:nvSpPr>
            <p:cNvPr id="21" name="Freeform 1215">
              <a:extLst>
                <a:ext uri="{FF2B5EF4-FFF2-40B4-BE49-F238E27FC236}">
                  <a16:creationId xmlns:a16="http://schemas.microsoft.com/office/drawing/2014/main" id="{6CA3CA03-49DD-4A13-850D-492964B029B3}"/>
                </a:ext>
              </a:extLst>
            </p:cNvPr>
            <p:cNvSpPr>
              <a:spLocks noEditPoints="1"/>
            </p:cNvSpPr>
            <p:nvPr/>
          </p:nvSpPr>
          <p:spPr bwMode="auto">
            <a:xfrm>
              <a:off x="9017778" y="5370542"/>
              <a:ext cx="205101" cy="205100"/>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1216">
              <a:extLst>
                <a:ext uri="{FF2B5EF4-FFF2-40B4-BE49-F238E27FC236}">
                  <a16:creationId xmlns:a16="http://schemas.microsoft.com/office/drawing/2014/main" id="{79EACEAC-816B-4E86-A03C-506480B6042C}"/>
                </a:ext>
              </a:extLst>
            </p:cNvPr>
            <p:cNvSpPr>
              <a:spLocks/>
            </p:cNvSpPr>
            <p:nvPr/>
          </p:nvSpPr>
          <p:spPr bwMode="auto">
            <a:xfrm>
              <a:off x="8982302" y="5532405"/>
              <a:ext cx="87584" cy="93127"/>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1217">
              <a:extLst>
                <a:ext uri="{FF2B5EF4-FFF2-40B4-BE49-F238E27FC236}">
                  <a16:creationId xmlns:a16="http://schemas.microsoft.com/office/drawing/2014/main" id="{95CD6EB0-D3D9-4F8A-B21F-4593868DA9E9}"/>
                </a:ext>
              </a:extLst>
            </p:cNvPr>
            <p:cNvSpPr>
              <a:spLocks/>
            </p:cNvSpPr>
            <p:nvPr/>
          </p:nvSpPr>
          <p:spPr bwMode="auto">
            <a:xfrm>
              <a:off x="8937956" y="5559012"/>
              <a:ext cx="107539" cy="115299"/>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7">
              <a:extLst>
                <a:ext uri="{FF2B5EF4-FFF2-40B4-BE49-F238E27FC236}">
                  <a16:creationId xmlns:a16="http://schemas.microsoft.com/office/drawing/2014/main" id="{52755BF4-4330-40D8-9318-C384EE54EACC}"/>
                </a:ext>
              </a:extLst>
            </p:cNvPr>
            <p:cNvSpPr>
              <a:spLocks noChangeAspect="1" noEditPoints="1"/>
            </p:cNvSpPr>
            <p:nvPr/>
          </p:nvSpPr>
          <p:spPr bwMode="auto">
            <a:xfrm>
              <a:off x="8958265" y="5559344"/>
              <a:ext cx="632960" cy="512581"/>
            </a:xfrm>
            <a:custGeom>
              <a:avLst/>
              <a:gdLst>
                <a:gd name="T0" fmla="*/ 2982 w 3093"/>
                <a:gd name="T1" fmla="*/ 2208 h 2497"/>
                <a:gd name="T2" fmla="*/ 1055 w 3093"/>
                <a:gd name="T3" fmla="*/ 1864 h 2497"/>
                <a:gd name="T4" fmla="*/ 2074 w 3093"/>
                <a:gd name="T5" fmla="*/ 1845 h 2497"/>
                <a:gd name="T6" fmla="*/ 3093 w 3093"/>
                <a:gd name="T7" fmla="*/ 1914 h 2497"/>
                <a:gd name="T8" fmla="*/ 2860 w 3093"/>
                <a:gd name="T9" fmla="*/ 2495 h 2497"/>
                <a:gd name="T10" fmla="*/ 1675 w 3093"/>
                <a:gd name="T11" fmla="*/ 2483 h 2497"/>
                <a:gd name="T12" fmla="*/ 1660 w 3093"/>
                <a:gd name="T13" fmla="*/ 1119 h 2497"/>
                <a:gd name="T14" fmla="*/ 1526 w 3093"/>
                <a:gd name="T15" fmla="*/ 1082 h 2497"/>
                <a:gd name="T16" fmla="*/ 1424 w 3093"/>
                <a:gd name="T17" fmla="*/ 1007 h 2497"/>
                <a:gd name="T18" fmla="*/ 1392 w 3093"/>
                <a:gd name="T19" fmla="*/ 908 h 2497"/>
                <a:gd name="T20" fmla="*/ 2515 w 3093"/>
                <a:gd name="T21" fmla="*/ 910 h 2497"/>
                <a:gd name="T22" fmla="*/ 2482 w 3093"/>
                <a:gd name="T23" fmla="*/ 1008 h 2497"/>
                <a:gd name="T24" fmla="*/ 2381 w 3093"/>
                <a:gd name="T25" fmla="*/ 1082 h 2497"/>
                <a:gd name="T26" fmla="*/ 2249 w 3093"/>
                <a:gd name="T27" fmla="*/ 1119 h 2497"/>
                <a:gd name="T28" fmla="*/ 2196 w 3093"/>
                <a:gd name="T29" fmla="*/ 11 h 2497"/>
                <a:gd name="T30" fmla="*/ 2237 w 3093"/>
                <a:gd name="T31" fmla="*/ 65 h 2497"/>
                <a:gd name="T32" fmla="*/ 2224 w 3093"/>
                <a:gd name="T33" fmla="*/ 271 h 2497"/>
                <a:gd name="T34" fmla="*/ 2166 w 3093"/>
                <a:gd name="T35" fmla="*/ 305 h 2497"/>
                <a:gd name="T36" fmla="*/ 1698 w 3093"/>
                <a:gd name="T37" fmla="*/ 287 h 2497"/>
                <a:gd name="T38" fmla="*/ 1669 w 3093"/>
                <a:gd name="T39" fmla="*/ 225 h 2497"/>
                <a:gd name="T40" fmla="*/ 1692 w 3093"/>
                <a:gd name="T41" fmla="*/ 24 h 2497"/>
                <a:gd name="T42" fmla="*/ 1326 w 3093"/>
                <a:gd name="T43" fmla="*/ 569 h 2497"/>
                <a:gd name="T44" fmla="*/ 338 w 3093"/>
                <a:gd name="T45" fmla="*/ 2275 h 2497"/>
                <a:gd name="T46" fmla="*/ 721 w 3093"/>
                <a:gd name="T47" fmla="*/ 353 h 2497"/>
                <a:gd name="T48" fmla="*/ 324 w 3093"/>
                <a:gd name="T49" fmla="*/ 1437 h 2497"/>
                <a:gd name="T50" fmla="*/ 152 w 3093"/>
                <a:gd name="T51" fmla="*/ 2323 h 2497"/>
                <a:gd name="T52" fmla="*/ 743 w 3093"/>
                <a:gd name="T53" fmla="*/ 2165 h 2497"/>
                <a:gd name="T54" fmla="*/ 1153 w 3093"/>
                <a:gd name="T55" fmla="*/ 1041 h 2497"/>
                <a:gd name="T56" fmla="*/ 968 w 3093"/>
                <a:gd name="T57" fmla="*/ 543 h 2497"/>
                <a:gd name="T58" fmla="*/ 654 w 3093"/>
                <a:gd name="T59" fmla="*/ 1516 h 2497"/>
                <a:gd name="T60" fmla="*/ 1018 w 3093"/>
                <a:gd name="T61" fmla="*/ 546 h 2497"/>
                <a:gd name="T62" fmla="*/ 318 w 3093"/>
                <a:gd name="T63" fmla="*/ 1995 h 2497"/>
                <a:gd name="T64" fmla="*/ 699 w 3093"/>
                <a:gd name="T65" fmla="*/ 981 h 2497"/>
                <a:gd name="T66" fmla="*/ 1072 w 3093"/>
                <a:gd name="T67" fmla="*/ 572 h 2497"/>
                <a:gd name="T68" fmla="*/ 702 w 3093"/>
                <a:gd name="T69" fmla="*/ 1663 h 2497"/>
                <a:gd name="T70" fmla="*/ 1080 w 3093"/>
                <a:gd name="T71" fmla="*/ 655 h 2497"/>
                <a:gd name="T72" fmla="*/ 1247 w 3093"/>
                <a:gd name="T73" fmla="*/ 1531 h 2497"/>
                <a:gd name="T74" fmla="*/ 2774 w 3093"/>
                <a:gd name="T75" fmla="*/ 1236 h 2497"/>
                <a:gd name="T76" fmla="*/ 2070 w 3093"/>
                <a:gd name="T77" fmla="*/ 1198 h 2497"/>
                <a:gd name="T78" fmla="*/ 1158 w 3093"/>
                <a:gd name="T79" fmla="*/ 1189 h 2497"/>
                <a:gd name="T80" fmla="*/ 1250 w 3093"/>
                <a:gd name="T81" fmla="*/ 1715 h 2497"/>
                <a:gd name="T82" fmla="*/ 2177 w 3093"/>
                <a:gd name="T83" fmla="*/ 1706 h 2497"/>
                <a:gd name="T84" fmla="*/ 2713 w 3093"/>
                <a:gd name="T85" fmla="*/ 1455 h 2497"/>
                <a:gd name="T86" fmla="*/ 1699 w 3093"/>
                <a:gd name="T87" fmla="*/ 1475 h 2497"/>
                <a:gd name="T88" fmla="*/ 2575 w 3093"/>
                <a:gd name="T89" fmla="*/ 1475 h 2497"/>
                <a:gd name="T90" fmla="*/ 1319 w 3093"/>
                <a:gd name="T91" fmla="*/ 1358 h 2497"/>
                <a:gd name="T92" fmla="*/ 2106 w 3093"/>
                <a:gd name="T93" fmla="*/ 1358 h 2497"/>
                <a:gd name="T94" fmla="*/ 2720 w 3093"/>
                <a:gd name="T95" fmla="*/ 1542 h 2497"/>
                <a:gd name="T96" fmla="*/ 1612 w 3093"/>
                <a:gd name="T97" fmla="*/ 1551 h 2497"/>
                <a:gd name="T98" fmla="*/ 2494 w 3093"/>
                <a:gd name="T99" fmla="*/ 1551 h 2497"/>
                <a:gd name="T100" fmla="*/ 2910 w 3093"/>
                <a:gd name="T101" fmla="*/ 2145 h 2497"/>
                <a:gd name="T102" fmla="*/ 2034 w 3093"/>
                <a:gd name="T103" fmla="*/ 2193 h 2497"/>
                <a:gd name="T104" fmla="*/ 1122 w 3093"/>
                <a:gd name="T105" fmla="*/ 2047 h 2497"/>
                <a:gd name="T106" fmla="*/ 2630 w 3093"/>
                <a:gd name="T107" fmla="*/ 2046 h 2497"/>
                <a:gd name="T108" fmla="*/ 1525 w 3093"/>
                <a:gd name="T109" fmla="*/ 2046 h 2497"/>
                <a:gd name="T110" fmla="*/ 1137 w 3093"/>
                <a:gd name="T111" fmla="*/ 2241 h 2497"/>
                <a:gd name="T112" fmla="*/ 2157 w 3093"/>
                <a:gd name="T113" fmla="*/ 2289 h 2497"/>
                <a:gd name="T114" fmla="*/ 1122 w 3093"/>
                <a:gd name="T115" fmla="*/ 2288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3" h="2497">
                  <a:moveTo>
                    <a:pt x="1040" y="2478"/>
                  </a:moveTo>
                  <a:lnTo>
                    <a:pt x="1044" y="2450"/>
                  </a:lnTo>
                  <a:lnTo>
                    <a:pt x="1048" y="2421"/>
                  </a:lnTo>
                  <a:lnTo>
                    <a:pt x="1052" y="2393"/>
                  </a:lnTo>
                  <a:lnTo>
                    <a:pt x="1057" y="2365"/>
                  </a:lnTo>
                  <a:lnTo>
                    <a:pt x="2981" y="2366"/>
                  </a:lnTo>
                  <a:lnTo>
                    <a:pt x="2982" y="2316"/>
                  </a:lnTo>
                  <a:lnTo>
                    <a:pt x="2982" y="2262"/>
                  </a:lnTo>
                  <a:lnTo>
                    <a:pt x="2982" y="2208"/>
                  </a:lnTo>
                  <a:lnTo>
                    <a:pt x="2982" y="2153"/>
                  </a:lnTo>
                  <a:lnTo>
                    <a:pt x="2984" y="2098"/>
                  </a:lnTo>
                  <a:lnTo>
                    <a:pt x="2984" y="2045"/>
                  </a:lnTo>
                  <a:lnTo>
                    <a:pt x="2984" y="1995"/>
                  </a:lnTo>
                  <a:lnTo>
                    <a:pt x="2984" y="1948"/>
                  </a:lnTo>
                  <a:lnTo>
                    <a:pt x="1067" y="1949"/>
                  </a:lnTo>
                  <a:lnTo>
                    <a:pt x="1062" y="1921"/>
                  </a:lnTo>
                  <a:lnTo>
                    <a:pt x="1058" y="1892"/>
                  </a:lnTo>
                  <a:lnTo>
                    <a:pt x="1055" y="1864"/>
                  </a:lnTo>
                  <a:lnTo>
                    <a:pt x="1049" y="1835"/>
                  </a:lnTo>
                  <a:lnTo>
                    <a:pt x="1176" y="1835"/>
                  </a:lnTo>
                  <a:lnTo>
                    <a:pt x="1302" y="1836"/>
                  </a:lnTo>
                  <a:lnTo>
                    <a:pt x="1429" y="1837"/>
                  </a:lnTo>
                  <a:lnTo>
                    <a:pt x="1557" y="1839"/>
                  </a:lnTo>
                  <a:lnTo>
                    <a:pt x="1686" y="1840"/>
                  </a:lnTo>
                  <a:lnTo>
                    <a:pt x="1815" y="1842"/>
                  </a:lnTo>
                  <a:lnTo>
                    <a:pt x="1944" y="1843"/>
                  </a:lnTo>
                  <a:lnTo>
                    <a:pt x="2074" y="1845"/>
                  </a:lnTo>
                  <a:lnTo>
                    <a:pt x="2203" y="1846"/>
                  </a:lnTo>
                  <a:lnTo>
                    <a:pt x="2333" y="1846"/>
                  </a:lnTo>
                  <a:lnTo>
                    <a:pt x="2461" y="1846"/>
                  </a:lnTo>
                  <a:lnTo>
                    <a:pt x="2589" y="1845"/>
                  </a:lnTo>
                  <a:lnTo>
                    <a:pt x="2716" y="1844"/>
                  </a:lnTo>
                  <a:lnTo>
                    <a:pt x="2844" y="1841"/>
                  </a:lnTo>
                  <a:lnTo>
                    <a:pt x="2969" y="1837"/>
                  </a:lnTo>
                  <a:lnTo>
                    <a:pt x="3093" y="1832"/>
                  </a:lnTo>
                  <a:lnTo>
                    <a:pt x="3093" y="1914"/>
                  </a:lnTo>
                  <a:lnTo>
                    <a:pt x="3092" y="1996"/>
                  </a:lnTo>
                  <a:lnTo>
                    <a:pt x="3092" y="2078"/>
                  </a:lnTo>
                  <a:lnTo>
                    <a:pt x="3092" y="2160"/>
                  </a:lnTo>
                  <a:lnTo>
                    <a:pt x="3091" y="2244"/>
                  </a:lnTo>
                  <a:lnTo>
                    <a:pt x="3091" y="2327"/>
                  </a:lnTo>
                  <a:lnTo>
                    <a:pt x="3091" y="2412"/>
                  </a:lnTo>
                  <a:lnTo>
                    <a:pt x="3090" y="2497"/>
                  </a:lnTo>
                  <a:lnTo>
                    <a:pt x="2978" y="2496"/>
                  </a:lnTo>
                  <a:lnTo>
                    <a:pt x="2860" y="2495"/>
                  </a:lnTo>
                  <a:lnTo>
                    <a:pt x="2738" y="2494"/>
                  </a:lnTo>
                  <a:lnTo>
                    <a:pt x="2612" y="2492"/>
                  </a:lnTo>
                  <a:lnTo>
                    <a:pt x="2482" y="2491"/>
                  </a:lnTo>
                  <a:lnTo>
                    <a:pt x="2350" y="2490"/>
                  </a:lnTo>
                  <a:lnTo>
                    <a:pt x="2216" y="2488"/>
                  </a:lnTo>
                  <a:lnTo>
                    <a:pt x="2081" y="2487"/>
                  </a:lnTo>
                  <a:lnTo>
                    <a:pt x="1946" y="2485"/>
                  </a:lnTo>
                  <a:lnTo>
                    <a:pt x="1810" y="2484"/>
                  </a:lnTo>
                  <a:lnTo>
                    <a:pt x="1675" y="2483"/>
                  </a:lnTo>
                  <a:lnTo>
                    <a:pt x="1542" y="2482"/>
                  </a:lnTo>
                  <a:lnTo>
                    <a:pt x="1411" y="2480"/>
                  </a:lnTo>
                  <a:lnTo>
                    <a:pt x="1283" y="2479"/>
                  </a:lnTo>
                  <a:lnTo>
                    <a:pt x="1160" y="2478"/>
                  </a:lnTo>
                  <a:lnTo>
                    <a:pt x="1040" y="2478"/>
                  </a:lnTo>
                  <a:close/>
                  <a:moveTo>
                    <a:pt x="2219" y="1120"/>
                  </a:moveTo>
                  <a:lnTo>
                    <a:pt x="1690" y="1120"/>
                  </a:lnTo>
                  <a:lnTo>
                    <a:pt x="1674" y="1120"/>
                  </a:lnTo>
                  <a:lnTo>
                    <a:pt x="1660" y="1119"/>
                  </a:lnTo>
                  <a:lnTo>
                    <a:pt x="1645" y="1117"/>
                  </a:lnTo>
                  <a:lnTo>
                    <a:pt x="1629" y="1115"/>
                  </a:lnTo>
                  <a:lnTo>
                    <a:pt x="1614" y="1112"/>
                  </a:lnTo>
                  <a:lnTo>
                    <a:pt x="1599" y="1108"/>
                  </a:lnTo>
                  <a:lnTo>
                    <a:pt x="1585" y="1104"/>
                  </a:lnTo>
                  <a:lnTo>
                    <a:pt x="1569" y="1100"/>
                  </a:lnTo>
                  <a:lnTo>
                    <a:pt x="1554" y="1094"/>
                  </a:lnTo>
                  <a:lnTo>
                    <a:pt x="1541" y="1088"/>
                  </a:lnTo>
                  <a:lnTo>
                    <a:pt x="1526" y="1082"/>
                  </a:lnTo>
                  <a:lnTo>
                    <a:pt x="1513" y="1074"/>
                  </a:lnTo>
                  <a:lnTo>
                    <a:pt x="1500" y="1068"/>
                  </a:lnTo>
                  <a:lnTo>
                    <a:pt x="1487" y="1060"/>
                  </a:lnTo>
                  <a:lnTo>
                    <a:pt x="1475" y="1051"/>
                  </a:lnTo>
                  <a:lnTo>
                    <a:pt x="1464" y="1043"/>
                  </a:lnTo>
                  <a:lnTo>
                    <a:pt x="1452" y="1035"/>
                  </a:lnTo>
                  <a:lnTo>
                    <a:pt x="1442" y="1025"/>
                  </a:lnTo>
                  <a:lnTo>
                    <a:pt x="1432" y="1016"/>
                  </a:lnTo>
                  <a:lnTo>
                    <a:pt x="1424" y="1007"/>
                  </a:lnTo>
                  <a:lnTo>
                    <a:pt x="1417" y="996"/>
                  </a:lnTo>
                  <a:lnTo>
                    <a:pt x="1409" y="986"/>
                  </a:lnTo>
                  <a:lnTo>
                    <a:pt x="1403" y="975"/>
                  </a:lnTo>
                  <a:lnTo>
                    <a:pt x="1399" y="965"/>
                  </a:lnTo>
                  <a:lnTo>
                    <a:pt x="1395" y="953"/>
                  </a:lnTo>
                  <a:lnTo>
                    <a:pt x="1393" y="943"/>
                  </a:lnTo>
                  <a:lnTo>
                    <a:pt x="1391" y="931"/>
                  </a:lnTo>
                  <a:lnTo>
                    <a:pt x="1391" y="920"/>
                  </a:lnTo>
                  <a:lnTo>
                    <a:pt x="1392" y="908"/>
                  </a:lnTo>
                  <a:lnTo>
                    <a:pt x="1394" y="897"/>
                  </a:lnTo>
                  <a:lnTo>
                    <a:pt x="1398" y="886"/>
                  </a:lnTo>
                  <a:lnTo>
                    <a:pt x="1403" y="874"/>
                  </a:lnTo>
                  <a:lnTo>
                    <a:pt x="1661" y="379"/>
                  </a:lnTo>
                  <a:lnTo>
                    <a:pt x="2276" y="379"/>
                  </a:lnTo>
                  <a:lnTo>
                    <a:pt x="2506" y="874"/>
                  </a:lnTo>
                  <a:lnTo>
                    <a:pt x="2510" y="886"/>
                  </a:lnTo>
                  <a:lnTo>
                    <a:pt x="2513" y="898"/>
                  </a:lnTo>
                  <a:lnTo>
                    <a:pt x="2515" y="910"/>
                  </a:lnTo>
                  <a:lnTo>
                    <a:pt x="2516" y="921"/>
                  </a:lnTo>
                  <a:lnTo>
                    <a:pt x="2516" y="933"/>
                  </a:lnTo>
                  <a:lnTo>
                    <a:pt x="2514" y="944"/>
                  </a:lnTo>
                  <a:lnTo>
                    <a:pt x="2511" y="954"/>
                  </a:lnTo>
                  <a:lnTo>
                    <a:pt x="2508" y="966"/>
                  </a:lnTo>
                  <a:lnTo>
                    <a:pt x="2503" y="976"/>
                  </a:lnTo>
                  <a:lnTo>
                    <a:pt x="2496" y="987"/>
                  </a:lnTo>
                  <a:lnTo>
                    <a:pt x="2490" y="997"/>
                  </a:lnTo>
                  <a:lnTo>
                    <a:pt x="2482" y="1008"/>
                  </a:lnTo>
                  <a:lnTo>
                    <a:pt x="2473" y="1017"/>
                  </a:lnTo>
                  <a:lnTo>
                    <a:pt x="2464" y="1026"/>
                  </a:lnTo>
                  <a:lnTo>
                    <a:pt x="2454" y="1036"/>
                  </a:lnTo>
                  <a:lnTo>
                    <a:pt x="2443" y="1044"/>
                  </a:lnTo>
                  <a:lnTo>
                    <a:pt x="2432" y="1053"/>
                  </a:lnTo>
                  <a:lnTo>
                    <a:pt x="2420" y="1061"/>
                  </a:lnTo>
                  <a:lnTo>
                    <a:pt x="2408" y="1068"/>
                  </a:lnTo>
                  <a:lnTo>
                    <a:pt x="2394" y="1076"/>
                  </a:lnTo>
                  <a:lnTo>
                    <a:pt x="2381" y="1082"/>
                  </a:lnTo>
                  <a:lnTo>
                    <a:pt x="2367" y="1088"/>
                  </a:lnTo>
                  <a:lnTo>
                    <a:pt x="2352" y="1094"/>
                  </a:lnTo>
                  <a:lnTo>
                    <a:pt x="2339" y="1100"/>
                  </a:lnTo>
                  <a:lnTo>
                    <a:pt x="2324" y="1104"/>
                  </a:lnTo>
                  <a:lnTo>
                    <a:pt x="2309" y="1108"/>
                  </a:lnTo>
                  <a:lnTo>
                    <a:pt x="2294" y="1112"/>
                  </a:lnTo>
                  <a:lnTo>
                    <a:pt x="2279" y="1115"/>
                  </a:lnTo>
                  <a:lnTo>
                    <a:pt x="2264" y="1117"/>
                  </a:lnTo>
                  <a:lnTo>
                    <a:pt x="2249" y="1119"/>
                  </a:lnTo>
                  <a:lnTo>
                    <a:pt x="2233" y="1120"/>
                  </a:lnTo>
                  <a:lnTo>
                    <a:pt x="2219" y="1120"/>
                  </a:lnTo>
                  <a:close/>
                  <a:moveTo>
                    <a:pt x="1749" y="0"/>
                  </a:moveTo>
                  <a:lnTo>
                    <a:pt x="2157" y="0"/>
                  </a:lnTo>
                  <a:lnTo>
                    <a:pt x="2166" y="1"/>
                  </a:lnTo>
                  <a:lnTo>
                    <a:pt x="2174" y="2"/>
                  </a:lnTo>
                  <a:lnTo>
                    <a:pt x="2181" y="5"/>
                  </a:lnTo>
                  <a:lnTo>
                    <a:pt x="2189" y="7"/>
                  </a:lnTo>
                  <a:lnTo>
                    <a:pt x="2196" y="11"/>
                  </a:lnTo>
                  <a:lnTo>
                    <a:pt x="2202" y="14"/>
                  </a:lnTo>
                  <a:lnTo>
                    <a:pt x="2208" y="19"/>
                  </a:lnTo>
                  <a:lnTo>
                    <a:pt x="2215" y="24"/>
                  </a:lnTo>
                  <a:lnTo>
                    <a:pt x="2220" y="30"/>
                  </a:lnTo>
                  <a:lnTo>
                    <a:pt x="2224" y="36"/>
                  </a:lnTo>
                  <a:lnTo>
                    <a:pt x="2228" y="43"/>
                  </a:lnTo>
                  <a:lnTo>
                    <a:pt x="2231" y="50"/>
                  </a:lnTo>
                  <a:lnTo>
                    <a:pt x="2234" y="58"/>
                  </a:lnTo>
                  <a:lnTo>
                    <a:pt x="2237" y="65"/>
                  </a:lnTo>
                  <a:lnTo>
                    <a:pt x="2238" y="73"/>
                  </a:lnTo>
                  <a:lnTo>
                    <a:pt x="2239" y="82"/>
                  </a:lnTo>
                  <a:lnTo>
                    <a:pt x="2239" y="225"/>
                  </a:lnTo>
                  <a:lnTo>
                    <a:pt x="2238" y="233"/>
                  </a:lnTo>
                  <a:lnTo>
                    <a:pt x="2237" y="241"/>
                  </a:lnTo>
                  <a:lnTo>
                    <a:pt x="2234" y="249"/>
                  </a:lnTo>
                  <a:lnTo>
                    <a:pt x="2231" y="256"/>
                  </a:lnTo>
                  <a:lnTo>
                    <a:pt x="2228" y="263"/>
                  </a:lnTo>
                  <a:lnTo>
                    <a:pt x="2224" y="271"/>
                  </a:lnTo>
                  <a:lnTo>
                    <a:pt x="2220" y="276"/>
                  </a:lnTo>
                  <a:lnTo>
                    <a:pt x="2215" y="282"/>
                  </a:lnTo>
                  <a:lnTo>
                    <a:pt x="2208" y="287"/>
                  </a:lnTo>
                  <a:lnTo>
                    <a:pt x="2202" y="293"/>
                  </a:lnTo>
                  <a:lnTo>
                    <a:pt x="2196" y="296"/>
                  </a:lnTo>
                  <a:lnTo>
                    <a:pt x="2189" y="300"/>
                  </a:lnTo>
                  <a:lnTo>
                    <a:pt x="2181" y="302"/>
                  </a:lnTo>
                  <a:lnTo>
                    <a:pt x="2174" y="304"/>
                  </a:lnTo>
                  <a:lnTo>
                    <a:pt x="2166" y="305"/>
                  </a:lnTo>
                  <a:lnTo>
                    <a:pt x="2157" y="306"/>
                  </a:lnTo>
                  <a:lnTo>
                    <a:pt x="1749" y="306"/>
                  </a:lnTo>
                  <a:lnTo>
                    <a:pt x="1741" y="305"/>
                  </a:lnTo>
                  <a:lnTo>
                    <a:pt x="1734" y="304"/>
                  </a:lnTo>
                  <a:lnTo>
                    <a:pt x="1725" y="302"/>
                  </a:lnTo>
                  <a:lnTo>
                    <a:pt x="1718" y="300"/>
                  </a:lnTo>
                  <a:lnTo>
                    <a:pt x="1711" y="296"/>
                  </a:lnTo>
                  <a:lnTo>
                    <a:pt x="1705" y="293"/>
                  </a:lnTo>
                  <a:lnTo>
                    <a:pt x="1698" y="287"/>
                  </a:lnTo>
                  <a:lnTo>
                    <a:pt x="1692" y="282"/>
                  </a:lnTo>
                  <a:lnTo>
                    <a:pt x="1687" y="276"/>
                  </a:lnTo>
                  <a:lnTo>
                    <a:pt x="1683" y="271"/>
                  </a:lnTo>
                  <a:lnTo>
                    <a:pt x="1678" y="263"/>
                  </a:lnTo>
                  <a:lnTo>
                    <a:pt x="1675" y="256"/>
                  </a:lnTo>
                  <a:lnTo>
                    <a:pt x="1672" y="249"/>
                  </a:lnTo>
                  <a:lnTo>
                    <a:pt x="1670" y="241"/>
                  </a:lnTo>
                  <a:lnTo>
                    <a:pt x="1669" y="233"/>
                  </a:lnTo>
                  <a:lnTo>
                    <a:pt x="1669" y="225"/>
                  </a:lnTo>
                  <a:lnTo>
                    <a:pt x="1669" y="82"/>
                  </a:lnTo>
                  <a:lnTo>
                    <a:pt x="1669" y="73"/>
                  </a:lnTo>
                  <a:lnTo>
                    <a:pt x="1670" y="65"/>
                  </a:lnTo>
                  <a:lnTo>
                    <a:pt x="1672" y="58"/>
                  </a:lnTo>
                  <a:lnTo>
                    <a:pt x="1675" y="50"/>
                  </a:lnTo>
                  <a:lnTo>
                    <a:pt x="1678" y="43"/>
                  </a:lnTo>
                  <a:lnTo>
                    <a:pt x="1683" y="36"/>
                  </a:lnTo>
                  <a:lnTo>
                    <a:pt x="1687" y="30"/>
                  </a:lnTo>
                  <a:lnTo>
                    <a:pt x="1692" y="24"/>
                  </a:lnTo>
                  <a:lnTo>
                    <a:pt x="1698" y="19"/>
                  </a:lnTo>
                  <a:lnTo>
                    <a:pt x="1705" y="14"/>
                  </a:lnTo>
                  <a:lnTo>
                    <a:pt x="1711" y="11"/>
                  </a:lnTo>
                  <a:lnTo>
                    <a:pt x="1718" y="7"/>
                  </a:lnTo>
                  <a:lnTo>
                    <a:pt x="1725" y="5"/>
                  </a:lnTo>
                  <a:lnTo>
                    <a:pt x="1734" y="2"/>
                  </a:lnTo>
                  <a:lnTo>
                    <a:pt x="1741" y="1"/>
                  </a:lnTo>
                  <a:lnTo>
                    <a:pt x="1749" y="0"/>
                  </a:lnTo>
                  <a:close/>
                  <a:moveTo>
                    <a:pt x="1326" y="569"/>
                  </a:moveTo>
                  <a:lnTo>
                    <a:pt x="1299" y="564"/>
                  </a:lnTo>
                  <a:lnTo>
                    <a:pt x="1271" y="558"/>
                  </a:lnTo>
                  <a:lnTo>
                    <a:pt x="1242" y="550"/>
                  </a:lnTo>
                  <a:lnTo>
                    <a:pt x="1214" y="545"/>
                  </a:lnTo>
                  <a:lnTo>
                    <a:pt x="538" y="2349"/>
                  </a:lnTo>
                  <a:lnTo>
                    <a:pt x="490" y="2331"/>
                  </a:lnTo>
                  <a:lnTo>
                    <a:pt x="441" y="2313"/>
                  </a:lnTo>
                  <a:lnTo>
                    <a:pt x="390" y="2295"/>
                  </a:lnTo>
                  <a:lnTo>
                    <a:pt x="338" y="2275"/>
                  </a:lnTo>
                  <a:lnTo>
                    <a:pt x="287" y="2256"/>
                  </a:lnTo>
                  <a:lnTo>
                    <a:pt x="238" y="2238"/>
                  </a:lnTo>
                  <a:lnTo>
                    <a:pt x="190" y="2221"/>
                  </a:lnTo>
                  <a:lnTo>
                    <a:pt x="146" y="2204"/>
                  </a:lnTo>
                  <a:lnTo>
                    <a:pt x="822" y="409"/>
                  </a:lnTo>
                  <a:lnTo>
                    <a:pt x="797" y="394"/>
                  </a:lnTo>
                  <a:lnTo>
                    <a:pt x="772" y="380"/>
                  </a:lnTo>
                  <a:lnTo>
                    <a:pt x="746" y="367"/>
                  </a:lnTo>
                  <a:lnTo>
                    <a:pt x="721" y="353"/>
                  </a:lnTo>
                  <a:lnTo>
                    <a:pt x="677" y="470"/>
                  </a:lnTo>
                  <a:lnTo>
                    <a:pt x="633" y="589"/>
                  </a:lnTo>
                  <a:lnTo>
                    <a:pt x="589" y="709"/>
                  </a:lnTo>
                  <a:lnTo>
                    <a:pt x="546" y="829"/>
                  </a:lnTo>
                  <a:lnTo>
                    <a:pt x="502" y="950"/>
                  </a:lnTo>
                  <a:lnTo>
                    <a:pt x="458" y="1072"/>
                  </a:lnTo>
                  <a:lnTo>
                    <a:pt x="414" y="1193"/>
                  </a:lnTo>
                  <a:lnTo>
                    <a:pt x="369" y="1316"/>
                  </a:lnTo>
                  <a:lnTo>
                    <a:pt x="324" y="1437"/>
                  </a:lnTo>
                  <a:lnTo>
                    <a:pt x="280" y="1558"/>
                  </a:lnTo>
                  <a:lnTo>
                    <a:pt x="235" y="1679"/>
                  </a:lnTo>
                  <a:lnTo>
                    <a:pt x="189" y="1798"/>
                  </a:lnTo>
                  <a:lnTo>
                    <a:pt x="143" y="1917"/>
                  </a:lnTo>
                  <a:lnTo>
                    <a:pt x="96" y="2035"/>
                  </a:lnTo>
                  <a:lnTo>
                    <a:pt x="48" y="2151"/>
                  </a:lnTo>
                  <a:lnTo>
                    <a:pt x="0" y="2265"/>
                  </a:lnTo>
                  <a:lnTo>
                    <a:pt x="76" y="2294"/>
                  </a:lnTo>
                  <a:lnTo>
                    <a:pt x="152" y="2323"/>
                  </a:lnTo>
                  <a:lnTo>
                    <a:pt x="229" y="2351"/>
                  </a:lnTo>
                  <a:lnTo>
                    <a:pt x="307" y="2379"/>
                  </a:lnTo>
                  <a:lnTo>
                    <a:pt x="385" y="2408"/>
                  </a:lnTo>
                  <a:lnTo>
                    <a:pt x="463" y="2438"/>
                  </a:lnTo>
                  <a:lnTo>
                    <a:pt x="542" y="2467"/>
                  </a:lnTo>
                  <a:lnTo>
                    <a:pt x="622" y="2497"/>
                  </a:lnTo>
                  <a:lnTo>
                    <a:pt x="660" y="2391"/>
                  </a:lnTo>
                  <a:lnTo>
                    <a:pt x="701" y="2281"/>
                  </a:lnTo>
                  <a:lnTo>
                    <a:pt x="743" y="2165"/>
                  </a:lnTo>
                  <a:lnTo>
                    <a:pt x="787" y="2047"/>
                  </a:lnTo>
                  <a:lnTo>
                    <a:pt x="830" y="1925"/>
                  </a:lnTo>
                  <a:lnTo>
                    <a:pt x="875" y="1801"/>
                  </a:lnTo>
                  <a:lnTo>
                    <a:pt x="921" y="1675"/>
                  </a:lnTo>
                  <a:lnTo>
                    <a:pt x="968" y="1547"/>
                  </a:lnTo>
                  <a:lnTo>
                    <a:pt x="1014" y="1420"/>
                  </a:lnTo>
                  <a:lnTo>
                    <a:pt x="1060" y="1293"/>
                  </a:lnTo>
                  <a:lnTo>
                    <a:pt x="1107" y="1166"/>
                  </a:lnTo>
                  <a:lnTo>
                    <a:pt x="1153" y="1041"/>
                  </a:lnTo>
                  <a:lnTo>
                    <a:pt x="1198" y="918"/>
                  </a:lnTo>
                  <a:lnTo>
                    <a:pt x="1241" y="798"/>
                  </a:lnTo>
                  <a:lnTo>
                    <a:pt x="1284" y="682"/>
                  </a:lnTo>
                  <a:lnTo>
                    <a:pt x="1326" y="569"/>
                  </a:lnTo>
                  <a:close/>
                  <a:moveTo>
                    <a:pt x="1018" y="546"/>
                  </a:moveTo>
                  <a:lnTo>
                    <a:pt x="1006" y="546"/>
                  </a:lnTo>
                  <a:lnTo>
                    <a:pt x="993" y="545"/>
                  </a:lnTo>
                  <a:lnTo>
                    <a:pt x="981" y="543"/>
                  </a:lnTo>
                  <a:lnTo>
                    <a:pt x="968" y="543"/>
                  </a:lnTo>
                  <a:lnTo>
                    <a:pt x="346" y="2200"/>
                  </a:lnTo>
                  <a:lnTo>
                    <a:pt x="396" y="2203"/>
                  </a:lnTo>
                  <a:lnTo>
                    <a:pt x="422" y="2133"/>
                  </a:lnTo>
                  <a:lnTo>
                    <a:pt x="454" y="2051"/>
                  </a:lnTo>
                  <a:lnTo>
                    <a:pt x="488" y="1959"/>
                  </a:lnTo>
                  <a:lnTo>
                    <a:pt x="526" y="1857"/>
                  </a:lnTo>
                  <a:lnTo>
                    <a:pt x="566" y="1749"/>
                  </a:lnTo>
                  <a:lnTo>
                    <a:pt x="610" y="1634"/>
                  </a:lnTo>
                  <a:lnTo>
                    <a:pt x="654" y="1516"/>
                  </a:lnTo>
                  <a:lnTo>
                    <a:pt x="699" y="1396"/>
                  </a:lnTo>
                  <a:lnTo>
                    <a:pt x="745" y="1275"/>
                  </a:lnTo>
                  <a:lnTo>
                    <a:pt x="790" y="1155"/>
                  </a:lnTo>
                  <a:lnTo>
                    <a:pt x="833" y="1037"/>
                  </a:lnTo>
                  <a:lnTo>
                    <a:pt x="876" y="923"/>
                  </a:lnTo>
                  <a:lnTo>
                    <a:pt x="917" y="817"/>
                  </a:lnTo>
                  <a:lnTo>
                    <a:pt x="954" y="716"/>
                  </a:lnTo>
                  <a:lnTo>
                    <a:pt x="988" y="627"/>
                  </a:lnTo>
                  <a:lnTo>
                    <a:pt x="1018" y="546"/>
                  </a:lnTo>
                  <a:close/>
                  <a:moveTo>
                    <a:pt x="884" y="491"/>
                  </a:moveTo>
                  <a:lnTo>
                    <a:pt x="893" y="498"/>
                  </a:lnTo>
                  <a:lnTo>
                    <a:pt x="903" y="506"/>
                  </a:lnTo>
                  <a:lnTo>
                    <a:pt x="913" y="513"/>
                  </a:lnTo>
                  <a:lnTo>
                    <a:pt x="922" y="521"/>
                  </a:lnTo>
                  <a:lnTo>
                    <a:pt x="300" y="2177"/>
                  </a:lnTo>
                  <a:lnTo>
                    <a:pt x="261" y="2146"/>
                  </a:lnTo>
                  <a:lnTo>
                    <a:pt x="287" y="2077"/>
                  </a:lnTo>
                  <a:lnTo>
                    <a:pt x="318" y="1995"/>
                  </a:lnTo>
                  <a:lnTo>
                    <a:pt x="353" y="1902"/>
                  </a:lnTo>
                  <a:lnTo>
                    <a:pt x="391" y="1801"/>
                  </a:lnTo>
                  <a:lnTo>
                    <a:pt x="432" y="1692"/>
                  </a:lnTo>
                  <a:lnTo>
                    <a:pt x="475" y="1578"/>
                  </a:lnTo>
                  <a:lnTo>
                    <a:pt x="518" y="1460"/>
                  </a:lnTo>
                  <a:lnTo>
                    <a:pt x="564" y="1340"/>
                  </a:lnTo>
                  <a:lnTo>
                    <a:pt x="609" y="1219"/>
                  </a:lnTo>
                  <a:lnTo>
                    <a:pt x="655" y="1098"/>
                  </a:lnTo>
                  <a:lnTo>
                    <a:pt x="699" y="981"/>
                  </a:lnTo>
                  <a:lnTo>
                    <a:pt x="742" y="868"/>
                  </a:lnTo>
                  <a:lnTo>
                    <a:pt x="782" y="760"/>
                  </a:lnTo>
                  <a:lnTo>
                    <a:pt x="819" y="660"/>
                  </a:lnTo>
                  <a:lnTo>
                    <a:pt x="853" y="570"/>
                  </a:lnTo>
                  <a:lnTo>
                    <a:pt x="884" y="491"/>
                  </a:lnTo>
                  <a:close/>
                  <a:moveTo>
                    <a:pt x="1110" y="576"/>
                  </a:moveTo>
                  <a:lnTo>
                    <a:pt x="1097" y="576"/>
                  </a:lnTo>
                  <a:lnTo>
                    <a:pt x="1085" y="574"/>
                  </a:lnTo>
                  <a:lnTo>
                    <a:pt x="1072" y="572"/>
                  </a:lnTo>
                  <a:lnTo>
                    <a:pt x="1060" y="572"/>
                  </a:lnTo>
                  <a:lnTo>
                    <a:pt x="438" y="2229"/>
                  </a:lnTo>
                  <a:lnTo>
                    <a:pt x="488" y="2232"/>
                  </a:lnTo>
                  <a:lnTo>
                    <a:pt x="514" y="2162"/>
                  </a:lnTo>
                  <a:lnTo>
                    <a:pt x="546" y="2080"/>
                  </a:lnTo>
                  <a:lnTo>
                    <a:pt x="580" y="1988"/>
                  </a:lnTo>
                  <a:lnTo>
                    <a:pt x="618" y="1887"/>
                  </a:lnTo>
                  <a:lnTo>
                    <a:pt x="658" y="1778"/>
                  </a:lnTo>
                  <a:lnTo>
                    <a:pt x="702" y="1663"/>
                  </a:lnTo>
                  <a:lnTo>
                    <a:pt x="746" y="1545"/>
                  </a:lnTo>
                  <a:lnTo>
                    <a:pt x="791" y="1425"/>
                  </a:lnTo>
                  <a:lnTo>
                    <a:pt x="837" y="1303"/>
                  </a:lnTo>
                  <a:lnTo>
                    <a:pt x="881" y="1183"/>
                  </a:lnTo>
                  <a:lnTo>
                    <a:pt x="926" y="1066"/>
                  </a:lnTo>
                  <a:lnTo>
                    <a:pt x="968" y="952"/>
                  </a:lnTo>
                  <a:lnTo>
                    <a:pt x="1009" y="846"/>
                  </a:lnTo>
                  <a:lnTo>
                    <a:pt x="1046" y="746"/>
                  </a:lnTo>
                  <a:lnTo>
                    <a:pt x="1080" y="655"/>
                  </a:lnTo>
                  <a:lnTo>
                    <a:pt x="1110" y="576"/>
                  </a:lnTo>
                  <a:close/>
                  <a:moveTo>
                    <a:pt x="2788" y="1702"/>
                  </a:moveTo>
                  <a:lnTo>
                    <a:pt x="2785" y="1679"/>
                  </a:lnTo>
                  <a:lnTo>
                    <a:pt x="2782" y="1657"/>
                  </a:lnTo>
                  <a:lnTo>
                    <a:pt x="2779" y="1634"/>
                  </a:lnTo>
                  <a:lnTo>
                    <a:pt x="2775" y="1611"/>
                  </a:lnTo>
                  <a:lnTo>
                    <a:pt x="1247" y="1612"/>
                  </a:lnTo>
                  <a:lnTo>
                    <a:pt x="1247" y="1572"/>
                  </a:lnTo>
                  <a:lnTo>
                    <a:pt x="1247" y="1531"/>
                  </a:lnTo>
                  <a:lnTo>
                    <a:pt x="1246" y="1487"/>
                  </a:lnTo>
                  <a:lnTo>
                    <a:pt x="1246" y="1443"/>
                  </a:lnTo>
                  <a:lnTo>
                    <a:pt x="1246" y="1400"/>
                  </a:lnTo>
                  <a:lnTo>
                    <a:pt x="1246" y="1358"/>
                  </a:lnTo>
                  <a:lnTo>
                    <a:pt x="1246" y="1318"/>
                  </a:lnTo>
                  <a:lnTo>
                    <a:pt x="1245" y="1280"/>
                  </a:lnTo>
                  <a:lnTo>
                    <a:pt x="2768" y="1281"/>
                  </a:lnTo>
                  <a:lnTo>
                    <a:pt x="2771" y="1259"/>
                  </a:lnTo>
                  <a:lnTo>
                    <a:pt x="2774" y="1236"/>
                  </a:lnTo>
                  <a:lnTo>
                    <a:pt x="2777" y="1213"/>
                  </a:lnTo>
                  <a:lnTo>
                    <a:pt x="2780" y="1191"/>
                  </a:lnTo>
                  <a:lnTo>
                    <a:pt x="2681" y="1191"/>
                  </a:lnTo>
                  <a:lnTo>
                    <a:pt x="2581" y="1191"/>
                  </a:lnTo>
                  <a:lnTo>
                    <a:pt x="2480" y="1192"/>
                  </a:lnTo>
                  <a:lnTo>
                    <a:pt x="2377" y="1193"/>
                  </a:lnTo>
                  <a:lnTo>
                    <a:pt x="2275" y="1194"/>
                  </a:lnTo>
                  <a:lnTo>
                    <a:pt x="2173" y="1197"/>
                  </a:lnTo>
                  <a:lnTo>
                    <a:pt x="2070" y="1198"/>
                  </a:lnTo>
                  <a:lnTo>
                    <a:pt x="1967" y="1199"/>
                  </a:lnTo>
                  <a:lnTo>
                    <a:pt x="1864" y="1199"/>
                  </a:lnTo>
                  <a:lnTo>
                    <a:pt x="1762" y="1200"/>
                  </a:lnTo>
                  <a:lnTo>
                    <a:pt x="1660" y="1200"/>
                  </a:lnTo>
                  <a:lnTo>
                    <a:pt x="1559" y="1199"/>
                  </a:lnTo>
                  <a:lnTo>
                    <a:pt x="1457" y="1198"/>
                  </a:lnTo>
                  <a:lnTo>
                    <a:pt x="1356" y="1196"/>
                  </a:lnTo>
                  <a:lnTo>
                    <a:pt x="1257" y="1192"/>
                  </a:lnTo>
                  <a:lnTo>
                    <a:pt x="1158" y="1189"/>
                  </a:lnTo>
                  <a:lnTo>
                    <a:pt x="1159" y="1254"/>
                  </a:lnTo>
                  <a:lnTo>
                    <a:pt x="1159" y="1319"/>
                  </a:lnTo>
                  <a:lnTo>
                    <a:pt x="1159" y="1383"/>
                  </a:lnTo>
                  <a:lnTo>
                    <a:pt x="1159" y="1449"/>
                  </a:lnTo>
                  <a:lnTo>
                    <a:pt x="1160" y="1515"/>
                  </a:lnTo>
                  <a:lnTo>
                    <a:pt x="1160" y="1582"/>
                  </a:lnTo>
                  <a:lnTo>
                    <a:pt x="1160" y="1649"/>
                  </a:lnTo>
                  <a:lnTo>
                    <a:pt x="1160" y="1716"/>
                  </a:lnTo>
                  <a:lnTo>
                    <a:pt x="1250" y="1715"/>
                  </a:lnTo>
                  <a:lnTo>
                    <a:pt x="1343" y="1714"/>
                  </a:lnTo>
                  <a:lnTo>
                    <a:pt x="1441" y="1713"/>
                  </a:lnTo>
                  <a:lnTo>
                    <a:pt x="1541" y="1712"/>
                  </a:lnTo>
                  <a:lnTo>
                    <a:pt x="1643" y="1711"/>
                  </a:lnTo>
                  <a:lnTo>
                    <a:pt x="1748" y="1710"/>
                  </a:lnTo>
                  <a:lnTo>
                    <a:pt x="1855" y="1709"/>
                  </a:lnTo>
                  <a:lnTo>
                    <a:pt x="1962" y="1708"/>
                  </a:lnTo>
                  <a:lnTo>
                    <a:pt x="2070" y="1707"/>
                  </a:lnTo>
                  <a:lnTo>
                    <a:pt x="2177" y="1706"/>
                  </a:lnTo>
                  <a:lnTo>
                    <a:pt x="2285" y="1705"/>
                  </a:lnTo>
                  <a:lnTo>
                    <a:pt x="2390" y="1704"/>
                  </a:lnTo>
                  <a:lnTo>
                    <a:pt x="2493" y="1703"/>
                  </a:lnTo>
                  <a:lnTo>
                    <a:pt x="2595" y="1703"/>
                  </a:lnTo>
                  <a:lnTo>
                    <a:pt x="2694" y="1702"/>
                  </a:lnTo>
                  <a:lnTo>
                    <a:pt x="2788" y="1702"/>
                  </a:lnTo>
                  <a:close/>
                  <a:moveTo>
                    <a:pt x="2719" y="1475"/>
                  </a:moveTo>
                  <a:lnTo>
                    <a:pt x="2715" y="1466"/>
                  </a:lnTo>
                  <a:lnTo>
                    <a:pt x="2713" y="1455"/>
                  </a:lnTo>
                  <a:lnTo>
                    <a:pt x="2710" y="1446"/>
                  </a:lnTo>
                  <a:lnTo>
                    <a:pt x="2707" y="1437"/>
                  </a:lnTo>
                  <a:lnTo>
                    <a:pt x="1303" y="1438"/>
                  </a:lnTo>
                  <a:lnTo>
                    <a:pt x="1314" y="1475"/>
                  </a:lnTo>
                  <a:lnTo>
                    <a:pt x="1374" y="1475"/>
                  </a:lnTo>
                  <a:lnTo>
                    <a:pt x="1444" y="1475"/>
                  </a:lnTo>
                  <a:lnTo>
                    <a:pt x="1522" y="1475"/>
                  </a:lnTo>
                  <a:lnTo>
                    <a:pt x="1608" y="1475"/>
                  </a:lnTo>
                  <a:lnTo>
                    <a:pt x="1699" y="1475"/>
                  </a:lnTo>
                  <a:lnTo>
                    <a:pt x="1796" y="1475"/>
                  </a:lnTo>
                  <a:lnTo>
                    <a:pt x="1897" y="1475"/>
                  </a:lnTo>
                  <a:lnTo>
                    <a:pt x="1999" y="1475"/>
                  </a:lnTo>
                  <a:lnTo>
                    <a:pt x="2102" y="1475"/>
                  </a:lnTo>
                  <a:lnTo>
                    <a:pt x="2203" y="1475"/>
                  </a:lnTo>
                  <a:lnTo>
                    <a:pt x="2303" y="1475"/>
                  </a:lnTo>
                  <a:lnTo>
                    <a:pt x="2399" y="1475"/>
                  </a:lnTo>
                  <a:lnTo>
                    <a:pt x="2490" y="1475"/>
                  </a:lnTo>
                  <a:lnTo>
                    <a:pt x="2575" y="1475"/>
                  </a:lnTo>
                  <a:lnTo>
                    <a:pt x="2651" y="1475"/>
                  </a:lnTo>
                  <a:lnTo>
                    <a:pt x="2719" y="1475"/>
                  </a:lnTo>
                  <a:close/>
                  <a:moveTo>
                    <a:pt x="2723" y="1359"/>
                  </a:moveTo>
                  <a:lnTo>
                    <a:pt x="2720" y="1369"/>
                  </a:lnTo>
                  <a:lnTo>
                    <a:pt x="2716" y="1378"/>
                  </a:lnTo>
                  <a:lnTo>
                    <a:pt x="2714" y="1388"/>
                  </a:lnTo>
                  <a:lnTo>
                    <a:pt x="2711" y="1397"/>
                  </a:lnTo>
                  <a:lnTo>
                    <a:pt x="1307" y="1396"/>
                  </a:lnTo>
                  <a:lnTo>
                    <a:pt x="1319" y="1358"/>
                  </a:lnTo>
                  <a:lnTo>
                    <a:pt x="1378" y="1358"/>
                  </a:lnTo>
                  <a:lnTo>
                    <a:pt x="1448" y="1358"/>
                  </a:lnTo>
                  <a:lnTo>
                    <a:pt x="1526" y="1358"/>
                  </a:lnTo>
                  <a:lnTo>
                    <a:pt x="1612" y="1358"/>
                  </a:lnTo>
                  <a:lnTo>
                    <a:pt x="1704" y="1358"/>
                  </a:lnTo>
                  <a:lnTo>
                    <a:pt x="1801" y="1358"/>
                  </a:lnTo>
                  <a:lnTo>
                    <a:pt x="1901" y="1358"/>
                  </a:lnTo>
                  <a:lnTo>
                    <a:pt x="2003" y="1358"/>
                  </a:lnTo>
                  <a:lnTo>
                    <a:pt x="2106" y="1358"/>
                  </a:lnTo>
                  <a:lnTo>
                    <a:pt x="2207" y="1359"/>
                  </a:lnTo>
                  <a:lnTo>
                    <a:pt x="2308" y="1359"/>
                  </a:lnTo>
                  <a:lnTo>
                    <a:pt x="2403" y="1359"/>
                  </a:lnTo>
                  <a:lnTo>
                    <a:pt x="2494" y="1359"/>
                  </a:lnTo>
                  <a:lnTo>
                    <a:pt x="2579" y="1359"/>
                  </a:lnTo>
                  <a:lnTo>
                    <a:pt x="2655" y="1359"/>
                  </a:lnTo>
                  <a:lnTo>
                    <a:pt x="2723" y="1359"/>
                  </a:lnTo>
                  <a:close/>
                  <a:moveTo>
                    <a:pt x="2723" y="1551"/>
                  </a:moveTo>
                  <a:lnTo>
                    <a:pt x="2720" y="1542"/>
                  </a:lnTo>
                  <a:lnTo>
                    <a:pt x="2716" y="1533"/>
                  </a:lnTo>
                  <a:lnTo>
                    <a:pt x="2714" y="1523"/>
                  </a:lnTo>
                  <a:lnTo>
                    <a:pt x="2711" y="1514"/>
                  </a:lnTo>
                  <a:lnTo>
                    <a:pt x="1307" y="1514"/>
                  </a:lnTo>
                  <a:lnTo>
                    <a:pt x="1319" y="1551"/>
                  </a:lnTo>
                  <a:lnTo>
                    <a:pt x="1378" y="1551"/>
                  </a:lnTo>
                  <a:lnTo>
                    <a:pt x="1448" y="1551"/>
                  </a:lnTo>
                  <a:lnTo>
                    <a:pt x="1526" y="1551"/>
                  </a:lnTo>
                  <a:lnTo>
                    <a:pt x="1612" y="1551"/>
                  </a:lnTo>
                  <a:lnTo>
                    <a:pt x="1704" y="1551"/>
                  </a:lnTo>
                  <a:lnTo>
                    <a:pt x="1801" y="1551"/>
                  </a:lnTo>
                  <a:lnTo>
                    <a:pt x="1901" y="1551"/>
                  </a:lnTo>
                  <a:lnTo>
                    <a:pt x="2003" y="1551"/>
                  </a:lnTo>
                  <a:lnTo>
                    <a:pt x="2106" y="1551"/>
                  </a:lnTo>
                  <a:lnTo>
                    <a:pt x="2207" y="1551"/>
                  </a:lnTo>
                  <a:lnTo>
                    <a:pt x="2308" y="1551"/>
                  </a:lnTo>
                  <a:lnTo>
                    <a:pt x="2403" y="1551"/>
                  </a:lnTo>
                  <a:lnTo>
                    <a:pt x="2494" y="1551"/>
                  </a:lnTo>
                  <a:lnTo>
                    <a:pt x="2579" y="1551"/>
                  </a:lnTo>
                  <a:lnTo>
                    <a:pt x="2655" y="1551"/>
                  </a:lnTo>
                  <a:lnTo>
                    <a:pt x="2723" y="1551"/>
                  </a:lnTo>
                  <a:close/>
                  <a:moveTo>
                    <a:pt x="1128" y="2192"/>
                  </a:moveTo>
                  <a:lnTo>
                    <a:pt x="1132" y="2181"/>
                  </a:lnTo>
                  <a:lnTo>
                    <a:pt x="1135" y="2168"/>
                  </a:lnTo>
                  <a:lnTo>
                    <a:pt x="1138" y="2157"/>
                  </a:lnTo>
                  <a:lnTo>
                    <a:pt x="1142" y="2145"/>
                  </a:lnTo>
                  <a:lnTo>
                    <a:pt x="2910" y="2145"/>
                  </a:lnTo>
                  <a:lnTo>
                    <a:pt x="2896" y="2193"/>
                  </a:lnTo>
                  <a:lnTo>
                    <a:pt x="2822" y="2193"/>
                  </a:lnTo>
                  <a:lnTo>
                    <a:pt x="2734" y="2193"/>
                  </a:lnTo>
                  <a:lnTo>
                    <a:pt x="2635" y="2193"/>
                  </a:lnTo>
                  <a:lnTo>
                    <a:pt x="2527" y="2193"/>
                  </a:lnTo>
                  <a:lnTo>
                    <a:pt x="2411" y="2193"/>
                  </a:lnTo>
                  <a:lnTo>
                    <a:pt x="2289" y="2193"/>
                  </a:lnTo>
                  <a:lnTo>
                    <a:pt x="2163" y="2193"/>
                  </a:lnTo>
                  <a:lnTo>
                    <a:pt x="2034" y="2193"/>
                  </a:lnTo>
                  <a:lnTo>
                    <a:pt x="1905" y="2193"/>
                  </a:lnTo>
                  <a:lnTo>
                    <a:pt x="1777" y="2193"/>
                  </a:lnTo>
                  <a:lnTo>
                    <a:pt x="1651" y="2193"/>
                  </a:lnTo>
                  <a:lnTo>
                    <a:pt x="1530" y="2193"/>
                  </a:lnTo>
                  <a:lnTo>
                    <a:pt x="1416" y="2192"/>
                  </a:lnTo>
                  <a:lnTo>
                    <a:pt x="1309" y="2192"/>
                  </a:lnTo>
                  <a:lnTo>
                    <a:pt x="1213" y="2192"/>
                  </a:lnTo>
                  <a:lnTo>
                    <a:pt x="1128" y="2192"/>
                  </a:lnTo>
                  <a:close/>
                  <a:moveTo>
                    <a:pt x="1122" y="2047"/>
                  </a:moveTo>
                  <a:lnTo>
                    <a:pt x="1127" y="2059"/>
                  </a:lnTo>
                  <a:lnTo>
                    <a:pt x="1130" y="2070"/>
                  </a:lnTo>
                  <a:lnTo>
                    <a:pt x="1133" y="2083"/>
                  </a:lnTo>
                  <a:lnTo>
                    <a:pt x="1137" y="2094"/>
                  </a:lnTo>
                  <a:lnTo>
                    <a:pt x="2905" y="2094"/>
                  </a:lnTo>
                  <a:lnTo>
                    <a:pt x="2891" y="2046"/>
                  </a:lnTo>
                  <a:lnTo>
                    <a:pt x="2817" y="2046"/>
                  </a:lnTo>
                  <a:lnTo>
                    <a:pt x="2729" y="2046"/>
                  </a:lnTo>
                  <a:lnTo>
                    <a:pt x="2630" y="2046"/>
                  </a:lnTo>
                  <a:lnTo>
                    <a:pt x="2521" y="2046"/>
                  </a:lnTo>
                  <a:lnTo>
                    <a:pt x="2406" y="2046"/>
                  </a:lnTo>
                  <a:lnTo>
                    <a:pt x="2284" y="2046"/>
                  </a:lnTo>
                  <a:lnTo>
                    <a:pt x="2157" y="2046"/>
                  </a:lnTo>
                  <a:lnTo>
                    <a:pt x="2029" y="2046"/>
                  </a:lnTo>
                  <a:lnTo>
                    <a:pt x="1900" y="2046"/>
                  </a:lnTo>
                  <a:lnTo>
                    <a:pt x="1771" y="2046"/>
                  </a:lnTo>
                  <a:lnTo>
                    <a:pt x="1646" y="2046"/>
                  </a:lnTo>
                  <a:lnTo>
                    <a:pt x="1525" y="2046"/>
                  </a:lnTo>
                  <a:lnTo>
                    <a:pt x="1410" y="2047"/>
                  </a:lnTo>
                  <a:lnTo>
                    <a:pt x="1304" y="2047"/>
                  </a:lnTo>
                  <a:lnTo>
                    <a:pt x="1208" y="2047"/>
                  </a:lnTo>
                  <a:lnTo>
                    <a:pt x="1122" y="2047"/>
                  </a:lnTo>
                  <a:close/>
                  <a:moveTo>
                    <a:pt x="1122" y="2288"/>
                  </a:moveTo>
                  <a:lnTo>
                    <a:pt x="1127" y="2277"/>
                  </a:lnTo>
                  <a:lnTo>
                    <a:pt x="1130" y="2265"/>
                  </a:lnTo>
                  <a:lnTo>
                    <a:pt x="1133" y="2253"/>
                  </a:lnTo>
                  <a:lnTo>
                    <a:pt x="1137" y="2241"/>
                  </a:lnTo>
                  <a:lnTo>
                    <a:pt x="2905" y="2242"/>
                  </a:lnTo>
                  <a:lnTo>
                    <a:pt x="2891" y="2289"/>
                  </a:lnTo>
                  <a:lnTo>
                    <a:pt x="2817" y="2289"/>
                  </a:lnTo>
                  <a:lnTo>
                    <a:pt x="2729" y="2289"/>
                  </a:lnTo>
                  <a:lnTo>
                    <a:pt x="2630" y="2289"/>
                  </a:lnTo>
                  <a:lnTo>
                    <a:pt x="2521" y="2289"/>
                  </a:lnTo>
                  <a:lnTo>
                    <a:pt x="2406" y="2289"/>
                  </a:lnTo>
                  <a:lnTo>
                    <a:pt x="2284" y="2289"/>
                  </a:lnTo>
                  <a:lnTo>
                    <a:pt x="2157" y="2289"/>
                  </a:lnTo>
                  <a:lnTo>
                    <a:pt x="2029" y="2289"/>
                  </a:lnTo>
                  <a:lnTo>
                    <a:pt x="1900" y="2289"/>
                  </a:lnTo>
                  <a:lnTo>
                    <a:pt x="1771" y="2289"/>
                  </a:lnTo>
                  <a:lnTo>
                    <a:pt x="1646" y="2289"/>
                  </a:lnTo>
                  <a:lnTo>
                    <a:pt x="1525" y="2289"/>
                  </a:lnTo>
                  <a:lnTo>
                    <a:pt x="1410" y="2289"/>
                  </a:lnTo>
                  <a:lnTo>
                    <a:pt x="1304" y="2289"/>
                  </a:lnTo>
                  <a:lnTo>
                    <a:pt x="1208" y="2289"/>
                  </a:lnTo>
                  <a:lnTo>
                    <a:pt x="1122" y="2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25" name="Rettangolo 65">
            <a:extLst>
              <a:ext uri="{FF2B5EF4-FFF2-40B4-BE49-F238E27FC236}">
                <a16:creationId xmlns:a16="http://schemas.microsoft.com/office/drawing/2014/main" id="{35E3FD9C-0033-4747-AC48-E9764549E160}"/>
              </a:ext>
            </a:extLst>
          </p:cNvPr>
          <p:cNvSpPr/>
          <p:nvPr>
            <p:custDataLst>
              <p:tags r:id="rId6"/>
            </p:custDataLst>
          </p:nvPr>
        </p:nvSpPr>
        <p:spPr>
          <a:xfrm>
            <a:off x="7091111" y="1146776"/>
            <a:ext cx="1840896" cy="25153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54000" rtlCol="0" anchor="ctr"/>
          <a:lstStyle/>
          <a:p>
            <a:r>
              <a:rPr lang="fr-FR" sz="1400" b="1" i="1" dirty="0" smtClean="0">
                <a:solidFill>
                  <a:srgbClr val="460968"/>
                </a:solidFill>
              </a:rPr>
              <a:t>Analyse comparative</a:t>
            </a:r>
            <a:endParaRPr lang="fr-FR" sz="1400" b="1" i="1" dirty="0">
              <a:solidFill>
                <a:srgbClr val="460968"/>
              </a:solidFill>
            </a:endParaRPr>
          </a:p>
        </p:txBody>
      </p:sp>
      <p:pic>
        <p:nvPicPr>
          <p:cNvPr id="26" name="Picture 2" descr="Risultati immagini per colored icons png">
            <a:extLst>
              <a:ext uri="{FF2B5EF4-FFF2-40B4-BE49-F238E27FC236}">
                <a16:creationId xmlns:a16="http://schemas.microsoft.com/office/drawing/2014/main" id="{2E35C84C-AAC6-478D-A041-CA24D79B10DB}"/>
              </a:ext>
            </a:extLst>
          </p:cNvPr>
          <p:cNvPicPr>
            <a:picLocks noChangeAspect="1" noChangeArrowheads="1"/>
          </p:cNvPicPr>
          <p:nvPr>
            <p:custDataLst>
              <p:tags r:id="rId7"/>
            </p:custDataLst>
          </p:nvPr>
        </p:nvPicPr>
        <p:blipFill rotWithShape="1">
          <a:blip r:embed="rId22" cstate="print">
            <a:extLst>
              <a:ext uri="{28A0092B-C50C-407E-A947-70E740481C1C}">
                <a14:useLocalDpi xmlns:a14="http://schemas.microsoft.com/office/drawing/2010/main" val="0"/>
              </a:ext>
            </a:extLst>
          </a:blip>
          <a:srcRect/>
          <a:stretch/>
        </p:blipFill>
        <p:spPr bwMode="auto">
          <a:xfrm>
            <a:off x="177349" y="1393250"/>
            <a:ext cx="503729" cy="5114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custDataLst>
              <p:tags r:id="rId8"/>
            </p:custDataLst>
          </p:nvPr>
        </p:nvSpPr>
        <p:spPr>
          <a:xfrm>
            <a:off x="750297" y="1510469"/>
            <a:ext cx="3922869" cy="369332"/>
          </a:xfrm>
          <a:prstGeom prst="rect">
            <a:avLst/>
          </a:prstGeom>
        </p:spPr>
        <p:txBody>
          <a:bodyPr wrap="none">
            <a:spAutoFit/>
          </a:bodyPr>
          <a:lstStyle/>
          <a:p>
            <a:pPr marL="0" lvl="1" algn="just">
              <a:lnSpc>
                <a:spcPct val="150000"/>
              </a:lnSpc>
            </a:pPr>
            <a:r>
              <a:rPr lang="fr-FR" sz="1200" dirty="0" smtClean="0">
                <a:solidFill>
                  <a:srgbClr val="0070C0"/>
                </a:solidFill>
                <a:latin typeface="Univers for KPMG Light" panose="020B0403020202020204" pitchFamily="34" charset="0"/>
              </a:rPr>
              <a:t>Les domaines d’intervention suivants ont été examinés au cours de l’analyse :</a:t>
            </a:r>
            <a:endParaRPr lang="fr-FR" sz="1200" dirty="0">
              <a:solidFill>
                <a:srgbClr val="0070C0"/>
              </a:solidFill>
              <a:latin typeface="Univers for KPMG Light" panose="020B0403020202020204" pitchFamily="34" charset="0"/>
            </a:endParaRPr>
          </a:p>
        </p:txBody>
      </p:sp>
      <p:sp>
        <p:nvSpPr>
          <p:cNvPr id="29" name="Rettangolo con angoli arrotondati 41">
            <a:extLst>
              <a:ext uri="{FF2B5EF4-FFF2-40B4-BE49-F238E27FC236}">
                <a16:creationId xmlns:a16="http://schemas.microsoft.com/office/drawing/2014/main" id="{EE5E5A33-3FDA-49A9-B7DD-7E0450E82FD0}"/>
              </a:ext>
            </a:extLst>
          </p:cNvPr>
          <p:cNvSpPr/>
          <p:nvPr>
            <p:custDataLst>
              <p:tags r:id="rId9"/>
            </p:custDataLst>
          </p:nvPr>
        </p:nvSpPr>
        <p:spPr>
          <a:xfrm>
            <a:off x="579959" y="1896122"/>
            <a:ext cx="2591123" cy="1046361"/>
          </a:xfrm>
          <a:prstGeom prst="roundRect">
            <a:avLst>
              <a:gd name="adj" fmla="val 855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fr-FR" sz="900" b="1" dirty="0" smtClean="0">
                <a:solidFill>
                  <a:schemeClr val="bg1"/>
                </a:solidFill>
              </a:rPr>
              <a:t>Normalisation des termes et des fonctions</a:t>
            </a:r>
          </a:p>
          <a:p>
            <a:pPr algn="ctr"/>
            <a:r>
              <a:rPr lang="fr-FR" sz="700" dirty="0" smtClean="0">
                <a:solidFill>
                  <a:schemeClr val="bg1"/>
                </a:solidFill>
              </a:rPr>
              <a:t>Identification de toutes les références aux structures et fonctions de l’Organisation et généralisation de la dénomination de ces dernières au moyen de titres normalisés (par exemple : responsable de secteur ou responsable de la fonction en charge de...) afin d’éviter de devoir mettre à jour le Règlement financier et son règlement d’exécution après chaque changement institutionnel.</a:t>
            </a:r>
            <a:endParaRPr lang="fr-FR" sz="700" dirty="0">
              <a:solidFill>
                <a:schemeClr val="bg1"/>
              </a:solidFill>
            </a:endParaRPr>
          </a:p>
        </p:txBody>
      </p:sp>
      <p:sp>
        <p:nvSpPr>
          <p:cNvPr id="30" name="Rettangolo con angoli arrotondati 42">
            <a:extLst>
              <a:ext uri="{FF2B5EF4-FFF2-40B4-BE49-F238E27FC236}">
                <a16:creationId xmlns:a16="http://schemas.microsoft.com/office/drawing/2014/main" id="{B35A91C0-2F63-480E-A8FE-98D6B9880DFD}"/>
              </a:ext>
            </a:extLst>
          </p:cNvPr>
          <p:cNvSpPr/>
          <p:nvPr>
            <p:custDataLst>
              <p:tags r:id="rId10"/>
            </p:custDataLst>
          </p:nvPr>
        </p:nvSpPr>
        <p:spPr>
          <a:xfrm>
            <a:off x="3285746" y="1886439"/>
            <a:ext cx="2744271" cy="1056044"/>
          </a:xfrm>
          <a:prstGeom prst="roundRect">
            <a:avLst>
              <a:gd name="adj" fmla="val 85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fr-FR" sz="900" b="1" dirty="0" smtClean="0">
                <a:solidFill>
                  <a:schemeClr val="tx1"/>
                </a:solidFill>
              </a:rPr>
              <a:t>Rationalisation des contrôles “opérationnels” inclus dans le Règlement financier et son règlement d’exécution</a:t>
            </a:r>
            <a:endParaRPr lang="fr-FR" sz="700" dirty="0" smtClean="0">
              <a:solidFill>
                <a:schemeClr val="tx1"/>
              </a:solidFill>
            </a:endParaRPr>
          </a:p>
          <a:p>
            <a:pPr algn="ctr"/>
            <a:r>
              <a:rPr lang="fr-FR" sz="700" dirty="0" smtClean="0">
                <a:solidFill>
                  <a:schemeClr val="tx1"/>
                </a:solidFill>
              </a:rPr>
              <a:t>Identification de tous les contrôles opérationnels qui pourraient être déplacés du Règlement financier et de son règlement d’exécution vers la procédure opérationnelle correspondante, s’ils ne sont pas déjà prévus, afin d’alléger le Règlement financier et son règlement d’exécution.</a:t>
            </a:r>
            <a:endParaRPr lang="fr-FR" sz="700" dirty="0">
              <a:solidFill>
                <a:schemeClr val="tx1"/>
              </a:solidFill>
            </a:endParaRPr>
          </a:p>
        </p:txBody>
      </p:sp>
      <p:sp>
        <p:nvSpPr>
          <p:cNvPr id="31" name="Rettangolo con angoli arrotondati 44">
            <a:extLst>
              <a:ext uri="{FF2B5EF4-FFF2-40B4-BE49-F238E27FC236}">
                <a16:creationId xmlns:a16="http://schemas.microsoft.com/office/drawing/2014/main" id="{2531FF57-91BF-428C-B2A0-864474FF48B7}"/>
              </a:ext>
            </a:extLst>
          </p:cNvPr>
          <p:cNvSpPr/>
          <p:nvPr>
            <p:custDataLst>
              <p:tags r:id="rId11"/>
            </p:custDataLst>
          </p:nvPr>
        </p:nvSpPr>
        <p:spPr>
          <a:xfrm>
            <a:off x="564791" y="3060074"/>
            <a:ext cx="1770871" cy="1599909"/>
          </a:xfrm>
          <a:prstGeom prst="roundRect">
            <a:avLst>
              <a:gd name="adj" fmla="val 855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fr-FR" sz="900" b="1" dirty="0" smtClean="0">
                <a:solidFill>
                  <a:schemeClr val="bg1"/>
                </a:solidFill>
              </a:rPr>
              <a:t>Fondé sur des principes</a:t>
            </a:r>
          </a:p>
          <a:p>
            <a:pPr algn="ctr"/>
            <a:endParaRPr lang="fr-FR" sz="751" dirty="0" smtClean="0">
              <a:solidFill>
                <a:schemeClr val="bg1"/>
              </a:solidFill>
            </a:endParaRPr>
          </a:p>
          <a:p>
            <a:pPr algn="ctr"/>
            <a:r>
              <a:rPr lang="fr-FR" sz="700" dirty="0" smtClean="0">
                <a:solidFill>
                  <a:schemeClr val="bg1"/>
                </a:solidFill>
              </a:rPr>
              <a:t>Identification des principes de haut niveau qui, à partir des meilleures pratiques recommandées, pourraient être envisagés afin d’assurer le bon déroulement des procédures ou activités financières déjà incluses dans le Règlement financier et son règlement d’exécution.</a:t>
            </a:r>
            <a:endParaRPr lang="fr-FR" sz="700" dirty="0">
              <a:solidFill>
                <a:schemeClr val="bg1"/>
              </a:solidFill>
            </a:endParaRPr>
          </a:p>
        </p:txBody>
      </p:sp>
      <p:sp>
        <p:nvSpPr>
          <p:cNvPr id="33" name="Rettangolo con angoli arrotondati 45">
            <a:extLst>
              <a:ext uri="{FF2B5EF4-FFF2-40B4-BE49-F238E27FC236}">
                <a16:creationId xmlns:a16="http://schemas.microsoft.com/office/drawing/2014/main" id="{613D77F5-8A91-4797-95D5-84A9192F0C2A}"/>
              </a:ext>
            </a:extLst>
          </p:cNvPr>
          <p:cNvSpPr/>
          <p:nvPr>
            <p:custDataLst>
              <p:tags r:id="rId12"/>
            </p:custDataLst>
          </p:nvPr>
        </p:nvSpPr>
        <p:spPr>
          <a:xfrm>
            <a:off x="2411761" y="3068799"/>
            <a:ext cx="2014273" cy="1502905"/>
          </a:xfrm>
          <a:prstGeom prst="roundRect">
            <a:avLst>
              <a:gd name="adj" fmla="val 8559"/>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fr-FR" sz="900" b="1" dirty="0" smtClean="0">
                <a:solidFill>
                  <a:schemeClr val="bg1"/>
                </a:solidFill>
              </a:rPr>
              <a:t>Tenir compte des procédures et pratiques opérationnelles actuelles et futures</a:t>
            </a:r>
            <a:endParaRPr lang="fr-FR" sz="900" dirty="0" smtClean="0">
              <a:solidFill>
                <a:schemeClr val="bg1"/>
              </a:solidFill>
            </a:endParaRPr>
          </a:p>
          <a:p>
            <a:pPr algn="ctr"/>
            <a:r>
              <a:rPr lang="fr-FR" sz="700" dirty="0" smtClean="0">
                <a:solidFill>
                  <a:schemeClr val="bg1"/>
                </a:solidFill>
              </a:rPr>
              <a:t>Inclusion de procédures qui ne figurent pas déjà dans le Règlement financier et son règlement d’exécution.  En particulier, analyse des procédures relatives à ces procédures et conduite d’entretiens avec les responsables des services concernés pour mieux comprendre leurs méthodes de travail.</a:t>
            </a:r>
            <a:endParaRPr lang="fr-FR" sz="700" dirty="0">
              <a:solidFill>
                <a:schemeClr val="bg1"/>
              </a:solidFill>
            </a:endParaRPr>
          </a:p>
        </p:txBody>
      </p:sp>
      <p:sp>
        <p:nvSpPr>
          <p:cNvPr id="34" name="Rettangolo con angoli arrotondati 43">
            <a:extLst>
              <a:ext uri="{FF2B5EF4-FFF2-40B4-BE49-F238E27FC236}">
                <a16:creationId xmlns:a16="http://schemas.microsoft.com/office/drawing/2014/main" id="{696AB052-AB83-4939-A3BF-35FC32FC46A0}"/>
              </a:ext>
            </a:extLst>
          </p:cNvPr>
          <p:cNvSpPr/>
          <p:nvPr>
            <p:custDataLst>
              <p:tags r:id="rId13"/>
            </p:custDataLst>
          </p:nvPr>
        </p:nvSpPr>
        <p:spPr>
          <a:xfrm>
            <a:off x="4473232" y="3060075"/>
            <a:ext cx="1606741" cy="1502905"/>
          </a:xfrm>
          <a:prstGeom prst="roundRect">
            <a:avLst>
              <a:gd name="adj" fmla="val 8559"/>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fr-FR" sz="900" b="1" dirty="0" smtClean="0">
                <a:solidFill>
                  <a:schemeClr val="bg1"/>
                </a:solidFill>
              </a:rPr>
              <a:t>Définitions</a:t>
            </a:r>
          </a:p>
          <a:p>
            <a:pPr algn="ctr"/>
            <a:endParaRPr lang="fr-FR" sz="751" dirty="0" smtClean="0">
              <a:solidFill>
                <a:schemeClr val="bg1"/>
              </a:solidFill>
            </a:endParaRPr>
          </a:p>
          <a:p>
            <a:pPr algn="ctr"/>
            <a:r>
              <a:rPr lang="fr-FR" sz="700" dirty="0" smtClean="0">
                <a:solidFill>
                  <a:schemeClr val="bg1"/>
                </a:solidFill>
              </a:rPr>
              <a:t>Mise à jour de la section consacrée aux “Définitions” compte tenu des modifications proposées ou apportées.</a:t>
            </a:r>
            <a:endParaRPr lang="fr-FR" sz="700" dirty="0">
              <a:solidFill>
                <a:schemeClr val="bg1"/>
              </a:solidFill>
            </a:endParaRPr>
          </a:p>
        </p:txBody>
      </p:sp>
      <p:sp>
        <p:nvSpPr>
          <p:cNvPr id="35" name="TextBox 34"/>
          <p:cNvSpPr txBox="1"/>
          <p:nvPr>
            <p:custDataLst>
              <p:tags r:id="rId14"/>
            </p:custDataLst>
          </p:nvPr>
        </p:nvSpPr>
        <p:spPr>
          <a:xfrm>
            <a:off x="7052145" y="1510126"/>
            <a:ext cx="1582543" cy="807913"/>
          </a:xfrm>
          <a:prstGeom prst="rect">
            <a:avLst/>
          </a:prstGeom>
          <a:noFill/>
        </p:spPr>
        <p:txBody>
          <a:bodyPr wrap="square" rtlCol="0">
            <a:spAutoFit/>
          </a:bodyPr>
          <a:lstStyle/>
          <a:p>
            <a:pPr algn="ctr"/>
            <a:r>
              <a:rPr lang="fr-FR" sz="900" b="1" dirty="0" smtClean="0">
                <a:solidFill>
                  <a:srgbClr val="0070C0"/>
                </a:solidFill>
                <a:latin typeface="Univers for KPMG Light" panose="020B0403020202020204" pitchFamily="34" charset="0"/>
              </a:rPr>
              <a:t>Les sujets de l’analyse comparative comprenaient 12 institutions des Nations Unies et trois autres organisations internationales.</a:t>
            </a:r>
          </a:p>
          <a:p>
            <a:pPr algn="ctr"/>
            <a:r>
              <a:rPr lang="fr-FR" sz="700" b="1" dirty="0" smtClean="0"/>
              <a:t>(quelques exemples)</a:t>
            </a:r>
            <a:endParaRPr lang="fr-FR" sz="700" b="1" dirty="0"/>
          </a:p>
        </p:txBody>
      </p:sp>
      <p:pic>
        <p:nvPicPr>
          <p:cNvPr id="36" name="Immagine 40">
            <a:extLst>
              <a:ext uri="{FF2B5EF4-FFF2-40B4-BE49-F238E27FC236}">
                <a16:creationId xmlns:a16="http://schemas.microsoft.com/office/drawing/2014/main" id="{08EEB304-C03C-4A45-8279-F418D9FFB799}"/>
              </a:ext>
            </a:extLst>
          </p:cNvPr>
          <p:cNvPicPr>
            <a:picLocks noChangeAspect="1"/>
          </p:cNvPicPr>
          <p:nvPr>
            <p:custDataLst>
              <p:tags r:id="rId15"/>
            </p:custDataLst>
          </p:nvPr>
        </p:nvPicPr>
        <p:blipFill>
          <a:blip r:embed="rId23" cstate="print">
            <a:extLst>
              <a:ext uri="{28A0092B-C50C-407E-A947-70E740481C1C}">
                <a14:useLocalDpi xmlns:a14="http://schemas.microsoft.com/office/drawing/2010/main" val="0"/>
              </a:ext>
            </a:extLst>
          </a:blip>
          <a:stretch>
            <a:fillRect/>
          </a:stretch>
        </p:blipFill>
        <p:spPr>
          <a:xfrm>
            <a:off x="6866689" y="2514708"/>
            <a:ext cx="821705" cy="427775"/>
          </a:xfrm>
          <a:prstGeom prst="rect">
            <a:avLst/>
          </a:prstGeom>
        </p:spPr>
      </p:pic>
      <p:pic>
        <p:nvPicPr>
          <p:cNvPr id="37" name="Immagine 42">
            <a:extLst>
              <a:ext uri="{FF2B5EF4-FFF2-40B4-BE49-F238E27FC236}">
                <a16:creationId xmlns:a16="http://schemas.microsoft.com/office/drawing/2014/main" id="{2910892F-4AD3-4921-ABA1-B080FBD25801}"/>
              </a:ext>
            </a:extLst>
          </p:cNvPr>
          <p:cNvPicPr>
            <a:picLocks noChangeAspect="1"/>
          </p:cNvPicPr>
          <p:nvPr>
            <p:custDataLst>
              <p:tags r:id="rId16"/>
            </p:custDataLst>
          </p:nvPr>
        </p:nvPicPr>
        <p:blipFill>
          <a:blip r:embed="rId24" cstate="print">
            <a:extLst>
              <a:ext uri="{28A0092B-C50C-407E-A947-70E740481C1C}">
                <a14:useLocalDpi xmlns:a14="http://schemas.microsoft.com/office/drawing/2010/main" val="0"/>
              </a:ext>
            </a:extLst>
          </a:blip>
          <a:stretch>
            <a:fillRect/>
          </a:stretch>
        </p:blipFill>
        <p:spPr>
          <a:xfrm>
            <a:off x="7961009" y="2370255"/>
            <a:ext cx="686343" cy="683839"/>
          </a:xfrm>
          <a:prstGeom prst="rect">
            <a:avLst/>
          </a:prstGeom>
        </p:spPr>
      </p:pic>
      <p:pic>
        <p:nvPicPr>
          <p:cNvPr id="38" name="Immagine 39">
            <a:extLst>
              <a:ext uri="{FF2B5EF4-FFF2-40B4-BE49-F238E27FC236}">
                <a16:creationId xmlns:a16="http://schemas.microsoft.com/office/drawing/2014/main" id="{9119F2EC-6FE6-4FB7-A726-B0518659B800}"/>
              </a:ext>
            </a:extLst>
          </p:cNvPr>
          <p:cNvPicPr>
            <a:picLocks noChangeAspect="1"/>
          </p:cNvPicPr>
          <p:nvPr>
            <p:custDataLst>
              <p:tags r:id="rId17"/>
            </p:custDataLst>
          </p:nvPr>
        </p:nvPicPr>
        <p:blipFill>
          <a:blip r:embed="rId25" cstate="print">
            <a:extLst>
              <a:ext uri="{28A0092B-C50C-407E-A947-70E740481C1C}">
                <a14:useLocalDpi xmlns:a14="http://schemas.microsoft.com/office/drawing/2010/main" val="0"/>
              </a:ext>
            </a:extLst>
          </a:blip>
          <a:stretch>
            <a:fillRect/>
          </a:stretch>
        </p:blipFill>
        <p:spPr>
          <a:xfrm>
            <a:off x="6735042" y="3308829"/>
            <a:ext cx="1137311" cy="584727"/>
          </a:xfrm>
          <a:prstGeom prst="rect">
            <a:avLst/>
          </a:prstGeom>
        </p:spPr>
      </p:pic>
      <p:pic>
        <p:nvPicPr>
          <p:cNvPr id="39" name="Immagine 43">
            <a:extLst>
              <a:ext uri="{FF2B5EF4-FFF2-40B4-BE49-F238E27FC236}">
                <a16:creationId xmlns:a16="http://schemas.microsoft.com/office/drawing/2014/main" id="{038D9C85-7404-4CB7-A909-363CDA34F7BE}"/>
              </a:ext>
            </a:extLst>
          </p:cNvPr>
          <p:cNvPicPr>
            <a:picLocks noChangeAspect="1"/>
          </p:cNvPicPr>
          <p:nvPr>
            <p:custDataLst>
              <p:tags r:id="rId18"/>
            </p:custDataLst>
          </p:nvPr>
        </p:nvPicPr>
        <p:blipFill>
          <a:blip r:embed="rId26" cstate="print">
            <a:extLst>
              <a:ext uri="{28A0092B-C50C-407E-A947-70E740481C1C}">
                <a14:useLocalDpi xmlns:a14="http://schemas.microsoft.com/office/drawing/2010/main" val="0"/>
              </a:ext>
            </a:extLst>
          </a:blip>
          <a:stretch>
            <a:fillRect/>
          </a:stretch>
        </p:blipFill>
        <p:spPr>
          <a:xfrm>
            <a:off x="8027494" y="3372739"/>
            <a:ext cx="655460" cy="487288"/>
          </a:xfrm>
          <a:prstGeom prst="rect">
            <a:avLst/>
          </a:prstGeom>
        </p:spPr>
      </p:pic>
      <p:pic>
        <p:nvPicPr>
          <p:cNvPr id="40" name="Immagine 45">
            <a:extLst>
              <a:ext uri="{FF2B5EF4-FFF2-40B4-BE49-F238E27FC236}">
                <a16:creationId xmlns:a16="http://schemas.microsoft.com/office/drawing/2014/main" id="{BF9BCF07-4FE0-4E63-A02D-EBAD7976FF53}"/>
              </a:ext>
            </a:extLst>
          </p:cNvPr>
          <p:cNvPicPr>
            <a:picLocks noChangeAspect="1"/>
          </p:cNvPicPr>
          <p:nvPr>
            <p:custDataLst>
              <p:tags r:id="rId19"/>
            </p:custDataLst>
          </p:nvPr>
        </p:nvPicPr>
        <p:blipFill>
          <a:blip r:embed="rId27" cstate="print">
            <a:extLst>
              <a:ext uri="{28A0092B-C50C-407E-A947-70E740481C1C}">
                <a14:useLocalDpi xmlns:a14="http://schemas.microsoft.com/office/drawing/2010/main" val="0"/>
              </a:ext>
            </a:extLst>
          </a:blip>
          <a:stretch>
            <a:fillRect/>
          </a:stretch>
        </p:blipFill>
        <p:spPr>
          <a:xfrm>
            <a:off x="7214354" y="4039849"/>
            <a:ext cx="1176775" cy="452852"/>
          </a:xfrm>
          <a:prstGeom prst="rect">
            <a:avLst/>
          </a:prstGeom>
        </p:spPr>
      </p:pic>
    </p:spTree>
    <p:extLst>
      <p:ext uri="{BB962C8B-B14F-4D97-AF65-F5344CB8AC3E}">
        <p14:creationId xmlns:p14="http://schemas.microsoft.com/office/powerpoint/2010/main" val="361719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107504" y="-505"/>
            <a:ext cx="8856984" cy="576064"/>
          </a:xfrm>
          <a:solidFill>
            <a:schemeClr val="accent1">
              <a:lumMod val="75000"/>
            </a:schemeClr>
          </a:solidFill>
          <a:ln>
            <a:solidFill>
              <a:srgbClr val="0070C0"/>
            </a:solidFill>
          </a:ln>
        </p:spPr>
        <p:txBody>
          <a:bodyPr/>
          <a:lstStyle/>
          <a:p>
            <a:pPr algn="ctr" eaLnBrk="1" hangingPunct="1"/>
            <a:r>
              <a:rPr lang="fr-FR" sz="2000" b="1" dirty="0" smtClean="0">
                <a:solidFill>
                  <a:schemeClr val="tx1"/>
                </a:solidFill>
              </a:rPr>
              <a:t>Propositions de modification du Règlement financier et de </a:t>
            </a:r>
            <a:br>
              <a:rPr lang="fr-FR" sz="2000" b="1" dirty="0" smtClean="0">
                <a:solidFill>
                  <a:schemeClr val="tx1"/>
                </a:solidFill>
              </a:rPr>
            </a:br>
            <a:r>
              <a:rPr lang="fr-FR" sz="2000" b="1" dirty="0" smtClean="0">
                <a:solidFill>
                  <a:schemeClr val="tx1"/>
                </a:solidFill>
              </a:rPr>
              <a:t>son règlement d’exécution – Structure</a:t>
            </a:r>
            <a:endParaRPr lang="fr-FR" sz="2000" b="1" dirty="0">
              <a:solidFill>
                <a:schemeClr val="tx1"/>
              </a:solidFill>
            </a:endParaRPr>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2753396011"/>
              </p:ext>
            </p:extLst>
          </p:nvPr>
        </p:nvGraphicFramePr>
        <p:xfrm>
          <a:off x="35498" y="606090"/>
          <a:ext cx="4032447" cy="4525956"/>
        </p:xfrm>
        <a:graphic>
          <a:graphicData uri="http://schemas.openxmlformats.org/drawingml/2006/table">
            <a:tbl>
              <a:tblPr/>
              <a:tblGrid>
                <a:gridCol w="762231">
                  <a:extLst>
                    <a:ext uri="{9D8B030D-6E8A-4147-A177-3AD203B41FA5}">
                      <a16:colId xmlns:a16="http://schemas.microsoft.com/office/drawing/2014/main" val="3136351437"/>
                    </a:ext>
                  </a:extLst>
                </a:gridCol>
                <a:gridCol w="3270216">
                  <a:extLst>
                    <a:ext uri="{9D8B030D-6E8A-4147-A177-3AD203B41FA5}">
                      <a16:colId xmlns:a16="http://schemas.microsoft.com/office/drawing/2014/main" val="3508489412"/>
                    </a:ext>
                  </a:extLst>
                </a:gridCol>
              </a:tblGrid>
              <a:tr h="452376">
                <a:tc gridSpan="2">
                  <a:txBody>
                    <a:bodyPr/>
                    <a:lstStyle/>
                    <a:p>
                      <a:pPr algn="ctr" fontAlgn="b"/>
                      <a:r>
                        <a:rPr lang="fr-CH" sz="1100" b="1" i="0" u="sng" strike="noStrike" baseline="0" dirty="0" smtClean="0">
                          <a:solidFill>
                            <a:schemeClr val="tx1"/>
                          </a:solidFill>
                          <a:effectLst/>
                          <a:latin typeface="Arial" panose="020B0604020202020204" pitchFamily="34" charset="0"/>
                        </a:rPr>
                        <a:t>Structure actuelle du Règlement financier et de </a:t>
                      </a:r>
                      <a:r>
                        <a:rPr lang="fr-CH" sz="1100" b="1" i="0" u="sng" strike="noStrike" baseline="0" dirty="0" smtClean="0">
                          <a:solidFill>
                            <a:schemeClr val="tx1"/>
                          </a:solidFill>
                          <a:effectLst/>
                          <a:latin typeface="Arial" panose="020B0604020202020204" pitchFamily="34" charset="0"/>
                        </a:rPr>
                        <a:t/>
                      </a:r>
                      <a:br>
                        <a:rPr lang="fr-CH" sz="1100" b="1" i="0" u="sng" strike="noStrike" baseline="0" dirty="0" smtClean="0">
                          <a:solidFill>
                            <a:schemeClr val="tx1"/>
                          </a:solidFill>
                          <a:effectLst/>
                          <a:latin typeface="Arial" panose="020B0604020202020204" pitchFamily="34" charset="0"/>
                        </a:rPr>
                      </a:br>
                      <a:r>
                        <a:rPr lang="fr-CH" sz="1100" b="1" i="0" u="sng" strike="noStrike" baseline="0" dirty="0" smtClean="0">
                          <a:solidFill>
                            <a:schemeClr val="tx1"/>
                          </a:solidFill>
                          <a:effectLst/>
                          <a:latin typeface="Arial" panose="020B0604020202020204" pitchFamily="34" charset="0"/>
                        </a:rPr>
                        <a:t>son </a:t>
                      </a:r>
                      <a:r>
                        <a:rPr lang="fr-CH" sz="1100" b="1" i="0" u="sng" strike="noStrike" baseline="0" dirty="0" smtClean="0">
                          <a:solidFill>
                            <a:schemeClr val="tx1"/>
                          </a:solidFill>
                          <a:effectLst/>
                          <a:latin typeface="Arial" panose="020B0604020202020204" pitchFamily="34" charset="0"/>
                        </a:rPr>
                        <a:t>règlement </a:t>
                      </a:r>
                      <a:r>
                        <a:rPr lang="fr-CH" sz="1100" b="1" i="0" u="sng" strike="noStrike" baseline="0" dirty="0" smtClean="0">
                          <a:solidFill>
                            <a:schemeClr val="tx1"/>
                          </a:solidFill>
                          <a:effectLst/>
                          <a:latin typeface="Arial" panose="020B0604020202020204" pitchFamily="34" charset="0"/>
                        </a:rPr>
                        <a:t>d’exécution</a:t>
                      </a:r>
                      <a:endParaRPr lang="en-US" sz="1100" b="1" i="0" u="sng" strike="noStrike" baseline="0" dirty="0" smtClean="0">
                        <a:solidFill>
                          <a:schemeClr val="tx1"/>
                        </a:solidFill>
                        <a:effectLst/>
                        <a:latin typeface="Arial" panose="020B0604020202020204" pitchFamily="34" charset="0"/>
                      </a:endParaRPr>
                    </a:p>
                    <a:p>
                      <a:pPr algn="ctr" fontAlgn="b"/>
                      <a:endParaRPr lang="en-US" sz="800" b="1" i="0" u="sng"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902332742"/>
                  </a:ext>
                </a:extLst>
              </a:tr>
              <a:tr h="218696">
                <a:tc>
                  <a:txBody>
                    <a:bodyPr/>
                    <a:lstStyle/>
                    <a:p>
                      <a:pPr marL="85725" indent="0" algn="l" rtl="0" fontAlgn="ctr"/>
                      <a:r>
                        <a:rPr lang="en-US" sz="700" b="0" i="0" u="none" strike="noStrike" dirty="0" smtClean="0">
                          <a:solidFill>
                            <a:schemeClr val="tx1"/>
                          </a:solidFill>
                          <a:effectLst/>
                          <a:latin typeface="+mj-lt"/>
                        </a:rPr>
                        <a:t>CHAPITRE PREMIER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DISPOSITIONS GÉNÉRALES</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265437708"/>
                  </a:ext>
                </a:extLst>
              </a:tr>
              <a:tr h="133763">
                <a:tc>
                  <a:txBody>
                    <a:bodyPr/>
                    <a:lstStyle/>
                    <a:p>
                      <a:pPr marL="85725" indent="0" algn="l" rtl="0" fontAlgn="ctr"/>
                      <a:r>
                        <a:rPr lang="en-US" sz="700" b="0" i="0" u="none" strike="noStrike" dirty="0" smtClean="0">
                          <a:solidFill>
                            <a:schemeClr val="tx1"/>
                          </a:solidFill>
                          <a:effectLst/>
                          <a:latin typeface="+mj-lt"/>
                        </a:rPr>
                        <a:t>CHAPITRE 2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LE PROGRAMME ET BUDGET</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344628649"/>
                  </a:ext>
                </a:extLst>
              </a:tr>
              <a:tr h="133763">
                <a:tc>
                  <a:txBody>
                    <a:bodyPr/>
                    <a:lstStyle/>
                    <a:p>
                      <a:pPr marL="85725" indent="0" algn="l" rtl="0" fontAlgn="ctr"/>
                      <a:r>
                        <a:rPr lang="en-US" sz="700" b="0" i="0" u="none" strike="noStrike" dirty="0" smtClean="0">
                          <a:solidFill>
                            <a:schemeClr val="tx1"/>
                          </a:solidFill>
                          <a:effectLst/>
                          <a:latin typeface="+mj-lt"/>
                        </a:rPr>
                        <a:t>CHAPITRE 3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FONDS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53922912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A. CONTRIBUTIONS STATUTAIRES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39596477"/>
                  </a:ext>
                </a:extLst>
              </a:tr>
              <a:tr h="12748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B. TAXES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1321149"/>
                  </a:ext>
                </a:extLst>
              </a:tr>
              <a:tr h="147315">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fr-CH" sz="700" b="0" i="0" u="none" strike="noStrike" baseline="0" dirty="0" smtClean="0">
                          <a:solidFill>
                            <a:schemeClr val="tx1"/>
                          </a:solidFill>
                          <a:effectLst/>
                          <a:latin typeface="Arial" panose="020B0604020202020204" pitchFamily="34" charset="0"/>
                        </a:rPr>
                        <a:t>C. CONTRIBUTIONS VOLONTAIRES, DONS ET DONATIONS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12696063"/>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D. RECETTES ACCESSOIRES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1532345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E. ENCAISSEMENTS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852548278"/>
                  </a:ext>
                </a:extLst>
              </a:tr>
              <a:tr h="136199">
                <a:tc>
                  <a:txBody>
                    <a:bodyPr/>
                    <a:lstStyle/>
                    <a:p>
                      <a:pPr marL="85725" indent="0" algn="l" rtl="0" fontAlgn="ctr"/>
                      <a:r>
                        <a:rPr lang="en-US" sz="700" b="0" i="0" u="none" strike="noStrike" dirty="0" smtClean="0">
                          <a:solidFill>
                            <a:schemeClr val="tx1"/>
                          </a:solidFill>
                          <a:effectLst/>
                          <a:latin typeface="+mj-lt"/>
                        </a:rPr>
                        <a:t>CHAPITRE 4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DÉPÔT DES FONDS</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214377766"/>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A. COMPTES INTERNES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2424167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B. COMPTES BANCAIRES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760288707"/>
                  </a:ext>
                </a:extLst>
              </a:tr>
              <a:tr h="136199">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C. PLACEMENTS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22701066"/>
                  </a:ext>
                </a:extLst>
              </a:tr>
              <a:tr h="133763">
                <a:tc>
                  <a:txBody>
                    <a:bodyPr/>
                    <a:lstStyle/>
                    <a:p>
                      <a:pPr marL="85725" indent="0" algn="l" rtl="0" fontAlgn="ctr"/>
                      <a:r>
                        <a:rPr lang="en-US" sz="700" b="0" i="0" u="none" strike="noStrike" dirty="0" smtClean="0">
                          <a:solidFill>
                            <a:schemeClr val="tx1"/>
                          </a:solidFill>
                          <a:effectLst/>
                          <a:latin typeface="+mj-lt"/>
                        </a:rPr>
                        <a:t>CHAPITRE 5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UTILISATION DES FONDS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3266059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A. OUVERTURE DE CRÉDITS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82221814"/>
                  </a:ext>
                </a:extLst>
              </a:tr>
              <a:tr h="176935">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fr-CH" sz="700" b="0" i="0" u="none" strike="noStrike" baseline="0" dirty="0" smtClean="0">
                          <a:solidFill>
                            <a:schemeClr val="tx1"/>
                          </a:solidFill>
                          <a:effectLst/>
                          <a:latin typeface="Arial" panose="020B0604020202020204" pitchFamily="34" charset="0"/>
                        </a:rPr>
                        <a:t>B. ENGAGEMENTS DE DÉPENSES ET DÉPENSES</a:t>
                      </a:r>
                      <a:r>
                        <a:rPr lang="en-US" sz="700" b="0" i="0" u="none" strike="noStrike"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5630628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C. ACHATS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0240741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baseline="0" dirty="0" smtClean="0">
                          <a:solidFill>
                            <a:schemeClr val="tx1"/>
                          </a:solidFill>
                          <a:effectLst/>
                          <a:latin typeface="Arial" panose="020B0604020202020204" pitchFamily="34" charset="0"/>
                        </a:rPr>
                        <a:t>D. GESTION DES BIENS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8224369"/>
                  </a:ext>
                </a:extLst>
              </a:tr>
              <a:tr h="133763">
                <a:tc>
                  <a:txBody>
                    <a:bodyPr/>
                    <a:lstStyle/>
                    <a:p>
                      <a:pPr marL="85725" indent="0" algn="l" rtl="0" fontAlgn="ctr"/>
                      <a:r>
                        <a:rPr lang="en-US" sz="700" b="0" i="0" u="none" strike="noStrike" dirty="0" smtClean="0">
                          <a:solidFill>
                            <a:schemeClr val="tx1"/>
                          </a:solidFill>
                          <a:effectLst/>
                          <a:latin typeface="+mj-lt"/>
                        </a:rPr>
                        <a:t>CHAPITRE 6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COMPTABILITÉ</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803772168"/>
                  </a:ext>
                </a:extLst>
              </a:tr>
              <a:tr h="133763">
                <a:tc>
                  <a:txBody>
                    <a:bodyPr/>
                    <a:lstStyle/>
                    <a:p>
                      <a:pPr marL="85725" indent="0" algn="l" rtl="0" fontAlgn="ctr"/>
                      <a:r>
                        <a:rPr lang="en-US" sz="700" b="0" i="0" u="none" strike="noStrike" dirty="0" smtClean="0">
                          <a:solidFill>
                            <a:schemeClr val="tx1"/>
                          </a:solidFill>
                          <a:effectLst/>
                          <a:latin typeface="+mj-lt"/>
                        </a:rPr>
                        <a:t>CHAPITRE 7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fr-CH" sz="700" b="0" i="0" u="none" strike="noStrike" dirty="0" smtClean="0">
                          <a:solidFill>
                            <a:schemeClr val="tx1"/>
                          </a:solidFill>
                          <a:effectLst/>
                          <a:latin typeface="Arial" panose="020B0604020202020204" pitchFamily="34" charset="0"/>
                        </a:rPr>
                        <a:t>CHARTE DE LA SUPERVISION INTERNE</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64562233"/>
                  </a:ext>
                </a:extLst>
              </a:tr>
              <a:tr h="127483">
                <a:tc>
                  <a:txBody>
                    <a:bodyPr/>
                    <a:lstStyle/>
                    <a:p>
                      <a:pPr marL="85725" indent="0" algn="l" rtl="0" fontAlgn="ctr"/>
                      <a:r>
                        <a:rPr lang="en-US" sz="700" b="0" i="0" u="none" strike="noStrike" dirty="0" smtClean="0">
                          <a:solidFill>
                            <a:schemeClr val="tx1"/>
                          </a:solidFill>
                          <a:effectLst/>
                          <a:latin typeface="+mj-lt"/>
                        </a:rPr>
                        <a:t>CHAPITRE 8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VÉRIFICATEUR EXTERNE DES COMPTES</a:t>
                      </a:r>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098182364"/>
                  </a:ext>
                </a:extLst>
              </a:tr>
              <a:tr h="227424">
                <a:tc>
                  <a:txBody>
                    <a:bodyPr/>
                    <a:lstStyle/>
                    <a:p>
                      <a:pPr marL="85725" indent="0" algn="l" rtl="0" fontAlgn="ctr"/>
                      <a:r>
                        <a:rPr lang="en-US" sz="700" b="0" i="0" u="none" strike="noStrike" dirty="0" smtClean="0">
                          <a:solidFill>
                            <a:schemeClr val="tx1"/>
                          </a:solidFill>
                          <a:effectLst/>
                          <a:latin typeface="+mj-lt"/>
                        </a:rPr>
                        <a:t>CHAPITRE 9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fr-CH" sz="700" b="0" i="0" u="none" strike="noStrike" dirty="0" smtClean="0">
                          <a:solidFill>
                            <a:schemeClr val="tx1"/>
                          </a:solidFill>
                          <a:effectLst/>
                          <a:latin typeface="Arial" panose="020B0604020202020204" pitchFamily="34" charset="0"/>
                        </a:rPr>
                        <a:t>ORGANE CONSULTATIF INDÉPENDANT DE SURVEILLANCE</a:t>
                      </a:r>
                      <a:endParaRPr lang="en-US" sz="700" b="0" i="0" u="none" strike="noStrike" dirty="0">
                        <a:solidFill>
                          <a:schemeClr val="tx1"/>
                        </a:solidFill>
                        <a:effectLst/>
                        <a:latin typeface="Arial" panose="020B0604020202020204" pitchFamily="34" charset="0"/>
                      </a:endParaRPr>
                    </a:p>
                  </a:txBody>
                  <a:tcPr marL="5336" marR="5336" marT="5336"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984264842"/>
                  </a:ext>
                </a:extLst>
              </a:tr>
              <a:tr h="133763">
                <a:tc>
                  <a:txBody>
                    <a:bodyPr/>
                    <a:lstStyle/>
                    <a:p>
                      <a:pPr marL="85725" indent="0" algn="l" rtl="0" fontAlgn="ctr"/>
                      <a:r>
                        <a:rPr lang="en-US" sz="700" b="0" i="0" u="none" strike="noStrike" dirty="0" smtClean="0">
                          <a:solidFill>
                            <a:schemeClr val="tx1"/>
                          </a:solidFill>
                          <a:effectLst/>
                          <a:latin typeface="+mj-lt"/>
                        </a:rPr>
                        <a:t>CHAPITRE 10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smtClean="0">
                          <a:solidFill>
                            <a:schemeClr val="tx1"/>
                          </a:solidFill>
                          <a:effectLst/>
                          <a:latin typeface="Arial" panose="020B0604020202020204" pitchFamily="34" charset="0"/>
                        </a:rPr>
                        <a:t>DISPOSITIONS FINALES</a:t>
                      </a:r>
                      <a:endParaRPr lang="en-US" sz="700" b="0" i="0" u="none" strike="noStrike" dirty="0">
                        <a:solidFill>
                          <a:schemeClr val="tx1"/>
                        </a:solidFill>
                        <a:effectLst/>
                        <a:latin typeface="Arial" panose="020B0604020202020204" pitchFamily="34" charset="0"/>
                      </a:endParaRP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671544459"/>
                  </a:ext>
                </a:extLst>
              </a:tr>
              <a:tr h="133763">
                <a:tc>
                  <a:txBody>
                    <a:bodyPr/>
                    <a:lstStyle/>
                    <a:p>
                      <a:pPr algn="l" fontAlgn="b"/>
                      <a:endParaRPr lang="en-US" sz="700" b="0" i="0" u="none" strike="noStrike" dirty="0">
                        <a:solidFill>
                          <a:schemeClr val="tx1"/>
                        </a:solidFill>
                        <a:effectLst/>
                        <a:latin typeface="+mj-lt"/>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chemeClr val="tx1"/>
                          </a:solidFill>
                          <a:effectLst/>
                          <a:latin typeface="Arial" panose="020B0604020202020204" pitchFamily="34" charset="0"/>
                        </a:rPr>
                        <a:t>ANNEXES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81523430"/>
                  </a:ext>
                </a:extLst>
              </a:tr>
              <a:tr h="133763">
                <a:tc>
                  <a:txBody>
                    <a:bodyPr/>
                    <a:lstStyle/>
                    <a:p>
                      <a:pPr algn="l" fontAlgn="b"/>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fr-CH" sz="700" b="0" i="0" u="none" strike="noStrike" baseline="0" noProof="0" dirty="0" smtClean="0">
                          <a:solidFill>
                            <a:schemeClr val="tx1"/>
                          </a:solidFill>
                          <a:effectLst/>
                          <a:latin typeface="Arial" panose="020B0604020202020204" pitchFamily="34" charset="0"/>
                        </a:rPr>
                        <a:t>Annexe I : Charte de la supervision interne de l’OMPI</a:t>
                      </a:r>
                      <a:endParaRPr lang="fr-CH" sz="700" b="0" i="0" u="none" strike="noStrike" baseline="0" noProof="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87396305"/>
                  </a:ext>
                </a:extLst>
              </a:tr>
              <a:tr h="133763">
                <a:tc>
                  <a:txBody>
                    <a:bodyPr/>
                    <a:lstStyle/>
                    <a:p>
                      <a:pPr algn="l" fontAlgn="b"/>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fr-CH" sz="700" b="0" i="0" u="none" strike="noStrike" baseline="0" dirty="0" smtClean="0">
                          <a:solidFill>
                            <a:schemeClr val="tx1"/>
                          </a:solidFill>
                          <a:effectLst/>
                          <a:latin typeface="Arial" panose="020B0604020202020204" pitchFamily="34" charset="0"/>
                        </a:rPr>
                        <a:t>Annexe II : Mandat pour la vérification externe des comptes</a:t>
                      </a:r>
                      <a:endParaRPr lang="en-US" sz="700" b="0" i="0" u="none" strike="noStrike" baseline="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46399598"/>
                  </a:ext>
                </a:extLst>
              </a:tr>
              <a:tr h="491715">
                <a:tc>
                  <a:txBody>
                    <a:bodyPr/>
                    <a:lstStyle/>
                    <a:p>
                      <a:pPr algn="l" fontAlgn="b"/>
                      <a:endParaRPr lang="en-US" sz="700" b="0" i="0" u="none" strike="noStrike"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fr-CH" sz="700" b="0" i="0" u="none" strike="noStrike" baseline="0" dirty="0" smtClean="0">
                          <a:solidFill>
                            <a:schemeClr val="tx1"/>
                          </a:solidFill>
                          <a:effectLst/>
                          <a:latin typeface="Arial" panose="020B0604020202020204" pitchFamily="34" charset="0"/>
                        </a:rPr>
                        <a:t>Ann</a:t>
                      </a:r>
                      <a:r>
                        <a:rPr lang="fr-CH" sz="700" b="0" i="0" u="none" strike="noStrike" kern="0" baseline="0" dirty="0" smtClean="0">
                          <a:solidFill>
                            <a:schemeClr val="tx1"/>
                          </a:solidFill>
                          <a:effectLst/>
                          <a:latin typeface="Arial" panose="020B0604020202020204" pitchFamily="34" charset="0"/>
                        </a:rPr>
                        <a:t>exe </a:t>
                      </a:r>
                      <a:r>
                        <a:rPr lang="fr-CH" sz="700" b="0" i="0" u="none" strike="noStrike" baseline="0" dirty="0" smtClean="0">
                          <a:solidFill>
                            <a:schemeClr val="tx1"/>
                          </a:solidFill>
                          <a:effectLst/>
                          <a:latin typeface="Arial" panose="020B0604020202020204" pitchFamily="34" charset="0"/>
                        </a:rPr>
                        <a:t>III : </a:t>
                      </a:r>
                      <a:r>
                        <a:rPr lang="fr-CH" sz="700" b="0" i="0" u="none" strike="noStrike" baseline="0" noProof="0" dirty="0" smtClean="0">
                          <a:solidFill>
                            <a:schemeClr val="tx1"/>
                          </a:solidFill>
                          <a:effectLst/>
                          <a:latin typeface="Arial" panose="020B0604020202020204" pitchFamily="34" charset="0"/>
                        </a:rPr>
                        <a:t>Mandat de l’Organe consultatif indépendant de surveillance </a:t>
                      </a:r>
                    </a:p>
                    <a:p>
                      <a:pPr algn="l" fontAlgn="b"/>
                      <a:r>
                        <a:rPr lang="fr-CH" sz="700" b="0" i="0" u="none" strike="noStrike" baseline="0" noProof="0" dirty="0" smtClean="0">
                          <a:solidFill>
                            <a:schemeClr val="tx1"/>
                          </a:solidFill>
                          <a:effectLst/>
                          <a:latin typeface="Arial" panose="020B0604020202020204" pitchFamily="34" charset="0"/>
                        </a:rPr>
                        <a:t>                   de l’OMPI</a:t>
                      </a:r>
                      <a:endParaRPr lang="fr-CH" sz="700" b="0" i="0" u="none" strike="noStrike" noProof="0" dirty="0" smtClean="0">
                        <a:solidFill>
                          <a:schemeClr val="tx1"/>
                        </a:solidFill>
                        <a:effectLst/>
                        <a:latin typeface="Arial" panose="020B0604020202020204" pitchFamily="34" charset="0"/>
                      </a:endParaRPr>
                    </a:p>
                    <a:p>
                      <a:pPr algn="l" fontAlgn="b"/>
                      <a:r>
                        <a:rPr lang="fr-CH" sz="700" b="0" i="0" u="none" strike="noStrike" dirty="0" smtClean="0">
                          <a:solidFill>
                            <a:schemeClr val="tx1"/>
                          </a:solidFill>
                          <a:effectLst/>
                          <a:latin typeface="Arial" panose="020B0604020202020204" pitchFamily="34" charset="0"/>
                        </a:rPr>
                        <a:t>Annexe </a:t>
                      </a:r>
                      <a:r>
                        <a:rPr lang="fr-CH" sz="700" b="0" i="0" u="none" strike="noStrike" dirty="0" smtClean="0">
                          <a:solidFill>
                            <a:schemeClr val="tx1"/>
                          </a:solidFill>
                          <a:effectLst/>
                          <a:latin typeface="Arial" panose="020B0604020202020204" pitchFamily="34" charset="0"/>
                        </a:rPr>
                        <a:t>IV : Procédure de sélection des </a:t>
                      </a:r>
                      <a:r>
                        <a:rPr lang="fr-CH" sz="700" b="0" i="0" u="none" strike="noStrike" noProof="0" dirty="0" smtClean="0">
                          <a:solidFill>
                            <a:schemeClr val="tx1"/>
                          </a:solidFill>
                          <a:effectLst/>
                          <a:latin typeface="Arial" panose="020B0604020202020204" pitchFamily="34" charset="0"/>
                        </a:rPr>
                        <a:t>membres de l’Organe consultatif</a:t>
                      </a:r>
                      <a:endParaRPr lang="fr-CH" sz="700" b="0" i="0" u="none" strike="noStrike" baseline="0" noProof="0" dirty="0" smtClean="0">
                        <a:solidFill>
                          <a:schemeClr val="tx1"/>
                        </a:solidFill>
                        <a:effectLst/>
                        <a:latin typeface="Arial" panose="020B0604020202020204" pitchFamily="34" charset="0"/>
                      </a:endParaRPr>
                    </a:p>
                    <a:p>
                      <a:pPr algn="l" fontAlgn="b"/>
                      <a:r>
                        <a:rPr lang="fr-CH" sz="700" b="0" i="0" u="none" strike="noStrike" baseline="0" noProof="0" dirty="0" smtClean="0">
                          <a:solidFill>
                            <a:schemeClr val="tx1"/>
                          </a:solidFill>
                          <a:effectLst/>
                          <a:latin typeface="Arial" panose="020B0604020202020204" pitchFamily="34" charset="0"/>
                        </a:rPr>
                        <a:t>                   </a:t>
                      </a:r>
                      <a:r>
                        <a:rPr lang="fr-CH" sz="700" b="0" i="0" u="none" strike="noStrike" noProof="0" dirty="0" smtClean="0">
                          <a:solidFill>
                            <a:schemeClr val="tx1"/>
                          </a:solidFill>
                          <a:effectLst/>
                          <a:latin typeface="Arial" panose="020B0604020202020204" pitchFamily="34" charset="0"/>
                        </a:rPr>
                        <a:t>indépendant </a:t>
                      </a:r>
                      <a:r>
                        <a:rPr lang="fr-CH" sz="700" b="0" i="0" u="none" strike="noStrike" baseline="0" noProof="0" dirty="0" smtClean="0">
                          <a:solidFill>
                            <a:schemeClr val="tx1"/>
                          </a:solidFill>
                          <a:effectLst/>
                          <a:latin typeface="Arial" panose="020B0604020202020204" pitchFamily="34" charset="0"/>
                        </a:rPr>
                        <a:t>de surveillance de l’OMPI</a:t>
                      </a:r>
                      <a:endParaRPr lang="fr-CH" sz="700" b="0" i="0" u="none" strike="noStrike" noProof="0" dirty="0">
                        <a:solidFill>
                          <a:schemeClr val="tx1"/>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10533416"/>
                  </a:ext>
                </a:extLst>
              </a:tr>
            </a:tbl>
          </a:graphicData>
        </a:graphic>
      </p:graphicFrame>
      <p:sp>
        <p:nvSpPr>
          <p:cNvPr id="8" name="Right Arrow 7"/>
          <p:cNvSpPr/>
          <p:nvPr>
            <p:custDataLst>
              <p:tags r:id="rId3"/>
            </p:custDataLst>
          </p:nvPr>
        </p:nvSpPr>
        <p:spPr>
          <a:xfrm>
            <a:off x="4103947" y="2427736"/>
            <a:ext cx="360040"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3100898823"/>
              </p:ext>
            </p:extLst>
          </p:nvPr>
        </p:nvGraphicFramePr>
        <p:xfrm>
          <a:off x="4499992" y="593325"/>
          <a:ext cx="4608512" cy="4543020"/>
        </p:xfrm>
        <a:graphic>
          <a:graphicData uri="http://schemas.openxmlformats.org/drawingml/2006/table">
            <a:tbl>
              <a:tblPr/>
              <a:tblGrid>
                <a:gridCol w="604396">
                  <a:extLst>
                    <a:ext uri="{9D8B030D-6E8A-4147-A177-3AD203B41FA5}">
                      <a16:colId xmlns:a16="http://schemas.microsoft.com/office/drawing/2014/main" val="3961013973"/>
                    </a:ext>
                  </a:extLst>
                </a:gridCol>
                <a:gridCol w="4004116">
                  <a:extLst>
                    <a:ext uri="{9D8B030D-6E8A-4147-A177-3AD203B41FA5}">
                      <a16:colId xmlns:a16="http://schemas.microsoft.com/office/drawing/2014/main" val="2536748128"/>
                    </a:ext>
                  </a:extLst>
                </a:gridCol>
              </a:tblGrid>
              <a:tr h="369107">
                <a:tc gridSpan="2">
                  <a:txBody>
                    <a:bodyPr/>
                    <a:lstStyle/>
                    <a:p>
                      <a:pPr algn="ctr" fontAlgn="b"/>
                      <a:r>
                        <a:rPr lang="fr-CH" sz="1100" b="1" i="0" u="sng" strike="noStrike" baseline="0" dirty="0" smtClean="0">
                          <a:solidFill>
                            <a:schemeClr val="tx1"/>
                          </a:solidFill>
                          <a:effectLst/>
                          <a:latin typeface="Arial" panose="020B0604020202020204" pitchFamily="34" charset="0"/>
                        </a:rPr>
                        <a:t>Structure proposée pour le Règlement financier et </a:t>
                      </a:r>
                      <a:r>
                        <a:rPr lang="fr-CH" sz="1100" b="1" i="0" u="sng" strike="noStrike" baseline="0" dirty="0" smtClean="0">
                          <a:solidFill>
                            <a:schemeClr val="tx1"/>
                          </a:solidFill>
                          <a:effectLst/>
                          <a:latin typeface="Arial" panose="020B0604020202020204" pitchFamily="34" charset="0"/>
                        </a:rPr>
                        <a:t/>
                      </a:r>
                      <a:br>
                        <a:rPr lang="fr-CH" sz="1100" b="1" i="0" u="sng" strike="noStrike" baseline="0" dirty="0" smtClean="0">
                          <a:solidFill>
                            <a:schemeClr val="tx1"/>
                          </a:solidFill>
                          <a:effectLst/>
                          <a:latin typeface="Arial" panose="020B0604020202020204" pitchFamily="34" charset="0"/>
                        </a:rPr>
                      </a:br>
                      <a:r>
                        <a:rPr lang="fr-CH" sz="1100" b="1" i="0" u="sng" strike="noStrike" baseline="0" dirty="0" smtClean="0">
                          <a:solidFill>
                            <a:schemeClr val="tx1"/>
                          </a:solidFill>
                          <a:effectLst/>
                          <a:latin typeface="Arial" panose="020B0604020202020204" pitchFamily="34" charset="0"/>
                        </a:rPr>
                        <a:t>son </a:t>
                      </a:r>
                      <a:r>
                        <a:rPr lang="fr-CH" sz="1100" b="1" i="0" u="sng" strike="noStrike" baseline="0" dirty="0" smtClean="0">
                          <a:solidFill>
                            <a:schemeClr val="tx1"/>
                          </a:solidFill>
                          <a:effectLst/>
                          <a:latin typeface="Arial" panose="020B0604020202020204" pitchFamily="34" charset="0"/>
                        </a:rPr>
                        <a:t>règlement </a:t>
                      </a:r>
                      <a:r>
                        <a:rPr lang="fr-CH" sz="1100" b="1" i="0" u="sng" strike="noStrike" baseline="0" dirty="0" smtClean="0">
                          <a:solidFill>
                            <a:schemeClr val="tx1"/>
                          </a:solidFill>
                          <a:effectLst/>
                          <a:latin typeface="Arial" panose="020B0604020202020204" pitchFamily="34" charset="0"/>
                        </a:rPr>
                        <a:t>d’exécution</a:t>
                      </a:r>
                      <a:endParaRPr lang="en-150" sz="1100" b="1" i="0" u="sng" strike="noStrike" baseline="0" dirty="0" smtClean="0">
                        <a:solidFill>
                          <a:schemeClr val="tx1"/>
                        </a:solidFill>
                        <a:effectLst/>
                        <a:latin typeface="Arial" panose="020B0604020202020204" pitchFamily="34" charset="0"/>
                      </a:endParaRPr>
                    </a:p>
                    <a:p>
                      <a:pPr algn="ctr" fontAlgn="b"/>
                      <a:endParaRPr lang="en-US" sz="300" b="1" i="0" u="sng" strike="noStrike" dirty="0">
                        <a:solidFill>
                          <a:schemeClr val="tx1"/>
                        </a:solidFill>
                        <a:effectLst/>
                        <a:latin typeface="Arial" panose="020B0604020202020204" pitchFamily="34" charset="0"/>
                      </a:endParaRPr>
                    </a:p>
                  </a:txBody>
                  <a:tcPr marL="3011" marR="3011" marT="3011" marB="0" anchor="b">
                    <a:lnL>
                      <a:noFill/>
                    </a:lnL>
                    <a:lnR>
                      <a:noFill/>
                    </a:lnR>
                    <a:lnT>
                      <a:noFill/>
                    </a:lnT>
                    <a:lnB>
                      <a:noFill/>
                    </a:lnB>
                    <a:solidFill>
                      <a:schemeClr val="accent5"/>
                    </a:solidFill>
                  </a:tcPr>
                </a:tc>
                <a:tc hMerge="1">
                  <a:txBody>
                    <a:bodyPr/>
                    <a:lstStyle/>
                    <a:p>
                      <a:endParaRPr lang="en-US"/>
                    </a:p>
                  </a:txBody>
                  <a:tcPr/>
                </a:tc>
                <a:extLst>
                  <a:ext uri="{0D108BD9-81ED-4DB2-BD59-A6C34878D82A}">
                    <a16:rowId xmlns:a16="http://schemas.microsoft.com/office/drawing/2014/main" val="3466512008"/>
                  </a:ext>
                </a:extLst>
              </a:tr>
              <a:tr h="207973">
                <a:tc>
                  <a:txBody>
                    <a:bodyPr/>
                    <a:lstStyle/>
                    <a:p>
                      <a:pPr algn="l" fontAlgn="b"/>
                      <a:r>
                        <a:rPr lang="en-US" sz="700" b="0" i="0" u="none" strike="noStrike" dirty="0" smtClean="0">
                          <a:solidFill>
                            <a:schemeClr val="tx1"/>
                          </a:solidFill>
                          <a:effectLst/>
                          <a:latin typeface="Arial" panose="020B0604020202020204" pitchFamily="34" charset="0"/>
                        </a:rPr>
                        <a:t>CHAPITRE PREMIER</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Dispositions générales et principes</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48780770"/>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a:pPr>
                      <a:r>
                        <a:rPr lang="fr-CH" sz="700" b="0" i="0" u="none" strike="noStrike" dirty="0" smtClean="0">
                          <a:solidFill>
                            <a:schemeClr val="tx1"/>
                          </a:solidFill>
                          <a:effectLst/>
                          <a:latin typeface="Arial" panose="020B0604020202020204" pitchFamily="34" charset="0"/>
                        </a:rPr>
                        <a:t>Portée et application</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4221318686"/>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fr-CH" sz="700" b="0" i="0" u="none" strike="noStrike" dirty="0" smtClean="0">
                          <a:solidFill>
                            <a:schemeClr val="tx1"/>
                          </a:solidFill>
                          <a:effectLst/>
                          <a:latin typeface="Arial" panose="020B0604020202020204" pitchFamily="34" charset="0"/>
                        </a:rPr>
                        <a:t>Principes directeurs</a:t>
                      </a:r>
                      <a:r>
                        <a:rPr lang="en-150" sz="700" b="0" i="0" u="none" strike="noStrike" baseline="0" dirty="0" smtClean="0">
                          <a:solidFill>
                            <a:schemeClr val="tx1"/>
                          </a:solidFill>
                          <a:effectLst/>
                          <a:latin typeface="Arial" panose="020B0604020202020204" pitchFamily="34" charset="0"/>
                        </a:rPr>
                        <a:t> </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305354670"/>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fr-CH" sz="700" b="0" i="0" u="none" strike="noStrike" baseline="0" dirty="0" smtClean="0">
                          <a:solidFill>
                            <a:schemeClr val="tx1"/>
                          </a:solidFill>
                          <a:effectLst/>
                          <a:latin typeface="Arial" panose="020B0604020202020204" pitchFamily="34" charset="0"/>
                        </a:rPr>
                        <a:t>Responsabilité et obligation redditionnelle</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4144776344"/>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4"/>
                      </a:pPr>
                      <a:r>
                        <a:rPr lang="fr-CH" sz="700" b="0" i="0" u="none" strike="noStrike" dirty="0" smtClean="0">
                          <a:solidFill>
                            <a:schemeClr val="tx1"/>
                          </a:solidFill>
                          <a:effectLst/>
                          <a:latin typeface="Arial" panose="020B0604020202020204" pitchFamily="34" charset="0"/>
                        </a:rPr>
                        <a:t>Période de planification et exercice financier</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836910481"/>
                  </a:ext>
                </a:extLst>
              </a:tr>
              <a:tr h="105434">
                <a:tc>
                  <a:txBody>
                    <a:bodyPr/>
                    <a:lstStyle/>
                    <a:p>
                      <a:pPr algn="l" fontAlgn="b"/>
                      <a:r>
                        <a:rPr lang="en-US" sz="700" b="0" i="0" u="none" strike="noStrike" dirty="0" smtClean="0">
                          <a:solidFill>
                            <a:schemeClr val="tx1"/>
                          </a:solidFill>
                          <a:effectLst/>
                          <a:latin typeface="Arial" panose="020B0604020202020204" pitchFamily="34" charset="0"/>
                        </a:rPr>
                        <a:t>CHAPITRE 2</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Planification</a:t>
                      </a:r>
                      <a:r>
                        <a:rPr lang="en-150" sz="700" b="1" i="0" u="none" strike="noStrike" dirty="0" smtClean="0">
                          <a:solidFill>
                            <a:schemeClr val="tx1"/>
                          </a:solidFill>
                          <a:effectLst/>
                          <a:latin typeface="Arial" panose="020B0604020202020204" pitchFamily="34" charset="0"/>
                        </a:rPr>
                        <a:t> </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536783757"/>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a:pPr>
                      <a:r>
                        <a:rPr lang="fr-CH" sz="700" b="0" i="0" u="none" strike="noStrike" dirty="0" smtClean="0">
                          <a:solidFill>
                            <a:schemeClr val="tx1"/>
                          </a:solidFill>
                          <a:effectLst/>
                          <a:latin typeface="Arial" panose="020B0604020202020204" pitchFamily="34" charset="0"/>
                        </a:rPr>
                        <a:t>Recettes</a:t>
                      </a:r>
                      <a:r>
                        <a:rPr lang="en-150" sz="700" b="1" i="0" u="none" strike="noStrike" dirty="0" smtClean="0">
                          <a:solidFill>
                            <a:schemeClr val="tx1"/>
                          </a:solidFill>
                          <a:effectLst/>
                          <a:latin typeface="Arial" panose="020B0604020202020204" pitchFamily="34" charset="0"/>
                        </a:rPr>
                        <a:t> </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615822245"/>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lvl="1" algn="l" fontAlgn="b"/>
                      <a:r>
                        <a:rPr lang="fr-CH" sz="700" b="0" i="0" u="none" strike="noStrike" dirty="0" smtClean="0">
                          <a:solidFill>
                            <a:schemeClr val="tx1"/>
                          </a:solidFill>
                          <a:effectLst/>
                          <a:latin typeface="Arial" panose="020B0604020202020204" pitchFamily="34" charset="0"/>
                        </a:rPr>
                        <a:t>A. Taxes</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262035900"/>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lvl="1" algn="l" fontAlgn="b"/>
                      <a:r>
                        <a:rPr lang="fr-CH" sz="700" b="0" i="0" u="none" strike="noStrike" dirty="0" smtClean="0">
                          <a:solidFill>
                            <a:schemeClr val="tx1"/>
                          </a:solidFill>
                          <a:effectLst/>
                          <a:latin typeface="Arial" panose="020B0604020202020204" pitchFamily="34" charset="0"/>
                        </a:rPr>
                        <a:t>B. Contributions statutaires </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214934424"/>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lvl="1" algn="l" fontAlgn="b"/>
                      <a:r>
                        <a:rPr lang="fr-CH" sz="700" b="0" i="0" u="none" strike="noStrike" dirty="0" smtClean="0">
                          <a:solidFill>
                            <a:schemeClr val="tx1"/>
                          </a:solidFill>
                          <a:effectLst/>
                          <a:latin typeface="Arial" panose="020B0604020202020204" pitchFamily="34" charset="0"/>
                        </a:rPr>
                        <a:t>C. Recettes accessoires</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447121123"/>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lvl="1" algn="l" fontAlgn="b"/>
                      <a:r>
                        <a:rPr lang="en-US" sz="700" b="0" i="0" u="none" strike="noStrike" dirty="0" smtClean="0">
                          <a:solidFill>
                            <a:schemeClr val="tx1"/>
                          </a:solidFill>
                          <a:effectLst/>
                          <a:latin typeface="Arial" panose="020B0604020202020204" pitchFamily="34" charset="0"/>
                        </a:rPr>
                        <a:t>D. </a:t>
                      </a:r>
                      <a:r>
                        <a:rPr lang="fr-CH" sz="700" b="0" i="0" u="none" strike="noStrike" noProof="0" dirty="0" smtClean="0">
                          <a:solidFill>
                            <a:schemeClr val="tx1"/>
                          </a:solidFill>
                          <a:effectLst/>
                          <a:latin typeface="Arial" panose="020B0604020202020204" pitchFamily="34" charset="0"/>
                        </a:rPr>
                        <a:t>Contributions financières volontaires</a:t>
                      </a:r>
                      <a:endParaRPr lang="fr-CH" sz="700" b="0" i="0" u="none" strike="noStrike" noProof="0"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628106826"/>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lvl="1" algn="l" fontAlgn="b"/>
                      <a:r>
                        <a:rPr lang="en-US" sz="700" b="0" i="0" u="none" strike="noStrike" dirty="0" smtClean="0">
                          <a:solidFill>
                            <a:schemeClr val="tx1"/>
                          </a:solidFill>
                          <a:effectLst/>
                          <a:latin typeface="Arial" panose="020B0604020202020204" pitchFamily="34" charset="0"/>
                        </a:rPr>
                        <a:t>E. Dons et donations</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253501542"/>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fr-CH" sz="700" b="0" i="0" u="none" strike="noStrike" dirty="0" smtClean="0">
                          <a:solidFill>
                            <a:schemeClr val="tx1"/>
                          </a:solidFill>
                          <a:effectLst/>
                          <a:latin typeface="Arial" panose="020B0604020202020204" pitchFamily="34" charset="0"/>
                        </a:rPr>
                        <a:t>Programme de travail et budget</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106480250"/>
                  </a:ext>
                </a:extLst>
              </a:tr>
              <a:tr h="1054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Arial" panose="020B0604020202020204" pitchFamily="34" charset="0"/>
                        </a:rPr>
                        <a:t>CHAPITRE 3</a:t>
                      </a: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Mise en œuvre</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716231455"/>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a:tabLst/>
                        <a:defRPr/>
                      </a:pPr>
                      <a:r>
                        <a:rPr lang="fr-CH" sz="700" b="0" i="0" u="none" strike="noStrike" kern="1200" noProof="0" dirty="0" smtClean="0">
                          <a:solidFill>
                            <a:schemeClr val="tx1"/>
                          </a:solidFill>
                          <a:effectLst/>
                          <a:latin typeface="Arial" panose="020B0604020202020204" pitchFamily="34" charset="0"/>
                          <a:ea typeface="+mn-ea"/>
                          <a:cs typeface="+mn-cs"/>
                        </a:rPr>
                        <a:t>Dotations budgétaires</a:t>
                      </a:r>
                      <a:endParaRPr lang="fr-CH" sz="700" b="0" i="0" u="none" strike="noStrike" kern="1200" noProof="0" dirty="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33969125"/>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Tx/>
                        <a:buAutoNum type="romanUcPeriod" startAt="2"/>
                        <a:tabLst/>
                        <a:defRPr/>
                      </a:pPr>
                      <a:r>
                        <a:rPr lang="fr-CH" sz="700" b="0" i="0" u="none" strike="noStrike" kern="1200" dirty="0" smtClean="0">
                          <a:solidFill>
                            <a:schemeClr val="tx1"/>
                          </a:solidFill>
                          <a:effectLst/>
                          <a:latin typeface="Arial" panose="020B0604020202020204" pitchFamily="34" charset="0"/>
                          <a:ea typeface="+mn-ea"/>
                          <a:cs typeface="+mn-cs"/>
                        </a:rPr>
                        <a:t>Passation de marchés</a:t>
                      </a:r>
                      <a:endParaRPr lang="en-US" sz="700" b="0" i="0" u="none" strike="noStrike" kern="1200" dirty="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891828316"/>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3"/>
                        <a:tabLst/>
                        <a:defRPr/>
                      </a:pPr>
                      <a:r>
                        <a:rPr lang="fr-CH" sz="700" b="0" i="0" u="none" strike="noStrike" kern="1200" dirty="0" smtClean="0">
                          <a:solidFill>
                            <a:schemeClr val="tx1"/>
                          </a:solidFill>
                          <a:effectLst/>
                          <a:latin typeface="Arial" panose="020B0604020202020204" pitchFamily="34" charset="0"/>
                          <a:ea typeface="+mn-ea"/>
                          <a:cs typeface="+mn-cs"/>
                        </a:rPr>
                        <a:t>Partenaires chargés de la mise en œuvre</a:t>
                      </a:r>
                      <a:r>
                        <a:rPr lang="en-US" sz="700" b="0" i="0" u="none" strike="noStrike" kern="1200" dirty="0" smtClean="0">
                          <a:solidFill>
                            <a:schemeClr val="tx1"/>
                          </a:solidFill>
                          <a:effectLst/>
                          <a:latin typeface="Arial" panose="020B0604020202020204" pitchFamily="34" charset="0"/>
                          <a:ea typeface="+mn-ea"/>
                          <a:cs typeface="+mn-cs"/>
                        </a:rPr>
                        <a:t> </a:t>
                      </a:r>
                      <a:endParaRPr lang="en-US" sz="700" b="0" i="0" u="none" strike="noStrike" kern="1200" dirty="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246133652"/>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4"/>
                        <a:tabLst/>
                        <a:defRPr/>
                      </a:pPr>
                      <a:r>
                        <a:rPr lang="fr-CH" sz="700" b="0" i="0" u="none" strike="noStrike" kern="1200" dirty="0" smtClean="0">
                          <a:solidFill>
                            <a:schemeClr val="tx1"/>
                          </a:solidFill>
                          <a:effectLst/>
                          <a:latin typeface="Arial" panose="020B0604020202020204" pitchFamily="34" charset="0"/>
                          <a:ea typeface="+mn-ea"/>
                          <a:cs typeface="+mn-cs"/>
                        </a:rPr>
                        <a:t>Détention des actifs et gestion des biens</a:t>
                      </a:r>
                      <a:endParaRPr lang="en-US" sz="700" b="0" i="0" u="none" strike="noStrike" kern="1200" dirty="0" smtClean="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048615823"/>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5"/>
                        <a:tabLst/>
                        <a:defRPr/>
                      </a:pPr>
                      <a:r>
                        <a:rPr lang="fr-CH" sz="700" b="0" i="0" u="none" strike="noStrike" kern="1200" noProof="0" dirty="0" smtClean="0">
                          <a:solidFill>
                            <a:schemeClr val="tx1"/>
                          </a:solidFill>
                          <a:effectLst/>
                          <a:latin typeface="Arial" panose="020B0604020202020204" pitchFamily="34" charset="0"/>
                          <a:ea typeface="+mn-ea"/>
                          <a:cs typeface="+mn-cs"/>
                        </a:rPr>
                        <a:t>Comptabilité</a:t>
                      </a:r>
                      <a:endParaRPr lang="fr-CH" sz="700" b="0" i="0" u="none" strike="noStrike" kern="1200" noProof="0" dirty="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472537396"/>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6"/>
                        <a:tabLst/>
                        <a:defRPr/>
                      </a:pPr>
                      <a:r>
                        <a:rPr lang="fr-CH" sz="700" b="0" i="0" u="none" strike="noStrike" kern="1200" dirty="0" smtClean="0">
                          <a:solidFill>
                            <a:schemeClr val="tx1"/>
                          </a:solidFill>
                          <a:effectLst/>
                          <a:latin typeface="Arial" panose="020B0604020202020204" pitchFamily="34" charset="0"/>
                          <a:ea typeface="+mn-ea"/>
                          <a:cs typeface="+mn-cs"/>
                        </a:rPr>
                        <a:t>Gestion de la trésorerie et des placements</a:t>
                      </a:r>
                      <a:endParaRPr lang="en-US" sz="700" b="0" i="0" u="none" strike="noStrike" kern="1200" dirty="0">
                        <a:solidFill>
                          <a:schemeClr val="tx1"/>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560371128"/>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0" marR="0" lvl="0" indent="0" algn="l" defTabSz="914400" rtl="0" eaLnBrk="1" fontAlgn="b" latinLnBrk="0" hangingPunct="1">
                        <a:lnSpc>
                          <a:spcPct val="100000"/>
                        </a:lnSpc>
                        <a:spcBef>
                          <a:spcPts val="0"/>
                        </a:spcBef>
                        <a:spcAft>
                          <a:spcPts val="0"/>
                        </a:spcAft>
                        <a:buClrTx/>
                        <a:buSzTx/>
                        <a:buFont typeface="+mj-lt"/>
                        <a:buNone/>
                        <a:tabLst/>
                        <a:defRPr/>
                      </a:pPr>
                      <a:r>
                        <a:rPr lang="en-US" sz="700" b="0" i="0" u="none" strike="noStrike" kern="1200" dirty="0" smtClean="0">
                          <a:solidFill>
                            <a:srgbClr val="000000"/>
                          </a:solidFill>
                          <a:effectLst/>
                          <a:latin typeface="Arial" panose="020B0604020202020204" pitchFamily="34" charset="0"/>
                          <a:ea typeface="+mn-ea"/>
                          <a:cs typeface="+mn-cs"/>
                        </a:rPr>
                        <a:t>VII.     </a:t>
                      </a:r>
                      <a:r>
                        <a:rPr lang="en-US" sz="700" b="0" i="0" u="none" strike="noStrike" kern="1200" baseline="0" dirty="0" smtClean="0">
                          <a:solidFill>
                            <a:srgbClr val="000000"/>
                          </a:solidFill>
                          <a:effectLst/>
                          <a:latin typeface="Arial" panose="020B0604020202020204" pitchFamily="34" charset="0"/>
                          <a:ea typeface="+mn-ea"/>
                          <a:cs typeface="+mn-cs"/>
                        </a:rPr>
                        <a:t> </a:t>
                      </a:r>
                      <a:r>
                        <a:rPr lang="fr-CH" sz="700" b="0" i="0" u="none" strike="noStrike" kern="1200" baseline="0" noProof="0" dirty="0" smtClean="0">
                          <a:solidFill>
                            <a:srgbClr val="000000"/>
                          </a:solidFill>
                          <a:effectLst/>
                          <a:latin typeface="Arial" panose="020B0604020202020204" pitchFamily="34" charset="0"/>
                          <a:ea typeface="+mn-ea"/>
                          <a:cs typeface="+mn-cs"/>
                        </a:rPr>
                        <a:t>Versements à titre gracieux</a:t>
                      </a:r>
                      <a:endParaRPr lang="fr-CH" sz="700" b="0" i="0" u="none" strike="noStrike" kern="1200" noProof="0" dirty="0" smtClean="0">
                        <a:solidFill>
                          <a:srgbClr val="000000"/>
                        </a:solidFill>
                        <a:effectLst/>
                        <a:latin typeface="Arial" panose="020B0604020202020204" pitchFamily="34" charset="0"/>
                        <a:ea typeface="+mn-ea"/>
                        <a:cs typeface="+mn-cs"/>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242176459"/>
                  </a:ext>
                </a:extLst>
              </a:tr>
              <a:tr h="105434">
                <a:tc>
                  <a:txBody>
                    <a:bodyPr/>
                    <a:lstStyle/>
                    <a:p>
                      <a:pPr algn="l" fontAlgn="b"/>
                      <a:r>
                        <a:rPr lang="en-US" sz="700" b="0" i="0" u="none" strike="noStrike" dirty="0" smtClean="0">
                          <a:solidFill>
                            <a:schemeClr val="tx1"/>
                          </a:solidFill>
                          <a:effectLst/>
                          <a:latin typeface="Arial" panose="020B0604020202020204" pitchFamily="34" charset="0"/>
                        </a:rPr>
                        <a:t>CHAPITRE 4</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Rapports</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128835016"/>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a:pPr>
                      <a:r>
                        <a:rPr lang="fr-CH" sz="700" b="0" i="0" u="none" strike="noStrike" dirty="0" smtClean="0">
                          <a:solidFill>
                            <a:schemeClr val="tx1"/>
                          </a:solidFill>
                          <a:effectLst/>
                          <a:latin typeface="Arial" panose="020B0604020202020204" pitchFamily="34" charset="0"/>
                        </a:rPr>
                        <a:t>États financiers</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471043887"/>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fr-CH" sz="700" b="0" i="0" u="none" strike="noStrike" dirty="0" smtClean="0">
                          <a:solidFill>
                            <a:schemeClr val="tx1"/>
                          </a:solidFill>
                          <a:effectLst/>
                          <a:latin typeface="Arial" panose="020B0604020202020204" pitchFamily="34" charset="0"/>
                        </a:rPr>
                        <a:t>Rapports sur la performance</a:t>
                      </a:r>
                      <a:endParaRPr lang="en-150" sz="700" b="0" i="0" u="none" strike="noStrike" dirty="0" smtClean="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844171865"/>
                  </a:ext>
                </a:extLst>
              </a:tr>
              <a:tr h="105434">
                <a:tc>
                  <a:txBody>
                    <a:bodyPr/>
                    <a:lstStyle/>
                    <a:p>
                      <a:pPr algn="l" fontAlgn="b"/>
                      <a:r>
                        <a:rPr lang="en-US" sz="700" b="0" i="0" u="none" strike="noStrike" dirty="0" smtClean="0">
                          <a:solidFill>
                            <a:schemeClr val="tx1"/>
                          </a:solidFill>
                          <a:effectLst/>
                          <a:latin typeface="Arial" panose="020B0604020202020204" pitchFamily="34" charset="0"/>
                        </a:rPr>
                        <a:t>CHAPITRE 5</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Suivi et contrôle</a:t>
                      </a:r>
                      <a:endParaRPr lang="en-US" sz="700" b="1"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819771201"/>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a:pPr>
                      <a:r>
                        <a:rPr lang="fr-CH" sz="700" b="0" i="0" u="none" strike="noStrike" dirty="0" smtClean="0">
                          <a:solidFill>
                            <a:schemeClr val="tx1"/>
                          </a:solidFill>
                          <a:effectLst/>
                          <a:latin typeface="Arial" panose="020B0604020202020204" pitchFamily="34" charset="0"/>
                        </a:rPr>
                        <a:t>Gestion des risques et suivi des performances</a:t>
                      </a:r>
                      <a:endParaRPr lang="en-150" sz="700" b="0" i="0" u="none" strike="noStrike" baseline="0" dirty="0" smtClean="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2209032507"/>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fr-CH" sz="700" b="0" i="0" u="none" strike="noStrike" dirty="0" smtClean="0">
                          <a:solidFill>
                            <a:schemeClr val="tx1"/>
                          </a:solidFill>
                          <a:effectLst/>
                          <a:latin typeface="Arial" panose="020B0604020202020204" pitchFamily="34" charset="0"/>
                        </a:rPr>
                        <a:t>Contrôle interne</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535669250"/>
                  </a:ext>
                </a:extLst>
              </a:tr>
              <a:tr h="1054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Arial" panose="020B0604020202020204" pitchFamily="34" charset="0"/>
                        </a:rPr>
                        <a:t>CHAPITRE 6</a:t>
                      </a: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Supervision indépendante</a:t>
                      </a:r>
                      <a:endParaRPr lang="en-150" sz="700" b="1" i="0" u="none" strike="noStrike" dirty="0" smtClean="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463452454"/>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a:pPr>
                      <a:r>
                        <a:rPr lang="fr-CH" sz="700" b="0" i="0" u="none" strike="noStrike" smtClean="0">
                          <a:solidFill>
                            <a:schemeClr val="tx1"/>
                          </a:solidFill>
                          <a:effectLst/>
                          <a:latin typeface="Arial" panose="020B0604020202020204" pitchFamily="34" charset="0"/>
                        </a:rPr>
                        <a:t>Supervision indépendante</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3474991759"/>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fr-CH" sz="700" b="0" i="0" u="none" strike="noStrike" baseline="0" smtClean="0">
                          <a:solidFill>
                            <a:schemeClr val="tx1"/>
                          </a:solidFill>
                          <a:effectLst/>
                          <a:latin typeface="Arial" panose="020B0604020202020204" pitchFamily="34" charset="0"/>
                        </a:rPr>
                        <a:t>Vérificateur externe des comptes</a:t>
                      </a:r>
                      <a:endParaRPr lang="en-US" sz="700" b="0" i="0" u="none" strike="noStrike" baseline="0"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859464438"/>
                  </a:ext>
                </a:extLst>
              </a:tr>
              <a:tr h="105434">
                <a:tc>
                  <a:txBody>
                    <a:bodyPr/>
                    <a:lstStyle/>
                    <a:p>
                      <a:pPr algn="l" fontAlgn="b"/>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fr-CH" sz="700" b="0" i="0" u="none" strike="noStrike" dirty="0" smtClean="0">
                          <a:solidFill>
                            <a:schemeClr val="tx1"/>
                          </a:solidFill>
                          <a:effectLst/>
                          <a:latin typeface="Arial" panose="020B0604020202020204" pitchFamily="34" charset="0"/>
                        </a:rPr>
                        <a:t>Organe consultatif indépendant de surveillance</a:t>
                      </a:r>
                      <a:endParaRPr lang="en-150" sz="700" b="0" i="0" u="none" strike="noStrike" dirty="0" smtClean="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517406282"/>
                  </a:ext>
                </a:extLst>
              </a:tr>
              <a:tr h="651908">
                <a:tc>
                  <a:txBody>
                    <a:bodyPr/>
                    <a:lstStyle/>
                    <a:p>
                      <a:pPr algn="l" fontAlgn="b"/>
                      <a:r>
                        <a:rPr lang="en-US" sz="700" b="0" i="0" u="none" strike="noStrike" dirty="0" smtClean="0">
                          <a:solidFill>
                            <a:schemeClr val="tx1"/>
                          </a:solidFill>
                          <a:effectLst/>
                          <a:latin typeface="Arial" panose="020B0604020202020204" pitchFamily="34" charset="0"/>
                        </a:rPr>
                        <a:t>CHAPITRE 7</a:t>
                      </a:r>
                      <a:endParaRPr lang="en-US" sz="700" b="0" i="0" u="none" strike="noStrike"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tc>
                  <a:txBody>
                    <a:bodyPr/>
                    <a:lstStyle/>
                    <a:p>
                      <a:pPr algn="l" fontAlgn="b"/>
                      <a:r>
                        <a:rPr lang="fr-CH" sz="700" b="1" i="0" u="none" strike="noStrike" dirty="0" smtClean="0">
                          <a:solidFill>
                            <a:schemeClr val="tx1"/>
                          </a:solidFill>
                          <a:effectLst/>
                          <a:latin typeface="Arial" panose="020B0604020202020204" pitchFamily="34" charset="0"/>
                        </a:rPr>
                        <a:t>Définitions et annexes</a:t>
                      </a:r>
                      <a:endParaRPr lang="en-US" sz="700" b="0" i="0" u="none" strike="noStrike" baseline="0" dirty="0" smtClean="0">
                        <a:solidFill>
                          <a:schemeClr val="tx1"/>
                        </a:solidFill>
                        <a:effectLst/>
                        <a:latin typeface="Arial" panose="020B0604020202020204" pitchFamily="34" charset="0"/>
                      </a:endParaRPr>
                    </a:p>
                    <a:p>
                      <a:pPr algn="l" fontAlgn="b"/>
                      <a:r>
                        <a:rPr lang="en-US" sz="700" b="0" i="0" u="none" strike="noStrike" baseline="0" dirty="0" smtClean="0">
                          <a:solidFill>
                            <a:schemeClr val="tx1"/>
                          </a:solidFill>
                          <a:effectLst/>
                          <a:latin typeface="Arial" panose="020B0604020202020204" pitchFamily="34" charset="0"/>
                        </a:rPr>
                        <a:t>ANNEXES</a:t>
                      </a:r>
                    </a:p>
                    <a:p>
                      <a:pPr algn="l" fontAlgn="b"/>
                      <a:r>
                        <a:rPr lang="fr-CH" sz="700" b="0" i="0" u="none" strike="noStrike" baseline="0" noProof="0" dirty="0" smtClean="0">
                          <a:solidFill>
                            <a:schemeClr val="tx1"/>
                          </a:solidFill>
                          <a:effectLst/>
                          <a:latin typeface="Arial" panose="020B0604020202020204" pitchFamily="34" charset="0"/>
                        </a:rPr>
                        <a:t>Annexe I : Charte de la supervision interne de l’OMPI</a:t>
                      </a:r>
                    </a:p>
                    <a:p>
                      <a:pPr algn="l" fontAlgn="b"/>
                      <a:r>
                        <a:rPr lang="fr-CH" sz="700" b="0" i="0" u="none" strike="noStrike" baseline="0" dirty="0" smtClean="0">
                          <a:solidFill>
                            <a:schemeClr val="tx1"/>
                          </a:solidFill>
                          <a:effectLst/>
                          <a:latin typeface="Arial" panose="020B0604020202020204" pitchFamily="34" charset="0"/>
                        </a:rPr>
                        <a:t>Annexe </a:t>
                      </a:r>
                      <a:r>
                        <a:rPr lang="fr-CH" sz="700" b="0" i="0" u="none" strike="noStrike" baseline="0" dirty="0" smtClean="0">
                          <a:solidFill>
                            <a:schemeClr val="tx1"/>
                          </a:solidFill>
                          <a:effectLst/>
                          <a:latin typeface="Arial" panose="020B0604020202020204" pitchFamily="34" charset="0"/>
                        </a:rPr>
                        <a:t>II : Mandat pour la vérification externe des comptes</a:t>
                      </a:r>
                      <a:endParaRPr lang="en-US" sz="700" b="0" i="0" u="none" strike="noStrike" baseline="0" dirty="0" smtClean="0">
                        <a:solidFill>
                          <a:schemeClr val="tx1"/>
                        </a:solidFill>
                        <a:effectLst/>
                        <a:latin typeface="Arial" panose="020B0604020202020204" pitchFamily="34" charset="0"/>
                      </a:endParaRPr>
                    </a:p>
                    <a:p>
                      <a:pPr algn="l" fontAlgn="b"/>
                      <a:r>
                        <a:rPr lang="fr-CH" sz="700" b="0" i="0" u="none" strike="noStrike" baseline="0" dirty="0" smtClean="0">
                          <a:solidFill>
                            <a:schemeClr val="tx1"/>
                          </a:solidFill>
                          <a:effectLst/>
                          <a:latin typeface="Arial" panose="020B0604020202020204" pitchFamily="34" charset="0"/>
                        </a:rPr>
                        <a:t>Annexe III : Mandat de </a:t>
                      </a:r>
                      <a:r>
                        <a:rPr lang="fr-CH" sz="700" b="0" i="0" u="none" strike="noStrike" baseline="0" dirty="0" smtClean="0">
                          <a:solidFill>
                            <a:schemeClr val="tx1"/>
                          </a:solidFill>
                          <a:effectLst/>
                          <a:latin typeface="Arial" panose="020B0604020202020204" pitchFamily="34" charset="0"/>
                        </a:rPr>
                        <a:t>l’Organe </a:t>
                      </a:r>
                      <a:r>
                        <a:rPr lang="fr-CH" sz="700" b="0" i="0" u="none" strike="noStrike" baseline="0" dirty="0" smtClean="0">
                          <a:solidFill>
                            <a:schemeClr val="tx1"/>
                          </a:solidFill>
                          <a:effectLst/>
                          <a:latin typeface="Arial" panose="020B0604020202020204" pitchFamily="34" charset="0"/>
                        </a:rPr>
                        <a:t>consultatif indépendant de surveillance de </a:t>
                      </a:r>
                      <a:r>
                        <a:rPr lang="fr-CH" sz="700" b="0" i="0" u="none" strike="noStrike" baseline="0" dirty="0" smtClean="0">
                          <a:solidFill>
                            <a:schemeClr val="tx1"/>
                          </a:solidFill>
                          <a:effectLst/>
                          <a:latin typeface="Arial" panose="020B0604020202020204" pitchFamily="34" charset="0"/>
                        </a:rPr>
                        <a:t>l’OMPI</a:t>
                      </a:r>
                      <a:endParaRPr lang="en-US" sz="700" b="0" i="0" u="none" strike="noStrike" baseline="0" dirty="0" smtClean="0">
                        <a:solidFill>
                          <a:schemeClr val="tx1"/>
                        </a:solidFill>
                        <a:effectLst/>
                        <a:latin typeface="Arial" panose="020B0604020202020204" pitchFamily="34" charset="0"/>
                      </a:endParaRPr>
                    </a:p>
                    <a:p>
                      <a:pPr algn="l" fontAlgn="b"/>
                      <a:r>
                        <a:rPr lang="fr-CH" sz="700" b="0" i="0" u="none" strike="noStrike" baseline="0" dirty="0" smtClean="0">
                          <a:solidFill>
                            <a:schemeClr val="tx1"/>
                          </a:solidFill>
                          <a:effectLst/>
                          <a:latin typeface="Arial" panose="020B0604020202020204" pitchFamily="34" charset="0"/>
                        </a:rPr>
                        <a:t>Annexe IV : Procédure de sélection des membres de </a:t>
                      </a:r>
                      <a:r>
                        <a:rPr lang="fr-CH" sz="700" b="0" i="0" u="none" strike="noStrike" baseline="0" dirty="0" smtClean="0">
                          <a:solidFill>
                            <a:schemeClr val="tx1"/>
                          </a:solidFill>
                          <a:effectLst/>
                          <a:latin typeface="Arial" panose="020B0604020202020204" pitchFamily="34" charset="0"/>
                        </a:rPr>
                        <a:t>l’OCIS </a:t>
                      </a:r>
                      <a:r>
                        <a:rPr lang="fr-CH" sz="700" b="0" i="0" u="none" strike="noStrike" baseline="0" dirty="0" smtClean="0">
                          <a:solidFill>
                            <a:schemeClr val="tx1"/>
                          </a:solidFill>
                          <a:effectLst/>
                          <a:latin typeface="Arial" panose="020B0604020202020204" pitchFamily="34" charset="0"/>
                        </a:rPr>
                        <a:t>de </a:t>
                      </a:r>
                      <a:r>
                        <a:rPr lang="fr-CH" sz="700" b="0" i="0" u="none" strike="noStrike" baseline="0" dirty="0" smtClean="0">
                          <a:solidFill>
                            <a:schemeClr val="tx1"/>
                          </a:solidFill>
                          <a:effectLst/>
                          <a:latin typeface="Arial" panose="020B0604020202020204" pitchFamily="34" charset="0"/>
                        </a:rPr>
                        <a:t>l’OMPI</a:t>
                      </a:r>
                      <a:endParaRPr lang="en-US" sz="700" b="0" i="0" u="none" strike="noStrike" baseline="0" dirty="0">
                        <a:solidFill>
                          <a:schemeClr val="tx1"/>
                        </a:solidFill>
                        <a:effectLst/>
                        <a:latin typeface="Arial" panose="020B0604020202020204" pitchFamily="34" charset="0"/>
                      </a:endParaRPr>
                    </a:p>
                  </a:txBody>
                  <a:tcPr marL="3011" marR="3011" marT="3011" marB="0">
                    <a:lnL>
                      <a:noFill/>
                    </a:lnL>
                    <a:lnR>
                      <a:noFill/>
                    </a:lnR>
                    <a:lnT>
                      <a:noFill/>
                    </a:lnT>
                    <a:lnB>
                      <a:noFill/>
                    </a:lnB>
                    <a:solidFill>
                      <a:schemeClr val="accent5"/>
                    </a:solidFill>
                  </a:tcPr>
                </a:tc>
                <a:extLst>
                  <a:ext uri="{0D108BD9-81ED-4DB2-BD59-A6C34878D82A}">
                    <a16:rowId xmlns:a16="http://schemas.microsoft.com/office/drawing/2014/main" val="1775286065"/>
                  </a:ext>
                </a:extLst>
              </a:tr>
            </a:tbl>
          </a:graphicData>
        </a:graphic>
      </p:graphicFrame>
    </p:spTree>
    <p:extLst>
      <p:ext uri="{BB962C8B-B14F-4D97-AF65-F5344CB8AC3E}">
        <p14:creationId xmlns:p14="http://schemas.microsoft.com/office/powerpoint/2010/main" val="41673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FR" b="1" dirty="0" smtClean="0">
                <a:solidFill>
                  <a:srgbClr val="000000"/>
                </a:solidFill>
              </a:rPr>
              <a:t>Cadre réglementaire de l’OMPI </a:t>
            </a:r>
            <a:endParaRPr lang="fr-FR" b="1" dirty="0" smtClean="0">
              <a:solidFill>
                <a:srgbClr val="000000"/>
              </a:solidFill>
            </a:endParaRPr>
          </a:p>
        </p:txBody>
      </p:sp>
      <p:graphicFrame>
        <p:nvGraphicFramePr>
          <p:cNvPr id="6" name="Diagram 5"/>
          <p:cNvGraphicFramePr/>
          <p:nvPr>
            <p:custDataLst>
              <p:tags r:id="rId2"/>
            </p:custDataLst>
            <p:extLst>
              <p:ext uri="{D42A27DB-BD31-4B8C-83A1-F6EECF244321}">
                <p14:modId xmlns:p14="http://schemas.microsoft.com/office/powerpoint/2010/main" val="699542955"/>
              </p:ext>
            </p:extLst>
          </p:nvPr>
        </p:nvGraphicFramePr>
        <p:xfrm>
          <a:off x="457201" y="773979"/>
          <a:ext cx="3792995" cy="36492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custDataLst>
              <p:tags r:id="rId3"/>
            </p:custDataLst>
          </p:nvPr>
        </p:nvSpPr>
        <p:spPr>
          <a:xfrm>
            <a:off x="323529" y="4558358"/>
            <a:ext cx="8725329" cy="430887"/>
          </a:xfrm>
          <a:prstGeom prst="rect">
            <a:avLst/>
          </a:prstGeom>
          <a:solidFill>
            <a:schemeClr val="bg1"/>
          </a:solidFill>
          <a:ln>
            <a:solidFill>
              <a:srgbClr val="00B0F0"/>
            </a:solidFill>
          </a:ln>
        </p:spPr>
        <p:txBody>
          <a:bodyPr wrap="square" rtlCol="0">
            <a:spAutoFit/>
          </a:bodyPr>
          <a:lstStyle/>
          <a:p>
            <a:r>
              <a:rPr lang="fr-FR" sz="1100" dirty="0" smtClean="0"/>
              <a:t>La communication de contenus dont le caractère n’est pas normatif peut se faire au moyen d’une </a:t>
            </a:r>
            <a:r>
              <a:rPr lang="fr-FR" sz="1100" b="1" dirty="0" smtClean="0"/>
              <a:t>foire aux questions</a:t>
            </a:r>
            <a:r>
              <a:rPr lang="fr-FR" sz="1100" dirty="0" smtClean="0"/>
              <a:t>, de </a:t>
            </a:r>
            <a:r>
              <a:rPr lang="fr-FR" sz="1100" b="1" dirty="0" smtClean="0"/>
              <a:t>formulaires</a:t>
            </a:r>
            <a:r>
              <a:rPr lang="fr-FR" sz="1100" dirty="0" smtClean="0"/>
              <a:t>, de </a:t>
            </a:r>
            <a:r>
              <a:rPr lang="fr-FR" sz="1100" b="1" dirty="0" smtClean="0"/>
              <a:t>modèles</a:t>
            </a:r>
            <a:r>
              <a:rPr lang="fr-FR" sz="1100" dirty="0" smtClean="0"/>
              <a:t>, d’</a:t>
            </a:r>
            <a:r>
              <a:rPr lang="fr-FR" sz="1100" b="1" dirty="0" smtClean="0"/>
              <a:t>agents conversationnels (“</a:t>
            </a:r>
            <a:r>
              <a:rPr lang="fr-FR" sz="1100" b="1" dirty="0" err="1" smtClean="0"/>
              <a:t>chatbots</a:t>
            </a:r>
            <a:r>
              <a:rPr lang="fr-FR" sz="1100" b="1" dirty="0" smtClean="0"/>
              <a:t>”)</a:t>
            </a:r>
            <a:r>
              <a:rPr lang="fr-FR" sz="1100" dirty="0" smtClean="0"/>
              <a:t> et d’</a:t>
            </a:r>
            <a:r>
              <a:rPr lang="fr-FR" sz="1100" b="1" dirty="0" smtClean="0"/>
              <a:t>autres formats</a:t>
            </a:r>
            <a:r>
              <a:rPr lang="fr-FR" sz="1100" dirty="0" smtClean="0"/>
              <a:t>.</a:t>
            </a:r>
            <a:r>
              <a:rPr lang="fr-FR" sz="1100" b="1" dirty="0" smtClean="0"/>
              <a:t> </a:t>
            </a:r>
            <a:endParaRPr lang="fr-FR" sz="500" b="1" dirty="0"/>
          </a:p>
        </p:txBody>
      </p:sp>
      <p:graphicFrame>
        <p:nvGraphicFramePr>
          <p:cNvPr id="11" name="Table 10"/>
          <p:cNvGraphicFramePr>
            <a:graphicFrameLocks noGrp="1"/>
          </p:cNvGraphicFramePr>
          <p:nvPr>
            <p:custDataLst>
              <p:tags r:id="rId4"/>
            </p:custDataLst>
            <p:extLst>
              <p:ext uri="{D42A27DB-BD31-4B8C-83A1-F6EECF244321}">
                <p14:modId xmlns:p14="http://schemas.microsoft.com/office/powerpoint/2010/main" val="4101819649"/>
              </p:ext>
            </p:extLst>
          </p:nvPr>
        </p:nvGraphicFramePr>
        <p:xfrm>
          <a:off x="4427984" y="768143"/>
          <a:ext cx="4258816" cy="373925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43265711"/>
                    </a:ext>
                  </a:extLst>
                </a:gridCol>
                <a:gridCol w="2458616">
                  <a:extLst>
                    <a:ext uri="{9D8B030D-6E8A-4147-A177-3AD203B41FA5}">
                      <a16:colId xmlns:a16="http://schemas.microsoft.com/office/drawing/2014/main" val="4267181492"/>
                    </a:ext>
                  </a:extLst>
                </a:gridCol>
              </a:tblGrid>
              <a:tr h="213997">
                <a:tc>
                  <a:txBody>
                    <a:bodyPr/>
                    <a:lstStyle/>
                    <a:p>
                      <a:r>
                        <a:rPr lang="fr-CH" sz="1100" noProof="0" dirty="0" smtClean="0">
                          <a:solidFill>
                            <a:schemeClr val="tx1"/>
                          </a:solidFill>
                        </a:rPr>
                        <a:t>Hiérarchie</a:t>
                      </a:r>
                      <a:endParaRPr lang="fr-CH" sz="1100" noProof="0" dirty="0">
                        <a:solidFill>
                          <a:schemeClr val="tx1"/>
                        </a:solidFill>
                      </a:endParaRPr>
                    </a:p>
                  </a:txBody>
                  <a:tcPr marL="51435" marR="51435" marT="25719" marB="25719"/>
                </a:tc>
                <a:tc>
                  <a:txBody>
                    <a:bodyPr/>
                    <a:lstStyle/>
                    <a:p>
                      <a:r>
                        <a:rPr lang="en-150" sz="1100" dirty="0" smtClean="0">
                          <a:solidFill>
                            <a:schemeClr val="tx1"/>
                          </a:solidFill>
                        </a:rPr>
                        <a:t>Description</a:t>
                      </a:r>
                      <a:endParaRPr lang="en-US" sz="1100" dirty="0">
                        <a:solidFill>
                          <a:schemeClr val="tx1"/>
                        </a:solidFill>
                      </a:endParaRPr>
                    </a:p>
                  </a:txBody>
                  <a:tcPr marL="51435" marR="51435" marT="25719" marB="25719"/>
                </a:tc>
                <a:extLst>
                  <a:ext uri="{0D108BD9-81ED-4DB2-BD59-A6C34878D82A}">
                    <a16:rowId xmlns:a16="http://schemas.microsoft.com/office/drawing/2014/main" val="3238796187"/>
                  </a:ext>
                </a:extLst>
              </a:tr>
              <a:tr h="1189357">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 </a:t>
                      </a:r>
                      <a:r>
                        <a:rPr lang="fr-CH" sz="1100" b="1" dirty="0" smtClean="0">
                          <a:solidFill>
                            <a:schemeClr val="tx1"/>
                          </a:solidFill>
                        </a:rPr>
                        <a:t>Règlement, statut et autres décisions des organes directeurs</a:t>
                      </a:r>
                      <a:endParaRPr lang="en-US" sz="1100" b="1" dirty="0"/>
                    </a:p>
                  </a:txBody>
                  <a:tcPr marL="51435" marR="51435" marT="25719" marB="25719"/>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CH" sz="1050" kern="1200" dirty="0" smtClean="0">
                          <a:solidFill>
                            <a:schemeClr val="dk1"/>
                          </a:solidFill>
                          <a:effectLst/>
                          <a:latin typeface="+mn-lt"/>
                          <a:ea typeface="+mn-ea"/>
                          <a:cs typeface="+mn-cs"/>
                        </a:rPr>
                        <a:t>Articles du Règlement financier et articles du Statut du personnel approuvés, respectivement, par </a:t>
                      </a:r>
                      <a:r>
                        <a:rPr lang="fr-CH" sz="1050" kern="1200" dirty="0" smtClean="0">
                          <a:solidFill>
                            <a:schemeClr val="dk1"/>
                          </a:solidFill>
                          <a:effectLst/>
                          <a:latin typeface="+mn-lt"/>
                          <a:ea typeface="+mn-ea"/>
                          <a:cs typeface="+mn-cs"/>
                        </a:rPr>
                        <a:t>l’Assemblée </a:t>
                      </a:r>
                      <a:r>
                        <a:rPr lang="fr-CH" sz="1050" kern="1200" dirty="0" smtClean="0">
                          <a:solidFill>
                            <a:schemeClr val="dk1"/>
                          </a:solidFill>
                          <a:effectLst/>
                          <a:latin typeface="+mn-lt"/>
                          <a:ea typeface="+mn-ea"/>
                          <a:cs typeface="+mn-cs"/>
                        </a:rPr>
                        <a:t>générale et le Comité de coordination;  autres décisions des organes directeurs</a:t>
                      </a:r>
                      <a:r>
                        <a:rPr lang="en-US" sz="1050" kern="1200" dirty="0" smtClean="0">
                          <a:solidFill>
                            <a:schemeClr val="dk1"/>
                          </a:solidFill>
                          <a:effectLst/>
                          <a:latin typeface="+mn-lt"/>
                          <a:ea typeface="+mn-ea"/>
                          <a:cs typeface="+mn-cs"/>
                        </a:rPr>
                        <a:t>.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50" dirty="0" smtClean="0"/>
                    </a:p>
                  </a:txBody>
                  <a:tcPr marL="51435" marR="51435" marT="25719" marB="25719"/>
                </a:tc>
                <a:extLst>
                  <a:ext uri="{0D108BD9-81ED-4DB2-BD59-A6C34878D82A}">
                    <a16:rowId xmlns:a16="http://schemas.microsoft.com/office/drawing/2014/main" val="2614408694"/>
                  </a:ext>
                </a:extLst>
              </a:tr>
              <a:tr h="701677">
                <a:tc>
                  <a:txBody>
                    <a:bodyPr/>
                    <a:lstStyle/>
                    <a:p>
                      <a:r>
                        <a:rPr lang="fr-CH" sz="1100" b="1" kern="1200" noProof="0" dirty="0" smtClean="0">
                          <a:solidFill>
                            <a:schemeClr val="tx1"/>
                          </a:solidFill>
                          <a:latin typeface="+mn-lt"/>
                          <a:ea typeface="+mn-ea"/>
                          <a:cs typeface="+mn-cs"/>
                        </a:rPr>
                        <a:t>2. Règlements d’exécution</a:t>
                      </a:r>
                      <a:endParaRPr lang="fr-CH" sz="1100" b="1" noProof="0" dirty="0"/>
                    </a:p>
                  </a:txBody>
                  <a:tcPr marL="51435" marR="51435" marT="25719" marB="25719"/>
                </a:tc>
                <a:tc>
                  <a:txBody>
                    <a:bodyPr/>
                    <a:lstStyle/>
                    <a:p>
                      <a:r>
                        <a:rPr lang="fr-CH" sz="1050" kern="1200" dirty="0" smtClean="0">
                          <a:solidFill>
                            <a:schemeClr val="dk1"/>
                          </a:solidFill>
                          <a:effectLst/>
                          <a:latin typeface="+mn-lt"/>
                          <a:ea typeface="+mn-ea"/>
                          <a:cs typeface="+mn-cs"/>
                        </a:rPr>
                        <a:t>Règlements établis par le Directeur général pour </a:t>
                      </a:r>
                      <a:r>
                        <a:rPr lang="fr-CH" sz="1050" kern="1200" dirty="0" smtClean="0">
                          <a:solidFill>
                            <a:schemeClr val="dk1"/>
                          </a:solidFill>
                          <a:effectLst/>
                          <a:latin typeface="+mn-lt"/>
                          <a:ea typeface="+mn-ea"/>
                          <a:cs typeface="+mn-cs"/>
                        </a:rPr>
                        <a:t>l’application </a:t>
                      </a:r>
                      <a:r>
                        <a:rPr lang="fr-CH" sz="1050" kern="1200" dirty="0" smtClean="0">
                          <a:solidFill>
                            <a:schemeClr val="dk1"/>
                          </a:solidFill>
                          <a:effectLst/>
                          <a:latin typeface="+mn-lt"/>
                          <a:ea typeface="+mn-ea"/>
                          <a:cs typeface="+mn-cs"/>
                        </a:rPr>
                        <a:t>du Règlement financier et du Statut du personnel</a:t>
                      </a:r>
                      <a:r>
                        <a:rPr lang="en-US" sz="1050" kern="1200" dirty="0" smtClean="0">
                          <a:solidFill>
                            <a:schemeClr val="dk1"/>
                          </a:solidFill>
                          <a:effectLst/>
                          <a:latin typeface="+mn-lt"/>
                          <a:ea typeface="+mn-ea"/>
                          <a:cs typeface="+mn-cs"/>
                        </a:rPr>
                        <a:t>. </a:t>
                      </a:r>
                      <a:endParaRPr lang="x-none" sz="1050" kern="1200" dirty="0" smtClean="0">
                        <a:solidFill>
                          <a:schemeClr val="dk1"/>
                        </a:solidFill>
                        <a:effectLst/>
                        <a:latin typeface="+mn-lt"/>
                        <a:ea typeface="+mn-ea"/>
                        <a:cs typeface="+mn-cs"/>
                      </a:endParaRPr>
                    </a:p>
                  </a:txBody>
                  <a:tcPr marL="51435" marR="51435" marT="25719" marB="25719"/>
                </a:tc>
                <a:extLst>
                  <a:ext uri="{0D108BD9-81ED-4DB2-BD59-A6C34878D82A}">
                    <a16:rowId xmlns:a16="http://schemas.microsoft.com/office/drawing/2014/main" val="2302471606"/>
                  </a:ext>
                </a:extLst>
              </a:tr>
              <a:tr h="602343">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mn-lt"/>
                          <a:ea typeface="+mn-ea"/>
                          <a:cs typeface="+mn-cs"/>
                        </a:rPr>
                        <a:t>3.</a:t>
                      </a:r>
                      <a:r>
                        <a:rPr lang="en-US" sz="1100" b="1" kern="1200" baseline="0" dirty="0" smtClean="0">
                          <a:solidFill>
                            <a:schemeClr val="tx1"/>
                          </a:solidFill>
                          <a:latin typeface="+mn-lt"/>
                          <a:ea typeface="+mn-ea"/>
                          <a:cs typeface="+mn-cs"/>
                        </a:rPr>
                        <a:t> </a:t>
                      </a:r>
                      <a:r>
                        <a:rPr lang="fr-CH" sz="1100" b="1" kern="1200" dirty="0" smtClean="0">
                          <a:solidFill>
                            <a:schemeClr val="tx1"/>
                          </a:solidFill>
                          <a:latin typeface="+mn-lt"/>
                          <a:ea typeface="+mn-ea"/>
                          <a:cs typeface="+mn-cs"/>
                        </a:rPr>
                        <a:t>Ordres de service</a:t>
                      </a:r>
                      <a:endParaRPr lang="en-US" sz="1100" b="1" kern="1200" dirty="0" smtClean="0">
                        <a:solidFill>
                          <a:schemeClr val="tx1"/>
                        </a:solidFill>
                        <a:latin typeface="+mn-lt"/>
                        <a:ea typeface="+mn-ea"/>
                        <a:cs typeface="+mn-cs"/>
                      </a:endParaRPr>
                    </a:p>
                    <a:p>
                      <a:endParaRPr lang="en-US" sz="1100" b="1" dirty="0"/>
                    </a:p>
                  </a:txBody>
                  <a:tcPr marL="51435" marR="51435" marT="25719" marB="25719"/>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CH" sz="1050" kern="1200" dirty="0" smtClean="0">
                          <a:solidFill>
                            <a:schemeClr val="dk1"/>
                          </a:solidFill>
                          <a:effectLst/>
                          <a:latin typeface="+mn-lt"/>
                          <a:ea typeface="+mn-ea"/>
                          <a:cs typeface="+mn-cs"/>
                        </a:rPr>
                        <a:t>Politiques et stratégies de haut niveau de </a:t>
                      </a:r>
                      <a:r>
                        <a:rPr lang="fr-CH" sz="1050" kern="1200" dirty="0" smtClean="0">
                          <a:solidFill>
                            <a:schemeClr val="dk1"/>
                          </a:solidFill>
                          <a:effectLst/>
                          <a:latin typeface="+mn-lt"/>
                          <a:ea typeface="+mn-ea"/>
                          <a:cs typeface="+mn-cs"/>
                        </a:rPr>
                        <a:t>l’OMPI</a:t>
                      </a:r>
                      <a:r>
                        <a:rPr lang="fr-CH" sz="1050" kern="1200" dirty="0" smtClean="0">
                          <a:solidFill>
                            <a:schemeClr val="dk1"/>
                          </a:solidFill>
                          <a:effectLst/>
                          <a:latin typeface="+mn-lt"/>
                          <a:ea typeface="+mn-ea"/>
                          <a:cs typeface="+mn-cs"/>
                        </a:rPr>
                        <a:t>, régissant les opérations et les activités de </a:t>
                      </a:r>
                      <a:r>
                        <a:rPr lang="fr-CH" sz="1050" kern="1200" dirty="0" smtClean="0">
                          <a:solidFill>
                            <a:schemeClr val="dk1"/>
                          </a:solidFill>
                          <a:effectLst/>
                          <a:latin typeface="+mn-lt"/>
                          <a:ea typeface="+mn-ea"/>
                          <a:cs typeface="+mn-cs"/>
                        </a:rPr>
                        <a:t>l’Organisation</a:t>
                      </a:r>
                      <a:r>
                        <a:rPr lang="en-US" sz="1050" kern="1200" dirty="0" smtClean="0">
                          <a:solidFill>
                            <a:schemeClr val="dk1"/>
                          </a:solidFill>
                          <a:effectLst/>
                          <a:latin typeface="+mn-lt"/>
                          <a:ea typeface="+mn-ea"/>
                          <a:cs typeface="+mn-cs"/>
                        </a:rPr>
                        <a:t>.</a:t>
                      </a:r>
                      <a:endParaRPr lang="en-US" sz="1050" dirty="0"/>
                    </a:p>
                  </a:txBody>
                  <a:tcPr marL="51435" marR="51435" marT="25719" marB="25719"/>
                </a:tc>
                <a:extLst>
                  <a:ext uri="{0D108BD9-81ED-4DB2-BD59-A6C34878D82A}">
                    <a16:rowId xmlns:a16="http://schemas.microsoft.com/office/drawing/2014/main" val="541601627"/>
                  </a:ext>
                </a:extLst>
              </a:tr>
              <a:tr h="1026797">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100" b="1" dirty="0" smtClean="0"/>
                        <a:t>4. </a:t>
                      </a:r>
                      <a:r>
                        <a:rPr lang="fr-CH" sz="1100" b="1" dirty="0" smtClean="0"/>
                        <a:t>Procédures opérationnelles standard, manuels ou directives </a:t>
                      </a:r>
                      <a:endParaRPr lang="en-US" sz="1100" b="1" dirty="0" smtClean="0"/>
                    </a:p>
                  </a:txBody>
                  <a:tcPr marL="51435" marR="51435" marT="25719" marB="25719"/>
                </a:tc>
                <a:tc>
                  <a:txBody>
                    <a:bodyPr/>
                    <a:lstStyle/>
                    <a:p>
                      <a:pPr marL="0" marR="0" lvl="0" indent="0" algn="l" defTabSz="109728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050" kern="1200" dirty="0" smtClean="0">
                          <a:solidFill>
                            <a:schemeClr val="dk1"/>
                          </a:solidFill>
                          <a:effectLst/>
                          <a:latin typeface="+mn-lt"/>
                          <a:ea typeface="+mn-ea"/>
                          <a:cs typeface="+mn-cs"/>
                        </a:rPr>
                        <a:t>Ensemble des procédures standard de bout en bout pour </a:t>
                      </a:r>
                      <a:r>
                        <a:rPr lang="fr-CH" sz="1050" kern="1200" dirty="0" smtClean="0">
                          <a:solidFill>
                            <a:schemeClr val="dk1"/>
                          </a:solidFill>
                          <a:effectLst/>
                          <a:latin typeface="+mn-lt"/>
                          <a:ea typeface="+mn-ea"/>
                          <a:cs typeface="+mn-cs"/>
                        </a:rPr>
                        <a:t>l’application </a:t>
                      </a:r>
                      <a:r>
                        <a:rPr lang="fr-CH" sz="1050" kern="1200" dirty="0" smtClean="0">
                          <a:solidFill>
                            <a:schemeClr val="dk1"/>
                          </a:solidFill>
                          <a:effectLst/>
                          <a:latin typeface="+mn-lt"/>
                          <a:ea typeface="+mn-ea"/>
                          <a:cs typeface="+mn-cs"/>
                        </a:rPr>
                        <a:t>du Statut du personnel, du Règlement financier, des ordres de service et des autres politiques et stratégies pertinentes</a:t>
                      </a:r>
                      <a:r>
                        <a:rPr lang="en-US" sz="1050" kern="1200" dirty="0" smtClean="0">
                          <a:solidFill>
                            <a:schemeClr val="dk1"/>
                          </a:solidFill>
                          <a:effectLst/>
                          <a:latin typeface="+mn-lt"/>
                          <a:ea typeface="+mn-ea"/>
                          <a:cs typeface="+mn-cs"/>
                        </a:rPr>
                        <a:t>.</a:t>
                      </a:r>
                      <a:endParaRPr lang="en-US" sz="1050" dirty="0"/>
                    </a:p>
                  </a:txBody>
                  <a:tcPr marL="51435" marR="51435" marT="25719" marB="25719"/>
                </a:tc>
                <a:extLst>
                  <a:ext uri="{0D108BD9-81ED-4DB2-BD59-A6C34878D82A}">
                    <a16:rowId xmlns:a16="http://schemas.microsoft.com/office/drawing/2014/main" val="2887309817"/>
                  </a:ext>
                </a:extLst>
              </a:tr>
            </a:tbl>
          </a:graphicData>
        </a:graphic>
      </p:graphicFrame>
      <p:sp>
        <p:nvSpPr>
          <p:cNvPr id="13" name="Slide Number Placeholder 4"/>
          <p:cNvSpPr>
            <a:spLocks noGrp="1"/>
          </p:cNvSpPr>
          <p:nvPr>
            <p:ph type="sldNum" sz="quarter" idx="4294967295"/>
            <p:custDataLst>
              <p:tags r:id="rId5"/>
            </p:custDataLst>
          </p:nvPr>
        </p:nvSpPr>
        <p:spPr>
          <a:xfrm>
            <a:off x="11633200" y="6537960"/>
            <a:ext cx="508000" cy="310534"/>
          </a:xfrm>
          <a:prstGeom prst="rect">
            <a:avLst/>
          </a:prstGeom>
        </p:spPr>
        <p:txBody>
          <a:bodyPr/>
          <a:lstStyle/>
          <a:p>
            <a:pPr defTabSz="914377">
              <a:defRPr/>
            </a:pPr>
            <a:fld id="{DA79EEDA-9492-4994-BB18-1005CD6866B1}" type="slidenum">
              <a:rPr lang="fr-FR" sz="1100" smtClean="0">
                <a:solidFill>
                  <a:srgbClr val="000000"/>
                </a:solidFill>
              </a:rPr>
              <a:pPr defTabSz="914377">
                <a:defRPr/>
              </a:pPr>
              <a:t>5</a:t>
            </a:fld>
            <a:endParaRPr lang="fr-FR" sz="1100" dirty="0">
              <a:solidFill>
                <a:srgbClr val="000000"/>
              </a:solidFill>
            </a:endParaRPr>
          </a:p>
        </p:txBody>
      </p:sp>
    </p:spTree>
    <p:extLst>
      <p:ext uri="{BB962C8B-B14F-4D97-AF65-F5344CB8AC3E}">
        <p14:creationId xmlns:p14="http://schemas.microsoft.com/office/powerpoint/2010/main" val="1093523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Arrow Connector 76">
            <a:extLst>
              <a:ext uri="{FF2B5EF4-FFF2-40B4-BE49-F238E27FC236}">
                <a16:creationId xmlns:a16="http://schemas.microsoft.com/office/drawing/2014/main" id="{E3BB4715-3819-4CE2-9F24-D35601305B87}"/>
              </a:ext>
            </a:extLst>
          </p:cNvPr>
          <p:cNvCxnSpPr>
            <a:cxnSpLocks/>
          </p:cNvCxnSpPr>
          <p:nvPr>
            <p:custDataLst>
              <p:tags r:id="rId1"/>
            </p:custDataLst>
          </p:nvPr>
        </p:nvCxnSpPr>
        <p:spPr>
          <a:xfrm flipH="1" flipV="1">
            <a:off x="7505202" y="4059512"/>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76">
            <a:extLst>
              <a:ext uri="{FF2B5EF4-FFF2-40B4-BE49-F238E27FC236}">
                <a16:creationId xmlns:a16="http://schemas.microsoft.com/office/drawing/2014/main" id="{BBADDEF0-2CE3-47DD-976C-F54A30E41B1A}"/>
              </a:ext>
            </a:extLst>
          </p:cNvPr>
          <p:cNvCxnSpPr>
            <a:cxnSpLocks/>
          </p:cNvCxnSpPr>
          <p:nvPr>
            <p:custDataLst>
              <p:tags r:id="rId2"/>
            </p:custDataLst>
          </p:nvPr>
        </p:nvCxnSpPr>
        <p:spPr>
          <a:xfrm flipH="1">
            <a:off x="7505027" y="3943066"/>
            <a:ext cx="480836" cy="110899"/>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9" name="Ovale 168">
            <a:extLst>
              <a:ext uri="{FF2B5EF4-FFF2-40B4-BE49-F238E27FC236}">
                <a16:creationId xmlns:a16="http://schemas.microsoft.com/office/drawing/2014/main" id="{B4EE9EB2-8423-487D-8486-01CA48FB4FAE}"/>
              </a:ext>
            </a:extLst>
          </p:cNvPr>
          <p:cNvSpPr/>
          <p:nvPr>
            <p:custDataLst>
              <p:tags r:id="rId3"/>
            </p:custDataLst>
          </p:nvPr>
        </p:nvSpPr>
        <p:spPr>
          <a:xfrm>
            <a:off x="7935856" y="3065238"/>
            <a:ext cx="1150995"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fr-FR" sz="751" dirty="0" err="1">
              <a:solidFill>
                <a:schemeClr val="bg1"/>
              </a:solidFill>
            </a:endParaRPr>
          </a:p>
        </p:txBody>
      </p:sp>
      <p:cxnSp>
        <p:nvCxnSpPr>
          <p:cNvPr id="45" name="Straight Arrow Connector 76">
            <a:extLst>
              <a:ext uri="{FF2B5EF4-FFF2-40B4-BE49-F238E27FC236}">
                <a16:creationId xmlns:a16="http://schemas.microsoft.com/office/drawing/2014/main" id="{7B8FE627-EB52-4509-AB81-713F5E8889AC}"/>
              </a:ext>
            </a:extLst>
          </p:cNvPr>
          <p:cNvCxnSpPr>
            <a:cxnSpLocks/>
          </p:cNvCxnSpPr>
          <p:nvPr>
            <p:custDataLst>
              <p:tags r:id="rId4"/>
            </p:custDataLst>
          </p:nvPr>
        </p:nvCxnSpPr>
        <p:spPr>
          <a:xfrm flipH="1" flipV="1">
            <a:off x="7524253" y="2173563"/>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77">
            <a:extLst>
              <a:ext uri="{FF2B5EF4-FFF2-40B4-BE49-F238E27FC236}">
                <a16:creationId xmlns:a16="http://schemas.microsoft.com/office/drawing/2014/main" id="{D9B988C9-D1EC-4B2F-99D7-05D79B4A253D}"/>
              </a:ext>
            </a:extLst>
          </p:cNvPr>
          <p:cNvCxnSpPr>
            <a:cxnSpLocks/>
          </p:cNvCxnSpPr>
          <p:nvPr>
            <p:custDataLst>
              <p:tags r:id="rId5"/>
            </p:custDataLst>
          </p:nvPr>
        </p:nvCxnSpPr>
        <p:spPr>
          <a:xfrm flipH="1">
            <a:off x="7524253" y="2050652"/>
            <a:ext cx="469049" cy="122911"/>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5F8853E-2234-4AF2-A899-9FFE9843BF61}"/>
              </a:ext>
            </a:extLst>
          </p:cNvPr>
          <p:cNvSpPr/>
          <p:nvPr>
            <p:custDataLst>
              <p:tags r:id="rId6"/>
            </p:custDataLst>
          </p:nvPr>
        </p:nvSpPr>
        <p:spPr>
          <a:xfrm>
            <a:off x="7954331" y="1183663"/>
            <a:ext cx="1150995"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fr-FR" sz="751" dirty="0" err="1">
              <a:solidFill>
                <a:schemeClr val="bg1"/>
              </a:solidFill>
            </a:endParaRPr>
          </a:p>
        </p:txBody>
      </p:sp>
      <p:sp>
        <p:nvSpPr>
          <p:cNvPr id="12" name="Dati 2">
            <a:extLst>
              <a:ext uri="{FF2B5EF4-FFF2-40B4-BE49-F238E27FC236}">
                <a16:creationId xmlns:a16="http://schemas.microsoft.com/office/drawing/2014/main" id="{FF4538A8-E013-4EFD-90D7-4C61ABFC67DE}"/>
              </a:ext>
            </a:extLst>
          </p:cNvPr>
          <p:cNvSpPr/>
          <p:nvPr>
            <p:custDataLst>
              <p:tags r:id="rId7"/>
            </p:custDataLst>
          </p:nvPr>
        </p:nvSpPr>
        <p:spPr bwMode="auto">
          <a:xfrm rot="7200000">
            <a:off x="2403589" y="2190892"/>
            <a:ext cx="763433" cy="901391"/>
          </a:xfrm>
          <a:prstGeom prst="flowChartInputOutput">
            <a:avLst/>
          </a:prstGeom>
          <a:gradFill>
            <a:gsLst>
              <a:gs pos="18000">
                <a:srgbClr val="0091DA">
                  <a:shade val="30000"/>
                  <a:satMod val="115000"/>
                </a:srgbClr>
              </a:gs>
              <a:gs pos="53000">
                <a:srgbClr val="0091DA">
                  <a:shade val="67500"/>
                  <a:satMod val="115000"/>
                </a:srgbClr>
              </a:gs>
              <a:gs pos="87000">
                <a:srgbClr val="00A3A1"/>
              </a:gs>
            </a:gsLst>
            <a:path path="circle">
              <a:fillToRect l="100000" t="100000"/>
            </a:path>
          </a:gradFill>
          <a:ln w="25400" cap="flat" cmpd="sng" algn="ctr">
            <a:noFill/>
            <a:prstDash val="solid"/>
          </a:ln>
          <a:effectLst/>
        </p:spPr>
        <p:txBody>
          <a:bodyPr anchor="ctr"/>
          <a:lstStyle/>
          <a:p>
            <a:pPr algn="ctr" defTabSz="717929" fontAlgn="auto" latinLnBrk="1">
              <a:spcBef>
                <a:spcPts val="0"/>
              </a:spcBef>
              <a:spcAft>
                <a:spcPts val="0"/>
              </a:spcAft>
              <a:defRPr/>
            </a:pPr>
            <a:endParaRPr lang="fr-FR" sz="900" b="1" kern="0" dirty="0">
              <a:solidFill>
                <a:prstClr val="white"/>
              </a:solidFill>
              <a:latin typeface="맑은 고딕"/>
              <a:ea typeface="ＭＳ Ｐゴシック" panose="020B0600070205080204" pitchFamily="34" charset="-128"/>
              <a:cs typeface="Arial" panose="020B0604020202020204" pitchFamily="34" charset="0"/>
            </a:endParaRPr>
          </a:p>
        </p:txBody>
      </p:sp>
      <p:sp>
        <p:nvSpPr>
          <p:cNvPr id="14" name="모서리가 둥근 직사각형 58">
            <a:extLst>
              <a:ext uri="{FF2B5EF4-FFF2-40B4-BE49-F238E27FC236}">
                <a16:creationId xmlns:a16="http://schemas.microsoft.com/office/drawing/2014/main" id="{E20AEE92-D525-4D8E-AD02-A02C46EE12DC}"/>
              </a:ext>
            </a:extLst>
          </p:cNvPr>
          <p:cNvSpPr/>
          <p:nvPr>
            <p:custDataLst>
              <p:tags r:id="rId8"/>
            </p:custDataLst>
          </p:nvPr>
        </p:nvSpPr>
        <p:spPr>
          <a:xfrm>
            <a:off x="67612" y="1619406"/>
            <a:ext cx="2519571" cy="2798603"/>
          </a:xfrm>
          <a:prstGeom prst="rect">
            <a:avLst/>
          </a:prstGeom>
          <a:solidFill>
            <a:schemeClr val="bg1"/>
          </a:solidFill>
          <a:ln>
            <a:solidFill>
              <a:srgbClr val="4472C4">
                <a:lumMod val="75000"/>
              </a:srgbClr>
            </a:solidFill>
          </a:ln>
          <a:effectLst>
            <a:outerShdw blurRad="50800" dist="38100" dir="5400000" algn="t" rotWithShape="0">
              <a:prstClr val="black">
                <a:alpha val="40000"/>
              </a:prstClr>
            </a:outerShdw>
          </a:effectLst>
        </p:spPr>
        <p:txBody>
          <a:bodyPr lIns="54000" tIns="162000" rIns="54000" bIns="81000" anchor="ctr"/>
          <a:lstStyle/>
          <a:p>
            <a:pPr defTabSz="717929" eaLnBrk="0" hangingPunct="0">
              <a:spcBef>
                <a:spcPct val="0"/>
              </a:spcBef>
              <a:defRPr/>
            </a:pPr>
            <a:endParaRPr lang="fr-FR" altLang="it-IT" sz="788" kern="0" dirty="0">
              <a:solidFill>
                <a:srgbClr val="4472C4">
                  <a:lumMod val="50000"/>
                </a:srgbClr>
              </a:solidFill>
              <a:latin typeface="Trebuchet MS" panose="020B0603020202020204" pitchFamily="34" charset="0"/>
              <a:cs typeface="Arial" panose="020B0604020202020204" pitchFamily="34" charset="0"/>
            </a:endParaRPr>
          </a:p>
        </p:txBody>
      </p:sp>
      <p:sp>
        <p:nvSpPr>
          <p:cNvPr id="15" name="양쪽 모서리가 둥근 사각형 27">
            <a:extLst>
              <a:ext uri="{FF2B5EF4-FFF2-40B4-BE49-F238E27FC236}">
                <a16:creationId xmlns:a16="http://schemas.microsoft.com/office/drawing/2014/main" id="{A8A94015-1048-4A25-9306-1BBADF4D2B64}"/>
              </a:ext>
            </a:extLst>
          </p:cNvPr>
          <p:cNvSpPr/>
          <p:nvPr>
            <p:custDataLst>
              <p:tags r:id="rId9"/>
            </p:custDataLst>
          </p:nvPr>
        </p:nvSpPr>
        <p:spPr bwMode="auto">
          <a:xfrm rot="5400000">
            <a:off x="1320184" y="115761"/>
            <a:ext cx="277189" cy="2766103"/>
          </a:xfrm>
          <a:prstGeom prst="round2SameRect">
            <a:avLst>
              <a:gd name="adj1" fmla="val 47538"/>
              <a:gd name="adj2" fmla="val 0"/>
            </a:avLst>
          </a:prstGeom>
          <a:solidFill>
            <a:srgbClr val="00338D"/>
          </a:solidFill>
          <a:ln w="25400" cap="flat" cmpd="sng" algn="ctr">
            <a:noFill/>
            <a:prstDash val="solid"/>
          </a:ln>
          <a:effectLst/>
        </p:spPr>
        <p:txBody>
          <a:bodyPr vert="vert270" tIns="0" rIns="54000" bIns="162000" anchor="ctr"/>
          <a:lstStyle/>
          <a:p>
            <a:pPr algn="ctr" defTabSz="717929" fontAlgn="auto" latinLnBrk="1">
              <a:lnSpc>
                <a:spcPct val="80000"/>
              </a:lnSpc>
              <a:spcBef>
                <a:spcPts val="0"/>
              </a:spcBef>
              <a:spcAft>
                <a:spcPts val="0"/>
              </a:spcAft>
              <a:defRPr/>
            </a:pPr>
            <a:r>
              <a:rPr lang="fr-FR" altLang="it-IT" sz="1051"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Règlement financier et son règlement </a:t>
            </a:r>
            <a:br>
              <a:rPr lang="fr-FR" altLang="it-IT" sz="1051"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br>
            <a:r>
              <a:rPr lang="fr-FR" altLang="it-IT" sz="1051"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d’exécution </a:t>
            </a:r>
            <a:r>
              <a:rPr lang="fr-FR" altLang="it-IT" sz="1051"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“actuels”</a:t>
            </a:r>
            <a:endParaRPr lang="fr-FR" altLang="it-IT" sz="1051"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25" name="Gruppo 24">
            <a:extLst>
              <a:ext uri="{FF2B5EF4-FFF2-40B4-BE49-F238E27FC236}">
                <a16:creationId xmlns:a16="http://schemas.microsoft.com/office/drawing/2014/main" id="{A58B21E3-FF8D-4503-AE9C-288C6D53272E}"/>
              </a:ext>
            </a:extLst>
          </p:cNvPr>
          <p:cNvGrpSpPr/>
          <p:nvPr>
            <p:custDataLst>
              <p:tags r:id="rId10"/>
            </p:custDataLst>
          </p:nvPr>
        </p:nvGrpSpPr>
        <p:grpSpPr>
          <a:xfrm>
            <a:off x="363555" y="1869564"/>
            <a:ext cx="1737532" cy="2350145"/>
            <a:chOff x="1933559" y="2822133"/>
            <a:chExt cx="2316709" cy="2848661"/>
          </a:xfrm>
        </p:grpSpPr>
        <p:sp>
          <p:nvSpPr>
            <p:cNvPr id="26" name="Rectangle 1">
              <a:extLst>
                <a:ext uri="{FF2B5EF4-FFF2-40B4-BE49-F238E27FC236}">
                  <a16:creationId xmlns:a16="http://schemas.microsoft.com/office/drawing/2014/main" id="{1148F142-5DF1-4F63-9E91-102A0FBCA349}"/>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US" sz="1351" dirty="0">
                <a:solidFill>
                  <a:prstClr val="white"/>
                </a:solidFill>
                <a:latin typeface="Arial"/>
              </a:endParaRPr>
            </a:p>
          </p:txBody>
        </p:sp>
        <p:sp>
          <p:nvSpPr>
            <p:cNvPr id="27" name="TextBox 17">
              <a:extLst>
                <a:ext uri="{FF2B5EF4-FFF2-40B4-BE49-F238E27FC236}">
                  <a16:creationId xmlns:a16="http://schemas.microsoft.com/office/drawing/2014/main" id="{FCD5A0E7-30C8-4FA8-89C5-6E41D502F818}"/>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7997" algn="ctr" defTabSz="685783" fontAlgn="auto">
                <a:spcBef>
                  <a:spcPts val="0"/>
                </a:spcBef>
                <a:spcAft>
                  <a:spcPts val="900"/>
                </a:spcAft>
                <a:defRPr/>
              </a:pPr>
              <a:r>
                <a:rPr lang="fr-CH" altLang="it-IT" sz="1100" b="1" dirty="0" smtClean="0">
                  <a:solidFill>
                    <a:srgbClr val="335B74"/>
                  </a:solidFill>
                  <a:latin typeface="Arial"/>
                  <a:cs typeface="+mn-cs"/>
                </a:rPr>
                <a:t>Règlement financier et son règlement d’exécution</a:t>
              </a:r>
              <a:endParaRPr lang="fr-CH" sz="1100" b="1" dirty="0" smtClean="0">
                <a:solidFill>
                  <a:srgbClr val="335B74"/>
                </a:solidFill>
                <a:latin typeface="Arial"/>
                <a:cs typeface="+mn-cs"/>
              </a:endParaRPr>
            </a:p>
            <a:p>
              <a:pPr marL="107997" defTabSz="685783" fontAlgn="auto">
                <a:spcBef>
                  <a:spcPts val="0"/>
                </a:spcBef>
                <a:spcAft>
                  <a:spcPts val="451"/>
                </a:spcAft>
                <a:defRPr/>
              </a:pPr>
              <a:r>
                <a:rPr lang="fr-CH" sz="1100" b="1" dirty="0" smtClean="0">
                  <a:solidFill>
                    <a:srgbClr val="335B74"/>
                  </a:solidFill>
                  <a:latin typeface="Arial"/>
                  <a:cs typeface="+mn-cs"/>
                </a:rPr>
                <a:t>Nombre </a:t>
              </a:r>
              <a:r>
                <a:rPr lang="fr-CH" sz="1100" b="1" dirty="0" smtClean="0">
                  <a:solidFill>
                    <a:srgbClr val="335B74"/>
                  </a:solidFill>
                  <a:latin typeface="Arial"/>
                  <a:cs typeface="+mn-cs"/>
                </a:rPr>
                <a:t>d’articles</a:t>
              </a:r>
            </a:p>
            <a:p>
              <a:pPr marL="107997" defTabSz="685783" fontAlgn="auto">
                <a:spcBef>
                  <a:spcPts val="0"/>
                </a:spcBef>
                <a:spcAft>
                  <a:spcPts val="451"/>
                </a:spcAft>
                <a:defRPr/>
              </a:pPr>
              <a:endParaRPr lang="en-US" sz="1200" b="1" dirty="0">
                <a:solidFill>
                  <a:srgbClr val="335B74"/>
                </a:solidFill>
                <a:latin typeface="Arial"/>
                <a:cs typeface="+mn-cs"/>
              </a:endParaRPr>
            </a:p>
            <a:p>
              <a:pPr marL="107997" defTabSz="685783" fontAlgn="auto">
                <a:spcBef>
                  <a:spcPts val="0"/>
                </a:spcBef>
                <a:spcAft>
                  <a:spcPts val="451"/>
                </a:spcAft>
                <a:defRPr/>
              </a:pPr>
              <a:endParaRPr lang="fr-CH" sz="1200" b="1" dirty="0" smtClean="0">
                <a:solidFill>
                  <a:srgbClr val="335B74"/>
                </a:solidFill>
                <a:latin typeface="Arial"/>
              </a:endParaRPr>
            </a:p>
            <a:p>
              <a:pPr marL="107997" defTabSz="685783" fontAlgn="auto">
                <a:spcBef>
                  <a:spcPts val="0"/>
                </a:spcBef>
                <a:spcAft>
                  <a:spcPts val="451"/>
                </a:spcAft>
                <a:defRPr/>
              </a:pPr>
              <a:endParaRPr lang="en-US" sz="100" b="1" dirty="0">
                <a:solidFill>
                  <a:srgbClr val="335B74"/>
                </a:solidFill>
                <a:latin typeface="Arial"/>
              </a:endParaRPr>
            </a:p>
            <a:p>
              <a:pPr marL="107997" defTabSz="685783" fontAlgn="auto">
                <a:spcBef>
                  <a:spcPts val="0"/>
                </a:spcBef>
                <a:spcAft>
                  <a:spcPts val="451"/>
                </a:spcAft>
                <a:defRPr/>
              </a:pPr>
              <a:r>
                <a:rPr lang="fr-CH" sz="1100" b="1" dirty="0" smtClean="0">
                  <a:solidFill>
                    <a:srgbClr val="335B74"/>
                  </a:solidFill>
                  <a:latin typeface="Arial"/>
                </a:rPr>
                <a:t>Nombre</a:t>
              </a:r>
              <a:r>
                <a:rPr lang="fr-CH" sz="1100" b="1" dirty="0" smtClean="0">
                  <a:solidFill>
                    <a:srgbClr val="335B74"/>
                  </a:solidFill>
                  <a:latin typeface="Arial"/>
                </a:rPr>
                <a:t> de règles</a:t>
              </a:r>
              <a:endParaRPr lang="fr-CH" sz="1400" b="1" dirty="0">
                <a:solidFill>
                  <a:srgbClr val="335B74"/>
                </a:solidFill>
                <a:latin typeface="Arial"/>
                <a:cs typeface="+mn-cs"/>
              </a:endParaRPr>
            </a:p>
          </p:txBody>
        </p:sp>
      </p:grpSp>
      <p:pic>
        <p:nvPicPr>
          <p:cNvPr id="24" name="Immagine 23">
            <a:extLst>
              <a:ext uri="{FF2B5EF4-FFF2-40B4-BE49-F238E27FC236}">
                <a16:creationId xmlns:a16="http://schemas.microsoft.com/office/drawing/2014/main" id="{DFA66C00-3368-461F-8D63-C85DB6FC659E}"/>
              </a:ext>
            </a:extLst>
          </p:cNvPr>
          <p:cNvPicPr>
            <a:picLocks noChangeAspect="1"/>
          </p:cNvPicPr>
          <p:nvPr>
            <p:custDataLst>
              <p:tags r:id="rId11"/>
            </p:custDataLst>
          </p:nvPr>
        </p:nvPicPr>
        <p:blipFill>
          <a:blip r:embed="rId45"/>
          <a:stretch>
            <a:fillRect/>
          </a:stretch>
        </p:blipFill>
        <p:spPr>
          <a:xfrm>
            <a:off x="1934118" y="1891311"/>
            <a:ext cx="388703" cy="388703"/>
          </a:xfrm>
          <a:prstGeom prst="rect">
            <a:avLst/>
          </a:prstGeom>
          <a:ln>
            <a:noFill/>
          </a:ln>
        </p:spPr>
      </p:pic>
      <p:pic>
        <p:nvPicPr>
          <p:cNvPr id="19" name="Immagine 18">
            <a:extLst>
              <a:ext uri="{FF2B5EF4-FFF2-40B4-BE49-F238E27FC236}">
                <a16:creationId xmlns:a16="http://schemas.microsoft.com/office/drawing/2014/main" id="{C89232EB-AAA2-4D66-A69E-C46BF1DC699E}"/>
              </a:ext>
            </a:extLst>
          </p:cNvPr>
          <p:cNvPicPr>
            <a:picLocks noChangeAspect="1"/>
          </p:cNvPicPr>
          <p:nvPr>
            <p:custDataLst>
              <p:tags r:id="rId12"/>
            </p:custDataLst>
          </p:nvPr>
        </p:nvPicPr>
        <p:blipFill>
          <a:blip r:embed="rId46"/>
          <a:stretch>
            <a:fillRect/>
          </a:stretch>
        </p:blipFill>
        <p:spPr>
          <a:xfrm>
            <a:off x="1834998" y="3460644"/>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2" name="Ovale 1">
            <a:extLst>
              <a:ext uri="{FF2B5EF4-FFF2-40B4-BE49-F238E27FC236}">
                <a16:creationId xmlns:a16="http://schemas.microsoft.com/office/drawing/2014/main" id="{82398818-4E08-43CD-832C-446EF0245044}"/>
              </a:ext>
            </a:extLst>
          </p:cNvPr>
          <p:cNvSpPr/>
          <p:nvPr>
            <p:custDataLst>
              <p:tags r:id="rId13"/>
            </p:custDataLst>
          </p:nvPr>
        </p:nvSpPr>
        <p:spPr>
          <a:xfrm>
            <a:off x="813667" y="2757705"/>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1351" b="1" dirty="0" smtClean="0">
                <a:solidFill>
                  <a:prstClr val="white"/>
                </a:solidFill>
                <a:latin typeface="Arial"/>
              </a:rPr>
              <a:t>77</a:t>
            </a:r>
            <a:endParaRPr lang="fr-FR" sz="1351" b="1" dirty="0">
              <a:solidFill>
                <a:prstClr val="white"/>
              </a:solidFill>
              <a:latin typeface="Arial"/>
            </a:endParaRPr>
          </a:p>
        </p:txBody>
      </p:sp>
      <p:sp>
        <p:nvSpPr>
          <p:cNvPr id="28" name="Ovale 27">
            <a:extLst>
              <a:ext uri="{FF2B5EF4-FFF2-40B4-BE49-F238E27FC236}">
                <a16:creationId xmlns:a16="http://schemas.microsoft.com/office/drawing/2014/main" id="{70034FDE-0308-4DDC-A13D-22658FDB5A5D}"/>
              </a:ext>
            </a:extLst>
          </p:cNvPr>
          <p:cNvSpPr/>
          <p:nvPr>
            <p:custDataLst>
              <p:tags r:id="rId14"/>
            </p:custDataLst>
          </p:nvPr>
        </p:nvSpPr>
        <p:spPr>
          <a:xfrm>
            <a:off x="799878" y="350909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1351" b="1" dirty="0" smtClean="0">
                <a:solidFill>
                  <a:prstClr val="white"/>
                </a:solidFill>
                <a:latin typeface="Arial"/>
              </a:rPr>
              <a:t>71</a:t>
            </a:r>
            <a:endParaRPr lang="fr-FR" sz="1351" b="1" dirty="0">
              <a:solidFill>
                <a:prstClr val="white"/>
              </a:solidFill>
              <a:latin typeface="Arial"/>
            </a:endParaRPr>
          </a:p>
        </p:txBody>
      </p:sp>
      <p:sp>
        <p:nvSpPr>
          <p:cNvPr id="29" name="모서리가 둥근 직사각형 58">
            <a:extLst>
              <a:ext uri="{FF2B5EF4-FFF2-40B4-BE49-F238E27FC236}">
                <a16:creationId xmlns:a16="http://schemas.microsoft.com/office/drawing/2014/main" id="{4348C83A-2DD1-4282-8ED0-DAE47412F288}"/>
              </a:ext>
            </a:extLst>
          </p:cNvPr>
          <p:cNvSpPr/>
          <p:nvPr>
            <p:custDataLst>
              <p:tags r:id="rId15"/>
            </p:custDataLst>
          </p:nvPr>
        </p:nvSpPr>
        <p:spPr>
          <a:xfrm>
            <a:off x="2905313" y="1637408"/>
            <a:ext cx="2519100" cy="2799900"/>
          </a:xfrm>
          <a:prstGeom prst="rect">
            <a:avLst/>
          </a:prstGeom>
          <a:solidFill>
            <a:schemeClr val="bg2"/>
          </a:solidFill>
          <a:ln w="9525" cap="flat" cmpd="sng" algn="ctr">
            <a:solidFill>
              <a:srgbClr val="4472C4">
                <a:lumMod val="75000"/>
              </a:srgbClr>
            </a:solidFill>
            <a:prstDash val="solid"/>
          </a:ln>
          <a:effectLst>
            <a:outerShdw blurRad="50800" dist="38100" dir="5400000" algn="t" rotWithShape="0">
              <a:prstClr val="black">
                <a:alpha val="40000"/>
              </a:prstClr>
            </a:outerShdw>
          </a:effectLst>
        </p:spPr>
        <p:txBody>
          <a:bodyPr lIns="54000" tIns="162000" rIns="54000" bIns="81000"/>
          <a:lstStyle/>
          <a:p>
            <a:pPr defTabSz="717929" fontAlgn="auto">
              <a:spcBef>
                <a:spcPts val="451"/>
              </a:spcBef>
              <a:spcAft>
                <a:spcPts val="0"/>
              </a:spcAft>
              <a:defRPr/>
            </a:pPr>
            <a:endParaRPr lang="fr-FR" altLang="it-IT" sz="825" kern="0" dirty="0">
              <a:solidFill>
                <a:srgbClr val="4472C4">
                  <a:lumMod val="50000"/>
                </a:srgbClr>
              </a:solidFill>
              <a:latin typeface="Trebuchet MS" panose="020B0603020202020204" pitchFamily="34" charset="0"/>
              <a:cs typeface="Arial" panose="020B0604020202020204" pitchFamily="34" charset="0"/>
            </a:endParaRPr>
          </a:p>
        </p:txBody>
      </p:sp>
      <p:sp>
        <p:nvSpPr>
          <p:cNvPr id="18" name="양쪽 모서리가 둥근 사각형 27">
            <a:extLst>
              <a:ext uri="{FF2B5EF4-FFF2-40B4-BE49-F238E27FC236}">
                <a16:creationId xmlns:a16="http://schemas.microsoft.com/office/drawing/2014/main" id="{234F7DA4-7541-4256-8C0A-315453E9D6D2}"/>
              </a:ext>
            </a:extLst>
          </p:cNvPr>
          <p:cNvSpPr/>
          <p:nvPr>
            <p:custDataLst>
              <p:tags r:id="rId16"/>
            </p:custDataLst>
          </p:nvPr>
        </p:nvSpPr>
        <p:spPr bwMode="auto">
          <a:xfrm rot="16210527">
            <a:off x="3905407" y="3097799"/>
            <a:ext cx="285969" cy="2781000"/>
          </a:xfrm>
          <a:prstGeom prst="round2SameRect">
            <a:avLst>
              <a:gd name="adj1" fmla="val 50000"/>
              <a:gd name="adj2" fmla="val 0"/>
            </a:avLst>
          </a:prstGeom>
          <a:solidFill>
            <a:srgbClr val="6D2077"/>
          </a:solidFill>
          <a:ln w="25400" cap="flat" cmpd="sng" algn="ctr">
            <a:noFill/>
            <a:prstDash val="solid"/>
          </a:ln>
          <a:effectLst/>
        </p:spPr>
        <p:txBody>
          <a:bodyPr vert="vert" anchor="ctr"/>
          <a:lstStyle/>
          <a:p>
            <a:pPr algn="ctr" defTabSz="717929" fontAlgn="auto" latinLnBrk="1">
              <a:spcBef>
                <a:spcPts val="0"/>
              </a:spcBef>
              <a:spcAft>
                <a:spcPts val="0"/>
              </a:spcAft>
              <a:defRPr/>
            </a:pPr>
            <a:r>
              <a:rPr lang="fr-FR" altLang="ko-KR" sz="1051"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Règlement financier et son règlement d’exécution </a:t>
            </a:r>
            <a:r>
              <a:rPr lang="fr-FR" altLang="ko-KR" sz="1051"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“proposés”</a:t>
            </a:r>
            <a:endParaRPr lang="fr-FR" altLang="ko-KR" sz="1051"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30" name="Gruppo 29">
            <a:extLst>
              <a:ext uri="{FF2B5EF4-FFF2-40B4-BE49-F238E27FC236}">
                <a16:creationId xmlns:a16="http://schemas.microsoft.com/office/drawing/2014/main" id="{076EB631-059E-442A-84BD-B8585BE3841B}"/>
              </a:ext>
            </a:extLst>
          </p:cNvPr>
          <p:cNvGrpSpPr/>
          <p:nvPr>
            <p:custDataLst>
              <p:tags r:id="rId17"/>
            </p:custDataLst>
          </p:nvPr>
        </p:nvGrpSpPr>
        <p:grpSpPr>
          <a:xfrm>
            <a:off x="3323883" y="1869566"/>
            <a:ext cx="1737532" cy="2350145"/>
            <a:chOff x="1933559" y="2822133"/>
            <a:chExt cx="2316709" cy="2848661"/>
          </a:xfrm>
        </p:grpSpPr>
        <p:sp>
          <p:nvSpPr>
            <p:cNvPr id="31" name="Rectangle 1">
              <a:extLst>
                <a:ext uri="{FF2B5EF4-FFF2-40B4-BE49-F238E27FC236}">
                  <a16:creationId xmlns:a16="http://schemas.microsoft.com/office/drawing/2014/main" id="{8D50A870-D94F-4964-B9E3-DAED36DF0322}"/>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US" sz="1351" dirty="0">
                <a:solidFill>
                  <a:prstClr val="white"/>
                </a:solidFill>
                <a:latin typeface="Arial"/>
              </a:endParaRPr>
            </a:p>
          </p:txBody>
        </p:sp>
        <p:sp>
          <p:nvSpPr>
            <p:cNvPr id="32" name="TextBox 17">
              <a:extLst>
                <a:ext uri="{FF2B5EF4-FFF2-40B4-BE49-F238E27FC236}">
                  <a16:creationId xmlns:a16="http://schemas.microsoft.com/office/drawing/2014/main" id="{771BEC2A-3935-4D6D-8E91-8CE32D43A1ED}"/>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7997" algn="ctr" defTabSz="685783" fontAlgn="auto">
                <a:spcBef>
                  <a:spcPts val="0"/>
                </a:spcBef>
                <a:spcAft>
                  <a:spcPts val="900"/>
                </a:spcAft>
                <a:defRPr/>
              </a:pPr>
              <a:r>
                <a:rPr lang="fr-CH" altLang="it-IT" sz="1100" b="1" dirty="0" smtClean="0">
                  <a:solidFill>
                    <a:srgbClr val="335B74"/>
                  </a:solidFill>
                  <a:latin typeface="Arial"/>
                </a:rPr>
                <a:t>Règlement financier et son règlement d’exécution</a:t>
              </a:r>
              <a:endParaRPr lang="fr-CH" sz="1100" b="1" dirty="0" smtClean="0">
                <a:solidFill>
                  <a:srgbClr val="335B74"/>
                </a:solidFill>
                <a:latin typeface="Arial"/>
              </a:endParaRPr>
            </a:p>
            <a:p>
              <a:pPr marL="107997" defTabSz="685783" fontAlgn="auto">
                <a:spcBef>
                  <a:spcPts val="0"/>
                </a:spcBef>
                <a:spcAft>
                  <a:spcPts val="451"/>
                </a:spcAft>
                <a:defRPr/>
              </a:pPr>
              <a:r>
                <a:rPr lang="fr-CH" sz="1100" b="1" dirty="0" smtClean="0">
                  <a:solidFill>
                    <a:srgbClr val="335B74"/>
                  </a:solidFill>
                  <a:latin typeface="Arial"/>
                  <a:cs typeface="+mn-cs"/>
                </a:rPr>
                <a:t>Nombre d’articles</a:t>
              </a:r>
            </a:p>
            <a:p>
              <a:pPr marL="107997" defTabSz="685783" fontAlgn="auto">
                <a:spcBef>
                  <a:spcPts val="0"/>
                </a:spcBef>
                <a:spcAft>
                  <a:spcPts val="451"/>
                </a:spcAft>
                <a:defRPr/>
              </a:pPr>
              <a:endParaRPr lang="en-US" sz="1200" b="1" dirty="0">
                <a:solidFill>
                  <a:srgbClr val="335B74"/>
                </a:solidFill>
                <a:latin typeface="Arial"/>
                <a:cs typeface="+mn-cs"/>
              </a:endParaRPr>
            </a:p>
            <a:p>
              <a:pPr marL="107997" defTabSz="685783" fontAlgn="auto">
                <a:spcBef>
                  <a:spcPts val="0"/>
                </a:spcBef>
                <a:spcAft>
                  <a:spcPts val="451"/>
                </a:spcAft>
                <a:defRPr/>
              </a:pPr>
              <a:endParaRPr lang="en-US" sz="1200" b="1" dirty="0">
                <a:solidFill>
                  <a:srgbClr val="335B74"/>
                </a:solidFill>
                <a:latin typeface="Arial"/>
                <a:cs typeface="+mn-cs"/>
              </a:endParaRPr>
            </a:p>
            <a:p>
              <a:pPr marL="107997" defTabSz="685783" fontAlgn="auto">
                <a:spcBef>
                  <a:spcPts val="0"/>
                </a:spcBef>
                <a:spcAft>
                  <a:spcPts val="451"/>
                </a:spcAft>
                <a:defRPr/>
              </a:pPr>
              <a:endParaRPr lang="fr-CH" sz="400" b="1" dirty="0" smtClean="0">
                <a:solidFill>
                  <a:srgbClr val="335B74"/>
                </a:solidFill>
                <a:latin typeface="Arial"/>
                <a:cs typeface="+mn-cs"/>
              </a:endParaRPr>
            </a:p>
            <a:p>
              <a:pPr marL="107997" defTabSz="685783" fontAlgn="auto">
                <a:spcBef>
                  <a:spcPts val="0"/>
                </a:spcBef>
                <a:spcAft>
                  <a:spcPts val="451"/>
                </a:spcAft>
                <a:defRPr/>
              </a:pPr>
              <a:r>
                <a:rPr lang="fr-CH" sz="1100" b="1" dirty="0" smtClean="0">
                  <a:solidFill>
                    <a:srgbClr val="335B74"/>
                  </a:solidFill>
                  <a:latin typeface="Arial"/>
                  <a:cs typeface="+mn-cs"/>
                </a:rPr>
                <a:t>Nombre</a:t>
              </a:r>
              <a:r>
                <a:rPr lang="fr-CH" sz="1100" b="1" dirty="0" smtClean="0">
                  <a:solidFill>
                    <a:srgbClr val="335B74"/>
                  </a:solidFill>
                  <a:latin typeface="Arial"/>
                  <a:cs typeface="+mn-cs"/>
                </a:rPr>
                <a:t> de règles</a:t>
              </a:r>
              <a:endParaRPr lang="fr-CH" sz="1400" b="1" dirty="0">
                <a:solidFill>
                  <a:srgbClr val="335B74"/>
                </a:solidFill>
                <a:latin typeface="Arial"/>
                <a:cs typeface="+mn-cs"/>
              </a:endParaRPr>
            </a:p>
          </p:txBody>
        </p:sp>
      </p:grpSp>
      <p:pic>
        <p:nvPicPr>
          <p:cNvPr id="33" name="Immagine 32">
            <a:extLst>
              <a:ext uri="{FF2B5EF4-FFF2-40B4-BE49-F238E27FC236}">
                <a16:creationId xmlns:a16="http://schemas.microsoft.com/office/drawing/2014/main" id="{3642222A-EE65-4E98-B601-FDD73C576692}"/>
              </a:ext>
            </a:extLst>
          </p:cNvPr>
          <p:cNvPicPr>
            <a:picLocks noChangeAspect="1"/>
          </p:cNvPicPr>
          <p:nvPr>
            <p:custDataLst>
              <p:tags r:id="rId18"/>
            </p:custDataLst>
          </p:nvPr>
        </p:nvPicPr>
        <p:blipFill>
          <a:blip r:embed="rId45"/>
          <a:stretch>
            <a:fillRect/>
          </a:stretch>
        </p:blipFill>
        <p:spPr>
          <a:xfrm>
            <a:off x="4894446" y="1891312"/>
            <a:ext cx="388703" cy="388703"/>
          </a:xfrm>
          <a:prstGeom prst="rect">
            <a:avLst/>
          </a:prstGeom>
          <a:ln>
            <a:noFill/>
          </a:ln>
        </p:spPr>
      </p:pic>
      <p:pic>
        <p:nvPicPr>
          <p:cNvPr id="34" name="Immagine 33">
            <a:extLst>
              <a:ext uri="{FF2B5EF4-FFF2-40B4-BE49-F238E27FC236}">
                <a16:creationId xmlns:a16="http://schemas.microsoft.com/office/drawing/2014/main" id="{6212CDB4-374C-4C2F-8E34-C226D6F98147}"/>
              </a:ext>
            </a:extLst>
          </p:cNvPr>
          <p:cNvPicPr>
            <a:picLocks noChangeAspect="1"/>
          </p:cNvPicPr>
          <p:nvPr>
            <p:custDataLst>
              <p:tags r:id="rId19"/>
            </p:custDataLst>
          </p:nvPr>
        </p:nvPicPr>
        <p:blipFill>
          <a:blip r:embed="rId46"/>
          <a:stretch>
            <a:fillRect/>
          </a:stretch>
        </p:blipFill>
        <p:spPr>
          <a:xfrm>
            <a:off x="4715578" y="3460645"/>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35" name="Ovale 34">
            <a:extLst>
              <a:ext uri="{FF2B5EF4-FFF2-40B4-BE49-F238E27FC236}">
                <a16:creationId xmlns:a16="http://schemas.microsoft.com/office/drawing/2014/main" id="{0F285E65-D7CE-4FB6-A736-66921D0BF44C}"/>
              </a:ext>
            </a:extLst>
          </p:cNvPr>
          <p:cNvSpPr/>
          <p:nvPr>
            <p:custDataLst>
              <p:tags r:id="rId20"/>
            </p:custDataLst>
          </p:nvPr>
        </p:nvSpPr>
        <p:spPr>
          <a:xfrm>
            <a:off x="3831613" y="2757705"/>
            <a:ext cx="440100" cy="49549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1600" b="1" dirty="0" smtClean="0">
                <a:solidFill>
                  <a:prstClr val="white"/>
                </a:solidFill>
                <a:latin typeface="Arial"/>
              </a:rPr>
              <a:t>69</a:t>
            </a:r>
            <a:endParaRPr lang="fr-FR" sz="1200" b="1" dirty="0">
              <a:solidFill>
                <a:prstClr val="white"/>
              </a:solidFill>
              <a:latin typeface="Arial"/>
            </a:endParaRPr>
          </a:p>
        </p:txBody>
      </p:sp>
      <p:sp>
        <p:nvSpPr>
          <p:cNvPr id="36" name="Ovale 35">
            <a:extLst>
              <a:ext uri="{FF2B5EF4-FFF2-40B4-BE49-F238E27FC236}">
                <a16:creationId xmlns:a16="http://schemas.microsoft.com/office/drawing/2014/main" id="{4124F5AC-86AB-49DC-ACAF-187A2F446449}"/>
              </a:ext>
            </a:extLst>
          </p:cNvPr>
          <p:cNvSpPr/>
          <p:nvPr>
            <p:custDataLst>
              <p:tags r:id="rId21"/>
            </p:custDataLst>
          </p:nvPr>
        </p:nvSpPr>
        <p:spPr>
          <a:xfrm>
            <a:off x="3823573" y="3556259"/>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1351" b="1" dirty="0" smtClean="0">
                <a:solidFill>
                  <a:prstClr val="white"/>
                </a:solidFill>
                <a:latin typeface="Arial"/>
              </a:rPr>
              <a:t>51</a:t>
            </a:r>
            <a:endParaRPr lang="fr-FR" sz="1351" b="1" dirty="0">
              <a:solidFill>
                <a:prstClr val="white"/>
              </a:solidFill>
              <a:latin typeface="Arial"/>
            </a:endParaRPr>
          </a:p>
        </p:txBody>
      </p:sp>
      <p:graphicFrame>
        <p:nvGraphicFramePr>
          <p:cNvPr id="61" name="Grafico 60">
            <a:extLst>
              <a:ext uri="{FF2B5EF4-FFF2-40B4-BE49-F238E27FC236}">
                <a16:creationId xmlns:a16="http://schemas.microsoft.com/office/drawing/2014/main" id="{BA2B6723-2315-4E07-AF46-3FD1F23705B9}"/>
              </a:ext>
            </a:extLst>
          </p:cNvPr>
          <p:cNvGraphicFramePr/>
          <p:nvPr>
            <p:custDataLst>
              <p:tags r:id="rId22"/>
            </p:custDataLst>
            <p:extLst>
              <p:ext uri="{D42A27DB-BD31-4B8C-83A1-F6EECF244321}">
                <p14:modId xmlns:p14="http://schemas.microsoft.com/office/powerpoint/2010/main" val="2152389113"/>
              </p:ext>
            </p:extLst>
          </p:nvPr>
        </p:nvGraphicFramePr>
        <p:xfrm>
          <a:off x="5555773" y="1292381"/>
          <a:ext cx="2649361" cy="1755000"/>
        </p:xfrm>
        <a:graphic>
          <a:graphicData uri="http://schemas.openxmlformats.org/drawingml/2006/chart">
            <c:chart xmlns:c="http://schemas.openxmlformats.org/drawingml/2006/chart" xmlns:r="http://schemas.openxmlformats.org/officeDocument/2006/relationships" r:id="rId47"/>
          </a:graphicData>
        </a:graphic>
      </p:graphicFrame>
      <p:cxnSp>
        <p:nvCxnSpPr>
          <p:cNvPr id="64" name="Connettore 2 63">
            <a:extLst>
              <a:ext uri="{FF2B5EF4-FFF2-40B4-BE49-F238E27FC236}">
                <a16:creationId xmlns:a16="http://schemas.microsoft.com/office/drawing/2014/main" id="{55DC4CF8-33EF-4A7B-B406-5F1C6AD384D0}"/>
              </a:ext>
            </a:extLst>
          </p:cNvPr>
          <p:cNvCxnSpPr>
            <a:cxnSpLocks/>
          </p:cNvCxnSpPr>
          <p:nvPr>
            <p:custDataLst>
              <p:tags r:id="rId23"/>
            </p:custDataLst>
          </p:nvPr>
        </p:nvCxnSpPr>
        <p:spPr>
          <a:xfrm>
            <a:off x="6876256" y="1991921"/>
            <a:ext cx="216024" cy="9374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291BC2E4-8B91-41E0-B894-1AFD3B535BED}"/>
              </a:ext>
            </a:extLst>
          </p:cNvPr>
          <p:cNvSpPr/>
          <p:nvPr>
            <p:custDataLst>
              <p:tags r:id="rId24"/>
            </p:custDataLst>
          </p:nvPr>
        </p:nvSpPr>
        <p:spPr>
          <a:xfrm>
            <a:off x="7164288" y="211732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600" b="1" i="1" dirty="0" smtClean="0">
                <a:solidFill>
                  <a:schemeClr val="bg1"/>
                </a:solidFill>
                <a:latin typeface="Arial"/>
              </a:rPr>
              <a:t>- 10%</a:t>
            </a:r>
            <a:endParaRPr lang="fr-FR" sz="600" b="1" i="1" dirty="0">
              <a:solidFill>
                <a:schemeClr val="bg1"/>
              </a:solidFill>
              <a:latin typeface="Arial"/>
            </a:endParaRPr>
          </a:p>
        </p:txBody>
      </p:sp>
      <p:graphicFrame>
        <p:nvGraphicFramePr>
          <p:cNvPr id="66" name="Grafico 65">
            <a:extLst>
              <a:ext uri="{FF2B5EF4-FFF2-40B4-BE49-F238E27FC236}">
                <a16:creationId xmlns:a16="http://schemas.microsoft.com/office/drawing/2014/main" id="{64DBD591-C422-455F-B945-CB56DF63EEC1}"/>
              </a:ext>
            </a:extLst>
          </p:cNvPr>
          <p:cNvGraphicFramePr/>
          <p:nvPr>
            <p:custDataLst>
              <p:tags r:id="rId25"/>
            </p:custDataLst>
            <p:extLst>
              <p:ext uri="{D42A27DB-BD31-4B8C-83A1-F6EECF244321}">
                <p14:modId xmlns:p14="http://schemas.microsoft.com/office/powerpoint/2010/main" val="2959561831"/>
              </p:ext>
            </p:extLst>
          </p:nvPr>
        </p:nvGraphicFramePr>
        <p:xfrm>
          <a:off x="5555773" y="3109199"/>
          <a:ext cx="2649361" cy="1755000"/>
        </p:xfrm>
        <a:graphic>
          <a:graphicData uri="http://schemas.openxmlformats.org/drawingml/2006/chart">
            <c:chart xmlns:c="http://schemas.openxmlformats.org/drawingml/2006/chart" xmlns:r="http://schemas.openxmlformats.org/officeDocument/2006/relationships" r:id="rId48"/>
          </a:graphicData>
        </a:graphic>
      </p:graphicFrame>
      <p:cxnSp>
        <p:nvCxnSpPr>
          <p:cNvPr id="67" name="Connettore 2 66">
            <a:extLst>
              <a:ext uri="{FF2B5EF4-FFF2-40B4-BE49-F238E27FC236}">
                <a16:creationId xmlns:a16="http://schemas.microsoft.com/office/drawing/2014/main" id="{D2D03AD4-D976-4A35-9344-6791F902D6D7}"/>
              </a:ext>
            </a:extLst>
          </p:cNvPr>
          <p:cNvCxnSpPr>
            <a:cxnSpLocks/>
          </p:cNvCxnSpPr>
          <p:nvPr>
            <p:custDataLst>
              <p:tags r:id="rId26"/>
            </p:custDataLst>
          </p:nvPr>
        </p:nvCxnSpPr>
        <p:spPr>
          <a:xfrm>
            <a:off x="7015780" y="3710751"/>
            <a:ext cx="220517" cy="15714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258E545E-8FE1-4755-ABFA-379CE5F9E8C1}"/>
              </a:ext>
            </a:extLst>
          </p:cNvPr>
          <p:cNvSpPr/>
          <p:nvPr>
            <p:custDataLst>
              <p:tags r:id="rId27"/>
            </p:custDataLst>
          </p:nvPr>
        </p:nvSpPr>
        <p:spPr>
          <a:xfrm>
            <a:off x="7257383" y="404191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83" fontAlgn="auto">
              <a:spcBef>
                <a:spcPts val="0"/>
              </a:spcBef>
              <a:spcAft>
                <a:spcPts val="0"/>
              </a:spcAft>
              <a:defRPr/>
            </a:pPr>
            <a:r>
              <a:rPr lang="fr-FR" sz="600" b="1" i="1" dirty="0" smtClean="0">
                <a:solidFill>
                  <a:schemeClr val="bg1"/>
                </a:solidFill>
                <a:latin typeface="Arial"/>
              </a:rPr>
              <a:t>- 28%</a:t>
            </a:r>
            <a:endParaRPr lang="fr-FR" sz="600" b="1" i="1" dirty="0">
              <a:solidFill>
                <a:schemeClr val="bg1"/>
              </a:solidFill>
              <a:latin typeface="Arial"/>
            </a:endParaRPr>
          </a:p>
        </p:txBody>
      </p:sp>
      <p:grpSp>
        <p:nvGrpSpPr>
          <p:cNvPr id="3" name="Gruppo 2">
            <a:extLst>
              <a:ext uri="{FF2B5EF4-FFF2-40B4-BE49-F238E27FC236}">
                <a16:creationId xmlns:a16="http://schemas.microsoft.com/office/drawing/2014/main" id="{CB3C5E5D-F8E8-4678-BE09-F2B39E50EF59}"/>
              </a:ext>
            </a:extLst>
          </p:cNvPr>
          <p:cNvGrpSpPr/>
          <p:nvPr>
            <p:custDataLst>
              <p:tags r:id="rId28"/>
            </p:custDataLst>
          </p:nvPr>
        </p:nvGrpSpPr>
        <p:grpSpPr>
          <a:xfrm>
            <a:off x="8143220" y="1773911"/>
            <a:ext cx="922609" cy="167753"/>
            <a:chOff x="10794123" y="1875624"/>
            <a:chExt cx="1230145" cy="223671"/>
          </a:xfrm>
        </p:grpSpPr>
        <p:sp>
          <p:nvSpPr>
            <p:cNvPr id="37" name="Rectangle 3">
              <a:extLst>
                <a:ext uri="{FF2B5EF4-FFF2-40B4-BE49-F238E27FC236}">
                  <a16:creationId xmlns:a16="http://schemas.microsoft.com/office/drawing/2014/main" id="{0B875ED0-31AD-481B-89A1-86D86AC4B922}"/>
                </a:ext>
              </a:extLst>
            </p:cNvPr>
            <p:cNvSpPr>
              <a:spLocks noChangeArrowheads="1"/>
            </p:cNvSpPr>
            <p:nvPr/>
          </p:nvSpPr>
          <p:spPr bwMode="gray">
            <a:xfrm>
              <a:off x="10794123" y="188329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5</a:t>
              </a:r>
            </a:p>
          </p:txBody>
        </p:sp>
        <p:sp>
          <p:nvSpPr>
            <p:cNvPr id="38" name="Rectangle 3">
              <a:extLst>
                <a:ext uri="{FF2B5EF4-FFF2-40B4-BE49-F238E27FC236}">
                  <a16:creationId xmlns:a16="http://schemas.microsoft.com/office/drawing/2014/main" id="{1A0D0A9F-486A-4AAB-B532-F80D5F1BC20D}"/>
                </a:ext>
              </a:extLst>
            </p:cNvPr>
            <p:cNvSpPr>
              <a:spLocks noChangeArrowheads="1"/>
            </p:cNvSpPr>
            <p:nvPr/>
          </p:nvSpPr>
          <p:spPr bwMode="gray">
            <a:xfrm>
              <a:off x="11232268" y="1875624"/>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Nouveau</a:t>
              </a:r>
              <a:r>
                <a:rPr lang="en-US" sz="675" b="1" i="1" dirty="0">
                  <a:solidFill>
                    <a:srgbClr val="002060"/>
                  </a:solidFill>
                  <a:cs typeface="Helvetica" pitchFamily="34" charset="0"/>
                </a:rPr>
                <a:t> </a:t>
              </a:r>
              <a:endParaRPr lang="en-US" sz="675" i="1" dirty="0">
                <a:solidFill>
                  <a:srgbClr val="002060"/>
                </a:solidFill>
                <a:cs typeface="Helvetica" pitchFamily="34" charset="0"/>
              </a:endParaRPr>
            </a:p>
          </p:txBody>
        </p:sp>
      </p:grpSp>
      <p:grpSp>
        <p:nvGrpSpPr>
          <p:cNvPr id="4" name="Gruppo 3">
            <a:extLst>
              <a:ext uri="{FF2B5EF4-FFF2-40B4-BE49-F238E27FC236}">
                <a16:creationId xmlns:a16="http://schemas.microsoft.com/office/drawing/2014/main" id="{DA45551C-42E3-495C-8D42-8C810D923478}"/>
              </a:ext>
            </a:extLst>
          </p:cNvPr>
          <p:cNvGrpSpPr/>
          <p:nvPr>
            <p:custDataLst>
              <p:tags r:id="rId29"/>
            </p:custDataLst>
          </p:nvPr>
        </p:nvGrpSpPr>
        <p:grpSpPr>
          <a:xfrm>
            <a:off x="8135847" y="2036065"/>
            <a:ext cx="929983" cy="162259"/>
            <a:chOff x="10784298" y="2172527"/>
            <a:chExt cx="1239976" cy="216344"/>
          </a:xfrm>
        </p:grpSpPr>
        <p:sp>
          <p:nvSpPr>
            <p:cNvPr id="39" name="Rectangle 3">
              <a:extLst>
                <a:ext uri="{FF2B5EF4-FFF2-40B4-BE49-F238E27FC236}">
                  <a16:creationId xmlns:a16="http://schemas.microsoft.com/office/drawing/2014/main" id="{FC5B058E-66E5-468A-973D-6EC528C89B4D}"/>
                </a:ext>
              </a:extLst>
            </p:cNvPr>
            <p:cNvSpPr>
              <a:spLocks noChangeArrowheads="1"/>
            </p:cNvSpPr>
            <p:nvPr/>
          </p:nvSpPr>
          <p:spPr bwMode="gray">
            <a:xfrm>
              <a:off x="10784298" y="2172527"/>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11</a:t>
              </a:r>
            </a:p>
          </p:txBody>
        </p:sp>
        <p:sp>
          <p:nvSpPr>
            <p:cNvPr id="40" name="Rectangle 3">
              <a:extLst>
                <a:ext uri="{FF2B5EF4-FFF2-40B4-BE49-F238E27FC236}">
                  <a16:creationId xmlns:a16="http://schemas.microsoft.com/office/drawing/2014/main" id="{D22647BB-27E2-4011-886E-87FF97F41F7E}"/>
                </a:ext>
              </a:extLst>
            </p:cNvPr>
            <p:cNvSpPr>
              <a:spLocks noChangeArrowheads="1"/>
            </p:cNvSpPr>
            <p:nvPr/>
          </p:nvSpPr>
          <p:spPr bwMode="gray">
            <a:xfrm>
              <a:off x="11232274" y="2172871"/>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Modification</a:t>
              </a:r>
              <a:endParaRPr lang="en-US" sz="651" i="1" dirty="0">
                <a:solidFill>
                  <a:srgbClr val="002060"/>
                </a:solidFill>
                <a:cs typeface="Helvetica" pitchFamily="34" charset="0"/>
              </a:endParaRPr>
            </a:p>
          </p:txBody>
        </p:sp>
      </p:grpSp>
      <p:grpSp>
        <p:nvGrpSpPr>
          <p:cNvPr id="6" name="Gruppo 5">
            <a:extLst>
              <a:ext uri="{FF2B5EF4-FFF2-40B4-BE49-F238E27FC236}">
                <a16:creationId xmlns:a16="http://schemas.microsoft.com/office/drawing/2014/main" id="{48801F2B-AA13-4759-AFD0-BF618E02E7BC}"/>
              </a:ext>
            </a:extLst>
          </p:cNvPr>
          <p:cNvGrpSpPr/>
          <p:nvPr>
            <p:custDataLst>
              <p:tags r:id="rId30"/>
            </p:custDataLst>
          </p:nvPr>
        </p:nvGrpSpPr>
        <p:grpSpPr>
          <a:xfrm>
            <a:off x="8143219" y="2283718"/>
            <a:ext cx="917056" cy="178989"/>
            <a:chOff x="10801530" y="2596465"/>
            <a:chExt cx="1222741" cy="238652"/>
          </a:xfrm>
        </p:grpSpPr>
        <p:sp>
          <p:nvSpPr>
            <p:cNvPr id="43" name="Rectangle 3">
              <a:extLst>
                <a:ext uri="{FF2B5EF4-FFF2-40B4-BE49-F238E27FC236}">
                  <a16:creationId xmlns:a16="http://schemas.microsoft.com/office/drawing/2014/main" id="{A8234B11-A6CC-4DD2-9CF9-0CE6D23569D6}"/>
                </a:ext>
              </a:extLst>
            </p:cNvPr>
            <p:cNvSpPr>
              <a:spLocks noChangeArrowheads="1"/>
            </p:cNvSpPr>
            <p:nvPr/>
          </p:nvSpPr>
          <p:spPr bwMode="gray">
            <a:xfrm>
              <a:off x="10801530" y="2619117"/>
              <a:ext cx="395307" cy="216000"/>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62</a:t>
              </a:r>
            </a:p>
          </p:txBody>
        </p:sp>
        <p:sp>
          <p:nvSpPr>
            <p:cNvPr id="44" name="Rectangle 3">
              <a:extLst>
                <a:ext uri="{FF2B5EF4-FFF2-40B4-BE49-F238E27FC236}">
                  <a16:creationId xmlns:a16="http://schemas.microsoft.com/office/drawing/2014/main" id="{F59318E5-1C28-4F85-A1B3-CA58871FCBC2}"/>
                </a:ext>
              </a:extLst>
            </p:cNvPr>
            <p:cNvSpPr>
              <a:spLocks noChangeArrowheads="1"/>
            </p:cNvSpPr>
            <p:nvPr/>
          </p:nvSpPr>
          <p:spPr bwMode="gray">
            <a:xfrm>
              <a:off x="11232271" y="2596465"/>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Pas de modification de fond</a:t>
              </a:r>
              <a:endParaRPr lang="en-US" sz="651" i="1" dirty="0">
                <a:solidFill>
                  <a:srgbClr val="002060"/>
                </a:solidFill>
                <a:cs typeface="Helvetica" pitchFamily="34" charset="0"/>
              </a:endParaRPr>
            </a:p>
          </p:txBody>
        </p:sp>
      </p:grpSp>
      <p:grpSp>
        <p:nvGrpSpPr>
          <p:cNvPr id="47" name="Gruppo 46">
            <a:extLst>
              <a:ext uri="{FF2B5EF4-FFF2-40B4-BE49-F238E27FC236}">
                <a16:creationId xmlns:a16="http://schemas.microsoft.com/office/drawing/2014/main" id="{E79D4DD0-9421-4540-8519-496C4DA58571}"/>
              </a:ext>
            </a:extLst>
          </p:cNvPr>
          <p:cNvGrpSpPr/>
          <p:nvPr>
            <p:custDataLst>
              <p:tags r:id="rId31"/>
            </p:custDataLst>
          </p:nvPr>
        </p:nvGrpSpPr>
        <p:grpSpPr>
          <a:xfrm>
            <a:off x="8151517" y="2546705"/>
            <a:ext cx="917056" cy="162000"/>
            <a:chOff x="10801527" y="2429936"/>
            <a:chExt cx="1222741" cy="216000"/>
          </a:xfrm>
        </p:grpSpPr>
        <p:sp>
          <p:nvSpPr>
            <p:cNvPr id="48" name="Rectangle 3">
              <a:extLst>
                <a:ext uri="{FF2B5EF4-FFF2-40B4-BE49-F238E27FC236}">
                  <a16:creationId xmlns:a16="http://schemas.microsoft.com/office/drawing/2014/main" id="{25BF6D06-0F56-406E-AFA2-326C79647ED5}"/>
                </a:ext>
              </a:extLst>
            </p:cNvPr>
            <p:cNvSpPr>
              <a:spLocks noChangeArrowheads="1"/>
            </p:cNvSpPr>
            <p:nvPr/>
          </p:nvSpPr>
          <p:spPr bwMode="gray">
            <a:xfrm>
              <a:off x="10801527" y="2429936"/>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11</a:t>
              </a:r>
            </a:p>
          </p:txBody>
        </p:sp>
        <p:sp>
          <p:nvSpPr>
            <p:cNvPr id="49" name="Rectangle 3">
              <a:extLst>
                <a:ext uri="{FF2B5EF4-FFF2-40B4-BE49-F238E27FC236}">
                  <a16:creationId xmlns:a16="http://schemas.microsoft.com/office/drawing/2014/main" id="{A04FE8FD-4562-4E29-BBF9-602420C18004}"/>
                </a:ext>
              </a:extLst>
            </p:cNvPr>
            <p:cNvSpPr>
              <a:spLocks noChangeArrowheads="1"/>
            </p:cNvSpPr>
            <p:nvPr/>
          </p:nvSpPr>
          <p:spPr bwMode="gray">
            <a:xfrm>
              <a:off x="11232268" y="2429936"/>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Suppression</a:t>
              </a:r>
              <a:endParaRPr lang="en-US" sz="651" i="1" dirty="0">
                <a:solidFill>
                  <a:srgbClr val="002060"/>
                </a:solidFill>
                <a:cs typeface="Helvetica" pitchFamily="34" charset="0"/>
              </a:endParaRPr>
            </a:p>
          </p:txBody>
        </p:sp>
      </p:grpSp>
      <p:sp>
        <p:nvSpPr>
          <p:cNvPr id="143" name="CasellaDiTesto 142">
            <a:extLst>
              <a:ext uri="{FF2B5EF4-FFF2-40B4-BE49-F238E27FC236}">
                <a16:creationId xmlns:a16="http://schemas.microsoft.com/office/drawing/2014/main" id="{35C502A3-40FE-4198-9E10-4467484A6955}"/>
              </a:ext>
            </a:extLst>
          </p:cNvPr>
          <p:cNvSpPr txBox="1"/>
          <p:nvPr>
            <p:custDataLst>
              <p:tags r:id="rId32"/>
            </p:custDataLst>
          </p:nvPr>
        </p:nvSpPr>
        <p:spPr>
          <a:xfrm>
            <a:off x="658659" y="1114773"/>
            <a:ext cx="7632799" cy="351069"/>
          </a:xfrm>
          <a:prstGeom prst="rect">
            <a:avLst/>
          </a:prstGeom>
          <a:noFill/>
        </p:spPr>
        <p:txBody>
          <a:bodyPr wrap="square" lIns="40959" tIns="40959" rIns="40959" bIns="40959" rtlCol="0">
            <a:noAutofit/>
          </a:bodyPr>
          <a:lstStyle/>
          <a:p>
            <a:pPr marL="0" lvl="1" algn="just">
              <a:lnSpc>
                <a:spcPct val="150000"/>
              </a:lnSpc>
              <a:spcAft>
                <a:spcPts val="451"/>
              </a:spcAft>
            </a:pPr>
            <a:r>
              <a:rPr lang="fr-FR" sz="1051" dirty="0" smtClean="0">
                <a:solidFill>
                  <a:srgbClr val="000000"/>
                </a:solidFill>
                <a:latin typeface="Univers for KPMG Light" panose="020B0403020202020204" pitchFamily="34" charset="0"/>
              </a:rPr>
              <a:t>Les graphiques ci-dessous donnent un </a:t>
            </a:r>
            <a:r>
              <a:rPr lang="fr-FR" sz="1051" b="1" dirty="0" smtClean="0">
                <a:solidFill>
                  <a:srgbClr val="000000"/>
                </a:solidFill>
                <a:latin typeface="Univers for KPMG Light" panose="020B0403020202020204" pitchFamily="34" charset="0"/>
              </a:rPr>
              <a:t>aperçu des propositions de modification </a:t>
            </a:r>
            <a:r>
              <a:rPr lang="fr-FR" sz="1051" dirty="0" smtClean="0">
                <a:solidFill>
                  <a:srgbClr val="000000"/>
                </a:solidFill>
                <a:latin typeface="Univers for KPMG Light" panose="020B0403020202020204" pitchFamily="34" charset="0"/>
              </a:rPr>
              <a:t>du Règlement financier et de son règlement d’exécution, en indiquant les quatre types prévus.</a:t>
            </a:r>
            <a:endParaRPr lang="fr-FR" sz="1051" dirty="0">
              <a:solidFill>
                <a:srgbClr val="000000"/>
              </a:solidFill>
              <a:latin typeface="Univers for KPMG Light" panose="020B0403020202020204" pitchFamily="34" charset="0"/>
            </a:endParaRPr>
          </a:p>
        </p:txBody>
      </p:sp>
      <p:sp>
        <p:nvSpPr>
          <p:cNvPr id="144" name="Rettangolo 143">
            <a:extLst>
              <a:ext uri="{FF2B5EF4-FFF2-40B4-BE49-F238E27FC236}">
                <a16:creationId xmlns:a16="http://schemas.microsoft.com/office/drawing/2014/main" id="{AD7C1B10-19D8-48F1-BAC9-22D9FE66BD98}"/>
              </a:ext>
            </a:extLst>
          </p:cNvPr>
          <p:cNvSpPr/>
          <p:nvPr>
            <p:custDataLst>
              <p:tags r:id="rId33"/>
            </p:custDataLst>
          </p:nvPr>
        </p:nvSpPr>
        <p:spPr>
          <a:xfrm>
            <a:off x="7889981" y="1449614"/>
            <a:ext cx="1358307"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fr-FR" sz="1051" b="1" dirty="0" smtClean="0">
                <a:solidFill>
                  <a:srgbClr val="000000"/>
                </a:solidFill>
              </a:rPr>
              <a:t>Types de modification</a:t>
            </a:r>
            <a:endParaRPr lang="fr-FR" sz="1051" b="1" dirty="0">
              <a:solidFill>
                <a:srgbClr val="000000"/>
              </a:solidFill>
            </a:endParaRPr>
          </a:p>
        </p:txBody>
      </p:sp>
      <p:grpSp>
        <p:nvGrpSpPr>
          <p:cNvPr id="145" name="Group 32">
            <a:extLst>
              <a:ext uri="{FF2B5EF4-FFF2-40B4-BE49-F238E27FC236}">
                <a16:creationId xmlns:a16="http://schemas.microsoft.com/office/drawing/2014/main" id="{A94DFD08-0A18-4193-93ED-E703AC48BEB9}"/>
              </a:ext>
            </a:extLst>
          </p:cNvPr>
          <p:cNvGrpSpPr/>
          <p:nvPr>
            <p:custDataLst>
              <p:tags r:id="rId34"/>
            </p:custDataLst>
          </p:nvPr>
        </p:nvGrpSpPr>
        <p:grpSpPr>
          <a:xfrm rot="1960460">
            <a:off x="8142764" y="1374417"/>
            <a:ext cx="108000" cy="189000"/>
            <a:chOff x="975911" y="870585"/>
            <a:chExt cx="2482125" cy="4212184"/>
          </a:xfrm>
        </p:grpSpPr>
        <p:sp>
          <p:nvSpPr>
            <p:cNvPr id="146" name="Rectangle 30">
              <a:extLst>
                <a:ext uri="{FF2B5EF4-FFF2-40B4-BE49-F238E27FC236}">
                  <a16:creationId xmlns:a16="http://schemas.microsoft.com/office/drawing/2014/main" id="{FDAAB93E-50DF-4709-BEE6-99FE7A690BD4}"/>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66" fontAlgn="auto">
                <a:spcBef>
                  <a:spcPts val="0"/>
                </a:spcBef>
                <a:spcAft>
                  <a:spcPts val="0"/>
                </a:spcAft>
                <a:defRPr/>
              </a:pPr>
              <a:endParaRPr lang="en-US" sz="751" kern="0" dirty="0">
                <a:solidFill>
                  <a:prstClr val="white"/>
                </a:solidFill>
                <a:latin typeface="Arial"/>
                <a:cs typeface="Arial" panose="020B0604020202020204" pitchFamily="34" charset="0"/>
              </a:endParaRPr>
            </a:p>
          </p:txBody>
        </p:sp>
        <p:sp>
          <p:nvSpPr>
            <p:cNvPr id="147" name="Rounded Rectangle 31">
              <a:extLst>
                <a:ext uri="{FF2B5EF4-FFF2-40B4-BE49-F238E27FC236}">
                  <a16:creationId xmlns:a16="http://schemas.microsoft.com/office/drawing/2014/main" id="{3F980961-B722-4C41-8277-CD417C6A1ECA}"/>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66" fontAlgn="auto">
                <a:spcBef>
                  <a:spcPts val="0"/>
                </a:spcBef>
                <a:spcAft>
                  <a:spcPts val="0"/>
                </a:spcAft>
                <a:defRPr/>
              </a:pPr>
              <a:endParaRPr lang="en-US" sz="751" kern="0" dirty="0">
                <a:solidFill>
                  <a:prstClr val="white"/>
                </a:solidFill>
                <a:latin typeface="Arial"/>
                <a:cs typeface="Arial" panose="020B0604020202020204" pitchFamily="34" charset="0"/>
              </a:endParaRPr>
            </a:p>
          </p:txBody>
        </p:sp>
        <p:sp>
          <p:nvSpPr>
            <p:cNvPr id="148" name="Donut 29">
              <a:extLst>
                <a:ext uri="{FF2B5EF4-FFF2-40B4-BE49-F238E27FC236}">
                  <a16:creationId xmlns:a16="http://schemas.microsoft.com/office/drawing/2014/main" id="{CD285EF5-4E48-4C52-B7F7-B159C2B32D29}"/>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66" fontAlgn="auto">
                <a:spcBef>
                  <a:spcPts val="0"/>
                </a:spcBef>
                <a:spcAft>
                  <a:spcPts val="0"/>
                </a:spcAft>
                <a:defRPr/>
              </a:pPr>
              <a:endParaRPr lang="en-US" sz="751" kern="0" dirty="0">
                <a:solidFill>
                  <a:srgbClr val="1F497D"/>
                </a:solidFill>
                <a:latin typeface="Arial"/>
                <a:cs typeface="Arial" panose="020B0604020202020204" pitchFamily="34" charset="0"/>
              </a:endParaRPr>
            </a:p>
          </p:txBody>
        </p:sp>
      </p:grpSp>
      <p:grpSp>
        <p:nvGrpSpPr>
          <p:cNvPr id="170" name="Gruppo 169">
            <a:extLst>
              <a:ext uri="{FF2B5EF4-FFF2-40B4-BE49-F238E27FC236}">
                <a16:creationId xmlns:a16="http://schemas.microsoft.com/office/drawing/2014/main" id="{C0B105CC-6DEB-449E-AB67-D515FE89A678}"/>
              </a:ext>
            </a:extLst>
          </p:cNvPr>
          <p:cNvGrpSpPr/>
          <p:nvPr>
            <p:custDataLst>
              <p:tags r:id="rId35"/>
            </p:custDataLst>
          </p:nvPr>
        </p:nvGrpSpPr>
        <p:grpSpPr>
          <a:xfrm>
            <a:off x="8124169" y="3710749"/>
            <a:ext cx="922609" cy="162000"/>
            <a:chOff x="10794123" y="1918075"/>
            <a:chExt cx="1230145" cy="216000"/>
          </a:xfrm>
        </p:grpSpPr>
        <p:sp>
          <p:nvSpPr>
            <p:cNvPr id="171" name="Rectangle 3">
              <a:extLst>
                <a:ext uri="{FF2B5EF4-FFF2-40B4-BE49-F238E27FC236}">
                  <a16:creationId xmlns:a16="http://schemas.microsoft.com/office/drawing/2014/main" id="{D215871A-AC16-491B-82EB-1EC68941880C}"/>
                </a:ext>
              </a:extLst>
            </p:cNvPr>
            <p:cNvSpPr>
              <a:spLocks noChangeArrowheads="1"/>
            </p:cNvSpPr>
            <p:nvPr/>
          </p:nvSpPr>
          <p:spPr bwMode="gray">
            <a:xfrm>
              <a:off x="10794123" y="191807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a:solidFill>
                    <a:schemeClr val="bg1"/>
                  </a:solidFill>
                  <a:cs typeface="Helvetica" pitchFamily="34" charset="0"/>
                </a:rPr>
                <a:t>9</a:t>
              </a:r>
              <a:endParaRPr lang="en-US" sz="675" b="1" dirty="0">
                <a:solidFill>
                  <a:schemeClr val="bg1"/>
                </a:solidFill>
                <a:cs typeface="Helvetica" pitchFamily="34" charset="0"/>
              </a:endParaRPr>
            </a:p>
          </p:txBody>
        </p:sp>
        <p:sp>
          <p:nvSpPr>
            <p:cNvPr id="172" name="Rectangle 3">
              <a:extLst>
                <a:ext uri="{FF2B5EF4-FFF2-40B4-BE49-F238E27FC236}">
                  <a16:creationId xmlns:a16="http://schemas.microsoft.com/office/drawing/2014/main" id="{46D6709A-CBFE-4C2C-971A-3353EDD92F6C}"/>
                </a:ext>
              </a:extLst>
            </p:cNvPr>
            <p:cNvSpPr>
              <a:spLocks noChangeArrowheads="1"/>
            </p:cNvSpPr>
            <p:nvPr/>
          </p:nvSpPr>
          <p:spPr bwMode="gray">
            <a:xfrm>
              <a:off x="11232268" y="1918075"/>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Nouveau </a:t>
              </a:r>
              <a:endParaRPr lang="en-US" sz="651" i="1" dirty="0">
                <a:solidFill>
                  <a:srgbClr val="002060"/>
                </a:solidFill>
                <a:cs typeface="Helvetica" pitchFamily="34" charset="0"/>
              </a:endParaRPr>
            </a:p>
          </p:txBody>
        </p:sp>
      </p:grpSp>
      <p:grpSp>
        <p:nvGrpSpPr>
          <p:cNvPr id="173" name="Gruppo 172">
            <a:extLst>
              <a:ext uri="{FF2B5EF4-FFF2-40B4-BE49-F238E27FC236}">
                <a16:creationId xmlns:a16="http://schemas.microsoft.com/office/drawing/2014/main" id="{8F047A1A-36FF-4AB9-AEB0-C7F7214238C9}"/>
              </a:ext>
            </a:extLst>
          </p:cNvPr>
          <p:cNvGrpSpPr/>
          <p:nvPr>
            <p:custDataLst>
              <p:tags r:id="rId36"/>
            </p:custDataLst>
          </p:nvPr>
        </p:nvGrpSpPr>
        <p:grpSpPr>
          <a:xfrm>
            <a:off x="8124169" y="3941325"/>
            <a:ext cx="922609" cy="162000"/>
            <a:chOff x="10794123" y="2172874"/>
            <a:chExt cx="1230145" cy="216000"/>
          </a:xfrm>
        </p:grpSpPr>
        <p:sp>
          <p:nvSpPr>
            <p:cNvPr id="174" name="Rectangle 3">
              <a:extLst>
                <a:ext uri="{FF2B5EF4-FFF2-40B4-BE49-F238E27FC236}">
                  <a16:creationId xmlns:a16="http://schemas.microsoft.com/office/drawing/2014/main" id="{49BDF7E1-D603-4F17-A46D-51A46B86D59C}"/>
                </a:ext>
              </a:extLst>
            </p:cNvPr>
            <p:cNvSpPr>
              <a:spLocks noChangeArrowheads="1"/>
            </p:cNvSpPr>
            <p:nvPr/>
          </p:nvSpPr>
          <p:spPr bwMode="gray">
            <a:xfrm>
              <a:off x="10794123" y="2172874"/>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6</a:t>
              </a:r>
            </a:p>
          </p:txBody>
        </p:sp>
        <p:sp>
          <p:nvSpPr>
            <p:cNvPr id="175" name="Rectangle 3">
              <a:extLst>
                <a:ext uri="{FF2B5EF4-FFF2-40B4-BE49-F238E27FC236}">
                  <a16:creationId xmlns:a16="http://schemas.microsoft.com/office/drawing/2014/main" id="{C46678B1-1DB9-4B33-86FD-3E8B9049EAC4}"/>
                </a:ext>
              </a:extLst>
            </p:cNvPr>
            <p:cNvSpPr>
              <a:spLocks noChangeArrowheads="1"/>
            </p:cNvSpPr>
            <p:nvPr/>
          </p:nvSpPr>
          <p:spPr bwMode="gray">
            <a:xfrm>
              <a:off x="11232268" y="2172874"/>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51" b="1" i="1" dirty="0">
                  <a:solidFill>
                    <a:srgbClr val="002060"/>
                  </a:solidFill>
                  <a:cs typeface="Helvetica" pitchFamily="34" charset="0"/>
                </a:rPr>
                <a:t>Modification</a:t>
              </a:r>
              <a:endParaRPr lang="en-US" sz="651" i="1" dirty="0">
                <a:solidFill>
                  <a:srgbClr val="002060"/>
                </a:solidFill>
                <a:cs typeface="Helvetica" pitchFamily="34" charset="0"/>
              </a:endParaRPr>
            </a:p>
          </p:txBody>
        </p:sp>
      </p:grpSp>
      <p:grpSp>
        <p:nvGrpSpPr>
          <p:cNvPr id="176" name="Gruppo 175">
            <a:extLst>
              <a:ext uri="{FF2B5EF4-FFF2-40B4-BE49-F238E27FC236}">
                <a16:creationId xmlns:a16="http://schemas.microsoft.com/office/drawing/2014/main" id="{04D1C6D9-3288-4F18-9E0D-05BE8FBF1665}"/>
              </a:ext>
            </a:extLst>
          </p:cNvPr>
          <p:cNvGrpSpPr/>
          <p:nvPr>
            <p:custDataLst>
              <p:tags r:id="rId37"/>
            </p:custDataLst>
          </p:nvPr>
        </p:nvGrpSpPr>
        <p:grpSpPr>
          <a:xfrm>
            <a:off x="8124161" y="4205674"/>
            <a:ext cx="917057" cy="166275"/>
            <a:chOff x="10801523" y="2811422"/>
            <a:chExt cx="1222743" cy="221698"/>
          </a:xfrm>
        </p:grpSpPr>
        <p:sp>
          <p:nvSpPr>
            <p:cNvPr id="177" name="Rectangle 3">
              <a:extLst>
                <a:ext uri="{FF2B5EF4-FFF2-40B4-BE49-F238E27FC236}">
                  <a16:creationId xmlns:a16="http://schemas.microsoft.com/office/drawing/2014/main" id="{1C98E3A1-DCA1-488D-8653-066FF22A9E09}"/>
                </a:ext>
              </a:extLst>
            </p:cNvPr>
            <p:cNvSpPr>
              <a:spLocks noChangeArrowheads="1"/>
            </p:cNvSpPr>
            <p:nvPr/>
          </p:nvSpPr>
          <p:spPr bwMode="gray">
            <a:xfrm>
              <a:off x="10801523" y="2817121"/>
              <a:ext cx="395305" cy="215999"/>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35</a:t>
              </a:r>
            </a:p>
          </p:txBody>
        </p:sp>
        <p:sp>
          <p:nvSpPr>
            <p:cNvPr id="178" name="Rectangle 3">
              <a:extLst>
                <a:ext uri="{FF2B5EF4-FFF2-40B4-BE49-F238E27FC236}">
                  <a16:creationId xmlns:a16="http://schemas.microsoft.com/office/drawing/2014/main" id="{521DF10F-6864-4A86-A134-055E96FA5351}"/>
                </a:ext>
              </a:extLst>
            </p:cNvPr>
            <p:cNvSpPr>
              <a:spLocks noChangeArrowheads="1"/>
            </p:cNvSpPr>
            <p:nvPr/>
          </p:nvSpPr>
          <p:spPr bwMode="gray">
            <a:xfrm>
              <a:off x="11232266" y="2811422"/>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fr-CH" sz="651" b="1" i="1" dirty="0">
                  <a:solidFill>
                    <a:srgbClr val="002060"/>
                  </a:solidFill>
                  <a:cs typeface="Helvetica" pitchFamily="34" charset="0"/>
                </a:rPr>
                <a:t>Pas de modification de fond</a:t>
              </a:r>
              <a:endParaRPr lang="en-US" sz="651" i="1" dirty="0">
                <a:solidFill>
                  <a:srgbClr val="002060"/>
                </a:solidFill>
                <a:cs typeface="Helvetica" pitchFamily="34" charset="0"/>
              </a:endParaRPr>
            </a:p>
          </p:txBody>
        </p:sp>
      </p:grpSp>
      <p:grpSp>
        <p:nvGrpSpPr>
          <p:cNvPr id="179" name="Gruppo 178">
            <a:extLst>
              <a:ext uri="{FF2B5EF4-FFF2-40B4-BE49-F238E27FC236}">
                <a16:creationId xmlns:a16="http://schemas.microsoft.com/office/drawing/2014/main" id="{EC50BC12-5DF8-4D15-B4EB-F8DBADA99AFE}"/>
              </a:ext>
            </a:extLst>
          </p:cNvPr>
          <p:cNvGrpSpPr/>
          <p:nvPr>
            <p:custDataLst>
              <p:tags r:id="rId38"/>
            </p:custDataLst>
          </p:nvPr>
        </p:nvGrpSpPr>
        <p:grpSpPr>
          <a:xfrm>
            <a:off x="8132468" y="4450190"/>
            <a:ext cx="921957" cy="174109"/>
            <a:chOff x="10812605" y="2492092"/>
            <a:chExt cx="1229277" cy="232145"/>
          </a:xfrm>
        </p:grpSpPr>
        <p:sp>
          <p:nvSpPr>
            <p:cNvPr id="180" name="Rectangle 3">
              <a:extLst>
                <a:ext uri="{FF2B5EF4-FFF2-40B4-BE49-F238E27FC236}">
                  <a16:creationId xmlns:a16="http://schemas.microsoft.com/office/drawing/2014/main" id="{4CBA3BAC-B7B1-47E2-907A-A536460C7462}"/>
                </a:ext>
              </a:extLst>
            </p:cNvPr>
            <p:cNvSpPr>
              <a:spLocks noChangeArrowheads="1"/>
            </p:cNvSpPr>
            <p:nvPr/>
          </p:nvSpPr>
          <p:spPr bwMode="gray">
            <a:xfrm>
              <a:off x="10812605" y="2508237"/>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783">
                <a:buClr>
                  <a:srgbClr val="505050"/>
                </a:buClr>
                <a:buSzPct val="100000"/>
              </a:pPr>
              <a:r>
                <a:rPr lang="en-US" sz="675" b="1" dirty="0">
                  <a:solidFill>
                    <a:schemeClr val="bg1"/>
                  </a:solidFill>
                  <a:cs typeface="Helvetica" pitchFamily="34" charset="0"/>
                </a:rPr>
                <a:t>29</a:t>
              </a:r>
            </a:p>
          </p:txBody>
        </p:sp>
        <p:sp>
          <p:nvSpPr>
            <p:cNvPr id="181" name="Rectangle 3">
              <a:extLst>
                <a:ext uri="{FF2B5EF4-FFF2-40B4-BE49-F238E27FC236}">
                  <a16:creationId xmlns:a16="http://schemas.microsoft.com/office/drawing/2014/main" id="{376434F5-5150-4EFC-BD89-2910374402B4}"/>
                </a:ext>
              </a:extLst>
            </p:cNvPr>
            <p:cNvSpPr>
              <a:spLocks noChangeArrowheads="1"/>
            </p:cNvSpPr>
            <p:nvPr/>
          </p:nvSpPr>
          <p:spPr bwMode="gray">
            <a:xfrm>
              <a:off x="11249882" y="2492092"/>
              <a:ext cx="792000" cy="216000"/>
            </a:xfrm>
            <a:prstGeom prst="rect">
              <a:avLst/>
            </a:prstGeom>
            <a:noFill/>
            <a:ln w="9525" algn="ctr">
              <a:noFill/>
              <a:prstDash val="sysDot"/>
              <a:miter lim="800000"/>
              <a:headEnd/>
              <a:tailEnd/>
            </a:ln>
          </p:spPr>
          <p:txBody>
            <a:bodyPr lIns="0" tIns="68580" rIns="0" bIns="68580" anchor="ctr" anchorCtr="0"/>
            <a:lstStyle/>
            <a:p>
              <a:pPr defTabSz="685783">
                <a:buClr>
                  <a:srgbClr val="505050"/>
                </a:buClr>
                <a:buSzPct val="100000"/>
                <a:defRPr/>
              </a:pPr>
              <a:r>
                <a:rPr lang="en-US" sz="600" b="1" i="1" dirty="0">
                  <a:solidFill>
                    <a:srgbClr val="002060"/>
                  </a:solidFill>
                  <a:cs typeface="Helvetica" pitchFamily="34" charset="0"/>
                </a:rPr>
                <a:t>Suppression</a:t>
              </a:r>
              <a:endParaRPr lang="en-US" sz="600" i="1" dirty="0">
                <a:solidFill>
                  <a:srgbClr val="002060"/>
                </a:solidFill>
                <a:cs typeface="Helvetica" pitchFamily="34" charset="0"/>
              </a:endParaRPr>
            </a:p>
          </p:txBody>
        </p:sp>
      </p:grpSp>
      <p:sp>
        <p:nvSpPr>
          <p:cNvPr id="182" name="Rettangolo 181">
            <a:extLst>
              <a:ext uri="{FF2B5EF4-FFF2-40B4-BE49-F238E27FC236}">
                <a16:creationId xmlns:a16="http://schemas.microsoft.com/office/drawing/2014/main" id="{6EA48380-EF26-4F43-AACC-9497B2746164}"/>
              </a:ext>
            </a:extLst>
          </p:cNvPr>
          <p:cNvSpPr/>
          <p:nvPr>
            <p:custDataLst>
              <p:tags r:id="rId39"/>
            </p:custDataLst>
          </p:nvPr>
        </p:nvSpPr>
        <p:spPr>
          <a:xfrm>
            <a:off x="7870932" y="3354614"/>
            <a:ext cx="1358307"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fr-FR" sz="1051" b="1" dirty="0" smtClean="0">
                <a:solidFill>
                  <a:srgbClr val="000000"/>
                </a:solidFill>
              </a:rPr>
              <a:t>Types de modification</a:t>
            </a:r>
            <a:endParaRPr lang="fr-FR" sz="1051" b="1" dirty="0">
              <a:solidFill>
                <a:srgbClr val="000000"/>
              </a:solidFill>
            </a:endParaRPr>
          </a:p>
        </p:txBody>
      </p:sp>
      <p:grpSp>
        <p:nvGrpSpPr>
          <p:cNvPr id="183" name="Group 32">
            <a:extLst>
              <a:ext uri="{FF2B5EF4-FFF2-40B4-BE49-F238E27FC236}">
                <a16:creationId xmlns:a16="http://schemas.microsoft.com/office/drawing/2014/main" id="{E4D6F2F1-FA38-4F75-AE7B-30053F5914A4}"/>
              </a:ext>
            </a:extLst>
          </p:cNvPr>
          <p:cNvGrpSpPr/>
          <p:nvPr>
            <p:custDataLst>
              <p:tags r:id="rId40"/>
            </p:custDataLst>
          </p:nvPr>
        </p:nvGrpSpPr>
        <p:grpSpPr>
          <a:xfrm rot="1960460">
            <a:off x="8123715" y="3279417"/>
            <a:ext cx="108000" cy="189000"/>
            <a:chOff x="975911" y="870585"/>
            <a:chExt cx="2482125" cy="4212184"/>
          </a:xfrm>
        </p:grpSpPr>
        <p:sp>
          <p:nvSpPr>
            <p:cNvPr id="184" name="Rectangle 30">
              <a:extLst>
                <a:ext uri="{FF2B5EF4-FFF2-40B4-BE49-F238E27FC236}">
                  <a16:creationId xmlns:a16="http://schemas.microsoft.com/office/drawing/2014/main" id="{95120CF2-F2A3-4390-A045-DAF022435337}"/>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66" fontAlgn="auto">
                <a:spcBef>
                  <a:spcPts val="0"/>
                </a:spcBef>
                <a:spcAft>
                  <a:spcPts val="0"/>
                </a:spcAft>
                <a:defRPr/>
              </a:pPr>
              <a:endParaRPr lang="en-US" sz="751" kern="0" dirty="0">
                <a:solidFill>
                  <a:prstClr val="white"/>
                </a:solidFill>
                <a:latin typeface="Arial"/>
                <a:cs typeface="Arial" panose="020B0604020202020204" pitchFamily="34" charset="0"/>
              </a:endParaRPr>
            </a:p>
          </p:txBody>
        </p:sp>
        <p:sp>
          <p:nvSpPr>
            <p:cNvPr id="185" name="Rounded Rectangle 31">
              <a:extLst>
                <a:ext uri="{FF2B5EF4-FFF2-40B4-BE49-F238E27FC236}">
                  <a16:creationId xmlns:a16="http://schemas.microsoft.com/office/drawing/2014/main" id="{7682C6B5-381E-435D-AA77-F818E8AFDD98}"/>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66" fontAlgn="auto">
                <a:spcBef>
                  <a:spcPts val="0"/>
                </a:spcBef>
                <a:spcAft>
                  <a:spcPts val="0"/>
                </a:spcAft>
                <a:defRPr/>
              </a:pPr>
              <a:endParaRPr lang="en-US" sz="751" kern="0" dirty="0">
                <a:solidFill>
                  <a:prstClr val="white"/>
                </a:solidFill>
                <a:latin typeface="Arial"/>
                <a:cs typeface="Arial" panose="020B0604020202020204" pitchFamily="34" charset="0"/>
              </a:endParaRPr>
            </a:p>
          </p:txBody>
        </p:sp>
        <p:sp>
          <p:nvSpPr>
            <p:cNvPr id="186" name="Donut 29">
              <a:extLst>
                <a:ext uri="{FF2B5EF4-FFF2-40B4-BE49-F238E27FC236}">
                  <a16:creationId xmlns:a16="http://schemas.microsoft.com/office/drawing/2014/main" id="{6F0C3927-796C-4D2E-BB54-7E0E78F67426}"/>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66" fontAlgn="auto">
                <a:spcBef>
                  <a:spcPts val="0"/>
                </a:spcBef>
                <a:spcAft>
                  <a:spcPts val="0"/>
                </a:spcAft>
                <a:defRPr/>
              </a:pPr>
              <a:endParaRPr lang="en-US" sz="751" kern="0" dirty="0">
                <a:solidFill>
                  <a:srgbClr val="1F497D"/>
                </a:solidFill>
                <a:latin typeface="Arial"/>
                <a:cs typeface="Arial" panose="020B0604020202020204" pitchFamily="34" charset="0"/>
              </a:endParaRPr>
            </a:p>
          </p:txBody>
        </p:sp>
      </p:grpSp>
      <p:sp>
        <p:nvSpPr>
          <p:cNvPr id="69" name="Rectangle 2"/>
          <p:cNvSpPr>
            <a:spLocks noGrp="1" noChangeArrowheads="1"/>
          </p:cNvSpPr>
          <p:nvPr>
            <p:ph type="title"/>
            <p:custDataLst>
              <p:tags r:id="rId41"/>
            </p:custDataLst>
          </p:nvPr>
        </p:nvSpPr>
        <p:spPr>
          <a:xfrm>
            <a:off x="457200" y="205979"/>
            <a:ext cx="8229600" cy="891627"/>
          </a:xfrm>
          <a:solidFill>
            <a:schemeClr val="accent1">
              <a:lumMod val="75000"/>
            </a:schemeClr>
          </a:solidFill>
          <a:ln>
            <a:solidFill>
              <a:srgbClr val="0070C0"/>
            </a:solidFill>
          </a:ln>
        </p:spPr>
        <p:txBody>
          <a:bodyPr/>
          <a:lstStyle/>
          <a:p>
            <a:pPr algn="ctr" eaLnBrk="1" hangingPunct="1"/>
            <a:r>
              <a:rPr lang="fr-FR" sz="2400" b="1" dirty="0" smtClean="0">
                <a:solidFill>
                  <a:srgbClr val="000000"/>
                </a:solidFill>
              </a:rPr>
              <a:t>Propositions de révision du Règlement financier et de son règlement d’exécution – Aperçu des modifications</a:t>
            </a:r>
            <a:endParaRPr lang="fr-FR" sz="2400" b="1" dirty="0">
              <a:solidFill>
                <a:srgbClr val="000000"/>
              </a:solidFill>
            </a:endParaRPr>
          </a:p>
        </p:txBody>
      </p:sp>
      <p:sp>
        <p:nvSpPr>
          <p:cNvPr id="7" name="TextBox 6"/>
          <p:cNvSpPr txBox="1"/>
          <p:nvPr>
            <p:custDataLst>
              <p:tags r:id="rId42"/>
            </p:custDataLst>
          </p:nvPr>
        </p:nvSpPr>
        <p:spPr>
          <a:xfrm>
            <a:off x="380381" y="4432734"/>
            <a:ext cx="3985351" cy="461665"/>
          </a:xfrm>
          <a:prstGeom prst="rect">
            <a:avLst/>
          </a:prstGeom>
          <a:noFill/>
        </p:spPr>
        <p:txBody>
          <a:bodyPr wrap="square" rtlCol="0">
            <a:spAutoFit/>
          </a:bodyPr>
          <a:lstStyle/>
          <a:p>
            <a:r>
              <a:rPr lang="fr-FR" sz="1000" dirty="0" smtClean="0">
                <a:solidFill>
                  <a:srgbClr val="000000"/>
                </a:solidFill>
              </a:rPr>
              <a:t>Réduction de </a:t>
            </a:r>
            <a:r>
              <a:rPr lang="fr-FR" dirty="0" smtClean="0">
                <a:solidFill>
                  <a:srgbClr val="7030A0"/>
                </a:solidFill>
              </a:rPr>
              <a:t>25%</a:t>
            </a:r>
            <a:r>
              <a:rPr lang="fr-FR" sz="1000" dirty="0" smtClean="0">
                <a:solidFill>
                  <a:srgbClr val="000000"/>
                </a:solidFill>
              </a:rPr>
              <a:t> du nombre de pages (hors annexes)</a:t>
            </a:r>
            <a:endParaRPr lang="fr-FR" sz="1000" dirty="0">
              <a:solidFill>
                <a:srgbClr val="000000"/>
              </a:solidFill>
            </a:endParaRPr>
          </a:p>
        </p:txBody>
      </p:sp>
    </p:spTree>
    <p:extLst>
      <p:ext uri="{BB962C8B-B14F-4D97-AF65-F5344CB8AC3E}">
        <p14:creationId xmlns:p14="http://schemas.microsoft.com/office/powerpoint/2010/main" val="13890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123478"/>
            <a:ext cx="8229600" cy="576065"/>
          </a:xfrm>
          <a:solidFill>
            <a:schemeClr val="accent1">
              <a:lumMod val="75000"/>
            </a:schemeClr>
          </a:solidFill>
          <a:ln>
            <a:solidFill>
              <a:srgbClr val="0070C0"/>
            </a:solidFill>
          </a:ln>
        </p:spPr>
        <p:txBody>
          <a:bodyPr/>
          <a:lstStyle/>
          <a:p>
            <a:pPr algn="ctr" eaLnBrk="1" hangingPunct="1"/>
            <a:r>
              <a:rPr lang="fr-FR" sz="2000" b="1" dirty="0" smtClean="0">
                <a:solidFill>
                  <a:srgbClr val="000000"/>
                </a:solidFill>
              </a:rPr>
              <a:t>Vue d’ensemble des modifications du Règlement financier et de son règlement d’exécution</a:t>
            </a:r>
            <a:endParaRPr lang="fr-FR" sz="2000" b="1" dirty="0">
              <a:solidFill>
                <a:srgbClr val="000000"/>
              </a:solidFill>
            </a:endParaRPr>
          </a:p>
        </p:txBody>
      </p:sp>
      <p:sp>
        <p:nvSpPr>
          <p:cNvPr id="11" name="TextBox 10"/>
          <p:cNvSpPr txBox="1"/>
          <p:nvPr>
            <p:custDataLst>
              <p:tags r:id="rId2"/>
            </p:custDataLst>
          </p:nvPr>
        </p:nvSpPr>
        <p:spPr>
          <a:xfrm>
            <a:off x="251520" y="808514"/>
            <a:ext cx="4032448" cy="4016484"/>
          </a:xfrm>
          <a:prstGeom prst="rect">
            <a:avLst/>
          </a:prstGeom>
          <a:noFill/>
          <a:ln>
            <a:solidFill>
              <a:schemeClr val="accent1">
                <a:lumMod val="25000"/>
              </a:schemeClr>
            </a:solidFill>
          </a:ln>
        </p:spPr>
        <p:txBody>
          <a:bodyPr wrap="square" rtlCol="0">
            <a:spAutoFit/>
          </a:bodyPr>
          <a:lstStyle/>
          <a:p>
            <a:pPr fontAlgn="auto">
              <a:spcBef>
                <a:spcPts val="0"/>
              </a:spcBef>
              <a:spcAft>
                <a:spcPts val="0"/>
              </a:spcAft>
            </a:pPr>
            <a:r>
              <a:rPr lang="fr-FR" sz="1400" b="1" dirty="0" smtClean="0">
                <a:solidFill>
                  <a:srgbClr val="015172"/>
                </a:solidFill>
                <a:latin typeface="Calibri" panose="020F0502020204030204"/>
                <a:cs typeface="+mn-cs"/>
              </a:rPr>
              <a:t>Nouveau</a:t>
            </a:r>
            <a:r>
              <a:rPr lang="fr-FR" sz="1400" b="1" dirty="0" smtClean="0">
                <a:solidFill>
                  <a:srgbClr val="000000"/>
                </a:solidFill>
                <a:latin typeface="Calibri" panose="020F0502020204030204"/>
                <a:cs typeface="+mn-cs"/>
              </a:rPr>
              <a:t> :</a:t>
            </a:r>
            <a:endParaRPr lang="fr-FR" sz="1200" b="1" dirty="0" smtClean="0">
              <a:solidFill>
                <a:srgbClr val="000000"/>
              </a:solidFill>
              <a:latin typeface="Calibri" panose="020F0502020204030204"/>
              <a:cs typeface="+mn-cs"/>
            </a:endParaRPr>
          </a:p>
          <a:p>
            <a:pPr fontAlgn="auto">
              <a:spcBef>
                <a:spcPts val="0"/>
              </a:spcBef>
              <a:spcAft>
                <a:spcPts val="0"/>
              </a:spcAft>
            </a:pPr>
            <a:endParaRPr lang="fr-FR" sz="1200" b="1" dirty="0" smtClean="0">
              <a:solidFill>
                <a:srgbClr val="015172"/>
              </a:solidFill>
              <a:latin typeface="Calibri" panose="020F0502020204030204"/>
              <a:cs typeface="+mn-cs"/>
            </a:endParaRPr>
          </a:p>
          <a:p>
            <a:pPr marL="227013" indent="-227013" fontAlgn="auto">
              <a:spcBef>
                <a:spcPts val="0"/>
              </a:spcBef>
              <a:spcAft>
                <a:spcPts val="0"/>
              </a:spcAft>
              <a:buAutoNum type="arabicPeriod"/>
            </a:pPr>
            <a:r>
              <a:rPr lang="fr-FR" sz="1200" b="1" dirty="0" smtClean="0">
                <a:solidFill>
                  <a:srgbClr val="000000"/>
                </a:solidFill>
                <a:latin typeface="Calibri" panose="020F0502020204030204"/>
                <a:cs typeface="+mn-cs"/>
              </a:rPr>
              <a:t>Fondé sur des principes </a:t>
            </a:r>
            <a:r>
              <a:rPr lang="fr-FR" sz="1200" b="1" dirty="0" smtClean="0">
                <a:solidFill>
                  <a:srgbClr val="3C8C93"/>
                </a:solidFill>
                <a:latin typeface="Calibri" panose="020F0502020204030204"/>
                <a:cs typeface="+mn-cs"/>
              </a:rPr>
              <a:t>(nouveau – règle 101.6)</a:t>
            </a:r>
            <a:r>
              <a:rPr lang="fr-FR" sz="1200" dirty="0" smtClean="0">
                <a:solidFill>
                  <a:srgbClr val="3C8C93"/>
                </a:solidFill>
                <a:latin typeface="Calibri" panose="020F0502020204030204"/>
                <a:cs typeface="+mn-cs"/>
              </a:rPr>
              <a:t> </a:t>
            </a:r>
          </a:p>
          <a:p>
            <a:pPr marL="227013" indent="-227013" fontAlgn="auto">
              <a:spcBef>
                <a:spcPts val="0"/>
              </a:spcBef>
              <a:spcAft>
                <a:spcPts val="0"/>
              </a:spcAft>
            </a:pPr>
            <a:endParaRPr lang="fr-FR" sz="700" dirty="0" smtClean="0">
              <a:solidFill>
                <a:schemeClr val="accent1">
                  <a:lumMod val="50000"/>
                </a:schemeClr>
              </a:solidFill>
              <a:latin typeface="Calibri" panose="020F0502020204030204"/>
              <a:cs typeface="+mn-cs"/>
            </a:endParaRPr>
          </a:p>
          <a:p>
            <a:pPr marL="227013" indent="-227013" fontAlgn="auto">
              <a:spcBef>
                <a:spcPts val="0"/>
              </a:spcBef>
              <a:spcAft>
                <a:spcPts val="0"/>
              </a:spcAft>
              <a:buAutoNum type="arabicPeriod" startAt="2"/>
            </a:pPr>
            <a:r>
              <a:rPr lang="fr-FR" sz="1200" b="1" dirty="0" smtClean="0">
                <a:solidFill>
                  <a:srgbClr val="000000"/>
                </a:solidFill>
                <a:latin typeface="Calibri" panose="020F0502020204030204"/>
                <a:cs typeface="+mn-cs"/>
              </a:rPr>
              <a:t>Fonds thématiques </a:t>
            </a:r>
            <a:r>
              <a:rPr lang="fr-FR" sz="1200" b="1" dirty="0" smtClean="0">
                <a:solidFill>
                  <a:srgbClr val="3C8C93"/>
                </a:solidFill>
                <a:latin typeface="Calibri" panose="020F0502020204030204"/>
                <a:cs typeface="+mn-cs"/>
              </a:rPr>
              <a:t>(nouveau – règle 102.2)</a:t>
            </a:r>
          </a:p>
          <a:p>
            <a:pPr marL="227013" indent="-227013" fontAlgn="auto">
              <a:spcBef>
                <a:spcPts val="0"/>
              </a:spcBef>
              <a:spcAft>
                <a:spcPts val="0"/>
              </a:spcAft>
              <a:buAutoNum type="arabicPeriod" startAt="2"/>
            </a:pPr>
            <a:endParaRPr lang="fr-FR" sz="700" b="1" dirty="0" smtClean="0">
              <a:solidFill>
                <a:schemeClr val="accent1">
                  <a:lumMod val="50000"/>
                </a:schemeClr>
              </a:solidFill>
              <a:latin typeface="Calibri" panose="020F0502020204030204"/>
              <a:cs typeface="+mn-cs"/>
            </a:endParaRPr>
          </a:p>
          <a:p>
            <a:pPr marL="227013" indent="-227013" fontAlgn="auto">
              <a:spcBef>
                <a:spcPts val="0"/>
              </a:spcBef>
              <a:spcAft>
                <a:spcPts val="0"/>
              </a:spcAft>
            </a:pPr>
            <a:r>
              <a:rPr lang="fr-FR" sz="1200" b="1" dirty="0" smtClean="0">
                <a:latin typeface="Calibri" panose="020F0502020204030204"/>
              </a:rPr>
              <a:t>3. 	</a:t>
            </a:r>
            <a:r>
              <a:rPr lang="fr-FR" sz="1200" b="1" dirty="0" smtClean="0">
                <a:solidFill>
                  <a:srgbClr val="000000"/>
                </a:solidFill>
                <a:latin typeface="Calibri" panose="020F0502020204030204"/>
                <a:cs typeface="+mn-cs"/>
              </a:rPr>
              <a:t>Obligations à long terme </a:t>
            </a:r>
            <a:r>
              <a:rPr lang="fr-FR" sz="1200" b="1" dirty="0" smtClean="0">
                <a:solidFill>
                  <a:srgbClr val="3C8C93"/>
                </a:solidFill>
                <a:latin typeface="Calibri" panose="020F0502020204030204"/>
                <a:cs typeface="+mn-cs"/>
              </a:rPr>
              <a:t>(nouveau – règle 103.20)</a:t>
            </a:r>
          </a:p>
          <a:p>
            <a:pPr marL="227013" indent="-227013" fontAlgn="auto">
              <a:spcBef>
                <a:spcPts val="0"/>
              </a:spcBef>
              <a:spcAft>
                <a:spcPts val="0"/>
              </a:spcAft>
              <a:buFont typeface="+mj-lt"/>
              <a:buAutoNum type="arabicPeriod"/>
            </a:pPr>
            <a:endParaRPr lang="fr-FR" sz="700" dirty="0" smtClean="0">
              <a:latin typeface="Calibri" panose="020F0502020204030204"/>
              <a:cs typeface="+mn-cs"/>
            </a:endParaRPr>
          </a:p>
          <a:p>
            <a:pPr marL="228600" indent="-228600" fontAlgn="auto">
              <a:spcBef>
                <a:spcPts val="0"/>
              </a:spcBef>
              <a:spcAft>
                <a:spcPts val="0"/>
              </a:spcAft>
              <a:buAutoNum type="arabicPeriod" startAt="4"/>
            </a:pPr>
            <a:r>
              <a:rPr lang="fr-FR" sz="1200" b="1" dirty="0" smtClean="0">
                <a:solidFill>
                  <a:srgbClr val="000000"/>
                </a:solidFill>
                <a:latin typeface="Calibri" panose="020F0502020204030204"/>
                <a:cs typeface="+mn-cs"/>
              </a:rPr>
              <a:t>Gestion financière des ressources humaines </a:t>
            </a:r>
            <a:r>
              <a:rPr lang="fr-FR" sz="1200" b="1" dirty="0" smtClean="0">
                <a:solidFill>
                  <a:srgbClr val="3C8C93"/>
                </a:solidFill>
                <a:latin typeface="Calibri" panose="020F0502020204030204"/>
                <a:cs typeface="+mn-cs"/>
              </a:rPr>
              <a:t>(nouveau – règles 103.6 et 103.7)</a:t>
            </a:r>
          </a:p>
          <a:p>
            <a:pPr marL="228600" indent="-228600" fontAlgn="auto">
              <a:spcBef>
                <a:spcPts val="0"/>
              </a:spcBef>
              <a:spcAft>
                <a:spcPts val="0"/>
              </a:spcAft>
              <a:buAutoNum type="arabicPeriod" startAt="4"/>
            </a:pPr>
            <a:endParaRPr lang="fr-FR" sz="700" b="1" dirty="0" smtClean="0">
              <a:solidFill>
                <a:srgbClr val="3C8C93"/>
              </a:solidFill>
              <a:latin typeface="Calibri" panose="020F0502020204030204"/>
              <a:cs typeface="+mn-cs"/>
            </a:endParaRPr>
          </a:p>
          <a:p>
            <a:pPr marL="227013" indent="-227013" fontAlgn="auto">
              <a:spcBef>
                <a:spcPts val="0"/>
              </a:spcBef>
              <a:spcAft>
                <a:spcPts val="0"/>
              </a:spcAft>
            </a:pPr>
            <a:r>
              <a:rPr lang="fr-FR" sz="1200" b="1" dirty="0" smtClean="0">
                <a:solidFill>
                  <a:srgbClr val="000000"/>
                </a:solidFill>
                <a:latin typeface="Calibri" panose="020F0502020204030204"/>
                <a:cs typeface="+mn-cs"/>
              </a:rPr>
              <a:t>5. 	Partenaires chargés de la mise en œuvre </a:t>
            </a:r>
            <a:r>
              <a:rPr lang="fr-FR" sz="1200" b="1" dirty="0" smtClean="0">
                <a:solidFill>
                  <a:srgbClr val="2D2D8A"/>
                </a:solidFill>
                <a:latin typeface="Calibri" panose="020F0502020204030204"/>
                <a:cs typeface="+mn-cs"/>
              </a:rPr>
              <a:t>(nouveau – articles 3.9, 3.10, 3.11) </a:t>
            </a:r>
          </a:p>
          <a:p>
            <a:pPr marL="227013" indent="-227013" fontAlgn="auto">
              <a:spcBef>
                <a:spcPts val="0"/>
              </a:spcBef>
              <a:spcAft>
                <a:spcPts val="0"/>
              </a:spcAft>
              <a:buAutoNum type="arabicPeriod" startAt="5"/>
            </a:pPr>
            <a:endParaRPr lang="fr-FR" sz="700" dirty="0" smtClean="0">
              <a:latin typeface="Calibri" panose="020F0502020204030204"/>
              <a:cs typeface="+mn-cs"/>
            </a:endParaRPr>
          </a:p>
          <a:p>
            <a:pPr marL="227013" indent="-227013" fontAlgn="auto">
              <a:spcBef>
                <a:spcPts val="0"/>
              </a:spcBef>
              <a:spcAft>
                <a:spcPts val="0"/>
              </a:spcAft>
            </a:pPr>
            <a:r>
              <a:rPr lang="fr-FR" sz="1200" b="1" dirty="0" smtClean="0">
                <a:solidFill>
                  <a:srgbClr val="000000"/>
                </a:solidFill>
                <a:latin typeface="Calibri" panose="020F0502020204030204"/>
                <a:cs typeface="+mn-cs"/>
              </a:rPr>
              <a:t>6. 	Établissement de rapports – IPSAS </a:t>
            </a:r>
            <a:r>
              <a:rPr lang="fr-FR" sz="1200" b="1" dirty="0" smtClean="0">
                <a:solidFill>
                  <a:srgbClr val="2D2D8A"/>
                </a:solidFill>
                <a:latin typeface="Calibri" panose="020F0502020204030204"/>
                <a:cs typeface="+mn-cs"/>
              </a:rPr>
              <a:t>(nouveau – article 4.2,</a:t>
            </a:r>
            <a:r>
              <a:rPr lang="fr-FR" sz="1200" b="1" dirty="0" smtClean="0">
                <a:solidFill>
                  <a:srgbClr val="000000"/>
                </a:solidFill>
                <a:latin typeface="Calibri" panose="020F0502020204030204"/>
                <a:cs typeface="+mn-cs"/>
              </a:rPr>
              <a:t> </a:t>
            </a:r>
            <a:r>
              <a:rPr lang="fr-FR" sz="1200" b="1" dirty="0" smtClean="0">
                <a:solidFill>
                  <a:srgbClr val="3C8C93"/>
                </a:solidFill>
                <a:latin typeface="Calibri" panose="020F0502020204030204"/>
                <a:cs typeface="+mn-cs"/>
              </a:rPr>
              <a:t>règle 103.13)</a:t>
            </a:r>
          </a:p>
          <a:p>
            <a:pPr marL="227013" indent="-227013" fontAlgn="auto">
              <a:spcBef>
                <a:spcPts val="0"/>
              </a:spcBef>
              <a:spcAft>
                <a:spcPts val="0"/>
              </a:spcAft>
              <a:buFont typeface="+mj-lt"/>
              <a:buAutoNum type="arabicPeriod"/>
            </a:pPr>
            <a:endParaRPr lang="fr-FR" sz="700" b="1" dirty="0" smtClean="0">
              <a:latin typeface="Calibri" panose="020F0502020204030204"/>
              <a:cs typeface="+mn-cs"/>
            </a:endParaRPr>
          </a:p>
          <a:p>
            <a:pPr marL="227013" indent="-227013" fontAlgn="auto">
              <a:spcBef>
                <a:spcPts val="0"/>
              </a:spcBef>
              <a:spcAft>
                <a:spcPts val="0"/>
              </a:spcAft>
              <a:buAutoNum type="arabicPeriod" startAt="7"/>
            </a:pPr>
            <a:r>
              <a:rPr lang="fr-FR" sz="1200" b="1" dirty="0" smtClean="0">
                <a:solidFill>
                  <a:srgbClr val="000000"/>
                </a:solidFill>
                <a:latin typeface="Calibri" panose="020F0502020204030204"/>
                <a:cs typeface="+mn-cs"/>
              </a:rPr>
              <a:t>Gestion axée sur les résultats, gestion des risques, déclaration sur le contrôle interne </a:t>
            </a:r>
            <a:r>
              <a:rPr lang="fr-FR" sz="1200" b="1" dirty="0" smtClean="0">
                <a:solidFill>
                  <a:srgbClr val="2D2D8A"/>
                </a:solidFill>
                <a:latin typeface="Calibri" panose="020F0502020204030204"/>
                <a:cs typeface="+mn-cs"/>
              </a:rPr>
              <a:t>(nouveau – articles 5.1, 5.3)</a:t>
            </a:r>
          </a:p>
          <a:p>
            <a:pPr marL="227013" indent="-227013" fontAlgn="auto">
              <a:spcBef>
                <a:spcPts val="0"/>
              </a:spcBef>
              <a:spcAft>
                <a:spcPts val="0"/>
              </a:spcAft>
              <a:buAutoNum type="arabicPeriod" startAt="7"/>
            </a:pPr>
            <a:endParaRPr lang="fr-FR" sz="700" b="1" dirty="0" smtClean="0">
              <a:latin typeface="Calibri" panose="020F0502020204030204"/>
              <a:cs typeface="+mn-cs"/>
            </a:endParaRPr>
          </a:p>
          <a:p>
            <a:pPr marL="227013" indent="-227013" fontAlgn="auto">
              <a:spcBef>
                <a:spcPts val="0"/>
              </a:spcBef>
              <a:spcAft>
                <a:spcPts val="0"/>
              </a:spcAft>
              <a:buAutoNum type="arabicPeriod" startAt="8"/>
            </a:pPr>
            <a:r>
              <a:rPr lang="fr-FR" sz="1200" b="1" dirty="0" smtClean="0">
                <a:solidFill>
                  <a:srgbClr val="000000"/>
                </a:solidFill>
                <a:latin typeface="Calibri" panose="020F0502020204030204"/>
                <a:cs typeface="+mn-cs"/>
              </a:rPr>
              <a:t>Comptes bancaires </a:t>
            </a:r>
            <a:r>
              <a:rPr lang="fr-FR" sz="1200" b="1" dirty="0" smtClean="0">
                <a:solidFill>
                  <a:srgbClr val="3C8C93"/>
                </a:solidFill>
                <a:latin typeface="Calibri" panose="020F0502020204030204"/>
                <a:cs typeface="+mn-cs"/>
              </a:rPr>
              <a:t>(nouveau – règle 103.25)</a:t>
            </a:r>
          </a:p>
          <a:p>
            <a:pPr marL="227013" indent="-227013" fontAlgn="auto">
              <a:spcBef>
                <a:spcPts val="0"/>
              </a:spcBef>
              <a:spcAft>
                <a:spcPts val="0"/>
              </a:spcAft>
              <a:buAutoNum type="arabicPeriod" startAt="8"/>
            </a:pPr>
            <a:endParaRPr lang="fr-FR" sz="700" b="1" dirty="0" smtClean="0">
              <a:latin typeface="Calibri" panose="020F0502020204030204"/>
              <a:cs typeface="+mn-cs"/>
            </a:endParaRPr>
          </a:p>
          <a:p>
            <a:pPr marL="227013" indent="-227013" fontAlgn="auto">
              <a:spcBef>
                <a:spcPts val="0"/>
              </a:spcBef>
              <a:spcAft>
                <a:spcPts val="0"/>
              </a:spcAft>
              <a:buAutoNum type="arabicPeriod" startAt="9"/>
            </a:pPr>
            <a:r>
              <a:rPr lang="fr-FR" sz="1200" b="1" dirty="0" smtClean="0">
                <a:solidFill>
                  <a:srgbClr val="000000"/>
                </a:solidFill>
                <a:latin typeface="Calibri" panose="020F0502020204030204"/>
              </a:rPr>
              <a:t>Placements </a:t>
            </a:r>
            <a:r>
              <a:rPr lang="fr-FR" sz="1200" b="1" dirty="0" smtClean="0">
                <a:solidFill>
                  <a:srgbClr val="3C8C93"/>
                </a:solidFill>
                <a:latin typeface="Calibri" panose="020F0502020204030204"/>
              </a:rPr>
              <a:t>(nouveau - règle 103.27)</a:t>
            </a:r>
            <a:endParaRPr lang="fr-FR" sz="1200" b="1" dirty="0">
              <a:solidFill>
                <a:srgbClr val="3C8C93"/>
              </a:solidFill>
              <a:latin typeface="Calibri" panose="020F0502020204030204"/>
            </a:endParaRPr>
          </a:p>
        </p:txBody>
      </p:sp>
      <p:sp>
        <p:nvSpPr>
          <p:cNvPr id="12" name="TextBox 11"/>
          <p:cNvSpPr txBox="1"/>
          <p:nvPr>
            <p:custDataLst>
              <p:tags r:id="rId3"/>
            </p:custDataLst>
          </p:nvPr>
        </p:nvSpPr>
        <p:spPr>
          <a:xfrm>
            <a:off x="4572000" y="808514"/>
            <a:ext cx="4392488" cy="3785652"/>
          </a:xfrm>
          <a:prstGeom prst="rect">
            <a:avLst/>
          </a:prstGeom>
          <a:noFill/>
          <a:ln>
            <a:solidFill>
              <a:schemeClr val="accent1"/>
            </a:solidFill>
          </a:ln>
        </p:spPr>
        <p:txBody>
          <a:bodyPr wrap="square" rtlCol="0">
            <a:spAutoFit/>
          </a:bodyPr>
          <a:lstStyle/>
          <a:p>
            <a:pPr fontAlgn="auto">
              <a:spcBef>
                <a:spcPts val="0"/>
              </a:spcBef>
              <a:spcAft>
                <a:spcPts val="0"/>
              </a:spcAft>
            </a:pPr>
            <a:r>
              <a:rPr lang="fr-FR" sz="1400" b="1" dirty="0" smtClean="0">
                <a:solidFill>
                  <a:srgbClr val="015172"/>
                </a:solidFill>
                <a:latin typeface="Calibri" panose="020F0502020204030204"/>
                <a:cs typeface="+mn-cs"/>
              </a:rPr>
              <a:t>Modification :</a:t>
            </a:r>
            <a:endParaRPr lang="fr-FR" sz="1200" b="1" dirty="0" smtClean="0">
              <a:solidFill>
                <a:srgbClr val="015172"/>
              </a:solidFill>
              <a:latin typeface="Calibri" panose="020F0502020204030204"/>
              <a:cs typeface="+mn-cs"/>
            </a:endParaRPr>
          </a:p>
          <a:p>
            <a:pPr marL="285744" indent="-285744" fontAlgn="auto">
              <a:spcBef>
                <a:spcPts val="0"/>
              </a:spcBef>
              <a:spcAft>
                <a:spcPts val="0"/>
              </a:spcAft>
              <a:buFont typeface="+mj-lt"/>
              <a:buAutoNum type="arabicPeriod"/>
            </a:pPr>
            <a:endParaRPr lang="fr-FR" sz="1200" b="1"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1.	Définitions </a:t>
            </a:r>
            <a:r>
              <a:rPr lang="fr-FR" sz="1200" b="1" dirty="0" smtClean="0">
                <a:solidFill>
                  <a:srgbClr val="5B9BD5"/>
                </a:solidFill>
                <a:latin typeface="Calibri" panose="020F0502020204030204"/>
                <a:cs typeface="+mn-cs"/>
              </a:rPr>
              <a:t>(modification – chapitre 7) </a:t>
            </a:r>
          </a:p>
          <a:p>
            <a:pPr marL="266700" indent="-266700" fontAlgn="auto">
              <a:spcBef>
                <a:spcPts val="0"/>
              </a:spcBef>
              <a:spcAft>
                <a:spcPts val="0"/>
              </a:spcAft>
              <a:buFont typeface="+mj-lt"/>
              <a:buAutoNum type="arabicPeriod"/>
            </a:pPr>
            <a:endParaRPr lang="fr-FR" sz="700" b="1" dirty="0" smtClean="0">
              <a:solidFill>
                <a:prstClr val="black"/>
              </a:solidFill>
              <a:latin typeface="Calibri" panose="020F0502020204030204"/>
              <a:cs typeface="+mn-cs"/>
            </a:endParaRPr>
          </a:p>
          <a:p>
            <a:pPr marL="266700" indent="-266700" fontAlgn="auto">
              <a:spcBef>
                <a:spcPts val="0"/>
              </a:spcBef>
              <a:spcAft>
                <a:spcPts val="0"/>
              </a:spcAft>
              <a:buAutoNum type="arabicPeriod" startAt="2"/>
            </a:pPr>
            <a:r>
              <a:rPr lang="fr-FR" sz="1200" b="1" dirty="0" smtClean="0">
                <a:latin typeface="Calibri" panose="020F0502020204030204"/>
              </a:rPr>
              <a:t>Programme de travail et budget </a:t>
            </a:r>
            <a:r>
              <a:rPr lang="fr-FR" sz="1200" b="1" dirty="0" smtClean="0">
                <a:solidFill>
                  <a:srgbClr val="5B9BD5"/>
                </a:solidFill>
                <a:latin typeface="Calibri" panose="020F0502020204030204"/>
              </a:rPr>
              <a:t>(modification)</a:t>
            </a:r>
          </a:p>
          <a:p>
            <a:pPr marL="266700" indent="-266700" fontAlgn="auto">
              <a:spcBef>
                <a:spcPts val="0"/>
              </a:spcBef>
              <a:spcAft>
                <a:spcPts val="0"/>
              </a:spcAft>
              <a:buAutoNum type="arabicPeriod" startAt="2"/>
            </a:pPr>
            <a:endParaRPr lang="fr-FR" sz="700" dirty="0" smtClean="0">
              <a:solidFill>
                <a:srgbClr val="5B9BD5"/>
              </a:solidFill>
              <a:latin typeface="Calibri" panose="020F0502020204030204"/>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3. 	Obligation redditionnelle </a:t>
            </a:r>
            <a:r>
              <a:rPr lang="fr-FR" sz="1200" b="1" dirty="0" smtClean="0">
                <a:solidFill>
                  <a:srgbClr val="5B9BD5"/>
                </a:solidFill>
                <a:latin typeface="Calibri" panose="020F0502020204030204"/>
                <a:cs typeface="+mn-cs"/>
              </a:rPr>
              <a:t>(modification)</a:t>
            </a:r>
            <a:endParaRPr lang="fr-FR" sz="1200" dirty="0" smtClean="0">
              <a:solidFill>
                <a:srgbClr val="5B9BD5"/>
              </a:solidFill>
              <a:latin typeface="Calibri" panose="020F0502020204030204"/>
              <a:cs typeface="+mn-cs"/>
            </a:endParaRPr>
          </a:p>
          <a:p>
            <a:pPr marL="266700" indent="-266700" fontAlgn="auto">
              <a:spcBef>
                <a:spcPts val="0"/>
              </a:spcBef>
              <a:spcAft>
                <a:spcPts val="0"/>
              </a:spcAft>
              <a:buFont typeface="+mj-lt"/>
              <a:buAutoNum type="arabicPeriod"/>
            </a:pPr>
            <a:endParaRPr lang="fr-FR" sz="700" b="1"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4. 	Dépenses imprévues et extraordinaires </a:t>
            </a:r>
            <a:r>
              <a:rPr lang="fr-FR" sz="1200" b="1" dirty="0" smtClean="0">
                <a:solidFill>
                  <a:srgbClr val="5B9BD5"/>
                </a:solidFill>
                <a:latin typeface="Calibri" panose="020F0502020204030204"/>
                <a:cs typeface="+mn-cs"/>
              </a:rPr>
              <a:t>(modification)</a:t>
            </a:r>
          </a:p>
          <a:p>
            <a:pPr marL="266700" indent="-266700" fontAlgn="auto">
              <a:spcBef>
                <a:spcPts val="0"/>
              </a:spcBef>
              <a:spcAft>
                <a:spcPts val="0"/>
              </a:spcAft>
              <a:buFont typeface="+mj-lt"/>
              <a:buAutoNum type="arabicPeriod"/>
            </a:pPr>
            <a:endParaRPr lang="fr-FR" sz="700"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5. 	Engagements de dépenses et dépenses </a:t>
            </a:r>
            <a:r>
              <a:rPr lang="fr-FR" sz="1200" b="1" dirty="0" smtClean="0">
                <a:solidFill>
                  <a:srgbClr val="5B9BD5"/>
                </a:solidFill>
                <a:latin typeface="Calibri" panose="020F0502020204030204"/>
                <a:cs typeface="+mn-cs"/>
              </a:rPr>
              <a:t>(modification)</a:t>
            </a:r>
          </a:p>
          <a:p>
            <a:pPr marL="266700" indent="-266700" fontAlgn="auto">
              <a:spcBef>
                <a:spcPts val="0"/>
              </a:spcBef>
              <a:spcAft>
                <a:spcPts val="0"/>
              </a:spcAft>
              <a:buFont typeface="+mj-lt"/>
              <a:buAutoNum type="arabicPeriod"/>
            </a:pPr>
            <a:endParaRPr lang="fr-FR" sz="700" b="1"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6. 	Passation de marchés</a:t>
            </a:r>
            <a:r>
              <a:rPr lang="fr-FR" sz="1200" b="1" dirty="0" smtClean="0">
                <a:solidFill>
                  <a:srgbClr val="5B9BD5"/>
                </a:solidFill>
                <a:latin typeface="Calibri" panose="020F0502020204030204"/>
                <a:cs typeface="+mn-cs"/>
              </a:rPr>
              <a:t> (modification)</a:t>
            </a:r>
          </a:p>
          <a:p>
            <a:pPr marL="266700" indent="-266700" fontAlgn="auto">
              <a:spcBef>
                <a:spcPts val="0"/>
              </a:spcBef>
              <a:spcAft>
                <a:spcPts val="0"/>
              </a:spcAft>
              <a:buFont typeface="+mj-lt"/>
              <a:buAutoNum type="arabicPeriod"/>
            </a:pPr>
            <a:endParaRPr lang="fr-FR" sz="700" b="1"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7. 	Comptes bancaires </a:t>
            </a:r>
            <a:r>
              <a:rPr lang="fr-FR" sz="1200" b="1" dirty="0" smtClean="0">
                <a:solidFill>
                  <a:srgbClr val="5B9BD5"/>
                </a:solidFill>
                <a:latin typeface="Calibri" panose="020F0502020204030204"/>
                <a:cs typeface="+mn-cs"/>
              </a:rPr>
              <a:t>(modification)</a:t>
            </a:r>
          </a:p>
          <a:p>
            <a:pPr marL="266700" indent="-266700" fontAlgn="auto">
              <a:spcBef>
                <a:spcPts val="0"/>
              </a:spcBef>
              <a:spcAft>
                <a:spcPts val="0"/>
              </a:spcAft>
              <a:buFont typeface="+mj-lt"/>
              <a:buAutoNum type="arabicPeriod"/>
            </a:pPr>
            <a:endParaRPr lang="fr-FR" sz="700" b="1" dirty="0" smtClean="0">
              <a:solidFill>
                <a:srgbClr val="5B9BD5"/>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8. 	Placements </a:t>
            </a:r>
            <a:r>
              <a:rPr lang="fr-FR" sz="1200" b="1" dirty="0" smtClean="0">
                <a:solidFill>
                  <a:srgbClr val="5B9BD5"/>
                </a:solidFill>
                <a:latin typeface="Calibri" panose="020F0502020204030204"/>
                <a:cs typeface="+mn-cs"/>
              </a:rPr>
              <a:t>(modification)</a:t>
            </a:r>
          </a:p>
          <a:p>
            <a:pPr marL="266700" indent="-266700" fontAlgn="auto">
              <a:spcBef>
                <a:spcPts val="0"/>
              </a:spcBef>
              <a:spcAft>
                <a:spcPts val="0"/>
              </a:spcAft>
              <a:buFont typeface="+mj-lt"/>
              <a:buAutoNum type="arabicPeriod"/>
            </a:pPr>
            <a:endParaRPr lang="fr-FR" sz="700"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9. 	Gestion des biens </a:t>
            </a:r>
            <a:r>
              <a:rPr lang="fr-FR" sz="1200" b="1" dirty="0" smtClean="0">
                <a:solidFill>
                  <a:srgbClr val="5B9BD5"/>
                </a:solidFill>
                <a:latin typeface="Calibri" panose="020F0502020204030204"/>
                <a:cs typeface="+mn-cs"/>
              </a:rPr>
              <a:t>(modification) </a:t>
            </a:r>
          </a:p>
          <a:p>
            <a:pPr marL="266700" indent="-266700" fontAlgn="auto">
              <a:spcBef>
                <a:spcPts val="0"/>
              </a:spcBef>
              <a:spcAft>
                <a:spcPts val="0"/>
              </a:spcAft>
              <a:buFont typeface="+mj-lt"/>
              <a:buAutoNum type="arabicPeriod"/>
            </a:pPr>
            <a:endParaRPr lang="fr-FR" sz="700" dirty="0" smtClean="0">
              <a:solidFill>
                <a:prstClr val="black"/>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10. 	Comptabilité </a:t>
            </a:r>
            <a:r>
              <a:rPr lang="fr-FR" sz="1200" b="1" dirty="0" smtClean="0">
                <a:solidFill>
                  <a:srgbClr val="5B9BD5"/>
                </a:solidFill>
                <a:latin typeface="Calibri" panose="020F0502020204030204"/>
                <a:cs typeface="+mn-cs"/>
              </a:rPr>
              <a:t>(modification)</a:t>
            </a:r>
          </a:p>
          <a:p>
            <a:pPr marL="266700" indent="-266700" fontAlgn="auto">
              <a:spcBef>
                <a:spcPts val="0"/>
              </a:spcBef>
              <a:spcAft>
                <a:spcPts val="0"/>
              </a:spcAft>
              <a:buFont typeface="+mj-lt"/>
              <a:buAutoNum type="arabicPeriod"/>
            </a:pPr>
            <a:endParaRPr lang="fr-FR" sz="700" b="1" dirty="0" smtClean="0">
              <a:solidFill>
                <a:srgbClr val="5B9BD5"/>
              </a:solidFill>
              <a:latin typeface="Calibri" panose="020F0502020204030204"/>
              <a:cs typeface="+mn-cs"/>
            </a:endParaRPr>
          </a:p>
          <a:p>
            <a:pPr marL="266700" indent="-266700" fontAlgn="auto">
              <a:spcBef>
                <a:spcPts val="0"/>
              </a:spcBef>
              <a:spcAft>
                <a:spcPts val="0"/>
              </a:spcAft>
            </a:pPr>
            <a:r>
              <a:rPr lang="fr-FR" sz="1200" b="1" dirty="0" smtClean="0">
                <a:solidFill>
                  <a:srgbClr val="000000"/>
                </a:solidFill>
                <a:latin typeface="Calibri" panose="020F0502020204030204"/>
                <a:cs typeface="+mn-cs"/>
              </a:rPr>
              <a:t>11. 	Recettes</a:t>
            </a:r>
            <a:r>
              <a:rPr lang="fr-FR" sz="1200" b="1" dirty="0" smtClean="0">
                <a:solidFill>
                  <a:srgbClr val="5B9BD5"/>
                </a:solidFill>
                <a:latin typeface="Calibri" panose="020F0502020204030204"/>
                <a:cs typeface="+mn-cs"/>
              </a:rPr>
              <a:t> (modification)</a:t>
            </a:r>
          </a:p>
          <a:p>
            <a:pPr marL="285744" indent="-285744" fontAlgn="auto">
              <a:spcBef>
                <a:spcPts val="0"/>
              </a:spcBef>
              <a:spcAft>
                <a:spcPts val="0"/>
              </a:spcAft>
              <a:buFont typeface="+mj-lt"/>
              <a:buAutoNum type="arabicPeriod"/>
            </a:pPr>
            <a:endParaRPr lang="fr-FR" sz="1200" dirty="0">
              <a:solidFill>
                <a:prstClr val="black"/>
              </a:solidFill>
              <a:latin typeface="Calibri" panose="020F0502020204030204"/>
              <a:cs typeface="+mn-cs"/>
            </a:endParaRPr>
          </a:p>
        </p:txBody>
      </p:sp>
    </p:spTree>
    <p:extLst>
      <p:ext uri="{BB962C8B-B14F-4D97-AF65-F5344CB8AC3E}">
        <p14:creationId xmlns:p14="http://schemas.microsoft.com/office/powerpoint/2010/main" val="746690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Nouveaux articles proposés</a:t>
            </a:r>
            <a:endParaRPr lang="fr-FR" sz="28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641988172"/>
              </p:ext>
            </p:extLst>
          </p:nvPr>
        </p:nvGraphicFramePr>
        <p:xfrm>
          <a:off x="107505" y="1115285"/>
          <a:ext cx="8928992" cy="3352800"/>
        </p:xfrm>
        <a:graphic>
          <a:graphicData uri="http://schemas.openxmlformats.org/drawingml/2006/table">
            <a:tbl>
              <a:tblPr firstRow="1" firstCol="1" bandRow="1">
                <a:tableStyleId>{21E4AEA4-8DFA-4A89-87EB-49C32662AFE0}</a:tableStyleId>
              </a:tblPr>
              <a:tblGrid>
                <a:gridCol w="775467">
                  <a:extLst>
                    <a:ext uri="{9D8B030D-6E8A-4147-A177-3AD203B41FA5}">
                      <a16:colId xmlns:a16="http://schemas.microsoft.com/office/drawing/2014/main" val="2521934618"/>
                    </a:ext>
                  </a:extLst>
                </a:gridCol>
                <a:gridCol w="853011">
                  <a:extLst>
                    <a:ext uri="{9D8B030D-6E8A-4147-A177-3AD203B41FA5}">
                      <a16:colId xmlns:a16="http://schemas.microsoft.com/office/drawing/2014/main" val="2733110947"/>
                    </a:ext>
                  </a:extLst>
                </a:gridCol>
                <a:gridCol w="4496371">
                  <a:extLst>
                    <a:ext uri="{9D8B030D-6E8A-4147-A177-3AD203B41FA5}">
                      <a16:colId xmlns:a16="http://schemas.microsoft.com/office/drawing/2014/main" val="3875830861"/>
                    </a:ext>
                  </a:extLst>
                </a:gridCol>
                <a:gridCol w="2804143">
                  <a:extLst>
                    <a:ext uri="{9D8B030D-6E8A-4147-A177-3AD203B41FA5}">
                      <a16:colId xmlns:a16="http://schemas.microsoft.com/office/drawing/2014/main" val="1846972749"/>
                    </a:ext>
                  </a:extLst>
                </a:gridCol>
              </a:tblGrid>
              <a:tr h="365760">
                <a:tc>
                  <a:txBody>
                    <a:bodyPr/>
                    <a:lstStyle/>
                    <a:p>
                      <a:pPr>
                        <a:tabLst>
                          <a:tab pos="3600450" algn="l"/>
                        </a:tabLst>
                      </a:pPr>
                      <a:r>
                        <a:rPr lang="fr-CH" sz="800" u="sng" noProof="0" dirty="0" smtClean="0">
                          <a:solidFill>
                            <a:schemeClr val="bg1"/>
                          </a:solidFill>
                          <a:effectLst/>
                        </a:rPr>
                        <a:t>Nouvel article</a:t>
                      </a:r>
                      <a:endParaRPr lang="fr-CH" sz="800" noProof="0" dirty="0">
                        <a:solidFill>
                          <a:schemeClr val="bg1"/>
                        </a:solidFill>
                        <a:effectLst/>
                        <a:latin typeface="Times New Roman" panose="02020603050405020304" pitchFamily="18" charset="0"/>
                      </a:endParaRPr>
                    </a:p>
                  </a:txBody>
                  <a:tcPr marL="68580" marR="68580" marT="0" marB="0"/>
                </a:tc>
                <a:tc>
                  <a:txBody>
                    <a:bodyPr/>
                    <a:lstStyle/>
                    <a:p>
                      <a:pPr>
                        <a:tabLst>
                          <a:tab pos="3600450" algn="l"/>
                        </a:tabLst>
                      </a:pPr>
                      <a:r>
                        <a:rPr lang="fr-CH" sz="800" u="sng" noProof="0" dirty="0" smtClean="0">
                          <a:solidFill>
                            <a:schemeClr val="bg1"/>
                          </a:solidFill>
                          <a:effectLst/>
                        </a:rPr>
                        <a:t>Thème</a:t>
                      </a:r>
                      <a:endParaRPr lang="fr-CH" sz="800" noProof="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800" u="sng" noProof="0" dirty="0" smtClean="0">
                          <a:solidFill>
                            <a:schemeClr val="bg1"/>
                          </a:solidFill>
                          <a:effectLst/>
                          <a:latin typeface="+mn-lt"/>
                        </a:rPr>
                        <a:t>Nouveau texte proposé</a:t>
                      </a:r>
                      <a:endParaRPr lang="fr-CH" sz="800" noProof="0" dirty="0" smtClean="0">
                        <a:solidFill>
                          <a:schemeClr val="bg1"/>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bg1"/>
                          </a:solidFill>
                          <a:effectLst/>
                          <a:latin typeface="+mn-lt"/>
                        </a:rPr>
                        <a:t>Raison de la modification</a:t>
                      </a:r>
                      <a:endParaRPr lang="en-US" sz="800" u="sng" baseline="0"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3.9</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Partenaires chargés de la mise en œuvre</a:t>
                      </a:r>
                      <a:endParaRPr lang="en-US" sz="700" dirty="0" smtClean="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Le Directeur général peut, sur la base </a:t>
                      </a:r>
                      <a:r>
                        <a:rPr lang="fr-CH" sz="700" dirty="0" smtClean="0">
                          <a:solidFill>
                            <a:schemeClr val="tx1"/>
                          </a:solidFill>
                          <a:effectLst/>
                        </a:rPr>
                        <a:t>d’accords </a:t>
                      </a:r>
                      <a:r>
                        <a:rPr lang="fr-CH" sz="700" dirty="0" smtClean="0">
                          <a:solidFill>
                            <a:schemeClr val="tx1"/>
                          </a:solidFill>
                          <a:effectLst/>
                        </a:rPr>
                        <a:t>écrits, accorder des subventions à des partenaires du secteur public ou privé chargés de mettre en œuvre des activités qui contribuent à </a:t>
                      </a:r>
                      <a:r>
                        <a:rPr lang="fr-CH" sz="700" dirty="0" smtClean="0">
                          <a:solidFill>
                            <a:schemeClr val="tx1"/>
                          </a:solidFill>
                          <a:effectLst/>
                        </a:rPr>
                        <a:t>l’obtention </a:t>
                      </a:r>
                      <a:r>
                        <a:rPr lang="fr-CH" sz="700" dirty="0" smtClean="0">
                          <a:solidFill>
                            <a:schemeClr val="tx1"/>
                          </a:solidFill>
                          <a:effectLst/>
                        </a:rPr>
                        <a:t>des résultats escomptés, tels </a:t>
                      </a:r>
                      <a:r>
                        <a:rPr lang="fr-CH" sz="700" dirty="0" smtClean="0">
                          <a:solidFill>
                            <a:schemeClr val="tx1"/>
                          </a:solidFill>
                          <a:effectLst/>
                        </a:rPr>
                        <a:t>qu’ils </a:t>
                      </a:r>
                      <a:r>
                        <a:rPr lang="fr-CH" sz="700" dirty="0" smtClean="0">
                          <a:solidFill>
                            <a:schemeClr val="tx1"/>
                          </a:solidFill>
                          <a:effectLst/>
                        </a:rPr>
                        <a:t>figurent dans le programme de travail et budget approuvé.</a:t>
                      </a:r>
                      <a:r>
                        <a:rPr lang="en-US" sz="700" dirty="0" smtClean="0">
                          <a:solidFill>
                            <a:schemeClr val="tx1"/>
                          </a:solidFill>
                          <a:effectLst/>
                        </a:rPr>
                        <a:t> </a:t>
                      </a:r>
                      <a:r>
                        <a:rPr lang="fr-CH" sz="700" dirty="0" smtClean="0">
                          <a:solidFill>
                            <a:schemeClr val="tx1"/>
                          </a:solidFill>
                          <a:effectLst/>
                        </a:rPr>
                        <a:t>La sélection des partenaires chargés de la mise en œuvre doit être objective et reposer sur des exigences de diligence raisonnable, de contrôle et </a:t>
                      </a:r>
                      <a:r>
                        <a:rPr lang="fr-CH" sz="700" dirty="0" smtClean="0">
                          <a:solidFill>
                            <a:schemeClr val="tx1"/>
                          </a:solidFill>
                          <a:effectLst/>
                        </a:rPr>
                        <a:t>d’évaluation </a:t>
                      </a:r>
                      <a:r>
                        <a:rPr lang="fr-CH" sz="700" dirty="0" smtClean="0">
                          <a:solidFill>
                            <a:schemeClr val="tx1"/>
                          </a:solidFill>
                          <a:effectLst/>
                        </a:rPr>
                        <a:t>des besoins et des capacités.</a:t>
                      </a:r>
                      <a:r>
                        <a:rPr lang="en-US" sz="700" dirty="0" smtClean="0">
                          <a:solidFill>
                            <a:schemeClr val="tx1"/>
                          </a:solidFill>
                          <a:effectLst/>
                        </a:rPr>
                        <a:t> </a:t>
                      </a:r>
                      <a:r>
                        <a:rPr lang="fr-CH" sz="700" dirty="0" smtClean="0">
                          <a:solidFill>
                            <a:schemeClr val="tx1"/>
                          </a:solidFill>
                          <a:effectLst/>
                        </a:rPr>
                        <a:t>Les accords écrits correspondants comprennent des dispositions relatives aux objectifs et aux responsabilités des parties, au suivi, à </a:t>
                      </a:r>
                      <a:r>
                        <a:rPr lang="fr-CH" sz="700" dirty="0" smtClean="0">
                          <a:solidFill>
                            <a:schemeClr val="tx1"/>
                          </a:solidFill>
                          <a:effectLst/>
                        </a:rPr>
                        <a:t>l’établissement </a:t>
                      </a:r>
                      <a:r>
                        <a:rPr lang="fr-CH" sz="700" dirty="0" smtClean="0">
                          <a:solidFill>
                            <a:schemeClr val="tx1"/>
                          </a:solidFill>
                          <a:effectLst/>
                        </a:rPr>
                        <a:t>de rapports, à </a:t>
                      </a:r>
                      <a:r>
                        <a:rPr lang="fr-CH" sz="700" dirty="0" smtClean="0">
                          <a:solidFill>
                            <a:schemeClr val="tx1"/>
                          </a:solidFill>
                          <a:effectLst/>
                        </a:rPr>
                        <a:t>l’évaluation </a:t>
                      </a:r>
                      <a:r>
                        <a:rPr lang="fr-CH" sz="700" dirty="0" smtClean="0">
                          <a:solidFill>
                            <a:schemeClr val="tx1"/>
                          </a:solidFill>
                          <a:effectLst/>
                        </a:rPr>
                        <a:t>et à la désignation des fonctionnaires responsables de la mise en œuvre de ces partenariats.</a:t>
                      </a:r>
                      <a:endParaRPr lang="en-US" sz="700" dirty="0" smtClean="0">
                        <a:solidFill>
                          <a:schemeClr val="tx1"/>
                        </a:solidFill>
                        <a:effectLst/>
                      </a:endParaRPr>
                    </a:p>
                    <a:p>
                      <a:pPr>
                        <a:tabLst>
                          <a:tab pos="3600450" algn="l"/>
                        </a:tabLst>
                      </a:pPr>
                      <a:endParaRPr lang="en-US" sz="700" dirty="0" smtClean="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Ce nouvel article a été introduit aux fins des accords de partenariat dans le cadre desquels </a:t>
                      </a:r>
                      <a:r>
                        <a:rPr lang="fr-CH" sz="700" dirty="0" smtClean="0">
                          <a:solidFill>
                            <a:schemeClr val="tx1"/>
                          </a:solidFill>
                          <a:effectLst/>
                        </a:rPr>
                        <a:t>l’OMPI </a:t>
                      </a:r>
                      <a:r>
                        <a:rPr lang="fr-CH" sz="700" dirty="0" smtClean="0">
                          <a:solidFill>
                            <a:schemeClr val="tx1"/>
                          </a:solidFill>
                          <a:effectLst/>
                        </a:rPr>
                        <a:t>apporte une contribution financière conforme au PSMT et aux résultats escomptés figurant dans le programme de travail et budget.</a:t>
                      </a:r>
                      <a:r>
                        <a:rPr lang="en-US" sz="700" dirty="0" smtClean="0">
                          <a:solidFill>
                            <a:schemeClr val="tx1"/>
                          </a:solidFill>
                          <a:effectLst/>
                        </a:rPr>
                        <a:t> </a:t>
                      </a:r>
                    </a:p>
                    <a:p>
                      <a:pPr>
                        <a:tabLst>
                          <a:tab pos="3600450" algn="l"/>
                        </a:tabLst>
                      </a:pPr>
                      <a:endParaRPr lang="en-US" sz="700" dirty="0">
                        <a:solidFill>
                          <a:schemeClr val="tx1"/>
                        </a:solidFill>
                        <a:effectLst/>
                      </a:endParaRPr>
                    </a:p>
                  </a:txBody>
                  <a:tcPr marL="68580" marR="68580" marT="0" marB="0"/>
                </a:tc>
                <a:extLst>
                  <a:ext uri="{0D108BD9-81ED-4DB2-BD59-A6C34878D82A}">
                    <a16:rowId xmlns:a16="http://schemas.microsoft.com/office/drawing/2014/main" val="391710684"/>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3.10</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Administration des fonds de </a:t>
                      </a:r>
                      <a:r>
                        <a:rPr lang="fr-CH" sz="700" dirty="0" smtClean="0">
                          <a:solidFill>
                            <a:schemeClr val="tx1"/>
                          </a:solidFill>
                          <a:effectLst/>
                        </a:rPr>
                        <a:t>l’OMPI</a:t>
                      </a:r>
                      <a:r>
                        <a:rPr lang="en-US" sz="700" baseline="0" dirty="0" smtClean="0">
                          <a:solidFill>
                            <a:schemeClr val="tx1"/>
                          </a:solidFill>
                          <a:effectLst/>
                        </a:rPr>
                        <a:t> </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Le contrôleur, au nom du Directeur général, définit les conditions relatives à la gestion financière des fonds obtenus de </a:t>
                      </a:r>
                      <a:r>
                        <a:rPr lang="fr-CH" sz="700" dirty="0" smtClean="0">
                          <a:solidFill>
                            <a:schemeClr val="tx1"/>
                          </a:solidFill>
                          <a:effectLst/>
                        </a:rPr>
                        <a:t>l’OMPI </a:t>
                      </a:r>
                      <a:r>
                        <a:rPr lang="fr-CH" sz="700" dirty="0" smtClean="0">
                          <a:solidFill>
                            <a:schemeClr val="tx1"/>
                          </a:solidFill>
                          <a:effectLst/>
                        </a:rPr>
                        <a:t>par les partenaires chargés de la mise en œuvre.</a:t>
                      </a:r>
                      <a:r>
                        <a:rPr lang="en-US" sz="700" dirty="0" smtClean="0">
                          <a:solidFill>
                            <a:schemeClr val="tx1"/>
                          </a:solidFill>
                          <a:effectLst/>
                        </a:rPr>
                        <a:t>  </a:t>
                      </a:r>
                      <a:r>
                        <a:rPr lang="fr-CH" sz="700" dirty="0" smtClean="0">
                          <a:solidFill>
                            <a:schemeClr val="tx1"/>
                          </a:solidFill>
                          <a:effectLst/>
                        </a:rPr>
                        <a:t>Lorsque le contrôleur estime que la capacité de gestion financière du partenaire chargé de la mise en œuvre est suffisante, </a:t>
                      </a:r>
                      <a:r>
                        <a:rPr lang="fr-CH" sz="700" dirty="0" smtClean="0">
                          <a:solidFill>
                            <a:schemeClr val="tx1"/>
                          </a:solidFill>
                          <a:effectLst/>
                        </a:rPr>
                        <a:t>l’administration </a:t>
                      </a:r>
                      <a:r>
                        <a:rPr lang="fr-CH" sz="700" dirty="0" smtClean="0">
                          <a:solidFill>
                            <a:schemeClr val="tx1"/>
                          </a:solidFill>
                          <a:effectLst/>
                        </a:rPr>
                        <a:t>des fonds peut être effectuée conformément au Règlement financier et à son règlement </a:t>
                      </a:r>
                      <a:r>
                        <a:rPr lang="fr-CH" sz="700" dirty="0" smtClean="0">
                          <a:solidFill>
                            <a:schemeClr val="tx1"/>
                          </a:solidFill>
                          <a:effectLst/>
                        </a:rPr>
                        <a:t>d’exécution </a:t>
                      </a:r>
                      <a:r>
                        <a:rPr lang="fr-CH" sz="700" dirty="0" smtClean="0">
                          <a:solidFill>
                            <a:schemeClr val="tx1"/>
                          </a:solidFill>
                          <a:effectLst/>
                        </a:rPr>
                        <a:t>ainsi </a:t>
                      </a:r>
                      <a:r>
                        <a:rPr lang="fr-CH" sz="700" dirty="0" smtClean="0">
                          <a:solidFill>
                            <a:schemeClr val="tx1"/>
                          </a:solidFill>
                          <a:effectLst/>
                        </a:rPr>
                        <a:t>qu’aux </a:t>
                      </a:r>
                      <a:r>
                        <a:rPr lang="fr-CH" sz="700" dirty="0" smtClean="0">
                          <a:solidFill>
                            <a:schemeClr val="tx1"/>
                          </a:solidFill>
                          <a:effectLst/>
                        </a:rPr>
                        <a:t>textes administratifs du partenaire chargé de la mise en œuvre; dans le cas contraire, les textes de </a:t>
                      </a:r>
                      <a:r>
                        <a:rPr lang="fr-CH" sz="700" dirty="0" smtClean="0">
                          <a:solidFill>
                            <a:schemeClr val="tx1"/>
                          </a:solidFill>
                          <a:effectLst/>
                        </a:rPr>
                        <a:t>l’OMPI s’appliquent</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 nouvel article a été introduit aux fins des accords de partenariat dans le cadre desquels </a:t>
                      </a:r>
                      <a:r>
                        <a:rPr lang="fr-CH" sz="700" dirty="0" smtClean="0">
                          <a:solidFill>
                            <a:schemeClr val="tx1"/>
                          </a:solidFill>
                          <a:effectLst/>
                        </a:rPr>
                        <a:t>l’OMPI </a:t>
                      </a:r>
                      <a:r>
                        <a:rPr lang="fr-CH" sz="700" dirty="0" smtClean="0">
                          <a:solidFill>
                            <a:schemeClr val="tx1"/>
                          </a:solidFill>
                          <a:effectLst/>
                        </a:rPr>
                        <a:t>apporte une contribution financière conforme au PSMT et aux résultats escomptés figurant dans le programme de travail et budget.</a:t>
                      </a:r>
                      <a:endParaRPr lang="en-US" sz="700" dirty="0">
                        <a:solidFill>
                          <a:schemeClr val="tx1"/>
                        </a:solidFill>
                        <a:effectLst/>
                      </a:endParaRPr>
                    </a:p>
                  </a:txBody>
                  <a:tcPr marL="68580" marR="68580" marT="0" marB="0"/>
                </a:tc>
                <a:extLst>
                  <a:ext uri="{0D108BD9-81ED-4DB2-BD59-A6C34878D82A}">
                    <a16:rowId xmlns:a16="http://schemas.microsoft.com/office/drawing/2014/main" val="144797017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4.2</a:t>
                      </a: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n-US" sz="700" dirty="0" smtClean="0">
                          <a:solidFill>
                            <a:schemeClr val="tx1"/>
                          </a:solidFill>
                          <a:effectLst/>
                        </a:rPr>
                        <a:t>Rapports financiers</a:t>
                      </a:r>
                      <a:endParaRPr lang="en-US" sz="700" dirty="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Le contrôleur, au nom du Directeur général, établit les états financiers annuels conformément au présent Règlement financier et son règlement </a:t>
                      </a:r>
                      <a:r>
                        <a:rPr lang="fr-CH" sz="700" dirty="0" smtClean="0">
                          <a:solidFill>
                            <a:schemeClr val="tx1"/>
                          </a:solidFill>
                          <a:effectLst/>
                        </a:rPr>
                        <a:t>d’exécution</a:t>
                      </a:r>
                      <a:r>
                        <a:rPr lang="fr-CH" sz="700" dirty="0" smtClean="0">
                          <a:solidFill>
                            <a:schemeClr val="tx1"/>
                          </a:solidFill>
                          <a:effectLst/>
                        </a:rPr>
                        <a:t>, et aux Normes comptables internationales du secteur public (normes IPSAS).</a:t>
                      </a:r>
                      <a:endParaRPr lang="en-US" sz="700" dirty="0">
                        <a:solidFill>
                          <a:schemeClr val="tx1"/>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Ce nouvel article a été créé afin </a:t>
                      </a:r>
                      <a:r>
                        <a:rPr lang="fr-CH" sz="700" dirty="0" smtClean="0">
                          <a:solidFill>
                            <a:schemeClr val="tx1"/>
                          </a:solidFill>
                          <a:effectLst/>
                        </a:rPr>
                        <a:t>d’actualiser </a:t>
                      </a:r>
                      <a:r>
                        <a:rPr lang="fr-CH" sz="700" dirty="0" smtClean="0">
                          <a:solidFill>
                            <a:schemeClr val="tx1"/>
                          </a:solidFill>
                          <a:effectLst/>
                        </a:rPr>
                        <a:t>le Règlement financier et son règlement </a:t>
                      </a:r>
                      <a:r>
                        <a:rPr lang="fr-CH" sz="700" dirty="0" smtClean="0">
                          <a:solidFill>
                            <a:schemeClr val="tx1"/>
                          </a:solidFill>
                          <a:effectLst/>
                        </a:rPr>
                        <a:t>d’exécution </a:t>
                      </a:r>
                      <a:r>
                        <a:rPr lang="fr-CH" sz="700" dirty="0" smtClean="0">
                          <a:solidFill>
                            <a:schemeClr val="tx1"/>
                          </a:solidFill>
                          <a:effectLst/>
                        </a:rPr>
                        <a:t>pour ce qui est de </a:t>
                      </a:r>
                      <a:r>
                        <a:rPr lang="fr-CH" sz="700" dirty="0" smtClean="0">
                          <a:solidFill>
                            <a:schemeClr val="tx1"/>
                          </a:solidFill>
                          <a:effectLst/>
                        </a:rPr>
                        <a:t>l’établissement </a:t>
                      </a:r>
                      <a:r>
                        <a:rPr lang="fr-CH" sz="700" dirty="0" smtClean="0">
                          <a:solidFill>
                            <a:schemeClr val="tx1"/>
                          </a:solidFill>
                          <a:effectLst/>
                        </a:rPr>
                        <a:t>des états financiers conformément aux Normes comptables internationales du secteur public (normes IPSAS), et de les aligner directement sur la pratique actuelle.</a:t>
                      </a:r>
                      <a:endParaRPr lang="en-US" sz="700" kern="1200" dirty="0" smtClean="0">
                        <a:solidFill>
                          <a:schemeClr val="tx1"/>
                        </a:solidFill>
                        <a:effectLst/>
                        <a:latin typeface="+mn-lt"/>
                        <a:ea typeface="+mn-ea"/>
                        <a:cs typeface="+mn-cs"/>
                      </a:endParaRPr>
                    </a:p>
                    <a:p>
                      <a:pPr>
                        <a:tabLst>
                          <a:tab pos="3600450" algn="l"/>
                        </a:tabLst>
                      </a:pPr>
                      <a:endParaRPr lang="en-US" sz="700" dirty="0">
                        <a:solidFill>
                          <a:schemeClr val="tx1"/>
                        </a:solidFill>
                        <a:effectLst/>
                      </a:endParaRPr>
                    </a:p>
                  </a:txBody>
                  <a:tcPr marL="68580" marR="68580" marT="0" marB="0"/>
                </a:tc>
                <a:extLst>
                  <a:ext uri="{0D108BD9-81ED-4DB2-BD59-A6C34878D82A}">
                    <a16:rowId xmlns:a16="http://schemas.microsoft.com/office/drawing/2014/main" val="2152376157"/>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5.1</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fr-CH" sz="700" kern="1200" dirty="0" smtClean="0">
                          <a:solidFill>
                            <a:schemeClr val="tx1"/>
                          </a:solidFill>
                          <a:effectLst/>
                          <a:latin typeface="+mn-lt"/>
                          <a:ea typeface="+mn-ea"/>
                          <a:cs typeface="+mn-cs"/>
                        </a:rPr>
                        <a:t>Dispositifs pour </a:t>
                      </a:r>
                      <a:r>
                        <a:rPr lang="fr-CH" sz="700" kern="1200" dirty="0" smtClean="0">
                          <a:solidFill>
                            <a:schemeClr val="tx1"/>
                          </a:solidFill>
                          <a:effectLst/>
                          <a:latin typeface="+mn-lt"/>
                          <a:ea typeface="+mn-ea"/>
                          <a:cs typeface="+mn-cs"/>
                        </a:rPr>
                        <a:t>l’examen </a:t>
                      </a:r>
                      <a:r>
                        <a:rPr lang="fr-CH" sz="700" kern="1200" dirty="0" smtClean="0">
                          <a:solidFill>
                            <a:schemeClr val="tx1"/>
                          </a:solidFill>
                          <a:effectLst/>
                          <a:latin typeface="+mn-lt"/>
                          <a:ea typeface="+mn-ea"/>
                          <a:cs typeface="+mn-cs"/>
                        </a:rPr>
                        <a:t>des performances</a:t>
                      </a:r>
                      <a:endParaRPr lang="en-US" sz="700" kern="1200" dirty="0" smtClean="0">
                        <a:solidFill>
                          <a:schemeClr val="tx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fr-CH" sz="700" kern="1200" dirty="0" smtClean="0">
                          <a:solidFill>
                            <a:schemeClr val="tx1"/>
                          </a:solidFill>
                          <a:effectLst/>
                          <a:latin typeface="+mn-lt"/>
                          <a:ea typeface="+mn-ea"/>
                          <a:cs typeface="+mn-cs"/>
                        </a:rPr>
                        <a:t>Le Directeur général établit des dispositifs pour la gestion axée sur les résultats, la gestion des risques de </a:t>
                      </a:r>
                      <a:r>
                        <a:rPr lang="fr-CH" sz="700" kern="1200" dirty="0" smtClean="0">
                          <a:solidFill>
                            <a:schemeClr val="tx1"/>
                          </a:solidFill>
                          <a:effectLst/>
                          <a:latin typeface="+mn-lt"/>
                          <a:ea typeface="+mn-ea"/>
                          <a:cs typeface="+mn-cs"/>
                        </a:rPr>
                        <a:t>l’Organisation </a:t>
                      </a:r>
                      <a:r>
                        <a:rPr lang="fr-CH" sz="700" kern="1200" dirty="0" smtClean="0">
                          <a:solidFill>
                            <a:schemeClr val="tx1"/>
                          </a:solidFill>
                          <a:effectLst/>
                          <a:latin typeface="+mn-lt"/>
                          <a:ea typeface="+mn-ea"/>
                          <a:cs typeface="+mn-cs"/>
                        </a:rPr>
                        <a:t>et les contrôles internes.</a:t>
                      </a:r>
                      <a:r>
                        <a:rPr lang="en-US" sz="700" kern="1200" dirty="0" smtClean="0">
                          <a:solidFill>
                            <a:schemeClr val="tx1"/>
                          </a:solidFill>
                          <a:effectLst/>
                          <a:latin typeface="+mn-lt"/>
                          <a:ea typeface="+mn-ea"/>
                          <a:cs typeface="+mn-cs"/>
                        </a:rPr>
                        <a:t> </a:t>
                      </a:r>
                      <a:r>
                        <a:rPr lang="fr-CH" sz="700" kern="1200" dirty="0" smtClean="0">
                          <a:solidFill>
                            <a:schemeClr val="tx1"/>
                          </a:solidFill>
                          <a:effectLst/>
                          <a:latin typeface="+mn-lt"/>
                          <a:ea typeface="+mn-ea"/>
                          <a:cs typeface="+mn-cs"/>
                        </a:rPr>
                        <a:t>Ces dispositifs </a:t>
                      </a:r>
                      <a:r>
                        <a:rPr lang="fr-CH" sz="700" kern="1200" dirty="0" smtClean="0">
                          <a:solidFill>
                            <a:schemeClr val="tx1"/>
                          </a:solidFill>
                          <a:effectLst/>
                          <a:latin typeface="+mn-lt"/>
                          <a:ea typeface="+mn-ea"/>
                          <a:cs typeface="+mn-cs"/>
                        </a:rPr>
                        <a:t>s’intègrent </a:t>
                      </a:r>
                      <a:r>
                        <a:rPr lang="fr-CH" sz="700" kern="1200" dirty="0" smtClean="0">
                          <a:solidFill>
                            <a:schemeClr val="tx1"/>
                          </a:solidFill>
                          <a:effectLst/>
                          <a:latin typeface="+mn-lt"/>
                          <a:ea typeface="+mn-ea"/>
                          <a:cs typeface="+mn-cs"/>
                        </a:rPr>
                        <a:t>dans le dispositif </a:t>
                      </a:r>
                      <a:r>
                        <a:rPr lang="fr-CH" sz="700" kern="1200" dirty="0" smtClean="0">
                          <a:solidFill>
                            <a:schemeClr val="tx1"/>
                          </a:solidFill>
                          <a:effectLst/>
                          <a:latin typeface="+mn-lt"/>
                          <a:ea typeface="+mn-ea"/>
                          <a:cs typeface="+mn-cs"/>
                        </a:rPr>
                        <a:t>d’application </a:t>
                      </a:r>
                      <a:r>
                        <a:rPr lang="fr-CH" sz="700" kern="1200" dirty="0" smtClean="0">
                          <a:solidFill>
                            <a:schemeClr val="tx1"/>
                          </a:solidFill>
                          <a:effectLst/>
                          <a:latin typeface="+mn-lt"/>
                          <a:ea typeface="+mn-ea"/>
                          <a:cs typeface="+mn-cs"/>
                        </a:rPr>
                        <a:t>du principe de responsabilité de </a:t>
                      </a:r>
                      <a:r>
                        <a:rPr lang="fr-CH" sz="700" kern="1200" dirty="0" smtClean="0">
                          <a:solidFill>
                            <a:schemeClr val="tx1"/>
                          </a:solidFill>
                          <a:effectLst/>
                          <a:latin typeface="+mn-lt"/>
                          <a:ea typeface="+mn-ea"/>
                          <a:cs typeface="+mn-cs"/>
                        </a:rPr>
                        <a:t>l’Organisation</a:t>
                      </a:r>
                      <a:r>
                        <a:rPr lang="fr-CH" sz="700" kern="1200" dirty="0" smtClean="0">
                          <a:solidFill>
                            <a:schemeClr val="tx1"/>
                          </a:solidFill>
                          <a:effectLst/>
                          <a:latin typeface="+mn-lt"/>
                          <a:ea typeface="+mn-ea"/>
                          <a:cs typeface="+mn-cs"/>
                        </a:rPr>
                        <a:t>, donnant des assurances quant à la performance, aux résultats et à </a:t>
                      </a:r>
                      <a:r>
                        <a:rPr lang="fr-CH" sz="700" kern="1200" dirty="0" smtClean="0">
                          <a:solidFill>
                            <a:schemeClr val="tx1"/>
                          </a:solidFill>
                          <a:effectLst/>
                          <a:latin typeface="+mn-lt"/>
                          <a:ea typeface="+mn-ea"/>
                          <a:cs typeface="+mn-cs"/>
                        </a:rPr>
                        <a:t>l’utilisation </a:t>
                      </a:r>
                      <a:r>
                        <a:rPr lang="fr-CH" sz="700" kern="1200" dirty="0" smtClean="0">
                          <a:solidFill>
                            <a:schemeClr val="tx1"/>
                          </a:solidFill>
                          <a:effectLst/>
                          <a:latin typeface="+mn-lt"/>
                          <a:ea typeface="+mn-ea"/>
                          <a:cs typeface="+mn-cs"/>
                        </a:rPr>
                        <a:t>efficace et économique des ressources des États membres.</a:t>
                      </a:r>
                      <a:endParaRPr lang="en-US" sz="700" kern="1200" dirty="0" smtClean="0">
                        <a:solidFill>
                          <a:schemeClr val="tx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fr-CH" sz="700" kern="1200" dirty="0" smtClean="0">
                          <a:solidFill>
                            <a:schemeClr val="tx1"/>
                          </a:solidFill>
                          <a:effectLst/>
                          <a:latin typeface="+mn-lt"/>
                          <a:ea typeface="+mn-ea"/>
                          <a:cs typeface="+mn-cs"/>
                        </a:rPr>
                        <a:t>Ce nouvel article porte sur les dispositifs de gestion des risques et de suivi des performances, qui sont des éléments clés de </a:t>
                      </a:r>
                      <a:r>
                        <a:rPr lang="fr-CH" sz="700" kern="1200" dirty="0" smtClean="0">
                          <a:solidFill>
                            <a:schemeClr val="tx1"/>
                          </a:solidFill>
                          <a:effectLst/>
                          <a:latin typeface="+mn-lt"/>
                          <a:ea typeface="+mn-ea"/>
                          <a:cs typeface="+mn-cs"/>
                        </a:rPr>
                        <a:t>l’application </a:t>
                      </a:r>
                      <a:r>
                        <a:rPr lang="fr-CH" sz="700" kern="1200" dirty="0" smtClean="0">
                          <a:solidFill>
                            <a:schemeClr val="tx1"/>
                          </a:solidFill>
                          <a:effectLst/>
                          <a:latin typeface="+mn-lt"/>
                          <a:ea typeface="+mn-ea"/>
                          <a:cs typeface="+mn-cs"/>
                        </a:rPr>
                        <a:t>du Règlement financier et son règlement </a:t>
                      </a:r>
                      <a:r>
                        <a:rPr lang="fr-CH" sz="700" kern="1200" dirty="0" smtClean="0">
                          <a:solidFill>
                            <a:schemeClr val="tx1"/>
                          </a:solidFill>
                          <a:effectLst/>
                          <a:latin typeface="+mn-lt"/>
                          <a:ea typeface="+mn-ea"/>
                          <a:cs typeface="+mn-cs"/>
                        </a:rPr>
                        <a:t>d’exécution</a:t>
                      </a:r>
                      <a:r>
                        <a:rPr lang="fr-CH" sz="700" kern="1200" dirty="0" smtClean="0">
                          <a:solidFill>
                            <a:schemeClr val="tx1"/>
                          </a:solidFill>
                          <a:effectLst/>
                          <a:latin typeface="+mn-lt"/>
                          <a:ea typeface="+mn-ea"/>
                          <a:cs typeface="+mn-cs"/>
                        </a:rPr>
                        <a:t>.</a:t>
                      </a:r>
                      <a:r>
                        <a:rPr lang="en-US" sz="700" kern="1200" dirty="0" smtClean="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val="3549481468"/>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fr-CH" sz="700" kern="1200" dirty="0" smtClean="0">
                          <a:solidFill>
                            <a:schemeClr val="tx1"/>
                          </a:solidFill>
                          <a:effectLst/>
                          <a:latin typeface="+mn-lt"/>
                          <a:ea typeface="+mn-ea"/>
                          <a:cs typeface="+mn-cs"/>
                        </a:rPr>
                        <a:t>Déclaration sur le contrôle interne</a:t>
                      </a:r>
                      <a:endParaRPr lang="en-US" sz="700" kern="1200" dirty="0" smtClean="0">
                        <a:solidFill>
                          <a:schemeClr val="tx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fr-CH" sz="700" kern="1200" dirty="0" smtClean="0">
                          <a:solidFill>
                            <a:schemeClr val="tx1"/>
                          </a:solidFill>
                          <a:effectLst/>
                          <a:latin typeface="+mn-lt"/>
                          <a:ea typeface="+mn-ea"/>
                          <a:cs typeface="+mn-cs"/>
                        </a:rPr>
                        <a:t>Le Directeur général établit et signe une déclaration annuelle sur le contrôle interne, qui donne des garanties aux parties prenantes.</a:t>
                      </a:r>
                      <a:r>
                        <a:rPr lang="en-US" sz="700" kern="1200" dirty="0" smtClean="0">
                          <a:solidFill>
                            <a:schemeClr val="tx1"/>
                          </a:solidFill>
                          <a:effectLst/>
                          <a:latin typeface="+mn-lt"/>
                          <a:ea typeface="+mn-ea"/>
                          <a:cs typeface="+mn-cs"/>
                        </a:rPr>
                        <a:t> </a:t>
                      </a:r>
                      <a:r>
                        <a:rPr lang="fr-CH" sz="700" kern="1200" dirty="0" smtClean="0">
                          <a:solidFill>
                            <a:schemeClr val="tx1"/>
                          </a:solidFill>
                          <a:effectLst/>
                          <a:latin typeface="+mn-lt"/>
                          <a:ea typeface="+mn-ea"/>
                          <a:cs typeface="+mn-cs"/>
                        </a:rPr>
                        <a:t>La Déclaration sur le contrôle interne repose sur les garanties données par les fonctionnaires désignés et </a:t>
                      </a:r>
                      <a:r>
                        <a:rPr lang="fr-CH" sz="700" kern="1200" dirty="0" smtClean="0">
                          <a:solidFill>
                            <a:schemeClr val="tx1"/>
                          </a:solidFill>
                          <a:effectLst/>
                          <a:latin typeface="+mn-lt"/>
                          <a:ea typeface="+mn-ea"/>
                          <a:cs typeface="+mn-cs"/>
                        </a:rPr>
                        <a:t>s’appuiera </a:t>
                      </a:r>
                      <a:r>
                        <a:rPr lang="fr-CH" sz="700" kern="1200" dirty="0" smtClean="0">
                          <a:solidFill>
                            <a:schemeClr val="tx1"/>
                          </a:solidFill>
                          <a:effectLst/>
                          <a:latin typeface="+mn-lt"/>
                          <a:ea typeface="+mn-ea"/>
                          <a:cs typeface="+mn-cs"/>
                        </a:rPr>
                        <a:t>sur les avis concernant la gouvernance, la gestion des risques et </a:t>
                      </a:r>
                      <a:r>
                        <a:rPr lang="fr-CH" sz="700" kern="1200" dirty="0" smtClean="0">
                          <a:solidFill>
                            <a:schemeClr val="tx1"/>
                          </a:solidFill>
                          <a:effectLst/>
                          <a:latin typeface="+mn-lt"/>
                          <a:ea typeface="+mn-ea"/>
                          <a:cs typeface="+mn-cs"/>
                        </a:rPr>
                        <a:t>l’environnement </a:t>
                      </a:r>
                      <a:r>
                        <a:rPr lang="fr-CH" sz="700" kern="1200" dirty="0" smtClean="0">
                          <a:solidFill>
                            <a:schemeClr val="tx1"/>
                          </a:solidFill>
                          <a:effectLst/>
                          <a:latin typeface="+mn-lt"/>
                          <a:ea typeface="+mn-ea"/>
                          <a:cs typeface="+mn-cs"/>
                        </a:rPr>
                        <a:t>de contrôle de </a:t>
                      </a:r>
                      <a:r>
                        <a:rPr lang="fr-CH" sz="700" kern="1200" dirty="0" smtClean="0">
                          <a:solidFill>
                            <a:schemeClr val="tx1"/>
                          </a:solidFill>
                          <a:effectLst/>
                          <a:latin typeface="+mn-lt"/>
                          <a:ea typeface="+mn-ea"/>
                          <a:cs typeface="+mn-cs"/>
                        </a:rPr>
                        <a:t>l’OMPI </a:t>
                      </a:r>
                      <a:r>
                        <a:rPr lang="fr-CH" sz="700" kern="1200" dirty="0" smtClean="0">
                          <a:solidFill>
                            <a:schemeClr val="tx1"/>
                          </a:solidFill>
                          <a:effectLst/>
                          <a:latin typeface="+mn-lt"/>
                          <a:ea typeface="+mn-ea"/>
                          <a:cs typeface="+mn-cs"/>
                        </a:rPr>
                        <a:t>du point de vue de la supervision interne.</a:t>
                      </a:r>
                      <a:endParaRPr lang="en-US" sz="700" kern="1200" dirty="0" smtClean="0">
                        <a:solidFill>
                          <a:schemeClr val="tx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fr-CH" sz="700" b="0" i="0" u="none" kern="1200" baseline="0" dirty="0" smtClean="0">
                          <a:solidFill>
                            <a:schemeClr val="tx1"/>
                          </a:solidFill>
                          <a:effectLst/>
                          <a:latin typeface="+mn-lt"/>
                          <a:ea typeface="+mn-ea"/>
                          <a:cs typeface="+mn-cs"/>
                        </a:rPr>
                        <a:t>Ce nouvel article a été établi pour la Déclaration sur le contrôle interne, un document essentiel qui donne des garanties aux États membres en matière de contrôle interne.</a:t>
                      </a:r>
                      <a:r>
                        <a:rPr lang="en-US" sz="700" kern="1200" dirty="0" smtClean="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val="439465455"/>
                  </a:ext>
                </a:extLst>
              </a:tr>
            </a:tbl>
          </a:graphicData>
        </a:graphic>
      </p:graphicFrame>
      <p:sp>
        <p:nvSpPr>
          <p:cNvPr id="6" name="Rectangle 5"/>
          <p:cNvSpPr/>
          <p:nvPr>
            <p:custDataLst>
              <p:tags r:id="rId4"/>
            </p:custDataLst>
          </p:nvPr>
        </p:nvSpPr>
        <p:spPr>
          <a:xfrm>
            <a:off x="469178" y="782584"/>
            <a:ext cx="8075239" cy="276999"/>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200" dirty="0" smtClean="0">
                <a:solidFill>
                  <a:srgbClr val="000000"/>
                </a:solidFill>
              </a:rPr>
              <a:t>Le tableau 5 présente les cinq nouveaux </a:t>
            </a:r>
            <a:r>
              <a:rPr lang="fr-FR" sz="1200" dirty="0" smtClean="0">
                <a:solidFill>
                  <a:srgbClr val="2D2D8A"/>
                </a:solidFill>
              </a:rPr>
              <a:t>articles</a:t>
            </a:r>
            <a:r>
              <a:rPr lang="fr-FR" sz="1200" dirty="0" smtClean="0">
                <a:solidFill>
                  <a:srgbClr val="000000"/>
                </a:solidFill>
              </a:rPr>
              <a:t> proposés</a:t>
            </a:r>
            <a:endParaRPr lang="fr-FR" sz="1200" dirty="0">
              <a:solidFill>
                <a:srgbClr val="000000"/>
              </a:solidFill>
            </a:endParaRPr>
          </a:p>
        </p:txBody>
      </p:sp>
    </p:spTree>
    <p:extLst>
      <p:ext uri="{BB962C8B-B14F-4D97-AF65-F5344CB8AC3E}">
        <p14:creationId xmlns:p14="http://schemas.microsoft.com/office/powerpoint/2010/main" val="277824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FR" sz="2800" b="1" dirty="0" smtClean="0">
                <a:solidFill>
                  <a:srgbClr val="000000"/>
                </a:solidFill>
              </a:rPr>
              <a:t>Articles qu’il est proposé de modifier</a:t>
            </a:r>
            <a:endParaRPr lang="fr-FR" sz="2800" b="1" dirty="0">
              <a:solidFill>
                <a:srgbClr val="000000"/>
              </a:solidFill>
            </a:endParaRPr>
          </a:p>
        </p:txBody>
      </p:sp>
      <p:sp>
        <p:nvSpPr>
          <p:cNvPr id="4099" name="Rectangle 3"/>
          <p:cNvSpPr>
            <a:spLocks noGrp="1" noChangeArrowheads="1"/>
          </p:cNvSpPr>
          <p:nvPr>
            <p:ph type="body" idx="1"/>
            <p:custDataLst>
              <p:tags r:id="rId2"/>
            </p:custDataLst>
          </p:nvPr>
        </p:nvSpPr>
        <p:spPr>
          <a:xfrm>
            <a:off x="457200" y="1144452"/>
            <a:ext cx="8229600" cy="3264695"/>
          </a:xfrm>
        </p:spPr>
        <p:txBody>
          <a:bodyPr/>
          <a:lstStyle/>
          <a:p>
            <a:pPr marL="114297" indent="0">
              <a:buClr>
                <a:schemeClr val="accent5">
                  <a:lumMod val="50000"/>
                </a:schemeClr>
              </a:buClr>
              <a:buSzPct val="100000"/>
              <a:buNone/>
            </a:pPr>
            <a:endParaRPr lang="fr-FR" sz="1600" dirty="0" smtClean="0"/>
          </a:p>
          <a:p>
            <a:pPr marL="0" indent="0">
              <a:buNone/>
            </a:pPr>
            <a:endParaRPr lang="fr-FR" sz="1100" dirty="0"/>
          </a:p>
        </p:txBody>
      </p:sp>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3527449933"/>
              </p:ext>
            </p:extLst>
          </p:nvPr>
        </p:nvGraphicFramePr>
        <p:xfrm>
          <a:off x="457201" y="1069062"/>
          <a:ext cx="8229601" cy="3672840"/>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864096">
                  <a:extLst>
                    <a:ext uri="{9D8B030D-6E8A-4147-A177-3AD203B41FA5}">
                      <a16:colId xmlns:a16="http://schemas.microsoft.com/office/drawing/2014/main" val="2733110947"/>
                    </a:ext>
                  </a:extLst>
                </a:gridCol>
                <a:gridCol w="2144709">
                  <a:extLst>
                    <a:ext uri="{9D8B030D-6E8A-4147-A177-3AD203B41FA5}">
                      <a16:colId xmlns:a16="http://schemas.microsoft.com/office/drawing/2014/main" val="4056373748"/>
                    </a:ext>
                  </a:extLst>
                </a:gridCol>
                <a:gridCol w="2778437">
                  <a:extLst>
                    <a:ext uri="{9D8B030D-6E8A-4147-A177-3AD203B41FA5}">
                      <a16:colId xmlns:a16="http://schemas.microsoft.com/office/drawing/2014/main" val="3875830861"/>
                    </a:ext>
                  </a:extLst>
                </a:gridCol>
                <a:gridCol w="1711935">
                  <a:extLst>
                    <a:ext uri="{9D8B030D-6E8A-4147-A177-3AD203B41FA5}">
                      <a16:colId xmlns:a16="http://schemas.microsoft.com/office/drawing/2014/main" val="1846972749"/>
                    </a:ext>
                  </a:extLst>
                </a:gridCol>
              </a:tblGrid>
              <a:tr h="365760">
                <a:tc>
                  <a:txBody>
                    <a:bodyPr/>
                    <a:lstStyle/>
                    <a:p>
                      <a:pPr>
                        <a:tabLst>
                          <a:tab pos="3600450" algn="l"/>
                        </a:tabLst>
                      </a:pPr>
                      <a:r>
                        <a:rPr lang="en-US" sz="800" u="sng" dirty="0" smtClean="0">
                          <a:solidFill>
                            <a:schemeClr val="bg1"/>
                          </a:solidFill>
                          <a:effectLst/>
                        </a:rPr>
                        <a:t>Article</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rPr>
                        <a:t>Thème</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err="1" smtClean="0">
                          <a:solidFill>
                            <a:schemeClr val="bg1"/>
                          </a:solidFill>
                          <a:effectLst/>
                          <a:latin typeface="+mn-lt"/>
                        </a:rPr>
                        <a:t>Texte</a:t>
                      </a:r>
                      <a:r>
                        <a:rPr lang="en-US" sz="800" u="sng" dirty="0" smtClean="0">
                          <a:solidFill>
                            <a:schemeClr val="bg1"/>
                          </a:solidFill>
                          <a:effectLst/>
                          <a:latin typeface="+mn-lt"/>
                        </a:rPr>
                        <a:t> </a:t>
                      </a:r>
                      <a:r>
                        <a:rPr lang="en-US" sz="800" u="sng" dirty="0" err="1" smtClean="0">
                          <a:solidFill>
                            <a:schemeClr val="bg1"/>
                          </a:solidFill>
                          <a:effectLst/>
                          <a:latin typeface="+mn-lt"/>
                        </a:rPr>
                        <a:t>actuel</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bg1"/>
                          </a:solidFill>
                          <a:effectLst/>
                          <a:latin typeface="+mn-lt"/>
                        </a:rPr>
                        <a:t>Nouveau </a:t>
                      </a:r>
                      <a:r>
                        <a:rPr lang="en-US" sz="800" u="sng" dirty="0" err="1" smtClean="0">
                          <a:solidFill>
                            <a:schemeClr val="bg1"/>
                          </a:solidFill>
                          <a:effectLst/>
                          <a:latin typeface="+mn-lt"/>
                        </a:rPr>
                        <a:t>texte</a:t>
                      </a:r>
                      <a:r>
                        <a:rPr lang="en-US" sz="800" u="sng" dirty="0" smtClean="0">
                          <a:solidFill>
                            <a:schemeClr val="bg1"/>
                          </a:solidFill>
                          <a:effectLst/>
                          <a:latin typeface="+mn-lt"/>
                        </a:rPr>
                        <a:t> </a:t>
                      </a:r>
                      <a:r>
                        <a:rPr lang="en-US" sz="800" u="sng" dirty="0" err="1" smtClean="0">
                          <a:solidFill>
                            <a:schemeClr val="bg1"/>
                          </a:solidFill>
                          <a:effectLst/>
                          <a:latin typeface="+mn-lt"/>
                        </a:rPr>
                        <a:t>proposé</a:t>
                      </a:r>
                      <a:endParaRPr lang="en-US" sz="800" dirty="0" smtClean="0">
                        <a:solidFill>
                          <a:schemeClr val="bg1"/>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bg1"/>
                          </a:solidFill>
                          <a:effectLst/>
                          <a:latin typeface="+mn-lt"/>
                        </a:rPr>
                        <a:t>Raison de la modification</a:t>
                      </a:r>
                      <a:endParaRPr lang="en-US" sz="800" u="sng" baseline="0" dirty="0" smtClean="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2118360">
                <a:tc>
                  <a:txBody>
                    <a:bodyPr/>
                    <a:lstStyle/>
                    <a:p>
                      <a:pPr>
                        <a:tabLst>
                          <a:tab pos="3600450" algn="l"/>
                        </a:tabLst>
                      </a:pPr>
                      <a:r>
                        <a:rPr lang="en-US" sz="700" dirty="0" smtClean="0">
                          <a:effectLst/>
                        </a:rPr>
                        <a:t>1.2</a:t>
                      </a:r>
                    </a:p>
                  </a:txBody>
                  <a:tcPr marL="68580" marR="68580" marT="0" marB="0"/>
                </a:tc>
                <a:tc>
                  <a:txBody>
                    <a:bodyPr/>
                    <a:lstStyle/>
                    <a:p>
                      <a:pPr>
                        <a:tabLst>
                          <a:tab pos="3600450" algn="l"/>
                        </a:tabLst>
                      </a:pPr>
                      <a:r>
                        <a:rPr lang="fr-CH" sz="700" noProof="0" dirty="0" smtClean="0">
                          <a:solidFill>
                            <a:schemeClr val="tx1"/>
                          </a:solidFill>
                          <a:effectLst/>
                        </a:rPr>
                        <a:t>Responsabilité et obligation redditionnelle</a:t>
                      </a:r>
                      <a:endParaRPr lang="fr-CH" sz="700" noProof="0" dirty="0" smtClean="0">
                        <a:solidFill>
                          <a:schemeClr val="tx1"/>
                        </a:solidFill>
                        <a:effectLst/>
                      </a:endParaRPr>
                    </a:p>
                  </a:txBody>
                  <a:tcPr marL="68580" marR="68580" marT="0" marB="0"/>
                </a:tc>
                <a:tc>
                  <a:txBody>
                    <a:bodyPr/>
                    <a:lstStyle/>
                    <a:p>
                      <a:pPr>
                        <a:tabLst>
                          <a:tab pos="3600450" algn="l"/>
                        </a:tabLst>
                      </a:pPr>
                      <a:r>
                        <a:rPr lang="fr-CH" sz="700" noProof="0" dirty="0" smtClean="0">
                          <a:solidFill>
                            <a:schemeClr val="tx1"/>
                          </a:solidFill>
                          <a:effectLst/>
                        </a:rPr>
                        <a:t>Règle</a:t>
                      </a:r>
                      <a:r>
                        <a:rPr lang="en-US" sz="700" dirty="0" smtClean="0">
                          <a:solidFill>
                            <a:schemeClr val="tx1"/>
                          </a:solidFill>
                          <a:effectLst/>
                        </a:rPr>
                        <a:t> </a:t>
                      </a:r>
                      <a:r>
                        <a:rPr lang="en-US" sz="700" dirty="0" smtClean="0">
                          <a:solidFill>
                            <a:schemeClr val="tx1"/>
                          </a:solidFill>
                          <a:effectLst/>
                        </a:rPr>
                        <a:t>101.2 </a:t>
                      </a:r>
                    </a:p>
                    <a:p>
                      <a:pPr>
                        <a:tabLst>
                          <a:tab pos="3600450" algn="l"/>
                        </a:tabLst>
                      </a:pPr>
                      <a:r>
                        <a:rPr lang="fr-CH" sz="700" dirty="0" smtClean="0">
                          <a:solidFill>
                            <a:schemeClr val="tx1"/>
                          </a:solidFill>
                          <a:effectLst/>
                        </a:rPr>
                        <a:t>Tous les membres du personnel de </a:t>
                      </a:r>
                      <a:r>
                        <a:rPr lang="fr-CH" sz="700" dirty="0" smtClean="0">
                          <a:solidFill>
                            <a:schemeClr val="tx1"/>
                          </a:solidFill>
                          <a:effectLst/>
                        </a:rPr>
                        <a:t>l’Organisation </a:t>
                      </a:r>
                      <a:r>
                        <a:rPr lang="fr-CH" sz="700" dirty="0" smtClean="0">
                          <a:solidFill>
                            <a:schemeClr val="tx1"/>
                          </a:solidFill>
                          <a:effectLst/>
                        </a:rPr>
                        <a:t>sont tenus de respecter le Règlement financier et son règlement </a:t>
                      </a:r>
                      <a:r>
                        <a:rPr lang="fr-CH" sz="700" dirty="0" smtClean="0">
                          <a:solidFill>
                            <a:schemeClr val="tx1"/>
                          </a:solidFill>
                          <a:effectLst/>
                        </a:rPr>
                        <a:t>d’exécution</a:t>
                      </a:r>
                      <a:r>
                        <a:rPr lang="fr-CH" sz="700" dirty="0" smtClean="0">
                          <a:solidFill>
                            <a:schemeClr val="tx1"/>
                          </a:solidFill>
                          <a:effectLst/>
                        </a:rPr>
                        <a:t>, ainsi que les ordres de services y relatifs.</a:t>
                      </a:r>
                      <a:r>
                        <a:rPr lang="en-US" sz="700" dirty="0" smtClean="0">
                          <a:solidFill>
                            <a:schemeClr val="tx1"/>
                          </a:solidFill>
                          <a:effectLst/>
                        </a:rPr>
                        <a:t>  </a:t>
                      </a:r>
                      <a:r>
                        <a:rPr lang="fr-CH" sz="700" dirty="0" smtClean="0">
                          <a:solidFill>
                            <a:schemeClr val="tx1"/>
                          </a:solidFill>
                          <a:effectLst/>
                        </a:rPr>
                        <a:t>Tout membre du personnel qui contrevient au Règlement financier et à son règlement </a:t>
                      </a:r>
                      <a:r>
                        <a:rPr lang="fr-CH" sz="700" dirty="0" smtClean="0">
                          <a:solidFill>
                            <a:schemeClr val="tx1"/>
                          </a:solidFill>
                          <a:effectLst/>
                        </a:rPr>
                        <a:t>d’exécution </a:t>
                      </a:r>
                      <a:r>
                        <a:rPr lang="fr-CH" sz="700" dirty="0" smtClean="0">
                          <a:solidFill>
                            <a:schemeClr val="tx1"/>
                          </a:solidFill>
                          <a:effectLst/>
                        </a:rPr>
                        <a:t>ou aux ordres de service correspondants peut être tenu personnellement et pécuniairement responsable des conséquences de ses actes.</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Tous les fonctionnaires désignés et leurs suppléants sont responsables devant le Directeur général de la mise en œuvre du programme de travail et budget pour lesquels ils ont reçu une délégation de pouvoir, et sont tenus responsables des résultats obtenus conformément au Règlement financier et à son règlement </a:t>
                      </a:r>
                      <a:r>
                        <a:rPr lang="fr-CH" sz="700" dirty="0" smtClean="0">
                          <a:solidFill>
                            <a:schemeClr val="tx1"/>
                          </a:solidFill>
                          <a:effectLst/>
                        </a:rPr>
                        <a:t>d’exécution</a:t>
                      </a:r>
                      <a:r>
                        <a:rPr lang="fr-CH" sz="700" dirty="0" smtClean="0">
                          <a:solidFill>
                            <a:schemeClr val="tx1"/>
                          </a:solidFill>
                          <a:effectLst/>
                        </a:rPr>
                        <a:t>.</a:t>
                      </a: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 changement vise à aligner les dispositions sur la responsabilisation du personnel telle </a:t>
                      </a:r>
                      <a:r>
                        <a:rPr lang="fr-CH" sz="700" dirty="0" smtClean="0">
                          <a:solidFill>
                            <a:schemeClr val="tx1"/>
                          </a:solidFill>
                          <a:effectLst/>
                        </a:rPr>
                        <a:t>qu’elle </a:t>
                      </a:r>
                      <a:r>
                        <a:rPr lang="fr-CH" sz="700" dirty="0" smtClean="0">
                          <a:solidFill>
                            <a:schemeClr val="tx1"/>
                          </a:solidFill>
                          <a:effectLst/>
                        </a:rPr>
                        <a:t>figure dans les résultats escomptés du Plan stratégique à moyen terme (PSMT).</a:t>
                      </a:r>
                      <a:r>
                        <a:rPr lang="en-US" sz="700" dirty="0" smtClean="0">
                          <a:solidFill>
                            <a:schemeClr val="tx1"/>
                          </a:solidFill>
                          <a:effectLst/>
                        </a:rPr>
                        <a:t>  </a:t>
                      </a:r>
                      <a:r>
                        <a:rPr lang="fr-CH" sz="700" dirty="0" smtClean="0">
                          <a:solidFill>
                            <a:schemeClr val="tx1"/>
                          </a:solidFill>
                          <a:effectLst/>
                        </a:rPr>
                        <a:t>Les dispositions relatives à la responsabilisation sont renforcées en ce qui concerne :</a:t>
                      </a:r>
                      <a:endParaRPr lang="en-US" sz="700" dirty="0" smtClean="0">
                        <a:solidFill>
                          <a:schemeClr val="tx1"/>
                        </a:solidFill>
                        <a:effectLst/>
                      </a:endParaRPr>
                    </a:p>
                    <a:p>
                      <a:pPr>
                        <a:tabLst>
                          <a:tab pos="3600450" algn="l"/>
                        </a:tabLst>
                      </a:pPr>
                      <a:endParaRPr lang="en-US" sz="700" dirty="0" smtClean="0">
                        <a:solidFill>
                          <a:schemeClr val="tx1"/>
                        </a:solidFill>
                        <a:effectLst/>
                      </a:endParaRPr>
                    </a:p>
                    <a:p>
                      <a:pPr>
                        <a:tabLst>
                          <a:tab pos="3600450" algn="l"/>
                        </a:tabLst>
                      </a:pPr>
                      <a:r>
                        <a:rPr lang="fr-CH" sz="700" b="0" i="0" u="none" baseline="0" dirty="0" smtClean="0">
                          <a:solidFill>
                            <a:schemeClr val="tx1"/>
                          </a:solidFill>
                          <a:effectLst/>
                        </a:rPr>
                        <a:t>i) les fonctionnaires ayant reçu une délégation de pouvoir pour la mise en œuvre du programme de travail et budget et pour </a:t>
                      </a:r>
                      <a:r>
                        <a:rPr lang="fr-CH" sz="700" b="0" i="0" u="none" baseline="0" dirty="0" smtClean="0">
                          <a:solidFill>
                            <a:schemeClr val="tx1"/>
                          </a:solidFill>
                          <a:effectLst/>
                        </a:rPr>
                        <a:t>l’obtention </a:t>
                      </a:r>
                      <a:r>
                        <a:rPr lang="fr-CH" sz="700" b="0" i="0" u="none" baseline="0" dirty="0" smtClean="0">
                          <a:solidFill>
                            <a:schemeClr val="tx1"/>
                          </a:solidFill>
                          <a:effectLst/>
                        </a:rPr>
                        <a:t>de résultats.</a:t>
                      </a:r>
                      <a:endParaRPr lang="en-US" sz="700" b="0" i="0" u="none" baseline="0" dirty="0" smtClean="0">
                        <a:solidFill>
                          <a:schemeClr val="tx1"/>
                        </a:solidFill>
                        <a:effectLst/>
                      </a:endParaRPr>
                    </a:p>
                    <a:p>
                      <a:pPr>
                        <a:tabLst>
                          <a:tab pos="3600450" algn="l"/>
                        </a:tabLst>
                      </a:pPr>
                      <a:r>
                        <a:rPr lang="en-US" sz="700" dirty="0" smtClean="0">
                          <a:solidFill>
                            <a:schemeClr val="tx1"/>
                          </a:solidFill>
                          <a:effectLst/>
                        </a:rPr>
                        <a:t> </a:t>
                      </a:r>
                    </a:p>
                    <a:p>
                      <a:pPr>
                        <a:tabLst>
                          <a:tab pos="3600450" algn="l"/>
                        </a:tabLst>
                      </a:pPr>
                      <a:r>
                        <a:rPr lang="fr-CH" sz="700" b="0" i="0" u="none" baseline="0" dirty="0" smtClean="0">
                          <a:solidFill>
                            <a:schemeClr val="tx1"/>
                          </a:solidFill>
                          <a:effectLst/>
                        </a:rPr>
                        <a:t>ii) tous les membres du personnel de </a:t>
                      </a:r>
                      <a:r>
                        <a:rPr lang="fr-CH" sz="700" b="0" i="0" u="none" baseline="0" dirty="0" smtClean="0">
                          <a:solidFill>
                            <a:schemeClr val="tx1"/>
                          </a:solidFill>
                          <a:effectLst/>
                        </a:rPr>
                        <a:t>l’Organisation </a:t>
                      </a:r>
                      <a:r>
                        <a:rPr lang="fr-CH" sz="700" b="0" i="0" u="none" baseline="0" dirty="0" smtClean="0">
                          <a:solidFill>
                            <a:schemeClr val="tx1"/>
                          </a:solidFill>
                          <a:effectLst/>
                        </a:rPr>
                        <a:t>au regard de leur prise en considération du Règlement financier et de son règlement </a:t>
                      </a:r>
                      <a:r>
                        <a:rPr lang="fr-CH" sz="700" b="0" i="0" u="none" baseline="0" dirty="0" smtClean="0">
                          <a:solidFill>
                            <a:schemeClr val="tx1"/>
                          </a:solidFill>
                          <a:effectLst/>
                        </a:rPr>
                        <a:t>d’exécution</a:t>
                      </a:r>
                      <a:r>
                        <a:rPr lang="fr-CH" sz="700" b="0" i="0" u="none" baseline="0" dirty="0" smtClean="0">
                          <a:solidFill>
                            <a:schemeClr val="tx1"/>
                          </a:solidFill>
                          <a:effectLst/>
                        </a:rPr>
                        <a:t>.</a:t>
                      </a:r>
                      <a:r>
                        <a:rPr lang="en-US" sz="700" dirty="0" smtClean="0">
                          <a:solidFill>
                            <a:schemeClr val="tx1"/>
                          </a:solidFill>
                          <a:effectLst/>
                        </a:rPr>
                        <a:t> </a:t>
                      </a:r>
                    </a:p>
                    <a:p>
                      <a:pPr>
                        <a:tabLst>
                          <a:tab pos="3600450" algn="l"/>
                        </a:tabLst>
                      </a:pPr>
                      <a:endParaRPr lang="en-US" sz="700" dirty="0">
                        <a:solidFill>
                          <a:schemeClr val="tx1"/>
                        </a:solidFill>
                        <a:effectLst/>
                      </a:endParaRPr>
                    </a:p>
                  </a:txBody>
                  <a:tcPr marL="68580" marR="68580" marT="0" marB="0"/>
                </a:tc>
                <a:extLst>
                  <a:ext uri="{0D108BD9-81ED-4DB2-BD59-A6C34878D82A}">
                    <a16:rowId xmlns:a16="http://schemas.microsoft.com/office/drawing/2014/main" val="990582903"/>
                  </a:ext>
                </a:extLst>
              </a:tr>
              <a:tr h="117348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1.3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fr-CH" sz="700" dirty="0" smtClean="0">
                          <a:solidFill>
                            <a:schemeClr val="tx1"/>
                          </a:solidFill>
                          <a:effectLst/>
                        </a:rPr>
                        <a:t>Période de planification et exercice financier</a:t>
                      </a:r>
                      <a:endParaRPr lang="en-US" sz="70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Aux fins du Règlement financier et de son règlement </a:t>
                      </a:r>
                      <a:r>
                        <a:rPr lang="fr-CH" sz="700" dirty="0" smtClean="0">
                          <a:solidFill>
                            <a:schemeClr val="tx1"/>
                          </a:solidFill>
                          <a:effectLst/>
                        </a:rPr>
                        <a:t>d’exécution</a:t>
                      </a:r>
                      <a:r>
                        <a:rPr lang="fr-CH" sz="700" dirty="0" smtClean="0">
                          <a:solidFill>
                            <a:schemeClr val="tx1"/>
                          </a:solidFill>
                          <a:effectLst/>
                        </a:rPr>
                        <a:t>, la période de planification et </a:t>
                      </a:r>
                      <a:r>
                        <a:rPr lang="fr-CH" sz="700" dirty="0" smtClean="0">
                          <a:solidFill>
                            <a:schemeClr val="tx1"/>
                          </a:solidFill>
                          <a:effectLst/>
                        </a:rPr>
                        <a:t>l’exercice </a:t>
                      </a:r>
                      <a:r>
                        <a:rPr lang="fr-CH" sz="700" dirty="0" smtClean="0">
                          <a:solidFill>
                            <a:schemeClr val="tx1"/>
                          </a:solidFill>
                          <a:effectLst/>
                        </a:rPr>
                        <a:t>financier sont les suivants :</a:t>
                      </a:r>
                      <a:endParaRPr lang="en-US" sz="700" dirty="0" smtClean="0">
                        <a:solidFill>
                          <a:schemeClr val="tx1"/>
                        </a:solidFill>
                        <a:effectLst/>
                      </a:endParaRPr>
                    </a:p>
                    <a:p>
                      <a:pPr>
                        <a:tabLst>
                          <a:tab pos="3600450" algn="l"/>
                        </a:tabLst>
                      </a:pPr>
                      <a:r>
                        <a:rPr lang="fr-CH" sz="700" b="0" i="0" u="none" baseline="0" dirty="0" smtClean="0">
                          <a:solidFill>
                            <a:schemeClr val="tx1"/>
                          </a:solidFill>
                          <a:effectLst/>
                        </a:rPr>
                        <a:t>1. </a:t>
                      </a:r>
                      <a:r>
                        <a:rPr lang="fr-CH" sz="700" b="0" i="0" u="none" baseline="0" dirty="0" smtClean="0">
                          <a:solidFill>
                            <a:schemeClr val="tx1"/>
                          </a:solidFill>
                          <a:effectLst/>
                        </a:rPr>
                        <a:t>L’OMPI </a:t>
                      </a:r>
                      <a:r>
                        <a:rPr lang="fr-CH" sz="700" b="0" i="0" u="none" baseline="0" dirty="0" smtClean="0">
                          <a:solidFill>
                            <a:schemeClr val="tx1"/>
                          </a:solidFill>
                          <a:effectLst/>
                        </a:rPr>
                        <a:t>dispose </a:t>
                      </a:r>
                      <a:r>
                        <a:rPr lang="fr-CH" sz="700" b="0" i="0" u="none" baseline="0" dirty="0" smtClean="0">
                          <a:solidFill>
                            <a:schemeClr val="tx1"/>
                          </a:solidFill>
                          <a:effectLst/>
                        </a:rPr>
                        <a:t>d’un </a:t>
                      </a:r>
                      <a:r>
                        <a:rPr lang="fr-CH" sz="700" b="0" i="0" u="none" baseline="0" dirty="0" smtClean="0">
                          <a:solidFill>
                            <a:schemeClr val="tx1"/>
                          </a:solidFill>
                          <a:effectLst/>
                        </a:rPr>
                        <a:t>Plan stratégique à moyen terme couvrant une période de planification déterminée par le Directeur général;</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2. La période de planification du programme de travail et budget est de deux ans;</a:t>
                      </a:r>
                      <a:endParaRPr lang="en-US" sz="700" b="0" i="0" u="none" baseline="0" dirty="0" smtClean="0">
                        <a:solidFill>
                          <a:schemeClr val="tx1"/>
                        </a:solidFill>
                        <a:effectLst/>
                      </a:endParaRPr>
                    </a:p>
                    <a:p>
                      <a:pPr>
                        <a:tabLst>
                          <a:tab pos="3600450" algn="l"/>
                        </a:tabLst>
                      </a:pPr>
                      <a:r>
                        <a:rPr lang="fr-CH" sz="700" b="0" i="0" u="none" baseline="0" dirty="0" smtClean="0">
                          <a:solidFill>
                            <a:schemeClr val="tx1"/>
                          </a:solidFill>
                          <a:effectLst/>
                        </a:rPr>
                        <a:t>3. </a:t>
                      </a:r>
                      <a:r>
                        <a:rPr lang="fr-CH" sz="700" b="0" i="0" u="none" baseline="0" dirty="0" smtClean="0">
                          <a:solidFill>
                            <a:schemeClr val="tx1"/>
                          </a:solidFill>
                          <a:effectLst/>
                        </a:rPr>
                        <a:t>L’exercice </a:t>
                      </a:r>
                      <a:r>
                        <a:rPr lang="fr-CH" sz="700" b="0" i="0" u="none" baseline="0" dirty="0" smtClean="0">
                          <a:solidFill>
                            <a:schemeClr val="tx1"/>
                          </a:solidFill>
                          <a:effectLst/>
                        </a:rPr>
                        <a:t>financier aux fins de la comptabilité et de </a:t>
                      </a:r>
                      <a:r>
                        <a:rPr lang="fr-CH" sz="700" b="0" i="0" u="none" baseline="0" dirty="0" smtClean="0">
                          <a:solidFill>
                            <a:schemeClr val="tx1"/>
                          </a:solidFill>
                          <a:effectLst/>
                        </a:rPr>
                        <a:t>l’établissement </a:t>
                      </a:r>
                      <a:r>
                        <a:rPr lang="fr-CH" sz="700" b="0" i="0" u="none" baseline="0" dirty="0" smtClean="0">
                          <a:solidFill>
                            <a:schemeClr val="tx1"/>
                          </a:solidFill>
                          <a:effectLst/>
                        </a:rPr>
                        <a:t>des états financiers conformément aux normes comptables internationales du secteur public (IPSAS) consiste en une seule année civile.</a:t>
                      </a:r>
                      <a:endParaRPr lang="en-US" sz="700" b="0" i="0" u="none" baseline="0" dirty="0" smtClean="0">
                        <a:solidFill>
                          <a:schemeClr val="tx1"/>
                        </a:solidFill>
                        <a:effectLst/>
                      </a:endParaRPr>
                    </a:p>
                    <a:p>
                      <a:pPr>
                        <a:tabLst>
                          <a:tab pos="3600450" algn="l"/>
                        </a:tabLst>
                      </a:pPr>
                      <a:endParaRPr lang="en-US" sz="700" dirty="0">
                        <a:solidFill>
                          <a:schemeClr val="tx1"/>
                        </a:solidFill>
                        <a:effectLst/>
                      </a:endParaRPr>
                    </a:p>
                  </a:txBody>
                  <a:tcPr marL="68580" marR="68580" marT="0" marB="0"/>
                </a:tc>
                <a:tc>
                  <a:txBody>
                    <a:bodyPr/>
                    <a:lstStyle/>
                    <a:p>
                      <a:pPr>
                        <a:tabLst>
                          <a:tab pos="3600450" algn="l"/>
                        </a:tabLst>
                      </a:pPr>
                      <a:r>
                        <a:rPr lang="fr-CH" sz="700" dirty="0" smtClean="0">
                          <a:solidFill>
                            <a:schemeClr val="tx1"/>
                          </a:solidFill>
                          <a:effectLst/>
                        </a:rPr>
                        <a:t>Ces modifications ont été apportées afin </a:t>
                      </a:r>
                      <a:r>
                        <a:rPr lang="fr-CH" sz="700" dirty="0" smtClean="0">
                          <a:solidFill>
                            <a:schemeClr val="tx1"/>
                          </a:solidFill>
                          <a:effectLst/>
                        </a:rPr>
                        <a:t>d’établir </a:t>
                      </a:r>
                      <a:r>
                        <a:rPr lang="fr-CH" sz="700" dirty="0" smtClean="0">
                          <a:solidFill>
                            <a:schemeClr val="tx1"/>
                          </a:solidFill>
                          <a:effectLst/>
                        </a:rPr>
                        <a:t>une distinction claire entre les périodes définies à des fins de planification et les exercices comptable et financier.</a:t>
                      </a:r>
                      <a:endParaRPr lang="en-US" sz="700" dirty="0">
                        <a:solidFill>
                          <a:schemeClr val="tx1"/>
                        </a:solidFill>
                        <a:effectLst/>
                      </a:endParaRPr>
                    </a:p>
                  </a:txBody>
                  <a:tcPr marL="68580" marR="68580" marT="0" marB="0"/>
                </a:tc>
                <a:extLst>
                  <a:ext uri="{0D108BD9-81ED-4DB2-BD59-A6C34878D82A}">
                    <a16:rowId xmlns:a16="http://schemas.microsoft.com/office/drawing/2014/main" val="2891029740"/>
                  </a:ext>
                </a:extLst>
              </a:tr>
            </a:tbl>
          </a:graphicData>
        </a:graphic>
      </p:graphicFrame>
      <p:sp>
        <p:nvSpPr>
          <p:cNvPr id="10" name="Rectangle 9"/>
          <p:cNvSpPr/>
          <p:nvPr>
            <p:custDataLst>
              <p:tags r:id="rId4"/>
            </p:custDataLst>
          </p:nvPr>
        </p:nvSpPr>
        <p:spPr>
          <a:xfrm>
            <a:off x="469178" y="782584"/>
            <a:ext cx="8075239" cy="276999"/>
          </a:xfrm>
          <a:prstGeom prst="rect">
            <a:avLst/>
          </a:prstGeom>
        </p:spPr>
        <p:txBody>
          <a:bodyPr wrap="square">
            <a:spAutoFit/>
          </a:bodyPr>
          <a:lstStyle/>
          <a:p>
            <a:pPr marL="285744" indent="-285744">
              <a:buClr>
                <a:schemeClr val="accent5">
                  <a:lumMod val="50000"/>
                </a:schemeClr>
              </a:buClr>
              <a:buSzPct val="100000"/>
              <a:buFont typeface="Wingdings" panose="05000000000000000000" pitchFamily="2" charset="2"/>
              <a:buChar char="q"/>
            </a:pPr>
            <a:r>
              <a:rPr lang="fr-FR" sz="1200" dirty="0" smtClean="0">
                <a:solidFill>
                  <a:srgbClr val="000000"/>
                </a:solidFill>
              </a:rPr>
              <a:t>Ce tableau présente les deux </a:t>
            </a:r>
            <a:r>
              <a:rPr lang="fr-FR" sz="1200" dirty="0" smtClean="0">
                <a:solidFill>
                  <a:srgbClr val="2D2D8A"/>
                </a:solidFill>
              </a:rPr>
              <a:t>articles</a:t>
            </a:r>
            <a:r>
              <a:rPr lang="fr-FR" sz="1200" dirty="0" smtClean="0">
                <a:solidFill>
                  <a:srgbClr val="000000"/>
                </a:solidFill>
              </a:rPr>
              <a:t> pour lesquels des modifications de fond ont été proposées</a:t>
            </a:r>
            <a:endParaRPr lang="fr-FR" sz="1200" dirty="0">
              <a:solidFill>
                <a:srgbClr val="000000"/>
              </a:solidFill>
            </a:endParaRPr>
          </a:p>
        </p:txBody>
      </p:sp>
    </p:spTree>
    <p:extLst>
      <p:ext uri="{BB962C8B-B14F-4D97-AF65-F5344CB8AC3E}">
        <p14:creationId xmlns:p14="http://schemas.microsoft.com/office/powerpoint/2010/main" val="485157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7"/>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16"/>
</p:tagLst>
</file>

<file path=ppt/tags/tag24.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1"/>
</p:tagLst>
</file>

<file path=ppt/tags/tag57.xml><?xml version="1.0" encoding="utf-8"?>
<p:tagLst xmlns:a="http://schemas.openxmlformats.org/drawingml/2006/main" xmlns:r="http://schemas.openxmlformats.org/officeDocument/2006/relationships" xmlns:p="http://schemas.openxmlformats.org/presentationml/2006/main">
  <p:tag name="NUM" val="22"/>
</p:tagLst>
</file>

<file path=ppt/tags/tag58.xml><?xml version="1.0" encoding="utf-8"?>
<p:tagLst xmlns:a="http://schemas.openxmlformats.org/drawingml/2006/main" xmlns:r="http://schemas.openxmlformats.org/officeDocument/2006/relationships" xmlns:p="http://schemas.openxmlformats.org/presentationml/2006/main">
  <p:tag name="NUM" val="23"/>
</p:tagLst>
</file>

<file path=ppt/tags/tag59.xml><?xml version="1.0" encoding="utf-8"?>
<p:tagLst xmlns:a="http://schemas.openxmlformats.org/drawingml/2006/main" xmlns:r="http://schemas.openxmlformats.org/officeDocument/2006/relationships" xmlns:p="http://schemas.openxmlformats.org/presentationml/2006/main">
  <p:tag name="NUM" val="2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5"/>
</p:tagLst>
</file>

<file path=ppt/tags/tag61.xml><?xml version="1.0" encoding="utf-8"?>
<p:tagLst xmlns:a="http://schemas.openxmlformats.org/drawingml/2006/main" xmlns:r="http://schemas.openxmlformats.org/officeDocument/2006/relationships" xmlns:p="http://schemas.openxmlformats.org/presentationml/2006/main">
  <p:tag name="NUM" val="26"/>
</p:tagLst>
</file>

<file path=ppt/tags/tag62.xml><?xml version="1.0" encoding="utf-8"?>
<p:tagLst xmlns:a="http://schemas.openxmlformats.org/drawingml/2006/main" xmlns:r="http://schemas.openxmlformats.org/officeDocument/2006/relationships" xmlns:p="http://schemas.openxmlformats.org/presentationml/2006/main">
  <p:tag name="NUM" val="27"/>
</p:tagLst>
</file>

<file path=ppt/tags/tag63.xml><?xml version="1.0" encoding="utf-8"?>
<p:tagLst xmlns:a="http://schemas.openxmlformats.org/drawingml/2006/main" xmlns:r="http://schemas.openxmlformats.org/officeDocument/2006/relationships" xmlns:p="http://schemas.openxmlformats.org/presentationml/2006/main">
  <p:tag name="NUM" val="28"/>
</p:tagLst>
</file>

<file path=ppt/tags/tag64.xml><?xml version="1.0" encoding="utf-8"?>
<p:tagLst xmlns:a="http://schemas.openxmlformats.org/drawingml/2006/main" xmlns:r="http://schemas.openxmlformats.org/officeDocument/2006/relationships" xmlns:p="http://schemas.openxmlformats.org/presentationml/2006/main">
  <p:tag name="NUM" val="29"/>
</p:tagLst>
</file>

<file path=ppt/tags/tag65.xml><?xml version="1.0" encoding="utf-8"?>
<p:tagLst xmlns:a="http://schemas.openxmlformats.org/drawingml/2006/main" xmlns:r="http://schemas.openxmlformats.org/officeDocument/2006/relationships" xmlns:p="http://schemas.openxmlformats.org/presentationml/2006/main">
  <p:tag name="NUM" val="30"/>
</p:tagLst>
</file>

<file path=ppt/tags/tag66.xml><?xml version="1.0" encoding="utf-8"?>
<p:tagLst xmlns:a="http://schemas.openxmlformats.org/drawingml/2006/main" xmlns:r="http://schemas.openxmlformats.org/officeDocument/2006/relationships" xmlns:p="http://schemas.openxmlformats.org/presentationml/2006/main">
  <p:tag name="NUM" val="31"/>
</p:tagLst>
</file>

<file path=ppt/tags/tag67.xml><?xml version="1.0" encoding="utf-8"?>
<p:tagLst xmlns:a="http://schemas.openxmlformats.org/drawingml/2006/main" xmlns:r="http://schemas.openxmlformats.org/officeDocument/2006/relationships" xmlns:p="http://schemas.openxmlformats.org/presentationml/2006/main">
  <p:tag name="NUM" val="32"/>
</p:tagLst>
</file>

<file path=ppt/tags/tag68.xml><?xml version="1.0" encoding="utf-8"?>
<p:tagLst xmlns:a="http://schemas.openxmlformats.org/drawingml/2006/main" xmlns:r="http://schemas.openxmlformats.org/officeDocument/2006/relationships" xmlns:p="http://schemas.openxmlformats.org/presentationml/2006/main">
  <p:tag name="NUM" val="33"/>
</p:tagLst>
</file>

<file path=ppt/tags/tag69.xml><?xml version="1.0" encoding="utf-8"?>
<p:tagLst xmlns:a="http://schemas.openxmlformats.org/drawingml/2006/main" xmlns:r="http://schemas.openxmlformats.org/officeDocument/2006/relationships" xmlns:p="http://schemas.openxmlformats.org/presentationml/2006/main">
  <p:tag name="NUM" val="3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5"/>
</p:tagLst>
</file>

<file path=ppt/tags/tag71.xml><?xml version="1.0" encoding="utf-8"?>
<p:tagLst xmlns:a="http://schemas.openxmlformats.org/drawingml/2006/main" xmlns:r="http://schemas.openxmlformats.org/officeDocument/2006/relationships" xmlns:p="http://schemas.openxmlformats.org/presentationml/2006/main">
  <p:tag name="NUM" val="36"/>
</p:tagLst>
</file>

<file path=ppt/tags/tag72.xml><?xml version="1.0" encoding="utf-8"?>
<p:tagLst xmlns:a="http://schemas.openxmlformats.org/drawingml/2006/main" xmlns:r="http://schemas.openxmlformats.org/officeDocument/2006/relationships" xmlns:p="http://schemas.openxmlformats.org/presentationml/2006/main">
  <p:tag name="NUM" val="37"/>
</p:tagLst>
</file>

<file path=ppt/tags/tag73.xml><?xml version="1.0" encoding="utf-8"?>
<p:tagLst xmlns:a="http://schemas.openxmlformats.org/drawingml/2006/main" xmlns:r="http://schemas.openxmlformats.org/officeDocument/2006/relationships" xmlns:p="http://schemas.openxmlformats.org/presentationml/2006/main">
  <p:tag name="NUM" val="38"/>
</p:tagLst>
</file>

<file path=ppt/tags/tag74.xml><?xml version="1.0" encoding="utf-8"?>
<p:tagLst xmlns:a="http://schemas.openxmlformats.org/drawingml/2006/main" xmlns:r="http://schemas.openxmlformats.org/officeDocument/2006/relationships" xmlns:p="http://schemas.openxmlformats.org/presentationml/2006/main">
  <p:tag name="NUM" val="39"/>
</p:tagLst>
</file>

<file path=ppt/tags/tag75.xml><?xml version="1.0" encoding="utf-8"?>
<p:tagLst xmlns:a="http://schemas.openxmlformats.org/drawingml/2006/main" xmlns:r="http://schemas.openxmlformats.org/officeDocument/2006/relationships" xmlns:p="http://schemas.openxmlformats.org/presentationml/2006/main">
  <p:tag name="NUM" val="40"/>
</p:tagLst>
</file>

<file path=ppt/tags/tag76.xml><?xml version="1.0" encoding="utf-8"?>
<p:tagLst xmlns:a="http://schemas.openxmlformats.org/drawingml/2006/main" xmlns:r="http://schemas.openxmlformats.org/officeDocument/2006/relationships" xmlns:p="http://schemas.openxmlformats.org/presentationml/2006/main">
  <p:tag name="NUM" val="41"/>
</p:tagLst>
</file>

<file path=ppt/tags/tag77.xml><?xml version="1.0" encoding="utf-8"?>
<p:tagLst xmlns:a="http://schemas.openxmlformats.org/drawingml/2006/main" xmlns:r="http://schemas.openxmlformats.org/officeDocument/2006/relationships" xmlns:p="http://schemas.openxmlformats.org/presentationml/2006/main">
  <p:tag name="NUM" val="4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french.potx" id="{E2FE161A-48A8-4BD0-8891-534CF2C39C42}" vid="{34DAC864-4738-4C60-BFF7-420AD1DFA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template_french</Template>
  <TotalTime>86</TotalTime>
  <Words>5316</Words>
  <Application>Microsoft Office PowerPoint</Application>
  <PresentationFormat>On-screen Show (16:9)</PresentationFormat>
  <Paragraphs>487</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맑은 고딕</vt:lpstr>
      <vt:lpstr>ＭＳ Ｐゴシック</vt:lpstr>
      <vt:lpstr>Arial</vt:lpstr>
      <vt:lpstr>Arial Black</vt:lpstr>
      <vt:lpstr>Calibri</vt:lpstr>
      <vt:lpstr>Helvetica</vt:lpstr>
      <vt:lpstr>Microsoft Sans Serif</vt:lpstr>
      <vt:lpstr>Times New Roman</vt:lpstr>
      <vt:lpstr>Trebuchet MS</vt:lpstr>
      <vt:lpstr>Univers for KPMG Light</vt:lpstr>
      <vt:lpstr>Verdana</vt:lpstr>
      <vt:lpstr>Wingdings</vt:lpstr>
      <vt:lpstr>ヒラギノ角ゴ Pro W3</vt:lpstr>
      <vt:lpstr>template_english</vt:lpstr>
      <vt:lpstr>PowerPoint Presentation</vt:lpstr>
      <vt:lpstr>Pourquoi maintenant?  Raison de la modification</vt:lpstr>
      <vt:lpstr>Analyse du Règlement financier et de son règlement d’exécution</vt:lpstr>
      <vt:lpstr>Propositions de modification du Règlement financier et de  son règlement d’exécution – Structure</vt:lpstr>
      <vt:lpstr>Cadre réglementaire de l’OMPI </vt:lpstr>
      <vt:lpstr>Propositions de révision du Règlement financier et de son règlement d’exécution – Aperçu des modifications</vt:lpstr>
      <vt:lpstr>Vue d’ensemble des modifications du Règlement financier et de son règlement d’exécution</vt:lpstr>
      <vt:lpstr>Nouveaux articles proposés</vt:lpstr>
      <vt:lpstr>Articles qu’il est proposé de modifier</vt:lpstr>
      <vt:lpstr>Articles qu’il est proposé de supprimer</vt:lpstr>
      <vt:lpstr>Articles qu’il est proposé de supprimer (suite)</vt:lpstr>
      <vt:lpstr>Nouvelles règles proposées</vt:lpstr>
      <vt:lpstr>Nouvelles règles proposées (suite)</vt:lpstr>
      <vt:lpstr>Examen par le vérificateur externe des comptes</vt:lpstr>
      <vt:lpstr>Examen par l’OCIS</vt:lpstr>
      <vt:lpstr>Calendrier</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OLIVIÉ Karen</dc:creator>
  <cp:keywords>FOR OFFICIAL USE ONLY</cp:keywords>
  <cp:lastModifiedBy>OLIVIÉ Karen</cp:lastModifiedBy>
  <cp:revision>17</cp:revision>
  <dcterms:created xsi:type="dcterms:W3CDTF">2022-06-27T13:45:31Z</dcterms:created>
  <dcterms:modified xsi:type="dcterms:W3CDTF">2022-06-27T15:46:23Z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061d138c-2cd1-4a65-a9e8-789e058298be</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FOR OFFICIAL USE ONLY</vt:lpwstr>
  </property>
</Properties>
</file>