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41743-4483-B0B9-17E9-509044968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F4ADED-3240-21B1-C60C-3241986987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8D58E-A8E3-EED5-1128-A58CC0B13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E39D0-619B-9D96-05BE-4A53D455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7C01F-6D29-12B1-5DB0-61390E011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963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695D3-E373-E920-F4A2-ABCA88D50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12C16-855B-27E7-73A2-0292BCD02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42910-B59F-E8F7-79BA-2C3FC3E4C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54822-B716-2D2B-F84D-A11CCAAEC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B60D8-CA46-BD26-CC73-45111BB61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70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EF7C3D-E624-CB2C-4246-859B10004B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7EEF15-55C1-2E1B-B84A-3D0B0DAE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52EFC-AE77-4D98-6F8B-0FB9DB43B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1DC60-1F32-C70F-642E-AB08960D1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E95A7-22E3-91A8-B75E-6D33B6203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20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86679-C258-AC61-920E-709A646B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238D3-2CE3-2591-3197-7C8A49064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32466-20E9-5EC3-D592-8E5570A4F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DCB9A-8C03-7151-24D8-0F40A374D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20A50-49DC-613F-5B0C-C7CF4A176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1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A07E-0303-AC62-877D-2F4B6EF4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35A6C-C1A2-8A27-85DC-C0DD49844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DE68E-B12C-8674-4CFD-E4B1C7027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58827-0A42-D564-F7A1-A8E9A2BEE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D74E4-7CB2-8068-005B-AFE1DA8F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22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65C32-08C0-2DA6-2D55-5CB18DF79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AF442-8818-E46F-BE00-A09C38D35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F3AA5-51A9-8580-C35D-0ABD953D2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1472D-678B-AE89-405A-87F407A6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EBED7-46AB-D7C0-4726-DA71F7829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81638-81EF-2119-9A73-FE3DE373C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10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C065B-CDBB-C0D1-536F-A32E32917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9CFE8-BEF4-8542-78D4-7FC137F7F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0FA72-F9D4-BC01-8562-1767B0280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2D26BF-63FC-1722-E122-9ECFAEF65D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E0C012-1127-ADEB-92D7-B222C736D5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A157B-C050-6900-1DC2-12E2CE374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4A18C-F885-EDE0-1EDD-A677B8B27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BC1410-6CDF-0F76-3122-CEB6AD5C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5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8713-3566-FBED-DE1A-734E59E00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E16443-6699-D941-46A9-8893143F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3529A-4599-FC69-EFB0-651BD3CC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9D6D1-94D5-3103-54A3-BBF1D125F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75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792395-07F3-8F36-54AA-8670F4609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6AD297-20DD-EBB9-F290-DEFEB3DA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441E8-27C4-0C8A-A8CE-4E95D4EA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0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B3A70-5E9C-3182-019A-E169F4DF4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E5E16-49F0-2D93-7BD7-A29F27A6D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C8B0C-6278-FC51-DEAD-DB1DE3AA5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B52F0-A324-BAB2-286A-D4E1595A0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B6252-6D1C-90D8-F1DA-97A8D6215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3A46F-2522-2671-1437-475A1AA47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85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936AF-86C2-480C-9CDF-584E3763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76E5C-70FB-DC4E-B272-8154656C6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7725A-5F00-0EC0-2D79-41A3077F2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D1C961-76FC-A185-529E-DFCFC3CC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1B062-552C-9A3A-BD63-A46EDCF6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D698E-843E-A180-C030-880B8634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49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AD837-81CF-E8E4-A684-836D1BBBE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65DBC-59DA-E242-AE69-C484A656C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37E57-E47F-2F28-11F8-ECF31166D0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6F716-EDA6-4ADE-BB52-5726E4AAF25D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A688E-7818-9CF9-3335-8C66A68E0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64E2B-43F1-9861-5E4E-EBC4F9146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DF1C2-E862-4391-9669-DAB6436A177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MSIPCMContentMarking" descr="{&quot;HashCode&quot;:2082126947,&quot;Placement&quot;:&quot;Footer&quot;,&quot;Top&quot;:519.343,&quot;Left&quot;:406.33,&quot;SlideWidth&quot;:960,&quot;SlideHeight&quot;:540}"/>
          <p:cNvSpPr txBox="1"/>
          <p:nvPr userDrawn="1"/>
        </p:nvSpPr>
        <p:spPr>
          <a:xfrm>
            <a:off x="5160391" y="6649884"/>
            <a:ext cx="1871217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endParaRPr lang="en-US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MSIPCMContentMarking" descr="{&quot;HashCode&quot;:2082126947,&quot;Placement&quot;:&quot;Footer&quot;,&quot;Top&quot;:519.343,&quot;Left&quot;:406.33,&quot;SlideWidth&quot;:960,&quot;SlideHeight&quot;:540}"/>
          <p:cNvSpPr txBox="1"/>
          <p:nvPr userDrawn="1"/>
        </p:nvSpPr>
        <p:spPr>
          <a:xfrm>
            <a:off x="5160391" y="6595656"/>
            <a:ext cx="1871217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000" smtClean="0">
                <a:solidFill>
                  <a:srgbClr val="000000"/>
                </a:solidFill>
                <a:latin typeface="Calibri" panose="020F0502020204030204" pitchFamily="34" charset="0"/>
              </a:rPr>
              <a:t>WIPO FOR OFFICIAL USE ONLY </a:t>
            </a:r>
            <a:endParaRPr lang="en-US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77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46C71-9321-BC6D-3CFC-C47740001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1314"/>
            <a:ext cx="9754908" cy="1032133"/>
          </a:xfrm>
        </p:spPr>
        <p:txBody>
          <a:bodyPr>
            <a:normAutofit fontScale="90000"/>
          </a:bodyPr>
          <a:lstStyle/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Arial Black" panose="020B0A04020102020204" pitchFamily="34" charset="0"/>
              </a:rPr>
              <a:t/>
            </a:r>
            <a:br>
              <a:rPr lang="en-GB" sz="1800" b="0" i="0" u="none" strike="noStrike" baseline="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en-GB" sz="1800" b="1" i="0" u="none" strike="noStrike" baseline="0" dirty="0">
                <a:solidFill>
                  <a:srgbClr val="000000"/>
                </a:solidFill>
                <a:latin typeface="Arial Black" panose="020B0A04020102020204" pitchFamily="34" charset="0"/>
              </a:rPr>
              <a:t>WO/PBC/36/9 </a:t>
            </a:r>
            <a:br>
              <a:rPr lang="en-GB" sz="1800" b="1" i="0" u="none" strike="noStrike" baseline="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en-GB" sz="1800" b="1" i="0" u="none" strike="noStrike" baseline="0" dirty="0">
                <a:solidFill>
                  <a:srgbClr val="000000"/>
                </a:solidFill>
                <a:latin typeface="Arial Black" panose="020B0A04020102020204" pitchFamily="34" charset="0"/>
              </a:rPr>
              <a:t/>
            </a:r>
            <a:br>
              <a:rPr lang="en-GB" sz="1800" b="1" i="0" u="none" strike="noStrike" baseline="0" dirty="0">
                <a:solidFill>
                  <a:srgbClr val="000000"/>
                </a:solidFill>
                <a:latin typeface="Arial Black" panose="020B0A04020102020204" pitchFamily="34" charset="0"/>
              </a:rPr>
            </a:br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STUDY ON THE CREATION OF A SEPARATE ENTITY FOR AFTER-SERVICE HEALTH INSURANCE (ASHI)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8358FC-3884-4DDA-2F44-3F2F10B42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83447"/>
            <a:ext cx="9144000" cy="4776071"/>
          </a:xfrm>
        </p:spPr>
        <p:txBody>
          <a:bodyPr/>
          <a:lstStyle/>
          <a:p>
            <a:r>
              <a:rPr lang="en-GB" dirty="0"/>
              <a:t>Principal Features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105E5DB-0BF3-E60C-DF16-25340CD96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66259"/>
              </p:ext>
            </p:extLst>
          </p:nvPr>
        </p:nvGraphicFramePr>
        <p:xfrm>
          <a:off x="871231" y="1928616"/>
          <a:ext cx="10407678" cy="3986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4054">
                  <a:extLst>
                    <a:ext uri="{9D8B030D-6E8A-4147-A177-3AD203B41FA5}">
                      <a16:colId xmlns:a16="http://schemas.microsoft.com/office/drawing/2014/main" val="3966044527"/>
                    </a:ext>
                  </a:extLst>
                </a:gridCol>
                <a:gridCol w="4231438">
                  <a:extLst>
                    <a:ext uri="{9D8B030D-6E8A-4147-A177-3AD203B41FA5}">
                      <a16:colId xmlns:a16="http://schemas.microsoft.com/office/drawing/2014/main" val="109453433"/>
                    </a:ext>
                  </a:extLst>
                </a:gridCol>
                <a:gridCol w="4632186">
                  <a:extLst>
                    <a:ext uri="{9D8B030D-6E8A-4147-A177-3AD203B41FA5}">
                      <a16:colId xmlns:a16="http://schemas.microsoft.com/office/drawing/2014/main" val="3429552105"/>
                    </a:ext>
                  </a:extLst>
                </a:gridCol>
              </a:tblGrid>
              <a:tr h="45635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Principal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Multi-Employer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Foundation under Swiss Law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533022"/>
                  </a:ext>
                </a:extLst>
              </a:tr>
              <a:tr h="58192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dirty="0"/>
                        <a:t>Establishment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Requires WIPO and at least one other legally separate entity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Requires only action by WIPO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146988"/>
                  </a:ext>
                </a:extLst>
              </a:tr>
              <a:tr h="58192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dirty="0"/>
                        <a:t>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No extra charges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Foundation would charge annual review fee and may charge registration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17206"/>
                  </a:ext>
                </a:extLst>
              </a:tr>
              <a:tr h="84315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dirty="0"/>
                        <a:t>Initial Regulations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Initiated by the Governing Bodies of participating entities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Initiated by WIPO Governing Body requiring acceptance by the Swiss Supervisory Authority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997814"/>
                  </a:ext>
                </a:extLst>
              </a:tr>
              <a:tr h="691308">
                <a:tc>
                  <a:txBody>
                    <a:bodyPr/>
                    <a:lstStyle/>
                    <a:p>
                      <a:r>
                        <a:rPr lang="en-GB" sz="1600" dirty="0"/>
                        <a:t>Amendment of Regulations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Initiated by Plan Governing Body with approval process established by Regulations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Initiated by Foundation Governing Body subject to review by Swiss Supervisory Authority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860961"/>
                  </a:ext>
                </a:extLst>
              </a:tr>
              <a:tr h="831986">
                <a:tc>
                  <a:txBody>
                    <a:bodyPr/>
                    <a:lstStyle/>
                    <a:p>
                      <a:r>
                        <a:rPr lang="en-GB" sz="1600" dirty="0"/>
                        <a:t>Financial statements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IPSAS compliant simplifying preparation and 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Use Swiss GAAP FER requiring specialized preparation and complicating comparison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866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216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B48DCE1-818D-28BD-99A1-7182D80A73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99826"/>
              </p:ext>
            </p:extLst>
          </p:nvPr>
        </p:nvGraphicFramePr>
        <p:xfrm>
          <a:off x="1012512" y="431691"/>
          <a:ext cx="10233366" cy="6110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742">
                  <a:extLst>
                    <a:ext uri="{9D8B030D-6E8A-4147-A177-3AD203B41FA5}">
                      <a16:colId xmlns:a16="http://schemas.microsoft.com/office/drawing/2014/main" val="179958495"/>
                    </a:ext>
                  </a:extLst>
                </a:gridCol>
                <a:gridCol w="4231438">
                  <a:extLst>
                    <a:ext uri="{9D8B030D-6E8A-4147-A177-3AD203B41FA5}">
                      <a16:colId xmlns:a16="http://schemas.microsoft.com/office/drawing/2014/main" val="3574041238"/>
                    </a:ext>
                  </a:extLst>
                </a:gridCol>
                <a:gridCol w="4632186">
                  <a:extLst>
                    <a:ext uri="{9D8B030D-6E8A-4147-A177-3AD203B41FA5}">
                      <a16:colId xmlns:a16="http://schemas.microsoft.com/office/drawing/2014/main" val="315376113"/>
                    </a:ext>
                  </a:extLst>
                </a:gridCol>
              </a:tblGrid>
              <a:tr h="627707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Principal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Multi-Employer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Foundation under Swiss Law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915116"/>
                  </a:ext>
                </a:extLst>
              </a:tr>
              <a:tr h="133530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Investments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WIPO’s separate investment policy could remain for its share of investments.  UPOV could follow the same policy for its share or retain its own.  WIPO ACI could continue </a:t>
                      </a:r>
                      <a:r>
                        <a:rPr lang="en-GB" sz="1600" dirty="0" smtClean="0"/>
                        <a:t>its </a:t>
                      </a:r>
                      <a:r>
                        <a:rPr lang="en-GB" sz="1600" dirty="0"/>
                        <a:t>role.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/>
                        <a:t>Investments </a:t>
                      </a:r>
                      <a:r>
                        <a:rPr lang="en-GB" sz="1600" smtClean="0"/>
                        <a:t>in the </a:t>
                      </a:r>
                      <a:r>
                        <a:rPr lang="en-GB" sz="1600" dirty="0"/>
                        <a:t>name of the Foundation.  The Foundation could establish an ACI with same membership as WIPO ACI. Foundation Board of Directors could establish an investment policy modelled on WIPO’s.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027411"/>
                  </a:ext>
                </a:extLst>
              </a:tr>
              <a:tr h="1086875">
                <a:tc>
                  <a:txBody>
                    <a:bodyPr/>
                    <a:lstStyle/>
                    <a:p>
                      <a:r>
                        <a:rPr lang="en-GB" dirty="0"/>
                        <a:t>Funding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Established individually by each entity.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Established by WIPO in Constitution subject to Supervisory Authority.  </a:t>
                      </a:r>
                      <a:r>
                        <a:rPr lang="en-GB" sz="1600" smtClean="0"/>
                        <a:t>Supervisory </a:t>
                      </a:r>
                      <a:r>
                        <a:rPr lang="en-GB" sz="1600" dirty="0"/>
                        <a:t>Authority may take action if funding level not maintained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227257"/>
                  </a:ext>
                </a:extLst>
              </a:tr>
              <a:tr h="796570">
                <a:tc>
                  <a:txBody>
                    <a:bodyPr/>
                    <a:lstStyle/>
                    <a:p>
                      <a:r>
                        <a:rPr lang="en-GB" dirty="0"/>
                        <a:t>Oversight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External Auditor approved by Plan Governance and agreed by entities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External Auditor approved by Plan Governance but subject to review by Supervisory Authority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398442"/>
                  </a:ext>
                </a:extLst>
              </a:tr>
              <a:tr h="1131967">
                <a:tc>
                  <a:txBody>
                    <a:bodyPr/>
                    <a:lstStyle/>
                    <a:p>
                      <a:r>
                        <a:rPr lang="en-GB" dirty="0"/>
                        <a:t>Governing Body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Established in Regulations adopted by entity governing bodies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Established by WIPO subject to Supervisory Authority Agreement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500178"/>
                  </a:ext>
                </a:extLst>
              </a:tr>
              <a:tr h="1131967">
                <a:tc>
                  <a:txBody>
                    <a:bodyPr/>
                    <a:lstStyle/>
                    <a:p>
                      <a:r>
                        <a:rPr lang="en-GB" dirty="0"/>
                        <a:t>Tax Exemption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Since all employers concerned are accorded privileges and immunities in Switzerland the exemption from Swiss withholding tax on investment earnings would apply</a:t>
                      </a:r>
                      <a:r>
                        <a:rPr lang="en-GB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Foundation investment earnings are exempt from withholding under Swiss Law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976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884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307</Words>
  <Application>Microsoft Office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   WO/PBC/36/9   STUDY ON THE CREATION OF A SEPARATE ENTITY FOR AFTER-SERVICE HEALTH INSURANCE (ASHI)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WO/PBC/36/9   STUDY ON THE CREATION OF A SEPARATE ENTITY FOR AFTER-SERVICE HEALTH INSURANCE (ASHI)</dc:title>
  <dc:creator>Michael Gotthainer</dc:creator>
  <cp:lastModifiedBy>COOK ROBBINS Janice</cp:lastModifiedBy>
  <cp:revision>16</cp:revision>
  <cp:lastPrinted>2023-06-20T20:07:01Z</cp:lastPrinted>
  <dcterms:created xsi:type="dcterms:W3CDTF">2023-06-20T12:29:49Z</dcterms:created>
  <dcterms:modified xsi:type="dcterms:W3CDTF">2023-06-20T20:11:17Z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fc084f7-b690-4c43-8ee6-d475b6d3461d_Enabled">
    <vt:lpwstr>true</vt:lpwstr>
  </property>
  <property fmtid="{D5CDD505-2E9C-101B-9397-08002B2CF9AE}" pid="3" name="MSIP_Label_bfc084f7-b690-4c43-8ee6-d475b6d3461d_SetDate">
    <vt:lpwstr>2023-06-20T20:11:08Z</vt:lpwstr>
  </property>
  <property fmtid="{D5CDD505-2E9C-101B-9397-08002B2CF9AE}" pid="4" name="MSIP_Label_bfc084f7-b690-4c43-8ee6-d475b6d3461d_Method">
    <vt:lpwstr>Standard</vt:lpwstr>
  </property>
  <property fmtid="{D5CDD505-2E9C-101B-9397-08002B2CF9AE}" pid="5" name="MSIP_Label_bfc084f7-b690-4c43-8ee6-d475b6d3461d_Name">
    <vt:lpwstr>FOR OFFICIAL USE ONLY</vt:lpwstr>
  </property>
  <property fmtid="{D5CDD505-2E9C-101B-9397-08002B2CF9AE}" pid="6" name="MSIP_Label_bfc084f7-b690-4c43-8ee6-d475b6d3461d_SiteId">
    <vt:lpwstr>faa31b06-8ccc-48c9-867f-f7510dd11c02</vt:lpwstr>
  </property>
  <property fmtid="{D5CDD505-2E9C-101B-9397-08002B2CF9AE}" pid="7" name="MSIP_Label_bfc084f7-b690-4c43-8ee6-d475b6d3461d_ActionId">
    <vt:lpwstr>9bd2fa93-653c-44bf-aeeb-c0f267ed5d8b</vt:lpwstr>
  </property>
  <property fmtid="{D5CDD505-2E9C-101B-9397-08002B2CF9AE}" pid="8" name="MSIP_Label_bfc084f7-b690-4c43-8ee6-d475b6d3461d_ContentBits">
    <vt:lpwstr>2</vt:lpwstr>
  </property>
</Properties>
</file>