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79" r:id="rId7"/>
    <p:sldId id="280" r:id="rId8"/>
    <p:sldId id="261" r:id="rId9"/>
    <p:sldId id="262" r:id="rId10"/>
    <p:sldId id="277" r:id="rId11"/>
  </p:sldIdLst>
  <p:sldSz cx="9144000" cy="6858000" type="screen4x3"/>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97" d="100"/>
          <a:sy n="97" d="100"/>
        </p:scale>
        <p:origin x="1592" y="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268532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13982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8" name="fr" descr="  "/>
          <p:cNvSpPr txBox="1"/>
          <p:nvPr userDrawn="1"/>
        </p:nvSpPr>
        <p:spPr>
          <a:xfrm>
            <a:off x="0" y="6537960"/>
            <a:ext cx="9144000" cy="0"/>
          </a:xfrm>
          <a:prstGeom prst="rect">
            <a:avLst/>
          </a:prstGeom>
          <a:noFill/>
          <a:ln>
            <a:solidFill>
              <a:schemeClr val="tx1"/>
            </a:solidFill>
          </a:ln>
        </p:spPr>
        <p:txBody>
          <a:bodyPr vert="horz" wrap="square" rtlCol="0">
            <a:noAutofit/>
          </a:bodyPr>
          <a:lstStyle/>
          <a:p>
            <a:pPr algn="r"/>
            <a:r>
              <a:rPr lang="en-150" sz="850" b="0" i="0" u="none" baseline="0" smtClean="0">
                <a:solidFill>
                  <a:srgbClr val="000000"/>
                </a:solidFill>
                <a:latin typeface="Microsoft Sans Serif" panose="020B0604020202020204" pitchFamily="34" charset="0"/>
              </a:rPr>
              <a:t>  </a:t>
            </a:r>
            <a:endParaRPr lang="fr-CH" sz="850" b="0" i="0" u="none" baseline="0" dirty="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WIPO Office in the Russian Federation (WRO)</a:t>
            </a:r>
          </a:p>
          <a:p>
            <a:pPr eaLnBrk="1" hangingPunct="1"/>
            <a:endParaRPr lang="en-US" sz="2600" dirty="0" smtClean="0">
              <a:solidFill>
                <a:srgbClr val="00408C"/>
              </a:solidFill>
              <a:ea typeface="ヒラギノ角ゴ Pro W3" pitchFamily="1" charset="-128"/>
            </a:endParaRPr>
          </a:p>
        </p:txBody>
      </p:sp>
      <p:sp>
        <p:nvSpPr>
          <p:cNvPr id="3075" name="Text Box 5"/>
          <p:cNvSpPr txBox="1">
            <a:spLocks noChangeArrowheads="1"/>
          </p:cNvSpPr>
          <p:nvPr/>
        </p:nvSpPr>
        <p:spPr bwMode="auto">
          <a:xfrm>
            <a:off x="6300192" y="5153025"/>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endParaRPr lang="en-US" sz="1300" dirty="0" smtClean="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Geneva</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Thursday, October 3 </a:t>
            </a:r>
          </a:p>
          <a:p>
            <a:pPr>
              <a:lnSpc>
                <a:spcPct val="40000"/>
              </a:lnSpc>
            </a:pPr>
            <a:r>
              <a:rPr lang="en-US" sz="1300" dirty="0" smtClean="0">
                <a:solidFill>
                  <a:srgbClr val="3399FF"/>
                </a:solidFill>
                <a:latin typeface="Arial Black" pitchFamily="34" charset="0"/>
                <a:ea typeface="ヒラギノ角ゴ Pro W3" pitchFamily="1" charset="-128"/>
              </a:rPr>
              <a:t>2019</a:t>
            </a:r>
          </a:p>
          <a:p>
            <a:pPr>
              <a:lnSpc>
                <a:spcPct val="40000"/>
              </a:lnSpc>
            </a:pPr>
            <a:endParaRPr lang="en-US" sz="1300" dirty="0">
              <a:solidFill>
                <a:srgbClr val="3399FF"/>
              </a:solidFill>
              <a:latin typeface="Arial Black" pitchFamily="34" charset="0"/>
              <a:ea typeface="ヒラギノ角ゴ Pro W3" pitchFamily="1" charset="-128"/>
            </a:endParaRPr>
          </a:p>
          <a:p>
            <a:pPr>
              <a:lnSpc>
                <a:spcPct val="40000"/>
              </a:lnSpc>
            </a:pP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Side-Event at the 2019 WIPO Assemblies</a:t>
            </a:r>
            <a:endParaRPr lang="en-US" sz="1800" dirty="0">
              <a:solidFill>
                <a:srgbClr val="00408C"/>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dirty="0" smtClean="0"/>
          </a:p>
        </p:txBody>
      </p:sp>
      <p:sp>
        <p:nvSpPr>
          <p:cNvPr id="4099" name="Rectangle 3"/>
          <p:cNvSpPr>
            <a:spLocks noGrp="1" noChangeArrowheads="1"/>
          </p:cNvSpPr>
          <p:nvPr>
            <p:ph type="body" idx="1"/>
          </p:nvPr>
        </p:nvSpPr>
        <p:spPr/>
        <p:txBody>
          <a:bodyPr/>
          <a:lstStyle/>
          <a:p>
            <a:pPr marL="0" indent="0">
              <a:buNone/>
            </a:pPr>
            <a:endParaRPr lang="en-US" sz="2000" dirty="0"/>
          </a:p>
          <a:p>
            <a:pPr marL="0" indent="0">
              <a:buNone/>
            </a:pPr>
            <a:endParaRPr lang="en-US" sz="2000" dirty="0" smtClean="0"/>
          </a:p>
          <a:p>
            <a:pPr marL="0" indent="0">
              <a:buNone/>
            </a:pPr>
            <a:endParaRPr lang="en-US" sz="2000" dirty="0"/>
          </a:p>
          <a:p>
            <a:pPr marL="0" indent="0" algn="ctr">
              <a:buNone/>
            </a:pPr>
            <a:r>
              <a:rPr lang="en-US" sz="3600" b="1" dirty="0" smtClean="0">
                <a:latin typeface="Freestyle Script" panose="030804020302050B0404" pitchFamily="66" charset="0"/>
              </a:rPr>
              <a:t>Thank you for your time.</a:t>
            </a:r>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10</a:t>
            </a:fld>
            <a:endParaRPr lang="en-US"/>
          </a:p>
        </p:txBody>
      </p:sp>
    </p:spTree>
    <p:extLst>
      <p:ext uri="{BB962C8B-B14F-4D97-AF65-F5344CB8AC3E}">
        <p14:creationId xmlns:p14="http://schemas.microsoft.com/office/powerpoint/2010/main" val="350360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About the WRO</a:t>
            </a:r>
          </a:p>
        </p:txBody>
      </p:sp>
      <p:sp>
        <p:nvSpPr>
          <p:cNvPr id="4099" name="Rectangle 3"/>
          <p:cNvSpPr>
            <a:spLocks noGrp="1" noChangeArrowheads="1"/>
          </p:cNvSpPr>
          <p:nvPr>
            <p:ph type="body" idx="1"/>
          </p:nvPr>
        </p:nvSpPr>
        <p:spPr/>
        <p:txBody>
          <a:bodyPr/>
          <a:lstStyle/>
          <a:p>
            <a:pPr>
              <a:buNone/>
            </a:pPr>
            <a:endParaRPr lang="en-US" dirty="0" smtClean="0"/>
          </a:p>
          <a:p>
            <a:r>
              <a:rPr lang="en-US" dirty="0" smtClean="0"/>
              <a:t>Established in July 2014</a:t>
            </a:r>
            <a:endParaRPr lang="en-US" dirty="0"/>
          </a:p>
          <a:p>
            <a:endParaRPr lang="en-US" dirty="0" smtClean="0"/>
          </a:p>
          <a:p>
            <a:pPr marL="0" indent="0">
              <a:buNone/>
            </a:pPr>
            <a:endParaRPr lang="en-US" dirty="0" smtClean="0"/>
          </a:p>
          <a:p>
            <a:r>
              <a:rPr lang="en-US" dirty="0" smtClean="0"/>
              <a:t>Located in Moscow</a:t>
            </a:r>
            <a:endParaRPr lang="en-US" dirty="0"/>
          </a:p>
          <a:p>
            <a:pPr eaLnBrk="1" hangingPunct="1"/>
            <a:endParaRPr lang="en-US" dirty="0" smtClean="0"/>
          </a:p>
        </p:txBody>
      </p:sp>
      <p:pic>
        <p:nvPicPr>
          <p:cNvPr id="2" name="Picture 1"/>
          <p:cNvPicPr>
            <a:picLocks noChangeAspect="1"/>
          </p:cNvPicPr>
          <p:nvPr/>
        </p:nvPicPr>
        <p:blipFill>
          <a:blip r:embed="rId3"/>
          <a:stretch>
            <a:fillRect/>
          </a:stretch>
        </p:blipFill>
        <p:spPr>
          <a:xfrm>
            <a:off x="5284898" y="0"/>
            <a:ext cx="3859102" cy="6858594"/>
          </a:xfrm>
          <a:prstGeom prst="rect">
            <a:avLst/>
          </a:prstGeom>
        </p:spPr>
      </p:pic>
      <p:sp>
        <p:nvSpPr>
          <p:cNvPr id="3" name="Slide Number Placeholder 2"/>
          <p:cNvSpPr>
            <a:spLocks noGrp="1"/>
          </p:cNvSpPr>
          <p:nvPr>
            <p:ph type="sldNum" sz="quarter" idx="10"/>
          </p:nvPr>
        </p:nvSpPr>
        <p:spPr/>
        <p:txBody>
          <a:bodyPr/>
          <a:lstStyle/>
          <a:p>
            <a:pPr>
              <a:defRPr/>
            </a:pPr>
            <a:fld id="{DA79EEDA-9492-4994-BB18-1005CD6866B1}"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WRO – Resources</a:t>
            </a:r>
          </a:p>
        </p:txBody>
      </p:sp>
      <p:sp>
        <p:nvSpPr>
          <p:cNvPr id="4099" name="Rectangle 3"/>
          <p:cNvSpPr>
            <a:spLocks noGrp="1" noChangeArrowheads="1"/>
          </p:cNvSpPr>
          <p:nvPr>
            <p:ph type="body" idx="1"/>
          </p:nvPr>
        </p:nvSpPr>
        <p:spPr>
          <a:xfrm>
            <a:off x="457200" y="1340768"/>
            <a:ext cx="8229600" cy="4785395"/>
          </a:xfrm>
        </p:spPr>
        <p:txBody>
          <a:bodyPr/>
          <a:lstStyle/>
          <a:p>
            <a:r>
              <a:rPr lang="en-US" sz="2000" dirty="0"/>
              <a:t>P</a:t>
            </a:r>
            <a:r>
              <a:rPr lang="en-US" sz="2000" dirty="0" smtClean="0"/>
              <a:t>ersonnel Resources </a:t>
            </a:r>
          </a:p>
          <a:p>
            <a:pPr marL="0" indent="0">
              <a:buNone/>
            </a:pPr>
            <a:r>
              <a:rPr lang="en-US" sz="2000" dirty="0" smtClean="0"/>
              <a:t>Staff</a:t>
            </a:r>
          </a:p>
          <a:p>
            <a:pPr lvl="1"/>
            <a:r>
              <a:rPr lang="en-US" sz="2000" dirty="0" smtClean="0"/>
              <a:t>1 - Director (D1)</a:t>
            </a:r>
          </a:p>
          <a:p>
            <a:pPr lvl="1"/>
            <a:r>
              <a:rPr lang="en-US" sz="2000" dirty="0" smtClean="0"/>
              <a:t>1 - Senior Counsellor (P5)</a:t>
            </a:r>
          </a:p>
          <a:p>
            <a:pPr lvl="1"/>
            <a:r>
              <a:rPr lang="en-US" sz="2000" dirty="0" smtClean="0"/>
              <a:t>1 - National Program Officer (NPO-B)</a:t>
            </a:r>
          </a:p>
          <a:p>
            <a:pPr marL="0" indent="0">
              <a:buNone/>
            </a:pPr>
            <a:r>
              <a:rPr lang="en-US" sz="2000" dirty="0" smtClean="0"/>
              <a:t>Non-staff</a:t>
            </a:r>
          </a:p>
          <a:p>
            <a:pPr lvl="1"/>
            <a:r>
              <a:rPr lang="en-US" sz="2000" dirty="0" smtClean="0"/>
              <a:t>1 - ICS</a:t>
            </a:r>
            <a:endParaRPr lang="en-US" sz="2000" dirty="0"/>
          </a:p>
          <a:p>
            <a:pPr lvl="1"/>
            <a:r>
              <a:rPr lang="en-US" sz="2000" dirty="0" smtClean="0"/>
              <a:t>1 - Intern</a:t>
            </a:r>
            <a:endParaRPr lang="en-US" sz="2000" dirty="0"/>
          </a:p>
          <a:p>
            <a:r>
              <a:rPr lang="en-US" sz="2000" dirty="0" smtClean="0"/>
              <a:t>Non-Personnel Resources available for Program Implementation</a:t>
            </a:r>
          </a:p>
          <a:p>
            <a:pPr lvl="1">
              <a:buFont typeface="Wingdings" panose="05000000000000000000" pitchFamily="2" charset="2"/>
              <a:buChar char="Ø"/>
            </a:pPr>
            <a:r>
              <a:rPr lang="en-US" sz="2000" dirty="0" smtClean="0"/>
              <a:t>CHF 150,000</a:t>
            </a:r>
            <a:endParaRPr lang="en-US" dirty="0" smtClean="0"/>
          </a:p>
          <a:p>
            <a:pPr marL="0" indent="0" eaLnBrk="1" hangingPunct="1">
              <a:buNone/>
            </a:pPr>
            <a:endParaRPr lang="en-US" dirty="0" smtClean="0"/>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3</a:t>
            </a:fld>
            <a:endParaRPr lang="en-US"/>
          </a:p>
        </p:txBody>
      </p:sp>
    </p:spTree>
    <p:extLst>
      <p:ext uri="{BB962C8B-B14F-4D97-AF65-F5344CB8AC3E}">
        <p14:creationId xmlns:p14="http://schemas.microsoft.com/office/powerpoint/2010/main" val="211578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94122"/>
          </a:xfrm>
        </p:spPr>
        <p:txBody>
          <a:bodyPr/>
          <a:lstStyle/>
          <a:p>
            <a:pPr eaLnBrk="1" hangingPunct="1"/>
            <a:r>
              <a:rPr lang="en-US" dirty="0" smtClean="0"/>
              <a:t>Strategic Focus of the WRO</a:t>
            </a:r>
          </a:p>
        </p:txBody>
      </p:sp>
      <p:sp>
        <p:nvSpPr>
          <p:cNvPr id="4099" name="Rectangle 3"/>
          <p:cNvSpPr>
            <a:spLocks noGrp="1" noChangeArrowheads="1"/>
          </p:cNvSpPr>
          <p:nvPr>
            <p:ph type="body" idx="1"/>
          </p:nvPr>
        </p:nvSpPr>
        <p:spPr>
          <a:xfrm>
            <a:off x="107504" y="1268760"/>
            <a:ext cx="8579296" cy="4857403"/>
          </a:xfrm>
        </p:spPr>
        <p:txBody>
          <a:bodyPr/>
          <a:lstStyle/>
          <a:p>
            <a:pPr lvl="1"/>
            <a:r>
              <a:rPr lang="en-US" sz="1600" dirty="0"/>
              <a:t>Provide services (Service Centre) to users of WIPO’s Global IP Services by providing information and feedback to questions in Russian; </a:t>
            </a:r>
            <a:endParaRPr lang="en-US" sz="1600" dirty="0" smtClean="0"/>
          </a:p>
          <a:p>
            <a:pPr lvl="1"/>
            <a:r>
              <a:rPr lang="en-US" sz="1600" dirty="0" smtClean="0"/>
              <a:t>Promote </a:t>
            </a:r>
            <a:r>
              <a:rPr lang="en-US" sz="1600" dirty="0"/>
              <a:t>the use of WIPO’s Global IP Services in a strategic manner by reaching out to current and potential users, as well as relevant IP authorities, through targeted activities, promoting and providing tailored information and advice on the use of these services in Russian;  </a:t>
            </a:r>
          </a:p>
          <a:p>
            <a:pPr lvl="1"/>
            <a:r>
              <a:rPr lang="en-US" sz="1600" dirty="0" smtClean="0"/>
              <a:t>Provide </a:t>
            </a:r>
            <a:r>
              <a:rPr lang="en-US" sz="1600" dirty="0"/>
              <a:t>advice and assistance to the Government of the Russian Federation, on request, to facilitate Russia’s accession to the Hague System; </a:t>
            </a:r>
          </a:p>
          <a:p>
            <a:pPr lvl="1"/>
            <a:r>
              <a:rPr lang="en-US" sz="1600" dirty="0" smtClean="0"/>
              <a:t>Further </a:t>
            </a:r>
            <a:r>
              <a:rPr lang="en-US" sz="1600" dirty="0"/>
              <a:t>extend the existing network of </a:t>
            </a:r>
            <a:r>
              <a:rPr lang="en-US" sz="1600" dirty="0" smtClean="0"/>
              <a:t>TISCs </a:t>
            </a:r>
            <a:r>
              <a:rPr lang="en-US" sz="1600" dirty="0"/>
              <a:t>established in the Russian Federation to broaden their impact in promoting access to and use of IP information by a broad range of stakeholders, both public and private;  </a:t>
            </a:r>
            <a:endParaRPr lang="en-US" sz="1600" dirty="0" smtClean="0"/>
          </a:p>
          <a:p>
            <a:pPr lvl="1"/>
            <a:r>
              <a:rPr lang="en-US" sz="1600" dirty="0" smtClean="0"/>
              <a:t>Reinforce </a:t>
            </a:r>
            <a:r>
              <a:rPr lang="en-US" sz="1600" dirty="0"/>
              <a:t>and enhance engagement and communication with governmental bodies, academic circles, inventors’ societies and other stakeholders with which the Office has developed strong and productive relationships;  create new partnerships, raise awareness and build capacity in the field of IP, particularly among educational and scientific institutions. </a:t>
            </a:r>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4</a:t>
            </a:fld>
            <a:endParaRPr lang="en-US"/>
          </a:p>
        </p:txBody>
      </p:sp>
    </p:spTree>
    <p:extLst>
      <p:ext uri="{BB962C8B-B14F-4D97-AF65-F5344CB8AC3E}">
        <p14:creationId xmlns:p14="http://schemas.microsoft.com/office/powerpoint/2010/main" val="3192511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Key Achievements of the WRO (1) </a:t>
            </a:r>
          </a:p>
        </p:txBody>
      </p:sp>
      <p:sp>
        <p:nvSpPr>
          <p:cNvPr id="4099" name="Rectangle 3"/>
          <p:cNvSpPr>
            <a:spLocks noGrp="1" noChangeArrowheads="1"/>
          </p:cNvSpPr>
          <p:nvPr>
            <p:ph type="body"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3" name="TextBox 2"/>
          <p:cNvSpPr txBox="1"/>
          <p:nvPr/>
        </p:nvSpPr>
        <p:spPr>
          <a:xfrm>
            <a:off x="457200" y="1196752"/>
            <a:ext cx="8139112" cy="223224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oAutofit/>
          </a:bodyPr>
          <a:lstStyle/>
          <a:p>
            <a:r>
              <a:rPr lang="en-US" b="1" dirty="0" smtClean="0"/>
              <a:t>National Project on IP Policies for Universities and Research Institutions</a:t>
            </a:r>
          </a:p>
          <a:p>
            <a:r>
              <a:rPr lang="en-US" sz="1400" dirty="0" smtClean="0"/>
              <a:t>Considerable </a:t>
            </a:r>
            <a:r>
              <a:rPr lang="en-US" sz="1400" dirty="0"/>
              <a:t>progress has been achieved within the National project on IP Policies for Universities and Research Institutions with the adoption by the Ministry of Science and Higher Education of the Russian Federation of the customized ‘Model WIPO IP Policy Template for Universities and Research Institutions’ and the circular letter from the Ministry to more than 1.000 subordinate academic and scientific institutions with the recommendation to use it to harvest and leverage their IP.  The model document was further promoted and explained at major events held by WIPO and the Ministry at the Federation Council and at the </a:t>
            </a:r>
            <a:r>
              <a:rPr lang="en-US" sz="1400" dirty="0" err="1"/>
              <a:t>Lomonosov</a:t>
            </a:r>
            <a:r>
              <a:rPr lang="en-US" sz="1400" dirty="0"/>
              <a:t> Moscow State University.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893" y="3784600"/>
            <a:ext cx="3896213" cy="2190179"/>
          </a:xfrm>
          <a:prstGeom prst="rect">
            <a:avLst/>
          </a:prstGeom>
        </p:spPr>
      </p:pic>
      <p:sp>
        <p:nvSpPr>
          <p:cNvPr id="5" name="Slide Number Placeholder 4"/>
          <p:cNvSpPr>
            <a:spLocks noGrp="1"/>
          </p:cNvSpPr>
          <p:nvPr>
            <p:ph type="sldNum" sz="quarter" idx="10"/>
          </p:nvPr>
        </p:nvSpPr>
        <p:spPr/>
        <p:txBody>
          <a:bodyPr/>
          <a:lstStyle/>
          <a:p>
            <a:pPr>
              <a:defRPr/>
            </a:pPr>
            <a:fld id="{DA79EEDA-9492-4994-BB18-1005CD6866B1}" type="slidenum">
              <a:rPr lang="en-US" smtClean="0"/>
              <a:pPr>
                <a:defRPr/>
              </a:pPr>
              <a:t>5</a:t>
            </a:fld>
            <a:endParaRPr lang="en-US"/>
          </a:p>
        </p:txBody>
      </p:sp>
    </p:spTree>
    <p:extLst>
      <p:ext uri="{BB962C8B-B14F-4D97-AF65-F5344CB8AC3E}">
        <p14:creationId xmlns:p14="http://schemas.microsoft.com/office/powerpoint/2010/main" val="404126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Key Achievements of the WRO (2) </a:t>
            </a:r>
          </a:p>
        </p:txBody>
      </p:sp>
      <p:sp>
        <p:nvSpPr>
          <p:cNvPr id="4099" name="Rectangle 3"/>
          <p:cNvSpPr>
            <a:spLocks noGrp="1" noChangeArrowheads="1"/>
          </p:cNvSpPr>
          <p:nvPr>
            <p:ph type="body" idx="1"/>
          </p:nvPr>
        </p:nvSpPr>
        <p:spPr>
          <a:xfrm>
            <a:off x="457200" y="1417638"/>
            <a:ext cx="8229600" cy="4708525"/>
          </a:xfrm>
        </p:spPr>
        <p:txBody>
          <a:bodyPr/>
          <a:lstStyle/>
          <a:p>
            <a:pPr marL="0" indent="0">
              <a:buNone/>
            </a:pPr>
            <a:r>
              <a:rPr lang="en-US" sz="2800" b="1" dirty="0" smtClean="0"/>
              <a:t>Promotion of WIPO Global Services and Platforms</a:t>
            </a:r>
          </a:p>
          <a:p>
            <a:pPr marL="0" indent="0">
              <a:buNone/>
            </a:pPr>
            <a:endParaRPr lang="en-US" sz="2800" b="1" dirty="0" smtClean="0"/>
          </a:p>
          <a:p>
            <a:pPr marL="0" indent="0">
              <a:buNone/>
            </a:pPr>
            <a:r>
              <a:rPr lang="en-US" sz="2000" dirty="0" smtClean="0"/>
              <a:t>WRO </a:t>
            </a:r>
            <a:r>
              <a:rPr lang="en-US" sz="2000" dirty="0"/>
              <a:t>in cooperation with Rospatent and other key partner institutions concentrated on capacity building and training activities in more than 30 cities across Russia.  The activities were aimed at various IP related topics, such as promotion and marketing of WIPO Global Services (PCT, </a:t>
            </a:r>
            <a:r>
              <a:rPr lang="en-US" sz="2000" dirty="0" smtClean="0"/>
              <a:t>the Madrid</a:t>
            </a:r>
            <a:r>
              <a:rPr lang="en-US" sz="2000" dirty="0"/>
              <a:t>, </a:t>
            </a:r>
            <a:r>
              <a:rPr lang="en-US" sz="2000" dirty="0" smtClean="0"/>
              <a:t>the Hague</a:t>
            </a:r>
            <a:r>
              <a:rPr lang="en-US" sz="2000" dirty="0"/>
              <a:t>, </a:t>
            </a:r>
            <a:r>
              <a:rPr lang="en-US" sz="2000" dirty="0" smtClean="0"/>
              <a:t>the Lisbon </a:t>
            </a:r>
            <a:r>
              <a:rPr lang="en-US" sz="2000" dirty="0"/>
              <a:t>systems and the AMC), WIPO online platforms and databases, IP teaching, IP Policies for universities, IP for SMEs, IP in the digital era, copyright and related rights, and others. </a:t>
            </a:r>
            <a:endParaRPr lang="en-US" sz="2000" dirty="0" smtClean="0"/>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6</a:t>
            </a:fld>
            <a:endParaRPr lang="en-US"/>
          </a:p>
        </p:txBody>
      </p:sp>
    </p:spTree>
    <p:extLst>
      <p:ext uri="{BB962C8B-B14F-4D97-AF65-F5344CB8AC3E}">
        <p14:creationId xmlns:p14="http://schemas.microsoft.com/office/powerpoint/2010/main" val="218400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Key Achievements of the WRO (3) </a:t>
            </a:r>
          </a:p>
        </p:txBody>
      </p:sp>
      <p:sp>
        <p:nvSpPr>
          <p:cNvPr id="4099" name="Rectangle 3"/>
          <p:cNvSpPr>
            <a:spLocks noGrp="1" noChangeArrowheads="1"/>
          </p:cNvSpPr>
          <p:nvPr>
            <p:ph type="body" idx="1"/>
          </p:nvPr>
        </p:nvSpPr>
        <p:spPr>
          <a:xfrm>
            <a:off x="457200" y="1268760"/>
            <a:ext cx="8229600" cy="4857403"/>
          </a:xfrm>
        </p:spPr>
        <p:txBody>
          <a:bodyPr/>
          <a:lstStyle/>
          <a:p>
            <a:pPr marL="0" indent="0">
              <a:buNone/>
            </a:pPr>
            <a:r>
              <a:rPr lang="en-US" sz="2800" b="1" dirty="0" smtClean="0"/>
              <a:t>Technology and Innovation Support Centers</a:t>
            </a:r>
          </a:p>
          <a:p>
            <a:pPr marL="0" indent="0">
              <a:buNone/>
            </a:pPr>
            <a:r>
              <a:rPr lang="en-US" sz="1600" dirty="0" smtClean="0"/>
              <a:t>WRO </a:t>
            </a:r>
            <a:r>
              <a:rPr lang="en-US" sz="1600" dirty="0"/>
              <a:t>in cooperation with colleagues from HQ and the Russian authorities continued to support the countrywide network of Technology and Innovation Support Centers (TISCs) in the Russian Federation, comprising more than 170 TISCs.  Emphasis was made on ensuring the sustainability of the network, expanding the portfolio of TISCs’ services and at enhancing the capacities of the TISCs’ staff through regular training and experience exchange activities, such as the VII TISC Congress held in </a:t>
            </a:r>
            <a:r>
              <a:rPr lang="en-US" sz="1600" dirty="0" err="1"/>
              <a:t>Veliky</a:t>
            </a:r>
            <a:r>
              <a:rPr lang="en-US" sz="1600" dirty="0"/>
              <a:t> Novgorod on May 30 and 31, </a:t>
            </a:r>
            <a:r>
              <a:rPr lang="en-US" sz="1600" dirty="0" smtClean="0"/>
              <a:t>2019</a:t>
            </a:r>
            <a:r>
              <a:rPr lang="en-US" sz="1600" dirty="0" smtClean="0">
                <a:solidFill>
                  <a:srgbClr val="7030A0"/>
                </a:solidFill>
              </a:rPr>
              <a:t>,</a:t>
            </a:r>
            <a:r>
              <a:rPr lang="en-US" sz="1600" dirty="0" smtClean="0"/>
              <a:t> </a:t>
            </a:r>
            <a:r>
              <a:rPr lang="en-US" sz="1600" dirty="0"/>
              <a:t>uniting </a:t>
            </a:r>
            <a:r>
              <a:rPr lang="en-US" sz="1600" dirty="0" smtClean="0"/>
              <a:t>TISC’ </a:t>
            </a:r>
            <a:r>
              <a:rPr lang="en-US" sz="1600" dirty="0"/>
              <a:t>representatives from across the country.</a:t>
            </a:r>
            <a:endParaRPr lang="en-US" sz="1600" dirty="0" smtClean="0"/>
          </a:p>
          <a:p>
            <a:pPr marL="0" indent="0">
              <a:buNone/>
            </a:pPr>
            <a:endParaRPr lang="en-US" dirty="0"/>
          </a:p>
          <a:p>
            <a:pPr marL="0" indent="0">
              <a:buNone/>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933056"/>
            <a:ext cx="3507756" cy="2310992"/>
          </a:xfrm>
          <a:prstGeom prst="rect">
            <a:avLst/>
          </a:prstGeom>
        </p:spPr>
      </p:pic>
      <p:sp>
        <p:nvSpPr>
          <p:cNvPr id="3" name="Slide Number Placeholder 2"/>
          <p:cNvSpPr>
            <a:spLocks noGrp="1"/>
          </p:cNvSpPr>
          <p:nvPr>
            <p:ph type="sldNum" sz="quarter" idx="10"/>
          </p:nvPr>
        </p:nvSpPr>
        <p:spPr/>
        <p:txBody>
          <a:bodyPr/>
          <a:lstStyle/>
          <a:p>
            <a:pPr>
              <a:defRPr/>
            </a:pPr>
            <a:fld id="{DA79EEDA-9492-4994-BB18-1005CD6866B1}" type="slidenum">
              <a:rPr lang="en-US" smtClean="0"/>
              <a:pPr>
                <a:defRPr/>
              </a:pPr>
              <a:t>7</a:t>
            </a:fld>
            <a:endParaRPr lang="en-US"/>
          </a:p>
        </p:txBody>
      </p:sp>
    </p:spTree>
    <p:extLst>
      <p:ext uri="{BB962C8B-B14F-4D97-AF65-F5344CB8AC3E}">
        <p14:creationId xmlns:p14="http://schemas.microsoft.com/office/powerpoint/2010/main" val="3902198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Outreach &amp; Customer Service</a:t>
            </a:r>
          </a:p>
        </p:txBody>
      </p:sp>
      <p:sp>
        <p:nvSpPr>
          <p:cNvPr id="4099" name="Rectangle 3"/>
          <p:cNvSpPr>
            <a:spLocks noGrp="1" noChangeArrowheads="1"/>
          </p:cNvSpPr>
          <p:nvPr>
            <p:ph type="body" idx="1"/>
          </p:nvPr>
        </p:nvSpPr>
        <p:spPr>
          <a:xfrm>
            <a:off x="457200" y="1268760"/>
            <a:ext cx="8229600" cy="4857403"/>
          </a:xfrm>
        </p:spPr>
        <p:txBody>
          <a:bodyPr/>
          <a:lstStyle/>
          <a:p>
            <a:r>
              <a:rPr lang="en-US" sz="2000" dirty="0" smtClean="0"/>
              <a:t>More than 400 requests for assistance received from customers</a:t>
            </a:r>
            <a:r>
              <a:rPr lang="en-US" sz="2000" dirty="0" smtClean="0">
                <a:solidFill>
                  <a:srgbClr val="7030A0"/>
                </a:solidFill>
              </a:rPr>
              <a:t>,</a:t>
            </a:r>
            <a:r>
              <a:rPr lang="en-US" sz="2000" dirty="0" smtClean="0"/>
              <a:t> in Russian and English languages</a:t>
            </a:r>
            <a:r>
              <a:rPr lang="en-US" sz="2000" dirty="0" smtClean="0">
                <a:solidFill>
                  <a:srgbClr val="7030A0"/>
                </a:solidFill>
              </a:rPr>
              <a:t>,</a:t>
            </a:r>
            <a:r>
              <a:rPr lang="en-US" sz="2000" dirty="0" smtClean="0"/>
              <a:t> through telephone, online contact form and Facebook page. </a:t>
            </a:r>
            <a:endParaRPr lang="en-US" sz="2000" strike="sngStrike" dirty="0" smtClean="0">
              <a:solidFill>
                <a:srgbClr val="FF0000"/>
              </a:solidFill>
            </a:endParaRPr>
          </a:p>
          <a:p>
            <a:r>
              <a:rPr lang="en-US" sz="2000" dirty="0"/>
              <a:t>A large number of events held in the Russian Federation to celebrate </a:t>
            </a:r>
            <a:r>
              <a:rPr lang="en-US" sz="2000" dirty="0" smtClean="0"/>
              <a:t>the World IP Day 2019, including in Moscow and Saint-Petersburg.</a:t>
            </a:r>
          </a:p>
          <a:p>
            <a:r>
              <a:rPr lang="en-US" sz="2000" dirty="0" smtClean="0"/>
              <a:t>Promotional videos to endorse the WIPD campaign were secured by WRO from UEFA and Olympic Champion in Speed-Skating Ms. Svetlana </a:t>
            </a:r>
            <a:r>
              <a:rPr lang="en-US" sz="2000" dirty="0" err="1" smtClean="0"/>
              <a:t>Zhurova</a:t>
            </a:r>
            <a:r>
              <a:rPr lang="en-US" sz="2000" dirty="0" smtClean="0"/>
              <a:t>.</a:t>
            </a:r>
          </a:p>
          <a:p>
            <a:r>
              <a:rPr lang="en-US" sz="2000" dirty="0" smtClean="0"/>
              <a:t>WRO Facebook page launched.</a:t>
            </a:r>
          </a:p>
          <a:p>
            <a:r>
              <a:rPr lang="en-US" sz="2000" dirty="0" smtClean="0"/>
              <a:t>WRO through local media contacts and local partners supported the </a:t>
            </a:r>
            <a:r>
              <a:rPr lang="en-US" sz="2000" dirty="0"/>
              <a:t>GII, WIPI, WIPR.</a:t>
            </a:r>
          </a:p>
          <a:p>
            <a:pPr marL="0" indent="0" eaLnBrk="1" hangingPunct="1">
              <a:buNone/>
            </a:pPr>
            <a:endParaRPr lang="en-US" dirty="0"/>
          </a:p>
          <a:p>
            <a:pPr marL="0" indent="0" eaLnBrk="1" hangingPunct="1">
              <a:buNone/>
            </a:pPr>
            <a:endParaRPr lang="en-US" dirty="0" smtClean="0"/>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8</a:t>
            </a:fld>
            <a:endParaRPr lang="en-US"/>
          </a:p>
        </p:txBody>
      </p:sp>
    </p:spTree>
    <p:extLst>
      <p:ext uri="{BB962C8B-B14F-4D97-AF65-F5344CB8AC3E}">
        <p14:creationId xmlns:p14="http://schemas.microsoft.com/office/powerpoint/2010/main" val="3365484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The Year Ahead</a:t>
            </a:r>
          </a:p>
        </p:txBody>
      </p:sp>
      <p:sp>
        <p:nvSpPr>
          <p:cNvPr id="4099" name="Rectangle 3"/>
          <p:cNvSpPr>
            <a:spLocks noGrp="1" noChangeArrowheads="1"/>
          </p:cNvSpPr>
          <p:nvPr>
            <p:ph type="body" idx="1"/>
          </p:nvPr>
        </p:nvSpPr>
        <p:spPr/>
        <p:txBody>
          <a:bodyPr/>
          <a:lstStyle/>
          <a:p>
            <a:pPr>
              <a:buClr>
                <a:srgbClr val="00B0F0"/>
              </a:buClr>
              <a:buFont typeface="Wingdings" panose="05000000000000000000" pitchFamily="2" charset="2"/>
              <a:buChar char="q"/>
            </a:pPr>
            <a:endParaRPr lang="en-US" sz="2000" dirty="0" smtClean="0"/>
          </a:p>
          <a:p>
            <a:pPr lvl="1">
              <a:buClr>
                <a:srgbClr val="00B0F0"/>
              </a:buClr>
            </a:pPr>
            <a:r>
              <a:rPr lang="en-US" sz="2000" dirty="0"/>
              <a:t>Major</a:t>
            </a:r>
            <a:r>
              <a:rPr lang="en-US" sz="2000" dirty="0" smtClean="0"/>
              <a:t> events </a:t>
            </a:r>
            <a:r>
              <a:rPr lang="en-US" sz="2000" dirty="0"/>
              <a:t>(Digital Transformation and TISC Congress)</a:t>
            </a:r>
          </a:p>
          <a:p>
            <a:pPr lvl="1">
              <a:buClr>
                <a:srgbClr val="00B0F0"/>
              </a:buClr>
            </a:pPr>
            <a:endParaRPr lang="en-US" sz="2000" dirty="0" smtClean="0"/>
          </a:p>
          <a:p>
            <a:pPr lvl="1">
              <a:buClr>
                <a:srgbClr val="00B0F0"/>
              </a:buClr>
            </a:pPr>
            <a:r>
              <a:rPr lang="en-US" sz="2000" dirty="0" smtClean="0"/>
              <a:t>GI promotion</a:t>
            </a:r>
          </a:p>
          <a:p>
            <a:pPr lvl="1">
              <a:buClr>
                <a:srgbClr val="00B0F0"/>
              </a:buClr>
            </a:pPr>
            <a:r>
              <a:rPr lang="en-US" sz="2000" dirty="0"/>
              <a:t>O</a:t>
            </a:r>
            <a:r>
              <a:rPr lang="en-US" sz="2000" dirty="0" smtClean="0"/>
              <a:t>utreach </a:t>
            </a:r>
            <a:r>
              <a:rPr lang="en-US" sz="2000" dirty="0"/>
              <a:t>to the business </a:t>
            </a:r>
            <a:r>
              <a:rPr lang="en-US" sz="2000" dirty="0" smtClean="0"/>
              <a:t>community </a:t>
            </a:r>
            <a:endParaRPr lang="en-US" sz="2000" dirty="0"/>
          </a:p>
          <a:p>
            <a:pPr lvl="1">
              <a:buClr>
                <a:srgbClr val="00B0F0"/>
              </a:buClr>
            </a:pPr>
            <a:endParaRPr lang="en-US" sz="2000" dirty="0" smtClean="0"/>
          </a:p>
          <a:p>
            <a:pPr lvl="1">
              <a:buClr>
                <a:srgbClr val="00B0F0"/>
              </a:buClr>
            </a:pPr>
            <a:r>
              <a:rPr lang="en-US" sz="2000" dirty="0" smtClean="0"/>
              <a:t>Support </a:t>
            </a:r>
            <a:r>
              <a:rPr lang="en-US" sz="2000" dirty="0"/>
              <a:t>for the National IP </a:t>
            </a:r>
            <a:r>
              <a:rPr lang="en-US" sz="2000" dirty="0" smtClean="0"/>
              <a:t>Strategy</a:t>
            </a:r>
          </a:p>
          <a:p>
            <a:pPr lvl="1">
              <a:buClr>
                <a:srgbClr val="00B0F0"/>
              </a:buClr>
            </a:pPr>
            <a:r>
              <a:rPr lang="en-US" sz="2000" dirty="0" smtClean="0"/>
              <a:t>IP Policy for Academia</a:t>
            </a:r>
          </a:p>
          <a:p>
            <a:pPr lvl="1">
              <a:buClr>
                <a:srgbClr val="00B0F0"/>
              </a:buClr>
            </a:pPr>
            <a:r>
              <a:rPr lang="en-US" sz="2000" dirty="0" smtClean="0"/>
              <a:t>Support for SMEs</a:t>
            </a:r>
            <a:endParaRPr lang="en-US" sz="2000" dirty="0"/>
          </a:p>
          <a:p>
            <a:pPr>
              <a:buFontTx/>
              <a:buChar char="-"/>
            </a:pPr>
            <a:endParaRPr lang="en-US" dirty="0"/>
          </a:p>
        </p:txBody>
      </p:sp>
      <p:sp>
        <p:nvSpPr>
          <p:cNvPr id="2" name="Slide Number Placeholder 1"/>
          <p:cNvSpPr>
            <a:spLocks noGrp="1"/>
          </p:cNvSpPr>
          <p:nvPr>
            <p:ph type="sldNum" sz="quarter" idx="10"/>
          </p:nvPr>
        </p:nvSpPr>
        <p:spPr/>
        <p:txBody>
          <a:bodyPr/>
          <a:lstStyle/>
          <a:p>
            <a:pPr>
              <a:defRPr/>
            </a:pPr>
            <a:fld id="{DA79EEDA-9492-4994-BB18-1005CD6866B1}" type="slidenum">
              <a:rPr lang="en-US" smtClean="0"/>
              <a:pPr>
                <a:defRPr/>
              </a:pPr>
              <a:t>9</a:t>
            </a:fld>
            <a:endParaRPr lang="en-US"/>
          </a:p>
        </p:txBody>
      </p:sp>
    </p:spTree>
    <p:extLst>
      <p:ext uri="{BB962C8B-B14F-4D97-AF65-F5344CB8AC3E}">
        <p14:creationId xmlns:p14="http://schemas.microsoft.com/office/powerpoint/2010/main" val="57260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978</TotalTime>
  <Words>760</Words>
  <Application>Microsoft Office PowerPoint</Application>
  <PresentationFormat>On-screen Show (4:3)</PresentationFormat>
  <Paragraphs>80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Freestyle Script</vt:lpstr>
      <vt:lpstr>Microsoft Sans Serif</vt:lpstr>
      <vt:lpstr>Wingdings</vt:lpstr>
      <vt:lpstr>ヒラギノ角ゴ Pro W3</vt:lpstr>
      <vt:lpstr>English</vt:lpstr>
      <vt:lpstr>PowerPoint Presentation</vt:lpstr>
      <vt:lpstr>About the WRO</vt:lpstr>
      <vt:lpstr>WRO – Resources</vt:lpstr>
      <vt:lpstr>Strategic Focus of the WRO</vt:lpstr>
      <vt:lpstr>Key Achievements of the WRO (1) </vt:lpstr>
      <vt:lpstr>Key Achievements of the WRO (2) </vt:lpstr>
      <vt:lpstr>Key Achievements of the WRO (3) </vt:lpstr>
      <vt:lpstr>Outreach &amp; Customer Service</vt:lpstr>
      <vt:lpstr>The Year Ahead</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Steve</dc:creator>
  <cp:keywords>FOR OFFICIAL USE ONLY</cp:keywords>
  <cp:lastModifiedBy>WICKREMASINGHE Nayana</cp:lastModifiedBy>
  <cp:revision>76</cp:revision>
  <cp:lastPrinted>2019-10-03T09:06:20Z</cp:lastPrinted>
  <dcterms:created xsi:type="dcterms:W3CDTF">2018-03-13T14:50:11Z</dcterms:created>
  <dcterms:modified xsi:type="dcterms:W3CDTF">2019-10-03T09:06:44Z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0263dd0d-66a7-473c-a497-2670a4766c18</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