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80" r:id="rId7"/>
    <p:sldId id="279" r:id="rId8"/>
    <p:sldId id="284" r:id="rId9"/>
    <p:sldId id="283" r:id="rId10"/>
    <p:sldId id="282" r:id="rId11"/>
    <p:sldId id="262" r:id="rId12"/>
    <p:sldId id="277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9" autoAdjust="0"/>
    <p:restoredTop sz="94660"/>
  </p:normalViewPr>
  <p:slideViewPr>
    <p:cSldViewPr>
      <p:cViewPr varScale="1">
        <p:scale>
          <a:sx n="97" d="100"/>
          <a:sy n="97" d="100"/>
        </p:scale>
        <p:origin x="1576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areaChart>
        <c:grouping val="standard"/>
        <c:varyColors val="0"/>
        <c:ser>
          <c:idx val="3"/>
          <c:order val="3"/>
          <c:tx>
            <c:strRef>
              <c:f>Sheet2!$E$72</c:f>
              <c:strCache>
                <c:ptCount val="1"/>
                <c:pt idx="0">
                  <c:v>Total</c:v>
                </c:pt>
              </c:strCache>
            </c:strRef>
          </c:tx>
          <c:cat>
            <c:numRef>
              <c:f>Sheet2!$A$73:$A$80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Sheet2!$E$73:$E$80</c:f>
              <c:numCache>
                <c:formatCode>General</c:formatCode>
                <c:ptCount val="8"/>
                <c:pt idx="0">
                  <c:v>325</c:v>
                </c:pt>
                <c:pt idx="1">
                  <c:v>465</c:v>
                </c:pt>
                <c:pt idx="2">
                  <c:v>628</c:v>
                </c:pt>
                <c:pt idx="3">
                  <c:v>751</c:v>
                </c:pt>
                <c:pt idx="4">
                  <c:v>1118</c:v>
                </c:pt>
                <c:pt idx="5">
                  <c:v>1305</c:v>
                </c:pt>
                <c:pt idx="6">
                  <c:v>1601</c:v>
                </c:pt>
                <c:pt idx="7">
                  <c:v>1773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E5-4096-A265-7F1542593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050176"/>
        <c:axId val="112301184"/>
      </c:areaChart>
      <c:lineChart>
        <c:grouping val="standard"/>
        <c:varyColors val="0"/>
        <c:ser>
          <c:idx val="0"/>
          <c:order val="0"/>
          <c:tx>
            <c:strRef>
              <c:f>Sheet2!$B$72</c:f>
              <c:strCache>
                <c:ptCount val="1"/>
                <c:pt idx="0">
                  <c:v>Madrid</c:v>
                </c:pt>
              </c:strCache>
            </c:strRef>
          </c:tx>
          <c:spPr>
            <a:ln w="38100" cap="flat">
              <a:solidFill>
                <a:srgbClr val="C00000"/>
              </a:solidFill>
            </a:ln>
          </c:spPr>
          <c:marker>
            <c:symbol val="x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cat>
            <c:numRef>
              <c:f>Sheet2!$A$73:$A$80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Sheet2!$B$73:$B$80</c:f>
              <c:numCache>
                <c:formatCode>General</c:formatCode>
                <c:ptCount val="8"/>
                <c:pt idx="0">
                  <c:v>173</c:v>
                </c:pt>
                <c:pt idx="1">
                  <c:v>269</c:v>
                </c:pt>
                <c:pt idx="2">
                  <c:v>355</c:v>
                </c:pt>
                <c:pt idx="3">
                  <c:v>414</c:v>
                </c:pt>
                <c:pt idx="4">
                  <c:v>743</c:v>
                </c:pt>
                <c:pt idx="5">
                  <c:v>846</c:v>
                </c:pt>
                <c:pt idx="6">
                  <c:v>952</c:v>
                </c:pt>
                <c:pt idx="7">
                  <c:v>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E5-4096-A265-7F1542593954}"/>
            </c:ext>
          </c:extLst>
        </c:ser>
        <c:ser>
          <c:idx val="1"/>
          <c:order val="1"/>
          <c:tx>
            <c:strRef>
              <c:f>Sheet2!$C$72</c:f>
              <c:strCache>
                <c:ptCount val="1"/>
                <c:pt idx="0">
                  <c:v>Hague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diamond"/>
            <c:size val="9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cat>
            <c:numRef>
              <c:f>Sheet2!$A$73:$A$80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Sheet2!$C$73:$C$80</c:f>
              <c:numCache>
                <c:formatCode>General</c:formatCode>
                <c:ptCount val="8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90</c:v>
                </c:pt>
                <c:pt idx="4">
                  <c:v>169</c:v>
                </c:pt>
                <c:pt idx="5">
                  <c:v>188</c:v>
                </c:pt>
                <c:pt idx="6">
                  <c:v>273</c:v>
                </c:pt>
                <c:pt idx="7">
                  <c:v>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9E5-4096-A265-7F1542593954}"/>
            </c:ext>
          </c:extLst>
        </c:ser>
        <c:ser>
          <c:idx val="2"/>
          <c:order val="2"/>
          <c:tx>
            <c:strRef>
              <c:f>Sheet2!$D$72</c:f>
              <c:strCache>
                <c:ptCount val="1"/>
                <c:pt idx="0">
                  <c:v>PCT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triangle"/>
            <c:size val="9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numRef>
              <c:f>Sheet2!$A$73:$A$80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Sheet2!$D$73:$D$80</c:f>
              <c:numCache>
                <c:formatCode>General</c:formatCode>
                <c:ptCount val="8"/>
                <c:pt idx="0">
                  <c:v>59</c:v>
                </c:pt>
                <c:pt idx="1">
                  <c:v>145</c:v>
                </c:pt>
                <c:pt idx="2">
                  <c:v>212</c:v>
                </c:pt>
                <c:pt idx="3">
                  <c:v>201</c:v>
                </c:pt>
                <c:pt idx="4">
                  <c:v>181</c:v>
                </c:pt>
                <c:pt idx="5">
                  <c:v>243</c:v>
                </c:pt>
                <c:pt idx="6">
                  <c:v>335</c:v>
                </c:pt>
                <c:pt idx="7">
                  <c:v>331.5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E5-4096-A265-7F1542593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050176"/>
        <c:axId val="112301184"/>
      </c:lineChart>
      <c:catAx>
        <c:axId val="112050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 sz="1600" b="1"/>
            </a:pPr>
            <a:endParaRPr lang="en-US"/>
          </a:p>
        </c:txPr>
        <c:crossAx val="112301184"/>
        <c:crosses val="autoZero"/>
        <c:auto val="1"/>
        <c:lblAlgn val="ctr"/>
        <c:lblOffset val="100"/>
        <c:noMultiLvlLbl val="0"/>
      </c:catAx>
      <c:valAx>
        <c:axId val="112301184"/>
        <c:scaling>
          <c:orientation val="minMax"/>
          <c:max val="18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ja-JP" sz="1800" b="1"/>
            </a:pPr>
            <a:endParaRPr lang="en-US"/>
          </a:p>
        </c:txPr>
        <c:crossAx val="112050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122452886361666"/>
          <c:y val="0.17056593493159677"/>
          <c:w val="0.26658339024591177"/>
          <c:h val="0.65584512774728887"/>
        </c:manualLayout>
      </c:layout>
      <c:overlay val="0"/>
      <c:spPr>
        <a:noFill/>
      </c:spPr>
      <c:txPr>
        <a:bodyPr/>
        <a:lstStyle/>
        <a:p>
          <a:pPr>
            <a:defRPr lang="ja-JP" sz="2000" b="1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4E2D2A46-31D4-42C3-9BFC-281959225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50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2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9" y="4715152"/>
            <a:ext cx="5438139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CA84FE9B-D5D4-4B76-87EA-A08EA8B20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2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4B3A36-662B-4E53-B902-E6976A1277D8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47644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824593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5187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405E63-0D80-4478-98FD-C52EE50F875D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701792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8608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496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305F-35F4-4D38-853F-6972B7651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9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C06C-5FA2-4438-B070-4F16D45DB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9EEDA-9492-4994-BB18-1005CD686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46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B5F7D-D5B1-4D98-B310-16D211F23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00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17826-A1A8-4B20-83BB-6B4226365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46D48-0F63-43E9-B47C-935DCDFAA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760F4-0BB2-41F5-A823-56564248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60C8-7BA5-467F-BCD3-E871B6D03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13F8-B5E0-463F-B52D-A76CAE180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4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A5B0-4E40-4836-BF8A-4DD351994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6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smtClean="0"/>
            </a:lvl1pPr>
          </a:lstStyle>
          <a:p>
            <a:pPr>
              <a:defRPr/>
            </a:pPr>
            <a:fld id="{7F3150A8-B334-48D8-BDDC-A2E01CBB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r" descr="  "/>
          <p:cNvSpPr txBox="1"/>
          <p:nvPr userDrawn="1"/>
        </p:nvSpPr>
        <p:spPr>
          <a:xfrm>
            <a:off x="0" y="653796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noAutofit/>
          </a:bodyPr>
          <a:lstStyle/>
          <a:p>
            <a:pPr algn="r"/>
            <a:r>
              <a:rPr lang="en-150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  </a:t>
            </a:r>
            <a:endParaRPr lang="fr-CH" sz="850" b="0" i="0" u="none" baseline="0" dirty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408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83063"/>
            <a:ext cx="4937125" cy="1333500"/>
          </a:xfrm>
          <a:noFill/>
        </p:spPr>
        <p:txBody>
          <a:bodyPr/>
          <a:lstStyle/>
          <a:p>
            <a:pPr eaLnBrk="1" hangingPunct="1"/>
            <a:r>
              <a:rPr lang="en-US" sz="3000" b="1" dirty="0" smtClean="0">
                <a:solidFill>
                  <a:srgbClr val="00408C"/>
                </a:solidFill>
                <a:ea typeface="ヒラギノ角ゴ Pro W3" pitchFamily="1" charset="-128"/>
              </a:rPr>
              <a:t>WIPO Japan Office (WJO)</a:t>
            </a:r>
          </a:p>
          <a:p>
            <a:pPr eaLnBrk="1" hangingPunct="1"/>
            <a:endParaRPr lang="en-US" sz="2600" dirty="0" smtClean="0">
              <a:solidFill>
                <a:srgbClr val="00408C"/>
              </a:solidFill>
              <a:ea typeface="ヒラギノ角ゴ Pro W3" pitchFamily="1" charset="-128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6300192" y="5153025"/>
            <a:ext cx="21478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40000"/>
              </a:lnSpc>
            </a:pPr>
            <a:endParaRPr lang="en-US" sz="1300" dirty="0" smtClean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Geneva</a:t>
            </a: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Thursday, October 3 </a:t>
            </a:r>
          </a:p>
          <a:p>
            <a:pPr>
              <a:lnSpc>
                <a:spcPct val="40000"/>
              </a:lnSpc>
            </a:pPr>
            <a:r>
              <a:rPr lang="en-US" sz="1300" dirty="0" smtClean="0">
                <a:solidFill>
                  <a:srgbClr val="3399FF"/>
                </a:solidFill>
                <a:latin typeface="Arial Black" pitchFamily="34" charset="0"/>
                <a:ea typeface="ヒラギノ角ゴ Pro W3" pitchFamily="1" charset="-128"/>
              </a:rPr>
              <a:t>2019</a:t>
            </a:r>
          </a:p>
          <a:p>
            <a:pPr>
              <a:lnSpc>
                <a:spcPct val="40000"/>
              </a:lnSpc>
            </a:pP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  <a:p>
            <a:pPr>
              <a:lnSpc>
                <a:spcPct val="40000"/>
              </a:lnSpc>
            </a:pPr>
            <a:endParaRPr lang="en-US" sz="1300" dirty="0">
              <a:solidFill>
                <a:srgbClr val="3399FF"/>
              </a:solidFill>
              <a:latin typeface="Arial Black" pitchFamily="34" charset="0"/>
              <a:ea typeface="ヒラギノ角ゴ Pro W3" pitchFamily="1" charset="-128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914400" y="3810000"/>
            <a:ext cx="381000" cy="381000"/>
          </a:xfrm>
          <a:prstGeom prst="rect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H"/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1230313" y="5805488"/>
            <a:ext cx="69342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00408C"/>
                </a:solidFill>
                <a:ea typeface="ヒラギノ角ゴ Pro W3" pitchFamily="1" charset="-128"/>
              </a:rPr>
              <a:t>Side-Event at the 2019 WIPO Assemblies</a:t>
            </a:r>
            <a:endParaRPr lang="en-US" sz="1800" dirty="0">
              <a:solidFill>
                <a:srgbClr val="00408C"/>
              </a:solidFill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Outreach &amp; Customer Service (2)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70774" y="1125524"/>
            <a:ext cx="7773634" cy="187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kern="0" dirty="0" smtClean="0"/>
              <a:t>Organized a </a:t>
            </a:r>
            <a:r>
              <a:rPr lang="en-US" sz="1800" b="1" kern="0" dirty="0" smtClean="0">
                <a:solidFill>
                  <a:schemeClr val="accent2">
                    <a:lumMod val="75000"/>
                  </a:schemeClr>
                </a:solidFill>
              </a:rPr>
              <a:t>World IP Day </a:t>
            </a:r>
            <a:r>
              <a:rPr lang="en-US" sz="1800" kern="0" dirty="0"/>
              <a:t>event</a:t>
            </a:r>
            <a:r>
              <a:rPr lang="en-US" sz="1800" kern="0" dirty="0" smtClean="0">
                <a:solidFill>
                  <a:srgbClr val="FF0000"/>
                </a:solidFill>
              </a:rPr>
              <a:t> </a:t>
            </a:r>
            <a:r>
              <a:rPr lang="en-US" sz="1800" kern="0" dirty="0" smtClean="0"/>
              <a:t>in Tokyo, inviting as speakers: 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kern="0" dirty="0" smtClean="0">
                <a:solidFill>
                  <a:schemeClr val="accent2">
                    <a:lumMod val="75000"/>
                  </a:schemeClr>
                </a:solidFill>
              </a:rPr>
              <a:t>Mr. Nagao</a:t>
            </a:r>
            <a:r>
              <a:rPr lang="en-US" sz="1800" kern="0" dirty="0" smtClean="0"/>
              <a:t>,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</a:rPr>
              <a:t>Paralympic </a:t>
            </a:r>
            <a:r>
              <a:rPr lang="en-US" sz="1800" b="1" kern="0" dirty="0" smtClean="0">
                <a:solidFill>
                  <a:schemeClr val="accent2">
                    <a:lumMod val="75000"/>
                  </a:schemeClr>
                </a:solidFill>
              </a:rPr>
              <a:t>Athlete</a:t>
            </a:r>
            <a:r>
              <a:rPr lang="en-US" sz="1800" kern="0" dirty="0" smtClean="0"/>
              <a:t>, 1988-2008 &amp; 2016, </a:t>
            </a:r>
            <a:r>
              <a:rPr lang="en-US" sz="1800" b="1" kern="0" dirty="0" smtClean="0">
                <a:solidFill>
                  <a:schemeClr val="accent2">
                    <a:lumMod val="75000"/>
                  </a:schemeClr>
                </a:solidFill>
              </a:rPr>
              <a:t>Japan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kern="0" dirty="0" smtClean="0"/>
              <a:t>Mr. Igarashi, </a:t>
            </a:r>
            <a:r>
              <a:rPr lang="en-US" sz="1800" b="1" kern="0" dirty="0" smtClean="0">
                <a:solidFill>
                  <a:schemeClr val="accent2">
                    <a:lumMod val="75000"/>
                  </a:schemeClr>
                </a:solidFill>
              </a:rPr>
              <a:t>Director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sz="1800" b="1" kern="0" dirty="0" smtClean="0">
                <a:solidFill>
                  <a:schemeClr val="accent2">
                    <a:lumMod val="75000"/>
                  </a:schemeClr>
                </a:solidFill>
              </a:rPr>
              <a:t>Tokyo 2020 Olympics Committee</a:t>
            </a:r>
            <a:r>
              <a:rPr lang="en-US" sz="1800" kern="0" dirty="0" smtClean="0"/>
              <a:t> and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kern="0" dirty="0" smtClean="0"/>
              <a:t>Mr. Fujiwara,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</a:rPr>
              <a:t>Head </a:t>
            </a:r>
            <a:r>
              <a:rPr lang="en-US" sz="1800" kern="0" dirty="0"/>
              <a:t>of Sports Business Development</a:t>
            </a:r>
            <a:r>
              <a:rPr lang="en-US" sz="1800" kern="0" dirty="0" smtClean="0"/>
              <a:t>, </a:t>
            </a:r>
            <a:r>
              <a:rPr lang="en-US" sz="1800" b="1" kern="0" dirty="0" smtClean="0">
                <a:solidFill>
                  <a:schemeClr val="accent2">
                    <a:lumMod val="75000"/>
                  </a:schemeClr>
                </a:solidFill>
              </a:rPr>
              <a:t>Fujitsu</a:t>
            </a:r>
            <a:r>
              <a:rPr lang="en-US" sz="1800" kern="0" dirty="0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18" y="2852936"/>
            <a:ext cx="5267942" cy="3512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89" y="2708920"/>
            <a:ext cx="2826747" cy="39356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3164605" y="6054237"/>
            <a:ext cx="233555" cy="877078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noAutofit/>
          </a:bodyPr>
          <a:lstStyle/>
          <a:p>
            <a:r>
              <a:rPr lang="en-US" sz="800" dirty="0" smtClean="0"/>
              <a:t>Photo: WJO</a:t>
            </a:r>
            <a:endParaRPr lang="en-US" sz="800" dirty="0"/>
          </a:p>
          <a:p>
            <a:r>
              <a:rPr lang="en-US" sz="800" dirty="0"/>
              <a:t> 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261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For The Year Ahead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39552" y="1052736"/>
            <a:ext cx="784887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 smtClean="0"/>
              <a:t>Increase the number of applications from Japan to the Madrid and Hague Systems</a:t>
            </a:r>
          </a:p>
          <a:p>
            <a:pPr marL="0" indent="0">
              <a:buFontTx/>
              <a:buNone/>
            </a:pPr>
            <a:endParaRPr lang="en-US" kern="0" dirty="0" smtClean="0"/>
          </a:p>
          <a:p>
            <a:r>
              <a:rPr lang="en-US" sz="2000" kern="0" dirty="0" smtClean="0"/>
              <a:t>Develop new Capacity Building projects with J-FIT</a:t>
            </a:r>
          </a:p>
          <a:p>
            <a:endParaRPr lang="en-US" kern="0" dirty="0" smtClean="0"/>
          </a:p>
          <a:p>
            <a:r>
              <a:rPr lang="en-US" sz="2000" kern="0" dirty="0" smtClean="0"/>
              <a:t>Further promotion of WIPO GREEN in Japan</a:t>
            </a:r>
          </a:p>
          <a:p>
            <a:pPr marL="0" indent="0">
              <a:buFontTx/>
              <a:buNone/>
            </a:pPr>
            <a:endParaRPr lang="en-US" sz="2800" kern="0" dirty="0" smtClean="0"/>
          </a:p>
          <a:p>
            <a:pPr marL="0" indent="0">
              <a:buFontTx/>
              <a:buNone/>
            </a:pPr>
            <a:endParaRPr lang="en-US" sz="2800" kern="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770" y="4358533"/>
            <a:ext cx="1981622" cy="1404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2924" y="3704579"/>
            <a:ext cx="1803492" cy="1280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2591" y="2351861"/>
            <a:ext cx="1249849" cy="17784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1883" y="6416621"/>
            <a:ext cx="1391885" cy="2730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000" dirty="0" smtClean="0"/>
              <a:t>WIPO GREEN Launch (2013)</a:t>
            </a:r>
            <a:endParaRPr lang="en-US" sz="1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7618" y="4869332"/>
            <a:ext cx="2250206" cy="1499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6635" y="4005064"/>
            <a:ext cx="1582452" cy="224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0992" y="3633206"/>
            <a:ext cx="1539304" cy="2173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492483" y="5719599"/>
            <a:ext cx="1391885" cy="3303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000" dirty="0" smtClean="0"/>
              <a:t>How to Explore Ideas Using IP</a:t>
            </a:r>
            <a:br>
              <a:rPr lang="en-US" sz="1000" dirty="0" smtClean="0"/>
            </a:br>
            <a:r>
              <a:rPr lang="en-US" sz="1000" dirty="0" smtClean="0"/>
              <a:t>(textbook on IP for </a:t>
            </a:r>
            <a:r>
              <a:rPr lang="en-US" sz="1000" dirty="0"/>
              <a:t>y</a:t>
            </a:r>
            <a:r>
              <a:rPr lang="en-US" sz="1000" dirty="0" smtClean="0"/>
              <a:t>oung people)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726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525266"/>
            <a:ext cx="8229600" cy="1080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b="1" dirty="0" smtClean="0">
                <a:latin typeface="Freestyle Script" panose="030804020302050B0404" pitchFamily="66" charset="0"/>
              </a:rPr>
              <a:t>Thank you for your time.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940319"/>
            <a:ext cx="7344816" cy="41236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1580278"/>
            <a:ext cx="3816424" cy="3600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600" b="1" dirty="0" err="1" smtClean="0">
                <a:solidFill>
                  <a:srgbClr val="0070C0"/>
                </a:solidFill>
              </a:rPr>
              <a:t>WJOFlickr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Album:  www.wipo.int/japan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About the WJO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8229600" cy="4352925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Established </a:t>
            </a:r>
            <a:r>
              <a:rPr lang="en-US" b="1" dirty="0"/>
              <a:t>September 1, </a:t>
            </a:r>
            <a:r>
              <a:rPr lang="en-US" b="1" dirty="0" smtClean="0"/>
              <a:t>2006</a:t>
            </a:r>
            <a:endParaRPr lang="en-US" b="1" dirty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Located </a:t>
            </a:r>
            <a:r>
              <a:rPr lang="en-US" b="1" dirty="0" smtClean="0"/>
              <a:t>in Tokyo</a:t>
            </a:r>
            <a:endParaRPr lang="en-US" b="1" dirty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319" y="1925427"/>
            <a:ext cx="2688333" cy="25380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520542"/>
            <a:ext cx="2632117" cy="19740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26" y="4499447"/>
            <a:ext cx="2939406" cy="1959604"/>
          </a:xfrm>
          <a:prstGeom prst="rect">
            <a:avLst/>
          </a:prstGeom>
        </p:spPr>
      </p:pic>
      <p:pic>
        <p:nvPicPr>
          <p:cNvPr id="6" name="Picture 3" descr="G:\General asemblies PPT\Photos\WJO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132855" cy="284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of the WJO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2664296"/>
          </a:xfrm>
        </p:spPr>
        <p:txBody>
          <a:bodyPr/>
          <a:lstStyle/>
          <a:p>
            <a:r>
              <a:rPr lang="en-US" sz="2000" dirty="0"/>
              <a:t>P</a:t>
            </a:r>
            <a:r>
              <a:rPr lang="en-US" sz="2000" dirty="0" smtClean="0"/>
              <a:t>ersonnel Resources (7)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3766" y="1695903"/>
            <a:ext cx="4608512" cy="20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0B0F0"/>
              </a:buClr>
              <a:buNone/>
            </a:pPr>
            <a:r>
              <a:rPr lang="en-US" sz="2000" b="1" kern="0" dirty="0" smtClean="0"/>
              <a:t>Staff </a:t>
            </a:r>
            <a:r>
              <a:rPr lang="en-US" sz="2000" kern="0" dirty="0" smtClean="0"/>
              <a:t>(4)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kern="0" dirty="0" smtClean="0"/>
              <a:t>Director (D1)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kern="0" dirty="0" smtClean="0"/>
              <a:t>Counsellor (P4)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kern="0" dirty="0" smtClean="0"/>
              <a:t>Associate Research Officer* (P1)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kern="0" dirty="0" smtClean="0"/>
              <a:t>Assistant* (G4)</a:t>
            </a:r>
            <a:br>
              <a:rPr lang="en-US" sz="2000" kern="0" dirty="0" smtClean="0"/>
            </a:br>
            <a:endParaRPr lang="en-US" sz="2000" kern="0" dirty="0" smtClean="0"/>
          </a:p>
          <a:p>
            <a:pPr marL="0" indent="0">
              <a:buClr>
                <a:srgbClr val="00B0F0"/>
              </a:buClr>
              <a:buNone/>
            </a:pPr>
            <a:r>
              <a:rPr lang="en-US" sz="900" kern="0" dirty="0" smtClean="0"/>
              <a:t>*Financed by Japan Funds-in-Trust</a:t>
            </a:r>
          </a:p>
          <a:p>
            <a:pPr marL="0" indent="0">
              <a:buClr>
                <a:srgbClr val="00B0F0"/>
              </a:buClr>
              <a:buNone/>
            </a:pPr>
            <a:r>
              <a:rPr lang="en-US" sz="900" kern="0" dirty="0" smtClean="0"/>
              <a:t>**Financed by the Madrid Registry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835642" y="1635505"/>
            <a:ext cx="4320480" cy="19670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00B0F0"/>
              </a:buClr>
              <a:buNone/>
            </a:pPr>
            <a:r>
              <a:rPr lang="en-US" sz="2000" b="1" kern="0" dirty="0" smtClean="0"/>
              <a:t>Non-Staff </a:t>
            </a:r>
            <a:r>
              <a:rPr lang="en-US" sz="2000" kern="0" dirty="0" smtClean="0"/>
              <a:t>(3)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kern="0" dirty="0" smtClean="0"/>
              <a:t>Individual Contract Specialists (2)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kern="0" dirty="0" smtClean="0"/>
              <a:t>Hague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kern="0" dirty="0" smtClean="0"/>
              <a:t>Madrid**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2000" kern="0" dirty="0" smtClean="0"/>
              <a:t>Agency Worker (1)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4324500"/>
            <a:ext cx="505090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/>
              <a:t>Non-Personnel </a:t>
            </a:r>
            <a:r>
              <a:rPr lang="en-US" sz="1800" dirty="0" smtClean="0"/>
              <a:t>Resources***</a:t>
            </a:r>
          </a:p>
          <a:p>
            <a:pPr marL="742950" lvl="2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/>
              <a:t>Regular </a:t>
            </a:r>
            <a:r>
              <a:rPr lang="en-US" sz="1600" kern="0" dirty="0"/>
              <a:t>Budget </a:t>
            </a:r>
            <a:r>
              <a:rPr lang="en-US" sz="1600" kern="0" dirty="0" smtClean="0"/>
              <a:t>(CY 2019</a:t>
            </a:r>
            <a:r>
              <a:rPr lang="en-US" sz="1600" kern="0" dirty="0"/>
              <a:t>)                 </a:t>
            </a:r>
            <a:endParaRPr lang="en-US" sz="1600" kern="0" dirty="0" smtClean="0"/>
          </a:p>
          <a:p>
            <a:pPr marL="0" lvl="1" indent="0">
              <a:buClr>
                <a:srgbClr val="00B0F0"/>
              </a:buClr>
              <a:buNone/>
            </a:pPr>
            <a:r>
              <a:rPr lang="en-US" sz="1600" kern="0" dirty="0"/>
              <a:t> </a:t>
            </a:r>
            <a:r>
              <a:rPr lang="en-US" sz="1600" kern="0" dirty="0" smtClean="0"/>
              <a:t>            </a:t>
            </a:r>
            <a:r>
              <a:rPr lang="en-US" sz="1400" kern="0" dirty="0" smtClean="0"/>
              <a:t>CHF 100,000</a:t>
            </a:r>
            <a:endParaRPr lang="en-US" sz="1400" kern="0" dirty="0"/>
          </a:p>
          <a:p>
            <a:pPr marL="742950" lvl="2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kern="0" dirty="0"/>
              <a:t>Japan </a:t>
            </a:r>
            <a:r>
              <a:rPr lang="en-US" sz="1600" kern="0" dirty="0" smtClean="0"/>
              <a:t>Funds-in-Trust IP Global (FY 2019-20)    </a:t>
            </a:r>
            <a:r>
              <a:rPr lang="en-US" sz="1600" kern="0" dirty="0"/>
              <a:t/>
            </a:r>
            <a:br>
              <a:rPr lang="en-US" sz="1600" kern="0" dirty="0"/>
            </a:br>
            <a:r>
              <a:rPr lang="en-US" sz="1400" kern="0" dirty="0" smtClean="0"/>
              <a:t>CHF 380,000</a:t>
            </a:r>
            <a:r>
              <a:rPr lang="en-US" sz="1400" i="1" kern="0" dirty="0" smtClean="0"/>
              <a:t> </a:t>
            </a:r>
          </a:p>
          <a:p>
            <a:pPr marL="742950" lvl="2" indent="-342900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1400" i="1" kern="0" dirty="0"/>
          </a:p>
          <a:p>
            <a:pPr marL="0" lvl="0" indent="0">
              <a:spcBef>
                <a:spcPct val="50000"/>
              </a:spcBef>
              <a:buClr>
                <a:srgbClr val="00B0F0"/>
              </a:buClr>
              <a:buNone/>
            </a:pPr>
            <a:r>
              <a:rPr lang="en-US" sz="9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***Available for program implementation</a:t>
            </a:r>
            <a:endParaRPr lang="en-US" sz="90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 indent="0">
              <a:buClr>
                <a:srgbClr val="00B0F0"/>
              </a:buClr>
              <a:buNone/>
            </a:pPr>
            <a:endParaRPr lang="en-US" sz="1400" i="1" kern="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94091"/>
            <a:ext cx="3490948" cy="2327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0171" y="6521388"/>
            <a:ext cx="2122797" cy="3268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000" dirty="0" smtClean="0"/>
              <a:t>Photo: Mr. </a:t>
            </a:r>
            <a:r>
              <a:rPr lang="en-US" sz="1000" dirty="0" err="1" smtClean="0"/>
              <a:t>KazuhitoTakahashi</a:t>
            </a:r>
            <a:r>
              <a:rPr lang="en-US" sz="1000" dirty="0" smtClean="0"/>
              <a:t> (JIPII)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8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Strategic Focus of the WJO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2596" y="1266617"/>
            <a:ext cx="844988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 smtClean="0"/>
              <a:t>1. Promotion of </a:t>
            </a:r>
            <a:r>
              <a:rPr lang="en-US" sz="2000" b="1" kern="0" dirty="0" smtClean="0">
                <a:solidFill>
                  <a:schemeClr val="accent2">
                    <a:lumMod val="75000"/>
                  </a:schemeClr>
                </a:solidFill>
              </a:rPr>
              <a:t>WIPO’s Premier Global IP Services and Databases </a:t>
            </a:r>
            <a:r>
              <a:rPr lang="en-US" sz="2000" b="1" kern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kern="0" dirty="0" smtClean="0"/>
              <a:t>						       </a:t>
            </a:r>
            <a:r>
              <a:rPr lang="en-US" sz="1400" kern="0" dirty="0" smtClean="0"/>
              <a:t>(Strategic Goal II.1.3.5, IV.2)</a:t>
            </a:r>
          </a:p>
          <a:p>
            <a:r>
              <a:rPr lang="en-US" sz="2000" kern="0" dirty="0" smtClean="0"/>
              <a:t>2</a:t>
            </a:r>
            <a:r>
              <a:rPr lang="en-US" sz="2000" kern="0" dirty="0"/>
              <a:t>. </a:t>
            </a:r>
            <a:r>
              <a:rPr lang="en-US" sz="2000" b="1" kern="0" dirty="0" smtClean="0">
                <a:solidFill>
                  <a:schemeClr val="accent2">
                    <a:lumMod val="75000"/>
                  </a:schemeClr>
                </a:solidFill>
              </a:rPr>
              <a:t>Capacity </a:t>
            </a:r>
            <a:r>
              <a:rPr lang="en-US" sz="2000" b="1" kern="0" dirty="0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en-US" sz="2000" b="1" kern="0" dirty="0" smtClean="0">
                <a:solidFill>
                  <a:schemeClr val="accent2">
                    <a:lumMod val="75000"/>
                  </a:schemeClr>
                </a:solidFill>
              </a:rPr>
              <a:t>uilding </a:t>
            </a:r>
            <a:r>
              <a:rPr lang="en-US" sz="2000" kern="0" dirty="0"/>
              <a:t>a</a:t>
            </a:r>
            <a:r>
              <a:rPr lang="en-US" sz="2000" kern="0" dirty="0" smtClean="0"/>
              <a:t>ctivities		                </a:t>
            </a:r>
            <a:r>
              <a:rPr lang="en-US" sz="1400" kern="0" dirty="0" smtClean="0"/>
              <a:t>(Strategic Goal III.2) </a:t>
            </a:r>
            <a:r>
              <a:rPr lang="en-US" sz="2000" kern="0" dirty="0" smtClean="0"/>
              <a:t>								</a:t>
            </a:r>
            <a:endParaRPr lang="en-US" sz="1400" kern="0" dirty="0"/>
          </a:p>
          <a:p>
            <a:r>
              <a:rPr lang="en-US" sz="2000" kern="0" dirty="0" smtClean="0"/>
              <a:t>3</a:t>
            </a:r>
            <a:r>
              <a:rPr lang="en-US" sz="2000" kern="0" dirty="0"/>
              <a:t>. Promotion of  </a:t>
            </a:r>
            <a:r>
              <a:rPr lang="en-US" sz="2000" b="1" kern="0" dirty="0">
                <a:solidFill>
                  <a:schemeClr val="accent2">
                    <a:lumMod val="75000"/>
                  </a:schemeClr>
                </a:solidFill>
              </a:rPr>
              <a:t>WIPO GREEN,</a:t>
            </a:r>
            <a:r>
              <a:rPr lang="en-US" sz="2000" kern="0" dirty="0"/>
              <a:t> </a:t>
            </a:r>
            <a:r>
              <a:rPr lang="en-US" sz="2000" b="1" kern="0" dirty="0">
                <a:solidFill>
                  <a:schemeClr val="accent2">
                    <a:lumMod val="75000"/>
                  </a:schemeClr>
                </a:solidFill>
              </a:rPr>
              <a:t>WIPO </a:t>
            </a:r>
            <a:r>
              <a:rPr lang="en-US" sz="2000" b="1" kern="0" dirty="0" err="1">
                <a:solidFill>
                  <a:schemeClr val="accent2">
                    <a:lumMod val="75000"/>
                  </a:schemeClr>
                </a:solidFill>
              </a:rPr>
              <a:t>Re:Search</a:t>
            </a:r>
            <a:r>
              <a:rPr lang="en-US" sz="2000" b="1" kern="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kern="0" dirty="0" smtClean="0">
                <a:solidFill>
                  <a:schemeClr val="accent2">
                    <a:lumMod val="75000"/>
                  </a:schemeClr>
                </a:solidFill>
              </a:rPr>
              <a:t>       </a:t>
            </a:r>
            <a:r>
              <a:rPr lang="en-US" sz="1400" kern="0" dirty="0" smtClean="0"/>
              <a:t>(</a:t>
            </a:r>
            <a:r>
              <a:rPr lang="en-US" sz="1400" kern="0" dirty="0"/>
              <a:t>Strategic Goal </a:t>
            </a:r>
            <a:r>
              <a:rPr lang="en-US" sz="1400" kern="0" dirty="0" smtClean="0"/>
              <a:t>VII.1) </a:t>
            </a:r>
            <a:r>
              <a:rPr lang="en-US" sz="2000" kern="0" dirty="0" smtClean="0"/>
              <a:t> </a:t>
            </a:r>
            <a:br>
              <a:rPr lang="en-US" sz="2000" kern="0" dirty="0" smtClean="0"/>
            </a:br>
            <a:endParaRPr lang="en-US" sz="2000" kern="0" dirty="0"/>
          </a:p>
          <a:p>
            <a:r>
              <a:rPr lang="en-US" sz="2000" kern="0" dirty="0" smtClean="0"/>
              <a:t>4</a:t>
            </a:r>
            <a:r>
              <a:rPr lang="en-US" sz="2000" b="1" kern="0" dirty="0" smtClean="0">
                <a:solidFill>
                  <a:schemeClr val="accent2">
                    <a:lumMod val="75000"/>
                  </a:schemeClr>
                </a:solidFill>
              </a:rPr>
              <a:t>. Communication to the broad public </a:t>
            </a:r>
            <a:r>
              <a:rPr lang="en-US" sz="2000" kern="0" dirty="0" smtClean="0"/>
              <a:t>about IP and WIPO’s role              	  					               </a:t>
            </a:r>
            <a:r>
              <a:rPr lang="en-US" sz="1400" kern="0" dirty="0" smtClean="0"/>
              <a:t>(Strategic Goal VIII.1)</a:t>
            </a:r>
          </a:p>
          <a:p>
            <a:pPr marL="0" indent="0">
              <a:buNone/>
            </a:pPr>
            <a:endParaRPr lang="en-US" sz="2000" kern="0" dirty="0" smtClean="0"/>
          </a:p>
          <a:p>
            <a:pPr marL="0" indent="0">
              <a:buFontTx/>
              <a:buNone/>
            </a:pPr>
            <a:endParaRPr lang="en-US" sz="800" kern="0" dirty="0" smtClean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2000" kern="0" dirty="0"/>
          </a:p>
        </p:txBody>
      </p:sp>
      <p:pic>
        <p:nvPicPr>
          <p:cNvPr id="4" name="Picture 2" descr="D:\Users\Noda\Desktop\IMG_2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50458" y="4594902"/>
            <a:ext cx="1821128" cy="143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10284" y="6229131"/>
            <a:ext cx="1368152" cy="3043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200" dirty="0" smtClean="0"/>
              <a:t>Service Center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09120"/>
            <a:ext cx="2632770" cy="1754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83117" y="6271181"/>
            <a:ext cx="1440161" cy="3268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000" dirty="0" smtClean="0"/>
              <a:t>Photo: Kao Corporation</a:t>
            </a:r>
            <a:endParaRPr lang="en-US" sz="10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33" y="4500782"/>
            <a:ext cx="2429611" cy="18222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68015" y="6322990"/>
            <a:ext cx="2780449" cy="242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000" dirty="0" smtClean="0"/>
              <a:t>Photo: Ministry of Economy, Trade, and Industry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925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0037" y="88388"/>
            <a:ext cx="8229600" cy="1080120"/>
          </a:xfrm>
        </p:spPr>
        <p:txBody>
          <a:bodyPr/>
          <a:lstStyle/>
          <a:p>
            <a:pPr algn="ctr"/>
            <a:r>
              <a:rPr lang="en-US" sz="2800" dirty="0" smtClean="0"/>
              <a:t>Key Achievements of the WJO </a:t>
            </a:r>
            <a:br>
              <a:rPr lang="en-US" sz="2800" dirty="0" smtClean="0"/>
            </a:br>
            <a:r>
              <a:rPr lang="en-US" sz="1800" dirty="0" smtClean="0"/>
              <a:t>(1) Promotion </a:t>
            </a:r>
            <a:r>
              <a:rPr lang="en-US" sz="1800" dirty="0"/>
              <a:t>of WIPO’s Global IP </a:t>
            </a:r>
            <a:r>
              <a:rPr lang="en-US" sz="1800" dirty="0" smtClean="0"/>
              <a:t>Services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1941" y="1412776"/>
            <a:ext cx="8272867" cy="280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42900" lvl="1" indent="-342900">
              <a:buClr>
                <a:srgbClr val="00B0F0"/>
              </a:buClr>
            </a:pPr>
            <a:r>
              <a:rPr lang="en-US" sz="1800" kern="0" dirty="0" smtClean="0"/>
              <a:t>In 2018, increased </a:t>
            </a:r>
            <a:r>
              <a:rPr lang="en-US" sz="1800" kern="0" dirty="0"/>
              <a:t>Madrid applications from Japan by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</a:rPr>
              <a:t>22.8</a:t>
            </a:r>
            <a:r>
              <a:rPr lang="en-US" sz="1800" b="1" kern="0" dirty="0" smtClean="0">
                <a:solidFill>
                  <a:schemeClr val="accent2">
                    <a:lumMod val="75000"/>
                  </a:schemeClr>
                </a:solidFill>
              </a:rPr>
              <a:t>%</a:t>
            </a:r>
            <a:r>
              <a:rPr lang="en-US" sz="1800" kern="0" dirty="0" smtClean="0"/>
              <a:t>,</a:t>
            </a:r>
            <a:r>
              <a:rPr lang="en-US" sz="1800" kern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kern="0" dirty="0" smtClean="0"/>
              <a:t>designs </a:t>
            </a:r>
            <a:r>
              <a:rPr lang="en-US" sz="1800" kern="0" dirty="0"/>
              <a:t>filed with Hague system by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</a:rPr>
              <a:t>47.0%</a:t>
            </a:r>
            <a:r>
              <a:rPr lang="en-US" sz="1800" kern="0" dirty="0"/>
              <a:t> and PCT </a:t>
            </a:r>
            <a:r>
              <a:rPr lang="en-US" sz="1800" kern="0" dirty="0" smtClean="0"/>
              <a:t>applications </a:t>
            </a:r>
            <a:r>
              <a:rPr lang="en-US" sz="1800" kern="0" dirty="0"/>
              <a:t>by </a:t>
            </a:r>
            <a:r>
              <a:rPr lang="en-US" sz="1800" b="1" kern="0" dirty="0" smtClean="0">
                <a:solidFill>
                  <a:schemeClr val="accent2">
                    <a:lumMod val="75000"/>
                  </a:schemeClr>
                </a:solidFill>
              </a:rPr>
              <a:t>3.1%</a:t>
            </a:r>
            <a:endParaRPr lang="en-US" sz="1800" kern="0" dirty="0" smtClean="0"/>
          </a:p>
          <a:p>
            <a:pPr marL="0" lvl="1" indent="0">
              <a:buClr>
                <a:srgbClr val="00B0F0"/>
              </a:buClr>
              <a:buNone/>
            </a:pPr>
            <a:endParaRPr lang="en-US" sz="800" kern="0" dirty="0" smtClean="0"/>
          </a:p>
          <a:p>
            <a:pPr marL="742950" lvl="2" indent="-342900">
              <a:lnSpc>
                <a:spcPts val="28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kern="0" dirty="0" smtClean="0"/>
              <a:t>In the past 12 months, WJO staff presented on </a:t>
            </a:r>
            <a:r>
              <a:rPr lang="en-US" sz="1800" kern="0" dirty="0"/>
              <a:t>WIPO’s Services at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</a:rPr>
              <a:t>59</a:t>
            </a:r>
            <a:r>
              <a:rPr lang="en-US" sz="1800" b="1" kern="0" dirty="0">
                <a:solidFill>
                  <a:srgbClr val="FF0000"/>
                </a:solidFill>
              </a:rPr>
              <a:t> </a:t>
            </a:r>
            <a:r>
              <a:rPr lang="en-US" sz="1800" kern="0" dirty="0"/>
              <a:t>venues all over </a:t>
            </a:r>
            <a:r>
              <a:rPr lang="en-US" sz="1800" kern="0" dirty="0" smtClean="0"/>
              <a:t>Japan to </a:t>
            </a:r>
            <a:r>
              <a:rPr lang="en-US" sz="1800" b="1" kern="0" dirty="0" smtClean="0">
                <a:solidFill>
                  <a:schemeClr val="accent2">
                    <a:lumMod val="75000"/>
                  </a:schemeClr>
                </a:solidFill>
              </a:rPr>
              <a:t>5,865</a:t>
            </a:r>
            <a:r>
              <a:rPr lang="en-US" sz="1800" kern="0" dirty="0" smtClean="0">
                <a:solidFill>
                  <a:srgbClr val="FF0000"/>
                </a:solidFill>
              </a:rPr>
              <a:t> </a:t>
            </a:r>
            <a:r>
              <a:rPr lang="en-US" sz="1800" kern="0" dirty="0"/>
              <a:t>participants </a:t>
            </a:r>
            <a:endParaRPr lang="en-US" sz="1800" dirty="0"/>
          </a:p>
          <a:p>
            <a:pPr marL="742950" lvl="2" indent="-342900">
              <a:lnSpc>
                <a:spcPts val="28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kern="0" dirty="0" smtClean="0"/>
              <a:t>Visited </a:t>
            </a:r>
            <a:r>
              <a:rPr lang="en-US" sz="1800" b="1" kern="0" dirty="0" smtClean="0">
                <a:solidFill>
                  <a:schemeClr val="accent2">
                    <a:lumMod val="75000"/>
                  </a:schemeClr>
                </a:solidFill>
              </a:rPr>
              <a:t>69</a:t>
            </a:r>
            <a:r>
              <a:rPr lang="en-US" sz="1800" kern="0" dirty="0" smtClean="0"/>
              <a:t> Madrid and </a:t>
            </a:r>
            <a:r>
              <a:rPr lang="en-US" sz="1800" b="1" kern="0" dirty="0" smtClean="0">
                <a:solidFill>
                  <a:schemeClr val="accent2">
                    <a:lumMod val="75000"/>
                  </a:schemeClr>
                </a:solidFill>
              </a:rPr>
              <a:t>58</a:t>
            </a:r>
            <a:r>
              <a:rPr lang="en-US" sz="1800" kern="0" dirty="0" smtClean="0"/>
              <a:t> Hague (current and potential) users</a:t>
            </a:r>
          </a:p>
          <a:p>
            <a:pPr marL="742950" lvl="2" indent="-342900">
              <a:lnSpc>
                <a:spcPts val="28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kern="0" dirty="0" smtClean="0"/>
              <a:t>Updated users by quarterly newsletters and information published in a popular journal on IP (“</a:t>
            </a:r>
            <a:r>
              <a:rPr lang="en-US" sz="1800" i="1" kern="0" dirty="0" err="1" smtClean="0"/>
              <a:t>Hatsumei</a:t>
            </a:r>
            <a:r>
              <a:rPr lang="en-US" sz="1800" i="1" kern="0" dirty="0" smtClean="0"/>
              <a:t>”</a:t>
            </a:r>
            <a:r>
              <a:rPr lang="en-US" sz="1800" kern="0" dirty="0" smtClean="0"/>
              <a:t> Journal) </a:t>
            </a:r>
            <a:br>
              <a:rPr lang="en-US" sz="1800" kern="0" dirty="0" smtClean="0"/>
            </a:br>
            <a:endParaRPr lang="en-US" sz="1800" kern="0" dirty="0" smtClean="0"/>
          </a:p>
        </p:txBody>
      </p:sp>
      <p:pic>
        <p:nvPicPr>
          <p:cNvPr id="9" name="Picture 2" descr="G:\7. Outreach Documents\Photos\2018\ICS work Masami VW\IMG_20180907_110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1" y="4710700"/>
            <a:ext cx="2437196" cy="18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39" y="4725144"/>
            <a:ext cx="3249592" cy="1827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56" y="4712521"/>
            <a:ext cx="2437193" cy="1827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8698" y="4412950"/>
            <a:ext cx="1368152" cy="304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Visit to users’ offices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8960" y="4396623"/>
            <a:ext cx="2735621" cy="314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Hague Online Tool Seminar (Aug 2019)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0197" y="4417774"/>
            <a:ext cx="2983075" cy="29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WJO Seminar (May 2019)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559083" y="5816683"/>
            <a:ext cx="262764" cy="1730622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noAutofit/>
          </a:bodyPr>
          <a:lstStyle/>
          <a:p>
            <a:r>
              <a:rPr lang="en-US" sz="800" dirty="0"/>
              <a:t>Photo: </a:t>
            </a:r>
            <a:r>
              <a:rPr lang="en-US" sz="800" dirty="0" err="1"/>
              <a:t>Ryohin</a:t>
            </a:r>
            <a:r>
              <a:rPr lang="en-US" sz="800" dirty="0"/>
              <a:t> </a:t>
            </a:r>
            <a:r>
              <a:rPr lang="en-US" sz="800" dirty="0" err="1"/>
              <a:t>Keikaku</a:t>
            </a:r>
            <a:r>
              <a:rPr lang="en-US" sz="800" dirty="0"/>
              <a:t> Co., Ltd.</a:t>
            </a:r>
          </a:p>
          <a:p>
            <a:r>
              <a:rPr lang="en-US" sz="800" dirty="0"/>
              <a:t> </a:t>
            </a:r>
          </a:p>
          <a:p>
            <a:endParaRPr lang="en-US" sz="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734085" y="5816683"/>
            <a:ext cx="262764" cy="1730622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noAutofit/>
          </a:bodyPr>
          <a:lstStyle/>
          <a:p>
            <a:r>
              <a:rPr lang="en-US" sz="800" dirty="0"/>
              <a:t>Photo: </a:t>
            </a:r>
            <a:r>
              <a:rPr lang="en-US" sz="800" dirty="0" smtClean="0"/>
              <a:t>WJO</a:t>
            </a:r>
            <a:endParaRPr lang="en-US" sz="800" dirty="0"/>
          </a:p>
          <a:p>
            <a:r>
              <a:rPr lang="en-US" sz="800" dirty="0"/>
              <a:t> </a:t>
            </a:r>
          </a:p>
          <a:p>
            <a:endParaRPr lang="en-US" sz="8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7744329" y="5804666"/>
            <a:ext cx="262764" cy="1730622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noAutofit/>
          </a:bodyPr>
          <a:lstStyle/>
          <a:p>
            <a:r>
              <a:rPr lang="en-US" sz="800" dirty="0"/>
              <a:t>Photo: </a:t>
            </a:r>
            <a:r>
              <a:rPr lang="en-US" sz="800" dirty="0" smtClean="0"/>
              <a:t>WJO</a:t>
            </a:r>
            <a:endParaRPr lang="en-US" sz="800" dirty="0"/>
          </a:p>
          <a:p>
            <a:r>
              <a:rPr lang="en-US" sz="800" dirty="0"/>
              <a:t> 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412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93204" y="1375884"/>
            <a:ext cx="82296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 smtClean="0"/>
              <a:t>In 2018, organized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regional workshops, inviting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61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>government officials and private sector stakeholders from various developing countries</a:t>
            </a:r>
            <a:endParaRPr lang="en-US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u="sng" dirty="0"/>
          </a:p>
          <a:p>
            <a:r>
              <a:rPr lang="en-US" sz="1800" dirty="0" smtClean="0"/>
              <a:t>Hosted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three</a:t>
            </a:r>
            <a:r>
              <a:rPr lang="en-US" sz="1800" dirty="0" smtClean="0"/>
              <a:t> IP trainees from developing </a:t>
            </a:r>
            <a:r>
              <a:rPr lang="en-US" sz="1800" dirty="0"/>
              <a:t>countries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for two weeks internship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kern="0" dirty="0" smtClean="0"/>
              <a:t>IP </a:t>
            </a:r>
            <a:r>
              <a:rPr lang="en-US" sz="1800" kern="0" dirty="0"/>
              <a:t>Advantage </a:t>
            </a:r>
            <a:r>
              <a:rPr lang="en-US" sz="1800" kern="0" dirty="0" smtClean="0"/>
              <a:t>Initiative</a:t>
            </a:r>
            <a:endParaRPr lang="en-US" sz="1800" kern="0" dirty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/>
              <a:t>Added 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sz="1600" kern="0" dirty="0" smtClean="0"/>
              <a:t> </a:t>
            </a:r>
            <a:r>
              <a:rPr lang="en-US" sz="1600" kern="0" dirty="0"/>
              <a:t>new </a:t>
            </a:r>
            <a:r>
              <a:rPr lang="en-US" sz="1600" kern="0" dirty="0" smtClean="0"/>
              <a:t>cases and updated 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en-US" sz="1600" kern="0" dirty="0" smtClean="0"/>
              <a:t> old cases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/>
              <a:t>Created </a:t>
            </a:r>
            <a:r>
              <a:rPr lang="en-US" sz="1600" b="1" kern="0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sz="1600" kern="0" dirty="0" smtClean="0"/>
              <a:t> sets of new training materials</a:t>
            </a:r>
            <a:r>
              <a:rPr lang="en-US" sz="2000" kern="0" dirty="0" smtClean="0"/>
              <a:t> </a:t>
            </a:r>
            <a:endParaRPr lang="en-US" sz="2000" kern="0" dirty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Developed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5</a:t>
            </a:r>
            <a:r>
              <a:rPr lang="en-US" sz="1600" dirty="0" smtClean="0"/>
              <a:t> </a:t>
            </a:r>
            <a:r>
              <a:rPr lang="en-US" sz="1600" dirty="0"/>
              <a:t>v</a:t>
            </a:r>
            <a:r>
              <a:rPr lang="en-US" sz="1600" dirty="0" smtClean="0"/>
              <a:t>ideo </a:t>
            </a:r>
            <a:r>
              <a:rPr lang="en-US" sz="1600" dirty="0"/>
              <a:t>clips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in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cooperation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with the WBO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Organized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en-US" sz="1600" dirty="0" smtClean="0"/>
              <a:t>national workshops in cooperation with local universities</a:t>
            </a:r>
            <a:endParaRPr lang="en-US" sz="1600" dirty="0"/>
          </a:p>
          <a:p>
            <a:endParaRPr lang="en-US" sz="2000" dirty="0"/>
          </a:p>
          <a:p>
            <a:endParaRPr lang="en-US" sz="2000" dirty="0" smtClean="0"/>
          </a:p>
          <a:p>
            <a:pPr marL="457200" lvl="1" indent="0">
              <a:buClr>
                <a:srgbClr val="00B0F0"/>
              </a:buClr>
              <a:buNone/>
            </a:pPr>
            <a:endParaRPr lang="en-US" sz="800" dirty="0" smtClean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2000" kern="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2" y="4904328"/>
            <a:ext cx="2405164" cy="1567814"/>
          </a:xfrm>
          <a:prstGeom prst="rect">
            <a:avLst/>
          </a:prstGeom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38125"/>
            <a:ext cx="8568952" cy="917804"/>
          </a:xfrm>
        </p:spPr>
        <p:txBody>
          <a:bodyPr/>
          <a:lstStyle/>
          <a:p>
            <a:pPr algn="ctr"/>
            <a:r>
              <a:rPr lang="en-US" sz="2800" dirty="0" smtClean="0"/>
              <a:t>Key Achievements of the WJO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000" dirty="0" smtClean="0"/>
              <a:t>(2) </a:t>
            </a:r>
            <a:r>
              <a:rPr lang="en-US" sz="1800" dirty="0" smtClean="0"/>
              <a:t>Capacity </a:t>
            </a:r>
            <a:r>
              <a:rPr lang="en-US" sz="1800" dirty="0"/>
              <a:t>Building </a:t>
            </a:r>
            <a:r>
              <a:rPr lang="en-US" sz="1800" dirty="0" smtClean="0"/>
              <a:t>for Developing Countries</a:t>
            </a:r>
            <a:endParaRPr lang="en-US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75" y="4906129"/>
            <a:ext cx="2376010" cy="16165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1600" y="4636774"/>
            <a:ext cx="1340439" cy="3043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SME Workshop (Aug 2019) 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0674" y="4607170"/>
            <a:ext cx="2376010" cy="3043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Ms.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</a:rPr>
              <a:t>Soni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</a:rPr>
              <a:t>Seema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from India (Feb 2018)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524171" y="6229750"/>
            <a:ext cx="235297" cy="72008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noAutofit/>
          </a:bodyPr>
          <a:lstStyle/>
          <a:p>
            <a:r>
              <a:rPr lang="en-US" sz="800" dirty="0"/>
              <a:t>Photo: </a:t>
            </a:r>
            <a:r>
              <a:rPr lang="en-US" sz="800" dirty="0" err="1"/>
              <a:t>Gotaro</a:t>
            </a:r>
            <a:r>
              <a:rPr lang="en-US" sz="800" dirty="0"/>
              <a:t> </a:t>
            </a:r>
            <a:r>
              <a:rPr lang="en-US" sz="800" dirty="0" err="1"/>
              <a:t>Dekura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647" y="4869160"/>
            <a:ext cx="2928765" cy="16535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4598367" y="6280300"/>
            <a:ext cx="235297" cy="72008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noAutofit/>
          </a:bodyPr>
          <a:lstStyle/>
          <a:p>
            <a:r>
              <a:rPr lang="en-US" sz="800" dirty="0"/>
              <a:t>Photo: </a:t>
            </a:r>
            <a:r>
              <a:rPr lang="en-US" sz="800" dirty="0" smtClean="0"/>
              <a:t>WJO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7371381" y="6285798"/>
            <a:ext cx="235297" cy="720080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noAutofit/>
          </a:bodyPr>
          <a:lstStyle/>
          <a:p>
            <a:r>
              <a:rPr lang="en-US" sz="800" dirty="0"/>
              <a:t>Photo: </a:t>
            </a:r>
            <a:r>
              <a:rPr lang="en-US" sz="800" dirty="0" smtClean="0"/>
              <a:t>WJO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13" name="TextBox 12"/>
          <p:cNvSpPr txBox="1"/>
          <p:nvPr/>
        </p:nvSpPr>
        <p:spPr>
          <a:xfrm>
            <a:off x="6372454" y="4601606"/>
            <a:ext cx="2376010" cy="30439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Screenshot of a video clip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95536" y="1556792"/>
            <a:ext cx="854096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kern="0" dirty="0"/>
              <a:t>Pro</a:t>
            </a:r>
            <a:r>
              <a:rPr lang="en-US" sz="1800" kern="0" dirty="0" smtClean="0"/>
              <a:t>motion of WIPO </a:t>
            </a:r>
            <a:r>
              <a:rPr lang="en-US" sz="1800" kern="0" dirty="0" err="1" smtClean="0"/>
              <a:t>Re:Search</a:t>
            </a:r>
            <a:r>
              <a:rPr lang="en-US" sz="1800" kern="0" dirty="0" smtClean="0"/>
              <a:t> </a:t>
            </a:r>
            <a:endParaRPr lang="en-US" sz="1600" kern="0" dirty="0"/>
          </a:p>
          <a:p>
            <a:pPr marL="0" indent="0">
              <a:buNone/>
            </a:pPr>
            <a:endParaRPr lang="en-US" sz="1000" kern="0" dirty="0" smtClean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October 2018, held a series of meetings with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8 </a:t>
            </a:r>
            <a:r>
              <a:rPr lang="en-US" sz="1800" dirty="0" smtClean="0"/>
              <a:t>Japanese pharmaceutical companies together with Director of GCD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Organized a 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seminar on WIPO </a:t>
            </a:r>
            <a:r>
              <a:rPr lang="en-US" sz="1800" b="1" dirty="0" err="1" smtClean="0">
                <a:solidFill>
                  <a:schemeClr val="accent2">
                    <a:lumMod val="75000"/>
                  </a:schemeClr>
                </a:solidFill>
              </a:rPr>
              <a:t>Re:Search</a:t>
            </a: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800" dirty="0" smtClean="0"/>
              <a:t>in cooperation with JPMA</a:t>
            </a:r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chemeClr val="accent2">
                    <a:lumMod val="75000"/>
                  </a:schemeClr>
                </a:solidFill>
              </a:rPr>
              <a:t>Set up WJO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booth </a:t>
            </a:r>
            <a:r>
              <a:rPr lang="en-US" sz="1800" dirty="0" smtClean="0"/>
              <a:t>at “</a:t>
            </a:r>
            <a:r>
              <a:rPr lang="en-US" sz="1800" dirty="0" err="1" smtClean="0"/>
              <a:t>BioJapan</a:t>
            </a:r>
            <a:r>
              <a:rPr lang="en-US" sz="1800" dirty="0" smtClean="0"/>
              <a:t>” </a:t>
            </a:r>
            <a:r>
              <a:rPr lang="en-US" sz="1800" dirty="0"/>
              <a:t>exhibition </a:t>
            </a:r>
            <a:endParaRPr lang="en-US" sz="1800" dirty="0" smtClean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800" dirty="0" smtClean="0"/>
          </a:p>
          <a:p>
            <a:pPr lvl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Translated</a:t>
            </a:r>
            <a:r>
              <a:rPr lang="en-US" sz="1800" dirty="0" smtClean="0"/>
              <a:t> WIPO </a:t>
            </a:r>
            <a:r>
              <a:rPr lang="en-US" sz="1800" dirty="0" err="1" smtClean="0"/>
              <a:t>Re:Search</a:t>
            </a:r>
            <a:r>
              <a:rPr lang="en-US" sz="1800" dirty="0" smtClean="0"/>
              <a:t> publications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into Japanese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457200" lvl="1" indent="0">
              <a:buClr>
                <a:srgbClr val="00B0F0"/>
              </a:buClr>
              <a:buNone/>
            </a:pPr>
            <a:endParaRPr lang="en-US" sz="2000" dirty="0"/>
          </a:p>
          <a:p>
            <a:pPr marL="457200" lvl="1" indent="0">
              <a:buClr>
                <a:srgbClr val="00B0F0"/>
              </a:buClr>
              <a:buNone/>
            </a:pPr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4834489"/>
            <a:ext cx="1376153" cy="1834871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424936" cy="1080120"/>
          </a:xfrm>
        </p:spPr>
        <p:txBody>
          <a:bodyPr/>
          <a:lstStyle/>
          <a:p>
            <a:pPr algn="ctr"/>
            <a:r>
              <a:rPr lang="en-US" sz="2800" dirty="0" smtClean="0"/>
              <a:t>Key Achievements of the WJO</a:t>
            </a:r>
            <a:br>
              <a:rPr lang="en-US" sz="2800" dirty="0" smtClean="0"/>
            </a:br>
            <a:r>
              <a:rPr lang="en-US" sz="1800" dirty="0" smtClean="0"/>
              <a:t>(3) WIPO </a:t>
            </a:r>
            <a:r>
              <a:rPr lang="en-US" sz="1800" dirty="0" err="1"/>
              <a:t>Re:Search</a:t>
            </a:r>
            <a:r>
              <a:rPr lang="en-US" sz="1800" dirty="0"/>
              <a:t> </a:t>
            </a: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15615" y="4481042"/>
            <a:ext cx="1782510" cy="244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</a:rPr>
              <a:t>BioJapan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(Oct 2018)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4797152"/>
            <a:ext cx="1296144" cy="1833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104" y="4785391"/>
            <a:ext cx="1448572" cy="18839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93910" y="4294235"/>
            <a:ext cx="2016224" cy="2230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WIPO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</a:rPr>
              <a:t>Re:Search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Five Year Strategic Plan (Japanese) 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0198" y="4463488"/>
            <a:ext cx="3608265" cy="23868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WIPO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</a:rPr>
              <a:t>Re:Search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Annual Report 2018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9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136903" cy="1282154"/>
          </a:xfrm>
        </p:spPr>
        <p:txBody>
          <a:bodyPr/>
          <a:lstStyle/>
          <a:p>
            <a:pPr algn="ctr"/>
            <a:r>
              <a:rPr lang="en-US" sz="2800" dirty="0" smtClean="0"/>
              <a:t>Key Achievements of the WJO </a:t>
            </a:r>
            <a:br>
              <a:rPr lang="en-US" sz="2800" dirty="0" smtClean="0"/>
            </a:br>
            <a:r>
              <a:rPr lang="en-US" sz="1800" dirty="0" smtClean="0"/>
              <a:t>(4) Communication to a </a:t>
            </a:r>
            <a:r>
              <a:rPr lang="en-US" sz="1800" dirty="0"/>
              <a:t>broad public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about </a:t>
            </a:r>
            <a:r>
              <a:rPr lang="en-US" sz="1800" dirty="0"/>
              <a:t>IP and WIPO’s role </a:t>
            </a:r>
            <a:r>
              <a:rPr lang="en-US" sz="1800" dirty="0" smtClean="0"/>
              <a:t>  </a:t>
            </a:r>
            <a:endParaRPr lang="en-US" sz="2800" dirty="0" smtClean="0"/>
          </a:p>
        </p:txBody>
      </p:sp>
      <p:sp>
        <p:nvSpPr>
          <p:cNvPr id="6" name="Rectangle 3"/>
          <p:cNvSpPr txBox="1">
            <a:spLocks noGrp="1" noChangeArrowheads="1"/>
          </p:cNvSpPr>
          <p:nvPr>
            <p:ph idx="1"/>
          </p:nvPr>
        </p:nvSpPr>
        <p:spPr bwMode="auto">
          <a:xfrm>
            <a:off x="395536" y="1619546"/>
            <a:ext cx="76328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/>
              <a:t>T</a:t>
            </a:r>
            <a:r>
              <a:rPr lang="en-US" sz="1800" dirty="0" smtClean="0"/>
              <a:t>ranslated major WIPO publications, including “DG’s </a:t>
            </a:r>
            <a:r>
              <a:rPr lang="en-US" sz="1800" kern="0" dirty="0" smtClean="0"/>
              <a:t>Report to the Assemblies 2018,” into Japanese </a:t>
            </a:r>
            <a:r>
              <a:rPr lang="en-US" sz="1800" dirty="0" smtClean="0"/>
              <a:t>for</a:t>
            </a:r>
            <a:r>
              <a:rPr lang="en-US" sz="1800" kern="0" dirty="0" smtClean="0"/>
              <a:t> dissemination</a:t>
            </a:r>
          </a:p>
          <a:p>
            <a:pPr marL="0" indent="0">
              <a:buNone/>
            </a:pPr>
            <a:endParaRPr lang="en-US" sz="800" kern="0" dirty="0" smtClean="0"/>
          </a:p>
          <a:p>
            <a:r>
              <a:rPr lang="en-US" sz="1800" dirty="0" smtClean="0"/>
              <a:t>Frequently updated the WJO webpage in English and Japanese </a:t>
            </a:r>
          </a:p>
          <a:p>
            <a:pPr marL="0" indent="0">
              <a:buNone/>
            </a:pPr>
            <a:endParaRPr lang="en-US" sz="800" kern="0" dirty="0" smtClean="0"/>
          </a:p>
          <a:p>
            <a:r>
              <a:rPr lang="en-US" sz="1800" dirty="0" smtClean="0"/>
              <a:t>Sent</a:t>
            </a:r>
            <a:r>
              <a:rPr lang="en-US" sz="1800" kern="0" dirty="0" smtClean="0"/>
              <a:t> quarterly newsletters </a:t>
            </a:r>
            <a:r>
              <a:rPr lang="en-US" sz="1800" dirty="0"/>
              <a:t>to over </a:t>
            </a:r>
            <a:r>
              <a:rPr lang="en-US" sz="1800" dirty="0" smtClean="0"/>
              <a:t>300 subscribers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1800" kern="0" dirty="0" smtClean="0"/>
              <a:t>Set up WJO booth at relevant events and exhibitions     </a:t>
            </a:r>
          </a:p>
          <a:p>
            <a:pPr marL="0" indent="0">
              <a:buNone/>
            </a:pPr>
            <a:endParaRPr lang="en-US" sz="800" kern="0" dirty="0" smtClean="0"/>
          </a:p>
          <a:p>
            <a:r>
              <a:rPr lang="en-US" sz="1800" dirty="0" smtClean="0"/>
              <a:t>Organized meetings for DG and other high-level visits </a:t>
            </a:r>
            <a:endParaRPr lang="en-US" sz="1800" kern="0" dirty="0" smtClean="0"/>
          </a:p>
          <a:p>
            <a:endParaRPr lang="en-US" sz="2000" kern="0" dirty="0"/>
          </a:p>
          <a:p>
            <a:pPr marL="457200" lvl="1" indent="0">
              <a:buClr>
                <a:srgbClr val="00B0F0"/>
              </a:buClr>
              <a:buSzPct val="103000"/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457200" lvl="1" indent="0">
              <a:buClr>
                <a:srgbClr val="00B0F0"/>
              </a:buClr>
              <a:buNone/>
            </a:pPr>
            <a:endParaRPr lang="en-US" sz="2000" dirty="0"/>
          </a:p>
          <a:p>
            <a:pPr marL="457200" lvl="1" indent="0">
              <a:buClr>
                <a:srgbClr val="00B0F0"/>
              </a:buClr>
              <a:buNone/>
            </a:pP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79" y="4954373"/>
            <a:ext cx="2129495" cy="1597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767" y="4973654"/>
            <a:ext cx="2378927" cy="15859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16200000">
            <a:off x="7821851" y="6178279"/>
            <a:ext cx="233555" cy="877078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noAutofit/>
          </a:bodyPr>
          <a:lstStyle/>
          <a:p>
            <a:r>
              <a:rPr lang="en-US" sz="800" dirty="0" smtClean="0"/>
              <a:t>Photo: JIPA</a:t>
            </a:r>
            <a:endParaRPr lang="en-US" sz="800" dirty="0"/>
          </a:p>
          <a:p>
            <a:r>
              <a:rPr lang="en-US" sz="800" dirty="0"/>
              <a:t> </a:t>
            </a:r>
          </a:p>
          <a:p>
            <a:endParaRPr lang="en-US" sz="800" dirty="0"/>
          </a:p>
        </p:txBody>
      </p:sp>
      <p:sp>
        <p:nvSpPr>
          <p:cNvPr id="2" name="TextBox 1"/>
          <p:cNvSpPr txBox="1"/>
          <p:nvPr/>
        </p:nvSpPr>
        <p:spPr>
          <a:xfrm>
            <a:off x="6768752" y="4653136"/>
            <a:ext cx="2339752" cy="223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JIPA Symposium (Feb 2019)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28" y="4893634"/>
            <a:ext cx="1152128" cy="163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6201" y="4469615"/>
            <a:ext cx="1689582" cy="6155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DG’s Report 2018 (Japanese )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4235" y="4653136"/>
            <a:ext cx="2339752" cy="223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Global </a:t>
            </a:r>
            <a:r>
              <a:rPr lang="en-US" sz="1000" b="1" dirty="0" err="1" smtClean="0">
                <a:solidFill>
                  <a:schemeClr val="accent2">
                    <a:lumMod val="75000"/>
                  </a:schemeClr>
                </a:solidFill>
              </a:rPr>
              <a:t>Festa</a:t>
            </a: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 (Sep 2018)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6217" y="4669241"/>
            <a:ext cx="2339752" cy="223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</a:rPr>
              <a:t>Patent Information Fair (Nov 2018)</a:t>
            </a:r>
            <a:endParaRPr lang="en-US" sz="1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3010604" y="6210450"/>
            <a:ext cx="233555" cy="877078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noAutofit/>
          </a:bodyPr>
          <a:lstStyle/>
          <a:p>
            <a:r>
              <a:rPr lang="en-US" sz="800" dirty="0" smtClean="0"/>
              <a:t>Photo: WJO</a:t>
            </a:r>
            <a:endParaRPr lang="en-US" sz="800" dirty="0"/>
          </a:p>
          <a:p>
            <a:r>
              <a:rPr lang="en-US" sz="800" dirty="0"/>
              <a:t> </a:t>
            </a:r>
          </a:p>
          <a:p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5339316" y="6211523"/>
            <a:ext cx="233555" cy="877078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noAutofit/>
          </a:bodyPr>
          <a:lstStyle/>
          <a:p>
            <a:r>
              <a:rPr lang="en-US" sz="800" dirty="0" smtClean="0"/>
              <a:t>Photo: WJO</a:t>
            </a:r>
            <a:endParaRPr lang="en-US" sz="800" dirty="0"/>
          </a:p>
          <a:p>
            <a:r>
              <a:rPr lang="en-US" sz="800" dirty="0"/>
              <a:t> </a:t>
            </a:r>
          </a:p>
          <a:p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39" y="4986921"/>
            <a:ext cx="2112605" cy="158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16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Outreach &amp; Customer Service (1)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980728"/>
            <a:ext cx="82296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2000" kern="0" dirty="0" smtClean="0"/>
              <a:t>In the past 12 months, responded to </a:t>
            </a:r>
            <a:r>
              <a:rPr lang="en-US" sz="2000" b="1" kern="0" dirty="0" smtClean="0">
                <a:solidFill>
                  <a:schemeClr val="accent2">
                    <a:lumMod val="75000"/>
                  </a:schemeClr>
                </a:solidFill>
              </a:rPr>
              <a:t>1,736</a:t>
            </a:r>
            <a:r>
              <a:rPr lang="en-US" sz="2000" kern="0" dirty="0" smtClean="0">
                <a:solidFill>
                  <a:srgbClr val="FF0000"/>
                </a:solidFill>
              </a:rPr>
              <a:t> </a:t>
            </a:r>
            <a:r>
              <a:rPr lang="en-US" sz="2000" kern="0" dirty="0" smtClean="0"/>
              <a:t>inquiries about WIPO’s Global IP Services and Databases </a:t>
            </a:r>
          </a:p>
          <a:p>
            <a:pPr marL="457200" lvl="1" indent="0">
              <a:spcBef>
                <a:spcPct val="50000"/>
              </a:spcBef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6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6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</a:t>
            </a:r>
            <a:r>
              <a:rPr lang="en-US" sz="1800" kern="0" dirty="0" smtClean="0"/>
              <a:t>adrid </a:t>
            </a:r>
            <a:r>
              <a:rPr lang="en-US" sz="1800" b="1" kern="0" dirty="0" smtClean="0">
                <a:solidFill>
                  <a:schemeClr val="accent2">
                    <a:lumMod val="75000"/>
                  </a:schemeClr>
                </a:solidFill>
              </a:rPr>
              <a:t>937</a:t>
            </a:r>
            <a:r>
              <a:rPr lang="en-US" sz="1800" kern="0" dirty="0" smtClean="0"/>
              <a:t>, Hague </a:t>
            </a:r>
            <a:r>
              <a:rPr lang="en-US" sz="1800" b="1" kern="0" dirty="0" smtClean="0">
                <a:solidFill>
                  <a:schemeClr val="accent2">
                    <a:lumMod val="75000"/>
                  </a:schemeClr>
                </a:solidFill>
              </a:rPr>
              <a:t>420</a:t>
            </a:r>
            <a:r>
              <a:rPr lang="en-US" sz="1800" kern="0" dirty="0" smtClean="0"/>
              <a:t>, PCT </a:t>
            </a:r>
            <a:r>
              <a:rPr lang="en-US" sz="1800" b="1" kern="0" dirty="0" smtClean="0">
                <a:solidFill>
                  <a:schemeClr val="accent2">
                    <a:lumMod val="75000"/>
                  </a:schemeClr>
                </a:solidFill>
              </a:rPr>
              <a:t>328</a:t>
            </a:r>
            <a:r>
              <a:rPr lang="en-US" sz="1800" kern="0" dirty="0" smtClean="0"/>
              <a:t>, Others </a:t>
            </a:r>
            <a:r>
              <a:rPr lang="en-US" sz="1800" b="1" kern="0" dirty="0" smtClean="0">
                <a:solidFill>
                  <a:schemeClr val="accent2">
                    <a:lumMod val="75000"/>
                  </a:schemeClr>
                </a:solidFill>
              </a:rPr>
              <a:t>51</a:t>
            </a:r>
            <a:endParaRPr lang="en-US" sz="2000" kern="0" dirty="0" smtClean="0"/>
          </a:p>
          <a:p>
            <a:pPr marL="0" indent="0">
              <a:buFontTx/>
              <a:buNone/>
            </a:pPr>
            <a:endParaRPr lang="en-US" kern="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79EEDA-9492-4994-BB18-1005CD6866B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10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2596868"/>
              </p:ext>
            </p:extLst>
          </p:nvPr>
        </p:nvGraphicFramePr>
        <p:xfrm>
          <a:off x="539552" y="2276872"/>
          <a:ext cx="8280920" cy="4088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5736" y="6365281"/>
            <a:ext cx="6624736" cy="28480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000" dirty="0" smtClean="0"/>
              <a:t>*Total includes queries on domain names, copyright, etc.</a:t>
            </a:r>
          </a:p>
          <a:p>
            <a:r>
              <a:rPr lang="en-US" sz="1000" dirty="0" smtClean="0"/>
              <a:t>**Figures for 2019 are estimated based on the numbers from Jan.to Aug.2019.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7910744" y="3095336"/>
            <a:ext cx="432048" cy="36004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ja-JP" altLang="en-US" sz="2000" dirty="0" smtClean="0"/>
              <a:t>*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190664" y="5991703"/>
            <a:ext cx="576064" cy="41600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r>
              <a:rPr lang="en-US" altLang="ja-JP" sz="2000" dirty="0" smtClean="0"/>
              <a:t>*</a:t>
            </a:r>
            <a:r>
              <a:rPr lang="ja-JP" altLang="en-US" sz="2000" dirty="0" smtClean="0"/>
              <a:t>*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15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">
  <a:themeElements>
    <a:clrScheme name="template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noFill/>
        <a:ln>
          <a:noFill/>
        </a:ln>
      </a:spPr>
      <a:bodyPr wrap="square" rtlCol="0">
        <a:noAutofit/>
      </a:bodyPr>
      <a:lstStyle>
        <a:defPPr>
          <a:defRPr dirty="0"/>
        </a:defPPr>
      </a:lstStyle>
    </a:txDef>
  </a:objectDefaults>
  <a:extraClrSchemeLst>
    <a:extraClrScheme>
      <a:clrScheme name="template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template_english</Template>
  <TotalTime>6406</TotalTime>
  <Words>687</Words>
  <Application>Microsoft Office PowerPoint</Application>
  <PresentationFormat>On-screen Show (4:3)</PresentationFormat>
  <Paragraphs>161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Freestyle Script</vt:lpstr>
      <vt:lpstr>Microsoft Sans Serif</vt:lpstr>
      <vt:lpstr>Wingdings</vt:lpstr>
      <vt:lpstr>ヒラギノ角ゴ Pro W3</vt:lpstr>
      <vt:lpstr>English</vt:lpstr>
      <vt:lpstr>PowerPoint Presentation</vt:lpstr>
      <vt:lpstr>About the WJO</vt:lpstr>
      <vt:lpstr>Resources of the WJO</vt:lpstr>
      <vt:lpstr>Strategic Focus of the WJO </vt:lpstr>
      <vt:lpstr>Key Achievements of the WJO  (1) Promotion of WIPO’s Global IP Services </vt:lpstr>
      <vt:lpstr>Key Achievements of the WJO  (2) Capacity Building for Developing Countries</vt:lpstr>
      <vt:lpstr>Key Achievements of the WJO (3) WIPO Re:Search </vt:lpstr>
      <vt:lpstr>Key Achievements of the WJO  (4) Communication to a broad public  about IP and WIPO’s role   </vt:lpstr>
      <vt:lpstr>Outreach &amp; Customer Service (1)</vt:lpstr>
      <vt:lpstr>Outreach &amp; Customer Service (2)</vt:lpstr>
      <vt:lpstr>For The Year Ahead</vt:lpstr>
      <vt:lpstr>PowerPoint Presentation</vt:lpstr>
    </vt:vector>
  </TitlesOfParts>
  <Company>World Intellectual Property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 Steve</dc:creator>
  <cp:keywords>FOR OFFICIAL USE ONLY</cp:keywords>
  <cp:lastModifiedBy>WICKREMASINGHE Nayana</cp:lastModifiedBy>
  <cp:revision>256</cp:revision>
  <cp:lastPrinted>2019-10-03T09:02:00Z</cp:lastPrinted>
  <dcterms:created xsi:type="dcterms:W3CDTF">2018-03-13T14:50:11Z</dcterms:created>
  <dcterms:modified xsi:type="dcterms:W3CDTF">2019-10-03T16:10:49Z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eb17c713-afe2-4b31-9945-01f8ca81a854</vt:lpwstr>
  </property>
  <property fmtid="{D5CDD505-2E9C-101B-9397-08002B2CF9AE}" pid="3" name="Classification">
    <vt:lpwstr>For Official Use Only</vt:lpwstr>
  </property>
  <property fmtid="{D5CDD505-2E9C-101B-9397-08002B2CF9AE}" pid="4" name="VisualMarkings">
    <vt:lpwstr>None</vt:lpwstr>
  </property>
  <property fmtid="{D5CDD505-2E9C-101B-9397-08002B2CF9AE}" pid="5" name="Alignment">
    <vt:lpwstr>Centre</vt:lpwstr>
  </property>
  <property fmtid="{D5CDD505-2E9C-101B-9397-08002B2CF9AE}" pid="6" name="Language">
    <vt:lpwstr>English</vt:lpwstr>
  </property>
</Properties>
</file>