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97" d="100"/>
          <a:sy n="97" d="100"/>
        </p:scale>
        <p:origin x="1592" y="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5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5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44B3A36-662B-4E53-B902-E6976A1277D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9EEDA-9492-4994-BB18-1005CD686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9144000" cy="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rtlCol="0">
            <a:noAutofit/>
          </a:bodyPr>
          <a:lstStyle/>
          <a:p>
            <a:pPr algn="r"/>
            <a:r>
              <a:rPr lang="en-150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fr-CH" sz="850" b="0" i="0" u="none" baseline="0" dirty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183063"/>
            <a:ext cx="4937125" cy="1333500"/>
          </a:xfrm>
          <a:noFill/>
        </p:spPr>
        <p:txBody>
          <a:bodyPr/>
          <a:lstStyle/>
          <a:p>
            <a:pPr eaLnBrk="1" hangingPunct="1"/>
            <a:r>
              <a:rPr lang="en-AU" sz="3000" b="1" dirty="0" smtClean="0">
                <a:solidFill>
                  <a:srgbClr val="00408C"/>
                </a:solidFill>
                <a:ea typeface="ヒラギノ角ゴ Pro W3" pitchFamily="1" charset="-128"/>
              </a:rPr>
              <a:t>WIPO Algeria Office</a:t>
            </a:r>
          </a:p>
          <a:p>
            <a:pPr eaLnBrk="1" hangingPunct="1"/>
            <a:endParaRPr lang="en-AU" sz="2600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300192" y="5153025"/>
            <a:ext cx="21478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40000"/>
              </a:lnSpc>
            </a:pPr>
            <a:endParaRPr lang="en-AU" sz="1300" dirty="0" smtClean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  <a:p>
            <a:pPr>
              <a:lnSpc>
                <a:spcPct val="40000"/>
              </a:lnSpc>
            </a:pPr>
            <a:r>
              <a:rPr lang="en-AU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Geneva</a:t>
            </a:r>
          </a:p>
          <a:p>
            <a:pPr>
              <a:lnSpc>
                <a:spcPct val="40000"/>
              </a:lnSpc>
            </a:pPr>
            <a:r>
              <a:rPr lang="en-AU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Thursday, October 3 </a:t>
            </a:r>
          </a:p>
          <a:p>
            <a:pPr>
              <a:lnSpc>
                <a:spcPct val="40000"/>
              </a:lnSpc>
            </a:pPr>
            <a:r>
              <a:rPr lang="en-AU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2019</a:t>
            </a:r>
          </a:p>
          <a:p>
            <a:pPr>
              <a:lnSpc>
                <a:spcPct val="40000"/>
              </a:lnSpc>
            </a:pPr>
            <a:endParaRPr lang="en-AU" sz="1300" dirty="0" smtClean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  <a:p>
            <a:pPr>
              <a:lnSpc>
                <a:spcPct val="40000"/>
              </a:lnSpc>
            </a:pPr>
            <a:endParaRPr lang="en-AU" sz="1300" dirty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914400" y="3810000"/>
            <a:ext cx="381000" cy="381000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 dirty="0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1230313" y="5805488"/>
            <a:ext cx="69342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AU" sz="1800" dirty="0" smtClean="0">
                <a:solidFill>
                  <a:srgbClr val="00408C"/>
                </a:solidFill>
                <a:ea typeface="ヒラギノ角ゴ Pro W3" pitchFamily="1" charset="-128"/>
              </a:rPr>
              <a:t>Side-Event at the 2019 WIPO Assemblies</a:t>
            </a:r>
            <a:endParaRPr lang="en-AU" sz="1800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About the WAO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en-US" dirty="0"/>
              <a:t>Established February 2019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Located in Algiers</a:t>
            </a:r>
          </a:p>
          <a:p>
            <a:pPr eaLnBrk="1" hangingPunct="1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EDE0D98-FAAD-45DD-927E-26A7E77572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132856"/>
            <a:ext cx="3888432" cy="313801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WOA</a:t>
            </a:r>
            <a:r>
              <a:rPr lang="en-US" dirty="0"/>
              <a:t> – </a:t>
            </a:r>
            <a:r>
              <a:rPr lang="en-US" dirty="0" smtClean="0"/>
              <a:t>Resources in 2019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357" y="1772816"/>
            <a:ext cx="8229600" cy="3744416"/>
          </a:xfrm>
        </p:spPr>
        <p:txBody>
          <a:bodyPr/>
          <a:lstStyle/>
          <a:p>
            <a:r>
              <a:rPr lang="en-US" sz="2000" dirty="0"/>
              <a:t>Personnel Resources:</a:t>
            </a:r>
          </a:p>
          <a:p>
            <a:pPr marL="800100" lvl="2" indent="0">
              <a:buNone/>
            </a:pPr>
            <a:r>
              <a:rPr lang="fr-CH" sz="2000" dirty="0" smtClean="0"/>
              <a:t>D1 </a:t>
            </a:r>
            <a:r>
              <a:rPr lang="en-AU" sz="2000" dirty="0" smtClean="0"/>
              <a:t>– Director</a:t>
            </a:r>
          </a:p>
          <a:p>
            <a:pPr marL="800100" lvl="2" indent="0">
              <a:buNone/>
            </a:pPr>
            <a:r>
              <a:rPr lang="fr-CH" sz="2000" dirty="0" smtClean="0"/>
              <a:t>G4 – Administrative staff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Non-Personnel Resources available for Program Implementation</a:t>
            </a:r>
          </a:p>
          <a:p>
            <a:pPr marL="628650" lvl="1" indent="-287338">
              <a:buFont typeface="Wingdings" panose="05000000000000000000" pitchFamily="2" charset="2"/>
              <a:buChar char="Ø"/>
            </a:pPr>
            <a:r>
              <a:rPr lang="en-US" sz="2000" dirty="0"/>
              <a:t>CHF 150 000 </a:t>
            </a:r>
            <a:r>
              <a:rPr lang="en-US" sz="2000" dirty="0" smtClean="0"/>
              <a:t>(Total </a:t>
            </a:r>
            <a:r>
              <a:rPr lang="en-US" sz="2000" dirty="0"/>
              <a:t>budget 2019</a:t>
            </a:r>
            <a:r>
              <a:rPr lang="en-US" sz="2000" dirty="0" smtClean="0"/>
              <a:t>)</a:t>
            </a:r>
          </a:p>
          <a:p>
            <a:pPr marL="1541462" lvl="3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Office set-up and provision of technical assistance</a:t>
            </a:r>
            <a:endParaRPr lang="en-US" sz="2000" dirty="0"/>
          </a:p>
          <a:p>
            <a:pPr marL="0" indent="0" eaLnBrk="1" hangingPunct="1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8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Strategic Focus of the WAO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Facilitate the use of IP for development by organizing and contributing to activities aimed at enhancing human resource capabilities in the area of IP in Algeria;</a:t>
            </a:r>
          </a:p>
          <a:p>
            <a:r>
              <a:rPr lang="en-AU" dirty="0" smtClean="0"/>
              <a:t>Develop and implement strategic communications and outreach activities aimed at building awareness of the new WIPO External Office and aimed at building awareness of IP and of WIPO’s role;</a:t>
            </a:r>
          </a:p>
          <a:p>
            <a:r>
              <a:rPr lang="en-AU" dirty="0" smtClean="0"/>
              <a:t>Promote and provide tailored information on the use of WIPO’s Global IP Services, including in Arabic;</a:t>
            </a:r>
          </a:p>
          <a:p>
            <a:r>
              <a:rPr lang="en-AU" dirty="0" smtClean="0"/>
              <a:t>Enhance further the network of TISCs to broaden their impact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1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Achievements of the WAO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731" y="1417638"/>
            <a:ext cx="8229600" cy="435292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Operationalization of the Office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Establishment of contacts with the authorities of the Host Government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Commencement of technical assistance activities: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AU" dirty="0" smtClean="0"/>
              <a:t>National Branding Day Event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AU" dirty="0" smtClean="0"/>
              <a:t>Judicial Colloquium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AU" dirty="0" smtClean="0"/>
              <a:t>PCT Study Visit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AU" dirty="0" smtClean="0"/>
              <a:t>Support for a national start-up IP Academy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AU" dirty="0" smtClean="0"/>
              <a:t>Initiatives to strengthen TISCs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AU" dirty="0" smtClean="0"/>
              <a:t>Relaunch of the IP strategy process</a:t>
            </a:r>
          </a:p>
          <a:p>
            <a:pPr>
              <a:buFont typeface="Arial" panose="020B0604020202020204" pitchFamily="34" charset="0"/>
              <a:buChar char="•"/>
            </a:pPr>
            <a:endParaRPr lang="fr-CH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Outreach &amp; Customer Service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68552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AU" dirty="0" smtClean="0">
                <a:latin typeface="+mj-lt"/>
              </a:rPr>
              <a:t>A limited number of enquiries from users and stakeholders about WIPO’s Global IP Services, databases and platforms;</a:t>
            </a:r>
          </a:p>
          <a:p>
            <a:pPr marL="0" indent="0" eaLnBrk="1" hangingPunct="1">
              <a:buNone/>
            </a:pPr>
            <a:endParaRPr lang="en-AU" dirty="0" smtClean="0">
              <a:latin typeface="+mj-lt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dirty="0" smtClean="0">
                <a:latin typeface="+mj-lt"/>
              </a:rPr>
              <a:t>Coordination with INAPI on the design of World IP Day activities;</a:t>
            </a:r>
          </a:p>
          <a:p>
            <a:pPr marL="0" indent="0" eaLnBrk="1" hangingPunct="1">
              <a:buNone/>
            </a:pPr>
            <a:endParaRPr lang="en-AU" dirty="0" smtClean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Promotion of WIPO main publications in meetings with academics, journalists and private Sector. </a:t>
            </a:r>
            <a:endParaRPr lang="en-AU" dirty="0" smtClean="0">
              <a:latin typeface="+mj-lt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AU" dirty="0" smtClean="0">
              <a:latin typeface="+mj-lt"/>
            </a:endParaRPr>
          </a:p>
          <a:p>
            <a:pPr marL="0" indent="0" eaLnBrk="1" hangingPunct="1">
              <a:buNone/>
            </a:pPr>
            <a:endParaRPr lang="en-AU" dirty="0"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8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Year Ahead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147248" cy="42480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Full operationalization of the WAO;</a:t>
            </a:r>
          </a:p>
          <a:p>
            <a:pPr marL="0" indent="0">
              <a:buNone/>
            </a:pPr>
            <a:endParaRPr lang="en-A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Finalization of the needs assessment and formulation of a National IP Strategy;</a:t>
            </a:r>
          </a:p>
          <a:p>
            <a:pPr marL="0" indent="0">
              <a:buNone/>
            </a:pPr>
            <a:endParaRPr lang="en-A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Implementation of targeted IP for development activities;</a:t>
            </a:r>
          </a:p>
          <a:p>
            <a:pPr marL="0" indent="0">
              <a:buNone/>
            </a:pPr>
            <a:endParaRPr lang="en-A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Expansion of the network of relationships and further raising-awareness of WIPO, its activities, the Global IP Services and platforms.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0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3600" b="1" dirty="0">
                <a:latin typeface="Freestyle Script" panose="030804020302050B0404" pitchFamily="66" charset="0"/>
              </a:rPr>
              <a:t>Thank you for your time.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0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gl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  <a:ln>
          <a:solidFill>
            <a:schemeClr val="tx1"/>
          </a:solidFill>
        </a:ln>
      </a:spPr>
      <a:bodyPr wrap="square" rtlCol="0">
        <a:noAutofit/>
      </a:bodyPr>
      <a:lstStyle>
        <a:defPPr>
          <a:defRPr dirty="0"/>
        </a:defPPr>
      </a:lstStyle>
    </a:tx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template_english</Template>
  <TotalTime>2657</TotalTime>
  <Words>324</Words>
  <Application>Microsoft Office PowerPoint</Application>
  <PresentationFormat>On-screen Show (4:3)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Calibri</vt:lpstr>
      <vt:lpstr>Freestyle Script</vt:lpstr>
      <vt:lpstr>Microsoft Sans Serif</vt:lpstr>
      <vt:lpstr>Times New Roman</vt:lpstr>
      <vt:lpstr>Wingdings</vt:lpstr>
      <vt:lpstr>ヒラギノ角ゴ Pro W3</vt:lpstr>
      <vt:lpstr>English</vt:lpstr>
      <vt:lpstr>PowerPoint Presentation</vt:lpstr>
      <vt:lpstr>About the WAO</vt:lpstr>
      <vt:lpstr>WOA – Resources in 2019</vt:lpstr>
      <vt:lpstr>Strategic Focus of the WAO</vt:lpstr>
      <vt:lpstr>Key Achievements of the WAO</vt:lpstr>
      <vt:lpstr>Outreach &amp; Customer Service</vt:lpstr>
      <vt:lpstr>The Year Ahead</vt:lpstr>
      <vt:lpstr>PowerPoint Presentation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 Steve</dc:creator>
  <cp:keywords>FOR OFFICIAL USE ONLY</cp:keywords>
  <cp:lastModifiedBy>WICKREMASINGHE Nayana</cp:lastModifiedBy>
  <cp:revision>96</cp:revision>
  <cp:lastPrinted>2019-10-03T09:25:18Z</cp:lastPrinted>
  <dcterms:created xsi:type="dcterms:W3CDTF">2018-03-13T14:50:11Z</dcterms:created>
  <dcterms:modified xsi:type="dcterms:W3CDTF">2019-10-03T16:08:45Z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57b5e5a3-720e-4dd4-bf72-1c13ed27dc90</vt:lpwstr>
  </property>
  <property fmtid="{D5CDD505-2E9C-101B-9397-08002B2CF9AE}" pid="3" name="Classification">
    <vt:lpwstr>For Official Use Only</vt:lpwstr>
  </property>
  <property fmtid="{D5CDD505-2E9C-101B-9397-08002B2CF9AE}" pid="4" name="VisualMarkings">
    <vt:lpwstr>None</vt:lpwstr>
  </property>
  <property fmtid="{D5CDD505-2E9C-101B-9397-08002B2CF9AE}" pid="5" name="Alignment">
    <vt:lpwstr>Centre</vt:lpwstr>
  </property>
  <property fmtid="{D5CDD505-2E9C-101B-9397-08002B2CF9AE}" pid="6" name="Language">
    <vt:lpwstr>English</vt:lpwstr>
  </property>
</Properties>
</file>