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6" r:id="rId3"/>
    <p:sldId id="303" r:id="rId4"/>
    <p:sldId id="304" r:id="rId5"/>
    <p:sldId id="306" r:id="rId6"/>
    <p:sldId id="307" r:id="rId7"/>
    <p:sldId id="301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Gotthainer" initials="MG" lastIdx="14" clrIdx="0"/>
  <p:cmAuthor id="1" name="COOK ROBBINS Janice" initials="CRJ" lastIdx="10" clrIdx="1">
    <p:extLst>
      <p:ext uri="{19B8F6BF-5375-455C-9EA6-DF929625EA0E}">
        <p15:presenceInfo xmlns:p15="http://schemas.microsoft.com/office/powerpoint/2012/main" userId="S-1-5-21-3637208745-3825800285-422149103-1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66"/>
    <a:srgbClr val="000099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18" autoAdjust="0"/>
    <p:restoredTop sz="95374" autoAdjust="0"/>
  </p:normalViewPr>
  <p:slideViewPr>
    <p:cSldViewPr>
      <p:cViewPr varScale="1">
        <p:scale>
          <a:sx n="117" d="100"/>
          <a:sy n="117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B619F-E9F0-4208-8E36-8529449588A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8834B-7409-4816-8AF9-C9A099DAFDA1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ar-SA" dirty="0" smtClean="0">
              <a:latin typeface="Calibri" panose="020F0502020204030204" pitchFamily="34" charset="0"/>
              <a:cs typeface="Calibri" panose="020F0502020204030204" pitchFamily="34" charset="0"/>
            </a:rPr>
            <a:t>الدول الأعضاء في الويبو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8271FF-8F4F-4F90-9A18-BF48A17FDA7B}" type="parTrans" cxnId="{4ADB4D69-EA1B-47C6-9496-0366A67A491C}">
      <dgm:prSet/>
      <dgm:spPr/>
      <dgm:t>
        <a:bodyPr/>
        <a:lstStyle/>
        <a:p>
          <a:endParaRPr lang="en-US"/>
        </a:p>
      </dgm:t>
    </dgm:pt>
    <dgm:pt modelId="{E9A03E4D-B90B-4471-820E-B2E3D1848E6E}" type="sibTrans" cxnId="{4ADB4D69-EA1B-47C6-9496-0366A67A491C}">
      <dgm:prSet/>
      <dgm:spPr/>
      <dgm:t>
        <a:bodyPr/>
        <a:lstStyle/>
        <a:p>
          <a:endParaRPr lang="en-US"/>
        </a:p>
      </dgm:t>
    </dgm:pt>
    <dgm:pt modelId="{1AAB7B31-E423-4775-81D3-275A68F403CB}">
      <dgm:prSet phldrT="[Text]"/>
      <dgm:spPr>
        <a:solidFill>
          <a:srgbClr val="003366">
            <a:alpha val="52000"/>
          </a:srgbClr>
        </a:solidFill>
        <a:ln w="0"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ar-SA" dirty="0" smtClean="0">
              <a:latin typeface="Calibri" panose="020F0502020204030204" pitchFamily="34" charset="0"/>
              <a:cs typeface="Calibri" panose="020F0502020204030204" pitchFamily="34" charset="0"/>
            </a:rPr>
            <a:t>اللجنة الاستشارية المستقلة للرقابة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C314E37-D10C-469D-AF15-AB777C9E0857}" type="parTrans" cxnId="{9E9996E8-491B-4BDA-9157-8ACE0363EF7B}">
      <dgm:prSet/>
      <dgm:spPr/>
      <dgm:t>
        <a:bodyPr/>
        <a:lstStyle/>
        <a:p>
          <a:endParaRPr lang="en-US"/>
        </a:p>
      </dgm:t>
    </dgm:pt>
    <dgm:pt modelId="{1DB68115-4442-4783-B02B-013E202AFE3D}" type="sibTrans" cxnId="{9E9996E8-491B-4BDA-9157-8ACE0363EF7B}">
      <dgm:prSet/>
      <dgm:spPr/>
      <dgm:t>
        <a:bodyPr/>
        <a:lstStyle/>
        <a:p>
          <a:endParaRPr lang="en-US"/>
        </a:p>
      </dgm:t>
    </dgm:pt>
    <dgm:pt modelId="{E1CE0640-D27E-4AD9-843B-B6BB70F286A1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ar-SA" dirty="0" smtClean="0">
              <a:latin typeface="Calibri" panose="020F0502020204030204" pitchFamily="34" charset="0"/>
              <a:cs typeface="Calibri" panose="020F0502020204030204" pitchFamily="34" charset="0"/>
            </a:rPr>
            <a:t>لجنة الويبو المعنية بإدارة المخاطر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CD06BB-186A-41A8-A686-303B229D1DF8}" type="parTrans" cxnId="{46A84400-14BE-4F52-92D3-7618C57959BB}">
      <dgm:prSet/>
      <dgm:spPr/>
      <dgm:t>
        <a:bodyPr/>
        <a:lstStyle/>
        <a:p>
          <a:endParaRPr lang="en-US"/>
        </a:p>
      </dgm:t>
    </dgm:pt>
    <dgm:pt modelId="{9FCD0B5D-568C-4120-B3F8-7786D05C03F2}" type="sibTrans" cxnId="{46A84400-14BE-4F52-92D3-7618C57959BB}">
      <dgm:prSet/>
      <dgm:spPr/>
      <dgm:t>
        <a:bodyPr/>
        <a:lstStyle/>
        <a:p>
          <a:endParaRPr lang="en-US"/>
        </a:p>
      </dgm:t>
    </dgm:pt>
    <dgm:pt modelId="{416A09FF-98AC-47CD-B98C-06650A47C043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ar-SA" dirty="0" smtClean="0">
              <a:latin typeface="Calibri" panose="020F0502020204030204" pitchFamily="34" charset="0"/>
              <a:cs typeface="Calibri" panose="020F0502020204030204" pitchFamily="34" charset="0"/>
            </a:rPr>
            <a:t>المدققون الخارجيون والداخليون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D50B7A-114D-4F9F-8DD4-6434F5F39C08}" type="parTrans" cxnId="{DACEDA11-6FD0-4492-86B8-6C566DF167AB}">
      <dgm:prSet/>
      <dgm:spPr/>
      <dgm:t>
        <a:bodyPr/>
        <a:lstStyle/>
        <a:p>
          <a:endParaRPr lang="en-US"/>
        </a:p>
      </dgm:t>
    </dgm:pt>
    <dgm:pt modelId="{00A8B10D-A213-449A-884B-573DA546A700}" type="sibTrans" cxnId="{DACEDA11-6FD0-4492-86B8-6C566DF167AB}">
      <dgm:prSet/>
      <dgm:spPr/>
      <dgm:t>
        <a:bodyPr/>
        <a:lstStyle/>
        <a:p>
          <a:endParaRPr lang="en-US"/>
        </a:p>
      </dgm:t>
    </dgm:pt>
    <dgm:pt modelId="{2B3CDB94-ED7A-444A-B9BE-39D736E1EF46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ar-SA" dirty="0" smtClean="0">
              <a:latin typeface="Calibri" panose="020F0502020204030204" pitchFamily="34" charset="0"/>
              <a:cs typeface="Calibri" panose="020F0502020204030204" pitchFamily="34" charset="0"/>
            </a:rPr>
            <a:t>استثمارات الويبو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590F0D4-1DB9-4936-9139-348F53C4EF6A}" type="parTrans" cxnId="{EB60AE24-3CBF-4DBF-A0C5-AAA0122F7996}">
      <dgm:prSet/>
      <dgm:spPr/>
      <dgm:t>
        <a:bodyPr/>
        <a:lstStyle/>
        <a:p>
          <a:endParaRPr lang="en-US"/>
        </a:p>
      </dgm:t>
    </dgm:pt>
    <dgm:pt modelId="{2B1E35E4-F8EA-4FA2-86CC-87E084CC94FB}" type="sibTrans" cxnId="{EB60AE24-3CBF-4DBF-A0C5-AAA0122F7996}">
      <dgm:prSet/>
      <dgm:spPr/>
      <dgm:t>
        <a:bodyPr/>
        <a:lstStyle/>
        <a:p>
          <a:endParaRPr lang="en-US"/>
        </a:p>
      </dgm:t>
    </dgm:pt>
    <dgm:pt modelId="{4A54A966-C645-45C4-BAE3-C8E0E3EAB0CF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ar-SA" dirty="0" smtClean="0">
              <a:latin typeface="Calibri" panose="020F0502020204030204" pitchFamily="34" charset="0"/>
              <a:cs typeface="Calibri" panose="020F0502020204030204" pitchFamily="34" charset="0"/>
            </a:rPr>
            <a:t>لجنة الويبو الاستشارية المعنية بالاستثمارات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9F75BF-08CB-4CF3-9B69-579483A2A375}" type="sibTrans" cxnId="{7751A5BC-80AF-44F4-8DFE-25D8E8097BE1}">
      <dgm:prSet/>
      <dgm:spPr/>
      <dgm:t>
        <a:bodyPr/>
        <a:lstStyle/>
        <a:p>
          <a:endParaRPr lang="en-US"/>
        </a:p>
      </dgm:t>
    </dgm:pt>
    <dgm:pt modelId="{77B78B7C-E04F-41E1-BF06-4BC0F4874000}" type="parTrans" cxnId="{7751A5BC-80AF-44F4-8DFE-25D8E8097BE1}">
      <dgm:prSet/>
      <dgm:spPr/>
      <dgm:t>
        <a:bodyPr/>
        <a:lstStyle/>
        <a:p>
          <a:endParaRPr lang="en-US"/>
        </a:p>
      </dgm:t>
    </dgm:pt>
    <dgm:pt modelId="{2784E1BA-B3EA-4B6F-A061-F3D29E6C733C}" type="pres">
      <dgm:prSet presAssocID="{8F4B619F-E9F0-4208-8E36-8529449588A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512E21-DF15-4DC4-8EAB-80632F3F7697}" type="pres">
      <dgm:prSet presAssocID="{8F4B619F-E9F0-4208-8E36-8529449588AA}" presName="comp1" presStyleCnt="0"/>
      <dgm:spPr/>
    </dgm:pt>
    <dgm:pt modelId="{111C4B8A-9E53-427B-B656-541E9BE6CD89}" type="pres">
      <dgm:prSet presAssocID="{8F4B619F-E9F0-4208-8E36-8529449588AA}" presName="circle1" presStyleLbl="node1" presStyleIdx="0" presStyleCnt="6"/>
      <dgm:spPr/>
      <dgm:t>
        <a:bodyPr/>
        <a:lstStyle/>
        <a:p>
          <a:endParaRPr lang="en-US"/>
        </a:p>
      </dgm:t>
    </dgm:pt>
    <dgm:pt modelId="{1E98C4A0-651F-450F-B04E-6B0FEC20CF36}" type="pres">
      <dgm:prSet presAssocID="{8F4B619F-E9F0-4208-8E36-8529449588AA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6EF42-6DF0-4378-96F0-4855D222A37C}" type="pres">
      <dgm:prSet presAssocID="{8F4B619F-E9F0-4208-8E36-8529449588AA}" presName="comp2" presStyleCnt="0"/>
      <dgm:spPr/>
    </dgm:pt>
    <dgm:pt modelId="{85D6B53F-FDBA-4E7A-91BD-AE665588A2AD}" type="pres">
      <dgm:prSet presAssocID="{8F4B619F-E9F0-4208-8E36-8529449588AA}" presName="circle2" presStyleLbl="node1" presStyleIdx="1" presStyleCnt="6"/>
      <dgm:spPr/>
      <dgm:t>
        <a:bodyPr/>
        <a:lstStyle/>
        <a:p>
          <a:endParaRPr lang="en-US"/>
        </a:p>
      </dgm:t>
    </dgm:pt>
    <dgm:pt modelId="{9C45D668-994D-41EB-B772-511CD852D3FC}" type="pres">
      <dgm:prSet presAssocID="{8F4B619F-E9F0-4208-8E36-8529449588AA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CAF84-A073-4108-9579-9A298640C538}" type="pres">
      <dgm:prSet presAssocID="{8F4B619F-E9F0-4208-8E36-8529449588AA}" presName="comp3" presStyleCnt="0"/>
      <dgm:spPr/>
    </dgm:pt>
    <dgm:pt modelId="{6B4C8622-96AB-4FBA-8C6E-1780B2FB283E}" type="pres">
      <dgm:prSet presAssocID="{8F4B619F-E9F0-4208-8E36-8529449588AA}" presName="circle3" presStyleLbl="node1" presStyleIdx="2" presStyleCnt="6"/>
      <dgm:spPr/>
      <dgm:t>
        <a:bodyPr/>
        <a:lstStyle/>
        <a:p>
          <a:endParaRPr lang="en-US"/>
        </a:p>
      </dgm:t>
    </dgm:pt>
    <dgm:pt modelId="{E4425408-8B80-4F48-B4BB-0817F1B2E41E}" type="pres">
      <dgm:prSet presAssocID="{8F4B619F-E9F0-4208-8E36-8529449588AA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1C786-BFE4-4449-A799-FA61BA56F0DA}" type="pres">
      <dgm:prSet presAssocID="{8F4B619F-E9F0-4208-8E36-8529449588AA}" presName="comp4" presStyleCnt="0"/>
      <dgm:spPr/>
    </dgm:pt>
    <dgm:pt modelId="{F6586015-BB1C-401F-8549-10B79F557FCC}" type="pres">
      <dgm:prSet presAssocID="{8F4B619F-E9F0-4208-8E36-8529449588AA}" presName="circle4" presStyleLbl="node1" presStyleIdx="3" presStyleCnt="6"/>
      <dgm:spPr/>
      <dgm:t>
        <a:bodyPr/>
        <a:lstStyle/>
        <a:p>
          <a:endParaRPr lang="en-US"/>
        </a:p>
      </dgm:t>
    </dgm:pt>
    <dgm:pt modelId="{9AD08BC5-F649-4018-B487-645EAA9A12FF}" type="pres">
      <dgm:prSet presAssocID="{8F4B619F-E9F0-4208-8E36-8529449588AA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B1A33-48C5-4618-9F18-D77E14964C2F}" type="pres">
      <dgm:prSet presAssocID="{8F4B619F-E9F0-4208-8E36-8529449588AA}" presName="comp5" presStyleCnt="0"/>
      <dgm:spPr/>
    </dgm:pt>
    <dgm:pt modelId="{FB1FB8E6-D94E-46F5-A8AA-D0CAF5F2F3FD}" type="pres">
      <dgm:prSet presAssocID="{8F4B619F-E9F0-4208-8E36-8529449588AA}" presName="circle5" presStyleLbl="node1" presStyleIdx="4" presStyleCnt="6"/>
      <dgm:spPr/>
      <dgm:t>
        <a:bodyPr/>
        <a:lstStyle/>
        <a:p>
          <a:endParaRPr lang="en-US"/>
        </a:p>
      </dgm:t>
    </dgm:pt>
    <dgm:pt modelId="{0DA3D102-BB81-48DA-BC8C-A5773FA48C5C}" type="pres">
      <dgm:prSet presAssocID="{8F4B619F-E9F0-4208-8E36-8529449588AA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CD136-5F72-4F7E-8FC8-96CAE519CEB2}" type="pres">
      <dgm:prSet presAssocID="{8F4B619F-E9F0-4208-8E36-8529449588AA}" presName="comp6" presStyleCnt="0"/>
      <dgm:spPr/>
    </dgm:pt>
    <dgm:pt modelId="{CAA90159-585B-4C2A-B590-26299C81EDE8}" type="pres">
      <dgm:prSet presAssocID="{8F4B619F-E9F0-4208-8E36-8529449588AA}" presName="circle6" presStyleLbl="node1" presStyleIdx="5" presStyleCnt="6"/>
      <dgm:spPr/>
      <dgm:t>
        <a:bodyPr/>
        <a:lstStyle/>
        <a:p>
          <a:endParaRPr lang="en-US"/>
        </a:p>
      </dgm:t>
    </dgm:pt>
    <dgm:pt modelId="{51197667-445D-41BC-8E91-B56275C73F55}" type="pres">
      <dgm:prSet presAssocID="{8F4B619F-E9F0-4208-8E36-8529449588AA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F51C21-343E-4016-B71C-6AFE1BB331AB}" type="presOf" srcId="{416A09FF-98AC-47CD-B98C-06650A47C043}" destId="{E4425408-8B80-4F48-B4BB-0817F1B2E41E}" srcOrd="1" destOrd="0" presId="urn:microsoft.com/office/officeart/2005/8/layout/venn2"/>
    <dgm:cxn modelId="{7751A5BC-80AF-44F4-8DFE-25D8E8097BE1}" srcId="{8F4B619F-E9F0-4208-8E36-8529449588AA}" destId="{4A54A966-C645-45C4-BAE3-C8E0E3EAB0CF}" srcOrd="4" destOrd="0" parTransId="{77B78B7C-E04F-41E1-BF06-4BC0F4874000}" sibTransId="{929F75BF-08CB-4CF3-9B69-579483A2A375}"/>
    <dgm:cxn modelId="{477EF3D8-E614-4913-B91C-D78B0B335B08}" type="presOf" srcId="{1AAB7B31-E423-4775-81D3-275A68F403CB}" destId="{85D6B53F-FDBA-4E7A-91BD-AE665588A2AD}" srcOrd="0" destOrd="0" presId="urn:microsoft.com/office/officeart/2005/8/layout/venn2"/>
    <dgm:cxn modelId="{9E9996E8-491B-4BDA-9157-8ACE0363EF7B}" srcId="{8F4B619F-E9F0-4208-8E36-8529449588AA}" destId="{1AAB7B31-E423-4775-81D3-275A68F403CB}" srcOrd="1" destOrd="0" parTransId="{6C314E37-D10C-469D-AF15-AB777C9E0857}" sibTransId="{1DB68115-4442-4783-B02B-013E202AFE3D}"/>
    <dgm:cxn modelId="{C02018B1-1861-4D2F-B93E-BBAADB0D94DA}" type="presOf" srcId="{8F4B619F-E9F0-4208-8E36-8529449588AA}" destId="{2784E1BA-B3EA-4B6F-A061-F3D29E6C733C}" srcOrd="0" destOrd="0" presId="urn:microsoft.com/office/officeart/2005/8/layout/venn2"/>
    <dgm:cxn modelId="{AF2BB893-F43B-4E82-879E-82F8BECDF9E7}" type="presOf" srcId="{2B3CDB94-ED7A-444A-B9BE-39D736E1EF46}" destId="{CAA90159-585B-4C2A-B590-26299C81EDE8}" srcOrd="0" destOrd="0" presId="urn:microsoft.com/office/officeart/2005/8/layout/venn2"/>
    <dgm:cxn modelId="{46A84400-14BE-4F52-92D3-7618C57959BB}" srcId="{8F4B619F-E9F0-4208-8E36-8529449588AA}" destId="{E1CE0640-D27E-4AD9-843B-B6BB70F286A1}" srcOrd="3" destOrd="0" parTransId="{47CD06BB-186A-41A8-A686-303B229D1DF8}" sibTransId="{9FCD0B5D-568C-4120-B3F8-7786D05C03F2}"/>
    <dgm:cxn modelId="{616C5567-5323-4BB9-8686-8929B6BB1092}" type="presOf" srcId="{416A09FF-98AC-47CD-B98C-06650A47C043}" destId="{6B4C8622-96AB-4FBA-8C6E-1780B2FB283E}" srcOrd="0" destOrd="0" presId="urn:microsoft.com/office/officeart/2005/8/layout/venn2"/>
    <dgm:cxn modelId="{B4996740-8236-4D31-84A3-287BB8A78AE6}" type="presOf" srcId="{D2C8834B-7409-4816-8AF9-C9A099DAFDA1}" destId="{1E98C4A0-651F-450F-B04E-6B0FEC20CF36}" srcOrd="1" destOrd="0" presId="urn:microsoft.com/office/officeart/2005/8/layout/venn2"/>
    <dgm:cxn modelId="{4ADB4D69-EA1B-47C6-9496-0366A67A491C}" srcId="{8F4B619F-E9F0-4208-8E36-8529449588AA}" destId="{D2C8834B-7409-4816-8AF9-C9A099DAFDA1}" srcOrd="0" destOrd="0" parTransId="{5B8271FF-8F4F-4F90-9A18-BF48A17FDA7B}" sibTransId="{E9A03E4D-B90B-4471-820E-B2E3D1848E6E}"/>
    <dgm:cxn modelId="{0D098EFB-12DB-41D9-8C0D-B3D8C379F4FC}" type="presOf" srcId="{1AAB7B31-E423-4775-81D3-275A68F403CB}" destId="{9C45D668-994D-41EB-B772-511CD852D3FC}" srcOrd="1" destOrd="0" presId="urn:microsoft.com/office/officeart/2005/8/layout/venn2"/>
    <dgm:cxn modelId="{2D8E786A-68D9-4581-8C2D-6A5D1F81BE68}" type="presOf" srcId="{4A54A966-C645-45C4-BAE3-C8E0E3EAB0CF}" destId="{FB1FB8E6-D94E-46F5-A8AA-D0CAF5F2F3FD}" srcOrd="0" destOrd="0" presId="urn:microsoft.com/office/officeart/2005/8/layout/venn2"/>
    <dgm:cxn modelId="{E1C4881D-C51C-4C2A-A27B-62474E77DFAE}" type="presOf" srcId="{4A54A966-C645-45C4-BAE3-C8E0E3EAB0CF}" destId="{0DA3D102-BB81-48DA-BC8C-A5773FA48C5C}" srcOrd="1" destOrd="0" presId="urn:microsoft.com/office/officeart/2005/8/layout/venn2"/>
    <dgm:cxn modelId="{DACEDA11-6FD0-4492-86B8-6C566DF167AB}" srcId="{8F4B619F-E9F0-4208-8E36-8529449588AA}" destId="{416A09FF-98AC-47CD-B98C-06650A47C043}" srcOrd="2" destOrd="0" parTransId="{11D50B7A-114D-4F9F-8DD4-6434F5F39C08}" sibTransId="{00A8B10D-A213-449A-884B-573DA546A700}"/>
    <dgm:cxn modelId="{6D652846-101D-48C3-985C-77E92302783C}" type="presOf" srcId="{E1CE0640-D27E-4AD9-843B-B6BB70F286A1}" destId="{9AD08BC5-F649-4018-B487-645EAA9A12FF}" srcOrd="1" destOrd="0" presId="urn:microsoft.com/office/officeart/2005/8/layout/venn2"/>
    <dgm:cxn modelId="{476CF615-B1B1-4D5B-A782-C74E4DAC4592}" type="presOf" srcId="{2B3CDB94-ED7A-444A-B9BE-39D736E1EF46}" destId="{51197667-445D-41BC-8E91-B56275C73F55}" srcOrd="1" destOrd="0" presId="urn:microsoft.com/office/officeart/2005/8/layout/venn2"/>
    <dgm:cxn modelId="{7E75AF46-F885-4E5A-837D-5A7D3C10A9DB}" type="presOf" srcId="{D2C8834B-7409-4816-8AF9-C9A099DAFDA1}" destId="{111C4B8A-9E53-427B-B656-541E9BE6CD89}" srcOrd="0" destOrd="0" presId="urn:microsoft.com/office/officeart/2005/8/layout/venn2"/>
    <dgm:cxn modelId="{45127F2B-B35A-485C-B26E-8C492446702B}" type="presOf" srcId="{E1CE0640-D27E-4AD9-843B-B6BB70F286A1}" destId="{F6586015-BB1C-401F-8549-10B79F557FCC}" srcOrd="0" destOrd="0" presId="urn:microsoft.com/office/officeart/2005/8/layout/venn2"/>
    <dgm:cxn modelId="{EB60AE24-3CBF-4DBF-A0C5-AAA0122F7996}" srcId="{8F4B619F-E9F0-4208-8E36-8529449588AA}" destId="{2B3CDB94-ED7A-444A-B9BE-39D736E1EF46}" srcOrd="5" destOrd="0" parTransId="{E590F0D4-1DB9-4936-9139-348F53C4EF6A}" sibTransId="{2B1E35E4-F8EA-4FA2-86CC-87E084CC94FB}"/>
    <dgm:cxn modelId="{A32E4A90-5A07-4F47-9F0D-82BC6E857BE8}" type="presParOf" srcId="{2784E1BA-B3EA-4B6F-A061-F3D29E6C733C}" destId="{2E512E21-DF15-4DC4-8EAB-80632F3F7697}" srcOrd="0" destOrd="0" presId="urn:microsoft.com/office/officeart/2005/8/layout/venn2"/>
    <dgm:cxn modelId="{7F20E5F9-76E0-45F4-9755-2B7F7E737698}" type="presParOf" srcId="{2E512E21-DF15-4DC4-8EAB-80632F3F7697}" destId="{111C4B8A-9E53-427B-B656-541E9BE6CD89}" srcOrd="0" destOrd="0" presId="urn:microsoft.com/office/officeart/2005/8/layout/venn2"/>
    <dgm:cxn modelId="{6B5C7F7E-3E66-4EAB-A9FD-48A50F2FEB5D}" type="presParOf" srcId="{2E512E21-DF15-4DC4-8EAB-80632F3F7697}" destId="{1E98C4A0-651F-450F-B04E-6B0FEC20CF36}" srcOrd="1" destOrd="0" presId="urn:microsoft.com/office/officeart/2005/8/layout/venn2"/>
    <dgm:cxn modelId="{7D87FE21-91A8-4395-8492-36F80EA56176}" type="presParOf" srcId="{2784E1BA-B3EA-4B6F-A061-F3D29E6C733C}" destId="{26A6EF42-6DF0-4378-96F0-4855D222A37C}" srcOrd="1" destOrd="0" presId="urn:microsoft.com/office/officeart/2005/8/layout/venn2"/>
    <dgm:cxn modelId="{59EABD57-6292-4033-BE0A-7BF1548B7129}" type="presParOf" srcId="{26A6EF42-6DF0-4378-96F0-4855D222A37C}" destId="{85D6B53F-FDBA-4E7A-91BD-AE665588A2AD}" srcOrd="0" destOrd="0" presId="urn:microsoft.com/office/officeart/2005/8/layout/venn2"/>
    <dgm:cxn modelId="{12B86767-452C-48CC-868B-67AFE1641E15}" type="presParOf" srcId="{26A6EF42-6DF0-4378-96F0-4855D222A37C}" destId="{9C45D668-994D-41EB-B772-511CD852D3FC}" srcOrd="1" destOrd="0" presId="urn:microsoft.com/office/officeart/2005/8/layout/venn2"/>
    <dgm:cxn modelId="{B0789D60-FBB7-4493-B16B-E720EE2D1FA7}" type="presParOf" srcId="{2784E1BA-B3EA-4B6F-A061-F3D29E6C733C}" destId="{B69CAF84-A073-4108-9579-9A298640C538}" srcOrd="2" destOrd="0" presId="urn:microsoft.com/office/officeart/2005/8/layout/venn2"/>
    <dgm:cxn modelId="{59226EAF-C2B9-44CF-929B-A12E602135C6}" type="presParOf" srcId="{B69CAF84-A073-4108-9579-9A298640C538}" destId="{6B4C8622-96AB-4FBA-8C6E-1780B2FB283E}" srcOrd="0" destOrd="0" presId="urn:microsoft.com/office/officeart/2005/8/layout/venn2"/>
    <dgm:cxn modelId="{07588A0B-3C00-44E4-BB10-602C1F2AF78C}" type="presParOf" srcId="{B69CAF84-A073-4108-9579-9A298640C538}" destId="{E4425408-8B80-4F48-B4BB-0817F1B2E41E}" srcOrd="1" destOrd="0" presId="urn:microsoft.com/office/officeart/2005/8/layout/venn2"/>
    <dgm:cxn modelId="{03E91849-6C18-4472-AC98-D024AB1AF235}" type="presParOf" srcId="{2784E1BA-B3EA-4B6F-A061-F3D29E6C733C}" destId="{A2E1C786-BFE4-4449-A799-FA61BA56F0DA}" srcOrd="3" destOrd="0" presId="urn:microsoft.com/office/officeart/2005/8/layout/venn2"/>
    <dgm:cxn modelId="{94B44421-A840-4656-97E9-556C6BA0E3E2}" type="presParOf" srcId="{A2E1C786-BFE4-4449-A799-FA61BA56F0DA}" destId="{F6586015-BB1C-401F-8549-10B79F557FCC}" srcOrd="0" destOrd="0" presId="urn:microsoft.com/office/officeart/2005/8/layout/venn2"/>
    <dgm:cxn modelId="{6E5ABAA1-EB0F-4543-AF88-D6198E83C9F4}" type="presParOf" srcId="{A2E1C786-BFE4-4449-A799-FA61BA56F0DA}" destId="{9AD08BC5-F649-4018-B487-645EAA9A12FF}" srcOrd="1" destOrd="0" presId="urn:microsoft.com/office/officeart/2005/8/layout/venn2"/>
    <dgm:cxn modelId="{93ADFD02-B712-42C1-904F-4C8DC0C97426}" type="presParOf" srcId="{2784E1BA-B3EA-4B6F-A061-F3D29E6C733C}" destId="{CF8B1A33-48C5-4618-9F18-D77E14964C2F}" srcOrd="4" destOrd="0" presId="urn:microsoft.com/office/officeart/2005/8/layout/venn2"/>
    <dgm:cxn modelId="{4D2BDC1F-572D-4CEC-9D71-F2F37600280C}" type="presParOf" srcId="{CF8B1A33-48C5-4618-9F18-D77E14964C2F}" destId="{FB1FB8E6-D94E-46F5-A8AA-D0CAF5F2F3FD}" srcOrd="0" destOrd="0" presId="urn:microsoft.com/office/officeart/2005/8/layout/venn2"/>
    <dgm:cxn modelId="{4CED84E1-4B7E-4B68-BAE0-5190D0433F29}" type="presParOf" srcId="{CF8B1A33-48C5-4618-9F18-D77E14964C2F}" destId="{0DA3D102-BB81-48DA-BC8C-A5773FA48C5C}" srcOrd="1" destOrd="0" presId="urn:microsoft.com/office/officeart/2005/8/layout/venn2"/>
    <dgm:cxn modelId="{C35A5D24-D29B-4862-BCD4-0047503A5E7D}" type="presParOf" srcId="{2784E1BA-B3EA-4B6F-A061-F3D29E6C733C}" destId="{FB3CD136-5F72-4F7E-8FC8-96CAE519CEB2}" srcOrd="5" destOrd="0" presId="urn:microsoft.com/office/officeart/2005/8/layout/venn2"/>
    <dgm:cxn modelId="{4E34741F-0D75-42EC-ABD3-E7AB2ABED196}" type="presParOf" srcId="{FB3CD136-5F72-4F7E-8FC8-96CAE519CEB2}" destId="{CAA90159-585B-4C2A-B590-26299C81EDE8}" srcOrd="0" destOrd="0" presId="urn:microsoft.com/office/officeart/2005/8/layout/venn2"/>
    <dgm:cxn modelId="{766DFCA7-9C21-4962-A2C5-E958916698E3}" type="presParOf" srcId="{FB3CD136-5F72-4F7E-8FC8-96CAE519CEB2}" destId="{51197667-445D-41BC-8E91-B56275C73F5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C4B8A-9E53-427B-B656-541E9BE6CD89}">
      <dsp:nvSpPr>
        <dsp:cNvPr id="0" name=""/>
        <dsp:cNvSpPr/>
      </dsp:nvSpPr>
      <dsp:spPr>
        <a:xfrm>
          <a:off x="109537" y="0"/>
          <a:ext cx="4352925" cy="4352925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الدول الأعضاء في الويبو</a:t>
          </a:r>
          <a:endParaRPr lang="en-US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69826" y="217646"/>
        <a:ext cx="1632346" cy="435292"/>
      </dsp:txXfrm>
    </dsp:sp>
    <dsp:sp modelId="{85D6B53F-FDBA-4E7A-91BD-AE665588A2AD}">
      <dsp:nvSpPr>
        <dsp:cNvPr id="0" name=""/>
        <dsp:cNvSpPr/>
      </dsp:nvSpPr>
      <dsp:spPr>
        <a:xfrm>
          <a:off x="436006" y="652938"/>
          <a:ext cx="3699986" cy="3699986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اللجنة الاستشارية المستقلة للرقابة </a:t>
          </a:r>
          <a:endParaRPr lang="en-US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88190" y="865687"/>
        <a:ext cx="1595619" cy="425498"/>
      </dsp:txXfrm>
    </dsp:sp>
    <dsp:sp modelId="{6B4C8622-96AB-4FBA-8C6E-1780B2FB283E}">
      <dsp:nvSpPr>
        <dsp:cNvPr id="0" name=""/>
        <dsp:cNvSpPr/>
      </dsp:nvSpPr>
      <dsp:spPr>
        <a:xfrm>
          <a:off x="762476" y="1305877"/>
          <a:ext cx="3047047" cy="3047047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المدققون الخارجيون والداخليون</a:t>
          </a:r>
          <a:endParaRPr lang="en-US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97576" y="1516123"/>
        <a:ext cx="1576847" cy="420492"/>
      </dsp:txXfrm>
    </dsp:sp>
    <dsp:sp modelId="{F6586015-BB1C-401F-8549-10B79F557FCC}">
      <dsp:nvSpPr>
        <dsp:cNvPr id="0" name=""/>
        <dsp:cNvSpPr/>
      </dsp:nvSpPr>
      <dsp:spPr>
        <a:xfrm>
          <a:off x="1088945" y="1958816"/>
          <a:ext cx="2394108" cy="2394108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لجنة الويبو المعنية بإدارة المخاطر</a:t>
          </a:r>
          <a:endParaRPr lang="en-US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639590" y="2174286"/>
        <a:ext cx="1292818" cy="430939"/>
      </dsp:txXfrm>
    </dsp:sp>
    <dsp:sp modelId="{FB1FB8E6-D94E-46F5-A8AA-D0CAF5F2F3FD}">
      <dsp:nvSpPr>
        <dsp:cNvPr id="0" name=""/>
        <dsp:cNvSpPr/>
      </dsp:nvSpPr>
      <dsp:spPr>
        <a:xfrm>
          <a:off x="1415414" y="2611755"/>
          <a:ext cx="1741170" cy="1741170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لجنة الويبو الاستشارية المعنية بالاستثمارات</a:t>
          </a:r>
          <a:endParaRPr lang="en-US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20119" y="2829401"/>
        <a:ext cx="1131760" cy="435292"/>
      </dsp:txXfrm>
    </dsp:sp>
    <dsp:sp modelId="{CAA90159-585B-4C2A-B590-26299C81EDE8}">
      <dsp:nvSpPr>
        <dsp:cNvPr id="0" name=""/>
        <dsp:cNvSpPr/>
      </dsp:nvSpPr>
      <dsp:spPr>
        <a:xfrm>
          <a:off x="1741884" y="3264693"/>
          <a:ext cx="1088231" cy="1088231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استثمارات الويبو</a:t>
          </a:r>
          <a:endParaRPr lang="en-US" sz="1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01252" y="3536751"/>
        <a:ext cx="769495" cy="544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7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fc" descr="WIPO FOR OFFICIAL USE ONLY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2" name="MSIPCMContentMarking" descr="{&quot;HashCode&quot;:2082126947,&quot;Placement&quot;:&quot;Footer&quot;,&quot;Top&quot;:519.343,&quot;Left&quot;:286.33,&quot;SlideWidth&quot;:720,&quot;SlideHeight&quot;:540}"/>
          <p:cNvSpPr txBox="1"/>
          <p:nvPr userDrawn="1"/>
        </p:nvSpPr>
        <p:spPr>
          <a:xfrm>
            <a:off x="3636391" y="6649884"/>
            <a:ext cx="18712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MSIPCMContentMarking" descr="{&quot;HashCode&quot;:2082126947,&quot;Placement&quot;:&quot;Footer&quot;,&quot;Top&quot;:519.343,&quot;Left&quot;:286.33,&quot;SlideWidth&quot;:720,&quot;SlideHeight&quot;:540}"/>
          <p:cNvSpPr txBox="1"/>
          <p:nvPr userDrawn="1"/>
        </p:nvSpPr>
        <p:spPr>
          <a:xfrm>
            <a:off x="3636391" y="6595656"/>
            <a:ext cx="187121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WIPO FOR OFFICIAL USE ONLY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6388" y="3922097"/>
            <a:ext cx="4937125" cy="1760538"/>
          </a:xfrm>
          <a:noFill/>
        </p:spPr>
        <p:txBody>
          <a:bodyPr/>
          <a:lstStyle/>
          <a:p>
            <a:pPr algn="r" rtl="1" eaLnBrk="1" hangingPunct="1"/>
            <a:r>
              <a:rPr lang="ar-SA" sz="3000" b="1" dirty="0" smtClean="0">
                <a:solidFill>
                  <a:srgbClr val="00408C"/>
                </a:solidFill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معلومات محدّثة بشأن الاستثمارات</a:t>
            </a:r>
            <a:endParaRPr lang="en-US" sz="3000" b="1" dirty="0">
              <a:solidFill>
                <a:srgbClr val="00408C"/>
              </a:solidFill>
              <a:latin typeface="Calibri" panose="020F0502020204030204" pitchFamily="34" charset="0"/>
              <a:ea typeface="ヒラギノ角ゴ Pro W3" pitchFamily="1" charset="-128"/>
              <a:cs typeface="Calibri" panose="020F0502020204030204" pitchFamily="34" charset="0"/>
            </a:endParaRPr>
          </a:p>
          <a:p>
            <a:pPr algn="r" rtl="1"/>
            <a:r>
              <a:rPr lang="ar-SA" b="1" dirty="0" smtClean="0">
                <a:solidFill>
                  <a:srgbClr val="00408C"/>
                </a:solidFill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الدورة السادسة والثلاثون للجنة البرنامج والميزانية </a:t>
            </a:r>
            <a:r>
              <a:rPr lang="fr-CH" b="1" dirty="0" smtClean="0">
                <a:solidFill>
                  <a:srgbClr val="00408C"/>
                </a:solidFill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(WO/PBC/36)</a:t>
            </a:r>
            <a:endParaRPr lang="en-US" b="1" dirty="0">
              <a:solidFill>
                <a:srgbClr val="00408C"/>
              </a:solidFill>
              <a:latin typeface="Calibri" panose="020F0502020204030204" pitchFamily="34" charset="0"/>
              <a:ea typeface="ヒラギノ角ゴ Pro W3" pitchFamily="1" charset="-128"/>
              <a:cs typeface="Calibri" panose="020F0502020204030204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-152400" y="5445692"/>
            <a:ext cx="21336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lnSpc>
                <a:spcPct val="40000"/>
              </a:lnSpc>
            </a:pPr>
            <a:r>
              <a:rPr lang="ar-SA" sz="1400" dirty="0" smtClean="0">
                <a:solidFill>
                  <a:srgbClr val="3399FF"/>
                </a:solidFill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جنيف</a:t>
            </a:r>
            <a:endParaRPr lang="en-US" sz="1400" dirty="0">
              <a:solidFill>
                <a:srgbClr val="3399FF"/>
              </a:solidFill>
              <a:latin typeface="Calibri" panose="020F0502020204030204" pitchFamily="34" charset="0"/>
              <a:ea typeface="ヒラギノ角ゴ Pro W3" pitchFamily="1" charset="-128"/>
              <a:cs typeface="Calibri" panose="020F0502020204030204" pitchFamily="34" charset="0"/>
            </a:endParaRPr>
          </a:p>
          <a:p>
            <a:pPr algn="r" rtl="1">
              <a:lnSpc>
                <a:spcPct val="40000"/>
              </a:lnSpc>
            </a:pPr>
            <a:r>
              <a:rPr lang="ar-SA" sz="1400" dirty="0" smtClean="0">
                <a:solidFill>
                  <a:srgbClr val="3399FF"/>
                </a:solidFill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مايو 2023</a:t>
            </a:r>
            <a:endParaRPr lang="en-US" sz="1400" dirty="0">
              <a:solidFill>
                <a:srgbClr val="3399FF"/>
              </a:solidFill>
              <a:latin typeface="Calibri" panose="020F0502020204030204" pitchFamily="34" charset="0"/>
              <a:ea typeface="ヒラギノ角ゴ Pro W3" pitchFamily="1" charset="-128"/>
              <a:cs typeface="Calibri" panose="020F0502020204030204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7783513" y="36576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230313" y="5805488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 pitchFamily="1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الأسواق العالمية - انتعاش فاتر حتى الآن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في 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معظم فئات </a:t>
            </a:r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الأصول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0"/>
            <a:ext cx="4567382" cy="4722102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نهاية أسعار الفائدة السلبية في سويسرا</a:t>
            </a:r>
            <a:endParaRPr lang="ar-SA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بعد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أكثر من عقد من أسعار الفائدة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المنخفضة،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تبنت البنوك المركزية الكبرى سياسات نقدية تقييدية لمواجهة الضغوط التضخمية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 rtl="1"/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في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سبتمبر 2022،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أنهى البنك الوطني السويسري سياسة الفائدة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السلبية.</a:t>
            </a:r>
            <a:endParaRPr lang="fr-CH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أدى ارتفاع أسعار الفائدة إلى عوائد سلبية على جميع فئات الاستثمار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تقريباً.</a:t>
            </a:r>
          </a:p>
          <a:p>
            <a:pPr marL="0" indent="0" algn="r" rtl="1">
              <a:buNone/>
            </a:pP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تعافي الأسواق في </a:t>
            </a:r>
            <a:r>
              <a:rPr lang="ar-SA" sz="1600" b="1" dirty="0">
                <a:latin typeface="Calibri" panose="020F0502020204030204" pitchFamily="34" charset="0"/>
                <a:cs typeface="Calibri" panose="020F0502020204030204" pitchFamily="34" charset="0"/>
              </a:rPr>
              <a:t>عام 2023 </a:t>
            </a:r>
            <a:r>
              <a:rPr lang="ar-S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(حتى الآن)</a:t>
            </a:r>
            <a:endParaRPr lang="fr-CH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تسهل معدلات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الفائدة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المرتفعة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على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السيولة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والسندات عالية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الجودة، على المستثمرين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تحقيق عوائد اسمية إيجابية.</a:t>
            </a: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الصعوبات تتواصل</a:t>
            </a:r>
            <a:endParaRPr lang="fr-CH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تباطؤ </a:t>
            </a:r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النمو العالمي </a:t>
            </a:r>
            <a:r>
              <a:rPr lang="ar-S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وخطر الكساد.</a:t>
            </a: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600" dirty="0">
                <a:latin typeface="Calibri" panose="020F0502020204030204" pitchFamily="34" charset="0"/>
                <a:cs typeface="Calibri" panose="020F0502020204030204" pitchFamily="34" charset="0"/>
              </a:rPr>
              <a:t>الإجهاد الناجم عن الاضطرابات المصرفية وخطر العدوى العالمية.</a:t>
            </a: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752600" y="152400"/>
            <a:ext cx="2133600" cy="476250"/>
          </a:xfrm>
        </p:spPr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259881"/>
              </p:ext>
            </p:extLst>
          </p:nvPr>
        </p:nvGraphicFramePr>
        <p:xfrm>
          <a:off x="199159" y="1456939"/>
          <a:ext cx="4195618" cy="429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574">
                  <a:extLst>
                    <a:ext uri="{9D8B030D-6E8A-4147-A177-3AD203B41FA5}">
                      <a16:colId xmlns:a16="http://schemas.microsoft.com/office/drawing/2014/main" val="2193811738"/>
                    </a:ext>
                  </a:extLst>
                </a:gridCol>
                <a:gridCol w="973983">
                  <a:extLst>
                    <a:ext uri="{9D8B030D-6E8A-4147-A177-3AD203B41FA5}">
                      <a16:colId xmlns:a16="http://schemas.microsoft.com/office/drawing/2014/main" val="1435147580"/>
                    </a:ext>
                  </a:extLst>
                </a:gridCol>
                <a:gridCol w="899061">
                  <a:extLst>
                    <a:ext uri="{9D8B030D-6E8A-4147-A177-3AD203B41FA5}">
                      <a16:colId xmlns:a16="http://schemas.microsoft.com/office/drawing/2014/main" val="3776222413"/>
                    </a:ext>
                  </a:extLst>
                </a:gridCol>
              </a:tblGrid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العائدات</a:t>
                      </a:r>
                      <a:r>
                        <a:rPr lang="ar-SA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حسب فئة الأصول (%)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أبريل</a:t>
                      </a:r>
                      <a:r>
                        <a:rPr lang="ar-SA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2023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489750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pPr algn="l" rtl="1"/>
                      <a:r>
                        <a:rPr lang="ar-SA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الأسهم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86131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سويسرا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-16.5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510700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أوروبا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-12.6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24799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أمريكا</a:t>
                      </a:r>
                      <a:r>
                        <a:rPr lang="ar-SA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الشمالية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-17.9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29516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اليابان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-15.0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46881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الأسواق</a:t>
                      </a:r>
                      <a:r>
                        <a:rPr lang="ar-SA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الناشئة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-18.5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54382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pPr algn="l" rtl="1"/>
                      <a:r>
                        <a:rPr lang="ar-SA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السندات الحكومية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71377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سويسرا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972672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ar-SA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الائتمانات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6134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القروض</a:t>
                      </a:r>
                      <a:r>
                        <a:rPr lang="ar-SA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القديمة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-4.3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870656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السوق الناشئة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-20.3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25317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pPr algn="l" rtl="1"/>
                      <a:r>
                        <a:rPr lang="ar-SA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العقارات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12698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ar-SA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الصناديق السويسرية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CH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-15.2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589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5962897"/>
            <a:ext cx="19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CH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ar-SA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العائدات بالفرنكات السويسرية</a:t>
            </a:r>
            <a:endParaRPr lang="en-US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488043"/>
              </p:ext>
            </p:extLst>
          </p:nvPr>
        </p:nvGraphicFramePr>
        <p:xfrm>
          <a:off x="507683" y="4953000"/>
          <a:ext cx="6350318" cy="166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75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999587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978319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1148462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1283575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550227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أداء الاستثمار (%)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يناير – أبريل</a:t>
                      </a:r>
                    </a:p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قبل خمس</a:t>
                      </a:r>
                      <a:r>
                        <a:rPr lang="ar-SA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سنوات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منذ التأسيس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الأموال النقدية</a:t>
                      </a:r>
                      <a:r>
                        <a:rPr lang="ar-SA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الأساسية </a:t>
                      </a:r>
                      <a:r>
                        <a:rPr lang="ar-SA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للويبو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-9.4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العائد المعياري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-9.5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العائد النسبي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-0.2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-0.2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من المتوقع حدوث تقلبات قصيرة </a:t>
            </a:r>
            <a:r>
              <a:rPr lang="ar-S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الأجل، </a:t>
            </a:r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لكن المحافظ تتسم بالمرونة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709057" y="152400"/>
            <a:ext cx="2133600" cy="476250"/>
          </a:xfrm>
        </p:spPr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84" y="4953000"/>
            <a:ext cx="6350318" cy="166274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7909"/>
            <a:ext cx="7962122" cy="35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15158"/>
              </p:ext>
            </p:extLst>
          </p:nvPr>
        </p:nvGraphicFramePr>
        <p:xfrm>
          <a:off x="507683" y="4953000"/>
          <a:ext cx="6350318" cy="166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75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999587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978319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1148462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1283575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550227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أداء الاستثمار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يناير – أبريل </a:t>
                      </a:r>
                    </a:p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قبل خمس</a:t>
                      </a:r>
                      <a:r>
                        <a:rPr lang="ar-SA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سنوات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منذ التأسيس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الأموال النقدية</a:t>
                      </a:r>
                      <a:r>
                        <a:rPr lang="ar-SA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الاستراتيجية </a:t>
                      </a:r>
                      <a:r>
                        <a:rPr lang="ar-SA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للويبو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</a:t>
                      </a: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-11.1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العائد المعياري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-11.0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العائد النسبي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-0.1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-0.2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CH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-0.1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من المتوقع حدوث تقلبات قصيرة </a:t>
            </a:r>
            <a:r>
              <a:rPr lang="ar-S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الأجل، </a:t>
            </a:r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لكن المحافظ تتسم بالمرونة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709057" y="152400"/>
            <a:ext cx="2133600" cy="476250"/>
          </a:xfrm>
        </p:spPr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84" y="4953000"/>
            <a:ext cx="6350318" cy="166274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" y="1295400"/>
            <a:ext cx="7776230" cy="35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326"/>
            <a:ext cx="8229600" cy="1143000"/>
          </a:xfrm>
        </p:spPr>
        <p:txBody>
          <a:bodyPr/>
          <a:lstStyle/>
          <a:p>
            <a:pPr algn="r" rtl="1"/>
            <a:r>
              <a:rPr lang="ar-S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الاستثمار متوسط وطويل الأجل والتركيز ينصب على تحقيق الهدف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5292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العائد المستهدف من الأموال الأساسية</a:t>
            </a: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وُضعت استراتيجية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الاستثمار الحالية في عام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2017،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عندما كان الحفاظ على رأس المال وتحقيق عائد إيجابي يمثل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تحدياً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بسبب معدلات الفائدة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السلبية المفروضة على السيولة والسندات عالية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الجودة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المحوطة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بالفرنك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السويسري؛</a:t>
            </a:r>
            <a:endParaRPr lang="ar-SA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تتنوع الاستثمارات في محفظة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الأموال الأساسية إلى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أصول عالمية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تشمل السندات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والعقارات السويسرية.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وعلى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الرغم من ظروف السوق المالية الصعبة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التي شهدها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عام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2022،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حققت استراتيجية الاستثمار هدفها وحققت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عائداً إيجابياً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على مدى 5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سنوات؛</a:t>
            </a:r>
          </a:p>
          <a:p>
            <a:pPr marL="0" indent="0" algn="r" rtl="1">
              <a:buNone/>
            </a:pP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مع نهاية أسعار الفائدة السلبية بالفرنك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السويسري،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يجري العمل على استراتيجية للحد من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تقلبات المحفظة؛</a:t>
            </a:r>
          </a:p>
          <a:p>
            <a:pPr algn="r" rtl="1"/>
            <a:endParaRPr lang="ar-SA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من المرجح أن تستمر المحفظة في تحقيق عائد إيجابي في المستقبل بالنظر إلى ارتفاع أسعار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الفائدة.</a:t>
            </a: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752600" y="152400"/>
            <a:ext cx="2133600" cy="476250"/>
          </a:xfrm>
        </p:spPr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الاستثمار متوسط وطويل الأجل والتركيز ينصب على تحقيق الهدف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العائد المستهدف من الأموال النقدية الاستراتيجية</a:t>
            </a:r>
          </a:p>
          <a:p>
            <a:pPr marL="0" indent="0" algn="r" rtl="1">
              <a:buNone/>
            </a:pP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تتنوع الاستثمارات في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محفظة الأموال النقدية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الاستراتيجية إلى أصول عالمية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تشمل السندات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والأسهم والعقارات السويسرية.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وعلى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الرغم من ظروف السوق المالية الصعبة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التي شهدها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عام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2022،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فإن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استثمارات الأموال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النقدية الاستراتيجية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تسلك الطريق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الصحيح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نحو تحقيق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هدفها الاستثماري طويل الأجل المتمثل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في تحقيق عائد بنسبة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2٪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وتمويل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التزامات الويبو طويلة الأجل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بالكامل في إطار مستحقات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الموظفين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على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مدى 20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عاماً.</a:t>
            </a:r>
          </a:p>
          <a:p>
            <a:pPr marL="0" indent="0" algn="r" rtl="1">
              <a:buNone/>
            </a:pPr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بلغت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نسبة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الوفاء بالالتزامات طويلة الأجل لمستحقات الموظفين نسبة 70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٪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اعتباراً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من الربع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الأول لعام 2023.</a:t>
            </a:r>
            <a:endParaRPr lang="fr-CH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fr-CH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709057" y="152400"/>
            <a:ext cx="2133600" cy="476250"/>
          </a:xfrm>
        </p:spPr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إطار </a:t>
            </a:r>
            <a:r>
              <a:rPr lang="ar-SA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حوكمة</a:t>
            </a:r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متين مدمج في عملية </a:t>
            </a:r>
            <a:r>
              <a:rPr lang="ar-SA" sz="3200" dirty="0">
                <a:latin typeface="Calibri" panose="020F0502020204030204" pitchFamily="34" charset="0"/>
                <a:cs typeface="Calibri" panose="020F0502020204030204" pitchFamily="34" charset="0"/>
              </a:rPr>
              <a:t>الاستثمار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720136"/>
              </p:ext>
            </p:extLst>
          </p:nvPr>
        </p:nvGraphicFramePr>
        <p:xfrm>
          <a:off x="76200" y="1692276"/>
          <a:ext cx="45720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657350" y="152400"/>
            <a:ext cx="2133600" cy="476250"/>
          </a:xfrm>
        </p:spPr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417638"/>
            <a:ext cx="4516582" cy="490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/>
            <a:r>
              <a:rPr lang="ar-SA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لجنة </a:t>
            </a:r>
            <a:r>
              <a:rPr lang="ar-SA" sz="1400" b="1" dirty="0">
                <a:latin typeface="Calibri" panose="020F0502020204030204" pitchFamily="34" charset="0"/>
                <a:cs typeface="Calibri" panose="020F0502020204030204" pitchFamily="34" charset="0"/>
              </a:rPr>
              <a:t>الويبو الاستشارية </a:t>
            </a:r>
            <a:r>
              <a:rPr lang="ar-SA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المعنية بالاستثمارات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تسدي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المشورة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بشأن استثمار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أموال المنظمة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وفقاً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لقواعد اللائحة المالية.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وتغطي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هذه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المشورة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مسائل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من قبيل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محتويات سياسة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الاستثمار، والاستراتيجية، وتوزيع الأصول،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ومعايير الأداء 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المناسبة، </a:t>
            </a:r>
            <a:r>
              <a:rPr lang="ar-SA" sz="1400" dirty="0">
                <a:latin typeface="Calibri" panose="020F0502020204030204" pitchFamily="34" charset="0"/>
                <a:cs typeface="Calibri" panose="020F0502020204030204" pitchFamily="34" charset="0"/>
              </a:rPr>
              <a:t>والمبادئ التوجيهية للاستثمار</a:t>
            </a:r>
            <a:r>
              <a:rPr lang="ar-SA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r-SA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rtl="1">
              <a:buNone/>
            </a:pPr>
            <a:endParaRPr lang="fr-CH" sz="14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/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لجنة الويبو المعنية بإدارة </a:t>
            </a:r>
            <a:r>
              <a:rPr lang="ar-SA" sz="1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المخاطر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أرست ثقافة متينة فيما يتعلق بالمخاطر، وهي من يحدد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قابلية المخاطرة بما يتناسب مع تحقيق أهداف الويبو الاستثمارية.</a:t>
            </a:r>
            <a:endParaRPr lang="fr-CH" sz="1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/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المدققون </a:t>
            </a:r>
            <a:r>
              <a:rPr lang="ar-SA" sz="1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الخارجيون والداخليون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يتولون</a:t>
            </a:r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وظيفة تدقيق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مستقلة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ويتحققون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من الضوابط الداخلية المتعلقة بعمليات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الاستثمار وإعداد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التقارير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n-US" sz="14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/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اللجنة </a:t>
            </a:r>
            <a:r>
              <a:rPr lang="ar-SA" sz="1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الاستشارية المستقلة </a:t>
            </a:r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للرقابة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تؤدي</a:t>
            </a:r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دوراً استشارياً متخصصاً ومستقلاً وتضمن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الإشراف على أنشطة الاستثمار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rtl="1">
              <a:buNone/>
            </a:pPr>
            <a:endParaRPr lang="ar-SA" sz="1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/>
            <a:r>
              <a:rPr lang="ar-SA" sz="1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الدول </a:t>
            </a:r>
            <a:r>
              <a:rPr lang="ar-SA" sz="1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الأعضاء في الويبو 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تخول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r>
              <a:rPr lang="ar-SA" sz="1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لأمانة سلطة الاستثمار وفقاً </a:t>
            </a:r>
            <a:r>
              <a:rPr lang="ar-SA" sz="1400" kern="0" dirty="0">
                <a:latin typeface="Calibri" panose="020F0502020204030204" pitchFamily="34" charset="0"/>
                <a:cs typeface="Calibri" panose="020F0502020204030204" pitchFamily="34" charset="0"/>
              </a:rPr>
              <a:t>لسياسة الويبو بشأن الاستثمارات.</a:t>
            </a:r>
          </a:p>
        </p:txBody>
      </p:sp>
    </p:spTree>
    <p:extLst>
      <p:ext uri="{BB962C8B-B14F-4D97-AF65-F5344CB8AC3E}">
        <p14:creationId xmlns:p14="http://schemas.microsoft.com/office/powerpoint/2010/main" val="24359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33265</TotalTime>
  <Words>651</Words>
  <Application>Microsoft Office PowerPoint</Application>
  <PresentationFormat>On-screen Show (4:3)</PresentationFormat>
  <Paragraphs>138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Microsoft Sans Serif</vt:lpstr>
      <vt:lpstr>ヒラギノ角ゴ Pro W3</vt:lpstr>
      <vt:lpstr>template_english</vt:lpstr>
      <vt:lpstr>PowerPoint Presentation</vt:lpstr>
      <vt:lpstr>الأسواق العالمية - انتعاش فاتر حتى الآن في معظم فئات الأصول</vt:lpstr>
      <vt:lpstr>من المتوقع حدوث تقلبات قصيرة الأجل، لكن المحافظ تتسم بالمرونة</vt:lpstr>
      <vt:lpstr>من المتوقع حدوث تقلبات قصيرة الأجل، لكن المحافظ تتسم بالمرونة</vt:lpstr>
      <vt:lpstr>الاستثمار متوسط وطويل الأجل والتركيز ينصب على تحقيق الهدف</vt:lpstr>
      <vt:lpstr>الاستثمار متوسط وطويل الأجل والتركيز ينصب على تحقيق الهدف</vt:lpstr>
      <vt:lpstr>إطار حوكمة متين مدمج في عملية الاستثمار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 Seong Joon</dc:creator>
  <cp:keywords>FOR OFFICIAL USE ONLY</cp:keywords>
  <cp:lastModifiedBy>GENOUD Anne</cp:lastModifiedBy>
  <cp:revision>448</cp:revision>
  <cp:lastPrinted>2023-05-15T10:45:46Z</cp:lastPrinted>
  <dcterms:created xsi:type="dcterms:W3CDTF">2018-02-22T10:36:31Z</dcterms:created>
  <dcterms:modified xsi:type="dcterms:W3CDTF">2023-06-08T09:05:01Z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e5830c90-e4ea-41a2-82d7-c7d111c92112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  <property fmtid="{D5CDD505-2E9C-101B-9397-08002B2CF9AE}" pid="7" name="TCSClassification">
    <vt:lpwstr>FOR OFFICIAL USE ONLY</vt:lpwstr>
  </property>
  <property fmtid="{D5CDD505-2E9C-101B-9397-08002B2CF9AE}" pid="8" name="MSIP_Label_bfc084f7-b690-4c43-8ee6-d475b6d3461d_Enabled">
    <vt:lpwstr>true</vt:lpwstr>
  </property>
  <property fmtid="{D5CDD505-2E9C-101B-9397-08002B2CF9AE}" pid="9" name="MSIP_Label_bfc084f7-b690-4c43-8ee6-d475b6d3461d_SetDate">
    <vt:lpwstr>2023-06-08T09:04:41Z</vt:lpwstr>
  </property>
  <property fmtid="{D5CDD505-2E9C-101B-9397-08002B2CF9AE}" pid="10" name="MSIP_Label_bfc084f7-b690-4c43-8ee6-d475b6d3461d_Method">
    <vt:lpwstr>Standard</vt:lpwstr>
  </property>
  <property fmtid="{D5CDD505-2E9C-101B-9397-08002B2CF9AE}" pid="11" name="MSIP_Label_bfc084f7-b690-4c43-8ee6-d475b6d3461d_Name">
    <vt:lpwstr>FOR OFFICIAL USE ONLY</vt:lpwstr>
  </property>
  <property fmtid="{D5CDD505-2E9C-101B-9397-08002B2CF9AE}" pid="12" name="MSIP_Label_bfc084f7-b690-4c43-8ee6-d475b6d3461d_SiteId">
    <vt:lpwstr>faa31b06-8ccc-48c9-867f-f7510dd11c02</vt:lpwstr>
  </property>
  <property fmtid="{D5CDD505-2E9C-101B-9397-08002B2CF9AE}" pid="13" name="MSIP_Label_bfc084f7-b690-4c43-8ee6-d475b6d3461d_ActionId">
    <vt:lpwstr>fd6d8df6-d35c-4204-b53b-f90a4e0fcf5c</vt:lpwstr>
  </property>
  <property fmtid="{D5CDD505-2E9C-101B-9397-08002B2CF9AE}" pid="14" name="MSIP_Label_bfc084f7-b690-4c43-8ee6-d475b6d3461d_ContentBits">
    <vt:lpwstr>2</vt:lpwstr>
  </property>
</Properties>
</file>