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media1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8" r:id="rId2"/>
    <p:sldId id="259" r:id="rId3"/>
    <p:sldId id="260" r:id="rId4"/>
    <p:sldId id="261" r:id="rId5"/>
    <p:sldId id="262" r:id="rId6"/>
    <p:sldId id="265" r:id="rId7"/>
    <p:sldId id="266" r:id="rId8"/>
    <p:sldId id="317" r:id="rId9"/>
    <p:sldId id="268" r:id="rId10"/>
    <p:sldId id="267" r:id="rId11"/>
    <p:sldId id="270" r:id="rId12"/>
    <p:sldId id="269" r:id="rId13"/>
    <p:sldId id="271" r:id="rId14"/>
    <p:sldId id="272" r:id="rId15"/>
    <p:sldId id="273" r:id="rId16"/>
    <p:sldId id="321" r:id="rId17"/>
    <p:sldId id="320" r:id="rId18"/>
    <p:sldId id="318" r:id="rId19"/>
    <p:sldId id="319" r:id="rId20"/>
    <p:sldId id="281" r:id="rId21"/>
    <p:sldId id="282" r:id="rId22"/>
    <p:sldId id="283" r:id="rId23"/>
    <p:sldId id="284" r:id="rId24"/>
    <p:sldId id="322" r:id="rId25"/>
    <p:sldId id="324" r:id="rId26"/>
    <p:sldId id="286" r:id="rId27"/>
    <p:sldId id="288" r:id="rId28"/>
    <p:sldId id="325" r:id="rId29"/>
    <p:sldId id="290" r:id="rId30"/>
    <p:sldId id="292" r:id="rId31"/>
    <p:sldId id="293" r:id="rId32"/>
    <p:sldId id="326" r:id="rId33"/>
    <p:sldId id="294" r:id="rId34"/>
    <p:sldId id="327" r:id="rId35"/>
    <p:sldId id="295" r:id="rId36"/>
    <p:sldId id="328" r:id="rId37"/>
    <p:sldId id="296" r:id="rId38"/>
    <p:sldId id="329" r:id="rId39"/>
    <p:sldId id="297" r:id="rId40"/>
    <p:sldId id="299" r:id="rId41"/>
    <p:sldId id="300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10" r:id="rId50"/>
    <p:sldId id="330" r:id="rId51"/>
    <p:sldId id="313" r:id="rId52"/>
    <p:sldId id="331" r:id="rId53"/>
    <p:sldId id="314" r:id="rId5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ADE"/>
    <a:srgbClr val="F3EE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65" d="100"/>
          <a:sy n="65" d="100"/>
        </p:scale>
        <p:origin x="604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217536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204E59-C703-4313-8FF9-3BBD331322D0}" type="slidenum">
              <a:rPr lang="en-US" altLang="es-BO"/>
              <a:pPr/>
              <a:t>26</a:t>
            </a:fld>
            <a:endParaRPr lang="en-US" altLang="es-BO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BO" altLang="es-BO"/>
          </a:p>
        </p:txBody>
      </p:sp>
    </p:spTree>
    <p:extLst>
      <p:ext uri="{BB962C8B-B14F-4D97-AF65-F5344CB8AC3E}">
        <p14:creationId xmlns:p14="http://schemas.microsoft.com/office/powerpoint/2010/main" val="1879905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51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17528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53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89644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8D025C-47AA-44F5-AE9B-6D88030B56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6637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20767-61CE-4FE1-AA24-7B92DDA3DC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328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r" descr=" 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fr-CH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fr-CH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6.png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6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6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reference/en/designdb/webinar/index.html" TargetMode="External"/><Relationship Id="rId2" Type="http://schemas.openxmlformats.org/officeDocument/2006/relationships/hyperlink" Target="https://www.wipo.int/reference/en/branddb/webinar/index.html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4937125" cy="1333500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PATENTSCOPE</a:t>
            </a:r>
          </a:p>
          <a:p>
            <a:pPr eaLnBrk="1" hangingPunct="1"/>
            <a:r>
              <a:rPr lang="en-US" sz="2600" dirty="0" smtClean="0">
                <a:solidFill>
                  <a:srgbClr val="00408C"/>
                </a:solidFill>
                <a:ea typeface="ヒラギノ角ゴ Pro W3" pitchFamily="1" charset="-128"/>
              </a:rPr>
              <a:t>Translation tools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May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2020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568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18 Language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4170363" algn="l"/>
              </a:tabLst>
            </a:pPr>
            <a:r>
              <a:rPr lang="en-US" dirty="0" smtClean="0"/>
              <a:t>Arabic – English 	English-Arabic</a:t>
            </a:r>
          </a:p>
          <a:p>
            <a:r>
              <a:rPr lang="en-US" dirty="0" smtClean="0"/>
              <a:t>Chinese – English	      English - Chinese	</a:t>
            </a:r>
          </a:p>
          <a:p>
            <a:r>
              <a:rPr lang="en-US" dirty="0" smtClean="0"/>
              <a:t>French – English		      English - French</a:t>
            </a:r>
          </a:p>
          <a:p>
            <a:r>
              <a:rPr lang="en-US" dirty="0" smtClean="0"/>
              <a:t>German – English	      English - German</a:t>
            </a:r>
          </a:p>
          <a:p>
            <a:r>
              <a:rPr lang="en-US" dirty="0" smtClean="0"/>
              <a:t>Japanese – English	      English - Japanese</a:t>
            </a:r>
          </a:p>
          <a:p>
            <a:r>
              <a:rPr lang="en-US" dirty="0" smtClean="0"/>
              <a:t>Korean – English		      English - Korean</a:t>
            </a:r>
          </a:p>
          <a:p>
            <a:r>
              <a:rPr lang="en-US" dirty="0" smtClean="0"/>
              <a:t>Portuguese – English	      English - Portuguese</a:t>
            </a:r>
          </a:p>
          <a:p>
            <a:r>
              <a:rPr lang="en-US" dirty="0" smtClean="0"/>
              <a:t>Russian – English	      English - Russian</a:t>
            </a:r>
          </a:p>
          <a:p>
            <a:r>
              <a:rPr lang="en-US" dirty="0" smtClean="0"/>
              <a:t>Spanish – English	      English - Spanish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32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315418" cy="4495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52400" y="3886200"/>
            <a:ext cx="647090" cy="381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88377"/>
            <a:ext cx="34290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4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ChangeArrowheads="1"/>
          </p:cNvSpPr>
          <p:nvPr/>
        </p:nvSpPr>
        <p:spPr bwMode="auto">
          <a:xfrm>
            <a:off x="2195513" y="5589588"/>
            <a:ext cx="360362" cy="935037"/>
          </a:xfrm>
          <a:prstGeom prst="upArrow">
            <a:avLst>
              <a:gd name="adj1" fmla="val 50000"/>
              <a:gd name="adj2" fmla="val 64868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BO" altLang="es-BO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188913"/>
            <a:ext cx="6994525" cy="1143000"/>
          </a:xfrm>
        </p:spPr>
        <p:txBody>
          <a:bodyPr/>
          <a:lstStyle/>
          <a:p>
            <a:pPr algn="ctr" eaLnBrk="1" hangingPunct="1"/>
            <a:r>
              <a:rPr lang="en-US" altLang="es-BO" sz="3000" smtClean="0"/>
              <a:t>32 Technical domains from the IPC</a:t>
            </a:r>
            <a:endParaRPr lang="en-US" altLang="es-BO" sz="3000" smtClean="0">
              <a:latin typeface="ＭＳ Ｐゴシック" pitchFamily="34" charset="-128"/>
              <a:ea typeface="ＭＳ Ｐゴシック" pitchFamily="34" charset="-128"/>
            </a:endParaRPr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323850" y="1484313"/>
            <a:ext cx="82089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[ADMN]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Admin, Business, Management &amp; Soc Sci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[AERO]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Aeronautics &amp; Aerospace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[AGRI]	Agriculture, Fisheries &amp; Forestry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[AUDV]	</a:t>
            </a: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Audio, Audiovisual, Image &amp; Video Tech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[AUTO]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Automotive &amp; Road Vehicle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[BLDG]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Civil Engineering &amp; Building Construction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[CHEM]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Chemical &amp; Materials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[DATA]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Computer Sci, Telecom &amp; Broadcasting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[ELEC]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Electrical Engineering &amp; Electronics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[ENGY]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Energy, Fuels &amp; Heat Transfer Eng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[ENVR]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Environmental &amp; Safety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[FOOD]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Foods &amp; Food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[GENR]	</a:t>
            </a: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Generalities, Language, Media &amp; Info Sci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[HOME]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Home Contents &amp; Household Maintenance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[HORO]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Precision Mechanics, Jewelry &amp; Horology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66CC"/>
                </a:solidFill>
                <a:latin typeface="Avenir 55 Roman" charset="0"/>
                <a:ea typeface="ＭＳ Ｐゴシック" charset="0"/>
                <a:cs typeface="Arial" charset="0"/>
              </a:rPr>
              <a:t>[</a:t>
            </a: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MANU]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Manufacturing &amp; Materials Handling Tech</a:t>
            </a:r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4356100" y="1557338"/>
            <a:ext cx="4230688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[MARI]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Marine Engineering</a:t>
            </a: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[MEAS]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Standards, Units, Metrology &amp; Testing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[MECH]		Mechanical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[MEDI]		Medical Technology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[METL]		</a:t>
            </a: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Metallurgy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[MILI]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Military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[MINE]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Mining, Oil &amp; Gas Extraction &amp; Minerals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[NANO]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Nano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[PACK]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Packaging &amp; Distribution of Goods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[PRNT]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Printing &amp; Paper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[RAIL]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Railway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[SCIE]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Optical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[SPRT]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Sports, Leisure, Tourism &amp; Hospitality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[TEXT]		</a:t>
            </a: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Textile &amp; Clothing Industries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[TRAN]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Transportation</a:t>
            </a:r>
          </a:p>
        </p:txBody>
      </p:sp>
    </p:spTree>
    <p:extLst>
      <p:ext uri="{BB962C8B-B14F-4D97-AF65-F5344CB8AC3E}">
        <p14:creationId xmlns:p14="http://schemas.microsoft.com/office/powerpoint/2010/main" val="9550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WIPO Translate: an </a:t>
            </a:r>
            <a:r>
              <a:rPr lang="fr-CH" dirty="0" err="1"/>
              <a:t>example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237306" cy="452628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 bwMode="auto">
          <a:xfrm>
            <a:off x="914400" y="3220266"/>
            <a:ext cx="7848600" cy="11811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05584" y="4458142"/>
            <a:ext cx="3534747" cy="352765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171994" y="4844823"/>
            <a:ext cx="4419600" cy="380999"/>
          </a:xfrm>
          <a:prstGeom prst="round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75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499" y="-76200"/>
            <a:ext cx="8992317" cy="646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35129" cy="63924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28600" y="2362200"/>
            <a:ext cx="1219200" cy="381000"/>
          </a:xfrm>
          <a:prstGeom prst="rect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2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ISA/WOSA/Art172a translation</a:t>
            </a:r>
            <a:endParaRPr lang="fr-C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240" y="1676400"/>
            <a:ext cx="9206543" cy="441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752600" y="1648097"/>
            <a:ext cx="990600" cy="485503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247900" y="2396716"/>
            <a:ext cx="3162300" cy="240388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49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r>
              <a:rPr lang="fr-CH" dirty="0" smtClean="0"/>
              <a:t> translation</a:t>
            </a:r>
            <a:endParaRPr lang="fr-C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76471"/>
            <a:ext cx="8991600" cy="506705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696200" y="1276471"/>
            <a:ext cx="1371600" cy="137160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84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9" y="1524000"/>
            <a:ext cx="9203221" cy="4205837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Biblio data translation</a:t>
            </a:r>
            <a:endParaRPr lang="fr-CH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6979" y="1981200"/>
            <a:ext cx="821221" cy="38100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01000" y="2438399"/>
            <a:ext cx="1219200" cy="36207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39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Full-</a:t>
            </a:r>
            <a:r>
              <a:rPr lang="fr-CH" dirty="0" err="1" smtClean="0"/>
              <a:t>text</a:t>
            </a:r>
            <a:r>
              <a:rPr lang="fr-CH" dirty="0" smtClean="0"/>
              <a:t>/description/claims translation</a:t>
            </a:r>
            <a:endParaRPr lang="fr-C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7" y="1426347"/>
            <a:ext cx="9126583" cy="46824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62000" y="2057400"/>
            <a:ext cx="609600" cy="38099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001000" y="2438399"/>
            <a:ext cx="1219200" cy="36207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2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3971" name="AutoShape 3"/>
          <p:cNvSpPr>
            <a:spLocks noChangeArrowheads="1"/>
          </p:cNvSpPr>
          <p:nvPr/>
        </p:nvSpPr>
        <p:spPr bwMode="auto">
          <a:xfrm>
            <a:off x="1303846" y="2514600"/>
            <a:ext cx="1731962" cy="1277937"/>
          </a:xfrm>
          <a:prstGeom prst="rightArrow">
            <a:avLst>
              <a:gd name="adj1" fmla="val 50000"/>
              <a:gd name="adj2" fmla="val 3388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Click </a:t>
            </a:r>
            <a:r>
              <a:rPr lang="fr-CH" dirty="0" err="1" smtClean="0"/>
              <a:t>this</a:t>
            </a:r>
            <a:r>
              <a:rPr lang="fr-CH" dirty="0" smtClean="0"/>
              <a:t> </a:t>
            </a:r>
            <a:r>
              <a:rPr lang="fr-CH" dirty="0" err="1" smtClean="0"/>
              <a:t>button</a:t>
            </a:r>
            <a:r>
              <a:rPr lang="fr-CH" dirty="0" smtClean="0"/>
              <a:t> if </a:t>
            </a:r>
            <a:r>
              <a:rPr lang="fr-CH" dirty="0" err="1" smtClean="0"/>
              <a:t>you</a:t>
            </a:r>
            <a:r>
              <a:rPr lang="fr-CH" dirty="0" smtClean="0"/>
              <a:t> </a:t>
            </a:r>
            <a:r>
              <a:rPr lang="fr-CH" dirty="0" err="1" smtClean="0"/>
              <a:t>can</a:t>
            </a:r>
            <a:r>
              <a:rPr lang="fr-CH" dirty="0" smtClean="0"/>
              <a:t> </a:t>
            </a:r>
            <a:r>
              <a:rPr lang="fr-CH" dirty="0" err="1" smtClean="0"/>
              <a:t>hear</a:t>
            </a:r>
            <a:r>
              <a:rPr lang="fr-CH" dirty="0" smtClean="0"/>
              <a:t> me </a:t>
            </a:r>
            <a:r>
              <a:rPr lang="fr-CH" dirty="0" err="1" smtClean="0"/>
              <a:t>otherwise</a:t>
            </a:r>
            <a:r>
              <a:rPr lang="fr-CH" dirty="0" smtClean="0"/>
              <a:t> </a:t>
            </a:r>
            <a:r>
              <a:rPr lang="fr-CH" dirty="0" err="1" smtClean="0"/>
              <a:t>send</a:t>
            </a:r>
            <a:r>
              <a:rPr lang="fr-CH" dirty="0" smtClean="0"/>
              <a:t> me a message</a:t>
            </a:r>
            <a:endParaRPr lang="en-US" dirty="0"/>
          </a:p>
        </p:txBody>
      </p:sp>
      <p:graphicFrame>
        <p:nvGraphicFramePr>
          <p:cNvPr id="4100" name="Object 4"/>
          <p:cNvGraphicFramePr>
            <a:graphicFrameLocks noGrp="1" noChangeAspect="1"/>
          </p:cNvGraphicFramePr>
          <p:nvPr>
            <p:ph sz="half" idx="4294967295"/>
            <p:extLst/>
          </p:nvPr>
        </p:nvGraphicFramePr>
        <p:xfrm>
          <a:off x="3048000" y="1600200"/>
          <a:ext cx="4233863" cy="576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r:id="rId3" imgW="3834921" imgH="5219048" progId="">
                  <p:embed/>
                </p:oleObj>
              </mc:Choice>
              <mc:Fallback>
                <p:oleObj r:id="rId3" imgW="3834921" imgH="5219048" progId="">
                  <p:embed/>
                  <p:pic>
                    <p:nvPicPr>
                      <p:cNvPr id="410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600200"/>
                        <a:ext cx="4233863" cy="5761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899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5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CLIR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1219200"/>
            <a:ext cx="9059091" cy="426241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5638800" y="962828"/>
            <a:ext cx="2362200" cy="261857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Left Arrow 7"/>
          <p:cNvSpPr/>
          <p:nvPr/>
        </p:nvSpPr>
        <p:spPr bwMode="auto">
          <a:xfrm rot="10800000">
            <a:off x="5257800" y="2590800"/>
            <a:ext cx="762000" cy="342900"/>
          </a:xfrm>
          <a:prstGeom prst="leftArrow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68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interface</a:t>
            </a:r>
            <a:endParaRPr lang="es-B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4" y="1295400"/>
            <a:ext cx="8993642" cy="4572000"/>
          </a:xfrm>
          <a:prstGeom prst="rect">
            <a:avLst/>
          </a:prstGeom>
        </p:spPr>
      </p:pic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2209800" y="2293937"/>
            <a:ext cx="1009650" cy="288925"/>
          </a:xfrm>
          <a:prstGeom prst="leftArrow">
            <a:avLst>
              <a:gd name="adj1" fmla="val 50000"/>
              <a:gd name="adj2" fmla="val 87363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 rot="5400000">
            <a:off x="1163637" y="4017963"/>
            <a:ext cx="1009650" cy="288925"/>
          </a:xfrm>
          <a:prstGeom prst="leftArrow">
            <a:avLst>
              <a:gd name="adj1" fmla="val 50000"/>
              <a:gd name="adj2" fmla="val 87363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4267200" y="3615464"/>
            <a:ext cx="1009650" cy="288925"/>
          </a:xfrm>
          <a:prstGeom prst="leftArrow">
            <a:avLst>
              <a:gd name="adj1" fmla="val 50000"/>
              <a:gd name="adj2" fmla="val 87363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6934200" y="3558223"/>
            <a:ext cx="1009650" cy="288925"/>
          </a:xfrm>
          <a:prstGeom prst="leftArrow">
            <a:avLst>
              <a:gd name="adj1" fmla="val 50000"/>
              <a:gd name="adj2" fmla="val 87363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249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</a:t>
            </a:r>
            <a:r>
              <a:rPr lang="fr-CH" dirty="0" err="1" smtClean="0"/>
              <a:t>query</a:t>
            </a:r>
            <a:r>
              <a:rPr lang="fr-CH" dirty="0" smtClean="0"/>
              <a:t> </a:t>
            </a:r>
            <a:r>
              <a:rPr lang="fr-CH" smtClean="0"/>
              <a:t>language</a:t>
            </a:r>
            <a:endParaRPr lang="es-B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1" y="1255553"/>
            <a:ext cx="4648200" cy="490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83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Mode: </a:t>
            </a:r>
            <a:r>
              <a:rPr lang="fr-CH" dirty="0" err="1" smtClean="0"/>
              <a:t>supervised</a:t>
            </a:r>
            <a:r>
              <a:rPr lang="fr-CH" dirty="0" smtClean="0"/>
              <a:t> or </a:t>
            </a:r>
            <a:r>
              <a:rPr lang="fr-CH" dirty="0" err="1" smtClean="0"/>
              <a:t>automatic</a:t>
            </a:r>
            <a:endParaRPr lang="fr-C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653" y="1905000"/>
            <a:ext cx="4430183" cy="245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9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Precision</a:t>
            </a:r>
            <a:r>
              <a:rPr lang="fr-CH" dirty="0" smtClean="0"/>
              <a:t> </a:t>
            </a:r>
            <a:r>
              <a:rPr lang="fr-CH" dirty="0" err="1" smtClean="0"/>
              <a:t>level</a:t>
            </a:r>
            <a:endParaRPr lang="fr-C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676400"/>
            <a:ext cx="5223403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183" y="1828800"/>
            <a:ext cx="5039428" cy="274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5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Highest p</a:t>
            </a:r>
            <a:r>
              <a:rPr lang="en-US" dirty="0" smtClean="0">
                <a:latin typeface="+mj-lt"/>
                <a:ea typeface="+mj-ea"/>
                <a:cs typeface="+mj-cs"/>
              </a:rPr>
              <a:t>recision </a:t>
            </a:r>
            <a:r>
              <a:rPr lang="en-US" dirty="0">
                <a:latin typeface="+mj-lt"/>
                <a:ea typeface="+mj-ea"/>
                <a:cs typeface="+mj-cs"/>
              </a:rPr>
              <a:t>vs </a:t>
            </a:r>
            <a:r>
              <a:rPr lang="en-US" dirty="0" smtClean="0">
                <a:latin typeface="+mj-lt"/>
                <a:ea typeface="+mj-ea"/>
                <a:cs typeface="+mj-cs"/>
              </a:rPr>
              <a:t>lowest precision (recall)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pic>
        <p:nvPicPr>
          <p:cNvPr id="78852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2" y="1295400"/>
            <a:ext cx="6911975" cy="5762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938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an </a:t>
            </a:r>
            <a:r>
              <a:rPr lang="fr-CH" dirty="0" err="1" smtClean="0"/>
              <a:t>example</a:t>
            </a:r>
            <a:endParaRPr lang="es-B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233126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7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039660" cy="416285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7391400" y="1447800"/>
            <a:ext cx="457200" cy="3048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33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Supervised</a:t>
            </a:r>
            <a:r>
              <a:rPr lang="fr-CH" dirty="0" smtClean="0"/>
              <a:t> mode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49" y="1828800"/>
            <a:ext cx="9558637" cy="342274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3124200" y="2895600"/>
            <a:ext cx="1371600" cy="82745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13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Users\Ammann\AppData\Local\Temp\ammyqql0tdi-fredrick-kearney-j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14857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22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</a:t>
            </a:r>
            <a:r>
              <a:rPr lang="fr-CH" dirty="0" err="1" smtClean="0"/>
              <a:t>supervised</a:t>
            </a:r>
            <a:endParaRPr lang="es-B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1627414"/>
            <a:ext cx="8915400" cy="357263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7086600" y="3581400"/>
            <a:ext cx="1371600" cy="82745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2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Domain </a:t>
            </a:r>
            <a:r>
              <a:rPr lang="fr-CH" dirty="0" err="1" smtClean="0"/>
              <a:t>selection</a:t>
            </a:r>
            <a:endParaRPr lang="es-B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303" y="1524000"/>
            <a:ext cx="9393938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9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" y="2514600"/>
            <a:ext cx="8986122" cy="179937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Domain </a:t>
            </a:r>
            <a:r>
              <a:rPr lang="fr-CH" dirty="0" err="1" smtClean="0"/>
              <a:t>selection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74458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Synonyms</a:t>
            </a:r>
            <a:r>
              <a:rPr lang="fr-CH" dirty="0" smtClean="0"/>
              <a:t> </a:t>
            </a:r>
            <a:r>
              <a:rPr lang="fr-CH" dirty="0" err="1" smtClean="0"/>
              <a:t>selection</a:t>
            </a:r>
            <a:endParaRPr lang="es-B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58" y="1676401"/>
            <a:ext cx="8827086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9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8932189" cy="324494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7620000" y="2249332"/>
            <a:ext cx="1021080" cy="77776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1000" y="2819400"/>
            <a:ext cx="8077200" cy="381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3274"/>
            <a:ext cx="9227024" cy="293385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228600" y="4953000"/>
            <a:ext cx="8412480" cy="1066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42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Summary</a:t>
            </a:r>
            <a:r>
              <a:rPr lang="fr-CH" dirty="0" smtClean="0"/>
              <a:t> of </a:t>
            </a:r>
            <a:r>
              <a:rPr lang="fr-CH" dirty="0" err="1" smtClean="0"/>
              <a:t>synonyms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39" y="1524001"/>
            <a:ext cx="9144000" cy="3429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106680" y="1417638"/>
            <a:ext cx="8255203" cy="14478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712" y="3413002"/>
            <a:ext cx="8691335" cy="992435"/>
          </a:xfrm>
          <a:prstGeom prst="rect">
            <a:avLst/>
          </a:prstGeom>
          <a:noFill/>
          <a:ln w="508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 flipV="1">
            <a:off x="7239000" y="3017836"/>
            <a:ext cx="1480998" cy="395165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55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3200400"/>
            <a:ext cx="3810000" cy="25242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063" y="1257200"/>
            <a:ext cx="9157063" cy="17779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176" y="2976403"/>
            <a:ext cx="5239481" cy="29722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5943600" y="1268086"/>
            <a:ext cx="2392680" cy="685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26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s-B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828800"/>
            <a:ext cx="9067800" cy="33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0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8" y="1524000"/>
            <a:ext cx="9079524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2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Pearl</a:t>
            </a:r>
            <a:endParaRPr lang="es-BO" dirty="0"/>
          </a:p>
        </p:txBody>
      </p:sp>
      <p:sp>
        <p:nvSpPr>
          <p:cNvPr id="3" name="Rectangle 2"/>
          <p:cNvSpPr/>
          <p:nvPr/>
        </p:nvSpPr>
        <p:spPr bwMode="auto">
          <a:xfrm>
            <a:off x="2209800" y="2057400"/>
            <a:ext cx="236217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" y="1676400"/>
            <a:ext cx="9071753" cy="35814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7467600" y="1676400"/>
            <a:ext cx="1524000" cy="2438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Left Arrow 11"/>
          <p:cNvSpPr/>
          <p:nvPr/>
        </p:nvSpPr>
        <p:spPr bwMode="auto">
          <a:xfrm rot="10800000">
            <a:off x="6858000" y="2197826"/>
            <a:ext cx="762000" cy="342900"/>
          </a:xfrm>
          <a:prstGeom prst="leftArrow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7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476250"/>
            <a:ext cx="5441950" cy="5865813"/>
          </a:xfrm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967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Pearl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/>
              <a:t>WIPO’s online terminology database</a:t>
            </a:r>
          </a:p>
          <a:p>
            <a:pPr marL="1587" indent="0">
              <a:lnSpc>
                <a:spcPct val="100000"/>
              </a:lnSpc>
              <a:spcBef>
                <a:spcPts val="488"/>
              </a:spcBef>
              <a:buSzPct val="95000"/>
            </a:pPr>
            <a:endParaRPr lang="en-US" altLang="en-US" dirty="0"/>
          </a:p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 smtClean="0"/>
              <a:t>17’000 </a:t>
            </a:r>
            <a:r>
              <a:rPr lang="en-US" altLang="en-US" dirty="0"/>
              <a:t>concepts, </a:t>
            </a:r>
            <a:r>
              <a:rPr lang="en-US" altLang="en-US" dirty="0" smtClean="0"/>
              <a:t>115’000 </a:t>
            </a:r>
            <a:r>
              <a:rPr lang="en-US" altLang="en-US" dirty="0"/>
              <a:t>terms</a:t>
            </a:r>
          </a:p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/>
              <a:t>10 languages</a:t>
            </a:r>
          </a:p>
          <a:p>
            <a:pPr marL="1587" indent="0">
              <a:lnSpc>
                <a:spcPct val="100000"/>
              </a:lnSpc>
              <a:spcBef>
                <a:spcPts val="488"/>
              </a:spcBef>
              <a:buSzPct val="95000"/>
            </a:pPr>
            <a:endParaRPr lang="en-US" altLang="en-US" dirty="0"/>
          </a:p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/>
              <a:t>Contents validated by WIPO language experts and terminologists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75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bicycle fork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199"/>
            <a:ext cx="9161005" cy="457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oldsuccess.co.uk/wp-content/uploads/2012/12/Quiz-e13548120261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458200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29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Q1: If in </a:t>
            </a:r>
            <a:r>
              <a:rPr lang="fr-CH" sz="2800" dirty="0" err="1" smtClean="0">
                <a:solidFill>
                  <a:srgbClr val="0070C0"/>
                </a:solidFill>
              </a:rPr>
              <a:t>your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result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list</a:t>
            </a:r>
            <a:r>
              <a:rPr lang="fr-CH" sz="2800" dirty="0" smtClean="0">
                <a:solidFill>
                  <a:srgbClr val="0070C0"/>
                </a:solidFill>
              </a:rPr>
              <a:t>, </a:t>
            </a:r>
            <a:r>
              <a:rPr lang="fr-CH" sz="2800" dirty="0" err="1" smtClean="0">
                <a:solidFill>
                  <a:srgbClr val="0070C0"/>
                </a:solidFill>
              </a:rPr>
              <a:t>there</a:t>
            </a:r>
            <a:r>
              <a:rPr lang="fr-CH" sz="2800" dirty="0" smtClean="0">
                <a:solidFill>
                  <a:srgbClr val="0070C0"/>
                </a:solidFill>
              </a:rPr>
              <a:t> a document in Greek, </a:t>
            </a:r>
            <a:r>
              <a:rPr lang="fr-CH" sz="2800" dirty="0" err="1" smtClean="0">
                <a:solidFill>
                  <a:srgbClr val="0070C0"/>
                </a:solidFill>
              </a:rPr>
              <a:t>can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use </a:t>
            </a:r>
            <a:r>
              <a:rPr lang="fr-CH" sz="2800" dirty="0" err="1" smtClean="0">
                <a:solidFill>
                  <a:srgbClr val="0070C0"/>
                </a:solidFill>
              </a:rPr>
              <a:t>WIPOTranslate</a:t>
            </a:r>
            <a:r>
              <a:rPr lang="fr-CH" sz="2800" dirty="0" smtClean="0">
                <a:solidFill>
                  <a:srgbClr val="0070C0"/>
                </a:solidFill>
              </a:rPr>
              <a:t> to translate </a:t>
            </a:r>
            <a:r>
              <a:rPr lang="fr-CH" sz="2800" dirty="0" err="1" smtClean="0">
                <a:solidFill>
                  <a:srgbClr val="0070C0"/>
                </a:solidFill>
              </a:rPr>
              <a:t>it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964933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4495800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No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1905000" y="2743200"/>
            <a:ext cx="35814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Yes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7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Q1: </a:t>
            </a:r>
            <a:r>
              <a:rPr lang="fr-CH" sz="2800" dirty="0">
                <a:solidFill>
                  <a:srgbClr val="0070C0"/>
                </a:solidFill>
              </a:rPr>
              <a:t>If in </a:t>
            </a:r>
            <a:r>
              <a:rPr lang="fr-CH" sz="2800" dirty="0" err="1">
                <a:solidFill>
                  <a:srgbClr val="0070C0"/>
                </a:solidFill>
              </a:rPr>
              <a:t>your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result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list</a:t>
            </a:r>
            <a:r>
              <a:rPr lang="fr-CH" sz="2800" dirty="0">
                <a:solidFill>
                  <a:srgbClr val="0070C0"/>
                </a:solidFill>
              </a:rPr>
              <a:t>, </a:t>
            </a:r>
            <a:r>
              <a:rPr lang="fr-CH" sz="2800" dirty="0" err="1">
                <a:solidFill>
                  <a:srgbClr val="0070C0"/>
                </a:solidFill>
              </a:rPr>
              <a:t>there</a:t>
            </a:r>
            <a:r>
              <a:rPr lang="fr-CH" sz="2800" dirty="0">
                <a:solidFill>
                  <a:srgbClr val="0070C0"/>
                </a:solidFill>
              </a:rPr>
              <a:t> a document in Greek, </a:t>
            </a:r>
            <a:r>
              <a:rPr lang="fr-CH" sz="2800" dirty="0" err="1">
                <a:solidFill>
                  <a:srgbClr val="0070C0"/>
                </a:solidFill>
              </a:rPr>
              <a:t>can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use </a:t>
            </a:r>
            <a:r>
              <a:rPr lang="fr-CH" sz="2800" dirty="0" err="1">
                <a:solidFill>
                  <a:srgbClr val="0070C0"/>
                </a:solidFill>
              </a:rPr>
              <a:t>WIPOTranslate</a:t>
            </a:r>
            <a:r>
              <a:rPr lang="fr-CH" sz="2800" dirty="0">
                <a:solidFill>
                  <a:srgbClr val="0070C0"/>
                </a:solidFill>
              </a:rPr>
              <a:t> to translate </a:t>
            </a:r>
            <a:r>
              <a:rPr lang="fr-CH" sz="2800" dirty="0" err="1">
                <a:solidFill>
                  <a:srgbClr val="0070C0"/>
                </a:solidFill>
              </a:rPr>
              <a:t>it</a:t>
            </a:r>
            <a:r>
              <a:rPr lang="fr-CH" sz="2800" dirty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4495800" cy="505657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No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887415" y="2816654"/>
            <a:ext cx="35814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Yes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645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 2: if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would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like</a:t>
            </a:r>
            <a:r>
              <a:rPr lang="fr-CH" sz="2800" dirty="0" smtClean="0">
                <a:solidFill>
                  <a:srgbClr val="0070C0"/>
                </a:solidFill>
              </a:rPr>
              <a:t> to </a:t>
            </a:r>
            <a:r>
              <a:rPr lang="fr-CH" sz="2800" dirty="0" err="1" smtClean="0">
                <a:solidFill>
                  <a:srgbClr val="0070C0"/>
                </a:solidFill>
              </a:rPr>
              <a:t>find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synonyms</a:t>
            </a:r>
            <a:r>
              <a:rPr lang="fr-CH" sz="2800" dirty="0" smtClean="0">
                <a:solidFill>
                  <a:srgbClr val="0070C0"/>
                </a:solidFill>
              </a:rPr>
              <a:t> and translation of </a:t>
            </a:r>
            <a:r>
              <a:rPr lang="fr-CH" sz="2800" dirty="0" err="1" smtClean="0">
                <a:solidFill>
                  <a:srgbClr val="0070C0"/>
                </a:solidFill>
              </a:rPr>
              <a:t>your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search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which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tool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should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use?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3638" y="2743200"/>
            <a:ext cx="4569562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WIPO Translate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22974" y="1811956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981200" y="1811956"/>
            <a:ext cx="6858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CLIR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45991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 2: </a:t>
            </a:r>
            <a:r>
              <a:rPr lang="fr-CH" sz="2800" dirty="0">
                <a:solidFill>
                  <a:srgbClr val="0070C0"/>
                </a:solidFill>
              </a:rPr>
              <a:t>if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would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like</a:t>
            </a:r>
            <a:r>
              <a:rPr lang="fr-CH" sz="2800" dirty="0">
                <a:solidFill>
                  <a:srgbClr val="0070C0"/>
                </a:solidFill>
              </a:rPr>
              <a:t> to </a:t>
            </a:r>
            <a:r>
              <a:rPr lang="fr-CH" sz="2800" dirty="0" err="1">
                <a:solidFill>
                  <a:srgbClr val="0070C0"/>
                </a:solidFill>
              </a:rPr>
              <a:t>find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synonyms</a:t>
            </a:r>
            <a:r>
              <a:rPr lang="fr-CH" sz="2800" dirty="0">
                <a:solidFill>
                  <a:srgbClr val="0070C0"/>
                </a:solidFill>
              </a:rPr>
              <a:t> and translation of </a:t>
            </a:r>
            <a:r>
              <a:rPr lang="fr-CH" sz="2800" dirty="0" err="1">
                <a:solidFill>
                  <a:srgbClr val="0070C0"/>
                </a:solidFill>
              </a:rPr>
              <a:t>your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search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which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tool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should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use?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4495800" cy="505657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BO" sz="2800" dirty="0" smtClean="0">
                <a:solidFill>
                  <a:srgbClr val="0070C0"/>
                </a:solidFill>
              </a:rPr>
              <a:t>CLIR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22974" y="1811956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905000" y="2729317"/>
            <a:ext cx="6858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WIPOTranslate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7269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>
                <a:solidFill>
                  <a:srgbClr val="0070C0"/>
                </a:solidFill>
              </a:rPr>
              <a:t>Q3: </a:t>
            </a:r>
            <a:r>
              <a:rPr lang="fr-CH" sz="2800" dirty="0" smtClean="0">
                <a:solidFill>
                  <a:srgbClr val="0070C0"/>
                </a:solidFill>
              </a:rPr>
              <a:t>In CLIR, </a:t>
            </a:r>
            <a:r>
              <a:rPr lang="fr-CH" sz="2800" dirty="0" err="1" smtClean="0">
                <a:solidFill>
                  <a:srgbClr val="0070C0"/>
                </a:solidFill>
              </a:rPr>
              <a:t>which</a:t>
            </a:r>
            <a:r>
              <a:rPr lang="fr-CH" sz="2800" dirty="0" smtClean="0">
                <a:solidFill>
                  <a:srgbClr val="0070C0"/>
                </a:solidFill>
              </a:rPr>
              <a:t> mode </a:t>
            </a:r>
            <a:r>
              <a:rPr lang="fr-CH" sz="2800" dirty="0" err="1" smtClean="0">
                <a:solidFill>
                  <a:srgbClr val="0070C0"/>
                </a:solidFill>
              </a:rPr>
              <a:t>provides</a:t>
            </a:r>
            <a:r>
              <a:rPr lang="fr-CH" sz="2800" dirty="0" smtClean="0">
                <a:solidFill>
                  <a:srgbClr val="0070C0"/>
                </a:solidFill>
              </a:rPr>
              <a:t>, in </a:t>
            </a:r>
            <a:r>
              <a:rPr lang="fr-CH" sz="2800" dirty="0" err="1" smtClean="0">
                <a:solidFill>
                  <a:srgbClr val="0070C0"/>
                </a:solidFill>
              </a:rPr>
              <a:t>most</a:t>
            </a:r>
            <a:r>
              <a:rPr lang="fr-CH" sz="2800" dirty="0" smtClean="0">
                <a:solidFill>
                  <a:srgbClr val="0070C0"/>
                </a:solidFill>
              </a:rPr>
              <a:t> cases, the </a:t>
            </a:r>
            <a:r>
              <a:rPr lang="fr-CH" sz="2800" dirty="0" err="1" smtClean="0">
                <a:solidFill>
                  <a:srgbClr val="0070C0"/>
                </a:solidFill>
              </a:rPr>
              <a:t>longest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queries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50028" y="1773535"/>
            <a:ext cx="7065372" cy="679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supervised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691464"/>
            <a:ext cx="6705600" cy="68038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automatic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</p:spTree>
    <p:extLst>
      <p:ext uri="{BB962C8B-B14F-4D97-AF65-F5344CB8AC3E}">
        <p14:creationId xmlns:p14="http://schemas.microsoft.com/office/powerpoint/2010/main" val="426990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>
                <a:solidFill>
                  <a:srgbClr val="0070C0"/>
                </a:solidFill>
              </a:rPr>
              <a:t>Q3: </a:t>
            </a:r>
            <a:r>
              <a:rPr lang="fr-CH" sz="2800" dirty="0" smtClean="0">
                <a:solidFill>
                  <a:srgbClr val="0070C0"/>
                </a:solidFill>
              </a:rPr>
              <a:t>In CLIR, </a:t>
            </a:r>
            <a:r>
              <a:rPr lang="fr-CH" sz="2800" dirty="0" err="1" smtClean="0">
                <a:solidFill>
                  <a:srgbClr val="0070C0"/>
                </a:solidFill>
              </a:rPr>
              <a:t>which</a:t>
            </a:r>
            <a:r>
              <a:rPr lang="fr-CH" sz="2800" dirty="0" smtClean="0">
                <a:solidFill>
                  <a:srgbClr val="0070C0"/>
                </a:solidFill>
              </a:rPr>
              <a:t> mode </a:t>
            </a:r>
            <a:r>
              <a:rPr lang="fr-CH" sz="2800" dirty="0" err="1" smtClean="0">
                <a:solidFill>
                  <a:srgbClr val="0070C0"/>
                </a:solidFill>
              </a:rPr>
              <a:t>provides</a:t>
            </a:r>
            <a:r>
              <a:rPr lang="fr-CH" sz="2800" dirty="0" smtClean="0">
                <a:solidFill>
                  <a:srgbClr val="0070C0"/>
                </a:solidFill>
              </a:rPr>
              <a:t>, in </a:t>
            </a:r>
            <a:r>
              <a:rPr lang="fr-CH" sz="2800" dirty="0" err="1" smtClean="0">
                <a:solidFill>
                  <a:srgbClr val="0070C0"/>
                </a:solidFill>
              </a:rPr>
              <a:t>most</a:t>
            </a:r>
            <a:r>
              <a:rPr lang="fr-CH" sz="2800" dirty="0" smtClean="0">
                <a:solidFill>
                  <a:srgbClr val="0070C0"/>
                </a:solidFill>
              </a:rPr>
              <a:t> cases, the </a:t>
            </a:r>
            <a:r>
              <a:rPr lang="fr-CH" sz="2800" dirty="0" err="1" smtClean="0">
                <a:solidFill>
                  <a:srgbClr val="0070C0"/>
                </a:solidFill>
              </a:rPr>
              <a:t>longest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queries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50028" y="1773535"/>
            <a:ext cx="7065372" cy="679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supervised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691464"/>
            <a:ext cx="6705600" cy="68038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automatic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</p:spTree>
    <p:extLst>
      <p:ext uri="{BB962C8B-B14F-4D97-AF65-F5344CB8AC3E}">
        <p14:creationId xmlns:p14="http://schemas.microsoft.com/office/powerpoint/2010/main" val="200937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Future/</a:t>
            </a:r>
            <a:r>
              <a:rPr lang="fr-CH" dirty="0" err="1"/>
              <a:t>past</a:t>
            </a:r>
            <a:r>
              <a:rPr lang="fr-CH" dirty="0"/>
              <a:t> </a:t>
            </a:r>
            <a:r>
              <a:rPr lang="fr-CH" dirty="0" err="1"/>
              <a:t>webinars</a:t>
            </a:r>
            <a:r>
              <a:rPr lang="fr-CH" dirty="0"/>
              <a:t>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142999"/>
            <a:ext cx="6019800" cy="584721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38349" y="2784773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 bwMode="auto">
          <a:xfrm>
            <a:off x="4572000" y="3505200"/>
            <a:ext cx="2448459" cy="1108373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838200" y="3962400"/>
            <a:ext cx="6111765" cy="2638585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95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Questions/concerns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505075"/>
            <a:ext cx="8229600" cy="4352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5400" b="1" smtClean="0">
                <a:solidFill>
                  <a:srgbClr val="0033CC"/>
                </a:solidFill>
              </a:rPr>
              <a:t>patentscope@wipo.int</a:t>
            </a:r>
          </a:p>
        </p:txBody>
      </p:sp>
    </p:spTree>
    <p:extLst>
      <p:ext uri="{BB962C8B-B14F-4D97-AF65-F5344CB8AC3E}">
        <p14:creationId xmlns:p14="http://schemas.microsoft.com/office/powerpoint/2010/main" val="382830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2800" dirty="0" smtClean="0"/>
              <a:t>Global Brand </a:t>
            </a:r>
            <a:r>
              <a:rPr lang="fr-CH" sz="2800" dirty="0" err="1" smtClean="0"/>
              <a:t>Database</a:t>
            </a:r>
            <a:r>
              <a:rPr lang="fr-CH" sz="2800" dirty="0" smtClean="0"/>
              <a:t>, Global Design </a:t>
            </a:r>
            <a:r>
              <a:rPr lang="fr-CH" sz="2800" dirty="0" err="1" smtClean="0"/>
              <a:t>Database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dirty="0" err="1" smtClean="0"/>
              <a:t>Webinars</a:t>
            </a:r>
            <a:r>
              <a:rPr lang="fr-CH" dirty="0" smtClean="0"/>
              <a:t>:</a:t>
            </a:r>
          </a:p>
          <a:p>
            <a:endParaRPr lang="fr-CH" dirty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www.wipo.int/reference/en/branddb/webinar/index.html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www.wipo.int/reference/en/designdb/webinar/index.html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5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23554" name="Picture 2" descr="D:\Users\Ammann\AppData\Local\Temp\gxnyoltxcr8-jonathan-simc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-896913"/>
            <a:ext cx="9308432" cy="821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68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304800"/>
            <a:ext cx="8229600" cy="4352925"/>
          </a:xfrm>
        </p:spPr>
        <p:txBody>
          <a:bodyPr/>
          <a:lstStyle/>
          <a:p>
            <a:pPr marL="0" indent="0">
              <a:buNone/>
            </a:pPr>
            <a:r>
              <a:rPr lang="fr-CH" sz="1800" dirty="0" smtClean="0"/>
              <a:t>Q:</a:t>
            </a:r>
            <a:r>
              <a:rPr lang="fr-CH" sz="1800" dirty="0"/>
              <a:t>Will new </a:t>
            </a:r>
            <a:r>
              <a:rPr lang="fr-CH" sz="1800" dirty="0" err="1" smtClean="0"/>
              <a:t>languages</a:t>
            </a:r>
            <a:r>
              <a:rPr lang="fr-CH" sz="1800" dirty="0" smtClean="0"/>
              <a:t> </a:t>
            </a:r>
            <a:r>
              <a:rPr lang="fr-CH" sz="1800" dirty="0" err="1"/>
              <a:t>be</a:t>
            </a:r>
            <a:r>
              <a:rPr lang="fr-CH" sz="1800" dirty="0"/>
              <a:t> </a:t>
            </a:r>
            <a:r>
              <a:rPr lang="fr-CH" sz="1800" dirty="0" err="1" smtClean="0"/>
              <a:t>added</a:t>
            </a:r>
            <a:r>
              <a:rPr lang="fr-CH" sz="1800" dirty="0" smtClean="0"/>
              <a:t> in </a:t>
            </a:r>
            <a:r>
              <a:rPr lang="fr-CH" sz="1800" dirty="0" err="1" smtClean="0"/>
              <a:t>WIPOTranslate</a:t>
            </a:r>
            <a:r>
              <a:rPr lang="fr-CH" sz="1800" dirty="0" smtClean="0"/>
              <a:t>?</a:t>
            </a:r>
            <a:r>
              <a:rPr lang="fr-CH" sz="1800" dirty="0"/>
              <a:t> </a:t>
            </a:r>
          </a:p>
          <a:p>
            <a:pPr marL="0" indent="0">
              <a:buNone/>
            </a:pPr>
            <a:r>
              <a:rPr lang="fr-CH" sz="1800" dirty="0" smtClean="0"/>
              <a:t>A: </a:t>
            </a:r>
            <a:r>
              <a:rPr lang="fr-CH" sz="1800" dirty="0" err="1"/>
              <a:t>We</a:t>
            </a:r>
            <a:r>
              <a:rPr lang="fr-CH" sz="1800" dirty="0"/>
              <a:t> </a:t>
            </a:r>
            <a:r>
              <a:rPr lang="fr-CH" sz="1800" dirty="0" err="1"/>
              <a:t>hope</a:t>
            </a:r>
            <a:r>
              <a:rPr lang="fr-CH" sz="1800" dirty="0"/>
              <a:t> </a:t>
            </a:r>
            <a:r>
              <a:rPr lang="fr-CH" sz="1800" dirty="0" smtClean="0"/>
              <a:t>to </a:t>
            </a:r>
            <a:r>
              <a:rPr lang="fr-CH" sz="1800" dirty="0" err="1"/>
              <a:t>provide</a:t>
            </a:r>
            <a:r>
              <a:rPr lang="fr-CH" sz="1800" dirty="0"/>
              <a:t> new </a:t>
            </a:r>
            <a:r>
              <a:rPr lang="fr-CH" sz="1800" dirty="0" err="1"/>
              <a:t>languages</a:t>
            </a:r>
            <a:r>
              <a:rPr lang="fr-CH" sz="1800" dirty="0"/>
              <a:t> in the </a:t>
            </a:r>
            <a:r>
              <a:rPr lang="fr-CH" sz="1800" dirty="0" smtClean="0"/>
              <a:t>future (candidate </a:t>
            </a:r>
            <a:r>
              <a:rPr lang="fr-CH" sz="1800" dirty="0"/>
              <a:t>new </a:t>
            </a:r>
            <a:r>
              <a:rPr lang="fr-CH" sz="1800" dirty="0" err="1"/>
              <a:t>languages</a:t>
            </a:r>
            <a:r>
              <a:rPr lang="fr-CH" sz="1800" dirty="0"/>
              <a:t> are </a:t>
            </a:r>
            <a:r>
              <a:rPr lang="fr-CH" sz="1800" dirty="0" err="1"/>
              <a:t>Italian</a:t>
            </a:r>
            <a:r>
              <a:rPr lang="fr-CH" sz="1800" dirty="0"/>
              <a:t>, </a:t>
            </a:r>
            <a:r>
              <a:rPr lang="fr-CH" sz="1800" dirty="0" err="1"/>
              <a:t>then</a:t>
            </a:r>
            <a:r>
              <a:rPr lang="fr-CH" sz="1800" dirty="0"/>
              <a:t> </a:t>
            </a:r>
            <a:r>
              <a:rPr lang="fr-CH" sz="1800" dirty="0" err="1"/>
              <a:t>maybe</a:t>
            </a:r>
            <a:r>
              <a:rPr lang="fr-CH" sz="1800" dirty="0"/>
              <a:t> </a:t>
            </a:r>
            <a:r>
              <a:rPr lang="fr-CH" sz="1800" dirty="0" err="1"/>
              <a:t>Polish</a:t>
            </a:r>
            <a:r>
              <a:rPr lang="fr-CH" sz="1800" dirty="0"/>
              <a:t> and/or Dutch</a:t>
            </a:r>
            <a:r>
              <a:rPr lang="fr-CH" sz="1800" dirty="0" smtClean="0"/>
              <a:t>). To </a:t>
            </a:r>
            <a:r>
              <a:rPr lang="fr-CH" sz="1800" dirty="0" err="1" smtClean="0"/>
              <a:t>add</a:t>
            </a:r>
            <a:r>
              <a:rPr lang="fr-CH" sz="1800" dirty="0" smtClean="0"/>
              <a:t> new </a:t>
            </a:r>
            <a:r>
              <a:rPr lang="fr-CH" sz="1800" dirty="0" err="1" smtClean="0"/>
              <a:t>languages</a:t>
            </a:r>
            <a:r>
              <a:rPr lang="fr-CH" sz="1800" dirty="0" smtClean="0"/>
              <a:t>, as a first </a:t>
            </a:r>
            <a:r>
              <a:rPr lang="fr-CH" sz="1800" dirty="0" err="1" smtClean="0"/>
              <a:t>step</a:t>
            </a:r>
            <a:r>
              <a:rPr lang="fr-CH" sz="1800" dirty="0"/>
              <a:t>,</a:t>
            </a:r>
            <a:r>
              <a:rPr lang="fr-CH" sz="1800" dirty="0" smtClean="0"/>
              <a:t> </a:t>
            </a:r>
            <a:r>
              <a:rPr lang="fr-CH" sz="1800" dirty="0" err="1" smtClean="0"/>
              <a:t>additional</a:t>
            </a:r>
            <a:r>
              <a:rPr lang="fr-CH" sz="1800" dirty="0" smtClean="0"/>
              <a:t> </a:t>
            </a:r>
            <a:r>
              <a:rPr lang="fr-CH" sz="1800" dirty="0" err="1"/>
              <a:t>parallel</a:t>
            </a:r>
            <a:r>
              <a:rPr lang="fr-CH" sz="1800" dirty="0"/>
              <a:t> </a:t>
            </a:r>
            <a:r>
              <a:rPr lang="fr-CH" sz="1800" dirty="0" err="1"/>
              <a:t>texts</a:t>
            </a:r>
            <a:r>
              <a:rPr lang="fr-CH" sz="1800" dirty="0"/>
              <a:t> </a:t>
            </a:r>
            <a:r>
              <a:rPr lang="fr-CH" sz="1800" dirty="0" smtClean="0"/>
              <a:t>(training data) have to </a:t>
            </a:r>
            <a:r>
              <a:rPr lang="fr-CH" sz="1800" dirty="0" err="1" smtClean="0"/>
              <a:t>be</a:t>
            </a:r>
            <a:r>
              <a:rPr lang="fr-CH" sz="1800" dirty="0" smtClean="0"/>
              <a:t> </a:t>
            </a:r>
            <a:r>
              <a:rPr lang="fr-CH" sz="1800" dirty="0" err="1" smtClean="0"/>
              <a:t>collected</a:t>
            </a:r>
            <a:r>
              <a:rPr lang="fr-CH" sz="1800" dirty="0" smtClean="0"/>
              <a:t> </a:t>
            </a:r>
            <a:r>
              <a:rPr lang="fr-CH" sz="1800" dirty="0" err="1" smtClean="0"/>
              <a:t>from</a:t>
            </a:r>
            <a:r>
              <a:rPr lang="fr-CH" sz="1800" dirty="0" smtClean="0"/>
              <a:t> offices. As the </a:t>
            </a:r>
            <a:r>
              <a:rPr lang="fr-CH" sz="1800" dirty="0" err="1" smtClean="0"/>
              <a:t>process</a:t>
            </a:r>
            <a:r>
              <a:rPr lang="fr-CH" sz="1800" dirty="0" smtClean="0"/>
              <a:t> </a:t>
            </a:r>
            <a:r>
              <a:rPr lang="fr-CH" sz="1800" dirty="0" err="1" smtClean="0"/>
              <a:t>is</a:t>
            </a:r>
            <a:r>
              <a:rPr lang="fr-CH" sz="1800" dirty="0" smtClean="0"/>
              <a:t> not </a:t>
            </a:r>
            <a:r>
              <a:rPr lang="fr-CH" sz="1800" dirty="0" err="1" smtClean="0"/>
              <a:t>entirely</a:t>
            </a:r>
            <a:r>
              <a:rPr lang="fr-CH" sz="1800" dirty="0" smtClean="0"/>
              <a:t> </a:t>
            </a:r>
            <a:r>
              <a:rPr lang="fr-CH" sz="1800" dirty="0" err="1" smtClean="0"/>
              <a:t>controlled</a:t>
            </a:r>
            <a:r>
              <a:rPr lang="fr-CH" sz="1800" dirty="0" smtClean="0"/>
              <a:t> by </a:t>
            </a:r>
            <a:r>
              <a:rPr lang="fr-CH" sz="1800" dirty="0"/>
              <a:t>WIPO, </a:t>
            </a:r>
            <a:r>
              <a:rPr lang="fr-CH" sz="1800" dirty="0" err="1" smtClean="0"/>
              <a:t>it</a:t>
            </a:r>
            <a:r>
              <a:rPr lang="fr-CH" sz="1800" dirty="0" smtClean="0"/>
              <a:t> </a:t>
            </a:r>
            <a:r>
              <a:rPr lang="fr-CH" sz="1800" dirty="0" err="1" smtClean="0"/>
              <a:t>is</a:t>
            </a:r>
            <a:r>
              <a:rPr lang="fr-CH" sz="1800" dirty="0" smtClean="0"/>
              <a:t> </a:t>
            </a:r>
            <a:r>
              <a:rPr lang="fr-CH" sz="1800" dirty="0" err="1" smtClean="0"/>
              <a:t>difficult</a:t>
            </a:r>
            <a:r>
              <a:rPr lang="fr-CH" sz="1800" dirty="0" smtClean="0"/>
              <a:t> to </a:t>
            </a:r>
            <a:r>
              <a:rPr lang="fr-CH" sz="1800" dirty="0" err="1" smtClean="0"/>
              <a:t>provide</a:t>
            </a:r>
            <a:r>
              <a:rPr lang="fr-CH" sz="1800" dirty="0" smtClean="0"/>
              <a:t> </a:t>
            </a:r>
            <a:r>
              <a:rPr lang="fr-CH" sz="1800" dirty="0" err="1" smtClean="0"/>
              <a:t>any</a:t>
            </a:r>
            <a:r>
              <a:rPr lang="fr-CH" sz="1800" dirty="0" smtClean="0"/>
              <a:t> deadline for new </a:t>
            </a:r>
            <a:r>
              <a:rPr lang="fr-CH" sz="1800" dirty="0" err="1" smtClean="0"/>
              <a:t>language</a:t>
            </a:r>
            <a:r>
              <a:rPr lang="fr-CH" sz="1800" dirty="0" smtClean="0"/>
              <a:t> addition.</a:t>
            </a:r>
          </a:p>
          <a:p>
            <a:pPr marL="0" indent="0">
              <a:buNone/>
            </a:pPr>
            <a:endParaRPr lang="fr-CH" sz="1800" dirty="0" smtClean="0"/>
          </a:p>
          <a:p>
            <a:pPr marL="0" indent="0">
              <a:buNone/>
            </a:pPr>
            <a:r>
              <a:rPr lang="fr-CH" sz="1800" dirty="0" smtClean="0"/>
              <a:t>Q: </a:t>
            </a:r>
            <a:r>
              <a:rPr lang="fr-CH" sz="1800" dirty="0"/>
              <a:t>Will the </a:t>
            </a:r>
            <a:r>
              <a:rPr lang="fr-CH" sz="1800" dirty="0" err="1"/>
              <a:t>number</a:t>
            </a:r>
            <a:r>
              <a:rPr lang="fr-CH" sz="1800" dirty="0"/>
              <a:t> of </a:t>
            </a:r>
            <a:r>
              <a:rPr lang="fr-CH" sz="1800" dirty="0" err="1"/>
              <a:t>words</a:t>
            </a:r>
            <a:r>
              <a:rPr lang="fr-CH" sz="1800" dirty="0"/>
              <a:t> </a:t>
            </a:r>
            <a:r>
              <a:rPr lang="fr-CH" sz="1800" dirty="0" err="1"/>
              <a:t>be</a:t>
            </a:r>
            <a:r>
              <a:rPr lang="fr-CH" sz="1800" dirty="0"/>
              <a:t> </a:t>
            </a:r>
            <a:r>
              <a:rPr lang="fr-CH" sz="1800" dirty="0" err="1" smtClean="0"/>
              <a:t>increased</a:t>
            </a:r>
            <a:r>
              <a:rPr lang="fr-CH" sz="1800" dirty="0" smtClean="0"/>
              <a:t> in </a:t>
            </a:r>
            <a:r>
              <a:rPr lang="fr-CH" sz="1800" dirty="0" err="1" smtClean="0"/>
              <a:t>WIPOTranslate</a:t>
            </a:r>
            <a:r>
              <a:rPr lang="fr-CH" sz="1800" dirty="0" smtClean="0"/>
              <a:t>? Will </a:t>
            </a:r>
            <a:r>
              <a:rPr lang="fr-CH" sz="1800" dirty="0" err="1" smtClean="0"/>
              <a:t>it</a:t>
            </a:r>
            <a:r>
              <a:rPr lang="fr-CH" sz="1800" dirty="0" smtClean="0"/>
              <a:t> </a:t>
            </a:r>
            <a:r>
              <a:rPr lang="fr-CH" sz="1800" dirty="0" err="1" smtClean="0"/>
              <a:t>be</a:t>
            </a:r>
            <a:r>
              <a:rPr lang="fr-CH" sz="1800" dirty="0" smtClean="0"/>
              <a:t> possible to </a:t>
            </a:r>
            <a:r>
              <a:rPr lang="fr-CH" sz="1800" dirty="0" err="1" smtClean="0"/>
              <a:t>upload</a:t>
            </a:r>
            <a:r>
              <a:rPr lang="fr-CH" sz="1800" dirty="0" smtClean="0"/>
              <a:t> a Word document or PDF?</a:t>
            </a:r>
            <a:endParaRPr lang="fr-CH" sz="1800" dirty="0"/>
          </a:p>
          <a:p>
            <a:pPr marL="0" indent="0">
              <a:buNone/>
            </a:pPr>
            <a:r>
              <a:rPr lang="fr-CH" sz="1800" dirty="0" smtClean="0"/>
              <a:t>A: A new translation on-</a:t>
            </a:r>
            <a:r>
              <a:rPr lang="fr-CH" sz="1800" dirty="0" err="1" smtClean="0"/>
              <a:t>demand</a:t>
            </a:r>
            <a:r>
              <a:rPr lang="fr-CH" sz="1800" dirty="0" smtClean="0"/>
              <a:t> (Word document) </a:t>
            </a:r>
            <a:r>
              <a:rPr lang="fr-CH" sz="1800" dirty="0" err="1" smtClean="0"/>
              <a:t>is</a:t>
            </a:r>
            <a:r>
              <a:rPr lang="fr-CH" sz="1800" dirty="0" smtClean="0"/>
              <a:t> </a:t>
            </a:r>
            <a:r>
              <a:rPr lang="fr-CH" sz="1800" dirty="0" err="1" smtClean="0"/>
              <a:t>currently</a:t>
            </a:r>
            <a:r>
              <a:rPr lang="fr-CH" sz="1800" dirty="0" smtClean="0"/>
              <a:t> </a:t>
            </a:r>
            <a:r>
              <a:rPr lang="fr-CH" sz="1800" dirty="0" err="1" smtClean="0"/>
              <a:t>under</a:t>
            </a:r>
            <a:r>
              <a:rPr lang="fr-CH" sz="1800" dirty="0" smtClean="0"/>
              <a:t> </a:t>
            </a:r>
            <a:r>
              <a:rPr lang="fr-CH" sz="1800" dirty="0" err="1" smtClean="0"/>
              <a:t>consideration</a:t>
            </a:r>
            <a:r>
              <a:rPr lang="fr-CH" sz="1800" dirty="0" smtClean="0"/>
              <a:t> </a:t>
            </a:r>
            <a:r>
              <a:rPr lang="fr-CH" sz="1800" dirty="0" err="1" smtClean="0"/>
              <a:t>rather</a:t>
            </a:r>
            <a:r>
              <a:rPr lang="fr-CH" sz="1800" dirty="0" smtClean="0"/>
              <a:t> </a:t>
            </a:r>
            <a:r>
              <a:rPr lang="fr-CH" sz="1800" dirty="0" err="1" smtClean="0"/>
              <a:t>than</a:t>
            </a:r>
            <a:r>
              <a:rPr lang="fr-CH" sz="1800" dirty="0" smtClean="0"/>
              <a:t> an </a:t>
            </a:r>
            <a:r>
              <a:rPr lang="fr-CH" sz="1800" dirty="0" err="1" smtClean="0"/>
              <a:t>increase</a:t>
            </a:r>
            <a:r>
              <a:rPr lang="fr-CH" sz="1800" smtClean="0"/>
              <a:t> of the </a:t>
            </a:r>
            <a:r>
              <a:rPr lang="fr-CH" sz="1800" dirty="0" err="1" smtClean="0"/>
              <a:t>number</a:t>
            </a:r>
            <a:r>
              <a:rPr lang="fr-CH" sz="1800" dirty="0" smtClean="0"/>
              <a:t> of </a:t>
            </a:r>
            <a:r>
              <a:rPr lang="fr-CH" sz="1800" dirty="0" err="1" smtClean="0"/>
              <a:t>words</a:t>
            </a:r>
            <a:r>
              <a:rPr lang="fr-CH" sz="1800" dirty="0" smtClean="0"/>
              <a:t> </a:t>
            </a:r>
            <a:r>
              <a:rPr lang="fr-CH" sz="1800" dirty="0" err="1"/>
              <a:t>t</a:t>
            </a:r>
            <a:r>
              <a:rPr lang="fr-CH" sz="1800" dirty="0" err="1" smtClean="0"/>
              <a:t>hat</a:t>
            </a:r>
            <a:r>
              <a:rPr lang="fr-CH" sz="1800" dirty="0" smtClean="0"/>
              <a:t> </a:t>
            </a:r>
            <a:r>
              <a:rPr lang="fr-CH" sz="1800" dirty="0" err="1" smtClean="0"/>
              <a:t>can</a:t>
            </a:r>
            <a:r>
              <a:rPr lang="fr-CH" sz="1800" dirty="0" smtClean="0"/>
              <a:t> </a:t>
            </a:r>
            <a:r>
              <a:rPr lang="fr-CH" sz="1800" dirty="0" err="1" smtClean="0"/>
              <a:t>be</a:t>
            </a:r>
            <a:r>
              <a:rPr lang="fr-CH" sz="1800" dirty="0" smtClean="0"/>
              <a:t> </a:t>
            </a:r>
            <a:r>
              <a:rPr lang="fr-CH" sz="1800" dirty="0" err="1" smtClean="0"/>
              <a:t>translated</a:t>
            </a:r>
            <a:r>
              <a:rPr lang="fr-CH" sz="1800" dirty="0" smtClean="0"/>
              <a:t>.</a:t>
            </a:r>
          </a:p>
          <a:p>
            <a:pPr marL="0" indent="0">
              <a:buNone/>
            </a:pPr>
            <a:endParaRPr lang="fr-CH" sz="1800" dirty="0" smtClean="0"/>
          </a:p>
          <a:p>
            <a:pPr marL="0" indent="0">
              <a:buNone/>
            </a:pPr>
            <a:endParaRPr lang="fr-CH" sz="1800" dirty="0"/>
          </a:p>
          <a:p>
            <a:pPr marL="0" indent="0">
              <a:buNone/>
            </a:pPr>
            <a:r>
              <a:rPr lang="fr-CH" sz="1800" dirty="0" smtClean="0"/>
              <a:t>Q: How </a:t>
            </a:r>
            <a:r>
              <a:rPr lang="fr-CH" sz="1800" dirty="0" err="1" smtClean="0"/>
              <a:t>safe</a:t>
            </a:r>
            <a:r>
              <a:rPr lang="fr-CH" sz="1800" dirty="0" smtClean="0"/>
              <a:t> </a:t>
            </a:r>
            <a:r>
              <a:rPr lang="fr-CH" sz="1800" dirty="0" err="1" smtClean="0"/>
              <a:t>is</a:t>
            </a:r>
            <a:r>
              <a:rPr lang="fr-CH" sz="1800" dirty="0" smtClean="0"/>
              <a:t> </a:t>
            </a:r>
            <a:r>
              <a:rPr lang="fr-CH" sz="1800" dirty="0" err="1" smtClean="0"/>
              <a:t>WIPOTranslate</a:t>
            </a:r>
            <a:r>
              <a:rPr lang="fr-CH" sz="1800" dirty="0" smtClean="0"/>
              <a:t>? </a:t>
            </a:r>
          </a:p>
          <a:p>
            <a:pPr marL="0" indent="0">
              <a:buNone/>
            </a:pPr>
            <a:r>
              <a:rPr lang="fr-CH" sz="1800" dirty="0" smtClean="0"/>
              <a:t>A:It </a:t>
            </a:r>
            <a:r>
              <a:rPr lang="fr-CH" sz="1800" dirty="0" err="1" smtClean="0"/>
              <a:t>is</a:t>
            </a:r>
            <a:r>
              <a:rPr lang="fr-CH" sz="1800" dirty="0" smtClean="0"/>
              <a:t> </a:t>
            </a:r>
            <a:r>
              <a:rPr lang="fr-CH" sz="1800" dirty="0" err="1" smtClean="0"/>
              <a:t>safe</a:t>
            </a:r>
            <a:r>
              <a:rPr lang="fr-CH" sz="1800" dirty="0" smtClean="0"/>
              <a:t> to use, </a:t>
            </a:r>
            <a:r>
              <a:rPr lang="fr-CH" sz="1800" dirty="0" err="1" smtClean="0"/>
              <a:t>what</a:t>
            </a:r>
            <a:r>
              <a:rPr lang="fr-CH" sz="1800" dirty="0" smtClean="0"/>
              <a:t> </a:t>
            </a:r>
            <a:r>
              <a:rPr lang="fr-CH" sz="1800" dirty="0" err="1" smtClean="0"/>
              <a:t>users</a:t>
            </a:r>
            <a:r>
              <a:rPr lang="fr-CH" sz="1800" dirty="0" smtClean="0"/>
              <a:t> do in PATENTSCOPE </a:t>
            </a:r>
            <a:r>
              <a:rPr lang="fr-CH" sz="1800" dirty="0" err="1" smtClean="0"/>
              <a:t>stay</a:t>
            </a:r>
            <a:r>
              <a:rPr lang="fr-CH" sz="1800" dirty="0" smtClean="0"/>
              <a:t> </a:t>
            </a:r>
            <a:r>
              <a:rPr lang="fr-CH" sz="1800" dirty="0" err="1" smtClean="0"/>
              <a:t>confidential</a:t>
            </a:r>
            <a:r>
              <a:rPr lang="fr-CH" sz="1800" dirty="0" smtClean="0"/>
              <a:t> </a:t>
            </a:r>
            <a:r>
              <a:rPr lang="fr-CH" sz="1800" dirty="0" err="1" smtClean="0"/>
              <a:t>between</a:t>
            </a:r>
            <a:r>
              <a:rPr lang="fr-CH" sz="1800" dirty="0" smtClean="0"/>
              <a:t> </a:t>
            </a:r>
            <a:r>
              <a:rPr lang="fr-CH" sz="1800" dirty="0" err="1" smtClean="0"/>
              <a:t>users</a:t>
            </a:r>
            <a:r>
              <a:rPr lang="fr-CH" sz="1800" dirty="0" smtClean="0"/>
              <a:t> and WIPO.</a:t>
            </a:r>
            <a:endParaRPr lang="fr-CH" sz="1800" dirty="0"/>
          </a:p>
        </p:txBody>
      </p:sp>
    </p:spTree>
    <p:extLst>
      <p:ext uri="{BB962C8B-B14F-4D97-AF65-F5344CB8AC3E}">
        <p14:creationId xmlns:p14="http://schemas.microsoft.com/office/powerpoint/2010/main" val="6853344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6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</a:t>
            </a:r>
            <a:endParaRPr lang="es-BO" dirty="0"/>
          </a:p>
        </p:txBody>
      </p:sp>
      <p:sp>
        <p:nvSpPr>
          <p:cNvPr id="3" name="Rectangle 2"/>
          <p:cNvSpPr/>
          <p:nvPr/>
        </p:nvSpPr>
        <p:spPr bwMode="auto">
          <a:xfrm>
            <a:off x="2209800" y="2057400"/>
            <a:ext cx="236217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4" y="1752600"/>
            <a:ext cx="8978448" cy="32004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7619999" y="2449677"/>
            <a:ext cx="1439049" cy="113172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Left Arrow 10"/>
          <p:cNvSpPr/>
          <p:nvPr/>
        </p:nvSpPr>
        <p:spPr bwMode="auto">
          <a:xfrm rot="10800000">
            <a:off x="7162800" y="2449677"/>
            <a:ext cx="762000" cy="342900"/>
          </a:xfrm>
          <a:prstGeom prst="leftArrow">
            <a:avLst>
              <a:gd name="adj1" fmla="val 50000"/>
              <a:gd name="adj2" fmla="val 77937"/>
            </a:avLst>
          </a:prstGeom>
          <a:solidFill>
            <a:schemeClr val="tx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83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309"/>
            <a:ext cx="9114758" cy="61721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5867400" y="228600"/>
            <a:ext cx="2971800" cy="49842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781800" y="1600200"/>
            <a:ext cx="2057400" cy="381000"/>
          </a:xfrm>
          <a:prstGeom prst="ellipse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6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3 </a:t>
            </a:r>
            <a:r>
              <a:rPr lang="fr-CH" dirty="0" err="1" smtClean="0"/>
              <a:t>steps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Enter </a:t>
            </a:r>
            <a:r>
              <a:rPr lang="fr-CH" dirty="0" err="1" smtClean="0"/>
              <a:t>text</a:t>
            </a:r>
            <a:endParaRPr lang="fr-CH" dirty="0" smtClean="0"/>
          </a:p>
          <a:p>
            <a:r>
              <a:rPr lang="fr-CH" dirty="0" smtClean="0"/>
              <a:t>Select </a:t>
            </a:r>
            <a:r>
              <a:rPr lang="fr-CH" dirty="0" err="1" smtClean="0"/>
              <a:t>language</a:t>
            </a:r>
            <a:r>
              <a:rPr lang="fr-CH" dirty="0" smtClean="0"/>
              <a:t> pair</a:t>
            </a:r>
          </a:p>
          <a:p>
            <a:r>
              <a:rPr lang="fr-CH" dirty="0" smtClean="0"/>
              <a:t>Select </a:t>
            </a:r>
            <a:r>
              <a:rPr lang="fr-CH" dirty="0" err="1" smtClean="0"/>
              <a:t>technical</a:t>
            </a:r>
            <a:r>
              <a:rPr lang="fr-CH" dirty="0" smtClean="0"/>
              <a:t> </a:t>
            </a:r>
            <a:r>
              <a:rPr lang="fr-CH" dirty="0" err="1" smtClean="0"/>
              <a:t>domain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05985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315418" cy="4495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152400" y="3429000"/>
            <a:ext cx="685800" cy="533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954" y="3505200"/>
            <a:ext cx="2738846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25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template_english-6</Template>
  <TotalTime>433</TotalTime>
  <Words>806</Words>
  <Application>Microsoft Office PowerPoint</Application>
  <PresentationFormat>On-screen Show (4:3)</PresentationFormat>
  <Paragraphs>137</Paragraphs>
  <Slides>53</Slides>
  <Notes>4</Notes>
  <HiddenSlides>0</HiddenSlides>
  <MMClips>4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Avenir 55 Roman</vt:lpstr>
      <vt:lpstr>ＭＳ Ｐゴシック</vt:lpstr>
      <vt:lpstr>ヒラギノ角ゴ Pro W3</vt:lpstr>
      <vt:lpstr>Arial</vt:lpstr>
      <vt:lpstr>Arial Black</vt:lpstr>
      <vt:lpstr>Microsoft Sans Serif</vt:lpstr>
      <vt:lpstr>Times New Roman</vt:lpstr>
      <vt:lpstr>template_english</vt:lpstr>
      <vt:lpstr>PowerPoint Presentation</vt:lpstr>
      <vt:lpstr>Click this button if you can hear me otherwise send me a message</vt:lpstr>
      <vt:lpstr>PowerPoint Presentation</vt:lpstr>
      <vt:lpstr>PowerPoint Presentation</vt:lpstr>
      <vt:lpstr>Questions/concerns</vt:lpstr>
      <vt:lpstr>WIPO Translate</vt:lpstr>
      <vt:lpstr>PowerPoint Presentation</vt:lpstr>
      <vt:lpstr>3 steps</vt:lpstr>
      <vt:lpstr>PowerPoint Presentation</vt:lpstr>
      <vt:lpstr>18 Language pairs</vt:lpstr>
      <vt:lpstr>PowerPoint Presentation</vt:lpstr>
      <vt:lpstr>32 Technical domains from the IPC</vt:lpstr>
      <vt:lpstr>WIPO Translate: an example</vt:lpstr>
      <vt:lpstr>PowerPoint Presentation</vt:lpstr>
      <vt:lpstr>PowerPoint Presentation</vt:lpstr>
      <vt:lpstr>ISA/WOSA/Art172a translation</vt:lpstr>
      <vt:lpstr>Result list translation</vt:lpstr>
      <vt:lpstr>Biblio data translation</vt:lpstr>
      <vt:lpstr>Full-text/description/claims translation</vt:lpstr>
      <vt:lpstr>PowerPoint Presentation</vt:lpstr>
      <vt:lpstr>CLIR</vt:lpstr>
      <vt:lpstr>CLIR: interface</vt:lpstr>
      <vt:lpstr>CLIR: query language</vt:lpstr>
      <vt:lpstr>Mode: supervised or automatic</vt:lpstr>
      <vt:lpstr>Precision level</vt:lpstr>
      <vt:lpstr>Highest precision vs lowest precision (recall)</vt:lpstr>
      <vt:lpstr>CLIR: an example</vt:lpstr>
      <vt:lpstr>PowerPoint Presentation</vt:lpstr>
      <vt:lpstr>Supervised mode</vt:lpstr>
      <vt:lpstr>CLIR: supervised</vt:lpstr>
      <vt:lpstr>Domain selection</vt:lpstr>
      <vt:lpstr>Domain selection</vt:lpstr>
      <vt:lpstr>Synonyms selection</vt:lpstr>
      <vt:lpstr>PowerPoint Presentation</vt:lpstr>
      <vt:lpstr>Summary of synonyms</vt:lpstr>
      <vt:lpstr>PowerPoint Presentation</vt:lpstr>
      <vt:lpstr>Results</vt:lpstr>
      <vt:lpstr>PowerPoint Presentation</vt:lpstr>
      <vt:lpstr>WIPO Pearl</vt:lpstr>
      <vt:lpstr>WIPO Pearl</vt:lpstr>
      <vt:lpstr>Example: bicycle fork</vt:lpstr>
      <vt:lpstr>PowerPoint Presentation</vt:lpstr>
      <vt:lpstr>Q1: If in your result list, there a document in Greek, can you use WIPOTranslate to translate it?</vt:lpstr>
      <vt:lpstr>Q1: If in your result list, there a document in Greek, can you use WIPOTranslate to translate it?</vt:lpstr>
      <vt:lpstr>Q 2: if you would like to find synonyms and translation of your search which tool should you use?</vt:lpstr>
      <vt:lpstr>Q 2: if you would like to find synonyms and translation of your search which tool should you use?</vt:lpstr>
      <vt:lpstr>Q3: In CLIR, which mode provides, in most cases, the longest queries?</vt:lpstr>
      <vt:lpstr>Q3: In CLIR, which mode provides, in most cases, the longest queries?</vt:lpstr>
      <vt:lpstr>Future/past webinars:</vt:lpstr>
      <vt:lpstr>Global Brand Database, Global Design Database</vt:lpstr>
      <vt:lpstr>PowerPoint Presentation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keywords>FOR OFFICIAL USE ONLY</cp:keywords>
  <cp:lastModifiedBy>AMMANN Sandrine</cp:lastModifiedBy>
  <cp:revision>25</cp:revision>
  <dcterms:created xsi:type="dcterms:W3CDTF">2020-05-05T07:15:05Z</dcterms:created>
  <dcterms:modified xsi:type="dcterms:W3CDTF">2020-05-08T15:42:10Z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87783b39-79d4-4708-9c44-d0403404d848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