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9" r:id="rId2"/>
    <p:sldId id="284" r:id="rId3"/>
    <p:sldId id="372" r:id="rId4"/>
    <p:sldId id="398" r:id="rId5"/>
    <p:sldId id="371" r:id="rId6"/>
    <p:sldId id="385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D97609"/>
    <a:srgbClr val="405A72"/>
    <a:srgbClr val="035D9B"/>
    <a:srgbClr val="0058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219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6A099D-1EB3-4C9D-879C-BC78A8A5CBA7}" type="datetimeFigureOut">
              <a:rPr lang="de-DE" smtClean="0"/>
              <a:pPr/>
              <a:t>30.09.2019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6F24F-5CA0-4793-B19F-43806EE56B14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9920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BA50D42-C9CD-4801-B293-61D1F53EC57E}" type="datetimeFigureOut">
              <a:rPr lang="de-DE" smtClean="0"/>
              <a:pPr/>
              <a:t>30.09.2019</a:t>
            </a:fld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30.09.2019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BA50D42-C9CD-4801-B293-61D1F53EC57E}" type="datetimeFigureOut">
              <a:rPr lang="de-DE" smtClean="0"/>
              <a:pPr/>
              <a:t>30.09.2019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DE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30.09.2019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30.09.2019</a:t>
            </a:fld>
            <a:endParaRPr lang="de-DE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BA50D42-C9CD-4801-B293-61D1F53EC57E}" type="datetimeFigureOut">
              <a:rPr lang="de-DE" smtClean="0"/>
              <a:pPr/>
              <a:t>30.09.2019</a:t>
            </a:fld>
            <a:endParaRPr lang="de-DE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BA50D42-C9CD-4801-B293-61D1F53EC57E}" type="datetimeFigureOut">
              <a:rPr lang="de-DE" smtClean="0"/>
              <a:pPr/>
              <a:t>30.09.2019</a:t>
            </a:fld>
            <a:endParaRPr lang="de-DE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30.09.2019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30.09.2019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30.09.2019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BA50D42-C9CD-4801-B293-61D1F53EC57E}" type="datetimeFigureOut">
              <a:rPr lang="de-DE" smtClean="0"/>
              <a:pPr/>
              <a:t>30.09.2019</a:t>
            </a:fld>
            <a:endParaRPr lang="de-DE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BA50D42-C9CD-4801-B293-61D1F53EC57E}" type="datetimeFigureOut">
              <a:rPr lang="de-DE" smtClean="0"/>
              <a:pPr/>
              <a:t>30.09.2019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C6AE60A-B69C-4790-82F7-3882EDF23186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5" name="fc" descr="WIPO FOR OFFICIAL USE ONLY"/>
          <p:cNvSpPr txBox="1"/>
          <p:nvPr userDrawn="1"/>
        </p:nvSpPr>
        <p:spPr>
          <a:xfrm>
            <a:off x="0" y="6537960"/>
            <a:ext cx="9144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850" b="0" i="0" u="none" baseline="0" smtClean="0">
                <a:solidFill>
                  <a:srgbClr val="000000"/>
                </a:solidFill>
                <a:latin typeface="Microsoft Sans Serif" panose="020B0604020202020204" pitchFamily="34" charset="0"/>
              </a:rPr>
              <a:t>WIPO FOR OFFICIAL USE ONLY</a:t>
            </a:r>
            <a:endParaRPr lang="en-US" sz="850" b="0" i="0" u="none" baseline="0">
              <a:solidFill>
                <a:srgbClr val="000000"/>
              </a:solidFill>
              <a:latin typeface="Microsoft Sans Serif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b="1" dirty="0"/>
              <a:t>WIPO CONVERSATION ON INTELLECTUAL PROPERTY (IP)</a:t>
            </a:r>
            <a:r>
              <a:rPr lang="en-US" sz="2800" dirty="0"/>
              <a:t> </a:t>
            </a:r>
            <a:r>
              <a:rPr lang="en-US" sz="2800" b="1" dirty="0"/>
              <a:t>AND ARTIFICIAL INTELLIGENCE (AI) </a:t>
            </a:r>
            <a:endParaRPr lang="de-DE" sz="2800" dirty="0"/>
          </a:p>
        </p:txBody>
      </p:sp>
      <p:sp>
        <p:nvSpPr>
          <p:cNvPr id="2050" name="Inhaltsplatzhalter 3"/>
          <p:cNvSpPr>
            <a:spLocks noGrp="1"/>
          </p:cNvSpPr>
          <p:nvPr>
            <p:ph type="subTitle" idx="4294967295"/>
          </p:nvPr>
        </p:nvSpPr>
        <p:spPr>
          <a:xfrm>
            <a:off x="683568" y="1772816"/>
            <a:ext cx="7992888" cy="44644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dirty="0" smtClean="0"/>
              <a:t>Geneva</a:t>
            </a:r>
            <a:r>
              <a:rPr lang="en-US" sz="2000" dirty="0"/>
              <a:t>, September 27, 2019</a:t>
            </a:r>
            <a:endParaRPr lang="de-DE" sz="2000" dirty="0"/>
          </a:p>
          <a:p>
            <a:endParaRPr lang="de-DE" dirty="0"/>
          </a:p>
          <a:p>
            <a:pPr algn="ctr"/>
            <a:endParaRPr lang="de-DE" sz="2800" b="1" dirty="0" smtClean="0"/>
          </a:p>
          <a:p>
            <a:pPr marL="0" indent="0" algn="ctr">
              <a:buNone/>
            </a:pPr>
            <a:r>
              <a:rPr lang="de-DE" sz="3200" b="1" dirty="0" smtClean="0"/>
              <a:t>Data Panel</a:t>
            </a:r>
            <a:endParaRPr lang="de-DE" sz="2000" dirty="0" smtClean="0"/>
          </a:p>
          <a:p>
            <a:pPr marL="0" indent="0" algn="ctr">
              <a:buNone/>
            </a:pPr>
            <a:endParaRPr lang="de-DE" sz="2000" b="1" dirty="0" smtClean="0"/>
          </a:p>
          <a:p>
            <a:pPr marL="0" indent="0" algn="ctr">
              <a:buNone/>
            </a:pPr>
            <a:r>
              <a:rPr lang="de-DE" sz="2000" b="1" dirty="0" smtClean="0"/>
              <a:t>Prof. Dr. Andreas Wiebe, LL.M.</a:t>
            </a:r>
          </a:p>
          <a:p>
            <a:pPr marL="0" indent="0" algn="ctr">
              <a:buNone/>
            </a:pPr>
            <a:r>
              <a:rPr lang="de-DE" sz="1900" dirty="0" err="1" smtClean="0"/>
              <a:t>Chair</a:t>
            </a:r>
            <a:r>
              <a:rPr lang="de-DE" sz="1900" dirty="0" smtClean="0"/>
              <a:t> </a:t>
            </a:r>
            <a:r>
              <a:rPr lang="de-DE" sz="1900" dirty="0" err="1" smtClean="0"/>
              <a:t>for</a:t>
            </a:r>
            <a:r>
              <a:rPr lang="de-DE" sz="1900" dirty="0" smtClean="0"/>
              <a:t> </a:t>
            </a:r>
            <a:r>
              <a:rPr lang="de-DE" sz="1900" dirty="0" err="1" smtClean="0"/>
              <a:t>Civil</a:t>
            </a:r>
            <a:r>
              <a:rPr lang="de-DE" sz="1900" dirty="0" smtClean="0"/>
              <a:t> Law, </a:t>
            </a:r>
            <a:r>
              <a:rPr lang="en-GB" sz="2000" dirty="0"/>
              <a:t>Intellectual Property Law, Media Law and ICT Law, University of </a:t>
            </a:r>
            <a:r>
              <a:rPr lang="en-GB" sz="2000" dirty="0" err="1" smtClean="0"/>
              <a:t>Goettingen</a:t>
            </a:r>
            <a:endParaRPr lang="en-GB" sz="2000" dirty="0" smtClean="0"/>
          </a:p>
          <a:p>
            <a:pPr marL="0" indent="0" algn="ctr">
              <a:buNone/>
            </a:pPr>
            <a:r>
              <a:rPr lang="en-GB" sz="2000" dirty="0" smtClean="0"/>
              <a:t>Andreas.Wiebe@jura.uni-goettingen.de</a:t>
            </a:r>
            <a:endParaRPr lang="de-DE" sz="1900" dirty="0" smtClean="0"/>
          </a:p>
        </p:txBody>
      </p:sp>
    </p:spTree>
    <p:extLst>
      <p:ext uri="{BB962C8B-B14F-4D97-AF65-F5344CB8AC3E}">
        <p14:creationId xmlns:p14="http://schemas.microsoft.com/office/powerpoint/2010/main" val="166697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3200" dirty="0" smtClean="0"/>
              <a:t>Need </a:t>
            </a:r>
            <a:r>
              <a:rPr lang="de-DE" sz="3200" dirty="0" err="1" smtClean="0"/>
              <a:t>for</a:t>
            </a:r>
            <a:r>
              <a:rPr lang="de-DE" sz="3200" dirty="0" smtClean="0"/>
              <a:t> </a:t>
            </a:r>
            <a:r>
              <a:rPr lang="de-DE" sz="3200" dirty="0" err="1" smtClean="0"/>
              <a:t>protection</a:t>
            </a:r>
            <a:r>
              <a:rPr lang="de-DE" sz="3200" dirty="0" smtClean="0"/>
              <a:t>?</a:t>
            </a:r>
            <a:endParaRPr lang="de-DE" sz="3200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>
          <a:xfrm>
            <a:off x="827584" y="1600200"/>
            <a:ext cx="8136904" cy="4997152"/>
          </a:xfrm>
        </p:spPr>
        <p:txBody>
          <a:bodyPr>
            <a:noAutofit/>
          </a:bodyPr>
          <a:lstStyle/>
          <a:p>
            <a:pPr lvl="0"/>
            <a:r>
              <a:rPr lang="de-DE" sz="2400" dirty="0" err="1" smtClean="0"/>
              <a:t>Existing</a:t>
            </a:r>
            <a:r>
              <a:rPr lang="de-DE" sz="2400" dirty="0" smtClean="0"/>
              <a:t> </a:t>
            </a:r>
            <a:r>
              <a:rPr lang="de-DE" sz="2400" dirty="0" err="1" smtClean="0"/>
              <a:t>protection</a:t>
            </a:r>
            <a:endParaRPr lang="de-DE" sz="2400" dirty="0"/>
          </a:p>
          <a:p>
            <a:pPr lvl="1"/>
            <a:r>
              <a:rPr lang="de-DE" sz="2000" dirty="0" smtClean="0"/>
              <a:t>Copyright, patent, </a:t>
            </a:r>
          </a:p>
          <a:p>
            <a:pPr lvl="1"/>
            <a:r>
              <a:rPr lang="de-DE" sz="2000" dirty="0" smtClean="0"/>
              <a:t>Know-how/Trade </a:t>
            </a:r>
            <a:r>
              <a:rPr lang="de-DE" sz="2000" dirty="0" err="1" smtClean="0"/>
              <a:t>secret</a:t>
            </a:r>
            <a:endParaRPr lang="de-DE" sz="2000" dirty="0" smtClean="0"/>
          </a:p>
          <a:p>
            <a:pPr lvl="1"/>
            <a:r>
              <a:rPr lang="de-DE" sz="2000" dirty="0" smtClean="0"/>
              <a:t>Database sui generis</a:t>
            </a:r>
            <a:endParaRPr lang="de-DE" sz="2000" dirty="0"/>
          </a:p>
          <a:p>
            <a:r>
              <a:rPr lang="de-DE" sz="2300" dirty="0" err="1" smtClean="0"/>
              <a:t>Contract</a:t>
            </a:r>
            <a:r>
              <a:rPr lang="de-DE" sz="2300" dirty="0" smtClean="0"/>
              <a:t> </a:t>
            </a:r>
            <a:r>
              <a:rPr lang="de-DE" sz="2300" dirty="0" err="1" smtClean="0"/>
              <a:t>networks</a:t>
            </a:r>
            <a:endParaRPr lang="de-DE" sz="2300" dirty="0" smtClean="0"/>
          </a:p>
          <a:p>
            <a:pPr lvl="1"/>
            <a:r>
              <a:rPr lang="de-DE" sz="2000" dirty="0" err="1" smtClean="0"/>
              <a:t>Industry</a:t>
            </a:r>
            <a:r>
              <a:rPr lang="de-DE" sz="2000" dirty="0" smtClean="0"/>
              <a:t> </a:t>
            </a:r>
            <a:r>
              <a:rPr lang="de-DE" sz="2000" dirty="0" err="1" smtClean="0"/>
              <a:t>practice</a:t>
            </a:r>
            <a:r>
              <a:rPr lang="de-DE" sz="2000" dirty="0" smtClean="0"/>
              <a:t> </a:t>
            </a:r>
            <a:r>
              <a:rPr lang="de-DE" sz="2000" dirty="0" err="1" smtClean="0"/>
              <a:t>today</a:t>
            </a:r>
            <a:endParaRPr lang="de-DE" sz="2000" dirty="0" smtClean="0"/>
          </a:p>
          <a:p>
            <a:pPr lvl="1"/>
            <a:r>
              <a:rPr lang="de-DE" sz="2000" dirty="0" smtClean="0"/>
              <a:t>Works </a:t>
            </a:r>
            <a:r>
              <a:rPr lang="de-DE" sz="2000" dirty="0" err="1" smtClean="0"/>
              <a:t>as</a:t>
            </a:r>
            <a:r>
              <a:rPr lang="de-DE" sz="2000" dirty="0" smtClean="0"/>
              <a:t> </a:t>
            </a:r>
            <a:r>
              <a:rPr lang="de-DE" sz="2000" dirty="0" err="1" smtClean="0"/>
              <a:t>long</a:t>
            </a:r>
            <a:r>
              <a:rPr lang="de-DE" sz="2000" dirty="0" smtClean="0"/>
              <a:t> </a:t>
            </a:r>
            <a:r>
              <a:rPr lang="de-DE" sz="2000" dirty="0" err="1" smtClean="0"/>
              <a:t>as</a:t>
            </a:r>
            <a:r>
              <a:rPr lang="de-DE" sz="2000" dirty="0" smtClean="0"/>
              <a:t> </a:t>
            </a:r>
            <a:r>
              <a:rPr lang="de-DE" sz="2000" dirty="0" err="1" smtClean="0"/>
              <a:t>no</a:t>
            </a:r>
            <a:r>
              <a:rPr lang="de-DE" sz="2000" dirty="0" smtClean="0"/>
              <a:t> open </a:t>
            </a:r>
            <a:r>
              <a:rPr lang="de-DE" sz="2000" dirty="0" err="1" smtClean="0"/>
              <a:t>markets</a:t>
            </a:r>
            <a:r>
              <a:rPr lang="de-DE" sz="2000" dirty="0" smtClean="0"/>
              <a:t> </a:t>
            </a:r>
            <a:r>
              <a:rPr lang="de-DE" sz="2000" dirty="0" err="1" smtClean="0"/>
              <a:t>for</a:t>
            </a:r>
            <a:r>
              <a:rPr lang="de-DE" sz="2000" dirty="0" smtClean="0"/>
              <a:t> </a:t>
            </a:r>
            <a:r>
              <a:rPr lang="de-DE" sz="2000" dirty="0" err="1" smtClean="0"/>
              <a:t>data</a:t>
            </a:r>
            <a:endParaRPr lang="de-DE" sz="2000" dirty="0" smtClean="0"/>
          </a:p>
          <a:p>
            <a:pPr lvl="1"/>
            <a:r>
              <a:rPr lang="de-DE" sz="2000" dirty="0" err="1" smtClean="0"/>
              <a:t>Then</a:t>
            </a:r>
            <a:r>
              <a:rPr lang="de-DE" sz="2000" dirty="0" smtClean="0"/>
              <a:t> </a:t>
            </a:r>
            <a:r>
              <a:rPr lang="de-DE" sz="2000" dirty="0" err="1" smtClean="0"/>
              <a:t>issue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protection</a:t>
            </a:r>
            <a:r>
              <a:rPr lang="de-DE" sz="2000" dirty="0" smtClean="0"/>
              <a:t> </a:t>
            </a:r>
            <a:r>
              <a:rPr lang="de-DE" sz="2000" dirty="0" err="1" smtClean="0"/>
              <a:t>against</a:t>
            </a:r>
            <a:r>
              <a:rPr lang="de-DE" sz="2000" dirty="0" smtClean="0"/>
              <a:t> </a:t>
            </a:r>
            <a:r>
              <a:rPr lang="de-DE" sz="2000" dirty="0" err="1" smtClean="0"/>
              <a:t>outsiders</a:t>
            </a:r>
            <a:r>
              <a:rPr lang="de-DE" sz="2000" dirty="0" smtClean="0"/>
              <a:t> </a:t>
            </a:r>
            <a:r>
              <a:rPr lang="de-DE" sz="2000" dirty="0" err="1" smtClean="0"/>
              <a:t>shows</a:t>
            </a:r>
            <a:r>
              <a:rPr lang="de-DE" sz="2000" dirty="0" smtClean="0"/>
              <a:t> </a:t>
            </a:r>
            <a:r>
              <a:rPr lang="de-DE" sz="2000" dirty="0" err="1" smtClean="0"/>
              <a:t>up</a:t>
            </a:r>
            <a:endParaRPr lang="de-DE" sz="2000" dirty="0" smtClean="0"/>
          </a:p>
          <a:p>
            <a:pPr lvl="1"/>
            <a:endParaRPr lang="de-DE" sz="2000" dirty="0"/>
          </a:p>
          <a:p>
            <a:r>
              <a:rPr lang="de-DE" sz="2400" dirty="0"/>
              <a:t>OECD: Data </a:t>
            </a:r>
            <a:r>
              <a:rPr lang="de-DE" sz="2400" dirty="0" err="1"/>
              <a:t>as</a:t>
            </a:r>
            <a:r>
              <a:rPr lang="de-DE" sz="2400" dirty="0"/>
              <a:t> „Infrastructure“ </a:t>
            </a:r>
            <a:r>
              <a:rPr lang="de-DE" sz="2400" dirty="0" err="1"/>
              <a:t>for</a:t>
            </a:r>
            <a:r>
              <a:rPr lang="de-DE" sz="2400" dirty="0"/>
              <a:t> </a:t>
            </a:r>
            <a:r>
              <a:rPr lang="de-DE" sz="2400" dirty="0" err="1"/>
              <a:t>innovations</a:t>
            </a:r>
            <a:endParaRPr lang="de-DE" sz="2400" dirty="0"/>
          </a:p>
          <a:p>
            <a:pPr marL="365760" lvl="1" indent="0">
              <a:spcBef>
                <a:spcPts val="0"/>
              </a:spcBef>
              <a:buNone/>
            </a:pPr>
            <a:r>
              <a:rPr lang="de-DE" sz="2000" dirty="0"/>
              <a:t>→ </a:t>
            </a:r>
            <a:r>
              <a:rPr lang="de-DE" sz="2000" dirty="0" err="1"/>
              <a:t>access</a:t>
            </a:r>
            <a:r>
              <a:rPr lang="de-DE" sz="2000" dirty="0"/>
              <a:t> </a:t>
            </a:r>
            <a:r>
              <a:rPr lang="de-DE" sz="2000" dirty="0" err="1"/>
              <a:t>and</a:t>
            </a:r>
            <a:r>
              <a:rPr lang="de-DE" sz="2000" dirty="0"/>
              <a:t> </a:t>
            </a:r>
            <a:r>
              <a:rPr lang="de-DE" sz="2000" dirty="0" err="1"/>
              <a:t>free</a:t>
            </a:r>
            <a:r>
              <a:rPr lang="de-DE" sz="2000" dirty="0"/>
              <a:t> </a:t>
            </a:r>
            <a:r>
              <a:rPr lang="de-DE" sz="2000" dirty="0" err="1"/>
              <a:t>flow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data</a:t>
            </a:r>
            <a:endParaRPr lang="de-DE" sz="2000" dirty="0"/>
          </a:p>
          <a:p>
            <a:pPr marL="365760" lvl="1" indent="0">
              <a:spcBef>
                <a:spcPts val="0"/>
              </a:spcBef>
              <a:buNone/>
            </a:pPr>
            <a:r>
              <a:rPr lang="de-DE" sz="2000" dirty="0"/>
              <a:t>→ </a:t>
            </a:r>
            <a:r>
              <a:rPr lang="de-DE" sz="2000" dirty="0" err="1"/>
              <a:t>Portability</a:t>
            </a:r>
            <a:r>
              <a:rPr lang="de-DE" sz="2000" dirty="0"/>
              <a:t>, </a:t>
            </a:r>
            <a:r>
              <a:rPr lang="de-DE" sz="2000" dirty="0" err="1"/>
              <a:t>Interoperability</a:t>
            </a:r>
            <a:r>
              <a:rPr lang="de-DE" sz="2000" dirty="0"/>
              <a:t>, Standardisation</a:t>
            </a:r>
          </a:p>
          <a:p>
            <a:pPr lvl="1"/>
            <a:endParaRPr lang="de-DE" sz="2400" dirty="0" smtClean="0"/>
          </a:p>
          <a:p>
            <a:pPr lvl="1"/>
            <a:endParaRPr lang="de-DE" sz="1700" dirty="0" smtClean="0"/>
          </a:p>
          <a:p>
            <a:pPr marL="685800" lvl="2" indent="0">
              <a:buNone/>
            </a:pPr>
            <a:endParaRPr lang="de-DE" sz="1800" dirty="0"/>
          </a:p>
          <a:p>
            <a:pPr marL="685800" lvl="2" indent="0">
              <a:buNone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114691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3200" dirty="0" smtClean="0"/>
              <a:t>Need </a:t>
            </a:r>
            <a:r>
              <a:rPr lang="de-DE" sz="3200" dirty="0" err="1" smtClean="0"/>
              <a:t>for</a:t>
            </a:r>
            <a:r>
              <a:rPr lang="de-DE" sz="3200" dirty="0" smtClean="0"/>
              <a:t> </a:t>
            </a:r>
            <a:r>
              <a:rPr lang="de-DE" sz="3200" dirty="0" err="1" smtClean="0"/>
              <a:t>protection</a:t>
            </a:r>
            <a:r>
              <a:rPr lang="de-DE" sz="3200" dirty="0" smtClean="0"/>
              <a:t>?</a:t>
            </a:r>
            <a:endParaRPr lang="de-DE" sz="3200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>
          <a:xfrm>
            <a:off x="827584" y="1600200"/>
            <a:ext cx="8136904" cy="4997152"/>
          </a:xfrm>
        </p:spPr>
        <p:txBody>
          <a:bodyPr>
            <a:noAutofit/>
          </a:bodyPr>
          <a:lstStyle/>
          <a:p>
            <a:pPr lvl="0"/>
            <a:r>
              <a:rPr lang="de-DE" sz="2400" dirty="0" smtClean="0"/>
              <a:t>Pros</a:t>
            </a:r>
            <a:endParaRPr lang="de-DE" sz="2400" dirty="0"/>
          </a:p>
          <a:p>
            <a:pPr lvl="1"/>
            <a:r>
              <a:rPr lang="de-DE" sz="2000" dirty="0" err="1" smtClean="0"/>
              <a:t>Incentive</a:t>
            </a:r>
            <a:r>
              <a:rPr lang="de-DE" sz="2000" dirty="0" smtClean="0"/>
              <a:t> </a:t>
            </a:r>
            <a:r>
              <a:rPr lang="de-DE" sz="2000" dirty="0" err="1" smtClean="0"/>
              <a:t>function</a:t>
            </a:r>
            <a:r>
              <a:rPr lang="de-DE" sz="2000" dirty="0" smtClean="0"/>
              <a:t> (-)</a:t>
            </a:r>
          </a:p>
          <a:p>
            <a:pPr lvl="2"/>
            <a:r>
              <a:rPr lang="de-DE" sz="1800" dirty="0" err="1" smtClean="0"/>
              <a:t>Evidence</a:t>
            </a:r>
            <a:r>
              <a:rPr lang="de-DE" sz="1800" dirty="0" smtClean="0"/>
              <a:t> </a:t>
            </a:r>
            <a:r>
              <a:rPr lang="de-DE" sz="1800" dirty="0" err="1" smtClean="0"/>
              <a:t>insufficient</a:t>
            </a:r>
            <a:endParaRPr lang="de-DE" sz="1800" dirty="0" smtClean="0"/>
          </a:p>
          <a:p>
            <a:pPr lvl="1"/>
            <a:r>
              <a:rPr lang="de-DE" sz="2000" dirty="0" err="1" smtClean="0"/>
              <a:t>Disclosure</a:t>
            </a:r>
            <a:r>
              <a:rPr lang="de-DE" sz="2000" dirty="0" smtClean="0"/>
              <a:t> </a:t>
            </a:r>
            <a:r>
              <a:rPr lang="de-DE" sz="2000" dirty="0" err="1" smtClean="0"/>
              <a:t>function</a:t>
            </a:r>
            <a:r>
              <a:rPr lang="de-DE" sz="2000" dirty="0" smtClean="0"/>
              <a:t> (~)</a:t>
            </a:r>
          </a:p>
          <a:p>
            <a:pPr lvl="2"/>
            <a:r>
              <a:rPr lang="de-DE" sz="1800" dirty="0" err="1" smtClean="0"/>
              <a:t>Is</a:t>
            </a:r>
            <a:r>
              <a:rPr lang="de-DE" sz="1800" dirty="0" smtClean="0"/>
              <a:t> </a:t>
            </a:r>
            <a:r>
              <a:rPr lang="de-DE" sz="1800" dirty="0" err="1" smtClean="0"/>
              <a:t>it</a:t>
            </a:r>
            <a:r>
              <a:rPr lang="de-DE" sz="1800" dirty="0" smtClean="0"/>
              <a:t> relevant?</a:t>
            </a:r>
          </a:p>
          <a:p>
            <a:pPr lvl="1"/>
            <a:r>
              <a:rPr lang="de-DE" sz="2000" dirty="0" err="1" smtClean="0"/>
              <a:t>Allocation</a:t>
            </a:r>
            <a:r>
              <a:rPr lang="de-DE" sz="2000" dirty="0" smtClean="0"/>
              <a:t> </a:t>
            </a:r>
            <a:r>
              <a:rPr lang="de-DE" sz="2000" dirty="0" err="1" smtClean="0"/>
              <a:t>function</a:t>
            </a:r>
            <a:r>
              <a:rPr lang="de-DE" sz="2000" dirty="0" smtClean="0"/>
              <a:t> (++)</a:t>
            </a:r>
            <a:endParaRPr lang="de-DE" sz="2000" dirty="0"/>
          </a:p>
          <a:p>
            <a:pPr lvl="2"/>
            <a:r>
              <a:rPr lang="de-DE" sz="1800" dirty="0" err="1" smtClean="0"/>
              <a:t>Ordering</a:t>
            </a:r>
            <a:r>
              <a:rPr lang="de-DE" sz="1800" dirty="0" smtClean="0"/>
              <a:t> </a:t>
            </a:r>
            <a:r>
              <a:rPr lang="de-DE" sz="1800" dirty="0" err="1" smtClean="0"/>
              <a:t>of</a:t>
            </a:r>
            <a:r>
              <a:rPr lang="de-DE" sz="1800" dirty="0" smtClean="0"/>
              <a:t> </a:t>
            </a:r>
            <a:r>
              <a:rPr lang="de-DE" sz="1800" dirty="0" err="1" smtClean="0"/>
              <a:t>markets</a:t>
            </a:r>
            <a:endParaRPr lang="de-DE" sz="1800" dirty="0" smtClean="0"/>
          </a:p>
          <a:p>
            <a:pPr lvl="2"/>
            <a:r>
              <a:rPr lang="de-DE" sz="1800" dirty="0" err="1" smtClean="0"/>
              <a:t>Increase</a:t>
            </a:r>
            <a:r>
              <a:rPr lang="de-DE" sz="1800" dirty="0" smtClean="0"/>
              <a:t> </a:t>
            </a:r>
            <a:r>
              <a:rPr lang="de-DE" sz="1800" dirty="0" err="1" smtClean="0"/>
              <a:t>efficiency</a:t>
            </a:r>
            <a:r>
              <a:rPr lang="de-DE" sz="1800" dirty="0" smtClean="0"/>
              <a:t> in </a:t>
            </a:r>
            <a:r>
              <a:rPr lang="de-DE" sz="1800" dirty="0" err="1" smtClean="0"/>
              <a:t>data</a:t>
            </a:r>
            <a:r>
              <a:rPr lang="de-DE" sz="1800" dirty="0" smtClean="0"/>
              <a:t> </a:t>
            </a:r>
            <a:r>
              <a:rPr lang="de-DE" sz="1800" dirty="0" err="1" smtClean="0"/>
              <a:t>markets</a:t>
            </a:r>
            <a:endParaRPr lang="de-DE" sz="1800" dirty="0" smtClean="0"/>
          </a:p>
          <a:p>
            <a:r>
              <a:rPr lang="de-DE" sz="2400" dirty="0" err="1" smtClean="0"/>
              <a:t>Cons</a:t>
            </a:r>
            <a:endParaRPr lang="de-DE" sz="2400" dirty="0" smtClean="0"/>
          </a:p>
          <a:p>
            <a:pPr lvl="1"/>
            <a:r>
              <a:rPr lang="en-GB" sz="1800" dirty="0"/>
              <a:t>Paradigm shift in information </a:t>
            </a:r>
            <a:r>
              <a:rPr lang="en-GB" sz="1800" dirty="0" smtClean="0"/>
              <a:t>protection (“Super IP”)</a:t>
            </a:r>
            <a:endParaRPr lang="de-DE" sz="1800" dirty="0"/>
          </a:p>
          <a:p>
            <a:pPr lvl="1"/>
            <a:r>
              <a:rPr lang="en-GB" sz="1800" dirty="0"/>
              <a:t>The problem of delineating other IPR</a:t>
            </a:r>
            <a:endParaRPr lang="de-DE" sz="1800" dirty="0"/>
          </a:p>
          <a:p>
            <a:pPr lvl="1"/>
            <a:r>
              <a:rPr lang="en-GB" sz="1800" dirty="0"/>
              <a:t>The problem of specification and allocation</a:t>
            </a:r>
            <a:endParaRPr lang="de-DE" sz="1800" dirty="0"/>
          </a:p>
          <a:p>
            <a:pPr lvl="1"/>
            <a:endParaRPr lang="de-DE" sz="1700" dirty="0" smtClean="0"/>
          </a:p>
          <a:p>
            <a:pPr marL="685800" lvl="2" indent="0">
              <a:buNone/>
            </a:pPr>
            <a:endParaRPr lang="de-DE" sz="1800" dirty="0"/>
          </a:p>
          <a:p>
            <a:pPr marL="685800" lvl="2" indent="0">
              <a:buNone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378186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3200" dirty="0" err="1" smtClean="0"/>
              <a:t>Semiotic</a:t>
            </a:r>
            <a:r>
              <a:rPr lang="de-DE" sz="3200" dirty="0" smtClean="0"/>
              <a:t> </a:t>
            </a:r>
            <a:r>
              <a:rPr lang="de-DE" sz="3200" dirty="0" err="1" smtClean="0"/>
              <a:t>analysis</a:t>
            </a:r>
            <a:r>
              <a:rPr lang="de-DE" sz="3200" dirty="0" smtClean="0"/>
              <a:t>: Data / Information</a:t>
            </a:r>
            <a:endParaRPr lang="de-DE" sz="3200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568952" cy="5861248"/>
          </a:xfrm>
        </p:spPr>
        <p:txBody>
          <a:bodyPr numCol="1">
            <a:noAutofit/>
          </a:bodyPr>
          <a:lstStyle/>
          <a:p>
            <a:pPr lvl="0"/>
            <a:endParaRPr lang="de-DE" sz="2400" dirty="0" smtClean="0"/>
          </a:p>
          <a:p>
            <a:pPr lvl="1"/>
            <a:r>
              <a:rPr lang="de-DE" sz="2400" dirty="0" err="1" smtClean="0"/>
              <a:t>Syntactical</a:t>
            </a:r>
            <a:r>
              <a:rPr lang="de-DE" sz="2400" dirty="0" smtClean="0"/>
              <a:t> </a:t>
            </a:r>
            <a:r>
              <a:rPr lang="de-DE" sz="2400" dirty="0" err="1" smtClean="0"/>
              <a:t>level</a:t>
            </a:r>
            <a:r>
              <a:rPr lang="de-DE" sz="2400" b="1" dirty="0" smtClean="0"/>
              <a:t>			-&gt;   DATA</a:t>
            </a:r>
          </a:p>
          <a:p>
            <a:pPr lvl="1"/>
            <a:endParaRPr lang="de-DE" sz="2400" dirty="0" smtClean="0"/>
          </a:p>
          <a:p>
            <a:pPr lvl="1"/>
            <a:r>
              <a:rPr lang="de-DE" sz="2400" dirty="0" err="1" smtClean="0"/>
              <a:t>Semantics</a:t>
            </a:r>
            <a:r>
              <a:rPr lang="de-DE" sz="2400" dirty="0" smtClean="0"/>
              <a:t> 	-&gt; Work</a:t>
            </a:r>
          </a:p>
          <a:p>
            <a:pPr lvl="1">
              <a:buNone/>
            </a:pPr>
            <a:r>
              <a:rPr lang="de-DE" sz="2400" dirty="0" smtClean="0"/>
              <a:t>				-&gt; Design</a:t>
            </a:r>
          </a:p>
          <a:p>
            <a:pPr lvl="1">
              <a:buNone/>
            </a:pPr>
            <a:r>
              <a:rPr lang="de-DE" sz="2400" dirty="0" smtClean="0"/>
              <a:t>				(-&gt; </a:t>
            </a:r>
            <a:r>
              <a:rPr lang="de-DE" sz="2400" dirty="0" err="1" smtClean="0"/>
              <a:t>data</a:t>
            </a:r>
            <a:r>
              <a:rPr lang="de-DE" sz="2400" dirty="0" smtClean="0"/>
              <a:t> </a:t>
            </a:r>
            <a:r>
              <a:rPr lang="de-DE" sz="2400" dirty="0" err="1" smtClean="0"/>
              <a:t>protection</a:t>
            </a:r>
            <a:r>
              <a:rPr lang="de-DE" sz="2400" dirty="0" smtClean="0"/>
              <a:t>)</a:t>
            </a:r>
          </a:p>
          <a:p>
            <a:pPr lvl="1">
              <a:buNone/>
            </a:pPr>
            <a:r>
              <a:rPr lang="de-DE" sz="2400" dirty="0" smtClean="0"/>
              <a:t>				-&gt; Know-how </a:t>
            </a:r>
            <a:r>
              <a:rPr lang="de-DE" sz="2400" dirty="0" err="1" smtClean="0"/>
              <a:t>protection</a:t>
            </a:r>
            <a:endParaRPr lang="de-DE" sz="2400" dirty="0" smtClean="0"/>
          </a:p>
          <a:p>
            <a:pPr lvl="1">
              <a:buNone/>
            </a:pPr>
            <a:endParaRPr lang="de-DE" sz="2400" dirty="0" smtClean="0"/>
          </a:p>
          <a:p>
            <a:pPr lvl="1"/>
            <a:r>
              <a:rPr lang="de-DE" sz="2400" dirty="0" err="1" smtClean="0"/>
              <a:t>Pragmatics</a:t>
            </a:r>
            <a:r>
              <a:rPr lang="de-DE" sz="2400" dirty="0" smtClean="0"/>
              <a:t>	-&gt; </a:t>
            </a:r>
            <a:r>
              <a:rPr lang="de-DE" sz="2400" dirty="0"/>
              <a:t>I</a:t>
            </a:r>
            <a:r>
              <a:rPr lang="de-DE" sz="2400" dirty="0" smtClean="0"/>
              <a:t>nvention</a:t>
            </a:r>
          </a:p>
          <a:p>
            <a:pPr lvl="1">
              <a:buNone/>
            </a:pPr>
            <a:r>
              <a:rPr lang="de-DE" sz="2400" dirty="0" smtClean="0"/>
              <a:t>				-&gt; Trademark</a:t>
            </a:r>
          </a:p>
          <a:p>
            <a:pPr lvl="1"/>
            <a:endParaRPr lang="de-DE" sz="2400" dirty="0" smtClean="0"/>
          </a:p>
        </p:txBody>
      </p:sp>
      <p:sp>
        <p:nvSpPr>
          <p:cNvPr id="4" name="Pfeil nach unten 3"/>
          <p:cNvSpPr/>
          <p:nvPr/>
        </p:nvSpPr>
        <p:spPr>
          <a:xfrm>
            <a:off x="6084168" y="2780928"/>
            <a:ext cx="1584176" cy="32403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00630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3200" dirty="0" smtClean="0"/>
              <a:t>Need </a:t>
            </a:r>
            <a:r>
              <a:rPr lang="de-DE" sz="3200" dirty="0" err="1" smtClean="0"/>
              <a:t>for</a:t>
            </a:r>
            <a:r>
              <a:rPr lang="de-DE" sz="3200" dirty="0" smtClean="0"/>
              <a:t> </a:t>
            </a:r>
            <a:r>
              <a:rPr lang="de-DE" sz="3200" dirty="0" err="1" smtClean="0"/>
              <a:t>protection</a:t>
            </a:r>
            <a:r>
              <a:rPr lang="de-DE" sz="3200" smtClean="0"/>
              <a:t>?</a:t>
            </a:r>
            <a:endParaRPr lang="de-DE" sz="3200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>
          <a:xfrm>
            <a:off x="827584" y="1600200"/>
            <a:ext cx="8136904" cy="4997152"/>
          </a:xfrm>
        </p:spPr>
        <p:txBody>
          <a:bodyPr>
            <a:noAutofit/>
          </a:bodyPr>
          <a:lstStyle/>
          <a:p>
            <a:pPr lvl="0"/>
            <a:r>
              <a:rPr lang="de-DE" sz="2400" dirty="0" smtClean="0"/>
              <a:t>Data per se</a:t>
            </a:r>
            <a:endParaRPr lang="de-DE" sz="2400" dirty="0"/>
          </a:p>
          <a:p>
            <a:pPr lvl="1"/>
            <a:r>
              <a:rPr lang="de-DE" sz="2100" dirty="0" err="1" smtClean="0"/>
              <a:t>Specification</a:t>
            </a:r>
            <a:r>
              <a:rPr lang="de-DE" sz="2100" dirty="0" smtClean="0"/>
              <a:t> </a:t>
            </a:r>
            <a:r>
              <a:rPr lang="de-DE" sz="2100" dirty="0" err="1" smtClean="0"/>
              <a:t>problem</a:t>
            </a:r>
            <a:endParaRPr lang="de-DE" sz="2100" dirty="0" smtClean="0"/>
          </a:p>
          <a:p>
            <a:pPr lvl="1"/>
            <a:r>
              <a:rPr lang="de-DE" sz="2100" dirty="0" err="1" smtClean="0"/>
              <a:t>Allocation</a:t>
            </a:r>
            <a:r>
              <a:rPr lang="de-DE" sz="2100" dirty="0" smtClean="0"/>
              <a:t> </a:t>
            </a:r>
            <a:r>
              <a:rPr lang="de-DE" sz="2100" dirty="0" err="1" smtClean="0"/>
              <a:t>problem</a:t>
            </a:r>
            <a:endParaRPr lang="de-DE" sz="2100" dirty="0" smtClean="0"/>
          </a:p>
          <a:p>
            <a:r>
              <a:rPr lang="de-DE" sz="2400" dirty="0" err="1" smtClean="0"/>
              <a:t>Methods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data</a:t>
            </a:r>
            <a:r>
              <a:rPr lang="de-DE" sz="2400" dirty="0" smtClean="0"/>
              <a:t> </a:t>
            </a:r>
            <a:r>
              <a:rPr lang="de-DE" sz="2400" dirty="0" err="1" smtClean="0"/>
              <a:t>mining</a:t>
            </a:r>
            <a:endParaRPr lang="de-DE" sz="2400" dirty="0" smtClean="0"/>
          </a:p>
          <a:p>
            <a:pPr lvl="1"/>
            <a:r>
              <a:rPr lang="de-DE" sz="2100" dirty="0" err="1" smtClean="0"/>
              <a:t>Traditionally</a:t>
            </a:r>
            <a:r>
              <a:rPr lang="de-DE" sz="2100" dirty="0" smtClean="0"/>
              <a:t> </a:t>
            </a:r>
            <a:r>
              <a:rPr lang="de-DE" sz="2100" dirty="0" err="1" smtClean="0"/>
              <a:t>no</a:t>
            </a:r>
            <a:r>
              <a:rPr lang="de-DE" sz="2100" dirty="0" smtClean="0"/>
              <a:t> </a:t>
            </a:r>
            <a:r>
              <a:rPr lang="de-DE" sz="2100" dirty="0" err="1" smtClean="0"/>
              <a:t>protection</a:t>
            </a:r>
            <a:r>
              <a:rPr lang="de-DE" sz="2100" dirty="0" smtClean="0"/>
              <a:t> </a:t>
            </a:r>
            <a:r>
              <a:rPr lang="de-DE" sz="2100" dirty="0" err="1" smtClean="0"/>
              <a:t>for</a:t>
            </a:r>
            <a:r>
              <a:rPr lang="de-DE" sz="2100" dirty="0" smtClean="0"/>
              <a:t> </a:t>
            </a:r>
            <a:r>
              <a:rPr lang="de-DE" sz="2100" dirty="0" err="1" smtClean="0"/>
              <a:t>methods</a:t>
            </a:r>
            <a:r>
              <a:rPr lang="de-DE" sz="2100" dirty="0" smtClean="0"/>
              <a:t>, </a:t>
            </a:r>
            <a:r>
              <a:rPr lang="de-DE" sz="2100" dirty="0" err="1" smtClean="0"/>
              <a:t>except</a:t>
            </a:r>
            <a:r>
              <a:rPr lang="de-DE" sz="2100" dirty="0" smtClean="0"/>
              <a:t> patent </a:t>
            </a:r>
            <a:r>
              <a:rPr lang="de-DE" sz="2100" dirty="0" err="1" smtClean="0"/>
              <a:t>law</a:t>
            </a:r>
            <a:endParaRPr lang="de-DE" sz="2100" dirty="0" smtClean="0"/>
          </a:p>
          <a:p>
            <a:pPr lvl="1"/>
            <a:r>
              <a:rPr lang="de-DE" sz="2100" dirty="0" err="1" smtClean="0"/>
              <a:t>Should</a:t>
            </a:r>
            <a:r>
              <a:rPr lang="de-DE" sz="2100" dirty="0" smtClean="0"/>
              <a:t> </a:t>
            </a:r>
            <a:r>
              <a:rPr lang="de-DE" sz="2100" dirty="0" err="1" smtClean="0"/>
              <a:t>be</a:t>
            </a:r>
            <a:r>
              <a:rPr lang="de-DE" sz="2100" dirty="0" smtClean="0"/>
              <a:t> </a:t>
            </a:r>
            <a:r>
              <a:rPr lang="de-DE" sz="2100" dirty="0" err="1" smtClean="0"/>
              <a:t>free</a:t>
            </a:r>
            <a:r>
              <a:rPr lang="de-DE" sz="2100" dirty="0" smtClean="0"/>
              <a:t> </a:t>
            </a:r>
            <a:r>
              <a:rPr lang="de-DE" sz="2100" dirty="0" err="1" smtClean="0"/>
              <a:t>for</a:t>
            </a:r>
            <a:r>
              <a:rPr lang="de-DE" sz="2100" dirty="0" smtClean="0"/>
              <a:t> </a:t>
            </a:r>
            <a:r>
              <a:rPr lang="de-DE" sz="2100" dirty="0" err="1" smtClean="0"/>
              <a:t>everybody</a:t>
            </a:r>
            <a:endParaRPr lang="de-DE" sz="2100" dirty="0"/>
          </a:p>
          <a:p>
            <a:r>
              <a:rPr lang="de-DE" sz="2400" dirty="0" err="1" smtClean="0"/>
              <a:t>Machine</a:t>
            </a:r>
            <a:r>
              <a:rPr lang="de-DE" sz="2400" dirty="0" smtClean="0"/>
              <a:t> </a:t>
            </a:r>
            <a:r>
              <a:rPr lang="de-DE" sz="2400" dirty="0" err="1" smtClean="0"/>
              <a:t>generated</a:t>
            </a:r>
            <a:r>
              <a:rPr lang="de-DE" sz="2400" dirty="0" smtClean="0"/>
              <a:t> </a:t>
            </a:r>
            <a:r>
              <a:rPr lang="de-DE" sz="2400" dirty="0" err="1" smtClean="0"/>
              <a:t>data</a:t>
            </a:r>
            <a:endParaRPr lang="de-DE" sz="2400" dirty="0" smtClean="0"/>
          </a:p>
          <a:p>
            <a:pPr marL="685800" lvl="2" indent="0">
              <a:buNone/>
            </a:pPr>
            <a:r>
              <a:rPr lang="de-DE" sz="1800" dirty="0" err="1" smtClean="0"/>
              <a:t>Difficult</a:t>
            </a:r>
            <a:r>
              <a:rPr lang="de-DE" sz="1800" dirty="0" smtClean="0"/>
              <a:t> </a:t>
            </a:r>
            <a:r>
              <a:rPr lang="de-DE" sz="1800" dirty="0" err="1" smtClean="0"/>
              <a:t>to</a:t>
            </a:r>
            <a:r>
              <a:rPr lang="de-DE" sz="1800" dirty="0" smtClean="0"/>
              <a:t> </a:t>
            </a:r>
            <a:r>
              <a:rPr lang="de-DE" sz="1800" dirty="0" err="1" smtClean="0"/>
              <a:t>distinguish</a:t>
            </a:r>
            <a:r>
              <a:rPr lang="de-DE" sz="1800" dirty="0" smtClean="0"/>
              <a:t> personal </a:t>
            </a:r>
            <a:r>
              <a:rPr lang="de-DE" sz="1800" dirty="0" err="1" smtClean="0"/>
              <a:t>and</a:t>
            </a:r>
            <a:r>
              <a:rPr lang="de-DE" sz="1800" dirty="0" smtClean="0"/>
              <a:t> non-personal </a:t>
            </a:r>
            <a:r>
              <a:rPr lang="de-DE" sz="1800" dirty="0" err="1" smtClean="0"/>
              <a:t>data</a:t>
            </a:r>
            <a:endParaRPr lang="de-DE" sz="1800" dirty="0" smtClean="0"/>
          </a:p>
          <a:p>
            <a:pPr marL="685800" lvl="2" indent="0">
              <a:buNone/>
            </a:pPr>
            <a:r>
              <a:rPr lang="de-DE" sz="1800" dirty="0" smtClean="0"/>
              <a:t>In </a:t>
            </a:r>
            <a:r>
              <a:rPr lang="de-DE" sz="1800" dirty="0" err="1" smtClean="0"/>
              <a:t>theory</a:t>
            </a:r>
            <a:r>
              <a:rPr lang="de-DE" sz="1800" dirty="0" smtClean="0"/>
              <a:t> </a:t>
            </a:r>
            <a:r>
              <a:rPr lang="de-DE" sz="1800" dirty="0" err="1" smtClean="0"/>
              <a:t>and</a:t>
            </a:r>
            <a:r>
              <a:rPr lang="de-DE" sz="1800" dirty="0" smtClean="0"/>
              <a:t> </a:t>
            </a:r>
            <a:r>
              <a:rPr lang="de-DE" sz="1800" dirty="0" err="1" smtClean="0"/>
              <a:t>practice</a:t>
            </a:r>
            <a:endParaRPr lang="de-DE" sz="1800" dirty="0" smtClean="0"/>
          </a:p>
          <a:p>
            <a:pPr marL="685800" lvl="2" indent="0">
              <a:buNone/>
            </a:pPr>
            <a:r>
              <a:rPr lang="de-DE" sz="1800" dirty="0" smtClean="0"/>
              <a:t>Even </a:t>
            </a:r>
            <a:r>
              <a:rPr lang="de-DE" sz="1800" dirty="0" err="1" smtClean="0"/>
              <a:t>machine</a:t>
            </a:r>
            <a:r>
              <a:rPr lang="de-DE" sz="1800" dirty="0" smtClean="0"/>
              <a:t> </a:t>
            </a:r>
            <a:r>
              <a:rPr lang="de-DE" sz="1800" dirty="0" err="1" smtClean="0"/>
              <a:t>generated</a:t>
            </a:r>
            <a:r>
              <a:rPr lang="de-DE" sz="1800" dirty="0" smtClean="0"/>
              <a:t> </a:t>
            </a:r>
            <a:r>
              <a:rPr lang="de-DE" sz="1800" dirty="0" err="1" smtClean="0"/>
              <a:t>data</a:t>
            </a:r>
            <a:r>
              <a:rPr lang="de-DE" sz="1800" dirty="0" smtClean="0"/>
              <a:t> </a:t>
            </a:r>
            <a:r>
              <a:rPr lang="de-DE" sz="1800" dirty="0" err="1" smtClean="0"/>
              <a:t>could</a:t>
            </a:r>
            <a:r>
              <a:rPr lang="de-DE" sz="1800" dirty="0" smtClean="0"/>
              <a:t> </a:t>
            </a:r>
            <a:r>
              <a:rPr lang="de-DE" sz="1800" dirty="0" err="1" smtClean="0"/>
              <a:t>be</a:t>
            </a:r>
            <a:r>
              <a:rPr lang="de-DE" sz="1800" dirty="0" smtClean="0"/>
              <a:t> personal</a:t>
            </a:r>
          </a:p>
          <a:p>
            <a:pPr marL="685800" lvl="2" indent="0">
              <a:buNone/>
            </a:pPr>
            <a:endParaRPr lang="de-DE" sz="1800" dirty="0"/>
          </a:p>
          <a:p>
            <a:pPr marL="685800" lvl="2" indent="0">
              <a:buNone/>
            </a:pPr>
            <a:r>
              <a:rPr lang="de-DE" sz="1800" dirty="0" smtClean="0"/>
              <a:t>More </a:t>
            </a:r>
            <a:r>
              <a:rPr lang="de-DE" sz="1800" dirty="0" err="1" smtClean="0"/>
              <a:t>need</a:t>
            </a:r>
            <a:r>
              <a:rPr lang="de-DE" sz="1800" dirty="0" smtClean="0"/>
              <a:t> </a:t>
            </a:r>
            <a:r>
              <a:rPr lang="de-DE" sz="1800" dirty="0" err="1" smtClean="0"/>
              <a:t>probably</a:t>
            </a:r>
            <a:r>
              <a:rPr lang="de-DE" sz="1800" dirty="0" smtClean="0"/>
              <a:t> </a:t>
            </a:r>
            <a:r>
              <a:rPr lang="de-DE" sz="1800" dirty="0" err="1" smtClean="0"/>
              <a:t>for</a:t>
            </a:r>
            <a:r>
              <a:rPr lang="de-DE" sz="1800" dirty="0" smtClean="0"/>
              <a:t> </a:t>
            </a:r>
            <a:r>
              <a:rPr lang="de-DE" sz="1800" dirty="0" err="1" smtClean="0"/>
              <a:t>value-added</a:t>
            </a:r>
            <a:r>
              <a:rPr lang="de-DE" sz="1800" dirty="0" smtClean="0"/>
              <a:t> </a:t>
            </a:r>
            <a:r>
              <a:rPr lang="de-DE" sz="1800" dirty="0" err="1" smtClean="0"/>
              <a:t>data</a:t>
            </a:r>
            <a:r>
              <a:rPr lang="de-DE" sz="1800" dirty="0" smtClean="0"/>
              <a:t> (?)</a:t>
            </a:r>
            <a:endParaRPr lang="de-DE" sz="1800" dirty="0"/>
          </a:p>
          <a:p>
            <a:pPr marL="685800" lvl="2" indent="0">
              <a:buNone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3784546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3200" dirty="0" err="1" smtClean="0"/>
              <a:t>Protection</a:t>
            </a:r>
            <a:r>
              <a:rPr lang="de-DE" sz="3200" dirty="0" smtClean="0"/>
              <a:t> vs. Access?</a:t>
            </a:r>
            <a:endParaRPr lang="de-DE" sz="3200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>
          <a:xfrm>
            <a:off x="612648" y="1484784"/>
            <a:ext cx="8496944" cy="4997152"/>
          </a:xfrm>
        </p:spPr>
        <p:txBody>
          <a:bodyPr>
            <a:noAutofit/>
          </a:bodyPr>
          <a:lstStyle/>
          <a:p>
            <a:r>
              <a:rPr lang="de-DE" sz="2400" dirty="0" err="1"/>
              <a:t>Machine</a:t>
            </a:r>
            <a:r>
              <a:rPr lang="de-DE" sz="2400" dirty="0"/>
              <a:t> </a:t>
            </a:r>
            <a:r>
              <a:rPr lang="de-DE" sz="2400" dirty="0" err="1"/>
              <a:t>generated</a:t>
            </a:r>
            <a:r>
              <a:rPr lang="de-DE" sz="2400" dirty="0"/>
              <a:t> </a:t>
            </a:r>
            <a:r>
              <a:rPr lang="de-DE" sz="2400" dirty="0" err="1"/>
              <a:t>or</a:t>
            </a:r>
            <a:r>
              <a:rPr lang="de-DE" sz="2400" dirty="0"/>
              <a:t> </a:t>
            </a:r>
            <a:r>
              <a:rPr lang="de-DE" sz="2400" dirty="0" err="1"/>
              <a:t>sensored</a:t>
            </a:r>
            <a:r>
              <a:rPr lang="de-DE" sz="2400" dirty="0"/>
              <a:t> </a:t>
            </a:r>
            <a:r>
              <a:rPr lang="de-DE" sz="2400" dirty="0" err="1"/>
              <a:t>data</a:t>
            </a:r>
            <a:r>
              <a:rPr lang="de-DE" sz="2400" dirty="0"/>
              <a:t> </a:t>
            </a:r>
          </a:p>
          <a:p>
            <a:r>
              <a:rPr lang="de-DE" sz="2400" dirty="0"/>
              <a:t>Problems: </a:t>
            </a:r>
          </a:p>
          <a:p>
            <a:pPr lvl="1"/>
            <a:r>
              <a:rPr lang="de-DE" sz="2000" dirty="0"/>
              <a:t>Producers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machines</a:t>
            </a:r>
            <a:r>
              <a:rPr lang="de-DE" sz="2000" dirty="0"/>
              <a:t> </a:t>
            </a:r>
            <a:r>
              <a:rPr lang="de-DE" sz="2000" dirty="0" err="1"/>
              <a:t>can</a:t>
            </a:r>
            <a:r>
              <a:rPr lang="de-DE" sz="2000" dirty="0"/>
              <a:t> </a:t>
            </a:r>
            <a:r>
              <a:rPr lang="de-DE" sz="2000" dirty="0" err="1"/>
              <a:t>exert</a:t>
            </a:r>
            <a:r>
              <a:rPr lang="de-DE" sz="2000" dirty="0"/>
              <a:t> de facto-</a:t>
            </a:r>
            <a:r>
              <a:rPr lang="de-DE" sz="2000" dirty="0" err="1"/>
              <a:t>control</a:t>
            </a:r>
            <a:r>
              <a:rPr lang="de-DE" sz="2000" dirty="0"/>
              <a:t> </a:t>
            </a:r>
            <a:r>
              <a:rPr lang="de-DE" sz="2000" dirty="0" err="1"/>
              <a:t>towards</a:t>
            </a:r>
            <a:r>
              <a:rPr lang="de-DE" sz="2000" dirty="0"/>
              <a:t> </a:t>
            </a:r>
            <a:r>
              <a:rPr lang="de-DE" sz="2000" dirty="0" err="1"/>
              <a:t>users</a:t>
            </a:r>
            <a:r>
              <a:rPr lang="de-DE" sz="2000" dirty="0"/>
              <a:t>,</a:t>
            </a:r>
          </a:p>
          <a:p>
            <a:pPr lvl="1"/>
            <a:r>
              <a:rPr lang="de-DE" sz="2000" dirty="0"/>
              <a:t>Other </a:t>
            </a:r>
            <a:r>
              <a:rPr lang="de-DE" sz="2000" dirty="0" err="1"/>
              <a:t>parties</a:t>
            </a:r>
            <a:r>
              <a:rPr lang="de-DE" sz="2000" dirty="0"/>
              <a:t> in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value</a:t>
            </a:r>
            <a:r>
              <a:rPr lang="de-DE" sz="2000" dirty="0"/>
              <a:t> </a:t>
            </a:r>
            <a:r>
              <a:rPr lang="de-DE" sz="2000" dirty="0" err="1"/>
              <a:t>chain</a:t>
            </a:r>
            <a:r>
              <a:rPr lang="de-DE" sz="2000" dirty="0"/>
              <a:t> </a:t>
            </a:r>
            <a:r>
              <a:rPr lang="de-DE" sz="2000" dirty="0" err="1"/>
              <a:t>have</a:t>
            </a:r>
            <a:r>
              <a:rPr lang="de-DE" sz="2000" dirty="0"/>
              <a:t> de facto-</a:t>
            </a:r>
            <a:r>
              <a:rPr lang="de-DE" sz="2000" dirty="0" err="1"/>
              <a:t>control</a:t>
            </a:r>
            <a:r>
              <a:rPr lang="de-DE" sz="2000" dirty="0"/>
              <a:t> due </a:t>
            </a: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/>
              <a:t>superior</a:t>
            </a:r>
            <a:r>
              <a:rPr lang="de-DE" sz="2000" dirty="0"/>
              <a:t> </a:t>
            </a:r>
            <a:r>
              <a:rPr lang="de-DE" sz="2000" dirty="0" err="1"/>
              <a:t>bargaining</a:t>
            </a:r>
            <a:r>
              <a:rPr lang="de-DE" sz="2000" dirty="0"/>
              <a:t> power,</a:t>
            </a:r>
          </a:p>
          <a:p>
            <a:pPr lvl="1"/>
            <a:r>
              <a:rPr lang="de-DE" sz="2000" dirty="0" err="1"/>
              <a:t>Exclusive</a:t>
            </a:r>
            <a:r>
              <a:rPr lang="de-DE" sz="2000" dirty="0"/>
              <a:t> </a:t>
            </a:r>
            <a:r>
              <a:rPr lang="de-DE" sz="2000" dirty="0" err="1"/>
              <a:t>data</a:t>
            </a:r>
            <a:r>
              <a:rPr lang="de-DE" sz="2000" dirty="0"/>
              <a:t> </a:t>
            </a:r>
            <a:r>
              <a:rPr lang="de-DE" sz="2000" dirty="0" err="1"/>
              <a:t>usage</a:t>
            </a:r>
            <a:r>
              <a:rPr lang="de-DE" sz="2000" dirty="0"/>
              <a:t> due </a:t>
            </a: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/>
              <a:t>imposition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standard</a:t>
            </a:r>
            <a:r>
              <a:rPr lang="de-DE" sz="2000" dirty="0"/>
              <a:t> </a:t>
            </a:r>
            <a:r>
              <a:rPr lang="de-DE" sz="2000" dirty="0" err="1"/>
              <a:t>contracts</a:t>
            </a:r>
            <a:r>
              <a:rPr lang="de-DE" sz="2000" dirty="0"/>
              <a:t> </a:t>
            </a:r>
            <a:r>
              <a:rPr lang="de-DE" sz="2000" dirty="0" err="1"/>
              <a:t>and</a:t>
            </a:r>
            <a:r>
              <a:rPr lang="de-DE" sz="2000" dirty="0"/>
              <a:t> </a:t>
            </a:r>
            <a:r>
              <a:rPr lang="de-DE" sz="2000" dirty="0" err="1"/>
              <a:t>technical</a:t>
            </a:r>
            <a:r>
              <a:rPr lang="de-DE" sz="2000" dirty="0"/>
              <a:t> </a:t>
            </a:r>
            <a:r>
              <a:rPr lang="de-DE" sz="2000" dirty="0" err="1"/>
              <a:t>measure</a:t>
            </a:r>
            <a:r>
              <a:rPr lang="de-DE" sz="2000" dirty="0"/>
              <a:t>, high </a:t>
            </a:r>
            <a:r>
              <a:rPr lang="de-DE" sz="2000" dirty="0" err="1"/>
              <a:t>transaction</a:t>
            </a:r>
            <a:r>
              <a:rPr lang="de-DE" sz="2000" dirty="0"/>
              <a:t> </a:t>
            </a:r>
            <a:r>
              <a:rPr lang="de-DE" sz="2000" dirty="0" err="1"/>
              <a:t>costs</a:t>
            </a:r>
            <a:r>
              <a:rPr lang="de-DE" sz="2000" dirty="0"/>
              <a:t>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/>
              <a:t>weaker</a:t>
            </a:r>
            <a:r>
              <a:rPr lang="de-DE" sz="2000" dirty="0"/>
              <a:t> </a:t>
            </a:r>
            <a:r>
              <a:rPr lang="de-DE" sz="2000" dirty="0" err="1"/>
              <a:t>party</a:t>
            </a:r>
            <a:endParaRPr lang="de-DE" sz="2000" dirty="0"/>
          </a:p>
          <a:p>
            <a:r>
              <a:rPr lang="de-DE" sz="2400" dirty="0" err="1" smtClean="0"/>
              <a:t>Role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competition</a:t>
            </a:r>
            <a:r>
              <a:rPr lang="de-DE" sz="2400" dirty="0" smtClean="0"/>
              <a:t> </a:t>
            </a:r>
            <a:r>
              <a:rPr lang="de-DE" sz="2400" dirty="0" err="1" smtClean="0"/>
              <a:t>law</a:t>
            </a:r>
            <a:endParaRPr lang="de-DE" sz="2400" dirty="0" smtClean="0"/>
          </a:p>
          <a:p>
            <a:pPr lvl="1"/>
            <a:r>
              <a:rPr lang="de-DE" sz="2100" dirty="0" smtClean="0"/>
              <a:t>High </a:t>
            </a:r>
            <a:r>
              <a:rPr lang="de-DE" sz="2100" dirty="0" err="1" smtClean="0"/>
              <a:t>thresholds</a:t>
            </a:r>
            <a:r>
              <a:rPr lang="de-DE" sz="2100" dirty="0" smtClean="0"/>
              <a:t>, </a:t>
            </a:r>
            <a:r>
              <a:rPr lang="de-DE" sz="2100" dirty="0" err="1" smtClean="0"/>
              <a:t>market</a:t>
            </a:r>
            <a:r>
              <a:rPr lang="de-DE" sz="2100" dirty="0" smtClean="0"/>
              <a:t> </a:t>
            </a:r>
            <a:r>
              <a:rPr lang="de-DE" sz="2100" dirty="0" err="1" smtClean="0"/>
              <a:t>dominance</a:t>
            </a:r>
            <a:r>
              <a:rPr lang="de-DE" sz="2100" dirty="0" smtClean="0"/>
              <a:t> Art. 102 TFEU</a:t>
            </a:r>
          </a:p>
          <a:p>
            <a:pPr lvl="1"/>
            <a:r>
              <a:rPr lang="de-DE" sz="2100" dirty="0" smtClean="0"/>
              <a:t>Data </a:t>
            </a:r>
            <a:r>
              <a:rPr lang="de-DE" sz="2100" dirty="0" err="1" smtClean="0"/>
              <a:t>economy</a:t>
            </a:r>
            <a:r>
              <a:rPr lang="de-DE" sz="2100" dirty="0" smtClean="0"/>
              <a:t> </a:t>
            </a:r>
            <a:r>
              <a:rPr lang="de-DE" sz="2100" dirty="0" err="1" smtClean="0"/>
              <a:t>characterized</a:t>
            </a:r>
            <a:r>
              <a:rPr lang="de-DE" sz="2100" dirty="0" smtClean="0"/>
              <a:t> </a:t>
            </a:r>
            <a:r>
              <a:rPr lang="de-DE" sz="2100" dirty="0" err="1" smtClean="0"/>
              <a:t>by</a:t>
            </a:r>
            <a:r>
              <a:rPr lang="de-DE" sz="2100" dirty="0" smtClean="0"/>
              <a:t> </a:t>
            </a:r>
            <a:r>
              <a:rPr lang="de-DE" sz="2100" dirty="0" err="1" smtClean="0"/>
              <a:t>information</a:t>
            </a:r>
            <a:r>
              <a:rPr lang="de-DE" sz="2100" dirty="0" smtClean="0"/>
              <a:t> </a:t>
            </a:r>
            <a:r>
              <a:rPr lang="de-DE" sz="2100" dirty="0" err="1" smtClean="0"/>
              <a:t>problems</a:t>
            </a:r>
            <a:r>
              <a:rPr lang="de-DE" sz="2100" dirty="0" smtClean="0"/>
              <a:t> </a:t>
            </a:r>
            <a:r>
              <a:rPr lang="de-DE" sz="2100" dirty="0" err="1" smtClean="0"/>
              <a:t>and</a:t>
            </a:r>
            <a:r>
              <a:rPr lang="de-DE" sz="2100" dirty="0" smtClean="0"/>
              <a:t> </a:t>
            </a:r>
            <a:r>
              <a:rPr lang="de-DE" sz="2100" dirty="0" err="1" smtClean="0"/>
              <a:t>uncertainties</a:t>
            </a:r>
            <a:r>
              <a:rPr lang="de-DE" sz="2100" dirty="0" smtClean="0"/>
              <a:t> </a:t>
            </a:r>
            <a:r>
              <a:rPr lang="de-DE" sz="2100" dirty="0" err="1" smtClean="0"/>
              <a:t>as</a:t>
            </a:r>
            <a:r>
              <a:rPr lang="de-DE" sz="2100" dirty="0" smtClean="0"/>
              <a:t> </a:t>
            </a:r>
            <a:r>
              <a:rPr lang="de-DE" sz="2100" dirty="0" err="1" smtClean="0"/>
              <a:t>to</a:t>
            </a:r>
            <a:r>
              <a:rPr lang="de-DE" sz="2100" dirty="0" smtClean="0"/>
              <a:t> </a:t>
            </a:r>
            <a:r>
              <a:rPr lang="de-DE" sz="2100" dirty="0" err="1" smtClean="0"/>
              <a:t>value</a:t>
            </a:r>
            <a:r>
              <a:rPr lang="de-DE" sz="2100" dirty="0" smtClean="0"/>
              <a:t> </a:t>
            </a:r>
            <a:r>
              <a:rPr lang="de-DE" sz="2100" dirty="0" err="1" smtClean="0"/>
              <a:t>of</a:t>
            </a:r>
            <a:r>
              <a:rPr lang="de-DE" sz="2100" dirty="0"/>
              <a:t> </a:t>
            </a:r>
            <a:r>
              <a:rPr lang="de-DE" sz="2100" dirty="0" err="1" smtClean="0"/>
              <a:t>data</a:t>
            </a:r>
            <a:endParaRPr lang="de-DE" sz="2100" dirty="0" smtClean="0"/>
          </a:p>
          <a:p>
            <a:r>
              <a:rPr lang="de-DE" sz="2400" dirty="0" smtClean="0"/>
              <a:t>Different </a:t>
            </a:r>
            <a:r>
              <a:rPr lang="de-DE" sz="2400" dirty="0" err="1" smtClean="0"/>
              <a:t>options</a:t>
            </a:r>
            <a:r>
              <a:rPr lang="de-DE" sz="2400" dirty="0" smtClean="0"/>
              <a:t> </a:t>
            </a:r>
            <a:r>
              <a:rPr lang="de-DE" sz="2400" dirty="0" err="1" smtClean="0"/>
              <a:t>for</a:t>
            </a:r>
            <a:r>
              <a:rPr lang="de-DE" sz="2400" dirty="0" smtClean="0"/>
              <a:t> </a:t>
            </a:r>
            <a:r>
              <a:rPr lang="de-DE" sz="2400" dirty="0" err="1" smtClean="0"/>
              <a:t>more</a:t>
            </a:r>
            <a:r>
              <a:rPr lang="de-DE" sz="2400" dirty="0" smtClean="0"/>
              <a:t> </a:t>
            </a:r>
            <a:r>
              <a:rPr lang="de-DE" sz="2400" dirty="0" err="1" smtClean="0"/>
              <a:t>competition</a:t>
            </a:r>
            <a:endParaRPr lang="de-DE" sz="2400" dirty="0"/>
          </a:p>
          <a:p>
            <a:pPr lvl="1"/>
            <a:r>
              <a:rPr lang="de-DE" sz="2100" dirty="0"/>
              <a:t>Technical </a:t>
            </a:r>
            <a:r>
              <a:rPr lang="de-DE" sz="2100" dirty="0" err="1"/>
              <a:t>solutions</a:t>
            </a:r>
            <a:r>
              <a:rPr lang="de-DE" sz="2100" dirty="0"/>
              <a:t>, </a:t>
            </a:r>
            <a:r>
              <a:rPr lang="de-DE" sz="2100" dirty="0" err="1"/>
              <a:t>model</a:t>
            </a:r>
            <a:r>
              <a:rPr lang="de-DE" sz="2100" dirty="0"/>
              <a:t> </a:t>
            </a:r>
            <a:r>
              <a:rPr lang="de-DE" sz="2100" dirty="0" err="1"/>
              <a:t>contracts</a:t>
            </a:r>
            <a:r>
              <a:rPr lang="de-DE" sz="2100" dirty="0"/>
              <a:t>, </a:t>
            </a:r>
            <a:r>
              <a:rPr lang="de-DE" sz="2100" dirty="0" err="1"/>
              <a:t>licensing</a:t>
            </a:r>
            <a:r>
              <a:rPr lang="de-DE" sz="2100" dirty="0"/>
              <a:t> </a:t>
            </a:r>
            <a:r>
              <a:rPr lang="de-DE" sz="2100" dirty="0" err="1"/>
              <a:t>framework</a:t>
            </a:r>
            <a:r>
              <a:rPr lang="de-DE" sz="2100" dirty="0"/>
              <a:t>, </a:t>
            </a:r>
            <a:r>
              <a:rPr lang="de-DE" sz="2100" dirty="0" err="1"/>
              <a:t>data</a:t>
            </a:r>
            <a:r>
              <a:rPr lang="de-DE" sz="2100" dirty="0"/>
              <a:t> </a:t>
            </a:r>
            <a:r>
              <a:rPr lang="de-DE" sz="2100" dirty="0" err="1"/>
              <a:t>producers</a:t>
            </a:r>
            <a:r>
              <a:rPr lang="de-DE" sz="2100" dirty="0"/>
              <a:t>´ </a:t>
            </a:r>
            <a:r>
              <a:rPr lang="de-DE" sz="2100" dirty="0" err="1"/>
              <a:t>right</a:t>
            </a:r>
            <a:r>
              <a:rPr lang="de-DE" sz="2100" dirty="0"/>
              <a:t>, </a:t>
            </a:r>
            <a:r>
              <a:rPr lang="de-DE" sz="2100" dirty="0" err="1"/>
              <a:t>access</a:t>
            </a:r>
            <a:r>
              <a:rPr lang="de-DE" sz="2100" dirty="0"/>
              <a:t> </a:t>
            </a:r>
            <a:r>
              <a:rPr lang="de-DE" sz="2100" dirty="0" err="1"/>
              <a:t>rights</a:t>
            </a:r>
            <a:r>
              <a:rPr lang="de-DE" sz="2100" dirty="0"/>
              <a:t> </a:t>
            </a:r>
            <a:r>
              <a:rPr lang="de-DE" sz="2100" dirty="0" err="1"/>
              <a:t>to</a:t>
            </a:r>
            <a:r>
              <a:rPr lang="de-DE" sz="2100" dirty="0"/>
              <a:t> </a:t>
            </a:r>
            <a:r>
              <a:rPr lang="de-DE" sz="2100" dirty="0" err="1"/>
              <a:t>data</a:t>
            </a:r>
            <a:r>
              <a:rPr lang="de-DE" sz="21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6764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Galathea">
  <a:themeElements>
    <a:clrScheme name="Galathe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Galathe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</TotalTime>
  <Words>329</Words>
  <Application>Microsoft Office PowerPoint</Application>
  <PresentationFormat>On-screen Show (4:3)</PresentationFormat>
  <Paragraphs>73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Microsoft Sans Serif</vt:lpstr>
      <vt:lpstr>Tw Cen MT</vt:lpstr>
      <vt:lpstr>Wingdings</vt:lpstr>
      <vt:lpstr>Wingdings 2</vt:lpstr>
      <vt:lpstr>Galathea</vt:lpstr>
      <vt:lpstr>WIPO CONVERSATION ON INTELLECTUAL PROPERTY (IP) AND ARTIFICIAL INTELLIGENCE (AI) </vt:lpstr>
      <vt:lpstr>Need for protection?</vt:lpstr>
      <vt:lpstr>Need for protection?</vt:lpstr>
      <vt:lpstr>Semiotic analysis: Data / Information</vt:lpstr>
      <vt:lpstr>Need for protection?</vt:lpstr>
      <vt:lpstr>Protection vs. Access?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Andi</dc:creator>
  <cp:keywords>FOR OFFICIAL USE ONLY</cp:keywords>
  <cp:lastModifiedBy>DALY Alica</cp:lastModifiedBy>
  <cp:revision>467</cp:revision>
  <cp:lastPrinted>2014-07-14T14:23:53Z</cp:lastPrinted>
  <dcterms:modified xsi:type="dcterms:W3CDTF">2019-09-30T12:11:27Z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75d14388-f93a-4e2a-85ec-9f7c47090c98</vt:lpwstr>
  </property>
  <property fmtid="{D5CDD505-2E9C-101B-9397-08002B2CF9AE}" pid="3" name="Classification">
    <vt:lpwstr>For Official Use Only</vt:lpwstr>
  </property>
  <property fmtid="{D5CDD505-2E9C-101B-9397-08002B2CF9AE}" pid="4" name="VisualMarkings">
    <vt:lpwstr>Footer</vt:lpwstr>
  </property>
  <property fmtid="{D5CDD505-2E9C-101B-9397-08002B2CF9AE}" pid="5" name="Alignment">
    <vt:lpwstr>Centre</vt:lpwstr>
  </property>
  <property fmtid="{D5CDD505-2E9C-101B-9397-08002B2CF9AE}" pid="6" name="Language">
    <vt:lpwstr>English</vt:lpwstr>
  </property>
</Properties>
</file>