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9" r:id="rId2"/>
    <p:sldId id="266" r:id="rId3"/>
    <p:sldId id="267" r:id="rId4"/>
    <p:sldId id="268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474539714050722E-2"/>
          <c:y val="9.2383915014733808E-2"/>
          <c:w val="0.95552546028594931"/>
          <c:h val="0.70808327882794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EAEA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999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16-4B79-9594-696AA7E90BF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16-4B79-9594-696AA7E90BFD}"/>
              </c:ext>
            </c:extLst>
          </c:dPt>
          <c:dPt>
            <c:idx val="2"/>
            <c:invertIfNegative val="0"/>
            <c:bubble3D val="0"/>
            <c:spPr>
              <a:solidFill>
                <a:srgbClr val="9999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16-4B79-9594-696AA7E90BFD}"/>
              </c:ext>
            </c:extLst>
          </c:dPt>
          <c:dPt>
            <c:idx val="3"/>
            <c:invertIfNegative val="0"/>
            <c:bubble3D val="0"/>
            <c:spPr>
              <a:solidFill>
                <a:srgbClr val="9999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716-4B79-9594-696AA7E90BFD}"/>
              </c:ext>
            </c:extLst>
          </c:dPt>
          <c:dPt>
            <c:idx val="4"/>
            <c:invertIfNegative val="0"/>
            <c:bubble3D val="0"/>
            <c:spPr>
              <a:solidFill>
                <a:srgbClr val="9999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716-4B79-9594-696AA7E90BFD}"/>
              </c:ext>
            </c:extLst>
          </c:dPt>
          <c:dPt>
            <c:idx val="5"/>
            <c:invertIfNegative val="0"/>
            <c:bubble3D val="0"/>
            <c:spPr>
              <a:solidFill>
                <a:srgbClr val="9999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716-4B79-9594-696AA7E90BFD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7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China</c:v>
                </c:pt>
                <c:pt idx="1">
                  <c:v>Israel</c:v>
                </c:pt>
                <c:pt idx="2">
                  <c:v>Canada</c:v>
                </c:pt>
                <c:pt idx="3">
                  <c:v>UK</c:v>
                </c:pt>
                <c:pt idx="4">
                  <c:v>Ireland</c:v>
                </c:pt>
                <c:pt idx="5">
                  <c:v>Hong Kong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103</c:v>
                </c:pt>
                <c:pt idx="1">
                  <c:v>83</c:v>
                </c:pt>
                <c:pt idx="2">
                  <c:v>52</c:v>
                </c:pt>
                <c:pt idx="3">
                  <c:v>26</c:v>
                </c:pt>
                <c:pt idx="4">
                  <c:v>15</c:v>
                </c:pt>
                <c:pt idx="5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716-4B79-9594-696AA7E90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61"/>
        <c:axId val="859702504"/>
        <c:axId val="859707600"/>
      </c:barChart>
      <c:catAx>
        <c:axId val="85970250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spPr>
          <a:ln w="6350">
            <a:solidFill>
              <a:schemeClr val="accent1"/>
            </a:solidFill>
          </a:ln>
        </c:spPr>
        <c:txPr>
          <a:bodyPr rot="0" vert="horz"/>
          <a:lstStyle/>
          <a:p>
            <a:pPr>
              <a:defRPr sz="700">
                <a:solidFill>
                  <a:schemeClr val="bg1"/>
                </a:solidFill>
              </a:defRPr>
            </a:pPr>
            <a:endParaRPr lang="en-US"/>
          </a:p>
        </c:txPr>
        <c:crossAx val="859707600"/>
        <c:crosses val="autoZero"/>
        <c:auto val="1"/>
        <c:lblAlgn val="ctr"/>
        <c:lblOffset val="100"/>
        <c:noMultiLvlLbl val="0"/>
      </c:catAx>
      <c:valAx>
        <c:axId val="859707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5970250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646464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474539714050722E-2"/>
          <c:y val="9.2383915014733808E-2"/>
          <c:w val="0.95552546028594931"/>
          <c:h val="0.66871694183151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EAEAE"/>
            </a:solidFill>
            <a:ln w="285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2857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CB-41A7-AD77-9C797CCF171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CCB-41A7-AD77-9C797CCF171A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CCB-41A7-AD77-9C797CCF17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Israel</c:v>
                </c:pt>
                <c:pt idx="1">
                  <c:v>US</c:v>
                </c:pt>
                <c:pt idx="2">
                  <c:v>Sweeden</c:v>
                </c:pt>
                <c:pt idx="3">
                  <c:v>Ireland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346</c:v>
                </c:pt>
                <c:pt idx="1">
                  <c:v>255</c:v>
                </c:pt>
                <c:pt idx="2">
                  <c:v>177</c:v>
                </c:pt>
                <c:pt idx="3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CCB-41A7-AD77-9C797CCF1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61"/>
        <c:axId val="859708384"/>
        <c:axId val="859698584"/>
      </c:barChart>
      <c:catAx>
        <c:axId val="85970838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spPr>
          <a:ln w="6350">
            <a:solidFill>
              <a:schemeClr val="accent1"/>
            </a:solidFill>
          </a:ln>
        </c:spPr>
        <c:txPr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859698584"/>
        <c:crosses val="autoZero"/>
        <c:auto val="1"/>
        <c:lblAlgn val="ctr"/>
        <c:lblOffset val="100"/>
        <c:noMultiLvlLbl val="0"/>
      </c:catAx>
      <c:valAx>
        <c:axId val="859698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5970838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646464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C00000"/>
                </a:solidFill>
              </a:rPr>
              <a:t>Number of active Israeli AI companies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999207130358698E-2"/>
          <c:y val="0.11237083691183472"/>
          <c:w val="0.90822301509186354"/>
          <c:h val="0.721548096163596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active isareli AI companies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2018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517</c:v>
                </c:pt>
                <c:pt idx="1">
                  <c:v>1145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B1-8449-A467-5D4150D28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59703680"/>
        <c:axId val="859703288"/>
      </c:barChart>
      <c:catAx>
        <c:axId val="85970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9703288"/>
        <c:crosses val="autoZero"/>
        <c:auto val="1"/>
        <c:lblAlgn val="ctr"/>
        <c:lblOffset val="100"/>
        <c:noMultiLvlLbl val="0"/>
      </c:catAx>
      <c:valAx>
        <c:axId val="859703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970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62653-4E4F-400A-B1CD-D031BF8B976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335B4-3AB0-436B-BED5-2FC5D9C2F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1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9C08B-59FC-4CE1-9FDC-E5612C8B6DA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0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F786-3D34-469D-9E87-862924094A1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4912-DE12-427E-9A62-190B78BCA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5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F786-3D34-469D-9E87-862924094A1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4912-DE12-427E-9A62-190B78BCA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3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F786-3D34-469D-9E87-862924094A1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4912-DE12-427E-9A62-190B78BCA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64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47500" y="6465888"/>
            <a:ext cx="431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D43EB-5DC0-41B8-B958-A7C97654D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72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6"/>
          <p:cNvSpPr>
            <a:spLocks noGrp="1"/>
          </p:cNvSpPr>
          <p:nvPr>
            <p:ph type="title"/>
          </p:nvPr>
        </p:nvSpPr>
        <p:spPr>
          <a:xfrm>
            <a:off x="610101" y="274926"/>
            <a:ext cx="10971804" cy="1143000"/>
          </a:xfrm>
          <a:prstGeom prst="rect">
            <a:avLst/>
          </a:prstGeom>
        </p:spPr>
        <p:txBody>
          <a:bodyPr lIns="72592" tIns="36296" rIns="72592" bIns="36296">
            <a:normAutofit/>
          </a:bodyPr>
          <a:lstStyle>
            <a:lvl1pPr>
              <a:defRPr sz="2118" b="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2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F786-3D34-469D-9E87-862924094A1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4912-DE12-427E-9A62-190B78BCA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3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F786-3D34-469D-9E87-862924094A1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4912-DE12-427E-9A62-190B78BCA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7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F786-3D34-469D-9E87-862924094A1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4912-DE12-427E-9A62-190B78BCA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8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F786-3D34-469D-9E87-862924094A1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4912-DE12-427E-9A62-190B78BCA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3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F786-3D34-469D-9E87-862924094A1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4912-DE12-427E-9A62-190B78BCA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2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F786-3D34-469D-9E87-862924094A1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4912-DE12-427E-9A62-190B78BCA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9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F786-3D34-469D-9E87-862924094A1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4912-DE12-427E-9A62-190B78BCA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4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F786-3D34-469D-9E87-862924094A1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4912-DE12-427E-9A62-190B78BCA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3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7F786-3D34-469D-9E87-862924094A1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24912-DE12-427E-9A62-190B78BCA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8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emf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chart" Target="../charts/chart2.xml"/><Relationship Id="rId10" Type="http://schemas.openxmlformats.org/officeDocument/2006/relationships/image" Target="../media/image12.jpeg"/><Relationship Id="rId4" Type="http://schemas.openxmlformats.org/officeDocument/2006/relationships/chart" Target="../charts/chart1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9"/>
          <a:stretch/>
        </p:blipFill>
        <p:spPr>
          <a:xfrm>
            <a:off x="0" y="-333375"/>
            <a:ext cx="12192000" cy="4876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4" t="83333"/>
          <a:stretch/>
        </p:blipFill>
        <p:spPr>
          <a:xfrm>
            <a:off x="10086974" y="5715000"/>
            <a:ext cx="2105025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44167" r="4590" b="37125"/>
          <a:stretch/>
        </p:blipFill>
        <p:spPr>
          <a:xfrm>
            <a:off x="840064" y="4469486"/>
            <a:ext cx="10357051" cy="2181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6533" y="4806047"/>
            <a:ext cx="652354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Impact of AI on 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Karin Mayer Rubinstein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 &amp; President		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27</a:t>
            </a:r>
            <a:r>
              <a:rPr lang="en-US" sz="16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048" y="4729063"/>
            <a:ext cx="2523444" cy="168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8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05790" y="118280"/>
            <a:ext cx="9555398" cy="53553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spc="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Israel is One </a:t>
            </a:r>
            <a:r>
              <a:rPr lang="en-US" sz="3200" spc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the </a:t>
            </a:r>
            <a:r>
              <a:rPr lang="en-US" sz="3200" spc="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World’s Leading Tech Environments</a:t>
            </a:r>
            <a:endParaRPr lang="he-IL" sz="3200" spc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r="17644" b="27358"/>
          <a:stretch/>
        </p:blipFill>
        <p:spPr>
          <a:xfrm>
            <a:off x="7158038" y="2358907"/>
            <a:ext cx="1945178" cy="12943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5001" t="53304" r="60134" b="5839"/>
          <a:stretch/>
        </p:blipFill>
        <p:spPr>
          <a:xfrm>
            <a:off x="5063230" y="1957231"/>
            <a:ext cx="1970116" cy="1696071"/>
          </a:xfrm>
          <a:prstGeom prst="rect">
            <a:avLst/>
          </a:prstGeom>
        </p:spPr>
      </p:pic>
      <p:sp>
        <p:nvSpPr>
          <p:cNvPr id="23" name="Rectangle 1"/>
          <p:cNvSpPr>
            <a:spLocks/>
          </p:cNvSpPr>
          <p:nvPr/>
        </p:nvSpPr>
        <p:spPr>
          <a:xfrm>
            <a:off x="5057688" y="1351841"/>
            <a:ext cx="1965960" cy="2301461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 anchorCtr="0"/>
          <a:lstStyle/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"/>
          <p:cNvSpPr>
            <a:spLocks/>
          </p:cNvSpPr>
          <p:nvPr/>
        </p:nvSpPr>
        <p:spPr>
          <a:xfrm>
            <a:off x="881928" y="1351841"/>
            <a:ext cx="1965960" cy="2301461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 anchorCtr="0"/>
          <a:lstStyle/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1"/>
          <p:cNvSpPr>
            <a:spLocks/>
          </p:cNvSpPr>
          <p:nvPr/>
        </p:nvSpPr>
        <p:spPr>
          <a:xfrm>
            <a:off x="5057688" y="3727265"/>
            <a:ext cx="1965960" cy="2301461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 anchorCtr="0"/>
          <a:lstStyle/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1"/>
          <p:cNvSpPr>
            <a:spLocks/>
          </p:cNvSpPr>
          <p:nvPr/>
        </p:nvSpPr>
        <p:spPr>
          <a:xfrm>
            <a:off x="1023244" y="1527192"/>
            <a:ext cx="1857895" cy="3693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45720" tIns="0" rIns="0" bIns="0" rtlCol="0" anchor="b" anchorCtr="0">
            <a:spAutoFit/>
          </a:bodyPr>
          <a:lstStyle/>
          <a:p>
            <a:pPr algn="l" rtl="0">
              <a:defRPr/>
            </a:pPr>
            <a:r>
              <a:rPr lang="en-U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1 VC investments per capita ($)</a:t>
            </a:r>
          </a:p>
        </p:txBody>
      </p:sp>
      <p:sp>
        <p:nvSpPr>
          <p:cNvPr id="30" name="Rectangle 1"/>
          <p:cNvSpPr>
            <a:spLocks noChangeAspect="1"/>
          </p:cNvSpPr>
          <p:nvPr/>
        </p:nvSpPr>
        <p:spPr>
          <a:xfrm>
            <a:off x="3111342" y="1544045"/>
            <a:ext cx="2404984" cy="18466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45720" tIns="0" rIns="0" bIns="0" rtlCol="0" anchor="b" anchorCtr="0">
            <a:spAutoFit/>
          </a:bodyPr>
          <a:lstStyle/>
          <a:p>
            <a:pPr algn="l" rtl="0">
              <a:defRPr/>
            </a:pPr>
            <a:r>
              <a:rPr lang="en-U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en-U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 centers </a:t>
            </a:r>
          </a:p>
        </p:txBody>
      </p:sp>
      <p:sp>
        <p:nvSpPr>
          <p:cNvPr id="31" name="Rectangle 1"/>
          <p:cNvSpPr>
            <a:spLocks noChangeAspect="1"/>
          </p:cNvSpPr>
          <p:nvPr/>
        </p:nvSpPr>
        <p:spPr>
          <a:xfrm>
            <a:off x="5140744" y="3842207"/>
            <a:ext cx="1965960" cy="3693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45720" tIns="0" rIns="0" bIns="0" rtlCol="0" anchor="b" anchorCtr="0">
            <a:spAutoFit/>
          </a:bodyPr>
          <a:lstStyle/>
          <a:p>
            <a:pPr algn="l" rtl="0">
              <a:defRPr/>
            </a:pPr>
            <a:r>
              <a:rPr lang="en-I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2 foreign listings</a:t>
            </a:r>
            <a:br>
              <a:rPr lang="en-I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NASDAQ</a:t>
            </a:r>
          </a:p>
        </p:txBody>
      </p:sp>
      <p:sp>
        <p:nvSpPr>
          <p:cNvPr id="32" name="Rectangle 1"/>
          <p:cNvSpPr>
            <a:spLocks noChangeAspect="1"/>
          </p:cNvSpPr>
          <p:nvPr/>
        </p:nvSpPr>
        <p:spPr>
          <a:xfrm>
            <a:off x="7274417" y="1506786"/>
            <a:ext cx="1695796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45720" tIns="0" rIns="0" bIns="0" rtlCol="0" anchor="b" anchorCtr="0">
            <a:spAutoFit/>
          </a:bodyPr>
          <a:lstStyle/>
          <a:p>
            <a:pPr algn="l" rtl="0">
              <a:defRPr/>
            </a:pPr>
            <a:r>
              <a:rPr lang="en-I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100+ accelerators, </a:t>
            </a:r>
            <a:br>
              <a:rPr lang="en-I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backed by</a:t>
            </a:r>
            <a:br>
              <a:rPr lang="en-I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multi-national</a:t>
            </a:r>
            <a:br>
              <a:rPr lang="en-I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</a:p>
        </p:txBody>
      </p:sp>
      <p:sp>
        <p:nvSpPr>
          <p:cNvPr id="33" name="Rectangle 1"/>
          <p:cNvSpPr>
            <a:spLocks/>
          </p:cNvSpPr>
          <p:nvPr/>
        </p:nvSpPr>
        <p:spPr>
          <a:xfrm>
            <a:off x="1056494" y="3903543"/>
            <a:ext cx="1791393" cy="55399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45720" tIns="0" rIns="0" bIns="0" rtlCol="0" anchor="b" anchorCtr="0">
            <a:spAutoFit/>
          </a:bodyPr>
          <a:lstStyle/>
          <a:p>
            <a:pPr algn="l" rtl="0">
              <a:defRPr/>
            </a:pPr>
            <a:r>
              <a:rPr lang="en-I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 Aviv’s startup ecosystem ranked </a:t>
            </a:r>
            <a:br>
              <a:rPr lang="en-I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</a:t>
            </a:r>
            <a:r>
              <a:rPr lang="en-I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in the world</a:t>
            </a:r>
          </a:p>
        </p:txBody>
      </p:sp>
      <p:sp>
        <p:nvSpPr>
          <p:cNvPr id="34" name="Rectangle 1"/>
          <p:cNvSpPr>
            <a:spLocks noChangeAspect="1"/>
          </p:cNvSpPr>
          <p:nvPr/>
        </p:nvSpPr>
        <p:spPr>
          <a:xfrm>
            <a:off x="3111342" y="3888868"/>
            <a:ext cx="1805031" cy="3693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45720" tIns="0" rIns="0" bIns="0" rtlCol="0" anchor="b" anchorCtr="0">
            <a:spAutoFit/>
          </a:bodyPr>
          <a:lstStyle/>
          <a:p>
            <a:pPr algn="l" rtl="0">
              <a:defRPr/>
            </a:pPr>
            <a:r>
              <a:rPr lang="en-I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1  R&amp;D spending</a:t>
            </a:r>
            <a:br>
              <a:rPr lang="en-I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employees</a:t>
            </a:r>
          </a:p>
        </p:txBody>
      </p:sp>
      <p:sp>
        <p:nvSpPr>
          <p:cNvPr id="36" name="Rectangle 1"/>
          <p:cNvSpPr>
            <a:spLocks noChangeAspect="1"/>
          </p:cNvSpPr>
          <p:nvPr/>
        </p:nvSpPr>
        <p:spPr>
          <a:xfrm>
            <a:off x="5237796" y="1518211"/>
            <a:ext cx="1554481" cy="55399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45720" tIns="0" rIns="0" bIns="0" rtlCol="0" anchor="b" anchorCtr="0">
            <a:spAutoFit/>
          </a:bodyPr>
          <a:lstStyle/>
          <a:p>
            <a:pPr algn="l" rtl="0">
              <a:defRPr/>
            </a:pPr>
            <a:r>
              <a:rPr lang="en-IN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quantity of startups per capita in the world</a:t>
            </a:r>
          </a:p>
        </p:txBody>
      </p:sp>
      <p:graphicFrame>
        <p:nvGraphicFramePr>
          <p:cNvPr id="37" name="Chart 36"/>
          <p:cNvGraphicFramePr>
            <a:graphicFrameLocks/>
          </p:cNvGraphicFramePr>
          <p:nvPr>
            <p:extLst/>
          </p:nvPr>
        </p:nvGraphicFramePr>
        <p:xfrm>
          <a:off x="5057688" y="4429605"/>
          <a:ext cx="1965960" cy="1603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Chart 37"/>
          <p:cNvGraphicFramePr>
            <a:graphicFrameLocks/>
          </p:cNvGraphicFramePr>
          <p:nvPr>
            <p:extLst/>
          </p:nvPr>
        </p:nvGraphicFramePr>
        <p:xfrm>
          <a:off x="881928" y="2213983"/>
          <a:ext cx="1965960" cy="1439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/>
          <a:srcRect l="26898" t="36573" r="5750" b="25334"/>
          <a:stretch/>
        </p:blipFill>
        <p:spPr>
          <a:xfrm>
            <a:off x="2976735" y="4429138"/>
            <a:ext cx="1953491" cy="1604285"/>
          </a:xfrm>
          <a:prstGeom prst="rect">
            <a:avLst/>
          </a:prstGeom>
        </p:spPr>
      </p:pic>
      <p:sp>
        <p:nvSpPr>
          <p:cNvPr id="40" name="Rectangle 1"/>
          <p:cNvSpPr>
            <a:spLocks/>
          </p:cNvSpPr>
          <p:nvPr/>
        </p:nvSpPr>
        <p:spPr>
          <a:xfrm>
            <a:off x="2967575" y="3727265"/>
            <a:ext cx="1965960" cy="2301461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 anchorCtr="0"/>
          <a:lstStyle/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/>
          <a:stretch/>
        </p:blipFill>
        <p:spPr>
          <a:xfrm>
            <a:off x="890241" y="4619962"/>
            <a:ext cx="1944332" cy="14087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t="-496" r="18304" b="13555"/>
          <a:stretch/>
        </p:blipFill>
        <p:spPr>
          <a:xfrm>
            <a:off x="2985047" y="1970487"/>
            <a:ext cx="1948487" cy="1671079"/>
          </a:xfrm>
          <a:prstGeom prst="rect">
            <a:avLst/>
          </a:prstGeom>
        </p:spPr>
      </p:pic>
      <p:sp>
        <p:nvSpPr>
          <p:cNvPr id="43" name="Rectangle 1"/>
          <p:cNvSpPr>
            <a:spLocks/>
          </p:cNvSpPr>
          <p:nvPr/>
        </p:nvSpPr>
        <p:spPr>
          <a:xfrm>
            <a:off x="2967575" y="1351841"/>
            <a:ext cx="1965960" cy="2301461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 anchorCtr="0"/>
          <a:lstStyle/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1"/>
          <p:cNvSpPr>
            <a:spLocks/>
          </p:cNvSpPr>
          <p:nvPr/>
        </p:nvSpPr>
        <p:spPr>
          <a:xfrm>
            <a:off x="7145568" y="3727265"/>
            <a:ext cx="1965960" cy="2301461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 anchorCtr="0"/>
          <a:lstStyle/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" name="Rectangle 1"/>
          <p:cNvSpPr>
            <a:spLocks/>
          </p:cNvSpPr>
          <p:nvPr/>
        </p:nvSpPr>
        <p:spPr>
          <a:xfrm>
            <a:off x="7145568" y="1351841"/>
            <a:ext cx="1965960" cy="2301461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 anchorCtr="0"/>
          <a:lstStyle/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" name="Rectangle 1"/>
          <p:cNvSpPr>
            <a:spLocks/>
          </p:cNvSpPr>
          <p:nvPr/>
        </p:nvSpPr>
        <p:spPr>
          <a:xfrm>
            <a:off x="881928" y="3727265"/>
            <a:ext cx="1965960" cy="2301461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 anchorCtr="0"/>
          <a:lstStyle/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97571BA9-8D53-42C7-8612-02F36C966C5C}"/>
              </a:ext>
            </a:extLst>
          </p:cNvPr>
          <p:cNvSpPr/>
          <p:nvPr/>
        </p:nvSpPr>
        <p:spPr>
          <a:xfrm>
            <a:off x="7193331" y="3766759"/>
            <a:ext cx="1874592" cy="2204526"/>
          </a:xfrm>
          <a:prstGeom prst="rect">
            <a:avLst/>
          </a:prstGeom>
          <a:solidFill>
            <a:srgbClr val="DBDBDB"/>
          </a:solidFill>
          <a:ln w="25400" cap="flat" cmpd="sng" algn="ctr">
            <a:noFill/>
            <a:prstDash val="solid"/>
          </a:ln>
          <a:effectLst/>
        </p:spPr>
        <p:txBody>
          <a:bodyPr lIns="42309" tIns="42309" rIns="42309" bIns="42309" anchor="ctr"/>
          <a:lstStyle/>
          <a:p>
            <a:pPr algn="ctr" defTabSz="5373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947" b="1" dirty="0">
                <a:solidFill>
                  <a:schemeClr val="tx1">
                    <a:lumMod val="65000"/>
                    <a:lumOff val="35000"/>
                  </a:schemeClr>
                </a:solidFill>
                <a:latin typeface="EYInterstate" charset="0"/>
                <a:ea typeface="EYInterstate" charset="0"/>
                <a:cs typeface="EYInterstate" charset="0"/>
              </a:rPr>
              <a:t>1,000</a:t>
            </a:r>
            <a:endParaRPr lang="en-GB" sz="1799" b="1" dirty="0">
              <a:solidFill>
                <a:schemeClr val="tx1">
                  <a:lumMod val="65000"/>
                  <a:lumOff val="35000"/>
                </a:schemeClr>
              </a:solidFill>
              <a:latin typeface="EYInterstate" charset="0"/>
              <a:ea typeface="EYInterstate" charset="0"/>
              <a:cs typeface="EYInterstate" charset="0"/>
            </a:endParaRPr>
          </a:p>
          <a:p>
            <a:pPr algn="ctr" defTabSz="5373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99" dirty="0">
                <a:solidFill>
                  <a:schemeClr val="tx1">
                    <a:lumMod val="65000"/>
                    <a:lumOff val="35000"/>
                  </a:schemeClr>
                </a:solidFill>
                <a:latin typeface="EYInterstate" charset="0"/>
                <a:ea typeface="EYInterstate" charset="0"/>
                <a:cs typeface="EYInterstate" charset="0"/>
              </a:rPr>
              <a:t>Israeli start-ups open each year </a:t>
            </a:r>
          </a:p>
        </p:txBody>
      </p:sp>
      <p:sp>
        <p:nvSpPr>
          <p:cNvPr id="48" name="Rectangle 1"/>
          <p:cNvSpPr>
            <a:spLocks noChangeAspect="1"/>
          </p:cNvSpPr>
          <p:nvPr/>
        </p:nvSpPr>
        <p:spPr>
          <a:xfrm>
            <a:off x="9295949" y="3738292"/>
            <a:ext cx="1830878" cy="600164"/>
          </a:xfrm>
          <a:prstGeom prst="rect">
            <a:avLst/>
          </a:prstGeom>
          <a:noFill/>
          <a:ln w="9525" cap="flat" cmpd="sng" algn="ctr">
            <a:noFill/>
            <a:prstDash val="dash"/>
          </a:ln>
          <a:effectLst/>
        </p:spPr>
        <p:txBody>
          <a:bodyPr wrap="square" lIns="45720" tIns="0" rIns="0" bIns="0" rtlCol="0" anchor="b" anchorCtr="0">
            <a:spAutoFit/>
          </a:bodyPr>
          <a:lstStyle/>
          <a:p>
            <a:pPr>
              <a:defRPr/>
            </a:pPr>
            <a:r>
              <a:rPr lang="en-US" sz="13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Israel is a world leader in R&amp;D as a % of GDP (4.2%)</a:t>
            </a:r>
            <a:endParaRPr lang="en-IN" sz="13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1"/>
          <p:cNvSpPr>
            <a:spLocks/>
          </p:cNvSpPr>
          <p:nvPr/>
        </p:nvSpPr>
        <p:spPr>
          <a:xfrm>
            <a:off x="9248151" y="3727265"/>
            <a:ext cx="1965960" cy="2301461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 anchorCtr="0"/>
          <a:lstStyle/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" name="Rectangle 1"/>
          <p:cNvSpPr>
            <a:spLocks/>
          </p:cNvSpPr>
          <p:nvPr/>
        </p:nvSpPr>
        <p:spPr>
          <a:xfrm>
            <a:off x="9248151" y="1351841"/>
            <a:ext cx="1965960" cy="2301461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 anchorCtr="0"/>
          <a:lstStyle/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1" y="1518211"/>
            <a:ext cx="877993" cy="877993"/>
          </a:xfrm>
          <a:prstGeom prst="rect">
            <a:avLst/>
          </a:prstGeom>
        </p:spPr>
      </p:pic>
      <p:sp>
        <p:nvSpPr>
          <p:cNvPr id="52" name="Rectangle 1"/>
          <p:cNvSpPr>
            <a:spLocks/>
          </p:cNvSpPr>
          <p:nvPr/>
        </p:nvSpPr>
        <p:spPr>
          <a:xfrm>
            <a:off x="9335434" y="5625634"/>
            <a:ext cx="1791393" cy="3693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45720" tIns="0" rIns="0" bIns="0" rtlCol="0" anchor="b" anchorCtr="0">
            <a:spAutoFit/>
          </a:bodyPr>
          <a:lstStyle/>
          <a:p>
            <a:pPr>
              <a:defRPr/>
            </a:pPr>
            <a:r>
              <a:rPr lang="en-U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15%of GDP is from high tech</a:t>
            </a:r>
            <a:endParaRPr lang="en-IN" sz="12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771" y="4349483"/>
            <a:ext cx="1950720" cy="1249680"/>
          </a:xfrm>
          <a:prstGeom prst="rect">
            <a:avLst/>
          </a:prstGeom>
        </p:spPr>
      </p:pic>
      <p:sp>
        <p:nvSpPr>
          <p:cNvPr id="53" name="Rectangle 1"/>
          <p:cNvSpPr>
            <a:spLocks noChangeAspect="1"/>
          </p:cNvSpPr>
          <p:nvPr/>
        </p:nvSpPr>
        <p:spPr>
          <a:xfrm>
            <a:off x="9315691" y="2606034"/>
            <a:ext cx="1830878" cy="7386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lgDash"/>
          </a:ln>
          <a:effectLst/>
        </p:spPr>
        <p:txBody>
          <a:bodyPr wrap="square" lIns="45720" tIns="0" rIns="0" bIns="0" rtlCol="0" anchor="b" anchorCtr="0">
            <a:spAutoFit/>
          </a:bodyPr>
          <a:lstStyle/>
          <a:p>
            <a:pPr>
              <a:defRPr/>
            </a:pPr>
            <a:r>
              <a:rPr lang="en-US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 of industrial export is from high tech</a:t>
            </a:r>
            <a:endParaRPr lang="en-IN" sz="1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0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887" y="-175192"/>
            <a:ext cx="830314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spc="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1116 Israeli </a:t>
            </a:r>
            <a:r>
              <a:rPr lang="en-US" sz="3200" spc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AI </a:t>
            </a:r>
            <a:r>
              <a:rPr lang="en-US" sz="3200" spc="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companies</a:t>
            </a:r>
            <a:endParaRPr lang="he-IL" sz="3200" spc="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71684" name="TextBox 2"/>
          <p:cNvSpPr txBox="1">
            <a:spLocks noChangeArrowheads="1"/>
          </p:cNvSpPr>
          <p:nvPr/>
        </p:nvSpPr>
        <p:spPr bwMode="auto">
          <a:xfrm>
            <a:off x="6521239" y="6669088"/>
            <a:ext cx="20891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576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altLang="he-IL" sz="900" b="1">
                <a:solidFill>
                  <a:schemeClr val="bg1"/>
                </a:solidFill>
              </a:rPr>
              <a:t>Source: www.vccafe.com</a:t>
            </a:r>
            <a:endParaRPr lang="he-IL" altLang="he-IL" sz="9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57814" y="3027679"/>
            <a:ext cx="508000" cy="2709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4CFC95-68D1-5349-BEC9-E50B87CA0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276" y="1619705"/>
            <a:ext cx="6250819" cy="5001001"/>
          </a:xfrm>
          <a:prstGeom prst="rect">
            <a:avLst/>
          </a:prstGeom>
        </p:spPr>
      </p:pic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xmlns="" id="{166DB9CE-58C3-C745-8B07-F425655975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036146"/>
              </p:ext>
            </p:extLst>
          </p:nvPr>
        </p:nvGraphicFramePr>
        <p:xfrm>
          <a:off x="201704" y="1561649"/>
          <a:ext cx="5434678" cy="500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609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067" y="5087333"/>
            <a:ext cx="9144000" cy="1655762"/>
          </a:xfrm>
        </p:spPr>
        <p:txBody>
          <a:bodyPr/>
          <a:lstStyle/>
          <a:p>
            <a:r>
              <a:rPr lang="en-US" dirty="0"/>
              <a:t> </a:t>
            </a:r>
          </a:p>
        </p:txBody>
      </p:sp>
      <p:pic>
        <p:nvPicPr>
          <p:cNvPr id="1026" name="Picture 2" descr="https://d2dzik4ii1e1u6.cloudfront.net/images/lexology/static/ecb4dee0-2b4e-4a74-889e-fa94c6ecc3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181" y="2419047"/>
            <a:ext cx="8403771" cy="418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3011" y="989688"/>
            <a:ext cx="83239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Israel leads the world in the amount of AI players per GDP (with 2.5 AI players per 1bn€ GDP) over the US, China, and EU member states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7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073"/>
            <a:ext cx="1218658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62668" y="-67732"/>
            <a:ext cx="850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cs typeface="David" panose="020E0502060401010101" pitchFamily="34" charset="-79"/>
              </a:rPr>
              <a:t>IATI, Israel‘s Umbrella Organization, Promotes and Supports the Entire Tech Ecosystem with Hundreds of Paying Members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20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5112</TotalTime>
  <Words>131</Words>
  <Application>Microsoft Office PowerPoint</Application>
  <PresentationFormat>Widescreen</PresentationFormat>
  <Paragraphs>94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David</vt:lpstr>
      <vt:lpstr>EYInterstate</vt:lpstr>
      <vt:lpstr>EYInterstate Light</vt:lpstr>
      <vt:lpstr>Segoe UI</vt:lpstr>
      <vt:lpstr>Office Theme</vt:lpstr>
      <vt:lpstr>PowerPoint Presentation</vt:lpstr>
      <vt:lpstr>Israel is One of the World’s Leading Tech Environments</vt:lpstr>
      <vt:lpstr>1116 Israeli AI companies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</dc:creator>
  <cp:lastModifiedBy>User</cp:lastModifiedBy>
  <cp:revision>11</cp:revision>
  <dcterms:created xsi:type="dcterms:W3CDTF">2019-01-10T17:37:51Z</dcterms:created>
  <dcterms:modified xsi:type="dcterms:W3CDTF">2019-09-23T18:45:51Z</dcterms:modified>
</cp:coreProperties>
</file>