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4"/>
    <p:sldMasterId id="2147483684" r:id="rId5"/>
  </p:sldMasterIdLst>
  <p:notesMasterIdLst>
    <p:notesMasterId r:id="rId15"/>
  </p:notesMasterIdLst>
  <p:handoutMasterIdLst>
    <p:handoutMasterId r:id="rId16"/>
  </p:handoutMasterIdLst>
  <p:sldIdLst>
    <p:sldId id="456" r:id="rId6"/>
    <p:sldId id="693" r:id="rId7"/>
    <p:sldId id="696" r:id="rId8"/>
    <p:sldId id="699" r:id="rId9"/>
    <p:sldId id="678" r:id="rId10"/>
    <p:sldId id="703" r:id="rId11"/>
    <p:sldId id="706" r:id="rId12"/>
    <p:sldId id="705" r:id="rId13"/>
    <p:sldId id="708" r:id="rId14"/>
  </p:sldIdLst>
  <p:sldSz cx="9144000" cy="6858000" type="screen4x3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TH Hans-Erwin (AGRI)" initials="HEB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A50021"/>
    <a:srgbClr val="42A62A"/>
    <a:srgbClr val="3166CF"/>
    <a:srgbClr val="D78C05"/>
    <a:srgbClr val="67909F"/>
    <a:srgbClr val="2C6E1C"/>
    <a:srgbClr val="006666"/>
    <a:srgbClr val="467A39"/>
    <a:srgbClr val="3F8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6" autoAdjust="0"/>
    <p:restoredTop sz="88362" autoAdjust="0"/>
  </p:normalViewPr>
  <p:slideViewPr>
    <p:cSldViewPr showGuides="1">
      <p:cViewPr varScale="1">
        <p:scale>
          <a:sx n="40" d="100"/>
          <a:sy n="40" d="100"/>
        </p:scale>
        <p:origin x="1332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7" d="100"/>
        <a:sy n="67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3192" y="-96"/>
      </p:cViewPr>
      <p:guideLst>
        <p:guide orient="horz" pos="3133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8" tIns="45629" rIns="91258" bIns="4562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4" y="1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8" tIns="45629" rIns="91258" bIns="4562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44039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8" tIns="45629" rIns="91258" bIns="4562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4" y="9444039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8" tIns="45629" rIns="91258" bIns="4562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2857E09-ADEE-4BE4-BD99-0CE761370E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663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8" tIns="45629" rIns="91258" bIns="4562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4" y="1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8" tIns="45629" rIns="91258" bIns="4562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4"/>
            <a:ext cx="5443538" cy="447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8" tIns="45629" rIns="91258" bIns="456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44039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8" tIns="45629" rIns="91258" bIns="4562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4" y="9444039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8" tIns="45629" rIns="91258" bIns="4562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17060C3-425A-40C8-96DE-44F040BD28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139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7060C3-425A-40C8-96DE-44F040BD2858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677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685" indent="-2852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1054" indent="-2282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476" indent="-2282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3897" indent="-2282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0320" indent="-2282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6742" indent="-2282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3163" indent="-2282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585" indent="-2282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189C7B76-3FAF-4017-AF19-579DF50758DB}" type="slidenum">
              <a:rPr lang="en-GB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2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757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7060C3-425A-40C8-96DE-44F040BD2858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403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2851026377_bf871ff1dc_o"/>
          <p:cNvPicPr>
            <a:picLocks noChangeAspect="1" noChangeArrowheads="1"/>
          </p:cNvPicPr>
          <p:nvPr userDrawn="1"/>
        </p:nvPicPr>
        <p:blipFill>
          <a:blip r:embed="rId2">
            <a:lum bright="-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5200"/>
            <a:ext cx="9144000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4127500" y="965200"/>
            <a:ext cx="5021263" cy="5902325"/>
          </a:xfrm>
          <a:prstGeom prst="rect">
            <a:avLst/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6410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88913"/>
            <a:ext cx="1814512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716016" y="1700808"/>
            <a:ext cx="4248472" cy="2448272"/>
          </a:xfrm>
        </p:spPr>
        <p:txBody>
          <a:bodyPr/>
          <a:lstStyle>
            <a:lvl1pPr marL="3175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dirty="0" err="1"/>
              <a:t>Title</a:t>
            </a:r>
            <a:endParaRPr lang="en-GB" noProof="0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211960" y="4509120"/>
            <a:ext cx="4752528" cy="1152525"/>
          </a:xfrm>
        </p:spPr>
        <p:txBody>
          <a:bodyPr/>
          <a:lstStyle>
            <a:lvl1pPr algn="r"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/>
              <a:t>Subtitle</a:t>
            </a:r>
            <a:endParaRPr lang="en-GB" noProof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400" b="0"/>
            </a:lvl1pPr>
          </a:lstStyle>
          <a:p>
            <a:pPr>
              <a:defRPr/>
            </a:pPr>
            <a:fld id="{CF8F63A9-B7FA-47B5-AE80-7C728C41B7B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8115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48121-A0E6-4840-AACC-CE69FDC6404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48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1D77B-DCA4-4E67-9843-2CD6DD309BD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5654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83354-61B9-4794-8E5A-8125D9C2358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606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6875" y="1052513"/>
            <a:ext cx="2146300" cy="5400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7975" y="1052513"/>
            <a:ext cx="62865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4D7C5-EB8B-4F0C-92CE-C18A0553C52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2268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 userDrawn="1"/>
        </p:nvSpPr>
        <p:spPr bwMode="auto">
          <a:xfrm>
            <a:off x="-10988" y="986060"/>
            <a:ext cx="4813300" cy="5902325"/>
          </a:xfrm>
          <a:prstGeom prst="rect">
            <a:avLst/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/>
          </a:p>
        </p:txBody>
      </p:sp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4127500" y="965200"/>
            <a:ext cx="5021263" cy="5902325"/>
          </a:xfrm>
          <a:prstGeom prst="rect">
            <a:avLst/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6410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88913"/>
            <a:ext cx="1814512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716016" y="1700808"/>
            <a:ext cx="4248472" cy="2448272"/>
          </a:xfrm>
        </p:spPr>
        <p:txBody>
          <a:bodyPr/>
          <a:lstStyle>
            <a:lvl1pPr marL="3175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dirty="0" err="1"/>
              <a:t>Title</a:t>
            </a:r>
            <a:endParaRPr lang="en-GB" noProof="0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05094" y="4077072"/>
            <a:ext cx="4752528" cy="1152525"/>
          </a:xfrm>
        </p:spPr>
        <p:txBody>
          <a:bodyPr/>
          <a:lstStyle>
            <a:lvl1pPr algn="r"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/>
              <a:t>Subtitle</a:t>
            </a:r>
            <a:endParaRPr lang="en-GB" noProof="0"/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400" b="0"/>
            </a:lvl1pPr>
          </a:lstStyle>
          <a:p>
            <a:pPr>
              <a:defRPr/>
            </a:pPr>
            <a:fld id="{3B7816D3-D941-4E32-BFC2-C701ACF1D9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980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2851026377_bf871ff1dc_o"/>
          <p:cNvPicPr>
            <a:picLocks noChangeAspect="1" noChangeArrowheads="1"/>
          </p:cNvPicPr>
          <p:nvPr userDrawn="1"/>
        </p:nvPicPr>
        <p:blipFill>
          <a:blip r:embed="rId2">
            <a:lum bright="-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5200"/>
            <a:ext cx="9144000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965200"/>
            <a:ext cx="4813300" cy="5902325"/>
          </a:xfrm>
          <a:prstGeom prst="rect">
            <a:avLst/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6410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88913"/>
            <a:ext cx="1814512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7504" y="1700808"/>
            <a:ext cx="4608512" cy="2448272"/>
          </a:xfrm>
        </p:spPr>
        <p:txBody>
          <a:bodyPr/>
          <a:lstStyle>
            <a:lvl1pPr marL="3175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dirty="0" err="1"/>
              <a:t>Title</a:t>
            </a:r>
            <a:endParaRPr lang="en-GB" noProof="0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7503" y="4509120"/>
            <a:ext cx="4705795" cy="1152525"/>
          </a:xfrm>
        </p:spPr>
        <p:txBody>
          <a:bodyPr/>
          <a:lstStyle>
            <a:lvl1pPr algn="l"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dirty="0" err="1"/>
              <a:t>Subtitle</a:t>
            </a:r>
            <a:endParaRPr lang="en-GB" noProof="0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400" b="0"/>
            </a:lvl1pPr>
          </a:lstStyle>
          <a:p>
            <a:pPr>
              <a:defRPr/>
            </a:pPr>
            <a:fld id="{9CDF8B13-E21A-4FE8-9A7C-F4A1DE5AB1C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2912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2851026377_bf871ff1dc_o"/>
          <p:cNvPicPr>
            <a:picLocks noChangeAspect="1" noChangeArrowheads="1"/>
          </p:cNvPicPr>
          <p:nvPr userDrawn="1"/>
        </p:nvPicPr>
        <p:blipFill>
          <a:blip r:embed="rId2">
            <a:lum bright="-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965200"/>
            <a:ext cx="91567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88913"/>
            <a:ext cx="1814512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6410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00113" y="2349500"/>
            <a:ext cx="7343775" cy="1439863"/>
          </a:xfrm>
        </p:spPr>
        <p:txBody>
          <a:bodyPr/>
          <a:lstStyle>
            <a:lvl1pPr marL="3175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/>
              <a:t>Title</a:t>
            </a:r>
            <a:endParaRPr lang="en-GB" noProof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00113" y="4508500"/>
            <a:ext cx="7343775" cy="1152525"/>
          </a:xfrm>
        </p:spPr>
        <p:txBody>
          <a:bodyPr/>
          <a:lstStyle>
            <a:lvl1pPr algn="r"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/>
              <a:t>Subtitle</a:t>
            </a:r>
            <a:endParaRPr lang="en-GB" noProof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400" b="0"/>
            </a:lvl1pPr>
          </a:lstStyle>
          <a:p>
            <a:pPr>
              <a:defRPr/>
            </a:pPr>
            <a:fld id="{E91D8F81-7660-4D9C-BF7D-E26EE185A41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0824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2A62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7BB2E-9F9E-4BAA-AE43-CD66653A998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9844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43B67-D9BB-4342-A53D-F8F29C86823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54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9563" y="1628775"/>
            <a:ext cx="4214812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775" y="1628775"/>
            <a:ext cx="4214813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8B5FD-6EF8-4153-AB33-93FB0FC496A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4813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2851026377_bf871ff1dc_o"/>
          <p:cNvPicPr>
            <a:picLocks noChangeAspect="1" noChangeArrowheads="1"/>
          </p:cNvPicPr>
          <p:nvPr userDrawn="1"/>
        </p:nvPicPr>
        <p:blipFill>
          <a:blip r:embed="rId2">
            <a:lum bright="-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5200"/>
            <a:ext cx="9144000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965200"/>
            <a:ext cx="4813300" cy="5902325"/>
          </a:xfrm>
          <a:prstGeom prst="rect">
            <a:avLst/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6410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88913"/>
            <a:ext cx="1814512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7504" y="1700808"/>
            <a:ext cx="4608512" cy="2448272"/>
          </a:xfrm>
        </p:spPr>
        <p:txBody>
          <a:bodyPr/>
          <a:lstStyle>
            <a:lvl1pPr marL="3175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dirty="0" err="1"/>
              <a:t>Title</a:t>
            </a:r>
            <a:endParaRPr lang="en-GB" noProof="0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7503" y="4509120"/>
            <a:ext cx="4705795" cy="1152525"/>
          </a:xfrm>
        </p:spPr>
        <p:txBody>
          <a:bodyPr/>
          <a:lstStyle>
            <a:lvl1pPr algn="l"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dirty="0" err="1"/>
              <a:t>Subtitle</a:t>
            </a:r>
            <a:endParaRPr lang="en-GB" noProof="0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400" b="0"/>
            </a:lvl1pPr>
          </a:lstStyle>
          <a:p>
            <a:pPr>
              <a:defRPr/>
            </a:pPr>
            <a:fld id="{F555D173-703E-4518-9267-845DEDA7D25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8824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84154-7DC1-4C83-900B-E82C84F646E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242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59D31-FFE7-4F2B-A330-7474E91694C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780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7C5AB-1E28-48AE-B474-DA85D8A3C5D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8376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EEF0F-52AD-440A-9BDD-31EC7AADD51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4231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31898-08BC-4274-A951-C44B133100C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38380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4EB45-312E-4BDA-A409-C9BAB481DB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64447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6875" y="1052513"/>
            <a:ext cx="2146300" cy="5400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7975" y="1052513"/>
            <a:ext cx="62865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D39C9-8389-47B9-A822-3DBDFB49525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960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2851026377_bf871ff1dc_o"/>
          <p:cNvPicPr>
            <a:picLocks noChangeAspect="1" noChangeArrowheads="1"/>
          </p:cNvPicPr>
          <p:nvPr userDrawn="1"/>
        </p:nvPicPr>
        <p:blipFill>
          <a:blip r:embed="rId2">
            <a:lum bright="-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965200"/>
            <a:ext cx="91567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88913"/>
            <a:ext cx="1814512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6410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00113" y="2349500"/>
            <a:ext cx="7343775" cy="1439863"/>
          </a:xfrm>
        </p:spPr>
        <p:txBody>
          <a:bodyPr/>
          <a:lstStyle>
            <a:lvl1pPr marL="3175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/>
              <a:t>Title</a:t>
            </a:r>
            <a:endParaRPr lang="en-GB" noProof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00113" y="4508500"/>
            <a:ext cx="7343775" cy="1152525"/>
          </a:xfrm>
        </p:spPr>
        <p:txBody>
          <a:bodyPr/>
          <a:lstStyle>
            <a:lvl1pPr algn="r"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/>
              <a:t>Subtitle</a:t>
            </a:r>
            <a:endParaRPr lang="en-GB" noProof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400" b="0"/>
            </a:lvl1pPr>
          </a:lstStyle>
          <a:p>
            <a:pPr>
              <a:defRPr/>
            </a:pPr>
            <a:fld id="{0E8EA441-4F84-43F7-B323-EF7B4648380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608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2A62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CF585-D68D-421C-938A-FF2DCDCC0CD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345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B12F4-2FFA-4895-A136-DC456468DC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2395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9563" y="1628775"/>
            <a:ext cx="4214812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775" y="1628775"/>
            <a:ext cx="4214813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3EA52-8475-4E77-A020-3A0EE12282B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129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0A49B-0D9F-458C-8D23-F17662C7E1C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669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3176587"/>
            <a:ext cx="8585200" cy="504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A77E3-4503-4E0A-B49C-9F8B3FDCE6D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136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7E276-A5DE-4F1F-8226-6432F6E0771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0157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7975" y="1052513"/>
            <a:ext cx="8585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9563" y="1628775"/>
            <a:ext cx="8582025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/>
              <a:t>Second level</a:t>
            </a:r>
            <a:endParaRPr lang="en-GB"/>
          </a:p>
          <a:p>
            <a:pPr lvl="1"/>
            <a:r>
              <a:rPr lang="en-GB"/>
              <a:t>Third level</a:t>
            </a:r>
          </a:p>
          <a:p>
            <a:pPr lvl="2"/>
            <a:r>
              <a:rPr lang="en-GB"/>
              <a:t>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24625"/>
            <a:ext cx="2133600" cy="196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53113" y="6524625"/>
            <a:ext cx="2895600" cy="196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701675"/>
          </a:xfrm>
          <a:prstGeom prst="rect">
            <a:avLst/>
          </a:prstGeom>
          <a:solidFill>
            <a:srgbClr val="42A62A"/>
          </a:solidFill>
          <a:ln>
            <a:solidFill>
              <a:srgbClr val="42A62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94188" y="6659563"/>
            <a:ext cx="611187" cy="198437"/>
          </a:xfrm>
          <a:prstGeom prst="rect">
            <a:avLst/>
          </a:prstGeom>
          <a:solidFill>
            <a:srgbClr val="42A62A"/>
          </a:solidFill>
          <a:ln>
            <a:solidFill>
              <a:srgbClr val="42A62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86250" y="6635750"/>
            <a:ext cx="628650" cy="238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CF90D82-90DE-48E5-9AA2-17E2E9A6CB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33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19050"/>
            <a:ext cx="1620838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24" r:id="rId1"/>
    <p:sldLayoutId id="2147485225" r:id="rId2"/>
    <p:sldLayoutId id="2147485226" r:id="rId3"/>
    <p:sldLayoutId id="2147485204" r:id="rId4"/>
    <p:sldLayoutId id="2147485205" r:id="rId5"/>
    <p:sldLayoutId id="2147485206" r:id="rId6"/>
    <p:sldLayoutId id="2147485207" r:id="rId7"/>
    <p:sldLayoutId id="2147485208" r:id="rId8"/>
    <p:sldLayoutId id="2147485209" r:id="rId9"/>
    <p:sldLayoutId id="2147485210" r:id="rId10"/>
    <p:sldLayoutId id="2147485211" r:id="rId11"/>
    <p:sldLayoutId id="2147485212" r:id="rId12"/>
    <p:sldLayoutId id="214748521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F5494"/>
        </a:buClr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F5494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7975" y="1052513"/>
            <a:ext cx="8585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9563" y="1628775"/>
            <a:ext cx="8582025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/>
              <a:t>Second level</a:t>
            </a:r>
            <a:endParaRPr lang="en-GB"/>
          </a:p>
          <a:p>
            <a:pPr lvl="1"/>
            <a:r>
              <a:rPr lang="en-GB"/>
              <a:t>Third level</a:t>
            </a:r>
          </a:p>
          <a:p>
            <a:pPr lvl="2"/>
            <a:r>
              <a:rPr lang="en-GB"/>
              <a:t>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24625"/>
            <a:ext cx="2133600" cy="196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53113" y="6524625"/>
            <a:ext cx="2895600" cy="196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701675"/>
          </a:xfrm>
          <a:prstGeom prst="rect">
            <a:avLst/>
          </a:prstGeom>
          <a:solidFill>
            <a:srgbClr val="42A62A"/>
          </a:solidFill>
          <a:ln>
            <a:solidFill>
              <a:srgbClr val="42A62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94188" y="6659563"/>
            <a:ext cx="611187" cy="198437"/>
          </a:xfrm>
          <a:prstGeom prst="rect">
            <a:avLst/>
          </a:prstGeom>
          <a:solidFill>
            <a:srgbClr val="42A62A"/>
          </a:solidFill>
          <a:ln>
            <a:solidFill>
              <a:srgbClr val="42A62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86250" y="6635750"/>
            <a:ext cx="628650" cy="238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CD1DF68-FBEE-49DC-90A8-E9B615548E0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2057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19050"/>
            <a:ext cx="1620838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27" r:id="rId1"/>
    <p:sldLayoutId id="2147485228" r:id="rId2"/>
    <p:sldLayoutId id="2147485229" r:id="rId3"/>
    <p:sldLayoutId id="2147485214" r:id="rId4"/>
    <p:sldLayoutId id="2147485215" r:id="rId5"/>
    <p:sldLayoutId id="2147485216" r:id="rId6"/>
    <p:sldLayoutId id="2147485217" r:id="rId7"/>
    <p:sldLayoutId id="2147485218" r:id="rId8"/>
    <p:sldLayoutId id="2147485219" r:id="rId9"/>
    <p:sldLayoutId id="2147485220" r:id="rId10"/>
    <p:sldLayoutId id="2147485221" r:id="rId11"/>
    <p:sldLayoutId id="2147485222" r:id="rId12"/>
    <p:sldLayoutId id="214748522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F5494"/>
        </a:buClr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F5494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1600" y="1412776"/>
            <a:ext cx="7056909" cy="3312368"/>
          </a:xfrm>
        </p:spPr>
        <p:txBody>
          <a:bodyPr/>
          <a:lstStyle/>
          <a:p>
            <a:br>
              <a:rPr lang="en-GB" sz="2800" dirty="0">
                <a:solidFill>
                  <a:srgbClr val="FFFFFF"/>
                </a:solidFill>
              </a:rPr>
            </a:br>
            <a:br>
              <a:rPr lang="en-GB" sz="2800" dirty="0">
                <a:solidFill>
                  <a:srgbClr val="FFFFFF"/>
                </a:solidFill>
              </a:rPr>
            </a:br>
            <a:br>
              <a:rPr lang="en-GB" sz="2800" dirty="0">
                <a:solidFill>
                  <a:srgbClr val="FFFFFF"/>
                </a:solidFill>
              </a:rPr>
            </a:br>
            <a:br>
              <a:rPr lang="en-GB" sz="2800" dirty="0">
                <a:solidFill>
                  <a:srgbClr val="FFFFFF"/>
                </a:solidFill>
              </a:rPr>
            </a:br>
            <a:br>
              <a:rPr lang="en-GB" sz="2800" dirty="0">
                <a:solidFill>
                  <a:srgbClr val="FFFFFF"/>
                </a:solidFill>
              </a:rPr>
            </a:br>
            <a:r>
              <a:rPr lang="en-GB" sz="2800" dirty="0">
                <a:solidFill>
                  <a:srgbClr val="FFFFFF"/>
                </a:solidFill>
              </a:rPr>
              <a:t>practices related to geographical indication systems:</a:t>
            </a:r>
            <a:br>
              <a:rPr lang="en-GB" sz="2800" dirty="0">
                <a:solidFill>
                  <a:srgbClr val="FFFFFF"/>
                </a:solidFill>
              </a:rPr>
            </a:br>
            <a:r>
              <a:rPr lang="en-GB" sz="2800" i="1" dirty="0">
                <a:solidFill>
                  <a:srgbClr val="FFFFFF"/>
                </a:solidFill>
              </a:rPr>
              <a:t>the </a:t>
            </a:r>
            <a:r>
              <a:rPr lang="en-GB" sz="2800" i="1" dirty="0" err="1">
                <a:solidFill>
                  <a:srgbClr val="FFFFFF"/>
                </a:solidFill>
              </a:rPr>
              <a:t>european</a:t>
            </a:r>
            <a:r>
              <a:rPr lang="en-GB" sz="2800" i="1" dirty="0">
                <a:solidFill>
                  <a:srgbClr val="FFFFFF"/>
                </a:solidFill>
              </a:rPr>
              <a:t> union</a:t>
            </a:r>
            <a:br>
              <a:rPr lang="en-GB" sz="2800" dirty="0"/>
            </a:br>
            <a:r>
              <a:rPr lang="en-GB" sz="2800" dirty="0"/>
              <a:t> </a:t>
            </a:r>
            <a:br>
              <a:rPr lang="en-GB" sz="2800" b="0" dirty="0"/>
            </a:br>
            <a:r>
              <a:rPr lang="en-GB" sz="2800" b="0" dirty="0" err="1"/>
              <a:t>wipo</a:t>
            </a:r>
            <a:r>
              <a:rPr lang="en-GB" sz="2800" b="0" dirty="0"/>
              <a:t> </a:t>
            </a:r>
            <a:r>
              <a:rPr lang="en-GB" sz="2800" b="0" dirty="0" err="1"/>
              <a:t>sct</a:t>
            </a:r>
            <a:r>
              <a:rPr lang="en-GB" sz="2800" b="0" dirty="0"/>
              <a:t> </a:t>
            </a:r>
            <a:r>
              <a:rPr lang="en-GB" sz="2800" b="0" dirty="0" err="1"/>
              <a:t>geneva</a:t>
            </a:r>
            <a:br>
              <a:rPr lang="en-GB" sz="2800" b="0" dirty="0">
                <a:solidFill>
                  <a:srgbClr val="FFFFFF"/>
                </a:solidFill>
              </a:rPr>
            </a:br>
            <a:r>
              <a:rPr lang="en-GB" sz="2800" b="0" i="1" dirty="0">
                <a:solidFill>
                  <a:srgbClr val="FFFFFF"/>
                </a:solidFill>
              </a:rPr>
              <a:t>28 march 2017</a:t>
            </a:r>
            <a:br>
              <a:rPr lang="en-GB" sz="2800" dirty="0">
                <a:solidFill>
                  <a:srgbClr val="FFFFFF"/>
                </a:solidFill>
              </a:rPr>
            </a:br>
            <a:br>
              <a:rPr lang="en-GB" sz="2000" dirty="0">
                <a:solidFill>
                  <a:srgbClr val="FFFFFF"/>
                </a:solidFill>
              </a:rPr>
            </a:br>
            <a:br>
              <a:rPr lang="en-GB" sz="2000" dirty="0">
                <a:solidFill>
                  <a:srgbClr val="FFFFFF"/>
                </a:solidFill>
              </a:rPr>
            </a:br>
            <a:br>
              <a:rPr lang="en-GB" sz="2000" dirty="0">
                <a:solidFill>
                  <a:srgbClr val="FFFFFF"/>
                </a:solidFill>
              </a:rPr>
            </a:br>
            <a:br>
              <a:rPr lang="en-GB" sz="2000" dirty="0">
                <a:solidFill>
                  <a:srgbClr val="FFFFFF"/>
                </a:solidFill>
              </a:rPr>
            </a:br>
            <a:br>
              <a:rPr lang="fr-BE" dirty="0">
                <a:solidFill>
                  <a:srgbClr val="FF0000"/>
                </a:solidFill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347864" y="4869160"/>
            <a:ext cx="4752653" cy="1340065"/>
          </a:xfrm>
        </p:spPr>
        <p:txBody>
          <a:bodyPr/>
          <a:lstStyle/>
          <a:p>
            <a:pPr marL="0" indent="0" eaLnBrk="1" hangingPunct="1">
              <a:buClr>
                <a:srgbClr val="FFFFFF"/>
              </a:buClr>
            </a:pPr>
            <a:r>
              <a:rPr lang="fr-BE" dirty="0">
                <a:solidFill>
                  <a:srgbClr val="FFFFFF"/>
                </a:solidFill>
              </a:rPr>
              <a:t>Francis FAY</a:t>
            </a:r>
          </a:p>
          <a:p>
            <a:pPr marL="0" indent="0" eaLnBrk="1" hangingPunct="1">
              <a:buClr>
                <a:srgbClr val="FFFFFF"/>
              </a:buClr>
            </a:pPr>
            <a:r>
              <a:rPr lang="fr-BE" dirty="0">
                <a:solidFill>
                  <a:srgbClr val="FFFFFF"/>
                </a:solidFill>
              </a:rPr>
              <a:t>Head of Unit ‘</a:t>
            </a:r>
            <a:r>
              <a:rPr lang="fr-BE" dirty="0" err="1">
                <a:solidFill>
                  <a:srgbClr val="FFFFFF"/>
                </a:solidFill>
              </a:rPr>
              <a:t>Geographical</a:t>
            </a:r>
            <a:r>
              <a:rPr lang="fr-BE" dirty="0">
                <a:solidFill>
                  <a:srgbClr val="FFFFFF"/>
                </a:solidFill>
              </a:rPr>
              <a:t> Indications’</a:t>
            </a:r>
          </a:p>
          <a:p>
            <a:pPr marL="0" indent="0" eaLnBrk="1" hangingPunct="1">
              <a:buClr>
                <a:srgbClr val="FFFFFF"/>
              </a:buClr>
            </a:pPr>
            <a:r>
              <a:rPr lang="en-GB" dirty="0">
                <a:solidFill>
                  <a:srgbClr val="FFFFFF"/>
                </a:solidFill>
              </a:rPr>
              <a:t>DG Agriculture and Rural Development</a:t>
            </a:r>
          </a:p>
          <a:p>
            <a:pPr marL="0" indent="0" eaLnBrk="1" hangingPunct="1">
              <a:buClr>
                <a:srgbClr val="FFFFFF"/>
              </a:buClr>
            </a:pPr>
            <a:r>
              <a:rPr lang="en-GB" dirty="0">
                <a:solidFill>
                  <a:srgbClr val="FFFFFF"/>
                </a:solidFill>
              </a:rPr>
              <a:t>European Commission</a:t>
            </a:r>
          </a:p>
          <a:p>
            <a:pPr marL="0" indent="0" eaLnBrk="1" hangingPunct="1">
              <a:buClr>
                <a:srgbClr val="FFFFFF"/>
              </a:buClr>
            </a:pP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248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:\9 - Communication (incl. briefings et questions parlementaires)\9.4 Présentations et discours\ris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888" y="3209924"/>
            <a:ext cx="2669067" cy="177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4" name="Picture 29" descr="U:\9 - Communication (incl. briefings et questions parlementaires)\9.4 Présentations et discours\rice grai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3538538"/>
            <a:ext cx="29083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" y="2228850"/>
            <a:ext cx="2693988" cy="582613"/>
          </a:xfrm>
        </p:spPr>
        <p:txBody>
          <a:bodyPr/>
          <a:lstStyle/>
          <a:p>
            <a:pPr algn="ctr" eaLnBrk="1" hangingPunct="1"/>
            <a:r>
              <a:rPr lang="en-GB" altLang="en-US" dirty="0"/>
              <a:t> 1 Defined geographical area</a:t>
            </a:r>
          </a:p>
        </p:txBody>
      </p:sp>
      <p:sp>
        <p:nvSpPr>
          <p:cNvPr id="1208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defRPr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F5494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F5494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fld id="{66966DA3-0387-4478-9C38-5A99108EDF8E}" type="slidenum">
              <a:rPr lang="en-GB" altLang="en-US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</a:pPr>
              <a:t>2</a:t>
            </a:fld>
            <a:endParaRPr lang="en-GB" altLang="en-US">
              <a:solidFill>
                <a:srgbClr val="FFFFFF"/>
              </a:solidFill>
            </a:endParaRPr>
          </a:p>
        </p:txBody>
      </p:sp>
      <p:grpSp>
        <p:nvGrpSpPr>
          <p:cNvPr id="66578" name="Group 66577"/>
          <p:cNvGrpSpPr>
            <a:grpSpLocks/>
          </p:cNvGrpSpPr>
          <p:nvPr/>
        </p:nvGrpSpPr>
        <p:grpSpPr bwMode="auto">
          <a:xfrm>
            <a:off x="2700338" y="2216150"/>
            <a:ext cx="2371725" cy="646113"/>
            <a:chOff x="2699792" y="2216302"/>
            <a:chExt cx="2371841" cy="646331"/>
          </a:xfrm>
        </p:grpSpPr>
        <p:sp>
          <p:nvSpPr>
            <p:cNvPr id="8" name="TextBox 7"/>
            <p:cNvSpPr txBox="1"/>
            <p:nvPr/>
          </p:nvSpPr>
          <p:spPr>
            <a:xfrm>
              <a:off x="2888713" y="2216302"/>
              <a:ext cx="2182920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800" b="0" dirty="0">
                  <a:solidFill>
                    <a:srgbClr val="0F5494"/>
                  </a:solidFill>
                  <a:latin typeface="Verdana"/>
                  <a:cs typeface="+mn-cs"/>
                </a:rPr>
                <a:t>2 Specific product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99792" y="2216302"/>
              <a:ext cx="320691" cy="4764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2500" dirty="0">
                  <a:solidFill>
                    <a:srgbClr val="0F5494"/>
                  </a:solidFill>
                  <a:latin typeface="Verdana"/>
                  <a:cs typeface="+mn-cs"/>
                </a:rPr>
                <a:t>+</a:t>
              </a:r>
            </a:p>
          </p:txBody>
        </p:sp>
      </p:grpSp>
      <p:grpSp>
        <p:nvGrpSpPr>
          <p:cNvPr id="66579" name="Group 66578"/>
          <p:cNvGrpSpPr>
            <a:grpSpLocks/>
          </p:cNvGrpSpPr>
          <p:nvPr/>
        </p:nvGrpSpPr>
        <p:grpSpPr bwMode="auto">
          <a:xfrm>
            <a:off x="4860925" y="2197100"/>
            <a:ext cx="2760663" cy="646113"/>
            <a:chOff x="4860548" y="2197193"/>
            <a:chExt cx="2760465" cy="646331"/>
          </a:xfrm>
        </p:grpSpPr>
        <p:sp>
          <p:nvSpPr>
            <p:cNvPr id="30" name="Text Box 25"/>
            <p:cNvSpPr txBox="1">
              <a:spLocks noChangeArrowheads="1"/>
            </p:cNvSpPr>
            <p:nvPr/>
          </p:nvSpPr>
          <p:spPr bwMode="auto">
            <a:xfrm>
              <a:off x="5236759" y="2197193"/>
              <a:ext cx="238425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175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sz="1800" b="0" dirty="0">
                  <a:solidFill>
                    <a:srgbClr val="0F5494"/>
                  </a:solidFill>
                  <a:latin typeface="Verdana"/>
                  <a:cs typeface="+mn-cs"/>
                </a:rPr>
                <a:t>3 Link between 1. and 2.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860548" y="2221014"/>
              <a:ext cx="320652" cy="4779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2500" dirty="0">
                  <a:solidFill>
                    <a:srgbClr val="0F5494"/>
                  </a:solidFill>
                  <a:latin typeface="Verdana"/>
                  <a:cs typeface="+mn-cs"/>
                </a:rPr>
                <a:t>+</a:t>
              </a:r>
            </a:p>
          </p:txBody>
        </p:sp>
      </p:grpSp>
      <p:grpSp>
        <p:nvGrpSpPr>
          <p:cNvPr id="66580" name="Group 66579"/>
          <p:cNvGrpSpPr>
            <a:grpSpLocks/>
          </p:cNvGrpSpPr>
          <p:nvPr/>
        </p:nvGrpSpPr>
        <p:grpSpPr bwMode="auto">
          <a:xfrm>
            <a:off x="7621585" y="2227264"/>
            <a:ext cx="1271586" cy="477837"/>
            <a:chOff x="7621013" y="2227418"/>
            <a:chExt cx="1271419" cy="477998"/>
          </a:xfrm>
        </p:grpSpPr>
        <p:sp>
          <p:nvSpPr>
            <p:cNvPr id="34" name="TextBox 33"/>
            <p:cNvSpPr txBox="1"/>
            <p:nvPr/>
          </p:nvSpPr>
          <p:spPr>
            <a:xfrm>
              <a:off x="7621013" y="2227418"/>
              <a:ext cx="320633" cy="4779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2500" dirty="0">
                  <a:solidFill>
                    <a:srgbClr val="0F5494"/>
                  </a:solidFill>
                  <a:latin typeface="Verdana"/>
                  <a:cs typeface="+mn-cs"/>
                </a:rPr>
                <a:t>=</a:t>
              </a:r>
            </a:p>
          </p:txBody>
        </p:sp>
        <p:sp>
          <p:nvSpPr>
            <p:cNvPr id="35" name="Text Box 25"/>
            <p:cNvSpPr txBox="1">
              <a:spLocks noChangeArrowheads="1"/>
            </p:cNvSpPr>
            <p:nvPr/>
          </p:nvSpPr>
          <p:spPr bwMode="auto">
            <a:xfrm>
              <a:off x="7952756" y="2281688"/>
              <a:ext cx="939676" cy="369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175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sz="1800" dirty="0">
                  <a:solidFill>
                    <a:srgbClr val="0F5494"/>
                  </a:solidFill>
                  <a:latin typeface="Verdana"/>
                  <a:cs typeface="+mn-cs"/>
                </a:rPr>
                <a:t>GI</a:t>
              </a:r>
            </a:p>
          </p:txBody>
        </p:sp>
      </p:grpSp>
      <p:cxnSp>
        <p:nvCxnSpPr>
          <p:cNvPr id="120844" name="Curved Connector 28"/>
          <p:cNvCxnSpPr>
            <a:cxnSpLocks noChangeShapeType="1"/>
          </p:cNvCxnSpPr>
          <p:nvPr/>
        </p:nvCxnSpPr>
        <p:spPr bwMode="auto">
          <a:xfrm rot="10800000" flipV="1">
            <a:off x="2822575" y="5313363"/>
            <a:ext cx="1030288" cy="614362"/>
          </a:xfrm>
          <a:prstGeom prst="curvedConnector3">
            <a:avLst>
              <a:gd name="adj1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845" name="Curved Connector 66567"/>
          <p:cNvCxnSpPr>
            <a:cxnSpLocks noChangeShapeType="1"/>
          </p:cNvCxnSpPr>
          <p:nvPr/>
        </p:nvCxnSpPr>
        <p:spPr bwMode="auto">
          <a:xfrm>
            <a:off x="1763713" y="4940300"/>
            <a:ext cx="914400" cy="914400"/>
          </a:xfrm>
          <a:prstGeom prst="curvedConnector3">
            <a:avLst>
              <a:gd name="adj1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846" name="Curved Connector 66569"/>
          <p:cNvCxnSpPr>
            <a:cxnSpLocks noChangeShapeType="1"/>
          </p:cNvCxnSpPr>
          <p:nvPr/>
        </p:nvCxnSpPr>
        <p:spPr bwMode="auto">
          <a:xfrm rot="16200000" flipH="1">
            <a:off x="7067550" y="3776663"/>
            <a:ext cx="1633538" cy="1439862"/>
          </a:xfrm>
          <a:prstGeom prst="curvedConnector3">
            <a:avLst>
              <a:gd name="adj1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847" name="Curved Connector 66571"/>
          <p:cNvCxnSpPr>
            <a:cxnSpLocks noChangeShapeType="1"/>
          </p:cNvCxnSpPr>
          <p:nvPr/>
        </p:nvCxnSpPr>
        <p:spPr bwMode="auto">
          <a:xfrm>
            <a:off x="5640388" y="333375"/>
            <a:ext cx="1524000" cy="574675"/>
          </a:xfrm>
          <a:prstGeom prst="curvedConnector3">
            <a:avLst>
              <a:gd name="adj1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848" name="Curved Connector 66575"/>
          <p:cNvCxnSpPr>
            <a:cxnSpLocks noChangeShapeType="1"/>
          </p:cNvCxnSpPr>
          <p:nvPr/>
        </p:nvCxnSpPr>
        <p:spPr bwMode="auto">
          <a:xfrm>
            <a:off x="3203575" y="1916113"/>
            <a:ext cx="914400" cy="914400"/>
          </a:xfrm>
          <a:prstGeom prst="curvedConnector3">
            <a:avLst>
              <a:gd name="adj1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Text Box 25"/>
          <p:cNvSpPr txBox="1">
            <a:spLocks noChangeArrowheads="1"/>
          </p:cNvSpPr>
          <p:nvPr/>
        </p:nvSpPr>
        <p:spPr bwMode="auto">
          <a:xfrm>
            <a:off x="0" y="6381750"/>
            <a:ext cx="24765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800" dirty="0">
                <a:solidFill>
                  <a:srgbClr val="0F5494"/>
                </a:solidFill>
                <a:latin typeface="Verdana"/>
                <a:cs typeface="+mn-cs"/>
              </a:rPr>
              <a:t>      </a:t>
            </a:r>
          </a:p>
        </p:txBody>
      </p:sp>
      <p:sp>
        <p:nvSpPr>
          <p:cNvPr id="66577" name="Curved Up Arrow 66576"/>
          <p:cNvSpPr>
            <a:spLocks noChangeArrowheads="1"/>
          </p:cNvSpPr>
          <p:nvPr/>
        </p:nvSpPr>
        <p:spPr bwMode="auto">
          <a:xfrm>
            <a:off x="2643188" y="5176838"/>
            <a:ext cx="3022600" cy="1225550"/>
          </a:xfrm>
          <a:prstGeom prst="curvedUpArrow">
            <a:avLst>
              <a:gd name="adj1" fmla="val 11213"/>
              <a:gd name="adj2" fmla="val 33569"/>
              <a:gd name="adj3" fmla="val 21111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defRPr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F5494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F5494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defRPr/>
            </a:pPr>
            <a:endParaRPr lang="en-US" altLang="en-US">
              <a:solidFill>
                <a:srgbClr val="FFD624"/>
              </a:solidFill>
              <a:cs typeface="+mn-cs"/>
            </a:endParaRPr>
          </a:p>
        </p:txBody>
      </p:sp>
      <p:pic>
        <p:nvPicPr>
          <p:cNvPr id="120851" name="Picture 28" descr="U:\9 - Communication (incl. briefings et questions parlementaires)\9.4 Présentations et discours\ricefieldsital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2997200"/>
            <a:ext cx="2732087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Protecting links between product, people and place</a:t>
            </a:r>
          </a:p>
        </p:txBody>
      </p:sp>
    </p:spTree>
    <p:extLst>
      <p:ext uri="{BB962C8B-B14F-4D97-AF65-F5344CB8AC3E}">
        <p14:creationId xmlns:p14="http://schemas.microsoft.com/office/powerpoint/2010/main" val="332434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657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1268760"/>
            <a:ext cx="8585200" cy="288578"/>
          </a:xfrm>
        </p:spPr>
        <p:txBody>
          <a:bodyPr/>
          <a:lstStyle/>
          <a:p>
            <a:r>
              <a:rPr lang="en-GB" dirty="0"/>
              <a:t>Registration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772816"/>
            <a:ext cx="5400600" cy="4392488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GB" dirty="0"/>
              <a:t>Product linked to territory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Producer group: Writes specification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Control system – either certification or official controls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Administrative process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Check the area, the link between product and environmental/human factors or reputation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Assess prior uses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Opposition process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Final decision: register or reject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7BB2E-9F9E-4BAA-AE43-CD66653A998B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6454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1268760"/>
            <a:ext cx="8585200" cy="288578"/>
          </a:xfrm>
        </p:spPr>
        <p:txBody>
          <a:bodyPr/>
          <a:lstStyle/>
          <a:p>
            <a:r>
              <a:rPr lang="en-GB" dirty="0"/>
              <a:t>Rights and ownership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844824"/>
            <a:ext cx="5400600" cy="3384376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GB" dirty="0"/>
              <a:t>Positive right</a:t>
            </a:r>
          </a:p>
          <a:p>
            <a:pPr lvl="1">
              <a:lnSpc>
                <a:spcPct val="105000"/>
              </a:lnSpc>
              <a:spcBef>
                <a:spcPct val="35000"/>
              </a:spcBef>
              <a:buFont typeface="+mj-lt"/>
              <a:buChar char="•"/>
            </a:pPr>
            <a:r>
              <a:rPr lang="en-GB" dirty="0"/>
              <a:t>Explicit right to use the registered name</a:t>
            </a:r>
          </a:p>
          <a:p>
            <a:pPr lvl="1">
              <a:lnSpc>
                <a:spcPct val="105000"/>
              </a:lnSpc>
              <a:spcBef>
                <a:spcPct val="35000"/>
              </a:spcBef>
            </a:pPr>
            <a:r>
              <a:rPr lang="en-GB" dirty="0"/>
              <a:t>For any operator marketing authentic product (producer, cooperative, importer, distributor, wholesaler, retailer)</a:t>
            </a:r>
          </a:p>
          <a:p>
            <a:pPr>
              <a:lnSpc>
                <a:spcPct val="105000"/>
              </a:lnSpc>
              <a:spcBef>
                <a:spcPct val="35000"/>
              </a:spcBef>
              <a:buFontTx/>
              <a:buChar char="•"/>
            </a:pPr>
            <a:r>
              <a:rPr lang="en-GB" altLang="en-US" dirty="0"/>
              <a:t>Protection against wrongful uses: </a:t>
            </a:r>
          </a:p>
          <a:p>
            <a:pPr lvl="1">
              <a:lnSpc>
                <a:spcPct val="105000"/>
              </a:lnSpc>
              <a:spcBef>
                <a:spcPct val="35000"/>
              </a:spcBef>
            </a:pPr>
            <a:r>
              <a:rPr lang="en-GB" altLang="en-US" dirty="0"/>
              <a:t>Absolute protection for registered name.</a:t>
            </a:r>
          </a:p>
          <a:p>
            <a:pPr lvl="1">
              <a:lnSpc>
                <a:spcPct val="105000"/>
              </a:lnSpc>
              <a:spcBef>
                <a:spcPct val="35000"/>
              </a:spcBef>
            </a:pPr>
            <a:r>
              <a:rPr lang="en-GB" altLang="en-US" dirty="0"/>
              <a:t>Extended protection against specific misuses, including ‘evocation’ and translations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7BB2E-9F9E-4BAA-AE43-CD66653A998B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4333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1340768"/>
            <a:ext cx="8585200" cy="504825"/>
          </a:xfrm>
        </p:spPr>
        <p:txBody>
          <a:bodyPr/>
          <a:lstStyle/>
          <a:p>
            <a:r>
              <a:rPr lang="en-GB" dirty="0"/>
              <a:t>Respect for prior rights and territoriality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2132856"/>
            <a:ext cx="5976664" cy="3456384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ClrTx/>
              <a:defRPr/>
            </a:pPr>
            <a:r>
              <a:rPr lang="en-GB" dirty="0"/>
              <a:t>Territorial principle: integral to IP systems</a:t>
            </a:r>
          </a:p>
          <a:p>
            <a:pPr marL="0" indent="0" eaLnBrk="1" hangingPunct="1">
              <a:spcAft>
                <a:spcPts val="600"/>
              </a:spcAft>
              <a:buClrTx/>
              <a:defRPr/>
            </a:pPr>
            <a:endParaRPr lang="en-GB" dirty="0"/>
          </a:p>
          <a:p>
            <a:pPr eaLnBrk="1" hangingPunct="1">
              <a:spcAft>
                <a:spcPts val="600"/>
              </a:spcAft>
              <a:buClrTx/>
              <a:buFontTx/>
              <a:buChar char="•"/>
              <a:defRPr/>
            </a:pPr>
            <a:r>
              <a:rPr lang="en-GB" dirty="0"/>
              <a:t>Generic terms cannot be registered</a:t>
            </a:r>
          </a:p>
          <a:p>
            <a:pPr eaLnBrk="1" hangingPunct="1">
              <a:spcAft>
                <a:spcPts val="600"/>
              </a:spcAft>
              <a:buClrTx/>
              <a:buFontTx/>
              <a:buChar char="•"/>
              <a:defRPr/>
            </a:pPr>
            <a:r>
              <a:rPr lang="en-GB" dirty="0"/>
              <a:t>Trade marks earlier in time :</a:t>
            </a:r>
          </a:p>
          <a:p>
            <a:pPr lvl="1"/>
            <a:r>
              <a:rPr lang="en-GB" dirty="0"/>
              <a:t>Either prevent registration or apply coexistence: Both GI and trade mark enjoy right of use</a:t>
            </a:r>
          </a:p>
          <a:p>
            <a:pPr lvl="1" eaLnBrk="1" hangingPunct="1">
              <a:spcAft>
                <a:spcPts val="600"/>
              </a:spcAft>
              <a:buClrTx/>
              <a:defRPr/>
            </a:pPr>
            <a:r>
              <a:rPr lang="en-GB" dirty="0"/>
              <a:t>All other trade mark rights unimpaired </a:t>
            </a:r>
          </a:p>
          <a:p>
            <a:pPr eaLnBrk="1" hangingPunct="1">
              <a:spcAft>
                <a:spcPts val="600"/>
              </a:spcAft>
              <a:buClrTx/>
              <a:buFontTx/>
              <a:buChar char="•"/>
              <a:defRPr/>
            </a:pPr>
            <a:r>
              <a:rPr lang="en-GB" dirty="0"/>
              <a:t>Plant varietals and animal breeds</a:t>
            </a:r>
          </a:p>
          <a:p>
            <a:pPr lvl="1" eaLnBrk="1" hangingPunct="1">
              <a:spcAft>
                <a:spcPts val="600"/>
              </a:spcAft>
              <a:buClrTx/>
              <a:defRPr/>
            </a:pPr>
            <a:r>
              <a:rPr lang="en-GB" dirty="0"/>
              <a:t>Either prevent registration or apply coexistence</a:t>
            </a:r>
          </a:p>
          <a:p>
            <a:pPr eaLnBrk="1" hangingPunct="1">
              <a:spcAft>
                <a:spcPts val="600"/>
              </a:spcAft>
              <a:buClrTx/>
              <a:buFontTx/>
              <a:buChar char="•"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7BB2E-9F9E-4BAA-AE43-CD66653A998B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6597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1340768"/>
            <a:ext cx="8585200" cy="504825"/>
          </a:xfrm>
        </p:spPr>
        <p:txBody>
          <a:bodyPr/>
          <a:lstStyle/>
          <a:p>
            <a:r>
              <a:rPr lang="en-GB" dirty="0"/>
              <a:t>Practices: openness to non-EU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204864"/>
            <a:ext cx="7488832" cy="3672408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ClrTx/>
              <a:buFontTx/>
              <a:buChar char="•"/>
              <a:defRPr/>
            </a:pPr>
            <a:r>
              <a:rPr lang="en-GB" dirty="0"/>
              <a:t>Direct applications welcomed</a:t>
            </a:r>
          </a:p>
          <a:p>
            <a:pPr eaLnBrk="1" hangingPunct="1">
              <a:spcAft>
                <a:spcPts val="600"/>
              </a:spcAft>
              <a:buClrTx/>
              <a:buFontTx/>
              <a:buChar char="•"/>
              <a:defRPr/>
            </a:pPr>
            <a:r>
              <a:rPr lang="en-GB" dirty="0"/>
              <a:t>No need for government intervention</a:t>
            </a:r>
          </a:p>
          <a:p>
            <a:pPr eaLnBrk="1" hangingPunct="1">
              <a:spcAft>
                <a:spcPts val="600"/>
              </a:spcAft>
              <a:buClrTx/>
              <a:buFontTx/>
              <a:buChar char="•"/>
              <a:defRPr/>
            </a:pPr>
            <a:r>
              <a:rPr lang="en-GB" dirty="0"/>
              <a:t>No need for government certification and control</a:t>
            </a:r>
          </a:p>
          <a:p>
            <a:pPr eaLnBrk="1" hangingPunct="1">
              <a:spcAft>
                <a:spcPts val="600"/>
              </a:spcAft>
              <a:buClrTx/>
              <a:buFontTx/>
              <a:buChar char="•"/>
              <a:defRPr/>
            </a:pPr>
            <a:r>
              <a:rPr lang="en-GB" dirty="0"/>
              <a:t>Must show GI is protected in its country of origin for the specific product</a:t>
            </a:r>
          </a:p>
          <a:p>
            <a:pPr eaLnBrk="1" hangingPunct="1">
              <a:spcAft>
                <a:spcPts val="600"/>
              </a:spcAft>
              <a:buClrTx/>
              <a:buFontTx/>
              <a:buChar char="•"/>
              <a:defRPr/>
            </a:pPr>
            <a:r>
              <a:rPr lang="en-GB" dirty="0"/>
              <a:t>Entry in EU Register gives right to use EU logos</a:t>
            </a:r>
          </a:p>
          <a:p>
            <a:pPr eaLnBrk="1" hangingPunct="1">
              <a:spcAft>
                <a:spcPts val="600"/>
              </a:spcAft>
              <a:buClrTx/>
              <a:buFontTx/>
              <a:buChar char="•"/>
              <a:defRPr/>
            </a:pPr>
            <a:endParaRPr lang="en-GB" dirty="0"/>
          </a:p>
          <a:p>
            <a:pPr marL="0" indent="0" eaLnBrk="1" hangingPunct="1">
              <a:spcAft>
                <a:spcPts val="600"/>
              </a:spcAft>
              <a:buClrTx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7BB2E-9F9E-4BAA-AE43-CD66653A998B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890" y="4653135"/>
            <a:ext cx="1475360" cy="14692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4653135"/>
            <a:ext cx="2202819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53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1600" y="1412776"/>
            <a:ext cx="7056909" cy="3312368"/>
          </a:xfrm>
        </p:spPr>
        <p:txBody>
          <a:bodyPr/>
          <a:lstStyle/>
          <a:p>
            <a:br>
              <a:rPr lang="en-GB" sz="2800" dirty="0">
                <a:solidFill>
                  <a:srgbClr val="FFFFFF"/>
                </a:solidFill>
              </a:rPr>
            </a:br>
            <a:br>
              <a:rPr lang="en-GB" sz="2800" dirty="0">
                <a:solidFill>
                  <a:srgbClr val="FFFFFF"/>
                </a:solidFill>
              </a:rPr>
            </a:br>
            <a:br>
              <a:rPr lang="en-GB" sz="2800" dirty="0">
                <a:solidFill>
                  <a:srgbClr val="FFFFFF"/>
                </a:solidFill>
              </a:rPr>
            </a:br>
            <a:br>
              <a:rPr lang="en-GB" sz="2800" dirty="0">
                <a:solidFill>
                  <a:srgbClr val="FFFFFF"/>
                </a:solidFill>
              </a:rPr>
            </a:br>
            <a:br>
              <a:rPr lang="en-GB" sz="2800" dirty="0">
                <a:solidFill>
                  <a:srgbClr val="FFFFFF"/>
                </a:solidFill>
              </a:rPr>
            </a:br>
            <a:br>
              <a:rPr lang="en-GB" sz="2800" dirty="0">
                <a:solidFill>
                  <a:srgbClr val="FFFFFF"/>
                </a:solidFill>
              </a:rPr>
            </a:br>
            <a:r>
              <a:rPr lang="en-GB" sz="2800" dirty="0">
                <a:solidFill>
                  <a:srgbClr val="FFFFFF"/>
                </a:solidFill>
              </a:rPr>
              <a:t>thank you for your attention</a:t>
            </a:r>
            <a:br>
              <a:rPr lang="en-GB" sz="2800" dirty="0">
                <a:solidFill>
                  <a:srgbClr val="FFFFFF"/>
                </a:solidFill>
              </a:rPr>
            </a:br>
            <a:br>
              <a:rPr lang="en-GB" sz="2800" dirty="0">
                <a:solidFill>
                  <a:srgbClr val="FFFFFF"/>
                </a:solidFill>
              </a:rPr>
            </a:br>
            <a:br>
              <a:rPr lang="en-GB" sz="2800" dirty="0">
                <a:solidFill>
                  <a:srgbClr val="FFFFFF"/>
                </a:solidFill>
              </a:rPr>
            </a:br>
            <a:r>
              <a:rPr lang="en-GB" sz="1800" i="1" dirty="0">
                <a:solidFill>
                  <a:srgbClr val="FFFFFF"/>
                </a:solidFill>
              </a:rPr>
              <a:t>practices related to geographical indication systems:</a:t>
            </a:r>
            <a:br>
              <a:rPr lang="en-GB" sz="1800" i="1" dirty="0">
                <a:solidFill>
                  <a:srgbClr val="FFFFFF"/>
                </a:solidFill>
              </a:rPr>
            </a:br>
            <a:r>
              <a:rPr lang="en-GB" sz="1800" i="1" dirty="0">
                <a:solidFill>
                  <a:srgbClr val="FFFFFF"/>
                </a:solidFill>
              </a:rPr>
              <a:t>the </a:t>
            </a:r>
            <a:r>
              <a:rPr lang="en-GB" sz="1800" i="1" dirty="0" err="1">
                <a:solidFill>
                  <a:srgbClr val="FFFFFF"/>
                </a:solidFill>
              </a:rPr>
              <a:t>european</a:t>
            </a:r>
            <a:r>
              <a:rPr lang="en-GB" sz="1800" i="1" dirty="0">
                <a:solidFill>
                  <a:srgbClr val="FFFFFF"/>
                </a:solidFill>
              </a:rPr>
              <a:t> union</a:t>
            </a:r>
            <a:br>
              <a:rPr lang="en-GB" sz="1800" i="1" dirty="0"/>
            </a:br>
            <a:r>
              <a:rPr lang="en-GB" sz="1800" b="0" i="1" dirty="0" err="1"/>
              <a:t>wipo</a:t>
            </a:r>
            <a:r>
              <a:rPr lang="en-GB" sz="1800" b="0" i="1" dirty="0"/>
              <a:t> </a:t>
            </a:r>
            <a:r>
              <a:rPr lang="en-GB" sz="1800" b="0" i="1" dirty="0" err="1"/>
              <a:t>sct</a:t>
            </a:r>
            <a:r>
              <a:rPr lang="en-GB" sz="1800" b="0" i="1" dirty="0"/>
              <a:t> geneva,</a:t>
            </a:r>
            <a:r>
              <a:rPr lang="en-GB" sz="1800" b="0" i="1" dirty="0">
                <a:solidFill>
                  <a:srgbClr val="FFFFFF"/>
                </a:solidFill>
              </a:rPr>
              <a:t>28 march 2017</a:t>
            </a:r>
            <a:br>
              <a:rPr lang="en-GB" sz="2800" dirty="0">
                <a:solidFill>
                  <a:srgbClr val="FFFFFF"/>
                </a:solidFill>
              </a:rPr>
            </a:br>
            <a:br>
              <a:rPr lang="en-GB" sz="2000" dirty="0">
                <a:solidFill>
                  <a:srgbClr val="FFFFFF"/>
                </a:solidFill>
              </a:rPr>
            </a:br>
            <a:br>
              <a:rPr lang="en-GB" sz="2000" dirty="0">
                <a:solidFill>
                  <a:srgbClr val="FFFFFF"/>
                </a:solidFill>
              </a:rPr>
            </a:br>
            <a:br>
              <a:rPr lang="en-GB" sz="2000" dirty="0">
                <a:solidFill>
                  <a:srgbClr val="FFFFFF"/>
                </a:solidFill>
              </a:rPr>
            </a:br>
            <a:br>
              <a:rPr lang="en-GB" sz="2000" dirty="0">
                <a:solidFill>
                  <a:srgbClr val="FFFFFF"/>
                </a:solidFill>
              </a:rPr>
            </a:br>
            <a:br>
              <a:rPr lang="fr-BE" dirty="0">
                <a:solidFill>
                  <a:srgbClr val="FF0000"/>
                </a:solidFill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347864" y="4869160"/>
            <a:ext cx="4752653" cy="1584176"/>
          </a:xfrm>
        </p:spPr>
        <p:txBody>
          <a:bodyPr/>
          <a:lstStyle/>
          <a:p>
            <a:pPr marL="0" indent="0" eaLnBrk="1" hangingPunct="1">
              <a:buClr>
                <a:srgbClr val="FFFFFF"/>
              </a:buClr>
            </a:pPr>
            <a:r>
              <a:rPr lang="fr-BE" sz="1600" dirty="0">
                <a:solidFill>
                  <a:srgbClr val="FFFFFF"/>
                </a:solidFill>
              </a:rPr>
              <a:t>Francis FAY</a:t>
            </a:r>
          </a:p>
          <a:p>
            <a:pPr marL="0" indent="0" eaLnBrk="1" hangingPunct="1">
              <a:buClr>
                <a:srgbClr val="FFFFFF"/>
              </a:buClr>
            </a:pPr>
            <a:r>
              <a:rPr lang="fr-BE" sz="1600" dirty="0">
                <a:solidFill>
                  <a:srgbClr val="FFFFFF"/>
                </a:solidFill>
              </a:rPr>
              <a:t>Head of Unit ‘</a:t>
            </a:r>
            <a:r>
              <a:rPr lang="fr-BE" sz="1600" dirty="0" err="1">
                <a:solidFill>
                  <a:srgbClr val="FFFFFF"/>
                </a:solidFill>
              </a:rPr>
              <a:t>Geographical</a:t>
            </a:r>
            <a:r>
              <a:rPr lang="fr-BE" sz="1600" dirty="0">
                <a:solidFill>
                  <a:srgbClr val="FFFFFF"/>
                </a:solidFill>
              </a:rPr>
              <a:t> Indications’</a:t>
            </a:r>
          </a:p>
          <a:p>
            <a:pPr marL="0" indent="0" eaLnBrk="1" hangingPunct="1">
              <a:buClr>
                <a:srgbClr val="FFFFFF"/>
              </a:buClr>
            </a:pPr>
            <a:r>
              <a:rPr lang="en-GB" sz="1600" dirty="0">
                <a:solidFill>
                  <a:srgbClr val="FFFFFF"/>
                </a:solidFill>
              </a:rPr>
              <a:t>DG Agriculture and Rural Development</a:t>
            </a:r>
          </a:p>
          <a:p>
            <a:pPr marL="0" indent="0" eaLnBrk="1" hangingPunct="1">
              <a:buClr>
                <a:srgbClr val="FFFFFF"/>
              </a:buClr>
            </a:pPr>
            <a:r>
              <a:rPr lang="en-GB" sz="1600" dirty="0">
                <a:solidFill>
                  <a:srgbClr val="FFFFFF"/>
                </a:solidFill>
              </a:rPr>
              <a:t>European Commission</a:t>
            </a:r>
          </a:p>
          <a:p>
            <a:pPr marL="0" indent="0" eaLnBrk="1" hangingPunct="1">
              <a:buClr>
                <a:srgbClr val="FFFFFF"/>
              </a:buClr>
            </a:pPr>
            <a:r>
              <a:rPr lang="en-GB" sz="1600" dirty="0">
                <a:solidFill>
                  <a:srgbClr val="FFFFFF"/>
                </a:solidFill>
              </a:rPr>
              <a:t>francis.fay@ec.europa.eu</a:t>
            </a:r>
          </a:p>
          <a:p>
            <a:pPr marL="0" indent="0" eaLnBrk="1" hangingPunct="1">
              <a:buClr>
                <a:srgbClr val="FFFFFF"/>
              </a:buClr>
            </a:pP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869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7BB2E-9F9E-4BAA-AE43-CD66653A998B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2455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668" y="1052736"/>
            <a:ext cx="8585200" cy="5112567"/>
          </a:xfrm>
        </p:spPr>
        <p:txBody>
          <a:bodyPr anchor="t"/>
          <a:lstStyle/>
          <a:p>
            <a:pPr algn="l"/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Protected designation of origin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Protected geographical indication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7BB2E-9F9E-4BAA-AE43-CD66653A998B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pic>
        <p:nvPicPr>
          <p:cNvPr id="6" name="Picture 4" descr="Protected Geographical Indication (PGI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06349"/>
            <a:ext cx="158417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1988840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31508"/>
      </p:ext>
    </p:extLst>
  </p:cSld>
  <p:clrMapOvr>
    <a:masterClrMapping/>
  </p:clrMapOvr>
</p:sld>
</file>

<file path=ppt/theme/theme1.xml><?xml version="1.0" encoding="utf-8"?>
<a:theme xmlns:a="http://schemas.openxmlformats.org/drawingml/2006/main" name="2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rgbClr val="003399"/>
          </a:solidFill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anchor="ctr">
        <a:spAutoFit/>
      </a:bodyPr>
      <a:lstStyle>
        <a:defPPr fontAlgn="auto">
          <a:spcBef>
            <a:spcPts val="0"/>
          </a:spcBef>
          <a:spcAft>
            <a:spcPts val="0"/>
          </a:spcAft>
          <a:defRPr sz="900" b="0" i="1" kern="0" dirty="0">
            <a:solidFill>
              <a:sysClr val="windowText" lastClr="000000"/>
            </a:solidFill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1F1DE770A5C94184D93424090BDE10" ma:contentTypeVersion="2" ma:contentTypeDescription="Create a new document." ma:contentTypeScope="" ma:versionID="fe58cf79856bb35115223d8f413f3132">
  <xsd:schema xmlns:xsd="http://www.w3.org/2001/XMLSchema" xmlns:xs="http://www.w3.org/2001/XMLSchema" xmlns:p="http://schemas.microsoft.com/office/2006/metadata/properties" xmlns:ns1="http://schemas.microsoft.com/sharepoint/v3" xmlns:ns2="a3f0bd47-a814-41bf-ab48-bd3069cde275" targetNamespace="http://schemas.microsoft.com/office/2006/metadata/properties" ma:root="true" ma:fieldsID="00207d8aa973579a2bf262c5b437cc21" ns1:_="" ns2:_="">
    <xsd:import namespace="http://schemas.microsoft.com/sharepoint/v3"/>
    <xsd:import namespace="a3f0bd47-a814-41bf-ab48-bd3069cde27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Is_x0020_Document_x0020_Visibl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f0bd47-a814-41bf-ab48-bd3069cde275" elementFormDefault="qualified">
    <xsd:import namespace="http://schemas.microsoft.com/office/2006/documentManagement/types"/>
    <xsd:import namespace="http://schemas.microsoft.com/office/infopath/2007/PartnerControls"/>
    <xsd:element name="Is_x0020_Document_x0020_Visible" ma:index="10" nillable="true" ma:displayName="Is Document Visible" ma:default="0" ma:internalName="Is_x0020_Document_x0020_Visibl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_x0020_Document_x0020_Visible xmlns="a3f0bd47-a814-41bf-ab48-bd3069cde275">false</Is_x0020_Document_x0020_Visible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AB6830D-4394-424A-BB55-8B53EE294F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3f0bd47-a814-41bf-ab48-bd3069cde2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59B7A3-CD52-4428-BF39-6175D509F8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BDC1BB-82B9-4CF0-B3FE-5CEAB63E1F37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3f0bd47-a814-41bf-ab48-bd3069cde275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12118</TotalTime>
  <Words>283</Words>
  <Application>Microsoft Office PowerPoint</Application>
  <PresentationFormat>On-screen Show (4:3)</PresentationFormat>
  <Paragraphs>62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Verdana</vt:lpstr>
      <vt:lpstr>Wingdings</vt:lpstr>
      <vt:lpstr>2_Slide_Master</vt:lpstr>
      <vt:lpstr>1_Slide_Master</vt:lpstr>
      <vt:lpstr>     practices related to geographical indication systems: the european union   wipo sct geneva 28 march 2017      </vt:lpstr>
      <vt:lpstr>Protecting links between product, people and place</vt:lpstr>
      <vt:lpstr>Registration system</vt:lpstr>
      <vt:lpstr>Rights and ownership</vt:lpstr>
      <vt:lpstr>Respect for prior rights and territoriality</vt:lpstr>
      <vt:lpstr>Practices: openness to non-EU applications</vt:lpstr>
      <vt:lpstr>      thank you for your attention   practices related to geographical indication systems: the european union wipo sct geneva,28 march 2017      </vt:lpstr>
      <vt:lpstr>PowerPoint Presentation</vt:lpstr>
      <vt:lpstr>   Protected designation of origin        Protected geographical indication  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CAP_2020_General_Presentation_Final_EN_131009_animTHFinal</dc:title>
  <dc:creator>turneem</dc:creator>
  <cp:lastModifiedBy>Metro a2a</cp:lastModifiedBy>
  <cp:revision>891</cp:revision>
  <cp:lastPrinted>2016-10-27T15:29:20Z</cp:lastPrinted>
  <dcterms:created xsi:type="dcterms:W3CDTF">2011-10-28T10:25:18Z</dcterms:created>
  <dcterms:modified xsi:type="dcterms:W3CDTF">2017-03-28T06:02:28Z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0x010100391F1DE770A5C94184D93424090BDE10</vt:lpwstr>
  </property>
</Properties>
</file>