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7" r:id="rId2"/>
    <p:sldId id="1013" r:id="rId3"/>
    <p:sldId id="922" r:id="rId4"/>
    <p:sldId id="1016" r:id="rId5"/>
    <p:sldId id="1014" r:id="rId6"/>
    <p:sldId id="1015" r:id="rId7"/>
    <p:sldId id="924" r:id="rId8"/>
    <p:sldId id="923" r:id="rId9"/>
    <p:sldId id="932" r:id="rId10"/>
    <p:sldId id="944" r:id="rId11"/>
    <p:sldId id="959" r:id="rId12"/>
    <p:sldId id="933" r:id="rId13"/>
    <p:sldId id="913" r:id="rId14"/>
    <p:sldId id="929" r:id="rId15"/>
    <p:sldId id="969" r:id="rId16"/>
    <p:sldId id="918" r:id="rId17"/>
    <p:sldId id="1019" r:id="rId18"/>
    <p:sldId id="980" r:id="rId19"/>
    <p:sldId id="981" r:id="rId20"/>
    <p:sldId id="982" r:id="rId21"/>
    <p:sldId id="984" r:id="rId22"/>
    <p:sldId id="987" r:id="rId23"/>
    <p:sldId id="972" r:id="rId24"/>
    <p:sldId id="1020" r:id="rId25"/>
  </p:sldIdLst>
  <p:sldSz cx="9144000" cy="6858000" type="screen4x3"/>
  <p:notesSz cx="7099300" cy="102346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00"/>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13" autoAdjust="0"/>
    <p:restoredTop sz="50000" autoAdjust="0"/>
  </p:normalViewPr>
  <p:slideViewPr>
    <p:cSldViewPr>
      <p:cViewPr>
        <p:scale>
          <a:sx n="110" d="100"/>
          <a:sy n="110" d="100"/>
        </p:scale>
        <p:origin x="1203" y="99"/>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575" cy="511175"/>
          </a:xfrm>
          <a:prstGeom prst="rect">
            <a:avLst/>
          </a:prstGeom>
        </p:spPr>
        <p:txBody>
          <a:bodyPr vert="horz" lIns="91432" tIns="45715" rIns="91432" bIns="45715" rtlCol="0"/>
          <a:lstStyle>
            <a:lvl1pPr algn="l">
              <a:defRPr sz="1100"/>
            </a:lvl1pPr>
          </a:lstStyle>
          <a:p>
            <a:endParaRPr lang="en-GB"/>
          </a:p>
        </p:txBody>
      </p:sp>
      <p:sp>
        <p:nvSpPr>
          <p:cNvPr id="3" name="Date Placeholder 2"/>
          <p:cNvSpPr>
            <a:spLocks noGrp="1"/>
          </p:cNvSpPr>
          <p:nvPr>
            <p:ph type="dt" sz="quarter" idx="1"/>
          </p:nvPr>
        </p:nvSpPr>
        <p:spPr>
          <a:xfrm>
            <a:off x="4021139" y="1"/>
            <a:ext cx="3076575" cy="511175"/>
          </a:xfrm>
          <a:prstGeom prst="rect">
            <a:avLst/>
          </a:prstGeom>
        </p:spPr>
        <p:txBody>
          <a:bodyPr vert="horz" lIns="91432" tIns="45715" rIns="91432" bIns="45715" rtlCol="0"/>
          <a:lstStyle>
            <a:lvl1pPr algn="r">
              <a:defRPr sz="1100"/>
            </a:lvl1pPr>
          </a:lstStyle>
          <a:p>
            <a:fld id="{A4470D4C-138A-4B71-B9D2-5A7B3B0EC6B3}" type="datetimeFigureOut">
              <a:rPr lang="en-GB" smtClean="0"/>
              <a:t>25/03/2017</a:t>
            </a:fld>
            <a:endParaRPr lang="en-GB"/>
          </a:p>
        </p:txBody>
      </p:sp>
      <p:sp>
        <p:nvSpPr>
          <p:cNvPr id="4" name="Footer Placeholder 3"/>
          <p:cNvSpPr>
            <a:spLocks noGrp="1"/>
          </p:cNvSpPr>
          <p:nvPr>
            <p:ph type="ftr" sz="quarter" idx="2"/>
          </p:nvPr>
        </p:nvSpPr>
        <p:spPr>
          <a:xfrm>
            <a:off x="1" y="9721851"/>
            <a:ext cx="3076575" cy="511175"/>
          </a:xfrm>
          <a:prstGeom prst="rect">
            <a:avLst/>
          </a:prstGeom>
        </p:spPr>
        <p:txBody>
          <a:bodyPr vert="horz" lIns="91432" tIns="45715" rIns="91432" bIns="45715" rtlCol="0" anchor="b"/>
          <a:lstStyle>
            <a:lvl1pPr algn="l">
              <a:defRPr sz="1100"/>
            </a:lvl1pPr>
          </a:lstStyle>
          <a:p>
            <a:endParaRPr lang="en-GB"/>
          </a:p>
        </p:txBody>
      </p:sp>
      <p:sp>
        <p:nvSpPr>
          <p:cNvPr id="5" name="Slide Number Placeholder 4"/>
          <p:cNvSpPr>
            <a:spLocks noGrp="1"/>
          </p:cNvSpPr>
          <p:nvPr>
            <p:ph type="sldNum" sz="quarter" idx="3"/>
          </p:nvPr>
        </p:nvSpPr>
        <p:spPr>
          <a:xfrm>
            <a:off x="4021139" y="9721851"/>
            <a:ext cx="3076575" cy="511175"/>
          </a:xfrm>
          <a:prstGeom prst="rect">
            <a:avLst/>
          </a:prstGeom>
        </p:spPr>
        <p:txBody>
          <a:bodyPr vert="horz" lIns="91432" tIns="45715" rIns="91432" bIns="45715" rtlCol="0" anchor="b"/>
          <a:lstStyle>
            <a:lvl1pPr algn="r">
              <a:defRPr sz="1100"/>
            </a:lvl1pPr>
          </a:lstStyle>
          <a:p>
            <a:fld id="{0EC118FB-E460-4826-B436-BE535DF6B025}" type="slidenum">
              <a:rPr lang="en-GB" smtClean="0"/>
              <a:t>‹#›</a:t>
            </a:fld>
            <a:endParaRPr lang="en-GB"/>
          </a:p>
        </p:txBody>
      </p:sp>
    </p:spTree>
    <p:extLst>
      <p:ext uri="{BB962C8B-B14F-4D97-AF65-F5344CB8AC3E}">
        <p14:creationId xmlns:p14="http://schemas.microsoft.com/office/powerpoint/2010/main" val="517813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1"/>
            <a:ext cx="3076363" cy="511731"/>
          </a:xfrm>
          <a:prstGeom prst="rect">
            <a:avLst/>
          </a:prstGeom>
          <a:noFill/>
          <a:ln w="9525">
            <a:noFill/>
            <a:miter lim="800000"/>
            <a:headEnd/>
            <a:tailEnd/>
          </a:ln>
          <a:effectLst/>
        </p:spPr>
        <p:txBody>
          <a:bodyPr vert="horz" wrap="square" lIns="99039" tIns="49519" rIns="99039" bIns="49519" numCol="1" anchor="t" anchorCtr="0" compatLnSpc="1">
            <a:prstTxWarp prst="textNoShape">
              <a:avLst/>
            </a:prstTxWarp>
          </a:bodyPr>
          <a:lstStyle>
            <a:lvl1pPr>
              <a:defRPr sz="1300"/>
            </a:lvl1pPr>
          </a:lstStyle>
          <a:p>
            <a:pPr>
              <a:defRPr/>
            </a:pPr>
            <a:endParaRPr lang="en-GB"/>
          </a:p>
        </p:txBody>
      </p:sp>
      <p:sp>
        <p:nvSpPr>
          <p:cNvPr id="91139" name="Rectangle 3"/>
          <p:cNvSpPr>
            <a:spLocks noGrp="1" noChangeArrowheads="1"/>
          </p:cNvSpPr>
          <p:nvPr>
            <p:ph type="dt" idx="1"/>
          </p:nvPr>
        </p:nvSpPr>
        <p:spPr bwMode="auto">
          <a:xfrm>
            <a:off x="4021294" y="1"/>
            <a:ext cx="3076363" cy="511731"/>
          </a:xfrm>
          <a:prstGeom prst="rect">
            <a:avLst/>
          </a:prstGeom>
          <a:noFill/>
          <a:ln w="9525">
            <a:noFill/>
            <a:miter lim="800000"/>
            <a:headEnd/>
            <a:tailEnd/>
          </a:ln>
          <a:effectLst/>
        </p:spPr>
        <p:txBody>
          <a:bodyPr vert="horz" wrap="square" lIns="99039" tIns="49519" rIns="99039" bIns="49519" numCol="1" anchor="t" anchorCtr="0" compatLnSpc="1">
            <a:prstTxWarp prst="textNoShape">
              <a:avLst/>
            </a:prstTxWarp>
          </a:bodyPr>
          <a:lstStyle>
            <a:lvl1pPr algn="r">
              <a:defRPr sz="1300"/>
            </a:lvl1pPr>
          </a:lstStyle>
          <a:p>
            <a:pPr>
              <a:defRPr/>
            </a:pPr>
            <a:endParaRPr lang="en-GB"/>
          </a:p>
        </p:txBody>
      </p:sp>
      <p:sp>
        <p:nvSpPr>
          <p:cNvPr id="71684"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91141" name="Rectangle 5"/>
          <p:cNvSpPr>
            <a:spLocks noGrp="1" noChangeArrowheads="1"/>
          </p:cNvSpPr>
          <p:nvPr>
            <p:ph type="body" sz="quarter" idx="3"/>
          </p:nvPr>
        </p:nvSpPr>
        <p:spPr bwMode="auto">
          <a:xfrm>
            <a:off x="709930" y="4861442"/>
            <a:ext cx="5679440" cy="4605576"/>
          </a:xfrm>
          <a:prstGeom prst="rect">
            <a:avLst/>
          </a:prstGeom>
          <a:noFill/>
          <a:ln w="9525">
            <a:noFill/>
            <a:miter lim="800000"/>
            <a:headEnd/>
            <a:tailEnd/>
          </a:ln>
          <a:effectLst/>
        </p:spPr>
        <p:txBody>
          <a:bodyPr vert="horz" wrap="square" lIns="99039" tIns="49519" rIns="99039" bIns="4951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1142" name="Rectangle 6"/>
          <p:cNvSpPr>
            <a:spLocks noGrp="1" noChangeArrowheads="1"/>
          </p:cNvSpPr>
          <p:nvPr>
            <p:ph type="ftr" sz="quarter" idx="4"/>
          </p:nvPr>
        </p:nvSpPr>
        <p:spPr bwMode="auto">
          <a:xfrm>
            <a:off x="0" y="9721107"/>
            <a:ext cx="3076363" cy="511731"/>
          </a:xfrm>
          <a:prstGeom prst="rect">
            <a:avLst/>
          </a:prstGeom>
          <a:noFill/>
          <a:ln w="9525">
            <a:noFill/>
            <a:miter lim="800000"/>
            <a:headEnd/>
            <a:tailEnd/>
          </a:ln>
          <a:effectLst/>
        </p:spPr>
        <p:txBody>
          <a:bodyPr vert="horz" wrap="square" lIns="99039" tIns="49519" rIns="99039" bIns="49519" numCol="1" anchor="b" anchorCtr="0" compatLnSpc="1">
            <a:prstTxWarp prst="textNoShape">
              <a:avLst/>
            </a:prstTxWarp>
          </a:bodyPr>
          <a:lstStyle>
            <a:lvl1pPr>
              <a:defRPr sz="1300"/>
            </a:lvl1pPr>
          </a:lstStyle>
          <a:p>
            <a:pPr>
              <a:defRPr/>
            </a:pPr>
            <a:endParaRPr lang="en-GB"/>
          </a:p>
        </p:txBody>
      </p:sp>
      <p:sp>
        <p:nvSpPr>
          <p:cNvPr id="91143" name="Rectangle 7"/>
          <p:cNvSpPr>
            <a:spLocks noGrp="1" noChangeArrowheads="1"/>
          </p:cNvSpPr>
          <p:nvPr>
            <p:ph type="sldNum" sz="quarter" idx="5"/>
          </p:nvPr>
        </p:nvSpPr>
        <p:spPr bwMode="auto">
          <a:xfrm>
            <a:off x="4021294" y="9721107"/>
            <a:ext cx="3076363" cy="511731"/>
          </a:xfrm>
          <a:prstGeom prst="rect">
            <a:avLst/>
          </a:prstGeom>
          <a:noFill/>
          <a:ln w="9525">
            <a:noFill/>
            <a:miter lim="800000"/>
            <a:headEnd/>
            <a:tailEnd/>
          </a:ln>
          <a:effectLst/>
        </p:spPr>
        <p:txBody>
          <a:bodyPr vert="horz" wrap="square" lIns="99039" tIns="49519" rIns="99039" bIns="49519" numCol="1" anchor="b" anchorCtr="0" compatLnSpc="1">
            <a:prstTxWarp prst="textNoShape">
              <a:avLst/>
            </a:prstTxWarp>
          </a:bodyPr>
          <a:lstStyle>
            <a:lvl1pPr algn="r">
              <a:defRPr sz="1300"/>
            </a:lvl1pPr>
          </a:lstStyle>
          <a:p>
            <a:pPr>
              <a:defRPr/>
            </a:pPr>
            <a:fld id="{805D5132-3525-4CC1-95AD-DD5E85A43948}" type="slidenum">
              <a:rPr lang="en-GB"/>
              <a:pPr>
                <a:defRPr/>
              </a:pPr>
              <a:t>‹#›</a:t>
            </a:fld>
            <a:endParaRPr lang="en-GB"/>
          </a:p>
        </p:txBody>
      </p:sp>
    </p:spTree>
    <p:extLst>
      <p:ext uri="{BB962C8B-B14F-4D97-AF65-F5344CB8AC3E}">
        <p14:creationId xmlns:p14="http://schemas.microsoft.com/office/powerpoint/2010/main" val="17316018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85F5BA-0C01-4991-ABE6-426EF1AF697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6B4014F-576E-4296-924E-711FCA54A8A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7B7751-70EC-4C8B-AB0B-1195D5BA32F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BEF2C8-52BB-440E-81BD-8CCB18F512E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SmartArt Placeholder 2"/>
          <p:cNvSpPr>
            <a:spLocks noGrp="1"/>
          </p:cNvSpPr>
          <p:nvPr>
            <p:ph type="dgm"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03F4FE-BD6E-4100-A9C2-C63242CBD56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Media Placeholder 2"/>
          <p:cNvSpPr>
            <a:spLocks noGrp="1"/>
          </p:cNvSpPr>
          <p:nvPr>
            <p:ph type="media"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5512D7-F068-4D04-9987-C3ED325BD5F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2ABD629-08A9-48A4-8443-1877F36B3DB9}"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676F7D8-845C-4827-AC9F-D5D95FF859D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649FA02C-A64B-44B9-BA1E-1E29445A5C14}"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2A3264B-5755-48E9-AA25-56EE073C936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A393F87-3185-44F7-9705-FAE5E6215C2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7A359F-6FB0-448B-B326-EEA8B920247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3D0A01-5EF7-436D-9701-91774ACFC60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3E15E04-9B61-463E-9F68-0293460FAAC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B877F51-BDC9-41E7-A00F-DA75053177D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15661D3-CA26-4937-9A0C-C6D8B9EA8E7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7174680-610B-4674-B48E-B22378BD00C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D154967-50D3-4B4D-B0CF-2450A40A2D1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4120C34-E657-494D-BB4E-57FAEF4F03F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BC184AF-AC1B-4968-8299-C543582859A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qmul.ac.uk/"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29600" cy="1066130"/>
          </a:xfrm>
        </p:spPr>
        <p:txBody>
          <a:bodyPr/>
          <a:lstStyle/>
          <a:p>
            <a:pPr eaLnBrk="1" hangingPunct="1"/>
            <a:br>
              <a:rPr lang="en-GB" sz="1800" b="1" dirty="0">
                <a:solidFill>
                  <a:schemeClr val="tx1"/>
                </a:solidFill>
                <a:latin typeface="+mn-lt"/>
              </a:rPr>
            </a:br>
            <a:r>
              <a:rPr lang="en-GB" sz="1800" b="1" dirty="0">
                <a:solidFill>
                  <a:schemeClr val="tx1"/>
                </a:solidFill>
                <a:latin typeface="+mn-lt"/>
              </a:rPr>
              <a:t>2017</a:t>
            </a:r>
          </a:p>
        </p:txBody>
      </p:sp>
      <p:sp>
        <p:nvSpPr>
          <p:cNvPr id="12291" name="Rectangle 3"/>
          <p:cNvSpPr>
            <a:spLocks noGrp="1" noChangeArrowheads="1"/>
          </p:cNvSpPr>
          <p:nvPr>
            <p:ph type="body" idx="1"/>
          </p:nvPr>
        </p:nvSpPr>
        <p:spPr>
          <a:xfrm>
            <a:off x="457200" y="1988840"/>
            <a:ext cx="8507413" cy="2088232"/>
          </a:xfrm>
        </p:spPr>
        <p:style>
          <a:lnRef idx="2">
            <a:schemeClr val="dk1"/>
          </a:lnRef>
          <a:fillRef idx="1">
            <a:schemeClr val="lt1"/>
          </a:fillRef>
          <a:effectRef idx="0">
            <a:schemeClr val="dk1"/>
          </a:effectRef>
          <a:fontRef idx="minor">
            <a:schemeClr val="dk1"/>
          </a:fontRef>
        </p:style>
        <p:txBody>
          <a:bodyPr/>
          <a:lstStyle/>
          <a:p>
            <a:pPr algn="ctr" eaLnBrk="1" hangingPunct="1">
              <a:buFontTx/>
              <a:buNone/>
            </a:pPr>
            <a:endParaRPr lang="en-AU" sz="2400" b="1" dirty="0">
              <a:solidFill>
                <a:schemeClr val="tx1"/>
              </a:solidFill>
            </a:endParaRPr>
          </a:p>
          <a:p>
            <a:pPr algn="ctr" eaLnBrk="1" hangingPunct="1">
              <a:buFontTx/>
              <a:buNone/>
            </a:pPr>
            <a:r>
              <a:rPr lang="en-GB" sz="2400" b="1" dirty="0">
                <a:solidFill>
                  <a:schemeClr val="tx1"/>
                </a:solidFill>
                <a:effectLst>
                  <a:outerShdw blurRad="38100" dist="38100" dir="2700000" algn="tl">
                    <a:srgbClr val="000000">
                      <a:alpha val="43137"/>
                    </a:srgbClr>
                  </a:outerShdw>
                </a:effectLst>
              </a:rPr>
              <a:t>Features of the Different National and Regional Geographical Indication Protection Systems:</a:t>
            </a:r>
            <a:br>
              <a:rPr lang="en-GB" sz="2400" b="1" dirty="0">
                <a:solidFill>
                  <a:schemeClr val="tx1"/>
                </a:solidFill>
                <a:effectLst>
                  <a:outerShdw blurRad="38100" dist="38100" dir="2700000" algn="tl">
                    <a:srgbClr val="000000">
                      <a:alpha val="43137"/>
                    </a:srgbClr>
                  </a:outerShdw>
                </a:effectLst>
              </a:rPr>
            </a:br>
            <a:r>
              <a:rPr lang="en-GB" sz="2400" b="1" dirty="0">
                <a:solidFill>
                  <a:schemeClr val="tx1"/>
                </a:solidFill>
                <a:effectLst>
                  <a:outerShdw blurRad="38100" dist="38100" dir="2700000" algn="tl">
                    <a:srgbClr val="000000">
                      <a:alpha val="43137"/>
                    </a:srgbClr>
                  </a:outerShdw>
                </a:effectLst>
              </a:rPr>
              <a:t>Contemporary Models of Registration</a:t>
            </a:r>
          </a:p>
          <a:p>
            <a:pPr algn="ctr" eaLnBrk="1" hangingPunct="1">
              <a:buFontTx/>
              <a:buNone/>
            </a:pPr>
            <a:endParaRPr lang="en-US" sz="2400" b="1" dirty="0">
              <a:solidFill>
                <a:schemeClr val="tx1"/>
              </a:solidFill>
            </a:endParaRPr>
          </a:p>
          <a:p>
            <a:pPr algn="ctr" eaLnBrk="1" hangingPunct="1">
              <a:buFontTx/>
              <a:buNone/>
            </a:pPr>
            <a:endParaRPr lang="en-US" sz="2400" b="1" dirty="0">
              <a:solidFill>
                <a:schemeClr val="tx1"/>
              </a:solidFill>
            </a:endParaRPr>
          </a:p>
          <a:p>
            <a:pPr algn="ctr" eaLnBrk="1" hangingPunct="1">
              <a:buFontTx/>
              <a:buNone/>
            </a:pPr>
            <a:endParaRPr lang="en-US" sz="2400" b="1" dirty="0">
              <a:solidFill>
                <a:schemeClr val="tx1"/>
              </a:solidFill>
            </a:endParaRPr>
          </a:p>
          <a:p>
            <a:pPr algn="ctr" eaLnBrk="1" hangingPunct="1">
              <a:buFontTx/>
              <a:buNone/>
            </a:pPr>
            <a:r>
              <a:rPr lang="en-US" sz="1400" b="1" dirty="0">
                <a:solidFill>
                  <a:schemeClr val="tx1"/>
                </a:solidFill>
              </a:rPr>
              <a:t>Dr GE Evans ©</a:t>
            </a:r>
          </a:p>
          <a:p>
            <a:pPr algn="ctr" eaLnBrk="1" hangingPunct="1">
              <a:buFontTx/>
              <a:buNone/>
            </a:pPr>
            <a:r>
              <a:rPr lang="en-GB" sz="1400" b="1" dirty="0">
                <a:solidFill>
                  <a:schemeClr val="tx1"/>
                </a:solidFill>
              </a:rPr>
              <a:t>Centre for Commercial Law, </a:t>
            </a:r>
            <a:br>
              <a:rPr lang="en-GB" sz="1400" b="1" dirty="0">
                <a:solidFill>
                  <a:schemeClr val="tx1"/>
                </a:solidFill>
              </a:rPr>
            </a:br>
            <a:r>
              <a:rPr lang="en-GB" sz="1400" b="1" dirty="0">
                <a:solidFill>
                  <a:schemeClr val="tx1"/>
                </a:solidFill>
              </a:rPr>
              <a:t>Queen Mary, University of London, </a:t>
            </a:r>
            <a:r>
              <a:rPr lang="en-US" sz="1400" b="1" dirty="0">
                <a:solidFill>
                  <a:schemeClr val="tx1"/>
                </a:solidFill>
              </a:rPr>
              <a:t>Lincoln’s Inn</a:t>
            </a:r>
          </a:p>
          <a:p>
            <a:pPr algn="ctr" eaLnBrk="1" hangingPunct="1">
              <a:buFontTx/>
              <a:buNone/>
            </a:pPr>
            <a:endParaRPr lang="en-US" sz="1400" b="1" dirty="0">
              <a:solidFill>
                <a:schemeClr val="tx1"/>
              </a:solidFill>
            </a:endParaRPr>
          </a:p>
        </p:txBody>
      </p:sp>
      <p:pic>
        <p:nvPicPr>
          <p:cNvPr id="5" name="Picture 4" descr="Queen Mary, University of London">
            <a:hlinkClick r:id="rId2"/>
          </p:cNvPr>
          <p:cNvPicPr>
            <a:picLocks noChangeAspect="1" noChangeArrowheads="1"/>
          </p:cNvPicPr>
          <p:nvPr/>
        </p:nvPicPr>
        <p:blipFill>
          <a:blip r:embed="rId3" cstate="print"/>
          <a:srcRect/>
          <a:stretch>
            <a:fillRect/>
          </a:stretch>
        </p:blipFill>
        <p:spPr bwMode="auto">
          <a:xfrm>
            <a:off x="7596336" y="260350"/>
            <a:ext cx="1296144" cy="36033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D07A359F-6FB0-448B-B326-EEA8B920247E}" type="slidenum">
              <a:rPr lang="en-US" smtClean="0"/>
              <a:pPr>
                <a:defRPr/>
              </a:pPr>
              <a:t>1</a:t>
            </a:fld>
            <a:endParaRPr lang="en-US"/>
          </a:p>
        </p:txBody>
      </p:sp>
      <p:pic>
        <p:nvPicPr>
          <p:cNvPr id="1026" name="Picture 2"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11" y="116632"/>
            <a:ext cx="1545170" cy="12500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96752"/>
            <a:ext cx="8208912" cy="4929411"/>
          </a:xfrm>
        </p:spPr>
        <p:txBody>
          <a:bodyPr/>
          <a:lstStyle/>
          <a:p>
            <a:pPr marL="0" indent="0">
              <a:buNone/>
            </a:pPr>
            <a:r>
              <a:rPr lang="en-GB" sz="1600" b="1" dirty="0">
                <a:effectLst>
                  <a:outerShdw blurRad="38100" dist="38100" dir="2700000" algn="tl">
                    <a:srgbClr val="000000">
                      <a:alpha val="43137"/>
                    </a:srgbClr>
                  </a:outerShdw>
                </a:effectLst>
              </a:rPr>
              <a:t>It is possible to discern even in single definition, a basis in TRIPS/Lisbon models:</a:t>
            </a:r>
          </a:p>
          <a:p>
            <a:pPr marL="0" indent="0">
              <a:buNone/>
            </a:pPr>
            <a:r>
              <a:rPr lang="en-GB" sz="1600" b="1" dirty="0">
                <a:effectLst>
                  <a:outerShdw blurRad="38100" dist="38100" dir="2700000" algn="tl">
                    <a:srgbClr val="000000">
                      <a:alpha val="43137"/>
                    </a:srgbClr>
                  </a:outerShdw>
                </a:effectLst>
              </a:rPr>
              <a:t>China</a:t>
            </a:r>
            <a:r>
              <a:rPr lang="en-GB" sz="1600" b="1" dirty="0"/>
              <a:t>: </a:t>
            </a:r>
            <a:r>
              <a:rPr lang="en-GB" sz="1600" b="1" dirty="0">
                <a:effectLst>
                  <a:outerShdw blurRad="38100" dist="38100" dir="2700000" algn="tl">
                    <a:srgbClr val="000000">
                      <a:alpha val="43137"/>
                    </a:srgbClr>
                  </a:outerShdw>
                </a:effectLst>
              </a:rPr>
              <a:t>AQSIQ</a:t>
            </a:r>
            <a:r>
              <a:rPr lang="en-GB" sz="1600" b="1" dirty="0"/>
              <a:t>: Decree 78: Regulation on Protection of Products of Geographical Indications, 2005: protects </a:t>
            </a:r>
            <a:r>
              <a:rPr lang="en-GB" sz="1600" b="1" dirty="0">
                <a:effectLst>
                  <a:outerShdw blurRad="38100" dist="38100" dir="2700000" algn="tl">
                    <a:srgbClr val="000000">
                      <a:alpha val="43137"/>
                    </a:srgbClr>
                  </a:outerShdw>
                </a:effectLst>
              </a:rPr>
              <a:t>products that derive their quality, reputation or other characteristics from their geographical origin</a:t>
            </a:r>
            <a:r>
              <a:rPr lang="en-GB" sz="1600" b="1" dirty="0"/>
              <a:t>: that is, products that are:  </a:t>
            </a:r>
          </a:p>
          <a:p>
            <a:r>
              <a:rPr lang="en-GB" sz="1600" b="1" dirty="0"/>
              <a:t>grown or cultivated in the region; or </a:t>
            </a:r>
          </a:p>
          <a:p>
            <a:r>
              <a:rPr lang="en-GB" sz="1600" b="1" dirty="0">
                <a:effectLst>
                  <a:outerShdw blurRad="38100" dist="38100" dir="2700000" algn="tl">
                    <a:srgbClr val="000000">
                      <a:alpha val="43137"/>
                    </a:srgbClr>
                  </a:outerShdw>
                </a:effectLst>
              </a:rPr>
              <a:t>made, wholly or partially, </a:t>
            </a:r>
            <a:r>
              <a:rPr lang="en-GB" sz="1600" b="1" dirty="0"/>
              <a:t>of raw materials from the region and produced or processed in accordance with particular techniques used in the region.</a:t>
            </a:r>
          </a:p>
          <a:p>
            <a:pPr marL="0" indent="0">
              <a:buNone/>
            </a:pPr>
            <a:r>
              <a:rPr lang="en-GB" sz="1600" b="1" dirty="0" err="1">
                <a:effectLst>
                  <a:outerShdw blurRad="38100" dist="38100" dir="2700000" algn="tl">
                    <a:srgbClr val="000000">
                      <a:alpha val="43137"/>
                    </a:srgbClr>
                  </a:outerShdw>
                </a:effectLst>
              </a:rPr>
              <a:t>MoA</a:t>
            </a:r>
            <a:r>
              <a:rPr lang="en-GB" sz="1600" b="1" dirty="0">
                <a:effectLst>
                  <a:outerShdw blurRad="38100" dist="38100" dir="2700000" algn="tl">
                    <a:srgbClr val="000000">
                      <a:alpha val="43137"/>
                    </a:srgbClr>
                  </a:outerShdw>
                </a:effectLst>
              </a:rPr>
              <a:t> Measures</a:t>
            </a:r>
            <a:r>
              <a:rPr lang="en-GB" sz="1600" b="1" dirty="0"/>
              <a:t>: ‘special agricultural product indications’: which are:</a:t>
            </a:r>
          </a:p>
          <a:p>
            <a:r>
              <a:rPr lang="en-GB" sz="1600" b="1" dirty="0"/>
              <a:t>territorial names’ and </a:t>
            </a:r>
          </a:p>
          <a:p>
            <a:r>
              <a:rPr lang="en-GB" sz="1600" b="1" dirty="0"/>
              <a:t>indicate that the product is from a specific area</a:t>
            </a:r>
          </a:p>
          <a:p>
            <a:r>
              <a:rPr lang="en-GB" sz="1600" b="1" dirty="0">
                <a:effectLst>
                  <a:outerShdw blurRad="38100" dist="38100" dir="2700000" algn="tl">
                    <a:srgbClr val="000000">
                      <a:alpha val="43137"/>
                    </a:srgbClr>
                  </a:outerShdw>
                </a:effectLst>
              </a:rPr>
              <a:t>that the quality and major characteristics of the products mainly lie in the natural and ecological environment as well as cultural and historical factors of the area. </a:t>
            </a:r>
          </a:p>
          <a:p>
            <a:pPr marL="0" indent="0">
              <a:buNone/>
            </a:pPr>
            <a:endParaRPr lang="en-GB" sz="1600" b="1" dirty="0"/>
          </a:p>
          <a:p>
            <a:pPr marL="0" indent="0">
              <a:buNone/>
            </a:pPr>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10</a:t>
            </a:fld>
            <a:endParaRPr lang="en-US"/>
          </a:p>
        </p:txBody>
      </p:sp>
      <p:sp>
        <p:nvSpPr>
          <p:cNvPr id="5" name="Title 1"/>
          <p:cNvSpPr>
            <a:spLocks noGrp="1"/>
          </p:cNvSpPr>
          <p:nvPr>
            <p:ph type="title"/>
          </p:nvPr>
        </p:nvSpPr>
        <p:spPr>
          <a:xfrm>
            <a:off x="457200" y="274638"/>
            <a:ext cx="8435280" cy="562074"/>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DEFINITION/S OF GI</a:t>
            </a: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 </a:t>
            </a:r>
            <a:br>
              <a:rPr lang="en-GB" sz="1600" b="1" dirty="0">
                <a:solidFill>
                  <a:srgbClr val="FF0000"/>
                </a:solidFill>
                <a:effectLst>
                  <a:outerShdw blurRad="38100" dist="38100" dir="2700000" algn="tl">
                    <a:srgbClr val="000000">
                      <a:alpha val="43137"/>
                    </a:srgbClr>
                  </a:outerShdw>
                </a:effectLst>
              </a:rPr>
            </a:br>
            <a:endParaRPr lang="en-GB" sz="1600" dirty="0"/>
          </a:p>
        </p:txBody>
      </p:sp>
    </p:spTree>
    <p:extLst>
      <p:ext uri="{BB962C8B-B14F-4D97-AF65-F5344CB8AC3E}">
        <p14:creationId xmlns:p14="http://schemas.microsoft.com/office/powerpoint/2010/main" val="427758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4595" name="Rectangle 3"/>
          <p:cNvSpPr>
            <a:spLocks noGrp="1" noChangeArrowheads="1"/>
          </p:cNvSpPr>
          <p:nvPr>
            <p:ph type="body" idx="1"/>
          </p:nvPr>
        </p:nvSpPr>
        <p:spPr>
          <a:xfrm>
            <a:off x="251520" y="836712"/>
            <a:ext cx="8280920" cy="5832648"/>
          </a:xfrm>
        </p:spPr>
        <p:txBody>
          <a:bodyPr/>
          <a:lstStyle/>
          <a:p>
            <a:pPr marL="0" indent="0" eaLnBrk="1" hangingPunct="1">
              <a:buNone/>
            </a:pPr>
            <a:r>
              <a:rPr lang="en-GB" sz="1600" b="1" dirty="0">
                <a:effectLst>
                  <a:outerShdw blurRad="38100" dist="38100" dir="2700000" algn="tl">
                    <a:srgbClr val="000000">
                      <a:alpha val="43137"/>
                    </a:srgbClr>
                  </a:outerShdw>
                </a:effectLst>
              </a:rPr>
              <a:t>Single, ‘TRIPS Plus’, definition:</a:t>
            </a:r>
          </a:p>
          <a:p>
            <a:pPr marL="0" indent="0" eaLnBrk="1" hangingPunct="1">
              <a:buNone/>
            </a:pPr>
            <a:r>
              <a:rPr lang="en-GB" sz="1600" b="1" dirty="0"/>
              <a:t>India: GI Act: s.</a:t>
            </a:r>
            <a:r>
              <a:rPr lang="en-GB" sz="1600" b="1" dirty="0"/>
              <a:t>1(3)(e): GI means:</a:t>
            </a:r>
          </a:p>
          <a:p>
            <a:pPr marL="457200" lvl="1" indent="0" eaLnBrk="1" hangingPunct="1">
              <a:buNone/>
            </a:pPr>
            <a:r>
              <a:rPr lang="en-GB" sz="1600" b="1" dirty="0"/>
              <a:t>‘an indication which identifies such goods as agricultural goods, natural goods or manufactured goods as originating, </a:t>
            </a:r>
            <a:r>
              <a:rPr lang="en-GB" sz="1600" b="1" dirty="0">
                <a:solidFill>
                  <a:srgbClr val="FF0000"/>
                </a:solidFill>
                <a:effectLst>
                  <a:outerShdw blurRad="38100" dist="38100" dir="2700000" algn="tl">
                    <a:srgbClr val="000000">
                      <a:alpha val="43137"/>
                    </a:srgbClr>
                  </a:outerShdw>
                </a:effectLst>
              </a:rPr>
              <a:t>or manufactured in the territory of a country</a:t>
            </a:r>
            <a:r>
              <a:rPr lang="en-GB" sz="1600" b="1" dirty="0"/>
              <a:t>, or a region or locality in that territory, </a:t>
            </a:r>
            <a:r>
              <a:rPr lang="en-GB" sz="1600" b="1" dirty="0">
                <a:solidFill>
                  <a:srgbClr val="0000FF"/>
                </a:solidFill>
                <a:effectLst>
                  <a:outerShdw blurRad="38100" dist="38100" dir="2700000" algn="tl">
                    <a:srgbClr val="000000">
                      <a:alpha val="43137"/>
                    </a:srgbClr>
                  </a:outerShdw>
                </a:effectLst>
              </a:rPr>
              <a:t>where a given quality, reputation or other characteristic of such goods is essentially attributable to its geographical origin </a:t>
            </a:r>
            <a:r>
              <a:rPr lang="en-GB" sz="1600" b="1" dirty="0"/>
              <a:t>and </a:t>
            </a:r>
            <a:r>
              <a:rPr lang="en-GB" sz="1600" b="1" dirty="0">
                <a:solidFill>
                  <a:srgbClr val="FF0000"/>
                </a:solidFill>
                <a:effectLst>
                  <a:outerShdw blurRad="38100" dist="38100" dir="2700000" algn="tl">
                    <a:srgbClr val="000000">
                      <a:alpha val="43137"/>
                    </a:srgbClr>
                  </a:outerShdw>
                </a:effectLst>
              </a:rPr>
              <a:t>in case where such goods are manufactured goods one of the activities of either the production or of processing or preparation of the goods concerned takes place in such territory, region or locality, as the case may be.’</a:t>
            </a:r>
          </a:p>
          <a:p>
            <a:r>
              <a:rPr lang="en-GB" sz="1600" b="1" dirty="0"/>
              <a:t>Note the additional requirement: in case of manufactured goods,</a:t>
            </a:r>
            <a:r>
              <a:rPr lang="en-GB" sz="1600" b="1" dirty="0"/>
              <a:t> </a:t>
            </a:r>
            <a:r>
              <a:rPr lang="en-GB" sz="1600" b="1" dirty="0">
                <a:effectLst>
                  <a:outerShdw blurRad="38100" dist="38100" dir="2700000" algn="tl">
                    <a:srgbClr val="000000">
                      <a:alpha val="43137"/>
                    </a:srgbClr>
                  </a:outerShdw>
                </a:effectLst>
              </a:rPr>
              <a:t>one of the activities of either the production, or processing,  or  preparation  must  also  take  place  in  the  place  of  its geographical origin. </a:t>
            </a:r>
            <a:r>
              <a:rPr lang="en-GB" sz="1600" b="1" dirty="0"/>
              <a:t>E.g. </a:t>
            </a:r>
            <a:r>
              <a:rPr lang="en-GB" sz="1600" b="1" dirty="0"/>
              <a:t>The Act will not allow the final product to be designated as ‘Darjeeling tea’, unless the processing also takes place within the Darjeeling region, as provided in the specification for the GI ‘Darjeeling Tea’.</a:t>
            </a:r>
          </a:p>
          <a:p>
            <a:r>
              <a:rPr lang="en-GB" sz="1600" b="1" dirty="0"/>
              <a:t>Handicrafts: the Indian GI definition refers to the </a:t>
            </a:r>
            <a:r>
              <a:rPr lang="en-GB" sz="1600" b="1" dirty="0">
                <a:effectLst>
                  <a:outerShdw blurRad="38100" dist="38100" dir="2700000" algn="tl">
                    <a:srgbClr val="000000">
                      <a:alpha val="43137"/>
                    </a:srgbClr>
                  </a:outerShdw>
                </a:effectLst>
              </a:rPr>
              <a:t>‘geographical environment, with its inherent natural and </a:t>
            </a:r>
            <a:r>
              <a:rPr lang="en-GB" sz="1600" b="1" u="sng" dirty="0">
                <a:effectLst>
                  <a:outerShdw blurRad="38100" dist="38100" dir="2700000" algn="tl">
                    <a:srgbClr val="000000">
                      <a:alpha val="43137"/>
                    </a:srgbClr>
                  </a:outerShdw>
                </a:effectLst>
              </a:rPr>
              <a:t>human factors</a:t>
            </a:r>
            <a:r>
              <a:rPr lang="en-GB" sz="1600" b="1" dirty="0">
                <a:effectLst>
                  <a:outerShdw blurRad="38100" dist="38100" dir="2700000" algn="tl">
                    <a:srgbClr val="000000">
                      <a:alpha val="43137"/>
                    </a:srgbClr>
                  </a:outerShdw>
                </a:effectLst>
              </a:rPr>
              <a:t>’</a:t>
            </a:r>
            <a:r>
              <a:rPr lang="en-GB" sz="1600" b="1" dirty="0"/>
              <a:t>: Section 11(2)(a) of the GI Act. The inclusion of ‘human factors’ becomes essential where handicraft products of Indian origin are registrable: e.g. ‘Kancheepuram  silk’ is product from Tamil Nadu whose reputation is attributable to the know-how of the silk workers. </a:t>
            </a:r>
          </a:p>
          <a:p>
            <a:endParaRPr lang="en-GB" sz="1600" b="1" dirty="0"/>
          </a:p>
          <a:p>
            <a:endParaRPr lang="en-GB" sz="1600" b="1" dirty="0"/>
          </a:p>
          <a:p>
            <a:pPr marL="0" indent="0" eaLnBrk="1" hangingPunct="1">
              <a:buNone/>
            </a:pPr>
            <a:endParaRPr lang="en-GB" sz="1600" b="1" dirty="0"/>
          </a:p>
        </p:txBody>
      </p:sp>
      <p:sp>
        <p:nvSpPr>
          <p:cNvPr id="2" name="Slide Number Placeholder 1"/>
          <p:cNvSpPr>
            <a:spLocks noGrp="1"/>
          </p:cNvSpPr>
          <p:nvPr>
            <p:ph type="sldNum" sz="quarter" idx="12"/>
          </p:nvPr>
        </p:nvSpPr>
        <p:spPr/>
        <p:txBody>
          <a:bodyPr/>
          <a:lstStyle/>
          <a:p>
            <a:pPr>
              <a:defRPr/>
            </a:pPr>
            <a:fld id="{D07A359F-6FB0-448B-B326-EEA8B920247E}" type="slidenum">
              <a:rPr lang="en-US" smtClean="0"/>
              <a:pPr>
                <a:defRPr/>
              </a:pPr>
              <a:t>11</a:t>
            </a:fld>
            <a:endParaRPr lang="en-US"/>
          </a:p>
        </p:txBody>
      </p:sp>
      <p:sp>
        <p:nvSpPr>
          <p:cNvPr id="5" name="Title 1"/>
          <p:cNvSpPr>
            <a:spLocks noGrp="1"/>
          </p:cNvSpPr>
          <p:nvPr>
            <p:ph type="title"/>
          </p:nvPr>
        </p:nvSpPr>
        <p:spPr>
          <a:xfrm>
            <a:off x="395536" y="227013"/>
            <a:ext cx="8445252" cy="537691"/>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DEFINITION/S OF GI: TRIPS-PLUS</a:t>
            </a: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 </a:t>
            </a:r>
            <a:br>
              <a:rPr lang="en-GB" sz="1600" b="1" dirty="0">
                <a:solidFill>
                  <a:srgbClr val="FF0000"/>
                </a:solidFill>
                <a:effectLst>
                  <a:outerShdw blurRad="38100" dist="38100" dir="2700000" algn="tl">
                    <a:srgbClr val="000000">
                      <a:alpha val="43137"/>
                    </a:srgbClr>
                  </a:outerShdw>
                </a:effectLst>
              </a:rPr>
            </a:br>
            <a:endParaRPr lang="en-GB" sz="1600" dirty="0"/>
          </a:p>
        </p:txBody>
      </p:sp>
    </p:spTree>
    <p:extLst>
      <p:ext uri="{BB962C8B-B14F-4D97-AF65-F5344CB8AC3E}">
        <p14:creationId xmlns:p14="http://schemas.microsoft.com/office/powerpoint/2010/main" val="238422611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94595">
                                            <p:txEl>
                                              <p:pRg st="2" end="2"/>
                                            </p:txEl>
                                          </p:spTgt>
                                        </p:tgtEl>
                                        <p:attrNameLst>
                                          <p:attrName>style.visibility</p:attrName>
                                        </p:attrNameLst>
                                      </p:cBhvr>
                                      <p:to>
                                        <p:strVal val="visible"/>
                                      </p:to>
                                    </p:set>
                                    <p:animEffect transition="in" filter="fade">
                                      <p:cBhvr>
                                        <p:cTn id="7" dur="1000"/>
                                        <p:tgtEl>
                                          <p:spTgt spid="494595">
                                            <p:txEl>
                                              <p:pRg st="2" end="2"/>
                                            </p:txEl>
                                          </p:spTgt>
                                        </p:tgtEl>
                                      </p:cBhvr>
                                    </p:animEffect>
                                    <p:anim calcmode="lin" valueType="num">
                                      <p:cBhvr>
                                        <p:cTn id="8" dur="1000" fill="hold"/>
                                        <p:tgtEl>
                                          <p:spTgt spid="494595">
                                            <p:txEl>
                                              <p:pRg st="2" end="2"/>
                                            </p:txEl>
                                          </p:spTgt>
                                        </p:tgtEl>
                                        <p:attrNameLst>
                                          <p:attrName>ppt_x</p:attrName>
                                        </p:attrNameLst>
                                      </p:cBhvr>
                                      <p:tavLst>
                                        <p:tav tm="0">
                                          <p:val>
                                            <p:strVal val="#ppt_x"/>
                                          </p:val>
                                        </p:tav>
                                        <p:tav tm="100000">
                                          <p:val>
                                            <p:strVal val="#ppt_x"/>
                                          </p:val>
                                        </p:tav>
                                      </p:tavLst>
                                    </p:anim>
                                    <p:anim calcmode="lin" valueType="num">
                                      <p:cBhvr>
                                        <p:cTn id="9" dur="898" decel="100000" fill="hold"/>
                                        <p:tgtEl>
                                          <p:spTgt spid="494595">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49459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494595">
                                            <p:txEl>
                                              <p:pRg st="3" end="3"/>
                                            </p:txEl>
                                          </p:spTgt>
                                        </p:tgtEl>
                                        <p:attrNameLst>
                                          <p:attrName>style.visibility</p:attrName>
                                        </p:attrNameLst>
                                      </p:cBhvr>
                                      <p:to>
                                        <p:strVal val="visible"/>
                                      </p:to>
                                    </p:set>
                                    <p:animEffect transition="in" filter="fade">
                                      <p:cBhvr>
                                        <p:cTn id="15" dur="1000"/>
                                        <p:tgtEl>
                                          <p:spTgt spid="494595">
                                            <p:txEl>
                                              <p:pRg st="3" end="3"/>
                                            </p:txEl>
                                          </p:spTgt>
                                        </p:tgtEl>
                                      </p:cBhvr>
                                    </p:animEffect>
                                    <p:anim calcmode="lin" valueType="num">
                                      <p:cBhvr>
                                        <p:cTn id="16" dur="1000" fill="hold"/>
                                        <p:tgtEl>
                                          <p:spTgt spid="494595">
                                            <p:txEl>
                                              <p:pRg st="3" end="3"/>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494595">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49459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494595">
                                            <p:txEl>
                                              <p:pRg st="4" end="4"/>
                                            </p:txEl>
                                          </p:spTgt>
                                        </p:tgtEl>
                                        <p:attrNameLst>
                                          <p:attrName>style.visibility</p:attrName>
                                        </p:attrNameLst>
                                      </p:cBhvr>
                                      <p:to>
                                        <p:strVal val="visible"/>
                                      </p:to>
                                    </p:set>
                                    <p:animEffect transition="in" filter="fade">
                                      <p:cBhvr>
                                        <p:cTn id="23" dur="1000"/>
                                        <p:tgtEl>
                                          <p:spTgt spid="494595">
                                            <p:txEl>
                                              <p:pRg st="4" end="4"/>
                                            </p:txEl>
                                          </p:spTgt>
                                        </p:tgtEl>
                                      </p:cBhvr>
                                    </p:animEffect>
                                    <p:anim calcmode="lin" valueType="num">
                                      <p:cBhvr>
                                        <p:cTn id="24" dur="1000" fill="hold"/>
                                        <p:tgtEl>
                                          <p:spTgt spid="494595">
                                            <p:txEl>
                                              <p:pRg st="4" end="4"/>
                                            </p:txEl>
                                          </p:spTgt>
                                        </p:tgtEl>
                                        <p:attrNameLst>
                                          <p:attrName>ppt_x</p:attrName>
                                        </p:attrNameLst>
                                      </p:cBhvr>
                                      <p:tavLst>
                                        <p:tav tm="0">
                                          <p:val>
                                            <p:strVal val="#ppt_x"/>
                                          </p:val>
                                        </p:tav>
                                        <p:tav tm="100000">
                                          <p:val>
                                            <p:strVal val="#ppt_x"/>
                                          </p:val>
                                        </p:tav>
                                      </p:tavLst>
                                    </p:anim>
                                    <p:anim calcmode="lin" valueType="num">
                                      <p:cBhvr>
                                        <p:cTn id="25" dur="898" decel="100000" fill="hold"/>
                                        <p:tgtEl>
                                          <p:spTgt spid="494595">
                                            <p:txEl>
                                              <p:pRg st="4" end="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898"/>
                                          </p:stCondLst>
                                        </p:cTn>
                                        <p:tgtEl>
                                          <p:spTgt spid="494595">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5"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7907" name="Rectangle 3"/>
          <p:cNvSpPr>
            <a:spLocks noGrp="1" noChangeArrowheads="1"/>
          </p:cNvSpPr>
          <p:nvPr>
            <p:ph type="body" idx="1"/>
          </p:nvPr>
        </p:nvSpPr>
        <p:spPr>
          <a:xfrm>
            <a:off x="251521" y="1052736"/>
            <a:ext cx="8424168" cy="5400452"/>
          </a:xfrm>
        </p:spPr>
        <p:txBody>
          <a:bodyPr/>
          <a:lstStyle/>
          <a:p>
            <a:pPr eaLnBrk="1" hangingPunct="1"/>
            <a:r>
              <a:rPr lang="en-US" sz="1600" b="1" dirty="0">
                <a:effectLst>
                  <a:outerShdw blurRad="38100" dist="38100" dir="2700000" algn="tl">
                    <a:srgbClr val="000000">
                      <a:alpha val="43137"/>
                    </a:srgbClr>
                  </a:outerShdw>
                </a:effectLst>
              </a:rPr>
              <a:t>Linkage requirement: </a:t>
            </a:r>
            <a:r>
              <a:rPr lang="en-GB" sz="1600" b="1" dirty="0"/>
              <a:t>i.e. as to how the geographical indication serves to designate the goods as originating from the concerned territory of the country or region or locality in the country.</a:t>
            </a:r>
            <a:r>
              <a:rPr lang="en-US" sz="1600" b="1" dirty="0"/>
              <a:t> </a:t>
            </a:r>
          </a:p>
          <a:p>
            <a:pPr eaLnBrk="1" hangingPunct="1"/>
            <a:r>
              <a:rPr lang="en-US" sz="1600" b="1" dirty="0">
                <a:effectLst>
                  <a:outerShdw blurRad="38100" dist="38100" dir="2700000" algn="tl">
                    <a:srgbClr val="000000">
                      <a:alpha val="43137"/>
                    </a:srgbClr>
                  </a:outerShdw>
                </a:effectLst>
              </a:rPr>
              <a:t>EU</a:t>
            </a:r>
            <a:r>
              <a:rPr lang="en-US" sz="1600" b="1" dirty="0"/>
              <a:t> : </a:t>
            </a:r>
            <a:r>
              <a:rPr lang="en-US" sz="1600" b="1" dirty="0">
                <a:effectLst>
                  <a:outerShdw blurRad="38100" dist="38100" dir="2700000" algn="tl">
                    <a:srgbClr val="000000">
                      <a:alpha val="43137"/>
                    </a:srgbClr>
                  </a:outerShdw>
                </a:effectLst>
              </a:rPr>
              <a:t>the definition of the geographical area ...</a:t>
            </a:r>
            <a:r>
              <a:rPr lang="en-US" sz="1600" b="1" dirty="0"/>
              <a:t> Article 7</a:t>
            </a:r>
            <a:endParaRPr lang="en-US" sz="1600" b="1" dirty="0">
              <a:effectLst>
                <a:outerShdw blurRad="38100" dist="38100" dir="2700000" algn="tl">
                  <a:srgbClr val="000000">
                    <a:alpha val="43137"/>
                  </a:srgbClr>
                </a:outerShdw>
              </a:effectLst>
            </a:endParaRPr>
          </a:p>
          <a:p>
            <a:pPr lvl="1" eaLnBrk="1" hangingPunct="1"/>
            <a:r>
              <a:rPr lang="en-US" sz="1600" b="1" dirty="0"/>
              <a:t>the details bearing out the link with the geographical environment or the geographical origin within the meaning of Article 2(2)(a) ...</a:t>
            </a:r>
          </a:p>
          <a:p>
            <a:pPr lvl="1" eaLnBrk="1" hangingPunct="1"/>
            <a:r>
              <a:rPr lang="en-US" sz="1600" b="1" dirty="0"/>
              <a:t>details of the inspection structures: Article 10;</a:t>
            </a:r>
          </a:p>
          <a:p>
            <a:r>
              <a:rPr lang="en-GB" sz="1600" b="1" dirty="0">
                <a:effectLst>
                  <a:outerShdw blurRad="38100" dist="38100" dir="2700000" algn="tl">
                    <a:srgbClr val="000000">
                      <a:alpha val="43137"/>
                    </a:srgbClr>
                  </a:outerShdw>
                </a:effectLst>
              </a:rPr>
              <a:t>India</a:t>
            </a:r>
            <a:r>
              <a:rPr lang="en-GB" sz="1600" b="1" dirty="0"/>
              <a:t>: GI Act: also requires a statement about linkage: …in respect of specific quality, reputation or other characteristics of which are due exclusively or essentially to the geographical environment, with its inherent natural and human factors, and the production, processing or preparation of which takes place in such territory, region or locality…’: s. </a:t>
            </a:r>
            <a:r>
              <a:rPr lang="en-GB" sz="1600" b="1" dirty="0"/>
              <a:t>11 GI Act.</a:t>
            </a:r>
          </a:p>
          <a:p>
            <a:pPr marL="0" indent="0">
              <a:buNone/>
            </a:pPr>
            <a:r>
              <a:rPr lang="en-GB" sz="1600" b="1" dirty="0">
                <a:effectLst>
                  <a:outerShdw blurRad="38100" dist="38100" dir="2700000" algn="tl">
                    <a:srgbClr val="000000">
                      <a:alpha val="43137"/>
                    </a:srgbClr>
                  </a:outerShdw>
                </a:effectLst>
              </a:rPr>
              <a:t>Singapore</a:t>
            </a:r>
            <a:r>
              <a:rPr lang="en-GB" sz="1600" b="1" dirty="0"/>
              <a:t>: </a:t>
            </a:r>
          </a:p>
          <a:p>
            <a:r>
              <a:rPr lang="en-GB" sz="1600" b="1" dirty="0"/>
              <a:t>Linkage requirement: evidence of ‘the quality, reputation or other characteristic of the goods and how that quality, reputation or other characteristic is attributable to the place from which the goods originate’;</a:t>
            </a:r>
          </a:p>
          <a:p>
            <a:r>
              <a:rPr lang="en-GB" sz="1600" b="1" dirty="0"/>
              <a:t>The relevant geographical area;</a:t>
            </a:r>
          </a:p>
          <a:p>
            <a:r>
              <a:rPr lang="en-GB" sz="1600" b="1" dirty="0">
                <a:effectLst>
                  <a:outerShdw blurRad="38100" dist="38100" dir="2700000" algn="tl">
                    <a:srgbClr val="000000">
                      <a:alpha val="43137"/>
                    </a:srgbClr>
                  </a:outerShdw>
                </a:effectLst>
              </a:rPr>
              <a:t>Foreign GI registrations</a:t>
            </a:r>
            <a:r>
              <a:rPr lang="en-GB" sz="1600" b="1" dirty="0"/>
              <a:t>: ‘evidence that the GI has obtained recognition or registration as a GI in the qualifying country of origin’.</a:t>
            </a:r>
          </a:p>
          <a:p>
            <a:endParaRPr lang="en-GB" sz="1600" b="1" dirty="0"/>
          </a:p>
          <a:p>
            <a:endParaRPr lang="en-GB" sz="1600" b="1" dirty="0"/>
          </a:p>
          <a:p>
            <a:pPr marL="457200" lvl="1" indent="0" eaLnBrk="1" hangingPunct="1">
              <a:buNone/>
            </a:pPr>
            <a:endParaRPr lang="en-US" sz="1600" b="1" dirty="0"/>
          </a:p>
        </p:txBody>
      </p:sp>
      <p:sp>
        <p:nvSpPr>
          <p:cNvPr id="2" name="Slide Number Placeholder 1"/>
          <p:cNvSpPr>
            <a:spLocks noGrp="1"/>
          </p:cNvSpPr>
          <p:nvPr>
            <p:ph type="sldNum" sz="quarter" idx="12"/>
          </p:nvPr>
        </p:nvSpPr>
        <p:spPr/>
        <p:txBody>
          <a:bodyPr/>
          <a:lstStyle/>
          <a:p>
            <a:pPr>
              <a:defRPr/>
            </a:pPr>
            <a:fld id="{D07A359F-6FB0-448B-B326-EEA8B920247E}" type="slidenum">
              <a:rPr lang="en-US" smtClean="0"/>
              <a:pPr>
                <a:defRPr/>
              </a:pPr>
              <a:t>12</a:t>
            </a:fld>
            <a:endParaRPr lang="en-US"/>
          </a:p>
        </p:txBody>
      </p:sp>
      <p:sp>
        <p:nvSpPr>
          <p:cNvPr id="5" name="Title 1"/>
          <p:cNvSpPr>
            <a:spLocks noGrp="1"/>
          </p:cNvSpPr>
          <p:nvPr>
            <p:ph type="title"/>
          </p:nvPr>
        </p:nvSpPr>
        <p:spPr>
          <a:xfrm>
            <a:off x="323528" y="274638"/>
            <a:ext cx="8363272" cy="561975"/>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r>
              <a:rPr lang="en-US" sz="1600" b="1" dirty="0">
                <a:solidFill>
                  <a:srgbClr val="FF0000"/>
                </a:solidFill>
                <a:effectLst>
                  <a:outerShdw blurRad="38100" dist="38100" dir="2700000" algn="tl">
                    <a:srgbClr val="000000">
                      <a:alpha val="43137"/>
                    </a:srgbClr>
                  </a:outerShdw>
                </a:effectLst>
              </a:rPr>
              <a:t>SPECIFICATION: </a:t>
            </a:r>
            <a:r>
              <a:rPr lang="en-GB" sz="1600" b="1" dirty="0">
                <a:solidFill>
                  <a:srgbClr val="FF0000"/>
                </a:solidFill>
                <a:effectLst>
                  <a:outerShdw blurRad="38100" dist="38100" dir="2700000" algn="tl">
                    <a:srgbClr val="000000">
                      <a:alpha val="43137"/>
                    </a:srgbClr>
                  </a:outerShdw>
                </a:effectLst>
              </a:rPr>
              <a:t> NEED FOR, AND </a:t>
            </a:r>
            <a:r>
              <a:rPr lang="en-US" sz="1600" b="1" dirty="0">
                <a:solidFill>
                  <a:srgbClr val="FF0000"/>
                </a:solidFill>
                <a:effectLst>
                  <a:outerShdw blurRad="38100" dist="38100" dir="2700000" algn="tl">
                    <a:srgbClr val="000000">
                      <a:alpha val="43137"/>
                    </a:srgbClr>
                  </a:outerShdw>
                </a:effectLst>
              </a:rPr>
              <a:t>NATURE OF LINKAGE </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8689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7907">
                                            <p:txEl>
                                              <p:pRg st="0" end="0"/>
                                            </p:txEl>
                                          </p:spTgt>
                                        </p:tgtEl>
                                        <p:attrNameLst>
                                          <p:attrName>style.visibility</p:attrName>
                                        </p:attrNameLst>
                                      </p:cBhvr>
                                      <p:to>
                                        <p:strVal val="visible"/>
                                      </p:to>
                                    </p:set>
                                    <p:animEffect transition="in" filter="dissolve">
                                      <p:cBhvr>
                                        <p:cTn id="7" dur="500"/>
                                        <p:tgtEl>
                                          <p:spTgt spid="5079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07907">
                                            <p:txEl>
                                              <p:pRg st="1" end="1"/>
                                            </p:txEl>
                                          </p:spTgt>
                                        </p:tgtEl>
                                        <p:attrNameLst>
                                          <p:attrName>style.visibility</p:attrName>
                                        </p:attrNameLst>
                                      </p:cBhvr>
                                      <p:to>
                                        <p:strVal val="visible"/>
                                      </p:to>
                                    </p:set>
                                    <p:animEffect transition="in" filter="dissolve">
                                      <p:cBhvr>
                                        <p:cTn id="12" dur="500"/>
                                        <p:tgtEl>
                                          <p:spTgt spid="507907">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07907">
                                            <p:txEl>
                                              <p:pRg st="2" end="2"/>
                                            </p:txEl>
                                          </p:spTgt>
                                        </p:tgtEl>
                                        <p:attrNameLst>
                                          <p:attrName>style.visibility</p:attrName>
                                        </p:attrNameLst>
                                      </p:cBhvr>
                                      <p:to>
                                        <p:strVal val="visible"/>
                                      </p:to>
                                    </p:set>
                                    <p:animEffect transition="in" filter="dissolve">
                                      <p:cBhvr>
                                        <p:cTn id="15" dur="500"/>
                                        <p:tgtEl>
                                          <p:spTgt spid="507907">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07907">
                                            <p:txEl>
                                              <p:pRg st="3" end="3"/>
                                            </p:txEl>
                                          </p:spTgt>
                                        </p:tgtEl>
                                        <p:attrNameLst>
                                          <p:attrName>style.visibility</p:attrName>
                                        </p:attrNameLst>
                                      </p:cBhvr>
                                      <p:to>
                                        <p:strVal val="visible"/>
                                      </p:to>
                                    </p:set>
                                    <p:animEffect transition="in" filter="dissolve">
                                      <p:cBhvr>
                                        <p:cTn id="18" dur="500"/>
                                        <p:tgtEl>
                                          <p:spTgt spid="50790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07907">
                                            <p:txEl>
                                              <p:pRg st="4" end="4"/>
                                            </p:txEl>
                                          </p:spTgt>
                                        </p:tgtEl>
                                        <p:attrNameLst>
                                          <p:attrName>style.visibility</p:attrName>
                                        </p:attrNameLst>
                                      </p:cBhvr>
                                      <p:to>
                                        <p:strVal val="visible"/>
                                      </p:to>
                                    </p:set>
                                    <p:animEffect transition="in" filter="dissolve">
                                      <p:cBhvr>
                                        <p:cTn id="23" dur="500"/>
                                        <p:tgtEl>
                                          <p:spTgt spid="50790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507907">
                                            <p:txEl>
                                              <p:pRg st="5" end="5"/>
                                            </p:txEl>
                                          </p:spTgt>
                                        </p:tgtEl>
                                        <p:attrNameLst>
                                          <p:attrName>style.visibility</p:attrName>
                                        </p:attrNameLst>
                                      </p:cBhvr>
                                      <p:to>
                                        <p:strVal val="visible"/>
                                      </p:to>
                                    </p:set>
                                    <p:animEffect transition="in" filter="dissolve">
                                      <p:cBhvr>
                                        <p:cTn id="28" dur="500"/>
                                        <p:tgtEl>
                                          <p:spTgt spid="507907">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507907">
                                            <p:txEl>
                                              <p:pRg st="6" end="6"/>
                                            </p:txEl>
                                          </p:spTgt>
                                        </p:tgtEl>
                                        <p:attrNameLst>
                                          <p:attrName>style.visibility</p:attrName>
                                        </p:attrNameLst>
                                      </p:cBhvr>
                                      <p:to>
                                        <p:strVal val="visible"/>
                                      </p:to>
                                    </p:set>
                                    <p:animEffect transition="in" filter="dissolve">
                                      <p:cBhvr>
                                        <p:cTn id="33" dur="500"/>
                                        <p:tgtEl>
                                          <p:spTgt spid="507907">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507907">
                                            <p:txEl>
                                              <p:pRg st="7" end="7"/>
                                            </p:txEl>
                                          </p:spTgt>
                                        </p:tgtEl>
                                        <p:attrNameLst>
                                          <p:attrName>style.visibility</p:attrName>
                                        </p:attrNameLst>
                                      </p:cBhvr>
                                      <p:to>
                                        <p:strVal val="visible"/>
                                      </p:to>
                                    </p:set>
                                    <p:animEffect transition="in" filter="dissolve">
                                      <p:cBhvr>
                                        <p:cTn id="38" dur="500"/>
                                        <p:tgtEl>
                                          <p:spTgt spid="507907">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507907">
                                            <p:txEl>
                                              <p:pRg st="8" end="8"/>
                                            </p:txEl>
                                          </p:spTgt>
                                        </p:tgtEl>
                                        <p:attrNameLst>
                                          <p:attrName>style.visibility</p:attrName>
                                        </p:attrNameLst>
                                      </p:cBhvr>
                                      <p:to>
                                        <p:strVal val="visible"/>
                                      </p:to>
                                    </p:set>
                                    <p:animEffect transition="in" filter="dissolve">
                                      <p:cBhvr>
                                        <p:cTn id="43" dur="500"/>
                                        <p:tgtEl>
                                          <p:spTgt spid="50790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90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504056"/>
          </a:xfrm>
        </p:spPr>
        <p:style>
          <a:lnRef idx="2">
            <a:schemeClr val="dk1"/>
          </a:lnRef>
          <a:fillRef idx="1">
            <a:schemeClr val="lt1"/>
          </a:fillRef>
          <a:effectRef idx="0">
            <a:schemeClr val="dk1"/>
          </a:effectRef>
          <a:fontRef idx="minor">
            <a:schemeClr val="dk1"/>
          </a:fontRef>
        </p:style>
        <p:txBody>
          <a:bodyPr/>
          <a:lstStyle/>
          <a:p>
            <a:br>
              <a:rPr lang="en-GB" sz="1600" b="1" dirty="0"/>
            </a:br>
            <a:br>
              <a:rPr lang="en-GB" sz="1600" b="1" dirty="0"/>
            </a:br>
            <a:r>
              <a:rPr lang="en-GB" sz="1600" b="1" dirty="0">
                <a:solidFill>
                  <a:srgbClr val="FF0000"/>
                </a:solidFill>
                <a:effectLst>
                  <a:outerShdw blurRad="38100" dist="38100" dir="2700000" algn="tl">
                    <a:srgbClr val="000000">
                      <a:alpha val="43137"/>
                    </a:srgbClr>
                  </a:outerShdw>
                </a:effectLst>
              </a:rPr>
              <a:t>SUI GENERIS: </a:t>
            </a:r>
            <a:r>
              <a:rPr lang="en-GB" sz="1600" b="1" dirty="0">
                <a:solidFill>
                  <a:srgbClr val="FF0000"/>
                </a:solidFill>
                <a:effectLst>
                  <a:outerShdw blurRad="38100" dist="38100" dir="2700000" algn="tl">
                    <a:srgbClr val="000000">
                      <a:alpha val="43137"/>
                    </a:srgbClr>
                  </a:outerShdw>
                </a:effectLst>
              </a:rPr>
              <a:t>GROUNDS FOR REFUSAL OF REGISTRATION OF GI</a:t>
            </a:r>
            <a:br>
              <a:rPr lang="en-GB" sz="1600" b="1" dirty="0"/>
            </a:br>
            <a:br>
              <a:rPr lang="en-GB" sz="1600" b="1" dirty="0"/>
            </a:br>
            <a:endParaRPr lang="en-GB" sz="1600" dirty="0"/>
          </a:p>
        </p:txBody>
      </p:sp>
      <p:sp>
        <p:nvSpPr>
          <p:cNvPr id="3" name="Content Placeholder 2"/>
          <p:cNvSpPr>
            <a:spLocks noGrp="1"/>
          </p:cNvSpPr>
          <p:nvPr>
            <p:ph idx="1"/>
          </p:nvPr>
        </p:nvSpPr>
        <p:spPr>
          <a:xfrm>
            <a:off x="323528" y="764704"/>
            <a:ext cx="8280920" cy="5904656"/>
          </a:xfrm>
        </p:spPr>
        <p:txBody>
          <a:bodyPr/>
          <a:lstStyle/>
          <a:p>
            <a:pPr marL="0" indent="0">
              <a:buNone/>
            </a:pPr>
            <a:r>
              <a:rPr lang="en-GB" sz="1600" b="1" dirty="0"/>
              <a:t>EU: </a:t>
            </a:r>
            <a:r>
              <a:rPr lang="en-GB" sz="1600" b="1" dirty="0">
                <a:effectLst>
                  <a:outerShdw blurRad="38100" dist="38100" dir="2700000" algn="tl">
                    <a:srgbClr val="000000">
                      <a:alpha val="43137"/>
                    </a:srgbClr>
                  </a:outerShdw>
                </a:effectLst>
              </a:rPr>
              <a:t>AO model</a:t>
            </a:r>
            <a:r>
              <a:rPr lang="en-GB" sz="1600" b="1" dirty="0"/>
              <a:t>:</a:t>
            </a:r>
          </a:p>
          <a:p>
            <a:r>
              <a:rPr lang="en-GB" sz="1600" b="1" dirty="0"/>
              <a:t>‘</a:t>
            </a:r>
            <a:r>
              <a:rPr lang="en-GB" sz="1600" b="1" dirty="0"/>
              <a:t>Generic nature, conflicts with names of plant varieties and animal breeds, with homonyms and trade marks</a:t>
            </a:r>
            <a:r>
              <a:rPr lang="en-GB" sz="1600" b="1" dirty="0"/>
              <a:t>’: Art. 6.</a:t>
            </a:r>
          </a:p>
          <a:p>
            <a:pPr marL="0" indent="0">
              <a:buNone/>
            </a:pPr>
            <a:r>
              <a:rPr lang="en-GB" sz="1600" b="1" dirty="0">
                <a:effectLst>
                  <a:outerShdw blurRad="38100" dist="38100" dir="2700000" algn="tl">
                    <a:srgbClr val="000000">
                      <a:alpha val="43137"/>
                    </a:srgbClr>
                  </a:outerShdw>
                </a:effectLst>
              </a:rPr>
              <a:t>Trade mark model/hybrid</a:t>
            </a:r>
            <a:r>
              <a:rPr lang="en-GB" sz="1600" b="1" dirty="0"/>
              <a:t>: </a:t>
            </a:r>
          </a:p>
          <a:p>
            <a:pPr marL="0" indent="0">
              <a:buNone/>
            </a:pPr>
            <a:r>
              <a:rPr lang="en-GB" sz="1600" b="1" dirty="0">
                <a:effectLst>
                  <a:outerShdw blurRad="38100" dist="38100" dir="2700000" algn="tl">
                    <a:srgbClr val="000000">
                      <a:alpha val="43137"/>
                    </a:srgbClr>
                  </a:outerShdw>
                </a:effectLst>
              </a:rPr>
              <a:t>India</a:t>
            </a:r>
            <a:r>
              <a:rPr lang="en-GB" sz="1600" b="1" dirty="0"/>
              <a:t>: S. 9: </a:t>
            </a:r>
            <a:r>
              <a:rPr lang="en-GB" sz="1600" b="1" dirty="0"/>
              <a:t>in addition to…</a:t>
            </a:r>
            <a:r>
              <a:rPr lang="en-GB" sz="1600" b="1" dirty="0"/>
              <a:t>the prohibition on the registration of names determined to be generic*; not protected in their country of origin; </a:t>
            </a:r>
            <a:r>
              <a:rPr lang="en-GB" sz="1600" b="1" dirty="0"/>
              <a:t>The Act stipulates that a GI </a:t>
            </a:r>
            <a:r>
              <a:rPr lang="en-GB" sz="1600" b="1" dirty="0"/>
              <a:t>shall not be registered where:</a:t>
            </a:r>
          </a:p>
          <a:p>
            <a:pPr lvl="1"/>
            <a:r>
              <a:rPr lang="en-GB" sz="1600" b="1" dirty="0"/>
              <a:t>the use of which would be likely to deceive or cause confusion; or</a:t>
            </a:r>
          </a:p>
          <a:p>
            <a:pPr lvl="1"/>
            <a:r>
              <a:rPr lang="en-GB" sz="1600" b="1" dirty="0"/>
              <a:t>contains scandalous or obscene matter;</a:t>
            </a:r>
          </a:p>
          <a:p>
            <a:pPr lvl="1"/>
            <a:r>
              <a:rPr lang="en-GB" sz="1600" b="1" dirty="0"/>
              <a:t>contains any matter likely to hurt the religious susceptibilities of any class…’</a:t>
            </a:r>
          </a:p>
          <a:p>
            <a:pPr marL="0" indent="0">
              <a:buNone/>
            </a:pPr>
            <a:endParaRPr lang="en-GB" sz="1600" b="1" dirty="0"/>
          </a:p>
          <a:p>
            <a:r>
              <a:rPr lang="en-GB" sz="1600" b="1" dirty="0">
                <a:effectLst>
                  <a:outerShdw blurRad="38100" dist="38100" dir="2700000" algn="tl">
                    <a:srgbClr val="000000">
                      <a:alpha val="43137"/>
                    </a:srgbClr>
                  </a:outerShdw>
                </a:effectLst>
              </a:rPr>
              <a:t>Singapore: </a:t>
            </a:r>
            <a:r>
              <a:rPr lang="en-GB" sz="1600" b="1" dirty="0"/>
              <a:t>likewise Singapore: s. 41: where the similarity to the absolute and relative grounds of refusal of trade mark law are more conspicuous.</a:t>
            </a:r>
          </a:p>
          <a:p>
            <a:endParaRPr lang="en-GB" sz="1600" b="1" dirty="0">
              <a:effectLst>
                <a:outerShdw blurRad="38100" dist="38100" dir="2700000" algn="tl">
                  <a:srgbClr val="000000">
                    <a:alpha val="43137"/>
                  </a:srgbClr>
                </a:outerShdw>
              </a:effectLst>
            </a:endParaRPr>
          </a:p>
          <a:p>
            <a:endParaRPr lang="en-GB" sz="1600" b="1" dirty="0">
              <a:effectLst>
                <a:outerShdw blurRad="38100" dist="38100" dir="2700000" algn="tl">
                  <a:srgbClr val="000000">
                    <a:alpha val="43137"/>
                  </a:srgbClr>
                </a:outerShdw>
              </a:effectLst>
            </a:endParaRPr>
          </a:p>
          <a:p>
            <a:endParaRPr lang="en-GB" sz="1600" b="1" dirty="0"/>
          </a:p>
          <a:p>
            <a:pPr marL="0" indent="0">
              <a:buNone/>
            </a:pPr>
            <a:endParaRPr lang="en-GB" sz="1600" b="1" dirty="0"/>
          </a:p>
          <a:p>
            <a:pPr marL="0" indent="0">
              <a:buNone/>
            </a:pPr>
            <a:r>
              <a:rPr lang="en-GB" sz="1600" b="1" dirty="0"/>
              <a:t>	* </a:t>
            </a:r>
            <a:r>
              <a:rPr lang="en-GB" sz="1600" b="1" dirty="0" err="1"/>
              <a:t>Genericness</a:t>
            </a:r>
            <a:r>
              <a:rPr lang="en-GB" sz="1600" b="1" dirty="0"/>
              <a:t>: EU (Art. 6: 1151/India (s.9) have a multifactor test.</a:t>
            </a:r>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13</a:t>
            </a:fld>
            <a:endParaRPr lang="en-US"/>
          </a:p>
        </p:txBody>
      </p:sp>
    </p:spTree>
    <p:extLst>
      <p:ext uri="{BB962C8B-B14F-4D97-AF65-F5344CB8AC3E}">
        <p14:creationId xmlns:p14="http://schemas.microsoft.com/office/powerpoint/2010/main" val="3832684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640960" cy="5616624"/>
          </a:xfrm>
        </p:spPr>
        <p:txBody>
          <a:bodyPr/>
          <a:lstStyle/>
          <a:p>
            <a:pPr marL="0" indent="0">
              <a:buNone/>
            </a:pPr>
            <a:r>
              <a:rPr lang="en-GB" sz="1600" b="1" dirty="0">
                <a:effectLst>
                  <a:outerShdw blurRad="38100" dist="38100" dir="2700000" algn="tl">
                    <a:srgbClr val="000000">
                      <a:alpha val="43137"/>
                    </a:srgbClr>
                  </a:outerShdw>
                </a:effectLst>
              </a:rPr>
              <a:t>Compare the scope of protection: </a:t>
            </a:r>
            <a:r>
              <a:rPr lang="en-GB" sz="1600" b="1" dirty="0"/>
              <a:t>EU: ‘AO’ model: </a:t>
            </a:r>
          </a:p>
          <a:p>
            <a:r>
              <a:rPr lang="en-GB" sz="1600" b="1" dirty="0"/>
              <a:t>EU: Art. 13 broad protection: any direct or indirect commercial use; any misuse, imitation or evocation, even if the true origin of the product is indicated or if [GI] is accompanied by …style….; or any other false or misleading indication.</a:t>
            </a:r>
          </a:p>
          <a:p>
            <a:r>
              <a:rPr lang="en-GB" sz="1600" b="1" dirty="0"/>
              <a:t>‘So-called ‘absolute’ protection: the GI is effectively reserved for use by producers in the defined geographical area. </a:t>
            </a:r>
          </a:p>
          <a:p>
            <a:r>
              <a:rPr lang="en-GB" sz="1600" b="1" dirty="0">
                <a:effectLst>
                  <a:outerShdw blurRad="38100" dist="38100" dir="2700000" algn="tl">
                    <a:srgbClr val="000000">
                      <a:alpha val="43137"/>
                    </a:srgbClr>
                  </a:outerShdw>
                </a:effectLst>
              </a:rPr>
              <a:t>Contrast</a:t>
            </a:r>
            <a:r>
              <a:rPr lang="en-GB" sz="1600" b="1" dirty="0"/>
              <a:t>: trade marks where only those that a well-known are provided with protection against anti-dilution infringement. </a:t>
            </a:r>
          </a:p>
          <a:p>
            <a:pPr marL="0" indent="0">
              <a:buNone/>
            </a:pPr>
            <a:r>
              <a:rPr lang="en-GB" sz="1600" b="1" dirty="0">
                <a:solidFill>
                  <a:srgbClr val="FF0000"/>
                </a:solidFill>
                <a:effectLst>
                  <a:outerShdw blurRad="38100" dist="38100" dir="2700000" algn="tl">
                    <a:srgbClr val="000000">
                      <a:alpha val="43137"/>
                    </a:srgbClr>
                  </a:outerShdw>
                </a:effectLst>
              </a:rPr>
              <a:t>India ‘</a:t>
            </a:r>
            <a:r>
              <a:rPr lang="en-GB" sz="1600" b="1" dirty="0" err="1">
                <a:solidFill>
                  <a:srgbClr val="FF0000"/>
                </a:solidFill>
                <a:effectLst>
                  <a:outerShdw blurRad="38100" dist="38100" dir="2700000" algn="tl">
                    <a:srgbClr val="000000">
                      <a:alpha val="43137"/>
                    </a:srgbClr>
                  </a:outerShdw>
                </a:effectLst>
              </a:rPr>
              <a:t>hybid</a:t>
            </a:r>
            <a:r>
              <a:rPr lang="en-GB" sz="1600" b="1" dirty="0">
                <a:solidFill>
                  <a:srgbClr val="FF0000"/>
                </a:solidFill>
                <a:effectLst>
                  <a:outerShdw blurRad="38100" dist="38100" dir="2700000" algn="tl">
                    <a:srgbClr val="000000">
                      <a:alpha val="43137"/>
                    </a:srgbClr>
                  </a:outerShdw>
                </a:effectLst>
              </a:rPr>
              <a:t> model’: Rights Conferred by Registration: </a:t>
            </a:r>
            <a:r>
              <a:rPr lang="en-GB" sz="1600" b="1" dirty="0">
                <a:effectLst>
                  <a:outerShdw blurRad="38100" dist="38100" dir="2700000" algn="tl">
                    <a:srgbClr val="000000">
                      <a:alpha val="43137"/>
                    </a:srgbClr>
                  </a:outerShdw>
                </a:effectLst>
              </a:rPr>
              <a:t>s.</a:t>
            </a:r>
            <a:r>
              <a:rPr lang="en-GB" sz="1600" b="1" dirty="0"/>
              <a:t> 22: unauthorised use includes:</a:t>
            </a:r>
          </a:p>
          <a:p>
            <a:r>
              <a:rPr lang="en-GB" sz="1600" b="1" dirty="0"/>
              <a:t>Use [of the GI] that …‘indicates or suggests that such goods originate in a geographical area other than the true place of origin of such goods in a manner which misleads the persons as to the geographical origin of such goods; or use [of the GI] ‘which constitutes an act of unfair competition [Paris 10bis] including all acts of such a nature as to create confusion …; false allegations in the course of trade of such a nature [cause] discredit…: see</a:t>
            </a:r>
            <a:r>
              <a:rPr lang="en-GB" sz="1600" b="1" dirty="0"/>
              <a:t> Tea board, India v ITC Limited 2011 HC Calcutta: Application for preliminary injunction for infringement ‘Darjeeling </a:t>
            </a:r>
            <a:r>
              <a:rPr lang="en-GB" sz="1600" b="1" dirty="0" err="1"/>
              <a:t>Louge</a:t>
            </a:r>
            <a:r>
              <a:rPr lang="en-GB" sz="1600" b="1" dirty="0"/>
              <a:t>’ Hotel: failed.</a:t>
            </a:r>
          </a:p>
          <a:p>
            <a:r>
              <a:rPr lang="en-GB" sz="1600" b="1" dirty="0"/>
              <a:t>‘Reservation of name’ for specially designated products;  the Indian government may accord additional protection amounting to ‘</a:t>
            </a:r>
            <a:r>
              <a:rPr lang="en-GB" sz="1600" b="1" dirty="0"/>
              <a:t>any misuse, imitation or evocation’ </a:t>
            </a:r>
            <a:r>
              <a:rPr lang="en-GB" sz="1600" b="1" dirty="0"/>
              <a:t>to such products.</a:t>
            </a:r>
          </a:p>
          <a:p>
            <a:pPr marL="0" indent="0">
              <a:buNone/>
            </a:pPr>
            <a:endParaRPr lang="en-GB" sz="1600" b="1" dirty="0"/>
          </a:p>
          <a:p>
            <a:pPr>
              <a:buAutoNum type="alphaLcPeriod"/>
            </a:pPr>
            <a:endParaRPr lang="en-GB" sz="1600" b="1" dirty="0">
              <a:effectLst>
                <a:outerShdw blurRad="38100" dist="38100" dir="2700000" algn="tl">
                  <a:srgbClr val="000000">
                    <a:alpha val="43137"/>
                  </a:srgbClr>
                </a:outerShdw>
              </a:effectLst>
            </a:endParaRPr>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14</a:t>
            </a:fld>
            <a:endParaRPr lang="en-US"/>
          </a:p>
        </p:txBody>
      </p:sp>
      <p:sp>
        <p:nvSpPr>
          <p:cNvPr id="6" name="Title 1"/>
          <p:cNvSpPr>
            <a:spLocks noGrp="1"/>
          </p:cNvSpPr>
          <p:nvPr>
            <p:ph type="title"/>
          </p:nvPr>
        </p:nvSpPr>
        <p:spPr>
          <a:xfrm>
            <a:off x="251520" y="188640"/>
            <a:ext cx="8568952" cy="360040"/>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SCOPE OF EXCLUSIVE RIGHTS</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80431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052737"/>
            <a:ext cx="8496944" cy="5256584"/>
          </a:xfrm>
        </p:spPr>
        <p:txBody>
          <a:bodyPr/>
          <a:lstStyle/>
          <a:p>
            <a:pPr marL="0" indent="0">
              <a:buNone/>
            </a:pPr>
            <a:r>
              <a:rPr lang="en-GB" sz="1600" b="1" dirty="0">
                <a:effectLst>
                  <a:outerShdw blurRad="38100" dist="38100" dir="2700000" algn="tl">
                    <a:srgbClr val="000000">
                      <a:alpha val="43137"/>
                    </a:srgbClr>
                  </a:outerShdw>
                </a:effectLst>
              </a:rPr>
              <a:t>Adoption of coexistence rule </a:t>
            </a:r>
            <a:r>
              <a:rPr lang="en-GB" sz="1600" b="1" dirty="0"/>
              <a:t>(WTO: US v EU – GI:DS 174 2006): </a:t>
            </a:r>
          </a:p>
          <a:p>
            <a:r>
              <a:rPr lang="en-GB" sz="1600" b="1" dirty="0">
                <a:effectLst>
                  <a:outerShdw blurRad="38100" dist="38100" dir="2700000" algn="tl">
                    <a:srgbClr val="000000">
                      <a:alpha val="43137"/>
                    </a:srgbClr>
                  </a:outerShdw>
                </a:effectLst>
              </a:rPr>
              <a:t>EU:</a:t>
            </a:r>
            <a:r>
              <a:rPr lang="en-GB" sz="1600" b="1" dirty="0"/>
              <a:t> ‘a trade mark the use of which contravenes Article 13(1) which has been applied for, registered… in good faith within the territory of the Union, before the date on which the application for protection of the designation of origin or geographical indication is submitted to the Commission, </a:t>
            </a:r>
            <a:r>
              <a:rPr lang="en-GB" sz="1600" b="1" dirty="0">
                <a:effectLst>
                  <a:outerShdw blurRad="38100" dist="38100" dir="2700000" algn="tl">
                    <a:srgbClr val="000000">
                      <a:alpha val="43137"/>
                    </a:srgbClr>
                  </a:outerShdw>
                </a:effectLst>
              </a:rPr>
              <a:t>may continue to be used and renewed for that product notwithstanding the registration of a designation of origin or geographical indication’: </a:t>
            </a:r>
            <a:r>
              <a:rPr lang="en-GB" sz="1600" b="1" dirty="0"/>
              <a:t>Reg.1151 Art. 14(2):</a:t>
            </a:r>
            <a:r>
              <a:rPr lang="en-US" sz="1600" b="1" dirty="0"/>
              <a:t>‘Bavaria Holland’ v later PGI ‘Bavaria’ for beer: </a:t>
            </a:r>
            <a:r>
              <a:rPr lang="en-GB" sz="1600" b="1" dirty="0">
                <a:effectLst>
                  <a:outerShdw blurRad="38100" dist="38100" dir="2700000" algn="tl">
                    <a:srgbClr val="000000">
                      <a:alpha val="43137"/>
                    </a:srgbClr>
                  </a:outerShdw>
                </a:effectLst>
              </a:rPr>
              <a:t>C‑343/07 2009 </a:t>
            </a:r>
            <a:r>
              <a:rPr lang="en-US" sz="1600" b="1" dirty="0"/>
              <a:t>CJEU</a:t>
            </a:r>
            <a:r>
              <a:rPr lang="en-US" sz="1600" b="1" dirty="0">
                <a:effectLst>
                  <a:outerShdw blurRad="38100" dist="38100" dir="2700000" algn="tl">
                    <a:srgbClr val="000000">
                      <a:alpha val="43137"/>
                    </a:srgbClr>
                  </a:outerShdw>
                </a:effectLst>
              </a:rPr>
              <a:t>. </a:t>
            </a:r>
          </a:p>
          <a:p>
            <a:r>
              <a:rPr lang="en-GB" sz="1600" b="1" dirty="0"/>
              <a:t> </a:t>
            </a:r>
            <a:r>
              <a:rPr lang="en-GB" sz="1600" b="1" dirty="0">
                <a:effectLst>
                  <a:outerShdw blurRad="38100" dist="38100" dir="2700000" algn="tl">
                    <a:srgbClr val="000000">
                      <a:alpha val="43137"/>
                    </a:srgbClr>
                  </a:outerShdw>
                </a:effectLst>
              </a:rPr>
              <a:t>Singapore GI Act</a:t>
            </a:r>
            <a:r>
              <a:rPr lang="en-GB" sz="1600" b="1" dirty="0"/>
              <a:t> provides for derogations from exclusive rights of the GI against prior: s. 11, including prior users of un/registered trade marks which are identical or similar to GIs, where the trade marks were applied/registered…in Singapore: before 1999; or before the GI … was protected in its country .. of origin; and well-known marks [Paris 6bis].</a:t>
            </a: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r>
              <a:rPr lang="en-GB" sz="1600" b="1" dirty="0">
                <a:solidFill>
                  <a:srgbClr val="FF0000"/>
                </a:solidFill>
                <a:effectLst>
                  <a:outerShdw blurRad="38100" dist="38100" dir="2700000" algn="tl">
                    <a:srgbClr val="000000">
                      <a:alpha val="43137"/>
                    </a:srgbClr>
                  </a:outerShdw>
                </a:effectLst>
              </a:rPr>
              <a:t>India: Rights Conferred by Registration: </a:t>
            </a:r>
            <a:r>
              <a:rPr lang="en-GB" sz="1600" b="1" dirty="0">
                <a:effectLst>
                  <a:outerShdw blurRad="38100" dist="38100" dir="2700000" algn="tl">
                    <a:srgbClr val="000000">
                      <a:alpha val="43137"/>
                    </a:srgbClr>
                  </a:outerShdw>
                </a:effectLst>
              </a:rPr>
              <a:t>s.</a:t>
            </a:r>
            <a:r>
              <a:rPr lang="en-GB" sz="1600" b="1" dirty="0"/>
              <a:t> 22: unauthorised use includes:</a:t>
            </a:r>
          </a:p>
          <a:p>
            <a:r>
              <a:rPr lang="en-GB" sz="1600" b="1" dirty="0"/>
              <a:t>Use [of the GI] that …‘indicates or suggests that such goods originate in a geographical area other than the true place of origin of such goods in a manner which misleads the persons as to the geographical origin of such goods; or use [of the GI] ‘which constitutes an act of unfair competition [Paris 10bis] including all acts of such a nature as to create confusion …; false allegations in the course of trade of such a nature [cause] discredit…; </a:t>
            </a:r>
            <a:r>
              <a:rPr lang="en-GB" sz="1600" b="1" dirty="0"/>
              <a:t>Uses which </a:t>
            </a:r>
          </a:p>
          <a:p>
            <a:pPr marL="0" indent="0">
              <a:buNone/>
            </a:pPr>
            <a:r>
              <a:rPr lang="en-GB" sz="1600" b="1" dirty="0"/>
              <a:t>In addition, the Indian government may accord additional protection to specially designated products which are accorded the higher TRIPS Art. 23 rights, effectively reserving the name to the producer group.</a:t>
            </a:r>
          </a:p>
          <a:p>
            <a:pPr marL="0" indent="0">
              <a:buNone/>
            </a:pPr>
            <a:r>
              <a:rPr lang="en-GB" sz="1600" b="1" dirty="0"/>
              <a:t>Nonetheless: Tea board, India v ITC Limited 2011 HC Calcutta: Application for preliminary injunction for infringement ‘Darjeeling </a:t>
            </a:r>
            <a:r>
              <a:rPr lang="en-GB" sz="1600" b="1" dirty="0" err="1"/>
              <a:t>Louge</a:t>
            </a:r>
            <a:r>
              <a:rPr lang="en-GB" sz="1600" b="1" dirty="0"/>
              <a:t>’ Hotel: failed.</a:t>
            </a:r>
          </a:p>
          <a:p>
            <a:pPr marL="0" indent="0">
              <a:buNone/>
            </a:pPr>
            <a:endParaRPr lang="en-GB" sz="1600" b="1" dirty="0"/>
          </a:p>
          <a:p>
            <a:pPr marL="0" indent="0">
              <a:buNone/>
            </a:pPr>
            <a:r>
              <a:rPr lang="en-GB" sz="1600" b="1" dirty="0"/>
              <a:t>Moreover, the Singapore GI Act</a:t>
            </a:r>
          </a:p>
          <a:p>
            <a:pPr marL="0" indent="0">
              <a:buNone/>
            </a:pPr>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15</a:t>
            </a:fld>
            <a:endParaRPr lang="en-US"/>
          </a:p>
        </p:txBody>
      </p:sp>
      <p:sp>
        <p:nvSpPr>
          <p:cNvPr id="5" name="Title 1"/>
          <p:cNvSpPr>
            <a:spLocks noGrp="1"/>
          </p:cNvSpPr>
          <p:nvPr>
            <p:ph type="title"/>
          </p:nvPr>
        </p:nvSpPr>
        <p:spPr>
          <a:xfrm>
            <a:off x="179512" y="188640"/>
            <a:ext cx="8856984" cy="576064"/>
          </a:xfrm>
        </p:spPr>
        <p:style>
          <a:lnRef idx="2">
            <a:schemeClr val="dk1"/>
          </a:lnRef>
          <a:fillRef idx="1">
            <a:schemeClr val="lt1"/>
          </a:fillRef>
          <a:effectRef idx="0">
            <a:schemeClr val="dk1"/>
          </a:effectRef>
          <a:fontRef idx="minor">
            <a:schemeClr val="dk1"/>
          </a:fontRef>
        </p:style>
        <p:txBody>
          <a:bodyPr/>
          <a:lstStyle/>
          <a:p>
            <a:r>
              <a:rPr lang="en-GB" sz="1600" b="1" dirty="0">
                <a:solidFill>
                  <a:srgbClr val="FF0000"/>
                </a:solidFill>
                <a:effectLst>
                  <a:outerShdw blurRad="38100" dist="38100" dir="2700000" algn="tl">
                    <a:srgbClr val="000000">
                      <a:alpha val="43137"/>
                    </a:srgbClr>
                  </a:outerShdw>
                </a:effectLst>
              </a:rPr>
              <a:t>RIGHTS CONFERRED BY REGISTRATION LIMITED BY COEXISTENCE RULE</a:t>
            </a:r>
            <a:endParaRPr lang="en-GB" sz="16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68449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0768"/>
            <a:ext cx="8229600" cy="2952328"/>
          </a:xfrm>
        </p:spPr>
        <p:style>
          <a:lnRef idx="2">
            <a:schemeClr val="dk1"/>
          </a:lnRef>
          <a:fillRef idx="1">
            <a:schemeClr val="lt1"/>
          </a:fillRef>
          <a:effectRef idx="0">
            <a:schemeClr val="dk1"/>
          </a:effectRef>
          <a:fontRef idx="minor">
            <a:schemeClr val="dk1"/>
          </a:fontRef>
        </p:style>
        <p:txBody>
          <a:bodyPr/>
          <a:lstStyle/>
          <a:p>
            <a:br>
              <a:rPr lang="en-GB" sz="1800" b="1" dirty="0">
                <a:solidFill>
                  <a:srgbClr val="0000FF"/>
                </a:solidFill>
                <a:effectLst>
                  <a:outerShdw blurRad="38100" dist="38100" dir="2700000" algn="tl">
                    <a:srgbClr val="000000">
                      <a:alpha val="43137"/>
                    </a:srgbClr>
                  </a:outerShdw>
                </a:effectLst>
              </a:rPr>
            </a:br>
            <a:r>
              <a:rPr lang="en-GB" sz="1800" b="1" dirty="0">
                <a:solidFill>
                  <a:srgbClr val="0000FF"/>
                </a:solidFill>
                <a:effectLst>
                  <a:outerShdw blurRad="38100" dist="38100" dir="2700000" algn="tl">
                    <a:srgbClr val="000000">
                      <a:alpha val="43137"/>
                    </a:srgbClr>
                  </a:outerShdw>
                </a:effectLst>
              </a:rPr>
              <a:t>AMENDMENTS TO THE TRADE MARKS ACT OF CANADA:</a:t>
            </a:r>
            <a:br>
              <a:rPr lang="en-GB" sz="1800" b="1" dirty="0">
                <a:solidFill>
                  <a:srgbClr val="0000FF"/>
                </a:solidFill>
                <a:effectLst>
                  <a:outerShdw blurRad="38100" dist="38100" dir="2700000" algn="tl">
                    <a:srgbClr val="000000">
                      <a:alpha val="43137"/>
                    </a:srgbClr>
                  </a:outerShdw>
                </a:effectLst>
              </a:rPr>
            </a:br>
            <a:r>
              <a:rPr lang="en-GB" sz="1800" b="1" dirty="0">
                <a:solidFill>
                  <a:srgbClr val="0000FF"/>
                </a:solidFill>
                <a:effectLst>
                  <a:outerShdw blurRad="38100" dist="38100" dir="2700000" algn="tl">
                    <a:srgbClr val="000000">
                      <a:alpha val="43137"/>
                    </a:srgbClr>
                  </a:outerShdw>
                </a:effectLst>
              </a:rPr>
              <a:t>CANADA-EU CETA IMPLEMENTATION ACT 2017</a:t>
            </a:r>
            <a:endParaRPr lang="en-GB" sz="1800" dirty="0">
              <a:solidFill>
                <a:srgbClr val="0000FF"/>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16</a:t>
            </a:fld>
            <a:endParaRPr lang="en-US" dirty="0"/>
          </a:p>
        </p:txBody>
      </p:sp>
    </p:spTree>
    <p:extLst>
      <p:ext uri="{BB962C8B-B14F-4D97-AF65-F5344CB8AC3E}">
        <p14:creationId xmlns:p14="http://schemas.microsoft.com/office/powerpoint/2010/main" val="274534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3"/>
            <a:ext cx="8712968" cy="360039"/>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0000FF"/>
                </a:solidFill>
              </a:rPr>
            </a:br>
            <a:r>
              <a:rPr lang="en-GB" sz="1600" b="1" dirty="0">
                <a:solidFill>
                  <a:srgbClr val="0000FF"/>
                </a:solidFill>
              </a:rPr>
              <a:t>AMENDMENTS TO THE CANADIAN TRADE MARKS ACT</a:t>
            </a:r>
            <a:br>
              <a:rPr lang="en-GB" sz="1600" b="1" dirty="0">
                <a:solidFill>
                  <a:srgbClr val="0000FF"/>
                </a:solidFill>
              </a:rPr>
            </a:br>
            <a:endParaRPr lang="en-GB" sz="1600" b="1" u="sng" dirty="0">
              <a:solidFill>
                <a:srgbClr val="0000FF"/>
              </a:solidFill>
            </a:endParaRPr>
          </a:p>
        </p:txBody>
      </p:sp>
      <p:sp>
        <p:nvSpPr>
          <p:cNvPr id="3" name="Content Placeholder 2"/>
          <p:cNvSpPr>
            <a:spLocks noGrp="1"/>
          </p:cNvSpPr>
          <p:nvPr>
            <p:ph idx="1"/>
          </p:nvPr>
        </p:nvSpPr>
        <p:spPr>
          <a:xfrm>
            <a:off x="251520" y="620689"/>
            <a:ext cx="8352928" cy="6048672"/>
          </a:xfrm>
        </p:spPr>
        <p:txBody>
          <a:bodyPr/>
          <a:lstStyle/>
          <a:p>
            <a:pPr marL="0" indent="0">
              <a:buNone/>
            </a:pPr>
            <a:r>
              <a:rPr lang="en-GB" sz="1600" b="1" dirty="0"/>
              <a:t>The Comprehensive Economic and Trade Agreement (CETA), 2016 between Canada and the EU includes provisions pertaining to GI for not only wine and spirits, but also </a:t>
            </a:r>
            <a:r>
              <a:rPr lang="en-GB" sz="1600" b="1" dirty="0" err="1"/>
              <a:t>agri</a:t>
            </a:r>
            <a:r>
              <a:rPr lang="en-GB" sz="1600" b="1" dirty="0"/>
              <a:t>/food products </a:t>
            </a:r>
            <a:r>
              <a:rPr lang="en-GB" sz="1600" b="1" dirty="0"/>
              <a:t>such as cheese, meat and olives. It is enacted in the Canada-EU CETA Implementation Act, March</a:t>
            </a:r>
            <a:r>
              <a:rPr lang="en-GB" sz="1600" b="1" dirty="0"/>
              <a:t> 7</a:t>
            </a:r>
            <a:r>
              <a:rPr lang="en-GB" sz="1600" b="1" dirty="0"/>
              <a:t>, 2017, Bill C-30.</a:t>
            </a:r>
          </a:p>
          <a:p>
            <a:r>
              <a:rPr lang="en-US" sz="1600" b="1" dirty="0"/>
              <a:t>CETA contains a </a:t>
            </a:r>
            <a:r>
              <a:rPr lang="en-US" sz="1600" b="1" dirty="0">
                <a:solidFill>
                  <a:srgbClr val="0000CC"/>
                </a:solidFill>
                <a:effectLst>
                  <a:outerShdw blurRad="38100" dist="38100" dir="2700000" algn="tl">
                    <a:srgbClr val="000000">
                      <a:alpha val="43137"/>
                    </a:srgbClr>
                  </a:outerShdw>
                </a:effectLst>
              </a:rPr>
              <a:t>trading list of well-known GIs</a:t>
            </a:r>
            <a:r>
              <a:rPr lang="en-US" sz="1600" b="1" dirty="0"/>
              <a:t>. By virtue of the list in Annex 20-A and Article 20, those GIs are reserved. </a:t>
            </a:r>
            <a:r>
              <a:rPr lang="en-US" sz="1600" b="1" dirty="0">
                <a:solidFill>
                  <a:srgbClr val="0000CC"/>
                </a:solidFill>
                <a:effectLst>
                  <a:outerShdw blurRad="38100" dist="38100" dir="2700000" algn="tl">
                    <a:srgbClr val="000000">
                      <a:alpha val="43137"/>
                    </a:srgbClr>
                  </a:outerShdw>
                </a:effectLst>
              </a:rPr>
              <a:t>Annex 20-A [Part A] lists almost 200 </a:t>
            </a:r>
            <a:r>
              <a:rPr lang="en-US" sz="1600" b="1" dirty="0"/>
              <a:t>European food names for products sold in Canada. </a:t>
            </a:r>
          </a:p>
          <a:p>
            <a:r>
              <a:rPr lang="en-US" sz="1600" b="1" dirty="0"/>
              <a:t>CETA provides that the use of GIs such as  ROQUEFORT will be reserved in Canada to products imported from European regions where they originate</a:t>
            </a:r>
            <a:r>
              <a:rPr lang="en-GB" sz="1600" b="1" dirty="0"/>
              <a:t>.</a:t>
            </a:r>
          </a:p>
          <a:p>
            <a:r>
              <a:rPr lang="en-US" sz="1600" b="1" dirty="0"/>
              <a:t>Whereas currently Parma Ham in Canada is given priority as a prior registered trade mark, when CETA is ratified the GI PROSCIUTTO DI PARMA will finally be authorized to use the name when sold in Canada.</a:t>
            </a:r>
            <a:endParaRPr lang="en-GB" sz="1600" b="1" dirty="0"/>
          </a:p>
          <a:p>
            <a:r>
              <a:rPr lang="en-GB" sz="1600" b="1" dirty="0"/>
              <a:t>CETA includes provisions to preserve trade mark rights and limit the impact on current users. For example, the following terms commonly used in Canada will continue to be free to use in the Canadian market, regardless of product origin: e.g. 'Parmesan'; 'Bavarian beer'.</a:t>
            </a:r>
          </a:p>
          <a:p>
            <a:r>
              <a:rPr lang="en-GB" sz="1600" b="1" dirty="0"/>
              <a:t>Current users 'Feta' and 'Gorgonzola' will also be able to continue using such terms. </a:t>
            </a:r>
          </a:p>
          <a:p>
            <a:r>
              <a:rPr lang="en-GB" sz="1600" b="1" dirty="0"/>
              <a:t>Future users will be able to use such terms only if accompanied by expressions such as 'type', 'style' or 'imitation'. </a:t>
            </a:r>
          </a:p>
          <a:p>
            <a:r>
              <a:rPr lang="en-GB" sz="1600" b="1" dirty="0"/>
              <a:t>Canadian producers will retain the ability to use elements of compound GI: e.g. although 'Brie de </a:t>
            </a:r>
            <a:r>
              <a:rPr lang="en-GB" sz="1600" b="1" dirty="0" err="1"/>
              <a:t>Meaux</a:t>
            </a:r>
            <a:r>
              <a:rPr lang="en-GB" sz="1600" b="1" dirty="0"/>
              <a:t>' will be protected, the term 'brie' can be used on its own.</a:t>
            </a:r>
          </a:p>
          <a:p>
            <a:pPr marL="0" indent="0">
              <a:buNone/>
            </a:pPr>
            <a:endParaRPr lang="en-GB" sz="1600" b="1" dirty="0"/>
          </a:p>
          <a:p>
            <a:pPr marL="0" indent="0">
              <a:buNone/>
            </a:pPr>
            <a:endParaRPr lang="en-GB" sz="1600" b="1" dirty="0"/>
          </a:p>
          <a:p>
            <a:pPr marL="0" indent="0">
              <a:buNone/>
            </a:pPr>
            <a:endParaRPr lang="en-GB" sz="1600" b="1" dirty="0"/>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59B7CA95-DE6B-4ADB-B1E6-56A8402843EA}" type="slidenum">
              <a:rPr lang="en-GB" smtClean="0"/>
              <a:pPr>
                <a:defRPr/>
              </a:pPr>
              <a:t>17</a:t>
            </a:fld>
            <a:endParaRPr lang="en-GB"/>
          </a:p>
        </p:txBody>
      </p:sp>
      <p:sp>
        <p:nvSpPr>
          <p:cNvPr id="5" name="Rectangle 4"/>
          <p:cNvSpPr/>
          <p:nvPr/>
        </p:nvSpPr>
        <p:spPr>
          <a:xfrm>
            <a:off x="755576" y="6198985"/>
            <a:ext cx="7488832" cy="369332"/>
          </a:xfrm>
          <a:prstGeom prst="rect">
            <a:avLst/>
          </a:prstGeom>
        </p:spPr>
        <p:txBody>
          <a:bodyPr wrap="square">
            <a:spAutoFit/>
          </a:bodyPr>
          <a:lstStyle/>
          <a:p>
            <a:pPr marL="0" indent="0" algn="ctr">
              <a:buNone/>
            </a:pPr>
            <a:endParaRPr lang="en-GB" b="1" dirty="0"/>
          </a:p>
        </p:txBody>
      </p:sp>
    </p:spTree>
    <p:extLst>
      <p:ext uri="{BB962C8B-B14F-4D97-AF65-F5344CB8AC3E}">
        <p14:creationId xmlns:p14="http://schemas.microsoft.com/office/powerpoint/2010/main" val="2867230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20080"/>
          </a:xfrm>
        </p:spPr>
        <p:style>
          <a:lnRef idx="2">
            <a:schemeClr val="dk1"/>
          </a:lnRef>
          <a:fillRef idx="1">
            <a:schemeClr val="lt1"/>
          </a:fillRef>
          <a:effectRef idx="0">
            <a:schemeClr val="dk1"/>
          </a:effectRef>
          <a:fontRef idx="minor">
            <a:schemeClr val="dk1"/>
          </a:fontRef>
        </p:style>
        <p:txBody>
          <a:bodyPr/>
          <a:lstStyle/>
          <a:p>
            <a:r>
              <a:rPr lang="en-GB" sz="1600" b="1" dirty="0"/>
              <a:t>CETA: DEFINITION: GI</a:t>
            </a:r>
          </a:p>
        </p:txBody>
      </p:sp>
      <p:sp>
        <p:nvSpPr>
          <p:cNvPr id="3" name="Content Placeholder 2"/>
          <p:cNvSpPr>
            <a:spLocks noGrp="1"/>
          </p:cNvSpPr>
          <p:nvPr>
            <p:ph idx="1"/>
          </p:nvPr>
        </p:nvSpPr>
        <p:spPr>
          <a:xfrm>
            <a:off x="539552" y="1052736"/>
            <a:ext cx="8147248" cy="5073427"/>
          </a:xfrm>
        </p:spPr>
        <p:txBody>
          <a:bodyPr/>
          <a:lstStyle/>
          <a:p>
            <a:pPr marL="0" indent="0">
              <a:buNone/>
            </a:pPr>
            <a:r>
              <a:rPr lang="en-GB" sz="1600" b="1" u="sng" dirty="0">
                <a:effectLst>
                  <a:outerShdw blurRad="38100" dist="38100" dir="2700000" algn="tl">
                    <a:srgbClr val="000000">
                      <a:alpha val="43137"/>
                    </a:srgbClr>
                  </a:outerShdw>
                </a:effectLst>
              </a:rPr>
              <a:t>EU-Canada Comprehensive Economic and Trade Agreement (CETA) </a:t>
            </a:r>
          </a:p>
          <a:p>
            <a:pPr marL="0" indent="0">
              <a:buNone/>
            </a:pPr>
            <a:r>
              <a:rPr lang="en-GB" sz="1600" b="1" dirty="0"/>
              <a:t>Sub-section C – Geographical Indications: </a:t>
            </a:r>
          </a:p>
          <a:p>
            <a:pPr marL="0" indent="0">
              <a:buNone/>
            </a:pPr>
            <a:r>
              <a:rPr lang="en-GB" sz="1600" b="1" dirty="0">
                <a:effectLst>
                  <a:outerShdw blurRad="38100" dist="38100" dir="2700000" algn="tl">
                    <a:srgbClr val="000000">
                      <a:alpha val="43137"/>
                    </a:srgbClr>
                  </a:outerShdw>
                </a:effectLst>
              </a:rPr>
              <a:t>Article 20.16 – Definitions</a:t>
            </a:r>
            <a:r>
              <a:rPr lang="en-GB" sz="1600" b="1" dirty="0"/>
              <a:t>: For the purposes of this Sub-section:</a:t>
            </a:r>
          </a:p>
          <a:p>
            <a:pPr marL="0" indent="0">
              <a:buNone/>
            </a:pPr>
            <a:r>
              <a:rPr lang="en-GB" sz="1600" b="1" dirty="0"/>
              <a:t>	</a:t>
            </a:r>
            <a:r>
              <a:rPr lang="en-GB" sz="1600" b="1" dirty="0">
                <a:effectLst>
                  <a:outerShdw blurRad="38100" dist="38100" dir="2700000" algn="tl">
                    <a:srgbClr val="000000">
                      <a:alpha val="43137"/>
                    </a:srgbClr>
                  </a:outerShdw>
                </a:effectLst>
              </a:rPr>
              <a:t>geographical indication </a:t>
            </a:r>
            <a:r>
              <a:rPr lang="en-GB" sz="1600" b="1" dirty="0"/>
              <a:t>means an indication which identifies an agricultural product or foodstuff as originating in the territory of a Party, or a region or locality in that territory, where a given quality, reputation or other characteristic of the product is essentially attributable to its geographical origin; and</a:t>
            </a:r>
          </a:p>
          <a:p>
            <a:pPr marL="0" indent="0">
              <a:buNone/>
            </a:pPr>
            <a:endParaRPr lang="en-GB" sz="1600" b="1" dirty="0">
              <a:effectLst>
                <a:outerShdw blurRad="38100" dist="38100" dir="2700000" algn="tl">
                  <a:srgbClr val="000000">
                    <a:alpha val="43137"/>
                  </a:srgbClr>
                </a:outerShdw>
              </a:effectLst>
            </a:endParaRPr>
          </a:p>
          <a:p>
            <a:pPr marL="0" indent="0">
              <a:buNone/>
            </a:pPr>
            <a:r>
              <a:rPr lang="en-GB" sz="1600" b="1" dirty="0">
                <a:effectLst>
                  <a:outerShdw blurRad="38100" dist="38100" dir="2700000" algn="tl">
                    <a:srgbClr val="000000">
                      <a:alpha val="43137"/>
                    </a:srgbClr>
                  </a:outerShdw>
                </a:effectLst>
              </a:rPr>
              <a:t>product class </a:t>
            </a:r>
            <a:r>
              <a:rPr lang="en-GB" sz="1600" b="1" dirty="0"/>
              <a:t>means a product class listed in </a:t>
            </a:r>
            <a:r>
              <a:rPr lang="en-GB" sz="1600" b="1" u="sng" dirty="0"/>
              <a:t>Annex 20-C: </a:t>
            </a:r>
            <a:endParaRPr lang="en-GB" sz="1600" b="1" dirty="0"/>
          </a:p>
          <a:p>
            <a:pPr marL="0" indent="0">
              <a:buNone/>
            </a:pPr>
            <a:r>
              <a:rPr lang="en-GB" sz="1600" b="1" dirty="0">
                <a:solidFill>
                  <a:srgbClr val="0000FF"/>
                </a:solidFill>
              </a:rPr>
              <a:t>* [WTO] PRODUCT CLASSES: e.g. dry-cured meats means dry cured meat products falling under Chapter 2 and heading 16.01 or 16.02 of the Harmonized System.</a:t>
            </a:r>
          </a:p>
          <a:p>
            <a:endParaRPr lang="en-GB" sz="1600" b="1" dirty="0"/>
          </a:p>
          <a:p>
            <a:pPr marL="0" indent="0">
              <a:buNone/>
            </a:pPr>
            <a:r>
              <a:rPr lang="en-GB" sz="1600" b="1" dirty="0">
                <a:effectLst>
                  <a:outerShdw blurRad="38100" dist="38100" dir="2700000" algn="tl">
                    <a:srgbClr val="000000">
                      <a:alpha val="43137"/>
                    </a:srgbClr>
                  </a:outerShdw>
                </a:effectLst>
              </a:rPr>
              <a:t>Article 20.17 –Scope</a:t>
            </a:r>
          </a:p>
          <a:p>
            <a:pPr marL="0" indent="0">
              <a:buNone/>
            </a:pPr>
            <a:r>
              <a:rPr lang="en-GB" sz="1600" b="1" dirty="0"/>
              <a:t>This Sub-section applies to geographical indications identifying products falling within one of the product classes listed in </a:t>
            </a:r>
            <a:r>
              <a:rPr lang="en-GB" sz="1600" b="1" u="sng" dirty="0"/>
              <a:t>Annex 20-C</a:t>
            </a:r>
            <a:r>
              <a:rPr lang="en-GB" sz="1600" b="1" dirty="0"/>
              <a:t>.</a:t>
            </a:r>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18</a:t>
            </a:fld>
            <a:endParaRPr lang="en-US"/>
          </a:p>
        </p:txBody>
      </p:sp>
    </p:spTree>
    <p:extLst>
      <p:ext uri="{BB962C8B-B14F-4D97-AF65-F5344CB8AC3E}">
        <p14:creationId xmlns:p14="http://schemas.microsoft.com/office/powerpoint/2010/main" val="1395203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style>
          <a:lnRef idx="2">
            <a:schemeClr val="dk1"/>
          </a:lnRef>
          <a:fillRef idx="1">
            <a:schemeClr val="lt1"/>
          </a:fillRef>
          <a:effectRef idx="0">
            <a:schemeClr val="dk1"/>
          </a:effectRef>
          <a:fontRef idx="minor">
            <a:schemeClr val="dk1"/>
          </a:fontRef>
        </p:style>
        <p:txBody>
          <a:bodyPr/>
          <a:lstStyle/>
          <a:p>
            <a:r>
              <a:rPr lang="en-GB" sz="1600" b="1" dirty="0"/>
              <a:t>CETA: ‘LISTED GI’</a:t>
            </a:r>
          </a:p>
        </p:txBody>
      </p:sp>
      <p:sp>
        <p:nvSpPr>
          <p:cNvPr id="3" name="Content Placeholder 2"/>
          <p:cNvSpPr>
            <a:spLocks noGrp="1"/>
          </p:cNvSpPr>
          <p:nvPr>
            <p:ph idx="1"/>
          </p:nvPr>
        </p:nvSpPr>
        <p:spPr>
          <a:xfrm>
            <a:off x="251520" y="908721"/>
            <a:ext cx="8712968" cy="2232248"/>
          </a:xfrm>
        </p:spPr>
        <p:txBody>
          <a:bodyPr/>
          <a:lstStyle/>
          <a:p>
            <a:r>
              <a:rPr lang="en-GB" sz="1600" b="1" dirty="0"/>
              <a:t>Article 20.18 – Listed geographical indications: For the purposes of this Sub-section:</a:t>
            </a:r>
          </a:p>
          <a:p>
            <a:r>
              <a:rPr lang="en-GB" sz="1600" b="1" dirty="0"/>
              <a:t>the indications listed in </a:t>
            </a:r>
            <a:r>
              <a:rPr lang="en-GB" sz="1600" b="1" u="sng" dirty="0"/>
              <a:t>Part A of Annex 2</a:t>
            </a:r>
            <a:r>
              <a:rPr lang="en-GB" sz="1600" b="1" dirty="0"/>
              <a:t>0-A are geographical indications which identify a product as originating in the territory of the European Union or a region or locality in that territory; and</a:t>
            </a:r>
          </a:p>
          <a:p>
            <a:r>
              <a:rPr lang="en-GB" sz="1600" b="1" dirty="0"/>
              <a:t>the indications listed in </a:t>
            </a:r>
            <a:r>
              <a:rPr lang="en-GB" sz="1600" b="1" u="sng" dirty="0"/>
              <a:t>Part B of Annex 20-A </a:t>
            </a:r>
            <a:r>
              <a:rPr lang="en-GB" sz="1600" b="1" dirty="0"/>
              <a:t>are geographical indications which identify a product as originating in the territory of Canada or a region or locality in that territory.</a:t>
            </a:r>
          </a:p>
          <a:p>
            <a:endParaRPr lang="en-GB" sz="1600" b="1" dirty="0"/>
          </a:p>
          <a:p>
            <a:endParaRPr lang="en-GB" sz="1600" b="1" dirty="0"/>
          </a:p>
          <a:p>
            <a:endParaRPr lang="en-GB" sz="1600" b="1" dirty="0"/>
          </a:p>
          <a:p>
            <a:endParaRPr lang="en-GB" sz="1600" b="1" dirty="0"/>
          </a:p>
          <a:p>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19</a:t>
            </a:fld>
            <a:endParaRPr lang="en-US"/>
          </a:p>
        </p:txBody>
      </p:sp>
      <p:sp>
        <p:nvSpPr>
          <p:cNvPr id="5" name="Content Placeholder 2"/>
          <p:cNvSpPr txBox="1">
            <a:spLocks/>
          </p:cNvSpPr>
          <p:nvPr/>
        </p:nvSpPr>
        <p:spPr bwMode="auto">
          <a:xfrm>
            <a:off x="1043608" y="3173503"/>
            <a:ext cx="6984776" cy="35479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r>
              <a:rPr lang="en-GB" sz="1600" b="1" kern="0" dirty="0">
                <a:solidFill>
                  <a:srgbClr val="0000FF"/>
                </a:solidFill>
                <a:effectLst>
                  <a:outerShdw blurRad="38100" dist="38100" dir="2700000" algn="tl">
                    <a:srgbClr val="000000">
                      <a:alpha val="43137"/>
                    </a:srgbClr>
                  </a:outerShdw>
                </a:effectLst>
              </a:rPr>
              <a:t>Part A Geographical Indications Identifying a Product Originating in the European Union</a:t>
            </a:r>
          </a:p>
          <a:p>
            <a:r>
              <a:rPr lang="en-GB" sz="1600" b="1" kern="0" dirty="0" err="1"/>
              <a:t>Spreewälder</a:t>
            </a:r>
            <a:r>
              <a:rPr lang="en-GB" sz="1600" b="1" kern="0" dirty="0"/>
              <a:t> </a:t>
            </a:r>
            <a:r>
              <a:rPr lang="en-GB" sz="1600" b="1" kern="0" dirty="0" err="1"/>
              <a:t>Gurken</a:t>
            </a:r>
            <a:r>
              <a:rPr lang="en-GB" sz="1600" b="1" kern="0" dirty="0"/>
              <a:t> fresh and processed vegetable products Germany</a:t>
            </a:r>
          </a:p>
          <a:p>
            <a:r>
              <a:rPr lang="en-GB" sz="1600" b="1" kern="0" dirty="0" err="1"/>
              <a:t>Φέτ</a:t>
            </a:r>
            <a:r>
              <a:rPr lang="en-GB" sz="1600" b="1" kern="0" dirty="0"/>
              <a:t>α* Feta cheeses Greece</a:t>
            </a:r>
          </a:p>
          <a:p>
            <a:r>
              <a:rPr lang="en-GB" sz="1600" b="1" kern="0" dirty="0"/>
              <a:t>Roquefort cheeses France </a:t>
            </a:r>
          </a:p>
          <a:p>
            <a:r>
              <a:rPr lang="en-GB" sz="1600" b="1" kern="0" dirty="0"/>
              <a:t>Prosciutto di Parma dry-cured meats Italy </a:t>
            </a:r>
          </a:p>
          <a:p>
            <a:r>
              <a:rPr lang="en-GB" sz="1600" b="1" kern="0" dirty="0"/>
              <a:t>Grana Padano cheeses Italy </a:t>
            </a:r>
          </a:p>
          <a:p>
            <a:r>
              <a:rPr lang="en-GB" sz="1600" b="1" kern="0" dirty="0"/>
              <a:t>Parmigiano Reggiano cheeses Italy</a:t>
            </a:r>
          </a:p>
          <a:p>
            <a:endParaRPr lang="en-GB" sz="1600" b="1" kern="0" dirty="0"/>
          </a:p>
          <a:p>
            <a:pPr marL="0" indent="0">
              <a:buNone/>
            </a:pPr>
            <a:r>
              <a:rPr lang="en-GB" sz="1600" b="1" kern="0" dirty="0">
                <a:solidFill>
                  <a:srgbClr val="0000FF"/>
                </a:solidFill>
              </a:rPr>
              <a:t>Part B Geographical Indications Identifying a Product Originating in Canada [Nil]</a:t>
            </a:r>
          </a:p>
        </p:txBody>
      </p:sp>
    </p:spTree>
    <p:extLst>
      <p:ext uri="{BB962C8B-B14F-4D97-AF65-F5344CB8AC3E}">
        <p14:creationId xmlns:p14="http://schemas.microsoft.com/office/powerpoint/2010/main" val="2918557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1440160"/>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PROTECTION OF GI: (ENACTMENTS FOR THE REGISTRATION OF GI)</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115616" y="1844824"/>
            <a:ext cx="7128792" cy="4320480"/>
          </a:xfrm>
        </p:spPr>
        <p:txBody>
          <a:bodyPr/>
          <a:lstStyle/>
          <a:p>
            <a:pPr>
              <a:buFont typeface="Wingdings" panose="05000000000000000000" pitchFamily="2" charset="2"/>
              <a:buChar char="q"/>
            </a:pPr>
            <a:r>
              <a:rPr lang="en-GB" sz="1600" b="1" dirty="0">
                <a:effectLst>
                  <a:outerShdw blurRad="38100" dist="38100" dir="2700000" algn="tl">
                    <a:srgbClr val="000000">
                      <a:alpha val="43137"/>
                    </a:srgbClr>
                  </a:outerShdw>
                </a:effectLst>
              </a:rPr>
              <a:t>OWNERSHIP</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USERS OF GI/TRANSFER/RELIEF</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REGISTERING AUTHORITY, REGISTER</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SCOPE OF ELIGIBLE GOODS/SERVICES</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DEFINITION/S OF GI: ‘AO’; TRIPS; TRIPS PLUS</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NEED FOR, AND </a:t>
            </a:r>
            <a:r>
              <a:rPr lang="en-US" sz="1600" b="1" dirty="0">
                <a:effectLst>
                  <a:outerShdw blurRad="38100" dist="38100" dir="2700000" algn="tl">
                    <a:srgbClr val="000000">
                      <a:alpha val="43137"/>
                    </a:srgbClr>
                  </a:outerShdw>
                </a:effectLst>
              </a:rPr>
              <a:t>NATURE OF LINKAGE BETWEEN PRODUCT AND PLACE</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GROUNDS FOR REFUSAL OF REGISTRATION OF GI</a:t>
            </a:r>
          </a:p>
          <a:p>
            <a:pPr>
              <a:buFont typeface="Wingdings" panose="05000000000000000000" pitchFamily="2" charset="2"/>
              <a:buChar char="q"/>
            </a:pPr>
            <a:r>
              <a:rPr lang="en-GB" sz="1600" b="1" dirty="0">
                <a:effectLst>
                  <a:outerShdw blurRad="38100" dist="38100" dir="2700000" algn="tl">
                    <a:srgbClr val="000000">
                      <a:alpha val="43137"/>
                    </a:srgbClr>
                  </a:outerShdw>
                </a:effectLst>
              </a:rPr>
              <a:t>RIGHTS CONFERRED BY REGISTRATION LIMITED BY COEXISTENCE RULE</a:t>
            </a:r>
          </a:p>
          <a:p>
            <a:pPr>
              <a:buFont typeface="Wingdings" panose="05000000000000000000" pitchFamily="2" charset="2"/>
              <a:buChar char="q"/>
            </a:pPr>
            <a:r>
              <a:rPr lang="en-GB" sz="1600" b="1" dirty="0"/>
              <a:t>AMENDMENTS TO THE CANADIAN TRADE MARKS ACT, 2017</a:t>
            </a:r>
          </a:p>
          <a:p>
            <a:pPr lvl="1">
              <a:buFont typeface="Wingdings" panose="05000000000000000000" pitchFamily="2" charset="2"/>
              <a:buChar char="q"/>
            </a:pPr>
            <a:r>
              <a:rPr lang="en-GB" sz="1600" b="1" dirty="0"/>
              <a:t>CETA: GI DEFINITION; ‘LISTED GI’; GI EXCLUSIVE RIGHTS/GROUNDS FOR REFUSAL; GI EXCEPTIONS; COMMON NAMES</a:t>
            </a:r>
            <a:endParaRPr lang="en-GB" sz="1600" b="1" dirty="0">
              <a:effectLst>
                <a:outerShdw blurRad="38100" dist="38100" dir="2700000" algn="tl">
                  <a:srgbClr val="000000">
                    <a:alpha val="43137"/>
                  </a:srgbClr>
                </a:outerShdw>
              </a:effectLst>
            </a:endParaRPr>
          </a:p>
          <a:p>
            <a:pPr>
              <a:buFont typeface="Wingdings" panose="05000000000000000000" pitchFamily="2" charset="2"/>
              <a:buChar char="q"/>
            </a:pPr>
            <a:r>
              <a:rPr lang="en-GB" sz="1600" b="1" dirty="0">
                <a:effectLst>
                  <a:outerShdw blurRad="38100" dist="38100" dir="2700000" algn="tl">
                    <a:srgbClr val="000000">
                      <a:alpha val="43137"/>
                    </a:srgbClr>
                  </a:outerShdw>
                </a:effectLst>
              </a:rPr>
              <a:t>TENTATIVE FINDINGS: CONSOLIDATION; CONVERGENCE.</a:t>
            </a:r>
            <a:br>
              <a:rPr lang="en-GB" sz="1600" b="1" dirty="0"/>
            </a:br>
            <a:br>
              <a:rPr lang="en-GB" sz="1600" b="1" dirty="0"/>
            </a:br>
            <a:r>
              <a:rPr lang="en-US" sz="1600" b="1" dirty="0">
                <a:solidFill>
                  <a:srgbClr val="FF0000"/>
                </a:solidFill>
                <a:effectLst>
                  <a:outerShdw blurRad="38100" dist="38100" dir="2700000" algn="tl">
                    <a:srgbClr val="000000">
                      <a:alpha val="43137"/>
                    </a:srgbClr>
                  </a:outerShdw>
                </a:effectLst>
              </a:rPr>
              <a:t> </a:t>
            </a: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 </a:t>
            </a:r>
            <a:br>
              <a:rPr lang="en-GB" sz="1600" b="1" dirty="0">
                <a:solidFill>
                  <a:srgbClr val="FF0000"/>
                </a:solidFill>
                <a:effectLst>
                  <a:outerShdw blurRad="38100" dist="38100" dir="2700000" algn="tl">
                    <a:srgbClr val="000000">
                      <a:alpha val="43137"/>
                    </a:srgbClr>
                  </a:outerShdw>
                </a:effectLst>
              </a:rPr>
            </a:br>
            <a:br>
              <a:rPr lang="en-GB" sz="1600" b="1" dirty="0">
                <a:solidFill>
                  <a:srgbClr val="FF0000"/>
                </a:solidFill>
                <a:effectLst>
                  <a:outerShdw blurRad="38100" dist="38100" dir="2700000" algn="tl">
                    <a:srgbClr val="000000">
                      <a:alpha val="43137"/>
                    </a:srgbClr>
                  </a:outerShdw>
                </a:effectLst>
              </a:rPr>
            </a:br>
            <a:br>
              <a:rPr lang="en-GB" sz="1600" b="1" dirty="0"/>
            </a:b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a:buFont typeface="Wingdings" panose="05000000000000000000" pitchFamily="2" charset="2"/>
              <a:buChar char="q"/>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solidFill>
                <a:srgbClr val="FF0000"/>
              </a:solidFill>
              <a:effectLst>
                <a:outerShdw blurRad="38100" dist="38100" dir="2700000" algn="tl">
                  <a:srgbClr val="000000">
                    <a:alpha val="43137"/>
                  </a:srgbClr>
                </a:outerShdw>
              </a:effectLst>
            </a:endParaRPr>
          </a:p>
          <a:p>
            <a:pPr marL="0" indent="0">
              <a:buNone/>
            </a:pPr>
            <a:endParaRPr lang="en-GB" sz="1600" b="1" dirty="0"/>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a:t>
            </a:fld>
            <a:endParaRPr lang="en-US"/>
          </a:p>
        </p:txBody>
      </p:sp>
    </p:spTree>
    <p:extLst>
      <p:ext uri="{BB962C8B-B14F-4D97-AF65-F5344CB8AC3E}">
        <p14:creationId xmlns:p14="http://schemas.microsoft.com/office/powerpoint/2010/main" val="118852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384994"/>
          </a:xfrm>
        </p:spPr>
        <p:style>
          <a:lnRef idx="2">
            <a:schemeClr val="dk1"/>
          </a:lnRef>
          <a:fillRef idx="1">
            <a:schemeClr val="lt1"/>
          </a:fillRef>
          <a:effectRef idx="0">
            <a:schemeClr val="dk1"/>
          </a:effectRef>
          <a:fontRef idx="minor">
            <a:schemeClr val="dk1"/>
          </a:fontRef>
        </p:style>
        <p:txBody>
          <a:bodyPr/>
          <a:lstStyle/>
          <a:p>
            <a:r>
              <a:rPr lang="en-GB" sz="1600" b="1" dirty="0"/>
              <a:t>CETA: GI: EXCLUSIVE RIGHTS/GROUNDS FOR REFUSAL</a:t>
            </a:r>
          </a:p>
        </p:txBody>
      </p:sp>
      <p:sp>
        <p:nvSpPr>
          <p:cNvPr id="3" name="Content Placeholder 2"/>
          <p:cNvSpPr>
            <a:spLocks noGrp="1"/>
          </p:cNvSpPr>
          <p:nvPr>
            <p:ph idx="1"/>
          </p:nvPr>
        </p:nvSpPr>
        <p:spPr>
          <a:xfrm>
            <a:off x="179512" y="501626"/>
            <a:ext cx="8712968" cy="6311750"/>
          </a:xfrm>
        </p:spPr>
        <p:txBody>
          <a:bodyPr/>
          <a:lstStyle/>
          <a:p>
            <a:pPr marL="0" indent="0">
              <a:buNone/>
            </a:pPr>
            <a:r>
              <a:rPr lang="en-GB" sz="1600" b="1" u="sng" dirty="0">
                <a:solidFill>
                  <a:srgbClr val="FF0000"/>
                </a:solidFill>
                <a:effectLst>
                  <a:outerShdw blurRad="38100" dist="38100" dir="2700000" algn="tl">
                    <a:srgbClr val="000000">
                      <a:alpha val="43137"/>
                    </a:srgbClr>
                  </a:outerShdw>
                </a:effectLst>
              </a:rPr>
              <a:t>Article 20.19 </a:t>
            </a:r>
            <a:r>
              <a:rPr lang="en-GB" sz="1600" b="1" dirty="0">
                <a:solidFill>
                  <a:srgbClr val="FF0000"/>
                </a:solidFill>
                <a:effectLst>
                  <a:outerShdw blurRad="38100" dist="38100" dir="2700000" algn="tl">
                    <a:srgbClr val="000000">
                      <a:alpha val="43137"/>
                    </a:srgbClr>
                  </a:outerShdw>
                </a:effectLst>
              </a:rPr>
              <a:t>– Protection for geographical indications listed in Annex 20-A</a:t>
            </a:r>
          </a:p>
          <a:p>
            <a:pPr marL="0" indent="0">
              <a:buNone/>
            </a:pPr>
            <a:r>
              <a:rPr lang="en-GB" sz="1600" b="1" dirty="0"/>
              <a:t>2. Enforcement/infringement of rights include</a:t>
            </a:r>
            <a:r>
              <a:rPr lang="en-GB" sz="1600" b="1" dirty="0">
                <a:effectLst>
                  <a:outerShdw blurRad="38100" dist="38100" dir="2700000" algn="tl">
                    <a:srgbClr val="000000">
                      <a:alpha val="43137"/>
                    </a:srgbClr>
                  </a:outerShdw>
                </a:effectLst>
              </a:rPr>
              <a:t>: the use of a geographical indication of the other Party that….</a:t>
            </a:r>
          </a:p>
          <a:p>
            <a:pPr>
              <a:buFont typeface="Wingdings" panose="05000000000000000000" pitchFamily="2" charset="2"/>
              <a:buChar char="v"/>
            </a:pPr>
            <a:r>
              <a:rPr lang="en-GB" sz="1600" b="1" dirty="0">
                <a:effectLst>
                  <a:outerShdw blurRad="38100" dist="38100" dir="2700000" algn="tl">
                    <a:srgbClr val="000000">
                      <a:alpha val="43137"/>
                    </a:srgbClr>
                  </a:outerShdw>
                </a:effectLst>
              </a:rPr>
              <a:t>does not originate in the place of origin </a:t>
            </a:r>
            <a:r>
              <a:rPr lang="en-GB" sz="1600" b="1" dirty="0"/>
              <a:t>specified in Annex 20-A for that geographical indication; or</a:t>
            </a:r>
          </a:p>
          <a:p>
            <a:pPr>
              <a:buFont typeface="Wingdings" panose="05000000000000000000" pitchFamily="2" charset="2"/>
              <a:buChar char="v"/>
            </a:pPr>
            <a:r>
              <a:rPr lang="en-GB" sz="1600" b="1" dirty="0">
                <a:effectLst>
                  <a:outerShdw blurRad="38100" dist="38100" dir="2700000" algn="tl">
                    <a:srgbClr val="000000">
                      <a:alpha val="43137"/>
                    </a:srgbClr>
                  </a:outerShdw>
                </a:effectLst>
              </a:rPr>
              <a:t>the use of any means in the designation or presentation of a good that indicates or suggests that the good in question originates in a geographical area other than the true place of origin in a manner which misleads the public as to the geographical origin of the good; [Does that include Art. 13 ‘evocation’?] </a:t>
            </a:r>
            <a:r>
              <a:rPr lang="en-GB" sz="1600" b="1" dirty="0"/>
              <a:t>and</a:t>
            </a:r>
          </a:p>
          <a:p>
            <a:pPr>
              <a:buFont typeface="Wingdings" panose="05000000000000000000" pitchFamily="2" charset="2"/>
              <a:buChar char="v"/>
            </a:pPr>
            <a:r>
              <a:rPr lang="en-GB" sz="1600" b="1" dirty="0">
                <a:effectLst>
                  <a:outerShdw blurRad="38100" dist="38100" dir="2700000" algn="tl">
                    <a:srgbClr val="000000">
                      <a:alpha val="43137"/>
                    </a:srgbClr>
                  </a:outerShdw>
                </a:effectLst>
              </a:rPr>
              <a:t>any other use which constitutes an act of unfair competition</a:t>
            </a:r>
            <a:r>
              <a:rPr lang="en-GB" sz="1600" b="1" dirty="0"/>
              <a:t> within the meaning of Article 10bis of the Paris Convention …</a:t>
            </a:r>
          </a:p>
          <a:p>
            <a:pPr marL="0" indent="0">
              <a:buNone/>
            </a:pPr>
            <a:r>
              <a:rPr lang="en-GB" sz="1600" b="1" dirty="0"/>
              <a:t>3. The protection referred to in subparagraph 2(a) shall be provided even where the true origin of the product is indicated or the geographical indication is used in translation or accompanied by expressions </a:t>
            </a:r>
            <a:r>
              <a:rPr lang="en-GB" sz="1600" b="1" dirty="0">
                <a:effectLst>
                  <a:outerShdw blurRad="38100" dist="38100" dir="2700000" algn="tl">
                    <a:srgbClr val="000000">
                      <a:alpha val="43137"/>
                    </a:srgbClr>
                  </a:outerShdw>
                </a:effectLst>
              </a:rPr>
              <a:t>such as "kind", "type", "style", "imitation" or the like.</a:t>
            </a:r>
          </a:p>
          <a:p>
            <a:pPr marL="0" indent="0">
              <a:buNone/>
            </a:pPr>
            <a:endParaRPr lang="en-GB" sz="1600" b="1" dirty="0"/>
          </a:p>
          <a:p>
            <a:pPr marL="0" indent="0">
              <a:buNone/>
            </a:pPr>
            <a:r>
              <a:rPr lang="en-GB" sz="1600" b="1" dirty="0">
                <a:solidFill>
                  <a:srgbClr val="FF0000"/>
                </a:solidFill>
                <a:effectLst>
                  <a:outerShdw blurRad="38100" dist="38100" dir="2700000" algn="tl">
                    <a:srgbClr val="000000">
                      <a:alpha val="43137"/>
                    </a:srgbClr>
                  </a:outerShdw>
                </a:effectLst>
              </a:rPr>
              <a:t>Art. 20.19: trade mark containing GI: ground for refusal/invalidation:</a:t>
            </a:r>
          </a:p>
          <a:p>
            <a:pPr marL="0" indent="0">
              <a:buNone/>
            </a:pPr>
            <a:r>
              <a:rPr lang="en-GB" sz="1600" b="1" dirty="0">
                <a:effectLst>
                  <a:outerShdw blurRad="38100" dist="38100" dir="2700000" algn="tl">
                    <a:srgbClr val="000000">
                      <a:alpha val="43137"/>
                    </a:srgbClr>
                  </a:outerShdw>
                </a:effectLst>
              </a:rPr>
              <a:t>6. The registration of a trademark </a:t>
            </a:r>
            <a:r>
              <a:rPr lang="en-GB" sz="1600" b="1" dirty="0"/>
              <a:t>which contains or consists of a geographical indication of the other Party listed in </a:t>
            </a:r>
            <a:r>
              <a:rPr lang="en-GB" sz="1600" b="1" u="sng" dirty="0"/>
              <a:t>Annex 20-A </a:t>
            </a:r>
            <a:r>
              <a:rPr lang="en-GB" sz="1600" b="1" dirty="0">
                <a:solidFill>
                  <a:srgbClr val="FF0000"/>
                </a:solidFill>
                <a:effectLst>
                  <a:outerShdw blurRad="38100" dist="38100" dir="2700000" algn="tl">
                    <a:srgbClr val="000000">
                      <a:alpha val="43137"/>
                    </a:srgbClr>
                  </a:outerShdw>
                </a:effectLst>
              </a:rPr>
              <a:t>shall be refused or invalidated</a:t>
            </a:r>
            <a:r>
              <a:rPr lang="en-GB" sz="1600" b="1" dirty="0"/>
              <a:t>, </a:t>
            </a:r>
            <a:r>
              <a:rPr lang="en-GB" sz="1600" b="1" dirty="0">
                <a:effectLst>
                  <a:outerShdw blurRad="38100" dist="38100" dir="2700000" algn="tl">
                    <a:srgbClr val="000000">
                      <a:alpha val="43137"/>
                    </a:srgbClr>
                  </a:outerShdw>
                </a:effectLst>
              </a:rPr>
              <a:t>ex officio if a Party's legislation so permits or at the request of an interested party, with respect to a product that falls within the product class specified in Annex 20-A for that geographical indication and that does not originate in the place of origin specified in Annex 20-A for that geographical indication. </a:t>
            </a:r>
            <a:endParaRPr lang="en-GB" sz="1600" b="1" dirty="0"/>
          </a:p>
          <a:p>
            <a:pPr marL="0" indent="0">
              <a:buNone/>
            </a:pPr>
            <a:endParaRPr lang="en-GB" sz="1600" b="1" dirty="0">
              <a:effectLst>
                <a:outerShdw blurRad="38100" dist="38100" dir="2700000" algn="tl">
                  <a:srgbClr val="000000">
                    <a:alpha val="43137"/>
                  </a:srgbClr>
                </a:outerShdw>
              </a:effectLst>
            </a:endParaRPr>
          </a:p>
          <a:p>
            <a:pPr>
              <a:buFont typeface="Wingdings" panose="05000000000000000000" pitchFamily="2" charset="2"/>
              <a:buChar char="v"/>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20</a:t>
            </a:fld>
            <a:endParaRPr lang="en-US"/>
          </a:p>
        </p:txBody>
      </p:sp>
    </p:spTree>
    <p:extLst>
      <p:ext uri="{BB962C8B-B14F-4D97-AF65-F5344CB8AC3E}">
        <p14:creationId xmlns:p14="http://schemas.microsoft.com/office/powerpoint/2010/main" val="2512369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432048"/>
          </a:xfrm>
        </p:spPr>
        <p:style>
          <a:lnRef idx="2">
            <a:schemeClr val="dk1"/>
          </a:lnRef>
          <a:fillRef idx="1">
            <a:schemeClr val="lt1"/>
          </a:fillRef>
          <a:effectRef idx="0">
            <a:schemeClr val="dk1"/>
          </a:effectRef>
          <a:fontRef idx="minor">
            <a:schemeClr val="dk1"/>
          </a:fontRef>
        </p:style>
        <p:txBody>
          <a:bodyPr/>
          <a:lstStyle/>
          <a:p>
            <a:r>
              <a:rPr lang="en-GB" sz="1600" b="1" dirty="0"/>
              <a:t>CETA: GI: EXCEPTIONS</a:t>
            </a:r>
          </a:p>
        </p:txBody>
      </p:sp>
      <p:sp>
        <p:nvSpPr>
          <p:cNvPr id="3" name="Content Placeholder 2"/>
          <p:cNvSpPr>
            <a:spLocks noGrp="1"/>
          </p:cNvSpPr>
          <p:nvPr>
            <p:ph idx="1"/>
          </p:nvPr>
        </p:nvSpPr>
        <p:spPr>
          <a:xfrm>
            <a:off x="539552" y="692696"/>
            <a:ext cx="8147248" cy="5832648"/>
          </a:xfrm>
        </p:spPr>
        <p:txBody>
          <a:bodyPr/>
          <a:lstStyle/>
          <a:p>
            <a:pPr marL="0" indent="0">
              <a:buNone/>
            </a:pPr>
            <a:r>
              <a:rPr lang="en-GB" sz="1600" b="1" dirty="0"/>
              <a:t>Article 20.21 – Exceptions include:</a:t>
            </a:r>
          </a:p>
          <a:p>
            <a:pPr marL="0" indent="0">
              <a:buNone/>
            </a:pPr>
            <a:r>
              <a:rPr lang="en-GB" sz="1600" b="1" dirty="0">
                <a:effectLst>
                  <a:outerShdw blurRad="38100" dist="38100" dir="2700000" algn="tl">
                    <a:srgbClr val="000000">
                      <a:alpha val="43137"/>
                    </a:srgbClr>
                  </a:outerShdw>
                </a:effectLst>
              </a:rPr>
              <a:t>Common food names continue in use</a:t>
            </a:r>
            <a:r>
              <a:rPr lang="en-GB" sz="1600" b="1" dirty="0"/>
              <a:t>: Notwithstanding Articles 20.19.2 and 20.19.3, Canada shall not be required to provide the legal means for interested parties to prevent the use of the terms listed in Part A of Annex 20-A (e.g. Gorgonzola; Feta) when the use of such terms is accompanied by expressions such as "kind", "type", "style", "imitation" or the like and is in combination with a legible and visible indication of the geographical origin of the product concerned.</a:t>
            </a:r>
          </a:p>
          <a:p>
            <a:pPr marL="0" indent="0">
              <a:buNone/>
            </a:pPr>
            <a:endParaRPr lang="en-GB" sz="1600" b="1" dirty="0"/>
          </a:p>
          <a:p>
            <a:pPr marL="0" indent="0">
              <a:buNone/>
            </a:pPr>
            <a:r>
              <a:rPr lang="en-US" sz="1600" b="1" dirty="0">
                <a:effectLst>
                  <a:outerShdw blurRad="38100" dist="38100" dir="2700000" algn="tl">
                    <a:srgbClr val="000000">
                      <a:alpha val="43137"/>
                    </a:srgbClr>
                  </a:outerShdw>
                </a:effectLst>
              </a:rPr>
              <a:t>Grandfathering</a:t>
            </a:r>
            <a:r>
              <a:rPr lang="en-US" sz="1600" b="1" dirty="0"/>
              <a:t>: Article 20.21 (2) confirms that those who were selling GI </a:t>
            </a:r>
            <a:r>
              <a:rPr lang="en-GB" sz="1600" b="1" dirty="0"/>
              <a:t>listed in Part A of Annex 20-A </a:t>
            </a:r>
            <a:r>
              <a:rPr lang="en-US" sz="1600" b="1" dirty="0"/>
              <a:t> e.g. Feta prior to October 2013 can continue to use the names, but new entrants to the Canadian market will be required to add qualifiers such as “kind,” “type,” “style” or “imitation.” </a:t>
            </a:r>
          </a:p>
          <a:p>
            <a:pPr marL="0" indent="0">
              <a:buNone/>
            </a:pPr>
            <a:endParaRPr lang="en-GB" sz="1600" b="1" dirty="0">
              <a:effectLst>
                <a:outerShdw blurRad="38100" dist="38100" dir="2700000" algn="tl">
                  <a:srgbClr val="000000">
                    <a:alpha val="43137"/>
                  </a:srgbClr>
                </a:outerShdw>
              </a:effectLst>
            </a:endParaRPr>
          </a:p>
          <a:p>
            <a:pPr marL="0" indent="0">
              <a:buNone/>
            </a:pPr>
            <a:r>
              <a:rPr lang="en-GB" sz="1600" b="1" dirty="0">
                <a:effectLst>
                  <a:outerShdw blurRad="38100" dist="38100" dir="2700000" algn="tl">
                    <a:srgbClr val="000000">
                      <a:alpha val="43137"/>
                    </a:srgbClr>
                  </a:outerShdw>
                </a:effectLst>
              </a:rPr>
              <a:t>Coexistence</a:t>
            </a:r>
            <a:r>
              <a:rPr lang="en-GB" sz="1600" b="1" dirty="0"/>
              <a:t>: Art. 20.21(5): If a trademark has been applied for or registered in good faith, or if rights to a trademark have been acquired through use in good faith, in a Party before the applicable date set out in paragraph 6, measures adopted to implement this Sub-section in that Party shall not prejudice the eligibility for or the validity of the registration of the trademark, or the right to use the trademark, on the basis that the trademark is identical with, or similar to, a geographical indication. </a:t>
            </a:r>
          </a:p>
          <a:p>
            <a:pPr marL="0" indent="0">
              <a:buNone/>
            </a:pPr>
            <a:endParaRPr lang="en-GB" sz="1600" b="1" dirty="0"/>
          </a:p>
          <a:p>
            <a:pPr marL="0" indent="0">
              <a:buNone/>
            </a:pPr>
            <a:endParaRPr lang="en-GB" sz="1600" b="1" dirty="0"/>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21</a:t>
            </a:fld>
            <a:endParaRPr lang="en-US"/>
          </a:p>
        </p:txBody>
      </p:sp>
    </p:spTree>
    <p:extLst>
      <p:ext uri="{BB962C8B-B14F-4D97-AF65-F5344CB8AC3E}">
        <p14:creationId xmlns:p14="http://schemas.microsoft.com/office/powerpoint/2010/main" val="3606782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08720"/>
            <a:ext cx="8208912" cy="5616624"/>
          </a:xfrm>
        </p:spPr>
        <p:txBody>
          <a:bodyPr/>
          <a:lstStyle/>
          <a:p>
            <a:pPr marL="0" indent="0">
              <a:buNone/>
            </a:pPr>
            <a:r>
              <a:rPr lang="en-GB" sz="1600" b="1" dirty="0">
                <a:effectLst>
                  <a:outerShdw blurRad="38100" dist="38100" dir="2700000" algn="tl">
                    <a:srgbClr val="000000">
                      <a:alpha val="43137"/>
                    </a:srgbClr>
                  </a:outerShdw>
                </a:effectLst>
              </a:rPr>
              <a:t>Translation</a:t>
            </a:r>
            <a:r>
              <a:rPr lang="en-GB" sz="1600" b="1" dirty="0"/>
              <a:t>: </a:t>
            </a:r>
            <a:r>
              <a:rPr lang="en-GB" sz="1600" b="1" dirty="0"/>
              <a:t>If a </a:t>
            </a:r>
            <a:r>
              <a:rPr lang="en-GB" sz="1600" b="1" dirty="0">
                <a:effectLst>
                  <a:outerShdw blurRad="38100" dist="38100" dir="2700000" algn="tl">
                    <a:srgbClr val="000000">
                      <a:alpha val="43137"/>
                    </a:srgbClr>
                  </a:outerShdw>
                </a:effectLst>
              </a:rPr>
              <a:t>translation</a:t>
            </a:r>
            <a:r>
              <a:rPr lang="en-GB" sz="1600" b="1" dirty="0"/>
              <a:t> </a:t>
            </a:r>
            <a:r>
              <a:rPr lang="en-GB" sz="1600" b="1" dirty="0">
                <a:effectLst>
                  <a:outerShdw blurRad="38100" dist="38100" dir="2700000" algn="tl">
                    <a:srgbClr val="000000">
                      <a:alpha val="43137"/>
                    </a:srgbClr>
                  </a:outerShdw>
                </a:effectLst>
              </a:rPr>
              <a:t>of a geographical indication is identical with or contains within it a term customary in common language as the common name for a product in the territory of a Party</a:t>
            </a:r>
            <a:r>
              <a:rPr lang="en-GB" sz="1600" b="1" dirty="0"/>
              <a:t>, or if a </a:t>
            </a:r>
            <a:r>
              <a:rPr lang="en-GB" sz="1600" b="1" dirty="0">
                <a:solidFill>
                  <a:srgbClr val="FF0000"/>
                </a:solidFill>
                <a:effectLst>
                  <a:outerShdw blurRad="38100" dist="38100" dir="2700000" algn="tl">
                    <a:srgbClr val="000000">
                      <a:alpha val="43137"/>
                    </a:srgbClr>
                  </a:outerShdw>
                </a:effectLst>
              </a:rPr>
              <a:t>geographical indication is not identical with but contains within it such a term</a:t>
            </a:r>
            <a:r>
              <a:rPr lang="en-GB" sz="1600" b="1" dirty="0"/>
              <a:t>, the provisions of this Sub-section shall not prejudice </a:t>
            </a:r>
            <a:r>
              <a:rPr lang="en-GB" sz="1600" b="1" dirty="0">
                <a:solidFill>
                  <a:srgbClr val="FF0000"/>
                </a:solidFill>
                <a:effectLst>
                  <a:outerShdw blurRad="38100" dist="38100" dir="2700000" algn="tl">
                    <a:srgbClr val="000000">
                      <a:alpha val="43137"/>
                    </a:srgbClr>
                  </a:outerShdw>
                </a:effectLst>
              </a:rPr>
              <a:t>the right of any person to use that term in association with that product in the territory of that Party. (7)</a:t>
            </a:r>
          </a:p>
          <a:p>
            <a:pPr marL="0" indent="0">
              <a:buNone/>
            </a:pPr>
            <a:endParaRPr lang="en-GB" sz="1600" b="1" dirty="0">
              <a:effectLst>
                <a:outerShdw blurRad="38100" dist="38100" dir="2700000" algn="tl">
                  <a:srgbClr val="000000">
                    <a:alpha val="43137"/>
                  </a:srgbClr>
                </a:outerShdw>
              </a:effectLst>
            </a:endParaRPr>
          </a:p>
          <a:p>
            <a:pPr marL="0" indent="0">
              <a:buNone/>
            </a:pPr>
            <a:r>
              <a:rPr lang="en-GB" sz="1600" b="1" dirty="0">
                <a:effectLst>
                  <a:outerShdw blurRad="38100" dist="38100" dir="2700000" algn="tl">
                    <a:srgbClr val="000000">
                      <a:alpha val="43137"/>
                    </a:srgbClr>
                  </a:outerShdw>
                </a:effectLst>
              </a:rPr>
              <a:t>Common names</a:t>
            </a:r>
            <a:r>
              <a:rPr lang="en-GB" sz="1600" b="1" dirty="0"/>
              <a:t>: The provisions of this Sub-section [i.e. provisions re: GI] </a:t>
            </a:r>
            <a:r>
              <a:rPr lang="en-GB" sz="1600" b="1" dirty="0">
                <a:solidFill>
                  <a:srgbClr val="FF0000"/>
                </a:solidFill>
                <a:effectLst>
                  <a:outerShdw blurRad="38100" dist="38100" dir="2700000" algn="tl">
                    <a:srgbClr val="000000">
                      <a:alpha val="43137"/>
                    </a:srgbClr>
                  </a:outerShdw>
                </a:effectLst>
              </a:rPr>
              <a:t>shall not prejudice the right of any person to use, or to register in Canada a trademark containing or consisting of, any of the terms listed in </a:t>
            </a:r>
            <a:r>
              <a:rPr lang="en-GB" sz="1600" b="1" u="sng" dirty="0">
                <a:solidFill>
                  <a:srgbClr val="FF0000"/>
                </a:solidFill>
                <a:effectLst>
                  <a:outerShdw blurRad="38100" dist="38100" dir="2700000" algn="tl">
                    <a:srgbClr val="000000">
                      <a:alpha val="43137"/>
                    </a:srgbClr>
                  </a:outerShdw>
                </a:effectLst>
              </a:rPr>
              <a:t>Part A of Annex 20-B </a:t>
            </a:r>
            <a:r>
              <a:rPr lang="en-GB" sz="1600" b="1" dirty="0">
                <a:solidFill>
                  <a:srgbClr val="FF0000"/>
                </a:solidFill>
                <a:effectLst>
                  <a:outerShdw blurRad="38100" dist="38100" dir="2700000" algn="tl">
                    <a:srgbClr val="000000">
                      <a:alpha val="43137"/>
                    </a:srgbClr>
                  </a:outerShdw>
                </a:effectLst>
              </a:rPr>
              <a:t>(e.g. Parmesan); </a:t>
            </a:r>
            <a:r>
              <a:rPr lang="en-GB" sz="1600" b="1" dirty="0"/>
              <a:t>and Subparagraph (a) [the long EU list] does not apply to the terms listed in </a:t>
            </a:r>
            <a:r>
              <a:rPr lang="en-GB" sz="1600" b="1" u="sng" dirty="0"/>
              <a:t>Part A of Annex 20-B </a:t>
            </a:r>
            <a:r>
              <a:rPr lang="en-GB" sz="1600" b="1" dirty="0">
                <a:effectLst>
                  <a:outerShdw blurRad="38100" dist="38100" dir="2700000" algn="tl">
                    <a:srgbClr val="000000">
                      <a:alpha val="43137"/>
                    </a:srgbClr>
                  </a:outerShdw>
                </a:effectLst>
              </a:rPr>
              <a:t>(e.g. Parmesan)</a:t>
            </a:r>
            <a:r>
              <a:rPr lang="en-GB" sz="1600" b="1" dirty="0"/>
              <a:t>; in respect of any use that would mislead the public as to the geographical origin of the goods. (11)</a:t>
            </a:r>
          </a:p>
          <a:p>
            <a:pPr marL="0" indent="0">
              <a:buNone/>
            </a:pPr>
            <a:r>
              <a:rPr lang="en-GB" sz="1600" b="1" dirty="0"/>
              <a:t>The use in Canada of the terms listed in Part B of Annex 20-B shall not be subject to the provisions of this Sub-section. (E.g. The term "</a:t>
            </a:r>
            <a:r>
              <a:rPr lang="en-GB" sz="1600" b="1" dirty="0" err="1"/>
              <a:t>comté</a:t>
            </a:r>
            <a:r>
              <a:rPr lang="en-GB" sz="1600" b="1" dirty="0"/>
              <a:t>" in association with food products when used to refer to a county (for example "</a:t>
            </a:r>
            <a:r>
              <a:rPr lang="en-GB" sz="1600" b="1" dirty="0" err="1"/>
              <a:t>Comté</a:t>
            </a:r>
            <a:r>
              <a:rPr lang="en-GB" sz="1600" b="1" dirty="0"/>
              <a:t> du Prince-Edouard“.) (12)</a:t>
            </a:r>
          </a:p>
          <a:p>
            <a:pPr marL="0" indent="0">
              <a:buNone/>
            </a:pPr>
            <a:endParaRPr lang="en-GB" sz="1600" dirty="0"/>
          </a:p>
          <a:p>
            <a:pPr marL="0" indent="0">
              <a:buNone/>
            </a:pPr>
            <a:endParaRPr lang="en-GB" sz="1600"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22</a:t>
            </a:fld>
            <a:endParaRPr lang="en-US"/>
          </a:p>
        </p:txBody>
      </p:sp>
      <p:sp>
        <p:nvSpPr>
          <p:cNvPr id="7" name="Title 1"/>
          <p:cNvSpPr>
            <a:spLocks noGrp="1"/>
          </p:cNvSpPr>
          <p:nvPr>
            <p:ph type="title"/>
          </p:nvPr>
        </p:nvSpPr>
        <p:spPr>
          <a:xfrm>
            <a:off x="457200" y="334782"/>
            <a:ext cx="8229600" cy="360362"/>
          </a:xfrm>
        </p:spPr>
        <p:style>
          <a:lnRef idx="2">
            <a:schemeClr val="dk1"/>
          </a:lnRef>
          <a:fillRef idx="1">
            <a:schemeClr val="lt1"/>
          </a:fillRef>
          <a:effectRef idx="0">
            <a:schemeClr val="dk1"/>
          </a:effectRef>
          <a:fontRef idx="minor">
            <a:schemeClr val="dk1"/>
          </a:fontRef>
        </p:style>
        <p:txBody>
          <a:bodyPr/>
          <a:lstStyle/>
          <a:p>
            <a:r>
              <a:rPr lang="en-GB" sz="1600" b="1" dirty="0"/>
              <a:t>CETA: GI: EXCEPTIONS: OWN NAME; COMMON NAMES</a:t>
            </a:r>
          </a:p>
        </p:txBody>
      </p:sp>
    </p:spTree>
    <p:extLst>
      <p:ext uri="{BB962C8B-B14F-4D97-AF65-F5344CB8AC3E}">
        <p14:creationId xmlns:p14="http://schemas.microsoft.com/office/powerpoint/2010/main" val="2576235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864096"/>
          </a:xfrm>
        </p:spPr>
        <p:style>
          <a:lnRef idx="2">
            <a:schemeClr val="dk1"/>
          </a:lnRef>
          <a:fillRef idx="1">
            <a:schemeClr val="lt1"/>
          </a:fillRef>
          <a:effectRef idx="0">
            <a:schemeClr val="dk1"/>
          </a:effectRef>
          <a:fontRef idx="minor">
            <a:schemeClr val="dk1"/>
          </a:fontRef>
        </p:style>
        <p:txBody>
          <a:bodyPr/>
          <a:lstStyle/>
          <a:p>
            <a:r>
              <a:rPr lang="en-GB" sz="1600" b="1" dirty="0">
                <a:effectLst>
                  <a:outerShdw blurRad="38100" dist="38100" dir="2700000" algn="tl">
                    <a:srgbClr val="000000">
                      <a:alpha val="43137"/>
                    </a:srgbClr>
                  </a:outerShdw>
                </a:effectLst>
                <a:latin typeface="+mj-lt"/>
              </a:rPr>
              <a:t>CONCLUSION: TENTATIVE FINDINGS</a:t>
            </a:r>
          </a:p>
        </p:txBody>
      </p:sp>
      <p:sp>
        <p:nvSpPr>
          <p:cNvPr id="3" name="Content Placeholder 2"/>
          <p:cNvSpPr>
            <a:spLocks noGrp="1"/>
          </p:cNvSpPr>
          <p:nvPr>
            <p:ph idx="1"/>
          </p:nvPr>
        </p:nvSpPr>
        <p:spPr>
          <a:xfrm>
            <a:off x="611560" y="1196752"/>
            <a:ext cx="7704856" cy="4176464"/>
          </a:xfrm>
        </p:spPr>
        <p:txBody>
          <a:bodyPr/>
          <a:lstStyle/>
          <a:p>
            <a:r>
              <a:rPr lang="en-GB" sz="1600" b="1" dirty="0"/>
              <a:t>Trend to convergence of </a:t>
            </a:r>
            <a:r>
              <a:rPr lang="en-GB" sz="1600" b="1" i="1" dirty="0"/>
              <a:t>sui generis </a:t>
            </a:r>
            <a:r>
              <a:rPr lang="en-GB" sz="1600" b="1" dirty="0"/>
              <a:t>and trade mark models, prompted by FTAs e.g. CETA. Bi-directional: </a:t>
            </a:r>
          </a:p>
          <a:p>
            <a:pPr lvl="1">
              <a:buFont typeface="Wingdings" panose="05000000000000000000" pitchFamily="2" charset="2"/>
              <a:buChar char="Ø"/>
            </a:pPr>
            <a:r>
              <a:rPr lang="en-GB" sz="1600" b="1" dirty="0"/>
              <a:t>E.g. S</a:t>
            </a:r>
            <a:r>
              <a:rPr lang="en-GB" sz="1600" b="1" i="1" dirty="0"/>
              <a:t>ui generis </a:t>
            </a:r>
            <a:r>
              <a:rPr lang="en-GB" sz="1600" b="1" dirty="0"/>
              <a:t>enactments (Indian and Singapore GI Acts); and </a:t>
            </a:r>
          </a:p>
          <a:p>
            <a:pPr lvl="1">
              <a:buFont typeface="Wingdings" panose="05000000000000000000" pitchFamily="2" charset="2"/>
              <a:buChar char="Ø"/>
            </a:pPr>
            <a:r>
              <a:rPr lang="en-GB" sz="1600" b="1" dirty="0"/>
              <a:t>E.g. Trade mark acts (notably, Canadian CETA Implementation Bill, 2017) will contain terminology, expressions and concepts common to both models including, on the one hand, the breadth of exclusive rights [TRIPS Art. 23]; and on the other, derogations on the exercise of those rights.</a:t>
            </a:r>
          </a:p>
          <a:p>
            <a:r>
              <a:rPr lang="en-GB" sz="1600" b="1" dirty="0"/>
              <a:t>Trend to consolidation within regional/national laws:</a:t>
            </a:r>
          </a:p>
          <a:p>
            <a:pPr lvl="1">
              <a:buFont typeface="Wingdings" panose="05000000000000000000" pitchFamily="2" charset="2"/>
              <a:buChar char="Ø"/>
            </a:pPr>
            <a:r>
              <a:rPr lang="en-GB" sz="1600" b="1" dirty="0"/>
              <a:t>E.g. Regional: in relation to laws of Member States, the EU GI Regulation held to be a ‘uniform and exhaustive </a:t>
            </a:r>
            <a:r>
              <a:rPr lang="en-GB" sz="1600" b="1" i="1" dirty="0"/>
              <a:t>sui generis </a:t>
            </a:r>
            <a:r>
              <a:rPr lang="en-GB" sz="1600" b="1" dirty="0"/>
              <a:t>system: EUIPO Guidelines: Bud/</a:t>
            </a:r>
            <a:r>
              <a:rPr lang="en-GB" sz="1600" b="1" dirty="0" err="1"/>
              <a:t>Ammersin</a:t>
            </a:r>
            <a:r>
              <a:rPr lang="en-GB" sz="1600" b="1" dirty="0"/>
              <a:t> CJEU; reflected also in EU Trade Mark law amendments to Directive and EUTM Regulation.</a:t>
            </a:r>
          </a:p>
          <a:p>
            <a:pPr lvl="1">
              <a:buFont typeface="Wingdings" panose="05000000000000000000" pitchFamily="2" charset="2"/>
              <a:buChar char="Ø"/>
            </a:pPr>
            <a:r>
              <a:rPr lang="en-GB" sz="1600" b="1" dirty="0"/>
              <a:t>E.g. National: in relation to the comprehensive nature of the Indian definition of a GI.</a:t>
            </a:r>
          </a:p>
          <a:p>
            <a:pPr marL="0" indent="0">
              <a:buNone/>
            </a:pPr>
            <a:endParaRPr lang="en-GB" sz="1600" b="1" dirty="0"/>
          </a:p>
          <a:p>
            <a:pPr marL="0" indent="0">
              <a:buNone/>
            </a:pPr>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23</a:t>
            </a:fld>
            <a:endParaRPr lang="en-US"/>
          </a:p>
        </p:txBody>
      </p:sp>
    </p:spTree>
    <p:extLst>
      <p:ext uri="{BB962C8B-B14F-4D97-AF65-F5344CB8AC3E}">
        <p14:creationId xmlns:p14="http://schemas.microsoft.com/office/powerpoint/2010/main" val="2164523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936104"/>
          </a:xfrm>
        </p:spPr>
        <p:style>
          <a:lnRef idx="2">
            <a:schemeClr val="dk1"/>
          </a:lnRef>
          <a:fillRef idx="1">
            <a:schemeClr val="lt1"/>
          </a:fillRef>
          <a:effectRef idx="0">
            <a:schemeClr val="dk1"/>
          </a:effectRef>
          <a:fontRef idx="minor">
            <a:schemeClr val="dk1"/>
          </a:fontRef>
        </p:style>
        <p:txBody>
          <a:bodyPr/>
          <a:lstStyle/>
          <a:p>
            <a:r>
              <a:rPr lang="en-GB" sz="1600" b="1" dirty="0">
                <a:effectLst>
                  <a:outerShdw blurRad="38100" dist="38100" dir="2700000" algn="tl">
                    <a:srgbClr val="000000">
                      <a:alpha val="43137"/>
                    </a:srgbClr>
                  </a:outerShdw>
                </a:effectLst>
                <a:latin typeface="+mj-lt"/>
              </a:rPr>
              <a:t>GI REGIONAL/NATIONAL LAWS CITED</a:t>
            </a:r>
          </a:p>
        </p:txBody>
      </p:sp>
      <p:sp>
        <p:nvSpPr>
          <p:cNvPr id="3" name="Content Placeholder 2"/>
          <p:cNvSpPr>
            <a:spLocks noGrp="1"/>
          </p:cNvSpPr>
          <p:nvPr>
            <p:ph idx="1"/>
          </p:nvPr>
        </p:nvSpPr>
        <p:spPr>
          <a:xfrm>
            <a:off x="323528" y="1340768"/>
            <a:ext cx="8208912" cy="3744416"/>
          </a:xfrm>
        </p:spPr>
        <p:txBody>
          <a:bodyPr/>
          <a:lstStyle/>
          <a:p>
            <a:r>
              <a:rPr lang="en-GB" sz="1600" b="1" dirty="0"/>
              <a:t>EU Regulation 1151/2012 on the protection of geographical indications and designations of origin for agricultural products and foodstuffs; </a:t>
            </a:r>
          </a:p>
          <a:p>
            <a:r>
              <a:rPr lang="en-GB" sz="1600" b="1" dirty="0"/>
              <a:t>Japan: Act for Protection of Designated Agricultural, Forestry and Fishery Products and Foodstuffs 2014</a:t>
            </a:r>
          </a:p>
          <a:p>
            <a:r>
              <a:rPr lang="en-GB" sz="1600" b="1" dirty="0"/>
              <a:t>China: The AQSIQ: Decree 78: Regulation on Protection of Products of Geographical Indications, 2005.</a:t>
            </a:r>
          </a:p>
          <a:p>
            <a:pPr lvl="1"/>
            <a:r>
              <a:rPr lang="en-GB" sz="1600" b="1" dirty="0"/>
              <a:t>China: </a:t>
            </a:r>
            <a:r>
              <a:rPr lang="en-GB" sz="1600" b="1" dirty="0" err="1"/>
              <a:t>MoA</a:t>
            </a:r>
            <a:r>
              <a:rPr lang="en-GB" sz="1600" b="1" dirty="0"/>
              <a:t> introduced Measures for the Administration of Geographical Indications of Agricultural Products in December 2007.</a:t>
            </a:r>
          </a:p>
          <a:p>
            <a:r>
              <a:rPr lang="en-GB" sz="1600" b="1" dirty="0"/>
              <a:t>India: The Protection of Geographical Indications in India: Geographical Indications of Goods (Registration and Protection) Act, 1999</a:t>
            </a:r>
            <a:endParaRPr lang="en-GB" sz="1600" b="1" u="sng" dirty="0"/>
          </a:p>
          <a:p>
            <a:r>
              <a:rPr lang="en-GB" sz="1600" b="1" dirty="0"/>
              <a:t>Singapore: Geographical Indications Act (“Act”) 2014</a:t>
            </a:r>
          </a:p>
          <a:p>
            <a:r>
              <a:rPr lang="en-GB" sz="1600" b="1" dirty="0"/>
              <a:t>Thailand: Protection of Geographical Indications Act, 2003.</a:t>
            </a:r>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24</a:t>
            </a:fld>
            <a:endParaRPr lang="en-US"/>
          </a:p>
        </p:txBody>
      </p:sp>
    </p:spTree>
    <p:extLst>
      <p:ext uri="{BB962C8B-B14F-4D97-AF65-F5344CB8AC3E}">
        <p14:creationId xmlns:p14="http://schemas.microsoft.com/office/powerpoint/2010/main" val="1299367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360040"/>
          </a:xfrm>
        </p:spPr>
        <p:style>
          <a:lnRef idx="2">
            <a:schemeClr val="dk1"/>
          </a:lnRef>
          <a:fillRef idx="1">
            <a:schemeClr val="lt1"/>
          </a:fillRef>
          <a:effectRef idx="0">
            <a:schemeClr val="dk1"/>
          </a:effectRef>
          <a:fontRef idx="minor">
            <a:schemeClr val="dk1"/>
          </a:fontRef>
        </p:style>
        <p:txBody>
          <a:bodyPr/>
          <a:lstStyle/>
          <a:p>
            <a:r>
              <a:rPr lang="en-GB" sz="1600" b="1" dirty="0">
                <a:solidFill>
                  <a:srgbClr val="FF0000"/>
                </a:solidFill>
                <a:effectLst>
                  <a:outerShdw blurRad="38100" dist="38100" dir="2700000" algn="tl">
                    <a:srgbClr val="000000">
                      <a:alpha val="43137"/>
                    </a:srgbClr>
                  </a:outerShdw>
                </a:effectLst>
              </a:rPr>
              <a:t>‘SUI GENERIS’:OWNERSHIP</a:t>
            </a:r>
            <a:endParaRPr lang="en-GB" sz="1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51520" y="548680"/>
            <a:ext cx="8784976" cy="6120680"/>
          </a:xfrm>
        </p:spPr>
        <p:txBody>
          <a:bodyPr/>
          <a:lstStyle/>
          <a:p>
            <a:pPr marL="0" indent="0">
              <a:buNone/>
            </a:pPr>
            <a:r>
              <a:rPr lang="en-GB" sz="1600" b="1" dirty="0">
                <a:solidFill>
                  <a:srgbClr val="FF0000"/>
                </a:solidFill>
                <a:effectLst>
                  <a:outerShdw blurRad="38100" dist="38100" dir="2700000" algn="tl">
                    <a:srgbClr val="000000">
                      <a:alpha val="43137"/>
                    </a:srgbClr>
                  </a:outerShdw>
                </a:effectLst>
              </a:rPr>
              <a:t>Who is entitled to apply for registration; prospective owner; administrator?</a:t>
            </a:r>
          </a:p>
          <a:p>
            <a:pPr marL="0" indent="0">
              <a:buNone/>
            </a:pPr>
            <a:r>
              <a:rPr lang="en-GB" sz="1600" b="1" u="sng" dirty="0"/>
              <a:t>Open</a:t>
            </a:r>
            <a:r>
              <a:rPr lang="en-GB" sz="1600" b="1" dirty="0"/>
              <a:t>: </a:t>
            </a:r>
            <a:r>
              <a:rPr lang="en-GB" sz="1600" b="1" dirty="0">
                <a:effectLst>
                  <a:outerShdw blurRad="38100" dist="38100" dir="2700000" algn="tl">
                    <a:srgbClr val="000000">
                      <a:alpha val="43137"/>
                    </a:srgbClr>
                  </a:outerShdw>
                </a:effectLst>
              </a:rPr>
              <a:t>EU</a:t>
            </a:r>
            <a:r>
              <a:rPr lang="en-GB" sz="1600" b="1" dirty="0"/>
              <a:t>: </a:t>
            </a:r>
          </a:p>
          <a:p>
            <a:pPr>
              <a:buFont typeface="Wingdings" panose="05000000000000000000" pitchFamily="2" charset="2"/>
              <a:buChar char="Ø"/>
            </a:pPr>
            <a:r>
              <a:rPr lang="en-GB" sz="1600" b="1" dirty="0"/>
              <a:t>Groups of producers where ‘group’ means any association, </a:t>
            </a:r>
            <a:r>
              <a:rPr lang="en-GB" sz="1600" b="1" dirty="0">
                <a:effectLst>
                  <a:outerShdw blurRad="38100" dist="38100" dir="2700000" algn="tl">
                    <a:srgbClr val="000000">
                      <a:alpha val="43137"/>
                    </a:srgbClr>
                  </a:outerShdw>
                </a:effectLst>
              </a:rPr>
              <a:t>irrespective of its legal form</a:t>
            </a:r>
            <a:r>
              <a:rPr lang="en-GB" sz="1600" b="1" dirty="0"/>
              <a:t>, mainly composed of producers or processors </a:t>
            </a:r>
            <a:r>
              <a:rPr lang="en-GB" sz="1600" b="1" dirty="0">
                <a:effectLst>
                  <a:outerShdw blurRad="38100" dist="38100" dir="2700000" algn="tl">
                    <a:srgbClr val="000000">
                      <a:alpha val="43137"/>
                    </a:srgbClr>
                  </a:outerShdw>
                </a:effectLst>
              </a:rPr>
              <a:t>working with the same product</a:t>
            </a:r>
            <a:r>
              <a:rPr lang="en-GB" sz="1600" b="1" dirty="0"/>
              <a:t>: </a:t>
            </a:r>
            <a:r>
              <a:rPr lang="en-GB" sz="1600" b="1" dirty="0"/>
              <a:t>Reg. 1151, </a:t>
            </a:r>
            <a:r>
              <a:rPr lang="en-GB" sz="1600" b="1" dirty="0"/>
              <a:t>Art: 3.</a:t>
            </a:r>
          </a:p>
          <a:p>
            <a:pPr>
              <a:buFont typeface="Wingdings" panose="05000000000000000000" pitchFamily="2" charset="2"/>
              <a:buChar char="Ø"/>
            </a:pPr>
            <a:r>
              <a:rPr lang="en-GB" sz="1600" b="1" dirty="0">
                <a:effectLst>
                  <a:outerShdw blurRad="38100" dist="38100" dir="2700000" algn="tl">
                    <a:srgbClr val="000000">
                      <a:alpha val="43137"/>
                    </a:srgbClr>
                  </a:outerShdw>
                </a:effectLst>
              </a:rPr>
              <a:t>India</a:t>
            </a:r>
            <a:r>
              <a:rPr lang="en-GB" sz="1600" b="1" dirty="0"/>
              <a:t> s. 11(</a:t>
            </a:r>
            <a:r>
              <a:rPr lang="en-GB" sz="1600" b="1" dirty="0"/>
              <a:t>1</a:t>
            </a:r>
            <a:r>
              <a:rPr lang="en-GB" sz="1600" b="1" dirty="0"/>
              <a:t>) Any association of persons or producers or any organization or authority …’</a:t>
            </a:r>
          </a:p>
          <a:p>
            <a:pPr>
              <a:buFont typeface="Wingdings" panose="05000000000000000000" pitchFamily="2" charset="2"/>
              <a:buChar char="Ø"/>
            </a:pPr>
            <a:r>
              <a:rPr lang="en-GB" sz="1600" b="1" dirty="0">
                <a:effectLst>
                  <a:outerShdw blurRad="38100" dist="38100" dir="2700000" algn="tl">
                    <a:srgbClr val="000000">
                      <a:alpha val="43137"/>
                    </a:srgbClr>
                  </a:outerShdw>
                </a:effectLst>
              </a:rPr>
              <a:t>Singapore</a:t>
            </a:r>
            <a:r>
              <a:rPr lang="en-GB" sz="1600" b="1" dirty="0"/>
              <a:t>: Persons who may apply for GI protection: being either a </a:t>
            </a:r>
          </a:p>
          <a:p>
            <a:pPr marL="0" indent="0">
              <a:buNone/>
            </a:pPr>
            <a:r>
              <a:rPr lang="en-GB" sz="1600" b="1" dirty="0"/>
              <a:t>	a. a person or association of persons who is carrying on an activity as a 	producer in the geographical area specified in the application with respect to 	the goods specified in the application; or</a:t>
            </a:r>
          </a:p>
          <a:p>
            <a:pPr marL="0" indent="0">
              <a:buNone/>
            </a:pPr>
            <a:r>
              <a:rPr lang="en-GB" sz="1600" b="1" dirty="0"/>
              <a:t>	b. a competent authority having responsibility for the GI for which 	registration is sought: s. 38.</a:t>
            </a:r>
          </a:p>
          <a:p>
            <a:pPr marL="0" indent="0">
              <a:buNone/>
            </a:pPr>
            <a:r>
              <a:rPr lang="en-GB" sz="1600" b="1" u="sng" dirty="0"/>
              <a:t>Limited by type of legal entity</a:t>
            </a:r>
            <a:r>
              <a:rPr lang="en-GB" sz="1600" b="1" dirty="0"/>
              <a:t>: </a:t>
            </a:r>
          </a:p>
          <a:p>
            <a:pPr marL="685800" lvl="1">
              <a:buFont typeface="Wingdings" panose="05000000000000000000" pitchFamily="2" charset="2"/>
              <a:buChar char="Ø"/>
            </a:pPr>
            <a:r>
              <a:rPr lang="en-GB" sz="1600" b="1" dirty="0">
                <a:effectLst>
                  <a:outerShdw blurRad="38100" dist="38100" dir="2700000" algn="tl">
                    <a:srgbClr val="000000">
                      <a:alpha val="43137"/>
                    </a:srgbClr>
                  </a:outerShdw>
                </a:effectLst>
              </a:rPr>
              <a:t>China</a:t>
            </a:r>
            <a:r>
              <a:rPr lang="en-GB" sz="1600" b="1" dirty="0"/>
              <a:t>: under the AQSIQ system applicants must be institutions, associations or enterprises designated or appointed by the government. </a:t>
            </a:r>
          </a:p>
          <a:p>
            <a:pPr marL="685800" lvl="1">
              <a:buFont typeface="Wingdings" panose="05000000000000000000" pitchFamily="2" charset="2"/>
              <a:buChar char="Ø"/>
            </a:pPr>
            <a:r>
              <a:rPr lang="en-GB" sz="1600" b="1" dirty="0"/>
              <a:t>China: </a:t>
            </a:r>
            <a:r>
              <a:rPr lang="en-GB" sz="1600" b="1" dirty="0" err="1"/>
              <a:t>MoA</a:t>
            </a:r>
            <a:r>
              <a:rPr lang="en-GB" sz="1600" b="1" dirty="0"/>
              <a:t> Measure (GIAP): applicant must be a professional cooperative economic organisation of farmers or an industrial association determined by the government, at or above the county level. </a:t>
            </a:r>
          </a:p>
          <a:p>
            <a:endParaRPr lang="en-GB" sz="1600" b="1" dirty="0">
              <a:effectLst>
                <a:outerShdw blurRad="38100" dist="38100" dir="2700000" algn="tl">
                  <a:srgbClr val="000000">
                    <a:alpha val="43137"/>
                  </a:srgbClr>
                </a:outerShdw>
              </a:effectLst>
            </a:endParaRPr>
          </a:p>
          <a:p>
            <a:pPr marL="0" indent="0">
              <a:buNone/>
            </a:pPr>
            <a:endParaRPr lang="en-GB" sz="1600" b="1" dirty="0"/>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3</a:t>
            </a:fld>
            <a:endParaRPr lang="en-US"/>
          </a:p>
        </p:txBody>
      </p:sp>
    </p:spTree>
    <p:extLst>
      <p:ext uri="{BB962C8B-B14F-4D97-AF65-F5344CB8AC3E}">
        <p14:creationId xmlns:p14="http://schemas.microsoft.com/office/powerpoint/2010/main" val="3485670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76672"/>
            <a:ext cx="8784976" cy="6336704"/>
          </a:xfrm>
        </p:spPr>
        <p:txBody>
          <a:bodyPr/>
          <a:lstStyle/>
          <a:p>
            <a:pPr marL="0" indent="0">
              <a:buNone/>
            </a:pPr>
            <a:r>
              <a:rPr lang="en-GB" sz="1600" b="1" dirty="0">
                <a:effectLst>
                  <a:outerShdw blurRad="38100" dist="38100" dir="2700000" algn="tl">
                    <a:srgbClr val="000000">
                      <a:alpha val="43137"/>
                    </a:srgbClr>
                  </a:outerShdw>
                </a:effectLst>
              </a:rPr>
              <a:t>Users:</a:t>
            </a:r>
          </a:p>
          <a:p>
            <a:r>
              <a:rPr lang="en-GB" sz="1600" b="1" dirty="0">
                <a:effectLst>
                  <a:outerShdw blurRad="38100" dist="38100" dir="2700000" algn="tl">
                    <a:srgbClr val="000000">
                      <a:alpha val="43137"/>
                    </a:srgbClr>
                  </a:outerShdw>
                </a:effectLst>
              </a:rPr>
              <a:t>EU: </a:t>
            </a:r>
            <a:r>
              <a:rPr lang="en-GB" sz="1600" b="1" dirty="0"/>
              <a:t>Association of producers within the defined geographic area.</a:t>
            </a:r>
          </a:p>
          <a:p>
            <a:r>
              <a:rPr lang="en-GB" sz="1600" b="1" dirty="0">
                <a:effectLst>
                  <a:outerShdw blurRad="38100" dist="38100" dir="2700000" algn="tl">
                    <a:srgbClr val="000000">
                      <a:alpha val="43137"/>
                    </a:srgbClr>
                  </a:outerShdw>
                </a:effectLst>
              </a:rPr>
              <a:t>India: </a:t>
            </a:r>
            <a:r>
              <a:rPr lang="en-GB" sz="1600" b="1" dirty="0"/>
              <a:t>‘Registered proprietors’ meaning any association of persons or of producers or any organisation for the time being entered in the register as proprietor of the GI (s.1(3)(n) of the Act). Renewal at 10 years: </a:t>
            </a:r>
            <a:r>
              <a:rPr lang="en-GB" sz="1600" b="1" dirty="0"/>
              <a:t>s.18(1). Singapore GI Act: s.50.</a:t>
            </a:r>
            <a:endParaRPr lang="en-GB" sz="1600" b="1" dirty="0"/>
          </a:p>
          <a:p>
            <a:pPr lvl="1"/>
            <a:r>
              <a:rPr lang="en-GB" sz="1600" b="1" dirty="0">
                <a:effectLst>
                  <a:outerShdw blurRad="38100" dist="38100" dir="2700000" algn="tl">
                    <a:srgbClr val="000000">
                      <a:alpha val="43137"/>
                    </a:srgbClr>
                  </a:outerShdw>
                </a:effectLst>
              </a:rPr>
              <a:t>‘Authorised Users’ meaning</a:t>
            </a:r>
            <a:r>
              <a:rPr lang="en-GB" sz="1600" b="1" dirty="0"/>
              <a:t> the authorised user of a GI registered under the GI Act clarifies that any person claiming to be the producer of the goods in respect of which a GI has been registered may apply in writing to the Registrar for registering him as an authorised user of such GI: (s.1(3)(b); S.17(1) </a:t>
            </a:r>
          </a:p>
          <a:p>
            <a:pPr marL="0" indent="0">
              <a:buNone/>
            </a:pPr>
            <a:r>
              <a:rPr lang="en-GB" sz="1600" b="1" dirty="0">
                <a:effectLst>
                  <a:outerShdw blurRad="38100" dist="38100" dir="2700000" algn="tl">
                    <a:srgbClr val="000000">
                      <a:alpha val="43137"/>
                    </a:srgbClr>
                  </a:outerShdw>
                </a:effectLst>
              </a:rPr>
              <a:t>Transfer/relief from infringement:</a:t>
            </a:r>
          </a:p>
          <a:p>
            <a:r>
              <a:rPr lang="en-GB" sz="1600" b="1" dirty="0"/>
              <a:t>India: GI: non-assignable: s. 24 of the GI Act states that ‘any right to a registered GI is not a subject matter of assignment, transmission, licensing, pledge, mortgage or any such other agreement.’</a:t>
            </a:r>
          </a:p>
          <a:p>
            <a:pPr lvl="1"/>
            <a:r>
              <a:rPr lang="en-GB" sz="1600" b="1" dirty="0"/>
              <a:t>‘</a:t>
            </a:r>
            <a:r>
              <a:rPr lang="en-GB" sz="1600" b="1" dirty="0"/>
              <a:t>Authorised users’ and not ‘registered proprietors’ have the right to the use of the GI in relation to the goods in respect of which the GI is registered: s. 21(1)(b) &amp; 21(1)(c) of the Act.</a:t>
            </a:r>
          </a:p>
          <a:p>
            <a:pPr lvl="1"/>
            <a:r>
              <a:rPr lang="en-GB" sz="1600" b="1" dirty="0"/>
              <a:t>‘Authorised users’ who  enter  the  trade subsequent to the registration can also be registered as ‘authorised users’. </a:t>
            </a:r>
          </a:p>
          <a:p>
            <a:pPr lvl="1"/>
            <a:r>
              <a:rPr lang="en-GB" sz="1600" b="1" dirty="0"/>
              <a:t>Both the ‘registered  proprietor’  and the ‘authorised  users’ have the right to obtain relief in respect of infringement of the GI: Section 21(1)(a)).</a:t>
            </a:r>
          </a:p>
          <a:p>
            <a:r>
              <a:rPr lang="en-GB" sz="1600" b="1" dirty="0">
                <a:effectLst>
                  <a:outerShdw blurRad="38100" dist="38100" dir="2700000" algn="tl">
                    <a:srgbClr val="000000">
                      <a:alpha val="43137"/>
                    </a:srgbClr>
                  </a:outerShdw>
                </a:effectLst>
              </a:rPr>
              <a:t>China</a:t>
            </a:r>
            <a:r>
              <a:rPr lang="en-GB" sz="1600" b="1" dirty="0"/>
              <a:t>: </a:t>
            </a:r>
            <a:r>
              <a:rPr lang="en-GB" sz="1600" b="1" dirty="0" err="1"/>
              <a:t>MoA</a:t>
            </a:r>
            <a:r>
              <a:rPr lang="en-GB" sz="1600" b="1" dirty="0"/>
              <a:t>: users of GIAPs </a:t>
            </a:r>
            <a:r>
              <a:rPr lang="en-GB" sz="1600" b="1" dirty="0">
                <a:effectLst>
                  <a:outerShdw blurRad="38100" dist="38100" dir="2700000" algn="tl">
                    <a:srgbClr val="000000">
                      <a:alpha val="43137"/>
                    </a:srgbClr>
                  </a:outerShdw>
                </a:effectLst>
              </a:rPr>
              <a:t>must apply to the registered owner </a:t>
            </a:r>
            <a:r>
              <a:rPr lang="en-GB" sz="1600" b="1" dirty="0"/>
              <a:t>for the right to use the GIAP, which will enter an agreement with a user regarding the quantity, scope of use and relevant responsibilities and obligations for using it.</a:t>
            </a:r>
          </a:p>
          <a:p>
            <a:endParaRPr lang="en-GB" sz="1600" b="1" dirty="0"/>
          </a:p>
          <a:p>
            <a:endParaRPr lang="en-GB" sz="1600" b="1" dirty="0">
              <a:solidFill>
                <a:srgbClr val="FF0000"/>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a:xfrm>
            <a:off x="7740352" y="6525343"/>
            <a:ext cx="946448" cy="216025"/>
          </a:xfrm>
        </p:spPr>
        <p:txBody>
          <a:bodyPr/>
          <a:lstStyle/>
          <a:p>
            <a:pPr>
              <a:defRPr/>
            </a:pPr>
            <a:fld id="{D07A359F-6FB0-448B-B326-EEA8B920247E}" type="slidenum">
              <a:rPr lang="en-US" smtClean="0"/>
              <a:pPr>
                <a:defRPr/>
              </a:pPr>
              <a:t>4</a:t>
            </a:fld>
            <a:endParaRPr lang="en-US" dirty="0"/>
          </a:p>
        </p:txBody>
      </p:sp>
      <p:sp>
        <p:nvSpPr>
          <p:cNvPr id="5" name="Title 1"/>
          <p:cNvSpPr txBox="1">
            <a:spLocks/>
          </p:cNvSpPr>
          <p:nvPr/>
        </p:nvSpPr>
        <p:spPr bwMode="auto">
          <a:xfrm>
            <a:off x="179512" y="116632"/>
            <a:ext cx="8507288" cy="36004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br>
              <a:rPr lang="en-GB" sz="1600" b="1" kern="0" dirty="0">
                <a:solidFill>
                  <a:srgbClr val="FF0000"/>
                </a:solidFill>
                <a:effectLst>
                  <a:outerShdw blurRad="38100" dist="38100" dir="2700000" algn="tl">
                    <a:srgbClr val="000000">
                      <a:alpha val="43137"/>
                    </a:srgbClr>
                  </a:outerShdw>
                </a:effectLst>
              </a:rPr>
            </a:br>
            <a:r>
              <a:rPr lang="en-GB" sz="1600" b="1" kern="0" dirty="0">
                <a:solidFill>
                  <a:srgbClr val="FF0000"/>
                </a:solidFill>
                <a:effectLst>
                  <a:outerShdw blurRad="38100" dist="38100" dir="2700000" algn="tl">
                    <a:srgbClr val="000000">
                      <a:alpha val="43137"/>
                    </a:srgbClr>
                  </a:outerShdw>
                </a:effectLst>
              </a:rPr>
              <a:t>SUI GENERIS: USERS OF GI/TRANSFER/RELIEF</a:t>
            </a:r>
            <a:br>
              <a:rPr lang="en-GB" sz="1600" b="1" kern="0" dirty="0">
                <a:solidFill>
                  <a:srgbClr val="FF0000"/>
                </a:solidFill>
                <a:effectLst>
                  <a:outerShdw blurRad="38100" dist="38100" dir="2700000" algn="tl">
                    <a:srgbClr val="000000">
                      <a:alpha val="43137"/>
                    </a:srgbClr>
                  </a:outerShdw>
                </a:effectLst>
              </a:rPr>
            </a:br>
            <a:endParaRPr lang="en-GB" sz="1600" kern="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6560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504056"/>
          </a:xfrm>
        </p:spPr>
        <p:style>
          <a:lnRef idx="2">
            <a:schemeClr val="dk1"/>
          </a:lnRef>
          <a:fillRef idx="1">
            <a:schemeClr val="lt1"/>
          </a:fillRef>
          <a:effectRef idx="0">
            <a:schemeClr val="dk1"/>
          </a:effectRef>
          <a:fontRef idx="minor">
            <a:schemeClr val="dk1"/>
          </a:fontRef>
        </p:style>
        <p:txBody>
          <a:bodyPr/>
          <a:lstStyle/>
          <a:p>
            <a:br>
              <a:rPr lang="en-GB" sz="1600" b="1" dirty="0"/>
            </a:br>
            <a:r>
              <a:rPr lang="en-GB" sz="1600" b="1" dirty="0"/>
              <a:t>SUI GENERIS: OWNERSHIP/USERS/RENEWAL</a:t>
            </a:r>
            <a:br>
              <a:rPr lang="en-GB" sz="1600" b="1" dirty="0"/>
            </a:br>
            <a:endParaRPr lang="en-GB" sz="1600"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5</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465439830"/>
              </p:ext>
            </p:extLst>
          </p:nvPr>
        </p:nvGraphicFramePr>
        <p:xfrm>
          <a:off x="107504" y="764704"/>
          <a:ext cx="9001001" cy="5749710"/>
        </p:xfrm>
        <a:graphic>
          <a:graphicData uri="http://schemas.openxmlformats.org/drawingml/2006/table">
            <a:tbl>
              <a:tblPr firstRow="1" bandRow="1">
                <a:tableStyleId>{5C22544A-7EE6-4342-B048-85BDC9FD1C3A}</a:tableStyleId>
              </a:tblPr>
              <a:tblGrid>
                <a:gridCol w="2622338">
                  <a:extLst>
                    <a:ext uri="{9D8B030D-6E8A-4147-A177-3AD203B41FA5}">
                      <a16:colId xmlns:a16="http://schemas.microsoft.com/office/drawing/2014/main" val="379561936"/>
                    </a:ext>
                  </a:extLst>
                </a:gridCol>
                <a:gridCol w="2409717">
                  <a:extLst>
                    <a:ext uri="{9D8B030D-6E8A-4147-A177-3AD203B41FA5}">
                      <a16:colId xmlns:a16="http://schemas.microsoft.com/office/drawing/2014/main" val="3542566955"/>
                    </a:ext>
                  </a:extLst>
                </a:gridCol>
                <a:gridCol w="2351580">
                  <a:extLst>
                    <a:ext uri="{9D8B030D-6E8A-4147-A177-3AD203B41FA5}">
                      <a16:colId xmlns:a16="http://schemas.microsoft.com/office/drawing/2014/main" val="437433580"/>
                    </a:ext>
                  </a:extLst>
                </a:gridCol>
                <a:gridCol w="1617366">
                  <a:extLst>
                    <a:ext uri="{9D8B030D-6E8A-4147-A177-3AD203B41FA5}">
                      <a16:colId xmlns:a16="http://schemas.microsoft.com/office/drawing/2014/main" val="1547733204"/>
                    </a:ext>
                  </a:extLst>
                </a:gridCol>
              </a:tblGrid>
              <a:tr h="7659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Open: ‘any producer group’</a:t>
                      </a:r>
                      <a:endParaRPr lang="en-GB" sz="1400" dirty="0"/>
                    </a:p>
                  </a:txBody>
                  <a:tcPr/>
                </a:tc>
                <a:tc>
                  <a:txBody>
                    <a:bodyPr/>
                    <a:lstStyle/>
                    <a:p>
                      <a:r>
                        <a:rPr lang="en-GB" sz="1400" dirty="0">
                          <a:solidFill>
                            <a:schemeClr val="tx1"/>
                          </a:solidFill>
                        </a:rPr>
                        <a:t>Limited by form of legal entity</a:t>
                      </a:r>
                    </a:p>
                  </a:txBody>
                  <a:tcPr/>
                </a:tc>
                <a:tc>
                  <a:txBody>
                    <a:bodyPr/>
                    <a:lstStyle/>
                    <a:p>
                      <a:r>
                        <a:rPr lang="en-GB" sz="1400" dirty="0">
                          <a:solidFill>
                            <a:schemeClr val="tx1"/>
                          </a:solidFill>
                        </a:rPr>
                        <a:t>Limited by size; administrative level &amp; by gov’t decision</a:t>
                      </a:r>
                    </a:p>
                  </a:txBody>
                  <a:tcPr/>
                </a:tc>
                <a:tc>
                  <a:txBody>
                    <a:bodyPr/>
                    <a:lstStyle/>
                    <a:p>
                      <a:r>
                        <a:rPr lang="en-GB" sz="1400" dirty="0" err="1">
                          <a:solidFill>
                            <a:schemeClr val="tx1"/>
                          </a:solidFill>
                        </a:rPr>
                        <a:t>Reg’n</a:t>
                      </a:r>
                      <a:r>
                        <a:rPr lang="en-GB" sz="1400" dirty="0">
                          <a:solidFill>
                            <a:schemeClr val="tx1"/>
                          </a:solidFill>
                        </a:rPr>
                        <a:t>: Continuous or</a:t>
                      </a:r>
                    </a:p>
                    <a:p>
                      <a:r>
                        <a:rPr lang="en-GB" sz="1400" dirty="0">
                          <a:solidFill>
                            <a:schemeClr val="tx1"/>
                          </a:solidFill>
                        </a:rPr>
                        <a:t>Renewal</a:t>
                      </a:r>
                    </a:p>
                  </a:txBody>
                  <a:tcPr/>
                </a:tc>
                <a:extLst>
                  <a:ext uri="{0D108BD9-81ED-4DB2-BD59-A6C34878D82A}">
                    <a16:rowId xmlns:a16="http://schemas.microsoft.com/office/drawing/2014/main" val="923086372"/>
                  </a:ext>
                </a:extLst>
              </a:tr>
              <a:tr h="1898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EU:</a:t>
                      </a:r>
                      <a:r>
                        <a:rPr lang="en-GB" sz="1400" b="1" dirty="0"/>
                        <a:t>…where ‘group’ means any association, </a:t>
                      </a:r>
                      <a:r>
                        <a:rPr lang="en-GB" sz="1400" b="1" dirty="0">
                          <a:effectLst>
                            <a:outerShdw blurRad="38100" dist="38100" dir="2700000" algn="tl">
                              <a:srgbClr val="000000">
                                <a:alpha val="43137"/>
                              </a:srgbClr>
                            </a:outerShdw>
                          </a:effectLst>
                        </a:rPr>
                        <a:t>irrespective of its legal form</a:t>
                      </a:r>
                      <a:r>
                        <a:rPr lang="en-GB" sz="1400" b="1" dirty="0"/>
                        <a:t>: </a:t>
                      </a:r>
                      <a:r>
                        <a:rPr lang="en-GB" sz="1400" b="1" dirty="0">
                          <a:solidFill>
                            <a:schemeClr val="tx1"/>
                          </a:solidFill>
                        </a:rPr>
                        <a:t>Reg. 1151: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t>Art: 3.</a:t>
                      </a:r>
                    </a:p>
                    <a:p>
                      <a:endParaRPr lang="en-GB" sz="1400" dirty="0"/>
                    </a:p>
                    <a:p>
                      <a:endParaRPr lang="en-GB" sz="1400" dirty="0"/>
                    </a:p>
                    <a:p>
                      <a:endParaRPr lang="en-GB" sz="1400" dirty="0"/>
                    </a:p>
                    <a:p>
                      <a:endParaRPr lang="en-GB" sz="1400" dirty="0"/>
                    </a:p>
                  </a:txBody>
                  <a:tcPr/>
                </a:tc>
                <a:tc>
                  <a:txBody>
                    <a:bodyPr/>
                    <a:lstStyle/>
                    <a:p>
                      <a:r>
                        <a:rPr lang="en-GB" sz="1400" b="1" dirty="0"/>
                        <a:t>China: AQSIQ: applicants must be associations or enterprises designated by the government.</a:t>
                      </a:r>
                      <a:endParaRPr lang="en-GB"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t> </a:t>
                      </a:r>
                      <a:r>
                        <a:rPr lang="en-GB" sz="1400" b="1" dirty="0"/>
                        <a:t>China: </a:t>
                      </a:r>
                      <a:r>
                        <a:rPr lang="en-GB" sz="1400" b="1" dirty="0" err="1"/>
                        <a:t>MoA</a:t>
                      </a:r>
                      <a:r>
                        <a:rPr lang="en-GB" sz="1400" b="1" dirty="0"/>
                        <a:t> (GIAP): applicants must be economic organisations of farmers/industrial association determined by the government: at county/national level. </a:t>
                      </a:r>
                    </a:p>
                    <a:p>
                      <a:endParaRPr lang="en-GB" sz="1400" dirty="0"/>
                    </a:p>
                  </a:txBody>
                  <a:tcPr/>
                </a:tc>
                <a:tc>
                  <a:txBody>
                    <a:bodyPr/>
                    <a:lstStyle/>
                    <a:p>
                      <a:r>
                        <a:rPr lang="en-GB" sz="1400" b="1" dirty="0"/>
                        <a:t>Continuous: change production; territory.</a:t>
                      </a:r>
                    </a:p>
                  </a:txBody>
                  <a:tcPr/>
                </a:tc>
                <a:extLst>
                  <a:ext uri="{0D108BD9-81ED-4DB2-BD59-A6C34878D82A}">
                    <a16:rowId xmlns:a16="http://schemas.microsoft.com/office/drawing/2014/main" val="3775111915"/>
                  </a:ext>
                </a:extLst>
              </a:tr>
              <a:tr h="1191404">
                <a:tc>
                  <a:txBody>
                    <a:bodyPr/>
                    <a:lstStyle/>
                    <a:p>
                      <a:r>
                        <a:rPr lang="en-GB" sz="1400" b="1" dirty="0"/>
                        <a:t>Singapore: a person/association of persons who are producers; or competent authority: s. 38.</a:t>
                      </a:r>
                      <a:endParaRPr lang="en-GB" sz="1400" dirty="0"/>
                    </a:p>
                  </a:txBody>
                  <a:tcPr/>
                </a:tc>
                <a:tc>
                  <a:txBody>
                    <a:bodyPr/>
                    <a:lstStyle/>
                    <a:p>
                      <a:endParaRPr lang="en-GB" sz="1400" dirty="0"/>
                    </a:p>
                  </a:txBody>
                  <a:tcPr/>
                </a:tc>
                <a:tc>
                  <a:txBody>
                    <a:bodyPr/>
                    <a:lstStyle/>
                    <a:p>
                      <a:endParaRPr lang="en-GB" sz="1400" dirty="0"/>
                    </a:p>
                  </a:txBody>
                  <a:tcPr/>
                </a:tc>
                <a:tc>
                  <a:txBody>
                    <a:bodyPr/>
                    <a:lstStyle/>
                    <a:p>
                      <a:r>
                        <a:rPr lang="en-GB" sz="1400" b="1" dirty="0"/>
                        <a:t>Renewal 10 years: s. 50.</a:t>
                      </a:r>
                    </a:p>
                  </a:txBody>
                  <a:tcPr/>
                </a:tc>
                <a:extLst>
                  <a:ext uri="{0D108BD9-81ED-4DB2-BD59-A6C34878D82A}">
                    <a16:rowId xmlns:a16="http://schemas.microsoft.com/office/drawing/2014/main" val="2593853681"/>
                  </a:ext>
                </a:extLst>
              </a:tr>
              <a:tr h="1894010">
                <a:tc>
                  <a:txBody>
                    <a:bodyPr/>
                    <a:lstStyle/>
                    <a:p>
                      <a:endParaRPr lang="en-GB"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effectLst>
                            <a:outerShdw blurRad="38100" dist="38100" dir="2700000" algn="tl">
                              <a:srgbClr val="000000">
                                <a:alpha val="43137"/>
                              </a:srgbClr>
                            </a:outerShdw>
                          </a:effectLst>
                        </a:rPr>
                        <a:t>India</a:t>
                      </a:r>
                      <a:r>
                        <a:rPr lang="en-GB" sz="1400" b="1" dirty="0"/>
                        <a:t> Any association of persons or producers or any organization or authority: s. 11(1).’</a:t>
                      </a:r>
                    </a:p>
                    <a:p>
                      <a:endParaRPr lang="en-GB" sz="1400" dirty="0"/>
                    </a:p>
                    <a:p>
                      <a:endParaRPr lang="en-GB" sz="1400" dirty="0"/>
                    </a:p>
                    <a:p>
                      <a:endParaRPr lang="en-GB" sz="1400" dirty="0"/>
                    </a:p>
                  </a:txBody>
                  <a:tcPr/>
                </a:tc>
                <a:tc>
                  <a:txBody>
                    <a:bodyPr/>
                    <a:lstStyle/>
                    <a:p>
                      <a:endParaRPr lang="en-GB" sz="1400"/>
                    </a:p>
                  </a:txBody>
                  <a:tcPr/>
                </a:tc>
                <a:tc>
                  <a:txBody>
                    <a:bodyPr/>
                    <a:lstStyle/>
                    <a:p>
                      <a:endParaRPr lang="en-GB" sz="1400"/>
                    </a:p>
                  </a:txBody>
                  <a:tcPr/>
                </a:tc>
                <a:tc>
                  <a:txBody>
                    <a:bodyPr/>
                    <a:lstStyle/>
                    <a:p>
                      <a:r>
                        <a:rPr lang="en-GB" sz="1400" b="1" dirty="0"/>
                        <a:t>Renewal 10 years: s.18.</a:t>
                      </a:r>
                    </a:p>
                  </a:txBody>
                  <a:tcPr/>
                </a:tc>
                <a:extLst>
                  <a:ext uri="{0D108BD9-81ED-4DB2-BD59-A6C34878D82A}">
                    <a16:rowId xmlns:a16="http://schemas.microsoft.com/office/drawing/2014/main" val="2889985600"/>
                  </a:ext>
                </a:extLst>
              </a:tr>
            </a:tbl>
          </a:graphicData>
        </a:graphic>
      </p:graphicFrame>
    </p:spTree>
    <p:extLst>
      <p:ext uri="{BB962C8B-B14F-4D97-AF65-F5344CB8AC3E}">
        <p14:creationId xmlns:p14="http://schemas.microsoft.com/office/powerpoint/2010/main" val="4131118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12968" cy="3247851"/>
          </a:xfrm>
        </p:spPr>
        <p:txBody>
          <a:bodyPr/>
          <a:lstStyle/>
          <a:p>
            <a:pPr marL="0" indent="0">
              <a:buNone/>
            </a:pPr>
            <a:r>
              <a:rPr lang="en-GB" sz="1600" b="1" dirty="0">
                <a:solidFill>
                  <a:srgbClr val="FF0000"/>
                </a:solidFill>
                <a:effectLst>
                  <a:outerShdw blurRad="38100" dist="38100" dir="2700000" algn="tl">
                    <a:srgbClr val="000000">
                      <a:alpha val="43137"/>
                    </a:srgbClr>
                  </a:outerShdw>
                </a:effectLst>
              </a:rPr>
              <a:t>National/regional authority responsible for examination:</a:t>
            </a:r>
          </a:p>
          <a:p>
            <a:pPr marL="0" indent="0">
              <a:buNone/>
            </a:pPr>
            <a:r>
              <a:rPr lang="en-GB" sz="1600" b="1" dirty="0">
                <a:effectLst>
                  <a:outerShdw blurRad="38100" dist="38100" dir="2700000" algn="tl">
                    <a:srgbClr val="000000">
                      <a:alpha val="43137"/>
                    </a:srgbClr>
                  </a:outerShdw>
                </a:effectLst>
              </a:rPr>
              <a:t>Agricultural/other authority: </a:t>
            </a:r>
            <a:r>
              <a:rPr lang="en-GB" sz="1600" b="1" dirty="0">
                <a:solidFill>
                  <a:srgbClr val="FF0000"/>
                </a:solidFill>
                <a:effectLst>
                  <a:outerShdw blurRad="38100" dist="38100" dir="2700000" algn="tl">
                    <a:srgbClr val="000000">
                      <a:alpha val="43137"/>
                    </a:srgbClr>
                  </a:outerShdw>
                </a:effectLst>
              </a:rPr>
              <a:t> </a:t>
            </a:r>
          </a:p>
          <a:p>
            <a:pPr marL="0" indent="0">
              <a:buNone/>
            </a:pPr>
            <a:r>
              <a:rPr lang="en-GB" sz="1600" b="1" dirty="0">
                <a:effectLst>
                  <a:outerShdw blurRad="38100" dist="38100" dir="2700000" algn="tl">
                    <a:srgbClr val="000000">
                      <a:alpha val="43137"/>
                    </a:srgbClr>
                  </a:outerShdw>
                </a:effectLst>
              </a:rPr>
              <a:t>EU: </a:t>
            </a:r>
            <a:r>
              <a:rPr lang="en-GB" sz="1600" b="1" dirty="0"/>
              <a:t>national/EU: UK/DEFRA (department of agriculture…); and Commission/GI Committee/DG Agriculture: Reg.</a:t>
            </a:r>
            <a:r>
              <a:rPr lang="en-GB" sz="1600" b="1" dirty="0"/>
              <a:t> 1151/2012: Arts. 48-53. </a:t>
            </a:r>
            <a:endParaRPr lang="en-GB" sz="1600" b="1" dirty="0"/>
          </a:p>
          <a:p>
            <a:pPr lvl="1">
              <a:buFont typeface="Wingdings" panose="05000000000000000000" pitchFamily="2" charset="2"/>
              <a:buChar char="Ø"/>
            </a:pPr>
            <a:r>
              <a:rPr lang="en-GB" sz="1600" b="1" dirty="0">
                <a:effectLst>
                  <a:outerShdw blurRad="38100" dist="38100" dir="2700000" algn="tl">
                    <a:srgbClr val="000000">
                      <a:alpha val="43137"/>
                    </a:srgbClr>
                  </a:outerShdw>
                </a:effectLst>
              </a:rPr>
              <a:t>Japan</a:t>
            </a:r>
            <a:r>
              <a:rPr lang="en-GB" sz="1600" b="1" dirty="0"/>
              <a:t>: Ministry of Agriculture, Forestry and Fisheries (MAFF);</a:t>
            </a:r>
          </a:p>
          <a:p>
            <a:pPr lvl="1">
              <a:buFont typeface="Wingdings" panose="05000000000000000000" pitchFamily="2" charset="2"/>
              <a:buChar char="Ø"/>
            </a:pPr>
            <a:r>
              <a:rPr lang="en-GB" sz="1600" b="1" dirty="0">
                <a:effectLst>
                  <a:outerShdw blurRad="38100" dist="38100" dir="2700000" algn="tl">
                    <a:srgbClr val="000000">
                      <a:alpha val="43137"/>
                    </a:srgbClr>
                  </a:outerShdw>
                </a:effectLst>
              </a:rPr>
              <a:t>China</a:t>
            </a:r>
            <a:r>
              <a:rPr lang="en-GB" sz="1600" b="1" dirty="0"/>
              <a:t>: Administration of Quality Supervision Inspection and Quarantine (AQSIQ): local/national: the initial application is reviewed by the local authorities; then re-examined by the competent authority at the national level. </a:t>
            </a:r>
          </a:p>
          <a:p>
            <a:pPr lvl="2">
              <a:buFont typeface="Wingdings" panose="05000000000000000000" pitchFamily="2" charset="2"/>
              <a:buChar char="Ø"/>
            </a:pPr>
            <a:r>
              <a:rPr lang="en-GB" sz="1600" b="1" dirty="0"/>
              <a:t>Ministry of Agriculture (MOA) </a:t>
            </a:r>
            <a:r>
              <a:rPr lang="en-GB" sz="1600" b="1" dirty="0"/>
              <a:t>Measure (GIAP): county/national: examined by the provincial government’s administrative department for agriculture; after which the MOA’s Agricultural Product Quality Safety Centre is responsible for the examination.</a:t>
            </a:r>
          </a:p>
          <a:p>
            <a:pPr lvl="2">
              <a:buFont typeface="Wingdings" panose="05000000000000000000" pitchFamily="2" charset="2"/>
              <a:buChar char="Ø"/>
            </a:pPr>
            <a:endParaRPr lang="en-GB" sz="1600" b="1" dirty="0"/>
          </a:p>
          <a:p>
            <a:pPr lvl="2">
              <a:buFont typeface="Wingdings" panose="05000000000000000000" pitchFamily="2" charset="2"/>
              <a:buChar char="Ø"/>
            </a:pPr>
            <a:endParaRPr lang="en-GB" sz="1600" b="1" dirty="0"/>
          </a:p>
          <a:p>
            <a:pPr marL="914400" lvl="2" indent="0">
              <a:buNone/>
            </a:pPr>
            <a:endParaRPr lang="en-GB" sz="1600" b="1" dirty="0"/>
          </a:p>
          <a:p>
            <a:pPr marL="0" indent="0">
              <a:buNone/>
            </a:pPr>
            <a:endParaRPr lang="en-GB" sz="1600" b="1" dirty="0"/>
          </a:p>
          <a:p>
            <a:pPr marL="0" indent="0">
              <a:buNone/>
            </a:pPr>
            <a:endParaRPr lang="en-GB" sz="1600" b="1" dirty="0"/>
          </a:p>
          <a:p>
            <a:pPr marL="0" indent="0">
              <a:buNone/>
            </a:pPr>
            <a:endParaRPr lang="en-GB" sz="1600" b="1" dirty="0"/>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6</a:t>
            </a:fld>
            <a:endParaRPr lang="en-US"/>
          </a:p>
        </p:txBody>
      </p:sp>
      <p:sp>
        <p:nvSpPr>
          <p:cNvPr id="5" name="Title 1"/>
          <p:cNvSpPr>
            <a:spLocks noGrp="1"/>
          </p:cNvSpPr>
          <p:nvPr>
            <p:ph type="title"/>
          </p:nvPr>
        </p:nvSpPr>
        <p:spPr>
          <a:xfrm>
            <a:off x="107504" y="116632"/>
            <a:ext cx="8856984" cy="367531"/>
          </a:xfrm>
        </p:spPr>
        <p:style>
          <a:lnRef idx="2">
            <a:schemeClr val="dk1"/>
          </a:lnRef>
          <a:fillRef idx="1">
            <a:schemeClr val="lt1"/>
          </a:fillRef>
          <a:effectRef idx="0">
            <a:schemeClr val="dk1"/>
          </a:effectRef>
          <a:fontRef idx="minor">
            <a:schemeClr val="dk1"/>
          </a:fontRef>
        </p:style>
        <p:txBody>
          <a:bodyPr/>
          <a:lstStyle/>
          <a:p>
            <a:br>
              <a:rPr lang="en-GB" sz="1600" b="1" dirty="0"/>
            </a:br>
            <a:r>
              <a:rPr lang="en-GB" sz="1600" b="1" dirty="0">
                <a:solidFill>
                  <a:srgbClr val="FF0000"/>
                </a:solidFill>
              </a:rPr>
              <a:t>‘</a:t>
            </a:r>
            <a:r>
              <a:rPr lang="en-GB" sz="1600" b="1" dirty="0">
                <a:solidFill>
                  <a:srgbClr val="FF0000"/>
                </a:solidFill>
                <a:effectLst>
                  <a:outerShdw blurRad="38100" dist="38100" dir="2700000" algn="tl">
                    <a:srgbClr val="000000">
                      <a:alpha val="43137"/>
                    </a:srgbClr>
                  </a:outerShdw>
                </a:effectLst>
              </a:rPr>
              <a:t>SUI GENERIS’:  </a:t>
            </a:r>
            <a:r>
              <a:rPr lang="en-GB" sz="1600" b="1" dirty="0">
                <a:solidFill>
                  <a:srgbClr val="FF0000"/>
                </a:solidFill>
                <a:effectLst>
                  <a:outerShdw blurRad="38100" dist="38100" dir="2700000" algn="tl">
                    <a:srgbClr val="000000">
                      <a:alpha val="43137"/>
                    </a:srgbClr>
                  </a:outerShdw>
                </a:effectLst>
              </a:rPr>
              <a:t>REGISTERING AUTHORITY, REGISTER</a:t>
            </a:r>
            <a:br>
              <a:rPr lang="en-GB" sz="1600" b="1" dirty="0"/>
            </a:br>
            <a:endParaRPr lang="en-GB" sz="1600" dirty="0"/>
          </a:p>
        </p:txBody>
      </p:sp>
      <p:sp>
        <p:nvSpPr>
          <p:cNvPr id="6" name="Content Placeholder 2"/>
          <p:cNvSpPr txBox="1">
            <a:spLocks/>
          </p:cNvSpPr>
          <p:nvPr/>
        </p:nvSpPr>
        <p:spPr bwMode="auto">
          <a:xfrm>
            <a:off x="179512" y="3789040"/>
            <a:ext cx="8784976"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GB" sz="1600" b="1" kern="0" dirty="0">
                <a:effectLst>
                  <a:outerShdw blurRad="38100" dist="38100" dir="2700000" algn="tl">
                    <a:srgbClr val="000000">
                      <a:alpha val="43137"/>
                    </a:srgbClr>
                  </a:outerShdw>
                </a:effectLst>
              </a:rPr>
              <a:t>Intellectual Property Office (IPO)/Special Division: </a:t>
            </a:r>
          </a:p>
          <a:p>
            <a:pPr>
              <a:buFont typeface="Wingdings" panose="05000000000000000000" pitchFamily="2" charset="2"/>
              <a:buChar char="Ø"/>
            </a:pPr>
            <a:r>
              <a:rPr lang="en-GB" sz="1600" b="1" kern="0" dirty="0">
                <a:effectLst>
                  <a:outerShdw blurRad="38100" dist="38100" dir="2700000" algn="tl">
                    <a:srgbClr val="000000">
                      <a:alpha val="43137"/>
                    </a:srgbClr>
                  </a:outerShdw>
                </a:effectLst>
              </a:rPr>
              <a:t>India</a:t>
            </a:r>
            <a:r>
              <a:rPr lang="en-GB" sz="1600" b="1" kern="0" dirty="0"/>
              <a:t>:</a:t>
            </a:r>
            <a:r>
              <a:rPr lang="en-GB" sz="1600" b="1" kern="0" dirty="0"/>
              <a:t> under the</a:t>
            </a:r>
            <a:r>
              <a:rPr lang="en-GB" sz="1600" b="1" kern="0" dirty="0"/>
              <a:t> Controller-General of Patents, Designs and Trade Marks is also the Registrar of GI; the GI Registry is located in Chennai: s.3(1). </a:t>
            </a:r>
          </a:p>
          <a:p>
            <a:pPr>
              <a:buFont typeface="Wingdings" panose="05000000000000000000" pitchFamily="2" charset="2"/>
              <a:buChar char="Ø"/>
            </a:pPr>
            <a:r>
              <a:rPr lang="en-GB" sz="1600" b="1" kern="0" dirty="0">
                <a:effectLst>
                  <a:outerShdw blurRad="38100" dist="38100" dir="2700000" algn="tl">
                    <a:srgbClr val="000000">
                      <a:alpha val="43137"/>
                    </a:srgbClr>
                  </a:outerShdw>
                </a:effectLst>
              </a:rPr>
              <a:t>Singapore</a:t>
            </a:r>
            <a:r>
              <a:rPr lang="en-GB" sz="1600" b="1" kern="0" dirty="0"/>
              <a:t>: Registry of GIs within the Intellectual Property Office of (IPOS).</a:t>
            </a:r>
          </a:p>
        </p:txBody>
      </p:sp>
      <p:sp>
        <p:nvSpPr>
          <p:cNvPr id="7" name="Content Placeholder 4"/>
          <p:cNvSpPr txBox="1">
            <a:spLocks/>
          </p:cNvSpPr>
          <p:nvPr/>
        </p:nvSpPr>
        <p:spPr bwMode="auto">
          <a:xfrm>
            <a:off x="179512" y="5013176"/>
            <a:ext cx="8784976" cy="17082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r>
              <a:rPr lang="en-GB" sz="1600" b="1" kern="0" dirty="0">
                <a:effectLst>
                  <a:outerShdw blurRad="38100" dist="38100" dir="2700000" algn="tl">
                    <a:srgbClr val="000000">
                      <a:alpha val="43137"/>
                    </a:srgbClr>
                  </a:outerShdw>
                </a:effectLst>
              </a:rPr>
              <a:t>Publicly available register and character:</a:t>
            </a:r>
          </a:p>
          <a:p>
            <a:pPr lvl="1"/>
            <a:r>
              <a:rPr lang="en-GB" sz="1600" b="1" kern="0" dirty="0"/>
              <a:t>EU: </a:t>
            </a:r>
            <a:r>
              <a:rPr lang="en-GB" sz="1600" b="1" kern="0" dirty="0"/>
              <a:t>Commission’s online “DOOR” database: name; status; documents; </a:t>
            </a:r>
            <a:endParaRPr lang="en-GB" sz="1600" b="1" kern="0" dirty="0"/>
          </a:p>
          <a:p>
            <a:pPr lvl="1"/>
            <a:r>
              <a:rPr lang="en-GB" sz="1600" b="1" kern="0" dirty="0">
                <a:effectLst>
                  <a:outerShdw blurRad="38100" dist="38100" dir="2700000" algn="tl">
                    <a:srgbClr val="000000">
                      <a:alpha val="43137"/>
                    </a:srgbClr>
                  </a:outerShdw>
                </a:effectLst>
              </a:rPr>
              <a:t>India: </a:t>
            </a:r>
            <a:r>
              <a:rPr lang="en-GB" sz="1600" b="1" kern="0" dirty="0"/>
              <a:t>GI Register is divided  into  Part  A  and  Part  B:</a:t>
            </a:r>
            <a:r>
              <a:rPr lang="en-GB" sz="1600" b="1" kern="0" dirty="0">
                <a:effectLst>
                  <a:outerShdw blurRad="38100" dist="38100" dir="2700000" algn="tl">
                    <a:srgbClr val="000000">
                      <a:alpha val="43137"/>
                    </a:srgbClr>
                  </a:outerShdw>
                </a:effectLst>
              </a:rPr>
              <a:t> s</a:t>
            </a:r>
            <a:r>
              <a:rPr lang="en-GB" sz="1600" b="1" kern="0" dirty="0"/>
              <a:t>.6(1). The  particulars  relating  to  </a:t>
            </a:r>
            <a:r>
              <a:rPr lang="en-GB" sz="1600" b="1" kern="0" dirty="0">
                <a:effectLst>
                  <a:outerShdw blurRad="38100" dist="38100" dir="2700000" algn="tl">
                    <a:srgbClr val="000000">
                      <a:alpha val="43137"/>
                    </a:srgbClr>
                  </a:outerShdw>
                </a:effectLst>
              </a:rPr>
              <a:t>the registration of GI/authorised owners </a:t>
            </a:r>
            <a:r>
              <a:rPr lang="en-GB" sz="1600" b="1" kern="0" dirty="0"/>
              <a:t>are incorporated in Part A; while the particulars relating </a:t>
            </a:r>
            <a:r>
              <a:rPr lang="en-GB" sz="1600" b="1" kern="0" dirty="0">
                <a:effectLst>
                  <a:outerShdw blurRad="38100" dist="38100" dir="2700000" algn="tl">
                    <a:srgbClr val="000000">
                      <a:alpha val="43137"/>
                    </a:srgbClr>
                  </a:outerShdw>
                </a:effectLst>
              </a:rPr>
              <a:t>to the registration of the authorised users </a:t>
            </a:r>
            <a:r>
              <a:rPr lang="en-GB" sz="1600" b="1" kern="0" dirty="0"/>
              <a:t>are contained in Part B (s.7).</a:t>
            </a:r>
          </a:p>
          <a:p>
            <a:pPr marL="0" indent="0">
              <a:buFontTx/>
              <a:buNone/>
            </a:pPr>
            <a:endParaRPr lang="en-GB" sz="1600" b="1" kern="0" dirty="0">
              <a:effectLst>
                <a:outerShdw blurRad="38100" dist="38100" dir="2700000" algn="tl">
                  <a:srgbClr val="000000">
                    <a:alpha val="43137"/>
                  </a:srgbClr>
                </a:outerShdw>
              </a:effectLst>
            </a:endParaRPr>
          </a:p>
          <a:p>
            <a:pPr marL="457200" lvl="1" indent="0">
              <a:buFontTx/>
              <a:buNone/>
            </a:pPr>
            <a:endParaRPr lang="en-GB" sz="1600" b="1" kern="0" dirty="0"/>
          </a:p>
          <a:p>
            <a:pPr lvl="1"/>
            <a:endParaRPr lang="en-GB" sz="1600" b="1" kern="0" dirty="0"/>
          </a:p>
          <a:p>
            <a:pPr lvl="1"/>
            <a:endParaRPr lang="en-GB" sz="1600" b="1" kern="0" dirty="0"/>
          </a:p>
          <a:p>
            <a:endParaRPr lang="en-GB" sz="1600" b="1" kern="0" dirty="0"/>
          </a:p>
          <a:p>
            <a:endParaRPr lang="en-GB" sz="1600" b="1" kern="0" dirty="0"/>
          </a:p>
          <a:p>
            <a:endParaRPr lang="en-GB" sz="1600" b="1" kern="0" dirty="0"/>
          </a:p>
          <a:p>
            <a:endParaRPr lang="en-GB" sz="1600" b="1" kern="0" dirty="0"/>
          </a:p>
          <a:p>
            <a:endParaRPr lang="en-GB" sz="1600" b="1" kern="0" dirty="0"/>
          </a:p>
          <a:p>
            <a:endParaRPr lang="en-GB" sz="1600" kern="0" dirty="0"/>
          </a:p>
        </p:txBody>
      </p:sp>
    </p:spTree>
    <p:extLst>
      <p:ext uri="{BB962C8B-B14F-4D97-AF65-F5344CB8AC3E}">
        <p14:creationId xmlns:p14="http://schemas.microsoft.com/office/powerpoint/2010/main" val="2507756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288032"/>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SCOPE OF ELIGIBLE GOODS/SERVICES</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07504" y="476672"/>
            <a:ext cx="8928992" cy="6192688"/>
          </a:xfrm>
        </p:spPr>
        <p:txBody>
          <a:bodyPr/>
          <a:lstStyle/>
          <a:p>
            <a:pPr marL="0" indent="0">
              <a:buNone/>
            </a:pPr>
            <a:r>
              <a:rPr lang="en-GB" sz="1600" b="1" dirty="0">
                <a:effectLst>
                  <a:outerShdw blurRad="38100" dist="38100" dir="2700000" algn="tl">
                    <a:srgbClr val="000000">
                      <a:alpha val="43137"/>
                    </a:srgbClr>
                  </a:outerShdw>
                </a:effectLst>
              </a:rPr>
              <a:t>Classification of goods? Limited? Comprehensive?</a:t>
            </a:r>
          </a:p>
          <a:p>
            <a:pPr marL="0" indent="0">
              <a:buNone/>
            </a:pPr>
            <a:r>
              <a:rPr lang="en-GB" sz="1600" b="1" dirty="0"/>
              <a:t>Limited:</a:t>
            </a:r>
          </a:p>
          <a:p>
            <a:r>
              <a:rPr lang="en-GB" sz="1600" b="1" dirty="0"/>
              <a:t>EU: </a:t>
            </a:r>
            <a:r>
              <a:rPr lang="en-US" sz="1600" b="1" dirty="0" err="1"/>
              <a:t>agri</a:t>
            </a:r>
            <a:r>
              <a:rPr lang="en-US" sz="1600" b="1" dirty="0"/>
              <a:t>/food products: cheese; oils; wool; </a:t>
            </a:r>
            <a:r>
              <a:rPr lang="en-GB" sz="1600" b="1" dirty="0"/>
              <a:t>bread, pasta, cakes and biscuits; chocolate: </a:t>
            </a:r>
            <a:r>
              <a:rPr lang="en-US" sz="1600" b="1" dirty="0"/>
              <a:t>Reg. 1151 Annex 1:</a:t>
            </a:r>
            <a:r>
              <a:rPr lang="en-GB" sz="1600" b="1" dirty="0"/>
              <a:t> Implementing Reg. 668.</a:t>
            </a:r>
          </a:p>
          <a:p>
            <a:pPr lvl="1"/>
            <a:r>
              <a:rPr lang="en-US" sz="1600" b="1" dirty="0"/>
              <a:t>Proposed EU protection of non-agricultural products e.g. ‘Solingen Knives’.</a:t>
            </a:r>
            <a:r>
              <a:rPr lang="en-GB" sz="1600" b="1" dirty="0"/>
              <a:t> </a:t>
            </a:r>
            <a:endParaRPr lang="en-US" sz="1600" b="1" dirty="0"/>
          </a:p>
          <a:p>
            <a:r>
              <a:rPr lang="en-US" sz="1600" b="1" dirty="0"/>
              <a:t>China: agricultural products: AQSIQ: area and plantation products; </a:t>
            </a:r>
            <a:r>
              <a:rPr lang="en-GB" sz="1600" b="1" dirty="0" err="1"/>
              <a:t>MoA</a:t>
            </a:r>
            <a:r>
              <a:rPr lang="en-GB" sz="1600" b="1" dirty="0"/>
              <a:t>: </a:t>
            </a:r>
            <a:r>
              <a:rPr lang="en-GB" sz="1600" b="1" dirty="0">
                <a:effectLst>
                  <a:outerShdw blurRad="38100" dist="38100" dir="2700000" algn="tl">
                    <a:srgbClr val="000000">
                      <a:alpha val="43137"/>
                    </a:srgbClr>
                  </a:outerShdw>
                </a:effectLst>
              </a:rPr>
              <a:t>agricultural products</a:t>
            </a:r>
            <a:r>
              <a:rPr lang="en-GB" sz="1600" b="1" dirty="0"/>
              <a:t>: </a:t>
            </a:r>
            <a:r>
              <a:rPr lang="en-GB" sz="1600" b="1" dirty="0" err="1"/>
              <a:t>MoA</a:t>
            </a:r>
            <a:r>
              <a:rPr lang="en-GB" sz="1600" b="1" dirty="0"/>
              <a:t> Measures: Art. 2 defines ‘agricultural products’ to include plants, animals, micro-organisms and the products thereof obtained from agricultural activities.’</a:t>
            </a:r>
          </a:p>
          <a:p>
            <a:r>
              <a:rPr lang="en-GB" sz="1600" b="1" dirty="0"/>
              <a:t>Singapore: “goods” means any natural or agricultural product or any product of handicraft or industry: s. 2.</a:t>
            </a:r>
            <a:endParaRPr lang="en-GB" sz="1600" b="1" dirty="0"/>
          </a:p>
          <a:p>
            <a:r>
              <a:rPr lang="en-GB" sz="1600" b="1" dirty="0"/>
              <a:t>Comprehensive: </a:t>
            </a:r>
          </a:p>
          <a:p>
            <a:r>
              <a:rPr lang="en-GB" sz="1600" b="1" dirty="0"/>
              <a:t>India: use of Nice System with Comptroller’s discretion: s.8. S.1(3)(f) defines 'goods' to mean any: ‘Agricultural goods; Natural goods; Manufactured goods or; Goods of handicraft or of industry and includes food stuff;’</a:t>
            </a:r>
          </a:p>
          <a:p>
            <a:r>
              <a:rPr lang="en-GB" sz="1600" b="1" dirty="0"/>
              <a:t>A single or divisional application may be made for registration of a GI for different classes of goods: s.11(3).</a:t>
            </a:r>
          </a:p>
          <a:p>
            <a:r>
              <a:rPr lang="en-GB" sz="1600" b="1" dirty="0"/>
              <a:t>Gov’t may also nominate products for registration: e.g. Darjeeling tea.</a:t>
            </a:r>
          </a:p>
          <a:p>
            <a:endParaRPr lang="en-GB" sz="1600" b="1" dirty="0"/>
          </a:p>
          <a:p>
            <a:pPr lvl="2"/>
            <a:endParaRPr lang="en-US" sz="1600" b="1" dirty="0"/>
          </a:p>
          <a:p>
            <a:pPr lvl="2"/>
            <a:endParaRPr lang="en-US" sz="1600" b="1" dirty="0"/>
          </a:p>
          <a:p>
            <a:pPr lvl="1"/>
            <a:endParaRPr lang="en-US" sz="1600" b="1" dirty="0"/>
          </a:p>
          <a:p>
            <a:pPr marL="0" indent="0" eaLnBrk="1" hangingPunct="1">
              <a:buNone/>
            </a:pPr>
            <a:endParaRPr lang="en-GB" sz="1600" b="1" dirty="0">
              <a:effectLst>
                <a:outerShdw blurRad="38100" dist="38100" dir="2700000" algn="tl">
                  <a:srgbClr val="000000">
                    <a:alpha val="43137"/>
                  </a:srgbClr>
                </a:outerShdw>
              </a:effectLst>
            </a:endParaRPr>
          </a:p>
          <a:p>
            <a:pPr marL="0" indent="0" eaLnBrk="1" hangingPunct="1">
              <a:buNone/>
            </a:pPr>
            <a:endParaRPr lang="en-US" sz="1600" b="1" dirty="0"/>
          </a:p>
          <a:p>
            <a:pPr lvl="1"/>
            <a:endParaRPr lang="en-US" sz="1600" b="1" dirty="0"/>
          </a:p>
          <a:p>
            <a:endParaRPr lang="en-GB" sz="1600" b="1" dirty="0"/>
          </a:p>
          <a:p>
            <a:endParaRPr lang="en-GB" sz="1600" b="1" dirty="0"/>
          </a:p>
          <a:p>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7</a:t>
            </a:fld>
            <a:endParaRPr lang="en-US"/>
          </a:p>
        </p:txBody>
      </p:sp>
    </p:spTree>
    <p:extLst>
      <p:ext uri="{BB962C8B-B14F-4D97-AF65-F5344CB8AC3E}">
        <p14:creationId xmlns:p14="http://schemas.microsoft.com/office/powerpoint/2010/main" val="1747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784976" cy="360040"/>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SIGNS PROTECTED</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07504" y="620688"/>
            <a:ext cx="8928992" cy="6048672"/>
          </a:xfrm>
        </p:spPr>
        <p:txBody>
          <a:bodyPr/>
          <a:lstStyle/>
          <a:p>
            <a:pPr marL="0" indent="0">
              <a:buNone/>
            </a:pPr>
            <a:r>
              <a:rPr lang="en-GB" sz="1600" b="1" dirty="0">
                <a:effectLst>
                  <a:outerShdw blurRad="38100" dist="38100" dir="2700000" algn="tl">
                    <a:srgbClr val="000000">
                      <a:alpha val="43137"/>
                    </a:srgbClr>
                  </a:outerShdw>
                </a:effectLst>
              </a:rPr>
              <a:t>EU: FORMS OF GI</a:t>
            </a:r>
            <a:r>
              <a:rPr lang="en-GB" sz="1600" b="1" dirty="0"/>
              <a:t>: </a:t>
            </a:r>
          </a:p>
          <a:p>
            <a:pPr marL="0" indent="0">
              <a:buNone/>
            </a:pPr>
            <a:r>
              <a:rPr lang="en-GB" sz="1600" b="1" dirty="0">
                <a:effectLst>
                  <a:outerShdw blurRad="38100" dist="38100" dir="2700000" algn="tl">
                    <a:srgbClr val="000000">
                      <a:alpha val="43137"/>
                    </a:srgbClr>
                  </a:outerShdw>
                </a:effectLst>
              </a:rPr>
              <a:t>Words/Images/symbols? </a:t>
            </a:r>
          </a:p>
          <a:p>
            <a:pPr marL="0" indent="0">
              <a:buNone/>
            </a:pPr>
            <a:r>
              <a:rPr lang="en-GB" sz="1600" b="1" dirty="0">
                <a:effectLst>
                  <a:outerShdw blurRad="38100" dist="38100" dir="2700000" algn="tl">
                    <a:srgbClr val="000000">
                      <a:alpha val="43137"/>
                    </a:srgbClr>
                  </a:outerShdw>
                </a:effectLst>
              </a:rPr>
              <a:t>EU</a:t>
            </a:r>
            <a:r>
              <a:rPr lang="en-GB" sz="1600" b="1" dirty="0"/>
              <a:t>: Words: </a:t>
            </a:r>
            <a:r>
              <a:rPr lang="en-GB" sz="1600" b="1" dirty="0"/>
              <a:t>‘designation of origin’ and ‘geographical indication’ are both named which identify a product: Art. 5.</a:t>
            </a:r>
            <a:r>
              <a:rPr lang="en-GB" sz="1600" b="1" dirty="0"/>
              <a:t> </a:t>
            </a:r>
          </a:p>
          <a:p>
            <a:pPr marL="0" indent="0">
              <a:buNone/>
            </a:pPr>
            <a:r>
              <a:rPr lang="en-GB" sz="1600" b="1" dirty="0">
                <a:effectLst>
                  <a:outerShdw blurRad="38100" dist="38100" dir="2700000" algn="tl">
                    <a:srgbClr val="000000">
                      <a:alpha val="43137"/>
                    </a:srgbClr>
                  </a:outerShdw>
                </a:effectLst>
              </a:rPr>
              <a:t>Thailand</a:t>
            </a:r>
            <a:r>
              <a:rPr lang="en-GB" sz="1600" b="1" dirty="0"/>
              <a:t>: “Geographical Indication” means name, </a:t>
            </a:r>
            <a:r>
              <a:rPr lang="en-GB" sz="1600" b="1" dirty="0">
                <a:effectLst>
                  <a:outerShdw blurRad="38100" dist="38100" dir="2700000" algn="tl">
                    <a:srgbClr val="000000">
                      <a:alpha val="43137"/>
                    </a:srgbClr>
                  </a:outerShdw>
                </a:effectLst>
              </a:rPr>
              <a:t>symbol or any other thing </a:t>
            </a:r>
            <a:r>
              <a:rPr lang="en-GB" sz="1600" b="1" dirty="0"/>
              <a:t>which is used for calling or representing a geographical origin and can identify the goods originating from such geographical origin where the quality, reputation or other characteristic of the goods is attributable to the geographical origin: s. 3.</a:t>
            </a:r>
          </a:p>
          <a:p>
            <a:pPr marL="0" indent="0">
              <a:buNone/>
            </a:pPr>
            <a:endParaRPr lang="en-GB" sz="1600" b="1" dirty="0"/>
          </a:p>
          <a:p>
            <a:pPr marL="0" indent="0">
              <a:buNone/>
            </a:pPr>
            <a:r>
              <a:rPr lang="en-GB" sz="1600" b="1" dirty="0">
                <a:effectLst>
                  <a:outerShdw blurRad="38100" dist="38100" dir="2700000" algn="tl">
                    <a:srgbClr val="000000">
                      <a:alpha val="43137"/>
                    </a:srgbClr>
                  </a:outerShdw>
                </a:effectLst>
              </a:rPr>
              <a:t>Direct and indirect GI? </a:t>
            </a:r>
            <a:r>
              <a:rPr lang="en-GB" sz="1600" b="1" dirty="0"/>
              <a:t>A</a:t>
            </a:r>
            <a:r>
              <a:rPr lang="en-GB" sz="1600" b="1" dirty="0"/>
              <a:t> name that does not include a place name may be registered as a GI if its production/reputation it is widely understood to be linked to a particular region. </a:t>
            </a:r>
            <a:endParaRPr lang="en-GB" sz="1600" b="1" dirty="0"/>
          </a:p>
          <a:p>
            <a:pPr lvl="1"/>
            <a:r>
              <a:rPr lang="en-GB" sz="1600" b="1" dirty="0">
                <a:effectLst>
                  <a:outerShdw blurRad="38100" dist="38100" dir="2700000" algn="tl">
                    <a:srgbClr val="000000">
                      <a:alpha val="43137"/>
                    </a:srgbClr>
                  </a:outerShdw>
                </a:effectLst>
              </a:rPr>
              <a:t>EU</a:t>
            </a:r>
            <a:r>
              <a:rPr lang="en-GB" sz="1600" b="1" dirty="0"/>
              <a:t>: Prosciutto di Parma; ‘</a:t>
            </a:r>
            <a:r>
              <a:rPr lang="en-GB" sz="1600" b="1" dirty="0" err="1"/>
              <a:t>Finocchiona</a:t>
            </a:r>
            <a:r>
              <a:rPr lang="en-GB" sz="1600" b="1" dirty="0"/>
              <a:t>’, a processed meat associated with Tuscan region, is a registered PGI </a:t>
            </a:r>
          </a:p>
          <a:p>
            <a:pPr lvl="1"/>
            <a:r>
              <a:rPr lang="en-GB" sz="1600" b="1" dirty="0">
                <a:effectLst>
                  <a:outerShdw blurRad="38100" dist="38100" dir="2700000" algn="tl">
                    <a:srgbClr val="000000">
                      <a:alpha val="43137"/>
                    </a:srgbClr>
                  </a:outerShdw>
                </a:effectLst>
              </a:rPr>
              <a:t>Japan</a:t>
            </a:r>
            <a:r>
              <a:rPr lang="en-GB" sz="1600" b="1" dirty="0"/>
              <a:t>: </a:t>
            </a:r>
            <a:r>
              <a:rPr lang="en-GB" sz="1600" b="1" dirty="0"/>
              <a:t>Tottori </a:t>
            </a:r>
            <a:r>
              <a:rPr lang="en-GB" sz="1600" b="1" dirty="0" err="1"/>
              <a:t>Sakyu</a:t>
            </a:r>
            <a:r>
              <a:rPr lang="en-GB" sz="1600" b="1" dirty="0"/>
              <a:t> </a:t>
            </a:r>
            <a:r>
              <a:rPr lang="en-GB" sz="1600" b="1" dirty="0" err="1"/>
              <a:t>Rakkyo</a:t>
            </a:r>
            <a:r>
              <a:rPr lang="en-GB" sz="1600" b="1" dirty="0"/>
              <a:t> (sand dune scallions from Tottori prefecture). </a:t>
            </a:r>
            <a:r>
              <a:rPr lang="en-GB" sz="1600" b="1" dirty="0"/>
              <a:t>Indirect: </a:t>
            </a:r>
            <a:r>
              <a:rPr lang="en-GB" sz="1600" b="1" dirty="0" err="1"/>
              <a:t>Kiritanpo</a:t>
            </a:r>
            <a:r>
              <a:rPr lang="en-GB" sz="1600" b="1" dirty="0"/>
              <a:t> (rice cylinders from Akita Prefecture)</a:t>
            </a:r>
          </a:p>
          <a:p>
            <a:pPr lvl="1"/>
            <a:r>
              <a:rPr lang="en-GB" sz="1600" b="1" dirty="0">
                <a:effectLst>
                  <a:outerShdw blurRad="38100" dist="38100" dir="2700000" algn="tl">
                    <a:srgbClr val="000000">
                      <a:alpha val="43137"/>
                    </a:srgbClr>
                  </a:outerShdw>
                </a:effectLst>
              </a:rPr>
              <a:t>India</a:t>
            </a:r>
            <a:r>
              <a:rPr lang="en-GB" sz="1600" b="1" dirty="0"/>
              <a:t>: Indirect GI: the Act states: the names having indirect reference to their geographical origin are also eligible for registration E.g. ‘Basmati’ for rice.</a:t>
            </a:r>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8</a:t>
            </a:fld>
            <a:endParaRPr lang="en-US"/>
          </a:p>
        </p:txBody>
      </p:sp>
    </p:spTree>
    <p:extLst>
      <p:ext uri="{BB962C8B-B14F-4D97-AF65-F5344CB8AC3E}">
        <p14:creationId xmlns:p14="http://schemas.microsoft.com/office/powerpoint/2010/main" val="1929293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568952" cy="4680520"/>
          </a:xfrm>
        </p:spPr>
        <p:txBody>
          <a:bodyPr/>
          <a:lstStyle/>
          <a:p>
            <a:pPr marL="0" indent="0">
              <a:buNone/>
            </a:pPr>
            <a:r>
              <a:rPr lang="en-GB" sz="1600" b="1" dirty="0"/>
              <a:t>Distinguish the dual and/or single, broader definition: latter implementing minimum standard in TRIPS Art. 22; former on Lisbon Agreement AO.</a:t>
            </a:r>
          </a:p>
          <a:p>
            <a:r>
              <a:rPr lang="en-GB" sz="1600" b="1" dirty="0">
                <a:effectLst>
                  <a:outerShdw blurRad="38100" dist="38100" dir="2700000" algn="tl">
                    <a:srgbClr val="000000">
                      <a:alpha val="43137"/>
                    </a:srgbClr>
                  </a:outerShdw>
                </a:effectLst>
              </a:rPr>
              <a:t>EU</a:t>
            </a:r>
            <a:r>
              <a:rPr lang="en-GB" sz="1600" b="1" dirty="0"/>
              <a:t>: Dual definitions PDO/PGI: Regulation 1151/12: </a:t>
            </a:r>
          </a:p>
          <a:p>
            <a:pPr lvl="1"/>
            <a:r>
              <a:rPr lang="en-GB" sz="1600" b="1" dirty="0"/>
              <a:t>Designation of origin definition of PDO (PDO): Art. 5(1): linkage between product and place ‘exclusively due’ to natural and human factors. </a:t>
            </a:r>
            <a:r>
              <a:rPr lang="en-GB" sz="1600" b="1" dirty="0"/>
              <a:t>The </a:t>
            </a:r>
            <a:r>
              <a:rPr lang="en-GB" sz="1600" b="1" dirty="0"/>
              <a:t>Regulation refers to “the production steps”. </a:t>
            </a:r>
          </a:p>
          <a:p>
            <a:pPr lvl="2"/>
            <a:r>
              <a:rPr lang="en-GB" sz="1600" b="1" dirty="0"/>
              <a:t>originating </a:t>
            </a:r>
            <a:r>
              <a:rPr lang="en-GB" sz="1600" b="1" dirty="0">
                <a:effectLst>
                  <a:outerShdw blurRad="38100" dist="38100" dir="2700000" algn="tl">
                    <a:srgbClr val="000000">
                      <a:alpha val="43137"/>
                    </a:srgbClr>
                  </a:outerShdw>
                </a:effectLst>
              </a:rPr>
              <a:t>in a specific place/</a:t>
            </a:r>
            <a:r>
              <a:rPr lang="en-GB" sz="1600" b="1" dirty="0"/>
              <a:t>region/country;</a:t>
            </a:r>
          </a:p>
          <a:p>
            <a:pPr lvl="2"/>
            <a:r>
              <a:rPr lang="en-GB" sz="1600" b="1" dirty="0"/>
              <a:t>whose quality or characteristics are essentially or exclusively due to a particular geographical environment with its inherent natural and human factors.</a:t>
            </a:r>
          </a:p>
          <a:p>
            <a:pPr lvl="1"/>
            <a:r>
              <a:rPr lang="en-GB" sz="1600" b="1" dirty="0"/>
              <a:t>PGI: Art.5(2) defines more broadly a “geographical indication” as a name which identifies a product:</a:t>
            </a:r>
          </a:p>
          <a:p>
            <a:pPr lvl="2"/>
            <a:r>
              <a:rPr lang="en-GB" sz="1600" b="1" dirty="0"/>
              <a:t>originating in a specific place, region or country,</a:t>
            </a:r>
          </a:p>
          <a:p>
            <a:pPr lvl="2"/>
            <a:r>
              <a:rPr lang="en-GB" sz="1600" b="1" dirty="0"/>
              <a:t>where a given quality, reputation or other characteristic of the product is essentially attributable to its geographical origin, and</a:t>
            </a:r>
          </a:p>
          <a:p>
            <a:pPr lvl="2"/>
            <a:r>
              <a:rPr lang="en-GB" sz="1600" b="1" dirty="0">
                <a:effectLst>
                  <a:outerShdw blurRad="38100" dist="38100" dir="2700000" algn="tl">
                    <a:srgbClr val="000000">
                      <a:alpha val="43137"/>
                    </a:srgbClr>
                  </a:outerShdw>
                </a:effectLst>
              </a:rPr>
              <a:t>at least one of the production steps of which take place in the defined geographical area. </a:t>
            </a:r>
          </a:p>
          <a:p>
            <a:pPr marL="0" indent="0">
              <a:buNone/>
            </a:pPr>
            <a:endParaRPr lang="en-GB" sz="1600" b="1" dirty="0"/>
          </a:p>
        </p:txBody>
      </p:sp>
      <p:sp>
        <p:nvSpPr>
          <p:cNvPr id="4" name="Slide Number Placeholder 3"/>
          <p:cNvSpPr>
            <a:spLocks noGrp="1"/>
          </p:cNvSpPr>
          <p:nvPr>
            <p:ph type="sldNum" sz="quarter" idx="12"/>
          </p:nvPr>
        </p:nvSpPr>
        <p:spPr/>
        <p:txBody>
          <a:bodyPr/>
          <a:lstStyle/>
          <a:p>
            <a:pPr>
              <a:defRPr/>
            </a:pPr>
            <a:fld id="{D07A359F-6FB0-448B-B326-EEA8B920247E}" type="slidenum">
              <a:rPr lang="en-US" smtClean="0"/>
              <a:pPr>
                <a:defRPr/>
              </a:pPr>
              <a:t>9</a:t>
            </a:fld>
            <a:endParaRPr lang="en-US"/>
          </a:p>
        </p:txBody>
      </p:sp>
      <p:sp>
        <p:nvSpPr>
          <p:cNvPr id="5" name="Title 1"/>
          <p:cNvSpPr>
            <a:spLocks noGrp="1"/>
          </p:cNvSpPr>
          <p:nvPr>
            <p:ph type="title"/>
          </p:nvPr>
        </p:nvSpPr>
        <p:spPr>
          <a:xfrm>
            <a:off x="395536" y="116632"/>
            <a:ext cx="8435280" cy="432048"/>
          </a:xfrm>
        </p:spPr>
        <p:style>
          <a:lnRef idx="2">
            <a:schemeClr val="dk1"/>
          </a:lnRef>
          <a:fillRef idx="1">
            <a:schemeClr val="lt1"/>
          </a:fillRef>
          <a:effectRef idx="0">
            <a:schemeClr val="dk1"/>
          </a:effectRef>
          <a:fontRef idx="minor">
            <a:schemeClr val="dk1"/>
          </a:fontRef>
        </p:style>
        <p:txBody>
          <a:bodyPr/>
          <a:lstStyle/>
          <a:p>
            <a:br>
              <a:rPr lang="en-GB" sz="1600" b="1" dirty="0">
                <a:solidFill>
                  <a:srgbClr val="FF0000"/>
                </a:solidFill>
                <a:effectLst>
                  <a:outerShdw blurRad="38100" dist="38100" dir="2700000" algn="tl">
                    <a:srgbClr val="000000">
                      <a:alpha val="43137"/>
                    </a:srgbClr>
                  </a:outerShdw>
                </a:effectLst>
              </a:rPr>
            </a:b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SUI GENERIS: </a:t>
            </a:r>
            <a:r>
              <a:rPr lang="en-GB" sz="1600" b="1" dirty="0">
                <a:solidFill>
                  <a:srgbClr val="FF0000"/>
                </a:solidFill>
                <a:effectLst>
                  <a:outerShdw blurRad="38100" dist="38100" dir="2700000" algn="tl">
                    <a:srgbClr val="000000">
                      <a:alpha val="43137"/>
                    </a:srgbClr>
                  </a:outerShdw>
                </a:effectLst>
              </a:rPr>
              <a:t>DEFINITION/S OF GI</a:t>
            </a:r>
            <a:br>
              <a:rPr lang="en-GB" sz="1600" b="1" dirty="0">
                <a:solidFill>
                  <a:srgbClr val="FF0000"/>
                </a:solidFill>
                <a:effectLst>
                  <a:outerShdw blurRad="38100" dist="38100" dir="2700000" algn="tl">
                    <a:srgbClr val="000000">
                      <a:alpha val="43137"/>
                    </a:srgbClr>
                  </a:outerShdw>
                </a:effectLst>
              </a:rPr>
            </a:br>
            <a:r>
              <a:rPr lang="en-GB" sz="1600" b="1" dirty="0">
                <a:solidFill>
                  <a:srgbClr val="FF0000"/>
                </a:solidFill>
                <a:effectLst>
                  <a:outerShdw blurRad="38100" dist="38100" dir="2700000" algn="tl">
                    <a:srgbClr val="000000">
                      <a:alpha val="43137"/>
                    </a:srgbClr>
                  </a:outerShdw>
                </a:effectLst>
              </a:rPr>
              <a:t> </a:t>
            </a:r>
            <a:br>
              <a:rPr lang="en-GB" sz="1600" b="1" dirty="0">
                <a:solidFill>
                  <a:srgbClr val="FF0000"/>
                </a:solidFill>
                <a:effectLst>
                  <a:outerShdw blurRad="38100" dist="38100" dir="2700000" algn="tl">
                    <a:srgbClr val="000000">
                      <a:alpha val="43137"/>
                    </a:srgbClr>
                  </a:outerShdw>
                </a:effectLst>
              </a:rPr>
            </a:br>
            <a:endParaRPr lang="en-GB" sz="1600" dirty="0">
              <a:solidFill>
                <a:srgbClr val="FF0000"/>
              </a:solidFill>
              <a:effectLst>
                <a:outerShdw blurRad="38100" dist="38100" dir="2700000" algn="tl">
                  <a:srgbClr val="000000">
                    <a:alpha val="43137"/>
                  </a:srgbClr>
                </a:outerShdw>
              </a:effectLst>
            </a:endParaRPr>
          </a:p>
        </p:txBody>
      </p:sp>
      <p:sp>
        <p:nvSpPr>
          <p:cNvPr id="6" name="Rectangle 5"/>
          <p:cNvSpPr/>
          <p:nvPr/>
        </p:nvSpPr>
        <p:spPr>
          <a:xfrm>
            <a:off x="179512" y="5373216"/>
            <a:ext cx="8784976" cy="1323439"/>
          </a:xfrm>
          <a:prstGeom prst="rect">
            <a:avLst/>
          </a:prstGeom>
        </p:spPr>
        <p:txBody>
          <a:bodyPr wrap="square">
            <a:spAutoFit/>
          </a:bodyPr>
          <a:lstStyle/>
          <a:p>
            <a:r>
              <a:rPr lang="en-GB" sz="1600" b="1" dirty="0">
                <a:effectLst>
                  <a:outerShdw blurRad="38100" dist="38100" dir="2700000" algn="tl">
                    <a:srgbClr val="000000">
                      <a:alpha val="43137"/>
                    </a:srgbClr>
                  </a:outerShdw>
                </a:effectLst>
              </a:rPr>
              <a:t>Singapore</a:t>
            </a:r>
            <a:r>
              <a:rPr lang="en-GB" sz="1600" b="1" dirty="0"/>
              <a:t>: Single definition: “geographical indication” means any indication used in trade to identify goods as originating from a place, provided that — </a:t>
            </a:r>
          </a:p>
          <a:p>
            <a:pPr marL="0" indent="0">
              <a:buNone/>
            </a:pPr>
            <a:r>
              <a:rPr lang="en-GB" sz="1600" b="1" dirty="0"/>
              <a:t>	(a) the place is a qualifying country or a region or locality in a qualifying 	country; and (b) </a:t>
            </a:r>
            <a:r>
              <a:rPr lang="en-GB" sz="1600" b="1" dirty="0">
                <a:effectLst>
                  <a:outerShdw blurRad="38100" dist="38100" dir="2700000" algn="tl">
                    <a:srgbClr val="000000">
                      <a:alpha val="43137"/>
                    </a:srgbClr>
                  </a:outerShdw>
                </a:effectLst>
              </a:rPr>
              <a:t>a given quality, reputation or other characteristic of the 	goods is </a:t>
            </a:r>
            <a:r>
              <a:rPr lang="en-GB" sz="1600" b="1" dirty="0">
                <a:solidFill>
                  <a:srgbClr val="0000FF"/>
                </a:solidFill>
                <a:effectLst>
                  <a:outerShdw blurRad="38100" dist="38100" dir="2700000" algn="tl">
                    <a:srgbClr val="000000">
                      <a:alpha val="43137"/>
                    </a:srgbClr>
                  </a:outerShdw>
                </a:effectLst>
              </a:rPr>
              <a:t>essentially attributable </a:t>
            </a:r>
            <a:r>
              <a:rPr lang="en-GB" sz="1600" b="1" dirty="0">
                <a:effectLst>
                  <a:outerShdw blurRad="38100" dist="38100" dir="2700000" algn="tl">
                    <a:srgbClr val="000000">
                      <a:alpha val="43137"/>
                    </a:srgbClr>
                  </a:outerShdw>
                </a:effectLst>
              </a:rPr>
              <a:t>to that place</a:t>
            </a:r>
            <a:r>
              <a:rPr lang="en-GB" sz="1600" b="1" dirty="0"/>
              <a:t>: s.2 GI Act.</a:t>
            </a:r>
          </a:p>
        </p:txBody>
      </p:sp>
    </p:spTree>
    <p:extLst>
      <p:ext uri="{BB962C8B-B14F-4D97-AF65-F5344CB8AC3E}">
        <p14:creationId xmlns:p14="http://schemas.microsoft.com/office/powerpoint/2010/main" val="140633047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10013</TotalTime>
  <Words>4254</Words>
  <Application>Microsoft Office PowerPoint</Application>
  <PresentationFormat>On-screen Show (4:3)</PresentationFormat>
  <Paragraphs>333</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Wingdings</vt:lpstr>
      <vt:lpstr>Default Design</vt:lpstr>
      <vt:lpstr> 2017</vt:lpstr>
      <vt:lpstr> SUI GENERIS PROTECTION OF GI: (ENACTMENTS FOR THE REGISTRATION OF GI) </vt:lpstr>
      <vt:lpstr>‘SUI GENERIS’:OWNERSHIP</vt:lpstr>
      <vt:lpstr>PowerPoint Presentation</vt:lpstr>
      <vt:lpstr> SUI GENERIS: OWNERSHIP/USERS/RENEWAL </vt:lpstr>
      <vt:lpstr> ‘SUI GENERIS’:  REGISTERING AUTHORITY, REGISTER </vt:lpstr>
      <vt:lpstr> SUI GENERIS: SCOPE OF ELIGIBLE GOODS/SERVICES </vt:lpstr>
      <vt:lpstr> SUI GENERIS: SIGNS PROTECTED </vt:lpstr>
      <vt:lpstr>  SUI GENERIS: DEFINITION/S OF GI   </vt:lpstr>
      <vt:lpstr>  SUI GENERIS: DEFINITION/S OF GI   </vt:lpstr>
      <vt:lpstr>  SUI GENERIS: DEFINITION/S OF GI: TRIPS-PLUS   </vt:lpstr>
      <vt:lpstr> SPECIFICATION:  NEED FOR, AND NATURE OF LINKAGE  </vt:lpstr>
      <vt:lpstr>  SUI GENERIS: GROUNDS FOR REFUSAL OF REGISTRATION OF GI  </vt:lpstr>
      <vt:lpstr> SCOPE OF EXCLUSIVE RIGHTS </vt:lpstr>
      <vt:lpstr>RIGHTS CONFERRED BY REGISTRATION LIMITED BY COEXISTENCE RULE</vt:lpstr>
      <vt:lpstr> AMENDMENTS TO THE TRADE MARKS ACT OF CANADA: CANADA-EU CETA IMPLEMENTATION ACT 2017</vt:lpstr>
      <vt:lpstr> AMENDMENTS TO THE CANADIAN TRADE MARKS ACT </vt:lpstr>
      <vt:lpstr>CETA: DEFINITION: GI</vt:lpstr>
      <vt:lpstr>CETA: ‘LISTED GI’</vt:lpstr>
      <vt:lpstr>CETA: GI: EXCLUSIVE RIGHTS/GROUNDS FOR REFUSAL</vt:lpstr>
      <vt:lpstr>CETA: GI: EXCEPTIONS</vt:lpstr>
      <vt:lpstr>CETA: GI: EXCEPTIONS: OWN NAME; COMMON NAMES</vt:lpstr>
      <vt:lpstr>CONCLUSION: TENTATIVE FINDINGS</vt:lpstr>
      <vt:lpstr>GI REGIONAL/NATIONAL LAWS CITED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CCLS - Queen Mary University of London</dc:creator>
  <cp:lastModifiedBy>Gail Evans</cp:lastModifiedBy>
  <cp:revision>422</cp:revision>
  <cp:lastPrinted>2017-03-27T09:53:07Z</cp:lastPrinted>
  <dcterms:created xsi:type="dcterms:W3CDTF">2004-10-15T16:21:27Z</dcterms:created>
  <dcterms:modified xsi:type="dcterms:W3CDTF">2017-03-27T09:54:04Z</dcterms:modified>
</cp:coreProperties>
</file>