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6" d="100"/>
          <a:sy n="66" d="100"/>
        </p:scale>
        <p:origin x="90" y="1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AB8A32-B25E-401F-A0A4-77624FD495B7}" type="datetimeFigureOut">
              <a:rPr lang="en-AU" smtClean="0"/>
              <a:t>24/03/2017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04A92-EB3E-4BAE-BACC-1D3E827C8D7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142538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AB8A32-B25E-401F-A0A4-77624FD495B7}" type="datetimeFigureOut">
              <a:rPr lang="en-AU" smtClean="0"/>
              <a:t>24/03/2017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04A92-EB3E-4BAE-BACC-1D3E827C8D7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493418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AB8A32-B25E-401F-A0A4-77624FD495B7}" type="datetimeFigureOut">
              <a:rPr lang="en-AU" smtClean="0"/>
              <a:t>24/03/2017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04A92-EB3E-4BAE-BACC-1D3E827C8D7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056003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AB8A32-B25E-401F-A0A4-77624FD495B7}" type="datetimeFigureOut">
              <a:rPr lang="en-AU" smtClean="0"/>
              <a:t>24/03/2017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04A92-EB3E-4BAE-BACC-1D3E827C8D7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541776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AB8A32-B25E-401F-A0A4-77624FD495B7}" type="datetimeFigureOut">
              <a:rPr lang="en-AU" smtClean="0"/>
              <a:t>24/03/2017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04A92-EB3E-4BAE-BACC-1D3E827C8D7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506867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AB8A32-B25E-401F-A0A4-77624FD495B7}" type="datetimeFigureOut">
              <a:rPr lang="en-AU" smtClean="0"/>
              <a:t>24/03/2017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04A92-EB3E-4BAE-BACC-1D3E827C8D7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612661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AB8A32-B25E-401F-A0A4-77624FD495B7}" type="datetimeFigureOut">
              <a:rPr lang="en-AU" smtClean="0"/>
              <a:t>24/03/2017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04A92-EB3E-4BAE-BACC-1D3E827C8D7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780093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AB8A32-B25E-401F-A0A4-77624FD495B7}" type="datetimeFigureOut">
              <a:rPr lang="en-AU" smtClean="0"/>
              <a:t>24/03/2017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04A92-EB3E-4BAE-BACC-1D3E827C8D7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251733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AB8A32-B25E-401F-A0A4-77624FD495B7}" type="datetimeFigureOut">
              <a:rPr lang="en-AU" smtClean="0"/>
              <a:t>24/03/2017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04A92-EB3E-4BAE-BACC-1D3E827C8D7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253388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AB8A32-B25E-401F-A0A4-77624FD495B7}" type="datetimeFigureOut">
              <a:rPr lang="en-AU" smtClean="0"/>
              <a:t>24/03/2017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04A92-EB3E-4BAE-BACC-1D3E827C8D7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73543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AB8A32-B25E-401F-A0A4-77624FD495B7}" type="datetimeFigureOut">
              <a:rPr lang="en-AU" smtClean="0"/>
              <a:t>24/03/2017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04A92-EB3E-4BAE-BACC-1D3E827C8D7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045044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AB8A32-B25E-401F-A0A4-77624FD495B7}" type="datetimeFigureOut">
              <a:rPr lang="en-AU" smtClean="0"/>
              <a:t>24/03/2017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604A92-EB3E-4BAE-BACC-1D3E827C8D7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066037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673692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AU" dirty="0"/>
              <a:t>The Experience of a Country with Respect to its Name in the DNS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785379"/>
            <a:ext cx="9144000" cy="1655762"/>
          </a:xfrm>
        </p:spPr>
        <p:txBody>
          <a:bodyPr/>
          <a:lstStyle/>
          <a:p>
            <a:r>
              <a:rPr lang="en-AU" dirty="0" smtClean="0"/>
              <a:t>Associate Professor </a:t>
            </a:r>
            <a:r>
              <a:rPr lang="en-AU" dirty="0" err="1" smtClean="0"/>
              <a:t>Dr.</a:t>
            </a:r>
            <a:r>
              <a:rPr lang="en-AU" dirty="0" smtClean="0"/>
              <a:t> </a:t>
            </a:r>
            <a:r>
              <a:rPr lang="en-AU" dirty="0" err="1" smtClean="0"/>
              <a:t>iur</a:t>
            </a:r>
            <a:r>
              <a:rPr lang="en-AU" dirty="0" smtClean="0"/>
              <a:t>. Heather </a:t>
            </a:r>
            <a:r>
              <a:rPr lang="en-AU" dirty="0" smtClean="0"/>
              <a:t>Ann </a:t>
            </a:r>
            <a:r>
              <a:rPr lang="en-AU" dirty="0" smtClean="0"/>
              <a:t>Forrest</a:t>
            </a:r>
            <a:endParaRPr lang="en-AU" dirty="0" smtClean="0"/>
          </a:p>
          <a:p>
            <a:r>
              <a:rPr lang="en-AU" dirty="0" smtClean="0"/>
              <a:t>University of Tasmania, Australia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7414273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What constitutes a ‘c</a:t>
            </a:r>
            <a:r>
              <a:rPr lang="en-AU" dirty="0" smtClean="0"/>
              <a:t>ountry name’?</a:t>
            </a:r>
            <a:endParaRPr lang="en-AU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838200" y="1825625"/>
            <a:ext cx="3760694" cy="4736540"/>
          </a:xfrm>
        </p:spPr>
        <p:txBody>
          <a:bodyPr>
            <a:normAutofit lnSpcReduction="10000"/>
          </a:bodyPr>
          <a:lstStyle/>
          <a:p>
            <a:r>
              <a:rPr lang="en-AU" dirty="0" smtClean="0"/>
              <a:t>Long-form name</a:t>
            </a:r>
          </a:p>
          <a:p>
            <a:r>
              <a:rPr lang="en-AU" dirty="0" smtClean="0"/>
              <a:t>Short-form name</a:t>
            </a:r>
          </a:p>
          <a:p>
            <a:r>
              <a:rPr lang="en-AU" dirty="0" smtClean="0"/>
              <a:t>Colloquial/native names</a:t>
            </a:r>
          </a:p>
          <a:p>
            <a:r>
              <a:rPr lang="en-AU" dirty="0" smtClean="0"/>
              <a:t>Languages </a:t>
            </a:r>
          </a:p>
          <a:p>
            <a:pPr lvl="1"/>
            <a:r>
              <a:rPr lang="en-AU" dirty="0" smtClean="0"/>
              <a:t>Official</a:t>
            </a:r>
          </a:p>
          <a:p>
            <a:pPr lvl="1"/>
            <a:r>
              <a:rPr lang="en-AU" dirty="0" smtClean="0"/>
              <a:t>Other</a:t>
            </a:r>
          </a:p>
          <a:p>
            <a:r>
              <a:rPr lang="en-AU" dirty="0" smtClean="0"/>
              <a:t>Acronyms and abbreviations</a:t>
            </a:r>
          </a:p>
          <a:p>
            <a:r>
              <a:rPr lang="en-AU" dirty="0" smtClean="0"/>
              <a:t>Variants</a:t>
            </a:r>
            <a:endParaRPr lang="en-AU" dirty="0"/>
          </a:p>
          <a:p>
            <a:r>
              <a:rPr lang="en-AU" dirty="0" smtClean="0"/>
              <a:t>Codes</a:t>
            </a:r>
          </a:p>
          <a:p>
            <a:endParaRPr lang="en-AU" dirty="0"/>
          </a:p>
        </p:txBody>
      </p:sp>
      <p:sp>
        <p:nvSpPr>
          <p:cNvPr id="8" name="Rectangle 7"/>
          <p:cNvSpPr/>
          <p:nvPr/>
        </p:nvSpPr>
        <p:spPr>
          <a:xfrm>
            <a:off x="6889375" y="1690688"/>
            <a:ext cx="4634753" cy="4803775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b="1" dirty="0" smtClean="0">
                <a:solidFill>
                  <a:schemeClr val="tx1"/>
                </a:solidFill>
              </a:rPr>
              <a:t>Swiss Confederation</a:t>
            </a:r>
          </a:p>
          <a:p>
            <a:pPr algn="ctr"/>
            <a:r>
              <a:rPr lang="en-AU" b="1" dirty="0" err="1">
                <a:solidFill>
                  <a:schemeClr val="tx1"/>
                </a:solidFill>
              </a:rPr>
              <a:t>Schweizerische</a:t>
            </a:r>
            <a:r>
              <a:rPr lang="en-AU" b="1" dirty="0">
                <a:solidFill>
                  <a:schemeClr val="tx1"/>
                </a:solidFill>
              </a:rPr>
              <a:t> </a:t>
            </a:r>
            <a:r>
              <a:rPr lang="en-AU" b="1" dirty="0" err="1" smtClean="0">
                <a:solidFill>
                  <a:schemeClr val="tx1"/>
                </a:solidFill>
              </a:rPr>
              <a:t>Eidgenossenschaft</a:t>
            </a:r>
            <a:endParaRPr lang="en-AU" b="1" dirty="0" smtClean="0">
              <a:solidFill>
                <a:schemeClr val="tx1"/>
              </a:solidFill>
            </a:endParaRPr>
          </a:p>
          <a:p>
            <a:pPr algn="ctr"/>
            <a:r>
              <a:rPr lang="en-AU" b="1" dirty="0" err="1">
                <a:solidFill>
                  <a:schemeClr val="tx1"/>
                </a:solidFill>
              </a:rPr>
              <a:t>Confédération</a:t>
            </a:r>
            <a:r>
              <a:rPr lang="en-AU" b="1" dirty="0">
                <a:solidFill>
                  <a:schemeClr val="tx1"/>
                </a:solidFill>
              </a:rPr>
              <a:t> </a:t>
            </a:r>
            <a:r>
              <a:rPr lang="en-AU" b="1" dirty="0" smtClean="0">
                <a:solidFill>
                  <a:schemeClr val="tx1"/>
                </a:solidFill>
              </a:rPr>
              <a:t>Suisse</a:t>
            </a:r>
          </a:p>
          <a:p>
            <a:pPr algn="ctr"/>
            <a:r>
              <a:rPr lang="en-AU" b="1" dirty="0" err="1">
                <a:solidFill>
                  <a:schemeClr val="tx1"/>
                </a:solidFill>
              </a:rPr>
              <a:t>Confederazione</a:t>
            </a:r>
            <a:r>
              <a:rPr lang="en-AU" b="1" dirty="0">
                <a:solidFill>
                  <a:schemeClr val="tx1"/>
                </a:solidFill>
              </a:rPr>
              <a:t> </a:t>
            </a:r>
            <a:r>
              <a:rPr lang="en-AU" b="1" dirty="0" err="1" smtClean="0">
                <a:solidFill>
                  <a:schemeClr val="tx1"/>
                </a:solidFill>
              </a:rPr>
              <a:t>Svizzera</a:t>
            </a:r>
            <a:endParaRPr lang="en-AU" b="1" dirty="0" smtClean="0">
              <a:solidFill>
                <a:schemeClr val="tx1"/>
              </a:solidFill>
            </a:endParaRPr>
          </a:p>
          <a:p>
            <a:pPr algn="ctr"/>
            <a:r>
              <a:rPr lang="en-AU" b="1" dirty="0" err="1">
                <a:solidFill>
                  <a:schemeClr val="tx1"/>
                </a:solidFill>
              </a:rPr>
              <a:t>Confederaziun</a:t>
            </a:r>
            <a:r>
              <a:rPr lang="en-AU" b="1" dirty="0">
                <a:solidFill>
                  <a:schemeClr val="tx1"/>
                </a:solidFill>
              </a:rPr>
              <a:t> </a:t>
            </a:r>
            <a:r>
              <a:rPr lang="en-AU" b="1" dirty="0" err="1" smtClean="0">
                <a:solidFill>
                  <a:schemeClr val="tx1"/>
                </a:solidFill>
              </a:rPr>
              <a:t>svizra</a:t>
            </a:r>
            <a:endParaRPr lang="en-AU" b="1" dirty="0" smtClean="0">
              <a:solidFill>
                <a:schemeClr val="tx1"/>
              </a:solidFill>
            </a:endParaRPr>
          </a:p>
          <a:p>
            <a:pPr algn="ctr"/>
            <a:r>
              <a:rPr lang="en-AU" b="1" dirty="0" err="1">
                <a:solidFill>
                  <a:schemeClr val="tx1"/>
                </a:solidFill>
              </a:rPr>
              <a:t>Confoederatio</a:t>
            </a:r>
            <a:r>
              <a:rPr lang="en-AU" b="1" dirty="0">
                <a:solidFill>
                  <a:schemeClr val="tx1"/>
                </a:solidFill>
              </a:rPr>
              <a:t> </a:t>
            </a:r>
            <a:r>
              <a:rPr lang="en-AU" b="1" dirty="0" smtClean="0">
                <a:solidFill>
                  <a:schemeClr val="tx1"/>
                </a:solidFill>
              </a:rPr>
              <a:t>Helvetica</a:t>
            </a:r>
          </a:p>
          <a:p>
            <a:pPr algn="ctr"/>
            <a:r>
              <a:rPr lang="en-AU" b="1" dirty="0">
                <a:solidFill>
                  <a:schemeClr val="tx1"/>
                </a:solidFill>
              </a:rPr>
              <a:t>Switzerland</a:t>
            </a:r>
          </a:p>
          <a:p>
            <a:pPr algn="ctr"/>
            <a:r>
              <a:rPr lang="en-AU" b="1" dirty="0" err="1">
                <a:solidFill>
                  <a:schemeClr val="tx1"/>
                </a:solidFill>
              </a:rPr>
              <a:t>Schweiz</a:t>
            </a:r>
            <a:endParaRPr lang="en-AU" b="1" dirty="0">
              <a:solidFill>
                <a:schemeClr val="tx1"/>
              </a:solidFill>
            </a:endParaRPr>
          </a:p>
          <a:p>
            <a:pPr algn="ctr"/>
            <a:r>
              <a:rPr lang="en-AU" b="1" dirty="0">
                <a:solidFill>
                  <a:schemeClr val="tx1"/>
                </a:solidFill>
              </a:rPr>
              <a:t>Suisse</a:t>
            </a:r>
          </a:p>
          <a:p>
            <a:pPr algn="ctr"/>
            <a:r>
              <a:rPr lang="en-AU" b="1" dirty="0" err="1">
                <a:solidFill>
                  <a:schemeClr val="tx1"/>
                </a:solidFill>
              </a:rPr>
              <a:t>Svizzera</a:t>
            </a:r>
            <a:endParaRPr lang="en-AU" b="1" dirty="0">
              <a:solidFill>
                <a:schemeClr val="tx1"/>
              </a:solidFill>
            </a:endParaRPr>
          </a:p>
          <a:p>
            <a:pPr algn="ctr"/>
            <a:r>
              <a:rPr lang="en-AU" b="1" dirty="0" err="1">
                <a:solidFill>
                  <a:schemeClr val="tx1"/>
                </a:solidFill>
              </a:rPr>
              <a:t>svizra</a:t>
            </a:r>
            <a:endParaRPr lang="en-AU" b="1" dirty="0">
              <a:solidFill>
                <a:schemeClr val="tx1"/>
              </a:solidFill>
            </a:endParaRPr>
          </a:p>
          <a:p>
            <a:pPr algn="ctr"/>
            <a:r>
              <a:rPr lang="en-AU" b="1" dirty="0">
                <a:solidFill>
                  <a:schemeClr val="tx1"/>
                </a:solidFill>
              </a:rPr>
              <a:t>Helvetica</a:t>
            </a:r>
          </a:p>
          <a:p>
            <a:pPr algn="ctr"/>
            <a:r>
              <a:rPr lang="en-AU" b="1" dirty="0" smtClean="0">
                <a:solidFill>
                  <a:schemeClr val="tx1"/>
                </a:solidFill>
              </a:rPr>
              <a:t>Helvetia</a:t>
            </a:r>
          </a:p>
          <a:p>
            <a:pPr algn="ctr"/>
            <a:r>
              <a:rPr lang="en-AU" b="1" dirty="0" err="1" smtClean="0">
                <a:solidFill>
                  <a:schemeClr val="tx1"/>
                </a:solidFill>
              </a:rPr>
              <a:t>Suïssa</a:t>
            </a:r>
            <a:endParaRPr lang="en-AU" b="1" dirty="0" smtClean="0">
              <a:solidFill>
                <a:schemeClr val="tx1"/>
              </a:solidFill>
            </a:endParaRPr>
          </a:p>
          <a:p>
            <a:pPr algn="ctr"/>
            <a:r>
              <a:rPr lang="en-AU" b="1" dirty="0" err="1" smtClean="0">
                <a:solidFill>
                  <a:schemeClr val="tx1"/>
                </a:solidFill>
              </a:rPr>
              <a:t>Suitzan</a:t>
            </a:r>
            <a:endParaRPr lang="en-AU" b="1" dirty="0" smtClean="0">
              <a:solidFill>
                <a:schemeClr val="tx1"/>
              </a:solidFill>
            </a:endParaRPr>
          </a:p>
          <a:p>
            <a:pPr algn="ctr"/>
            <a:r>
              <a:rPr lang="en-AU" b="1" dirty="0" err="1" smtClean="0">
                <a:solidFill>
                  <a:schemeClr val="tx1"/>
                </a:solidFill>
              </a:rPr>
              <a:t>Switserland</a:t>
            </a:r>
            <a:endParaRPr lang="en-A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91563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3148" t="8639" r="41663" b="8824"/>
          <a:stretch/>
        </p:blipFill>
        <p:spPr>
          <a:xfrm>
            <a:off x="2057400" y="310543"/>
            <a:ext cx="7611036" cy="6399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80943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Other factors in preventing confusion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690688"/>
            <a:ext cx="10860741" cy="4351338"/>
          </a:xfrm>
        </p:spPr>
        <p:txBody>
          <a:bodyPr>
            <a:noAutofit/>
          </a:bodyPr>
          <a:lstStyle/>
          <a:p>
            <a:pPr lvl="0"/>
            <a:r>
              <a:rPr lang="en-AU" sz="2400" dirty="0"/>
              <a:t>The similarity between the geographic name and geographic domain name/string.</a:t>
            </a:r>
          </a:p>
          <a:p>
            <a:pPr lvl="0"/>
            <a:r>
              <a:rPr lang="en-AU" sz="2400" dirty="0"/>
              <a:t>The reputation or degree of distinctiveness of the geographic name/string and </a:t>
            </a:r>
            <a:r>
              <a:rPr lang="en-AU" sz="2400" dirty="0" smtClean="0"/>
              <a:t>the named location.</a:t>
            </a:r>
            <a:endParaRPr lang="en-AU" sz="2400" dirty="0"/>
          </a:p>
          <a:p>
            <a:pPr lvl="0"/>
            <a:r>
              <a:rPr lang="en-AU" sz="2400" dirty="0"/>
              <a:t>The reputation of the government/s relevant to the name/string.</a:t>
            </a:r>
          </a:p>
          <a:p>
            <a:pPr lvl="0"/>
            <a:r>
              <a:rPr lang="en-AU" sz="2400" dirty="0"/>
              <a:t>Internet user sophistication regarding the </a:t>
            </a:r>
            <a:r>
              <a:rPr lang="en-AU" sz="2400" dirty="0" smtClean="0"/>
              <a:t>DNS.</a:t>
            </a:r>
            <a:endParaRPr lang="en-AU" sz="2400" dirty="0"/>
          </a:p>
          <a:p>
            <a:pPr lvl="0"/>
            <a:r>
              <a:rPr lang="en-AU" sz="2400" dirty="0"/>
              <a:t>The relationship of the reasonable internet user to the </a:t>
            </a:r>
            <a:r>
              <a:rPr lang="en-AU" sz="2400" dirty="0" smtClean="0"/>
              <a:t>name.</a:t>
            </a:r>
          </a:p>
          <a:p>
            <a:r>
              <a:rPr lang="en-AU" sz="2400" dirty="0"/>
              <a:t>The existence of trademark rights incorporating or comprising the name. </a:t>
            </a:r>
          </a:p>
          <a:p>
            <a:pPr lvl="0"/>
            <a:r>
              <a:rPr lang="en-AU" sz="2400" dirty="0"/>
              <a:t>The existence of other, non-geographic meanings of the </a:t>
            </a:r>
            <a:r>
              <a:rPr lang="en-AU" sz="2400" dirty="0" smtClean="0"/>
              <a:t>name.</a:t>
            </a:r>
            <a:endParaRPr lang="en-AU" sz="2400" dirty="0"/>
          </a:p>
          <a:p>
            <a:pPr lvl="0"/>
            <a:r>
              <a:rPr lang="en-AU" sz="2400" dirty="0"/>
              <a:t>The </a:t>
            </a:r>
            <a:r>
              <a:rPr lang="en-AU" sz="2400" dirty="0" smtClean="0"/>
              <a:t>existence </a:t>
            </a:r>
            <a:r>
              <a:rPr lang="en-AU" sz="2400" dirty="0"/>
              <a:t>of multiple geographic locations having the same </a:t>
            </a:r>
            <a:r>
              <a:rPr lang="en-AU" sz="2400" dirty="0" smtClean="0"/>
              <a:t>name.</a:t>
            </a:r>
            <a:endParaRPr lang="en-AU" sz="2400" dirty="0"/>
          </a:p>
          <a:p>
            <a:pPr lvl="0"/>
            <a:r>
              <a:rPr lang="en-AU" sz="2400" dirty="0"/>
              <a:t>The relationship, if any, between a second-level domain name and the top-level domain in which it is </a:t>
            </a:r>
            <a:r>
              <a:rPr lang="en-AU" sz="2400" dirty="0" smtClean="0"/>
              <a:t>registered.</a:t>
            </a:r>
            <a:endParaRPr lang="en-AU" sz="2400" dirty="0"/>
          </a:p>
        </p:txBody>
      </p:sp>
    </p:spTree>
    <p:extLst>
      <p:ext uri="{BB962C8B-B14F-4D97-AF65-F5344CB8AC3E}">
        <p14:creationId xmlns:p14="http://schemas.microsoft.com/office/powerpoint/2010/main" val="300581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524</TotalTime>
  <Words>183</Words>
  <Application>Microsoft Office PowerPoint</Application>
  <PresentationFormat>Widescreen</PresentationFormat>
  <Paragraphs>39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The Experience of a Country with Respect to its Name in the DNS</vt:lpstr>
      <vt:lpstr>What constitutes a ‘country name’?</vt:lpstr>
      <vt:lpstr>PowerPoint Presentation</vt:lpstr>
      <vt:lpstr>Other factors in preventing confusion</vt:lpstr>
    </vt:vector>
  </TitlesOfParts>
  <Company>University of Tasmania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Experience of Users with Respect to Geographical Indications on the Internet and in the DNS</dc:title>
  <dc:creator>Heather Forrest</dc:creator>
  <cp:lastModifiedBy>Heather Forrest</cp:lastModifiedBy>
  <cp:revision>9</cp:revision>
  <dcterms:created xsi:type="dcterms:W3CDTF">2017-03-20T15:16:28Z</dcterms:created>
  <dcterms:modified xsi:type="dcterms:W3CDTF">2017-03-24T08:48:49Z</dcterms:modified>
</cp:coreProperties>
</file>