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charts/chart1.xml" ContentType="application/vnd.openxmlformats-officedocument.drawingml.chart+xml"/>
  <Override PartName="/word/charts/chart2.xml" ContentType="application/vnd.openxmlformats-officedocument.drawingml.chart+xml"/>
  <Override PartName="/word/charts/chart3.xml" ContentType="application/vnd.openxmlformats-officedocument.drawingml.chart+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643DC6F" w14:textId="77163823" w:rsidR="00A10BF7" w:rsidRPr="00A84A3E" w:rsidRDefault="00E82010">
      <w:pPr>
        <w:pStyle w:val="headingheader"/>
        <w:rPr>
          <w:rFonts w:asciiTheme="minorBidi" w:hAnsiTheme="minorBidi" w:cstheme="minorBidi"/>
          <w:b w:val="0"/>
          <w:bCs w:val="0"/>
          <w:sz w:val="24"/>
          <w:szCs w:val="24"/>
        </w:rPr>
      </w:pPr>
      <w:bookmarkStart w:id="0" w:name="_Toc1"/>
      <w:r w:rsidRPr="00A84A3E">
        <w:rPr>
          <w:rFonts w:asciiTheme="minorBidi" w:hAnsiTheme="minorBidi" w:cstheme="minorBidi"/>
          <w:b w:val="0"/>
          <w:bCs w:val="0"/>
          <w:sz w:val="24"/>
          <w:szCs w:val="24"/>
        </w:rPr>
        <w:t xml:space="preserve">SUMMARY OF SURVEY RESPONSES ON 10 ICT RECOMMENDATIONS </w:t>
      </w:r>
      <w:r w:rsidRPr="00A84A3E">
        <w:rPr>
          <w:rFonts w:asciiTheme="minorBidi" w:hAnsiTheme="minorBidi" w:cstheme="minorBidi"/>
          <w:b w:val="0"/>
          <w:bCs w:val="0"/>
          <w:sz w:val="24"/>
          <w:szCs w:val="24"/>
        </w:rPr>
        <w:br/>
        <w:t>FOR IP OFFICES</w:t>
      </w:r>
      <w:bookmarkEnd w:id="0"/>
    </w:p>
    <w:p w14:paraId="22996820" w14:textId="77777777" w:rsidR="001E5D14" w:rsidRPr="00A84A3E" w:rsidRDefault="001E5D14">
      <w:pPr>
        <w:pStyle w:val="headingheader"/>
        <w:rPr>
          <w:rFonts w:asciiTheme="minorBidi" w:hAnsiTheme="minorBidi" w:cstheme="minorBidi"/>
          <w:sz w:val="22"/>
          <w:szCs w:val="22"/>
        </w:rPr>
      </w:pPr>
    </w:p>
    <w:p w14:paraId="067C45BB" w14:textId="162DED3E" w:rsidR="00E82010" w:rsidRPr="00A84A3E" w:rsidRDefault="00E82010" w:rsidP="007C1369">
      <w:pPr>
        <w:rPr>
          <w:b/>
          <w:bCs/>
          <w:i/>
          <w:iCs/>
          <w:sz w:val="22"/>
          <w:szCs w:val="22"/>
        </w:rPr>
      </w:pPr>
      <w:r w:rsidRPr="00A84A3E">
        <w:rPr>
          <w:i/>
          <w:iCs/>
          <w:sz w:val="22"/>
          <w:szCs w:val="22"/>
        </w:rPr>
        <w:t>Document prepared by the Secretariat</w:t>
      </w:r>
    </w:p>
    <w:p w14:paraId="52C66A09" w14:textId="77777777" w:rsidR="00E82010" w:rsidRPr="00A84A3E" w:rsidRDefault="00E82010">
      <w:pPr>
        <w:pStyle w:val="headingheader"/>
        <w:rPr>
          <w:rFonts w:asciiTheme="minorBidi" w:hAnsiTheme="minorBidi" w:cstheme="minorBidi"/>
          <w:sz w:val="22"/>
          <w:szCs w:val="22"/>
        </w:rPr>
      </w:pPr>
    </w:p>
    <w:p w14:paraId="43C50E4E" w14:textId="77777777" w:rsidR="000F4FF4" w:rsidRPr="00A84A3E" w:rsidRDefault="000F4FF4">
      <w:pPr>
        <w:pStyle w:val="headingheader"/>
        <w:rPr>
          <w:rFonts w:asciiTheme="minorBidi" w:hAnsiTheme="minorBidi" w:cstheme="minorBidi"/>
          <w:sz w:val="22"/>
          <w:szCs w:val="22"/>
        </w:rPr>
      </w:pPr>
    </w:p>
    <w:bookmarkStart w:id="1" w:name="_Toc3"/>
    <w:p w14:paraId="6BCCE5B6" w14:textId="3FA43E79" w:rsidR="00A10BF7" w:rsidRPr="00A84A3E" w:rsidRDefault="00F01C34" w:rsidP="00F01C34">
      <w:pPr>
        <w:pStyle w:val="headingsubHeader"/>
      </w:pPr>
      <w:r w:rsidRPr="00A84A3E">
        <w:fldChar w:fldCharType="begin"/>
      </w:r>
      <w:r w:rsidRPr="00A84A3E">
        <w:instrText xml:space="preserve"> AUTONUM  </w:instrText>
      </w:r>
      <w:r w:rsidRPr="00A84A3E">
        <w:fldChar w:fldCharType="end"/>
      </w:r>
      <w:r w:rsidRPr="00A84A3E">
        <w:tab/>
      </w:r>
      <w:r w:rsidR="0011160F" w:rsidRPr="00A84A3E">
        <w:t>Please enter the two-letter code of the member state or inter-governmental organization you represent, which is defined in WIPO Standard ST.3.</w:t>
      </w:r>
      <w:bookmarkEnd w:id="1"/>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70"/>
        <w:gridCol w:w="7935"/>
      </w:tblGrid>
      <w:tr w:rsidR="00C135EB" w:rsidRPr="00A84A3E" w14:paraId="497BA545" w14:textId="77777777" w:rsidTr="00830A7B">
        <w:trPr>
          <w:trHeight w:val="288"/>
        </w:trPr>
        <w:tc>
          <w:tcPr>
            <w:tcW w:w="1170" w:type="dxa"/>
            <w:shd w:val="clear" w:color="auto" w:fill="1F497D" w:themeFill="text2"/>
          </w:tcPr>
          <w:p w14:paraId="3971EB6B" w14:textId="77777777" w:rsidR="00C135EB" w:rsidRPr="00A84A3E" w:rsidRDefault="00C135EB" w:rsidP="00ED09A9">
            <w:pPr>
              <w:spacing w:after="0"/>
              <w:rPr>
                <w:rStyle w:val="text"/>
                <w:b/>
                <w:bCs/>
                <w:color w:val="FFFFFF" w:themeColor="background1"/>
                <w:sz w:val="17"/>
                <w:szCs w:val="17"/>
              </w:rPr>
            </w:pPr>
            <w:r w:rsidRPr="00A84A3E">
              <w:rPr>
                <w:rStyle w:val="text"/>
                <w:b/>
                <w:bCs/>
                <w:color w:val="FFFFFF" w:themeColor="background1"/>
                <w:sz w:val="17"/>
                <w:szCs w:val="17"/>
              </w:rPr>
              <w:t>ST.3 Code</w:t>
            </w:r>
          </w:p>
        </w:tc>
        <w:tc>
          <w:tcPr>
            <w:tcW w:w="7935" w:type="dxa"/>
            <w:shd w:val="clear" w:color="auto" w:fill="1F497D" w:themeFill="text2"/>
          </w:tcPr>
          <w:p w14:paraId="62614AB3" w14:textId="2FFC91DE" w:rsidR="00C135EB" w:rsidRPr="00A84A3E" w:rsidRDefault="00C135EB" w:rsidP="00ED09A9">
            <w:pPr>
              <w:spacing w:after="0"/>
              <w:rPr>
                <w:rStyle w:val="text"/>
                <w:b/>
                <w:bCs/>
                <w:color w:val="FFFFFF" w:themeColor="background1"/>
                <w:sz w:val="17"/>
                <w:szCs w:val="17"/>
              </w:rPr>
            </w:pPr>
            <w:r w:rsidRPr="00A84A3E">
              <w:rPr>
                <w:rStyle w:val="text"/>
                <w:b/>
                <w:bCs/>
                <w:color w:val="FFFFFF" w:themeColor="background1"/>
                <w:sz w:val="17"/>
                <w:szCs w:val="17"/>
              </w:rPr>
              <w:t xml:space="preserve">Country or Office </w:t>
            </w:r>
          </w:p>
        </w:tc>
      </w:tr>
      <w:tr w:rsidR="00C135EB" w:rsidRPr="00A84A3E" w14:paraId="50502290" w14:textId="77777777" w:rsidTr="00830A7B">
        <w:trPr>
          <w:trHeight w:val="288"/>
        </w:trPr>
        <w:tc>
          <w:tcPr>
            <w:tcW w:w="1170" w:type="dxa"/>
          </w:tcPr>
          <w:p w14:paraId="278025A7" w14:textId="0774C4BF" w:rsidR="00C135EB" w:rsidRPr="00A84A3E" w:rsidRDefault="00C135EB" w:rsidP="00ED09A9">
            <w:pPr>
              <w:spacing w:after="0"/>
              <w:rPr>
                <w:rStyle w:val="text"/>
                <w:sz w:val="17"/>
                <w:szCs w:val="17"/>
              </w:rPr>
            </w:pPr>
            <w:r w:rsidRPr="00A84A3E">
              <w:rPr>
                <w:rStyle w:val="text"/>
                <w:sz w:val="17"/>
                <w:szCs w:val="17"/>
              </w:rPr>
              <w:t>AU</w:t>
            </w:r>
          </w:p>
        </w:tc>
        <w:tc>
          <w:tcPr>
            <w:tcW w:w="7935" w:type="dxa"/>
          </w:tcPr>
          <w:p w14:paraId="7A314C7C" w14:textId="03571E6E" w:rsidR="00C135EB" w:rsidRPr="00A84A3E" w:rsidRDefault="00D1103E" w:rsidP="00ED09A9">
            <w:pPr>
              <w:spacing w:after="0"/>
              <w:rPr>
                <w:rStyle w:val="text"/>
                <w:sz w:val="17"/>
                <w:szCs w:val="17"/>
              </w:rPr>
            </w:pPr>
            <w:r w:rsidRPr="00A84A3E">
              <w:rPr>
                <w:rStyle w:val="text"/>
                <w:sz w:val="17"/>
                <w:szCs w:val="17"/>
              </w:rPr>
              <w:t>A</w:t>
            </w:r>
            <w:r w:rsidR="00C135EB" w:rsidRPr="00A84A3E">
              <w:rPr>
                <w:rStyle w:val="text"/>
                <w:sz w:val="17"/>
                <w:szCs w:val="17"/>
              </w:rPr>
              <w:t>ustralia, IP Australia</w:t>
            </w:r>
          </w:p>
        </w:tc>
      </w:tr>
      <w:tr w:rsidR="00C135EB" w:rsidRPr="00A84A3E" w14:paraId="0DD13401" w14:textId="77777777" w:rsidTr="00830A7B">
        <w:trPr>
          <w:trHeight w:val="288"/>
        </w:trPr>
        <w:tc>
          <w:tcPr>
            <w:tcW w:w="1170" w:type="dxa"/>
          </w:tcPr>
          <w:p w14:paraId="2D4ACF59" w14:textId="77777777" w:rsidR="00C135EB" w:rsidRPr="00A84A3E" w:rsidRDefault="00C135EB" w:rsidP="00ED09A9">
            <w:pPr>
              <w:spacing w:after="0"/>
              <w:rPr>
                <w:rStyle w:val="text"/>
                <w:sz w:val="17"/>
                <w:szCs w:val="17"/>
              </w:rPr>
            </w:pPr>
            <w:r w:rsidRPr="00A84A3E">
              <w:rPr>
                <w:rStyle w:val="text"/>
                <w:sz w:val="17"/>
                <w:szCs w:val="17"/>
              </w:rPr>
              <w:t>BR</w:t>
            </w:r>
          </w:p>
        </w:tc>
        <w:tc>
          <w:tcPr>
            <w:tcW w:w="7935" w:type="dxa"/>
          </w:tcPr>
          <w:p w14:paraId="2A01456D" w14:textId="5A35E98D" w:rsidR="00C135EB" w:rsidRPr="00A84A3E" w:rsidRDefault="00C135EB" w:rsidP="00ED09A9">
            <w:pPr>
              <w:spacing w:after="0"/>
              <w:rPr>
                <w:rStyle w:val="text"/>
                <w:sz w:val="17"/>
                <w:szCs w:val="17"/>
              </w:rPr>
            </w:pPr>
            <w:r w:rsidRPr="00A84A3E">
              <w:rPr>
                <w:rStyle w:val="text"/>
                <w:sz w:val="17"/>
                <w:szCs w:val="17"/>
              </w:rPr>
              <w:t xml:space="preserve">Brazil, National Institute of Industrial Property (INPI) </w:t>
            </w:r>
          </w:p>
        </w:tc>
      </w:tr>
      <w:tr w:rsidR="00C135EB" w:rsidRPr="00A84A3E" w14:paraId="4E6EFC21" w14:textId="77777777" w:rsidTr="00830A7B">
        <w:trPr>
          <w:trHeight w:val="288"/>
        </w:trPr>
        <w:tc>
          <w:tcPr>
            <w:tcW w:w="1170" w:type="dxa"/>
          </w:tcPr>
          <w:p w14:paraId="2DC4AFD4" w14:textId="77777777" w:rsidR="00C135EB" w:rsidRPr="00A84A3E" w:rsidRDefault="00C135EB" w:rsidP="00ED09A9">
            <w:pPr>
              <w:spacing w:after="0"/>
              <w:rPr>
                <w:rStyle w:val="text"/>
                <w:sz w:val="17"/>
                <w:szCs w:val="17"/>
              </w:rPr>
            </w:pPr>
            <w:r w:rsidRPr="00A84A3E">
              <w:rPr>
                <w:rStyle w:val="text"/>
                <w:sz w:val="17"/>
                <w:szCs w:val="17"/>
              </w:rPr>
              <w:t>CA</w:t>
            </w:r>
          </w:p>
        </w:tc>
        <w:tc>
          <w:tcPr>
            <w:tcW w:w="7935" w:type="dxa"/>
          </w:tcPr>
          <w:p w14:paraId="6D9A2AF5" w14:textId="6FB55F0D" w:rsidR="00C135EB" w:rsidRPr="00A84A3E" w:rsidRDefault="00C135EB" w:rsidP="00ED09A9">
            <w:pPr>
              <w:spacing w:after="0"/>
              <w:rPr>
                <w:rStyle w:val="text"/>
                <w:sz w:val="17"/>
                <w:szCs w:val="17"/>
              </w:rPr>
            </w:pPr>
            <w:r w:rsidRPr="00A84A3E">
              <w:rPr>
                <w:rStyle w:val="text"/>
                <w:sz w:val="17"/>
                <w:szCs w:val="17"/>
              </w:rPr>
              <w:t>Canada, Canadian Intellectual Property Office (CIPO)</w:t>
            </w:r>
          </w:p>
        </w:tc>
      </w:tr>
      <w:tr w:rsidR="00C135EB" w:rsidRPr="00A84A3E" w14:paraId="50E58D53" w14:textId="77777777" w:rsidTr="00830A7B">
        <w:trPr>
          <w:trHeight w:val="288"/>
        </w:trPr>
        <w:tc>
          <w:tcPr>
            <w:tcW w:w="1170" w:type="dxa"/>
          </w:tcPr>
          <w:p w14:paraId="12CB5309" w14:textId="77777777" w:rsidR="00C135EB" w:rsidRPr="00A84A3E" w:rsidRDefault="00C135EB" w:rsidP="00ED09A9">
            <w:pPr>
              <w:spacing w:after="0"/>
              <w:rPr>
                <w:rStyle w:val="text"/>
                <w:sz w:val="17"/>
                <w:szCs w:val="17"/>
              </w:rPr>
            </w:pPr>
            <w:r w:rsidRPr="00A84A3E">
              <w:rPr>
                <w:rStyle w:val="text"/>
                <w:sz w:val="17"/>
                <w:szCs w:val="17"/>
              </w:rPr>
              <w:t>CN</w:t>
            </w:r>
          </w:p>
        </w:tc>
        <w:tc>
          <w:tcPr>
            <w:tcW w:w="7935" w:type="dxa"/>
          </w:tcPr>
          <w:p w14:paraId="1D3D39F7" w14:textId="32AB4651" w:rsidR="00C135EB" w:rsidRPr="00A84A3E" w:rsidRDefault="00C135EB" w:rsidP="00ED09A9">
            <w:pPr>
              <w:spacing w:after="0"/>
              <w:rPr>
                <w:rStyle w:val="text"/>
                <w:sz w:val="17"/>
                <w:szCs w:val="17"/>
              </w:rPr>
            </w:pPr>
            <w:r w:rsidRPr="00A84A3E">
              <w:rPr>
                <w:rStyle w:val="text"/>
                <w:sz w:val="17"/>
                <w:szCs w:val="17"/>
              </w:rPr>
              <w:t>China, China National Intellectual Property Administration (CNIPA)</w:t>
            </w:r>
          </w:p>
        </w:tc>
      </w:tr>
      <w:tr w:rsidR="00C135EB" w:rsidRPr="00A84A3E" w14:paraId="04A33A43" w14:textId="77777777" w:rsidTr="00830A7B">
        <w:trPr>
          <w:trHeight w:val="288"/>
        </w:trPr>
        <w:tc>
          <w:tcPr>
            <w:tcW w:w="1170" w:type="dxa"/>
          </w:tcPr>
          <w:p w14:paraId="116B85C4" w14:textId="77777777" w:rsidR="00C135EB" w:rsidRPr="00A84A3E" w:rsidRDefault="00C135EB" w:rsidP="00ED09A9">
            <w:pPr>
              <w:spacing w:after="0"/>
              <w:rPr>
                <w:rStyle w:val="text"/>
                <w:sz w:val="17"/>
                <w:szCs w:val="17"/>
              </w:rPr>
            </w:pPr>
            <w:r w:rsidRPr="00A84A3E">
              <w:rPr>
                <w:rStyle w:val="text"/>
                <w:sz w:val="17"/>
                <w:szCs w:val="17"/>
              </w:rPr>
              <w:t>DE</w:t>
            </w:r>
          </w:p>
        </w:tc>
        <w:tc>
          <w:tcPr>
            <w:tcW w:w="7935" w:type="dxa"/>
          </w:tcPr>
          <w:p w14:paraId="64F77729" w14:textId="58A45059" w:rsidR="00C135EB" w:rsidRPr="00A84A3E" w:rsidRDefault="00C135EB" w:rsidP="00ED09A9">
            <w:pPr>
              <w:spacing w:after="0"/>
              <w:rPr>
                <w:rStyle w:val="text"/>
                <w:sz w:val="17"/>
                <w:szCs w:val="17"/>
              </w:rPr>
            </w:pPr>
            <w:r w:rsidRPr="00A84A3E">
              <w:rPr>
                <w:rStyle w:val="text"/>
                <w:sz w:val="17"/>
                <w:szCs w:val="17"/>
              </w:rPr>
              <w:t>Germany, German Patent and Trade Mark Office (DPMA)</w:t>
            </w:r>
          </w:p>
        </w:tc>
      </w:tr>
      <w:tr w:rsidR="00C135EB" w:rsidRPr="00A84A3E" w14:paraId="6F826DB0" w14:textId="77777777" w:rsidTr="00830A7B">
        <w:trPr>
          <w:trHeight w:val="288"/>
        </w:trPr>
        <w:tc>
          <w:tcPr>
            <w:tcW w:w="1170" w:type="dxa"/>
          </w:tcPr>
          <w:p w14:paraId="04FED211" w14:textId="77777777" w:rsidR="00C135EB" w:rsidRPr="00A84A3E" w:rsidRDefault="00C135EB" w:rsidP="00ED09A9">
            <w:pPr>
              <w:spacing w:after="0"/>
              <w:rPr>
                <w:rStyle w:val="text"/>
                <w:sz w:val="17"/>
                <w:szCs w:val="17"/>
              </w:rPr>
            </w:pPr>
            <w:r w:rsidRPr="00A84A3E">
              <w:rPr>
                <w:rStyle w:val="text"/>
                <w:sz w:val="17"/>
                <w:szCs w:val="17"/>
              </w:rPr>
              <w:t>EM</w:t>
            </w:r>
          </w:p>
        </w:tc>
        <w:tc>
          <w:tcPr>
            <w:tcW w:w="7935" w:type="dxa"/>
          </w:tcPr>
          <w:p w14:paraId="3ECD92B8" w14:textId="2EA2CAFA" w:rsidR="00C135EB" w:rsidRPr="00A84A3E" w:rsidRDefault="00C135EB" w:rsidP="00ED09A9">
            <w:pPr>
              <w:spacing w:after="0"/>
              <w:rPr>
                <w:rStyle w:val="text"/>
                <w:sz w:val="17"/>
                <w:szCs w:val="17"/>
              </w:rPr>
            </w:pPr>
            <w:r w:rsidRPr="00A84A3E">
              <w:rPr>
                <w:rStyle w:val="text"/>
                <w:sz w:val="17"/>
                <w:szCs w:val="17"/>
              </w:rPr>
              <w:t xml:space="preserve">European Union Intellectual Property Office (EUIPO) </w:t>
            </w:r>
          </w:p>
        </w:tc>
      </w:tr>
      <w:tr w:rsidR="00C135EB" w:rsidRPr="00A84A3E" w14:paraId="6AEF6C80" w14:textId="77777777" w:rsidTr="00830A7B">
        <w:trPr>
          <w:trHeight w:val="288"/>
        </w:trPr>
        <w:tc>
          <w:tcPr>
            <w:tcW w:w="1170" w:type="dxa"/>
          </w:tcPr>
          <w:p w14:paraId="79B6F8C3" w14:textId="77777777" w:rsidR="00C135EB" w:rsidRPr="00A84A3E" w:rsidRDefault="00C135EB" w:rsidP="00ED09A9">
            <w:pPr>
              <w:spacing w:after="0"/>
              <w:rPr>
                <w:rStyle w:val="text"/>
                <w:sz w:val="17"/>
                <w:szCs w:val="17"/>
              </w:rPr>
            </w:pPr>
            <w:r w:rsidRPr="00A84A3E">
              <w:rPr>
                <w:rStyle w:val="text"/>
                <w:sz w:val="17"/>
                <w:szCs w:val="17"/>
              </w:rPr>
              <w:t>EP</w:t>
            </w:r>
          </w:p>
        </w:tc>
        <w:tc>
          <w:tcPr>
            <w:tcW w:w="7935" w:type="dxa"/>
          </w:tcPr>
          <w:p w14:paraId="7B724C8B" w14:textId="36519849" w:rsidR="00C135EB" w:rsidRPr="00A84A3E" w:rsidRDefault="00C135EB" w:rsidP="00ED09A9">
            <w:pPr>
              <w:spacing w:after="0"/>
              <w:rPr>
                <w:rStyle w:val="text"/>
                <w:sz w:val="17"/>
                <w:szCs w:val="17"/>
              </w:rPr>
            </w:pPr>
            <w:r w:rsidRPr="00A84A3E">
              <w:rPr>
                <w:rStyle w:val="text"/>
                <w:sz w:val="17"/>
                <w:szCs w:val="17"/>
              </w:rPr>
              <w:t xml:space="preserve">European Patent Office (EPO) </w:t>
            </w:r>
          </w:p>
        </w:tc>
      </w:tr>
      <w:tr w:rsidR="00C135EB" w:rsidRPr="00A84A3E" w14:paraId="7A070593" w14:textId="77777777" w:rsidTr="00830A7B">
        <w:trPr>
          <w:trHeight w:val="288"/>
        </w:trPr>
        <w:tc>
          <w:tcPr>
            <w:tcW w:w="1170" w:type="dxa"/>
          </w:tcPr>
          <w:p w14:paraId="7E225C03" w14:textId="77777777" w:rsidR="00C135EB" w:rsidRPr="00A84A3E" w:rsidRDefault="00C135EB" w:rsidP="00ED09A9">
            <w:pPr>
              <w:spacing w:after="0"/>
              <w:rPr>
                <w:rStyle w:val="text"/>
                <w:sz w:val="17"/>
                <w:szCs w:val="17"/>
              </w:rPr>
            </w:pPr>
            <w:r w:rsidRPr="00A84A3E">
              <w:rPr>
                <w:rStyle w:val="text"/>
                <w:sz w:val="17"/>
                <w:szCs w:val="17"/>
              </w:rPr>
              <w:t>ES</w:t>
            </w:r>
          </w:p>
        </w:tc>
        <w:tc>
          <w:tcPr>
            <w:tcW w:w="7935" w:type="dxa"/>
          </w:tcPr>
          <w:p w14:paraId="0730E67D" w14:textId="6F598731" w:rsidR="00C135EB" w:rsidRPr="00A84A3E" w:rsidRDefault="00C135EB" w:rsidP="00ED09A9">
            <w:pPr>
              <w:spacing w:after="0"/>
              <w:rPr>
                <w:rStyle w:val="text"/>
                <w:sz w:val="17"/>
                <w:szCs w:val="17"/>
              </w:rPr>
            </w:pPr>
            <w:r w:rsidRPr="00A84A3E">
              <w:rPr>
                <w:rStyle w:val="text"/>
                <w:sz w:val="17"/>
                <w:szCs w:val="17"/>
              </w:rPr>
              <w:t>Spain, Spanish Patent and Trademark Office (OEPM)</w:t>
            </w:r>
          </w:p>
        </w:tc>
      </w:tr>
      <w:tr w:rsidR="00C135EB" w:rsidRPr="00A84A3E" w14:paraId="3F949B5F" w14:textId="77777777" w:rsidTr="00830A7B">
        <w:trPr>
          <w:trHeight w:val="288"/>
        </w:trPr>
        <w:tc>
          <w:tcPr>
            <w:tcW w:w="1170" w:type="dxa"/>
          </w:tcPr>
          <w:p w14:paraId="7A6DD322" w14:textId="77777777" w:rsidR="00C135EB" w:rsidRPr="00A84A3E" w:rsidRDefault="00C135EB" w:rsidP="00ED09A9">
            <w:pPr>
              <w:spacing w:after="0"/>
              <w:rPr>
                <w:rStyle w:val="text"/>
                <w:sz w:val="17"/>
                <w:szCs w:val="17"/>
              </w:rPr>
            </w:pPr>
            <w:r w:rsidRPr="00A84A3E">
              <w:rPr>
                <w:rStyle w:val="text"/>
                <w:sz w:val="17"/>
                <w:szCs w:val="17"/>
              </w:rPr>
              <w:t>FI</w:t>
            </w:r>
          </w:p>
        </w:tc>
        <w:tc>
          <w:tcPr>
            <w:tcW w:w="7935" w:type="dxa"/>
          </w:tcPr>
          <w:p w14:paraId="6249AD92" w14:textId="0214B467" w:rsidR="00C135EB" w:rsidRPr="00A84A3E" w:rsidRDefault="00C135EB" w:rsidP="00ED09A9">
            <w:pPr>
              <w:spacing w:after="0"/>
              <w:rPr>
                <w:rStyle w:val="text"/>
                <w:sz w:val="17"/>
                <w:szCs w:val="17"/>
              </w:rPr>
            </w:pPr>
            <w:r w:rsidRPr="00A84A3E">
              <w:rPr>
                <w:rStyle w:val="text"/>
                <w:sz w:val="17"/>
                <w:szCs w:val="17"/>
              </w:rPr>
              <w:t>Finland, Finnish Patent and Registration Office (PRH)</w:t>
            </w:r>
          </w:p>
        </w:tc>
      </w:tr>
      <w:tr w:rsidR="00C135EB" w:rsidRPr="00A84A3E" w14:paraId="5FDE3B45" w14:textId="77777777" w:rsidTr="00830A7B">
        <w:trPr>
          <w:trHeight w:val="288"/>
        </w:trPr>
        <w:tc>
          <w:tcPr>
            <w:tcW w:w="1170" w:type="dxa"/>
          </w:tcPr>
          <w:p w14:paraId="4319637A" w14:textId="77777777" w:rsidR="00C135EB" w:rsidRPr="00A84A3E" w:rsidRDefault="00C135EB" w:rsidP="00ED09A9">
            <w:pPr>
              <w:spacing w:after="0"/>
              <w:rPr>
                <w:rStyle w:val="text"/>
                <w:sz w:val="17"/>
                <w:szCs w:val="17"/>
              </w:rPr>
            </w:pPr>
            <w:r w:rsidRPr="00A84A3E">
              <w:rPr>
                <w:rStyle w:val="text"/>
                <w:sz w:val="17"/>
                <w:szCs w:val="17"/>
              </w:rPr>
              <w:t>GM</w:t>
            </w:r>
          </w:p>
        </w:tc>
        <w:tc>
          <w:tcPr>
            <w:tcW w:w="7935" w:type="dxa"/>
          </w:tcPr>
          <w:p w14:paraId="400A229A" w14:textId="5C63F757" w:rsidR="00C135EB" w:rsidRPr="00A84A3E" w:rsidRDefault="00C135EB" w:rsidP="00ED09A9">
            <w:pPr>
              <w:spacing w:after="0"/>
              <w:rPr>
                <w:rStyle w:val="text"/>
                <w:sz w:val="17"/>
                <w:szCs w:val="17"/>
              </w:rPr>
            </w:pPr>
            <w:r w:rsidRPr="00A84A3E">
              <w:rPr>
                <w:rStyle w:val="text"/>
                <w:sz w:val="17"/>
                <w:szCs w:val="17"/>
              </w:rPr>
              <w:t>Gambia, The Gambia Industrial Property Office</w:t>
            </w:r>
          </w:p>
        </w:tc>
      </w:tr>
      <w:tr w:rsidR="00C135EB" w:rsidRPr="00A84A3E" w14:paraId="4D7C58D0" w14:textId="77777777" w:rsidTr="00830A7B">
        <w:trPr>
          <w:trHeight w:val="288"/>
        </w:trPr>
        <w:tc>
          <w:tcPr>
            <w:tcW w:w="1170" w:type="dxa"/>
          </w:tcPr>
          <w:p w14:paraId="6B94B149" w14:textId="77777777" w:rsidR="00C135EB" w:rsidRPr="00A84A3E" w:rsidRDefault="00C135EB" w:rsidP="00ED09A9">
            <w:pPr>
              <w:spacing w:after="0"/>
              <w:rPr>
                <w:rStyle w:val="text"/>
                <w:sz w:val="17"/>
                <w:szCs w:val="17"/>
              </w:rPr>
            </w:pPr>
            <w:r w:rsidRPr="00A84A3E">
              <w:rPr>
                <w:rStyle w:val="text"/>
                <w:sz w:val="17"/>
                <w:szCs w:val="17"/>
              </w:rPr>
              <w:t>HR</w:t>
            </w:r>
          </w:p>
        </w:tc>
        <w:tc>
          <w:tcPr>
            <w:tcW w:w="7935" w:type="dxa"/>
          </w:tcPr>
          <w:p w14:paraId="42623AF3" w14:textId="623312C5" w:rsidR="00C135EB" w:rsidRPr="00A84A3E" w:rsidRDefault="00C135EB" w:rsidP="00ED09A9">
            <w:pPr>
              <w:spacing w:after="0"/>
              <w:rPr>
                <w:rStyle w:val="text"/>
                <w:sz w:val="17"/>
                <w:szCs w:val="17"/>
              </w:rPr>
            </w:pPr>
            <w:r w:rsidRPr="00A84A3E">
              <w:rPr>
                <w:rStyle w:val="text"/>
                <w:sz w:val="17"/>
                <w:szCs w:val="17"/>
              </w:rPr>
              <w:t>Croatia, State Intellectual Property Office of the Republic of Croatia (SIPO)</w:t>
            </w:r>
          </w:p>
        </w:tc>
      </w:tr>
      <w:tr w:rsidR="00C135EB" w:rsidRPr="00A84A3E" w14:paraId="5657A17C" w14:textId="77777777" w:rsidTr="00830A7B">
        <w:trPr>
          <w:trHeight w:val="288"/>
        </w:trPr>
        <w:tc>
          <w:tcPr>
            <w:tcW w:w="1170" w:type="dxa"/>
          </w:tcPr>
          <w:p w14:paraId="366809EA" w14:textId="77777777" w:rsidR="00C135EB" w:rsidRPr="00A84A3E" w:rsidRDefault="00C135EB" w:rsidP="00ED09A9">
            <w:pPr>
              <w:spacing w:after="0"/>
              <w:rPr>
                <w:rStyle w:val="text"/>
                <w:sz w:val="17"/>
                <w:szCs w:val="17"/>
              </w:rPr>
            </w:pPr>
            <w:r w:rsidRPr="00A84A3E">
              <w:rPr>
                <w:rStyle w:val="text"/>
                <w:sz w:val="17"/>
                <w:szCs w:val="17"/>
              </w:rPr>
              <w:t>IE</w:t>
            </w:r>
          </w:p>
        </w:tc>
        <w:tc>
          <w:tcPr>
            <w:tcW w:w="7935" w:type="dxa"/>
          </w:tcPr>
          <w:p w14:paraId="5051347E" w14:textId="4B2B9655" w:rsidR="00C135EB" w:rsidRPr="00A84A3E" w:rsidRDefault="00C135EB" w:rsidP="00ED09A9">
            <w:pPr>
              <w:spacing w:after="0"/>
              <w:rPr>
                <w:rStyle w:val="text"/>
                <w:sz w:val="17"/>
                <w:szCs w:val="17"/>
              </w:rPr>
            </w:pPr>
            <w:r w:rsidRPr="00A84A3E">
              <w:rPr>
                <w:rStyle w:val="text"/>
                <w:sz w:val="17"/>
                <w:szCs w:val="17"/>
              </w:rPr>
              <w:t>Ireland, Intellectual Property Office of Ireland (IPOI)</w:t>
            </w:r>
          </w:p>
        </w:tc>
      </w:tr>
      <w:tr w:rsidR="00C135EB" w:rsidRPr="001F2F73" w14:paraId="3770D6E3" w14:textId="77777777" w:rsidTr="00830A7B">
        <w:trPr>
          <w:trHeight w:val="288"/>
        </w:trPr>
        <w:tc>
          <w:tcPr>
            <w:tcW w:w="1170" w:type="dxa"/>
          </w:tcPr>
          <w:p w14:paraId="7ADAF878" w14:textId="77777777" w:rsidR="00C135EB" w:rsidRPr="00A84A3E" w:rsidRDefault="00C135EB" w:rsidP="00ED09A9">
            <w:pPr>
              <w:spacing w:after="0"/>
              <w:rPr>
                <w:rStyle w:val="text"/>
                <w:sz w:val="17"/>
                <w:szCs w:val="17"/>
              </w:rPr>
            </w:pPr>
            <w:r w:rsidRPr="00A84A3E">
              <w:rPr>
                <w:rStyle w:val="text"/>
                <w:sz w:val="17"/>
                <w:szCs w:val="17"/>
              </w:rPr>
              <w:t>IL</w:t>
            </w:r>
          </w:p>
        </w:tc>
        <w:tc>
          <w:tcPr>
            <w:tcW w:w="7935" w:type="dxa"/>
          </w:tcPr>
          <w:p w14:paraId="3D7B1F69" w14:textId="017A4812" w:rsidR="00C135EB" w:rsidRPr="001F2F73" w:rsidRDefault="00C135EB" w:rsidP="00ED09A9">
            <w:pPr>
              <w:spacing w:after="0"/>
              <w:rPr>
                <w:rStyle w:val="text"/>
                <w:sz w:val="17"/>
                <w:szCs w:val="17"/>
                <w:lang w:val="es-419"/>
              </w:rPr>
            </w:pPr>
            <w:r w:rsidRPr="001F2F73">
              <w:rPr>
                <w:rStyle w:val="text"/>
                <w:sz w:val="17"/>
                <w:szCs w:val="17"/>
                <w:lang w:val="es-419"/>
              </w:rPr>
              <w:t>Israel, Israel Patent Office (ILPO)</w:t>
            </w:r>
          </w:p>
        </w:tc>
      </w:tr>
      <w:tr w:rsidR="00C135EB" w:rsidRPr="001F2F73" w14:paraId="604192EB" w14:textId="77777777" w:rsidTr="00830A7B">
        <w:trPr>
          <w:trHeight w:val="288"/>
        </w:trPr>
        <w:tc>
          <w:tcPr>
            <w:tcW w:w="1170" w:type="dxa"/>
          </w:tcPr>
          <w:p w14:paraId="7EF090D6" w14:textId="77777777" w:rsidR="00C135EB" w:rsidRPr="00A84A3E" w:rsidRDefault="00C135EB" w:rsidP="00ED09A9">
            <w:pPr>
              <w:spacing w:after="0"/>
              <w:rPr>
                <w:rStyle w:val="text"/>
                <w:sz w:val="17"/>
                <w:szCs w:val="17"/>
              </w:rPr>
            </w:pPr>
            <w:r w:rsidRPr="00A84A3E">
              <w:rPr>
                <w:rStyle w:val="text"/>
                <w:sz w:val="17"/>
                <w:szCs w:val="17"/>
              </w:rPr>
              <w:t>JP</w:t>
            </w:r>
          </w:p>
        </w:tc>
        <w:tc>
          <w:tcPr>
            <w:tcW w:w="7935" w:type="dxa"/>
          </w:tcPr>
          <w:p w14:paraId="6DF161CB" w14:textId="65E79CE1" w:rsidR="00C135EB" w:rsidRPr="001F2F73" w:rsidRDefault="00C135EB" w:rsidP="00ED09A9">
            <w:pPr>
              <w:spacing w:after="0"/>
              <w:rPr>
                <w:rStyle w:val="text"/>
                <w:sz w:val="17"/>
                <w:szCs w:val="17"/>
                <w:lang w:val="fr-FR"/>
              </w:rPr>
            </w:pPr>
            <w:r w:rsidRPr="001F2F73">
              <w:rPr>
                <w:rStyle w:val="text"/>
                <w:sz w:val="17"/>
                <w:szCs w:val="17"/>
                <w:lang w:val="fr-FR"/>
              </w:rPr>
              <w:t>Japan, Japan Patent Office (JPO)</w:t>
            </w:r>
          </w:p>
        </w:tc>
      </w:tr>
      <w:tr w:rsidR="00C135EB" w:rsidRPr="00A84A3E" w14:paraId="4C5EAEA0" w14:textId="77777777" w:rsidTr="00830A7B">
        <w:trPr>
          <w:trHeight w:val="288"/>
        </w:trPr>
        <w:tc>
          <w:tcPr>
            <w:tcW w:w="1170" w:type="dxa"/>
          </w:tcPr>
          <w:p w14:paraId="4EAE2A0C" w14:textId="77777777" w:rsidR="00C135EB" w:rsidRPr="00A84A3E" w:rsidRDefault="00C135EB" w:rsidP="00ED09A9">
            <w:pPr>
              <w:spacing w:after="0"/>
              <w:rPr>
                <w:rStyle w:val="text"/>
                <w:sz w:val="17"/>
                <w:szCs w:val="17"/>
              </w:rPr>
            </w:pPr>
            <w:r w:rsidRPr="00A84A3E">
              <w:rPr>
                <w:rStyle w:val="text"/>
                <w:sz w:val="17"/>
                <w:szCs w:val="17"/>
              </w:rPr>
              <w:t>KG</w:t>
            </w:r>
          </w:p>
        </w:tc>
        <w:tc>
          <w:tcPr>
            <w:tcW w:w="7935" w:type="dxa"/>
          </w:tcPr>
          <w:p w14:paraId="0A8FDEB0" w14:textId="5B51A303" w:rsidR="00C135EB" w:rsidRPr="00A84A3E" w:rsidRDefault="00C135EB" w:rsidP="00ED09A9">
            <w:pPr>
              <w:spacing w:after="0"/>
              <w:rPr>
                <w:rStyle w:val="text"/>
                <w:sz w:val="17"/>
                <w:szCs w:val="17"/>
              </w:rPr>
            </w:pPr>
            <w:r w:rsidRPr="00A84A3E">
              <w:rPr>
                <w:rStyle w:val="text"/>
                <w:sz w:val="17"/>
                <w:szCs w:val="17"/>
              </w:rPr>
              <w:t>Kyrgyzstan, State Agency of Intellectual Property and Innovation (Kyrgyzpatent)</w:t>
            </w:r>
          </w:p>
        </w:tc>
      </w:tr>
      <w:tr w:rsidR="00C135EB" w:rsidRPr="00A84A3E" w14:paraId="44528D79" w14:textId="77777777" w:rsidTr="00830A7B">
        <w:trPr>
          <w:trHeight w:val="288"/>
        </w:trPr>
        <w:tc>
          <w:tcPr>
            <w:tcW w:w="1170" w:type="dxa"/>
          </w:tcPr>
          <w:p w14:paraId="675DFBCD" w14:textId="77777777" w:rsidR="00C135EB" w:rsidRPr="00A84A3E" w:rsidRDefault="00C135EB" w:rsidP="00ED09A9">
            <w:pPr>
              <w:spacing w:after="0"/>
              <w:rPr>
                <w:rStyle w:val="text"/>
                <w:sz w:val="17"/>
                <w:szCs w:val="17"/>
              </w:rPr>
            </w:pPr>
            <w:r w:rsidRPr="00A84A3E">
              <w:rPr>
                <w:rStyle w:val="text"/>
                <w:sz w:val="17"/>
                <w:szCs w:val="17"/>
              </w:rPr>
              <w:t>NO</w:t>
            </w:r>
          </w:p>
        </w:tc>
        <w:tc>
          <w:tcPr>
            <w:tcW w:w="7935" w:type="dxa"/>
          </w:tcPr>
          <w:p w14:paraId="1B91D2D9" w14:textId="2D957FB9" w:rsidR="00C135EB" w:rsidRPr="00A84A3E" w:rsidRDefault="00C135EB" w:rsidP="00ED09A9">
            <w:pPr>
              <w:spacing w:after="0"/>
              <w:rPr>
                <w:rStyle w:val="text"/>
                <w:sz w:val="17"/>
                <w:szCs w:val="17"/>
              </w:rPr>
            </w:pPr>
            <w:r w:rsidRPr="00A84A3E">
              <w:rPr>
                <w:rStyle w:val="text"/>
                <w:sz w:val="17"/>
                <w:szCs w:val="17"/>
              </w:rPr>
              <w:t>Norway, Norwegian Industrial Property Office (NIPO)</w:t>
            </w:r>
          </w:p>
        </w:tc>
      </w:tr>
      <w:tr w:rsidR="00C135EB" w:rsidRPr="00A84A3E" w14:paraId="281F2D5B" w14:textId="77777777" w:rsidTr="00830A7B">
        <w:trPr>
          <w:trHeight w:val="288"/>
        </w:trPr>
        <w:tc>
          <w:tcPr>
            <w:tcW w:w="1170" w:type="dxa"/>
          </w:tcPr>
          <w:p w14:paraId="2E0A2F1A" w14:textId="77777777" w:rsidR="00C135EB" w:rsidRPr="00A84A3E" w:rsidRDefault="00C135EB" w:rsidP="00ED09A9">
            <w:pPr>
              <w:spacing w:after="0"/>
              <w:rPr>
                <w:rStyle w:val="text"/>
                <w:sz w:val="17"/>
                <w:szCs w:val="17"/>
              </w:rPr>
            </w:pPr>
            <w:r w:rsidRPr="00A84A3E">
              <w:rPr>
                <w:rStyle w:val="text"/>
                <w:sz w:val="17"/>
                <w:szCs w:val="17"/>
              </w:rPr>
              <w:t>PE</w:t>
            </w:r>
          </w:p>
        </w:tc>
        <w:tc>
          <w:tcPr>
            <w:tcW w:w="7935" w:type="dxa"/>
          </w:tcPr>
          <w:p w14:paraId="57BDD19C" w14:textId="5ADB63EE" w:rsidR="00C135EB" w:rsidRPr="00A84A3E" w:rsidRDefault="00C135EB" w:rsidP="00ED09A9">
            <w:pPr>
              <w:spacing w:after="0"/>
              <w:rPr>
                <w:rStyle w:val="text"/>
                <w:sz w:val="17"/>
                <w:szCs w:val="17"/>
              </w:rPr>
            </w:pPr>
            <w:r w:rsidRPr="00A84A3E">
              <w:rPr>
                <w:rStyle w:val="text"/>
                <w:sz w:val="17"/>
                <w:szCs w:val="17"/>
              </w:rPr>
              <w:t>Peru, National Institute for the Defense of Competition and Intellectual Property (INDECOPI)</w:t>
            </w:r>
          </w:p>
        </w:tc>
      </w:tr>
      <w:tr w:rsidR="00C135EB" w:rsidRPr="00A84A3E" w14:paraId="2BE0C8FA" w14:textId="77777777" w:rsidTr="00830A7B">
        <w:trPr>
          <w:trHeight w:val="288"/>
        </w:trPr>
        <w:tc>
          <w:tcPr>
            <w:tcW w:w="1170" w:type="dxa"/>
          </w:tcPr>
          <w:p w14:paraId="4F1BD42C" w14:textId="77777777" w:rsidR="00C135EB" w:rsidRPr="00A84A3E" w:rsidRDefault="00C135EB" w:rsidP="00ED09A9">
            <w:pPr>
              <w:spacing w:after="0"/>
              <w:rPr>
                <w:rStyle w:val="text"/>
                <w:sz w:val="17"/>
                <w:szCs w:val="17"/>
              </w:rPr>
            </w:pPr>
            <w:r w:rsidRPr="00A84A3E">
              <w:rPr>
                <w:rStyle w:val="text"/>
                <w:sz w:val="17"/>
                <w:szCs w:val="17"/>
              </w:rPr>
              <w:t>PL</w:t>
            </w:r>
          </w:p>
        </w:tc>
        <w:tc>
          <w:tcPr>
            <w:tcW w:w="7935" w:type="dxa"/>
          </w:tcPr>
          <w:p w14:paraId="79A78D33" w14:textId="449D1FD7" w:rsidR="00C135EB" w:rsidRPr="00A84A3E" w:rsidRDefault="00C135EB" w:rsidP="00ED09A9">
            <w:pPr>
              <w:spacing w:after="0"/>
              <w:rPr>
                <w:rStyle w:val="text"/>
                <w:sz w:val="17"/>
                <w:szCs w:val="17"/>
              </w:rPr>
            </w:pPr>
            <w:r w:rsidRPr="00A84A3E">
              <w:rPr>
                <w:rStyle w:val="text"/>
                <w:sz w:val="17"/>
                <w:szCs w:val="17"/>
              </w:rPr>
              <w:t>Poland, Polish Patent Office</w:t>
            </w:r>
          </w:p>
        </w:tc>
      </w:tr>
      <w:tr w:rsidR="00C135EB" w:rsidRPr="00A84A3E" w14:paraId="2EE6B3DE" w14:textId="77777777" w:rsidTr="00830A7B">
        <w:trPr>
          <w:trHeight w:val="288"/>
        </w:trPr>
        <w:tc>
          <w:tcPr>
            <w:tcW w:w="1170" w:type="dxa"/>
          </w:tcPr>
          <w:p w14:paraId="698AE494" w14:textId="77777777" w:rsidR="00C135EB" w:rsidRPr="00A84A3E" w:rsidRDefault="00C135EB" w:rsidP="00ED09A9">
            <w:pPr>
              <w:spacing w:after="0"/>
              <w:rPr>
                <w:rStyle w:val="text"/>
                <w:sz w:val="17"/>
                <w:szCs w:val="17"/>
              </w:rPr>
            </w:pPr>
            <w:r w:rsidRPr="00A84A3E">
              <w:rPr>
                <w:rStyle w:val="text"/>
                <w:sz w:val="17"/>
                <w:szCs w:val="17"/>
              </w:rPr>
              <w:t>PY</w:t>
            </w:r>
          </w:p>
        </w:tc>
        <w:tc>
          <w:tcPr>
            <w:tcW w:w="7935" w:type="dxa"/>
          </w:tcPr>
          <w:p w14:paraId="106FDFBB" w14:textId="4B20CE74" w:rsidR="00C135EB" w:rsidRPr="00A84A3E" w:rsidRDefault="00C135EB" w:rsidP="00ED09A9">
            <w:pPr>
              <w:spacing w:after="0"/>
              <w:rPr>
                <w:rStyle w:val="text"/>
                <w:sz w:val="17"/>
                <w:szCs w:val="17"/>
              </w:rPr>
            </w:pPr>
            <w:r w:rsidRPr="00A84A3E">
              <w:rPr>
                <w:rStyle w:val="text"/>
                <w:sz w:val="17"/>
                <w:szCs w:val="17"/>
              </w:rPr>
              <w:t>Paraguay, National Directorate of Intellectual Property (DINAPI)</w:t>
            </w:r>
          </w:p>
        </w:tc>
      </w:tr>
      <w:tr w:rsidR="00C135EB" w:rsidRPr="00A84A3E" w14:paraId="42703A89" w14:textId="77777777" w:rsidTr="00830A7B">
        <w:trPr>
          <w:trHeight w:val="288"/>
        </w:trPr>
        <w:tc>
          <w:tcPr>
            <w:tcW w:w="1170" w:type="dxa"/>
          </w:tcPr>
          <w:p w14:paraId="638F288F" w14:textId="77777777" w:rsidR="00C135EB" w:rsidRPr="00A84A3E" w:rsidRDefault="00C135EB" w:rsidP="00ED09A9">
            <w:pPr>
              <w:spacing w:after="0"/>
              <w:rPr>
                <w:rStyle w:val="text"/>
                <w:sz w:val="17"/>
                <w:szCs w:val="17"/>
              </w:rPr>
            </w:pPr>
            <w:r w:rsidRPr="00A84A3E">
              <w:rPr>
                <w:rStyle w:val="text"/>
                <w:sz w:val="17"/>
                <w:szCs w:val="17"/>
              </w:rPr>
              <w:t>RU</w:t>
            </w:r>
          </w:p>
        </w:tc>
        <w:tc>
          <w:tcPr>
            <w:tcW w:w="7935" w:type="dxa"/>
          </w:tcPr>
          <w:p w14:paraId="0613D8C9" w14:textId="0C5E552A" w:rsidR="00C135EB" w:rsidRPr="00A84A3E" w:rsidRDefault="00C135EB" w:rsidP="00ED09A9">
            <w:pPr>
              <w:spacing w:after="0"/>
              <w:rPr>
                <w:rStyle w:val="text"/>
                <w:sz w:val="17"/>
                <w:szCs w:val="17"/>
              </w:rPr>
            </w:pPr>
            <w:r w:rsidRPr="00A84A3E">
              <w:rPr>
                <w:rStyle w:val="text"/>
                <w:sz w:val="17"/>
                <w:szCs w:val="17"/>
              </w:rPr>
              <w:t>Russian Federation, The Federal Institute of Industrial Property (FIPS) subordinate to the Federal Service for Intellectual Property (ROSPATENT)</w:t>
            </w:r>
          </w:p>
        </w:tc>
      </w:tr>
      <w:tr w:rsidR="00C135EB" w:rsidRPr="00A84A3E" w14:paraId="78C02CE3" w14:textId="77777777" w:rsidTr="00830A7B">
        <w:trPr>
          <w:trHeight w:val="288"/>
        </w:trPr>
        <w:tc>
          <w:tcPr>
            <w:tcW w:w="1170" w:type="dxa"/>
          </w:tcPr>
          <w:p w14:paraId="6682775A" w14:textId="77777777" w:rsidR="00C135EB" w:rsidRPr="00A84A3E" w:rsidRDefault="00C135EB" w:rsidP="00ED09A9">
            <w:pPr>
              <w:spacing w:after="0"/>
              <w:rPr>
                <w:rStyle w:val="text"/>
                <w:sz w:val="17"/>
                <w:szCs w:val="17"/>
              </w:rPr>
            </w:pPr>
            <w:r w:rsidRPr="00A84A3E">
              <w:rPr>
                <w:rStyle w:val="text"/>
                <w:sz w:val="17"/>
                <w:szCs w:val="17"/>
              </w:rPr>
              <w:t>US</w:t>
            </w:r>
          </w:p>
        </w:tc>
        <w:tc>
          <w:tcPr>
            <w:tcW w:w="7935" w:type="dxa"/>
          </w:tcPr>
          <w:p w14:paraId="3629B2E1" w14:textId="19F5F1B8" w:rsidR="00C135EB" w:rsidRPr="00A84A3E" w:rsidRDefault="00C135EB" w:rsidP="00ED09A9">
            <w:pPr>
              <w:spacing w:after="0"/>
              <w:rPr>
                <w:rStyle w:val="text"/>
                <w:sz w:val="17"/>
                <w:szCs w:val="17"/>
              </w:rPr>
            </w:pPr>
            <w:r w:rsidRPr="00A84A3E">
              <w:rPr>
                <w:rStyle w:val="text"/>
                <w:sz w:val="17"/>
                <w:szCs w:val="17"/>
              </w:rPr>
              <w:t>United States of America, US Patent and Trademark Office (USPTO)</w:t>
            </w:r>
          </w:p>
        </w:tc>
      </w:tr>
    </w:tbl>
    <w:p w14:paraId="36BCC865" w14:textId="77777777" w:rsidR="00A10BF7" w:rsidRPr="00A84A3E" w:rsidRDefault="00A10BF7">
      <w:pPr>
        <w:rPr>
          <w:rFonts w:asciiTheme="minorBidi" w:hAnsiTheme="minorBidi" w:cstheme="minorBidi"/>
        </w:rPr>
        <w:sectPr w:rsidR="00A10BF7" w:rsidRPr="00A84A3E" w:rsidSect="00A067F0">
          <w:headerReference w:type="default" r:id="rId13"/>
          <w:headerReference w:type="first" r:id="rId14"/>
          <w:pgSz w:w="11905" w:h="16837"/>
          <w:pgMar w:top="1440" w:right="1440" w:bottom="1440" w:left="1440" w:header="720" w:footer="720" w:gutter="0"/>
          <w:cols w:space="720"/>
          <w:titlePg/>
          <w:docGrid w:linePitch="272"/>
        </w:sectPr>
      </w:pPr>
    </w:p>
    <w:bookmarkStart w:id="2" w:name="_Toc5"/>
    <w:p w14:paraId="26512593" w14:textId="447B7FD5" w:rsidR="00A10BF7" w:rsidRPr="00A84A3E" w:rsidRDefault="00F01C34">
      <w:pPr>
        <w:pStyle w:val="headingsubHeader"/>
      </w:pPr>
      <w:r w:rsidRPr="00A84A3E">
        <w:lastRenderedPageBreak/>
        <w:fldChar w:fldCharType="begin"/>
      </w:r>
      <w:r w:rsidRPr="00A84A3E">
        <w:instrText xml:space="preserve"> AUTONUM  </w:instrText>
      </w:r>
      <w:r w:rsidRPr="00A84A3E">
        <w:fldChar w:fldCharType="end"/>
      </w:r>
      <w:r w:rsidRPr="00A84A3E">
        <w:tab/>
      </w:r>
      <w:r w:rsidR="0011160F" w:rsidRPr="00A84A3E">
        <w:t>Please select your Office’s current level of implementation of each Recommendation.  Please note that you can choose the option “Implemented” when your Office has implemented all your planned actions regarding that Recommendation.  It does not mean that your Office implemented all “Recommended Actions” for that Recommendation.</w:t>
      </w:r>
      <w:bookmarkEnd w:id="2"/>
    </w:p>
    <w:p w14:paraId="193F6160" w14:textId="77777777" w:rsidR="009E3961" w:rsidRPr="00A84A3E" w:rsidRDefault="009E3961">
      <w:pPr>
        <w:pStyle w:val="headingsubHeader"/>
      </w:pPr>
    </w:p>
    <w:tbl>
      <w:tblPr>
        <w:tblStyle w:val="TableGrid"/>
        <w:tblW w:w="899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715"/>
        <w:gridCol w:w="1170"/>
        <w:gridCol w:w="1800"/>
        <w:gridCol w:w="1620"/>
        <w:gridCol w:w="1530"/>
        <w:gridCol w:w="990"/>
        <w:gridCol w:w="1170"/>
      </w:tblGrid>
      <w:tr w:rsidR="00713361" w:rsidRPr="00A84A3E" w14:paraId="22B9ED3A" w14:textId="77777777" w:rsidTr="00065C24">
        <w:trPr>
          <w:trHeight w:val="619"/>
        </w:trPr>
        <w:tc>
          <w:tcPr>
            <w:tcW w:w="715" w:type="dxa"/>
            <w:tcBorders>
              <w:bottom w:val="single" w:sz="6" w:space="0" w:color="EEECE1" w:themeColor="background2"/>
            </w:tcBorders>
            <w:vAlign w:val="center"/>
          </w:tcPr>
          <w:p w14:paraId="0D901D77" w14:textId="77777777" w:rsidR="00713361" w:rsidRPr="00A84A3E" w:rsidRDefault="00713361" w:rsidP="00065C24">
            <w:pPr>
              <w:pStyle w:val="headingsubHeader"/>
              <w:rPr>
                <w:b w:val="0"/>
                <w:bCs w:val="0"/>
                <w:color w:val="595959" w:themeColor="text1" w:themeTint="A6"/>
                <w:sz w:val="14"/>
                <w:szCs w:val="14"/>
                <w:lang w:val="en-US"/>
              </w:rPr>
            </w:pPr>
          </w:p>
        </w:tc>
        <w:tc>
          <w:tcPr>
            <w:tcW w:w="1170" w:type="dxa"/>
            <w:tcBorders>
              <w:bottom w:val="single" w:sz="6" w:space="0" w:color="EEECE1" w:themeColor="background2"/>
            </w:tcBorders>
            <w:vAlign w:val="bottom"/>
          </w:tcPr>
          <w:p w14:paraId="6CC722B6" w14:textId="11F5098B" w:rsidR="00713361" w:rsidRPr="00A84A3E" w:rsidRDefault="00713361" w:rsidP="00065C24">
            <w:pPr>
              <w:pStyle w:val="headingsubHeader"/>
              <w:spacing w:after="120"/>
              <w:rPr>
                <w:rFonts w:ascii="Calibri Light" w:hAnsi="Calibri Light" w:cs="Calibri Light"/>
                <w:color w:val="000000" w:themeColor="text1"/>
                <w:sz w:val="16"/>
                <w:szCs w:val="16"/>
                <w:lang w:val="en-US"/>
              </w:rPr>
            </w:pPr>
            <w:r w:rsidRPr="00A84A3E">
              <w:rPr>
                <w:rFonts w:ascii="Calibri Light" w:hAnsi="Calibri Light" w:cs="Calibri Light"/>
                <w:color w:val="000000" w:themeColor="text1"/>
                <w:sz w:val="16"/>
                <w:szCs w:val="16"/>
                <w:lang w:val="en-US"/>
              </w:rPr>
              <w:t>Implemented</w:t>
            </w:r>
          </w:p>
        </w:tc>
        <w:tc>
          <w:tcPr>
            <w:tcW w:w="1800" w:type="dxa"/>
            <w:tcBorders>
              <w:bottom w:val="single" w:sz="6" w:space="0" w:color="EEECE1" w:themeColor="background2"/>
            </w:tcBorders>
            <w:vAlign w:val="bottom"/>
          </w:tcPr>
          <w:p w14:paraId="2E8BA112" w14:textId="5A0D10B4" w:rsidR="00713361" w:rsidRPr="00A84A3E" w:rsidRDefault="00713361" w:rsidP="00065C24">
            <w:pPr>
              <w:pStyle w:val="headingsubHeader"/>
              <w:spacing w:after="120"/>
              <w:rPr>
                <w:rFonts w:ascii="Calibri Light" w:hAnsi="Calibri Light" w:cs="Calibri Light"/>
                <w:color w:val="000000" w:themeColor="text1"/>
                <w:sz w:val="16"/>
                <w:szCs w:val="16"/>
                <w:lang w:val="en-US"/>
              </w:rPr>
            </w:pPr>
            <w:r w:rsidRPr="00A84A3E">
              <w:rPr>
                <w:rFonts w:ascii="Calibri Light" w:hAnsi="Calibri Light" w:cs="Calibri Light"/>
                <w:color w:val="000000" w:themeColor="text1"/>
                <w:sz w:val="16"/>
                <w:szCs w:val="16"/>
                <w:lang w:val="en-US"/>
              </w:rPr>
              <w:t xml:space="preserve">Ongoing </w:t>
            </w:r>
            <w:r w:rsidRPr="00A84A3E">
              <w:rPr>
                <w:rFonts w:ascii="Calibri Light" w:hAnsi="Calibri Light" w:cs="Calibri Light"/>
                <w:color w:val="000000" w:themeColor="text1"/>
                <w:sz w:val="16"/>
                <w:szCs w:val="16"/>
                <w:lang w:val="en-US"/>
              </w:rPr>
              <w:br/>
              <w:t>Implementation</w:t>
            </w:r>
          </w:p>
        </w:tc>
        <w:tc>
          <w:tcPr>
            <w:tcW w:w="1620" w:type="dxa"/>
            <w:tcBorders>
              <w:bottom w:val="single" w:sz="6" w:space="0" w:color="EEECE1" w:themeColor="background2"/>
            </w:tcBorders>
            <w:vAlign w:val="bottom"/>
          </w:tcPr>
          <w:p w14:paraId="3DAEFA3E" w14:textId="6A99AF8B" w:rsidR="00713361" w:rsidRPr="00A84A3E" w:rsidRDefault="00713361" w:rsidP="00065C24">
            <w:pPr>
              <w:pStyle w:val="headingsubHeader"/>
              <w:spacing w:after="120"/>
              <w:rPr>
                <w:rFonts w:ascii="Calibri Light" w:hAnsi="Calibri Light" w:cs="Calibri Light"/>
                <w:color w:val="000000" w:themeColor="text1"/>
                <w:sz w:val="16"/>
                <w:szCs w:val="16"/>
                <w:lang w:val="en-US"/>
              </w:rPr>
            </w:pPr>
            <w:r w:rsidRPr="00A84A3E">
              <w:rPr>
                <w:rFonts w:ascii="Calibri Light" w:hAnsi="Calibri Light" w:cs="Calibri Light"/>
                <w:color w:val="000000" w:themeColor="text1"/>
                <w:sz w:val="16"/>
                <w:szCs w:val="16"/>
                <w:lang w:val="en-US"/>
              </w:rPr>
              <w:t xml:space="preserve">Decision Made </w:t>
            </w:r>
            <w:r w:rsidRPr="00A84A3E">
              <w:rPr>
                <w:rFonts w:ascii="Calibri Light" w:hAnsi="Calibri Light" w:cs="Calibri Light"/>
                <w:color w:val="000000" w:themeColor="text1"/>
                <w:sz w:val="16"/>
                <w:szCs w:val="16"/>
                <w:lang w:val="en-US"/>
              </w:rPr>
              <w:br/>
              <w:t>to Implement</w:t>
            </w:r>
          </w:p>
        </w:tc>
        <w:tc>
          <w:tcPr>
            <w:tcW w:w="1530" w:type="dxa"/>
            <w:tcBorders>
              <w:bottom w:val="single" w:sz="6" w:space="0" w:color="EEECE1" w:themeColor="background2"/>
            </w:tcBorders>
            <w:vAlign w:val="bottom"/>
          </w:tcPr>
          <w:p w14:paraId="7CC2FA08" w14:textId="77777777" w:rsidR="00713361" w:rsidRPr="00A84A3E" w:rsidRDefault="00713361" w:rsidP="00065C24">
            <w:pPr>
              <w:pStyle w:val="headingsubHeader"/>
              <w:spacing w:after="120"/>
              <w:rPr>
                <w:rFonts w:ascii="Calibri Light" w:hAnsi="Calibri Light" w:cs="Calibri Light"/>
                <w:color w:val="000000" w:themeColor="text1"/>
                <w:sz w:val="16"/>
                <w:szCs w:val="16"/>
                <w:lang w:val="en-US"/>
              </w:rPr>
            </w:pPr>
            <w:r w:rsidRPr="00A84A3E">
              <w:rPr>
                <w:rFonts w:ascii="Calibri Light" w:hAnsi="Calibri Light" w:cs="Calibri Light"/>
                <w:color w:val="000000" w:themeColor="text1"/>
                <w:sz w:val="16"/>
                <w:szCs w:val="16"/>
                <w:lang w:val="en-US"/>
              </w:rPr>
              <w:t>Under</w:t>
            </w:r>
            <w:r w:rsidRPr="00A84A3E">
              <w:rPr>
                <w:rFonts w:ascii="Calibri Light" w:hAnsi="Calibri Light" w:cs="Calibri Light"/>
                <w:color w:val="000000" w:themeColor="text1"/>
                <w:sz w:val="16"/>
                <w:szCs w:val="16"/>
                <w:lang w:val="en-US"/>
              </w:rPr>
              <w:br/>
              <w:t>Consideration</w:t>
            </w:r>
          </w:p>
        </w:tc>
        <w:tc>
          <w:tcPr>
            <w:tcW w:w="990" w:type="dxa"/>
            <w:tcBorders>
              <w:bottom w:val="single" w:sz="6" w:space="0" w:color="EEECE1" w:themeColor="background2"/>
            </w:tcBorders>
            <w:vAlign w:val="bottom"/>
          </w:tcPr>
          <w:p w14:paraId="5EFEF91E" w14:textId="77777777" w:rsidR="00713361" w:rsidRPr="00A84A3E" w:rsidRDefault="00713361" w:rsidP="00065C24">
            <w:pPr>
              <w:pStyle w:val="headingsubHeader"/>
              <w:spacing w:after="120"/>
              <w:rPr>
                <w:rFonts w:ascii="Calibri Light" w:hAnsi="Calibri Light" w:cs="Calibri Light"/>
                <w:color w:val="000000" w:themeColor="text1"/>
                <w:sz w:val="16"/>
                <w:szCs w:val="16"/>
                <w:lang w:val="en-US"/>
              </w:rPr>
            </w:pPr>
            <w:r w:rsidRPr="00A84A3E">
              <w:rPr>
                <w:rFonts w:ascii="Calibri Light" w:hAnsi="Calibri Light" w:cs="Calibri Light"/>
                <w:color w:val="000000" w:themeColor="text1"/>
                <w:sz w:val="16"/>
                <w:szCs w:val="16"/>
                <w:lang w:val="en-US"/>
              </w:rPr>
              <w:t xml:space="preserve">Not </w:t>
            </w:r>
            <w:r w:rsidRPr="00A84A3E">
              <w:rPr>
                <w:rFonts w:ascii="Calibri Light" w:hAnsi="Calibri Light" w:cs="Calibri Light"/>
                <w:color w:val="000000" w:themeColor="text1"/>
                <w:sz w:val="16"/>
                <w:szCs w:val="16"/>
                <w:lang w:val="en-US"/>
              </w:rPr>
              <w:br/>
              <w:t>Planned</w:t>
            </w:r>
          </w:p>
        </w:tc>
        <w:tc>
          <w:tcPr>
            <w:tcW w:w="1170" w:type="dxa"/>
            <w:tcBorders>
              <w:bottom w:val="single" w:sz="6" w:space="0" w:color="EEECE1" w:themeColor="background2"/>
            </w:tcBorders>
            <w:vAlign w:val="bottom"/>
          </w:tcPr>
          <w:p w14:paraId="76A7E99C" w14:textId="17B2473C" w:rsidR="00713361" w:rsidRPr="00A84A3E" w:rsidRDefault="00713361" w:rsidP="00065C24">
            <w:pPr>
              <w:pStyle w:val="headingsubHeader"/>
              <w:spacing w:after="120"/>
              <w:rPr>
                <w:rFonts w:ascii="Calibri Light" w:hAnsi="Calibri Light" w:cs="Calibri Light"/>
                <w:color w:val="000000" w:themeColor="text1"/>
                <w:sz w:val="16"/>
                <w:szCs w:val="16"/>
                <w:lang w:val="en-US"/>
              </w:rPr>
            </w:pPr>
            <w:r w:rsidRPr="00A84A3E">
              <w:rPr>
                <w:rFonts w:ascii="Calibri Light" w:hAnsi="Calibri Light" w:cs="Calibri Light"/>
                <w:color w:val="000000" w:themeColor="text1"/>
                <w:sz w:val="16"/>
                <w:szCs w:val="16"/>
                <w:lang w:val="en-US"/>
              </w:rPr>
              <w:t>Responses</w:t>
            </w:r>
          </w:p>
        </w:tc>
      </w:tr>
      <w:tr w:rsidR="00713361" w:rsidRPr="00A84A3E" w14:paraId="4F801A0C" w14:textId="77777777" w:rsidTr="00065C24">
        <w:trPr>
          <w:trHeight w:val="634"/>
        </w:trPr>
        <w:tc>
          <w:tcPr>
            <w:tcW w:w="715" w:type="dxa"/>
            <w:tcBorders>
              <w:top w:val="single" w:sz="6" w:space="0" w:color="EEECE1" w:themeColor="background2"/>
              <w:bottom w:val="single" w:sz="6" w:space="0" w:color="EEECE1" w:themeColor="background2"/>
            </w:tcBorders>
            <w:vAlign w:val="center"/>
          </w:tcPr>
          <w:p w14:paraId="51CE7EBF" w14:textId="00BFA33E" w:rsidR="00713361" w:rsidRPr="00A84A3E" w:rsidRDefault="00713361" w:rsidP="00065C24">
            <w:pPr>
              <w:pStyle w:val="headingsubHeader"/>
              <w:rPr>
                <w:b w:val="0"/>
                <w:bCs w:val="0"/>
                <w:color w:val="595959" w:themeColor="text1" w:themeTint="A6"/>
                <w:sz w:val="14"/>
                <w:szCs w:val="14"/>
                <w:lang w:val="en-US"/>
              </w:rPr>
            </w:pPr>
            <w:r w:rsidRPr="00A84A3E">
              <w:rPr>
                <w:b w:val="0"/>
                <w:bCs w:val="0"/>
                <w:color w:val="595959" w:themeColor="text1" w:themeTint="A6"/>
                <w:sz w:val="14"/>
                <w:szCs w:val="14"/>
                <w:lang w:val="en-US"/>
              </w:rPr>
              <w:t>Rec: 1</w:t>
            </w:r>
            <w:r w:rsidRPr="00A84A3E">
              <w:rPr>
                <w:b w:val="0"/>
                <w:bCs w:val="0"/>
                <w:color w:val="595959" w:themeColor="text1" w:themeTint="A6"/>
                <w:sz w:val="14"/>
                <w:szCs w:val="14"/>
                <w:lang w:val="en-US"/>
              </w:rPr>
              <w:br/>
              <w:t>Count</w:t>
            </w:r>
          </w:p>
        </w:tc>
        <w:tc>
          <w:tcPr>
            <w:tcW w:w="8280" w:type="dxa"/>
            <w:gridSpan w:val="6"/>
            <w:vMerge w:val="restart"/>
            <w:tcBorders>
              <w:top w:val="single" w:sz="6" w:space="0" w:color="EEECE1" w:themeColor="background2"/>
            </w:tcBorders>
            <w:vAlign w:val="center"/>
          </w:tcPr>
          <w:p w14:paraId="79E13375" w14:textId="77777777" w:rsidR="00713361" w:rsidRPr="00A84A3E" w:rsidRDefault="00713361" w:rsidP="00065C24">
            <w:pPr>
              <w:pStyle w:val="headingsubHeader"/>
              <w:ind w:left="-110"/>
              <w:rPr>
                <w:b w:val="0"/>
                <w:bCs w:val="0"/>
                <w:color w:val="595959" w:themeColor="text1" w:themeTint="A6"/>
                <w:sz w:val="14"/>
                <w:szCs w:val="14"/>
                <w:lang w:val="en-US"/>
              </w:rPr>
            </w:pPr>
            <w:r w:rsidRPr="00A84A3E">
              <w:rPr>
                <w:b w:val="0"/>
                <w:bCs w:val="0"/>
                <w:noProof/>
                <w:color w:val="595959" w:themeColor="text1" w:themeTint="A6"/>
                <w:sz w:val="14"/>
                <w:szCs w:val="14"/>
              </w:rPr>
              <w:drawing>
                <wp:inline distT="0" distB="0" distL="0" distR="0" wp14:anchorId="39EF6EE8" wp14:editId="317E9DB6">
                  <wp:extent cx="5198693" cy="4134679"/>
                  <wp:effectExtent l="0" t="0" r="2540" b="0"/>
                  <wp:docPr id="828337922" name="Picture 1" descr="10 recomendaciones en materia de TIC para las oficinas de PI, nivel de aplicació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95227283" name="Picture 1" descr="10 ICT Recommendations for IP Offices, level of implementation"/>
                          <pic:cNvPicPr/>
                        </pic:nvPicPr>
                        <pic:blipFill rotWithShape="1">
                          <a:blip r:embed="rId15">
                            <a:extLst>
                              <a:ext uri="{BEBA8EAE-BF5A-486C-A8C5-ECC9F3942E4B}">
                                <a14:imgProps xmlns:a14="http://schemas.microsoft.com/office/drawing/2010/main">
                                  <a14:imgLayer r:embed="rId16">
                                    <a14:imgEffect>
                                      <a14:brightnessContrast contrast="20000"/>
                                    </a14:imgEffect>
                                  </a14:imgLayer>
                                </a14:imgProps>
                              </a:ext>
                              <a:ext uri="{28A0092B-C50C-407E-A947-70E740481C1C}">
                                <a14:useLocalDpi xmlns:a14="http://schemas.microsoft.com/office/drawing/2010/main" val="0"/>
                              </a:ext>
                            </a:extLst>
                          </a:blip>
                          <a:srcRect l="7948" t="9423" r="1288" b="7159"/>
                          <a:stretch>
                            <a:fillRect/>
                          </a:stretch>
                        </pic:blipFill>
                        <pic:spPr bwMode="auto">
                          <a:xfrm>
                            <a:off x="0" y="0"/>
                            <a:ext cx="5198693" cy="4134679"/>
                          </a:xfrm>
                          <a:prstGeom prst="rect">
                            <a:avLst/>
                          </a:prstGeom>
                          <a:ln>
                            <a:noFill/>
                          </a:ln>
                          <a:extLst>
                            <a:ext uri="{53640926-AAD7-44D8-BBD7-CCE9431645EC}">
                              <a14:shadowObscured xmlns:a14="http://schemas.microsoft.com/office/drawing/2010/main"/>
                            </a:ext>
                          </a:extLst>
                        </pic:spPr>
                      </pic:pic>
                    </a:graphicData>
                  </a:graphic>
                </wp:inline>
              </w:drawing>
            </w:r>
          </w:p>
        </w:tc>
      </w:tr>
      <w:tr w:rsidR="00713361" w:rsidRPr="00A84A3E" w14:paraId="138B9803" w14:textId="77777777" w:rsidTr="00065C24">
        <w:trPr>
          <w:trHeight w:val="634"/>
        </w:trPr>
        <w:tc>
          <w:tcPr>
            <w:tcW w:w="715" w:type="dxa"/>
            <w:tcBorders>
              <w:top w:val="single" w:sz="6" w:space="0" w:color="EEECE1" w:themeColor="background2"/>
              <w:bottom w:val="single" w:sz="6" w:space="0" w:color="EEECE1" w:themeColor="background2"/>
            </w:tcBorders>
            <w:vAlign w:val="center"/>
          </w:tcPr>
          <w:p w14:paraId="007412A8" w14:textId="1FDBF67F" w:rsidR="00713361" w:rsidRPr="00A84A3E" w:rsidRDefault="00713361" w:rsidP="00065C24">
            <w:pPr>
              <w:pStyle w:val="headingsubHeader"/>
              <w:rPr>
                <w:b w:val="0"/>
                <w:bCs w:val="0"/>
                <w:color w:val="595959" w:themeColor="text1" w:themeTint="A6"/>
                <w:sz w:val="14"/>
                <w:szCs w:val="14"/>
                <w:lang w:val="en-US"/>
              </w:rPr>
            </w:pPr>
            <w:r w:rsidRPr="00A84A3E">
              <w:rPr>
                <w:b w:val="0"/>
                <w:bCs w:val="0"/>
                <w:color w:val="595959" w:themeColor="text1" w:themeTint="A6"/>
                <w:sz w:val="14"/>
                <w:szCs w:val="14"/>
                <w:lang w:val="en-US"/>
              </w:rPr>
              <w:t>Rec: 2</w:t>
            </w:r>
            <w:r w:rsidRPr="00A84A3E">
              <w:rPr>
                <w:b w:val="0"/>
                <w:bCs w:val="0"/>
                <w:color w:val="595959" w:themeColor="text1" w:themeTint="A6"/>
                <w:sz w:val="14"/>
                <w:szCs w:val="14"/>
                <w:lang w:val="en-US"/>
              </w:rPr>
              <w:br/>
              <w:t>Count</w:t>
            </w:r>
          </w:p>
        </w:tc>
        <w:tc>
          <w:tcPr>
            <w:tcW w:w="8280" w:type="dxa"/>
            <w:gridSpan w:val="6"/>
            <w:vMerge/>
            <w:vAlign w:val="center"/>
          </w:tcPr>
          <w:p w14:paraId="7FFC77C4" w14:textId="77777777" w:rsidR="00713361" w:rsidRPr="00A84A3E" w:rsidRDefault="00713361" w:rsidP="00065C24">
            <w:pPr>
              <w:pStyle w:val="headingsubHeader"/>
              <w:rPr>
                <w:b w:val="0"/>
                <w:bCs w:val="0"/>
                <w:color w:val="595959" w:themeColor="text1" w:themeTint="A6"/>
                <w:sz w:val="14"/>
                <w:szCs w:val="14"/>
                <w:lang w:val="en-US"/>
              </w:rPr>
            </w:pPr>
          </w:p>
        </w:tc>
      </w:tr>
      <w:tr w:rsidR="00713361" w:rsidRPr="00A84A3E" w14:paraId="47589632" w14:textId="77777777" w:rsidTr="00065C24">
        <w:trPr>
          <w:trHeight w:val="619"/>
        </w:trPr>
        <w:tc>
          <w:tcPr>
            <w:tcW w:w="715" w:type="dxa"/>
            <w:tcBorders>
              <w:top w:val="single" w:sz="6" w:space="0" w:color="EEECE1" w:themeColor="background2"/>
              <w:bottom w:val="single" w:sz="6" w:space="0" w:color="EEECE1" w:themeColor="background2"/>
            </w:tcBorders>
            <w:vAlign w:val="center"/>
          </w:tcPr>
          <w:p w14:paraId="6D536934" w14:textId="04BCF54B" w:rsidR="00713361" w:rsidRPr="00A84A3E" w:rsidRDefault="00713361" w:rsidP="00065C24">
            <w:pPr>
              <w:pStyle w:val="headingsubHeader"/>
              <w:rPr>
                <w:b w:val="0"/>
                <w:bCs w:val="0"/>
                <w:color w:val="595959" w:themeColor="text1" w:themeTint="A6"/>
                <w:sz w:val="14"/>
                <w:szCs w:val="14"/>
                <w:lang w:val="en-US"/>
              </w:rPr>
            </w:pPr>
            <w:r w:rsidRPr="00A84A3E">
              <w:rPr>
                <w:b w:val="0"/>
                <w:bCs w:val="0"/>
                <w:color w:val="595959" w:themeColor="text1" w:themeTint="A6"/>
                <w:sz w:val="14"/>
                <w:szCs w:val="14"/>
                <w:lang w:val="en-US"/>
              </w:rPr>
              <w:t>Rec: 3</w:t>
            </w:r>
            <w:r w:rsidRPr="00A84A3E">
              <w:rPr>
                <w:b w:val="0"/>
                <w:bCs w:val="0"/>
                <w:color w:val="595959" w:themeColor="text1" w:themeTint="A6"/>
                <w:sz w:val="14"/>
                <w:szCs w:val="14"/>
                <w:lang w:val="en-US"/>
              </w:rPr>
              <w:br/>
              <w:t>Count</w:t>
            </w:r>
          </w:p>
        </w:tc>
        <w:tc>
          <w:tcPr>
            <w:tcW w:w="8280" w:type="dxa"/>
            <w:gridSpan w:val="6"/>
            <w:vMerge/>
            <w:vAlign w:val="center"/>
          </w:tcPr>
          <w:p w14:paraId="33F7DFFC" w14:textId="77777777" w:rsidR="00713361" w:rsidRPr="00A84A3E" w:rsidRDefault="00713361" w:rsidP="00065C24">
            <w:pPr>
              <w:pStyle w:val="headingsubHeader"/>
              <w:rPr>
                <w:b w:val="0"/>
                <w:bCs w:val="0"/>
                <w:color w:val="595959" w:themeColor="text1" w:themeTint="A6"/>
                <w:sz w:val="14"/>
                <w:szCs w:val="14"/>
                <w:lang w:val="en-US"/>
              </w:rPr>
            </w:pPr>
          </w:p>
        </w:tc>
      </w:tr>
      <w:tr w:rsidR="00713361" w:rsidRPr="00A84A3E" w14:paraId="0D4419F6" w14:textId="77777777" w:rsidTr="00065C24">
        <w:trPr>
          <w:trHeight w:val="634"/>
        </w:trPr>
        <w:tc>
          <w:tcPr>
            <w:tcW w:w="715" w:type="dxa"/>
            <w:tcBorders>
              <w:top w:val="single" w:sz="6" w:space="0" w:color="EEECE1" w:themeColor="background2"/>
              <w:bottom w:val="single" w:sz="6" w:space="0" w:color="EEECE1" w:themeColor="background2"/>
            </w:tcBorders>
            <w:vAlign w:val="center"/>
          </w:tcPr>
          <w:p w14:paraId="2C86D93A" w14:textId="4976726D" w:rsidR="00713361" w:rsidRPr="00A84A3E" w:rsidRDefault="00713361" w:rsidP="00065C24">
            <w:pPr>
              <w:pStyle w:val="headingsubHeader"/>
              <w:rPr>
                <w:b w:val="0"/>
                <w:bCs w:val="0"/>
                <w:color w:val="595959" w:themeColor="text1" w:themeTint="A6"/>
                <w:sz w:val="14"/>
                <w:szCs w:val="14"/>
                <w:lang w:val="en-US"/>
              </w:rPr>
            </w:pPr>
            <w:r w:rsidRPr="00A84A3E">
              <w:rPr>
                <w:b w:val="0"/>
                <w:bCs w:val="0"/>
                <w:color w:val="595959" w:themeColor="text1" w:themeTint="A6"/>
                <w:sz w:val="14"/>
                <w:szCs w:val="14"/>
                <w:lang w:val="en-US"/>
              </w:rPr>
              <w:t>Rec: 4</w:t>
            </w:r>
            <w:r w:rsidRPr="00A84A3E">
              <w:rPr>
                <w:b w:val="0"/>
                <w:bCs w:val="0"/>
                <w:color w:val="595959" w:themeColor="text1" w:themeTint="A6"/>
                <w:sz w:val="14"/>
                <w:szCs w:val="14"/>
                <w:lang w:val="en-US"/>
              </w:rPr>
              <w:br/>
              <w:t>Count</w:t>
            </w:r>
          </w:p>
        </w:tc>
        <w:tc>
          <w:tcPr>
            <w:tcW w:w="8280" w:type="dxa"/>
            <w:gridSpan w:val="6"/>
            <w:vMerge/>
            <w:vAlign w:val="center"/>
          </w:tcPr>
          <w:p w14:paraId="4C485079" w14:textId="77777777" w:rsidR="00713361" w:rsidRPr="00A84A3E" w:rsidRDefault="00713361" w:rsidP="00065C24">
            <w:pPr>
              <w:pStyle w:val="headingsubHeader"/>
              <w:rPr>
                <w:b w:val="0"/>
                <w:bCs w:val="0"/>
                <w:color w:val="595959" w:themeColor="text1" w:themeTint="A6"/>
                <w:sz w:val="14"/>
                <w:szCs w:val="14"/>
                <w:lang w:val="en-US"/>
              </w:rPr>
            </w:pPr>
          </w:p>
        </w:tc>
      </w:tr>
      <w:tr w:rsidR="00713361" w:rsidRPr="00A84A3E" w14:paraId="7A340CE7" w14:textId="77777777" w:rsidTr="00065C24">
        <w:trPr>
          <w:trHeight w:val="619"/>
        </w:trPr>
        <w:tc>
          <w:tcPr>
            <w:tcW w:w="715" w:type="dxa"/>
            <w:tcBorders>
              <w:top w:val="single" w:sz="6" w:space="0" w:color="EEECE1" w:themeColor="background2"/>
              <w:bottom w:val="single" w:sz="6" w:space="0" w:color="EEECE1" w:themeColor="background2"/>
            </w:tcBorders>
            <w:vAlign w:val="center"/>
          </w:tcPr>
          <w:p w14:paraId="08A4AA58" w14:textId="48B47813" w:rsidR="00713361" w:rsidRPr="00A84A3E" w:rsidRDefault="00713361" w:rsidP="00065C24">
            <w:pPr>
              <w:pStyle w:val="headingsubHeader"/>
              <w:rPr>
                <w:b w:val="0"/>
                <w:bCs w:val="0"/>
                <w:color w:val="595959" w:themeColor="text1" w:themeTint="A6"/>
                <w:sz w:val="14"/>
                <w:szCs w:val="14"/>
                <w:lang w:val="en-US"/>
              </w:rPr>
            </w:pPr>
            <w:r w:rsidRPr="00A84A3E">
              <w:rPr>
                <w:b w:val="0"/>
                <w:bCs w:val="0"/>
                <w:color w:val="595959" w:themeColor="text1" w:themeTint="A6"/>
                <w:sz w:val="14"/>
                <w:szCs w:val="14"/>
                <w:lang w:val="en-US"/>
              </w:rPr>
              <w:t>Rec: 5</w:t>
            </w:r>
            <w:r w:rsidRPr="00A84A3E">
              <w:rPr>
                <w:b w:val="0"/>
                <w:bCs w:val="0"/>
                <w:color w:val="595959" w:themeColor="text1" w:themeTint="A6"/>
                <w:sz w:val="14"/>
                <w:szCs w:val="14"/>
                <w:lang w:val="en-US"/>
              </w:rPr>
              <w:br/>
              <w:t>Count</w:t>
            </w:r>
          </w:p>
        </w:tc>
        <w:tc>
          <w:tcPr>
            <w:tcW w:w="8280" w:type="dxa"/>
            <w:gridSpan w:val="6"/>
            <w:vMerge/>
            <w:vAlign w:val="center"/>
          </w:tcPr>
          <w:p w14:paraId="30279962" w14:textId="77777777" w:rsidR="00713361" w:rsidRPr="00A84A3E" w:rsidRDefault="00713361" w:rsidP="00065C24">
            <w:pPr>
              <w:pStyle w:val="headingsubHeader"/>
              <w:rPr>
                <w:b w:val="0"/>
                <w:bCs w:val="0"/>
                <w:color w:val="595959" w:themeColor="text1" w:themeTint="A6"/>
                <w:sz w:val="14"/>
                <w:szCs w:val="14"/>
                <w:lang w:val="en-US"/>
              </w:rPr>
            </w:pPr>
          </w:p>
        </w:tc>
      </w:tr>
      <w:tr w:rsidR="00713361" w:rsidRPr="00A84A3E" w14:paraId="505BCC5C" w14:textId="77777777" w:rsidTr="00065C24">
        <w:trPr>
          <w:trHeight w:val="634"/>
        </w:trPr>
        <w:tc>
          <w:tcPr>
            <w:tcW w:w="715" w:type="dxa"/>
            <w:tcBorders>
              <w:top w:val="single" w:sz="6" w:space="0" w:color="EEECE1" w:themeColor="background2"/>
              <w:bottom w:val="single" w:sz="6" w:space="0" w:color="EEECE1" w:themeColor="background2"/>
            </w:tcBorders>
            <w:vAlign w:val="center"/>
          </w:tcPr>
          <w:p w14:paraId="39E004FC" w14:textId="4FF998A6" w:rsidR="00713361" w:rsidRPr="00A84A3E" w:rsidRDefault="00713361" w:rsidP="00065C24">
            <w:pPr>
              <w:pStyle w:val="headingsubHeader"/>
              <w:rPr>
                <w:b w:val="0"/>
                <w:bCs w:val="0"/>
                <w:color w:val="595959" w:themeColor="text1" w:themeTint="A6"/>
                <w:sz w:val="14"/>
                <w:szCs w:val="14"/>
                <w:lang w:val="en-US"/>
              </w:rPr>
            </w:pPr>
            <w:r w:rsidRPr="00A84A3E">
              <w:rPr>
                <w:b w:val="0"/>
                <w:bCs w:val="0"/>
                <w:color w:val="595959" w:themeColor="text1" w:themeTint="A6"/>
                <w:sz w:val="14"/>
                <w:szCs w:val="14"/>
                <w:lang w:val="en-US"/>
              </w:rPr>
              <w:t>Rec: 6</w:t>
            </w:r>
            <w:r w:rsidRPr="00A84A3E">
              <w:rPr>
                <w:b w:val="0"/>
                <w:bCs w:val="0"/>
                <w:color w:val="595959" w:themeColor="text1" w:themeTint="A6"/>
                <w:sz w:val="14"/>
                <w:szCs w:val="14"/>
                <w:lang w:val="en-US"/>
              </w:rPr>
              <w:br/>
              <w:t>Count</w:t>
            </w:r>
          </w:p>
        </w:tc>
        <w:tc>
          <w:tcPr>
            <w:tcW w:w="8280" w:type="dxa"/>
            <w:gridSpan w:val="6"/>
            <w:vMerge/>
            <w:vAlign w:val="center"/>
          </w:tcPr>
          <w:p w14:paraId="622C162E" w14:textId="77777777" w:rsidR="00713361" w:rsidRPr="00A84A3E" w:rsidRDefault="00713361" w:rsidP="00065C24">
            <w:pPr>
              <w:pStyle w:val="headingsubHeader"/>
              <w:rPr>
                <w:b w:val="0"/>
                <w:bCs w:val="0"/>
                <w:color w:val="595959" w:themeColor="text1" w:themeTint="A6"/>
                <w:sz w:val="14"/>
                <w:szCs w:val="14"/>
                <w:lang w:val="en-US"/>
              </w:rPr>
            </w:pPr>
          </w:p>
        </w:tc>
      </w:tr>
      <w:tr w:rsidR="00713361" w:rsidRPr="00A84A3E" w14:paraId="4F632D23" w14:textId="77777777" w:rsidTr="00065C24">
        <w:trPr>
          <w:trHeight w:val="619"/>
        </w:trPr>
        <w:tc>
          <w:tcPr>
            <w:tcW w:w="715" w:type="dxa"/>
            <w:tcBorders>
              <w:top w:val="single" w:sz="6" w:space="0" w:color="EEECE1" w:themeColor="background2"/>
              <w:bottom w:val="single" w:sz="6" w:space="0" w:color="EEECE1" w:themeColor="background2"/>
            </w:tcBorders>
            <w:vAlign w:val="center"/>
          </w:tcPr>
          <w:p w14:paraId="6CBBC39B" w14:textId="3FB6E039" w:rsidR="00713361" w:rsidRPr="00A84A3E" w:rsidRDefault="00713361" w:rsidP="00065C24">
            <w:pPr>
              <w:pStyle w:val="headingsubHeader"/>
              <w:rPr>
                <w:b w:val="0"/>
                <w:bCs w:val="0"/>
                <w:color w:val="595959" w:themeColor="text1" w:themeTint="A6"/>
                <w:sz w:val="14"/>
                <w:szCs w:val="14"/>
                <w:lang w:val="en-US"/>
              </w:rPr>
            </w:pPr>
            <w:r w:rsidRPr="00A84A3E">
              <w:rPr>
                <w:b w:val="0"/>
                <w:bCs w:val="0"/>
                <w:color w:val="595959" w:themeColor="text1" w:themeTint="A6"/>
                <w:sz w:val="14"/>
                <w:szCs w:val="14"/>
                <w:lang w:val="en-US"/>
              </w:rPr>
              <w:t>Rec: 7</w:t>
            </w:r>
            <w:r w:rsidRPr="00A84A3E">
              <w:rPr>
                <w:b w:val="0"/>
                <w:bCs w:val="0"/>
                <w:color w:val="595959" w:themeColor="text1" w:themeTint="A6"/>
                <w:sz w:val="14"/>
                <w:szCs w:val="14"/>
                <w:lang w:val="en-US"/>
              </w:rPr>
              <w:br/>
              <w:t>Count</w:t>
            </w:r>
          </w:p>
        </w:tc>
        <w:tc>
          <w:tcPr>
            <w:tcW w:w="8280" w:type="dxa"/>
            <w:gridSpan w:val="6"/>
            <w:vMerge/>
            <w:vAlign w:val="center"/>
          </w:tcPr>
          <w:p w14:paraId="7A4BF782" w14:textId="77777777" w:rsidR="00713361" w:rsidRPr="00A84A3E" w:rsidRDefault="00713361" w:rsidP="00065C24">
            <w:pPr>
              <w:pStyle w:val="headingsubHeader"/>
              <w:rPr>
                <w:b w:val="0"/>
                <w:bCs w:val="0"/>
                <w:color w:val="595959" w:themeColor="text1" w:themeTint="A6"/>
                <w:sz w:val="14"/>
                <w:szCs w:val="14"/>
                <w:lang w:val="en-US"/>
              </w:rPr>
            </w:pPr>
          </w:p>
        </w:tc>
      </w:tr>
      <w:tr w:rsidR="00713361" w:rsidRPr="00A84A3E" w14:paraId="3F9CCC7F" w14:textId="77777777" w:rsidTr="00065C24">
        <w:trPr>
          <w:trHeight w:val="619"/>
        </w:trPr>
        <w:tc>
          <w:tcPr>
            <w:tcW w:w="715" w:type="dxa"/>
            <w:tcBorders>
              <w:top w:val="single" w:sz="6" w:space="0" w:color="EEECE1" w:themeColor="background2"/>
              <w:bottom w:val="single" w:sz="6" w:space="0" w:color="EEECE1" w:themeColor="background2"/>
            </w:tcBorders>
            <w:vAlign w:val="center"/>
          </w:tcPr>
          <w:p w14:paraId="2AC77BBF" w14:textId="6D012FAF" w:rsidR="00713361" w:rsidRPr="00A84A3E" w:rsidRDefault="00713361" w:rsidP="00065C24">
            <w:pPr>
              <w:pStyle w:val="headingsubHeader"/>
              <w:rPr>
                <w:b w:val="0"/>
                <w:bCs w:val="0"/>
                <w:color w:val="595959" w:themeColor="text1" w:themeTint="A6"/>
                <w:sz w:val="14"/>
                <w:szCs w:val="14"/>
                <w:lang w:val="en-US"/>
              </w:rPr>
            </w:pPr>
            <w:r w:rsidRPr="00A84A3E">
              <w:rPr>
                <w:b w:val="0"/>
                <w:bCs w:val="0"/>
                <w:color w:val="595959" w:themeColor="text1" w:themeTint="A6"/>
                <w:sz w:val="14"/>
                <w:szCs w:val="14"/>
                <w:lang w:val="en-US"/>
              </w:rPr>
              <w:t>Rec: 8</w:t>
            </w:r>
            <w:r w:rsidRPr="00A84A3E">
              <w:rPr>
                <w:b w:val="0"/>
                <w:bCs w:val="0"/>
                <w:color w:val="595959" w:themeColor="text1" w:themeTint="A6"/>
                <w:sz w:val="14"/>
                <w:szCs w:val="14"/>
                <w:lang w:val="en-US"/>
              </w:rPr>
              <w:br/>
              <w:t>Count</w:t>
            </w:r>
          </w:p>
        </w:tc>
        <w:tc>
          <w:tcPr>
            <w:tcW w:w="8280" w:type="dxa"/>
            <w:gridSpan w:val="6"/>
            <w:vMerge/>
            <w:vAlign w:val="center"/>
          </w:tcPr>
          <w:p w14:paraId="41E314AB" w14:textId="77777777" w:rsidR="00713361" w:rsidRPr="00A84A3E" w:rsidRDefault="00713361" w:rsidP="00065C24">
            <w:pPr>
              <w:pStyle w:val="headingsubHeader"/>
              <w:rPr>
                <w:b w:val="0"/>
                <w:bCs w:val="0"/>
                <w:color w:val="595959" w:themeColor="text1" w:themeTint="A6"/>
                <w:sz w:val="14"/>
                <w:szCs w:val="14"/>
                <w:lang w:val="en-US"/>
              </w:rPr>
            </w:pPr>
          </w:p>
        </w:tc>
      </w:tr>
      <w:tr w:rsidR="00713361" w:rsidRPr="00A84A3E" w14:paraId="223BE8D2" w14:textId="77777777" w:rsidTr="00065C24">
        <w:trPr>
          <w:trHeight w:val="634"/>
        </w:trPr>
        <w:tc>
          <w:tcPr>
            <w:tcW w:w="715" w:type="dxa"/>
            <w:tcBorders>
              <w:top w:val="single" w:sz="6" w:space="0" w:color="EEECE1" w:themeColor="background2"/>
              <w:bottom w:val="single" w:sz="6" w:space="0" w:color="EEECE1" w:themeColor="background2"/>
            </w:tcBorders>
            <w:vAlign w:val="center"/>
          </w:tcPr>
          <w:p w14:paraId="7D5DFEF2" w14:textId="6BF81A2B" w:rsidR="00713361" w:rsidRPr="00A84A3E" w:rsidRDefault="00713361" w:rsidP="00065C24">
            <w:pPr>
              <w:pStyle w:val="headingsubHeader"/>
              <w:rPr>
                <w:b w:val="0"/>
                <w:bCs w:val="0"/>
                <w:color w:val="595959" w:themeColor="text1" w:themeTint="A6"/>
                <w:sz w:val="14"/>
                <w:szCs w:val="14"/>
                <w:lang w:val="en-US"/>
              </w:rPr>
            </w:pPr>
            <w:r w:rsidRPr="00A84A3E">
              <w:rPr>
                <w:b w:val="0"/>
                <w:bCs w:val="0"/>
                <w:color w:val="595959" w:themeColor="text1" w:themeTint="A6"/>
                <w:sz w:val="14"/>
                <w:szCs w:val="14"/>
                <w:lang w:val="en-US"/>
              </w:rPr>
              <w:t>Rec: 9</w:t>
            </w:r>
            <w:r w:rsidRPr="00A84A3E">
              <w:rPr>
                <w:b w:val="0"/>
                <w:bCs w:val="0"/>
                <w:color w:val="595959" w:themeColor="text1" w:themeTint="A6"/>
                <w:sz w:val="14"/>
                <w:szCs w:val="14"/>
                <w:lang w:val="en-US"/>
              </w:rPr>
              <w:br/>
              <w:t>Count</w:t>
            </w:r>
          </w:p>
        </w:tc>
        <w:tc>
          <w:tcPr>
            <w:tcW w:w="8280" w:type="dxa"/>
            <w:gridSpan w:val="6"/>
            <w:vMerge/>
            <w:vAlign w:val="center"/>
          </w:tcPr>
          <w:p w14:paraId="1A0A8FD0" w14:textId="77777777" w:rsidR="00713361" w:rsidRPr="00A84A3E" w:rsidRDefault="00713361" w:rsidP="00065C24">
            <w:pPr>
              <w:pStyle w:val="headingsubHeader"/>
              <w:rPr>
                <w:b w:val="0"/>
                <w:bCs w:val="0"/>
                <w:color w:val="595959" w:themeColor="text1" w:themeTint="A6"/>
                <w:sz w:val="14"/>
                <w:szCs w:val="14"/>
                <w:lang w:val="en-US"/>
              </w:rPr>
            </w:pPr>
          </w:p>
        </w:tc>
      </w:tr>
      <w:tr w:rsidR="00713361" w:rsidRPr="00A84A3E" w14:paraId="3E4D6383" w14:textId="77777777" w:rsidTr="00065C24">
        <w:trPr>
          <w:trHeight w:val="619"/>
        </w:trPr>
        <w:tc>
          <w:tcPr>
            <w:tcW w:w="715" w:type="dxa"/>
            <w:tcBorders>
              <w:top w:val="single" w:sz="6" w:space="0" w:color="EEECE1" w:themeColor="background2"/>
              <w:bottom w:val="single" w:sz="6" w:space="0" w:color="EEECE1" w:themeColor="background2"/>
            </w:tcBorders>
            <w:vAlign w:val="center"/>
          </w:tcPr>
          <w:p w14:paraId="6F5F73FD" w14:textId="22C961F0" w:rsidR="00713361" w:rsidRPr="00A84A3E" w:rsidRDefault="00713361" w:rsidP="00065C24">
            <w:pPr>
              <w:pStyle w:val="headingsubHeader"/>
              <w:rPr>
                <w:b w:val="0"/>
                <w:bCs w:val="0"/>
                <w:color w:val="595959" w:themeColor="text1" w:themeTint="A6"/>
                <w:sz w:val="14"/>
                <w:szCs w:val="14"/>
                <w:lang w:val="en-US"/>
              </w:rPr>
            </w:pPr>
            <w:r w:rsidRPr="00A84A3E">
              <w:rPr>
                <w:b w:val="0"/>
                <w:bCs w:val="0"/>
                <w:color w:val="595959" w:themeColor="text1" w:themeTint="A6"/>
                <w:sz w:val="14"/>
                <w:szCs w:val="14"/>
                <w:lang w:val="en-US"/>
              </w:rPr>
              <w:t>Rec: 10</w:t>
            </w:r>
            <w:r w:rsidRPr="00A84A3E">
              <w:rPr>
                <w:b w:val="0"/>
                <w:bCs w:val="0"/>
                <w:color w:val="595959" w:themeColor="text1" w:themeTint="A6"/>
                <w:sz w:val="14"/>
                <w:szCs w:val="14"/>
                <w:lang w:val="en-US"/>
              </w:rPr>
              <w:br/>
              <w:t>Count</w:t>
            </w:r>
          </w:p>
        </w:tc>
        <w:tc>
          <w:tcPr>
            <w:tcW w:w="8280" w:type="dxa"/>
            <w:gridSpan w:val="6"/>
            <w:vMerge/>
            <w:tcBorders>
              <w:bottom w:val="single" w:sz="6" w:space="0" w:color="EEECE1" w:themeColor="background2"/>
            </w:tcBorders>
            <w:vAlign w:val="center"/>
          </w:tcPr>
          <w:p w14:paraId="3BF1977D" w14:textId="77777777" w:rsidR="00713361" w:rsidRPr="00A84A3E" w:rsidRDefault="00713361" w:rsidP="00065C24">
            <w:pPr>
              <w:pStyle w:val="headingsubHeader"/>
              <w:rPr>
                <w:b w:val="0"/>
                <w:bCs w:val="0"/>
                <w:color w:val="595959" w:themeColor="text1" w:themeTint="A6"/>
                <w:sz w:val="14"/>
                <w:szCs w:val="14"/>
                <w:lang w:val="en-US"/>
              </w:rPr>
            </w:pPr>
          </w:p>
        </w:tc>
      </w:tr>
    </w:tbl>
    <w:p w14:paraId="0BCB33D5" w14:textId="77777777" w:rsidR="00713361" w:rsidRPr="00A84A3E" w:rsidRDefault="00713361">
      <w:pPr>
        <w:pStyle w:val="headingsubHeader"/>
      </w:pPr>
    </w:p>
    <w:p w14:paraId="51C9AC69" w14:textId="77777777" w:rsidR="009E3961" w:rsidRPr="00A84A3E" w:rsidRDefault="009E3961">
      <w:pPr>
        <w:pStyle w:val="headingsubHeader"/>
      </w:pPr>
    </w:p>
    <w:p w14:paraId="2BB95FED" w14:textId="4E19B5EA" w:rsidR="007545D0" w:rsidRPr="00A84A3E" w:rsidRDefault="007545D0">
      <w:pPr>
        <w:rPr>
          <w:rFonts w:asciiTheme="minorBidi" w:eastAsia="Arial Unicode MS" w:hAnsiTheme="minorBidi" w:cstheme="minorBidi"/>
          <w:b/>
          <w:bCs/>
        </w:rPr>
      </w:pPr>
      <w:bookmarkStart w:id="3" w:name="_Toc6"/>
      <w:r w:rsidRPr="00A84A3E">
        <w:rPr>
          <w:rFonts w:asciiTheme="minorBidi" w:hAnsiTheme="minorBidi" w:cstheme="minorBidi"/>
        </w:rPr>
        <w:br w:type="page"/>
      </w:r>
    </w:p>
    <w:p w14:paraId="4D0EE597" w14:textId="687A6F89" w:rsidR="00A10BF7" w:rsidRPr="00A84A3E" w:rsidRDefault="00F01C34">
      <w:pPr>
        <w:pStyle w:val="headingsubHeader"/>
      </w:pPr>
      <w:r w:rsidRPr="00A84A3E">
        <w:fldChar w:fldCharType="begin"/>
      </w:r>
      <w:r w:rsidRPr="00A84A3E">
        <w:instrText xml:space="preserve"> AUTONUM  </w:instrText>
      </w:r>
      <w:r w:rsidRPr="00A84A3E">
        <w:fldChar w:fldCharType="end"/>
      </w:r>
      <w:r w:rsidRPr="00A84A3E">
        <w:tab/>
      </w:r>
      <w:r w:rsidR="0011160F" w:rsidRPr="00A84A3E">
        <w:t xml:space="preserve">Please select your Office’s current level of implementation of each Recommendation.  Please note that you can choose the option “Implemented” when your Office has implemented all your planned actions regarding that Recommendation.  It does not mean that your Office implemented all “Recommended Actions” for that Recommendation. </w:t>
      </w:r>
      <w:r w:rsidR="009E3961" w:rsidRPr="00A84A3E">
        <w:t>–</w:t>
      </w:r>
      <w:r w:rsidR="0011160F" w:rsidRPr="00A84A3E">
        <w:t xml:space="preserve"> comments</w:t>
      </w:r>
      <w:bookmarkEnd w:id="3"/>
      <w:r w:rsidR="009E3961" w:rsidRPr="00A84A3E">
        <w:t>.</w:t>
      </w:r>
    </w:p>
    <w:p w14:paraId="398A4FF4" w14:textId="77777777" w:rsidR="009E3961" w:rsidRPr="00A84A3E" w:rsidRDefault="009E3961">
      <w:pPr>
        <w:pStyle w:val="headingsubHeade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C135EB" w:rsidRPr="00A84A3E" w14:paraId="4634B9DA" w14:textId="77777777" w:rsidTr="00830A7B">
        <w:tc>
          <w:tcPr>
            <w:tcW w:w="1440" w:type="dxa"/>
            <w:shd w:val="clear" w:color="auto" w:fill="1F497D" w:themeFill="text2"/>
          </w:tcPr>
          <w:p w14:paraId="1596F74E" w14:textId="77777777" w:rsidR="00C135EB" w:rsidRPr="00A84A3E" w:rsidRDefault="00C135EB" w:rsidP="009E3961">
            <w:pPr>
              <w:spacing w:after="0"/>
              <w:rPr>
                <w:rFonts w:asciiTheme="minorBidi" w:hAnsiTheme="minorBidi" w:cstheme="minorBidi"/>
                <w:b/>
                <w:bCs/>
                <w:color w:val="FFFFFF" w:themeColor="background1"/>
              </w:rPr>
            </w:pPr>
            <w:r w:rsidRPr="00A84A3E">
              <w:rPr>
                <w:rStyle w:val="text"/>
                <w:b/>
                <w:bCs/>
                <w:color w:val="FFFFFF" w:themeColor="background1"/>
              </w:rPr>
              <w:t xml:space="preserve">ST.3 Code </w:t>
            </w:r>
          </w:p>
        </w:tc>
        <w:tc>
          <w:tcPr>
            <w:tcW w:w="7665" w:type="dxa"/>
            <w:shd w:val="clear" w:color="auto" w:fill="1F497D" w:themeFill="text2"/>
          </w:tcPr>
          <w:p w14:paraId="5B9A36CA" w14:textId="77777777" w:rsidR="00C135EB" w:rsidRPr="00A84A3E" w:rsidRDefault="00C135EB" w:rsidP="009E3961">
            <w:pPr>
              <w:spacing w:after="0"/>
              <w:rPr>
                <w:rFonts w:asciiTheme="minorBidi" w:hAnsiTheme="minorBidi" w:cstheme="minorBidi"/>
                <w:b/>
                <w:bCs/>
                <w:color w:val="FFFFFF" w:themeColor="background1"/>
              </w:rPr>
            </w:pPr>
            <w:r w:rsidRPr="00A84A3E">
              <w:rPr>
                <w:rStyle w:val="text"/>
                <w:b/>
                <w:bCs/>
                <w:color w:val="FFFFFF" w:themeColor="background1"/>
              </w:rPr>
              <w:t xml:space="preserve">Response </w:t>
            </w:r>
          </w:p>
        </w:tc>
      </w:tr>
      <w:tr w:rsidR="00C135EB" w:rsidRPr="00A84A3E" w14:paraId="769A5C96" w14:textId="77777777" w:rsidTr="00830A7B">
        <w:tc>
          <w:tcPr>
            <w:tcW w:w="1440" w:type="dxa"/>
          </w:tcPr>
          <w:p w14:paraId="6FCAAB32" w14:textId="77777777" w:rsidR="00C135EB" w:rsidRPr="00A84A3E" w:rsidRDefault="00C135EB" w:rsidP="009E3961">
            <w:pPr>
              <w:spacing w:after="0"/>
              <w:rPr>
                <w:rFonts w:asciiTheme="minorBidi" w:hAnsiTheme="minorBidi" w:cstheme="minorBidi"/>
              </w:rPr>
            </w:pPr>
            <w:r w:rsidRPr="00A84A3E">
              <w:rPr>
                <w:rStyle w:val="text"/>
              </w:rPr>
              <w:t>AU</w:t>
            </w:r>
          </w:p>
        </w:tc>
        <w:tc>
          <w:tcPr>
            <w:tcW w:w="7665" w:type="dxa"/>
          </w:tcPr>
          <w:p w14:paraId="49F088C7" w14:textId="77777777" w:rsidR="00E36B80" w:rsidRPr="00A84A3E" w:rsidRDefault="00C135EB" w:rsidP="009E3961">
            <w:pPr>
              <w:spacing w:after="0"/>
              <w:rPr>
                <w:rStyle w:val="text"/>
              </w:rPr>
            </w:pPr>
            <w:r w:rsidRPr="00A84A3E">
              <w:rPr>
                <w:rStyle w:val="text"/>
              </w:rPr>
              <w:t xml:space="preserve">Rec 5: </w:t>
            </w:r>
          </w:p>
          <w:p w14:paraId="1C84EA13" w14:textId="38705EC5" w:rsidR="008D1F03" w:rsidRPr="00A84A3E" w:rsidRDefault="00C135EB" w:rsidP="00E36B80">
            <w:pPr>
              <w:pStyle w:val="ListParagraph"/>
              <w:numPr>
                <w:ilvl w:val="0"/>
                <w:numId w:val="4"/>
              </w:numPr>
              <w:spacing w:after="0"/>
              <w:ind w:left="376"/>
              <w:rPr>
                <w:rStyle w:val="text"/>
              </w:rPr>
            </w:pPr>
            <w:r w:rsidRPr="00A84A3E">
              <w:rPr>
                <w:rStyle w:val="text"/>
              </w:rPr>
              <w:t xml:space="preserve">In relation to ST.37, IP Australia is working to resolve an Authority File issue of missing publication dates before 1998.  </w:t>
            </w:r>
          </w:p>
          <w:p w14:paraId="5A1157A0" w14:textId="75CB610C" w:rsidR="008D1F03" w:rsidRPr="00A84A3E" w:rsidRDefault="00C135EB" w:rsidP="00E36B80">
            <w:pPr>
              <w:pStyle w:val="ListParagraph"/>
              <w:numPr>
                <w:ilvl w:val="0"/>
                <w:numId w:val="4"/>
              </w:numPr>
              <w:spacing w:after="0"/>
              <w:ind w:left="376"/>
              <w:rPr>
                <w:rStyle w:val="text"/>
              </w:rPr>
            </w:pPr>
            <w:r w:rsidRPr="00A84A3E">
              <w:rPr>
                <w:rStyle w:val="text"/>
              </w:rPr>
              <w:t xml:space="preserve">From 1 January 2026, IP Australia's patent publications will be available in machine-readable full text XML format, and accessible for other IP offices via a data repository - in line with the PCT Minimum Documentation requirements.  </w:t>
            </w:r>
          </w:p>
          <w:p w14:paraId="7548C794" w14:textId="77777777" w:rsidR="00E36B80" w:rsidRPr="00A84A3E" w:rsidRDefault="00C135EB" w:rsidP="009E3961">
            <w:pPr>
              <w:spacing w:after="0"/>
              <w:rPr>
                <w:rStyle w:val="text"/>
              </w:rPr>
            </w:pPr>
            <w:r w:rsidRPr="00A84A3E">
              <w:rPr>
                <w:rStyle w:val="text"/>
              </w:rPr>
              <w:t xml:space="preserve">Rec 7: </w:t>
            </w:r>
          </w:p>
          <w:p w14:paraId="5F02E12D" w14:textId="2E43ACCC" w:rsidR="008D1F03" w:rsidRPr="00A84A3E" w:rsidRDefault="00C135EB" w:rsidP="00E36B80">
            <w:pPr>
              <w:pStyle w:val="ListParagraph"/>
              <w:numPr>
                <w:ilvl w:val="0"/>
                <w:numId w:val="5"/>
              </w:numPr>
              <w:spacing w:after="0"/>
              <w:ind w:left="376"/>
              <w:rPr>
                <w:rStyle w:val="text"/>
              </w:rPr>
            </w:pPr>
            <w:r w:rsidRPr="00A84A3E">
              <w:rPr>
                <w:rStyle w:val="text"/>
              </w:rPr>
              <w:t xml:space="preserve">IP Australia has implemented ST.26 and contributes to its ongoing improvements including giving feedback where possible on improvements to the relevant software package. </w:t>
            </w:r>
          </w:p>
          <w:p w14:paraId="4D16968C" w14:textId="72F69A89" w:rsidR="00C135EB" w:rsidRPr="00A84A3E" w:rsidRDefault="00C135EB" w:rsidP="00E36B80">
            <w:pPr>
              <w:pStyle w:val="ListParagraph"/>
              <w:numPr>
                <w:ilvl w:val="0"/>
                <w:numId w:val="5"/>
              </w:numPr>
              <w:spacing w:after="0"/>
              <w:ind w:left="376"/>
              <w:rPr>
                <w:rFonts w:asciiTheme="minorBidi" w:hAnsiTheme="minorBidi" w:cstheme="minorBidi"/>
              </w:rPr>
            </w:pPr>
            <w:r w:rsidRPr="00A84A3E">
              <w:rPr>
                <w:rStyle w:val="text"/>
              </w:rPr>
              <w:t xml:space="preserve">IP Australia also plans to be compliant with ST.92 in time for the currently proposed sunset date of 1 July 2027. </w:t>
            </w:r>
          </w:p>
        </w:tc>
      </w:tr>
      <w:tr w:rsidR="00C135EB" w:rsidRPr="00A84A3E" w14:paraId="78B4CB9A" w14:textId="77777777" w:rsidTr="00830A7B">
        <w:tc>
          <w:tcPr>
            <w:tcW w:w="1440" w:type="dxa"/>
          </w:tcPr>
          <w:p w14:paraId="1ADEDDA1" w14:textId="77777777" w:rsidR="00C135EB" w:rsidRPr="00A84A3E" w:rsidRDefault="00C135EB" w:rsidP="009E3961">
            <w:pPr>
              <w:spacing w:after="0"/>
              <w:rPr>
                <w:rFonts w:asciiTheme="minorBidi" w:hAnsiTheme="minorBidi" w:cstheme="minorBidi"/>
              </w:rPr>
            </w:pPr>
            <w:r w:rsidRPr="00A84A3E">
              <w:rPr>
                <w:rStyle w:val="text"/>
              </w:rPr>
              <w:t>EM</w:t>
            </w:r>
          </w:p>
        </w:tc>
        <w:tc>
          <w:tcPr>
            <w:tcW w:w="7665" w:type="dxa"/>
          </w:tcPr>
          <w:p w14:paraId="3EDAA973" w14:textId="77777777" w:rsidR="002748D6" w:rsidRPr="00A84A3E" w:rsidRDefault="00C135EB" w:rsidP="009E3961">
            <w:pPr>
              <w:spacing w:after="0"/>
              <w:rPr>
                <w:rStyle w:val="text"/>
              </w:rPr>
            </w:pPr>
            <w:r w:rsidRPr="00A84A3E">
              <w:rPr>
                <w:rStyle w:val="text"/>
              </w:rPr>
              <w:t xml:space="preserve">Rec.2: The ICT strategy is part of the global EUIPO Strategic Plan.  </w:t>
            </w:r>
          </w:p>
          <w:p w14:paraId="72E93C22" w14:textId="24E34BAB" w:rsidR="00C135EB" w:rsidRPr="00A84A3E" w:rsidRDefault="00C135EB" w:rsidP="009E3961">
            <w:pPr>
              <w:spacing w:after="0"/>
              <w:rPr>
                <w:rFonts w:asciiTheme="minorBidi" w:hAnsiTheme="minorBidi" w:cstheme="minorBidi"/>
              </w:rPr>
            </w:pPr>
            <w:r w:rsidRPr="00A84A3E">
              <w:rPr>
                <w:rStyle w:val="text"/>
              </w:rPr>
              <w:t xml:space="preserve">Rec.3: EUIPO has initiated various activities in the context of its past Strategic Plan 2025 to define a data governance framework, which will continue over the current Strategic Plan 2030. Further information in the area of data protection policies can be found at: https://www.euipo.europa.eu/en/info/data-protection </w:t>
            </w:r>
          </w:p>
        </w:tc>
      </w:tr>
      <w:tr w:rsidR="00C135EB" w:rsidRPr="00A84A3E" w14:paraId="1F9A0282" w14:textId="77777777" w:rsidTr="00830A7B">
        <w:tc>
          <w:tcPr>
            <w:tcW w:w="1440" w:type="dxa"/>
          </w:tcPr>
          <w:p w14:paraId="4AF3B879" w14:textId="77777777" w:rsidR="00C135EB" w:rsidRPr="00A84A3E" w:rsidRDefault="00C135EB" w:rsidP="009E3961">
            <w:pPr>
              <w:spacing w:after="0"/>
              <w:rPr>
                <w:rFonts w:asciiTheme="minorBidi" w:hAnsiTheme="minorBidi" w:cstheme="minorBidi"/>
              </w:rPr>
            </w:pPr>
            <w:r w:rsidRPr="00A84A3E">
              <w:rPr>
                <w:rStyle w:val="text"/>
              </w:rPr>
              <w:t>EP</w:t>
            </w:r>
          </w:p>
        </w:tc>
        <w:tc>
          <w:tcPr>
            <w:tcW w:w="7665" w:type="dxa"/>
          </w:tcPr>
          <w:p w14:paraId="02F8D898" w14:textId="77777777" w:rsidR="00C135EB" w:rsidRPr="00A84A3E" w:rsidRDefault="00C135EB" w:rsidP="009E3961">
            <w:pPr>
              <w:spacing w:after="0"/>
              <w:rPr>
                <w:rFonts w:asciiTheme="minorBidi" w:hAnsiTheme="minorBidi" w:cstheme="minorBidi"/>
              </w:rPr>
            </w:pPr>
            <w:r w:rsidRPr="00A84A3E">
              <w:rPr>
                <w:rStyle w:val="text"/>
              </w:rPr>
              <w:t xml:space="preserve">Nearly all Recommendations (1-10, excl. 9) contain already implemented parts (e.g. as part of past and present EPO Strategic Plan goals and drivers) At the same, the EPO considers the Recommendations also as continuous improvement measures and therefore as ongoing implementations. </w:t>
            </w:r>
          </w:p>
        </w:tc>
      </w:tr>
      <w:tr w:rsidR="00C135EB" w:rsidRPr="00A84A3E" w14:paraId="55D89C3B" w14:textId="77777777" w:rsidTr="00830A7B">
        <w:tc>
          <w:tcPr>
            <w:tcW w:w="1440" w:type="dxa"/>
          </w:tcPr>
          <w:p w14:paraId="725EED0C" w14:textId="77777777" w:rsidR="00C135EB" w:rsidRPr="00A84A3E" w:rsidRDefault="00C135EB" w:rsidP="009E3961">
            <w:pPr>
              <w:spacing w:after="0"/>
              <w:rPr>
                <w:rFonts w:asciiTheme="minorBidi" w:hAnsiTheme="minorBidi" w:cstheme="minorBidi"/>
              </w:rPr>
            </w:pPr>
            <w:r w:rsidRPr="00A84A3E">
              <w:rPr>
                <w:rStyle w:val="text"/>
              </w:rPr>
              <w:t>GM</w:t>
            </w:r>
          </w:p>
        </w:tc>
        <w:tc>
          <w:tcPr>
            <w:tcW w:w="7665" w:type="dxa"/>
          </w:tcPr>
          <w:p w14:paraId="3EB8E291" w14:textId="4CC68047" w:rsidR="00C135EB" w:rsidRPr="00A84A3E" w:rsidRDefault="00C135EB" w:rsidP="009E3961">
            <w:pPr>
              <w:spacing w:after="0"/>
              <w:rPr>
                <w:rFonts w:asciiTheme="minorBidi" w:hAnsiTheme="minorBidi" w:cstheme="minorBidi"/>
              </w:rPr>
            </w:pPr>
            <w:r w:rsidRPr="00A84A3E">
              <w:rPr>
                <w:rStyle w:val="text"/>
              </w:rPr>
              <w:t>Rec.1</w:t>
            </w:r>
            <w:r w:rsidR="002748D6" w:rsidRPr="00A84A3E">
              <w:rPr>
                <w:rStyle w:val="text"/>
              </w:rPr>
              <w:t xml:space="preserve"> t</w:t>
            </w:r>
            <w:r w:rsidRPr="00A84A3E">
              <w:rPr>
                <w:rStyle w:val="text"/>
              </w:rPr>
              <w:t xml:space="preserve">he Gambia Office is currently using </w:t>
            </w:r>
            <w:r w:rsidR="00387BEB" w:rsidRPr="00A84A3E">
              <w:rPr>
                <w:rStyle w:val="text"/>
              </w:rPr>
              <w:t xml:space="preserve">WIPO </w:t>
            </w:r>
            <w:r w:rsidRPr="00A84A3E">
              <w:rPr>
                <w:rStyle w:val="text"/>
              </w:rPr>
              <w:t xml:space="preserve">IPAS 4.0 to enhance business processes.   </w:t>
            </w:r>
          </w:p>
        </w:tc>
      </w:tr>
      <w:tr w:rsidR="00C135EB" w:rsidRPr="00A84A3E" w14:paraId="2DCF52C8" w14:textId="77777777" w:rsidTr="00830A7B">
        <w:tc>
          <w:tcPr>
            <w:tcW w:w="1440" w:type="dxa"/>
          </w:tcPr>
          <w:p w14:paraId="71EE6F2E" w14:textId="77777777" w:rsidR="00C135EB" w:rsidRPr="00A84A3E" w:rsidRDefault="00C135EB" w:rsidP="009E3961">
            <w:pPr>
              <w:spacing w:after="0"/>
              <w:rPr>
                <w:rFonts w:asciiTheme="minorBidi" w:hAnsiTheme="minorBidi" w:cstheme="minorBidi"/>
              </w:rPr>
            </w:pPr>
            <w:r w:rsidRPr="00A84A3E">
              <w:rPr>
                <w:rStyle w:val="text"/>
              </w:rPr>
              <w:t>NO</w:t>
            </w:r>
          </w:p>
        </w:tc>
        <w:tc>
          <w:tcPr>
            <w:tcW w:w="7665" w:type="dxa"/>
          </w:tcPr>
          <w:p w14:paraId="632C1931" w14:textId="60560AE2" w:rsidR="00C135EB" w:rsidRPr="00A84A3E" w:rsidRDefault="00C135EB" w:rsidP="009E3961">
            <w:pPr>
              <w:spacing w:after="0"/>
              <w:rPr>
                <w:rFonts w:asciiTheme="minorBidi" w:hAnsiTheme="minorBidi" w:cstheme="minorBidi"/>
              </w:rPr>
            </w:pPr>
            <w:r w:rsidRPr="00A84A3E">
              <w:rPr>
                <w:rStyle w:val="text"/>
              </w:rPr>
              <w:t xml:space="preserve">Evaluation includes sub level compliance </w:t>
            </w:r>
          </w:p>
        </w:tc>
      </w:tr>
      <w:tr w:rsidR="00C135EB" w:rsidRPr="00A84A3E" w14:paraId="29E07DA7" w14:textId="77777777" w:rsidTr="00830A7B">
        <w:tc>
          <w:tcPr>
            <w:tcW w:w="1440" w:type="dxa"/>
          </w:tcPr>
          <w:p w14:paraId="05A77E4E" w14:textId="77777777" w:rsidR="00C135EB" w:rsidRPr="00A84A3E" w:rsidRDefault="00C135EB" w:rsidP="009E3961">
            <w:pPr>
              <w:spacing w:after="0"/>
              <w:rPr>
                <w:rFonts w:asciiTheme="minorBidi" w:hAnsiTheme="minorBidi" w:cstheme="minorBidi"/>
              </w:rPr>
            </w:pPr>
            <w:r w:rsidRPr="00A84A3E">
              <w:rPr>
                <w:rStyle w:val="text"/>
              </w:rPr>
              <w:t>PL</w:t>
            </w:r>
          </w:p>
        </w:tc>
        <w:tc>
          <w:tcPr>
            <w:tcW w:w="7665" w:type="dxa"/>
          </w:tcPr>
          <w:p w14:paraId="05A519EE" w14:textId="77777777" w:rsidR="00C135EB" w:rsidRPr="00A84A3E" w:rsidRDefault="00C135EB" w:rsidP="009E3961">
            <w:pPr>
              <w:spacing w:after="0"/>
              <w:rPr>
                <w:rFonts w:asciiTheme="minorBidi" w:hAnsiTheme="minorBidi" w:cstheme="minorBidi"/>
              </w:rPr>
            </w:pPr>
            <w:r w:rsidRPr="00A84A3E">
              <w:rPr>
                <w:rStyle w:val="text"/>
              </w:rPr>
              <w:t xml:space="preserve">Rec 2: PPO does not have a specific ICT strategy, but uses ICT in a comprehensive and effective manner to carry out its tasks, which includes information management, communication with clients and process automation.  </w:t>
            </w:r>
          </w:p>
        </w:tc>
      </w:tr>
      <w:tr w:rsidR="00C135EB" w:rsidRPr="00A84A3E" w14:paraId="54CBC748" w14:textId="77777777" w:rsidTr="00830A7B">
        <w:tc>
          <w:tcPr>
            <w:tcW w:w="1440" w:type="dxa"/>
          </w:tcPr>
          <w:p w14:paraId="2441405E" w14:textId="77777777" w:rsidR="00C135EB" w:rsidRPr="00A84A3E" w:rsidRDefault="00C135EB" w:rsidP="009E3961">
            <w:pPr>
              <w:spacing w:after="0"/>
              <w:rPr>
                <w:rFonts w:asciiTheme="minorBidi" w:hAnsiTheme="minorBidi" w:cstheme="minorBidi"/>
              </w:rPr>
            </w:pPr>
            <w:r w:rsidRPr="00A84A3E">
              <w:rPr>
                <w:rStyle w:val="text"/>
              </w:rPr>
              <w:t>PY</w:t>
            </w:r>
          </w:p>
        </w:tc>
        <w:tc>
          <w:tcPr>
            <w:tcW w:w="7665" w:type="dxa"/>
          </w:tcPr>
          <w:p w14:paraId="764F21AC" w14:textId="5FEC6447" w:rsidR="00C135EB" w:rsidRPr="00A84A3E" w:rsidRDefault="00C135EB" w:rsidP="009E3961">
            <w:pPr>
              <w:spacing w:after="0"/>
              <w:rPr>
                <w:rFonts w:asciiTheme="minorBidi" w:hAnsiTheme="minorBidi" w:cstheme="minorBidi"/>
              </w:rPr>
            </w:pPr>
            <w:r w:rsidRPr="00A84A3E">
              <w:rPr>
                <w:rStyle w:val="text"/>
              </w:rPr>
              <w:t>All recommendations marked as Decision Made to Implement are a priority for the institution, with guidelines issued by the highest national authority.</w:t>
            </w:r>
          </w:p>
        </w:tc>
      </w:tr>
    </w:tbl>
    <w:p w14:paraId="0AB2A2A0" w14:textId="77777777" w:rsidR="00A10BF7" w:rsidRPr="00A84A3E" w:rsidRDefault="00A10BF7">
      <w:pPr>
        <w:rPr>
          <w:rFonts w:asciiTheme="minorBidi" w:hAnsiTheme="minorBidi" w:cstheme="minorBidi"/>
        </w:rPr>
        <w:sectPr w:rsidR="00A10BF7" w:rsidRPr="00A84A3E">
          <w:pgSz w:w="11905" w:h="16837"/>
          <w:pgMar w:top="1440" w:right="1440" w:bottom="1440" w:left="1440" w:header="720" w:footer="720" w:gutter="0"/>
          <w:cols w:space="720"/>
        </w:sectPr>
      </w:pPr>
    </w:p>
    <w:bookmarkStart w:id="4" w:name="_Toc7"/>
    <w:p w14:paraId="02158DDD" w14:textId="1E13CD55" w:rsidR="00A10BF7" w:rsidRPr="00A84A3E" w:rsidRDefault="00F01C34">
      <w:pPr>
        <w:pStyle w:val="headingsubHeader"/>
      </w:pPr>
      <w:r w:rsidRPr="00A84A3E">
        <w:fldChar w:fldCharType="begin"/>
      </w:r>
      <w:r w:rsidRPr="00A84A3E">
        <w:instrText xml:space="preserve"> AUTONUM  </w:instrText>
      </w:r>
      <w:r w:rsidRPr="00A84A3E">
        <w:fldChar w:fldCharType="end"/>
      </w:r>
      <w:r w:rsidRPr="00A84A3E">
        <w:tab/>
      </w:r>
      <w:r w:rsidR="0011160F" w:rsidRPr="00A84A3E">
        <w:t xml:space="preserve">Select which Recommendation(s) </w:t>
      </w:r>
      <w:proofErr w:type="gramStart"/>
      <w:r w:rsidR="0011160F" w:rsidRPr="00A84A3E">
        <w:t>represent</w:t>
      </w:r>
      <w:proofErr w:type="gramEnd"/>
      <w:r w:rsidR="0011160F" w:rsidRPr="00A84A3E">
        <w:t xml:space="preserve"> a current focus for your Office, and briefly describe any projects (either planned or in progress) related to the selected Recommendation(s) in the comments box beside.  Please select all that apply or if no current focus, then select 'Not Applicable'.</w:t>
      </w:r>
      <w:bookmarkEnd w:id="4"/>
    </w:p>
    <w:p w14:paraId="1215F15C" w14:textId="77777777" w:rsidR="009E3961" w:rsidRPr="00A84A3E" w:rsidRDefault="009E3961">
      <w:pPr>
        <w:pStyle w:val="headingsubHeader"/>
      </w:pPr>
    </w:p>
    <w:p w14:paraId="0A1FD7CE" w14:textId="327EEBDD" w:rsidR="00A10BF7" w:rsidRPr="00A84A3E" w:rsidRDefault="00A46C20" w:rsidP="007711F4">
      <w:pPr>
        <w:pStyle w:val="headingsubHeader"/>
      </w:pPr>
      <w:r w:rsidRPr="00A84A3E">
        <w:rPr>
          <w:noProof/>
        </w:rPr>
        <w:drawing>
          <wp:inline distT="0" distB="0" distL="0" distR="0" wp14:anchorId="61898C21" wp14:editId="33B5EC6C">
            <wp:extent cx="5913912" cy="3999865"/>
            <wp:effectExtent l="0" t="0" r="0" b="0"/>
            <wp:docPr id="65445158" name="Chart8"/>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7A729E0A" w14:textId="77777777" w:rsidR="009E3961" w:rsidRPr="00A84A3E" w:rsidRDefault="009E3961" w:rsidP="007711F4">
      <w:pPr>
        <w:pStyle w:val="headingsubHeade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EC096D" w:rsidRPr="00A84A3E" w14:paraId="43765687" w14:textId="77777777" w:rsidTr="00830A7B">
        <w:tc>
          <w:tcPr>
            <w:tcW w:w="1440" w:type="dxa"/>
            <w:shd w:val="clear" w:color="auto" w:fill="1F497D" w:themeFill="text2"/>
          </w:tcPr>
          <w:p w14:paraId="1E966223" w14:textId="77777777" w:rsidR="00EC096D" w:rsidRPr="00A84A3E" w:rsidRDefault="00EC096D" w:rsidP="009E3961">
            <w:pPr>
              <w:spacing w:after="0"/>
              <w:rPr>
                <w:rStyle w:val="text"/>
                <w:b/>
                <w:bCs/>
                <w:color w:val="FFFFFF" w:themeColor="background1"/>
              </w:rPr>
            </w:pPr>
            <w:r w:rsidRPr="00A84A3E">
              <w:rPr>
                <w:rStyle w:val="text"/>
                <w:b/>
                <w:bCs/>
                <w:color w:val="FFFFFF" w:themeColor="background1"/>
              </w:rPr>
              <w:t>ST.3 Code</w:t>
            </w:r>
          </w:p>
        </w:tc>
        <w:tc>
          <w:tcPr>
            <w:tcW w:w="7665" w:type="dxa"/>
            <w:shd w:val="clear" w:color="auto" w:fill="1F497D" w:themeFill="text2"/>
          </w:tcPr>
          <w:p w14:paraId="0A3F8FA5" w14:textId="77777777" w:rsidR="00EC096D" w:rsidRPr="00A84A3E" w:rsidRDefault="00EC096D" w:rsidP="009E3961">
            <w:pPr>
              <w:spacing w:after="0"/>
              <w:rPr>
                <w:rFonts w:asciiTheme="minorBidi" w:hAnsiTheme="minorBidi" w:cstheme="minorBidi"/>
                <w:b/>
                <w:bCs/>
                <w:color w:val="FFFFFF" w:themeColor="background1"/>
              </w:rPr>
            </w:pPr>
            <w:r w:rsidRPr="00A84A3E">
              <w:rPr>
                <w:rStyle w:val="text"/>
                <w:b/>
                <w:bCs/>
                <w:color w:val="FFFFFF" w:themeColor="background1"/>
              </w:rPr>
              <w:t xml:space="preserve">Rec. 1 </w:t>
            </w:r>
          </w:p>
        </w:tc>
      </w:tr>
      <w:tr w:rsidR="00EC096D" w:rsidRPr="00A84A3E" w14:paraId="6BA85AEC" w14:textId="77777777" w:rsidTr="00830A7B">
        <w:tc>
          <w:tcPr>
            <w:tcW w:w="1440" w:type="dxa"/>
          </w:tcPr>
          <w:p w14:paraId="2DE24B9E" w14:textId="77777777" w:rsidR="00EC096D" w:rsidRPr="00A84A3E" w:rsidRDefault="00EC096D" w:rsidP="009E3961">
            <w:pPr>
              <w:spacing w:after="0"/>
              <w:rPr>
                <w:rStyle w:val="text"/>
              </w:rPr>
            </w:pPr>
            <w:r w:rsidRPr="00A84A3E">
              <w:rPr>
                <w:rStyle w:val="text"/>
              </w:rPr>
              <w:t>AU</w:t>
            </w:r>
          </w:p>
        </w:tc>
        <w:tc>
          <w:tcPr>
            <w:tcW w:w="7665" w:type="dxa"/>
          </w:tcPr>
          <w:p w14:paraId="5D7BA651" w14:textId="77777777" w:rsidR="00EC096D" w:rsidRPr="00A84A3E" w:rsidRDefault="00EC096D" w:rsidP="009E3961">
            <w:pPr>
              <w:spacing w:after="0"/>
              <w:rPr>
                <w:rFonts w:asciiTheme="minorBidi" w:hAnsiTheme="minorBidi" w:cstheme="minorBidi"/>
              </w:rPr>
            </w:pPr>
            <w:r w:rsidRPr="00A84A3E">
              <w:rPr>
                <w:rStyle w:val="text"/>
              </w:rPr>
              <w:t xml:space="preserve">IP Australia is working on cloud migration of forms and IP rights correspondence capabilities, and migrating </w:t>
            </w:r>
            <w:proofErr w:type="spellStart"/>
            <w:r w:rsidRPr="00A84A3E">
              <w:rPr>
                <w:rStyle w:val="text"/>
              </w:rPr>
              <w:t>AusPat</w:t>
            </w:r>
            <w:proofErr w:type="spellEnd"/>
            <w:r w:rsidRPr="00A84A3E">
              <w:rPr>
                <w:rStyle w:val="text"/>
              </w:rPr>
              <w:t xml:space="preserve"> Backend to AWS Cloud. </w:t>
            </w:r>
          </w:p>
        </w:tc>
      </w:tr>
      <w:tr w:rsidR="00EC096D" w:rsidRPr="00A84A3E" w14:paraId="55A02E2D" w14:textId="77777777" w:rsidTr="00830A7B">
        <w:tc>
          <w:tcPr>
            <w:tcW w:w="1440" w:type="dxa"/>
          </w:tcPr>
          <w:p w14:paraId="34B50659" w14:textId="77777777" w:rsidR="00EC096D" w:rsidRPr="00A84A3E" w:rsidRDefault="00EC096D" w:rsidP="009E3961">
            <w:pPr>
              <w:spacing w:after="0"/>
              <w:rPr>
                <w:rStyle w:val="text"/>
              </w:rPr>
            </w:pPr>
            <w:r w:rsidRPr="00A84A3E">
              <w:rPr>
                <w:rStyle w:val="text"/>
              </w:rPr>
              <w:t>BR</w:t>
            </w:r>
          </w:p>
        </w:tc>
        <w:tc>
          <w:tcPr>
            <w:tcW w:w="7665" w:type="dxa"/>
          </w:tcPr>
          <w:p w14:paraId="2B17E9EF" w14:textId="61DD6B9A" w:rsidR="00387BEB" w:rsidRPr="00A84A3E" w:rsidRDefault="00EC096D" w:rsidP="009E3961">
            <w:pPr>
              <w:spacing w:after="0"/>
              <w:rPr>
                <w:rStyle w:val="text"/>
              </w:rPr>
            </w:pPr>
            <w:r w:rsidRPr="00A84A3E">
              <w:rPr>
                <w:rStyle w:val="text"/>
              </w:rPr>
              <w:t>In progress</w:t>
            </w:r>
            <w:r w:rsidR="00387BEB" w:rsidRPr="00A84A3E">
              <w:rPr>
                <w:rStyle w:val="text"/>
              </w:rPr>
              <w:t xml:space="preserve"> –</w:t>
            </w:r>
            <w:r w:rsidRPr="00A84A3E">
              <w:rPr>
                <w:rStyle w:val="text"/>
              </w:rPr>
              <w:t xml:space="preserve"> Implementation of BPMS </w:t>
            </w:r>
            <w:proofErr w:type="spellStart"/>
            <w:r w:rsidRPr="00A84A3E">
              <w:rPr>
                <w:rStyle w:val="text"/>
              </w:rPr>
              <w:t>Sydle</w:t>
            </w:r>
            <w:proofErr w:type="spellEnd"/>
            <w:r w:rsidRPr="00A84A3E">
              <w:rPr>
                <w:rStyle w:val="text"/>
              </w:rPr>
              <w:t xml:space="preserve"> One solution for Patents lifecycle and development of new Service Portal for search and </w:t>
            </w:r>
            <w:r w:rsidR="00387BEB" w:rsidRPr="00A84A3E">
              <w:rPr>
                <w:rStyle w:val="text"/>
              </w:rPr>
              <w:t>dossiers</w:t>
            </w:r>
            <w:r w:rsidRPr="00A84A3E">
              <w:rPr>
                <w:rStyle w:val="text"/>
              </w:rPr>
              <w:t>.</w:t>
            </w:r>
          </w:p>
          <w:p w14:paraId="1FC14C7E" w14:textId="0CE43D7F" w:rsidR="00EC096D" w:rsidRPr="00A84A3E" w:rsidRDefault="00EC096D" w:rsidP="009E3961">
            <w:pPr>
              <w:spacing w:after="0"/>
              <w:rPr>
                <w:rFonts w:asciiTheme="minorBidi" w:hAnsiTheme="minorBidi" w:cstheme="minorBidi"/>
              </w:rPr>
            </w:pPr>
            <w:r w:rsidRPr="00A84A3E">
              <w:rPr>
                <w:rStyle w:val="text"/>
              </w:rPr>
              <w:t>Planned</w:t>
            </w:r>
            <w:r w:rsidR="00387BEB" w:rsidRPr="00A84A3E">
              <w:rPr>
                <w:rStyle w:val="text"/>
              </w:rPr>
              <w:t xml:space="preserve"> –</w:t>
            </w:r>
            <w:r w:rsidRPr="00A84A3E">
              <w:rPr>
                <w:rStyle w:val="text"/>
              </w:rPr>
              <w:t xml:space="preserve"> Adoption of </w:t>
            </w:r>
            <w:r w:rsidR="00387BEB" w:rsidRPr="00A84A3E">
              <w:rPr>
                <w:rStyle w:val="text"/>
              </w:rPr>
              <w:t xml:space="preserve">WIPO </w:t>
            </w:r>
            <w:r w:rsidRPr="00A84A3E">
              <w:rPr>
                <w:rStyle w:val="text"/>
              </w:rPr>
              <w:t xml:space="preserve">IPAS for Geographical Indications. </w:t>
            </w:r>
          </w:p>
        </w:tc>
      </w:tr>
      <w:tr w:rsidR="00EC096D" w:rsidRPr="00A84A3E" w14:paraId="394F598A" w14:textId="77777777" w:rsidTr="00830A7B">
        <w:tc>
          <w:tcPr>
            <w:tcW w:w="1440" w:type="dxa"/>
          </w:tcPr>
          <w:p w14:paraId="7D185B39" w14:textId="77777777" w:rsidR="00EC096D" w:rsidRPr="00A84A3E" w:rsidRDefault="00EC096D" w:rsidP="009E3961">
            <w:pPr>
              <w:spacing w:after="0"/>
              <w:rPr>
                <w:rStyle w:val="text"/>
              </w:rPr>
            </w:pPr>
            <w:r w:rsidRPr="00A84A3E">
              <w:rPr>
                <w:rStyle w:val="text"/>
              </w:rPr>
              <w:t>CA</w:t>
            </w:r>
          </w:p>
        </w:tc>
        <w:tc>
          <w:tcPr>
            <w:tcW w:w="7665" w:type="dxa"/>
          </w:tcPr>
          <w:p w14:paraId="2A70829C" w14:textId="77777777" w:rsidR="00EC096D" w:rsidRPr="00A84A3E" w:rsidRDefault="00EC096D" w:rsidP="009E3961">
            <w:pPr>
              <w:spacing w:after="0"/>
              <w:rPr>
                <w:rFonts w:asciiTheme="minorBidi" w:hAnsiTheme="minorBidi" w:cstheme="minorBidi"/>
              </w:rPr>
            </w:pPr>
            <w:r w:rsidRPr="00A84A3E">
              <w:rPr>
                <w:rStyle w:val="text"/>
              </w:rPr>
              <w:t xml:space="preserve">Implementing IT-Modernization following EUIPO SP architecture </w:t>
            </w:r>
          </w:p>
        </w:tc>
      </w:tr>
      <w:tr w:rsidR="00EC096D" w:rsidRPr="00A84A3E" w14:paraId="1069112B" w14:textId="77777777" w:rsidTr="00830A7B">
        <w:tc>
          <w:tcPr>
            <w:tcW w:w="1440" w:type="dxa"/>
          </w:tcPr>
          <w:p w14:paraId="342AC5D2" w14:textId="77777777" w:rsidR="00EC096D" w:rsidRPr="00A84A3E" w:rsidRDefault="00EC096D" w:rsidP="009E3961">
            <w:pPr>
              <w:spacing w:after="0"/>
              <w:rPr>
                <w:rStyle w:val="text"/>
              </w:rPr>
            </w:pPr>
            <w:r w:rsidRPr="00A84A3E">
              <w:rPr>
                <w:rStyle w:val="text"/>
              </w:rPr>
              <w:t>EM</w:t>
            </w:r>
          </w:p>
        </w:tc>
        <w:tc>
          <w:tcPr>
            <w:tcW w:w="7665" w:type="dxa"/>
          </w:tcPr>
          <w:p w14:paraId="7B464B4A" w14:textId="77777777" w:rsidR="00700B6E" w:rsidRPr="00A84A3E" w:rsidRDefault="00EC096D" w:rsidP="00700B6E">
            <w:pPr>
              <w:pStyle w:val="ListParagraph"/>
              <w:numPr>
                <w:ilvl w:val="0"/>
                <w:numId w:val="7"/>
              </w:numPr>
              <w:spacing w:after="0"/>
              <w:ind w:left="368"/>
              <w:rPr>
                <w:rStyle w:val="text"/>
                <w:rFonts w:eastAsia="Arial"/>
              </w:rPr>
            </w:pPr>
            <w:r w:rsidRPr="00A84A3E">
              <w:rPr>
                <w:rStyle w:val="text"/>
              </w:rPr>
              <w:t>EUIPO is implementing a cloud-first strategy</w:t>
            </w:r>
          </w:p>
          <w:p w14:paraId="20B46D15" w14:textId="77777777" w:rsidR="00700B6E" w:rsidRPr="00A84A3E" w:rsidRDefault="00EC096D" w:rsidP="00700B6E">
            <w:pPr>
              <w:pStyle w:val="ListParagraph"/>
              <w:numPr>
                <w:ilvl w:val="0"/>
                <w:numId w:val="7"/>
              </w:numPr>
              <w:spacing w:after="0"/>
              <w:ind w:left="368"/>
              <w:rPr>
                <w:rStyle w:val="text"/>
                <w:rFonts w:eastAsia="Arial"/>
              </w:rPr>
            </w:pPr>
            <w:r w:rsidRPr="00A84A3E">
              <w:rPr>
                <w:rStyle w:val="text"/>
              </w:rPr>
              <w:t>EUIPO is improving G&amp;S management</w:t>
            </w:r>
          </w:p>
          <w:p w14:paraId="6C949D59" w14:textId="77777777" w:rsidR="00700B6E" w:rsidRPr="00A84A3E" w:rsidRDefault="00EC096D" w:rsidP="00700B6E">
            <w:pPr>
              <w:pStyle w:val="ListParagraph"/>
              <w:numPr>
                <w:ilvl w:val="0"/>
                <w:numId w:val="7"/>
              </w:numPr>
              <w:spacing w:after="0"/>
              <w:ind w:left="368"/>
              <w:rPr>
                <w:rStyle w:val="text"/>
                <w:rFonts w:eastAsia="Arial"/>
              </w:rPr>
            </w:pPr>
            <w:r w:rsidRPr="00A84A3E">
              <w:rPr>
                <w:rStyle w:val="text"/>
              </w:rPr>
              <w:t>EUIPO is constantly improving the examination processes</w:t>
            </w:r>
          </w:p>
          <w:p w14:paraId="67F3D617" w14:textId="31142322" w:rsidR="00EC096D" w:rsidRPr="00A84A3E" w:rsidRDefault="00EC096D" w:rsidP="00700B6E">
            <w:pPr>
              <w:pStyle w:val="ListParagraph"/>
              <w:numPr>
                <w:ilvl w:val="0"/>
                <w:numId w:val="7"/>
              </w:numPr>
              <w:spacing w:after="0"/>
              <w:ind w:left="368"/>
              <w:rPr>
                <w:rFonts w:asciiTheme="minorBidi" w:hAnsiTheme="minorBidi" w:cstheme="minorBidi"/>
              </w:rPr>
            </w:pPr>
            <w:r w:rsidRPr="00A84A3E">
              <w:rPr>
                <w:rStyle w:val="text"/>
              </w:rPr>
              <w:t xml:space="preserve">EUIPO is implementing the IT modifications required by the new EU Design and GI Legislative Regulation </w:t>
            </w:r>
          </w:p>
        </w:tc>
      </w:tr>
      <w:tr w:rsidR="00EC096D" w:rsidRPr="00A84A3E" w14:paraId="2A20A170" w14:textId="77777777" w:rsidTr="00830A7B">
        <w:tc>
          <w:tcPr>
            <w:tcW w:w="1440" w:type="dxa"/>
          </w:tcPr>
          <w:p w14:paraId="29C445CF" w14:textId="77777777" w:rsidR="00EC096D" w:rsidRPr="00A84A3E" w:rsidRDefault="00EC096D" w:rsidP="009E3961">
            <w:pPr>
              <w:spacing w:after="0"/>
              <w:rPr>
                <w:rStyle w:val="text"/>
              </w:rPr>
            </w:pPr>
            <w:r w:rsidRPr="00A84A3E">
              <w:rPr>
                <w:rStyle w:val="text"/>
              </w:rPr>
              <w:t>EP</w:t>
            </w:r>
          </w:p>
        </w:tc>
        <w:tc>
          <w:tcPr>
            <w:tcW w:w="7665" w:type="dxa"/>
          </w:tcPr>
          <w:p w14:paraId="69B6EFF6" w14:textId="587F56FE" w:rsidR="00EC096D" w:rsidRPr="00A84A3E" w:rsidRDefault="00EC096D" w:rsidP="009E3961">
            <w:pPr>
              <w:spacing w:after="0"/>
              <w:rPr>
                <w:rFonts w:asciiTheme="minorBidi" w:hAnsiTheme="minorBidi" w:cstheme="minorBidi"/>
              </w:rPr>
            </w:pPr>
            <w:r w:rsidRPr="00A84A3E">
              <w:rPr>
                <w:rStyle w:val="text"/>
              </w:rPr>
              <w:t xml:space="preserve">Projects under SP2028 Drivers 2,3,4 – e.g. SACEPO </w:t>
            </w:r>
          </w:p>
        </w:tc>
      </w:tr>
      <w:tr w:rsidR="00EC096D" w:rsidRPr="00A84A3E" w14:paraId="78E1757D" w14:textId="77777777" w:rsidTr="00830A7B">
        <w:tc>
          <w:tcPr>
            <w:tcW w:w="1440" w:type="dxa"/>
          </w:tcPr>
          <w:p w14:paraId="40DDFCD6" w14:textId="77777777" w:rsidR="00EC096D" w:rsidRPr="00A84A3E" w:rsidRDefault="00EC096D" w:rsidP="009E3961">
            <w:pPr>
              <w:spacing w:after="0"/>
              <w:rPr>
                <w:rStyle w:val="text"/>
              </w:rPr>
            </w:pPr>
            <w:r w:rsidRPr="00A84A3E">
              <w:rPr>
                <w:rStyle w:val="text"/>
              </w:rPr>
              <w:t>ES</w:t>
            </w:r>
          </w:p>
        </w:tc>
        <w:tc>
          <w:tcPr>
            <w:tcW w:w="7665" w:type="dxa"/>
          </w:tcPr>
          <w:p w14:paraId="1F396B98" w14:textId="28393381" w:rsidR="00EC096D" w:rsidRPr="00A84A3E" w:rsidRDefault="00EC096D" w:rsidP="009E3961">
            <w:pPr>
              <w:spacing w:after="0"/>
              <w:rPr>
                <w:rFonts w:asciiTheme="minorBidi" w:hAnsiTheme="minorBidi" w:cstheme="minorBidi"/>
              </w:rPr>
            </w:pPr>
            <w:r w:rsidRPr="00A84A3E">
              <w:rPr>
                <w:rStyle w:val="text"/>
              </w:rPr>
              <w:t xml:space="preserve">Modernization of management tools </w:t>
            </w:r>
          </w:p>
        </w:tc>
      </w:tr>
      <w:tr w:rsidR="00EC096D" w:rsidRPr="00A84A3E" w14:paraId="4DF82740" w14:textId="77777777" w:rsidTr="00830A7B">
        <w:tc>
          <w:tcPr>
            <w:tcW w:w="1440" w:type="dxa"/>
          </w:tcPr>
          <w:p w14:paraId="7C65435A" w14:textId="77777777" w:rsidR="00EC096D" w:rsidRPr="00A84A3E" w:rsidRDefault="00EC096D" w:rsidP="009E3961">
            <w:pPr>
              <w:spacing w:after="0"/>
              <w:rPr>
                <w:rStyle w:val="text"/>
              </w:rPr>
            </w:pPr>
            <w:r w:rsidRPr="00A84A3E">
              <w:rPr>
                <w:rStyle w:val="text"/>
              </w:rPr>
              <w:t>GM</w:t>
            </w:r>
          </w:p>
        </w:tc>
        <w:tc>
          <w:tcPr>
            <w:tcW w:w="7665" w:type="dxa"/>
          </w:tcPr>
          <w:p w14:paraId="53D5D924" w14:textId="5766EEEB" w:rsidR="00EC096D" w:rsidRPr="00A84A3E" w:rsidRDefault="00EC096D" w:rsidP="009E3961">
            <w:pPr>
              <w:spacing w:after="0"/>
              <w:rPr>
                <w:rFonts w:asciiTheme="minorBidi" w:hAnsiTheme="minorBidi" w:cstheme="minorBidi"/>
              </w:rPr>
            </w:pPr>
            <w:r w:rsidRPr="00A84A3E">
              <w:rPr>
                <w:rStyle w:val="text"/>
              </w:rPr>
              <w:t xml:space="preserve">Our focus is on the </w:t>
            </w:r>
            <w:r w:rsidR="00387BEB" w:rsidRPr="00A84A3E">
              <w:rPr>
                <w:rStyle w:val="text"/>
              </w:rPr>
              <w:t xml:space="preserve">WIPO </w:t>
            </w:r>
            <w:r w:rsidRPr="00A84A3E">
              <w:rPr>
                <w:rStyle w:val="text"/>
              </w:rPr>
              <w:t xml:space="preserve">IPAS 4.0 as its platform can give access to most of the recommendations provided  </w:t>
            </w:r>
          </w:p>
        </w:tc>
      </w:tr>
      <w:tr w:rsidR="00EC096D" w:rsidRPr="00A84A3E" w14:paraId="6D2F0B80" w14:textId="77777777" w:rsidTr="00830A7B">
        <w:tc>
          <w:tcPr>
            <w:tcW w:w="1440" w:type="dxa"/>
          </w:tcPr>
          <w:p w14:paraId="44068EAD" w14:textId="77777777" w:rsidR="00EC096D" w:rsidRPr="00A84A3E" w:rsidRDefault="00EC096D" w:rsidP="009E3961">
            <w:pPr>
              <w:spacing w:after="0"/>
              <w:rPr>
                <w:rStyle w:val="text"/>
              </w:rPr>
            </w:pPr>
            <w:r w:rsidRPr="00A84A3E">
              <w:rPr>
                <w:rStyle w:val="text"/>
              </w:rPr>
              <w:t>HR</w:t>
            </w:r>
          </w:p>
        </w:tc>
        <w:tc>
          <w:tcPr>
            <w:tcW w:w="7665" w:type="dxa"/>
          </w:tcPr>
          <w:p w14:paraId="4A9C672D" w14:textId="77777777" w:rsidR="00EC096D" w:rsidRPr="00A84A3E" w:rsidRDefault="00EC096D" w:rsidP="009E3961">
            <w:pPr>
              <w:spacing w:after="0"/>
              <w:rPr>
                <w:rFonts w:asciiTheme="minorBidi" w:hAnsiTheme="minorBidi" w:cstheme="minorBidi"/>
              </w:rPr>
            </w:pPr>
            <w:r w:rsidRPr="00A84A3E">
              <w:rPr>
                <w:rStyle w:val="text"/>
              </w:rPr>
              <w:t xml:space="preserve">Ongoing digital transformation process </w:t>
            </w:r>
          </w:p>
        </w:tc>
      </w:tr>
      <w:tr w:rsidR="00EC096D" w:rsidRPr="00A84A3E" w14:paraId="013F71EB" w14:textId="77777777" w:rsidTr="00830A7B">
        <w:tc>
          <w:tcPr>
            <w:tcW w:w="1440" w:type="dxa"/>
          </w:tcPr>
          <w:p w14:paraId="40D92BC1" w14:textId="77777777" w:rsidR="00EC096D" w:rsidRPr="00A84A3E" w:rsidRDefault="00EC096D" w:rsidP="009E3961">
            <w:pPr>
              <w:spacing w:after="0"/>
              <w:rPr>
                <w:rStyle w:val="text"/>
              </w:rPr>
            </w:pPr>
            <w:r w:rsidRPr="00A84A3E">
              <w:rPr>
                <w:rStyle w:val="text"/>
              </w:rPr>
              <w:t>IL</w:t>
            </w:r>
          </w:p>
        </w:tc>
        <w:tc>
          <w:tcPr>
            <w:tcW w:w="7665" w:type="dxa"/>
          </w:tcPr>
          <w:p w14:paraId="6670677F" w14:textId="77777777" w:rsidR="00EC096D" w:rsidRPr="00A84A3E" w:rsidRDefault="00EC096D" w:rsidP="009E3961">
            <w:pPr>
              <w:spacing w:after="0"/>
              <w:rPr>
                <w:rFonts w:asciiTheme="minorBidi" w:hAnsiTheme="minorBidi" w:cstheme="minorBidi"/>
              </w:rPr>
            </w:pPr>
            <w:r w:rsidRPr="00A84A3E">
              <w:rPr>
                <w:rStyle w:val="text"/>
              </w:rPr>
              <w:t xml:space="preserve">The e-filing system has been upgraded to include a smart request-filing module, which displays only relevant requests based on the application's status and stage, with pertinent notifications and warnings. This enhances efficiency and accuracy in request submission. The upgraded system has been launched in Q1 2025. </w:t>
            </w:r>
          </w:p>
        </w:tc>
      </w:tr>
      <w:tr w:rsidR="00EC096D" w:rsidRPr="00A84A3E" w14:paraId="54918BFC" w14:textId="77777777" w:rsidTr="00830A7B">
        <w:tc>
          <w:tcPr>
            <w:tcW w:w="1440" w:type="dxa"/>
          </w:tcPr>
          <w:p w14:paraId="7A0204BB" w14:textId="77777777" w:rsidR="00EC096D" w:rsidRPr="00A84A3E" w:rsidRDefault="00EC096D" w:rsidP="009E3961">
            <w:pPr>
              <w:spacing w:after="0"/>
              <w:rPr>
                <w:rStyle w:val="text"/>
              </w:rPr>
            </w:pPr>
            <w:r w:rsidRPr="00A84A3E">
              <w:rPr>
                <w:rStyle w:val="text"/>
              </w:rPr>
              <w:t>JP</w:t>
            </w:r>
          </w:p>
        </w:tc>
        <w:tc>
          <w:tcPr>
            <w:tcW w:w="7665" w:type="dxa"/>
          </w:tcPr>
          <w:p w14:paraId="3A7C7B43" w14:textId="77777777" w:rsidR="00EC096D" w:rsidRPr="00A84A3E" w:rsidRDefault="00EC096D" w:rsidP="009E3961">
            <w:pPr>
              <w:spacing w:after="0"/>
              <w:rPr>
                <w:rFonts w:asciiTheme="minorBidi" w:hAnsiTheme="minorBidi" w:cstheme="minorBidi"/>
              </w:rPr>
            </w:pPr>
            <w:r w:rsidRPr="00A84A3E">
              <w:rPr>
                <w:rStyle w:val="text"/>
              </w:rPr>
              <w:t xml:space="preserve">JPO formulated and announced the "JPO Digital Strategy 202X" in November 2024 as a framework for future system development. This strategy proposes to provide a high-level and smart digital environment for all stakeholders by re-evaluating external communication, as well as business, systems, and regulations in an integrated manner. </w:t>
            </w:r>
          </w:p>
        </w:tc>
      </w:tr>
      <w:tr w:rsidR="00EC096D" w:rsidRPr="00A84A3E" w14:paraId="724CF81B" w14:textId="77777777" w:rsidTr="00830A7B">
        <w:tc>
          <w:tcPr>
            <w:tcW w:w="1440" w:type="dxa"/>
          </w:tcPr>
          <w:p w14:paraId="6EB429CC" w14:textId="77777777" w:rsidR="00EC096D" w:rsidRPr="00A84A3E" w:rsidRDefault="00EC096D" w:rsidP="009E3961">
            <w:pPr>
              <w:spacing w:after="0"/>
              <w:rPr>
                <w:rStyle w:val="text"/>
              </w:rPr>
            </w:pPr>
            <w:r w:rsidRPr="00A84A3E">
              <w:rPr>
                <w:rStyle w:val="text"/>
              </w:rPr>
              <w:t>PE</w:t>
            </w:r>
          </w:p>
        </w:tc>
        <w:tc>
          <w:tcPr>
            <w:tcW w:w="7665" w:type="dxa"/>
          </w:tcPr>
          <w:p w14:paraId="10B45C7E" w14:textId="77777777" w:rsidR="00EC096D" w:rsidRPr="00A84A3E" w:rsidRDefault="00EC096D" w:rsidP="009E3961">
            <w:pPr>
              <w:spacing w:after="0"/>
              <w:rPr>
                <w:rFonts w:asciiTheme="minorBidi" w:hAnsiTheme="minorBidi" w:cstheme="minorBidi"/>
              </w:rPr>
            </w:pPr>
            <w:r w:rsidRPr="00A84A3E">
              <w:rPr>
                <w:rStyle w:val="text"/>
              </w:rPr>
              <w:t xml:space="preserve">The office is currently identifying business problems and the best digital solutions to address them, avoiding  paper processes. </w:t>
            </w:r>
          </w:p>
        </w:tc>
      </w:tr>
      <w:tr w:rsidR="00EC096D" w:rsidRPr="00A84A3E" w14:paraId="300A091D" w14:textId="77777777" w:rsidTr="00830A7B">
        <w:tc>
          <w:tcPr>
            <w:tcW w:w="1440" w:type="dxa"/>
          </w:tcPr>
          <w:p w14:paraId="0DD715B4" w14:textId="77777777" w:rsidR="00EC096D" w:rsidRPr="00A84A3E" w:rsidRDefault="00EC096D" w:rsidP="009E3961">
            <w:pPr>
              <w:spacing w:after="0"/>
              <w:rPr>
                <w:rStyle w:val="text"/>
              </w:rPr>
            </w:pPr>
            <w:r w:rsidRPr="00A84A3E">
              <w:rPr>
                <w:rStyle w:val="text"/>
              </w:rPr>
              <w:t>PL</w:t>
            </w:r>
          </w:p>
        </w:tc>
        <w:tc>
          <w:tcPr>
            <w:tcW w:w="7665" w:type="dxa"/>
          </w:tcPr>
          <w:p w14:paraId="0F685177" w14:textId="77777777" w:rsidR="00EC096D" w:rsidRPr="00A84A3E" w:rsidRDefault="00EC096D" w:rsidP="009E3961">
            <w:pPr>
              <w:spacing w:after="0"/>
              <w:rPr>
                <w:rFonts w:asciiTheme="minorBidi" w:hAnsiTheme="minorBidi" w:cstheme="minorBidi"/>
              </w:rPr>
            </w:pPr>
            <w:r w:rsidRPr="00A84A3E">
              <w:rPr>
                <w:rStyle w:val="text"/>
              </w:rPr>
              <w:t xml:space="preserve">We are working at new Project, namely jurisprudence Portal, which will provide direct access to the database of anonymized decisions, which will enable analysis of an individual case considering the Office's decisions and case law. The module will also enable thematic searching, filtering and browsing of decisions, improving the comfort and quality of work of the Office's Clients, including professional attorneys. The use of artificial intelligence in the system itself will enable the generation of decision summaries and will improve the preparation of decision publications through their automatic anonymization and preparation of metadata </w:t>
            </w:r>
          </w:p>
        </w:tc>
      </w:tr>
      <w:tr w:rsidR="00EC096D" w:rsidRPr="00A84A3E" w14:paraId="64B894A6" w14:textId="77777777" w:rsidTr="00830A7B">
        <w:tc>
          <w:tcPr>
            <w:tcW w:w="1440" w:type="dxa"/>
          </w:tcPr>
          <w:p w14:paraId="0C0C70EF" w14:textId="77777777" w:rsidR="00EC096D" w:rsidRPr="00A84A3E" w:rsidRDefault="00EC096D" w:rsidP="009E3961">
            <w:pPr>
              <w:spacing w:after="0"/>
              <w:rPr>
                <w:rStyle w:val="text"/>
              </w:rPr>
            </w:pPr>
            <w:r w:rsidRPr="00A84A3E">
              <w:rPr>
                <w:rStyle w:val="text"/>
              </w:rPr>
              <w:t>PY</w:t>
            </w:r>
          </w:p>
        </w:tc>
        <w:tc>
          <w:tcPr>
            <w:tcW w:w="7665" w:type="dxa"/>
          </w:tcPr>
          <w:p w14:paraId="54553AAB" w14:textId="35799E8D" w:rsidR="00EC096D" w:rsidRPr="00A84A3E" w:rsidRDefault="00EC096D" w:rsidP="009E3961">
            <w:pPr>
              <w:spacing w:after="0"/>
              <w:rPr>
                <w:rFonts w:asciiTheme="minorBidi" w:hAnsiTheme="minorBidi" w:cstheme="minorBidi"/>
              </w:rPr>
            </w:pPr>
            <w:r w:rsidRPr="00A84A3E">
              <w:rPr>
                <w:rStyle w:val="text"/>
              </w:rPr>
              <w:t xml:space="preserve">Develop and design industrial property and copyright processes, with a focus on IP workflows in each area. Currently at the stage of work meetings with each priority area to determine the legal scope of internal standards and </w:t>
            </w:r>
            <w:proofErr w:type="gramStart"/>
            <w:r w:rsidRPr="00A84A3E">
              <w:rPr>
                <w:rStyle w:val="text"/>
              </w:rPr>
              <w:t>drafting</w:t>
            </w:r>
            <w:proofErr w:type="gramEnd"/>
            <w:r w:rsidRPr="00A84A3E">
              <w:rPr>
                <w:rStyle w:val="text"/>
              </w:rPr>
              <w:t xml:space="preserve"> them, with the design implemented at the level of the ICT management system.</w:t>
            </w:r>
          </w:p>
        </w:tc>
      </w:tr>
      <w:tr w:rsidR="00EC096D" w:rsidRPr="00A84A3E" w14:paraId="5D767EED" w14:textId="77777777" w:rsidTr="00830A7B">
        <w:tc>
          <w:tcPr>
            <w:tcW w:w="1440" w:type="dxa"/>
          </w:tcPr>
          <w:p w14:paraId="182B9F0A" w14:textId="77777777" w:rsidR="00EC096D" w:rsidRPr="00A84A3E" w:rsidRDefault="00EC096D" w:rsidP="009E3961">
            <w:pPr>
              <w:spacing w:after="0"/>
              <w:rPr>
                <w:rStyle w:val="text"/>
              </w:rPr>
            </w:pPr>
            <w:r w:rsidRPr="00A84A3E">
              <w:rPr>
                <w:rStyle w:val="text"/>
              </w:rPr>
              <w:t>RU</w:t>
            </w:r>
          </w:p>
        </w:tc>
        <w:tc>
          <w:tcPr>
            <w:tcW w:w="7665" w:type="dxa"/>
          </w:tcPr>
          <w:p w14:paraId="5C810A56" w14:textId="77777777" w:rsidR="00EC096D" w:rsidRPr="00A84A3E" w:rsidRDefault="00EC096D" w:rsidP="009E3961">
            <w:pPr>
              <w:spacing w:after="0"/>
              <w:rPr>
                <w:rFonts w:asciiTheme="minorBidi" w:hAnsiTheme="minorBidi" w:cstheme="minorBidi"/>
              </w:rPr>
            </w:pPr>
            <w:r w:rsidRPr="00A84A3E">
              <w:rPr>
                <w:rStyle w:val="text"/>
              </w:rPr>
              <w:t xml:space="preserve">Federal Project "Digital Economy", "Data Economy", Domain "Science and Innovation". </w:t>
            </w:r>
          </w:p>
        </w:tc>
      </w:tr>
    </w:tbl>
    <w:p w14:paraId="354ADAAD"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EC096D" w:rsidRPr="00A84A3E" w14:paraId="14852F1E" w14:textId="77777777" w:rsidTr="00830A7B">
        <w:tc>
          <w:tcPr>
            <w:tcW w:w="1440" w:type="dxa"/>
            <w:shd w:val="clear" w:color="auto" w:fill="1F497D" w:themeFill="text2"/>
          </w:tcPr>
          <w:p w14:paraId="4CBDDFF2" w14:textId="77777777" w:rsidR="00EC096D" w:rsidRPr="00A84A3E" w:rsidRDefault="00EC096D" w:rsidP="009E3961">
            <w:pPr>
              <w:spacing w:after="0"/>
              <w:rPr>
                <w:rStyle w:val="text"/>
                <w:b/>
                <w:bCs/>
                <w:color w:val="FFFFFF" w:themeColor="background1"/>
              </w:rPr>
            </w:pPr>
            <w:r w:rsidRPr="00A84A3E">
              <w:rPr>
                <w:rStyle w:val="text"/>
                <w:b/>
                <w:bCs/>
                <w:color w:val="FFFFFF" w:themeColor="background1"/>
              </w:rPr>
              <w:t>ST.3 Code</w:t>
            </w:r>
          </w:p>
        </w:tc>
        <w:tc>
          <w:tcPr>
            <w:tcW w:w="7665" w:type="dxa"/>
            <w:shd w:val="clear" w:color="auto" w:fill="1F497D" w:themeFill="text2"/>
          </w:tcPr>
          <w:p w14:paraId="2B4516B7" w14:textId="77777777" w:rsidR="00EC096D" w:rsidRPr="00A84A3E" w:rsidRDefault="00EC096D" w:rsidP="009E3961">
            <w:pPr>
              <w:spacing w:after="0"/>
              <w:rPr>
                <w:rFonts w:asciiTheme="minorBidi" w:hAnsiTheme="minorBidi" w:cstheme="minorBidi"/>
                <w:b/>
                <w:bCs/>
                <w:color w:val="FFFFFF" w:themeColor="background1"/>
              </w:rPr>
            </w:pPr>
            <w:r w:rsidRPr="00A84A3E">
              <w:rPr>
                <w:rStyle w:val="text"/>
                <w:b/>
                <w:bCs/>
                <w:color w:val="FFFFFF" w:themeColor="background1"/>
              </w:rPr>
              <w:t xml:space="preserve">Rec. 2 </w:t>
            </w:r>
          </w:p>
        </w:tc>
      </w:tr>
      <w:tr w:rsidR="00EC096D" w:rsidRPr="00A84A3E" w14:paraId="5C60F7D1" w14:textId="77777777" w:rsidTr="00830A7B">
        <w:tc>
          <w:tcPr>
            <w:tcW w:w="1440" w:type="dxa"/>
          </w:tcPr>
          <w:p w14:paraId="546D540F" w14:textId="77777777" w:rsidR="00EC096D" w:rsidRPr="00A84A3E" w:rsidRDefault="00EC096D" w:rsidP="009E3961">
            <w:pPr>
              <w:spacing w:after="0"/>
              <w:rPr>
                <w:rStyle w:val="text"/>
              </w:rPr>
            </w:pPr>
            <w:r w:rsidRPr="00A84A3E">
              <w:rPr>
                <w:rStyle w:val="text"/>
              </w:rPr>
              <w:t>BR</w:t>
            </w:r>
          </w:p>
        </w:tc>
        <w:tc>
          <w:tcPr>
            <w:tcW w:w="7665" w:type="dxa"/>
          </w:tcPr>
          <w:p w14:paraId="013EAC34" w14:textId="76BFB95B" w:rsidR="00EC096D" w:rsidRPr="00A84A3E" w:rsidRDefault="00EC096D" w:rsidP="009E3961">
            <w:pPr>
              <w:spacing w:after="0"/>
              <w:rPr>
                <w:rFonts w:asciiTheme="minorBidi" w:hAnsiTheme="minorBidi" w:cstheme="minorBidi"/>
              </w:rPr>
            </w:pPr>
            <w:r w:rsidRPr="00A84A3E">
              <w:rPr>
                <w:rStyle w:val="text"/>
              </w:rPr>
              <w:t>In progress</w:t>
            </w:r>
            <w:r w:rsidR="00387BEB" w:rsidRPr="00A84A3E">
              <w:rPr>
                <w:rStyle w:val="text"/>
              </w:rPr>
              <w:t xml:space="preserve"> –</w:t>
            </w:r>
            <w:r w:rsidRPr="00A84A3E">
              <w:rPr>
                <w:rStyle w:val="text"/>
              </w:rPr>
              <w:t xml:space="preserve"> Development of PETIC (Strategic Plan for Technology, Information, and Communications) with DKPTO partnership. </w:t>
            </w:r>
          </w:p>
        </w:tc>
      </w:tr>
      <w:tr w:rsidR="00EC096D" w:rsidRPr="00A84A3E" w14:paraId="3CBAB4C1" w14:textId="77777777" w:rsidTr="00830A7B">
        <w:tc>
          <w:tcPr>
            <w:tcW w:w="1440" w:type="dxa"/>
          </w:tcPr>
          <w:p w14:paraId="0F0FFE39" w14:textId="77777777" w:rsidR="00EC096D" w:rsidRPr="00A84A3E" w:rsidRDefault="00EC096D" w:rsidP="009E3961">
            <w:pPr>
              <w:spacing w:after="0"/>
              <w:rPr>
                <w:rStyle w:val="text"/>
              </w:rPr>
            </w:pPr>
            <w:r w:rsidRPr="00A84A3E">
              <w:rPr>
                <w:rStyle w:val="text"/>
              </w:rPr>
              <w:t>CA</w:t>
            </w:r>
          </w:p>
        </w:tc>
        <w:tc>
          <w:tcPr>
            <w:tcW w:w="7665" w:type="dxa"/>
          </w:tcPr>
          <w:p w14:paraId="739881DB" w14:textId="77777777" w:rsidR="00EC096D" w:rsidRPr="00A84A3E" w:rsidRDefault="00EC096D" w:rsidP="009E3961">
            <w:pPr>
              <w:spacing w:after="0"/>
              <w:rPr>
                <w:rFonts w:asciiTheme="minorBidi" w:hAnsiTheme="minorBidi" w:cstheme="minorBidi"/>
              </w:rPr>
            </w:pPr>
            <w:r w:rsidRPr="00A84A3E">
              <w:rPr>
                <w:rStyle w:val="text"/>
              </w:rPr>
              <w:t xml:space="preserve">Implementing IT-Modernization following EUIPO SP architecture </w:t>
            </w:r>
          </w:p>
        </w:tc>
      </w:tr>
      <w:tr w:rsidR="00EC096D" w:rsidRPr="00A84A3E" w14:paraId="03337786" w14:textId="77777777" w:rsidTr="00830A7B">
        <w:tc>
          <w:tcPr>
            <w:tcW w:w="1440" w:type="dxa"/>
          </w:tcPr>
          <w:p w14:paraId="61B5363D" w14:textId="77777777" w:rsidR="00EC096D" w:rsidRPr="00A84A3E" w:rsidRDefault="00EC096D" w:rsidP="009E3961">
            <w:pPr>
              <w:spacing w:after="0"/>
              <w:rPr>
                <w:rStyle w:val="text"/>
              </w:rPr>
            </w:pPr>
            <w:r w:rsidRPr="00A84A3E">
              <w:rPr>
                <w:rStyle w:val="text"/>
              </w:rPr>
              <w:t>EP</w:t>
            </w:r>
          </w:p>
        </w:tc>
        <w:tc>
          <w:tcPr>
            <w:tcW w:w="7665" w:type="dxa"/>
          </w:tcPr>
          <w:p w14:paraId="7FEEB219" w14:textId="15C45407" w:rsidR="00EC096D" w:rsidRPr="00A84A3E" w:rsidRDefault="00EC096D" w:rsidP="009E3961">
            <w:pPr>
              <w:spacing w:after="0"/>
              <w:rPr>
                <w:rFonts w:asciiTheme="minorBidi" w:hAnsiTheme="minorBidi" w:cstheme="minorBidi"/>
              </w:rPr>
            </w:pPr>
            <w:r w:rsidRPr="00A84A3E">
              <w:rPr>
                <w:rStyle w:val="text"/>
              </w:rPr>
              <w:t xml:space="preserve">Projects under SP2028 Drivers 2,3,4 – esp. Driver 2: Technology </w:t>
            </w:r>
          </w:p>
        </w:tc>
      </w:tr>
      <w:tr w:rsidR="00EC096D" w:rsidRPr="00A84A3E" w14:paraId="24845972" w14:textId="77777777" w:rsidTr="00830A7B">
        <w:tc>
          <w:tcPr>
            <w:tcW w:w="1440" w:type="dxa"/>
          </w:tcPr>
          <w:p w14:paraId="687D0EB1" w14:textId="77777777" w:rsidR="00EC096D" w:rsidRPr="00A84A3E" w:rsidRDefault="00EC096D" w:rsidP="009E3961">
            <w:pPr>
              <w:spacing w:after="0"/>
              <w:rPr>
                <w:rStyle w:val="text"/>
              </w:rPr>
            </w:pPr>
            <w:r w:rsidRPr="00A84A3E">
              <w:rPr>
                <w:rStyle w:val="text"/>
              </w:rPr>
              <w:t>FI</w:t>
            </w:r>
          </w:p>
        </w:tc>
        <w:tc>
          <w:tcPr>
            <w:tcW w:w="7665" w:type="dxa"/>
          </w:tcPr>
          <w:p w14:paraId="20A9934B" w14:textId="77777777" w:rsidR="00EC096D" w:rsidRPr="00A84A3E" w:rsidRDefault="00EC096D" w:rsidP="009E3961">
            <w:pPr>
              <w:spacing w:after="0"/>
              <w:rPr>
                <w:rFonts w:asciiTheme="minorBidi" w:hAnsiTheme="minorBidi" w:cstheme="minorBidi"/>
              </w:rPr>
            </w:pPr>
            <w:r w:rsidRPr="00A84A3E">
              <w:rPr>
                <w:rStyle w:val="text"/>
              </w:rPr>
              <w:t xml:space="preserve">This is ongoing activity with </w:t>
            </w:r>
            <w:proofErr w:type="gramStart"/>
            <w:r w:rsidRPr="00A84A3E">
              <w:rPr>
                <w:rStyle w:val="text"/>
              </w:rPr>
              <w:t>cooperation</w:t>
            </w:r>
            <w:proofErr w:type="gramEnd"/>
            <w:r w:rsidRPr="00A84A3E">
              <w:rPr>
                <w:rStyle w:val="text"/>
              </w:rPr>
              <w:t xml:space="preserve"> other governmental organizations. </w:t>
            </w:r>
          </w:p>
        </w:tc>
      </w:tr>
      <w:tr w:rsidR="00EC096D" w:rsidRPr="00A84A3E" w14:paraId="36A1AEE1" w14:textId="77777777" w:rsidTr="00830A7B">
        <w:tc>
          <w:tcPr>
            <w:tcW w:w="1440" w:type="dxa"/>
          </w:tcPr>
          <w:p w14:paraId="046842E9" w14:textId="77777777" w:rsidR="00EC096D" w:rsidRPr="00A84A3E" w:rsidRDefault="00EC096D" w:rsidP="009E3961">
            <w:pPr>
              <w:spacing w:after="0"/>
              <w:rPr>
                <w:rStyle w:val="text"/>
              </w:rPr>
            </w:pPr>
            <w:r w:rsidRPr="00A84A3E">
              <w:rPr>
                <w:rStyle w:val="text"/>
              </w:rPr>
              <w:t>HR</w:t>
            </w:r>
          </w:p>
        </w:tc>
        <w:tc>
          <w:tcPr>
            <w:tcW w:w="7665" w:type="dxa"/>
          </w:tcPr>
          <w:p w14:paraId="2EDB859D" w14:textId="77777777" w:rsidR="00EC096D" w:rsidRPr="00A84A3E" w:rsidRDefault="00EC096D" w:rsidP="009E3961">
            <w:pPr>
              <w:spacing w:after="0"/>
              <w:rPr>
                <w:rFonts w:asciiTheme="minorBidi" w:hAnsiTheme="minorBidi" w:cstheme="minorBidi"/>
              </w:rPr>
            </w:pPr>
            <w:r w:rsidRPr="00A84A3E">
              <w:rPr>
                <w:rStyle w:val="text"/>
              </w:rPr>
              <w:t xml:space="preserve">Adopting the ICT strategy is our goal for 2025 </w:t>
            </w:r>
          </w:p>
        </w:tc>
      </w:tr>
      <w:tr w:rsidR="00EC096D" w:rsidRPr="00A84A3E" w14:paraId="52002CF0" w14:textId="77777777" w:rsidTr="00830A7B">
        <w:tc>
          <w:tcPr>
            <w:tcW w:w="1440" w:type="dxa"/>
          </w:tcPr>
          <w:p w14:paraId="73BEB538" w14:textId="77777777" w:rsidR="00EC096D" w:rsidRPr="00A84A3E" w:rsidRDefault="00EC096D" w:rsidP="009E3961">
            <w:pPr>
              <w:spacing w:after="0"/>
              <w:rPr>
                <w:rStyle w:val="text"/>
              </w:rPr>
            </w:pPr>
            <w:r w:rsidRPr="00A84A3E">
              <w:rPr>
                <w:rStyle w:val="text"/>
              </w:rPr>
              <w:t>NO</w:t>
            </w:r>
          </w:p>
        </w:tc>
        <w:tc>
          <w:tcPr>
            <w:tcW w:w="7665" w:type="dxa"/>
          </w:tcPr>
          <w:p w14:paraId="763B0A1F" w14:textId="27D84AFD" w:rsidR="00EC096D" w:rsidRPr="00A84A3E" w:rsidRDefault="00EC096D" w:rsidP="009E3961">
            <w:pPr>
              <w:spacing w:after="0"/>
              <w:rPr>
                <w:rFonts w:asciiTheme="minorBidi" w:hAnsiTheme="minorBidi" w:cstheme="minorBidi"/>
              </w:rPr>
            </w:pPr>
            <w:r w:rsidRPr="00A84A3E">
              <w:rPr>
                <w:rStyle w:val="text"/>
              </w:rPr>
              <w:t xml:space="preserve">Annual review process plan and translation under implementation </w:t>
            </w:r>
          </w:p>
        </w:tc>
      </w:tr>
      <w:tr w:rsidR="00EC096D" w:rsidRPr="00A84A3E" w14:paraId="01D81B0A" w14:textId="77777777" w:rsidTr="00830A7B">
        <w:tc>
          <w:tcPr>
            <w:tcW w:w="1440" w:type="dxa"/>
          </w:tcPr>
          <w:p w14:paraId="6BC8DFC2" w14:textId="77777777" w:rsidR="00EC096D" w:rsidRPr="00A84A3E" w:rsidRDefault="00EC096D" w:rsidP="009E3961">
            <w:pPr>
              <w:spacing w:after="0"/>
              <w:rPr>
                <w:rStyle w:val="text"/>
              </w:rPr>
            </w:pPr>
            <w:r w:rsidRPr="00A84A3E">
              <w:rPr>
                <w:rStyle w:val="text"/>
              </w:rPr>
              <w:t>PY</w:t>
            </w:r>
          </w:p>
        </w:tc>
        <w:tc>
          <w:tcPr>
            <w:tcW w:w="7665" w:type="dxa"/>
          </w:tcPr>
          <w:p w14:paraId="143CF6E3" w14:textId="2FC19976" w:rsidR="00EC096D" w:rsidRPr="00A84A3E" w:rsidRDefault="00EC096D" w:rsidP="009E3961">
            <w:pPr>
              <w:spacing w:after="0"/>
              <w:rPr>
                <w:rFonts w:asciiTheme="minorBidi" w:hAnsiTheme="minorBidi" w:cstheme="minorBidi"/>
              </w:rPr>
            </w:pPr>
            <w:r w:rsidRPr="00A84A3E">
              <w:rPr>
                <w:rStyle w:val="text"/>
              </w:rPr>
              <w:t>Develop an ICT master plan with the support of the Inter-American Development Bank; currently at the information- and data-gathering stage.</w:t>
            </w:r>
          </w:p>
        </w:tc>
      </w:tr>
    </w:tbl>
    <w:p w14:paraId="5A2C9781"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EC096D" w:rsidRPr="00A84A3E" w14:paraId="5B1F9946" w14:textId="77777777" w:rsidTr="00830A7B">
        <w:tc>
          <w:tcPr>
            <w:tcW w:w="1440" w:type="dxa"/>
            <w:shd w:val="clear" w:color="auto" w:fill="1F497D" w:themeFill="text2"/>
          </w:tcPr>
          <w:p w14:paraId="07EC9D16" w14:textId="77777777" w:rsidR="00EC096D" w:rsidRPr="00A84A3E" w:rsidRDefault="00EC096D" w:rsidP="009E3961">
            <w:pPr>
              <w:spacing w:after="0"/>
              <w:rPr>
                <w:rStyle w:val="text"/>
                <w:b/>
                <w:bCs/>
                <w:color w:val="FFFFFF" w:themeColor="background1"/>
              </w:rPr>
            </w:pPr>
            <w:r w:rsidRPr="00A84A3E">
              <w:rPr>
                <w:rStyle w:val="text"/>
                <w:b/>
                <w:bCs/>
                <w:color w:val="FFFFFF" w:themeColor="background1"/>
              </w:rPr>
              <w:t>ST.3 Code</w:t>
            </w:r>
          </w:p>
        </w:tc>
        <w:tc>
          <w:tcPr>
            <w:tcW w:w="7665" w:type="dxa"/>
            <w:shd w:val="clear" w:color="auto" w:fill="1F497D" w:themeFill="text2"/>
          </w:tcPr>
          <w:p w14:paraId="1B530626" w14:textId="77777777" w:rsidR="00EC096D" w:rsidRPr="00A84A3E" w:rsidRDefault="00EC096D" w:rsidP="009E3961">
            <w:pPr>
              <w:spacing w:after="0"/>
              <w:rPr>
                <w:rFonts w:asciiTheme="minorBidi" w:hAnsiTheme="minorBidi" w:cstheme="minorBidi"/>
                <w:b/>
                <w:bCs/>
                <w:color w:val="FFFFFF" w:themeColor="background1"/>
              </w:rPr>
            </w:pPr>
            <w:r w:rsidRPr="00A84A3E">
              <w:rPr>
                <w:rStyle w:val="text"/>
                <w:b/>
                <w:bCs/>
                <w:color w:val="FFFFFF" w:themeColor="background1"/>
              </w:rPr>
              <w:t xml:space="preserve">Rec. 3 </w:t>
            </w:r>
          </w:p>
        </w:tc>
      </w:tr>
      <w:tr w:rsidR="00EC096D" w:rsidRPr="00A84A3E" w14:paraId="150C6C3B" w14:textId="77777777" w:rsidTr="00830A7B">
        <w:tc>
          <w:tcPr>
            <w:tcW w:w="1440" w:type="dxa"/>
          </w:tcPr>
          <w:p w14:paraId="6647F87B" w14:textId="77777777" w:rsidR="00EC096D" w:rsidRPr="00A84A3E" w:rsidRDefault="00EC096D" w:rsidP="009E3961">
            <w:pPr>
              <w:spacing w:after="0"/>
              <w:rPr>
                <w:rStyle w:val="text"/>
              </w:rPr>
            </w:pPr>
            <w:r w:rsidRPr="00A84A3E">
              <w:rPr>
                <w:rStyle w:val="text"/>
              </w:rPr>
              <w:t>BR</w:t>
            </w:r>
          </w:p>
        </w:tc>
        <w:tc>
          <w:tcPr>
            <w:tcW w:w="7665" w:type="dxa"/>
          </w:tcPr>
          <w:p w14:paraId="72146FA8" w14:textId="30F80433" w:rsidR="00EC096D" w:rsidRPr="00A84A3E" w:rsidRDefault="00EC096D" w:rsidP="009E3961">
            <w:pPr>
              <w:spacing w:after="0"/>
              <w:rPr>
                <w:rFonts w:asciiTheme="minorBidi" w:hAnsiTheme="minorBidi" w:cstheme="minorBidi"/>
              </w:rPr>
            </w:pPr>
            <w:r w:rsidRPr="00A84A3E">
              <w:rPr>
                <w:rStyle w:val="text"/>
              </w:rPr>
              <w:t>Planned</w:t>
            </w:r>
            <w:r w:rsidR="00387BEB" w:rsidRPr="00A84A3E">
              <w:rPr>
                <w:rStyle w:val="text"/>
              </w:rPr>
              <w:t xml:space="preserve"> –</w:t>
            </w:r>
            <w:r w:rsidRPr="00A84A3E">
              <w:rPr>
                <w:rStyle w:val="text"/>
              </w:rPr>
              <w:t xml:space="preserve"> A set of projects to achieve data maturity and management: Data Accessibility and Policy, Analysis of Unstructured Data, Documentation of Data Assets and Data Management and Quality. </w:t>
            </w:r>
          </w:p>
        </w:tc>
      </w:tr>
      <w:tr w:rsidR="00EC096D" w:rsidRPr="00A84A3E" w14:paraId="1476F6A3" w14:textId="77777777" w:rsidTr="00830A7B">
        <w:tc>
          <w:tcPr>
            <w:tcW w:w="1440" w:type="dxa"/>
          </w:tcPr>
          <w:p w14:paraId="18A0D200" w14:textId="77777777" w:rsidR="00EC096D" w:rsidRPr="00A84A3E" w:rsidRDefault="00EC096D" w:rsidP="009E3961">
            <w:pPr>
              <w:spacing w:after="0"/>
              <w:rPr>
                <w:rStyle w:val="text"/>
              </w:rPr>
            </w:pPr>
            <w:r w:rsidRPr="00A84A3E">
              <w:rPr>
                <w:rStyle w:val="text"/>
              </w:rPr>
              <w:t>CA</w:t>
            </w:r>
          </w:p>
        </w:tc>
        <w:tc>
          <w:tcPr>
            <w:tcW w:w="7665" w:type="dxa"/>
          </w:tcPr>
          <w:p w14:paraId="6CA5172C" w14:textId="77777777" w:rsidR="00EC096D" w:rsidRPr="00A84A3E" w:rsidRDefault="00EC096D" w:rsidP="009E3961">
            <w:pPr>
              <w:spacing w:after="0"/>
              <w:rPr>
                <w:rFonts w:asciiTheme="minorBidi" w:hAnsiTheme="minorBidi" w:cstheme="minorBidi"/>
              </w:rPr>
            </w:pPr>
            <w:r w:rsidRPr="00A84A3E">
              <w:rPr>
                <w:rStyle w:val="text"/>
              </w:rPr>
              <w:t xml:space="preserve">Business line policy is involved in each ITM data/process decision </w:t>
            </w:r>
          </w:p>
        </w:tc>
      </w:tr>
      <w:tr w:rsidR="00EC096D" w:rsidRPr="00A84A3E" w14:paraId="610A4EC1" w14:textId="77777777" w:rsidTr="00830A7B">
        <w:tc>
          <w:tcPr>
            <w:tcW w:w="1440" w:type="dxa"/>
          </w:tcPr>
          <w:p w14:paraId="32E0843D" w14:textId="77777777" w:rsidR="00EC096D" w:rsidRPr="00A84A3E" w:rsidRDefault="00EC096D" w:rsidP="009E3961">
            <w:pPr>
              <w:spacing w:after="0"/>
              <w:rPr>
                <w:rStyle w:val="text"/>
              </w:rPr>
            </w:pPr>
            <w:r w:rsidRPr="00A84A3E">
              <w:rPr>
                <w:rStyle w:val="text"/>
              </w:rPr>
              <w:t>EP</w:t>
            </w:r>
          </w:p>
        </w:tc>
        <w:tc>
          <w:tcPr>
            <w:tcW w:w="7665" w:type="dxa"/>
          </w:tcPr>
          <w:p w14:paraId="6A3DD466" w14:textId="0ED0171A" w:rsidR="00EC096D" w:rsidRPr="00A84A3E" w:rsidRDefault="00EC096D" w:rsidP="009E3961">
            <w:pPr>
              <w:spacing w:after="0"/>
              <w:rPr>
                <w:rFonts w:asciiTheme="minorBidi" w:hAnsiTheme="minorBidi" w:cstheme="minorBidi"/>
              </w:rPr>
            </w:pPr>
            <w:r w:rsidRPr="00A84A3E">
              <w:rPr>
                <w:rStyle w:val="text"/>
              </w:rPr>
              <w:t xml:space="preserve">Projects under SP2028 Drivers 2,3,4 – esp. Driver 3: HQ &amp; timely Products &amp; Services </w:t>
            </w:r>
          </w:p>
        </w:tc>
      </w:tr>
      <w:tr w:rsidR="00EC096D" w:rsidRPr="00A84A3E" w14:paraId="4F1891F2" w14:textId="77777777" w:rsidTr="00830A7B">
        <w:tc>
          <w:tcPr>
            <w:tcW w:w="1440" w:type="dxa"/>
          </w:tcPr>
          <w:p w14:paraId="637C2C0F" w14:textId="77777777" w:rsidR="00EC096D" w:rsidRPr="00A84A3E" w:rsidRDefault="00EC096D" w:rsidP="009E3961">
            <w:pPr>
              <w:spacing w:after="0"/>
              <w:rPr>
                <w:rStyle w:val="text"/>
              </w:rPr>
            </w:pPr>
            <w:r w:rsidRPr="00A84A3E">
              <w:rPr>
                <w:rStyle w:val="text"/>
              </w:rPr>
              <w:t>FI</w:t>
            </w:r>
          </w:p>
        </w:tc>
        <w:tc>
          <w:tcPr>
            <w:tcW w:w="7665" w:type="dxa"/>
          </w:tcPr>
          <w:p w14:paraId="2DB33582" w14:textId="77777777" w:rsidR="00EC096D" w:rsidRPr="00A84A3E" w:rsidRDefault="00EC096D" w:rsidP="009E3961">
            <w:pPr>
              <w:spacing w:after="0"/>
              <w:rPr>
                <w:rFonts w:asciiTheme="minorBidi" w:hAnsiTheme="minorBidi" w:cstheme="minorBidi"/>
              </w:rPr>
            </w:pPr>
            <w:r w:rsidRPr="00A84A3E">
              <w:rPr>
                <w:rStyle w:val="text"/>
              </w:rPr>
              <w:t xml:space="preserve">Implementation of data governance model (national requirement) </w:t>
            </w:r>
          </w:p>
        </w:tc>
      </w:tr>
      <w:tr w:rsidR="00EC096D" w:rsidRPr="00A84A3E" w14:paraId="5D8336EE" w14:textId="77777777" w:rsidTr="00830A7B">
        <w:tc>
          <w:tcPr>
            <w:tcW w:w="1440" w:type="dxa"/>
          </w:tcPr>
          <w:p w14:paraId="7CA3C2F5" w14:textId="77777777" w:rsidR="00EC096D" w:rsidRPr="00A84A3E" w:rsidRDefault="00EC096D" w:rsidP="009E3961">
            <w:pPr>
              <w:spacing w:after="0"/>
              <w:rPr>
                <w:rStyle w:val="text"/>
              </w:rPr>
            </w:pPr>
            <w:r w:rsidRPr="00A84A3E">
              <w:rPr>
                <w:rStyle w:val="text"/>
              </w:rPr>
              <w:t>HR</w:t>
            </w:r>
          </w:p>
        </w:tc>
        <w:tc>
          <w:tcPr>
            <w:tcW w:w="7665" w:type="dxa"/>
          </w:tcPr>
          <w:p w14:paraId="317B2D3C" w14:textId="77777777" w:rsidR="00EC096D" w:rsidRPr="00A84A3E" w:rsidRDefault="00EC096D" w:rsidP="009E3961">
            <w:pPr>
              <w:spacing w:after="0"/>
              <w:rPr>
                <w:rFonts w:asciiTheme="minorBidi" w:hAnsiTheme="minorBidi" w:cstheme="minorBidi"/>
              </w:rPr>
            </w:pPr>
            <w:r w:rsidRPr="00A84A3E">
              <w:rPr>
                <w:rStyle w:val="text"/>
              </w:rPr>
              <w:t xml:space="preserve">To implement Data governance framework is our goal for 2025 </w:t>
            </w:r>
          </w:p>
        </w:tc>
      </w:tr>
      <w:tr w:rsidR="00EC096D" w:rsidRPr="00A84A3E" w14:paraId="771FD7D0" w14:textId="77777777" w:rsidTr="00830A7B">
        <w:tc>
          <w:tcPr>
            <w:tcW w:w="1440" w:type="dxa"/>
          </w:tcPr>
          <w:p w14:paraId="0DDF2407" w14:textId="77777777" w:rsidR="00EC096D" w:rsidRPr="00A84A3E" w:rsidRDefault="00EC096D" w:rsidP="009E3961">
            <w:pPr>
              <w:spacing w:after="0"/>
              <w:rPr>
                <w:rStyle w:val="text"/>
              </w:rPr>
            </w:pPr>
            <w:r w:rsidRPr="00A84A3E">
              <w:rPr>
                <w:rStyle w:val="text"/>
              </w:rPr>
              <w:t>PY</w:t>
            </w:r>
          </w:p>
        </w:tc>
        <w:tc>
          <w:tcPr>
            <w:tcW w:w="7665" w:type="dxa"/>
          </w:tcPr>
          <w:p w14:paraId="4475D2AC" w14:textId="6012E7EE" w:rsidR="00EC096D" w:rsidRPr="00A84A3E" w:rsidRDefault="00EC096D" w:rsidP="009E3961">
            <w:pPr>
              <w:spacing w:after="0"/>
              <w:rPr>
                <w:rFonts w:asciiTheme="minorBidi" w:hAnsiTheme="minorBidi" w:cstheme="minorBidi"/>
              </w:rPr>
            </w:pPr>
            <w:r w:rsidRPr="00A84A3E">
              <w:rPr>
                <w:rStyle w:val="text"/>
              </w:rPr>
              <w:t>Guidelines are being established at the government level, through the Ministry of Technology and Communications.</w:t>
            </w:r>
          </w:p>
        </w:tc>
      </w:tr>
      <w:tr w:rsidR="00EC096D" w:rsidRPr="00A84A3E" w14:paraId="70A82502" w14:textId="77777777" w:rsidTr="00830A7B">
        <w:tc>
          <w:tcPr>
            <w:tcW w:w="1440" w:type="dxa"/>
          </w:tcPr>
          <w:p w14:paraId="1BA743C5" w14:textId="77777777" w:rsidR="00EC096D" w:rsidRPr="00A84A3E" w:rsidRDefault="00EC096D" w:rsidP="009E3961">
            <w:pPr>
              <w:spacing w:after="0"/>
              <w:rPr>
                <w:rStyle w:val="text"/>
              </w:rPr>
            </w:pPr>
            <w:r w:rsidRPr="00A84A3E">
              <w:rPr>
                <w:rStyle w:val="text"/>
              </w:rPr>
              <w:t>US</w:t>
            </w:r>
          </w:p>
        </w:tc>
        <w:tc>
          <w:tcPr>
            <w:tcW w:w="7665" w:type="dxa"/>
          </w:tcPr>
          <w:p w14:paraId="7ADFA41F" w14:textId="77777777" w:rsidR="00EC096D" w:rsidRPr="00A84A3E" w:rsidRDefault="00EC096D" w:rsidP="009E3961">
            <w:pPr>
              <w:spacing w:after="0"/>
              <w:rPr>
                <w:rFonts w:asciiTheme="minorBidi" w:hAnsiTheme="minorBidi" w:cstheme="minorBidi"/>
              </w:rPr>
            </w:pPr>
            <w:r w:rsidRPr="00A84A3E">
              <w:rPr>
                <w:rStyle w:val="text"/>
              </w:rPr>
              <w:t xml:space="preserve">Data as an Enterprise Assets Initiative </w:t>
            </w:r>
          </w:p>
        </w:tc>
      </w:tr>
    </w:tbl>
    <w:p w14:paraId="7EA96BD4"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EC096D" w:rsidRPr="00A84A3E" w14:paraId="758DD26D" w14:textId="77777777" w:rsidTr="00830A7B">
        <w:tc>
          <w:tcPr>
            <w:tcW w:w="1440" w:type="dxa"/>
            <w:shd w:val="clear" w:color="auto" w:fill="1F497D" w:themeFill="text2"/>
          </w:tcPr>
          <w:p w14:paraId="5D8DD2A8" w14:textId="77777777" w:rsidR="00EC096D" w:rsidRPr="00A84A3E" w:rsidRDefault="00EC096D" w:rsidP="009E3961">
            <w:pPr>
              <w:spacing w:after="0"/>
              <w:rPr>
                <w:rStyle w:val="text"/>
                <w:b/>
                <w:bCs/>
                <w:color w:val="FFFFFF" w:themeColor="background1"/>
              </w:rPr>
            </w:pPr>
            <w:r w:rsidRPr="00A84A3E">
              <w:rPr>
                <w:rStyle w:val="text"/>
                <w:b/>
                <w:bCs/>
                <w:color w:val="FFFFFF" w:themeColor="background1"/>
              </w:rPr>
              <w:t>ST.3 Code</w:t>
            </w:r>
          </w:p>
        </w:tc>
        <w:tc>
          <w:tcPr>
            <w:tcW w:w="7665" w:type="dxa"/>
            <w:shd w:val="clear" w:color="auto" w:fill="1F497D" w:themeFill="text2"/>
          </w:tcPr>
          <w:p w14:paraId="24D76015" w14:textId="77777777" w:rsidR="00EC096D" w:rsidRPr="00A84A3E" w:rsidRDefault="00EC096D" w:rsidP="009E3961">
            <w:pPr>
              <w:spacing w:after="0"/>
              <w:rPr>
                <w:rFonts w:asciiTheme="minorBidi" w:hAnsiTheme="minorBidi" w:cstheme="minorBidi"/>
                <w:b/>
                <w:bCs/>
                <w:color w:val="FFFFFF" w:themeColor="background1"/>
              </w:rPr>
            </w:pPr>
            <w:r w:rsidRPr="00A84A3E">
              <w:rPr>
                <w:rStyle w:val="text"/>
                <w:b/>
                <w:bCs/>
                <w:color w:val="FFFFFF" w:themeColor="background1"/>
              </w:rPr>
              <w:t xml:space="preserve">Rec. 4 </w:t>
            </w:r>
          </w:p>
        </w:tc>
      </w:tr>
      <w:tr w:rsidR="00EC096D" w:rsidRPr="00A84A3E" w14:paraId="0A91D5AB" w14:textId="77777777" w:rsidTr="00830A7B">
        <w:tc>
          <w:tcPr>
            <w:tcW w:w="1440" w:type="dxa"/>
          </w:tcPr>
          <w:p w14:paraId="5CCEA6C4" w14:textId="77777777" w:rsidR="00EC096D" w:rsidRPr="00A84A3E" w:rsidRDefault="00EC096D" w:rsidP="009E3961">
            <w:pPr>
              <w:spacing w:after="0"/>
              <w:rPr>
                <w:rStyle w:val="text"/>
              </w:rPr>
            </w:pPr>
            <w:r w:rsidRPr="00A84A3E">
              <w:rPr>
                <w:rStyle w:val="text"/>
              </w:rPr>
              <w:t>AU</w:t>
            </w:r>
          </w:p>
        </w:tc>
        <w:tc>
          <w:tcPr>
            <w:tcW w:w="7665" w:type="dxa"/>
          </w:tcPr>
          <w:p w14:paraId="7EE0A11D" w14:textId="50588B19" w:rsidR="00EC096D" w:rsidRPr="00A84A3E" w:rsidRDefault="00EC096D" w:rsidP="009E3961">
            <w:pPr>
              <w:spacing w:after="0"/>
              <w:rPr>
                <w:rFonts w:asciiTheme="minorBidi" w:hAnsiTheme="minorBidi" w:cstheme="minorBidi"/>
              </w:rPr>
            </w:pPr>
            <w:r w:rsidRPr="00A84A3E">
              <w:rPr>
                <w:rStyle w:val="text"/>
              </w:rPr>
              <w:t xml:space="preserve">IP Australia is focusing on the implementation of zero trust architecture requiring verification from users and devices accessing network resources, bringing practices in line with a federal government target. </w:t>
            </w:r>
          </w:p>
        </w:tc>
      </w:tr>
      <w:tr w:rsidR="00EC096D" w:rsidRPr="00A84A3E" w14:paraId="5A0993DE" w14:textId="77777777" w:rsidTr="00830A7B">
        <w:tc>
          <w:tcPr>
            <w:tcW w:w="1440" w:type="dxa"/>
          </w:tcPr>
          <w:p w14:paraId="17BEA59D" w14:textId="77777777" w:rsidR="00EC096D" w:rsidRPr="00A84A3E" w:rsidRDefault="00EC096D" w:rsidP="009E3961">
            <w:pPr>
              <w:spacing w:after="0"/>
              <w:rPr>
                <w:rStyle w:val="text"/>
              </w:rPr>
            </w:pPr>
            <w:r w:rsidRPr="00A84A3E">
              <w:rPr>
                <w:rStyle w:val="text"/>
              </w:rPr>
              <w:t>BR</w:t>
            </w:r>
          </w:p>
        </w:tc>
        <w:tc>
          <w:tcPr>
            <w:tcW w:w="7665" w:type="dxa"/>
          </w:tcPr>
          <w:p w14:paraId="07E43D1F" w14:textId="61628BCB" w:rsidR="00EC096D" w:rsidRPr="00A84A3E" w:rsidRDefault="00EC096D" w:rsidP="009E3961">
            <w:pPr>
              <w:spacing w:after="0"/>
              <w:rPr>
                <w:rFonts w:asciiTheme="minorBidi" w:hAnsiTheme="minorBidi" w:cstheme="minorBidi"/>
              </w:rPr>
            </w:pPr>
            <w:r w:rsidRPr="00A84A3E">
              <w:rPr>
                <w:rStyle w:val="text"/>
              </w:rPr>
              <w:t>In use</w:t>
            </w:r>
            <w:r w:rsidR="00387BEB" w:rsidRPr="00A84A3E">
              <w:rPr>
                <w:rStyle w:val="text"/>
              </w:rPr>
              <w:t xml:space="preserve"> –</w:t>
            </w:r>
            <w:r w:rsidRPr="00A84A3E">
              <w:rPr>
                <w:rStyle w:val="text"/>
              </w:rPr>
              <w:t xml:space="preserve"> POSIN (Information Security Policy). </w:t>
            </w:r>
          </w:p>
        </w:tc>
      </w:tr>
      <w:tr w:rsidR="00EC096D" w:rsidRPr="00A84A3E" w14:paraId="6EA33D5C" w14:textId="77777777" w:rsidTr="00830A7B">
        <w:tc>
          <w:tcPr>
            <w:tcW w:w="1440" w:type="dxa"/>
          </w:tcPr>
          <w:p w14:paraId="3C7AA209" w14:textId="77777777" w:rsidR="00EC096D" w:rsidRPr="00A84A3E" w:rsidRDefault="00EC096D" w:rsidP="009E3961">
            <w:pPr>
              <w:spacing w:after="0"/>
              <w:rPr>
                <w:rStyle w:val="text"/>
              </w:rPr>
            </w:pPr>
            <w:r w:rsidRPr="00A84A3E">
              <w:rPr>
                <w:rStyle w:val="text"/>
              </w:rPr>
              <w:t>CA</w:t>
            </w:r>
          </w:p>
        </w:tc>
        <w:tc>
          <w:tcPr>
            <w:tcW w:w="7665" w:type="dxa"/>
          </w:tcPr>
          <w:p w14:paraId="47A70CCF" w14:textId="77777777" w:rsidR="00EC096D" w:rsidRPr="00A84A3E" w:rsidRDefault="00EC096D" w:rsidP="009E3961">
            <w:pPr>
              <w:spacing w:after="0"/>
              <w:rPr>
                <w:rFonts w:asciiTheme="minorBidi" w:hAnsiTheme="minorBidi" w:cstheme="minorBidi"/>
              </w:rPr>
            </w:pPr>
            <w:r w:rsidRPr="00A84A3E">
              <w:rPr>
                <w:rStyle w:val="text"/>
              </w:rPr>
              <w:t xml:space="preserve">ISED/CIPO has ISED IT Security review involved in every IT project </w:t>
            </w:r>
          </w:p>
        </w:tc>
      </w:tr>
      <w:tr w:rsidR="00EC096D" w:rsidRPr="00A84A3E" w14:paraId="0CFBC8F5" w14:textId="77777777" w:rsidTr="00830A7B">
        <w:tc>
          <w:tcPr>
            <w:tcW w:w="1440" w:type="dxa"/>
          </w:tcPr>
          <w:p w14:paraId="0775DC4D" w14:textId="77777777" w:rsidR="00EC096D" w:rsidRPr="00A84A3E" w:rsidRDefault="00EC096D" w:rsidP="009E3961">
            <w:pPr>
              <w:spacing w:after="0"/>
              <w:rPr>
                <w:rStyle w:val="text"/>
              </w:rPr>
            </w:pPr>
            <w:r w:rsidRPr="00A84A3E">
              <w:rPr>
                <w:rStyle w:val="text"/>
              </w:rPr>
              <w:t>EM</w:t>
            </w:r>
          </w:p>
        </w:tc>
        <w:tc>
          <w:tcPr>
            <w:tcW w:w="7665" w:type="dxa"/>
          </w:tcPr>
          <w:p w14:paraId="4F911C69" w14:textId="6FDD1EA9" w:rsidR="00EC096D" w:rsidRPr="00A84A3E" w:rsidRDefault="00EC096D" w:rsidP="009E3961">
            <w:pPr>
              <w:spacing w:after="0"/>
              <w:rPr>
                <w:rFonts w:asciiTheme="minorBidi" w:hAnsiTheme="minorBidi" w:cstheme="minorBidi"/>
              </w:rPr>
            </w:pPr>
            <w:r w:rsidRPr="00A84A3E">
              <w:rPr>
                <w:rStyle w:val="text"/>
              </w:rPr>
              <w:t xml:space="preserve">EUIPO is implementing new EU Cybersecurity Regulation  </w:t>
            </w:r>
          </w:p>
        </w:tc>
      </w:tr>
      <w:tr w:rsidR="00EC096D" w:rsidRPr="00A84A3E" w14:paraId="2C120861" w14:textId="77777777" w:rsidTr="00830A7B">
        <w:tc>
          <w:tcPr>
            <w:tcW w:w="1440" w:type="dxa"/>
          </w:tcPr>
          <w:p w14:paraId="32590631" w14:textId="77777777" w:rsidR="00EC096D" w:rsidRPr="00A84A3E" w:rsidRDefault="00EC096D" w:rsidP="009E3961">
            <w:pPr>
              <w:spacing w:after="0"/>
              <w:rPr>
                <w:rStyle w:val="text"/>
              </w:rPr>
            </w:pPr>
            <w:r w:rsidRPr="00A84A3E">
              <w:rPr>
                <w:rStyle w:val="text"/>
              </w:rPr>
              <w:t>EP</w:t>
            </w:r>
          </w:p>
        </w:tc>
        <w:tc>
          <w:tcPr>
            <w:tcW w:w="7665" w:type="dxa"/>
          </w:tcPr>
          <w:p w14:paraId="1C4F5F91" w14:textId="10EE3EC5" w:rsidR="00EC096D" w:rsidRPr="00A84A3E" w:rsidRDefault="00EC096D" w:rsidP="009E3961">
            <w:pPr>
              <w:spacing w:after="0"/>
              <w:rPr>
                <w:rFonts w:asciiTheme="minorBidi" w:hAnsiTheme="minorBidi" w:cstheme="minorBidi"/>
              </w:rPr>
            </w:pPr>
            <w:r w:rsidRPr="00A84A3E">
              <w:rPr>
                <w:rStyle w:val="text"/>
              </w:rPr>
              <w:t xml:space="preserve">Projects under SP2028 Drivers 2,3,4 – </w:t>
            </w:r>
            <w:proofErr w:type="spellStart"/>
            <w:r w:rsidRPr="00A84A3E">
              <w:rPr>
                <w:rStyle w:val="text"/>
              </w:rPr>
              <w:t>esp</w:t>
            </w:r>
            <w:proofErr w:type="spellEnd"/>
            <w:r w:rsidRPr="00A84A3E">
              <w:rPr>
                <w:rStyle w:val="text"/>
              </w:rPr>
              <w:t xml:space="preserve"> ISO 27001/2022  </w:t>
            </w:r>
          </w:p>
        </w:tc>
      </w:tr>
      <w:tr w:rsidR="00EC096D" w:rsidRPr="00A84A3E" w14:paraId="4C7B8838" w14:textId="77777777" w:rsidTr="00830A7B">
        <w:tc>
          <w:tcPr>
            <w:tcW w:w="1440" w:type="dxa"/>
          </w:tcPr>
          <w:p w14:paraId="4AD84EC0" w14:textId="77777777" w:rsidR="00EC096D" w:rsidRPr="00A84A3E" w:rsidRDefault="00EC096D" w:rsidP="009E3961">
            <w:pPr>
              <w:spacing w:after="0"/>
              <w:rPr>
                <w:rStyle w:val="text"/>
              </w:rPr>
            </w:pPr>
            <w:r w:rsidRPr="00A84A3E">
              <w:rPr>
                <w:rStyle w:val="text"/>
              </w:rPr>
              <w:t>ES</w:t>
            </w:r>
          </w:p>
        </w:tc>
        <w:tc>
          <w:tcPr>
            <w:tcW w:w="7665" w:type="dxa"/>
          </w:tcPr>
          <w:p w14:paraId="6751E999" w14:textId="77777777" w:rsidR="00EC096D" w:rsidRPr="00A84A3E" w:rsidRDefault="00EC096D" w:rsidP="009E3961">
            <w:pPr>
              <w:spacing w:after="0"/>
              <w:rPr>
                <w:rFonts w:asciiTheme="minorBidi" w:hAnsiTheme="minorBidi" w:cstheme="minorBidi"/>
              </w:rPr>
            </w:pPr>
            <w:r w:rsidRPr="00A84A3E">
              <w:rPr>
                <w:rStyle w:val="text"/>
              </w:rPr>
              <w:t xml:space="preserve">We are waiting for the approval of a General Security Policy for the Administration in order to adhere ourselves to it </w:t>
            </w:r>
          </w:p>
        </w:tc>
      </w:tr>
      <w:tr w:rsidR="00EC096D" w:rsidRPr="00A84A3E" w14:paraId="75E6F4EF" w14:textId="77777777" w:rsidTr="00830A7B">
        <w:tc>
          <w:tcPr>
            <w:tcW w:w="1440" w:type="dxa"/>
          </w:tcPr>
          <w:p w14:paraId="3A25ACED" w14:textId="77777777" w:rsidR="00EC096D" w:rsidRPr="00A84A3E" w:rsidRDefault="00EC096D" w:rsidP="009E3961">
            <w:pPr>
              <w:spacing w:after="0"/>
              <w:rPr>
                <w:rStyle w:val="text"/>
              </w:rPr>
            </w:pPr>
            <w:r w:rsidRPr="00A84A3E">
              <w:rPr>
                <w:rStyle w:val="text"/>
              </w:rPr>
              <w:t>PY</w:t>
            </w:r>
          </w:p>
        </w:tc>
        <w:tc>
          <w:tcPr>
            <w:tcW w:w="7665" w:type="dxa"/>
          </w:tcPr>
          <w:p w14:paraId="5267DF1B" w14:textId="1EEACB55" w:rsidR="00EC096D" w:rsidRPr="00A84A3E" w:rsidRDefault="00EC096D" w:rsidP="009E3961">
            <w:pPr>
              <w:spacing w:after="0"/>
              <w:rPr>
                <w:rFonts w:asciiTheme="minorBidi" w:hAnsiTheme="minorBidi" w:cstheme="minorBidi"/>
              </w:rPr>
            </w:pPr>
            <w:r w:rsidRPr="00A84A3E">
              <w:rPr>
                <w:rStyle w:val="text"/>
              </w:rPr>
              <w:t>Security Policy, approved by Resolution No. 247/2023, approving Version 1.0.0 of the Cybersecurity Policy of the National Intellectual Property Directorate.</w:t>
            </w:r>
          </w:p>
        </w:tc>
      </w:tr>
      <w:tr w:rsidR="00EC096D" w:rsidRPr="00A84A3E" w14:paraId="2F2C97D7" w14:textId="77777777" w:rsidTr="00830A7B">
        <w:tc>
          <w:tcPr>
            <w:tcW w:w="1440" w:type="dxa"/>
          </w:tcPr>
          <w:p w14:paraId="384F64C5" w14:textId="77777777" w:rsidR="00EC096D" w:rsidRPr="00A84A3E" w:rsidRDefault="00EC096D" w:rsidP="009E3961">
            <w:pPr>
              <w:spacing w:after="0"/>
              <w:rPr>
                <w:rStyle w:val="text"/>
              </w:rPr>
            </w:pPr>
            <w:r w:rsidRPr="00A84A3E">
              <w:rPr>
                <w:rStyle w:val="text"/>
              </w:rPr>
              <w:t>US</w:t>
            </w:r>
          </w:p>
        </w:tc>
        <w:tc>
          <w:tcPr>
            <w:tcW w:w="7665" w:type="dxa"/>
          </w:tcPr>
          <w:p w14:paraId="58D99B6D" w14:textId="77777777" w:rsidR="00EC096D" w:rsidRPr="00A84A3E" w:rsidRDefault="00EC096D" w:rsidP="009E3961">
            <w:pPr>
              <w:spacing w:after="0"/>
              <w:rPr>
                <w:rFonts w:asciiTheme="minorBidi" w:hAnsiTheme="minorBidi" w:cstheme="minorBidi"/>
              </w:rPr>
            </w:pPr>
            <w:r w:rsidRPr="00A84A3E">
              <w:rPr>
                <w:rStyle w:val="text"/>
              </w:rPr>
              <w:t xml:space="preserve">Automated Authorization to Operate(ATO) </w:t>
            </w:r>
          </w:p>
        </w:tc>
      </w:tr>
    </w:tbl>
    <w:p w14:paraId="23CBD70F"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EC096D" w:rsidRPr="00A84A3E" w14:paraId="228C9847" w14:textId="77777777" w:rsidTr="00830A7B">
        <w:tc>
          <w:tcPr>
            <w:tcW w:w="1440" w:type="dxa"/>
            <w:shd w:val="clear" w:color="auto" w:fill="1F497D" w:themeFill="text2"/>
          </w:tcPr>
          <w:p w14:paraId="19AFA369" w14:textId="77777777" w:rsidR="00EC096D" w:rsidRPr="00A84A3E" w:rsidRDefault="00EC096D" w:rsidP="009E3961">
            <w:pPr>
              <w:spacing w:after="0"/>
              <w:rPr>
                <w:rStyle w:val="text"/>
                <w:b/>
                <w:bCs/>
                <w:color w:val="FFFFFF" w:themeColor="background1"/>
              </w:rPr>
            </w:pPr>
            <w:r w:rsidRPr="00A84A3E">
              <w:rPr>
                <w:rStyle w:val="text"/>
                <w:b/>
                <w:bCs/>
                <w:color w:val="FFFFFF" w:themeColor="background1"/>
              </w:rPr>
              <w:t>ST.3 Code</w:t>
            </w:r>
          </w:p>
        </w:tc>
        <w:tc>
          <w:tcPr>
            <w:tcW w:w="7665" w:type="dxa"/>
            <w:shd w:val="clear" w:color="auto" w:fill="1F497D" w:themeFill="text2"/>
          </w:tcPr>
          <w:p w14:paraId="021CB65C" w14:textId="77777777" w:rsidR="00EC096D" w:rsidRPr="00A84A3E" w:rsidRDefault="00EC096D" w:rsidP="009E3961">
            <w:pPr>
              <w:spacing w:after="0"/>
              <w:rPr>
                <w:rFonts w:asciiTheme="minorBidi" w:hAnsiTheme="minorBidi" w:cstheme="minorBidi"/>
                <w:b/>
                <w:bCs/>
                <w:color w:val="FFFFFF" w:themeColor="background1"/>
              </w:rPr>
            </w:pPr>
            <w:r w:rsidRPr="00A84A3E">
              <w:rPr>
                <w:rStyle w:val="text"/>
                <w:b/>
                <w:bCs/>
                <w:color w:val="FFFFFF" w:themeColor="background1"/>
              </w:rPr>
              <w:t xml:space="preserve">Rec. 5 </w:t>
            </w:r>
          </w:p>
        </w:tc>
      </w:tr>
      <w:tr w:rsidR="00EC096D" w:rsidRPr="00A84A3E" w14:paraId="5F85734A" w14:textId="77777777" w:rsidTr="00830A7B">
        <w:tc>
          <w:tcPr>
            <w:tcW w:w="1440" w:type="dxa"/>
          </w:tcPr>
          <w:p w14:paraId="06BA9FC2" w14:textId="77777777" w:rsidR="00EC096D" w:rsidRPr="00A84A3E" w:rsidRDefault="00EC096D" w:rsidP="009E3961">
            <w:pPr>
              <w:spacing w:after="0"/>
              <w:rPr>
                <w:rStyle w:val="text"/>
              </w:rPr>
            </w:pPr>
            <w:r w:rsidRPr="00A84A3E">
              <w:rPr>
                <w:rStyle w:val="text"/>
              </w:rPr>
              <w:t>AU</w:t>
            </w:r>
          </w:p>
        </w:tc>
        <w:tc>
          <w:tcPr>
            <w:tcW w:w="7665" w:type="dxa"/>
          </w:tcPr>
          <w:p w14:paraId="408F964A" w14:textId="77777777" w:rsidR="00EC096D" w:rsidRPr="00A84A3E" w:rsidRDefault="00EC096D" w:rsidP="009E3961">
            <w:pPr>
              <w:spacing w:after="0"/>
              <w:rPr>
                <w:rFonts w:asciiTheme="minorBidi" w:hAnsiTheme="minorBidi" w:cstheme="minorBidi"/>
              </w:rPr>
            </w:pPr>
            <w:r w:rsidRPr="00A84A3E">
              <w:rPr>
                <w:rStyle w:val="text"/>
              </w:rPr>
              <w:t xml:space="preserve">IP Australia's Structured Patents Specification project will deliver a system for publishing patent specifications in a structured format in accordance with PCT Minimum Documentation requirements by 1 January 2026. </w:t>
            </w:r>
          </w:p>
        </w:tc>
      </w:tr>
      <w:tr w:rsidR="00EC096D" w:rsidRPr="00A84A3E" w14:paraId="29F30995" w14:textId="77777777" w:rsidTr="00830A7B">
        <w:tc>
          <w:tcPr>
            <w:tcW w:w="1440" w:type="dxa"/>
          </w:tcPr>
          <w:p w14:paraId="1DA4D8FE" w14:textId="77777777" w:rsidR="00EC096D" w:rsidRPr="00A84A3E" w:rsidRDefault="00EC096D" w:rsidP="009E3961">
            <w:pPr>
              <w:spacing w:after="0"/>
              <w:rPr>
                <w:rStyle w:val="text"/>
              </w:rPr>
            </w:pPr>
            <w:r w:rsidRPr="00A84A3E">
              <w:rPr>
                <w:rStyle w:val="text"/>
              </w:rPr>
              <w:t>BR</w:t>
            </w:r>
          </w:p>
        </w:tc>
        <w:tc>
          <w:tcPr>
            <w:tcW w:w="7665" w:type="dxa"/>
          </w:tcPr>
          <w:p w14:paraId="6DE966EF" w14:textId="0CEE3038" w:rsidR="00387BEB" w:rsidRPr="00A84A3E" w:rsidRDefault="00EC096D" w:rsidP="009E3961">
            <w:pPr>
              <w:spacing w:after="0"/>
              <w:rPr>
                <w:rStyle w:val="text"/>
              </w:rPr>
            </w:pPr>
            <w:r w:rsidRPr="00A84A3E">
              <w:rPr>
                <w:rStyle w:val="text"/>
              </w:rPr>
              <w:t>In progress</w:t>
            </w:r>
            <w:r w:rsidR="00387BEB" w:rsidRPr="00A84A3E">
              <w:rPr>
                <w:rStyle w:val="text"/>
              </w:rPr>
              <w:t xml:space="preserve"> –</w:t>
            </w:r>
            <w:r w:rsidRPr="00A84A3E">
              <w:rPr>
                <w:rStyle w:val="text"/>
              </w:rPr>
              <w:t xml:space="preserve"> Service Portal for search and </w:t>
            </w:r>
            <w:r w:rsidR="00387BEB" w:rsidRPr="00A84A3E">
              <w:rPr>
                <w:rStyle w:val="text"/>
              </w:rPr>
              <w:t>dossiers</w:t>
            </w:r>
            <w:r w:rsidRPr="00A84A3E">
              <w:rPr>
                <w:rStyle w:val="text"/>
              </w:rPr>
              <w:t xml:space="preserve">. </w:t>
            </w:r>
          </w:p>
          <w:p w14:paraId="58254C75" w14:textId="2A1F71C8" w:rsidR="00EC096D" w:rsidRPr="00A84A3E" w:rsidRDefault="00EC096D" w:rsidP="009E3961">
            <w:pPr>
              <w:spacing w:after="0"/>
              <w:rPr>
                <w:rFonts w:asciiTheme="minorBidi" w:hAnsiTheme="minorBidi" w:cstheme="minorBidi"/>
              </w:rPr>
            </w:pPr>
            <w:r w:rsidRPr="00A84A3E">
              <w:rPr>
                <w:rStyle w:val="text"/>
              </w:rPr>
              <w:t>Planned</w:t>
            </w:r>
            <w:r w:rsidR="00387BEB" w:rsidRPr="00A84A3E">
              <w:rPr>
                <w:rStyle w:val="text"/>
              </w:rPr>
              <w:t xml:space="preserve"> –</w:t>
            </w:r>
            <w:r w:rsidRPr="00A84A3E">
              <w:rPr>
                <w:rStyle w:val="text"/>
              </w:rPr>
              <w:t xml:space="preserve"> Smart Patent form and Modernization of technological database. </w:t>
            </w:r>
          </w:p>
        </w:tc>
      </w:tr>
      <w:tr w:rsidR="00EC096D" w:rsidRPr="00A84A3E" w14:paraId="2FDFF1CF" w14:textId="77777777" w:rsidTr="00830A7B">
        <w:tc>
          <w:tcPr>
            <w:tcW w:w="1440" w:type="dxa"/>
          </w:tcPr>
          <w:p w14:paraId="6BC3743D" w14:textId="77777777" w:rsidR="00EC096D" w:rsidRPr="00A84A3E" w:rsidRDefault="00EC096D" w:rsidP="009E3961">
            <w:pPr>
              <w:spacing w:after="0"/>
              <w:rPr>
                <w:rStyle w:val="text"/>
              </w:rPr>
            </w:pPr>
            <w:r w:rsidRPr="00A84A3E">
              <w:rPr>
                <w:rStyle w:val="text"/>
              </w:rPr>
              <w:t>CA</w:t>
            </w:r>
          </w:p>
        </w:tc>
        <w:tc>
          <w:tcPr>
            <w:tcW w:w="7665" w:type="dxa"/>
          </w:tcPr>
          <w:p w14:paraId="444F4391" w14:textId="77777777" w:rsidR="00EC096D" w:rsidRPr="00A84A3E" w:rsidRDefault="00EC096D" w:rsidP="009E3961">
            <w:pPr>
              <w:spacing w:after="0"/>
              <w:rPr>
                <w:rFonts w:asciiTheme="minorBidi" w:hAnsiTheme="minorBidi" w:cstheme="minorBidi"/>
              </w:rPr>
            </w:pPr>
            <w:r w:rsidRPr="00A84A3E">
              <w:rPr>
                <w:rStyle w:val="text"/>
              </w:rPr>
              <w:t xml:space="preserve">WIPO Data Standards (ST.96,ST.36,ST.66,ST.86) and others are followed in ISED/CIPO's integrations. IE - Madrid, Hague, PCT, Publications </w:t>
            </w:r>
          </w:p>
        </w:tc>
      </w:tr>
      <w:tr w:rsidR="00EC096D" w:rsidRPr="00A84A3E" w14:paraId="18624637" w14:textId="77777777" w:rsidTr="00830A7B">
        <w:tc>
          <w:tcPr>
            <w:tcW w:w="1440" w:type="dxa"/>
          </w:tcPr>
          <w:p w14:paraId="3D4C6DC3" w14:textId="77777777" w:rsidR="00EC096D" w:rsidRPr="00A84A3E" w:rsidRDefault="00EC096D" w:rsidP="009E3961">
            <w:pPr>
              <w:spacing w:after="0"/>
              <w:rPr>
                <w:rStyle w:val="text"/>
              </w:rPr>
            </w:pPr>
            <w:r w:rsidRPr="00A84A3E">
              <w:rPr>
                <w:rStyle w:val="text"/>
              </w:rPr>
              <w:t>EM</w:t>
            </w:r>
          </w:p>
        </w:tc>
        <w:tc>
          <w:tcPr>
            <w:tcW w:w="7665" w:type="dxa"/>
          </w:tcPr>
          <w:p w14:paraId="381BAA55" w14:textId="77777777" w:rsidR="00EC096D" w:rsidRPr="00A84A3E" w:rsidRDefault="00EC096D" w:rsidP="009E3961">
            <w:pPr>
              <w:spacing w:after="0"/>
              <w:rPr>
                <w:rFonts w:asciiTheme="minorBidi" w:hAnsiTheme="minorBidi" w:cstheme="minorBidi"/>
              </w:rPr>
            </w:pPr>
            <w:r w:rsidRPr="00A84A3E">
              <w:rPr>
                <w:rStyle w:val="text"/>
              </w:rPr>
              <w:t xml:space="preserve">EUIPO is enhancing API services for Data Exchange </w:t>
            </w:r>
          </w:p>
        </w:tc>
      </w:tr>
      <w:tr w:rsidR="00EC096D" w:rsidRPr="00A84A3E" w14:paraId="366F551D" w14:textId="77777777" w:rsidTr="00830A7B">
        <w:tc>
          <w:tcPr>
            <w:tcW w:w="1440" w:type="dxa"/>
          </w:tcPr>
          <w:p w14:paraId="0D2C5C76" w14:textId="77777777" w:rsidR="00EC096D" w:rsidRPr="00A84A3E" w:rsidRDefault="00EC096D" w:rsidP="009E3961">
            <w:pPr>
              <w:spacing w:after="0"/>
              <w:rPr>
                <w:rStyle w:val="text"/>
              </w:rPr>
            </w:pPr>
            <w:r w:rsidRPr="00A84A3E">
              <w:rPr>
                <w:rStyle w:val="text"/>
              </w:rPr>
              <w:t>EP</w:t>
            </w:r>
          </w:p>
        </w:tc>
        <w:tc>
          <w:tcPr>
            <w:tcW w:w="7665" w:type="dxa"/>
          </w:tcPr>
          <w:p w14:paraId="79E3E258" w14:textId="30874576" w:rsidR="00EC096D" w:rsidRPr="00A84A3E" w:rsidRDefault="00EC096D" w:rsidP="009E3961">
            <w:pPr>
              <w:spacing w:after="0"/>
              <w:rPr>
                <w:rFonts w:asciiTheme="minorBidi" w:hAnsiTheme="minorBidi" w:cstheme="minorBidi"/>
              </w:rPr>
            </w:pPr>
            <w:r w:rsidRPr="00A84A3E">
              <w:rPr>
                <w:rStyle w:val="text"/>
              </w:rPr>
              <w:t xml:space="preserve">Projects under SP2028 Drivers 2,3,4 </w:t>
            </w:r>
          </w:p>
        </w:tc>
      </w:tr>
      <w:tr w:rsidR="00EC096D" w:rsidRPr="00A84A3E" w14:paraId="5A5C35F4" w14:textId="77777777" w:rsidTr="00830A7B">
        <w:tc>
          <w:tcPr>
            <w:tcW w:w="1440" w:type="dxa"/>
          </w:tcPr>
          <w:p w14:paraId="6820F8D9" w14:textId="77777777" w:rsidR="00EC096D" w:rsidRPr="00A84A3E" w:rsidRDefault="00EC096D" w:rsidP="009E3961">
            <w:pPr>
              <w:spacing w:after="0"/>
              <w:rPr>
                <w:rStyle w:val="text"/>
              </w:rPr>
            </w:pPr>
            <w:r w:rsidRPr="00A84A3E">
              <w:rPr>
                <w:rStyle w:val="text"/>
              </w:rPr>
              <w:t>ES</w:t>
            </w:r>
          </w:p>
        </w:tc>
        <w:tc>
          <w:tcPr>
            <w:tcW w:w="7665" w:type="dxa"/>
          </w:tcPr>
          <w:p w14:paraId="53F78954" w14:textId="50808194" w:rsidR="00EC096D" w:rsidRPr="00A84A3E" w:rsidRDefault="00EC096D" w:rsidP="009E3961">
            <w:pPr>
              <w:spacing w:after="0"/>
              <w:rPr>
                <w:rFonts w:asciiTheme="minorBidi" w:hAnsiTheme="minorBidi" w:cstheme="minorBidi"/>
              </w:rPr>
            </w:pPr>
            <w:r w:rsidRPr="00A84A3E">
              <w:rPr>
                <w:rStyle w:val="text"/>
              </w:rPr>
              <w:t xml:space="preserve">We deliver all kinds of documentation, but not always following the ST Standards. Needs to be reviewed </w:t>
            </w:r>
          </w:p>
        </w:tc>
      </w:tr>
      <w:tr w:rsidR="00EC096D" w:rsidRPr="00A84A3E" w14:paraId="7C0CDFFF" w14:textId="77777777" w:rsidTr="00830A7B">
        <w:tc>
          <w:tcPr>
            <w:tcW w:w="1440" w:type="dxa"/>
          </w:tcPr>
          <w:p w14:paraId="1E8EB4B3" w14:textId="77777777" w:rsidR="00EC096D" w:rsidRPr="00A84A3E" w:rsidRDefault="00EC096D" w:rsidP="009E3961">
            <w:pPr>
              <w:spacing w:after="0"/>
              <w:rPr>
                <w:rStyle w:val="text"/>
              </w:rPr>
            </w:pPr>
            <w:r w:rsidRPr="00A84A3E">
              <w:rPr>
                <w:rStyle w:val="text"/>
              </w:rPr>
              <w:t>IE</w:t>
            </w:r>
          </w:p>
        </w:tc>
        <w:tc>
          <w:tcPr>
            <w:tcW w:w="7665" w:type="dxa"/>
          </w:tcPr>
          <w:p w14:paraId="63B6EF72" w14:textId="6CF7F011" w:rsidR="00EC096D" w:rsidRPr="00A84A3E" w:rsidRDefault="00EC096D" w:rsidP="009E3961">
            <w:pPr>
              <w:spacing w:after="0"/>
              <w:rPr>
                <w:rFonts w:asciiTheme="minorBidi" w:hAnsiTheme="minorBidi" w:cstheme="minorBidi"/>
              </w:rPr>
            </w:pPr>
            <w:r w:rsidRPr="00A84A3E">
              <w:rPr>
                <w:rStyle w:val="text"/>
              </w:rPr>
              <w:t xml:space="preserve">Digital transformation of Journal and EPO data exchange projects </w:t>
            </w:r>
          </w:p>
        </w:tc>
      </w:tr>
      <w:tr w:rsidR="00EC096D" w:rsidRPr="00A84A3E" w14:paraId="7F1E0F3C" w14:textId="77777777" w:rsidTr="00830A7B">
        <w:tc>
          <w:tcPr>
            <w:tcW w:w="1440" w:type="dxa"/>
          </w:tcPr>
          <w:p w14:paraId="14FA35F2" w14:textId="77777777" w:rsidR="00EC096D" w:rsidRPr="00A84A3E" w:rsidRDefault="00EC096D" w:rsidP="009E3961">
            <w:pPr>
              <w:spacing w:after="0"/>
              <w:rPr>
                <w:rStyle w:val="text"/>
              </w:rPr>
            </w:pPr>
            <w:r w:rsidRPr="00A84A3E">
              <w:rPr>
                <w:rStyle w:val="text"/>
              </w:rPr>
              <w:t>IL</w:t>
            </w:r>
          </w:p>
        </w:tc>
        <w:tc>
          <w:tcPr>
            <w:tcW w:w="7665" w:type="dxa"/>
          </w:tcPr>
          <w:p w14:paraId="5DF44593" w14:textId="77777777" w:rsidR="00EC096D" w:rsidRPr="00A84A3E" w:rsidRDefault="00EC096D" w:rsidP="009E3961">
            <w:pPr>
              <w:spacing w:after="0"/>
              <w:rPr>
                <w:rFonts w:asciiTheme="minorBidi" w:hAnsiTheme="minorBidi" w:cstheme="minorBidi"/>
              </w:rPr>
            </w:pPr>
            <w:r w:rsidRPr="00A84A3E">
              <w:rPr>
                <w:rStyle w:val="text"/>
              </w:rPr>
              <w:t xml:space="preserve">In a step to comply with the new Minimum Documentation requirements entering into force in January 2026, preparations are underway for making available all the national patent documents, published since 01 January 1991, in bulk format electronically to any requesting Office. </w:t>
            </w:r>
          </w:p>
        </w:tc>
      </w:tr>
      <w:tr w:rsidR="00EC096D" w:rsidRPr="00A84A3E" w14:paraId="447D8527" w14:textId="77777777" w:rsidTr="00830A7B">
        <w:tc>
          <w:tcPr>
            <w:tcW w:w="1440" w:type="dxa"/>
          </w:tcPr>
          <w:p w14:paraId="3F3B7426" w14:textId="77777777" w:rsidR="00EC096D" w:rsidRPr="00A84A3E" w:rsidRDefault="00EC096D" w:rsidP="009E3961">
            <w:pPr>
              <w:spacing w:after="0"/>
              <w:rPr>
                <w:rStyle w:val="text"/>
              </w:rPr>
            </w:pPr>
            <w:r w:rsidRPr="00A84A3E">
              <w:rPr>
                <w:rStyle w:val="text"/>
              </w:rPr>
              <w:t>NO</w:t>
            </w:r>
          </w:p>
        </w:tc>
        <w:tc>
          <w:tcPr>
            <w:tcW w:w="7665" w:type="dxa"/>
          </w:tcPr>
          <w:p w14:paraId="66E39950" w14:textId="77777777" w:rsidR="00EC096D" w:rsidRPr="00A84A3E" w:rsidRDefault="00EC096D" w:rsidP="009E3961">
            <w:pPr>
              <w:spacing w:after="0"/>
              <w:rPr>
                <w:rFonts w:asciiTheme="minorBidi" w:hAnsiTheme="minorBidi" w:cstheme="minorBidi"/>
              </w:rPr>
            </w:pPr>
            <w:r w:rsidRPr="00A84A3E">
              <w:rPr>
                <w:rStyle w:val="text"/>
              </w:rPr>
              <w:t xml:space="preserve">Open data not complete, but pending implementations </w:t>
            </w:r>
          </w:p>
        </w:tc>
      </w:tr>
      <w:tr w:rsidR="00EC096D" w:rsidRPr="00A84A3E" w14:paraId="43C76372" w14:textId="77777777" w:rsidTr="00830A7B">
        <w:tc>
          <w:tcPr>
            <w:tcW w:w="1440" w:type="dxa"/>
          </w:tcPr>
          <w:p w14:paraId="1E6A0302" w14:textId="77777777" w:rsidR="00EC096D" w:rsidRPr="00A84A3E" w:rsidRDefault="00EC096D" w:rsidP="009E3961">
            <w:pPr>
              <w:spacing w:after="0"/>
              <w:rPr>
                <w:rStyle w:val="text"/>
              </w:rPr>
            </w:pPr>
            <w:r w:rsidRPr="00A84A3E">
              <w:rPr>
                <w:rStyle w:val="text"/>
              </w:rPr>
              <w:t>PL</w:t>
            </w:r>
          </w:p>
        </w:tc>
        <w:tc>
          <w:tcPr>
            <w:tcW w:w="7665" w:type="dxa"/>
          </w:tcPr>
          <w:p w14:paraId="64023566" w14:textId="77777777" w:rsidR="00EC096D" w:rsidRPr="00A84A3E" w:rsidRDefault="00EC096D" w:rsidP="009E3961">
            <w:pPr>
              <w:spacing w:after="0"/>
              <w:rPr>
                <w:rFonts w:asciiTheme="minorBidi" w:hAnsiTheme="minorBidi" w:cstheme="minorBidi"/>
              </w:rPr>
            </w:pPr>
            <w:r w:rsidRPr="00A84A3E">
              <w:rPr>
                <w:rStyle w:val="text"/>
              </w:rPr>
              <w:t xml:space="preserve">All public data is available free of charge on https://api.uprp.gov.pl/doc/ewyszukiwarka </w:t>
            </w:r>
          </w:p>
        </w:tc>
      </w:tr>
      <w:tr w:rsidR="00EC096D" w:rsidRPr="00A84A3E" w14:paraId="6D1235DB" w14:textId="77777777" w:rsidTr="00830A7B">
        <w:tc>
          <w:tcPr>
            <w:tcW w:w="1440" w:type="dxa"/>
          </w:tcPr>
          <w:p w14:paraId="533EDAA3" w14:textId="77777777" w:rsidR="00EC096D" w:rsidRPr="00A84A3E" w:rsidRDefault="00EC096D" w:rsidP="009E3961">
            <w:pPr>
              <w:spacing w:after="0"/>
              <w:rPr>
                <w:rStyle w:val="text"/>
              </w:rPr>
            </w:pPr>
            <w:r w:rsidRPr="00A84A3E">
              <w:rPr>
                <w:rStyle w:val="text"/>
              </w:rPr>
              <w:t>PY</w:t>
            </w:r>
          </w:p>
        </w:tc>
        <w:tc>
          <w:tcPr>
            <w:tcW w:w="7665" w:type="dxa"/>
          </w:tcPr>
          <w:p w14:paraId="2D569155" w14:textId="7EC1AC31" w:rsidR="00EC096D" w:rsidRPr="00A84A3E" w:rsidRDefault="00EC096D" w:rsidP="009E3961">
            <w:pPr>
              <w:spacing w:after="0"/>
              <w:rPr>
                <w:rFonts w:asciiTheme="minorBidi" w:hAnsiTheme="minorBidi" w:cstheme="minorBidi"/>
              </w:rPr>
            </w:pPr>
            <w:r w:rsidRPr="00A84A3E">
              <w:rPr>
                <w:rStyle w:val="text"/>
              </w:rPr>
              <w:t>Work is ongoing to configure WIPO Publish to extract data as an initial stage in the field of marks, and the installation and configuration of WIPO Publish for patents and industrial designs is in progress.</w:t>
            </w:r>
          </w:p>
        </w:tc>
      </w:tr>
      <w:tr w:rsidR="00EC096D" w:rsidRPr="00A84A3E" w14:paraId="4AF538A1" w14:textId="77777777" w:rsidTr="00830A7B">
        <w:tc>
          <w:tcPr>
            <w:tcW w:w="1440" w:type="dxa"/>
          </w:tcPr>
          <w:p w14:paraId="6EA8F370" w14:textId="77777777" w:rsidR="00EC096D" w:rsidRPr="00A84A3E" w:rsidRDefault="00EC096D" w:rsidP="009E3961">
            <w:pPr>
              <w:spacing w:after="0"/>
              <w:rPr>
                <w:rStyle w:val="text"/>
              </w:rPr>
            </w:pPr>
            <w:r w:rsidRPr="00A84A3E">
              <w:rPr>
                <w:rStyle w:val="text"/>
              </w:rPr>
              <w:t>US</w:t>
            </w:r>
          </w:p>
        </w:tc>
        <w:tc>
          <w:tcPr>
            <w:tcW w:w="7665" w:type="dxa"/>
          </w:tcPr>
          <w:p w14:paraId="62900AA5" w14:textId="77777777" w:rsidR="00EC096D" w:rsidRPr="00A84A3E" w:rsidRDefault="00EC096D" w:rsidP="009E3961">
            <w:pPr>
              <w:spacing w:after="0"/>
              <w:rPr>
                <w:rFonts w:asciiTheme="minorBidi" w:hAnsiTheme="minorBidi" w:cstheme="minorBidi"/>
              </w:rPr>
            </w:pPr>
            <w:r w:rsidRPr="00A84A3E">
              <w:rPr>
                <w:rStyle w:val="text"/>
              </w:rPr>
              <w:t xml:space="preserve">Open Data Portal (https://data.uspto.gov) </w:t>
            </w:r>
          </w:p>
        </w:tc>
      </w:tr>
    </w:tbl>
    <w:p w14:paraId="4A8B2DFD"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EC096D" w:rsidRPr="00A84A3E" w14:paraId="5F7364D0" w14:textId="77777777" w:rsidTr="00830A7B">
        <w:tc>
          <w:tcPr>
            <w:tcW w:w="1440" w:type="dxa"/>
            <w:shd w:val="clear" w:color="auto" w:fill="1F497D" w:themeFill="text2"/>
          </w:tcPr>
          <w:p w14:paraId="45843EB5" w14:textId="77777777" w:rsidR="00EC096D" w:rsidRPr="00A84A3E" w:rsidRDefault="00EC096D" w:rsidP="009E3961">
            <w:pPr>
              <w:spacing w:after="0"/>
              <w:rPr>
                <w:rStyle w:val="text"/>
                <w:b/>
                <w:bCs/>
                <w:color w:val="FFFFFF" w:themeColor="background1"/>
              </w:rPr>
            </w:pPr>
            <w:r w:rsidRPr="00A84A3E">
              <w:rPr>
                <w:rStyle w:val="text"/>
                <w:b/>
                <w:bCs/>
                <w:color w:val="FFFFFF" w:themeColor="background1"/>
              </w:rPr>
              <w:t>ST.3 Code</w:t>
            </w:r>
          </w:p>
        </w:tc>
        <w:tc>
          <w:tcPr>
            <w:tcW w:w="7665" w:type="dxa"/>
            <w:shd w:val="clear" w:color="auto" w:fill="1F497D" w:themeFill="text2"/>
          </w:tcPr>
          <w:p w14:paraId="7D667A6B" w14:textId="77777777" w:rsidR="00EC096D" w:rsidRPr="00A84A3E" w:rsidRDefault="00EC096D" w:rsidP="009E3961">
            <w:pPr>
              <w:spacing w:after="0"/>
              <w:rPr>
                <w:rFonts w:asciiTheme="minorBidi" w:hAnsiTheme="minorBidi" w:cstheme="minorBidi"/>
                <w:b/>
                <w:bCs/>
                <w:color w:val="FFFFFF" w:themeColor="background1"/>
              </w:rPr>
            </w:pPr>
            <w:r w:rsidRPr="00A84A3E">
              <w:rPr>
                <w:rStyle w:val="text"/>
                <w:b/>
                <w:bCs/>
                <w:color w:val="FFFFFF" w:themeColor="background1"/>
              </w:rPr>
              <w:t xml:space="preserve">Rec. 6 </w:t>
            </w:r>
          </w:p>
        </w:tc>
      </w:tr>
      <w:tr w:rsidR="00EC096D" w:rsidRPr="00A84A3E" w14:paraId="6244FF38" w14:textId="77777777" w:rsidTr="00830A7B">
        <w:tc>
          <w:tcPr>
            <w:tcW w:w="1440" w:type="dxa"/>
          </w:tcPr>
          <w:p w14:paraId="68EF68D6" w14:textId="77777777" w:rsidR="00EC096D" w:rsidRPr="00A84A3E" w:rsidRDefault="00EC096D" w:rsidP="009E3961">
            <w:pPr>
              <w:spacing w:after="0"/>
              <w:rPr>
                <w:rStyle w:val="text"/>
              </w:rPr>
            </w:pPr>
            <w:r w:rsidRPr="00A84A3E">
              <w:rPr>
                <w:rStyle w:val="text"/>
              </w:rPr>
              <w:t>CA</w:t>
            </w:r>
          </w:p>
        </w:tc>
        <w:tc>
          <w:tcPr>
            <w:tcW w:w="7665" w:type="dxa"/>
          </w:tcPr>
          <w:p w14:paraId="4395BB73" w14:textId="77777777" w:rsidR="00EC096D" w:rsidRPr="00A84A3E" w:rsidRDefault="00EC096D" w:rsidP="009E3961">
            <w:pPr>
              <w:spacing w:after="0"/>
              <w:rPr>
                <w:rFonts w:asciiTheme="minorBidi" w:hAnsiTheme="minorBidi" w:cstheme="minorBidi"/>
              </w:rPr>
            </w:pPr>
            <w:r w:rsidRPr="00A84A3E">
              <w:rPr>
                <w:rStyle w:val="text"/>
              </w:rPr>
              <w:t xml:space="preserve">ISED/CIPO participates on Madrid, Hague, PCT, WIPO-CASE, dissemination and more. </w:t>
            </w:r>
          </w:p>
        </w:tc>
      </w:tr>
      <w:tr w:rsidR="00EC096D" w:rsidRPr="00A84A3E" w14:paraId="75E53415" w14:textId="77777777" w:rsidTr="00830A7B">
        <w:tc>
          <w:tcPr>
            <w:tcW w:w="1440" w:type="dxa"/>
          </w:tcPr>
          <w:p w14:paraId="0BFFFC63" w14:textId="77777777" w:rsidR="00EC096D" w:rsidRPr="00A84A3E" w:rsidRDefault="00EC096D" w:rsidP="009E3961">
            <w:pPr>
              <w:spacing w:after="0"/>
              <w:rPr>
                <w:rStyle w:val="text"/>
              </w:rPr>
            </w:pPr>
            <w:r w:rsidRPr="00A84A3E">
              <w:rPr>
                <w:rStyle w:val="text"/>
              </w:rPr>
              <w:t>EP</w:t>
            </w:r>
          </w:p>
        </w:tc>
        <w:tc>
          <w:tcPr>
            <w:tcW w:w="7665" w:type="dxa"/>
          </w:tcPr>
          <w:p w14:paraId="76820ACC" w14:textId="66F7C2EB" w:rsidR="00EC096D" w:rsidRPr="00A84A3E" w:rsidRDefault="00EC096D" w:rsidP="009E3961">
            <w:pPr>
              <w:spacing w:after="0"/>
              <w:rPr>
                <w:rFonts w:asciiTheme="minorBidi" w:hAnsiTheme="minorBidi" w:cstheme="minorBidi"/>
              </w:rPr>
            </w:pPr>
            <w:r w:rsidRPr="00A84A3E">
              <w:rPr>
                <w:rStyle w:val="text"/>
              </w:rPr>
              <w:t xml:space="preserve">Projects under SP2028 Drivers 2,3,4 – esp. Driver 4: Partnerships; WIPO API Catalogue  </w:t>
            </w:r>
          </w:p>
        </w:tc>
      </w:tr>
      <w:tr w:rsidR="00EC096D" w:rsidRPr="00A84A3E" w14:paraId="0893B081" w14:textId="77777777" w:rsidTr="00830A7B">
        <w:tc>
          <w:tcPr>
            <w:tcW w:w="1440" w:type="dxa"/>
          </w:tcPr>
          <w:p w14:paraId="750C131F" w14:textId="77777777" w:rsidR="00EC096D" w:rsidRPr="00A84A3E" w:rsidRDefault="00EC096D" w:rsidP="009E3961">
            <w:pPr>
              <w:spacing w:after="0"/>
              <w:rPr>
                <w:rStyle w:val="text"/>
              </w:rPr>
            </w:pPr>
            <w:r w:rsidRPr="00A84A3E">
              <w:rPr>
                <w:rStyle w:val="text"/>
              </w:rPr>
              <w:t>IE</w:t>
            </w:r>
          </w:p>
        </w:tc>
        <w:tc>
          <w:tcPr>
            <w:tcW w:w="7665" w:type="dxa"/>
          </w:tcPr>
          <w:p w14:paraId="6B467216" w14:textId="49FD9999" w:rsidR="00EC096D" w:rsidRPr="00A84A3E" w:rsidRDefault="00EC096D" w:rsidP="009E3961">
            <w:pPr>
              <w:spacing w:after="0"/>
              <w:rPr>
                <w:rFonts w:asciiTheme="minorBidi" w:hAnsiTheme="minorBidi" w:cstheme="minorBidi"/>
              </w:rPr>
            </w:pPr>
            <w:r w:rsidRPr="00A84A3E">
              <w:rPr>
                <w:rStyle w:val="text"/>
              </w:rPr>
              <w:t xml:space="preserve">Participation in CWS projects </w:t>
            </w:r>
          </w:p>
        </w:tc>
      </w:tr>
      <w:tr w:rsidR="00EC096D" w:rsidRPr="00A84A3E" w14:paraId="5E3B750E" w14:textId="77777777" w:rsidTr="00830A7B">
        <w:tc>
          <w:tcPr>
            <w:tcW w:w="1440" w:type="dxa"/>
          </w:tcPr>
          <w:p w14:paraId="24E6F7BE" w14:textId="77777777" w:rsidR="00EC096D" w:rsidRPr="00A84A3E" w:rsidRDefault="00EC096D" w:rsidP="009E3961">
            <w:pPr>
              <w:spacing w:after="0"/>
              <w:rPr>
                <w:rStyle w:val="text"/>
              </w:rPr>
            </w:pPr>
            <w:r w:rsidRPr="00A84A3E">
              <w:rPr>
                <w:rStyle w:val="text"/>
              </w:rPr>
              <w:t>KG</w:t>
            </w:r>
          </w:p>
        </w:tc>
        <w:tc>
          <w:tcPr>
            <w:tcW w:w="7665" w:type="dxa"/>
          </w:tcPr>
          <w:p w14:paraId="4BBAF450" w14:textId="77777777" w:rsidR="00EC096D" w:rsidRPr="00A84A3E" w:rsidRDefault="00EC096D" w:rsidP="009E3961">
            <w:pPr>
              <w:spacing w:after="0"/>
              <w:rPr>
                <w:rFonts w:asciiTheme="minorBidi" w:hAnsiTheme="minorBidi" w:cstheme="minorBidi"/>
              </w:rPr>
            </w:pPr>
            <w:r w:rsidRPr="00A84A3E">
              <w:rPr>
                <w:rStyle w:val="text"/>
              </w:rPr>
              <w:t xml:space="preserve">Unified platform for electronic document management </w:t>
            </w:r>
          </w:p>
        </w:tc>
      </w:tr>
      <w:tr w:rsidR="00EC096D" w:rsidRPr="00A84A3E" w14:paraId="447FAA4C" w14:textId="77777777" w:rsidTr="00830A7B">
        <w:tc>
          <w:tcPr>
            <w:tcW w:w="1440" w:type="dxa"/>
          </w:tcPr>
          <w:p w14:paraId="2A068BAE" w14:textId="77777777" w:rsidR="00EC096D" w:rsidRPr="00A84A3E" w:rsidRDefault="00EC096D" w:rsidP="009E3961">
            <w:pPr>
              <w:spacing w:after="0"/>
              <w:rPr>
                <w:rStyle w:val="text"/>
              </w:rPr>
            </w:pPr>
            <w:r w:rsidRPr="00A84A3E">
              <w:rPr>
                <w:rStyle w:val="text"/>
              </w:rPr>
              <w:t>NO</w:t>
            </w:r>
          </w:p>
        </w:tc>
        <w:tc>
          <w:tcPr>
            <w:tcW w:w="7665" w:type="dxa"/>
          </w:tcPr>
          <w:p w14:paraId="582953C6" w14:textId="20FA4F76" w:rsidR="00EC096D" w:rsidRPr="00A84A3E" w:rsidRDefault="00EC096D" w:rsidP="009E3961">
            <w:pPr>
              <w:spacing w:after="0"/>
              <w:rPr>
                <w:rFonts w:asciiTheme="minorBidi" w:hAnsiTheme="minorBidi" w:cstheme="minorBidi"/>
              </w:rPr>
            </w:pPr>
            <w:r w:rsidRPr="00A84A3E">
              <w:rPr>
                <w:rStyle w:val="text"/>
              </w:rPr>
              <w:t xml:space="preserve">Pending efforts to establish multilateral project </w:t>
            </w:r>
          </w:p>
        </w:tc>
      </w:tr>
      <w:tr w:rsidR="00EC096D" w:rsidRPr="00A84A3E" w14:paraId="212E2CC2" w14:textId="77777777" w:rsidTr="00830A7B">
        <w:tc>
          <w:tcPr>
            <w:tcW w:w="1440" w:type="dxa"/>
          </w:tcPr>
          <w:p w14:paraId="70B4F781" w14:textId="77777777" w:rsidR="00EC096D" w:rsidRPr="00A84A3E" w:rsidRDefault="00EC096D" w:rsidP="009E3961">
            <w:pPr>
              <w:spacing w:after="0"/>
              <w:rPr>
                <w:rStyle w:val="text"/>
              </w:rPr>
            </w:pPr>
            <w:r w:rsidRPr="00A84A3E">
              <w:rPr>
                <w:rStyle w:val="text"/>
              </w:rPr>
              <w:t>PL</w:t>
            </w:r>
          </w:p>
        </w:tc>
        <w:tc>
          <w:tcPr>
            <w:tcW w:w="7665" w:type="dxa"/>
          </w:tcPr>
          <w:p w14:paraId="6987FE28" w14:textId="77777777" w:rsidR="00EC096D" w:rsidRPr="00A84A3E" w:rsidRDefault="00EC096D" w:rsidP="009E3961">
            <w:pPr>
              <w:spacing w:after="0"/>
              <w:rPr>
                <w:rFonts w:asciiTheme="minorBidi" w:hAnsiTheme="minorBidi" w:cstheme="minorBidi"/>
              </w:rPr>
            </w:pPr>
            <w:r w:rsidRPr="00A84A3E">
              <w:rPr>
                <w:rStyle w:val="text"/>
              </w:rPr>
              <w:t xml:space="preserve">PPO representatives actively participate in WIPO, EUIPO and EPO working groups related to the scope of Recommendation No. 6 </w:t>
            </w:r>
          </w:p>
        </w:tc>
      </w:tr>
      <w:tr w:rsidR="00EC096D" w:rsidRPr="00A84A3E" w14:paraId="79573262" w14:textId="77777777" w:rsidTr="00830A7B">
        <w:tc>
          <w:tcPr>
            <w:tcW w:w="1440" w:type="dxa"/>
          </w:tcPr>
          <w:p w14:paraId="0377DB5B" w14:textId="77777777" w:rsidR="00EC096D" w:rsidRPr="00A84A3E" w:rsidRDefault="00EC096D" w:rsidP="009E3961">
            <w:pPr>
              <w:spacing w:after="0"/>
              <w:rPr>
                <w:rStyle w:val="text"/>
              </w:rPr>
            </w:pPr>
            <w:r w:rsidRPr="00A84A3E">
              <w:rPr>
                <w:rStyle w:val="text"/>
              </w:rPr>
              <w:t>PY</w:t>
            </w:r>
          </w:p>
        </w:tc>
        <w:tc>
          <w:tcPr>
            <w:tcW w:w="7665" w:type="dxa"/>
          </w:tcPr>
          <w:p w14:paraId="2826F379" w14:textId="3DC72348" w:rsidR="00EC096D" w:rsidRPr="00A84A3E" w:rsidRDefault="00EC096D" w:rsidP="009E3961">
            <w:pPr>
              <w:spacing w:after="0"/>
              <w:rPr>
                <w:rFonts w:asciiTheme="minorBidi" w:hAnsiTheme="minorBidi" w:cstheme="minorBidi"/>
              </w:rPr>
            </w:pPr>
            <w:r w:rsidRPr="00A84A3E">
              <w:rPr>
                <w:rStyle w:val="text"/>
              </w:rPr>
              <w:t>The highest institutional authority is encouraging global integration to raise the profile of DINAPI; this would involve multilateral cooperation projects and comprehensive participation in such projects.</w:t>
            </w:r>
          </w:p>
        </w:tc>
      </w:tr>
      <w:tr w:rsidR="00EC096D" w:rsidRPr="00A84A3E" w14:paraId="2CEF2D0D" w14:textId="77777777" w:rsidTr="00830A7B">
        <w:tc>
          <w:tcPr>
            <w:tcW w:w="1440" w:type="dxa"/>
          </w:tcPr>
          <w:p w14:paraId="2134DA1B" w14:textId="77777777" w:rsidR="00EC096D" w:rsidRPr="00A84A3E" w:rsidRDefault="00EC096D" w:rsidP="009E3961">
            <w:pPr>
              <w:spacing w:after="0"/>
              <w:rPr>
                <w:rStyle w:val="text"/>
              </w:rPr>
            </w:pPr>
            <w:r w:rsidRPr="00A84A3E">
              <w:rPr>
                <w:rStyle w:val="text"/>
              </w:rPr>
              <w:t>US</w:t>
            </w:r>
          </w:p>
        </w:tc>
        <w:tc>
          <w:tcPr>
            <w:tcW w:w="7665" w:type="dxa"/>
          </w:tcPr>
          <w:p w14:paraId="03A00512" w14:textId="77777777" w:rsidR="00EC096D" w:rsidRPr="00A84A3E" w:rsidRDefault="00EC096D" w:rsidP="009E3961">
            <w:pPr>
              <w:spacing w:after="0"/>
              <w:rPr>
                <w:rFonts w:asciiTheme="minorBidi" w:hAnsiTheme="minorBidi" w:cstheme="minorBidi"/>
              </w:rPr>
            </w:pPr>
            <w:r w:rsidRPr="00A84A3E">
              <w:rPr>
                <w:rStyle w:val="text"/>
              </w:rPr>
              <w:t xml:space="preserve">Global Dossier priorities, Global  Assignment, and the priority document exchange standard </w:t>
            </w:r>
          </w:p>
        </w:tc>
      </w:tr>
    </w:tbl>
    <w:p w14:paraId="540BE227"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EC096D" w:rsidRPr="00A84A3E" w14:paraId="47AD78C3" w14:textId="77777777" w:rsidTr="00830A7B">
        <w:tc>
          <w:tcPr>
            <w:tcW w:w="1440" w:type="dxa"/>
            <w:shd w:val="clear" w:color="auto" w:fill="1F497D" w:themeFill="text2"/>
          </w:tcPr>
          <w:p w14:paraId="70C49C68" w14:textId="77777777" w:rsidR="00EC096D" w:rsidRPr="00A84A3E" w:rsidRDefault="00EC096D" w:rsidP="009E3961">
            <w:pPr>
              <w:spacing w:after="0"/>
              <w:rPr>
                <w:rStyle w:val="text"/>
                <w:b/>
                <w:bCs/>
                <w:color w:val="FFFFFF" w:themeColor="background1"/>
              </w:rPr>
            </w:pPr>
            <w:r w:rsidRPr="00A84A3E">
              <w:rPr>
                <w:rStyle w:val="text"/>
                <w:b/>
                <w:bCs/>
                <w:color w:val="FFFFFF" w:themeColor="background1"/>
              </w:rPr>
              <w:t>ST.3 Code</w:t>
            </w:r>
          </w:p>
        </w:tc>
        <w:tc>
          <w:tcPr>
            <w:tcW w:w="7665" w:type="dxa"/>
            <w:shd w:val="clear" w:color="auto" w:fill="1F497D" w:themeFill="text2"/>
          </w:tcPr>
          <w:p w14:paraId="41B13E3D" w14:textId="77777777" w:rsidR="00EC096D" w:rsidRPr="00A84A3E" w:rsidRDefault="00EC096D" w:rsidP="009E3961">
            <w:pPr>
              <w:spacing w:after="0"/>
              <w:rPr>
                <w:rFonts w:asciiTheme="minorBidi" w:hAnsiTheme="minorBidi" w:cstheme="minorBidi"/>
                <w:b/>
                <w:bCs/>
                <w:color w:val="FFFFFF" w:themeColor="background1"/>
              </w:rPr>
            </w:pPr>
            <w:r w:rsidRPr="00A84A3E">
              <w:rPr>
                <w:rStyle w:val="text"/>
                <w:b/>
                <w:bCs/>
                <w:color w:val="FFFFFF" w:themeColor="background1"/>
              </w:rPr>
              <w:t xml:space="preserve">Rec. 7 </w:t>
            </w:r>
          </w:p>
        </w:tc>
      </w:tr>
      <w:tr w:rsidR="00EC096D" w:rsidRPr="00A84A3E" w14:paraId="28F9D130" w14:textId="77777777" w:rsidTr="00830A7B">
        <w:tc>
          <w:tcPr>
            <w:tcW w:w="1440" w:type="dxa"/>
          </w:tcPr>
          <w:p w14:paraId="64FE9912" w14:textId="77777777" w:rsidR="00EC096D" w:rsidRPr="00A84A3E" w:rsidRDefault="00EC096D" w:rsidP="009E3961">
            <w:pPr>
              <w:spacing w:after="0"/>
              <w:rPr>
                <w:rStyle w:val="text"/>
              </w:rPr>
            </w:pPr>
            <w:r w:rsidRPr="00A84A3E">
              <w:rPr>
                <w:rStyle w:val="text"/>
              </w:rPr>
              <w:t>BR</w:t>
            </w:r>
          </w:p>
        </w:tc>
        <w:tc>
          <w:tcPr>
            <w:tcW w:w="7665" w:type="dxa"/>
          </w:tcPr>
          <w:p w14:paraId="16432547" w14:textId="77777777" w:rsidR="00EC096D" w:rsidRPr="00A84A3E" w:rsidRDefault="00EC096D" w:rsidP="009E3961">
            <w:pPr>
              <w:spacing w:after="0"/>
              <w:rPr>
                <w:rFonts w:asciiTheme="minorBidi" w:hAnsiTheme="minorBidi" w:cstheme="minorBidi"/>
              </w:rPr>
            </w:pPr>
            <w:r w:rsidRPr="00A84A3E">
              <w:rPr>
                <w:rStyle w:val="text"/>
              </w:rPr>
              <w:t xml:space="preserve">INPI has been devoting a lot of effort into the extraction of full text information from patent documents and exporting it to ST.36, as well as working on improvements in the ST.36 XML implementation. Also, an ST.36-compliant Authority File has been generated and is continuously updated. INPI Brazil participated actively in many Task Forces related to WIPO Standards implementation. </w:t>
            </w:r>
          </w:p>
        </w:tc>
      </w:tr>
      <w:tr w:rsidR="00EC096D" w:rsidRPr="00A84A3E" w14:paraId="1CDC5514" w14:textId="77777777" w:rsidTr="00830A7B">
        <w:tc>
          <w:tcPr>
            <w:tcW w:w="1440" w:type="dxa"/>
          </w:tcPr>
          <w:p w14:paraId="12DAE15A" w14:textId="77777777" w:rsidR="00EC096D" w:rsidRPr="00A84A3E" w:rsidRDefault="00EC096D" w:rsidP="009E3961">
            <w:pPr>
              <w:spacing w:after="0"/>
              <w:rPr>
                <w:rStyle w:val="text"/>
              </w:rPr>
            </w:pPr>
            <w:r w:rsidRPr="00A84A3E">
              <w:rPr>
                <w:rStyle w:val="text"/>
              </w:rPr>
              <w:t>CA</w:t>
            </w:r>
          </w:p>
        </w:tc>
        <w:tc>
          <w:tcPr>
            <w:tcW w:w="7665" w:type="dxa"/>
          </w:tcPr>
          <w:p w14:paraId="7203F509" w14:textId="77777777" w:rsidR="00EC096D" w:rsidRPr="00A84A3E" w:rsidRDefault="00EC096D" w:rsidP="009E3961">
            <w:pPr>
              <w:spacing w:after="0"/>
              <w:rPr>
                <w:rFonts w:asciiTheme="minorBidi" w:hAnsiTheme="minorBidi" w:cstheme="minorBidi"/>
              </w:rPr>
            </w:pPr>
            <w:r w:rsidRPr="00A84A3E">
              <w:rPr>
                <w:rStyle w:val="text"/>
              </w:rPr>
              <w:t xml:space="preserve">ISED/CIPO technical experts participate in technical standards XML4IP, API Taskforce and more. CIPO business experts participate where necessary for business policy/practice alignment. </w:t>
            </w:r>
          </w:p>
        </w:tc>
      </w:tr>
      <w:tr w:rsidR="00EC096D" w:rsidRPr="00A84A3E" w14:paraId="4BB46341" w14:textId="77777777" w:rsidTr="00830A7B">
        <w:tc>
          <w:tcPr>
            <w:tcW w:w="1440" w:type="dxa"/>
          </w:tcPr>
          <w:p w14:paraId="4BB8AF04" w14:textId="77777777" w:rsidR="00EC096D" w:rsidRPr="00A84A3E" w:rsidRDefault="00EC096D" w:rsidP="009E3961">
            <w:pPr>
              <w:spacing w:after="0"/>
              <w:rPr>
                <w:rStyle w:val="text"/>
              </w:rPr>
            </w:pPr>
            <w:r w:rsidRPr="00A84A3E">
              <w:rPr>
                <w:rStyle w:val="text"/>
              </w:rPr>
              <w:t>EP</w:t>
            </w:r>
          </w:p>
        </w:tc>
        <w:tc>
          <w:tcPr>
            <w:tcW w:w="7665" w:type="dxa"/>
          </w:tcPr>
          <w:p w14:paraId="071F02A0" w14:textId="1BA14A97" w:rsidR="00EC096D" w:rsidRPr="00A84A3E" w:rsidRDefault="00EC096D" w:rsidP="009E3961">
            <w:pPr>
              <w:spacing w:after="0"/>
              <w:rPr>
                <w:rFonts w:asciiTheme="minorBidi" w:hAnsiTheme="minorBidi" w:cstheme="minorBidi"/>
              </w:rPr>
            </w:pPr>
            <w:r w:rsidRPr="00A84A3E">
              <w:rPr>
                <w:rStyle w:val="text"/>
              </w:rPr>
              <w:t xml:space="preserve">Projects under SP2028 Drivers 2,3,4 – esp. Driver 4: Partnerships; EPO in WIPO CWS Taskforces </w:t>
            </w:r>
          </w:p>
        </w:tc>
      </w:tr>
      <w:tr w:rsidR="00EC096D" w:rsidRPr="00A84A3E" w14:paraId="1E4765DA" w14:textId="77777777" w:rsidTr="00830A7B">
        <w:tc>
          <w:tcPr>
            <w:tcW w:w="1440" w:type="dxa"/>
          </w:tcPr>
          <w:p w14:paraId="6250981E" w14:textId="77777777" w:rsidR="00EC096D" w:rsidRPr="00A84A3E" w:rsidRDefault="00EC096D" w:rsidP="009E3961">
            <w:pPr>
              <w:spacing w:after="0"/>
              <w:rPr>
                <w:rStyle w:val="text"/>
              </w:rPr>
            </w:pPr>
            <w:r w:rsidRPr="00A84A3E">
              <w:rPr>
                <w:rStyle w:val="text"/>
              </w:rPr>
              <w:t>ES</w:t>
            </w:r>
          </w:p>
        </w:tc>
        <w:tc>
          <w:tcPr>
            <w:tcW w:w="7665" w:type="dxa"/>
          </w:tcPr>
          <w:p w14:paraId="48E89921" w14:textId="77777777" w:rsidR="00EC096D" w:rsidRPr="00A84A3E" w:rsidRDefault="00EC096D" w:rsidP="009E3961">
            <w:pPr>
              <w:spacing w:after="0"/>
              <w:rPr>
                <w:rFonts w:asciiTheme="minorBidi" w:hAnsiTheme="minorBidi" w:cstheme="minorBidi"/>
              </w:rPr>
            </w:pPr>
            <w:r w:rsidRPr="00A84A3E">
              <w:rPr>
                <w:rStyle w:val="text"/>
              </w:rPr>
              <w:t xml:space="preserve">We contribute to the different Task Forces, e.g. ST-26 </w:t>
            </w:r>
          </w:p>
        </w:tc>
      </w:tr>
      <w:tr w:rsidR="00EC096D" w:rsidRPr="00A84A3E" w14:paraId="4CECBD53" w14:textId="77777777" w:rsidTr="00830A7B">
        <w:tc>
          <w:tcPr>
            <w:tcW w:w="1440" w:type="dxa"/>
          </w:tcPr>
          <w:p w14:paraId="341B0E06" w14:textId="77777777" w:rsidR="00EC096D" w:rsidRPr="00A84A3E" w:rsidRDefault="00EC096D" w:rsidP="009E3961">
            <w:pPr>
              <w:spacing w:after="0"/>
              <w:rPr>
                <w:rStyle w:val="text"/>
              </w:rPr>
            </w:pPr>
            <w:r w:rsidRPr="00A84A3E">
              <w:rPr>
                <w:rStyle w:val="text"/>
              </w:rPr>
              <w:t>IE</w:t>
            </w:r>
          </w:p>
        </w:tc>
        <w:tc>
          <w:tcPr>
            <w:tcW w:w="7665" w:type="dxa"/>
          </w:tcPr>
          <w:p w14:paraId="0CF5CE01" w14:textId="15B736A2" w:rsidR="00EC096D" w:rsidRPr="00A84A3E" w:rsidRDefault="00EC096D" w:rsidP="009E3961">
            <w:pPr>
              <w:spacing w:after="0"/>
              <w:rPr>
                <w:rFonts w:asciiTheme="minorBidi" w:hAnsiTheme="minorBidi" w:cstheme="minorBidi"/>
              </w:rPr>
            </w:pPr>
            <w:r w:rsidRPr="00A84A3E">
              <w:rPr>
                <w:rStyle w:val="text"/>
              </w:rPr>
              <w:t xml:space="preserve">Implementation WIPO ST36 and ST37 and participation in task forces </w:t>
            </w:r>
          </w:p>
        </w:tc>
      </w:tr>
      <w:tr w:rsidR="00EC096D" w:rsidRPr="00A84A3E" w14:paraId="140A074D" w14:textId="77777777" w:rsidTr="00830A7B">
        <w:tc>
          <w:tcPr>
            <w:tcW w:w="1440" w:type="dxa"/>
          </w:tcPr>
          <w:p w14:paraId="31280580" w14:textId="77777777" w:rsidR="00EC096D" w:rsidRPr="00A84A3E" w:rsidRDefault="00EC096D" w:rsidP="009E3961">
            <w:pPr>
              <w:spacing w:after="0"/>
              <w:rPr>
                <w:rStyle w:val="text"/>
              </w:rPr>
            </w:pPr>
            <w:r w:rsidRPr="00A84A3E">
              <w:rPr>
                <w:rStyle w:val="text"/>
              </w:rPr>
              <w:t>PL</w:t>
            </w:r>
          </w:p>
        </w:tc>
        <w:tc>
          <w:tcPr>
            <w:tcW w:w="7665" w:type="dxa"/>
          </w:tcPr>
          <w:p w14:paraId="6767CC00" w14:textId="77777777" w:rsidR="00EC096D" w:rsidRPr="00A84A3E" w:rsidRDefault="00EC096D" w:rsidP="009E3961">
            <w:pPr>
              <w:spacing w:after="0"/>
              <w:rPr>
                <w:rFonts w:asciiTheme="minorBidi" w:hAnsiTheme="minorBidi" w:cstheme="minorBidi"/>
              </w:rPr>
            </w:pPr>
            <w:r w:rsidRPr="00A84A3E">
              <w:rPr>
                <w:rStyle w:val="text"/>
              </w:rPr>
              <w:t xml:space="preserve">PPO representatives actively participate in CWS Task Forces </w:t>
            </w:r>
          </w:p>
        </w:tc>
      </w:tr>
      <w:tr w:rsidR="00EC096D" w:rsidRPr="00A84A3E" w14:paraId="3719000B" w14:textId="77777777" w:rsidTr="00830A7B">
        <w:tc>
          <w:tcPr>
            <w:tcW w:w="1440" w:type="dxa"/>
          </w:tcPr>
          <w:p w14:paraId="5FC6CCA5" w14:textId="77777777" w:rsidR="00EC096D" w:rsidRPr="00A84A3E" w:rsidRDefault="00EC096D" w:rsidP="009E3961">
            <w:pPr>
              <w:spacing w:after="0"/>
              <w:rPr>
                <w:rStyle w:val="text"/>
              </w:rPr>
            </w:pPr>
            <w:r w:rsidRPr="00A84A3E">
              <w:rPr>
                <w:rStyle w:val="text"/>
              </w:rPr>
              <w:t>PY</w:t>
            </w:r>
          </w:p>
        </w:tc>
        <w:tc>
          <w:tcPr>
            <w:tcW w:w="7665" w:type="dxa"/>
          </w:tcPr>
          <w:p w14:paraId="68A5AE34" w14:textId="30B7AC09" w:rsidR="00EC096D" w:rsidRPr="00A84A3E" w:rsidRDefault="00EC096D" w:rsidP="009E3961">
            <w:pPr>
              <w:spacing w:after="0"/>
              <w:rPr>
                <w:rFonts w:asciiTheme="minorBidi" w:hAnsiTheme="minorBidi" w:cstheme="minorBidi"/>
              </w:rPr>
            </w:pPr>
            <w:r w:rsidRPr="00A84A3E">
              <w:rPr>
                <w:rStyle w:val="text"/>
              </w:rPr>
              <w:t>WIPO standards have largely been adopted by DINAPI, with the adoption of new standards continuously scaled up as the need arises.</w:t>
            </w:r>
          </w:p>
        </w:tc>
      </w:tr>
      <w:tr w:rsidR="00EC096D" w:rsidRPr="00A84A3E" w14:paraId="4B209E3B" w14:textId="77777777" w:rsidTr="00830A7B">
        <w:tc>
          <w:tcPr>
            <w:tcW w:w="1440" w:type="dxa"/>
          </w:tcPr>
          <w:p w14:paraId="55238933" w14:textId="77777777" w:rsidR="00EC096D" w:rsidRPr="00A84A3E" w:rsidRDefault="00EC096D" w:rsidP="009E3961">
            <w:pPr>
              <w:spacing w:after="0"/>
              <w:rPr>
                <w:rStyle w:val="text"/>
              </w:rPr>
            </w:pPr>
            <w:r w:rsidRPr="00A84A3E">
              <w:rPr>
                <w:rStyle w:val="text"/>
              </w:rPr>
              <w:t>RU</w:t>
            </w:r>
          </w:p>
        </w:tc>
        <w:tc>
          <w:tcPr>
            <w:tcW w:w="7665" w:type="dxa"/>
          </w:tcPr>
          <w:p w14:paraId="4F53563F" w14:textId="77777777" w:rsidR="00EC096D" w:rsidRPr="00A84A3E" w:rsidRDefault="00EC096D" w:rsidP="009E3961">
            <w:pPr>
              <w:spacing w:after="0"/>
              <w:rPr>
                <w:rFonts w:asciiTheme="minorBidi" w:hAnsiTheme="minorBidi" w:cstheme="minorBidi"/>
              </w:rPr>
            </w:pPr>
            <w:r w:rsidRPr="00A84A3E">
              <w:rPr>
                <w:rStyle w:val="text"/>
              </w:rPr>
              <w:t xml:space="preserve">Development of WIPO standards ST.91 and recommendations on Blockchain. Participation and leadership in CWS TFs. </w:t>
            </w:r>
          </w:p>
        </w:tc>
      </w:tr>
      <w:tr w:rsidR="00EC096D" w:rsidRPr="00A84A3E" w14:paraId="547D216D" w14:textId="77777777" w:rsidTr="00830A7B">
        <w:tc>
          <w:tcPr>
            <w:tcW w:w="1440" w:type="dxa"/>
          </w:tcPr>
          <w:p w14:paraId="3D631420" w14:textId="77777777" w:rsidR="00EC096D" w:rsidRPr="00A84A3E" w:rsidRDefault="00EC096D" w:rsidP="009E3961">
            <w:pPr>
              <w:spacing w:after="0"/>
              <w:rPr>
                <w:rStyle w:val="text"/>
              </w:rPr>
            </w:pPr>
            <w:r w:rsidRPr="00A84A3E">
              <w:rPr>
                <w:rStyle w:val="text"/>
              </w:rPr>
              <w:t>US</w:t>
            </w:r>
          </w:p>
        </w:tc>
        <w:tc>
          <w:tcPr>
            <w:tcW w:w="7665" w:type="dxa"/>
          </w:tcPr>
          <w:p w14:paraId="1D07EF89" w14:textId="77777777" w:rsidR="00EC096D" w:rsidRPr="00A84A3E" w:rsidRDefault="00EC096D" w:rsidP="009E3961">
            <w:pPr>
              <w:spacing w:after="0"/>
              <w:rPr>
                <w:rFonts w:asciiTheme="minorBidi" w:hAnsiTheme="minorBidi" w:cstheme="minorBidi"/>
              </w:rPr>
            </w:pPr>
            <w:r w:rsidRPr="00A84A3E">
              <w:rPr>
                <w:rStyle w:val="text"/>
              </w:rPr>
              <w:t xml:space="preserve">ST96, ST90, ST92, ST.26 </w:t>
            </w:r>
          </w:p>
        </w:tc>
      </w:tr>
    </w:tbl>
    <w:p w14:paraId="5CB7BB70"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EC096D" w:rsidRPr="00A84A3E" w14:paraId="2BE4CCD1" w14:textId="77777777" w:rsidTr="00830A7B">
        <w:tc>
          <w:tcPr>
            <w:tcW w:w="1440" w:type="dxa"/>
            <w:shd w:val="clear" w:color="auto" w:fill="1F497D" w:themeFill="text2"/>
          </w:tcPr>
          <w:p w14:paraId="73000C5B" w14:textId="77777777" w:rsidR="00EC096D" w:rsidRPr="00A84A3E" w:rsidRDefault="00EC096D" w:rsidP="009E3961">
            <w:pPr>
              <w:spacing w:after="0"/>
              <w:rPr>
                <w:rStyle w:val="text"/>
                <w:b/>
                <w:bCs/>
                <w:color w:val="FFFFFF" w:themeColor="background1"/>
              </w:rPr>
            </w:pPr>
            <w:r w:rsidRPr="00A84A3E">
              <w:rPr>
                <w:rStyle w:val="text"/>
                <w:b/>
                <w:bCs/>
                <w:color w:val="FFFFFF" w:themeColor="background1"/>
              </w:rPr>
              <w:t>ST.3 Code</w:t>
            </w:r>
          </w:p>
        </w:tc>
        <w:tc>
          <w:tcPr>
            <w:tcW w:w="7665" w:type="dxa"/>
            <w:shd w:val="clear" w:color="auto" w:fill="1F497D" w:themeFill="text2"/>
          </w:tcPr>
          <w:p w14:paraId="63E6E4CF" w14:textId="77777777" w:rsidR="00EC096D" w:rsidRPr="00A84A3E" w:rsidRDefault="00EC096D" w:rsidP="009E3961">
            <w:pPr>
              <w:spacing w:after="0"/>
              <w:rPr>
                <w:rFonts w:asciiTheme="minorBidi" w:hAnsiTheme="minorBidi" w:cstheme="minorBidi"/>
                <w:b/>
                <w:bCs/>
                <w:color w:val="FFFFFF" w:themeColor="background1"/>
              </w:rPr>
            </w:pPr>
            <w:r w:rsidRPr="00A84A3E">
              <w:rPr>
                <w:rStyle w:val="text"/>
                <w:b/>
                <w:bCs/>
                <w:color w:val="FFFFFF" w:themeColor="background1"/>
              </w:rPr>
              <w:t xml:space="preserve">Rec. 8 </w:t>
            </w:r>
          </w:p>
        </w:tc>
      </w:tr>
      <w:tr w:rsidR="00EC096D" w:rsidRPr="00A84A3E" w14:paraId="554E508C" w14:textId="77777777" w:rsidTr="00830A7B">
        <w:tc>
          <w:tcPr>
            <w:tcW w:w="1440" w:type="dxa"/>
          </w:tcPr>
          <w:p w14:paraId="03922BD2" w14:textId="77777777" w:rsidR="00EC096D" w:rsidRPr="00A84A3E" w:rsidRDefault="00EC096D" w:rsidP="009E3961">
            <w:pPr>
              <w:spacing w:after="0"/>
              <w:rPr>
                <w:rStyle w:val="text"/>
              </w:rPr>
            </w:pPr>
            <w:r w:rsidRPr="00A84A3E">
              <w:rPr>
                <w:rStyle w:val="text"/>
              </w:rPr>
              <w:t>CA</w:t>
            </w:r>
          </w:p>
        </w:tc>
        <w:tc>
          <w:tcPr>
            <w:tcW w:w="7665" w:type="dxa"/>
          </w:tcPr>
          <w:p w14:paraId="19A7CC1E" w14:textId="77777777" w:rsidR="00EC096D" w:rsidRPr="00A84A3E" w:rsidRDefault="00EC096D" w:rsidP="009E3961">
            <w:pPr>
              <w:spacing w:after="0"/>
              <w:rPr>
                <w:rFonts w:asciiTheme="minorBidi" w:hAnsiTheme="minorBidi" w:cstheme="minorBidi"/>
              </w:rPr>
            </w:pPr>
            <w:r w:rsidRPr="00A84A3E">
              <w:rPr>
                <w:rStyle w:val="text"/>
              </w:rPr>
              <w:t xml:space="preserve">ISED/CIPO Participates on ICT sharing our practice and considering patterns used by other participants </w:t>
            </w:r>
          </w:p>
        </w:tc>
      </w:tr>
      <w:tr w:rsidR="00EC096D" w:rsidRPr="00A84A3E" w14:paraId="26B4D95B" w14:textId="77777777" w:rsidTr="00830A7B">
        <w:tc>
          <w:tcPr>
            <w:tcW w:w="1440" w:type="dxa"/>
          </w:tcPr>
          <w:p w14:paraId="3874E6CC" w14:textId="77777777" w:rsidR="00EC096D" w:rsidRPr="00A84A3E" w:rsidRDefault="00EC096D" w:rsidP="009E3961">
            <w:pPr>
              <w:spacing w:after="0"/>
              <w:rPr>
                <w:rStyle w:val="text"/>
              </w:rPr>
            </w:pPr>
            <w:r w:rsidRPr="00A84A3E">
              <w:rPr>
                <w:rStyle w:val="text"/>
              </w:rPr>
              <w:t>EP</w:t>
            </w:r>
          </w:p>
        </w:tc>
        <w:tc>
          <w:tcPr>
            <w:tcW w:w="7665" w:type="dxa"/>
          </w:tcPr>
          <w:p w14:paraId="77C6F513" w14:textId="528D3CC5" w:rsidR="00EC096D" w:rsidRPr="00A84A3E" w:rsidRDefault="00EC096D" w:rsidP="009E3961">
            <w:pPr>
              <w:spacing w:after="0"/>
              <w:rPr>
                <w:rFonts w:asciiTheme="minorBidi" w:hAnsiTheme="minorBidi" w:cstheme="minorBidi"/>
              </w:rPr>
            </w:pPr>
            <w:r w:rsidRPr="00A84A3E">
              <w:rPr>
                <w:rStyle w:val="text"/>
              </w:rPr>
              <w:t>Projects under SP2028 Drivers 2,3,4  - e</w:t>
            </w:r>
            <w:r w:rsidR="00511379" w:rsidRPr="00A84A3E">
              <w:rPr>
                <w:rStyle w:val="text"/>
              </w:rPr>
              <w:t>.</w:t>
            </w:r>
            <w:r w:rsidRPr="00A84A3E">
              <w:rPr>
                <w:rStyle w:val="text"/>
              </w:rPr>
              <w:t>g.</w:t>
            </w:r>
            <w:r w:rsidR="002D1F54" w:rsidRPr="00A84A3E">
              <w:rPr>
                <w:rStyle w:val="text"/>
              </w:rPr>
              <w:t>,</w:t>
            </w:r>
            <w:r w:rsidRPr="00A84A3E">
              <w:rPr>
                <w:rStyle w:val="text"/>
              </w:rPr>
              <w:t xml:space="preserve"> SACEPO </w:t>
            </w:r>
          </w:p>
        </w:tc>
      </w:tr>
      <w:tr w:rsidR="00EC096D" w:rsidRPr="00A84A3E" w14:paraId="37A6DDFE" w14:textId="77777777" w:rsidTr="00830A7B">
        <w:tc>
          <w:tcPr>
            <w:tcW w:w="1440" w:type="dxa"/>
          </w:tcPr>
          <w:p w14:paraId="030350DA" w14:textId="77777777" w:rsidR="00EC096D" w:rsidRPr="00A84A3E" w:rsidRDefault="00EC096D" w:rsidP="009E3961">
            <w:pPr>
              <w:spacing w:after="0"/>
              <w:rPr>
                <w:rStyle w:val="text"/>
              </w:rPr>
            </w:pPr>
            <w:r w:rsidRPr="00A84A3E">
              <w:rPr>
                <w:rStyle w:val="text"/>
              </w:rPr>
              <w:t>ES</w:t>
            </w:r>
          </w:p>
        </w:tc>
        <w:tc>
          <w:tcPr>
            <w:tcW w:w="7665" w:type="dxa"/>
          </w:tcPr>
          <w:p w14:paraId="3141780A" w14:textId="77777777" w:rsidR="00EC096D" w:rsidRPr="00A84A3E" w:rsidRDefault="00EC096D" w:rsidP="009E3961">
            <w:pPr>
              <w:spacing w:after="0"/>
              <w:rPr>
                <w:rFonts w:asciiTheme="minorBidi" w:hAnsiTheme="minorBidi" w:cstheme="minorBidi"/>
              </w:rPr>
            </w:pPr>
            <w:r w:rsidRPr="00A84A3E">
              <w:rPr>
                <w:rStyle w:val="text"/>
              </w:rPr>
              <w:t xml:space="preserve">We are cooperating with EPO, EUIPO and WIPO in order to share common architectures </w:t>
            </w:r>
          </w:p>
        </w:tc>
      </w:tr>
      <w:tr w:rsidR="00EC096D" w:rsidRPr="00A84A3E" w14:paraId="70C102AD" w14:textId="77777777" w:rsidTr="00830A7B">
        <w:tc>
          <w:tcPr>
            <w:tcW w:w="1440" w:type="dxa"/>
          </w:tcPr>
          <w:p w14:paraId="179F3942" w14:textId="77777777" w:rsidR="00EC096D" w:rsidRPr="00A84A3E" w:rsidRDefault="00EC096D" w:rsidP="009E3961">
            <w:pPr>
              <w:spacing w:after="0"/>
              <w:rPr>
                <w:rStyle w:val="text"/>
              </w:rPr>
            </w:pPr>
            <w:r w:rsidRPr="00A84A3E">
              <w:rPr>
                <w:rStyle w:val="text"/>
              </w:rPr>
              <w:t>PY</w:t>
            </w:r>
          </w:p>
        </w:tc>
        <w:tc>
          <w:tcPr>
            <w:tcW w:w="7665" w:type="dxa"/>
          </w:tcPr>
          <w:p w14:paraId="5264669A" w14:textId="43B3D1FA" w:rsidR="00EC096D" w:rsidRPr="00A84A3E" w:rsidRDefault="00EC096D" w:rsidP="009E3961">
            <w:pPr>
              <w:spacing w:after="0"/>
              <w:rPr>
                <w:rFonts w:asciiTheme="minorBidi" w:hAnsiTheme="minorBidi" w:cstheme="minorBidi"/>
              </w:rPr>
            </w:pPr>
            <w:r w:rsidRPr="00A84A3E">
              <w:rPr>
                <w:rStyle w:val="text"/>
              </w:rPr>
              <w:t xml:space="preserve">The vision of DINAPI is to implement a technological transformation with existing tools that are constantly changing and developing; </w:t>
            </w:r>
            <w:r w:rsidR="00387BEB" w:rsidRPr="00A84A3E">
              <w:rPr>
                <w:rStyle w:val="text"/>
              </w:rPr>
              <w:t xml:space="preserve">WIPO </w:t>
            </w:r>
            <w:r w:rsidRPr="00A84A3E">
              <w:rPr>
                <w:rStyle w:val="text"/>
              </w:rPr>
              <w:t>IPAS tools will be used as the primary basis, complemented by the in-house development of any necessary additional systems.</w:t>
            </w:r>
          </w:p>
        </w:tc>
      </w:tr>
      <w:tr w:rsidR="00EC096D" w:rsidRPr="00A84A3E" w14:paraId="70C4C0EB" w14:textId="77777777" w:rsidTr="00830A7B">
        <w:tc>
          <w:tcPr>
            <w:tcW w:w="1440" w:type="dxa"/>
          </w:tcPr>
          <w:p w14:paraId="379093CB" w14:textId="77777777" w:rsidR="00EC096D" w:rsidRPr="00A84A3E" w:rsidRDefault="00EC096D" w:rsidP="009E3961">
            <w:pPr>
              <w:spacing w:after="0"/>
              <w:rPr>
                <w:rStyle w:val="text"/>
              </w:rPr>
            </w:pPr>
            <w:r w:rsidRPr="00A84A3E">
              <w:rPr>
                <w:rStyle w:val="text"/>
              </w:rPr>
              <w:t>RU</w:t>
            </w:r>
          </w:p>
        </w:tc>
        <w:tc>
          <w:tcPr>
            <w:tcW w:w="7665" w:type="dxa"/>
          </w:tcPr>
          <w:p w14:paraId="4082B0C8" w14:textId="77777777" w:rsidR="00EC096D" w:rsidRPr="00A84A3E" w:rsidRDefault="00EC096D" w:rsidP="009E3961">
            <w:pPr>
              <w:spacing w:after="0"/>
              <w:rPr>
                <w:rFonts w:asciiTheme="minorBidi" w:hAnsiTheme="minorBidi" w:cstheme="minorBidi"/>
              </w:rPr>
            </w:pPr>
            <w:r w:rsidRPr="00A84A3E">
              <w:rPr>
                <w:rStyle w:val="text"/>
              </w:rPr>
              <w:t xml:space="preserve">Participation in CWS ICT activities. Collaboration with other IPO in ICT. </w:t>
            </w:r>
          </w:p>
        </w:tc>
      </w:tr>
    </w:tbl>
    <w:p w14:paraId="38D33ECD"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EC096D" w:rsidRPr="00A84A3E" w14:paraId="315D7259" w14:textId="77777777" w:rsidTr="00830A7B">
        <w:tc>
          <w:tcPr>
            <w:tcW w:w="1440" w:type="dxa"/>
            <w:shd w:val="clear" w:color="auto" w:fill="1F497D" w:themeFill="text2"/>
          </w:tcPr>
          <w:p w14:paraId="747C7CF3" w14:textId="77777777" w:rsidR="00EC096D" w:rsidRPr="00A84A3E" w:rsidRDefault="00EC096D" w:rsidP="009E3961">
            <w:pPr>
              <w:spacing w:after="0"/>
              <w:rPr>
                <w:rStyle w:val="text"/>
                <w:b/>
                <w:bCs/>
                <w:color w:val="FFFFFF" w:themeColor="background1"/>
              </w:rPr>
            </w:pPr>
            <w:r w:rsidRPr="00A84A3E">
              <w:rPr>
                <w:rStyle w:val="text"/>
                <w:b/>
                <w:bCs/>
                <w:color w:val="FFFFFF" w:themeColor="background1"/>
              </w:rPr>
              <w:t>ST.3 Code</w:t>
            </w:r>
          </w:p>
        </w:tc>
        <w:tc>
          <w:tcPr>
            <w:tcW w:w="7665" w:type="dxa"/>
            <w:shd w:val="clear" w:color="auto" w:fill="1F497D" w:themeFill="text2"/>
          </w:tcPr>
          <w:p w14:paraId="66D26AF0" w14:textId="77777777" w:rsidR="00EC096D" w:rsidRPr="00A84A3E" w:rsidRDefault="00EC096D" w:rsidP="009E3961">
            <w:pPr>
              <w:spacing w:after="0"/>
              <w:rPr>
                <w:rFonts w:asciiTheme="minorBidi" w:hAnsiTheme="minorBidi" w:cstheme="minorBidi"/>
                <w:b/>
                <w:bCs/>
                <w:color w:val="FFFFFF" w:themeColor="background1"/>
              </w:rPr>
            </w:pPr>
            <w:r w:rsidRPr="00A84A3E">
              <w:rPr>
                <w:rStyle w:val="text"/>
                <w:b/>
                <w:bCs/>
                <w:color w:val="FFFFFF" w:themeColor="background1"/>
              </w:rPr>
              <w:t xml:space="preserve">Rec. 9 </w:t>
            </w:r>
          </w:p>
        </w:tc>
      </w:tr>
      <w:tr w:rsidR="00EC096D" w:rsidRPr="00A84A3E" w14:paraId="5B3D477E" w14:textId="77777777" w:rsidTr="00830A7B">
        <w:tc>
          <w:tcPr>
            <w:tcW w:w="1440" w:type="dxa"/>
          </w:tcPr>
          <w:p w14:paraId="68F88F28" w14:textId="77777777" w:rsidR="00EC096D" w:rsidRPr="00A84A3E" w:rsidRDefault="00EC096D" w:rsidP="009E3961">
            <w:pPr>
              <w:spacing w:after="0"/>
              <w:rPr>
                <w:rStyle w:val="text"/>
              </w:rPr>
            </w:pPr>
            <w:r w:rsidRPr="00A84A3E">
              <w:rPr>
                <w:rStyle w:val="text"/>
              </w:rPr>
              <w:t>CA</w:t>
            </w:r>
          </w:p>
        </w:tc>
        <w:tc>
          <w:tcPr>
            <w:tcW w:w="7665" w:type="dxa"/>
          </w:tcPr>
          <w:p w14:paraId="2298CEAB" w14:textId="77777777" w:rsidR="00EC096D" w:rsidRPr="00A84A3E" w:rsidRDefault="00EC096D" w:rsidP="009E3961">
            <w:pPr>
              <w:spacing w:after="0"/>
              <w:rPr>
                <w:rFonts w:asciiTheme="minorBidi" w:hAnsiTheme="minorBidi" w:cstheme="minorBidi"/>
              </w:rPr>
            </w:pPr>
            <w:r w:rsidRPr="00A84A3E">
              <w:rPr>
                <w:rStyle w:val="text"/>
              </w:rPr>
              <w:t xml:space="preserve">ISED/CIPO has shared - and continues to share - our plans with ICT TF. </w:t>
            </w:r>
          </w:p>
        </w:tc>
      </w:tr>
      <w:tr w:rsidR="00EC096D" w:rsidRPr="00A84A3E" w14:paraId="7FEA947D" w14:textId="77777777" w:rsidTr="00830A7B">
        <w:tc>
          <w:tcPr>
            <w:tcW w:w="1440" w:type="dxa"/>
          </w:tcPr>
          <w:p w14:paraId="58EC90A7" w14:textId="77777777" w:rsidR="00EC096D" w:rsidRPr="00A84A3E" w:rsidRDefault="00EC096D" w:rsidP="009E3961">
            <w:pPr>
              <w:spacing w:after="0"/>
              <w:rPr>
                <w:rStyle w:val="text"/>
              </w:rPr>
            </w:pPr>
            <w:r w:rsidRPr="00A84A3E">
              <w:rPr>
                <w:rStyle w:val="text"/>
              </w:rPr>
              <w:t>PY</w:t>
            </w:r>
          </w:p>
        </w:tc>
        <w:tc>
          <w:tcPr>
            <w:tcW w:w="7665" w:type="dxa"/>
          </w:tcPr>
          <w:p w14:paraId="06763562" w14:textId="19673A92" w:rsidR="00EC096D" w:rsidRPr="00A84A3E" w:rsidRDefault="00EC096D" w:rsidP="009E3961">
            <w:pPr>
              <w:spacing w:after="0"/>
              <w:rPr>
                <w:rFonts w:asciiTheme="minorBidi" w:hAnsiTheme="minorBidi" w:cstheme="minorBidi"/>
              </w:rPr>
            </w:pPr>
            <w:r w:rsidRPr="00A84A3E">
              <w:rPr>
                <w:rStyle w:val="text"/>
              </w:rPr>
              <w:t>We are a constantly changing country with a general interest in developing IP at the national level. We stand ready to collaborate and share experiences. The most important thing for us at the moment is to have the support of WIPO and other international IP bodies to help us to grow and develop as an important regional office.</w:t>
            </w:r>
          </w:p>
        </w:tc>
      </w:tr>
      <w:tr w:rsidR="00EC096D" w:rsidRPr="00A84A3E" w14:paraId="2472A58F" w14:textId="77777777" w:rsidTr="00830A7B">
        <w:tc>
          <w:tcPr>
            <w:tcW w:w="1440" w:type="dxa"/>
          </w:tcPr>
          <w:p w14:paraId="654F7FD6" w14:textId="77777777" w:rsidR="00EC096D" w:rsidRPr="00A84A3E" w:rsidRDefault="00EC096D" w:rsidP="009E3961">
            <w:pPr>
              <w:spacing w:after="0"/>
              <w:rPr>
                <w:rStyle w:val="text"/>
              </w:rPr>
            </w:pPr>
            <w:r w:rsidRPr="00A84A3E">
              <w:rPr>
                <w:rStyle w:val="text"/>
              </w:rPr>
              <w:t>RU</w:t>
            </w:r>
          </w:p>
        </w:tc>
        <w:tc>
          <w:tcPr>
            <w:tcW w:w="7665" w:type="dxa"/>
          </w:tcPr>
          <w:p w14:paraId="35E81B78" w14:textId="77777777" w:rsidR="00EC096D" w:rsidRPr="00A84A3E" w:rsidRDefault="00EC096D" w:rsidP="009E3961">
            <w:pPr>
              <w:spacing w:after="0"/>
              <w:rPr>
                <w:rFonts w:asciiTheme="minorBidi" w:hAnsiTheme="minorBidi" w:cstheme="minorBidi"/>
              </w:rPr>
            </w:pPr>
            <w:r w:rsidRPr="00A84A3E">
              <w:rPr>
                <w:rStyle w:val="text"/>
              </w:rPr>
              <w:t xml:space="preserve">Participation in CWS ICT activities. Collaboration with other IPO in ICT.  </w:t>
            </w:r>
          </w:p>
        </w:tc>
      </w:tr>
    </w:tbl>
    <w:p w14:paraId="7F27AB56" w14:textId="77777777" w:rsidR="00A10BF7" w:rsidRPr="00A84A3E" w:rsidRDefault="00A10BF7">
      <w:pPr>
        <w:rPr>
          <w:rFonts w:asciiTheme="minorBidi" w:hAnsiTheme="minorBidi" w:cstheme="minorBidi"/>
        </w:rPr>
      </w:pPr>
    </w:p>
    <w:p w14:paraId="4E1EE4F8" w14:textId="77777777" w:rsidR="00900B42" w:rsidRPr="00A84A3E" w:rsidRDefault="00900B42">
      <w:pPr>
        <w:rPr>
          <w:rFonts w:asciiTheme="minorBidi" w:hAnsiTheme="minorBidi" w:cstheme="minorBidi"/>
        </w:rPr>
      </w:pPr>
      <w:r w:rsidRPr="00A84A3E">
        <w:rPr>
          <w:rFonts w:asciiTheme="minorBidi" w:hAnsiTheme="minorBidi" w:cstheme="minorBidi"/>
        </w:rPr>
        <w:br w:type="page"/>
      </w: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EC096D" w:rsidRPr="00A84A3E" w14:paraId="7B898A47" w14:textId="77777777" w:rsidTr="00830A7B">
        <w:tc>
          <w:tcPr>
            <w:tcW w:w="1440" w:type="dxa"/>
            <w:shd w:val="clear" w:color="auto" w:fill="1F497D" w:themeFill="text2"/>
          </w:tcPr>
          <w:p w14:paraId="7EC6B5AB" w14:textId="77777777" w:rsidR="00EC096D" w:rsidRPr="00A84A3E" w:rsidRDefault="00EC096D" w:rsidP="009E3961">
            <w:pPr>
              <w:spacing w:after="0"/>
              <w:rPr>
                <w:rStyle w:val="text"/>
                <w:b/>
                <w:bCs/>
                <w:color w:val="FFFFFF" w:themeColor="background1"/>
              </w:rPr>
            </w:pPr>
            <w:r w:rsidRPr="00A84A3E">
              <w:rPr>
                <w:rStyle w:val="text"/>
                <w:b/>
                <w:bCs/>
                <w:color w:val="FFFFFF" w:themeColor="background1"/>
              </w:rPr>
              <w:t>ST.3 Code</w:t>
            </w:r>
          </w:p>
        </w:tc>
        <w:tc>
          <w:tcPr>
            <w:tcW w:w="7665" w:type="dxa"/>
            <w:shd w:val="clear" w:color="auto" w:fill="1F497D" w:themeFill="text2"/>
          </w:tcPr>
          <w:p w14:paraId="28345ABB" w14:textId="77777777" w:rsidR="00EC096D" w:rsidRPr="00A84A3E" w:rsidRDefault="00EC096D" w:rsidP="009E3961">
            <w:pPr>
              <w:spacing w:after="0"/>
              <w:rPr>
                <w:rFonts w:asciiTheme="minorBidi" w:hAnsiTheme="minorBidi" w:cstheme="minorBidi"/>
                <w:b/>
                <w:bCs/>
                <w:color w:val="FFFFFF" w:themeColor="background1"/>
              </w:rPr>
            </w:pPr>
            <w:r w:rsidRPr="00A84A3E">
              <w:rPr>
                <w:rStyle w:val="text"/>
                <w:b/>
                <w:bCs/>
                <w:color w:val="FFFFFF" w:themeColor="background1"/>
              </w:rPr>
              <w:t xml:space="preserve">Rec. 10 </w:t>
            </w:r>
          </w:p>
        </w:tc>
      </w:tr>
      <w:tr w:rsidR="00EC096D" w:rsidRPr="00A84A3E" w14:paraId="5E282FEE" w14:textId="77777777" w:rsidTr="00830A7B">
        <w:tc>
          <w:tcPr>
            <w:tcW w:w="1440" w:type="dxa"/>
          </w:tcPr>
          <w:p w14:paraId="668AB788" w14:textId="77777777" w:rsidR="00EC096D" w:rsidRPr="00A84A3E" w:rsidRDefault="00EC096D" w:rsidP="009E3961">
            <w:pPr>
              <w:spacing w:after="0"/>
              <w:rPr>
                <w:rStyle w:val="text"/>
              </w:rPr>
            </w:pPr>
            <w:r w:rsidRPr="00A84A3E">
              <w:rPr>
                <w:rStyle w:val="text"/>
              </w:rPr>
              <w:t>AU</w:t>
            </w:r>
          </w:p>
        </w:tc>
        <w:tc>
          <w:tcPr>
            <w:tcW w:w="7665" w:type="dxa"/>
          </w:tcPr>
          <w:p w14:paraId="72AFD26A" w14:textId="77777777" w:rsidR="00EC096D" w:rsidRPr="00A84A3E" w:rsidRDefault="00EC096D" w:rsidP="009E3961">
            <w:pPr>
              <w:spacing w:after="0"/>
              <w:rPr>
                <w:rFonts w:asciiTheme="minorBidi" w:hAnsiTheme="minorBidi" w:cstheme="minorBidi"/>
              </w:rPr>
            </w:pPr>
            <w:r w:rsidRPr="00A84A3E">
              <w:rPr>
                <w:rStyle w:val="text"/>
              </w:rPr>
              <w:t xml:space="preserve">IP Australia is open to exploring use case scenarios for new technologies, applying a risk-based governance framework that enables early trial and error without needing to commit to failed concepts. </w:t>
            </w:r>
          </w:p>
        </w:tc>
      </w:tr>
      <w:tr w:rsidR="00EC096D" w:rsidRPr="00A84A3E" w14:paraId="5C4497A7" w14:textId="77777777" w:rsidTr="00830A7B">
        <w:tc>
          <w:tcPr>
            <w:tcW w:w="1440" w:type="dxa"/>
          </w:tcPr>
          <w:p w14:paraId="46C3AE61" w14:textId="77777777" w:rsidR="00EC096D" w:rsidRPr="00A84A3E" w:rsidRDefault="00EC096D" w:rsidP="009E3961">
            <w:pPr>
              <w:spacing w:after="0"/>
              <w:rPr>
                <w:rStyle w:val="text"/>
              </w:rPr>
            </w:pPr>
            <w:r w:rsidRPr="00A84A3E">
              <w:rPr>
                <w:rStyle w:val="text"/>
              </w:rPr>
              <w:t>BR</w:t>
            </w:r>
          </w:p>
        </w:tc>
        <w:tc>
          <w:tcPr>
            <w:tcW w:w="7665" w:type="dxa"/>
          </w:tcPr>
          <w:p w14:paraId="4F3A368B" w14:textId="26887C41" w:rsidR="00387BEB" w:rsidRPr="00A84A3E" w:rsidRDefault="00EC096D" w:rsidP="009E3961">
            <w:pPr>
              <w:spacing w:after="0"/>
              <w:rPr>
                <w:rStyle w:val="text"/>
              </w:rPr>
            </w:pPr>
            <w:r w:rsidRPr="00A84A3E">
              <w:rPr>
                <w:rStyle w:val="text"/>
              </w:rPr>
              <w:t>In use</w:t>
            </w:r>
            <w:r w:rsidR="00387BEB" w:rsidRPr="00A84A3E">
              <w:rPr>
                <w:rStyle w:val="text"/>
              </w:rPr>
              <w:t xml:space="preserve"> –</w:t>
            </w:r>
            <w:r w:rsidRPr="00A84A3E">
              <w:rPr>
                <w:rStyle w:val="text"/>
              </w:rPr>
              <w:t xml:space="preserve"> Neural network for patents deposit classification</w:t>
            </w:r>
            <w:r w:rsidR="00387BEB" w:rsidRPr="00A84A3E">
              <w:rPr>
                <w:rStyle w:val="text"/>
              </w:rPr>
              <w:t>.</w:t>
            </w:r>
          </w:p>
          <w:p w14:paraId="5C058ED0" w14:textId="1BE8451D" w:rsidR="00EC096D" w:rsidRPr="00A84A3E" w:rsidRDefault="00EC096D" w:rsidP="009E3961">
            <w:pPr>
              <w:spacing w:after="0"/>
              <w:rPr>
                <w:rFonts w:asciiTheme="minorBidi" w:hAnsiTheme="minorBidi" w:cstheme="minorBidi"/>
              </w:rPr>
            </w:pPr>
            <w:r w:rsidRPr="00A84A3E">
              <w:rPr>
                <w:rStyle w:val="text"/>
              </w:rPr>
              <w:t>Planned</w:t>
            </w:r>
            <w:r w:rsidR="00387BEB" w:rsidRPr="00A84A3E">
              <w:rPr>
                <w:rStyle w:val="text"/>
              </w:rPr>
              <w:t xml:space="preserve"> –</w:t>
            </w:r>
            <w:r w:rsidRPr="00A84A3E">
              <w:rPr>
                <w:rStyle w:val="text"/>
              </w:rPr>
              <w:t xml:space="preserve"> Smart Patent and Brand form and AI powered search database for Industrial Designs. </w:t>
            </w:r>
          </w:p>
        </w:tc>
      </w:tr>
      <w:tr w:rsidR="00EC096D" w:rsidRPr="00A84A3E" w14:paraId="01EA127A" w14:textId="77777777" w:rsidTr="00830A7B">
        <w:tc>
          <w:tcPr>
            <w:tcW w:w="1440" w:type="dxa"/>
          </w:tcPr>
          <w:p w14:paraId="4E7AD68E" w14:textId="77777777" w:rsidR="00EC096D" w:rsidRPr="00A84A3E" w:rsidRDefault="00EC096D" w:rsidP="009E3961">
            <w:pPr>
              <w:spacing w:after="0"/>
              <w:rPr>
                <w:rStyle w:val="text"/>
              </w:rPr>
            </w:pPr>
            <w:r w:rsidRPr="00A84A3E">
              <w:rPr>
                <w:rStyle w:val="text"/>
              </w:rPr>
              <w:t>CA</w:t>
            </w:r>
          </w:p>
        </w:tc>
        <w:tc>
          <w:tcPr>
            <w:tcW w:w="7665" w:type="dxa"/>
          </w:tcPr>
          <w:p w14:paraId="5985ED36" w14:textId="77777777" w:rsidR="00EC096D" w:rsidRPr="00A84A3E" w:rsidRDefault="00EC096D" w:rsidP="009E3961">
            <w:pPr>
              <w:spacing w:after="0"/>
              <w:rPr>
                <w:rFonts w:asciiTheme="minorBidi" w:hAnsiTheme="minorBidi" w:cstheme="minorBidi"/>
              </w:rPr>
            </w:pPr>
            <w:r w:rsidRPr="00A84A3E">
              <w:rPr>
                <w:rStyle w:val="text"/>
              </w:rPr>
              <w:t xml:space="preserve">ISED/CIPO is participating on Emerging technology taskforces of WIPO. </w:t>
            </w:r>
            <w:proofErr w:type="gramStart"/>
            <w:r w:rsidRPr="00A84A3E">
              <w:rPr>
                <w:rStyle w:val="text"/>
              </w:rPr>
              <w:t>Plus</w:t>
            </w:r>
            <w:proofErr w:type="gramEnd"/>
            <w:r w:rsidRPr="00A84A3E">
              <w:rPr>
                <w:rStyle w:val="text"/>
              </w:rPr>
              <w:t xml:space="preserve"> ISED is also experimenting </w:t>
            </w:r>
            <w:proofErr w:type="gramStart"/>
            <w:r w:rsidRPr="00A84A3E">
              <w:rPr>
                <w:rStyle w:val="text"/>
              </w:rPr>
              <w:t>on</w:t>
            </w:r>
            <w:proofErr w:type="gramEnd"/>
            <w:r w:rsidRPr="00A84A3E">
              <w:rPr>
                <w:rStyle w:val="text"/>
              </w:rPr>
              <w:t xml:space="preserve"> the use of AI for internal needs and is observing use of Blockchain. </w:t>
            </w:r>
          </w:p>
        </w:tc>
      </w:tr>
      <w:tr w:rsidR="00EC096D" w:rsidRPr="00A84A3E" w14:paraId="333F7493" w14:textId="77777777" w:rsidTr="00830A7B">
        <w:tc>
          <w:tcPr>
            <w:tcW w:w="1440" w:type="dxa"/>
          </w:tcPr>
          <w:p w14:paraId="0BD38E57" w14:textId="77777777" w:rsidR="00EC096D" w:rsidRPr="00A84A3E" w:rsidRDefault="00EC096D" w:rsidP="009E3961">
            <w:pPr>
              <w:spacing w:after="0"/>
              <w:rPr>
                <w:rStyle w:val="text"/>
              </w:rPr>
            </w:pPr>
            <w:r w:rsidRPr="00A84A3E">
              <w:rPr>
                <w:rStyle w:val="text"/>
              </w:rPr>
              <w:t>EM</w:t>
            </w:r>
          </w:p>
        </w:tc>
        <w:tc>
          <w:tcPr>
            <w:tcW w:w="7665" w:type="dxa"/>
          </w:tcPr>
          <w:p w14:paraId="4E08660A" w14:textId="6AFDB87C" w:rsidR="00EC096D" w:rsidRPr="00A84A3E" w:rsidRDefault="00EC096D" w:rsidP="009E3961">
            <w:pPr>
              <w:spacing w:after="0"/>
              <w:rPr>
                <w:rFonts w:asciiTheme="minorBidi" w:hAnsiTheme="minorBidi" w:cstheme="minorBidi"/>
              </w:rPr>
            </w:pPr>
            <w:r w:rsidRPr="00A84A3E">
              <w:rPr>
                <w:rStyle w:val="text"/>
              </w:rPr>
              <w:t xml:space="preserve">Developing AI-powered examination tools </w:t>
            </w:r>
          </w:p>
        </w:tc>
      </w:tr>
      <w:tr w:rsidR="00EC096D" w:rsidRPr="00A84A3E" w14:paraId="1B62AAB7" w14:textId="77777777" w:rsidTr="00830A7B">
        <w:tc>
          <w:tcPr>
            <w:tcW w:w="1440" w:type="dxa"/>
          </w:tcPr>
          <w:p w14:paraId="24680BFD" w14:textId="77777777" w:rsidR="00EC096D" w:rsidRPr="00A84A3E" w:rsidRDefault="00EC096D" w:rsidP="009E3961">
            <w:pPr>
              <w:spacing w:after="0"/>
              <w:rPr>
                <w:rStyle w:val="text"/>
              </w:rPr>
            </w:pPr>
            <w:r w:rsidRPr="00A84A3E">
              <w:rPr>
                <w:rStyle w:val="text"/>
              </w:rPr>
              <w:t>EP</w:t>
            </w:r>
          </w:p>
        </w:tc>
        <w:tc>
          <w:tcPr>
            <w:tcW w:w="7665" w:type="dxa"/>
          </w:tcPr>
          <w:p w14:paraId="46A0A18E" w14:textId="283EB953" w:rsidR="00EC096D" w:rsidRPr="00A84A3E" w:rsidRDefault="00EC096D" w:rsidP="009E3961">
            <w:pPr>
              <w:spacing w:after="0"/>
              <w:rPr>
                <w:rFonts w:asciiTheme="minorBidi" w:hAnsiTheme="minorBidi" w:cstheme="minorBidi"/>
              </w:rPr>
            </w:pPr>
            <w:r w:rsidRPr="00A84A3E">
              <w:rPr>
                <w:rStyle w:val="text"/>
              </w:rPr>
              <w:t xml:space="preserve">Projects under SP2028 Drivers 2,3,4 – esp. Driver 2: Technology </w:t>
            </w:r>
          </w:p>
        </w:tc>
      </w:tr>
      <w:tr w:rsidR="00EC096D" w:rsidRPr="00A84A3E" w14:paraId="3799DCFC" w14:textId="77777777" w:rsidTr="00830A7B">
        <w:tc>
          <w:tcPr>
            <w:tcW w:w="1440" w:type="dxa"/>
          </w:tcPr>
          <w:p w14:paraId="333BF810" w14:textId="77777777" w:rsidR="00EC096D" w:rsidRPr="00A84A3E" w:rsidRDefault="00EC096D" w:rsidP="009E3961">
            <w:pPr>
              <w:spacing w:after="0"/>
              <w:rPr>
                <w:rStyle w:val="text"/>
              </w:rPr>
            </w:pPr>
            <w:r w:rsidRPr="00A84A3E">
              <w:rPr>
                <w:rStyle w:val="text"/>
              </w:rPr>
              <w:t>ES</w:t>
            </w:r>
          </w:p>
        </w:tc>
        <w:tc>
          <w:tcPr>
            <w:tcW w:w="7665" w:type="dxa"/>
          </w:tcPr>
          <w:p w14:paraId="1EA83F87" w14:textId="1F7A9113" w:rsidR="00EC096D" w:rsidRPr="00A84A3E" w:rsidRDefault="00EC096D" w:rsidP="009E3961">
            <w:pPr>
              <w:spacing w:after="0"/>
              <w:rPr>
                <w:rFonts w:asciiTheme="minorBidi" w:hAnsiTheme="minorBidi" w:cstheme="minorBidi"/>
              </w:rPr>
            </w:pPr>
            <w:r w:rsidRPr="00A84A3E">
              <w:rPr>
                <w:rStyle w:val="text"/>
              </w:rPr>
              <w:t xml:space="preserve">In our strategic plan we have included specific projects to detect, analyze and implement possible use cases </w:t>
            </w:r>
          </w:p>
        </w:tc>
      </w:tr>
      <w:tr w:rsidR="00EC096D" w:rsidRPr="00A84A3E" w14:paraId="7D192A38" w14:textId="77777777" w:rsidTr="00830A7B">
        <w:tc>
          <w:tcPr>
            <w:tcW w:w="1440" w:type="dxa"/>
          </w:tcPr>
          <w:p w14:paraId="24BF7934" w14:textId="77777777" w:rsidR="00EC096D" w:rsidRPr="00A84A3E" w:rsidRDefault="00EC096D" w:rsidP="009E3961">
            <w:pPr>
              <w:spacing w:after="0"/>
              <w:rPr>
                <w:rStyle w:val="text"/>
              </w:rPr>
            </w:pPr>
            <w:r w:rsidRPr="00A84A3E">
              <w:rPr>
                <w:rStyle w:val="text"/>
              </w:rPr>
              <w:t>HR</w:t>
            </w:r>
          </w:p>
        </w:tc>
        <w:tc>
          <w:tcPr>
            <w:tcW w:w="7665" w:type="dxa"/>
          </w:tcPr>
          <w:p w14:paraId="60998892" w14:textId="77777777" w:rsidR="00EC096D" w:rsidRPr="00A84A3E" w:rsidRDefault="00EC096D" w:rsidP="009E3961">
            <w:pPr>
              <w:spacing w:after="0"/>
              <w:rPr>
                <w:rFonts w:asciiTheme="minorBidi" w:hAnsiTheme="minorBidi" w:cstheme="minorBidi"/>
              </w:rPr>
            </w:pPr>
            <w:r w:rsidRPr="00A84A3E">
              <w:rPr>
                <w:rStyle w:val="text"/>
              </w:rPr>
              <w:t xml:space="preserve">TM and DS data in Blockchain, AI EPO tools </w:t>
            </w:r>
          </w:p>
        </w:tc>
      </w:tr>
      <w:tr w:rsidR="00EC096D" w:rsidRPr="00A84A3E" w14:paraId="799465DD" w14:textId="77777777" w:rsidTr="00830A7B">
        <w:tc>
          <w:tcPr>
            <w:tcW w:w="1440" w:type="dxa"/>
          </w:tcPr>
          <w:p w14:paraId="497596BC" w14:textId="77777777" w:rsidR="00EC096D" w:rsidRPr="00A84A3E" w:rsidRDefault="00EC096D" w:rsidP="009E3961">
            <w:pPr>
              <w:spacing w:after="0"/>
              <w:rPr>
                <w:rStyle w:val="text"/>
              </w:rPr>
            </w:pPr>
            <w:r w:rsidRPr="00A84A3E">
              <w:rPr>
                <w:rStyle w:val="text"/>
              </w:rPr>
              <w:t>IL</w:t>
            </w:r>
          </w:p>
        </w:tc>
        <w:tc>
          <w:tcPr>
            <w:tcW w:w="7665" w:type="dxa"/>
          </w:tcPr>
          <w:p w14:paraId="3F2495D2" w14:textId="77777777" w:rsidR="00EC096D" w:rsidRPr="00A84A3E" w:rsidRDefault="00EC096D" w:rsidP="009E3961">
            <w:pPr>
              <w:spacing w:after="0"/>
              <w:rPr>
                <w:rFonts w:asciiTheme="minorBidi" w:hAnsiTheme="minorBidi" w:cstheme="minorBidi"/>
              </w:rPr>
            </w:pPr>
            <w:r w:rsidRPr="00A84A3E">
              <w:rPr>
                <w:rStyle w:val="text"/>
              </w:rPr>
              <w:t xml:space="preserve">A new AI-based search tool, supporting free-text and image searches, has been provided to patent examiners. A further AI tool is integrated for prompt-based analysis of the full-text of the search results. Additionally, a pilot has been successfully launched to implement AI during all stages of the substantive examination of published patent applications.  </w:t>
            </w:r>
          </w:p>
        </w:tc>
      </w:tr>
      <w:tr w:rsidR="00EC096D" w:rsidRPr="00A84A3E" w14:paraId="5877AF39" w14:textId="77777777" w:rsidTr="00830A7B">
        <w:tc>
          <w:tcPr>
            <w:tcW w:w="1440" w:type="dxa"/>
          </w:tcPr>
          <w:p w14:paraId="4D14C18D" w14:textId="77777777" w:rsidR="00EC096D" w:rsidRPr="00A84A3E" w:rsidRDefault="00EC096D" w:rsidP="009E3961">
            <w:pPr>
              <w:spacing w:after="0"/>
              <w:rPr>
                <w:rStyle w:val="text"/>
              </w:rPr>
            </w:pPr>
            <w:r w:rsidRPr="00A84A3E">
              <w:rPr>
                <w:rStyle w:val="text"/>
              </w:rPr>
              <w:t>PL</w:t>
            </w:r>
          </w:p>
        </w:tc>
        <w:tc>
          <w:tcPr>
            <w:tcW w:w="7665" w:type="dxa"/>
          </w:tcPr>
          <w:p w14:paraId="30521836" w14:textId="025773B3" w:rsidR="00EC096D" w:rsidRPr="00A84A3E" w:rsidRDefault="00EC096D" w:rsidP="009E3961">
            <w:pPr>
              <w:spacing w:after="0"/>
              <w:rPr>
                <w:rFonts w:asciiTheme="minorBidi" w:hAnsiTheme="minorBidi" w:cstheme="minorBidi"/>
                <w:sz w:val="19"/>
                <w:szCs w:val="19"/>
              </w:rPr>
            </w:pPr>
            <w:r w:rsidRPr="00A84A3E">
              <w:rPr>
                <w:rStyle w:val="text"/>
                <w:sz w:val="19"/>
                <w:szCs w:val="19"/>
              </w:rPr>
              <w:t>The Polish Patent Office is one of the pioneers in the use of blockchain in the protection of intellectual property. An example is the implementation of Common Tools Integration (CTI) for industrial designs (</w:t>
            </w:r>
            <w:proofErr w:type="spellStart"/>
            <w:r w:rsidRPr="00A84A3E">
              <w:rPr>
                <w:rStyle w:val="text"/>
                <w:sz w:val="19"/>
                <w:szCs w:val="19"/>
              </w:rPr>
              <w:t>DSView</w:t>
            </w:r>
            <w:proofErr w:type="spellEnd"/>
            <w:r w:rsidRPr="00A84A3E">
              <w:rPr>
                <w:rStyle w:val="text"/>
                <w:sz w:val="19"/>
                <w:szCs w:val="19"/>
              </w:rPr>
              <w:t xml:space="preserve">) in November 2022. This solution enables automatic updating of the </w:t>
            </w:r>
            <w:proofErr w:type="spellStart"/>
            <w:r w:rsidRPr="00A84A3E">
              <w:rPr>
                <w:rStyle w:val="text"/>
                <w:sz w:val="19"/>
                <w:szCs w:val="19"/>
              </w:rPr>
              <w:t>DesignView</w:t>
            </w:r>
            <w:proofErr w:type="spellEnd"/>
            <w:r w:rsidRPr="00A84A3E">
              <w:rPr>
                <w:rStyle w:val="text"/>
                <w:sz w:val="19"/>
                <w:szCs w:val="19"/>
              </w:rPr>
              <w:t xml:space="preserve"> database based on blockchain technology, providing fast and secure access to information on intellectual property rights. In September 2024, similar technology was implemented for trademarks (</w:t>
            </w:r>
            <w:proofErr w:type="spellStart"/>
            <w:r w:rsidRPr="00A84A3E">
              <w:rPr>
                <w:rStyle w:val="text"/>
                <w:sz w:val="19"/>
                <w:szCs w:val="19"/>
              </w:rPr>
              <w:t>TMView</w:t>
            </w:r>
            <w:proofErr w:type="spellEnd"/>
            <w:r w:rsidRPr="00A84A3E">
              <w:rPr>
                <w:rStyle w:val="text"/>
                <w:sz w:val="19"/>
                <w:szCs w:val="19"/>
              </w:rPr>
              <w:t xml:space="preserve">). System of automatic classification of invention and utility model applications - </w:t>
            </w:r>
            <w:proofErr w:type="spellStart"/>
            <w:r w:rsidRPr="00A84A3E">
              <w:rPr>
                <w:rStyle w:val="text"/>
                <w:sz w:val="19"/>
                <w:szCs w:val="19"/>
              </w:rPr>
              <w:t>Autopatent</w:t>
            </w:r>
            <w:proofErr w:type="spellEnd"/>
            <w:r w:rsidRPr="00A84A3E">
              <w:rPr>
                <w:rStyle w:val="text"/>
                <w:sz w:val="19"/>
                <w:szCs w:val="19"/>
              </w:rPr>
              <w:t xml:space="preserve"> was implemented in April 2021. </w:t>
            </w:r>
            <w:proofErr w:type="gramStart"/>
            <w:r w:rsidRPr="00A84A3E">
              <w:rPr>
                <w:rStyle w:val="text"/>
                <w:sz w:val="19"/>
                <w:szCs w:val="19"/>
              </w:rPr>
              <w:t>System</w:t>
            </w:r>
            <w:proofErr w:type="gramEnd"/>
            <w:r w:rsidRPr="00A84A3E">
              <w:rPr>
                <w:rStyle w:val="text"/>
                <w:sz w:val="19"/>
                <w:szCs w:val="19"/>
              </w:rPr>
              <w:t xml:space="preserve"> with the use of artificial intelligence </w:t>
            </w:r>
            <w:proofErr w:type="gramStart"/>
            <w:r w:rsidRPr="00A84A3E">
              <w:rPr>
                <w:rStyle w:val="text"/>
                <w:sz w:val="19"/>
                <w:szCs w:val="19"/>
              </w:rPr>
              <w:t>supports</w:t>
            </w:r>
            <w:proofErr w:type="gramEnd"/>
            <w:r w:rsidRPr="00A84A3E">
              <w:rPr>
                <w:rStyle w:val="text"/>
                <w:sz w:val="19"/>
                <w:szCs w:val="19"/>
              </w:rPr>
              <w:t xml:space="preserve"> the process of examining applications for inventions and utility models by performing a preliminary analysis and classification of applications to IPC classes and submitting them for substantive assessment by competent experts. The expert may view application document together with information about which parts of the examine</w:t>
            </w:r>
            <w:r w:rsidR="0075178E" w:rsidRPr="00A84A3E">
              <w:rPr>
                <w:rStyle w:val="text"/>
                <w:sz w:val="19"/>
                <w:szCs w:val="19"/>
              </w:rPr>
              <w:t>d document were the most important from the point of view of the classification carried out by the system (explainable AI – XAI). Due to the decision on the classification given by the system, the Expert may approve the selection or correct the classification. The implementation of the system automated the work of classifying applications into classes of the International Patent Classification. The average accuracy of the classification reached 92%.</w:t>
            </w:r>
            <w:r w:rsidRPr="00A84A3E">
              <w:rPr>
                <w:rStyle w:val="text"/>
                <w:sz w:val="19"/>
                <w:szCs w:val="19"/>
              </w:rPr>
              <w:t xml:space="preserve"> </w:t>
            </w:r>
          </w:p>
        </w:tc>
      </w:tr>
      <w:tr w:rsidR="00EC096D" w:rsidRPr="00A84A3E" w14:paraId="324A1280" w14:textId="77777777" w:rsidTr="00830A7B">
        <w:tc>
          <w:tcPr>
            <w:tcW w:w="1440" w:type="dxa"/>
          </w:tcPr>
          <w:p w14:paraId="028A1539" w14:textId="77777777" w:rsidR="00EC096D" w:rsidRPr="00A84A3E" w:rsidRDefault="00EC096D" w:rsidP="009E3961">
            <w:pPr>
              <w:spacing w:after="0"/>
              <w:rPr>
                <w:rStyle w:val="text"/>
              </w:rPr>
            </w:pPr>
            <w:r w:rsidRPr="00A84A3E">
              <w:rPr>
                <w:rStyle w:val="text"/>
              </w:rPr>
              <w:t>PY</w:t>
            </w:r>
          </w:p>
        </w:tc>
        <w:tc>
          <w:tcPr>
            <w:tcW w:w="7665" w:type="dxa"/>
          </w:tcPr>
          <w:p w14:paraId="065CD452" w14:textId="3C1C3F13" w:rsidR="00EC096D" w:rsidRPr="00A84A3E" w:rsidRDefault="00EC096D" w:rsidP="009E3961">
            <w:pPr>
              <w:spacing w:after="0"/>
              <w:rPr>
                <w:rFonts w:asciiTheme="minorBidi" w:hAnsiTheme="minorBidi" w:cstheme="minorBidi"/>
              </w:rPr>
            </w:pPr>
            <w:r w:rsidRPr="00A84A3E">
              <w:rPr>
                <w:rStyle w:val="text"/>
              </w:rPr>
              <w:t>We are exploring the application of these emerging and highly important technologies to our daily lives. In this context, as we move towards this technological transformation, we need the guidance, support and cooperation of IP offices that have already implemented these new technologies.</w:t>
            </w:r>
          </w:p>
        </w:tc>
      </w:tr>
      <w:tr w:rsidR="00EC096D" w:rsidRPr="00A84A3E" w14:paraId="04E0FBC9" w14:textId="77777777" w:rsidTr="00830A7B">
        <w:tc>
          <w:tcPr>
            <w:tcW w:w="1440" w:type="dxa"/>
          </w:tcPr>
          <w:p w14:paraId="5EB4989F" w14:textId="77777777" w:rsidR="00EC096D" w:rsidRPr="00A84A3E" w:rsidRDefault="00EC096D" w:rsidP="009E3961">
            <w:pPr>
              <w:spacing w:after="0"/>
              <w:rPr>
                <w:rStyle w:val="text"/>
              </w:rPr>
            </w:pPr>
            <w:r w:rsidRPr="00A84A3E">
              <w:rPr>
                <w:rStyle w:val="text"/>
              </w:rPr>
              <w:t>RU</w:t>
            </w:r>
          </w:p>
        </w:tc>
        <w:tc>
          <w:tcPr>
            <w:tcW w:w="7665" w:type="dxa"/>
          </w:tcPr>
          <w:p w14:paraId="514FFE70" w14:textId="77777777" w:rsidR="00EC096D" w:rsidRPr="00A84A3E" w:rsidRDefault="00EC096D" w:rsidP="009E3961">
            <w:pPr>
              <w:spacing w:after="0"/>
              <w:rPr>
                <w:rFonts w:asciiTheme="minorBidi" w:hAnsiTheme="minorBidi" w:cstheme="minorBidi"/>
              </w:rPr>
            </w:pPr>
            <w:r w:rsidRPr="00A84A3E">
              <w:rPr>
                <w:rStyle w:val="text"/>
              </w:rPr>
              <w:t xml:space="preserve">Participation in CWS TFs. Collaboration with other IPO in ICT.  </w:t>
            </w:r>
          </w:p>
        </w:tc>
      </w:tr>
      <w:tr w:rsidR="00EC096D" w:rsidRPr="00A84A3E" w14:paraId="6F1CC258" w14:textId="77777777" w:rsidTr="00830A7B">
        <w:tc>
          <w:tcPr>
            <w:tcW w:w="1440" w:type="dxa"/>
          </w:tcPr>
          <w:p w14:paraId="4628137A" w14:textId="77777777" w:rsidR="00EC096D" w:rsidRPr="00A84A3E" w:rsidRDefault="00EC096D" w:rsidP="009E3961">
            <w:pPr>
              <w:spacing w:after="0"/>
              <w:rPr>
                <w:rStyle w:val="text"/>
              </w:rPr>
            </w:pPr>
            <w:r w:rsidRPr="00A84A3E">
              <w:rPr>
                <w:rStyle w:val="text"/>
              </w:rPr>
              <w:t>US</w:t>
            </w:r>
          </w:p>
        </w:tc>
        <w:tc>
          <w:tcPr>
            <w:tcW w:w="7665" w:type="dxa"/>
          </w:tcPr>
          <w:p w14:paraId="0A8017C6" w14:textId="77777777" w:rsidR="00EC096D" w:rsidRPr="00A84A3E" w:rsidRDefault="00EC096D" w:rsidP="009E3961">
            <w:pPr>
              <w:spacing w:after="0"/>
              <w:rPr>
                <w:rFonts w:asciiTheme="minorBidi" w:hAnsiTheme="minorBidi" w:cstheme="minorBidi"/>
              </w:rPr>
            </w:pPr>
            <w:r w:rsidRPr="00A84A3E">
              <w:rPr>
                <w:rStyle w:val="text"/>
              </w:rPr>
              <w:t xml:space="preserve">Auto classification, Search </w:t>
            </w:r>
          </w:p>
        </w:tc>
      </w:tr>
    </w:tbl>
    <w:p w14:paraId="588836C7" w14:textId="77777777" w:rsidR="00A10BF7" w:rsidRPr="00A84A3E" w:rsidRDefault="00A10BF7">
      <w:pPr>
        <w:rPr>
          <w:rFonts w:asciiTheme="minorBidi" w:hAnsiTheme="minorBidi" w:cstheme="minorBidi"/>
        </w:rPr>
        <w:sectPr w:rsidR="00A10BF7" w:rsidRPr="00A84A3E" w:rsidSect="009E3961">
          <w:pgSz w:w="11905" w:h="16837"/>
          <w:pgMar w:top="562" w:right="1138" w:bottom="1282" w:left="1411" w:header="720" w:footer="720" w:gutter="0"/>
          <w:cols w:space="720"/>
          <w:docGrid w:linePitch="272"/>
        </w:sectPr>
      </w:pPr>
    </w:p>
    <w:bookmarkStart w:id="5" w:name="_Toc8"/>
    <w:p w14:paraId="7CAA5ECF" w14:textId="1BCA8A63" w:rsidR="00A10BF7" w:rsidRPr="00A84A3E" w:rsidRDefault="00F01C34">
      <w:pPr>
        <w:pStyle w:val="headingsubHeader"/>
      </w:pPr>
      <w:r w:rsidRPr="00A84A3E">
        <w:fldChar w:fldCharType="begin"/>
      </w:r>
      <w:r w:rsidRPr="00A84A3E">
        <w:instrText xml:space="preserve"> AUTONUM  </w:instrText>
      </w:r>
      <w:r w:rsidRPr="00A84A3E">
        <w:fldChar w:fldCharType="end"/>
      </w:r>
      <w:r w:rsidRPr="00A84A3E">
        <w:tab/>
      </w:r>
      <w:r w:rsidR="0011160F" w:rsidRPr="00A84A3E">
        <w:t>Select which Recommendation(s), if any, are low priorities for your Office and briefly explain the reason in the comments box beside.  Please select all that apply or if no low priority, then select 'Not Applicable'.</w:t>
      </w:r>
      <w:bookmarkEnd w:id="5"/>
    </w:p>
    <w:p w14:paraId="246826CE" w14:textId="77777777" w:rsidR="009E3961" w:rsidRPr="00A84A3E" w:rsidRDefault="009E3961">
      <w:pPr>
        <w:pStyle w:val="headingsubHeader"/>
      </w:pPr>
    </w:p>
    <w:p w14:paraId="7064CC46" w14:textId="0CD73312" w:rsidR="000A5AD3" w:rsidRPr="00A84A3E" w:rsidRDefault="007D6D88">
      <w:pPr>
        <w:pStyle w:val="headingsubHeader"/>
      </w:pPr>
      <w:r w:rsidRPr="00A84A3E">
        <w:rPr>
          <w:noProof/>
        </w:rPr>
        <w:drawing>
          <wp:inline distT="0" distB="0" distL="0" distR="0" wp14:anchorId="36CF0119" wp14:editId="5F1AD51A">
            <wp:extent cx="5500000" cy="4000000"/>
            <wp:effectExtent l="0" t="0" r="0" b="0"/>
            <wp:docPr id="1878791953" name="Chart9"/>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2CC4353E"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F729EF" w:rsidRPr="00A84A3E" w14:paraId="088309A5" w14:textId="77777777" w:rsidTr="00830A7B">
        <w:tc>
          <w:tcPr>
            <w:tcW w:w="1440" w:type="dxa"/>
            <w:shd w:val="clear" w:color="auto" w:fill="1F497D" w:themeFill="text2"/>
          </w:tcPr>
          <w:p w14:paraId="5134D587" w14:textId="50EFDAF9" w:rsidR="00F729EF" w:rsidRPr="00A84A3E" w:rsidRDefault="00F729EF" w:rsidP="00413DDD">
            <w:pPr>
              <w:spacing w:after="0"/>
              <w:rPr>
                <w:rStyle w:val="text"/>
                <w:b/>
                <w:bCs/>
                <w:color w:val="FFFFFF" w:themeColor="background1"/>
              </w:rPr>
            </w:pPr>
            <w:r w:rsidRPr="00A84A3E">
              <w:rPr>
                <w:rStyle w:val="text"/>
                <w:b/>
                <w:bCs/>
                <w:color w:val="FFFFFF" w:themeColor="background1"/>
              </w:rPr>
              <w:t>ST.3 Code</w:t>
            </w:r>
          </w:p>
        </w:tc>
        <w:tc>
          <w:tcPr>
            <w:tcW w:w="7665" w:type="dxa"/>
            <w:shd w:val="clear" w:color="auto" w:fill="1F497D" w:themeFill="text2"/>
          </w:tcPr>
          <w:p w14:paraId="7E3B6595" w14:textId="1DDD633D" w:rsidR="00F729EF" w:rsidRPr="00A84A3E" w:rsidRDefault="00F729EF" w:rsidP="00413DDD">
            <w:pPr>
              <w:spacing w:after="0"/>
              <w:rPr>
                <w:rFonts w:asciiTheme="minorBidi" w:hAnsiTheme="minorBidi" w:cstheme="minorBidi"/>
                <w:b/>
                <w:bCs/>
                <w:color w:val="FFFFFF" w:themeColor="background1"/>
              </w:rPr>
            </w:pPr>
            <w:r w:rsidRPr="00A84A3E">
              <w:rPr>
                <w:rStyle w:val="text"/>
                <w:b/>
                <w:bCs/>
                <w:color w:val="FFFFFF" w:themeColor="background1"/>
              </w:rPr>
              <w:t xml:space="preserve">Rec. 1 </w:t>
            </w:r>
          </w:p>
        </w:tc>
      </w:tr>
      <w:tr w:rsidR="00F729EF" w:rsidRPr="00A84A3E" w14:paraId="377E3106" w14:textId="77777777" w:rsidTr="00830A7B">
        <w:tc>
          <w:tcPr>
            <w:tcW w:w="1440" w:type="dxa"/>
          </w:tcPr>
          <w:p w14:paraId="7B44DC96" w14:textId="29C87AA2" w:rsidR="00F729EF" w:rsidRPr="00A84A3E" w:rsidRDefault="00842A65" w:rsidP="00413DDD">
            <w:pPr>
              <w:spacing w:after="0"/>
              <w:rPr>
                <w:rStyle w:val="text"/>
              </w:rPr>
            </w:pPr>
            <w:r w:rsidRPr="00A84A3E">
              <w:rPr>
                <w:rStyle w:val="text"/>
              </w:rPr>
              <w:t>IE</w:t>
            </w:r>
          </w:p>
        </w:tc>
        <w:tc>
          <w:tcPr>
            <w:tcW w:w="7665" w:type="dxa"/>
          </w:tcPr>
          <w:p w14:paraId="2615AEE6" w14:textId="7ED0B936" w:rsidR="00F729EF" w:rsidRPr="00A84A3E" w:rsidRDefault="00842A65" w:rsidP="00413DDD">
            <w:pPr>
              <w:spacing w:after="0"/>
              <w:rPr>
                <w:rFonts w:asciiTheme="minorBidi" w:hAnsiTheme="minorBidi" w:cstheme="minorBidi"/>
              </w:rPr>
            </w:pPr>
            <w:r w:rsidRPr="00A84A3E">
              <w:rPr>
                <w:rStyle w:val="text"/>
              </w:rPr>
              <w:t xml:space="preserve">Legal </w:t>
            </w:r>
            <w:r w:rsidR="00F729EF" w:rsidRPr="00A84A3E">
              <w:rPr>
                <w:rStyle w:val="text"/>
              </w:rPr>
              <w:t xml:space="preserve">changes to support digital transformation dependent on the limited available resources </w:t>
            </w:r>
          </w:p>
        </w:tc>
      </w:tr>
    </w:tbl>
    <w:p w14:paraId="3C6615CC"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F729EF" w:rsidRPr="00A84A3E" w14:paraId="4DFFB26F" w14:textId="77777777" w:rsidTr="00402142">
        <w:tc>
          <w:tcPr>
            <w:tcW w:w="1440" w:type="dxa"/>
            <w:shd w:val="clear" w:color="auto" w:fill="1F497D" w:themeFill="text2"/>
          </w:tcPr>
          <w:p w14:paraId="6ADBB50D" w14:textId="3DAB8EBC" w:rsidR="00F729EF" w:rsidRPr="00A84A3E" w:rsidRDefault="00842A65" w:rsidP="00413DDD">
            <w:pPr>
              <w:spacing w:after="0"/>
              <w:rPr>
                <w:rStyle w:val="text"/>
                <w:b/>
                <w:bCs/>
                <w:color w:val="FFFFFF" w:themeColor="background1"/>
              </w:rPr>
            </w:pPr>
            <w:r w:rsidRPr="00A84A3E">
              <w:rPr>
                <w:rStyle w:val="text"/>
                <w:b/>
                <w:bCs/>
                <w:color w:val="FFFFFF" w:themeColor="background1"/>
              </w:rPr>
              <w:t>ST.3 Code</w:t>
            </w:r>
          </w:p>
        </w:tc>
        <w:tc>
          <w:tcPr>
            <w:tcW w:w="7665" w:type="dxa"/>
            <w:shd w:val="clear" w:color="auto" w:fill="1F497D" w:themeFill="text2"/>
          </w:tcPr>
          <w:p w14:paraId="335F1138" w14:textId="2789C1C7" w:rsidR="00F729EF" w:rsidRPr="00A84A3E" w:rsidRDefault="00F729EF" w:rsidP="00413DDD">
            <w:pPr>
              <w:spacing w:after="0"/>
              <w:rPr>
                <w:rFonts w:asciiTheme="minorBidi" w:hAnsiTheme="minorBidi" w:cstheme="minorBidi"/>
                <w:b/>
                <w:bCs/>
                <w:color w:val="FFFFFF" w:themeColor="background1"/>
              </w:rPr>
            </w:pPr>
            <w:r w:rsidRPr="00A84A3E">
              <w:rPr>
                <w:rStyle w:val="text"/>
                <w:b/>
                <w:bCs/>
                <w:color w:val="FFFFFF" w:themeColor="background1"/>
              </w:rPr>
              <w:t xml:space="preserve">Rec. 2 </w:t>
            </w:r>
          </w:p>
        </w:tc>
      </w:tr>
      <w:tr w:rsidR="00F729EF" w:rsidRPr="00A84A3E" w14:paraId="58CC4BA3" w14:textId="77777777" w:rsidTr="00830A7B">
        <w:tc>
          <w:tcPr>
            <w:tcW w:w="1440" w:type="dxa"/>
          </w:tcPr>
          <w:p w14:paraId="1D1B8E59" w14:textId="17F8ADCB" w:rsidR="00F729EF" w:rsidRPr="00A84A3E" w:rsidRDefault="00357B75" w:rsidP="00413DDD">
            <w:pPr>
              <w:spacing w:after="0"/>
              <w:rPr>
                <w:rStyle w:val="text"/>
              </w:rPr>
            </w:pPr>
            <w:r w:rsidRPr="00A84A3E">
              <w:rPr>
                <w:rStyle w:val="text"/>
              </w:rPr>
              <w:t>AU</w:t>
            </w:r>
          </w:p>
        </w:tc>
        <w:tc>
          <w:tcPr>
            <w:tcW w:w="7665" w:type="dxa"/>
          </w:tcPr>
          <w:p w14:paraId="656D2FE7" w14:textId="0CC282AB" w:rsidR="00F729EF" w:rsidRPr="00A84A3E" w:rsidRDefault="00F729EF" w:rsidP="00413DDD">
            <w:pPr>
              <w:spacing w:after="0"/>
              <w:rPr>
                <w:rFonts w:asciiTheme="minorBidi" w:hAnsiTheme="minorBidi" w:cstheme="minorBidi"/>
              </w:rPr>
            </w:pPr>
            <w:r w:rsidRPr="00A84A3E">
              <w:rPr>
                <w:rStyle w:val="text"/>
              </w:rPr>
              <w:t xml:space="preserve">Measures already in place; ongoing activity with no current high priority projects. </w:t>
            </w:r>
          </w:p>
        </w:tc>
      </w:tr>
    </w:tbl>
    <w:p w14:paraId="47A12052"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F729EF" w:rsidRPr="00A84A3E" w14:paraId="2140F1E3" w14:textId="77777777" w:rsidTr="00402142">
        <w:tc>
          <w:tcPr>
            <w:tcW w:w="1440" w:type="dxa"/>
            <w:shd w:val="clear" w:color="auto" w:fill="1F497D" w:themeFill="text2"/>
          </w:tcPr>
          <w:p w14:paraId="59EEE197" w14:textId="2AD4FEFE" w:rsidR="00F729EF" w:rsidRPr="00A84A3E" w:rsidRDefault="00357B75" w:rsidP="00413DDD">
            <w:pPr>
              <w:spacing w:after="0"/>
              <w:rPr>
                <w:rStyle w:val="text"/>
                <w:b/>
                <w:bCs/>
                <w:color w:val="FFFFFF" w:themeColor="background1"/>
              </w:rPr>
            </w:pPr>
            <w:r w:rsidRPr="00A84A3E">
              <w:rPr>
                <w:rStyle w:val="text"/>
                <w:b/>
                <w:bCs/>
                <w:color w:val="FFFFFF" w:themeColor="background1"/>
              </w:rPr>
              <w:t>ST.3 Code</w:t>
            </w:r>
          </w:p>
        </w:tc>
        <w:tc>
          <w:tcPr>
            <w:tcW w:w="7665" w:type="dxa"/>
            <w:shd w:val="clear" w:color="auto" w:fill="1F497D" w:themeFill="text2"/>
          </w:tcPr>
          <w:p w14:paraId="0B61B2C6" w14:textId="7ADF0C7C" w:rsidR="00F729EF" w:rsidRPr="00A84A3E" w:rsidRDefault="00F729EF" w:rsidP="00413DDD">
            <w:pPr>
              <w:spacing w:after="0"/>
              <w:rPr>
                <w:rStyle w:val="text"/>
                <w:b/>
                <w:bCs/>
                <w:color w:val="FFFFFF" w:themeColor="background1"/>
              </w:rPr>
            </w:pPr>
            <w:r w:rsidRPr="00A84A3E">
              <w:rPr>
                <w:rStyle w:val="text"/>
                <w:b/>
                <w:bCs/>
                <w:color w:val="FFFFFF" w:themeColor="background1"/>
              </w:rPr>
              <w:t xml:space="preserve">Rec. 3 </w:t>
            </w:r>
          </w:p>
        </w:tc>
      </w:tr>
      <w:tr w:rsidR="00F729EF" w:rsidRPr="00A84A3E" w14:paraId="69157F1B" w14:textId="77777777" w:rsidTr="00830A7B">
        <w:tc>
          <w:tcPr>
            <w:tcW w:w="1440" w:type="dxa"/>
          </w:tcPr>
          <w:p w14:paraId="14C0D03C" w14:textId="7416CB25" w:rsidR="00F729EF" w:rsidRPr="00A84A3E" w:rsidRDefault="00357B75" w:rsidP="00413DDD">
            <w:pPr>
              <w:spacing w:after="0"/>
              <w:rPr>
                <w:rStyle w:val="text"/>
              </w:rPr>
            </w:pPr>
            <w:r w:rsidRPr="00A84A3E">
              <w:rPr>
                <w:rStyle w:val="text"/>
              </w:rPr>
              <w:t>AU</w:t>
            </w:r>
          </w:p>
        </w:tc>
        <w:tc>
          <w:tcPr>
            <w:tcW w:w="7665" w:type="dxa"/>
          </w:tcPr>
          <w:p w14:paraId="538C581F" w14:textId="47514B41" w:rsidR="00F729EF" w:rsidRPr="00A84A3E" w:rsidRDefault="00F729EF" w:rsidP="00413DDD">
            <w:pPr>
              <w:spacing w:after="0"/>
              <w:rPr>
                <w:rFonts w:asciiTheme="minorBidi" w:hAnsiTheme="minorBidi" w:cstheme="minorBidi"/>
              </w:rPr>
            </w:pPr>
            <w:r w:rsidRPr="00A84A3E">
              <w:rPr>
                <w:rStyle w:val="text"/>
              </w:rPr>
              <w:t xml:space="preserve">Measures already in place; ongoing activity with no current high priority projects. </w:t>
            </w:r>
          </w:p>
        </w:tc>
      </w:tr>
    </w:tbl>
    <w:p w14:paraId="0D2B8A62"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105"/>
      </w:tblGrid>
      <w:tr w:rsidR="00F47DC5" w:rsidRPr="00A84A3E" w14:paraId="78739929" w14:textId="77777777" w:rsidTr="00402142">
        <w:tc>
          <w:tcPr>
            <w:tcW w:w="9105" w:type="dxa"/>
            <w:shd w:val="clear" w:color="auto" w:fill="1F497D" w:themeFill="text2"/>
          </w:tcPr>
          <w:p w14:paraId="7913676C" w14:textId="017AFFB8" w:rsidR="00F47DC5" w:rsidRPr="00A84A3E" w:rsidRDefault="00F47DC5" w:rsidP="00413DDD">
            <w:pPr>
              <w:spacing w:after="0"/>
              <w:rPr>
                <w:rFonts w:asciiTheme="minorBidi" w:hAnsiTheme="minorBidi" w:cstheme="minorBidi"/>
                <w:b/>
                <w:bCs/>
                <w:color w:val="FFFFFF" w:themeColor="background1"/>
              </w:rPr>
            </w:pPr>
            <w:r w:rsidRPr="00A84A3E">
              <w:rPr>
                <w:rStyle w:val="text"/>
                <w:b/>
                <w:bCs/>
                <w:color w:val="FFFFFF" w:themeColor="background1"/>
              </w:rPr>
              <w:t xml:space="preserve">Rec. 4 </w:t>
            </w:r>
          </w:p>
        </w:tc>
      </w:tr>
      <w:tr w:rsidR="00F47DC5" w:rsidRPr="00A84A3E" w14:paraId="2FE51FFE" w14:textId="77777777" w:rsidTr="00830A7B">
        <w:tc>
          <w:tcPr>
            <w:tcW w:w="9105" w:type="dxa"/>
          </w:tcPr>
          <w:p w14:paraId="5886367C" w14:textId="285E37FE" w:rsidR="00F47DC5" w:rsidRPr="00A84A3E" w:rsidRDefault="00F47DC5" w:rsidP="00413DDD">
            <w:pPr>
              <w:spacing w:after="0"/>
              <w:rPr>
                <w:rFonts w:asciiTheme="minorBidi" w:hAnsiTheme="minorBidi" w:cstheme="minorBidi"/>
              </w:rPr>
            </w:pPr>
            <w:r w:rsidRPr="00A84A3E">
              <w:rPr>
                <w:rStyle w:val="text"/>
              </w:rPr>
              <w:t>No comments provided</w:t>
            </w:r>
          </w:p>
        </w:tc>
      </w:tr>
    </w:tbl>
    <w:p w14:paraId="6FAFBC39"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620"/>
        <w:gridCol w:w="7485"/>
      </w:tblGrid>
      <w:tr w:rsidR="00EC2FAD" w:rsidRPr="00A84A3E" w14:paraId="6D091C2B" w14:textId="77777777" w:rsidTr="00402142">
        <w:tc>
          <w:tcPr>
            <w:tcW w:w="1620" w:type="dxa"/>
            <w:shd w:val="clear" w:color="auto" w:fill="1F497D" w:themeFill="text2"/>
          </w:tcPr>
          <w:p w14:paraId="1B538F2F" w14:textId="75BFE27C" w:rsidR="00EC2FAD" w:rsidRPr="00A84A3E" w:rsidRDefault="00EC2FAD" w:rsidP="00413DDD">
            <w:pPr>
              <w:spacing w:after="0"/>
              <w:rPr>
                <w:rStyle w:val="text"/>
                <w:b/>
                <w:bCs/>
                <w:color w:val="FFFFFF" w:themeColor="background1"/>
              </w:rPr>
            </w:pPr>
            <w:r w:rsidRPr="00A84A3E">
              <w:rPr>
                <w:rStyle w:val="text"/>
                <w:b/>
                <w:bCs/>
                <w:color w:val="FFFFFF" w:themeColor="background1"/>
              </w:rPr>
              <w:t>ST.3 Code</w:t>
            </w:r>
          </w:p>
        </w:tc>
        <w:tc>
          <w:tcPr>
            <w:tcW w:w="7485" w:type="dxa"/>
            <w:shd w:val="clear" w:color="auto" w:fill="1F497D" w:themeFill="text2"/>
          </w:tcPr>
          <w:p w14:paraId="43D4B7BD" w14:textId="12F6A639" w:rsidR="00EC2FAD" w:rsidRPr="00A84A3E" w:rsidRDefault="00EC2FAD" w:rsidP="00413DDD">
            <w:pPr>
              <w:spacing w:after="0"/>
              <w:rPr>
                <w:rFonts w:asciiTheme="minorBidi" w:hAnsiTheme="minorBidi" w:cstheme="minorBidi"/>
                <w:b/>
                <w:bCs/>
                <w:color w:val="FFFFFF" w:themeColor="background1"/>
              </w:rPr>
            </w:pPr>
            <w:r w:rsidRPr="00A84A3E">
              <w:rPr>
                <w:rStyle w:val="text"/>
                <w:b/>
                <w:bCs/>
                <w:color w:val="FFFFFF" w:themeColor="background1"/>
              </w:rPr>
              <w:t xml:space="preserve">Rec. 5 </w:t>
            </w:r>
          </w:p>
        </w:tc>
      </w:tr>
      <w:tr w:rsidR="00EC2FAD" w:rsidRPr="00A84A3E" w14:paraId="130F04E0" w14:textId="77777777" w:rsidTr="00830A7B">
        <w:tc>
          <w:tcPr>
            <w:tcW w:w="1620" w:type="dxa"/>
          </w:tcPr>
          <w:p w14:paraId="1B7530B4" w14:textId="18B0C2AB" w:rsidR="00EC2FAD" w:rsidRPr="00A84A3E" w:rsidRDefault="00EC2FAD" w:rsidP="00413DDD">
            <w:pPr>
              <w:spacing w:after="0"/>
              <w:rPr>
                <w:rStyle w:val="text"/>
              </w:rPr>
            </w:pPr>
            <w:r w:rsidRPr="00A84A3E">
              <w:rPr>
                <w:rStyle w:val="text"/>
              </w:rPr>
              <w:t>EM</w:t>
            </w:r>
          </w:p>
        </w:tc>
        <w:tc>
          <w:tcPr>
            <w:tcW w:w="7485" w:type="dxa"/>
          </w:tcPr>
          <w:p w14:paraId="118A8BB2" w14:textId="4196C9FD" w:rsidR="00EC2FAD" w:rsidRPr="00A84A3E" w:rsidRDefault="00EC2FAD" w:rsidP="00413DDD">
            <w:pPr>
              <w:spacing w:after="0"/>
              <w:rPr>
                <w:rFonts w:asciiTheme="minorBidi" w:hAnsiTheme="minorBidi" w:cstheme="minorBidi"/>
              </w:rPr>
            </w:pPr>
            <w:r w:rsidRPr="00A84A3E">
              <w:rPr>
                <w:rStyle w:val="text"/>
              </w:rPr>
              <w:t xml:space="preserve">No intention to implement new XML standards, focused </w:t>
            </w:r>
            <w:proofErr w:type="gramStart"/>
            <w:r w:rsidRPr="00A84A3E">
              <w:rPr>
                <w:rStyle w:val="text"/>
              </w:rPr>
              <w:t>in</w:t>
            </w:r>
            <w:proofErr w:type="gramEnd"/>
            <w:r w:rsidRPr="00A84A3E">
              <w:rPr>
                <w:rStyle w:val="text"/>
              </w:rPr>
              <w:t xml:space="preserve"> JSON </w:t>
            </w:r>
          </w:p>
        </w:tc>
      </w:tr>
    </w:tbl>
    <w:p w14:paraId="4BC6857A"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105"/>
      </w:tblGrid>
      <w:tr w:rsidR="00F47DC5" w:rsidRPr="00A84A3E" w14:paraId="41E6F85E" w14:textId="77777777" w:rsidTr="00402142">
        <w:tc>
          <w:tcPr>
            <w:tcW w:w="9105" w:type="dxa"/>
            <w:shd w:val="clear" w:color="auto" w:fill="1F497D" w:themeFill="text2"/>
          </w:tcPr>
          <w:p w14:paraId="60694773" w14:textId="56EAB216" w:rsidR="00F47DC5" w:rsidRPr="00A84A3E" w:rsidRDefault="00F47DC5" w:rsidP="00413DDD">
            <w:pPr>
              <w:spacing w:after="0"/>
              <w:rPr>
                <w:rFonts w:asciiTheme="minorBidi" w:hAnsiTheme="minorBidi" w:cstheme="minorBidi"/>
                <w:b/>
                <w:bCs/>
                <w:color w:val="FFFFFF" w:themeColor="background1"/>
              </w:rPr>
            </w:pPr>
            <w:r w:rsidRPr="00A84A3E">
              <w:rPr>
                <w:rStyle w:val="text"/>
                <w:b/>
                <w:bCs/>
                <w:color w:val="FFFFFF" w:themeColor="background1"/>
              </w:rPr>
              <w:t xml:space="preserve">Rec. 6 </w:t>
            </w:r>
          </w:p>
        </w:tc>
      </w:tr>
      <w:tr w:rsidR="00F47DC5" w:rsidRPr="00A84A3E" w14:paraId="1EE45EF7" w14:textId="77777777" w:rsidTr="00830A7B">
        <w:tc>
          <w:tcPr>
            <w:tcW w:w="9105" w:type="dxa"/>
          </w:tcPr>
          <w:p w14:paraId="4102AE45" w14:textId="50CFCA06" w:rsidR="00F47DC5" w:rsidRPr="00A84A3E" w:rsidRDefault="00606191" w:rsidP="00413DDD">
            <w:pPr>
              <w:spacing w:after="0"/>
              <w:rPr>
                <w:rFonts w:asciiTheme="minorBidi" w:hAnsiTheme="minorBidi" w:cstheme="minorBidi"/>
              </w:rPr>
            </w:pPr>
            <w:r w:rsidRPr="00A84A3E">
              <w:rPr>
                <w:rStyle w:val="text"/>
              </w:rPr>
              <w:t>No comments provided</w:t>
            </w:r>
          </w:p>
        </w:tc>
      </w:tr>
    </w:tbl>
    <w:p w14:paraId="5D12C89E"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620"/>
        <w:gridCol w:w="7485"/>
      </w:tblGrid>
      <w:tr w:rsidR="00352745" w:rsidRPr="00A84A3E" w14:paraId="11B9E5B5" w14:textId="77777777" w:rsidTr="00402142">
        <w:tc>
          <w:tcPr>
            <w:tcW w:w="1620" w:type="dxa"/>
            <w:shd w:val="clear" w:color="auto" w:fill="1F497D" w:themeFill="text2"/>
          </w:tcPr>
          <w:p w14:paraId="498A5612" w14:textId="39E5340D" w:rsidR="00352745" w:rsidRPr="00A84A3E" w:rsidRDefault="00EC2FAD" w:rsidP="00413DDD">
            <w:pPr>
              <w:spacing w:after="0"/>
              <w:rPr>
                <w:rStyle w:val="text"/>
                <w:b/>
                <w:bCs/>
                <w:color w:val="FFFFFF" w:themeColor="background1"/>
              </w:rPr>
            </w:pPr>
            <w:r w:rsidRPr="00A84A3E">
              <w:rPr>
                <w:rStyle w:val="text"/>
                <w:b/>
                <w:bCs/>
                <w:color w:val="FFFFFF" w:themeColor="background1"/>
              </w:rPr>
              <w:t>ST.3 Code</w:t>
            </w:r>
          </w:p>
        </w:tc>
        <w:tc>
          <w:tcPr>
            <w:tcW w:w="7485" w:type="dxa"/>
            <w:shd w:val="clear" w:color="auto" w:fill="1F497D" w:themeFill="text2"/>
          </w:tcPr>
          <w:p w14:paraId="34A748A4" w14:textId="40D86AE9" w:rsidR="00352745" w:rsidRPr="00A84A3E" w:rsidRDefault="00352745" w:rsidP="00413DDD">
            <w:pPr>
              <w:spacing w:after="0"/>
              <w:rPr>
                <w:rFonts w:asciiTheme="minorBidi" w:hAnsiTheme="minorBidi" w:cstheme="minorBidi"/>
                <w:b/>
                <w:bCs/>
                <w:color w:val="FFFFFF" w:themeColor="background1"/>
              </w:rPr>
            </w:pPr>
            <w:r w:rsidRPr="00A84A3E">
              <w:rPr>
                <w:rStyle w:val="text"/>
                <w:b/>
                <w:bCs/>
                <w:color w:val="FFFFFF" w:themeColor="background1"/>
              </w:rPr>
              <w:t xml:space="preserve">Rec. 7 </w:t>
            </w:r>
          </w:p>
        </w:tc>
      </w:tr>
      <w:tr w:rsidR="00352745" w:rsidRPr="00A84A3E" w14:paraId="5AB415C2" w14:textId="77777777" w:rsidTr="00830A7B">
        <w:tc>
          <w:tcPr>
            <w:tcW w:w="1620" w:type="dxa"/>
          </w:tcPr>
          <w:p w14:paraId="5CC2BAAF" w14:textId="21439911" w:rsidR="00352745" w:rsidRPr="00A84A3E" w:rsidRDefault="00EC2FAD" w:rsidP="00413DDD">
            <w:pPr>
              <w:spacing w:after="0"/>
              <w:rPr>
                <w:rStyle w:val="text"/>
              </w:rPr>
            </w:pPr>
            <w:r w:rsidRPr="00A84A3E">
              <w:rPr>
                <w:rStyle w:val="text"/>
              </w:rPr>
              <w:t>HR</w:t>
            </w:r>
          </w:p>
        </w:tc>
        <w:tc>
          <w:tcPr>
            <w:tcW w:w="7485" w:type="dxa"/>
          </w:tcPr>
          <w:p w14:paraId="23AE0488" w14:textId="6326A632" w:rsidR="00352745" w:rsidRPr="00A84A3E" w:rsidRDefault="00352745" w:rsidP="00413DDD">
            <w:pPr>
              <w:spacing w:after="0"/>
              <w:rPr>
                <w:rFonts w:asciiTheme="minorBidi" w:hAnsiTheme="minorBidi" w:cstheme="minorBidi"/>
              </w:rPr>
            </w:pPr>
            <w:r w:rsidRPr="00A84A3E">
              <w:rPr>
                <w:rStyle w:val="text"/>
              </w:rPr>
              <w:t xml:space="preserve">Because of limited resources we are not keen participating in developing WIPO standards </w:t>
            </w:r>
          </w:p>
        </w:tc>
      </w:tr>
    </w:tbl>
    <w:p w14:paraId="37436EF0"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620"/>
        <w:gridCol w:w="7485"/>
      </w:tblGrid>
      <w:tr w:rsidR="00352745" w:rsidRPr="00A84A3E" w14:paraId="79DC6C0F" w14:textId="77777777" w:rsidTr="00402142">
        <w:tc>
          <w:tcPr>
            <w:tcW w:w="1620" w:type="dxa"/>
            <w:shd w:val="clear" w:color="auto" w:fill="1F497D" w:themeFill="text2"/>
          </w:tcPr>
          <w:p w14:paraId="71245F6E" w14:textId="33A9C916" w:rsidR="00352745" w:rsidRPr="00A84A3E" w:rsidRDefault="00EC2FAD" w:rsidP="00413DDD">
            <w:pPr>
              <w:spacing w:after="0"/>
              <w:rPr>
                <w:rStyle w:val="text"/>
                <w:b/>
                <w:bCs/>
                <w:color w:val="FFFFFF" w:themeColor="background1"/>
              </w:rPr>
            </w:pPr>
            <w:r w:rsidRPr="00A84A3E">
              <w:rPr>
                <w:rStyle w:val="text"/>
                <w:b/>
                <w:bCs/>
                <w:color w:val="FFFFFF" w:themeColor="background1"/>
              </w:rPr>
              <w:t>ST.3 Code</w:t>
            </w:r>
          </w:p>
        </w:tc>
        <w:tc>
          <w:tcPr>
            <w:tcW w:w="7485" w:type="dxa"/>
            <w:shd w:val="clear" w:color="auto" w:fill="1F497D" w:themeFill="text2"/>
          </w:tcPr>
          <w:p w14:paraId="3103CCB9" w14:textId="05FA5F3D" w:rsidR="00352745" w:rsidRPr="00A84A3E" w:rsidRDefault="00352745" w:rsidP="00413DDD">
            <w:pPr>
              <w:spacing w:after="0"/>
              <w:rPr>
                <w:rFonts w:asciiTheme="minorBidi" w:hAnsiTheme="minorBidi" w:cstheme="minorBidi"/>
                <w:b/>
                <w:bCs/>
                <w:color w:val="FFFFFF" w:themeColor="background1"/>
              </w:rPr>
            </w:pPr>
            <w:r w:rsidRPr="00A84A3E">
              <w:rPr>
                <w:rStyle w:val="text"/>
                <w:b/>
                <w:bCs/>
                <w:color w:val="FFFFFF" w:themeColor="background1"/>
              </w:rPr>
              <w:t xml:space="preserve">Rec. 8 </w:t>
            </w:r>
          </w:p>
        </w:tc>
      </w:tr>
      <w:tr w:rsidR="00352745" w:rsidRPr="00A84A3E" w14:paraId="7E6B8122" w14:textId="77777777" w:rsidTr="00830A7B">
        <w:tc>
          <w:tcPr>
            <w:tcW w:w="1620" w:type="dxa"/>
          </w:tcPr>
          <w:p w14:paraId="121C8E2C" w14:textId="1481E550" w:rsidR="00352745" w:rsidRPr="00A84A3E" w:rsidRDefault="00EC2FAD" w:rsidP="00413DDD">
            <w:pPr>
              <w:spacing w:after="0"/>
              <w:rPr>
                <w:rStyle w:val="text"/>
              </w:rPr>
            </w:pPr>
            <w:r w:rsidRPr="00A84A3E">
              <w:rPr>
                <w:rStyle w:val="text"/>
              </w:rPr>
              <w:t>HR</w:t>
            </w:r>
          </w:p>
        </w:tc>
        <w:tc>
          <w:tcPr>
            <w:tcW w:w="7485" w:type="dxa"/>
          </w:tcPr>
          <w:p w14:paraId="182A663A" w14:textId="1E252581" w:rsidR="00352745" w:rsidRPr="00A84A3E" w:rsidRDefault="00352745" w:rsidP="00413DDD">
            <w:pPr>
              <w:spacing w:after="0"/>
              <w:rPr>
                <w:rFonts w:asciiTheme="minorBidi" w:hAnsiTheme="minorBidi" w:cstheme="minorBidi"/>
              </w:rPr>
            </w:pPr>
            <w:r w:rsidRPr="00A84A3E">
              <w:rPr>
                <w:rStyle w:val="text"/>
              </w:rPr>
              <w:t xml:space="preserve">Because of limited resources we are not keen participating in developing solutions and platforms </w:t>
            </w:r>
          </w:p>
        </w:tc>
      </w:tr>
    </w:tbl>
    <w:p w14:paraId="153C0538"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620"/>
        <w:gridCol w:w="7485"/>
      </w:tblGrid>
      <w:tr w:rsidR="0018386A" w:rsidRPr="00A84A3E" w14:paraId="259735D1" w14:textId="77777777" w:rsidTr="00402142">
        <w:tc>
          <w:tcPr>
            <w:tcW w:w="1620" w:type="dxa"/>
            <w:shd w:val="clear" w:color="auto" w:fill="1F497D" w:themeFill="text2"/>
          </w:tcPr>
          <w:p w14:paraId="3F47FE2B" w14:textId="77777777" w:rsidR="0018386A" w:rsidRPr="00A84A3E" w:rsidRDefault="0018386A" w:rsidP="00413DDD">
            <w:pPr>
              <w:spacing w:after="0"/>
              <w:rPr>
                <w:rStyle w:val="text"/>
                <w:b/>
                <w:bCs/>
                <w:color w:val="FFFFFF" w:themeColor="background1"/>
              </w:rPr>
            </w:pPr>
            <w:r w:rsidRPr="00A84A3E">
              <w:rPr>
                <w:rStyle w:val="text"/>
                <w:b/>
                <w:bCs/>
                <w:color w:val="FFFFFF" w:themeColor="background1"/>
              </w:rPr>
              <w:t>ST.3 Code</w:t>
            </w:r>
          </w:p>
        </w:tc>
        <w:tc>
          <w:tcPr>
            <w:tcW w:w="7485" w:type="dxa"/>
            <w:shd w:val="clear" w:color="auto" w:fill="1F497D" w:themeFill="text2"/>
          </w:tcPr>
          <w:p w14:paraId="47EE8CAA" w14:textId="77777777" w:rsidR="0018386A" w:rsidRPr="00A84A3E" w:rsidRDefault="0018386A" w:rsidP="00413DDD">
            <w:pPr>
              <w:spacing w:after="0"/>
              <w:rPr>
                <w:rFonts w:asciiTheme="minorBidi" w:hAnsiTheme="minorBidi" w:cstheme="minorBidi"/>
                <w:b/>
                <w:bCs/>
                <w:color w:val="FFFFFF" w:themeColor="background1"/>
              </w:rPr>
            </w:pPr>
            <w:r w:rsidRPr="00A84A3E">
              <w:rPr>
                <w:rStyle w:val="text"/>
                <w:b/>
                <w:bCs/>
                <w:color w:val="FFFFFF" w:themeColor="background1"/>
              </w:rPr>
              <w:t xml:space="preserve">Rec. 9 </w:t>
            </w:r>
          </w:p>
        </w:tc>
      </w:tr>
      <w:tr w:rsidR="0018386A" w:rsidRPr="00A84A3E" w14:paraId="2829B26B" w14:textId="77777777" w:rsidTr="00830A7B">
        <w:tc>
          <w:tcPr>
            <w:tcW w:w="1620" w:type="dxa"/>
          </w:tcPr>
          <w:p w14:paraId="34F86785" w14:textId="77777777" w:rsidR="0018386A" w:rsidRPr="00A84A3E" w:rsidRDefault="0018386A" w:rsidP="00413DDD">
            <w:pPr>
              <w:spacing w:after="0"/>
              <w:rPr>
                <w:rStyle w:val="text"/>
              </w:rPr>
            </w:pPr>
            <w:r w:rsidRPr="00A84A3E">
              <w:rPr>
                <w:rStyle w:val="text"/>
              </w:rPr>
              <w:t>BR</w:t>
            </w:r>
          </w:p>
        </w:tc>
        <w:tc>
          <w:tcPr>
            <w:tcW w:w="7485" w:type="dxa"/>
          </w:tcPr>
          <w:p w14:paraId="38A835EE" w14:textId="77777777" w:rsidR="0018386A" w:rsidRPr="00A84A3E" w:rsidRDefault="0018386A" w:rsidP="00413DDD">
            <w:pPr>
              <w:spacing w:after="0"/>
              <w:rPr>
                <w:rFonts w:asciiTheme="minorBidi" w:hAnsiTheme="minorBidi" w:cstheme="minorBidi"/>
              </w:rPr>
            </w:pPr>
            <w:r w:rsidRPr="00A84A3E">
              <w:rPr>
                <w:rStyle w:val="text"/>
              </w:rPr>
              <w:t xml:space="preserve">Lack of manpower to dedicate to this recommendation. </w:t>
            </w:r>
          </w:p>
        </w:tc>
      </w:tr>
      <w:tr w:rsidR="0018386A" w:rsidRPr="00A84A3E" w14:paraId="3C7A4B02" w14:textId="77777777" w:rsidTr="00830A7B">
        <w:tc>
          <w:tcPr>
            <w:tcW w:w="1620" w:type="dxa"/>
          </w:tcPr>
          <w:p w14:paraId="62AE8D3C" w14:textId="77777777" w:rsidR="0018386A" w:rsidRPr="00A84A3E" w:rsidRDefault="0018386A" w:rsidP="00413DDD">
            <w:pPr>
              <w:spacing w:after="0"/>
              <w:rPr>
                <w:rStyle w:val="text"/>
              </w:rPr>
            </w:pPr>
            <w:r w:rsidRPr="00A84A3E">
              <w:rPr>
                <w:rStyle w:val="text"/>
              </w:rPr>
              <w:t>EM</w:t>
            </w:r>
          </w:p>
        </w:tc>
        <w:tc>
          <w:tcPr>
            <w:tcW w:w="7485" w:type="dxa"/>
          </w:tcPr>
          <w:p w14:paraId="5D6D12E2" w14:textId="4E861D39" w:rsidR="0018386A" w:rsidRPr="00A84A3E" w:rsidRDefault="0018386A" w:rsidP="00413DDD">
            <w:pPr>
              <w:spacing w:after="0"/>
              <w:rPr>
                <w:rFonts w:asciiTheme="minorBidi" w:hAnsiTheme="minorBidi" w:cstheme="minorBidi"/>
              </w:rPr>
            </w:pPr>
            <w:r w:rsidRPr="00A84A3E">
              <w:rPr>
                <w:rStyle w:val="text"/>
              </w:rPr>
              <w:t xml:space="preserve">Project Management framework </w:t>
            </w:r>
          </w:p>
        </w:tc>
      </w:tr>
      <w:tr w:rsidR="0018386A" w:rsidRPr="00A84A3E" w14:paraId="3CC9B5D8" w14:textId="77777777" w:rsidTr="00830A7B">
        <w:tc>
          <w:tcPr>
            <w:tcW w:w="1620" w:type="dxa"/>
          </w:tcPr>
          <w:p w14:paraId="3A9C5C93" w14:textId="77777777" w:rsidR="0018386A" w:rsidRPr="00A84A3E" w:rsidRDefault="0018386A" w:rsidP="00413DDD">
            <w:pPr>
              <w:spacing w:after="0"/>
              <w:rPr>
                <w:rStyle w:val="text"/>
              </w:rPr>
            </w:pPr>
            <w:r w:rsidRPr="00A84A3E">
              <w:rPr>
                <w:rStyle w:val="text"/>
              </w:rPr>
              <w:t>EP</w:t>
            </w:r>
          </w:p>
        </w:tc>
        <w:tc>
          <w:tcPr>
            <w:tcW w:w="7485" w:type="dxa"/>
          </w:tcPr>
          <w:p w14:paraId="1B984CDF" w14:textId="0A1BF3C5" w:rsidR="0018386A" w:rsidRPr="00A84A3E" w:rsidRDefault="0018386A" w:rsidP="00413DDD">
            <w:pPr>
              <w:spacing w:after="0"/>
              <w:rPr>
                <w:rFonts w:asciiTheme="minorBidi" w:hAnsiTheme="minorBidi" w:cstheme="minorBidi"/>
              </w:rPr>
            </w:pPr>
            <w:r w:rsidRPr="00A84A3E">
              <w:rPr>
                <w:rStyle w:val="text"/>
              </w:rPr>
              <w:t xml:space="preserve">Sharing of experience and information on Planning, Managing, Delivering &amp; Evaluation of ICT Projects coming at a later stage during SP2028, when concrete outcomes and lessons-learned from SP2028 are feasible to be shared.  </w:t>
            </w:r>
          </w:p>
        </w:tc>
      </w:tr>
      <w:tr w:rsidR="0018386A" w:rsidRPr="00A84A3E" w14:paraId="645B1B78" w14:textId="77777777" w:rsidTr="00830A7B">
        <w:tc>
          <w:tcPr>
            <w:tcW w:w="1620" w:type="dxa"/>
          </w:tcPr>
          <w:p w14:paraId="2151E71A" w14:textId="77777777" w:rsidR="0018386A" w:rsidRPr="00A84A3E" w:rsidRDefault="0018386A" w:rsidP="00413DDD">
            <w:pPr>
              <w:spacing w:after="0"/>
              <w:rPr>
                <w:rStyle w:val="text"/>
              </w:rPr>
            </w:pPr>
            <w:r w:rsidRPr="00A84A3E">
              <w:rPr>
                <w:rStyle w:val="text"/>
              </w:rPr>
              <w:t>IE</w:t>
            </w:r>
          </w:p>
        </w:tc>
        <w:tc>
          <w:tcPr>
            <w:tcW w:w="7485" w:type="dxa"/>
          </w:tcPr>
          <w:p w14:paraId="5E1B9CCC" w14:textId="6D637ACB" w:rsidR="0018386A" w:rsidRPr="00A84A3E" w:rsidRDefault="0018386A" w:rsidP="00413DDD">
            <w:pPr>
              <w:spacing w:after="0"/>
              <w:rPr>
                <w:rFonts w:asciiTheme="minorBidi" w:hAnsiTheme="minorBidi" w:cstheme="minorBidi"/>
              </w:rPr>
            </w:pPr>
            <w:r w:rsidRPr="00A84A3E">
              <w:rPr>
                <w:rStyle w:val="text"/>
              </w:rPr>
              <w:t xml:space="preserve">Confidentiality of external providers </w:t>
            </w:r>
          </w:p>
        </w:tc>
      </w:tr>
    </w:tbl>
    <w:p w14:paraId="44EE1A70"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620"/>
        <w:gridCol w:w="7485"/>
      </w:tblGrid>
      <w:tr w:rsidR="00352745" w:rsidRPr="00A84A3E" w14:paraId="31881BA8" w14:textId="77777777" w:rsidTr="00402142">
        <w:tc>
          <w:tcPr>
            <w:tcW w:w="1620" w:type="dxa"/>
            <w:shd w:val="clear" w:color="auto" w:fill="1F497D" w:themeFill="text2"/>
          </w:tcPr>
          <w:p w14:paraId="5751EA10" w14:textId="024083F1" w:rsidR="00352745" w:rsidRPr="00A84A3E" w:rsidRDefault="00DC01C1" w:rsidP="00413DDD">
            <w:pPr>
              <w:spacing w:after="0"/>
              <w:rPr>
                <w:rStyle w:val="text"/>
                <w:b/>
                <w:bCs/>
                <w:color w:val="FFFFFF" w:themeColor="background1"/>
              </w:rPr>
            </w:pPr>
            <w:r w:rsidRPr="00A84A3E">
              <w:rPr>
                <w:rStyle w:val="text"/>
                <w:b/>
                <w:bCs/>
                <w:color w:val="FFFFFF" w:themeColor="background1"/>
              </w:rPr>
              <w:t>ST.3 Code</w:t>
            </w:r>
          </w:p>
        </w:tc>
        <w:tc>
          <w:tcPr>
            <w:tcW w:w="7485" w:type="dxa"/>
            <w:shd w:val="clear" w:color="auto" w:fill="1F497D" w:themeFill="text2"/>
          </w:tcPr>
          <w:p w14:paraId="7D791E44" w14:textId="09BDF44D" w:rsidR="00352745" w:rsidRPr="00A84A3E" w:rsidRDefault="00352745" w:rsidP="00413DDD">
            <w:pPr>
              <w:spacing w:after="0"/>
              <w:rPr>
                <w:rFonts w:asciiTheme="minorBidi" w:hAnsiTheme="minorBidi" w:cstheme="minorBidi"/>
                <w:b/>
                <w:bCs/>
                <w:color w:val="FFFFFF" w:themeColor="background1"/>
              </w:rPr>
            </w:pPr>
            <w:r w:rsidRPr="00A84A3E">
              <w:rPr>
                <w:rStyle w:val="text"/>
                <w:b/>
                <w:bCs/>
                <w:color w:val="FFFFFF" w:themeColor="background1"/>
              </w:rPr>
              <w:t xml:space="preserve">Rec. 10 </w:t>
            </w:r>
          </w:p>
        </w:tc>
      </w:tr>
      <w:tr w:rsidR="00352745" w:rsidRPr="00A84A3E" w14:paraId="703713D2" w14:textId="77777777" w:rsidTr="00402142">
        <w:tc>
          <w:tcPr>
            <w:tcW w:w="1620" w:type="dxa"/>
          </w:tcPr>
          <w:p w14:paraId="06036206" w14:textId="142B1220" w:rsidR="00352745" w:rsidRPr="00A84A3E" w:rsidRDefault="00DC01C1" w:rsidP="00413DDD">
            <w:pPr>
              <w:spacing w:after="0"/>
              <w:rPr>
                <w:rStyle w:val="text"/>
              </w:rPr>
            </w:pPr>
            <w:r w:rsidRPr="00A84A3E">
              <w:rPr>
                <w:rStyle w:val="text"/>
              </w:rPr>
              <w:t>IE</w:t>
            </w:r>
          </w:p>
        </w:tc>
        <w:tc>
          <w:tcPr>
            <w:tcW w:w="7485" w:type="dxa"/>
          </w:tcPr>
          <w:p w14:paraId="4D99D499" w14:textId="1C6AC0B9" w:rsidR="00352745" w:rsidRPr="00A84A3E" w:rsidRDefault="00DC01C1" w:rsidP="00413DDD">
            <w:pPr>
              <w:spacing w:after="0"/>
              <w:rPr>
                <w:rFonts w:asciiTheme="minorBidi" w:hAnsiTheme="minorBidi" w:cstheme="minorBidi"/>
              </w:rPr>
            </w:pPr>
            <w:r w:rsidRPr="00A84A3E">
              <w:rPr>
                <w:rStyle w:val="text"/>
              </w:rPr>
              <w:t xml:space="preserve">Rapid </w:t>
            </w:r>
            <w:r w:rsidR="00352745" w:rsidRPr="00A84A3E">
              <w:rPr>
                <w:rStyle w:val="text"/>
              </w:rPr>
              <w:t xml:space="preserve">implementation of new and emerging technologies difficult for small offices </w:t>
            </w:r>
          </w:p>
        </w:tc>
      </w:tr>
    </w:tbl>
    <w:p w14:paraId="505EC24A" w14:textId="77777777" w:rsidR="00A10BF7" w:rsidRPr="00A84A3E" w:rsidRDefault="00A10BF7">
      <w:pPr>
        <w:rPr>
          <w:rFonts w:asciiTheme="minorBidi" w:hAnsiTheme="minorBidi" w:cstheme="minorBidi"/>
        </w:rPr>
        <w:sectPr w:rsidR="00A10BF7" w:rsidRPr="00A84A3E">
          <w:pgSz w:w="11905" w:h="16837"/>
          <w:pgMar w:top="1440" w:right="1440" w:bottom="1440" w:left="1440" w:header="720" w:footer="720" w:gutter="0"/>
          <w:cols w:space="720"/>
        </w:sectPr>
      </w:pPr>
    </w:p>
    <w:bookmarkStart w:id="6" w:name="_Toc9"/>
    <w:p w14:paraId="5E507536" w14:textId="65364C0F" w:rsidR="00A10BF7" w:rsidRPr="00A84A3E" w:rsidRDefault="00F01C34">
      <w:pPr>
        <w:pStyle w:val="headingsubHeader"/>
      </w:pPr>
      <w:r w:rsidRPr="00A84A3E">
        <w:fldChar w:fldCharType="begin"/>
      </w:r>
      <w:r w:rsidRPr="00A84A3E">
        <w:instrText xml:space="preserve"> AUTONUM  </w:instrText>
      </w:r>
      <w:r w:rsidRPr="00A84A3E">
        <w:fldChar w:fldCharType="end"/>
      </w:r>
      <w:r w:rsidRPr="00A84A3E">
        <w:tab/>
      </w:r>
      <w:r w:rsidR="0011160F" w:rsidRPr="00A84A3E">
        <w:t xml:space="preserve">Select which Recommendation(s), if any, pose big implementation challenges for your Office and briefly explain the reason in the comments box beside.  Please select all that apply or </w:t>
      </w:r>
      <w:proofErr w:type="gramStart"/>
      <w:r w:rsidR="0011160F" w:rsidRPr="00A84A3E">
        <w:t>if</w:t>
      </w:r>
      <w:proofErr w:type="gramEnd"/>
      <w:r w:rsidR="0011160F" w:rsidRPr="00A84A3E">
        <w:t xml:space="preserve"> no big challenge, then select 'Not Applicable'.</w:t>
      </w:r>
      <w:bookmarkEnd w:id="6"/>
    </w:p>
    <w:p w14:paraId="6B9AF48A" w14:textId="77777777" w:rsidR="008C24A6" w:rsidRPr="00A84A3E" w:rsidRDefault="008C24A6">
      <w:pPr>
        <w:pStyle w:val="headingsubHeader"/>
      </w:pPr>
    </w:p>
    <w:p w14:paraId="03FE264B" w14:textId="2AB9005C" w:rsidR="000A5AD3" w:rsidRPr="00A84A3E" w:rsidRDefault="00A8361D">
      <w:pPr>
        <w:pStyle w:val="headingsubHeader"/>
      </w:pPr>
      <w:r w:rsidRPr="00A84A3E">
        <w:rPr>
          <w:noProof/>
        </w:rPr>
        <w:drawing>
          <wp:inline distT="0" distB="0" distL="0" distR="0" wp14:anchorId="164FA5BD" wp14:editId="1E57B7DC">
            <wp:extent cx="5500000" cy="4000000"/>
            <wp:effectExtent l="0" t="0" r="0" b="0"/>
            <wp:docPr id="2046579186" name="Chart10"/>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0DF08919" w14:textId="77777777" w:rsidR="0006309C" w:rsidRPr="00A84A3E" w:rsidRDefault="0006309C">
      <w:pPr>
        <w:pStyle w:val="headingsubHeade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606191" w:rsidRPr="00A84A3E" w14:paraId="2D6E2059" w14:textId="77777777" w:rsidTr="00402142">
        <w:tc>
          <w:tcPr>
            <w:tcW w:w="1440" w:type="dxa"/>
            <w:shd w:val="clear" w:color="auto" w:fill="1F497D" w:themeFill="text2"/>
          </w:tcPr>
          <w:p w14:paraId="41629F19" w14:textId="77777777" w:rsidR="00606191" w:rsidRPr="00A84A3E" w:rsidRDefault="00606191" w:rsidP="00413DDD">
            <w:pPr>
              <w:spacing w:after="0"/>
              <w:rPr>
                <w:rStyle w:val="text"/>
                <w:b/>
                <w:bCs/>
                <w:color w:val="FFFFFF" w:themeColor="background1"/>
              </w:rPr>
            </w:pPr>
            <w:r w:rsidRPr="00A84A3E">
              <w:rPr>
                <w:rStyle w:val="text"/>
                <w:b/>
                <w:bCs/>
                <w:color w:val="FFFFFF" w:themeColor="background1"/>
              </w:rPr>
              <w:t>ST.3 Code</w:t>
            </w:r>
          </w:p>
        </w:tc>
        <w:tc>
          <w:tcPr>
            <w:tcW w:w="7665" w:type="dxa"/>
            <w:shd w:val="clear" w:color="auto" w:fill="1F497D" w:themeFill="text2"/>
          </w:tcPr>
          <w:p w14:paraId="7F7E5ACB" w14:textId="77777777" w:rsidR="00606191" w:rsidRPr="00A84A3E" w:rsidRDefault="00606191" w:rsidP="00413DDD">
            <w:pPr>
              <w:spacing w:after="0"/>
              <w:rPr>
                <w:rFonts w:asciiTheme="minorBidi" w:hAnsiTheme="minorBidi" w:cstheme="minorBidi"/>
                <w:b/>
                <w:bCs/>
                <w:color w:val="FFFFFF" w:themeColor="background1"/>
              </w:rPr>
            </w:pPr>
            <w:r w:rsidRPr="00A84A3E">
              <w:rPr>
                <w:rStyle w:val="text"/>
                <w:b/>
                <w:bCs/>
                <w:color w:val="FFFFFF" w:themeColor="background1"/>
              </w:rPr>
              <w:t xml:space="preserve">Rec. 1 </w:t>
            </w:r>
          </w:p>
        </w:tc>
      </w:tr>
      <w:tr w:rsidR="00606191" w:rsidRPr="00A84A3E" w14:paraId="2BD319E0" w14:textId="77777777" w:rsidTr="00402142">
        <w:tc>
          <w:tcPr>
            <w:tcW w:w="1440" w:type="dxa"/>
          </w:tcPr>
          <w:p w14:paraId="74DBC0E2" w14:textId="77777777" w:rsidR="00606191" w:rsidRPr="00A84A3E" w:rsidRDefault="00606191" w:rsidP="00413DDD">
            <w:pPr>
              <w:spacing w:after="0"/>
              <w:rPr>
                <w:rStyle w:val="text"/>
              </w:rPr>
            </w:pPr>
            <w:r w:rsidRPr="00A84A3E">
              <w:rPr>
                <w:rStyle w:val="text"/>
              </w:rPr>
              <w:t>BR</w:t>
            </w:r>
          </w:p>
        </w:tc>
        <w:tc>
          <w:tcPr>
            <w:tcW w:w="7665" w:type="dxa"/>
          </w:tcPr>
          <w:p w14:paraId="2D83940A" w14:textId="77777777" w:rsidR="00606191" w:rsidRPr="00A84A3E" w:rsidRDefault="00606191" w:rsidP="00413DDD">
            <w:pPr>
              <w:spacing w:after="0"/>
              <w:rPr>
                <w:rFonts w:asciiTheme="minorBidi" w:hAnsiTheme="minorBidi" w:cstheme="minorBidi"/>
              </w:rPr>
            </w:pPr>
            <w:r w:rsidRPr="00A84A3E">
              <w:rPr>
                <w:rStyle w:val="text"/>
              </w:rPr>
              <w:t xml:space="preserve">Lack of manpower and prioritization among the various activities of the institution's ICT department. </w:t>
            </w:r>
          </w:p>
        </w:tc>
      </w:tr>
      <w:tr w:rsidR="00606191" w:rsidRPr="00A84A3E" w14:paraId="78BF4D3A" w14:textId="77777777" w:rsidTr="00402142">
        <w:tc>
          <w:tcPr>
            <w:tcW w:w="1440" w:type="dxa"/>
          </w:tcPr>
          <w:p w14:paraId="5C9482D6" w14:textId="77777777" w:rsidR="00606191" w:rsidRPr="00A84A3E" w:rsidRDefault="00606191" w:rsidP="00413DDD">
            <w:pPr>
              <w:spacing w:after="0"/>
              <w:rPr>
                <w:rStyle w:val="text"/>
              </w:rPr>
            </w:pPr>
            <w:r w:rsidRPr="00A84A3E">
              <w:rPr>
                <w:rStyle w:val="text"/>
              </w:rPr>
              <w:t>EP</w:t>
            </w:r>
          </w:p>
        </w:tc>
        <w:tc>
          <w:tcPr>
            <w:tcW w:w="7665" w:type="dxa"/>
          </w:tcPr>
          <w:p w14:paraId="486C2B20" w14:textId="234A7540" w:rsidR="00606191" w:rsidRPr="00A84A3E" w:rsidRDefault="00606191" w:rsidP="00413DDD">
            <w:pPr>
              <w:spacing w:after="0"/>
              <w:rPr>
                <w:rFonts w:asciiTheme="minorBidi" w:hAnsiTheme="minorBidi" w:cstheme="minorBidi"/>
              </w:rPr>
            </w:pPr>
            <w:r w:rsidRPr="00A84A3E">
              <w:rPr>
                <w:rStyle w:val="text"/>
              </w:rPr>
              <w:t xml:space="preserve">Ongoing Digital Transformation challenges; Cost efficiency and optimization (Financial Sustainability) </w:t>
            </w:r>
          </w:p>
        </w:tc>
      </w:tr>
      <w:tr w:rsidR="00606191" w:rsidRPr="00A84A3E" w14:paraId="235F1185" w14:textId="77777777" w:rsidTr="00402142">
        <w:tc>
          <w:tcPr>
            <w:tcW w:w="1440" w:type="dxa"/>
          </w:tcPr>
          <w:p w14:paraId="5E02ABC5" w14:textId="77777777" w:rsidR="00606191" w:rsidRPr="00A84A3E" w:rsidRDefault="00606191" w:rsidP="00413DDD">
            <w:pPr>
              <w:spacing w:after="0"/>
              <w:rPr>
                <w:rStyle w:val="text"/>
              </w:rPr>
            </w:pPr>
            <w:r w:rsidRPr="00A84A3E">
              <w:rPr>
                <w:rStyle w:val="text"/>
              </w:rPr>
              <w:t>HR</w:t>
            </w:r>
          </w:p>
        </w:tc>
        <w:tc>
          <w:tcPr>
            <w:tcW w:w="7665" w:type="dxa"/>
          </w:tcPr>
          <w:p w14:paraId="27848E97" w14:textId="77777777" w:rsidR="00606191" w:rsidRPr="00A84A3E" w:rsidRDefault="00606191" w:rsidP="00413DDD">
            <w:pPr>
              <w:spacing w:after="0"/>
              <w:rPr>
                <w:rFonts w:asciiTheme="minorBidi" w:hAnsiTheme="minorBidi" w:cstheme="minorBidi"/>
              </w:rPr>
            </w:pPr>
            <w:r w:rsidRPr="00A84A3E">
              <w:rPr>
                <w:rStyle w:val="text"/>
              </w:rPr>
              <w:t xml:space="preserve">Complex legal framework and processes and their constraints, long-standing internal neglection of digital transformation </w:t>
            </w:r>
          </w:p>
        </w:tc>
      </w:tr>
      <w:tr w:rsidR="00606191" w:rsidRPr="00A84A3E" w14:paraId="0B111150" w14:textId="77777777" w:rsidTr="00402142">
        <w:tc>
          <w:tcPr>
            <w:tcW w:w="1440" w:type="dxa"/>
          </w:tcPr>
          <w:p w14:paraId="112FECEB" w14:textId="77777777" w:rsidR="00606191" w:rsidRPr="00A84A3E" w:rsidRDefault="00606191" w:rsidP="00413DDD">
            <w:pPr>
              <w:spacing w:after="0"/>
              <w:rPr>
                <w:rStyle w:val="text"/>
              </w:rPr>
            </w:pPr>
            <w:r w:rsidRPr="00A84A3E">
              <w:rPr>
                <w:rStyle w:val="text"/>
              </w:rPr>
              <w:t>IE</w:t>
            </w:r>
          </w:p>
        </w:tc>
        <w:tc>
          <w:tcPr>
            <w:tcW w:w="7665" w:type="dxa"/>
          </w:tcPr>
          <w:p w14:paraId="76A09F6D" w14:textId="7A80CFB2" w:rsidR="00606191" w:rsidRPr="00A84A3E" w:rsidRDefault="00606191" w:rsidP="00413DDD">
            <w:pPr>
              <w:spacing w:after="0"/>
              <w:rPr>
                <w:rFonts w:asciiTheme="minorBidi" w:hAnsiTheme="minorBidi" w:cstheme="minorBidi"/>
              </w:rPr>
            </w:pPr>
            <w:r w:rsidRPr="00A84A3E">
              <w:rPr>
                <w:rStyle w:val="text"/>
              </w:rPr>
              <w:t xml:space="preserve">Large projects and rapid developments bring significant implementation challenges </w:t>
            </w:r>
          </w:p>
        </w:tc>
      </w:tr>
      <w:tr w:rsidR="00606191" w:rsidRPr="00A84A3E" w14:paraId="1A50F538" w14:textId="77777777" w:rsidTr="00402142">
        <w:tc>
          <w:tcPr>
            <w:tcW w:w="1440" w:type="dxa"/>
          </w:tcPr>
          <w:p w14:paraId="28D1CF27" w14:textId="77777777" w:rsidR="00606191" w:rsidRPr="00A84A3E" w:rsidRDefault="00606191" w:rsidP="00413DDD">
            <w:pPr>
              <w:spacing w:after="0"/>
              <w:rPr>
                <w:rStyle w:val="text"/>
              </w:rPr>
            </w:pPr>
            <w:r w:rsidRPr="00A84A3E">
              <w:rPr>
                <w:rStyle w:val="text"/>
              </w:rPr>
              <w:t>KG</w:t>
            </w:r>
          </w:p>
        </w:tc>
        <w:tc>
          <w:tcPr>
            <w:tcW w:w="7665" w:type="dxa"/>
          </w:tcPr>
          <w:p w14:paraId="1404E1A3" w14:textId="77777777" w:rsidR="00606191" w:rsidRPr="00A84A3E" w:rsidRDefault="00606191" w:rsidP="00413DDD">
            <w:pPr>
              <w:spacing w:after="0"/>
              <w:rPr>
                <w:rFonts w:asciiTheme="minorBidi" w:hAnsiTheme="minorBidi" w:cstheme="minorBidi"/>
              </w:rPr>
            </w:pPr>
            <w:r w:rsidRPr="00A84A3E">
              <w:rPr>
                <w:rStyle w:val="text"/>
              </w:rPr>
              <w:t xml:space="preserve">Difficulties of integrating legacy systems and lack of resources for a full audit of the data architecture. </w:t>
            </w:r>
          </w:p>
        </w:tc>
      </w:tr>
      <w:tr w:rsidR="00606191" w:rsidRPr="00A84A3E" w14:paraId="177137BB" w14:textId="77777777" w:rsidTr="00402142">
        <w:tc>
          <w:tcPr>
            <w:tcW w:w="1440" w:type="dxa"/>
          </w:tcPr>
          <w:p w14:paraId="2EDC385E" w14:textId="77777777" w:rsidR="00606191" w:rsidRPr="00A84A3E" w:rsidRDefault="00606191" w:rsidP="00413DDD">
            <w:pPr>
              <w:spacing w:after="0"/>
              <w:rPr>
                <w:rStyle w:val="text"/>
              </w:rPr>
            </w:pPr>
            <w:r w:rsidRPr="00A84A3E">
              <w:rPr>
                <w:rStyle w:val="text"/>
              </w:rPr>
              <w:t>PE</w:t>
            </w:r>
          </w:p>
        </w:tc>
        <w:tc>
          <w:tcPr>
            <w:tcW w:w="7665" w:type="dxa"/>
          </w:tcPr>
          <w:p w14:paraId="516B2B84" w14:textId="11B6C032" w:rsidR="00606191" w:rsidRPr="00A84A3E" w:rsidRDefault="00606191" w:rsidP="00413DDD">
            <w:pPr>
              <w:spacing w:after="0"/>
              <w:rPr>
                <w:rFonts w:asciiTheme="minorBidi" w:hAnsiTheme="minorBidi" w:cstheme="minorBidi"/>
              </w:rPr>
            </w:pPr>
            <w:r w:rsidRPr="00A84A3E">
              <w:rPr>
                <w:rStyle w:val="text"/>
              </w:rPr>
              <w:t>Because we still rely on legacy IT systems and main paper-based processes that are not</w:t>
            </w:r>
            <w:r w:rsidRPr="00A84A3E" w:rsidDel="004A66A0">
              <w:rPr>
                <w:rStyle w:val="text"/>
              </w:rPr>
              <w:t xml:space="preserve"> </w:t>
            </w:r>
            <w:r w:rsidRPr="00A84A3E">
              <w:rPr>
                <w:rStyle w:val="text"/>
              </w:rPr>
              <w:t xml:space="preserve">designed for digital workflows. Modernizing these systems is a massive undertaking, requiring significant investment and expertise. </w:t>
            </w:r>
          </w:p>
        </w:tc>
      </w:tr>
      <w:tr w:rsidR="00606191" w:rsidRPr="00A84A3E" w14:paraId="22412F08" w14:textId="77777777" w:rsidTr="00402142">
        <w:tc>
          <w:tcPr>
            <w:tcW w:w="1440" w:type="dxa"/>
          </w:tcPr>
          <w:p w14:paraId="6D73AD10" w14:textId="77777777" w:rsidR="00606191" w:rsidRPr="00A84A3E" w:rsidRDefault="00606191" w:rsidP="00413DDD">
            <w:pPr>
              <w:spacing w:after="0"/>
              <w:rPr>
                <w:rStyle w:val="text"/>
              </w:rPr>
            </w:pPr>
            <w:r w:rsidRPr="00A84A3E">
              <w:rPr>
                <w:rStyle w:val="text"/>
              </w:rPr>
              <w:t>PY</w:t>
            </w:r>
          </w:p>
        </w:tc>
        <w:tc>
          <w:tcPr>
            <w:tcW w:w="7665" w:type="dxa"/>
          </w:tcPr>
          <w:p w14:paraId="09C33E7E" w14:textId="502ECF7F" w:rsidR="00606191" w:rsidRPr="00A84A3E" w:rsidRDefault="00606191" w:rsidP="00413DDD">
            <w:pPr>
              <w:spacing w:after="0"/>
              <w:rPr>
                <w:rFonts w:asciiTheme="minorBidi" w:hAnsiTheme="minorBidi" w:cstheme="minorBidi"/>
              </w:rPr>
            </w:pPr>
            <w:r w:rsidRPr="00A84A3E">
              <w:rPr>
                <w:rStyle w:val="text"/>
              </w:rPr>
              <w:t>There are always difficulties for all recommendations, but for these recommendations, in our current situation and given circumstances at the national level, the biggest challenge is “time”.</w:t>
            </w:r>
          </w:p>
        </w:tc>
      </w:tr>
      <w:tr w:rsidR="00606191" w:rsidRPr="00A84A3E" w14:paraId="529A2E8E" w14:textId="77777777" w:rsidTr="00402142">
        <w:tc>
          <w:tcPr>
            <w:tcW w:w="1440" w:type="dxa"/>
          </w:tcPr>
          <w:p w14:paraId="39B615C8" w14:textId="77777777" w:rsidR="00606191" w:rsidRPr="00A84A3E" w:rsidRDefault="00606191" w:rsidP="00413DDD">
            <w:pPr>
              <w:spacing w:after="0"/>
              <w:rPr>
                <w:rStyle w:val="text"/>
              </w:rPr>
            </w:pPr>
            <w:r w:rsidRPr="00A84A3E">
              <w:rPr>
                <w:rStyle w:val="text"/>
              </w:rPr>
              <w:t>US</w:t>
            </w:r>
          </w:p>
        </w:tc>
        <w:tc>
          <w:tcPr>
            <w:tcW w:w="7665" w:type="dxa"/>
          </w:tcPr>
          <w:p w14:paraId="196E6543" w14:textId="07457800" w:rsidR="00606191" w:rsidRPr="00A84A3E" w:rsidRDefault="00606191" w:rsidP="00AE2E8F">
            <w:pPr>
              <w:pStyle w:val="ListParagraph"/>
              <w:numPr>
                <w:ilvl w:val="0"/>
                <w:numId w:val="1"/>
              </w:numPr>
              <w:spacing w:after="0"/>
              <w:ind w:left="365"/>
              <w:rPr>
                <w:rStyle w:val="text"/>
                <w:rFonts w:eastAsia="Arial"/>
              </w:rPr>
            </w:pPr>
            <w:r w:rsidRPr="00A84A3E">
              <w:rPr>
                <w:rStyle w:val="text"/>
              </w:rPr>
              <w:t xml:space="preserve">Ensuring effective coordination between business, legal, and IT groups to ensure that IT development addresses business needs and legal frameworks </w:t>
            </w:r>
          </w:p>
          <w:p w14:paraId="3B2F7962" w14:textId="0F195273" w:rsidR="00606191" w:rsidRPr="00A84A3E" w:rsidRDefault="00606191" w:rsidP="00AE2E8F">
            <w:pPr>
              <w:pStyle w:val="ListParagraph"/>
              <w:numPr>
                <w:ilvl w:val="0"/>
                <w:numId w:val="1"/>
              </w:numPr>
              <w:spacing w:after="0"/>
              <w:ind w:left="365"/>
              <w:rPr>
                <w:rStyle w:val="text"/>
                <w:rFonts w:eastAsia="Arial"/>
              </w:rPr>
            </w:pPr>
            <w:r w:rsidRPr="00A84A3E">
              <w:rPr>
                <w:rStyle w:val="text"/>
              </w:rPr>
              <w:t xml:space="preserve">Avoiding pre-conceived biases (e.g., </w:t>
            </w:r>
            <w:proofErr w:type="gramStart"/>
            <w:r w:rsidRPr="00A84A3E">
              <w:rPr>
                <w:rStyle w:val="text"/>
              </w:rPr>
              <w:t>parity</w:t>
            </w:r>
            <w:proofErr w:type="gramEnd"/>
            <w:r w:rsidRPr="00A84A3E">
              <w:rPr>
                <w:rStyle w:val="text"/>
              </w:rPr>
              <w:t xml:space="preserve"> for parity sake) </w:t>
            </w:r>
          </w:p>
          <w:p w14:paraId="2750675D" w14:textId="597CACF7" w:rsidR="00606191" w:rsidRPr="00A84A3E" w:rsidRDefault="00606191" w:rsidP="00AE2E8F">
            <w:pPr>
              <w:pStyle w:val="ListParagraph"/>
              <w:numPr>
                <w:ilvl w:val="0"/>
                <w:numId w:val="1"/>
              </w:numPr>
              <w:spacing w:after="0"/>
              <w:ind w:left="365"/>
              <w:rPr>
                <w:rFonts w:asciiTheme="minorBidi" w:hAnsiTheme="minorBidi" w:cstheme="minorBidi"/>
              </w:rPr>
            </w:pPr>
            <w:r w:rsidRPr="00A84A3E">
              <w:rPr>
                <w:rStyle w:val="text"/>
              </w:rPr>
              <w:t xml:space="preserve">Ability to break down monolithic processes/systems in a systematic manner so that digital transformation can occur in a meaningful way, without impacting currently business deliverables and without incurring unmanageable costs </w:t>
            </w:r>
          </w:p>
        </w:tc>
      </w:tr>
    </w:tbl>
    <w:p w14:paraId="33A37722"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606191" w:rsidRPr="00A84A3E" w14:paraId="6D89628F" w14:textId="77777777" w:rsidTr="00402142">
        <w:tc>
          <w:tcPr>
            <w:tcW w:w="1440" w:type="dxa"/>
            <w:shd w:val="clear" w:color="auto" w:fill="1F497D" w:themeFill="text2"/>
          </w:tcPr>
          <w:p w14:paraId="7F2E012D" w14:textId="77777777" w:rsidR="00606191" w:rsidRPr="00A84A3E" w:rsidRDefault="00606191" w:rsidP="00413DDD">
            <w:pPr>
              <w:spacing w:after="0"/>
              <w:rPr>
                <w:rStyle w:val="text"/>
                <w:b/>
                <w:bCs/>
                <w:color w:val="FFFFFF" w:themeColor="background1"/>
              </w:rPr>
            </w:pPr>
            <w:r w:rsidRPr="00A84A3E">
              <w:rPr>
                <w:rStyle w:val="text"/>
                <w:b/>
                <w:bCs/>
                <w:color w:val="FFFFFF" w:themeColor="background1"/>
              </w:rPr>
              <w:t>ST.3 Code</w:t>
            </w:r>
          </w:p>
        </w:tc>
        <w:tc>
          <w:tcPr>
            <w:tcW w:w="7665" w:type="dxa"/>
            <w:shd w:val="clear" w:color="auto" w:fill="1F497D" w:themeFill="text2"/>
          </w:tcPr>
          <w:p w14:paraId="22F008AC" w14:textId="77777777" w:rsidR="00606191" w:rsidRPr="00A84A3E" w:rsidRDefault="00606191" w:rsidP="00413DDD">
            <w:pPr>
              <w:spacing w:after="0"/>
              <w:rPr>
                <w:rFonts w:asciiTheme="minorBidi" w:hAnsiTheme="minorBidi" w:cstheme="minorBidi"/>
                <w:b/>
                <w:bCs/>
                <w:color w:val="FFFFFF" w:themeColor="background1"/>
              </w:rPr>
            </w:pPr>
            <w:r w:rsidRPr="00A84A3E">
              <w:rPr>
                <w:rStyle w:val="text"/>
                <w:b/>
                <w:bCs/>
                <w:color w:val="FFFFFF" w:themeColor="background1"/>
              </w:rPr>
              <w:t xml:space="preserve">Rec. 2 </w:t>
            </w:r>
          </w:p>
        </w:tc>
      </w:tr>
      <w:tr w:rsidR="00606191" w:rsidRPr="00A84A3E" w14:paraId="2E8E96C5" w14:textId="77777777" w:rsidTr="00402142">
        <w:tc>
          <w:tcPr>
            <w:tcW w:w="1440" w:type="dxa"/>
          </w:tcPr>
          <w:p w14:paraId="4A96EB01" w14:textId="77777777" w:rsidR="00606191" w:rsidRPr="00A84A3E" w:rsidRDefault="00606191" w:rsidP="00413DDD">
            <w:pPr>
              <w:spacing w:after="0"/>
              <w:rPr>
                <w:rStyle w:val="text"/>
              </w:rPr>
            </w:pPr>
            <w:r w:rsidRPr="00A84A3E">
              <w:rPr>
                <w:rStyle w:val="text"/>
              </w:rPr>
              <w:t>EP</w:t>
            </w:r>
          </w:p>
        </w:tc>
        <w:tc>
          <w:tcPr>
            <w:tcW w:w="7665" w:type="dxa"/>
          </w:tcPr>
          <w:p w14:paraId="1AC2644D" w14:textId="77777777" w:rsidR="00606191" w:rsidRPr="00A84A3E" w:rsidRDefault="00606191" w:rsidP="00413DDD">
            <w:pPr>
              <w:spacing w:after="0"/>
              <w:rPr>
                <w:rFonts w:asciiTheme="minorBidi" w:hAnsiTheme="minorBidi" w:cstheme="minorBidi"/>
              </w:rPr>
            </w:pPr>
            <w:r w:rsidRPr="00A84A3E">
              <w:rPr>
                <w:rStyle w:val="text"/>
              </w:rPr>
              <w:t xml:space="preserve">Continuously evolving IT standards &amp; best-practices; Data Sovereignty &amp; Policies </w:t>
            </w:r>
          </w:p>
        </w:tc>
      </w:tr>
      <w:tr w:rsidR="00606191" w:rsidRPr="00A84A3E" w14:paraId="508B293E" w14:textId="77777777" w:rsidTr="00402142">
        <w:tc>
          <w:tcPr>
            <w:tcW w:w="1440" w:type="dxa"/>
          </w:tcPr>
          <w:p w14:paraId="2F3AD145" w14:textId="77777777" w:rsidR="00606191" w:rsidRPr="00A84A3E" w:rsidRDefault="00606191" w:rsidP="00413DDD">
            <w:pPr>
              <w:spacing w:after="0"/>
              <w:rPr>
                <w:rStyle w:val="text"/>
              </w:rPr>
            </w:pPr>
            <w:r w:rsidRPr="00A84A3E">
              <w:rPr>
                <w:rStyle w:val="text"/>
              </w:rPr>
              <w:t>PY</w:t>
            </w:r>
          </w:p>
        </w:tc>
        <w:tc>
          <w:tcPr>
            <w:tcW w:w="7665" w:type="dxa"/>
          </w:tcPr>
          <w:p w14:paraId="7E7B0567" w14:textId="1F04597F" w:rsidR="00606191" w:rsidRPr="00A84A3E" w:rsidRDefault="00606191" w:rsidP="00413DDD">
            <w:pPr>
              <w:spacing w:after="0"/>
              <w:rPr>
                <w:rFonts w:asciiTheme="minorBidi" w:hAnsiTheme="minorBidi" w:cstheme="minorBidi"/>
              </w:rPr>
            </w:pPr>
            <w:r w:rsidRPr="00A84A3E">
              <w:rPr>
                <w:rStyle w:val="text"/>
              </w:rPr>
              <w:t xml:space="preserve">There are always difficulties for all recommendations, but for these recommendations, in our current situation and given circumstances at the national level, the biggest challenge is “time”.  </w:t>
            </w:r>
          </w:p>
        </w:tc>
      </w:tr>
      <w:tr w:rsidR="00606191" w:rsidRPr="00A84A3E" w14:paraId="46CCD8C3" w14:textId="77777777" w:rsidTr="00402142">
        <w:tc>
          <w:tcPr>
            <w:tcW w:w="1440" w:type="dxa"/>
          </w:tcPr>
          <w:p w14:paraId="05BA0DDD" w14:textId="77777777" w:rsidR="00606191" w:rsidRPr="00A84A3E" w:rsidRDefault="00606191" w:rsidP="00413DDD">
            <w:pPr>
              <w:spacing w:after="0"/>
              <w:rPr>
                <w:rStyle w:val="text"/>
              </w:rPr>
            </w:pPr>
            <w:r w:rsidRPr="00A84A3E">
              <w:rPr>
                <w:rStyle w:val="text"/>
              </w:rPr>
              <w:t>US</w:t>
            </w:r>
          </w:p>
        </w:tc>
        <w:tc>
          <w:tcPr>
            <w:tcW w:w="7665" w:type="dxa"/>
          </w:tcPr>
          <w:p w14:paraId="4DB27EB2" w14:textId="04EA27D8" w:rsidR="00606191" w:rsidRPr="00A84A3E" w:rsidRDefault="00606191" w:rsidP="00AE2E8F">
            <w:pPr>
              <w:pStyle w:val="ListParagraph"/>
              <w:numPr>
                <w:ilvl w:val="0"/>
                <w:numId w:val="1"/>
              </w:numPr>
              <w:spacing w:after="0"/>
              <w:ind w:left="365"/>
              <w:rPr>
                <w:rStyle w:val="text"/>
                <w:rFonts w:eastAsia="Arial"/>
              </w:rPr>
            </w:pPr>
            <w:r w:rsidRPr="00A84A3E">
              <w:rPr>
                <w:rStyle w:val="text"/>
              </w:rPr>
              <w:t xml:space="preserve">Establishing useful KPIs/metrics that all parties agree upon </w:t>
            </w:r>
          </w:p>
          <w:p w14:paraId="53B36155" w14:textId="2607409E" w:rsidR="00606191" w:rsidRPr="00A84A3E" w:rsidRDefault="00606191" w:rsidP="00AE2E8F">
            <w:pPr>
              <w:pStyle w:val="ListParagraph"/>
              <w:numPr>
                <w:ilvl w:val="0"/>
                <w:numId w:val="1"/>
              </w:numPr>
              <w:spacing w:after="0"/>
              <w:ind w:left="365"/>
              <w:rPr>
                <w:rStyle w:val="text"/>
                <w:rFonts w:eastAsia="Arial"/>
              </w:rPr>
            </w:pPr>
            <w:r w:rsidRPr="00A84A3E">
              <w:rPr>
                <w:rStyle w:val="text"/>
              </w:rPr>
              <w:t xml:space="preserve">Resource and capacity constraints </w:t>
            </w:r>
          </w:p>
          <w:p w14:paraId="23A9DE96" w14:textId="7F46BB3F" w:rsidR="00606191" w:rsidRPr="00A84A3E" w:rsidRDefault="00606191" w:rsidP="00AE2E8F">
            <w:pPr>
              <w:pStyle w:val="ListParagraph"/>
              <w:numPr>
                <w:ilvl w:val="0"/>
                <w:numId w:val="1"/>
              </w:numPr>
              <w:spacing w:after="0"/>
              <w:ind w:left="365"/>
              <w:rPr>
                <w:rFonts w:asciiTheme="minorBidi" w:hAnsiTheme="minorBidi" w:cstheme="minorBidi"/>
              </w:rPr>
            </w:pPr>
            <w:r w:rsidRPr="00A84A3E">
              <w:rPr>
                <w:rStyle w:val="text"/>
              </w:rPr>
              <w:t xml:space="preserve">Shifting priorities that require modifications to the ICT strategy </w:t>
            </w:r>
          </w:p>
        </w:tc>
      </w:tr>
    </w:tbl>
    <w:p w14:paraId="44553360"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606191" w:rsidRPr="00A84A3E" w14:paraId="00E2B90D" w14:textId="77777777" w:rsidTr="00402142">
        <w:tc>
          <w:tcPr>
            <w:tcW w:w="1440" w:type="dxa"/>
            <w:shd w:val="clear" w:color="auto" w:fill="1F497D" w:themeFill="text2"/>
          </w:tcPr>
          <w:p w14:paraId="77386F72" w14:textId="77777777" w:rsidR="00606191" w:rsidRPr="00A84A3E" w:rsidRDefault="00606191" w:rsidP="00413DDD">
            <w:pPr>
              <w:spacing w:after="0"/>
              <w:rPr>
                <w:rStyle w:val="text"/>
                <w:b/>
                <w:bCs/>
                <w:color w:val="FFFFFF" w:themeColor="background1"/>
              </w:rPr>
            </w:pPr>
            <w:r w:rsidRPr="00A84A3E">
              <w:rPr>
                <w:rStyle w:val="text"/>
                <w:b/>
                <w:bCs/>
                <w:color w:val="FFFFFF" w:themeColor="background1"/>
              </w:rPr>
              <w:t>ST.3 Code</w:t>
            </w:r>
          </w:p>
        </w:tc>
        <w:tc>
          <w:tcPr>
            <w:tcW w:w="7665" w:type="dxa"/>
            <w:shd w:val="clear" w:color="auto" w:fill="1F497D" w:themeFill="text2"/>
          </w:tcPr>
          <w:p w14:paraId="4B185E33" w14:textId="77777777" w:rsidR="00606191" w:rsidRPr="00A84A3E" w:rsidRDefault="00606191" w:rsidP="00413DDD">
            <w:pPr>
              <w:spacing w:after="0"/>
              <w:rPr>
                <w:rFonts w:asciiTheme="minorBidi" w:hAnsiTheme="minorBidi" w:cstheme="minorBidi"/>
                <w:b/>
                <w:bCs/>
                <w:color w:val="FFFFFF" w:themeColor="background1"/>
              </w:rPr>
            </w:pPr>
            <w:r w:rsidRPr="00A84A3E">
              <w:rPr>
                <w:rStyle w:val="text"/>
                <w:b/>
                <w:bCs/>
                <w:color w:val="FFFFFF" w:themeColor="background1"/>
              </w:rPr>
              <w:t xml:space="preserve">Rec. 3 </w:t>
            </w:r>
          </w:p>
        </w:tc>
      </w:tr>
      <w:tr w:rsidR="00606191" w:rsidRPr="00A84A3E" w14:paraId="5AC464E6" w14:textId="77777777" w:rsidTr="00402142">
        <w:tc>
          <w:tcPr>
            <w:tcW w:w="1440" w:type="dxa"/>
          </w:tcPr>
          <w:p w14:paraId="14E1D821" w14:textId="77777777" w:rsidR="00606191" w:rsidRPr="00A84A3E" w:rsidRDefault="00606191" w:rsidP="00413DDD">
            <w:pPr>
              <w:spacing w:after="0"/>
              <w:rPr>
                <w:rStyle w:val="text"/>
              </w:rPr>
            </w:pPr>
            <w:r w:rsidRPr="00A84A3E">
              <w:rPr>
                <w:rStyle w:val="text"/>
              </w:rPr>
              <w:t>BR</w:t>
            </w:r>
          </w:p>
        </w:tc>
        <w:tc>
          <w:tcPr>
            <w:tcW w:w="7665" w:type="dxa"/>
          </w:tcPr>
          <w:p w14:paraId="372D2A81" w14:textId="77777777" w:rsidR="00606191" w:rsidRPr="00A84A3E" w:rsidRDefault="00606191" w:rsidP="00413DDD">
            <w:pPr>
              <w:spacing w:after="0"/>
              <w:rPr>
                <w:rFonts w:asciiTheme="minorBidi" w:hAnsiTheme="minorBidi" w:cstheme="minorBidi"/>
              </w:rPr>
            </w:pPr>
            <w:r w:rsidRPr="00A84A3E">
              <w:rPr>
                <w:rStyle w:val="text"/>
              </w:rPr>
              <w:t xml:space="preserve">Lack of training and manpower to work with data governance. Despite the challenge, INPI Brazil created a dedicated area to work with data. </w:t>
            </w:r>
          </w:p>
        </w:tc>
      </w:tr>
      <w:tr w:rsidR="00606191" w:rsidRPr="00A84A3E" w14:paraId="69D5823C" w14:textId="77777777" w:rsidTr="00402142">
        <w:tc>
          <w:tcPr>
            <w:tcW w:w="1440" w:type="dxa"/>
          </w:tcPr>
          <w:p w14:paraId="3B5FBF65" w14:textId="77777777" w:rsidR="00606191" w:rsidRPr="00A84A3E" w:rsidRDefault="00606191" w:rsidP="00413DDD">
            <w:pPr>
              <w:spacing w:after="0"/>
              <w:rPr>
                <w:rStyle w:val="text"/>
              </w:rPr>
            </w:pPr>
            <w:r w:rsidRPr="00A84A3E">
              <w:rPr>
                <w:rStyle w:val="text"/>
              </w:rPr>
              <w:t>HR</w:t>
            </w:r>
          </w:p>
        </w:tc>
        <w:tc>
          <w:tcPr>
            <w:tcW w:w="7665" w:type="dxa"/>
          </w:tcPr>
          <w:p w14:paraId="633E587C" w14:textId="77777777" w:rsidR="00606191" w:rsidRPr="00A84A3E" w:rsidRDefault="00606191" w:rsidP="00413DDD">
            <w:pPr>
              <w:spacing w:after="0"/>
              <w:rPr>
                <w:rFonts w:asciiTheme="minorBidi" w:hAnsiTheme="minorBidi" w:cstheme="minorBidi"/>
              </w:rPr>
            </w:pPr>
            <w:r w:rsidRPr="00A84A3E">
              <w:rPr>
                <w:rStyle w:val="text"/>
              </w:rPr>
              <w:t xml:space="preserve">Lack of required competency </w:t>
            </w:r>
          </w:p>
        </w:tc>
      </w:tr>
      <w:tr w:rsidR="00606191" w:rsidRPr="00A84A3E" w14:paraId="44A0F00B" w14:textId="77777777" w:rsidTr="00402142">
        <w:tc>
          <w:tcPr>
            <w:tcW w:w="1440" w:type="dxa"/>
          </w:tcPr>
          <w:p w14:paraId="3EF214EF" w14:textId="77777777" w:rsidR="00606191" w:rsidRPr="00A84A3E" w:rsidRDefault="00606191" w:rsidP="00413DDD">
            <w:pPr>
              <w:spacing w:after="0"/>
              <w:rPr>
                <w:rStyle w:val="text"/>
              </w:rPr>
            </w:pPr>
            <w:r w:rsidRPr="00A84A3E">
              <w:rPr>
                <w:rStyle w:val="text"/>
              </w:rPr>
              <w:t>NO</w:t>
            </w:r>
          </w:p>
        </w:tc>
        <w:tc>
          <w:tcPr>
            <w:tcW w:w="7665" w:type="dxa"/>
          </w:tcPr>
          <w:p w14:paraId="6819E632" w14:textId="77777777" w:rsidR="00606191" w:rsidRPr="00A84A3E" w:rsidRDefault="00606191" w:rsidP="00413DDD">
            <w:pPr>
              <w:spacing w:after="0"/>
              <w:rPr>
                <w:rFonts w:asciiTheme="minorBidi" w:hAnsiTheme="minorBidi" w:cstheme="minorBidi"/>
              </w:rPr>
            </w:pPr>
            <w:r w:rsidRPr="00A84A3E">
              <w:rPr>
                <w:rStyle w:val="text"/>
              </w:rPr>
              <w:t xml:space="preserve">Due to complexity </w:t>
            </w:r>
          </w:p>
        </w:tc>
      </w:tr>
      <w:tr w:rsidR="00606191" w:rsidRPr="00A84A3E" w14:paraId="39C77CDE" w14:textId="77777777" w:rsidTr="00402142">
        <w:tc>
          <w:tcPr>
            <w:tcW w:w="1440" w:type="dxa"/>
          </w:tcPr>
          <w:p w14:paraId="6D25B4B4" w14:textId="77777777" w:rsidR="00606191" w:rsidRPr="00A84A3E" w:rsidRDefault="00606191" w:rsidP="00413DDD">
            <w:pPr>
              <w:spacing w:after="0"/>
              <w:rPr>
                <w:rStyle w:val="text"/>
              </w:rPr>
            </w:pPr>
            <w:r w:rsidRPr="00A84A3E">
              <w:rPr>
                <w:rStyle w:val="text"/>
              </w:rPr>
              <w:t>PY</w:t>
            </w:r>
          </w:p>
        </w:tc>
        <w:tc>
          <w:tcPr>
            <w:tcW w:w="7665" w:type="dxa"/>
          </w:tcPr>
          <w:p w14:paraId="5A924E02" w14:textId="578A5586" w:rsidR="00606191" w:rsidRPr="00A84A3E" w:rsidRDefault="00606191" w:rsidP="00413DDD">
            <w:pPr>
              <w:spacing w:after="0"/>
              <w:rPr>
                <w:rFonts w:asciiTheme="minorBidi" w:hAnsiTheme="minorBidi" w:cstheme="minorBidi"/>
              </w:rPr>
            </w:pPr>
            <w:r w:rsidRPr="00A84A3E">
              <w:rPr>
                <w:rStyle w:val="text"/>
              </w:rPr>
              <w:t xml:space="preserve">There are always difficulties for all recommendations, but for these recommendations, in our current situation and given circumstances at the national level, the biggest challenge is “time”.  </w:t>
            </w:r>
          </w:p>
        </w:tc>
      </w:tr>
      <w:tr w:rsidR="00606191" w:rsidRPr="00A84A3E" w14:paraId="5518333E" w14:textId="77777777" w:rsidTr="00402142">
        <w:tc>
          <w:tcPr>
            <w:tcW w:w="1440" w:type="dxa"/>
          </w:tcPr>
          <w:p w14:paraId="350E17D5" w14:textId="77777777" w:rsidR="00606191" w:rsidRPr="00A84A3E" w:rsidRDefault="00606191" w:rsidP="00413DDD">
            <w:pPr>
              <w:spacing w:after="0"/>
              <w:rPr>
                <w:rStyle w:val="text"/>
              </w:rPr>
            </w:pPr>
            <w:r w:rsidRPr="00A84A3E">
              <w:rPr>
                <w:rStyle w:val="text"/>
              </w:rPr>
              <w:t>US</w:t>
            </w:r>
          </w:p>
        </w:tc>
        <w:tc>
          <w:tcPr>
            <w:tcW w:w="7665" w:type="dxa"/>
          </w:tcPr>
          <w:p w14:paraId="78B50F48" w14:textId="77777777" w:rsidR="00606191" w:rsidRPr="00A84A3E" w:rsidRDefault="00606191" w:rsidP="00413DDD">
            <w:pPr>
              <w:spacing w:after="0"/>
              <w:rPr>
                <w:rFonts w:asciiTheme="minorBidi" w:hAnsiTheme="minorBidi" w:cstheme="minorBidi"/>
              </w:rPr>
            </w:pPr>
            <w:r w:rsidRPr="00A84A3E">
              <w:rPr>
                <w:rStyle w:val="text"/>
              </w:rPr>
              <w:t xml:space="preserve">Agile nature of product teams and diverse architecture of </w:t>
            </w:r>
            <w:proofErr w:type="gramStart"/>
            <w:r w:rsidRPr="00A84A3E">
              <w:rPr>
                <w:rStyle w:val="text"/>
              </w:rPr>
              <w:t>on-premise</w:t>
            </w:r>
            <w:proofErr w:type="gramEnd"/>
            <w:r w:rsidRPr="00A84A3E">
              <w:rPr>
                <w:rStyle w:val="text"/>
              </w:rPr>
              <w:t xml:space="preserve"> applications. </w:t>
            </w:r>
          </w:p>
        </w:tc>
      </w:tr>
    </w:tbl>
    <w:p w14:paraId="1850A312"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606191" w:rsidRPr="00A84A3E" w14:paraId="6B6C4B0F" w14:textId="77777777" w:rsidTr="00402142">
        <w:tc>
          <w:tcPr>
            <w:tcW w:w="1440" w:type="dxa"/>
            <w:shd w:val="clear" w:color="auto" w:fill="1F497D" w:themeFill="text2"/>
          </w:tcPr>
          <w:p w14:paraId="0E6A8E61" w14:textId="77777777" w:rsidR="00606191" w:rsidRPr="00A84A3E" w:rsidRDefault="00606191" w:rsidP="00413DDD">
            <w:pPr>
              <w:spacing w:after="0"/>
              <w:rPr>
                <w:rStyle w:val="text"/>
                <w:b/>
                <w:bCs/>
                <w:color w:val="FFFFFF" w:themeColor="background1"/>
              </w:rPr>
            </w:pPr>
            <w:r w:rsidRPr="00A84A3E">
              <w:rPr>
                <w:rStyle w:val="text"/>
                <w:b/>
                <w:bCs/>
                <w:color w:val="FFFFFF" w:themeColor="background1"/>
              </w:rPr>
              <w:t>ST.3 Code</w:t>
            </w:r>
          </w:p>
        </w:tc>
        <w:tc>
          <w:tcPr>
            <w:tcW w:w="7665" w:type="dxa"/>
            <w:shd w:val="clear" w:color="auto" w:fill="1F497D" w:themeFill="text2"/>
          </w:tcPr>
          <w:p w14:paraId="28E4C528" w14:textId="77777777" w:rsidR="00606191" w:rsidRPr="00A84A3E" w:rsidRDefault="00606191" w:rsidP="00413DDD">
            <w:pPr>
              <w:spacing w:after="0"/>
              <w:rPr>
                <w:rFonts w:asciiTheme="minorBidi" w:hAnsiTheme="minorBidi" w:cstheme="minorBidi"/>
                <w:b/>
                <w:bCs/>
                <w:color w:val="FFFFFF" w:themeColor="background1"/>
              </w:rPr>
            </w:pPr>
            <w:r w:rsidRPr="00A84A3E">
              <w:rPr>
                <w:rStyle w:val="text"/>
                <w:b/>
                <w:bCs/>
                <w:color w:val="FFFFFF" w:themeColor="background1"/>
              </w:rPr>
              <w:t xml:space="preserve">Rec. 4 </w:t>
            </w:r>
          </w:p>
        </w:tc>
      </w:tr>
      <w:tr w:rsidR="00606191" w:rsidRPr="00A84A3E" w14:paraId="78D7385E" w14:textId="77777777" w:rsidTr="00402142">
        <w:tc>
          <w:tcPr>
            <w:tcW w:w="1440" w:type="dxa"/>
          </w:tcPr>
          <w:p w14:paraId="3488777F" w14:textId="77777777" w:rsidR="00606191" w:rsidRPr="00A84A3E" w:rsidRDefault="00606191" w:rsidP="00413DDD">
            <w:pPr>
              <w:spacing w:after="0"/>
              <w:rPr>
                <w:rStyle w:val="text"/>
              </w:rPr>
            </w:pPr>
            <w:r w:rsidRPr="00A84A3E">
              <w:rPr>
                <w:rStyle w:val="text"/>
              </w:rPr>
              <w:t>EM</w:t>
            </w:r>
          </w:p>
        </w:tc>
        <w:tc>
          <w:tcPr>
            <w:tcW w:w="7665" w:type="dxa"/>
          </w:tcPr>
          <w:p w14:paraId="725D1ABA" w14:textId="77777777" w:rsidR="00606191" w:rsidRPr="00A84A3E" w:rsidRDefault="00606191" w:rsidP="00413DDD">
            <w:pPr>
              <w:spacing w:after="0"/>
              <w:rPr>
                <w:rFonts w:asciiTheme="minorBidi" w:hAnsiTheme="minorBidi" w:cstheme="minorBidi"/>
              </w:rPr>
            </w:pPr>
            <w:r w:rsidRPr="00A84A3E">
              <w:rPr>
                <w:rStyle w:val="text"/>
              </w:rPr>
              <w:t xml:space="preserve">Keeping ahead to the cybersecurity threats is one of the biggest challenges  </w:t>
            </w:r>
          </w:p>
        </w:tc>
      </w:tr>
      <w:tr w:rsidR="00606191" w:rsidRPr="00A84A3E" w14:paraId="3A6B2FAD" w14:textId="77777777" w:rsidTr="00402142">
        <w:tc>
          <w:tcPr>
            <w:tcW w:w="1440" w:type="dxa"/>
          </w:tcPr>
          <w:p w14:paraId="739A7671" w14:textId="77777777" w:rsidR="00606191" w:rsidRPr="00A84A3E" w:rsidRDefault="00606191" w:rsidP="00413DDD">
            <w:pPr>
              <w:spacing w:after="0"/>
              <w:rPr>
                <w:rStyle w:val="text"/>
              </w:rPr>
            </w:pPr>
            <w:r w:rsidRPr="00A84A3E">
              <w:rPr>
                <w:rStyle w:val="text"/>
              </w:rPr>
              <w:t>EP</w:t>
            </w:r>
          </w:p>
        </w:tc>
        <w:tc>
          <w:tcPr>
            <w:tcW w:w="7665" w:type="dxa"/>
          </w:tcPr>
          <w:p w14:paraId="07BEB67B" w14:textId="77777777" w:rsidR="00606191" w:rsidRPr="00A84A3E" w:rsidRDefault="00606191" w:rsidP="00413DDD">
            <w:pPr>
              <w:spacing w:after="0"/>
              <w:rPr>
                <w:rFonts w:asciiTheme="minorBidi" w:hAnsiTheme="minorBidi" w:cstheme="minorBidi"/>
              </w:rPr>
            </w:pPr>
            <w:r w:rsidRPr="00A84A3E">
              <w:rPr>
                <w:rStyle w:val="text"/>
              </w:rPr>
              <w:t xml:space="preserve">Crucial to keep Information Security Policy up to date; Ensure Continuous Awareness Campaigns for Staff &amp; Stakeholders </w:t>
            </w:r>
          </w:p>
        </w:tc>
      </w:tr>
      <w:tr w:rsidR="00606191" w:rsidRPr="00A84A3E" w14:paraId="3C9B97CB" w14:textId="77777777" w:rsidTr="00402142">
        <w:tc>
          <w:tcPr>
            <w:tcW w:w="1440" w:type="dxa"/>
          </w:tcPr>
          <w:p w14:paraId="3D10D305" w14:textId="77777777" w:rsidR="00606191" w:rsidRPr="00A84A3E" w:rsidRDefault="00606191" w:rsidP="00413DDD">
            <w:pPr>
              <w:spacing w:after="0"/>
              <w:rPr>
                <w:rStyle w:val="text"/>
              </w:rPr>
            </w:pPr>
            <w:r w:rsidRPr="00A84A3E">
              <w:rPr>
                <w:rStyle w:val="text"/>
              </w:rPr>
              <w:t>ES</w:t>
            </w:r>
          </w:p>
        </w:tc>
        <w:tc>
          <w:tcPr>
            <w:tcW w:w="7665" w:type="dxa"/>
          </w:tcPr>
          <w:p w14:paraId="497C321E" w14:textId="77777777" w:rsidR="00606191" w:rsidRPr="00A84A3E" w:rsidRDefault="00606191" w:rsidP="00413DDD">
            <w:pPr>
              <w:spacing w:after="0"/>
              <w:rPr>
                <w:rFonts w:asciiTheme="minorBidi" w:hAnsiTheme="minorBidi" w:cstheme="minorBidi"/>
              </w:rPr>
            </w:pPr>
            <w:r w:rsidRPr="00A84A3E">
              <w:rPr>
                <w:rStyle w:val="text"/>
              </w:rPr>
              <w:t xml:space="preserve">It is a challenge that involves a lot of effort in a very dynamic environment </w:t>
            </w:r>
          </w:p>
        </w:tc>
      </w:tr>
      <w:tr w:rsidR="00606191" w:rsidRPr="00A84A3E" w14:paraId="3FE57A45" w14:textId="77777777" w:rsidTr="00402142">
        <w:tc>
          <w:tcPr>
            <w:tcW w:w="1440" w:type="dxa"/>
          </w:tcPr>
          <w:p w14:paraId="381B19FE" w14:textId="77777777" w:rsidR="00606191" w:rsidRPr="00A84A3E" w:rsidRDefault="00606191" w:rsidP="00413DDD">
            <w:pPr>
              <w:spacing w:after="0"/>
              <w:rPr>
                <w:rStyle w:val="text"/>
              </w:rPr>
            </w:pPr>
            <w:r w:rsidRPr="00A84A3E">
              <w:rPr>
                <w:rStyle w:val="text"/>
              </w:rPr>
              <w:t>NO</w:t>
            </w:r>
          </w:p>
        </w:tc>
        <w:tc>
          <w:tcPr>
            <w:tcW w:w="7665" w:type="dxa"/>
          </w:tcPr>
          <w:p w14:paraId="02C0F78C" w14:textId="77777777" w:rsidR="00606191" w:rsidRPr="00A84A3E" w:rsidRDefault="00606191" w:rsidP="00413DDD">
            <w:pPr>
              <w:spacing w:after="0"/>
              <w:rPr>
                <w:rFonts w:asciiTheme="minorBidi" w:hAnsiTheme="minorBidi" w:cstheme="minorBidi"/>
              </w:rPr>
            </w:pPr>
            <w:r w:rsidRPr="00A84A3E">
              <w:rPr>
                <w:rStyle w:val="text"/>
              </w:rPr>
              <w:t xml:space="preserve">Due to complexity and increase in threats </w:t>
            </w:r>
          </w:p>
        </w:tc>
      </w:tr>
      <w:tr w:rsidR="00606191" w:rsidRPr="00A84A3E" w14:paraId="16A6C068" w14:textId="77777777" w:rsidTr="00402142">
        <w:tc>
          <w:tcPr>
            <w:tcW w:w="1440" w:type="dxa"/>
          </w:tcPr>
          <w:p w14:paraId="61907CB0" w14:textId="77777777" w:rsidR="00606191" w:rsidRPr="00A84A3E" w:rsidRDefault="00606191" w:rsidP="00413DDD">
            <w:pPr>
              <w:spacing w:after="0"/>
              <w:rPr>
                <w:rStyle w:val="text"/>
              </w:rPr>
            </w:pPr>
            <w:r w:rsidRPr="00A84A3E">
              <w:rPr>
                <w:rStyle w:val="text"/>
              </w:rPr>
              <w:t>PY</w:t>
            </w:r>
          </w:p>
        </w:tc>
        <w:tc>
          <w:tcPr>
            <w:tcW w:w="7665" w:type="dxa"/>
          </w:tcPr>
          <w:p w14:paraId="7F0C51B0" w14:textId="70FFD669" w:rsidR="00606191" w:rsidRPr="00A84A3E" w:rsidRDefault="00606191" w:rsidP="00413DDD">
            <w:pPr>
              <w:spacing w:after="0"/>
              <w:rPr>
                <w:rFonts w:asciiTheme="minorBidi" w:hAnsiTheme="minorBidi" w:cstheme="minorBidi"/>
              </w:rPr>
            </w:pPr>
            <w:r w:rsidRPr="00A84A3E">
              <w:rPr>
                <w:rStyle w:val="text"/>
              </w:rPr>
              <w:t xml:space="preserve">There are always difficulties for all recommendations, but for these recommendations, in our current situation and given circumstances at the national level, the biggest challenge is “time”.  </w:t>
            </w:r>
          </w:p>
        </w:tc>
      </w:tr>
    </w:tbl>
    <w:p w14:paraId="5365295C"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606191" w:rsidRPr="00A84A3E" w14:paraId="0736C745" w14:textId="77777777" w:rsidTr="00402142">
        <w:tc>
          <w:tcPr>
            <w:tcW w:w="1440" w:type="dxa"/>
            <w:shd w:val="clear" w:color="auto" w:fill="1F497D" w:themeFill="text2"/>
          </w:tcPr>
          <w:p w14:paraId="72CDE51E" w14:textId="77777777" w:rsidR="00606191" w:rsidRPr="00A84A3E" w:rsidRDefault="00606191" w:rsidP="0006309C">
            <w:pPr>
              <w:spacing w:after="0"/>
              <w:rPr>
                <w:rStyle w:val="text"/>
                <w:b/>
                <w:bCs/>
                <w:color w:val="FFFFFF" w:themeColor="background1"/>
              </w:rPr>
            </w:pPr>
            <w:r w:rsidRPr="00A84A3E">
              <w:rPr>
                <w:rStyle w:val="text"/>
                <w:b/>
                <w:bCs/>
                <w:color w:val="FFFFFF" w:themeColor="background1"/>
              </w:rPr>
              <w:t>ST.3 Code</w:t>
            </w:r>
          </w:p>
        </w:tc>
        <w:tc>
          <w:tcPr>
            <w:tcW w:w="7665" w:type="dxa"/>
            <w:shd w:val="clear" w:color="auto" w:fill="1F497D" w:themeFill="text2"/>
          </w:tcPr>
          <w:p w14:paraId="5FDB9D84" w14:textId="77777777" w:rsidR="00606191" w:rsidRPr="00A84A3E" w:rsidRDefault="00606191" w:rsidP="0006309C">
            <w:pPr>
              <w:spacing w:after="0"/>
              <w:rPr>
                <w:rFonts w:asciiTheme="minorBidi" w:hAnsiTheme="minorBidi" w:cstheme="minorBidi"/>
                <w:b/>
                <w:bCs/>
                <w:color w:val="FFFFFF" w:themeColor="background1"/>
              </w:rPr>
            </w:pPr>
            <w:r w:rsidRPr="00A84A3E">
              <w:rPr>
                <w:rStyle w:val="text"/>
                <w:b/>
                <w:bCs/>
                <w:color w:val="FFFFFF" w:themeColor="background1"/>
              </w:rPr>
              <w:t xml:space="preserve">Rec. 5 </w:t>
            </w:r>
          </w:p>
        </w:tc>
      </w:tr>
      <w:tr w:rsidR="00606191" w:rsidRPr="00A84A3E" w14:paraId="5E45369D" w14:textId="77777777" w:rsidTr="00402142">
        <w:tc>
          <w:tcPr>
            <w:tcW w:w="1440" w:type="dxa"/>
          </w:tcPr>
          <w:p w14:paraId="5B874E46" w14:textId="77777777" w:rsidR="00606191" w:rsidRPr="00A84A3E" w:rsidRDefault="00606191" w:rsidP="0006309C">
            <w:pPr>
              <w:spacing w:after="0"/>
              <w:rPr>
                <w:rStyle w:val="text"/>
              </w:rPr>
            </w:pPr>
            <w:r w:rsidRPr="00A84A3E">
              <w:rPr>
                <w:rStyle w:val="text"/>
              </w:rPr>
              <w:t>BR</w:t>
            </w:r>
          </w:p>
        </w:tc>
        <w:tc>
          <w:tcPr>
            <w:tcW w:w="7665" w:type="dxa"/>
          </w:tcPr>
          <w:p w14:paraId="70D2B3B6" w14:textId="77777777" w:rsidR="00606191" w:rsidRPr="00A84A3E" w:rsidRDefault="00606191" w:rsidP="0006309C">
            <w:pPr>
              <w:spacing w:after="0"/>
              <w:rPr>
                <w:rFonts w:asciiTheme="minorBidi" w:hAnsiTheme="minorBidi" w:cstheme="minorBidi"/>
              </w:rPr>
            </w:pPr>
            <w:r w:rsidRPr="00A84A3E">
              <w:rPr>
                <w:rStyle w:val="text"/>
              </w:rPr>
              <w:t xml:space="preserve">Lack of manpower and prioritization among the various activities of the institution's ICT department. </w:t>
            </w:r>
          </w:p>
        </w:tc>
      </w:tr>
      <w:tr w:rsidR="00606191" w:rsidRPr="00A84A3E" w14:paraId="7D32E0C3" w14:textId="77777777" w:rsidTr="00402142">
        <w:tc>
          <w:tcPr>
            <w:tcW w:w="1440" w:type="dxa"/>
          </w:tcPr>
          <w:p w14:paraId="204D1BA6" w14:textId="77777777" w:rsidR="00606191" w:rsidRPr="00A84A3E" w:rsidRDefault="00606191" w:rsidP="0006309C">
            <w:pPr>
              <w:spacing w:after="0"/>
              <w:rPr>
                <w:rStyle w:val="text"/>
              </w:rPr>
            </w:pPr>
            <w:r w:rsidRPr="00A84A3E">
              <w:rPr>
                <w:rStyle w:val="text"/>
              </w:rPr>
              <w:t>KG</w:t>
            </w:r>
          </w:p>
        </w:tc>
        <w:tc>
          <w:tcPr>
            <w:tcW w:w="7665" w:type="dxa"/>
          </w:tcPr>
          <w:p w14:paraId="492A7763" w14:textId="21D16718" w:rsidR="00606191" w:rsidRPr="00A84A3E" w:rsidRDefault="00606191" w:rsidP="0006309C">
            <w:pPr>
              <w:spacing w:after="0"/>
              <w:rPr>
                <w:rFonts w:asciiTheme="minorBidi" w:hAnsiTheme="minorBidi" w:cstheme="minorBidi"/>
              </w:rPr>
            </w:pPr>
            <w:r w:rsidRPr="00A84A3E">
              <w:rPr>
                <w:rStyle w:val="text"/>
              </w:rPr>
              <w:t xml:space="preserve">Lack of time and staff to </w:t>
            </w:r>
            <w:proofErr w:type="gramStart"/>
            <w:r w:rsidRPr="00A84A3E">
              <w:rPr>
                <w:rStyle w:val="text"/>
              </w:rPr>
              <w:t>develop and</w:t>
            </w:r>
            <w:proofErr w:type="gramEnd"/>
            <w:r w:rsidRPr="00A84A3E">
              <w:rPr>
                <w:rStyle w:val="text"/>
              </w:rPr>
              <w:t xml:space="preserve"> regular ICT training seminars. </w:t>
            </w:r>
          </w:p>
        </w:tc>
      </w:tr>
      <w:tr w:rsidR="00606191" w:rsidRPr="00A84A3E" w14:paraId="0574C675" w14:textId="77777777" w:rsidTr="00402142">
        <w:tc>
          <w:tcPr>
            <w:tcW w:w="1440" w:type="dxa"/>
          </w:tcPr>
          <w:p w14:paraId="23E583D7" w14:textId="77777777" w:rsidR="00606191" w:rsidRPr="00A84A3E" w:rsidRDefault="00606191" w:rsidP="0006309C">
            <w:pPr>
              <w:spacing w:after="0"/>
              <w:rPr>
                <w:rStyle w:val="text"/>
              </w:rPr>
            </w:pPr>
            <w:r w:rsidRPr="00A84A3E">
              <w:rPr>
                <w:rStyle w:val="text"/>
              </w:rPr>
              <w:t>PY</w:t>
            </w:r>
          </w:p>
        </w:tc>
        <w:tc>
          <w:tcPr>
            <w:tcW w:w="7665" w:type="dxa"/>
          </w:tcPr>
          <w:p w14:paraId="36FF9145" w14:textId="796CBB63" w:rsidR="00606191" w:rsidRPr="00A84A3E" w:rsidRDefault="00606191" w:rsidP="0006309C">
            <w:pPr>
              <w:spacing w:after="0"/>
              <w:rPr>
                <w:rFonts w:asciiTheme="minorBidi" w:hAnsiTheme="minorBidi" w:cstheme="minorBidi"/>
              </w:rPr>
            </w:pPr>
            <w:r w:rsidRPr="00A84A3E">
              <w:rPr>
                <w:rStyle w:val="text"/>
              </w:rPr>
              <w:t xml:space="preserve">There are always difficulties for all recommendations, but for these recommendations, in our current situation and given circumstances at the national level, the biggest challenge is “time”.  </w:t>
            </w:r>
          </w:p>
        </w:tc>
      </w:tr>
      <w:tr w:rsidR="00606191" w:rsidRPr="00A84A3E" w14:paraId="7CBCC1AA" w14:textId="77777777" w:rsidTr="00402142">
        <w:tc>
          <w:tcPr>
            <w:tcW w:w="1440" w:type="dxa"/>
          </w:tcPr>
          <w:p w14:paraId="6BEE276E" w14:textId="77777777" w:rsidR="00606191" w:rsidRPr="00A84A3E" w:rsidRDefault="00606191" w:rsidP="0006309C">
            <w:pPr>
              <w:spacing w:after="0"/>
              <w:rPr>
                <w:rStyle w:val="text"/>
              </w:rPr>
            </w:pPr>
            <w:r w:rsidRPr="00A84A3E">
              <w:rPr>
                <w:rStyle w:val="text"/>
              </w:rPr>
              <w:t>US</w:t>
            </w:r>
          </w:p>
        </w:tc>
        <w:tc>
          <w:tcPr>
            <w:tcW w:w="7665" w:type="dxa"/>
          </w:tcPr>
          <w:p w14:paraId="2A6B9841" w14:textId="5B5DC398" w:rsidR="00606191" w:rsidRPr="00A84A3E" w:rsidRDefault="00606191" w:rsidP="0006309C">
            <w:pPr>
              <w:spacing w:after="0"/>
              <w:rPr>
                <w:rFonts w:asciiTheme="minorBidi" w:hAnsiTheme="minorBidi" w:cstheme="minorBidi"/>
              </w:rPr>
            </w:pPr>
            <w:r w:rsidRPr="00A84A3E">
              <w:rPr>
                <w:rStyle w:val="text"/>
              </w:rPr>
              <w:t xml:space="preserve">Need to balance Federal Law mandate on information security protections and controls AND recommendations on distributing data "without any barriers" </w:t>
            </w:r>
          </w:p>
        </w:tc>
      </w:tr>
    </w:tbl>
    <w:p w14:paraId="356E744A"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606191" w:rsidRPr="00A84A3E" w14:paraId="46A75A45" w14:textId="77777777" w:rsidTr="00402142">
        <w:tc>
          <w:tcPr>
            <w:tcW w:w="1440" w:type="dxa"/>
            <w:shd w:val="clear" w:color="auto" w:fill="1F497D" w:themeFill="text2"/>
          </w:tcPr>
          <w:p w14:paraId="69F70148" w14:textId="77777777" w:rsidR="00606191" w:rsidRPr="00A84A3E" w:rsidRDefault="00606191" w:rsidP="0006309C">
            <w:pPr>
              <w:spacing w:after="0"/>
              <w:rPr>
                <w:rStyle w:val="text"/>
                <w:b/>
                <w:bCs/>
                <w:color w:val="FFFFFF" w:themeColor="background1"/>
              </w:rPr>
            </w:pPr>
            <w:r w:rsidRPr="00A84A3E">
              <w:rPr>
                <w:rStyle w:val="text"/>
                <w:b/>
                <w:bCs/>
                <w:color w:val="FFFFFF" w:themeColor="background1"/>
              </w:rPr>
              <w:t>ST.3 Code</w:t>
            </w:r>
          </w:p>
        </w:tc>
        <w:tc>
          <w:tcPr>
            <w:tcW w:w="7665" w:type="dxa"/>
            <w:shd w:val="clear" w:color="auto" w:fill="1F497D" w:themeFill="text2"/>
          </w:tcPr>
          <w:p w14:paraId="43F91BAB" w14:textId="77777777" w:rsidR="00606191" w:rsidRPr="00A84A3E" w:rsidRDefault="00606191" w:rsidP="0006309C">
            <w:pPr>
              <w:spacing w:after="0"/>
              <w:rPr>
                <w:rFonts w:asciiTheme="minorBidi" w:hAnsiTheme="minorBidi" w:cstheme="minorBidi"/>
                <w:b/>
                <w:bCs/>
                <w:color w:val="FFFFFF" w:themeColor="background1"/>
              </w:rPr>
            </w:pPr>
            <w:r w:rsidRPr="00A84A3E">
              <w:rPr>
                <w:rStyle w:val="text"/>
                <w:b/>
                <w:bCs/>
                <w:color w:val="FFFFFF" w:themeColor="background1"/>
              </w:rPr>
              <w:t xml:space="preserve">Rec. 6 </w:t>
            </w:r>
          </w:p>
        </w:tc>
      </w:tr>
      <w:tr w:rsidR="00606191" w:rsidRPr="00A84A3E" w14:paraId="0D10373F" w14:textId="77777777" w:rsidTr="00402142">
        <w:tc>
          <w:tcPr>
            <w:tcW w:w="1440" w:type="dxa"/>
          </w:tcPr>
          <w:p w14:paraId="1D3ED92B" w14:textId="77777777" w:rsidR="00606191" w:rsidRPr="00A84A3E" w:rsidRDefault="00606191" w:rsidP="0006309C">
            <w:pPr>
              <w:spacing w:after="0"/>
              <w:rPr>
                <w:rStyle w:val="text"/>
              </w:rPr>
            </w:pPr>
            <w:r w:rsidRPr="00A84A3E">
              <w:rPr>
                <w:rStyle w:val="text"/>
              </w:rPr>
              <w:t>IE</w:t>
            </w:r>
          </w:p>
        </w:tc>
        <w:tc>
          <w:tcPr>
            <w:tcW w:w="7665" w:type="dxa"/>
          </w:tcPr>
          <w:p w14:paraId="0F1E00C5" w14:textId="37257729" w:rsidR="00606191" w:rsidRPr="00A84A3E" w:rsidRDefault="00606191" w:rsidP="0006309C">
            <w:pPr>
              <w:spacing w:after="0"/>
              <w:rPr>
                <w:rFonts w:asciiTheme="minorBidi" w:hAnsiTheme="minorBidi" w:cstheme="minorBidi"/>
              </w:rPr>
            </w:pPr>
            <w:r w:rsidRPr="00A84A3E">
              <w:rPr>
                <w:rStyle w:val="text"/>
              </w:rPr>
              <w:t xml:space="preserve">Resources that are available may limit participation </w:t>
            </w:r>
          </w:p>
        </w:tc>
      </w:tr>
      <w:tr w:rsidR="00606191" w:rsidRPr="00A84A3E" w14:paraId="7CF86BF2" w14:textId="77777777" w:rsidTr="00402142">
        <w:tc>
          <w:tcPr>
            <w:tcW w:w="1440" w:type="dxa"/>
          </w:tcPr>
          <w:p w14:paraId="42242FC6" w14:textId="77777777" w:rsidR="00606191" w:rsidRPr="00A84A3E" w:rsidRDefault="00606191" w:rsidP="0006309C">
            <w:pPr>
              <w:spacing w:after="0"/>
              <w:rPr>
                <w:rStyle w:val="text"/>
              </w:rPr>
            </w:pPr>
            <w:r w:rsidRPr="00A84A3E">
              <w:rPr>
                <w:rStyle w:val="text"/>
              </w:rPr>
              <w:t>NO</w:t>
            </w:r>
          </w:p>
        </w:tc>
        <w:tc>
          <w:tcPr>
            <w:tcW w:w="7665" w:type="dxa"/>
          </w:tcPr>
          <w:p w14:paraId="01498824" w14:textId="77777777" w:rsidR="00606191" w:rsidRPr="00A84A3E" w:rsidRDefault="00606191" w:rsidP="0006309C">
            <w:pPr>
              <w:spacing w:after="0"/>
              <w:rPr>
                <w:rFonts w:asciiTheme="minorBidi" w:hAnsiTheme="minorBidi" w:cstheme="minorBidi"/>
              </w:rPr>
            </w:pPr>
            <w:r w:rsidRPr="00A84A3E">
              <w:rPr>
                <w:rStyle w:val="text"/>
              </w:rPr>
              <w:t xml:space="preserve">Because we have little resources to drive cooperation projects </w:t>
            </w:r>
          </w:p>
        </w:tc>
      </w:tr>
      <w:tr w:rsidR="00606191" w:rsidRPr="00A84A3E" w14:paraId="7F441290" w14:textId="77777777" w:rsidTr="00402142">
        <w:tc>
          <w:tcPr>
            <w:tcW w:w="1440" w:type="dxa"/>
          </w:tcPr>
          <w:p w14:paraId="61521CD2" w14:textId="77777777" w:rsidR="00606191" w:rsidRPr="00A84A3E" w:rsidRDefault="00606191" w:rsidP="0006309C">
            <w:pPr>
              <w:spacing w:after="0"/>
              <w:rPr>
                <w:rStyle w:val="text"/>
              </w:rPr>
            </w:pPr>
            <w:r w:rsidRPr="00A84A3E">
              <w:rPr>
                <w:rStyle w:val="text"/>
              </w:rPr>
              <w:t>PY</w:t>
            </w:r>
          </w:p>
        </w:tc>
        <w:tc>
          <w:tcPr>
            <w:tcW w:w="7665" w:type="dxa"/>
          </w:tcPr>
          <w:p w14:paraId="26289E0D" w14:textId="33592AAD" w:rsidR="00606191" w:rsidRPr="00A84A3E" w:rsidRDefault="00606191" w:rsidP="0006309C">
            <w:pPr>
              <w:spacing w:after="0"/>
              <w:rPr>
                <w:rFonts w:asciiTheme="minorBidi" w:hAnsiTheme="minorBidi" w:cstheme="minorBidi"/>
              </w:rPr>
            </w:pPr>
            <w:r w:rsidRPr="00A84A3E">
              <w:rPr>
                <w:rStyle w:val="text"/>
              </w:rPr>
              <w:t xml:space="preserve">There are always difficulties for all recommendations, but for these recommendations, in our current situation and given circumstances at the national level, the biggest challenge is “time”.  </w:t>
            </w:r>
          </w:p>
        </w:tc>
      </w:tr>
      <w:tr w:rsidR="00606191" w:rsidRPr="00A84A3E" w14:paraId="066BD1C8" w14:textId="77777777" w:rsidTr="00402142">
        <w:tc>
          <w:tcPr>
            <w:tcW w:w="1440" w:type="dxa"/>
          </w:tcPr>
          <w:p w14:paraId="71892734" w14:textId="77777777" w:rsidR="00606191" w:rsidRPr="00A84A3E" w:rsidRDefault="00606191" w:rsidP="0006309C">
            <w:pPr>
              <w:spacing w:after="0"/>
              <w:rPr>
                <w:rStyle w:val="text"/>
              </w:rPr>
            </w:pPr>
            <w:r w:rsidRPr="00A84A3E">
              <w:rPr>
                <w:rStyle w:val="text"/>
              </w:rPr>
              <w:t>US</w:t>
            </w:r>
          </w:p>
        </w:tc>
        <w:tc>
          <w:tcPr>
            <w:tcW w:w="7665" w:type="dxa"/>
          </w:tcPr>
          <w:p w14:paraId="35B1F0B3" w14:textId="77777777" w:rsidR="00606191" w:rsidRPr="00A84A3E" w:rsidRDefault="00606191" w:rsidP="0006309C">
            <w:pPr>
              <w:tabs>
                <w:tab w:val="left" w:pos="365"/>
              </w:tabs>
              <w:spacing w:after="0"/>
              <w:rPr>
                <w:rFonts w:asciiTheme="minorBidi" w:hAnsiTheme="minorBidi" w:cstheme="minorBidi"/>
              </w:rPr>
            </w:pPr>
            <w:r w:rsidRPr="00A84A3E">
              <w:rPr>
                <w:rStyle w:val="text"/>
              </w:rPr>
              <w:t>a.</w:t>
            </w:r>
            <w:r w:rsidRPr="00A84A3E">
              <w:rPr>
                <w:rStyle w:val="text"/>
              </w:rPr>
              <w:tab/>
              <w:t xml:space="preserve">Agreement amongst partner IP offices on common projects to collaborate on </w:t>
            </w:r>
            <w:r w:rsidRPr="00A84A3E">
              <w:rPr>
                <w:rStyle w:val="text"/>
              </w:rPr>
              <w:br/>
              <w:t>b.</w:t>
            </w:r>
            <w:r w:rsidRPr="00A84A3E">
              <w:rPr>
                <w:rStyle w:val="text"/>
              </w:rPr>
              <w:tab/>
              <w:t xml:space="preserve">Differences in IT roadmap planning cycles, making it difficult to align resources/priorities </w:t>
            </w:r>
            <w:r w:rsidRPr="00A84A3E">
              <w:rPr>
                <w:rStyle w:val="text"/>
              </w:rPr>
              <w:br/>
              <w:t>c.</w:t>
            </w:r>
            <w:r w:rsidRPr="00A84A3E">
              <w:rPr>
                <w:rStyle w:val="text"/>
              </w:rPr>
              <w:tab/>
              <w:t xml:space="preserve">Distance (time zone differences creating issues on meeting availability) </w:t>
            </w:r>
            <w:r w:rsidRPr="00A84A3E">
              <w:rPr>
                <w:rStyle w:val="text"/>
              </w:rPr>
              <w:br/>
              <w:t>d.</w:t>
            </w:r>
            <w:r w:rsidRPr="00A84A3E">
              <w:rPr>
                <w:rStyle w:val="text"/>
              </w:rPr>
              <w:tab/>
              <w:t xml:space="preserve">*Ensuring alignment on cybersecurity and IT infrastructure/technology stacks </w:t>
            </w:r>
            <w:r w:rsidRPr="00A84A3E">
              <w:rPr>
                <w:rStyle w:val="text"/>
              </w:rPr>
              <w:br/>
              <w:t>e.</w:t>
            </w:r>
            <w:r w:rsidRPr="00A84A3E">
              <w:rPr>
                <w:rStyle w:val="text"/>
              </w:rPr>
              <w:tab/>
              <w:t xml:space="preserve">*Differences in legal frameworks </w:t>
            </w:r>
          </w:p>
        </w:tc>
      </w:tr>
    </w:tbl>
    <w:p w14:paraId="5B518418"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606191" w:rsidRPr="00A84A3E" w14:paraId="4A388793" w14:textId="77777777" w:rsidTr="0006309C">
        <w:tc>
          <w:tcPr>
            <w:tcW w:w="1440" w:type="dxa"/>
            <w:shd w:val="clear" w:color="auto" w:fill="1F497D" w:themeFill="text2"/>
          </w:tcPr>
          <w:p w14:paraId="46A7C132" w14:textId="77777777" w:rsidR="00606191" w:rsidRPr="00A84A3E" w:rsidRDefault="00606191" w:rsidP="0006309C">
            <w:pPr>
              <w:spacing w:after="0"/>
              <w:rPr>
                <w:rStyle w:val="text"/>
                <w:color w:val="FFFFFF" w:themeColor="background1"/>
              </w:rPr>
            </w:pPr>
            <w:r w:rsidRPr="00A84A3E">
              <w:rPr>
                <w:rStyle w:val="text"/>
                <w:color w:val="FFFFFF" w:themeColor="background1"/>
              </w:rPr>
              <w:t>ST.3 Code</w:t>
            </w:r>
          </w:p>
        </w:tc>
        <w:tc>
          <w:tcPr>
            <w:tcW w:w="7665" w:type="dxa"/>
            <w:shd w:val="clear" w:color="auto" w:fill="1F497D" w:themeFill="text2"/>
          </w:tcPr>
          <w:p w14:paraId="2CAB7F1F" w14:textId="77777777" w:rsidR="00606191" w:rsidRPr="00A84A3E" w:rsidRDefault="00606191" w:rsidP="0006309C">
            <w:pPr>
              <w:spacing w:after="0"/>
              <w:rPr>
                <w:rFonts w:asciiTheme="minorBidi" w:hAnsiTheme="minorBidi" w:cstheme="minorBidi"/>
                <w:color w:val="FFFFFF" w:themeColor="background1"/>
              </w:rPr>
            </w:pPr>
            <w:r w:rsidRPr="00A84A3E">
              <w:rPr>
                <w:rStyle w:val="text"/>
                <w:color w:val="FFFFFF" w:themeColor="background1"/>
              </w:rPr>
              <w:t xml:space="preserve">Rec. 7 </w:t>
            </w:r>
          </w:p>
        </w:tc>
      </w:tr>
      <w:tr w:rsidR="00606191" w:rsidRPr="00A84A3E" w14:paraId="4BD3CE67" w14:textId="77777777" w:rsidTr="0006309C">
        <w:tc>
          <w:tcPr>
            <w:tcW w:w="1440" w:type="dxa"/>
          </w:tcPr>
          <w:p w14:paraId="75B5FEE5" w14:textId="77777777" w:rsidR="00606191" w:rsidRPr="00A84A3E" w:rsidRDefault="00606191" w:rsidP="0006309C">
            <w:pPr>
              <w:spacing w:after="0"/>
              <w:rPr>
                <w:rStyle w:val="text"/>
              </w:rPr>
            </w:pPr>
            <w:r w:rsidRPr="00A84A3E">
              <w:rPr>
                <w:rStyle w:val="text"/>
              </w:rPr>
              <w:t>AU</w:t>
            </w:r>
          </w:p>
        </w:tc>
        <w:tc>
          <w:tcPr>
            <w:tcW w:w="7665" w:type="dxa"/>
          </w:tcPr>
          <w:p w14:paraId="620097FE" w14:textId="77777777" w:rsidR="00606191" w:rsidRPr="00A84A3E" w:rsidRDefault="00606191" w:rsidP="0006309C">
            <w:pPr>
              <w:spacing w:after="0"/>
              <w:rPr>
                <w:rFonts w:asciiTheme="minorBidi" w:hAnsiTheme="minorBidi" w:cstheme="minorBidi"/>
              </w:rPr>
            </w:pPr>
            <w:r w:rsidRPr="00A84A3E">
              <w:rPr>
                <w:rStyle w:val="text"/>
              </w:rPr>
              <w:t xml:space="preserve">While we consider ourselves effectively compliant with respect to key WIPO standards, in some cases further implementation poses a significant challenge as there may be business, legislative or strategic reasons that mean we cannot commit to full compliance with particular standards. </w:t>
            </w:r>
          </w:p>
        </w:tc>
      </w:tr>
      <w:tr w:rsidR="00606191" w:rsidRPr="00A84A3E" w14:paraId="2F2C9650" w14:textId="77777777" w:rsidTr="0006309C">
        <w:tc>
          <w:tcPr>
            <w:tcW w:w="1440" w:type="dxa"/>
          </w:tcPr>
          <w:p w14:paraId="17A22B2C" w14:textId="77777777" w:rsidR="00606191" w:rsidRPr="00A84A3E" w:rsidRDefault="00606191" w:rsidP="0006309C">
            <w:pPr>
              <w:spacing w:after="0"/>
              <w:rPr>
                <w:rStyle w:val="text"/>
              </w:rPr>
            </w:pPr>
            <w:r w:rsidRPr="00A84A3E">
              <w:rPr>
                <w:rStyle w:val="text"/>
              </w:rPr>
              <w:t>BR</w:t>
            </w:r>
          </w:p>
        </w:tc>
        <w:tc>
          <w:tcPr>
            <w:tcW w:w="7665" w:type="dxa"/>
          </w:tcPr>
          <w:p w14:paraId="435F0416" w14:textId="77777777" w:rsidR="00606191" w:rsidRPr="00A84A3E" w:rsidRDefault="00606191" w:rsidP="0006309C">
            <w:pPr>
              <w:spacing w:after="0"/>
              <w:rPr>
                <w:rFonts w:asciiTheme="minorBidi" w:hAnsiTheme="minorBidi" w:cstheme="minorBidi"/>
              </w:rPr>
            </w:pPr>
            <w:r w:rsidRPr="00A84A3E">
              <w:rPr>
                <w:rStyle w:val="text"/>
              </w:rPr>
              <w:t xml:space="preserve">Despite the challenge, INPI Brazil has been doing many advances in this recommendation. </w:t>
            </w:r>
          </w:p>
        </w:tc>
      </w:tr>
      <w:tr w:rsidR="00606191" w:rsidRPr="00A84A3E" w14:paraId="45C6EB3B" w14:textId="77777777" w:rsidTr="0006309C">
        <w:tc>
          <w:tcPr>
            <w:tcW w:w="1440" w:type="dxa"/>
          </w:tcPr>
          <w:p w14:paraId="5C8F3821" w14:textId="77777777" w:rsidR="00606191" w:rsidRPr="00A84A3E" w:rsidRDefault="00606191" w:rsidP="0006309C">
            <w:pPr>
              <w:spacing w:after="0"/>
              <w:rPr>
                <w:rStyle w:val="text"/>
              </w:rPr>
            </w:pPr>
            <w:r w:rsidRPr="00A84A3E">
              <w:rPr>
                <w:rStyle w:val="text"/>
              </w:rPr>
              <w:t>NO</w:t>
            </w:r>
          </w:p>
        </w:tc>
        <w:tc>
          <w:tcPr>
            <w:tcW w:w="7665" w:type="dxa"/>
          </w:tcPr>
          <w:p w14:paraId="7D69253F" w14:textId="77777777" w:rsidR="00606191" w:rsidRPr="00A84A3E" w:rsidRDefault="00606191" w:rsidP="0006309C">
            <w:pPr>
              <w:spacing w:after="0"/>
              <w:rPr>
                <w:rFonts w:asciiTheme="minorBidi" w:hAnsiTheme="minorBidi" w:cstheme="minorBidi"/>
              </w:rPr>
            </w:pPr>
            <w:r w:rsidRPr="00A84A3E">
              <w:rPr>
                <w:rStyle w:val="text"/>
              </w:rPr>
              <w:t xml:space="preserve">Due to complexity </w:t>
            </w:r>
          </w:p>
        </w:tc>
      </w:tr>
      <w:tr w:rsidR="00606191" w:rsidRPr="00A84A3E" w14:paraId="014B40AF" w14:textId="77777777" w:rsidTr="0006309C">
        <w:tc>
          <w:tcPr>
            <w:tcW w:w="1440" w:type="dxa"/>
          </w:tcPr>
          <w:p w14:paraId="7B3B0E52" w14:textId="77777777" w:rsidR="00606191" w:rsidRPr="00A84A3E" w:rsidRDefault="00606191" w:rsidP="0006309C">
            <w:pPr>
              <w:spacing w:after="0"/>
              <w:rPr>
                <w:rStyle w:val="text"/>
              </w:rPr>
            </w:pPr>
            <w:r w:rsidRPr="00A84A3E">
              <w:rPr>
                <w:rStyle w:val="text"/>
              </w:rPr>
              <w:t>PY</w:t>
            </w:r>
          </w:p>
        </w:tc>
        <w:tc>
          <w:tcPr>
            <w:tcW w:w="7665" w:type="dxa"/>
          </w:tcPr>
          <w:p w14:paraId="23A16277" w14:textId="7EC6ECF6" w:rsidR="00606191" w:rsidRPr="00A84A3E" w:rsidRDefault="00606191" w:rsidP="0006309C">
            <w:pPr>
              <w:spacing w:after="0"/>
              <w:rPr>
                <w:rFonts w:asciiTheme="minorBidi" w:hAnsiTheme="minorBidi" w:cstheme="minorBidi"/>
              </w:rPr>
            </w:pPr>
            <w:r w:rsidRPr="00A84A3E">
              <w:rPr>
                <w:rStyle w:val="text"/>
              </w:rPr>
              <w:t xml:space="preserve">There are always difficulties for all recommendations, but for these recommendations, in our current situation and given circumstances at the national level, the biggest challenge is “time”.  </w:t>
            </w:r>
          </w:p>
        </w:tc>
      </w:tr>
      <w:tr w:rsidR="00606191" w:rsidRPr="00A84A3E" w14:paraId="4E2EADB5" w14:textId="77777777" w:rsidTr="0006309C">
        <w:tc>
          <w:tcPr>
            <w:tcW w:w="1440" w:type="dxa"/>
          </w:tcPr>
          <w:p w14:paraId="3EFD17B2" w14:textId="77777777" w:rsidR="00606191" w:rsidRPr="00A84A3E" w:rsidRDefault="00606191" w:rsidP="0006309C">
            <w:pPr>
              <w:spacing w:after="0"/>
              <w:rPr>
                <w:rStyle w:val="text"/>
              </w:rPr>
            </w:pPr>
            <w:r w:rsidRPr="00A84A3E">
              <w:rPr>
                <w:rStyle w:val="text"/>
              </w:rPr>
              <w:t>US</w:t>
            </w:r>
          </w:p>
        </w:tc>
        <w:tc>
          <w:tcPr>
            <w:tcW w:w="7665" w:type="dxa"/>
          </w:tcPr>
          <w:p w14:paraId="280FB133" w14:textId="10E6DC12" w:rsidR="00711442" w:rsidRPr="00A84A3E" w:rsidRDefault="00711442" w:rsidP="0006309C">
            <w:pPr>
              <w:pStyle w:val="ListParagraph"/>
              <w:numPr>
                <w:ilvl w:val="0"/>
                <w:numId w:val="3"/>
              </w:numPr>
              <w:spacing w:after="0"/>
              <w:ind w:left="365"/>
              <w:rPr>
                <w:rStyle w:val="text"/>
                <w:rFonts w:eastAsia="Arial"/>
              </w:rPr>
            </w:pPr>
            <w:r w:rsidRPr="00A84A3E">
              <w:rPr>
                <w:rStyle w:val="text"/>
              </w:rPr>
              <w:t>A</w:t>
            </w:r>
            <w:r w:rsidR="00606191" w:rsidRPr="00A84A3E">
              <w:rPr>
                <w:rStyle w:val="text"/>
              </w:rPr>
              <w:t>lign with business priorities</w:t>
            </w:r>
          </w:p>
          <w:p w14:paraId="1BF19839" w14:textId="77777777" w:rsidR="00711442" w:rsidRPr="00A84A3E" w:rsidRDefault="00606191" w:rsidP="0006309C">
            <w:pPr>
              <w:pStyle w:val="ListParagraph"/>
              <w:numPr>
                <w:ilvl w:val="0"/>
                <w:numId w:val="3"/>
              </w:numPr>
              <w:spacing w:after="0"/>
              <w:ind w:left="365"/>
              <w:rPr>
                <w:rStyle w:val="text"/>
                <w:rFonts w:eastAsia="Arial"/>
              </w:rPr>
            </w:pPr>
            <w:r w:rsidRPr="00A84A3E">
              <w:rPr>
                <w:rStyle w:val="text"/>
              </w:rPr>
              <w:t>Budget constraints</w:t>
            </w:r>
          </w:p>
          <w:p w14:paraId="0E82E242" w14:textId="74A29316" w:rsidR="00606191" w:rsidRPr="00A84A3E" w:rsidRDefault="00606191" w:rsidP="0006309C">
            <w:pPr>
              <w:pStyle w:val="ListParagraph"/>
              <w:numPr>
                <w:ilvl w:val="0"/>
                <w:numId w:val="3"/>
              </w:numPr>
              <w:spacing w:after="0"/>
              <w:ind w:left="365"/>
              <w:rPr>
                <w:rFonts w:asciiTheme="minorBidi" w:hAnsiTheme="minorBidi" w:cstheme="minorBidi"/>
              </w:rPr>
            </w:pPr>
            <w:r w:rsidRPr="00A84A3E">
              <w:rPr>
                <w:rStyle w:val="text"/>
              </w:rPr>
              <w:t xml:space="preserve">Engagement and adoption of IP Partners (Including other IP Offices)  </w:t>
            </w:r>
          </w:p>
        </w:tc>
      </w:tr>
    </w:tbl>
    <w:p w14:paraId="78A1E321"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606191" w:rsidRPr="00A84A3E" w14:paraId="60F224CA" w14:textId="77777777" w:rsidTr="00402142">
        <w:tc>
          <w:tcPr>
            <w:tcW w:w="1440" w:type="dxa"/>
            <w:shd w:val="clear" w:color="auto" w:fill="1F497D" w:themeFill="text2"/>
          </w:tcPr>
          <w:p w14:paraId="66043D92" w14:textId="77777777" w:rsidR="00606191" w:rsidRPr="00A84A3E" w:rsidRDefault="00606191" w:rsidP="0006309C">
            <w:pPr>
              <w:spacing w:after="0"/>
              <w:rPr>
                <w:rStyle w:val="text"/>
                <w:b/>
                <w:bCs/>
                <w:color w:val="FFFFFF" w:themeColor="background1"/>
              </w:rPr>
            </w:pPr>
            <w:r w:rsidRPr="00A84A3E">
              <w:rPr>
                <w:rStyle w:val="text"/>
                <w:b/>
                <w:bCs/>
                <w:color w:val="FFFFFF" w:themeColor="background1"/>
              </w:rPr>
              <w:t>ST.3 Code</w:t>
            </w:r>
          </w:p>
        </w:tc>
        <w:tc>
          <w:tcPr>
            <w:tcW w:w="7665" w:type="dxa"/>
            <w:shd w:val="clear" w:color="auto" w:fill="1F497D" w:themeFill="text2"/>
          </w:tcPr>
          <w:p w14:paraId="4BBB066B" w14:textId="77777777" w:rsidR="00606191" w:rsidRPr="00A84A3E" w:rsidRDefault="00606191" w:rsidP="0006309C">
            <w:pPr>
              <w:spacing w:after="0"/>
              <w:rPr>
                <w:rFonts w:asciiTheme="minorBidi" w:hAnsiTheme="minorBidi" w:cstheme="minorBidi"/>
                <w:b/>
                <w:bCs/>
                <w:color w:val="FFFFFF" w:themeColor="background1"/>
              </w:rPr>
            </w:pPr>
            <w:r w:rsidRPr="00A84A3E">
              <w:rPr>
                <w:rStyle w:val="text"/>
                <w:b/>
                <w:bCs/>
                <w:color w:val="FFFFFF" w:themeColor="background1"/>
              </w:rPr>
              <w:t xml:space="preserve">Rec. 8 </w:t>
            </w:r>
          </w:p>
        </w:tc>
      </w:tr>
      <w:tr w:rsidR="00606191" w:rsidRPr="00A84A3E" w14:paraId="19DBB580" w14:textId="77777777" w:rsidTr="00402142">
        <w:tc>
          <w:tcPr>
            <w:tcW w:w="1440" w:type="dxa"/>
          </w:tcPr>
          <w:p w14:paraId="447A4521" w14:textId="77777777" w:rsidR="00606191" w:rsidRPr="00A84A3E" w:rsidRDefault="00606191" w:rsidP="0006309C">
            <w:pPr>
              <w:spacing w:after="0"/>
              <w:rPr>
                <w:rStyle w:val="text"/>
              </w:rPr>
            </w:pPr>
            <w:r w:rsidRPr="00A84A3E">
              <w:rPr>
                <w:rStyle w:val="text"/>
              </w:rPr>
              <w:t>AU</w:t>
            </w:r>
          </w:p>
        </w:tc>
        <w:tc>
          <w:tcPr>
            <w:tcW w:w="7665" w:type="dxa"/>
          </w:tcPr>
          <w:p w14:paraId="21BAE479" w14:textId="77777777" w:rsidR="00606191" w:rsidRPr="00A84A3E" w:rsidRDefault="00606191" w:rsidP="0006309C">
            <w:pPr>
              <w:spacing w:after="0"/>
              <w:rPr>
                <w:rFonts w:asciiTheme="minorBidi" w:hAnsiTheme="minorBidi" w:cstheme="minorBidi"/>
              </w:rPr>
            </w:pPr>
            <w:r w:rsidRPr="00A84A3E">
              <w:rPr>
                <w:rStyle w:val="text"/>
              </w:rPr>
              <w:t xml:space="preserve">While having reference architectures will be useful, the aim to have common ICT reference architectures developed and in use multilaterally poses a big challenge as IP offices are unlikely to fully agree on what architectures to use in what situation due to different historical/current practices and the significant work required to change such practices. </w:t>
            </w:r>
          </w:p>
        </w:tc>
      </w:tr>
      <w:tr w:rsidR="00606191" w:rsidRPr="00A84A3E" w14:paraId="6151B369" w14:textId="77777777" w:rsidTr="00402142">
        <w:tc>
          <w:tcPr>
            <w:tcW w:w="1440" w:type="dxa"/>
          </w:tcPr>
          <w:p w14:paraId="1CCEA42D" w14:textId="77777777" w:rsidR="00606191" w:rsidRPr="00A84A3E" w:rsidRDefault="00606191" w:rsidP="0006309C">
            <w:pPr>
              <w:spacing w:after="0"/>
              <w:rPr>
                <w:rStyle w:val="text"/>
              </w:rPr>
            </w:pPr>
            <w:r w:rsidRPr="00A84A3E">
              <w:rPr>
                <w:rStyle w:val="text"/>
              </w:rPr>
              <w:t>CA</w:t>
            </w:r>
          </w:p>
        </w:tc>
        <w:tc>
          <w:tcPr>
            <w:tcW w:w="7665" w:type="dxa"/>
          </w:tcPr>
          <w:p w14:paraId="3E7D206C" w14:textId="77777777" w:rsidR="00606191" w:rsidRPr="00A84A3E" w:rsidRDefault="00606191" w:rsidP="0006309C">
            <w:pPr>
              <w:spacing w:after="0"/>
              <w:rPr>
                <w:rFonts w:asciiTheme="minorBidi" w:hAnsiTheme="minorBidi" w:cstheme="minorBidi"/>
              </w:rPr>
            </w:pPr>
            <w:r w:rsidRPr="00A84A3E">
              <w:rPr>
                <w:rStyle w:val="text"/>
              </w:rPr>
              <w:t xml:space="preserve">Recommendation 8 - Common Reference architecture would be most difficult. This is because each organization/country IT department would have technology stacks which are favored. </w:t>
            </w:r>
          </w:p>
        </w:tc>
      </w:tr>
      <w:tr w:rsidR="00606191" w:rsidRPr="00A84A3E" w14:paraId="0EA89CF5" w14:textId="77777777" w:rsidTr="00402142">
        <w:tc>
          <w:tcPr>
            <w:tcW w:w="1440" w:type="dxa"/>
          </w:tcPr>
          <w:p w14:paraId="165CBDBB" w14:textId="77777777" w:rsidR="00606191" w:rsidRPr="00A84A3E" w:rsidRDefault="00606191" w:rsidP="0006309C">
            <w:pPr>
              <w:spacing w:after="0"/>
              <w:rPr>
                <w:rStyle w:val="text"/>
              </w:rPr>
            </w:pPr>
            <w:r w:rsidRPr="00A84A3E">
              <w:rPr>
                <w:rStyle w:val="text"/>
              </w:rPr>
              <w:t>PY</w:t>
            </w:r>
          </w:p>
        </w:tc>
        <w:tc>
          <w:tcPr>
            <w:tcW w:w="7665" w:type="dxa"/>
          </w:tcPr>
          <w:p w14:paraId="7EE768B3" w14:textId="0ED9EFDC" w:rsidR="00606191" w:rsidRPr="00A84A3E" w:rsidRDefault="00606191" w:rsidP="0006309C">
            <w:pPr>
              <w:spacing w:after="0"/>
              <w:rPr>
                <w:rFonts w:asciiTheme="minorBidi" w:hAnsiTheme="minorBidi" w:cstheme="minorBidi"/>
              </w:rPr>
            </w:pPr>
            <w:r w:rsidRPr="00A84A3E">
              <w:rPr>
                <w:rStyle w:val="text"/>
              </w:rPr>
              <w:t xml:space="preserve">There are always difficulties for all recommendations, but for these recommendations, in our current situation and given circumstances at the national level, the biggest challenge is “time”.  </w:t>
            </w:r>
          </w:p>
        </w:tc>
      </w:tr>
      <w:tr w:rsidR="00606191" w:rsidRPr="00A84A3E" w14:paraId="67FFD686" w14:textId="77777777" w:rsidTr="00402142">
        <w:tc>
          <w:tcPr>
            <w:tcW w:w="1440" w:type="dxa"/>
          </w:tcPr>
          <w:p w14:paraId="759A1547" w14:textId="77777777" w:rsidR="00606191" w:rsidRPr="00A84A3E" w:rsidRDefault="00606191" w:rsidP="0006309C">
            <w:pPr>
              <w:spacing w:after="0"/>
              <w:rPr>
                <w:rStyle w:val="text"/>
              </w:rPr>
            </w:pPr>
            <w:r w:rsidRPr="00A84A3E">
              <w:rPr>
                <w:rStyle w:val="text"/>
              </w:rPr>
              <w:t>US</w:t>
            </w:r>
          </w:p>
        </w:tc>
        <w:tc>
          <w:tcPr>
            <w:tcW w:w="7665" w:type="dxa"/>
          </w:tcPr>
          <w:p w14:paraId="332F406D" w14:textId="23C70828" w:rsidR="00606191" w:rsidRPr="00A84A3E" w:rsidRDefault="00606191" w:rsidP="0006309C">
            <w:pPr>
              <w:pStyle w:val="ListParagraph"/>
              <w:numPr>
                <w:ilvl w:val="0"/>
                <w:numId w:val="1"/>
              </w:numPr>
              <w:spacing w:after="0"/>
              <w:ind w:left="365"/>
              <w:rPr>
                <w:rStyle w:val="text"/>
                <w:rFonts w:eastAsia="Arial"/>
              </w:rPr>
            </w:pPr>
            <w:r w:rsidRPr="00A84A3E">
              <w:rPr>
                <w:rStyle w:val="text"/>
              </w:rPr>
              <w:t xml:space="preserve">Agreement amongst partner IP offices on common projects to collaborate on </w:t>
            </w:r>
          </w:p>
          <w:p w14:paraId="36C76459" w14:textId="2590B030" w:rsidR="00606191" w:rsidRPr="00A84A3E" w:rsidRDefault="00606191" w:rsidP="0006309C">
            <w:pPr>
              <w:pStyle w:val="ListParagraph"/>
              <w:numPr>
                <w:ilvl w:val="0"/>
                <w:numId w:val="1"/>
              </w:numPr>
              <w:spacing w:after="0"/>
              <w:ind w:left="365"/>
              <w:rPr>
                <w:rStyle w:val="text"/>
                <w:rFonts w:eastAsia="Arial"/>
              </w:rPr>
            </w:pPr>
            <w:r w:rsidRPr="00A84A3E">
              <w:rPr>
                <w:rStyle w:val="text"/>
              </w:rPr>
              <w:t xml:space="preserve">Differences in IT roadmap planning cycles, making it difficult to align resources/priorities </w:t>
            </w:r>
          </w:p>
          <w:p w14:paraId="1A618081" w14:textId="3AC3EA1E" w:rsidR="00606191" w:rsidRPr="00A84A3E" w:rsidRDefault="00606191" w:rsidP="0006309C">
            <w:pPr>
              <w:pStyle w:val="ListParagraph"/>
              <w:numPr>
                <w:ilvl w:val="0"/>
                <w:numId w:val="1"/>
              </w:numPr>
              <w:spacing w:after="0"/>
              <w:ind w:left="365"/>
              <w:rPr>
                <w:rStyle w:val="text"/>
                <w:rFonts w:eastAsia="Arial"/>
              </w:rPr>
            </w:pPr>
            <w:r w:rsidRPr="00A84A3E">
              <w:rPr>
                <w:rStyle w:val="text"/>
              </w:rPr>
              <w:t xml:space="preserve">Distance (time zone differences creating issues on meeting availability) </w:t>
            </w:r>
          </w:p>
          <w:p w14:paraId="298B83FF" w14:textId="08F96216" w:rsidR="00606191" w:rsidRPr="00A84A3E" w:rsidRDefault="00606191" w:rsidP="0006309C">
            <w:pPr>
              <w:pStyle w:val="ListParagraph"/>
              <w:numPr>
                <w:ilvl w:val="0"/>
                <w:numId w:val="1"/>
              </w:numPr>
              <w:spacing w:after="0"/>
              <w:ind w:left="365"/>
              <w:rPr>
                <w:rStyle w:val="text"/>
                <w:rFonts w:eastAsia="Arial"/>
              </w:rPr>
            </w:pPr>
            <w:r w:rsidRPr="00A84A3E">
              <w:rPr>
                <w:rStyle w:val="text"/>
              </w:rPr>
              <w:t xml:space="preserve">Ensuring alignment on cybersecurity and IT infrastructure/technology stacks </w:t>
            </w:r>
          </w:p>
          <w:p w14:paraId="68538AC7" w14:textId="77777777" w:rsidR="00606191" w:rsidRPr="00A84A3E" w:rsidRDefault="00606191" w:rsidP="0006309C">
            <w:pPr>
              <w:pStyle w:val="ListParagraph"/>
              <w:numPr>
                <w:ilvl w:val="0"/>
                <w:numId w:val="1"/>
              </w:numPr>
              <w:spacing w:after="0"/>
              <w:ind w:left="365"/>
              <w:rPr>
                <w:rFonts w:asciiTheme="minorBidi" w:hAnsiTheme="minorBidi" w:cstheme="minorBidi"/>
              </w:rPr>
            </w:pPr>
            <w:r w:rsidRPr="00A84A3E">
              <w:rPr>
                <w:rStyle w:val="text"/>
              </w:rPr>
              <w:t xml:space="preserve">Differences in legal frameworks </w:t>
            </w:r>
          </w:p>
        </w:tc>
      </w:tr>
    </w:tbl>
    <w:p w14:paraId="627A7C71" w14:textId="77777777" w:rsidR="00A10BF7" w:rsidRPr="00A84A3E" w:rsidRDefault="00A10BF7">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606191" w:rsidRPr="00A84A3E" w14:paraId="6B2DF9F1" w14:textId="77777777" w:rsidTr="00402142">
        <w:tc>
          <w:tcPr>
            <w:tcW w:w="1440" w:type="dxa"/>
            <w:shd w:val="clear" w:color="auto" w:fill="1F497D" w:themeFill="text2"/>
          </w:tcPr>
          <w:p w14:paraId="61A592FF" w14:textId="77777777" w:rsidR="00606191" w:rsidRPr="00A84A3E" w:rsidRDefault="00606191" w:rsidP="0006309C">
            <w:pPr>
              <w:spacing w:after="0"/>
              <w:rPr>
                <w:rStyle w:val="text"/>
                <w:b/>
                <w:bCs/>
                <w:color w:val="FFFFFF" w:themeColor="background1"/>
              </w:rPr>
            </w:pPr>
            <w:r w:rsidRPr="00A84A3E">
              <w:rPr>
                <w:rStyle w:val="text"/>
                <w:b/>
                <w:bCs/>
                <w:color w:val="FFFFFF" w:themeColor="background1"/>
              </w:rPr>
              <w:t>ST.3 Code</w:t>
            </w:r>
          </w:p>
        </w:tc>
        <w:tc>
          <w:tcPr>
            <w:tcW w:w="7665" w:type="dxa"/>
            <w:shd w:val="clear" w:color="auto" w:fill="1F497D" w:themeFill="text2"/>
          </w:tcPr>
          <w:p w14:paraId="2805377A" w14:textId="77777777" w:rsidR="00606191" w:rsidRPr="00A84A3E" w:rsidRDefault="00606191" w:rsidP="0006309C">
            <w:pPr>
              <w:spacing w:after="0"/>
              <w:rPr>
                <w:rFonts w:asciiTheme="minorBidi" w:hAnsiTheme="minorBidi" w:cstheme="minorBidi"/>
                <w:b/>
                <w:bCs/>
                <w:color w:val="FFFFFF" w:themeColor="background1"/>
              </w:rPr>
            </w:pPr>
            <w:r w:rsidRPr="00A84A3E">
              <w:rPr>
                <w:rStyle w:val="text"/>
                <w:b/>
                <w:bCs/>
                <w:color w:val="FFFFFF" w:themeColor="background1"/>
              </w:rPr>
              <w:t xml:space="preserve">Rec. 9 </w:t>
            </w:r>
          </w:p>
        </w:tc>
      </w:tr>
      <w:tr w:rsidR="00606191" w:rsidRPr="00A84A3E" w14:paraId="5B8B9619" w14:textId="77777777" w:rsidTr="00402142">
        <w:tc>
          <w:tcPr>
            <w:tcW w:w="1440" w:type="dxa"/>
          </w:tcPr>
          <w:p w14:paraId="5DDA7C59" w14:textId="77777777" w:rsidR="00606191" w:rsidRPr="00A84A3E" w:rsidRDefault="00606191" w:rsidP="0006309C">
            <w:pPr>
              <w:spacing w:after="0"/>
              <w:rPr>
                <w:rStyle w:val="text"/>
              </w:rPr>
            </w:pPr>
            <w:r w:rsidRPr="00A84A3E">
              <w:rPr>
                <w:rStyle w:val="text"/>
              </w:rPr>
              <w:t>PY</w:t>
            </w:r>
          </w:p>
        </w:tc>
        <w:tc>
          <w:tcPr>
            <w:tcW w:w="7665" w:type="dxa"/>
          </w:tcPr>
          <w:p w14:paraId="21E14E75" w14:textId="623489A8" w:rsidR="00606191" w:rsidRPr="00A84A3E" w:rsidRDefault="00606191" w:rsidP="0006309C">
            <w:pPr>
              <w:spacing w:after="0"/>
              <w:rPr>
                <w:rFonts w:asciiTheme="minorBidi" w:hAnsiTheme="minorBidi" w:cstheme="minorBidi"/>
              </w:rPr>
            </w:pPr>
            <w:r w:rsidRPr="00A84A3E">
              <w:rPr>
                <w:rStyle w:val="text"/>
              </w:rPr>
              <w:t xml:space="preserve">There are always difficulties for all recommendations, but for these recommendations, in our current situation and given circumstances at the national level, the biggest challenge is “time”.  </w:t>
            </w:r>
          </w:p>
        </w:tc>
      </w:tr>
      <w:tr w:rsidR="00606191" w:rsidRPr="00A84A3E" w14:paraId="753968A7" w14:textId="77777777" w:rsidTr="00402142">
        <w:tc>
          <w:tcPr>
            <w:tcW w:w="1440" w:type="dxa"/>
          </w:tcPr>
          <w:p w14:paraId="150A34BF" w14:textId="77777777" w:rsidR="00606191" w:rsidRPr="00A84A3E" w:rsidRDefault="00606191" w:rsidP="0006309C">
            <w:pPr>
              <w:spacing w:after="0"/>
              <w:rPr>
                <w:rStyle w:val="text"/>
              </w:rPr>
            </w:pPr>
            <w:r w:rsidRPr="00A84A3E">
              <w:rPr>
                <w:rStyle w:val="text"/>
              </w:rPr>
              <w:t>US</w:t>
            </w:r>
          </w:p>
        </w:tc>
        <w:tc>
          <w:tcPr>
            <w:tcW w:w="7665" w:type="dxa"/>
          </w:tcPr>
          <w:p w14:paraId="439639EF" w14:textId="1491DD8E" w:rsidR="00606191" w:rsidRPr="00A84A3E" w:rsidRDefault="00606191" w:rsidP="0006309C">
            <w:pPr>
              <w:spacing w:after="0"/>
              <w:rPr>
                <w:rFonts w:asciiTheme="minorBidi" w:hAnsiTheme="minorBidi" w:cstheme="minorBidi"/>
              </w:rPr>
            </w:pPr>
            <w:r w:rsidRPr="00A84A3E">
              <w:rPr>
                <w:rStyle w:val="text"/>
              </w:rPr>
              <w:t xml:space="preserve">Finding time to reach out and understand different IP Offices' environment (from a cybersecurity, legal, and IT resource perspective) to understand choices that respective IP Office made </w:t>
            </w:r>
          </w:p>
        </w:tc>
      </w:tr>
    </w:tbl>
    <w:p w14:paraId="26EB7F0B" w14:textId="31300AD3" w:rsidR="009D4634" w:rsidRPr="00A84A3E" w:rsidRDefault="009D4634">
      <w:pPr>
        <w:rPr>
          <w:rFonts w:asciiTheme="minorBidi" w:hAnsiTheme="minorBidi" w:cstheme="minorBidi"/>
        </w:rP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40"/>
        <w:gridCol w:w="7665"/>
      </w:tblGrid>
      <w:tr w:rsidR="00606191" w:rsidRPr="00A84A3E" w14:paraId="1A83E10A" w14:textId="77777777" w:rsidTr="00402142">
        <w:tc>
          <w:tcPr>
            <w:tcW w:w="1440" w:type="dxa"/>
            <w:shd w:val="clear" w:color="auto" w:fill="1F497D" w:themeFill="text2"/>
          </w:tcPr>
          <w:p w14:paraId="2055D705" w14:textId="2EDB1CC5" w:rsidR="00606191" w:rsidRPr="00A84A3E" w:rsidRDefault="00606191" w:rsidP="0006309C">
            <w:pPr>
              <w:spacing w:after="0"/>
              <w:rPr>
                <w:rStyle w:val="text"/>
                <w:b/>
                <w:bCs/>
                <w:color w:val="FFFFFF" w:themeColor="background1"/>
              </w:rPr>
            </w:pPr>
            <w:r w:rsidRPr="00A84A3E">
              <w:rPr>
                <w:rStyle w:val="text"/>
                <w:b/>
                <w:bCs/>
                <w:color w:val="FFFFFF" w:themeColor="background1"/>
              </w:rPr>
              <w:t>ST.3 Code</w:t>
            </w:r>
          </w:p>
        </w:tc>
        <w:tc>
          <w:tcPr>
            <w:tcW w:w="7665" w:type="dxa"/>
            <w:shd w:val="clear" w:color="auto" w:fill="1F497D" w:themeFill="text2"/>
          </w:tcPr>
          <w:p w14:paraId="1826908B" w14:textId="77777777" w:rsidR="00606191" w:rsidRPr="00A84A3E" w:rsidRDefault="00606191" w:rsidP="0006309C">
            <w:pPr>
              <w:spacing w:after="0"/>
              <w:rPr>
                <w:rFonts w:asciiTheme="minorBidi" w:hAnsiTheme="minorBidi" w:cstheme="minorBidi"/>
                <w:b/>
                <w:bCs/>
                <w:color w:val="FFFFFF" w:themeColor="background1"/>
              </w:rPr>
            </w:pPr>
            <w:r w:rsidRPr="00A84A3E">
              <w:rPr>
                <w:rStyle w:val="text"/>
                <w:b/>
                <w:bCs/>
                <w:color w:val="FFFFFF" w:themeColor="background1"/>
              </w:rPr>
              <w:t xml:space="preserve">Rec. 10 </w:t>
            </w:r>
          </w:p>
        </w:tc>
      </w:tr>
      <w:tr w:rsidR="00606191" w:rsidRPr="00A84A3E" w14:paraId="18C7E400" w14:textId="77777777" w:rsidTr="00402142">
        <w:tc>
          <w:tcPr>
            <w:tcW w:w="1440" w:type="dxa"/>
          </w:tcPr>
          <w:p w14:paraId="505D0D7B" w14:textId="77777777" w:rsidR="00606191" w:rsidRPr="00A84A3E" w:rsidRDefault="00606191" w:rsidP="0006309C">
            <w:pPr>
              <w:spacing w:after="0"/>
              <w:rPr>
                <w:rStyle w:val="text"/>
              </w:rPr>
            </w:pPr>
            <w:r w:rsidRPr="00A84A3E">
              <w:rPr>
                <w:rStyle w:val="text"/>
              </w:rPr>
              <w:t>AU</w:t>
            </w:r>
          </w:p>
        </w:tc>
        <w:tc>
          <w:tcPr>
            <w:tcW w:w="7665" w:type="dxa"/>
          </w:tcPr>
          <w:p w14:paraId="1CDB0127" w14:textId="77777777" w:rsidR="00606191" w:rsidRPr="00A84A3E" w:rsidRDefault="00606191" w:rsidP="0006309C">
            <w:pPr>
              <w:spacing w:after="0"/>
              <w:rPr>
                <w:rFonts w:asciiTheme="minorBidi" w:hAnsiTheme="minorBidi" w:cstheme="minorBidi"/>
              </w:rPr>
            </w:pPr>
            <w:r w:rsidRPr="00A84A3E">
              <w:rPr>
                <w:rStyle w:val="text"/>
              </w:rPr>
              <w:t xml:space="preserve">This remains an ongoing challenge simply due to the rapidly evolving nature of those technologies. </w:t>
            </w:r>
          </w:p>
        </w:tc>
      </w:tr>
      <w:tr w:rsidR="00606191" w:rsidRPr="00A84A3E" w14:paraId="2F594241" w14:textId="77777777" w:rsidTr="00402142">
        <w:tc>
          <w:tcPr>
            <w:tcW w:w="1440" w:type="dxa"/>
          </w:tcPr>
          <w:p w14:paraId="47829BA2" w14:textId="77777777" w:rsidR="00606191" w:rsidRPr="00A84A3E" w:rsidRDefault="00606191" w:rsidP="0006309C">
            <w:pPr>
              <w:spacing w:after="0"/>
              <w:rPr>
                <w:rStyle w:val="text"/>
              </w:rPr>
            </w:pPr>
            <w:r w:rsidRPr="00A84A3E">
              <w:rPr>
                <w:rStyle w:val="text"/>
              </w:rPr>
              <w:t>BR</w:t>
            </w:r>
          </w:p>
        </w:tc>
        <w:tc>
          <w:tcPr>
            <w:tcW w:w="7665" w:type="dxa"/>
          </w:tcPr>
          <w:p w14:paraId="78996233" w14:textId="77777777" w:rsidR="00606191" w:rsidRPr="00A84A3E" w:rsidRDefault="00606191" w:rsidP="0006309C">
            <w:pPr>
              <w:spacing w:after="0"/>
              <w:rPr>
                <w:rFonts w:asciiTheme="minorBidi" w:hAnsiTheme="minorBidi" w:cstheme="minorBidi"/>
              </w:rPr>
            </w:pPr>
            <w:r w:rsidRPr="00A84A3E">
              <w:rPr>
                <w:rStyle w:val="text"/>
              </w:rPr>
              <w:t xml:space="preserve">Lack of training and prioritization among the various activities of the institution's ICT department. </w:t>
            </w:r>
          </w:p>
        </w:tc>
      </w:tr>
      <w:tr w:rsidR="00606191" w:rsidRPr="00A84A3E" w14:paraId="6B9E1A90" w14:textId="77777777" w:rsidTr="00402142">
        <w:tc>
          <w:tcPr>
            <w:tcW w:w="1440" w:type="dxa"/>
          </w:tcPr>
          <w:p w14:paraId="0E4F77AE" w14:textId="77777777" w:rsidR="00606191" w:rsidRPr="00A84A3E" w:rsidRDefault="00606191" w:rsidP="0006309C">
            <w:pPr>
              <w:spacing w:after="0"/>
              <w:rPr>
                <w:rStyle w:val="text"/>
              </w:rPr>
            </w:pPr>
            <w:r w:rsidRPr="00A84A3E">
              <w:rPr>
                <w:rStyle w:val="text"/>
              </w:rPr>
              <w:t>EP</w:t>
            </w:r>
          </w:p>
        </w:tc>
        <w:tc>
          <w:tcPr>
            <w:tcW w:w="7665" w:type="dxa"/>
          </w:tcPr>
          <w:p w14:paraId="19AF0D4E" w14:textId="77777777" w:rsidR="00606191" w:rsidRPr="00A84A3E" w:rsidRDefault="00606191" w:rsidP="0006309C">
            <w:pPr>
              <w:spacing w:after="0"/>
              <w:rPr>
                <w:rFonts w:asciiTheme="minorBidi" w:hAnsiTheme="minorBidi" w:cstheme="minorBidi"/>
              </w:rPr>
            </w:pPr>
            <w:r w:rsidRPr="00A84A3E">
              <w:rPr>
                <w:rStyle w:val="text"/>
              </w:rPr>
              <w:t xml:space="preserve">Rapid technology changes; Ethical considerations; Security &amp; Data Confidentiality requirements and concerns </w:t>
            </w:r>
          </w:p>
        </w:tc>
      </w:tr>
      <w:tr w:rsidR="00606191" w:rsidRPr="00A84A3E" w14:paraId="1344E595" w14:textId="77777777" w:rsidTr="00402142">
        <w:tc>
          <w:tcPr>
            <w:tcW w:w="1440" w:type="dxa"/>
          </w:tcPr>
          <w:p w14:paraId="2B6DED1E" w14:textId="77777777" w:rsidR="00606191" w:rsidRPr="00A84A3E" w:rsidRDefault="00606191" w:rsidP="0006309C">
            <w:pPr>
              <w:spacing w:after="0"/>
              <w:rPr>
                <w:rStyle w:val="text"/>
              </w:rPr>
            </w:pPr>
            <w:r w:rsidRPr="00A84A3E">
              <w:rPr>
                <w:rStyle w:val="text"/>
              </w:rPr>
              <w:t>ES</w:t>
            </w:r>
          </w:p>
        </w:tc>
        <w:tc>
          <w:tcPr>
            <w:tcW w:w="7665" w:type="dxa"/>
          </w:tcPr>
          <w:p w14:paraId="332E5378" w14:textId="6C7ED50D" w:rsidR="00606191" w:rsidRPr="00A84A3E" w:rsidRDefault="00606191" w:rsidP="0006309C">
            <w:pPr>
              <w:spacing w:after="0"/>
              <w:rPr>
                <w:rFonts w:asciiTheme="minorBidi" w:hAnsiTheme="minorBidi" w:cstheme="minorBidi"/>
              </w:rPr>
            </w:pPr>
            <w:r w:rsidRPr="00A84A3E">
              <w:rPr>
                <w:rStyle w:val="text"/>
              </w:rPr>
              <w:t xml:space="preserve">Our business as usual and lack of resources hardens our goal of investing time in </w:t>
            </w:r>
            <w:r w:rsidR="00CD3A9A" w:rsidRPr="00A84A3E">
              <w:rPr>
                <w:rStyle w:val="text"/>
              </w:rPr>
              <w:t>these very important matters</w:t>
            </w:r>
            <w:r w:rsidRPr="00A84A3E">
              <w:rPr>
                <w:rStyle w:val="text"/>
              </w:rPr>
              <w:t xml:space="preserve"> </w:t>
            </w:r>
          </w:p>
        </w:tc>
      </w:tr>
      <w:tr w:rsidR="00606191" w:rsidRPr="00A84A3E" w14:paraId="714E53EC" w14:textId="77777777" w:rsidTr="00402142">
        <w:tc>
          <w:tcPr>
            <w:tcW w:w="1440" w:type="dxa"/>
          </w:tcPr>
          <w:p w14:paraId="55284771" w14:textId="77777777" w:rsidR="00606191" w:rsidRPr="00A84A3E" w:rsidRDefault="00606191" w:rsidP="0006309C">
            <w:pPr>
              <w:spacing w:after="0"/>
              <w:rPr>
                <w:rStyle w:val="text"/>
              </w:rPr>
            </w:pPr>
            <w:r w:rsidRPr="00A84A3E">
              <w:rPr>
                <w:rStyle w:val="text"/>
              </w:rPr>
              <w:t>IE</w:t>
            </w:r>
          </w:p>
        </w:tc>
        <w:tc>
          <w:tcPr>
            <w:tcW w:w="7665" w:type="dxa"/>
          </w:tcPr>
          <w:p w14:paraId="05498A61" w14:textId="3AED5D2A" w:rsidR="00606191" w:rsidRPr="00A84A3E" w:rsidRDefault="00606191" w:rsidP="0006309C">
            <w:pPr>
              <w:spacing w:after="0"/>
              <w:rPr>
                <w:rFonts w:asciiTheme="minorBidi" w:hAnsiTheme="minorBidi" w:cstheme="minorBidi"/>
              </w:rPr>
            </w:pPr>
            <w:r w:rsidRPr="00A84A3E">
              <w:rPr>
                <w:rStyle w:val="text"/>
              </w:rPr>
              <w:t xml:space="preserve">Limited resources </w:t>
            </w:r>
          </w:p>
        </w:tc>
      </w:tr>
      <w:tr w:rsidR="00606191" w:rsidRPr="00A84A3E" w14:paraId="10A1AFB8" w14:textId="77777777" w:rsidTr="00402142">
        <w:tc>
          <w:tcPr>
            <w:tcW w:w="1440" w:type="dxa"/>
          </w:tcPr>
          <w:p w14:paraId="64F676C6" w14:textId="77777777" w:rsidR="00606191" w:rsidRPr="00A84A3E" w:rsidRDefault="00606191" w:rsidP="0006309C">
            <w:pPr>
              <w:spacing w:after="0"/>
              <w:rPr>
                <w:rStyle w:val="text"/>
              </w:rPr>
            </w:pPr>
            <w:r w:rsidRPr="00A84A3E">
              <w:rPr>
                <w:rStyle w:val="text"/>
              </w:rPr>
              <w:t>PL</w:t>
            </w:r>
          </w:p>
        </w:tc>
        <w:tc>
          <w:tcPr>
            <w:tcW w:w="7665" w:type="dxa"/>
          </w:tcPr>
          <w:p w14:paraId="5E377573" w14:textId="77777777" w:rsidR="00606191" w:rsidRPr="00A84A3E" w:rsidRDefault="00606191" w:rsidP="0006309C">
            <w:pPr>
              <w:spacing w:after="0"/>
              <w:rPr>
                <w:rFonts w:asciiTheme="minorBidi" w:hAnsiTheme="minorBidi" w:cstheme="minorBidi"/>
              </w:rPr>
            </w:pPr>
            <w:r w:rsidRPr="00A84A3E">
              <w:rPr>
                <w:rStyle w:val="text"/>
              </w:rPr>
              <w:t xml:space="preserve">We are </w:t>
            </w:r>
            <w:proofErr w:type="gramStart"/>
            <w:r w:rsidRPr="00A84A3E">
              <w:rPr>
                <w:rStyle w:val="text"/>
              </w:rPr>
              <w:t>working at</w:t>
            </w:r>
            <w:proofErr w:type="gramEnd"/>
            <w:r w:rsidRPr="00A84A3E">
              <w:rPr>
                <w:rStyle w:val="text"/>
              </w:rPr>
              <w:t xml:space="preserve"> new Project, namely jurisprudence Portal, which will provide direct access to the database of anonymized decisions. The use of artificial intelligence in the system itself will enable the generation of decision summaries and will improve the preparation of decision publications through their automatic anonymization and preparation of metadata. We have sent a letter of intent to the EPO regarding joining the Legal interactive platform project and we are currently using the </w:t>
            </w:r>
            <w:proofErr w:type="spellStart"/>
            <w:r w:rsidRPr="00A84A3E">
              <w:rPr>
                <w:rStyle w:val="text"/>
              </w:rPr>
              <w:t>Ansera</w:t>
            </w:r>
            <w:proofErr w:type="spellEnd"/>
            <w:r w:rsidRPr="00A84A3E">
              <w:rPr>
                <w:rStyle w:val="text"/>
              </w:rPr>
              <w:t xml:space="preserve"> system to prepare a report on the state of the art. We plan to expand competences in the field of AI and blockchain internally in the PPO team. </w:t>
            </w:r>
          </w:p>
        </w:tc>
      </w:tr>
      <w:tr w:rsidR="00606191" w:rsidRPr="00A84A3E" w14:paraId="4417909D" w14:textId="77777777" w:rsidTr="00402142">
        <w:tc>
          <w:tcPr>
            <w:tcW w:w="1440" w:type="dxa"/>
          </w:tcPr>
          <w:p w14:paraId="25DEF1BF" w14:textId="77777777" w:rsidR="00606191" w:rsidRPr="00A84A3E" w:rsidRDefault="00606191" w:rsidP="0006309C">
            <w:pPr>
              <w:spacing w:after="0"/>
              <w:rPr>
                <w:rStyle w:val="text"/>
              </w:rPr>
            </w:pPr>
            <w:r w:rsidRPr="00A84A3E">
              <w:rPr>
                <w:rStyle w:val="text"/>
              </w:rPr>
              <w:t>PY</w:t>
            </w:r>
          </w:p>
        </w:tc>
        <w:tc>
          <w:tcPr>
            <w:tcW w:w="7665" w:type="dxa"/>
          </w:tcPr>
          <w:p w14:paraId="74ED064C" w14:textId="3F1BE029" w:rsidR="00606191" w:rsidRPr="00A84A3E" w:rsidRDefault="00606191" w:rsidP="0006309C">
            <w:pPr>
              <w:spacing w:after="0"/>
              <w:rPr>
                <w:rFonts w:asciiTheme="minorBidi" w:hAnsiTheme="minorBidi" w:cstheme="minorBidi"/>
              </w:rPr>
            </w:pPr>
            <w:r w:rsidRPr="00A84A3E">
              <w:rPr>
                <w:rStyle w:val="text"/>
              </w:rPr>
              <w:t xml:space="preserve">There are always difficulties for all recommendations, but for these recommendations, in our current situation and given circumstances at the national level, the biggest challenge is “time”.  </w:t>
            </w:r>
          </w:p>
        </w:tc>
      </w:tr>
      <w:tr w:rsidR="00606191" w:rsidRPr="00A84A3E" w14:paraId="3C7EFB4F" w14:textId="77777777" w:rsidTr="00402142">
        <w:tc>
          <w:tcPr>
            <w:tcW w:w="1440" w:type="dxa"/>
          </w:tcPr>
          <w:p w14:paraId="5713AC61" w14:textId="77777777" w:rsidR="00606191" w:rsidRPr="00A84A3E" w:rsidRDefault="00606191" w:rsidP="0006309C">
            <w:pPr>
              <w:spacing w:after="0"/>
              <w:rPr>
                <w:rStyle w:val="text"/>
              </w:rPr>
            </w:pPr>
            <w:r w:rsidRPr="00A84A3E">
              <w:rPr>
                <w:rStyle w:val="text"/>
              </w:rPr>
              <w:t>US</w:t>
            </w:r>
          </w:p>
        </w:tc>
        <w:tc>
          <w:tcPr>
            <w:tcW w:w="7665" w:type="dxa"/>
          </w:tcPr>
          <w:p w14:paraId="669EAFBC" w14:textId="77777777" w:rsidR="004C55AD" w:rsidRPr="00A84A3E" w:rsidRDefault="00606191" w:rsidP="004C55AD">
            <w:pPr>
              <w:pStyle w:val="ListParagraph"/>
              <w:numPr>
                <w:ilvl w:val="0"/>
                <w:numId w:val="6"/>
              </w:numPr>
              <w:spacing w:after="0"/>
              <w:ind w:left="376"/>
              <w:rPr>
                <w:rStyle w:val="text"/>
                <w:rFonts w:eastAsia="Arial"/>
              </w:rPr>
            </w:pPr>
            <w:r w:rsidRPr="00A84A3E">
              <w:rPr>
                <w:rStyle w:val="text"/>
              </w:rPr>
              <w:t>data privacy</w:t>
            </w:r>
          </w:p>
          <w:p w14:paraId="29AAE897" w14:textId="77777777" w:rsidR="004C55AD" w:rsidRPr="00A84A3E" w:rsidRDefault="00606191" w:rsidP="004C55AD">
            <w:pPr>
              <w:pStyle w:val="ListParagraph"/>
              <w:numPr>
                <w:ilvl w:val="0"/>
                <w:numId w:val="6"/>
              </w:numPr>
              <w:spacing w:after="0"/>
              <w:ind w:left="376"/>
              <w:rPr>
                <w:rStyle w:val="text"/>
                <w:rFonts w:eastAsia="Arial"/>
              </w:rPr>
            </w:pPr>
            <w:r w:rsidRPr="00A84A3E">
              <w:rPr>
                <w:rStyle w:val="text"/>
              </w:rPr>
              <w:t>interoperability</w:t>
            </w:r>
          </w:p>
          <w:p w14:paraId="28C8DACF" w14:textId="42F41A8A" w:rsidR="00606191" w:rsidRPr="00A84A3E" w:rsidRDefault="00606191" w:rsidP="004C55AD">
            <w:pPr>
              <w:pStyle w:val="ListParagraph"/>
              <w:numPr>
                <w:ilvl w:val="0"/>
                <w:numId w:val="6"/>
              </w:numPr>
              <w:spacing w:after="0"/>
              <w:ind w:left="376"/>
              <w:rPr>
                <w:rFonts w:asciiTheme="minorBidi" w:hAnsiTheme="minorBidi" w:cstheme="minorBidi"/>
              </w:rPr>
            </w:pPr>
            <w:r w:rsidRPr="00A84A3E">
              <w:rPr>
                <w:rStyle w:val="text"/>
              </w:rPr>
              <w:t>Federal regulatory changes</w:t>
            </w:r>
          </w:p>
        </w:tc>
      </w:tr>
    </w:tbl>
    <w:p w14:paraId="0B1234FC" w14:textId="77777777" w:rsidR="00A10BF7" w:rsidRPr="00A84A3E" w:rsidRDefault="00A10BF7">
      <w:pPr>
        <w:rPr>
          <w:rFonts w:asciiTheme="minorBidi" w:hAnsiTheme="minorBidi" w:cstheme="minorBidi"/>
        </w:rPr>
        <w:sectPr w:rsidR="00A10BF7" w:rsidRPr="00A84A3E">
          <w:pgSz w:w="11905" w:h="16837"/>
          <w:pgMar w:top="1440" w:right="1440" w:bottom="1440" w:left="1440" w:header="720" w:footer="720" w:gutter="0"/>
          <w:cols w:space="720"/>
        </w:sectPr>
      </w:pPr>
    </w:p>
    <w:bookmarkStart w:id="7" w:name="_Toc10"/>
    <w:p w14:paraId="548757E0" w14:textId="64F2F3E9" w:rsidR="00A10BF7" w:rsidRPr="00A84A3E" w:rsidRDefault="00F01C34">
      <w:pPr>
        <w:pStyle w:val="headingsubHeader"/>
      </w:pPr>
      <w:r w:rsidRPr="00A84A3E">
        <w:fldChar w:fldCharType="begin"/>
      </w:r>
      <w:r w:rsidRPr="00A84A3E">
        <w:instrText xml:space="preserve"> AUTONUM  </w:instrText>
      </w:r>
      <w:r w:rsidRPr="00A84A3E">
        <w:fldChar w:fldCharType="end"/>
      </w:r>
      <w:r w:rsidRPr="00A84A3E">
        <w:tab/>
      </w:r>
      <w:r w:rsidR="0011160F" w:rsidRPr="00A84A3E">
        <w:t xml:space="preserve">Does your Office have any </w:t>
      </w:r>
      <w:r w:rsidR="001901F1" w:rsidRPr="00A84A3E">
        <w:t>proposals</w:t>
      </w:r>
      <w:r w:rsidR="0011160F" w:rsidRPr="00A84A3E">
        <w:t xml:space="preserve"> to improve or update the Recommendations on ICT and IP Administration?</w:t>
      </w:r>
      <w:bookmarkEnd w:id="7"/>
    </w:p>
    <w:p w14:paraId="41E68992" w14:textId="77777777" w:rsidR="009D4634" w:rsidRPr="00A84A3E" w:rsidRDefault="009D4634">
      <w:pPr>
        <w:pStyle w:val="headingsubHeade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620"/>
        <w:gridCol w:w="7485"/>
      </w:tblGrid>
      <w:tr w:rsidR="000A5AD3" w:rsidRPr="00A84A3E" w14:paraId="3D9C1868" w14:textId="77777777" w:rsidTr="009D4634">
        <w:tc>
          <w:tcPr>
            <w:tcW w:w="1620" w:type="dxa"/>
            <w:shd w:val="clear" w:color="auto" w:fill="1F497D" w:themeFill="text2"/>
          </w:tcPr>
          <w:p w14:paraId="182038F1" w14:textId="77777777" w:rsidR="000A5AD3" w:rsidRPr="00A84A3E" w:rsidRDefault="000A5AD3" w:rsidP="0006309C">
            <w:pPr>
              <w:spacing w:after="0"/>
              <w:rPr>
                <w:rFonts w:asciiTheme="minorBidi" w:hAnsiTheme="minorBidi" w:cstheme="minorBidi"/>
                <w:b/>
                <w:bCs/>
                <w:color w:val="FFFFFF" w:themeColor="background1"/>
              </w:rPr>
            </w:pPr>
            <w:r w:rsidRPr="00A84A3E">
              <w:rPr>
                <w:rStyle w:val="text"/>
                <w:b/>
                <w:bCs/>
                <w:color w:val="FFFFFF" w:themeColor="background1"/>
              </w:rPr>
              <w:t>ST.3 Code</w:t>
            </w:r>
          </w:p>
        </w:tc>
        <w:tc>
          <w:tcPr>
            <w:tcW w:w="7485" w:type="dxa"/>
            <w:shd w:val="clear" w:color="auto" w:fill="1F497D" w:themeFill="text2"/>
          </w:tcPr>
          <w:p w14:paraId="27352A14" w14:textId="77777777" w:rsidR="000A5AD3" w:rsidRPr="00A84A3E" w:rsidRDefault="000A5AD3" w:rsidP="0006309C">
            <w:pPr>
              <w:spacing w:after="0"/>
              <w:rPr>
                <w:rFonts w:asciiTheme="minorBidi" w:hAnsiTheme="minorBidi" w:cstheme="minorBidi"/>
                <w:b/>
                <w:bCs/>
                <w:color w:val="FFFFFF" w:themeColor="background1"/>
              </w:rPr>
            </w:pPr>
            <w:r w:rsidRPr="00A84A3E">
              <w:rPr>
                <w:rStyle w:val="text"/>
                <w:b/>
                <w:bCs/>
                <w:color w:val="FFFFFF" w:themeColor="background1"/>
              </w:rPr>
              <w:t xml:space="preserve">Response </w:t>
            </w:r>
          </w:p>
        </w:tc>
      </w:tr>
      <w:tr w:rsidR="000A5AD3" w:rsidRPr="00A84A3E" w14:paraId="23EC93D4" w14:textId="77777777" w:rsidTr="009D4634">
        <w:tc>
          <w:tcPr>
            <w:tcW w:w="1620" w:type="dxa"/>
          </w:tcPr>
          <w:p w14:paraId="28613123"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AU</w:t>
            </w:r>
          </w:p>
        </w:tc>
        <w:tc>
          <w:tcPr>
            <w:tcW w:w="7485" w:type="dxa"/>
          </w:tcPr>
          <w:p w14:paraId="33A6E003" w14:textId="77777777" w:rsidR="000A5AD3" w:rsidRPr="00A84A3E" w:rsidRDefault="000A5AD3" w:rsidP="0006309C">
            <w:pPr>
              <w:spacing w:after="0"/>
              <w:rPr>
                <w:rFonts w:asciiTheme="minorBidi" w:hAnsiTheme="minorBidi" w:cstheme="minorBidi"/>
              </w:rPr>
            </w:pPr>
            <w:r w:rsidRPr="00A84A3E">
              <w:rPr>
                <w:rStyle w:val="text"/>
              </w:rPr>
              <w:t xml:space="preserve">N/A </w:t>
            </w:r>
          </w:p>
        </w:tc>
      </w:tr>
      <w:tr w:rsidR="000A5AD3" w:rsidRPr="00A84A3E" w14:paraId="50339852" w14:textId="77777777" w:rsidTr="009D4634">
        <w:tc>
          <w:tcPr>
            <w:tcW w:w="1620" w:type="dxa"/>
          </w:tcPr>
          <w:p w14:paraId="45F00375"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BR</w:t>
            </w:r>
          </w:p>
        </w:tc>
        <w:tc>
          <w:tcPr>
            <w:tcW w:w="7485" w:type="dxa"/>
          </w:tcPr>
          <w:p w14:paraId="23C1785F" w14:textId="77777777" w:rsidR="000A5AD3" w:rsidRPr="00A84A3E" w:rsidRDefault="000A5AD3" w:rsidP="0006309C">
            <w:pPr>
              <w:spacing w:after="0"/>
              <w:rPr>
                <w:rFonts w:asciiTheme="minorBidi" w:hAnsiTheme="minorBidi" w:cstheme="minorBidi"/>
              </w:rPr>
            </w:pPr>
            <w:r w:rsidRPr="00A84A3E">
              <w:rPr>
                <w:rStyle w:val="text"/>
              </w:rPr>
              <w:t xml:space="preserve">Evaluate whether it is appropriate to include a Software Development Lifecycle (SDLC) Policy as a requirement within any of the recommendations. </w:t>
            </w:r>
          </w:p>
        </w:tc>
      </w:tr>
      <w:tr w:rsidR="000A5AD3" w:rsidRPr="00A84A3E" w14:paraId="69EFD7BE" w14:textId="77777777" w:rsidTr="009D4634">
        <w:tc>
          <w:tcPr>
            <w:tcW w:w="1620" w:type="dxa"/>
          </w:tcPr>
          <w:p w14:paraId="66676A63"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CA</w:t>
            </w:r>
          </w:p>
        </w:tc>
        <w:tc>
          <w:tcPr>
            <w:tcW w:w="7485" w:type="dxa"/>
          </w:tcPr>
          <w:p w14:paraId="286947AF" w14:textId="77777777" w:rsidR="000A5AD3" w:rsidRPr="00A84A3E" w:rsidRDefault="000A5AD3" w:rsidP="0006309C">
            <w:pPr>
              <w:spacing w:after="0"/>
              <w:rPr>
                <w:rFonts w:asciiTheme="minorBidi" w:hAnsiTheme="minorBidi" w:cstheme="minorBidi"/>
              </w:rPr>
            </w:pPr>
            <w:r w:rsidRPr="00A84A3E">
              <w:rPr>
                <w:rStyle w:val="text"/>
              </w:rPr>
              <w:t xml:space="preserve">No, no improvements to propose at this time. </w:t>
            </w:r>
          </w:p>
        </w:tc>
      </w:tr>
      <w:tr w:rsidR="000A5AD3" w:rsidRPr="00A84A3E" w14:paraId="7175819F" w14:textId="77777777" w:rsidTr="009D4634">
        <w:tc>
          <w:tcPr>
            <w:tcW w:w="1620" w:type="dxa"/>
          </w:tcPr>
          <w:p w14:paraId="313485B1"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EM</w:t>
            </w:r>
          </w:p>
        </w:tc>
        <w:tc>
          <w:tcPr>
            <w:tcW w:w="7485" w:type="dxa"/>
          </w:tcPr>
          <w:p w14:paraId="46F99FD5" w14:textId="77777777" w:rsidR="000A5AD3" w:rsidRPr="00A84A3E" w:rsidRDefault="000A5AD3" w:rsidP="0006309C">
            <w:pPr>
              <w:spacing w:after="0"/>
              <w:rPr>
                <w:rFonts w:asciiTheme="minorBidi" w:hAnsiTheme="minorBidi" w:cstheme="minorBidi"/>
              </w:rPr>
            </w:pPr>
            <w:r w:rsidRPr="00A84A3E">
              <w:rPr>
                <w:rStyle w:val="text"/>
              </w:rPr>
              <w:t xml:space="preserve">No </w:t>
            </w:r>
          </w:p>
        </w:tc>
      </w:tr>
      <w:tr w:rsidR="000A5AD3" w:rsidRPr="00A84A3E" w14:paraId="23D6D298" w14:textId="77777777" w:rsidTr="009D4634">
        <w:tc>
          <w:tcPr>
            <w:tcW w:w="1620" w:type="dxa"/>
          </w:tcPr>
          <w:p w14:paraId="43FAA965"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EP</w:t>
            </w:r>
          </w:p>
        </w:tc>
        <w:tc>
          <w:tcPr>
            <w:tcW w:w="7485" w:type="dxa"/>
          </w:tcPr>
          <w:p w14:paraId="0241729E" w14:textId="77777777" w:rsidR="000A5AD3" w:rsidRPr="00A84A3E" w:rsidRDefault="000A5AD3" w:rsidP="0006309C">
            <w:pPr>
              <w:spacing w:after="0"/>
              <w:rPr>
                <w:rFonts w:asciiTheme="minorBidi" w:hAnsiTheme="minorBidi" w:cstheme="minorBidi"/>
              </w:rPr>
            </w:pPr>
            <w:r w:rsidRPr="00A84A3E">
              <w:rPr>
                <w:rStyle w:val="text"/>
              </w:rPr>
              <w:t xml:space="preserve">N/A at present.  Notes inserted from Q.7 - EPO Strategic Plan 2028 : https://link.epo.org/web/about-us/office/en-epo-strategic-plan-2028.pdf  SP2028 Overarching Goal: Sustainability, delivered through 5 key Drivers  1: People ; 2 : Technology ; 3: High Quality, timely Products &amp; Services; 4: Partnerships; 5: Financial Sustainability </w:t>
            </w:r>
          </w:p>
        </w:tc>
      </w:tr>
      <w:tr w:rsidR="000A5AD3" w:rsidRPr="00A84A3E" w14:paraId="65A4EF28" w14:textId="77777777" w:rsidTr="009D4634">
        <w:tc>
          <w:tcPr>
            <w:tcW w:w="1620" w:type="dxa"/>
          </w:tcPr>
          <w:p w14:paraId="0359D7BC"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ES</w:t>
            </w:r>
          </w:p>
        </w:tc>
        <w:tc>
          <w:tcPr>
            <w:tcW w:w="7485" w:type="dxa"/>
          </w:tcPr>
          <w:p w14:paraId="28B5E87E" w14:textId="77777777" w:rsidR="000A5AD3" w:rsidRPr="00A84A3E" w:rsidRDefault="000A5AD3" w:rsidP="0006309C">
            <w:pPr>
              <w:spacing w:after="0"/>
              <w:rPr>
                <w:rFonts w:asciiTheme="minorBidi" w:hAnsiTheme="minorBidi" w:cstheme="minorBidi"/>
              </w:rPr>
            </w:pPr>
            <w:r w:rsidRPr="00A84A3E">
              <w:rPr>
                <w:rStyle w:val="text"/>
              </w:rPr>
              <w:t xml:space="preserve">We have been involved in the preparation of the 10 recommendations and believe they are fine. </w:t>
            </w:r>
          </w:p>
        </w:tc>
      </w:tr>
      <w:tr w:rsidR="000A5AD3" w:rsidRPr="00A84A3E" w14:paraId="0F3E6E51" w14:textId="77777777" w:rsidTr="009D4634">
        <w:tc>
          <w:tcPr>
            <w:tcW w:w="1620" w:type="dxa"/>
          </w:tcPr>
          <w:p w14:paraId="0377B304"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FI</w:t>
            </w:r>
          </w:p>
        </w:tc>
        <w:tc>
          <w:tcPr>
            <w:tcW w:w="7485" w:type="dxa"/>
          </w:tcPr>
          <w:p w14:paraId="221B5FFF" w14:textId="39B1457A" w:rsidR="000A5AD3" w:rsidRPr="00A84A3E" w:rsidRDefault="000A5AD3" w:rsidP="0006309C">
            <w:pPr>
              <w:spacing w:after="0"/>
              <w:rPr>
                <w:rFonts w:asciiTheme="minorBidi" w:hAnsiTheme="minorBidi" w:cstheme="minorBidi"/>
              </w:rPr>
            </w:pPr>
            <w:r w:rsidRPr="00A84A3E">
              <w:rPr>
                <w:rStyle w:val="text"/>
              </w:rPr>
              <w:t xml:space="preserve">Not at this moment.  </w:t>
            </w:r>
          </w:p>
        </w:tc>
      </w:tr>
      <w:tr w:rsidR="000A5AD3" w:rsidRPr="00A84A3E" w14:paraId="67500869" w14:textId="77777777" w:rsidTr="009D4634">
        <w:tc>
          <w:tcPr>
            <w:tcW w:w="1620" w:type="dxa"/>
          </w:tcPr>
          <w:p w14:paraId="691AC123"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GM</w:t>
            </w:r>
          </w:p>
        </w:tc>
        <w:tc>
          <w:tcPr>
            <w:tcW w:w="7485" w:type="dxa"/>
          </w:tcPr>
          <w:p w14:paraId="42703FE5" w14:textId="3DD737BB" w:rsidR="000A5AD3" w:rsidRPr="00A84A3E" w:rsidRDefault="000A5AD3" w:rsidP="0006309C">
            <w:pPr>
              <w:spacing w:after="0"/>
              <w:rPr>
                <w:rFonts w:asciiTheme="minorBidi" w:hAnsiTheme="minorBidi" w:cstheme="minorBidi"/>
              </w:rPr>
            </w:pPr>
            <w:r w:rsidRPr="00A84A3E">
              <w:rPr>
                <w:rStyle w:val="text"/>
              </w:rPr>
              <w:t xml:space="preserve">Yes. We are in a work in progress stage in implementing some of the recommendations. </w:t>
            </w:r>
            <w:r w:rsidR="00387BEB" w:rsidRPr="00A84A3E">
              <w:rPr>
                <w:rStyle w:val="text"/>
              </w:rPr>
              <w:t xml:space="preserve">WIPO </w:t>
            </w:r>
            <w:r w:rsidRPr="00A84A3E">
              <w:rPr>
                <w:rStyle w:val="text"/>
              </w:rPr>
              <w:t xml:space="preserve">IPAS support and the Global brand database team </w:t>
            </w:r>
            <w:proofErr w:type="gramStart"/>
            <w:r w:rsidRPr="00A84A3E">
              <w:rPr>
                <w:rStyle w:val="text"/>
              </w:rPr>
              <w:t>is</w:t>
            </w:r>
            <w:proofErr w:type="gramEnd"/>
            <w:r w:rsidRPr="00A84A3E">
              <w:rPr>
                <w:rStyle w:val="text"/>
              </w:rPr>
              <w:t xml:space="preserve"> helping remedy most of our implementation processes. </w:t>
            </w:r>
          </w:p>
        </w:tc>
      </w:tr>
      <w:tr w:rsidR="000A5AD3" w:rsidRPr="00A84A3E" w14:paraId="5EF0428C" w14:textId="77777777" w:rsidTr="009D4634">
        <w:tc>
          <w:tcPr>
            <w:tcW w:w="1620" w:type="dxa"/>
          </w:tcPr>
          <w:p w14:paraId="045F8448"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IE</w:t>
            </w:r>
          </w:p>
        </w:tc>
        <w:tc>
          <w:tcPr>
            <w:tcW w:w="7485" w:type="dxa"/>
          </w:tcPr>
          <w:p w14:paraId="5F62735B" w14:textId="77777777" w:rsidR="000A5AD3" w:rsidRPr="00A84A3E" w:rsidRDefault="000A5AD3" w:rsidP="0006309C">
            <w:pPr>
              <w:spacing w:after="0"/>
              <w:rPr>
                <w:rFonts w:asciiTheme="minorBidi" w:hAnsiTheme="minorBidi" w:cstheme="minorBidi"/>
              </w:rPr>
            </w:pPr>
            <w:r w:rsidRPr="00A84A3E">
              <w:rPr>
                <w:rStyle w:val="text"/>
              </w:rPr>
              <w:t xml:space="preserve">n/a </w:t>
            </w:r>
          </w:p>
        </w:tc>
      </w:tr>
      <w:tr w:rsidR="000A5AD3" w:rsidRPr="00A84A3E" w14:paraId="691E9B71" w14:textId="77777777" w:rsidTr="009D4634">
        <w:tc>
          <w:tcPr>
            <w:tcW w:w="1620" w:type="dxa"/>
          </w:tcPr>
          <w:p w14:paraId="4235E28E"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PE</w:t>
            </w:r>
          </w:p>
        </w:tc>
        <w:tc>
          <w:tcPr>
            <w:tcW w:w="7485" w:type="dxa"/>
          </w:tcPr>
          <w:p w14:paraId="2841386E" w14:textId="4D171504" w:rsidR="000A5AD3" w:rsidRPr="00A84A3E" w:rsidRDefault="00097F4F" w:rsidP="0006309C">
            <w:pPr>
              <w:spacing w:after="0"/>
              <w:rPr>
                <w:rStyle w:val="text"/>
              </w:rPr>
            </w:pPr>
            <w:r w:rsidRPr="00A84A3E">
              <w:rPr>
                <w:rStyle w:val="text"/>
              </w:rPr>
              <w:t>No</w:t>
            </w:r>
          </w:p>
        </w:tc>
      </w:tr>
      <w:tr w:rsidR="000A5AD3" w:rsidRPr="00A84A3E" w14:paraId="0F7D06EE" w14:textId="77777777" w:rsidTr="009D4634">
        <w:tc>
          <w:tcPr>
            <w:tcW w:w="1620" w:type="dxa"/>
          </w:tcPr>
          <w:p w14:paraId="563E22D4"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PY</w:t>
            </w:r>
          </w:p>
        </w:tc>
        <w:tc>
          <w:tcPr>
            <w:tcW w:w="7485" w:type="dxa"/>
          </w:tcPr>
          <w:p w14:paraId="28CB049F" w14:textId="38EAFBF5" w:rsidR="000A5AD3" w:rsidRPr="00A84A3E" w:rsidRDefault="000A5AD3" w:rsidP="0006309C">
            <w:pPr>
              <w:spacing w:after="0"/>
              <w:rPr>
                <w:rFonts w:asciiTheme="minorBidi" w:hAnsiTheme="minorBidi" w:cstheme="minorBidi"/>
              </w:rPr>
            </w:pPr>
            <w:r w:rsidRPr="00A84A3E">
              <w:rPr>
                <w:rStyle w:val="text"/>
              </w:rPr>
              <w:t>No proposal.</w:t>
            </w:r>
          </w:p>
        </w:tc>
      </w:tr>
      <w:tr w:rsidR="000A5AD3" w:rsidRPr="00A84A3E" w14:paraId="39ADAB6C" w14:textId="77777777" w:rsidTr="009D4634">
        <w:tc>
          <w:tcPr>
            <w:tcW w:w="1620" w:type="dxa"/>
          </w:tcPr>
          <w:p w14:paraId="4A7F90A8"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RU</w:t>
            </w:r>
          </w:p>
        </w:tc>
        <w:tc>
          <w:tcPr>
            <w:tcW w:w="7485" w:type="dxa"/>
          </w:tcPr>
          <w:p w14:paraId="1ADD5FB7" w14:textId="77777777" w:rsidR="000A5AD3" w:rsidRPr="00A84A3E" w:rsidRDefault="000A5AD3" w:rsidP="0006309C">
            <w:pPr>
              <w:spacing w:after="0"/>
              <w:rPr>
                <w:rFonts w:asciiTheme="minorBidi" w:hAnsiTheme="minorBidi" w:cstheme="minorBidi"/>
              </w:rPr>
            </w:pPr>
            <w:r w:rsidRPr="00A84A3E">
              <w:rPr>
                <w:rStyle w:val="text"/>
              </w:rPr>
              <w:t xml:space="preserve">We don't have any proposal at the moment. </w:t>
            </w:r>
          </w:p>
        </w:tc>
      </w:tr>
      <w:tr w:rsidR="000A5AD3" w:rsidRPr="00A84A3E" w14:paraId="5E7F394C" w14:textId="77777777" w:rsidTr="009D4634">
        <w:tc>
          <w:tcPr>
            <w:tcW w:w="1620" w:type="dxa"/>
          </w:tcPr>
          <w:p w14:paraId="56963410"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US</w:t>
            </w:r>
          </w:p>
        </w:tc>
        <w:tc>
          <w:tcPr>
            <w:tcW w:w="7485" w:type="dxa"/>
          </w:tcPr>
          <w:p w14:paraId="5B581DE1" w14:textId="77777777" w:rsidR="000A5AD3" w:rsidRPr="00A84A3E" w:rsidRDefault="000A5AD3" w:rsidP="0006309C">
            <w:pPr>
              <w:spacing w:after="0"/>
              <w:rPr>
                <w:rFonts w:asciiTheme="minorBidi" w:hAnsiTheme="minorBidi" w:cstheme="minorBidi"/>
              </w:rPr>
            </w:pPr>
            <w:r w:rsidRPr="00A84A3E">
              <w:rPr>
                <w:rStyle w:val="text"/>
              </w:rPr>
              <w:t xml:space="preserve">Not at this time </w:t>
            </w:r>
          </w:p>
        </w:tc>
      </w:tr>
    </w:tbl>
    <w:p w14:paraId="2F4482F8" w14:textId="77777777" w:rsidR="00A10BF7" w:rsidRPr="00A84A3E" w:rsidRDefault="00A10BF7">
      <w:pPr>
        <w:rPr>
          <w:rFonts w:asciiTheme="minorBidi" w:hAnsiTheme="minorBidi" w:cstheme="minorBidi"/>
        </w:rPr>
        <w:sectPr w:rsidR="00A10BF7" w:rsidRPr="00A84A3E">
          <w:pgSz w:w="11905" w:h="16837"/>
          <w:pgMar w:top="1440" w:right="1440" w:bottom="1440" w:left="1440" w:header="720" w:footer="720" w:gutter="0"/>
          <w:cols w:space="720"/>
        </w:sectPr>
      </w:pPr>
    </w:p>
    <w:bookmarkStart w:id="8" w:name="_Toc11"/>
    <w:p w14:paraId="72612B93" w14:textId="6CA78A8C" w:rsidR="00A10BF7" w:rsidRPr="00A84A3E" w:rsidRDefault="00F01C34">
      <w:pPr>
        <w:pStyle w:val="headingsubHeader"/>
      </w:pPr>
      <w:r w:rsidRPr="00A84A3E">
        <w:fldChar w:fldCharType="begin"/>
      </w:r>
      <w:r w:rsidRPr="00A84A3E">
        <w:instrText xml:space="preserve"> AUTONUM  </w:instrText>
      </w:r>
      <w:r w:rsidRPr="00A84A3E">
        <w:fldChar w:fldCharType="end"/>
      </w:r>
      <w:r w:rsidRPr="00A84A3E">
        <w:tab/>
      </w:r>
      <w:r w:rsidR="0011160F" w:rsidRPr="00A84A3E">
        <w:t xml:space="preserve">Which of the current 10 Recommendations would you most like to be discussed and </w:t>
      </w:r>
      <w:r w:rsidR="00F54A87" w:rsidRPr="00A84A3E">
        <w:t>presented</w:t>
      </w:r>
      <w:r w:rsidR="0011160F" w:rsidRPr="00A84A3E">
        <w:t xml:space="preserve"> at future Task Force meetings?  This may include demonstrations or other activities.</w:t>
      </w:r>
      <w:bookmarkEnd w:id="8"/>
    </w:p>
    <w:p w14:paraId="37F79C32" w14:textId="77777777" w:rsidR="0006309C" w:rsidRPr="00A84A3E" w:rsidRDefault="0006309C">
      <w:pPr>
        <w:pStyle w:val="headingsubHeader"/>
      </w:pPr>
    </w:p>
    <w:tbl>
      <w:tblPr>
        <w:tblStyle w:val="table"/>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30"/>
        <w:gridCol w:w="7575"/>
      </w:tblGrid>
      <w:tr w:rsidR="000A5AD3" w:rsidRPr="00A84A3E" w14:paraId="1AB077AD" w14:textId="77777777" w:rsidTr="0006309C">
        <w:tc>
          <w:tcPr>
            <w:tcW w:w="1530" w:type="dxa"/>
            <w:shd w:val="clear" w:color="auto" w:fill="1F497D" w:themeFill="text2"/>
          </w:tcPr>
          <w:p w14:paraId="1E6487F4" w14:textId="77777777" w:rsidR="000A5AD3" w:rsidRPr="00A84A3E" w:rsidRDefault="000A5AD3" w:rsidP="0006309C">
            <w:pPr>
              <w:spacing w:after="0"/>
              <w:rPr>
                <w:rFonts w:asciiTheme="minorBidi" w:hAnsiTheme="minorBidi" w:cstheme="minorBidi"/>
                <w:b/>
                <w:bCs/>
                <w:color w:val="FFFFFF" w:themeColor="background1"/>
              </w:rPr>
            </w:pPr>
            <w:r w:rsidRPr="00A84A3E">
              <w:rPr>
                <w:rStyle w:val="text"/>
                <w:b/>
                <w:bCs/>
                <w:color w:val="FFFFFF" w:themeColor="background1"/>
              </w:rPr>
              <w:t>ST.3 Code</w:t>
            </w:r>
          </w:p>
        </w:tc>
        <w:tc>
          <w:tcPr>
            <w:tcW w:w="7575" w:type="dxa"/>
            <w:shd w:val="clear" w:color="auto" w:fill="1F497D" w:themeFill="text2"/>
          </w:tcPr>
          <w:p w14:paraId="11C05603" w14:textId="77777777" w:rsidR="000A5AD3" w:rsidRPr="00A84A3E" w:rsidRDefault="000A5AD3" w:rsidP="0006309C">
            <w:pPr>
              <w:spacing w:after="0"/>
              <w:rPr>
                <w:rFonts w:asciiTheme="minorBidi" w:hAnsiTheme="minorBidi" w:cstheme="minorBidi"/>
                <w:b/>
                <w:bCs/>
                <w:color w:val="FFFFFF" w:themeColor="background1"/>
              </w:rPr>
            </w:pPr>
            <w:r w:rsidRPr="00A84A3E">
              <w:rPr>
                <w:rStyle w:val="text"/>
                <w:b/>
                <w:bCs/>
                <w:color w:val="FFFFFF" w:themeColor="background1"/>
              </w:rPr>
              <w:t xml:space="preserve">Response </w:t>
            </w:r>
          </w:p>
        </w:tc>
      </w:tr>
      <w:tr w:rsidR="000A5AD3" w:rsidRPr="00A84A3E" w14:paraId="22B75E24" w14:textId="77777777" w:rsidTr="0006309C">
        <w:tc>
          <w:tcPr>
            <w:tcW w:w="1530" w:type="dxa"/>
          </w:tcPr>
          <w:p w14:paraId="7EEBDF5E"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AU</w:t>
            </w:r>
          </w:p>
        </w:tc>
        <w:tc>
          <w:tcPr>
            <w:tcW w:w="7575" w:type="dxa"/>
          </w:tcPr>
          <w:p w14:paraId="39E509D7" w14:textId="77777777" w:rsidR="000A5AD3" w:rsidRPr="00A84A3E" w:rsidRDefault="000A5AD3" w:rsidP="0006309C">
            <w:pPr>
              <w:spacing w:after="0"/>
              <w:rPr>
                <w:rFonts w:asciiTheme="minorBidi" w:hAnsiTheme="minorBidi" w:cstheme="minorBidi"/>
              </w:rPr>
            </w:pPr>
            <w:r w:rsidRPr="00A84A3E">
              <w:rPr>
                <w:rStyle w:val="text"/>
              </w:rPr>
              <w:t xml:space="preserve">Rec. 10 : IP Australia would be interested to hear how other IP Offices approach emerging and fast-moving technologies, given the range of opportunities and risks they present. </w:t>
            </w:r>
          </w:p>
        </w:tc>
      </w:tr>
      <w:tr w:rsidR="000A5AD3" w:rsidRPr="00A84A3E" w14:paraId="7DC311DD" w14:textId="77777777" w:rsidTr="0006309C">
        <w:tc>
          <w:tcPr>
            <w:tcW w:w="1530" w:type="dxa"/>
          </w:tcPr>
          <w:p w14:paraId="6FA3472B"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BR</w:t>
            </w:r>
          </w:p>
        </w:tc>
        <w:tc>
          <w:tcPr>
            <w:tcW w:w="7575" w:type="dxa"/>
          </w:tcPr>
          <w:p w14:paraId="65EE3062" w14:textId="77777777" w:rsidR="000A5AD3" w:rsidRPr="00A84A3E" w:rsidRDefault="000A5AD3" w:rsidP="0006309C">
            <w:pPr>
              <w:spacing w:after="0"/>
              <w:rPr>
                <w:rFonts w:asciiTheme="minorBidi" w:hAnsiTheme="minorBidi" w:cstheme="minorBidi"/>
              </w:rPr>
            </w:pPr>
            <w:r w:rsidRPr="00A84A3E">
              <w:rPr>
                <w:rStyle w:val="text"/>
              </w:rPr>
              <w:t xml:space="preserve">We would appreciate it if you could present recommendations: 3, 7, 8, and 10. </w:t>
            </w:r>
          </w:p>
        </w:tc>
      </w:tr>
      <w:tr w:rsidR="000A5AD3" w:rsidRPr="00A84A3E" w14:paraId="352D84E9" w14:textId="77777777" w:rsidTr="0006309C">
        <w:tc>
          <w:tcPr>
            <w:tcW w:w="1530" w:type="dxa"/>
          </w:tcPr>
          <w:p w14:paraId="3F914B90"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CA</w:t>
            </w:r>
          </w:p>
        </w:tc>
        <w:tc>
          <w:tcPr>
            <w:tcW w:w="7575" w:type="dxa"/>
          </w:tcPr>
          <w:p w14:paraId="440CABF4" w14:textId="77777777" w:rsidR="000A5AD3" w:rsidRPr="00A84A3E" w:rsidRDefault="000A5AD3" w:rsidP="0006309C">
            <w:pPr>
              <w:spacing w:after="0"/>
              <w:rPr>
                <w:rFonts w:asciiTheme="minorBidi" w:hAnsiTheme="minorBidi" w:cstheme="minorBidi"/>
              </w:rPr>
            </w:pPr>
            <w:r w:rsidRPr="00A84A3E">
              <w:rPr>
                <w:rStyle w:val="text"/>
              </w:rPr>
              <w:t xml:space="preserve">Recommendation 9 - Sharing experiences is of great value to ISED/CIPO and likely all WIPO ICT participants. </w:t>
            </w:r>
          </w:p>
        </w:tc>
      </w:tr>
      <w:tr w:rsidR="000A5AD3" w:rsidRPr="00A84A3E" w14:paraId="3EAAE6A2" w14:textId="77777777" w:rsidTr="0006309C">
        <w:tc>
          <w:tcPr>
            <w:tcW w:w="1530" w:type="dxa"/>
          </w:tcPr>
          <w:p w14:paraId="2E50AD3F"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EM</w:t>
            </w:r>
          </w:p>
        </w:tc>
        <w:tc>
          <w:tcPr>
            <w:tcW w:w="7575" w:type="dxa"/>
          </w:tcPr>
          <w:p w14:paraId="6813121E" w14:textId="77777777" w:rsidR="000A5AD3" w:rsidRPr="00A84A3E" w:rsidRDefault="000A5AD3" w:rsidP="0006309C">
            <w:pPr>
              <w:spacing w:after="0"/>
              <w:rPr>
                <w:rFonts w:asciiTheme="minorBidi" w:hAnsiTheme="minorBidi" w:cstheme="minorBidi"/>
              </w:rPr>
            </w:pPr>
            <w:r w:rsidRPr="00A84A3E">
              <w:rPr>
                <w:rStyle w:val="text"/>
              </w:rPr>
              <w:t xml:space="preserve">Cybersecurity, AI tools evolution, Cloud migration strategies,  </w:t>
            </w:r>
          </w:p>
        </w:tc>
      </w:tr>
      <w:tr w:rsidR="000A5AD3" w:rsidRPr="00A84A3E" w14:paraId="79EE9BD5" w14:textId="77777777" w:rsidTr="0006309C">
        <w:tc>
          <w:tcPr>
            <w:tcW w:w="1530" w:type="dxa"/>
          </w:tcPr>
          <w:p w14:paraId="3D5EB79C"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EP</w:t>
            </w:r>
          </w:p>
        </w:tc>
        <w:tc>
          <w:tcPr>
            <w:tcW w:w="7575" w:type="dxa"/>
          </w:tcPr>
          <w:p w14:paraId="75B69E94" w14:textId="77777777" w:rsidR="000A5AD3" w:rsidRPr="00A84A3E" w:rsidRDefault="000A5AD3" w:rsidP="0006309C">
            <w:pPr>
              <w:spacing w:after="0"/>
              <w:rPr>
                <w:rFonts w:asciiTheme="minorBidi" w:hAnsiTheme="minorBidi" w:cstheme="minorBidi"/>
              </w:rPr>
            </w:pPr>
            <w:r w:rsidRPr="00A84A3E">
              <w:rPr>
                <w:rStyle w:val="text"/>
              </w:rPr>
              <w:t xml:space="preserve">Recommendations: 2, 4, 8, 10. </w:t>
            </w:r>
          </w:p>
        </w:tc>
      </w:tr>
      <w:tr w:rsidR="000A5AD3" w:rsidRPr="00A84A3E" w14:paraId="0B27A49C" w14:textId="77777777" w:rsidTr="0006309C">
        <w:tc>
          <w:tcPr>
            <w:tcW w:w="1530" w:type="dxa"/>
          </w:tcPr>
          <w:p w14:paraId="51DD3530"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ES</w:t>
            </w:r>
          </w:p>
        </w:tc>
        <w:tc>
          <w:tcPr>
            <w:tcW w:w="7575" w:type="dxa"/>
          </w:tcPr>
          <w:p w14:paraId="2E4E4130" w14:textId="29D0C8C3" w:rsidR="000A5AD3" w:rsidRPr="00A84A3E" w:rsidRDefault="000A5AD3" w:rsidP="0006309C">
            <w:pPr>
              <w:spacing w:after="0"/>
              <w:rPr>
                <w:rFonts w:asciiTheme="minorBidi" w:hAnsiTheme="minorBidi" w:cstheme="minorBidi"/>
              </w:rPr>
            </w:pPr>
            <w:r w:rsidRPr="00A84A3E">
              <w:rPr>
                <w:rStyle w:val="text"/>
              </w:rPr>
              <w:t xml:space="preserve">Rec.10, with special focus on governance and risk management and assessment. </w:t>
            </w:r>
          </w:p>
        </w:tc>
      </w:tr>
      <w:tr w:rsidR="000A5AD3" w:rsidRPr="00A84A3E" w14:paraId="6E54A30C" w14:textId="77777777" w:rsidTr="0006309C">
        <w:tc>
          <w:tcPr>
            <w:tcW w:w="1530" w:type="dxa"/>
          </w:tcPr>
          <w:p w14:paraId="0AE2A3CE"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FI</w:t>
            </w:r>
          </w:p>
        </w:tc>
        <w:tc>
          <w:tcPr>
            <w:tcW w:w="7575" w:type="dxa"/>
          </w:tcPr>
          <w:p w14:paraId="33B2D2FA" w14:textId="77777777" w:rsidR="000A5AD3" w:rsidRPr="00A84A3E" w:rsidRDefault="000A5AD3" w:rsidP="0006309C">
            <w:pPr>
              <w:spacing w:after="0"/>
              <w:rPr>
                <w:rFonts w:asciiTheme="minorBidi" w:hAnsiTheme="minorBidi" w:cstheme="minorBidi"/>
              </w:rPr>
            </w:pPr>
            <w:r w:rsidRPr="00A84A3E">
              <w:rPr>
                <w:rStyle w:val="text"/>
              </w:rPr>
              <w:t xml:space="preserve">Recommendations 8 and 9 </w:t>
            </w:r>
          </w:p>
        </w:tc>
      </w:tr>
      <w:tr w:rsidR="000A5AD3" w:rsidRPr="00A84A3E" w14:paraId="6D5C1F5A" w14:textId="77777777" w:rsidTr="0006309C">
        <w:tc>
          <w:tcPr>
            <w:tcW w:w="1530" w:type="dxa"/>
          </w:tcPr>
          <w:p w14:paraId="40000895"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GE</w:t>
            </w:r>
          </w:p>
        </w:tc>
        <w:tc>
          <w:tcPr>
            <w:tcW w:w="7575" w:type="dxa"/>
          </w:tcPr>
          <w:p w14:paraId="5C561478" w14:textId="21285E2F" w:rsidR="000A5AD3" w:rsidRPr="00A84A3E" w:rsidRDefault="000A5AD3" w:rsidP="0006309C">
            <w:pPr>
              <w:spacing w:after="0"/>
              <w:rPr>
                <w:rFonts w:asciiTheme="minorBidi" w:hAnsiTheme="minorBidi" w:cstheme="minorBidi"/>
              </w:rPr>
            </w:pPr>
            <w:r w:rsidRPr="00A84A3E">
              <w:rPr>
                <w:rStyle w:val="text"/>
              </w:rPr>
              <w:t xml:space="preserve">Due to the </w:t>
            </w:r>
            <w:r w:rsidR="00CD3A9A" w:rsidRPr="00A84A3E">
              <w:rPr>
                <w:rStyle w:val="text"/>
              </w:rPr>
              <w:t>fact</w:t>
            </w:r>
            <w:r w:rsidRPr="00A84A3E">
              <w:rPr>
                <w:rStyle w:val="text"/>
              </w:rPr>
              <w:t xml:space="preserve"> that DPMA has already implemented these 10 recommendations, we see no need for further updating or discussing these recommendation</w:t>
            </w:r>
            <w:r w:rsidR="00067CA1" w:rsidRPr="00A84A3E">
              <w:rPr>
                <w:rStyle w:val="text"/>
              </w:rPr>
              <w:t>s</w:t>
            </w:r>
            <w:r w:rsidRPr="00A84A3E">
              <w:rPr>
                <w:rStyle w:val="text"/>
              </w:rPr>
              <w:t xml:space="preserve">. We leave it to the IP offices, which are on their way to </w:t>
            </w:r>
            <w:proofErr w:type="gramStart"/>
            <w:r w:rsidRPr="00A84A3E">
              <w:rPr>
                <w:rStyle w:val="text"/>
              </w:rPr>
              <w:t>implement</w:t>
            </w:r>
            <w:proofErr w:type="gramEnd"/>
            <w:r w:rsidRPr="00A84A3E">
              <w:rPr>
                <w:rStyle w:val="text"/>
              </w:rPr>
              <w:t xml:space="preserve"> these recommendation</w:t>
            </w:r>
            <w:r w:rsidR="007B10EC" w:rsidRPr="00A84A3E">
              <w:rPr>
                <w:rStyle w:val="text"/>
              </w:rPr>
              <w:t>s</w:t>
            </w:r>
            <w:r w:rsidRPr="00A84A3E">
              <w:rPr>
                <w:rStyle w:val="text"/>
              </w:rPr>
              <w:t xml:space="preserve"> to </w:t>
            </w:r>
            <w:proofErr w:type="gramStart"/>
            <w:r w:rsidRPr="00A84A3E">
              <w:rPr>
                <w:rStyle w:val="text"/>
              </w:rPr>
              <w:t>selects</w:t>
            </w:r>
            <w:proofErr w:type="gramEnd"/>
            <w:r w:rsidRPr="00A84A3E">
              <w:rPr>
                <w:rStyle w:val="text"/>
              </w:rPr>
              <w:t xml:space="preserve"> the topics for further discussions. </w:t>
            </w:r>
          </w:p>
        </w:tc>
      </w:tr>
      <w:tr w:rsidR="000A5AD3" w:rsidRPr="00A84A3E" w14:paraId="1BE512AA" w14:textId="77777777" w:rsidTr="0006309C">
        <w:tc>
          <w:tcPr>
            <w:tcW w:w="1530" w:type="dxa"/>
          </w:tcPr>
          <w:p w14:paraId="022B9EC9"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GM</w:t>
            </w:r>
          </w:p>
        </w:tc>
        <w:tc>
          <w:tcPr>
            <w:tcW w:w="7575" w:type="dxa"/>
          </w:tcPr>
          <w:p w14:paraId="5E772576" w14:textId="77777777" w:rsidR="000A5AD3" w:rsidRPr="00A84A3E" w:rsidRDefault="000A5AD3" w:rsidP="0006309C">
            <w:pPr>
              <w:spacing w:after="0"/>
              <w:rPr>
                <w:rFonts w:asciiTheme="minorBidi" w:hAnsiTheme="minorBidi" w:cstheme="minorBidi"/>
              </w:rPr>
            </w:pPr>
            <w:r w:rsidRPr="00A84A3E">
              <w:rPr>
                <w:rStyle w:val="text"/>
              </w:rPr>
              <w:t xml:space="preserve">Rec. 9.. This is our area of interest. We want to learn by peer influence from other offices experience and information on planning, managing, delivering, and evaluating ICT projects. </w:t>
            </w:r>
          </w:p>
        </w:tc>
      </w:tr>
      <w:tr w:rsidR="000A5AD3" w:rsidRPr="00A84A3E" w14:paraId="199FD418" w14:textId="77777777" w:rsidTr="0006309C">
        <w:tc>
          <w:tcPr>
            <w:tcW w:w="1530" w:type="dxa"/>
          </w:tcPr>
          <w:p w14:paraId="3E09B25D"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HR</w:t>
            </w:r>
          </w:p>
        </w:tc>
        <w:tc>
          <w:tcPr>
            <w:tcW w:w="7575" w:type="dxa"/>
          </w:tcPr>
          <w:p w14:paraId="150C72E1" w14:textId="49B2A3C0" w:rsidR="000A5AD3" w:rsidRPr="00A84A3E" w:rsidRDefault="000A5AD3" w:rsidP="0006309C">
            <w:pPr>
              <w:spacing w:after="0"/>
              <w:rPr>
                <w:rFonts w:asciiTheme="minorBidi" w:hAnsiTheme="minorBidi" w:cstheme="minorBidi"/>
              </w:rPr>
            </w:pPr>
            <w:r w:rsidRPr="00A84A3E">
              <w:rPr>
                <w:rStyle w:val="text"/>
              </w:rPr>
              <w:t xml:space="preserve">Recommendations 3, 5 and 10. </w:t>
            </w:r>
          </w:p>
        </w:tc>
      </w:tr>
      <w:tr w:rsidR="000A5AD3" w:rsidRPr="00A84A3E" w14:paraId="53BBAAA2" w14:textId="77777777" w:rsidTr="0006309C">
        <w:tc>
          <w:tcPr>
            <w:tcW w:w="1530" w:type="dxa"/>
          </w:tcPr>
          <w:p w14:paraId="23985298"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IE</w:t>
            </w:r>
          </w:p>
        </w:tc>
        <w:tc>
          <w:tcPr>
            <w:tcW w:w="7575" w:type="dxa"/>
          </w:tcPr>
          <w:p w14:paraId="25A55BB3" w14:textId="6540DE74" w:rsidR="000A5AD3" w:rsidRPr="00A84A3E" w:rsidRDefault="000A5AD3" w:rsidP="0006309C">
            <w:pPr>
              <w:spacing w:after="0"/>
              <w:rPr>
                <w:rFonts w:asciiTheme="minorBidi" w:hAnsiTheme="minorBidi" w:cstheme="minorBidi"/>
              </w:rPr>
            </w:pPr>
            <w:r w:rsidRPr="00A84A3E">
              <w:rPr>
                <w:rStyle w:val="text"/>
              </w:rPr>
              <w:t xml:space="preserve">Recommendation 5, where the IP offices would share their experiences and digitalization solutions.  </w:t>
            </w:r>
          </w:p>
        </w:tc>
      </w:tr>
      <w:tr w:rsidR="000A5AD3" w:rsidRPr="00A84A3E" w14:paraId="6D07484C" w14:textId="77777777" w:rsidTr="0006309C">
        <w:tc>
          <w:tcPr>
            <w:tcW w:w="1530" w:type="dxa"/>
          </w:tcPr>
          <w:p w14:paraId="618DE310"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IL</w:t>
            </w:r>
          </w:p>
        </w:tc>
        <w:tc>
          <w:tcPr>
            <w:tcW w:w="7575" w:type="dxa"/>
          </w:tcPr>
          <w:p w14:paraId="1B4CD154" w14:textId="77777777" w:rsidR="000A5AD3" w:rsidRPr="00A84A3E" w:rsidRDefault="000A5AD3" w:rsidP="0006309C">
            <w:pPr>
              <w:spacing w:after="0"/>
              <w:rPr>
                <w:rFonts w:asciiTheme="minorBidi" w:hAnsiTheme="minorBidi" w:cstheme="minorBidi"/>
              </w:rPr>
            </w:pPr>
            <w:r w:rsidRPr="00A84A3E">
              <w:rPr>
                <w:rStyle w:val="text"/>
              </w:rPr>
              <w:t xml:space="preserve">Recommendation 10  </w:t>
            </w:r>
          </w:p>
        </w:tc>
      </w:tr>
      <w:tr w:rsidR="000A5AD3" w:rsidRPr="00A84A3E" w14:paraId="4F80FD45" w14:textId="77777777" w:rsidTr="0006309C">
        <w:tc>
          <w:tcPr>
            <w:tcW w:w="1530" w:type="dxa"/>
          </w:tcPr>
          <w:p w14:paraId="4B6D8212"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PE</w:t>
            </w:r>
          </w:p>
        </w:tc>
        <w:tc>
          <w:tcPr>
            <w:tcW w:w="7575" w:type="dxa"/>
          </w:tcPr>
          <w:p w14:paraId="4323CD1F" w14:textId="77777777" w:rsidR="000A5AD3" w:rsidRPr="00A84A3E" w:rsidRDefault="000A5AD3" w:rsidP="0006309C">
            <w:pPr>
              <w:spacing w:after="0"/>
              <w:rPr>
                <w:rFonts w:asciiTheme="minorBidi" w:hAnsiTheme="minorBidi" w:cstheme="minorBidi"/>
              </w:rPr>
            </w:pPr>
            <w:r w:rsidRPr="00A84A3E">
              <w:rPr>
                <w:rStyle w:val="text"/>
              </w:rPr>
              <w:t xml:space="preserve">Recommendation 5 </w:t>
            </w:r>
          </w:p>
        </w:tc>
      </w:tr>
      <w:tr w:rsidR="000A5AD3" w:rsidRPr="00A84A3E" w14:paraId="3E860219" w14:textId="77777777" w:rsidTr="0006309C">
        <w:tc>
          <w:tcPr>
            <w:tcW w:w="1530" w:type="dxa"/>
          </w:tcPr>
          <w:p w14:paraId="22812632"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PY</w:t>
            </w:r>
          </w:p>
        </w:tc>
        <w:tc>
          <w:tcPr>
            <w:tcW w:w="7575" w:type="dxa"/>
          </w:tcPr>
          <w:p w14:paraId="4FA315BE" w14:textId="7CB4F2F3" w:rsidR="000A5AD3" w:rsidRPr="00A84A3E" w:rsidRDefault="000A5AD3" w:rsidP="0006309C">
            <w:pPr>
              <w:spacing w:after="0"/>
              <w:rPr>
                <w:rFonts w:asciiTheme="minorBidi" w:hAnsiTheme="minorBidi" w:cstheme="minorBidi"/>
              </w:rPr>
            </w:pPr>
            <w:r w:rsidRPr="00A84A3E">
              <w:rPr>
                <w:rStyle w:val="text"/>
              </w:rPr>
              <w:t>There are three items: Recommendation 1, Recommendation 10, Recommendation 2.</w:t>
            </w:r>
          </w:p>
        </w:tc>
      </w:tr>
      <w:tr w:rsidR="000A5AD3" w:rsidRPr="00A84A3E" w14:paraId="031A2D72" w14:textId="77777777" w:rsidTr="0006309C">
        <w:tc>
          <w:tcPr>
            <w:tcW w:w="1530" w:type="dxa"/>
          </w:tcPr>
          <w:p w14:paraId="360B5E63"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RU</w:t>
            </w:r>
          </w:p>
        </w:tc>
        <w:tc>
          <w:tcPr>
            <w:tcW w:w="7575" w:type="dxa"/>
          </w:tcPr>
          <w:p w14:paraId="6D30C59E" w14:textId="77777777" w:rsidR="000A5AD3" w:rsidRPr="00A84A3E" w:rsidRDefault="000A5AD3" w:rsidP="0006309C">
            <w:pPr>
              <w:spacing w:after="0"/>
              <w:rPr>
                <w:rFonts w:asciiTheme="minorBidi" w:hAnsiTheme="minorBidi" w:cstheme="minorBidi"/>
              </w:rPr>
            </w:pPr>
            <w:r w:rsidRPr="00A84A3E">
              <w:rPr>
                <w:rStyle w:val="text"/>
              </w:rPr>
              <w:t xml:space="preserve">2, 3, 10 </w:t>
            </w:r>
          </w:p>
        </w:tc>
      </w:tr>
      <w:tr w:rsidR="000A5AD3" w:rsidRPr="00A84A3E" w14:paraId="20CFF0F6" w14:textId="77777777" w:rsidTr="0006309C">
        <w:tc>
          <w:tcPr>
            <w:tcW w:w="1530" w:type="dxa"/>
          </w:tcPr>
          <w:p w14:paraId="1E4E2963" w14:textId="77777777" w:rsidR="000A5AD3" w:rsidRPr="00A84A3E" w:rsidRDefault="000A5AD3" w:rsidP="0006309C">
            <w:pPr>
              <w:spacing w:after="0"/>
              <w:rPr>
                <w:rFonts w:asciiTheme="minorBidi" w:hAnsiTheme="minorBidi" w:cstheme="minorBidi"/>
              </w:rPr>
            </w:pPr>
            <w:r w:rsidRPr="00A84A3E">
              <w:rPr>
                <w:rFonts w:asciiTheme="minorBidi" w:hAnsiTheme="minorBidi" w:cstheme="minorBidi"/>
              </w:rPr>
              <w:t>US</w:t>
            </w:r>
          </w:p>
        </w:tc>
        <w:tc>
          <w:tcPr>
            <w:tcW w:w="7575" w:type="dxa"/>
          </w:tcPr>
          <w:p w14:paraId="37966C92" w14:textId="77777777" w:rsidR="000A5AD3" w:rsidRPr="00A84A3E" w:rsidRDefault="000A5AD3" w:rsidP="0006309C">
            <w:pPr>
              <w:spacing w:after="0"/>
              <w:rPr>
                <w:rFonts w:asciiTheme="minorBidi" w:hAnsiTheme="minorBidi" w:cstheme="minorBidi"/>
              </w:rPr>
            </w:pPr>
            <w:r w:rsidRPr="00A84A3E">
              <w:rPr>
                <w:rStyle w:val="text"/>
              </w:rPr>
              <w:t xml:space="preserve">Interested in all recommendations, especially recommendations 2, 3, 4,8,9,10 </w:t>
            </w:r>
          </w:p>
        </w:tc>
      </w:tr>
    </w:tbl>
    <w:p w14:paraId="3DF3DB33" w14:textId="77777777" w:rsidR="0011160F" w:rsidRPr="00A84A3E" w:rsidRDefault="0011160F">
      <w:pPr>
        <w:rPr>
          <w:rFonts w:asciiTheme="minorBidi" w:hAnsiTheme="minorBidi" w:cstheme="minorBidi"/>
        </w:rPr>
      </w:pPr>
    </w:p>
    <w:p w14:paraId="5B90658E" w14:textId="77777777" w:rsidR="0008117B" w:rsidRPr="00A84A3E" w:rsidRDefault="0008117B">
      <w:pPr>
        <w:rPr>
          <w:rFonts w:asciiTheme="minorBidi" w:hAnsiTheme="minorBidi" w:cstheme="minorBidi"/>
        </w:rPr>
      </w:pPr>
    </w:p>
    <w:p w14:paraId="66333966" w14:textId="77777777" w:rsidR="0008117B" w:rsidRPr="00A84A3E" w:rsidRDefault="0008117B">
      <w:pPr>
        <w:rPr>
          <w:rFonts w:asciiTheme="minorBidi" w:hAnsiTheme="minorBidi" w:cstheme="minorBidi"/>
        </w:rPr>
      </w:pPr>
    </w:p>
    <w:p w14:paraId="3B18D753" w14:textId="4F8D9BD4" w:rsidR="0008117B" w:rsidRPr="005F695D" w:rsidRDefault="00452AF6" w:rsidP="00C2326F">
      <w:pPr>
        <w:ind w:left="5533"/>
        <w:jc w:val="center"/>
        <w:rPr>
          <w:rFonts w:asciiTheme="minorBidi" w:hAnsiTheme="minorBidi" w:cstheme="minorBidi"/>
          <w:sz w:val="22"/>
          <w:szCs w:val="22"/>
        </w:rPr>
      </w:pPr>
      <w:r w:rsidRPr="00A84A3E">
        <w:rPr>
          <w:rFonts w:asciiTheme="minorBidi" w:hAnsiTheme="minorBidi" w:cstheme="minorBidi"/>
          <w:sz w:val="22"/>
          <w:szCs w:val="22"/>
        </w:rPr>
        <w:t>[</w:t>
      </w:r>
      <w:r w:rsidR="0008117B" w:rsidRPr="00A84A3E">
        <w:rPr>
          <w:rFonts w:asciiTheme="minorBidi" w:hAnsiTheme="minorBidi" w:cstheme="minorBidi"/>
          <w:sz w:val="22"/>
          <w:szCs w:val="22"/>
        </w:rPr>
        <w:t xml:space="preserve">End of Annex </w:t>
      </w:r>
      <w:r w:rsidR="00B56B18" w:rsidRPr="00A84A3E">
        <w:rPr>
          <w:rFonts w:asciiTheme="minorBidi" w:hAnsiTheme="minorBidi" w:cstheme="minorBidi"/>
          <w:sz w:val="22"/>
          <w:szCs w:val="22"/>
        </w:rPr>
        <w:t>and of document</w:t>
      </w:r>
      <w:r w:rsidRPr="00A84A3E">
        <w:rPr>
          <w:rFonts w:asciiTheme="minorBidi" w:hAnsiTheme="minorBidi" w:cstheme="minorBidi"/>
          <w:sz w:val="22"/>
          <w:szCs w:val="22"/>
        </w:rPr>
        <w:t>]</w:t>
      </w:r>
    </w:p>
    <w:sectPr w:rsidR="0008117B" w:rsidRPr="005F695D">
      <w:pgSz w:w="11905" w:h="16837"/>
      <w:pgMar w:top="1440" w:right="1440" w:bottom="1440" w:left="1440" w:header="72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CE436BD" w14:textId="77777777" w:rsidR="008E17D2" w:rsidRPr="00A84A3E" w:rsidRDefault="008E17D2" w:rsidP="00DA0A53">
      <w:pPr>
        <w:spacing w:after="0" w:line="240" w:lineRule="auto"/>
      </w:pPr>
      <w:r w:rsidRPr="00A84A3E">
        <w:separator/>
      </w:r>
    </w:p>
  </w:endnote>
  <w:endnote w:type="continuationSeparator" w:id="0">
    <w:p w14:paraId="755C9F36" w14:textId="77777777" w:rsidR="008E17D2" w:rsidRPr="00A84A3E" w:rsidRDefault="008E17D2" w:rsidP="00DA0A53">
      <w:pPr>
        <w:spacing w:after="0" w:line="240" w:lineRule="auto"/>
      </w:pPr>
      <w:r w:rsidRPr="00A84A3E">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Unicode MS">
    <w:altName w:val="Arial"/>
    <w:panose1 w:val="020B0604020202020204"/>
    <w:charset w:val="00"/>
    <w:family w:val="roman"/>
    <w:pitch w:val="variable"/>
    <w:sig w:usb0="00000003" w:usb1="00000000" w:usb2="00000000" w:usb3="00000000" w:csb0="00000001"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000247B" w:usb2="00000009" w:usb3="00000000" w:csb0="000001F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C9EA71F" w14:textId="77777777" w:rsidR="008E17D2" w:rsidRPr="00A84A3E" w:rsidRDefault="008E17D2" w:rsidP="00DA0A53">
      <w:pPr>
        <w:spacing w:after="0" w:line="240" w:lineRule="auto"/>
      </w:pPr>
      <w:r w:rsidRPr="00A84A3E">
        <w:separator/>
      </w:r>
    </w:p>
  </w:footnote>
  <w:footnote w:type="continuationSeparator" w:id="0">
    <w:p w14:paraId="1E63BF20" w14:textId="77777777" w:rsidR="008E17D2" w:rsidRPr="00A84A3E" w:rsidRDefault="008E17D2" w:rsidP="00DA0A53">
      <w:pPr>
        <w:spacing w:after="0" w:line="240" w:lineRule="auto"/>
      </w:pPr>
      <w:r w:rsidRPr="00A84A3E">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630FDF" w14:textId="77777777" w:rsidR="00EA1614" w:rsidRPr="00A84A3E" w:rsidRDefault="00EA1614" w:rsidP="00EA1614">
    <w:pPr>
      <w:pStyle w:val="Header"/>
      <w:jc w:val="right"/>
      <w:rPr>
        <w:sz w:val="22"/>
        <w:szCs w:val="22"/>
      </w:rPr>
    </w:pPr>
    <w:r w:rsidRPr="00A84A3E">
      <w:rPr>
        <w:sz w:val="22"/>
        <w:szCs w:val="22"/>
      </w:rPr>
      <w:t>CWS/13/26</w:t>
    </w:r>
  </w:p>
  <w:p w14:paraId="1164B41C" w14:textId="77777777" w:rsidR="00EA1614" w:rsidRPr="00A84A3E" w:rsidRDefault="00EA1614" w:rsidP="00EA1614">
    <w:pPr>
      <w:pStyle w:val="Header"/>
      <w:jc w:val="right"/>
      <w:rPr>
        <w:sz w:val="22"/>
        <w:szCs w:val="22"/>
      </w:rPr>
    </w:pPr>
    <w:r w:rsidRPr="00A84A3E">
      <w:rPr>
        <w:sz w:val="22"/>
        <w:szCs w:val="22"/>
      </w:rPr>
      <w:t xml:space="preserve">Annex, page </w:t>
    </w:r>
    <w:r w:rsidRPr="00A84A3E">
      <w:rPr>
        <w:sz w:val="22"/>
        <w:szCs w:val="22"/>
      </w:rPr>
      <w:fldChar w:fldCharType="begin"/>
    </w:r>
    <w:r w:rsidRPr="00A84A3E">
      <w:rPr>
        <w:sz w:val="22"/>
        <w:szCs w:val="22"/>
      </w:rPr>
      <w:instrText xml:space="preserve"> PAGE   \* MERGEFORMAT </w:instrText>
    </w:r>
    <w:r w:rsidRPr="00A84A3E">
      <w:rPr>
        <w:sz w:val="22"/>
        <w:szCs w:val="22"/>
      </w:rPr>
      <w:fldChar w:fldCharType="separate"/>
    </w:r>
    <w:r w:rsidRPr="00A84A3E">
      <w:rPr>
        <w:sz w:val="22"/>
        <w:szCs w:val="22"/>
      </w:rPr>
      <w:t>1</w:t>
    </w:r>
    <w:r w:rsidRPr="00A84A3E">
      <w:rPr>
        <w:sz w:val="22"/>
        <w:szCs w:val="22"/>
      </w:rPr>
      <w:fldChar w:fldCharType="end"/>
    </w:r>
  </w:p>
  <w:p w14:paraId="5F5E3E55" w14:textId="77777777" w:rsidR="00EA1614" w:rsidRPr="00A84A3E" w:rsidRDefault="00EA1614" w:rsidP="00EA1614">
    <w:pPr>
      <w:pStyle w:val="Header"/>
      <w:jc w:val="right"/>
      <w:rPr>
        <w:sz w:val="22"/>
        <w:szCs w:val="22"/>
      </w:rPr>
    </w:pPr>
  </w:p>
  <w:p w14:paraId="03187E01" w14:textId="77777777" w:rsidR="00EA1614" w:rsidRPr="00A84A3E" w:rsidRDefault="00EA1614" w:rsidP="00A067F0">
    <w:pPr>
      <w:pStyle w:val="Header"/>
      <w:jc w:val="righ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E4383C" w14:textId="77777777" w:rsidR="00414EAA" w:rsidRPr="00A84A3E" w:rsidRDefault="00414EAA" w:rsidP="00BB190D">
    <w:pPr>
      <w:pStyle w:val="Header"/>
      <w:jc w:val="right"/>
      <w:rPr>
        <w:sz w:val="22"/>
        <w:szCs w:val="22"/>
      </w:rPr>
    </w:pPr>
    <w:r w:rsidRPr="00A84A3E">
      <w:rPr>
        <w:sz w:val="22"/>
        <w:szCs w:val="22"/>
      </w:rPr>
      <w:t>CWS/13/26</w:t>
    </w:r>
  </w:p>
  <w:p w14:paraId="504E53AD" w14:textId="04493490" w:rsidR="00414EAA" w:rsidRPr="00A84A3E" w:rsidRDefault="00EA1614" w:rsidP="00BB190D">
    <w:pPr>
      <w:pStyle w:val="Header"/>
      <w:jc w:val="right"/>
      <w:rPr>
        <w:sz w:val="22"/>
        <w:szCs w:val="22"/>
      </w:rPr>
    </w:pPr>
    <w:r w:rsidRPr="00A84A3E">
      <w:rPr>
        <w:sz w:val="22"/>
        <w:szCs w:val="22"/>
      </w:rPr>
      <w:t>ANNEX</w:t>
    </w:r>
  </w:p>
  <w:p w14:paraId="67ECF3AE" w14:textId="77777777" w:rsidR="00414EAA" w:rsidRPr="00A84A3E" w:rsidRDefault="00414EAA" w:rsidP="00BB190D">
    <w:pPr>
      <w:pStyle w:val="Header"/>
      <w:jc w:val="right"/>
      <w:rPr>
        <w:sz w:val="22"/>
        <w:szCs w:val="22"/>
      </w:rPr>
    </w:pPr>
  </w:p>
  <w:p w14:paraId="084D4044" w14:textId="77777777" w:rsidR="00414EAA" w:rsidRPr="00A84A3E" w:rsidRDefault="00414EAA" w:rsidP="00A067F0">
    <w:pPr>
      <w:pStyle w:val="Header"/>
      <w:jc w:val="righ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223873F0"/>
    <w:multiLevelType w:val="hybridMultilevel"/>
    <w:tmpl w:val="B766581E"/>
    <w:lvl w:ilvl="0" w:tplc="8574444E">
      <w:start w:val="7"/>
      <w:numFmt w:val="bullet"/>
      <w:lvlText w:val="-"/>
      <w:lvlJc w:val="left"/>
      <w:pPr>
        <w:ind w:left="720" w:hanging="360"/>
      </w:pPr>
      <w:rPr>
        <w:rFonts w:ascii="Arial Unicode MS" w:eastAsia="Arial Unicode MS" w:hAnsi="Arial Unicode MS" w:cs="Arial Unicode M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27FF0E50"/>
    <w:multiLevelType w:val="hybridMultilevel"/>
    <w:tmpl w:val="AB4AA6EE"/>
    <w:lvl w:ilvl="0" w:tplc="8574444E">
      <w:start w:val="7"/>
      <w:numFmt w:val="bullet"/>
      <w:lvlText w:val="-"/>
      <w:lvlJc w:val="left"/>
      <w:pPr>
        <w:ind w:left="720" w:hanging="360"/>
      </w:pPr>
      <w:rPr>
        <w:rFonts w:ascii="Arial Unicode MS" w:eastAsia="Arial Unicode MS" w:hAnsi="Arial Unicode MS" w:cs="Arial Unicode M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28BA349A"/>
    <w:multiLevelType w:val="hybridMultilevel"/>
    <w:tmpl w:val="6158E976"/>
    <w:lvl w:ilvl="0" w:tplc="8574444E">
      <w:start w:val="7"/>
      <w:numFmt w:val="bullet"/>
      <w:lvlText w:val="-"/>
      <w:lvlJc w:val="left"/>
      <w:pPr>
        <w:ind w:left="720" w:hanging="360"/>
      </w:pPr>
      <w:rPr>
        <w:rFonts w:ascii="Arial Unicode MS" w:eastAsia="Arial Unicode MS" w:hAnsi="Arial Unicode MS" w:cs="Arial Unicode M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35275A1E"/>
    <w:multiLevelType w:val="hybridMultilevel"/>
    <w:tmpl w:val="19D4633A"/>
    <w:lvl w:ilvl="0" w:tplc="8574444E">
      <w:start w:val="7"/>
      <w:numFmt w:val="bullet"/>
      <w:lvlText w:val="-"/>
      <w:lvlJc w:val="left"/>
      <w:pPr>
        <w:ind w:left="720" w:hanging="360"/>
      </w:pPr>
      <w:rPr>
        <w:rFonts w:ascii="Arial Unicode MS" w:eastAsia="Arial Unicode MS" w:hAnsi="Arial Unicode MS" w:cs="Arial Unicode M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5D205E7E"/>
    <w:multiLevelType w:val="hybridMultilevel"/>
    <w:tmpl w:val="860A9290"/>
    <w:lvl w:ilvl="0" w:tplc="8574444E">
      <w:start w:val="7"/>
      <w:numFmt w:val="bullet"/>
      <w:lvlText w:val="-"/>
      <w:lvlJc w:val="left"/>
      <w:pPr>
        <w:ind w:left="1265" w:hanging="360"/>
      </w:pPr>
      <w:rPr>
        <w:rFonts w:ascii="Arial Unicode MS" w:eastAsia="Arial Unicode MS" w:hAnsi="Arial Unicode MS" w:cs="Arial Unicode MS" w:hint="default"/>
      </w:rPr>
    </w:lvl>
    <w:lvl w:ilvl="1" w:tplc="04090003" w:tentative="1">
      <w:start w:val="1"/>
      <w:numFmt w:val="bullet"/>
      <w:lvlText w:val="o"/>
      <w:lvlJc w:val="left"/>
      <w:pPr>
        <w:ind w:left="1985" w:hanging="360"/>
      </w:pPr>
      <w:rPr>
        <w:rFonts w:ascii="Courier New" w:hAnsi="Courier New" w:cs="Courier New" w:hint="default"/>
      </w:rPr>
    </w:lvl>
    <w:lvl w:ilvl="2" w:tplc="04090005" w:tentative="1">
      <w:start w:val="1"/>
      <w:numFmt w:val="bullet"/>
      <w:lvlText w:val=""/>
      <w:lvlJc w:val="left"/>
      <w:pPr>
        <w:ind w:left="2705" w:hanging="360"/>
      </w:pPr>
      <w:rPr>
        <w:rFonts w:ascii="Wingdings" w:hAnsi="Wingdings" w:hint="default"/>
      </w:rPr>
    </w:lvl>
    <w:lvl w:ilvl="3" w:tplc="04090001" w:tentative="1">
      <w:start w:val="1"/>
      <w:numFmt w:val="bullet"/>
      <w:lvlText w:val=""/>
      <w:lvlJc w:val="left"/>
      <w:pPr>
        <w:ind w:left="3425" w:hanging="360"/>
      </w:pPr>
      <w:rPr>
        <w:rFonts w:ascii="Symbol" w:hAnsi="Symbol" w:hint="default"/>
      </w:rPr>
    </w:lvl>
    <w:lvl w:ilvl="4" w:tplc="04090003" w:tentative="1">
      <w:start w:val="1"/>
      <w:numFmt w:val="bullet"/>
      <w:lvlText w:val="o"/>
      <w:lvlJc w:val="left"/>
      <w:pPr>
        <w:ind w:left="4145" w:hanging="360"/>
      </w:pPr>
      <w:rPr>
        <w:rFonts w:ascii="Courier New" w:hAnsi="Courier New" w:cs="Courier New" w:hint="default"/>
      </w:rPr>
    </w:lvl>
    <w:lvl w:ilvl="5" w:tplc="04090005" w:tentative="1">
      <w:start w:val="1"/>
      <w:numFmt w:val="bullet"/>
      <w:lvlText w:val=""/>
      <w:lvlJc w:val="left"/>
      <w:pPr>
        <w:ind w:left="4865" w:hanging="360"/>
      </w:pPr>
      <w:rPr>
        <w:rFonts w:ascii="Wingdings" w:hAnsi="Wingdings" w:hint="default"/>
      </w:rPr>
    </w:lvl>
    <w:lvl w:ilvl="6" w:tplc="04090001" w:tentative="1">
      <w:start w:val="1"/>
      <w:numFmt w:val="bullet"/>
      <w:lvlText w:val=""/>
      <w:lvlJc w:val="left"/>
      <w:pPr>
        <w:ind w:left="5585" w:hanging="360"/>
      </w:pPr>
      <w:rPr>
        <w:rFonts w:ascii="Symbol" w:hAnsi="Symbol" w:hint="default"/>
      </w:rPr>
    </w:lvl>
    <w:lvl w:ilvl="7" w:tplc="04090003" w:tentative="1">
      <w:start w:val="1"/>
      <w:numFmt w:val="bullet"/>
      <w:lvlText w:val="o"/>
      <w:lvlJc w:val="left"/>
      <w:pPr>
        <w:ind w:left="6305" w:hanging="360"/>
      </w:pPr>
      <w:rPr>
        <w:rFonts w:ascii="Courier New" w:hAnsi="Courier New" w:cs="Courier New" w:hint="default"/>
      </w:rPr>
    </w:lvl>
    <w:lvl w:ilvl="8" w:tplc="04090005" w:tentative="1">
      <w:start w:val="1"/>
      <w:numFmt w:val="bullet"/>
      <w:lvlText w:val=""/>
      <w:lvlJc w:val="left"/>
      <w:pPr>
        <w:ind w:left="7025" w:hanging="360"/>
      </w:pPr>
      <w:rPr>
        <w:rFonts w:ascii="Wingdings" w:hAnsi="Wingdings" w:hint="default"/>
      </w:rPr>
    </w:lvl>
  </w:abstractNum>
  <w:abstractNum w:abstractNumId="5" w15:restartNumberingAfterBreak="0">
    <w:nsid w:val="76C70ACF"/>
    <w:multiLevelType w:val="hybridMultilevel"/>
    <w:tmpl w:val="8B0CC24C"/>
    <w:lvl w:ilvl="0" w:tplc="8574444E">
      <w:start w:val="7"/>
      <w:numFmt w:val="bullet"/>
      <w:lvlText w:val="-"/>
      <w:lvlJc w:val="left"/>
      <w:pPr>
        <w:ind w:left="720" w:hanging="360"/>
      </w:pPr>
      <w:rPr>
        <w:rFonts w:ascii="Arial Unicode MS" w:eastAsia="Arial Unicode MS" w:hAnsi="Arial Unicode MS" w:cs="Arial Unicode M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7A695F1D"/>
    <w:multiLevelType w:val="hybridMultilevel"/>
    <w:tmpl w:val="D2E40458"/>
    <w:lvl w:ilvl="0" w:tplc="5726C212">
      <w:start w:val="1"/>
      <w:numFmt w:val="decimal"/>
      <w:lvlText w:val="%1."/>
      <w:lvlJc w:val="left"/>
      <w:pPr>
        <w:ind w:left="1428" w:hanging="360"/>
      </w:pPr>
      <w:rPr>
        <w:rFonts w:hint="default"/>
      </w:rPr>
    </w:lvl>
    <w:lvl w:ilvl="1" w:tplc="04090019" w:tentative="1">
      <w:start w:val="1"/>
      <w:numFmt w:val="lowerLetter"/>
      <w:lvlText w:val="%2."/>
      <w:lvlJc w:val="left"/>
      <w:pPr>
        <w:ind w:left="2148" w:hanging="360"/>
      </w:pPr>
    </w:lvl>
    <w:lvl w:ilvl="2" w:tplc="0409001B" w:tentative="1">
      <w:start w:val="1"/>
      <w:numFmt w:val="lowerRoman"/>
      <w:lvlText w:val="%3."/>
      <w:lvlJc w:val="right"/>
      <w:pPr>
        <w:ind w:left="2868" w:hanging="180"/>
      </w:pPr>
    </w:lvl>
    <w:lvl w:ilvl="3" w:tplc="0409000F" w:tentative="1">
      <w:start w:val="1"/>
      <w:numFmt w:val="decimal"/>
      <w:lvlText w:val="%4."/>
      <w:lvlJc w:val="left"/>
      <w:pPr>
        <w:ind w:left="3588" w:hanging="360"/>
      </w:pPr>
    </w:lvl>
    <w:lvl w:ilvl="4" w:tplc="04090019" w:tentative="1">
      <w:start w:val="1"/>
      <w:numFmt w:val="lowerLetter"/>
      <w:lvlText w:val="%5."/>
      <w:lvlJc w:val="left"/>
      <w:pPr>
        <w:ind w:left="4308" w:hanging="360"/>
      </w:pPr>
    </w:lvl>
    <w:lvl w:ilvl="5" w:tplc="0409001B" w:tentative="1">
      <w:start w:val="1"/>
      <w:numFmt w:val="lowerRoman"/>
      <w:lvlText w:val="%6."/>
      <w:lvlJc w:val="right"/>
      <w:pPr>
        <w:ind w:left="5028" w:hanging="180"/>
      </w:pPr>
    </w:lvl>
    <w:lvl w:ilvl="6" w:tplc="0409000F" w:tentative="1">
      <w:start w:val="1"/>
      <w:numFmt w:val="decimal"/>
      <w:lvlText w:val="%7."/>
      <w:lvlJc w:val="left"/>
      <w:pPr>
        <w:ind w:left="5748" w:hanging="360"/>
      </w:pPr>
    </w:lvl>
    <w:lvl w:ilvl="7" w:tplc="04090019" w:tentative="1">
      <w:start w:val="1"/>
      <w:numFmt w:val="lowerLetter"/>
      <w:lvlText w:val="%8."/>
      <w:lvlJc w:val="left"/>
      <w:pPr>
        <w:ind w:left="6468" w:hanging="360"/>
      </w:pPr>
    </w:lvl>
    <w:lvl w:ilvl="8" w:tplc="0409001B" w:tentative="1">
      <w:start w:val="1"/>
      <w:numFmt w:val="lowerRoman"/>
      <w:lvlText w:val="%9."/>
      <w:lvlJc w:val="right"/>
      <w:pPr>
        <w:ind w:left="7188" w:hanging="180"/>
      </w:pPr>
    </w:lvl>
  </w:abstractNum>
  <w:num w:numId="1" w16cid:durableId="1468662404">
    <w:abstractNumId w:val="0"/>
  </w:num>
  <w:num w:numId="2" w16cid:durableId="354310317">
    <w:abstractNumId w:val="6"/>
  </w:num>
  <w:num w:numId="3" w16cid:durableId="1764764032">
    <w:abstractNumId w:val="4"/>
  </w:num>
  <w:num w:numId="4" w16cid:durableId="105662182">
    <w:abstractNumId w:val="3"/>
  </w:num>
  <w:num w:numId="5" w16cid:durableId="985860370">
    <w:abstractNumId w:val="2"/>
  </w:num>
  <w:num w:numId="6" w16cid:durableId="1971130651">
    <w:abstractNumId w:val="5"/>
  </w:num>
  <w:num w:numId="7" w16cid:durableId="1960723521">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08"/>
  <w:hyphenationZone w:val="425"/>
  <w:characterSpacingControl w:val="doNotCompress"/>
  <w:savePreviewPicture/>
  <w:hdrShapeDefaults>
    <o:shapedefaults v:ext="edit" spidmax="2050"/>
  </w:hdrShapeDefaults>
  <w:footnotePr>
    <w:footnote w:id="-1"/>
    <w:footnote w:id="0"/>
  </w:footnotePr>
  <w:endnotePr>
    <w:endnote w:id="-1"/>
    <w:endnote w:id="0"/>
  </w:endnotePr>
  <w:compat>
    <w:compatSetting w:name="compatibilityMode" w:uri="http://schemas.microsoft.com/office/word" w:val="12"/>
    <w:compatSetting w:name="useWord2013TrackBottomHyphenation" w:uri="http://schemas.microsoft.com/office/word" w:val="1"/>
  </w:compat>
  <w:rsids>
    <w:rsidRoot w:val="00A10BF7"/>
    <w:rsid w:val="00001509"/>
    <w:rsid w:val="000070FD"/>
    <w:rsid w:val="00007EC0"/>
    <w:rsid w:val="00030700"/>
    <w:rsid w:val="0006309C"/>
    <w:rsid w:val="00067CA1"/>
    <w:rsid w:val="000739BA"/>
    <w:rsid w:val="0008117B"/>
    <w:rsid w:val="000853AE"/>
    <w:rsid w:val="00086917"/>
    <w:rsid w:val="000911BC"/>
    <w:rsid w:val="00097F4F"/>
    <w:rsid w:val="000A1A86"/>
    <w:rsid w:val="000A5AD3"/>
    <w:rsid w:val="000B70B6"/>
    <w:rsid w:val="000B7192"/>
    <w:rsid w:val="000B7F67"/>
    <w:rsid w:val="000C1545"/>
    <w:rsid w:val="000C5FAA"/>
    <w:rsid w:val="000E58BA"/>
    <w:rsid w:val="000F4568"/>
    <w:rsid w:val="000F4FF4"/>
    <w:rsid w:val="0011160F"/>
    <w:rsid w:val="00145F5B"/>
    <w:rsid w:val="0016301C"/>
    <w:rsid w:val="00163983"/>
    <w:rsid w:val="00167736"/>
    <w:rsid w:val="00167D8D"/>
    <w:rsid w:val="00170F80"/>
    <w:rsid w:val="00172851"/>
    <w:rsid w:val="0018386A"/>
    <w:rsid w:val="001901F1"/>
    <w:rsid w:val="00195BB4"/>
    <w:rsid w:val="001A4DEA"/>
    <w:rsid w:val="001C1698"/>
    <w:rsid w:val="001C4043"/>
    <w:rsid w:val="001C7526"/>
    <w:rsid w:val="001E5D14"/>
    <w:rsid w:val="001F0374"/>
    <w:rsid w:val="001F2F73"/>
    <w:rsid w:val="001F3B29"/>
    <w:rsid w:val="00204F22"/>
    <w:rsid w:val="00205095"/>
    <w:rsid w:val="00213DA3"/>
    <w:rsid w:val="00250CA8"/>
    <w:rsid w:val="00273364"/>
    <w:rsid w:val="002748D6"/>
    <w:rsid w:val="00276EE9"/>
    <w:rsid w:val="00283FD2"/>
    <w:rsid w:val="002A1E3B"/>
    <w:rsid w:val="002A62F4"/>
    <w:rsid w:val="002D05F2"/>
    <w:rsid w:val="002D1F54"/>
    <w:rsid w:val="002D62E3"/>
    <w:rsid w:val="002F00A3"/>
    <w:rsid w:val="003119A2"/>
    <w:rsid w:val="00314E2D"/>
    <w:rsid w:val="00315974"/>
    <w:rsid w:val="00342785"/>
    <w:rsid w:val="00344F99"/>
    <w:rsid w:val="00352745"/>
    <w:rsid w:val="00355E16"/>
    <w:rsid w:val="00357B75"/>
    <w:rsid w:val="00357E43"/>
    <w:rsid w:val="00380E3B"/>
    <w:rsid w:val="00387BEB"/>
    <w:rsid w:val="0039024A"/>
    <w:rsid w:val="00395771"/>
    <w:rsid w:val="003A3CEF"/>
    <w:rsid w:val="003B6558"/>
    <w:rsid w:val="003C3E93"/>
    <w:rsid w:val="003C4C01"/>
    <w:rsid w:val="003C69B7"/>
    <w:rsid w:val="003D612F"/>
    <w:rsid w:val="003E1D80"/>
    <w:rsid w:val="003E7497"/>
    <w:rsid w:val="004010EC"/>
    <w:rsid w:val="00402142"/>
    <w:rsid w:val="00406552"/>
    <w:rsid w:val="00410A04"/>
    <w:rsid w:val="00412ED2"/>
    <w:rsid w:val="00413DDD"/>
    <w:rsid w:val="00414EAA"/>
    <w:rsid w:val="00431320"/>
    <w:rsid w:val="00435429"/>
    <w:rsid w:val="00446885"/>
    <w:rsid w:val="004469D3"/>
    <w:rsid w:val="00452AF6"/>
    <w:rsid w:val="00455476"/>
    <w:rsid w:val="004566D1"/>
    <w:rsid w:val="00472DC8"/>
    <w:rsid w:val="00475650"/>
    <w:rsid w:val="004758D2"/>
    <w:rsid w:val="00476C3B"/>
    <w:rsid w:val="004803E6"/>
    <w:rsid w:val="004915CA"/>
    <w:rsid w:val="004930B4"/>
    <w:rsid w:val="0049391F"/>
    <w:rsid w:val="004A66A0"/>
    <w:rsid w:val="004B0F2B"/>
    <w:rsid w:val="004B2095"/>
    <w:rsid w:val="004B2833"/>
    <w:rsid w:val="004B67A5"/>
    <w:rsid w:val="004C55AD"/>
    <w:rsid w:val="004D2764"/>
    <w:rsid w:val="004F5E58"/>
    <w:rsid w:val="00504D65"/>
    <w:rsid w:val="00511379"/>
    <w:rsid w:val="00515280"/>
    <w:rsid w:val="00522E2B"/>
    <w:rsid w:val="00527E1A"/>
    <w:rsid w:val="00534962"/>
    <w:rsid w:val="00535ADB"/>
    <w:rsid w:val="005538BA"/>
    <w:rsid w:val="00585710"/>
    <w:rsid w:val="00591C65"/>
    <w:rsid w:val="005A0A47"/>
    <w:rsid w:val="005A1C5C"/>
    <w:rsid w:val="005A3704"/>
    <w:rsid w:val="005A3AEE"/>
    <w:rsid w:val="005B0D58"/>
    <w:rsid w:val="005B1DE4"/>
    <w:rsid w:val="005B3F65"/>
    <w:rsid w:val="005D1BB3"/>
    <w:rsid w:val="005D5D06"/>
    <w:rsid w:val="005F695D"/>
    <w:rsid w:val="00600123"/>
    <w:rsid w:val="00601545"/>
    <w:rsid w:val="00606191"/>
    <w:rsid w:val="00606E0C"/>
    <w:rsid w:val="0060754A"/>
    <w:rsid w:val="006125A2"/>
    <w:rsid w:val="006137C0"/>
    <w:rsid w:val="00640EE0"/>
    <w:rsid w:val="00642054"/>
    <w:rsid w:val="00660281"/>
    <w:rsid w:val="00660624"/>
    <w:rsid w:val="00662C54"/>
    <w:rsid w:val="00664616"/>
    <w:rsid w:val="00671554"/>
    <w:rsid w:val="00684B78"/>
    <w:rsid w:val="006A05C6"/>
    <w:rsid w:val="006A2C29"/>
    <w:rsid w:val="006B36A5"/>
    <w:rsid w:val="006E63FE"/>
    <w:rsid w:val="006F77B7"/>
    <w:rsid w:val="007007D2"/>
    <w:rsid w:val="00700B6E"/>
    <w:rsid w:val="0070648B"/>
    <w:rsid w:val="00711442"/>
    <w:rsid w:val="00713361"/>
    <w:rsid w:val="00717E5F"/>
    <w:rsid w:val="00717E6A"/>
    <w:rsid w:val="00720051"/>
    <w:rsid w:val="007338CD"/>
    <w:rsid w:val="0075178E"/>
    <w:rsid w:val="00752A71"/>
    <w:rsid w:val="0075323D"/>
    <w:rsid w:val="007545D0"/>
    <w:rsid w:val="00766B90"/>
    <w:rsid w:val="007711F4"/>
    <w:rsid w:val="007775FF"/>
    <w:rsid w:val="007B10EC"/>
    <w:rsid w:val="007B19D2"/>
    <w:rsid w:val="007B63BB"/>
    <w:rsid w:val="007C11E7"/>
    <w:rsid w:val="007C1369"/>
    <w:rsid w:val="007C6726"/>
    <w:rsid w:val="007C6C7B"/>
    <w:rsid w:val="007C7D17"/>
    <w:rsid w:val="007D6D88"/>
    <w:rsid w:val="00800B9D"/>
    <w:rsid w:val="00804FAD"/>
    <w:rsid w:val="0082272A"/>
    <w:rsid w:val="00823807"/>
    <w:rsid w:val="00823D2F"/>
    <w:rsid w:val="00830A7B"/>
    <w:rsid w:val="00833EA8"/>
    <w:rsid w:val="00840D62"/>
    <w:rsid w:val="0084142F"/>
    <w:rsid w:val="00842A65"/>
    <w:rsid w:val="0086145A"/>
    <w:rsid w:val="008643E3"/>
    <w:rsid w:val="00865F56"/>
    <w:rsid w:val="00873A68"/>
    <w:rsid w:val="0087674D"/>
    <w:rsid w:val="00882CE5"/>
    <w:rsid w:val="008A2AF3"/>
    <w:rsid w:val="008A4CC2"/>
    <w:rsid w:val="008A7369"/>
    <w:rsid w:val="008B02EC"/>
    <w:rsid w:val="008B1F9E"/>
    <w:rsid w:val="008B5A53"/>
    <w:rsid w:val="008B61B8"/>
    <w:rsid w:val="008B690D"/>
    <w:rsid w:val="008B76B8"/>
    <w:rsid w:val="008C24A6"/>
    <w:rsid w:val="008C504E"/>
    <w:rsid w:val="008D185F"/>
    <w:rsid w:val="008D1F03"/>
    <w:rsid w:val="008E17D2"/>
    <w:rsid w:val="008E30A3"/>
    <w:rsid w:val="008E73E4"/>
    <w:rsid w:val="00900B42"/>
    <w:rsid w:val="009045DE"/>
    <w:rsid w:val="00915F18"/>
    <w:rsid w:val="00923A7E"/>
    <w:rsid w:val="00965CAF"/>
    <w:rsid w:val="009A0207"/>
    <w:rsid w:val="009A5A6C"/>
    <w:rsid w:val="009B1396"/>
    <w:rsid w:val="009C1884"/>
    <w:rsid w:val="009C3476"/>
    <w:rsid w:val="009D4634"/>
    <w:rsid w:val="009E3961"/>
    <w:rsid w:val="009E5FF1"/>
    <w:rsid w:val="009E7EB6"/>
    <w:rsid w:val="00A00A0A"/>
    <w:rsid w:val="00A0390F"/>
    <w:rsid w:val="00A03EAA"/>
    <w:rsid w:val="00A067F0"/>
    <w:rsid w:val="00A10BF7"/>
    <w:rsid w:val="00A11361"/>
    <w:rsid w:val="00A138AB"/>
    <w:rsid w:val="00A15D19"/>
    <w:rsid w:val="00A46C20"/>
    <w:rsid w:val="00A50BCA"/>
    <w:rsid w:val="00A53D35"/>
    <w:rsid w:val="00A61453"/>
    <w:rsid w:val="00A6269D"/>
    <w:rsid w:val="00A636FC"/>
    <w:rsid w:val="00A6643A"/>
    <w:rsid w:val="00A665E6"/>
    <w:rsid w:val="00A66818"/>
    <w:rsid w:val="00A6703B"/>
    <w:rsid w:val="00A801F9"/>
    <w:rsid w:val="00A8361D"/>
    <w:rsid w:val="00A84A3E"/>
    <w:rsid w:val="00AA6910"/>
    <w:rsid w:val="00AB005A"/>
    <w:rsid w:val="00AD7840"/>
    <w:rsid w:val="00AE09CE"/>
    <w:rsid w:val="00AE1AED"/>
    <w:rsid w:val="00AE2E8F"/>
    <w:rsid w:val="00AF5450"/>
    <w:rsid w:val="00AF6690"/>
    <w:rsid w:val="00AF6FB0"/>
    <w:rsid w:val="00B1618B"/>
    <w:rsid w:val="00B209FA"/>
    <w:rsid w:val="00B26D59"/>
    <w:rsid w:val="00B3548E"/>
    <w:rsid w:val="00B36B89"/>
    <w:rsid w:val="00B40606"/>
    <w:rsid w:val="00B45C6C"/>
    <w:rsid w:val="00B46DE3"/>
    <w:rsid w:val="00B56B18"/>
    <w:rsid w:val="00B643C6"/>
    <w:rsid w:val="00B717D9"/>
    <w:rsid w:val="00B83D9C"/>
    <w:rsid w:val="00BA157D"/>
    <w:rsid w:val="00BA3B32"/>
    <w:rsid w:val="00BB190D"/>
    <w:rsid w:val="00BB33D4"/>
    <w:rsid w:val="00BB34CE"/>
    <w:rsid w:val="00BB4655"/>
    <w:rsid w:val="00BD46BD"/>
    <w:rsid w:val="00BE101D"/>
    <w:rsid w:val="00BE6607"/>
    <w:rsid w:val="00BE7AD3"/>
    <w:rsid w:val="00C04DD9"/>
    <w:rsid w:val="00C05A6F"/>
    <w:rsid w:val="00C135EB"/>
    <w:rsid w:val="00C15254"/>
    <w:rsid w:val="00C2326F"/>
    <w:rsid w:val="00C277F6"/>
    <w:rsid w:val="00C37361"/>
    <w:rsid w:val="00C42D8A"/>
    <w:rsid w:val="00C66393"/>
    <w:rsid w:val="00C702EB"/>
    <w:rsid w:val="00C8103B"/>
    <w:rsid w:val="00C91C21"/>
    <w:rsid w:val="00C9635F"/>
    <w:rsid w:val="00C97D97"/>
    <w:rsid w:val="00CB6BA1"/>
    <w:rsid w:val="00CD3A9A"/>
    <w:rsid w:val="00CE3441"/>
    <w:rsid w:val="00CE44AA"/>
    <w:rsid w:val="00D1012C"/>
    <w:rsid w:val="00D1103E"/>
    <w:rsid w:val="00D151B7"/>
    <w:rsid w:val="00D17A7C"/>
    <w:rsid w:val="00D250F9"/>
    <w:rsid w:val="00D25D17"/>
    <w:rsid w:val="00D2777B"/>
    <w:rsid w:val="00D30511"/>
    <w:rsid w:val="00D313F7"/>
    <w:rsid w:val="00D36DF8"/>
    <w:rsid w:val="00D41076"/>
    <w:rsid w:val="00D41FB8"/>
    <w:rsid w:val="00D50E5B"/>
    <w:rsid w:val="00D70ABA"/>
    <w:rsid w:val="00D72B8F"/>
    <w:rsid w:val="00D81414"/>
    <w:rsid w:val="00D81E91"/>
    <w:rsid w:val="00D960BA"/>
    <w:rsid w:val="00D96A46"/>
    <w:rsid w:val="00DA0A53"/>
    <w:rsid w:val="00DA77C7"/>
    <w:rsid w:val="00DB081B"/>
    <w:rsid w:val="00DC01C1"/>
    <w:rsid w:val="00DC4964"/>
    <w:rsid w:val="00DC73FE"/>
    <w:rsid w:val="00DD1952"/>
    <w:rsid w:val="00DD53CF"/>
    <w:rsid w:val="00E02A66"/>
    <w:rsid w:val="00E10567"/>
    <w:rsid w:val="00E1769D"/>
    <w:rsid w:val="00E22118"/>
    <w:rsid w:val="00E2238D"/>
    <w:rsid w:val="00E25CB8"/>
    <w:rsid w:val="00E31AD3"/>
    <w:rsid w:val="00E36B80"/>
    <w:rsid w:val="00E46E48"/>
    <w:rsid w:val="00E60BCB"/>
    <w:rsid w:val="00E658BD"/>
    <w:rsid w:val="00E665A6"/>
    <w:rsid w:val="00E66AE1"/>
    <w:rsid w:val="00E703EB"/>
    <w:rsid w:val="00E71713"/>
    <w:rsid w:val="00E82010"/>
    <w:rsid w:val="00E872D4"/>
    <w:rsid w:val="00EA1614"/>
    <w:rsid w:val="00EB20F4"/>
    <w:rsid w:val="00EC096D"/>
    <w:rsid w:val="00EC2FAD"/>
    <w:rsid w:val="00ED09A9"/>
    <w:rsid w:val="00ED1773"/>
    <w:rsid w:val="00EE1021"/>
    <w:rsid w:val="00EE7D99"/>
    <w:rsid w:val="00EF368C"/>
    <w:rsid w:val="00F01C34"/>
    <w:rsid w:val="00F15859"/>
    <w:rsid w:val="00F366BA"/>
    <w:rsid w:val="00F36EF3"/>
    <w:rsid w:val="00F42648"/>
    <w:rsid w:val="00F47DC5"/>
    <w:rsid w:val="00F549A5"/>
    <w:rsid w:val="00F54A87"/>
    <w:rsid w:val="00F67727"/>
    <w:rsid w:val="00F729EF"/>
    <w:rsid w:val="00F8198F"/>
    <w:rsid w:val="00F85EAC"/>
    <w:rsid w:val="00F86227"/>
    <w:rsid w:val="00F87583"/>
    <w:rsid w:val="00F93491"/>
    <w:rsid w:val="00FA0363"/>
    <w:rsid w:val="00FA1D50"/>
    <w:rsid w:val="00FA66A2"/>
    <w:rsid w:val="00FB3FC0"/>
    <w:rsid w:val="00FE0717"/>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38E1F3F"/>
  <w15:docId w15:val="{F31548D0-2B38-43E5-ABE0-21D968E047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Arial" w:hAnsi="Arial" w:cs="Arial"/>
        <w:lang w:val="en-US" w:eastAsia="en-US" w:bidi="ar-SA"/>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66B90"/>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FootnoteReference">
    <w:name w:val="footnote reference"/>
    <w:semiHidden/>
    <w:unhideWhenUsed/>
    <w:rPr>
      <w:vertAlign w:val="superscript"/>
    </w:rPr>
  </w:style>
  <w:style w:type="paragraph" w:customStyle="1" w:styleId="headingheader">
    <w:name w:val="heading header"/>
    <w:rsid w:val="007C1369"/>
    <w:rPr>
      <w:rFonts w:eastAsia="Arial Unicode MS" w:cs="Arial Unicode MS"/>
      <w:b/>
      <w:bCs/>
      <w:sz w:val="28"/>
      <w:szCs w:val="44"/>
    </w:rPr>
  </w:style>
  <w:style w:type="paragraph" w:customStyle="1" w:styleId="headingquestionTitle">
    <w:name w:val="heading questionTitle"/>
    <w:rPr>
      <w:rFonts w:ascii="Arial Unicode MS" w:eastAsia="Arial Unicode MS" w:hAnsi="Arial Unicode MS" w:cs="Arial Unicode MS"/>
      <w:b/>
      <w:bCs/>
      <w:sz w:val="32"/>
      <w:szCs w:val="32"/>
    </w:rPr>
  </w:style>
  <w:style w:type="paragraph" w:customStyle="1" w:styleId="headingsubHeader">
    <w:name w:val="heading subHeader"/>
    <w:rsid w:val="000739BA"/>
    <w:rPr>
      <w:rFonts w:asciiTheme="minorBidi" w:eastAsia="Arial Unicode MS" w:hAnsiTheme="minorBidi" w:cstheme="minorBidi"/>
      <w:b/>
      <w:bCs/>
    </w:rPr>
  </w:style>
  <w:style w:type="character" w:customStyle="1" w:styleId="text">
    <w:name w:val="text"/>
    <w:rsid w:val="00527E1A"/>
    <w:rPr>
      <w:rFonts w:asciiTheme="minorBidi" w:eastAsia="Arial Unicode MS" w:hAnsiTheme="minorBidi" w:cstheme="minorBidi"/>
    </w:rPr>
  </w:style>
  <w:style w:type="character" w:customStyle="1" w:styleId="bold">
    <w:name w:val="bold"/>
    <w:rPr>
      <w:rFonts w:ascii="Arial Unicode MS" w:eastAsia="Arial Unicode MS" w:hAnsi="Arial Unicode MS" w:cs="Arial Unicode MS"/>
      <w:b/>
      <w:bCs/>
      <w:sz w:val="20"/>
      <w:szCs w:val="20"/>
    </w:rPr>
  </w:style>
  <w:style w:type="character" w:customStyle="1" w:styleId="grey">
    <w:name w:val="grey"/>
    <w:rPr>
      <w:rFonts w:ascii="Arial Unicode MS" w:eastAsia="Arial Unicode MS" w:hAnsi="Arial Unicode MS" w:cs="Arial Unicode MS"/>
      <w:color w:val="999999"/>
      <w:sz w:val="20"/>
      <w:szCs w:val="20"/>
    </w:rPr>
  </w:style>
  <w:style w:type="table" w:customStyle="1" w:styleId="table">
    <w:name w:val="table"/>
    <w:uiPriority w:val="99"/>
    <w:tblPr>
      <w:tblBorders>
        <w:top w:val="single" w:sz="20" w:space="0" w:color="DEDEDE"/>
        <w:left w:val="single" w:sz="20" w:space="0" w:color="DEDEDE"/>
        <w:bottom w:val="single" w:sz="20" w:space="0" w:color="DEDEDE"/>
        <w:right w:val="single" w:sz="20" w:space="0" w:color="DEDEDE"/>
        <w:insideH w:val="single" w:sz="20" w:space="0" w:color="DEDEDE"/>
        <w:insideV w:val="single" w:sz="20" w:space="0" w:color="DEDEDE"/>
      </w:tblBorders>
      <w:tblCellMar>
        <w:top w:w="80" w:type="dxa"/>
        <w:left w:w="80" w:type="dxa"/>
        <w:bottom w:w="80" w:type="dxa"/>
        <w:right w:w="80" w:type="dxa"/>
      </w:tblCellMar>
    </w:tblPr>
  </w:style>
  <w:style w:type="paragraph" w:styleId="Footer">
    <w:name w:val="footer"/>
    <w:basedOn w:val="Normal"/>
    <w:link w:val="FooterChar"/>
    <w:uiPriority w:val="99"/>
    <w:unhideWhenUsed/>
    <w:rsid w:val="00DA0A53"/>
    <w:pPr>
      <w:tabs>
        <w:tab w:val="center" w:pos="4680"/>
        <w:tab w:val="right" w:pos="9360"/>
      </w:tabs>
      <w:spacing w:after="0" w:line="240" w:lineRule="auto"/>
    </w:pPr>
  </w:style>
  <w:style w:type="character" w:customStyle="1" w:styleId="FooterChar">
    <w:name w:val="Footer Char"/>
    <w:basedOn w:val="DefaultParagraphFont"/>
    <w:link w:val="Footer"/>
    <w:uiPriority w:val="99"/>
    <w:rsid w:val="00DA0A53"/>
  </w:style>
  <w:style w:type="paragraph" w:styleId="Revision">
    <w:name w:val="Revision"/>
    <w:hidden/>
    <w:uiPriority w:val="99"/>
    <w:semiHidden/>
    <w:rsid w:val="004D2764"/>
    <w:pPr>
      <w:spacing w:after="0" w:line="240" w:lineRule="auto"/>
    </w:pPr>
  </w:style>
  <w:style w:type="paragraph" w:styleId="Header">
    <w:name w:val="header"/>
    <w:basedOn w:val="Normal"/>
    <w:link w:val="HeaderChar"/>
    <w:uiPriority w:val="99"/>
    <w:unhideWhenUsed/>
    <w:rsid w:val="00720051"/>
    <w:pPr>
      <w:tabs>
        <w:tab w:val="center" w:pos="4680"/>
        <w:tab w:val="right" w:pos="9360"/>
      </w:tabs>
      <w:spacing w:after="0" w:line="240" w:lineRule="auto"/>
    </w:pPr>
  </w:style>
  <w:style w:type="character" w:customStyle="1" w:styleId="HeaderChar">
    <w:name w:val="Header Char"/>
    <w:basedOn w:val="DefaultParagraphFont"/>
    <w:link w:val="Header"/>
    <w:uiPriority w:val="99"/>
    <w:rsid w:val="008B1F9E"/>
  </w:style>
  <w:style w:type="character" w:styleId="CommentReference">
    <w:name w:val="annotation reference"/>
    <w:basedOn w:val="DefaultParagraphFont"/>
    <w:uiPriority w:val="99"/>
    <w:semiHidden/>
    <w:unhideWhenUsed/>
    <w:rsid w:val="00BE101D"/>
    <w:rPr>
      <w:sz w:val="16"/>
      <w:szCs w:val="16"/>
    </w:rPr>
  </w:style>
  <w:style w:type="paragraph" w:styleId="CommentText">
    <w:name w:val="annotation text"/>
    <w:basedOn w:val="Normal"/>
    <w:link w:val="CommentTextChar"/>
    <w:uiPriority w:val="99"/>
    <w:unhideWhenUsed/>
    <w:rsid w:val="00BE101D"/>
    <w:pPr>
      <w:spacing w:line="240" w:lineRule="auto"/>
    </w:pPr>
  </w:style>
  <w:style w:type="character" w:customStyle="1" w:styleId="CommentTextChar">
    <w:name w:val="Comment Text Char"/>
    <w:basedOn w:val="DefaultParagraphFont"/>
    <w:link w:val="CommentText"/>
    <w:uiPriority w:val="99"/>
    <w:rsid w:val="00BE101D"/>
  </w:style>
  <w:style w:type="paragraph" w:styleId="CommentSubject">
    <w:name w:val="annotation subject"/>
    <w:basedOn w:val="CommentText"/>
    <w:next w:val="CommentText"/>
    <w:link w:val="CommentSubjectChar"/>
    <w:uiPriority w:val="99"/>
    <w:semiHidden/>
    <w:unhideWhenUsed/>
    <w:rsid w:val="00BE101D"/>
    <w:rPr>
      <w:b/>
      <w:bCs/>
    </w:rPr>
  </w:style>
  <w:style w:type="character" w:customStyle="1" w:styleId="CommentSubjectChar">
    <w:name w:val="Comment Subject Char"/>
    <w:basedOn w:val="CommentTextChar"/>
    <w:link w:val="CommentSubject"/>
    <w:uiPriority w:val="99"/>
    <w:semiHidden/>
    <w:rsid w:val="00BE101D"/>
    <w:rPr>
      <w:b/>
      <w:bCs/>
    </w:rPr>
  </w:style>
  <w:style w:type="paragraph" w:styleId="ListParagraph">
    <w:name w:val="List Paragraph"/>
    <w:basedOn w:val="Normal"/>
    <w:uiPriority w:val="34"/>
    <w:qFormat/>
    <w:rsid w:val="00E10567"/>
    <w:pPr>
      <w:ind w:left="720"/>
      <w:contextualSpacing/>
    </w:pPr>
  </w:style>
  <w:style w:type="table" w:styleId="TableGrid">
    <w:name w:val="Table Grid"/>
    <w:basedOn w:val="TableNormal"/>
    <w:uiPriority w:val="39"/>
    <w:rsid w:val="00713361"/>
    <w:pPr>
      <w:spacing w:after="0" w:line="240" w:lineRule="auto"/>
    </w:pPr>
    <w:rPr>
      <w:lang w:val="es-E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chart" Target="charts/chart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chart" Target="charts/chart1.xml"/><Relationship Id="rId2" Type="http://schemas.openxmlformats.org/officeDocument/2006/relationships/customXml" Target="../customXml/item2.xml"/><Relationship Id="rId16" Type="http://schemas.microsoft.com/office/2007/relationships/hdphoto" Target="media/hdphoto1.wdp"/><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image" Target="media/image1.png"/><Relationship Id="rId10" Type="http://schemas.openxmlformats.org/officeDocument/2006/relationships/webSettings" Target="webSettings.xml"/><Relationship Id="rId19" Type="http://schemas.openxmlformats.org/officeDocument/2006/relationships/chart" Target="charts/chart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s>
</file>

<file path=word/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9718385357526664E-2"/>
          <c:y val="3.5251689744528879E-2"/>
          <c:w val="0.89665872191188167"/>
          <c:h val="0.75729005853947573"/>
        </c:manualLayout>
      </c:layout>
      <c:barChart>
        <c:barDir val="col"/>
        <c:grouping val="clustered"/>
        <c:varyColors val="0"/>
        <c:ser>
          <c:idx val="0"/>
          <c:order val="0"/>
          <c:invertIfNegative val="1"/>
          <c:dPt>
            <c:idx val="0"/>
            <c:invertIfNegative val="1"/>
            <c:bubble3D val="0"/>
            <c:spPr>
              <a:solidFill>
                <a:srgbClr val="4F758B"/>
              </a:solidFill>
            </c:spPr>
            <c:extLst>
              <c:ext xmlns:c16="http://schemas.microsoft.com/office/drawing/2014/chart" uri="{C3380CC4-5D6E-409C-BE32-E72D297353CC}">
                <c16:uniqueId val="{00000001-0165-41BF-B6B9-97B7E93A0F7A}"/>
              </c:ext>
            </c:extLst>
          </c:dPt>
          <c:dPt>
            <c:idx val="1"/>
            <c:invertIfNegative val="1"/>
            <c:bubble3D val="0"/>
            <c:spPr>
              <a:solidFill>
                <a:srgbClr val="002F6C"/>
              </a:solidFill>
            </c:spPr>
            <c:extLst>
              <c:ext xmlns:c16="http://schemas.microsoft.com/office/drawing/2014/chart" uri="{C3380CC4-5D6E-409C-BE32-E72D297353CC}">
                <c16:uniqueId val="{00000003-0165-41BF-B6B9-97B7E93A0F7A}"/>
              </c:ext>
            </c:extLst>
          </c:dPt>
          <c:dPt>
            <c:idx val="2"/>
            <c:invertIfNegative val="1"/>
            <c:bubble3D val="0"/>
            <c:spPr>
              <a:solidFill>
                <a:srgbClr val="69B3E7"/>
              </a:solidFill>
            </c:spPr>
            <c:extLst>
              <c:ext xmlns:c16="http://schemas.microsoft.com/office/drawing/2014/chart" uri="{C3380CC4-5D6E-409C-BE32-E72D297353CC}">
                <c16:uniqueId val="{00000005-0165-41BF-B6B9-97B7E93A0F7A}"/>
              </c:ext>
            </c:extLst>
          </c:dPt>
          <c:dPt>
            <c:idx val="3"/>
            <c:invertIfNegative val="1"/>
            <c:bubble3D val="0"/>
            <c:spPr>
              <a:solidFill>
                <a:srgbClr val="0868AC"/>
              </a:solidFill>
            </c:spPr>
            <c:extLst>
              <c:ext xmlns:c16="http://schemas.microsoft.com/office/drawing/2014/chart" uri="{C3380CC4-5D6E-409C-BE32-E72D297353CC}">
                <c16:uniqueId val="{00000007-0165-41BF-B6B9-97B7E93A0F7A}"/>
              </c:ext>
            </c:extLst>
          </c:dPt>
          <c:dPt>
            <c:idx val="4"/>
            <c:invertIfNegative val="1"/>
            <c:bubble3D val="0"/>
            <c:spPr>
              <a:solidFill>
                <a:srgbClr val="2B8CBE"/>
              </a:solidFill>
            </c:spPr>
            <c:extLst>
              <c:ext xmlns:c16="http://schemas.microsoft.com/office/drawing/2014/chart" uri="{C3380CC4-5D6E-409C-BE32-E72D297353CC}">
                <c16:uniqueId val="{00000009-0165-41BF-B6B9-97B7E93A0F7A}"/>
              </c:ext>
            </c:extLst>
          </c:dPt>
          <c:dPt>
            <c:idx val="5"/>
            <c:invertIfNegative val="1"/>
            <c:bubble3D val="0"/>
            <c:spPr>
              <a:solidFill>
                <a:srgbClr val="4EB3D3"/>
              </a:solidFill>
            </c:spPr>
            <c:extLst>
              <c:ext xmlns:c16="http://schemas.microsoft.com/office/drawing/2014/chart" uri="{C3380CC4-5D6E-409C-BE32-E72D297353CC}">
                <c16:uniqueId val="{0000000B-0165-41BF-B6B9-97B7E93A0F7A}"/>
              </c:ext>
            </c:extLst>
          </c:dPt>
          <c:dPt>
            <c:idx val="6"/>
            <c:invertIfNegative val="1"/>
            <c:bubble3D val="0"/>
            <c:spPr>
              <a:solidFill>
                <a:srgbClr val="7BCCC4"/>
              </a:solidFill>
            </c:spPr>
            <c:extLst>
              <c:ext xmlns:c16="http://schemas.microsoft.com/office/drawing/2014/chart" uri="{C3380CC4-5D6E-409C-BE32-E72D297353CC}">
                <c16:uniqueId val="{0000000D-0165-41BF-B6B9-97B7E93A0F7A}"/>
              </c:ext>
            </c:extLst>
          </c:dPt>
          <c:dPt>
            <c:idx val="7"/>
            <c:invertIfNegative val="1"/>
            <c:bubble3D val="0"/>
            <c:spPr>
              <a:solidFill>
                <a:srgbClr val="A8DDB5"/>
              </a:solidFill>
            </c:spPr>
            <c:extLst>
              <c:ext xmlns:c16="http://schemas.microsoft.com/office/drawing/2014/chart" uri="{C3380CC4-5D6E-409C-BE32-E72D297353CC}">
                <c16:uniqueId val="{0000000F-0165-41BF-B6B9-97B7E93A0F7A}"/>
              </c:ext>
            </c:extLst>
          </c:dPt>
          <c:dPt>
            <c:idx val="8"/>
            <c:invertIfNegative val="1"/>
            <c:bubble3D val="0"/>
            <c:spPr>
              <a:solidFill>
                <a:srgbClr val="CCEBC5"/>
              </a:solidFill>
            </c:spPr>
            <c:extLst>
              <c:ext xmlns:c16="http://schemas.microsoft.com/office/drawing/2014/chart" uri="{C3380CC4-5D6E-409C-BE32-E72D297353CC}">
                <c16:uniqueId val="{00000011-0165-41BF-B6B9-97B7E93A0F7A}"/>
              </c:ext>
            </c:extLst>
          </c:dPt>
          <c:dPt>
            <c:idx val="9"/>
            <c:invertIfNegative val="1"/>
            <c:bubble3D val="0"/>
            <c:spPr>
              <a:solidFill>
                <a:srgbClr val="4F758B"/>
              </a:solidFill>
            </c:spPr>
            <c:extLst>
              <c:ext xmlns:c16="http://schemas.microsoft.com/office/drawing/2014/chart" uri="{C3380CC4-5D6E-409C-BE32-E72D297353CC}">
                <c16:uniqueId val="{00000013-0165-41BF-B6B9-97B7E93A0F7A}"/>
              </c:ext>
            </c:extLst>
          </c:dPt>
          <c:dPt>
            <c:idx val="10"/>
            <c:invertIfNegative val="1"/>
            <c:bubble3D val="0"/>
            <c:spPr>
              <a:solidFill>
                <a:srgbClr val="002F6C"/>
              </a:solidFill>
            </c:spPr>
            <c:extLst>
              <c:ext xmlns:c16="http://schemas.microsoft.com/office/drawing/2014/chart" uri="{C3380CC4-5D6E-409C-BE32-E72D297353CC}">
                <c16:uniqueId val="{00000015-0165-41BF-B6B9-97B7E93A0F7A}"/>
              </c:ext>
            </c:extLst>
          </c:dPt>
          <c:dLbls>
            <c:dLbl>
              <c:idx val="0"/>
              <c:tx>
                <c:rich>
                  <a:bodyPr/>
                  <a:lstStyle/>
                  <a:p>
                    <a:fld id="{76E622B8-E7AA-454A-8209-A9584AF23256}"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0165-41BF-B6B9-97B7E93A0F7A}"/>
                </c:ext>
              </c:extLst>
            </c:dLbl>
            <c:dLbl>
              <c:idx val="1"/>
              <c:tx>
                <c:rich>
                  <a:bodyPr/>
                  <a:lstStyle/>
                  <a:p>
                    <a:fld id="{C066E1FD-9AF1-4847-8EE2-A4996E5FB3E1}"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0165-41BF-B6B9-97B7E93A0F7A}"/>
                </c:ext>
              </c:extLst>
            </c:dLbl>
            <c:dLbl>
              <c:idx val="2"/>
              <c:tx>
                <c:rich>
                  <a:bodyPr/>
                  <a:lstStyle/>
                  <a:p>
                    <a:fld id="{F4D9259A-A741-48D3-8E32-198776E25CFD}"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0165-41BF-B6B9-97B7E93A0F7A}"/>
                </c:ext>
              </c:extLst>
            </c:dLbl>
            <c:dLbl>
              <c:idx val="3"/>
              <c:tx>
                <c:rich>
                  <a:bodyPr/>
                  <a:lstStyle/>
                  <a:p>
                    <a:fld id="{D511A6CB-6D87-4E8D-AD75-B8911C3AE5AE}"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7-0165-41BF-B6B9-97B7E93A0F7A}"/>
                </c:ext>
              </c:extLst>
            </c:dLbl>
            <c:dLbl>
              <c:idx val="4"/>
              <c:tx>
                <c:rich>
                  <a:bodyPr/>
                  <a:lstStyle/>
                  <a:p>
                    <a:fld id="{D68F4DBE-E8E5-42DE-9ED9-6966E28827A4}"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9-0165-41BF-B6B9-97B7E93A0F7A}"/>
                </c:ext>
              </c:extLst>
            </c:dLbl>
            <c:dLbl>
              <c:idx val="5"/>
              <c:tx>
                <c:rich>
                  <a:bodyPr/>
                  <a:lstStyle/>
                  <a:p>
                    <a:fld id="{999EC9C7-7F19-4245-A652-BA8CFD7BB6EC}"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B-0165-41BF-B6B9-97B7E93A0F7A}"/>
                </c:ext>
              </c:extLst>
            </c:dLbl>
            <c:dLbl>
              <c:idx val="6"/>
              <c:tx>
                <c:rich>
                  <a:bodyPr/>
                  <a:lstStyle/>
                  <a:p>
                    <a:fld id="{30088947-ABEE-481C-9B0A-EDD3AED829D4}"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D-0165-41BF-B6B9-97B7E93A0F7A}"/>
                </c:ext>
              </c:extLst>
            </c:dLbl>
            <c:dLbl>
              <c:idx val="7"/>
              <c:tx>
                <c:rich>
                  <a:bodyPr/>
                  <a:lstStyle/>
                  <a:p>
                    <a:fld id="{EFC7C801-A71B-4944-8620-8D61DF39EDDA}"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F-0165-41BF-B6B9-97B7E93A0F7A}"/>
                </c:ext>
              </c:extLst>
            </c:dLbl>
            <c:dLbl>
              <c:idx val="8"/>
              <c:tx>
                <c:rich>
                  <a:bodyPr/>
                  <a:lstStyle/>
                  <a:p>
                    <a:fld id="{247D539D-5AC8-49AC-AFA6-4753DE3D3BEB}"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11-0165-41BF-B6B9-97B7E93A0F7A}"/>
                </c:ext>
              </c:extLst>
            </c:dLbl>
            <c:dLbl>
              <c:idx val="9"/>
              <c:tx>
                <c:rich>
                  <a:bodyPr/>
                  <a:lstStyle/>
                  <a:p>
                    <a:fld id="{D2D4BA6A-6452-4676-AFFB-8C2D28E3D104}"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13-0165-41BF-B6B9-97B7E93A0F7A}"/>
                </c:ext>
              </c:extLst>
            </c:dLbl>
            <c:dLbl>
              <c:idx val="10"/>
              <c:tx>
                <c:rich>
                  <a:bodyPr/>
                  <a:lstStyle/>
                  <a:p>
                    <a:r>
                      <a:rPr lang="en-US" baseline="0"/>
                      <a:t> </a:t>
                    </a:r>
                    <a:fld id="{8B28F789-4895-41EB-83EC-FE690AAB0556}" type="VALUE">
                      <a:rPr lang="en-US" baseline="0"/>
                      <a:pPr/>
                      <a:t>[VALUE]</a:t>
                    </a:fld>
                    <a:endParaRPr lang="en-US" baseline="0"/>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15-0165-41BF-B6B9-97B7E93A0F7A}"/>
                </c:ext>
              </c:extLst>
            </c:dLbl>
            <c:spPr>
              <a:noFill/>
              <a:ln>
                <a:noFill/>
              </a:ln>
              <a:effectLst/>
            </c:spPr>
            <c:showLegendKey val="0"/>
            <c:showVal val="1"/>
            <c:showCatName val="1"/>
            <c:showSerName val="0"/>
            <c:showPercent val="1"/>
            <c:showBubbleSize val="0"/>
            <c:showLeaderLines val="0"/>
            <c:extLst>
              <c:ext xmlns:c15="http://schemas.microsoft.com/office/drawing/2012/chart" uri="{CE6537A1-D6FC-4f65-9D91-7224C49458BB}">
                <c15:showLeaderLines val="0"/>
              </c:ext>
            </c:extLst>
          </c:dLbls>
          <c:cat>
            <c:strRef>
              <c:f>Sheet1!$A$1:$A$11</c:f>
              <c:strCache>
                <c:ptCount val="11"/>
                <c:pt idx="0">
                  <c:v>Rec. 1 </c:v>
                </c:pt>
                <c:pt idx="1">
                  <c:v>Rec. 2 </c:v>
                </c:pt>
                <c:pt idx="2">
                  <c:v>Rec. 3 </c:v>
                </c:pt>
                <c:pt idx="3">
                  <c:v>Rec. 4 </c:v>
                </c:pt>
                <c:pt idx="4">
                  <c:v>Rec. 5 </c:v>
                </c:pt>
                <c:pt idx="5">
                  <c:v>Rec. 6 </c:v>
                </c:pt>
                <c:pt idx="6">
                  <c:v>Rec. 7 </c:v>
                </c:pt>
                <c:pt idx="7">
                  <c:v>Rec. 8 </c:v>
                </c:pt>
                <c:pt idx="8">
                  <c:v>Rec. 9 </c:v>
                </c:pt>
                <c:pt idx="9">
                  <c:v>Rec. 10 </c:v>
                </c:pt>
                <c:pt idx="10">
                  <c:v>Not Applicable </c:v>
                </c:pt>
              </c:strCache>
            </c:strRef>
          </c:cat>
          <c:val>
            <c:numRef>
              <c:f>Sheet1!$B$1:$B$11</c:f>
              <c:numCache>
                <c:formatCode>General</c:formatCode>
                <c:ptCount val="11"/>
                <c:pt idx="0">
                  <c:v>14</c:v>
                </c:pt>
                <c:pt idx="1">
                  <c:v>7</c:v>
                </c:pt>
                <c:pt idx="2">
                  <c:v>7</c:v>
                </c:pt>
                <c:pt idx="3">
                  <c:v>8</c:v>
                </c:pt>
                <c:pt idx="4">
                  <c:v>12</c:v>
                </c:pt>
                <c:pt idx="5">
                  <c:v>8</c:v>
                </c:pt>
                <c:pt idx="6">
                  <c:v>9</c:v>
                </c:pt>
                <c:pt idx="7">
                  <c:v>5</c:v>
                </c:pt>
                <c:pt idx="8">
                  <c:v>3</c:v>
                </c:pt>
                <c:pt idx="9">
                  <c:v>12</c:v>
                </c:pt>
                <c:pt idx="10">
                  <c:v>2</c:v>
                </c:pt>
              </c:numCache>
            </c:numRef>
          </c:val>
          <c:extLst>
            <c:ext xmlns:c15="http://schemas.microsoft.com/office/drawing/2012/chart" uri="{02D57815-91ED-43cb-92C2-25804820EDAC}">
              <c15:filteredSeriesTitle>
                <c15:tx>
                  <c:strRef>
                    <c:extLst>
                      <c:ext uri="{02D57815-91ED-43cb-92C2-25804820EDAC}">
                        <c15:formulaRef>
                          <c15:sqref>Sheet1!$B$1:$B$0</c15:sqref>
                        </c15:formulaRef>
                      </c:ext>
                    </c:extLst>
                  </c:strRef>
                </c15:tx>
              </c15:filteredSeriesTitle>
            </c:ext>
            <c:ext xmlns:c16="http://schemas.microsoft.com/office/drawing/2014/chart" uri="{C3380CC4-5D6E-409C-BE32-E72D297353CC}">
              <c16:uniqueId val="{00000016-0165-41BF-B6B9-97B7E93A0F7A}"/>
            </c:ext>
          </c:extLst>
        </c:ser>
        <c:dLbls>
          <c:showLegendKey val="0"/>
          <c:showVal val="0"/>
          <c:showCatName val="0"/>
          <c:showSerName val="0"/>
          <c:showPercent val="0"/>
          <c:showBubbleSize val="0"/>
        </c:dLbls>
        <c:gapWidth val="150"/>
        <c:overlap val="100"/>
        <c:axId val="1"/>
        <c:axId val="2"/>
      </c:barChart>
      <c:catAx>
        <c:axId val="1"/>
        <c:scaling>
          <c:orientation val="minMax"/>
        </c:scaling>
        <c:delete val="0"/>
        <c:axPos val="b"/>
        <c:numFmt formatCode="General" sourceLinked="0"/>
        <c:majorTickMark val="in"/>
        <c:minorTickMark val="none"/>
        <c:tickLblPos val="nextTo"/>
        <c:spPr>
          <a:ln>
            <a:solidFill/>
          </a:ln>
        </c:spPr>
        <c:crossAx val="2"/>
        <c:crosses val="autoZero"/>
        <c:auto val="1"/>
        <c:lblAlgn val="ctr"/>
        <c:lblOffset val="100"/>
        <c:noMultiLvlLbl val="1"/>
      </c:catAx>
      <c:valAx>
        <c:axId val="2"/>
        <c:scaling>
          <c:orientation val="minMax"/>
        </c:scaling>
        <c:delete val="0"/>
        <c:axPos val="l"/>
        <c:title>
          <c:tx>
            <c:rich>
              <a:bodyPr/>
              <a:lstStyle/>
              <a:p>
                <a:pPr>
                  <a:defRPr/>
                </a:pPr>
                <a:r>
                  <a:rPr lang="en-US"/>
                  <a:t>Count</a:t>
                </a:r>
              </a:p>
            </c:rich>
          </c:tx>
          <c:overlay val="0"/>
        </c:title>
        <c:numFmt formatCode="General" sourceLinked="1"/>
        <c:majorTickMark val="in"/>
        <c:minorTickMark val="none"/>
        <c:tickLblPos val="nextTo"/>
        <c:spPr>
          <a:ln>
            <a:solidFill/>
          </a:ln>
        </c:spPr>
        <c:crossAx val="1"/>
        <c:crosses val="autoZero"/>
        <c:crossBetween val="between"/>
      </c:valAx>
    </c:plotArea>
    <c:plotVisOnly val="1"/>
    <c:dispBlanksAs val="zero"/>
    <c:showDLblsOverMax val="1"/>
  </c:chart>
  <c:spPr>
    <a:ln>
      <a:noFill/>
    </a:ln>
  </c:sp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invertIfNegative val="1"/>
          <c:dPt>
            <c:idx val="0"/>
            <c:invertIfNegative val="1"/>
            <c:bubble3D val="0"/>
            <c:spPr>
              <a:solidFill>
                <a:srgbClr val="4F758B"/>
              </a:solidFill>
            </c:spPr>
            <c:extLst>
              <c:ext xmlns:c16="http://schemas.microsoft.com/office/drawing/2014/chart" uri="{C3380CC4-5D6E-409C-BE32-E72D297353CC}">
                <c16:uniqueId val="{00000001-3413-4DCF-8B32-B1807B17DD55}"/>
              </c:ext>
            </c:extLst>
          </c:dPt>
          <c:dPt>
            <c:idx val="1"/>
            <c:invertIfNegative val="1"/>
            <c:bubble3D val="0"/>
            <c:spPr>
              <a:solidFill>
                <a:srgbClr val="002F6C"/>
              </a:solidFill>
            </c:spPr>
            <c:extLst>
              <c:ext xmlns:c16="http://schemas.microsoft.com/office/drawing/2014/chart" uri="{C3380CC4-5D6E-409C-BE32-E72D297353CC}">
                <c16:uniqueId val="{00000003-3413-4DCF-8B32-B1807B17DD55}"/>
              </c:ext>
            </c:extLst>
          </c:dPt>
          <c:dPt>
            <c:idx val="2"/>
            <c:invertIfNegative val="1"/>
            <c:bubble3D val="0"/>
            <c:spPr>
              <a:solidFill>
                <a:srgbClr val="69B3E7"/>
              </a:solidFill>
            </c:spPr>
            <c:extLst>
              <c:ext xmlns:c16="http://schemas.microsoft.com/office/drawing/2014/chart" uri="{C3380CC4-5D6E-409C-BE32-E72D297353CC}">
                <c16:uniqueId val="{00000005-3413-4DCF-8B32-B1807B17DD55}"/>
              </c:ext>
            </c:extLst>
          </c:dPt>
          <c:dPt>
            <c:idx val="3"/>
            <c:invertIfNegative val="1"/>
            <c:bubble3D val="0"/>
            <c:spPr>
              <a:solidFill>
                <a:srgbClr val="4EB3D3"/>
              </a:solidFill>
            </c:spPr>
            <c:extLst>
              <c:ext xmlns:c16="http://schemas.microsoft.com/office/drawing/2014/chart" uri="{C3380CC4-5D6E-409C-BE32-E72D297353CC}">
                <c16:uniqueId val="{00000007-3413-4DCF-8B32-B1807B17DD55}"/>
              </c:ext>
            </c:extLst>
          </c:dPt>
          <c:dPt>
            <c:idx val="4"/>
            <c:invertIfNegative val="1"/>
            <c:bubble3D val="0"/>
            <c:spPr>
              <a:solidFill>
                <a:srgbClr val="7BCCC4"/>
              </a:solidFill>
            </c:spPr>
            <c:extLst>
              <c:ext xmlns:c16="http://schemas.microsoft.com/office/drawing/2014/chart" uri="{C3380CC4-5D6E-409C-BE32-E72D297353CC}">
                <c16:uniqueId val="{00000009-3413-4DCF-8B32-B1807B17DD55}"/>
              </c:ext>
            </c:extLst>
          </c:dPt>
          <c:dPt>
            <c:idx val="5"/>
            <c:invertIfNegative val="1"/>
            <c:bubble3D val="0"/>
            <c:spPr>
              <a:solidFill>
                <a:srgbClr val="A8DDB5"/>
              </a:solidFill>
            </c:spPr>
            <c:extLst>
              <c:ext xmlns:c16="http://schemas.microsoft.com/office/drawing/2014/chart" uri="{C3380CC4-5D6E-409C-BE32-E72D297353CC}">
                <c16:uniqueId val="{0000000B-3413-4DCF-8B32-B1807B17DD55}"/>
              </c:ext>
            </c:extLst>
          </c:dPt>
          <c:dPt>
            <c:idx val="6"/>
            <c:invertIfNegative val="1"/>
            <c:bubble3D val="0"/>
            <c:spPr>
              <a:solidFill>
                <a:srgbClr val="CCEBC5"/>
              </a:solidFill>
            </c:spPr>
            <c:extLst>
              <c:ext xmlns:c16="http://schemas.microsoft.com/office/drawing/2014/chart" uri="{C3380CC4-5D6E-409C-BE32-E72D297353CC}">
                <c16:uniqueId val="{0000000D-3413-4DCF-8B32-B1807B17DD55}"/>
              </c:ext>
            </c:extLst>
          </c:dPt>
          <c:dPt>
            <c:idx val="7"/>
            <c:invertIfNegative val="1"/>
            <c:bubble3D val="0"/>
            <c:spPr>
              <a:solidFill>
                <a:srgbClr val="4F758B"/>
              </a:solidFill>
            </c:spPr>
            <c:extLst>
              <c:ext xmlns:c16="http://schemas.microsoft.com/office/drawing/2014/chart" uri="{C3380CC4-5D6E-409C-BE32-E72D297353CC}">
                <c16:uniqueId val="{0000000F-3413-4DCF-8B32-B1807B17DD55}"/>
              </c:ext>
            </c:extLst>
          </c:dPt>
          <c:dPt>
            <c:idx val="8"/>
            <c:invertIfNegative val="1"/>
            <c:bubble3D val="0"/>
            <c:spPr>
              <a:solidFill>
                <a:srgbClr val="002F6C"/>
              </a:solidFill>
            </c:spPr>
            <c:extLst>
              <c:ext xmlns:c16="http://schemas.microsoft.com/office/drawing/2014/chart" uri="{C3380CC4-5D6E-409C-BE32-E72D297353CC}">
                <c16:uniqueId val="{00000011-3413-4DCF-8B32-B1807B17DD55}"/>
              </c:ext>
            </c:extLst>
          </c:dPt>
          <c:dLbls>
            <c:dLbl>
              <c:idx val="0"/>
              <c:tx>
                <c:rich>
                  <a:bodyPr/>
                  <a:lstStyle/>
                  <a:p>
                    <a:fld id="{3F4D9C74-8222-4553-9F11-13052771E90E}"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3413-4DCF-8B32-B1807B17DD55}"/>
                </c:ext>
              </c:extLst>
            </c:dLbl>
            <c:dLbl>
              <c:idx val="1"/>
              <c:tx>
                <c:rich>
                  <a:bodyPr/>
                  <a:lstStyle/>
                  <a:p>
                    <a:fld id="{29F41E5B-9819-477E-ABD3-8ECC252305CD}"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3413-4DCF-8B32-B1807B17DD55}"/>
                </c:ext>
              </c:extLst>
            </c:dLbl>
            <c:dLbl>
              <c:idx val="2"/>
              <c:tx>
                <c:rich>
                  <a:bodyPr/>
                  <a:lstStyle/>
                  <a:p>
                    <a:fld id="{023E5394-BEE8-4AA6-BB92-ECF399768DD0}"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3413-4DCF-8B32-B1807B17DD55}"/>
                </c:ext>
              </c:extLst>
            </c:dLbl>
            <c:dLbl>
              <c:idx val="3"/>
              <c:tx>
                <c:rich>
                  <a:bodyPr/>
                  <a:lstStyle/>
                  <a:p>
                    <a:fld id="{DA305498-025A-4C22-9611-0A3CAA072142}"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7-3413-4DCF-8B32-B1807B17DD55}"/>
                </c:ext>
              </c:extLst>
            </c:dLbl>
            <c:dLbl>
              <c:idx val="4"/>
              <c:tx>
                <c:rich>
                  <a:bodyPr/>
                  <a:lstStyle/>
                  <a:p>
                    <a:fld id="{DDEB7B62-9B23-4B72-886A-7F1EA04D23D9}"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9-3413-4DCF-8B32-B1807B17DD55}"/>
                </c:ext>
              </c:extLst>
            </c:dLbl>
            <c:dLbl>
              <c:idx val="5"/>
              <c:tx>
                <c:rich>
                  <a:bodyPr/>
                  <a:lstStyle/>
                  <a:p>
                    <a:fld id="{D1772AAE-3053-4152-BDFC-C881C80DC49B}"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B-3413-4DCF-8B32-B1807B17DD55}"/>
                </c:ext>
              </c:extLst>
            </c:dLbl>
            <c:dLbl>
              <c:idx val="6"/>
              <c:tx>
                <c:rich>
                  <a:bodyPr/>
                  <a:lstStyle/>
                  <a:p>
                    <a:fld id="{A25A9066-A46D-4811-833D-F2770148AA9E}"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D-3413-4DCF-8B32-B1807B17DD55}"/>
                </c:ext>
              </c:extLst>
            </c:dLbl>
            <c:dLbl>
              <c:idx val="7"/>
              <c:tx>
                <c:rich>
                  <a:bodyPr/>
                  <a:lstStyle/>
                  <a:p>
                    <a:fld id="{9BA592E8-E00D-4516-8A27-F3CEF074F36B}"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F-3413-4DCF-8B32-B1807B17DD55}"/>
                </c:ext>
              </c:extLst>
            </c:dLbl>
            <c:dLbl>
              <c:idx val="8"/>
              <c:tx>
                <c:rich>
                  <a:bodyPr/>
                  <a:lstStyle/>
                  <a:p>
                    <a:fld id="{2FAF5193-CA76-4FE5-9BA6-AA38935C3A79}"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11-3413-4DCF-8B32-B1807B17DD55}"/>
                </c:ext>
              </c:extLst>
            </c:dLbl>
            <c:spPr>
              <a:noFill/>
              <a:ln>
                <a:noFill/>
              </a:ln>
              <a:effectLst/>
            </c:spPr>
            <c:showLegendKey val="0"/>
            <c:showVal val="1"/>
            <c:showCatName val="1"/>
            <c:showSerName val="0"/>
            <c:showPercent val="1"/>
            <c:showBubbleSize val="0"/>
            <c:showLeaderLines val="0"/>
            <c:extLst>
              <c:ext xmlns:c15="http://schemas.microsoft.com/office/drawing/2012/chart" uri="{CE6537A1-D6FC-4f65-9D91-7224C49458BB}">
                <c15:showLeaderLines val="0"/>
              </c:ext>
            </c:extLst>
          </c:dLbls>
          <c:cat>
            <c:strLit>
              <c:ptCount val="9"/>
              <c:pt idx="0">
                <c:v>Rec. 1 </c:v>
              </c:pt>
              <c:pt idx="1">
                <c:v>Rec. 2 </c:v>
              </c:pt>
              <c:pt idx="2">
                <c:v>Rec. 3 </c:v>
              </c:pt>
              <c:pt idx="3">
                <c:v>Rec. 5 </c:v>
              </c:pt>
              <c:pt idx="4">
                <c:v>Rec. 7 </c:v>
              </c:pt>
              <c:pt idx="5">
                <c:v>Rec. 8 </c:v>
              </c:pt>
              <c:pt idx="6">
                <c:v>Rec. 9 </c:v>
              </c:pt>
              <c:pt idx="7">
                <c:v>Rec. 10 </c:v>
              </c:pt>
              <c:pt idx="8">
                <c:v>Not Applicable </c:v>
              </c:pt>
            </c:strLit>
          </c:cat>
          <c:val>
            <c:numLit>
              <c:formatCode>General</c:formatCode>
              <c:ptCount val="9"/>
              <c:pt idx="0">
                <c:v>1</c:v>
              </c:pt>
              <c:pt idx="1">
                <c:v>1</c:v>
              </c:pt>
              <c:pt idx="2">
                <c:v>1</c:v>
              </c:pt>
              <c:pt idx="3">
                <c:v>1</c:v>
              </c:pt>
              <c:pt idx="4">
                <c:v>1</c:v>
              </c:pt>
              <c:pt idx="5">
                <c:v>1</c:v>
              </c:pt>
              <c:pt idx="6">
                <c:v>4</c:v>
              </c:pt>
              <c:pt idx="7">
                <c:v>1</c:v>
              </c:pt>
              <c:pt idx="8">
                <c:v>15</c:v>
              </c:pt>
            </c:numLit>
          </c:val>
          <c:extLst>
            <c:ext xmlns:c16="http://schemas.microsoft.com/office/drawing/2014/chart" uri="{C3380CC4-5D6E-409C-BE32-E72D297353CC}">
              <c16:uniqueId val="{00000012-3413-4DCF-8B32-B1807B17DD55}"/>
            </c:ext>
          </c:extLst>
        </c:ser>
        <c:dLbls>
          <c:showLegendKey val="0"/>
          <c:showVal val="0"/>
          <c:showCatName val="0"/>
          <c:showSerName val="0"/>
          <c:showPercent val="0"/>
          <c:showBubbleSize val="0"/>
        </c:dLbls>
        <c:gapWidth val="150"/>
        <c:overlap val="100"/>
        <c:axId val="1"/>
        <c:axId val="2"/>
      </c:barChart>
      <c:catAx>
        <c:axId val="1"/>
        <c:scaling>
          <c:orientation val="minMax"/>
        </c:scaling>
        <c:delete val="0"/>
        <c:axPos val="b"/>
        <c:numFmt formatCode="General" sourceLinked="0"/>
        <c:majorTickMark val="in"/>
        <c:minorTickMark val="none"/>
        <c:tickLblPos val="nextTo"/>
        <c:spPr>
          <a:ln>
            <a:solidFill/>
          </a:ln>
        </c:spPr>
        <c:crossAx val="2"/>
        <c:crosses val="autoZero"/>
        <c:auto val="1"/>
        <c:lblAlgn val="ctr"/>
        <c:lblOffset val="100"/>
        <c:noMultiLvlLbl val="1"/>
      </c:catAx>
      <c:valAx>
        <c:axId val="2"/>
        <c:scaling>
          <c:orientation val="minMax"/>
        </c:scaling>
        <c:delete val="0"/>
        <c:axPos val="l"/>
        <c:title>
          <c:tx>
            <c:rich>
              <a:bodyPr/>
              <a:lstStyle/>
              <a:p>
                <a:pPr>
                  <a:defRPr/>
                </a:pPr>
                <a:r>
                  <a:rPr lang="en-US"/>
                  <a:t>Count</a:t>
                </a:r>
              </a:p>
            </c:rich>
          </c:tx>
          <c:overlay val="0"/>
        </c:title>
        <c:numFmt formatCode="General" sourceLinked="1"/>
        <c:majorTickMark val="in"/>
        <c:minorTickMark val="none"/>
        <c:tickLblPos val="nextTo"/>
        <c:spPr>
          <a:ln>
            <a:solidFill/>
          </a:ln>
        </c:spPr>
        <c:crossAx val="1"/>
        <c:crosses val="autoZero"/>
        <c:crossBetween val="between"/>
      </c:valAx>
    </c:plotArea>
    <c:plotVisOnly val="1"/>
    <c:dispBlanksAs val="zero"/>
    <c:showDLblsOverMax val="1"/>
  </c:chart>
  <c:spPr>
    <a:ln>
      <a:noFill/>
    </a:ln>
  </c:spPr>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invertIfNegative val="1"/>
          <c:dPt>
            <c:idx val="0"/>
            <c:invertIfNegative val="1"/>
            <c:bubble3D val="0"/>
            <c:spPr>
              <a:solidFill>
                <a:srgbClr val="4F758B"/>
              </a:solidFill>
            </c:spPr>
            <c:extLst>
              <c:ext xmlns:c16="http://schemas.microsoft.com/office/drawing/2014/chart" uri="{C3380CC4-5D6E-409C-BE32-E72D297353CC}">
                <c16:uniqueId val="{00000001-B538-4DCB-847F-1BE05B4B75EB}"/>
              </c:ext>
            </c:extLst>
          </c:dPt>
          <c:dPt>
            <c:idx val="1"/>
            <c:invertIfNegative val="1"/>
            <c:bubble3D val="0"/>
            <c:spPr>
              <a:solidFill>
                <a:srgbClr val="002F6C"/>
              </a:solidFill>
            </c:spPr>
            <c:extLst>
              <c:ext xmlns:c16="http://schemas.microsoft.com/office/drawing/2014/chart" uri="{C3380CC4-5D6E-409C-BE32-E72D297353CC}">
                <c16:uniqueId val="{00000003-B538-4DCB-847F-1BE05B4B75EB}"/>
              </c:ext>
            </c:extLst>
          </c:dPt>
          <c:dPt>
            <c:idx val="2"/>
            <c:invertIfNegative val="1"/>
            <c:bubble3D val="0"/>
            <c:spPr>
              <a:solidFill>
                <a:srgbClr val="69B3E7"/>
              </a:solidFill>
            </c:spPr>
            <c:extLst>
              <c:ext xmlns:c16="http://schemas.microsoft.com/office/drawing/2014/chart" uri="{C3380CC4-5D6E-409C-BE32-E72D297353CC}">
                <c16:uniqueId val="{00000005-B538-4DCB-847F-1BE05B4B75EB}"/>
              </c:ext>
            </c:extLst>
          </c:dPt>
          <c:dPt>
            <c:idx val="3"/>
            <c:invertIfNegative val="1"/>
            <c:bubble3D val="0"/>
            <c:spPr>
              <a:solidFill>
                <a:srgbClr val="0868AC"/>
              </a:solidFill>
            </c:spPr>
            <c:extLst>
              <c:ext xmlns:c16="http://schemas.microsoft.com/office/drawing/2014/chart" uri="{C3380CC4-5D6E-409C-BE32-E72D297353CC}">
                <c16:uniqueId val="{00000007-B538-4DCB-847F-1BE05B4B75EB}"/>
              </c:ext>
            </c:extLst>
          </c:dPt>
          <c:dPt>
            <c:idx val="4"/>
            <c:invertIfNegative val="1"/>
            <c:bubble3D val="0"/>
            <c:spPr>
              <a:solidFill>
                <a:srgbClr val="2B8CBE"/>
              </a:solidFill>
            </c:spPr>
            <c:extLst>
              <c:ext xmlns:c16="http://schemas.microsoft.com/office/drawing/2014/chart" uri="{C3380CC4-5D6E-409C-BE32-E72D297353CC}">
                <c16:uniqueId val="{00000009-B538-4DCB-847F-1BE05B4B75EB}"/>
              </c:ext>
            </c:extLst>
          </c:dPt>
          <c:dPt>
            <c:idx val="5"/>
            <c:invertIfNegative val="1"/>
            <c:bubble3D val="0"/>
            <c:spPr>
              <a:solidFill>
                <a:srgbClr val="4EB3D3"/>
              </a:solidFill>
            </c:spPr>
            <c:extLst>
              <c:ext xmlns:c16="http://schemas.microsoft.com/office/drawing/2014/chart" uri="{C3380CC4-5D6E-409C-BE32-E72D297353CC}">
                <c16:uniqueId val="{0000000B-B538-4DCB-847F-1BE05B4B75EB}"/>
              </c:ext>
            </c:extLst>
          </c:dPt>
          <c:dPt>
            <c:idx val="6"/>
            <c:invertIfNegative val="1"/>
            <c:bubble3D val="0"/>
            <c:spPr>
              <a:solidFill>
                <a:srgbClr val="7BCCC4"/>
              </a:solidFill>
            </c:spPr>
            <c:extLst>
              <c:ext xmlns:c16="http://schemas.microsoft.com/office/drawing/2014/chart" uri="{C3380CC4-5D6E-409C-BE32-E72D297353CC}">
                <c16:uniqueId val="{0000000D-B538-4DCB-847F-1BE05B4B75EB}"/>
              </c:ext>
            </c:extLst>
          </c:dPt>
          <c:dPt>
            <c:idx val="7"/>
            <c:invertIfNegative val="1"/>
            <c:bubble3D val="0"/>
            <c:spPr>
              <a:solidFill>
                <a:srgbClr val="A8DDB5"/>
              </a:solidFill>
            </c:spPr>
            <c:extLst>
              <c:ext xmlns:c16="http://schemas.microsoft.com/office/drawing/2014/chart" uri="{C3380CC4-5D6E-409C-BE32-E72D297353CC}">
                <c16:uniqueId val="{0000000F-B538-4DCB-847F-1BE05B4B75EB}"/>
              </c:ext>
            </c:extLst>
          </c:dPt>
          <c:dPt>
            <c:idx val="8"/>
            <c:invertIfNegative val="1"/>
            <c:bubble3D val="0"/>
            <c:spPr>
              <a:solidFill>
                <a:srgbClr val="CCEBC5"/>
              </a:solidFill>
            </c:spPr>
            <c:extLst>
              <c:ext xmlns:c16="http://schemas.microsoft.com/office/drawing/2014/chart" uri="{C3380CC4-5D6E-409C-BE32-E72D297353CC}">
                <c16:uniqueId val="{00000011-B538-4DCB-847F-1BE05B4B75EB}"/>
              </c:ext>
            </c:extLst>
          </c:dPt>
          <c:dPt>
            <c:idx val="9"/>
            <c:invertIfNegative val="1"/>
            <c:bubble3D val="0"/>
            <c:spPr>
              <a:solidFill>
                <a:srgbClr val="4F758B"/>
              </a:solidFill>
            </c:spPr>
            <c:extLst>
              <c:ext xmlns:c16="http://schemas.microsoft.com/office/drawing/2014/chart" uri="{C3380CC4-5D6E-409C-BE32-E72D297353CC}">
                <c16:uniqueId val="{00000013-B538-4DCB-847F-1BE05B4B75EB}"/>
              </c:ext>
            </c:extLst>
          </c:dPt>
          <c:dPt>
            <c:idx val="10"/>
            <c:invertIfNegative val="1"/>
            <c:bubble3D val="0"/>
            <c:spPr>
              <a:solidFill>
                <a:srgbClr val="002F6C"/>
              </a:solidFill>
            </c:spPr>
            <c:extLst>
              <c:ext xmlns:c16="http://schemas.microsoft.com/office/drawing/2014/chart" uri="{C3380CC4-5D6E-409C-BE32-E72D297353CC}">
                <c16:uniqueId val="{00000015-B538-4DCB-847F-1BE05B4B75EB}"/>
              </c:ext>
            </c:extLst>
          </c:dPt>
          <c:dLbls>
            <c:dLbl>
              <c:idx val="0"/>
              <c:tx>
                <c:rich>
                  <a:bodyPr/>
                  <a:lstStyle/>
                  <a:p>
                    <a:fld id="{1910B003-4C99-4C12-92F9-1000B4CEF2A6}"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B538-4DCB-847F-1BE05B4B75EB}"/>
                </c:ext>
              </c:extLst>
            </c:dLbl>
            <c:dLbl>
              <c:idx val="1"/>
              <c:tx>
                <c:rich>
                  <a:bodyPr/>
                  <a:lstStyle/>
                  <a:p>
                    <a:fld id="{78AAB622-0199-4193-AC47-0DEFA827A4A8}"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B538-4DCB-847F-1BE05B4B75EB}"/>
                </c:ext>
              </c:extLst>
            </c:dLbl>
            <c:dLbl>
              <c:idx val="2"/>
              <c:tx>
                <c:rich>
                  <a:bodyPr/>
                  <a:lstStyle/>
                  <a:p>
                    <a:fld id="{854F9DD0-0A71-43F4-8B52-B7DA913DE5B9}"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B538-4DCB-847F-1BE05B4B75EB}"/>
                </c:ext>
              </c:extLst>
            </c:dLbl>
            <c:dLbl>
              <c:idx val="3"/>
              <c:tx>
                <c:rich>
                  <a:bodyPr/>
                  <a:lstStyle/>
                  <a:p>
                    <a:fld id="{E8DF09D6-B66D-4249-80CD-61DF668D18B0}"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7-B538-4DCB-847F-1BE05B4B75EB}"/>
                </c:ext>
              </c:extLst>
            </c:dLbl>
            <c:dLbl>
              <c:idx val="4"/>
              <c:tx>
                <c:rich>
                  <a:bodyPr/>
                  <a:lstStyle/>
                  <a:p>
                    <a:fld id="{5C302EA1-32C4-44D6-AA95-AD7FF2C5C251}"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9-B538-4DCB-847F-1BE05B4B75EB}"/>
                </c:ext>
              </c:extLst>
            </c:dLbl>
            <c:dLbl>
              <c:idx val="5"/>
              <c:tx>
                <c:rich>
                  <a:bodyPr/>
                  <a:lstStyle/>
                  <a:p>
                    <a:fld id="{869C648A-DFF1-43F1-A2ED-E327762E6FE1}"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B-B538-4DCB-847F-1BE05B4B75EB}"/>
                </c:ext>
              </c:extLst>
            </c:dLbl>
            <c:dLbl>
              <c:idx val="6"/>
              <c:tx>
                <c:rich>
                  <a:bodyPr/>
                  <a:lstStyle/>
                  <a:p>
                    <a:fld id="{54594B39-5F4C-4C26-8FB7-1F340A512A5E}"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D-B538-4DCB-847F-1BE05B4B75EB}"/>
                </c:ext>
              </c:extLst>
            </c:dLbl>
            <c:dLbl>
              <c:idx val="7"/>
              <c:tx>
                <c:rich>
                  <a:bodyPr/>
                  <a:lstStyle/>
                  <a:p>
                    <a:fld id="{5A3BF372-F88B-4354-8FE0-65F2D5351B61}"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F-B538-4DCB-847F-1BE05B4B75EB}"/>
                </c:ext>
              </c:extLst>
            </c:dLbl>
            <c:dLbl>
              <c:idx val="8"/>
              <c:tx>
                <c:rich>
                  <a:bodyPr/>
                  <a:lstStyle/>
                  <a:p>
                    <a:fld id="{F0BB250F-4FAB-4154-B802-7DB3470F05DD}"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11-B538-4DCB-847F-1BE05B4B75EB}"/>
                </c:ext>
              </c:extLst>
            </c:dLbl>
            <c:dLbl>
              <c:idx val="9"/>
              <c:tx>
                <c:rich>
                  <a:bodyPr/>
                  <a:lstStyle/>
                  <a:p>
                    <a:fld id="{19CD61FE-8582-4C11-A149-8F7A4DE414B0}"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13-B538-4DCB-847F-1BE05B4B75EB}"/>
                </c:ext>
              </c:extLst>
            </c:dLbl>
            <c:dLbl>
              <c:idx val="10"/>
              <c:tx>
                <c:rich>
                  <a:bodyPr/>
                  <a:lstStyle/>
                  <a:p>
                    <a:fld id="{663B0ECA-A02C-4E16-8D9C-5D853D448E89}" type="VALUE">
                      <a:rPr lang="en-US" baseline="0"/>
                      <a:pPr/>
                      <a:t>[VALUE]</a:t>
                    </a:fld>
                    <a:endParaRPr lang="en-US"/>
                  </a:p>
                </c:rich>
              </c:tx>
              <c:showLegendKey val="0"/>
              <c:showVal val="1"/>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15-B538-4DCB-847F-1BE05B4B75EB}"/>
                </c:ext>
              </c:extLst>
            </c:dLbl>
            <c:spPr>
              <a:noFill/>
              <a:ln>
                <a:noFill/>
              </a:ln>
              <a:effectLst/>
            </c:spPr>
            <c:showLegendKey val="0"/>
            <c:showVal val="1"/>
            <c:showCatName val="1"/>
            <c:showSerName val="0"/>
            <c:showPercent val="1"/>
            <c:showBubbleSize val="0"/>
            <c:showLeaderLines val="0"/>
            <c:extLst>
              <c:ext xmlns:c15="http://schemas.microsoft.com/office/drawing/2012/chart" uri="{CE6537A1-D6FC-4f65-9D91-7224C49458BB}">
                <c15:showLeaderLines val="0"/>
              </c:ext>
            </c:extLst>
          </c:dLbls>
          <c:cat>
            <c:strLit>
              <c:ptCount val="11"/>
              <c:pt idx="0">
                <c:v>Rec. 1 </c:v>
              </c:pt>
              <c:pt idx="1">
                <c:v>Rec. 2 </c:v>
              </c:pt>
              <c:pt idx="2">
                <c:v>Rec. 3 </c:v>
              </c:pt>
              <c:pt idx="3">
                <c:v>Rec. 4 </c:v>
              </c:pt>
              <c:pt idx="4">
                <c:v>Rec. 5 </c:v>
              </c:pt>
              <c:pt idx="5">
                <c:v>Rec. 6 </c:v>
              </c:pt>
              <c:pt idx="6">
                <c:v>Rec. 7 </c:v>
              </c:pt>
              <c:pt idx="7">
                <c:v>Rec. 8 </c:v>
              </c:pt>
              <c:pt idx="8">
                <c:v>Rec. 9 </c:v>
              </c:pt>
              <c:pt idx="9">
                <c:v>Rec. 10 </c:v>
              </c:pt>
              <c:pt idx="10">
                <c:v>Not Applicable </c:v>
              </c:pt>
            </c:strLit>
          </c:cat>
          <c:val>
            <c:numLit>
              <c:formatCode>General</c:formatCode>
              <c:ptCount val="11"/>
              <c:pt idx="0">
                <c:v>8</c:v>
              </c:pt>
              <c:pt idx="1">
                <c:v>3</c:v>
              </c:pt>
              <c:pt idx="2">
                <c:v>5</c:v>
              </c:pt>
              <c:pt idx="3">
                <c:v>5</c:v>
              </c:pt>
              <c:pt idx="4">
                <c:v>4</c:v>
              </c:pt>
              <c:pt idx="5">
                <c:v>4</c:v>
              </c:pt>
              <c:pt idx="6">
                <c:v>5</c:v>
              </c:pt>
              <c:pt idx="7">
                <c:v>4</c:v>
              </c:pt>
              <c:pt idx="8">
                <c:v>2</c:v>
              </c:pt>
              <c:pt idx="9">
                <c:v>8</c:v>
              </c:pt>
              <c:pt idx="10">
                <c:v>7</c:v>
              </c:pt>
            </c:numLit>
          </c:val>
          <c:extLst>
            <c:ext xmlns:c16="http://schemas.microsoft.com/office/drawing/2014/chart" uri="{C3380CC4-5D6E-409C-BE32-E72D297353CC}">
              <c16:uniqueId val="{00000016-B538-4DCB-847F-1BE05B4B75EB}"/>
            </c:ext>
          </c:extLst>
        </c:ser>
        <c:dLbls>
          <c:showLegendKey val="0"/>
          <c:showVal val="0"/>
          <c:showCatName val="0"/>
          <c:showSerName val="0"/>
          <c:showPercent val="0"/>
          <c:showBubbleSize val="0"/>
        </c:dLbls>
        <c:gapWidth val="150"/>
        <c:overlap val="100"/>
        <c:axId val="1"/>
        <c:axId val="2"/>
      </c:barChart>
      <c:catAx>
        <c:axId val="1"/>
        <c:scaling>
          <c:orientation val="minMax"/>
        </c:scaling>
        <c:delete val="0"/>
        <c:axPos val="b"/>
        <c:numFmt formatCode="General" sourceLinked="0"/>
        <c:majorTickMark val="in"/>
        <c:minorTickMark val="none"/>
        <c:tickLblPos val="nextTo"/>
        <c:spPr>
          <a:ln>
            <a:solidFill/>
          </a:ln>
        </c:spPr>
        <c:crossAx val="2"/>
        <c:crosses val="autoZero"/>
        <c:auto val="1"/>
        <c:lblAlgn val="ctr"/>
        <c:lblOffset val="100"/>
        <c:noMultiLvlLbl val="1"/>
      </c:catAx>
      <c:valAx>
        <c:axId val="2"/>
        <c:scaling>
          <c:orientation val="minMax"/>
        </c:scaling>
        <c:delete val="0"/>
        <c:axPos val="l"/>
        <c:title>
          <c:tx>
            <c:rich>
              <a:bodyPr/>
              <a:lstStyle/>
              <a:p>
                <a:pPr>
                  <a:defRPr/>
                </a:pPr>
                <a:r>
                  <a:rPr lang="en-US"/>
                  <a:t>Count</a:t>
                </a:r>
              </a:p>
            </c:rich>
          </c:tx>
          <c:overlay val="0"/>
        </c:title>
        <c:numFmt formatCode="General" sourceLinked="1"/>
        <c:majorTickMark val="in"/>
        <c:minorTickMark val="none"/>
        <c:tickLblPos val="nextTo"/>
        <c:spPr>
          <a:ln>
            <a:solidFill/>
          </a:ln>
        </c:spPr>
        <c:crossAx val="1"/>
        <c:crosses val="autoZero"/>
        <c:crossBetween val="between"/>
      </c:valAx>
    </c:plotArea>
    <c:plotVisOnly val="1"/>
    <c:dispBlanksAs val="zero"/>
    <c:showDLblsOverMax val="1"/>
  </c:chart>
  <c:spPr>
    <a:ln>
      <a:noFill/>
    </a:ln>
  </c:spPr>
</c:chartSpac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WIPO Document" ma:contentTypeID="0x01010043A0F979BE30A3469F998CB749C11FBD00E3EF1C0FCFA26B4087379DC2A12DE885" ma:contentTypeVersion="304" ma:contentTypeDescription="" ma:contentTypeScope="" ma:versionID="c730d3babcfa8979462e3f0f7ee288c7">
  <xsd:schema xmlns:xsd="http://www.w3.org/2001/XMLSchema" xmlns:xs="http://www.w3.org/2001/XMLSchema" xmlns:p="http://schemas.microsoft.com/office/2006/metadata/properties" xmlns:ns2="56500874-bba0-4b48-9090-b201492e8473" xmlns:ns3="0d6abe56-55ad-41de-8124-44420a0ee71d" xmlns:ns4="ec94eb93-2160-433d-bc9d-10bdc50beb83" targetNamespace="http://schemas.microsoft.com/office/2006/metadata/properties" ma:root="true" ma:fieldsID="d48df3020ca8ca8f22e29d3f16f71fb0" ns2:_="" ns3:_="" ns4:_="">
    <xsd:import namespace="56500874-bba0-4b48-9090-b201492e8473"/>
    <xsd:import namespace="0d6abe56-55ad-41de-8124-44420a0ee71d"/>
    <xsd:import namespace="ec94eb93-2160-433d-bc9d-10bdc50beb83"/>
    <xsd:element name="properties">
      <xsd:complexType>
        <xsd:sequence>
          <xsd:element name="documentManagement">
            <xsd:complexType>
              <xsd:all>
                <xsd:element ref="ns3:ECCM_Description" minOccurs="0"/>
                <xsd:element ref="ns3:DocType" minOccurs="0"/>
                <xsd:element ref="ns2:j72d38dd587d4c818476e9c94f452b47" minOccurs="0"/>
                <xsd:element ref="ns2:TaxCatchAll" minOccurs="0"/>
                <xsd:element ref="ns2:TaxCatchAllLabel" minOccurs="0"/>
                <xsd:element ref="ns2:gd7c24c3841c42febad33c823204a123" minOccurs="0"/>
                <xsd:element ref="ns2:oec7080f59824b85bfab9bab42c36e68"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j72d38dd587d4c818476e9c94f452b47" ma:index="8"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7a374930-7795-43a3-a0f4-9466c14777ce}" ma:internalName="TaxCatchAll" ma:showField="CatchAllData" ma:web="ec94eb93-2160-433d-bc9d-10bdc50beb8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7a374930-7795-43a3-a0f4-9466c14777ce}" ma:internalName="TaxCatchAllLabel" ma:readOnly="true" ma:showField="CatchAllDataLabel" ma:web="ec94eb93-2160-433d-bc9d-10bdc50beb83">
      <xsd:complexType>
        <xsd:complexContent>
          <xsd:extension base="dms:MultiChoiceLookup">
            <xsd:sequence>
              <xsd:element name="Value" type="dms:Lookup" maxOccurs="unbounded" minOccurs="0" nillable="true"/>
            </xsd:sequence>
          </xsd:extension>
        </xsd:complexContent>
      </xsd:complexType>
    </xsd:element>
    <xsd:element name="gd7c24c3841c42febad33c823204a123" ma:index="12"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4"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ECCM_Description" ma:index="3" nillable="true" ma:displayName="Doc Description" ma:internalName="ECCM_Description">
      <xsd:simpleType>
        <xsd:restriction base="dms:Note"/>
      </xsd:simpleType>
    </xsd:element>
    <xsd:element name="DocType" ma:index="5" nillable="true" ma:displayName="Document Type" ma:format="Dropdown" ma:internalName="DocType">
      <xsd:simpleType>
        <xsd:restriction base="dms:Choice">
          <xsd:enumeration value="Architecture Document"/>
          <xsd:enumeration value="SOP"/>
          <xsd:enumeration value="Project Initiation Document"/>
          <xsd:enumeration value="Project Closure Document"/>
          <xsd:enumeration value="Requirements Document"/>
          <xsd:enumeration value="Contingency Plan"/>
          <xsd:enumeration value="Memo"/>
          <xsd:enumeration value="Letter"/>
          <xsd:enumeration value="Report"/>
        </xsd:restriction>
      </xsd:simpleType>
    </xsd:element>
  </xsd:schema>
  <xsd:schema xmlns:xsd="http://www.w3.org/2001/XMLSchema" xmlns:xs="http://www.w3.org/2001/XMLSchema" xmlns:dms="http://schemas.microsoft.com/office/2006/documentManagement/types" xmlns:pc="http://schemas.microsoft.com/office/infopath/2007/PartnerControls" targetNamespace="ec94eb93-2160-433d-bc9d-10bdc50beb83" elementFormDefault="qualified">
    <xsd:import namespace="http://schemas.microsoft.com/office/2006/documentManagement/types"/>
    <xsd:import namespace="http://schemas.microsoft.com/office/infopath/2007/PartnerControls"/>
    <xsd:element name="_dlc_DocId" ma:index="19" nillable="true" ma:displayName="Document ID Value" ma:description="The value of the document ID assigned to this item." ma:indexed="true" ma:internalName="_dlc_DocId" ma:readOnly="true">
      <xsd:simpleType>
        <xsd:restriction base="dms:Text"/>
      </xsd:simpleType>
    </xsd:element>
    <xsd:element name="_dlc_DocIdUrl" ma:index="2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f7a99264-aac8-44dd-b14f-8017e78a225a" ContentTypeId="0x01010043A0F979BE30A3469F998CB749C11FBD" PreviousValue="false"/>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p:properties xmlns:p="http://schemas.microsoft.com/office/2006/metadata/properties" xmlns:xsi="http://www.w3.org/2001/XMLSchema-instance" xmlns:pc="http://schemas.microsoft.com/office/infopath/2007/PartnerControls">
  <documentManagement>
    <TaxCatchAll xmlns="56500874-bba0-4b48-9090-b201492e8473">
      <Value>5</Value>
      <Value>4</Value>
      <Value>3</Value>
      <Value>1</Value>
    </TaxCatchAll>
    <ECCM_Description xmlns="0d6abe56-55ad-41de-8124-44420a0ee71d" xsi:nil="true"/>
    <DocType xmlns="0d6abe56-55ad-41de-8124-44420a0ee71d" xsi:nil="true"/>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Classifications and Standards Division</TermName>
          <TermId xmlns="http://schemas.microsoft.com/office/infopath/2007/PartnerControls">1bda9d19-f2c0-4f24-b9f1-c91ec6b8f041</TermId>
        </TermInfo>
      </Terms>
    </gd7c24c3841c42febad33c823204a123>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05 Committee Files</TermName>
          <TermId xmlns="http://schemas.microsoft.com/office/infopath/2007/PartnerControls">55687a62-9585-44b6-9628-3304e4ff88e9</TermId>
        </TermInfo>
      </Terms>
    </oec7080f59824b85bfab9bab42c36e68>
    <_dlc_DocId xmlns="ec94eb93-2160-433d-bc9d-10bdc50beb83">ICSDBFP-360348501-19423</_dlc_DocId>
    <_dlc_DocIdUrl xmlns="ec94eb93-2160-433d-bc9d-10bdc50beb83">
      <Url>https://wipoprod.sharepoint.com/sites/SPS-INT-BFP-ICSD-CWS/_layouts/15/DocIdRedir.aspx?ID=ICSDBFP-360348501-19423</Url>
      <Description>ICSDBFP-360348501-19423</Description>
    </_dlc_DocIdUrl>
  </documentManagement>
</p:properties>
</file>

<file path=customXml/itemProps1.xml><?xml version="1.0" encoding="utf-8"?>
<ds:datastoreItem xmlns:ds="http://schemas.openxmlformats.org/officeDocument/2006/customXml" ds:itemID="{11425039-DA49-4733-9C72-C7942F099440}">
  <ds:schemaRefs>
    <ds:schemaRef ds:uri="http://schemas.microsoft.com/sharepoint/v3/contenttype/forms"/>
  </ds:schemaRefs>
</ds:datastoreItem>
</file>

<file path=customXml/itemProps2.xml><?xml version="1.0" encoding="utf-8"?>
<ds:datastoreItem xmlns:ds="http://schemas.openxmlformats.org/officeDocument/2006/customXml" ds:itemID="{D66FAE25-DE10-4F49-841A-ABCA698B6B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6500874-bba0-4b48-9090-b201492e8473"/>
    <ds:schemaRef ds:uri="0d6abe56-55ad-41de-8124-44420a0ee71d"/>
    <ds:schemaRef ds:uri="ec94eb93-2160-433d-bc9d-10bdc50beb8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8A7ED0D-F6B2-46D0-A066-A00659224E76}">
  <ds:schemaRefs>
    <ds:schemaRef ds:uri="Microsoft.SharePoint.Taxonomy.ContentTypeSync"/>
  </ds:schemaRefs>
</ds:datastoreItem>
</file>

<file path=customXml/itemProps4.xml><?xml version="1.0" encoding="utf-8"?>
<ds:datastoreItem xmlns:ds="http://schemas.openxmlformats.org/officeDocument/2006/customXml" ds:itemID="{B13DD3BA-58EC-4F44-BD8C-01BBF7CCCE37}">
  <ds:schemaRefs>
    <ds:schemaRef ds:uri="http://schemas.openxmlformats.org/officeDocument/2006/bibliography"/>
  </ds:schemaRefs>
</ds:datastoreItem>
</file>

<file path=customXml/itemProps5.xml><?xml version="1.0" encoding="utf-8"?>
<ds:datastoreItem xmlns:ds="http://schemas.openxmlformats.org/officeDocument/2006/customXml" ds:itemID="{92816CB1-65D5-4CA7-8B24-8EA887973AC8}">
  <ds:schemaRefs>
    <ds:schemaRef ds:uri="http://schemas.microsoft.com/sharepoint/events"/>
  </ds:schemaRefs>
</ds:datastoreItem>
</file>

<file path=customXml/itemProps6.xml><?xml version="1.0" encoding="utf-8"?>
<ds:datastoreItem xmlns:ds="http://schemas.openxmlformats.org/officeDocument/2006/customXml" ds:itemID="{FE706B86-5634-4E23-AF10-E77B1819949B}">
  <ds:schemaRefs>
    <ds:schemaRef ds:uri="http://schemas.microsoft.com/office/2006/metadata/properties"/>
    <ds:schemaRef ds:uri="http://schemas.microsoft.com/office/infopath/2007/PartnerControls"/>
    <ds:schemaRef ds:uri="56500874-bba0-4b48-9090-b201492e8473"/>
    <ds:schemaRef ds:uri="0d6abe56-55ad-41de-8124-44420a0ee71d"/>
    <ds:schemaRef ds:uri="ec94eb93-2160-433d-bc9d-10bdc50beb83"/>
  </ds:schemaRefs>
</ds:datastoreItem>
</file>

<file path=docProps/app.xml><?xml version="1.0" encoding="utf-8"?>
<Properties xmlns="http://schemas.openxmlformats.org/officeDocument/2006/extended-properties" xmlns:vt="http://schemas.openxmlformats.org/officeDocument/2006/docPropsVTypes">
  <Template>Normal.dotm</Template>
  <TotalTime>10</TotalTime>
  <Pages>1</Pages>
  <Words>4496</Words>
  <Characters>25178</Characters>
  <Application>Microsoft Office Word</Application>
  <DocSecurity>0</DocSecurity>
  <Lines>839</Lines>
  <Paragraphs>618</Paragraphs>
  <ScaleCrop>false</ScaleCrop>
  <HeadingPairs>
    <vt:vector size="2" baseType="variant">
      <vt:variant>
        <vt:lpstr>Title</vt:lpstr>
      </vt:variant>
      <vt:variant>
        <vt:i4>1</vt:i4>
      </vt:variant>
    </vt:vector>
  </HeadingPairs>
  <TitlesOfParts>
    <vt:vector size="1" baseType="lpstr">
      <vt:lpstr>CWS/13/26 Annex (English) </vt:lpstr>
    </vt:vector>
  </TitlesOfParts>
  <Manager/>
  <Company>WIPO</Company>
  <LinksUpToDate>false</LinksUpToDate>
  <CharactersWithSpaces>29056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CWS/13/26 Annex (English) </dc:title>
  <dc:subject>Implementation of Recommendations on information for Offices Annex</dc:subject>
  <dc:creator>WIPO</dc:creator>
  <cp:keywords>WIPO CWS Thirteenth Session, Implementation of Recommendations, ICT for IP Offices, Annex</cp:keywords>
  <dc:description/>
  <cp:lastModifiedBy>EMMETT Claudia</cp:lastModifiedBy>
  <cp:revision>11</cp:revision>
  <cp:lastPrinted>2025-10-28T11:45:00Z</cp:lastPrinted>
  <dcterms:created xsi:type="dcterms:W3CDTF">2025-09-19T09:49:00Z</dcterms:created>
  <dcterms:modified xsi:type="dcterms:W3CDTF">2025-10-28T11:45:00Z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bfc084f7-b690-4c43-8ee6-d475b6d3461d_Enabled">
    <vt:lpwstr>true</vt:lpwstr>
  </property>
  <property fmtid="{D5CDD505-2E9C-101B-9397-08002B2CF9AE}" pid="3" name="MSIP_Label_bfc084f7-b690-4c43-8ee6-d475b6d3461d_SetDate">
    <vt:lpwstr>2025-08-29T09:59:31Z</vt:lpwstr>
  </property>
  <property fmtid="{D5CDD505-2E9C-101B-9397-08002B2CF9AE}" pid="4" name="MSIP_Label_bfc084f7-b690-4c43-8ee6-d475b6d3461d_Method">
    <vt:lpwstr>Standard</vt:lpwstr>
  </property>
  <property fmtid="{D5CDD505-2E9C-101B-9397-08002B2CF9AE}" pid="5" name="MSIP_Label_bfc084f7-b690-4c43-8ee6-d475b6d3461d_Name">
    <vt:lpwstr>FOR OFFICIAL USE ONLY</vt:lpwstr>
  </property>
  <property fmtid="{D5CDD505-2E9C-101B-9397-08002B2CF9AE}" pid="6" name="MSIP_Label_bfc084f7-b690-4c43-8ee6-d475b6d3461d_SiteId">
    <vt:lpwstr>faa31b06-8ccc-48c9-867f-f7510dd11c02</vt:lpwstr>
  </property>
  <property fmtid="{D5CDD505-2E9C-101B-9397-08002B2CF9AE}" pid="7" name="MSIP_Label_bfc084f7-b690-4c43-8ee6-d475b6d3461d_ActionId">
    <vt:lpwstr>30db6030-8db7-4fac-be3b-61ce21d72de3</vt:lpwstr>
  </property>
  <property fmtid="{D5CDD505-2E9C-101B-9397-08002B2CF9AE}" pid="8" name="MSIP_Label_bfc084f7-b690-4c43-8ee6-d475b6d3461d_ContentBits">
    <vt:lpwstr>2</vt:lpwstr>
  </property>
  <property fmtid="{D5CDD505-2E9C-101B-9397-08002B2CF9AE}" pid="9" name="MSIP_Label_bfc084f7-b690-4c43-8ee6-d475b6d3461d_Tag">
    <vt:lpwstr>10, 3, 0, 1</vt:lpwstr>
  </property>
  <property fmtid="{D5CDD505-2E9C-101B-9397-08002B2CF9AE}" pid="10" name="ContentTypeId">
    <vt:lpwstr>0x01010043A0F979BE30A3469F998CB749C11FBD00E3EF1C0FCFA26B4087379DC2A12DE885</vt:lpwstr>
  </property>
  <property fmtid="{D5CDD505-2E9C-101B-9397-08002B2CF9AE}" pid="11" name="BusinessUnit">
    <vt:lpwstr>4;#International Classifications and Standards Division|1bda9d19-f2c0-4f24-b9f1-c91ec6b8f041</vt:lpwstr>
  </property>
  <property fmtid="{D5CDD505-2E9C-101B-9397-08002B2CF9AE}" pid="12" name="MediaServiceImageTags">
    <vt:lpwstr/>
  </property>
  <property fmtid="{D5CDD505-2E9C-101B-9397-08002B2CF9AE}" pid="13" name="m4535404f5974080b635c68c1acaf1ab">
    <vt:lpwstr/>
  </property>
  <property fmtid="{D5CDD505-2E9C-101B-9397-08002B2CF9AE}" pid="14" name="RMClassification">
    <vt:lpwstr>5;#05 Committee Files|55687a62-9585-44b6-9628-3304e4ff88e9</vt:lpwstr>
  </property>
  <property fmtid="{D5CDD505-2E9C-101B-9397-08002B2CF9AE}" pid="15" name="lcf76f155ced4ddcb4097134ff3c332f">
    <vt:lpwstr/>
  </property>
  <property fmtid="{D5CDD505-2E9C-101B-9397-08002B2CF9AE}" pid="16" name="Body1">
    <vt:lpwstr>3;#Committee on WIPO Standards|505ec630-c8e5-4e30-8a4a-e8d9be6ccbb1</vt:lpwstr>
  </property>
  <property fmtid="{D5CDD505-2E9C-101B-9397-08002B2CF9AE}" pid="17" name="ECCM_Year">
    <vt:lpwstr/>
  </property>
  <property fmtid="{D5CDD505-2E9C-101B-9397-08002B2CF9AE}" pid="18" name="k5f91d7f67f54ee29b509143279df90f">
    <vt:lpwstr/>
  </property>
  <property fmtid="{D5CDD505-2E9C-101B-9397-08002B2CF9AE}" pid="19" name="IPTopics">
    <vt:lpwstr/>
  </property>
  <property fmtid="{D5CDD505-2E9C-101B-9397-08002B2CF9AE}" pid="20" name="Languages">
    <vt:lpwstr>1;#English|950e6fa2-2df0-4983-a604-54e57c7a6d93</vt:lpwstr>
  </property>
  <property fmtid="{D5CDD505-2E9C-101B-9397-08002B2CF9AE}" pid="21" name="gbd88f87496145e58da10973a57b07b8">
    <vt:lpwstr>Committee on WIPO Standards|505ec630-c8e5-4e30-8a4a-e8d9be6ccbb1</vt:lpwstr>
  </property>
  <property fmtid="{D5CDD505-2E9C-101B-9397-08002B2CF9AE}" pid="22" name="_dlc_DocIdItemGuid">
    <vt:lpwstr>4ae6c6ea-8927-45fe-8eb2-782e704b3c83</vt:lpwstr>
  </property>
  <property fmtid="{D5CDD505-2E9C-101B-9397-08002B2CF9AE}" pid="23" name="docLang">
    <vt:lpwstr>en</vt:lpwstr>
  </property>
  <property fmtid="{D5CDD505-2E9C-101B-9397-08002B2CF9AE}" pid="24" name="GrammarlyDocumentId">
    <vt:lpwstr>afa2896b-951e-4d0a-a261-db9df7b04f04</vt:lpwstr>
  </property>
</Properties>
</file>