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5" r:id="rId46"/>
    <p:sldId id="304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92" r:id="rId80"/>
    <p:sldId id="393" r:id="rId81"/>
    <p:sldId id="394" r:id="rId82"/>
    <p:sldId id="395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388" r:id="rId125"/>
    <p:sldId id="389" r:id="rId126"/>
    <p:sldId id="390" r:id="rId127"/>
    <p:sldId id="372" r:id="rId128"/>
    <p:sldId id="373" r:id="rId129"/>
    <p:sldId id="391" r:id="rId1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99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DA72C-0D7C-4CCA-B9F1-9BD9A1D05D72}" type="datetimeFigureOut">
              <a:rPr lang="en-GB" smtClean="0"/>
              <a:t>07-02-2022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DAF25-FADE-466B-AA1D-F1D908279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9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Asparagine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AF25-FADE-466B-AA1D-F1D908279AC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5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Triazol</a:t>
            </a:r>
            <a:r>
              <a:rPr lang="en-GB" dirty="0"/>
              <a:t> bond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AF25-FADE-466B-AA1D-F1D908279AC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8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Tabelas</a:t>
            </a:r>
            <a:r>
              <a:rPr lang="en-GB" dirty="0"/>
              <a:t> de </a:t>
            </a:r>
            <a:r>
              <a:rPr lang="en-GB" dirty="0" err="1"/>
              <a:t>codigos</a:t>
            </a:r>
            <a:r>
              <a:rPr lang="en-GB" dirty="0"/>
              <a:t> </a:t>
            </a:r>
            <a:r>
              <a:rPr lang="en-GB" dirty="0" err="1"/>
              <a:t>geneticos</a:t>
            </a:r>
            <a:r>
              <a:rPr lang="en-GB" dirty="0"/>
              <a:t> </a:t>
            </a:r>
            <a:r>
              <a:rPr lang="en-GB" dirty="0" err="1"/>
              <a:t>utilizadas</a:t>
            </a:r>
            <a:r>
              <a:rPr lang="en-GB" dirty="0"/>
              <a:t> para </a:t>
            </a:r>
            <a:r>
              <a:rPr lang="en-GB" dirty="0" err="1"/>
              <a:t>traducao</a:t>
            </a:r>
            <a:r>
              <a:rPr lang="en-GB" dirty="0"/>
              <a:t> de sequencies </a:t>
            </a:r>
            <a:r>
              <a:rPr lang="en-GB" dirty="0" err="1"/>
              <a:t>codificadas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AF25-FADE-466B-AA1D-F1D908279AC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25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Branched-chain-amino-acid transaminase 1 (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enzima</a:t>
            </a:r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actua</a:t>
            </a:r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em</a:t>
            </a:r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aa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LEU,Iso</a:t>
            </a:r>
            <a:r>
              <a:rPr lang="en-GB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Val)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AF25-FADE-466B-AA1D-F1D908279AC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52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Sequencias</a:t>
            </a:r>
            <a:r>
              <a:rPr lang="en-GB" dirty="0"/>
              <a:t> </a:t>
            </a:r>
            <a:r>
              <a:rPr lang="en-GB" dirty="0" err="1"/>
              <a:t>complementares</a:t>
            </a:r>
            <a:r>
              <a:rPr lang="en-GB" dirty="0"/>
              <a:t> a </a:t>
            </a:r>
            <a:r>
              <a:rPr lang="en-GB" dirty="0" err="1"/>
              <a:t>condons</a:t>
            </a:r>
            <a:r>
              <a:rPr lang="en-GB" dirty="0"/>
              <a:t> do mRNA. </a:t>
            </a:r>
            <a:r>
              <a:rPr lang="en-GB" dirty="0" err="1"/>
              <a:t>Existem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tRNA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AF25-FADE-466B-AA1D-F1D908279AC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5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Nao </a:t>
            </a:r>
            <a:r>
              <a:rPr lang="en-GB" dirty="0" err="1"/>
              <a:t>entendi</a:t>
            </a:r>
            <a:r>
              <a:rPr lang="en-GB" dirty="0"/>
              <a:t> a </a:t>
            </a:r>
            <a:r>
              <a:rPr lang="en-GB" dirty="0" err="1"/>
              <a:t>finalidade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DAF25-FADE-466B-AA1D-F1D908279AC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0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8154" y="447294"/>
            <a:ext cx="8187690" cy="1310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40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40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40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40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27747" y="6099046"/>
            <a:ext cx="1609343" cy="4206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447294"/>
            <a:ext cx="50311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40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395" y="1773173"/>
            <a:ext cx="7633208" cy="1944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05732" y="6576893"/>
            <a:ext cx="732154" cy="14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meetings/en/details.jsp?meeting_id=6284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6" y="123443"/>
            <a:ext cx="7351775" cy="6734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3139" y="3741420"/>
            <a:ext cx="411035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408B"/>
                </a:solidFill>
                <a:latin typeface="Arial"/>
                <a:cs typeface="Arial"/>
              </a:rPr>
              <a:t>Norma</a:t>
            </a:r>
            <a:r>
              <a:rPr sz="3000" b="1" spc="-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408B"/>
                </a:solidFill>
                <a:latin typeface="Arial"/>
                <a:cs typeface="Arial"/>
              </a:rPr>
              <a:t>ST.26</a:t>
            </a:r>
            <a:r>
              <a:rPr sz="3000" b="1" spc="-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408B"/>
                </a:solidFill>
                <a:latin typeface="Arial"/>
                <a:cs typeface="Arial"/>
              </a:rPr>
              <a:t>da</a:t>
            </a:r>
            <a:r>
              <a:rPr sz="3000" b="1" spc="-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408B"/>
                </a:solidFill>
                <a:latin typeface="Arial"/>
                <a:cs typeface="Arial"/>
              </a:rPr>
              <a:t>OMPI: </a:t>
            </a:r>
            <a:r>
              <a:rPr sz="3000" b="1" spc="-819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408B"/>
                </a:solidFill>
                <a:latin typeface="Arial"/>
                <a:cs typeface="Arial"/>
              </a:rPr>
              <a:t>AVANÇADO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388696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5170496"/>
            <a:ext cx="7729855" cy="136144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456565">
              <a:lnSpc>
                <a:spcPct val="100000"/>
              </a:lnSpc>
              <a:spcBef>
                <a:spcPts val="545"/>
              </a:spcBef>
            </a:pPr>
            <a:r>
              <a:rPr sz="1800" spc="-5" dirty="0">
                <a:solidFill>
                  <a:srgbClr val="00408B"/>
                </a:solidFill>
                <a:latin typeface="Arial"/>
                <a:cs typeface="Arial"/>
              </a:rPr>
              <a:t>Webinário de</a:t>
            </a:r>
            <a:r>
              <a:rPr sz="1800" spc="-1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408B"/>
                </a:solidFill>
                <a:latin typeface="Arial"/>
                <a:cs typeface="Arial"/>
              </a:rPr>
              <a:t>formação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400" i="1" spc="-5" dirty="0">
                <a:latin typeface="Arial"/>
                <a:cs typeface="Arial"/>
              </a:rPr>
              <a:t>Nota:</a:t>
            </a:r>
            <a:r>
              <a:rPr sz="1400" i="1" dirty="0">
                <a:latin typeface="Arial"/>
                <a:cs typeface="Arial"/>
              </a:rPr>
              <a:t> Este</a:t>
            </a:r>
            <a:r>
              <a:rPr sz="1400" i="1" spc="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é</a:t>
            </a:r>
            <a:r>
              <a:rPr sz="1400" i="1" spc="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um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módulo avançado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e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assume-se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que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os</a:t>
            </a:r>
            <a:r>
              <a:rPr sz="1400" i="1" spc="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participantes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já</a:t>
            </a:r>
            <a:r>
              <a:rPr sz="1400" i="1" spc="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completaram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o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módulo de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spc="-5" dirty="0">
                <a:latin typeface="Arial"/>
                <a:cs typeface="Arial"/>
              </a:rPr>
              <a:t>introdução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à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norma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ST.26.</a:t>
            </a:r>
            <a:endParaRPr sz="1400">
              <a:latin typeface="Arial"/>
              <a:cs typeface="Arial"/>
            </a:endParaRPr>
          </a:p>
          <a:p>
            <a:pPr marL="12700" marR="2724785">
              <a:lnSpc>
                <a:spcPct val="100000"/>
              </a:lnSpc>
              <a:spcBef>
                <a:spcPts val="840"/>
              </a:spcBef>
            </a:pPr>
            <a:r>
              <a:rPr sz="1400" i="1" spc="-5" dirty="0">
                <a:latin typeface="Arial"/>
                <a:cs typeface="Arial"/>
              </a:rPr>
              <a:t>O curso de introdução à norma ST.26 pode ser acessado aqui: 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https://</a:t>
            </a:r>
            <a:r>
              <a:rPr sz="1400" i="1" spc="-5" dirty="0">
                <a:latin typeface="Arial"/>
                <a:cs typeface="Arial"/>
                <a:hlinkClick r:id="rId3"/>
              </a:rPr>
              <a:t>www.wipo.int/meetings/en/details.jsp?meeting_id=62848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6902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caracterização</a:t>
            </a:r>
            <a:r>
              <a:rPr spc="-20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549146"/>
            <a:ext cx="7331075" cy="105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 </a:t>
            </a:r>
            <a:r>
              <a:rPr sz="2400" spc="-65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"modified_base"</a:t>
            </a:r>
            <a:endParaRPr sz="2400">
              <a:latin typeface="Arial"/>
              <a:cs typeface="Arial"/>
            </a:endParaRPr>
          </a:p>
          <a:p>
            <a:pPr marL="59055">
              <a:lnSpc>
                <a:spcPct val="100000"/>
              </a:lnSpc>
              <a:spcBef>
                <a:spcPts val="185"/>
              </a:spcBef>
            </a:pPr>
            <a:r>
              <a:rPr sz="1800" spc="-5" dirty="0">
                <a:latin typeface="Arial"/>
                <a:cs typeface="Arial"/>
              </a:rPr>
              <a:t>Exemplo: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nucleotídeos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xantina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posição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079" y="2385822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5330" y="5596128"/>
            <a:ext cx="7566025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"xantina"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NÃO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figura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Anexo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lang="en-GB" sz="1700" spc="-5" dirty="0" err="1">
                <a:latin typeface="Arial"/>
                <a:cs typeface="Arial"/>
              </a:rPr>
              <a:t>Secção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Tabela</a:t>
            </a:r>
            <a:r>
              <a:rPr sz="1700" dirty="0">
                <a:latin typeface="Arial"/>
                <a:cs typeface="Arial"/>
              </a:rPr>
              <a:t> 2;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portanto, 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do </a:t>
            </a:r>
            <a:r>
              <a:rPr sz="1700" spc="-484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obrigatório </a:t>
            </a:r>
            <a:r>
              <a:rPr sz="1700" dirty="0">
                <a:latin typeface="Arial"/>
                <a:cs typeface="Arial"/>
              </a:rPr>
              <a:t>"mod_base"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"OTHER"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qualificador 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"note"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adicional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incluído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com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"xantina".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079" y="5677674"/>
            <a:ext cx="152400" cy="1600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878" y="2771766"/>
            <a:ext cx="5656371" cy="271540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D-aminoácidos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30200" y="5978397"/>
            <a:ext cx="4563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Nota: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10" dirty="0" err="1">
                <a:latin typeface="Arial"/>
                <a:cs typeface="Arial"/>
              </a:rPr>
              <a:t>uma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</a:t>
            </a:r>
            <a:r>
              <a:rPr lang="en-GB" sz="1200" i="1" spc="-5" dirty="0" err="1">
                <a:latin typeface="Arial"/>
                <a:cs typeface="Arial"/>
              </a:rPr>
              <a:t>escrição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extensa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um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exemplo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parecido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encontra</a:t>
            </a:r>
            <a:r>
              <a:rPr lang="en-GB" sz="1200" i="1" spc="-5" dirty="0">
                <a:latin typeface="Arial"/>
                <a:cs typeface="Arial"/>
              </a:rPr>
              <a:t>-se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na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Norma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OMPI,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Anexo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VI,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Exemplo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3(a)-1.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4735" y="1543062"/>
            <a:ext cx="4419295" cy="41151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0" dirty="0"/>
              <a:t> </a:t>
            </a:r>
            <a:r>
              <a:rPr sz="2400" spc="-5" dirty="0"/>
              <a:t>ramificadas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88340" y="1600200"/>
            <a:ext cx="8053323" cy="4437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68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ramificadas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ácidos nucleicos 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ramificadas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aminoácidos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estão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sujeitas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às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regras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ST.26</a:t>
            </a:r>
            <a:endParaRPr lang="en-GB" sz="1800" dirty="0">
              <a:latin typeface="Arial"/>
              <a:cs typeface="Arial"/>
            </a:endParaRPr>
          </a:p>
          <a:p>
            <a:pPr marL="12700" marR="4368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As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regiões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lineares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ramificadas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numa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quando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dirty="0">
                <a:latin typeface="Arial"/>
                <a:cs typeface="Arial"/>
              </a:rPr>
              <a:t>contêm</a:t>
            </a:r>
            <a:r>
              <a:rPr sz="1800" u="sng" spc="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10</a:t>
            </a:r>
            <a:r>
              <a:rPr sz="1800" u="sng" spc="-10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ou</a:t>
            </a:r>
            <a:r>
              <a:rPr sz="1800" u="sng" spc="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mais</a:t>
            </a:r>
            <a:r>
              <a:rPr sz="1800" u="sng" dirty="0">
                <a:latin typeface="Arial"/>
                <a:cs typeface="Arial"/>
              </a:rPr>
              <a:t> nucleotídeos </a:t>
            </a:r>
            <a:r>
              <a:rPr sz="1800" u="sng" spc="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especificamente definidos</a:t>
            </a:r>
            <a:r>
              <a:rPr sz="1800" u="sng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ou</a:t>
            </a:r>
            <a:r>
              <a:rPr sz="1800" u="sng" spc="1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4</a:t>
            </a:r>
            <a:r>
              <a:rPr sz="1800" u="sng" spc="1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ou</a:t>
            </a:r>
            <a:r>
              <a:rPr sz="1800" u="sng" spc="1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mais</a:t>
            </a:r>
            <a:r>
              <a:rPr sz="1800" u="sng" spc="10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aminoácidos</a:t>
            </a:r>
            <a:r>
              <a:rPr sz="1800" u="sng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especificamente </a:t>
            </a:r>
            <a:r>
              <a:rPr sz="1800" u="sng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definidos</a:t>
            </a:r>
            <a:r>
              <a:rPr sz="1800" spc="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(Norma </a:t>
            </a:r>
            <a:r>
              <a:rPr sz="1800" spc="-5" dirty="0">
                <a:latin typeface="Arial"/>
                <a:cs typeface="Arial"/>
              </a:rPr>
              <a:t>ST.26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OMPI,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7)</a:t>
            </a:r>
            <a:endParaRPr lang="en-GB" sz="1800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endParaRPr sz="1800" dirty="0">
              <a:latin typeface="Arial"/>
              <a:cs typeface="Arial"/>
            </a:endParaRPr>
          </a:p>
          <a:p>
            <a:pPr marL="12700" marR="8128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Arial"/>
                <a:cs typeface="Arial"/>
              </a:rPr>
              <a:t>Cada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região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linear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ramificada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atenda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requisito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cumprimento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mínimo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 </a:t>
            </a:r>
            <a:r>
              <a:rPr sz="1800" dirty="0">
                <a:latin typeface="Arial"/>
                <a:cs typeface="Arial"/>
              </a:rPr>
              <a:t> individual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seu</a:t>
            </a:r>
            <a:r>
              <a:rPr sz="1800" dirty="0">
                <a:latin typeface="Arial"/>
                <a:cs typeface="Arial"/>
              </a:rPr>
              <a:t> próprio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número</a:t>
            </a:r>
            <a:r>
              <a:rPr sz="1800" u="sng" spc="-10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identificador</a:t>
            </a:r>
            <a:r>
              <a:rPr sz="1800" u="sng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(SEQ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ID)</a:t>
            </a:r>
            <a:endParaRPr lang="en-GB" sz="1800" dirty="0">
              <a:latin typeface="Arial"/>
              <a:cs typeface="Arial"/>
            </a:endParaRPr>
          </a:p>
          <a:p>
            <a:pPr marL="12700" marR="81280">
              <a:lnSpc>
                <a:spcPct val="100000"/>
              </a:lnSpc>
              <a:spcBef>
                <a:spcPts val="434"/>
              </a:spcBef>
            </a:pPr>
            <a:endParaRPr sz="1800" dirty="0">
              <a:latin typeface="Arial"/>
              <a:cs typeface="Arial"/>
            </a:endParaRPr>
          </a:p>
          <a:p>
            <a:pPr marL="12700" marR="24574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considerado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número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especificamente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definidos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cada região linear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número </a:t>
            </a:r>
            <a:r>
              <a:rPr sz="1800" dirty="0">
                <a:latin typeface="Arial"/>
                <a:cs typeface="Arial"/>
              </a:rPr>
              <a:t>total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5" dirty="0" err="1">
                <a:latin typeface="Arial"/>
                <a:cs typeface="Arial"/>
              </a:rPr>
              <a:t>resíduos</a:t>
            </a:r>
            <a:r>
              <a:rPr lang="en-GB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especificamente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definidos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 estrutura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583180"/>
            <a:ext cx="152400" cy="160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030981"/>
            <a:ext cx="152400" cy="1600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250181"/>
            <a:ext cx="152400" cy="16001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850" y="1667255"/>
            <a:ext cx="8568690" cy="2265680"/>
            <a:chOff x="323850" y="1667255"/>
            <a:chExt cx="8568690" cy="2265680"/>
          </a:xfrm>
        </p:grpSpPr>
        <p:sp>
          <p:nvSpPr>
            <p:cNvPr id="3" name="object 3"/>
            <p:cNvSpPr/>
            <p:nvPr/>
          </p:nvSpPr>
          <p:spPr>
            <a:xfrm>
              <a:off x="323850" y="1667255"/>
              <a:ext cx="8568690" cy="2265680"/>
            </a:xfrm>
            <a:custGeom>
              <a:avLst/>
              <a:gdLst/>
              <a:ahLst/>
              <a:cxnLst/>
              <a:rect l="l" t="t" r="r" b="b"/>
              <a:pathLst>
                <a:path w="8568690" h="2265679">
                  <a:moveTo>
                    <a:pt x="8568690" y="0"/>
                  </a:moveTo>
                  <a:lnTo>
                    <a:pt x="0" y="0"/>
                  </a:lnTo>
                  <a:lnTo>
                    <a:pt x="0" y="2265426"/>
                  </a:lnTo>
                  <a:lnTo>
                    <a:pt x="8568690" y="2265426"/>
                  </a:lnTo>
                  <a:lnTo>
                    <a:pt x="8568690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21860" y="2440304"/>
              <a:ext cx="180340" cy="266065"/>
            </a:xfrm>
            <a:custGeom>
              <a:avLst/>
              <a:gdLst/>
              <a:ahLst/>
              <a:cxnLst/>
              <a:rect l="l" t="t" r="r" b="b"/>
              <a:pathLst>
                <a:path w="180339" h="266064">
                  <a:moveTo>
                    <a:pt x="0" y="265557"/>
                  </a:moveTo>
                  <a:lnTo>
                    <a:pt x="179959" y="0"/>
                  </a:lnTo>
                </a:path>
              </a:pathLst>
            </a:custGeom>
            <a:ln w="220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109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000505"/>
            <a:ext cx="3261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ramificadas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850" y="1667255"/>
            <a:ext cx="8568690" cy="2141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82625" algn="ctr">
              <a:lnSpc>
                <a:spcPts val="2510"/>
              </a:lnSpc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patente</a:t>
            </a:r>
            <a:r>
              <a:rPr sz="1800" dirty="0">
                <a:latin typeface="Arial"/>
                <a:cs typeface="Arial"/>
              </a:rPr>
              <a:t> divulga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peptídeo</a:t>
            </a:r>
            <a:r>
              <a:rPr sz="1800" dirty="0">
                <a:latin typeface="Arial"/>
                <a:cs typeface="Arial"/>
              </a:rPr>
              <a:t> com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R="755015" algn="ctr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latin typeface="Arial"/>
                <a:cs typeface="Arial"/>
              </a:rPr>
              <a:t>NH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-Asp-Gly-Ser-Ala-Lys-Lys-Lys-Lys-CO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H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Arial"/>
              <a:cs typeface="Arial"/>
            </a:endParaRPr>
          </a:p>
          <a:p>
            <a:pPr marL="12820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NH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-Ala-Ala-Ser-His-Gly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Arial"/>
              <a:cs typeface="Arial"/>
            </a:endParaRPr>
          </a:p>
          <a:p>
            <a:pPr marL="377190">
              <a:lnSpc>
                <a:spcPct val="100000"/>
              </a:lnSpc>
              <a:tabLst>
                <a:tab pos="1570990" algn="l"/>
              </a:tabLst>
            </a:pPr>
            <a:r>
              <a:rPr sz="1800" dirty="0" err="1">
                <a:latin typeface="Arial"/>
                <a:cs typeface="Arial"/>
              </a:rPr>
              <a:t>Onde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indica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ligação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amida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carboxi-terminal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</a:p>
          <a:p>
            <a:pPr marL="37719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glicina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cadeia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lateral 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lisina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1995" y="4132071"/>
            <a:ext cx="7413625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025" indent="-441959">
              <a:lnSpc>
                <a:spcPts val="2480"/>
              </a:lnSpc>
              <a:buClr>
                <a:srgbClr val="00AF50"/>
              </a:buClr>
              <a:buSzPct val="222222"/>
              <a:buFont typeface="Wingdings"/>
              <a:buChar char=""/>
              <a:tabLst>
                <a:tab pos="454659" algn="l"/>
              </a:tabLst>
            </a:pPr>
            <a:r>
              <a:rPr sz="1800" dirty="0">
                <a:latin typeface="Arial"/>
                <a:cs typeface="Arial"/>
              </a:rPr>
              <a:t>Ambas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regiões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lineares</a:t>
            </a:r>
            <a:r>
              <a:rPr sz="1800" dirty="0">
                <a:latin typeface="Arial"/>
                <a:cs typeface="Arial"/>
              </a:rPr>
              <a:t> contêm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≥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 </a:t>
            </a:r>
            <a:r>
              <a:rPr sz="1800" spc="-5" dirty="0">
                <a:latin typeface="Arial"/>
                <a:cs typeface="Arial"/>
              </a:rPr>
              <a:t>aminoácidos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especificamente</a:t>
            </a:r>
            <a:endParaRPr sz="1800">
              <a:latin typeface="Arial"/>
              <a:cs typeface="Arial"/>
            </a:endParaRPr>
          </a:p>
          <a:p>
            <a:pPr marL="454025">
              <a:lnSpc>
                <a:spcPts val="1939"/>
              </a:lnSpc>
            </a:pPr>
            <a:r>
              <a:rPr sz="1800" spc="-5" dirty="0">
                <a:latin typeface="Arial"/>
                <a:cs typeface="Arial"/>
              </a:rPr>
              <a:t>definidos,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portanto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ambas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numa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listagem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45402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sequências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D12855A2-DB59-4DE6-A85F-A6865715EF37}"/>
              </a:ext>
            </a:extLst>
          </p:cNvPr>
          <p:cNvSpPr/>
          <p:nvPr/>
        </p:nvSpPr>
        <p:spPr>
          <a:xfrm>
            <a:off x="1414652" y="337908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>
                <a:moveTo>
                  <a:pt x="0" y="0"/>
                </a:moveTo>
                <a:lnTo>
                  <a:pt x="407923" y="0"/>
                </a:lnTo>
              </a:path>
            </a:pathLst>
          </a:custGeom>
          <a:ln w="2209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564386"/>
            <a:ext cx="8425180" cy="2296795"/>
          </a:xfrm>
          <a:custGeom>
            <a:avLst/>
            <a:gdLst/>
            <a:ahLst/>
            <a:cxnLst/>
            <a:rect l="l" t="t" r="r" b="b"/>
            <a:pathLst>
              <a:path w="8425180" h="2296795">
                <a:moveTo>
                  <a:pt x="8424672" y="0"/>
                </a:moveTo>
                <a:lnTo>
                  <a:pt x="0" y="0"/>
                </a:lnTo>
                <a:lnTo>
                  <a:pt x="0" y="2296668"/>
                </a:lnTo>
                <a:lnTo>
                  <a:pt x="8424672" y="2296668"/>
                </a:lnTo>
                <a:lnTo>
                  <a:pt x="8424672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54618" y="28447"/>
            <a:ext cx="3092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7941" y="2653537"/>
            <a:ext cx="2563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NH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-Ala-Ala-Ser-His-Gly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21860" y="2440304"/>
            <a:ext cx="180340" cy="266065"/>
          </a:xfrm>
          <a:custGeom>
            <a:avLst/>
            <a:gdLst/>
            <a:ahLst/>
            <a:cxnLst/>
            <a:rect l="l" t="t" r="r" b="b"/>
            <a:pathLst>
              <a:path w="180339" h="266064">
                <a:moveTo>
                  <a:pt x="0" y="265557"/>
                </a:moveTo>
                <a:lnTo>
                  <a:pt x="179959" y="0"/>
                </a:lnTo>
              </a:path>
            </a:pathLst>
          </a:custGeom>
          <a:ln w="2209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5348" y="1000505"/>
            <a:ext cx="7275195" cy="1400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1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ramificadas</a:t>
            </a:r>
            <a:endParaRPr sz="24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90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patente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divulga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peptídeo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R="64135" algn="ctr">
              <a:lnSpc>
                <a:spcPct val="100000"/>
              </a:lnSpc>
              <a:spcBef>
                <a:spcPts val="1005"/>
              </a:spcBef>
            </a:pPr>
            <a:r>
              <a:rPr sz="1800" spc="-10" dirty="0">
                <a:latin typeface="Arial"/>
                <a:cs typeface="Arial"/>
              </a:rPr>
              <a:t>NH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-Asp-Gly-Ser-Ala-Lys-Lys-Lys-Lys-CO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3206242"/>
            <a:ext cx="6580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6500" algn="l"/>
              </a:tabLst>
            </a:pPr>
            <a:r>
              <a:rPr sz="1800" dirty="0" err="1">
                <a:latin typeface="Arial"/>
                <a:cs typeface="Arial"/>
              </a:rPr>
              <a:t>Onde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	</a:t>
            </a:r>
            <a:r>
              <a:rPr lang="en-GB" sz="1800" dirty="0" err="1">
                <a:latin typeface="Arial"/>
                <a:cs typeface="Arial"/>
              </a:rPr>
              <a:t>i</a:t>
            </a:r>
            <a:r>
              <a:rPr sz="1800" dirty="0" err="1">
                <a:latin typeface="Arial"/>
                <a:cs typeface="Arial"/>
              </a:rPr>
              <a:t>ndica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ligação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amida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carboxi-terminal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glicina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cadeia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lateral 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lisina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414652" y="2038731"/>
            <a:ext cx="4670044" cy="1340358"/>
            <a:chOff x="1414652" y="2038731"/>
            <a:chExt cx="4670044" cy="1340358"/>
          </a:xfrm>
        </p:grpSpPr>
        <p:sp>
          <p:nvSpPr>
            <p:cNvPr id="10" name="object 10"/>
            <p:cNvSpPr/>
            <p:nvPr/>
          </p:nvSpPr>
          <p:spPr>
            <a:xfrm>
              <a:off x="1414652" y="3379089"/>
              <a:ext cx="408305" cy="0"/>
            </a:xfrm>
            <a:custGeom>
              <a:avLst/>
              <a:gdLst/>
              <a:ahLst/>
              <a:cxnLst/>
              <a:rect l="l" t="t" r="r" b="b"/>
              <a:pathLst>
                <a:path w="408305">
                  <a:moveTo>
                    <a:pt x="0" y="0"/>
                  </a:moveTo>
                  <a:lnTo>
                    <a:pt x="407923" y="0"/>
                  </a:lnTo>
                </a:path>
              </a:pathLst>
            </a:custGeom>
            <a:ln w="220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0056" y="2038731"/>
              <a:ext cx="4104640" cy="1179830"/>
            </a:xfrm>
            <a:custGeom>
              <a:avLst/>
              <a:gdLst/>
              <a:ahLst/>
              <a:cxnLst/>
              <a:rect l="l" t="t" r="r" b="b"/>
              <a:pathLst>
                <a:path w="4104640" h="1179830">
                  <a:moveTo>
                    <a:pt x="370331" y="323469"/>
                  </a:moveTo>
                  <a:lnTo>
                    <a:pt x="384366" y="282885"/>
                  </a:lnTo>
                  <a:lnTo>
                    <a:pt x="425344" y="243808"/>
                  </a:lnTo>
                  <a:lnTo>
                    <a:pt x="466798" y="218743"/>
                  </a:lnTo>
                  <a:lnTo>
                    <a:pt x="518977" y="194573"/>
                  </a:lnTo>
                  <a:lnTo>
                    <a:pt x="581380" y="171386"/>
                  </a:lnTo>
                  <a:lnTo>
                    <a:pt x="653508" y="149272"/>
                  </a:lnTo>
                  <a:lnTo>
                    <a:pt x="693063" y="138645"/>
                  </a:lnTo>
                  <a:lnTo>
                    <a:pt x="734861" y="128321"/>
                  </a:lnTo>
                  <a:lnTo>
                    <a:pt x="778841" y="118310"/>
                  </a:lnTo>
                  <a:lnTo>
                    <a:pt x="824939" y="108623"/>
                  </a:lnTo>
                  <a:lnTo>
                    <a:pt x="873093" y="99272"/>
                  </a:lnTo>
                  <a:lnTo>
                    <a:pt x="923240" y="90268"/>
                  </a:lnTo>
                  <a:lnTo>
                    <a:pt x="975319" y="81621"/>
                  </a:lnTo>
                  <a:lnTo>
                    <a:pt x="1029267" y="73344"/>
                  </a:lnTo>
                  <a:lnTo>
                    <a:pt x="1085020" y="65448"/>
                  </a:lnTo>
                  <a:lnTo>
                    <a:pt x="1142517" y="57943"/>
                  </a:lnTo>
                  <a:lnTo>
                    <a:pt x="1201696" y="50841"/>
                  </a:lnTo>
                  <a:lnTo>
                    <a:pt x="1262492" y="44153"/>
                  </a:lnTo>
                  <a:lnTo>
                    <a:pt x="1324845" y="37891"/>
                  </a:lnTo>
                  <a:lnTo>
                    <a:pt x="1388692" y="32065"/>
                  </a:lnTo>
                  <a:lnTo>
                    <a:pt x="1453969" y="26687"/>
                  </a:lnTo>
                  <a:lnTo>
                    <a:pt x="1520615" y="21767"/>
                  </a:lnTo>
                  <a:lnTo>
                    <a:pt x="1588567" y="17319"/>
                  </a:lnTo>
                  <a:lnTo>
                    <a:pt x="1657763" y="13351"/>
                  </a:lnTo>
                  <a:lnTo>
                    <a:pt x="1728139" y="9876"/>
                  </a:lnTo>
                  <a:lnTo>
                    <a:pt x="1799634" y="6905"/>
                  </a:lnTo>
                  <a:lnTo>
                    <a:pt x="1872185" y="4449"/>
                  </a:lnTo>
                  <a:lnTo>
                    <a:pt x="1945730" y="2519"/>
                  </a:lnTo>
                  <a:lnTo>
                    <a:pt x="2020205" y="1127"/>
                  </a:lnTo>
                  <a:lnTo>
                    <a:pt x="2095549" y="283"/>
                  </a:lnTo>
                  <a:lnTo>
                    <a:pt x="2171700" y="0"/>
                  </a:lnTo>
                  <a:lnTo>
                    <a:pt x="2247850" y="283"/>
                  </a:lnTo>
                  <a:lnTo>
                    <a:pt x="2323194" y="1127"/>
                  </a:lnTo>
                  <a:lnTo>
                    <a:pt x="2397669" y="2519"/>
                  </a:lnTo>
                  <a:lnTo>
                    <a:pt x="2471214" y="4449"/>
                  </a:lnTo>
                  <a:lnTo>
                    <a:pt x="2543765" y="6905"/>
                  </a:lnTo>
                  <a:lnTo>
                    <a:pt x="2615260" y="9876"/>
                  </a:lnTo>
                  <a:lnTo>
                    <a:pt x="2685636" y="13351"/>
                  </a:lnTo>
                  <a:lnTo>
                    <a:pt x="2754832" y="17319"/>
                  </a:lnTo>
                  <a:lnTo>
                    <a:pt x="2822784" y="21767"/>
                  </a:lnTo>
                  <a:lnTo>
                    <a:pt x="2889430" y="26687"/>
                  </a:lnTo>
                  <a:lnTo>
                    <a:pt x="2954707" y="32065"/>
                  </a:lnTo>
                  <a:lnTo>
                    <a:pt x="3018554" y="37891"/>
                  </a:lnTo>
                  <a:lnTo>
                    <a:pt x="3080907" y="44153"/>
                  </a:lnTo>
                  <a:lnTo>
                    <a:pt x="3141703" y="50841"/>
                  </a:lnTo>
                  <a:lnTo>
                    <a:pt x="3200882" y="57943"/>
                  </a:lnTo>
                  <a:lnTo>
                    <a:pt x="3258379" y="65448"/>
                  </a:lnTo>
                  <a:lnTo>
                    <a:pt x="3314132" y="73344"/>
                  </a:lnTo>
                  <a:lnTo>
                    <a:pt x="3368080" y="81621"/>
                  </a:lnTo>
                  <a:lnTo>
                    <a:pt x="3420159" y="90268"/>
                  </a:lnTo>
                  <a:lnTo>
                    <a:pt x="3470306" y="99272"/>
                  </a:lnTo>
                  <a:lnTo>
                    <a:pt x="3518460" y="108623"/>
                  </a:lnTo>
                  <a:lnTo>
                    <a:pt x="3564558" y="118310"/>
                  </a:lnTo>
                  <a:lnTo>
                    <a:pt x="3608538" y="128321"/>
                  </a:lnTo>
                  <a:lnTo>
                    <a:pt x="3650336" y="138645"/>
                  </a:lnTo>
                  <a:lnTo>
                    <a:pt x="3689891" y="149272"/>
                  </a:lnTo>
                  <a:lnTo>
                    <a:pt x="3727139" y="160189"/>
                  </a:lnTo>
                  <a:lnTo>
                    <a:pt x="3794467" y="182851"/>
                  </a:lnTo>
                  <a:lnTo>
                    <a:pt x="3851821" y="206541"/>
                  </a:lnTo>
                  <a:lnTo>
                    <a:pt x="3898700" y="231170"/>
                  </a:lnTo>
                  <a:lnTo>
                    <a:pt x="3934604" y="256648"/>
                  </a:lnTo>
                  <a:lnTo>
                    <a:pt x="3966788" y="296260"/>
                  </a:lnTo>
                  <a:lnTo>
                    <a:pt x="3973068" y="323469"/>
                  </a:lnTo>
                  <a:lnTo>
                    <a:pt x="3971487" y="337145"/>
                  </a:lnTo>
                  <a:lnTo>
                    <a:pt x="3948284" y="377260"/>
                  </a:lnTo>
                  <a:lnTo>
                    <a:pt x="3918055" y="403129"/>
                  </a:lnTo>
                  <a:lnTo>
                    <a:pt x="3876601" y="428194"/>
                  </a:lnTo>
                  <a:lnTo>
                    <a:pt x="3824422" y="452364"/>
                  </a:lnTo>
                  <a:lnTo>
                    <a:pt x="3762019" y="475551"/>
                  </a:lnTo>
                  <a:lnTo>
                    <a:pt x="3689891" y="497665"/>
                  </a:lnTo>
                  <a:lnTo>
                    <a:pt x="3650336" y="508292"/>
                  </a:lnTo>
                  <a:lnTo>
                    <a:pt x="3608538" y="518616"/>
                  </a:lnTo>
                  <a:lnTo>
                    <a:pt x="3564558" y="528627"/>
                  </a:lnTo>
                  <a:lnTo>
                    <a:pt x="3518460" y="538314"/>
                  </a:lnTo>
                  <a:lnTo>
                    <a:pt x="3470306" y="547665"/>
                  </a:lnTo>
                  <a:lnTo>
                    <a:pt x="3420159" y="556669"/>
                  </a:lnTo>
                  <a:lnTo>
                    <a:pt x="3368080" y="565316"/>
                  </a:lnTo>
                  <a:lnTo>
                    <a:pt x="3314132" y="573593"/>
                  </a:lnTo>
                  <a:lnTo>
                    <a:pt x="3258379" y="581489"/>
                  </a:lnTo>
                  <a:lnTo>
                    <a:pt x="3200882" y="588994"/>
                  </a:lnTo>
                  <a:lnTo>
                    <a:pt x="3141703" y="596096"/>
                  </a:lnTo>
                  <a:lnTo>
                    <a:pt x="3080907" y="602784"/>
                  </a:lnTo>
                  <a:lnTo>
                    <a:pt x="3018554" y="609046"/>
                  </a:lnTo>
                  <a:lnTo>
                    <a:pt x="2954707" y="614872"/>
                  </a:lnTo>
                  <a:lnTo>
                    <a:pt x="2889430" y="620250"/>
                  </a:lnTo>
                  <a:lnTo>
                    <a:pt x="2822784" y="625170"/>
                  </a:lnTo>
                  <a:lnTo>
                    <a:pt x="2754832" y="629618"/>
                  </a:lnTo>
                  <a:lnTo>
                    <a:pt x="2685636" y="633586"/>
                  </a:lnTo>
                  <a:lnTo>
                    <a:pt x="2615260" y="637061"/>
                  </a:lnTo>
                  <a:lnTo>
                    <a:pt x="2543765" y="640032"/>
                  </a:lnTo>
                  <a:lnTo>
                    <a:pt x="2471214" y="642488"/>
                  </a:lnTo>
                  <a:lnTo>
                    <a:pt x="2397669" y="644418"/>
                  </a:lnTo>
                  <a:lnTo>
                    <a:pt x="2323194" y="645810"/>
                  </a:lnTo>
                  <a:lnTo>
                    <a:pt x="2247850" y="646654"/>
                  </a:lnTo>
                  <a:lnTo>
                    <a:pt x="2171700" y="646938"/>
                  </a:lnTo>
                  <a:lnTo>
                    <a:pt x="2095549" y="646654"/>
                  </a:lnTo>
                  <a:lnTo>
                    <a:pt x="2020205" y="645810"/>
                  </a:lnTo>
                  <a:lnTo>
                    <a:pt x="1945730" y="644418"/>
                  </a:lnTo>
                  <a:lnTo>
                    <a:pt x="1872185" y="642488"/>
                  </a:lnTo>
                  <a:lnTo>
                    <a:pt x="1799634" y="640032"/>
                  </a:lnTo>
                  <a:lnTo>
                    <a:pt x="1728139" y="637061"/>
                  </a:lnTo>
                  <a:lnTo>
                    <a:pt x="1657763" y="633586"/>
                  </a:lnTo>
                  <a:lnTo>
                    <a:pt x="1588567" y="629618"/>
                  </a:lnTo>
                  <a:lnTo>
                    <a:pt x="1520615" y="625170"/>
                  </a:lnTo>
                  <a:lnTo>
                    <a:pt x="1453969" y="620250"/>
                  </a:lnTo>
                  <a:lnTo>
                    <a:pt x="1388692" y="614872"/>
                  </a:lnTo>
                  <a:lnTo>
                    <a:pt x="1324845" y="609046"/>
                  </a:lnTo>
                  <a:lnTo>
                    <a:pt x="1262492" y="602784"/>
                  </a:lnTo>
                  <a:lnTo>
                    <a:pt x="1201696" y="596096"/>
                  </a:lnTo>
                  <a:lnTo>
                    <a:pt x="1142517" y="588994"/>
                  </a:lnTo>
                  <a:lnTo>
                    <a:pt x="1085020" y="581489"/>
                  </a:lnTo>
                  <a:lnTo>
                    <a:pt x="1029267" y="573593"/>
                  </a:lnTo>
                  <a:lnTo>
                    <a:pt x="975319" y="565316"/>
                  </a:lnTo>
                  <a:lnTo>
                    <a:pt x="923240" y="556669"/>
                  </a:lnTo>
                  <a:lnTo>
                    <a:pt x="873093" y="547665"/>
                  </a:lnTo>
                  <a:lnTo>
                    <a:pt x="824939" y="538314"/>
                  </a:lnTo>
                  <a:lnTo>
                    <a:pt x="778841" y="528627"/>
                  </a:lnTo>
                  <a:lnTo>
                    <a:pt x="734861" y="518616"/>
                  </a:lnTo>
                  <a:lnTo>
                    <a:pt x="693063" y="508292"/>
                  </a:lnTo>
                  <a:lnTo>
                    <a:pt x="653508" y="497665"/>
                  </a:lnTo>
                  <a:lnTo>
                    <a:pt x="616260" y="486748"/>
                  </a:lnTo>
                  <a:lnTo>
                    <a:pt x="548932" y="464086"/>
                  </a:lnTo>
                  <a:lnTo>
                    <a:pt x="491578" y="440396"/>
                  </a:lnTo>
                  <a:lnTo>
                    <a:pt x="444699" y="415767"/>
                  </a:lnTo>
                  <a:lnTo>
                    <a:pt x="408795" y="390289"/>
                  </a:lnTo>
                  <a:lnTo>
                    <a:pt x="376611" y="350677"/>
                  </a:lnTo>
                  <a:lnTo>
                    <a:pt x="370331" y="323469"/>
                  </a:lnTo>
                  <a:close/>
                </a:path>
                <a:path w="4104640" h="1179830">
                  <a:moveTo>
                    <a:pt x="0" y="855726"/>
                  </a:moveTo>
                  <a:lnTo>
                    <a:pt x="8685" y="815111"/>
                  </a:lnTo>
                  <a:lnTo>
                    <a:pt x="34046" y="775999"/>
                  </a:lnTo>
                  <a:lnTo>
                    <a:pt x="75038" y="738694"/>
                  </a:lnTo>
                  <a:lnTo>
                    <a:pt x="130615" y="703500"/>
                  </a:lnTo>
                  <a:lnTo>
                    <a:pt x="199734" y="670721"/>
                  </a:lnTo>
                  <a:lnTo>
                    <a:pt x="239045" y="655332"/>
                  </a:lnTo>
                  <a:lnTo>
                    <a:pt x="281349" y="640660"/>
                  </a:lnTo>
                  <a:lnTo>
                    <a:pt x="326516" y="626745"/>
                  </a:lnTo>
                  <a:lnTo>
                    <a:pt x="374416" y="613622"/>
                  </a:lnTo>
                  <a:lnTo>
                    <a:pt x="424918" y="601331"/>
                  </a:lnTo>
                  <a:lnTo>
                    <a:pt x="477890" y="589910"/>
                  </a:lnTo>
                  <a:lnTo>
                    <a:pt x="533204" y="579396"/>
                  </a:lnTo>
                  <a:lnTo>
                    <a:pt x="590727" y="569828"/>
                  </a:lnTo>
                  <a:lnTo>
                    <a:pt x="650330" y="561243"/>
                  </a:lnTo>
                  <a:lnTo>
                    <a:pt x="711882" y="553679"/>
                  </a:lnTo>
                  <a:lnTo>
                    <a:pt x="775252" y="547175"/>
                  </a:lnTo>
                  <a:lnTo>
                    <a:pt x="840309" y="541769"/>
                  </a:lnTo>
                  <a:lnTo>
                    <a:pt x="906924" y="537497"/>
                  </a:lnTo>
                  <a:lnTo>
                    <a:pt x="974965" y="534399"/>
                  </a:lnTo>
                  <a:lnTo>
                    <a:pt x="1044303" y="532513"/>
                  </a:lnTo>
                  <a:lnTo>
                    <a:pt x="1114806" y="531876"/>
                  </a:lnTo>
                  <a:lnTo>
                    <a:pt x="1185308" y="532513"/>
                  </a:lnTo>
                  <a:lnTo>
                    <a:pt x="1254646" y="534399"/>
                  </a:lnTo>
                  <a:lnTo>
                    <a:pt x="1322687" y="537497"/>
                  </a:lnTo>
                  <a:lnTo>
                    <a:pt x="1389302" y="541769"/>
                  </a:lnTo>
                  <a:lnTo>
                    <a:pt x="1454359" y="547175"/>
                  </a:lnTo>
                  <a:lnTo>
                    <a:pt x="1517729" y="553679"/>
                  </a:lnTo>
                  <a:lnTo>
                    <a:pt x="1579281" y="561243"/>
                  </a:lnTo>
                  <a:lnTo>
                    <a:pt x="1638884" y="569828"/>
                  </a:lnTo>
                  <a:lnTo>
                    <a:pt x="1696407" y="579396"/>
                  </a:lnTo>
                  <a:lnTo>
                    <a:pt x="1751721" y="589910"/>
                  </a:lnTo>
                  <a:lnTo>
                    <a:pt x="1804693" y="601331"/>
                  </a:lnTo>
                  <a:lnTo>
                    <a:pt x="1855195" y="613622"/>
                  </a:lnTo>
                  <a:lnTo>
                    <a:pt x="1903095" y="626745"/>
                  </a:lnTo>
                  <a:lnTo>
                    <a:pt x="1948262" y="640660"/>
                  </a:lnTo>
                  <a:lnTo>
                    <a:pt x="1990566" y="655332"/>
                  </a:lnTo>
                  <a:lnTo>
                    <a:pt x="2029877" y="670721"/>
                  </a:lnTo>
                  <a:lnTo>
                    <a:pt x="2066064" y="686790"/>
                  </a:lnTo>
                  <a:lnTo>
                    <a:pt x="2128542" y="720814"/>
                  </a:lnTo>
                  <a:lnTo>
                    <a:pt x="2176957" y="757102"/>
                  </a:lnTo>
                  <a:lnTo>
                    <a:pt x="2210264" y="795348"/>
                  </a:lnTo>
                  <a:lnTo>
                    <a:pt x="2227418" y="835249"/>
                  </a:lnTo>
                  <a:lnTo>
                    <a:pt x="2229612" y="855726"/>
                  </a:lnTo>
                  <a:lnTo>
                    <a:pt x="2227418" y="876202"/>
                  </a:lnTo>
                  <a:lnTo>
                    <a:pt x="2210264" y="916103"/>
                  </a:lnTo>
                  <a:lnTo>
                    <a:pt x="2176957" y="954349"/>
                  </a:lnTo>
                  <a:lnTo>
                    <a:pt x="2128542" y="990637"/>
                  </a:lnTo>
                  <a:lnTo>
                    <a:pt x="2066064" y="1024661"/>
                  </a:lnTo>
                  <a:lnTo>
                    <a:pt x="2029877" y="1040730"/>
                  </a:lnTo>
                  <a:lnTo>
                    <a:pt x="1990566" y="1056119"/>
                  </a:lnTo>
                  <a:lnTo>
                    <a:pt x="1948262" y="1070791"/>
                  </a:lnTo>
                  <a:lnTo>
                    <a:pt x="1903095" y="1084707"/>
                  </a:lnTo>
                  <a:lnTo>
                    <a:pt x="1855195" y="1097829"/>
                  </a:lnTo>
                  <a:lnTo>
                    <a:pt x="1804693" y="1110120"/>
                  </a:lnTo>
                  <a:lnTo>
                    <a:pt x="1751721" y="1121541"/>
                  </a:lnTo>
                  <a:lnTo>
                    <a:pt x="1696407" y="1132055"/>
                  </a:lnTo>
                  <a:lnTo>
                    <a:pt x="1638884" y="1141623"/>
                  </a:lnTo>
                  <a:lnTo>
                    <a:pt x="1579281" y="1150208"/>
                  </a:lnTo>
                  <a:lnTo>
                    <a:pt x="1517729" y="1157772"/>
                  </a:lnTo>
                  <a:lnTo>
                    <a:pt x="1454359" y="1164276"/>
                  </a:lnTo>
                  <a:lnTo>
                    <a:pt x="1389302" y="1169682"/>
                  </a:lnTo>
                  <a:lnTo>
                    <a:pt x="1322687" y="1173954"/>
                  </a:lnTo>
                  <a:lnTo>
                    <a:pt x="1254646" y="1177052"/>
                  </a:lnTo>
                  <a:lnTo>
                    <a:pt x="1185308" y="1178938"/>
                  </a:lnTo>
                  <a:lnTo>
                    <a:pt x="1114806" y="1179576"/>
                  </a:lnTo>
                  <a:lnTo>
                    <a:pt x="1044303" y="1178938"/>
                  </a:lnTo>
                  <a:lnTo>
                    <a:pt x="974965" y="1177052"/>
                  </a:lnTo>
                  <a:lnTo>
                    <a:pt x="906924" y="1173954"/>
                  </a:lnTo>
                  <a:lnTo>
                    <a:pt x="840309" y="1169682"/>
                  </a:lnTo>
                  <a:lnTo>
                    <a:pt x="775252" y="1164276"/>
                  </a:lnTo>
                  <a:lnTo>
                    <a:pt x="711882" y="1157772"/>
                  </a:lnTo>
                  <a:lnTo>
                    <a:pt x="650330" y="1150208"/>
                  </a:lnTo>
                  <a:lnTo>
                    <a:pt x="590727" y="1141623"/>
                  </a:lnTo>
                  <a:lnTo>
                    <a:pt x="533204" y="1132055"/>
                  </a:lnTo>
                  <a:lnTo>
                    <a:pt x="477890" y="1121541"/>
                  </a:lnTo>
                  <a:lnTo>
                    <a:pt x="424918" y="1110120"/>
                  </a:lnTo>
                  <a:lnTo>
                    <a:pt x="374416" y="1097829"/>
                  </a:lnTo>
                  <a:lnTo>
                    <a:pt x="326517" y="1084707"/>
                  </a:lnTo>
                  <a:lnTo>
                    <a:pt x="281349" y="1070791"/>
                  </a:lnTo>
                  <a:lnTo>
                    <a:pt x="239045" y="1056119"/>
                  </a:lnTo>
                  <a:lnTo>
                    <a:pt x="199734" y="1040730"/>
                  </a:lnTo>
                  <a:lnTo>
                    <a:pt x="163547" y="1024661"/>
                  </a:lnTo>
                  <a:lnTo>
                    <a:pt x="101069" y="990637"/>
                  </a:lnTo>
                  <a:lnTo>
                    <a:pt x="52654" y="954349"/>
                  </a:lnTo>
                  <a:lnTo>
                    <a:pt x="19347" y="916103"/>
                  </a:lnTo>
                  <a:lnTo>
                    <a:pt x="2193" y="876202"/>
                  </a:lnTo>
                  <a:lnTo>
                    <a:pt x="0" y="855726"/>
                  </a:lnTo>
                  <a:close/>
                </a:path>
                <a:path w="4104640" h="1179830">
                  <a:moveTo>
                    <a:pt x="3600450" y="384810"/>
                  </a:moveTo>
                  <a:lnTo>
                    <a:pt x="4104513" y="568198"/>
                  </a:lnTo>
                </a:path>
              </a:pathLst>
            </a:custGeom>
            <a:ln w="990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3448" y="4132071"/>
            <a:ext cx="742823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0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Ambas </a:t>
            </a:r>
            <a:r>
              <a:rPr sz="1800" spc="-5" dirty="0">
                <a:latin typeface="Arial"/>
                <a:cs typeface="Arial"/>
              </a:rPr>
              <a:t>as regiões lineares </a:t>
            </a:r>
            <a:r>
              <a:rPr sz="1800" dirty="0">
                <a:latin typeface="Arial"/>
                <a:cs typeface="Arial"/>
              </a:rPr>
              <a:t>contêm ≥ 4 </a:t>
            </a:r>
            <a:r>
              <a:rPr sz="1800" spc="-5" dirty="0">
                <a:latin typeface="Arial"/>
                <a:cs typeface="Arial"/>
              </a:rPr>
              <a:t>aminoácidos especificamente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definidos, portanto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ambas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incluídas numa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listagem</a:t>
            </a:r>
            <a:r>
              <a:rPr sz="1800" spc="-5" dirty="0">
                <a:latin typeface="Arial"/>
                <a:cs typeface="Arial"/>
              </a:rPr>
              <a:t> 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Cada região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linear deve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incluída</a:t>
            </a:r>
            <a:r>
              <a:rPr sz="1800" spc="-5" dirty="0">
                <a:latin typeface="Arial"/>
                <a:cs typeface="Arial"/>
              </a:rPr>
              <a:t> como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individual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seu</a:t>
            </a:r>
            <a:r>
              <a:rPr sz="1800" dirty="0">
                <a:latin typeface="Arial"/>
                <a:cs typeface="Arial"/>
              </a:rPr>
              <a:t> próprio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número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identificador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(SEQ ID)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1995" y="3970578"/>
            <a:ext cx="424815" cy="135699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2378" y="2519171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21098" y="2830448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0" y="0"/>
                </a:moveTo>
                <a:lnTo>
                  <a:pt x="400430" y="0"/>
                </a:lnTo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25340" y="263144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1564386"/>
            <a:ext cx="8712835" cy="2255520"/>
            <a:chOff x="251459" y="1564386"/>
            <a:chExt cx="8712835" cy="2255520"/>
          </a:xfrm>
        </p:grpSpPr>
        <p:sp>
          <p:nvSpPr>
            <p:cNvPr id="3" name="object 3"/>
            <p:cNvSpPr/>
            <p:nvPr/>
          </p:nvSpPr>
          <p:spPr>
            <a:xfrm>
              <a:off x="251459" y="1564386"/>
              <a:ext cx="8712835" cy="2255520"/>
            </a:xfrm>
            <a:custGeom>
              <a:avLst/>
              <a:gdLst/>
              <a:ahLst/>
              <a:cxnLst/>
              <a:rect l="l" t="t" r="r" b="b"/>
              <a:pathLst>
                <a:path w="8712835" h="2255520">
                  <a:moveTo>
                    <a:pt x="8712708" y="0"/>
                  </a:moveTo>
                  <a:lnTo>
                    <a:pt x="0" y="0"/>
                  </a:lnTo>
                  <a:lnTo>
                    <a:pt x="0" y="2255520"/>
                  </a:lnTo>
                  <a:lnTo>
                    <a:pt x="8712708" y="2255520"/>
                  </a:lnTo>
                  <a:lnTo>
                    <a:pt x="8712708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21861" y="2440305"/>
              <a:ext cx="180340" cy="266065"/>
            </a:xfrm>
            <a:custGeom>
              <a:avLst/>
              <a:gdLst/>
              <a:ahLst/>
              <a:cxnLst/>
              <a:rect l="l" t="t" r="r" b="b"/>
              <a:pathLst>
                <a:path w="180339" h="266064">
                  <a:moveTo>
                    <a:pt x="0" y="265557"/>
                  </a:moveTo>
                  <a:lnTo>
                    <a:pt x="179959" y="0"/>
                  </a:lnTo>
                </a:path>
              </a:pathLst>
            </a:custGeom>
            <a:ln w="220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767571" y="28447"/>
            <a:ext cx="2838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000505"/>
            <a:ext cx="3261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ramificadas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459" y="1564386"/>
            <a:ext cx="8712835" cy="225552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R="681990" algn="ctr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patente</a:t>
            </a:r>
            <a:r>
              <a:rPr sz="1800" dirty="0">
                <a:latin typeface="Arial"/>
                <a:cs typeface="Arial"/>
              </a:rPr>
              <a:t> divulga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peptídeo</a:t>
            </a:r>
            <a:r>
              <a:rPr sz="1800" dirty="0">
                <a:latin typeface="Arial"/>
                <a:cs typeface="Arial"/>
              </a:rPr>
              <a:t> com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</a:t>
            </a:r>
            <a:r>
              <a:rPr sz="2400" spc="-5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R="754380" algn="ctr">
              <a:lnSpc>
                <a:spcPct val="100000"/>
              </a:lnSpc>
              <a:spcBef>
                <a:spcPts val="1005"/>
              </a:spcBef>
            </a:pPr>
            <a:r>
              <a:rPr sz="1800" spc="-10" dirty="0">
                <a:latin typeface="Arial"/>
                <a:cs typeface="Arial"/>
              </a:rPr>
              <a:t>NH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-Asp-Gly-Ser-Ala-Lys-Lys-Lys-Lys-CO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H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Arial"/>
              <a:cs typeface="Arial"/>
            </a:endParaRPr>
          </a:p>
          <a:p>
            <a:pPr marL="135445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NH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-Ala-Ala-Ser-His-Gly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Arial"/>
              <a:cs typeface="Arial"/>
            </a:endParaRPr>
          </a:p>
          <a:p>
            <a:pPr marL="449580">
              <a:lnSpc>
                <a:spcPct val="100000"/>
              </a:lnSpc>
              <a:tabLst>
                <a:tab pos="1643380" algn="l"/>
              </a:tabLst>
            </a:pPr>
            <a:r>
              <a:rPr sz="1800" dirty="0" err="1">
                <a:latin typeface="Arial"/>
                <a:cs typeface="Arial"/>
              </a:rPr>
              <a:t>Onde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	</a:t>
            </a:r>
            <a:r>
              <a:rPr sz="1800" dirty="0">
                <a:latin typeface="Arial"/>
                <a:cs typeface="Arial"/>
              </a:rPr>
              <a:t>indica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ligação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amida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carboxi-terminal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</a:p>
          <a:p>
            <a:pPr marL="4495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glicina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cadeia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lateral 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lisina</a:t>
            </a:r>
          </a:p>
        </p:txBody>
      </p:sp>
      <p:sp>
        <p:nvSpPr>
          <p:cNvPr id="9" name="object 9"/>
          <p:cNvSpPr/>
          <p:nvPr/>
        </p:nvSpPr>
        <p:spPr>
          <a:xfrm>
            <a:off x="1414652" y="337908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>
                <a:moveTo>
                  <a:pt x="0" y="0"/>
                </a:moveTo>
                <a:lnTo>
                  <a:pt x="407923" y="0"/>
                </a:lnTo>
              </a:path>
            </a:pathLst>
          </a:custGeom>
          <a:ln w="2209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3448" y="4132071"/>
            <a:ext cx="74282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0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Ambas </a:t>
            </a:r>
            <a:r>
              <a:rPr sz="1800" spc="-5" dirty="0">
                <a:latin typeface="Arial"/>
                <a:cs typeface="Arial"/>
              </a:rPr>
              <a:t>as regiões lineares </a:t>
            </a:r>
            <a:r>
              <a:rPr sz="1800" dirty="0">
                <a:latin typeface="Arial"/>
                <a:cs typeface="Arial"/>
              </a:rPr>
              <a:t>contêm ≥ 4 </a:t>
            </a:r>
            <a:r>
              <a:rPr sz="1800" spc="-5" dirty="0">
                <a:latin typeface="Arial"/>
                <a:cs typeface="Arial"/>
              </a:rPr>
              <a:t>aminoácidos especificamente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definidos, portanto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ambas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incluídas numa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listagem</a:t>
            </a:r>
            <a:r>
              <a:rPr sz="1800" spc="-5" dirty="0">
                <a:latin typeface="Arial"/>
                <a:cs typeface="Arial"/>
              </a:rPr>
              <a:t> 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Cada região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linear deve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incluída</a:t>
            </a:r>
            <a:r>
              <a:rPr sz="1800" spc="-5" dirty="0">
                <a:latin typeface="Arial"/>
                <a:cs typeface="Arial"/>
              </a:rPr>
              <a:t> como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individual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seu</a:t>
            </a:r>
            <a:r>
              <a:rPr sz="1800" dirty="0">
                <a:latin typeface="Arial"/>
                <a:cs typeface="Arial"/>
              </a:rPr>
              <a:t> próprio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número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identificador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(SEQ ID)</a:t>
            </a:r>
          </a:p>
          <a:p>
            <a:pPr marL="12700" marR="1651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Ambas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sequências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anotadas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indicar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localização 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natureza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ligação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amídica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1995" y="3970578"/>
            <a:ext cx="424815" cy="20650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4618" y="28447"/>
            <a:ext cx="3092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0" dirty="0"/>
              <a:t> </a:t>
            </a:r>
            <a:r>
              <a:rPr sz="2400" spc="-5" dirty="0"/>
              <a:t>ramificadas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34389" y="2301747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389" y="4678171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181" y="6122416"/>
            <a:ext cx="4563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Nota: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10" dirty="0" err="1">
                <a:latin typeface="Arial"/>
                <a:cs typeface="Arial"/>
              </a:rPr>
              <a:t>uma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</a:t>
            </a:r>
            <a:r>
              <a:rPr lang="en-GB" sz="1200" i="1" spc="-5" dirty="0" err="1">
                <a:latin typeface="Arial"/>
                <a:cs typeface="Arial"/>
              </a:rPr>
              <a:t>escrição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extensa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um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exemplo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parecido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encontra</a:t>
            </a:r>
            <a:r>
              <a:rPr lang="en-GB" sz="1200" i="1" spc="-5" dirty="0">
                <a:latin typeface="Arial"/>
                <a:cs typeface="Arial"/>
              </a:rPr>
              <a:t>-se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na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norma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</a:t>
            </a:r>
            <a:r>
              <a:rPr sz="1200" i="1" dirty="0">
                <a:latin typeface="Arial"/>
                <a:cs typeface="Arial"/>
              </a:rPr>
              <a:t> OMPI,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Anexo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VI,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Exemplo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7(b)-3.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8647" y="1559441"/>
            <a:ext cx="6371851" cy="437234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4618" y="28447"/>
            <a:ext cx="3092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8627" y="2581402"/>
            <a:ext cx="34518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Variantes</a:t>
            </a:r>
            <a:r>
              <a:rPr sz="4800" spc="-25" dirty="0"/>
              <a:t> </a:t>
            </a:r>
            <a:r>
              <a:rPr sz="4800" spc="-5" dirty="0"/>
              <a:t>de </a:t>
            </a:r>
            <a:r>
              <a:rPr sz="4800" spc="-1320" dirty="0"/>
              <a:t> </a:t>
            </a:r>
            <a:r>
              <a:rPr sz="4800" dirty="0"/>
              <a:t>sequências</a:t>
            </a:r>
            <a:endParaRPr sz="480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4618" y="28447"/>
            <a:ext cx="3092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371600"/>
            <a:ext cx="177546" cy="1775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4114800"/>
            <a:ext cx="177546" cy="1775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181600"/>
            <a:ext cx="177546" cy="1775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9600" y="1295400"/>
            <a:ext cx="7837805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905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norma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ST.26,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parágrafo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3(m),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define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uma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"</a:t>
            </a:r>
            <a:r>
              <a:rPr sz="2000" b="1" i="1" spc="-5" dirty="0">
                <a:latin typeface="Arial"/>
                <a:cs typeface="Arial"/>
              </a:rPr>
              <a:t>sequência</a:t>
            </a:r>
            <a:r>
              <a:rPr sz="2000" b="1" i="1" spc="3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variante</a:t>
            </a:r>
            <a:r>
              <a:rPr sz="2000" spc="-5" dirty="0">
                <a:latin typeface="Arial"/>
                <a:cs typeface="Arial"/>
              </a:rPr>
              <a:t>"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como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"</a:t>
            </a:r>
            <a:r>
              <a:rPr sz="1800" i="1" spc="-5" dirty="0">
                <a:latin typeface="Arial"/>
                <a:cs typeface="Arial"/>
              </a:rPr>
              <a:t>uma sequência de nucleotídeos ou de aminoácidos contendo </a:t>
            </a:r>
            <a:r>
              <a:rPr sz="1800" b="1" i="1" spc="-5" dirty="0">
                <a:latin typeface="Arial"/>
                <a:cs typeface="Arial"/>
              </a:rPr>
              <a:t>uma ou mais 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diferenças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com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relação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uma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sequência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primária</a:t>
            </a:r>
            <a:r>
              <a:rPr sz="1800" i="1" spc="-5" dirty="0">
                <a:latin typeface="Arial"/>
                <a:cs typeface="Arial"/>
              </a:rPr>
              <a:t>.</a:t>
            </a:r>
            <a:r>
              <a:rPr sz="1800" i="1" dirty="0">
                <a:latin typeface="Arial"/>
                <a:cs typeface="Arial"/>
              </a:rPr>
              <a:t> Estas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diferenças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podem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incluir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resíduos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alternativos</a:t>
            </a:r>
            <a:r>
              <a:rPr sz="1800" i="1" dirty="0">
                <a:latin typeface="Arial"/>
                <a:cs typeface="Arial"/>
              </a:rPr>
              <a:t> (ver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parágrafos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15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27),</a:t>
            </a:r>
            <a:r>
              <a:rPr sz="1800" i="1" dirty="0">
                <a:latin typeface="Arial"/>
                <a:cs typeface="Arial"/>
              </a:rPr>
              <a:t> resíduos 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modificados </a:t>
            </a:r>
            <a:r>
              <a:rPr sz="1800" i="1" dirty="0">
                <a:latin typeface="Arial"/>
                <a:cs typeface="Arial"/>
              </a:rPr>
              <a:t>(ver </a:t>
            </a:r>
            <a:r>
              <a:rPr sz="1800" i="1" spc="-5" dirty="0">
                <a:latin typeface="Arial"/>
                <a:cs typeface="Arial"/>
              </a:rPr>
              <a:t>parágrafos 3(g), 3(h), 16 e 29), supressões, </a:t>
            </a:r>
            <a:r>
              <a:rPr sz="1800" i="1" dirty="0">
                <a:latin typeface="Arial"/>
                <a:cs typeface="Arial"/>
              </a:rPr>
              <a:t>inserções </a:t>
            </a:r>
            <a:r>
              <a:rPr sz="1800" i="1" spc="-5" dirty="0">
                <a:latin typeface="Arial"/>
                <a:cs typeface="Arial"/>
              </a:rPr>
              <a:t>e </a:t>
            </a:r>
            <a:r>
              <a:rPr sz="1800" i="1" dirty="0">
                <a:latin typeface="Arial"/>
                <a:cs typeface="Arial"/>
              </a:rPr>
              <a:t> substituições.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Ver </a:t>
            </a:r>
            <a:r>
              <a:rPr sz="1800" b="1" i="1" spc="-5" dirty="0">
                <a:latin typeface="Arial"/>
                <a:cs typeface="Arial"/>
              </a:rPr>
              <a:t>parágrafos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93-95</a:t>
            </a:r>
            <a:r>
              <a:rPr sz="1800" spc="-5" dirty="0">
                <a:latin typeface="Arial"/>
                <a:cs typeface="Arial"/>
              </a:rPr>
              <a:t>."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 dirty="0">
              <a:latin typeface="Arial"/>
              <a:cs typeface="Arial"/>
            </a:endParaRPr>
          </a:p>
          <a:p>
            <a:pPr marL="355600" marR="54927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modo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uma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sequência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variante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é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divulgada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determina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deve</a:t>
            </a:r>
            <a:r>
              <a:rPr sz="2000" dirty="0">
                <a:latin typeface="Arial"/>
                <a:cs typeface="Arial"/>
              </a:rPr>
              <a:t> ser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representada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numa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listagem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sequências.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 dirty="0">
              <a:latin typeface="Arial"/>
              <a:cs typeface="Arial"/>
            </a:endParaRPr>
          </a:p>
          <a:p>
            <a:pPr marL="355600" marR="29845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norma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ST.26,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parágrafos 93-95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determina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variantes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devem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representadas.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4618" y="28447"/>
            <a:ext cx="3092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Parágrafo</a:t>
            </a:r>
            <a:r>
              <a:rPr sz="2400" spc="-20" dirty="0"/>
              <a:t> </a:t>
            </a:r>
            <a:r>
              <a:rPr sz="2400" spc="-5" dirty="0"/>
              <a:t>93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00380" y="1823720"/>
            <a:ext cx="7760334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Parágrafo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93</a:t>
            </a:r>
            <a:r>
              <a:rPr sz="1800" i="1" spc="-5" dirty="0">
                <a:latin typeface="Arial"/>
                <a:cs typeface="Arial"/>
              </a:rPr>
              <a:t>: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latin typeface="Arial"/>
                <a:cs typeface="Arial"/>
              </a:rPr>
              <a:t>Uma</a:t>
            </a:r>
            <a:r>
              <a:rPr sz="1800" i="1" u="sng" spc="1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latin typeface="Arial"/>
                <a:cs typeface="Arial"/>
              </a:rPr>
              <a:t>sequência</a:t>
            </a:r>
            <a:r>
              <a:rPr sz="1800" i="1" u="sng" spc="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latin typeface="Arial"/>
                <a:cs typeface="Arial"/>
              </a:rPr>
              <a:t>primária</a:t>
            </a:r>
            <a:r>
              <a:rPr sz="1800" i="1" u="sng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latin typeface="Arial"/>
                <a:cs typeface="Arial"/>
              </a:rPr>
              <a:t>e</a:t>
            </a:r>
            <a:r>
              <a:rPr sz="1800" i="1" u="sng" spc="20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latin typeface="Arial"/>
                <a:cs typeface="Arial"/>
              </a:rPr>
              <a:t>qualquer</a:t>
            </a:r>
            <a:r>
              <a:rPr sz="1800" i="1" u="sng" spc="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800" i="1" u="sng" spc="-5" dirty="0" err="1">
                <a:highlight>
                  <a:srgbClr val="00FFFF"/>
                </a:highlight>
                <a:latin typeface="Arial"/>
                <a:cs typeface="Arial"/>
              </a:rPr>
              <a:t>variante</a:t>
            </a:r>
            <a:r>
              <a:rPr sz="1800" i="1" u="sng" spc="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latin typeface="Arial"/>
                <a:cs typeface="Arial"/>
              </a:rPr>
              <a:t>des</a:t>
            </a:r>
            <a:r>
              <a:rPr lang="en-GB" sz="1800" i="1" u="sng" spc="-5" dirty="0">
                <a:highlight>
                  <a:srgbClr val="00FFFF"/>
                </a:highlight>
                <a:latin typeface="Arial"/>
                <a:cs typeface="Arial"/>
              </a:rPr>
              <a:t>s</a:t>
            </a:r>
            <a:r>
              <a:rPr sz="1800" i="1" u="sng" spc="-5" dirty="0">
                <a:highlight>
                  <a:srgbClr val="00FFFF"/>
                </a:highlight>
                <a:latin typeface="Arial"/>
                <a:cs typeface="Arial"/>
              </a:rPr>
              <a:t>a</a:t>
            </a:r>
            <a:r>
              <a:rPr sz="1800" i="1" u="sng" spc="20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800" i="1" u="sng" dirty="0">
                <a:highlight>
                  <a:srgbClr val="00FFFF"/>
                </a:highlight>
                <a:latin typeface="Arial"/>
                <a:cs typeface="Arial"/>
              </a:rPr>
              <a:t>sequência</a:t>
            </a:r>
            <a:r>
              <a:rPr sz="1800" i="1" dirty="0">
                <a:latin typeface="Arial"/>
                <a:cs typeface="Arial"/>
              </a:rPr>
              <a:t>,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cada</a:t>
            </a:r>
            <a:r>
              <a:rPr sz="18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uma</a:t>
            </a:r>
            <a:r>
              <a:rPr sz="18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18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delas </a:t>
            </a:r>
            <a:r>
              <a:rPr lang="en-GB" sz="1800" i="1" u="sng" spc="1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identificada</a:t>
            </a:r>
            <a:r>
              <a:rPr lang="en-GB" sz="18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1800" i="1" u="sng" spc="1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através</a:t>
            </a:r>
            <a:r>
              <a:rPr lang="en-GB" sz="18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da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enumeração de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seus</a:t>
            </a:r>
            <a:r>
              <a:rPr sz="18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resíduos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abrangidas</a:t>
            </a:r>
            <a:r>
              <a:rPr sz="1800" i="1" spc="-5" dirty="0">
                <a:latin typeface="Arial"/>
                <a:cs typeface="Arial"/>
              </a:rPr>
              <a:t> pelo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parágrafo 7,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devem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todas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incluídas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listagem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sequências 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seu </a:t>
            </a:r>
            <a:r>
              <a:rPr sz="1800" i="1" dirty="0">
                <a:latin typeface="Arial"/>
                <a:cs typeface="Arial"/>
              </a:rPr>
              <a:t> próprio </a:t>
            </a:r>
            <a:r>
              <a:rPr sz="1800" i="1" spc="-5" dirty="0">
                <a:latin typeface="Arial"/>
                <a:cs typeface="Arial"/>
              </a:rPr>
              <a:t>número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identificador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 deve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atribuído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cada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uma.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2516" y="3887978"/>
            <a:ext cx="6198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variante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enumerada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individualmente,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cada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variante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800" dirty="0">
                <a:latin typeface="Arial"/>
                <a:cs typeface="Arial"/>
              </a:rPr>
              <a:t> ter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seu </a:t>
            </a:r>
            <a:r>
              <a:rPr sz="1800" dirty="0">
                <a:latin typeface="Arial"/>
                <a:cs typeface="Arial"/>
              </a:rPr>
              <a:t>próprio </a:t>
            </a:r>
            <a:r>
              <a:rPr sz="1800" spc="-5" dirty="0">
                <a:latin typeface="Arial"/>
                <a:cs typeface="Arial"/>
              </a:rPr>
              <a:t>número identificador </a:t>
            </a:r>
            <a:r>
              <a:rPr sz="1800" dirty="0">
                <a:latin typeface="Arial"/>
                <a:cs typeface="Arial"/>
              </a:rPr>
              <a:t>(SEQ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ID)!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37" y="3500628"/>
            <a:ext cx="1080515" cy="122453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4618" y="28447"/>
            <a:ext cx="3092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1752600"/>
            <a:ext cx="8001000" cy="2929255"/>
          </a:xfrm>
          <a:custGeom>
            <a:avLst/>
            <a:gdLst/>
            <a:ahLst/>
            <a:cxnLst/>
            <a:rect l="l" t="t" r="r" b="b"/>
            <a:pathLst>
              <a:path w="8001000" h="2929254">
                <a:moveTo>
                  <a:pt x="8001000" y="0"/>
                </a:moveTo>
                <a:lnTo>
                  <a:pt x="0" y="0"/>
                </a:lnTo>
                <a:lnTo>
                  <a:pt x="0" y="2929128"/>
                </a:lnTo>
                <a:lnTo>
                  <a:pt x="8001000" y="2929128"/>
                </a:lnTo>
                <a:lnTo>
                  <a:pt x="8001000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2422" y="1830578"/>
            <a:ext cx="75247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Um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pedido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patente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inclui uma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figura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alinhamento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seguinte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sequências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0276" y="2376169"/>
            <a:ext cx="39382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ourier New"/>
                <a:cs typeface="Courier New"/>
              </a:rPr>
              <a:t>LEG</a:t>
            </a:r>
            <a:r>
              <a:rPr sz="1600" b="1" spc="-5" dirty="0">
                <a:latin typeface="Courier New"/>
                <a:cs typeface="Courier New"/>
              </a:rPr>
              <a:t>n</a:t>
            </a:r>
            <a:r>
              <a:rPr sz="1600" spc="-5" dirty="0">
                <a:latin typeface="Courier New"/>
                <a:cs typeface="Courier New"/>
              </a:rPr>
              <a:t>EQFINA</a:t>
            </a:r>
            <a:r>
              <a:rPr sz="1600" b="1" spc="-5" dirty="0">
                <a:latin typeface="Courier New"/>
                <a:cs typeface="Courier New"/>
              </a:rPr>
              <a:t>ak</a:t>
            </a:r>
            <a:r>
              <a:rPr sz="1600" spc="-5" dirty="0">
                <a:latin typeface="Courier New"/>
                <a:cs typeface="Courier New"/>
              </a:rPr>
              <a:t>IIRHP</a:t>
            </a:r>
            <a:r>
              <a:rPr sz="1600" b="1" spc="-5" dirty="0">
                <a:latin typeface="Courier New"/>
                <a:cs typeface="Courier New"/>
              </a:rPr>
              <a:t>k</a:t>
            </a:r>
            <a:r>
              <a:rPr sz="1600" spc="-5" dirty="0">
                <a:latin typeface="Courier New"/>
                <a:cs typeface="Courier New"/>
              </a:rPr>
              <a:t>Y</a:t>
            </a:r>
            <a:r>
              <a:rPr sz="1600" b="1" spc="-5" dirty="0">
                <a:latin typeface="Courier New"/>
                <a:cs typeface="Courier New"/>
              </a:rPr>
              <a:t>nrk</a:t>
            </a:r>
            <a:r>
              <a:rPr sz="1600" spc="-5" dirty="0">
                <a:latin typeface="Courier New"/>
                <a:cs typeface="Courier New"/>
              </a:rPr>
              <a:t>Tl</a:t>
            </a:r>
            <a:r>
              <a:rPr sz="1600" b="1" spc="-5" dirty="0">
                <a:latin typeface="Courier New"/>
                <a:cs typeface="Courier New"/>
              </a:rPr>
              <a:t>n</a:t>
            </a:r>
            <a:r>
              <a:rPr sz="1600" spc="-5" dirty="0">
                <a:latin typeface="Courier New"/>
                <a:cs typeface="Courier New"/>
              </a:rPr>
              <a:t>NDI</a:t>
            </a:r>
            <a:r>
              <a:rPr sz="1600" b="1" spc="-5" dirty="0">
                <a:latin typeface="Courier New"/>
                <a:cs typeface="Courier New"/>
              </a:rPr>
              <a:t>m</a:t>
            </a:r>
            <a:r>
              <a:rPr sz="1600" spc="-5" dirty="0">
                <a:latin typeface="Courier New"/>
                <a:cs typeface="Courier New"/>
              </a:rPr>
              <a:t>LIK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422" y="2016810"/>
            <a:ext cx="2837180" cy="18484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600" spc="-5" dirty="0">
                <a:latin typeface="Arial"/>
                <a:cs typeface="Arial"/>
              </a:rPr>
              <a:t>múltiplas:</a:t>
            </a:r>
            <a:endParaRPr sz="1600">
              <a:latin typeface="Arial"/>
              <a:cs typeface="Arial"/>
            </a:endParaRPr>
          </a:p>
          <a:p>
            <a:pPr marL="12700" marR="1349375">
              <a:lnSpc>
                <a:spcPct val="100000"/>
              </a:lnSpc>
              <a:spcBef>
                <a:spcPts val="455"/>
              </a:spcBef>
            </a:pPr>
            <a:r>
              <a:rPr sz="1600" spc="-5" dirty="0">
                <a:latin typeface="Courier New"/>
                <a:cs typeface="Courier New"/>
              </a:rPr>
              <a:t>Consensus </a:t>
            </a:r>
            <a:r>
              <a:rPr sz="160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Homo</a:t>
            </a:r>
            <a:r>
              <a:rPr sz="1600" spc="-7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sapiens </a:t>
            </a:r>
            <a:r>
              <a:rPr sz="1600" spc="-944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Pongo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abelii </a:t>
            </a:r>
            <a:r>
              <a:rPr sz="1600" spc="-944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Pan</a:t>
            </a:r>
            <a:r>
              <a:rPr sz="1600" spc="-6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paniscus</a:t>
            </a:r>
            <a:endParaRPr sz="16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ourier New"/>
                <a:cs typeface="Courier New"/>
              </a:rPr>
              <a:t>Rhinopithecus bieti </a:t>
            </a:r>
            <a:r>
              <a:rPr sz="160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Rhinopithecus</a:t>
            </a:r>
            <a:r>
              <a:rPr sz="1600" spc="-3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roxellana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0276" y="2620010"/>
            <a:ext cx="393700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ourier New"/>
                <a:cs typeface="Courier New"/>
              </a:rPr>
              <a:t>LEGNEQFINAAKIIRHPQYDRKTLNNDIMLIK </a:t>
            </a:r>
            <a:r>
              <a:rPr sz="1600" spc="-95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LEGNEQFINAAKIIRHPQYDRKTVNNDIMLIK </a:t>
            </a:r>
            <a:r>
              <a:rPr sz="1600" spc="-95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LEGNEQFINAAKIIRHPKYNRITLNNDIMLIK </a:t>
            </a:r>
            <a:r>
              <a:rPr sz="1600" spc="-95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LEGNEQFINATKIIRHPKYNGNTLNNDIMLIK </a:t>
            </a:r>
            <a:r>
              <a:rPr sz="1600" spc="-95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LEGNEQFINATQIIRHPKYNGNTLNNDIMLIK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03531" y="2229610"/>
            <a:ext cx="3213700" cy="1585698"/>
          </a:xfrm>
          <a:custGeom>
            <a:avLst/>
            <a:gdLst/>
            <a:ahLst/>
            <a:cxnLst/>
            <a:rect l="l" t="t" r="r" b="b"/>
            <a:pathLst>
              <a:path w="3216909" h="457200">
                <a:moveTo>
                  <a:pt x="0" y="457200"/>
                </a:moveTo>
                <a:lnTo>
                  <a:pt x="144017" y="457200"/>
                </a:lnTo>
                <a:lnTo>
                  <a:pt x="144017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  <a:path w="3216909" h="457200">
                <a:moveTo>
                  <a:pt x="853439" y="457200"/>
                </a:moveTo>
                <a:lnTo>
                  <a:pt x="1152143" y="457200"/>
                </a:lnTo>
                <a:lnTo>
                  <a:pt x="1152143" y="0"/>
                </a:lnTo>
                <a:lnTo>
                  <a:pt x="853439" y="0"/>
                </a:lnTo>
                <a:lnTo>
                  <a:pt x="853439" y="457200"/>
                </a:lnTo>
                <a:close/>
              </a:path>
              <a:path w="3216909" h="457200">
                <a:moveTo>
                  <a:pt x="1717548" y="457200"/>
                </a:moveTo>
                <a:lnTo>
                  <a:pt x="1834134" y="457200"/>
                </a:lnTo>
                <a:lnTo>
                  <a:pt x="1834134" y="0"/>
                </a:lnTo>
                <a:lnTo>
                  <a:pt x="1717548" y="0"/>
                </a:lnTo>
                <a:lnTo>
                  <a:pt x="1717548" y="457200"/>
                </a:lnTo>
                <a:close/>
              </a:path>
              <a:path w="3216909" h="457200">
                <a:moveTo>
                  <a:pt x="2573274" y="457200"/>
                </a:moveTo>
                <a:lnTo>
                  <a:pt x="2705862" y="457200"/>
                </a:lnTo>
                <a:lnTo>
                  <a:pt x="2705862" y="0"/>
                </a:lnTo>
                <a:lnTo>
                  <a:pt x="2573274" y="0"/>
                </a:lnTo>
                <a:lnTo>
                  <a:pt x="2573274" y="457200"/>
                </a:lnTo>
                <a:close/>
              </a:path>
              <a:path w="3216909" h="457200">
                <a:moveTo>
                  <a:pt x="3041904" y="457200"/>
                </a:moveTo>
                <a:lnTo>
                  <a:pt x="3216402" y="457200"/>
                </a:lnTo>
                <a:lnTo>
                  <a:pt x="3216402" y="0"/>
                </a:lnTo>
                <a:lnTo>
                  <a:pt x="3041904" y="0"/>
                </a:lnTo>
                <a:lnTo>
                  <a:pt x="3041904" y="457200"/>
                </a:lnTo>
                <a:close/>
              </a:path>
              <a:path w="3216909" h="457200">
                <a:moveTo>
                  <a:pt x="1952244" y="457200"/>
                </a:moveTo>
                <a:lnTo>
                  <a:pt x="2361438" y="457200"/>
                </a:lnTo>
                <a:lnTo>
                  <a:pt x="2361438" y="0"/>
                </a:lnTo>
                <a:lnTo>
                  <a:pt x="1952244" y="0"/>
                </a:lnTo>
                <a:lnTo>
                  <a:pt x="1952244" y="45720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1610" y="4179316"/>
            <a:ext cx="8414385" cy="233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304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As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minúsculas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representam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resíduos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predominantes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aminoácidos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sequências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alinhadas.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Arial"/>
              <a:cs typeface="Arial"/>
            </a:endParaRPr>
          </a:p>
          <a:p>
            <a:pPr marL="519430" marR="38735" indent="-481330">
              <a:lnSpc>
                <a:spcPct val="100000"/>
              </a:lnSpc>
              <a:buClr>
                <a:srgbClr val="00AF50"/>
              </a:buClr>
              <a:buSzPct val="222222"/>
              <a:buFont typeface="Wingdings"/>
              <a:buChar char=""/>
              <a:tabLst>
                <a:tab pos="519430" algn="l"/>
              </a:tabLst>
            </a:pPr>
            <a:r>
              <a:rPr sz="1800" spc="-5" dirty="0">
                <a:latin typeface="Arial"/>
                <a:cs typeface="Arial"/>
              </a:rPr>
              <a:t>Cada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seis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enumeradas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como uma sequência </a:t>
            </a:r>
            <a:r>
              <a:rPr sz="1800" dirty="0">
                <a:latin typeface="Arial"/>
                <a:cs typeface="Arial"/>
              </a:rPr>
              <a:t>individual com </a:t>
            </a:r>
            <a:r>
              <a:rPr sz="1800" spc="-5" dirty="0">
                <a:latin typeface="Arial"/>
                <a:cs typeface="Arial"/>
              </a:rPr>
              <a:t>seu </a:t>
            </a:r>
            <a:r>
              <a:rPr sz="1800" dirty="0">
                <a:latin typeface="Arial"/>
                <a:cs typeface="Arial"/>
              </a:rPr>
              <a:t>próprio </a:t>
            </a:r>
            <a:r>
              <a:rPr sz="1800" spc="-5" dirty="0">
                <a:latin typeface="Arial"/>
                <a:cs typeface="Arial"/>
              </a:rPr>
              <a:t>número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(SEQ ID).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 dirty="0">
              <a:latin typeface="Arial"/>
              <a:cs typeface="Arial"/>
            </a:endParaRPr>
          </a:p>
          <a:p>
            <a:pPr marL="146685" marR="3512185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Nota: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uma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discussão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extensa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um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exemplo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parecido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se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encontra na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</a:t>
            </a:r>
            <a:r>
              <a:rPr sz="1200" i="1" dirty="0">
                <a:latin typeface="Arial"/>
                <a:cs typeface="Arial"/>
              </a:rPr>
              <a:t> OMPI,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Anexo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VI,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Exemplo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93-3.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Parágrafo</a:t>
            </a:r>
            <a:r>
              <a:rPr sz="2400" spc="-20" dirty="0"/>
              <a:t> </a:t>
            </a:r>
            <a:r>
              <a:rPr sz="2400" spc="-5" dirty="0"/>
              <a:t>93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3678" y="28447"/>
            <a:ext cx="1981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28600"/>
            <a:ext cx="5690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-30" dirty="0"/>
              <a:t> </a:t>
            </a:r>
            <a:r>
              <a:rPr dirty="0"/>
              <a:t>caracterização</a:t>
            </a:r>
            <a:r>
              <a:rPr spc="-35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371600"/>
            <a:ext cx="7623809" cy="102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65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4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 </a:t>
            </a:r>
            <a:r>
              <a:rPr sz="2400" spc="-65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"modified_base"</a:t>
            </a:r>
            <a:endParaRPr sz="2400" dirty="0">
              <a:latin typeface="Arial"/>
              <a:cs typeface="Arial"/>
            </a:endParaRPr>
          </a:p>
          <a:p>
            <a:pPr marL="69215">
              <a:lnSpc>
                <a:spcPts val="2130"/>
              </a:lnSpc>
            </a:pPr>
            <a:r>
              <a:rPr sz="1800" spc="-5" dirty="0">
                <a:latin typeface="Arial"/>
                <a:cs typeface="Arial"/>
              </a:rPr>
              <a:t>"modified_base" também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descrever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sítio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abásico: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972" y="2209800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5236" y="5334000"/>
            <a:ext cx="7503795" cy="105734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O sítio </a:t>
            </a:r>
            <a:r>
              <a:rPr sz="1800" spc="-5" dirty="0">
                <a:latin typeface="Arial"/>
                <a:cs typeface="Arial"/>
              </a:rPr>
              <a:t>abásico pode ser </a:t>
            </a:r>
            <a:r>
              <a:rPr sz="1800" dirty="0">
                <a:latin typeface="Arial"/>
                <a:cs typeface="Arial"/>
              </a:rPr>
              <a:t>representado </a:t>
            </a:r>
            <a:r>
              <a:rPr sz="1800" spc="-5" dirty="0">
                <a:latin typeface="Arial"/>
                <a:cs typeface="Arial"/>
              </a:rPr>
              <a:t>por um "n" na sequência e descrito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 maior detalhe por uma </a:t>
            </a:r>
            <a:r>
              <a:rPr sz="1800" b="1" spc="-5" dirty="0">
                <a:latin typeface="Arial"/>
                <a:cs typeface="Arial"/>
              </a:rPr>
              <a:t>chave de caracterização </a:t>
            </a:r>
            <a:r>
              <a:rPr sz="1800" dirty="0">
                <a:latin typeface="Arial"/>
                <a:cs typeface="Arial"/>
              </a:rPr>
              <a:t>"modified_base" </a:t>
            </a:r>
            <a:r>
              <a:rPr sz="1800" spc="-5" dirty="0">
                <a:latin typeface="Arial"/>
                <a:cs typeface="Arial"/>
              </a:rPr>
              <a:t>junto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 um </a:t>
            </a:r>
            <a:r>
              <a:rPr sz="1800" b="1" dirty="0">
                <a:latin typeface="Arial"/>
                <a:cs typeface="Arial"/>
              </a:rPr>
              <a:t>qualificador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"mod_base" com o valor "OTHER" e um </a:t>
            </a:r>
            <a:endParaRPr lang="en-GB" sz="1800" spc="-5" dirty="0">
              <a:latin typeface="Arial"/>
              <a:cs typeface="Arial"/>
            </a:endParaRPr>
          </a:p>
          <a:p>
            <a:pPr marL="12700" marR="5080" algn="just">
              <a:lnSpc>
                <a:spcPts val="1939"/>
              </a:lnSpc>
              <a:spcBef>
                <a:spcPts val="345"/>
              </a:spcBef>
            </a:pPr>
            <a:r>
              <a:rPr sz="1800" dirty="0" err="1">
                <a:latin typeface="Arial"/>
                <a:cs typeface="Arial"/>
              </a:rPr>
              <a:t>qualificador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"note"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adicional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"abasic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site".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972" y="5562600"/>
            <a:ext cx="152400" cy="1600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04" y="2514600"/>
            <a:ext cx="5843778" cy="28803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4618" y="28447"/>
            <a:ext cx="3092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Parágrafo</a:t>
            </a:r>
            <a:r>
              <a:rPr sz="2400" spc="-20" dirty="0"/>
              <a:t> </a:t>
            </a:r>
            <a:r>
              <a:rPr sz="2400" spc="-5" dirty="0"/>
              <a:t>94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00380" y="1978914"/>
            <a:ext cx="807720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Parágrafo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94</a:t>
            </a:r>
            <a:r>
              <a:rPr sz="1800" i="1" spc="-5" dirty="0">
                <a:latin typeface="Arial"/>
                <a:cs typeface="Arial"/>
              </a:rPr>
              <a:t>: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Qualquer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 err="1">
                <a:latin typeface="Arial"/>
                <a:cs typeface="Arial"/>
              </a:rPr>
              <a:t>variante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lang="en-GB" sz="1800" i="1" u="sng" dirty="0" err="1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identificada</a:t>
            </a:r>
            <a:r>
              <a:rPr sz="1800" i="1" u="sng" spc="-10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como</a:t>
            </a:r>
            <a:r>
              <a:rPr sz="1800" i="1" u="sng" spc="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uma</a:t>
            </a:r>
            <a:r>
              <a:rPr sz="1800" i="1" u="sng" spc="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única </a:t>
            </a:r>
            <a:r>
              <a:rPr sz="1800" i="1" spc="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sequência com</a:t>
            </a:r>
            <a:r>
              <a:rPr sz="1800" i="1" u="sng" spc="10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resíduos</a:t>
            </a:r>
            <a:r>
              <a:rPr sz="1800" i="1" u="sng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alternativos</a:t>
            </a:r>
            <a:r>
              <a:rPr sz="1800" i="1" u="sng" spc="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enumerados em</a:t>
            </a:r>
            <a:r>
              <a:rPr sz="1800" i="1" u="sng" spc="10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uma</a:t>
            </a:r>
            <a:r>
              <a:rPr sz="1800" i="1" u="sng" spc="1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</a:t>
            </a:r>
            <a:r>
              <a:rPr sz="1800" i="1" u="sng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mais</a:t>
            </a:r>
            <a:r>
              <a:rPr sz="1800" i="1" u="sng" spc="10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posições </a:t>
            </a:r>
            <a:r>
              <a:rPr sz="1800" i="1" spc="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incluída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na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listagem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representada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por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uma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única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sequência,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onde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os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resíduos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alternativos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enumerados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são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representados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pelo símbolo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ambiguidade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mais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restritivo </a:t>
            </a:r>
            <a:r>
              <a:rPr sz="1800" i="1" dirty="0">
                <a:latin typeface="Arial"/>
                <a:cs typeface="Arial"/>
              </a:rPr>
              <a:t>(ver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parágrafos 15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27).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2516" y="4104385"/>
            <a:ext cx="61588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variantes </a:t>
            </a:r>
            <a:r>
              <a:rPr sz="1800" dirty="0">
                <a:latin typeface="Arial"/>
                <a:cs typeface="Arial"/>
              </a:rPr>
              <a:t>NÃO </a:t>
            </a:r>
            <a:r>
              <a:rPr sz="1800" spc="-5" dirty="0">
                <a:latin typeface="Arial"/>
                <a:cs typeface="Arial"/>
              </a:rPr>
              <a:t>FOREM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enumeradas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individualmente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simplesmente </a:t>
            </a:r>
            <a:r>
              <a:rPr sz="1800" dirty="0">
                <a:latin typeface="Arial"/>
                <a:cs typeface="Arial"/>
              </a:rPr>
              <a:t>mostradas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variáveis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 primária,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necessitam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próprio </a:t>
            </a:r>
            <a:r>
              <a:rPr sz="1800" spc="-5" dirty="0">
                <a:latin typeface="Arial"/>
                <a:cs typeface="Arial"/>
              </a:rPr>
              <a:t>número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identificador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(SEQ ID) </a:t>
            </a:r>
            <a:r>
              <a:rPr sz="1800" spc="-5" dirty="0">
                <a:latin typeface="Arial"/>
                <a:cs typeface="Arial"/>
              </a:rPr>
              <a:t>individual!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837" y="3717035"/>
            <a:ext cx="1080515" cy="122377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9922" y="1556766"/>
            <a:ext cx="7560945" cy="1152525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46355" rIns="0" bIns="0" rtlCol="0">
            <a:spAutoFit/>
          </a:bodyPr>
          <a:lstStyle/>
          <a:p>
            <a:pPr marL="1183005" marR="1012190" indent="-867410">
              <a:lnSpc>
                <a:spcPct val="150000"/>
              </a:lnSpc>
              <a:spcBef>
                <a:spcPts val="365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dirty="0">
                <a:latin typeface="Arial"/>
                <a:cs typeface="Arial"/>
              </a:rPr>
              <a:t> pedido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divulga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peptídeo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sequência: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Gly-Gly-Gly-[Leu</a:t>
            </a:r>
            <a:r>
              <a:rPr sz="1800" spc="-5" dirty="0">
                <a:latin typeface="Arial"/>
                <a:cs typeface="Arial"/>
              </a:rPr>
              <a:t> 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Ile]-Ala-Thr-[Ser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Thr]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3336" y="3342640"/>
            <a:ext cx="7404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Pode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única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3336" y="3830573"/>
            <a:ext cx="5467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preferida da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é: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GGG</a:t>
            </a:r>
            <a:r>
              <a:rPr sz="1800" b="1" spc="-25" dirty="0">
                <a:latin typeface="Arial"/>
                <a:cs typeface="Arial"/>
              </a:rPr>
              <a:t>J</a:t>
            </a:r>
            <a:r>
              <a:rPr sz="1800" spc="-25" dirty="0">
                <a:latin typeface="Arial"/>
                <a:cs typeface="Arial"/>
              </a:rPr>
              <a:t>AT</a:t>
            </a:r>
            <a:r>
              <a:rPr sz="1800" b="1" spc="-25" dirty="0">
                <a:latin typeface="Arial"/>
                <a:cs typeface="Arial"/>
              </a:rPr>
              <a:t>X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336" y="4318254"/>
            <a:ext cx="7098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[Leu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dirty="0">
                <a:latin typeface="Arial"/>
                <a:cs typeface="Arial"/>
              </a:rPr>
              <a:t>Ile]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representado</a:t>
            </a:r>
            <a:r>
              <a:rPr sz="1800" spc="-5" dirty="0">
                <a:latin typeface="Arial"/>
                <a:cs typeface="Arial"/>
              </a:rPr>
              <a:t> pelo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ambiguidade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restritivo </a:t>
            </a:r>
            <a:r>
              <a:rPr sz="1800" dirty="0">
                <a:latin typeface="Arial"/>
                <a:cs typeface="Arial"/>
              </a:rPr>
              <a:t>"</a:t>
            </a:r>
            <a:r>
              <a:rPr sz="1800" b="1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"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3336" y="5080253"/>
            <a:ext cx="75488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[Ser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Thr]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representado pelo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</a:t>
            </a:r>
            <a:r>
              <a:rPr sz="1800" b="1" spc="-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"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junto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chave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caracterização</a:t>
            </a:r>
            <a:r>
              <a:rPr sz="1800" spc="-15" dirty="0">
                <a:latin typeface="Arial"/>
                <a:cs typeface="Arial"/>
              </a:rPr>
              <a:t> "VARIANT"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qualificador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"note"</a:t>
            </a:r>
            <a:r>
              <a:rPr sz="1800" spc="-5" dirty="0">
                <a:latin typeface="Arial"/>
                <a:cs typeface="Arial"/>
              </a:rPr>
              <a:t> que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indica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serina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treonina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342" y="3213100"/>
            <a:ext cx="424815" cy="2141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65"/>
              </a:lnSpc>
              <a:spcBef>
                <a:spcPts val="10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  <a:p>
            <a:pPr marL="12700">
              <a:lnSpc>
                <a:spcPts val="3835"/>
              </a:lnSpc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  <a:p>
            <a:pPr marL="12700">
              <a:lnSpc>
                <a:spcPts val="3960"/>
              </a:lnSpc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  <a:p>
            <a:pPr marL="12700">
              <a:lnSpc>
                <a:spcPts val="4490"/>
              </a:lnSpc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8340" y="1000505"/>
            <a:ext cx="1788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Parágrafo</a:t>
            </a:r>
            <a:r>
              <a:rPr sz="2400" spc="-4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94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6194297"/>
            <a:ext cx="40982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Nota: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10" dirty="0" err="1">
                <a:latin typeface="Arial"/>
                <a:cs typeface="Arial"/>
              </a:rPr>
              <a:t>uma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</a:t>
            </a:r>
            <a:r>
              <a:rPr lang="en-GB" sz="1200" i="1" spc="-5" dirty="0" err="1">
                <a:latin typeface="Arial"/>
                <a:cs typeface="Arial"/>
              </a:rPr>
              <a:t>escriçõ</a:t>
            </a:r>
            <a:r>
              <a:rPr sz="1200" i="1" spc="-5" dirty="0">
                <a:latin typeface="Arial"/>
                <a:cs typeface="Arial"/>
              </a:rPr>
              <a:t> extensa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deste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exemplo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encontra</a:t>
            </a:r>
            <a:r>
              <a:rPr lang="en-GB" sz="1200" i="1" spc="-5" dirty="0">
                <a:latin typeface="Arial"/>
                <a:cs typeface="Arial"/>
              </a:rPr>
              <a:t>-se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na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</a:t>
            </a:r>
            <a:r>
              <a:rPr sz="1200" i="1" dirty="0">
                <a:latin typeface="Arial"/>
                <a:cs typeface="Arial"/>
              </a:rPr>
              <a:t> OMPI,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Anexo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VI,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Exemplo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94-1.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54" y="1000505"/>
            <a:ext cx="8074659" cy="5468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Parágrafo</a:t>
            </a:r>
            <a:r>
              <a:rPr sz="2400" spc="-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95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80"/>
              </a:spcBef>
            </a:pPr>
            <a:r>
              <a:rPr sz="1600" b="1" i="1" spc="-5" dirty="0">
                <a:latin typeface="Arial"/>
                <a:cs typeface="Arial"/>
              </a:rPr>
              <a:t>Parágrafo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95</a:t>
            </a:r>
            <a:r>
              <a:rPr sz="1600" i="1" spc="-5" dirty="0">
                <a:latin typeface="Arial"/>
                <a:cs typeface="Arial"/>
              </a:rPr>
              <a:t>: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Qualquer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 err="1">
                <a:latin typeface="Arial"/>
                <a:cs typeface="Arial"/>
              </a:rPr>
              <a:t>variante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lang="en-GB" sz="1600" i="1" u="sng" spc="-5" dirty="0" err="1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identificada</a:t>
            </a:r>
            <a:r>
              <a:rPr sz="16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apenas</a:t>
            </a:r>
            <a:r>
              <a:rPr sz="1600" i="1" u="sng" spc="10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por</a:t>
            </a:r>
            <a:r>
              <a:rPr sz="1600" i="1" u="sng" spc="2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referência</a:t>
            </a:r>
            <a:r>
              <a:rPr sz="1600" i="1" u="sng" spc="10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1600" i="1" u="sng" spc="10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uma</a:t>
            </a:r>
            <a:r>
              <a:rPr sz="1600" i="1" u="sng" spc="20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 </a:t>
            </a:r>
            <a:r>
              <a:rPr sz="1600" i="1" spc="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6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mais</a:t>
            </a:r>
            <a:r>
              <a:rPr sz="1600" i="1" u="sng" spc="10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supressões, </a:t>
            </a:r>
            <a:r>
              <a:rPr sz="16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inserções</a:t>
            </a:r>
            <a:r>
              <a:rPr sz="1600" i="1" u="sng" spc="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</a:t>
            </a:r>
            <a:r>
              <a:rPr sz="1600" i="1" u="sng" spc="10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highlight>
                  <a:srgbClr val="00FFFF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substituições</a:t>
            </a:r>
            <a:r>
              <a:rPr sz="1600" i="1" spc="5" dirty="0">
                <a:highlight>
                  <a:srgbClr val="00FFFF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 primária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na listagem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incluída</a:t>
            </a:r>
            <a:r>
              <a:rPr sz="1600" i="1" dirty="0">
                <a:latin typeface="Arial"/>
                <a:cs typeface="Arial"/>
              </a:rPr>
              <a:t> na listagem de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sequências.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Quando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incluída </a:t>
            </a:r>
            <a:r>
              <a:rPr sz="1600" i="1" dirty="0">
                <a:latin typeface="Arial"/>
                <a:cs typeface="Arial"/>
              </a:rPr>
              <a:t>na listagem de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sequências,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tal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sequência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variante:</a:t>
            </a:r>
            <a:endParaRPr sz="1600" dirty="0">
              <a:latin typeface="Arial"/>
              <a:cs typeface="Arial"/>
            </a:endParaRPr>
          </a:p>
          <a:p>
            <a:pPr marL="12700" marR="37465">
              <a:lnSpc>
                <a:spcPct val="100000"/>
              </a:lnSpc>
              <a:spcBef>
                <a:spcPts val="965"/>
              </a:spcBef>
              <a:buAutoNum type="alphaLcParenBoth"/>
              <a:tabLst>
                <a:tab pos="319405" algn="l"/>
              </a:tabLst>
            </a:pP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representada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por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anotação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da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primária,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sempre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que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contenha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ou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mais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variações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em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única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localização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ou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em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múltiplas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localizações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distintas</a:t>
            </a:r>
            <a:r>
              <a:rPr sz="1600" i="1" dirty="0">
                <a:latin typeface="Arial"/>
                <a:cs typeface="Arial"/>
              </a:rPr>
              <a:t> 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que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estas </a:t>
            </a:r>
            <a:r>
              <a:rPr sz="1600" i="1" spc="-5" dirty="0">
                <a:latin typeface="Arial"/>
                <a:cs typeface="Arial"/>
              </a:rPr>
              <a:t>variações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ocorram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de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maneira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independente</a:t>
            </a:r>
            <a:r>
              <a:rPr sz="1600" i="1" spc="-5" dirty="0"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2700" marR="397510">
              <a:lnSpc>
                <a:spcPct val="100000"/>
              </a:lnSpc>
              <a:spcBef>
                <a:spcPts val="960"/>
              </a:spcBef>
              <a:buAutoNum type="alphaLcParenBoth"/>
              <a:tabLst>
                <a:tab pos="319405" algn="l"/>
              </a:tabLst>
            </a:pP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representada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como 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individual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seu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próprio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número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identificador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 err="1">
                <a:latin typeface="Arial"/>
                <a:cs typeface="Arial"/>
              </a:rPr>
              <a:t>sequência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lang="en-GB" sz="1600" i="1" spc="-5" dirty="0">
                <a:latin typeface="Arial"/>
                <a:cs typeface="Arial"/>
              </a:rPr>
              <a:t>d</a:t>
            </a:r>
            <a:r>
              <a:rPr sz="1600" i="1" spc="-5" dirty="0">
                <a:latin typeface="Arial"/>
                <a:cs typeface="Arial"/>
              </a:rPr>
              <a:t>eve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lang="en-GB" sz="1600" i="1" dirty="0">
                <a:latin typeface="Arial"/>
                <a:cs typeface="Arial"/>
              </a:rPr>
              <a:t>-</a:t>
            </a:r>
            <a:r>
              <a:rPr lang="en-GB" sz="1600" i="1" dirty="0" err="1">
                <a:latin typeface="Arial"/>
                <a:cs typeface="Arial"/>
              </a:rPr>
              <a:t>lhe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atribuído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sempre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contenha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variações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em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múltiplas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localizações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distintas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que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estas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variações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ocorram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de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maneira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interdependente</a:t>
            </a:r>
            <a:r>
              <a:rPr sz="1600" i="1" spc="-5" dirty="0">
                <a:latin typeface="Arial"/>
                <a:cs typeface="Arial"/>
              </a:rPr>
              <a:t>;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  <a:p>
            <a:pPr marL="12700" marR="227965">
              <a:lnSpc>
                <a:spcPct val="100000"/>
              </a:lnSpc>
              <a:spcBef>
                <a:spcPts val="955"/>
              </a:spcBef>
              <a:buAutoNum type="alphaLcParenBoth"/>
              <a:tabLst>
                <a:tab pos="308610" algn="l"/>
              </a:tabLst>
            </a:pP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600" i="1" dirty="0">
                <a:latin typeface="Arial"/>
                <a:cs typeface="Arial"/>
              </a:rPr>
              <a:t> 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representada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como 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 individual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seu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próprio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número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identificador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</a:t>
            </a:r>
            <a:r>
              <a:rPr sz="1600" i="1" spc="-5" dirty="0" err="1">
                <a:latin typeface="Arial"/>
                <a:cs typeface="Arial"/>
              </a:rPr>
              <a:t>sequência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lang="en-GB" sz="1600" i="1" spc="-5" dirty="0">
                <a:latin typeface="Arial"/>
                <a:cs typeface="Arial"/>
              </a:rPr>
              <a:t>d</a:t>
            </a:r>
            <a:r>
              <a:rPr sz="1600" i="1" spc="-5" dirty="0">
                <a:latin typeface="Arial"/>
                <a:cs typeface="Arial"/>
              </a:rPr>
              <a:t>eve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lang="en-GB" sz="1600" i="1" dirty="0">
                <a:latin typeface="Arial"/>
                <a:cs typeface="Arial"/>
              </a:rPr>
              <a:t>-</a:t>
            </a:r>
            <a:r>
              <a:rPr lang="en-GB" sz="1600" i="1" dirty="0" err="1">
                <a:latin typeface="Arial"/>
                <a:cs typeface="Arial"/>
              </a:rPr>
              <a:t>lhe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atribuído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sempre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contenha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sequência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inserida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ou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substituída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contendo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mais</a:t>
            </a:r>
            <a:r>
              <a:rPr sz="1600" i="1" u="sng" spc="5" dirty="0">
                <a:latin typeface="Arial"/>
                <a:cs typeface="Arial"/>
              </a:rPr>
              <a:t> </a:t>
            </a:r>
            <a:r>
              <a:rPr sz="1600" i="1" u="sng" dirty="0">
                <a:latin typeface="Arial"/>
                <a:cs typeface="Arial"/>
              </a:rPr>
              <a:t>de </a:t>
            </a:r>
            <a:r>
              <a:rPr sz="1600" i="1" u="sng" spc="-5" dirty="0">
                <a:latin typeface="Arial"/>
                <a:cs typeface="Arial"/>
              </a:rPr>
              <a:t>1000</a:t>
            </a:r>
            <a:r>
              <a:rPr sz="1600" i="1" u="sng" spc="5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resíduos</a:t>
            </a:r>
            <a:r>
              <a:rPr sz="1600" i="1" u="sng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(ver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parágrafo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86).</a:t>
            </a:r>
            <a:endParaRPr sz="1600" dirty="0">
              <a:latin typeface="Arial"/>
              <a:cs typeface="Arial"/>
            </a:endParaRPr>
          </a:p>
          <a:p>
            <a:pPr marL="1308735" marR="759460">
              <a:lnSpc>
                <a:spcPct val="100000"/>
              </a:lnSpc>
              <a:spcBef>
                <a:spcPts val="1025"/>
              </a:spcBef>
            </a:pPr>
            <a:r>
              <a:rPr sz="1800" spc="-5" dirty="0">
                <a:latin typeface="Arial"/>
                <a:cs typeface="Arial"/>
              </a:rPr>
              <a:t>"Por referência </a:t>
            </a:r>
            <a:r>
              <a:rPr sz="1800" dirty="0">
                <a:latin typeface="Arial"/>
                <a:cs typeface="Arial"/>
              </a:rPr>
              <a:t>a uma ou mais supressões, inserções ou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substituições"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entende</a:t>
            </a:r>
            <a:r>
              <a:rPr lang="en-GB" sz="1800" dirty="0">
                <a:latin typeface="Arial"/>
                <a:cs typeface="Arial"/>
              </a:rPr>
              <a:t>-se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variantes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divulgadas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prosa.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5228844"/>
            <a:ext cx="1079753" cy="12245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524000"/>
            <a:ext cx="8649970" cy="3456940"/>
          </a:xfrm>
          <a:custGeom>
            <a:avLst/>
            <a:gdLst/>
            <a:ahLst/>
            <a:cxnLst/>
            <a:rect l="l" t="t" r="r" b="b"/>
            <a:pathLst>
              <a:path w="8649970" h="3456940">
                <a:moveTo>
                  <a:pt x="8649462" y="0"/>
                </a:moveTo>
                <a:lnTo>
                  <a:pt x="0" y="0"/>
                </a:lnTo>
                <a:lnTo>
                  <a:pt x="0" y="3456432"/>
                </a:lnTo>
                <a:lnTo>
                  <a:pt x="8649462" y="3456432"/>
                </a:lnTo>
                <a:lnTo>
                  <a:pt x="8649462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Parágrafo</a:t>
            </a:r>
            <a:r>
              <a:rPr sz="2400" spc="-15" dirty="0"/>
              <a:t> </a:t>
            </a:r>
            <a:r>
              <a:rPr sz="2400" spc="-5" dirty="0"/>
              <a:t>95(a)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05384" y="1659632"/>
            <a:ext cx="8343265" cy="4360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pedido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contém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divulgação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22542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Fragmento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peptídeo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Gly-Leu-Pro-Xaa-Arg-Ile-Cys</a:t>
            </a:r>
            <a:endParaRPr sz="1800" dirty="0">
              <a:latin typeface="Arial"/>
              <a:cs typeface="Arial"/>
            </a:endParaRPr>
          </a:p>
          <a:p>
            <a:pPr marL="238442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onde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Xaa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qualquer aminoácido</a:t>
            </a:r>
            <a:endParaRPr sz="1800" dirty="0">
              <a:latin typeface="Arial"/>
              <a:cs typeface="Arial"/>
            </a:endParaRPr>
          </a:p>
          <a:p>
            <a:pPr marL="3717925">
              <a:lnSpc>
                <a:spcPct val="100000"/>
              </a:lnSpc>
              <a:spcBef>
                <a:spcPts val="600"/>
              </a:spcBef>
              <a:tabLst>
                <a:tab pos="3933825" algn="l"/>
                <a:tab pos="4149725" algn="l"/>
              </a:tabLst>
            </a:pPr>
            <a:r>
              <a:rPr sz="1800" spc="-5" dirty="0">
                <a:latin typeface="Arial"/>
                <a:cs typeface="Arial"/>
              </a:rPr>
              <a:t>*	*	*</a:t>
            </a:r>
            <a:endParaRPr sz="1800" dirty="0">
              <a:latin typeface="Arial"/>
              <a:cs typeface="Arial"/>
            </a:endParaRPr>
          </a:p>
          <a:p>
            <a:pPr marL="225425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… </a:t>
            </a:r>
            <a:r>
              <a:rPr sz="1800" spc="-5" dirty="0">
                <a:latin typeface="Arial"/>
                <a:cs typeface="Arial"/>
              </a:rPr>
              <a:t>em outro </a:t>
            </a:r>
            <a:r>
              <a:rPr sz="1800" dirty="0">
                <a:latin typeface="Arial"/>
                <a:cs typeface="Arial"/>
              </a:rPr>
              <a:t>modo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realização, o fragmento </a:t>
            </a:r>
            <a:r>
              <a:rPr sz="1800" spc="-5" dirty="0">
                <a:latin typeface="Arial"/>
                <a:cs typeface="Arial"/>
              </a:rPr>
              <a:t>de peptídeo </a:t>
            </a:r>
            <a:r>
              <a:rPr sz="1800" dirty="0">
                <a:latin typeface="Arial"/>
                <a:cs typeface="Arial"/>
              </a:rPr>
              <a:t>1 é </a:t>
            </a:r>
            <a:r>
              <a:rPr sz="1800" spc="-5" dirty="0">
                <a:latin typeface="Arial"/>
                <a:cs typeface="Arial"/>
              </a:rPr>
              <a:t>Gly-Leu-Pro-Xaa-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Arg-Ile-Cys,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Xaa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 </a:t>
            </a:r>
            <a:r>
              <a:rPr sz="1800" dirty="0">
                <a:latin typeface="Arial"/>
                <a:cs typeface="Arial"/>
              </a:rPr>
              <a:t>ser </a:t>
            </a:r>
            <a:r>
              <a:rPr sz="1800" spc="-40" dirty="0">
                <a:latin typeface="Arial"/>
                <a:cs typeface="Arial"/>
              </a:rPr>
              <a:t>Val,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Asp…..</a:t>
            </a:r>
          </a:p>
          <a:p>
            <a:pPr marL="3717925">
              <a:lnSpc>
                <a:spcPct val="100000"/>
              </a:lnSpc>
              <a:spcBef>
                <a:spcPts val="600"/>
              </a:spcBef>
              <a:tabLst>
                <a:tab pos="3933825" algn="l"/>
                <a:tab pos="4149725" algn="l"/>
              </a:tabLst>
            </a:pPr>
            <a:r>
              <a:rPr sz="1800" spc="-5" dirty="0">
                <a:latin typeface="Arial"/>
                <a:cs typeface="Arial"/>
              </a:rPr>
              <a:t>*	*	*</a:t>
            </a:r>
            <a:endParaRPr sz="1800" dirty="0">
              <a:latin typeface="Arial"/>
              <a:cs typeface="Arial"/>
            </a:endParaRPr>
          </a:p>
          <a:p>
            <a:pPr marL="225425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… </a:t>
            </a:r>
            <a:r>
              <a:rPr sz="1800" spc="-5" dirty="0">
                <a:latin typeface="Arial"/>
                <a:cs typeface="Arial"/>
              </a:rPr>
              <a:t>em outro </a:t>
            </a:r>
            <a:r>
              <a:rPr sz="1800" dirty="0">
                <a:latin typeface="Arial"/>
                <a:cs typeface="Arial"/>
              </a:rPr>
              <a:t>modo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realização, o fragmento </a:t>
            </a:r>
            <a:r>
              <a:rPr sz="1800" spc="-5" dirty="0">
                <a:latin typeface="Arial"/>
                <a:cs typeface="Arial"/>
              </a:rPr>
              <a:t>de peptídeo </a:t>
            </a:r>
            <a:r>
              <a:rPr sz="1800" dirty="0">
                <a:latin typeface="Arial"/>
                <a:cs typeface="Arial"/>
              </a:rPr>
              <a:t>1 é </a:t>
            </a:r>
            <a:r>
              <a:rPr sz="1800" spc="-5" dirty="0">
                <a:latin typeface="Arial"/>
                <a:cs typeface="Arial"/>
              </a:rPr>
              <a:t>Gly-Leu-Pro-Xaa-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Arg-Ile-Cys,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Xaa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 </a:t>
            </a:r>
            <a:r>
              <a:rPr sz="1800" dirty="0">
                <a:latin typeface="Arial"/>
                <a:cs typeface="Arial"/>
              </a:rPr>
              <a:t>ser </a:t>
            </a:r>
            <a:r>
              <a:rPr sz="1800" spc="-35" dirty="0">
                <a:latin typeface="Arial"/>
                <a:cs typeface="Arial"/>
              </a:rPr>
              <a:t>Val….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Arial"/>
              <a:cs typeface="Arial"/>
            </a:endParaRPr>
          </a:p>
          <a:p>
            <a:pPr marL="12700" marR="70231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A sequência primária, </a:t>
            </a:r>
            <a:r>
              <a:rPr sz="1800" spc="-5" dirty="0">
                <a:latin typeface="Arial"/>
                <a:cs typeface="Arial"/>
              </a:rPr>
              <a:t>Gly-Leu-Pro-Xaa-Arg-Ile-Cys, </a:t>
            </a:r>
            <a:r>
              <a:rPr lang="en-GB" sz="1800" i="1" dirty="0" err="1">
                <a:latin typeface="Arial"/>
                <a:cs typeface="Arial"/>
              </a:rPr>
              <a:t>contém</a:t>
            </a:r>
            <a:r>
              <a:rPr sz="1800" i="1" dirty="0">
                <a:latin typeface="Arial"/>
                <a:cs typeface="Arial"/>
              </a:rPr>
              <a:t> uma ou mais 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variações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em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uma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única</a:t>
            </a:r>
            <a:r>
              <a:rPr sz="1800" i="1" dirty="0">
                <a:latin typeface="Arial"/>
                <a:cs typeface="Arial"/>
              </a:rPr>
              <a:t> localização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estas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variações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ocorrem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maneira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highlight>
                  <a:srgbClr val="FFFF00"/>
                </a:highlight>
                <a:latin typeface="Arial"/>
                <a:cs typeface="Arial"/>
              </a:rPr>
              <a:t>independente</a:t>
            </a:r>
            <a:endParaRPr sz="1800" dirty="0">
              <a:highlight>
                <a:srgbClr val="FFFF00"/>
              </a:highligh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7747" y="6099046"/>
            <a:ext cx="1609343" cy="4206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05732" y="6568440"/>
            <a:ext cx="73215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Microsoft Sans Serif"/>
                <a:cs typeface="Microsoft Sans Serif"/>
              </a:rPr>
              <a:t>W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dirty="0">
                <a:latin typeface="Microsoft Sans Serif"/>
                <a:cs typeface="Microsoft Sans Serif"/>
              </a:rPr>
              <a:t>PO</a:t>
            </a:r>
            <a:r>
              <a:rPr sz="850" spc="-10" dirty="0">
                <a:latin typeface="Microsoft Sans Serif"/>
                <a:cs typeface="Microsoft Sans Serif"/>
              </a:rPr>
              <a:t> </a:t>
            </a:r>
            <a:r>
              <a:rPr sz="850" dirty="0">
                <a:latin typeface="Microsoft Sans Serif"/>
                <a:cs typeface="Microsoft Sans Serif"/>
              </a:rPr>
              <a:t>PU</a:t>
            </a:r>
            <a:r>
              <a:rPr sz="850" spc="-5" dirty="0">
                <a:latin typeface="Microsoft Sans Serif"/>
                <a:cs typeface="Microsoft Sans Serif"/>
              </a:rPr>
              <a:t>BLI</a:t>
            </a:r>
            <a:r>
              <a:rPr sz="850" dirty="0">
                <a:latin typeface="Microsoft Sans Serif"/>
                <a:cs typeface="Microsoft Sans Serif"/>
              </a:rPr>
              <a:t>C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447294"/>
            <a:ext cx="50311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408B"/>
                </a:solidFill>
                <a:latin typeface="Arial"/>
                <a:cs typeface="Arial"/>
              </a:rPr>
              <a:t>Variantes</a:t>
            </a:r>
            <a:r>
              <a:rPr sz="3600" spc="-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3600" spc="-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Parágrafo</a:t>
            </a:r>
            <a:r>
              <a:rPr sz="2400" spc="-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95(a)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436" y="1774698"/>
            <a:ext cx="7216140" cy="41617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180340">
              <a:lnSpc>
                <a:spcPts val="1839"/>
              </a:lnSpc>
              <a:spcBef>
                <a:spcPts val="325"/>
              </a:spcBef>
            </a:pP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primária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incluída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listagem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 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variantes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devem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representadas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por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anotações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primária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ts val="1839"/>
              </a:lnSpc>
              <a:spcBef>
                <a:spcPts val="1614"/>
              </a:spcBef>
            </a:pPr>
            <a:r>
              <a:rPr sz="1700" spc="-5" dirty="0">
                <a:latin typeface="Arial"/>
                <a:cs typeface="Arial"/>
              </a:rPr>
              <a:t>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modo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realização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mais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abrangente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versão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incluída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na </a:t>
            </a:r>
            <a:r>
              <a:rPr sz="1700" spc="-5" dirty="0">
                <a:latin typeface="Arial"/>
                <a:cs typeface="Arial"/>
              </a:rPr>
              <a:t> listagem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–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neste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exemplo,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é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versão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onde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Xaa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é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"qualquer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aminoácido"</a:t>
            </a:r>
            <a:endParaRPr sz="1700" dirty="0">
              <a:latin typeface="Arial"/>
              <a:cs typeface="Arial"/>
            </a:endParaRPr>
          </a:p>
          <a:p>
            <a:pPr marL="12700" marR="39370">
              <a:lnSpc>
                <a:spcPts val="1839"/>
              </a:lnSpc>
              <a:spcBef>
                <a:spcPts val="1605"/>
              </a:spcBef>
            </a:pP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representada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como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GLP</a:t>
            </a:r>
            <a:r>
              <a:rPr sz="1700" b="1" spc="-5" dirty="0">
                <a:latin typeface="Arial"/>
                <a:cs typeface="Arial"/>
              </a:rPr>
              <a:t>X</a:t>
            </a:r>
            <a:r>
              <a:rPr sz="1700" spc="-5" dirty="0">
                <a:latin typeface="Arial"/>
                <a:cs typeface="Arial"/>
              </a:rPr>
              <a:t>RIC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requer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chave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de </a:t>
            </a:r>
            <a:r>
              <a:rPr sz="1700" b="1" spc="-5" dirty="0">
                <a:latin typeface="Arial"/>
                <a:cs typeface="Arial"/>
              </a:rPr>
              <a:t> caracterização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"VARIANT"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posição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4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um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qualificador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"note"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indicando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X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é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"qualquer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aminoácido"</a:t>
            </a:r>
            <a:endParaRPr sz="1700" dirty="0">
              <a:latin typeface="Arial"/>
              <a:cs typeface="Arial"/>
            </a:endParaRPr>
          </a:p>
          <a:p>
            <a:pPr marL="12700" marR="350520">
              <a:lnSpc>
                <a:spcPts val="1839"/>
              </a:lnSpc>
              <a:spcBef>
                <a:spcPts val="1610"/>
              </a:spcBef>
            </a:pPr>
            <a:r>
              <a:rPr sz="1700" spc="-5" dirty="0">
                <a:latin typeface="Arial"/>
                <a:cs typeface="Arial"/>
              </a:rPr>
              <a:t>Embora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isso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não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seja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necessário,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recomenda-se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três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variantes 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seguintes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sejam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incluídas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listagem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individuais:</a:t>
            </a:r>
            <a:endParaRPr sz="1700" dirty="0">
              <a:latin typeface="Arial"/>
              <a:cs typeface="Arial"/>
            </a:endParaRPr>
          </a:p>
          <a:p>
            <a:pPr marL="927100" marR="5322570" algn="just">
              <a:lnSpc>
                <a:spcPts val="2440"/>
              </a:lnSpc>
              <a:spcBef>
                <a:spcPts val="55"/>
              </a:spcBef>
            </a:pPr>
            <a:r>
              <a:rPr sz="1700" spc="-5" dirty="0">
                <a:latin typeface="Arial"/>
                <a:cs typeface="Arial"/>
              </a:rPr>
              <a:t>GL</a:t>
            </a:r>
            <a:r>
              <a:rPr sz="1700" spc="-10" dirty="0">
                <a:latin typeface="Arial"/>
                <a:cs typeface="Arial"/>
              </a:rPr>
              <a:t>P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sz="1700" spc="-5" dirty="0">
                <a:latin typeface="Arial"/>
                <a:cs typeface="Arial"/>
              </a:rPr>
              <a:t>RIC  GLP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1700" spc="-5" dirty="0">
                <a:latin typeface="Arial"/>
                <a:cs typeface="Arial"/>
              </a:rPr>
              <a:t>RIC </a:t>
            </a:r>
            <a:r>
              <a:rPr sz="1700" spc="-46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GL</a:t>
            </a:r>
            <a:r>
              <a:rPr sz="1700" spc="-10" dirty="0">
                <a:latin typeface="Arial"/>
                <a:cs typeface="Arial"/>
              </a:rPr>
              <a:t>P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700" spc="-5" dirty="0">
                <a:latin typeface="Arial"/>
                <a:cs typeface="Arial"/>
              </a:rPr>
              <a:t>RIC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441" y="1525066"/>
            <a:ext cx="458470" cy="159258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465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441" y="3276600"/>
            <a:ext cx="425450" cy="1666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 dirty="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31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 dirty="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391" y="6308852"/>
            <a:ext cx="639064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Nota: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10" dirty="0" err="1">
                <a:latin typeface="Arial"/>
                <a:cs typeface="Arial"/>
              </a:rPr>
              <a:t>uma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</a:t>
            </a:r>
            <a:r>
              <a:rPr lang="en-GB" sz="1200" i="1" spc="-5" dirty="0" err="1">
                <a:latin typeface="Arial"/>
                <a:cs typeface="Arial"/>
              </a:rPr>
              <a:t>escrição</a:t>
            </a:r>
            <a:r>
              <a:rPr sz="1200" i="1" spc="-5" dirty="0">
                <a:latin typeface="Arial"/>
                <a:cs typeface="Arial"/>
              </a:rPr>
              <a:t> extensa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deste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exemplo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encontra</a:t>
            </a:r>
            <a:r>
              <a:rPr lang="en-GB" sz="1200" i="1" spc="-5" dirty="0">
                <a:latin typeface="Arial"/>
                <a:cs typeface="Arial"/>
              </a:rPr>
              <a:t>-se</a:t>
            </a:r>
            <a:r>
              <a:rPr sz="1200" i="1" spc="-10" dirty="0">
                <a:latin typeface="Arial"/>
                <a:cs typeface="Arial"/>
              </a:rPr>
              <a:t> </a:t>
            </a:r>
            <a:endParaRPr lang="en-GB" sz="1200" i="1" spc="-1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sz="1200" i="1" spc="-5" dirty="0" err="1">
                <a:latin typeface="Arial"/>
                <a:cs typeface="Arial"/>
              </a:rPr>
              <a:t>na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norma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OMPI,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Anexo</a:t>
            </a:r>
            <a:r>
              <a:rPr sz="1200" i="1" dirty="0">
                <a:latin typeface="Arial"/>
                <a:cs typeface="Arial"/>
              </a:rPr>
              <a:t> VI,</a:t>
            </a:r>
            <a:r>
              <a:rPr lang="en-GB" sz="1200" i="1" dirty="0">
                <a:latin typeface="Arial"/>
                <a:cs typeface="Arial"/>
              </a:rPr>
              <a:t> </a:t>
            </a:r>
            <a:r>
              <a:rPr lang="en-GB" sz="1200" i="1" spc="-5" dirty="0" err="1">
                <a:latin typeface="Arial"/>
                <a:cs typeface="Arial"/>
              </a:rPr>
              <a:t>Exemplo</a:t>
            </a:r>
            <a:r>
              <a:rPr lang="en-GB" sz="1200" i="1" spc="-40" dirty="0">
                <a:latin typeface="Arial"/>
                <a:cs typeface="Arial"/>
              </a:rPr>
              <a:t> </a:t>
            </a:r>
            <a:r>
              <a:rPr lang="en-GB" sz="1200" i="1" spc="-5" dirty="0">
                <a:latin typeface="Arial"/>
                <a:cs typeface="Arial"/>
              </a:rPr>
              <a:t>95(a)-1</a:t>
            </a:r>
            <a:endParaRPr lang="en-GB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5732" y="6568440"/>
            <a:ext cx="73215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Microsoft Sans Serif"/>
                <a:cs typeface="Microsoft Sans Serif"/>
              </a:rPr>
              <a:t>W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dirty="0">
                <a:latin typeface="Microsoft Sans Serif"/>
                <a:cs typeface="Microsoft Sans Serif"/>
              </a:rPr>
              <a:t>PO</a:t>
            </a:r>
            <a:r>
              <a:rPr sz="850" spc="-10" dirty="0">
                <a:latin typeface="Microsoft Sans Serif"/>
                <a:cs typeface="Microsoft Sans Serif"/>
              </a:rPr>
              <a:t> </a:t>
            </a:r>
            <a:r>
              <a:rPr sz="850" dirty="0">
                <a:latin typeface="Microsoft Sans Serif"/>
                <a:cs typeface="Microsoft Sans Serif"/>
              </a:rPr>
              <a:t>PU</a:t>
            </a:r>
            <a:r>
              <a:rPr sz="850" spc="-5" dirty="0">
                <a:latin typeface="Microsoft Sans Serif"/>
                <a:cs typeface="Microsoft Sans Serif"/>
              </a:rPr>
              <a:t>BLI</a:t>
            </a:r>
            <a:r>
              <a:rPr sz="850" dirty="0">
                <a:latin typeface="Microsoft Sans Serif"/>
                <a:cs typeface="Microsoft Sans Serif"/>
              </a:rPr>
              <a:t>C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Parágrafo</a:t>
            </a:r>
            <a:r>
              <a:rPr sz="2400" spc="-15" dirty="0"/>
              <a:t> </a:t>
            </a:r>
            <a:r>
              <a:rPr sz="2400" spc="-5" dirty="0"/>
              <a:t>95(b)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23850" y="1629155"/>
            <a:ext cx="8591550" cy="3451586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11125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875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pedido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patente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identifica</a:t>
            </a:r>
            <a:r>
              <a:rPr sz="1800" spc="-5" dirty="0">
                <a:latin typeface="Arial"/>
                <a:cs typeface="Arial"/>
              </a:rPr>
              <a:t> 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consenso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381635">
              <a:lnSpc>
                <a:spcPct val="100000"/>
              </a:lnSpc>
            </a:pPr>
            <a:r>
              <a:rPr sz="1800" spc="90" dirty="0">
                <a:latin typeface="Arial"/>
                <a:cs typeface="Arial"/>
              </a:rPr>
              <a:t>aatg</a:t>
            </a:r>
            <a:r>
              <a:rPr sz="1800" b="1" spc="90" dirty="0">
                <a:latin typeface="Arial"/>
                <a:cs typeface="Arial"/>
              </a:rPr>
              <a:t>n</a:t>
            </a:r>
            <a:r>
              <a:rPr sz="1800" b="1" spc="135" baseline="-20833" dirty="0">
                <a:latin typeface="Arial"/>
                <a:cs typeface="Arial"/>
              </a:rPr>
              <a:t>1</a:t>
            </a:r>
            <a:r>
              <a:rPr sz="1800" spc="90" dirty="0">
                <a:latin typeface="Arial"/>
                <a:cs typeface="Arial"/>
              </a:rPr>
              <a:t>cccacgaatg</a:t>
            </a:r>
            <a:r>
              <a:rPr sz="1800" b="1" spc="90" dirty="0">
                <a:latin typeface="Arial"/>
                <a:cs typeface="Arial"/>
              </a:rPr>
              <a:t>n</a:t>
            </a:r>
            <a:r>
              <a:rPr sz="1800" b="1" spc="135" baseline="-20833" dirty="0">
                <a:latin typeface="Arial"/>
                <a:cs typeface="Arial"/>
              </a:rPr>
              <a:t>2</a:t>
            </a:r>
            <a:r>
              <a:rPr sz="1800" spc="90" dirty="0">
                <a:latin typeface="Arial"/>
                <a:cs typeface="Arial"/>
              </a:rPr>
              <a:t>cac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3816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onde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-7" baseline="-20833" dirty="0">
                <a:latin typeface="Arial"/>
                <a:cs typeface="Arial"/>
              </a:rPr>
              <a:t>1</a:t>
            </a:r>
            <a:r>
              <a:rPr sz="1800" b="1" spc="240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 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23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dirty="0">
                <a:latin typeface="Arial"/>
                <a:cs typeface="Arial"/>
              </a:rPr>
              <a:t> a,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t, g,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dirty="0">
                <a:latin typeface="Arial"/>
                <a:cs typeface="Arial"/>
              </a:rPr>
              <a:t>c.</a:t>
            </a:r>
          </a:p>
          <a:p>
            <a:pPr marL="381635" marR="1490980">
              <a:lnSpc>
                <a:spcPts val="4320"/>
              </a:lnSpc>
              <a:spcBef>
                <a:spcPts val="505"/>
              </a:spcBef>
            </a:pPr>
            <a:r>
              <a:rPr sz="1800" spc="-5" dirty="0" err="1">
                <a:latin typeface="Arial"/>
                <a:cs typeface="Arial"/>
              </a:rPr>
              <a:t>Várias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variantes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são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identificadas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lang="en-GB"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seguinte</a:t>
            </a:r>
            <a:r>
              <a:rPr lang="en-GB" sz="1800" spc="-5" dirty="0">
                <a:latin typeface="Arial"/>
                <a:cs typeface="Arial"/>
              </a:rPr>
              <a:t> forma: </a:t>
            </a:r>
            <a:r>
              <a:rPr sz="1800" spc="-5" dirty="0">
                <a:latin typeface="Arial"/>
                <a:cs typeface="Arial"/>
              </a:rPr>
              <a:t>se n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r>
              <a:rPr sz="1800" spc="23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a, </a:t>
            </a:r>
            <a:r>
              <a:rPr sz="1800" spc="-5" dirty="0">
                <a:latin typeface="Arial"/>
                <a:cs typeface="Arial"/>
              </a:rPr>
              <a:t>então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240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 c</a:t>
            </a:r>
          </a:p>
          <a:p>
            <a:pPr marL="381635">
              <a:lnSpc>
                <a:spcPts val="1660"/>
              </a:lnSpc>
            </a:pPr>
            <a:r>
              <a:rPr sz="1800" spc="-5" dirty="0">
                <a:latin typeface="Arial"/>
                <a:cs typeface="Arial"/>
              </a:rPr>
              <a:t>se n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r>
              <a:rPr sz="1800" spc="23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 </a:t>
            </a:r>
            <a:r>
              <a:rPr sz="1800" dirty="0">
                <a:latin typeface="Arial"/>
                <a:cs typeface="Arial"/>
              </a:rPr>
              <a:t>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então n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23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 </a:t>
            </a:r>
            <a:r>
              <a:rPr sz="1800" dirty="0">
                <a:latin typeface="Arial"/>
                <a:cs typeface="Arial"/>
              </a:rPr>
              <a:t>a, </a:t>
            </a:r>
            <a:r>
              <a:rPr sz="1800" spc="-5" dirty="0">
                <a:latin typeface="Arial"/>
                <a:cs typeface="Arial"/>
              </a:rPr>
              <a:t>g 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</a:p>
          <a:p>
            <a:pPr marL="381635" marR="49536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se n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r>
              <a:rPr sz="1800" spc="225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g,</a:t>
            </a:r>
            <a:r>
              <a:rPr sz="1800" spc="-5" dirty="0">
                <a:latin typeface="Arial"/>
                <a:cs typeface="Arial"/>
              </a:rPr>
              <a:t> então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23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t,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dirty="0">
                <a:latin typeface="Arial"/>
                <a:cs typeface="Arial"/>
              </a:rPr>
              <a:t>c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 n</a:t>
            </a:r>
            <a:r>
              <a:rPr sz="1800" spc="-7" baseline="-20833" dirty="0">
                <a:latin typeface="Arial"/>
                <a:cs typeface="Arial"/>
              </a:rPr>
              <a:t>1</a:t>
            </a:r>
            <a:r>
              <a:rPr sz="1800" spc="23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 </a:t>
            </a:r>
            <a:r>
              <a:rPr sz="1800" dirty="0">
                <a:latin typeface="Arial"/>
                <a:cs typeface="Arial"/>
              </a:rPr>
              <a:t>c, </a:t>
            </a:r>
            <a:r>
              <a:rPr sz="1800" spc="-5" dirty="0">
                <a:latin typeface="Arial"/>
                <a:cs typeface="Arial"/>
              </a:rPr>
              <a:t>então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23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 ou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336" y="5472683"/>
            <a:ext cx="79159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 </a:t>
            </a:r>
            <a:r>
              <a:rPr sz="1800" i="1" spc="-5" dirty="0" err="1">
                <a:latin typeface="Arial"/>
                <a:cs typeface="Arial"/>
              </a:rPr>
              <a:t>consenso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lang="en-GB" sz="1800" i="1" spc="-5" dirty="0" err="1">
                <a:latin typeface="Arial"/>
                <a:cs typeface="Arial"/>
              </a:rPr>
              <a:t>contém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variações em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múltiplas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localizações</a:t>
            </a:r>
            <a:r>
              <a:rPr sz="1800" i="1" spc="-5" dirty="0">
                <a:latin typeface="Arial"/>
                <a:cs typeface="Arial"/>
              </a:rPr>
              <a:t> distintas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essas</a:t>
            </a:r>
            <a:r>
              <a:rPr sz="1800" i="1" dirty="0">
                <a:latin typeface="Arial"/>
                <a:cs typeface="Arial"/>
              </a:rPr>
              <a:t> variações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ocorrem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maneira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u="sng" spc="-5" dirty="0">
                <a:highlight>
                  <a:srgbClr val="FFFF00"/>
                </a:highlight>
                <a:latin typeface="Arial"/>
                <a:cs typeface="Arial"/>
              </a:rPr>
              <a:t>interdependente</a:t>
            </a:r>
            <a:endParaRPr sz="1800" u="sng" dirty="0">
              <a:highlight>
                <a:srgbClr val="FFFF00"/>
              </a:highligh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5732" y="6568440"/>
            <a:ext cx="73215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latin typeface="Microsoft Sans Serif"/>
                <a:cs typeface="Microsoft Sans Serif"/>
              </a:rPr>
              <a:t>W</a:t>
            </a:r>
            <a:r>
              <a:rPr sz="850" spc="-5" dirty="0">
                <a:latin typeface="Microsoft Sans Serif"/>
                <a:cs typeface="Microsoft Sans Serif"/>
              </a:rPr>
              <a:t>I</a:t>
            </a:r>
            <a:r>
              <a:rPr sz="850" dirty="0">
                <a:latin typeface="Microsoft Sans Serif"/>
                <a:cs typeface="Microsoft Sans Serif"/>
              </a:rPr>
              <a:t>PO</a:t>
            </a:r>
            <a:r>
              <a:rPr sz="850" spc="-10" dirty="0">
                <a:latin typeface="Microsoft Sans Serif"/>
                <a:cs typeface="Microsoft Sans Serif"/>
              </a:rPr>
              <a:t> </a:t>
            </a:r>
            <a:r>
              <a:rPr sz="850" dirty="0">
                <a:latin typeface="Microsoft Sans Serif"/>
                <a:cs typeface="Microsoft Sans Serif"/>
              </a:rPr>
              <a:t>PU</a:t>
            </a:r>
            <a:r>
              <a:rPr sz="850" spc="-5" dirty="0">
                <a:latin typeface="Microsoft Sans Serif"/>
                <a:cs typeface="Microsoft Sans Serif"/>
              </a:rPr>
              <a:t>BLI</a:t>
            </a:r>
            <a:r>
              <a:rPr sz="850" dirty="0">
                <a:latin typeface="Microsoft Sans Serif"/>
                <a:cs typeface="Microsoft Sans Serif"/>
              </a:rPr>
              <a:t>C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4890710"/>
            <a:ext cx="3066795" cy="126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9400"/>
              </a:lnSpc>
              <a:spcBef>
                <a:spcPts val="105"/>
              </a:spcBef>
            </a:pPr>
            <a:r>
              <a:rPr sz="1700" b="1" spc="100" dirty="0">
                <a:latin typeface="Courier New"/>
                <a:cs typeface="Courier New"/>
              </a:rPr>
              <a:t>a</a:t>
            </a:r>
            <a:r>
              <a:rPr sz="1700" b="1" spc="105" dirty="0">
                <a:latin typeface="Courier New"/>
                <a:cs typeface="Courier New"/>
              </a:rPr>
              <a:t>a</a:t>
            </a:r>
            <a:r>
              <a:rPr sz="1700" b="1" spc="100" dirty="0">
                <a:latin typeface="Courier New"/>
                <a:cs typeface="Courier New"/>
              </a:rPr>
              <a:t>t</a:t>
            </a:r>
            <a:r>
              <a:rPr sz="1700" b="1" spc="110" dirty="0">
                <a:latin typeface="Courier New"/>
                <a:cs typeface="Courier New"/>
              </a:rPr>
              <a:t>g</a:t>
            </a:r>
            <a:r>
              <a:rPr sz="1700" b="1" u="sng" spc="10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a</a:t>
            </a:r>
            <a:r>
              <a:rPr sz="1700" b="1" spc="100" dirty="0">
                <a:latin typeface="Courier New"/>
                <a:cs typeface="Courier New"/>
              </a:rPr>
              <a:t>c</a:t>
            </a:r>
            <a:r>
              <a:rPr sz="1700" b="1" spc="105" dirty="0">
                <a:latin typeface="Courier New"/>
                <a:cs typeface="Courier New"/>
              </a:rPr>
              <a:t>c</a:t>
            </a:r>
            <a:r>
              <a:rPr sz="1700" b="1" spc="100" dirty="0">
                <a:latin typeface="Courier New"/>
                <a:cs typeface="Courier New"/>
              </a:rPr>
              <a:t>c</a:t>
            </a:r>
            <a:r>
              <a:rPr sz="1700" b="1" spc="105" dirty="0">
                <a:latin typeface="Courier New"/>
                <a:cs typeface="Courier New"/>
              </a:rPr>
              <a:t>ac</a:t>
            </a:r>
            <a:r>
              <a:rPr sz="1700" b="1" spc="100" dirty="0">
                <a:latin typeface="Courier New"/>
                <a:cs typeface="Courier New"/>
              </a:rPr>
              <a:t>g</a:t>
            </a:r>
            <a:r>
              <a:rPr sz="1700" b="1" spc="105" dirty="0">
                <a:latin typeface="Courier New"/>
                <a:cs typeface="Courier New"/>
              </a:rPr>
              <a:t>a</a:t>
            </a:r>
            <a:r>
              <a:rPr sz="1700" b="1" spc="100" dirty="0">
                <a:latin typeface="Courier New"/>
                <a:cs typeface="Courier New"/>
              </a:rPr>
              <a:t>a</a:t>
            </a:r>
            <a:r>
              <a:rPr sz="1700" b="1" spc="105" dirty="0">
                <a:latin typeface="Courier New"/>
                <a:cs typeface="Courier New"/>
              </a:rPr>
              <a:t>t</a:t>
            </a:r>
            <a:r>
              <a:rPr sz="1700" b="1" spc="120" dirty="0">
                <a:latin typeface="Courier New"/>
                <a:cs typeface="Courier New"/>
              </a:rPr>
              <a:t>g</a:t>
            </a:r>
            <a:r>
              <a:rPr sz="1700" b="1" u="sng" spc="10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b</a:t>
            </a:r>
            <a:r>
              <a:rPr sz="1700" b="1" spc="105" dirty="0">
                <a:latin typeface="Courier New"/>
                <a:cs typeface="Courier New"/>
              </a:rPr>
              <a:t>c</a:t>
            </a:r>
            <a:r>
              <a:rPr sz="1700" b="1" spc="100" dirty="0">
                <a:latin typeface="Courier New"/>
                <a:cs typeface="Courier New"/>
              </a:rPr>
              <a:t>a</a:t>
            </a:r>
            <a:r>
              <a:rPr sz="1700" b="1" dirty="0">
                <a:latin typeface="Courier New"/>
                <a:cs typeface="Courier New"/>
              </a:rPr>
              <a:t>c  </a:t>
            </a:r>
            <a:r>
              <a:rPr sz="1700" b="1" spc="95" dirty="0">
                <a:latin typeface="Courier New"/>
                <a:cs typeface="Courier New"/>
              </a:rPr>
              <a:t>aatg</a:t>
            </a:r>
            <a:r>
              <a:rPr sz="1700" b="1" u="sng" spc="9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1700" b="1" spc="95" dirty="0">
                <a:latin typeface="Courier New"/>
                <a:cs typeface="Courier New"/>
              </a:rPr>
              <a:t>ccca</a:t>
            </a:r>
            <a:r>
              <a:rPr sz="1700" b="1" spc="100" dirty="0">
                <a:latin typeface="Courier New"/>
                <a:cs typeface="Courier New"/>
              </a:rPr>
              <a:t>c</a:t>
            </a:r>
            <a:r>
              <a:rPr sz="1700" b="1" spc="95" dirty="0">
                <a:latin typeface="Courier New"/>
                <a:cs typeface="Courier New"/>
              </a:rPr>
              <a:t>g</a:t>
            </a:r>
            <a:r>
              <a:rPr sz="1700" b="1" spc="100" dirty="0">
                <a:latin typeface="Courier New"/>
                <a:cs typeface="Courier New"/>
              </a:rPr>
              <a:t>a</a:t>
            </a:r>
            <a:r>
              <a:rPr sz="1700" b="1" spc="95" dirty="0">
                <a:latin typeface="Courier New"/>
                <a:cs typeface="Courier New"/>
              </a:rPr>
              <a:t>a</a:t>
            </a:r>
            <a:r>
              <a:rPr sz="1700" b="1" spc="100" dirty="0">
                <a:latin typeface="Courier New"/>
                <a:cs typeface="Courier New"/>
              </a:rPr>
              <a:t>t</a:t>
            </a:r>
            <a:r>
              <a:rPr sz="1700" b="1" spc="110" dirty="0">
                <a:latin typeface="Courier New"/>
                <a:cs typeface="Courier New"/>
              </a:rPr>
              <a:t>g</a:t>
            </a:r>
            <a:r>
              <a:rPr sz="1700" b="1" u="sng" spc="10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v</a:t>
            </a:r>
            <a:r>
              <a:rPr sz="1700" b="1" spc="95" dirty="0">
                <a:latin typeface="Courier New"/>
                <a:cs typeface="Courier New"/>
              </a:rPr>
              <a:t>c</a:t>
            </a:r>
            <a:r>
              <a:rPr sz="1700" b="1" spc="100" dirty="0">
                <a:latin typeface="Courier New"/>
                <a:cs typeface="Courier New"/>
              </a:rPr>
              <a:t>a</a:t>
            </a:r>
            <a:r>
              <a:rPr sz="1700" b="1" spc="-5" dirty="0">
                <a:latin typeface="Courier New"/>
                <a:cs typeface="Courier New"/>
              </a:rPr>
              <a:t>c  </a:t>
            </a:r>
            <a:r>
              <a:rPr sz="1700" b="1" spc="95" dirty="0">
                <a:latin typeface="Courier New"/>
                <a:cs typeface="Courier New"/>
              </a:rPr>
              <a:t>aatg</a:t>
            </a:r>
            <a:r>
              <a:rPr sz="1700" b="1" u="sng" spc="9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g</a:t>
            </a:r>
            <a:r>
              <a:rPr sz="1700" b="1" spc="95" dirty="0">
                <a:latin typeface="Courier New"/>
                <a:cs typeface="Courier New"/>
              </a:rPr>
              <a:t>ccca</a:t>
            </a:r>
            <a:r>
              <a:rPr sz="1700" b="1" spc="100" dirty="0">
                <a:latin typeface="Courier New"/>
                <a:cs typeface="Courier New"/>
              </a:rPr>
              <a:t>c</a:t>
            </a:r>
            <a:r>
              <a:rPr sz="1700" b="1" spc="95" dirty="0">
                <a:latin typeface="Courier New"/>
                <a:cs typeface="Courier New"/>
              </a:rPr>
              <a:t>g</a:t>
            </a:r>
            <a:r>
              <a:rPr sz="1700" b="1" spc="100" dirty="0">
                <a:latin typeface="Courier New"/>
                <a:cs typeface="Courier New"/>
              </a:rPr>
              <a:t>a</a:t>
            </a:r>
            <a:r>
              <a:rPr sz="1700" b="1" spc="95" dirty="0">
                <a:latin typeface="Courier New"/>
                <a:cs typeface="Courier New"/>
              </a:rPr>
              <a:t>a</a:t>
            </a:r>
            <a:r>
              <a:rPr sz="1700" b="1" spc="100" dirty="0">
                <a:latin typeface="Courier New"/>
                <a:cs typeface="Courier New"/>
              </a:rPr>
              <a:t>t</a:t>
            </a:r>
            <a:r>
              <a:rPr sz="1700" b="1" spc="110" dirty="0">
                <a:latin typeface="Courier New"/>
                <a:cs typeface="Courier New"/>
              </a:rPr>
              <a:t>g</a:t>
            </a:r>
            <a:r>
              <a:rPr sz="1700" b="1" u="sng" spc="10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h</a:t>
            </a:r>
            <a:r>
              <a:rPr sz="1700" b="1" spc="95" dirty="0">
                <a:latin typeface="Courier New"/>
                <a:cs typeface="Courier New"/>
              </a:rPr>
              <a:t>c</a:t>
            </a:r>
            <a:r>
              <a:rPr sz="1700" b="1" spc="100" dirty="0">
                <a:latin typeface="Courier New"/>
                <a:cs typeface="Courier New"/>
              </a:rPr>
              <a:t>a</a:t>
            </a:r>
            <a:r>
              <a:rPr sz="1700" b="1" spc="-5" dirty="0">
                <a:latin typeface="Courier New"/>
                <a:cs typeface="Courier New"/>
              </a:rPr>
              <a:t>c  </a:t>
            </a:r>
            <a:r>
              <a:rPr sz="1700" b="1" spc="95" dirty="0">
                <a:latin typeface="Courier New"/>
                <a:cs typeface="Courier New"/>
              </a:rPr>
              <a:t>aatg</a:t>
            </a:r>
            <a:r>
              <a:rPr sz="1700" b="1" u="sng" spc="95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c</a:t>
            </a:r>
            <a:r>
              <a:rPr sz="1700" b="1" spc="95" dirty="0">
                <a:latin typeface="Courier New"/>
                <a:cs typeface="Courier New"/>
              </a:rPr>
              <a:t>ccca</a:t>
            </a:r>
            <a:r>
              <a:rPr sz="1700" b="1" spc="100" dirty="0">
                <a:latin typeface="Courier New"/>
                <a:cs typeface="Courier New"/>
              </a:rPr>
              <a:t>c</a:t>
            </a:r>
            <a:r>
              <a:rPr sz="1700" b="1" spc="95" dirty="0">
                <a:latin typeface="Courier New"/>
                <a:cs typeface="Courier New"/>
              </a:rPr>
              <a:t>g</a:t>
            </a:r>
            <a:r>
              <a:rPr sz="1700" b="1" spc="100" dirty="0">
                <a:latin typeface="Courier New"/>
                <a:cs typeface="Courier New"/>
              </a:rPr>
              <a:t>a</a:t>
            </a:r>
            <a:r>
              <a:rPr sz="1700" b="1" spc="95" dirty="0">
                <a:latin typeface="Courier New"/>
                <a:cs typeface="Courier New"/>
              </a:rPr>
              <a:t>a</a:t>
            </a:r>
            <a:r>
              <a:rPr sz="1700" b="1" spc="100" dirty="0">
                <a:latin typeface="Courier New"/>
                <a:cs typeface="Courier New"/>
              </a:rPr>
              <a:t>t</a:t>
            </a:r>
            <a:r>
              <a:rPr sz="1700" b="1" spc="110" dirty="0">
                <a:latin typeface="Courier New"/>
                <a:cs typeface="Courier New"/>
              </a:rPr>
              <a:t>g</a:t>
            </a:r>
            <a:r>
              <a:rPr sz="1700" b="1" u="sng" spc="10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d</a:t>
            </a:r>
            <a:r>
              <a:rPr sz="1700" b="1" spc="95" dirty="0">
                <a:latin typeface="Courier New"/>
                <a:cs typeface="Courier New"/>
              </a:rPr>
              <a:t>c</a:t>
            </a:r>
            <a:r>
              <a:rPr sz="1700" b="1" spc="100" dirty="0">
                <a:latin typeface="Courier New"/>
                <a:cs typeface="Courier New"/>
              </a:rPr>
              <a:t>a</a:t>
            </a:r>
            <a:r>
              <a:rPr sz="1700" b="1" spc="-5" dirty="0">
                <a:latin typeface="Courier New"/>
                <a:cs typeface="Courier New"/>
              </a:rPr>
              <a:t>c</a:t>
            </a:r>
            <a:endParaRPr sz="170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0690" y="4890710"/>
            <a:ext cx="1546860" cy="126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9400"/>
              </a:lnSpc>
              <a:spcBef>
                <a:spcPts val="105"/>
              </a:spcBef>
            </a:pPr>
            <a:r>
              <a:rPr sz="1700" spc="45" dirty="0">
                <a:latin typeface="Arial"/>
                <a:cs typeface="Arial"/>
              </a:rPr>
              <a:t>(b </a:t>
            </a:r>
            <a:r>
              <a:rPr sz="1700" dirty="0">
                <a:latin typeface="Arial"/>
                <a:cs typeface="Arial"/>
              </a:rPr>
              <a:t>= </a:t>
            </a:r>
            <a:r>
              <a:rPr sz="1700" spc="50" dirty="0">
                <a:latin typeface="Arial"/>
                <a:cs typeface="Arial"/>
              </a:rPr>
              <a:t>t, </a:t>
            </a:r>
            <a:r>
              <a:rPr sz="1700" spc="-5" dirty="0">
                <a:latin typeface="Arial"/>
                <a:cs typeface="Arial"/>
              </a:rPr>
              <a:t>g </a:t>
            </a:r>
            <a:r>
              <a:rPr sz="1700" spc="45" dirty="0">
                <a:latin typeface="Arial"/>
                <a:cs typeface="Arial"/>
              </a:rPr>
              <a:t>ou </a:t>
            </a:r>
            <a:r>
              <a:rPr sz="1700" spc="105" dirty="0">
                <a:latin typeface="Arial"/>
                <a:cs typeface="Arial"/>
              </a:rPr>
              <a:t>c) </a:t>
            </a:r>
            <a:r>
              <a:rPr sz="1700" spc="110" dirty="0">
                <a:latin typeface="Arial"/>
                <a:cs typeface="Arial"/>
              </a:rPr>
              <a:t> </a:t>
            </a:r>
            <a:r>
              <a:rPr sz="1700" spc="45" dirty="0">
                <a:latin typeface="Arial"/>
                <a:cs typeface="Arial"/>
              </a:rPr>
              <a:t>(v </a:t>
            </a:r>
            <a:r>
              <a:rPr sz="1700" spc="-5" dirty="0">
                <a:latin typeface="Arial"/>
                <a:cs typeface="Arial"/>
              </a:rPr>
              <a:t>= </a:t>
            </a:r>
            <a:r>
              <a:rPr sz="1700" spc="45" dirty="0">
                <a:latin typeface="Arial"/>
                <a:cs typeface="Arial"/>
              </a:rPr>
              <a:t>a, </a:t>
            </a:r>
            <a:r>
              <a:rPr sz="1700" spc="-5" dirty="0">
                <a:latin typeface="Arial"/>
                <a:cs typeface="Arial"/>
              </a:rPr>
              <a:t>g </a:t>
            </a:r>
            <a:r>
              <a:rPr sz="1700" spc="45" dirty="0">
                <a:latin typeface="Arial"/>
                <a:cs typeface="Arial"/>
              </a:rPr>
              <a:t>ou </a:t>
            </a:r>
            <a:r>
              <a:rPr sz="1700" spc="100" dirty="0">
                <a:latin typeface="Arial"/>
                <a:cs typeface="Arial"/>
              </a:rPr>
              <a:t>c) 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spc="45" dirty="0">
                <a:latin typeface="Arial"/>
                <a:cs typeface="Arial"/>
              </a:rPr>
              <a:t>(h </a:t>
            </a:r>
            <a:r>
              <a:rPr sz="1700" spc="-5" dirty="0">
                <a:latin typeface="Arial"/>
                <a:cs typeface="Arial"/>
              </a:rPr>
              <a:t>= </a:t>
            </a:r>
            <a:r>
              <a:rPr sz="1700" spc="45" dirty="0">
                <a:latin typeface="Arial"/>
                <a:cs typeface="Arial"/>
              </a:rPr>
              <a:t>t, </a:t>
            </a:r>
            <a:r>
              <a:rPr sz="1700" spc="-5" dirty="0">
                <a:latin typeface="Arial"/>
                <a:cs typeface="Arial"/>
              </a:rPr>
              <a:t>a </a:t>
            </a:r>
            <a:r>
              <a:rPr sz="1700" spc="45" dirty="0">
                <a:latin typeface="Arial"/>
                <a:cs typeface="Arial"/>
              </a:rPr>
              <a:t>ou </a:t>
            </a:r>
            <a:r>
              <a:rPr sz="1700" spc="100" dirty="0">
                <a:latin typeface="Arial"/>
                <a:cs typeface="Arial"/>
              </a:rPr>
              <a:t>c) 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spc="45" dirty="0">
                <a:latin typeface="Arial"/>
                <a:cs typeface="Arial"/>
              </a:rPr>
              <a:t>(d</a:t>
            </a:r>
            <a:r>
              <a:rPr sz="1700" spc="18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=</a:t>
            </a:r>
            <a:r>
              <a:rPr sz="1700" spc="180" dirty="0">
                <a:latin typeface="Arial"/>
                <a:cs typeface="Arial"/>
              </a:rPr>
              <a:t> </a:t>
            </a:r>
            <a:r>
              <a:rPr sz="1700" spc="45" dirty="0">
                <a:latin typeface="Arial"/>
                <a:cs typeface="Arial"/>
              </a:rPr>
              <a:t>t,</a:t>
            </a:r>
            <a:r>
              <a:rPr sz="1700" spc="19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g</a:t>
            </a:r>
            <a:r>
              <a:rPr sz="1700" spc="204" dirty="0">
                <a:latin typeface="Arial"/>
                <a:cs typeface="Arial"/>
              </a:rPr>
              <a:t> </a:t>
            </a:r>
            <a:r>
              <a:rPr sz="1700" spc="45" dirty="0">
                <a:latin typeface="Arial"/>
                <a:cs typeface="Arial"/>
              </a:rPr>
              <a:t>ou</a:t>
            </a:r>
            <a:r>
              <a:rPr sz="1700" spc="204" dirty="0">
                <a:latin typeface="Arial"/>
                <a:cs typeface="Arial"/>
              </a:rPr>
              <a:t> </a:t>
            </a:r>
            <a:r>
              <a:rPr sz="1700" spc="95" dirty="0">
                <a:latin typeface="Arial"/>
                <a:cs typeface="Arial"/>
              </a:rPr>
              <a:t>a)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3341" y="1000505"/>
            <a:ext cx="8172450" cy="3947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Parágrafo</a:t>
            </a:r>
            <a:r>
              <a:rPr sz="2400" spc="-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95(b)</a:t>
            </a:r>
            <a:endParaRPr sz="2400" dirty="0">
              <a:latin typeface="Arial"/>
              <a:cs typeface="Arial"/>
            </a:endParaRPr>
          </a:p>
          <a:p>
            <a:pPr marL="637540" marR="568960" indent="-553720">
              <a:lnSpc>
                <a:spcPts val="1839"/>
              </a:lnSpc>
              <a:spcBef>
                <a:spcPts val="1175"/>
              </a:spcBef>
              <a:buClr>
                <a:srgbClr val="00AF50"/>
              </a:buClr>
              <a:buSzPct val="235294"/>
              <a:buFont typeface="Wingdings"/>
              <a:buChar char=""/>
              <a:tabLst>
                <a:tab pos="638175" algn="l"/>
              </a:tabLst>
            </a:pP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consenso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incluída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listagem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variantes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devem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representadas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individuais</a:t>
            </a:r>
            <a:endParaRPr sz="1700" dirty="0">
              <a:latin typeface="Arial"/>
              <a:cs typeface="Arial"/>
            </a:endParaRPr>
          </a:p>
          <a:p>
            <a:pPr marL="637540">
              <a:lnSpc>
                <a:spcPts val="1939"/>
              </a:lnSpc>
              <a:spcBef>
                <a:spcPts val="1380"/>
              </a:spcBef>
            </a:pPr>
            <a:r>
              <a:rPr sz="1700" dirty="0">
                <a:latin typeface="Arial"/>
                <a:cs typeface="Arial"/>
              </a:rPr>
              <a:t>O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modo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realização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mais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abrangente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versão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incluída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na</a:t>
            </a:r>
            <a:endParaRPr sz="1700" dirty="0">
              <a:latin typeface="Arial"/>
              <a:cs typeface="Arial"/>
            </a:endParaRPr>
          </a:p>
          <a:p>
            <a:pPr marL="637540" indent="-587375">
              <a:lnSpc>
                <a:spcPts val="1939"/>
              </a:lnSpc>
              <a:buClr>
                <a:srgbClr val="00AF50"/>
              </a:buClr>
              <a:buSzPct val="235294"/>
              <a:buFont typeface="Wingdings"/>
              <a:buChar char=""/>
              <a:tabLst>
                <a:tab pos="638175" algn="l"/>
              </a:tabLst>
            </a:pPr>
            <a:r>
              <a:rPr sz="1700" spc="-5" dirty="0">
                <a:latin typeface="Arial"/>
                <a:cs typeface="Arial"/>
              </a:rPr>
              <a:t>listagem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sequências,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onde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n</a:t>
            </a:r>
            <a:r>
              <a:rPr sz="1650" b="1" spc="7" baseline="-20202" dirty="0">
                <a:latin typeface="Arial"/>
                <a:cs typeface="Arial"/>
              </a:rPr>
              <a:t>1</a:t>
            </a:r>
            <a:r>
              <a:rPr sz="1650" b="1" spc="254" baseline="-20202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b="1" spc="5" dirty="0">
                <a:latin typeface="Arial"/>
                <a:cs typeface="Arial"/>
              </a:rPr>
              <a:t>n</a:t>
            </a:r>
            <a:r>
              <a:rPr sz="1650" b="1" spc="7" baseline="-20202" dirty="0">
                <a:latin typeface="Arial"/>
                <a:cs typeface="Arial"/>
              </a:rPr>
              <a:t>2</a:t>
            </a:r>
            <a:r>
              <a:rPr sz="1650" b="1" spc="254" baseline="-20202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"podem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a,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g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ou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c"</a:t>
            </a:r>
            <a:endParaRPr lang="en-GB" sz="1700" spc="-5" dirty="0">
              <a:latin typeface="Arial"/>
              <a:cs typeface="Arial"/>
            </a:endParaRPr>
          </a:p>
          <a:p>
            <a:pPr marL="637540" indent="-587375">
              <a:lnSpc>
                <a:spcPts val="1939"/>
              </a:lnSpc>
              <a:buClr>
                <a:srgbClr val="00AF50"/>
              </a:buClr>
              <a:buSzPct val="235294"/>
              <a:buFont typeface="Wingdings"/>
              <a:buChar char=""/>
              <a:tabLst>
                <a:tab pos="638175" algn="l"/>
              </a:tabLst>
            </a:pPr>
            <a:endParaRPr lang="en-GB" sz="1700" dirty="0">
              <a:latin typeface="Arial"/>
              <a:cs typeface="Arial"/>
            </a:endParaRPr>
          </a:p>
          <a:p>
            <a:pPr marL="637540" indent="-587375">
              <a:lnSpc>
                <a:spcPts val="1939"/>
              </a:lnSpc>
              <a:buClr>
                <a:srgbClr val="00AF50"/>
              </a:buClr>
              <a:buSzPct val="235294"/>
              <a:buFont typeface="Wingdings"/>
              <a:buChar char=""/>
              <a:tabLst>
                <a:tab pos="638175" algn="l"/>
              </a:tabLst>
            </a:pP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representada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como: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70" dirty="0">
                <a:latin typeface="Arial"/>
                <a:cs typeface="Arial"/>
              </a:rPr>
              <a:t>aatg</a:t>
            </a:r>
            <a:r>
              <a:rPr sz="1700" b="1" spc="70" dirty="0">
                <a:latin typeface="Arial"/>
                <a:cs typeface="Arial"/>
              </a:rPr>
              <a:t>n</a:t>
            </a:r>
            <a:r>
              <a:rPr sz="1700" spc="70" dirty="0">
                <a:latin typeface="Arial"/>
                <a:cs typeface="Arial"/>
              </a:rPr>
              <a:t>cccacgaatg</a:t>
            </a:r>
            <a:r>
              <a:rPr sz="1700" b="1" spc="70" dirty="0">
                <a:latin typeface="Arial"/>
                <a:cs typeface="Arial"/>
              </a:rPr>
              <a:t>n</a:t>
            </a:r>
            <a:r>
              <a:rPr sz="1700" spc="70" dirty="0">
                <a:latin typeface="Arial"/>
                <a:cs typeface="Arial"/>
              </a:rPr>
              <a:t>cac</a:t>
            </a:r>
            <a:endParaRPr sz="1700" dirty="0">
              <a:latin typeface="Arial"/>
              <a:cs typeface="Arial"/>
            </a:endParaRPr>
          </a:p>
          <a:p>
            <a:pPr marL="66675">
              <a:lnSpc>
                <a:spcPts val="1939"/>
              </a:lnSpc>
              <a:spcBef>
                <a:spcPts val="1420"/>
              </a:spcBef>
              <a:buClr>
                <a:srgbClr val="00AF50"/>
              </a:buClr>
              <a:buSzPct val="235294"/>
              <a:tabLst>
                <a:tab pos="638175" algn="l"/>
              </a:tabLst>
            </a:pPr>
            <a:r>
              <a:rPr lang="en-GB" sz="1700" spc="-5" dirty="0">
                <a:latin typeface="Arial"/>
                <a:cs typeface="Arial"/>
              </a:rPr>
              <a:t>	</a:t>
            </a:r>
            <a:r>
              <a:rPr sz="1700" spc="-5" dirty="0" err="1">
                <a:latin typeface="Arial"/>
                <a:cs typeface="Arial"/>
              </a:rPr>
              <a:t>Nenhuma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anotação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é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necessária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para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n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já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</a:t>
            </a:r>
            <a:r>
              <a:rPr sz="1700" b="1" spc="-5" dirty="0">
                <a:latin typeface="Arial"/>
                <a:cs typeface="Arial"/>
              </a:rPr>
              <a:t>n</a:t>
            </a:r>
            <a:r>
              <a:rPr sz="1700" spc="-5" dirty="0">
                <a:latin typeface="Arial"/>
                <a:cs typeface="Arial"/>
              </a:rPr>
              <a:t>"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é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interpretado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sendo</a:t>
            </a:r>
            <a:endParaRPr sz="1700" dirty="0">
              <a:latin typeface="Arial"/>
              <a:cs typeface="Arial"/>
            </a:endParaRPr>
          </a:p>
          <a:p>
            <a:pPr marL="637540" marR="322580" indent="-553720">
              <a:lnSpc>
                <a:spcPts val="1839"/>
              </a:lnSpc>
              <a:spcBef>
                <a:spcPts val="125"/>
              </a:spcBef>
              <a:buClr>
                <a:srgbClr val="00AF50"/>
              </a:buClr>
              <a:buSzPct val="235294"/>
              <a:buFont typeface="Wingdings"/>
              <a:buChar char=""/>
              <a:tabLst>
                <a:tab pos="638175" algn="l"/>
              </a:tabLst>
            </a:pPr>
            <a:r>
              <a:rPr sz="1700" spc="-5" dirty="0">
                <a:latin typeface="Arial"/>
                <a:cs typeface="Arial"/>
              </a:rPr>
              <a:t>"a",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"c",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"g"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ou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"t",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na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ausência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uma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chave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caracterização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(ver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norma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ST.26,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parágrafo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15)</a:t>
            </a:r>
            <a:endParaRPr sz="1700" dirty="0">
              <a:latin typeface="Arial"/>
              <a:cs typeface="Arial"/>
            </a:endParaRPr>
          </a:p>
          <a:p>
            <a:pPr marL="637540">
              <a:lnSpc>
                <a:spcPts val="1939"/>
              </a:lnSpc>
              <a:spcBef>
                <a:spcPts val="1385"/>
              </a:spcBef>
            </a:pPr>
            <a:r>
              <a:rPr sz="1700" spc="-5" dirty="0">
                <a:latin typeface="Arial"/>
                <a:cs typeface="Arial"/>
              </a:rPr>
              <a:t>Embora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isso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não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seja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necessário,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recomenda-se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fortemente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quatro</a:t>
            </a:r>
            <a:endParaRPr sz="1700" dirty="0">
              <a:latin typeface="Arial"/>
              <a:cs typeface="Arial"/>
            </a:endParaRPr>
          </a:p>
          <a:p>
            <a:pPr marL="637540" marR="898525" indent="-587375">
              <a:lnSpc>
                <a:spcPts val="1839"/>
              </a:lnSpc>
              <a:spcBef>
                <a:spcPts val="125"/>
              </a:spcBef>
              <a:buClr>
                <a:srgbClr val="00AF50"/>
              </a:buClr>
              <a:buSzPct val="235294"/>
              <a:buFont typeface="Wingdings"/>
              <a:buChar char=""/>
              <a:tabLst>
                <a:tab pos="638175" algn="l"/>
              </a:tabLst>
            </a:pPr>
            <a:r>
              <a:rPr sz="1700" spc="-5" dirty="0">
                <a:latin typeface="Arial"/>
                <a:cs typeface="Arial"/>
              </a:rPr>
              <a:t>variantes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seguintes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sejam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incluídas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listagem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como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individuais: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181" y="6348729"/>
            <a:ext cx="45631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Nota: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10" dirty="0" err="1">
                <a:latin typeface="Arial"/>
                <a:cs typeface="Arial"/>
              </a:rPr>
              <a:t>uma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lang="en-GB" sz="1200" i="1" spc="-5" dirty="0" err="1">
                <a:latin typeface="Arial"/>
                <a:cs typeface="Arial"/>
              </a:rPr>
              <a:t>descrição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extensa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um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exemplo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parecido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encontra</a:t>
            </a:r>
            <a:r>
              <a:rPr lang="en-GB" sz="1200" i="1" spc="-5" dirty="0">
                <a:latin typeface="Arial"/>
                <a:cs typeface="Arial"/>
              </a:rPr>
              <a:t>-se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181" y="6531609"/>
            <a:ext cx="3585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na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Norma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OMPI,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Anexo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VI,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Exemplo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95(b).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Parágrafo</a:t>
            </a:r>
            <a:r>
              <a:rPr sz="2400" spc="-10" dirty="0"/>
              <a:t> </a:t>
            </a:r>
            <a:r>
              <a:rPr sz="2400" spc="-5" dirty="0"/>
              <a:t>95(c)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23850" y="1773173"/>
            <a:ext cx="8352790" cy="1996700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9177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51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pedido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contém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identifica</a:t>
            </a:r>
            <a:r>
              <a:rPr lang="en-GB" spc="-5" dirty="0" err="1">
                <a:latin typeface="Arial"/>
                <a:cs typeface="Arial"/>
              </a:rPr>
              <a:t>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 dirty="0">
              <a:latin typeface="Arial"/>
              <a:cs typeface="Arial"/>
            </a:endParaRPr>
          </a:p>
          <a:p>
            <a:pPr marL="699135" marR="2894330" indent="-318135">
              <a:lnSpc>
                <a:spcPts val="492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… </a:t>
            </a:r>
            <a:r>
              <a:rPr sz="1800" spc="-5" dirty="0">
                <a:latin typeface="Arial"/>
                <a:cs typeface="Arial"/>
              </a:rPr>
              <a:t>-Met-Gly-Leu-Pro-Arg-Xaa-Arg-Ile-Cys-Lys- </a:t>
            </a:r>
            <a:r>
              <a:rPr sz="1800" dirty="0">
                <a:latin typeface="Arial"/>
                <a:cs typeface="Arial"/>
              </a:rPr>
              <a:t>…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Xaa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inserção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 sequência</a:t>
            </a:r>
            <a:endParaRPr sz="1800" dirty="0">
              <a:latin typeface="Arial"/>
              <a:cs typeface="Arial"/>
            </a:endParaRPr>
          </a:p>
          <a:p>
            <a:pPr marL="699135">
              <a:lnSpc>
                <a:spcPts val="2135"/>
              </a:lnSpc>
            </a:pPr>
            <a:r>
              <a:rPr sz="1800" spc="-10" dirty="0">
                <a:latin typeface="Arial"/>
                <a:cs typeface="Arial"/>
              </a:rPr>
              <a:t>Cys-Tyr-Ile-Lys-Ser-(1000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aminoácidos)-Leu-Thr-Pro-Lys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4663185"/>
            <a:ext cx="8127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Uma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sequência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 err="1">
                <a:latin typeface="Arial"/>
                <a:cs typeface="Arial"/>
              </a:rPr>
              <a:t>variante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lang="en-GB" sz="1800" i="1" spc="-5" dirty="0" err="1">
                <a:latin typeface="Arial"/>
                <a:cs typeface="Arial"/>
              </a:rPr>
              <a:t>contém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uma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inserida </a:t>
            </a:r>
            <a:r>
              <a:rPr sz="1800" i="1" spc="-5" dirty="0">
                <a:latin typeface="Arial"/>
                <a:cs typeface="Arial"/>
              </a:rPr>
              <a:t>ou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substituída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mais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 1000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resíduos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806" y="1991105"/>
            <a:ext cx="7968615" cy="286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330" marR="30480" indent="-553720" algn="just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608330" algn="l"/>
              </a:tabLst>
            </a:pPr>
            <a:r>
              <a:rPr sz="1800" dirty="0">
                <a:latin typeface="Arial"/>
                <a:cs typeface="Arial"/>
              </a:rPr>
              <a:t>A variante </a:t>
            </a:r>
            <a:r>
              <a:rPr sz="1800" spc="-5" dirty="0">
                <a:latin typeface="Arial"/>
                <a:cs typeface="Arial"/>
              </a:rPr>
              <a:t>onde Xaa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uma </a:t>
            </a:r>
            <a:r>
              <a:rPr sz="1800" dirty="0">
                <a:latin typeface="Arial"/>
                <a:cs typeface="Arial"/>
              </a:rPr>
              <a:t>inserção </a:t>
            </a:r>
            <a:r>
              <a:rPr sz="1800" spc="-5" dirty="0">
                <a:latin typeface="Arial"/>
                <a:cs typeface="Arial"/>
              </a:rPr>
              <a:t>de mais de 1000 resíduos deve ser </a:t>
            </a:r>
            <a:r>
              <a:rPr sz="1800" spc="-4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 na listagem de sequências como uma sequência </a:t>
            </a:r>
            <a:r>
              <a:rPr sz="1800" dirty="0">
                <a:latin typeface="Arial"/>
                <a:cs typeface="Arial"/>
              </a:rPr>
              <a:t>individual com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seu</a:t>
            </a:r>
            <a:r>
              <a:rPr sz="1800" dirty="0">
                <a:latin typeface="Arial"/>
                <a:cs typeface="Arial"/>
              </a:rPr>
              <a:t> próprio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número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identificador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(SEQ ID).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AF50"/>
              </a:buClr>
              <a:buFont typeface="Wingdings"/>
              <a:buChar char="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AF50"/>
              </a:buClr>
              <a:buFont typeface="Wingdings"/>
              <a:buChar char=""/>
            </a:pPr>
            <a:endParaRPr sz="2800">
              <a:latin typeface="Arial"/>
              <a:cs typeface="Arial"/>
            </a:endParaRPr>
          </a:p>
          <a:p>
            <a:pPr marL="608330" marR="405765" indent="-570230">
              <a:lnSpc>
                <a:spcPct val="100000"/>
              </a:lnSpc>
              <a:buClr>
                <a:srgbClr val="00AF50"/>
              </a:buClr>
              <a:buSzPct val="222222"/>
              <a:buFont typeface="Wingdings"/>
              <a:buChar char=""/>
              <a:tabLst>
                <a:tab pos="608330" algn="l"/>
              </a:tabLst>
            </a:pPr>
            <a:r>
              <a:rPr sz="1800" dirty="0">
                <a:latin typeface="Arial"/>
                <a:cs typeface="Arial"/>
              </a:rPr>
              <a:t>A variante </a:t>
            </a:r>
            <a:r>
              <a:rPr sz="1800" spc="-5" dirty="0">
                <a:latin typeface="Arial"/>
                <a:cs typeface="Arial"/>
              </a:rPr>
              <a:t>onde Xaa </a:t>
            </a:r>
            <a:r>
              <a:rPr sz="1800" dirty="0">
                <a:latin typeface="Arial"/>
                <a:cs typeface="Arial"/>
              </a:rPr>
              <a:t>= Gly também </a:t>
            </a:r>
            <a:r>
              <a:rPr sz="1800" spc="-5" dirty="0">
                <a:latin typeface="Arial"/>
                <a:cs typeface="Arial"/>
              </a:rPr>
              <a:t>será incluída na listagem 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individual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seu</a:t>
            </a:r>
            <a:r>
              <a:rPr sz="1800" dirty="0">
                <a:latin typeface="Arial"/>
                <a:cs typeface="Arial"/>
              </a:rPr>
              <a:t> próprio </a:t>
            </a:r>
            <a:r>
              <a:rPr sz="1800" spc="-5" dirty="0">
                <a:latin typeface="Arial"/>
                <a:cs typeface="Arial"/>
              </a:rPr>
              <a:t>número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(SEQ ID).</a:t>
            </a:r>
            <a:endParaRPr sz="1800">
              <a:latin typeface="Arial"/>
              <a:cs typeface="Arial"/>
            </a:endParaRPr>
          </a:p>
          <a:p>
            <a:pPr marL="1065530">
              <a:lnSpc>
                <a:spcPct val="100000"/>
              </a:lnSpc>
              <a:spcBef>
                <a:spcPts val="1680"/>
              </a:spcBef>
            </a:pPr>
            <a:r>
              <a:rPr sz="1800" dirty="0">
                <a:latin typeface="Arial"/>
                <a:cs typeface="Arial"/>
              </a:rPr>
              <a:t>…-MGLPRGRICK-…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Parágrafo</a:t>
            </a:r>
            <a:r>
              <a:rPr sz="2400" spc="-10" dirty="0"/>
              <a:t> </a:t>
            </a:r>
            <a:r>
              <a:rPr sz="2400" spc="-5" dirty="0"/>
              <a:t>95(c)</a:t>
            </a:r>
            <a:endParaRPr sz="24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911" y="1691815"/>
            <a:ext cx="1313825" cy="3098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8340" y="1594865"/>
            <a:ext cx="67792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Pergunta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 aplica</a:t>
            </a:r>
            <a:r>
              <a:rPr sz="1800" spc="-5" dirty="0">
                <a:latin typeface="Arial"/>
                <a:cs typeface="Arial"/>
              </a:rPr>
              <a:t> à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divulgação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138" y="2205227"/>
            <a:ext cx="8505825" cy="518159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3810" rIns="0" bIns="0" rtlCol="0">
            <a:spAutoFit/>
          </a:bodyPr>
          <a:lstStyle/>
          <a:p>
            <a:pPr marL="680720">
              <a:lnSpc>
                <a:spcPct val="100000"/>
              </a:lnSpc>
              <a:spcBef>
                <a:spcPts val="30"/>
              </a:spcBef>
            </a:pPr>
            <a:r>
              <a:rPr sz="2800" b="1" spc="-10" dirty="0">
                <a:latin typeface="Courier New"/>
                <a:cs typeface="Courier New"/>
              </a:rPr>
              <a:t>G-L-P-T-R-I-C-[L</a:t>
            </a:r>
            <a:r>
              <a:rPr sz="2800" b="1" spc="-4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ou</a:t>
            </a:r>
            <a:r>
              <a:rPr sz="2800" b="1" spc="-3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I]-A-V-[G</a:t>
            </a:r>
            <a:r>
              <a:rPr sz="2800" b="1" spc="-4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ou</a:t>
            </a:r>
            <a:r>
              <a:rPr sz="2800" b="1" spc="-3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A]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6902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caracterização</a:t>
            </a:r>
            <a:r>
              <a:rPr spc="-20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549146"/>
            <a:ext cx="7931150" cy="270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51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 </a:t>
            </a:r>
            <a:r>
              <a:rPr sz="2400" spc="-65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 dirty="0">
              <a:latin typeface="Arial"/>
              <a:cs typeface="Arial"/>
            </a:endParaRPr>
          </a:p>
          <a:p>
            <a:pPr marL="95885" marR="5080">
              <a:lnSpc>
                <a:spcPct val="100000"/>
              </a:lnSpc>
              <a:spcBef>
                <a:spcPts val="185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chave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caracterização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"CDS"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usada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identificar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codificação.</a:t>
            </a:r>
            <a:r>
              <a:rPr sz="1800" dirty="0">
                <a:latin typeface="Arial"/>
                <a:cs typeface="Arial"/>
              </a:rPr>
              <a:t> 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 </a:t>
            </a:r>
            <a:r>
              <a:rPr sz="1800" spc="-5" dirty="0">
                <a:latin typeface="Arial"/>
                <a:cs typeface="Arial"/>
              </a:rPr>
              <a:t>da </a:t>
            </a:r>
            <a:r>
              <a:rPr sz="1800" dirty="0">
                <a:latin typeface="Arial"/>
                <a:cs typeface="Arial"/>
              </a:rPr>
              <a:t>característica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CDS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incluir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5" dirty="0" err="1">
                <a:latin typeface="Arial"/>
                <a:cs typeface="Arial"/>
              </a:rPr>
              <a:t>terminação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(ST.26, par. </a:t>
            </a:r>
            <a:r>
              <a:rPr sz="1800" spc="-5" dirty="0">
                <a:latin typeface="Arial"/>
                <a:cs typeface="Arial"/>
              </a:rPr>
              <a:t>89)</a:t>
            </a:r>
            <a:endParaRPr sz="1800" dirty="0">
              <a:latin typeface="Arial"/>
              <a:cs typeface="Arial"/>
            </a:endParaRPr>
          </a:p>
          <a:p>
            <a:pPr marL="95885" marR="323215">
              <a:lnSpc>
                <a:spcPts val="4320"/>
              </a:lnSpc>
              <a:spcBef>
                <a:spcPts val="300"/>
              </a:spcBef>
            </a:pPr>
            <a:r>
              <a:rPr sz="1800" dirty="0">
                <a:latin typeface="Arial"/>
                <a:cs typeface="Arial"/>
              </a:rPr>
              <a:t>NÃO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há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obrigatórios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"CDS"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qualificadores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normalmente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utilizados </a:t>
            </a:r>
            <a:r>
              <a:rPr sz="1800" dirty="0">
                <a:latin typeface="Arial"/>
                <a:cs typeface="Arial"/>
              </a:rPr>
              <a:t>incluem: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604" y="2385822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604" y="3483102"/>
            <a:ext cx="152400" cy="160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604" y="4031741"/>
            <a:ext cx="152400" cy="160019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565910" y="4533202"/>
          <a:ext cx="5717539" cy="1351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marL="31750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“pseudo”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315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“pseudogene”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“translation”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“transl_table”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5095" marB="0"/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“codon_start”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5095" marB="0"/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“transl_except”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50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ts val="2080"/>
                        </a:lnSpc>
                        <a:spcBef>
                          <a:spcPts val="9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“protein_id”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50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911" y="1691815"/>
            <a:ext cx="1313825" cy="3098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8340" y="1594865"/>
            <a:ext cx="631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Pergunta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 aplica</a:t>
            </a:r>
            <a:r>
              <a:rPr sz="1800" spc="-5" dirty="0">
                <a:latin typeface="Arial"/>
                <a:cs typeface="Arial"/>
              </a:rPr>
              <a:t> à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divulgação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138" y="2205227"/>
            <a:ext cx="8505825" cy="518159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3810" rIns="0" bIns="0" rtlCol="0">
            <a:spAutoFit/>
          </a:bodyPr>
          <a:lstStyle/>
          <a:p>
            <a:pPr marL="680720">
              <a:lnSpc>
                <a:spcPct val="100000"/>
              </a:lnSpc>
              <a:spcBef>
                <a:spcPts val="30"/>
              </a:spcBef>
            </a:pPr>
            <a:r>
              <a:rPr sz="2800" b="1" spc="-10" dirty="0">
                <a:latin typeface="Courier New"/>
                <a:cs typeface="Courier New"/>
              </a:rPr>
              <a:t>G-L-P-T-R-I-C-[L</a:t>
            </a:r>
            <a:r>
              <a:rPr sz="2800" b="1" spc="-4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or</a:t>
            </a:r>
            <a:r>
              <a:rPr sz="2800" b="1" spc="-35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I]-A-V-[G</a:t>
            </a:r>
            <a:r>
              <a:rPr sz="2800" b="1" spc="-4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or</a:t>
            </a:r>
            <a:r>
              <a:rPr sz="2800" b="1" spc="-30" dirty="0">
                <a:latin typeface="Courier New"/>
                <a:cs typeface="Courier New"/>
              </a:rPr>
              <a:t> </a:t>
            </a:r>
            <a:r>
              <a:rPr sz="2800" b="1" spc="-5" dirty="0">
                <a:latin typeface="Courier New"/>
                <a:cs typeface="Courier New"/>
              </a:rPr>
              <a:t>A]</a:t>
            </a:r>
            <a:endParaRPr sz="2800">
              <a:latin typeface="Courier New"/>
              <a:cs typeface="Courier New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214" y="4181621"/>
            <a:ext cx="186238" cy="18606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3194" y="3967225"/>
            <a:ext cx="7977505" cy="19462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94: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"</a:t>
            </a:r>
            <a:r>
              <a:rPr sz="1800" i="1" spc="-5" dirty="0">
                <a:latin typeface="Arial"/>
                <a:cs typeface="Arial"/>
              </a:rPr>
              <a:t>Qualquer sequência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 err="1">
                <a:latin typeface="Arial"/>
                <a:cs typeface="Arial"/>
              </a:rPr>
              <a:t>variante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u="sng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lang="en-GB" sz="1800" i="1" u="sng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dentificada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como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uma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única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sequência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 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resíduos</a:t>
            </a:r>
            <a:r>
              <a:rPr sz="1800" i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alternativos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enumerados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</a:t>
            </a:r>
            <a:r>
              <a:rPr sz="1800" i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uma</a:t>
            </a:r>
            <a:r>
              <a:rPr sz="1800" i="1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mais</a:t>
            </a:r>
            <a:r>
              <a:rPr sz="1800" i="1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posições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incluída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na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listagem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representada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por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uma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única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sequência,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onde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os</a:t>
            </a:r>
            <a:r>
              <a:rPr sz="1800" i="1" spc="-5" dirty="0">
                <a:latin typeface="Arial"/>
                <a:cs typeface="Arial"/>
              </a:rPr>
              <a:t> resíduos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alternativos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enumerados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são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representados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pelo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símbolo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de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ambiguidade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mais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restritivo."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063" y="1145286"/>
            <a:ext cx="7884159" cy="3533775"/>
            <a:chOff x="512063" y="1145286"/>
            <a:chExt cx="7884159" cy="3533775"/>
          </a:xfrm>
        </p:grpSpPr>
        <p:sp>
          <p:nvSpPr>
            <p:cNvPr id="3" name="object 3"/>
            <p:cNvSpPr/>
            <p:nvPr/>
          </p:nvSpPr>
          <p:spPr>
            <a:xfrm>
              <a:off x="755904" y="1658112"/>
              <a:ext cx="7640320" cy="3020695"/>
            </a:xfrm>
            <a:custGeom>
              <a:avLst/>
              <a:gdLst/>
              <a:ahLst/>
              <a:cxnLst/>
              <a:rect l="l" t="t" r="r" b="b"/>
              <a:pathLst>
                <a:path w="7640320" h="3020695">
                  <a:moveTo>
                    <a:pt x="7639811" y="0"/>
                  </a:moveTo>
                  <a:lnTo>
                    <a:pt x="0" y="0"/>
                  </a:lnTo>
                  <a:lnTo>
                    <a:pt x="0" y="3020568"/>
                  </a:lnTo>
                  <a:lnTo>
                    <a:pt x="7639811" y="3020568"/>
                  </a:lnTo>
                  <a:lnTo>
                    <a:pt x="7639811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63" y="1145286"/>
              <a:ext cx="1719833" cy="67437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221485"/>
            <a:ext cx="65506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Pergunta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 aplica</a:t>
            </a:r>
            <a:r>
              <a:rPr sz="1800" spc="-5" dirty="0">
                <a:latin typeface="Arial"/>
                <a:cs typeface="Arial"/>
              </a:rPr>
              <a:t> à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identificação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seguinte?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6083" y="1725929"/>
            <a:ext cx="4264914" cy="20436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5904" y="1658111"/>
            <a:ext cx="7640320" cy="302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162560" marR="700405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Um espaço em branco </a:t>
            </a:r>
            <a:r>
              <a:rPr sz="1600" spc="-5" dirty="0">
                <a:latin typeface="Arial"/>
                <a:cs typeface="Arial"/>
              </a:rPr>
              <a:t>na tabela </a:t>
            </a:r>
            <a:r>
              <a:rPr sz="1600" dirty="0">
                <a:latin typeface="Arial"/>
                <a:cs typeface="Arial"/>
              </a:rPr>
              <a:t>indica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um </a:t>
            </a:r>
            <a:r>
              <a:rPr sz="1600" spc="-5" dirty="0">
                <a:latin typeface="Arial"/>
                <a:cs typeface="Arial"/>
              </a:rPr>
              <a:t>aminoácido </a:t>
            </a:r>
            <a:r>
              <a:rPr sz="1600" dirty="0">
                <a:latin typeface="Arial"/>
                <a:cs typeface="Arial"/>
              </a:rPr>
              <a:t>na variante é o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mesmo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aminoácido correspondente </a:t>
            </a:r>
            <a:r>
              <a:rPr sz="1600" dirty="0">
                <a:latin typeface="Arial"/>
                <a:cs typeface="Arial"/>
              </a:rPr>
              <a:t>na </a:t>
            </a:r>
            <a:r>
              <a:rPr sz="1600" spc="-5" dirty="0">
                <a:latin typeface="Arial"/>
                <a:cs typeface="Arial"/>
              </a:rPr>
              <a:t>"Sequência" </a:t>
            </a:r>
            <a:r>
              <a:rPr sz="1600" dirty="0">
                <a:latin typeface="Arial"/>
                <a:cs typeface="Arial"/>
              </a:rPr>
              <a:t>e um </a:t>
            </a:r>
            <a:r>
              <a:rPr sz="1600" spc="-5" dirty="0">
                <a:latin typeface="Arial"/>
                <a:cs typeface="Arial"/>
              </a:rPr>
              <a:t>"-" indica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supressão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aminoácido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correspondente</a:t>
            </a:r>
            <a:r>
              <a:rPr sz="1600" dirty="0">
                <a:latin typeface="Arial"/>
                <a:cs typeface="Arial"/>
              </a:rPr>
              <a:t> na</a:t>
            </a:r>
            <a:r>
              <a:rPr sz="1600" spc="-5" dirty="0">
                <a:latin typeface="Arial"/>
                <a:cs typeface="Arial"/>
              </a:rPr>
              <a:t> "Sequência".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063" y="1145286"/>
            <a:ext cx="7884159" cy="3533775"/>
            <a:chOff x="512063" y="1145286"/>
            <a:chExt cx="7884159" cy="3533775"/>
          </a:xfrm>
        </p:grpSpPr>
        <p:sp>
          <p:nvSpPr>
            <p:cNvPr id="3" name="object 3"/>
            <p:cNvSpPr/>
            <p:nvPr/>
          </p:nvSpPr>
          <p:spPr>
            <a:xfrm>
              <a:off x="755904" y="1658112"/>
              <a:ext cx="7640320" cy="3020695"/>
            </a:xfrm>
            <a:custGeom>
              <a:avLst/>
              <a:gdLst/>
              <a:ahLst/>
              <a:cxnLst/>
              <a:rect l="l" t="t" r="r" b="b"/>
              <a:pathLst>
                <a:path w="7640320" h="3020695">
                  <a:moveTo>
                    <a:pt x="7639811" y="0"/>
                  </a:moveTo>
                  <a:lnTo>
                    <a:pt x="0" y="0"/>
                  </a:lnTo>
                  <a:lnTo>
                    <a:pt x="0" y="3020568"/>
                  </a:lnTo>
                  <a:lnTo>
                    <a:pt x="7639811" y="3020568"/>
                  </a:lnTo>
                  <a:lnTo>
                    <a:pt x="7639811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63" y="1145286"/>
              <a:ext cx="1719833" cy="67437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221485"/>
            <a:ext cx="65506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Pergunta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 aplica</a:t>
            </a:r>
            <a:r>
              <a:rPr sz="1800" spc="-5" dirty="0">
                <a:latin typeface="Arial"/>
                <a:cs typeface="Arial"/>
              </a:rPr>
              <a:t> à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identificação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seguinte?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6083" y="1725929"/>
            <a:ext cx="4264914" cy="20436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55904" y="1658111"/>
            <a:ext cx="7640320" cy="302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162560" marR="700405" algn="just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Um espaço em branco </a:t>
            </a:r>
            <a:r>
              <a:rPr sz="1600" spc="-5" dirty="0">
                <a:latin typeface="Arial"/>
                <a:cs typeface="Arial"/>
              </a:rPr>
              <a:t>na tabela </a:t>
            </a:r>
            <a:r>
              <a:rPr sz="1600" dirty="0">
                <a:latin typeface="Arial"/>
                <a:cs typeface="Arial"/>
              </a:rPr>
              <a:t>indica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um </a:t>
            </a:r>
            <a:r>
              <a:rPr sz="1600" spc="-5" dirty="0">
                <a:latin typeface="Arial"/>
                <a:cs typeface="Arial"/>
              </a:rPr>
              <a:t>aminoácido </a:t>
            </a:r>
            <a:r>
              <a:rPr sz="1600" dirty="0">
                <a:latin typeface="Arial"/>
                <a:cs typeface="Arial"/>
              </a:rPr>
              <a:t>na variante é o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mesmo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aminoácido correspondente </a:t>
            </a:r>
            <a:r>
              <a:rPr sz="1600" dirty="0">
                <a:latin typeface="Arial"/>
                <a:cs typeface="Arial"/>
              </a:rPr>
              <a:t>na </a:t>
            </a:r>
            <a:r>
              <a:rPr sz="1600" spc="-5" dirty="0">
                <a:latin typeface="Arial"/>
                <a:cs typeface="Arial"/>
              </a:rPr>
              <a:t>"Sequência" </a:t>
            </a:r>
            <a:r>
              <a:rPr sz="1600" dirty="0">
                <a:latin typeface="Arial"/>
                <a:cs typeface="Arial"/>
              </a:rPr>
              <a:t>e um </a:t>
            </a:r>
            <a:r>
              <a:rPr sz="1600" spc="-5" dirty="0">
                <a:latin typeface="Arial"/>
                <a:cs typeface="Arial"/>
              </a:rPr>
              <a:t>"-" indica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supressão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aminoácido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correspondente</a:t>
            </a:r>
            <a:r>
              <a:rPr sz="1600" dirty="0">
                <a:latin typeface="Arial"/>
                <a:cs typeface="Arial"/>
              </a:rPr>
              <a:t> na</a:t>
            </a:r>
            <a:r>
              <a:rPr sz="1600" spc="-5" dirty="0">
                <a:latin typeface="Arial"/>
                <a:cs typeface="Arial"/>
              </a:rPr>
              <a:t> "Sequência".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938" y="4901712"/>
            <a:ext cx="186238" cy="18606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0663" y="4687316"/>
            <a:ext cx="7810500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93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800" i="1" spc="-5" dirty="0">
                <a:latin typeface="Arial"/>
                <a:cs typeface="Arial"/>
              </a:rPr>
              <a:t>"Uma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sequência</a:t>
            </a:r>
            <a:r>
              <a:rPr sz="1800" i="1" spc="-5" dirty="0">
                <a:latin typeface="Arial"/>
                <a:cs typeface="Arial"/>
              </a:rPr>
              <a:t> primária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qualquer variante desta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sequência,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cada</a:t>
            </a:r>
            <a:r>
              <a:rPr sz="18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uma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lang="en-GB" sz="1800" i="1" u="sng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identificada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pela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enumeração de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seus</a:t>
            </a:r>
            <a:r>
              <a:rPr sz="18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resíduos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abrangidas</a:t>
            </a:r>
            <a:r>
              <a:rPr sz="1800" i="1" spc="-5" dirty="0">
                <a:latin typeface="Arial"/>
                <a:cs typeface="Arial"/>
              </a:rPr>
              <a:t> pelo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parágrafo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7, </a:t>
            </a:r>
            <a:r>
              <a:rPr sz="1800" i="1" spc="-49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devem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todas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incluídas </a:t>
            </a:r>
            <a:r>
              <a:rPr sz="1800" i="1" spc="-5" dirty="0">
                <a:latin typeface="Arial"/>
                <a:cs typeface="Arial"/>
              </a:rPr>
              <a:t>na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listagem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sequências 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seu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próprio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 err="1">
                <a:latin typeface="Arial"/>
                <a:cs typeface="Arial"/>
              </a:rPr>
              <a:t>número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5" dirty="0" err="1">
                <a:latin typeface="Arial"/>
                <a:cs typeface="Arial"/>
              </a:rPr>
              <a:t>identificador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atribuído 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cada uma."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063" y="1145286"/>
            <a:ext cx="7876540" cy="2571750"/>
            <a:chOff x="512063" y="1145286"/>
            <a:chExt cx="7876540" cy="2571750"/>
          </a:xfrm>
        </p:grpSpPr>
        <p:sp>
          <p:nvSpPr>
            <p:cNvPr id="3" name="object 3"/>
            <p:cNvSpPr/>
            <p:nvPr/>
          </p:nvSpPr>
          <p:spPr>
            <a:xfrm>
              <a:off x="755904" y="1773173"/>
              <a:ext cx="7632700" cy="1944370"/>
            </a:xfrm>
            <a:custGeom>
              <a:avLst/>
              <a:gdLst/>
              <a:ahLst/>
              <a:cxnLst/>
              <a:rect l="l" t="t" r="r" b="b"/>
              <a:pathLst>
                <a:path w="7632700" h="1944370">
                  <a:moveTo>
                    <a:pt x="7632192" y="0"/>
                  </a:moveTo>
                  <a:lnTo>
                    <a:pt x="0" y="0"/>
                  </a:lnTo>
                  <a:lnTo>
                    <a:pt x="0" y="1943862"/>
                  </a:lnTo>
                  <a:lnTo>
                    <a:pt x="7632192" y="1943862"/>
                  </a:lnTo>
                  <a:lnTo>
                    <a:pt x="7632192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63" y="1145286"/>
              <a:ext cx="1719833" cy="67437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221485"/>
            <a:ext cx="64744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Pergunta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 aplica</a:t>
            </a:r>
            <a:r>
              <a:rPr sz="1800" spc="-5" dirty="0">
                <a:latin typeface="Arial"/>
                <a:cs typeface="Arial"/>
              </a:rPr>
              <a:t> à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identificação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55395" y="1773173"/>
            <a:ext cx="7633208" cy="176586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310"/>
              </a:spcBef>
            </a:pPr>
            <a:r>
              <a:rPr dirty="0"/>
              <a:t>A</a:t>
            </a:r>
            <a:r>
              <a:rPr spc="-85" dirty="0"/>
              <a:t> </a:t>
            </a:r>
            <a:r>
              <a:rPr spc="-5" dirty="0"/>
              <a:t>sequência seguinte</a:t>
            </a:r>
            <a:r>
              <a:rPr dirty="0"/>
              <a:t> é</a:t>
            </a:r>
            <a:r>
              <a:rPr spc="10" dirty="0"/>
              <a:t> </a:t>
            </a:r>
            <a:r>
              <a:rPr lang="en-GB" spc="-5" dirty="0" err="1"/>
              <a:t>identificada</a:t>
            </a:r>
            <a:r>
              <a:rPr spc="-10" dirty="0"/>
              <a:t> </a:t>
            </a:r>
            <a:r>
              <a:rPr lang="en-GB" spc="-10" dirty="0"/>
              <a:t>n</a:t>
            </a:r>
            <a:r>
              <a:rPr spc="-5" dirty="0" err="1"/>
              <a:t>uma</a:t>
            </a:r>
            <a:r>
              <a:rPr spc="20" dirty="0"/>
              <a:t> </a:t>
            </a:r>
            <a:r>
              <a:rPr spc="-5" dirty="0"/>
              <a:t>figura:</a:t>
            </a:r>
          </a:p>
          <a:p>
            <a:pPr marL="361950" algn="ctr">
              <a:lnSpc>
                <a:spcPct val="100000"/>
              </a:lnSpc>
              <a:spcBef>
                <a:spcPts val="960"/>
              </a:spcBef>
            </a:pPr>
            <a:r>
              <a:rPr spc="-10" dirty="0"/>
              <a:t>Met-Gly-Ala-Ile-Pro-Asp-Val-Lys-Arg-Ala-Cys-Trp</a:t>
            </a:r>
            <a:r>
              <a:rPr spc="5" dirty="0"/>
              <a:t> </a:t>
            </a:r>
            <a:r>
              <a:rPr spc="-5" dirty="0"/>
              <a:t>(Sequência</a:t>
            </a:r>
            <a:r>
              <a:rPr spc="15" dirty="0"/>
              <a:t> </a:t>
            </a:r>
            <a:r>
              <a:rPr spc="-5" dirty="0"/>
              <a:t>1)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/>
          </a:p>
          <a:p>
            <a:pPr marL="219075">
              <a:lnSpc>
                <a:spcPct val="100000"/>
              </a:lnSpc>
            </a:pPr>
            <a:r>
              <a:rPr dirty="0"/>
              <a:t>A</a:t>
            </a:r>
            <a:r>
              <a:rPr spc="-90" dirty="0"/>
              <a:t> </a:t>
            </a:r>
            <a:r>
              <a:rPr dirty="0" err="1"/>
              <a:t>especificação</a:t>
            </a:r>
            <a:r>
              <a:rPr spc="-10" dirty="0"/>
              <a:t> </a:t>
            </a:r>
            <a:r>
              <a:rPr lang="en-GB" spc="-5" dirty="0" err="1"/>
              <a:t>contém</a:t>
            </a:r>
            <a:r>
              <a:rPr spc="10" dirty="0"/>
              <a:t> </a:t>
            </a:r>
            <a:r>
              <a:rPr dirty="0"/>
              <a:t>as </a:t>
            </a:r>
            <a:r>
              <a:rPr spc="-5" dirty="0"/>
              <a:t>informações</a:t>
            </a:r>
            <a:r>
              <a:rPr spc="10" dirty="0"/>
              <a:t> </a:t>
            </a:r>
            <a:r>
              <a:rPr spc="-5" dirty="0"/>
              <a:t>seguintes</a:t>
            </a:r>
            <a:r>
              <a:rPr spc="10" dirty="0"/>
              <a:t> </a:t>
            </a:r>
            <a:r>
              <a:rPr dirty="0"/>
              <a:t>sobre</a:t>
            </a:r>
            <a:r>
              <a:rPr spc="-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Sequência</a:t>
            </a:r>
            <a:r>
              <a:rPr spc="-10" dirty="0"/>
              <a:t> </a:t>
            </a:r>
            <a:r>
              <a:rPr spc="-5" dirty="0"/>
              <a:t>1:</a:t>
            </a:r>
          </a:p>
          <a:p>
            <a:pPr marL="219075" marR="652145">
              <a:lnSpc>
                <a:spcPct val="100000"/>
              </a:lnSpc>
              <a:spcBef>
                <a:spcPts val="960"/>
              </a:spcBef>
            </a:pPr>
            <a:r>
              <a:rPr dirty="0"/>
              <a:t>…</a:t>
            </a:r>
            <a:r>
              <a:rPr spc="10" dirty="0"/>
              <a:t> </a:t>
            </a:r>
            <a:r>
              <a:rPr spc="-5" dirty="0"/>
              <a:t>em</a:t>
            </a:r>
            <a:r>
              <a:rPr spc="10" dirty="0"/>
              <a:t> </a:t>
            </a:r>
            <a:r>
              <a:rPr spc="-5" dirty="0"/>
              <a:t>alguns</a:t>
            </a:r>
            <a:r>
              <a:rPr dirty="0"/>
              <a:t> </a:t>
            </a:r>
            <a:r>
              <a:rPr spc="-5" dirty="0"/>
              <a:t>modos</a:t>
            </a:r>
            <a:r>
              <a:rPr spc="10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realização, 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valina na</a:t>
            </a:r>
            <a:r>
              <a:rPr spc="5" dirty="0"/>
              <a:t> </a:t>
            </a:r>
            <a:r>
              <a:rPr dirty="0"/>
              <a:t>posição</a:t>
            </a:r>
            <a:r>
              <a:rPr spc="-10" dirty="0"/>
              <a:t> </a:t>
            </a:r>
            <a:r>
              <a:rPr dirty="0"/>
              <a:t>7</a:t>
            </a:r>
            <a:r>
              <a:rPr spc="5" dirty="0"/>
              <a:t> </a:t>
            </a:r>
            <a:r>
              <a:rPr dirty="0"/>
              <a:t>da</a:t>
            </a:r>
            <a:r>
              <a:rPr spc="5" dirty="0"/>
              <a:t> </a:t>
            </a:r>
            <a:r>
              <a:rPr spc="-5" dirty="0"/>
              <a:t>sequência </a:t>
            </a:r>
            <a:r>
              <a:rPr dirty="0"/>
              <a:t>1</a:t>
            </a:r>
            <a:r>
              <a:rPr spc="5" dirty="0"/>
              <a:t> </a:t>
            </a:r>
            <a:r>
              <a:rPr dirty="0"/>
              <a:t>é </a:t>
            </a:r>
            <a:r>
              <a:rPr spc="-430" dirty="0"/>
              <a:t> </a:t>
            </a:r>
            <a:r>
              <a:rPr spc="-5" dirty="0"/>
              <a:t>substituída</a:t>
            </a:r>
            <a:r>
              <a:rPr dirty="0"/>
              <a:t> </a:t>
            </a:r>
            <a:r>
              <a:rPr spc="-5" dirty="0"/>
              <a:t>por</a:t>
            </a:r>
            <a:r>
              <a:rPr spc="5" dirty="0"/>
              <a:t> </a:t>
            </a:r>
            <a:r>
              <a:rPr spc="-5" dirty="0"/>
              <a:t>alanina…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911" y="1318435"/>
            <a:ext cx="1313825" cy="3098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8340" y="1221485"/>
            <a:ext cx="67030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Pergunta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 aplica</a:t>
            </a:r>
            <a:r>
              <a:rPr sz="1800" spc="-5" dirty="0">
                <a:latin typeface="Arial"/>
                <a:cs typeface="Arial"/>
              </a:rPr>
              <a:t> à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identificação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seguinte?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874" y="4348495"/>
            <a:ext cx="163399" cy="1632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8340" y="4278122"/>
            <a:ext cx="80752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: Parágrafo </a:t>
            </a:r>
            <a:r>
              <a:rPr sz="1600" spc="-5" dirty="0">
                <a:latin typeface="Arial"/>
                <a:cs typeface="Arial"/>
              </a:rPr>
              <a:t>95(a)</a:t>
            </a:r>
            <a:r>
              <a:rPr sz="1600" i="1" spc="-5" dirty="0">
                <a:latin typeface="Arial"/>
                <a:cs typeface="Arial"/>
              </a:rPr>
              <a:t>: "Qualquer sequência </a:t>
            </a:r>
            <a:r>
              <a:rPr sz="1600" i="1" spc="-5" dirty="0" err="1">
                <a:latin typeface="Arial"/>
                <a:cs typeface="Arial"/>
              </a:rPr>
              <a:t>variante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lang="en-GB" sz="1600" i="1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identificada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apenas por referência 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uma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 mais supressões,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inserções 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 substituições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numa sequência primária </a:t>
            </a:r>
            <a:r>
              <a:rPr sz="1600" i="1" dirty="0">
                <a:latin typeface="Arial"/>
                <a:cs typeface="Arial"/>
              </a:rPr>
              <a:t>na </a:t>
            </a:r>
            <a:r>
              <a:rPr sz="1600" i="1" spc="-5" dirty="0">
                <a:latin typeface="Arial"/>
                <a:cs typeface="Arial"/>
              </a:rPr>
              <a:t>listagem </a:t>
            </a:r>
            <a:r>
              <a:rPr sz="1600" i="1" dirty="0">
                <a:latin typeface="Arial"/>
                <a:cs typeface="Arial"/>
              </a:rPr>
              <a:t>de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sequências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 </a:t>
            </a:r>
            <a:r>
              <a:rPr sz="1600" i="1" spc="-5" dirty="0">
                <a:latin typeface="Arial"/>
                <a:cs typeface="Arial"/>
              </a:rPr>
              <a:t>incluída </a:t>
            </a:r>
            <a:r>
              <a:rPr sz="1600" i="1" dirty="0">
                <a:latin typeface="Arial"/>
                <a:cs typeface="Arial"/>
              </a:rPr>
              <a:t>na listagem de </a:t>
            </a:r>
            <a:r>
              <a:rPr sz="1600" i="1" spc="-5" dirty="0">
                <a:latin typeface="Arial"/>
                <a:cs typeface="Arial"/>
              </a:rPr>
              <a:t>sequências. Quando </a:t>
            </a:r>
            <a:r>
              <a:rPr sz="1600" i="1" dirty="0">
                <a:latin typeface="Arial"/>
                <a:cs typeface="Arial"/>
              </a:rPr>
              <a:t>incluída na listagem de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sequências,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tal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sequência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variante:</a:t>
            </a:r>
            <a:endParaRPr sz="1600" dirty="0">
              <a:latin typeface="Arial"/>
              <a:cs typeface="Arial"/>
            </a:endParaRPr>
          </a:p>
          <a:p>
            <a:pPr marL="12700" marR="38100">
              <a:lnSpc>
                <a:spcPct val="100000"/>
              </a:lnSpc>
              <a:spcBef>
                <a:spcPts val="960"/>
              </a:spcBef>
            </a:pPr>
            <a:r>
              <a:rPr sz="1600" i="1" dirty="0">
                <a:latin typeface="Arial"/>
                <a:cs typeface="Arial"/>
              </a:rPr>
              <a:t>(a)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pode</a:t>
            </a:r>
            <a:r>
              <a:rPr sz="1600" i="1" dirty="0">
                <a:latin typeface="Arial"/>
                <a:cs typeface="Arial"/>
              </a:rPr>
              <a:t> 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representada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por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anotação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primária,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sempre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que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contenha</a:t>
            </a:r>
            <a:r>
              <a:rPr sz="16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uma</a:t>
            </a:r>
            <a:r>
              <a:rPr sz="16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</a:t>
            </a:r>
            <a:r>
              <a:rPr sz="16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mais</a:t>
            </a:r>
            <a:r>
              <a:rPr sz="1600" i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variações</a:t>
            </a:r>
            <a:r>
              <a:rPr sz="1600" i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</a:t>
            </a:r>
            <a:r>
              <a:rPr sz="16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uma</a:t>
            </a:r>
            <a:r>
              <a:rPr sz="16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única</a:t>
            </a:r>
            <a:r>
              <a:rPr sz="1600" i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localização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ou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em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múltiplas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localizações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distintas</a:t>
            </a:r>
            <a:r>
              <a:rPr sz="1600" i="1" dirty="0">
                <a:latin typeface="Arial"/>
                <a:cs typeface="Arial"/>
              </a:rPr>
              <a:t> 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que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estas </a:t>
            </a:r>
            <a:r>
              <a:rPr sz="1600" i="1" spc="-5" dirty="0">
                <a:latin typeface="Arial"/>
                <a:cs typeface="Arial"/>
              </a:rPr>
              <a:t>variações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ocorram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</a:t>
            </a:r>
            <a:r>
              <a:rPr sz="1600" i="1" u="sng" spc="-5" dirty="0">
                <a:highlight>
                  <a:srgbClr val="FFFF00"/>
                </a:highlight>
                <a:latin typeface="Arial"/>
                <a:cs typeface="Arial"/>
              </a:rPr>
              <a:t>maneira</a:t>
            </a:r>
            <a:r>
              <a:rPr sz="1600" i="1" u="sng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u="sng" spc="-5" dirty="0">
                <a:highlight>
                  <a:srgbClr val="FFFF00"/>
                </a:highlight>
                <a:latin typeface="Arial"/>
                <a:cs typeface="Arial"/>
              </a:rPr>
              <a:t>independente</a:t>
            </a:r>
            <a:r>
              <a:rPr sz="1600" i="1" spc="-5" dirty="0">
                <a:latin typeface="Arial"/>
                <a:cs typeface="Arial"/>
              </a:rPr>
              <a:t>;"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5904" y="1773173"/>
            <a:ext cx="7552690" cy="1765868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3937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310"/>
              </a:spcBef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sequência seguinte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é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n-GB" sz="1600" spc="-5" dirty="0" err="1">
                <a:latin typeface="Arial"/>
                <a:cs typeface="Arial"/>
              </a:rPr>
              <a:t>identificada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lang="en-GB" sz="1600" spc="-10" dirty="0">
                <a:latin typeface="Arial"/>
                <a:cs typeface="Arial"/>
              </a:rPr>
              <a:t>n</a:t>
            </a:r>
            <a:r>
              <a:rPr sz="1600" dirty="0" err="1">
                <a:latin typeface="Arial"/>
                <a:cs typeface="Arial"/>
              </a:rPr>
              <a:t>uma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figura:</a:t>
            </a:r>
            <a:endParaRPr sz="1600" dirty="0">
              <a:latin typeface="Arial"/>
              <a:cs typeface="Arial"/>
            </a:endParaRPr>
          </a:p>
          <a:p>
            <a:pPr marL="443230" algn="ctr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Met-Gly-Ala-Ile-Pro-Asp-Val-Lys-Arg-Ala-Cys-Trp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(Sequência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"/>
              <a:cs typeface="Arial"/>
            </a:endParaRPr>
          </a:p>
          <a:p>
            <a:pPr marL="21907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especificação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lang="en-GB" sz="1600" spc="-5" dirty="0" err="1">
                <a:latin typeface="Arial"/>
                <a:cs typeface="Arial"/>
              </a:rPr>
              <a:t>contém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informações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seguintes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sobre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Sequência </a:t>
            </a:r>
            <a:r>
              <a:rPr sz="1600" dirty="0">
                <a:latin typeface="Arial"/>
                <a:cs typeface="Arial"/>
              </a:rPr>
              <a:t>1:</a:t>
            </a:r>
          </a:p>
          <a:p>
            <a:pPr marL="219075" marR="57277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Arial"/>
                <a:cs typeface="Arial"/>
              </a:rPr>
              <a:t>… </a:t>
            </a:r>
            <a:r>
              <a:rPr sz="1600" spc="-5" dirty="0">
                <a:latin typeface="Arial"/>
                <a:cs typeface="Arial"/>
              </a:rPr>
              <a:t>em alguns modos de realização,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valina na posição </a:t>
            </a:r>
            <a:r>
              <a:rPr sz="1600" dirty="0">
                <a:latin typeface="Arial"/>
                <a:cs typeface="Arial"/>
              </a:rPr>
              <a:t>7 </a:t>
            </a:r>
            <a:r>
              <a:rPr sz="1600" spc="-5" dirty="0">
                <a:latin typeface="Arial"/>
                <a:cs typeface="Arial"/>
              </a:rPr>
              <a:t>da sequência </a:t>
            </a:r>
            <a:r>
              <a:rPr sz="1600" dirty="0">
                <a:latin typeface="Arial"/>
                <a:cs typeface="Arial"/>
              </a:rPr>
              <a:t>1 é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substituída</a:t>
            </a:r>
            <a:r>
              <a:rPr sz="1600" spc="-5" dirty="0">
                <a:latin typeface="Arial"/>
                <a:cs typeface="Arial"/>
              </a:rPr>
              <a:t> por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alanina…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063" y="1145286"/>
            <a:ext cx="8020050" cy="2715895"/>
            <a:chOff x="512063" y="1145286"/>
            <a:chExt cx="8020050" cy="2715895"/>
          </a:xfrm>
        </p:grpSpPr>
        <p:sp>
          <p:nvSpPr>
            <p:cNvPr id="3" name="object 3"/>
            <p:cNvSpPr/>
            <p:nvPr/>
          </p:nvSpPr>
          <p:spPr>
            <a:xfrm>
              <a:off x="755904" y="1773173"/>
              <a:ext cx="7776209" cy="2087880"/>
            </a:xfrm>
            <a:custGeom>
              <a:avLst/>
              <a:gdLst/>
              <a:ahLst/>
              <a:cxnLst/>
              <a:rect l="l" t="t" r="r" b="b"/>
              <a:pathLst>
                <a:path w="7776209" h="2087879">
                  <a:moveTo>
                    <a:pt x="7776209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7776209" y="2087880"/>
                  </a:lnTo>
                  <a:lnTo>
                    <a:pt x="7776209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63" y="1145286"/>
              <a:ext cx="1719833" cy="67437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221485"/>
            <a:ext cx="69316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Pergunta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 aplica</a:t>
            </a:r>
            <a:r>
              <a:rPr sz="1800" spc="-5" dirty="0">
                <a:latin typeface="Arial"/>
                <a:cs typeface="Arial"/>
              </a:rPr>
              <a:t> à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identificação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904" y="1773173"/>
            <a:ext cx="7776209" cy="176586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310"/>
              </a:spcBef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sequência seguinte</a:t>
            </a:r>
            <a:r>
              <a:rPr sz="1600" dirty="0">
                <a:latin typeface="Arial"/>
                <a:cs typeface="Arial"/>
              </a:rPr>
              <a:t> é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lang="en-GB" sz="1600" spc="-5" dirty="0" err="1">
                <a:latin typeface="Arial"/>
                <a:cs typeface="Arial"/>
              </a:rPr>
              <a:t>identificada</a:t>
            </a:r>
            <a:r>
              <a:rPr lang="en-GB" sz="1600" spc="-5" dirty="0">
                <a:latin typeface="Arial"/>
                <a:cs typeface="Arial"/>
              </a:rPr>
              <a:t> n</a:t>
            </a:r>
            <a:r>
              <a:rPr sz="1600" spc="-5" dirty="0" err="1">
                <a:latin typeface="Arial"/>
                <a:cs typeface="Arial"/>
              </a:rPr>
              <a:t>uma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figura:</a:t>
            </a:r>
            <a:endParaRPr sz="1600" dirty="0">
              <a:latin typeface="Arial"/>
              <a:cs typeface="Arial"/>
            </a:endParaRPr>
          </a:p>
          <a:p>
            <a:pPr marL="218440" algn="ctr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Arial"/>
                <a:cs typeface="Arial"/>
              </a:rPr>
              <a:t>Met-Gly-Ala-Ile-Pro-Asp-Val-Lys-Arg-Ala-Cys-Trp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(Sequência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"/>
              <a:cs typeface="Arial"/>
            </a:endParaRPr>
          </a:p>
          <a:p>
            <a:pPr marL="21907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 err="1">
                <a:latin typeface="Arial"/>
                <a:cs typeface="Arial"/>
              </a:rPr>
              <a:t>especificação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lang="en-GB" sz="1600" spc="-5" dirty="0" err="1">
                <a:latin typeface="Arial"/>
                <a:cs typeface="Arial"/>
              </a:rPr>
              <a:t>contém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 </a:t>
            </a:r>
            <a:r>
              <a:rPr sz="1600" spc="-5" dirty="0">
                <a:latin typeface="Arial"/>
                <a:cs typeface="Arial"/>
              </a:rPr>
              <a:t>informações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seguintes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sobre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Sequência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1:</a:t>
            </a:r>
            <a:endParaRPr sz="1600" dirty="0">
              <a:latin typeface="Arial"/>
              <a:cs typeface="Arial"/>
            </a:endParaRPr>
          </a:p>
          <a:p>
            <a:pPr marL="219075" marR="545465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Arial"/>
                <a:cs typeface="Arial"/>
              </a:rPr>
              <a:t>…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valina na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posição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7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sequência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substituída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alanina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então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alanina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</a:t>
            </a:r>
            <a:r>
              <a:rPr sz="1600" dirty="0">
                <a:latin typeface="Arial"/>
                <a:cs typeface="Arial"/>
              </a:rPr>
              <a:t> posição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10</a:t>
            </a:r>
            <a:r>
              <a:rPr sz="1600" dirty="0">
                <a:latin typeface="Arial"/>
                <a:cs typeface="Arial"/>
              </a:rPr>
              <a:t> será</a:t>
            </a:r>
            <a:r>
              <a:rPr sz="1600" spc="-5" dirty="0">
                <a:latin typeface="Arial"/>
                <a:cs typeface="Arial"/>
              </a:rPr>
              <a:t> substituída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valina…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063" y="1145286"/>
            <a:ext cx="7876540" cy="2571750"/>
            <a:chOff x="512063" y="1145286"/>
            <a:chExt cx="7876540" cy="2571750"/>
          </a:xfrm>
        </p:grpSpPr>
        <p:sp>
          <p:nvSpPr>
            <p:cNvPr id="3" name="object 3"/>
            <p:cNvSpPr/>
            <p:nvPr/>
          </p:nvSpPr>
          <p:spPr>
            <a:xfrm>
              <a:off x="755904" y="1773173"/>
              <a:ext cx="7632700" cy="1944370"/>
            </a:xfrm>
            <a:custGeom>
              <a:avLst/>
              <a:gdLst/>
              <a:ahLst/>
              <a:cxnLst/>
              <a:rect l="l" t="t" r="r" b="b"/>
              <a:pathLst>
                <a:path w="7632700" h="1944370">
                  <a:moveTo>
                    <a:pt x="7632192" y="0"/>
                  </a:moveTo>
                  <a:lnTo>
                    <a:pt x="0" y="0"/>
                  </a:lnTo>
                  <a:lnTo>
                    <a:pt x="0" y="1943862"/>
                  </a:lnTo>
                  <a:lnTo>
                    <a:pt x="7632192" y="1943862"/>
                  </a:lnTo>
                  <a:lnTo>
                    <a:pt x="7632192" y="0"/>
                  </a:lnTo>
                  <a:close/>
                </a:path>
              </a:pathLst>
            </a:custGeom>
            <a:solidFill>
              <a:srgbClr val="DAE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63" y="1145286"/>
              <a:ext cx="1719833" cy="67437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3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221485"/>
            <a:ext cx="65506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Pergunta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 aplica</a:t>
            </a:r>
            <a:r>
              <a:rPr sz="1800" spc="-5" dirty="0">
                <a:latin typeface="Arial"/>
                <a:cs typeface="Arial"/>
              </a:rPr>
              <a:t> à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identificação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55395" y="1773173"/>
            <a:ext cx="7633208" cy="176586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310"/>
              </a:spcBef>
            </a:pPr>
            <a:r>
              <a:rPr dirty="0"/>
              <a:t>A</a:t>
            </a:r>
            <a:r>
              <a:rPr spc="-90" dirty="0"/>
              <a:t> </a:t>
            </a:r>
            <a:r>
              <a:rPr spc="-5" dirty="0"/>
              <a:t>sequência seguinte</a:t>
            </a:r>
            <a:r>
              <a:rPr spc="10" dirty="0"/>
              <a:t> </a:t>
            </a:r>
            <a:r>
              <a:rPr dirty="0"/>
              <a:t>é</a:t>
            </a:r>
            <a:r>
              <a:rPr spc="-5" dirty="0"/>
              <a:t> </a:t>
            </a:r>
            <a:r>
              <a:rPr lang="en-GB" spc="-5" dirty="0" err="1"/>
              <a:t>identificada</a:t>
            </a:r>
            <a:r>
              <a:rPr lang="en-GB" spc="-5" dirty="0"/>
              <a:t> n</a:t>
            </a:r>
            <a:r>
              <a:rPr dirty="0" err="1"/>
              <a:t>uma</a:t>
            </a:r>
            <a:r>
              <a:rPr spc="10" dirty="0"/>
              <a:t> </a:t>
            </a:r>
            <a:r>
              <a:rPr spc="-5" dirty="0"/>
              <a:t>figura:</a:t>
            </a:r>
          </a:p>
          <a:p>
            <a:pPr marL="363220" algn="ctr">
              <a:lnSpc>
                <a:spcPct val="100000"/>
              </a:lnSpc>
              <a:spcBef>
                <a:spcPts val="960"/>
              </a:spcBef>
            </a:pPr>
            <a:r>
              <a:rPr spc="-10" dirty="0"/>
              <a:t>Met-Gly-Ala-Ile-Pro-Asp-Val-Lys-Arg-Ala-Cys-Trp</a:t>
            </a:r>
            <a:r>
              <a:rPr spc="5" dirty="0"/>
              <a:t> </a:t>
            </a:r>
            <a:r>
              <a:rPr spc="-5" dirty="0"/>
              <a:t>(Sequência</a:t>
            </a:r>
            <a:r>
              <a:rPr spc="20" dirty="0"/>
              <a:t> </a:t>
            </a:r>
            <a:r>
              <a:rPr dirty="0"/>
              <a:t>1)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/>
          </a:p>
          <a:p>
            <a:pPr marL="219075">
              <a:lnSpc>
                <a:spcPct val="100000"/>
              </a:lnSpc>
            </a:pPr>
            <a:r>
              <a:rPr dirty="0"/>
              <a:t>A</a:t>
            </a:r>
            <a:r>
              <a:rPr spc="-90" dirty="0"/>
              <a:t> </a:t>
            </a:r>
            <a:r>
              <a:rPr dirty="0" err="1"/>
              <a:t>especificação</a:t>
            </a:r>
            <a:r>
              <a:rPr spc="-10" dirty="0"/>
              <a:t> </a:t>
            </a:r>
            <a:r>
              <a:rPr lang="en-GB" spc="-5" dirty="0" err="1"/>
              <a:t>contém</a:t>
            </a:r>
            <a:r>
              <a:rPr spc="10" dirty="0"/>
              <a:t> </a:t>
            </a:r>
            <a:r>
              <a:rPr dirty="0"/>
              <a:t>as</a:t>
            </a:r>
            <a:r>
              <a:rPr spc="5" dirty="0"/>
              <a:t> </a:t>
            </a:r>
            <a:r>
              <a:rPr spc="-5" dirty="0"/>
              <a:t>informações</a:t>
            </a:r>
            <a:r>
              <a:rPr spc="5" dirty="0"/>
              <a:t> </a:t>
            </a:r>
            <a:r>
              <a:rPr spc="-5" dirty="0"/>
              <a:t>seguintes</a:t>
            </a:r>
            <a:r>
              <a:rPr spc="10" dirty="0"/>
              <a:t> </a:t>
            </a:r>
            <a:r>
              <a:rPr dirty="0"/>
              <a:t>sobre</a:t>
            </a:r>
            <a:r>
              <a:rPr spc="-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Sequência </a:t>
            </a:r>
            <a:r>
              <a:rPr dirty="0"/>
              <a:t>1:</a:t>
            </a:r>
          </a:p>
          <a:p>
            <a:pPr marL="219075" marR="401320">
              <a:lnSpc>
                <a:spcPct val="100000"/>
              </a:lnSpc>
              <a:spcBef>
                <a:spcPts val="960"/>
              </a:spcBef>
            </a:pPr>
            <a:r>
              <a:rPr dirty="0"/>
              <a:t>… se a valina </a:t>
            </a:r>
            <a:r>
              <a:rPr spc="-5" dirty="0"/>
              <a:t>na posição </a:t>
            </a:r>
            <a:r>
              <a:rPr dirty="0"/>
              <a:t>7 </a:t>
            </a:r>
            <a:r>
              <a:rPr spc="-5" dirty="0"/>
              <a:t>da sequência </a:t>
            </a:r>
            <a:r>
              <a:rPr dirty="0"/>
              <a:t>1 for substituída </a:t>
            </a:r>
            <a:r>
              <a:rPr spc="-5" dirty="0"/>
              <a:t>por alanina então </a:t>
            </a:r>
            <a:r>
              <a:rPr dirty="0"/>
              <a:t>a </a:t>
            </a:r>
            <a:r>
              <a:rPr spc="-430" dirty="0"/>
              <a:t> </a:t>
            </a:r>
            <a:r>
              <a:rPr spc="-5" dirty="0"/>
              <a:t>alanina</a:t>
            </a:r>
            <a:r>
              <a:rPr spc="-10" dirty="0"/>
              <a:t> </a:t>
            </a:r>
            <a:r>
              <a:rPr spc="-5" dirty="0"/>
              <a:t>na posição</a:t>
            </a:r>
            <a:r>
              <a:rPr spc="-10" dirty="0"/>
              <a:t> </a:t>
            </a:r>
            <a:r>
              <a:rPr spc="-5" dirty="0"/>
              <a:t>10 será substituída</a:t>
            </a:r>
            <a:r>
              <a:rPr spc="5" dirty="0"/>
              <a:t> </a:t>
            </a:r>
            <a:r>
              <a:rPr spc="-5" dirty="0"/>
              <a:t>por</a:t>
            </a:r>
            <a:r>
              <a:rPr dirty="0"/>
              <a:t> </a:t>
            </a:r>
            <a:r>
              <a:rPr spc="-5" dirty="0"/>
              <a:t>valina…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874" y="4246388"/>
            <a:ext cx="163399" cy="1632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8340" y="4176522"/>
            <a:ext cx="8075295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: Parágrafo </a:t>
            </a:r>
            <a:r>
              <a:rPr sz="1600" spc="-5" dirty="0">
                <a:latin typeface="Arial"/>
                <a:cs typeface="Arial"/>
              </a:rPr>
              <a:t>95(b)</a:t>
            </a:r>
            <a:r>
              <a:rPr sz="1600" i="1" spc="-5" dirty="0">
                <a:latin typeface="Arial"/>
                <a:cs typeface="Arial"/>
              </a:rPr>
              <a:t>: Qualquer sequência </a:t>
            </a:r>
            <a:r>
              <a:rPr sz="1600" i="1" spc="-5" dirty="0" err="1">
                <a:latin typeface="Arial"/>
                <a:cs typeface="Arial"/>
              </a:rPr>
              <a:t>variante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lang="en-GB" sz="1600" i="1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identificada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apenas por referência 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 uma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 mais supressões,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inserções </a:t>
            </a:r>
            <a:r>
              <a:rPr sz="16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 substituições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numa sequência primária </a:t>
            </a:r>
            <a:r>
              <a:rPr sz="1600" i="1" dirty="0">
                <a:latin typeface="Arial"/>
                <a:cs typeface="Arial"/>
              </a:rPr>
              <a:t>na </a:t>
            </a:r>
            <a:r>
              <a:rPr sz="1600" i="1" spc="-5" dirty="0">
                <a:latin typeface="Arial"/>
                <a:cs typeface="Arial"/>
              </a:rPr>
              <a:t>listagem </a:t>
            </a:r>
            <a:r>
              <a:rPr sz="1600" i="1" dirty="0">
                <a:latin typeface="Arial"/>
                <a:cs typeface="Arial"/>
              </a:rPr>
              <a:t>de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sequências 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 </a:t>
            </a:r>
            <a:r>
              <a:rPr sz="1600" i="1" spc="-5" dirty="0">
                <a:latin typeface="Arial"/>
                <a:cs typeface="Arial"/>
              </a:rPr>
              <a:t>incluída </a:t>
            </a:r>
            <a:r>
              <a:rPr sz="1600" i="1" dirty="0">
                <a:latin typeface="Arial"/>
                <a:cs typeface="Arial"/>
              </a:rPr>
              <a:t>na listagem de </a:t>
            </a:r>
            <a:r>
              <a:rPr sz="1600" i="1" spc="-5" dirty="0">
                <a:latin typeface="Arial"/>
                <a:cs typeface="Arial"/>
              </a:rPr>
              <a:t>sequências. Quando </a:t>
            </a:r>
            <a:r>
              <a:rPr sz="1600" i="1" dirty="0">
                <a:latin typeface="Arial"/>
                <a:cs typeface="Arial"/>
              </a:rPr>
              <a:t>incluída na listagem de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sequências,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tal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sequência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variante:</a:t>
            </a:r>
            <a:endParaRPr sz="1600" dirty="0">
              <a:latin typeface="Arial"/>
              <a:cs typeface="Arial"/>
            </a:endParaRPr>
          </a:p>
          <a:p>
            <a:pPr marL="12700" marR="398145">
              <a:lnSpc>
                <a:spcPct val="100000"/>
              </a:lnSpc>
              <a:spcBef>
                <a:spcPts val="960"/>
              </a:spcBef>
            </a:pPr>
            <a:r>
              <a:rPr sz="1600" i="1" dirty="0">
                <a:latin typeface="Arial"/>
                <a:cs typeface="Arial"/>
              </a:rPr>
              <a:t>(b)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representada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como 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individual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seu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próprio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número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identificador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 </a:t>
            </a:r>
            <a:r>
              <a:rPr sz="1600" i="1" dirty="0">
                <a:latin typeface="Arial"/>
                <a:cs typeface="Arial"/>
              </a:rPr>
              <a:t>lhe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atribuído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sempre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que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contenha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variações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em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múltiplas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localizações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distintas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que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estas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u="sng" spc="-5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variações</a:t>
            </a:r>
            <a:r>
              <a:rPr sz="1600" i="1" u="sng" spc="5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spc="-5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ocorram</a:t>
            </a:r>
            <a:r>
              <a:rPr sz="1600" i="1" u="sng" spc="10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i="1" u="sng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600" i="1" u="sng" spc="-5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maneira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u="sng" spc="-5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interdependente</a:t>
            </a:r>
            <a:r>
              <a:rPr sz="16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"</a:t>
            </a:r>
            <a:r>
              <a:rPr sz="1600" i="1" spc="-5" dirty="0"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4618" y="28447"/>
            <a:ext cx="3092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35" dirty="0"/>
              <a:t> </a:t>
            </a:r>
            <a:r>
              <a:rPr dirty="0"/>
              <a:t>sequências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635" y="2551065"/>
            <a:ext cx="7789864" cy="32585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808" y="1737741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8340" y="1000505"/>
            <a:ext cx="7685405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Anotação</a:t>
            </a:r>
            <a:r>
              <a:rPr sz="2400" spc="-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adequada</a:t>
            </a:r>
            <a:endParaRPr sz="2400">
              <a:latin typeface="Arial"/>
              <a:cs typeface="Arial"/>
            </a:endParaRPr>
          </a:p>
          <a:p>
            <a:pPr marL="330835" marR="5080">
              <a:lnSpc>
                <a:spcPct val="100000"/>
              </a:lnSpc>
              <a:spcBef>
                <a:spcPts val="228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chave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adequada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anotar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variante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depende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tipo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molécula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natureza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variação: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94660" y="5896609"/>
            <a:ext cx="2508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spc="-5" dirty="0">
                <a:latin typeface="Arial"/>
                <a:cs typeface="Arial"/>
              </a:rPr>
              <a:t> da</a:t>
            </a:r>
            <a:r>
              <a:rPr sz="1200" i="1" dirty="0">
                <a:latin typeface="Arial"/>
                <a:cs typeface="Arial"/>
              </a:rPr>
              <a:t> OMPI, </a:t>
            </a:r>
            <a:r>
              <a:rPr sz="1200" i="1" spc="-5" dirty="0">
                <a:latin typeface="Arial"/>
                <a:cs typeface="Arial"/>
              </a:rPr>
              <a:t>parágrafo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96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4618" y="28447"/>
            <a:ext cx="3092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5" dirty="0">
                <a:latin typeface="Arial"/>
                <a:cs typeface="Arial"/>
              </a:rPr>
              <a:t>1</a:t>
            </a:r>
            <a:r>
              <a:rPr sz="1400" spc="-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36575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Variantes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30" dirty="0"/>
              <a:t> </a:t>
            </a:r>
            <a:r>
              <a:rPr dirty="0"/>
              <a:t>sequências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Símbolo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spc="-5" dirty="0"/>
              <a:t>ambiguidade</a:t>
            </a:r>
            <a:r>
              <a:rPr sz="2400" spc="25" dirty="0"/>
              <a:t> </a:t>
            </a:r>
            <a:r>
              <a:rPr sz="2400" spc="-5" dirty="0"/>
              <a:t>mais</a:t>
            </a:r>
            <a:r>
              <a:rPr sz="2400" spc="5" dirty="0"/>
              <a:t> </a:t>
            </a:r>
            <a:r>
              <a:rPr sz="2400" dirty="0"/>
              <a:t>restritivo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09750"/>
            <a:ext cx="152400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8340" y="1525270"/>
            <a:ext cx="7837170" cy="4873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454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ST.26, </a:t>
            </a:r>
            <a:r>
              <a:rPr sz="1800" spc="-5" dirty="0">
                <a:latin typeface="Arial"/>
                <a:cs typeface="Arial"/>
              </a:rPr>
              <a:t>parágrafos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15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27,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estipula 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quando 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ambiguidade é </a:t>
            </a:r>
            <a:r>
              <a:rPr sz="1800" dirty="0">
                <a:latin typeface="Arial"/>
                <a:cs typeface="Arial"/>
              </a:rPr>
              <a:t>necessário, </a:t>
            </a:r>
            <a:r>
              <a:rPr sz="1800" spc="-5" dirty="0">
                <a:latin typeface="Arial"/>
                <a:cs typeface="Arial"/>
              </a:rPr>
              <a:t>"o símbolo de </a:t>
            </a:r>
            <a:r>
              <a:rPr sz="1800" dirty="0">
                <a:latin typeface="Arial"/>
                <a:cs typeface="Arial"/>
              </a:rPr>
              <a:t>ambiguidade </a:t>
            </a:r>
            <a:r>
              <a:rPr sz="1800" spc="-5" dirty="0">
                <a:latin typeface="Arial"/>
                <a:cs typeface="Arial"/>
              </a:rPr>
              <a:t>mais </a:t>
            </a:r>
            <a:r>
              <a:rPr sz="1800" dirty="0">
                <a:latin typeface="Arial"/>
                <a:cs typeface="Arial"/>
              </a:rPr>
              <a:t>restritivo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 </a:t>
            </a:r>
            <a:r>
              <a:rPr sz="1800" spc="-5" dirty="0">
                <a:latin typeface="Arial"/>
                <a:cs typeface="Arial"/>
              </a:rPr>
              <a:t>usado…”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que isso significa?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Por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exemplo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12700" marR="5715" algn="just">
              <a:lnSpc>
                <a:spcPct val="100000"/>
              </a:lnSpc>
              <a:spcBef>
                <a:spcPts val="434"/>
              </a:spcBef>
            </a:pPr>
            <a:r>
              <a:rPr lang="en-GB" spc="-5" dirty="0">
                <a:latin typeface="Arial"/>
                <a:cs typeface="Arial"/>
              </a:rPr>
              <a:t>N</a:t>
            </a:r>
            <a:r>
              <a:rPr sz="1800" spc="-5" dirty="0" err="1">
                <a:latin typeface="Arial"/>
                <a:cs typeface="Arial"/>
              </a:rPr>
              <a:t>uma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nucleotídeos,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posição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lang="en-GB" sz="1800" spc="-5" dirty="0" err="1">
                <a:latin typeface="Arial"/>
                <a:cs typeface="Arial"/>
              </a:rPr>
              <a:t>uder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c",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 símbolo de ambiguidade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"m"</a:t>
            </a:r>
            <a:r>
              <a:rPr sz="1800" spc="-5" dirty="0">
                <a:latin typeface="Arial"/>
                <a:cs typeface="Arial"/>
              </a:rPr>
              <a:t> em </a:t>
            </a:r>
            <a:r>
              <a:rPr sz="1800" dirty="0">
                <a:latin typeface="Arial"/>
                <a:cs typeface="Arial"/>
              </a:rPr>
              <a:t>vez</a:t>
            </a:r>
            <a:r>
              <a:rPr sz="1800" spc="-5" dirty="0">
                <a:latin typeface="Arial"/>
                <a:cs typeface="Arial"/>
              </a:rPr>
              <a:t> de "n".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en-GB" sz="1800" spc="-5" dirty="0">
                <a:latin typeface="Arial"/>
                <a:cs typeface="Arial"/>
              </a:rPr>
              <a:t>N</a:t>
            </a:r>
            <a:r>
              <a:rPr sz="1800" spc="-5" dirty="0" err="1">
                <a:latin typeface="Arial"/>
                <a:cs typeface="Arial"/>
              </a:rPr>
              <a:t>uma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 </a:t>
            </a:r>
            <a:r>
              <a:rPr sz="1800" spc="-5" dirty="0">
                <a:latin typeface="Arial"/>
                <a:cs typeface="Arial"/>
              </a:rPr>
              <a:t>de aminoácidos, se uma </a:t>
            </a:r>
            <a:r>
              <a:rPr sz="1800" spc="-5" dirty="0" err="1">
                <a:latin typeface="Arial"/>
                <a:cs typeface="Arial"/>
              </a:rPr>
              <a:t>posição</a:t>
            </a:r>
            <a:r>
              <a:rPr sz="1800" spc="-5" dirty="0">
                <a:latin typeface="Arial"/>
                <a:cs typeface="Arial"/>
              </a:rPr>
              <a:t> p</a:t>
            </a:r>
            <a:r>
              <a:rPr lang="en-GB" sz="1800" spc="-5" dirty="0" err="1">
                <a:latin typeface="Arial"/>
                <a:cs typeface="Arial"/>
              </a:rPr>
              <a:t>uder</a:t>
            </a:r>
            <a:r>
              <a:rPr sz="1800" spc="-5" dirty="0">
                <a:latin typeface="Arial"/>
                <a:cs typeface="Arial"/>
              </a:rPr>
              <a:t> ser "L ou </a:t>
            </a:r>
            <a:r>
              <a:rPr sz="1800" dirty="0">
                <a:latin typeface="Arial"/>
                <a:cs typeface="Arial"/>
              </a:rPr>
              <a:t>l", </a:t>
            </a:r>
            <a:r>
              <a:rPr sz="1800" spc="-5" dirty="0">
                <a:latin typeface="Arial"/>
                <a:cs typeface="Arial"/>
              </a:rPr>
              <a:t>use 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 de ambiguidade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"J"</a:t>
            </a:r>
            <a:r>
              <a:rPr sz="1800" spc="-5" dirty="0">
                <a:latin typeface="Arial"/>
                <a:cs typeface="Arial"/>
              </a:rPr>
              <a:t> em </a:t>
            </a:r>
            <a:r>
              <a:rPr sz="1800" dirty="0">
                <a:latin typeface="Arial"/>
                <a:cs typeface="Arial"/>
              </a:rPr>
              <a:t>vez</a:t>
            </a:r>
            <a:r>
              <a:rPr sz="1800" spc="-5" dirty="0">
                <a:latin typeface="Arial"/>
                <a:cs typeface="Arial"/>
              </a:rPr>
              <a:t> de "X".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Lembrem-se que </a:t>
            </a:r>
            <a:r>
              <a:rPr sz="1800" dirty="0">
                <a:latin typeface="Arial"/>
                <a:cs typeface="Arial"/>
              </a:rPr>
              <a:t>"n" </a:t>
            </a:r>
            <a:r>
              <a:rPr sz="1800" spc="-5" dirty="0">
                <a:latin typeface="Arial"/>
                <a:cs typeface="Arial"/>
              </a:rPr>
              <a:t>e </a:t>
            </a:r>
            <a:r>
              <a:rPr sz="1800" dirty="0">
                <a:latin typeface="Arial"/>
                <a:cs typeface="Arial"/>
              </a:rPr>
              <a:t>"X" têm </a:t>
            </a:r>
            <a:r>
              <a:rPr sz="1800" spc="-5" dirty="0">
                <a:latin typeface="Arial"/>
                <a:cs typeface="Arial"/>
              </a:rPr>
              <a:t>valores predefinidos, portanto sempre que </a:t>
            </a:r>
            <a:r>
              <a:rPr sz="1800" dirty="0">
                <a:latin typeface="Arial"/>
                <a:cs typeface="Arial"/>
              </a:rPr>
              <a:t>"n"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dirty="0">
                <a:latin typeface="Arial"/>
                <a:cs typeface="Arial"/>
              </a:rPr>
              <a:t>"X" </a:t>
            </a:r>
            <a:r>
              <a:rPr sz="1800" spc="-5" dirty="0">
                <a:latin typeface="Arial"/>
                <a:cs typeface="Arial"/>
              </a:rPr>
              <a:t>são usados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um valor que não seja o valor predefinido, é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necessária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uma</a:t>
            </a:r>
            <a:r>
              <a:rPr lang="en-GB" sz="1800" spc="-5" dirty="0"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anotação</a:t>
            </a: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017" y="2741421"/>
            <a:ext cx="31432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Perguntas?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136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13867"/>
            <a:ext cx="56908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-30" dirty="0"/>
              <a:t> </a:t>
            </a:r>
            <a:r>
              <a:rPr dirty="0"/>
              <a:t>caracterização</a:t>
            </a:r>
            <a:r>
              <a:rPr spc="-35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599" y="2106041"/>
            <a:ext cx="152399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1315973"/>
            <a:ext cx="7984490" cy="100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72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4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 </a:t>
            </a:r>
            <a:r>
              <a:rPr sz="2400" spc="-65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>
              <a:latin typeface="Arial"/>
              <a:cs typeface="Arial"/>
            </a:endParaRPr>
          </a:p>
          <a:p>
            <a:pPr marL="212090">
              <a:lnSpc>
                <a:spcPts val="1975"/>
              </a:lnSpc>
            </a:pP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"CDS"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</a:t>
            </a:r>
            <a:r>
              <a:rPr sz="1800" dirty="0">
                <a:latin typeface="Arial"/>
                <a:cs typeface="Arial"/>
              </a:rPr>
              <a:t> ter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apenas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7214" y="2414523"/>
          <a:ext cx="7705089" cy="3656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0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Qualificador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Descrição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Valor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7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pseudo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59410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característica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CDS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é </a:t>
                      </a:r>
                      <a:r>
                        <a:rPr sz="1800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não funcional e não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tem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tradução </a:t>
                      </a:r>
                      <a:r>
                        <a:rPr sz="1800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mas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não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é um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pseudogene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Nenhum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pseudogene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594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característica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CDS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é </a:t>
                      </a:r>
                      <a:r>
                        <a:rPr sz="1800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um pseudogene e não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tem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tradução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187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processado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não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processado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unitário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 marR="733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alélico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desconhecido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tradução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30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 sequência de aminoácidos </a:t>
                      </a:r>
                      <a:r>
                        <a:rPr sz="1800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derivada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tradução da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4356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abreviaturas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aminoácidos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uma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letra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98450"/>
            <a:ext cx="5690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-30" dirty="0"/>
              <a:t> </a:t>
            </a:r>
            <a:r>
              <a:rPr dirty="0"/>
              <a:t>caracterização</a:t>
            </a:r>
            <a:r>
              <a:rPr spc="-35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87" y="2313813"/>
            <a:ext cx="152400" cy="160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87" y="3959733"/>
            <a:ext cx="152400" cy="1600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87" y="5057013"/>
            <a:ext cx="152400" cy="1600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8340" y="1400302"/>
            <a:ext cx="7696200" cy="447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89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4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 </a:t>
            </a:r>
            <a:r>
              <a:rPr sz="2400" spc="-65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 dirty="0">
              <a:latin typeface="Arial"/>
              <a:cs typeface="Arial"/>
            </a:endParaRPr>
          </a:p>
          <a:p>
            <a:pPr marL="315595" marR="5080">
              <a:lnSpc>
                <a:spcPct val="100000"/>
              </a:lnSpc>
              <a:spcBef>
                <a:spcPts val="785"/>
              </a:spcBef>
            </a:pPr>
            <a:r>
              <a:rPr sz="1800" dirty="0">
                <a:latin typeface="Arial"/>
                <a:cs typeface="Arial"/>
              </a:rPr>
              <a:t>Uma sequência de aminoácidos contendo 4 ou mais aminoácidos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especificamente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definidos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codificados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 divulgados</a:t>
            </a:r>
            <a:r>
              <a:rPr sz="1800" spc="-5" dirty="0">
                <a:latin typeface="Arial"/>
                <a:cs typeface="Arial"/>
              </a:rPr>
              <a:t> 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qualificador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"tradução"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como 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 </a:t>
            </a:r>
            <a:r>
              <a:rPr sz="1800" dirty="0">
                <a:latin typeface="Arial"/>
                <a:cs typeface="Arial"/>
              </a:rPr>
              <a:t>separada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à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seu </a:t>
            </a:r>
            <a:r>
              <a:rPr sz="1800" dirty="0">
                <a:latin typeface="Arial"/>
                <a:cs typeface="Arial"/>
              </a:rPr>
              <a:t> próprio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número identificador</a:t>
            </a:r>
            <a:r>
              <a:rPr sz="1800" u="sng" spc="-10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de sequência</a:t>
            </a:r>
            <a:r>
              <a:rPr sz="1800" u="sng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atribuído.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315595" marR="31242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u="sng" dirty="0">
                <a:latin typeface="Arial"/>
                <a:cs typeface="Arial"/>
              </a:rPr>
              <a:t>número</a:t>
            </a:r>
            <a:r>
              <a:rPr sz="1800" u="sng" spc="-5" dirty="0">
                <a:latin typeface="Arial"/>
                <a:cs typeface="Arial"/>
              </a:rPr>
              <a:t> identificador de sequência </a:t>
            </a:r>
            <a:r>
              <a:rPr sz="1800" spc="-5" dirty="0">
                <a:latin typeface="Arial"/>
                <a:cs typeface="Arial"/>
              </a:rPr>
              <a:t>atribuído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à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 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aminoácidos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fornecido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"protein_id"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dentro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chave de caracterização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"CDS".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315595" marR="11303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qualificador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"ORGANISM"</a:t>
            </a:r>
            <a:r>
              <a:rPr sz="1800" dirty="0">
                <a:latin typeface="Arial"/>
                <a:cs typeface="Arial"/>
              </a:rPr>
              <a:t> da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chave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caracterização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"SOURCE"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aminoácidos deve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idêntico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 codificação.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(ST.26,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par. </a:t>
            </a:r>
            <a:r>
              <a:rPr sz="1800" spc="-5" dirty="0">
                <a:latin typeface="Arial"/>
                <a:cs typeface="Arial"/>
              </a:rPr>
              <a:t>92)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258317"/>
            <a:ext cx="86385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35" dirty="0"/>
              <a:t> </a:t>
            </a:r>
            <a:r>
              <a:rPr sz="2400" spc="-5" dirty="0"/>
              <a:t>de</a:t>
            </a:r>
            <a:r>
              <a:rPr sz="2400" spc="15" dirty="0"/>
              <a:t> </a:t>
            </a:r>
            <a:r>
              <a:rPr sz="2400" spc="-5" dirty="0"/>
              <a:t>nucleotídeos:</a:t>
            </a:r>
            <a:r>
              <a:rPr sz="2400" spc="35" dirty="0"/>
              <a:t> </a:t>
            </a:r>
            <a:r>
              <a:rPr sz="2400" spc="-5" dirty="0"/>
              <a:t>chave</a:t>
            </a:r>
            <a:r>
              <a:rPr sz="2400" spc="15" dirty="0"/>
              <a:t> </a:t>
            </a:r>
            <a:r>
              <a:rPr sz="2400" spc="-5" dirty="0"/>
              <a:t>de</a:t>
            </a:r>
            <a:r>
              <a:rPr sz="2400" spc="15" dirty="0"/>
              <a:t> </a:t>
            </a:r>
            <a:r>
              <a:rPr sz="2400" spc="-5" dirty="0"/>
              <a:t>caracterização</a:t>
            </a:r>
            <a:r>
              <a:rPr sz="2400" spc="30" dirty="0"/>
              <a:t> </a:t>
            </a:r>
            <a:r>
              <a:rPr sz="2400" spc="-5" dirty="0"/>
              <a:t>"CDS"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1239" y="1727453"/>
            <a:ext cx="6047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modificar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traduzida: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09369"/>
            <a:ext cx="152400" cy="16002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77214" y="2305811"/>
          <a:ext cx="8064500" cy="3950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9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Qualificador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Descrição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Valor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transl_table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637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tabela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 códigos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genéticos </a:t>
                      </a:r>
                      <a:r>
                        <a:rPr sz="1800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utilizada para traduzir a CDS; por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predefinição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"1-Standard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Code"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38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um número que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corresponde a uma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tabela de tradução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Anexo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I,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800" spc="-5" dirty="0" err="1">
                          <a:latin typeface="Arial"/>
                          <a:cs typeface="Arial"/>
                        </a:rPr>
                        <a:t>Secção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transl_except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13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tradução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um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códon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800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não está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conformidade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com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código genético definido na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"transl_table"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184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(pos:&lt;location&gt;,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aa:&lt;amino_acid&gt;)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codon_start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00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fase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de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leitura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CDS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1800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relação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primeira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1,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567241"/>
            <a:ext cx="7715250" cy="2476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6181" y="447294"/>
            <a:ext cx="863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1737741"/>
            <a:ext cx="152400" cy="1600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86181" y="1000505"/>
            <a:ext cx="8453755" cy="150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 dirty="0">
              <a:latin typeface="Arial"/>
              <a:cs typeface="Arial"/>
            </a:endParaRPr>
          </a:p>
          <a:p>
            <a:pPr marL="857250" marR="5080">
              <a:lnSpc>
                <a:spcPct val="100000"/>
              </a:lnSpc>
              <a:spcBef>
                <a:spcPts val="2280"/>
              </a:spcBef>
            </a:pPr>
            <a:r>
              <a:rPr sz="1800" spc="-5" dirty="0">
                <a:latin typeface="Arial"/>
                <a:cs typeface="Arial"/>
              </a:rPr>
              <a:t>Exemplo</a:t>
            </a:r>
            <a:r>
              <a:rPr sz="1800" dirty="0">
                <a:latin typeface="Arial"/>
                <a:cs typeface="Arial"/>
              </a:rPr>
              <a:t> - SEQ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NO:1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fragmento</a:t>
            </a:r>
            <a:r>
              <a:rPr sz="1800" spc="-5" dirty="0">
                <a:latin typeface="Arial"/>
                <a:cs typeface="Arial"/>
              </a:rPr>
              <a:t>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 sequência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proveniente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mitocondrial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levedura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(tabela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códigos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genéticos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"3-Yeast Mitochondrial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Code"):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073" y="5266182"/>
            <a:ext cx="152400" cy="16001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4389" y="3644138"/>
            <a:ext cx="7218680" cy="211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4770" marR="16960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códon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posições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30-32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selenocisteína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(Sec)</a:t>
            </a:r>
            <a:endParaRPr sz="1800" dirty="0">
              <a:latin typeface="Arial"/>
              <a:cs typeface="Arial"/>
            </a:endParaRPr>
          </a:p>
          <a:p>
            <a:pPr marL="12700" marR="4213225">
              <a:lnSpc>
                <a:spcPts val="2160"/>
              </a:lnSpc>
              <a:spcBef>
                <a:spcPts val="65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começa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5" dirty="0">
                <a:latin typeface="Arial"/>
                <a:cs typeface="Arial"/>
              </a:rPr>
              <a:t> um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códon parcial</a:t>
            </a:r>
            <a:endParaRPr sz="1800" dirty="0">
              <a:latin typeface="Arial"/>
              <a:cs typeface="Arial"/>
            </a:endParaRPr>
          </a:p>
          <a:p>
            <a:pPr marL="246379" marR="5080">
              <a:lnSpc>
                <a:spcPct val="100000"/>
              </a:lnSpc>
              <a:spcBef>
                <a:spcPts val="1265"/>
              </a:spcBef>
            </a:pP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informações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numa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característica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CDS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exatidão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-5" dirty="0">
                <a:latin typeface="Arial"/>
                <a:cs typeface="Arial"/>
              </a:rPr>
              <a:t> sequência?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41264C-183C-439C-AA18-E464BB4E9B5C}"/>
              </a:ext>
            </a:extLst>
          </p:cNvPr>
          <p:cNvCxnSpPr>
            <a:cxnSpLocks/>
          </p:cNvCxnSpPr>
          <p:nvPr/>
        </p:nvCxnSpPr>
        <p:spPr>
          <a:xfrm flipH="1" flipV="1">
            <a:off x="3581400" y="2814892"/>
            <a:ext cx="533400" cy="8804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CC00E5-2772-4AEE-8CCD-60690F090AFC}"/>
              </a:ext>
            </a:extLst>
          </p:cNvPr>
          <p:cNvCxnSpPr>
            <a:cxnSpLocks/>
          </p:cNvCxnSpPr>
          <p:nvPr/>
        </p:nvCxnSpPr>
        <p:spPr>
          <a:xfrm flipH="1" flipV="1">
            <a:off x="990600" y="2738692"/>
            <a:ext cx="922020" cy="17571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181" y="447294"/>
            <a:ext cx="863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737741"/>
            <a:ext cx="152400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181" y="1000505"/>
            <a:ext cx="8453755" cy="150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>
              <a:latin typeface="Arial"/>
              <a:cs typeface="Arial"/>
            </a:endParaRPr>
          </a:p>
          <a:p>
            <a:pPr marL="857250" marR="5080">
              <a:lnSpc>
                <a:spcPct val="100000"/>
              </a:lnSpc>
              <a:spcBef>
                <a:spcPts val="2280"/>
              </a:spcBef>
            </a:pPr>
            <a:r>
              <a:rPr sz="1800" spc="-5" dirty="0">
                <a:latin typeface="Arial"/>
                <a:cs typeface="Arial"/>
              </a:rPr>
              <a:t>Exemplo</a:t>
            </a:r>
            <a:r>
              <a:rPr sz="1800" dirty="0">
                <a:latin typeface="Arial"/>
                <a:cs typeface="Arial"/>
              </a:rPr>
              <a:t> - SEQ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NO:1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fragmento</a:t>
            </a:r>
            <a:r>
              <a:rPr sz="1800" spc="-5" dirty="0">
                <a:latin typeface="Arial"/>
                <a:cs typeface="Arial"/>
              </a:rPr>
              <a:t>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 sequência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proveniente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mitocondrial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levedura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(tabela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códigos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genéticos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"3-Yeast Mitochondrial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Code"):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474976"/>
            <a:ext cx="7981950" cy="495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4069" y="3319526"/>
            <a:ext cx="708025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representada na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</a:t>
            </a:r>
            <a:r>
              <a:rPr sz="1800" dirty="0">
                <a:latin typeface="Arial"/>
                <a:cs typeface="Arial"/>
              </a:rPr>
              <a:t>como:</a:t>
            </a:r>
            <a:endParaRPr sz="18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480"/>
              </a:spcBef>
            </a:pPr>
            <a:r>
              <a:rPr sz="1400" spc="-5" dirty="0">
                <a:latin typeface="Arial"/>
                <a:cs typeface="Arial"/>
              </a:rPr>
              <a:t>tggataatga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agaagttaac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gaagaatgta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tgagattatt tttcaagaac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gctcgtcatc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taacatcaag gttgacataa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318" y="447294"/>
            <a:ext cx="863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45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737741"/>
            <a:ext cx="152400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318" y="1000505"/>
            <a:ext cx="8381365" cy="150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>
              <a:latin typeface="Arial"/>
              <a:cs typeface="Arial"/>
            </a:endParaRPr>
          </a:p>
          <a:p>
            <a:pPr marL="785495" marR="5080">
              <a:lnSpc>
                <a:spcPct val="100000"/>
              </a:lnSpc>
              <a:spcBef>
                <a:spcPts val="2280"/>
              </a:spcBef>
            </a:pPr>
            <a:r>
              <a:rPr sz="1800" spc="-5" dirty="0">
                <a:latin typeface="Arial"/>
                <a:cs typeface="Arial"/>
              </a:rPr>
              <a:t>Exemplo</a:t>
            </a:r>
            <a:r>
              <a:rPr sz="1800" dirty="0">
                <a:latin typeface="Arial"/>
                <a:cs typeface="Arial"/>
              </a:rPr>
              <a:t> - SEQ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NO:1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fragmento</a:t>
            </a:r>
            <a:r>
              <a:rPr sz="1800" spc="-5" dirty="0">
                <a:latin typeface="Arial"/>
                <a:cs typeface="Arial"/>
              </a:rPr>
              <a:t>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 sequência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proveniente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mitocondrial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levedura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(tabela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códigos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genéticos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"3-Yeast Mitochondrial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Code"):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89" y="3168141"/>
            <a:ext cx="283972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Chave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"CDS"</a:t>
            </a:r>
            <a:endParaRPr sz="1800">
              <a:latin typeface="Arial"/>
              <a:cs typeface="Arial"/>
            </a:endParaRPr>
          </a:p>
          <a:p>
            <a:pPr marL="298450" marR="40513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Localização da </a:t>
            </a:r>
            <a:r>
              <a:rPr sz="1800" dirty="0">
                <a:latin typeface="Arial"/>
                <a:cs typeface="Arial"/>
              </a:rPr>
              <a:t> característica: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&lt;1..80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474976"/>
            <a:ext cx="7981950" cy="4953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00302" y="5176646"/>
            <a:ext cx="2905125" cy="1190625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5420" marR="179070"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"&lt;"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indica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 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região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codificação começa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antes 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posição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0030" y="4447413"/>
            <a:ext cx="406400" cy="732790"/>
          </a:xfrm>
          <a:custGeom>
            <a:avLst/>
            <a:gdLst/>
            <a:ahLst/>
            <a:cxnLst/>
            <a:rect l="l" t="t" r="r" b="b"/>
            <a:pathLst>
              <a:path w="406400" h="732789">
                <a:moveTo>
                  <a:pt x="363972" y="63691"/>
                </a:moveTo>
                <a:lnTo>
                  <a:pt x="0" y="726186"/>
                </a:lnTo>
                <a:lnTo>
                  <a:pt x="11175" y="732282"/>
                </a:lnTo>
                <a:lnTo>
                  <a:pt x="375028" y="69778"/>
                </a:lnTo>
                <a:lnTo>
                  <a:pt x="363972" y="63691"/>
                </a:lnTo>
                <a:close/>
              </a:path>
              <a:path w="406400" h="732789">
                <a:moveTo>
                  <a:pt x="404105" y="52578"/>
                </a:moveTo>
                <a:lnTo>
                  <a:pt x="370077" y="52578"/>
                </a:lnTo>
                <a:lnTo>
                  <a:pt x="381126" y="58674"/>
                </a:lnTo>
                <a:lnTo>
                  <a:pt x="375028" y="69778"/>
                </a:lnTo>
                <a:lnTo>
                  <a:pt x="402844" y="85089"/>
                </a:lnTo>
                <a:lnTo>
                  <a:pt x="404105" y="52578"/>
                </a:lnTo>
                <a:close/>
              </a:path>
              <a:path w="406400" h="732789">
                <a:moveTo>
                  <a:pt x="370077" y="52578"/>
                </a:moveTo>
                <a:lnTo>
                  <a:pt x="363972" y="63691"/>
                </a:lnTo>
                <a:lnTo>
                  <a:pt x="375028" y="69778"/>
                </a:lnTo>
                <a:lnTo>
                  <a:pt x="381126" y="58674"/>
                </a:lnTo>
                <a:lnTo>
                  <a:pt x="370077" y="52578"/>
                </a:lnTo>
                <a:close/>
              </a:path>
              <a:path w="406400" h="732789">
                <a:moveTo>
                  <a:pt x="406145" y="0"/>
                </a:moveTo>
                <a:lnTo>
                  <a:pt x="336169" y="48387"/>
                </a:lnTo>
                <a:lnTo>
                  <a:pt x="363972" y="63691"/>
                </a:lnTo>
                <a:lnTo>
                  <a:pt x="370077" y="52578"/>
                </a:lnTo>
                <a:lnTo>
                  <a:pt x="404105" y="52578"/>
                </a:lnTo>
                <a:lnTo>
                  <a:pt x="4061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72380" y="4639436"/>
            <a:ext cx="2905125" cy="915669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69545" marR="161290" indent="-635" algn="ctr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Arial"/>
                <a:cs typeface="Arial"/>
              </a:rPr>
              <a:t>A localização </a:t>
            </a:r>
            <a:r>
              <a:rPr sz="1800" spc="-5" dirty="0">
                <a:latin typeface="Arial"/>
                <a:cs typeface="Arial"/>
              </a:rPr>
              <a:t>inclui 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códon de terminação nas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posições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78-80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7866" y="4491609"/>
            <a:ext cx="1068070" cy="611505"/>
          </a:xfrm>
          <a:custGeom>
            <a:avLst/>
            <a:gdLst/>
            <a:ahLst/>
            <a:cxnLst/>
            <a:rect l="l" t="t" r="r" b="b"/>
            <a:pathLst>
              <a:path w="1068070" h="611504">
                <a:moveTo>
                  <a:pt x="69342" y="32195"/>
                </a:moveTo>
                <a:lnTo>
                  <a:pt x="63062" y="43212"/>
                </a:lnTo>
                <a:lnTo>
                  <a:pt x="1061212" y="611251"/>
                </a:lnTo>
                <a:lnTo>
                  <a:pt x="1067562" y="600202"/>
                </a:lnTo>
                <a:lnTo>
                  <a:pt x="69342" y="32195"/>
                </a:lnTo>
                <a:close/>
              </a:path>
              <a:path w="1068070" h="611504">
                <a:moveTo>
                  <a:pt x="0" y="0"/>
                </a:moveTo>
                <a:lnTo>
                  <a:pt x="47371" y="70739"/>
                </a:lnTo>
                <a:lnTo>
                  <a:pt x="63062" y="43212"/>
                </a:lnTo>
                <a:lnTo>
                  <a:pt x="52070" y="36957"/>
                </a:lnTo>
                <a:lnTo>
                  <a:pt x="58293" y="25908"/>
                </a:lnTo>
                <a:lnTo>
                  <a:pt x="72927" y="25908"/>
                </a:lnTo>
                <a:lnTo>
                  <a:pt x="85090" y="4572"/>
                </a:lnTo>
                <a:lnTo>
                  <a:pt x="0" y="0"/>
                </a:lnTo>
                <a:close/>
              </a:path>
              <a:path w="1068070" h="611504">
                <a:moveTo>
                  <a:pt x="58293" y="25908"/>
                </a:moveTo>
                <a:lnTo>
                  <a:pt x="52070" y="36957"/>
                </a:lnTo>
                <a:lnTo>
                  <a:pt x="63062" y="43212"/>
                </a:lnTo>
                <a:lnTo>
                  <a:pt x="69342" y="32195"/>
                </a:lnTo>
                <a:lnTo>
                  <a:pt x="58293" y="25908"/>
                </a:lnTo>
                <a:close/>
              </a:path>
              <a:path w="1068070" h="611504">
                <a:moveTo>
                  <a:pt x="72927" y="25908"/>
                </a:moveTo>
                <a:lnTo>
                  <a:pt x="58293" y="25908"/>
                </a:lnTo>
                <a:lnTo>
                  <a:pt x="69342" y="32195"/>
                </a:lnTo>
                <a:lnTo>
                  <a:pt x="72927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427990"/>
            <a:ext cx="8639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Chaves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caracterização</a:t>
            </a:r>
            <a:r>
              <a:rPr spc="-40" dirty="0"/>
              <a:t> 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737741"/>
            <a:ext cx="152400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981202"/>
            <a:ext cx="8408670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Arial"/>
              <a:cs typeface="Arial"/>
            </a:endParaRPr>
          </a:p>
          <a:p>
            <a:pPr marL="8128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Exemplo</a:t>
            </a:r>
            <a:r>
              <a:rPr sz="1800" dirty="0">
                <a:latin typeface="Arial"/>
                <a:cs typeface="Arial"/>
              </a:rPr>
              <a:t> - SEQ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NO:1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fragmento</a:t>
            </a:r>
            <a:r>
              <a:rPr sz="1800" spc="-5" dirty="0">
                <a:latin typeface="Arial"/>
                <a:cs typeface="Arial"/>
              </a:rPr>
              <a:t>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 sequência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proveniente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mitocondrial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levedura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(tabela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códigos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genéticos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"3-Yeast Mitochondrial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Code"):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89" y="3030981"/>
            <a:ext cx="3584575" cy="180911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Chave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 "CDS"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Localização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característica:</a:t>
            </a:r>
            <a:endParaRPr sz="18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&lt;1..80</a:t>
            </a:r>
            <a:endParaRPr sz="18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"codon_start"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 "3"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474976"/>
            <a:ext cx="7981950" cy="4953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95390" y="3514725"/>
            <a:ext cx="2905125" cy="2013585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25730" marR="116205" indent="-635" algn="ctr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Arial"/>
                <a:cs typeface="Arial"/>
              </a:rPr>
              <a:t>O valor </a:t>
            </a:r>
            <a:r>
              <a:rPr sz="1800" spc="-5" dirty="0">
                <a:latin typeface="Arial"/>
                <a:cs typeface="Arial"/>
              </a:rPr>
              <a:t>3 do </a:t>
            </a:r>
            <a:r>
              <a:rPr sz="1800" dirty="0">
                <a:latin typeface="Arial"/>
                <a:cs typeface="Arial"/>
              </a:rPr>
              <a:t>qualificador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"codon_start"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primeiro </a:t>
            </a:r>
            <a:r>
              <a:rPr sz="1800" dirty="0">
                <a:latin typeface="Arial"/>
                <a:cs typeface="Arial"/>
              </a:rPr>
              <a:t>códon completo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começa na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terceira </a:t>
            </a:r>
            <a:r>
              <a:rPr sz="1800" dirty="0">
                <a:latin typeface="Arial"/>
                <a:cs typeface="Arial"/>
              </a:rPr>
              <a:t> posição dentro da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31283" y="4388230"/>
            <a:ext cx="864869" cy="139065"/>
          </a:xfrm>
          <a:custGeom>
            <a:avLst/>
            <a:gdLst/>
            <a:ahLst/>
            <a:cxnLst/>
            <a:rect l="l" t="t" r="r" b="b"/>
            <a:pathLst>
              <a:path w="864870" h="139064">
                <a:moveTo>
                  <a:pt x="76458" y="31500"/>
                </a:moveTo>
                <a:lnTo>
                  <a:pt x="74939" y="44076"/>
                </a:lnTo>
                <a:lnTo>
                  <a:pt x="863345" y="139065"/>
                </a:lnTo>
                <a:lnTo>
                  <a:pt x="864869" y="126365"/>
                </a:lnTo>
                <a:lnTo>
                  <a:pt x="76458" y="31500"/>
                </a:lnTo>
                <a:close/>
              </a:path>
              <a:path w="864870" h="139064">
                <a:moveTo>
                  <a:pt x="80263" y="0"/>
                </a:moveTo>
                <a:lnTo>
                  <a:pt x="0" y="28702"/>
                </a:lnTo>
                <a:lnTo>
                  <a:pt x="71119" y="75692"/>
                </a:lnTo>
                <a:lnTo>
                  <a:pt x="74939" y="44076"/>
                </a:lnTo>
                <a:lnTo>
                  <a:pt x="62229" y="42545"/>
                </a:lnTo>
                <a:lnTo>
                  <a:pt x="63753" y="29972"/>
                </a:lnTo>
                <a:lnTo>
                  <a:pt x="76643" y="29972"/>
                </a:lnTo>
                <a:lnTo>
                  <a:pt x="80263" y="0"/>
                </a:lnTo>
                <a:close/>
              </a:path>
              <a:path w="864870" h="139064">
                <a:moveTo>
                  <a:pt x="63753" y="29972"/>
                </a:moveTo>
                <a:lnTo>
                  <a:pt x="62229" y="42545"/>
                </a:lnTo>
                <a:lnTo>
                  <a:pt x="74939" y="44076"/>
                </a:lnTo>
                <a:lnTo>
                  <a:pt x="76458" y="31500"/>
                </a:lnTo>
                <a:lnTo>
                  <a:pt x="63753" y="29972"/>
                </a:lnTo>
                <a:close/>
              </a:path>
              <a:path w="864870" h="139064">
                <a:moveTo>
                  <a:pt x="76643" y="29972"/>
                </a:moveTo>
                <a:lnTo>
                  <a:pt x="63753" y="29972"/>
                </a:lnTo>
                <a:lnTo>
                  <a:pt x="76458" y="31500"/>
                </a:lnTo>
                <a:lnTo>
                  <a:pt x="76643" y="29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9783" y="28447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004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spc="-5" dirty="0"/>
              <a:t> que vamos</a:t>
            </a:r>
            <a:r>
              <a:rPr spc="-20" dirty="0"/>
              <a:t> </a:t>
            </a:r>
            <a:r>
              <a:rPr spc="-5" dirty="0"/>
              <a:t>cobrir hoje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1239" y="1517903"/>
            <a:ext cx="7671434" cy="443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Chaves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caracterização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qualificadores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normalmente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usados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spc="-5" dirty="0">
                <a:latin typeface="Arial"/>
                <a:cs typeface="Arial"/>
              </a:rPr>
              <a:t>Formatos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localizações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características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80"/>
              </a:spcBef>
            </a:pPr>
            <a:r>
              <a:rPr sz="2400" spc="-5" dirty="0">
                <a:latin typeface="Arial"/>
                <a:cs typeface="Arial"/>
              </a:rPr>
              <a:t>Formatos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valores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qualificadores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valores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qualificadores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não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inglês</a:t>
            </a:r>
            <a:endParaRPr sz="2400">
              <a:latin typeface="Arial"/>
              <a:cs typeface="Arial"/>
            </a:endParaRPr>
          </a:p>
          <a:p>
            <a:pPr marL="12700" marR="73660">
              <a:lnSpc>
                <a:spcPct val="100000"/>
              </a:lnSpc>
              <a:spcBef>
                <a:spcPts val="1175"/>
              </a:spcBef>
            </a:pPr>
            <a:r>
              <a:rPr sz="2400" spc="-5" dirty="0">
                <a:latin typeface="Arial"/>
                <a:cs typeface="Arial"/>
              </a:rPr>
              <a:t>Situações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especiais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uracilo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timina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ARN: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moléculas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híbridas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ADN/ARN</a:t>
            </a:r>
            <a:endParaRPr sz="2400">
              <a:latin typeface="Arial"/>
              <a:cs typeface="Arial"/>
            </a:endParaRPr>
          </a:p>
          <a:p>
            <a:pPr marL="12700" marR="73025">
              <a:lnSpc>
                <a:spcPct val="100000"/>
              </a:lnSpc>
              <a:spcBef>
                <a:spcPts val="1175"/>
              </a:spcBef>
            </a:pPr>
            <a:r>
              <a:rPr sz="2400" spc="-5" dirty="0">
                <a:latin typeface="Arial"/>
                <a:cs typeface="Arial"/>
              </a:rPr>
              <a:t>Análogos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nucleotídeos,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aminoácidos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sequências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ramificadas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400" spc="-5" dirty="0">
                <a:latin typeface="Arial"/>
                <a:cs typeface="Arial"/>
              </a:rPr>
              <a:t>Variantes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 sequências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623441"/>
            <a:ext cx="203453" cy="213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504313"/>
            <a:ext cx="203453" cy="2133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3019425"/>
            <a:ext cx="203453" cy="2133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3900296"/>
            <a:ext cx="203453" cy="2133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4781169"/>
            <a:ext cx="203453" cy="2133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662066"/>
            <a:ext cx="203453" cy="21335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181" y="447294"/>
            <a:ext cx="863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737741"/>
            <a:ext cx="152400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181" y="1000505"/>
            <a:ext cx="8453755" cy="150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>
              <a:latin typeface="Arial"/>
              <a:cs typeface="Arial"/>
            </a:endParaRPr>
          </a:p>
          <a:p>
            <a:pPr marL="857250" marR="5080">
              <a:lnSpc>
                <a:spcPct val="100000"/>
              </a:lnSpc>
              <a:spcBef>
                <a:spcPts val="2280"/>
              </a:spcBef>
            </a:pPr>
            <a:r>
              <a:rPr sz="1800" spc="-5" dirty="0">
                <a:latin typeface="Arial"/>
                <a:cs typeface="Arial"/>
              </a:rPr>
              <a:t>Exemplo</a:t>
            </a:r>
            <a:r>
              <a:rPr sz="1800" dirty="0">
                <a:latin typeface="Arial"/>
                <a:cs typeface="Arial"/>
              </a:rPr>
              <a:t> - SEQ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NO:1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fragmento</a:t>
            </a:r>
            <a:r>
              <a:rPr sz="1800" spc="-5" dirty="0">
                <a:latin typeface="Arial"/>
                <a:cs typeface="Arial"/>
              </a:rPr>
              <a:t>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 sequência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proveniente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mitocondrial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levedura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(tabela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códigos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genéticos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"3-Yeast Mitochondrial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Code"):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89" y="3030981"/>
            <a:ext cx="4499611" cy="168251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Chave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"CDS"</a:t>
            </a:r>
            <a:endParaRPr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Localização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característica:</a:t>
            </a:r>
            <a:r>
              <a:rPr sz="1800" spc="-5" dirty="0">
                <a:latin typeface="Arial"/>
                <a:cs typeface="Arial"/>
              </a:rPr>
              <a:t> &lt;1..80</a:t>
            </a:r>
            <a:endParaRPr sz="1800" dirty="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"codon_start"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5" dirty="0">
                <a:latin typeface="Arial"/>
                <a:cs typeface="Arial"/>
              </a:rPr>
              <a:t> 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"3"</a:t>
            </a:r>
            <a:endParaRPr sz="1800" dirty="0">
              <a:latin typeface="Arial"/>
              <a:cs typeface="Arial"/>
            </a:endParaRPr>
          </a:p>
          <a:p>
            <a:pPr marL="298450" marR="17145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qualificador "transl_table"</a:t>
            </a:r>
            <a:r>
              <a:rPr sz="1800" dirty="0">
                <a:latin typeface="Arial"/>
                <a:cs typeface="Arial"/>
              </a:rPr>
              <a:t> com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"3"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474976"/>
            <a:ext cx="7981950" cy="4953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80328" y="3356990"/>
            <a:ext cx="2997835" cy="1424749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58115" marR="151130" indent="-1270" algn="ctr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Arial"/>
                <a:cs typeface="Arial"/>
              </a:rPr>
              <a:t>As </a:t>
            </a:r>
            <a:r>
              <a:rPr sz="1800" spc="-5" dirty="0">
                <a:latin typeface="Arial"/>
                <a:cs typeface="Arial"/>
              </a:rPr>
              <a:t>tabelas de códigos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genéticos no Anexo </a:t>
            </a:r>
            <a:r>
              <a:rPr sz="1800" dirty="0">
                <a:latin typeface="Arial"/>
                <a:cs typeface="Arial"/>
              </a:rPr>
              <a:t>1,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Secção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9, </a:t>
            </a:r>
            <a:r>
              <a:rPr sz="1800" spc="-5" dirty="0">
                <a:latin typeface="Arial"/>
                <a:cs typeface="Arial"/>
              </a:rPr>
              <a:t>são utilizadas </a:t>
            </a:r>
            <a:r>
              <a:rPr sz="1800" dirty="0">
                <a:latin typeface="Arial"/>
                <a:cs typeface="Arial"/>
              </a:rPr>
              <a:t> para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determinar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 "transl_table".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85207" y="4220590"/>
            <a:ext cx="598170" cy="278765"/>
          </a:xfrm>
          <a:custGeom>
            <a:avLst/>
            <a:gdLst/>
            <a:ahLst/>
            <a:cxnLst/>
            <a:rect l="l" t="t" r="r" b="b"/>
            <a:pathLst>
              <a:path w="598170" h="278764">
                <a:moveTo>
                  <a:pt x="53720" y="209168"/>
                </a:moveTo>
                <a:lnTo>
                  <a:pt x="0" y="275335"/>
                </a:lnTo>
                <a:lnTo>
                  <a:pt x="85089" y="278510"/>
                </a:lnTo>
                <a:lnTo>
                  <a:pt x="74403" y="254888"/>
                </a:lnTo>
                <a:lnTo>
                  <a:pt x="60451" y="254888"/>
                </a:lnTo>
                <a:lnTo>
                  <a:pt x="55244" y="243331"/>
                </a:lnTo>
                <a:lnTo>
                  <a:pt x="66806" y="238095"/>
                </a:lnTo>
                <a:lnTo>
                  <a:pt x="53720" y="209168"/>
                </a:lnTo>
                <a:close/>
              </a:path>
              <a:path w="598170" h="278764">
                <a:moveTo>
                  <a:pt x="66806" y="238095"/>
                </a:moveTo>
                <a:lnTo>
                  <a:pt x="55244" y="243331"/>
                </a:lnTo>
                <a:lnTo>
                  <a:pt x="60451" y="254888"/>
                </a:lnTo>
                <a:lnTo>
                  <a:pt x="72032" y="249647"/>
                </a:lnTo>
                <a:lnTo>
                  <a:pt x="66806" y="238095"/>
                </a:lnTo>
                <a:close/>
              </a:path>
              <a:path w="598170" h="278764">
                <a:moveTo>
                  <a:pt x="72032" y="249647"/>
                </a:moveTo>
                <a:lnTo>
                  <a:pt x="60451" y="254888"/>
                </a:lnTo>
                <a:lnTo>
                  <a:pt x="74403" y="254888"/>
                </a:lnTo>
                <a:lnTo>
                  <a:pt x="72032" y="249647"/>
                </a:lnTo>
                <a:close/>
              </a:path>
              <a:path w="598170" h="278764">
                <a:moveTo>
                  <a:pt x="592454" y="0"/>
                </a:moveTo>
                <a:lnTo>
                  <a:pt x="66806" y="238095"/>
                </a:lnTo>
                <a:lnTo>
                  <a:pt x="72032" y="249647"/>
                </a:lnTo>
                <a:lnTo>
                  <a:pt x="597788" y="11683"/>
                </a:lnTo>
                <a:lnTo>
                  <a:pt x="5924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181" y="447294"/>
            <a:ext cx="863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737741"/>
            <a:ext cx="152400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181" y="1000505"/>
            <a:ext cx="8453755" cy="150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>
              <a:latin typeface="Arial"/>
              <a:cs typeface="Arial"/>
            </a:endParaRPr>
          </a:p>
          <a:p>
            <a:pPr marL="857250" marR="5080">
              <a:lnSpc>
                <a:spcPct val="100000"/>
              </a:lnSpc>
              <a:spcBef>
                <a:spcPts val="2280"/>
              </a:spcBef>
            </a:pPr>
            <a:r>
              <a:rPr sz="1800" spc="-5" dirty="0">
                <a:latin typeface="Arial"/>
                <a:cs typeface="Arial"/>
              </a:rPr>
              <a:t>Exemplo</a:t>
            </a:r>
            <a:r>
              <a:rPr sz="1800" dirty="0">
                <a:latin typeface="Arial"/>
                <a:cs typeface="Arial"/>
              </a:rPr>
              <a:t> - SEQ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NO:1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fragmento</a:t>
            </a:r>
            <a:r>
              <a:rPr sz="1800" spc="-5" dirty="0">
                <a:latin typeface="Arial"/>
                <a:cs typeface="Arial"/>
              </a:rPr>
              <a:t>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 sequência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proveniente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mitocondrial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levedura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(tabela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códigos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genéticos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"3-Yeast Mitochondrial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Code"):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89" y="3030981"/>
            <a:ext cx="6517640" cy="20834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Chave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"CDS"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Localização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característica:</a:t>
            </a:r>
            <a:r>
              <a:rPr sz="1800" spc="-5" dirty="0">
                <a:latin typeface="Arial"/>
                <a:cs typeface="Arial"/>
              </a:rPr>
              <a:t> &lt;1..80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"codon_start"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o valor</a:t>
            </a:r>
            <a:r>
              <a:rPr sz="1800" dirty="0">
                <a:latin typeface="Arial"/>
                <a:cs typeface="Arial"/>
              </a:rPr>
              <a:t> "3"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"transl_table"</a:t>
            </a:r>
            <a:r>
              <a:rPr sz="1800" dirty="0">
                <a:latin typeface="Arial"/>
                <a:cs typeface="Arial"/>
              </a:rPr>
              <a:t> 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"3"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"transl_except"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valor </a:t>
            </a:r>
            <a:r>
              <a:rPr sz="1800" spc="-5" dirty="0">
                <a:latin typeface="Arial"/>
                <a:cs typeface="Arial"/>
              </a:rPr>
              <a:t>“(pos:30..32,aa:Sec)”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4628" y="3312795"/>
            <a:ext cx="3046730" cy="1189990"/>
          </a:xfrm>
          <a:custGeom>
            <a:avLst/>
            <a:gdLst/>
            <a:ahLst/>
            <a:cxnLst/>
            <a:rect l="l" t="t" r="r" b="b"/>
            <a:pathLst>
              <a:path w="3046729" h="1189989">
                <a:moveTo>
                  <a:pt x="0" y="1189481"/>
                </a:moveTo>
                <a:lnTo>
                  <a:pt x="3046476" y="1189481"/>
                </a:lnTo>
                <a:lnTo>
                  <a:pt x="3046476" y="0"/>
                </a:lnTo>
                <a:lnTo>
                  <a:pt x="0" y="0"/>
                </a:lnTo>
                <a:lnTo>
                  <a:pt x="0" y="1189481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58078" y="3339591"/>
            <a:ext cx="2719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 qualificador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"transl_except" coloca 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aminoácido selenocisteína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76668" y="4232402"/>
            <a:ext cx="437515" cy="565785"/>
          </a:xfrm>
          <a:custGeom>
            <a:avLst/>
            <a:gdLst/>
            <a:ahLst/>
            <a:cxnLst/>
            <a:rect l="l" t="t" r="r" b="b"/>
            <a:pathLst>
              <a:path w="437515" h="565785">
                <a:moveTo>
                  <a:pt x="16255" y="481838"/>
                </a:moveTo>
                <a:lnTo>
                  <a:pt x="0" y="565404"/>
                </a:lnTo>
                <a:lnTo>
                  <a:pt x="76707" y="528320"/>
                </a:lnTo>
                <a:lnTo>
                  <a:pt x="64485" y="518922"/>
                </a:lnTo>
                <a:lnTo>
                  <a:pt x="43814" y="518922"/>
                </a:lnTo>
                <a:lnTo>
                  <a:pt x="33654" y="511302"/>
                </a:lnTo>
                <a:lnTo>
                  <a:pt x="41430" y="501194"/>
                </a:lnTo>
                <a:lnTo>
                  <a:pt x="16255" y="481838"/>
                </a:lnTo>
                <a:close/>
              </a:path>
              <a:path w="437515" h="565785">
                <a:moveTo>
                  <a:pt x="41430" y="501194"/>
                </a:moveTo>
                <a:lnTo>
                  <a:pt x="33654" y="511302"/>
                </a:lnTo>
                <a:lnTo>
                  <a:pt x="43814" y="518922"/>
                </a:lnTo>
                <a:lnTo>
                  <a:pt x="51498" y="508936"/>
                </a:lnTo>
                <a:lnTo>
                  <a:pt x="41430" y="501194"/>
                </a:lnTo>
                <a:close/>
              </a:path>
              <a:path w="437515" h="565785">
                <a:moveTo>
                  <a:pt x="51498" y="508936"/>
                </a:moveTo>
                <a:lnTo>
                  <a:pt x="43814" y="518922"/>
                </a:lnTo>
                <a:lnTo>
                  <a:pt x="64485" y="518922"/>
                </a:lnTo>
                <a:lnTo>
                  <a:pt x="51498" y="508936"/>
                </a:lnTo>
                <a:close/>
              </a:path>
              <a:path w="437515" h="565785">
                <a:moveTo>
                  <a:pt x="426974" y="0"/>
                </a:moveTo>
                <a:lnTo>
                  <a:pt x="41430" y="501194"/>
                </a:lnTo>
                <a:lnTo>
                  <a:pt x="51498" y="508936"/>
                </a:lnTo>
                <a:lnTo>
                  <a:pt x="437133" y="7747"/>
                </a:lnTo>
                <a:lnTo>
                  <a:pt x="426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14" y="2506598"/>
            <a:ext cx="7714878" cy="37147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181" y="447294"/>
            <a:ext cx="863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737741"/>
            <a:ext cx="152400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181" y="1000505"/>
            <a:ext cx="8453755" cy="150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>
              <a:latin typeface="Arial"/>
              <a:cs typeface="Arial"/>
            </a:endParaRPr>
          </a:p>
          <a:p>
            <a:pPr marL="857250" marR="5080">
              <a:lnSpc>
                <a:spcPct val="100000"/>
              </a:lnSpc>
              <a:spcBef>
                <a:spcPts val="2280"/>
              </a:spcBef>
            </a:pPr>
            <a:r>
              <a:rPr sz="1800" spc="-5" dirty="0">
                <a:latin typeface="Arial"/>
                <a:cs typeface="Arial"/>
              </a:rPr>
              <a:t>Exemplo</a:t>
            </a:r>
            <a:r>
              <a:rPr sz="1800" dirty="0">
                <a:latin typeface="Arial"/>
                <a:cs typeface="Arial"/>
              </a:rPr>
              <a:t> - SEQ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NO:1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fragmento</a:t>
            </a:r>
            <a:r>
              <a:rPr sz="1800" spc="-5" dirty="0">
                <a:latin typeface="Arial"/>
                <a:cs typeface="Arial"/>
              </a:rPr>
              <a:t>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 sequência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proveniente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mitocondrial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levedura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(tabela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códigos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genéticos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"3-Yeast Mitochondrial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Code"):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89" y="3030981"/>
            <a:ext cx="7646034" cy="24790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Chave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"CDS"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Localização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característica:</a:t>
            </a:r>
            <a:r>
              <a:rPr sz="1800" spc="-5" dirty="0">
                <a:latin typeface="Arial"/>
                <a:cs typeface="Arial"/>
              </a:rPr>
              <a:t> &lt;1..80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"codon_start"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o valor</a:t>
            </a:r>
            <a:r>
              <a:rPr sz="1800" dirty="0">
                <a:latin typeface="Arial"/>
                <a:cs typeface="Arial"/>
              </a:rPr>
              <a:t> "3"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"transl_table"</a:t>
            </a:r>
            <a:r>
              <a:rPr sz="1800" dirty="0">
                <a:latin typeface="Arial"/>
                <a:cs typeface="Arial"/>
              </a:rPr>
              <a:t> 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"3"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"transl_except"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valor</a:t>
            </a:r>
            <a:r>
              <a:rPr sz="1800" spc="-5" dirty="0">
                <a:latin typeface="Arial"/>
                <a:cs typeface="Arial"/>
              </a:rPr>
              <a:t> “(pos:30..32,aa:Sec)”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55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"translation"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"</a:t>
            </a:r>
            <a:r>
              <a:rPr sz="1800" b="1" spc="-10" dirty="0">
                <a:latin typeface="Courier New"/>
                <a:cs typeface="Courier New"/>
              </a:rPr>
              <a:t>DNEEVNEECURLFFKNARHTTSRLT</a:t>
            </a:r>
            <a:r>
              <a:rPr sz="1800" spc="-10" dirty="0">
                <a:latin typeface="Arial"/>
                <a:cs typeface="Arial"/>
              </a:rPr>
              <a:t>"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474976"/>
            <a:ext cx="7981950" cy="4953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94628" y="3312795"/>
            <a:ext cx="3046730" cy="923925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12395" marR="105410" algn="ctr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terminação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aparece no qualificador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“translation”!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3261" y="4233164"/>
            <a:ext cx="581660" cy="996950"/>
          </a:xfrm>
          <a:custGeom>
            <a:avLst/>
            <a:gdLst/>
            <a:ahLst/>
            <a:cxnLst/>
            <a:rect l="l" t="t" r="r" b="b"/>
            <a:pathLst>
              <a:path w="581659" h="996950">
                <a:moveTo>
                  <a:pt x="537811" y="933996"/>
                </a:moveTo>
                <a:lnTo>
                  <a:pt x="510286" y="949960"/>
                </a:lnTo>
                <a:lnTo>
                  <a:pt x="581533" y="996696"/>
                </a:lnTo>
                <a:lnTo>
                  <a:pt x="578287" y="945007"/>
                </a:lnTo>
                <a:lnTo>
                  <a:pt x="544195" y="945007"/>
                </a:lnTo>
                <a:lnTo>
                  <a:pt x="537811" y="933996"/>
                </a:lnTo>
                <a:close/>
              </a:path>
              <a:path w="581659" h="996950">
                <a:moveTo>
                  <a:pt x="548740" y="927658"/>
                </a:moveTo>
                <a:lnTo>
                  <a:pt x="537811" y="933996"/>
                </a:lnTo>
                <a:lnTo>
                  <a:pt x="544195" y="945007"/>
                </a:lnTo>
                <a:lnTo>
                  <a:pt x="555117" y="938657"/>
                </a:lnTo>
                <a:lnTo>
                  <a:pt x="548740" y="927658"/>
                </a:lnTo>
                <a:close/>
              </a:path>
              <a:path w="581659" h="996950">
                <a:moveTo>
                  <a:pt x="576199" y="911733"/>
                </a:moveTo>
                <a:lnTo>
                  <a:pt x="548740" y="927658"/>
                </a:lnTo>
                <a:lnTo>
                  <a:pt x="555117" y="938657"/>
                </a:lnTo>
                <a:lnTo>
                  <a:pt x="544195" y="945007"/>
                </a:lnTo>
                <a:lnTo>
                  <a:pt x="578287" y="945007"/>
                </a:lnTo>
                <a:lnTo>
                  <a:pt x="576199" y="911733"/>
                </a:lnTo>
                <a:close/>
              </a:path>
              <a:path w="581659" h="996950">
                <a:moveTo>
                  <a:pt x="10922" y="0"/>
                </a:moveTo>
                <a:lnTo>
                  <a:pt x="0" y="6350"/>
                </a:lnTo>
                <a:lnTo>
                  <a:pt x="537811" y="933996"/>
                </a:lnTo>
                <a:lnTo>
                  <a:pt x="548740" y="927658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181" y="447294"/>
            <a:ext cx="863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737741"/>
            <a:ext cx="152400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181" y="1000505"/>
            <a:ext cx="8453755" cy="493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>
              <a:latin typeface="Arial"/>
              <a:cs typeface="Arial"/>
            </a:endParaRPr>
          </a:p>
          <a:p>
            <a:pPr marL="857250" marR="5080">
              <a:lnSpc>
                <a:spcPct val="100000"/>
              </a:lnSpc>
              <a:spcBef>
                <a:spcPts val="2280"/>
              </a:spcBef>
            </a:pPr>
            <a:r>
              <a:rPr sz="1800" spc="-5" dirty="0">
                <a:latin typeface="Arial"/>
                <a:cs typeface="Arial"/>
              </a:rPr>
              <a:t>Exemplo</a:t>
            </a:r>
            <a:r>
              <a:rPr sz="1800" dirty="0">
                <a:latin typeface="Arial"/>
                <a:cs typeface="Arial"/>
              </a:rPr>
              <a:t> - SEQ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NO:1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fragmento</a:t>
            </a:r>
            <a:r>
              <a:rPr sz="1800" spc="-5" dirty="0">
                <a:latin typeface="Arial"/>
                <a:cs typeface="Arial"/>
              </a:rPr>
              <a:t>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 sequência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proveniente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mitocondrial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levedura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(tabela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códigos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genéticos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"3-Yeast Mitochondrial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Code"):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946150" indent="-286385">
              <a:lnSpc>
                <a:spcPct val="100000"/>
              </a:lnSpc>
              <a:buChar char="•"/>
              <a:tabLst>
                <a:tab pos="946150" algn="l"/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Chave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"CDS"</a:t>
            </a:r>
            <a:endParaRPr sz="1800">
              <a:latin typeface="Arial"/>
              <a:cs typeface="Arial"/>
            </a:endParaRPr>
          </a:p>
          <a:p>
            <a:pPr marL="946150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946150" algn="l"/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Localização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característica:</a:t>
            </a:r>
            <a:r>
              <a:rPr sz="1800" spc="-5" dirty="0">
                <a:latin typeface="Arial"/>
                <a:cs typeface="Arial"/>
              </a:rPr>
              <a:t> &lt;1..80</a:t>
            </a:r>
            <a:endParaRPr sz="1800">
              <a:latin typeface="Arial"/>
              <a:cs typeface="Arial"/>
            </a:endParaRPr>
          </a:p>
          <a:p>
            <a:pPr marL="946150" indent="-286385">
              <a:lnSpc>
                <a:spcPct val="100000"/>
              </a:lnSpc>
              <a:spcBef>
                <a:spcPts val="1085"/>
              </a:spcBef>
              <a:buChar char="•"/>
              <a:tabLst>
                <a:tab pos="946150" algn="l"/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"codon_start"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o valor</a:t>
            </a:r>
            <a:r>
              <a:rPr sz="1800" dirty="0">
                <a:latin typeface="Arial"/>
                <a:cs typeface="Arial"/>
              </a:rPr>
              <a:t> "3"</a:t>
            </a:r>
            <a:endParaRPr sz="1800">
              <a:latin typeface="Arial"/>
              <a:cs typeface="Arial"/>
            </a:endParaRPr>
          </a:p>
          <a:p>
            <a:pPr marL="946150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946150" algn="l"/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"transl_table"</a:t>
            </a:r>
            <a:r>
              <a:rPr sz="1800" dirty="0">
                <a:latin typeface="Arial"/>
                <a:cs typeface="Arial"/>
              </a:rPr>
              <a:t> 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"3"</a:t>
            </a:r>
            <a:endParaRPr sz="1800">
              <a:latin typeface="Arial"/>
              <a:cs typeface="Arial"/>
            </a:endParaRPr>
          </a:p>
          <a:p>
            <a:pPr marL="946150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946150" algn="l"/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"transl_except"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valor</a:t>
            </a:r>
            <a:r>
              <a:rPr sz="1800" spc="-5" dirty="0">
                <a:latin typeface="Arial"/>
                <a:cs typeface="Arial"/>
              </a:rPr>
              <a:t> “(pos:30..32,aa:Sec)”</a:t>
            </a:r>
            <a:endParaRPr sz="1800">
              <a:latin typeface="Arial"/>
              <a:cs typeface="Arial"/>
            </a:endParaRPr>
          </a:p>
          <a:p>
            <a:pPr marL="946150" indent="-286385">
              <a:lnSpc>
                <a:spcPct val="100000"/>
              </a:lnSpc>
              <a:spcBef>
                <a:spcPts val="955"/>
              </a:spcBef>
              <a:buChar char="•"/>
              <a:tabLst>
                <a:tab pos="946150" algn="l"/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"translation"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"</a:t>
            </a:r>
            <a:r>
              <a:rPr sz="1800" b="1" spc="-10" dirty="0">
                <a:latin typeface="Courier New"/>
                <a:cs typeface="Courier New"/>
              </a:rPr>
              <a:t>DNEEVNEECURLFFKNARHTTSRLT</a:t>
            </a:r>
            <a:r>
              <a:rPr sz="1800" spc="-10" dirty="0">
                <a:latin typeface="Arial"/>
                <a:cs typeface="Arial"/>
              </a:rPr>
              <a:t>"</a:t>
            </a:r>
            <a:endParaRPr sz="1800">
              <a:latin typeface="Arial"/>
              <a:cs typeface="Arial"/>
            </a:endParaRPr>
          </a:p>
          <a:p>
            <a:pPr marL="946150" indent="-286385">
              <a:lnSpc>
                <a:spcPct val="100000"/>
              </a:lnSpc>
              <a:spcBef>
                <a:spcPts val="1205"/>
              </a:spcBef>
              <a:buChar char="•"/>
              <a:tabLst>
                <a:tab pos="946150" algn="l"/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individual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proteínas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tradução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474976"/>
            <a:ext cx="7981950" cy="4953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0" y="5877305"/>
            <a:ext cx="1956435" cy="458470"/>
          </a:xfrm>
          <a:custGeom>
            <a:avLst/>
            <a:gdLst/>
            <a:ahLst/>
            <a:cxnLst/>
            <a:rect l="l" t="t" r="r" b="b"/>
            <a:pathLst>
              <a:path w="1956434" h="458470">
                <a:moveTo>
                  <a:pt x="1956053" y="0"/>
                </a:moveTo>
                <a:lnTo>
                  <a:pt x="0" y="0"/>
                </a:lnTo>
                <a:lnTo>
                  <a:pt x="0" y="457962"/>
                </a:lnTo>
                <a:lnTo>
                  <a:pt x="1956053" y="457962"/>
                </a:lnTo>
                <a:lnTo>
                  <a:pt x="1956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318" y="447294"/>
            <a:ext cx="863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45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737741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8318" y="1000505"/>
            <a:ext cx="8381365" cy="534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"CDS"</a:t>
            </a:r>
            <a:endParaRPr sz="2400">
              <a:latin typeface="Arial"/>
              <a:cs typeface="Arial"/>
            </a:endParaRPr>
          </a:p>
          <a:p>
            <a:pPr marL="785495" marR="5080">
              <a:lnSpc>
                <a:spcPct val="100000"/>
              </a:lnSpc>
              <a:spcBef>
                <a:spcPts val="2280"/>
              </a:spcBef>
            </a:pPr>
            <a:r>
              <a:rPr sz="1800" spc="-5" dirty="0">
                <a:latin typeface="Arial"/>
                <a:cs typeface="Arial"/>
              </a:rPr>
              <a:t>Exemplo</a:t>
            </a:r>
            <a:r>
              <a:rPr sz="1800" dirty="0">
                <a:latin typeface="Arial"/>
                <a:cs typeface="Arial"/>
              </a:rPr>
              <a:t> - SEQ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NO:1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fragmento</a:t>
            </a:r>
            <a:r>
              <a:rPr sz="1800" spc="-5" dirty="0">
                <a:latin typeface="Arial"/>
                <a:cs typeface="Arial"/>
              </a:rPr>
              <a:t>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 sequência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codificação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proveniente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mitocondrial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levedura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(tabela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códigos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genéticos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"3-Yeast Mitochondrial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Code"):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874394" indent="-286385">
              <a:lnSpc>
                <a:spcPct val="100000"/>
              </a:lnSpc>
              <a:buChar char="•"/>
              <a:tabLst>
                <a:tab pos="874394" algn="l"/>
                <a:tab pos="875030" algn="l"/>
              </a:tabLst>
            </a:pPr>
            <a:r>
              <a:rPr sz="1800" spc="-5" dirty="0">
                <a:latin typeface="Arial"/>
                <a:cs typeface="Arial"/>
              </a:rPr>
              <a:t>Chave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"CDS"</a:t>
            </a:r>
            <a:endParaRPr sz="1800">
              <a:latin typeface="Arial"/>
              <a:cs typeface="Arial"/>
            </a:endParaRPr>
          </a:p>
          <a:p>
            <a:pPr marL="874394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874394" algn="l"/>
                <a:tab pos="875030" algn="l"/>
              </a:tabLst>
            </a:pPr>
            <a:r>
              <a:rPr sz="1800" spc="-5" dirty="0">
                <a:latin typeface="Arial"/>
                <a:cs typeface="Arial"/>
              </a:rPr>
              <a:t>Localização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característica:</a:t>
            </a:r>
            <a:r>
              <a:rPr sz="1800" spc="-5" dirty="0">
                <a:latin typeface="Arial"/>
                <a:cs typeface="Arial"/>
              </a:rPr>
              <a:t> &lt;1..80</a:t>
            </a:r>
            <a:endParaRPr sz="1800">
              <a:latin typeface="Arial"/>
              <a:cs typeface="Arial"/>
            </a:endParaRPr>
          </a:p>
          <a:p>
            <a:pPr marL="874394" indent="-286385">
              <a:lnSpc>
                <a:spcPct val="100000"/>
              </a:lnSpc>
              <a:spcBef>
                <a:spcPts val="1085"/>
              </a:spcBef>
              <a:buChar char="•"/>
              <a:tabLst>
                <a:tab pos="874394" algn="l"/>
                <a:tab pos="87503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"codon_start"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o valor</a:t>
            </a:r>
            <a:r>
              <a:rPr sz="1800" dirty="0">
                <a:latin typeface="Arial"/>
                <a:cs typeface="Arial"/>
              </a:rPr>
              <a:t> "3"</a:t>
            </a:r>
            <a:endParaRPr sz="1800">
              <a:latin typeface="Arial"/>
              <a:cs typeface="Arial"/>
            </a:endParaRPr>
          </a:p>
          <a:p>
            <a:pPr marL="874394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874394" algn="l"/>
                <a:tab pos="87503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"transl_table"</a:t>
            </a:r>
            <a:r>
              <a:rPr sz="1800" dirty="0">
                <a:latin typeface="Arial"/>
                <a:cs typeface="Arial"/>
              </a:rPr>
              <a:t> 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"3"</a:t>
            </a:r>
            <a:endParaRPr sz="1800">
              <a:latin typeface="Arial"/>
              <a:cs typeface="Arial"/>
            </a:endParaRPr>
          </a:p>
          <a:p>
            <a:pPr marL="874394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874394" algn="l"/>
                <a:tab pos="87503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"transl_except"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valor</a:t>
            </a:r>
            <a:r>
              <a:rPr sz="1800" spc="-5" dirty="0">
                <a:latin typeface="Arial"/>
                <a:cs typeface="Arial"/>
              </a:rPr>
              <a:t> “(pos:30..32,aa:Sec)”</a:t>
            </a:r>
            <a:endParaRPr sz="1800">
              <a:latin typeface="Arial"/>
              <a:cs typeface="Arial"/>
            </a:endParaRPr>
          </a:p>
          <a:p>
            <a:pPr marL="874394" indent="-286385">
              <a:lnSpc>
                <a:spcPct val="100000"/>
              </a:lnSpc>
              <a:spcBef>
                <a:spcPts val="955"/>
              </a:spcBef>
              <a:buChar char="•"/>
              <a:tabLst>
                <a:tab pos="874394" algn="l"/>
                <a:tab pos="875030" algn="l"/>
              </a:tabLst>
            </a:pP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"translation"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"</a:t>
            </a:r>
            <a:r>
              <a:rPr sz="1800" b="1" spc="-10" dirty="0">
                <a:latin typeface="Courier New"/>
                <a:cs typeface="Courier New"/>
              </a:rPr>
              <a:t>DNEEVNEECURLFFKNARHTTSRLT</a:t>
            </a:r>
            <a:r>
              <a:rPr sz="1800" spc="-10" dirty="0">
                <a:latin typeface="Arial"/>
                <a:cs typeface="Arial"/>
              </a:rPr>
              <a:t>"</a:t>
            </a:r>
            <a:endParaRPr sz="1800">
              <a:latin typeface="Arial"/>
              <a:cs typeface="Arial"/>
            </a:endParaRPr>
          </a:p>
          <a:p>
            <a:pPr marL="874394" indent="-286385">
              <a:lnSpc>
                <a:spcPct val="100000"/>
              </a:lnSpc>
              <a:spcBef>
                <a:spcPts val="1205"/>
              </a:spcBef>
              <a:buChar char="•"/>
              <a:tabLst>
                <a:tab pos="874394" algn="l"/>
                <a:tab pos="875030" algn="l"/>
              </a:tabLst>
            </a:pP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individual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proteínas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tradução</a:t>
            </a:r>
            <a:endParaRPr sz="1800">
              <a:latin typeface="Arial"/>
              <a:cs typeface="Arial"/>
            </a:endParaRPr>
          </a:p>
          <a:p>
            <a:pPr marL="874394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874394" algn="l"/>
                <a:tab pos="875030" algn="l"/>
              </a:tabLst>
            </a:pP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qualificador</a:t>
            </a:r>
            <a:r>
              <a:rPr sz="1800" spc="-5" dirty="0">
                <a:latin typeface="Arial"/>
                <a:cs typeface="Arial"/>
              </a:rPr>
              <a:t> "protein_id"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número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proteína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traduzida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474976"/>
            <a:ext cx="7981950" cy="4953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447294"/>
            <a:ext cx="86385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35" dirty="0"/>
              <a:t> </a:t>
            </a:r>
            <a:r>
              <a:rPr sz="2400" spc="-5" dirty="0"/>
              <a:t>de</a:t>
            </a:r>
            <a:r>
              <a:rPr sz="2400" spc="15" dirty="0"/>
              <a:t> </a:t>
            </a:r>
            <a:r>
              <a:rPr sz="2400" spc="-5" dirty="0"/>
              <a:t>nucleotídeos:</a:t>
            </a:r>
            <a:r>
              <a:rPr sz="2400" spc="35" dirty="0"/>
              <a:t> </a:t>
            </a:r>
            <a:r>
              <a:rPr sz="2400" spc="-5" dirty="0"/>
              <a:t>chave</a:t>
            </a:r>
            <a:r>
              <a:rPr sz="2400" spc="20" dirty="0"/>
              <a:t> </a:t>
            </a:r>
            <a:r>
              <a:rPr sz="2400" spc="-5" dirty="0"/>
              <a:t>de</a:t>
            </a:r>
            <a:r>
              <a:rPr sz="2400" spc="20" dirty="0"/>
              <a:t> </a:t>
            </a:r>
            <a:r>
              <a:rPr sz="2400" spc="-5" dirty="0"/>
              <a:t>caracterização</a:t>
            </a:r>
            <a:r>
              <a:rPr sz="2400" spc="25" dirty="0"/>
              <a:t> </a:t>
            </a:r>
            <a:r>
              <a:rPr sz="2400" spc="-5" dirty="0"/>
              <a:t>"CDS"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17117" y="2015490"/>
            <a:ext cx="7892415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 localização </a:t>
            </a:r>
            <a:r>
              <a:rPr sz="1800" spc="-5" dirty="0">
                <a:latin typeface="Arial"/>
                <a:cs typeface="Arial"/>
              </a:rPr>
              <a:t>da </a:t>
            </a:r>
            <a:r>
              <a:rPr sz="1800" dirty="0">
                <a:latin typeface="Arial"/>
                <a:cs typeface="Arial"/>
              </a:rPr>
              <a:t>característica </a:t>
            </a:r>
            <a:r>
              <a:rPr sz="1800" spc="-5" dirty="0">
                <a:latin typeface="Arial"/>
                <a:cs typeface="Arial"/>
              </a:rPr>
              <a:t>"CDS" </a:t>
            </a:r>
            <a:r>
              <a:rPr sz="1800" dirty="0">
                <a:latin typeface="Arial"/>
                <a:cs typeface="Arial"/>
              </a:rPr>
              <a:t>pode utilizar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operador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localização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</a:t>
            </a:r>
            <a:r>
              <a:rPr sz="1800" b="1" dirty="0">
                <a:latin typeface="Arial"/>
                <a:cs typeface="Arial"/>
              </a:rPr>
              <a:t>join</a:t>
            </a:r>
            <a:r>
              <a:rPr sz="1800" dirty="0">
                <a:latin typeface="Arial"/>
                <a:cs typeface="Arial"/>
              </a:rPr>
              <a:t>"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 conectar segmentos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discontínuos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 </a:t>
            </a: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 formar </a:t>
            </a:r>
            <a:r>
              <a:rPr sz="1800" spc="-5" dirty="0">
                <a:latin typeface="Arial"/>
                <a:cs typeface="Arial"/>
              </a:rPr>
              <a:t>uma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única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região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codificação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24130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join(location1,location2)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latin typeface="Arial"/>
              <a:cs typeface="Arial"/>
            </a:endParaRPr>
          </a:p>
          <a:p>
            <a:pPr marL="12700" marR="13525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"CDS"</a:t>
            </a:r>
            <a:r>
              <a:rPr sz="1800" dirty="0">
                <a:latin typeface="Arial"/>
                <a:cs typeface="Arial"/>
              </a:rPr>
              <a:t> pode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utilizar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operador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</a:t>
            </a:r>
            <a:r>
              <a:rPr sz="1800" b="1" dirty="0">
                <a:latin typeface="Arial"/>
                <a:cs typeface="Arial"/>
              </a:rPr>
              <a:t>complement</a:t>
            </a:r>
            <a:r>
              <a:rPr sz="1800" dirty="0">
                <a:latin typeface="Arial"/>
                <a:cs typeface="Arial"/>
              </a:rPr>
              <a:t>"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 indicar que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característica está localizada </a:t>
            </a:r>
            <a:r>
              <a:rPr sz="1800" spc="-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fita </a:t>
            </a:r>
            <a:r>
              <a:rPr sz="1800" dirty="0" err="1">
                <a:latin typeface="Arial"/>
                <a:cs typeface="Arial"/>
              </a:rPr>
              <a:t>complementar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 sequência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especificada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pelo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descritor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24130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complement(location)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981" y="2097277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981" y="4017517"/>
            <a:ext cx="152400" cy="1600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348234"/>
            <a:ext cx="8560435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10"/>
              </a:lnSpc>
              <a:spcBef>
                <a:spcPts val="100"/>
              </a:spcBef>
            </a:pPr>
            <a:r>
              <a:rPr sz="3300" spc="-5" dirty="0"/>
              <a:t>Chaves</a:t>
            </a:r>
            <a:r>
              <a:rPr sz="3300" spc="10" dirty="0"/>
              <a:t> </a:t>
            </a:r>
            <a:r>
              <a:rPr sz="3300" dirty="0"/>
              <a:t>de</a:t>
            </a:r>
            <a:r>
              <a:rPr sz="3300" spc="15" dirty="0"/>
              <a:t> </a:t>
            </a:r>
            <a:r>
              <a:rPr sz="3300" spc="-5" dirty="0"/>
              <a:t>caracterização</a:t>
            </a:r>
            <a:r>
              <a:rPr sz="3300" spc="30" dirty="0"/>
              <a:t> </a:t>
            </a:r>
            <a:r>
              <a:rPr sz="3300" spc="-5" dirty="0"/>
              <a:t>e</a:t>
            </a:r>
            <a:r>
              <a:rPr sz="3300" spc="10" dirty="0"/>
              <a:t> </a:t>
            </a:r>
            <a:r>
              <a:rPr sz="3300" spc="-5" dirty="0"/>
              <a:t>qualificadores</a:t>
            </a:r>
            <a:endParaRPr sz="3300"/>
          </a:p>
          <a:p>
            <a:pPr marL="12700" marR="5080">
              <a:lnSpc>
                <a:spcPct val="80000"/>
              </a:lnSpc>
              <a:spcBef>
                <a:spcPts val="280"/>
              </a:spcBef>
            </a:pPr>
            <a:r>
              <a:rPr sz="2200" dirty="0"/>
              <a:t>Sequências</a:t>
            </a:r>
            <a:r>
              <a:rPr sz="2200" spc="-15" dirty="0"/>
              <a:t> </a:t>
            </a:r>
            <a:r>
              <a:rPr sz="2200" spc="-5" dirty="0"/>
              <a:t>de </a:t>
            </a:r>
            <a:r>
              <a:rPr sz="2200" dirty="0"/>
              <a:t>aminoácidos:</a:t>
            </a:r>
            <a:r>
              <a:rPr sz="2200" spc="-15" dirty="0"/>
              <a:t> </a:t>
            </a:r>
            <a:r>
              <a:rPr sz="2200" dirty="0"/>
              <a:t>chaves</a:t>
            </a:r>
            <a:r>
              <a:rPr sz="2200" spc="-10" dirty="0"/>
              <a:t> </a:t>
            </a:r>
            <a:r>
              <a:rPr sz="2200" spc="-5" dirty="0"/>
              <a:t>de</a:t>
            </a:r>
            <a:r>
              <a:rPr sz="2200" dirty="0"/>
              <a:t> caracterização</a:t>
            </a:r>
            <a:r>
              <a:rPr sz="2200" spc="-10" dirty="0"/>
              <a:t> </a:t>
            </a:r>
            <a:r>
              <a:rPr sz="2200" dirty="0"/>
              <a:t>normalmente </a:t>
            </a:r>
            <a:r>
              <a:rPr sz="2200" spc="-595" dirty="0"/>
              <a:t> </a:t>
            </a:r>
            <a:r>
              <a:rPr sz="2200" dirty="0"/>
              <a:t>usadas</a:t>
            </a:r>
            <a:endParaRPr sz="2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50" y="1729485"/>
          <a:ext cx="7705090" cy="4297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 marR="1123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Chave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caracterização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Descrição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56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Qua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ificadores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obrigatórios?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SITE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03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um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único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sítio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interesse </a:t>
                      </a:r>
                      <a:r>
                        <a:rPr sz="1800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 um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aminoácido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51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um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qualificador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NOTE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obrigatório </a:t>
                      </a:r>
                      <a:r>
                        <a:rPr sz="1800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deve descrever o </a:t>
                      </a:r>
                      <a:r>
                        <a:rPr sz="1800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sítio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REGION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uma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região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interesse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nenhum;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NOTE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é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opcional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BINDING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2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sítio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ligação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um </a:t>
                      </a:r>
                      <a:r>
                        <a:rPr sz="1800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grupo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químico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44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um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qualificador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NOTE obrigatório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deve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conter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nome </a:t>
                      </a:r>
                      <a:r>
                        <a:rPr sz="1800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grupo químico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UNSURE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30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descreve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regiões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incerteza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1800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sequência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57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nenhum;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NOTE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é </a:t>
                      </a:r>
                      <a:r>
                        <a:rPr sz="1800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opcional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318" y="447294"/>
            <a:ext cx="86385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45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35" dirty="0"/>
              <a:t> </a:t>
            </a:r>
            <a:r>
              <a:rPr sz="2400" spc="-5" dirty="0"/>
              <a:t>de</a:t>
            </a:r>
            <a:r>
              <a:rPr sz="2400" spc="15" dirty="0"/>
              <a:t> </a:t>
            </a:r>
            <a:r>
              <a:rPr sz="2400" spc="-5" dirty="0"/>
              <a:t>aminoácidos;</a:t>
            </a:r>
            <a:r>
              <a:rPr sz="2400" spc="35" dirty="0"/>
              <a:t> </a:t>
            </a:r>
            <a:r>
              <a:rPr sz="2400" spc="-5" dirty="0"/>
              <a:t>aminoácidos</a:t>
            </a:r>
            <a:r>
              <a:rPr sz="2400" spc="45" dirty="0"/>
              <a:t> </a:t>
            </a:r>
            <a:r>
              <a:rPr sz="2400" spc="-5" dirty="0"/>
              <a:t>modificados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89253" y="1676400"/>
            <a:ext cx="675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"aminoácido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modificado"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qualquer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aminoácido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seja: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977" y="1758188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18608" y="1950721"/>
            <a:ext cx="3595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dirty="0">
                <a:latin typeface="Arial"/>
                <a:cs typeface="Arial"/>
              </a:rPr>
              <a:t>L-asparagina	</a:t>
            </a:r>
            <a:r>
              <a:rPr sz="1800" spc="-5" dirty="0">
                <a:latin typeface="Arial"/>
                <a:cs typeface="Arial"/>
              </a:rPr>
              <a:t>ácido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L-aspártico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ácido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L-glutâmico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L-glicina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0753" y="1950721"/>
            <a:ext cx="122110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4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L-alanina </a:t>
            </a:r>
            <a:r>
              <a:rPr sz="1800" dirty="0">
                <a:latin typeface="Arial"/>
                <a:cs typeface="Arial"/>
              </a:rPr>
              <a:t> L-cisteína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histid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metion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na  L-serina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7661" y="2499361"/>
            <a:ext cx="12084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L-lisina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pirrolis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na  </a:t>
            </a:r>
            <a:r>
              <a:rPr sz="1800" dirty="0">
                <a:latin typeface="Arial"/>
                <a:cs typeface="Arial"/>
              </a:rPr>
              <a:t>L-triptofano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9808" y="1950721"/>
            <a:ext cx="16910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49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L-arginina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glutam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na</a:t>
            </a:r>
            <a:endParaRPr sz="1800">
              <a:latin typeface="Arial"/>
              <a:cs typeface="Arial"/>
            </a:endParaRPr>
          </a:p>
          <a:p>
            <a:pPr marL="12700" marR="3092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L-isoleucina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fenilalan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L-selenocisteína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L-tirosina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8608" y="2499361"/>
            <a:ext cx="10553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L-leucina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L-prolina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treonina  </a:t>
            </a:r>
            <a:r>
              <a:rPr sz="1800" dirty="0">
                <a:latin typeface="Arial"/>
                <a:cs typeface="Arial"/>
              </a:rPr>
              <a:t>L-valina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4108" y="3505200"/>
            <a:ext cx="7917815" cy="2521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(ST.26,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3(e))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37465" marR="5080">
              <a:lnSpc>
                <a:spcPct val="100000"/>
              </a:lnSpc>
              <a:tabLst>
                <a:tab pos="2028189" algn="l"/>
                <a:tab pos="2345690" algn="l"/>
              </a:tabLst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"aminoácido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modificado"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deve</a:t>
            </a:r>
            <a:r>
              <a:rPr sz="1800" u="sng" spc="30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ser</a:t>
            </a:r>
            <a:r>
              <a:rPr sz="1800" u="sng" spc="2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representado</a:t>
            </a:r>
            <a:r>
              <a:rPr sz="1800" u="sng" spc="20" dirty="0">
                <a:latin typeface="Arial"/>
                <a:cs typeface="Arial"/>
              </a:rPr>
              <a:t> </a:t>
            </a:r>
            <a:r>
              <a:rPr sz="1800" u="sng" dirty="0">
                <a:latin typeface="Arial"/>
                <a:cs typeface="Arial"/>
              </a:rPr>
              <a:t>sempre</a:t>
            </a:r>
            <a:r>
              <a:rPr sz="1800" u="sng" spc="30" dirty="0">
                <a:latin typeface="Arial"/>
                <a:cs typeface="Arial"/>
              </a:rPr>
              <a:t> </a:t>
            </a:r>
            <a:r>
              <a:rPr sz="1800" u="sng" dirty="0">
                <a:latin typeface="Arial"/>
                <a:cs typeface="Arial"/>
              </a:rPr>
              <a:t>que</a:t>
            </a:r>
            <a:r>
              <a:rPr sz="1800" u="sng" spc="20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possível </a:t>
            </a:r>
            <a:r>
              <a:rPr sz="1800" u="sng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pelo</a:t>
            </a:r>
            <a:r>
              <a:rPr sz="1800" u="sng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aminoácido não</a:t>
            </a:r>
            <a:r>
              <a:rPr sz="1800" u="sng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modificado </a:t>
            </a:r>
            <a:r>
              <a:rPr sz="1800" u="sng" dirty="0">
                <a:latin typeface="Arial"/>
                <a:cs typeface="Arial"/>
              </a:rPr>
              <a:t>correspondente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Caso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contrário,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 ser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</a:t>
            </a:r>
            <a:r>
              <a:rPr sz="1800" b="1" spc="-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".	</a:t>
            </a:r>
            <a:endParaRPr lang="en-GB" sz="1800" spc="-5" dirty="0">
              <a:latin typeface="Arial"/>
              <a:cs typeface="Arial"/>
            </a:endParaRPr>
          </a:p>
          <a:p>
            <a:pPr marL="37465" marR="5080">
              <a:lnSpc>
                <a:spcPct val="100000"/>
              </a:lnSpc>
              <a:tabLst>
                <a:tab pos="2028189" algn="l"/>
                <a:tab pos="2345690" algn="l"/>
              </a:tabLst>
            </a:pPr>
            <a:r>
              <a:rPr lang="en-GB" dirty="0">
                <a:latin typeface="Arial"/>
                <a:cs typeface="Arial"/>
              </a:rPr>
              <a:t>E</a:t>
            </a:r>
            <a:r>
              <a:rPr sz="1800" dirty="0" err="1">
                <a:latin typeface="Arial"/>
                <a:cs typeface="Arial"/>
              </a:rPr>
              <a:t>xemplo</a:t>
            </a:r>
            <a:r>
              <a:rPr lang="en-GB" dirty="0">
                <a:latin typeface="Arial"/>
                <a:cs typeface="Arial"/>
              </a:rPr>
              <a:t>:</a:t>
            </a:r>
            <a:r>
              <a:rPr sz="1800" dirty="0">
                <a:latin typeface="Arial"/>
                <a:cs typeface="Arial"/>
              </a:rPr>
              <a:t> "hidroxilisina" </a:t>
            </a:r>
            <a:r>
              <a:rPr sz="1800" spc="-5" dirty="0">
                <a:latin typeface="Arial"/>
                <a:cs typeface="Arial"/>
              </a:rPr>
              <a:t>deve ser representada por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"K"</a:t>
            </a:r>
            <a:r>
              <a:rPr sz="1800" spc="-5" dirty="0">
                <a:latin typeface="Arial"/>
                <a:cs typeface="Arial"/>
              </a:rPr>
              <a:t> na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.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"Ornitina"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".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(ST.26,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29).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374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símbolo</a:t>
            </a:r>
            <a:r>
              <a:rPr sz="1800" dirty="0">
                <a:latin typeface="Arial"/>
                <a:cs typeface="Arial"/>
              </a:rPr>
              <a:t> "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equivale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apenas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977" y="4135374"/>
            <a:ext cx="152400" cy="1600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977" y="5801108"/>
            <a:ext cx="152400" cy="16001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4205732" y="6289620"/>
            <a:ext cx="732154" cy="1479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447294"/>
            <a:ext cx="86385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3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spc="-5" dirty="0"/>
              <a:t>aminoácidos;</a:t>
            </a:r>
            <a:r>
              <a:rPr sz="2400" spc="30" dirty="0"/>
              <a:t> </a:t>
            </a:r>
            <a:r>
              <a:rPr sz="2400" dirty="0"/>
              <a:t>aminoácidos</a:t>
            </a:r>
            <a:r>
              <a:rPr sz="2400" spc="25" dirty="0"/>
              <a:t> </a:t>
            </a:r>
            <a:r>
              <a:rPr sz="2400" spc="-5" dirty="0"/>
              <a:t>modificados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78839" y="1713738"/>
            <a:ext cx="712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Várias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chaves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utilizadas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dirty="0">
                <a:latin typeface="Arial"/>
                <a:cs typeface="Arial"/>
              </a:rPr>
              <a:t> indicar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"aminoácido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modificado":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1795652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78839" y="5554726"/>
            <a:ext cx="71253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dirty="0">
                <a:latin typeface="Arial"/>
                <a:cs typeface="Arial"/>
              </a:rPr>
              <a:t> NOTE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obrigatório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incluído</a:t>
            </a:r>
            <a:r>
              <a:rPr sz="1800" spc="-5" dirty="0">
                <a:latin typeface="Arial"/>
                <a:cs typeface="Arial"/>
              </a:rPr>
              <a:t> 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chaves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 </a:t>
            </a:r>
            <a:r>
              <a:rPr sz="1800" dirty="0">
                <a:latin typeface="Arial"/>
                <a:cs typeface="Arial"/>
              </a:rPr>
              <a:t>acima,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5" dirty="0">
                <a:latin typeface="Arial"/>
                <a:cs typeface="Arial"/>
              </a:rPr>
              <a:t> 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descreve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 modificação.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5636120"/>
            <a:ext cx="152400" cy="160019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65250" y="2342514"/>
          <a:ext cx="7011670" cy="320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91440" marR="3784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Chave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caracterização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Descrição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SITE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336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um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aminoácido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modificações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pós- </a:t>
                      </a:r>
                      <a:r>
                        <a:rPr sz="1800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traducionais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MOD_RES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336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um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aminoácido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modificações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pós- </a:t>
                      </a:r>
                      <a:r>
                        <a:rPr sz="1800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traducionais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CARBOHYD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aminoácido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glicosilado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LIPID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indica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ligação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covalente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uma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fração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lipídica 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um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aminoácido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181" y="447294"/>
            <a:ext cx="86385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40" dirty="0"/>
              <a:t> </a:t>
            </a:r>
            <a:r>
              <a:rPr sz="2400" spc="-5" dirty="0"/>
              <a:t>de</a:t>
            </a:r>
            <a:r>
              <a:rPr sz="2400" spc="15" dirty="0"/>
              <a:t> </a:t>
            </a:r>
            <a:r>
              <a:rPr sz="2400" spc="-5" dirty="0"/>
              <a:t>aminoácidos;</a:t>
            </a:r>
            <a:r>
              <a:rPr sz="2400" spc="35" dirty="0"/>
              <a:t> </a:t>
            </a:r>
            <a:r>
              <a:rPr sz="2400" spc="-5" dirty="0"/>
              <a:t>aminoácidos</a:t>
            </a:r>
            <a:r>
              <a:rPr sz="2400" spc="45" dirty="0"/>
              <a:t> </a:t>
            </a:r>
            <a:r>
              <a:rPr sz="2400" spc="-5" dirty="0"/>
              <a:t>modificados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62254" y="1923288"/>
            <a:ext cx="7143115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 err="1">
                <a:latin typeface="Courier New"/>
                <a:cs typeface="Courier New"/>
              </a:rPr>
              <a:t>Gl</a:t>
            </a:r>
            <a:r>
              <a:rPr lang="en-GB" b="1" spc="-10" dirty="0">
                <a:latin typeface="Courier New"/>
                <a:cs typeface="Courier New"/>
              </a:rPr>
              <a:t>y</a:t>
            </a:r>
            <a:r>
              <a:rPr sz="1800" b="1" spc="-10" dirty="0">
                <a:latin typeface="Courier New"/>
                <a:cs typeface="Courier New"/>
              </a:rPr>
              <a:t>-Ser-N</a:t>
            </a:r>
            <a:r>
              <a:rPr sz="1200" spc="-10" dirty="0">
                <a:latin typeface="Courier New"/>
                <a:cs typeface="Courier New"/>
              </a:rPr>
              <a:t>-</a:t>
            </a:r>
            <a:r>
              <a:rPr sz="1800" b="1" spc="-10" dirty="0" err="1">
                <a:latin typeface="Courier New"/>
                <a:cs typeface="Courier New"/>
              </a:rPr>
              <a:t>acetilAla</a:t>
            </a:r>
            <a:r>
              <a:rPr sz="1800" b="1" spc="-10" dirty="0">
                <a:latin typeface="Courier New"/>
                <a:cs typeface="Courier New"/>
              </a:rPr>
              <a:t>-Ser-Asp-Val-</a:t>
            </a:r>
            <a:r>
              <a:rPr sz="1800" b="1" spc="-10" dirty="0" err="1">
                <a:latin typeface="Courier New"/>
                <a:cs typeface="Courier New"/>
              </a:rPr>
              <a:t>Orn</a:t>
            </a:r>
            <a:r>
              <a:rPr sz="1800" b="1" spc="-10" dirty="0">
                <a:latin typeface="Courier New"/>
                <a:cs typeface="Courier New"/>
              </a:rPr>
              <a:t>-L</a:t>
            </a:r>
            <a:r>
              <a:rPr lang="en-GB" sz="1800" b="1" spc="-10" dirty="0">
                <a:latin typeface="Courier New"/>
                <a:cs typeface="Courier New"/>
              </a:rPr>
              <a:t>y</a:t>
            </a:r>
            <a:r>
              <a:rPr sz="1800" b="1" spc="-10" dirty="0">
                <a:latin typeface="Courier New"/>
                <a:cs typeface="Courier New"/>
              </a:rPr>
              <a:t>s-</a:t>
            </a:r>
            <a:r>
              <a:rPr sz="1800" b="1" spc="-10" dirty="0" err="1">
                <a:latin typeface="Courier New"/>
                <a:cs typeface="Courier New"/>
              </a:rPr>
              <a:t>Asn</a:t>
            </a:r>
            <a:r>
              <a:rPr sz="1800" b="1" spc="-10" dirty="0">
                <a:latin typeface="Courier New"/>
                <a:cs typeface="Courier New"/>
              </a:rPr>
              <a:t>-Val-Leu</a:t>
            </a:r>
            <a:endParaRPr sz="18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3296285" algn="l"/>
                <a:tab pos="6032500" algn="l"/>
              </a:tabLst>
            </a:pPr>
            <a:r>
              <a:rPr sz="1800" b="1" dirty="0">
                <a:latin typeface="Courier New"/>
                <a:cs typeface="Courier New"/>
              </a:rPr>
              <a:t>1	5	</a:t>
            </a:r>
            <a:r>
              <a:rPr sz="1800" b="1" spc="-10" dirty="0">
                <a:latin typeface="Courier New"/>
                <a:cs typeface="Courier New"/>
              </a:rPr>
              <a:t>10</a:t>
            </a:r>
            <a:endParaRPr sz="1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 dirty="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asialiloligosacarídeo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51626" y="2221992"/>
            <a:ext cx="2028189" cy="1057275"/>
            <a:chOff x="6151626" y="2221992"/>
            <a:chExt cx="2028189" cy="1057275"/>
          </a:xfrm>
        </p:grpSpPr>
        <p:sp>
          <p:nvSpPr>
            <p:cNvPr id="6" name="object 6"/>
            <p:cNvSpPr/>
            <p:nvPr/>
          </p:nvSpPr>
          <p:spPr>
            <a:xfrm>
              <a:off x="6156579" y="2626995"/>
              <a:ext cx="2018030" cy="647065"/>
            </a:xfrm>
            <a:custGeom>
              <a:avLst/>
              <a:gdLst/>
              <a:ahLst/>
              <a:cxnLst/>
              <a:rect l="l" t="t" r="r" b="b"/>
              <a:pathLst>
                <a:path w="2018029" h="647064">
                  <a:moveTo>
                    <a:pt x="0" y="323468"/>
                  </a:moveTo>
                  <a:lnTo>
                    <a:pt x="9210" y="279567"/>
                  </a:lnTo>
                  <a:lnTo>
                    <a:pt x="36041" y="237463"/>
                  </a:lnTo>
                  <a:lnTo>
                    <a:pt x="79289" y="197542"/>
                  </a:lnTo>
                  <a:lnTo>
                    <a:pt x="137752" y="160189"/>
                  </a:lnTo>
                  <a:lnTo>
                    <a:pt x="172313" y="142595"/>
                  </a:lnTo>
                  <a:lnTo>
                    <a:pt x="210227" y="125788"/>
                  </a:lnTo>
                  <a:lnTo>
                    <a:pt x="251344" y="109816"/>
                  </a:lnTo>
                  <a:lnTo>
                    <a:pt x="295513" y="94726"/>
                  </a:lnTo>
                  <a:lnTo>
                    <a:pt x="342583" y="80566"/>
                  </a:lnTo>
                  <a:lnTo>
                    <a:pt x="392405" y="67386"/>
                  </a:lnTo>
                  <a:lnTo>
                    <a:pt x="444828" y="55232"/>
                  </a:lnTo>
                  <a:lnTo>
                    <a:pt x="499702" y="44153"/>
                  </a:lnTo>
                  <a:lnTo>
                    <a:pt x="556877" y="34198"/>
                  </a:lnTo>
                  <a:lnTo>
                    <a:pt x="616202" y="25413"/>
                  </a:lnTo>
                  <a:lnTo>
                    <a:pt x="677526" y="17849"/>
                  </a:lnTo>
                  <a:lnTo>
                    <a:pt x="740701" y="11551"/>
                  </a:lnTo>
                  <a:lnTo>
                    <a:pt x="805574" y="6570"/>
                  </a:lnTo>
                  <a:lnTo>
                    <a:pt x="871997" y="2952"/>
                  </a:lnTo>
                  <a:lnTo>
                    <a:pt x="939818" y="746"/>
                  </a:lnTo>
                  <a:lnTo>
                    <a:pt x="1008888" y="0"/>
                  </a:lnTo>
                  <a:lnTo>
                    <a:pt x="1077957" y="746"/>
                  </a:lnTo>
                  <a:lnTo>
                    <a:pt x="1145778" y="2952"/>
                  </a:lnTo>
                  <a:lnTo>
                    <a:pt x="1212201" y="6570"/>
                  </a:lnTo>
                  <a:lnTo>
                    <a:pt x="1277074" y="11551"/>
                  </a:lnTo>
                  <a:lnTo>
                    <a:pt x="1340249" y="17849"/>
                  </a:lnTo>
                  <a:lnTo>
                    <a:pt x="1401573" y="25413"/>
                  </a:lnTo>
                  <a:lnTo>
                    <a:pt x="1460898" y="34198"/>
                  </a:lnTo>
                  <a:lnTo>
                    <a:pt x="1518073" y="44153"/>
                  </a:lnTo>
                  <a:lnTo>
                    <a:pt x="1572947" y="55232"/>
                  </a:lnTo>
                  <a:lnTo>
                    <a:pt x="1625370" y="67386"/>
                  </a:lnTo>
                  <a:lnTo>
                    <a:pt x="1675192" y="80566"/>
                  </a:lnTo>
                  <a:lnTo>
                    <a:pt x="1722262" y="94726"/>
                  </a:lnTo>
                  <a:lnTo>
                    <a:pt x="1766431" y="109816"/>
                  </a:lnTo>
                  <a:lnTo>
                    <a:pt x="1807548" y="125788"/>
                  </a:lnTo>
                  <a:lnTo>
                    <a:pt x="1845462" y="142595"/>
                  </a:lnTo>
                  <a:lnTo>
                    <a:pt x="1880023" y="160189"/>
                  </a:lnTo>
                  <a:lnTo>
                    <a:pt x="1938486" y="197542"/>
                  </a:lnTo>
                  <a:lnTo>
                    <a:pt x="1981734" y="237463"/>
                  </a:lnTo>
                  <a:lnTo>
                    <a:pt x="2008565" y="279567"/>
                  </a:lnTo>
                  <a:lnTo>
                    <a:pt x="2017776" y="323468"/>
                  </a:lnTo>
                  <a:lnTo>
                    <a:pt x="2015448" y="345620"/>
                  </a:lnTo>
                  <a:lnTo>
                    <a:pt x="1997277" y="388671"/>
                  </a:lnTo>
                  <a:lnTo>
                    <a:pt x="1962087" y="429731"/>
                  </a:lnTo>
                  <a:lnTo>
                    <a:pt x="1911081" y="468417"/>
                  </a:lnTo>
                  <a:lnTo>
                    <a:pt x="1845462" y="504342"/>
                  </a:lnTo>
                  <a:lnTo>
                    <a:pt x="1807548" y="521149"/>
                  </a:lnTo>
                  <a:lnTo>
                    <a:pt x="1766431" y="537121"/>
                  </a:lnTo>
                  <a:lnTo>
                    <a:pt x="1722262" y="552211"/>
                  </a:lnTo>
                  <a:lnTo>
                    <a:pt x="1675192" y="566371"/>
                  </a:lnTo>
                  <a:lnTo>
                    <a:pt x="1625370" y="579551"/>
                  </a:lnTo>
                  <a:lnTo>
                    <a:pt x="1572947" y="591705"/>
                  </a:lnTo>
                  <a:lnTo>
                    <a:pt x="1518073" y="602784"/>
                  </a:lnTo>
                  <a:lnTo>
                    <a:pt x="1460898" y="612739"/>
                  </a:lnTo>
                  <a:lnTo>
                    <a:pt x="1401573" y="621524"/>
                  </a:lnTo>
                  <a:lnTo>
                    <a:pt x="1340249" y="629088"/>
                  </a:lnTo>
                  <a:lnTo>
                    <a:pt x="1277074" y="635386"/>
                  </a:lnTo>
                  <a:lnTo>
                    <a:pt x="1212201" y="640367"/>
                  </a:lnTo>
                  <a:lnTo>
                    <a:pt x="1145778" y="643985"/>
                  </a:lnTo>
                  <a:lnTo>
                    <a:pt x="1077957" y="646191"/>
                  </a:lnTo>
                  <a:lnTo>
                    <a:pt x="1008888" y="646938"/>
                  </a:lnTo>
                  <a:lnTo>
                    <a:pt x="939818" y="646191"/>
                  </a:lnTo>
                  <a:lnTo>
                    <a:pt x="871997" y="643985"/>
                  </a:lnTo>
                  <a:lnTo>
                    <a:pt x="805574" y="640367"/>
                  </a:lnTo>
                  <a:lnTo>
                    <a:pt x="740701" y="635386"/>
                  </a:lnTo>
                  <a:lnTo>
                    <a:pt x="677526" y="629088"/>
                  </a:lnTo>
                  <a:lnTo>
                    <a:pt x="616202" y="621524"/>
                  </a:lnTo>
                  <a:lnTo>
                    <a:pt x="556877" y="612739"/>
                  </a:lnTo>
                  <a:lnTo>
                    <a:pt x="499702" y="602784"/>
                  </a:lnTo>
                  <a:lnTo>
                    <a:pt x="444828" y="591705"/>
                  </a:lnTo>
                  <a:lnTo>
                    <a:pt x="392405" y="579551"/>
                  </a:lnTo>
                  <a:lnTo>
                    <a:pt x="342583" y="566371"/>
                  </a:lnTo>
                  <a:lnTo>
                    <a:pt x="295513" y="552211"/>
                  </a:lnTo>
                  <a:lnTo>
                    <a:pt x="251344" y="537121"/>
                  </a:lnTo>
                  <a:lnTo>
                    <a:pt x="210227" y="521149"/>
                  </a:lnTo>
                  <a:lnTo>
                    <a:pt x="172313" y="504342"/>
                  </a:lnTo>
                  <a:lnTo>
                    <a:pt x="137752" y="486748"/>
                  </a:lnTo>
                  <a:lnTo>
                    <a:pt x="79289" y="449395"/>
                  </a:lnTo>
                  <a:lnTo>
                    <a:pt x="36041" y="409474"/>
                  </a:lnTo>
                  <a:lnTo>
                    <a:pt x="9210" y="367370"/>
                  </a:lnTo>
                  <a:lnTo>
                    <a:pt x="0" y="323468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2225" y="2231517"/>
              <a:ext cx="216535" cy="477520"/>
            </a:xfrm>
            <a:custGeom>
              <a:avLst/>
              <a:gdLst/>
              <a:ahLst/>
              <a:cxnLst/>
              <a:rect l="l" t="t" r="r" b="b"/>
              <a:pathLst>
                <a:path w="216534" h="477519">
                  <a:moveTo>
                    <a:pt x="0" y="0"/>
                  </a:moveTo>
                  <a:lnTo>
                    <a:pt x="216026" y="477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05408" y="4392421"/>
            <a:ext cx="73533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</a:t>
            </a:r>
            <a:r>
              <a:rPr lang="en-GB" spc="-5" dirty="0">
                <a:latin typeface="Arial"/>
                <a:cs typeface="Arial"/>
              </a:rPr>
              <a:t>ais</a:t>
            </a:r>
            <a:r>
              <a:rPr lang="en-GB" sz="1800" spc="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chaves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 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qualificadores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devem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incluídos</a:t>
            </a:r>
            <a:r>
              <a:rPr sz="1800" spc="-5" dirty="0">
                <a:latin typeface="Arial"/>
                <a:cs typeface="Arial"/>
              </a:rPr>
              <a:t> na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exatidão?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004" y="4474083"/>
            <a:ext cx="152400" cy="1600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94791" y="3384422"/>
            <a:ext cx="7061834" cy="579120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Arial"/>
                <a:cs typeface="Arial"/>
              </a:rPr>
              <a:t>onde</a:t>
            </a:r>
            <a:r>
              <a:rPr sz="1600" dirty="0">
                <a:latin typeface="Arial"/>
                <a:cs typeface="Arial"/>
              </a:rPr>
              <a:t> a </a:t>
            </a:r>
            <a:r>
              <a:rPr sz="1600" spc="-5" dirty="0">
                <a:latin typeface="Arial"/>
                <a:cs typeface="Arial"/>
              </a:rPr>
              <a:t>alanina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</a:t>
            </a:r>
            <a:r>
              <a:rPr sz="1600" dirty="0">
                <a:latin typeface="Arial"/>
                <a:cs typeface="Arial"/>
              </a:rPr>
              <a:t> posição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 é </a:t>
            </a:r>
            <a:r>
              <a:rPr sz="1600" spc="-5" dirty="0">
                <a:latin typeface="Arial"/>
                <a:cs typeface="Arial"/>
              </a:rPr>
              <a:t>modificada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pós-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traducionalmente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numa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célula</a:t>
            </a:r>
            <a:r>
              <a:rPr sz="1600" dirty="0">
                <a:latin typeface="Arial"/>
                <a:cs typeface="Arial"/>
              </a:rPr>
              <a:t> 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transforma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n-acetil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alanina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9783" y="28447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6696" y="2437384"/>
            <a:ext cx="70764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Chaves</a:t>
            </a:r>
            <a:r>
              <a:rPr sz="4800" spc="-15" dirty="0"/>
              <a:t> </a:t>
            </a:r>
            <a:r>
              <a:rPr sz="4800" spc="-5" dirty="0"/>
              <a:t>de</a:t>
            </a:r>
            <a:r>
              <a:rPr sz="4800" spc="-30" dirty="0"/>
              <a:t> </a:t>
            </a:r>
            <a:r>
              <a:rPr sz="4800" dirty="0"/>
              <a:t>caracterização </a:t>
            </a:r>
            <a:r>
              <a:rPr sz="4800" spc="-1320" dirty="0"/>
              <a:t> </a:t>
            </a:r>
            <a:r>
              <a:rPr sz="4800" dirty="0"/>
              <a:t>e qualificadores </a:t>
            </a:r>
            <a:r>
              <a:rPr sz="4800" spc="5" dirty="0"/>
              <a:t> </a:t>
            </a:r>
            <a:r>
              <a:rPr sz="4800" spc="-5" dirty="0"/>
              <a:t>normalmente</a:t>
            </a:r>
            <a:r>
              <a:rPr sz="4800" spc="35" dirty="0"/>
              <a:t> </a:t>
            </a:r>
            <a:r>
              <a:rPr sz="4800" spc="-5" dirty="0"/>
              <a:t>usados</a:t>
            </a:r>
            <a:endParaRPr sz="4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447294"/>
            <a:ext cx="86385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3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spc="-5" dirty="0"/>
              <a:t>aminoácidos;</a:t>
            </a:r>
            <a:r>
              <a:rPr sz="2400" spc="30" dirty="0"/>
              <a:t> </a:t>
            </a:r>
            <a:r>
              <a:rPr sz="2400" dirty="0"/>
              <a:t>aminoácidos</a:t>
            </a:r>
            <a:r>
              <a:rPr sz="2400" spc="25" dirty="0"/>
              <a:t> </a:t>
            </a:r>
            <a:r>
              <a:rPr sz="2400" spc="-5" dirty="0"/>
              <a:t>modificados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62254" y="1923288"/>
            <a:ext cx="7143115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Gly-Ser-N</a:t>
            </a:r>
            <a:r>
              <a:rPr sz="1200" spc="-10" dirty="0">
                <a:latin typeface="Courier New"/>
                <a:cs typeface="Courier New"/>
              </a:rPr>
              <a:t>-</a:t>
            </a:r>
            <a:r>
              <a:rPr sz="1800" b="1" spc="-10" dirty="0">
                <a:latin typeface="Courier New"/>
                <a:cs typeface="Courier New"/>
              </a:rPr>
              <a:t>acetylAla-Ser-Asp-Val-Orn-Lys-Asn-Val-Leu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3296285" algn="l"/>
                <a:tab pos="6032500" algn="l"/>
              </a:tabLst>
            </a:pPr>
            <a:r>
              <a:rPr sz="1800" b="1" dirty="0">
                <a:latin typeface="Courier New"/>
                <a:cs typeface="Courier New"/>
              </a:rPr>
              <a:t>1	5	</a:t>
            </a:r>
            <a:r>
              <a:rPr sz="1800" b="1" spc="-10" dirty="0">
                <a:latin typeface="Courier New"/>
                <a:cs typeface="Courier New"/>
              </a:rPr>
              <a:t>10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asialiloligosacarídeo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51626" y="2221992"/>
            <a:ext cx="2028189" cy="1057275"/>
            <a:chOff x="6151626" y="2221992"/>
            <a:chExt cx="2028189" cy="1057275"/>
          </a:xfrm>
        </p:grpSpPr>
        <p:sp>
          <p:nvSpPr>
            <p:cNvPr id="6" name="object 6"/>
            <p:cNvSpPr/>
            <p:nvPr/>
          </p:nvSpPr>
          <p:spPr>
            <a:xfrm>
              <a:off x="6156579" y="2626995"/>
              <a:ext cx="2018030" cy="647065"/>
            </a:xfrm>
            <a:custGeom>
              <a:avLst/>
              <a:gdLst/>
              <a:ahLst/>
              <a:cxnLst/>
              <a:rect l="l" t="t" r="r" b="b"/>
              <a:pathLst>
                <a:path w="2018029" h="647064">
                  <a:moveTo>
                    <a:pt x="0" y="323468"/>
                  </a:moveTo>
                  <a:lnTo>
                    <a:pt x="9210" y="279567"/>
                  </a:lnTo>
                  <a:lnTo>
                    <a:pt x="36041" y="237463"/>
                  </a:lnTo>
                  <a:lnTo>
                    <a:pt x="79289" y="197542"/>
                  </a:lnTo>
                  <a:lnTo>
                    <a:pt x="137752" y="160189"/>
                  </a:lnTo>
                  <a:lnTo>
                    <a:pt x="172313" y="142595"/>
                  </a:lnTo>
                  <a:lnTo>
                    <a:pt x="210227" y="125788"/>
                  </a:lnTo>
                  <a:lnTo>
                    <a:pt x="251344" y="109816"/>
                  </a:lnTo>
                  <a:lnTo>
                    <a:pt x="295513" y="94726"/>
                  </a:lnTo>
                  <a:lnTo>
                    <a:pt x="342583" y="80566"/>
                  </a:lnTo>
                  <a:lnTo>
                    <a:pt x="392405" y="67386"/>
                  </a:lnTo>
                  <a:lnTo>
                    <a:pt x="444828" y="55232"/>
                  </a:lnTo>
                  <a:lnTo>
                    <a:pt x="499702" y="44153"/>
                  </a:lnTo>
                  <a:lnTo>
                    <a:pt x="556877" y="34198"/>
                  </a:lnTo>
                  <a:lnTo>
                    <a:pt x="616202" y="25413"/>
                  </a:lnTo>
                  <a:lnTo>
                    <a:pt x="677526" y="17849"/>
                  </a:lnTo>
                  <a:lnTo>
                    <a:pt x="740701" y="11551"/>
                  </a:lnTo>
                  <a:lnTo>
                    <a:pt x="805574" y="6570"/>
                  </a:lnTo>
                  <a:lnTo>
                    <a:pt x="871997" y="2952"/>
                  </a:lnTo>
                  <a:lnTo>
                    <a:pt x="939818" y="746"/>
                  </a:lnTo>
                  <a:lnTo>
                    <a:pt x="1008888" y="0"/>
                  </a:lnTo>
                  <a:lnTo>
                    <a:pt x="1077957" y="746"/>
                  </a:lnTo>
                  <a:lnTo>
                    <a:pt x="1145778" y="2952"/>
                  </a:lnTo>
                  <a:lnTo>
                    <a:pt x="1212201" y="6570"/>
                  </a:lnTo>
                  <a:lnTo>
                    <a:pt x="1277074" y="11551"/>
                  </a:lnTo>
                  <a:lnTo>
                    <a:pt x="1340249" y="17849"/>
                  </a:lnTo>
                  <a:lnTo>
                    <a:pt x="1401573" y="25413"/>
                  </a:lnTo>
                  <a:lnTo>
                    <a:pt x="1460898" y="34198"/>
                  </a:lnTo>
                  <a:lnTo>
                    <a:pt x="1518073" y="44153"/>
                  </a:lnTo>
                  <a:lnTo>
                    <a:pt x="1572947" y="55232"/>
                  </a:lnTo>
                  <a:lnTo>
                    <a:pt x="1625370" y="67386"/>
                  </a:lnTo>
                  <a:lnTo>
                    <a:pt x="1675192" y="80566"/>
                  </a:lnTo>
                  <a:lnTo>
                    <a:pt x="1722262" y="94726"/>
                  </a:lnTo>
                  <a:lnTo>
                    <a:pt x="1766431" y="109816"/>
                  </a:lnTo>
                  <a:lnTo>
                    <a:pt x="1807548" y="125788"/>
                  </a:lnTo>
                  <a:lnTo>
                    <a:pt x="1845462" y="142595"/>
                  </a:lnTo>
                  <a:lnTo>
                    <a:pt x="1880023" y="160189"/>
                  </a:lnTo>
                  <a:lnTo>
                    <a:pt x="1938486" y="197542"/>
                  </a:lnTo>
                  <a:lnTo>
                    <a:pt x="1981734" y="237463"/>
                  </a:lnTo>
                  <a:lnTo>
                    <a:pt x="2008565" y="279567"/>
                  </a:lnTo>
                  <a:lnTo>
                    <a:pt x="2017776" y="323468"/>
                  </a:lnTo>
                  <a:lnTo>
                    <a:pt x="2015448" y="345620"/>
                  </a:lnTo>
                  <a:lnTo>
                    <a:pt x="1997277" y="388671"/>
                  </a:lnTo>
                  <a:lnTo>
                    <a:pt x="1962087" y="429731"/>
                  </a:lnTo>
                  <a:lnTo>
                    <a:pt x="1911081" y="468417"/>
                  </a:lnTo>
                  <a:lnTo>
                    <a:pt x="1845462" y="504342"/>
                  </a:lnTo>
                  <a:lnTo>
                    <a:pt x="1807548" y="521149"/>
                  </a:lnTo>
                  <a:lnTo>
                    <a:pt x="1766431" y="537121"/>
                  </a:lnTo>
                  <a:lnTo>
                    <a:pt x="1722262" y="552211"/>
                  </a:lnTo>
                  <a:lnTo>
                    <a:pt x="1675192" y="566371"/>
                  </a:lnTo>
                  <a:lnTo>
                    <a:pt x="1625370" y="579551"/>
                  </a:lnTo>
                  <a:lnTo>
                    <a:pt x="1572947" y="591705"/>
                  </a:lnTo>
                  <a:lnTo>
                    <a:pt x="1518073" y="602784"/>
                  </a:lnTo>
                  <a:lnTo>
                    <a:pt x="1460898" y="612739"/>
                  </a:lnTo>
                  <a:lnTo>
                    <a:pt x="1401573" y="621524"/>
                  </a:lnTo>
                  <a:lnTo>
                    <a:pt x="1340249" y="629088"/>
                  </a:lnTo>
                  <a:lnTo>
                    <a:pt x="1277074" y="635386"/>
                  </a:lnTo>
                  <a:lnTo>
                    <a:pt x="1212201" y="640367"/>
                  </a:lnTo>
                  <a:lnTo>
                    <a:pt x="1145778" y="643985"/>
                  </a:lnTo>
                  <a:lnTo>
                    <a:pt x="1077957" y="646191"/>
                  </a:lnTo>
                  <a:lnTo>
                    <a:pt x="1008888" y="646938"/>
                  </a:lnTo>
                  <a:lnTo>
                    <a:pt x="939818" y="646191"/>
                  </a:lnTo>
                  <a:lnTo>
                    <a:pt x="871997" y="643985"/>
                  </a:lnTo>
                  <a:lnTo>
                    <a:pt x="805574" y="640367"/>
                  </a:lnTo>
                  <a:lnTo>
                    <a:pt x="740701" y="635386"/>
                  </a:lnTo>
                  <a:lnTo>
                    <a:pt x="677526" y="629088"/>
                  </a:lnTo>
                  <a:lnTo>
                    <a:pt x="616202" y="621524"/>
                  </a:lnTo>
                  <a:lnTo>
                    <a:pt x="556877" y="612739"/>
                  </a:lnTo>
                  <a:lnTo>
                    <a:pt x="499702" y="602784"/>
                  </a:lnTo>
                  <a:lnTo>
                    <a:pt x="444828" y="591705"/>
                  </a:lnTo>
                  <a:lnTo>
                    <a:pt x="392405" y="579551"/>
                  </a:lnTo>
                  <a:lnTo>
                    <a:pt x="342583" y="566371"/>
                  </a:lnTo>
                  <a:lnTo>
                    <a:pt x="295513" y="552211"/>
                  </a:lnTo>
                  <a:lnTo>
                    <a:pt x="251344" y="537121"/>
                  </a:lnTo>
                  <a:lnTo>
                    <a:pt x="210227" y="521149"/>
                  </a:lnTo>
                  <a:lnTo>
                    <a:pt x="172313" y="504342"/>
                  </a:lnTo>
                  <a:lnTo>
                    <a:pt x="137752" y="486748"/>
                  </a:lnTo>
                  <a:lnTo>
                    <a:pt x="79289" y="449395"/>
                  </a:lnTo>
                  <a:lnTo>
                    <a:pt x="36041" y="409474"/>
                  </a:lnTo>
                  <a:lnTo>
                    <a:pt x="9210" y="367370"/>
                  </a:lnTo>
                  <a:lnTo>
                    <a:pt x="0" y="323468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2225" y="2231517"/>
              <a:ext cx="216535" cy="477520"/>
            </a:xfrm>
            <a:custGeom>
              <a:avLst/>
              <a:gdLst/>
              <a:ahLst/>
              <a:cxnLst/>
              <a:rect l="l" t="t" r="r" b="b"/>
              <a:pathLst>
                <a:path w="216534" h="477519">
                  <a:moveTo>
                    <a:pt x="0" y="0"/>
                  </a:moveTo>
                  <a:lnTo>
                    <a:pt x="216026" y="477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2254" y="4375047"/>
            <a:ext cx="6256020" cy="84836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175"/>
              </a:spcBef>
              <a:buChar char="•"/>
              <a:tabLst>
                <a:tab pos="298450" algn="l"/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5" dirty="0">
                <a:latin typeface="Arial"/>
                <a:cs typeface="Arial"/>
              </a:rPr>
              <a:t> representada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como: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080"/>
              </a:spcBef>
            </a:pPr>
            <a:r>
              <a:rPr sz="1800" b="1" spc="85" dirty="0">
                <a:latin typeface="Arial"/>
                <a:cs typeface="Arial"/>
              </a:rPr>
              <a:t>GSASDVXKNVL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3172" y="3407283"/>
            <a:ext cx="7061834" cy="580390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Arial"/>
                <a:cs typeface="Arial"/>
              </a:rPr>
              <a:t>onde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alanina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</a:t>
            </a:r>
            <a:r>
              <a:rPr sz="1600" dirty="0">
                <a:latin typeface="Arial"/>
                <a:cs typeface="Arial"/>
              </a:rPr>
              <a:t> posição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 é </a:t>
            </a:r>
            <a:r>
              <a:rPr sz="1600" spc="-5" dirty="0">
                <a:latin typeface="Arial"/>
                <a:cs typeface="Arial"/>
              </a:rPr>
              <a:t>modificada pós-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traducionalmente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numa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célula</a:t>
            </a:r>
            <a:r>
              <a:rPr sz="1600" dirty="0">
                <a:latin typeface="Arial"/>
                <a:cs typeface="Arial"/>
              </a:rPr>
              <a:t> 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transforma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n-acetil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alanina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181" y="447294"/>
            <a:ext cx="86385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40" dirty="0"/>
              <a:t> </a:t>
            </a:r>
            <a:r>
              <a:rPr sz="2400" spc="-5" dirty="0"/>
              <a:t>de</a:t>
            </a:r>
            <a:r>
              <a:rPr sz="2400" spc="15" dirty="0"/>
              <a:t> </a:t>
            </a:r>
            <a:r>
              <a:rPr sz="2400" spc="-5" dirty="0"/>
              <a:t>aminoácidos;</a:t>
            </a:r>
            <a:r>
              <a:rPr sz="2400" spc="35" dirty="0"/>
              <a:t> </a:t>
            </a:r>
            <a:r>
              <a:rPr sz="2400" spc="-5" dirty="0"/>
              <a:t>aminoácidos</a:t>
            </a:r>
            <a:r>
              <a:rPr sz="2400" spc="45" dirty="0"/>
              <a:t> </a:t>
            </a:r>
            <a:r>
              <a:rPr sz="2400" spc="-5" dirty="0"/>
              <a:t>modificados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62254" y="1923288"/>
            <a:ext cx="7143115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Gly-Ser-N</a:t>
            </a:r>
            <a:r>
              <a:rPr sz="1200" spc="-10" dirty="0">
                <a:latin typeface="Courier New"/>
                <a:cs typeface="Courier New"/>
              </a:rPr>
              <a:t>-</a:t>
            </a:r>
            <a:r>
              <a:rPr sz="1800" b="1" spc="-10" dirty="0">
                <a:latin typeface="Courier New"/>
                <a:cs typeface="Courier New"/>
              </a:rPr>
              <a:t>acetylAla-Ser-Asp-Val-Orn-Lys-Asn-Val-Leu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3296285" algn="l"/>
                <a:tab pos="6032500" algn="l"/>
              </a:tabLst>
            </a:pPr>
            <a:r>
              <a:rPr sz="1800" b="1" dirty="0">
                <a:latin typeface="Courier New"/>
                <a:cs typeface="Courier New"/>
              </a:rPr>
              <a:t>1	5	</a:t>
            </a:r>
            <a:r>
              <a:rPr sz="1800" b="1" spc="-10" dirty="0">
                <a:latin typeface="Courier New"/>
                <a:cs typeface="Courier New"/>
              </a:rPr>
              <a:t>10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asialiloligosacarídeo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51626" y="2221992"/>
            <a:ext cx="2028189" cy="1057275"/>
            <a:chOff x="6151626" y="2221992"/>
            <a:chExt cx="2028189" cy="1057275"/>
          </a:xfrm>
        </p:grpSpPr>
        <p:sp>
          <p:nvSpPr>
            <p:cNvPr id="6" name="object 6"/>
            <p:cNvSpPr/>
            <p:nvPr/>
          </p:nvSpPr>
          <p:spPr>
            <a:xfrm>
              <a:off x="6156579" y="2626995"/>
              <a:ext cx="2018030" cy="647065"/>
            </a:xfrm>
            <a:custGeom>
              <a:avLst/>
              <a:gdLst/>
              <a:ahLst/>
              <a:cxnLst/>
              <a:rect l="l" t="t" r="r" b="b"/>
              <a:pathLst>
                <a:path w="2018029" h="647064">
                  <a:moveTo>
                    <a:pt x="0" y="323468"/>
                  </a:moveTo>
                  <a:lnTo>
                    <a:pt x="9210" y="279567"/>
                  </a:lnTo>
                  <a:lnTo>
                    <a:pt x="36041" y="237463"/>
                  </a:lnTo>
                  <a:lnTo>
                    <a:pt x="79289" y="197542"/>
                  </a:lnTo>
                  <a:lnTo>
                    <a:pt x="137752" y="160189"/>
                  </a:lnTo>
                  <a:lnTo>
                    <a:pt x="172313" y="142595"/>
                  </a:lnTo>
                  <a:lnTo>
                    <a:pt x="210227" y="125788"/>
                  </a:lnTo>
                  <a:lnTo>
                    <a:pt x="251344" y="109816"/>
                  </a:lnTo>
                  <a:lnTo>
                    <a:pt x="295513" y="94726"/>
                  </a:lnTo>
                  <a:lnTo>
                    <a:pt x="342583" y="80566"/>
                  </a:lnTo>
                  <a:lnTo>
                    <a:pt x="392405" y="67386"/>
                  </a:lnTo>
                  <a:lnTo>
                    <a:pt x="444828" y="55232"/>
                  </a:lnTo>
                  <a:lnTo>
                    <a:pt x="499702" y="44153"/>
                  </a:lnTo>
                  <a:lnTo>
                    <a:pt x="556877" y="34198"/>
                  </a:lnTo>
                  <a:lnTo>
                    <a:pt x="616202" y="25413"/>
                  </a:lnTo>
                  <a:lnTo>
                    <a:pt x="677526" y="17849"/>
                  </a:lnTo>
                  <a:lnTo>
                    <a:pt x="740701" y="11551"/>
                  </a:lnTo>
                  <a:lnTo>
                    <a:pt x="805574" y="6570"/>
                  </a:lnTo>
                  <a:lnTo>
                    <a:pt x="871997" y="2952"/>
                  </a:lnTo>
                  <a:lnTo>
                    <a:pt x="939818" y="746"/>
                  </a:lnTo>
                  <a:lnTo>
                    <a:pt x="1008888" y="0"/>
                  </a:lnTo>
                  <a:lnTo>
                    <a:pt x="1077957" y="746"/>
                  </a:lnTo>
                  <a:lnTo>
                    <a:pt x="1145778" y="2952"/>
                  </a:lnTo>
                  <a:lnTo>
                    <a:pt x="1212201" y="6570"/>
                  </a:lnTo>
                  <a:lnTo>
                    <a:pt x="1277074" y="11551"/>
                  </a:lnTo>
                  <a:lnTo>
                    <a:pt x="1340249" y="17849"/>
                  </a:lnTo>
                  <a:lnTo>
                    <a:pt x="1401573" y="25413"/>
                  </a:lnTo>
                  <a:lnTo>
                    <a:pt x="1460898" y="34198"/>
                  </a:lnTo>
                  <a:lnTo>
                    <a:pt x="1518073" y="44153"/>
                  </a:lnTo>
                  <a:lnTo>
                    <a:pt x="1572947" y="55232"/>
                  </a:lnTo>
                  <a:lnTo>
                    <a:pt x="1625370" y="67386"/>
                  </a:lnTo>
                  <a:lnTo>
                    <a:pt x="1675192" y="80566"/>
                  </a:lnTo>
                  <a:lnTo>
                    <a:pt x="1722262" y="94726"/>
                  </a:lnTo>
                  <a:lnTo>
                    <a:pt x="1766431" y="109816"/>
                  </a:lnTo>
                  <a:lnTo>
                    <a:pt x="1807548" y="125788"/>
                  </a:lnTo>
                  <a:lnTo>
                    <a:pt x="1845462" y="142595"/>
                  </a:lnTo>
                  <a:lnTo>
                    <a:pt x="1880023" y="160189"/>
                  </a:lnTo>
                  <a:lnTo>
                    <a:pt x="1938486" y="197542"/>
                  </a:lnTo>
                  <a:lnTo>
                    <a:pt x="1981734" y="237463"/>
                  </a:lnTo>
                  <a:lnTo>
                    <a:pt x="2008565" y="279567"/>
                  </a:lnTo>
                  <a:lnTo>
                    <a:pt x="2017776" y="323468"/>
                  </a:lnTo>
                  <a:lnTo>
                    <a:pt x="2015448" y="345620"/>
                  </a:lnTo>
                  <a:lnTo>
                    <a:pt x="1997277" y="388671"/>
                  </a:lnTo>
                  <a:lnTo>
                    <a:pt x="1962087" y="429731"/>
                  </a:lnTo>
                  <a:lnTo>
                    <a:pt x="1911081" y="468417"/>
                  </a:lnTo>
                  <a:lnTo>
                    <a:pt x="1845462" y="504342"/>
                  </a:lnTo>
                  <a:lnTo>
                    <a:pt x="1807548" y="521149"/>
                  </a:lnTo>
                  <a:lnTo>
                    <a:pt x="1766431" y="537121"/>
                  </a:lnTo>
                  <a:lnTo>
                    <a:pt x="1722262" y="552211"/>
                  </a:lnTo>
                  <a:lnTo>
                    <a:pt x="1675192" y="566371"/>
                  </a:lnTo>
                  <a:lnTo>
                    <a:pt x="1625370" y="579551"/>
                  </a:lnTo>
                  <a:lnTo>
                    <a:pt x="1572947" y="591705"/>
                  </a:lnTo>
                  <a:lnTo>
                    <a:pt x="1518073" y="602784"/>
                  </a:lnTo>
                  <a:lnTo>
                    <a:pt x="1460898" y="612739"/>
                  </a:lnTo>
                  <a:lnTo>
                    <a:pt x="1401573" y="621524"/>
                  </a:lnTo>
                  <a:lnTo>
                    <a:pt x="1340249" y="629088"/>
                  </a:lnTo>
                  <a:lnTo>
                    <a:pt x="1277074" y="635386"/>
                  </a:lnTo>
                  <a:lnTo>
                    <a:pt x="1212201" y="640367"/>
                  </a:lnTo>
                  <a:lnTo>
                    <a:pt x="1145778" y="643985"/>
                  </a:lnTo>
                  <a:lnTo>
                    <a:pt x="1077957" y="646191"/>
                  </a:lnTo>
                  <a:lnTo>
                    <a:pt x="1008888" y="646938"/>
                  </a:lnTo>
                  <a:lnTo>
                    <a:pt x="939818" y="646191"/>
                  </a:lnTo>
                  <a:lnTo>
                    <a:pt x="871997" y="643985"/>
                  </a:lnTo>
                  <a:lnTo>
                    <a:pt x="805574" y="640367"/>
                  </a:lnTo>
                  <a:lnTo>
                    <a:pt x="740701" y="635386"/>
                  </a:lnTo>
                  <a:lnTo>
                    <a:pt x="677526" y="629088"/>
                  </a:lnTo>
                  <a:lnTo>
                    <a:pt x="616202" y="621524"/>
                  </a:lnTo>
                  <a:lnTo>
                    <a:pt x="556877" y="612739"/>
                  </a:lnTo>
                  <a:lnTo>
                    <a:pt x="499702" y="602784"/>
                  </a:lnTo>
                  <a:lnTo>
                    <a:pt x="444828" y="591705"/>
                  </a:lnTo>
                  <a:lnTo>
                    <a:pt x="392405" y="579551"/>
                  </a:lnTo>
                  <a:lnTo>
                    <a:pt x="342583" y="566371"/>
                  </a:lnTo>
                  <a:lnTo>
                    <a:pt x="295513" y="552211"/>
                  </a:lnTo>
                  <a:lnTo>
                    <a:pt x="251344" y="537121"/>
                  </a:lnTo>
                  <a:lnTo>
                    <a:pt x="210227" y="521149"/>
                  </a:lnTo>
                  <a:lnTo>
                    <a:pt x="172313" y="504342"/>
                  </a:lnTo>
                  <a:lnTo>
                    <a:pt x="137752" y="486748"/>
                  </a:lnTo>
                  <a:lnTo>
                    <a:pt x="79289" y="449395"/>
                  </a:lnTo>
                  <a:lnTo>
                    <a:pt x="36041" y="409474"/>
                  </a:lnTo>
                  <a:lnTo>
                    <a:pt x="9210" y="367370"/>
                  </a:lnTo>
                  <a:lnTo>
                    <a:pt x="0" y="323468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2225" y="2231517"/>
              <a:ext cx="216535" cy="477520"/>
            </a:xfrm>
            <a:custGeom>
              <a:avLst/>
              <a:gdLst/>
              <a:ahLst/>
              <a:cxnLst/>
              <a:rect l="l" t="t" r="r" b="b"/>
              <a:pathLst>
                <a:path w="216534" h="477519">
                  <a:moveTo>
                    <a:pt x="0" y="0"/>
                  </a:moveTo>
                  <a:lnTo>
                    <a:pt x="216026" y="477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4859" y="4220463"/>
            <a:ext cx="6807834" cy="15341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5" dirty="0">
                <a:latin typeface="Arial"/>
                <a:cs typeface="Arial"/>
              </a:rPr>
              <a:t> representada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como:</a:t>
            </a:r>
            <a:endParaRPr sz="18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080"/>
              </a:spcBef>
            </a:pPr>
            <a:r>
              <a:rPr sz="1800" b="1" spc="85" dirty="0">
                <a:latin typeface="Arial"/>
                <a:cs typeface="Arial"/>
              </a:rPr>
              <a:t>GSASDVXKNVL</a:t>
            </a:r>
            <a:endParaRPr sz="1800" dirty="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b="1" spc="-5" dirty="0">
                <a:latin typeface="Arial"/>
                <a:cs typeface="Arial"/>
              </a:rPr>
              <a:t>Chave de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caracterização </a:t>
            </a:r>
            <a:r>
              <a:rPr sz="1800" dirty="0">
                <a:latin typeface="Arial"/>
                <a:cs typeface="Arial"/>
              </a:rPr>
              <a:t>"MOD_RES"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"3"</a:t>
            </a:r>
            <a:r>
              <a:rPr sz="1800" spc="-5" dirty="0">
                <a:latin typeface="Arial"/>
                <a:cs typeface="Arial"/>
              </a:rPr>
              <a:t> 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qualificador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 com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dirty="0">
                <a:latin typeface="Arial"/>
                <a:cs typeface="Arial"/>
              </a:rPr>
              <a:t> "N-acetilalanina"</a:t>
            </a:r>
          </a:p>
        </p:txBody>
      </p:sp>
      <p:sp>
        <p:nvSpPr>
          <p:cNvPr id="9" name="object 9"/>
          <p:cNvSpPr/>
          <p:nvPr/>
        </p:nvSpPr>
        <p:spPr>
          <a:xfrm>
            <a:off x="1764410" y="1775841"/>
            <a:ext cx="1729105" cy="647065"/>
          </a:xfrm>
          <a:custGeom>
            <a:avLst/>
            <a:gdLst/>
            <a:ahLst/>
            <a:cxnLst/>
            <a:rect l="l" t="t" r="r" b="b"/>
            <a:pathLst>
              <a:path w="1729104" h="647064">
                <a:moveTo>
                  <a:pt x="0" y="323469"/>
                </a:moveTo>
                <a:lnTo>
                  <a:pt x="10276" y="273433"/>
                </a:lnTo>
                <a:lnTo>
                  <a:pt x="40081" y="225817"/>
                </a:lnTo>
                <a:lnTo>
                  <a:pt x="87876" y="181197"/>
                </a:lnTo>
                <a:lnTo>
                  <a:pt x="152122" y="140145"/>
                </a:lnTo>
                <a:lnTo>
                  <a:pt x="189934" y="121138"/>
                </a:lnTo>
                <a:lnTo>
                  <a:pt x="231282" y="103238"/>
                </a:lnTo>
                <a:lnTo>
                  <a:pt x="275973" y="86517"/>
                </a:lnTo>
                <a:lnTo>
                  <a:pt x="323816" y="71049"/>
                </a:lnTo>
                <a:lnTo>
                  <a:pt x="374618" y="56903"/>
                </a:lnTo>
                <a:lnTo>
                  <a:pt x="428187" y="44153"/>
                </a:lnTo>
                <a:lnTo>
                  <a:pt x="484330" y="32870"/>
                </a:lnTo>
                <a:lnTo>
                  <a:pt x="542856" y="23125"/>
                </a:lnTo>
                <a:lnTo>
                  <a:pt x="603572" y="14992"/>
                </a:lnTo>
                <a:lnTo>
                  <a:pt x="666285" y="8540"/>
                </a:lnTo>
                <a:lnTo>
                  <a:pt x="730804" y="3843"/>
                </a:lnTo>
                <a:lnTo>
                  <a:pt x="796936" y="972"/>
                </a:lnTo>
                <a:lnTo>
                  <a:pt x="864488" y="0"/>
                </a:lnTo>
                <a:lnTo>
                  <a:pt x="932041" y="972"/>
                </a:lnTo>
                <a:lnTo>
                  <a:pt x="998173" y="3843"/>
                </a:lnTo>
                <a:lnTo>
                  <a:pt x="1062692" y="8540"/>
                </a:lnTo>
                <a:lnTo>
                  <a:pt x="1125405" y="14992"/>
                </a:lnTo>
                <a:lnTo>
                  <a:pt x="1186121" y="23125"/>
                </a:lnTo>
                <a:lnTo>
                  <a:pt x="1244647" y="32870"/>
                </a:lnTo>
                <a:lnTo>
                  <a:pt x="1300790" y="44153"/>
                </a:lnTo>
                <a:lnTo>
                  <a:pt x="1354359" y="56903"/>
                </a:lnTo>
                <a:lnTo>
                  <a:pt x="1405161" y="71049"/>
                </a:lnTo>
                <a:lnTo>
                  <a:pt x="1453004" y="86517"/>
                </a:lnTo>
                <a:lnTo>
                  <a:pt x="1497695" y="103238"/>
                </a:lnTo>
                <a:lnTo>
                  <a:pt x="1539043" y="121138"/>
                </a:lnTo>
                <a:lnTo>
                  <a:pt x="1576855" y="140145"/>
                </a:lnTo>
                <a:lnTo>
                  <a:pt x="1610938" y="160189"/>
                </a:lnTo>
                <a:lnTo>
                  <a:pt x="1667151" y="203097"/>
                </a:lnTo>
                <a:lnTo>
                  <a:pt x="1706143" y="249287"/>
                </a:lnTo>
                <a:lnTo>
                  <a:pt x="1726376" y="298184"/>
                </a:lnTo>
                <a:lnTo>
                  <a:pt x="1728977" y="323469"/>
                </a:lnTo>
                <a:lnTo>
                  <a:pt x="1726376" y="348753"/>
                </a:lnTo>
                <a:lnTo>
                  <a:pt x="1706143" y="397650"/>
                </a:lnTo>
                <a:lnTo>
                  <a:pt x="1667151" y="443840"/>
                </a:lnTo>
                <a:lnTo>
                  <a:pt x="1610938" y="486748"/>
                </a:lnTo>
                <a:lnTo>
                  <a:pt x="1576855" y="506792"/>
                </a:lnTo>
                <a:lnTo>
                  <a:pt x="1539043" y="525799"/>
                </a:lnTo>
                <a:lnTo>
                  <a:pt x="1497695" y="543699"/>
                </a:lnTo>
                <a:lnTo>
                  <a:pt x="1453004" y="560420"/>
                </a:lnTo>
                <a:lnTo>
                  <a:pt x="1405161" y="575888"/>
                </a:lnTo>
                <a:lnTo>
                  <a:pt x="1354359" y="590034"/>
                </a:lnTo>
                <a:lnTo>
                  <a:pt x="1300790" y="602784"/>
                </a:lnTo>
                <a:lnTo>
                  <a:pt x="1244647" y="614067"/>
                </a:lnTo>
                <a:lnTo>
                  <a:pt x="1186121" y="623812"/>
                </a:lnTo>
                <a:lnTo>
                  <a:pt x="1125405" y="631945"/>
                </a:lnTo>
                <a:lnTo>
                  <a:pt x="1062692" y="638397"/>
                </a:lnTo>
                <a:lnTo>
                  <a:pt x="998173" y="643094"/>
                </a:lnTo>
                <a:lnTo>
                  <a:pt x="932041" y="645965"/>
                </a:lnTo>
                <a:lnTo>
                  <a:pt x="864488" y="646938"/>
                </a:lnTo>
                <a:lnTo>
                  <a:pt x="796936" y="645965"/>
                </a:lnTo>
                <a:lnTo>
                  <a:pt x="730804" y="643094"/>
                </a:lnTo>
                <a:lnTo>
                  <a:pt x="666285" y="638397"/>
                </a:lnTo>
                <a:lnTo>
                  <a:pt x="603572" y="631945"/>
                </a:lnTo>
                <a:lnTo>
                  <a:pt x="542856" y="623812"/>
                </a:lnTo>
                <a:lnTo>
                  <a:pt x="484330" y="614067"/>
                </a:lnTo>
                <a:lnTo>
                  <a:pt x="428187" y="602784"/>
                </a:lnTo>
                <a:lnTo>
                  <a:pt x="374618" y="590034"/>
                </a:lnTo>
                <a:lnTo>
                  <a:pt x="323816" y="575888"/>
                </a:lnTo>
                <a:lnTo>
                  <a:pt x="275973" y="560420"/>
                </a:lnTo>
                <a:lnTo>
                  <a:pt x="231282" y="543699"/>
                </a:lnTo>
                <a:lnTo>
                  <a:pt x="189934" y="525799"/>
                </a:lnTo>
                <a:lnTo>
                  <a:pt x="152122" y="506792"/>
                </a:lnTo>
                <a:lnTo>
                  <a:pt x="118039" y="486748"/>
                </a:lnTo>
                <a:lnTo>
                  <a:pt x="61826" y="443840"/>
                </a:lnTo>
                <a:lnTo>
                  <a:pt x="22834" y="397650"/>
                </a:lnTo>
                <a:lnTo>
                  <a:pt x="2601" y="348753"/>
                </a:lnTo>
                <a:lnTo>
                  <a:pt x="0" y="323469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7838" y="3412616"/>
            <a:ext cx="7061834" cy="579120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Arial"/>
                <a:cs typeface="Arial"/>
              </a:rPr>
              <a:t>onde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alanina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</a:t>
            </a:r>
            <a:r>
              <a:rPr sz="1600" dirty="0">
                <a:latin typeface="Arial"/>
                <a:cs typeface="Arial"/>
              </a:rPr>
              <a:t> posição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 é </a:t>
            </a:r>
            <a:r>
              <a:rPr sz="1600" spc="-5" dirty="0">
                <a:latin typeface="Arial"/>
                <a:cs typeface="Arial"/>
              </a:rPr>
              <a:t>modificada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pós-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traducionalmente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numa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célula</a:t>
            </a:r>
            <a:r>
              <a:rPr sz="1600" dirty="0">
                <a:latin typeface="Arial"/>
                <a:cs typeface="Arial"/>
              </a:rPr>
              <a:t> 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transforma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n-acetil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alanina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336" y="447294"/>
            <a:ext cx="864044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0" dirty="0"/>
              <a:t> </a:t>
            </a:r>
            <a:r>
              <a:rPr dirty="0"/>
              <a:t>caracterização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35" dirty="0"/>
              <a:t> </a:t>
            </a:r>
            <a:r>
              <a:rPr sz="2400" spc="-5" dirty="0"/>
              <a:t>de</a:t>
            </a:r>
            <a:r>
              <a:rPr sz="2400" spc="15" dirty="0"/>
              <a:t> </a:t>
            </a:r>
            <a:r>
              <a:rPr sz="2400" spc="-5" dirty="0"/>
              <a:t>aminoácidos;</a:t>
            </a:r>
            <a:r>
              <a:rPr sz="2400" spc="35" dirty="0"/>
              <a:t> </a:t>
            </a:r>
            <a:r>
              <a:rPr sz="2400" spc="-5" dirty="0"/>
              <a:t>aminoácidos</a:t>
            </a:r>
            <a:r>
              <a:rPr sz="2400" spc="45" dirty="0"/>
              <a:t> </a:t>
            </a:r>
            <a:r>
              <a:rPr sz="2400" spc="-5" dirty="0"/>
              <a:t>modificados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62254" y="1923288"/>
            <a:ext cx="7143115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Gly-Ser-N</a:t>
            </a:r>
            <a:r>
              <a:rPr sz="1200" spc="-10" dirty="0">
                <a:latin typeface="Courier New"/>
                <a:cs typeface="Courier New"/>
              </a:rPr>
              <a:t>-</a:t>
            </a:r>
            <a:r>
              <a:rPr sz="1800" b="1" spc="-10" dirty="0">
                <a:latin typeface="Courier New"/>
                <a:cs typeface="Courier New"/>
              </a:rPr>
              <a:t>acetylAla-Ser-Asp-Val-Orn-Lys-Asn-Val-Leu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3296285" algn="l"/>
                <a:tab pos="6032500" algn="l"/>
              </a:tabLst>
            </a:pPr>
            <a:r>
              <a:rPr sz="1800" b="1" dirty="0">
                <a:latin typeface="Courier New"/>
                <a:cs typeface="Courier New"/>
              </a:rPr>
              <a:t>1	5	</a:t>
            </a:r>
            <a:r>
              <a:rPr sz="1800" b="1" spc="-10" dirty="0">
                <a:latin typeface="Courier New"/>
                <a:cs typeface="Courier New"/>
              </a:rPr>
              <a:t>10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asialiloligosacarídeo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51626" y="2221992"/>
            <a:ext cx="2028189" cy="1057275"/>
            <a:chOff x="6151626" y="2221992"/>
            <a:chExt cx="2028189" cy="1057275"/>
          </a:xfrm>
        </p:grpSpPr>
        <p:sp>
          <p:nvSpPr>
            <p:cNvPr id="6" name="object 6"/>
            <p:cNvSpPr/>
            <p:nvPr/>
          </p:nvSpPr>
          <p:spPr>
            <a:xfrm>
              <a:off x="6156579" y="2626995"/>
              <a:ext cx="2018030" cy="647065"/>
            </a:xfrm>
            <a:custGeom>
              <a:avLst/>
              <a:gdLst/>
              <a:ahLst/>
              <a:cxnLst/>
              <a:rect l="l" t="t" r="r" b="b"/>
              <a:pathLst>
                <a:path w="2018029" h="647064">
                  <a:moveTo>
                    <a:pt x="0" y="323468"/>
                  </a:moveTo>
                  <a:lnTo>
                    <a:pt x="9210" y="279567"/>
                  </a:lnTo>
                  <a:lnTo>
                    <a:pt x="36041" y="237463"/>
                  </a:lnTo>
                  <a:lnTo>
                    <a:pt x="79289" y="197542"/>
                  </a:lnTo>
                  <a:lnTo>
                    <a:pt x="137752" y="160189"/>
                  </a:lnTo>
                  <a:lnTo>
                    <a:pt x="172313" y="142595"/>
                  </a:lnTo>
                  <a:lnTo>
                    <a:pt x="210227" y="125788"/>
                  </a:lnTo>
                  <a:lnTo>
                    <a:pt x="251344" y="109816"/>
                  </a:lnTo>
                  <a:lnTo>
                    <a:pt x="295513" y="94726"/>
                  </a:lnTo>
                  <a:lnTo>
                    <a:pt x="342583" y="80566"/>
                  </a:lnTo>
                  <a:lnTo>
                    <a:pt x="392405" y="67386"/>
                  </a:lnTo>
                  <a:lnTo>
                    <a:pt x="444828" y="55232"/>
                  </a:lnTo>
                  <a:lnTo>
                    <a:pt x="499702" y="44153"/>
                  </a:lnTo>
                  <a:lnTo>
                    <a:pt x="556877" y="34198"/>
                  </a:lnTo>
                  <a:lnTo>
                    <a:pt x="616202" y="25413"/>
                  </a:lnTo>
                  <a:lnTo>
                    <a:pt x="677526" y="17849"/>
                  </a:lnTo>
                  <a:lnTo>
                    <a:pt x="740701" y="11551"/>
                  </a:lnTo>
                  <a:lnTo>
                    <a:pt x="805574" y="6570"/>
                  </a:lnTo>
                  <a:lnTo>
                    <a:pt x="871997" y="2952"/>
                  </a:lnTo>
                  <a:lnTo>
                    <a:pt x="939818" y="746"/>
                  </a:lnTo>
                  <a:lnTo>
                    <a:pt x="1008888" y="0"/>
                  </a:lnTo>
                  <a:lnTo>
                    <a:pt x="1077957" y="746"/>
                  </a:lnTo>
                  <a:lnTo>
                    <a:pt x="1145778" y="2952"/>
                  </a:lnTo>
                  <a:lnTo>
                    <a:pt x="1212201" y="6570"/>
                  </a:lnTo>
                  <a:lnTo>
                    <a:pt x="1277074" y="11551"/>
                  </a:lnTo>
                  <a:lnTo>
                    <a:pt x="1340249" y="17849"/>
                  </a:lnTo>
                  <a:lnTo>
                    <a:pt x="1401573" y="25413"/>
                  </a:lnTo>
                  <a:lnTo>
                    <a:pt x="1460898" y="34198"/>
                  </a:lnTo>
                  <a:lnTo>
                    <a:pt x="1518073" y="44153"/>
                  </a:lnTo>
                  <a:lnTo>
                    <a:pt x="1572947" y="55232"/>
                  </a:lnTo>
                  <a:lnTo>
                    <a:pt x="1625370" y="67386"/>
                  </a:lnTo>
                  <a:lnTo>
                    <a:pt x="1675192" y="80566"/>
                  </a:lnTo>
                  <a:lnTo>
                    <a:pt x="1722262" y="94726"/>
                  </a:lnTo>
                  <a:lnTo>
                    <a:pt x="1766431" y="109816"/>
                  </a:lnTo>
                  <a:lnTo>
                    <a:pt x="1807548" y="125788"/>
                  </a:lnTo>
                  <a:lnTo>
                    <a:pt x="1845462" y="142595"/>
                  </a:lnTo>
                  <a:lnTo>
                    <a:pt x="1880023" y="160189"/>
                  </a:lnTo>
                  <a:lnTo>
                    <a:pt x="1938486" y="197542"/>
                  </a:lnTo>
                  <a:lnTo>
                    <a:pt x="1981734" y="237463"/>
                  </a:lnTo>
                  <a:lnTo>
                    <a:pt x="2008565" y="279567"/>
                  </a:lnTo>
                  <a:lnTo>
                    <a:pt x="2017776" y="323468"/>
                  </a:lnTo>
                  <a:lnTo>
                    <a:pt x="2015448" y="345620"/>
                  </a:lnTo>
                  <a:lnTo>
                    <a:pt x="1997277" y="388671"/>
                  </a:lnTo>
                  <a:lnTo>
                    <a:pt x="1962087" y="429731"/>
                  </a:lnTo>
                  <a:lnTo>
                    <a:pt x="1911081" y="468417"/>
                  </a:lnTo>
                  <a:lnTo>
                    <a:pt x="1845462" y="504342"/>
                  </a:lnTo>
                  <a:lnTo>
                    <a:pt x="1807548" y="521149"/>
                  </a:lnTo>
                  <a:lnTo>
                    <a:pt x="1766431" y="537121"/>
                  </a:lnTo>
                  <a:lnTo>
                    <a:pt x="1722262" y="552211"/>
                  </a:lnTo>
                  <a:lnTo>
                    <a:pt x="1675192" y="566371"/>
                  </a:lnTo>
                  <a:lnTo>
                    <a:pt x="1625370" y="579551"/>
                  </a:lnTo>
                  <a:lnTo>
                    <a:pt x="1572947" y="591705"/>
                  </a:lnTo>
                  <a:lnTo>
                    <a:pt x="1518073" y="602784"/>
                  </a:lnTo>
                  <a:lnTo>
                    <a:pt x="1460898" y="612739"/>
                  </a:lnTo>
                  <a:lnTo>
                    <a:pt x="1401573" y="621524"/>
                  </a:lnTo>
                  <a:lnTo>
                    <a:pt x="1340249" y="629088"/>
                  </a:lnTo>
                  <a:lnTo>
                    <a:pt x="1277074" y="635386"/>
                  </a:lnTo>
                  <a:lnTo>
                    <a:pt x="1212201" y="640367"/>
                  </a:lnTo>
                  <a:lnTo>
                    <a:pt x="1145778" y="643985"/>
                  </a:lnTo>
                  <a:lnTo>
                    <a:pt x="1077957" y="646191"/>
                  </a:lnTo>
                  <a:lnTo>
                    <a:pt x="1008888" y="646938"/>
                  </a:lnTo>
                  <a:lnTo>
                    <a:pt x="939818" y="646191"/>
                  </a:lnTo>
                  <a:lnTo>
                    <a:pt x="871997" y="643985"/>
                  </a:lnTo>
                  <a:lnTo>
                    <a:pt x="805574" y="640367"/>
                  </a:lnTo>
                  <a:lnTo>
                    <a:pt x="740701" y="635386"/>
                  </a:lnTo>
                  <a:lnTo>
                    <a:pt x="677526" y="629088"/>
                  </a:lnTo>
                  <a:lnTo>
                    <a:pt x="616202" y="621524"/>
                  </a:lnTo>
                  <a:lnTo>
                    <a:pt x="556877" y="612739"/>
                  </a:lnTo>
                  <a:lnTo>
                    <a:pt x="499702" y="602784"/>
                  </a:lnTo>
                  <a:lnTo>
                    <a:pt x="444828" y="591705"/>
                  </a:lnTo>
                  <a:lnTo>
                    <a:pt x="392405" y="579551"/>
                  </a:lnTo>
                  <a:lnTo>
                    <a:pt x="342583" y="566371"/>
                  </a:lnTo>
                  <a:lnTo>
                    <a:pt x="295513" y="552211"/>
                  </a:lnTo>
                  <a:lnTo>
                    <a:pt x="251344" y="537121"/>
                  </a:lnTo>
                  <a:lnTo>
                    <a:pt x="210227" y="521149"/>
                  </a:lnTo>
                  <a:lnTo>
                    <a:pt x="172313" y="504342"/>
                  </a:lnTo>
                  <a:lnTo>
                    <a:pt x="137752" y="486748"/>
                  </a:lnTo>
                  <a:lnTo>
                    <a:pt x="79289" y="449395"/>
                  </a:lnTo>
                  <a:lnTo>
                    <a:pt x="36041" y="409474"/>
                  </a:lnTo>
                  <a:lnTo>
                    <a:pt x="9210" y="367370"/>
                  </a:lnTo>
                  <a:lnTo>
                    <a:pt x="0" y="323468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2225" y="2231517"/>
              <a:ext cx="216535" cy="477520"/>
            </a:xfrm>
            <a:custGeom>
              <a:avLst/>
              <a:gdLst/>
              <a:ahLst/>
              <a:cxnLst/>
              <a:rect l="l" t="t" r="r" b="b"/>
              <a:pathLst>
                <a:path w="216534" h="477519">
                  <a:moveTo>
                    <a:pt x="0" y="0"/>
                  </a:moveTo>
                  <a:lnTo>
                    <a:pt x="216026" y="477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2254" y="3895597"/>
            <a:ext cx="6426835" cy="221996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180"/>
              </a:spcBef>
              <a:buChar char="•"/>
              <a:tabLst>
                <a:tab pos="298450" algn="l"/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5" dirty="0">
                <a:latin typeface="Arial"/>
                <a:cs typeface="Arial"/>
              </a:rPr>
              <a:t> representada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como:</a:t>
            </a:r>
            <a:endParaRPr sz="18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080"/>
              </a:spcBef>
            </a:pPr>
            <a:r>
              <a:rPr sz="1800" b="1" spc="85" dirty="0">
                <a:latin typeface="Arial"/>
                <a:cs typeface="Arial"/>
              </a:rPr>
              <a:t>GSASDVXKNVL</a:t>
            </a:r>
            <a:endParaRPr sz="1800" dirty="0">
              <a:latin typeface="Arial"/>
              <a:cs typeface="Arial"/>
            </a:endParaRPr>
          </a:p>
          <a:p>
            <a:pPr marL="298450" marR="5080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Chave de caracterização </a:t>
            </a:r>
            <a:r>
              <a:rPr sz="1800" dirty="0">
                <a:latin typeface="Arial"/>
                <a:cs typeface="Arial"/>
              </a:rPr>
              <a:t>"MOD_RES" com localização "3" </a:t>
            </a:r>
            <a:r>
              <a:rPr sz="1800" spc="-5" dirty="0">
                <a:latin typeface="Arial"/>
                <a:cs typeface="Arial"/>
              </a:rPr>
              <a:t>e </a:t>
            </a:r>
            <a:r>
              <a:rPr sz="1800" spc="-4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qualificador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"N-acetilalanina"</a:t>
            </a:r>
            <a:endParaRPr sz="1800" dirty="0">
              <a:latin typeface="Arial"/>
              <a:cs typeface="Arial"/>
            </a:endParaRPr>
          </a:p>
          <a:p>
            <a:pPr marL="298450" marR="245110" indent="-286385">
              <a:lnSpc>
                <a:spcPct val="100000"/>
              </a:lnSpc>
              <a:spcBef>
                <a:spcPts val="1080"/>
              </a:spcBef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latin typeface="Arial"/>
                <a:cs typeface="Arial"/>
              </a:rPr>
              <a:t>Chave de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caracterização </a:t>
            </a:r>
            <a:r>
              <a:rPr sz="1800" spc="-5" dirty="0">
                <a:latin typeface="Arial"/>
                <a:cs typeface="Arial"/>
              </a:rPr>
              <a:t>"SITE"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"7"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qualificador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 com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"ornitina"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49571" y="1756791"/>
            <a:ext cx="631825" cy="647700"/>
          </a:xfrm>
          <a:custGeom>
            <a:avLst/>
            <a:gdLst/>
            <a:ahLst/>
            <a:cxnLst/>
            <a:rect l="l" t="t" r="r" b="b"/>
            <a:pathLst>
              <a:path w="631825" h="647700">
                <a:moveTo>
                  <a:pt x="0" y="323850"/>
                </a:moveTo>
                <a:lnTo>
                  <a:pt x="3423" y="276003"/>
                </a:lnTo>
                <a:lnTo>
                  <a:pt x="13367" y="230332"/>
                </a:lnTo>
                <a:lnTo>
                  <a:pt x="29346" y="187340"/>
                </a:lnTo>
                <a:lnTo>
                  <a:pt x="50870" y="147528"/>
                </a:lnTo>
                <a:lnTo>
                  <a:pt x="77452" y="111397"/>
                </a:lnTo>
                <a:lnTo>
                  <a:pt x="108604" y="79448"/>
                </a:lnTo>
                <a:lnTo>
                  <a:pt x="143839" y="52184"/>
                </a:lnTo>
                <a:lnTo>
                  <a:pt x="182669" y="30106"/>
                </a:lnTo>
                <a:lnTo>
                  <a:pt x="224605" y="13714"/>
                </a:lnTo>
                <a:lnTo>
                  <a:pt x="269161" y="3512"/>
                </a:lnTo>
                <a:lnTo>
                  <a:pt x="315849" y="0"/>
                </a:lnTo>
                <a:lnTo>
                  <a:pt x="362536" y="3512"/>
                </a:lnTo>
                <a:lnTo>
                  <a:pt x="407092" y="13714"/>
                </a:lnTo>
                <a:lnTo>
                  <a:pt x="449028" y="30106"/>
                </a:lnTo>
                <a:lnTo>
                  <a:pt x="487858" y="52184"/>
                </a:lnTo>
                <a:lnTo>
                  <a:pt x="523093" y="79448"/>
                </a:lnTo>
                <a:lnTo>
                  <a:pt x="554245" y="111397"/>
                </a:lnTo>
                <a:lnTo>
                  <a:pt x="580827" y="147528"/>
                </a:lnTo>
                <a:lnTo>
                  <a:pt x="602351" y="187340"/>
                </a:lnTo>
                <a:lnTo>
                  <a:pt x="618330" y="230332"/>
                </a:lnTo>
                <a:lnTo>
                  <a:pt x="628274" y="276003"/>
                </a:lnTo>
                <a:lnTo>
                  <a:pt x="631698" y="323850"/>
                </a:lnTo>
                <a:lnTo>
                  <a:pt x="628274" y="371696"/>
                </a:lnTo>
                <a:lnTo>
                  <a:pt x="618330" y="417367"/>
                </a:lnTo>
                <a:lnTo>
                  <a:pt x="602351" y="460359"/>
                </a:lnTo>
                <a:lnTo>
                  <a:pt x="580827" y="500171"/>
                </a:lnTo>
                <a:lnTo>
                  <a:pt x="554245" y="536302"/>
                </a:lnTo>
                <a:lnTo>
                  <a:pt x="523093" y="568251"/>
                </a:lnTo>
                <a:lnTo>
                  <a:pt x="487858" y="595515"/>
                </a:lnTo>
                <a:lnTo>
                  <a:pt x="449028" y="617593"/>
                </a:lnTo>
                <a:lnTo>
                  <a:pt x="407092" y="633985"/>
                </a:lnTo>
                <a:lnTo>
                  <a:pt x="362536" y="644187"/>
                </a:lnTo>
                <a:lnTo>
                  <a:pt x="315849" y="647700"/>
                </a:lnTo>
                <a:lnTo>
                  <a:pt x="269161" y="644187"/>
                </a:lnTo>
                <a:lnTo>
                  <a:pt x="224605" y="633985"/>
                </a:lnTo>
                <a:lnTo>
                  <a:pt x="182669" y="617593"/>
                </a:lnTo>
                <a:lnTo>
                  <a:pt x="143839" y="595515"/>
                </a:lnTo>
                <a:lnTo>
                  <a:pt x="108604" y="568251"/>
                </a:lnTo>
                <a:lnTo>
                  <a:pt x="77452" y="536302"/>
                </a:lnTo>
                <a:lnTo>
                  <a:pt x="50870" y="500171"/>
                </a:lnTo>
                <a:lnTo>
                  <a:pt x="29346" y="460359"/>
                </a:lnTo>
                <a:lnTo>
                  <a:pt x="13367" y="417367"/>
                </a:lnTo>
                <a:lnTo>
                  <a:pt x="3423" y="371696"/>
                </a:lnTo>
                <a:lnTo>
                  <a:pt x="0" y="3238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0407" y="3259454"/>
            <a:ext cx="7061834" cy="580390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latin typeface="Arial"/>
                <a:cs typeface="Arial"/>
              </a:rPr>
              <a:t>onde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alanina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</a:t>
            </a:r>
            <a:r>
              <a:rPr sz="1600" dirty="0">
                <a:latin typeface="Arial"/>
                <a:cs typeface="Arial"/>
              </a:rPr>
              <a:t> posição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 é </a:t>
            </a:r>
            <a:r>
              <a:rPr sz="1600" spc="-5" dirty="0">
                <a:latin typeface="Arial"/>
                <a:cs typeface="Arial"/>
              </a:rPr>
              <a:t>modificada pós-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traducionalmente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numa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célula</a:t>
            </a:r>
            <a:r>
              <a:rPr sz="1600" dirty="0">
                <a:latin typeface="Arial"/>
                <a:cs typeface="Arial"/>
              </a:rPr>
              <a:t> 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transforma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n-acetil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alanina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447294"/>
            <a:ext cx="86385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caracterização</a:t>
            </a:r>
            <a:r>
              <a:rPr spc="-30" dirty="0"/>
              <a:t> </a:t>
            </a:r>
            <a:r>
              <a:rPr spc="-5" dirty="0"/>
              <a:t>e</a:t>
            </a:r>
            <a:r>
              <a:rPr spc="-15" dirty="0"/>
              <a:t> </a:t>
            </a:r>
            <a:r>
              <a:rPr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3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spc="-5" dirty="0"/>
              <a:t>aminoácidos;</a:t>
            </a:r>
            <a:r>
              <a:rPr sz="2400" spc="30" dirty="0"/>
              <a:t> </a:t>
            </a:r>
            <a:r>
              <a:rPr sz="2400" dirty="0"/>
              <a:t>aminoácidos</a:t>
            </a:r>
            <a:r>
              <a:rPr sz="2400" spc="25" dirty="0"/>
              <a:t> </a:t>
            </a:r>
            <a:r>
              <a:rPr sz="2400" spc="-5" dirty="0"/>
              <a:t>modificados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62254" y="1923288"/>
            <a:ext cx="6945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Gly-Ser-N</a:t>
            </a:r>
            <a:r>
              <a:rPr sz="1200" spc="-10" dirty="0">
                <a:latin typeface="Courier New"/>
                <a:cs typeface="Courier New"/>
              </a:rPr>
              <a:t>-</a:t>
            </a:r>
            <a:r>
              <a:rPr sz="1800" b="1" spc="-10" dirty="0">
                <a:latin typeface="Courier New"/>
                <a:cs typeface="Courier New"/>
              </a:rPr>
              <a:t>acetylAla-Ser-Asp-Val-Orn-Lys-Asn-Val-Leu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3296285" algn="l"/>
                <a:tab pos="6032500" algn="l"/>
              </a:tabLst>
            </a:pPr>
            <a:r>
              <a:rPr sz="1800" b="1" dirty="0">
                <a:latin typeface="Courier New"/>
                <a:cs typeface="Courier New"/>
              </a:rPr>
              <a:t>1	5	</a:t>
            </a:r>
            <a:r>
              <a:rPr sz="1800" b="1" spc="-10" dirty="0">
                <a:latin typeface="Courier New"/>
                <a:cs typeface="Courier New"/>
              </a:rPr>
              <a:t>10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82157" y="2221992"/>
            <a:ext cx="2027555" cy="1206500"/>
            <a:chOff x="6082157" y="2221992"/>
            <a:chExt cx="2027555" cy="1206500"/>
          </a:xfrm>
        </p:grpSpPr>
        <p:sp>
          <p:nvSpPr>
            <p:cNvPr id="6" name="object 6"/>
            <p:cNvSpPr/>
            <p:nvPr/>
          </p:nvSpPr>
          <p:spPr>
            <a:xfrm>
              <a:off x="6087237" y="2948559"/>
              <a:ext cx="2017395" cy="474980"/>
            </a:xfrm>
            <a:custGeom>
              <a:avLst/>
              <a:gdLst/>
              <a:ahLst/>
              <a:cxnLst/>
              <a:rect l="l" t="t" r="r" b="b"/>
              <a:pathLst>
                <a:path w="2017395" h="474979">
                  <a:moveTo>
                    <a:pt x="0" y="237362"/>
                  </a:moveTo>
                  <a:lnTo>
                    <a:pt x="22275" y="187522"/>
                  </a:lnTo>
                  <a:lnTo>
                    <a:pt x="60455" y="156235"/>
                  </a:lnTo>
                  <a:lnTo>
                    <a:pt x="115707" y="126876"/>
                  </a:lnTo>
                  <a:lnTo>
                    <a:pt x="186665" y="99766"/>
                  </a:lnTo>
                  <a:lnTo>
                    <a:pt x="227607" y="87155"/>
                  </a:lnTo>
                  <a:lnTo>
                    <a:pt x="271964" y="75227"/>
                  </a:lnTo>
                  <a:lnTo>
                    <a:pt x="319565" y="64023"/>
                  </a:lnTo>
                  <a:lnTo>
                    <a:pt x="370240" y="53581"/>
                  </a:lnTo>
                  <a:lnTo>
                    <a:pt x="423818" y="43944"/>
                  </a:lnTo>
                  <a:lnTo>
                    <a:pt x="480129" y="35150"/>
                  </a:lnTo>
                  <a:lnTo>
                    <a:pt x="539001" y="27240"/>
                  </a:lnTo>
                  <a:lnTo>
                    <a:pt x="600264" y="20254"/>
                  </a:lnTo>
                  <a:lnTo>
                    <a:pt x="663748" y="14233"/>
                  </a:lnTo>
                  <a:lnTo>
                    <a:pt x="729282" y="9216"/>
                  </a:lnTo>
                  <a:lnTo>
                    <a:pt x="796696" y="5244"/>
                  </a:lnTo>
                  <a:lnTo>
                    <a:pt x="865818" y="2357"/>
                  </a:lnTo>
                  <a:lnTo>
                    <a:pt x="936478" y="596"/>
                  </a:lnTo>
                  <a:lnTo>
                    <a:pt x="1008507" y="0"/>
                  </a:lnTo>
                  <a:lnTo>
                    <a:pt x="1080535" y="596"/>
                  </a:lnTo>
                  <a:lnTo>
                    <a:pt x="1151195" y="2357"/>
                  </a:lnTo>
                  <a:lnTo>
                    <a:pt x="1220317" y="5244"/>
                  </a:lnTo>
                  <a:lnTo>
                    <a:pt x="1287731" y="9216"/>
                  </a:lnTo>
                  <a:lnTo>
                    <a:pt x="1353265" y="14233"/>
                  </a:lnTo>
                  <a:lnTo>
                    <a:pt x="1416749" y="20254"/>
                  </a:lnTo>
                  <a:lnTo>
                    <a:pt x="1478012" y="27240"/>
                  </a:lnTo>
                  <a:lnTo>
                    <a:pt x="1536884" y="35150"/>
                  </a:lnTo>
                  <a:lnTo>
                    <a:pt x="1593195" y="43944"/>
                  </a:lnTo>
                  <a:lnTo>
                    <a:pt x="1646773" y="53581"/>
                  </a:lnTo>
                  <a:lnTo>
                    <a:pt x="1697448" y="64023"/>
                  </a:lnTo>
                  <a:lnTo>
                    <a:pt x="1745049" y="75227"/>
                  </a:lnTo>
                  <a:lnTo>
                    <a:pt x="1789406" y="87155"/>
                  </a:lnTo>
                  <a:lnTo>
                    <a:pt x="1830348" y="99766"/>
                  </a:lnTo>
                  <a:lnTo>
                    <a:pt x="1867705" y="113020"/>
                  </a:lnTo>
                  <a:lnTo>
                    <a:pt x="1930980" y="141294"/>
                  </a:lnTo>
                  <a:lnTo>
                    <a:pt x="1977867" y="171657"/>
                  </a:lnTo>
                  <a:lnTo>
                    <a:pt x="2006999" y="203787"/>
                  </a:lnTo>
                  <a:lnTo>
                    <a:pt x="2017014" y="237362"/>
                  </a:lnTo>
                  <a:lnTo>
                    <a:pt x="2014482" y="254311"/>
                  </a:lnTo>
                  <a:lnTo>
                    <a:pt x="1994738" y="287203"/>
                  </a:lnTo>
                  <a:lnTo>
                    <a:pt x="1956558" y="318490"/>
                  </a:lnTo>
                  <a:lnTo>
                    <a:pt x="1901306" y="347849"/>
                  </a:lnTo>
                  <a:lnTo>
                    <a:pt x="1830348" y="374959"/>
                  </a:lnTo>
                  <a:lnTo>
                    <a:pt x="1789406" y="387570"/>
                  </a:lnTo>
                  <a:lnTo>
                    <a:pt x="1745049" y="399498"/>
                  </a:lnTo>
                  <a:lnTo>
                    <a:pt x="1697448" y="410702"/>
                  </a:lnTo>
                  <a:lnTo>
                    <a:pt x="1646773" y="421144"/>
                  </a:lnTo>
                  <a:lnTo>
                    <a:pt x="1593195" y="430781"/>
                  </a:lnTo>
                  <a:lnTo>
                    <a:pt x="1536884" y="439575"/>
                  </a:lnTo>
                  <a:lnTo>
                    <a:pt x="1478012" y="447485"/>
                  </a:lnTo>
                  <a:lnTo>
                    <a:pt x="1416749" y="454471"/>
                  </a:lnTo>
                  <a:lnTo>
                    <a:pt x="1353265" y="460492"/>
                  </a:lnTo>
                  <a:lnTo>
                    <a:pt x="1287731" y="465509"/>
                  </a:lnTo>
                  <a:lnTo>
                    <a:pt x="1220317" y="469481"/>
                  </a:lnTo>
                  <a:lnTo>
                    <a:pt x="1151195" y="472368"/>
                  </a:lnTo>
                  <a:lnTo>
                    <a:pt x="1080535" y="474129"/>
                  </a:lnTo>
                  <a:lnTo>
                    <a:pt x="1008507" y="474725"/>
                  </a:lnTo>
                  <a:lnTo>
                    <a:pt x="936478" y="474129"/>
                  </a:lnTo>
                  <a:lnTo>
                    <a:pt x="865818" y="472368"/>
                  </a:lnTo>
                  <a:lnTo>
                    <a:pt x="796696" y="469481"/>
                  </a:lnTo>
                  <a:lnTo>
                    <a:pt x="729282" y="465509"/>
                  </a:lnTo>
                  <a:lnTo>
                    <a:pt x="663748" y="460492"/>
                  </a:lnTo>
                  <a:lnTo>
                    <a:pt x="600264" y="454471"/>
                  </a:lnTo>
                  <a:lnTo>
                    <a:pt x="539001" y="447485"/>
                  </a:lnTo>
                  <a:lnTo>
                    <a:pt x="480129" y="439575"/>
                  </a:lnTo>
                  <a:lnTo>
                    <a:pt x="423818" y="430781"/>
                  </a:lnTo>
                  <a:lnTo>
                    <a:pt x="370240" y="421144"/>
                  </a:lnTo>
                  <a:lnTo>
                    <a:pt x="319565" y="410702"/>
                  </a:lnTo>
                  <a:lnTo>
                    <a:pt x="271964" y="399498"/>
                  </a:lnTo>
                  <a:lnTo>
                    <a:pt x="227607" y="387570"/>
                  </a:lnTo>
                  <a:lnTo>
                    <a:pt x="186665" y="374959"/>
                  </a:lnTo>
                  <a:lnTo>
                    <a:pt x="149308" y="361705"/>
                  </a:lnTo>
                  <a:lnTo>
                    <a:pt x="86033" y="333431"/>
                  </a:lnTo>
                  <a:lnTo>
                    <a:pt x="39146" y="303068"/>
                  </a:lnTo>
                  <a:lnTo>
                    <a:pt x="10014" y="270938"/>
                  </a:lnTo>
                  <a:lnTo>
                    <a:pt x="0" y="237362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2225" y="2231517"/>
              <a:ext cx="316230" cy="712470"/>
            </a:xfrm>
            <a:custGeom>
              <a:avLst/>
              <a:gdLst/>
              <a:ahLst/>
              <a:cxnLst/>
              <a:rect l="l" t="t" r="r" b="b"/>
              <a:pathLst>
                <a:path w="316229" h="712469">
                  <a:moveTo>
                    <a:pt x="0" y="0"/>
                  </a:moveTo>
                  <a:lnTo>
                    <a:pt x="315849" y="712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0758" y="3154680"/>
            <a:ext cx="7104380" cy="323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595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asialiloligosacarídeo</a:t>
            </a:r>
            <a:endParaRPr sz="1400" dirty="0">
              <a:latin typeface="Arial"/>
              <a:cs typeface="Arial"/>
            </a:endParaRPr>
          </a:p>
          <a:p>
            <a:pPr marL="298450" indent="-285750">
              <a:lnSpc>
                <a:spcPts val="2075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representada na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dirty="0">
                <a:latin typeface="Arial"/>
                <a:cs typeface="Arial"/>
              </a:rPr>
              <a:t> como:</a:t>
            </a:r>
          </a:p>
          <a:p>
            <a:pPr marL="927100">
              <a:lnSpc>
                <a:spcPct val="100000"/>
              </a:lnSpc>
              <a:spcBef>
                <a:spcPts val="1080"/>
              </a:spcBef>
            </a:pPr>
            <a:r>
              <a:rPr sz="1800" b="1" spc="85" dirty="0">
                <a:latin typeface="Arial"/>
                <a:cs typeface="Arial"/>
              </a:rPr>
              <a:t>GSASDVXKNVL</a:t>
            </a:r>
            <a:endParaRPr sz="1800" dirty="0">
              <a:latin typeface="Arial"/>
              <a:cs typeface="Arial"/>
            </a:endParaRPr>
          </a:p>
          <a:p>
            <a:pPr marL="298450" marR="490855" indent="-285750">
              <a:lnSpc>
                <a:spcPct val="100000"/>
              </a:lnSpc>
              <a:spcBef>
                <a:spcPts val="1085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b="1" spc="-5" dirty="0">
                <a:latin typeface="Arial"/>
                <a:cs typeface="Arial"/>
              </a:rPr>
              <a:t>Chave de caracterização </a:t>
            </a:r>
            <a:r>
              <a:rPr sz="1800" dirty="0">
                <a:latin typeface="Arial"/>
                <a:cs typeface="Arial"/>
              </a:rPr>
              <a:t>"MOD_RES" com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localização "3" </a:t>
            </a:r>
            <a:r>
              <a:rPr sz="1800" spc="-5" dirty="0">
                <a:latin typeface="Arial"/>
                <a:cs typeface="Arial"/>
              </a:rPr>
              <a:t>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qualificador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 com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dirty="0">
                <a:latin typeface="Arial"/>
                <a:cs typeface="Arial"/>
              </a:rPr>
              <a:t> "N-acetilalanina"</a:t>
            </a:r>
          </a:p>
          <a:p>
            <a:pPr marL="298450" marR="111379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b="1" spc="-5" dirty="0">
                <a:latin typeface="Arial"/>
                <a:cs typeface="Arial"/>
              </a:rPr>
              <a:t>Chave de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caracterização </a:t>
            </a:r>
            <a:r>
              <a:rPr sz="1800" spc="-5" dirty="0">
                <a:latin typeface="Arial"/>
                <a:cs typeface="Arial"/>
              </a:rPr>
              <a:t>"SITE"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"7"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qualificador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 com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"ornitina"</a:t>
            </a:r>
            <a:endParaRPr sz="1800" dirty="0">
              <a:latin typeface="Arial"/>
              <a:cs typeface="Arial"/>
            </a:endParaRPr>
          </a:p>
          <a:p>
            <a:pPr marL="298450" marR="135890" indent="-285750">
              <a:lnSpc>
                <a:spcPct val="100000"/>
              </a:lnSpc>
              <a:spcBef>
                <a:spcPts val="108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b="1" spc="-5" dirty="0">
                <a:latin typeface="Arial"/>
                <a:cs typeface="Arial"/>
              </a:rPr>
              <a:t>Chave de caracterização </a:t>
            </a:r>
            <a:r>
              <a:rPr sz="1800" dirty="0">
                <a:latin typeface="Arial"/>
                <a:cs typeface="Arial"/>
              </a:rPr>
              <a:t>"CARBOHYD" com </a:t>
            </a:r>
            <a:r>
              <a:rPr sz="1800" spc="-5" dirty="0">
                <a:latin typeface="Arial"/>
                <a:cs typeface="Arial"/>
              </a:rPr>
              <a:t>a o </a:t>
            </a:r>
            <a:r>
              <a:rPr sz="1800" dirty="0">
                <a:latin typeface="Arial"/>
                <a:cs typeface="Arial"/>
              </a:rPr>
              <a:t>localização "9" </a:t>
            </a:r>
            <a:r>
              <a:rPr sz="1800" spc="-5" dirty="0">
                <a:latin typeface="Arial"/>
                <a:cs typeface="Arial"/>
              </a:rPr>
              <a:t>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qualificador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5" dirty="0">
                <a:latin typeface="Arial"/>
                <a:cs typeface="Arial"/>
              </a:rPr>
              <a:t> 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"ASN </a:t>
            </a:r>
            <a:r>
              <a:rPr sz="1800" spc="-5" dirty="0">
                <a:latin typeface="Arial"/>
                <a:cs typeface="Arial"/>
              </a:rPr>
              <a:t>cadeia lateral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ligada 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asialiloligosacarídeo"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6757" y="1812417"/>
            <a:ext cx="631825" cy="647065"/>
          </a:xfrm>
          <a:custGeom>
            <a:avLst/>
            <a:gdLst/>
            <a:ahLst/>
            <a:cxnLst/>
            <a:rect l="l" t="t" r="r" b="b"/>
            <a:pathLst>
              <a:path w="631825" h="647064">
                <a:moveTo>
                  <a:pt x="0" y="323469"/>
                </a:moveTo>
                <a:lnTo>
                  <a:pt x="3423" y="275659"/>
                </a:lnTo>
                <a:lnTo>
                  <a:pt x="13367" y="230031"/>
                </a:lnTo>
                <a:lnTo>
                  <a:pt x="29346" y="187084"/>
                </a:lnTo>
                <a:lnTo>
                  <a:pt x="50870" y="147318"/>
                </a:lnTo>
                <a:lnTo>
                  <a:pt x="77452" y="111232"/>
                </a:lnTo>
                <a:lnTo>
                  <a:pt x="108604" y="79327"/>
                </a:lnTo>
                <a:lnTo>
                  <a:pt x="143839" y="52102"/>
                </a:lnTo>
                <a:lnTo>
                  <a:pt x="182669" y="30057"/>
                </a:lnTo>
                <a:lnTo>
                  <a:pt x="224605" y="13691"/>
                </a:lnTo>
                <a:lnTo>
                  <a:pt x="269161" y="3506"/>
                </a:lnTo>
                <a:lnTo>
                  <a:pt x="315848" y="0"/>
                </a:lnTo>
                <a:lnTo>
                  <a:pt x="362536" y="3506"/>
                </a:lnTo>
                <a:lnTo>
                  <a:pt x="407092" y="13691"/>
                </a:lnTo>
                <a:lnTo>
                  <a:pt x="449028" y="30057"/>
                </a:lnTo>
                <a:lnTo>
                  <a:pt x="487858" y="52102"/>
                </a:lnTo>
                <a:lnTo>
                  <a:pt x="523093" y="79327"/>
                </a:lnTo>
                <a:lnTo>
                  <a:pt x="554245" y="111232"/>
                </a:lnTo>
                <a:lnTo>
                  <a:pt x="580827" y="147318"/>
                </a:lnTo>
                <a:lnTo>
                  <a:pt x="602351" y="187084"/>
                </a:lnTo>
                <a:lnTo>
                  <a:pt x="618330" y="230031"/>
                </a:lnTo>
                <a:lnTo>
                  <a:pt x="628274" y="275659"/>
                </a:lnTo>
                <a:lnTo>
                  <a:pt x="631697" y="323469"/>
                </a:lnTo>
                <a:lnTo>
                  <a:pt x="628274" y="371278"/>
                </a:lnTo>
                <a:lnTo>
                  <a:pt x="618330" y="416906"/>
                </a:lnTo>
                <a:lnTo>
                  <a:pt x="602351" y="459853"/>
                </a:lnTo>
                <a:lnTo>
                  <a:pt x="580827" y="499619"/>
                </a:lnTo>
                <a:lnTo>
                  <a:pt x="554245" y="535705"/>
                </a:lnTo>
                <a:lnTo>
                  <a:pt x="523093" y="567610"/>
                </a:lnTo>
                <a:lnTo>
                  <a:pt x="487858" y="594835"/>
                </a:lnTo>
                <a:lnTo>
                  <a:pt x="449028" y="616880"/>
                </a:lnTo>
                <a:lnTo>
                  <a:pt x="407092" y="633246"/>
                </a:lnTo>
                <a:lnTo>
                  <a:pt x="362536" y="643431"/>
                </a:lnTo>
                <a:lnTo>
                  <a:pt x="315848" y="646938"/>
                </a:lnTo>
                <a:lnTo>
                  <a:pt x="269161" y="643431"/>
                </a:lnTo>
                <a:lnTo>
                  <a:pt x="224605" y="633246"/>
                </a:lnTo>
                <a:lnTo>
                  <a:pt x="182669" y="616880"/>
                </a:lnTo>
                <a:lnTo>
                  <a:pt x="143839" y="594835"/>
                </a:lnTo>
                <a:lnTo>
                  <a:pt x="108604" y="567610"/>
                </a:lnTo>
                <a:lnTo>
                  <a:pt x="77452" y="535705"/>
                </a:lnTo>
                <a:lnTo>
                  <a:pt x="50870" y="499619"/>
                </a:lnTo>
                <a:lnTo>
                  <a:pt x="29346" y="459853"/>
                </a:lnTo>
                <a:lnTo>
                  <a:pt x="13367" y="416906"/>
                </a:lnTo>
                <a:lnTo>
                  <a:pt x="3423" y="371278"/>
                </a:lnTo>
                <a:lnTo>
                  <a:pt x="0" y="323469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4761" y="2427351"/>
            <a:ext cx="7061834" cy="580390"/>
          </a:xfrm>
          <a:prstGeom prst="rect">
            <a:avLst/>
          </a:prstGeom>
          <a:ln w="990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Arial"/>
                <a:cs typeface="Arial"/>
              </a:rPr>
              <a:t>onde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alanina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</a:t>
            </a:r>
            <a:r>
              <a:rPr sz="1600" dirty="0">
                <a:latin typeface="Arial"/>
                <a:cs typeface="Arial"/>
              </a:rPr>
              <a:t> posição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3 é </a:t>
            </a:r>
            <a:r>
              <a:rPr sz="1600" spc="-5" dirty="0">
                <a:latin typeface="Arial"/>
                <a:cs typeface="Arial"/>
              </a:rPr>
              <a:t>modificada pós-</a:t>
            </a:r>
            <a:endParaRPr sz="16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traducionalmente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numa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célula</a:t>
            </a:r>
            <a:r>
              <a:rPr sz="1600" dirty="0">
                <a:latin typeface="Arial"/>
                <a:cs typeface="Arial"/>
              </a:rPr>
              <a:t> 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transforma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n-acetil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alanina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8408" y="2725420"/>
            <a:ext cx="72472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Formatos</a:t>
            </a:r>
            <a:r>
              <a:rPr sz="4800" spc="25" dirty="0"/>
              <a:t> </a:t>
            </a:r>
            <a:r>
              <a:rPr sz="4800" spc="-5" dirty="0"/>
              <a:t>das</a:t>
            </a:r>
            <a:r>
              <a:rPr sz="4800" spc="20" dirty="0"/>
              <a:t> </a:t>
            </a:r>
            <a:r>
              <a:rPr sz="4800" spc="-5" dirty="0"/>
              <a:t>localizações </a:t>
            </a:r>
            <a:r>
              <a:rPr sz="4800" spc="-1320" dirty="0"/>
              <a:t> </a:t>
            </a:r>
            <a:r>
              <a:rPr sz="4800" spc="-5" dirty="0"/>
              <a:t>de</a:t>
            </a:r>
            <a:r>
              <a:rPr sz="4800" spc="5" dirty="0"/>
              <a:t> </a:t>
            </a:r>
            <a:r>
              <a:rPr sz="4800" dirty="0"/>
              <a:t>características</a:t>
            </a:r>
            <a:endParaRPr sz="4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16" y="3234689"/>
            <a:ext cx="7897368" cy="2833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733" y="238505"/>
            <a:ext cx="520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Formatos</a:t>
            </a:r>
            <a:r>
              <a:rPr spc="-30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spc="-5" dirty="0"/>
              <a:t>localizações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376" y="1395730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376" y="1999233"/>
            <a:ext cx="152400" cy="160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376" y="2602738"/>
            <a:ext cx="152400" cy="1600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8733" y="583099"/>
            <a:ext cx="8128634" cy="2512060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Descritores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localização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para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todos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os</a:t>
            </a:r>
            <a:r>
              <a:rPr sz="2400" spc="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tipos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moléculas</a:t>
            </a:r>
            <a:endParaRPr sz="2400">
              <a:latin typeface="Arial"/>
              <a:cs typeface="Arial"/>
            </a:endParaRPr>
          </a:p>
          <a:p>
            <a:pPr marL="426084" marR="212725">
              <a:lnSpc>
                <a:spcPct val="100000"/>
              </a:lnSpc>
              <a:spcBef>
                <a:spcPts val="1235"/>
              </a:spcBef>
            </a:pP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descritores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localização </a:t>
            </a:r>
            <a:r>
              <a:rPr sz="1800" spc="-5" dirty="0">
                <a:latin typeface="Arial"/>
                <a:cs typeface="Arial"/>
              </a:rPr>
              <a:t>são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identificar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  <a:r>
              <a:rPr sz="1800" spc="-5" dirty="0">
                <a:latin typeface="Arial"/>
                <a:cs typeface="Arial"/>
              </a:rPr>
              <a:t> 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numa sequência</a:t>
            </a:r>
            <a:endParaRPr sz="1800">
              <a:latin typeface="Arial"/>
              <a:cs typeface="Arial"/>
            </a:endParaRPr>
          </a:p>
          <a:p>
            <a:pPr marL="426084" marR="25082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norma </a:t>
            </a:r>
            <a:r>
              <a:rPr sz="1800" dirty="0">
                <a:latin typeface="Arial"/>
                <a:cs typeface="Arial"/>
              </a:rPr>
              <a:t>ST.26 tem requisitos obrigatórios </a:t>
            </a:r>
            <a:r>
              <a:rPr sz="1800" spc="-5" dirty="0">
                <a:latin typeface="Arial"/>
                <a:cs typeface="Arial"/>
              </a:rPr>
              <a:t>para o </a:t>
            </a:r>
            <a:r>
              <a:rPr sz="1800" dirty="0">
                <a:latin typeface="Arial"/>
                <a:cs typeface="Arial"/>
              </a:rPr>
              <a:t>formato </a:t>
            </a:r>
            <a:r>
              <a:rPr sz="1800" spc="-5" dirty="0">
                <a:latin typeface="Arial"/>
                <a:cs typeface="Arial"/>
              </a:rPr>
              <a:t>dos descritores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  <a:endParaRPr sz="1800">
              <a:latin typeface="Arial"/>
              <a:cs typeface="Arial"/>
            </a:endParaRPr>
          </a:p>
          <a:p>
            <a:pPr marL="426084" marR="454659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formatos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descritores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 </a:t>
            </a:r>
            <a:r>
              <a:rPr sz="1800" spc="-5" dirty="0">
                <a:latin typeface="Arial"/>
                <a:cs typeface="Arial"/>
              </a:rPr>
              <a:t>podem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usados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sequências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nucleotídeos e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aminoácidos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10814" y="6058661"/>
            <a:ext cx="269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 </a:t>
            </a:r>
            <a:r>
              <a:rPr sz="1200" i="1" dirty="0">
                <a:latin typeface="Arial"/>
                <a:cs typeface="Arial"/>
              </a:rPr>
              <a:t>OMPI,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parágrafo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66(a)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447294"/>
            <a:ext cx="812863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Formatos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-20" dirty="0"/>
              <a:t> </a:t>
            </a:r>
            <a:r>
              <a:rPr spc="-5" dirty="0"/>
              <a:t>localizações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Descritores</a:t>
            </a:r>
            <a:r>
              <a:rPr sz="2400" spc="25" dirty="0"/>
              <a:t> </a:t>
            </a:r>
            <a:r>
              <a:rPr sz="2400" spc="-5" dirty="0"/>
              <a:t>de</a:t>
            </a:r>
            <a:r>
              <a:rPr sz="2400" spc="20" dirty="0"/>
              <a:t> </a:t>
            </a:r>
            <a:r>
              <a:rPr sz="2400" spc="-5" dirty="0"/>
              <a:t>localização</a:t>
            </a:r>
            <a:r>
              <a:rPr sz="2400" spc="35" dirty="0"/>
              <a:t> </a:t>
            </a:r>
            <a:r>
              <a:rPr sz="2400" spc="-5" dirty="0"/>
              <a:t>para</a:t>
            </a:r>
            <a:r>
              <a:rPr sz="2400" spc="20" dirty="0"/>
              <a:t> </a:t>
            </a:r>
            <a:r>
              <a:rPr sz="2400" spc="-5" dirty="0"/>
              <a:t>todos</a:t>
            </a:r>
            <a:r>
              <a:rPr sz="2400" spc="25" dirty="0"/>
              <a:t> </a:t>
            </a:r>
            <a:r>
              <a:rPr sz="2400" spc="-5" dirty="0"/>
              <a:t>os</a:t>
            </a:r>
            <a:r>
              <a:rPr sz="2400" spc="10" dirty="0"/>
              <a:t> </a:t>
            </a:r>
            <a:r>
              <a:rPr sz="2400" spc="-5" dirty="0"/>
              <a:t>tipos</a:t>
            </a:r>
            <a:r>
              <a:rPr sz="2400" spc="10" dirty="0"/>
              <a:t> </a:t>
            </a:r>
            <a:r>
              <a:rPr sz="2400" spc="-5" dirty="0"/>
              <a:t>de</a:t>
            </a:r>
            <a:r>
              <a:rPr sz="2400" spc="15" dirty="0"/>
              <a:t> </a:t>
            </a:r>
            <a:r>
              <a:rPr sz="2400" spc="-5" dirty="0"/>
              <a:t>moléculas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990" y="1725370"/>
            <a:ext cx="7793520" cy="42288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82950" y="6025896"/>
            <a:ext cx="269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 </a:t>
            </a:r>
            <a:r>
              <a:rPr sz="1200" i="1" dirty="0">
                <a:latin typeface="Arial"/>
                <a:cs typeface="Arial"/>
              </a:rPr>
              <a:t>OMPI,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parágrafo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70(a)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0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Formatos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spc="-5" dirty="0"/>
              <a:t>localizações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206" y="2076576"/>
            <a:ext cx="152400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8340" y="1000505"/>
            <a:ext cx="7814309" cy="156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487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Descritores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localização</a:t>
            </a:r>
            <a:r>
              <a:rPr sz="2400" spc="4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exclusivamente</a:t>
            </a:r>
            <a:r>
              <a:rPr sz="2400" spc="4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para </a:t>
            </a:r>
            <a:r>
              <a:rPr sz="2400" spc="-65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</a:t>
            </a:r>
            <a:endParaRPr sz="2400">
              <a:latin typeface="Arial"/>
              <a:cs typeface="Arial"/>
            </a:endParaRPr>
          </a:p>
          <a:p>
            <a:pPr marL="217804" marR="5080">
              <a:lnSpc>
                <a:spcPct val="100000"/>
              </a:lnSpc>
              <a:spcBef>
                <a:spcPts val="2065"/>
              </a:spcBef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 </a:t>
            </a:r>
            <a:r>
              <a:rPr sz="1800" dirty="0">
                <a:latin typeface="Arial"/>
                <a:cs typeface="Arial"/>
              </a:rPr>
              <a:t>formato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descritores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APENAS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sequências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ADN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ARN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185" y="2945901"/>
            <a:ext cx="8028400" cy="15506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82950" y="4577333"/>
            <a:ext cx="269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 </a:t>
            </a:r>
            <a:r>
              <a:rPr sz="1200" i="1" dirty="0">
                <a:latin typeface="Arial"/>
                <a:cs typeface="Arial"/>
              </a:rPr>
              <a:t>OMPI,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parágrafo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66(b)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0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Formatos</a:t>
            </a:r>
            <a:r>
              <a:rPr spc="-30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localizações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108707"/>
            <a:ext cx="152400" cy="1600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8340" y="1000505"/>
            <a:ext cx="7677784" cy="160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41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Descritores</a:t>
            </a:r>
            <a:r>
              <a:rPr sz="2400" spc="3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localização</a:t>
            </a:r>
            <a:r>
              <a:rPr sz="2400" spc="4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exclusivamente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para </a:t>
            </a:r>
            <a:r>
              <a:rPr sz="2400" spc="-65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2320"/>
              </a:spcBef>
            </a:pPr>
            <a:r>
              <a:rPr sz="1800" spc="-5" dirty="0">
                <a:latin typeface="Arial"/>
                <a:cs typeface="Arial"/>
              </a:rPr>
              <a:t>Quando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formato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x^y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usado,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 devem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adjacentes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3069335"/>
            <a:ext cx="7834444" cy="13228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38677" y="4590542"/>
            <a:ext cx="2695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</a:t>
            </a:r>
            <a:r>
              <a:rPr sz="1200" i="1" dirty="0">
                <a:latin typeface="Arial"/>
                <a:cs typeface="Arial"/>
              </a:rPr>
              <a:t> OMPI,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parágrafo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70(b)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dirty="0"/>
              <a:t>Formatos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localizações</a:t>
            </a:r>
          </a:p>
          <a:p>
            <a:pPr marL="222885" marR="508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Descritores</a:t>
            </a:r>
            <a:r>
              <a:rPr sz="2400" spc="25" dirty="0"/>
              <a:t> </a:t>
            </a:r>
            <a:r>
              <a:rPr sz="2400" spc="-5" dirty="0"/>
              <a:t>de</a:t>
            </a:r>
            <a:r>
              <a:rPr sz="2400" spc="15" dirty="0"/>
              <a:t> </a:t>
            </a:r>
            <a:r>
              <a:rPr sz="2400" spc="-5" dirty="0"/>
              <a:t>localização</a:t>
            </a:r>
            <a:r>
              <a:rPr sz="2400" spc="40" dirty="0"/>
              <a:t> </a:t>
            </a:r>
            <a:r>
              <a:rPr sz="2400" dirty="0"/>
              <a:t>–</a:t>
            </a:r>
            <a:r>
              <a:rPr sz="2400" spc="15" dirty="0"/>
              <a:t> </a:t>
            </a:r>
            <a:r>
              <a:rPr sz="2400" spc="-5" dirty="0"/>
              <a:t>caso</a:t>
            </a:r>
            <a:r>
              <a:rPr sz="2400" spc="20" dirty="0"/>
              <a:t> </a:t>
            </a:r>
            <a:r>
              <a:rPr sz="2400" spc="-5" dirty="0"/>
              <a:t>especial</a:t>
            </a:r>
            <a:r>
              <a:rPr sz="2400" spc="35" dirty="0"/>
              <a:t> </a:t>
            </a:r>
            <a:r>
              <a:rPr sz="2400" spc="-5" dirty="0"/>
              <a:t>das</a:t>
            </a:r>
            <a:r>
              <a:rPr sz="2400" spc="15" dirty="0"/>
              <a:t> </a:t>
            </a:r>
            <a:r>
              <a:rPr sz="2400" spc="-5" dirty="0"/>
              <a:t>sequências </a:t>
            </a:r>
            <a:r>
              <a:rPr sz="2400" spc="-650" dirty="0"/>
              <a:t> </a:t>
            </a:r>
            <a:r>
              <a:rPr sz="2400" spc="-5" dirty="0"/>
              <a:t>de aminoácidos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610" y="3549785"/>
            <a:ext cx="7804194" cy="8806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1239" y="2160015"/>
            <a:ext cx="76701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descritor</a:t>
            </a:r>
            <a:r>
              <a:rPr sz="1800" spc="-5" dirty="0">
                <a:latin typeface="Arial"/>
                <a:cs typeface="Arial"/>
              </a:rPr>
              <a:t> 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localização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x..y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indica 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ligação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cruzada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intracadeia entre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dois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indicados quando 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descritor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chave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"CROSSLINK"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"DISULFID"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040" y="2241804"/>
            <a:ext cx="152400" cy="160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38677" y="4590542"/>
            <a:ext cx="2686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</a:t>
            </a:r>
            <a:r>
              <a:rPr sz="1200" i="1" dirty="0">
                <a:latin typeface="Arial"/>
                <a:cs typeface="Arial"/>
              </a:rPr>
              <a:t> OMPI,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parágrafo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66(c)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9783" y="28447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304800"/>
            <a:ext cx="56902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caracterização</a:t>
            </a:r>
            <a:r>
              <a:rPr spc="-20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830324"/>
            <a:ext cx="139446" cy="150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114800"/>
            <a:ext cx="139446" cy="1508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1000" y="1744426"/>
            <a:ext cx="8458200" cy="3958263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>
              <a:lnSpc>
                <a:spcPts val="1630"/>
              </a:lnSpc>
              <a:spcBef>
                <a:spcPts val="490"/>
              </a:spcBef>
            </a:pPr>
            <a:r>
              <a:rPr u="sng" spc="-5" dirty="0">
                <a:latin typeface="Arial"/>
                <a:cs typeface="Arial"/>
              </a:rPr>
              <a:t>As</a:t>
            </a:r>
            <a:r>
              <a:rPr u="sng" spc="5" dirty="0">
                <a:latin typeface="Arial"/>
                <a:cs typeface="Arial"/>
              </a:rPr>
              <a:t> </a:t>
            </a:r>
            <a:r>
              <a:rPr b="1" u="sng" spc="-5" dirty="0">
                <a:latin typeface="Arial"/>
                <a:cs typeface="Arial"/>
              </a:rPr>
              <a:t>chaves</a:t>
            </a:r>
            <a:r>
              <a:rPr b="1" u="sng" spc="30" dirty="0">
                <a:latin typeface="Arial"/>
                <a:cs typeface="Arial"/>
              </a:rPr>
              <a:t> </a:t>
            </a:r>
            <a:r>
              <a:rPr b="1" u="sng" spc="-5" dirty="0">
                <a:latin typeface="Arial"/>
                <a:cs typeface="Arial"/>
              </a:rPr>
              <a:t>de</a:t>
            </a:r>
            <a:r>
              <a:rPr b="1" u="sng" spc="10" dirty="0">
                <a:latin typeface="Arial"/>
                <a:cs typeface="Arial"/>
              </a:rPr>
              <a:t> </a:t>
            </a:r>
            <a:r>
              <a:rPr b="1" u="sng" spc="-5" dirty="0">
                <a:latin typeface="Arial"/>
                <a:cs typeface="Arial"/>
              </a:rPr>
              <a:t>caracterização</a:t>
            </a:r>
            <a:r>
              <a:rPr b="1" u="sng" spc="30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podem</a:t>
            </a:r>
            <a:r>
              <a:rPr u="sng" spc="2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ser</a:t>
            </a:r>
            <a:r>
              <a:rPr u="sng" spc="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usadas</a:t>
            </a:r>
            <a:r>
              <a:rPr u="sng" spc="3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para</a:t>
            </a:r>
            <a:r>
              <a:rPr u="sng" spc="2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descrever</a:t>
            </a:r>
            <a:r>
              <a:rPr u="sng" spc="2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em</a:t>
            </a:r>
            <a:r>
              <a:rPr u="sng" spc="5" dirty="0">
                <a:latin typeface="Arial"/>
                <a:cs typeface="Arial"/>
              </a:rPr>
              <a:t> </a:t>
            </a:r>
            <a:r>
              <a:rPr u="sng" spc="-5" dirty="0" err="1">
                <a:latin typeface="Arial"/>
                <a:cs typeface="Arial"/>
              </a:rPr>
              <a:t>maior</a:t>
            </a:r>
            <a:r>
              <a:rPr u="sng" spc="-5" dirty="0">
                <a:latin typeface="Arial"/>
                <a:cs typeface="Arial"/>
              </a:rPr>
              <a:t> </a:t>
            </a:r>
            <a:r>
              <a:rPr u="sng" spc="-5" dirty="0" err="1">
                <a:latin typeface="Arial"/>
                <a:cs typeface="Arial"/>
              </a:rPr>
              <a:t>detalhe</a:t>
            </a:r>
            <a:r>
              <a:rPr u="sng" spc="4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um</a:t>
            </a:r>
            <a:r>
              <a:rPr u="sng" spc="10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ou</a:t>
            </a:r>
            <a:r>
              <a:rPr u="sng" spc="30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mais</a:t>
            </a:r>
            <a:r>
              <a:rPr u="sng" spc="1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resíduos</a:t>
            </a:r>
            <a:r>
              <a:rPr u="sng" spc="3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de</a:t>
            </a:r>
            <a:r>
              <a:rPr u="sng" spc="2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uma</a:t>
            </a:r>
            <a:r>
              <a:rPr u="sng" spc="20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sequência</a:t>
            </a:r>
            <a:r>
              <a:rPr u="sng" spc="40" dirty="0">
                <a:latin typeface="Arial"/>
                <a:cs typeface="Arial"/>
              </a:rPr>
              <a:t> </a:t>
            </a:r>
            <a:r>
              <a:rPr u="sng" spc="-5" dirty="0" err="1">
                <a:latin typeface="Arial"/>
                <a:cs typeface="Arial"/>
              </a:rPr>
              <a:t>identificada</a:t>
            </a:r>
            <a:r>
              <a:rPr u="sng" spc="50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p</a:t>
            </a:r>
            <a:r>
              <a:rPr lang="en-GB" u="sng" spc="-5" dirty="0" err="1">
                <a:latin typeface="Arial"/>
                <a:cs typeface="Arial"/>
              </a:rPr>
              <a:t>ela</a:t>
            </a:r>
            <a:r>
              <a:rPr u="sng" spc="15" dirty="0">
                <a:latin typeface="Arial"/>
                <a:cs typeface="Arial"/>
              </a:rPr>
              <a:t> </a:t>
            </a:r>
            <a:r>
              <a:rPr u="sng" spc="-5" dirty="0" err="1">
                <a:latin typeface="Arial"/>
                <a:cs typeface="Arial"/>
              </a:rPr>
              <a:t>sua</a:t>
            </a:r>
            <a:r>
              <a:rPr u="sng" spc="30" dirty="0">
                <a:latin typeface="Arial"/>
                <a:cs typeface="Arial"/>
              </a:rPr>
              <a:t> </a:t>
            </a:r>
            <a:r>
              <a:rPr u="sng" spc="-5" dirty="0" err="1">
                <a:latin typeface="Arial"/>
                <a:cs typeface="Arial"/>
              </a:rPr>
              <a:t>localização</a:t>
            </a:r>
            <a:endParaRPr lang="en-GB" u="sng" spc="-5" dirty="0">
              <a:latin typeface="Arial"/>
              <a:cs typeface="Arial"/>
            </a:endParaRPr>
          </a:p>
          <a:p>
            <a:pPr marL="355600" marR="5080">
              <a:lnSpc>
                <a:spcPts val="1630"/>
              </a:lnSpc>
              <a:spcBef>
                <a:spcPts val="490"/>
              </a:spcBef>
            </a:pPr>
            <a:endParaRPr u="sng" dirty="0">
              <a:latin typeface="Arial"/>
              <a:cs typeface="Arial"/>
            </a:endParaRPr>
          </a:p>
          <a:p>
            <a:pPr marL="298450" marR="899794" indent="-285750">
              <a:lnSpc>
                <a:spcPts val="1630"/>
              </a:lnSpc>
              <a:spcBef>
                <a:spcPts val="415"/>
              </a:spcBef>
              <a:buFont typeface="Arial" panose="020B0604020202020204" pitchFamily="34" charset="0"/>
              <a:buChar char="•"/>
              <a:tabLst>
                <a:tab pos="627380" algn="l"/>
              </a:tabLst>
            </a:pPr>
            <a:r>
              <a:rPr sz="1700" spc="-5" dirty="0">
                <a:latin typeface="Arial"/>
                <a:cs typeface="Arial"/>
              </a:rPr>
              <a:t>As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chaves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caracterização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das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nucleotídeos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estão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enumeradas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Anexo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I, </a:t>
            </a:r>
            <a:r>
              <a:rPr lang="en-GB" sz="1700" spc="-5" dirty="0" err="1">
                <a:latin typeface="Arial"/>
                <a:cs typeface="Arial"/>
              </a:rPr>
              <a:t>Secção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5</a:t>
            </a:r>
            <a:r>
              <a:rPr lang="en-GB" sz="1700" spc="-5" dirty="0">
                <a:latin typeface="Arial"/>
                <a:cs typeface="Arial"/>
              </a:rPr>
              <a:t> e </a:t>
            </a:r>
            <a:r>
              <a:rPr sz="1700" spc="-5" dirty="0" err="1">
                <a:latin typeface="Arial"/>
                <a:cs typeface="Arial"/>
              </a:rPr>
              <a:t>são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escritas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em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minúsculas;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exemplo,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</a:t>
            </a:r>
            <a:r>
              <a:rPr sz="1700" spc="-5" dirty="0" err="1">
                <a:latin typeface="Arial"/>
                <a:cs typeface="Arial"/>
              </a:rPr>
              <a:t>misc_binding</a:t>
            </a:r>
            <a:r>
              <a:rPr sz="1700" spc="-5" dirty="0">
                <a:latin typeface="Arial"/>
                <a:cs typeface="Arial"/>
              </a:rPr>
              <a:t>"</a:t>
            </a:r>
            <a:endParaRPr lang="en-GB" sz="1700" spc="-5" dirty="0">
              <a:latin typeface="Arial"/>
              <a:cs typeface="Arial"/>
            </a:endParaRPr>
          </a:p>
          <a:p>
            <a:pPr marL="298450" marR="273050" indent="-285750">
              <a:lnSpc>
                <a:spcPts val="1630"/>
              </a:lnSpc>
              <a:spcBef>
                <a:spcPts val="409"/>
              </a:spcBef>
              <a:buFont typeface="Arial" panose="020B0604020202020204" pitchFamily="34" charset="0"/>
              <a:buChar char="•"/>
              <a:tabLst>
                <a:tab pos="627380" algn="l"/>
              </a:tabLst>
            </a:pPr>
            <a:r>
              <a:rPr sz="1700" spc="-5" dirty="0">
                <a:latin typeface="Arial"/>
                <a:cs typeface="Arial"/>
              </a:rPr>
              <a:t>As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chaves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caracterização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das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 err="1">
                <a:latin typeface="Arial"/>
                <a:cs typeface="Arial"/>
              </a:rPr>
              <a:t>aminoácidos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 err="1">
                <a:latin typeface="Arial"/>
                <a:cs typeface="Arial"/>
              </a:rPr>
              <a:t>estão</a:t>
            </a:r>
            <a:r>
              <a:rPr lang="en-GB" sz="1700" dirty="0">
                <a:latin typeface="Arial"/>
                <a:cs typeface="Arial"/>
              </a:rPr>
              <a:t> </a:t>
            </a:r>
            <a:r>
              <a:rPr sz="1700" spc="-5" dirty="0" err="1">
                <a:latin typeface="Arial"/>
                <a:cs typeface="Arial"/>
              </a:rPr>
              <a:t>enumeradas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Anexo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I, </a:t>
            </a:r>
            <a:r>
              <a:rPr lang="en-GB" sz="1700" spc="-5" dirty="0" err="1">
                <a:latin typeface="Arial"/>
                <a:cs typeface="Arial"/>
              </a:rPr>
              <a:t>Secção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7</a:t>
            </a:r>
            <a:r>
              <a:rPr lang="en-GB" sz="1700" dirty="0">
                <a:latin typeface="Arial"/>
                <a:cs typeface="Arial"/>
              </a:rPr>
              <a:t> e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são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escritas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em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maiúsculas;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exemplo,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"REGION"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-"/>
            </a:pPr>
            <a:endParaRPr dirty="0">
              <a:latin typeface="Arial"/>
              <a:cs typeface="Arial"/>
            </a:endParaRPr>
          </a:p>
          <a:p>
            <a:pPr marL="355600" marR="538480">
              <a:lnSpc>
                <a:spcPct val="80000"/>
              </a:lnSpc>
            </a:pPr>
            <a:r>
              <a:rPr b="1" u="sng" spc="-5" dirty="0">
                <a:latin typeface="Arial"/>
                <a:cs typeface="Arial"/>
              </a:rPr>
              <a:t>Qualificadores</a:t>
            </a:r>
            <a:r>
              <a:rPr u="sng" spc="40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podem</a:t>
            </a:r>
            <a:r>
              <a:rPr u="sng" spc="4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ser</a:t>
            </a:r>
            <a:r>
              <a:rPr u="sng" spc="1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usados</a:t>
            </a:r>
            <a:r>
              <a:rPr u="sng" spc="3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para</a:t>
            </a:r>
            <a:r>
              <a:rPr u="sng" spc="3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descrever</a:t>
            </a:r>
            <a:r>
              <a:rPr u="sng" spc="35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características</a:t>
            </a:r>
            <a:r>
              <a:rPr u="sng" spc="40" dirty="0">
                <a:latin typeface="Arial"/>
                <a:cs typeface="Arial"/>
              </a:rPr>
              <a:t> </a:t>
            </a:r>
            <a:r>
              <a:rPr u="sng" spc="-5" dirty="0">
                <a:latin typeface="Arial"/>
                <a:cs typeface="Arial"/>
              </a:rPr>
              <a:t>em</a:t>
            </a:r>
            <a:r>
              <a:rPr u="sng" spc="10" dirty="0">
                <a:latin typeface="Arial"/>
                <a:cs typeface="Arial"/>
              </a:rPr>
              <a:t> </a:t>
            </a:r>
            <a:r>
              <a:rPr u="sng" spc="-5" dirty="0" err="1">
                <a:latin typeface="Arial"/>
                <a:cs typeface="Arial"/>
              </a:rPr>
              <a:t>maior</a:t>
            </a:r>
            <a:r>
              <a:rPr u="sng" spc="-5" dirty="0">
                <a:latin typeface="Arial"/>
                <a:cs typeface="Arial"/>
              </a:rPr>
              <a:t> </a:t>
            </a:r>
            <a:r>
              <a:rPr u="sng" spc="-455" dirty="0">
                <a:latin typeface="Arial"/>
                <a:cs typeface="Arial"/>
              </a:rPr>
              <a:t> </a:t>
            </a:r>
            <a:r>
              <a:rPr u="sng" spc="-5" dirty="0" err="1">
                <a:latin typeface="Arial"/>
                <a:cs typeface="Arial"/>
              </a:rPr>
              <a:t>detalhe</a:t>
            </a:r>
            <a:endParaRPr lang="en-GB" u="sng" spc="-5" dirty="0">
              <a:latin typeface="Arial"/>
              <a:cs typeface="Arial"/>
            </a:endParaRPr>
          </a:p>
          <a:p>
            <a:pPr marL="355600" marR="538480">
              <a:lnSpc>
                <a:spcPct val="80000"/>
              </a:lnSpc>
            </a:pPr>
            <a:endParaRPr sz="1700" u="sng" dirty="0">
              <a:latin typeface="Arial"/>
              <a:cs typeface="Arial"/>
            </a:endParaRPr>
          </a:p>
          <a:p>
            <a:pPr marL="298450" marR="427355" indent="-285750">
              <a:lnSpc>
                <a:spcPct val="80000"/>
              </a:lnSpc>
              <a:spcBef>
                <a:spcPts val="409"/>
              </a:spcBef>
              <a:buFont typeface="Arial" panose="020B0604020202020204" pitchFamily="34" charset="0"/>
              <a:buChar char="•"/>
              <a:tabLst>
                <a:tab pos="627380" algn="l"/>
              </a:tabLst>
            </a:pPr>
            <a:r>
              <a:rPr sz="1700" spc="-5" dirty="0">
                <a:latin typeface="Arial"/>
                <a:cs typeface="Arial"/>
              </a:rPr>
              <a:t>Os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qualificadores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das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nucleotídeos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estão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enumerados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Anexo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I,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lang="en-GB" sz="1700" spc="-5" dirty="0" err="1">
                <a:latin typeface="Arial"/>
                <a:cs typeface="Arial"/>
              </a:rPr>
              <a:t>Secção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6</a:t>
            </a:r>
            <a:r>
              <a:rPr lang="en-GB" sz="1700" spc="-5" dirty="0">
                <a:latin typeface="Arial"/>
                <a:cs typeface="Arial"/>
              </a:rPr>
              <a:t> e </a:t>
            </a:r>
            <a:r>
              <a:rPr sz="1700" spc="-5" dirty="0" err="1">
                <a:latin typeface="Arial"/>
                <a:cs typeface="Arial"/>
              </a:rPr>
              <a:t>são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escritos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em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minúsculas;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exemplo,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"allele"</a:t>
            </a:r>
            <a:endParaRPr sz="1700" dirty="0">
              <a:latin typeface="Arial"/>
              <a:cs typeface="Arial"/>
            </a:endParaRPr>
          </a:p>
          <a:p>
            <a:pPr marL="298450" marR="441959" indent="-285750">
              <a:lnSpc>
                <a:spcPct val="80000"/>
              </a:lnSpc>
              <a:spcBef>
                <a:spcPts val="409"/>
              </a:spcBef>
              <a:buFont typeface="Arial" panose="020B0604020202020204" pitchFamily="34" charset="0"/>
              <a:buChar char="•"/>
              <a:tabLst>
                <a:tab pos="627380" algn="l"/>
              </a:tabLst>
            </a:pPr>
            <a:r>
              <a:rPr sz="1700" spc="-5" dirty="0">
                <a:latin typeface="Arial"/>
                <a:cs typeface="Arial"/>
              </a:rPr>
              <a:t>Os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qualificadores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das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aminoácidos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estão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enumerados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Anexo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I,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lang="en-GB" sz="1700" spc="-5" dirty="0" err="1">
                <a:latin typeface="Arial"/>
                <a:cs typeface="Arial"/>
              </a:rPr>
              <a:t>Secção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8</a:t>
            </a:r>
            <a:r>
              <a:rPr lang="en-GB" sz="1700" dirty="0">
                <a:latin typeface="Arial"/>
                <a:cs typeface="Arial"/>
              </a:rPr>
              <a:t> 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são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escritos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em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maiúsculas;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exemplo,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"NOTE"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1773173"/>
            <a:ext cx="7137654" cy="45361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7977505" cy="131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Formatos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localizações</a:t>
            </a: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Descritores</a:t>
            </a:r>
            <a:r>
              <a:rPr sz="2400" spc="25" dirty="0"/>
              <a:t> </a:t>
            </a:r>
            <a:r>
              <a:rPr sz="2400" spc="-5" dirty="0"/>
              <a:t>de</a:t>
            </a:r>
            <a:r>
              <a:rPr sz="2400" spc="15" dirty="0"/>
              <a:t> </a:t>
            </a:r>
            <a:r>
              <a:rPr sz="2400" spc="-5" dirty="0"/>
              <a:t>localização</a:t>
            </a:r>
            <a:r>
              <a:rPr sz="2400" spc="40" dirty="0"/>
              <a:t> </a:t>
            </a:r>
            <a:r>
              <a:rPr sz="2400" dirty="0"/>
              <a:t>–</a:t>
            </a:r>
            <a:r>
              <a:rPr sz="2400" spc="15" dirty="0"/>
              <a:t> </a:t>
            </a:r>
            <a:r>
              <a:rPr sz="2400" spc="-5" dirty="0"/>
              <a:t>caso</a:t>
            </a:r>
            <a:r>
              <a:rPr sz="2400" spc="20" dirty="0"/>
              <a:t> </a:t>
            </a:r>
            <a:r>
              <a:rPr sz="2400" spc="-5" dirty="0"/>
              <a:t>especial</a:t>
            </a:r>
            <a:r>
              <a:rPr sz="2400" spc="35" dirty="0"/>
              <a:t> </a:t>
            </a:r>
            <a:r>
              <a:rPr sz="2400" spc="-5" dirty="0"/>
              <a:t>das</a:t>
            </a:r>
            <a:r>
              <a:rPr sz="2400" spc="15" dirty="0"/>
              <a:t> </a:t>
            </a:r>
            <a:r>
              <a:rPr sz="2400" spc="-5" dirty="0"/>
              <a:t>sequências </a:t>
            </a:r>
            <a:r>
              <a:rPr sz="2400" spc="-650" dirty="0"/>
              <a:t> </a:t>
            </a:r>
            <a:r>
              <a:rPr sz="2400" spc="-5" dirty="0"/>
              <a:t>de aminoácidos</a:t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1886" y="4076700"/>
            <a:ext cx="8228965" cy="2443480"/>
            <a:chOff x="611886" y="4076700"/>
            <a:chExt cx="8228965" cy="2443480"/>
          </a:xfrm>
        </p:grpSpPr>
        <p:sp>
          <p:nvSpPr>
            <p:cNvPr id="3" name="object 3"/>
            <p:cNvSpPr/>
            <p:nvPr/>
          </p:nvSpPr>
          <p:spPr>
            <a:xfrm>
              <a:off x="7164324" y="6021323"/>
              <a:ext cx="1676400" cy="458470"/>
            </a:xfrm>
            <a:custGeom>
              <a:avLst/>
              <a:gdLst/>
              <a:ahLst/>
              <a:cxnLst/>
              <a:rect l="l" t="t" r="r" b="b"/>
              <a:pathLst>
                <a:path w="1676400" h="458470">
                  <a:moveTo>
                    <a:pt x="1676400" y="0"/>
                  </a:moveTo>
                  <a:lnTo>
                    <a:pt x="0" y="0"/>
                  </a:lnTo>
                  <a:lnTo>
                    <a:pt x="0" y="457961"/>
                  </a:lnTo>
                  <a:lnTo>
                    <a:pt x="1676400" y="457961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886" y="4076700"/>
              <a:ext cx="7994142" cy="242620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08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Formatos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spc="-5" dirty="0"/>
              <a:t>localizações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1649348"/>
            <a:ext cx="152400" cy="1600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2252852"/>
            <a:ext cx="152400" cy="1600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3130676"/>
            <a:ext cx="152400" cy="1600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8340" y="1000505"/>
            <a:ext cx="821626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Operadores</a:t>
            </a:r>
            <a:r>
              <a:rPr sz="2400" spc="4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localização</a:t>
            </a:r>
            <a:r>
              <a:rPr sz="2400" spc="4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para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4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1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</a:t>
            </a:r>
            <a:endParaRPr sz="2400">
              <a:latin typeface="Arial"/>
              <a:cs typeface="Arial"/>
            </a:endParaRPr>
          </a:p>
          <a:p>
            <a:pPr marL="355600" marR="282575" algn="just">
              <a:lnSpc>
                <a:spcPct val="100000"/>
              </a:lnSpc>
              <a:spcBef>
                <a:spcPts val="1585"/>
              </a:spcBef>
            </a:pPr>
            <a:r>
              <a:rPr sz="1800" dirty="0">
                <a:latin typeface="Arial"/>
                <a:cs typeface="Arial"/>
              </a:rPr>
              <a:t>Três </a:t>
            </a:r>
            <a:r>
              <a:rPr sz="1800" spc="-5" dirty="0">
                <a:latin typeface="Arial"/>
                <a:cs typeface="Arial"/>
              </a:rPr>
              <a:t>operadores de </a:t>
            </a:r>
            <a:r>
              <a:rPr sz="1800" dirty="0">
                <a:latin typeface="Arial"/>
                <a:cs typeface="Arial"/>
              </a:rPr>
              <a:t>localização </a:t>
            </a:r>
            <a:r>
              <a:rPr sz="1800" spc="-5" dirty="0">
                <a:latin typeface="Arial"/>
                <a:cs typeface="Arial"/>
              </a:rPr>
              <a:t>estão disponíveis para uso em sequências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ADN e</a:t>
            </a:r>
            <a:r>
              <a:rPr sz="1800" spc="-5" dirty="0">
                <a:latin typeface="Arial"/>
                <a:cs typeface="Arial"/>
              </a:rPr>
              <a:t> ARN: “join”, </a:t>
            </a:r>
            <a:r>
              <a:rPr sz="1800" dirty="0">
                <a:latin typeface="Arial"/>
                <a:cs typeface="Arial"/>
              </a:rPr>
              <a:t>“order” 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“complement”</a:t>
            </a:r>
            <a:endParaRPr sz="1800">
              <a:latin typeface="Arial"/>
              <a:cs typeface="Arial"/>
            </a:endParaRPr>
          </a:p>
          <a:p>
            <a:pPr marL="355600" marR="676910" algn="just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uso dos operadores de </a:t>
            </a:r>
            <a:r>
              <a:rPr sz="1800" dirty="0">
                <a:latin typeface="Arial"/>
                <a:cs typeface="Arial"/>
              </a:rPr>
              <a:t>localização </a:t>
            </a:r>
            <a:r>
              <a:rPr sz="1800" spc="-5" dirty="0">
                <a:latin typeface="Arial"/>
                <a:cs typeface="Arial"/>
              </a:rPr>
              <a:t>"join" </a:t>
            </a:r>
            <a:r>
              <a:rPr sz="1800" dirty="0">
                <a:latin typeface="Arial"/>
                <a:cs typeface="Arial"/>
              </a:rPr>
              <a:t>implica </a:t>
            </a:r>
            <a:r>
              <a:rPr sz="1800" spc="-5" dirty="0">
                <a:latin typeface="Arial"/>
                <a:cs typeface="Arial"/>
              </a:rPr>
              <a:t>que os resíduos de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nucleotídeos descritos pelos descritores de </a:t>
            </a:r>
            <a:r>
              <a:rPr sz="1800" dirty="0">
                <a:latin typeface="Arial"/>
                <a:cs typeface="Arial"/>
              </a:rPr>
              <a:t>localização </a:t>
            </a:r>
            <a:r>
              <a:rPr sz="1800" spc="-5" dirty="0">
                <a:latin typeface="Arial"/>
                <a:cs typeface="Arial"/>
              </a:rPr>
              <a:t>são colocados </a:t>
            </a:r>
            <a:r>
              <a:rPr sz="1800" dirty="0">
                <a:latin typeface="Arial"/>
                <a:cs typeface="Arial"/>
              </a:rPr>
              <a:t> fisicamente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 </a:t>
            </a:r>
            <a:r>
              <a:rPr sz="1800" spc="-5" dirty="0">
                <a:latin typeface="Arial"/>
                <a:cs typeface="Arial"/>
              </a:rPr>
              <a:t>contato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biológicos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(ST.26,</a:t>
            </a:r>
            <a:r>
              <a:rPr sz="1800" dirty="0">
                <a:latin typeface="Arial"/>
                <a:cs typeface="Arial"/>
              </a:rPr>
              <a:t> parágrafo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68)</a:t>
            </a:r>
            <a:endParaRPr sz="1800">
              <a:latin typeface="Arial"/>
              <a:cs typeface="Arial"/>
            </a:endParaRPr>
          </a:p>
          <a:p>
            <a:pPr marL="355600" marR="201295" algn="just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Arial"/>
                <a:cs typeface="Arial"/>
              </a:rPr>
              <a:t>Localizações usando "join" e "order" devem ter pelo menos </a:t>
            </a:r>
            <a:r>
              <a:rPr sz="1800" dirty="0">
                <a:latin typeface="Arial"/>
                <a:cs typeface="Arial"/>
              </a:rPr>
              <a:t>dois </a:t>
            </a:r>
            <a:r>
              <a:rPr sz="1800" spc="-5" dirty="0">
                <a:latin typeface="Arial"/>
                <a:cs typeface="Arial"/>
              </a:rPr>
              <a:t>descritores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localização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vírgulas</a:t>
            </a:r>
            <a:endParaRPr sz="18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"complement" pode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combinação</a:t>
            </a:r>
            <a:r>
              <a:rPr sz="1800" dirty="0">
                <a:latin typeface="Arial"/>
                <a:cs typeface="Arial"/>
              </a:rPr>
              <a:t> 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"join"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"order"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3734180"/>
            <a:ext cx="152400" cy="1600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06272" y="6511756"/>
            <a:ext cx="25088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spc="-5" dirty="0">
                <a:latin typeface="Arial"/>
                <a:cs typeface="Arial"/>
              </a:rPr>
              <a:t> da</a:t>
            </a:r>
            <a:r>
              <a:rPr sz="1200" i="1" dirty="0">
                <a:latin typeface="Arial"/>
                <a:cs typeface="Arial"/>
              </a:rPr>
              <a:t> OMPI, </a:t>
            </a:r>
            <a:r>
              <a:rPr sz="1200" i="1" spc="-5" dirty="0">
                <a:latin typeface="Arial"/>
                <a:cs typeface="Arial"/>
              </a:rPr>
              <a:t>parágrafo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6402705" cy="131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Formatos</a:t>
            </a:r>
            <a:r>
              <a:rPr spc="-25" dirty="0"/>
              <a:t> </a:t>
            </a:r>
            <a:r>
              <a:rPr spc="-5" dirty="0"/>
              <a:t>de</a:t>
            </a:r>
            <a:r>
              <a:rPr spc="-10" dirty="0"/>
              <a:t> </a:t>
            </a:r>
            <a:r>
              <a:rPr spc="-5" dirty="0"/>
              <a:t>localizações</a:t>
            </a: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Operadores</a:t>
            </a:r>
            <a:r>
              <a:rPr sz="2400" spc="30" dirty="0"/>
              <a:t> </a:t>
            </a:r>
            <a:r>
              <a:rPr sz="2400" spc="-5" dirty="0"/>
              <a:t>de</a:t>
            </a:r>
            <a:r>
              <a:rPr sz="2400" spc="10" dirty="0"/>
              <a:t> </a:t>
            </a:r>
            <a:r>
              <a:rPr sz="2400" spc="-5" dirty="0"/>
              <a:t>localização</a:t>
            </a:r>
            <a:r>
              <a:rPr sz="2400" spc="30" dirty="0"/>
              <a:t> </a:t>
            </a:r>
            <a:r>
              <a:rPr sz="2400" spc="-5" dirty="0"/>
              <a:t>para</a:t>
            </a:r>
            <a:r>
              <a:rPr sz="2400" spc="15" dirty="0"/>
              <a:t> </a:t>
            </a:r>
            <a:r>
              <a:rPr sz="2400" spc="-5" dirty="0"/>
              <a:t>sequências</a:t>
            </a:r>
            <a:r>
              <a:rPr sz="2400" spc="30" dirty="0"/>
              <a:t> </a:t>
            </a:r>
            <a:r>
              <a:rPr sz="2400" spc="-5" dirty="0"/>
              <a:t>de </a:t>
            </a:r>
            <a:r>
              <a:rPr sz="2400" spc="-650" dirty="0"/>
              <a:t> </a:t>
            </a:r>
            <a:r>
              <a:rPr sz="2400" spc="-5" dirty="0"/>
              <a:t>nucleotídeos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191" y="2221817"/>
            <a:ext cx="7889330" cy="33676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38677" y="5639816"/>
            <a:ext cx="2695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</a:t>
            </a:r>
            <a:r>
              <a:rPr sz="1200" i="1" dirty="0">
                <a:latin typeface="Arial"/>
                <a:cs typeface="Arial"/>
              </a:rPr>
              <a:t> OMPI,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parágrafo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70(b)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017" y="2741421"/>
            <a:ext cx="31432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Perguntas?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43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60" y="2869438"/>
            <a:ext cx="674115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9710" marR="5080" indent="-1477645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Formatos</a:t>
            </a:r>
            <a:r>
              <a:rPr sz="4800" spc="20" dirty="0"/>
              <a:t> </a:t>
            </a:r>
            <a:r>
              <a:rPr sz="4800" spc="-5" dirty="0"/>
              <a:t>dos</a:t>
            </a:r>
            <a:r>
              <a:rPr sz="4800" spc="15" dirty="0"/>
              <a:t> </a:t>
            </a:r>
            <a:r>
              <a:rPr sz="4800" spc="-5" dirty="0"/>
              <a:t>valores</a:t>
            </a:r>
            <a:r>
              <a:rPr sz="4800" spc="10" dirty="0"/>
              <a:t> </a:t>
            </a:r>
            <a:r>
              <a:rPr sz="4800" spc="-5" dirty="0"/>
              <a:t>de </a:t>
            </a:r>
            <a:r>
              <a:rPr sz="4800" spc="-1320" dirty="0"/>
              <a:t> </a:t>
            </a:r>
            <a:r>
              <a:rPr sz="4800" spc="-5" dirty="0"/>
              <a:t>qualificadores</a:t>
            </a:r>
            <a:endParaRPr sz="4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15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qualificadores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1239" y="1143000"/>
            <a:ext cx="74168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Os qualificadores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definem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características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detalhe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consistem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nome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 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muitas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vezes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1224787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1773428"/>
            <a:ext cx="152400" cy="160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31239" y="3337814"/>
            <a:ext cx="7442200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578100" algn="l"/>
              </a:tabLst>
            </a:pPr>
            <a:r>
              <a:rPr sz="1800" spc="-5" dirty="0">
                <a:latin typeface="Arial"/>
                <a:cs typeface="Arial"/>
              </a:rPr>
              <a:t>Cada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dirty="0">
                <a:latin typeface="Arial"/>
                <a:cs typeface="Arial"/>
              </a:rPr>
              <a:t> tem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permitidos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característica.	</a:t>
            </a:r>
            <a:r>
              <a:rPr sz="1800" spc="-5" dirty="0">
                <a:latin typeface="Arial"/>
                <a:cs typeface="Arial"/>
              </a:rPr>
              <a:t>Algumas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chaves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têm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obrigatórios.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3048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As </a:t>
            </a:r>
            <a:r>
              <a:rPr sz="1800" spc="-5" dirty="0">
                <a:latin typeface="Arial"/>
                <a:cs typeface="Arial"/>
              </a:rPr>
              <a:t>chaves de caracterização e seus qualificadores permitidos figuram na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 ST.26, Anexo I, </a:t>
            </a:r>
            <a:r>
              <a:rPr lang="en-GB" sz="1800" spc="-5" dirty="0" err="1">
                <a:latin typeface="Arial"/>
                <a:cs typeface="Arial"/>
              </a:rPr>
              <a:t>Secção</a:t>
            </a:r>
            <a:r>
              <a:rPr sz="1800" spc="-5" dirty="0">
                <a:latin typeface="Arial"/>
                <a:cs typeface="Arial"/>
              </a:rPr>
              <a:t> 5 (sequências de nucleotídeos) e </a:t>
            </a:r>
            <a:r>
              <a:rPr lang="en-GB" sz="1800" spc="-5" dirty="0" err="1">
                <a:latin typeface="Arial"/>
                <a:cs typeface="Arial"/>
              </a:rPr>
              <a:t>Secção</a:t>
            </a:r>
            <a:r>
              <a:rPr sz="1800" spc="-5" dirty="0">
                <a:latin typeface="Arial"/>
                <a:cs typeface="Arial"/>
              </a:rPr>
              <a:t> 7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(sequências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aminoácidos).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3419347"/>
            <a:ext cx="152400" cy="1600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4516627"/>
            <a:ext cx="152400" cy="1600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451" y="2363610"/>
            <a:ext cx="5219326" cy="73377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4205732" y="6279967"/>
            <a:ext cx="732154" cy="1479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447294"/>
            <a:ext cx="515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408B"/>
                </a:solidFill>
                <a:latin typeface="Arial"/>
                <a:cs typeface="Arial"/>
              </a:rPr>
              <a:t>Valores</a:t>
            </a:r>
            <a:r>
              <a:rPr sz="36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3600" spc="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408B"/>
                </a:solidFill>
                <a:latin typeface="Arial"/>
                <a:cs typeface="Arial"/>
              </a:rPr>
              <a:t>qualificadores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70" y="2678421"/>
            <a:ext cx="8737858" cy="29610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1239" y="1439926"/>
            <a:ext cx="7402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Exemplo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chave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"misc_binding" </a:t>
            </a:r>
            <a:r>
              <a:rPr sz="1800" dirty="0">
                <a:latin typeface="Arial"/>
                <a:cs typeface="Arial"/>
              </a:rPr>
              <a:t>tem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obrigatório,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"bound_moiety",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opcionais: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1521713"/>
            <a:ext cx="152400" cy="160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26967" y="5978397"/>
            <a:ext cx="22880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(ST.26,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Anexo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I,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lang="en-GB" sz="1200" i="1" spc="-5" dirty="0" err="1">
                <a:latin typeface="Arial"/>
                <a:cs typeface="Arial"/>
              </a:rPr>
              <a:t>Secção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5.12)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15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74" y="1509513"/>
            <a:ext cx="7746497" cy="20597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154" y="4041632"/>
            <a:ext cx="7670313" cy="17244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94660" y="6079997"/>
            <a:ext cx="2567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(ST.26,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Anexo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I,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lang="en-GB" sz="1200" i="1" spc="-5" dirty="0" err="1">
                <a:latin typeface="Arial"/>
                <a:cs typeface="Arial"/>
              </a:rPr>
              <a:t>Secção</a:t>
            </a:r>
            <a:r>
              <a:rPr sz="1200" i="1" spc="-5" dirty="0">
                <a:latin typeface="Arial"/>
                <a:cs typeface="Arial"/>
              </a:rPr>
              <a:t> 6.3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6.22)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1587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spc="-25" dirty="0"/>
              <a:t> </a:t>
            </a:r>
            <a:r>
              <a:rPr sz="2400" spc="-5" dirty="0"/>
              <a:t>de</a:t>
            </a:r>
            <a:r>
              <a:rPr sz="2400" spc="-20" dirty="0"/>
              <a:t> </a:t>
            </a:r>
            <a:r>
              <a:rPr sz="2400" dirty="0"/>
              <a:t>formatos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7083425" cy="345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qualificadores </a:t>
            </a:r>
            <a:r>
              <a:rPr sz="1800" dirty="0">
                <a:latin typeface="Arial"/>
                <a:cs typeface="Arial"/>
              </a:rPr>
              <a:t>têm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vários tipos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formato: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381000" indent="-254635">
              <a:lnSpc>
                <a:spcPct val="100000"/>
              </a:lnSpc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Qualificadores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escolhas</a:t>
            </a:r>
            <a:r>
              <a:rPr sz="1800" spc="-5" dirty="0">
                <a:latin typeface="Arial"/>
                <a:cs typeface="Arial"/>
              </a:rPr>
              <a:t> predefinidas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valores;</a:t>
            </a:r>
          </a:p>
          <a:p>
            <a:pPr marL="381000" indent="-254635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formato </a:t>
            </a:r>
            <a:r>
              <a:rPr sz="1800" spc="-5" dirty="0">
                <a:latin typeface="Arial"/>
                <a:cs typeface="Arial"/>
              </a:rPr>
              <a:t>definido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valores;</a:t>
            </a:r>
          </a:p>
          <a:p>
            <a:pPr marL="381000" indent="-25463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sequência;</a:t>
            </a:r>
            <a:endParaRPr sz="1800" dirty="0">
              <a:latin typeface="Arial"/>
              <a:cs typeface="Arial"/>
            </a:endParaRPr>
          </a:p>
          <a:p>
            <a:pPr marL="381000" indent="-254635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SEM NENHUM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valor;</a:t>
            </a:r>
            <a:endParaRPr sz="1800" dirty="0">
              <a:latin typeface="Arial"/>
              <a:cs typeface="Arial"/>
            </a:endParaRPr>
          </a:p>
          <a:p>
            <a:pPr marL="381000" indent="-25463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valores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"free</a:t>
            </a:r>
            <a:r>
              <a:rPr sz="1800" spc="-5" dirty="0">
                <a:latin typeface="Arial"/>
                <a:cs typeface="Arial"/>
              </a:rPr>
              <a:t> text"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(texto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livre)</a:t>
            </a:r>
          </a:p>
          <a:p>
            <a:pPr marL="127000" marR="5080" indent="4572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-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subconjunto</a:t>
            </a:r>
            <a:r>
              <a:rPr sz="1800" spc="-5" dirty="0">
                <a:latin typeface="Arial"/>
                <a:cs typeface="Arial"/>
              </a:rPr>
              <a:t> dos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"texto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livre"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categorizado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sendo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"language-dependent"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spc="-5" dirty="0" err="1">
                <a:latin typeface="Arial"/>
                <a:cs typeface="Arial"/>
              </a:rPr>
              <a:t>dependente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lang="en-GB" sz="1800" spc="-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idioma</a:t>
            </a:r>
            <a:r>
              <a:rPr sz="1800" dirty="0">
                <a:latin typeface="Arial"/>
                <a:cs typeface="Arial"/>
              </a:rPr>
              <a:t>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72796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dirty="0"/>
              <a:t> formatos</a:t>
            </a:r>
            <a:r>
              <a:rPr sz="2400" spc="10" dirty="0"/>
              <a:t> </a:t>
            </a:r>
            <a:r>
              <a:rPr sz="2400" dirty="0"/>
              <a:t>–</a:t>
            </a:r>
            <a:r>
              <a:rPr sz="2400" spc="-5" dirty="0"/>
              <a:t> Escolhas</a:t>
            </a:r>
            <a:r>
              <a:rPr sz="2400" spc="5" dirty="0"/>
              <a:t> </a:t>
            </a:r>
            <a:r>
              <a:rPr sz="2400" dirty="0"/>
              <a:t>predefinidas</a:t>
            </a:r>
            <a:r>
              <a:rPr sz="2400" spc="15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spc="-5" dirty="0"/>
              <a:t>valores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5372100" cy="161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escolhas</a:t>
            </a:r>
            <a:r>
              <a:rPr sz="1800" spc="-5" dirty="0">
                <a:latin typeface="Arial"/>
                <a:cs typeface="Arial"/>
              </a:rPr>
              <a:t> predefinidas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valores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Exemplos: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"codon_start"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–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"1",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"2"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"3"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540126"/>
            <a:ext cx="152400" cy="160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564" y="3887791"/>
            <a:ext cx="8655839" cy="148393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9783" y="28447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17932"/>
            <a:ext cx="5690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-30" dirty="0"/>
              <a:t> </a:t>
            </a:r>
            <a:r>
              <a:rPr dirty="0"/>
              <a:t>caracterização</a:t>
            </a:r>
            <a:r>
              <a:rPr spc="-35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366" y="1341119"/>
            <a:ext cx="6375654" cy="52562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3513" y="1988819"/>
            <a:ext cx="8211820" cy="4531360"/>
            <a:chOff x="683513" y="1988819"/>
            <a:chExt cx="8211820" cy="4531360"/>
          </a:xfrm>
        </p:grpSpPr>
        <p:sp>
          <p:nvSpPr>
            <p:cNvPr id="3" name="object 3"/>
            <p:cNvSpPr/>
            <p:nvPr/>
          </p:nvSpPr>
          <p:spPr>
            <a:xfrm>
              <a:off x="6876287" y="6021323"/>
              <a:ext cx="2018664" cy="458470"/>
            </a:xfrm>
            <a:custGeom>
              <a:avLst/>
              <a:gdLst/>
              <a:ahLst/>
              <a:cxnLst/>
              <a:rect l="l" t="t" r="r" b="b"/>
              <a:pathLst>
                <a:path w="2018665" h="458470">
                  <a:moveTo>
                    <a:pt x="2018538" y="0"/>
                  </a:moveTo>
                  <a:lnTo>
                    <a:pt x="0" y="0"/>
                  </a:lnTo>
                  <a:lnTo>
                    <a:pt x="0" y="457961"/>
                  </a:lnTo>
                  <a:lnTo>
                    <a:pt x="2018538" y="457961"/>
                  </a:lnTo>
                  <a:lnTo>
                    <a:pt x="2018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13" y="1988819"/>
              <a:ext cx="7344918" cy="44287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15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qualificadores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000505"/>
            <a:ext cx="7500620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Tipos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formatos</a:t>
            </a:r>
            <a:r>
              <a:rPr sz="2400" spc="1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–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 Escolhas</a:t>
            </a:r>
            <a:r>
              <a:rPr sz="2400" spc="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predefinidas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valores</a:t>
            </a:r>
            <a:endParaRPr sz="2400">
              <a:latin typeface="Arial"/>
              <a:cs typeface="Arial"/>
            </a:endParaRPr>
          </a:p>
          <a:p>
            <a:pPr marL="366395">
              <a:lnSpc>
                <a:spcPct val="100000"/>
              </a:lnSpc>
              <a:spcBef>
                <a:spcPts val="1470"/>
              </a:spcBef>
            </a:pPr>
            <a:r>
              <a:rPr sz="1800" spc="-5" dirty="0">
                <a:latin typeface="Arial"/>
                <a:cs typeface="Arial"/>
              </a:rPr>
              <a:t>Exemplos: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"rpt_type" tem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conjunto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limitado 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escolhas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valores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758" y="1634870"/>
            <a:ext cx="152400" cy="16002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447294"/>
            <a:ext cx="72796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408B"/>
                </a:solidFill>
                <a:latin typeface="Arial"/>
                <a:cs typeface="Arial"/>
              </a:rPr>
              <a:t>Valores</a:t>
            </a:r>
            <a:r>
              <a:rPr sz="36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36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408B"/>
                </a:solidFill>
                <a:latin typeface="Arial"/>
                <a:cs typeface="Arial"/>
              </a:rPr>
              <a:t>qualificadores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Tipos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formatos</a:t>
            </a:r>
            <a:r>
              <a:rPr sz="2400" spc="1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–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 Escolhas</a:t>
            </a:r>
            <a:r>
              <a:rPr sz="2400" spc="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predefinidas</a:t>
            </a:r>
            <a:r>
              <a:rPr sz="2400" spc="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valores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239" y="1769109"/>
            <a:ext cx="72764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caso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escolhas </a:t>
            </a:r>
            <a:r>
              <a:rPr sz="1800" spc="-5" dirty="0">
                <a:latin typeface="Arial"/>
                <a:cs typeface="Arial"/>
              </a:rPr>
              <a:t>predefinidas de</a:t>
            </a:r>
            <a:r>
              <a:rPr sz="1800" dirty="0">
                <a:latin typeface="Arial"/>
                <a:cs typeface="Arial"/>
              </a:rPr>
              <a:t> valores,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lang="en-GB" sz="1800" spc="10" dirty="0">
                <a:latin typeface="Arial"/>
                <a:cs typeface="Arial"/>
              </a:rPr>
              <a:t>a “</a:t>
            </a:r>
            <a:r>
              <a:rPr sz="1800" spc="-5" dirty="0">
                <a:latin typeface="Arial"/>
                <a:cs typeface="Arial"/>
              </a:rPr>
              <a:t>WIPO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Sequence</a:t>
            </a:r>
            <a:r>
              <a:rPr lang="en-GB" sz="1800" spc="-5" dirty="0">
                <a:latin typeface="Arial"/>
                <a:cs typeface="Arial"/>
              </a:rPr>
              <a:t>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apresenta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todos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valores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permitidos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numa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suspensa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pré-preenchida: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50898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2833877"/>
            <a:ext cx="8574786" cy="289941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7840" y="2832354"/>
            <a:ext cx="650875" cy="457200"/>
          </a:xfrm>
          <a:custGeom>
            <a:avLst/>
            <a:gdLst/>
            <a:ahLst/>
            <a:cxnLst/>
            <a:rect l="l" t="t" r="r" b="b"/>
            <a:pathLst>
              <a:path w="650875" h="457200">
                <a:moveTo>
                  <a:pt x="650748" y="0"/>
                </a:moveTo>
                <a:lnTo>
                  <a:pt x="0" y="0"/>
                </a:lnTo>
                <a:lnTo>
                  <a:pt x="0" y="457200"/>
                </a:lnTo>
                <a:lnTo>
                  <a:pt x="650748" y="457200"/>
                </a:lnTo>
                <a:lnTo>
                  <a:pt x="6507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4646" y="2852927"/>
            <a:ext cx="1432560" cy="458470"/>
          </a:xfrm>
          <a:custGeom>
            <a:avLst/>
            <a:gdLst/>
            <a:ahLst/>
            <a:cxnLst/>
            <a:rect l="l" t="t" r="r" b="b"/>
            <a:pathLst>
              <a:path w="1432560" h="458470">
                <a:moveTo>
                  <a:pt x="1432560" y="0"/>
                </a:moveTo>
                <a:lnTo>
                  <a:pt x="0" y="0"/>
                </a:lnTo>
                <a:lnTo>
                  <a:pt x="0" y="457962"/>
                </a:lnTo>
                <a:lnTo>
                  <a:pt x="1432560" y="457962"/>
                </a:lnTo>
                <a:lnTo>
                  <a:pt x="14325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6083" y="2852927"/>
            <a:ext cx="1080770" cy="458470"/>
          </a:xfrm>
          <a:custGeom>
            <a:avLst/>
            <a:gdLst/>
            <a:ahLst/>
            <a:cxnLst/>
            <a:rect l="l" t="t" r="r" b="b"/>
            <a:pathLst>
              <a:path w="1080770" h="458470">
                <a:moveTo>
                  <a:pt x="1080516" y="0"/>
                </a:moveTo>
                <a:lnTo>
                  <a:pt x="0" y="0"/>
                </a:lnTo>
                <a:lnTo>
                  <a:pt x="0" y="457962"/>
                </a:lnTo>
                <a:lnTo>
                  <a:pt x="1080516" y="457962"/>
                </a:lnTo>
                <a:lnTo>
                  <a:pt x="108051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658304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spc="5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dirty="0"/>
              <a:t>formatos</a:t>
            </a:r>
            <a:r>
              <a:rPr sz="2400" spc="10" dirty="0"/>
              <a:t> </a:t>
            </a:r>
            <a:r>
              <a:rPr sz="2400" dirty="0"/>
              <a:t>– </a:t>
            </a:r>
            <a:r>
              <a:rPr sz="2400" spc="-5" dirty="0"/>
              <a:t>Formato</a:t>
            </a:r>
            <a:r>
              <a:rPr sz="2400" spc="5" dirty="0"/>
              <a:t> </a:t>
            </a:r>
            <a:r>
              <a:rPr sz="2400" spc="-5" dirty="0"/>
              <a:t>definido</a:t>
            </a:r>
            <a:r>
              <a:rPr sz="2400" spc="15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spc="-5" dirty="0"/>
              <a:t>valores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031239" y="1799844"/>
            <a:ext cx="534098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definido de</a:t>
            </a:r>
            <a:r>
              <a:rPr sz="1800" dirty="0">
                <a:latin typeface="Arial"/>
                <a:cs typeface="Arial"/>
              </a:rPr>
              <a:t> valores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584200" marR="5080" indent="-571500">
              <a:lnSpc>
                <a:spcPct val="120000"/>
              </a:lnSpc>
            </a:pPr>
            <a:r>
              <a:rPr sz="1800" spc="-5" dirty="0">
                <a:latin typeface="Arial"/>
                <a:cs typeface="Arial"/>
              </a:rPr>
              <a:t>Exemplo: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"anticodon"</a:t>
            </a:r>
            <a:r>
              <a:rPr sz="1800" dirty="0">
                <a:latin typeface="Arial"/>
                <a:cs typeface="Arial"/>
              </a:rPr>
              <a:t> –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 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formato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“(pos:&lt;location&gt;,aa:&lt;amino_acid&gt;,seq:&lt;text&gt;)”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2540126"/>
            <a:ext cx="152400" cy="1600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531" y="3455788"/>
            <a:ext cx="8812414" cy="219665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461" y="3213354"/>
            <a:ext cx="8679180" cy="30281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1587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spc="-10" dirty="0"/>
              <a:t> </a:t>
            </a:r>
            <a:r>
              <a:rPr sz="2400" spc="-5" dirty="0"/>
              <a:t>de </a:t>
            </a:r>
            <a:r>
              <a:rPr sz="2400" dirty="0"/>
              <a:t>formatos -</a:t>
            </a:r>
            <a:r>
              <a:rPr sz="2400" spc="-15" dirty="0"/>
              <a:t> </a:t>
            </a:r>
            <a:r>
              <a:rPr sz="2400" spc="-5" dirty="0"/>
              <a:t>sequências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031239" y="1799844"/>
            <a:ext cx="6563359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Qualificadores nos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584200" marR="5080" indent="-5715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Exemplo: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"translation"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usando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abreviaturas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aminoácidos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dirty="0">
                <a:latin typeface="Arial"/>
                <a:cs typeface="Arial"/>
              </a:rPr>
              <a:t> letra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2540126"/>
            <a:ext cx="152400" cy="16002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1587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spc="-10" dirty="0"/>
              <a:t> </a:t>
            </a:r>
            <a:r>
              <a:rPr sz="2400" spc="-5" dirty="0"/>
              <a:t>de </a:t>
            </a:r>
            <a:r>
              <a:rPr sz="2400" dirty="0"/>
              <a:t>formatos -</a:t>
            </a:r>
            <a:r>
              <a:rPr sz="2400" spc="-15" dirty="0"/>
              <a:t> </a:t>
            </a:r>
            <a:r>
              <a:rPr sz="2400" spc="-5" dirty="0"/>
              <a:t>sequências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713359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Qualificador "replace"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único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nucleotídeos,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resíduos,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deixado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vazio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"replace"</a:t>
            </a:r>
            <a:r>
              <a:rPr sz="1800" dirty="0">
                <a:latin typeface="Arial"/>
                <a:cs typeface="Arial"/>
              </a:rPr>
              <a:t> for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deixado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vazio,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significa 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supressão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indicado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 característica </a:t>
            </a:r>
            <a:r>
              <a:rPr sz="1800" spc="-5" dirty="0">
                <a:latin typeface="Arial"/>
                <a:cs typeface="Arial"/>
              </a:rPr>
              <a:t>correspondente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2814447"/>
            <a:ext cx="152400" cy="160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97" y="3683365"/>
            <a:ext cx="8887340" cy="18917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59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1587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spc="-10" dirty="0"/>
              <a:t> </a:t>
            </a:r>
            <a:r>
              <a:rPr sz="2400" spc="-5" dirty="0"/>
              <a:t>de </a:t>
            </a:r>
            <a:r>
              <a:rPr sz="2400" dirty="0"/>
              <a:t>formatos -</a:t>
            </a:r>
            <a:r>
              <a:rPr sz="2400" spc="-15" dirty="0"/>
              <a:t> </a:t>
            </a:r>
            <a:r>
              <a:rPr sz="2400" spc="-5" dirty="0"/>
              <a:t>sequências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713359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Qualificador "replace"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único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nucleotídeos,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resíduos,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deixado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vazio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"replace"</a:t>
            </a:r>
            <a:r>
              <a:rPr sz="1800" dirty="0">
                <a:latin typeface="Arial"/>
                <a:cs typeface="Arial"/>
              </a:rPr>
              <a:t> for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deixado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vazio,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significa 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supressão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indicado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 característica </a:t>
            </a:r>
            <a:r>
              <a:rPr sz="1800" spc="-5" dirty="0">
                <a:latin typeface="Arial"/>
                <a:cs typeface="Arial"/>
              </a:rPr>
              <a:t>correspondente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814447"/>
            <a:ext cx="152400" cy="16002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41597" y="3683365"/>
            <a:ext cx="8887460" cy="2162175"/>
            <a:chOff x="141597" y="3683365"/>
            <a:chExt cx="8887460" cy="21621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597" y="3683365"/>
              <a:ext cx="8887340" cy="18917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72156" y="5372861"/>
              <a:ext cx="4685030" cy="458470"/>
            </a:xfrm>
            <a:custGeom>
              <a:avLst/>
              <a:gdLst/>
              <a:ahLst/>
              <a:cxnLst/>
              <a:rect l="l" t="t" r="r" b="b"/>
              <a:pathLst>
                <a:path w="4685030" h="458470">
                  <a:moveTo>
                    <a:pt x="0" y="457962"/>
                  </a:moveTo>
                  <a:lnTo>
                    <a:pt x="4684776" y="457962"/>
                  </a:lnTo>
                  <a:lnTo>
                    <a:pt x="4684776" y="0"/>
                  </a:lnTo>
                  <a:lnTo>
                    <a:pt x="0" y="0"/>
                  </a:lnTo>
                  <a:lnTo>
                    <a:pt x="0" y="45796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22650" y="5987796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"Valor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vazio"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27500" y="5664708"/>
            <a:ext cx="228600" cy="364490"/>
          </a:xfrm>
          <a:custGeom>
            <a:avLst/>
            <a:gdLst/>
            <a:ahLst/>
            <a:cxnLst/>
            <a:rect l="l" t="t" r="r" b="b"/>
            <a:pathLst>
              <a:path w="228600" h="364489">
                <a:moveTo>
                  <a:pt x="171061" y="66780"/>
                </a:moveTo>
                <a:lnTo>
                  <a:pt x="0" y="348995"/>
                </a:lnTo>
                <a:lnTo>
                  <a:pt x="24764" y="363994"/>
                </a:lnTo>
                <a:lnTo>
                  <a:pt x="195828" y="81788"/>
                </a:lnTo>
                <a:lnTo>
                  <a:pt x="171061" y="66780"/>
                </a:lnTo>
                <a:close/>
              </a:path>
              <a:path w="228600" h="364489">
                <a:moveTo>
                  <a:pt x="224047" y="54406"/>
                </a:moveTo>
                <a:lnTo>
                  <a:pt x="178562" y="54406"/>
                </a:lnTo>
                <a:lnTo>
                  <a:pt x="203326" y="69418"/>
                </a:lnTo>
                <a:lnTo>
                  <a:pt x="195828" y="81788"/>
                </a:lnTo>
                <a:lnTo>
                  <a:pt x="220599" y="96799"/>
                </a:lnTo>
                <a:lnTo>
                  <a:pt x="224047" y="54406"/>
                </a:lnTo>
                <a:close/>
              </a:path>
              <a:path w="228600" h="364489">
                <a:moveTo>
                  <a:pt x="178562" y="54406"/>
                </a:moveTo>
                <a:lnTo>
                  <a:pt x="171061" y="66780"/>
                </a:lnTo>
                <a:lnTo>
                  <a:pt x="195828" y="81788"/>
                </a:lnTo>
                <a:lnTo>
                  <a:pt x="203326" y="69418"/>
                </a:lnTo>
                <a:lnTo>
                  <a:pt x="178562" y="54406"/>
                </a:lnTo>
                <a:close/>
              </a:path>
              <a:path w="228600" h="364489">
                <a:moveTo>
                  <a:pt x="228473" y="0"/>
                </a:moveTo>
                <a:lnTo>
                  <a:pt x="146303" y="51777"/>
                </a:lnTo>
                <a:lnTo>
                  <a:pt x="171061" y="66780"/>
                </a:lnTo>
                <a:lnTo>
                  <a:pt x="178562" y="54406"/>
                </a:lnTo>
                <a:lnTo>
                  <a:pt x="224047" y="54406"/>
                </a:lnTo>
                <a:lnTo>
                  <a:pt x="2284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1587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 de</a:t>
            </a:r>
            <a:r>
              <a:rPr sz="2400" dirty="0"/>
              <a:t> formatos -</a:t>
            </a:r>
            <a:r>
              <a:rPr sz="2400" spc="-10" dirty="0"/>
              <a:t> </a:t>
            </a:r>
            <a:r>
              <a:rPr sz="2400" spc="-5" dirty="0"/>
              <a:t>NENHUM</a:t>
            </a:r>
            <a:r>
              <a:rPr sz="2400" spc="5" dirty="0"/>
              <a:t> </a:t>
            </a:r>
            <a:r>
              <a:rPr sz="2400" spc="-5" dirty="0"/>
              <a:t>valor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360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NENHUM valor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540126"/>
            <a:ext cx="152400" cy="160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8340" y="2403601"/>
            <a:ext cx="2479675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2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Exemplos: </a:t>
            </a:r>
            <a:r>
              <a:rPr sz="1800" dirty="0">
                <a:latin typeface="Arial"/>
                <a:cs typeface="Arial"/>
              </a:rPr>
              <a:t> “environmental_sample”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1530" y="2787650"/>
            <a:ext cx="1054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“germline”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4534" y="2787650"/>
            <a:ext cx="1563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“macronuclear”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1991" y="2787650"/>
            <a:ext cx="92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“proviral”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1239" y="4762754"/>
            <a:ext cx="7275195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31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latin typeface="Arial"/>
                <a:cs typeface="Arial"/>
              </a:rPr>
              <a:t>a “</a:t>
            </a:r>
            <a:r>
              <a:rPr sz="1800" dirty="0">
                <a:latin typeface="Arial"/>
                <a:cs typeface="Arial"/>
              </a:rPr>
              <a:t>WIPO </a:t>
            </a:r>
            <a:r>
              <a:rPr sz="1800" spc="-5" dirty="0">
                <a:latin typeface="Arial"/>
                <a:cs typeface="Arial"/>
              </a:rPr>
              <a:t>Sequence</a:t>
            </a:r>
            <a:r>
              <a:rPr lang="en-GB" sz="1800" spc="-5" dirty="0">
                <a:latin typeface="Arial"/>
                <a:cs typeface="Arial"/>
              </a:rPr>
              <a:t>"</a:t>
            </a:r>
            <a:r>
              <a:rPr sz="1800" spc="-5" dirty="0">
                <a:latin typeface="Arial"/>
                <a:cs typeface="Arial"/>
              </a:rPr>
              <a:t> não permite </a:t>
            </a:r>
            <a:r>
              <a:rPr sz="1800" dirty="0">
                <a:latin typeface="Arial"/>
                <a:cs typeface="Arial"/>
              </a:rPr>
              <a:t>adicionar </a:t>
            </a:r>
            <a:r>
              <a:rPr sz="1800" spc="-5" dirty="0">
                <a:latin typeface="Arial"/>
                <a:cs typeface="Arial"/>
              </a:rPr>
              <a:t>um valor a </a:t>
            </a:r>
            <a:r>
              <a:rPr sz="1800" dirty="0">
                <a:latin typeface="Arial"/>
                <a:cs typeface="Arial"/>
              </a:rPr>
              <a:t>qualificadores sem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nenhum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Estes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não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elemento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"INSDQualifier_value"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vazio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4844415"/>
            <a:ext cx="152400" cy="1600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777128"/>
            <a:ext cx="152400" cy="16001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55618" y="3317618"/>
            <a:ext cx="8261350" cy="1416685"/>
            <a:chOff x="355618" y="3317618"/>
            <a:chExt cx="8261350" cy="141668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618" y="3317618"/>
              <a:ext cx="8261077" cy="10313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68249" y="4077080"/>
              <a:ext cx="3242310" cy="647700"/>
            </a:xfrm>
            <a:custGeom>
              <a:avLst/>
              <a:gdLst/>
              <a:ahLst/>
              <a:cxnLst/>
              <a:rect l="l" t="t" r="r" b="b"/>
              <a:pathLst>
                <a:path w="3242310" h="647700">
                  <a:moveTo>
                    <a:pt x="0" y="323850"/>
                  </a:moveTo>
                  <a:lnTo>
                    <a:pt x="14799" y="279914"/>
                  </a:lnTo>
                  <a:lnTo>
                    <a:pt x="40512" y="251596"/>
                  </a:lnTo>
                  <a:lnTo>
                    <a:pt x="78236" y="224190"/>
                  </a:lnTo>
                  <a:lnTo>
                    <a:pt x="127398" y="197810"/>
                  </a:lnTo>
                  <a:lnTo>
                    <a:pt x="187426" y="172571"/>
                  </a:lnTo>
                  <a:lnTo>
                    <a:pt x="257746" y="148587"/>
                  </a:lnTo>
                  <a:lnTo>
                    <a:pt x="296588" y="137101"/>
                  </a:lnTo>
                  <a:lnTo>
                    <a:pt x="337788" y="125972"/>
                  </a:lnTo>
                  <a:lnTo>
                    <a:pt x="381275" y="115214"/>
                  </a:lnTo>
                  <a:lnTo>
                    <a:pt x="426978" y="104841"/>
                  </a:lnTo>
                  <a:lnTo>
                    <a:pt x="474826" y="94869"/>
                  </a:lnTo>
                  <a:lnTo>
                    <a:pt x="524745" y="85309"/>
                  </a:lnTo>
                  <a:lnTo>
                    <a:pt x="576666" y="76179"/>
                  </a:lnTo>
                  <a:lnTo>
                    <a:pt x="630516" y="67490"/>
                  </a:lnTo>
                  <a:lnTo>
                    <a:pt x="686224" y="59259"/>
                  </a:lnTo>
                  <a:lnTo>
                    <a:pt x="743718" y="51499"/>
                  </a:lnTo>
                  <a:lnTo>
                    <a:pt x="802927" y="44224"/>
                  </a:lnTo>
                  <a:lnTo>
                    <a:pt x="863780" y="37449"/>
                  </a:lnTo>
                  <a:lnTo>
                    <a:pt x="926204" y="31188"/>
                  </a:lnTo>
                  <a:lnTo>
                    <a:pt x="990129" y="25455"/>
                  </a:lnTo>
                  <a:lnTo>
                    <a:pt x="1055482" y="20265"/>
                  </a:lnTo>
                  <a:lnTo>
                    <a:pt x="1122192" y="15632"/>
                  </a:lnTo>
                  <a:lnTo>
                    <a:pt x="1190188" y="11571"/>
                  </a:lnTo>
                  <a:lnTo>
                    <a:pt x="1259398" y="8095"/>
                  </a:lnTo>
                  <a:lnTo>
                    <a:pt x="1329750" y="5219"/>
                  </a:lnTo>
                  <a:lnTo>
                    <a:pt x="1401174" y="2957"/>
                  </a:lnTo>
                  <a:lnTo>
                    <a:pt x="1473597" y="1323"/>
                  </a:lnTo>
                  <a:lnTo>
                    <a:pt x="1546947" y="333"/>
                  </a:lnTo>
                  <a:lnTo>
                    <a:pt x="1621155" y="0"/>
                  </a:lnTo>
                  <a:lnTo>
                    <a:pt x="1695363" y="333"/>
                  </a:lnTo>
                  <a:lnTo>
                    <a:pt x="1768714" y="1323"/>
                  </a:lnTo>
                  <a:lnTo>
                    <a:pt x="1841138" y="2957"/>
                  </a:lnTo>
                  <a:lnTo>
                    <a:pt x="1912562" y="5219"/>
                  </a:lnTo>
                  <a:lnTo>
                    <a:pt x="1982915" y="8095"/>
                  </a:lnTo>
                  <a:lnTo>
                    <a:pt x="2052125" y="11571"/>
                  </a:lnTo>
                  <a:lnTo>
                    <a:pt x="2120122" y="15632"/>
                  </a:lnTo>
                  <a:lnTo>
                    <a:pt x="2186832" y="20265"/>
                  </a:lnTo>
                  <a:lnTo>
                    <a:pt x="2252186" y="25455"/>
                  </a:lnTo>
                  <a:lnTo>
                    <a:pt x="2316110" y="31188"/>
                  </a:lnTo>
                  <a:lnTo>
                    <a:pt x="2378535" y="37449"/>
                  </a:lnTo>
                  <a:lnTo>
                    <a:pt x="2439387" y="44224"/>
                  </a:lnTo>
                  <a:lnTo>
                    <a:pt x="2498596" y="51499"/>
                  </a:lnTo>
                  <a:lnTo>
                    <a:pt x="2556091" y="59259"/>
                  </a:lnTo>
                  <a:lnTo>
                    <a:pt x="2611799" y="67490"/>
                  </a:lnTo>
                  <a:lnTo>
                    <a:pt x="2665648" y="76179"/>
                  </a:lnTo>
                  <a:lnTo>
                    <a:pt x="2717569" y="85309"/>
                  </a:lnTo>
                  <a:lnTo>
                    <a:pt x="2767488" y="94869"/>
                  </a:lnTo>
                  <a:lnTo>
                    <a:pt x="2815335" y="104841"/>
                  </a:lnTo>
                  <a:lnTo>
                    <a:pt x="2861038" y="115214"/>
                  </a:lnTo>
                  <a:lnTo>
                    <a:pt x="2904525" y="125972"/>
                  </a:lnTo>
                  <a:lnTo>
                    <a:pt x="2945725" y="137101"/>
                  </a:lnTo>
                  <a:lnTo>
                    <a:pt x="2984566" y="148587"/>
                  </a:lnTo>
                  <a:lnTo>
                    <a:pt x="3020977" y="160415"/>
                  </a:lnTo>
                  <a:lnTo>
                    <a:pt x="3086222" y="185041"/>
                  </a:lnTo>
                  <a:lnTo>
                    <a:pt x="3140887" y="210864"/>
                  </a:lnTo>
                  <a:lnTo>
                    <a:pt x="3184401" y="237772"/>
                  </a:lnTo>
                  <a:lnTo>
                    <a:pt x="3216191" y="265648"/>
                  </a:lnTo>
                  <a:lnTo>
                    <a:pt x="3240641" y="309029"/>
                  </a:lnTo>
                  <a:lnTo>
                    <a:pt x="3242310" y="323850"/>
                  </a:lnTo>
                  <a:lnTo>
                    <a:pt x="3240641" y="338670"/>
                  </a:lnTo>
                  <a:lnTo>
                    <a:pt x="3216191" y="382051"/>
                  </a:lnTo>
                  <a:lnTo>
                    <a:pt x="3184401" y="409927"/>
                  </a:lnTo>
                  <a:lnTo>
                    <a:pt x="3140887" y="436835"/>
                  </a:lnTo>
                  <a:lnTo>
                    <a:pt x="3086222" y="462658"/>
                  </a:lnTo>
                  <a:lnTo>
                    <a:pt x="3020977" y="487284"/>
                  </a:lnTo>
                  <a:lnTo>
                    <a:pt x="2984566" y="499112"/>
                  </a:lnTo>
                  <a:lnTo>
                    <a:pt x="2945725" y="510598"/>
                  </a:lnTo>
                  <a:lnTo>
                    <a:pt x="2904525" y="521727"/>
                  </a:lnTo>
                  <a:lnTo>
                    <a:pt x="2861038" y="532485"/>
                  </a:lnTo>
                  <a:lnTo>
                    <a:pt x="2815335" y="542858"/>
                  </a:lnTo>
                  <a:lnTo>
                    <a:pt x="2767488" y="552831"/>
                  </a:lnTo>
                  <a:lnTo>
                    <a:pt x="2717569" y="562390"/>
                  </a:lnTo>
                  <a:lnTo>
                    <a:pt x="2665648" y="571520"/>
                  </a:lnTo>
                  <a:lnTo>
                    <a:pt x="2611799" y="580209"/>
                  </a:lnTo>
                  <a:lnTo>
                    <a:pt x="2556091" y="588440"/>
                  </a:lnTo>
                  <a:lnTo>
                    <a:pt x="2498596" y="596200"/>
                  </a:lnTo>
                  <a:lnTo>
                    <a:pt x="2439387" y="603475"/>
                  </a:lnTo>
                  <a:lnTo>
                    <a:pt x="2378535" y="610250"/>
                  </a:lnTo>
                  <a:lnTo>
                    <a:pt x="2316110" y="616511"/>
                  </a:lnTo>
                  <a:lnTo>
                    <a:pt x="2252186" y="622244"/>
                  </a:lnTo>
                  <a:lnTo>
                    <a:pt x="2186832" y="627434"/>
                  </a:lnTo>
                  <a:lnTo>
                    <a:pt x="2120122" y="632067"/>
                  </a:lnTo>
                  <a:lnTo>
                    <a:pt x="2052125" y="636128"/>
                  </a:lnTo>
                  <a:lnTo>
                    <a:pt x="1982915" y="639604"/>
                  </a:lnTo>
                  <a:lnTo>
                    <a:pt x="1912562" y="642480"/>
                  </a:lnTo>
                  <a:lnTo>
                    <a:pt x="1841138" y="644742"/>
                  </a:lnTo>
                  <a:lnTo>
                    <a:pt x="1768714" y="646376"/>
                  </a:lnTo>
                  <a:lnTo>
                    <a:pt x="1695363" y="647366"/>
                  </a:lnTo>
                  <a:lnTo>
                    <a:pt x="1621155" y="647700"/>
                  </a:lnTo>
                  <a:lnTo>
                    <a:pt x="1546947" y="647366"/>
                  </a:lnTo>
                  <a:lnTo>
                    <a:pt x="1473597" y="646376"/>
                  </a:lnTo>
                  <a:lnTo>
                    <a:pt x="1401174" y="644742"/>
                  </a:lnTo>
                  <a:lnTo>
                    <a:pt x="1329750" y="642480"/>
                  </a:lnTo>
                  <a:lnTo>
                    <a:pt x="1259398" y="639604"/>
                  </a:lnTo>
                  <a:lnTo>
                    <a:pt x="1190188" y="636128"/>
                  </a:lnTo>
                  <a:lnTo>
                    <a:pt x="1122192" y="632067"/>
                  </a:lnTo>
                  <a:lnTo>
                    <a:pt x="1055482" y="627434"/>
                  </a:lnTo>
                  <a:lnTo>
                    <a:pt x="990129" y="622244"/>
                  </a:lnTo>
                  <a:lnTo>
                    <a:pt x="926204" y="616511"/>
                  </a:lnTo>
                  <a:lnTo>
                    <a:pt x="863780" y="610250"/>
                  </a:lnTo>
                  <a:lnTo>
                    <a:pt x="802927" y="603475"/>
                  </a:lnTo>
                  <a:lnTo>
                    <a:pt x="743718" y="596200"/>
                  </a:lnTo>
                  <a:lnTo>
                    <a:pt x="686224" y="588440"/>
                  </a:lnTo>
                  <a:lnTo>
                    <a:pt x="630516" y="580209"/>
                  </a:lnTo>
                  <a:lnTo>
                    <a:pt x="576666" y="571520"/>
                  </a:lnTo>
                  <a:lnTo>
                    <a:pt x="524745" y="562390"/>
                  </a:lnTo>
                  <a:lnTo>
                    <a:pt x="474826" y="552831"/>
                  </a:lnTo>
                  <a:lnTo>
                    <a:pt x="426978" y="542858"/>
                  </a:lnTo>
                  <a:lnTo>
                    <a:pt x="381275" y="532485"/>
                  </a:lnTo>
                  <a:lnTo>
                    <a:pt x="337788" y="521727"/>
                  </a:lnTo>
                  <a:lnTo>
                    <a:pt x="296588" y="510598"/>
                  </a:lnTo>
                  <a:lnTo>
                    <a:pt x="257746" y="499112"/>
                  </a:lnTo>
                  <a:lnTo>
                    <a:pt x="221335" y="487284"/>
                  </a:lnTo>
                  <a:lnTo>
                    <a:pt x="156089" y="462658"/>
                  </a:lnTo>
                  <a:lnTo>
                    <a:pt x="101423" y="436835"/>
                  </a:lnTo>
                  <a:lnTo>
                    <a:pt x="57909" y="409927"/>
                  </a:lnTo>
                  <a:lnTo>
                    <a:pt x="26119" y="382051"/>
                  </a:lnTo>
                  <a:lnTo>
                    <a:pt x="1668" y="338670"/>
                  </a:lnTo>
                  <a:lnTo>
                    <a:pt x="0" y="32385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71055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spc="-10" dirty="0"/>
              <a:t> </a:t>
            </a:r>
            <a:r>
              <a:rPr sz="2400" spc="-5" dirty="0"/>
              <a:t>de </a:t>
            </a:r>
            <a:r>
              <a:rPr sz="2400" dirty="0"/>
              <a:t>formatos –</a:t>
            </a:r>
            <a:r>
              <a:rPr sz="2400" spc="-10" dirty="0"/>
              <a:t> </a:t>
            </a:r>
            <a:r>
              <a:rPr sz="2400" dirty="0"/>
              <a:t>"free</a:t>
            </a:r>
            <a:r>
              <a:rPr sz="2400" spc="-15" dirty="0"/>
              <a:t> </a:t>
            </a:r>
            <a:r>
              <a:rPr sz="2400" dirty="0"/>
              <a:t>text"</a:t>
            </a:r>
            <a:r>
              <a:rPr sz="2400" spc="-20" dirty="0"/>
              <a:t> </a:t>
            </a:r>
            <a:r>
              <a:rPr sz="2400" dirty="0"/>
              <a:t>(texto</a:t>
            </a:r>
            <a:r>
              <a:rPr sz="2400" spc="-15" dirty="0"/>
              <a:t> </a:t>
            </a:r>
            <a:r>
              <a:rPr sz="2400" spc="-5" dirty="0"/>
              <a:t>livre)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1239" y="1774698"/>
            <a:ext cx="7459980" cy="3963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Arial"/>
                <a:cs typeface="Arial"/>
              </a:rPr>
              <a:t>Muitos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qualificadores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tem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um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formato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valores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"texto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livre"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ts val="1839"/>
              </a:lnSpc>
            </a:pP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norma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ST.26,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parágrafo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3(n),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define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"texto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livre"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“…</a:t>
            </a:r>
            <a:r>
              <a:rPr sz="1700" i="1" spc="-5" dirty="0">
                <a:latin typeface="Arial"/>
                <a:cs typeface="Arial"/>
              </a:rPr>
              <a:t>um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tipo</a:t>
            </a:r>
            <a:r>
              <a:rPr sz="1700" i="1" spc="1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de 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formato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de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valores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de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certos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qualificadores,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que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se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apresenta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sob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a</a:t>
            </a:r>
            <a:r>
              <a:rPr sz="1700" i="1" spc="1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forma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de </a:t>
            </a:r>
            <a:r>
              <a:rPr sz="1700" i="1" spc="-459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uma</a:t>
            </a:r>
            <a:r>
              <a:rPr sz="1700" i="1" spc="1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frase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de</a:t>
            </a:r>
            <a:r>
              <a:rPr sz="1700" i="1" spc="1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texto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descritivo</a:t>
            </a:r>
            <a:r>
              <a:rPr sz="1700" i="1" spc="1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ou</a:t>
            </a:r>
            <a:r>
              <a:rPr sz="1700" i="1" spc="1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um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outro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formato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especificado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(como </a:t>
            </a:r>
            <a:r>
              <a:rPr sz="1700" i="1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indicado</a:t>
            </a:r>
            <a:r>
              <a:rPr sz="1700" i="1" spc="2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no</a:t>
            </a:r>
            <a:r>
              <a:rPr sz="1700" i="1" spc="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Anexo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I).</a:t>
            </a:r>
            <a:r>
              <a:rPr sz="1700" spc="-5" dirty="0">
                <a:latin typeface="Arial"/>
                <a:cs typeface="Arial"/>
              </a:rPr>
              <a:t>"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 dirty="0">
              <a:latin typeface="Arial"/>
              <a:cs typeface="Arial"/>
            </a:endParaRPr>
          </a:p>
          <a:p>
            <a:pPr marL="12700" marR="311150">
              <a:lnSpc>
                <a:spcPts val="1839"/>
              </a:lnSpc>
              <a:spcBef>
                <a:spcPts val="5"/>
              </a:spcBef>
            </a:pPr>
            <a:r>
              <a:rPr sz="1700" spc="-5" dirty="0">
                <a:latin typeface="Arial"/>
                <a:cs typeface="Arial"/>
              </a:rPr>
              <a:t>Os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valores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qualificadores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texto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livre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são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limitados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1000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caracteres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(ST.26,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par.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86)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Arial"/>
              <a:cs typeface="Arial"/>
            </a:endParaRPr>
          </a:p>
          <a:p>
            <a:pPr marL="12700" marR="132715">
              <a:lnSpc>
                <a:spcPts val="1839"/>
              </a:lnSpc>
            </a:pPr>
            <a:r>
              <a:rPr sz="1700" spc="-5" dirty="0">
                <a:latin typeface="Arial"/>
                <a:cs typeface="Arial"/>
              </a:rPr>
              <a:t>Um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subconjunto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qualificadores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formatos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valores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"texto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livre"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é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</a:t>
            </a:r>
            <a:r>
              <a:rPr sz="1700" i="1" spc="-5" dirty="0" err="1">
                <a:latin typeface="Arial"/>
                <a:cs typeface="Arial"/>
              </a:rPr>
              <a:t>dependente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lang="en-GB" sz="1700" i="1" spc="-5" dirty="0">
                <a:latin typeface="Arial"/>
                <a:cs typeface="Arial"/>
              </a:rPr>
              <a:t>do </a:t>
            </a:r>
            <a:r>
              <a:rPr lang="en-GB" sz="1700" i="1" spc="-5" dirty="0" err="1">
                <a:latin typeface="Arial"/>
                <a:cs typeface="Arial"/>
              </a:rPr>
              <a:t>idioma</a:t>
            </a:r>
            <a:r>
              <a:rPr sz="1700" spc="-5" dirty="0">
                <a:latin typeface="Arial"/>
                <a:cs typeface="Arial"/>
              </a:rPr>
              <a:t>"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  <a:p>
            <a:pPr marL="12700" marR="26670">
              <a:lnSpc>
                <a:spcPts val="1839"/>
              </a:lnSpc>
            </a:pPr>
            <a:r>
              <a:rPr sz="1700" spc="-5" dirty="0">
                <a:latin typeface="Arial"/>
                <a:cs typeface="Arial"/>
              </a:rPr>
              <a:t>Texto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livre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</a:t>
            </a:r>
            <a:r>
              <a:rPr sz="1700" spc="-5" dirty="0" err="1">
                <a:latin typeface="Arial"/>
                <a:cs typeface="Arial"/>
              </a:rPr>
              <a:t>dependente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lang="en-GB" sz="1700" spc="-5" dirty="0">
                <a:latin typeface="Arial"/>
                <a:cs typeface="Arial"/>
              </a:rPr>
              <a:t>do </a:t>
            </a:r>
            <a:r>
              <a:rPr lang="en-GB" sz="1700" spc="-5" dirty="0" err="1">
                <a:latin typeface="Arial"/>
                <a:cs typeface="Arial"/>
              </a:rPr>
              <a:t>idioma</a:t>
            </a:r>
            <a:r>
              <a:rPr sz="1700" spc="-5" dirty="0">
                <a:latin typeface="Arial"/>
                <a:cs typeface="Arial"/>
              </a:rPr>
              <a:t>"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"pode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necessitar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tradução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para 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procedimentos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nacionais,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regionais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ou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internacionais".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ST.26,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parágrafo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3(o)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52802"/>
            <a:ext cx="139446" cy="1508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422779"/>
            <a:ext cx="139446" cy="1508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3692271"/>
            <a:ext cx="139446" cy="1508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4495419"/>
            <a:ext cx="139446" cy="1508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298566"/>
            <a:ext cx="139446" cy="15087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904" y="4796790"/>
            <a:ext cx="7981315" cy="1723389"/>
            <a:chOff x="755904" y="4796790"/>
            <a:chExt cx="7981315" cy="17233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4796790"/>
              <a:ext cx="7590282" cy="15720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90824" y="5557647"/>
              <a:ext cx="5724525" cy="647065"/>
            </a:xfrm>
            <a:custGeom>
              <a:avLst/>
              <a:gdLst/>
              <a:ahLst/>
              <a:cxnLst/>
              <a:rect l="l" t="t" r="r" b="b"/>
              <a:pathLst>
                <a:path w="5724525" h="647064">
                  <a:moveTo>
                    <a:pt x="0" y="323468"/>
                  </a:moveTo>
                  <a:lnTo>
                    <a:pt x="16794" y="288222"/>
                  </a:lnTo>
                  <a:lnTo>
                    <a:pt x="50765" y="262498"/>
                  </a:lnTo>
                  <a:lnTo>
                    <a:pt x="102238" y="237476"/>
                  </a:lnTo>
                  <a:lnTo>
                    <a:pt x="145913" y="221226"/>
                  </a:lnTo>
                  <a:lnTo>
                    <a:pt x="196822" y="205349"/>
                  </a:lnTo>
                  <a:lnTo>
                    <a:pt x="254745" y="189870"/>
                  </a:lnTo>
                  <a:lnTo>
                    <a:pt x="319466" y="174814"/>
                  </a:lnTo>
                  <a:lnTo>
                    <a:pt x="390764" y="160206"/>
                  </a:lnTo>
                  <a:lnTo>
                    <a:pt x="428812" y="153077"/>
                  </a:lnTo>
                  <a:lnTo>
                    <a:pt x="468423" y="146070"/>
                  </a:lnTo>
                  <a:lnTo>
                    <a:pt x="509569" y="139186"/>
                  </a:lnTo>
                  <a:lnTo>
                    <a:pt x="552224" y="132430"/>
                  </a:lnTo>
                  <a:lnTo>
                    <a:pt x="596359" y="125805"/>
                  </a:lnTo>
                  <a:lnTo>
                    <a:pt x="641948" y="119312"/>
                  </a:lnTo>
                  <a:lnTo>
                    <a:pt x="688964" y="112957"/>
                  </a:lnTo>
                  <a:lnTo>
                    <a:pt x="737378" y="106741"/>
                  </a:lnTo>
                  <a:lnTo>
                    <a:pt x="787164" y="100667"/>
                  </a:lnTo>
                  <a:lnTo>
                    <a:pt x="838295" y="94740"/>
                  </a:lnTo>
                  <a:lnTo>
                    <a:pt x="890743" y="88961"/>
                  </a:lnTo>
                  <a:lnTo>
                    <a:pt x="944480" y="83335"/>
                  </a:lnTo>
                  <a:lnTo>
                    <a:pt x="999481" y="77863"/>
                  </a:lnTo>
                  <a:lnTo>
                    <a:pt x="1055716" y="72549"/>
                  </a:lnTo>
                  <a:lnTo>
                    <a:pt x="1113160" y="67397"/>
                  </a:lnTo>
                  <a:lnTo>
                    <a:pt x="1171785" y="62409"/>
                  </a:lnTo>
                  <a:lnTo>
                    <a:pt x="1231563" y="57588"/>
                  </a:lnTo>
                  <a:lnTo>
                    <a:pt x="1292467" y="52938"/>
                  </a:lnTo>
                  <a:lnTo>
                    <a:pt x="1354470" y="48462"/>
                  </a:lnTo>
                  <a:lnTo>
                    <a:pt x="1417545" y="44162"/>
                  </a:lnTo>
                  <a:lnTo>
                    <a:pt x="1481665" y="40041"/>
                  </a:lnTo>
                  <a:lnTo>
                    <a:pt x="1546801" y="36104"/>
                  </a:lnTo>
                  <a:lnTo>
                    <a:pt x="1612927" y="32352"/>
                  </a:lnTo>
                  <a:lnTo>
                    <a:pt x="1680016" y="28789"/>
                  </a:lnTo>
                  <a:lnTo>
                    <a:pt x="1748039" y="25419"/>
                  </a:lnTo>
                  <a:lnTo>
                    <a:pt x="1816971" y="22243"/>
                  </a:lnTo>
                  <a:lnTo>
                    <a:pt x="1886784" y="19266"/>
                  </a:lnTo>
                  <a:lnTo>
                    <a:pt x="1957449" y="16490"/>
                  </a:lnTo>
                  <a:lnTo>
                    <a:pt x="2028941" y="13918"/>
                  </a:lnTo>
                  <a:lnTo>
                    <a:pt x="2101232" y="11554"/>
                  </a:lnTo>
                  <a:lnTo>
                    <a:pt x="2174294" y="9400"/>
                  </a:lnTo>
                  <a:lnTo>
                    <a:pt x="2248101" y="7460"/>
                  </a:lnTo>
                  <a:lnTo>
                    <a:pt x="2322624" y="5737"/>
                  </a:lnTo>
                  <a:lnTo>
                    <a:pt x="2397837" y="4233"/>
                  </a:lnTo>
                  <a:lnTo>
                    <a:pt x="2473713" y="2952"/>
                  </a:lnTo>
                  <a:lnTo>
                    <a:pt x="2550224" y="1898"/>
                  </a:lnTo>
                  <a:lnTo>
                    <a:pt x="2627342" y="1072"/>
                  </a:lnTo>
                  <a:lnTo>
                    <a:pt x="2705041" y="478"/>
                  </a:lnTo>
                  <a:lnTo>
                    <a:pt x="2783293" y="120"/>
                  </a:lnTo>
                  <a:lnTo>
                    <a:pt x="2862072" y="0"/>
                  </a:lnTo>
                  <a:lnTo>
                    <a:pt x="2940850" y="120"/>
                  </a:lnTo>
                  <a:lnTo>
                    <a:pt x="3019102" y="478"/>
                  </a:lnTo>
                  <a:lnTo>
                    <a:pt x="3096801" y="1072"/>
                  </a:lnTo>
                  <a:lnTo>
                    <a:pt x="3173919" y="1898"/>
                  </a:lnTo>
                  <a:lnTo>
                    <a:pt x="3250430" y="2952"/>
                  </a:lnTo>
                  <a:lnTo>
                    <a:pt x="3326306" y="4233"/>
                  </a:lnTo>
                  <a:lnTo>
                    <a:pt x="3401519" y="5737"/>
                  </a:lnTo>
                  <a:lnTo>
                    <a:pt x="3476042" y="7460"/>
                  </a:lnTo>
                  <a:lnTo>
                    <a:pt x="3549849" y="9400"/>
                  </a:lnTo>
                  <a:lnTo>
                    <a:pt x="3622911" y="11554"/>
                  </a:lnTo>
                  <a:lnTo>
                    <a:pt x="3695202" y="13918"/>
                  </a:lnTo>
                  <a:lnTo>
                    <a:pt x="3766694" y="16490"/>
                  </a:lnTo>
                  <a:lnTo>
                    <a:pt x="3837359" y="19266"/>
                  </a:lnTo>
                  <a:lnTo>
                    <a:pt x="3907172" y="22243"/>
                  </a:lnTo>
                  <a:lnTo>
                    <a:pt x="3976104" y="25419"/>
                  </a:lnTo>
                  <a:lnTo>
                    <a:pt x="4044127" y="28789"/>
                  </a:lnTo>
                  <a:lnTo>
                    <a:pt x="4111216" y="32352"/>
                  </a:lnTo>
                  <a:lnTo>
                    <a:pt x="4177342" y="36104"/>
                  </a:lnTo>
                  <a:lnTo>
                    <a:pt x="4242478" y="40041"/>
                  </a:lnTo>
                  <a:lnTo>
                    <a:pt x="4306598" y="44162"/>
                  </a:lnTo>
                  <a:lnTo>
                    <a:pt x="4369673" y="48462"/>
                  </a:lnTo>
                  <a:lnTo>
                    <a:pt x="4431676" y="52938"/>
                  </a:lnTo>
                  <a:lnTo>
                    <a:pt x="4492580" y="57588"/>
                  </a:lnTo>
                  <a:lnTo>
                    <a:pt x="4552358" y="62409"/>
                  </a:lnTo>
                  <a:lnTo>
                    <a:pt x="4610983" y="67397"/>
                  </a:lnTo>
                  <a:lnTo>
                    <a:pt x="4668427" y="72549"/>
                  </a:lnTo>
                  <a:lnTo>
                    <a:pt x="4724662" y="77863"/>
                  </a:lnTo>
                  <a:lnTo>
                    <a:pt x="4779663" y="83335"/>
                  </a:lnTo>
                  <a:lnTo>
                    <a:pt x="4833400" y="88961"/>
                  </a:lnTo>
                  <a:lnTo>
                    <a:pt x="4885848" y="94740"/>
                  </a:lnTo>
                  <a:lnTo>
                    <a:pt x="4936979" y="100667"/>
                  </a:lnTo>
                  <a:lnTo>
                    <a:pt x="4986765" y="106741"/>
                  </a:lnTo>
                  <a:lnTo>
                    <a:pt x="5035179" y="112957"/>
                  </a:lnTo>
                  <a:lnTo>
                    <a:pt x="5082195" y="119312"/>
                  </a:lnTo>
                  <a:lnTo>
                    <a:pt x="5127784" y="125805"/>
                  </a:lnTo>
                  <a:lnTo>
                    <a:pt x="5171919" y="132430"/>
                  </a:lnTo>
                  <a:lnTo>
                    <a:pt x="5214574" y="139186"/>
                  </a:lnTo>
                  <a:lnTo>
                    <a:pt x="5255720" y="146070"/>
                  </a:lnTo>
                  <a:lnTo>
                    <a:pt x="5295331" y="153077"/>
                  </a:lnTo>
                  <a:lnTo>
                    <a:pt x="5333379" y="160206"/>
                  </a:lnTo>
                  <a:lnTo>
                    <a:pt x="5404677" y="174814"/>
                  </a:lnTo>
                  <a:lnTo>
                    <a:pt x="5469398" y="189870"/>
                  </a:lnTo>
                  <a:lnTo>
                    <a:pt x="5527321" y="205349"/>
                  </a:lnTo>
                  <a:lnTo>
                    <a:pt x="5578230" y="221226"/>
                  </a:lnTo>
                  <a:lnTo>
                    <a:pt x="5621905" y="237476"/>
                  </a:lnTo>
                  <a:lnTo>
                    <a:pt x="5658129" y="254076"/>
                  </a:lnTo>
                  <a:lnTo>
                    <a:pt x="5698015" y="279575"/>
                  </a:lnTo>
                  <a:lnTo>
                    <a:pt x="5723080" y="314565"/>
                  </a:lnTo>
                  <a:lnTo>
                    <a:pt x="5724144" y="323468"/>
                  </a:lnTo>
                  <a:lnTo>
                    <a:pt x="5723080" y="332372"/>
                  </a:lnTo>
                  <a:lnTo>
                    <a:pt x="5698015" y="367362"/>
                  </a:lnTo>
                  <a:lnTo>
                    <a:pt x="5658129" y="392861"/>
                  </a:lnTo>
                  <a:lnTo>
                    <a:pt x="5621905" y="409461"/>
                  </a:lnTo>
                  <a:lnTo>
                    <a:pt x="5578230" y="425711"/>
                  </a:lnTo>
                  <a:lnTo>
                    <a:pt x="5527321" y="441588"/>
                  </a:lnTo>
                  <a:lnTo>
                    <a:pt x="5469398" y="457067"/>
                  </a:lnTo>
                  <a:lnTo>
                    <a:pt x="5404677" y="472123"/>
                  </a:lnTo>
                  <a:lnTo>
                    <a:pt x="5333379" y="486731"/>
                  </a:lnTo>
                  <a:lnTo>
                    <a:pt x="5295331" y="493860"/>
                  </a:lnTo>
                  <a:lnTo>
                    <a:pt x="5255720" y="500867"/>
                  </a:lnTo>
                  <a:lnTo>
                    <a:pt x="5214574" y="507751"/>
                  </a:lnTo>
                  <a:lnTo>
                    <a:pt x="5171919" y="514507"/>
                  </a:lnTo>
                  <a:lnTo>
                    <a:pt x="5127784" y="521132"/>
                  </a:lnTo>
                  <a:lnTo>
                    <a:pt x="5082195" y="527625"/>
                  </a:lnTo>
                  <a:lnTo>
                    <a:pt x="5035179" y="533980"/>
                  </a:lnTo>
                  <a:lnTo>
                    <a:pt x="4986765" y="540196"/>
                  </a:lnTo>
                  <a:lnTo>
                    <a:pt x="4936979" y="546270"/>
                  </a:lnTo>
                  <a:lnTo>
                    <a:pt x="4885848" y="552197"/>
                  </a:lnTo>
                  <a:lnTo>
                    <a:pt x="4833400" y="557976"/>
                  </a:lnTo>
                  <a:lnTo>
                    <a:pt x="4779663" y="563602"/>
                  </a:lnTo>
                  <a:lnTo>
                    <a:pt x="4724662" y="569074"/>
                  </a:lnTo>
                  <a:lnTo>
                    <a:pt x="4668427" y="574388"/>
                  </a:lnTo>
                  <a:lnTo>
                    <a:pt x="4610983" y="579540"/>
                  </a:lnTo>
                  <a:lnTo>
                    <a:pt x="4552358" y="584528"/>
                  </a:lnTo>
                  <a:lnTo>
                    <a:pt x="4492580" y="589349"/>
                  </a:lnTo>
                  <a:lnTo>
                    <a:pt x="4431676" y="593999"/>
                  </a:lnTo>
                  <a:lnTo>
                    <a:pt x="4369673" y="598475"/>
                  </a:lnTo>
                  <a:lnTo>
                    <a:pt x="4306598" y="602775"/>
                  </a:lnTo>
                  <a:lnTo>
                    <a:pt x="4242478" y="606896"/>
                  </a:lnTo>
                  <a:lnTo>
                    <a:pt x="4177342" y="610833"/>
                  </a:lnTo>
                  <a:lnTo>
                    <a:pt x="4111216" y="614585"/>
                  </a:lnTo>
                  <a:lnTo>
                    <a:pt x="4044127" y="618148"/>
                  </a:lnTo>
                  <a:lnTo>
                    <a:pt x="3976104" y="621518"/>
                  </a:lnTo>
                  <a:lnTo>
                    <a:pt x="3907172" y="624694"/>
                  </a:lnTo>
                  <a:lnTo>
                    <a:pt x="3837359" y="627671"/>
                  </a:lnTo>
                  <a:lnTo>
                    <a:pt x="3766694" y="630447"/>
                  </a:lnTo>
                  <a:lnTo>
                    <a:pt x="3695202" y="633019"/>
                  </a:lnTo>
                  <a:lnTo>
                    <a:pt x="3622911" y="635383"/>
                  </a:lnTo>
                  <a:lnTo>
                    <a:pt x="3549849" y="637537"/>
                  </a:lnTo>
                  <a:lnTo>
                    <a:pt x="3476042" y="639477"/>
                  </a:lnTo>
                  <a:lnTo>
                    <a:pt x="3401519" y="641200"/>
                  </a:lnTo>
                  <a:lnTo>
                    <a:pt x="3326306" y="642704"/>
                  </a:lnTo>
                  <a:lnTo>
                    <a:pt x="3250430" y="643985"/>
                  </a:lnTo>
                  <a:lnTo>
                    <a:pt x="3173919" y="645039"/>
                  </a:lnTo>
                  <a:lnTo>
                    <a:pt x="3096801" y="645865"/>
                  </a:lnTo>
                  <a:lnTo>
                    <a:pt x="3019102" y="646459"/>
                  </a:lnTo>
                  <a:lnTo>
                    <a:pt x="2940850" y="646817"/>
                  </a:lnTo>
                  <a:lnTo>
                    <a:pt x="2862072" y="646937"/>
                  </a:lnTo>
                  <a:lnTo>
                    <a:pt x="2783293" y="646817"/>
                  </a:lnTo>
                  <a:lnTo>
                    <a:pt x="2705041" y="646459"/>
                  </a:lnTo>
                  <a:lnTo>
                    <a:pt x="2627342" y="645865"/>
                  </a:lnTo>
                  <a:lnTo>
                    <a:pt x="2550224" y="645039"/>
                  </a:lnTo>
                  <a:lnTo>
                    <a:pt x="2473713" y="643985"/>
                  </a:lnTo>
                  <a:lnTo>
                    <a:pt x="2397837" y="642704"/>
                  </a:lnTo>
                  <a:lnTo>
                    <a:pt x="2322624" y="641200"/>
                  </a:lnTo>
                  <a:lnTo>
                    <a:pt x="2248101" y="639477"/>
                  </a:lnTo>
                  <a:lnTo>
                    <a:pt x="2174294" y="637537"/>
                  </a:lnTo>
                  <a:lnTo>
                    <a:pt x="2101232" y="635383"/>
                  </a:lnTo>
                  <a:lnTo>
                    <a:pt x="2028941" y="633019"/>
                  </a:lnTo>
                  <a:lnTo>
                    <a:pt x="1957449" y="630447"/>
                  </a:lnTo>
                  <a:lnTo>
                    <a:pt x="1886784" y="627671"/>
                  </a:lnTo>
                  <a:lnTo>
                    <a:pt x="1816971" y="624694"/>
                  </a:lnTo>
                  <a:lnTo>
                    <a:pt x="1748039" y="621518"/>
                  </a:lnTo>
                  <a:lnTo>
                    <a:pt x="1680016" y="618148"/>
                  </a:lnTo>
                  <a:lnTo>
                    <a:pt x="1612927" y="614585"/>
                  </a:lnTo>
                  <a:lnTo>
                    <a:pt x="1546801" y="610833"/>
                  </a:lnTo>
                  <a:lnTo>
                    <a:pt x="1481665" y="606896"/>
                  </a:lnTo>
                  <a:lnTo>
                    <a:pt x="1417545" y="602775"/>
                  </a:lnTo>
                  <a:lnTo>
                    <a:pt x="1354470" y="598475"/>
                  </a:lnTo>
                  <a:lnTo>
                    <a:pt x="1292467" y="593999"/>
                  </a:lnTo>
                  <a:lnTo>
                    <a:pt x="1231563" y="589349"/>
                  </a:lnTo>
                  <a:lnTo>
                    <a:pt x="1171785" y="584528"/>
                  </a:lnTo>
                  <a:lnTo>
                    <a:pt x="1113160" y="579540"/>
                  </a:lnTo>
                  <a:lnTo>
                    <a:pt x="1055716" y="574388"/>
                  </a:lnTo>
                  <a:lnTo>
                    <a:pt x="999481" y="569074"/>
                  </a:lnTo>
                  <a:lnTo>
                    <a:pt x="944480" y="563602"/>
                  </a:lnTo>
                  <a:lnTo>
                    <a:pt x="890743" y="557976"/>
                  </a:lnTo>
                  <a:lnTo>
                    <a:pt x="838295" y="552197"/>
                  </a:lnTo>
                  <a:lnTo>
                    <a:pt x="787164" y="546270"/>
                  </a:lnTo>
                  <a:lnTo>
                    <a:pt x="737378" y="540196"/>
                  </a:lnTo>
                  <a:lnTo>
                    <a:pt x="688964" y="533980"/>
                  </a:lnTo>
                  <a:lnTo>
                    <a:pt x="641948" y="527625"/>
                  </a:lnTo>
                  <a:lnTo>
                    <a:pt x="596359" y="521132"/>
                  </a:lnTo>
                  <a:lnTo>
                    <a:pt x="552224" y="514507"/>
                  </a:lnTo>
                  <a:lnTo>
                    <a:pt x="509569" y="507751"/>
                  </a:lnTo>
                  <a:lnTo>
                    <a:pt x="468423" y="500867"/>
                  </a:lnTo>
                  <a:lnTo>
                    <a:pt x="428812" y="493860"/>
                  </a:lnTo>
                  <a:lnTo>
                    <a:pt x="390764" y="486731"/>
                  </a:lnTo>
                  <a:lnTo>
                    <a:pt x="319466" y="472123"/>
                  </a:lnTo>
                  <a:lnTo>
                    <a:pt x="254745" y="457067"/>
                  </a:lnTo>
                  <a:lnTo>
                    <a:pt x="196822" y="441588"/>
                  </a:lnTo>
                  <a:lnTo>
                    <a:pt x="145913" y="425711"/>
                  </a:lnTo>
                  <a:lnTo>
                    <a:pt x="102238" y="409461"/>
                  </a:lnTo>
                  <a:lnTo>
                    <a:pt x="66014" y="392861"/>
                  </a:lnTo>
                  <a:lnTo>
                    <a:pt x="26128" y="367362"/>
                  </a:lnTo>
                  <a:lnTo>
                    <a:pt x="1063" y="332372"/>
                  </a:lnTo>
                  <a:lnTo>
                    <a:pt x="0" y="32346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158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qualificadores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1682876"/>
            <a:ext cx="139446" cy="1508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" y="2408301"/>
            <a:ext cx="139446" cy="1508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8340" y="1000505"/>
            <a:ext cx="7773670" cy="3461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Tipos de 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formatos –</a:t>
            </a:r>
            <a:r>
              <a:rPr sz="2400" spc="-1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"free</a:t>
            </a:r>
            <a:r>
              <a:rPr sz="2400" spc="-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text"</a:t>
            </a:r>
            <a:r>
              <a:rPr sz="2400" spc="-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(texto</a:t>
            </a:r>
            <a:r>
              <a:rPr sz="2400" spc="-1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livre)</a:t>
            </a:r>
            <a:endParaRPr sz="2400" dirty="0">
              <a:latin typeface="Arial"/>
              <a:cs typeface="Arial"/>
            </a:endParaRPr>
          </a:p>
          <a:p>
            <a:pPr marL="355600" marR="5080">
              <a:lnSpc>
                <a:spcPts val="1630"/>
              </a:lnSpc>
              <a:spcBef>
                <a:spcPts val="2270"/>
              </a:spcBef>
            </a:pPr>
            <a:r>
              <a:rPr sz="1700" spc="-5" dirty="0">
                <a:latin typeface="Arial"/>
                <a:cs typeface="Arial"/>
              </a:rPr>
              <a:t>Qualificadores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têm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valores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"texto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livre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dependentes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lang="en-GB" sz="1700" spc="-5" dirty="0">
                <a:latin typeface="Arial"/>
                <a:cs typeface="Arial"/>
              </a:rPr>
              <a:t>do </a:t>
            </a:r>
            <a:r>
              <a:rPr lang="en-GB" sz="1700" spc="-5" dirty="0" err="1">
                <a:latin typeface="Arial"/>
                <a:cs typeface="Arial"/>
              </a:rPr>
              <a:t>idioma</a:t>
            </a:r>
            <a:r>
              <a:rPr sz="1700" spc="-5" dirty="0">
                <a:latin typeface="Arial"/>
                <a:cs typeface="Arial"/>
              </a:rPr>
              <a:t>"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podem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precisar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tradução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Arial"/>
              <a:cs typeface="Arial"/>
            </a:endParaRPr>
          </a:p>
          <a:p>
            <a:pPr marL="355600" marR="6985">
              <a:lnSpc>
                <a:spcPct val="80000"/>
              </a:lnSpc>
            </a:pPr>
            <a:r>
              <a:rPr sz="1700" spc="-5" dirty="0">
                <a:latin typeface="Arial"/>
                <a:cs typeface="Arial"/>
              </a:rPr>
              <a:t>Como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determinar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formato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texto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livre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é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dependente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lang="en-GB" sz="1700" spc="-5" dirty="0">
                <a:latin typeface="Arial"/>
                <a:cs typeface="Arial"/>
              </a:rPr>
              <a:t>do </a:t>
            </a:r>
            <a:r>
              <a:rPr lang="en-GB" sz="1700" spc="-5" dirty="0" err="1">
                <a:latin typeface="Arial"/>
                <a:cs typeface="Arial"/>
              </a:rPr>
              <a:t>idioma</a:t>
            </a:r>
            <a:r>
              <a:rPr sz="1700" spc="-5" dirty="0">
                <a:latin typeface="Arial"/>
                <a:cs typeface="Arial"/>
              </a:rPr>
              <a:t>?</a:t>
            </a:r>
            <a:endParaRPr sz="1700" dirty="0">
              <a:latin typeface="Arial"/>
              <a:cs typeface="Arial"/>
            </a:endParaRPr>
          </a:p>
          <a:p>
            <a:pPr marL="755650" marR="9525" indent="-285750">
              <a:lnSpc>
                <a:spcPct val="80000"/>
              </a:lnSpc>
              <a:spcBef>
                <a:spcPts val="409"/>
              </a:spcBef>
              <a:buChar char="-"/>
              <a:tabLst>
                <a:tab pos="755015" algn="l"/>
                <a:tab pos="755650" algn="l"/>
              </a:tabLst>
            </a:pP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norma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ST.26,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Anexo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lang="en-GB" sz="1700" spc="-5" dirty="0" err="1">
                <a:latin typeface="Arial"/>
                <a:cs typeface="Arial"/>
              </a:rPr>
              <a:t>Secção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6,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Tabela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5,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enumera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todos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os 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qualificadores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nucleotídeos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valores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formato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texto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livre </a:t>
            </a:r>
            <a:r>
              <a:rPr sz="1700" dirty="0" err="1">
                <a:latin typeface="Arial"/>
                <a:cs typeface="Arial"/>
              </a:rPr>
              <a:t>dependente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lang="en-GB" sz="1700" spc="-5" dirty="0">
                <a:latin typeface="Arial"/>
                <a:cs typeface="Arial"/>
              </a:rPr>
              <a:t>do </a:t>
            </a:r>
            <a:r>
              <a:rPr lang="en-GB" sz="1700" spc="-5" dirty="0" err="1">
                <a:latin typeface="Arial"/>
                <a:cs typeface="Arial"/>
              </a:rPr>
              <a:t>idioma</a:t>
            </a:r>
            <a:endParaRPr sz="1700" dirty="0">
              <a:latin typeface="Arial"/>
              <a:cs typeface="Arial"/>
            </a:endParaRPr>
          </a:p>
          <a:p>
            <a:pPr marL="755650" marR="23495" indent="-285750">
              <a:lnSpc>
                <a:spcPct val="80000"/>
              </a:lnSpc>
              <a:spcBef>
                <a:spcPts val="409"/>
              </a:spcBef>
              <a:buChar char="-"/>
              <a:tabLst>
                <a:tab pos="755015" algn="l"/>
                <a:tab pos="755650" algn="l"/>
              </a:tabLst>
            </a:pP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norma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ST.26,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Anexo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lang="en-GB" sz="1700" spc="-5" dirty="0" err="1">
                <a:latin typeface="Arial"/>
                <a:cs typeface="Arial"/>
              </a:rPr>
              <a:t>Secção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8,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Tabela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6,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enumera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todos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os 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qualificadores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sequências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aminoácidos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valores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formato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texto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livre </a:t>
            </a:r>
            <a:r>
              <a:rPr sz="1700" dirty="0" err="1">
                <a:latin typeface="Arial"/>
                <a:cs typeface="Arial"/>
              </a:rPr>
              <a:t>dependente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lang="en-GB" sz="1700" spc="-5" dirty="0">
                <a:latin typeface="Arial"/>
                <a:cs typeface="Arial"/>
              </a:rPr>
              <a:t>do </a:t>
            </a:r>
            <a:r>
              <a:rPr lang="en-GB" sz="1700" spc="-5" dirty="0" err="1">
                <a:latin typeface="Arial"/>
                <a:cs typeface="Arial"/>
              </a:rPr>
              <a:t>idioma</a:t>
            </a:r>
            <a:endParaRPr sz="1700" dirty="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buChar char="-"/>
              <a:tabLst>
                <a:tab pos="755015" algn="l"/>
                <a:tab pos="755650" algn="l"/>
              </a:tabLst>
            </a:pPr>
            <a:r>
              <a:rPr sz="1700" spc="-5" dirty="0">
                <a:latin typeface="Arial"/>
                <a:cs typeface="Arial"/>
              </a:rPr>
              <a:t>Consulte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"Formato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obrigatório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valor"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descrição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15874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spc="-10" dirty="0"/>
              <a:t> </a:t>
            </a:r>
            <a:r>
              <a:rPr sz="2400" spc="-5" dirty="0"/>
              <a:t>de </a:t>
            </a:r>
            <a:r>
              <a:rPr sz="2400" dirty="0"/>
              <a:t>formatos –</a:t>
            </a:r>
            <a:r>
              <a:rPr sz="2400" spc="-10" dirty="0"/>
              <a:t> </a:t>
            </a:r>
            <a:r>
              <a:rPr sz="2400" dirty="0"/>
              <a:t>"texto</a:t>
            </a:r>
            <a:r>
              <a:rPr sz="2400" spc="-20" dirty="0"/>
              <a:t> </a:t>
            </a:r>
            <a:r>
              <a:rPr sz="2400" spc="-5" dirty="0"/>
              <a:t>livre"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497614" y="1736482"/>
            <a:ext cx="7829550" cy="4111625"/>
            <a:chOff x="497614" y="1736482"/>
            <a:chExt cx="7829550" cy="41116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614" y="1736482"/>
              <a:ext cx="7829289" cy="41112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56129" y="4581525"/>
              <a:ext cx="5724525" cy="647065"/>
            </a:xfrm>
            <a:custGeom>
              <a:avLst/>
              <a:gdLst/>
              <a:ahLst/>
              <a:cxnLst/>
              <a:rect l="l" t="t" r="r" b="b"/>
              <a:pathLst>
                <a:path w="5724525" h="647064">
                  <a:moveTo>
                    <a:pt x="0" y="323469"/>
                  </a:moveTo>
                  <a:lnTo>
                    <a:pt x="16794" y="288216"/>
                  </a:lnTo>
                  <a:lnTo>
                    <a:pt x="50765" y="262488"/>
                  </a:lnTo>
                  <a:lnTo>
                    <a:pt x="102238" y="237463"/>
                  </a:lnTo>
                  <a:lnTo>
                    <a:pt x="145913" y="221211"/>
                  </a:lnTo>
                  <a:lnTo>
                    <a:pt x="196822" y="205333"/>
                  </a:lnTo>
                  <a:lnTo>
                    <a:pt x="254745" y="189854"/>
                  </a:lnTo>
                  <a:lnTo>
                    <a:pt x="319466" y="174797"/>
                  </a:lnTo>
                  <a:lnTo>
                    <a:pt x="390764" y="160189"/>
                  </a:lnTo>
                  <a:lnTo>
                    <a:pt x="428812" y="153060"/>
                  </a:lnTo>
                  <a:lnTo>
                    <a:pt x="468423" y="146053"/>
                  </a:lnTo>
                  <a:lnTo>
                    <a:pt x="509569" y="139170"/>
                  </a:lnTo>
                  <a:lnTo>
                    <a:pt x="552224" y="132414"/>
                  </a:lnTo>
                  <a:lnTo>
                    <a:pt x="596359" y="125788"/>
                  </a:lnTo>
                  <a:lnTo>
                    <a:pt x="641948" y="119296"/>
                  </a:lnTo>
                  <a:lnTo>
                    <a:pt x="688964" y="112941"/>
                  </a:lnTo>
                  <a:lnTo>
                    <a:pt x="737378" y="106726"/>
                  </a:lnTo>
                  <a:lnTo>
                    <a:pt x="787164" y="100653"/>
                  </a:lnTo>
                  <a:lnTo>
                    <a:pt x="838295" y="94726"/>
                  </a:lnTo>
                  <a:lnTo>
                    <a:pt x="890743" y="88947"/>
                  </a:lnTo>
                  <a:lnTo>
                    <a:pt x="944480" y="83321"/>
                  </a:lnTo>
                  <a:lnTo>
                    <a:pt x="999481" y="77850"/>
                  </a:lnTo>
                  <a:lnTo>
                    <a:pt x="1055716" y="72537"/>
                  </a:lnTo>
                  <a:lnTo>
                    <a:pt x="1113160" y="67386"/>
                  </a:lnTo>
                  <a:lnTo>
                    <a:pt x="1171785" y="62398"/>
                  </a:lnTo>
                  <a:lnTo>
                    <a:pt x="1231563" y="57578"/>
                  </a:lnTo>
                  <a:lnTo>
                    <a:pt x="1292467" y="52929"/>
                  </a:lnTo>
                  <a:lnTo>
                    <a:pt x="1354470" y="48453"/>
                  </a:lnTo>
                  <a:lnTo>
                    <a:pt x="1417545" y="44153"/>
                  </a:lnTo>
                  <a:lnTo>
                    <a:pt x="1481665" y="40033"/>
                  </a:lnTo>
                  <a:lnTo>
                    <a:pt x="1546801" y="36097"/>
                  </a:lnTo>
                  <a:lnTo>
                    <a:pt x="1612927" y="32346"/>
                  </a:lnTo>
                  <a:lnTo>
                    <a:pt x="1680016" y="28783"/>
                  </a:lnTo>
                  <a:lnTo>
                    <a:pt x="1748039" y="25413"/>
                  </a:lnTo>
                  <a:lnTo>
                    <a:pt x="1816971" y="22238"/>
                  </a:lnTo>
                  <a:lnTo>
                    <a:pt x="1886784" y="19262"/>
                  </a:lnTo>
                  <a:lnTo>
                    <a:pt x="1957449" y="16486"/>
                  </a:lnTo>
                  <a:lnTo>
                    <a:pt x="2028941" y="13915"/>
                  </a:lnTo>
                  <a:lnTo>
                    <a:pt x="2101232" y="11551"/>
                  </a:lnTo>
                  <a:lnTo>
                    <a:pt x="2174294" y="9398"/>
                  </a:lnTo>
                  <a:lnTo>
                    <a:pt x="2248101" y="7458"/>
                  </a:lnTo>
                  <a:lnTo>
                    <a:pt x="2322624" y="5735"/>
                  </a:lnTo>
                  <a:lnTo>
                    <a:pt x="2397837" y="4232"/>
                  </a:lnTo>
                  <a:lnTo>
                    <a:pt x="2473713" y="2952"/>
                  </a:lnTo>
                  <a:lnTo>
                    <a:pt x="2550224" y="1897"/>
                  </a:lnTo>
                  <a:lnTo>
                    <a:pt x="2627342" y="1071"/>
                  </a:lnTo>
                  <a:lnTo>
                    <a:pt x="2705041" y="478"/>
                  </a:lnTo>
                  <a:lnTo>
                    <a:pt x="2783293" y="120"/>
                  </a:lnTo>
                  <a:lnTo>
                    <a:pt x="2862072" y="0"/>
                  </a:lnTo>
                  <a:lnTo>
                    <a:pt x="2940850" y="120"/>
                  </a:lnTo>
                  <a:lnTo>
                    <a:pt x="3019102" y="478"/>
                  </a:lnTo>
                  <a:lnTo>
                    <a:pt x="3096801" y="1071"/>
                  </a:lnTo>
                  <a:lnTo>
                    <a:pt x="3173919" y="1897"/>
                  </a:lnTo>
                  <a:lnTo>
                    <a:pt x="3250430" y="2952"/>
                  </a:lnTo>
                  <a:lnTo>
                    <a:pt x="3326306" y="4232"/>
                  </a:lnTo>
                  <a:lnTo>
                    <a:pt x="3401519" y="5735"/>
                  </a:lnTo>
                  <a:lnTo>
                    <a:pt x="3476042" y="7458"/>
                  </a:lnTo>
                  <a:lnTo>
                    <a:pt x="3549849" y="9398"/>
                  </a:lnTo>
                  <a:lnTo>
                    <a:pt x="3622911" y="11551"/>
                  </a:lnTo>
                  <a:lnTo>
                    <a:pt x="3695202" y="13915"/>
                  </a:lnTo>
                  <a:lnTo>
                    <a:pt x="3766694" y="16486"/>
                  </a:lnTo>
                  <a:lnTo>
                    <a:pt x="3837359" y="19262"/>
                  </a:lnTo>
                  <a:lnTo>
                    <a:pt x="3907172" y="22238"/>
                  </a:lnTo>
                  <a:lnTo>
                    <a:pt x="3976104" y="25413"/>
                  </a:lnTo>
                  <a:lnTo>
                    <a:pt x="4044127" y="28783"/>
                  </a:lnTo>
                  <a:lnTo>
                    <a:pt x="4111216" y="32346"/>
                  </a:lnTo>
                  <a:lnTo>
                    <a:pt x="4177342" y="36097"/>
                  </a:lnTo>
                  <a:lnTo>
                    <a:pt x="4242478" y="40033"/>
                  </a:lnTo>
                  <a:lnTo>
                    <a:pt x="4306598" y="44153"/>
                  </a:lnTo>
                  <a:lnTo>
                    <a:pt x="4369673" y="48453"/>
                  </a:lnTo>
                  <a:lnTo>
                    <a:pt x="4431676" y="52929"/>
                  </a:lnTo>
                  <a:lnTo>
                    <a:pt x="4492580" y="57578"/>
                  </a:lnTo>
                  <a:lnTo>
                    <a:pt x="4552358" y="62398"/>
                  </a:lnTo>
                  <a:lnTo>
                    <a:pt x="4610983" y="67386"/>
                  </a:lnTo>
                  <a:lnTo>
                    <a:pt x="4668427" y="72537"/>
                  </a:lnTo>
                  <a:lnTo>
                    <a:pt x="4724662" y="77850"/>
                  </a:lnTo>
                  <a:lnTo>
                    <a:pt x="4779663" y="83321"/>
                  </a:lnTo>
                  <a:lnTo>
                    <a:pt x="4833400" y="88947"/>
                  </a:lnTo>
                  <a:lnTo>
                    <a:pt x="4885848" y="94726"/>
                  </a:lnTo>
                  <a:lnTo>
                    <a:pt x="4936979" y="100653"/>
                  </a:lnTo>
                  <a:lnTo>
                    <a:pt x="4986765" y="106726"/>
                  </a:lnTo>
                  <a:lnTo>
                    <a:pt x="5035179" y="112941"/>
                  </a:lnTo>
                  <a:lnTo>
                    <a:pt x="5082195" y="119296"/>
                  </a:lnTo>
                  <a:lnTo>
                    <a:pt x="5127784" y="125788"/>
                  </a:lnTo>
                  <a:lnTo>
                    <a:pt x="5171919" y="132414"/>
                  </a:lnTo>
                  <a:lnTo>
                    <a:pt x="5214574" y="139170"/>
                  </a:lnTo>
                  <a:lnTo>
                    <a:pt x="5255720" y="146053"/>
                  </a:lnTo>
                  <a:lnTo>
                    <a:pt x="5295331" y="153060"/>
                  </a:lnTo>
                  <a:lnTo>
                    <a:pt x="5333379" y="160189"/>
                  </a:lnTo>
                  <a:lnTo>
                    <a:pt x="5404677" y="174797"/>
                  </a:lnTo>
                  <a:lnTo>
                    <a:pt x="5469398" y="189854"/>
                  </a:lnTo>
                  <a:lnTo>
                    <a:pt x="5527321" y="205333"/>
                  </a:lnTo>
                  <a:lnTo>
                    <a:pt x="5578230" y="221211"/>
                  </a:lnTo>
                  <a:lnTo>
                    <a:pt x="5621905" y="237463"/>
                  </a:lnTo>
                  <a:lnTo>
                    <a:pt x="5658129" y="254064"/>
                  </a:lnTo>
                  <a:lnTo>
                    <a:pt x="5698015" y="279567"/>
                  </a:lnTo>
                  <a:lnTo>
                    <a:pt x="5723080" y="314563"/>
                  </a:lnTo>
                  <a:lnTo>
                    <a:pt x="5724144" y="323469"/>
                  </a:lnTo>
                  <a:lnTo>
                    <a:pt x="5723080" y="332374"/>
                  </a:lnTo>
                  <a:lnTo>
                    <a:pt x="5698015" y="367370"/>
                  </a:lnTo>
                  <a:lnTo>
                    <a:pt x="5658129" y="392873"/>
                  </a:lnTo>
                  <a:lnTo>
                    <a:pt x="5621905" y="409474"/>
                  </a:lnTo>
                  <a:lnTo>
                    <a:pt x="5578230" y="425726"/>
                  </a:lnTo>
                  <a:lnTo>
                    <a:pt x="5527321" y="441604"/>
                  </a:lnTo>
                  <a:lnTo>
                    <a:pt x="5469398" y="457083"/>
                  </a:lnTo>
                  <a:lnTo>
                    <a:pt x="5404677" y="472140"/>
                  </a:lnTo>
                  <a:lnTo>
                    <a:pt x="5333379" y="486748"/>
                  </a:lnTo>
                  <a:lnTo>
                    <a:pt x="5295331" y="493877"/>
                  </a:lnTo>
                  <a:lnTo>
                    <a:pt x="5255720" y="500884"/>
                  </a:lnTo>
                  <a:lnTo>
                    <a:pt x="5214574" y="507767"/>
                  </a:lnTo>
                  <a:lnTo>
                    <a:pt x="5171919" y="514523"/>
                  </a:lnTo>
                  <a:lnTo>
                    <a:pt x="5127784" y="521149"/>
                  </a:lnTo>
                  <a:lnTo>
                    <a:pt x="5082195" y="527641"/>
                  </a:lnTo>
                  <a:lnTo>
                    <a:pt x="5035179" y="533996"/>
                  </a:lnTo>
                  <a:lnTo>
                    <a:pt x="4986765" y="540211"/>
                  </a:lnTo>
                  <a:lnTo>
                    <a:pt x="4936979" y="546284"/>
                  </a:lnTo>
                  <a:lnTo>
                    <a:pt x="4885848" y="552211"/>
                  </a:lnTo>
                  <a:lnTo>
                    <a:pt x="4833400" y="557990"/>
                  </a:lnTo>
                  <a:lnTo>
                    <a:pt x="4779663" y="563616"/>
                  </a:lnTo>
                  <a:lnTo>
                    <a:pt x="4724662" y="569087"/>
                  </a:lnTo>
                  <a:lnTo>
                    <a:pt x="4668427" y="574400"/>
                  </a:lnTo>
                  <a:lnTo>
                    <a:pt x="4610983" y="579551"/>
                  </a:lnTo>
                  <a:lnTo>
                    <a:pt x="4552358" y="584539"/>
                  </a:lnTo>
                  <a:lnTo>
                    <a:pt x="4492580" y="589359"/>
                  </a:lnTo>
                  <a:lnTo>
                    <a:pt x="4431676" y="594008"/>
                  </a:lnTo>
                  <a:lnTo>
                    <a:pt x="4369673" y="598484"/>
                  </a:lnTo>
                  <a:lnTo>
                    <a:pt x="4306598" y="602784"/>
                  </a:lnTo>
                  <a:lnTo>
                    <a:pt x="4242478" y="606904"/>
                  </a:lnTo>
                  <a:lnTo>
                    <a:pt x="4177342" y="610840"/>
                  </a:lnTo>
                  <a:lnTo>
                    <a:pt x="4111216" y="614591"/>
                  </a:lnTo>
                  <a:lnTo>
                    <a:pt x="4044127" y="618154"/>
                  </a:lnTo>
                  <a:lnTo>
                    <a:pt x="3976104" y="621524"/>
                  </a:lnTo>
                  <a:lnTo>
                    <a:pt x="3907172" y="624699"/>
                  </a:lnTo>
                  <a:lnTo>
                    <a:pt x="3837359" y="627675"/>
                  </a:lnTo>
                  <a:lnTo>
                    <a:pt x="3766694" y="630451"/>
                  </a:lnTo>
                  <a:lnTo>
                    <a:pt x="3695202" y="633022"/>
                  </a:lnTo>
                  <a:lnTo>
                    <a:pt x="3622911" y="635386"/>
                  </a:lnTo>
                  <a:lnTo>
                    <a:pt x="3549849" y="637539"/>
                  </a:lnTo>
                  <a:lnTo>
                    <a:pt x="3476042" y="639479"/>
                  </a:lnTo>
                  <a:lnTo>
                    <a:pt x="3401519" y="641202"/>
                  </a:lnTo>
                  <a:lnTo>
                    <a:pt x="3326306" y="642705"/>
                  </a:lnTo>
                  <a:lnTo>
                    <a:pt x="3250430" y="643985"/>
                  </a:lnTo>
                  <a:lnTo>
                    <a:pt x="3173919" y="645040"/>
                  </a:lnTo>
                  <a:lnTo>
                    <a:pt x="3096801" y="645866"/>
                  </a:lnTo>
                  <a:lnTo>
                    <a:pt x="3019102" y="646459"/>
                  </a:lnTo>
                  <a:lnTo>
                    <a:pt x="2940850" y="646817"/>
                  </a:lnTo>
                  <a:lnTo>
                    <a:pt x="2862072" y="646938"/>
                  </a:lnTo>
                  <a:lnTo>
                    <a:pt x="2783293" y="646817"/>
                  </a:lnTo>
                  <a:lnTo>
                    <a:pt x="2705041" y="646459"/>
                  </a:lnTo>
                  <a:lnTo>
                    <a:pt x="2627342" y="645866"/>
                  </a:lnTo>
                  <a:lnTo>
                    <a:pt x="2550224" y="645040"/>
                  </a:lnTo>
                  <a:lnTo>
                    <a:pt x="2473713" y="643985"/>
                  </a:lnTo>
                  <a:lnTo>
                    <a:pt x="2397837" y="642705"/>
                  </a:lnTo>
                  <a:lnTo>
                    <a:pt x="2322624" y="641202"/>
                  </a:lnTo>
                  <a:lnTo>
                    <a:pt x="2248101" y="639479"/>
                  </a:lnTo>
                  <a:lnTo>
                    <a:pt x="2174294" y="637539"/>
                  </a:lnTo>
                  <a:lnTo>
                    <a:pt x="2101232" y="635386"/>
                  </a:lnTo>
                  <a:lnTo>
                    <a:pt x="2028941" y="633022"/>
                  </a:lnTo>
                  <a:lnTo>
                    <a:pt x="1957449" y="630451"/>
                  </a:lnTo>
                  <a:lnTo>
                    <a:pt x="1886784" y="627675"/>
                  </a:lnTo>
                  <a:lnTo>
                    <a:pt x="1816971" y="624699"/>
                  </a:lnTo>
                  <a:lnTo>
                    <a:pt x="1748039" y="621524"/>
                  </a:lnTo>
                  <a:lnTo>
                    <a:pt x="1680016" y="618154"/>
                  </a:lnTo>
                  <a:lnTo>
                    <a:pt x="1612927" y="614591"/>
                  </a:lnTo>
                  <a:lnTo>
                    <a:pt x="1546801" y="610840"/>
                  </a:lnTo>
                  <a:lnTo>
                    <a:pt x="1481665" y="606904"/>
                  </a:lnTo>
                  <a:lnTo>
                    <a:pt x="1417545" y="602784"/>
                  </a:lnTo>
                  <a:lnTo>
                    <a:pt x="1354470" y="598484"/>
                  </a:lnTo>
                  <a:lnTo>
                    <a:pt x="1292467" y="594008"/>
                  </a:lnTo>
                  <a:lnTo>
                    <a:pt x="1231563" y="589359"/>
                  </a:lnTo>
                  <a:lnTo>
                    <a:pt x="1171785" y="584539"/>
                  </a:lnTo>
                  <a:lnTo>
                    <a:pt x="1113160" y="579551"/>
                  </a:lnTo>
                  <a:lnTo>
                    <a:pt x="1055716" y="574400"/>
                  </a:lnTo>
                  <a:lnTo>
                    <a:pt x="999481" y="569087"/>
                  </a:lnTo>
                  <a:lnTo>
                    <a:pt x="944480" y="563616"/>
                  </a:lnTo>
                  <a:lnTo>
                    <a:pt x="890743" y="557990"/>
                  </a:lnTo>
                  <a:lnTo>
                    <a:pt x="838295" y="552211"/>
                  </a:lnTo>
                  <a:lnTo>
                    <a:pt x="787164" y="546284"/>
                  </a:lnTo>
                  <a:lnTo>
                    <a:pt x="737378" y="540211"/>
                  </a:lnTo>
                  <a:lnTo>
                    <a:pt x="688964" y="533996"/>
                  </a:lnTo>
                  <a:lnTo>
                    <a:pt x="641948" y="527641"/>
                  </a:lnTo>
                  <a:lnTo>
                    <a:pt x="596359" y="521149"/>
                  </a:lnTo>
                  <a:lnTo>
                    <a:pt x="552224" y="514523"/>
                  </a:lnTo>
                  <a:lnTo>
                    <a:pt x="509569" y="507767"/>
                  </a:lnTo>
                  <a:lnTo>
                    <a:pt x="468423" y="500884"/>
                  </a:lnTo>
                  <a:lnTo>
                    <a:pt x="428812" y="493877"/>
                  </a:lnTo>
                  <a:lnTo>
                    <a:pt x="390764" y="486748"/>
                  </a:lnTo>
                  <a:lnTo>
                    <a:pt x="319466" y="472140"/>
                  </a:lnTo>
                  <a:lnTo>
                    <a:pt x="254745" y="457083"/>
                  </a:lnTo>
                  <a:lnTo>
                    <a:pt x="196822" y="441604"/>
                  </a:lnTo>
                  <a:lnTo>
                    <a:pt x="145913" y="425726"/>
                  </a:lnTo>
                  <a:lnTo>
                    <a:pt x="102238" y="409474"/>
                  </a:lnTo>
                  <a:lnTo>
                    <a:pt x="66014" y="392873"/>
                  </a:lnTo>
                  <a:lnTo>
                    <a:pt x="26128" y="367370"/>
                  </a:lnTo>
                  <a:lnTo>
                    <a:pt x="1063" y="332374"/>
                  </a:lnTo>
                  <a:lnTo>
                    <a:pt x="0" y="32346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9783" y="28447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690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-30" dirty="0"/>
              <a:t> </a:t>
            </a:r>
            <a:r>
              <a:rPr dirty="0"/>
              <a:t>caracterização</a:t>
            </a:r>
            <a:r>
              <a:rPr spc="-35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6440" y="1606803"/>
            <a:ext cx="7620000" cy="178117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chaves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caracterização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opcionais,</a:t>
            </a:r>
            <a:r>
              <a:rPr sz="1800" dirty="0">
                <a:latin typeface="Arial"/>
                <a:cs typeface="Arial"/>
              </a:rPr>
              <a:t> 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exceção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 </a:t>
            </a:r>
            <a:r>
              <a:rPr sz="1800" dirty="0">
                <a:latin typeface="Arial"/>
                <a:cs typeface="Arial"/>
              </a:rPr>
              <a:t>característica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"source"/"SOURCE",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obrigatória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 </a:t>
            </a:r>
            <a:r>
              <a:rPr sz="1800" spc="-5" dirty="0">
                <a:latin typeface="Arial"/>
                <a:cs typeface="Arial"/>
              </a:rPr>
              <a:t>cada </a:t>
            </a:r>
            <a:r>
              <a:rPr sz="1800" dirty="0">
                <a:latin typeface="Arial"/>
                <a:cs typeface="Arial"/>
              </a:rPr>
              <a:t>sequência.</a:t>
            </a:r>
          </a:p>
          <a:p>
            <a:pPr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  <a:p>
            <a:pPr marL="12700" marR="93980">
              <a:lnSpc>
                <a:spcPts val="1939"/>
              </a:lnSpc>
            </a:pPr>
            <a:r>
              <a:rPr sz="1800" spc="-5" dirty="0">
                <a:latin typeface="Arial"/>
                <a:cs typeface="Arial"/>
              </a:rPr>
              <a:t>Cada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chave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caracterização </a:t>
            </a:r>
            <a:r>
              <a:rPr sz="1800" dirty="0">
                <a:latin typeface="Arial"/>
                <a:cs typeface="Arial"/>
              </a:rPr>
              <a:t>tem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podem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usados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 descrever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detalhe.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maioria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são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opcionais;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entanto,</a:t>
            </a:r>
            <a:r>
              <a:rPr sz="1800" spc="-5" dirty="0">
                <a:latin typeface="Arial"/>
                <a:cs typeface="Arial"/>
              </a:rPr>
              <a:t> algumas chaves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têm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obrigatórios.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688592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2429255"/>
            <a:ext cx="152400" cy="160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26440" y="5804153"/>
            <a:ext cx="760857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qualificadores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“mol_type”/“MOL_TYPE”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“organism”/“ORGANISM”</a:t>
            </a:r>
            <a:r>
              <a:rPr sz="1800" dirty="0">
                <a:latin typeface="Arial"/>
                <a:cs typeface="Arial"/>
              </a:rPr>
              <a:t> são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obrigatórios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característica “source”/“SOURCE”.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5885688"/>
            <a:ext cx="152400" cy="16002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67633" y="3413758"/>
            <a:ext cx="4766310" cy="2064385"/>
            <a:chOff x="767633" y="3413758"/>
            <a:chExt cx="4766310" cy="20643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633" y="3413758"/>
              <a:ext cx="4766010" cy="20642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8675" y="3717417"/>
              <a:ext cx="3027045" cy="647065"/>
            </a:xfrm>
            <a:custGeom>
              <a:avLst/>
              <a:gdLst/>
              <a:ahLst/>
              <a:cxnLst/>
              <a:rect l="l" t="t" r="r" b="b"/>
              <a:pathLst>
                <a:path w="3027045" h="647064">
                  <a:moveTo>
                    <a:pt x="0" y="323468"/>
                  </a:moveTo>
                  <a:lnTo>
                    <a:pt x="15468" y="277037"/>
                  </a:lnTo>
                  <a:lnTo>
                    <a:pt x="42306" y="247188"/>
                  </a:lnTo>
                  <a:lnTo>
                    <a:pt x="81626" y="218381"/>
                  </a:lnTo>
                  <a:lnTo>
                    <a:pt x="132793" y="190753"/>
                  </a:lnTo>
                  <a:lnTo>
                    <a:pt x="195172" y="164438"/>
                  </a:lnTo>
                  <a:lnTo>
                    <a:pt x="268130" y="139571"/>
                  </a:lnTo>
                  <a:lnTo>
                    <a:pt x="308378" y="127723"/>
                  </a:lnTo>
                  <a:lnTo>
                    <a:pt x="351033" y="116289"/>
                  </a:lnTo>
                  <a:lnTo>
                    <a:pt x="396015" y="105284"/>
                  </a:lnTo>
                  <a:lnTo>
                    <a:pt x="443245" y="94726"/>
                  </a:lnTo>
                  <a:lnTo>
                    <a:pt x="492645" y="84631"/>
                  </a:lnTo>
                  <a:lnTo>
                    <a:pt x="544134" y="75018"/>
                  </a:lnTo>
                  <a:lnTo>
                    <a:pt x="597634" y="65901"/>
                  </a:lnTo>
                  <a:lnTo>
                    <a:pt x="653064" y="57300"/>
                  </a:lnTo>
                  <a:lnTo>
                    <a:pt x="710347" y="49230"/>
                  </a:lnTo>
                  <a:lnTo>
                    <a:pt x="769402" y="41708"/>
                  </a:lnTo>
                  <a:lnTo>
                    <a:pt x="830151" y="34751"/>
                  </a:lnTo>
                  <a:lnTo>
                    <a:pt x="892514" y="28377"/>
                  </a:lnTo>
                  <a:lnTo>
                    <a:pt x="956411" y="22602"/>
                  </a:lnTo>
                  <a:lnTo>
                    <a:pt x="1021764" y="17443"/>
                  </a:lnTo>
                  <a:lnTo>
                    <a:pt x="1088494" y="12916"/>
                  </a:lnTo>
                  <a:lnTo>
                    <a:pt x="1156520" y="9040"/>
                  </a:lnTo>
                  <a:lnTo>
                    <a:pt x="1225764" y="5831"/>
                  </a:lnTo>
                  <a:lnTo>
                    <a:pt x="1296146" y="3305"/>
                  </a:lnTo>
                  <a:lnTo>
                    <a:pt x="1367588" y="1480"/>
                  </a:lnTo>
                  <a:lnTo>
                    <a:pt x="1440009" y="372"/>
                  </a:lnTo>
                  <a:lnTo>
                    <a:pt x="1513332" y="0"/>
                  </a:lnTo>
                  <a:lnTo>
                    <a:pt x="1586654" y="372"/>
                  </a:lnTo>
                  <a:lnTo>
                    <a:pt x="1659075" y="1480"/>
                  </a:lnTo>
                  <a:lnTo>
                    <a:pt x="1730517" y="3305"/>
                  </a:lnTo>
                  <a:lnTo>
                    <a:pt x="1800899" y="5831"/>
                  </a:lnTo>
                  <a:lnTo>
                    <a:pt x="1870143" y="9040"/>
                  </a:lnTo>
                  <a:lnTo>
                    <a:pt x="1938169" y="12916"/>
                  </a:lnTo>
                  <a:lnTo>
                    <a:pt x="2004899" y="17443"/>
                  </a:lnTo>
                  <a:lnTo>
                    <a:pt x="2070252" y="22602"/>
                  </a:lnTo>
                  <a:lnTo>
                    <a:pt x="2134149" y="28377"/>
                  </a:lnTo>
                  <a:lnTo>
                    <a:pt x="2196512" y="34751"/>
                  </a:lnTo>
                  <a:lnTo>
                    <a:pt x="2257261" y="41708"/>
                  </a:lnTo>
                  <a:lnTo>
                    <a:pt x="2316316" y="49230"/>
                  </a:lnTo>
                  <a:lnTo>
                    <a:pt x="2373599" y="57300"/>
                  </a:lnTo>
                  <a:lnTo>
                    <a:pt x="2429029" y="65901"/>
                  </a:lnTo>
                  <a:lnTo>
                    <a:pt x="2482529" y="75018"/>
                  </a:lnTo>
                  <a:lnTo>
                    <a:pt x="2534018" y="84631"/>
                  </a:lnTo>
                  <a:lnTo>
                    <a:pt x="2583418" y="94726"/>
                  </a:lnTo>
                  <a:lnTo>
                    <a:pt x="2630648" y="105284"/>
                  </a:lnTo>
                  <a:lnTo>
                    <a:pt x="2675630" y="116289"/>
                  </a:lnTo>
                  <a:lnTo>
                    <a:pt x="2718285" y="127723"/>
                  </a:lnTo>
                  <a:lnTo>
                    <a:pt x="2758533" y="139571"/>
                  </a:lnTo>
                  <a:lnTo>
                    <a:pt x="2796294" y="151815"/>
                  </a:lnTo>
                  <a:lnTo>
                    <a:pt x="2864042" y="177423"/>
                  </a:lnTo>
                  <a:lnTo>
                    <a:pt x="2920895" y="204411"/>
                  </a:lnTo>
                  <a:lnTo>
                    <a:pt x="2966217" y="232646"/>
                  </a:lnTo>
                  <a:lnTo>
                    <a:pt x="2999376" y="261990"/>
                  </a:lnTo>
                  <a:lnTo>
                    <a:pt x="3024918" y="307793"/>
                  </a:lnTo>
                  <a:lnTo>
                    <a:pt x="3026664" y="323468"/>
                  </a:lnTo>
                  <a:lnTo>
                    <a:pt x="3024918" y="339144"/>
                  </a:lnTo>
                  <a:lnTo>
                    <a:pt x="2999376" y="384947"/>
                  </a:lnTo>
                  <a:lnTo>
                    <a:pt x="2966217" y="414291"/>
                  </a:lnTo>
                  <a:lnTo>
                    <a:pt x="2920895" y="442526"/>
                  </a:lnTo>
                  <a:lnTo>
                    <a:pt x="2864042" y="469514"/>
                  </a:lnTo>
                  <a:lnTo>
                    <a:pt x="2796294" y="495122"/>
                  </a:lnTo>
                  <a:lnTo>
                    <a:pt x="2758533" y="507366"/>
                  </a:lnTo>
                  <a:lnTo>
                    <a:pt x="2718285" y="519214"/>
                  </a:lnTo>
                  <a:lnTo>
                    <a:pt x="2675630" y="530648"/>
                  </a:lnTo>
                  <a:lnTo>
                    <a:pt x="2630648" y="541653"/>
                  </a:lnTo>
                  <a:lnTo>
                    <a:pt x="2583418" y="552211"/>
                  </a:lnTo>
                  <a:lnTo>
                    <a:pt x="2534018" y="562306"/>
                  </a:lnTo>
                  <a:lnTo>
                    <a:pt x="2482529" y="571919"/>
                  </a:lnTo>
                  <a:lnTo>
                    <a:pt x="2429029" y="581036"/>
                  </a:lnTo>
                  <a:lnTo>
                    <a:pt x="2373599" y="589637"/>
                  </a:lnTo>
                  <a:lnTo>
                    <a:pt x="2316316" y="597707"/>
                  </a:lnTo>
                  <a:lnTo>
                    <a:pt x="2257261" y="605229"/>
                  </a:lnTo>
                  <a:lnTo>
                    <a:pt x="2196512" y="612186"/>
                  </a:lnTo>
                  <a:lnTo>
                    <a:pt x="2134149" y="618560"/>
                  </a:lnTo>
                  <a:lnTo>
                    <a:pt x="2070252" y="624335"/>
                  </a:lnTo>
                  <a:lnTo>
                    <a:pt x="2004899" y="629494"/>
                  </a:lnTo>
                  <a:lnTo>
                    <a:pt x="1938169" y="634021"/>
                  </a:lnTo>
                  <a:lnTo>
                    <a:pt x="1870143" y="637897"/>
                  </a:lnTo>
                  <a:lnTo>
                    <a:pt x="1800899" y="641106"/>
                  </a:lnTo>
                  <a:lnTo>
                    <a:pt x="1730517" y="643632"/>
                  </a:lnTo>
                  <a:lnTo>
                    <a:pt x="1659075" y="645457"/>
                  </a:lnTo>
                  <a:lnTo>
                    <a:pt x="1586654" y="646565"/>
                  </a:lnTo>
                  <a:lnTo>
                    <a:pt x="1513332" y="646937"/>
                  </a:lnTo>
                  <a:lnTo>
                    <a:pt x="1440009" y="646565"/>
                  </a:lnTo>
                  <a:lnTo>
                    <a:pt x="1367588" y="645457"/>
                  </a:lnTo>
                  <a:lnTo>
                    <a:pt x="1296146" y="643632"/>
                  </a:lnTo>
                  <a:lnTo>
                    <a:pt x="1225764" y="641106"/>
                  </a:lnTo>
                  <a:lnTo>
                    <a:pt x="1156520" y="637897"/>
                  </a:lnTo>
                  <a:lnTo>
                    <a:pt x="1088494" y="634021"/>
                  </a:lnTo>
                  <a:lnTo>
                    <a:pt x="1021764" y="629494"/>
                  </a:lnTo>
                  <a:lnTo>
                    <a:pt x="956411" y="624335"/>
                  </a:lnTo>
                  <a:lnTo>
                    <a:pt x="892514" y="618560"/>
                  </a:lnTo>
                  <a:lnTo>
                    <a:pt x="830151" y="612186"/>
                  </a:lnTo>
                  <a:lnTo>
                    <a:pt x="769402" y="605229"/>
                  </a:lnTo>
                  <a:lnTo>
                    <a:pt x="710347" y="597707"/>
                  </a:lnTo>
                  <a:lnTo>
                    <a:pt x="653064" y="589637"/>
                  </a:lnTo>
                  <a:lnTo>
                    <a:pt x="597634" y="581036"/>
                  </a:lnTo>
                  <a:lnTo>
                    <a:pt x="544134" y="571919"/>
                  </a:lnTo>
                  <a:lnTo>
                    <a:pt x="492645" y="562306"/>
                  </a:lnTo>
                  <a:lnTo>
                    <a:pt x="443245" y="552211"/>
                  </a:lnTo>
                  <a:lnTo>
                    <a:pt x="396015" y="541653"/>
                  </a:lnTo>
                  <a:lnTo>
                    <a:pt x="351033" y="530648"/>
                  </a:lnTo>
                  <a:lnTo>
                    <a:pt x="308378" y="519214"/>
                  </a:lnTo>
                  <a:lnTo>
                    <a:pt x="268130" y="507366"/>
                  </a:lnTo>
                  <a:lnTo>
                    <a:pt x="230369" y="495122"/>
                  </a:lnTo>
                  <a:lnTo>
                    <a:pt x="162621" y="469514"/>
                  </a:lnTo>
                  <a:lnTo>
                    <a:pt x="105768" y="442526"/>
                  </a:lnTo>
                  <a:lnTo>
                    <a:pt x="60446" y="414291"/>
                  </a:lnTo>
                  <a:lnTo>
                    <a:pt x="27287" y="384947"/>
                  </a:lnTo>
                  <a:lnTo>
                    <a:pt x="1745" y="339144"/>
                  </a:lnTo>
                  <a:lnTo>
                    <a:pt x="0" y="323468"/>
                  </a:lnTo>
                  <a:close/>
                </a:path>
              </a:pathLst>
            </a:custGeom>
            <a:ln w="99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746061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dirty="0"/>
              <a:t>formatos</a:t>
            </a:r>
            <a:r>
              <a:rPr sz="2400" spc="5" dirty="0"/>
              <a:t> </a:t>
            </a:r>
            <a:r>
              <a:rPr sz="2400" dirty="0"/>
              <a:t>– "Texto</a:t>
            </a:r>
            <a:r>
              <a:rPr sz="2400" spc="-5" dirty="0"/>
              <a:t> livre</a:t>
            </a:r>
            <a:r>
              <a:rPr sz="2400" spc="5" dirty="0"/>
              <a:t> </a:t>
            </a:r>
            <a:r>
              <a:rPr sz="2400" spc="-5" dirty="0" err="1"/>
              <a:t>dependente</a:t>
            </a:r>
            <a:r>
              <a:rPr sz="2400" spc="25" dirty="0"/>
              <a:t> </a:t>
            </a:r>
            <a:r>
              <a:rPr lang="en-GB" sz="2400" spc="-5" dirty="0"/>
              <a:t>do </a:t>
            </a:r>
            <a:r>
              <a:rPr lang="en-GB" sz="2400" spc="-5" dirty="0" err="1"/>
              <a:t>idioma</a:t>
            </a:r>
            <a:r>
              <a:rPr sz="2400" spc="-5" dirty="0"/>
              <a:t>"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7227570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valores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"texto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livre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dependentes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-5" dirty="0">
                <a:latin typeface="Arial"/>
                <a:cs typeface="Arial"/>
              </a:rPr>
              <a:t>" </a:t>
            </a:r>
            <a:r>
              <a:rPr sz="1800" dirty="0">
                <a:latin typeface="Arial"/>
                <a:cs typeface="Arial"/>
              </a:rPr>
              <a:t> podem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fornecidos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dirty="0">
                <a:latin typeface="Arial"/>
                <a:cs typeface="Arial"/>
              </a:rPr>
              <a:t>d</a:t>
            </a:r>
            <a:r>
              <a:rPr lang="en-GB" sz="1800" u="sng" dirty="0" err="1">
                <a:latin typeface="Arial"/>
                <a:cs typeface="Arial"/>
              </a:rPr>
              <a:t>ois</a:t>
            </a:r>
            <a:r>
              <a:rPr sz="1800" u="sng" spc="-15" dirty="0">
                <a:latin typeface="Arial"/>
                <a:cs typeface="Arial"/>
              </a:rPr>
              <a:t> </a:t>
            </a:r>
            <a:r>
              <a:rPr lang="en-GB" sz="1800" u="sng" spc="-15" dirty="0" err="1">
                <a:latin typeface="Arial"/>
                <a:cs typeface="Arial"/>
              </a:rPr>
              <a:t>idiomas</a:t>
            </a:r>
            <a:r>
              <a:rPr sz="1800" u="sng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listagem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XML: </a:t>
            </a:r>
            <a:r>
              <a:rPr sz="1800" spc="-5" dirty="0">
                <a:latin typeface="Arial"/>
                <a:cs typeface="Arial"/>
              </a:rPr>
              <a:t>inglês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lang="en-GB" sz="1800" spc="-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 não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seja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inglês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(ST.26, </a:t>
            </a:r>
            <a:r>
              <a:rPr sz="1800" spc="-5" dirty="0">
                <a:latin typeface="Arial"/>
                <a:cs typeface="Arial"/>
              </a:rPr>
              <a:t>parágrafo 87)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" marR="48831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dependente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inglês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fornecido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 um </a:t>
            </a:r>
            <a:r>
              <a:rPr sz="1800" dirty="0">
                <a:latin typeface="Arial"/>
                <a:cs typeface="Arial"/>
              </a:rPr>
              <a:t>elemento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INSDQualifier_value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dependente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qualquer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GB" sz="1800" u="sng" spc="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idioma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não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seja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inglês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 ser fornecido em um </a:t>
            </a:r>
            <a:r>
              <a:rPr sz="1800" dirty="0">
                <a:latin typeface="Arial"/>
                <a:cs typeface="Arial"/>
              </a:rPr>
              <a:t>elemento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NonEnglishQualifier_value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" marR="38608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elemento </a:t>
            </a:r>
            <a:r>
              <a:rPr sz="1800" spc="-5" dirty="0">
                <a:latin typeface="Arial"/>
                <a:cs typeface="Arial"/>
              </a:rPr>
              <a:t>NonEnglishQualifier_value é permitido </a:t>
            </a:r>
            <a:r>
              <a:rPr sz="1800" dirty="0">
                <a:latin typeface="Arial"/>
                <a:cs typeface="Arial"/>
              </a:rPr>
              <a:t>APENAS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 </a:t>
            </a:r>
            <a:r>
              <a:rPr sz="1800" dirty="0">
                <a:latin typeface="Arial"/>
                <a:cs typeface="Arial"/>
              </a:rPr>
              <a:t>com valores </a:t>
            </a:r>
            <a:r>
              <a:rPr sz="1800" spc="-5" dirty="0">
                <a:latin typeface="Arial"/>
                <a:cs typeface="Arial"/>
              </a:rPr>
              <a:t>no </a:t>
            </a:r>
            <a:r>
              <a:rPr sz="1800" dirty="0">
                <a:latin typeface="Arial"/>
                <a:cs typeface="Arial"/>
              </a:rPr>
              <a:t>formato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texto </a:t>
            </a:r>
            <a:r>
              <a:rPr sz="1800" spc="-5" dirty="0">
                <a:latin typeface="Arial"/>
                <a:cs typeface="Arial"/>
              </a:rPr>
              <a:t>livre </a:t>
            </a:r>
            <a:r>
              <a:rPr sz="1800" spc="-5" dirty="0" err="1">
                <a:latin typeface="Arial"/>
                <a:cs typeface="Arial"/>
              </a:rPr>
              <a:t>dependente</a:t>
            </a:r>
            <a:r>
              <a:rPr sz="1800" spc="-5" dirty="0">
                <a:latin typeface="Arial"/>
                <a:cs typeface="Arial"/>
              </a:rPr>
              <a:t> d</a:t>
            </a:r>
            <a:r>
              <a:rPr lang="en-GB" sz="1800" spc="-5" dirty="0">
                <a:latin typeface="Arial"/>
                <a:cs typeface="Arial"/>
              </a:rPr>
              <a:t>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(ST.26,</a:t>
            </a:r>
            <a:r>
              <a:rPr sz="1800" spc="-5" dirty="0">
                <a:latin typeface="Arial"/>
                <a:cs typeface="Arial"/>
              </a:rPr>
              <a:t> parágrafo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87(b))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3088767"/>
            <a:ext cx="152400" cy="160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4021454"/>
            <a:ext cx="152400" cy="1600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228463"/>
            <a:ext cx="152400" cy="16002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4706" y="1412747"/>
            <a:ext cx="8422640" cy="5107305"/>
            <a:chOff x="314706" y="1412747"/>
            <a:chExt cx="8422640" cy="5107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136" y="1412747"/>
              <a:ext cx="8408670" cy="48303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4706" y="1569719"/>
              <a:ext cx="1305560" cy="1957070"/>
            </a:xfrm>
            <a:custGeom>
              <a:avLst/>
              <a:gdLst/>
              <a:ahLst/>
              <a:cxnLst/>
              <a:rect l="l" t="t" r="r" b="b"/>
              <a:pathLst>
                <a:path w="1305560" h="1957070">
                  <a:moveTo>
                    <a:pt x="216408" y="0"/>
                  </a:moveTo>
                  <a:lnTo>
                    <a:pt x="0" y="0"/>
                  </a:lnTo>
                  <a:lnTo>
                    <a:pt x="0" y="457962"/>
                  </a:lnTo>
                  <a:lnTo>
                    <a:pt x="216408" y="457962"/>
                  </a:lnTo>
                  <a:lnTo>
                    <a:pt x="216408" y="0"/>
                  </a:lnTo>
                  <a:close/>
                </a:path>
                <a:path w="1305560" h="1957070">
                  <a:moveTo>
                    <a:pt x="550164" y="527304"/>
                  </a:moveTo>
                  <a:lnTo>
                    <a:pt x="334518" y="527304"/>
                  </a:lnTo>
                  <a:lnTo>
                    <a:pt x="334518" y="984504"/>
                  </a:lnTo>
                  <a:lnTo>
                    <a:pt x="550164" y="984504"/>
                  </a:lnTo>
                  <a:lnTo>
                    <a:pt x="550164" y="527304"/>
                  </a:lnTo>
                  <a:close/>
                </a:path>
                <a:path w="1305560" h="1957070">
                  <a:moveTo>
                    <a:pt x="786371" y="843534"/>
                  </a:moveTo>
                  <a:lnTo>
                    <a:pt x="569976" y="843534"/>
                  </a:lnTo>
                  <a:lnTo>
                    <a:pt x="569976" y="1301496"/>
                  </a:lnTo>
                  <a:lnTo>
                    <a:pt x="786371" y="1301496"/>
                  </a:lnTo>
                  <a:lnTo>
                    <a:pt x="786371" y="843534"/>
                  </a:lnTo>
                  <a:close/>
                </a:path>
                <a:path w="1305560" h="1957070">
                  <a:moveTo>
                    <a:pt x="1002792" y="1211580"/>
                  </a:moveTo>
                  <a:lnTo>
                    <a:pt x="786384" y="1211580"/>
                  </a:lnTo>
                  <a:lnTo>
                    <a:pt x="786384" y="1668780"/>
                  </a:lnTo>
                  <a:lnTo>
                    <a:pt x="1002792" y="1668780"/>
                  </a:lnTo>
                  <a:lnTo>
                    <a:pt x="1002792" y="1211580"/>
                  </a:lnTo>
                  <a:close/>
                </a:path>
                <a:path w="1305560" h="1957070">
                  <a:moveTo>
                    <a:pt x="1305306" y="1499616"/>
                  </a:moveTo>
                  <a:lnTo>
                    <a:pt x="1088898" y="1499616"/>
                  </a:lnTo>
                  <a:lnTo>
                    <a:pt x="1088898" y="1956816"/>
                  </a:lnTo>
                  <a:lnTo>
                    <a:pt x="1305306" y="1956816"/>
                  </a:lnTo>
                  <a:lnTo>
                    <a:pt x="1305306" y="14996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68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76174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dirty="0"/>
              <a:t>formatos</a:t>
            </a:r>
            <a:r>
              <a:rPr sz="2400" spc="5" dirty="0"/>
              <a:t> </a:t>
            </a:r>
            <a:r>
              <a:rPr sz="2400" dirty="0"/>
              <a:t>– "Texto</a:t>
            </a:r>
            <a:r>
              <a:rPr sz="2400" spc="-5" dirty="0"/>
              <a:t> livre</a:t>
            </a:r>
            <a:r>
              <a:rPr sz="2400" spc="5" dirty="0"/>
              <a:t> </a:t>
            </a:r>
            <a:r>
              <a:rPr sz="2400" spc="-5" dirty="0" err="1"/>
              <a:t>dependente</a:t>
            </a:r>
            <a:r>
              <a:rPr sz="2400" spc="25" dirty="0"/>
              <a:t> </a:t>
            </a:r>
            <a:r>
              <a:rPr lang="en-GB" sz="2400" spc="-5" dirty="0"/>
              <a:t>do </a:t>
            </a:r>
            <a:r>
              <a:rPr lang="en-GB" sz="2400" spc="-5" dirty="0" err="1"/>
              <a:t>idioma</a:t>
            </a:r>
            <a:r>
              <a:rPr sz="2400" spc="-5" dirty="0"/>
              <a:t>"</a:t>
            </a:r>
            <a:endParaRPr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69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761999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dirty="0"/>
              <a:t>formatos</a:t>
            </a:r>
            <a:r>
              <a:rPr sz="2400" spc="5" dirty="0"/>
              <a:t> </a:t>
            </a:r>
            <a:r>
              <a:rPr sz="2400" dirty="0"/>
              <a:t>– "Texto</a:t>
            </a:r>
            <a:r>
              <a:rPr sz="2400" spc="-5" dirty="0"/>
              <a:t> livre</a:t>
            </a:r>
            <a:r>
              <a:rPr sz="2400" spc="5" dirty="0"/>
              <a:t> </a:t>
            </a:r>
            <a:r>
              <a:rPr sz="2400" spc="-5" dirty="0" err="1"/>
              <a:t>dependente</a:t>
            </a:r>
            <a:r>
              <a:rPr sz="2400" spc="25" dirty="0"/>
              <a:t> </a:t>
            </a:r>
            <a:r>
              <a:rPr lang="en-GB" sz="2400" spc="-5" dirty="0"/>
              <a:t>do </a:t>
            </a:r>
            <a:r>
              <a:rPr lang="en-GB" sz="2400" spc="-5" dirty="0" err="1"/>
              <a:t>idioma</a:t>
            </a:r>
            <a:r>
              <a:rPr sz="2400" spc="-5" dirty="0"/>
              <a:t>"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7277100" cy="205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Quando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XML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contém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qualificadores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inglês: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elemento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raiz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XML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atributo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"nonEnglishFreeTextLanguageCode"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dirty="0">
                <a:latin typeface="Arial"/>
                <a:cs typeface="Arial"/>
              </a:rPr>
              <a:t> abreviatura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apropriada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letras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código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(ST.26,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parágrafos 43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87(b));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541" y="4076700"/>
            <a:ext cx="8555013" cy="5760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76339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dirty="0"/>
              <a:t>formatos</a:t>
            </a:r>
            <a:r>
              <a:rPr sz="2400" spc="5" dirty="0"/>
              <a:t> </a:t>
            </a:r>
            <a:r>
              <a:rPr sz="2400" dirty="0"/>
              <a:t>– "Texto</a:t>
            </a:r>
            <a:r>
              <a:rPr sz="2400" spc="-5" dirty="0"/>
              <a:t> livre</a:t>
            </a:r>
            <a:r>
              <a:rPr sz="2400" spc="5" dirty="0"/>
              <a:t> </a:t>
            </a:r>
            <a:r>
              <a:rPr sz="2400" spc="-5" dirty="0" err="1"/>
              <a:t>dependente</a:t>
            </a:r>
            <a:r>
              <a:rPr sz="2400" spc="25" dirty="0"/>
              <a:t> </a:t>
            </a:r>
            <a:r>
              <a:rPr lang="en-GB" sz="2400" spc="-5" dirty="0"/>
              <a:t>do </a:t>
            </a:r>
            <a:r>
              <a:rPr lang="en-GB" sz="2400" spc="-5" dirty="0" err="1"/>
              <a:t>idioma</a:t>
            </a:r>
            <a:r>
              <a:rPr sz="2400" spc="-5" dirty="0"/>
              <a:t>"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763397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Quando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 de sequências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dirty="0">
                <a:latin typeface="Arial"/>
                <a:cs typeface="Arial"/>
              </a:rPr>
              <a:t> XML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contém valores </a:t>
            </a:r>
            <a:r>
              <a:rPr sz="1800" spc="-5" dirty="0">
                <a:latin typeface="Arial"/>
                <a:cs typeface="Arial"/>
              </a:rPr>
              <a:t>de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qualificadores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não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inglês: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0" marR="5080">
              <a:lnSpc>
                <a:spcPct val="100000"/>
              </a:lnSpc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 elemento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raiz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 listagem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em</a:t>
            </a:r>
            <a:r>
              <a:rPr sz="1800" dirty="0">
                <a:latin typeface="Arial"/>
                <a:cs typeface="Arial"/>
              </a:rPr>
              <a:t> XML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atributo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"nonEnglishFreeTextLanguageCode"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dirty="0">
                <a:latin typeface="Arial"/>
                <a:cs typeface="Arial"/>
              </a:rPr>
              <a:t> abreviatura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apropriada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letras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código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(ST.26,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parágrafos 43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87(b));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2600" dirty="0">
              <a:latin typeface="Arial"/>
              <a:cs typeface="Arial"/>
            </a:endParaRPr>
          </a:p>
          <a:p>
            <a:pPr marL="127000" marR="715645">
              <a:lnSpc>
                <a:spcPct val="100000"/>
              </a:lnSpc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TODOS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dependentes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devem</a:t>
            </a:r>
            <a:r>
              <a:rPr sz="1800" dirty="0">
                <a:latin typeface="Arial"/>
                <a:cs typeface="Arial"/>
              </a:rPr>
              <a:t> ter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valores</a:t>
            </a:r>
            <a:r>
              <a:rPr sz="1800" spc="-5" dirty="0">
                <a:latin typeface="Arial"/>
                <a:cs typeface="Arial"/>
              </a:rPr>
              <a:t> n</a:t>
            </a:r>
            <a:r>
              <a:rPr lang="en-GB" sz="1800" spc="-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indicad</a:t>
            </a:r>
            <a:r>
              <a:rPr lang="en-GB"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atributo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"nonEnglishFreeTextLanguageCode";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78460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dirty="0"/>
              <a:t>formatos</a:t>
            </a:r>
            <a:r>
              <a:rPr sz="2400" spc="5" dirty="0"/>
              <a:t> </a:t>
            </a:r>
            <a:r>
              <a:rPr sz="2400" dirty="0"/>
              <a:t>– "Texto</a:t>
            </a:r>
            <a:r>
              <a:rPr sz="2400" spc="-5" dirty="0"/>
              <a:t> livre</a:t>
            </a:r>
            <a:r>
              <a:rPr sz="2400" spc="5" dirty="0"/>
              <a:t> </a:t>
            </a:r>
            <a:r>
              <a:rPr sz="2400" spc="-5" dirty="0" err="1"/>
              <a:t>dependente</a:t>
            </a:r>
            <a:r>
              <a:rPr sz="2400" spc="25" dirty="0"/>
              <a:t> </a:t>
            </a:r>
            <a:r>
              <a:rPr lang="en-GB" sz="2400" spc="-5" dirty="0"/>
              <a:t>do </a:t>
            </a:r>
            <a:r>
              <a:rPr lang="en-GB" sz="2400" spc="-5" dirty="0" err="1"/>
              <a:t>idioma</a:t>
            </a:r>
            <a:r>
              <a:rPr sz="2400" spc="-5" dirty="0"/>
              <a:t>"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7657465" cy="42601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Quando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XML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contém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qualificadores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não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inglês: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0" marR="29845">
              <a:lnSpc>
                <a:spcPct val="100000"/>
              </a:lnSpc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elemento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raiz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XML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atributo "nonEnglishFreeTextLanguageCode"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dirty="0">
                <a:latin typeface="Arial"/>
                <a:cs typeface="Arial"/>
              </a:rPr>
              <a:t> abreviatura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apropriada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letras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código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(ST.26,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parágrafos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43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87(b));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2600" dirty="0">
              <a:latin typeface="Arial"/>
              <a:cs typeface="Arial"/>
            </a:endParaRPr>
          </a:p>
          <a:p>
            <a:pPr marL="127000" marR="740410">
              <a:lnSpc>
                <a:spcPct val="100000"/>
              </a:lnSpc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TODOS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dependentes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sequências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devem</a:t>
            </a:r>
            <a:r>
              <a:rPr lang="pt-BR" sz="1800" dirty="0">
                <a:latin typeface="Arial"/>
                <a:cs typeface="Arial"/>
              </a:rPr>
              <a:t> ter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dirty="0">
                <a:latin typeface="Arial"/>
                <a:cs typeface="Arial"/>
              </a:rPr>
              <a:t>valores</a:t>
            </a:r>
            <a:r>
              <a:rPr lang="pt-BR" sz="1800" spc="-5" dirty="0">
                <a:latin typeface="Arial"/>
                <a:cs typeface="Arial"/>
              </a:rPr>
              <a:t> no idioma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indicado</a:t>
            </a:r>
            <a:r>
              <a:rPr lang="pt-BR" sz="1800" spc="-1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no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atributo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"nonEnglishFreeTextLanguageCode";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/>
            </a:pPr>
            <a:endParaRPr sz="2600" dirty="0">
              <a:latin typeface="Arial"/>
              <a:cs typeface="Arial"/>
            </a:endParaRPr>
          </a:p>
          <a:p>
            <a:pPr marL="127000" marR="5080">
              <a:lnSpc>
                <a:spcPct val="100000"/>
              </a:lnSpc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Quando NonEnglishQualifier_value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INSDQualifier_value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estiverem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ambos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presentes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único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informações</a:t>
            </a:r>
            <a:r>
              <a:rPr sz="1800" u="sng" spc="5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contidas</a:t>
            </a:r>
            <a:r>
              <a:rPr sz="1800" u="sng" spc="20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nos </a:t>
            </a:r>
            <a:r>
              <a:rPr sz="1800" u="sng" spc="-484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dois</a:t>
            </a:r>
            <a:r>
              <a:rPr sz="1800" u="sng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elementos</a:t>
            </a:r>
            <a:r>
              <a:rPr sz="1800" u="sng" dirty="0">
                <a:latin typeface="Arial"/>
                <a:cs typeface="Arial"/>
              </a:rPr>
              <a:t> </a:t>
            </a:r>
            <a:r>
              <a:rPr sz="1800" u="sng" spc="-5" dirty="0">
                <a:latin typeface="Arial"/>
                <a:cs typeface="Arial"/>
              </a:rPr>
              <a:t>devem ser</a:t>
            </a:r>
            <a:r>
              <a:rPr sz="1800" u="sng" dirty="0">
                <a:latin typeface="Arial"/>
                <a:cs typeface="Arial"/>
              </a:rPr>
              <a:t> equivalentes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(ST.26, </a:t>
            </a:r>
            <a:r>
              <a:rPr sz="1800" spc="-5" dirty="0">
                <a:latin typeface="Arial"/>
                <a:cs typeface="Arial"/>
              </a:rPr>
              <a:t>parágrafo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87(c)).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76936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dirty="0"/>
              <a:t>formatos</a:t>
            </a:r>
            <a:r>
              <a:rPr sz="2400" spc="5" dirty="0"/>
              <a:t> </a:t>
            </a:r>
            <a:r>
              <a:rPr sz="2400" dirty="0"/>
              <a:t>– "Texto</a:t>
            </a:r>
            <a:r>
              <a:rPr sz="2400" spc="-5" dirty="0"/>
              <a:t> livre</a:t>
            </a:r>
            <a:r>
              <a:rPr sz="2400" spc="5" dirty="0"/>
              <a:t> </a:t>
            </a:r>
            <a:r>
              <a:rPr sz="2400" spc="-5" dirty="0" err="1"/>
              <a:t>dependente</a:t>
            </a:r>
            <a:r>
              <a:rPr sz="2400" spc="25" dirty="0"/>
              <a:t> </a:t>
            </a:r>
            <a:r>
              <a:rPr lang="en-GB" sz="2400" spc="-5" dirty="0"/>
              <a:t>do </a:t>
            </a:r>
            <a:r>
              <a:rPr lang="en-GB" sz="2400" spc="-5" dirty="0" err="1"/>
              <a:t>idioma</a:t>
            </a:r>
            <a:r>
              <a:rPr sz="2400" spc="-5" dirty="0"/>
              <a:t>"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7846059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Atributo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"id"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dirty="0">
                <a:latin typeface="Arial"/>
                <a:cs typeface="Arial"/>
              </a:rPr>
              <a:t> INSDQualifier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é?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ST.26, </a:t>
            </a:r>
            <a:r>
              <a:rPr sz="1800" b="1" spc="-5" dirty="0">
                <a:latin typeface="Arial"/>
                <a:cs typeface="Arial"/>
              </a:rPr>
              <a:t>parágrafo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87(d),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estipula: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"Para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qualificadores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 err="1">
                <a:latin typeface="Arial"/>
                <a:cs typeface="Arial"/>
              </a:rPr>
              <a:t>dependentes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lang="en-GB" sz="1800" i="1" spc="-5" dirty="0">
                <a:latin typeface="Arial"/>
                <a:cs typeface="Arial"/>
              </a:rPr>
              <a:t>do </a:t>
            </a:r>
            <a:r>
              <a:rPr lang="en-GB" sz="1800" i="1" spc="-5" dirty="0" err="1">
                <a:latin typeface="Arial"/>
                <a:cs typeface="Arial"/>
              </a:rPr>
              <a:t>idioma</a:t>
            </a:r>
            <a:r>
              <a:rPr sz="1800" i="1" spc="-5" dirty="0">
                <a:latin typeface="Arial"/>
                <a:cs typeface="Arial"/>
              </a:rPr>
              <a:t>,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elemento </a:t>
            </a:r>
            <a:r>
              <a:rPr sz="1800" i="1" dirty="0">
                <a:latin typeface="Arial"/>
                <a:cs typeface="Arial"/>
              </a:rPr>
              <a:t>INSDQualifier</a:t>
            </a:r>
            <a:r>
              <a:rPr sz="1800" i="1" spc="-5" dirty="0">
                <a:latin typeface="Arial"/>
                <a:cs typeface="Arial"/>
              </a:rPr>
              <a:t> pode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incluir</a:t>
            </a:r>
            <a:r>
              <a:rPr sz="1800" i="1" dirty="0">
                <a:latin typeface="Arial"/>
                <a:cs typeface="Arial"/>
              </a:rPr>
              <a:t> um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atributo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id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opcional.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 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valor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deste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atributo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estar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formato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"q"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seguido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por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um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número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inteiro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positivo,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por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exemplo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"q23",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pertencer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exclusivamente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um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elemento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INSDQualifier,</a:t>
            </a:r>
            <a:r>
              <a:rPr sz="1800" i="1" spc="-5" dirty="0">
                <a:latin typeface="Arial"/>
                <a:cs typeface="Arial"/>
              </a:rPr>
              <a:t> quer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dizer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valor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do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atributo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utilizado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apenas uma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vez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em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um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arquivo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listagem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dirty="0">
                <a:latin typeface="Arial"/>
                <a:cs typeface="Arial"/>
              </a:rPr>
              <a:t> sequências.</a:t>
            </a:r>
            <a:r>
              <a:rPr sz="1800" dirty="0">
                <a:latin typeface="Arial"/>
                <a:cs typeface="Arial"/>
              </a:rPr>
              <a:t>"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540126"/>
            <a:ext cx="152400" cy="16002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21401" y="4216146"/>
            <a:ext cx="6953250" cy="1038860"/>
            <a:chOff x="1121401" y="4216146"/>
            <a:chExt cx="6953250" cy="10388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401" y="4304695"/>
              <a:ext cx="6952643" cy="9501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68092" y="4221099"/>
              <a:ext cx="792480" cy="647700"/>
            </a:xfrm>
            <a:custGeom>
              <a:avLst/>
              <a:gdLst/>
              <a:ahLst/>
              <a:cxnLst/>
              <a:rect l="l" t="t" r="r" b="b"/>
              <a:pathLst>
                <a:path w="792480" h="647700">
                  <a:moveTo>
                    <a:pt x="0" y="323850"/>
                  </a:moveTo>
                  <a:lnTo>
                    <a:pt x="3617" y="279914"/>
                  </a:lnTo>
                  <a:lnTo>
                    <a:pt x="14155" y="237772"/>
                  </a:lnTo>
                  <a:lnTo>
                    <a:pt x="31140" y="197810"/>
                  </a:lnTo>
                  <a:lnTo>
                    <a:pt x="54101" y="160415"/>
                  </a:lnTo>
                  <a:lnTo>
                    <a:pt x="82566" y="125972"/>
                  </a:lnTo>
                  <a:lnTo>
                    <a:pt x="116062" y="94868"/>
                  </a:lnTo>
                  <a:lnTo>
                    <a:pt x="154116" y="67490"/>
                  </a:lnTo>
                  <a:lnTo>
                    <a:pt x="196257" y="44224"/>
                  </a:lnTo>
                  <a:lnTo>
                    <a:pt x="242012" y="25455"/>
                  </a:lnTo>
                  <a:lnTo>
                    <a:pt x="290909" y="11571"/>
                  </a:lnTo>
                  <a:lnTo>
                    <a:pt x="342476" y="2957"/>
                  </a:lnTo>
                  <a:lnTo>
                    <a:pt x="396239" y="0"/>
                  </a:lnTo>
                  <a:lnTo>
                    <a:pt x="450003" y="2957"/>
                  </a:lnTo>
                  <a:lnTo>
                    <a:pt x="501570" y="11571"/>
                  </a:lnTo>
                  <a:lnTo>
                    <a:pt x="550467" y="25455"/>
                  </a:lnTo>
                  <a:lnTo>
                    <a:pt x="596222" y="44224"/>
                  </a:lnTo>
                  <a:lnTo>
                    <a:pt x="638363" y="67490"/>
                  </a:lnTo>
                  <a:lnTo>
                    <a:pt x="676417" y="94868"/>
                  </a:lnTo>
                  <a:lnTo>
                    <a:pt x="709913" y="125972"/>
                  </a:lnTo>
                  <a:lnTo>
                    <a:pt x="738377" y="160415"/>
                  </a:lnTo>
                  <a:lnTo>
                    <a:pt x="761339" y="197810"/>
                  </a:lnTo>
                  <a:lnTo>
                    <a:pt x="778324" y="237772"/>
                  </a:lnTo>
                  <a:lnTo>
                    <a:pt x="788862" y="279914"/>
                  </a:lnTo>
                  <a:lnTo>
                    <a:pt x="792480" y="323850"/>
                  </a:lnTo>
                  <a:lnTo>
                    <a:pt x="788862" y="367785"/>
                  </a:lnTo>
                  <a:lnTo>
                    <a:pt x="778324" y="409927"/>
                  </a:lnTo>
                  <a:lnTo>
                    <a:pt x="761339" y="449889"/>
                  </a:lnTo>
                  <a:lnTo>
                    <a:pt x="738378" y="487284"/>
                  </a:lnTo>
                  <a:lnTo>
                    <a:pt x="709913" y="521727"/>
                  </a:lnTo>
                  <a:lnTo>
                    <a:pt x="676417" y="552831"/>
                  </a:lnTo>
                  <a:lnTo>
                    <a:pt x="638363" y="580209"/>
                  </a:lnTo>
                  <a:lnTo>
                    <a:pt x="596222" y="603475"/>
                  </a:lnTo>
                  <a:lnTo>
                    <a:pt x="550467" y="622244"/>
                  </a:lnTo>
                  <a:lnTo>
                    <a:pt x="501570" y="636128"/>
                  </a:lnTo>
                  <a:lnTo>
                    <a:pt x="450003" y="644742"/>
                  </a:lnTo>
                  <a:lnTo>
                    <a:pt x="396239" y="647700"/>
                  </a:lnTo>
                  <a:lnTo>
                    <a:pt x="342476" y="644742"/>
                  </a:lnTo>
                  <a:lnTo>
                    <a:pt x="290909" y="636128"/>
                  </a:lnTo>
                  <a:lnTo>
                    <a:pt x="242012" y="622244"/>
                  </a:lnTo>
                  <a:lnTo>
                    <a:pt x="196257" y="603475"/>
                  </a:lnTo>
                  <a:lnTo>
                    <a:pt x="154116" y="580209"/>
                  </a:lnTo>
                  <a:lnTo>
                    <a:pt x="116062" y="552831"/>
                  </a:lnTo>
                  <a:lnTo>
                    <a:pt x="82566" y="521727"/>
                  </a:lnTo>
                  <a:lnTo>
                    <a:pt x="54102" y="487284"/>
                  </a:lnTo>
                  <a:lnTo>
                    <a:pt x="31140" y="449889"/>
                  </a:lnTo>
                  <a:lnTo>
                    <a:pt x="14155" y="409927"/>
                  </a:lnTo>
                  <a:lnTo>
                    <a:pt x="3617" y="367785"/>
                  </a:lnTo>
                  <a:lnTo>
                    <a:pt x="0" y="323850"/>
                  </a:lnTo>
                  <a:close/>
                </a:path>
              </a:pathLst>
            </a:custGeom>
            <a:ln w="990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76936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dirty="0"/>
              <a:t>formatos</a:t>
            </a:r>
            <a:r>
              <a:rPr sz="2400" spc="5" dirty="0"/>
              <a:t> </a:t>
            </a:r>
            <a:r>
              <a:rPr sz="2400" dirty="0"/>
              <a:t>– "Texto</a:t>
            </a:r>
            <a:r>
              <a:rPr sz="2400" spc="-5" dirty="0"/>
              <a:t> livre</a:t>
            </a:r>
            <a:r>
              <a:rPr sz="2400" spc="5" dirty="0"/>
              <a:t> </a:t>
            </a:r>
            <a:r>
              <a:rPr sz="2400" spc="-5" dirty="0" err="1"/>
              <a:t>dependente</a:t>
            </a:r>
            <a:r>
              <a:rPr sz="2400" spc="25" dirty="0"/>
              <a:t> </a:t>
            </a:r>
            <a:r>
              <a:rPr lang="en-GB" sz="2400" spc="-5" dirty="0"/>
              <a:t>do </a:t>
            </a:r>
            <a:r>
              <a:rPr lang="en-GB" sz="2400" spc="-5" dirty="0" err="1"/>
              <a:t>idioma</a:t>
            </a:r>
            <a:r>
              <a:rPr sz="2400" spc="-5" dirty="0"/>
              <a:t>"</a:t>
            </a:r>
            <a:endParaRPr sz="2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2540126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3747134"/>
            <a:ext cx="152400" cy="160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4405503"/>
            <a:ext cx="152400" cy="1600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5063871"/>
            <a:ext cx="152400" cy="1600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9" y="5722264"/>
            <a:ext cx="152400" cy="1600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1239" y="1799844"/>
            <a:ext cx="7830184" cy="4506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Atributos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"id"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 </a:t>
            </a:r>
            <a:r>
              <a:rPr sz="1800" dirty="0">
                <a:latin typeface="Arial"/>
                <a:cs typeface="Arial"/>
              </a:rPr>
              <a:t>INSDQualifier: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41275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Identificam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univocamente 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valores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 que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podem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necessitar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tradução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serem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exportados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lang="en-GB" sz="1800" spc="-5" dirty="0" err="1">
                <a:latin typeface="Arial"/>
                <a:cs typeface="Arial"/>
              </a:rPr>
              <a:t>ela</a:t>
            </a:r>
            <a:r>
              <a:rPr lang="en-GB" sz="1800" spc="20" dirty="0">
                <a:latin typeface="Arial"/>
                <a:cs typeface="Arial"/>
              </a:rPr>
              <a:t> “</a:t>
            </a:r>
            <a:r>
              <a:rPr sz="1800" dirty="0">
                <a:latin typeface="Arial"/>
                <a:cs typeface="Arial"/>
              </a:rPr>
              <a:t>WIPO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Sequence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 arquivo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XLIFF;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41275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São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opcionais;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Arial"/>
              <a:cs typeface="Arial"/>
            </a:endParaRPr>
          </a:p>
          <a:p>
            <a:pPr marL="41275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Permitidos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apenas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qualificadores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dependentes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-5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Arial"/>
              <a:cs typeface="Arial"/>
            </a:endParaRPr>
          </a:p>
          <a:p>
            <a:pPr marL="41275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Devem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5" dirty="0">
                <a:latin typeface="Arial"/>
                <a:cs typeface="Arial"/>
              </a:rPr>
              <a:t> exclusivos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uma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listagem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sequências;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412750" marR="14668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automaticamente </a:t>
            </a:r>
            <a:r>
              <a:rPr sz="1800" dirty="0">
                <a:latin typeface="Arial"/>
                <a:cs typeface="Arial"/>
              </a:rPr>
              <a:t>adicionados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arquivo</a:t>
            </a:r>
            <a:r>
              <a:rPr sz="1800" dirty="0">
                <a:latin typeface="Arial"/>
                <a:cs typeface="Arial"/>
              </a:rPr>
              <a:t> XML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gerado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lang="en-GB" sz="1800" spc="-5" dirty="0" err="1">
                <a:latin typeface="Arial"/>
                <a:cs typeface="Arial"/>
              </a:rPr>
              <a:t>ela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lang="en-GB" sz="1800" spc="10" dirty="0">
                <a:latin typeface="Arial"/>
                <a:cs typeface="Arial"/>
              </a:rPr>
              <a:t>"</a:t>
            </a:r>
            <a:r>
              <a:rPr sz="1800" spc="-5" dirty="0">
                <a:latin typeface="Arial"/>
                <a:cs typeface="Arial"/>
              </a:rPr>
              <a:t>WIPO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Sequence</a:t>
            </a:r>
            <a:r>
              <a:rPr lang="en-GB" sz="1800" dirty="0">
                <a:latin typeface="Arial"/>
                <a:cs typeface="Arial"/>
              </a:rPr>
              <a:t>"</a:t>
            </a: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777786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Valores</a:t>
            </a:r>
            <a:r>
              <a:rPr dirty="0"/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qualificadores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Tipos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spc="5" dirty="0"/>
              <a:t> </a:t>
            </a:r>
            <a:r>
              <a:rPr sz="2400" dirty="0"/>
              <a:t>formatos</a:t>
            </a:r>
            <a:r>
              <a:rPr sz="2400" spc="5" dirty="0"/>
              <a:t> </a:t>
            </a:r>
            <a:r>
              <a:rPr sz="2400" dirty="0"/>
              <a:t>– "Texto</a:t>
            </a:r>
            <a:r>
              <a:rPr sz="2400" spc="-5" dirty="0"/>
              <a:t> livre</a:t>
            </a:r>
            <a:r>
              <a:rPr sz="2400" spc="5" dirty="0"/>
              <a:t> </a:t>
            </a:r>
            <a:r>
              <a:rPr sz="2400" spc="-5" dirty="0" err="1"/>
              <a:t>dependente</a:t>
            </a:r>
            <a:r>
              <a:rPr sz="2400" spc="25" dirty="0"/>
              <a:t> </a:t>
            </a:r>
            <a:r>
              <a:rPr lang="en-GB" sz="2400" spc="-5" dirty="0"/>
              <a:t>do </a:t>
            </a:r>
            <a:r>
              <a:rPr lang="en-GB" sz="2400" spc="-5" dirty="0" err="1"/>
              <a:t>idioma</a:t>
            </a:r>
            <a:r>
              <a:rPr sz="2400" spc="-5" dirty="0"/>
              <a:t>"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031239" y="1799844"/>
            <a:ext cx="4459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atributo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“originalFreeTextLanguageCode”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881758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31239" y="3446017"/>
            <a:ext cx="7853045" cy="178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norma</a:t>
            </a:r>
            <a:r>
              <a:rPr sz="1800" dirty="0">
                <a:latin typeface="Arial"/>
                <a:cs typeface="Arial"/>
              </a:rPr>
              <a:t> ST.26,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parágrafo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43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define 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atributo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“originalFreeTextLanguageCode”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"O </a:t>
            </a:r>
            <a:r>
              <a:rPr sz="1800" spc="-5" dirty="0" err="1">
                <a:latin typeface="Arial"/>
                <a:cs typeface="Arial"/>
              </a:rPr>
              <a:t>código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-5" dirty="0">
                <a:latin typeface="Arial"/>
                <a:cs typeface="Arial"/>
              </a:rPr>
              <a:t>…d</a:t>
            </a:r>
            <a:r>
              <a:rPr lang="en-GB"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únic</a:t>
            </a:r>
            <a:r>
              <a:rPr lang="en-GB" sz="1800" spc="-5" dirty="0">
                <a:latin typeface="Arial"/>
                <a:cs typeface="Arial"/>
              </a:rPr>
              <a:t>o</a:t>
            </a:r>
            <a:r>
              <a:rPr lang="en-GB" spc="-5" dirty="0">
                <a:latin typeface="Arial"/>
                <a:cs typeface="Arial"/>
              </a:rPr>
              <a:t> </a:t>
            </a:r>
            <a:r>
              <a:rPr lang="en-GB" spc="-5" dirty="0" err="1">
                <a:latin typeface="Arial"/>
                <a:cs typeface="Arial"/>
              </a:rPr>
              <a:t>idioma</a:t>
            </a:r>
            <a:r>
              <a:rPr lang="en-GB" spc="-5" dirty="0">
                <a:latin typeface="Arial"/>
                <a:cs typeface="Arial"/>
              </a:rPr>
              <a:t> o</a:t>
            </a:r>
            <a:r>
              <a:rPr sz="1800" spc="-5" dirty="0" err="1">
                <a:latin typeface="Arial"/>
                <a:cs typeface="Arial"/>
              </a:rPr>
              <a:t>riginal</a:t>
            </a:r>
            <a:r>
              <a:rPr sz="1800" spc="-5" dirty="0">
                <a:latin typeface="Arial"/>
                <a:cs typeface="Arial"/>
              </a:rPr>
              <a:t> n</a:t>
            </a:r>
            <a:r>
              <a:rPr lang="en-GB"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qualificadores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texto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livre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dependentes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GB" sz="1800" spc="-5" dirty="0">
                <a:latin typeface="Arial"/>
                <a:cs typeface="Arial"/>
              </a:rPr>
              <a:t>do </a:t>
            </a:r>
            <a:r>
              <a:rPr lang="en-GB" sz="1800" spc="-5" dirty="0" err="1">
                <a:latin typeface="Arial"/>
                <a:cs typeface="Arial"/>
              </a:rPr>
              <a:t>idioma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foram preparados."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Este atributo </a:t>
            </a:r>
            <a:r>
              <a:rPr sz="1800" dirty="0">
                <a:latin typeface="Arial"/>
                <a:cs typeface="Arial"/>
              </a:rPr>
              <a:t>é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OPCIONAL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3527678"/>
            <a:ext cx="152400" cy="1600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009007"/>
            <a:ext cx="152400" cy="1600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931" y="2420873"/>
            <a:ext cx="7867271" cy="5334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604" y="1788922"/>
            <a:ext cx="887603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4465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Situações</a:t>
            </a:r>
            <a:r>
              <a:rPr sz="4800" spc="10" dirty="0"/>
              <a:t> </a:t>
            </a:r>
            <a:r>
              <a:rPr sz="4800" dirty="0"/>
              <a:t>especiais: </a:t>
            </a:r>
            <a:r>
              <a:rPr sz="4800" spc="5" dirty="0"/>
              <a:t> </a:t>
            </a:r>
            <a:r>
              <a:rPr sz="4800" spc="-5" dirty="0"/>
              <a:t>Moléculas</a:t>
            </a:r>
            <a:r>
              <a:rPr sz="4800" spc="25" dirty="0"/>
              <a:t> </a:t>
            </a:r>
            <a:r>
              <a:rPr sz="4800" spc="-5" dirty="0"/>
              <a:t>híbridas</a:t>
            </a:r>
            <a:r>
              <a:rPr sz="4800" spc="35" dirty="0"/>
              <a:t> </a:t>
            </a:r>
            <a:r>
              <a:rPr sz="4800" spc="-5" dirty="0"/>
              <a:t>de</a:t>
            </a:r>
            <a:r>
              <a:rPr sz="4800" spc="20" dirty="0"/>
              <a:t> </a:t>
            </a:r>
            <a:r>
              <a:rPr sz="4800" spc="-5" dirty="0"/>
              <a:t>ADN/ARN</a:t>
            </a:r>
            <a:endParaRPr sz="4800"/>
          </a:p>
          <a:p>
            <a:pPr marL="2285365" marR="1989455" indent="-287655">
              <a:lnSpc>
                <a:spcPct val="100000"/>
              </a:lnSpc>
              <a:spcBef>
                <a:spcPts val="5"/>
              </a:spcBef>
            </a:pPr>
            <a:r>
              <a:rPr sz="4800" spc="-5" dirty="0"/>
              <a:t>Uracilo em ADN e </a:t>
            </a:r>
            <a:r>
              <a:rPr sz="4800" spc="-1320" dirty="0"/>
              <a:t> </a:t>
            </a:r>
            <a:r>
              <a:rPr sz="4800" spc="-5" dirty="0"/>
              <a:t>Timina</a:t>
            </a:r>
            <a:r>
              <a:rPr sz="4800" dirty="0"/>
              <a:t> </a:t>
            </a:r>
            <a:r>
              <a:rPr sz="4800" spc="-5" dirty="0"/>
              <a:t>em</a:t>
            </a:r>
            <a:r>
              <a:rPr sz="4800" spc="-10" dirty="0"/>
              <a:t> </a:t>
            </a:r>
            <a:r>
              <a:rPr sz="4800" spc="-5" dirty="0"/>
              <a:t>ARN</a:t>
            </a:r>
            <a:endParaRPr sz="48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7110" y="1880361"/>
            <a:ext cx="7111365" cy="320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Lembrete: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"u"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uracilo</a:t>
            </a:r>
            <a:r>
              <a:rPr sz="1800" spc="-5" dirty="0">
                <a:latin typeface="Arial"/>
                <a:cs typeface="Arial"/>
              </a:rPr>
              <a:t> não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permitido na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ST.26</a:t>
            </a:r>
            <a:endParaRPr sz="1800" dirty="0">
              <a:latin typeface="Arial"/>
              <a:cs typeface="Arial"/>
            </a:endParaRPr>
          </a:p>
          <a:p>
            <a:pPr marL="12700" marR="4972050">
              <a:lnSpc>
                <a:spcPct val="240000"/>
              </a:lnSpc>
            </a:pPr>
            <a:r>
              <a:rPr sz="1800" spc="-5" dirty="0">
                <a:latin typeface="Arial"/>
                <a:cs typeface="Arial"/>
              </a:rPr>
              <a:t>No </a:t>
            </a:r>
            <a:r>
              <a:rPr sz="1800" dirty="0">
                <a:latin typeface="Arial"/>
                <a:cs typeface="Arial"/>
              </a:rPr>
              <a:t>ADN, "t" </a:t>
            </a:r>
            <a:r>
              <a:rPr sz="1800" spc="-5" dirty="0">
                <a:latin typeface="Arial"/>
                <a:cs typeface="Arial"/>
              </a:rPr>
              <a:t>é timina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ARN,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"t"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uracilo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Dois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cenários</a:t>
            </a:r>
            <a:r>
              <a:rPr sz="1800" spc="-5" dirty="0">
                <a:latin typeface="Arial"/>
                <a:cs typeface="Arial"/>
              </a:rPr>
              <a:t> devem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considerados:</a:t>
            </a:r>
            <a:endParaRPr sz="1800" dirty="0">
              <a:latin typeface="Arial"/>
              <a:cs typeface="Arial"/>
            </a:endParaRPr>
          </a:p>
          <a:p>
            <a:pPr marL="127000" marR="508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81635" algn="l"/>
              </a:tabLst>
            </a:pPr>
            <a:r>
              <a:rPr sz="1800" i="1" spc="-5" dirty="0">
                <a:latin typeface="Arial"/>
                <a:cs typeface="Arial"/>
              </a:rPr>
              <a:t>Molécula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ADN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com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nucleobase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uracilo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ou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molécula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ARN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 </a:t>
            </a:r>
            <a:r>
              <a:rPr sz="1800" i="1" dirty="0">
                <a:latin typeface="Arial"/>
                <a:cs typeface="Arial"/>
              </a:rPr>
              <a:t>nucleobase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timina;</a:t>
            </a:r>
            <a:endParaRPr sz="1800" i="1" dirty="0">
              <a:latin typeface="Arial"/>
              <a:cs typeface="Arial"/>
            </a:endParaRPr>
          </a:p>
          <a:p>
            <a:pPr marL="381000" indent="-25463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81635" algn="l"/>
              </a:tabLst>
            </a:pPr>
            <a:r>
              <a:rPr sz="1800" i="1" spc="-5" dirty="0">
                <a:latin typeface="Arial"/>
                <a:cs typeface="Arial"/>
              </a:rPr>
              <a:t>Molécula híbrida de ADN/ARN</a:t>
            </a:r>
            <a:endParaRPr sz="1800" i="1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808" y="1962150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808" y="2506980"/>
            <a:ext cx="152400" cy="1600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808" y="3192780"/>
            <a:ext cx="152400" cy="1600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808" y="3937253"/>
            <a:ext cx="152400" cy="16001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9783" y="28447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6902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caracterização</a:t>
            </a:r>
            <a:r>
              <a:rPr spc="-20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7117" y="1542288"/>
            <a:ext cx="7496809" cy="12877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Arial"/>
                <a:cs typeface="Arial"/>
              </a:rPr>
              <a:t>Algumas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chaves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caracterização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têm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limitações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adicionais</a:t>
            </a:r>
          </a:p>
          <a:p>
            <a:pPr marL="412750" indent="-286385">
              <a:lnSpc>
                <a:spcPct val="100000"/>
              </a:lnSpc>
              <a:spcBef>
                <a:spcPts val="430"/>
              </a:spcBef>
              <a:buChar char="-"/>
              <a:tabLst>
                <a:tab pos="412750" algn="l"/>
                <a:tab pos="413384" algn="l"/>
              </a:tabLst>
            </a:pPr>
            <a:r>
              <a:rPr sz="1800" spc="-5" dirty="0">
                <a:latin typeface="Arial"/>
                <a:cs typeface="Arial"/>
              </a:rPr>
              <a:t>âmbito 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organismos; </a:t>
            </a:r>
            <a:r>
              <a:rPr sz="1800" spc="-5" dirty="0">
                <a:latin typeface="Arial"/>
                <a:cs typeface="Arial"/>
              </a:rPr>
              <a:t>por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exemplo, "C_region"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limita</a:t>
            </a:r>
            <a:r>
              <a:rPr lang="en-GB" sz="1800" dirty="0">
                <a:latin typeface="Arial"/>
                <a:cs typeface="Arial"/>
              </a:rPr>
              <a:t>-se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eucariotas</a:t>
            </a:r>
          </a:p>
          <a:p>
            <a:pPr marL="412750" marR="5080" indent="-285750">
              <a:lnSpc>
                <a:spcPct val="100000"/>
              </a:lnSpc>
              <a:spcBef>
                <a:spcPts val="434"/>
              </a:spcBef>
              <a:buChar char="-"/>
              <a:tabLst>
                <a:tab pos="412750" algn="l"/>
                <a:tab pos="413384" algn="l"/>
              </a:tabLst>
            </a:pPr>
            <a:r>
              <a:rPr sz="1800" spc="-5" dirty="0">
                <a:latin typeface="Arial"/>
                <a:cs typeface="Arial"/>
              </a:rPr>
              <a:t>âmbito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moléculas;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exemplo,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"D-loop"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limita</a:t>
            </a:r>
            <a:r>
              <a:rPr lang="en-GB" sz="1800" dirty="0">
                <a:latin typeface="Arial"/>
                <a:cs typeface="Arial"/>
              </a:rPr>
              <a:t>-se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sequências</a:t>
            </a:r>
            <a:r>
              <a:rPr sz="1800" spc="-5" dirty="0">
                <a:latin typeface="Arial"/>
                <a:cs typeface="Arial"/>
              </a:rPr>
              <a:t> 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981" y="1679067"/>
            <a:ext cx="152400" cy="1600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65981" y="2991242"/>
            <a:ext cx="7900670" cy="2602865"/>
            <a:chOff x="565981" y="2991242"/>
            <a:chExt cx="7900670" cy="26028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81" y="2991242"/>
              <a:ext cx="7900601" cy="2311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7913" y="4941189"/>
              <a:ext cx="2738755" cy="647700"/>
            </a:xfrm>
            <a:custGeom>
              <a:avLst/>
              <a:gdLst/>
              <a:ahLst/>
              <a:cxnLst/>
              <a:rect l="l" t="t" r="r" b="b"/>
              <a:pathLst>
                <a:path w="2738754" h="647700">
                  <a:moveTo>
                    <a:pt x="0" y="323850"/>
                  </a:moveTo>
                  <a:lnTo>
                    <a:pt x="16797" y="272985"/>
                  </a:lnTo>
                  <a:lnTo>
                    <a:pt x="45871" y="240429"/>
                  </a:lnTo>
                  <a:lnTo>
                    <a:pt x="88363" y="209164"/>
                  </a:lnTo>
                  <a:lnTo>
                    <a:pt x="143515" y="179371"/>
                  </a:lnTo>
                  <a:lnTo>
                    <a:pt x="210571" y="151228"/>
                  </a:lnTo>
                  <a:lnTo>
                    <a:pt x="248327" y="137831"/>
                  </a:lnTo>
                  <a:lnTo>
                    <a:pt x="288774" y="124915"/>
                  </a:lnTo>
                  <a:lnTo>
                    <a:pt x="331819" y="112500"/>
                  </a:lnTo>
                  <a:lnTo>
                    <a:pt x="377367" y="100610"/>
                  </a:lnTo>
                  <a:lnTo>
                    <a:pt x="425323" y="89267"/>
                  </a:lnTo>
                  <a:lnTo>
                    <a:pt x="475592" y="78493"/>
                  </a:lnTo>
                  <a:lnTo>
                    <a:pt x="528081" y="68311"/>
                  </a:lnTo>
                  <a:lnTo>
                    <a:pt x="582694" y="58744"/>
                  </a:lnTo>
                  <a:lnTo>
                    <a:pt x="639337" y="49813"/>
                  </a:lnTo>
                  <a:lnTo>
                    <a:pt x="697915" y="41541"/>
                  </a:lnTo>
                  <a:lnTo>
                    <a:pt x="758333" y="33951"/>
                  </a:lnTo>
                  <a:lnTo>
                    <a:pt x="820498" y="27064"/>
                  </a:lnTo>
                  <a:lnTo>
                    <a:pt x="884313" y="20904"/>
                  </a:lnTo>
                  <a:lnTo>
                    <a:pt x="949686" y="15492"/>
                  </a:lnTo>
                  <a:lnTo>
                    <a:pt x="1016520" y="10852"/>
                  </a:lnTo>
                  <a:lnTo>
                    <a:pt x="1084723" y="7005"/>
                  </a:lnTo>
                  <a:lnTo>
                    <a:pt x="1154198" y="3974"/>
                  </a:lnTo>
                  <a:lnTo>
                    <a:pt x="1224851" y="1781"/>
                  </a:lnTo>
                  <a:lnTo>
                    <a:pt x="1296588" y="449"/>
                  </a:lnTo>
                  <a:lnTo>
                    <a:pt x="1369314" y="0"/>
                  </a:lnTo>
                  <a:lnTo>
                    <a:pt x="1442039" y="449"/>
                  </a:lnTo>
                  <a:lnTo>
                    <a:pt x="1513776" y="1781"/>
                  </a:lnTo>
                  <a:lnTo>
                    <a:pt x="1584429" y="3974"/>
                  </a:lnTo>
                  <a:lnTo>
                    <a:pt x="1653904" y="7005"/>
                  </a:lnTo>
                  <a:lnTo>
                    <a:pt x="1722107" y="10852"/>
                  </a:lnTo>
                  <a:lnTo>
                    <a:pt x="1788941" y="15492"/>
                  </a:lnTo>
                  <a:lnTo>
                    <a:pt x="1854314" y="20904"/>
                  </a:lnTo>
                  <a:lnTo>
                    <a:pt x="1918129" y="27064"/>
                  </a:lnTo>
                  <a:lnTo>
                    <a:pt x="1980294" y="33951"/>
                  </a:lnTo>
                  <a:lnTo>
                    <a:pt x="2040712" y="41541"/>
                  </a:lnTo>
                  <a:lnTo>
                    <a:pt x="2099290" y="49813"/>
                  </a:lnTo>
                  <a:lnTo>
                    <a:pt x="2155933" y="58744"/>
                  </a:lnTo>
                  <a:lnTo>
                    <a:pt x="2210546" y="68311"/>
                  </a:lnTo>
                  <a:lnTo>
                    <a:pt x="2263035" y="78493"/>
                  </a:lnTo>
                  <a:lnTo>
                    <a:pt x="2313304" y="89267"/>
                  </a:lnTo>
                  <a:lnTo>
                    <a:pt x="2361260" y="100610"/>
                  </a:lnTo>
                  <a:lnTo>
                    <a:pt x="2406808" y="112500"/>
                  </a:lnTo>
                  <a:lnTo>
                    <a:pt x="2449853" y="124915"/>
                  </a:lnTo>
                  <a:lnTo>
                    <a:pt x="2490300" y="137831"/>
                  </a:lnTo>
                  <a:lnTo>
                    <a:pt x="2528056" y="151228"/>
                  </a:lnTo>
                  <a:lnTo>
                    <a:pt x="2595112" y="179371"/>
                  </a:lnTo>
                  <a:lnTo>
                    <a:pt x="2650264" y="209164"/>
                  </a:lnTo>
                  <a:lnTo>
                    <a:pt x="2692756" y="240429"/>
                  </a:lnTo>
                  <a:lnTo>
                    <a:pt x="2721830" y="272985"/>
                  </a:lnTo>
                  <a:lnTo>
                    <a:pt x="2738628" y="323850"/>
                  </a:lnTo>
                  <a:lnTo>
                    <a:pt x="2736730" y="341045"/>
                  </a:lnTo>
                  <a:lnTo>
                    <a:pt x="2709017" y="391142"/>
                  </a:lnTo>
                  <a:lnTo>
                    <a:pt x="2673140" y="423075"/>
                  </a:lnTo>
                  <a:lnTo>
                    <a:pt x="2624223" y="453626"/>
                  </a:lnTo>
                  <a:lnTo>
                    <a:pt x="2563024" y="482617"/>
                  </a:lnTo>
                  <a:lnTo>
                    <a:pt x="2490300" y="509868"/>
                  </a:lnTo>
                  <a:lnTo>
                    <a:pt x="2449853" y="522784"/>
                  </a:lnTo>
                  <a:lnTo>
                    <a:pt x="2406808" y="535199"/>
                  </a:lnTo>
                  <a:lnTo>
                    <a:pt x="2361260" y="547089"/>
                  </a:lnTo>
                  <a:lnTo>
                    <a:pt x="2313304" y="558432"/>
                  </a:lnTo>
                  <a:lnTo>
                    <a:pt x="2263035" y="569206"/>
                  </a:lnTo>
                  <a:lnTo>
                    <a:pt x="2210546" y="579388"/>
                  </a:lnTo>
                  <a:lnTo>
                    <a:pt x="2155933" y="588955"/>
                  </a:lnTo>
                  <a:lnTo>
                    <a:pt x="2099290" y="597886"/>
                  </a:lnTo>
                  <a:lnTo>
                    <a:pt x="2040712" y="606158"/>
                  </a:lnTo>
                  <a:lnTo>
                    <a:pt x="1980294" y="613748"/>
                  </a:lnTo>
                  <a:lnTo>
                    <a:pt x="1918129" y="620635"/>
                  </a:lnTo>
                  <a:lnTo>
                    <a:pt x="1854314" y="626795"/>
                  </a:lnTo>
                  <a:lnTo>
                    <a:pt x="1788941" y="632207"/>
                  </a:lnTo>
                  <a:lnTo>
                    <a:pt x="1722107" y="636847"/>
                  </a:lnTo>
                  <a:lnTo>
                    <a:pt x="1653904" y="640694"/>
                  </a:lnTo>
                  <a:lnTo>
                    <a:pt x="1584429" y="643725"/>
                  </a:lnTo>
                  <a:lnTo>
                    <a:pt x="1513776" y="645918"/>
                  </a:lnTo>
                  <a:lnTo>
                    <a:pt x="1442039" y="647250"/>
                  </a:lnTo>
                  <a:lnTo>
                    <a:pt x="1369314" y="647700"/>
                  </a:lnTo>
                  <a:lnTo>
                    <a:pt x="1296588" y="647250"/>
                  </a:lnTo>
                  <a:lnTo>
                    <a:pt x="1224851" y="645918"/>
                  </a:lnTo>
                  <a:lnTo>
                    <a:pt x="1154198" y="643725"/>
                  </a:lnTo>
                  <a:lnTo>
                    <a:pt x="1084723" y="640694"/>
                  </a:lnTo>
                  <a:lnTo>
                    <a:pt x="1016520" y="636847"/>
                  </a:lnTo>
                  <a:lnTo>
                    <a:pt x="949686" y="632207"/>
                  </a:lnTo>
                  <a:lnTo>
                    <a:pt x="884313" y="626795"/>
                  </a:lnTo>
                  <a:lnTo>
                    <a:pt x="820498" y="620635"/>
                  </a:lnTo>
                  <a:lnTo>
                    <a:pt x="758333" y="613748"/>
                  </a:lnTo>
                  <a:lnTo>
                    <a:pt x="697915" y="606158"/>
                  </a:lnTo>
                  <a:lnTo>
                    <a:pt x="639337" y="597886"/>
                  </a:lnTo>
                  <a:lnTo>
                    <a:pt x="582694" y="588955"/>
                  </a:lnTo>
                  <a:lnTo>
                    <a:pt x="528081" y="579388"/>
                  </a:lnTo>
                  <a:lnTo>
                    <a:pt x="475592" y="569206"/>
                  </a:lnTo>
                  <a:lnTo>
                    <a:pt x="425323" y="558432"/>
                  </a:lnTo>
                  <a:lnTo>
                    <a:pt x="377367" y="547089"/>
                  </a:lnTo>
                  <a:lnTo>
                    <a:pt x="331819" y="535199"/>
                  </a:lnTo>
                  <a:lnTo>
                    <a:pt x="288774" y="522784"/>
                  </a:lnTo>
                  <a:lnTo>
                    <a:pt x="248327" y="509868"/>
                  </a:lnTo>
                  <a:lnTo>
                    <a:pt x="210571" y="496471"/>
                  </a:lnTo>
                  <a:lnTo>
                    <a:pt x="143515" y="468328"/>
                  </a:lnTo>
                  <a:lnTo>
                    <a:pt x="88363" y="438535"/>
                  </a:lnTo>
                  <a:lnTo>
                    <a:pt x="45871" y="407270"/>
                  </a:lnTo>
                  <a:lnTo>
                    <a:pt x="16797" y="374714"/>
                  </a:lnTo>
                  <a:lnTo>
                    <a:pt x="0" y="323850"/>
                  </a:lnTo>
                  <a:close/>
                </a:path>
              </a:pathLst>
            </a:custGeom>
            <a:ln w="990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284" y="5568696"/>
            <a:ext cx="2548890" cy="458470"/>
          </a:xfrm>
          <a:custGeom>
            <a:avLst/>
            <a:gdLst/>
            <a:ahLst/>
            <a:cxnLst/>
            <a:rect l="l" t="t" r="r" b="b"/>
            <a:pathLst>
              <a:path w="2548890" h="458470">
                <a:moveTo>
                  <a:pt x="2548890" y="0"/>
                </a:moveTo>
                <a:lnTo>
                  <a:pt x="0" y="0"/>
                </a:lnTo>
                <a:lnTo>
                  <a:pt x="0" y="457961"/>
                </a:lnTo>
                <a:lnTo>
                  <a:pt x="2548890" y="457961"/>
                </a:lnTo>
                <a:lnTo>
                  <a:pt x="25488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796" y="3098292"/>
            <a:ext cx="288290" cy="474980"/>
          </a:xfrm>
          <a:custGeom>
            <a:avLst/>
            <a:gdLst/>
            <a:ahLst/>
            <a:cxnLst/>
            <a:rect l="l" t="t" r="r" b="b"/>
            <a:pathLst>
              <a:path w="288290" h="474979">
                <a:moveTo>
                  <a:pt x="144018" y="0"/>
                </a:moveTo>
                <a:lnTo>
                  <a:pt x="80698" y="24130"/>
                </a:lnTo>
                <a:lnTo>
                  <a:pt x="53957" y="52154"/>
                </a:lnTo>
                <a:lnTo>
                  <a:pt x="31650" y="88916"/>
                </a:lnTo>
                <a:lnTo>
                  <a:pt x="14644" y="132988"/>
                </a:lnTo>
                <a:lnTo>
                  <a:pt x="3805" y="182946"/>
                </a:lnTo>
                <a:lnTo>
                  <a:pt x="0" y="237362"/>
                </a:lnTo>
                <a:lnTo>
                  <a:pt x="3805" y="291779"/>
                </a:lnTo>
                <a:lnTo>
                  <a:pt x="14644" y="341737"/>
                </a:lnTo>
                <a:lnTo>
                  <a:pt x="31650" y="385809"/>
                </a:lnTo>
                <a:lnTo>
                  <a:pt x="53957" y="422571"/>
                </a:lnTo>
                <a:lnTo>
                  <a:pt x="80698" y="450595"/>
                </a:lnTo>
                <a:lnTo>
                  <a:pt x="144018" y="474725"/>
                </a:lnTo>
                <a:lnTo>
                  <a:pt x="177028" y="468455"/>
                </a:lnTo>
                <a:lnTo>
                  <a:pt x="234078" y="422571"/>
                </a:lnTo>
                <a:lnTo>
                  <a:pt x="256385" y="385809"/>
                </a:lnTo>
                <a:lnTo>
                  <a:pt x="273391" y="341737"/>
                </a:lnTo>
                <a:lnTo>
                  <a:pt x="284230" y="291779"/>
                </a:lnTo>
                <a:lnTo>
                  <a:pt x="288035" y="237362"/>
                </a:lnTo>
                <a:lnTo>
                  <a:pt x="284230" y="182946"/>
                </a:lnTo>
                <a:lnTo>
                  <a:pt x="273391" y="132988"/>
                </a:lnTo>
                <a:lnTo>
                  <a:pt x="256385" y="88916"/>
                </a:lnTo>
                <a:lnTo>
                  <a:pt x="234078" y="52154"/>
                </a:lnTo>
                <a:lnTo>
                  <a:pt x="207337" y="24130"/>
                </a:lnTo>
                <a:lnTo>
                  <a:pt x="1440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38900" y="3195066"/>
            <a:ext cx="1498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7900" y="3007614"/>
            <a:ext cx="288290" cy="474980"/>
          </a:xfrm>
          <a:custGeom>
            <a:avLst/>
            <a:gdLst/>
            <a:ahLst/>
            <a:cxnLst/>
            <a:rect l="l" t="t" r="r" b="b"/>
            <a:pathLst>
              <a:path w="288289" h="474979">
                <a:moveTo>
                  <a:pt x="144018" y="0"/>
                </a:moveTo>
                <a:lnTo>
                  <a:pt x="80698" y="24130"/>
                </a:lnTo>
                <a:lnTo>
                  <a:pt x="53957" y="52154"/>
                </a:lnTo>
                <a:lnTo>
                  <a:pt x="31650" y="88916"/>
                </a:lnTo>
                <a:lnTo>
                  <a:pt x="14644" y="132988"/>
                </a:lnTo>
                <a:lnTo>
                  <a:pt x="3805" y="182946"/>
                </a:lnTo>
                <a:lnTo>
                  <a:pt x="0" y="237362"/>
                </a:lnTo>
                <a:lnTo>
                  <a:pt x="3805" y="291779"/>
                </a:lnTo>
                <a:lnTo>
                  <a:pt x="14644" y="341737"/>
                </a:lnTo>
                <a:lnTo>
                  <a:pt x="31650" y="385809"/>
                </a:lnTo>
                <a:lnTo>
                  <a:pt x="53957" y="422571"/>
                </a:lnTo>
                <a:lnTo>
                  <a:pt x="80698" y="450595"/>
                </a:lnTo>
                <a:lnTo>
                  <a:pt x="144018" y="474725"/>
                </a:lnTo>
                <a:lnTo>
                  <a:pt x="177028" y="468455"/>
                </a:lnTo>
                <a:lnTo>
                  <a:pt x="234078" y="422571"/>
                </a:lnTo>
                <a:lnTo>
                  <a:pt x="256385" y="385809"/>
                </a:lnTo>
                <a:lnTo>
                  <a:pt x="273391" y="341737"/>
                </a:lnTo>
                <a:lnTo>
                  <a:pt x="284230" y="291779"/>
                </a:lnTo>
                <a:lnTo>
                  <a:pt x="288036" y="237362"/>
                </a:lnTo>
                <a:lnTo>
                  <a:pt x="284230" y="182946"/>
                </a:lnTo>
                <a:lnTo>
                  <a:pt x="273391" y="132988"/>
                </a:lnTo>
                <a:lnTo>
                  <a:pt x="256385" y="88916"/>
                </a:lnTo>
                <a:lnTo>
                  <a:pt x="234078" y="52154"/>
                </a:lnTo>
                <a:lnTo>
                  <a:pt x="207337" y="24130"/>
                </a:lnTo>
                <a:lnTo>
                  <a:pt x="1440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06573" y="3104387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8340" y="806449"/>
            <a:ext cx="7331075" cy="155384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Uracilo</a:t>
            </a:r>
            <a:r>
              <a:rPr sz="2400" spc="1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em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ADN</a:t>
            </a:r>
            <a:r>
              <a:rPr sz="2400" spc="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timina</a:t>
            </a:r>
            <a:r>
              <a:rPr sz="2400" spc="1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em</a:t>
            </a:r>
            <a:r>
              <a:rPr sz="2400" spc="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ARN</a:t>
            </a:r>
            <a:endParaRPr sz="2400">
              <a:latin typeface="Arial"/>
              <a:cs typeface="Arial"/>
            </a:endParaRPr>
          </a:p>
          <a:p>
            <a:pPr marL="140970" marR="5080">
              <a:lnSpc>
                <a:spcPct val="100000"/>
              </a:lnSpc>
              <a:spcBef>
                <a:spcPts val="1150"/>
              </a:spcBef>
            </a:pP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tem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espinha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dorsal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nucleobase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uracilo,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espinha dorsal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nucleobase de </a:t>
            </a:r>
            <a:r>
              <a:rPr sz="1800" dirty="0">
                <a:latin typeface="Arial"/>
                <a:cs typeface="Arial"/>
              </a:rPr>
              <a:t> timina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descrever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"nucleotídeo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modificado"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981" y="1593722"/>
            <a:ext cx="152400" cy="1600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4218" y="4639055"/>
            <a:ext cx="7545705" cy="15621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n-GB"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plica-se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norma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ST.26,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parágrafo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14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1800" i="1" spc="-5" dirty="0">
                <a:latin typeface="Arial"/>
                <a:cs typeface="Arial"/>
              </a:rPr>
              <a:t>"14. </a:t>
            </a:r>
            <a:r>
              <a:rPr sz="1800" i="1" dirty="0">
                <a:latin typeface="Arial"/>
                <a:cs typeface="Arial"/>
              </a:rPr>
              <a:t>O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símbolo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"t"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é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interpretado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como</a:t>
            </a:r>
            <a:r>
              <a:rPr sz="1800" i="1" dirty="0">
                <a:latin typeface="Arial"/>
                <a:cs typeface="Arial"/>
              </a:rPr>
              <a:t> timina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ADN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uracilo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 ARN.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uracilo em ADN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ou 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timina em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ARN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é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considerado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como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um</a:t>
            </a:r>
            <a:endParaRPr sz="1800" dirty="0">
              <a:latin typeface="Arial"/>
              <a:cs typeface="Arial"/>
            </a:endParaRPr>
          </a:p>
          <a:p>
            <a:pPr marL="12700" marR="31115">
              <a:lnSpc>
                <a:spcPct val="100000"/>
              </a:lnSpc>
              <a:spcBef>
                <a:spcPts val="434"/>
              </a:spcBef>
            </a:pP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nucleotídeo</a:t>
            </a:r>
            <a:r>
              <a:rPr sz="18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modificado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descrito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em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maior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detalhe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na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tabela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características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especificada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 </a:t>
            </a:r>
            <a:r>
              <a:rPr sz="1800" b="1" i="1" spc="-5" dirty="0">
                <a:latin typeface="Arial"/>
                <a:cs typeface="Arial"/>
              </a:rPr>
              <a:t>parágrafo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19</a:t>
            </a:r>
            <a:r>
              <a:rPr sz="1800" i="1" spc="-5" dirty="0">
                <a:latin typeface="Arial"/>
                <a:cs typeface="Arial"/>
              </a:rPr>
              <a:t>."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9922" y="3411473"/>
            <a:ext cx="2948305" cy="458470"/>
          </a:xfrm>
          <a:custGeom>
            <a:avLst/>
            <a:gdLst/>
            <a:ahLst/>
            <a:cxnLst/>
            <a:rect l="l" t="t" r="r" b="b"/>
            <a:pathLst>
              <a:path w="2948304" h="458470">
                <a:moveTo>
                  <a:pt x="0" y="448818"/>
                </a:moveTo>
                <a:lnTo>
                  <a:pt x="28282" y="396087"/>
                </a:lnTo>
                <a:lnTo>
                  <a:pt x="53650" y="343094"/>
                </a:lnTo>
                <a:lnTo>
                  <a:pt x="76660" y="290945"/>
                </a:lnTo>
                <a:lnTo>
                  <a:pt x="97872" y="240744"/>
                </a:lnTo>
                <a:lnTo>
                  <a:pt x="117841" y="193597"/>
                </a:lnTo>
                <a:lnTo>
                  <a:pt x="137127" y="150607"/>
                </a:lnTo>
                <a:lnTo>
                  <a:pt x="156285" y="112880"/>
                </a:lnTo>
                <a:lnTo>
                  <a:pt x="196455" y="57636"/>
                </a:lnTo>
                <a:lnTo>
                  <a:pt x="242811" y="36702"/>
                </a:lnTo>
                <a:lnTo>
                  <a:pt x="266776" y="44311"/>
                </a:lnTo>
                <a:lnTo>
                  <a:pt x="317822" y="99024"/>
                </a:lnTo>
                <a:lnTo>
                  <a:pt x="344512" y="140499"/>
                </a:lnTo>
                <a:lnTo>
                  <a:pt x="371721" y="187635"/>
                </a:lnTo>
                <a:lnTo>
                  <a:pt x="399253" y="237617"/>
                </a:lnTo>
                <a:lnTo>
                  <a:pt x="426913" y="287630"/>
                </a:lnTo>
                <a:lnTo>
                  <a:pt x="454508" y="334861"/>
                </a:lnTo>
                <a:lnTo>
                  <a:pt x="481841" y="376495"/>
                </a:lnTo>
                <a:lnTo>
                  <a:pt x="508718" y="409718"/>
                </a:lnTo>
                <a:lnTo>
                  <a:pt x="560324" y="439674"/>
                </a:lnTo>
                <a:lnTo>
                  <a:pt x="584970" y="431686"/>
                </a:lnTo>
                <a:lnTo>
                  <a:pt x="632977" y="376281"/>
                </a:lnTo>
                <a:lnTo>
                  <a:pt x="656467" y="334522"/>
                </a:lnTo>
                <a:lnTo>
                  <a:pt x="679699" y="287167"/>
                </a:lnTo>
                <a:lnTo>
                  <a:pt x="702738" y="237045"/>
                </a:lnTo>
                <a:lnTo>
                  <a:pt x="725647" y="186987"/>
                </a:lnTo>
                <a:lnTo>
                  <a:pt x="748490" y="139822"/>
                </a:lnTo>
                <a:lnTo>
                  <a:pt x="771332" y="98381"/>
                </a:lnTo>
                <a:lnTo>
                  <a:pt x="794236" y="65494"/>
                </a:lnTo>
                <a:lnTo>
                  <a:pt x="817266" y="43991"/>
                </a:lnTo>
                <a:lnTo>
                  <a:pt x="840485" y="36702"/>
                </a:lnTo>
                <a:lnTo>
                  <a:pt x="863705" y="45631"/>
                </a:lnTo>
                <a:lnTo>
                  <a:pt x="909639" y="103810"/>
                </a:lnTo>
                <a:lnTo>
                  <a:pt x="932481" y="147272"/>
                </a:lnTo>
                <a:lnTo>
                  <a:pt x="955324" y="196459"/>
                </a:lnTo>
                <a:lnTo>
                  <a:pt x="978233" y="248475"/>
                </a:lnTo>
                <a:lnTo>
                  <a:pt x="1001272" y="300428"/>
                </a:lnTo>
                <a:lnTo>
                  <a:pt x="1024504" y="349424"/>
                </a:lnTo>
                <a:lnTo>
                  <a:pt x="1047994" y="392568"/>
                </a:lnTo>
                <a:lnTo>
                  <a:pt x="1071805" y="426969"/>
                </a:lnTo>
                <a:lnTo>
                  <a:pt x="1120648" y="457962"/>
                </a:lnTo>
                <a:lnTo>
                  <a:pt x="1143941" y="450892"/>
                </a:lnTo>
                <a:lnTo>
                  <a:pt x="1191985" y="401201"/>
                </a:lnTo>
                <a:lnTo>
                  <a:pt x="1216556" y="363157"/>
                </a:lnTo>
                <a:lnTo>
                  <a:pt x="1241376" y="319364"/>
                </a:lnTo>
                <a:lnTo>
                  <a:pt x="1266353" y="272112"/>
                </a:lnTo>
                <a:lnTo>
                  <a:pt x="1291400" y="223688"/>
                </a:lnTo>
                <a:lnTo>
                  <a:pt x="1316428" y="176382"/>
                </a:lnTo>
                <a:lnTo>
                  <a:pt x="1341346" y="132481"/>
                </a:lnTo>
                <a:lnTo>
                  <a:pt x="1366066" y="94274"/>
                </a:lnTo>
                <a:lnTo>
                  <a:pt x="1390499" y="64050"/>
                </a:lnTo>
                <a:lnTo>
                  <a:pt x="1438148" y="36702"/>
                </a:lnTo>
                <a:lnTo>
                  <a:pt x="1463206" y="44549"/>
                </a:lnTo>
                <a:lnTo>
                  <a:pt x="1512091" y="100881"/>
                </a:lnTo>
                <a:lnTo>
                  <a:pt x="1536079" y="143547"/>
                </a:lnTo>
                <a:lnTo>
                  <a:pt x="1559870" y="192000"/>
                </a:lnTo>
                <a:lnTo>
                  <a:pt x="1583547" y="243332"/>
                </a:lnTo>
                <a:lnTo>
                  <a:pt x="1607189" y="294631"/>
                </a:lnTo>
                <a:lnTo>
                  <a:pt x="1630877" y="342989"/>
                </a:lnTo>
                <a:lnTo>
                  <a:pt x="1654692" y="385496"/>
                </a:lnTo>
                <a:lnTo>
                  <a:pt x="1678715" y="419243"/>
                </a:lnTo>
                <a:lnTo>
                  <a:pt x="1703027" y="441320"/>
                </a:lnTo>
                <a:lnTo>
                  <a:pt x="1727708" y="448818"/>
                </a:lnTo>
                <a:lnTo>
                  <a:pt x="1750741" y="441095"/>
                </a:lnTo>
                <a:lnTo>
                  <a:pt x="1797146" y="390322"/>
                </a:lnTo>
                <a:lnTo>
                  <a:pt x="1820518" y="351799"/>
                </a:lnTo>
                <a:lnTo>
                  <a:pt x="1844003" y="307536"/>
                </a:lnTo>
                <a:lnTo>
                  <a:pt x="1867600" y="259796"/>
                </a:lnTo>
                <a:lnTo>
                  <a:pt x="1891310" y="210844"/>
                </a:lnTo>
                <a:lnTo>
                  <a:pt x="1915132" y="162943"/>
                </a:lnTo>
                <a:lnTo>
                  <a:pt x="1939068" y="118355"/>
                </a:lnTo>
                <a:lnTo>
                  <a:pt x="1963116" y="79345"/>
                </a:lnTo>
                <a:lnTo>
                  <a:pt x="1987277" y="48176"/>
                </a:lnTo>
                <a:lnTo>
                  <a:pt x="2035937" y="18414"/>
                </a:lnTo>
                <a:lnTo>
                  <a:pt x="2062746" y="24412"/>
                </a:lnTo>
                <a:lnTo>
                  <a:pt x="2118052" y="75662"/>
                </a:lnTo>
                <a:lnTo>
                  <a:pt x="2146224" y="115348"/>
                </a:lnTo>
                <a:lnTo>
                  <a:pt x="2174527" y="160699"/>
                </a:lnTo>
                <a:lnTo>
                  <a:pt x="2202799" y="208930"/>
                </a:lnTo>
                <a:lnTo>
                  <a:pt x="2230877" y="257260"/>
                </a:lnTo>
                <a:lnTo>
                  <a:pt x="2258600" y="302904"/>
                </a:lnTo>
                <a:lnTo>
                  <a:pt x="2285807" y="343080"/>
                </a:lnTo>
                <a:lnTo>
                  <a:pt x="2312335" y="375005"/>
                </a:lnTo>
                <a:lnTo>
                  <a:pt x="2338022" y="395896"/>
                </a:lnTo>
                <a:lnTo>
                  <a:pt x="2362707" y="402970"/>
                </a:lnTo>
                <a:lnTo>
                  <a:pt x="2386311" y="394314"/>
                </a:lnTo>
                <a:lnTo>
                  <a:pt x="2430799" y="338077"/>
                </a:lnTo>
                <a:lnTo>
                  <a:pt x="2451974" y="296126"/>
                </a:lnTo>
                <a:lnTo>
                  <a:pt x="2472631" y="248704"/>
                </a:lnTo>
                <a:lnTo>
                  <a:pt x="2492914" y="198627"/>
                </a:lnTo>
                <a:lnTo>
                  <a:pt x="2512970" y="148709"/>
                </a:lnTo>
                <a:lnTo>
                  <a:pt x="2532944" y="101764"/>
                </a:lnTo>
                <a:lnTo>
                  <a:pt x="2552981" y="60606"/>
                </a:lnTo>
                <a:lnTo>
                  <a:pt x="2573228" y="28050"/>
                </a:lnTo>
                <a:lnTo>
                  <a:pt x="2593829" y="6910"/>
                </a:lnTo>
                <a:lnTo>
                  <a:pt x="2614929" y="0"/>
                </a:lnTo>
                <a:lnTo>
                  <a:pt x="2640453" y="11195"/>
                </a:lnTo>
                <a:lnTo>
                  <a:pt x="2669479" y="39685"/>
                </a:lnTo>
                <a:lnTo>
                  <a:pt x="2700723" y="81569"/>
                </a:lnTo>
                <a:lnTo>
                  <a:pt x="2732901" y="132944"/>
                </a:lnTo>
                <a:lnTo>
                  <a:pt x="2764728" y="189907"/>
                </a:lnTo>
                <a:lnTo>
                  <a:pt x="2794921" y="248557"/>
                </a:lnTo>
                <a:lnTo>
                  <a:pt x="2822195" y="304991"/>
                </a:lnTo>
                <a:lnTo>
                  <a:pt x="2845266" y="355308"/>
                </a:lnTo>
                <a:lnTo>
                  <a:pt x="2862851" y="395605"/>
                </a:lnTo>
                <a:lnTo>
                  <a:pt x="2873664" y="421979"/>
                </a:lnTo>
                <a:lnTo>
                  <a:pt x="2876423" y="430530"/>
                </a:lnTo>
              </a:path>
              <a:path w="2948304" h="458470">
                <a:moveTo>
                  <a:pt x="71628" y="448818"/>
                </a:moveTo>
                <a:lnTo>
                  <a:pt x="99910" y="396087"/>
                </a:lnTo>
                <a:lnTo>
                  <a:pt x="125278" y="343094"/>
                </a:lnTo>
                <a:lnTo>
                  <a:pt x="148288" y="290945"/>
                </a:lnTo>
                <a:lnTo>
                  <a:pt x="169500" y="240744"/>
                </a:lnTo>
                <a:lnTo>
                  <a:pt x="189469" y="193597"/>
                </a:lnTo>
                <a:lnTo>
                  <a:pt x="208755" y="150607"/>
                </a:lnTo>
                <a:lnTo>
                  <a:pt x="227913" y="112880"/>
                </a:lnTo>
                <a:lnTo>
                  <a:pt x="268083" y="57636"/>
                </a:lnTo>
                <a:lnTo>
                  <a:pt x="314439" y="36702"/>
                </a:lnTo>
                <a:lnTo>
                  <a:pt x="338396" y="44311"/>
                </a:lnTo>
                <a:lnTo>
                  <a:pt x="389434" y="99024"/>
                </a:lnTo>
                <a:lnTo>
                  <a:pt x="416123" y="140499"/>
                </a:lnTo>
                <a:lnTo>
                  <a:pt x="443332" y="187635"/>
                </a:lnTo>
                <a:lnTo>
                  <a:pt x="470866" y="237617"/>
                </a:lnTo>
                <a:lnTo>
                  <a:pt x="498530" y="287630"/>
                </a:lnTo>
                <a:lnTo>
                  <a:pt x="526127" y="334861"/>
                </a:lnTo>
                <a:lnTo>
                  <a:pt x="553463" y="376495"/>
                </a:lnTo>
                <a:lnTo>
                  <a:pt x="580343" y="409718"/>
                </a:lnTo>
                <a:lnTo>
                  <a:pt x="631952" y="439674"/>
                </a:lnTo>
                <a:lnTo>
                  <a:pt x="656598" y="431686"/>
                </a:lnTo>
                <a:lnTo>
                  <a:pt x="704605" y="376281"/>
                </a:lnTo>
                <a:lnTo>
                  <a:pt x="728095" y="334522"/>
                </a:lnTo>
                <a:lnTo>
                  <a:pt x="751327" y="287167"/>
                </a:lnTo>
                <a:lnTo>
                  <a:pt x="774366" y="237045"/>
                </a:lnTo>
                <a:lnTo>
                  <a:pt x="797275" y="186987"/>
                </a:lnTo>
                <a:lnTo>
                  <a:pt x="820118" y="139822"/>
                </a:lnTo>
                <a:lnTo>
                  <a:pt x="842960" y="98381"/>
                </a:lnTo>
                <a:lnTo>
                  <a:pt x="865864" y="65494"/>
                </a:lnTo>
                <a:lnTo>
                  <a:pt x="888894" y="43991"/>
                </a:lnTo>
                <a:lnTo>
                  <a:pt x="912114" y="36702"/>
                </a:lnTo>
                <a:lnTo>
                  <a:pt x="935333" y="45631"/>
                </a:lnTo>
                <a:lnTo>
                  <a:pt x="981267" y="103810"/>
                </a:lnTo>
                <a:lnTo>
                  <a:pt x="1004109" y="147272"/>
                </a:lnTo>
                <a:lnTo>
                  <a:pt x="1026952" y="196459"/>
                </a:lnTo>
                <a:lnTo>
                  <a:pt x="1049861" y="248475"/>
                </a:lnTo>
                <a:lnTo>
                  <a:pt x="1072900" y="300428"/>
                </a:lnTo>
                <a:lnTo>
                  <a:pt x="1096132" y="349424"/>
                </a:lnTo>
                <a:lnTo>
                  <a:pt x="1119622" y="392568"/>
                </a:lnTo>
                <a:lnTo>
                  <a:pt x="1143433" y="426969"/>
                </a:lnTo>
                <a:lnTo>
                  <a:pt x="1192276" y="457962"/>
                </a:lnTo>
                <a:lnTo>
                  <a:pt x="1215569" y="450892"/>
                </a:lnTo>
                <a:lnTo>
                  <a:pt x="1263613" y="401201"/>
                </a:lnTo>
                <a:lnTo>
                  <a:pt x="1288184" y="363157"/>
                </a:lnTo>
                <a:lnTo>
                  <a:pt x="1313004" y="319364"/>
                </a:lnTo>
                <a:lnTo>
                  <a:pt x="1337981" y="272112"/>
                </a:lnTo>
                <a:lnTo>
                  <a:pt x="1363028" y="223688"/>
                </a:lnTo>
                <a:lnTo>
                  <a:pt x="1388056" y="176382"/>
                </a:lnTo>
                <a:lnTo>
                  <a:pt x="1412974" y="132481"/>
                </a:lnTo>
                <a:lnTo>
                  <a:pt x="1437694" y="94274"/>
                </a:lnTo>
                <a:lnTo>
                  <a:pt x="1462127" y="64050"/>
                </a:lnTo>
                <a:lnTo>
                  <a:pt x="1509776" y="36702"/>
                </a:lnTo>
                <a:lnTo>
                  <a:pt x="1534834" y="44549"/>
                </a:lnTo>
                <a:lnTo>
                  <a:pt x="1583719" y="100881"/>
                </a:lnTo>
                <a:lnTo>
                  <a:pt x="1607707" y="143547"/>
                </a:lnTo>
                <a:lnTo>
                  <a:pt x="1631498" y="192000"/>
                </a:lnTo>
                <a:lnTo>
                  <a:pt x="1655175" y="243332"/>
                </a:lnTo>
                <a:lnTo>
                  <a:pt x="1678817" y="294631"/>
                </a:lnTo>
                <a:lnTo>
                  <a:pt x="1702505" y="342989"/>
                </a:lnTo>
                <a:lnTo>
                  <a:pt x="1726320" y="385496"/>
                </a:lnTo>
                <a:lnTo>
                  <a:pt x="1750343" y="419243"/>
                </a:lnTo>
                <a:lnTo>
                  <a:pt x="1774655" y="441320"/>
                </a:lnTo>
                <a:lnTo>
                  <a:pt x="1799336" y="448818"/>
                </a:lnTo>
                <a:lnTo>
                  <a:pt x="1822369" y="441095"/>
                </a:lnTo>
                <a:lnTo>
                  <a:pt x="1868774" y="390322"/>
                </a:lnTo>
                <a:lnTo>
                  <a:pt x="1892146" y="351799"/>
                </a:lnTo>
                <a:lnTo>
                  <a:pt x="1915631" y="307536"/>
                </a:lnTo>
                <a:lnTo>
                  <a:pt x="1939228" y="259796"/>
                </a:lnTo>
                <a:lnTo>
                  <a:pt x="1962938" y="210844"/>
                </a:lnTo>
                <a:lnTo>
                  <a:pt x="1986760" y="162943"/>
                </a:lnTo>
                <a:lnTo>
                  <a:pt x="2010696" y="118355"/>
                </a:lnTo>
                <a:lnTo>
                  <a:pt x="2034744" y="79345"/>
                </a:lnTo>
                <a:lnTo>
                  <a:pt x="2058905" y="48176"/>
                </a:lnTo>
                <a:lnTo>
                  <a:pt x="2107565" y="18414"/>
                </a:lnTo>
                <a:lnTo>
                  <a:pt x="2134374" y="24412"/>
                </a:lnTo>
                <a:lnTo>
                  <a:pt x="2189680" y="75662"/>
                </a:lnTo>
                <a:lnTo>
                  <a:pt x="2217852" y="115348"/>
                </a:lnTo>
                <a:lnTo>
                  <a:pt x="2246155" y="160699"/>
                </a:lnTo>
                <a:lnTo>
                  <a:pt x="2274427" y="208930"/>
                </a:lnTo>
                <a:lnTo>
                  <a:pt x="2302505" y="257260"/>
                </a:lnTo>
                <a:lnTo>
                  <a:pt x="2330228" y="302904"/>
                </a:lnTo>
                <a:lnTo>
                  <a:pt x="2357435" y="343080"/>
                </a:lnTo>
                <a:lnTo>
                  <a:pt x="2383963" y="375005"/>
                </a:lnTo>
                <a:lnTo>
                  <a:pt x="2409650" y="395896"/>
                </a:lnTo>
                <a:lnTo>
                  <a:pt x="2434336" y="402970"/>
                </a:lnTo>
                <a:lnTo>
                  <a:pt x="2457939" y="394314"/>
                </a:lnTo>
                <a:lnTo>
                  <a:pt x="2502427" y="338077"/>
                </a:lnTo>
                <a:lnTo>
                  <a:pt x="2523602" y="296126"/>
                </a:lnTo>
                <a:lnTo>
                  <a:pt x="2544259" y="248704"/>
                </a:lnTo>
                <a:lnTo>
                  <a:pt x="2564542" y="198627"/>
                </a:lnTo>
                <a:lnTo>
                  <a:pt x="2584598" y="148709"/>
                </a:lnTo>
                <a:lnTo>
                  <a:pt x="2604572" y="101764"/>
                </a:lnTo>
                <a:lnTo>
                  <a:pt x="2624609" y="60606"/>
                </a:lnTo>
                <a:lnTo>
                  <a:pt x="2644856" y="28050"/>
                </a:lnTo>
                <a:lnTo>
                  <a:pt x="2665457" y="6910"/>
                </a:lnTo>
                <a:lnTo>
                  <a:pt x="2686557" y="0"/>
                </a:lnTo>
                <a:lnTo>
                  <a:pt x="2712081" y="11195"/>
                </a:lnTo>
                <a:lnTo>
                  <a:pt x="2741107" y="39685"/>
                </a:lnTo>
                <a:lnTo>
                  <a:pt x="2772351" y="81569"/>
                </a:lnTo>
                <a:lnTo>
                  <a:pt x="2804529" y="132944"/>
                </a:lnTo>
                <a:lnTo>
                  <a:pt x="2836356" y="189907"/>
                </a:lnTo>
                <a:lnTo>
                  <a:pt x="2866549" y="248557"/>
                </a:lnTo>
                <a:lnTo>
                  <a:pt x="2893823" y="304991"/>
                </a:lnTo>
                <a:lnTo>
                  <a:pt x="2916894" y="355308"/>
                </a:lnTo>
                <a:lnTo>
                  <a:pt x="2934479" y="395605"/>
                </a:lnTo>
                <a:lnTo>
                  <a:pt x="2945292" y="421979"/>
                </a:lnTo>
                <a:lnTo>
                  <a:pt x="2948051" y="430530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75682" y="3411473"/>
            <a:ext cx="2877185" cy="458470"/>
          </a:xfrm>
          <a:custGeom>
            <a:avLst/>
            <a:gdLst/>
            <a:ahLst/>
            <a:cxnLst/>
            <a:rect l="l" t="t" r="r" b="b"/>
            <a:pathLst>
              <a:path w="2877184" h="458470">
                <a:moveTo>
                  <a:pt x="0" y="448818"/>
                </a:moveTo>
                <a:lnTo>
                  <a:pt x="28283" y="396087"/>
                </a:lnTo>
                <a:lnTo>
                  <a:pt x="53654" y="343094"/>
                </a:lnTo>
                <a:lnTo>
                  <a:pt x="76669" y="290945"/>
                </a:lnTo>
                <a:lnTo>
                  <a:pt x="97885" y="240744"/>
                </a:lnTo>
                <a:lnTo>
                  <a:pt x="117860" y="193597"/>
                </a:lnTo>
                <a:lnTo>
                  <a:pt x="137149" y="150607"/>
                </a:lnTo>
                <a:lnTo>
                  <a:pt x="156311" y="112880"/>
                </a:lnTo>
                <a:lnTo>
                  <a:pt x="196480" y="57636"/>
                </a:lnTo>
                <a:lnTo>
                  <a:pt x="242823" y="36702"/>
                </a:lnTo>
                <a:lnTo>
                  <a:pt x="266807" y="44311"/>
                </a:lnTo>
                <a:lnTo>
                  <a:pt x="317884" y="99024"/>
                </a:lnTo>
                <a:lnTo>
                  <a:pt x="344588" y="140499"/>
                </a:lnTo>
                <a:lnTo>
                  <a:pt x="371809" y="187635"/>
                </a:lnTo>
                <a:lnTo>
                  <a:pt x="399351" y="237617"/>
                </a:lnTo>
                <a:lnTo>
                  <a:pt x="427020" y="287630"/>
                </a:lnTo>
                <a:lnTo>
                  <a:pt x="454622" y="334861"/>
                </a:lnTo>
                <a:lnTo>
                  <a:pt x="481961" y="376495"/>
                </a:lnTo>
                <a:lnTo>
                  <a:pt x="508841" y="409718"/>
                </a:lnTo>
                <a:lnTo>
                  <a:pt x="560451" y="439674"/>
                </a:lnTo>
                <a:lnTo>
                  <a:pt x="585123" y="431686"/>
                </a:lnTo>
                <a:lnTo>
                  <a:pt x="633160" y="376281"/>
                </a:lnTo>
                <a:lnTo>
                  <a:pt x="656655" y="334522"/>
                </a:lnTo>
                <a:lnTo>
                  <a:pt x="679890" y="287167"/>
                </a:lnTo>
                <a:lnTo>
                  <a:pt x="702929" y="237045"/>
                </a:lnTo>
                <a:lnTo>
                  <a:pt x="725838" y="186987"/>
                </a:lnTo>
                <a:lnTo>
                  <a:pt x="748683" y="139822"/>
                </a:lnTo>
                <a:lnTo>
                  <a:pt x="771530" y="98381"/>
                </a:lnTo>
                <a:lnTo>
                  <a:pt x="794445" y="65494"/>
                </a:lnTo>
                <a:lnTo>
                  <a:pt x="817493" y="43991"/>
                </a:lnTo>
                <a:lnTo>
                  <a:pt x="840739" y="36702"/>
                </a:lnTo>
                <a:lnTo>
                  <a:pt x="863959" y="45631"/>
                </a:lnTo>
                <a:lnTo>
                  <a:pt x="909895" y="103810"/>
                </a:lnTo>
                <a:lnTo>
                  <a:pt x="932739" y="147272"/>
                </a:lnTo>
                <a:lnTo>
                  <a:pt x="955587" y="196459"/>
                </a:lnTo>
                <a:lnTo>
                  <a:pt x="978503" y="248475"/>
                </a:lnTo>
                <a:lnTo>
                  <a:pt x="1001551" y="300428"/>
                </a:lnTo>
                <a:lnTo>
                  <a:pt x="1024795" y="349424"/>
                </a:lnTo>
                <a:lnTo>
                  <a:pt x="1048301" y="392568"/>
                </a:lnTo>
                <a:lnTo>
                  <a:pt x="1072132" y="426969"/>
                </a:lnTo>
                <a:lnTo>
                  <a:pt x="1121028" y="457962"/>
                </a:lnTo>
                <a:lnTo>
                  <a:pt x="1144297" y="450892"/>
                </a:lnTo>
                <a:lnTo>
                  <a:pt x="1192314" y="401201"/>
                </a:lnTo>
                <a:lnTo>
                  <a:pt x="1216881" y="363157"/>
                </a:lnTo>
                <a:lnTo>
                  <a:pt x="1241701" y="319364"/>
                </a:lnTo>
                <a:lnTo>
                  <a:pt x="1266683" y="272112"/>
                </a:lnTo>
                <a:lnTo>
                  <a:pt x="1291738" y="223688"/>
                </a:lnTo>
                <a:lnTo>
                  <a:pt x="1316774" y="176382"/>
                </a:lnTo>
                <a:lnTo>
                  <a:pt x="1341702" y="132481"/>
                </a:lnTo>
                <a:lnTo>
                  <a:pt x="1366432" y="94274"/>
                </a:lnTo>
                <a:lnTo>
                  <a:pt x="1390873" y="64050"/>
                </a:lnTo>
                <a:lnTo>
                  <a:pt x="1438528" y="36702"/>
                </a:lnTo>
                <a:lnTo>
                  <a:pt x="1463587" y="44549"/>
                </a:lnTo>
                <a:lnTo>
                  <a:pt x="1512474" y="100881"/>
                </a:lnTo>
                <a:lnTo>
                  <a:pt x="1536464" y="143547"/>
                </a:lnTo>
                <a:lnTo>
                  <a:pt x="1560260" y="192000"/>
                </a:lnTo>
                <a:lnTo>
                  <a:pt x="1583943" y="243332"/>
                </a:lnTo>
                <a:lnTo>
                  <a:pt x="1607595" y="294631"/>
                </a:lnTo>
                <a:lnTo>
                  <a:pt x="1631296" y="342989"/>
                </a:lnTo>
                <a:lnTo>
                  <a:pt x="1655127" y="385496"/>
                </a:lnTo>
                <a:lnTo>
                  <a:pt x="1679170" y="419243"/>
                </a:lnTo>
                <a:lnTo>
                  <a:pt x="1703506" y="441320"/>
                </a:lnTo>
                <a:lnTo>
                  <a:pt x="1728215" y="448818"/>
                </a:lnTo>
                <a:lnTo>
                  <a:pt x="1751249" y="441095"/>
                </a:lnTo>
                <a:lnTo>
                  <a:pt x="1797654" y="390322"/>
                </a:lnTo>
                <a:lnTo>
                  <a:pt x="1821026" y="351799"/>
                </a:lnTo>
                <a:lnTo>
                  <a:pt x="1844511" y="307536"/>
                </a:lnTo>
                <a:lnTo>
                  <a:pt x="1868108" y="259796"/>
                </a:lnTo>
                <a:lnTo>
                  <a:pt x="1891818" y="210844"/>
                </a:lnTo>
                <a:lnTo>
                  <a:pt x="1915640" y="162943"/>
                </a:lnTo>
                <a:lnTo>
                  <a:pt x="1939576" y="118355"/>
                </a:lnTo>
                <a:lnTo>
                  <a:pt x="1963624" y="79345"/>
                </a:lnTo>
                <a:lnTo>
                  <a:pt x="1987785" y="48176"/>
                </a:lnTo>
                <a:lnTo>
                  <a:pt x="2036444" y="18414"/>
                </a:lnTo>
                <a:lnTo>
                  <a:pt x="2063257" y="24412"/>
                </a:lnTo>
                <a:lnTo>
                  <a:pt x="2118580" y="75662"/>
                </a:lnTo>
                <a:lnTo>
                  <a:pt x="2146765" y="115348"/>
                </a:lnTo>
                <a:lnTo>
                  <a:pt x="2175083" y="160699"/>
                </a:lnTo>
                <a:lnTo>
                  <a:pt x="2203370" y="208930"/>
                </a:lnTo>
                <a:lnTo>
                  <a:pt x="2231464" y="257260"/>
                </a:lnTo>
                <a:lnTo>
                  <a:pt x="2259203" y="302904"/>
                </a:lnTo>
                <a:lnTo>
                  <a:pt x="2286422" y="343080"/>
                </a:lnTo>
                <a:lnTo>
                  <a:pt x="2312961" y="375005"/>
                </a:lnTo>
                <a:lnTo>
                  <a:pt x="2338655" y="395896"/>
                </a:lnTo>
                <a:lnTo>
                  <a:pt x="2363342" y="402970"/>
                </a:lnTo>
                <a:lnTo>
                  <a:pt x="2386946" y="394314"/>
                </a:lnTo>
                <a:lnTo>
                  <a:pt x="2431434" y="338077"/>
                </a:lnTo>
                <a:lnTo>
                  <a:pt x="2452609" y="296126"/>
                </a:lnTo>
                <a:lnTo>
                  <a:pt x="2473266" y="248704"/>
                </a:lnTo>
                <a:lnTo>
                  <a:pt x="2493549" y="198627"/>
                </a:lnTo>
                <a:lnTo>
                  <a:pt x="2513605" y="148709"/>
                </a:lnTo>
                <a:lnTo>
                  <a:pt x="2533579" y="101764"/>
                </a:lnTo>
                <a:lnTo>
                  <a:pt x="2553616" y="60606"/>
                </a:lnTo>
                <a:lnTo>
                  <a:pt x="2573863" y="28050"/>
                </a:lnTo>
                <a:lnTo>
                  <a:pt x="2594464" y="6910"/>
                </a:lnTo>
                <a:lnTo>
                  <a:pt x="2615565" y="0"/>
                </a:lnTo>
                <a:lnTo>
                  <a:pt x="2641120" y="11195"/>
                </a:lnTo>
                <a:lnTo>
                  <a:pt x="2670172" y="39685"/>
                </a:lnTo>
                <a:lnTo>
                  <a:pt x="2701436" y="81569"/>
                </a:lnTo>
                <a:lnTo>
                  <a:pt x="2733630" y="132944"/>
                </a:lnTo>
                <a:lnTo>
                  <a:pt x="2765469" y="189907"/>
                </a:lnTo>
                <a:lnTo>
                  <a:pt x="2795671" y="248557"/>
                </a:lnTo>
                <a:lnTo>
                  <a:pt x="2822951" y="304991"/>
                </a:lnTo>
                <a:lnTo>
                  <a:pt x="2846026" y="355308"/>
                </a:lnTo>
                <a:lnTo>
                  <a:pt x="2863612" y="395605"/>
                </a:lnTo>
                <a:lnTo>
                  <a:pt x="2874426" y="421979"/>
                </a:lnTo>
                <a:lnTo>
                  <a:pt x="2877185" y="43053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79498" y="4094734"/>
            <a:ext cx="5086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ADN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17564" y="4004055"/>
            <a:ext cx="508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ARN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4166" y="3128772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88363" y="3392932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0877" y="3123945"/>
            <a:ext cx="1841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7577" y="3407155"/>
            <a:ext cx="1498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81122" y="3098545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95320" y="3362705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97834" y="3093719"/>
            <a:ext cx="1841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98166" y="3384550"/>
            <a:ext cx="14986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31638" y="3200399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46090" y="3464560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48603" y="3195574"/>
            <a:ext cx="1841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36816" y="3162299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51014" y="3426460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76819" y="3157474"/>
            <a:ext cx="1841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47256" y="3449573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15050" y="3455923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83513" y="1773173"/>
            <a:ext cx="7666990" cy="1080135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81610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143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dirty="0">
                <a:latin typeface="Arial"/>
                <a:cs typeface="Arial"/>
              </a:rPr>
              <a:t> divulga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>
              <a:latin typeface="Arial"/>
              <a:cs typeface="Arial"/>
            </a:endParaRPr>
          </a:p>
          <a:p>
            <a:pPr marL="1247775">
              <a:lnSpc>
                <a:spcPct val="100000"/>
              </a:lnSpc>
              <a:spcBef>
                <a:spcPts val="1015"/>
              </a:spcBef>
            </a:pPr>
            <a:r>
              <a:rPr sz="2000" b="1" spc="40" dirty="0">
                <a:latin typeface="Courier New"/>
                <a:cs typeface="Courier New"/>
              </a:rPr>
              <a:t>5’-cgucccacgug</a:t>
            </a:r>
            <a:r>
              <a:rPr sz="2000" b="1" u="sng" spc="4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2000" b="1" spc="40" dirty="0">
                <a:latin typeface="Courier New"/>
                <a:cs typeface="Courier New"/>
              </a:rPr>
              <a:t>ccgaggua-3’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1974" y="3275076"/>
            <a:ext cx="7332980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Note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"timina" na</a:t>
            </a:r>
            <a:r>
              <a:rPr sz="1800" dirty="0">
                <a:latin typeface="Arial"/>
                <a:cs typeface="Arial"/>
              </a:rPr>
              <a:t> posição 12.  Este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</a:t>
            </a:r>
            <a:r>
              <a:rPr sz="1800" dirty="0">
                <a:latin typeface="Arial"/>
                <a:cs typeface="Arial"/>
              </a:rPr>
              <a:t> deve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anotado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nucleotídeo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modificado.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799" y="3356864"/>
            <a:ext cx="152400" cy="16002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7146" y="5345429"/>
            <a:ext cx="1920239" cy="709930"/>
          </a:xfrm>
          <a:custGeom>
            <a:avLst/>
            <a:gdLst/>
            <a:ahLst/>
            <a:cxnLst/>
            <a:rect l="l" t="t" r="r" b="b"/>
            <a:pathLst>
              <a:path w="1920240" h="709929">
                <a:moveTo>
                  <a:pt x="605028" y="251460"/>
                </a:moveTo>
                <a:lnTo>
                  <a:pt x="0" y="251460"/>
                </a:lnTo>
                <a:lnTo>
                  <a:pt x="0" y="709422"/>
                </a:lnTo>
                <a:lnTo>
                  <a:pt x="605028" y="709422"/>
                </a:lnTo>
                <a:lnTo>
                  <a:pt x="605028" y="251460"/>
                </a:lnTo>
                <a:close/>
              </a:path>
              <a:path w="1920240" h="709929">
                <a:moveTo>
                  <a:pt x="1920240" y="0"/>
                </a:moveTo>
                <a:lnTo>
                  <a:pt x="622554" y="0"/>
                </a:lnTo>
                <a:lnTo>
                  <a:pt x="622554" y="457200"/>
                </a:lnTo>
                <a:lnTo>
                  <a:pt x="1920240" y="457200"/>
                </a:lnTo>
                <a:lnTo>
                  <a:pt x="19202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6855" y="5345429"/>
            <a:ext cx="1658620" cy="457200"/>
          </a:xfrm>
          <a:custGeom>
            <a:avLst/>
            <a:gdLst/>
            <a:ahLst/>
            <a:cxnLst/>
            <a:rect l="l" t="t" r="r" b="b"/>
            <a:pathLst>
              <a:path w="1658620" h="457200">
                <a:moveTo>
                  <a:pt x="1658112" y="0"/>
                </a:moveTo>
                <a:lnTo>
                  <a:pt x="0" y="0"/>
                </a:lnTo>
                <a:lnTo>
                  <a:pt x="0" y="457200"/>
                </a:lnTo>
                <a:lnTo>
                  <a:pt x="1658112" y="457200"/>
                </a:lnTo>
                <a:lnTo>
                  <a:pt x="165811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79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755904" y="1773173"/>
            <a:ext cx="7552690" cy="1099820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75260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138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dirty="0">
                <a:latin typeface="Arial"/>
                <a:cs typeface="Arial"/>
              </a:rPr>
              <a:t> divulga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>
              <a:latin typeface="Arial"/>
              <a:cs typeface="Arial"/>
            </a:endParaRPr>
          </a:p>
          <a:p>
            <a:pPr marL="1285875">
              <a:lnSpc>
                <a:spcPct val="100000"/>
              </a:lnSpc>
              <a:spcBef>
                <a:spcPts val="1010"/>
              </a:spcBef>
            </a:pPr>
            <a:r>
              <a:rPr sz="2000" b="1" spc="40" dirty="0">
                <a:latin typeface="Courier New"/>
                <a:cs typeface="Courier New"/>
              </a:rPr>
              <a:t>5’-cgucccacgug</a:t>
            </a:r>
            <a:r>
              <a:rPr sz="2000" b="1" u="sng" spc="4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2000" b="1" spc="40" dirty="0">
                <a:latin typeface="Courier New"/>
                <a:cs typeface="Courier New"/>
              </a:rPr>
              <a:t>ccgaggua-3’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5558" y="3206241"/>
            <a:ext cx="7471409" cy="28790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151765">
              <a:lnSpc>
                <a:spcPct val="100000"/>
              </a:lnSpc>
              <a:spcBef>
                <a:spcPts val="100"/>
              </a:spcBef>
              <a:tabLst>
                <a:tab pos="3196590" algn="l"/>
              </a:tabLst>
            </a:pPr>
            <a:r>
              <a:rPr sz="1800" spc="-5" dirty="0">
                <a:latin typeface="Arial"/>
                <a:cs typeface="Arial"/>
              </a:rPr>
              <a:t>Note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"timina"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posição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12.	</a:t>
            </a:r>
            <a:r>
              <a:rPr sz="1800" spc="-5" dirty="0">
                <a:latin typeface="Arial"/>
                <a:cs typeface="Arial"/>
              </a:rPr>
              <a:t>Este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anotado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nucleotídeo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modificado.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norma ST.26, </a:t>
            </a:r>
            <a:r>
              <a:rPr sz="1800" b="1" spc="-5" dirty="0">
                <a:latin typeface="Arial"/>
                <a:cs typeface="Arial"/>
              </a:rPr>
              <a:t>parágrafo </a:t>
            </a:r>
            <a:r>
              <a:rPr sz="1800" b="1" dirty="0">
                <a:latin typeface="Arial"/>
                <a:cs typeface="Arial"/>
              </a:rPr>
              <a:t>19</a:t>
            </a:r>
            <a:r>
              <a:rPr sz="1800" dirty="0">
                <a:latin typeface="Arial"/>
                <a:cs typeface="Arial"/>
              </a:rPr>
              <a:t>, estipula: </a:t>
            </a:r>
            <a:r>
              <a:rPr sz="1800" i="1" dirty="0">
                <a:latin typeface="Arial"/>
                <a:cs typeface="Arial"/>
              </a:rPr>
              <a:t>Uracilo em </a:t>
            </a:r>
            <a:r>
              <a:rPr sz="1800" i="1" spc="-5" dirty="0">
                <a:latin typeface="Arial"/>
                <a:cs typeface="Arial"/>
              </a:rPr>
              <a:t>ADN </a:t>
            </a:r>
            <a:r>
              <a:rPr sz="1800" i="1" dirty="0">
                <a:latin typeface="Arial"/>
                <a:cs typeface="Arial"/>
              </a:rPr>
              <a:t>ou </a:t>
            </a:r>
            <a:r>
              <a:rPr sz="1800" i="1" spc="-5" dirty="0">
                <a:latin typeface="Arial"/>
                <a:cs typeface="Arial"/>
              </a:rPr>
              <a:t>timina </a:t>
            </a:r>
            <a:r>
              <a:rPr sz="1800" i="1" dirty="0">
                <a:latin typeface="Arial"/>
                <a:cs typeface="Arial"/>
              </a:rPr>
              <a:t>em 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ARN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são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considerados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nucleotídeos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modificados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 devem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representados por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"t"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na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sequência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descritos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em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maior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detalhe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na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tabela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características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usando 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chave de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caracterização 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"modified_base",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qualificador</a:t>
            </a:r>
            <a:r>
              <a:rPr sz="1800" i="1" spc="-5" dirty="0">
                <a:latin typeface="Arial"/>
                <a:cs typeface="Arial"/>
              </a:rPr>
              <a:t> "mod_base"</a:t>
            </a:r>
            <a:r>
              <a:rPr sz="1800" i="1" dirty="0">
                <a:latin typeface="Arial"/>
                <a:cs typeface="Arial"/>
              </a:rPr>
              <a:t> com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"OTHER"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valor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do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qualificador,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"note"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qualificador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"uracilo"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ou "timina",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respectivamente,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como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valor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qualificador.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332" y="3288029"/>
            <a:ext cx="152400" cy="1600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332" y="4220717"/>
            <a:ext cx="152400" cy="16001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83513" y="1773173"/>
            <a:ext cx="7901940" cy="1152525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pedido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divulga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sequência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>
              <a:latin typeface="Arial"/>
              <a:cs typeface="Arial"/>
            </a:endParaRPr>
          </a:p>
          <a:p>
            <a:pPr marL="1338580">
              <a:lnSpc>
                <a:spcPct val="100000"/>
              </a:lnSpc>
              <a:spcBef>
                <a:spcPts val="1055"/>
              </a:spcBef>
            </a:pPr>
            <a:r>
              <a:rPr sz="2000" b="1" spc="40" dirty="0">
                <a:latin typeface="Courier New"/>
                <a:cs typeface="Courier New"/>
              </a:rPr>
              <a:t>5’-cgucccacgug</a:t>
            </a:r>
            <a:r>
              <a:rPr sz="2000" b="1" u="sng" spc="4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2000" b="1" spc="40" dirty="0">
                <a:latin typeface="Courier New"/>
                <a:cs typeface="Courier New"/>
              </a:rPr>
              <a:t>ccgaggua-3’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3543045"/>
            <a:ext cx="7418070" cy="128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marR="5080" indent="-55245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65150" algn="l"/>
              </a:tabLst>
            </a:pPr>
            <a:r>
              <a:rPr sz="1800" spc="-45" dirty="0">
                <a:latin typeface="Arial"/>
                <a:cs typeface="Arial"/>
              </a:rPr>
              <a:t>Todos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uracilo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pelo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"t".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Portando, a sequência deve ser representada na listagem de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como:</a:t>
            </a:r>
            <a:endParaRPr sz="1800">
              <a:latin typeface="Arial"/>
              <a:cs typeface="Arial"/>
            </a:endParaRPr>
          </a:p>
          <a:p>
            <a:pPr marL="1421765">
              <a:lnSpc>
                <a:spcPct val="100000"/>
              </a:lnSpc>
              <a:spcBef>
                <a:spcPts val="1015"/>
              </a:spcBef>
            </a:pPr>
            <a:r>
              <a:rPr sz="2000" b="1" spc="90" dirty="0">
                <a:latin typeface="Courier New"/>
                <a:cs typeface="Courier New"/>
              </a:rPr>
              <a:t>cgtcccacgtg</a:t>
            </a:r>
            <a:r>
              <a:rPr sz="2000" b="1" u="sng" spc="9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2000" b="1" spc="90" dirty="0">
                <a:latin typeface="Courier New"/>
                <a:cs typeface="Courier New"/>
              </a:rPr>
              <a:t>ccgaggta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83513" y="1773173"/>
            <a:ext cx="7756525" cy="1167765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pedido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divulga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sequência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>
              <a:latin typeface="Arial"/>
              <a:cs typeface="Arial"/>
            </a:endParaRPr>
          </a:p>
          <a:p>
            <a:pPr marL="1338580">
              <a:lnSpc>
                <a:spcPct val="100000"/>
              </a:lnSpc>
              <a:spcBef>
                <a:spcPts val="1055"/>
              </a:spcBef>
            </a:pPr>
            <a:r>
              <a:rPr sz="2000" b="1" spc="40" dirty="0">
                <a:latin typeface="Courier New"/>
                <a:cs typeface="Courier New"/>
              </a:rPr>
              <a:t>5’-cgucccacgug</a:t>
            </a:r>
            <a:r>
              <a:rPr sz="2000" b="1" u="sng" spc="4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2000" b="1" spc="40" dirty="0">
                <a:latin typeface="Courier New"/>
                <a:cs typeface="Courier New"/>
              </a:rPr>
              <a:t>ccgaggua-3’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621" y="3543045"/>
            <a:ext cx="8182101" cy="1723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360" marR="30480" indent="-55245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94360" algn="l"/>
              </a:tabLst>
            </a:pPr>
            <a:r>
              <a:rPr sz="1800" spc="-45" dirty="0">
                <a:latin typeface="Arial"/>
                <a:cs typeface="Arial"/>
              </a:rPr>
              <a:t>Todos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uracilo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pelo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"t".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Portando, a sequência deve ser representada na listagem de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como:</a:t>
            </a:r>
          </a:p>
          <a:p>
            <a:pPr marL="38100">
              <a:lnSpc>
                <a:spcPct val="100000"/>
              </a:lnSpc>
              <a:spcBef>
                <a:spcPts val="1015"/>
              </a:spcBef>
              <a:buClr>
                <a:srgbClr val="00AF50"/>
              </a:buClr>
              <a:buSzPct val="200000"/>
              <a:tabLst>
                <a:tab pos="1450975" algn="l"/>
                <a:tab pos="1451610" algn="l"/>
              </a:tabLst>
            </a:pPr>
            <a:r>
              <a:rPr lang="en-GB" sz="2000" b="1" spc="90" dirty="0">
                <a:latin typeface="Courier New"/>
                <a:cs typeface="Courier New"/>
              </a:rPr>
              <a:t>	C</a:t>
            </a:r>
            <a:r>
              <a:rPr sz="2000" b="1" spc="90" dirty="0" err="1">
                <a:latin typeface="Courier New"/>
                <a:cs typeface="Courier New"/>
              </a:rPr>
              <a:t>gtcccacgtg</a:t>
            </a:r>
            <a:r>
              <a:rPr sz="2000" b="1" u="sng" spc="90" dirty="0" err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2000" b="1" spc="90" dirty="0" err="1">
                <a:latin typeface="Courier New"/>
                <a:cs typeface="Courier New"/>
              </a:rPr>
              <a:t>ccgaggta</a:t>
            </a:r>
            <a:endParaRPr sz="2000" dirty="0">
              <a:latin typeface="Courier New"/>
              <a:cs typeface="Courier New"/>
            </a:endParaRPr>
          </a:p>
          <a:p>
            <a:pPr marL="594360" marR="53975">
              <a:lnSpc>
                <a:spcPct val="100000"/>
              </a:lnSpc>
              <a:spcBef>
                <a:spcPts val="1265"/>
              </a:spcBef>
            </a:pPr>
            <a:r>
              <a:rPr sz="1800" b="1" spc="75" dirty="0" err="1">
                <a:latin typeface="Arial"/>
                <a:cs typeface="Arial"/>
              </a:rPr>
              <a:t>Chave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de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90" dirty="0">
                <a:latin typeface="Arial"/>
                <a:cs typeface="Arial"/>
              </a:rPr>
              <a:t>caracterização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"modified_base"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com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localização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"12"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8448297-EB2B-427B-A1CB-9D00013F1BD3}"/>
              </a:ext>
            </a:extLst>
          </p:cNvPr>
          <p:cNvSpPr txBox="1"/>
          <p:nvPr/>
        </p:nvSpPr>
        <p:spPr>
          <a:xfrm>
            <a:off x="735583" y="4724400"/>
            <a:ext cx="424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83513" y="1773173"/>
            <a:ext cx="7756525" cy="1167765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pedido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divulga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sequência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>
              <a:latin typeface="Arial"/>
              <a:cs typeface="Arial"/>
            </a:endParaRPr>
          </a:p>
          <a:p>
            <a:pPr marL="1338580">
              <a:lnSpc>
                <a:spcPct val="100000"/>
              </a:lnSpc>
              <a:spcBef>
                <a:spcPts val="1055"/>
              </a:spcBef>
            </a:pPr>
            <a:r>
              <a:rPr sz="2000" b="1" spc="40" dirty="0">
                <a:latin typeface="Courier New"/>
                <a:cs typeface="Courier New"/>
              </a:rPr>
              <a:t>5’-cgucccacgug</a:t>
            </a:r>
            <a:r>
              <a:rPr sz="2000" b="1" u="sng" spc="4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2000" b="1" spc="40" dirty="0">
                <a:latin typeface="Courier New"/>
                <a:cs typeface="Courier New"/>
              </a:rPr>
              <a:t>ccgaggua-3’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622" y="3543045"/>
            <a:ext cx="7875778" cy="2141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360" marR="332105" indent="-55245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94360" algn="l"/>
              </a:tabLst>
            </a:pPr>
            <a:r>
              <a:rPr sz="1800" spc="-45" dirty="0">
                <a:latin typeface="Arial"/>
                <a:cs typeface="Arial"/>
              </a:rPr>
              <a:t>Todos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uracilo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pelo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"t".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Portando, a sequência deve ser representada na listagem de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como:</a:t>
            </a:r>
          </a:p>
          <a:p>
            <a:pPr marL="38100">
              <a:lnSpc>
                <a:spcPct val="100000"/>
              </a:lnSpc>
              <a:spcBef>
                <a:spcPts val="1015"/>
              </a:spcBef>
              <a:buClr>
                <a:srgbClr val="00AF50"/>
              </a:buClr>
              <a:buSzPct val="200000"/>
              <a:tabLst>
                <a:tab pos="1450975" algn="l"/>
                <a:tab pos="1451610" algn="l"/>
              </a:tabLst>
            </a:pPr>
            <a:r>
              <a:rPr lang="en-GB" sz="2000" b="1" spc="90" dirty="0">
                <a:latin typeface="Courier New"/>
                <a:cs typeface="Courier New"/>
              </a:rPr>
              <a:t>	</a:t>
            </a:r>
            <a:r>
              <a:rPr sz="2000" b="1" spc="90" dirty="0" err="1">
                <a:latin typeface="Courier New"/>
                <a:cs typeface="Courier New"/>
              </a:rPr>
              <a:t>cgtcccacgtg</a:t>
            </a:r>
            <a:r>
              <a:rPr sz="2000" b="1" u="sng" spc="90" dirty="0" err="1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2000" b="1" spc="90" dirty="0" err="1">
                <a:latin typeface="Courier New"/>
                <a:cs typeface="Courier New"/>
              </a:rPr>
              <a:t>ccgaggta</a:t>
            </a:r>
            <a:endParaRPr sz="2000" dirty="0">
              <a:latin typeface="Courier New"/>
              <a:cs typeface="Courier New"/>
            </a:endParaRPr>
          </a:p>
          <a:p>
            <a:pPr marL="594360">
              <a:lnSpc>
                <a:spcPct val="100000"/>
              </a:lnSpc>
              <a:spcBef>
                <a:spcPts val="1265"/>
              </a:spcBef>
            </a:pPr>
            <a:r>
              <a:rPr sz="1800" b="1" spc="75" dirty="0">
                <a:latin typeface="Arial"/>
                <a:cs typeface="Arial"/>
              </a:rPr>
              <a:t>Chave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de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90" dirty="0">
                <a:latin typeface="Arial"/>
                <a:cs typeface="Arial"/>
              </a:rPr>
              <a:t>caracterização</a:t>
            </a:r>
            <a:r>
              <a:rPr sz="1800" b="1" spc="17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"modified_base"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com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localização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"12"</a:t>
            </a:r>
            <a:endParaRPr sz="1800" dirty="0">
              <a:latin typeface="Arial"/>
              <a:cs typeface="Arial"/>
            </a:endParaRPr>
          </a:p>
          <a:p>
            <a:pPr marL="594360" indent="-55626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94360" algn="l"/>
              </a:tabLst>
            </a:pPr>
            <a:r>
              <a:rPr sz="1800" b="1" spc="85" dirty="0">
                <a:latin typeface="Arial"/>
                <a:cs typeface="Arial"/>
              </a:rPr>
              <a:t>Qualificador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"mod_base"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com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valor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"OTHER"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F444DD1-B068-4B12-B86E-06AB0A5B2110}"/>
              </a:ext>
            </a:extLst>
          </p:cNvPr>
          <p:cNvSpPr txBox="1"/>
          <p:nvPr/>
        </p:nvSpPr>
        <p:spPr>
          <a:xfrm>
            <a:off x="735583" y="4724400"/>
            <a:ext cx="424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83513" y="1773173"/>
            <a:ext cx="7992745" cy="1224280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4235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 </a:t>
            </a:r>
            <a:r>
              <a:rPr sz="1800" dirty="0">
                <a:latin typeface="Arial"/>
                <a:cs typeface="Arial"/>
              </a:rPr>
              <a:t>pedido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divulga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sequência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>
              <a:latin typeface="Arial"/>
              <a:cs typeface="Arial"/>
            </a:endParaRPr>
          </a:p>
          <a:p>
            <a:pPr marL="1338580">
              <a:lnSpc>
                <a:spcPct val="100000"/>
              </a:lnSpc>
              <a:spcBef>
                <a:spcPts val="1055"/>
              </a:spcBef>
            </a:pPr>
            <a:r>
              <a:rPr sz="2000" b="1" spc="40" dirty="0">
                <a:latin typeface="Courier New"/>
                <a:cs typeface="Courier New"/>
              </a:rPr>
              <a:t>5’-cgucccacgug</a:t>
            </a:r>
            <a:r>
              <a:rPr sz="2000" b="1" u="sng" spc="4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2000" b="1" spc="40" dirty="0">
                <a:latin typeface="Courier New"/>
                <a:cs typeface="Courier New"/>
              </a:rPr>
              <a:t>ccgaggua-3’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939" y="3537711"/>
            <a:ext cx="8177783" cy="21467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140"/>
              </a:spcBef>
            </a:pPr>
            <a:r>
              <a:rPr sz="1800" spc="-45" dirty="0">
                <a:latin typeface="Arial"/>
                <a:cs typeface="Arial"/>
              </a:rPr>
              <a:t>Todos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uracilo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pelo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"t".</a:t>
            </a:r>
            <a:endParaRPr sz="1800" dirty="0">
              <a:latin typeface="Arial"/>
              <a:cs typeface="Arial"/>
            </a:endParaRPr>
          </a:p>
          <a:p>
            <a:pPr marL="589915" indent="-552450">
              <a:lnSpc>
                <a:spcPct val="100000"/>
              </a:lnSpc>
              <a:buClr>
                <a:srgbClr val="00AF50"/>
              </a:buClr>
              <a:buSzPct val="222222"/>
              <a:buFont typeface="Wingdings"/>
              <a:buChar char=""/>
              <a:tabLst>
                <a:tab pos="590550" algn="l"/>
              </a:tabLst>
            </a:pPr>
            <a:r>
              <a:rPr sz="1800" dirty="0">
                <a:latin typeface="Arial"/>
                <a:cs typeface="Arial"/>
              </a:rPr>
              <a:t>Portando,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representada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listagem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</a:p>
          <a:p>
            <a:pPr marL="58991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como:</a:t>
            </a:r>
          </a:p>
          <a:p>
            <a:pPr marL="1447165">
              <a:lnSpc>
                <a:spcPct val="100000"/>
              </a:lnSpc>
              <a:spcBef>
                <a:spcPts val="1015"/>
              </a:spcBef>
            </a:pPr>
            <a:r>
              <a:rPr sz="2000" b="1" spc="90" dirty="0">
                <a:latin typeface="Courier New"/>
                <a:cs typeface="Courier New"/>
              </a:rPr>
              <a:t>cgtcccacgtg</a:t>
            </a:r>
            <a:r>
              <a:rPr sz="2000" b="1" u="sng" spc="90" dirty="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t</a:t>
            </a:r>
            <a:r>
              <a:rPr sz="2000" b="1" spc="90" dirty="0">
                <a:latin typeface="Courier New"/>
                <a:cs typeface="Courier New"/>
              </a:rPr>
              <a:t>ccgaggta</a:t>
            </a:r>
            <a:endParaRPr sz="2000" dirty="0">
              <a:latin typeface="Courier New"/>
              <a:cs typeface="Courier New"/>
            </a:endParaRPr>
          </a:p>
          <a:p>
            <a:pPr marL="589915" marR="53975">
              <a:lnSpc>
                <a:spcPct val="100000"/>
              </a:lnSpc>
              <a:spcBef>
                <a:spcPts val="1270"/>
              </a:spcBef>
            </a:pPr>
            <a:r>
              <a:rPr sz="1800" b="1" spc="75" dirty="0">
                <a:latin typeface="Arial"/>
                <a:cs typeface="Arial"/>
              </a:rPr>
              <a:t>Chave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de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90" dirty="0">
                <a:latin typeface="Arial"/>
                <a:cs typeface="Arial"/>
              </a:rPr>
              <a:t>caracterização</a:t>
            </a:r>
            <a:r>
              <a:rPr sz="1800" b="1" spc="175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"modified_base"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com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localização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"12"</a:t>
            </a:r>
            <a:endParaRPr sz="1800" dirty="0">
              <a:latin typeface="Arial"/>
              <a:cs typeface="Arial"/>
            </a:endParaRPr>
          </a:p>
          <a:p>
            <a:pPr marL="589915">
              <a:lnSpc>
                <a:spcPct val="100000"/>
              </a:lnSpc>
              <a:spcBef>
                <a:spcPts val="1075"/>
              </a:spcBef>
            </a:pPr>
            <a:r>
              <a:rPr sz="1800" b="1" spc="85" dirty="0">
                <a:latin typeface="Arial"/>
                <a:cs typeface="Arial"/>
              </a:rPr>
              <a:t>Qualificador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"mod_base"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com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valor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"OTHER"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583" y="4724400"/>
            <a:ext cx="424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 dirty="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804" y="5872480"/>
            <a:ext cx="52257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670" indent="-522605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35305" algn="l"/>
              </a:tabLst>
            </a:pPr>
            <a:r>
              <a:rPr sz="1800" b="1" spc="85" dirty="0">
                <a:latin typeface="Arial"/>
                <a:cs typeface="Arial"/>
              </a:rPr>
              <a:t>Qualificador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"note"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com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valor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"timina"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00476A1F-7A79-46D9-9016-287CADD2C743}"/>
              </a:ext>
            </a:extLst>
          </p:cNvPr>
          <p:cNvSpPr txBox="1"/>
          <p:nvPr/>
        </p:nvSpPr>
        <p:spPr>
          <a:xfrm>
            <a:off x="718185" y="5231765"/>
            <a:ext cx="424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 dirty="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031" y="1589473"/>
            <a:ext cx="4951914" cy="47090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5533" y="2640329"/>
            <a:ext cx="5851525" cy="487045"/>
            <a:chOff x="1605533" y="2640329"/>
            <a:chExt cx="5851525" cy="487045"/>
          </a:xfrm>
        </p:grpSpPr>
        <p:sp>
          <p:nvSpPr>
            <p:cNvPr id="4" name="object 4"/>
            <p:cNvSpPr/>
            <p:nvPr/>
          </p:nvSpPr>
          <p:spPr>
            <a:xfrm>
              <a:off x="4565904" y="2654807"/>
              <a:ext cx="2876550" cy="458470"/>
            </a:xfrm>
            <a:custGeom>
              <a:avLst/>
              <a:gdLst/>
              <a:ahLst/>
              <a:cxnLst/>
              <a:rect l="l" t="t" r="r" b="b"/>
              <a:pathLst>
                <a:path w="2876550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778" y="44311"/>
                  </a:lnTo>
                  <a:lnTo>
                    <a:pt x="317811" y="99024"/>
                  </a:lnTo>
                  <a:lnTo>
                    <a:pt x="344499" y="140499"/>
                  </a:lnTo>
                  <a:lnTo>
                    <a:pt x="371707" y="187635"/>
                  </a:lnTo>
                  <a:lnTo>
                    <a:pt x="399240" y="237617"/>
                  </a:lnTo>
                  <a:lnTo>
                    <a:pt x="426903" y="287630"/>
                  </a:lnTo>
                  <a:lnTo>
                    <a:pt x="454500" y="334861"/>
                  </a:lnTo>
                  <a:lnTo>
                    <a:pt x="481836" y="376495"/>
                  </a:lnTo>
                  <a:lnTo>
                    <a:pt x="508715" y="409718"/>
                  </a:lnTo>
                  <a:lnTo>
                    <a:pt x="560324" y="439674"/>
                  </a:lnTo>
                  <a:lnTo>
                    <a:pt x="584970" y="431686"/>
                  </a:lnTo>
                  <a:lnTo>
                    <a:pt x="632977" y="376281"/>
                  </a:lnTo>
                  <a:lnTo>
                    <a:pt x="656467" y="334522"/>
                  </a:lnTo>
                  <a:lnTo>
                    <a:pt x="679699" y="287167"/>
                  </a:lnTo>
                  <a:lnTo>
                    <a:pt x="702738" y="237045"/>
                  </a:lnTo>
                  <a:lnTo>
                    <a:pt x="725647" y="186987"/>
                  </a:lnTo>
                  <a:lnTo>
                    <a:pt x="748490" y="139822"/>
                  </a:lnTo>
                  <a:lnTo>
                    <a:pt x="771332" y="98381"/>
                  </a:lnTo>
                  <a:lnTo>
                    <a:pt x="794236" y="65494"/>
                  </a:lnTo>
                  <a:lnTo>
                    <a:pt x="817266" y="43991"/>
                  </a:lnTo>
                  <a:lnTo>
                    <a:pt x="840486" y="36702"/>
                  </a:lnTo>
                  <a:lnTo>
                    <a:pt x="863705" y="45631"/>
                  </a:lnTo>
                  <a:lnTo>
                    <a:pt x="909639" y="103810"/>
                  </a:lnTo>
                  <a:lnTo>
                    <a:pt x="932481" y="147272"/>
                  </a:lnTo>
                  <a:lnTo>
                    <a:pt x="955324" y="196459"/>
                  </a:lnTo>
                  <a:lnTo>
                    <a:pt x="978233" y="248475"/>
                  </a:lnTo>
                  <a:lnTo>
                    <a:pt x="1001272" y="300428"/>
                  </a:lnTo>
                  <a:lnTo>
                    <a:pt x="1024504" y="349424"/>
                  </a:lnTo>
                  <a:lnTo>
                    <a:pt x="1047994" y="392568"/>
                  </a:lnTo>
                  <a:lnTo>
                    <a:pt x="1071805" y="426969"/>
                  </a:lnTo>
                  <a:lnTo>
                    <a:pt x="1120648" y="457962"/>
                  </a:lnTo>
                  <a:lnTo>
                    <a:pt x="1143941" y="450892"/>
                  </a:lnTo>
                  <a:lnTo>
                    <a:pt x="1191985" y="401201"/>
                  </a:lnTo>
                  <a:lnTo>
                    <a:pt x="1216556" y="363157"/>
                  </a:lnTo>
                  <a:lnTo>
                    <a:pt x="1241376" y="319364"/>
                  </a:lnTo>
                  <a:lnTo>
                    <a:pt x="1266353" y="272112"/>
                  </a:lnTo>
                  <a:lnTo>
                    <a:pt x="1291400" y="223688"/>
                  </a:lnTo>
                  <a:lnTo>
                    <a:pt x="1316428" y="176382"/>
                  </a:lnTo>
                  <a:lnTo>
                    <a:pt x="1341346" y="132481"/>
                  </a:lnTo>
                  <a:lnTo>
                    <a:pt x="1366066" y="94274"/>
                  </a:lnTo>
                  <a:lnTo>
                    <a:pt x="1390499" y="64050"/>
                  </a:lnTo>
                  <a:lnTo>
                    <a:pt x="1438148" y="36702"/>
                  </a:lnTo>
                  <a:lnTo>
                    <a:pt x="1463206" y="44549"/>
                  </a:lnTo>
                  <a:lnTo>
                    <a:pt x="1512091" y="100881"/>
                  </a:lnTo>
                  <a:lnTo>
                    <a:pt x="1536079" y="143547"/>
                  </a:lnTo>
                  <a:lnTo>
                    <a:pt x="1559870" y="192000"/>
                  </a:lnTo>
                  <a:lnTo>
                    <a:pt x="1583547" y="243332"/>
                  </a:lnTo>
                  <a:lnTo>
                    <a:pt x="1607189" y="294631"/>
                  </a:lnTo>
                  <a:lnTo>
                    <a:pt x="1630877" y="342989"/>
                  </a:lnTo>
                  <a:lnTo>
                    <a:pt x="1654692" y="385496"/>
                  </a:lnTo>
                  <a:lnTo>
                    <a:pt x="1678715" y="419243"/>
                  </a:lnTo>
                  <a:lnTo>
                    <a:pt x="1703027" y="441320"/>
                  </a:lnTo>
                  <a:lnTo>
                    <a:pt x="1727708" y="448817"/>
                  </a:lnTo>
                  <a:lnTo>
                    <a:pt x="1750741" y="441095"/>
                  </a:lnTo>
                  <a:lnTo>
                    <a:pt x="1797146" y="390322"/>
                  </a:lnTo>
                  <a:lnTo>
                    <a:pt x="1820518" y="351799"/>
                  </a:lnTo>
                  <a:lnTo>
                    <a:pt x="1844003" y="307536"/>
                  </a:lnTo>
                  <a:lnTo>
                    <a:pt x="1867600" y="259796"/>
                  </a:lnTo>
                  <a:lnTo>
                    <a:pt x="1891310" y="210844"/>
                  </a:lnTo>
                  <a:lnTo>
                    <a:pt x="1915132" y="162943"/>
                  </a:lnTo>
                  <a:lnTo>
                    <a:pt x="1939068" y="118355"/>
                  </a:lnTo>
                  <a:lnTo>
                    <a:pt x="1963116" y="79345"/>
                  </a:lnTo>
                  <a:lnTo>
                    <a:pt x="1987277" y="48176"/>
                  </a:lnTo>
                  <a:lnTo>
                    <a:pt x="2035937" y="18414"/>
                  </a:lnTo>
                  <a:lnTo>
                    <a:pt x="2062746" y="24412"/>
                  </a:lnTo>
                  <a:lnTo>
                    <a:pt x="2118052" y="75662"/>
                  </a:lnTo>
                  <a:lnTo>
                    <a:pt x="2146224" y="115348"/>
                  </a:lnTo>
                  <a:lnTo>
                    <a:pt x="2174527" y="160699"/>
                  </a:lnTo>
                  <a:lnTo>
                    <a:pt x="2202799" y="208930"/>
                  </a:lnTo>
                  <a:lnTo>
                    <a:pt x="2230877" y="257260"/>
                  </a:lnTo>
                  <a:lnTo>
                    <a:pt x="2258600" y="302904"/>
                  </a:lnTo>
                  <a:lnTo>
                    <a:pt x="2285807" y="343080"/>
                  </a:lnTo>
                  <a:lnTo>
                    <a:pt x="2312335" y="375005"/>
                  </a:lnTo>
                  <a:lnTo>
                    <a:pt x="2338022" y="395896"/>
                  </a:lnTo>
                  <a:lnTo>
                    <a:pt x="2362707" y="402970"/>
                  </a:lnTo>
                  <a:lnTo>
                    <a:pt x="2386311" y="394314"/>
                  </a:lnTo>
                  <a:lnTo>
                    <a:pt x="2430799" y="338077"/>
                  </a:lnTo>
                  <a:lnTo>
                    <a:pt x="2451974" y="296126"/>
                  </a:lnTo>
                  <a:lnTo>
                    <a:pt x="2472631" y="248704"/>
                  </a:lnTo>
                  <a:lnTo>
                    <a:pt x="2492914" y="198627"/>
                  </a:lnTo>
                  <a:lnTo>
                    <a:pt x="2512970" y="148709"/>
                  </a:lnTo>
                  <a:lnTo>
                    <a:pt x="2532944" y="101764"/>
                  </a:lnTo>
                  <a:lnTo>
                    <a:pt x="2552981" y="60606"/>
                  </a:lnTo>
                  <a:lnTo>
                    <a:pt x="2573228" y="28050"/>
                  </a:lnTo>
                  <a:lnTo>
                    <a:pt x="2593829" y="6910"/>
                  </a:lnTo>
                  <a:lnTo>
                    <a:pt x="2614929" y="0"/>
                  </a:lnTo>
                  <a:lnTo>
                    <a:pt x="2640453" y="11195"/>
                  </a:lnTo>
                  <a:lnTo>
                    <a:pt x="2669479" y="39685"/>
                  </a:lnTo>
                  <a:lnTo>
                    <a:pt x="2700723" y="81569"/>
                  </a:lnTo>
                  <a:lnTo>
                    <a:pt x="2732901" y="132944"/>
                  </a:lnTo>
                  <a:lnTo>
                    <a:pt x="2764728" y="189907"/>
                  </a:lnTo>
                  <a:lnTo>
                    <a:pt x="2794921" y="248557"/>
                  </a:lnTo>
                  <a:lnTo>
                    <a:pt x="2822195" y="304991"/>
                  </a:lnTo>
                  <a:lnTo>
                    <a:pt x="2845266" y="355308"/>
                  </a:lnTo>
                  <a:lnTo>
                    <a:pt x="2862851" y="395605"/>
                  </a:lnTo>
                  <a:lnTo>
                    <a:pt x="2873664" y="421979"/>
                  </a:lnTo>
                  <a:lnTo>
                    <a:pt x="2876423" y="430529"/>
                  </a:lnTo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0011" y="2654807"/>
              <a:ext cx="2948305" cy="458470"/>
            </a:xfrm>
            <a:custGeom>
              <a:avLst/>
              <a:gdLst/>
              <a:ahLst/>
              <a:cxnLst/>
              <a:rect l="l" t="t" r="r" b="b"/>
              <a:pathLst>
                <a:path w="2948304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778" y="44311"/>
                  </a:lnTo>
                  <a:lnTo>
                    <a:pt x="317811" y="99024"/>
                  </a:lnTo>
                  <a:lnTo>
                    <a:pt x="344499" y="140499"/>
                  </a:lnTo>
                  <a:lnTo>
                    <a:pt x="371707" y="187635"/>
                  </a:lnTo>
                  <a:lnTo>
                    <a:pt x="399240" y="237617"/>
                  </a:lnTo>
                  <a:lnTo>
                    <a:pt x="426903" y="287630"/>
                  </a:lnTo>
                  <a:lnTo>
                    <a:pt x="454500" y="334861"/>
                  </a:lnTo>
                  <a:lnTo>
                    <a:pt x="481836" y="376495"/>
                  </a:lnTo>
                  <a:lnTo>
                    <a:pt x="508715" y="409718"/>
                  </a:lnTo>
                  <a:lnTo>
                    <a:pt x="560324" y="439674"/>
                  </a:lnTo>
                  <a:lnTo>
                    <a:pt x="584970" y="431686"/>
                  </a:lnTo>
                  <a:lnTo>
                    <a:pt x="632977" y="376281"/>
                  </a:lnTo>
                  <a:lnTo>
                    <a:pt x="656467" y="334522"/>
                  </a:lnTo>
                  <a:lnTo>
                    <a:pt x="679699" y="287167"/>
                  </a:lnTo>
                  <a:lnTo>
                    <a:pt x="702738" y="237045"/>
                  </a:lnTo>
                  <a:lnTo>
                    <a:pt x="725647" y="186987"/>
                  </a:lnTo>
                  <a:lnTo>
                    <a:pt x="748490" y="139822"/>
                  </a:lnTo>
                  <a:lnTo>
                    <a:pt x="771332" y="98381"/>
                  </a:lnTo>
                  <a:lnTo>
                    <a:pt x="794236" y="65494"/>
                  </a:lnTo>
                  <a:lnTo>
                    <a:pt x="817266" y="43991"/>
                  </a:lnTo>
                  <a:lnTo>
                    <a:pt x="840486" y="36702"/>
                  </a:lnTo>
                  <a:lnTo>
                    <a:pt x="863705" y="45631"/>
                  </a:lnTo>
                  <a:lnTo>
                    <a:pt x="909639" y="103810"/>
                  </a:lnTo>
                  <a:lnTo>
                    <a:pt x="932481" y="147272"/>
                  </a:lnTo>
                  <a:lnTo>
                    <a:pt x="955324" y="196459"/>
                  </a:lnTo>
                  <a:lnTo>
                    <a:pt x="978233" y="248475"/>
                  </a:lnTo>
                  <a:lnTo>
                    <a:pt x="1001272" y="300428"/>
                  </a:lnTo>
                  <a:lnTo>
                    <a:pt x="1024504" y="349424"/>
                  </a:lnTo>
                  <a:lnTo>
                    <a:pt x="1047994" y="392568"/>
                  </a:lnTo>
                  <a:lnTo>
                    <a:pt x="1071805" y="426969"/>
                  </a:lnTo>
                  <a:lnTo>
                    <a:pt x="1120648" y="457962"/>
                  </a:lnTo>
                  <a:lnTo>
                    <a:pt x="1143941" y="450892"/>
                  </a:lnTo>
                  <a:lnTo>
                    <a:pt x="1191985" y="401201"/>
                  </a:lnTo>
                  <a:lnTo>
                    <a:pt x="1216556" y="363157"/>
                  </a:lnTo>
                  <a:lnTo>
                    <a:pt x="1241376" y="319364"/>
                  </a:lnTo>
                  <a:lnTo>
                    <a:pt x="1266353" y="272112"/>
                  </a:lnTo>
                  <a:lnTo>
                    <a:pt x="1291400" y="223688"/>
                  </a:lnTo>
                  <a:lnTo>
                    <a:pt x="1316428" y="176382"/>
                  </a:lnTo>
                  <a:lnTo>
                    <a:pt x="1341346" y="132481"/>
                  </a:lnTo>
                  <a:lnTo>
                    <a:pt x="1366066" y="94274"/>
                  </a:lnTo>
                  <a:lnTo>
                    <a:pt x="1390499" y="64050"/>
                  </a:lnTo>
                  <a:lnTo>
                    <a:pt x="1438148" y="36702"/>
                  </a:lnTo>
                  <a:lnTo>
                    <a:pt x="1463206" y="44549"/>
                  </a:lnTo>
                  <a:lnTo>
                    <a:pt x="1512091" y="100881"/>
                  </a:lnTo>
                  <a:lnTo>
                    <a:pt x="1536079" y="143547"/>
                  </a:lnTo>
                  <a:lnTo>
                    <a:pt x="1559870" y="192000"/>
                  </a:lnTo>
                  <a:lnTo>
                    <a:pt x="1583547" y="243332"/>
                  </a:lnTo>
                  <a:lnTo>
                    <a:pt x="1607189" y="294631"/>
                  </a:lnTo>
                  <a:lnTo>
                    <a:pt x="1630877" y="342989"/>
                  </a:lnTo>
                  <a:lnTo>
                    <a:pt x="1654692" y="385496"/>
                  </a:lnTo>
                  <a:lnTo>
                    <a:pt x="1678715" y="419243"/>
                  </a:lnTo>
                  <a:lnTo>
                    <a:pt x="1703027" y="441320"/>
                  </a:lnTo>
                  <a:lnTo>
                    <a:pt x="1727708" y="448817"/>
                  </a:lnTo>
                  <a:lnTo>
                    <a:pt x="1750741" y="441095"/>
                  </a:lnTo>
                  <a:lnTo>
                    <a:pt x="1797146" y="390322"/>
                  </a:lnTo>
                  <a:lnTo>
                    <a:pt x="1820518" y="351799"/>
                  </a:lnTo>
                  <a:lnTo>
                    <a:pt x="1844003" y="307536"/>
                  </a:lnTo>
                  <a:lnTo>
                    <a:pt x="1867600" y="259796"/>
                  </a:lnTo>
                  <a:lnTo>
                    <a:pt x="1891310" y="210844"/>
                  </a:lnTo>
                  <a:lnTo>
                    <a:pt x="1915132" y="162943"/>
                  </a:lnTo>
                  <a:lnTo>
                    <a:pt x="1939068" y="118355"/>
                  </a:lnTo>
                  <a:lnTo>
                    <a:pt x="1963116" y="79345"/>
                  </a:lnTo>
                  <a:lnTo>
                    <a:pt x="1987277" y="48176"/>
                  </a:lnTo>
                  <a:lnTo>
                    <a:pt x="2035937" y="18414"/>
                  </a:lnTo>
                  <a:lnTo>
                    <a:pt x="2062746" y="24412"/>
                  </a:lnTo>
                  <a:lnTo>
                    <a:pt x="2118052" y="75662"/>
                  </a:lnTo>
                  <a:lnTo>
                    <a:pt x="2146224" y="115348"/>
                  </a:lnTo>
                  <a:lnTo>
                    <a:pt x="2174527" y="160699"/>
                  </a:lnTo>
                  <a:lnTo>
                    <a:pt x="2202799" y="208930"/>
                  </a:lnTo>
                  <a:lnTo>
                    <a:pt x="2230877" y="257260"/>
                  </a:lnTo>
                  <a:lnTo>
                    <a:pt x="2258600" y="302904"/>
                  </a:lnTo>
                  <a:lnTo>
                    <a:pt x="2285807" y="343080"/>
                  </a:lnTo>
                  <a:lnTo>
                    <a:pt x="2312335" y="375005"/>
                  </a:lnTo>
                  <a:lnTo>
                    <a:pt x="2338022" y="395896"/>
                  </a:lnTo>
                  <a:lnTo>
                    <a:pt x="2362708" y="402970"/>
                  </a:lnTo>
                  <a:lnTo>
                    <a:pt x="2386311" y="394314"/>
                  </a:lnTo>
                  <a:lnTo>
                    <a:pt x="2430799" y="338077"/>
                  </a:lnTo>
                  <a:lnTo>
                    <a:pt x="2451974" y="296126"/>
                  </a:lnTo>
                  <a:lnTo>
                    <a:pt x="2472631" y="248704"/>
                  </a:lnTo>
                  <a:lnTo>
                    <a:pt x="2492914" y="198627"/>
                  </a:lnTo>
                  <a:lnTo>
                    <a:pt x="2512970" y="148709"/>
                  </a:lnTo>
                  <a:lnTo>
                    <a:pt x="2532944" y="101764"/>
                  </a:lnTo>
                  <a:lnTo>
                    <a:pt x="2552981" y="60606"/>
                  </a:lnTo>
                  <a:lnTo>
                    <a:pt x="2573228" y="28050"/>
                  </a:lnTo>
                  <a:lnTo>
                    <a:pt x="2593829" y="6910"/>
                  </a:lnTo>
                  <a:lnTo>
                    <a:pt x="2614929" y="0"/>
                  </a:lnTo>
                  <a:lnTo>
                    <a:pt x="2640453" y="11195"/>
                  </a:lnTo>
                  <a:lnTo>
                    <a:pt x="2669479" y="39685"/>
                  </a:lnTo>
                  <a:lnTo>
                    <a:pt x="2700723" y="81569"/>
                  </a:lnTo>
                  <a:lnTo>
                    <a:pt x="2732901" y="132944"/>
                  </a:lnTo>
                  <a:lnTo>
                    <a:pt x="2764728" y="189907"/>
                  </a:lnTo>
                  <a:lnTo>
                    <a:pt x="2794921" y="248557"/>
                  </a:lnTo>
                  <a:lnTo>
                    <a:pt x="2822195" y="304991"/>
                  </a:lnTo>
                  <a:lnTo>
                    <a:pt x="2845266" y="355308"/>
                  </a:lnTo>
                  <a:lnTo>
                    <a:pt x="2862851" y="395605"/>
                  </a:lnTo>
                  <a:lnTo>
                    <a:pt x="2873664" y="421979"/>
                  </a:lnTo>
                  <a:lnTo>
                    <a:pt x="2876423" y="430529"/>
                  </a:lnTo>
                </a:path>
                <a:path w="2948304" h="458469">
                  <a:moveTo>
                    <a:pt x="71627" y="448817"/>
                  </a:moveTo>
                  <a:lnTo>
                    <a:pt x="99911" y="396087"/>
                  </a:lnTo>
                  <a:lnTo>
                    <a:pt x="125282" y="343094"/>
                  </a:lnTo>
                  <a:lnTo>
                    <a:pt x="148297" y="290945"/>
                  </a:lnTo>
                  <a:lnTo>
                    <a:pt x="169513" y="240744"/>
                  </a:lnTo>
                  <a:lnTo>
                    <a:pt x="189488" y="193597"/>
                  </a:lnTo>
                  <a:lnTo>
                    <a:pt x="208777" y="150607"/>
                  </a:lnTo>
                  <a:lnTo>
                    <a:pt x="227939" y="112880"/>
                  </a:lnTo>
                  <a:lnTo>
                    <a:pt x="268108" y="57636"/>
                  </a:lnTo>
                  <a:lnTo>
                    <a:pt x="314451" y="36702"/>
                  </a:lnTo>
                  <a:lnTo>
                    <a:pt x="338406" y="44311"/>
                  </a:lnTo>
                  <a:lnTo>
                    <a:pt x="389439" y="99024"/>
                  </a:lnTo>
                  <a:lnTo>
                    <a:pt x="416127" y="140499"/>
                  </a:lnTo>
                  <a:lnTo>
                    <a:pt x="443335" y="187635"/>
                  </a:lnTo>
                  <a:lnTo>
                    <a:pt x="470868" y="237617"/>
                  </a:lnTo>
                  <a:lnTo>
                    <a:pt x="498531" y="287630"/>
                  </a:lnTo>
                  <a:lnTo>
                    <a:pt x="526128" y="334861"/>
                  </a:lnTo>
                  <a:lnTo>
                    <a:pt x="553464" y="376495"/>
                  </a:lnTo>
                  <a:lnTo>
                    <a:pt x="580343" y="409718"/>
                  </a:lnTo>
                  <a:lnTo>
                    <a:pt x="631951" y="439674"/>
                  </a:lnTo>
                  <a:lnTo>
                    <a:pt x="656598" y="431686"/>
                  </a:lnTo>
                  <a:lnTo>
                    <a:pt x="704605" y="376281"/>
                  </a:lnTo>
                  <a:lnTo>
                    <a:pt x="728095" y="334522"/>
                  </a:lnTo>
                  <a:lnTo>
                    <a:pt x="751327" y="287167"/>
                  </a:lnTo>
                  <a:lnTo>
                    <a:pt x="774366" y="237045"/>
                  </a:lnTo>
                  <a:lnTo>
                    <a:pt x="797275" y="186987"/>
                  </a:lnTo>
                  <a:lnTo>
                    <a:pt x="820118" y="139822"/>
                  </a:lnTo>
                  <a:lnTo>
                    <a:pt x="842960" y="98381"/>
                  </a:lnTo>
                  <a:lnTo>
                    <a:pt x="865864" y="65494"/>
                  </a:lnTo>
                  <a:lnTo>
                    <a:pt x="888894" y="43991"/>
                  </a:lnTo>
                  <a:lnTo>
                    <a:pt x="912113" y="36702"/>
                  </a:lnTo>
                  <a:lnTo>
                    <a:pt x="935333" y="45631"/>
                  </a:lnTo>
                  <a:lnTo>
                    <a:pt x="981267" y="103810"/>
                  </a:lnTo>
                  <a:lnTo>
                    <a:pt x="1004109" y="147272"/>
                  </a:lnTo>
                  <a:lnTo>
                    <a:pt x="1026952" y="196459"/>
                  </a:lnTo>
                  <a:lnTo>
                    <a:pt x="1049861" y="248475"/>
                  </a:lnTo>
                  <a:lnTo>
                    <a:pt x="1072900" y="300428"/>
                  </a:lnTo>
                  <a:lnTo>
                    <a:pt x="1096132" y="349424"/>
                  </a:lnTo>
                  <a:lnTo>
                    <a:pt x="1119622" y="392568"/>
                  </a:lnTo>
                  <a:lnTo>
                    <a:pt x="1143433" y="426969"/>
                  </a:lnTo>
                  <a:lnTo>
                    <a:pt x="1192276" y="457962"/>
                  </a:lnTo>
                  <a:lnTo>
                    <a:pt x="1215569" y="450892"/>
                  </a:lnTo>
                  <a:lnTo>
                    <a:pt x="1263613" y="401201"/>
                  </a:lnTo>
                  <a:lnTo>
                    <a:pt x="1288184" y="363157"/>
                  </a:lnTo>
                  <a:lnTo>
                    <a:pt x="1313004" y="319364"/>
                  </a:lnTo>
                  <a:lnTo>
                    <a:pt x="1337981" y="272112"/>
                  </a:lnTo>
                  <a:lnTo>
                    <a:pt x="1363028" y="223688"/>
                  </a:lnTo>
                  <a:lnTo>
                    <a:pt x="1388056" y="176382"/>
                  </a:lnTo>
                  <a:lnTo>
                    <a:pt x="1412974" y="132481"/>
                  </a:lnTo>
                  <a:lnTo>
                    <a:pt x="1437694" y="94274"/>
                  </a:lnTo>
                  <a:lnTo>
                    <a:pt x="1462127" y="64050"/>
                  </a:lnTo>
                  <a:lnTo>
                    <a:pt x="1509776" y="36702"/>
                  </a:lnTo>
                  <a:lnTo>
                    <a:pt x="1534834" y="44549"/>
                  </a:lnTo>
                  <a:lnTo>
                    <a:pt x="1583719" y="100881"/>
                  </a:lnTo>
                  <a:lnTo>
                    <a:pt x="1607707" y="143547"/>
                  </a:lnTo>
                  <a:lnTo>
                    <a:pt x="1631498" y="192000"/>
                  </a:lnTo>
                  <a:lnTo>
                    <a:pt x="1655175" y="243332"/>
                  </a:lnTo>
                  <a:lnTo>
                    <a:pt x="1678817" y="294631"/>
                  </a:lnTo>
                  <a:lnTo>
                    <a:pt x="1702505" y="342989"/>
                  </a:lnTo>
                  <a:lnTo>
                    <a:pt x="1726320" y="385496"/>
                  </a:lnTo>
                  <a:lnTo>
                    <a:pt x="1750343" y="419243"/>
                  </a:lnTo>
                  <a:lnTo>
                    <a:pt x="1774655" y="441320"/>
                  </a:lnTo>
                  <a:lnTo>
                    <a:pt x="1799336" y="448817"/>
                  </a:lnTo>
                  <a:lnTo>
                    <a:pt x="1822369" y="441095"/>
                  </a:lnTo>
                  <a:lnTo>
                    <a:pt x="1868774" y="390322"/>
                  </a:lnTo>
                  <a:lnTo>
                    <a:pt x="1892146" y="351799"/>
                  </a:lnTo>
                  <a:lnTo>
                    <a:pt x="1915631" y="307536"/>
                  </a:lnTo>
                  <a:lnTo>
                    <a:pt x="1939228" y="259796"/>
                  </a:lnTo>
                  <a:lnTo>
                    <a:pt x="1962938" y="210844"/>
                  </a:lnTo>
                  <a:lnTo>
                    <a:pt x="1986760" y="162943"/>
                  </a:lnTo>
                  <a:lnTo>
                    <a:pt x="2010696" y="118355"/>
                  </a:lnTo>
                  <a:lnTo>
                    <a:pt x="2034744" y="79345"/>
                  </a:lnTo>
                  <a:lnTo>
                    <a:pt x="2058905" y="48176"/>
                  </a:lnTo>
                  <a:lnTo>
                    <a:pt x="2107565" y="18414"/>
                  </a:lnTo>
                  <a:lnTo>
                    <a:pt x="2134374" y="24412"/>
                  </a:lnTo>
                  <a:lnTo>
                    <a:pt x="2189680" y="75662"/>
                  </a:lnTo>
                  <a:lnTo>
                    <a:pt x="2217852" y="115348"/>
                  </a:lnTo>
                  <a:lnTo>
                    <a:pt x="2246155" y="160699"/>
                  </a:lnTo>
                  <a:lnTo>
                    <a:pt x="2274427" y="208930"/>
                  </a:lnTo>
                  <a:lnTo>
                    <a:pt x="2302505" y="257260"/>
                  </a:lnTo>
                  <a:lnTo>
                    <a:pt x="2330228" y="302904"/>
                  </a:lnTo>
                  <a:lnTo>
                    <a:pt x="2357435" y="343080"/>
                  </a:lnTo>
                  <a:lnTo>
                    <a:pt x="2383963" y="375005"/>
                  </a:lnTo>
                  <a:lnTo>
                    <a:pt x="2409650" y="395896"/>
                  </a:lnTo>
                  <a:lnTo>
                    <a:pt x="2434336" y="402970"/>
                  </a:lnTo>
                  <a:lnTo>
                    <a:pt x="2457939" y="394314"/>
                  </a:lnTo>
                  <a:lnTo>
                    <a:pt x="2502427" y="338077"/>
                  </a:lnTo>
                  <a:lnTo>
                    <a:pt x="2523602" y="296126"/>
                  </a:lnTo>
                  <a:lnTo>
                    <a:pt x="2544259" y="248704"/>
                  </a:lnTo>
                  <a:lnTo>
                    <a:pt x="2564542" y="198627"/>
                  </a:lnTo>
                  <a:lnTo>
                    <a:pt x="2584598" y="148709"/>
                  </a:lnTo>
                  <a:lnTo>
                    <a:pt x="2604572" y="101764"/>
                  </a:lnTo>
                  <a:lnTo>
                    <a:pt x="2624609" y="60606"/>
                  </a:lnTo>
                  <a:lnTo>
                    <a:pt x="2644856" y="28050"/>
                  </a:lnTo>
                  <a:lnTo>
                    <a:pt x="2665457" y="6910"/>
                  </a:lnTo>
                  <a:lnTo>
                    <a:pt x="2686558" y="0"/>
                  </a:lnTo>
                  <a:lnTo>
                    <a:pt x="2712081" y="11195"/>
                  </a:lnTo>
                  <a:lnTo>
                    <a:pt x="2741107" y="39685"/>
                  </a:lnTo>
                  <a:lnTo>
                    <a:pt x="2772351" y="81569"/>
                  </a:lnTo>
                  <a:lnTo>
                    <a:pt x="2804529" y="132944"/>
                  </a:lnTo>
                  <a:lnTo>
                    <a:pt x="2836356" y="189907"/>
                  </a:lnTo>
                  <a:lnTo>
                    <a:pt x="2866549" y="248557"/>
                  </a:lnTo>
                  <a:lnTo>
                    <a:pt x="2893823" y="304991"/>
                  </a:lnTo>
                  <a:lnTo>
                    <a:pt x="2916894" y="355308"/>
                  </a:lnTo>
                  <a:lnTo>
                    <a:pt x="2934479" y="395605"/>
                  </a:lnTo>
                  <a:lnTo>
                    <a:pt x="2945292" y="421979"/>
                  </a:lnTo>
                  <a:lnTo>
                    <a:pt x="2948051" y="430529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9704" y="2654807"/>
              <a:ext cx="2877185" cy="458470"/>
            </a:xfrm>
            <a:custGeom>
              <a:avLst/>
              <a:gdLst/>
              <a:ahLst/>
              <a:cxnLst/>
              <a:rect l="l" t="t" r="r" b="b"/>
              <a:pathLst>
                <a:path w="2877184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807" y="44311"/>
                  </a:lnTo>
                  <a:lnTo>
                    <a:pt x="317884" y="99024"/>
                  </a:lnTo>
                  <a:lnTo>
                    <a:pt x="344588" y="140499"/>
                  </a:lnTo>
                  <a:lnTo>
                    <a:pt x="371809" y="187635"/>
                  </a:lnTo>
                  <a:lnTo>
                    <a:pt x="399351" y="237617"/>
                  </a:lnTo>
                  <a:lnTo>
                    <a:pt x="427020" y="287630"/>
                  </a:lnTo>
                  <a:lnTo>
                    <a:pt x="454622" y="334861"/>
                  </a:lnTo>
                  <a:lnTo>
                    <a:pt x="481961" y="376495"/>
                  </a:lnTo>
                  <a:lnTo>
                    <a:pt x="508841" y="409718"/>
                  </a:lnTo>
                  <a:lnTo>
                    <a:pt x="560451" y="439674"/>
                  </a:lnTo>
                  <a:lnTo>
                    <a:pt x="585123" y="431686"/>
                  </a:lnTo>
                  <a:lnTo>
                    <a:pt x="633160" y="376281"/>
                  </a:lnTo>
                  <a:lnTo>
                    <a:pt x="656655" y="334522"/>
                  </a:lnTo>
                  <a:lnTo>
                    <a:pt x="679890" y="287167"/>
                  </a:lnTo>
                  <a:lnTo>
                    <a:pt x="702929" y="237045"/>
                  </a:lnTo>
                  <a:lnTo>
                    <a:pt x="725838" y="186987"/>
                  </a:lnTo>
                  <a:lnTo>
                    <a:pt x="748683" y="139822"/>
                  </a:lnTo>
                  <a:lnTo>
                    <a:pt x="771530" y="98381"/>
                  </a:lnTo>
                  <a:lnTo>
                    <a:pt x="794445" y="65494"/>
                  </a:lnTo>
                  <a:lnTo>
                    <a:pt x="817493" y="43991"/>
                  </a:lnTo>
                  <a:lnTo>
                    <a:pt x="840740" y="36702"/>
                  </a:lnTo>
                  <a:lnTo>
                    <a:pt x="863959" y="45631"/>
                  </a:lnTo>
                  <a:lnTo>
                    <a:pt x="909895" y="103810"/>
                  </a:lnTo>
                  <a:lnTo>
                    <a:pt x="932739" y="147272"/>
                  </a:lnTo>
                  <a:lnTo>
                    <a:pt x="955587" y="196459"/>
                  </a:lnTo>
                  <a:lnTo>
                    <a:pt x="978503" y="248475"/>
                  </a:lnTo>
                  <a:lnTo>
                    <a:pt x="1001551" y="300428"/>
                  </a:lnTo>
                  <a:lnTo>
                    <a:pt x="1024795" y="349424"/>
                  </a:lnTo>
                  <a:lnTo>
                    <a:pt x="1048301" y="392568"/>
                  </a:lnTo>
                  <a:lnTo>
                    <a:pt x="1072132" y="426969"/>
                  </a:lnTo>
                  <a:lnTo>
                    <a:pt x="1121029" y="457962"/>
                  </a:lnTo>
                  <a:lnTo>
                    <a:pt x="1144297" y="450892"/>
                  </a:lnTo>
                  <a:lnTo>
                    <a:pt x="1192314" y="401201"/>
                  </a:lnTo>
                  <a:lnTo>
                    <a:pt x="1216881" y="363157"/>
                  </a:lnTo>
                  <a:lnTo>
                    <a:pt x="1241701" y="319364"/>
                  </a:lnTo>
                  <a:lnTo>
                    <a:pt x="1266683" y="272112"/>
                  </a:lnTo>
                  <a:lnTo>
                    <a:pt x="1291738" y="223688"/>
                  </a:lnTo>
                  <a:lnTo>
                    <a:pt x="1316774" y="176382"/>
                  </a:lnTo>
                  <a:lnTo>
                    <a:pt x="1341702" y="132481"/>
                  </a:lnTo>
                  <a:lnTo>
                    <a:pt x="1366432" y="94274"/>
                  </a:lnTo>
                  <a:lnTo>
                    <a:pt x="1390873" y="64050"/>
                  </a:lnTo>
                  <a:lnTo>
                    <a:pt x="1438529" y="36702"/>
                  </a:lnTo>
                  <a:lnTo>
                    <a:pt x="1463587" y="44549"/>
                  </a:lnTo>
                  <a:lnTo>
                    <a:pt x="1512474" y="100881"/>
                  </a:lnTo>
                  <a:lnTo>
                    <a:pt x="1536464" y="143547"/>
                  </a:lnTo>
                  <a:lnTo>
                    <a:pt x="1560260" y="192000"/>
                  </a:lnTo>
                  <a:lnTo>
                    <a:pt x="1583944" y="243332"/>
                  </a:lnTo>
                  <a:lnTo>
                    <a:pt x="1607595" y="294631"/>
                  </a:lnTo>
                  <a:lnTo>
                    <a:pt x="1631296" y="342989"/>
                  </a:lnTo>
                  <a:lnTo>
                    <a:pt x="1655127" y="385496"/>
                  </a:lnTo>
                  <a:lnTo>
                    <a:pt x="1679170" y="419243"/>
                  </a:lnTo>
                  <a:lnTo>
                    <a:pt x="1703506" y="441320"/>
                  </a:lnTo>
                  <a:lnTo>
                    <a:pt x="1728216" y="448817"/>
                  </a:lnTo>
                  <a:lnTo>
                    <a:pt x="1751249" y="441095"/>
                  </a:lnTo>
                  <a:lnTo>
                    <a:pt x="1797654" y="390322"/>
                  </a:lnTo>
                  <a:lnTo>
                    <a:pt x="1821026" y="351799"/>
                  </a:lnTo>
                  <a:lnTo>
                    <a:pt x="1844511" y="307536"/>
                  </a:lnTo>
                  <a:lnTo>
                    <a:pt x="1868108" y="259796"/>
                  </a:lnTo>
                  <a:lnTo>
                    <a:pt x="1891818" y="210844"/>
                  </a:lnTo>
                  <a:lnTo>
                    <a:pt x="1915640" y="162943"/>
                  </a:lnTo>
                  <a:lnTo>
                    <a:pt x="1939576" y="118355"/>
                  </a:lnTo>
                  <a:lnTo>
                    <a:pt x="1963624" y="79345"/>
                  </a:lnTo>
                  <a:lnTo>
                    <a:pt x="1987785" y="48176"/>
                  </a:lnTo>
                  <a:lnTo>
                    <a:pt x="2036445" y="18414"/>
                  </a:lnTo>
                  <a:lnTo>
                    <a:pt x="2063257" y="24412"/>
                  </a:lnTo>
                  <a:lnTo>
                    <a:pt x="2118580" y="75662"/>
                  </a:lnTo>
                  <a:lnTo>
                    <a:pt x="2146765" y="115348"/>
                  </a:lnTo>
                  <a:lnTo>
                    <a:pt x="2175083" y="160699"/>
                  </a:lnTo>
                  <a:lnTo>
                    <a:pt x="2203370" y="208930"/>
                  </a:lnTo>
                  <a:lnTo>
                    <a:pt x="2231464" y="257260"/>
                  </a:lnTo>
                  <a:lnTo>
                    <a:pt x="2259203" y="302904"/>
                  </a:lnTo>
                  <a:lnTo>
                    <a:pt x="2286422" y="343080"/>
                  </a:lnTo>
                  <a:lnTo>
                    <a:pt x="2312961" y="375005"/>
                  </a:lnTo>
                  <a:lnTo>
                    <a:pt x="2338655" y="395896"/>
                  </a:lnTo>
                  <a:lnTo>
                    <a:pt x="2363343" y="402970"/>
                  </a:lnTo>
                  <a:lnTo>
                    <a:pt x="2386946" y="394314"/>
                  </a:lnTo>
                  <a:lnTo>
                    <a:pt x="2431434" y="338077"/>
                  </a:lnTo>
                  <a:lnTo>
                    <a:pt x="2452609" y="296126"/>
                  </a:lnTo>
                  <a:lnTo>
                    <a:pt x="2473266" y="248704"/>
                  </a:lnTo>
                  <a:lnTo>
                    <a:pt x="2493549" y="198627"/>
                  </a:lnTo>
                  <a:lnTo>
                    <a:pt x="2513605" y="148709"/>
                  </a:lnTo>
                  <a:lnTo>
                    <a:pt x="2533579" y="101764"/>
                  </a:lnTo>
                  <a:lnTo>
                    <a:pt x="2553616" y="60606"/>
                  </a:lnTo>
                  <a:lnTo>
                    <a:pt x="2573863" y="28050"/>
                  </a:lnTo>
                  <a:lnTo>
                    <a:pt x="2594464" y="6910"/>
                  </a:lnTo>
                  <a:lnTo>
                    <a:pt x="2615565" y="0"/>
                  </a:lnTo>
                  <a:lnTo>
                    <a:pt x="2641120" y="11195"/>
                  </a:lnTo>
                  <a:lnTo>
                    <a:pt x="2670172" y="39685"/>
                  </a:lnTo>
                  <a:lnTo>
                    <a:pt x="2701436" y="81569"/>
                  </a:lnTo>
                  <a:lnTo>
                    <a:pt x="2733630" y="132944"/>
                  </a:lnTo>
                  <a:lnTo>
                    <a:pt x="2765469" y="189907"/>
                  </a:lnTo>
                  <a:lnTo>
                    <a:pt x="2795671" y="248557"/>
                  </a:lnTo>
                  <a:lnTo>
                    <a:pt x="2822951" y="304991"/>
                  </a:lnTo>
                  <a:lnTo>
                    <a:pt x="2846026" y="355308"/>
                  </a:lnTo>
                  <a:lnTo>
                    <a:pt x="2863612" y="395605"/>
                  </a:lnTo>
                  <a:lnTo>
                    <a:pt x="2874426" y="421979"/>
                  </a:lnTo>
                  <a:lnTo>
                    <a:pt x="2877185" y="430529"/>
                  </a:lnTo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9253" y="1727961"/>
            <a:ext cx="72650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molécula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híbrida,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dizer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lang="en-GB" sz="1800" spc="10" dirty="0">
                <a:latin typeface="Arial"/>
                <a:cs typeface="Arial"/>
              </a:rPr>
              <a:t>que </a:t>
            </a:r>
            <a:r>
              <a:rPr sz="1800" spc="-5" dirty="0" err="1">
                <a:latin typeface="Arial"/>
                <a:cs typeface="Arial"/>
              </a:rPr>
              <a:t>parte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espinha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dorsal é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espinha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dorsal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ARN: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977" y="1809750"/>
            <a:ext cx="152400" cy="1600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8600" y="3200400"/>
            <a:ext cx="8052054" cy="321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6105">
              <a:lnSpc>
                <a:spcPct val="100000"/>
              </a:lnSpc>
              <a:spcBef>
                <a:spcPts val="100"/>
              </a:spcBef>
              <a:tabLst>
                <a:tab pos="5335905" algn="l"/>
              </a:tabLst>
            </a:pPr>
            <a:r>
              <a:rPr sz="1800" spc="-5" dirty="0">
                <a:latin typeface="Arial"/>
                <a:cs typeface="Arial"/>
              </a:rPr>
              <a:t>Segmento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	Segmento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n-GB"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plica-se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norma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ST.26,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parágrafo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55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600" i="1" dirty="0">
                <a:latin typeface="Arial"/>
                <a:cs typeface="Arial"/>
              </a:rPr>
              <a:t>"55. No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caso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nucleotídeos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contendo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segmentos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tanto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ADN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quanto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ARN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um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ou </a:t>
            </a:r>
            <a:r>
              <a:rPr sz="1600" i="1" spc="-5" dirty="0">
                <a:latin typeface="Arial"/>
                <a:cs typeface="Arial"/>
              </a:rPr>
              <a:t>mais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nucleotídeos,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 indicada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como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sendo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tipo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ADN.</a:t>
            </a:r>
            <a:r>
              <a:rPr sz="1600" i="1" spc="434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 combinada</a:t>
            </a:r>
            <a:r>
              <a:rPr sz="1600" i="1" dirty="0">
                <a:latin typeface="Arial"/>
                <a:cs typeface="Arial"/>
              </a:rPr>
              <a:t> de</a:t>
            </a:r>
            <a:r>
              <a:rPr sz="1600" i="1" spc="-5" dirty="0">
                <a:latin typeface="Arial"/>
                <a:cs typeface="Arial"/>
              </a:rPr>
              <a:t> ADN/ARN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descrita em </a:t>
            </a:r>
            <a:r>
              <a:rPr sz="1600" i="1" spc="-5" dirty="0">
                <a:latin typeface="Arial"/>
                <a:cs typeface="Arial"/>
              </a:rPr>
              <a:t>maior </a:t>
            </a:r>
            <a:r>
              <a:rPr sz="1600" i="1" spc="-4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detalhe </a:t>
            </a:r>
            <a:r>
              <a:rPr sz="1600" i="1" dirty="0">
                <a:latin typeface="Arial"/>
                <a:cs typeface="Arial"/>
              </a:rPr>
              <a:t>na </a:t>
            </a:r>
            <a:r>
              <a:rPr sz="1600" i="1" spc="-5" dirty="0">
                <a:latin typeface="Arial"/>
                <a:cs typeface="Arial"/>
              </a:rPr>
              <a:t>tabela </a:t>
            </a:r>
            <a:r>
              <a:rPr sz="1600" i="1" dirty="0">
                <a:latin typeface="Arial"/>
                <a:cs typeface="Arial"/>
              </a:rPr>
              <a:t>de características, usando a chave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caracterização "source" e o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 obrigatório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"organism"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com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valor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"synthetic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construct"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(estrutura </a:t>
            </a:r>
            <a:r>
              <a:rPr sz="1600" i="1" dirty="0">
                <a:latin typeface="Arial"/>
                <a:cs typeface="Arial"/>
              </a:rPr>
              <a:t> sintética)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obrigatório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"mol_type" </a:t>
            </a:r>
            <a:r>
              <a:rPr sz="1600" i="1" dirty="0">
                <a:latin typeface="Arial"/>
                <a:cs typeface="Arial"/>
              </a:rPr>
              <a:t>com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valor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"other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DNA".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Cada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segmento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ADN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ARN da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combinada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ADN/ARN deve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descrito em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maior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detalhe</a:t>
            </a:r>
            <a:r>
              <a:rPr sz="1600" i="1" dirty="0">
                <a:latin typeface="Arial"/>
                <a:cs typeface="Arial"/>
              </a:rPr>
              <a:t> por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meio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chave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caracterização</a:t>
            </a:r>
            <a:r>
              <a:rPr sz="1600" i="1" spc="-5" dirty="0">
                <a:latin typeface="Arial"/>
                <a:cs typeface="Arial"/>
              </a:rPr>
              <a:t> "misc_feature"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 </a:t>
            </a:r>
            <a:r>
              <a:rPr sz="1600" i="1" dirty="0">
                <a:latin typeface="Arial"/>
                <a:cs typeface="Arial"/>
              </a:rPr>
              <a:t> "note",</a:t>
            </a:r>
            <a:r>
              <a:rPr sz="1600" i="1" spc="-5" dirty="0">
                <a:latin typeface="Arial"/>
                <a:cs typeface="Arial"/>
              </a:rPr>
              <a:t> que </a:t>
            </a:r>
            <a:r>
              <a:rPr sz="1600" i="1" dirty="0">
                <a:latin typeface="Arial"/>
                <a:cs typeface="Arial"/>
              </a:rPr>
              <a:t>indica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 o </a:t>
            </a:r>
            <a:r>
              <a:rPr sz="1600" i="1" spc="-5" dirty="0">
                <a:latin typeface="Arial"/>
                <a:cs typeface="Arial"/>
              </a:rPr>
              <a:t>segmento</a:t>
            </a:r>
            <a:r>
              <a:rPr sz="1600" i="1" dirty="0">
                <a:latin typeface="Arial"/>
                <a:cs typeface="Arial"/>
              </a:rPr>
              <a:t> é 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ADN </a:t>
            </a:r>
            <a:r>
              <a:rPr sz="1600" i="1" spc="-5" dirty="0">
                <a:latin typeface="Arial"/>
                <a:cs typeface="Arial"/>
              </a:rPr>
              <a:t>ou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ARN."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67042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0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20" dirty="0"/>
              <a:t> </a:t>
            </a:r>
            <a:r>
              <a:rPr sz="2400" spc="-5" dirty="0"/>
              <a:t>híbridas</a:t>
            </a:r>
            <a:r>
              <a:rPr sz="2400" spc="20" dirty="0"/>
              <a:t> </a:t>
            </a:r>
            <a:r>
              <a:rPr sz="2400" spc="-5" dirty="0"/>
              <a:t>de</a:t>
            </a:r>
            <a:r>
              <a:rPr sz="2400" dirty="0"/>
              <a:t> </a:t>
            </a:r>
            <a:r>
              <a:rPr sz="2400" spc="-5" dirty="0"/>
              <a:t>ADN/ARN</a:t>
            </a:r>
            <a:endParaRPr sz="2400" dirty="0"/>
          </a:p>
        </p:txBody>
      </p:sp>
      <p:sp>
        <p:nvSpPr>
          <p:cNvPr id="11" name="object 11"/>
          <p:cNvSpPr txBox="1"/>
          <p:nvPr/>
        </p:nvSpPr>
        <p:spPr>
          <a:xfrm>
            <a:off x="1826005" y="2448813"/>
            <a:ext cx="19792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9285" algn="l"/>
                <a:tab pos="1190625" algn="l"/>
                <a:tab pos="1807210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1736" dirty="0">
                <a:latin typeface="Arial"/>
                <a:cs typeface="Arial"/>
              </a:rPr>
              <a:t>G	A	</a:t>
            </a:r>
            <a:r>
              <a:rPr sz="2400" b="1" baseline="3472" dirty="0">
                <a:latin typeface="Arial"/>
                <a:cs typeface="Arial"/>
              </a:rPr>
              <a:t>G</a:t>
            </a:r>
            <a:endParaRPr sz="2400" baseline="347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0204" y="2712974"/>
            <a:ext cx="18973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660" algn="l"/>
                <a:tab pos="1190625" algn="l"/>
                <a:tab pos="1759585" algn="l"/>
              </a:tabLst>
            </a:pPr>
            <a:r>
              <a:rPr sz="1600" b="1" dirty="0">
                <a:latin typeface="Arial"/>
                <a:cs typeface="Arial"/>
              </a:rPr>
              <a:t>C	</a:t>
            </a:r>
            <a:r>
              <a:rPr sz="2400" b="1" baseline="-3472" dirty="0">
                <a:latin typeface="Arial"/>
                <a:cs typeface="Arial"/>
              </a:rPr>
              <a:t>T	</a:t>
            </a:r>
            <a:r>
              <a:rPr sz="2400" b="1" baseline="1736" dirty="0">
                <a:latin typeface="Arial"/>
                <a:cs typeface="Arial"/>
              </a:rPr>
              <a:t>C	</a:t>
            </a:r>
            <a:r>
              <a:rPr sz="2400" b="1" baseline="-1736" dirty="0">
                <a:latin typeface="Arial"/>
                <a:cs typeface="Arial"/>
              </a:rPr>
              <a:t>T</a:t>
            </a:r>
            <a:endParaRPr sz="2400" baseline="-1736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8976" y="2438145"/>
            <a:ext cx="7727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1736" dirty="0">
                <a:latin typeface="Arial"/>
                <a:cs typeface="Arial"/>
              </a:rPr>
              <a:t>G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1252" y="2423922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5944" y="2688081"/>
            <a:ext cx="7924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</a:tabLst>
            </a:pPr>
            <a:r>
              <a:rPr sz="1600" b="1" dirty="0">
                <a:latin typeface="Arial"/>
                <a:cs typeface="Arial"/>
              </a:rPr>
              <a:t>U	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33742" y="2702305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9597" y="2406395"/>
            <a:ext cx="3138170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880"/>
              </a:lnSpc>
              <a:spcBef>
                <a:spcPts val="100"/>
              </a:spcBef>
              <a:tabLst>
                <a:tab pos="536575" algn="l"/>
                <a:tab pos="2940685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-8680" dirty="0">
                <a:latin typeface="Arial"/>
                <a:cs typeface="Arial"/>
              </a:rPr>
              <a:t>G	</a:t>
            </a:r>
            <a:r>
              <a:rPr sz="2400" b="1" baseline="-3472" dirty="0">
                <a:latin typeface="Arial"/>
                <a:cs typeface="Arial"/>
              </a:rPr>
              <a:t>G</a:t>
            </a:r>
            <a:endParaRPr sz="2400" baseline="-3472">
              <a:latin typeface="Arial"/>
              <a:cs typeface="Arial"/>
            </a:endParaRPr>
          </a:p>
          <a:p>
            <a:pPr marL="308610">
              <a:lnSpc>
                <a:spcPts val="1880"/>
              </a:lnSpc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13452" y="2702305"/>
            <a:ext cx="7143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355" algn="l"/>
              </a:tabLst>
            </a:pPr>
            <a:r>
              <a:rPr sz="1600" b="1" dirty="0">
                <a:latin typeface="Arial"/>
                <a:cs typeface="Arial"/>
              </a:rPr>
              <a:t>U	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5533" y="2640329"/>
            <a:ext cx="5851525" cy="487045"/>
            <a:chOff x="1605533" y="2640329"/>
            <a:chExt cx="5851525" cy="487045"/>
          </a:xfrm>
        </p:grpSpPr>
        <p:sp>
          <p:nvSpPr>
            <p:cNvPr id="5" name="object 5"/>
            <p:cNvSpPr/>
            <p:nvPr/>
          </p:nvSpPr>
          <p:spPr>
            <a:xfrm>
              <a:off x="4565904" y="2654807"/>
              <a:ext cx="2876550" cy="458470"/>
            </a:xfrm>
            <a:custGeom>
              <a:avLst/>
              <a:gdLst/>
              <a:ahLst/>
              <a:cxnLst/>
              <a:rect l="l" t="t" r="r" b="b"/>
              <a:pathLst>
                <a:path w="2876550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778" y="44311"/>
                  </a:lnTo>
                  <a:lnTo>
                    <a:pt x="317811" y="99024"/>
                  </a:lnTo>
                  <a:lnTo>
                    <a:pt x="344499" y="140499"/>
                  </a:lnTo>
                  <a:lnTo>
                    <a:pt x="371707" y="187635"/>
                  </a:lnTo>
                  <a:lnTo>
                    <a:pt x="399240" y="237617"/>
                  </a:lnTo>
                  <a:lnTo>
                    <a:pt x="426903" y="287630"/>
                  </a:lnTo>
                  <a:lnTo>
                    <a:pt x="454500" y="334861"/>
                  </a:lnTo>
                  <a:lnTo>
                    <a:pt x="481836" y="376495"/>
                  </a:lnTo>
                  <a:lnTo>
                    <a:pt x="508715" y="409718"/>
                  </a:lnTo>
                  <a:lnTo>
                    <a:pt x="560324" y="439674"/>
                  </a:lnTo>
                  <a:lnTo>
                    <a:pt x="584970" y="431686"/>
                  </a:lnTo>
                  <a:lnTo>
                    <a:pt x="632977" y="376281"/>
                  </a:lnTo>
                  <a:lnTo>
                    <a:pt x="656467" y="334522"/>
                  </a:lnTo>
                  <a:lnTo>
                    <a:pt x="679699" y="287167"/>
                  </a:lnTo>
                  <a:lnTo>
                    <a:pt x="702738" y="237045"/>
                  </a:lnTo>
                  <a:lnTo>
                    <a:pt x="725647" y="186987"/>
                  </a:lnTo>
                  <a:lnTo>
                    <a:pt x="748490" y="139822"/>
                  </a:lnTo>
                  <a:lnTo>
                    <a:pt x="771332" y="98381"/>
                  </a:lnTo>
                  <a:lnTo>
                    <a:pt x="794236" y="65494"/>
                  </a:lnTo>
                  <a:lnTo>
                    <a:pt x="817266" y="43991"/>
                  </a:lnTo>
                  <a:lnTo>
                    <a:pt x="840486" y="36702"/>
                  </a:lnTo>
                  <a:lnTo>
                    <a:pt x="863705" y="45631"/>
                  </a:lnTo>
                  <a:lnTo>
                    <a:pt x="909639" y="103810"/>
                  </a:lnTo>
                  <a:lnTo>
                    <a:pt x="932481" y="147272"/>
                  </a:lnTo>
                  <a:lnTo>
                    <a:pt x="955324" y="196459"/>
                  </a:lnTo>
                  <a:lnTo>
                    <a:pt x="978233" y="248475"/>
                  </a:lnTo>
                  <a:lnTo>
                    <a:pt x="1001272" y="300428"/>
                  </a:lnTo>
                  <a:lnTo>
                    <a:pt x="1024504" y="349424"/>
                  </a:lnTo>
                  <a:lnTo>
                    <a:pt x="1047994" y="392568"/>
                  </a:lnTo>
                  <a:lnTo>
                    <a:pt x="1071805" y="426969"/>
                  </a:lnTo>
                  <a:lnTo>
                    <a:pt x="1120648" y="457962"/>
                  </a:lnTo>
                  <a:lnTo>
                    <a:pt x="1143941" y="450892"/>
                  </a:lnTo>
                  <a:lnTo>
                    <a:pt x="1191985" y="401201"/>
                  </a:lnTo>
                  <a:lnTo>
                    <a:pt x="1216556" y="363157"/>
                  </a:lnTo>
                  <a:lnTo>
                    <a:pt x="1241376" y="319364"/>
                  </a:lnTo>
                  <a:lnTo>
                    <a:pt x="1266353" y="272112"/>
                  </a:lnTo>
                  <a:lnTo>
                    <a:pt x="1291400" y="223688"/>
                  </a:lnTo>
                  <a:lnTo>
                    <a:pt x="1316428" y="176382"/>
                  </a:lnTo>
                  <a:lnTo>
                    <a:pt x="1341346" y="132481"/>
                  </a:lnTo>
                  <a:lnTo>
                    <a:pt x="1366066" y="94274"/>
                  </a:lnTo>
                  <a:lnTo>
                    <a:pt x="1390499" y="64050"/>
                  </a:lnTo>
                  <a:lnTo>
                    <a:pt x="1438148" y="36702"/>
                  </a:lnTo>
                  <a:lnTo>
                    <a:pt x="1463206" y="44549"/>
                  </a:lnTo>
                  <a:lnTo>
                    <a:pt x="1512091" y="100881"/>
                  </a:lnTo>
                  <a:lnTo>
                    <a:pt x="1536079" y="143547"/>
                  </a:lnTo>
                  <a:lnTo>
                    <a:pt x="1559870" y="192000"/>
                  </a:lnTo>
                  <a:lnTo>
                    <a:pt x="1583547" y="243332"/>
                  </a:lnTo>
                  <a:lnTo>
                    <a:pt x="1607189" y="294631"/>
                  </a:lnTo>
                  <a:lnTo>
                    <a:pt x="1630877" y="342989"/>
                  </a:lnTo>
                  <a:lnTo>
                    <a:pt x="1654692" y="385496"/>
                  </a:lnTo>
                  <a:lnTo>
                    <a:pt x="1678715" y="419243"/>
                  </a:lnTo>
                  <a:lnTo>
                    <a:pt x="1703027" y="441320"/>
                  </a:lnTo>
                  <a:lnTo>
                    <a:pt x="1727708" y="448817"/>
                  </a:lnTo>
                  <a:lnTo>
                    <a:pt x="1750741" y="441095"/>
                  </a:lnTo>
                  <a:lnTo>
                    <a:pt x="1797146" y="390322"/>
                  </a:lnTo>
                  <a:lnTo>
                    <a:pt x="1820518" y="351799"/>
                  </a:lnTo>
                  <a:lnTo>
                    <a:pt x="1844003" y="307536"/>
                  </a:lnTo>
                  <a:lnTo>
                    <a:pt x="1867600" y="259796"/>
                  </a:lnTo>
                  <a:lnTo>
                    <a:pt x="1891310" y="210844"/>
                  </a:lnTo>
                  <a:lnTo>
                    <a:pt x="1915132" y="162943"/>
                  </a:lnTo>
                  <a:lnTo>
                    <a:pt x="1939068" y="118355"/>
                  </a:lnTo>
                  <a:lnTo>
                    <a:pt x="1963116" y="79345"/>
                  </a:lnTo>
                  <a:lnTo>
                    <a:pt x="1987277" y="48176"/>
                  </a:lnTo>
                  <a:lnTo>
                    <a:pt x="2035937" y="18414"/>
                  </a:lnTo>
                  <a:lnTo>
                    <a:pt x="2062746" y="24412"/>
                  </a:lnTo>
                  <a:lnTo>
                    <a:pt x="2118052" y="75662"/>
                  </a:lnTo>
                  <a:lnTo>
                    <a:pt x="2146224" y="115348"/>
                  </a:lnTo>
                  <a:lnTo>
                    <a:pt x="2174527" y="160699"/>
                  </a:lnTo>
                  <a:lnTo>
                    <a:pt x="2202799" y="208930"/>
                  </a:lnTo>
                  <a:lnTo>
                    <a:pt x="2230877" y="257260"/>
                  </a:lnTo>
                  <a:lnTo>
                    <a:pt x="2258600" y="302904"/>
                  </a:lnTo>
                  <a:lnTo>
                    <a:pt x="2285807" y="343080"/>
                  </a:lnTo>
                  <a:lnTo>
                    <a:pt x="2312335" y="375005"/>
                  </a:lnTo>
                  <a:lnTo>
                    <a:pt x="2338022" y="395896"/>
                  </a:lnTo>
                  <a:lnTo>
                    <a:pt x="2362707" y="402970"/>
                  </a:lnTo>
                  <a:lnTo>
                    <a:pt x="2386311" y="394314"/>
                  </a:lnTo>
                  <a:lnTo>
                    <a:pt x="2430799" y="338077"/>
                  </a:lnTo>
                  <a:lnTo>
                    <a:pt x="2451974" y="296126"/>
                  </a:lnTo>
                  <a:lnTo>
                    <a:pt x="2472631" y="248704"/>
                  </a:lnTo>
                  <a:lnTo>
                    <a:pt x="2492914" y="198627"/>
                  </a:lnTo>
                  <a:lnTo>
                    <a:pt x="2512970" y="148709"/>
                  </a:lnTo>
                  <a:lnTo>
                    <a:pt x="2532944" y="101764"/>
                  </a:lnTo>
                  <a:lnTo>
                    <a:pt x="2552981" y="60606"/>
                  </a:lnTo>
                  <a:lnTo>
                    <a:pt x="2573228" y="28050"/>
                  </a:lnTo>
                  <a:lnTo>
                    <a:pt x="2593829" y="6910"/>
                  </a:lnTo>
                  <a:lnTo>
                    <a:pt x="2614929" y="0"/>
                  </a:lnTo>
                  <a:lnTo>
                    <a:pt x="2640453" y="11195"/>
                  </a:lnTo>
                  <a:lnTo>
                    <a:pt x="2669479" y="39685"/>
                  </a:lnTo>
                  <a:lnTo>
                    <a:pt x="2700723" y="81569"/>
                  </a:lnTo>
                  <a:lnTo>
                    <a:pt x="2732901" y="132944"/>
                  </a:lnTo>
                  <a:lnTo>
                    <a:pt x="2764728" y="189907"/>
                  </a:lnTo>
                  <a:lnTo>
                    <a:pt x="2794921" y="248557"/>
                  </a:lnTo>
                  <a:lnTo>
                    <a:pt x="2822195" y="304991"/>
                  </a:lnTo>
                  <a:lnTo>
                    <a:pt x="2845266" y="355308"/>
                  </a:lnTo>
                  <a:lnTo>
                    <a:pt x="2862851" y="395605"/>
                  </a:lnTo>
                  <a:lnTo>
                    <a:pt x="2873664" y="421979"/>
                  </a:lnTo>
                  <a:lnTo>
                    <a:pt x="2876423" y="430529"/>
                  </a:lnTo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1" y="2654807"/>
              <a:ext cx="2948305" cy="458470"/>
            </a:xfrm>
            <a:custGeom>
              <a:avLst/>
              <a:gdLst/>
              <a:ahLst/>
              <a:cxnLst/>
              <a:rect l="l" t="t" r="r" b="b"/>
              <a:pathLst>
                <a:path w="2948304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778" y="44311"/>
                  </a:lnTo>
                  <a:lnTo>
                    <a:pt x="317811" y="99024"/>
                  </a:lnTo>
                  <a:lnTo>
                    <a:pt x="344499" y="140499"/>
                  </a:lnTo>
                  <a:lnTo>
                    <a:pt x="371707" y="187635"/>
                  </a:lnTo>
                  <a:lnTo>
                    <a:pt x="399240" y="237617"/>
                  </a:lnTo>
                  <a:lnTo>
                    <a:pt x="426903" y="287630"/>
                  </a:lnTo>
                  <a:lnTo>
                    <a:pt x="454500" y="334861"/>
                  </a:lnTo>
                  <a:lnTo>
                    <a:pt x="481836" y="376495"/>
                  </a:lnTo>
                  <a:lnTo>
                    <a:pt x="508715" y="409718"/>
                  </a:lnTo>
                  <a:lnTo>
                    <a:pt x="560324" y="439674"/>
                  </a:lnTo>
                  <a:lnTo>
                    <a:pt x="584970" y="431686"/>
                  </a:lnTo>
                  <a:lnTo>
                    <a:pt x="632977" y="376281"/>
                  </a:lnTo>
                  <a:lnTo>
                    <a:pt x="656467" y="334522"/>
                  </a:lnTo>
                  <a:lnTo>
                    <a:pt x="679699" y="287167"/>
                  </a:lnTo>
                  <a:lnTo>
                    <a:pt x="702738" y="237045"/>
                  </a:lnTo>
                  <a:lnTo>
                    <a:pt x="725647" y="186987"/>
                  </a:lnTo>
                  <a:lnTo>
                    <a:pt x="748490" y="139822"/>
                  </a:lnTo>
                  <a:lnTo>
                    <a:pt x="771332" y="98381"/>
                  </a:lnTo>
                  <a:lnTo>
                    <a:pt x="794236" y="65494"/>
                  </a:lnTo>
                  <a:lnTo>
                    <a:pt x="817266" y="43991"/>
                  </a:lnTo>
                  <a:lnTo>
                    <a:pt x="840486" y="36702"/>
                  </a:lnTo>
                  <a:lnTo>
                    <a:pt x="863705" y="45631"/>
                  </a:lnTo>
                  <a:lnTo>
                    <a:pt x="909639" y="103810"/>
                  </a:lnTo>
                  <a:lnTo>
                    <a:pt x="932481" y="147272"/>
                  </a:lnTo>
                  <a:lnTo>
                    <a:pt x="955324" y="196459"/>
                  </a:lnTo>
                  <a:lnTo>
                    <a:pt x="978233" y="248475"/>
                  </a:lnTo>
                  <a:lnTo>
                    <a:pt x="1001272" y="300428"/>
                  </a:lnTo>
                  <a:lnTo>
                    <a:pt x="1024504" y="349424"/>
                  </a:lnTo>
                  <a:lnTo>
                    <a:pt x="1047994" y="392568"/>
                  </a:lnTo>
                  <a:lnTo>
                    <a:pt x="1071805" y="426969"/>
                  </a:lnTo>
                  <a:lnTo>
                    <a:pt x="1120648" y="457962"/>
                  </a:lnTo>
                  <a:lnTo>
                    <a:pt x="1143941" y="450892"/>
                  </a:lnTo>
                  <a:lnTo>
                    <a:pt x="1191985" y="401201"/>
                  </a:lnTo>
                  <a:lnTo>
                    <a:pt x="1216556" y="363157"/>
                  </a:lnTo>
                  <a:lnTo>
                    <a:pt x="1241376" y="319364"/>
                  </a:lnTo>
                  <a:lnTo>
                    <a:pt x="1266353" y="272112"/>
                  </a:lnTo>
                  <a:lnTo>
                    <a:pt x="1291400" y="223688"/>
                  </a:lnTo>
                  <a:lnTo>
                    <a:pt x="1316428" y="176382"/>
                  </a:lnTo>
                  <a:lnTo>
                    <a:pt x="1341346" y="132481"/>
                  </a:lnTo>
                  <a:lnTo>
                    <a:pt x="1366066" y="94274"/>
                  </a:lnTo>
                  <a:lnTo>
                    <a:pt x="1390499" y="64050"/>
                  </a:lnTo>
                  <a:lnTo>
                    <a:pt x="1438148" y="36702"/>
                  </a:lnTo>
                  <a:lnTo>
                    <a:pt x="1463206" y="44549"/>
                  </a:lnTo>
                  <a:lnTo>
                    <a:pt x="1512091" y="100881"/>
                  </a:lnTo>
                  <a:lnTo>
                    <a:pt x="1536079" y="143547"/>
                  </a:lnTo>
                  <a:lnTo>
                    <a:pt x="1559870" y="192000"/>
                  </a:lnTo>
                  <a:lnTo>
                    <a:pt x="1583547" y="243332"/>
                  </a:lnTo>
                  <a:lnTo>
                    <a:pt x="1607189" y="294631"/>
                  </a:lnTo>
                  <a:lnTo>
                    <a:pt x="1630877" y="342989"/>
                  </a:lnTo>
                  <a:lnTo>
                    <a:pt x="1654692" y="385496"/>
                  </a:lnTo>
                  <a:lnTo>
                    <a:pt x="1678715" y="419243"/>
                  </a:lnTo>
                  <a:lnTo>
                    <a:pt x="1703027" y="441320"/>
                  </a:lnTo>
                  <a:lnTo>
                    <a:pt x="1727708" y="448817"/>
                  </a:lnTo>
                  <a:lnTo>
                    <a:pt x="1750741" y="441095"/>
                  </a:lnTo>
                  <a:lnTo>
                    <a:pt x="1797146" y="390322"/>
                  </a:lnTo>
                  <a:lnTo>
                    <a:pt x="1820518" y="351799"/>
                  </a:lnTo>
                  <a:lnTo>
                    <a:pt x="1844003" y="307536"/>
                  </a:lnTo>
                  <a:lnTo>
                    <a:pt x="1867600" y="259796"/>
                  </a:lnTo>
                  <a:lnTo>
                    <a:pt x="1891310" y="210844"/>
                  </a:lnTo>
                  <a:lnTo>
                    <a:pt x="1915132" y="162943"/>
                  </a:lnTo>
                  <a:lnTo>
                    <a:pt x="1939068" y="118355"/>
                  </a:lnTo>
                  <a:lnTo>
                    <a:pt x="1963116" y="79345"/>
                  </a:lnTo>
                  <a:lnTo>
                    <a:pt x="1987277" y="48176"/>
                  </a:lnTo>
                  <a:lnTo>
                    <a:pt x="2035937" y="18414"/>
                  </a:lnTo>
                  <a:lnTo>
                    <a:pt x="2062746" y="24412"/>
                  </a:lnTo>
                  <a:lnTo>
                    <a:pt x="2118052" y="75662"/>
                  </a:lnTo>
                  <a:lnTo>
                    <a:pt x="2146224" y="115348"/>
                  </a:lnTo>
                  <a:lnTo>
                    <a:pt x="2174527" y="160699"/>
                  </a:lnTo>
                  <a:lnTo>
                    <a:pt x="2202799" y="208930"/>
                  </a:lnTo>
                  <a:lnTo>
                    <a:pt x="2230877" y="257260"/>
                  </a:lnTo>
                  <a:lnTo>
                    <a:pt x="2258600" y="302904"/>
                  </a:lnTo>
                  <a:lnTo>
                    <a:pt x="2285807" y="343080"/>
                  </a:lnTo>
                  <a:lnTo>
                    <a:pt x="2312335" y="375005"/>
                  </a:lnTo>
                  <a:lnTo>
                    <a:pt x="2338022" y="395896"/>
                  </a:lnTo>
                  <a:lnTo>
                    <a:pt x="2362708" y="402970"/>
                  </a:lnTo>
                  <a:lnTo>
                    <a:pt x="2386311" y="394314"/>
                  </a:lnTo>
                  <a:lnTo>
                    <a:pt x="2430799" y="338077"/>
                  </a:lnTo>
                  <a:lnTo>
                    <a:pt x="2451974" y="296126"/>
                  </a:lnTo>
                  <a:lnTo>
                    <a:pt x="2472631" y="248704"/>
                  </a:lnTo>
                  <a:lnTo>
                    <a:pt x="2492914" y="198627"/>
                  </a:lnTo>
                  <a:lnTo>
                    <a:pt x="2512970" y="148709"/>
                  </a:lnTo>
                  <a:lnTo>
                    <a:pt x="2532944" y="101764"/>
                  </a:lnTo>
                  <a:lnTo>
                    <a:pt x="2552981" y="60606"/>
                  </a:lnTo>
                  <a:lnTo>
                    <a:pt x="2573228" y="28050"/>
                  </a:lnTo>
                  <a:lnTo>
                    <a:pt x="2593829" y="6910"/>
                  </a:lnTo>
                  <a:lnTo>
                    <a:pt x="2614929" y="0"/>
                  </a:lnTo>
                  <a:lnTo>
                    <a:pt x="2640453" y="11195"/>
                  </a:lnTo>
                  <a:lnTo>
                    <a:pt x="2669479" y="39685"/>
                  </a:lnTo>
                  <a:lnTo>
                    <a:pt x="2700723" y="81569"/>
                  </a:lnTo>
                  <a:lnTo>
                    <a:pt x="2732901" y="132944"/>
                  </a:lnTo>
                  <a:lnTo>
                    <a:pt x="2764728" y="189907"/>
                  </a:lnTo>
                  <a:lnTo>
                    <a:pt x="2794921" y="248557"/>
                  </a:lnTo>
                  <a:lnTo>
                    <a:pt x="2822195" y="304991"/>
                  </a:lnTo>
                  <a:lnTo>
                    <a:pt x="2845266" y="355308"/>
                  </a:lnTo>
                  <a:lnTo>
                    <a:pt x="2862851" y="395605"/>
                  </a:lnTo>
                  <a:lnTo>
                    <a:pt x="2873664" y="421979"/>
                  </a:lnTo>
                  <a:lnTo>
                    <a:pt x="2876423" y="430529"/>
                  </a:lnTo>
                </a:path>
                <a:path w="2948304" h="458469">
                  <a:moveTo>
                    <a:pt x="71627" y="448817"/>
                  </a:moveTo>
                  <a:lnTo>
                    <a:pt x="99911" y="396087"/>
                  </a:lnTo>
                  <a:lnTo>
                    <a:pt x="125282" y="343094"/>
                  </a:lnTo>
                  <a:lnTo>
                    <a:pt x="148297" y="290945"/>
                  </a:lnTo>
                  <a:lnTo>
                    <a:pt x="169513" y="240744"/>
                  </a:lnTo>
                  <a:lnTo>
                    <a:pt x="189488" y="193597"/>
                  </a:lnTo>
                  <a:lnTo>
                    <a:pt x="208777" y="150607"/>
                  </a:lnTo>
                  <a:lnTo>
                    <a:pt x="227939" y="112880"/>
                  </a:lnTo>
                  <a:lnTo>
                    <a:pt x="268108" y="57636"/>
                  </a:lnTo>
                  <a:lnTo>
                    <a:pt x="314451" y="36702"/>
                  </a:lnTo>
                  <a:lnTo>
                    <a:pt x="338406" y="44311"/>
                  </a:lnTo>
                  <a:lnTo>
                    <a:pt x="389439" y="99024"/>
                  </a:lnTo>
                  <a:lnTo>
                    <a:pt x="416127" y="140499"/>
                  </a:lnTo>
                  <a:lnTo>
                    <a:pt x="443335" y="187635"/>
                  </a:lnTo>
                  <a:lnTo>
                    <a:pt x="470868" y="237617"/>
                  </a:lnTo>
                  <a:lnTo>
                    <a:pt x="498531" y="287630"/>
                  </a:lnTo>
                  <a:lnTo>
                    <a:pt x="526128" y="334861"/>
                  </a:lnTo>
                  <a:lnTo>
                    <a:pt x="553464" y="376495"/>
                  </a:lnTo>
                  <a:lnTo>
                    <a:pt x="580343" y="409718"/>
                  </a:lnTo>
                  <a:lnTo>
                    <a:pt x="631951" y="439674"/>
                  </a:lnTo>
                  <a:lnTo>
                    <a:pt x="656598" y="431686"/>
                  </a:lnTo>
                  <a:lnTo>
                    <a:pt x="704605" y="376281"/>
                  </a:lnTo>
                  <a:lnTo>
                    <a:pt x="728095" y="334522"/>
                  </a:lnTo>
                  <a:lnTo>
                    <a:pt x="751327" y="287167"/>
                  </a:lnTo>
                  <a:lnTo>
                    <a:pt x="774366" y="237045"/>
                  </a:lnTo>
                  <a:lnTo>
                    <a:pt x="797275" y="186987"/>
                  </a:lnTo>
                  <a:lnTo>
                    <a:pt x="820118" y="139822"/>
                  </a:lnTo>
                  <a:lnTo>
                    <a:pt x="842960" y="98381"/>
                  </a:lnTo>
                  <a:lnTo>
                    <a:pt x="865864" y="65494"/>
                  </a:lnTo>
                  <a:lnTo>
                    <a:pt x="888894" y="43991"/>
                  </a:lnTo>
                  <a:lnTo>
                    <a:pt x="912113" y="36702"/>
                  </a:lnTo>
                  <a:lnTo>
                    <a:pt x="935333" y="45631"/>
                  </a:lnTo>
                  <a:lnTo>
                    <a:pt x="981267" y="103810"/>
                  </a:lnTo>
                  <a:lnTo>
                    <a:pt x="1004109" y="147272"/>
                  </a:lnTo>
                  <a:lnTo>
                    <a:pt x="1026952" y="196459"/>
                  </a:lnTo>
                  <a:lnTo>
                    <a:pt x="1049861" y="248475"/>
                  </a:lnTo>
                  <a:lnTo>
                    <a:pt x="1072900" y="300428"/>
                  </a:lnTo>
                  <a:lnTo>
                    <a:pt x="1096132" y="349424"/>
                  </a:lnTo>
                  <a:lnTo>
                    <a:pt x="1119622" y="392568"/>
                  </a:lnTo>
                  <a:lnTo>
                    <a:pt x="1143433" y="426969"/>
                  </a:lnTo>
                  <a:lnTo>
                    <a:pt x="1192276" y="457962"/>
                  </a:lnTo>
                  <a:lnTo>
                    <a:pt x="1215569" y="450892"/>
                  </a:lnTo>
                  <a:lnTo>
                    <a:pt x="1263613" y="401201"/>
                  </a:lnTo>
                  <a:lnTo>
                    <a:pt x="1288184" y="363157"/>
                  </a:lnTo>
                  <a:lnTo>
                    <a:pt x="1313004" y="319364"/>
                  </a:lnTo>
                  <a:lnTo>
                    <a:pt x="1337981" y="272112"/>
                  </a:lnTo>
                  <a:lnTo>
                    <a:pt x="1363028" y="223688"/>
                  </a:lnTo>
                  <a:lnTo>
                    <a:pt x="1388056" y="176382"/>
                  </a:lnTo>
                  <a:lnTo>
                    <a:pt x="1412974" y="132481"/>
                  </a:lnTo>
                  <a:lnTo>
                    <a:pt x="1437694" y="94274"/>
                  </a:lnTo>
                  <a:lnTo>
                    <a:pt x="1462127" y="64050"/>
                  </a:lnTo>
                  <a:lnTo>
                    <a:pt x="1509776" y="36702"/>
                  </a:lnTo>
                  <a:lnTo>
                    <a:pt x="1534834" y="44549"/>
                  </a:lnTo>
                  <a:lnTo>
                    <a:pt x="1583719" y="100881"/>
                  </a:lnTo>
                  <a:lnTo>
                    <a:pt x="1607707" y="143547"/>
                  </a:lnTo>
                  <a:lnTo>
                    <a:pt x="1631498" y="192000"/>
                  </a:lnTo>
                  <a:lnTo>
                    <a:pt x="1655175" y="243332"/>
                  </a:lnTo>
                  <a:lnTo>
                    <a:pt x="1678817" y="294631"/>
                  </a:lnTo>
                  <a:lnTo>
                    <a:pt x="1702505" y="342989"/>
                  </a:lnTo>
                  <a:lnTo>
                    <a:pt x="1726320" y="385496"/>
                  </a:lnTo>
                  <a:lnTo>
                    <a:pt x="1750343" y="419243"/>
                  </a:lnTo>
                  <a:lnTo>
                    <a:pt x="1774655" y="441320"/>
                  </a:lnTo>
                  <a:lnTo>
                    <a:pt x="1799336" y="448817"/>
                  </a:lnTo>
                  <a:lnTo>
                    <a:pt x="1822369" y="441095"/>
                  </a:lnTo>
                  <a:lnTo>
                    <a:pt x="1868774" y="390322"/>
                  </a:lnTo>
                  <a:lnTo>
                    <a:pt x="1892146" y="351799"/>
                  </a:lnTo>
                  <a:lnTo>
                    <a:pt x="1915631" y="307536"/>
                  </a:lnTo>
                  <a:lnTo>
                    <a:pt x="1939228" y="259796"/>
                  </a:lnTo>
                  <a:lnTo>
                    <a:pt x="1962938" y="210844"/>
                  </a:lnTo>
                  <a:lnTo>
                    <a:pt x="1986760" y="162943"/>
                  </a:lnTo>
                  <a:lnTo>
                    <a:pt x="2010696" y="118355"/>
                  </a:lnTo>
                  <a:lnTo>
                    <a:pt x="2034744" y="79345"/>
                  </a:lnTo>
                  <a:lnTo>
                    <a:pt x="2058905" y="48176"/>
                  </a:lnTo>
                  <a:lnTo>
                    <a:pt x="2107565" y="18414"/>
                  </a:lnTo>
                  <a:lnTo>
                    <a:pt x="2134374" y="24412"/>
                  </a:lnTo>
                  <a:lnTo>
                    <a:pt x="2189680" y="75662"/>
                  </a:lnTo>
                  <a:lnTo>
                    <a:pt x="2217852" y="115348"/>
                  </a:lnTo>
                  <a:lnTo>
                    <a:pt x="2246155" y="160699"/>
                  </a:lnTo>
                  <a:lnTo>
                    <a:pt x="2274427" y="208930"/>
                  </a:lnTo>
                  <a:lnTo>
                    <a:pt x="2302505" y="257260"/>
                  </a:lnTo>
                  <a:lnTo>
                    <a:pt x="2330228" y="302904"/>
                  </a:lnTo>
                  <a:lnTo>
                    <a:pt x="2357435" y="343080"/>
                  </a:lnTo>
                  <a:lnTo>
                    <a:pt x="2383963" y="375005"/>
                  </a:lnTo>
                  <a:lnTo>
                    <a:pt x="2409650" y="395896"/>
                  </a:lnTo>
                  <a:lnTo>
                    <a:pt x="2434336" y="402970"/>
                  </a:lnTo>
                  <a:lnTo>
                    <a:pt x="2457939" y="394314"/>
                  </a:lnTo>
                  <a:lnTo>
                    <a:pt x="2502427" y="338077"/>
                  </a:lnTo>
                  <a:lnTo>
                    <a:pt x="2523602" y="296126"/>
                  </a:lnTo>
                  <a:lnTo>
                    <a:pt x="2544259" y="248704"/>
                  </a:lnTo>
                  <a:lnTo>
                    <a:pt x="2564542" y="198627"/>
                  </a:lnTo>
                  <a:lnTo>
                    <a:pt x="2584598" y="148709"/>
                  </a:lnTo>
                  <a:lnTo>
                    <a:pt x="2604572" y="101764"/>
                  </a:lnTo>
                  <a:lnTo>
                    <a:pt x="2624609" y="60606"/>
                  </a:lnTo>
                  <a:lnTo>
                    <a:pt x="2644856" y="28050"/>
                  </a:lnTo>
                  <a:lnTo>
                    <a:pt x="2665457" y="6910"/>
                  </a:lnTo>
                  <a:lnTo>
                    <a:pt x="2686558" y="0"/>
                  </a:lnTo>
                  <a:lnTo>
                    <a:pt x="2712081" y="11195"/>
                  </a:lnTo>
                  <a:lnTo>
                    <a:pt x="2741107" y="39685"/>
                  </a:lnTo>
                  <a:lnTo>
                    <a:pt x="2772351" y="81569"/>
                  </a:lnTo>
                  <a:lnTo>
                    <a:pt x="2804529" y="132944"/>
                  </a:lnTo>
                  <a:lnTo>
                    <a:pt x="2836356" y="189907"/>
                  </a:lnTo>
                  <a:lnTo>
                    <a:pt x="2866549" y="248557"/>
                  </a:lnTo>
                  <a:lnTo>
                    <a:pt x="2893823" y="304991"/>
                  </a:lnTo>
                  <a:lnTo>
                    <a:pt x="2916894" y="355308"/>
                  </a:lnTo>
                  <a:lnTo>
                    <a:pt x="2934479" y="395605"/>
                  </a:lnTo>
                  <a:lnTo>
                    <a:pt x="2945292" y="421979"/>
                  </a:lnTo>
                  <a:lnTo>
                    <a:pt x="2948051" y="430529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9704" y="2654807"/>
              <a:ext cx="2877185" cy="458470"/>
            </a:xfrm>
            <a:custGeom>
              <a:avLst/>
              <a:gdLst/>
              <a:ahLst/>
              <a:cxnLst/>
              <a:rect l="l" t="t" r="r" b="b"/>
              <a:pathLst>
                <a:path w="2877184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807" y="44311"/>
                  </a:lnTo>
                  <a:lnTo>
                    <a:pt x="317884" y="99024"/>
                  </a:lnTo>
                  <a:lnTo>
                    <a:pt x="344588" y="140499"/>
                  </a:lnTo>
                  <a:lnTo>
                    <a:pt x="371809" y="187635"/>
                  </a:lnTo>
                  <a:lnTo>
                    <a:pt x="399351" y="237617"/>
                  </a:lnTo>
                  <a:lnTo>
                    <a:pt x="427020" y="287630"/>
                  </a:lnTo>
                  <a:lnTo>
                    <a:pt x="454622" y="334861"/>
                  </a:lnTo>
                  <a:lnTo>
                    <a:pt x="481961" y="376495"/>
                  </a:lnTo>
                  <a:lnTo>
                    <a:pt x="508841" y="409718"/>
                  </a:lnTo>
                  <a:lnTo>
                    <a:pt x="560451" y="439674"/>
                  </a:lnTo>
                  <a:lnTo>
                    <a:pt x="585123" y="431686"/>
                  </a:lnTo>
                  <a:lnTo>
                    <a:pt x="633160" y="376281"/>
                  </a:lnTo>
                  <a:lnTo>
                    <a:pt x="656655" y="334522"/>
                  </a:lnTo>
                  <a:lnTo>
                    <a:pt x="679890" y="287167"/>
                  </a:lnTo>
                  <a:lnTo>
                    <a:pt x="702929" y="237045"/>
                  </a:lnTo>
                  <a:lnTo>
                    <a:pt x="725838" y="186987"/>
                  </a:lnTo>
                  <a:lnTo>
                    <a:pt x="748683" y="139822"/>
                  </a:lnTo>
                  <a:lnTo>
                    <a:pt x="771530" y="98381"/>
                  </a:lnTo>
                  <a:lnTo>
                    <a:pt x="794445" y="65494"/>
                  </a:lnTo>
                  <a:lnTo>
                    <a:pt x="817493" y="43991"/>
                  </a:lnTo>
                  <a:lnTo>
                    <a:pt x="840740" y="36702"/>
                  </a:lnTo>
                  <a:lnTo>
                    <a:pt x="863959" y="45631"/>
                  </a:lnTo>
                  <a:lnTo>
                    <a:pt x="909895" y="103810"/>
                  </a:lnTo>
                  <a:lnTo>
                    <a:pt x="932739" y="147272"/>
                  </a:lnTo>
                  <a:lnTo>
                    <a:pt x="955587" y="196459"/>
                  </a:lnTo>
                  <a:lnTo>
                    <a:pt x="978503" y="248475"/>
                  </a:lnTo>
                  <a:lnTo>
                    <a:pt x="1001551" y="300428"/>
                  </a:lnTo>
                  <a:lnTo>
                    <a:pt x="1024795" y="349424"/>
                  </a:lnTo>
                  <a:lnTo>
                    <a:pt x="1048301" y="392568"/>
                  </a:lnTo>
                  <a:lnTo>
                    <a:pt x="1072132" y="426969"/>
                  </a:lnTo>
                  <a:lnTo>
                    <a:pt x="1121029" y="457962"/>
                  </a:lnTo>
                  <a:lnTo>
                    <a:pt x="1144297" y="450892"/>
                  </a:lnTo>
                  <a:lnTo>
                    <a:pt x="1192314" y="401201"/>
                  </a:lnTo>
                  <a:lnTo>
                    <a:pt x="1216881" y="363157"/>
                  </a:lnTo>
                  <a:lnTo>
                    <a:pt x="1241701" y="319364"/>
                  </a:lnTo>
                  <a:lnTo>
                    <a:pt x="1266683" y="272112"/>
                  </a:lnTo>
                  <a:lnTo>
                    <a:pt x="1291738" y="223688"/>
                  </a:lnTo>
                  <a:lnTo>
                    <a:pt x="1316774" y="176382"/>
                  </a:lnTo>
                  <a:lnTo>
                    <a:pt x="1341702" y="132481"/>
                  </a:lnTo>
                  <a:lnTo>
                    <a:pt x="1366432" y="94274"/>
                  </a:lnTo>
                  <a:lnTo>
                    <a:pt x="1390873" y="64050"/>
                  </a:lnTo>
                  <a:lnTo>
                    <a:pt x="1438529" y="36702"/>
                  </a:lnTo>
                  <a:lnTo>
                    <a:pt x="1463587" y="44549"/>
                  </a:lnTo>
                  <a:lnTo>
                    <a:pt x="1512474" y="100881"/>
                  </a:lnTo>
                  <a:lnTo>
                    <a:pt x="1536464" y="143547"/>
                  </a:lnTo>
                  <a:lnTo>
                    <a:pt x="1560260" y="192000"/>
                  </a:lnTo>
                  <a:lnTo>
                    <a:pt x="1583944" y="243332"/>
                  </a:lnTo>
                  <a:lnTo>
                    <a:pt x="1607595" y="294631"/>
                  </a:lnTo>
                  <a:lnTo>
                    <a:pt x="1631296" y="342989"/>
                  </a:lnTo>
                  <a:lnTo>
                    <a:pt x="1655127" y="385496"/>
                  </a:lnTo>
                  <a:lnTo>
                    <a:pt x="1679170" y="419243"/>
                  </a:lnTo>
                  <a:lnTo>
                    <a:pt x="1703506" y="441320"/>
                  </a:lnTo>
                  <a:lnTo>
                    <a:pt x="1728216" y="448817"/>
                  </a:lnTo>
                  <a:lnTo>
                    <a:pt x="1751249" y="441095"/>
                  </a:lnTo>
                  <a:lnTo>
                    <a:pt x="1797654" y="390322"/>
                  </a:lnTo>
                  <a:lnTo>
                    <a:pt x="1821026" y="351799"/>
                  </a:lnTo>
                  <a:lnTo>
                    <a:pt x="1844511" y="307536"/>
                  </a:lnTo>
                  <a:lnTo>
                    <a:pt x="1868108" y="259796"/>
                  </a:lnTo>
                  <a:lnTo>
                    <a:pt x="1891818" y="210844"/>
                  </a:lnTo>
                  <a:lnTo>
                    <a:pt x="1915640" y="162943"/>
                  </a:lnTo>
                  <a:lnTo>
                    <a:pt x="1939576" y="118355"/>
                  </a:lnTo>
                  <a:lnTo>
                    <a:pt x="1963624" y="79345"/>
                  </a:lnTo>
                  <a:lnTo>
                    <a:pt x="1987785" y="48176"/>
                  </a:lnTo>
                  <a:lnTo>
                    <a:pt x="2036445" y="18414"/>
                  </a:lnTo>
                  <a:lnTo>
                    <a:pt x="2063257" y="24412"/>
                  </a:lnTo>
                  <a:lnTo>
                    <a:pt x="2118580" y="75662"/>
                  </a:lnTo>
                  <a:lnTo>
                    <a:pt x="2146765" y="115348"/>
                  </a:lnTo>
                  <a:lnTo>
                    <a:pt x="2175083" y="160699"/>
                  </a:lnTo>
                  <a:lnTo>
                    <a:pt x="2203370" y="208930"/>
                  </a:lnTo>
                  <a:lnTo>
                    <a:pt x="2231464" y="257260"/>
                  </a:lnTo>
                  <a:lnTo>
                    <a:pt x="2259203" y="302904"/>
                  </a:lnTo>
                  <a:lnTo>
                    <a:pt x="2286422" y="343080"/>
                  </a:lnTo>
                  <a:lnTo>
                    <a:pt x="2312961" y="375005"/>
                  </a:lnTo>
                  <a:lnTo>
                    <a:pt x="2338655" y="395896"/>
                  </a:lnTo>
                  <a:lnTo>
                    <a:pt x="2363343" y="402970"/>
                  </a:lnTo>
                  <a:lnTo>
                    <a:pt x="2386946" y="394314"/>
                  </a:lnTo>
                  <a:lnTo>
                    <a:pt x="2431434" y="338077"/>
                  </a:lnTo>
                  <a:lnTo>
                    <a:pt x="2452609" y="296126"/>
                  </a:lnTo>
                  <a:lnTo>
                    <a:pt x="2473266" y="248704"/>
                  </a:lnTo>
                  <a:lnTo>
                    <a:pt x="2493549" y="198627"/>
                  </a:lnTo>
                  <a:lnTo>
                    <a:pt x="2513605" y="148709"/>
                  </a:lnTo>
                  <a:lnTo>
                    <a:pt x="2533579" y="101764"/>
                  </a:lnTo>
                  <a:lnTo>
                    <a:pt x="2553616" y="60606"/>
                  </a:lnTo>
                  <a:lnTo>
                    <a:pt x="2573863" y="28050"/>
                  </a:lnTo>
                  <a:lnTo>
                    <a:pt x="2594464" y="6910"/>
                  </a:lnTo>
                  <a:lnTo>
                    <a:pt x="2615565" y="0"/>
                  </a:lnTo>
                  <a:lnTo>
                    <a:pt x="2641120" y="11195"/>
                  </a:lnTo>
                  <a:lnTo>
                    <a:pt x="2670172" y="39685"/>
                  </a:lnTo>
                  <a:lnTo>
                    <a:pt x="2701436" y="81569"/>
                  </a:lnTo>
                  <a:lnTo>
                    <a:pt x="2733630" y="132944"/>
                  </a:lnTo>
                  <a:lnTo>
                    <a:pt x="2765469" y="189907"/>
                  </a:lnTo>
                  <a:lnTo>
                    <a:pt x="2795671" y="248557"/>
                  </a:lnTo>
                  <a:lnTo>
                    <a:pt x="2822951" y="304991"/>
                  </a:lnTo>
                  <a:lnTo>
                    <a:pt x="2846026" y="355308"/>
                  </a:lnTo>
                  <a:lnTo>
                    <a:pt x="2863612" y="395605"/>
                  </a:lnTo>
                  <a:lnTo>
                    <a:pt x="2874426" y="421979"/>
                  </a:lnTo>
                  <a:lnTo>
                    <a:pt x="2877185" y="430529"/>
                  </a:lnTo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9253" y="1727961"/>
            <a:ext cx="7266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"/>
                <a:cs typeface="Arial"/>
              </a:rPr>
              <a:t>Se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uma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dirty="0">
                <a:latin typeface="Arial"/>
                <a:cs typeface="Arial"/>
              </a:rPr>
              <a:t>sequência </a:t>
            </a:r>
            <a:r>
              <a:rPr lang="pt-BR" sz="1800" spc="-5" dirty="0">
                <a:latin typeface="Arial"/>
                <a:cs typeface="Arial"/>
              </a:rPr>
              <a:t>é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uma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molécula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híbrida,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quer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dizer</a:t>
            </a:r>
            <a:r>
              <a:rPr lang="pt-BR" sz="1800" spc="10" dirty="0">
                <a:latin typeface="Arial"/>
                <a:cs typeface="Arial"/>
              </a:rPr>
              <a:t> que </a:t>
            </a:r>
            <a:r>
              <a:rPr lang="pt-BR" sz="1800" spc="-5" dirty="0">
                <a:latin typeface="Arial"/>
                <a:cs typeface="Arial"/>
              </a:rPr>
              <a:t>parte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da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espinha </a:t>
            </a:r>
            <a:r>
              <a:rPr lang="pt-BR" sz="1800" spc="-484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dorsal é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de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ADN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e</a:t>
            </a:r>
            <a:r>
              <a:rPr lang="pt-BR" sz="1800" spc="-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parte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da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espinha</a:t>
            </a:r>
            <a:r>
              <a:rPr lang="pt-BR" sz="1800" spc="-1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dorsal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é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de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dirty="0">
                <a:latin typeface="Arial"/>
                <a:cs typeface="Arial"/>
              </a:rPr>
              <a:t>ARN: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977" y="1809750"/>
            <a:ext cx="152400" cy="160020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67042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0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20" dirty="0"/>
              <a:t> </a:t>
            </a:r>
            <a:r>
              <a:rPr sz="2400" spc="-5" dirty="0"/>
              <a:t>híbridas</a:t>
            </a:r>
            <a:r>
              <a:rPr sz="2400" spc="20" dirty="0"/>
              <a:t> </a:t>
            </a:r>
            <a:r>
              <a:rPr sz="2400" spc="-5" dirty="0"/>
              <a:t>de</a:t>
            </a:r>
            <a:r>
              <a:rPr sz="2400" dirty="0"/>
              <a:t> </a:t>
            </a:r>
            <a:r>
              <a:rPr sz="2400" spc="-5" dirty="0"/>
              <a:t>ADN/ARN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826005" y="2448813"/>
            <a:ext cx="19792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9285" algn="l"/>
                <a:tab pos="1190625" algn="l"/>
                <a:tab pos="1807210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1736" dirty="0">
                <a:latin typeface="Arial"/>
                <a:cs typeface="Arial"/>
              </a:rPr>
              <a:t>G	A	</a:t>
            </a:r>
            <a:r>
              <a:rPr sz="2400" b="1" baseline="3472" dirty="0">
                <a:latin typeface="Arial"/>
                <a:cs typeface="Arial"/>
              </a:rPr>
              <a:t>G</a:t>
            </a:r>
            <a:endParaRPr sz="2400" baseline="347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0204" y="2712974"/>
            <a:ext cx="18973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660" algn="l"/>
                <a:tab pos="1190625" algn="l"/>
                <a:tab pos="1759585" algn="l"/>
              </a:tabLst>
            </a:pPr>
            <a:r>
              <a:rPr sz="1600" b="1" dirty="0">
                <a:latin typeface="Arial"/>
                <a:cs typeface="Arial"/>
              </a:rPr>
              <a:t>C	</a:t>
            </a:r>
            <a:r>
              <a:rPr sz="2400" b="1" baseline="-3472" dirty="0">
                <a:latin typeface="Arial"/>
                <a:cs typeface="Arial"/>
              </a:rPr>
              <a:t>T	</a:t>
            </a:r>
            <a:r>
              <a:rPr sz="2400" b="1" baseline="1736" dirty="0">
                <a:latin typeface="Arial"/>
                <a:cs typeface="Arial"/>
              </a:rPr>
              <a:t>C	</a:t>
            </a:r>
            <a:r>
              <a:rPr sz="2400" b="1" baseline="-1736" dirty="0">
                <a:latin typeface="Arial"/>
                <a:cs typeface="Arial"/>
              </a:rPr>
              <a:t>T</a:t>
            </a:r>
            <a:endParaRPr sz="2400" baseline="-1736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68976" y="2438145"/>
            <a:ext cx="7727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1736" dirty="0">
                <a:latin typeface="Arial"/>
                <a:cs typeface="Arial"/>
              </a:rPr>
              <a:t>G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61252" y="2423922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5944" y="2688081"/>
            <a:ext cx="7924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</a:tabLst>
            </a:pPr>
            <a:r>
              <a:rPr sz="1600" b="1" dirty="0">
                <a:latin typeface="Arial"/>
                <a:cs typeface="Arial"/>
              </a:rPr>
              <a:t>U	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33742" y="2702305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49597" y="2406395"/>
            <a:ext cx="3138170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880"/>
              </a:lnSpc>
              <a:spcBef>
                <a:spcPts val="100"/>
              </a:spcBef>
              <a:tabLst>
                <a:tab pos="536575" algn="l"/>
                <a:tab pos="2940685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-8680" dirty="0">
                <a:latin typeface="Arial"/>
                <a:cs typeface="Arial"/>
              </a:rPr>
              <a:t>G	</a:t>
            </a:r>
            <a:r>
              <a:rPr sz="2400" b="1" baseline="-3472" dirty="0">
                <a:latin typeface="Arial"/>
                <a:cs typeface="Arial"/>
              </a:rPr>
              <a:t>G</a:t>
            </a:r>
            <a:endParaRPr sz="2400" baseline="-3472">
              <a:latin typeface="Arial"/>
              <a:cs typeface="Arial"/>
            </a:endParaRPr>
          </a:p>
          <a:p>
            <a:pPr marL="308610">
              <a:lnSpc>
                <a:spcPts val="1880"/>
              </a:lnSpc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13452" y="2702305"/>
            <a:ext cx="7143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355" algn="l"/>
              </a:tabLst>
            </a:pPr>
            <a:r>
              <a:rPr sz="1600" b="1" dirty="0">
                <a:latin typeface="Arial"/>
                <a:cs typeface="Arial"/>
              </a:rPr>
              <a:t>U	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A28D7FE3-8D6C-4990-88D6-0B3B730809AD}"/>
              </a:ext>
            </a:extLst>
          </p:cNvPr>
          <p:cNvSpPr txBox="1"/>
          <p:nvPr/>
        </p:nvSpPr>
        <p:spPr>
          <a:xfrm>
            <a:off x="228600" y="3200400"/>
            <a:ext cx="8052054" cy="321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6105">
              <a:lnSpc>
                <a:spcPct val="100000"/>
              </a:lnSpc>
              <a:spcBef>
                <a:spcPts val="100"/>
              </a:spcBef>
              <a:tabLst>
                <a:tab pos="5335905" algn="l"/>
              </a:tabLst>
            </a:pPr>
            <a:r>
              <a:rPr sz="1800" spc="-5" dirty="0">
                <a:latin typeface="Arial"/>
                <a:cs typeface="Arial"/>
              </a:rPr>
              <a:t>Segmento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	Segmento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n-GB"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plica-se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norma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ST.26,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parágrafo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55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600" i="1" dirty="0">
                <a:latin typeface="Arial"/>
                <a:cs typeface="Arial"/>
              </a:rPr>
              <a:t>"55. No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caso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nucleotídeos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contendo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segmentos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tanto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ADN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quanto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ARN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um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ou </a:t>
            </a:r>
            <a:r>
              <a:rPr sz="1600" i="1" spc="-5" dirty="0">
                <a:latin typeface="Arial"/>
                <a:cs typeface="Arial"/>
              </a:rPr>
              <a:t>mais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nucleotídeos,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 indicada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como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sendo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do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tipo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ADN.</a:t>
            </a:r>
            <a:r>
              <a:rPr sz="1600" i="1" spc="434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A</a:t>
            </a:r>
            <a:r>
              <a:rPr sz="1600" i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molécula combinada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 de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 ADN/ARN</a:t>
            </a:r>
            <a:r>
              <a:rPr sz="1600" i="1" spc="-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deve</a:t>
            </a:r>
            <a:r>
              <a:rPr sz="1600" i="1" spc="-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descrita em </a:t>
            </a:r>
            <a:r>
              <a:rPr sz="1600" i="1" spc="-5" dirty="0">
                <a:latin typeface="Arial"/>
                <a:cs typeface="Arial"/>
              </a:rPr>
              <a:t>maior </a:t>
            </a:r>
            <a:r>
              <a:rPr sz="1600" i="1" spc="-4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detalhe </a:t>
            </a:r>
            <a:r>
              <a:rPr sz="1600" i="1" dirty="0">
                <a:latin typeface="Arial"/>
                <a:cs typeface="Arial"/>
              </a:rPr>
              <a:t>na </a:t>
            </a:r>
            <a:r>
              <a:rPr sz="1600" i="1" spc="-5" dirty="0">
                <a:latin typeface="Arial"/>
                <a:cs typeface="Arial"/>
              </a:rPr>
              <a:t>tabela </a:t>
            </a:r>
            <a:r>
              <a:rPr sz="1600" i="1" dirty="0">
                <a:latin typeface="Arial"/>
                <a:cs typeface="Arial"/>
              </a:rPr>
              <a:t>de características, usando a chave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caracterização "source" e o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 obrigatório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"organism"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com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valor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"synthetic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construct"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(estrutura </a:t>
            </a:r>
            <a:r>
              <a:rPr sz="1600" i="1" dirty="0">
                <a:latin typeface="Arial"/>
                <a:cs typeface="Arial"/>
              </a:rPr>
              <a:t> sintética)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obrigatório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"mol_type" </a:t>
            </a:r>
            <a:r>
              <a:rPr sz="1600" i="1" dirty="0">
                <a:latin typeface="Arial"/>
                <a:cs typeface="Arial"/>
              </a:rPr>
              <a:t>com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valor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"other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DNA".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Cada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segmento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ADN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ARN da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combinada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ADN/ARN deve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descrito em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maior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detalhe</a:t>
            </a:r>
            <a:r>
              <a:rPr sz="1600" i="1" dirty="0">
                <a:latin typeface="Arial"/>
                <a:cs typeface="Arial"/>
              </a:rPr>
              <a:t> por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meio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chave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caracterização</a:t>
            </a:r>
            <a:r>
              <a:rPr sz="1600" i="1" spc="-5" dirty="0">
                <a:latin typeface="Arial"/>
                <a:cs typeface="Arial"/>
              </a:rPr>
              <a:t> "misc_feature"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 </a:t>
            </a:r>
            <a:r>
              <a:rPr sz="1600" i="1" dirty="0">
                <a:latin typeface="Arial"/>
                <a:cs typeface="Arial"/>
              </a:rPr>
              <a:t> "note",</a:t>
            </a:r>
            <a:r>
              <a:rPr sz="1600" i="1" spc="-5" dirty="0">
                <a:latin typeface="Arial"/>
                <a:cs typeface="Arial"/>
              </a:rPr>
              <a:t> que </a:t>
            </a:r>
            <a:r>
              <a:rPr sz="1600" i="1" dirty="0">
                <a:latin typeface="Arial"/>
                <a:cs typeface="Arial"/>
              </a:rPr>
              <a:t>indica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 o </a:t>
            </a:r>
            <a:r>
              <a:rPr sz="1600" i="1" spc="-5" dirty="0">
                <a:latin typeface="Arial"/>
                <a:cs typeface="Arial"/>
              </a:rPr>
              <a:t>segmento</a:t>
            </a:r>
            <a:r>
              <a:rPr sz="1600" i="1" dirty="0">
                <a:latin typeface="Arial"/>
                <a:cs typeface="Arial"/>
              </a:rPr>
              <a:t> é 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ADN </a:t>
            </a:r>
            <a:r>
              <a:rPr sz="1600" i="1" spc="-5" dirty="0">
                <a:latin typeface="Arial"/>
                <a:cs typeface="Arial"/>
              </a:rPr>
              <a:t>ou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ARN."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71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9783" y="28447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304800"/>
            <a:ext cx="8150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caracterização</a:t>
            </a:r>
            <a:r>
              <a:rPr spc="-20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246" y="1447800"/>
            <a:ext cx="8619997" cy="5096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92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 </a:t>
            </a:r>
            <a:r>
              <a:rPr sz="2400" spc="-65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"modified_base"</a:t>
            </a:r>
            <a:endParaRPr sz="2400" dirty="0">
              <a:latin typeface="Arial"/>
              <a:cs typeface="Arial"/>
            </a:endParaRPr>
          </a:p>
          <a:p>
            <a:pPr marL="140970" marR="547370">
              <a:lnSpc>
                <a:spcPts val="1839"/>
              </a:lnSpc>
              <a:spcBef>
                <a:spcPts val="1345"/>
              </a:spcBef>
            </a:pP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chave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de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caracterização</a:t>
            </a:r>
            <a:r>
              <a:rPr sz="1700" b="1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"modified_base"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seu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qualificador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obrigatório 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"mod_base"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devem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usados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para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descrever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um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nucleotídeo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modificado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(ST.26,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parágrafo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16</a:t>
            </a:r>
            <a:r>
              <a:rPr sz="1400" spc="-5" dirty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marL="140970">
              <a:lnSpc>
                <a:spcPts val="1939"/>
              </a:lnSpc>
              <a:spcBef>
                <a:spcPts val="1595"/>
              </a:spcBef>
            </a:pPr>
            <a:r>
              <a:rPr sz="1700" spc="-5" dirty="0">
                <a:latin typeface="Arial"/>
                <a:cs typeface="Arial"/>
              </a:rPr>
              <a:t>Um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"nucleotídeo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modificado"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é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qualquer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nucleotídeo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não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seja:</a:t>
            </a:r>
            <a:endParaRPr sz="1700" dirty="0">
              <a:latin typeface="Arial"/>
              <a:cs typeface="Arial"/>
            </a:endParaRPr>
          </a:p>
          <a:p>
            <a:pPr marL="844550" indent="-132080">
              <a:lnSpc>
                <a:spcPts val="1835"/>
              </a:lnSpc>
              <a:buChar char="-"/>
              <a:tabLst>
                <a:tab pos="845185" algn="l"/>
              </a:tabLst>
            </a:pPr>
            <a:r>
              <a:rPr sz="1700" spc="-5" dirty="0" err="1">
                <a:latin typeface="Arial"/>
                <a:cs typeface="Arial"/>
              </a:rPr>
              <a:t>deoxi</a:t>
            </a:r>
            <a:r>
              <a:rPr sz="1700" spc="-5" dirty="0">
                <a:latin typeface="Arial"/>
                <a:cs typeface="Arial"/>
              </a:rPr>
              <a:t>-[a,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g,</a:t>
            </a:r>
            <a:r>
              <a:rPr sz="1700" dirty="0">
                <a:latin typeface="Arial"/>
                <a:cs typeface="Arial"/>
              </a:rPr>
              <a:t> c, </a:t>
            </a:r>
            <a:r>
              <a:rPr sz="1700" spc="-5" dirty="0">
                <a:latin typeface="Arial"/>
                <a:cs typeface="Arial"/>
              </a:rPr>
              <a:t>or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t] </a:t>
            </a:r>
            <a:r>
              <a:rPr sz="1700" spc="-5" dirty="0">
                <a:latin typeface="Arial"/>
                <a:cs typeface="Arial"/>
              </a:rPr>
              <a:t>3’-monofosfato</a:t>
            </a:r>
            <a:endParaRPr sz="1700" dirty="0">
              <a:latin typeface="Arial"/>
              <a:cs typeface="Arial"/>
            </a:endParaRPr>
          </a:p>
          <a:p>
            <a:pPr marL="844550" indent="-132080">
              <a:lnSpc>
                <a:spcPts val="1939"/>
              </a:lnSpc>
              <a:buChar char="-"/>
              <a:tabLst>
                <a:tab pos="845185" algn="l"/>
              </a:tabLst>
            </a:pPr>
            <a:r>
              <a:rPr sz="1700" spc="-5" dirty="0">
                <a:latin typeface="Arial"/>
                <a:cs typeface="Arial"/>
              </a:rPr>
              <a:t>[a,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g,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u]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3’-monofosfato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(ST.26,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parágrafo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3(f)</a:t>
            </a:r>
            <a:r>
              <a:rPr sz="1400" spc="-5" dirty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Arial"/>
              <a:cs typeface="Arial"/>
            </a:endParaRPr>
          </a:p>
          <a:p>
            <a:pPr marL="140970" marR="5080">
              <a:lnSpc>
                <a:spcPts val="1839"/>
              </a:lnSpc>
              <a:tabLst>
                <a:tab pos="4591685" algn="l"/>
              </a:tabLst>
            </a:pPr>
            <a:r>
              <a:rPr sz="1700" i="1" spc="-5" dirty="0">
                <a:latin typeface="Arial"/>
                <a:cs typeface="Arial"/>
              </a:rPr>
              <a:t>Um</a:t>
            </a:r>
            <a:r>
              <a:rPr sz="1700" i="1" spc="1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"nucleotídeo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modificado"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deve</a:t>
            </a:r>
            <a:r>
              <a:rPr sz="1700" i="1" spc="4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ser</a:t>
            </a:r>
            <a:r>
              <a:rPr sz="1700" i="1" spc="2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representado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sempre</a:t>
            </a:r>
            <a:r>
              <a:rPr sz="1700" i="1" spc="30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que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possível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pelo </a:t>
            </a:r>
            <a:r>
              <a:rPr sz="1700" i="1" dirty="0">
                <a:latin typeface="Arial"/>
                <a:cs typeface="Arial"/>
              </a:rPr>
              <a:t> nucleotídeo</a:t>
            </a:r>
            <a:r>
              <a:rPr sz="1700" i="1" spc="3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não-modificado</a:t>
            </a:r>
            <a:r>
              <a:rPr sz="1700" i="1" spc="45" dirty="0">
                <a:latin typeface="Arial"/>
                <a:cs typeface="Arial"/>
              </a:rPr>
              <a:t> </a:t>
            </a:r>
            <a:r>
              <a:rPr sz="1700" i="1" spc="-5" dirty="0">
                <a:latin typeface="Arial"/>
                <a:cs typeface="Arial"/>
              </a:rPr>
              <a:t>correspondente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(no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Anexo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I,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lang="en-GB" sz="1700" spc="-5" dirty="0" err="1">
                <a:latin typeface="Arial"/>
                <a:cs typeface="Arial"/>
              </a:rPr>
              <a:t>Secção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1,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Tabela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1). Caso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contrário,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pode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representado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por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"</a:t>
            </a:r>
            <a:r>
              <a:rPr sz="1700" b="1" spc="-10" dirty="0">
                <a:latin typeface="Arial"/>
                <a:cs typeface="Arial"/>
              </a:rPr>
              <a:t>n</a:t>
            </a:r>
            <a:r>
              <a:rPr sz="1700" spc="-10" dirty="0">
                <a:latin typeface="Arial"/>
                <a:cs typeface="Arial"/>
              </a:rPr>
              <a:t>".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lang="pt-BR" sz="1700" spc="-5" dirty="0">
                <a:latin typeface="Arial"/>
                <a:cs typeface="Arial"/>
              </a:rPr>
              <a:t>O</a:t>
            </a:r>
            <a:r>
              <a:rPr lang="pt-BR" sz="1700" dirty="0">
                <a:latin typeface="Arial"/>
                <a:cs typeface="Arial"/>
              </a:rPr>
              <a:t> </a:t>
            </a:r>
            <a:r>
              <a:rPr lang="pt-BR" sz="1700" spc="-5" dirty="0">
                <a:latin typeface="Arial"/>
                <a:cs typeface="Arial"/>
              </a:rPr>
              <a:t>símbolo</a:t>
            </a:r>
            <a:r>
              <a:rPr lang="pt-BR" sz="1700" spc="10" dirty="0">
                <a:latin typeface="Arial"/>
                <a:cs typeface="Arial"/>
              </a:rPr>
              <a:t> </a:t>
            </a:r>
            <a:r>
              <a:rPr lang="pt-BR" sz="1700" spc="-5" dirty="0">
                <a:latin typeface="Arial"/>
                <a:cs typeface="Arial"/>
              </a:rPr>
              <a:t>"</a:t>
            </a:r>
            <a:r>
              <a:rPr lang="pt-BR" sz="1700" b="1" spc="-5" dirty="0">
                <a:latin typeface="Arial"/>
                <a:cs typeface="Arial"/>
              </a:rPr>
              <a:t>n</a:t>
            </a:r>
            <a:r>
              <a:rPr lang="pt-BR" sz="1700" spc="-5" dirty="0">
                <a:latin typeface="Arial"/>
                <a:cs typeface="Arial"/>
              </a:rPr>
              <a:t>"</a:t>
            </a:r>
            <a:r>
              <a:rPr lang="pt-BR" sz="1700" spc="10" dirty="0">
                <a:latin typeface="Arial"/>
                <a:cs typeface="Arial"/>
              </a:rPr>
              <a:t> </a:t>
            </a:r>
            <a:r>
              <a:rPr lang="pt-BR" sz="1700" spc="-5" dirty="0">
                <a:latin typeface="Arial"/>
                <a:cs typeface="Arial"/>
              </a:rPr>
              <a:t>equivale</a:t>
            </a:r>
            <a:r>
              <a:rPr lang="pt-BR" sz="1700" spc="30" dirty="0">
                <a:latin typeface="Arial"/>
                <a:cs typeface="Arial"/>
              </a:rPr>
              <a:t> </a:t>
            </a:r>
            <a:r>
              <a:rPr lang="pt-BR" sz="1700" spc="-5" dirty="0">
                <a:latin typeface="Arial"/>
                <a:cs typeface="Arial"/>
              </a:rPr>
              <a:t>a</a:t>
            </a:r>
            <a:r>
              <a:rPr lang="pt-BR" sz="1700" spc="5" dirty="0">
                <a:latin typeface="Arial"/>
                <a:cs typeface="Arial"/>
              </a:rPr>
              <a:t> </a:t>
            </a:r>
            <a:r>
              <a:rPr lang="pt-BR" sz="1700" spc="-5" dirty="0">
                <a:latin typeface="Arial"/>
                <a:cs typeface="Arial"/>
              </a:rPr>
              <a:t>apenas</a:t>
            </a:r>
            <a:r>
              <a:rPr lang="pt-BR" sz="1700" spc="30" dirty="0">
                <a:latin typeface="Arial"/>
                <a:cs typeface="Arial"/>
              </a:rPr>
              <a:t> </a:t>
            </a:r>
            <a:r>
              <a:rPr lang="pt-BR" sz="1700" spc="-5" dirty="0">
                <a:latin typeface="Arial"/>
                <a:cs typeface="Arial"/>
              </a:rPr>
              <a:t>um</a:t>
            </a:r>
            <a:r>
              <a:rPr lang="pt-BR" sz="1700" dirty="0">
                <a:latin typeface="Arial"/>
                <a:cs typeface="Arial"/>
              </a:rPr>
              <a:t> </a:t>
            </a:r>
            <a:r>
              <a:rPr lang="pt-BR" sz="1700" spc="-5" dirty="0">
                <a:latin typeface="Arial"/>
                <a:cs typeface="Arial"/>
              </a:rPr>
              <a:t>resíduo.</a:t>
            </a:r>
            <a:endParaRPr lang="en-GB" sz="1700" spc="55" dirty="0">
              <a:latin typeface="Arial"/>
              <a:cs typeface="Arial"/>
            </a:endParaRPr>
          </a:p>
          <a:p>
            <a:pPr marL="140970" marR="5080">
              <a:lnSpc>
                <a:spcPts val="1839"/>
              </a:lnSpc>
              <a:tabLst>
                <a:tab pos="4591685" algn="l"/>
              </a:tabLst>
            </a:pPr>
            <a:r>
              <a:rPr lang="en-GB" sz="1700" spc="-5" dirty="0">
                <a:latin typeface="Arial"/>
                <a:cs typeface="Arial"/>
              </a:rPr>
              <a:t>E</a:t>
            </a:r>
            <a:r>
              <a:rPr sz="1700" spc="-5" dirty="0" err="1">
                <a:latin typeface="Arial"/>
                <a:cs typeface="Arial"/>
              </a:rPr>
              <a:t>xemplo</a:t>
            </a:r>
            <a:r>
              <a:rPr lang="en-GB" sz="1700" spc="-5" dirty="0">
                <a:latin typeface="Arial"/>
                <a:cs typeface="Arial"/>
              </a:rPr>
              <a:t>: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"2'-O-metilcitidina"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representada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por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"c"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 err="1">
                <a:latin typeface="Arial"/>
                <a:cs typeface="Arial"/>
              </a:rPr>
              <a:t>sequência</a:t>
            </a:r>
            <a:r>
              <a:rPr sz="1700" spc="-5" dirty="0">
                <a:latin typeface="Arial"/>
                <a:cs typeface="Arial"/>
              </a:rPr>
              <a:t>.</a:t>
            </a:r>
            <a:r>
              <a:rPr lang="en-GB" sz="1700" spc="-5" dirty="0">
                <a:latin typeface="Arial"/>
                <a:cs typeface="Arial"/>
              </a:rPr>
              <a:t> </a:t>
            </a:r>
          </a:p>
          <a:p>
            <a:pPr marL="140970" marR="5080">
              <a:lnSpc>
                <a:spcPts val="1839"/>
              </a:lnSpc>
              <a:tabLst>
                <a:tab pos="4591685" algn="l"/>
              </a:tabLst>
            </a:pPr>
            <a:r>
              <a:rPr sz="1700" spc="-5" dirty="0">
                <a:latin typeface="Arial"/>
                <a:cs typeface="Arial"/>
              </a:rPr>
              <a:t>"Queuosina"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 </a:t>
            </a:r>
            <a:r>
              <a:rPr sz="1700" dirty="0">
                <a:latin typeface="Arial"/>
                <a:cs typeface="Arial"/>
              </a:rPr>
              <a:t> representada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por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"</a:t>
            </a:r>
            <a:r>
              <a:rPr sz="1700" b="1" spc="-10" dirty="0">
                <a:latin typeface="Arial"/>
                <a:cs typeface="Arial"/>
              </a:rPr>
              <a:t>n</a:t>
            </a:r>
            <a:r>
              <a:rPr sz="1700" spc="-10" dirty="0">
                <a:latin typeface="Arial"/>
                <a:cs typeface="Arial"/>
              </a:rPr>
              <a:t>".</a:t>
            </a:r>
            <a:r>
              <a:rPr sz="1700" spc="5" dirty="0">
                <a:latin typeface="Arial"/>
                <a:cs typeface="Arial"/>
              </a:rPr>
              <a:t> </a:t>
            </a:r>
            <a:endParaRPr lang="en-GB" sz="1700" spc="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Arial"/>
              <a:cs typeface="Arial"/>
            </a:endParaRPr>
          </a:p>
          <a:p>
            <a:pPr marL="140970" marR="116839">
              <a:lnSpc>
                <a:spcPts val="1839"/>
              </a:lnSpc>
            </a:pPr>
            <a:r>
              <a:rPr sz="1700" spc="-5" dirty="0">
                <a:latin typeface="Arial"/>
                <a:cs typeface="Arial"/>
              </a:rPr>
              <a:t>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qualificador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obrigatório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"mod_base"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selecionado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entre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 err="1">
                <a:latin typeface="Arial"/>
                <a:cs typeface="Arial"/>
              </a:rPr>
              <a:t>os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valores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Anexo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lang="en-GB" sz="1700" spc="-5" dirty="0" err="1">
                <a:latin typeface="Arial"/>
                <a:cs typeface="Arial"/>
              </a:rPr>
              <a:t>Secção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2,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Tabela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2.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for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"other"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(outro),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então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um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qualificador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"note"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adicional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deve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conter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nome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completo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não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abreviado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do </a:t>
            </a:r>
            <a:r>
              <a:rPr sz="1700" dirty="0">
                <a:latin typeface="Arial"/>
                <a:cs typeface="Arial"/>
              </a:rPr>
              <a:t> </a:t>
            </a:r>
            <a:endParaRPr lang="en-GB" sz="1700" dirty="0">
              <a:latin typeface="Arial"/>
              <a:cs typeface="Arial"/>
            </a:endParaRPr>
          </a:p>
          <a:p>
            <a:pPr marL="140970" marR="116839">
              <a:lnSpc>
                <a:spcPts val="1839"/>
              </a:lnSpc>
            </a:pPr>
            <a:r>
              <a:rPr sz="1700" spc="-5" dirty="0" err="1">
                <a:latin typeface="Arial"/>
                <a:cs typeface="Arial"/>
              </a:rPr>
              <a:t>resíduo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modificado.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139446" cy="1508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294888"/>
            <a:ext cx="139446" cy="1508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227576"/>
            <a:ext cx="139446" cy="1508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638800"/>
            <a:ext cx="139446" cy="15087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5533" y="2640329"/>
            <a:ext cx="5851525" cy="487045"/>
            <a:chOff x="1605533" y="2640329"/>
            <a:chExt cx="5851525" cy="487045"/>
          </a:xfrm>
        </p:grpSpPr>
        <p:sp>
          <p:nvSpPr>
            <p:cNvPr id="4" name="object 4"/>
            <p:cNvSpPr/>
            <p:nvPr/>
          </p:nvSpPr>
          <p:spPr>
            <a:xfrm>
              <a:off x="4565904" y="2654807"/>
              <a:ext cx="2876550" cy="458470"/>
            </a:xfrm>
            <a:custGeom>
              <a:avLst/>
              <a:gdLst/>
              <a:ahLst/>
              <a:cxnLst/>
              <a:rect l="l" t="t" r="r" b="b"/>
              <a:pathLst>
                <a:path w="2876550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778" y="44311"/>
                  </a:lnTo>
                  <a:lnTo>
                    <a:pt x="317811" y="99024"/>
                  </a:lnTo>
                  <a:lnTo>
                    <a:pt x="344499" y="140499"/>
                  </a:lnTo>
                  <a:lnTo>
                    <a:pt x="371707" y="187635"/>
                  </a:lnTo>
                  <a:lnTo>
                    <a:pt x="399240" y="237617"/>
                  </a:lnTo>
                  <a:lnTo>
                    <a:pt x="426903" y="287630"/>
                  </a:lnTo>
                  <a:lnTo>
                    <a:pt x="454500" y="334861"/>
                  </a:lnTo>
                  <a:lnTo>
                    <a:pt x="481836" y="376495"/>
                  </a:lnTo>
                  <a:lnTo>
                    <a:pt x="508715" y="409718"/>
                  </a:lnTo>
                  <a:lnTo>
                    <a:pt x="560324" y="439674"/>
                  </a:lnTo>
                  <a:lnTo>
                    <a:pt x="584970" y="431686"/>
                  </a:lnTo>
                  <a:lnTo>
                    <a:pt x="632977" y="376281"/>
                  </a:lnTo>
                  <a:lnTo>
                    <a:pt x="656467" y="334522"/>
                  </a:lnTo>
                  <a:lnTo>
                    <a:pt x="679699" y="287167"/>
                  </a:lnTo>
                  <a:lnTo>
                    <a:pt x="702738" y="237045"/>
                  </a:lnTo>
                  <a:lnTo>
                    <a:pt x="725647" y="186987"/>
                  </a:lnTo>
                  <a:lnTo>
                    <a:pt x="748490" y="139822"/>
                  </a:lnTo>
                  <a:lnTo>
                    <a:pt x="771332" y="98381"/>
                  </a:lnTo>
                  <a:lnTo>
                    <a:pt x="794236" y="65494"/>
                  </a:lnTo>
                  <a:lnTo>
                    <a:pt x="817266" y="43991"/>
                  </a:lnTo>
                  <a:lnTo>
                    <a:pt x="840486" y="36702"/>
                  </a:lnTo>
                  <a:lnTo>
                    <a:pt x="863705" y="45631"/>
                  </a:lnTo>
                  <a:lnTo>
                    <a:pt x="909639" y="103810"/>
                  </a:lnTo>
                  <a:lnTo>
                    <a:pt x="932481" y="147272"/>
                  </a:lnTo>
                  <a:lnTo>
                    <a:pt x="955324" y="196459"/>
                  </a:lnTo>
                  <a:lnTo>
                    <a:pt x="978233" y="248475"/>
                  </a:lnTo>
                  <a:lnTo>
                    <a:pt x="1001272" y="300428"/>
                  </a:lnTo>
                  <a:lnTo>
                    <a:pt x="1024504" y="349424"/>
                  </a:lnTo>
                  <a:lnTo>
                    <a:pt x="1047994" y="392568"/>
                  </a:lnTo>
                  <a:lnTo>
                    <a:pt x="1071805" y="426969"/>
                  </a:lnTo>
                  <a:lnTo>
                    <a:pt x="1120648" y="457962"/>
                  </a:lnTo>
                  <a:lnTo>
                    <a:pt x="1143941" y="450892"/>
                  </a:lnTo>
                  <a:lnTo>
                    <a:pt x="1191985" y="401201"/>
                  </a:lnTo>
                  <a:lnTo>
                    <a:pt x="1216556" y="363157"/>
                  </a:lnTo>
                  <a:lnTo>
                    <a:pt x="1241376" y="319364"/>
                  </a:lnTo>
                  <a:lnTo>
                    <a:pt x="1266353" y="272112"/>
                  </a:lnTo>
                  <a:lnTo>
                    <a:pt x="1291400" y="223688"/>
                  </a:lnTo>
                  <a:lnTo>
                    <a:pt x="1316428" y="176382"/>
                  </a:lnTo>
                  <a:lnTo>
                    <a:pt x="1341346" y="132481"/>
                  </a:lnTo>
                  <a:lnTo>
                    <a:pt x="1366066" y="94274"/>
                  </a:lnTo>
                  <a:lnTo>
                    <a:pt x="1390499" y="64050"/>
                  </a:lnTo>
                  <a:lnTo>
                    <a:pt x="1438148" y="36702"/>
                  </a:lnTo>
                  <a:lnTo>
                    <a:pt x="1463206" y="44549"/>
                  </a:lnTo>
                  <a:lnTo>
                    <a:pt x="1512091" y="100881"/>
                  </a:lnTo>
                  <a:lnTo>
                    <a:pt x="1536079" y="143547"/>
                  </a:lnTo>
                  <a:lnTo>
                    <a:pt x="1559870" y="192000"/>
                  </a:lnTo>
                  <a:lnTo>
                    <a:pt x="1583547" y="243332"/>
                  </a:lnTo>
                  <a:lnTo>
                    <a:pt x="1607189" y="294631"/>
                  </a:lnTo>
                  <a:lnTo>
                    <a:pt x="1630877" y="342989"/>
                  </a:lnTo>
                  <a:lnTo>
                    <a:pt x="1654692" y="385496"/>
                  </a:lnTo>
                  <a:lnTo>
                    <a:pt x="1678715" y="419243"/>
                  </a:lnTo>
                  <a:lnTo>
                    <a:pt x="1703027" y="441320"/>
                  </a:lnTo>
                  <a:lnTo>
                    <a:pt x="1727708" y="448817"/>
                  </a:lnTo>
                  <a:lnTo>
                    <a:pt x="1750741" y="441095"/>
                  </a:lnTo>
                  <a:lnTo>
                    <a:pt x="1797146" y="390322"/>
                  </a:lnTo>
                  <a:lnTo>
                    <a:pt x="1820518" y="351799"/>
                  </a:lnTo>
                  <a:lnTo>
                    <a:pt x="1844003" y="307536"/>
                  </a:lnTo>
                  <a:lnTo>
                    <a:pt x="1867600" y="259796"/>
                  </a:lnTo>
                  <a:lnTo>
                    <a:pt x="1891310" y="210844"/>
                  </a:lnTo>
                  <a:lnTo>
                    <a:pt x="1915132" y="162943"/>
                  </a:lnTo>
                  <a:lnTo>
                    <a:pt x="1939068" y="118355"/>
                  </a:lnTo>
                  <a:lnTo>
                    <a:pt x="1963116" y="79345"/>
                  </a:lnTo>
                  <a:lnTo>
                    <a:pt x="1987277" y="48176"/>
                  </a:lnTo>
                  <a:lnTo>
                    <a:pt x="2035937" y="18414"/>
                  </a:lnTo>
                  <a:lnTo>
                    <a:pt x="2062746" y="24412"/>
                  </a:lnTo>
                  <a:lnTo>
                    <a:pt x="2118052" y="75662"/>
                  </a:lnTo>
                  <a:lnTo>
                    <a:pt x="2146224" y="115348"/>
                  </a:lnTo>
                  <a:lnTo>
                    <a:pt x="2174527" y="160699"/>
                  </a:lnTo>
                  <a:lnTo>
                    <a:pt x="2202799" y="208930"/>
                  </a:lnTo>
                  <a:lnTo>
                    <a:pt x="2230877" y="257260"/>
                  </a:lnTo>
                  <a:lnTo>
                    <a:pt x="2258600" y="302904"/>
                  </a:lnTo>
                  <a:lnTo>
                    <a:pt x="2285807" y="343080"/>
                  </a:lnTo>
                  <a:lnTo>
                    <a:pt x="2312335" y="375005"/>
                  </a:lnTo>
                  <a:lnTo>
                    <a:pt x="2338022" y="395896"/>
                  </a:lnTo>
                  <a:lnTo>
                    <a:pt x="2362707" y="402970"/>
                  </a:lnTo>
                  <a:lnTo>
                    <a:pt x="2386311" y="394314"/>
                  </a:lnTo>
                  <a:lnTo>
                    <a:pt x="2430799" y="338077"/>
                  </a:lnTo>
                  <a:lnTo>
                    <a:pt x="2451974" y="296126"/>
                  </a:lnTo>
                  <a:lnTo>
                    <a:pt x="2472631" y="248704"/>
                  </a:lnTo>
                  <a:lnTo>
                    <a:pt x="2492914" y="198627"/>
                  </a:lnTo>
                  <a:lnTo>
                    <a:pt x="2512970" y="148709"/>
                  </a:lnTo>
                  <a:lnTo>
                    <a:pt x="2532944" y="101764"/>
                  </a:lnTo>
                  <a:lnTo>
                    <a:pt x="2552981" y="60606"/>
                  </a:lnTo>
                  <a:lnTo>
                    <a:pt x="2573228" y="28050"/>
                  </a:lnTo>
                  <a:lnTo>
                    <a:pt x="2593829" y="6910"/>
                  </a:lnTo>
                  <a:lnTo>
                    <a:pt x="2614929" y="0"/>
                  </a:lnTo>
                  <a:lnTo>
                    <a:pt x="2640453" y="11195"/>
                  </a:lnTo>
                  <a:lnTo>
                    <a:pt x="2669479" y="39685"/>
                  </a:lnTo>
                  <a:lnTo>
                    <a:pt x="2700723" y="81569"/>
                  </a:lnTo>
                  <a:lnTo>
                    <a:pt x="2732901" y="132944"/>
                  </a:lnTo>
                  <a:lnTo>
                    <a:pt x="2764728" y="189907"/>
                  </a:lnTo>
                  <a:lnTo>
                    <a:pt x="2794921" y="248557"/>
                  </a:lnTo>
                  <a:lnTo>
                    <a:pt x="2822195" y="304991"/>
                  </a:lnTo>
                  <a:lnTo>
                    <a:pt x="2845266" y="355308"/>
                  </a:lnTo>
                  <a:lnTo>
                    <a:pt x="2862851" y="395605"/>
                  </a:lnTo>
                  <a:lnTo>
                    <a:pt x="2873664" y="421979"/>
                  </a:lnTo>
                  <a:lnTo>
                    <a:pt x="2876423" y="430529"/>
                  </a:lnTo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0011" y="2654807"/>
              <a:ext cx="2948305" cy="458470"/>
            </a:xfrm>
            <a:custGeom>
              <a:avLst/>
              <a:gdLst/>
              <a:ahLst/>
              <a:cxnLst/>
              <a:rect l="l" t="t" r="r" b="b"/>
              <a:pathLst>
                <a:path w="2948304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778" y="44311"/>
                  </a:lnTo>
                  <a:lnTo>
                    <a:pt x="317811" y="99024"/>
                  </a:lnTo>
                  <a:lnTo>
                    <a:pt x="344499" y="140499"/>
                  </a:lnTo>
                  <a:lnTo>
                    <a:pt x="371707" y="187635"/>
                  </a:lnTo>
                  <a:lnTo>
                    <a:pt x="399240" y="237617"/>
                  </a:lnTo>
                  <a:lnTo>
                    <a:pt x="426903" y="287630"/>
                  </a:lnTo>
                  <a:lnTo>
                    <a:pt x="454500" y="334861"/>
                  </a:lnTo>
                  <a:lnTo>
                    <a:pt x="481836" y="376495"/>
                  </a:lnTo>
                  <a:lnTo>
                    <a:pt x="508715" y="409718"/>
                  </a:lnTo>
                  <a:lnTo>
                    <a:pt x="560324" y="439674"/>
                  </a:lnTo>
                  <a:lnTo>
                    <a:pt x="584970" y="431686"/>
                  </a:lnTo>
                  <a:lnTo>
                    <a:pt x="632977" y="376281"/>
                  </a:lnTo>
                  <a:lnTo>
                    <a:pt x="656467" y="334522"/>
                  </a:lnTo>
                  <a:lnTo>
                    <a:pt x="679699" y="287167"/>
                  </a:lnTo>
                  <a:lnTo>
                    <a:pt x="702738" y="237045"/>
                  </a:lnTo>
                  <a:lnTo>
                    <a:pt x="725647" y="186987"/>
                  </a:lnTo>
                  <a:lnTo>
                    <a:pt x="748490" y="139822"/>
                  </a:lnTo>
                  <a:lnTo>
                    <a:pt x="771332" y="98381"/>
                  </a:lnTo>
                  <a:lnTo>
                    <a:pt x="794236" y="65494"/>
                  </a:lnTo>
                  <a:lnTo>
                    <a:pt x="817266" y="43991"/>
                  </a:lnTo>
                  <a:lnTo>
                    <a:pt x="840486" y="36702"/>
                  </a:lnTo>
                  <a:lnTo>
                    <a:pt x="863705" y="45631"/>
                  </a:lnTo>
                  <a:lnTo>
                    <a:pt x="909639" y="103810"/>
                  </a:lnTo>
                  <a:lnTo>
                    <a:pt x="932481" y="147272"/>
                  </a:lnTo>
                  <a:lnTo>
                    <a:pt x="955324" y="196459"/>
                  </a:lnTo>
                  <a:lnTo>
                    <a:pt x="978233" y="248475"/>
                  </a:lnTo>
                  <a:lnTo>
                    <a:pt x="1001272" y="300428"/>
                  </a:lnTo>
                  <a:lnTo>
                    <a:pt x="1024504" y="349424"/>
                  </a:lnTo>
                  <a:lnTo>
                    <a:pt x="1047994" y="392568"/>
                  </a:lnTo>
                  <a:lnTo>
                    <a:pt x="1071805" y="426969"/>
                  </a:lnTo>
                  <a:lnTo>
                    <a:pt x="1120648" y="457962"/>
                  </a:lnTo>
                  <a:lnTo>
                    <a:pt x="1143941" y="450892"/>
                  </a:lnTo>
                  <a:lnTo>
                    <a:pt x="1191985" y="401201"/>
                  </a:lnTo>
                  <a:lnTo>
                    <a:pt x="1216556" y="363157"/>
                  </a:lnTo>
                  <a:lnTo>
                    <a:pt x="1241376" y="319364"/>
                  </a:lnTo>
                  <a:lnTo>
                    <a:pt x="1266353" y="272112"/>
                  </a:lnTo>
                  <a:lnTo>
                    <a:pt x="1291400" y="223688"/>
                  </a:lnTo>
                  <a:lnTo>
                    <a:pt x="1316428" y="176382"/>
                  </a:lnTo>
                  <a:lnTo>
                    <a:pt x="1341346" y="132481"/>
                  </a:lnTo>
                  <a:lnTo>
                    <a:pt x="1366066" y="94274"/>
                  </a:lnTo>
                  <a:lnTo>
                    <a:pt x="1390499" y="64050"/>
                  </a:lnTo>
                  <a:lnTo>
                    <a:pt x="1438148" y="36702"/>
                  </a:lnTo>
                  <a:lnTo>
                    <a:pt x="1463206" y="44549"/>
                  </a:lnTo>
                  <a:lnTo>
                    <a:pt x="1512091" y="100881"/>
                  </a:lnTo>
                  <a:lnTo>
                    <a:pt x="1536079" y="143547"/>
                  </a:lnTo>
                  <a:lnTo>
                    <a:pt x="1559870" y="192000"/>
                  </a:lnTo>
                  <a:lnTo>
                    <a:pt x="1583547" y="243332"/>
                  </a:lnTo>
                  <a:lnTo>
                    <a:pt x="1607189" y="294631"/>
                  </a:lnTo>
                  <a:lnTo>
                    <a:pt x="1630877" y="342989"/>
                  </a:lnTo>
                  <a:lnTo>
                    <a:pt x="1654692" y="385496"/>
                  </a:lnTo>
                  <a:lnTo>
                    <a:pt x="1678715" y="419243"/>
                  </a:lnTo>
                  <a:lnTo>
                    <a:pt x="1703027" y="441320"/>
                  </a:lnTo>
                  <a:lnTo>
                    <a:pt x="1727708" y="448817"/>
                  </a:lnTo>
                  <a:lnTo>
                    <a:pt x="1750741" y="441095"/>
                  </a:lnTo>
                  <a:lnTo>
                    <a:pt x="1797146" y="390322"/>
                  </a:lnTo>
                  <a:lnTo>
                    <a:pt x="1820518" y="351799"/>
                  </a:lnTo>
                  <a:lnTo>
                    <a:pt x="1844003" y="307536"/>
                  </a:lnTo>
                  <a:lnTo>
                    <a:pt x="1867600" y="259796"/>
                  </a:lnTo>
                  <a:lnTo>
                    <a:pt x="1891310" y="210844"/>
                  </a:lnTo>
                  <a:lnTo>
                    <a:pt x="1915132" y="162943"/>
                  </a:lnTo>
                  <a:lnTo>
                    <a:pt x="1939068" y="118355"/>
                  </a:lnTo>
                  <a:lnTo>
                    <a:pt x="1963116" y="79345"/>
                  </a:lnTo>
                  <a:lnTo>
                    <a:pt x="1987277" y="48176"/>
                  </a:lnTo>
                  <a:lnTo>
                    <a:pt x="2035937" y="18414"/>
                  </a:lnTo>
                  <a:lnTo>
                    <a:pt x="2062746" y="24412"/>
                  </a:lnTo>
                  <a:lnTo>
                    <a:pt x="2118052" y="75662"/>
                  </a:lnTo>
                  <a:lnTo>
                    <a:pt x="2146224" y="115348"/>
                  </a:lnTo>
                  <a:lnTo>
                    <a:pt x="2174527" y="160699"/>
                  </a:lnTo>
                  <a:lnTo>
                    <a:pt x="2202799" y="208930"/>
                  </a:lnTo>
                  <a:lnTo>
                    <a:pt x="2230877" y="257260"/>
                  </a:lnTo>
                  <a:lnTo>
                    <a:pt x="2258600" y="302904"/>
                  </a:lnTo>
                  <a:lnTo>
                    <a:pt x="2285807" y="343080"/>
                  </a:lnTo>
                  <a:lnTo>
                    <a:pt x="2312335" y="375005"/>
                  </a:lnTo>
                  <a:lnTo>
                    <a:pt x="2338022" y="395896"/>
                  </a:lnTo>
                  <a:lnTo>
                    <a:pt x="2362708" y="402970"/>
                  </a:lnTo>
                  <a:lnTo>
                    <a:pt x="2386311" y="394314"/>
                  </a:lnTo>
                  <a:lnTo>
                    <a:pt x="2430799" y="338077"/>
                  </a:lnTo>
                  <a:lnTo>
                    <a:pt x="2451974" y="296126"/>
                  </a:lnTo>
                  <a:lnTo>
                    <a:pt x="2472631" y="248704"/>
                  </a:lnTo>
                  <a:lnTo>
                    <a:pt x="2492914" y="198627"/>
                  </a:lnTo>
                  <a:lnTo>
                    <a:pt x="2512970" y="148709"/>
                  </a:lnTo>
                  <a:lnTo>
                    <a:pt x="2532944" y="101764"/>
                  </a:lnTo>
                  <a:lnTo>
                    <a:pt x="2552981" y="60606"/>
                  </a:lnTo>
                  <a:lnTo>
                    <a:pt x="2573228" y="28050"/>
                  </a:lnTo>
                  <a:lnTo>
                    <a:pt x="2593829" y="6910"/>
                  </a:lnTo>
                  <a:lnTo>
                    <a:pt x="2614929" y="0"/>
                  </a:lnTo>
                  <a:lnTo>
                    <a:pt x="2640453" y="11195"/>
                  </a:lnTo>
                  <a:lnTo>
                    <a:pt x="2669479" y="39685"/>
                  </a:lnTo>
                  <a:lnTo>
                    <a:pt x="2700723" y="81569"/>
                  </a:lnTo>
                  <a:lnTo>
                    <a:pt x="2732901" y="132944"/>
                  </a:lnTo>
                  <a:lnTo>
                    <a:pt x="2764728" y="189907"/>
                  </a:lnTo>
                  <a:lnTo>
                    <a:pt x="2794921" y="248557"/>
                  </a:lnTo>
                  <a:lnTo>
                    <a:pt x="2822195" y="304991"/>
                  </a:lnTo>
                  <a:lnTo>
                    <a:pt x="2845266" y="355308"/>
                  </a:lnTo>
                  <a:lnTo>
                    <a:pt x="2862851" y="395605"/>
                  </a:lnTo>
                  <a:lnTo>
                    <a:pt x="2873664" y="421979"/>
                  </a:lnTo>
                  <a:lnTo>
                    <a:pt x="2876423" y="430529"/>
                  </a:lnTo>
                </a:path>
                <a:path w="2948304" h="458469">
                  <a:moveTo>
                    <a:pt x="71627" y="448817"/>
                  </a:moveTo>
                  <a:lnTo>
                    <a:pt x="99911" y="396087"/>
                  </a:lnTo>
                  <a:lnTo>
                    <a:pt x="125282" y="343094"/>
                  </a:lnTo>
                  <a:lnTo>
                    <a:pt x="148297" y="290945"/>
                  </a:lnTo>
                  <a:lnTo>
                    <a:pt x="169513" y="240744"/>
                  </a:lnTo>
                  <a:lnTo>
                    <a:pt x="189488" y="193597"/>
                  </a:lnTo>
                  <a:lnTo>
                    <a:pt x="208777" y="150607"/>
                  </a:lnTo>
                  <a:lnTo>
                    <a:pt x="227939" y="112880"/>
                  </a:lnTo>
                  <a:lnTo>
                    <a:pt x="268108" y="57636"/>
                  </a:lnTo>
                  <a:lnTo>
                    <a:pt x="314451" y="36702"/>
                  </a:lnTo>
                  <a:lnTo>
                    <a:pt x="338406" y="44311"/>
                  </a:lnTo>
                  <a:lnTo>
                    <a:pt x="389439" y="99024"/>
                  </a:lnTo>
                  <a:lnTo>
                    <a:pt x="416127" y="140499"/>
                  </a:lnTo>
                  <a:lnTo>
                    <a:pt x="443335" y="187635"/>
                  </a:lnTo>
                  <a:lnTo>
                    <a:pt x="470868" y="237617"/>
                  </a:lnTo>
                  <a:lnTo>
                    <a:pt x="498531" y="287630"/>
                  </a:lnTo>
                  <a:lnTo>
                    <a:pt x="526128" y="334861"/>
                  </a:lnTo>
                  <a:lnTo>
                    <a:pt x="553464" y="376495"/>
                  </a:lnTo>
                  <a:lnTo>
                    <a:pt x="580343" y="409718"/>
                  </a:lnTo>
                  <a:lnTo>
                    <a:pt x="631951" y="439674"/>
                  </a:lnTo>
                  <a:lnTo>
                    <a:pt x="656598" y="431686"/>
                  </a:lnTo>
                  <a:lnTo>
                    <a:pt x="704605" y="376281"/>
                  </a:lnTo>
                  <a:lnTo>
                    <a:pt x="728095" y="334522"/>
                  </a:lnTo>
                  <a:lnTo>
                    <a:pt x="751327" y="287167"/>
                  </a:lnTo>
                  <a:lnTo>
                    <a:pt x="774366" y="237045"/>
                  </a:lnTo>
                  <a:lnTo>
                    <a:pt x="797275" y="186987"/>
                  </a:lnTo>
                  <a:lnTo>
                    <a:pt x="820118" y="139822"/>
                  </a:lnTo>
                  <a:lnTo>
                    <a:pt x="842960" y="98381"/>
                  </a:lnTo>
                  <a:lnTo>
                    <a:pt x="865864" y="65494"/>
                  </a:lnTo>
                  <a:lnTo>
                    <a:pt x="888894" y="43991"/>
                  </a:lnTo>
                  <a:lnTo>
                    <a:pt x="912113" y="36702"/>
                  </a:lnTo>
                  <a:lnTo>
                    <a:pt x="935333" y="45631"/>
                  </a:lnTo>
                  <a:lnTo>
                    <a:pt x="981267" y="103810"/>
                  </a:lnTo>
                  <a:lnTo>
                    <a:pt x="1004109" y="147272"/>
                  </a:lnTo>
                  <a:lnTo>
                    <a:pt x="1026952" y="196459"/>
                  </a:lnTo>
                  <a:lnTo>
                    <a:pt x="1049861" y="248475"/>
                  </a:lnTo>
                  <a:lnTo>
                    <a:pt x="1072900" y="300428"/>
                  </a:lnTo>
                  <a:lnTo>
                    <a:pt x="1096132" y="349424"/>
                  </a:lnTo>
                  <a:lnTo>
                    <a:pt x="1119622" y="392568"/>
                  </a:lnTo>
                  <a:lnTo>
                    <a:pt x="1143433" y="426969"/>
                  </a:lnTo>
                  <a:lnTo>
                    <a:pt x="1192276" y="457962"/>
                  </a:lnTo>
                  <a:lnTo>
                    <a:pt x="1215569" y="450892"/>
                  </a:lnTo>
                  <a:lnTo>
                    <a:pt x="1263613" y="401201"/>
                  </a:lnTo>
                  <a:lnTo>
                    <a:pt x="1288184" y="363157"/>
                  </a:lnTo>
                  <a:lnTo>
                    <a:pt x="1313004" y="319364"/>
                  </a:lnTo>
                  <a:lnTo>
                    <a:pt x="1337981" y="272112"/>
                  </a:lnTo>
                  <a:lnTo>
                    <a:pt x="1363028" y="223688"/>
                  </a:lnTo>
                  <a:lnTo>
                    <a:pt x="1388056" y="176382"/>
                  </a:lnTo>
                  <a:lnTo>
                    <a:pt x="1412974" y="132481"/>
                  </a:lnTo>
                  <a:lnTo>
                    <a:pt x="1437694" y="94274"/>
                  </a:lnTo>
                  <a:lnTo>
                    <a:pt x="1462127" y="64050"/>
                  </a:lnTo>
                  <a:lnTo>
                    <a:pt x="1509776" y="36702"/>
                  </a:lnTo>
                  <a:lnTo>
                    <a:pt x="1534834" y="44549"/>
                  </a:lnTo>
                  <a:lnTo>
                    <a:pt x="1583719" y="100881"/>
                  </a:lnTo>
                  <a:lnTo>
                    <a:pt x="1607707" y="143547"/>
                  </a:lnTo>
                  <a:lnTo>
                    <a:pt x="1631498" y="192000"/>
                  </a:lnTo>
                  <a:lnTo>
                    <a:pt x="1655175" y="243332"/>
                  </a:lnTo>
                  <a:lnTo>
                    <a:pt x="1678817" y="294631"/>
                  </a:lnTo>
                  <a:lnTo>
                    <a:pt x="1702505" y="342989"/>
                  </a:lnTo>
                  <a:lnTo>
                    <a:pt x="1726320" y="385496"/>
                  </a:lnTo>
                  <a:lnTo>
                    <a:pt x="1750343" y="419243"/>
                  </a:lnTo>
                  <a:lnTo>
                    <a:pt x="1774655" y="441320"/>
                  </a:lnTo>
                  <a:lnTo>
                    <a:pt x="1799336" y="448817"/>
                  </a:lnTo>
                  <a:lnTo>
                    <a:pt x="1822369" y="441095"/>
                  </a:lnTo>
                  <a:lnTo>
                    <a:pt x="1868774" y="390322"/>
                  </a:lnTo>
                  <a:lnTo>
                    <a:pt x="1892146" y="351799"/>
                  </a:lnTo>
                  <a:lnTo>
                    <a:pt x="1915631" y="307536"/>
                  </a:lnTo>
                  <a:lnTo>
                    <a:pt x="1939228" y="259796"/>
                  </a:lnTo>
                  <a:lnTo>
                    <a:pt x="1962938" y="210844"/>
                  </a:lnTo>
                  <a:lnTo>
                    <a:pt x="1986760" y="162943"/>
                  </a:lnTo>
                  <a:lnTo>
                    <a:pt x="2010696" y="118355"/>
                  </a:lnTo>
                  <a:lnTo>
                    <a:pt x="2034744" y="79345"/>
                  </a:lnTo>
                  <a:lnTo>
                    <a:pt x="2058905" y="48176"/>
                  </a:lnTo>
                  <a:lnTo>
                    <a:pt x="2107565" y="18414"/>
                  </a:lnTo>
                  <a:lnTo>
                    <a:pt x="2134374" y="24412"/>
                  </a:lnTo>
                  <a:lnTo>
                    <a:pt x="2189680" y="75662"/>
                  </a:lnTo>
                  <a:lnTo>
                    <a:pt x="2217852" y="115348"/>
                  </a:lnTo>
                  <a:lnTo>
                    <a:pt x="2246155" y="160699"/>
                  </a:lnTo>
                  <a:lnTo>
                    <a:pt x="2274427" y="208930"/>
                  </a:lnTo>
                  <a:lnTo>
                    <a:pt x="2302505" y="257260"/>
                  </a:lnTo>
                  <a:lnTo>
                    <a:pt x="2330228" y="302904"/>
                  </a:lnTo>
                  <a:lnTo>
                    <a:pt x="2357435" y="343080"/>
                  </a:lnTo>
                  <a:lnTo>
                    <a:pt x="2383963" y="375005"/>
                  </a:lnTo>
                  <a:lnTo>
                    <a:pt x="2409650" y="395896"/>
                  </a:lnTo>
                  <a:lnTo>
                    <a:pt x="2434336" y="402970"/>
                  </a:lnTo>
                  <a:lnTo>
                    <a:pt x="2457939" y="394314"/>
                  </a:lnTo>
                  <a:lnTo>
                    <a:pt x="2502427" y="338077"/>
                  </a:lnTo>
                  <a:lnTo>
                    <a:pt x="2523602" y="296126"/>
                  </a:lnTo>
                  <a:lnTo>
                    <a:pt x="2544259" y="248704"/>
                  </a:lnTo>
                  <a:lnTo>
                    <a:pt x="2564542" y="198627"/>
                  </a:lnTo>
                  <a:lnTo>
                    <a:pt x="2584598" y="148709"/>
                  </a:lnTo>
                  <a:lnTo>
                    <a:pt x="2604572" y="101764"/>
                  </a:lnTo>
                  <a:lnTo>
                    <a:pt x="2624609" y="60606"/>
                  </a:lnTo>
                  <a:lnTo>
                    <a:pt x="2644856" y="28050"/>
                  </a:lnTo>
                  <a:lnTo>
                    <a:pt x="2665457" y="6910"/>
                  </a:lnTo>
                  <a:lnTo>
                    <a:pt x="2686558" y="0"/>
                  </a:lnTo>
                  <a:lnTo>
                    <a:pt x="2712081" y="11195"/>
                  </a:lnTo>
                  <a:lnTo>
                    <a:pt x="2741107" y="39685"/>
                  </a:lnTo>
                  <a:lnTo>
                    <a:pt x="2772351" y="81569"/>
                  </a:lnTo>
                  <a:lnTo>
                    <a:pt x="2804529" y="132944"/>
                  </a:lnTo>
                  <a:lnTo>
                    <a:pt x="2836356" y="189907"/>
                  </a:lnTo>
                  <a:lnTo>
                    <a:pt x="2866549" y="248557"/>
                  </a:lnTo>
                  <a:lnTo>
                    <a:pt x="2893823" y="304991"/>
                  </a:lnTo>
                  <a:lnTo>
                    <a:pt x="2916894" y="355308"/>
                  </a:lnTo>
                  <a:lnTo>
                    <a:pt x="2934479" y="395605"/>
                  </a:lnTo>
                  <a:lnTo>
                    <a:pt x="2945292" y="421979"/>
                  </a:lnTo>
                  <a:lnTo>
                    <a:pt x="2948051" y="430529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9704" y="2654807"/>
              <a:ext cx="2877185" cy="458470"/>
            </a:xfrm>
            <a:custGeom>
              <a:avLst/>
              <a:gdLst/>
              <a:ahLst/>
              <a:cxnLst/>
              <a:rect l="l" t="t" r="r" b="b"/>
              <a:pathLst>
                <a:path w="2877184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807" y="44311"/>
                  </a:lnTo>
                  <a:lnTo>
                    <a:pt x="317884" y="99024"/>
                  </a:lnTo>
                  <a:lnTo>
                    <a:pt x="344588" y="140499"/>
                  </a:lnTo>
                  <a:lnTo>
                    <a:pt x="371809" y="187635"/>
                  </a:lnTo>
                  <a:lnTo>
                    <a:pt x="399351" y="237617"/>
                  </a:lnTo>
                  <a:lnTo>
                    <a:pt x="427020" y="287630"/>
                  </a:lnTo>
                  <a:lnTo>
                    <a:pt x="454622" y="334861"/>
                  </a:lnTo>
                  <a:lnTo>
                    <a:pt x="481961" y="376495"/>
                  </a:lnTo>
                  <a:lnTo>
                    <a:pt x="508841" y="409718"/>
                  </a:lnTo>
                  <a:lnTo>
                    <a:pt x="560451" y="439674"/>
                  </a:lnTo>
                  <a:lnTo>
                    <a:pt x="585123" y="431686"/>
                  </a:lnTo>
                  <a:lnTo>
                    <a:pt x="633160" y="376281"/>
                  </a:lnTo>
                  <a:lnTo>
                    <a:pt x="656655" y="334522"/>
                  </a:lnTo>
                  <a:lnTo>
                    <a:pt x="679890" y="287167"/>
                  </a:lnTo>
                  <a:lnTo>
                    <a:pt x="702929" y="237045"/>
                  </a:lnTo>
                  <a:lnTo>
                    <a:pt x="725838" y="186987"/>
                  </a:lnTo>
                  <a:lnTo>
                    <a:pt x="748683" y="139822"/>
                  </a:lnTo>
                  <a:lnTo>
                    <a:pt x="771530" y="98381"/>
                  </a:lnTo>
                  <a:lnTo>
                    <a:pt x="794445" y="65494"/>
                  </a:lnTo>
                  <a:lnTo>
                    <a:pt x="817493" y="43991"/>
                  </a:lnTo>
                  <a:lnTo>
                    <a:pt x="840740" y="36702"/>
                  </a:lnTo>
                  <a:lnTo>
                    <a:pt x="863959" y="45631"/>
                  </a:lnTo>
                  <a:lnTo>
                    <a:pt x="909895" y="103810"/>
                  </a:lnTo>
                  <a:lnTo>
                    <a:pt x="932739" y="147272"/>
                  </a:lnTo>
                  <a:lnTo>
                    <a:pt x="955587" y="196459"/>
                  </a:lnTo>
                  <a:lnTo>
                    <a:pt x="978503" y="248475"/>
                  </a:lnTo>
                  <a:lnTo>
                    <a:pt x="1001551" y="300428"/>
                  </a:lnTo>
                  <a:lnTo>
                    <a:pt x="1024795" y="349424"/>
                  </a:lnTo>
                  <a:lnTo>
                    <a:pt x="1048301" y="392568"/>
                  </a:lnTo>
                  <a:lnTo>
                    <a:pt x="1072132" y="426969"/>
                  </a:lnTo>
                  <a:lnTo>
                    <a:pt x="1121029" y="457962"/>
                  </a:lnTo>
                  <a:lnTo>
                    <a:pt x="1144297" y="450892"/>
                  </a:lnTo>
                  <a:lnTo>
                    <a:pt x="1192314" y="401201"/>
                  </a:lnTo>
                  <a:lnTo>
                    <a:pt x="1216881" y="363157"/>
                  </a:lnTo>
                  <a:lnTo>
                    <a:pt x="1241701" y="319364"/>
                  </a:lnTo>
                  <a:lnTo>
                    <a:pt x="1266683" y="272112"/>
                  </a:lnTo>
                  <a:lnTo>
                    <a:pt x="1291738" y="223688"/>
                  </a:lnTo>
                  <a:lnTo>
                    <a:pt x="1316774" y="176382"/>
                  </a:lnTo>
                  <a:lnTo>
                    <a:pt x="1341702" y="132481"/>
                  </a:lnTo>
                  <a:lnTo>
                    <a:pt x="1366432" y="94274"/>
                  </a:lnTo>
                  <a:lnTo>
                    <a:pt x="1390873" y="64050"/>
                  </a:lnTo>
                  <a:lnTo>
                    <a:pt x="1438529" y="36702"/>
                  </a:lnTo>
                  <a:lnTo>
                    <a:pt x="1463587" y="44549"/>
                  </a:lnTo>
                  <a:lnTo>
                    <a:pt x="1512474" y="100881"/>
                  </a:lnTo>
                  <a:lnTo>
                    <a:pt x="1536464" y="143547"/>
                  </a:lnTo>
                  <a:lnTo>
                    <a:pt x="1560260" y="192000"/>
                  </a:lnTo>
                  <a:lnTo>
                    <a:pt x="1583944" y="243332"/>
                  </a:lnTo>
                  <a:lnTo>
                    <a:pt x="1607595" y="294631"/>
                  </a:lnTo>
                  <a:lnTo>
                    <a:pt x="1631296" y="342989"/>
                  </a:lnTo>
                  <a:lnTo>
                    <a:pt x="1655127" y="385496"/>
                  </a:lnTo>
                  <a:lnTo>
                    <a:pt x="1679170" y="419243"/>
                  </a:lnTo>
                  <a:lnTo>
                    <a:pt x="1703506" y="441320"/>
                  </a:lnTo>
                  <a:lnTo>
                    <a:pt x="1728216" y="448817"/>
                  </a:lnTo>
                  <a:lnTo>
                    <a:pt x="1751249" y="441095"/>
                  </a:lnTo>
                  <a:lnTo>
                    <a:pt x="1797654" y="390322"/>
                  </a:lnTo>
                  <a:lnTo>
                    <a:pt x="1821026" y="351799"/>
                  </a:lnTo>
                  <a:lnTo>
                    <a:pt x="1844511" y="307536"/>
                  </a:lnTo>
                  <a:lnTo>
                    <a:pt x="1868108" y="259796"/>
                  </a:lnTo>
                  <a:lnTo>
                    <a:pt x="1891818" y="210844"/>
                  </a:lnTo>
                  <a:lnTo>
                    <a:pt x="1915640" y="162943"/>
                  </a:lnTo>
                  <a:lnTo>
                    <a:pt x="1939576" y="118355"/>
                  </a:lnTo>
                  <a:lnTo>
                    <a:pt x="1963624" y="79345"/>
                  </a:lnTo>
                  <a:lnTo>
                    <a:pt x="1987785" y="48176"/>
                  </a:lnTo>
                  <a:lnTo>
                    <a:pt x="2036445" y="18414"/>
                  </a:lnTo>
                  <a:lnTo>
                    <a:pt x="2063257" y="24412"/>
                  </a:lnTo>
                  <a:lnTo>
                    <a:pt x="2118580" y="75662"/>
                  </a:lnTo>
                  <a:lnTo>
                    <a:pt x="2146765" y="115348"/>
                  </a:lnTo>
                  <a:lnTo>
                    <a:pt x="2175083" y="160699"/>
                  </a:lnTo>
                  <a:lnTo>
                    <a:pt x="2203370" y="208930"/>
                  </a:lnTo>
                  <a:lnTo>
                    <a:pt x="2231464" y="257260"/>
                  </a:lnTo>
                  <a:lnTo>
                    <a:pt x="2259203" y="302904"/>
                  </a:lnTo>
                  <a:lnTo>
                    <a:pt x="2286422" y="343080"/>
                  </a:lnTo>
                  <a:lnTo>
                    <a:pt x="2312961" y="375005"/>
                  </a:lnTo>
                  <a:lnTo>
                    <a:pt x="2338655" y="395896"/>
                  </a:lnTo>
                  <a:lnTo>
                    <a:pt x="2363343" y="402970"/>
                  </a:lnTo>
                  <a:lnTo>
                    <a:pt x="2386946" y="394314"/>
                  </a:lnTo>
                  <a:lnTo>
                    <a:pt x="2431434" y="338077"/>
                  </a:lnTo>
                  <a:lnTo>
                    <a:pt x="2452609" y="296126"/>
                  </a:lnTo>
                  <a:lnTo>
                    <a:pt x="2473266" y="248704"/>
                  </a:lnTo>
                  <a:lnTo>
                    <a:pt x="2493549" y="198627"/>
                  </a:lnTo>
                  <a:lnTo>
                    <a:pt x="2513605" y="148709"/>
                  </a:lnTo>
                  <a:lnTo>
                    <a:pt x="2533579" y="101764"/>
                  </a:lnTo>
                  <a:lnTo>
                    <a:pt x="2553616" y="60606"/>
                  </a:lnTo>
                  <a:lnTo>
                    <a:pt x="2573863" y="28050"/>
                  </a:lnTo>
                  <a:lnTo>
                    <a:pt x="2594464" y="6910"/>
                  </a:lnTo>
                  <a:lnTo>
                    <a:pt x="2615565" y="0"/>
                  </a:lnTo>
                  <a:lnTo>
                    <a:pt x="2641120" y="11195"/>
                  </a:lnTo>
                  <a:lnTo>
                    <a:pt x="2670172" y="39685"/>
                  </a:lnTo>
                  <a:lnTo>
                    <a:pt x="2701436" y="81569"/>
                  </a:lnTo>
                  <a:lnTo>
                    <a:pt x="2733630" y="132944"/>
                  </a:lnTo>
                  <a:lnTo>
                    <a:pt x="2765469" y="189907"/>
                  </a:lnTo>
                  <a:lnTo>
                    <a:pt x="2795671" y="248557"/>
                  </a:lnTo>
                  <a:lnTo>
                    <a:pt x="2822951" y="304991"/>
                  </a:lnTo>
                  <a:lnTo>
                    <a:pt x="2846026" y="355308"/>
                  </a:lnTo>
                  <a:lnTo>
                    <a:pt x="2863612" y="395605"/>
                  </a:lnTo>
                  <a:lnTo>
                    <a:pt x="2874426" y="421979"/>
                  </a:lnTo>
                  <a:lnTo>
                    <a:pt x="2877185" y="430529"/>
                  </a:lnTo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26005" y="2448813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2717" y="2443987"/>
            <a:ext cx="7340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4040" algn="l"/>
              </a:tabLst>
            </a:pPr>
            <a:r>
              <a:rPr sz="1600" b="1" dirty="0">
                <a:latin typeface="Arial"/>
                <a:cs typeface="Arial"/>
              </a:rPr>
              <a:t>G	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21023" y="2438145"/>
            <a:ext cx="1841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40204" y="2712974"/>
            <a:ext cx="18973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660" algn="l"/>
                <a:tab pos="1190625" algn="l"/>
                <a:tab pos="1759585" algn="l"/>
              </a:tabLst>
            </a:pPr>
            <a:r>
              <a:rPr sz="1600" b="1" dirty="0">
                <a:latin typeface="Arial"/>
                <a:cs typeface="Arial"/>
              </a:rPr>
              <a:t>C	</a:t>
            </a:r>
            <a:r>
              <a:rPr sz="2400" b="1" baseline="-3472" dirty="0">
                <a:latin typeface="Arial"/>
                <a:cs typeface="Arial"/>
              </a:rPr>
              <a:t>T	</a:t>
            </a:r>
            <a:r>
              <a:rPr sz="2400" b="1" baseline="1736" dirty="0">
                <a:latin typeface="Arial"/>
                <a:cs typeface="Arial"/>
              </a:rPr>
              <a:t>C	</a:t>
            </a:r>
            <a:r>
              <a:rPr sz="2400" b="1" baseline="-1736" dirty="0">
                <a:latin typeface="Arial"/>
                <a:cs typeface="Arial"/>
              </a:rPr>
              <a:t>T</a:t>
            </a:r>
            <a:endParaRPr sz="2400" baseline="-1736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8976" y="2438145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57747" y="2433319"/>
            <a:ext cx="1841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1252" y="2423922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5944" y="2688081"/>
            <a:ext cx="7924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</a:tabLst>
            </a:pPr>
            <a:r>
              <a:rPr sz="1600" b="1" dirty="0">
                <a:latin typeface="Arial"/>
                <a:cs typeface="Arial"/>
              </a:rPr>
              <a:t>U	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8218" y="2419095"/>
            <a:ext cx="1841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33742" y="2702305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2297" y="2406395"/>
            <a:ext cx="720725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100"/>
              </a:spcBef>
              <a:tabLst>
                <a:tab pos="485775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-8680" dirty="0">
                <a:latin typeface="Arial"/>
                <a:cs typeface="Arial"/>
              </a:rPr>
              <a:t>G</a:t>
            </a:r>
            <a:endParaRPr sz="2400" baseline="-8680">
              <a:latin typeface="Arial"/>
              <a:cs typeface="Arial"/>
            </a:endParaRPr>
          </a:p>
          <a:p>
            <a:pPr marL="19050" algn="ctr">
              <a:lnSpc>
                <a:spcPts val="1880"/>
              </a:lnSpc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13452" y="2702305"/>
            <a:ext cx="7143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355" algn="l"/>
              </a:tabLst>
            </a:pPr>
            <a:r>
              <a:rPr sz="1600" b="1" dirty="0">
                <a:latin typeface="Arial"/>
                <a:cs typeface="Arial"/>
              </a:rPr>
              <a:t>U	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9A827B24-47FF-4CAB-9E30-5909FE543E49}"/>
              </a:ext>
            </a:extLst>
          </p:cNvPr>
          <p:cNvSpPr txBox="1"/>
          <p:nvPr/>
        </p:nvSpPr>
        <p:spPr>
          <a:xfrm>
            <a:off x="889253" y="1727961"/>
            <a:ext cx="72650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molécula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híbrida,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dizer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lang="en-GB" sz="1800" spc="10" dirty="0">
                <a:latin typeface="Arial"/>
                <a:cs typeface="Arial"/>
              </a:rPr>
              <a:t>que </a:t>
            </a:r>
            <a:r>
              <a:rPr sz="1800" spc="-5" dirty="0" err="1">
                <a:latin typeface="Arial"/>
                <a:cs typeface="Arial"/>
              </a:rPr>
              <a:t>parte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espinha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dorsal é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espinha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dorsal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ARN:</a:t>
            </a: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48805D6A-256C-4791-B21B-7796DD81AED7}"/>
              </a:ext>
            </a:extLst>
          </p:cNvPr>
          <p:cNvSpPr txBox="1">
            <a:spLocks/>
          </p:cNvSpPr>
          <p:nvPr/>
        </p:nvSpPr>
        <p:spPr>
          <a:xfrm>
            <a:off x="688340" y="447294"/>
            <a:ext cx="467042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>
                <a:solidFill>
                  <a:srgbClr val="00408B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kern="0" spc="-5"/>
              <a:t>Situações</a:t>
            </a:r>
            <a:r>
              <a:rPr lang="pt-BR" kern="0" spc="-10"/>
              <a:t> </a:t>
            </a:r>
            <a:r>
              <a:rPr lang="pt-BR" kern="0" spc="-5"/>
              <a:t>especiais</a:t>
            </a:r>
          </a:p>
          <a:p>
            <a:pPr marL="12700">
              <a:spcBef>
                <a:spcPts val="35"/>
              </a:spcBef>
            </a:pPr>
            <a:r>
              <a:rPr lang="pt-BR" sz="2400" kern="0" spc="-5"/>
              <a:t>Sequências</a:t>
            </a:r>
            <a:r>
              <a:rPr lang="pt-BR" sz="2400" kern="0" spc="20"/>
              <a:t> </a:t>
            </a:r>
            <a:r>
              <a:rPr lang="pt-BR" sz="2400" kern="0" spc="-5"/>
              <a:t>híbridas</a:t>
            </a:r>
            <a:r>
              <a:rPr lang="pt-BR" sz="2400" kern="0" spc="20"/>
              <a:t> </a:t>
            </a:r>
            <a:r>
              <a:rPr lang="pt-BR" sz="2400" kern="0" spc="-5"/>
              <a:t>de</a:t>
            </a:r>
            <a:r>
              <a:rPr lang="pt-BR" sz="2400" kern="0"/>
              <a:t> </a:t>
            </a:r>
            <a:r>
              <a:rPr lang="pt-BR" sz="2400" kern="0" spc="-5"/>
              <a:t>ADN/ARN</a:t>
            </a:r>
            <a:endParaRPr lang="pt-BR" sz="2400" kern="0" dirty="0"/>
          </a:p>
        </p:txBody>
      </p:sp>
      <p:pic>
        <p:nvPicPr>
          <p:cNvPr id="33" name="object 9">
            <a:extLst>
              <a:ext uri="{FF2B5EF4-FFF2-40B4-BE49-F238E27FC236}">
                <a16:creationId xmlns:a16="http://schemas.microsoft.com/office/drawing/2014/main" id="{F74982BD-0082-4E1C-8034-FFE0F1CBF2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977" y="1809750"/>
            <a:ext cx="152400" cy="160020"/>
          </a:xfrm>
          <a:prstGeom prst="rect">
            <a:avLst/>
          </a:prstGeom>
        </p:spPr>
      </p:pic>
      <p:sp>
        <p:nvSpPr>
          <p:cNvPr id="31" name="object 9">
            <a:extLst>
              <a:ext uri="{FF2B5EF4-FFF2-40B4-BE49-F238E27FC236}">
                <a16:creationId xmlns:a16="http://schemas.microsoft.com/office/drawing/2014/main" id="{C2AB87DD-CC1F-418B-9B0D-982DD98B4357}"/>
              </a:ext>
            </a:extLst>
          </p:cNvPr>
          <p:cNvSpPr txBox="1"/>
          <p:nvPr/>
        </p:nvSpPr>
        <p:spPr>
          <a:xfrm>
            <a:off x="228600" y="3200400"/>
            <a:ext cx="8052054" cy="321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6105">
              <a:lnSpc>
                <a:spcPct val="100000"/>
              </a:lnSpc>
              <a:spcBef>
                <a:spcPts val="100"/>
              </a:spcBef>
              <a:tabLst>
                <a:tab pos="5335905" algn="l"/>
              </a:tabLst>
            </a:pPr>
            <a:r>
              <a:rPr sz="1800" spc="-5" dirty="0">
                <a:latin typeface="Arial"/>
                <a:cs typeface="Arial"/>
              </a:rPr>
              <a:t>Segmento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	Segmento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n-GB"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plica-se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norma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ST.26,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parágrafo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55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600" i="1" dirty="0">
                <a:latin typeface="Arial"/>
                <a:cs typeface="Arial"/>
              </a:rPr>
              <a:t>"55. No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caso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nucleotídeos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contendo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segmentos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tanto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ADN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quanto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ARN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um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ou </a:t>
            </a:r>
            <a:r>
              <a:rPr sz="1600" i="1" spc="-5" dirty="0">
                <a:latin typeface="Arial"/>
                <a:cs typeface="Arial"/>
              </a:rPr>
              <a:t>mais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nucleotídeos,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 indicada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como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sendo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tipo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ADN.</a:t>
            </a:r>
            <a:r>
              <a:rPr sz="1600" i="1" spc="434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 combinada</a:t>
            </a:r>
            <a:r>
              <a:rPr sz="1600" i="1" dirty="0">
                <a:latin typeface="Arial"/>
                <a:cs typeface="Arial"/>
              </a:rPr>
              <a:t> de</a:t>
            </a:r>
            <a:r>
              <a:rPr sz="1600" i="1" spc="-5" dirty="0">
                <a:latin typeface="Arial"/>
                <a:cs typeface="Arial"/>
              </a:rPr>
              <a:t> ADN/ARN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descrita em </a:t>
            </a:r>
            <a:r>
              <a:rPr sz="1600" i="1" spc="-5" dirty="0">
                <a:latin typeface="Arial"/>
                <a:cs typeface="Arial"/>
              </a:rPr>
              <a:t>maior </a:t>
            </a:r>
            <a:r>
              <a:rPr sz="1600" i="1" spc="-4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detalhe </a:t>
            </a:r>
            <a:r>
              <a:rPr sz="1600" i="1" dirty="0">
                <a:latin typeface="Arial"/>
                <a:cs typeface="Arial"/>
              </a:rPr>
              <a:t>na </a:t>
            </a:r>
            <a:r>
              <a:rPr sz="1600" i="1" spc="-5" dirty="0">
                <a:latin typeface="Arial"/>
                <a:cs typeface="Arial"/>
              </a:rPr>
              <a:t>tabela </a:t>
            </a:r>
            <a:r>
              <a:rPr sz="1600" i="1" dirty="0">
                <a:latin typeface="Arial"/>
                <a:cs typeface="Arial"/>
              </a:rPr>
              <a:t>de características, usando a chave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caracterização "source" e o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 obrigatório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organism"</a:t>
            </a:r>
            <a:r>
              <a:rPr sz="1600" i="1" spc="-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com</a:t>
            </a:r>
            <a:r>
              <a:rPr sz="1600" i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o</a:t>
            </a:r>
            <a:r>
              <a:rPr sz="1600" i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valor</a:t>
            </a:r>
            <a:r>
              <a:rPr sz="1600" i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"synthetic</a:t>
            </a:r>
            <a:r>
              <a:rPr sz="1600" i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construct</a:t>
            </a:r>
            <a:r>
              <a:rPr sz="1600" i="1" spc="-5" dirty="0">
                <a:latin typeface="Arial"/>
                <a:cs typeface="Arial"/>
              </a:rPr>
              <a:t>"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(estrutura </a:t>
            </a:r>
            <a:r>
              <a:rPr sz="1600" i="1" dirty="0">
                <a:latin typeface="Arial"/>
                <a:cs typeface="Arial"/>
              </a:rPr>
              <a:t> sintética)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obrigatório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"mol_type" </a:t>
            </a:r>
            <a:r>
              <a:rPr sz="1600" i="1" dirty="0">
                <a:latin typeface="Arial"/>
                <a:cs typeface="Arial"/>
              </a:rPr>
              <a:t>com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valor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"other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DNA".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Cada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segmento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ADN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ARN da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combinada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ADN/ARN deve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descrito em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maior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detalhe</a:t>
            </a:r>
            <a:r>
              <a:rPr sz="1600" i="1" dirty="0">
                <a:latin typeface="Arial"/>
                <a:cs typeface="Arial"/>
              </a:rPr>
              <a:t> por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meio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chave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caracterização</a:t>
            </a:r>
            <a:r>
              <a:rPr sz="1600" i="1" spc="-5" dirty="0">
                <a:latin typeface="Arial"/>
                <a:cs typeface="Arial"/>
              </a:rPr>
              <a:t> "misc_feature"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 </a:t>
            </a:r>
            <a:r>
              <a:rPr sz="1600" i="1" dirty="0">
                <a:latin typeface="Arial"/>
                <a:cs typeface="Arial"/>
              </a:rPr>
              <a:t> "note",</a:t>
            </a:r>
            <a:r>
              <a:rPr sz="1600" i="1" spc="-5" dirty="0">
                <a:latin typeface="Arial"/>
                <a:cs typeface="Arial"/>
              </a:rPr>
              <a:t> que </a:t>
            </a:r>
            <a:r>
              <a:rPr sz="1600" i="1" dirty="0">
                <a:latin typeface="Arial"/>
                <a:cs typeface="Arial"/>
              </a:rPr>
              <a:t>indica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 o </a:t>
            </a:r>
            <a:r>
              <a:rPr sz="1600" i="1" spc="-5" dirty="0">
                <a:latin typeface="Arial"/>
                <a:cs typeface="Arial"/>
              </a:rPr>
              <a:t>segmento</a:t>
            </a:r>
            <a:r>
              <a:rPr sz="1600" i="1" dirty="0">
                <a:latin typeface="Arial"/>
                <a:cs typeface="Arial"/>
              </a:rPr>
              <a:t> é 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ADN </a:t>
            </a:r>
            <a:r>
              <a:rPr sz="1600" i="1" spc="-5" dirty="0">
                <a:latin typeface="Arial"/>
                <a:cs typeface="Arial"/>
              </a:rPr>
              <a:t>ou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ARN."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9339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5533" y="2640329"/>
            <a:ext cx="5851525" cy="487045"/>
            <a:chOff x="1605533" y="2640329"/>
            <a:chExt cx="5851525" cy="487045"/>
          </a:xfrm>
        </p:grpSpPr>
        <p:sp>
          <p:nvSpPr>
            <p:cNvPr id="4" name="object 4"/>
            <p:cNvSpPr/>
            <p:nvPr/>
          </p:nvSpPr>
          <p:spPr>
            <a:xfrm>
              <a:off x="4565904" y="2654807"/>
              <a:ext cx="2876550" cy="458470"/>
            </a:xfrm>
            <a:custGeom>
              <a:avLst/>
              <a:gdLst/>
              <a:ahLst/>
              <a:cxnLst/>
              <a:rect l="l" t="t" r="r" b="b"/>
              <a:pathLst>
                <a:path w="2876550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778" y="44311"/>
                  </a:lnTo>
                  <a:lnTo>
                    <a:pt x="317811" y="99024"/>
                  </a:lnTo>
                  <a:lnTo>
                    <a:pt x="344499" y="140499"/>
                  </a:lnTo>
                  <a:lnTo>
                    <a:pt x="371707" y="187635"/>
                  </a:lnTo>
                  <a:lnTo>
                    <a:pt x="399240" y="237617"/>
                  </a:lnTo>
                  <a:lnTo>
                    <a:pt x="426903" y="287630"/>
                  </a:lnTo>
                  <a:lnTo>
                    <a:pt x="454500" y="334861"/>
                  </a:lnTo>
                  <a:lnTo>
                    <a:pt x="481836" y="376495"/>
                  </a:lnTo>
                  <a:lnTo>
                    <a:pt x="508715" y="409718"/>
                  </a:lnTo>
                  <a:lnTo>
                    <a:pt x="560324" y="439674"/>
                  </a:lnTo>
                  <a:lnTo>
                    <a:pt x="584970" y="431686"/>
                  </a:lnTo>
                  <a:lnTo>
                    <a:pt x="632977" y="376281"/>
                  </a:lnTo>
                  <a:lnTo>
                    <a:pt x="656467" y="334522"/>
                  </a:lnTo>
                  <a:lnTo>
                    <a:pt x="679699" y="287167"/>
                  </a:lnTo>
                  <a:lnTo>
                    <a:pt x="702738" y="237045"/>
                  </a:lnTo>
                  <a:lnTo>
                    <a:pt x="725647" y="186987"/>
                  </a:lnTo>
                  <a:lnTo>
                    <a:pt x="748490" y="139822"/>
                  </a:lnTo>
                  <a:lnTo>
                    <a:pt x="771332" y="98381"/>
                  </a:lnTo>
                  <a:lnTo>
                    <a:pt x="794236" y="65494"/>
                  </a:lnTo>
                  <a:lnTo>
                    <a:pt x="817266" y="43991"/>
                  </a:lnTo>
                  <a:lnTo>
                    <a:pt x="840486" y="36702"/>
                  </a:lnTo>
                  <a:lnTo>
                    <a:pt x="863705" y="45631"/>
                  </a:lnTo>
                  <a:lnTo>
                    <a:pt x="909639" y="103810"/>
                  </a:lnTo>
                  <a:lnTo>
                    <a:pt x="932481" y="147272"/>
                  </a:lnTo>
                  <a:lnTo>
                    <a:pt x="955324" y="196459"/>
                  </a:lnTo>
                  <a:lnTo>
                    <a:pt x="978233" y="248475"/>
                  </a:lnTo>
                  <a:lnTo>
                    <a:pt x="1001272" y="300428"/>
                  </a:lnTo>
                  <a:lnTo>
                    <a:pt x="1024504" y="349424"/>
                  </a:lnTo>
                  <a:lnTo>
                    <a:pt x="1047994" y="392568"/>
                  </a:lnTo>
                  <a:lnTo>
                    <a:pt x="1071805" y="426969"/>
                  </a:lnTo>
                  <a:lnTo>
                    <a:pt x="1120648" y="457962"/>
                  </a:lnTo>
                  <a:lnTo>
                    <a:pt x="1143941" y="450892"/>
                  </a:lnTo>
                  <a:lnTo>
                    <a:pt x="1191985" y="401201"/>
                  </a:lnTo>
                  <a:lnTo>
                    <a:pt x="1216556" y="363157"/>
                  </a:lnTo>
                  <a:lnTo>
                    <a:pt x="1241376" y="319364"/>
                  </a:lnTo>
                  <a:lnTo>
                    <a:pt x="1266353" y="272112"/>
                  </a:lnTo>
                  <a:lnTo>
                    <a:pt x="1291400" y="223688"/>
                  </a:lnTo>
                  <a:lnTo>
                    <a:pt x="1316428" y="176382"/>
                  </a:lnTo>
                  <a:lnTo>
                    <a:pt x="1341346" y="132481"/>
                  </a:lnTo>
                  <a:lnTo>
                    <a:pt x="1366066" y="94274"/>
                  </a:lnTo>
                  <a:lnTo>
                    <a:pt x="1390499" y="64050"/>
                  </a:lnTo>
                  <a:lnTo>
                    <a:pt x="1438148" y="36702"/>
                  </a:lnTo>
                  <a:lnTo>
                    <a:pt x="1463206" y="44549"/>
                  </a:lnTo>
                  <a:lnTo>
                    <a:pt x="1512091" y="100881"/>
                  </a:lnTo>
                  <a:lnTo>
                    <a:pt x="1536079" y="143547"/>
                  </a:lnTo>
                  <a:lnTo>
                    <a:pt x="1559870" y="192000"/>
                  </a:lnTo>
                  <a:lnTo>
                    <a:pt x="1583547" y="243332"/>
                  </a:lnTo>
                  <a:lnTo>
                    <a:pt x="1607189" y="294631"/>
                  </a:lnTo>
                  <a:lnTo>
                    <a:pt x="1630877" y="342989"/>
                  </a:lnTo>
                  <a:lnTo>
                    <a:pt x="1654692" y="385496"/>
                  </a:lnTo>
                  <a:lnTo>
                    <a:pt x="1678715" y="419243"/>
                  </a:lnTo>
                  <a:lnTo>
                    <a:pt x="1703027" y="441320"/>
                  </a:lnTo>
                  <a:lnTo>
                    <a:pt x="1727708" y="448817"/>
                  </a:lnTo>
                  <a:lnTo>
                    <a:pt x="1750741" y="441095"/>
                  </a:lnTo>
                  <a:lnTo>
                    <a:pt x="1797146" y="390322"/>
                  </a:lnTo>
                  <a:lnTo>
                    <a:pt x="1820518" y="351799"/>
                  </a:lnTo>
                  <a:lnTo>
                    <a:pt x="1844003" y="307536"/>
                  </a:lnTo>
                  <a:lnTo>
                    <a:pt x="1867600" y="259796"/>
                  </a:lnTo>
                  <a:lnTo>
                    <a:pt x="1891310" y="210844"/>
                  </a:lnTo>
                  <a:lnTo>
                    <a:pt x="1915132" y="162943"/>
                  </a:lnTo>
                  <a:lnTo>
                    <a:pt x="1939068" y="118355"/>
                  </a:lnTo>
                  <a:lnTo>
                    <a:pt x="1963116" y="79345"/>
                  </a:lnTo>
                  <a:lnTo>
                    <a:pt x="1987277" y="48176"/>
                  </a:lnTo>
                  <a:lnTo>
                    <a:pt x="2035937" y="18414"/>
                  </a:lnTo>
                  <a:lnTo>
                    <a:pt x="2062746" y="24412"/>
                  </a:lnTo>
                  <a:lnTo>
                    <a:pt x="2118052" y="75662"/>
                  </a:lnTo>
                  <a:lnTo>
                    <a:pt x="2146224" y="115348"/>
                  </a:lnTo>
                  <a:lnTo>
                    <a:pt x="2174527" y="160699"/>
                  </a:lnTo>
                  <a:lnTo>
                    <a:pt x="2202799" y="208930"/>
                  </a:lnTo>
                  <a:lnTo>
                    <a:pt x="2230877" y="257260"/>
                  </a:lnTo>
                  <a:lnTo>
                    <a:pt x="2258600" y="302904"/>
                  </a:lnTo>
                  <a:lnTo>
                    <a:pt x="2285807" y="343080"/>
                  </a:lnTo>
                  <a:lnTo>
                    <a:pt x="2312335" y="375005"/>
                  </a:lnTo>
                  <a:lnTo>
                    <a:pt x="2338022" y="395896"/>
                  </a:lnTo>
                  <a:lnTo>
                    <a:pt x="2362707" y="402970"/>
                  </a:lnTo>
                  <a:lnTo>
                    <a:pt x="2386311" y="394314"/>
                  </a:lnTo>
                  <a:lnTo>
                    <a:pt x="2430799" y="338077"/>
                  </a:lnTo>
                  <a:lnTo>
                    <a:pt x="2451974" y="296126"/>
                  </a:lnTo>
                  <a:lnTo>
                    <a:pt x="2472631" y="248704"/>
                  </a:lnTo>
                  <a:lnTo>
                    <a:pt x="2492914" y="198627"/>
                  </a:lnTo>
                  <a:lnTo>
                    <a:pt x="2512970" y="148709"/>
                  </a:lnTo>
                  <a:lnTo>
                    <a:pt x="2532944" y="101764"/>
                  </a:lnTo>
                  <a:lnTo>
                    <a:pt x="2552981" y="60606"/>
                  </a:lnTo>
                  <a:lnTo>
                    <a:pt x="2573228" y="28050"/>
                  </a:lnTo>
                  <a:lnTo>
                    <a:pt x="2593829" y="6910"/>
                  </a:lnTo>
                  <a:lnTo>
                    <a:pt x="2614929" y="0"/>
                  </a:lnTo>
                  <a:lnTo>
                    <a:pt x="2640453" y="11195"/>
                  </a:lnTo>
                  <a:lnTo>
                    <a:pt x="2669479" y="39685"/>
                  </a:lnTo>
                  <a:lnTo>
                    <a:pt x="2700723" y="81569"/>
                  </a:lnTo>
                  <a:lnTo>
                    <a:pt x="2732901" y="132944"/>
                  </a:lnTo>
                  <a:lnTo>
                    <a:pt x="2764728" y="189907"/>
                  </a:lnTo>
                  <a:lnTo>
                    <a:pt x="2794921" y="248557"/>
                  </a:lnTo>
                  <a:lnTo>
                    <a:pt x="2822195" y="304991"/>
                  </a:lnTo>
                  <a:lnTo>
                    <a:pt x="2845266" y="355308"/>
                  </a:lnTo>
                  <a:lnTo>
                    <a:pt x="2862851" y="395605"/>
                  </a:lnTo>
                  <a:lnTo>
                    <a:pt x="2873664" y="421979"/>
                  </a:lnTo>
                  <a:lnTo>
                    <a:pt x="2876423" y="430529"/>
                  </a:lnTo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0011" y="2654807"/>
              <a:ext cx="2948305" cy="458470"/>
            </a:xfrm>
            <a:custGeom>
              <a:avLst/>
              <a:gdLst/>
              <a:ahLst/>
              <a:cxnLst/>
              <a:rect l="l" t="t" r="r" b="b"/>
              <a:pathLst>
                <a:path w="2948304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778" y="44311"/>
                  </a:lnTo>
                  <a:lnTo>
                    <a:pt x="317811" y="99024"/>
                  </a:lnTo>
                  <a:lnTo>
                    <a:pt x="344499" y="140499"/>
                  </a:lnTo>
                  <a:lnTo>
                    <a:pt x="371707" y="187635"/>
                  </a:lnTo>
                  <a:lnTo>
                    <a:pt x="399240" y="237617"/>
                  </a:lnTo>
                  <a:lnTo>
                    <a:pt x="426903" y="287630"/>
                  </a:lnTo>
                  <a:lnTo>
                    <a:pt x="454500" y="334861"/>
                  </a:lnTo>
                  <a:lnTo>
                    <a:pt x="481836" y="376495"/>
                  </a:lnTo>
                  <a:lnTo>
                    <a:pt x="508715" y="409718"/>
                  </a:lnTo>
                  <a:lnTo>
                    <a:pt x="560324" y="439674"/>
                  </a:lnTo>
                  <a:lnTo>
                    <a:pt x="584970" y="431686"/>
                  </a:lnTo>
                  <a:lnTo>
                    <a:pt x="632977" y="376281"/>
                  </a:lnTo>
                  <a:lnTo>
                    <a:pt x="656467" y="334522"/>
                  </a:lnTo>
                  <a:lnTo>
                    <a:pt x="679699" y="287167"/>
                  </a:lnTo>
                  <a:lnTo>
                    <a:pt x="702738" y="237045"/>
                  </a:lnTo>
                  <a:lnTo>
                    <a:pt x="725647" y="186987"/>
                  </a:lnTo>
                  <a:lnTo>
                    <a:pt x="748490" y="139822"/>
                  </a:lnTo>
                  <a:lnTo>
                    <a:pt x="771332" y="98381"/>
                  </a:lnTo>
                  <a:lnTo>
                    <a:pt x="794236" y="65494"/>
                  </a:lnTo>
                  <a:lnTo>
                    <a:pt x="817266" y="43991"/>
                  </a:lnTo>
                  <a:lnTo>
                    <a:pt x="840486" y="36702"/>
                  </a:lnTo>
                  <a:lnTo>
                    <a:pt x="863705" y="45631"/>
                  </a:lnTo>
                  <a:lnTo>
                    <a:pt x="909639" y="103810"/>
                  </a:lnTo>
                  <a:lnTo>
                    <a:pt x="932481" y="147272"/>
                  </a:lnTo>
                  <a:lnTo>
                    <a:pt x="955324" y="196459"/>
                  </a:lnTo>
                  <a:lnTo>
                    <a:pt x="978233" y="248475"/>
                  </a:lnTo>
                  <a:lnTo>
                    <a:pt x="1001272" y="300428"/>
                  </a:lnTo>
                  <a:lnTo>
                    <a:pt x="1024504" y="349424"/>
                  </a:lnTo>
                  <a:lnTo>
                    <a:pt x="1047994" y="392568"/>
                  </a:lnTo>
                  <a:lnTo>
                    <a:pt x="1071805" y="426969"/>
                  </a:lnTo>
                  <a:lnTo>
                    <a:pt x="1120648" y="457962"/>
                  </a:lnTo>
                  <a:lnTo>
                    <a:pt x="1143941" y="450892"/>
                  </a:lnTo>
                  <a:lnTo>
                    <a:pt x="1191985" y="401201"/>
                  </a:lnTo>
                  <a:lnTo>
                    <a:pt x="1216556" y="363157"/>
                  </a:lnTo>
                  <a:lnTo>
                    <a:pt x="1241376" y="319364"/>
                  </a:lnTo>
                  <a:lnTo>
                    <a:pt x="1266353" y="272112"/>
                  </a:lnTo>
                  <a:lnTo>
                    <a:pt x="1291400" y="223688"/>
                  </a:lnTo>
                  <a:lnTo>
                    <a:pt x="1316428" y="176382"/>
                  </a:lnTo>
                  <a:lnTo>
                    <a:pt x="1341346" y="132481"/>
                  </a:lnTo>
                  <a:lnTo>
                    <a:pt x="1366066" y="94274"/>
                  </a:lnTo>
                  <a:lnTo>
                    <a:pt x="1390499" y="64050"/>
                  </a:lnTo>
                  <a:lnTo>
                    <a:pt x="1438148" y="36702"/>
                  </a:lnTo>
                  <a:lnTo>
                    <a:pt x="1463206" y="44549"/>
                  </a:lnTo>
                  <a:lnTo>
                    <a:pt x="1512091" y="100881"/>
                  </a:lnTo>
                  <a:lnTo>
                    <a:pt x="1536079" y="143547"/>
                  </a:lnTo>
                  <a:lnTo>
                    <a:pt x="1559870" y="192000"/>
                  </a:lnTo>
                  <a:lnTo>
                    <a:pt x="1583547" y="243332"/>
                  </a:lnTo>
                  <a:lnTo>
                    <a:pt x="1607189" y="294631"/>
                  </a:lnTo>
                  <a:lnTo>
                    <a:pt x="1630877" y="342989"/>
                  </a:lnTo>
                  <a:lnTo>
                    <a:pt x="1654692" y="385496"/>
                  </a:lnTo>
                  <a:lnTo>
                    <a:pt x="1678715" y="419243"/>
                  </a:lnTo>
                  <a:lnTo>
                    <a:pt x="1703027" y="441320"/>
                  </a:lnTo>
                  <a:lnTo>
                    <a:pt x="1727708" y="448817"/>
                  </a:lnTo>
                  <a:lnTo>
                    <a:pt x="1750741" y="441095"/>
                  </a:lnTo>
                  <a:lnTo>
                    <a:pt x="1797146" y="390322"/>
                  </a:lnTo>
                  <a:lnTo>
                    <a:pt x="1820518" y="351799"/>
                  </a:lnTo>
                  <a:lnTo>
                    <a:pt x="1844003" y="307536"/>
                  </a:lnTo>
                  <a:lnTo>
                    <a:pt x="1867600" y="259796"/>
                  </a:lnTo>
                  <a:lnTo>
                    <a:pt x="1891310" y="210844"/>
                  </a:lnTo>
                  <a:lnTo>
                    <a:pt x="1915132" y="162943"/>
                  </a:lnTo>
                  <a:lnTo>
                    <a:pt x="1939068" y="118355"/>
                  </a:lnTo>
                  <a:lnTo>
                    <a:pt x="1963116" y="79345"/>
                  </a:lnTo>
                  <a:lnTo>
                    <a:pt x="1987277" y="48176"/>
                  </a:lnTo>
                  <a:lnTo>
                    <a:pt x="2035937" y="18414"/>
                  </a:lnTo>
                  <a:lnTo>
                    <a:pt x="2062746" y="24412"/>
                  </a:lnTo>
                  <a:lnTo>
                    <a:pt x="2118052" y="75662"/>
                  </a:lnTo>
                  <a:lnTo>
                    <a:pt x="2146224" y="115348"/>
                  </a:lnTo>
                  <a:lnTo>
                    <a:pt x="2174527" y="160699"/>
                  </a:lnTo>
                  <a:lnTo>
                    <a:pt x="2202799" y="208930"/>
                  </a:lnTo>
                  <a:lnTo>
                    <a:pt x="2230877" y="257260"/>
                  </a:lnTo>
                  <a:lnTo>
                    <a:pt x="2258600" y="302904"/>
                  </a:lnTo>
                  <a:lnTo>
                    <a:pt x="2285807" y="343080"/>
                  </a:lnTo>
                  <a:lnTo>
                    <a:pt x="2312335" y="375005"/>
                  </a:lnTo>
                  <a:lnTo>
                    <a:pt x="2338022" y="395896"/>
                  </a:lnTo>
                  <a:lnTo>
                    <a:pt x="2362708" y="402970"/>
                  </a:lnTo>
                  <a:lnTo>
                    <a:pt x="2386311" y="394314"/>
                  </a:lnTo>
                  <a:lnTo>
                    <a:pt x="2430799" y="338077"/>
                  </a:lnTo>
                  <a:lnTo>
                    <a:pt x="2451974" y="296126"/>
                  </a:lnTo>
                  <a:lnTo>
                    <a:pt x="2472631" y="248704"/>
                  </a:lnTo>
                  <a:lnTo>
                    <a:pt x="2492914" y="198627"/>
                  </a:lnTo>
                  <a:lnTo>
                    <a:pt x="2512970" y="148709"/>
                  </a:lnTo>
                  <a:lnTo>
                    <a:pt x="2532944" y="101764"/>
                  </a:lnTo>
                  <a:lnTo>
                    <a:pt x="2552981" y="60606"/>
                  </a:lnTo>
                  <a:lnTo>
                    <a:pt x="2573228" y="28050"/>
                  </a:lnTo>
                  <a:lnTo>
                    <a:pt x="2593829" y="6910"/>
                  </a:lnTo>
                  <a:lnTo>
                    <a:pt x="2614929" y="0"/>
                  </a:lnTo>
                  <a:lnTo>
                    <a:pt x="2640453" y="11195"/>
                  </a:lnTo>
                  <a:lnTo>
                    <a:pt x="2669479" y="39685"/>
                  </a:lnTo>
                  <a:lnTo>
                    <a:pt x="2700723" y="81569"/>
                  </a:lnTo>
                  <a:lnTo>
                    <a:pt x="2732901" y="132944"/>
                  </a:lnTo>
                  <a:lnTo>
                    <a:pt x="2764728" y="189907"/>
                  </a:lnTo>
                  <a:lnTo>
                    <a:pt x="2794921" y="248557"/>
                  </a:lnTo>
                  <a:lnTo>
                    <a:pt x="2822195" y="304991"/>
                  </a:lnTo>
                  <a:lnTo>
                    <a:pt x="2845266" y="355308"/>
                  </a:lnTo>
                  <a:lnTo>
                    <a:pt x="2862851" y="395605"/>
                  </a:lnTo>
                  <a:lnTo>
                    <a:pt x="2873664" y="421979"/>
                  </a:lnTo>
                  <a:lnTo>
                    <a:pt x="2876423" y="430529"/>
                  </a:lnTo>
                </a:path>
                <a:path w="2948304" h="458469">
                  <a:moveTo>
                    <a:pt x="71627" y="448817"/>
                  </a:moveTo>
                  <a:lnTo>
                    <a:pt x="99911" y="396087"/>
                  </a:lnTo>
                  <a:lnTo>
                    <a:pt x="125282" y="343094"/>
                  </a:lnTo>
                  <a:lnTo>
                    <a:pt x="148297" y="290945"/>
                  </a:lnTo>
                  <a:lnTo>
                    <a:pt x="169513" y="240744"/>
                  </a:lnTo>
                  <a:lnTo>
                    <a:pt x="189488" y="193597"/>
                  </a:lnTo>
                  <a:lnTo>
                    <a:pt x="208777" y="150607"/>
                  </a:lnTo>
                  <a:lnTo>
                    <a:pt x="227939" y="112880"/>
                  </a:lnTo>
                  <a:lnTo>
                    <a:pt x="268108" y="57636"/>
                  </a:lnTo>
                  <a:lnTo>
                    <a:pt x="314451" y="36702"/>
                  </a:lnTo>
                  <a:lnTo>
                    <a:pt x="338406" y="44311"/>
                  </a:lnTo>
                  <a:lnTo>
                    <a:pt x="389439" y="99024"/>
                  </a:lnTo>
                  <a:lnTo>
                    <a:pt x="416127" y="140499"/>
                  </a:lnTo>
                  <a:lnTo>
                    <a:pt x="443335" y="187635"/>
                  </a:lnTo>
                  <a:lnTo>
                    <a:pt x="470868" y="237617"/>
                  </a:lnTo>
                  <a:lnTo>
                    <a:pt x="498531" y="287630"/>
                  </a:lnTo>
                  <a:lnTo>
                    <a:pt x="526128" y="334861"/>
                  </a:lnTo>
                  <a:lnTo>
                    <a:pt x="553464" y="376495"/>
                  </a:lnTo>
                  <a:lnTo>
                    <a:pt x="580343" y="409718"/>
                  </a:lnTo>
                  <a:lnTo>
                    <a:pt x="631951" y="439674"/>
                  </a:lnTo>
                  <a:lnTo>
                    <a:pt x="656598" y="431686"/>
                  </a:lnTo>
                  <a:lnTo>
                    <a:pt x="704605" y="376281"/>
                  </a:lnTo>
                  <a:lnTo>
                    <a:pt x="728095" y="334522"/>
                  </a:lnTo>
                  <a:lnTo>
                    <a:pt x="751327" y="287167"/>
                  </a:lnTo>
                  <a:lnTo>
                    <a:pt x="774366" y="237045"/>
                  </a:lnTo>
                  <a:lnTo>
                    <a:pt x="797275" y="186987"/>
                  </a:lnTo>
                  <a:lnTo>
                    <a:pt x="820118" y="139822"/>
                  </a:lnTo>
                  <a:lnTo>
                    <a:pt x="842960" y="98381"/>
                  </a:lnTo>
                  <a:lnTo>
                    <a:pt x="865864" y="65494"/>
                  </a:lnTo>
                  <a:lnTo>
                    <a:pt x="888894" y="43991"/>
                  </a:lnTo>
                  <a:lnTo>
                    <a:pt x="912113" y="36702"/>
                  </a:lnTo>
                  <a:lnTo>
                    <a:pt x="935333" y="45631"/>
                  </a:lnTo>
                  <a:lnTo>
                    <a:pt x="981267" y="103810"/>
                  </a:lnTo>
                  <a:lnTo>
                    <a:pt x="1004109" y="147272"/>
                  </a:lnTo>
                  <a:lnTo>
                    <a:pt x="1026952" y="196459"/>
                  </a:lnTo>
                  <a:lnTo>
                    <a:pt x="1049861" y="248475"/>
                  </a:lnTo>
                  <a:lnTo>
                    <a:pt x="1072900" y="300428"/>
                  </a:lnTo>
                  <a:lnTo>
                    <a:pt x="1096132" y="349424"/>
                  </a:lnTo>
                  <a:lnTo>
                    <a:pt x="1119622" y="392568"/>
                  </a:lnTo>
                  <a:lnTo>
                    <a:pt x="1143433" y="426969"/>
                  </a:lnTo>
                  <a:lnTo>
                    <a:pt x="1192276" y="457962"/>
                  </a:lnTo>
                  <a:lnTo>
                    <a:pt x="1215569" y="450892"/>
                  </a:lnTo>
                  <a:lnTo>
                    <a:pt x="1263613" y="401201"/>
                  </a:lnTo>
                  <a:lnTo>
                    <a:pt x="1288184" y="363157"/>
                  </a:lnTo>
                  <a:lnTo>
                    <a:pt x="1313004" y="319364"/>
                  </a:lnTo>
                  <a:lnTo>
                    <a:pt x="1337981" y="272112"/>
                  </a:lnTo>
                  <a:lnTo>
                    <a:pt x="1363028" y="223688"/>
                  </a:lnTo>
                  <a:lnTo>
                    <a:pt x="1388056" y="176382"/>
                  </a:lnTo>
                  <a:lnTo>
                    <a:pt x="1412974" y="132481"/>
                  </a:lnTo>
                  <a:lnTo>
                    <a:pt x="1437694" y="94274"/>
                  </a:lnTo>
                  <a:lnTo>
                    <a:pt x="1462127" y="64050"/>
                  </a:lnTo>
                  <a:lnTo>
                    <a:pt x="1509776" y="36702"/>
                  </a:lnTo>
                  <a:lnTo>
                    <a:pt x="1534834" y="44549"/>
                  </a:lnTo>
                  <a:lnTo>
                    <a:pt x="1583719" y="100881"/>
                  </a:lnTo>
                  <a:lnTo>
                    <a:pt x="1607707" y="143547"/>
                  </a:lnTo>
                  <a:lnTo>
                    <a:pt x="1631498" y="192000"/>
                  </a:lnTo>
                  <a:lnTo>
                    <a:pt x="1655175" y="243332"/>
                  </a:lnTo>
                  <a:lnTo>
                    <a:pt x="1678817" y="294631"/>
                  </a:lnTo>
                  <a:lnTo>
                    <a:pt x="1702505" y="342989"/>
                  </a:lnTo>
                  <a:lnTo>
                    <a:pt x="1726320" y="385496"/>
                  </a:lnTo>
                  <a:lnTo>
                    <a:pt x="1750343" y="419243"/>
                  </a:lnTo>
                  <a:lnTo>
                    <a:pt x="1774655" y="441320"/>
                  </a:lnTo>
                  <a:lnTo>
                    <a:pt x="1799336" y="448817"/>
                  </a:lnTo>
                  <a:lnTo>
                    <a:pt x="1822369" y="441095"/>
                  </a:lnTo>
                  <a:lnTo>
                    <a:pt x="1868774" y="390322"/>
                  </a:lnTo>
                  <a:lnTo>
                    <a:pt x="1892146" y="351799"/>
                  </a:lnTo>
                  <a:lnTo>
                    <a:pt x="1915631" y="307536"/>
                  </a:lnTo>
                  <a:lnTo>
                    <a:pt x="1939228" y="259796"/>
                  </a:lnTo>
                  <a:lnTo>
                    <a:pt x="1962938" y="210844"/>
                  </a:lnTo>
                  <a:lnTo>
                    <a:pt x="1986760" y="162943"/>
                  </a:lnTo>
                  <a:lnTo>
                    <a:pt x="2010696" y="118355"/>
                  </a:lnTo>
                  <a:lnTo>
                    <a:pt x="2034744" y="79345"/>
                  </a:lnTo>
                  <a:lnTo>
                    <a:pt x="2058905" y="48176"/>
                  </a:lnTo>
                  <a:lnTo>
                    <a:pt x="2107565" y="18414"/>
                  </a:lnTo>
                  <a:lnTo>
                    <a:pt x="2134374" y="24412"/>
                  </a:lnTo>
                  <a:lnTo>
                    <a:pt x="2189680" y="75662"/>
                  </a:lnTo>
                  <a:lnTo>
                    <a:pt x="2217852" y="115348"/>
                  </a:lnTo>
                  <a:lnTo>
                    <a:pt x="2246155" y="160699"/>
                  </a:lnTo>
                  <a:lnTo>
                    <a:pt x="2274427" y="208930"/>
                  </a:lnTo>
                  <a:lnTo>
                    <a:pt x="2302505" y="257260"/>
                  </a:lnTo>
                  <a:lnTo>
                    <a:pt x="2330228" y="302904"/>
                  </a:lnTo>
                  <a:lnTo>
                    <a:pt x="2357435" y="343080"/>
                  </a:lnTo>
                  <a:lnTo>
                    <a:pt x="2383963" y="375005"/>
                  </a:lnTo>
                  <a:lnTo>
                    <a:pt x="2409650" y="395896"/>
                  </a:lnTo>
                  <a:lnTo>
                    <a:pt x="2434336" y="402970"/>
                  </a:lnTo>
                  <a:lnTo>
                    <a:pt x="2457939" y="394314"/>
                  </a:lnTo>
                  <a:lnTo>
                    <a:pt x="2502427" y="338077"/>
                  </a:lnTo>
                  <a:lnTo>
                    <a:pt x="2523602" y="296126"/>
                  </a:lnTo>
                  <a:lnTo>
                    <a:pt x="2544259" y="248704"/>
                  </a:lnTo>
                  <a:lnTo>
                    <a:pt x="2564542" y="198627"/>
                  </a:lnTo>
                  <a:lnTo>
                    <a:pt x="2584598" y="148709"/>
                  </a:lnTo>
                  <a:lnTo>
                    <a:pt x="2604572" y="101764"/>
                  </a:lnTo>
                  <a:lnTo>
                    <a:pt x="2624609" y="60606"/>
                  </a:lnTo>
                  <a:lnTo>
                    <a:pt x="2644856" y="28050"/>
                  </a:lnTo>
                  <a:lnTo>
                    <a:pt x="2665457" y="6910"/>
                  </a:lnTo>
                  <a:lnTo>
                    <a:pt x="2686558" y="0"/>
                  </a:lnTo>
                  <a:lnTo>
                    <a:pt x="2712081" y="11195"/>
                  </a:lnTo>
                  <a:lnTo>
                    <a:pt x="2741107" y="39685"/>
                  </a:lnTo>
                  <a:lnTo>
                    <a:pt x="2772351" y="81569"/>
                  </a:lnTo>
                  <a:lnTo>
                    <a:pt x="2804529" y="132944"/>
                  </a:lnTo>
                  <a:lnTo>
                    <a:pt x="2836356" y="189907"/>
                  </a:lnTo>
                  <a:lnTo>
                    <a:pt x="2866549" y="248557"/>
                  </a:lnTo>
                  <a:lnTo>
                    <a:pt x="2893823" y="304991"/>
                  </a:lnTo>
                  <a:lnTo>
                    <a:pt x="2916894" y="355308"/>
                  </a:lnTo>
                  <a:lnTo>
                    <a:pt x="2934479" y="395605"/>
                  </a:lnTo>
                  <a:lnTo>
                    <a:pt x="2945292" y="421979"/>
                  </a:lnTo>
                  <a:lnTo>
                    <a:pt x="2948051" y="430529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9704" y="2654807"/>
              <a:ext cx="2877185" cy="458470"/>
            </a:xfrm>
            <a:custGeom>
              <a:avLst/>
              <a:gdLst/>
              <a:ahLst/>
              <a:cxnLst/>
              <a:rect l="l" t="t" r="r" b="b"/>
              <a:pathLst>
                <a:path w="2877184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807" y="44311"/>
                  </a:lnTo>
                  <a:lnTo>
                    <a:pt x="317884" y="99024"/>
                  </a:lnTo>
                  <a:lnTo>
                    <a:pt x="344588" y="140499"/>
                  </a:lnTo>
                  <a:lnTo>
                    <a:pt x="371809" y="187635"/>
                  </a:lnTo>
                  <a:lnTo>
                    <a:pt x="399351" y="237617"/>
                  </a:lnTo>
                  <a:lnTo>
                    <a:pt x="427020" y="287630"/>
                  </a:lnTo>
                  <a:lnTo>
                    <a:pt x="454622" y="334861"/>
                  </a:lnTo>
                  <a:lnTo>
                    <a:pt x="481961" y="376495"/>
                  </a:lnTo>
                  <a:lnTo>
                    <a:pt x="508841" y="409718"/>
                  </a:lnTo>
                  <a:lnTo>
                    <a:pt x="560451" y="439674"/>
                  </a:lnTo>
                  <a:lnTo>
                    <a:pt x="585123" y="431686"/>
                  </a:lnTo>
                  <a:lnTo>
                    <a:pt x="633160" y="376281"/>
                  </a:lnTo>
                  <a:lnTo>
                    <a:pt x="656655" y="334522"/>
                  </a:lnTo>
                  <a:lnTo>
                    <a:pt x="679890" y="287167"/>
                  </a:lnTo>
                  <a:lnTo>
                    <a:pt x="702929" y="237045"/>
                  </a:lnTo>
                  <a:lnTo>
                    <a:pt x="725838" y="186987"/>
                  </a:lnTo>
                  <a:lnTo>
                    <a:pt x="748683" y="139822"/>
                  </a:lnTo>
                  <a:lnTo>
                    <a:pt x="771530" y="98381"/>
                  </a:lnTo>
                  <a:lnTo>
                    <a:pt x="794445" y="65494"/>
                  </a:lnTo>
                  <a:lnTo>
                    <a:pt x="817493" y="43991"/>
                  </a:lnTo>
                  <a:lnTo>
                    <a:pt x="840740" y="36702"/>
                  </a:lnTo>
                  <a:lnTo>
                    <a:pt x="863959" y="45631"/>
                  </a:lnTo>
                  <a:lnTo>
                    <a:pt x="909895" y="103810"/>
                  </a:lnTo>
                  <a:lnTo>
                    <a:pt x="932739" y="147272"/>
                  </a:lnTo>
                  <a:lnTo>
                    <a:pt x="955587" y="196459"/>
                  </a:lnTo>
                  <a:lnTo>
                    <a:pt x="978503" y="248475"/>
                  </a:lnTo>
                  <a:lnTo>
                    <a:pt x="1001551" y="300428"/>
                  </a:lnTo>
                  <a:lnTo>
                    <a:pt x="1024795" y="349424"/>
                  </a:lnTo>
                  <a:lnTo>
                    <a:pt x="1048301" y="392568"/>
                  </a:lnTo>
                  <a:lnTo>
                    <a:pt x="1072132" y="426969"/>
                  </a:lnTo>
                  <a:lnTo>
                    <a:pt x="1121029" y="457962"/>
                  </a:lnTo>
                  <a:lnTo>
                    <a:pt x="1144297" y="450892"/>
                  </a:lnTo>
                  <a:lnTo>
                    <a:pt x="1192314" y="401201"/>
                  </a:lnTo>
                  <a:lnTo>
                    <a:pt x="1216881" y="363157"/>
                  </a:lnTo>
                  <a:lnTo>
                    <a:pt x="1241701" y="319364"/>
                  </a:lnTo>
                  <a:lnTo>
                    <a:pt x="1266683" y="272112"/>
                  </a:lnTo>
                  <a:lnTo>
                    <a:pt x="1291738" y="223688"/>
                  </a:lnTo>
                  <a:lnTo>
                    <a:pt x="1316774" y="176382"/>
                  </a:lnTo>
                  <a:lnTo>
                    <a:pt x="1341702" y="132481"/>
                  </a:lnTo>
                  <a:lnTo>
                    <a:pt x="1366432" y="94274"/>
                  </a:lnTo>
                  <a:lnTo>
                    <a:pt x="1390873" y="64050"/>
                  </a:lnTo>
                  <a:lnTo>
                    <a:pt x="1438529" y="36702"/>
                  </a:lnTo>
                  <a:lnTo>
                    <a:pt x="1463587" y="44549"/>
                  </a:lnTo>
                  <a:lnTo>
                    <a:pt x="1512474" y="100881"/>
                  </a:lnTo>
                  <a:lnTo>
                    <a:pt x="1536464" y="143547"/>
                  </a:lnTo>
                  <a:lnTo>
                    <a:pt x="1560260" y="192000"/>
                  </a:lnTo>
                  <a:lnTo>
                    <a:pt x="1583944" y="243332"/>
                  </a:lnTo>
                  <a:lnTo>
                    <a:pt x="1607595" y="294631"/>
                  </a:lnTo>
                  <a:lnTo>
                    <a:pt x="1631296" y="342989"/>
                  </a:lnTo>
                  <a:lnTo>
                    <a:pt x="1655127" y="385496"/>
                  </a:lnTo>
                  <a:lnTo>
                    <a:pt x="1679170" y="419243"/>
                  </a:lnTo>
                  <a:lnTo>
                    <a:pt x="1703506" y="441320"/>
                  </a:lnTo>
                  <a:lnTo>
                    <a:pt x="1728216" y="448817"/>
                  </a:lnTo>
                  <a:lnTo>
                    <a:pt x="1751249" y="441095"/>
                  </a:lnTo>
                  <a:lnTo>
                    <a:pt x="1797654" y="390322"/>
                  </a:lnTo>
                  <a:lnTo>
                    <a:pt x="1821026" y="351799"/>
                  </a:lnTo>
                  <a:lnTo>
                    <a:pt x="1844511" y="307536"/>
                  </a:lnTo>
                  <a:lnTo>
                    <a:pt x="1868108" y="259796"/>
                  </a:lnTo>
                  <a:lnTo>
                    <a:pt x="1891818" y="210844"/>
                  </a:lnTo>
                  <a:lnTo>
                    <a:pt x="1915640" y="162943"/>
                  </a:lnTo>
                  <a:lnTo>
                    <a:pt x="1939576" y="118355"/>
                  </a:lnTo>
                  <a:lnTo>
                    <a:pt x="1963624" y="79345"/>
                  </a:lnTo>
                  <a:lnTo>
                    <a:pt x="1987785" y="48176"/>
                  </a:lnTo>
                  <a:lnTo>
                    <a:pt x="2036445" y="18414"/>
                  </a:lnTo>
                  <a:lnTo>
                    <a:pt x="2063257" y="24412"/>
                  </a:lnTo>
                  <a:lnTo>
                    <a:pt x="2118580" y="75662"/>
                  </a:lnTo>
                  <a:lnTo>
                    <a:pt x="2146765" y="115348"/>
                  </a:lnTo>
                  <a:lnTo>
                    <a:pt x="2175083" y="160699"/>
                  </a:lnTo>
                  <a:lnTo>
                    <a:pt x="2203370" y="208930"/>
                  </a:lnTo>
                  <a:lnTo>
                    <a:pt x="2231464" y="257260"/>
                  </a:lnTo>
                  <a:lnTo>
                    <a:pt x="2259203" y="302904"/>
                  </a:lnTo>
                  <a:lnTo>
                    <a:pt x="2286422" y="343080"/>
                  </a:lnTo>
                  <a:lnTo>
                    <a:pt x="2312961" y="375005"/>
                  </a:lnTo>
                  <a:lnTo>
                    <a:pt x="2338655" y="395896"/>
                  </a:lnTo>
                  <a:lnTo>
                    <a:pt x="2363343" y="402970"/>
                  </a:lnTo>
                  <a:lnTo>
                    <a:pt x="2386946" y="394314"/>
                  </a:lnTo>
                  <a:lnTo>
                    <a:pt x="2431434" y="338077"/>
                  </a:lnTo>
                  <a:lnTo>
                    <a:pt x="2452609" y="296126"/>
                  </a:lnTo>
                  <a:lnTo>
                    <a:pt x="2473266" y="248704"/>
                  </a:lnTo>
                  <a:lnTo>
                    <a:pt x="2493549" y="198627"/>
                  </a:lnTo>
                  <a:lnTo>
                    <a:pt x="2513605" y="148709"/>
                  </a:lnTo>
                  <a:lnTo>
                    <a:pt x="2533579" y="101764"/>
                  </a:lnTo>
                  <a:lnTo>
                    <a:pt x="2553616" y="60606"/>
                  </a:lnTo>
                  <a:lnTo>
                    <a:pt x="2573863" y="28050"/>
                  </a:lnTo>
                  <a:lnTo>
                    <a:pt x="2594464" y="6910"/>
                  </a:lnTo>
                  <a:lnTo>
                    <a:pt x="2615565" y="0"/>
                  </a:lnTo>
                  <a:lnTo>
                    <a:pt x="2641120" y="11195"/>
                  </a:lnTo>
                  <a:lnTo>
                    <a:pt x="2670172" y="39685"/>
                  </a:lnTo>
                  <a:lnTo>
                    <a:pt x="2701436" y="81569"/>
                  </a:lnTo>
                  <a:lnTo>
                    <a:pt x="2733630" y="132944"/>
                  </a:lnTo>
                  <a:lnTo>
                    <a:pt x="2765469" y="189907"/>
                  </a:lnTo>
                  <a:lnTo>
                    <a:pt x="2795671" y="248557"/>
                  </a:lnTo>
                  <a:lnTo>
                    <a:pt x="2822951" y="304991"/>
                  </a:lnTo>
                  <a:lnTo>
                    <a:pt x="2846026" y="355308"/>
                  </a:lnTo>
                  <a:lnTo>
                    <a:pt x="2863612" y="395605"/>
                  </a:lnTo>
                  <a:lnTo>
                    <a:pt x="2874426" y="421979"/>
                  </a:lnTo>
                  <a:lnTo>
                    <a:pt x="2877185" y="430529"/>
                  </a:lnTo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26005" y="2448813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42717" y="2443987"/>
            <a:ext cx="13620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4040" algn="l"/>
                <a:tab pos="1190625" algn="l"/>
              </a:tabLst>
            </a:pPr>
            <a:r>
              <a:rPr sz="1600" b="1" dirty="0">
                <a:latin typeface="Arial"/>
                <a:cs typeface="Arial"/>
              </a:rPr>
              <a:t>G	A	</a:t>
            </a:r>
            <a:r>
              <a:rPr sz="2400" b="1" baseline="1736" dirty="0">
                <a:latin typeface="Arial"/>
                <a:cs typeface="Arial"/>
              </a:rPr>
              <a:t>G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40204" y="2712974"/>
            <a:ext cx="18973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660" algn="l"/>
                <a:tab pos="1190625" algn="l"/>
                <a:tab pos="1759585" algn="l"/>
              </a:tabLst>
            </a:pPr>
            <a:r>
              <a:rPr sz="1600" b="1" dirty="0">
                <a:latin typeface="Arial"/>
                <a:cs typeface="Arial"/>
              </a:rPr>
              <a:t>C	</a:t>
            </a:r>
            <a:r>
              <a:rPr sz="2400" b="1" baseline="-3472" dirty="0">
                <a:latin typeface="Arial"/>
                <a:cs typeface="Arial"/>
              </a:rPr>
              <a:t>T	</a:t>
            </a:r>
            <a:r>
              <a:rPr sz="2400" b="1" baseline="1736" dirty="0">
                <a:latin typeface="Arial"/>
                <a:cs typeface="Arial"/>
              </a:rPr>
              <a:t>C	</a:t>
            </a:r>
            <a:r>
              <a:rPr sz="2400" b="1" baseline="-1736" dirty="0">
                <a:latin typeface="Arial"/>
                <a:cs typeface="Arial"/>
              </a:rPr>
              <a:t>T</a:t>
            </a:r>
            <a:endParaRPr sz="2400" baseline="-1736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8976" y="2438145"/>
            <a:ext cx="7727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1736" dirty="0">
                <a:latin typeface="Arial"/>
                <a:cs typeface="Arial"/>
              </a:rPr>
              <a:t>G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61252" y="2423922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5944" y="2688081"/>
            <a:ext cx="7924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</a:tabLst>
            </a:pPr>
            <a:r>
              <a:rPr sz="1600" b="1" dirty="0">
                <a:latin typeface="Arial"/>
                <a:cs typeface="Arial"/>
              </a:rPr>
              <a:t>U	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33742" y="2702305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49597" y="2406395"/>
            <a:ext cx="3138170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880"/>
              </a:lnSpc>
              <a:spcBef>
                <a:spcPts val="100"/>
              </a:spcBef>
              <a:tabLst>
                <a:tab pos="536575" algn="l"/>
                <a:tab pos="2940685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-8680" dirty="0">
                <a:latin typeface="Arial"/>
                <a:cs typeface="Arial"/>
              </a:rPr>
              <a:t>G	</a:t>
            </a:r>
            <a:r>
              <a:rPr sz="2400" b="1" baseline="-3472" dirty="0">
                <a:latin typeface="Arial"/>
                <a:cs typeface="Arial"/>
              </a:rPr>
              <a:t>G</a:t>
            </a:r>
            <a:endParaRPr sz="2400" baseline="-3472">
              <a:latin typeface="Arial"/>
              <a:cs typeface="Arial"/>
            </a:endParaRPr>
          </a:p>
          <a:p>
            <a:pPr marL="308610">
              <a:lnSpc>
                <a:spcPts val="1880"/>
              </a:lnSpc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13452" y="2702305"/>
            <a:ext cx="7143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355" algn="l"/>
              </a:tabLst>
            </a:pPr>
            <a:r>
              <a:rPr sz="1600" b="1" dirty="0">
                <a:latin typeface="Arial"/>
                <a:cs typeface="Arial"/>
              </a:rPr>
              <a:t>U	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569EEC9F-E997-4ADB-BB66-2BFDD25D2D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67042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0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20" dirty="0"/>
              <a:t> </a:t>
            </a:r>
            <a:r>
              <a:rPr sz="2400" spc="-5" dirty="0"/>
              <a:t>híbridas</a:t>
            </a:r>
            <a:r>
              <a:rPr sz="2400" spc="20" dirty="0"/>
              <a:t> </a:t>
            </a:r>
            <a:r>
              <a:rPr sz="2400" spc="-5" dirty="0"/>
              <a:t>de</a:t>
            </a:r>
            <a:r>
              <a:rPr sz="2400" dirty="0"/>
              <a:t> </a:t>
            </a:r>
            <a:r>
              <a:rPr sz="2400" spc="-5" dirty="0"/>
              <a:t>ADN/ARN</a:t>
            </a:r>
            <a:endParaRPr sz="2400" dirty="0"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E6371F30-D8A2-45D3-A04B-36E4BD70B60F}"/>
              </a:ext>
            </a:extLst>
          </p:cNvPr>
          <p:cNvSpPr txBox="1"/>
          <p:nvPr/>
        </p:nvSpPr>
        <p:spPr>
          <a:xfrm>
            <a:off x="889253" y="1727961"/>
            <a:ext cx="72650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molécula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híbrida,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dizer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lang="en-GB" sz="1800" spc="10" dirty="0">
                <a:latin typeface="Arial"/>
                <a:cs typeface="Arial"/>
              </a:rPr>
              <a:t>que </a:t>
            </a:r>
            <a:r>
              <a:rPr sz="1800" spc="-5" dirty="0" err="1">
                <a:latin typeface="Arial"/>
                <a:cs typeface="Arial"/>
              </a:rPr>
              <a:t>parte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espinha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dorsal é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espinha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dorsal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ARN:</a:t>
            </a:r>
          </a:p>
        </p:txBody>
      </p:sp>
      <p:pic>
        <p:nvPicPr>
          <p:cNvPr id="32" name="object 9">
            <a:extLst>
              <a:ext uri="{FF2B5EF4-FFF2-40B4-BE49-F238E27FC236}">
                <a16:creationId xmlns:a16="http://schemas.microsoft.com/office/drawing/2014/main" id="{A25E3E97-AE7F-44A0-85FC-AF77B92BB3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977" y="1809750"/>
            <a:ext cx="152400" cy="160020"/>
          </a:xfrm>
          <a:prstGeom prst="rect">
            <a:avLst/>
          </a:prstGeom>
        </p:spPr>
      </p:pic>
      <p:sp>
        <p:nvSpPr>
          <p:cNvPr id="28" name="object 9">
            <a:extLst>
              <a:ext uri="{FF2B5EF4-FFF2-40B4-BE49-F238E27FC236}">
                <a16:creationId xmlns:a16="http://schemas.microsoft.com/office/drawing/2014/main" id="{003CC12B-30A1-4654-B914-5A3B3B92B1D0}"/>
              </a:ext>
            </a:extLst>
          </p:cNvPr>
          <p:cNvSpPr txBox="1"/>
          <p:nvPr/>
        </p:nvSpPr>
        <p:spPr>
          <a:xfrm>
            <a:off x="228600" y="3200400"/>
            <a:ext cx="8052054" cy="321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6105">
              <a:lnSpc>
                <a:spcPct val="100000"/>
              </a:lnSpc>
              <a:spcBef>
                <a:spcPts val="100"/>
              </a:spcBef>
              <a:tabLst>
                <a:tab pos="5335905" algn="l"/>
              </a:tabLst>
            </a:pPr>
            <a:r>
              <a:rPr sz="1800" spc="-5" dirty="0">
                <a:latin typeface="Arial"/>
                <a:cs typeface="Arial"/>
              </a:rPr>
              <a:t>Segmento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	Segmento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n-GB"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plica-se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norma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ST.26,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parágrafo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55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600" i="1" dirty="0">
                <a:latin typeface="Arial"/>
                <a:cs typeface="Arial"/>
              </a:rPr>
              <a:t>"55. No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caso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nucleotídeos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contendo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segmentos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tanto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ADN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quanto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ARN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um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ou </a:t>
            </a:r>
            <a:r>
              <a:rPr sz="1600" i="1" spc="-5" dirty="0">
                <a:latin typeface="Arial"/>
                <a:cs typeface="Arial"/>
              </a:rPr>
              <a:t>mais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nucleotídeos,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 indicada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como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sendo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tipo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ADN.</a:t>
            </a:r>
            <a:r>
              <a:rPr sz="1600" i="1" spc="434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 combinada</a:t>
            </a:r>
            <a:r>
              <a:rPr sz="1600" i="1" dirty="0">
                <a:latin typeface="Arial"/>
                <a:cs typeface="Arial"/>
              </a:rPr>
              <a:t> de</a:t>
            </a:r>
            <a:r>
              <a:rPr sz="1600" i="1" spc="-5" dirty="0">
                <a:latin typeface="Arial"/>
                <a:cs typeface="Arial"/>
              </a:rPr>
              <a:t> ADN/ARN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descrita em </a:t>
            </a:r>
            <a:r>
              <a:rPr sz="1600" i="1" spc="-5" dirty="0">
                <a:latin typeface="Arial"/>
                <a:cs typeface="Arial"/>
              </a:rPr>
              <a:t>maior </a:t>
            </a:r>
            <a:r>
              <a:rPr sz="1600" i="1" spc="-4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detalhe </a:t>
            </a:r>
            <a:r>
              <a:rPr sz="1600" i="1" dirty="0">
                <a:latin typeface="Arial"/>
                <a:cs typeface="Arial"/>
              </a:rPr>
              <a:t>na </a:t>
            </a:r>
            <a:r>
              <a:rPr sz="1600" i="1" spc="-5" dirty="0">
                <a:latin typeface="Arial"/>
                <a:cs typeface="Arial"/>
              </a:rPr>
              <a:t>tabela </a:t>
            </a:r>
            <a:r>
              <a:rPr sz="1600" i="1" dirty="0">
                <a:latin typeface="Arial"/>
                <a:cs typeface="Arial"/>
              </a:rPr>
              <a:t>de características, usando a chave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caracterização "source" e o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 obrigatório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"organism"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com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valor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"synthetic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construct"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(estrutura </a:t>
            </a:r>
            <a:r>
              <a:rPr sz="1600" i="1" dirty="0">
                <a:latin typeface="Arial"/>
                <a:cs typeface="Arial"/>
              </a:rPr>
              <a:t> sintética)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qualificador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obrigatório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"mol_type"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com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o</a:t>
            </a:r>
            <a:r>
              <a:rPr sz="1600" i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valor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"other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DNA"</a:t>
            </a:r>
            <a:r>
              <a:rPr sz="1600" i="1" spc="-5" dirty="0">
                <a:latin typeface="Arial"/>
                <a:cs typeface="Arial"/>
              </a:rPr>
              <a:t>.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Cada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segmento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ADN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ARN da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combinada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ADN/ARN deve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descrito em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maior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detalhe</a:t>
            </a:r>
            <a:r>
              <a:rPr sz="1600" i="1" dirty="0">
                <a:latin typeface="Arial"/>
                <a:cs typeface="Arial"/>
              </a:rPr>
              <a:t> por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meio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chave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caracterização</a:t>
            </a:r>
            <a:r>
              <a:rPr sz="1600" i="1" spc="-5" dirty="0">
                <a:latin typeface="Arial"/>
                <a:cs typeface="Arial"/>
              </a:rPr>
              <a:t> "misc_feature"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 </a:t>
            </a:r>
            <a:r>
              <a:rPr sz="1600" i="1" dirty="0">
                <a:latin typeface="Arial"/>
                <a:cs typeface="Arial"/>
              </a:rPr>
              <a:t> "note",</a:t>
            </a:r>
            <a:r>
              <a:rPr sz="1600" i="1" spc="-5" dirty="0">
                <a:latin typeface="Arial"/>
                <a:cs typeface="Arial"/>
              </a:rPr>
              <a:t> que </a:t>
            </a:r>
            <a:r>
              <a:rPr sz="1600" i="1" dirty="0">
                <a:latin typeface="Arial"/>
                <a:cs typeface="Arial"/>
              </a:rPr>
              <a:t>indica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 o </a:t>
            </a:r>
            <a:r>
              <a:rPr sz="1600" i="1" spc="-5" dirty="0">
                <a:latin typeface="Arial"/>
                <a:cs typeface="Arial"/>
              </a:rPr>
              <a:t>segmento</a:t>
            </a:r>
            <a:r>
              <a:rPr sz="1600" i="1" dirty="0">
                <a:latin typeface="Arial"/>
                <a:cs typeface="Arial"/>
              </a:rPr>
              <a:t> é 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ADN </a:t>
            </a:r>
            <a:r>
              <a:rPr sz="1600" i="1" spc="-5" dirty="0">
                <a:latin typeface="Arial"/>
                <a:cs typeface="Arial"/>
              </a:rPr>
              <a:t>ou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ARN."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1497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89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5533" y="2640329"/>
            <a:ext cx="5851525" cy="487045"/>
            <a:chOff x="1605533" y="2640329"/>
            <a:chExt cx="5851525" cy="487045"/>
          </a:xfrm>
        </p:grpSpPr>
        <p:sp>
          <p:nvSpPr>
            <p:cNvPr id="5" name="object 5"/>
            <p:cNvSpPr/>
            <p:nvPr/>
          </p:nvSpPr>
          <p:spPr>
            <a:xfrm>
              <a:off x="4565904" y="2654807"/>
              <a:ext cx="2876550" cy="458470"/>
            </a:xfrm>
            <a:custGeom>
              <a:avLst/>
              <a:gdLst/>
              <a:ahLst/>
              <a:cxnLst/>
              <a:rect l="l" t="t" r="r" b="b"/>
              <a:pathLst>
                <a:path w="2876550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778" y="44311"/>
                  </a:lnTo>
                  <a:lnTo>
                    <a:pt x="317811" y="99024"/>
                  </a:lnTo>
                  <a:lnTo>
                    <a:pt x="344499" y="140499"/>
                  </a:lnTo>
                  <a:lnTo>
                    <a:pt x="371707" y="187635"/>
                  </a:lnTo>
                  <a:lnTo>
                    <a:pt x="399240" y="237617"/>
                  </a:lnTo>
                  <a:lnTo>
                    <a:pt x="426903" y="287630"/>
                  </a:lnTo>
                  <a:lnTo>
                    <a:pt x="454500" y="334861"/>
                  </a:lnTo>
                  <a:lnTo>
                    <a:pt x="481836" y="376495"/>
                  </a:lnTo>
                  <a:lnTo>
                    <a:pt x="508715" y="409718"/>
                  </a:lnTo>
                  <a:lnTo>
                    <a:pt x="560324" y="439674"/>
                  </a:lnTo>
                  <a:lnTo>
                    <a:pt x="584970" y="431686"/>
                  </a:lnTo>
                  <a:lnTo>
                    <a:pt x="632977" y="376281"/>
                  </a:lnTo>
                  <a:lnTo>
                    <a:pt x="656467" y="334522"/>
                  </a:lnTo>
                  <a:lnTo>
                    <a:pt x="679699" y="287167"/>
                  </a:lnTo>
                  <a:lnTo>
                    <a:pt x="702738" y="237045"/>
                  </a:lnTo>
                  <a:lnTo>
                    <a:pt x="725647" y="186987"/>
                  </a:lnTo>
                  <a:lnTo>
                    <a:pt x="748490" y="139822"/>
                  </a:lnTo>
                  <a:lnTo>
                    <a:pt x="771332" y="98381"/>
                  </a:lnTo>
                  <a:lnTo>
                    <a:pt x="794236" y="65494"/>
                  </a:lnTo>
                  <a:lnTo>
                    <a:pt x="817266" y="43991"/>
                  </a:lnTo>
                  <a:lnTo>
                    <a:pt x="840486" y="36702"/>
                  </a:lnTo>
                  <a:lnTo>
                    <a:pt x="863705" y="45631"/>
                  </a:lnTo>
                  <a:lnTo>
                    <a:pt x="909639" y="103810"/>
                  </a:lnTo>
                  <a:lnTo>
                    <a:pt x="932481" y="147272"/>
                  </a:lnTo>
                  <a:lnTo>
                    <a:pt x="955324" y="196459"/>
                  </a:lnTo>
                  <a:lnTo>
                    <a:pt x="978233" y="248475"/>
                  </a:lnTo>
                  <a:lnTo>
                    <a:pt x="1001272" y="300428"/>
                  </a:lnTo>
                  <a:lnTo>
                    <a:pt x="1024504" y="349424"/>
                  </a:lnTo>
                  <a:lnTo>
                    <a:pt x="1047994" y="392568"/>
                  </a:lnTo>
                  <a:lnTo>
                    <a:pt x="1071805" y="426969"/>
                  </a:lnTo>
                  <a:lnTo>
                    <a:pt x="1120648" y="457962"/>
                  </a:lnTo>
                  <a:lnTo>
                    <a:pt x="1143941" y="450892"/>
                  </a:lnTo>
                  <a:lnTo>
                    <a:pt x="1191985" y="401201"/>
                  </a:lnTo>
                  <a:lnTo>
                    <a:pt x="1216556" y="363157"/>
                  </a:lnTo>
                  <a:lnTo>
                    <a:pt x="1241376" y="319364"/>
                  </a:lnTo>
                  <a:lnTo>
                    <a:pt x="1266353" y="272112"/>
                  </a:lnTo>
                  <a:lnTo>
                    <a:pt x="1291400" y="223688"/>
                  </a:lnTo>
                  <a:lnTo>
                    <a:pt x="1316428" y="176382"/>
                  </a:lnTo>
                  <a:lnTo>
                    <a:pt x="1341346" y="132481"/>
                  </a:lnTo>
                  <a:lnTo>
                    <a:pt x="1366066" y="94274"/>
                  </a:lnTo>
                  <a:lnTo>
                    <a:pt x="1390499" y="64050"/>
                  </a:lnTo>
                  <a:lnTo>
                    <a:pt x="1438148" y="36702"/>
                  </a:lnTo>
                  <a:lnTo>
                    <a:pt x="1463206" y="44549"/>
                  </a:lnTo>
                  <a:lnTo>
                    <a:pt x="1512091" y="100881"/>
                  </a:lnTo>
                  <a:lnTo>
                    <a:pt x="1536079" y="143547"/>
                  </a:lnTo>
                  <a:lnTo>
                    <a:pt x="1559870" y="192000"/>
                  </a:lnTo>
                  <a:lnTo>
                    <a:pt x="1583547" y="243332"/>
                  </a:lnTo>
                  <a:lnTo>
                    <a:pt x="1607189" y="294631"/>
                  </a:lnTo>
                  <a:lnTo>
                    <a:pt x="1630877" y="342989"/>
                  </a:lnTo>
                  <a:lnTo>
                    <a:pt x="1654692" y="385496"/>
                  </a:lnTo>
                  <a:lnTo>
                    <a:pt x="1678715" y="419243"/>
                  </a:lnTo>
                  <a:lnTo>
                    <a:pt x="1703027" y="441320"/>
                  </a:lnTo>
                  <a:lnTo>
                    <a:pt x="1727708" y="448817"/>
                  </a:lnTo>
                  <a:lnTo>
                    <a:pt x="1750741" y="441095"/>
                  </a:lnTo>
                  <a:lnTo>
                    <a:pt x="1797146" y="390322"/>
                  </a:lnTo>
                  <a:lnTo>
                    <a:pt x="1820518" y="351799"/>
                  </a:lnTo>
                  <a:lnTo>
                    <a:pt x="1844003" y="307536"/>
                  </a:lnTo>
                  <a:lnTo>
                    <a:pt x="1867600" y="259796"/>
                  </a:lnTo>
                  <a:lnTo>
                    <a:pt x="1891310" y="210844"/>
                  </a:lnTo>
                  <a:lnTo>
                    <a:pt x="1915132" y="162943"/>
                  </a:lnTo>
                  <a:lnTo>
                    <a:pt x="1939068" y="118355"/>
                  </a:lnTo>
                  <a:lnTo>
                    <a:pt x="1963116" y="79345"/>
                  </a:lnTo>
                  <a:lnTo>
                    <a:pt x="1987277" y="48176"/>
                  </a:lnTo>
                  <a:lnTo>
                    <a:pt x="2035937" y="18414"/>
                  </a:lnTo>
                  <a:lnTo>
                    <a:pt x="2062746" y="24412"/>
                  </a:lnTo>
                  <a:lnTo>
                    <a:pt x="2118052" y="75662"/>
                  </a:lnTo>
                  <a:lnTo>
                    <a:pt x="2146224" y="115348"/>
                  </a:lnTo>
                  <a:lnTo>
                    <a:pt x="2174527" y="160699"/>
                  </a:lnTo>
                  <a:lnTo>
                    <a:pt x="2202799" y="208930"/>
                  </a:lnTo>
                  <a:lnTo>
                    <a:pt x="2230877" y="257260"/>
                  </a:lnTo>
                  <a:lnTo>
                    <a:pt x="2258600" y="302904"/>
                  </a:lnTo>
                  <a:lnTo>
                    <a:pt x="2285807" y="343080"/>
                  </a:lnTo>
                  <a:lnTo>
                    <a:pt x="2312335" y="375005"/>
                  </a:lnTo>
                  <a:lnTo>
                    <a:pt x="2338022" y="395896"/>
                  </a:lnTo>
                  <a:lnTo>
                    <a:pt x="2362707" y="402970"/>
                  </a:lnTo>
                  <a:lnTo>
                    <a:pt x="2386311" y="394314"/>
                  </a:lnTo>
                  <a:lnTo>
                    <a:pt x="2430799" y="338077"/>
                  </a:lnTo>
                  <a:lnTo>
                    <a:pt x="2451974" y="296126"/>
                  </a:lnTo>
                  <a:lnTo>
                    <a:pt x="2472631" y="248704"/>
                  </a:lnTo>
                  <a:lnTo>
                    <a:pt x="2492914" y="198627"/>
                  </a:lnTo>
                  <a:lnTo>
                    <a:pt x="2512970" y="148709"/>
                  </a:lnTo>
                  <a:lnTo>
                    <a:pt x="2532944" y="101764"/>
                  </a:lnTo>
                  <a:lnTo>
                    <a:pt x="2552981" y="60606"/>
                  </a:lnTo>
                  <a:lnTo>
                    <a:pt x="2573228" y="28050"/>
                  </a:lnTo>
                  <a:lnTo>
                    <a:pt x="2593829" y="6910"/>
                  </a:lnTo>
                  <a:lnTo>
                    <a:pt x="2614929" y="0"/>
                  </a:lnTo>
                  <a:lnTo>
                    <a:pt x="2640453" y="11195"/>
                  </a:lnTo>
                  <a:lnTo>
                    <a:pt x="2669479" y="39685"/>
                  </a:lnTo>
                  <a:lnTo>
                    <a:pt x="2700723" y="81569"/>
                  </a:lnTo>
                  <a:lnTo>
                    <a:pt x="2732901" y="132944"/>
                  </a:lnTo>
                  <a:lnTo>
                    <a:pt x="2764728" y="189907"/>
                  </a:lnTo>
                  <a:lnTo>
                    <a:pt x="2794921" y="248557"/>
                  </a:lnTo>
                  <a:lnTo>
                    <a:pt x="2822195" y="304991"/>
                  </a:lnTo>
                  <a:lnTo>
                    <a:pt x="2845266" y="355308"/>
                  </a:lnTo>
                  <a:lnTo>
                    <a:pt x="2862851" y="395605"/>
                  </a:lnTo>
                  <a:lnTo>
                    <a:pt x="2873664" y="421979"/>
                  </a:lnTo>
                  <a:lnTo>
                    <a:pt x="2876423" y="430529"/>
                  </a:lnTo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11" y="2654807"/>
              <a:ext cx="2948305" cy="458470"/>
            </a:xfrm>
            <a:custGeom>
              <a:avLst/>
              <a:gdLst/>
              <a:ahLst/>
              <a:cxnLst/>
              <a:rect l="l" t="t" r="r" b="b"/>
              <a:pathLst>
                <a:path w="2948304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778" y="44311"/>
                  </a:lnTo>
                  <a:lnTo>
                    <a:pt x="317811" y="99024"/>
                  </a:lnTo>
                  <a:lnTo>
                    <a:pt x="344499" y="140499"/>
                  </a:lnTo>
                  <a:lnTo>
                    <a:pt x="371707" y="187635"/>
                  </a:lnTo>
                  <a:lnTo>
                    <a:pt x="399240" y="237617"/>
                  </a:lnTo>
                  <a:lnTo>
                    <a:pt x="426903" y="287630"/>
                  </a:lnTo>
                  <a:lnTo>
                    <a:pt x="454500" y="334861"/>
                  </a:lnTo>
                  <a:lnTo>
                    <a:pt x="481836" y="376495"/>
                  </a:lnTo>
                  <a:lnTo>
                    <a:pt x="508715" y="409718"/>
                  </a:lnTo>
                  <a:lnTo>
                    <a:pt x="560324" y="439674"/>
                  </a:lnTo>
                  <a:lnTo>
                    <a:pt x="584970" y="431686"/>
                  </a:lnTo>
                  <a:lnTo>
                    <a:pt x="632977" y="376281"/>
                  </a:lnTo>
                  <a:lnTo>
                    <a:pt x="656467" y="334522"/>
                  </a:lnTo>
                  <a:lnTo>
                    <a:pt x="679699" y="287167"/>
                  </a:lnTo>
                  <a:lnTo>
                    <a:pt x="702738" y="237045"/>
                  </a:lnTo>
                  <a:lnTo>
                    <a:pt x="725647" y="186987"/>
                  </a:lnTo>
                  <a:lnTo>
                    <a:pt x="748490" y="139822"/>
                  </a:lnTo>
                  <a:lnTo>
                    <a:pt x="771332" y="98381"/>
                  </a:lnTo>
                  <a:lnTo>
                    <a:pt x="794236" y="65494"/>
                  </a:lnTo>
                  <a:lnTo>
                    <a:pt x="817266" y="43991"/>
                  </a:lnTo>
                  <a:lnTo>
                    <a:pt x="840486" y="36702"/>
                  </a:lnTo>
                  <a:lnTo>
                    <a:pt x="863705" y="45631"/>
                  </a:lnTo>
                  <a:lnTo>
                    <a:pt x="909639" y="103810"/>
                  </a:lnTo>
                  <a:lnTo>
                    <a:pt x="932481" y="147272"/>
                  </a:lnTo>
                  <a:lnTo>
                    <a:pt x="955324" y="196459"/>
                  </a:lnTo>
                  <a:lnTo>
                    <a:pt x="978233" y="248475"/>
                  </a:lnTo>
                  <a:lnTo>
                    <a:pt x="1001272" y="300428"/>
                  </a:lnTo>
                  <a:lnTo>
                    <a:pt x="1024504" y="349424"/>
                  </a:lnTo>
                  <a:lnTo>
                    <a:pt x="1047994" y="392568"/>
                  </a:lnTo>
                  <a:lnTo>
                    <a:pt x="1071805" y="426969"/>
                  </a:lnTo>
                  <a:lnTo>
                    <a:pt x="1120648" y="457962"/>
                  </a:lnTo>
                  <a:lnTo>
                    <a:pt x="1143941" y="450892"/>
                  </a:lnTo>
                  <a:lnTo>
                    <a:pt x="1191985" y="401201"/>
                  </a:lnTo>
                  <a:lnTo>
                    <a:pt x="1216556" y="363157"/>
                  </a:lnTo>
                  <a:lnTo>
                    <a:pt x="1241376" y="319364"/>
                  </a:lnTo>
                  <a:lnTo>
                    <a:pt x="1266353" y="272112"/>
                  </a:lnTo>
                  <a:lnTo>
                    <a:pt x="1291400" y="223688"/>
                  </a:lnTo>
                  <a:lnTo>
                    <a:pt x="1316428" y="176382"/>
                  </a:lnTo>
                  <a:lnTo>
                    <a:pt x="1341346" y="132481"/>
                  </a:lnTo>
                  <a:lnTo>
                    <a:pt x="1366066" y="94274"/>
                  </a:lnTo>
                  <a:lnTo>
                    <a:pt x="1390499" y="64050"/>
                  </a:lnTo>
                  <a:lnTo>
                    <a:pt x="1438148" y="36702"/>
                  </a:lnTo>
                  <a:lnTo>
                    <a:pt x="1463206" y="44549"/>
                  </a:lnTo>
                  <a:lnTo>
                    <a:pt x="1512091" y="100881"/>
                  </a:lnTo>
                  <a:lnTo>
                    <a:pt x="1536079" y="143547"/>
                  </a:lnTo>
                  <a:lnTo>
                    <a:pt x="1559870" y="192000"/>
                  </a:lnTo>
                  <a:lnTo>
                    <a:pt x="1583547" y="243332"/>
                  </a:lnTo>
                  <a:lnTo>
                    <a:pt x="1607189" y="294631"/>
                  </a:lnTo>
                  <a:lnTo>
                    <a:pt x="1630877" y="342989"/>
                  </a:lnTo>
                  <a:lnTo>
                    <a:pt x="1654692" y="385496"/>
                  </a:lnTo>
                  <a:lnTo>
                    <a:pt x="1678715" y="419243"/>
                  </a:lnTo>
                  <a:lnTo>
                    <a:pt x="1703027" y="441320"/>
                  </a:lnTo>
                  <a:lnTo>
                    <a:pt x="1727708" y="448817"/>
                  </a:lnTo>
                  <a:lnTo>
                    <a:pt x="1750741" y="441095"/>
                  </a:lnTo>
                  <a:lnTo>
                    <a:pt x="1797146" y="390322"/>
                  </a:lnTo>
                  <a:lnTo>
                    <a:pt x="1820518" y="351799"/>
                  </a:lnTo>
                  <a:lnTo>
                    <a:pt x="1844003" y="307536"/>
                  </a:lnTo>
                  <a:lnTo>
                    <a:pt x="1867600" y="259796"/>
                  </a:lnTo>
                  <a:lnTo>
                    <a:pt x="1891310" y="210844"/>
                  </a:lnTo>
                  <a:lnTo>
                    <a:pt x="1915132" y="162943"/>
                  </a:lnTo>
                  <a:lnTo>
                    <a:pt x="1939068" y="118355"/>
                  </a:lnTo>
                  <a:lnTo>
                    <a:pt x="1963116" y="79345"/>
                  </a:lnTo>
                  <a:lnTo>
                    <a:pt x="1987277" y="48176"/>
                  </a:lnTo>
                  <a:lnTo>
                    <a:pt x="2035937" y="18414"/>
                  </a:lnTo>
                  <a:lnTo>
                    <a:pt x="2062746" y="24412"/>
                  </a:lnTo>
                  <a:lnTo>
                    <a:pt x="2118052" y="75662"/>
                  </a:lnTo>
                  <a:lnTo>
                    <a:pt x="2146224" y="115348"/>
                  </a:lnTo>
                  <a:lnTo>
                    <a:pt x="2174527" y="160699"/>
                  </a:lnTo>
                  <a:lnTo>
                    <a:pt x="2202799" y="208930"/>
                  </a:lnTo>
                  <a:lnTo>
                    <a:pt x="2230877" y="257260"/>
                  </a:lnTo>
                  <a:lnTo>
                    <a:pt x="2258600" y="302904"/>
                  </a:lnTo>
                  <a:lnTo>
                    <a:pt x="2285807" y="343080"/>
                  </a:lnTo>
                  <a:lnTo>
                    <a:pt x="2312335" y="375005"/>
                  </a:lnTo>
                  <a:lnTo>
                    <a:pt x="2338022" y="395896"/>
                  </a:lnTo>
                  <a:lnTo>
                    <a:pt x="2362708" y="402970"/>
                  </a:lnTo>
                  <a:lnTo>
                    <a:pt x="2386311" y="394314"/>
                  </a:lnTo>
                  <a:lnTo>
                    <a:pt x="2430799" y="338077"/>
                  </a:lnTo>
                  <a:lnTo>
                    <a:pt x="2451974" y="296126"/>
                  </a:lnTo>
                  <a:lnTo>
                    <a:pt x="2472631" y="248704"/>
                  </a:lnTo>
                  <a:lnTo>
                    <a:pt x="2492914" y="198627"/>
                  </a:lnTo>
                  <a:lnTo>
                    <a:pt x="2512970" y="148709"/>
                  </a:lnTo>
                  <a:lnTo>
                    <a:pt x="2532944" y="101764"/>
                  </a:lnTo>
                  <a:lnTo>
                    <a:pt x="2552981" y="60606"/>
                  </a:lnTo>
                  <a:lnTo>
                    <a:pt x="2573228" y="28050"/>
                  </a:lnTo>
                  <a:lnTo>
                    <a:pt x="2593829" y="6910"/>
                  </a:lnTo>
                  <a:lnTo>
                    <a:pt x="2614929" y="0"/>
                  </a:lnTo>
                  <a:lnTo>
                    <a:pt x="2640453" y="11195"/>
                  </a:lnTo>
                  <a:lnTo>
                    <a:pt x="2669479" y="39685"/>
                  </a:lnTo>
                  <a:lnTo>
                    <a:pt x="2700723" y="81569"/>
                  </a:lnTo>
                  <a:lnTo>
                    <a:pt x="2732901" y="132944"/>
                  </a:lnTo>
                  <a:lnTo>
                    <a:pt x="2764728" y="189907"/>
                  </a:lnTo>
                  <a:lnTo>
                    <a:pt x="2794921" y="248557"/>
                  </a:lnTo>
                  <a:lnTo>
                    <a:pt x="2822195" y="304991"/>
                  </a:lnTo>
                  <a:lnTo>
                    <a:pt x="2845266" y="355308"/>
                  </a:lnTo>
                  <a:lnTo>
                    <a:pt x="2862851" y="395605"/>
                  </a:lnTo>
                  <a:lnTo>
                    <a:pt x="2873664" y="421979"/>
                  </a:lnTo>
                  <a:lnTo>
                    <a:pt x="2876423" y="430529"/>
                  </a:lnTo>
                </a:path>
                <a:path w="2948304" h="458469">
                  <a:moveTo>
                    <a:pt x="71627" y="448817"/>
                  </a:moveTo>
                  <a:lnTo>
                    <a:pt x="99911" y="396087"/>
                  </a:lnTo>
                  <a:lnTo>
                    <a:pt x="125282" y="343094"/>
                  </a:lnTo>
                  <a:lnTo>
                    <a:pt x="148297" y="290945"/>
                  </a:lnTo>
                  <a:lnTo>
                    <a:pt x="169513" y="240744"/>
                  </a:lnTo>
                  <a:lnTo>
                    <a:pt x="189488" y="193597"/>
                  </a:lnTo>
                  <a:lnTo>
                    <a:pt x="208777" y="150607"/>
                  </a:lnTo>
                  <a:lnTo>
                    <a:pt x="227939" y="112880"/>
                  </a:lnTo>
                  <a:lnTo>
                    <a:pt x="268108" y="57636"/>
                  </a:lnTo>
                  <a:lnTo>
                    <a:pt x="314451" y="36702"/>
                  </a:lnTo>
                  <a:lnTo>
                    <a:pt x="338406" y="44311"/>
                  </a:lnTo>
                  <a:lnTo>
                    <a:pt x="389439" y="99024"/>
                  </a:lnTo>
                  <a:lnTo>
                    <a:pt x="416127" y="140499"/>
                  </a:lnTo>
                  <a:lnTo>
                    <a:pt x="443335" y="187635"/>
                  </a:lnTo>
                  <a:lnTo>
                    <a:pt x="470868" y="237617"/>
                  </a:lnTo>
                  <a:lnTo>
                    <a:pt x="498531" y="287630"/>
                  </a:lnTo>
                  <a:lnTo>
                    <a:pt x="526128" y="334861"/>
                  </a:lnTo>
                  <a:lnTo>
                    <a:pt x="553464" y="376495"/>
                  </a:lnTo>
                  <a:lnTo>
                    <a:pt x="580343" y="409718"/>
                  </a:lnTo>
                  <a:lnTo>
                    <a:pt x="631951" y="439674"/>
                  </a:lnTo>
                  <a:lnTo>
                    <a:pt x="656598" y="431686"/>
                  </a:lnTo>
                  <a:lnTo>
                    <a:pt x="704605" y="376281"/>
                  </a:lnTo>
                  <a:lnTo>
                    <a:pt x="728095" y="334522"/>
                  </a:lnTo>
                  <a:lnTo>
                    <a:pt x="751327" y="287167"/>
                  </a:lnTo>
                  <a:lnTo>
                    <a:pt x="774366" y="237045"/>
                  </a:lnTo>
                  <a:lnTo>
                    <a:pt x="797275" y="186987"/>
                  </a:lnTo>
                  <a:lnTo>
                    <a:pt x="820118" y="139822"/>
                  </a:lnTo>
                  <a:lnTo>
                    <a:pt x="842960" y="98381"/>
                  </a:lnTo>
                  <a:lnTo>
                    <a:pt x="865864" y="65494"/>
                  </a:lnTo>
                  <a:lnTo>
                    <a:pt x="888894" y="43991"/>
                  </a:lnTo>
                  <a:lnTo>
                    <a:pt x="912113" y="36702"/>
                  </a:lnTo>
                  <a:lnTo>
                    <a:pt x="935333" y="45631"/>
                  </a:lnTo>
                  <a:lnTo>
                    <a:pt x="981267" y="103810"/>
                  </a:lnTo>
                  <a:lnTo>
                    <a:pt x="1004109" y="147272"/>
                  </a:lnTo>
                  <a:lnTo>
                    <a:pt x="1026952" y="196459"/>
                  </a:lnTo>
                  <a:lnTo>
                    <a:pt x="1049861" y="248475"/>
                  </a:lnTo>
                  <a:lnTo>
                    <a:pt x="1072900" y="300428"/>
                  </a:lnTo>
                  <a:lnTo>
                    <a:pt x="1096132" y="349424"/>
                  </a:lnTo>
                  <a:lnTo>
                    <a:pt x="1119622" y="392568"/>
                  </a:lnTo>
                  <a:lnTo>
                    <a:pt x="1143433" y="426969"/>
                  </a:lnTo>
                  <a:lnTo>
                    <a:pt x="1192276" y="457962"/>
                  </a:lnTo>
                  <a:lnTo>
                    <a:pt x="1215569" y="450892"/>
                  </a:lnTo>
                  <a:lnTo>
                    <a:pt x="1263613" y="401201"/>
                  </a:lnTo>
                  <a:lnTo>
                    <a:pt x="1288184" y="363157"/>
                  </a:lnTo>
                  <a:lnTo>
                    <a:pt x="1313004" y="319364"/>
                  </a:lnTo>
                  <a:lnTo>
                    <a:pt x="1337981" y="272112"/>
                  </a:lnTo>
                  <a:lnTo>
                    <a:pt x="1363028" y="223688"/>
                  </a:lnTo>
                  <a:lnTo>
                    <a:pt x="1388056" y="176382"/>
                  </a:lnTo>
                  <a:lnTo>
                    <a:pt x="1412974" y="132481"/>
                  </a:lnTo>
                  <a:lnTo>
                    <a:pt x="1437694" y="94274"/>
                  </a:lnTo>
                  <a:lnTo>
                    <a:pt x="1462127" y="64050"/>
                  </a:lnTo>
                  <a:lnTo>
                    <a:pt x="1509776" y="36702"/>
                  </a:lnTo>
                  <a:lnTo>
                    <a:pt x="1534834" y="44549"/>
                  </a:lnTo>
                  <a:lnTo>
                    <a:pt x="1583719" y="100881"/>
                  </a:lnTo>
                  <a:lnTo>
                    <a:pt x="1607707" y="143547"/>
                  </a:lnTo>
                  <a:lnTo>
                    <a:pt x="1631498" y="192000"/>
                  </a:lnTo>
                  <a:lnTo>
                    <a:pt x="1655175" y="243332"/>
                  </a:lnTo>
                  <a:lnTo>
                    <a:pt x="1678817" y="294631"/>
                  </a:lnTo>
                  <a:lnTo>
                    <a:pt x="1702505" y="342989"/>
                  </a:lnTo>
                  <a:lnTo>
                    <a:pt x="1726320" y="385496"/>
                  </a:lnTo>
                  <a:lnTo>
                    <a:pt x="1750343" y="419243"/>
                  </a:lnTo>
                  <a:lnTo>
                    <a:pt x="1774655" y="441320"/>
                  </a:lnTo>
                  <a:lnTo>
                    <a:pt x="1799336" y="448817"/>
                  </a:lnTo>
                  <a:lnTo>
                    <a:pt x="1822369" y="441095"/>
                  </a:lnTo>
                  <a:lnTo>
                    <a:pt x="1868774" y="390322"/>
                  </a:lnTo>
                  <a:lnTo>
                    <a:pt x="1892146" y="351799"/>
                  </a:lnTo>
                  <a:lnTo>
                    <a:pt x="1915631" y="307536"/>
                  </a:lnTo>
                  <a:lnTo>
                    <a:pt x="1939228" y="259796"/>
                  </a:lnTo>
                  <a:lnTo>
                    <a:pt x="1962938" y="210844"/>
                  </a:lnTo>
                  <a:lnTo>
                    <a:pt x="1986760" y="162943"/>
                  </a:lnTo>
                  <a:lnTo>
                    <a:pt x="2010696" y="118355"/>
                  </a:lnTo>
                  <a:lnTo>
                    <a:pt x="2034744" y="79345"/>
                  </a:lnTo>
                  <a:lnTo>
                    <a:pt x="2058905" y="48176"/>
                  </a:lnTo>
                  <a:lnTo>
                    <a:pt x="2107565" y="18414"/>
                  </a:lnTo>
                  <a:lnTo>
                    <a:pt x="2134374" y="24412"/>
                  </a:lnTo>
                  <a:lnTo>
                    <a:pt x="2189680" y="75662"/>
                  </a:lnTo>
                  <a:lnTo>
                    <a:pt x="2217852" y="115348"/>
                  </a:lnTo>
                  <a:lnTo>
                    <a:pt x="2246155" y="160699"/>
                  </a:lnTo>
                  <a:lnTo>
                    <a:pt x="2274427" y="208930"/>
                  </a:lnTo>
                  <a:lnTo>
                    <a:pt x="2302505" y="257260"/>
                  </a:lnTo>
                  <a:lnTo>
                    <a:pt x="2330228" y="302904"/>
                  </a:lnTo>
                  <a:lnTo>
                    <a:pt x="2357435" y="343080"/>
                  </a:lnTo>
                  <a:lnTo>
                    <a:pt x="2383963" y="375005"/>
                  </a:lnTo>
                  <a:lnTo>
                    <a:pt x="2409650" y="395896"/>
                  </a:lnTo>
                  <a:lnTo>
                    <a:pt x="2434336" y="402970"/>
                  </a:lnTo>
                  <a:lnTo>
                    <a:pt x="2457939" y="394314"/>
                  </a:lnTo>
                  <a:lnTo>
                    <a:pt x="2502427" y="338077"/>
                  </a:lnTo>
                  <a:lnTo>
                    <a:pt x="2523602" y="296126"/>
                  </a:lnTo>
                  <a:lnTo>
                    <a:pt x="2544259" y="248704"/>
                  </a:lnTo>
                  <a:lnTo>
                    <a:pt x="2564542" y="198627"/>
                  </a:lnTo>
                  <a:lnTo>
                    <a:pt x="2584598" y="148709"/>
                  </a:lnTo>
                  <a:lnTo>
                    <a:pt x="2604572" y="101764"/>
                  </a:lnTo>
                  <a:lnTo>
                    <a:pt x="2624609" y="60606"/>
                  </a:lnTo>
                  <a:lnTo>
                    <a:pt x="2644856" y="28050"/>
                  </a:lnTo>
                  <a:lnTo>
                    <a:pt x="2665457" y="6910"/>
                  </a:lnTo>
                  <a:lnTo>
                    <a:pt x="2686558" y="0"/>
                  </a:lnTo>
                  <a:lnTo>
                    <a:pt x="2712081" y="11195"/>
                  </a:lnTo>
                  <a:lnTo>
                    <a:pt x="2741107" y="39685"/>
                  </a:lnTo>
                  <a:lnTo>
                    <a:pt x="2772351" y="81569"/>
                  </a:lnTo>
                  <a:lnTo>
                    <a:pt x="2804529" y="132944"/>
                  </a:lnTo>
                  <a:lnTo>
                    <a:pt x="2836356" y="189907"/>
                  </a:lnTo>
                  <a:lnTo>
                    <a:pt x="2866549" y="248557"/>
                  </a:lnTo>
                  <a:lnTo>
                    <a:pt x="2893823" y="304991"/>
                  </a:lnTo>
                  <a:lnTo>
                    <a:pt x="2916894" y="355308"/>
                  </a:lnTo>
                  <a:lnTo>
                    <a:pt x="2934479" y="395605"/>
                  </a:lnTo>
                  <a:lnTo>
                    <a:pt x="2945292" y="421979"/>
                  </a:lnTo>
                  <a:lnTo>
                    <a:pt x="2948051" y="430529"/>
                  </a:lnTo>
                </a:path>
              </a:pathLst>
            </a:custGeom>
            <a:ln w="28956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9704" y="2654807"/>
              <a:ext cx="2877185" cy="458470"/>
            </a:xfrm>
            <a:custGeom>
              <a:avLst/>
              <a:gdLst/>
              <a:ahLst/>
              <a:cxnLst/>
              <a:rect l="l" t="t" r="r" b="b"/>
              <a:pathLst>
                <a:path w="2877184" h="458469">
                  <a:moveTo>
                    <a:pt x="0" y="448817"/>
                  </a:moveTo>
                  <a:lnTo>
                    <a:pt x="28283" y="396087"/>
                  </a:lnTo>
                  <a:lnTo>
                    <a:pt x="53654" y="343094"/>
                  </a:lnTo>
                  <a:lnTo>
                    <a:pt x="76669" y="290945"/>
                  </a:lnTo>
                  <a:lnTo>
                    <a:pt x="97885" y="240744"/>
                  </a:lnTo>
                  <a:lnTo>
                    <a:pt x="117860" y="193597"/>
                  </a:lnTo>
                  <a:lnTo>
                    <a:pt x="137149" y="150607"/>
                  </a:lnTo>
                  <a:lnTo>
                    <a:pt x="156311" y="112880"/>
                  </a:lnTo>
                  <a:lnTo>
                    <a:pt x="196480" y="57636"/>
                  </a:lnTo>
                  <a:lnTo>
                    <a:pt x="242824" y="36702"/>
                  </a:lnTo>
                  <a:lnTo>
                    <a:pt x="266807" y="44311"/>
                  </a:lnTo>
                  <a:lnTo>
                    <a:pt x="317884" y="99024"/>
                  </a:lnTo>
                  <a:lnTo>
                    <a:pt x="344588" y="140499"/>
                  </a:lnTo>
                  <a:lnTo>
                    <a:pt x="371809" y="187635"/>
                  </a:lnTo>
                  <a:lnTo>
                    <a:pt x="399351" y="237617"/>
                  </a:lnTo>
                  <a:lnTo>
                    <a:pt x="427020" y="287630"/>
                  </a:lnTo>
                  <a:lnTo>
                    <a:pt x="454622" y="334861"/>
                  </a:lnTo>
                  <a:lnTo>
                    <a:pt x="481961" y="376495"/>
                  </a:lnTo>
                  <a:lnTo>
                    <a:pt x="508841" y="409718"/>
                  </a:lnTo>
                  <a:lnTo>
                    <a:pt x="560451" y="439674"/>
                  </a:lnTo>
                  <a:lnTo>
                    <a:pt x="585123" y="431686"/>
                  </a:lnTo>
                  <a:lnTo>
                    <a:pt x="633160" y="376281"/>
                  </a:lnTo>
                  <a:lnTo>
                    <a:pt x="656655" y="334522"/>
                  </a:lnTo>
                  <a:lnTo>
                    <a:pt x="679890" y="287167"/>
                  </a:lnTo>
                  <a:lnTo>
                    <a:pt x="702929" y="237045"/>
                  </a:lnTo>
                  <a:lnTo>
                    <a:pt x="725838" y="186987"/>
                  </a:lnTo>
                  <a:lnTo>
                    <a:pt x="748683" y="139822"/>
                  </a:lnTo>
                  <a:lnTo>
                    <a:pt x="771530" y="98381"/>
                  </a:lnTo>
                  <a:lnTo>
                    <a:pt x="794445" y="65494"/>
                  </a:lnTo>
                  <a:lnTo>
                    <a:pt x="817493" y="43991"/>
                  </a:lnTo>
                  <a:lnTo>
                    <a:pt x="840740" y="36702"/>
                  </a:lnTo>
                  <a:lnTo>
                    <a:pt x="863959" y="45631"/>
                  </a:lnTo>
                  <a:lnTo>
                    <a:pt x="909895" y="103810"/>
                  </a:lnTo>
                  <a:lnTo>
                    <a:pt x="932739" y="147272"/>
                  </a:lnTo>
                  <a:lnTo>
                    <a:pt x="955587" y="196459"/>
                  </a:lnTo>
                  <a:lnTo>
                    <a:pt x="978503" y="248475"/>
                  </a:lnTo>
                  <a:lnTo>
                    <a:pt x="1001551" y="300428"/>
                  </a:lnTo>
                  <a:lnTo>
                    <a:pt x="1024795" y="349424"/>
                  </a:lnTo>
                  <a:lnTo>
                    <a:pt x="1048301" y="392568"/>
                  </a:lnTo>
                  <a:lnTo>
                    <a:pt x="1072132" y="426969"/>
                  </a:lnTo>
                  <a:lnTo>
                    <a:pt x="1121029" y="457962"/>
                  </a:lnTo>
                  <a:lnTo>
                    <a:pt x="1144297" y="450892"/>
                  </a:lnTo>
                  <a:lnTo>
                    <a:pt x="1192314" y="401201"/>
                  </a:lnTo>
                  <a:lnTo>
                    <a:pt x="1216881" y="363157"/>
                  </a:lnTo>
                  <a:lnTo>
                    <a:pt x="1241701" y="319364"/>
                  </a:lnTo>
                  <a:lnTo>
                    <a:pt x="1266683" y="272112"/>
                  </a:lnTo>
                  <a:lnTo>
                    <a:pt x="1291738" y="223688"/>
                  </a:lnTo>
                  <a:lnTo>
                    <a:pt x="1316774" y="176382"/>
                  </a:lnTo>
                  <a:lnTo>
                    <a:pt x="1341702" y="132481"/>
                  </a:lnTo>
                  <a:lnTo>
                    <a:pt x="1366432" y="94274"/>
                  </a:lnTo>
                  <a:lnTo>
                    <a:pt x="1390873" y="64050"/>
                  </a:lnTo>
                  <a:lnTo>
                    <a:pt x="1438529" y="36702"/>
                  </a:lnTo>
                  <a:lnTo>
                    <a:pt x="1463587" y="44549"/>
                  </a:lnTo>
                  <a:lnTo>
                    <a:pt x="1512474" y="100881"/>
                  </a:lnTo>
                  <a:lnTo>
                    <a:pt x="1536464" y="143547"/>
                  </a:lnTo>
                  <a:lnTo>
                    <a:pt x="1560260" y="192000"/>
                  </a:lnTo>
                  <a:lnTo>
                    <a:pt x="1583944" y="243332"/>
                  </a:lnTo>
                  <a:lnTo>
                    <a:pt x="1607595" y="294631"/>
                  </a:lnTo>
                  <a:lnTo>
                    <a:pt x="1631296" y="342989"/>
                  </a:lnTo>
                  <a:lnTo>
                    <a:pt x="1655127" y="385496"/>
                  </a:lnTo>
                  <a:lnTo>
                    <a:pt x="1679170" y="419243"/>
                  </a:lnTo>
                  <a:lnTo>
                    <a:pt x="1703506" y="441320"/>
                  </a:lnTo>
                  <a:lnTo>
                    <a:pt x="1728216" y="448817"/>
                  </a:lnTo>
                  <a:lnTo>
                    <a:pt x="1751249" y="441095"/>
                  </a:lnTo>
                  <a:lnTo>
                    <a:pt x="1797654" y="390322"/>
                  </a:lnTo>
                  <a:lnTo>
                    <a:pt x="1821026" y="351799"/>
                  </a:lnTo>
                  <a:lnTo>
                    <a:pt x="1844511" y="307536"/>
                  </a:lnTo>
                  <a:lnTo>
                    <a:pt x="1868108" y="259796"/>
                  </a:lnTo>
                  <a:lnTo>
                    <a:pt x="1891818" y="210844"/>
                  </a:lnTo>
                  <a:lnTo>
                    <a:pt x="1915640" y="162943"/>
                  </a:lnTo>
                  <a:lnTo>
                    <a:pt x="1939576" y="118355"/>
                  </a:lnTo>
                  <a:lnTo>
                    <a:pt x="1963624" y="79345"/>
                  </a:lnTo>
                  <a:lnTo>
                    <a:pt x="1987785" y="48176"/>
                  </a:lnTo>
                  <a:lnTo>
                    <a:pt x="2036445" y="18414"/>
                  </a:lnTo>
                  <a:lnTo>
                    <a:pt x="2063257" y="24412"/>
                  </a:lnTo>
                  <a:lnTo>
                    <a:pt x="2118580" y="75662"/>
                  </a:lnTo>
                  <a:lnTo>
                    <a:pt x="2146765" y="115348"/>
                  </a:lnTo>
                  <a:lnTo>
                    <a:pt x="2175083" y="160699"/>
                  </a:lnTo>
                  <a:lnTo>
                    <a:pt x="2203370" y="208930"/>
                  </a:lnTo>
                  <a:lnTo>
                    <a:pt x="2231464" y="257260"/>
                  </a:lnTo>
                  <a:lnTo>
                    <a:pt x="2259203" y="302904"/>
                  </a:lnTo>
                  <a:lnTo>
                    <a:pt x="2286422" y="343080"/>
                  </a:lnTo>
                  <a:lnTo>
                    <a:pt x="2312961" y="375005"/>
                  </a:lnTo>
                  <a:lnTo>
                    <a:pt x="2338655" y="395896"/>
                  </a:lnTo>
                  <a:lnTo>
                    <a:pt x="2363343" y="402970"/>
                  </a:lnTo>
                  <a:lnTo>
                    <a:pt x="2386946" y="394314"/>
                  </a:lnTo>
                  <a:lnTo>
                    <a:pt x="2431434" y="338077"/>
                  </a:lnTo>
                  <a:lnTo>
                    <a:pt x="2452609" y="296126"/>
                  </a:lnTo>
                  <a:lnTo>
                    <a:pt x="2473266" y="248704"/>
                  </a:lnTo>
                  <a:lnTo>
                    <a:pt x="2493549" y="198627"/>
                  </a:lnTo>
                  <a:lnTo>
                    <a:pt x="2513605" y="148709"/>
                  </a:lnTo>
                  <a:lnTo>
                    <a:pt x="2533579" y="101764"/>
                  </a:lnTo>
                  <a:lnTo>
                    <a:pt x="2553616" y="60606"/>
                  </a:lnTo>
                  <a:lnTo>
                    <a:pt x="2573863" y="28050"/>
                  </a:lnTo>
                  <a:lnTo>
                    <a:pt x="2594464" y="6910"/>
                  </a:lnTo>
                  <a:lnTo>
                    <a:pt x="2615565" y="0"/>
                  </a:lnTo>
                  <a:lnTo>
                    <a:pt x="2641120" y="11195"/>
                  </a:lnTo>
                  <a:lnTo>
                    <a:pt x="2670172" y="39685"/>
                  </a:lnTo>
                  <a:lnTo>
                    <a:pt x="2701436" y="81569"/>
                  </a:lnTo>
                  <a:lnTo>
                    <a:pt x="2733630" y="132944"/>
                  </a:lnTo>
                  <a:lnTo>
                    <a:pt x="2765469" y="189907"/>
                  </a:lnTo>
                  <a:lnTo>
                    <a:pt x="2795671" y="248557"/>
                  </a:lnTo>
                  <a:lnTo>
                    <a:pt x="2822951" y="304991"/>
                  </a:lnTo>
                  <a:lnTo>
                    <a:pt x="2846026" y="355308"/>
                  </a:lnTo>
                  <a:lnTo>
                    <a:pt x="2863612" y="395605"/>
                  </a:lnTo>
                  <a:lnTo>
                    <a:pt x="2874426" y="421979"/>
                  </a:lnTo>
                  <a:lnTo>
                    <a:pt x="2877185" y="430529"/>
                  </a:lnTo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89253" y="1727961"/>
            <a:ext cx="7266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1800" spc="-5" dirty="0">
                <a:latin typeface="Arial"/>
                <a:cs typeface="Arial"/>
              </a:rPr>
              <a:t>Se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uma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dirty="0">
                <a:latin typeface="Arial"/>
                <a:cs typeface="Arial"/>
              </a:rPr>
              <a:t>sequência </a:t>
            </a:r>
            <a:r>
              <a:rPr lang="pt-BR" sz="1800" spc="-5" dirty="0">
                <a:latin typeface="Arial"/>
                <a:cs typeface="Arial"/>
              </a:rPr>
              <a:t>é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uma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molécula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híbrida,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quer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dizer</a:t>
            </a:r>
            <a:r>
              <a:rPr lang="pt-BR" sz="1800" spc="10" dirty="0">
                <a:latin typeface="Arial"/>
                <a:cs typeface="Arial"/>
              </a:rPr>
              <a:t> que </a:t>
            </a:r>
            <a:r>
              <a:rPr lang="pt-BR" sz="1800" spc="-5" dirty="0">
                <a:latin typeface="Arial"/>
                <a:cs typeface="Arial"/>
              </a:rPr>
              <a:t>parte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da</a:t>
            </a:r>
            <a:r>
              <a:rPr lang="pt-BR" sz="1800" spc="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espinha </a:t>
            </a:r>
            <a:r>
              <a:rPr lang="pt-BR" sz="1800" spc="-484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dorsal é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de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ADN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e</a:t>
            </a:r>
            <a:r>
              <a:rPr lang="pt-BR" sz="1800" spc="-1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parte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da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espinha</a:t>
            </a:r>
            <a:r>
              <a:rPr lang="pt-BR" sz="1800" spc="-15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dorsal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é</a:t>
            </a:r>
            <a:r>
              <a:rPr lang="pt-BR" sz="1800" dirty="0">
                <a:latin typeface="Arial"/>
                <a:cs typeface="Arial"/>
              </a:rPr>
              <a:t> </a:t>
            </a:r>
            <a:r>
              <a:rPr lang="pt-BR" sz="1800" spc="-5" dirty="0">
                <a:latin typeface="Arial"/>
                <a:cs typeface="Arial"/>
              </a:rPr>
              <a:t>de</a:t>
            </a:r>
            <a:r>
              <a:rPr lang="pt-BR" sz="1800" spc="5" dirty="0">
                <a:latin typeface="Arial"/>
                <a:cs typeface="Arial"/>
              </a:rPr>
              <a:t> </a:t>
            </a:r>
            <a:r>
              <a:rPr lang="pt-BR" sz="1800" dirty="0">
                <a:latin typeface="Arial"/>
                <a:cs typeface="Arial"/>
              </a:rPr>
              <a:t>ARN: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977" y="1809750"/>
            <a:ext cx="152400" cy="160020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67042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0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20" dirty="0"/>
              <a:t> </a:t>
            </a:r>
            <a:r>
              <a:rPr sz="2400" spc="-5" dirty="0"/>
              <a:t>híbridas</a:t>
            </a:r>
            <a:r>
              <a:rPr sz="2400" spc="20" dirty="0"/>
              <a:t> </a:t>
            </a:r>
            <a:r>
              <a:rPr sz="2400" spc="-5" dirty="0"/>
              <a:t>de</a:t>
            </a:r>
            <a:r>
              <a:rPr sz="2400" dirty="0"/>
              <a:t> </a:t>
            </a:r>
            <a:r>
              <a:rPr sz="2400" spc="-5" dirty="0"/>
              <a:t>ADN/ARN</a:t>
            </a:r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1826005" y="2448813"/>
            <a:ext cx="19792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9285" algn="l"/>
                <a:tab pos="1190625" algn="l"/>
                <a:tab pos="1807210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1736" dirty="0">
                <a:latin typeface="Arial"/>
                <a:cs typeface="Arial"/>
              </a:rPr>
              <a:t>G	A	</a:t>
            </a:r>
            <a:r>
              <a:rPr sz="2400" b="1" baseline="3472" dirty="0">
                <a:latin typeface="Arial"/>
                <a:cs typeface="Arial"/>
              </a:rPr>
              <a:t>G</a:t>
            </a:r>
            <a:endParaRPr sz="2400" baseline="347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40204" y="2712974"/>
            <a:ext cx="18973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660" algn="l"/>
                <a:tab pos="1190625" algn="l"/>
                <a:tab pos="1759585" algn="l"/>
              </a:tabLst>
            </a:pPr>
            <a:r>
              <a:rPr sz="1600" b="1" dirty="0">
                <a:latin typeface="Arial"/>
                <a:cs typeface="Arial"/>
              </a:rPr>
              <a:t>C	</a:t>
            </a:r>
            <a:r>
              <a:rPr sz="2400" b="1" baseline="-3472" dirty="0">
                <a:latin typeface="Arial"/>
                <a:cs typeface="Arial"/>
              </a:rPr>
              <a:t>T	</a:t>
            </a:r>
            <a:r>
              <a:rPr sz="2400" b="1" baseline="1736" dirty="0">
                <a:latin typeface="Arial"/>
                <a:cs typeface="Arial"/>
              </a:rPr>
              <a:t>C	</a:t>
            </a:r>
            <a:r>
              <a:rPr sz="2400" b="1" baseline="-1736" dirty="0">
                <a:latin typeface="Arial"/>
                <a:cs typeface="Arial"/>
              </a:rPr>
              <a:t>T</a:t>
            </a:r>
            <a:endParaRPr sz="2400" baseline="-1736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8976" y="2438145"/>
            <a:ext cx="7727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1736" dirty="0">
                <a:latin typeface="Arial"/>
                <a:cs typeface="Arial"/>
              </a:rPr>
              <a:t>G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1252" y="2423922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5944" y="2688081"/>
            <a:ext cx="7924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</a:tabLst>
            </a:pPr>
            <a:r>
              <a:rPr sz="1600" b="1" dirty="0">
                <a:latin typeface="Arial"/>
                <a:cs typeface="Arial"/>
              </a:rPr>
              <a:t>U	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33742" y="2702305"/>
            <a:ext cx="1727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9597" y="2406395"/>
            <a:ext cx="3138170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880"/>
              </a:lnSpc>
              <a:spcBef>
                <a:spcPts val="100"/>
              </a:spcBef>
              <a:tabLst>
                <a:tab pos="536575" algn="l"/>
                <a:tab pos="2940685" algn="l"/>
              </a:tabLst>
            </a:pPr>
            <a:r>
              <a:rPr sz="1600" b="1" dirty="0">
                <a:latin typeface="Arial"/>
                <a:cs typeface="Arial"/>
              </a:rPr>
              <a:t>A	</a:t>
            </a:r>
            <a:r>
              <a:rPr sz="2400" b="1" baseline="-8680" dirty="0">
                <a:latin typeface="Arial"/>
                <a:cs typeface="Arial"/>
              </a:rPr>
              <a:t>G	</a:t>
            </a:r>
            <a:r>
              <a:rPr sz="2400" b="1" baseline="-3472" dirty="0">
                <a:latin typeface="Arial"/>
                <a:cs typeface="Arial"/>
              </a:rPr>
              <a:t>G</a:t>
            </a:r>
            <a:endParaRPr sz="2400" baseline="-3472">
              <a:latin typeface="Arial"/>
              <a:cs typeface="Arial"/>
            </a:endParaRPr>
          </a:p>
          <a:p>
            <a:pPr marL="308610">
              <a:lnSpc>
                <a:spcPts val="1880"/>
              </a:lnSpc>
            </a:pP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3452" y="2702305"/>
            <a:ext cx="7143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355" algn="l"/>
              </a:tabLst>
            </a:pPr>
            <a:r>
              <a:rPr sz="1600" b="1" dirty="0">
                <a:latin typeface="Arial"/>
                <a:cs typeface="Arial"/>
              </a:rPr>
              <a:t>U	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031B9498-C55F-49A1-AAFB-9057C228456C}"/>
              </a:ext>
            </a:extLst>
          </p:cNvPr>
          <p:cNvSpPr txBox="1"/>
          <p:nvPr/>
        </p:nvSpPr>
        <p:spPr>
          <a:xfrm>
            <a:off x="228600" y="3200400"/>
            <a:ext cx="8052054" cy="321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6105">
              <a:lnSpc>
                <a:spcPct val="100000"/>
              </a:lnSpc>
              <a:spcBef>
                <a:spcPts val="100"/>
              </a:spcBef>
              <a:tabLst>
                <a:tab pos="5335905" algn="l"/>
              </a:tabLst>
            </a:pPr>
            <a:r>
              <a:rPr sz="1800" spc="-5" dirty="0">
                <a:latin typeface="Arial"/>
                <a:cs typeface="Arial"/>
              </a:rPr>
              <a:t>Segmento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	Segmento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n-GB"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plica-se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norma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ST.26,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parágrafo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55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600" i="1" dirty="0">
                <a:latin typeface="Arial"/>
                <a:cs typeface="Arial"/>
              </a:rPr>
              <a:t>"55. No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caso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uma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sequência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nucleotídeos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contendo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segmentos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tanto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ADN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quanto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ARN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 um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ou </a:t>
            </a:r>
            <a:r>
              <a:rPr sz="1600" i="1" spc="-5" dirty="0">
                <a:latin typeface="Arial"/>
                <a:cs typeface="Arial"/>
              </a:rPr>
              <a:t>mais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nucleotídeos,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 indicada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como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dirty="0" err="1">
                <a:latin typeface="Arial"/>
                <a:cs typeface="Arial"/>
              </a:rPr>
              <a:t>sendo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tipo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ADN.</a:t>
            </a:r>
            <a:r>
              <a:rPr sz="1600" i="1" spc="434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molécula combinada</a:t>
            </a:r>
            <a:r>
              <a:rPr sz="1600" i="1" dirty="0">
                <a:latin typeface="Arial"/>
                <a:cs typeface="Arial"/>
              </a:rPr>
              <a:t> de</a:t>
            </a:r>
            <a:r>
              <a:rPr sz="1600" i="1" spc="-5" dirty="0">
                <a:latin typeface="Arial"/>
                <a:cs typeface="Arial"/>
              </a:rPr>
              <a:t> ADN/ARN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deve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descrita em </a:t>
            </a:r>
            <a:r>
              <a:rPr sz="1600" i="1" spc="-5" dirty="0">
                <a:latin typeface="Arial"/>
                <a:cs typeface="Arial"/>
              </a:rPr>
              <a:t>maior </a:t>
            </a:r>
            <a:r>
              <a:rPr sz="1600" i="1" spc="-4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detalhe </a:t>
            </a:r>
            <a:r>
              <a:rPr sz="1600" i="1" dirty="0">
                <a:latin typeface="Arial"/>
                <a:cs typeface="Arial"/>
              </a:rPr>
              <a:t>na </a:t>
            </a:r>
            <a:r>
              <a:rPr sz="1600" i="1" spc="-5" dirty="0">
                <a:latin typeface="Arial"/>
                <a:cs typeface="Arial"/>
              </a:rPr>
              <a:t>tabela </a:t>
            </a:r>
            <a:r>
              <a:rPr sz="1600" i="1" dirty="0">
                <a:latin typeface="Arial"/>
                <a:cs typeface="Arial"/>
              </a:rPr>
              <a:t>de características, usando a chave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caracterização "source" e o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 obrigatório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"organism"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com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valor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"synthetic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construct"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(estrutura </a:t>
            </a:r>
            <a:r>
              <a:rPr sz="1600" i="1" dirty="0">
                <a:latin typeface="Arial"/>
                <a:cs typeface="Arial"/>
              </a:rPr>
              <a:t> sintética)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qualificador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obrigatório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"mol_type" </a:t>
            </a:r>
            <a:r>
              <a:rPr sz="1600" i="1" dirty="0">
                <a:latin typeface="Arial"/>
                <a:cs typeface="Arial"/>
              </a:rPr>
              <a:t>com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valor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"other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DNA".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Cada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segmento</a:t>
            </a:r>
            <a:r>
              <a:rPr sz="1600" i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de ADN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e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ARN da</a:t>
            </a:r>
            <a:r>
              <a:rPr sz="1600" i="1" spc="-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molécula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combinada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de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ADN/ARN deve</a:t>
            </a:r>
            <a:r>
              <a:rPr sz="1600" i="1" spc="-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ser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descrito em </a:t>
            </a:r>
            <a:r>
              <a:rPr sz="1600" i="1" spc="-43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maior</a:t>
            </a:r>
            <a:r>
              <a:rPr sz="1600" i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detalhe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 por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meio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da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chave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de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caracterização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 "misc_feature"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e</a:t>
            </a:r>
            <a:r>
              <a:rPr sz="1600" i="1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o</a:t>
            </a:r>
            <a:r>
              <a:rPr sz="1600" i="1" spc="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qualificador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 "note",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 que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indica</a:t>
            </a:r>
            <a:r>
              <a:rPr sz="1600" i="1" spc="-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se o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segmento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 é de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ADN </a:t>
            </a:r>
            <a:r>
              <a:rPr sz="1600" i="1" spc="-5" dirty="0">
                <a:highlight>
                  <a:srgbClr val="FFFF00"/>
                </a:highlight>
                <a:latin typeface="Arial"/>
                <a:cs typeface="Arial"/>
              </a:rPr>
              <a:t>ou</a:t>
            </a:r>
            <a:r>
              <a:rPr sz="1600" i="1" spc="-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600" i="1" dirty="0">
                <a:highlight>
                  <a:srgbClr val="FFFF00"/>
                </a:highlight>
                <a:latin typeface="Arial"/>
                <a:cs typeface="Arial"/>
              </a:rPr>
              <a:t>ARN."</a:t>
            </a:r>
            <a:endParaRPr sz="1600" dirty="0">
              <a:highlight>
                <a:srgbClr val="FFFF0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2281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629155"/>
            <a:ext cx="7830820" cy="1871980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4978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dirty="0">
                <a:latin typeface="Arial"/>
                <a:cs typeface="Arial"/>
              </a:rPr>
              <a:t> divulga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híbrida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ADN/ARN:</a:t>
            </a:r>
            <a:endParaRPr sz="1800">
              <a:latin typeface="Arial"/>
              <a:cs typeface="Arial"/>
            </a:endParaRPr>
          </a:p>
          <a:p>
            <a:pPr marL="955040">
              <a:lnSpc>
                <a:spcPct val="100000"/>
              </a:lnSpc>
              <a:spcBef>
                <a:spcPts val="1010"/>
              </a:spcBef>
            </a:pPr>
            <a:r>
              <a:rPr sz="2000" b="1" spc="-5" dirty="0">
                <a:latin typeface="Courier New"/>
                <a:cs typeface="Courier New"/>
              </a:rPr>
              <a:t>5’-ACCTGCcgucccacguguccgagguaGCATTA-3’</a:t>
            </a:r>
            <a:endParaRPr sz="2000">
              <a:latin typeface="Courier New"/>
              <a:cs typeface="Courier New"/>
            </a:endParaRPr>
          </a:p>
          <a:p>
            <a:pPr marL="497840" marR="795655">
              <a:lnSpc>
                <a:spcPct val="100000"/>
              </a:lnSpc>
              <a:spcBef>
                <a:spcPts val="1270"/>
              </a:spcBef>
            </a:pPr>
            <a:r>
              <a:rPr sz="1800" spc="-5" dirty="0">
                <a:latin typeface="Arial"/>
                <a:cs typeface="Arial"/>
              </a:rPr>
              <a:t>onde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maiúsculas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 </a:t>
            </a:r>
            <a:r>
              <a:rPr sz="1800" dirty="0">
                <a:latin typeface="Arial"/>
                <a:cs typeface="Arial"/>
              </a:rPr>
              <a:t>minúsculas</a:t>
            </a:r>
            <a:r>
              <a:rPr sz="1800" spc="-5" dirty="0">
                <a:latin typeface="Arial"/>
                <a:cs typeface="Arial"/>
              </a:rPr>
              <a:t> a parte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67042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0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20" dirty="0"/>
              <a:t> </a:t>
            </a:r>
            <a:r>
              <a:rPr sz="2400" spc="-5" dirty="0"/>
              <a:t>híbridas</a:t>
            </a:r>
            <a:r>
              <a:rPr sz="2400" spc="20" dirty="0"/>
              <a:t> </a:t>
            </a:r>
            <a:r>
              <a:rPr sz="2400" spc="-5" dirty="0"/>
              <a:t>de</a:t>
            </a:r>
            <a:r>
              <a:rPr sz="2400" dirty="0"/>
              <a:t> </a:t>
            </a:r>
            <a:r>
              <a:rPr sz="2400" spc="-5" dirty="0"/>
              <a:t>ADN/ARN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031239" y="3743960"/>
            <a:ext cx="64782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Os </a:t>
            </a:r>
            <a:r>
              <a:rPr sz="1800" spc="-5" dirty="0">
                <a:latin typeface="Arial"/>
                <a:cs typeface="Arial"/>
              </a:rPr>
              <a:t>resíduos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1-6</a:t>
            </a:r>
            <a:r>
              <a:rPr sz="1800" dirty="0">
                <a:latin typeface="Arial"/>
                <a:cs typeface="Arial"/>
              </a:rPr>
              <a:t> e</a:t>
            </a:r>
            <a:r>
              <a:rPr sz="1800" spc="-5" dirty="0">
                <a:latin typeface="Arial"/>
                <a:cs typeface="Arial"/>
              </a:rPr>
              <a:t> 27-32 </a:t>
            </a:r>
            <a:r>
              <a:rPr sz="1800" dirty="0">
                <a:latin typeface="Arial"/>
                <a:cs typeface="Arial"/>
              </a:rPr>
              <a:t>são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ADN,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resíduos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7-26</a:t>
            </a:r>
            <a:r>
              <a:rPr sz="1800" dirty="0">
                <a:latin typeface="Arial"/>
                <a:cs typeface="Arial"/>
              </a:rPr>
              <a:t> 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Devem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considerados:</a:t>
            </a:r>
            <a:endParaRPr sz="1800">
              <a:latin typeface="Arial"/>
              <a:cs typeface="Arial"/>
            </a:endParaRPr>
          </a:p>
          <a:p>
            <a:pPr marL="381000" indent="-25463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designação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 </a:t>
            </a:r>
            <a:r>
              <a:rPr sz="1800" dirty="0">
                <a:latin typeface="Arial"/>
                <a:cs typeface="Arial"/>
              </a:rPr>
              <a:t>organismo</a:t>
            </a:r>
            <a:endParaRPr sz="1800">
              <a:latin typeface="Arial"/>
              <a:cs typeface="Arial"/>
            </a:endParaRPr>
          </a:p>
          <a:p>
            <a:pPr marL="381000" indent="-254635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o tipo de </a:t>
            </a:r>
            <a:r>
              <a:rPr sz="1800" dirty="0">
                <a:latin typeface="Arial"/>
                <a:cs typeface="Arial"/>
              </a:rPr>
              <a:t>molécula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 mol_type</a:t>
            </a:r>
            <a:endParaRPr sz="1800">
              <a:latin typeface="Arial"/>
              <a:cs typeface="Arial"/>
            </a:endParaRPr>
          </a:p>
          <a:p>
            <a:pPr marL="381000" indent="-25463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381635" algn="l"/>
              </a:tabLst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identificação dos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segmentos 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3826002"/>
            <a:ext cx="152400" cy="160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4484370"/>
            <a:ext cx="152400" cy="1600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629155"/>
            <a:ext cx="7922895" cy="1800225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56210" rIns="0" bIns="0" rtlCol="0">
            <a:spAutoFit/>
          </a:bodyPr>
          <a:lstStyle/>
          <a:p>
            <a:pPr marL="499109">
              <a:lnSpc>
                <a:spcPct val="100000"/>
              </a:lnSpc>
              <a:spcBef>
                <a:spcPts val="123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dirty="0">
                <a:latin typeface="Arial"/>
                <a:cs typeface="Arial"/>
              </a:rPr>
              <a:t> divulga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 seguinte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híbrida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ADN/ARN:</a:t>
            </a:r>
            <a:endParaRPr sz="1800">
              <a:latin typeface="Arial"/>
              <a:cs typeface="Arial"/>
            </a:endParaRPr>
          </a:p>
          <a:p>
            <a:pPr marL="956310">
              <a:lnSpc>
                <a:spcPct val="100000"/>
              </a:lnSpc>
              <a:spcBef>
                <a:spcPts val="1015"/>
              </a:spcBef>
            </a:pPr>
            <a:r>
              <a:rPr sz="2000" b="1" spc="-5" dirty="0">
                <a:latin typeface="Courier New"/>
                <a:cs typeface="Courier New"/>
              </a:rPr>
              <a:t>5’-ACCTGCcgucccacguguccgagguaGCATTA-3’</a:t>
            </a:r>
            <a:endParaRPr sz="2000">
              <a:latin typeface="Courier New"/>
              <a:cs typeface="Courier New"/>
            </a:endParaRPr>
          </a:p>
          <a:p>
            <a:pPr marL="499109" marR="886460">
              <a:lnSpc>
                <a:spcPct val="100000"/>
              </a:lnSpc>
              <a:spcBef>
                <a:spcPts val="1265"/>
              </a:spcBef>
            </a:pPr>
            <a:r>
              <a:rPr sz="1800" spc="-5" dirty="0">
                <a:latin typeface="Arial"/>
                <a:cs typeface="Arial"/>
              </a:rPr>
              <a:t>onde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maiúsculas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 </a:t>
            </a:r>
            <a:r>
              <a:rPr sz="1800" dirty="0">
                <a:latin typeface="Arial"/>
                <a:cs typeface="Arial"/>
              </a:rPr>
              <a:t>minúsculas</a:t>
            </a:r>
            <a:r>
              <a:rPr sz="1800" spc="-5" dirty="0">
                <a:latin typeface="Arial"/>
                <a:cs typeface="Arial"/>
              </a:rPr>
              <a:t> 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3704590"/>
            <a:ext cx="152400" cy="1600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4237" y="3622802"/>
            <a:ext cx="7747000" cy="27120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09575" marR="17780">
              <a:lnSpc>
                <a:spcPct val="90000"/>
              </a:lnSpc>
              <a:spcBef>
                <a:spcPts val="315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norma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ST.26,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parágrafo </a:t>
            </a:r>
            <a:r>
              <a:rPr sz="1800" b="1" dirty="0">
                <a:latin typeface="Arial"/>
                <a:cs typeface="Arial"/>
              </a:rPr>
              <a:t>55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estipula: </a:t>
            </a:r>
            <a:r>
              <a:rPr sz="1800" i="1" dirty="0">
                <a:latin typeface="Arial"/>
                <a:cs typeface="Arial"/>
              </a:rPr>
              <a:t>"…o </a:t>
            </a:r>
            <a:r>
              <a:rPr sz="1800" b="1" i="1" spc="-5" dirty="0">
                <a:latin typeface="Arial"/>
                <a:cs typeface="Arial"/>
              </a:rPr>
              <a:t>tipo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de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molécula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 </a:t>
            </a:r>
            <a:r>
              <a:rPr sz="1800" i="1" dirty="0">
                <a:latin typeface="Arial"/>
                <a:cs typeface="Arial"/>
              </a:rPr>
              <a:t> indicado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u="sng" spc="-5" dirty="0">
                <a:latin typeface="Arial"/>
                <a:cs typeface="Arial"/>
              </a:rPr>
              <a:t>como</a:t>
            </a:r>
            <a:r>
              <a:rPr sz="1800" i="1" u="sng" spc="10" dirty="0">
                <a:latin typeface="Arial"/>
                <a:cs typeface="Arial"/>
              </a:rPr>
              <a:t> </a:t>
            </a:r>
            <a:r>
              <a:rPr sz="1800" i="1" u="sng" spc="-5" dirty="0">
                <a:latin typeface="Arial"/>
                <a:cs typeface="Arial"/>
              </a:rPr>
              <a:t>sendo</a:t>
            </a:r>
            <a:r>
              <a:rPr sz="1800" i="1" u="sng" spc="5" dirty="0">
                <a:latin typeface="Arial"/>
                <a:cs typeface="Arial"/>
              </a:rPr>
              <a:t> </a:t>
            </a:r>
            <a:r>
              <a:rPr sz="1800" i="1" u="sng" spc="-5" dirty="0">
                <a:solidFill>
                  <a:srgbClr val="FF0000"/>
                </a:solidFill>
                <a:latin typeface="Arial"/>
                <a:cs typeface="Arial"/>
              </a:rPr>
              <a:t>ADN</a:t>
            </a:r>
            <a:r>
              <a:rPr sz="1800" i="1" spc="-5" dirty="0">
                <a:latin typeface="Arial"/>
                <a:cs typeface="Arial"/>
              </a:rPr>
              <a:t>.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molécula combinada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ADN/ARN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descrita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em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maior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detalhe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tabela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características,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usando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chave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de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caracterização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"source"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 o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qualificador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obrigatório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"organism"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valor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</a:t>
            </a:r>
            <a:r>
              <a:rPr sz="1800" i="1" u="sng" spc="-5" dirty="0">
                <a:solidFill>
                  <a:srgbClr val="FF0000"/>
                </a:solidFill>
                <a:latin typeface="Arial"/>
                <a:cs typeface="Arial"/>
              </a:rPr>
              <a:t>synthetic</a:t>
            </a:r>
            <a:r>
              <a:rPr sz="1800" i="1" u="sng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u="sng" spc="-5" dirty="0">
                <a:solidFill>
                  <a:srgbClr val="FF0000"/>
                </a:solidFill>
                <a:latin typeface="Arial"/>
                <a:cs typeface="Arial"/>
              </a:rPr>
              <a:t>construct</a:t>
            </a:r>
            <a:r>
              <a:rPr sz="1800" i="1" spc="-5" dirty="0">
                <a:latin typeface="Arial"/>
                <a:cs typeface="Arial"/>
              </a:rPr>
              <a:t>"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(estrutura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sintética)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b="1" i="1" spc="-5" dirty="0" err="1">
                <a:latin typeface="Arial"/>
                <a:cs typeface="Arial"/>
              </a:rPr>
              <a:t>qualificador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5" dirty="0" err="1">
                <a:latin typeface="Arial"/>
                <a:cs typeface="Arial"/>
              </a:rPr>
              <a:t>obrigatório</a:t>
            </a:r>
            <a:r>
              <a:rPr sz="1800" i="1" spc="-5" dirty="0">
                <a:latin typeface="Arial"/>
                <a:cs typeface="Arial"/>
              </a:rPr>
              <a:t> "mol_type"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com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valor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</a:t>
            </a:r>
            <a:r>
              <a:rPr sz="1800" i="1" u="sng" spc="-5" dirty="0">
                <a:solidFill>
                  <a:srgbClr val="FF0000"/>
                </a:solidFill>
                <a:latin typeface="Arial"/>
                <a:cs typeface="Arial"/>
              </a:rPr>
              <a:t>other</a:t>
            </a:r>
            <a:r>
              <a:rPr sz="1800" i="1" u="sng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u="sng" spc="-5" dirty="0">
                <a:solidFill>
                  <a:srgbClr val="FF0000"/>
                </a:solidFill>
                <a:latin typeface="Arial"/>
                <a:cs typeface="Arial"/>
              </a:rPr>
              <a:t>DNA</a:t>
            </a:r>
            <a:r>
              <a:rPr sz="1800" i="1" spc="-5" dirty="0">
                <a:latin typeface="Arial"/>
                <a:cs typeface="Arial"/>
              </a:rPr>
              <a:t>"."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447675" indent="-381635">
              <a:lnSpc>
                <a:spcPct val="100000"/>
              </a:lnSpc>
              <a:buClr>
                <a:srgbClr val="00AF50"/>
              </a:buClr>
              <a:buSzPct val="155555"/>
              <a:buFont typeface="Wingdings"/>
              <a:buChar char=""/>
              <a:tabLst>
                <a:tab pos="448309" algn="l"/>
              </a:tabLst>
            </a:pPr>
            <a:r>
              <a:rPr sz="1800" b="1" spc="-5" dirty="0">
                <a:latin typeface="Arial"/>
                <a:cs typeface="Arial"/>
              </a:rPr>
              <a:t>Tipo 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molécula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"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DNA</a:t>
            </a:r>
            <a:r>
              <a:rPr sz="1800" spc="-5" dirty="0">
                <a:latin typeface="Arial"/>
                <a:cs typeface="Arial"/>
              </a:rPr>
              <a:t>"</a:t>
            </a:r>
            <a:endParaRPr sz="1800" dirty="0">
              <a:latin typeface="Arial"/>
              <a:cs typeface="Arial"/>
            </a:endParaRPr>
          </a:p>
          <a:p>
            <a:pPr marL="447675" indent="-397510">
              <a:lnSpc>
                <a:spcPct val="100000"/>
              </a:lnSpc>
              <a:spcBef>
                <a:spcPts val="219"/>
              </a:spcBef>
              <a:buClr>
                <a:srgbClr val="00AF50"/>
              </a:buClr>
              <a:buSzPct val="155555"/>
              <a:buFont typeface="Wingdings"/>
              <a:buChar char=""/>
              <a:tabLst>
                <a:tab pos="448309" algn="l"/>
              </a:tabLst>
            </a:pPr>
            <a:r>
              <a:rPr sz="1800" b="1" spc="-5" dirty="0">
                <a:latin typeface="Arial"/>
                <a:cs typeface="Arial"/>
              </a:rPr>
              <a:t>Qualificador</a:t>
            </a:r>
            <a:r>
              <a:rPr sz="1800" spc="-5" dirty="0">
                <a:latin typeface="Arial"/>
                <a:cs typeface="Arial"/>
              </a:rPr>
              <a:t> nome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organismo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synthetic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construct</a:t>
            </a:r>
            <a:r>
              <a:rPr sz="1800" dirty="0">
                <a:latin typeface="Arial"/>
                <a:cs typeface="Arial"/>
              </a:rPr>
              <a:t>"</a:t>
            </a:r>
          </a:p>
          <a:p>
            <a:pPr marL="447675" indent="-381635">
              <a:lnSpc>
                <a:spcPct val="100000"/>
              </a:lnSpc>
              <a:spcBef>
                <a:spcPts val="215"/>
              </a:spcBef>
              <a:buClr>
                <a:srgbClr val="00AF50"/>
              </a:buClr>
              <a:buSzPct val="155555"/>
              <a:buFont typeface="Wingdings"/>
              <a:buChar char=""/>
              <a:tabLst>
                <a:tab pos="448309" algn="l"/>
              </a:tabLst>
            </a:pPr>
            <a:r>
              <a:rPr sz="1800" b="1" spc="-5" dirty="0">
                <a:latin typeface="Arial"/>
                <a:cs typeface="Arial"/>
              </a:rPr>
              <a:t>Qualificador</a:t>
            </a:r>
            <a:r>
              <a:rPr sz="1800" spc="-5" dirty="0">
                <a:latin typeface="Arial"/>
                <a:cs typeface="Arial"/>
              </a:rPr>
              <a:t> mol_type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=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other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DNA</a:t>
            </a:r>
            <a:r>
              <a:rPr sz="1800" spc="-5" dirty="0">
                <a:latin typeface="Arial"/>
                <a:cs typeface="Arial"/>
              </a:rPr>
              <a:t>"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629155"/>
            <a:ext cx="7922895" cy="1800225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20014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944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dirty="0">
                <a:latin typeface="Arial"/>
                <a:cs typeface="Arial"/>
              </a:rPr>
              <a:t> divulga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híbrida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ADN/ARN:</a:t>
            </a:r>
            <a:endParaRPr sz="1800">
              <a:latin typeface="Arial"/>
              <a:cs typeface="Arial"/>
            </a:endParaRPr>
          </a:p>
          <a:p>
            <a:pPr marL="951230">
              <a:lnSpc>
                <a:spcPct val="100000"/>
              </a:lnSpc>
              <a:spcBef>
                <a:spcPts val="1015"/>
              </a:spcBef>
            </a:pPr>
            <a:r>
              <a:rPr sz="2000" b="1" spc="-5" dirty="0">
                <a:latin typeface="Courier New"/>
                <a:cs typeface="Courier New"/>
              </a:rPr>
              <a:t>5’-ACCTGCcgucccacguguccgagguaGCATTA-3’</a:t>
            </a:r>
            <a:endParaRPr sz="2000">
              <a:latin typeface="Courier New"/>
              <a:cs typeface="Courier New"/>
            </a:endParaRPr>
          </a:p>
          <a:p>
            <a:pPr marL="494030" marR="891540">
              <a:lnSpc>
                <a:spcPct val="100000"/>
              </a:lnSpc>
              <a:spcBef>
                <a:spcPts val="1265"/>
              </a:spcBef>
            </a:pPr>
            <a:r>
              <a:rPr sz="1800" spc="-5" dirty="0">
                <a:latin typeface="Arial"/>
                <a:cs typeface="Arial"/>
              </a:rPr>
              <a:t>onde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maiúsculas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 </a:t>
            </a:r>
            <a:r>
              <a:rPr sz="1800" dirty="0">
                <a:latin typeface="Arial"/>
                <a:cs typeface="Arial"/>
              </a:rPr>
              <a:t>minúsculas</a:t>
            </a:r>
            <a:r>
              <a:rPr sz="1800" spc="-5" dirty="0">
                <a:latin typeface="Arial"/>
                <a:cs typeface="Arial"/>
              </a:rPr>
              <a:t> a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94970" y="4073652"/>
            <a:ext cx="794004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 marR="5080" indent="-509905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22605" algn="l"/>
              </a:tabLst>
            </a:pPr>
            <a:r>
              <a:rPr sz="1800" spc="-5" dirty="0">
                <a:latin typeface="Arial"/>
                <a:cs typeface="Arial"/>
              </a:rPr>
              <a:t>Todos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resíduos uracilo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 ser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representados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pelo símbolo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"t".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Portando,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0795" algn="ctr">
              <a:lnSpc>
                <a:spcPct val="100000"/>
              </a:lnSpc>
              <a:spcBef>
                <a:spcPts val="5"/>
              </a:spcBef>
            </a:pPr>
            <a:r>
              <a:rPr sz="2000" b="1" spc="90" dirty="0">
                <a:latin typeface="Courier New"/>
                <a:cs typeface="Courier New"/>
              </a:rPr>
              <a:t>acctgccgtcccacgtgtccgaggtagcatta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629155"/>
            <a:ext cx="7922895" cy="1800225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46685" rIns="0" bIns="0" rtlCol="0">
            <a:spAutoFit/>
          </a:bodyPr>
          <a:lstStyle/>
          <a:p>
            <a:pPr marL="494030">
              <a:lnSpc>
                <a:spcPct val="100000"/>
              </a:lnSpc>
              <a:spcBef>
                <a:spcPts val="1155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dirty="0">
                <a:latin typeface="Arial"/>
                <a:cs typeface="Arial"/>
              </a:rPr>
              <a:t> divulga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híbrida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ADN/ARN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>
              <a:latin typeface="Arial"/>
              <a:cs typeface="Arial"/>
            </a:endParaRPr>
          </a:p>
          <a:p>
            <a:pPr marL="951230">
              <a:lnSpc>
                <a:spcPct val="100000"/>
              </a:lnSpc>
              <a:spcBef>
                <a:spcPts val="1010"/>
              </a:spcBef>
            </a:pPr>
            <a:r>
              <a:rPr sz="2000" b="1" spc="-5" dirty="0">
                <a:latin typeface="Courier New"/>
                <a:cs typeface="Courier New"/>
              </a:rPr>
              <a:t>5’-ACCTGCcgucccacguguccgagguaGCATTA-3’</a:t>
            </a:r>
            <a:endParaRPr sz="2000">
              <a:latin typeface="Courier New"/>
              <a:cs typeface="Courier New"/>
            </a:endParaRPr>
          </a:p>
          <a:p>
            <a:pPr marL="494030" marR="891540">
              <a:lnSpc>
                <a:spcPct val="100000"/>
              </a:lnSpc>
              <a:spcBef>
                <a:spcPts val="1270"/>
              </a:spcBef>
            </a:pPr>
            <a:r>
              <a:rPr sz="1800" spc="-5" dirty="0">
                <a:latin typeface="Arial"/>
                <a:cs typeface="Arial"/>
              </a:rPr>
              <a:t>onde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maiúsculas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 </a:t>
            </a:r>
            <a:r>
              <a:rPr sz="1800" dirty="0">
                <a:latin typeface="Arial"/>
                <a:cs typeface="Arial"/>
              </a:rPr>
              <a:t>minúsculas</a:t>
            </a:r>
            <a:r>
              <a:rPr sz="1800" spc="-5" dirty="0">
                <a:latin typeface="Arial"/>
                <a:cs typeface="Arial"/>
              </a:rPr>
              <a:t> 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3826002"/>
            <a:ext cx="152400" cy="1600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1236" y="3743960"/>
            <a:ext cx="8032750" cy="211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50" marR="177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norma ST.26, </a:t>
            </a:r>
            <a:r>
              <a:rPr sz="1800" b="1" spc="-5" dirty="0">
                <a:latin typeface="Arial"/>
                <a:cs typeface="Arial"/>
              </a:rPr>
              <a:t>parágrafo </a:t>
            </a:r>
            <a:r>
              <a:rPr sz="1800" b="1" dirty="0">
                <a:latin typeface="Arial"/>
                <a:cs typeface="Arial"/>
              </a:rPr>
              <a:t>55</a:t>
            </a:r>
            <a:r>
              <a:rPr sz="1800" dirty="0">
                <a:latin typeface="Arial"/>
                <a:cs typeface="Arial"/>
              </a:rPr>
              <a:t>, estipula: </a:t>
            </a:r>
            <a:r>
              <a:rPr sz="1800" i="1" dirty="0">
                <a:latin typeface="Arial"/>
                <a:cs typeface="Arial"/>
              </a:rPr>
              <a:t>"Cada segmento de ADN e ARN 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da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molécula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combinada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ADN/ARN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deve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ser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descrito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em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maior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detalhe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por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meio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da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chave</a:t>
            </a:r>
            <a:r>
              <a:rPr sz="1800" b="1" i="1" spc="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de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caracterização </a:t>
            </a:r>
            <a:r>
              <a:rPr sz="1800" i="1" spc="-5" dirty="0">
                <a:latin typeface="Arial"/>
                <a:cs typeface="Arial"/>
              </a:rPr>
              <a:t>"misc_feature"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do </a:t>
            </a:r>
            <a:r>
              <a:rPr sz="1800" b="1" i="1" spc="-5" dirty="0">
                <a:latin typeface="Arial"/>
                <a:cs typeface="Arial"/>
              </a:rPr>
              <a:t>qualificador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"note",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que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indica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segmento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é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ADN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ou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ARN."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527050" indent="-502284">
              <a:lnSpc>
                <a:spcPct val="100000"/>
              </a:lnSpc>
              <a:buClr>
                <a:srgbClr val="00AF50"/>
              </a:buClr>
              <a:buSzPct val="222222"/>
              <a:buFont typeface="Wingdings"/>
              <a:buChar char=""/>
              <a:tabLst>
                <a:tab pos="527685" algn="l"/>
              </a:tabLst>
            </a:pPr>
            <a:r>
              <a:rPr sz="1800" dirty="0">
                <a:latin typeface="Arial"/>
                <a:cs typeface="Arial"/>
              </a:rPr>
              <a:t>Três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segmentos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três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chaves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caracterização </a:t>
            </a:r>
            <a:r>
              <a:rPr sz="1800" dirty="0">
                <a:latin typeface="Arial"/>
                <a:cs typeface="Arial"/>
              </a:rPr>
              <a:t>"misc_feature"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629155"/>
            <a:ext cx="7995284" cy="1656080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52400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dirty="0">
                <a:latin typeface="Arial"/>
                <a:cs typeface="Arial"/>
              </a:rPr>
              <a:t> divulga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híbrida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ADN/ARN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seguinte:</a:t>
            </a:r>
            <a:endParaRPr sz="1800">
              <a:latin typeface="Arial"/>
              <a:cs typeface="Arial"/>
            </a:endParaRPr>
          </a:p>
          <a:p>
            <a:pPr marL="908685">
              <a:lnSpc>
                <a:spcPct val="100000"/>
              </a:lnSpc>
              <a:spcBef>
                <a:spcPts val="1010"/>
              </a:spcBef>
            </a:pPr>
            <a:r>
              <a:rPr sz="2000" b="1" spc="-5" dirty="0">
                <a:latin typeface="Courier New"/>
                <a:cs typeface="Courier New"/>
              </a:rPr>
              <a:t>5’-ACCTGCcgucccacguguccgagguaGCATTA-3’</a:t>
            </a:r>
            <a:endParaRPr sz="2000">
              <a:latin typeface="Courier New"/>
              <a:cs typeface="Courier New"/>
            </a:endParaRPr>
          </a:p>
          <a:p>
            <a:pPr marL="451484" marR="1006475">
              <a:lnSpc>
                <a:spcPct val="100000"/>
              </a:lnSpc>
              <a:spcBef>
                <a:spcPts val="1270"/>
              </a:spcBef>
            </a:pPr>
            <a:r>
              <a:rPr sz="1800" spc="-5" dirty="0">
                <a:latin typeface="Arial"/>
                <a:cs typeface="Arial"/>
              </a:rPr>
              <a:t>onde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maiúsculas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 </a:t>
            </a:r>
            <a:r>
              <a:rPr sz="1800" dirty="0">
                <a:latin typeface="Arial"/>
                <a:cs typeface="Arial"/>
              </a:rPr>
              <a:t>minúsculas</a:t>
            </a:r>
            <a:r>
              <a:rPr sz="1800" spc="-5" dirty="0">
                <a:latin typeface="Arial"/>
                <a:cs typeface="Arial"/>
              </a:rPr>
              <a:t> a parte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30350" y="3363467"/>
            <a:ext cx="7546850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0860" indent="-518159">
              <a:lnSpc>
                <a:spcPct val="100000"/>
              </a:lnSpc>
              <a:spcBef>
                <a:spcPts val="95"/>
              </a:spcBef>
              <a:buClr>
                <a:srgbClr val="00AF50"/>
              </a:buClr>
              <a:buSzPct val="235294"/>
              <a:buFont typeface="Wingdings"/>
              <a:buChar char=""/>
              <a:tabLst>
                <a:tab pos="530860" algn="l"/>
              </a:tabLst>
            </a:pPr>
            <a:r>
              <a:rPr sz="1700" spc="-5" dirty="0">
                <a:latin typeface="Arial"/>
                <a:cs typeface="Arial"/>
              </a:rPr>
              <a:t>Segmento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1,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resíduos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1-6:</a:t>
            </a:r>
            <a:endParaRPr sz="1700" dirty="0">
              <a:latin typeface="Arial"/>
              <a:cs typeface="Arial"/>
            </a:endParaRPr>
          </a:p>
          <a:p>
            <a:pPr marL="892810" marR="5080">
              <a:lnSpc>
                <a:spcPct val="100000"/>
              </a:lnSpc>
            </a:pPr>
            <a:r>
              <a:rPr sz="1700" b="1" spc="-5" dirty="0">
                <a:latin typeface="Arial"/>
                <a:cs typeface="Arial"/>
              </a:rPr>
              <a:t>chave</a:t>
            </a:r>
            <a:r>
              <a:rPr sz="1700" b="1" spc="4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de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caracterização</a:t>
            </a:r>
            <a:r>
              <a:rPr sz="1700" b="1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"misc_feature"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localização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"1..6"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Qualificador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"note"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"DNA"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8510" y="4400041"/>
            <a:ext cx="6778625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Arial"/>
                <a:cs typeface="Arial"/>
              </a:rPr>
              <a:t>Segmento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2,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resíduos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7-26:</a:t>
            </a:r>
            <a:endParaRPr sz="1700" dirty="0">
              <a:latin typeface="Arial"/>
              <a:cs typeface="Arial"/>
            </a:endParaRPr>
          </a:p>
          <a:p>
            <a:pPr marL="374650" marR="5080">
              <a:lnSpc>
                <a:spcPct val="100000"/>
              </a:lnSpc>
            </a:pPr>
            <a:r>
              <a:rPr sz="1700" b="1" spc="-5" dirty="0">
                <a:latin typeface="Arial"/>
                <a:cs typeface="Arial"/>
              </a:rPr>
              <a:t>chave</a:t>
            </a:r>
            <a:r>
              <a:rPr sz="1700" b="1" spc="4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de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caracterização</a:t>
            </a:r>
            <a:r>
              <a:rPr sz="1700" b="1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"misc_feature"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localização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"7..26"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Qualificador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"note"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"RNA"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8511" y="5436361"/>
            <a:ext cx="7181089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Arial"/>
                <a:cs typeface="Arial"/>
              </a:rPr>
              <a:t>Segmento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3,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resíduos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27-32</a:t>
            </a:r>
            <a:endParaRPr sz="1700" dirty="0">
              <a:latin typeface="Arial"/>
              <a:cs typeface="Arial"/>
            </a:endParaRPr>
          </a:p>
          <a:p>
            <a:pPr marL="374650" marR="5080">
              <a:lnSpc>
                <a:spcPct val="100000"/>
              </a:lnSpc>
            </a:pPr>
            <a:r>
              <a:rPr sz="1700" b="1" spc="-5" dirty="0">
                <a:latin typeface="Arial"/>
                <a:cs typeface="Arial"/>
              </a:rPr>
              <a:t>chave</a:t>
            </a:r>
            <a:r>
              <a:rPr sz="1700" b="1" spc="4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de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caracterização</a:t>
            </a:r>
            <a:r>
              <a:rPr sz="1700" b="1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"misc_feature"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localização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"27..32" </a:t>
            </a:r>
            <a:r>
              <a:rPr sz="1700" spc="-459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Qualificador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"note"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com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valor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"DNA"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351" y="4105198"/>
            <a:ext cx="424815" cy="1844039"/>
          </a:xfrm>
          <a:prstGeom prst="rect">
            <a:avLst/>
          </a:prstGeom>
        </p:spPr>
        <p:txBody>
          <a:bodyPr vert="horz" wrap="square" lIns="0" tIns="312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360"/>
              </a:spcBef>
            </a:pPr>
            <a:r>
              <a:rPr sz="4000" dirty="0">
                <a:solidFill>
                  <a:srgbClr val="00AF50"/>
                </a:solidFill>
                <a:latin typeface="Wingdings"/>
                <a:cs typeface="Wingdings"/>
              </a:rPr>
              <a:t></a:t>
            </a:r>
            <a:endParaRPr sz="4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292" y="1748139"/>
            <a:ext cx="7269214" cy="39897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6" y="1571243"/>
            <a:ext cx="4818888" cy="480974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87958" y="1569719"/>
            <a:ext cx="215900" cy="458470"/>
          </a:xfrm>
          <a:custGeom>
            <a:avLst/>
            <a:gdLst/>
            <a:ahLst/>
            <a:cxnLst/>
            <a:rect l="l" t="t" r="r" b="b"/>
            <a:pathLst>
              <a:path w="215900" h="458469">
                <a:moveTo>
                  <a:pt x="215646" y="0"/>
                </a:moveTo>
                <a:lnTo>
                  <a:pt x="0" y="0"/>
                </a:lnTo>
                <a:lnTo>
                  <a:pt x="0" y="457962"/>
                </a:lnTo>
                <a:lnTo>
                  <a:pt x="215646" y="457962"/>
                </a:lnTo>
                <a:lnTo>
                  <a:pt x="215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4065904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Situações</a:t>
            </a:r>
            <a:r>
              <a:rPr spc="-15" dirty="0"/>
              <a:t> </a:t>
            </a:r>
            <a:r>
              <a:rPr spc="-5" dirty="0"/>
              <a:t>especiais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Sequências</a:t>
            </a:r>
            <a:r>
              <a:rPr sz="2400" spc="15" dirty="0"/>
              <a:t> </a:t>
            </a:r>
            <a:r>
              <a:rPr sz="2400" spc="-5" dirty="0"/>
              <a:t>de ADN</a:t>
            </a:r>
            <a:r>
              <a:rPr sz="2400" dirty="0"/>
              <a:t> </a:t>
            </a:r>
            <a:r>
              <a:rPr sz="2400" spc="-5" dirty="0"/>
              <a:t>e ARN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6677406" y="2097532"/>
            <a:ext cx="210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Segmento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5600" y="4916932"/>
            <a:ext cx="210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Segmento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2833" y="3490467"/>
            <a:ext cx="210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Segmento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9E5446-DEB3-43CD-AA01-5D18FF26BF90}"/>
              </a:ext>
            </a:extLst>
          </p:cNvPr>
          <p:cNvGrpSpPr/>
          <p:nvPr/>
        </p:nvGrpSpPr>
        <p:grpSpPr>
          <a:xfrm>
            <a:off x="5638800" y="1371600"/>
            <a:ext cx="990600" cy="4343400"/>
            <a:chOff x="5638800" y="1371600"/>
            <a:chExt cx="990600" cy="4343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5F620B-C35C-48C9-AC4E-EE66802F4597}"/>
                </a:ext>
              </a:extLst>
            </p:cNvPr>
            <p:cNvSpPr/>
            <p:nvPr/>
          </p:nvSpPr>
          <p:spPr>
            <a:xfrm>
              <a:off x="5715000" y="1569719"/>
              <a:ext cx="914400" cy="1325881"/>
            </a:xfrm>
            <a:prstGeom prst="rect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B71999-84DA-469D-93F5-00A6E963EBB8}"/>
                </a:ext>
              </a:extLst>
            </p:cNvPr>
            <p:cNvSpPr/>
            <p:nvPr/>
          </p:nvSpPr>
          <p:spPr>
            <a:xfrm>
              <a:off x="5715000" y="2971800"/>
              <a:ext cx="914400" cy="1325881"/>
            </a:xfrm>
            <a:prstGeom prst="rect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C66C0-5045-4C6B-A6CD-E7AF82A446BF}"/>
                </a:ext>
              </a:extLst>
            </p:cNvPr>
            <p:cNvSpPr/>
            <p:nvPr/>
          </p:nvSpPr>
          <p:spPr>
            <a:xfrm>
              <a:off x="5715000" y="4343400"/>
              <a:ext cx="914400" cy="1325881"/>
            </a:xfrm>
            <a:prstGeom prst="rect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B1A533-89B3-4642-8A78-75A5BFE1CA58}"/>
                </a:ext>
              </a:extLst>
            </p:cNvPr>
            <p:cNvSpPr/>
            <p:nvPr/>
          </p:nvSpPr>
          <p:spPr>
            <a:xfrm>
              <a:off x="5638800" y="1371600"/>
              <a:ext cx="656082" cy="43434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9783" y="28447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6902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Chaves</a:t>
            </a:r>
            <a:r>
              <a:rPr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caracterização</a:t>
            </a:r>
            <a:r>
              <a:rPr spc="-20" dirty="0"/>
              <a:t> </a:t>
            </a:r>
            <a:r>
              <a:rPr spc="-5" dirty="0"/>
              <a:t>e </a:t>
            </a:r>
            <a:r>
              <a:rPr spc="-985" dirty="0"/>
              <a:t> </a:t>
            </a:r>
            <a:r>
              <a:rPr dirty="0"/>
              <a:t>qualificadores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549146"/>
            <a:ext cx="7331075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Sequências</a:t>
            </a:r>
            <a:r>
              <a:rPr sz="2400" spc="3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nucleotídeos:</a:t>
            </a:r>
            <a:r>
              <a:rPr sz="2400" spc="3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chave</a:t>
            </a:r>
            <a:r>
              <a:rPr sz="2400" spc="20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de</a:t>
            </a:r>
            <a:r>
              <a:rPr sz="2400" spc="2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caracterização </a:t>
            </a:r>
            <a:r>
              <a:rPr sz="2400" spc="-655" dirty="0">
                <a:solidFill>
                  <a:srgbClr val="00408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408B"/>
                </a:solidFill>
                <a:latin typeface="Arial"/>
                <a:cs typeface="Arial"/>
              </a:rPr>
              <a:t>"modified_base"</a:t>
            </a:r>
            <a:endParaRPr sz="240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  <a:spcBef>
                <a:spcPts val="750"/>
              </a:spcBef>
            </a:pPr>
            <a:r>
              <a:rPr sz="1800" spc="-5" dirty="0">
                <a:latin typeface="Arial"/>
                <a:cs typeface="Arial"/>
              </a:rPr>
              <a:t>Exemplo: 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nucleotídeos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inosina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posição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981" y="2457830"/>
            <a:ext cx="152400" cy="1600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7117" y="5668264"/>
            <a:ext cx="61112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"Inosine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" </a:t>
            </a:r>
            <a:r>
              <a:rPr sz="1800" spc="-5" dirty="0">
                <a:latin typeface="Arial"/>
                <a:cs typeface="Arial"/>
              </a:rPr>
              <a:t>figura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Anexo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Secção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2, </a:t>
            </a:r>
            <a:r>
              <a:rPr sz="1800" spc="-5" dirty="0">
                <a:latin typeface="Arial"/>
                <a:cs typeface="Arial"/>
              </a:rPr>
              <a:t>Tabela</a:t>
            </a:r>
            <a:r>
              <a:rPr sz="1800" dirty="0">
                <a:latin typeface="Arial"/>
                <a:cs typeface="Arial"/>
              </a:rPr>
              <a:t> 2,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abreviatura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"i"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981" y="5749683"/>
            <a:ext cx="152400" cy="1600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981" y="6024003"/>
            <a:ext cx="152400" cy="1600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327" y="3053180"/>
            <a:ext cx="6116342" cy="227750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8017" y="2741421"/>
            <a:ext cx="31432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Perguntas?</a:t>
            </a:r>
            <a:endParaRPr sz="4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1032" y="2077465"/>
            <a:ext cx="721931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Análogos</a:t>
            </a:r>
            <a:r>
              <a:rPr sz="4800" spc="10" dirty="0"/>
              <a:t> </a:t>
            </a:r>
            <a:r>
              <a:rPr sz="4800" spc="-5" dirty="0"/>
              <a:t>de</a:t>
            </a:r>
            <a:r>
              <a:rPr sz="4800" spc="-10" dirty="0"/>
              <a:t> </a:t>
            </a:r>
            <a:r>
              <a:rPr sz="4800" dirty="0"/>
              <a:t>nucleotídeos, </a:t>
            </a:r>
            <a:r>
              <a:rPr sz="4800" spc="-1320" dirty="0"/>
              <a:t> </a:t>
            </a:r>
            <a:r>
              <a:rPr sz="4800" spc="-5" dirty="0"/>
              <a:t>aminoácidos</a:t>
            </a:r>
            <a:r>
              <a:rPr sz="4800" spc="35" dirty="0"/>
              <a:t> </a:t>
            </a:r>
            <a:r>
              <a:rPr sz="4800" spc="-5" dirty="0"/>
              <a:t>D</a:t>
            </a:r>
            <a:r>
              <a:rPr sz="4800" dirty="0"/>
              <a:t> </a:t>
            </a:r>
            <a:r>
              <a:rPr sz="4800" spc="-5" dirty="0"/>
              <a:t>e </a:t>
            </a:r>
            <a:r>
              <a:rPr sz="4800" dirty="0"/>
              <a:t> </a:t>
            </a:r>
            <a:r>
              <a:rPr sz="4800" spc="-5" dirty="0"/>
              <a:t>sequências</a:t>
            </a:r>
            <a:r>
              <a:rPr sz="4800" spc="35" dirty="0"/>
              <a:t> </a:t>
            </a:r>
            <a:r>
              <a:rPr sz="4800" spc="-5" dirty="0"/>
              <a:t>ramificadas</a:t>
            </a:r>
            <a:endParaRPr sz="48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0723" y="28447"/>
            <a:ext cx="2235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99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304800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Análogos</a:t>
            </a:r>
            <a:r>
              <a:rPr sz="2400" spc="15" dirty="0"/>
              <a:t> </a:t>
            </a:r>
            <a:r>
              <a:rPr sz="2400" spc="-5" dirty="0"/>
              <a:t>de nucleotídeos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533906"/>
            <a:ext cx="152400" cy="160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137410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4810506"/>
            <a:ext cx="152400" cy="1600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688356"/>
            <a:ext cx="152400" cy="1600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8340" y="1457706"/>
            <a:ext cx="8072755" cy="4770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108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ácidos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nucleicos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contendo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análogos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nucleotídeos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estão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sujeitas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às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regras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 </a:t>
            </a:r>
            <a:r>
              <a:rPr sz="1800" dirty="0">
                <a:latin typeface="Arial"/>
                <a:cs typeface="Arial"/>
              </a:rPr>
              <a:t>ST.26</a:t>
            </a:r>
          </a:p>
          <a:p>
            <a:pPr marL="355600" marR="14287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análogos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nucleotídeos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definição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"nucleotídeo"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ST.26,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parágrafo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3(g)(2):</a:t>
            </a:r>
            <a:endParaRPr sz="18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i="1" dirty="0">
                <a:latin typeface="Arial"/>
                <a:cs typeface="Arial"/>
              </a:rPr>
              <a:t>"um análogo </a:t>
            </a:r>
            <a:r>
              <a:rPr sz="1600" i="1" spc="-5" dirty="0">
                <a:latin typeface="Arial"/>
                <a:cs typeface="Arial"/>
              </a:rPr>
              <a:t>de um 2'-deoxiribose-5'-monofosfato ou ribose-5'-monofosfato que, quando </a:t>
            </a:r>
            <a:r>
              <a:rPr sz="1600" i="1" dirty="0">
                <a:latin typeface="Arial"/>
                <a:cs typeface="Arial"/>
              </a:rPr>
              <a:t> formando a </a:t>
            </a:r>
            <a:r>
              <a:rPr sz="1600" i="1" spc="-5" dirty="0">
                <a:latin typeface="Arial"/>
                <a:cs typeface="Arial"/>
              </a:rPr>
              <a:t>espinha </a:t>
            </a:r>
            <a:r>
              <a:rPr sz="1600" i="1" dirty="0">
                <a:latin typeface="Arial"/>
                <a:cs typeface="Arial"/>
              </a:rPr>
              <a:t>dorsal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um </a:t>
            </a:r>
            <a:r>
              <a:rPr sz="1600" i="1" spc="-5" dirty="0">
                <a:latin typeface="Arial"/>
                <a:cs typeface="Arial"/>
              </a:rPr>
              <a:t>análogo de </a:t>
            </a:r>
            <a:r>
              <a:rPr sz="1600" i="1" dirty="0">
                <a:latin typeface="Arial"/>
                <a:cs typeface="Arial"/>
              </a:rPr>
              <a:t>ácido </a:t>
            </a:r>
            <a:r>
              <a:rPr sz="1600" i="1" spc="-5" dirty="0">
                <a:latin typeface="Arial"/>
                <a:cs typeface="Arial"/>
              </a:rPr>
              <a:t>nucleico, </a:t>
            </a:r>
            <a:r>
              <a:rPr sz="1600" i="1" dirty="0">
                <a:latin typeface="Arial"/>
                <a:cs typeface="Arial"/>
              </a:rPr>
              <a:t>resulta em um arranjo </a:t>
            </a:r>
            <a:r>
              <a:rPr sz="1600" i="1" spc="-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nucleobases que imita </a:t>
            </a:r>
            <a:r>
              <a:rPr sz="1600" i="1" dirty="0">
                <a:latin typeface="Arial"/>
                <a:cs typeface="Arial"/>
              </a:rPr>
              <a:t>o arranjo </a:t>
            </a:r>
            <a:r>
              <a:rPr sz="1600" i="1" spc="-5" dirty="0">
                <a:latin typeface="Arial"/>
                <a:cs typeface="Arial"/>
              </a:rPr>
              <a:t>de nucleobases em ácidos nucleicos contendo </a:t>
            </a:r>
            <a:r>
              <a:rPr sz="1600" i="1" dirty="0">
                <a:latin typeface="Arial"/>
                <a:cs typeface="Arial"/>
              </a:rPr>
              <a:t>uma 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espinha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dorsal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de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2'-deoxiribose-5'-monofosfato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ou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ribose-5'-monofosfato,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onde</a:t>
            </a:r>
            <a:r>
              <a:rPr sz="1600" i="1" u="sng" spc="430" dirty="0">
                <a:latin typeface="Arial"/>
                <a:cs typeface="Arial"/>
              </a:rPr>
              <a:t> </a:t>
            </a:r>
            <a:r>
              <a:rPr sz="1600" i="1" u="sng" dirty="0">
                <a:latin typeface="Arial"/>
                <a:cs typeface="Arial"/>
              </a:rPr>
              <a:t>o </a:t>
            </a:r>
            <a:r>
              <a:rPr sz="1600" i="1" u="sng" spc="5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análogo</a:t>
            </a:r>
            <a:r>
              <a:rPr sz="1600" i="1" u="sng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de</a:t>
            </a:r>
            <a:r>
              <a:rPr sz="1600" i="1" u="sng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ácido</a:t>
            </a:r>
            <a:r>
              <a:rPr sz="1600" i="1" u="sng" dirty="0">
                <a:latin typeface="Arial"/>
                <a:cs typeface="Arial"/>
              </a:rPr>
              <a:t> nucleico</a:t>
            </a:r>
            <a:r>
              <a:rPr sz="1600" i="1" u="sng" spc="5" dirty="0">
                <a:latin typeface="Arial"/>
                <a:cs typeface="Arial"/>
              </a:rPr>
              <a:t> </a:t>
            </a:r>
            <a:r>
              <a:rPr sz="1600" i="1" u="sng" dirty="0">
                <a:latin typeface="Arial"/>
                <a:cs typeface="Arial"/>
              </a:rPr>
              <a:t>é</a:t>
            </a:r>
            <a:r>
              <a:rPr sz="1600" i="1" u="sng" spc="5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capaz</a:t>
            </a:r>
            <a:r>
              <a:rPr sz="1600" i="1" u="sng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de</a:t>
            </a:r>
            <a:r>
              <a:rPr sz="1600" i="1" u="sng" dirty="0">
                <a:latin typeface="Arial"/>
                <a:cs typeface="Arial"/>
              </a:rPr>
              <a:t> emparelhar</a:t>
            </a:r>
            <a:r>
              <a:rPr sz="1600" i="1" u="sng" spc="5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bases</a:t>
            </a:r>
            <a:r>
              <a:rPr sz="1600" i="1" u="sng" dirty="0">
                <a:latin typeface="Arial"/>
                <a:cs typeface="Arial"/>
              </a:rPr>
              <a:t> com</a:t>
            </a:r>
            <a:r>
              <a:rPr sz="1600" i="1" u="sng" spc="5" dirty="0">
                <a:latin typeface="Arial"/>
                <a:cs typeface="Arial"/>
              </a:rPr>
              <a:t> </a:t>
            </a:r>
            <a:r>
              <a:rPr sz="1600" i="1" u="sng" dirty="0">
                <a:latin typeface="Arial"/>
                <a:cs typeface="Arial"/>
              </a:rPr>
              <a:t>um</a:t>
            </a:r>
            <a:r>
              <a:rPr sz="1600" i="1" u="sng" spc="5" dirty="0">
                <a:latin typeface="Arial"/>
                <a:cs typeface="Arial"/>
              </a:rPr>
              <a:t> </a:t>
            </a:r>
            <a:r>
              <a:rPr sz="1600" i="1" u="sng" dirty="0">
                <a:latin typeface="Arial"/>
                <a:cs typeface="Arial"/>
              </a:rPr>
              <a:t>ácido</a:t>
            </a:r>
            <a:r>
              <a:rPr sz="1600" i="1" u="sng" spc="5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nucleico </a:t>
            </a:r>
            <a:r>
              <a:rPr sz="1600" i="1" u="sng" dirty="0">
                <a:latin typeface="Arial"/>
                <a:cs typeface="Arial"/>
              </a:rPr>
              <a:t> </a:t>
            </a:r>
            <a:r>
              <a:rPr sz="1600" i="1" u="sng" spc="-5" dirty="0">
                <a:latin typeface="Arial"/>
                <a:cs typeface="Arial"/>
              </a:rPr>
              <a:t>complementar</a:t>
            </a:r>
            <a:r>
              <a:rPr sz="1600" i="1" spc="-5" dirty="0">
                <a:latin typeface="Arial"/>
                <a:cs typeface="Arial"/>
              </a:rPr>
              <a:t>"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Arial"/>
              <a:cs typeface="Arial"/>
            </a:endParaRPr>
          </a:p>
          <a:p>
            <a:pPr marL="355600" marR="6356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Análogos comuns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nucleotídeos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ácidos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peptonucleicos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(APNs),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ácidos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glicolnucleicos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(AGN),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ácidos</a:t>
            </a:r>
            <a:r>
              <a:rPr sz="1800" dirty="0">
                <a:latin typeface="Arial"/>
                <a:cs typeface="Arial"/>
              </a:rPr>
              <a:t> treonucleicos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morfolinos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esquerda</a:t>
            </a:r>
            <a:r>
              <a:rPr sz="1800" spc="-5" dirty="0">
                <a:latin typeface="Arial"/>
                <a:cs typeface="Arial"/>
              </a:rPr>
              <a:t> para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direita,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direcção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imita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lang="en-GB" sz="1800" dirty="0" err="1">
                <a:latin typeface="Arial"/>
                <a:cs typeface="Arial"/>
              </a:rPr>
              <a:t>direcção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5' 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3'.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(Norma </a:t>
            </a:r>
            <a:r>
              <a:rPr sz="1800" spc="-5" dirty="0">
                <a:latin typeface="Arial"/>
                <a:cs typeface="Arial"/>
              </a:rPr>
              <a:t>ST.26, parágrafo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11)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205732" y="6434399"/>
            <a:ext cx="732154" cy="1479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Análogos</a:t>
            </a:r>
            <a:r>
              <a:rPr sz="2400" spc="15" dirty="0"/>
              <a:t> </a:t>
            </a:r>
            <a:r>
              <a:rPr sz="2400" spc="-5" dirty="0"/>
              <a:t>de nucleotídeos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72212" y="1632204"/>
            <a:ext cx="8497570" cy="1656080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9177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51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patente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divulga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ácido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glicolnucleico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(AGN):</a:t>
            </a:r>
            <a:endParaRPr sz="1800">
              <a:latin typeface="Arial"/>
              <a:cs typeface="Arial"/>
            </a:endParaRPr>
          </a:p>
          <a:p>
            <a:pPr marL="1311910">
              <a:lnSpc>
                <a:spcPct val="100000"/>
              </a:lnSpc>
              <a:spcBef>
                <a:spcPts val="919"/>
              </a:spcBef>
            </a:pPr>
            <a:r>
              <a:rPr sz="1800" spc="-10" dirty="0">
                <a:latin typeface="Courier New"/>
                <a:cs typeface="Courier New"/>
              </a:rPr>
              <a:t>PO</a:t>
            </a:r>
            <a:r>
              <a:rPr sz="1800" spc="-15" baseline="-20833" dirty="0">
                <a:latin typeface="Courier New"/>
                <a:cs typeface="Courier New"/>
              </a:rPr>
              <a:t>4</a:t>
            </a:r>
            <a:r>
              <a:rPr sz="1800" spc="-10" dirty="0">
                <a:latin typeface="Courier New"/>
                <a:cs typeface="Courier New"/>
              </a:rPr>
              <a:t>-tagttcattgactaaggctccccattgact-OH</a:t>
            </a:r>
            <a:endParaRPr sz="1800">
              <a:latin typeface="Courier New"/>
              <a:cs typeface="Courier New"/>
            </a:endParaRPr>
          </a:p>
          <a:p>
            <a:pPr marL="82550" marR="213360">
              <a:lnSpc>
                <a:spcPct val="100000"/>
              </a:lnSpc>
              <a:spcBef>
                <a:spcPts val="1245"/>
              </a:spcBef>
            </a:pPr>
            <a:r>
              <a:rPr sz="1800" spc="-5" dirty="0">
                <a:latin typeface="Arial"/>
                <a:cs typeface="Arial"/>
              </a:rPr>
              <a:t>Onde a extremidade PO</a:t>
            </a:r>
            <a:r>
              <a:rPr sz="1800" spc="-7" baseline="-20833" dirty="0">
                <a:latin typeface="Arial"/>
                <a:cs typeface="Arial"/>
              </a:rPr>
              <a:t>4</a:t>
            </a:r>
            <a:r>
              <a:rPr sz="1800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 sequência </a:t>
            </a:r>
            <a:r>
              <a:rPr sz="1800" dirty="0">
                <a:latin typeface="Arial"/>
                <a:cs typeface="Arial"/>
              </a:rPr>
              <a:t>imita </a:t>
            </a:r>
            <a:r>
              <a:rPr sz="1800" spc="-5" dirty="0">
                <a:latin typeface="Arial"/>
                <a:cs typeface="Arial"/>
              </a:rPr>
              <a:t>a extremidade </a:t>
            </a:r>
            <a:r>
              <a:rPr sz="1800" dirty="0">
                <a:latin typeface="Arial"/>
                <a:cs typeface="Arial"/>
              </a:rPr>
              <a:t>5' </a:t>
            </a:r>
            <a:r>
              <a:rPr sz="1800" spc="-5" dirty="0">
                <a:latin typeface="Arial"/>
                <a:cs typeface="Arial"/>
              </a:rPr>
              <a:t>de uma sequência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218" y="3528314"/>
            <a:ext cx="69697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890" indent="-50419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16890" algn="l"/>
              </a:tabLst>
            </a:pPr>
            <a:r>
              <a:rPr sz="1800" dirty="0">
                <a:latin typeface="Arial"/>
                <a:cs typeface="Arial"/>
              </a:rPr>
              <a:t>Esta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 numa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listagem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Análogos</a:t>
            </a:r>
            <a:r>
              <a:rPr sz="2400" spc="15" dirty="0"/>
              <a:t> </a:t>
            </a:r>
            <a:r>
              <a:rPr sz="2400" spc="-5" dirty="0"/>
              <a:t>de nucleotídeos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51459" y="1844801"/>
            <a:ext cx="8712835" cy="1959610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91770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1510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patente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divulga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ácido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glicolnucleico</a:t>
            </a:r>
            <a:endParaRPr sz="18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(AGN):</a:t>
            </a:r>
            <a:endParaRPr sz="1800">
              <a:latin typeface="Arial"/>
              <a:cs typeface="Arial"/>
            </a:endParaRPr>
          </a:p>
          <a:p>
            <a:pPr marR="535305" algn="ctr">
              <a:lnSpc>
                <a:spcPct val="100000"/>
              </a:lnSpc>
              <a:spcBef>
                <a:spcPts val="919"/>
              </a:spcBef>
            </a:pPr>
            <a:r>
              <a:rPr sz="1800" spc="-10" dirty="0">
                <a:latin typeface="Courier New"/>
                <a:cs typeface="Courier New"/>
              </a:rPr>
              <a:t>PO</a:t>
            </a:r>
            <a:r>
              <a:rPr sz="1800" spc="-15" baseline="-20833" dirty="0">
                <a:latin typeface="Courier New"/>
                <a:cs typeface="Courier New"/>
              </a:rPr>
              <a:t>4</a:t>
            </a:r>
            <a:r>
              <a:rPr sz="1800" spc="-10" dirty="0">
                <a:latin typeface="Courier New"/>
                <a:cs typeface="Courier New"/>
              </a:rPr>
              <a:t>-tagttcattgactaaggctccccattgact-OH</a:t>
            </a:r>
            <a:endParaRPr sz="1800">
              <a:latin typeface="Courier New"/>
              <a:cs typeface="Courier New"/>
            </a:endParaRPr>
          </a:p>
          <a:p>
            <a:pPr marL="351155" marR="160655">
              <a:lnSpc>
                <a:spcPct val="100000"/>
              </a:lnSpc>
              <a:spcBef>
                <a:spcPts val="1240"/>
              </a:spcBef>
            </a:pPr>
            <a:r>
              <a:rPr sz="1800" spc="-5" dirty="0">
                <a:latin typeface="Arial"/>
                <a:cs typeface="Arial"/>
              </a:rPr>
              <a:t>Onde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extremidade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spc="-7" baseline="-20833" dirty="0">
                <a:latin typeface="Arial"/>
                <a:cs typeface="Arial"/>
              </a:rPr>
              <a:t>4</a:t>
            </a:r>
            <a:r>
              <a:rPr sz="1800" spc="26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imita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extremidade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5'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845" y="3793744"/>
            <a:ext cx="8050530" cy="112338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82295" indent="-488950">
              <a:lnSpc>
                <a:spcPct val="100000"/>
              </a:lnSpc>
              <a:spcBef>
                <a:spcPts val="118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82930" algn="l"/>
              </a:tabLst>
            </a:pPr>
            <a:r>
              <a:rPr sz="1800" dirty="0">
                <a:latin typeface="Arial"/>
                <a:cs typeface="Arial"/>
              </a:rPr>
              <a:t>Esta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endParaRPr sz="1800" dirty="0">
              <a:latin typeface="Arial"/>
              <a:cs typeface="Arial"/>
            </a:endParaRPr>
          </a:p>
          <a:p>
            <a:pPr marL="58229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extremidade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spc="-7" baseline="-20833" dirty="0">
                <a:latin typeface="Arial"/>
                <a:cs typeface="Arial"/>
              </a:rPr>
              <a:t>4</a:t>
            </a:r>
            <a:r>
              <a:rPr sz="1800" spc="26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imita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extremidade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5',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portanto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endParaRPr sz="1800" dirty="0">
              <a:latin typeface="Arial"/>
              <a:cs typeface="Arial"/>
            </a:endParaRPr>
          </a:p>
          <a:p>
            <a:pPr marL="582295" indent="-544830">
              <a:lnSpc>
                <a:spcPct val="100000"/>
              </a:lnSpc>
              <a:buClr>
                <a:srgbClr val="00AF50"/>
              </a:buClr>
              <a:buSzPct val="222222"/>
              <a:buFont typeface="Wingdings"/>
              <a:buChar char=""/>
              <a:tabLst>
                <a:tab pos="582930" algn="l"/>
              </a:tabLst>
            </a:pPr>
            <a:r>
              <a:rPr sz="1800" spc="-5" dirty="0">
                <a:latin typeface="Arial"/>
                <a:cs typeface="Arial"/>
              </a:rPr>
              <a:t>representada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direcção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mostrada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371600"/>
            <a:ext cx="8892540" cy="1728470"/>
          </a:xfrm>
          <a:custGeom>
            <a:avLst/>
            <a:gdLst/>
            <a:ahLst/>
            <a:cxnLst/>
            <a:rect l="l" t="t" r="r" b="b"/>
            <a:pathLst>
              <a:path w="8892540" h="1728470">
                <a:moveTo>
                  <a:pt x="8892540" y="0"/>
                </a:moveTo>
                <a:lnTo>
                  <a:pt x="0" y="0"/>
                </a:lnTo>
                <a:lnTo>
                  <a:pt x="0" y="1728215"/>
                </a:lnTo>
                <a:lnTo>
                  <a:pt x="8892540" y="1728215"/>
                </a:lnTo>
                <a:lnTo>
                  <a:pt x="8892540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Análogos</a:t>
            </a:r>
            <a:r>
              <a:rPr sz="2400" spc="15" dirty="0"/>
              <a:t> </a:t>
            </a:r>
            <a:r>
              <a:rPr sz="2400" spc="-5" dirty="0"/>
              <a:t>de nucleotídeos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53313" y="1447800"/>
            <a:ext cx="8697595" cy="4828886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1015"/>
              </a:spcBef>
            </a:pP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pedido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patente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divulga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seguinte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ácido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glicolnucleico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(AGN):</a:t>
            </a:r>
          </a:p>
          <a:p>
            <a:pPr marL="1478280">
              <a:lnSpc>
                <a:spcPct val="100000"/>
              </a:lnSpc>
              <a:spcBef>
                <a:spcPts val="915"/>
              </a:spcBef>
            </a:pPr>
            <a:r>
              <a:rPr sz="1800" spc="-10" dirty="0">
                <a:latin typeface="Courier New"/>
                <a:cs typeface="Courier New"/>
              </a:rPr>
              <a:t>PO</a:t>
            </a:r>
            <a:r>
              <a:rPr sz="1800" spc="-15" baseline="-20833" dirty="0">
                <a:latin typeface="Courier New"/>
                <a:cs typeface="Courier New"/>
              </a:rPr>
              <a:t>4</a:t>
            </a:r>
            <a:r>
              <a:rPr sz="1800" spc="-10" dirty="0">
                <a:latin typeface="Courier New"/>
                <a:cs typeface="Courier New"/>
              </a:rPr>
              <a:t>-tagttcattgactaaggctccccattgact-OH</a:t>
            </a:r>
            <a:endParaRPr sz="1800" dirty="0">
              <a:latin typeface="Courier New"/>
              <a:cs typeface="Courier New"/>
            </a:endParaRPr>
          </a:p>
          <a:p>
            <a:pPr marL="248920" marR="247015">
              <a:lnSpc>
                <a:spcPct val="100000"/>
              </a:lnSpc>
              <a:spcBef>
                <a:spcPts val="1245"/>
              </a:spcBef>
            </a:pPr>
            <a:r>
              <a:rPr sz="1800" spc="-5" dirty="0">
                <a:latin typeface="Arial"/>
                <a:cs typeface="Arial"/>
              </a:rPr>
              <a:t>Onde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extremidade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spc="-7" baseline="-20833" dirty="0">
                <a:latin typeface="Arial"/>
                <a:cs typeface="Arial"/>
              </a:rPr>
              <a:t>4</a:t>
            </a:r>
            <a:r>
              <a:rPr sz="1800" spc="26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imita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extremidade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5'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ADN.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538480" indent="-467995">
              <a:lnSpc>
                <a:spcPct val="100000"/>
              </a:lnSpc>
              <a:buClr>
                <a:srgbClr val="00AF50"/>
              </a:buClr>
              <a:buSzPct val="222222"/>
              <a:buFont typeface="Wingdings"/>
              <a:buChar char=""/>
              <a:tabLst>
                <a:tab pos="539115" algn="l"/>
              </a:tabLst>
            </a:pPr>
            <a:r>
              <a:rPr sz="1800" dirty="0">
                <a:latin typeface="Arial"/>
                <a:cs typeface="Arial"/>
              </a:rPr>
              <a:t>Esta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numa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listagem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endParaRPr sz="1800" dirty="0">
              <a:latin typeface="Arial"/>
              <a:cs typeface="Arial"/>
            </a:endParaRPr>
          </a:p>
          <a:p>
            <a:pPr marL="538480" marR="720725" indent="-488315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39115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extremidade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spc="-7" baseline="-20833" dirty="0">
                <a:latin typeface="Arial"/>
                <a:cs typeface="Arial"/>
              </a:rPr>
              <a:t>4</a:t>
            </a:r>
            <a:r>
              <a:rPr sz="1800" spc="262" baseline="-20833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imita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extremidade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5',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portanto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representada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na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GB" sz="1800" spc="-5" dirty="0" err="1">
                <a:latin typeface="Arial"/>
                <a:cs typeface="Arial"/>
              </a:rPr>
              <a:t>direcção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mostrada</a:t>
            </a:r>
            <a:endParaRPr sz="1800" dirty="0">
              <a:latin typeface="Arial"/>
              <a:cs typeface="Arial"/>
            </a:endParaRPr>
          </a:p>
          <a:p>
            <a:pPr marL="538480" marR="628015" indent="-467359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39115" algn="l"/>
              </a:tabLst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sequência inteira deve ser </a:t>
            </a:r>
            <a:r>
              <a:rPr sz="1800" spc="-5" dirty="0" err="1">
                <a:latin typeface="Arial"/>
                <a:cs typeface="Arial"/>
              </a:rPr>
              <a:t>anotada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5" dirty="0">
                <a:latin typeface="Arial"/>
                <a:cs typeface="Arial"/>
              </a:rPr>
              <a:t> </a:t>
            </a:r>
            <a:endParaRPr lang="en-GB" sz="1800" spc="-5" dirty="0">
              <a:latin typeface="Arial"/>
              <a:cs typeface="Arial"/>
            </a:endParaRPr>
          </a:p>
          <a:p>
            <a:pPr marL="71121" marR="628015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222222"/>
              <a:tabLst>
                <a:tab pos="539115" algn="l"/>
              </a:tabLst>
            </a:pPr>
            <a:r>
              <a:rPr lang="en-GB" b="1" spc="-5" dirty="0">
                <a:latin typeface="Arial"/>
                <a:cs typeface="Arial"/>
              </a:rPr>
              <a:t>	</a:t>
            </a:r>
            <a:r>
              <a:rPr sz="1800" b="1" spc="-5" dirty="0" err="1">
                <a:latin typeface="Arial"/>
                <a:cs typeface="Arial"/>
              </a:rPr>
              <a:t>chave</a:t>
            </a:r>
            <a:r>
              <a:rPr sz="1800" b="1" spc="-5" dirty="0">
                <a:latin typeface="Arial"/>
                <a:cs typeface="Arial"/>
              </a:rPr>
              <a:t> de </a:t>
            </a:r>
            <a:r>
              <a:rPr sz="1800" b="1" spc="-5" dirty="0" err="1">
                <a:latin typeface="Arial"/>
                <a:cs typeface="Arial"/>
              </a:rPr>
              <a:t>caracterização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</a:t>
            </a:r>
            <a:r>
              <a:rPr sz="1800" spc="-5" dirty="0" err="1">
                <a:latin typeface="Arial"/>
                <a:cs typeface="Arial"/>
              </a:rPr>
              <a:t>modified_base</a:t>
            </a:r>
            <a:r>
              <a:rPr sz="1800" spc="-5" dirty="0">
                <a:latin typeface="Arial"/>
                <a:cs typeface="Arial"/>
              </a:rPr>
              <a:t>"</a:t>
            </a:r>
            <a:endParaRPr lang="en-GB" sz="1800" spc="-5" dirty="0">
              <a:latin typeface="Arial"/>
              <a:cs typeface="Arial"/>
            </a:endParaRPr>
          </a:p>
          <a:p>
            <a:pPr marL="71121" marR="628015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222222"/>
              <a:tabLst>
                <a:tab pos="539115" algn="l"/>
              </a:tabLst>
            </a:pPr>
            <a:r>
              <a:rPr lang="en-GB" b="1" spc="-5" dirty="0">
                <a:latin typeface="Arial"/>
                <a:cs typeface="Arial"/>
              </a:rPr>
              <a:t>	</a:t>
            </a:r>
            <a:r>
              <a:rPr sz="1800" b="1" spc="-5" dirty="0" err="1">
                <a:latin typeface="Arial"/>
                <a:cs typeface="Arial"/>
              </a:rPr>
              <a:t>qualificador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"mod_base"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valor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"OTHER"</a:t>
            </a:r>
            <a:endParaRPr lang="en-GB" sz="1800" spc="-5" dirty="0">
              <a:latin typeface="Arial"/>
              <a:cs typeface="Arial"/>
            </a:endParaRPr>
          </a:p>
          <a:p>
            <a:pPr marL="71121" marR="628015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222222"/>
              <a:tabLst>
                <a:tab pos="539115" algn="l"/>
              </a:tabLst>
            </a:pPr>
            <a:r>
              <a:rPr lang="en-GB" spc="-5" dirty="0">
                <a:latin typeface="Arial"/>
                <a:cs typeface="Arial"/>
              </a:rPr>
              <a:t>	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qualificador</a:t>
            </a:r>
            <a:r>
              <a:rPr sz="1800" dirty="0">
                <a:latin typeface="Arial"/>
                <a:cs typeface="Arial"/>
              </a:rPr>
              <a:t> "note" </a:t>
            </a:r>
            <a:r>
              <a:rPr sz="1800" spc="-5" dirty="0">
                <a:latin typeface="Arial"/>
                <a:cs typeface="Arial"/>
              </a:rPr>
              <a:t>que inclui o nome completo e não </a:t>
            </a:r>
            <a:r>
              <a:rPr sz="1800" dirty="0">
                <a:latin typeface="Arial"/>
                <a:cs typeface="Arial"/>
              </a:rPr>
              <a:t>abreviado </a:t>
            </a:r>
            <a:r>
              <a:rPr sz="1800" spc="-5" dirty="0">
                <a:latin typeface="Arial"/>
                <a:cs typeface="Arial"/>
              </a:rPr>
              <a:t>dos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	</a:t>
            </a:r>
            <a:r>
              <a:rPr sz="1800" dirty="0" err="1">
                <a:latin typeface="Arial"/>
                <a:cs typeface="Arial"/>
              </a:rPr>
              <a:t>nucleotídeos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modificados,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"ácidos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glicolnucleicos"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Análogos</a:t>
            </a:r>
            <a:r>
              <a:rPr sz="2400" spc="15" dirty="0"/>
              <a:t> </a:t>
            </a:r>
            <a:r>
              <a:rPr sz="2400" spc="-5" dirty="0"/>
              <a:t>de nucleotídeos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58318" y="5978397"/>
            <a:ext cx="40982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Nota: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10" dirty="0" err="1">
                <a:latin typeface="Arial"/>
                <a:cs typeface="Arial"/>
              </a:rPr>
              <a:t>uma</a:t>
            </a:r>
            <a:r>
              <a:rPr sz="1200" i="1" spc="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</a:t>
            </a:r>
            <a:r>
              <a:rPr lang="en-GB" sz="1200" i="1" spc="-5" dirty="0" err="1">
                <a:latin typeface="Arial"/>
                <a:cs typeface="Arial"/>
              </a:rPr>
              <a:t>escrição</a:t>
            </a:r>
            <a:r>
              <a:rPr lang="en-GB" sz="1200" i="1" spc="-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extensa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deste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exemplo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5" dirty="0" err="1">
                <a:latin typeface="Arial"/>
                <a:cs typeface="Arial"/>
              </a:rPr>
              <a:t>encontra</a:t>
            </a:r>
            <a:r>
              <a:rPr lang="en-GB" sz="1200" i="1" spc="-5" dirty="0">
                <a:latin typeface="Arial"/>
                <a:cs typeface="Arial"/>
              </a:rPr>
              <a:t>-se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na </a:t>
            </a:r>
            <a:r>
              <a:rPr sz="1200" i="1" spc="-32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Norma </a:t>
            </a:r>
            <a:r>
              <a:rPr sz="1200" i="1" spc="-25" dirty="0">
                <a:latin typeface="Arial"/>
                <a:cs typeface="Arial"/>
              </a:rPr>
              <a:t>ST.26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da</a:t>
            </a:r>
            <a:r>
              <a:rPr sz="1200" i="1" dirty="0">
                <a:latin typeface="Arial"/>
                <a:cs typeface="Arial"/>
              </a:rPr>
              <a:t> OMPI,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Anexo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VI,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Exemplo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3(g)-4.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254" y="2181605"/>
            <a:ext cx="8238770" cy="25812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D-aminoácidos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1239" y="1880361"/>
            <a:ext cx="7633334" cy="117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aminoácidos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contendo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mais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D-aminoácidos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estão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sujeitas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às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regras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ST.26</a:t>
            </a:r>
          </a:p>
          <a:p>
            <a:pPr marL="12700" marR="10223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Os D-aminoácidos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estão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incluídos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definição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"aminoácido"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norma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ST.26,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parágrafo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3(a):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1962150"/>
            <a:ext cx="152400" cy="1600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2565654"/>
            <a:ext cx="152400" cy="160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8340" y="3599179"/>
            <a:ext cx="74041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3305" algn="l"/>
                <a:tab pos="1511935" algn="l"/>
                <a:tab pos="2466975" algn="l"/>
                <a:tab pos="3590290" algn="l"/>
                <a:tab pos="3956685" algn="l"/>
                <a:tab pos="4674235" algn="l"/>
                <a:tab pos="4872355" algn="l"/>
                <a:tab pos="5364480" algn="l"/>
                <a:tab pos="6080760" algn="l"/>
                <a:tab pos="6392545" algn="l"/>
                <a:tab pos="7152640" algn="l"/>
              </a:tabLst>
            </a:pPr>
            <a:r>
              <a:rPr sz="1600" i="1" dirty="0">
                <a:latin typeface="Arial"/>
                <a:cs typeface="Arial"/>
              </a:rPr>
              <a:t>q</a:t>
            </a:r>
            <a:r>
              <a:rPr sz="1600" i="1" spc="-10" dirty="0">
                <a:latin typeface="Arial"/>
                <a:cs typeface="Arial"/>
              </a:rPr>
              <a:t>u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-15" dirty="0">
                <a:latin typeface="Arial"/>
                <a:cs typeface="Arial"/>
              </a:rPr>
              <a:t>i</a:t>
            </a:r>
            <a:r>
              <a:rPr sz="1600" i="1" dirty="0">
                <a:latin typeface="Arial"/>
                <a:cs typeface="Arial"/>
              </a:rPr>
              <a:t>sq</a:t>
            </a:r>
            <a:r>
              <a:rPr sz="1600" i="1" spc="-15" dirty="0">
                <a:latin typeface="Arial"/>
                <a:cs typeface="Arial"/>
              </a:rPr>
              <a:t>u</a:t>
            </a:r>
            <a:r>
              <a:rPr sz="1600" i="1" dirty="0">
                <a:latin typeface="Arial"/>
                <a:cs typeface="Arial"/>
              </a:rPr>
              <a:t>er	</a:t>
            </a:r>
            <a:r>
              <a:rPr sz="1600" i="1" spc="-5" dirty="0">
                <a:latin typeface="Arial"/>
                <a:cs typeface="Arial"/>
              </a:rPr>
              <a:t>do</a:t>
            </a:r>
            <a:r>
              <a:rPr sz="1600" i="1" dirty="0">
                <a:latin typeface="Arial"/>
                <a:cs typeface="Arial"/>
              </a:rPr>
              <a:t>s	sím</a:t>
            </a:r>
            <a:r>
              <a:rPr sz="1600" i="1" spc="-10" dirty="0">
                <a:latin typeface="Arial"/>
                <a:cs typeface="Arial"/>
              </a:rPr>
              <a:t>b</a:t>
            </a:r>
            <a:r>
              <a:rPr sz="1600" i="1" dirty="0">
                <a:latin typeface="Arial"/>
                <a:cs typeface="Arial"/>
              </a:rPr>
              <a:t>o</a:t>
            </a:r>
            <a:r>
              <a:rPr sz="1600" i="1" spc="-10" dirty="0">
                <a:latin typeface="Arial"/>
                <a:cs typeface="Arial"/>
              </a:rPr>
              <a:t>l</a:t>
            </a:r>
            <a:r>
              <a:rPr sz="1600" i="1" dirty="0">
                <a:latin typeface="Arial"/>
                <a:cs typeface="Arial"/>
              </a:rPr>
              <a:t>os	co</a:t>
            </a:r>
            <a:r>
              <a:rPr sz="1600" i="1" spc="-15" dirty="0">
                <a:latin typeface="Arial"/>
                <a:cs typeface="Arial"/>
              </a:rPr>
              <a:t>n</a:t>
            </a:r>
            <a:r>
              <a:rPr sz="1600" i="1" dirty="0">
                <a:latin typeface="Arial"/>
                <a:cs typeface="Arial"/>
              </a:rPr>
              <a:t>sta</a:t>
            </a:r>
            <a:r>
              <a:rPr sz="1600" i="1" spc="-10" dirty="0">
                <a:latin typeface="Arial"/>
                <a:cs typeface="Arial"/>
              </a:rPr>
              <a:t>n</a:t>
            </a:r>
            <a:r>
              <a:rPr sz="1600" i="1" dirty="0">
                <a:latin typeface="Arial"/>
                <a:cs typeface="Arial"/>
              </a:rPr>
              <a:t>t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dirty="0">
                <a:latin typeface="Arial"/>
                <a:cs typeface="Arial"/>
              </a:rPr>
              <a:t>s	</a:t>
            </a:r>
            <a:r>
              <a:rPr sz="1600" i="1" spc="-5" dirty="0">
                <a:latin typeface="Arial"/>
                <a:cs typeface="Arial"/>
              </a:rPr>
              <a:t>d</a:t>
            </a:r>
            <a:r>
              <a:rPr sz="1600" i="1" dirty="0">
                <a:latin typeface="Arial"/>
                <a:cs typeface="Arial"/>
              </a:rPr>
              <a:t>o	A</a:t>
            </a:r>
            <a:r>
              <a:rPr sz="1600" i="1" spc="-10" dirty="0">
                <a:latin typeface="Arial"/>
                <a:cs typeface="Arial"/>
              </a:rPr>
              <a:t>n</a:t>
            </a:r>
            <a:r>
              <a:rPr sz="1600" i="1" dirty="0">
                <a:latin typeface="Arial"/>
                <a:cs typeface="Arial"/>
              </a:rPr>
              <a:t>exo	I	(ver	</a:t>
            </a:r>
            <a:r>
              <a:rPr lang="en-GB" sz="1600" i="1" dirty="0" err="1">
                <a:latin typeface="Arial"/>
                <a:cs typeface="Arial"/>
              </a:rPr>
              <a:t>Secção</a:t>
            </a:r>
            <a:r>
              <a:rPr sz="1600" i="1" dirty="0">
                <a:latin typeface="Arial"/>
                <a:cs typeface="Arial"/>
              </a:rPr>
              <a:t>	3,	T</a:t>
            </a:r>
            <a:r>
              <a:rPr sz="1600" i="1" spc="-10" dirty="0">
                <a:latin typeface="Arial"/>
                <a:cs typeface="Arial"/>
              </a:rPr>
              <a:t>a</a:t>
            </a:r>
            <a:r>
              <a:rPr sz="1600" i="1" dirty="0">
                <a:latin typeface="Arial"/>
                <a:cs typeface="Arial"/>
              </a:rPr>
              <a:t>b</a:t>
            </a:r>
            <a:r>
              <a:rPr sz="1600" i="1" spc="-10" dirty="0">
                <a:latin typeface="Arial"/>
                <a:cs typeface="Arial"/>
              </a:rPr>
              <a:t>e</a:t>
            </a:r>
            <a:r>
              <a:rPr sz="1600" i="1" dirty="0">
                <a:latin typeface="Arial"/>
                <a:cs typeface="Arial"/>
              </a:rPr>
              <a:t>la	</a:t>
            </a:r>
            <a:r>
              <a:rPr sz="1600" i="1" spc="-5" dirty="0">
                <a:latin typeface="Arial"/>
                <a:cs typeface="Arial"/>
              </a:rPr>
              <a:t>3</a:t>
            </a:r>
            <a:r>
              <a:rPr sz="1600" i="1" spc="5" dirty="0">
                <a:latin typeface="Arial"/>
                <a:cs typeface="Arial"/>
              </a:rPr>
              <a:t>)</a:t>
            </a:r>
            <a:r>
              <a:rPr sz="1600" i="1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3355594"/>
            <a:ext cx="80727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340485" algn="l"/>
                <a:tab pos="2232660" algn="l"/>
                <a:tab pos="3181350" algn="l"/>
                <a:tab pos="4378960" algn="l"/>
                <a:tab pos="4877435" algn="l"/>
                <a:tab pos="5580380" algn="l"/>
                <a:tab pos="6022340" algn="l"/>
                <a:tab pos="7379970" algn="l"/>
              </a:tabLst>
            </a:pPr>
            <a:r>
              <a:rPr sz="1600" i="1" dirty="0">
                <a:latin typeface="Arial"/>
                <a:cs typeface="Arial"/>
              </a:rPr>
              <a:t>"am</a:t>
            </a:r>
            <a:r>
              <a:rPr sz="1600" i="1" spc="-5" dirty="0">
                <a:latin typeface="Arial"/>
                <a:cs typeface="Arial"/>
              </a:rPr>
              <a:t>i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5" dirty="0">
                <a:latin typeface="Arial"/>
                <a:cs typeface="Arial"/>
              </a:rPr>
              <a:t>o</a:t>
            </a:r>
            <a:r>
              <a:rPr sz="1600" i="1" spc="-10" dirty="0">
                <a:latin typeface="Arial"/>
                <a:cs typeface="Arial"/>
              </a:rPr>
              <a:t>á</a:t>
            </a:r>
            <a:r>
              <a:rPr sz="1600" i="1" dirty="0">
                <a:latin typeface="Arial"/>
                <a:cs typeface="Arial"/>
              </a:rPr>
              <a:t>cid</a:t>
            </a:r>
            <a:r>
              <a:rPr sz="1600" i="1" spc="-10" dirty="0">
                <a:latin typeface="Arial"/>
                <a:cs typeface="Arial"/>
              </a:rPr>
              <a:t>o</a:t>
            </a:r>
            <a:r>
              <a:rPr sz="1600" i="1" dirty="0">
                <a:latin typeface="Arial"/>
                <a:cs typeface="Arial"/>
              </a:rPr>
              <a:t>"	si</a:t>
            </a:r>
            <a:r>
              <a:rPr sz="1600" i="1" spc="-10" dirty="0">
                <a:latin typeface="Arial"/>
                <a:cs typeface="Arial"/>
              </a:rPr>
              <a:t>g</a:t>
            </a:r>
            <a:r>
              <a:rPr sz="1600" i="1" dirty="0">
                <a:latin typeface="Arial"/>
                <a:cs typeface="Arial"/>
              </a:rPr>
              <a:t>ni</a:t>
            </a:r>
            <a:r>
              <a:rPr sz="1600" i="1" spc="-10" dirty="0">
                <a:latin typeface="Arial"/>
                <a:cs typeface="Arial"/>
              </a:rPr>
              <a:t>f</a:t>
            </a:r>
            <a:r>
              <a:rPr sz="1600" i="1" dirty="0">
                <a:latin typeface="Arial"/>
                <a:cs typeface="Arial"/>
              </a:rPr>
              <a:t>ica	q</a:t>
            </a:r>
            <a:r>
              <a:rPr sz="1600" i="1" spc="-5" dirty="0">
                <a:latin typeface="Arial"/>
                <a:cs typeface="Arial"/>
              </a:rPr>
              <a:t>u</a:t>
            </a:r>
            <a:r>
              <a:rPr sz="1600" i="1" dirty="0">
                <a:latin typeface="Arial"/>
                <a:cs typeface="Arial"/>
              </a:rPr>
              <a:t>al</a:t>
            </a:r>
            <a:r>
              <a:rPr sz="1600" i="1" spc="-10" dirty="0">
                <a:latin typeface="Arial"/>
                <a:cs typeface="Arial"/>
              </a:rPr>
              <a:t>q</a:t>
            </a:r>
            <a:r>
              <a:rPr sz="1600" i="1" dirty="0">
                <a:latin typeface="Arial"/>
                <a:cs typeface="Arial"/>
              </a:rPr>
              <a:t>u</a:t>
            </a:r>
            <a:r>
              <a:rPr sz="1600" i="1" spc="-15" dirty="0">
                <a:latin typeface="Arial"/>
                <a:cs typeface="Arial"/>
              </a:rPr>
              <a:t>e</a:t>
            </a:r>
            <a:r>
              <a:rPr sz="1600" i="1" dirty="0">
                <a:latin typeface="Arial"/>
                <a:cs typeface="Arial"/>
              </a:rPr>
              <a:t>r	amin</a:t>
            </a:r>
            <a:r>
              <a:rPr sz="1600" i="1" spc="-10" dirty="0">
                <a:latin typeface="Arial"/>
                <a:cs typeface="Arial"/>
              </a:rPr>
              <a:t>o</a:t>
            </a:r>
            <a:r>
              <a:rPr sz="1600" i="1" dirty="0">
                <a:latin typeface="Arial"/>
                <a:cs typeface="Arial"/>
              </a:rPr>
              <a:t>ác</a:t>
            </a:r>
            <a:r>
              <a:rPr sz="1600" i="1" spc="-10" dirty="0">
                <a:latin typeface="Arial"/>
                <a:cs typeface="Arial"/>
              </a:rPr>
              <a:t>i</a:t>
            </a:r>
            <a:r>
              <a:rPr sz="1600" i="1" dirty="0">
                <a:latin typeface="Arial"/>
                <a:cs typeface="Arial"/>
              </a:rPr>
              <a:t>do	</a:t>
            </a:r>
            <a:r>
              <a:rPr sz="1600" i="1" spc="-5" dirty="0">
                <a:latin typeface="Arial"/>
                <a:cs typeface="Arial"/>
              </a:rPr>
              <a:t>qu</a:t>
            </a:r>
            <a:r>
              <a:rPr sz="1600" i="1" dirty="0">
                <a:latin typeface="Arial"/>
                <a:cs typeface="Arial"/>
              </a:rPr>
              <a:t>e	p</a:t>
            </a:r>
            <a:r>
              <a:rPr sz="1600" i="1" spc="-5" dirty="0">
                <a:latin typeface="Arial"/>
                <a:cs typeface="Arial"/>
              </a:rPr>
              <a:t>o</a:t>
            </a:r>
            <a:r>
              <a:rPr sz="1600" i="1" dirty="0">
                <a:latin typeface="Arial"/>
                <a:cs typeface="Arial"/>
              </a:rPr>
              <a:t>ssa	ser	represen</a:t>
            </a:r>
            <a:r>
              <a:rPr sz="1600" i="1" spc="-5" dirty="0">
                <a:latin typeface="Arial"/>
                <a:cs typeface="Arial"/>
              </a:rPr>
              <a:t>t</a:t>
            </a:r>
            <a:r>
              <a:rPr sz="1600" i="1" dirty="0">
                <a:latin typeface="Arial"/>
                <a:cs typeface="Arial"/>
              </a:rPr>
              <a:t>a</a:t>
            </a:r>
            <a:r>
              <a:rPr sz="1600" i="1" spc="-5" dirty="0">
                <a:latin typeface="Arial"/>
                <a:cs typeface="Arial"/>
              </a:rPr>
              <a:t>d</a:t>
            </a:r>
            <a:r>
              <a:rPr sz="1600" i="1" dirty="0">
                <a:latin typeface="Arial"/>
                <a:cs typeface="Arial"/>
              </a:rPr>
              <a:t>o	usa</a:t>
            </a:r>
            <a:r>
              <a:rPr sz="1600" i="1" spc="-5" dirty="0">
                <a:latin typeface="Arial"/>
                <a:cs typeface="Arial"/>
              </a:rPr>
              <a:t>n</a:t>
            </a:r>
            <a:r>
              <a:rPr sz="1600" i="1" dirty="0">
                <a:latin typeface="Arial"/>
                <a:cs typeface="Arial"/>
              </a:rPr>
              <a:t>do</a:t>
            </a:r>
            <a:endParaRPr sz="1600" dirty="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1600" i="1" spc="-5" dirty="0">
                <a:latin typeface="Arial"/>
                <a:cs typeface="Arial"/>
              </a:rPr>
              <a:t>Tais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4741926"/>
            <a:ext cx="152400" cy="1600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674639"/>
            <a:ext cx="152400" cy="16001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8340" y="3843528"/>
            <a:ext cx="8072120" cy="235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Arial"/>
                <a:cs typeface="Arial"/>
              </a:rPr>
              <a:t>aminoácidos</a:t>
            </a:r>
            <a:r>
              <a:rPr sz="1600" i="1" spc="4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incluem,</a:t>
            </a:r>
            <a:r>
              <a:rPr sz="1600" i="1" spc="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entre</a:t>
            </a:r>
            <a:r>
              <a:rPr sz="1600" i="1" spc="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outros,</a:t>
            </a:r>
            <a:r>
              <a:rPr sz="1600" i="1" spc="4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D-aminoácidos</a:t>
            </a:r>
            <a:r>
              <a:rPr sz="1600" i="1" spc="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3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aminoácidos</a:t>
            </a:r>
            <a:r>
              <a:rPr sz="1600" i="1" spc="3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contendo</a:t>
            </a:r>
            <a:r>
              <a:rPr sz="1600" i="1" spc="4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cadeias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laterais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modificadas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ou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sintéticas."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 dirty="0">
              <a:latin typeface="Arial"/>
              <a:cs typeface="Arial"/>
            </a:endParaRPr>
          </a:p>
          <a:p>
            <a:pPr marL="355600" marR="10033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Os D-aminoácidos devem sempre </a:t>
            </a:r>
            <a:r>
              <a:rPr sz="1800" spc="-5" dirty="0">
                <a:latin typeface="Arial"/>
                <a:cs typeface="Arial"/>
              </a:rPr>
              <a:t>que </a:t>
            </a:r>
            <a:r>
              <a:rPr sz="1800" dirty="0">
                <a:latin typeface="Arial"/>
                <a:cs typeface="Arial"/>
              </a:rPr>
              <a:t>possível </a:t>
            </a:r>
            <a:r>
              <a:rPr sz="1800" spc="-5" dirty="0">
                <a:latin typeface="Arial"/>
                <a:cs typeface="Arial"/>
              </a:rPr>
              <a:t>ser </a:t>
            </a:r>
            <a:r>
              <a:rPr sz="1800" dirty="0">
                <a:latin typeface="Arial"/>
                <a:cs typeface="Arial"/>
              </a:rPr>
              <a:t>representados </a:t>
            </a:r>
            <a:r>
              <a:rPr sz="1800" spc="-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símbolo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L-aminoácido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não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modificado</a:t>
            </a:r>
            <a:r>
              <a:rPr sz="1800" spc="-5" dirty="0">
                <a:latin typeface="Arial"/>
                <a:cs typeface="Arial"/>
              </a:rPr>
              <a:t> correspondente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Arial"/>
              <a:cs typeface="Arial"/>
            </a:endParaRPr>
          </a:p>
          <a:p>
            <a:pPr marL="355600" marR="950594">
              <a:lnSpc>
                <a:spcPct val="100000"/>
              </a:lnSpc>
            </a:pPr>
            <a:r>
              <a:rPr lang="en-GB" spc="-5" dirty="0">
                <a:latin typeface="Arial"/>
                <a:cs typeface="Arial"/>
              </a:rPr>
              <a:t>D</a:t>
            </a:r>
            <a:r>
              <a:rPr sz="1800" spc="-5" dirty="0" err="1">
                <a:latin typeface="Arial"/>
                <a:cs typeface="Arial"/>
              </a:rPr>
              <a:t>evem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descritos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tabela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características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aminoácido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modificado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D-aminoácidos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51459" y="1844801"/>
            <a:ext cx="8641080" cy="1152525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91135" rIns="0" bIns="0" rtlCol="0">
            <a:spAutoFit/>
          </a:bodyPr>
          <a:lstStyle/>
          <a:p>
            <a:pPr marR="829310" algn="ctr">
              <a:lnSpc>
                <a:spcPct val="100000"/>
              </a:lnSpc>
              <a:spcBef>
                <a:spcPts val="1505"/>
              </a:spcBef>
            </a:pPr>
            <a:r>
              <a:rPr sz="1800" dirty="0">
                <a:latin typeface="Arial"/>
                <a:cs typeface="Arial"/>
              </a:rPr>
              <a:t>Um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pedido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patente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descreve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seguinte:</a:t>
            </a:r>
            <a:endParaRPr sz="1800">
              <a:latin typeface="Arial"/>
              <a:cs typeface="Arial"/>
            </a:endParaRPr>
          </a:p>
          <a:p>
            <a:pPr marR="829310" algn="ctr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D-Ala-D-Glu-Lys-Leu-Gly-D-Met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218" y="3528314"/>
            <a:ext cx="69697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890" indent="-50419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16890" algn="l"/>
              </a:tabLst>
            </a:pPr>
            <a:r>
              <a:rPr sz="1800" dirty="0">
                <a:latin typeface="Arial"/>
                <a:cs typeface="Arial"/>
              </a:rPr>
              <a:t>Esta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 numa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listagem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4" y="28447"/>
            <a:ext cx="322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106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W</a:t>
            </a:r>
            <a:r>
              <a:rPr spc="-5" dirty="0"/>
              <a:t>I</a:t>
            </a:r>
            <a:r>
              <a:rPr dirty="0"/>
              <a:t>PO</a:t>
            </a:r>
            <a:r>
              <a:rPr spc="-10" dirty="0"/>
              <a:t> </a:t>
            </a:r>
            <a:r>
              <a:rPr dirty="0"/>
              <a:t>PU</a:t>
            </a:r>
            <a:r>
              <a:rPr spc="-5" dirty="0"/>
              <a:t>BLI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447294"/>
            <a:ext cx="5233035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Novos tipos</a:t>
            </a:r>
            <a:r>
              <a:rPr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5" dirty="0"/>
              <a:t>moléculas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/>
              <a:t>D-aminoácidos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51459" y="1844801"/>
            <a:ext cx="8712835" cy="1267460"/>
          </a:xfrm>
          <a:prstGeom prst="rect">
            <a:avLst/>
          </a:prstGeom>
          <a:solidFill>
            <a:srgbClr val="DAECEE"/>
          </a:solidFill>
        </p:spPr>
        <p:txBody>
          <a:bodyPr vert="horz" wrap="square" lIns="0" tIns="191135" rIns="0" bIns="0" rtlCol="0">
            <a:spAutoFit/>
          </a:bodyPr>
          <a:lstStyle/>
          <a:p>
            <a:pPr marR="901065" algn="ctr">
              <a:lnSpc>
                <a:spcPct val="100000"/>
              </a:lnSpc>
              <a:spcBef>
                <a:spcPts val="1505"/>
              </a:spcBef>
            </a:pPr>
            <a:r>
              <a:rPr sz="1800" dirty="0">
                <a:latin typeface="Arial"/>
                <a:cs typeface="Arial"/>
              </a:rPr>
              <a:t>Um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pedido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patente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descreve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sequência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seguinte:</a:t>
            </a:r>
            <a:endParaRPr sz="1800">
              <a:latin typeface="Arial"/>
              <a:cs typeface="Arial"/>
            </a:endParaRPr>
          </a:p>
          <a:p>
            <a:pPr marR="901065" algn="ctr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"/>
                <a:cs typeface="Arial"/>
              </a:rPr>
              <a:t>D-Ala-D-Glu-Lys-Leu-Gly-D-Met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118" y="3528314"/>
            <a:ext cx="7907655" cy="2516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 indent="-50419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54990" algn="l"/>
              </a:tabLst>
            </a:pPr>
            <a:r>
              <a:rPr sz="1800" dirty="0">
                <a:latin typeface="Arial"/>
                <a:cs typeface="Arial"/>
              </a:rPr>
              <a:t>Esta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deve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incluída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numa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listagem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sequências</a:t>
            </a:r>
            <a:endParaRPr sz="1800" dirty="0">
              <a:latin typeface="Arial"/>
              <a:cs typeface="Arial"/>
            </a:endParaRPr>
          </a:p>
          <a:p>
            <a:pPr marL="554990" indent="-50419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54990" algn="l"/>
              </a:tabLst>
            </a:pPr>
            <a:r>
              <a:rPr sz="1800" spc="-5" dirty="0">
                <a:latin typeface="Arial"/>
                <a:cs typeface="Arial"/>
              </a:rPr>
              <a:t>Deve ser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representada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como: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AGKLGM</a:t>
            </a:r>
          </a:p>
          <a:p>
            <a:pPr marL="554990" marR="30480" indent="-50419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222222"/>
              <a:buFont typeface="Wingdings"/>
              <a:buChar char=""/>
              <a:tabLst>
                <a:tab pos="55499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alanina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 posição </a:t>
            </a:r>
            <a:r>
              <a:rPr sz="1800" dirty="0">
                <a:latin typeface="Arial"/>
                <a:cs typeface="Arial"/>
              </a:rPr>
              <a:t>1,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ácido </a:t>
            </a:r>
            <a:r>
              <a:rPr sz="1800" dirty="0">
                <a:latin typeface="Arial"/>
                <a:cs typeface="Arial"/>
              </a:rPr>
              <a:t>glutâmico</a:t>
            </a:r>
            <a:r>
              <a:rPr sz="1800" spc="-5" dirty="0">
                <a:latin typeface="Arial"/>
                <a:cs typeface="Arial"/>
              </a:rPr>
              <a:t> na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posição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metionina na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posição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devem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todos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anotados</a:t>
            </a:r>
            <a:r>
              <a:rPr sz="1800" dirty="0">
                <a:latin typeface="Arial"/>
                <a:cs typeface="Arial"/>
              </a:rPr>
              <a:t> com</a:t>
            </a:r>
            <a:r>
              <a:rPr lang="en-GB" spc="15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endParaRPr lang="en-GB" sz="1800" spc="15" dirty="0">
              <a:latin typeface="Arial"/>
              <a:cs typeface="Arial"/>
            </a:endParaRPr>
          </a:p>
          <a:p>
            <a:pPr marL="50800" marR="3048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101000"/>
              <a:tabLst>
                <a:tab pos="554990" algn="l"/>
              </a:tabLst>
            </a:pPr>
            <a:r>
              <a:rPr lang="en-GB" b="1" spc="15" dirty="0">
                <a:latin typeface="Arial"/>
                <a:cs typeface="Arial"/>
              </a:rPr>
              <a:t>	</a:t>
            </a:r>
            <a:r>
              <a:rPr sz="1800" b="1" spc="-5" dirty="0" err="1">
                <a:latin typeface="Arial"/>
                <a:cs typeface="Arial"/>
              </a:rPr>
              <a:t>chave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caracterização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"SITE"</a:t>
            </a:r>
            <a:r>
              <a:rPr sz="1800" dirty="0">
                <a:latin typeface="Arial"/>
                <a:cs typeface="Arial"/>
              </a:rPr>
              <a:t> </a:t>
            </a:r>
            <a:endParaRPr lang="en-GB" sz="1800" dirty="0">
              <a:latin typeface="Arial"/>
              <a:cs typeface="Arial"/>
            </a:endParaRPr>
          </a:p>
          <a:p>
            <a:pPr marL="50800" marR="30480">
              <a:lnSpc>
                <a:spcPct val="100000"/>
              </a:lnSpc>
              <a:spcBef>
                <a:spcPts val="1080"/>
              </a:spcBef>
              <a:buClr>
                <a:srgbClr val="00AF50"/>
              </a:buClr>
              <a:buSzPct val="101000"/>
              <a:tabLst>
                <a:tab pos="554990" algn="l"/>
              </a:tabLst>
            </a:pPr>
            <a:r>
              <a:rPr lang="en-GB" b="1" dirty="0">
                <a:latin typeface="Arial"/>
                <a:cs typeface="Arial"/>
              </a:rPr>
              <a:t>	</a:t>
            </a:r>
            <a:r>
              <a:rPr sz="1800" b="1" dirty="0" err="1">
                <a:latin typeface="Arial"/>
                <a:cs typeface="Arial"/>
              </a:rPr>
              <a:t>qualificador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"NOTE"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contendo</a:t>
            </a:r>
            <a:r>
              <a:rPr sz="1800" spc="-5" dirty="0">
                <a:latin typeface="Arial"/>
                <a:cs typeface="Arial"/>
              </a:rPr>
              <a:t> 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nome completo 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não </a:t>
            </a:r>
            <a:r>
              <a:rPr sz="1800" dirty="0">
                <a:latin typeface="Arial"/>
                <a:cs typeface="Arial"/>
              </a:rPr>
              <a:t> abreviado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 </a:t>
            </a:r>
            <a:r>
              <a:rPr lang="en-GB" sz="1800" dirty="0">
                <a:latin typeface="Arial"/>
                <a:cs typeface="Arial"/>
              </a:rPr>
              <a:t>	</a:t>
            </a:r>
            <a:r>
              <a:rPr sz="1800" dirty="0" err="1">
                <a:latin typeface="Arial"/>
                <a:cs typeface="Arial"/>
              </a:rPr>
              <a:t>aminoácido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correspondente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11062</Words>
  <Application>Microsoft Office PowerPoint</Application>
  <PresentationFormat>On-screen Show (4:3)</PresentationFormat>
  <Paragraphs>1311</Paragraphs>
  <Slides>129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7" baseType="lpstr">
      <vt:lpstr>Arial</vt:lpstr>
      <vt:lpstr>Calibri</vt:lpstr>
      <vt:lpstr>Courier New</vt:lpstr>
      <vt:lpstr>Microsoft Sans Serif</vt:lpstr>
      <vt:lpstr>Times New Roman</vt:lpstr>
      <vt:lpstr>Verdana</vt:lpstr>
      <vt:lpstr>Wingdings</vt:lpstr>
      <vt:lpstr>Office Theme</vt:lpstr>
      <vt:lpstr>PowerPoint Presentation</vt:lpstr>
      <vt:lpstr>O que vamos cobrir hoje</vt:lpstr>
      <vt:lpstr>Chaves de caracterização  e qualificadores  normalmente usados</vt:lpstr>
      <vt:lpstr>Chaves de caracterização e  qualificadores</vt:lpstr>
      <vt:lpstr>Chaves de caracterização e  qualificadores</vt:lpstr>
      <vt:lpstr>Chaves de caracterização e  qualificadores</vt:lpstr>
      <vt:lpstr>Chaves de caracterização e  qualificadores</vt:lpstr>
      <vt:lpstr>Chaves de caracterização e  qualificadores</vt:lpstr>
      <vt:lpstr>Chaves de caracterização e  qualificadores</vt:lpstr>
      <vt:lpstr>Chaves de caracterização e  qualificadores</vt:lpstr>
      <vt:lpstr>Chaves de caracterização e  qualificadores</vt:lpstr>
      <vt:lpstr>Chaves de caracterização e  qualificadores</vt:lpstr>
      <vt:lpstr>Chaves de caracterização e  qualificadores</vt:lpstr>
      <vt:lpstr>Chaves de caracterização e  qualificadores</vt:lpstr>
      <vt:lpstr>Chaves de caracterização e qualificadores Sequências de nucleotídeos: chave de caracterização "CDS"</vt:lpstr>
      <vt:lpstr>Chaves de caracterização e qualificadores</vt:lpstr>
      <vt:lpstr>Chaves de caracterização e qualificadores</vt:lpstr>
      <vt:lpstr>Chaves de caracterização e qualificadores</vt:lpstr>
      <vt:lpstr>Chaves de caracterização e qualificadores</vt:lpstr>
      <vt:lpstr>Chaves de caracterização e qualificadores</vt:lpstr>
      <vt:lpstr>Chaves de caracterização e qualificadores</vt:lpstr>
      <vt:lpstr>Chaves de caracterização e qualificadores</vt:lpstr>
      <vt:lpstr>Chaves de caracterização e qualificadores</vt:lpstr>
      <vt:lpstr>Chaves de caracterização e qualificadores</vt:lpstr>
      <vt:lpstr>Chaves de caracterização e qualificadores Sequências de nucleotídeos: chave de caracterização "CDS"</vt:lpstr>
      <vt:lpstr>Chaves de caracterização e qualificadores Sequências de aminoácidos: chaves de caracterização normalmente  usadas</vt:lpstr>
      <vt:lpstr>Chaves de caracterização e qualificadores Sequências de aminoácidos; aminoácidos modificados</vt:lpstr>
      <vt:lpstr>Chaves de caracterização e qualificadores Sequências de aminoácidos; aminoácidos modificados</vt:lpstr>
      <vt:lpstr>Chaves de caracterização e qualificadores Sequências de aminoácidos; aminoácidos modificados</vt:lpstr>
      <vt:lpstr>Chaves de caracterização e qualificadores Sequências de aminoácidos; aminoácidos modificados</vt:lpstr>
      <vt:lpstr>Chaves de caracterização e qualificadores Sequências de aminoácidos; aminoácidos modificados</vt:lpstr>
      <vt:lpstr>Chaves de caracterização e qualificadores Sequências de aminoácidos; aminoácidos modificados</vt:lpstr>
      <vt:lpstr>Chaves de caracterização e qualificadores Sequências de aminoácidos; aminoácidos modificados</vt:lpstr>
      <vt:lpstr>Formatos das localizações  de características</vt:lpstr>
      <vt:lpstr>Formatos de localizações</vt:lpstr>
      <vt:lpstr>Formatos de localizações Descritores de localização para todos os tipos de moléculas</vt:lpstr>
      <vt:lpstr>Formatos de localizações</vt:lpstr>
      <vt:lpstr>Formatos de localizações</vt:lpstr>
      <vt:lpstr>Formatos de localizações Descritores de localização – caso especial das sequências  de aminoácidos</vt:lpstr>
      <vt:lpstr>Formatos de localizações Descritores de localização – caso especial das sequências  de aminoácidos</vt:lpstr>
      <vt:lpstr>Formatos de localizações</vt:lpstr>
      <vt:lpstr>Formatos de localizações Operadores de localização para sequências de  nucleotídeos</vt:lpstr>
      <vt:lpstr>Perguntas?</vt:lpstr>
      <vt:lpstr>Formatos dos valores de  qualificadores</vt:lpstr>
      <vt:lpstr>Valores de qualificadores</vt:lpstr>
      <vt:lpstr>PowerPoint Presentation</vt:lpstr>
      <vt:lpstr>Valores de qualificadores</vt:lpstr>
      <vt:lpstr>Valores de qualificadores Tipos de formatos</vt:lpstr>
      <vt:lpstr>Valores de qualificadores Tipos de formatos – Escolhas predefinidas de valores</vt:lpstr>
      <vt:lpstr>Valores de qualificadores</vt:lpstr>
      <vt:lpstr>PowerPoint Presentation</vt:lpstr>
      <vt:lpstr>Valores de qualificadores Tipos de formatos – Formato definido de valores</vt:lpstr>
      <vt:lpstr>Valores de qualificadores Tipos de formatos - sequências</vt:lpstr>
      <vt:lpstr>Valores de qualificadores Tipos de formatos - sequências</vt:lpstr>
      <vt:lpstr>Valores de qualificadores Tipos de formatos - sequências</vt:lpstr>
      <vt:lpstr>Valores de qualificadores Tipos de formatos - NENHUM valor</vt:lpstr>
      <vt:lpstr>Valores de qualificadores Tipos de formatos – "free text" (texto livre)</vt:lpstr>
      <vt:lpstr>Valores de qualificadores</vt:lpstr>
      <vt:lpstr>Valores de qualificadores Tipos de formatos – "texto livre"</vt:lpstr>
      <vt:lpstr>Valores de qualificadores Tipos de formatos – "Texto livre dependente do idioma"</vt:lpstr>
      <vt:lpstr>Valores de qualificadores Tipos de formatos – "Texto livre dependente do idioma"</vt:lpstr>
      <vt:lpstr>Valores de qualificadores Tipos de formatos – "Texto livre dependente do idioma"</vt:lpstr>
      <vt:lpstr>Valores de qualificadores Tipos de formatos – "Texto livre dependente do idioma"</vt:lpstr>
      <vt:lpstr>Valores de qualificadores Tipos de formatos – "Texto livre dependente do idioma"</vt:lpstr>
      <vt:lpstr>Valores de qualificadores Tipos de formatos – "Texto livre dependente do idioma"</vt:lpstr>
      <vt:lpstr>Valores de qualificadores Tipos de formatos – "Texto livre dependente do idioma"</vt:lpstr>
      <vt:lpstr>Valores de qualificadores Tipos de formatos – "Texto livre dependente do idioma"</vt:lpstr>
      <vt:lpstr>Situações especiais:  Moléculas híbridas de ADN/ARN Uracilo em ADN e  Timina em ARN</vt:lpstr>
      <vt:lpstr>Situações especiais</vt:lpstr>
      <vt:lpstr>Situações especiais</vt:lpstr>
      <vt:lpstr>Situações especiais Sequências de ADN e ARN</vt:lpstr>
      <vt:lpstr>Situações especiais Sequências de ADN e ARN</vt:lpstr>
      <vt:lpstr>Situações especiais Sequências de ADN e ARN</vt:lpstr>
      <vt:lpstr>Situações especiais Sequências de ADN e ARN</vt:lpstr>
      <vt:lpstr>Situações especiais Sequências de ADN e ARN</vt:lpstr>
      <vt:lpstr>Situações especiais Sequências de ADN e ARN</vt:lpstr>
      <vt:lpstr>Situações especiais Sequências de ADN e ARN</vt:lpstr>
      <vt:lpstr>Situações especiais Sequências híbridas de ADN/ARN</vt:lpstr>
      <vt:lpstr>Situações especiais Sequências híbridas de ADN/ARN</vt:lpstr>
      <vt:lpstr>PowerPoint Presentation</vt:lpstr>
      <vt:lpstr>Situações especiais Sequências híbridas de ADN/ARN</vt:lpstr>
      <vt:lpstr>Situações especiais Sequências híbridas de ADN/ARN</vt:lpstr>
      <vt:lpstr>Situações especiais Sequências híbridas de ADN/ARN</vt:lpstr>
      <vt:lpstr>Situações especiais Sequências de ADN e ARN</vt:lpstr>
      <vt:lpstr>Situações especiais Sequências de ADN e ARN</vt:lpstr>
      <vt:lpstr>Situações especiais Sequências de ADN e ARN</vt:lpstr>
      <vt:lpstr>Situações especiais Sequências de ADN e ARN</vt:lpstr>
      <vt:lpstr>Situações especiais Sequências de ADN e ARN</vt:lpstr>
      <vt:lpstr>Situações especiais Sequências de ADN e ARN</vt:lpstr>
      <vt:lpstr>Perguntas?</vt:lpstr>
      <vt:lpstr>Análogos de nucleotídeos,  aminoácidos D e  sequências ramificadas</vt:lpstr>
      <vt:lpstr>Novos tipos de moléculas Análogos de nucleotídeos</vt:lpstr>
      <vt:lpstr>Novos tipos de moléculas Análogos de nucleotídeos</vt:lpstr>
      <vt:lpstr>Novos tipos de moléculas Análogos de nucleotídeos</vt:lpstr>
      <vt:lpstr>Novos tipos de moléculas Análogos de nucleotídeos</vt:lpstr>
      <vt:lpstr>Novos tipos de moléculas Análogos de nucleotídeos</vt:lpstr>
      <vt:lpstr>Novos tipos de moléculas D-aminoácidos</vt:lpstr>
      <vt:lpstr>Novos tipos de moléculas D-aminoácidos</vt:lpstr>
      <vt:lpstr>Novos tipos de moléculas D-aminoácidos</vt:lpstr>
      <vt:lpstr>Novos tipos de moléculas D-aminoácidos</vt:lpstr>
      <vt:lpstr>Novos tipos de moléculas Sequências ramificadas</vt:lpstr>
      <vt:lpstr>Novos tipos de moléculas</vt:lpstr>
      <vt:lpstr>Novos tipos de moléculas</vt:lpstr>
      <vt:lpstr>Novos tipos de moléculas</vt:lpstr>
      <vt:lpstr>Novos tipos de moléculas Sequências ramificadas</vt:lpstr>
      <vt:lpstr>Variantes de  sequências</vt:lpstr>
      <vt:lpstr>Variantes de sequências</vt:lpstr>
      <vt:lpstr>Variantes de sequências Parágrafo 93</vt:lpstr>
      <vt:lpstr>Variantes de sequências Parágrafo 93</vt:lpstr>
      <vt:lpstr>Variantes de sequências Parágrafo 94</vt:lpstr>
      <vt:lpstr>Variantes de sequências</vt:lpstr>
      <vt:lpstr>Variantes de sequências</vt:lpstr>
      <vt:lpstr>Variantes de sequências Parágrafo 95(a)</vt:lpstr>
      <vt:lpstr>PowerPoint Presentation</vt:lpstr>
      <vt:lpstr>Variantes de sequências Parágrafo 95(b)</vt:lpstr>
      <vt:lpstr>Variantes de sequências</vt:lpstr>
      <vt:lpstr>Variantes de sequências Parágrafo 95(c)</vt:lpstr>
      <vt:lpstr>Variantes de sequências Parágrafo 95(c)</vt:lpstr>
      <vt:lpstr>Variantes de sequências</vt:lpstr>
      <vt:lpstr>Variantes de sequências</vt:lpstr>
      <vt:lpstr>Variantes de sequências</vt:lpstr>
      <vt:lpstr>Variantes de sequências</vt:lpstr>
      <vt:lpstr>Variantes de sequências</vt:lpstr>
      <vt:lpstr>Variantes de sequências</vt:lpstr>
      <vt:lpstr>Variantes de sequências</vt:lpstr>
      <vt:lpstr>Variantes de sequências</vt:lpstr>
      <vt:lpstr>Variantes de sequências</vt:lpstr>
      <vt:lpstr>Variantes de sequências Símbolo de ambiguidade mais restritivo</vt:lpstr>
      <vt:lpstr>Perguntas?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WIPO</dc:creator>
  <cp:keywords>PUBLIC</cp:keywords>
  <cp:lastModifiedBy>Euridice Pinheiro Vieira</cp:lastModifiedBy>
  <cp:revision>42</cp:revision>
  <dcterms:created xsi:type="dcterms:W3CDTF">2022-02-02T08:21:28Z</dcterms:created>
  <dcterms:modified xsi:type="dcterms:W3CDTF">2022-02-07T10:47:48Z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2022-02-02T00:00:00Z</vt:filetime>
  </property>
</Properties>
</file>