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362" r:id="rId2"/>
    <p:sldId id="391" r:id="rId3"/>
    <p:sldId id="532" r:id="rId4"/>
    <p:sldId id="533" r:id="rId5"/>
    <p:sldId id="534" r:id="rId6"/>
    <p:sldId id="376" r:id="rId7"/>
    <p:sldId id="497" r:id="rId8"/>
    <p:sldId id="506" r:id="rId9"/>
    <p:sldId id="507" r:id="rId10"/>
    <p:sldId id="375" r:id="rId11"/>
    <p:sldId id="523" r:id="rId12"/>
    <p:sldId id="526" r:id="rId13"/>
    <p:sldId id="511" r:id="rId14"/>
    <p:sldId id="512" r:id="rId15"/>
    <p:sldId id="513" r:id="rId16"/>
    <p:sldId id="514" r:id="rId17"/>
    <p:sldId id="515" r:id="rId18"/>
    <p:sldId id="516" r:id="rId19"/>
    <p:sldId id="517" r:id="rId20"/>
    <p:sldId id="518" r:id="rId21"/>
    <p:sldId id="519" r:id="rId22"/>
    <p:sldId id="520" r:id="rId23"/>
    <p:sldId id="525" r:id="rId24"/>
    <p:sldId id="527" r:id="rId25"/>
    <p:sldId id="529" r:id="rId26"/>
    <p:sldId id="528" r:id="rId27"/>
    <p:sldId id="521" r:id="rId28"/>
    <p:sldId id="522" r:id="rId29"/>
    <p:sldId id="530" r:id="rId30"/>
    <p:sldId id="382" r:id="rId31"/>
    <p:sldId id="370" r:id="rId32"/>
    <p:sldId id="414" r:id="rId33"/>
    <p:sldId id="453" r:id="rId34"/>
    <p:sldId id="531" r:id="rId35"/>
    <p:sldId id="510"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3052" autoAdjust="0"/>
  </p:normalViewPr>
  <p:slideViewPr>
    <p:cSldViewPr showGuides="1">
      <p:cViewPr>
        <p:scale>
          <a:sx n="100" d="100"/>
          <a:sy n="100" d="100"/>
        </p:scale>
        <p:origin x="-25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632DE69-F4FE-4205-97E1-ABDDAA67E1F7}" type="datetimeFigureOut">
              <a:rPr lang="en-US" smtClean="0"/>
              <a:t>3/22/2016</a:t>
            </a:fld>
            <a:endParaRPr lang="en-US"/>
          </a:p>
        </p:txBody>
      </p:sp>
      <p:sp>
        <p:nvSpPr>
          <p:cNvPr id="4" name="Footer Placeholder 3"/>
          <p:cNvSpPr>
            <a:spLocks noGrp="1"/>
          </p:cNvSpPr>
          <p:nvPr>
            <p:ph type="ftr" sz="quarter" idx="2"/>
          </p:nvPr>
        </p:nvSpPr>
        <p:spPr>
          <a:xfrm>
            <a:off x="0" y="9428164"/>
            <a:ext cx="2946400"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8164"/>
            <a:ext cx="2946400" cy="496887"/>
          </a:xfrm>
          <a:prstGeom prst="rect">
            <a:avLst/>
          </a:prstGeom>
        </p:spPr>
        <p:txBody>
          <a:bodyPr vert="horz" lIns="91440" tIns="45720" rIns="91440" bIns="45720" rtlCol="0" anchor="b"/>
          <a:lstStyle>
            <a:lvl1pPr algn="r">
              <a:defRPr sz="1200"/>
            </a:lvl1pPr>
          </a:lstStyle>
          <a:p>
            <a:fld id="{3184D1AC-68E6-4CE0-8DFD-78415D03D601}" type="slidenum">
              <a:rPr lang="en-US" smtClean="0"/>
              <a:t>‹#›</a:t>
            </a:fld>
            <a:endParaRPr lang="en-US"/>
          </a:p>
        </p:txBody>
      </p:sp>
    </p:spTree>
    <p:extLst>
      <p:ext uri="{BB962C8B-B14F-4D97-AF65-F5344CB8AC3E}">
        <p14:creationId xmlns:p14="http://schemas.microsoft.com/office/powerpoint/2010/main" val="428569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9525315E-B326-4A57-A5AD-403A004A3410}" type="datetimeFigureOut">
              <a:rPr lang="en-US" smtClean="0"/>
              <a:t>3/22/2016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BA32E426-B4E3-4DEA-891D-23D495296A91}" type="slidenum">
              <a:rPr lang="en-US" smtClean="0"/>
              <a:t>‹#›</a:t>
            </a:fld>
            <a:endParaRPr lang="en-US"/>
          </a:p>
        </p:txBody>
      </p:sp>
    </p:spTree>
    <p:extLst>
      <p:ext uri="{BB962C8B-B14F-4D97-AF65-F5344CB8AC3E}">
        <p14:creationId xmlns:p14="http://schemas.microsoft.com/office/powerpoint/2010/main" val="224775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879475" eaLnBrk="0" hangingPunct="0">
              <a:defRPr>
                <a:solidFill>
                  <a:schemeClr val="tx1"/>
                </a:solidFill>
                <a:latin typeface="Arial" charset="0"/>
                <a:cs typeface="Arial" charset="0"/>
              </a:defRPr>
            </a:lvl1pPr>
            <a:lvl2pPr marL="742950" indent="-285750" defTabSz="879475" eaLnBrk="0" hangingPunct="0">
              <a:defRPr>
                <a:solidFill>
                  <a:schemeClr val="tx1"/>
                </a:solidFill>
                <a:latin typeface="Arial" charset="0"/>
                <a:cs typeface="Arial" charset="0"/>
              </a:defRPr>
            </a:lvl2pPr>
            <a:lvl3pPr marL="1143000" indent="-228600" defTabSz="879475" eaLnBrk="0" hangingPunct="0">
              <a:defRPr>
                <a:solidFill>
                  <a:schemeClr val="tx1"/>
                </a:solidFill>
                <a:latin typeface="Arial" charset="0"/>
                <a:cs typeface="Arial" charset="0"/>
              </a:defRPr>
            </a:lvl3pPr>
            <a:lvl4pPr marL="1600200" indent="-228600" defTabSz="879475" eaLnBrk="0" hangingPunct="0">
              <a:defRPr>
                <a:solidFill>
                  <a:schemeClr val="tx1"/>
                </a:solidFill>
                <a:latin typeface="Arial" charset="0"/>
                <a:cs typeface="Arial" charset="0"/>
              </a:defRPr>
            </a:lvl4pPr>
            <a:lvl5pPr marL="2057400" indent="-228600" defTabSz="879475" eaLnBrk="0" hangingPunct="0">
              <a:defRPr>
                <a:solidFill>
                  <a:schemeClr val="tx1"/>
                </a:solidFill>
                <a:latin typeface="Arial" charset="0"/>
                <a:cs typeface="Arial" charset="0"/>
              </a:defRPr>
            </a:lvl5pPr>
            <a:lvl6pPr marL="2514600" indent="-228600" defTabSz="879475" eaLnBrk="0" fontAlgn="base" hangingPunct="0">
              <a:spcBef>
                <a:spcPct val="0"/>
              </a:spcBef>
              <a:spcAft>
                <a:spcPct val="0"/>
              </a:spcAft>
              <a:defRPr>
                <a:solidFill>
                  <a:schemeClr val="tx1"/>
                </a:solidFill>
                <a:latin typeface="Arial" charset="0"/>
                <a:cs typeface="Arial" charset="0"/>
              </a:defRPr>
            </a:lvl6pPr>
            <a:lvl7pPr marL="2971800" indent="-228600" defTabSz="879475" eaLnBrk="0" fontAlgn="base" hangingPunct="0">
              <a:spcBef>
                <a:spcPct val="0"/>
              </a:spcBef>
              <a:spcAft>
                <a:spcPct val="0"/>
              </a:spcAft>
              <a:defRPr>
                <a:solidFill>
                  <a:schemeClr val="tx1"/>
                </a:solidFill>
                <a:latin typeface="Arial" charset="0"/>
                <a:cs typeface="Arial" charset="0"/>
              </a:defRPr>
            </a:lvl7pPr>
            <a:lvl8pPr marL="3429000" indent="-228600" defTabSz="879475" eaLnBrk="0" fontAlgn="base" hangingPunct="0">
              <a:spcBef>
                <a:spcPct val="0"/>
              </a:spcBef>
              <a:spcAft>
                <a:spcPct val="0"/>
              </a:spcAft>
              <a:defRPr>
                <a:solidFill>
                  <a:schemeClr val="tx1"/>
                </a:solidFill>
                <a:latin typeface="Arial" charset="0"/>
                <a:cs typeface="Arial" charset="0"/>
              </a:defRPr>
            </a:lvl8pPr>
            <a:lvl9pPr marL="3886200" indent="-228600" defTabSz="879475" eaLnBrk="0" fontAlgn="base" hangingPunct="0">
              <a:spcBef>
                <a:spcPct val="0"/>
              </a:spcBef>
              <a:spcAft>
                <a:spcPct val="0"/>
              </a:spcAft>
              <a:defRPr>
                <a:solidFill>
                  <a:schemeClr val="tx1"/>
                </a:solidFill>
                <a:latin typeface="Arial" charset="0"/>
                <a:cs typeface="Arial" charset="0"/>
              </a:defRPr>
            </a:lvl9pPr>
          </a:lstStyle>
          <a:p>
            <a:fld id="{943659ED-0129-4574-84DD-C8945F223A9F}" type="slidenum">
              <a:rPr lang="en-US" altLang="en-US" smtClean="0">
                <a:latin typeface="Times New Roman" pitchFamily="18" charset="0"/>
              </a:rPr>
              <a:pPr/>
              <a:t>1</a:t>
            </a:fld>
            <a:endParaRPr lang="en-US" altLang="en-US" smtClean="0">
              <a:latin typeface="Times New Roman" pitchFamily="18" charset="0"/>
            </a:endParaRPr>
          </a:p>
        </p:txBody>
      </p:sp>
      <p:sp>
        <p:nvSpPr>
          <p:cNvPr id="19459" name="Rectangle 2"/>
          <p:cNvSpPr>
            <a:spLocks noGrp="1" noRot="1" noChangeAspect="1" noChangeArrowheads="1" noTextEdit="1"/>
          </p:cNvSpPr>
          <p:nvPr>
            <p:ph type="sldImg"/>
          </p:nvPr>
        </p:nvSpPr>
        <p:spPr>
          <a:xfrm>
            <a:off x="965200" y="769938"/>
            <a:ext cx="4922838" cy="3694112"/>
          </a:xfrm>
          <a:ln/>
        </p:spPr>
      </p:sp>
      <p:sp>
        <p:nvSpPr>
          <p:cNvPr id="19460" name="Rectangle 3"/>
          <p:cNvSpPr>
            <a:spLocks noGrp="1" noChangeArrowheads="1"/>
          </p:cNvSpPr>
          <p:nvPr>
            <p:ph type="body" idx="1"/>
          </p:nvPr>
        </p:nvSpPr>
        <p:spPr>
          <a:xfrm>
            <a:off x="935272" y="4692505"/>
            <a:ext cx="4972866" cy="4462719"/>
          </a:xfrm>
          <a:noFill/>
        </p:spPr>
        <p:txBody>
          <a:bodyPr/>
          <a:lstStyle/>
          <a:p>
            <a:pPr eaLnBrk="1" hangingPunct="1"/>
            <a:endParaRPr lang="es-A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0F97C-8932-4BDA-BFAE-1DF6143B2FAC}" type="slidenum">
              <a:rPr lang="en-US"/>
              <a:pPr/>
              <a:t>3</a:t>
            </a:fld>
            <a:endParaRPr lang="en-US"/>
          </a:p>
        </p:txBody>
      </p:sp>
      <p:sp>
        <p:nvSpPr>
          <p:cNvPr id="2786306" name="Rectangle 2"/>
          <p:cNvSpPr>
            <a:spLocks noGrp="1" noRot="1" noChangeAspect="1" noChangeArrowheads="1" noTextEdit="1"/>
          </p:cNvSpPr>
          <p:nvPr>
            <p:ph type="sldImg"/>
          </p:nvPr>
        </p:nvSpPr>
        <p:spPr>
          <a:xfrm>
            <a:off x="917575" y="744538"/>
            <a:ext cx="4967288" cy="3724275"/>
          </a:xfrm>
          <a:ln/>
        </p:spPr>
      </p:sp>
      <p:sp>
        <p:nvSpPr>
          <p:cNvPr id="2786307" name="Rectangle 3"/>
          <p:cNvSpPr>
            <a:spLocks noGrp="1" noChangeArrowheads="1"/>
          </p:cNvSpPr>
          <p:nvPr>
            <p:ph type="body" idx="1"/>
          </p:nvPr>
        </p:nvSpPr>
        <p:spPr>
          <a:xfrm>
            <a:off x="906141" y="4713288"/>
            <a:ext cx="4985393" cy="4468812"/>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98BBB-0E9B-4968-BE45-DF63E6A1D471}" type="slidenum">
              <a:rPr lang="en-US"/>
              <a:pPr/>
              <a:t>4</a:t>
            </a:fld>
            <a:endParaRPr lang="en-US"/>
          </a:p>
        </p:txBody>
      </p:sp>
      <p:sp>
        <p:nvSpPr>
          <p:cNvPr id="2991106" name="Rectangle 2"/>
          <p:cNvSpPr>
            <a:spLocks noGrp="1" noRot="1" noChangeAspect="1" noChangeArrowheads="1" noTextEdit="1"/>
          </p:cNvSpPr>
          <p:nvPr>
            <p:ph type="sldImg"/>
          </p:nvPr>
        </p:nvSpPr>
        <p:spPr>
          <a:xfrm>
            <a:off x="919163" y="744538"/>
            <a:ext cx="4962525" cy="3722687"/>
          </a:xfrm>
          <a:ln/>
        </p:spPr>
      </p:sp>
      <p:sp>
        <p:nvSpPr>
          <p:cNvPr id="2991107" name="Rectangle 3"/>
          <p:cNvSpPr>
            <a:spLocks noGrp="1" noChangeArrowheads="1"/>
          </p:cNvSpPr>
          <p:nvPr>
            <p:ph type="body" idx="1"/>
          </p:nvPr>
        </p:nvSpPr>
        <p:spPr>
          <a:xfrm>
            <a:off x="906141" y="4713288"/>
            <a:ext cx="4985393" cy="4468812"/>
          </a:xfrm>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5988" y="744538"/>
            <a:ext cx="4965700" cy="3724275"/>
          </a:xfrm>
          <a:ln/>
        </p:spPr>
      </p:sp>
      <p:sp>
        <p:nvSpPr>
          <p:cNvPr id="51203" name="Rectangle 3"/>
          <p:cNvSpPr>
            <a:spLocks noGrp="1" noChangeArrowheads="1"/>
          </p:cNvSpPr>
          <p:nvPr>
            <p:ph type="body" idx="1"/>
          </p:nvPr>
        </p:nvSpPr>
        <p:spPr>
          <a:noFill/>
        </p:spPr>
        <p:txBody>
          <a:bodyPr/>
          <a:lstStyle/>
          <a:p>
            <a:pPr eaLnBrk="1" hangingPunct="1"/>
            <a:endParaRPr lang="en-US" dirty="0" smtClean="0">
              <a:cs typeface="Arial" pitchFamily="34" charset="0"/>
            </a:endParaRPr>
          </a:p>
        </p:txBody>
      </p:sp>
      <p:sp>
        <p:nvSpPr>
          <p:cNvPr id="51204" name="Header Placeholder 1"/>
          <p:cNvSpPr>
            <a:spLocks noGrp="1"/>
          </p:cNvSpPr>
          <p:nvPr>
            <p:ph type="hdr" sz="quarter"/>
          </p:nvPr>
        </p:nvSpPr>
        <p:spPr>
          <a:noFill/>
        </p:spPr>
        <p:txBody>
          <a:bodyPr/>
          <a:lstStyle>
            <a:lvl1pPr defTabSz="849313" eaLnBrk="0" hangingPunct="0">
              <a:defRPr>
                <a:solidFill>
                  <a:schemeClr val="tx1"/>
                </a:solidFill>
                <a:latin typeface="Arial" pitchFamily="34" charset="0"/>
                <a:cs typeface="Arial" pitchFamily="34" charset="0"/>
              </a:defRPr>
            </a:lvl1pPr>
            <a:lvl2pPr marL="742950" indent="-285750" defTabSz="849313" eaLnBrk="0" hangingPunct="0">
              <a:defRPr>
                <a:solidFill>
                  <a:schemeClr val="tx1"/>
                </a:solidFill>
                <a:latin typeface="Arial" pitchFamily="34" charset="0"/>
                <a:cs typeface="Arial" pitchFamily="34" charset="0"/>
              </a:defRPr>
            </a:lvl2pPr>
            <a:lvl3pPr marL="1143000" indent="-228600" defTabSz="849313" eaLnBrk="0" hangingPunct="0">
              <a:defRPr>
                <a:solidFill>
                  <a:schemeClr val="tx1"/>
                </a:solidFill>
                <a:latin typeface="Arial" pitchFamily="34" charset="0"/>
                <a:cs typeface="Arial" pitchFamily="34" charset="0"/>
              </a:defRPr>
            </a:lvl3pPr>
            <a:lvl4pPr marL="1600200" indent="-228600" defTabSz="849313" eaLnBrk="0" hangingPunct="0">
              <a:defRPr>
                <a:solidFill>
                  <a:schemeClr val="tx1"/>
                </a:solidFill>
                <a:latin typeface="Arial" pitchFamily="34" charset="0"/>
                <a:cs typeface="Arial" pitchFamily="34" charset="0"/>
              </a:defRPr>
            </a:lvl4pPr>
            <a:lvl5pPr marL="2057400" indent="-228600" defTabSz="849313" eaLnBrk="0" hangingPunct="0">
              <a:defRPr>
                <a:solidFill>
                  <a:schemeClr val="tx1"/>
                </a:solidFill>
                <a:latin typeface="Arial" pitchFamily="34" charset="0"/>
                <a:cs typeface="Arial" pitchFamily="34" charset="0"/>
              </a:defRPr>
            </a:lvl5pPr>
            <a:lvl6pPr marL="2514600" indent="-228600" defTabSz="8493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493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493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49313" eaLnBrk="0" fontAlgn="base" hangingPunct="0">
              <a:spcBef>
                <a:spcPct val="0"/>
              </a:spcBef>
              <a:spcAft>
                <a:spcPct val="0"/>
              </a:spcAft>
              <a:defRPr>
                <a:solidFill>
                  <a:schemeClr val="tx1"/>
                </a:solidFill>
                <a:latin typeface="Arial" pitchFamily="34" charset="0"/>
                <a:cs typeface="Arial" pitchFamily="34" charset="0"/>
              </a:defRPr>
            </a:lvl9p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70B3AD-6C97-4E68-876F-1AE6495306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42811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ADDE2-8E39-4F03-AA43-FD7DA79E8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9999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47EBE13-CEEB-4A5D-A263-E5DD9783F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2253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4D1CA2-77A2-4DB3-BE49-4D126783E4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21063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68C4B7-75EC-4E00-910F-65A21F7481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99522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EA6CD-FFA1-4FB0-BB0D-03A230D93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63280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015E6-5D4C-4E16-A7F4-267FC16143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2081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FEA944-4138-461F-AF9E-79527B8165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76938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F746107-8909-49CB-84B5-8D442704FA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92829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DF39EA-5347-4011-81EB-9A38C38ECB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93370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BAB5A3-02DD-48A0-82DC-4C31DBDF80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3195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605793-C301-4FF1-B2F9-DDF841E3DE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694398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9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59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59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4747D43D-692F-435B-892C-608EC47A817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01704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rgbClr val="990033"/>
          </a:solidFill>
          <a:latin typeface="Arial" charset="0"/>
          <a:cs typeface="Arial" charset="0"/>
        </a:defRPr>
      </a:lvl2pPr>
      <a:lvl3pPr algn="ctr" rtl="0" eaLnBrk="0" fontAlgn="base" hangingPunct="0">
        <a:spcBef>
          <a:spcPct val="0"/>
        </a:spcBef>
        <a:spcAft>
          <a:spcPct val="0"/>
        </a:spcAft>
        <a:defRPr sz="4400">
          <a:solidFill>
            <a:srgbClr val="990033"/>
          </a:solidFill>
          <a:latin typeface="Arial" charset="0"/>
          <a:cs typeface="Arial" charset="0"/>
        </a:defRPr>
      </a:lvl3pPr>
      <a:lvl4pPr algn="ctr" rtl="0" eaLnBrk="0" fontAlgn="base" hangingPunct="0">
        <a:spcBef>
          <a:spcPct val="0"/>
        </a:spcBef>
        <a:spcAft>
          <a:spcPct val="0"/>
        </a:spcAft>
        <a:defRPr sz="4400">
          <a:solidFill>
            <a:srgbClr val="990033"/>
          </a:solidFill>
          <a:latin typeface="Arial" charset="0"/>
          <a:cs typeface="Arial" charset="0"/>
        </a:defRPr>
      </a:lvl4pPr>
      <a:lvl5pPr algn="ctr" rtl="0" eaLnBrk="0" fontAlgn="base" hangingPunct="0">
        <a:spcBef>
          <a:spcPct val="0"/>
        </a:spcBef>
        <a:spcAft>
          <a:spcPct val="0"/>
        </a:spcAft>
        <a:defRPr sz="4400">
          <a:solidFill>
            <a:srgbClr val="990033"/>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66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6600"/>
          </a:solidFill>
          <a:latin typeface="+mn-lt"/>
          <a:cs typeface="+mn-cs"/>
        </a:defRPr>
      </a:lvl2pPr>
      <a:lvl3pPr marL="1143000" indent="-228600" algn="l" rtl="0" eaLnBrk="0" fontAlgn="base" hangingPunct="0">
        <a:spcBef>
          <a:spcPct val="20000"/>
        </a:spcBef>
        <a:spcAft>
          <a:spcPct val="0"/>
        </a:spcAft>
        <a:buChar char="•"/>
        <a:defRPr sz="2400">
          <a:solidFill>
            <a:srgbClr val="006600"/>
          </a:solidFill>
          <a:latin typeface="+mn-lt"/>
          <a:cs typeface="+mn-cs"/>
        </a:defRPr>
      </a:lvl3pPr>
      <a:lvl4pPr marL="1600200" indent="-228600" algn="l" rtl="0" eaLnBrk="0" fontAlgn="base" hangingPunct="0">
        <a:spcBef>
          <a:spcPct val="20000"/>
        </a:spcBef>
        <a:spcAft>
          <a:spcPct val="0"/>
        </a:spcAft>
        <a:buChar char="–"/>
        <a:defRPr sz="2000">
          <a:solidFill>
            <a:srgbClr val="006600"/>
          </a:solidFill>
          <a:latin typeface="+mn-lt"/>
          <a:cs typeface="+mn-cs"/>
        </a:defRPr>
      </a:lvl4pPr>
      <a:lvl5pPr marL="2057400" indent="-228600" algn="l" rtl="0" eaLnBrk="0" fontAlgn="base" hangingPunct="0">
        <a:spcBef>
          <a:spcPct val="20000"/>
        </a:spcBef>
        <a:spcAft>
          <a:spcPct val="0"/>
        </a:spcAft>
        <a:buChar char="»"/>
        <a:defRPr sz="2000">
          <a:solidFill>
            <a:srgbClr val="006600"/>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3.wipo.int/confluence/display/UP/2.2.2.2+PVP-XML+Schemas+V1.0-D2"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C72AA91-9392-4F5A-AC92-B6FACA321BD2}" type="slidenum">
              <a:rPr lang="en-US" altLang="en-US" smtClean="0"/>
              <a:pPr eaLnBrk="1" hangingPunct="1"/>
              <a:t>1</a:t>
            </a:fld>
            <a:endParaRPr lang="en-US" altLang="en-US" smtClean="0"/>
          </a:p>
        </p:txBody>
      </p:sp>
      <p:sp>
        <p:nvSpPr>
          <p:cNvPr id="2848771" name="Rectangle 3"/>
          <p:cNvSpPr>
            <a:spLocks noChangeArrowheads="1"/>
          </p:cNvSpPr>
          <p:nvPr/>
        </p:nvSpPr>
        <p:spPr bwMode="auto">
          <a:xfrm>
            <a:off x="280988" y="2387352"/>
            <a:ext cx="855821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ctr" eaLnBrk="0" hangingPunct="0">
              <a:defRPr/>
            </a:pPr>
            <a:r>
              <a:rPr lang="en-US" sz="4000" b="1" dirty="0" smtClean="0">
                <a:solidFill>
                  <a:srgbClr val="800000"/>
                </a:solidFill>
                <a:latin typeface="Tahoma" pitchFamily="34" charset="0"/>
              </a:rPr>
              <a:t>Electronic Application Form </a:t>
            </a:r>
            <a:r>
              <a:rPr lang="en-US" sz="4000" b="1" dirty="0" err="1" smtClean="0">
                <a:solidFill>
                  <a:srgbClr val="800000"/>
                </a:solidFill>
                <a:latin typeface="Tahoma" pitchFamily="34" charset="0"/>
              </a:rPr>
              <a:t>Project_Version</a:t>
            </a:r>
            <a:r>
              <a:rPr lang="en-US" sz="4000" b="1" dirty="0" smtClean="0">
                <a:solidFill>
                  <a:srgbClr val="800000"/>
                </a:solidFill>
                <a:latin typeface="Tahoma" pitchFamily="34" charset="0"/>
              </a:rPr>
              <a:t> 2 (PV2)</a:t>
            </a:r>
            <a:endParaRPr lang="en-US" sz="4000" b="1" dirty="0">
              <a:solidFill>
                <a:srgbClr val="800000"/>
              </a:solidFill>
              <a:latin typeface="Tahoma" pitchFamily="34" charset="0"/>
            </a:endParaRPr>
          </a:p>
        </p:txBody>
      </p:sp>
      <p:sp>
        <p:nvSpPr>
          <p:cNvPr id="2053" name="Rectangle 4"/>
          <p:cNvSpPr>
            <a:spLocks noChangeArrowheads="1"/>
          </p:cNvSpPr>
          <p:nvPr/>
        </p:nvSpPr>
        <p:spPr bwMode="auto">
          <a:xfrm>
            <a:off x="1219200" y="685800"/>
            <a:ext cx="8382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endParaRPr lang="es-AR" altLang="en-US" sz="2400">
              <a:solidFill>
                <a:srgbClr val="669900"/>
              </a:solidFill>
              <a:latin typeface="Times New Roman" pitchFamily="18" charset="0"/>
            </a:endParaRPr>
          </a:p>
        </p:txBody>
      </p:sp>
      <p:sp>
        <p:nvSpPr>
          <p:cNvPr id="7" name="Rectangle 3"/>
          <p:cNvSpPr txBox="1">
            <a:spLocks noChangeArrowheads="1"/>
          </p:cNvSpPr>
          <p:nvPr/>
        </p:nvSpPr>
        <p:spPr bwMode="auto">
          <a:xfrm>
            <a:off x="-11906" y="2286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rgbClr val="990033"/>
                </a:solidFill>
                <a:latin typeface="Arial" charset="0"/>
                <a:cs typeface="Arial" charset="0"/>
              </a:defRPr>
            </a:lvl2pPr>
            <a:lvl3pPr algn="ctr" rtl="0" eaLnBrk="0" fontAlgn="base" hangingPunct="0">
              <a:spcBef>
                <a:spcPct val="0"/>
              </a:spcBef>
              <a:spcAft>
                <a:spcPct val="0"/>
              </a:spcAft>
              <a:defRPr sz="4400">
                <a:solidFill>
                  <a:srgbClr val="990033"/>
                </a:solidFill>
                <a:latin typeface="Arial" charset="0"/>
                <a:cs typeface="Arial" charset="0"/>
              </a:defRPr>
            </a:lvl3pPr>
            <a:lvl4pPr algn="ctr" rtl="0" eaLnBrk="0" fontAlgn="base" hangingPunct="0">
              <a:spcBef>
                <a:spcPct val="0"/>
              </a:spcBef>
              <a:spcAft>
                <a:spcPct val="0"/>
              </a:spcAft>
              <a:defRPr sz="4400">
                <a:solidFill>
                  <a:srgbClr val="990033"/>
                </a:solidFill>
                <a:latin typeface="Arial" charset="0"/>
                <a:cs typeface="Arial" charset="0"/>
              </a:defRPr>
            </a:lvl4pPr>
            <a:lvl5pPr algn="ctr" rtl="0" eaLnBrk="0" fontAlgn="base" hangingPunct="0">
              <a:spcBef>
                <a:spcPct val="0"/>
              </a:spcBef>
              <a:spcAft>
                <a:spcPct val="0"/>
              </a:spcAft>
              <a:defRPr sz="4400">
                <a:solidFill>
                  <a:srgbClr val="990033"/>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altLang="en-US" sz="4000" b="1" kern="0" dirty="0" smtClean="0">
                <a:solidFill>
                  <a:srgbClr val="006600"/>
                </a:solidFill>
              </a:rPr>
              <a:t/>
            </a:r>
            <a:br>
              <a:rPr lang="en-US" altLang="en-US" sz="4000" b="1" kern="0" dirty="0" smtClean="0">
                <a:solidFill>
                  <a:srgbClr val="006600"/>
                </a:solidFill>
              </a:rPr>
            </a:br>
            <a:r>
              <a:rPr lang="en-US" altLang="en-US" sz="4000" b="1" kern="0" dirty="0" smtClean="0">
                <a:solidFill>
                  <a:srgbClr val="006600"/>
                </a:solidFill>
              </a:rPr>
              <a:t>CWS</a:t>
            </a:r>
            <a:endParaRPr lang="en-US" altLang="en-US" sz="3200" b="1" kern="0" dirty="0" smtClean="0">
              <a:solidFill>
                <a:srgbClr val="006600"/>
              </a:solidFill>
            </a:endParaRPr>
          </a:p>
        </p:txBody>
      </p:sp>
      <p:sp>
        <p:nvSpPr>
          <p:cNvPr id="8" name="Rectangle 3"/>
          <p:cNvSpPr txBox="1">
            <a:spLocks noChangeArrowheads="1"/>
          </p:cNvSpPr>
          <p:nvPr/>
        </p:nvSpPr>
        <p:spPr bwMode="auto">
          <a:xfrm>
            <a:off x="26157" y="50673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rgbClr val="990033"/>
                </a:solidFill>
                <a:latin typeface="Arial" charset="0"/>
                <a:cs typeface="Arial" charset="0"/>
              </a:defRPr>
            </a:lvl2pPr>
            <a:lvl3pPr algn="ctr" rtl="0" eaLnBrk="0" fontAlgn="base" hangingPunct="0">
              <a:spcBef>
                <a:spcPct val="0"/>
              </a:spcBef>
              <a:spcAft>
                <a:spcPct val="0"/>
              </a:spcAft>
              <a:defRPr sz="4400">
                <a:solidFill>
                  <a:srgbClr val="990033"/>
                </a:solidFill>
                <a:latin typeface="Arial" charset="0"/>
                <a:cs typeface="Arial" charset="0"/>
              </a:defRPr>
            </a:lvl3pPr>
            <a:lvl4pPr algn="ctr" rtl="0" eaLnBrk="0" fontAlgn="base" hangingPunct="0">
              <a:spcBef>
                <a:spcPct val="0"/>
              </a:spcBef>
              <a:spcAft>
                <a:spcPct val="0"/>
              </a:spcAft>
              <a:defRPr sz="4400">
                <a:solidFill>
                  <a:srgbClr val="990033"/>
                </a:solidFill>
                <a:latin typeface="Arial" charset="0"/>
                <a:cs typeface="Arial" charset="0"/>
              </a:defRPr>
            </a:lvl4pPr>
            <a:lvl5pPr algn="ctr" rtl="0" eaLnBrk="0" fontAlgn="base" hangingPunct="0">
              <a:spcBef>
                <a:spcPct val="0"/>
              </a:spcBef>
              <a:spcAft>
                <a:spcPct val="0"/>
              </a:spcAft>
              <a:defRPr sz="4400">
                <a:solidFill>
                  <a:srgbClr val="990033"/>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hangingPunct="1"/>
            <a:r>
              <a:rPr lang="en-US" altLang="en-US" sz="3600" kern="0" dirty="0" smtClean="0">
                <a:solidFill>
                  <a:srgbClr val="006600"/>
                </a:solidFill>
              </a:rPr>
              <a:t/>
            </a:r>
            <a:br>
              <a:rPr lang="en-US" altLang="en-US" sz="3600" kern="0" dirty="0" smtClean="0">
                <a:solidFill>
                  <a:srgbClr val="006600"/>
                </a:solidFill>
              </a:rPr>
            </a:br>
            <a:endParaRPr lang="en-US" altLang="en-US" sz="3600" kern="0" dirty="0" smtClean="0">
              <a:solidFill>
                <a:srgbClr val="006600"/>
              </a:solidFill>
            </a:endParaRPr>
          </a:p>
          <a:p>
            <a:pPr eaLnBrk="1" hangingPunct="1"/>
            <a:r>
              <a:rPr lang="en-US" altLang="en-US" sz="3600" kern="0" dirty="0" smtClean="0">
                <a:solidFill>
                  <a:srgbClr val="006600"/>
                </a:solidFill>
              </a:rPr>
              <a:t/>
            </a:r>
            <a:br>
              <a:rPr lang="en-US" altLang="en-US" sz="3600" kern="0" dirty="0" smtClean="0">
                <a:solidFill>
                  <a:srgbClr val="006600"/>
                </a:solidFill>
              </a:rPr>
            </a:br>
            <a:r>
              <a:rPr lang="en-US" altLang="en-US" sz="3600" kern="0" dirty="0" smtClean="0">
                <a:solidFill>
                  <a:srgbClr val="006600"/>
                </a:solidFill>
              </a:rPr>
              <a:t>Geneva, March 22, 2016</a:t>
            </a:r>
            <a:endParaRPr lang="en-US" altLang="en-US" sz="2800" kern="0" dirty="0" smtClean="0">
              <a:solidFill>
                <a:srgbClr val="006600"/>
              </a:solidFill>
            </a:endParaRPr>
          </a:p>
        </p:txBody>
      </p:sp>
    </p:spTree>
    <p:extLst>
      <p:ext uri="{BB962C8B-B14F-4D97-AF65-F5344CB8AC3E}">
        <p14:creationId xmlns:p14="http://schemas.microsoft.com/office/powerpoint/2010/main" val="6051622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Benefits of the EAF system</a:t>
            </a:r>
            <a:endParaRPr lang="en-US" dirty="0"/>
          </a:p>
        </p:txBody>
      </p:sp>
      <p:sp>
        <p:nvSpPr>
          <p:cNvPr id="3" name="Content Placeholder 2"/>
          <p:cNvSpPr>
            <a:spLocks noGrp="1"/>
          </p:cNvSpPr>
          <p:nvPr>
            <p:ph idx="1"/>
          </p:nvPr>
        </p:nvSpPr>
        <p:spPr>
          <a:xfrm>
            <a:off x="1143000" y="1524000"/>
            <a:ext cx="6934200" cy="5105400"/>
          </a:xfrm>
        </p:spPr>
        <p:txBody>
          <a:bodyPr/>
          <a:lstStyle/>
          <a:p>
            <a:pPr marL="514350" indent="-514350">
              <a:buFont typeface="+mj-lt"/>
              <a:buAutoNum type="arabicPeriod"/>
            </a:pPr>
            <a:r>
              <a:rPr lang="en-US" sz="2600" dirty="0"/>
              <a:t>Multilingual system: possibility to read all questions in all languages of participating members</a:t>
            </a:r>
          </a:p>
          <a:p>
            <a:pPr marL="514350" indent="-514350">
              <a:buFont typeface="+mj-lt"/>
              <a:buAutoNum type="arabicPeriod"/>
            </a:pPr>
            <a:r>
              <a:rPr lang="en-US" sz="2600" dirty="0"/>
              <a:t>Provide and electronic PVP system for participating members who don’t have one</a:t>
            </a:r>
          </a:p>
          <a:p>
            <a:pPr marL="514350" indent="-514350">
              <a:buFont typeface="+mj-lt"/>
              <a:buAutoNum type="arabicPeriod"/>
            </a:pPr>
            <a:r>
              <a:rPr lang="en-US" sz="2600" dirty="0"/>
              <a:t>Facilitate exchange of data in a standard format (PVP-XML)</a:t>
            </a:r>
          </a:p>
          <a:p>
            <a:pPr marL="514350" indent="-514350">
              <a:buFont typeface="+mj-lt"/>
              <a:buAutoNum type="arabicPeriod"/>
            </a:pPr>
            <a:r>
              <a:rPr lang="en-US" sz="2600" dirty="0"/>
              <a:t>Offer the possibility to reuse existing application data</a:t>
            </a:r>
          </a:p>
          <a:p>
            <a:pPr marL="0" indent="0">
              <a:buNone/>
            </a:pPr>
            <a:endParaRPr lang="en-US" sz="2600"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65445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11</a:t>
            </a:fld>
            <a:endParaRPr lang="en-US" altLang="ja-JP" sz="1400">
              <a:ea typeface="MS PGothic" pitchFamily="34" charset="-128"/>
            </a:endParaRPr>
          </a:p>
        </p:txBody>
      </p:sp>
      <p:sp>
        <p:nvSpPr>
          <p:cNvPr id="1836034" name="Rectangle 2"/>
          <p:cNvSpPr>
            <a:spLocks noGrp="1" noChangeArrowheads="1"/>
          </p:cNvSpPr>
          <p:nvPr>
            <p:ph type="body" idx="4294967295"/>
          </p:nvPr>
        </p:nvSpPr>
        <p:spPr>
          <a:xfrm>
            <a:off x="609600" y="685800"/>
            <a:ext cx="7839075" cy="4648200"/>
          </a:xfrm>
        </p:spPr>
        <p:txBody>
          <a:bodyPr/>
          <a:lstStyle/>
          <a:p>
            <a:pPr marL="609600" indent="-609600">
              <a:spcBef>
                <a:spcPct val="50000"/>
              </a:spcBef>
              <a:defRPr/>
            </a:pPr>
            <a:r>
              <a:rPr lang="en-US" altLang="ja-JP" sz="2800" dirty="0">
                <a:solidFill>
                  <a:schemeClr val="bg2"/>
                </a:solidFill>
                <a:ea typeface="MS PGothic" pitchFamily="34" charset="-128"/>
              </a:rPr>
              <a:t>Background</a:t>
            </a:r>
          </a:p>
          <a:p>
            <a:pPr marL="609600" indent="-609600">
              <a:spcBef>
                <a:spcPct val="50000"/>
              </a:spcBef>
              <a:defRPr/>
            </a:pPr>
            <a:r>
              <a:rPr lang="fr-CH" altLang="ja-JP" sz="2800" dirty="0" err="1">
                <a:ea typeface="MS PGothic" pitchFamily="34" charset="-128"/>
              </a:rPr>
              <a:t>Electronic</a:t>
            </a:r>
            <a:r>
              <a:rPr lang="fr-CH" altLang="ja-JP" sz="2800" dirty="0">
                <a:ea typeface="MS PGothic" pitchFamily="34" charset="-128"/>
              </a:rPr>
              <a:t> Application </a:t>
            </a:r>
            <a:r>
              <a:rPr lang="fr-CH" altLang="ja-JP" sz="2800" dirty="0" err="1">
                <a:ea typeface="MS PGothic" pitchFamily="34" charset="-128"/>
              </a:rPr>
              <a:t>Form</a:t>
            </a:r>
            <a:r>
              <a:rPr lang="fr-CH" altLang="ja-JP" sz="2800" dirty="0">
                <a:ea typeface="MS PGothic" pitchFamily="34" charset="-128"/>
              </a:rPr>
              <a:t> (PV1)</a:t>
            </a:r>
            <a:endParaRPr lang="en-US" altLang="ja-JP" sz="2800" dirty="0">
              <a:ea typeface="MS PGothic" pitchFamily="34" charset="-128"/>
            </a:endParaRP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a:t>
            </a:r>
            <a:r>
              <a:rPr lang="fr-CH" altLang="ja-JP" sz="2800" dirty="0" smtClean="0">
                <a:solidFill>
                  <a:schemeClr val="bg2"/>
                </a:solidFill>
                <a:ea typeface="MS PGothic" pitchFamily="34" charset="-128"/>
              </a:rPr>
              <a:t>PV2)</a:t>
            </a:r>
            <a:endParaRPr lang="en-US" altLang="ja-JP" sz="2800" dirty="0">
              <a:solidFill>
                <a:schemeClr val="bg2"/>
              </a:solidFill>
              <a:ea typeface="MS PGothic" pitchFamily="34" charset="-128"/>
            </a:endParaRPr>
          </a:p>
          <a:p>
            <a:pPr marL="609600" indent="-609600">
              <a:spcBef>
                <a:spcPct val="50000"/>
              </a:spcBef>
              <a:defRPr/>
            </a:pPr>
            <a:r>
              <a:rPr lang="en-US" altLang="ja-JP" sz="2800" dirty="0" smtClean="0">
                <a:solidFill>
                  <a:schemeClr val="bg2"/>
                </a:solidFill>
                <a:ea typeface="MS PGothic" pitchFamily="34" charset="-128"/>
              </a:rPr>
              <a:t>Validation </a:t>
            </a:r>
            <a:r>
              <a:rPr lang="en-US" altLang="ja-JP" sz="2800" dirty="0">
                <a:solidFill>
                  <a:schemeClr val="bg2"/>
                </a:solidFill>
                <a:ea typeface="MS PGothic" pitchFamily="34" charset="-128"/>
              </a:rPr>
              <a:t>of PVP-XML Schema Version 2.0 (V2.0</a:t>
            </a:r>
            <a:r>
              <a:rPr lang="en-US" altLang="ja-JP" sz="2800" dirty="0" smtClean="0">
                <a:solidFill>
                  <a:schemeClr val="bg2"/>
                </a:solidFill>
                <a:ea typeface="MS PGothic" pitchFamily="34" charset="-128"/>
              </a:rPr>
              <a:t>)</a:t>
            </a:r>
          </a:p>
          <a:p>
            <a:pPr marL="609600" indent="-609600">
              <a:spcBef>
                <a:spcPct val="50000"/>
              </a:spcBef>
              <a:defRPr/>
            </a:pPr>
            <a:r>
              <a:rPr lang="en-US" altLang="ja-JP" sz="2800" dirty="0" smtClean="0">
                <a:solidFill>
                  <a:schemeClr val="bg2"/>
                </a:solidFill>
                <a:ea typeface="MS PGothic" pitchFamily="34" charset="-128"/>
              </a:rPr>
              <a:t>Next steps</a:t>
            </a:r>
          </a:p>
          <a:p>
            <a:pPr marL="0" indent="0">
              <a:spcBef>
                <a:spcPct val="50000"/>
              </a:spcBef>
              <a:buNone/>
              <a:defRPr/>
            </a:pPr>
            <a:endParaRPr lang="en-US" altLang="ja-JP" sz="2800" dirty="0" smtClean="0">
              <a:solidFill>
                <a:schemeClr val="bg2"/>
              </a:solidFill>
              <a:ea typeface="MS PGothic" pitchFamily="34" charset="-128"/>
            </a:endParaRPr>
          </a:p>
        </p:txBody>
      </p:sp>
      <p:sp>
        <p:nvSpPr>
          <p:cNvPr id="3076" name="Rectangle 3"/>
          <p:cNvSpPr>
            <a:spLocks noGrp="1" noChangeArrowheads="1"/>
          </p:cNvSpPr>
          <p:nvPr>
            <p:ph type="title" idx="4294967295"/>
          </p:nvPr>
        </p:nvSpPr>
        <p:spPr>
          <a:xfrm>
            <a:off x="977900" y="152400"/>
            <a:ext cx="7175500" cy="579438"/>
          </a:xfrm>
          <a:noFill/>
        </p:spPr>
        <p:txBody>
          <a:bodyPr>
            <a:spAutoFit/>
          </a:bodyPr>
          <a:lstStyle/>
          <a:p>
            <a:r>
              <a:rPr lang="en-US" altLang="ja-JP" sz="3200" b="1" dirty="0" smtClean="0">
                <a:solidFill>
                  <a:srgbClr val="800000"/>
                </a:solidFill>
                <a:ea typeface="MS PGothic" pitchFamily="34" charset="-128"/>
              </a:rPr>
              <a:t>OVERVIEW</a:t>
            </a:r>
            <a:endParaRPr lang="en-US" altLang="ja-JP" sz="3200" dirty="0" smtClean="0">
              <a:solidFill>
                <a:srgbClr val="800000"/>
              </a:solidFill>
              <a:ea typeface="MS PGothic" pitchFamily="34" charset="-128"/>
            </a:endParaRPr>
          </a:p>
        </p:txBody>
      </p:sp>
    </p:spTree>
    <p:extLst>
      <p:ext uri="{BB962C8B-B14F-4D97-AF65-F5344CB8AC3E}">
        <p14:creationId xmlns:p14="http://schemas.microsoft.com/office/powerpoint/2010/main" val="428061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371600"/>
          </a:xfrm>
        </p:spPr>
        <p:txBody>
          <a:bodyPr/>
          <a:lstStyle/>
          <a:p>
            <a:r>
              <a:rPr lang="en-US" dirty="0" smtClean="0"/>
              <a:t>Target </a:t>
            </a:r>
            <a:br>
              <a:rPr lang="en-US" dirty="0" smtClean="0"/>
            </a:br>
            <a:r>
              <a:rPr lang="en-US" dirty="0" smtClean="0"/>
              <a:t>for </a:t>
            </a:r>
            <a:r>
              <a:rPr lang="en-US" dirty="0"/>
              <a:t>Prototype Electronic Application </a:t>
            </a:r>
            <a:r>
              <a:rPr lang="en-US" dirty="0" smtClean="0"/>
              <a:t>Form Version 1 (PV1) </a:t>
            </a:r>
            <a:endParaRPr lang="en-US" dirty="0"/>
          </a:p>
        </p:txBody>
      </p:sp>
      <p:sp>
        <p:nvSpPr>
          <p:cNvPr id="3" name="Content Placeholder 2"/>
          <p:cNvSpPr>
            <a:spLocks noGrp="1"/>
          </p:cNvSpPr>
          <p:nvPr>
            <p:ph idx="1"/>
          </p:nvPr>
        </p:nvSpPr>
        <p:spPr>
          <a:xfrm>
            <a:off x="152400" y="1981200"/>
            <a:ext cx="8610600" cy="1524000"/>
          </a:xfrm>
        </p:spPr>
        <p:txBody>
          <a:bodyPr/>
          <a:lstStyle/>
          <a:p>
            <a:pPr marL="0" indent="0" algn="ctr">
              <a:buNone/>
            </a:pPr>
            <a:r>
              <a:rPr lang="en-US" dirty="0" smtClean="0">
                <a:solidFill>
                  <a:srgbClr val="C00000"/>
                </a:solidFill>
              </a:rPr>
              <a:t>Functioning Prototype </a:t>
            </a:r>
          </a:p>
          <a:p>
            <a:pPr marL="0" indent="0" algn="ctr">
              <a:buNone/>
            </a:pPr>
            <a:r>
              <a:rPr lang="en-US" dirty="0" smtClean="0"/>
              <a:t>by October 2015 (EAF/6 meeting)</a:t>
            </a:r>
          </a:p>
          <a:p>
            <a:pPr marL="0" indent="0" algn="ctr">
              <a:buNone/>
            </a:pPr>
            <a:r>
              <a:rPr lang="en-US" dirty="0" smtClean="0"/>
              <a:t>=</a:t>
            </a:r>
          </a:p>
          <a:p>
            <a:pPr marL="0" indent="0" algn="ctr">
              <a:buNone/>
            </a:pPr>
            <a:r>
              <a:rPr lang="en-US" dirty="0" smtClean="0">
                <a:solidFill>
                  <a:srgbClr val="C00000"/>
                </a:solidFill>
              </a:rPr>
              <a:t>Data can be transferred (and reused) </a:t>
            </a:r>
            <a:r>
              <a:rPr lang="en-US" dirty="0" smtClean="0"/>
              <a:t>from participating breeders to participating PVP Offices</a:t>
            </a:r>
          </a:p>
          <a:p>
            <a:pPr marL="0" indent="0" algn="ctr">
              <a:buNone/>
            </a:pPr>
            <a:r>
              <a:rPr lang="en-US" dirty="0" smtClean="0"/>
              <a:t> according to the </a:t>
            </a:r>
            <a:r>
              <a:rPr lang="en-US" dirty="0" smtClean="0">
                <a:solidFill>
                  <a:srgbClr val="C00000"/>
                </a:solidFill>
              </a:rPr>
              <a:t>specific information </a:t>
            </a:r>
            <a:r>
              <a:rPr lang="en-US" dirty="0" smtClean="0"/>
              <a:t>that they require for an application </a:t>
            </a:r>
          </a:p>
          <a:p>
            <a:pPr marL="0" indent="0" algn="ctr">
              <a:buNone/>
            </a:pPr>
            <a:r>
              <a:rPr lang="en-US" dirty="0" smtClean="0"/>
              <a:t>in the </a:t>
            </a:r>
            <a:r>
              <a:rPr lang="en-US" dirty="0" smtClean="0">
                <a:solidFill>
                  <a:srgbClr val="C00000"/>
                </a:solidFill>
              </a:rPr>
              <a:t>requested format</a:t>
            </a:r>
            <a:endParaRPr lang="en-US" dirty="0">
              <a:solidFill>
                <a:srgbClr val="C00000"/>
              </a:solidFill>
            </a:endParaRPr>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197091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7162800" cy="1143000"/>
          </a:xfrm>
        </p:spPr>
        <p:txBody>
          <a:bodyPr/>
          <a:lstStyle/>
          <a:p>
            <a:r>
              <a:rPr lang="fr-CH" dirty="0" smtClean="0"/>
              <a:t>   Start a new application </a:t>
            </a:r>
            <a:r>
              <a:rPr lang="fr-CH" dirty="0" err="1" smtClean="0"/>
              <a:t>from</a:t>
            </a:r>
            <a:r>
              <a:rPr lang="fr-CH" dirty="0" smtClean="0"/>
              <a:t> scratch</a:t>
            </a:r>
            <a:r>
              <a:rPr lang="fr-CH" dirty="0"/>
              <a:t/>
            </a:r>
            <a:br>
              <a:rPr lang="fr-CH" dirty="0"/>
            </a:b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13</a:t>
            </a:fld>
            <a:endParaRPr lang="en-US">
              <a:solidFill>
                <a:srgbClr val="000000"/>
              </a:solidFill>
            </a:endParaRPr>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7058822"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29292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75274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22" y="1574631"/>
            <a:ext cx="8648699" cy="468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04586" y="-72571"/>
            <a:ext cx="8229600" cy="1143000"/>
          </a:xfrm>
        </p:spPr>
        <p:txBody>
          <a:bodyPr/>
          <a:lstStyle/>
          <a:p>
            <a:r>
              <a:rPr lang="fr-CH" dirty="0" err="1" smtClean="0"/>
              <a:t>Form</a:t>
            </a:r>
            <a:r>
              <a:rPr lang="fr-CH" dirty="0" smtClean="0"/>
              <a:t> </a:t>
            </a:r>
            <a:r>
              <a:rPr lang="fr-CH" dirty="0" err="1" smtClean="0"/>
              <a:t>Generation</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14</a:t>
            </a:fld>
            <a:endParaRPr lang="en-US" dirty="0">
              <a:solidFill>
                <a:srgbClr val="000000"/>
              </a:solidFill>
            </a:endParaRPr>
          </a:p>
        </p:txBody>
      </p:sp>
      <p:sp>
        <p:nvSpPr>
          <p:cNvPr id="5" name="TextBox 4"/>
          <p:cNvSpPr txBox="1"/>
          <p:nvPr/>
        </p:nvSpPr>
        <p:spPr>
          <a:xfrm>
            <a:off x="72571" y="928300"/>
            <a:ext cx="3352800" cy="646331"/>
          </a:xfrm>
          <a:prstGeom prst="rect">
            <a:avLst/>
          </a:prstGeom>
          <a:noFill/>
        </p:spPr>
        <p:txBody>
          <a:bodyPr wrap="square" rtlCol="0">
            <a:spAutoFit/>
          </a:bodyPr>
          <a:lstStyle/>
          <a:p>
            <a:r>
              <a:rPr lang="fr-CH" dirty="0" smtClean="0"/>
              <a:t>Reference to UPOV Application Model </a:t>
            </a:r>
            <a:r>
              <a:rPr lang="fr-CH" dirty="0" err="1"/>
              <a:t>F</a:t>
            </a:r>
            <a:r>
              <a:rPr lang="fr-CH" dirty="0" err="1" smtClean="0"/>
              <a:t>orm</a:t>
            </a:r>
            <a:endParaRPr lang="en-US" dirty="0"/>
          </a:p>
        </p:txBody>
      </p:sp>
      <p:sp>
        <p:nvSpPr>
          <p:cNvPr id="10" name="Rectangle 9"/>
          <p:cNvSpPr/>
          <p:nvPr/>
        </p:nvSpPr>
        <p:spPr>
          <a:xfrm>
            <a:off x="304800" y="2362200"/>
            <a:ext cx="2338614" cy="274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2422" y="6315279"/>
            <a:ext cx="3733800" cy="369332"/>
          </a:xfrm>
          <a:prstGeom prst="rect">
            <a:avLst/>
          </a:prstGeom>
          <a:noFill/>
        </p:spPr>
        <p:txBody>
          <a:bodyPr wrap="square" rtlCol="0">
            <a:spAutoFit/>
          </a:bodyPr>
          <a:lstStyle/>
          <a:p>
            <a:r>
              <a:rPr lang="fr-CH" dirty="0" err="1" smtClean="0"/>
              <a:t>Chapter</a:t>
            </a:r>
            <a:r>
              <a:rPr lang="fr-CH" dirty="0" smtClean="0"/>
              <a:t> </a:t>
            </a:r>
            <a:r>
              <a:rPr lang="fr-CH" dirty="0" err="1" smtClean="0"/>
              <a:t>grouping</a:t>
            </a:r>
            <a:endParaRPr lang="en-US" dirty="0"/>
          </a:p>
        </p:txBody>
      </p:sp>
      <p:sp>
        <p:nvSpPr>
          <p:cNvPr id="14" name="Oval 13"/>
          <p:cNvSpPr/>
          <p:nvPr/>
        </p:nvSpPr>
        <p:spPr>
          <a:xfrm>
            <a:off x="3124200" y="3886200"/>
            <a:ext cx="381000" cy="152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638800" y="953869"/>
            <a:ext cx="4191000" cy="646331"/>
          </a:xfrm>
          <a:prstGeom prst="rect">
            <a:avLst/>
          </a:prstGeom>
          <a:noFill/>
        </p:spPr>
        <p:txBody>
          <a:bodyPr wrap="square" rtlCol="0">
            <a:spAutoFit/>
          </a:bodyPr>
          <a:lstStyle/>
          <a:p>
            <a:r>
              <a:rPr lang="fr-CH" dirty="0" smtClean="0"/>
              <a:t>Set up of </a:t>
            </a:r>
            <a:r>
              <a:rPr lang="fr-CH" dirty="0" err="1" smtClean="0"/>
              <a:t>specific</a:t>
            </a:r>
            <a:r>
              <a:rPr lang="fr-CH" dirty="0" smtClean="0"/>
              <a:t> </a:t>
            </a:r>
            <a:r>
              <a:rPr lang="fr-CH" dirty="0" err="1" smtClean="0"/>
              <a:t>constraints</a:t>
            </a:r>
            <a:r>
              <a:rPr lang="fr-CH" dirty="0" smtClean="0"/>
              <a:t> and </a:t>
            </a:r>
            <a:r>
              <a:rPr lang="fr-CH" dirty="0" err="1" smtClean="0"/>
              <a:t>dependencies</a:t>
            </a:r>
            <a:endParaRPr lang="en-US" dirty="0"/>
          </a:p>
        </p:txBody>
      </p:sp>
      <p:sp>
        <p:nvSpPr>
          <p:cNvPr id="16" name="Oval 15"/>
          <p:cNvSpPr/>
          <p:nvPr/>
        </p:nvSpPr>
        <p:spPr>
          <a:xfrm>
            <a:off x="4724399" y="3733800"/>
            <a:ext cx="4066721"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81600" y="6256263"/>
            <a:ext cx="3505200" cy="369332"/>
          </a:xfrm>
          <a:prstGeom prst="rect">
            <a:avLst/>
          </a:prstGeom>
          <a:noFill/>
        </p:spPr>
        <p:txBody>
          <a:bodyPr wrap="square" rtlCol="0">
            <a:spAutoFit/>
          </a:bodyPr>
          <a:lstStyle/>
          <a:p>
            <a:r>
              <a:rPr lang="fr-CH" dirty="0" err="1" smtClean="0"/>
              <a:t>Dynamic</a:t>
            </a:r>
            <a:r>
              <a:rPr lang="fr-CH" dirty="0" smtClean="0"/>
              <a:t> display</a:t>
            </a:r>
            <a:endParaRPr lang="en-US" dirty="0"/>
          </a:p>
        </p:txBody>
      </p:sp>
      <p:sp>
        <p:nvSpPr>
          <p:cNvPr id="18" name="Oval 17"/>
          <p:cNvSpPr/>
          <p:nvPr/>
        </p:nvSpPr>
        <p:spPr>
          <a:xfrm>
            <a:off x="2743200" y="5791200"/>
            <a:ext cx="12192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178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P spid="14" grpId="0" animBg="1"/>
      <p:bldP spid="15" grpId="0"/>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fr-CH" dirty="0" smtClean="0"/>
              <a:t>Action Buttons</a:t>
            </a:r>
            <a:endParaRPr lang="en-US" dirty="0"/>
          </a:p>
        </p:txBody>
      </p:sp>
      <p:sp>
        <p:nvSpPr>
          <p:cNvPr id="3" name="Content Placeholder 2"/>
          <p:cNvSpPr>
            <a:spLocks noGrp="1"/>
          </p:cNvSpPr>
          <p:nvPr>
            <p:ph idx="1"/>
          </p:nvPr>
        </p:nvSpPr>
        <p:spPr>
          <a:xfrm>
            <a:off x="582839" y="970756"/>
            <a:ext cx="8229600" cy="4525963"/>
          </a:xfrm>
        </p:spPr>
        <p:txBody>
          <a:bodyPr/>
          <a:lstStyle/>
          <a:p>
            <a:r>
              <a:rPr lang="fr-CH" dirty="0" smtClean="0"/>
              <a:t>Export: Save the application data </a:t>
            </a:r>
            <a:r>
              <a:rPr lang="fr-CH" dirty="0" err="1" smtClean="0"/>
              <a:t>into</a:t>
            </a:r>
            <a:r>
              <a:rPr lang="fr-CH" dirty="0" smtClean="0"/>
              <a:t> the local drive</a:t>
            </a:r>
          </a:p>
          <a:p>
            <a:r>
              <a:rPr lang="fr-CH" dirty="0" smtClean="0"/>
              <a:t>Save: Save the application data </a:t>
            </a:r>
            <a:r>
              <a:rPr lang="fr-CH" dirty="0" err="1" smtClean="0"/>
              <a:t>into</a:t>
            </a:r>
            <a:r>
              <a:rPr lang="fr-CH" dirty="0" smtClean="0"/>
              <a:t> UPOV DB -&gt; </a:t>
            </a:r>
            <a:r>
              <a:rPr lang="fr-CH" dirty="0" err="1" smtClean="0"/>
              <a:t>Pending</a:t>
            </a:r>
            <a:r>
              <a:rPr lang="fr-CH" dirty="0" smtClean="0"/>
              <a:t> Application</a:t>
            </a:r>
          </a:p>
          <a:p>
            <a:r>
              <a:rPr lang="fr-CH" dirty="0" err="1" smtClean="0"/>
              <a:t>Submit</a:t>
            </a:r>
            <a:r>
              <a:rPr lang="fr-CH" dirty="0" smtClean="0"/>
              <a:t>: Save the application data </a:t>
            </a:r>
            <a:r>
              <a:rPr lang="fr-CH" dirty="0" err="1" smtClean="0"/>
              <a:t>into</a:t>
            </a:r>
            <a:r>
              <a:rPr lang="fr-CH" dirty="0" smtClean="0"/>
              <a:t> UPOV DB and direct </a:t>
            </a:r>
            <a:r>
              <a:rPr lang="fr-CH" dirty="0" err="1" smtClean="0"/>
              <a:t>transfer</a:t>
            </a:r>
            <a:r>
              <a:rPr lang="fr-CH" dirty="0"/>
              <a:t> </a:t>
            </a:r>
            <a:r>
              <a:rPr lang="fr-CH" dirty="0" smtClean="0"/>
              <a:t>to the </a:t>
            </a:r>
            <a:r>
              <a:rPr lang="fr-CH" dirty="0" err="1" smtClean="0"/>
              <a:t>designated</a:t>
            </a:r>
            <a:r>
              <a:rPr lang="fr-CH" dirty="0" smtClean="0"/>
              <a:t> PVP office -&gt; </a:t>
            </a:r>
            <a:r>
              <a:rPr lang="fr-CH" dirty="0" err="1" smtClean="0"/>
              <a:t>Submitted</a:t>
            </a:r>
            <a:r>
              <a:rPr lang="fr-CH" dirty="0" smtClean="0"/>
              <a:t> Application</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15</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600200"/>
            <a:ext cx="1600200" cy="35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803299"/>
            <a:ext cx="1514475"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1425" y="4267200"/>
            <a:ext cx="1552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739" y="5083532"/>
            <a:ext cx="2427061" cy="177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2457" y="5148764"/>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2590800" y="5410200"/>
            <a:ext cx="4731657" cy="4572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2437" y="5848851"/>
            <a:ext cx="9239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2421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64167"/>
            <a:ext cx="8229600" cy="1143000"/>
          </a:xfrm>
        </p:spPr>
        <p:txBody>
          <a:bodyPr/>
          <a:lstStyle/>
          <a:p>
            <a:r>
              <a:rPr lang="fr-CH" dirty="0" err="1" smtClean="0"/>
              <a:t>Reuse</a:t>
            </a:r>
            <a:r>
              <a:rPr lang="fr-CH" dirty="0" smtClean="0"/>
              <a:t> of </a:t>
            </a:r>
            <a:r>
              <a:rPr lang="fr-CH" dirty="0" err="1" smtClean="0"/>
              <a:t>existing</a:t>
            </a:r>
            <a:r>
              <a:rPr lang="fr-CH" dirty="0" smtClean="0"/>
              <a:t> data- </a:t>
            </a:r>
            <a:r>
              <a:rPr lang="fr-CH" dirty="0" err="1" smtClean="0"/>
              <a:t>Exported</a:t>
            </a:r>
            <a:r>
              <a:rPr lang="fr-CH" dirty="0" smtClean="0"/>
              <a:t> data</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16</a:t>
            </a:fld>
            <a:endParaRPr lang="en-US">
              <a:solidFill>
                <a:srgbClr val="0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014" y="1600200"/>
            <a:ext cx="74599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371600" y="4648200"/>
            <a:ext cx="4114800" cy="685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286000" cy="167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69485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17</a:t>
            </a:fld>
            <a:endParaRPr lang="en-US">
              <a:solidFill>
                <a:srgbClr val="000000"/>
              </a:solidFill>
            </a:endParaRP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184" y="1600200"/>
            <a:ext cx="749963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143001" y="264167"/>
            <a:ext cx="8229600" cy="1143000"/>
          </a:xfrm>
        </p:spPr>
        <p:txBody>
          <a:bodyPr/>
          <a:lstStyle/>
          <a:p>
            <a:r>
              <a:rPr lang="fr-CH" dirty="0" err="1" smtClean="0"/>
              <a:t>Reuse</a:t>
            </a:r>
            <a:r>
              <a:rPr lang="fr-CH" dirty="0" smtClean="0"/>
              <a:t> of </a:t>
            </a:r>
            <a:r>
              <a:rPr lang="fr-CH" dirty="0" err="1" smtClean="0"/>
              <a:t>existing</a:t>
            </a:r>
            <a:r>
              <a:rPr lang="fr-CH" dirty="0" smtClean="0"/>
              <a:t> data- </a:t>
            </a:r>
            <a:r>
              <a:rPr lang="fr-CH" dirty="0" err="1" smtClean="0"/>
              <a:t>Exported</a:t>
            </a:r>
            <a:r>
              <a:rPr lang="fr-CH" dirty="0" smtClean="0"/>
              <a:t> data</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 y="0"/>
            <a:ext cx="134302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2286000" cy="167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704181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18</a:t>
            </a:fld>
            <a:endParaRPr lang="en-US">
              <a:solidFill>
                <a:srgbClr val="000000"/>
              </a:solidFill>
            </a:endParaRP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770799" cy="3704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1295400" y="76200"/>
            <a:ext cx="8229600" cy="1143000"/>
          </a:xfrm>
        </p:spPr>
        <p:txBody>
          <a:bodyPr/>
          <a:lstStyle/>
          <a:p>
            <a:r>
              <a:rPr lang="fr-CH" dirty="0" err="1" smtClean="0"/>
              <a:t>Reuse</a:t>
            </a:r>
            <a:r>
              <a:rPr lang="fr-CH" dirty="0" smtClean="0"/>
              <a:t> of </a:t>
            </a:r>
            <a:r>
              <a:rPr lang="fr-CH" dirty="0" err="1" smtClean="0"/>
              <a:t>existing</a:t>
            </a:r>
            <a:r>
              <a:rPr lang="fr-CH" dirty="0" smtClean="0"/>
              <a:t> data- </a:t>
            </a:r>
            <a:r>
              <a:rPr lang="fr-CH" dirty="0" err="1" smtClean="0"/>
              <a:t>Exported</a:t>
            </a:r>
            <a:r>
              <a:rPr lang="fr-CH" dirty="0" smtClean="0"/>
              <a:t> data</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2286000" cy="1671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70996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05600" cy="1143000"/>
          </a:xfrm>
        </p:spPr>
        <p:txBody>
          <a:bodyPr/>
          <a:lstStyle/>
          <a:p>
            <a:r>
              <a:rPr lang="fr-CH" dirty="0" err="1" smtClean="0"/>
              <a:t>Reuse</a:t>
            </a:r>
            <a:r>
              <a:rPr lang="fr-CH" dirty="0" smtClean="0"/>
              <a:t> of </a:t>
            </a:r>
            <a:r>
              <a:rPr lang="fr-CH" dirty="0" err="1" smtClean="0"/>
              <a:t>existing</a:t>
            </a:r>
            <a:r>
              <a:rPr lang="fr-CH" dirty="0" smtClean="0"/>
              <a:t> data: </a:t>
            </a:r>
            <a:r>
              <a:rPr lang="fr-CH" dirty="0" err="1" smtClean="0"/>
              <a:t>pending</a:t>
            </a:r>
            <a:r>
              <a:rPr lang="fr-CH" dirty="0" smtClean="0"/>
              <a:t> application</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19</a:t>
            </a:fld>
            <a:endParaRPr lang="en-US">
              <a:solidFill>
                <a:srgbClr val="00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52600"/>
            <a:ext cx="9144000" cy="43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 y="4382160"/>
            <a:ext cx="9067800" cy="1029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400800" y="4724400"/>
            <a:ext cx="762000" cy="5334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39" y="5173388"/>
            <a:ext cx="2427061" cy="177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2457" y="5481638"/>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p:nvPr/>
        </p:nvSpPr>
        <p:spPr>
          <a:xfrm rot="10800000">
            <a:off x="2590800" y="5743074"/>
            <a:ext cx="4731657" cy="4572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665" y="6052685"/>
            <a:ext cx="9239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534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2</a:t>
            </a:fld>
            <a:endParaRPr lang="en-US" altLang="ja-JP" sz="1400">
              <a:ea typeface="MS PGothic" pitchFamily="34" charset="-128"/>
            </a:endParaRPr>
          </a:p>
        </p:txBody>
      </p:sp>
      <p:sp>
        <p:nvSpPr>
          <p:cNvPr id="1836034" name="Rectangle 2"/>
          <p:cNvSpPr>
            <a:spLocks noGrp="1" noChangeArrowheads="1"/>
          </p:cNvSpPr>
          <p:nvPr>
            <p:ph type="body" idx="4294967295"/>
          </p:nvPr>
        </p:nvSpPr>
        <p:spPr>
          <a:xfrm>
            <a:off x="609600" y="685800"/>
            <a:ext cx="7839075" cy="4648200"/>
          </a:xfrm>
        </p:spPr>
        <p:txBody>
          <a:bodyPr/>
          <a:lstStyle/>
          <a:p>
            <a:pPr marL="609600" indent="-609600">
              <a:spcBef>
                <a:spcPct val="50000"/>
              </a:spcBef>
              <a:defRPr/>
            </a:pPr>
            <a:r>
              <a:rPr lang="en-US" altLang="ja-JP" sz="2800" dirty="0" smtClean="0">
                <a:solidFill>
                  <a:srgbClr val="006600"/>
                </a:solidFill>
                <a:ea typeface="MS PGothic" pitchFamily="34" charset="-128"/>
              </a:rPr>
              <a:t>Background</a:t>
            </a:r>
          </a:p>
          <a:p>
            <a:pPr marL="609600" indent="-609600">
              <a:spcBef>
                <a:spcPct val="50000"/>
              </a:spcBef>
              <a:defRPr/>
            </a:pPr>
            <a:r>
              <a:rPr lang="fr-CH" altLang="ja-JP" sz="2800" dirty="0" err="1" smtClean="0">
                <a:solidFill>
                  <a:schemeClr val="bg2"/>
                </a:solidFill>
                <a:ea typeface="MS PGothic" pitchFamily="34" charset="-128"/>
              </a:rPr>
              <a:t>Electronic</a:t>
            </a:r>
            <a:r>
              <a:rPr lang="fr-CH" altLang="ja-JP" sz="2800" dirty="0" smtClean="0">
                <a:solidFill>
                  <a:schemeClr val="bg2"/>
                </a:solidFill>
                <a:ea typeface="MS PGothic" pitchFamily="34" charset="-128"/>
              </a:rPr>
              <a:t> Application </a:t>
            </a:r>
            <a:r>
              <a:rPr lang="fr-CH" altLang="ja-JP" sz="2800" dirty="0" err="1" smtClean="0">
                <a:solidFill>
                  <a:schemeClr val="bg2"/>
                </a:solidFill>
                <a:ea typeface="MS PGothic" pitchFamily="34" charset="-128"/>
              </a:rPr>
              <a:t>Form</a:t>
            </a:r>
            <a:r>
              <a:rPr lang="fr-CH" altLang="ja-JP" sz="2800" dirty="0" smtClean="0">
                <a:solidFill>
                  <a:schemeClr val="bg2"/>
                </a:solidFill>
                <a:ea typeface="MS PGothic" pitchFamily="34" charset="-128"/>
              </a:rPr>
              <a:t> (PV1)</a:t>
            </a:r>
            <a:endParaRPr lang="en-US" altLang="ja-JP" sz="2800" dirty="0" smtClean="0">
              <a:solidFill>
                <a:schemeClr val="bg2"/>
              </a:solidFill>
              <a:ea typeface="MS PGothic" pitchFamily="34" charset="-128"/>
            </a:endParaRP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a:t>
            </a:r>
            <a:r>
              <a:rPr lang="fr-CH" altLang="ja-JP" sz="2800" dirty="0" smtClean="0">
                <a:solidFill>
                  <a:schemeClr val="bg2"/>
                </a:solidFill>
                <a:ea typeface="MS PGothic" pitchFamily="34" charset="-128"/>
              </a:rPr>
              <a:t>PV2)</a:t>
            </a:r>
            <a:endParaRPr lang="en-US" altLang="ja-JP" sz="2800" dirty="0">
              <a:solidFill>
                <a:schemeClr val="bg2"/>
              </a:solidFill>
              <a:ea typeface="MS PGothic" pitchFamily="34" charset="-128"/>
            </a:endParaRPr>
          </a:p>
          <a:p>
            <a:pPr marL="609600" indent="-609600">
              <a:spcBef>
                <a:spcPct val="50000"/>
              </a:spcBef>
              <a:defRPr/>
            </a:pPr>
            <a:r>
              <a:rPr lang="en-US" altLang="ja-JP" sz="2800" dirty="0" smtClean="0">
                <a:solidFill>
                  <a:schemeClr val="bg2"/>
                </a:solidFill>
                <a:ea typeface="MS PGothic" pitchFamily="34" charset="-128"/>
              </a:rPr>
              <a:t>Validation </a:t>
            </a:r>
            <a:r>
              <a:rPr lang="en-US" altLang="ja-JP" sz="2800" dirty="0">
                <a:solidFill>
                  <a:schemeClr val="bg2"/>
                </a:solidFill>
                <a:ea typeface="MS PGothic" pitchFamily="34" charset="-128"/>
              </a:rPr>
              <a:t>of PVP-XML Schema Version 2.0 (V2.0</a:t>
            </a:r>
            <a:r>
              <a:rPr lang="en-US" altLang="ja-JP" sz="2800" dirty="0" smtClean="0">
                <a:solidFill>
                  <a:schemeClr val="bg2"/>
                </a:solidFill>
                <a:ea typeface="MS PGothic" pitchFamily="34" charset="-128"/>
              </a:rPr>
              <a:t>)</a:t>
            </a:r>
          </a:p>
          <a:p>
            <a:pPr marL="609600" indent="-609600">
              <a:spcBef>
                <a:spcPct val="50000"/>
              </a:spcBef>
              <a:defRPr/>
            </a:pPr>
            <a:r>
              <a:rPr lang="en-US" altLang="ja-JP" sz="2800" dirty="0" smtClean="0">
                <a:solidFill>
                  <a:schemeClr val="bg2"/>
                </a:solidFill>
                <a:ea typeface="MS PGothic" pitchFamily="34" charset="-128"/>
              </a:rPr>
              <a:t>Next steps</a:t>
            </a:r>
          </a:p>
          <a:p>
            <a:pPr marL="0" indent="0">
              <a:spcBef>
                <a:spcPct val="50000"/>
              </a:spcBef>
              <a:buNone/>
              <a:defRPr/>
            </a:pPr>
            <a:endParaRPr lang="en-US" altLang="ja-JP" sz="2800" dirty="0" smtClean="0">
              <a:solidFill>
                <a:schemeClr val="bg2"/>
              </a:solidFill>
              <a:ea typeface="MS PGothic" pitchFamily="34" charset="-128"/>
            </a:endParaRPr>
          </a:p>
        </p:txBody>
      </p:sp>
      <p:sp>
        <p:nvSpPr>
          <p:cNvPr id="3076" name="Rectangle 3"/>
          <p:cNvSpPr>
            <a:spLocks noGrp="1" noChangeArrowheads="1"/>
          </p:cNvSpPr>
          <p:nvPr>
            <p:ph type="title" idx="4294967295"/>
          </p:nvPr>
        </p:nvSpPr>
        <p:spPr>
          <a:xfrm>
            <a:off x="977900" y="152400"/>
            <a:ext cx="7175500" cy="579438"/>
          </a:xfrm>
          <a:noFill/>
        </p:spPr>
        <p:txBody>
          <a:bodyPr>
            <a:spAutoFit/>
          </a:bodyPr>
          <a:lstStyle/>
          <a:p>
            <a:r>
              <a:rPr lang="en-US" altLang="ja-JP" sz="3200" b="1" dirty="0" smtClean="0">
                <a:solidFill>
                  <a:srgbClr val="800000"/>
                </a:solidFill>
                <a:ea typeface="MS PGothic" pitchFamily="34" charset="-128"/>
              </a:rPr>
              <a:t>OVERVIEW</a:t>
            </a:r>
            <a:endParaRPr lang="en-US" altLang="ja-JP" sz="3200" dirty="0" smtClean="0">
              <a:solidFill>
                <a:srgbClr val="800000"/>
              </a:solidFill>
              <a:ea typeface="MS PGothic" pitchFamily="34" charset="-128"/>
            </a:endParaRPr>
          </a:p>
        </p:txBody>
      </p:sp>
    </p:spTree>
    <p:extLst>
      <p:ext uri="{BB962C8B-B14F-4D97-AF65-F5344CB8AC3E}">
        <p14:creationId xmlns:p14="http://schemas.microsoft.com/office/powerpoint/2010/main" val="137696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9588" y="152400"/>
            <a:ext cx="7249211" cy="1143000"/>
          </a:xfrm>
        </p:spPr>
        <p:txBody>
          <a:bodyPr/>
          <a:lstStyle/>
          <a:p>
            <a:r>
              <a:rPr lang="fr-CH" sz="4000" dirty="0" err="1"/>
              <a:t>Reuse</a:t>
            </a:r>
            <a:r>
              <a:rPr lang="fr-CH" sz="4000" dirty="0"/>
              <a:t> of </a:t>
            </a:r>
            <a:r>
              <a:rPr lang="fr-CH" sz="4000" dirty="0" err="1"/>
              <a:t>existing</a:t>
            </a:r>
            <a:r>
              <a:rPr lang="fr-CH" sz="4000" dirty="0"/>
              <a:t> data: </a:t>
            </a:r>
            <a:r>
              <a:rPr lang="fr-CH" sz="4000" dirty="0" err="1"/>
              <a:t>pending</a:t>
            </a:r>
            <a:r>
              <a:rPr lang="fr-CH" sz="4000" dirty="0"/>
              <a:t> application</a:t>
            </a:r>
            <a:endParaRPr lang="en-US" sz="4000"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20</a:t>
            </a:fld>
            <a:endParaRPr lang="en-US">
              <a:solidFill>
                <a:srgbClr val="00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807" y="2057400"/>
            <a:ext cx="8550386" cy="345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82" y="3255316"/>
            <a:ext cx="8828818" cy="217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0"/>
            <a:ext cx="218870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618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846" y="152400"/>
            <a:ext cx="5757156" cy="762000"/>
          </a:xfrm>
        </p:spPr>
        <p:txBody>
          <a:bodyPr/>
          <a:lstStyle/>
          <a:p>
            <a:r>
              <a:rPr lang="fr-CH" sz="3600" dirty="0" err="1" smtClean="0"/>
              <a:t>Reuse</a:t>
            </a:r>
            <a:r>
              <a:rPr lang="fr-CH" sz="3600" dirty="0" smtClean="0"/>
              <a:t> of </a:t>
            </a:r>
            <a:r>
              <a:rPr lang="fr-CH" sz="3600" dirty="0" err="1" smtClean="0"/>
              <a:t>existing</a:t>
            </a:r>
            <a:r>
              <a:rPr lang="fr-CH" sz="3600" dirty="0" smtClean="0"/>
              <a:t> data</a:t>
            </a:r>
            <a:endParaRPr lang="en-US" sz="3600"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21</a:t>
            </a:fld>
            <a:endParaRPr lang="en-US">
              <a:solidFill>
                <a:srgbClr val="000000"/>
              </a:solidFill>
            </a:endParaRPr>
          </a:p>
        </p:txBody>
      </p:sp>
      <p:sp>
        <p:nvSpPr>
          <p:cNvPr id="3" name="Oval 2"/>
          <p:cNvSpPr/>
          <p:nvPr/>
        </p:nvSpPr>
        <p:spPr>
          <a:xfrm>
            <a:off x="7848600" y="6019800"/>
            <a:ext cx="685800" cy="52487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28" y="1590676"/>
            <a:ext cx="9210379" cy="496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600" y="5844089"/>
            <a:ext cx="17859376"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239000" y="5844089"/>
            <a:ext cx="1295400" cy="8763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0"/>
            <a:ext cx="218870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8835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500" fill="hold"/>
                                        <p:tgtEl>
                                          <p:spTgt spid="9219"/>
                                        </p:tgtEl>
                                        <p:attrNameLst>
                                          <p:attrName>ppt_w</p:attrName>
                                        </p:attrNameLst>
                                      </p:cBhvr>
                                      <p:tavLst>
                                        <p:tav tm="0">
                                          <p:val>
                                            <p:fltVal val="0"/>
                                          </p:val>
                                        </p:tav>
                                        <p:tav tm="100000">
                                          <p:val>
                                            <p:strVal val="#ppt_w"/>
                                          </p:val>
                                        </p:tav>
                                      </p:tavLst>
                                    </p:anim>
                                    <p:anim calcmode="lin" valueType="num">
                                      <p:cBhvr>
                                        <p:cTn id="8" dur="500" fill="hold"/>
                                        <p:tgtEl>
                                          <p:spTgt spid="9219"/>
                                        </p:tgtEl>
                                        <p:attrNameLst>
                                          <p:attrName>ppt_h</p:attrName>
                                        </p:attrNameLst>
                                      </p:cBhvr>
                                      <p:tavLst>
                                        <p:tav tm="0">
                                          <p:val>
                                            <p:fltVal val="0"/>
                                          </p:val>
                                        </p:tav>
                                        <p:tav tm="100000">
                                          <p:val>
                                            <p:strVal val="#ppt_h"/>
                                          </p:val>
                                        </p:tav>
                                      </p:tavLst>
                                    </p:anim>
                                    <p:animEffect transition="in" filter="fade">
                                      <p:cBhvr>
                                        <p:cTn id="9" dur="500"/>
                                        <p:tgtEl>
                                          <p:spTgt spid="92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22</a:t>
            </a:fld>
            <a:endParaRPr lang="en-US">
              <a:solidFill>
                <a:srgbClr val="000000"/>
              </a:solidFill>
            </a:endParaRPr>
          </a:p>
        </p:txBody>
      </p:sp>
      <p:sp>
        <p:nvSpPr>
          <p:cNvPr id="7" name="Title 1"/>
          <p:cNvSpPr>
            <a:spLocks noGrp="1"/>
          </p:cNvSpPr>
          <p:nvPr>
            <p:ph type="title"/>
          </p:nvPr>
        </p:nvSpPr>
        <p:spPr>
          <a:xfrm>
            <a:off x="1981200" y="304800"/>
            <a:ext cx="5562600" cy="762000"/>
          </a:xfrm>
        </p:spPr>
        <p:txBody>
          <a:bodyPr/>
          <a:lstStyle/>
          <a:p>
            <a:r>
              <a:rPr lang="fr-CH" sz="3600" dirty="0" err="1" smtClean="0"/>
              <a:t>Reuse</a:t>
            </a:r>
            <a:r>
              <a:rPr lang="fr-CH" sz="3600" dirty="0" smtClean="0"/>
              <a:t> of </a:t>
            </a:r>
            <a:r>
              <a:rPr lang="fr-CH" sz="3600" dirty="0" err="1" smtClean="0"/>
              <a:t>existing</a:t>
            </a:r>
            <a:r>
              <a:rPr lang="fr-CH" sz="3600" dirty="0" smtClean="0"/>
              <a:t> data: </a:t>
            </a:r>
            <a:r>
              <a:rPr lang="fr-CH" sz="3600" dirty="0" err="1" smtClean="0"/>
              <a:t>Submitted</a:t>
            </a:r>
            <a:r>
              <a:rPr lang="fr-CH" sz="3600" dirty="0" smtClean="0"/>
              <a:t> data (Copy)</a:t>
            </a:r>
            <a:endParaRPr lang="en-US" sz="3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96" y="1447800"/>
            <a:ext cx="8855407" cy="320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7" y="5238750"/>
            <a:ext cx="218870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2457" y="5481638"/>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10800000">
            <a:off x="2590800" y="5743074"/>
            <a:ext cx="4731657" cy="457200"/>
          </a:xfrm>
          <a:prstGeom prst="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665" y="6052685"/>
            <a:ext cx="923925"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9848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23</a:t>
            </a:fld>
            <a:endParaRPr lang="en-US">
              <a:solidFill>
                <a:srgbClr val="000000"/>
              </a:solidFill>
            </a:endParaRPr>
          </a:p>
        </p:txBody>
      </p:sp>
      <p:sp>
        <p:nvSpPr>
          <p:cNvPr id="5" name="Title 1"/>
          <p:cNvSpPr>
            <a:spLocks noGrp="1"/>
          </p:cNvSpPr>
          <p:nvPr>
            <p:ph type="title"/>
          </p:nvPr>
        </p:nvSpPr>
        <p:spPr>
          <a:xfrm>
            <a:off x="762000" y="228600"/>
            <a:ext cx="7772400" cy="1143000"/>
          </a:xfrm>
        </p:spPr>
        <p:txBody>
          <a:bodyPr/>
          <a:lstStyle/>
          <a:p>
            <a:r>
              <a:rPr lang="fr-CH" sz="4000" dirty="0" err="1" smtClean="0"/>
              <a:t>Reuse</a:t>
            </a:r>
            <a:r>
              <a:rPr lang="fr-CH" sz="4000" dirty="0" smtClean="0"/>
              <a:t> of </a:t>
            </a:r>
            <a:r>
              <a:rPr lang="fr-CH" sz="4000" dirty="0" err="1" smtClean="0"/>
              <a:t>existing</a:t>
            </a:r>
            <a:r>
              <a:rPr lang="fr-CH" sz="4000" dirty="0" smtClean="0"/>
              <a:t> data: Copy </a:t>
            </a:r>
            <a:r>
              <a:rPr lang="fr-CH" sz="4000" dirty="0" err="1" smtClean="0"/>
              <a:t>combined</a:t>
            </a:r>
            <a:r>
              <a:rPr lang="fr-CH" sz="4000" dirty="0" smtClean="0"/>
              <a:t> application data</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436341"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7848600" y="5139871"/>
            <a:ext cx="533400" cy="38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643787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24</a:t>
            </a:fld>
            <a:endParaRPr lang="en-US" altLang="ja-JP" sz="1400" dirty="0">
              <a:ea typeface="MS PGothic" pitchFamily="34" charset="-128"/>
            </a:endParaRPr>
          </a:p>
        </p:txBody>
      </p:sp>
      <p:sp>
        <p:nvSpPr>
          <p:cNvPr id="1836034" name="Rectangle 2"/>
          <p:cNvSpPr>
            <a:spLocks noGrp="1" noChangeArrowheads="1"/>
          </p:cNvSpPr>
          <p:nvPr>
            <p:ph type="body" idx="4294967295"/>
          </p:nvPr>
        </p:nvSpPr>
        <p:spPr>
          <a:xfrm>
            <a:off x="228600" y="1807441"/>
            <a:ext cx="7239000" cy="4648200"/>
          </a:xfrm>
        </p:spPr>
        <p:txBody>
          <a:bodyPr/>
          <a:lstStyle/>
          <a:p>
            <a:pPr marL="457200" lvl="1" indent="0">
              <a:buNone/>
            </a:pPr>
            <a:r>
              <a:rPr lang="en-US" sz="3600" u="sng" dirty="0" smtClean="0"/>
              <a:t>Done </a:t>
            </a:r>
          </a:p>
          <a:p>
            <a:pPr lvl="1"/>
            <a:r>
              <a:rPr lang="en-US" sz="3600" dirty="0" smtClean="0"/>
              <a:t>Validation by participating members and UPOV members</a:t>
            </a:r>
          </a:p>
          <a:p>
            <a:pPr lvl="2"/>
            <a:r>
              <a:rPr lang="en-US" sz="3200" dirty="0" smtClean="0"/>
              <a:t>EAF/6 (October 26, 2015)</a:t>
            </a:r>
          </a:p>
          <a:p>
            <a:pPr lvl="2"/>
            <a:r>
              <a:rPr lang="en-US" sz="3200" dirty="0" smtClean="0"/>
              <a:t>CAJ (October 27, 2015)</a:t>
            </a:r>
          </a:p>
          <a:p>
            <a:pPr lvl="2"/>
            <a:r>
              <a:rPr lang="en-US" sz="3200" dirty="0" smtClean="0"/>
              <a:t>Consultative Committee </a:t>
            </a:r>
            <a:r>
              <a:rPr lang="en-US" sz="3200" dirty="0"/>
              <a:t>(October </a:t>
            </a:r>
            <a:r>
              <a:rPr lang="en-US" sz="3200" dirty="0" smtClean="0"/>
              <a:t>28, 2015)</a:t>
            </a:r>
          </a:p>
        </p:txBody>
      </p:sp>
      <p:sp>
        <p:nvSpPr>
          <p:cNvPr id="3076" name="Rectangle 3"/>
          <p:cNvSpPr>
            <a:spLocks noGrp="1" noChangeArrowheads="1"/>
          </p:cNvSpPr>
          <p:nvPr>
            <p:ph type="title" idx="4294967295"/>
          </p:nvPr>
        </p:nvSpPr>
        <p:spPr>
          <a:xfrm>
            <a:off x="1143000" y="-18801"/>
            <a:ext cx="7175500" cy="769441"/>
          </a:xfrm>
          <a:noFill/>
        </p:spPr>
        <p:txBody>
          <a:bodyPr>
            <a:spAutoFit/>
          </a:bodyPr>
          <a:lstStyle/>
          <a:p>
            <a:r>
              <a:rPr lang="en-US" dirty="0"/>
              <a:t>Validation of PV1</a:t>
            </a:r>
            <a:endParaRPr lang="en-US"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6036" y="2819400"/>
            <a:ext cx="1680634" cy="159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58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25</a:t>
            </a:fld>
            <a:endParaRPr lang="en-US" altLang="ja-JP" sz="1400">
              <a:ea typeface="MS PGothic" pitchFamily="34" charset="-128"/>
            </a:endParaRPr>
          </a:p>
        </p:txBody>
      </p:sp>
      <p:sp>
        <p:nvSpPr>
          <p:cNvPr id="1836034" name="Rectangle 2"/>
          <p:cNvSpPr>
            <a:spLocks noGrp="1" noChangeArrowheads="1"/>
          </p:cNvSpPr>
          <p:nvPr>
            <p:ph type="body" idx="4294967295"/>
          </p:nvPr>
        </p:nvSpPr>
        <p:spPr>
          <a:xfrm>
            <a:off x="609600" y="685800"/>
            <a:ext cx="7839075" cy="4648200"/>
          </a:xfrm>
        </p:spPr>
        <p:txBody>
          <a:bodyPr/>
          <a:lstStyle/>
          <a:p>
            <a:pPr marL="609600" indent="-609600">
              <a:spcBef>
                <a:spcPct val="50000"/>
              </a:spcBef>
              <a:defRPr/>
            </a:pPr>
            <a:r>
              <a:rPr lang="en-US" altLang="ja-JP" sz="2800" dirty="0">
                <a:solidFill>
                  <a:schemeClr val="bg2"/>
                </a:solidFill>
                <a:ea typeface="MS PGothic" pitchFamily="34" charset="-128"/>
              </a:rPr>
              <a:t>Background</a:t>
            </a: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(PV1)</a:t>
            </a:r>
            <a:endParaRPr lang="en-US" altLang="ja-JP" sz="2800" dirty="0">
              <a:solidFill>
                <a:schemeClr val="bg2"/>
              </a:solidFill>
              <a:ea typeface="MS PGothic" pitchFamily="34" charset="-128"/>
            </a:endParaRPr>
          </a:p>
          <a:p>
            <a:pPr marL="609600" indent="-609600">
              <a:spcBef>
                <a:spcPct val="50000"/>
              </a:spcBef>
              <a:defRPr/>
            </a:pPr>
            <a:r>
              <a:rPr lang="fr-CH" altLang="ja-JP" sz="2800" dirty="0" err="1">
                <a:ea typeface="MS PGothic" pitchFamily="34" charset="-128"/>
              </a:rPr>
              <a:t>Electronic</a:t>
            </a:r>
            <a:r>
              <a:rPr lang="fr-CH" altLang="ja-JP" sz="2800" dirty="0">
                <a:ea typeface="MS PGothic" pitchFamily="34" charset="-128"/>
              </a:rPr>
              <a:t> Application </a:t>
            </a:r>
            <a:r>
              <a:rPr lang="fr-CH" altLang="ja-JP" sz="2800" dirty="0" err="1">
                <a:ea typeface="MS PGothic" pitchFamily="34" charset="-128"/>
              </a:rPr>
              <a:t>Form</a:t>
            </a:r>
            <a:r>
              <a:rPr lang="fr-CH" altLang="ja-JP" sz="2800" dirty="0">
                <a:ea typeface="MS PGothic" pitchFamily="34" charset="-128"/>
              </a:rPr>
              <a:t> (PV2)</a:t>
            </a:r>
            <a:endParaRPr lang="en-US" altLang="ja-JP" sz="2800" dirty="0">
              <a:ea typeface="MS PGothic" pitchFamily="34" charset="-128"/>
            </a:endParaRPr>
          </a:p>
          <a:p>
            <a:pPr marL="609600" indent="-609600">
              <a:spcBef>
                <a:spcPct val="50000"/>
              </a:spcBef>
              <a:defRPr/>
            </a:pPr>
            <a:r>
              <a:rPr lang="en-US" altLang="ja-JP" sz="2800" dirty="0" smtClean="0">
                <a:solidFill>
                  <a:schemeClr val="bg2"/>
                </a:solidFill>
                <a:ea typeface="MS PGothic" pitchFamily="34" charset="-128"/>
              </a:rPr>
              <a:t>Validation </a:t>
            </a:r>
            <a:r>
              <a:rPr lang="en-US" altLang="ja-JP" sz="2800" dirty="0">
                <a:solidFill>
                  <a:schemeClr val="bg2"/>
                </a:solidFill>
                <a:ea typeface="MS PGothic" pitchFamily="34" charset="-128"/>
              </a:rPr>
              <a:t>of PVP-XML Schema Version 2.0 (V2.0</a:t>
            </a:r>
            <a:r>
              <a:rPr lang="en-US" altLang="ja-JP" sz="2800" dirty="0" smtClean="0">
                <a:solidFill>
                  <a:schemeClr val="bg2"/>
                </a:solidFill>
                <a:ea typeface="MS PGothic" pitchFamily="34" charset="-128"/>
              </a:rPr>
              <a:t>)</a:t>
            </a:r>
          </a:p>
          <a:p>
            <a:pPr marL="609600" indent="-609600">
              <a:spcBef>
                <a:spcPct val="50000"/>
              </a:spcBef>
              <a:defRPr/>
            </a:pPr>
            <a:r>
              <a:rPr lang="en-US" altLang="ja-JP" sz="2800" dirty="0" smtClean="0">
                <a:solidFill>
                  <a:schemeClr val="bg2"/>
                </a:solidFill>
                <a:ea typeface="MS PGothic" pitchFamily="34" charset="-128"/>
              </a:rPr>
              <a:t>Next steps</a:t>
            </a:r>
          </a:p>
          <a:p>
            <a:pPr marL="0" indent="0">
              <a:spcBef>
                <a:spcPct val="50000"/>
              </a:spcBef>
              <a:buNone/>
              <a:defRPr/>
            </a:pPr>
            <a:endParaRPr lang="en-US" altLang="ja-JP" sz="2800" dirty="0" smtClean="0">
              <a:solidFill>
                <a:schemeClr val="bg2"/>
              </a:solidFill>
              <a:ea typeface="MS PGothic" pitchFamily="34" charset="-128"/>
            </a:endParaRPr>
          </a:p>
        </p:txBody>
      </p:sp>
      <p:sp>
        <p:nvSpPr>
          <p:cNvPr id="3076" name="Rectangle 3"/>
          <p:cNvSpPr>
            <a:spLocks noGrp="1" noChangeArrowheads="1"/>
          </p:cNvSpPr>
          <p:nvPr>
            <p:ph type="title" idx="4294967295"/>
          </p:nvPr>
        </p:nvSpPr>
        <p:spPr>
          <a:xfrm>
            <a:off x="977900" y="152400"/>
            <a:ext cx="7175500" cy="579438"/>
          </a:xfrm>
          <a:noFill/>
        </p:spPr>
        <p:txBody>
          <a:bodyPr>
            <a:spAutoFit/>
          </a:bodyPr>
          <a:lstStyle/>
          <a:p>
            <a:r>
              <a:rPr lang="en-US" altLang="ja-JP" sz="3200" b="1" dirty="0" smtClean="0">
                <a:solidFill>
                  <a:srgbClr val="800000"/>
                </a:solidFill>
                <a:ea typeface="MS PGothic" pitchFamily="34" charset="-128"/>
              </a:rPr>
              <a:t>OVERVIEW</a:t>
            </a:r>
            <a:endParaRPr lang="en-US" altLang="ja-JP" sz="3200" dirty="0" smtClean="0">
              <a:solidFill>
                <a:srgbClr val="800000"/>
              </a:solidFill>
              <a:ea typeface="MS PGothic" pitchFamily="34" charset="-128"/>
            </a:endParaRPr>
          </a:p>
        </p:txBody>
      </p:sp>
    </p:spTree>
    <p:extLst>
      <p:ext uri="{BB962C8B-B14F-4D97-AF65-F5344CB8AC3E}">
        <p14:creationId xmlns:p14="http://schemas.microsoft.com/office/powerpoint/2010/main" val="13911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Target for </a:t>
            </a:r>
            <a:br>
              <a:rPr lang="en-US" dirty="0" smtClean="0"/>
            </a:br>
            <a:r>
              <a:rPr lang="en-US" dirty="0" smtClean="0"/>
              <a:t>Prototype Version 2 (PV2)</a:t>
            </a:r>
            <a:endParaRPr lang="en-US" dirty="0"/>
          </a:p>
        </p:txBody>
      </p:sp>
      <p:sp>
        <p:nvSpPr>
          <p:cNvPr id="3" name="Content Placeholder 2"/>
          <p:cNvSpPr>
            <a:spLocks noGrp="1"/>
          </p:cNvSpPr>
          <p:nvPr>
            <p:ph idx="1"/>
          </p:nvPr>
        </p:nvSpPr>
        <p:spPr>
          <a:xfrm>
            <a:off x="228600" y="1905000"/>
            <a:ext cx="8610600" cy="4800600"/>
          </a:xfrm>
        </p:spPr>
        <p:txBody>
          <a:bodyPr>
            <a:noAutofit/>
          </a:bodyPr>
          <a:lstStyle/>
          <a:p>
            <a:pPr marL="0" indent="0" algn="ctr">
              <a:buNone/>
            </a:pPr>
            <a:r>
              <a:rPr lang="en-US" b="1" dirty="0" smtClean="0">
                <a:solidFill>
                  <a:srgbClr val="C00000"/>
                </a:solidFill>
              </a:rPr>
              <a:t>Functioning system </a:t>
            </a:r>
            <a:r>
              <a:rPr lang="en-US" dirty="0" smtClean="0"/>
              <a:t>by October 2016</a:t>
            </a:r>
          </a:p>
          <a:p>
            <a:pPr marL="0" indent="0" algn="ctr">
              <a:buNone/>
            </a:pPr>
            <a:r>
              <a:rPr lang="en-US" dirty="0" smtClean="0"/>
              <a:t>Including:</a:t>
            </a:r>
          </a:p>
          <a:p>
            <a:pPr marL="0" indent="0" algn="ctr">
              <a:buNone/>
            </a:pPr>
            <a:r>
              <a:rPr lang="en-US" dirty="0">
                <a:solidFill>
                  <a:srgbClr val="C00000"/>
                </a:solidFill>
              </a:rPr>
              <a:t>S</a:t>
            </a:r>
            <a:r>
              <a:rPr lang="en-US" dirty="0" smtClean="0">
                <a:solidFill>
                  <a:srgbClr val="C00000"/>
                </a:solidFill>
              </a:rPr>
              <a:t>caling-up </a:t>
            </a:r>
            <a:r>
              <a:rPr lang="en-US" dirty="0">
                <a:solidFill>
                  <a:srgbClr val="C00000"/>
                </a:solidFill>
              </a:rPr>
              <a:t>of the system</a:t>
            </a:r>
            <a:r>
              <a:rPr lang="en-US" dirty="0"/>
              <a:t>, i.e. addition of further crops, languages and PVP Offices, and </a:t>
            </a:r>
            <a:endParaRPr lang="en-US" dirty="0" smtClean="0"/>
          </a:p>
          <a:p>
            <a:pPr marL="0" indent="0" algn="ctr">
              <a:buNone/>
            </a:pPr>
            <a:r>
              <a:rPr lang="en-US" dirty="0" smtClean="0">
                <a:solidFill>
                  <a:srgbClr val="C00000"/>
                </a:solidFill>
              </a:rPr>
              <a:t>Enable implementation </a:t>
            </a:r>
            <a:r>
              <a:rPr lang="en-US" dirty="0"/>
              <a:t>by PVP Offices </a:t>
            </a:r>
            <a:r>
              <a:rPr lang="en-US" dirty="0" smtClean="0"/>
              <a:t>for the </a:t>
            </a:r>
            <a:r>
              <a:rPr lang="en-US" dirty="0" smtClean="0">
                <a:solidFill>
                  <a:srgbClr val="C00000"/>
                </a:solidFill>
              </a:rPr>
              <a:t>application process</a:t>
            </a:r>
            <a:r>
              <a:rPr lang="en-US" dirty="0" smtClean="0"/>
              <a:t> (filing, authorization, payment, submission…) </a:t>
            </a:r>
          </a:p>
          <a:p>
            <a:pPr marL="0" indent="0" algn="ctr">
              <a:buNone/>
            </a:pPr>
            <a:r>
              <a:rPr lang="en-US" dirty="0" smtClean="0"/>
              <a:t>for </a:t>
            </a:r>
            <a:r>
              <a:rPr lang="en-US" dirty="0"/>
              <a:t>the </a:t>
            </a:r>
            <a:r>
              <a:rPr lang="en-US" dirty="0">
                <a:solidFill>
                  <a:srgbClr val="C00000"/>
                </a:solidFill>
              </a:rPr>
              <a:t>selected crops </a:t>
            </a:r>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81847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709"/>
            <a:ext cx="8686800" cy="762000"/>
          </a:xfrm>
        </p:spPr>
        <p:txBody>
          <a:bodyPr/>
          <a:lstStyle/>
          <a:p>
            <a:r>
              <a:rPr lang="en-US" dirty="0" smtClean="0"/>
              <a:t>Participating Authorities in PV2*</a:t>
            </a:r>
            <a:endParaRPr lang="en-US" dirty="0"/>
          </a:p>
        </p:txBody>
      </p:sp>
      <p:sp>
        <p:nvSpPr>
          <p:cNvPr id="4" name="Slide Number Placeholder 3"/>
          <p:cNvSpPr>
            <a:spLocks noGrp="1"/>
          </p:cNvSpPr>
          <p:nvPr>
            <p:ph type="sldNum" sz="quarter" idx="12"/>
          </p:nvPr>
        </p:nvSpPr>
        <p:spPr/>
        <p:txBody>
          <a:bodyPr/>
          <a:lstStyle/>
          <a:p>
            <a:pPr>
              <a:defRPr/>
            </a:pPr>
            <a:fld id="{C670B3AD-6C97-4E68-876F-1AE6495306E8}" type="slidenum">
              <a:rPr lang="en-US" smtClean="0">
                <a:solidFill>
                  <a:srgbClr val="000000"/>
                </a:solidFill>
              </a:rPr>
              <a:pPr>
                <a:defRPr/>
              </a:pPr>
              <a:t>27</a:t>
            </a:fld>
            <a:endParaRPr lang="en-US"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99046975"/>
              </p:ext>
            </p:extLst>
          </p:nvPr>
        </p:nvGraphicFramePr>
        <p:xfrm>
          <a:off x="678873" y="730416"/>
          <a:ext cx="7772400" cy="4729790"/>
        </p:xfrm>
        <a:graphic>
          <a:graphicData uri="http://schemas.openxmlformats.org/drawingml/2006/table">
            <a:tbl>
              <a:tblPr firstRow="1" firstCol="1" bandRow="1"/>
              <a:tblGrid>
                <a:gridCol w="1554480"/>
                <a:gridCol w="1554480"/>
                <a:gridCol w="1554480"/>
                <a:gridCol w="1554480"/>
                <a:gridCol w="1554480"/>
              </a:tblGrid>
              <a:tr h="304800">
                <a:tc gridSpan="5">
                  <a:txBody>
                    <a:bodyPr/>
                    <a:lstStyle/>
                    <a:p>
                      <a:pPr algn="ctr">
                        <a:spcAft>
                          <a:spcPts val="0"/>
                        </a:spcAft>
                      </a:pPr>
                      <a:r>
                        <a:rPr lang="en-US" sz="2400" b="1" dirty="0" smtClean="0">
                          <a:effectLst/>
                          <a:latin typeface="Calibri"/>
                          <a:ea typeface="Calibri"/>
                          <a:cs typeface="Times New Roman"/>
                        </a:rPr>
                        <a:t>Authorities (26) </a:t>
                      </a:r>
                      <a:endParaRPr lang="en-US"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US" sz="20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US"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pPr algn="ctr">
                        <a:spcAft>
                          <a:spcPts val="0"/>
                        </a:spcAft>
                      </a:pPr>
                      <a:endParaRPr lang="en-US" sz="24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89926">
                <a:tc>
                  <a:txBody>
                    <a:bodyPr/>
                    <a:lstStyle/>
                    <a:p>
                      <a:pPr algn="ctr">
                        <a:spcAft>
                          <a:spcPts val="0"/>
                        </a:spcAft>
                      </a:pPr>
                      <a:r>
                        <a:rPr lang="en-US" sz="2000" b="1" dirty="0" smtClean="0">
                          <a:effectLst/>
                          <a:latin typeface="Calibri"/>
                          <a:ea typeface="Calibri"/>
                          <a:cs typeface="Times New Roman"/>
                        </a:rPr>
                        <a:t>Argentina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Canada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Kenya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smtClean="0">
                          <a:effectLst/>
                          <a:latin typeface="Calibri"/>
                          <a:ea typeface="Calibri"/>
                          <a:cs typeface="Times New Roman"/>
                        </a:rPr>
                        <a:t>Organisation</a:t>
                      </a:r>
                      <a:r>
                        <a:rPr lang="en-US" sz="2000" b="1" dirty="0" smtClean="0">
                          <a:effectLst/>
                          <a:latin typeface="Calibri"/>
                          <a:ea typeface="Calibri"/>
                          <a:cs typeface="Times New Roman"/>
                        </a:rPr>
                        <a:t> </a:t>
                      </a:r>
                      <a:r>
                        <a:rPr lang="en-US" sz="2000" b="1" dirty="0" err="1" smtClean="0">
                          <a:effectLst/>
                          <a:latin typeface="Calibri"/>
                          <a:ea typeface="Calibri"/>
                          <a:cs typeface="Times New Roman"/>
                        </a:rPr>
                        <a:t>Africaine</a:t>
                      </a:r>
                      <a:r>
                        <a:rPr lang="en-US" sz="2000" b="1" dirty="0" smtClean="0">
                          <a:effectLst/>
                          <a:latin typeface="Calibri"/>
                          <a:ea typeface="Calibri"/>
                          <a:cs typeface="Times New Roman"/>
                        </a:rPr>
                        <a:t> de la PI (OAPI)</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South Africa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6">
                <a:tc>
                  <a:txBody>
                    <a:bodyPr/>
                    <a:lstStyle/>
                    <a:p>
                      <a:pPr algn="ctr">
                        <a:spcAft>
                          <a:spcPts val="0"/>
                        </a:spcAft>
                      </a:pPr>
                      <a:r>
                        <a:rPr lang="en-US" sz="2000" b="1" dirty="0" smtClean="0">
                          <a:effectLst/>
                          <a:latin typeface="Calibri"/>
                          <a:ea typeface="Calibri"/>
                          <a:cs typeface="Times New Roman"/>
                        </a:rPr>
                        <a:t>Australia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200" dirty="0" smtClean="0">
                          <a:solidFill>
                            <a:schemeClr val="tx1"/>
                          </a:solidFill>
                          <a:effectLst/>
                          <a:latin typeface="Calibri"/>
                          <a:ea typeface="Calibri"/>
                          <a:cs typeface="Times New Roman"/>
                        </a:rPr>
                        <a:t>Czech Republic</a:t>
                      </a:r>
                      <a:endParaRPr lang="en-US" sz="2000" b="1" kern="12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Republic of Korea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Sweden</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Switzerland</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6">
                <a:tc>
                  <a:txBody>
                    <a:bodyPr/>
                    <a:lstStyle/>
                    <a:p>
                      <a:pPr algn="ctr">
                        <a:spcAft>
                          <a:spcPts val="0"/>
                        </a:spcAft>
                      </a:pPr>
                      <a:r>
                        <a:rPr lang="en-US" sz="2000" b="1" dirty="0" smtClean="0">
                          <a:effectLst/>
                          <a:latin typeface="Calibri"/>
                          <a:ea typeface="Calibri"/>
                          <a:cs typeface="Times New Roman"/>
                        </a:rPr>
                        <a:t>Bolivia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latin typeface="Calibri"/>
                          <a:ea typeface="Calibri"/>
                          <a:cs typeface="Times New Roman"/>
                        </a:rPr>
                        <a:t>European Union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Mexico</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kern="1200" dirty="0" smtClean="0">
                          <a:solidFill>
                            <a:schemeClr val="tx1"/>
                          </a:solidFill>
                          <a:effectLst/>
                          <a:latin typeface="Calibri"/>
                          <a:ea typeface="Calibri"/>
                          <a:cs typeface="Times New Roman"/>
                        </a:rPr>
                        <a:t>Tunisia</a:t>
                      </a:r>
                      <a:endParaRPr lang="en-US" sz="2000" b="1" kern="12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6">
                <a:tc>
                  <a:txBody>
                    <a:bodyPr/>
                    <a:lstStyle/>
                    <a:p>
                      <a:pPr algn="ctr">
                        <a:spcAft>
                          <a:spcPts val="0"/>
                        </a:spcAft>
                      </a:pPr>
                      <a:r>
                        <a:rPr lang="en-US" sz="2000" b="1" dirty="0" smtClean="0">
                          <a:effectLst/>
                          <a:latin typeface="Calibri"/>
                          <a:ea typeface="Calibri"/>
                          <a:cs typeface="Times New Roman"/>
                        </a:rPr>
                        <a:t>Brazil</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dirty="0" smtClean="0">
                          <a:effectLst/>
                          <a:latin typeface="Calibri"/>
                          <a:ea typeface="Calibri"/>
                          <a:cs typeface="Times New Roman"/>
                        </a:rPr>
                        <a:t>France</a:t>
                      </a:r>
                      <a:endParaRPr lang="en-US" sz="2000"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Netherlands</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United States of America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6">
                <a:tc>
                  <a:txBody>
                    <a:bodyPr/>
                    <a:lstStyle/>
                    <a:p>
                      <a:pPr algn="ctr">
                        <a:spcAft>
                          <a:spcPts val="0"/>
                        </a:spcAft>
                      </a:pPr>
                      <a:r>
                        <a:rPr lang="en-US" sz="2000" b="1" dirty="0" smtClean="0">
                          <a:effectLst/>
                          <a:latin typeface="Calibri"/>
                          <a:ea typeface="Calibri"/>
                          <a:cs typeface="Times New Roman"/>
                        </a:rPr>
                        <a:t>Chile</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Georgia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New Zealand</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Uruguay</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926">
                <a:tc>
                  <a:txBody>
                    <a:bodyPr/>
                    <a:lstStyle/>
                    <a:p>
                      <a:pPr algn="ctr">
                        <a:spcAft>
                          <a:spcPts val="0"/>
                        </a:spcAft>
                      </a:pPr>
                      <a:r>
                        <a:rPr lang="en-US" sz="2000" b="1" dirty="0" smtClean="0">
                          <a:effectLst/>
                          <a:latin typeface="Calibri"/>
                          <a:ea typeface="Calibri"/>
                          <a:cs typeface="Times New Roman"/>
                        </a:rPr>
                        <a:t>Colombia</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effectLst/>
                          <a:latin typeface="Calibri"/>
                          <a:ea typeface="Calibri"/>
                          <a:cs typeface="Times New Roman"/>
                        </a:rPr>
                        <a:t>Japan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2000" b="1" kern="1200" dirty="0" smtClean="0">
                          <a:solidFill>
                            <a:schemeClr val="tx1"/>
                          </a:solidFill>
                          <a:effectLst/>
                          <a:latin typeface="Calibri"/>
                          <a:ea typeface="Calibri"/>
                          <a:cs typeface="Times New Roman"/>
                        </a:rPr>
                        <a:t>Norway</a:t>
                      </a:r>
                      <a:endParaRPr lang="en-US" sz="2000" b="1" kern="1200" dirty="0">
                        <a:solidFill>
                          <a:schemeClr val="tx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smtClean="0">
                          <a:effectLst/>
                          <a:latin typeface="Calibri"/>
                          <a:ea typeface="Calibri"/>
                          <a:cs typeface="Times New Roman"/>
                        </a:rPr>
                        <a:t>Viet Nam</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2"/>
          <p:cNvSpPr>
            <a:spLocks noChangeArrowheads="1"/>
          </p:cNvSpPr>
          <p:nvPr/>
        </p:nvSpPr>
        <p:spPr bwMode="auto">
          <a:xfrm>
            <a:off x="145473" y="6612732"/>
            <a:ext cx="8839200" cy="62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6600"/>
                </a:solidFill>
                <a:latin typeface="Arial" charset="0"/>
                <a:cs typeface="Arial" charset="0"/>
              </a:defRPr>
            </a:lvl1pPr>
            <a:lvl2pPr marL="742950" indent="-285750" eaLnBrk="0" hangingPunct="0">
              <a:spcBef>
                <a:spcPct val="20000"/>
              </a:spcBef>
              <a:buChar char="–"/>
              <a:defRPr sz="2800">
                <a:solidFill>
                  <a:srgbClr val="006600"/>
                </a:solidFill>
                <a:latin typeface="Arial" charset="0"/>
                <a:cs typeface="Arial" charset="0"/>
              </a:defRPr>
            </a:lvl2pPr>
            <a:lvl3pPr marL="1143000" indent="-228600" eaLnBrk="0" hangingPunct="0">
              <a:spcBef>
                <a:spcPct val="20000"/>
              </a:spcBef>
              <a:buChar char="•"/>
              <a:defRPr sz="2400">
                <a:solidFill>
                  <a:srgbClr val="006600"/>
                </a:solidFill>
                <a:latin typeface="Arial" charset="0"/>
                <a:cs typeface="Arial" charset="0"/>
              </a:defRPr>
            </a:lvl3pPr>
            <a:lvl4pPr marL="1600200" indent="-228600" eaLnBrk="0" hangingPunct="0">
              <a:spcBef>
                <a:spcPct val="20000"/>
              </a:spcBef>
              <a:buChar char="–"/>
              <a:defRPr sz="2000">
                <a:solidFill>
                  <a:srgbClr val="006600"/>
                </a:solidFill>
                <a:latin typeface="Arial" charset="0"/>
                <a:cs typeface="Arial" charset="0"/>
              </a:defRPr>
            </a:lvl4pPr>
            <a:lvl5pPr marL="2057400" indent="-228600" eaLnBrk="0" hangingPunct="0">
              <a:spcBef>
                <a:spcPct val="20000"/>
              </a:spcBef>
              <a:buChar char="»"/>
              <a:defRPr sz="2000">
                <a:solidFill>
                  <a:srgbClr val="006600"/>
                </a:solidFill>
                <a:latin typeface="Arial" charset="0"/>
                <a:cs typeface="Arial" charset="0"/>
              </a:defRPr>
            </a:lvl5pPr>
            <a:lvl6pPr marL="2514600" indent="-228600" eaLnBrk="0" fontAlgn="base" hangingPunct="0">
              <a:spcBef>
                <a:spcPct val="20000"/>
              </a:spcBef>
              <a:spcAft>
                <a:spcPct val="0"/>
              </a:spcAft>
              <a:buChar char="»"/>
              <a:defRPr sz="2000">
                <a:solidFill>
                  <a:srgbClr val="006600"/>
                </a:solidFill>
                <a:latin typeface="Arial" charset="0"/>
                <a:cs typeface="Arial" charset="0"/>
              </a:defRPr>
            </a:lvl6pPr>
            <a:lvl7pPr marL="2971800" indent="-228600" eaLnBrk="0" fontAlgn="base" hangingPunct="0">
              <a:spcBef>
                <a:spcPct val="20000"/>
              </a:spcBef>
              <a:spcAft>
                <a:spcPct val="0"/>
              </a:spcAft>
              <a:buChar char="»"/>
              <a:defRPr sz="2000">
                <a:solidFill>
                  <a:srgbClr val="006600"/>
                </a:solidFill>
                <a:latin typeface="Arial" charset="0"/>
                <a:cs typeface="Arial" charset="0"/>
              </a:defRPr>
            </a:lvl7pPr>
            <a:lvl8pPr marL="3429000" indent="-228600" eaLnBrk="0" fontAlgn="base" hangingPunct="0">
              <a:spcBef>
                <a:spcPct val="20000"/>
              </a:spcBef>
              <a:spcAft>
                <a:spcPct val="0"/>
              </a:spcAft>
              <a:buChar char="»"/>
              <a:defRPr sz="2000">
                <a:solidFill>
                  <a:srgbClr val="006600"/>
                </a:solidFill>
                <a:latin typeface="Arial" charset="0"/>
                <a:cs typeface="Arial" charset="0"/>
              </a:defRPr>
            </a:lvl8pPr>
            <a:lvl9pPr marL="3886200" indent="-228600" eaLnBrk="0" fontAlgn="base" hangingPunct="0">
              <a:spcBef>
                <a:spcPct val="20000"/>
              </a:spcBef>
              <a:spcAft>
                <a:spcPct val="0"/>
              </a:spcAft>
              <a:buChar char="»"/>
              <a:defRPr sz="2000">
                <a:solidFill>
                  <a:srgbClr val="006600"/>
                </a:solidFill>
                <a:latin typeface="Arial" charset="0"/>
                <a:cs typeface="Arial" charset="0"/>
              </a:defRPr>
            </a:lvl9pPr>
          </a:lstStyle>
          <a:p>
            <a:pPr eaLnBrk="1" hangingPunct="1">
              <a:lnSpc>
                <a:spcPct val="90000"/>
              </a:lnSpc>
              <a:spcBef>
                <a:spcPct val="50000"/>
              </a:spcBef>
              <a:buFontTx/>
              <a:buNone/>
            </a:pPr>
            <a:r>
              <a:rPr lang="de-CH" altLang="en-US" sz="1200" dirty="0" smtClean="0"/>
              <a:t>* Participating </a:t>
            </a:r>
            <a:r>
              <a:rPr lang="de-CH" altLang="en-US" sz="1200" dirty="0"/>
              <a:t>UPOV </a:t>
            </a:r>
            <a:r>
              <a:rPr lang="de-CH" altLang="en-US" sz="1200" dirty="0" smtClean="0"/>
              <a:t>members in the EAF who provided their forms </a:t>
            </a:r>
            <a:r>
              <a:rPr lang="en-US" altLang="en-US" sz="1200" dirty="0" smtClean="0"/>
              <a:t>/information to be </a:t>
            </a:r>
            <a:r>
              <a:rPr lang="fr-CH" sz="1200" dirty="0" err="1" smtClean="0"/>
              <a:t>used</a:t>
            </a:r>
            <a:r>
              <a:rPr lang="fr-CH" sz="1200" dirty="0" smtClean="0"/>
              <a:t> in the prototype </a:t>
            </a:r>
            <a:r>
              <a:rPr lang="fr-CH" sz="1200" dirty="0" err="1" smtClean="0"/>
              <a:t>electronic</a:t>
            </a:r>
            <a:r>
              <a:rPr lang="fr-CH" sz="1200" dirty="0" smtClean="0"/>
              <a:t> </a:t>
            </a:r>
            <a:r>
              <a:rPr lang="fr-CH" sz="1200" dirty="0" err="1" smtClean="0"/>
              <a:t>form</a:t>
            </a:r>
            <a:r>
              <a:rPr lang="fr-CH" sz="1200" dirty="0" smtClean="0"/>
              <a:t> </a:t>
            </a:r>
            <a:r>
              <a:rPr lang="fr-CH" sz="1200" dirty="0" smtClean="0">
                <a:solidFill>
                  <a:srgbClr val="FF0000"/>
                </a:solidFill>
              </a:rPr>
              <a:t>PV2</a:t>
            </a:r>
            <a:endParaRPr lang="de-CH" altLang="en-US" sz="1200" u="sng" dirty="0">
              <a:solidFill>
                <a:srgbClr val="FF0000"/>
              </a:solidFill>
            </a:endParaRPr>
          </a:p>
        </p:txBody>
      </p:sp>
      <p:grpSp>
        <p:nvGrpSpPr>
          <p:cNvPr id="3" name="Group 2"/>
          <p:cNvGrpSpPr/>
          <p:nvPr/>
        </p:nvGrpSpPr>
        <p:grpSpPr>
          <a:xfrm>
            <a:off x="2323421" y="5537537"/>
            <a:ext cx="5144179" cy="1015663"/>
            <a:chOff x="2323421" y="5460206"/>
            <a:chExt cx="5144179" cy="1015663"/>
          </a:xfrm>
        </p:grpSpPr>
        <p:sp>
          <p:nvSpPr>
            <p:cNvPr id="8" name="TextBox 7"/>
            <p:cNvSpPr txBox="1"/>
            <p:nvPr/>
          </p:nvSpPr>
          <p:spPr>
            <a:xfrm>
              <a:off x="2323421" y="5460206"/>
              <a:ext cx="1124075" cy="1015663"/>
            </a:xfrm>
            <a:prstGeom prst="rect">
              <a:avLst/>
            </a:prstGeom>
            <a:solidFill>
              <a:schemeClr val="bg2">
                <a:lumMod val="20000"/>
                <a:lumOff val="80000"/>
              </a:schemeClr>
            </a:solidFill>
          </p:spPr>
          <p:txBody>
            <a:bodyPr wrap="square" rtlCol="0">
              <a:spAutoFit/>
            </a:bodyPr>
            <a:lstStyle/>
            <a:p>
              <a:pPr algn="ctr"/>
              <a:r>
                <a:rPr lang="fr-CH" sz="6000" dirty="0" smtClean="0">
                  <a:solidFill>
                    <a:schemeClr val="bg1">
                      <a:lumMod val="25000"/>
                    </a:schemeClr>
                  </a:solidFill>
                </a:rPr>
                <a:t>26</a:t>
              </a:r>
              <a:endParaRPr lang="en-US" sz="6000" dirty="0">
                <a:solidFill>
                  <a:schemeClr val="bg1">
                    <a:lumMod val="25000"/>
                  </a:schemeClr>
                </a:solidFill>
              </a:endParaRPr>
            </a:p>
          </p:txBody>
        </p:sp>
        <p:sp>
          <p:nvSpPr>
            <p:cNvPr id="9" name="Rectangle 2"/>
            <p:cNvSpPr>
              <a:spLocks noChangeArrowheads="1"/>
            </p:cNvSpPr>
            <p:nvPr/>
          </p:nvSpPr>
          <p:spPr bwMode="auto">
            <a:xfrm>
              <a:off x="3447496" y="5745330"/>
              <a:ext cx="4020104"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a:defRPr/>
              </a:pPr>
              <a:r>
                <a:rPr lang="de-CH" dirty="0" smtClean="0">
                  <a:solidFill>
                    <a:srgbClr val="006600"/>
                  </a:solidFill>
                </a:rPr>
                <a:t>UPOV members cover 69 countries</a:t>
              </a:r>
              <a:endParaRPr lang="de-CH" dirty="0">
                <a:solidFill>
                  <a:srgbClr val="006600"/>
                </a:solidFill>
              </a:endParaRPr>
            </a:p>
          </p:txBody>
        </p:sp>
      </p:grpSp>
    </p:spTree>
    <p:extLst>
      <p:ext uri="{BB962C8B-B14F-4D97-AF65-F5344CB8AC3E}">
        <p14:creationId xmlns:p14="http://schemas.microsoft.com/office/powerpoint/2010/main" val="5277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686800" cy="762000"/>
          </a:xfrm>
        </p:spPr>
        <p:txBody>
          <a:bodyPr/>
          <a:lstStyle/>
          <a:p>
            <a:r>
              <a:rPr lang="en-US" dirty="0"/>
              <a:t>Supported crops</a:t>
            </a:r>
            <a:r>
              <a:rPr lang="en-US" dirty="0" smtClean="0"/>
              <a:t> in EAF-PV2</a:t>
            </a:r>
            <a:endParaRPr lang="en-US" dirty="0"/>
          </a:p>
        </p:txBody>
      </p:sp>
      <p:sp>
        <p:nvSpPr>
          <p:cNvPr id="4" name="Slide Number Placeholder 3"/>
          <p:cNvSpPr>
            <a:spLocks noGrp="1"/>
          </p:cNvSpPr>
          <p:nvPr>
            <p:ph type="sldNum" sz="quarter" idx="12"/>
          </p:nvPr>
        </p:nvSpPr>
        <p:spPr/>
        <p:txBody>
          <a:bodyPr/>
          <a:lstStyle/>
          <a:p>
            <a:pPr>
              <a:defRPr/>
            </a:pPr>
            <a:fld id="{C670B3AD-6C97-4E68-876F-1AE6495306E8}" type="slidenum">
              <a:rPr lang="en-US" smtClean="0">
                <a:solidFill>
                  <a:srgbClr val="000000"/>
                </a:solidFill>
              </a:rPr>
              <a:pPr>
                <a:defRPr/>
              </a:pPr>
              <a:t>28</a:t>
            </a:fld>
            <a:endParaRPr lang="en-US">
              <a:solidFill>
                <a:srgbClr val="000000"/>
              </a:solidFill>
            </a:endParaRPr>
          </a:p>
        </p:txBody>
      </p:sp>
      <p:sp>
        <p:nvSpPr>
          <p:cNvPr id="7" name="Rectangle 2"/>
          <p:cNvSpPr>
            <a:spLocks noChangeArrowheads="1"/>
          </p:cNvSpPr>
          <p:nvPr/>
        </p:nvSpPr>
        <p:spPr bwMode="auto">
          <a:xfrm>
            <a:off x="145473" y="6544866"/>
            <a:ext cx="8839200" cy="626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6600"/>
                </a:solidFill>
                <a:latin typeface="Arial" charset="0"/>
                <a:cs typeface="Arial" charset="0"/>
              </a:defRPr>
            </a:lvl1pPr>
            <a:lvl2pPr marL="742950" indent="-285750" eaLnBrk="0" hangingPunct="0">
              <a:spcBef>
                <a:spcPct val="20000"/>
              </a:spcBef>
              <a:buChar char="–"/>
              <a:defRPr sz="2800">
                <a:solidFill>
                  <a:srgbClr val="006600"/>
                </a:solidFill>
                <a:latin typeface="Arial" charset="0"/>
                <a:cs typeface="Arial" charset="0"/>
              </a:defRPr>
            </a:lvl2pPr>
            <a:lvl3pPr marL="1143000" indent="-228600" eaLnBrk="0" hangingPunct="0">
              <a:spcBef>
                <a:spcPct val="20000"/>
              </a:spcBef>
              <a:buChar char="•"/>
              <a:defRPr sz="2400">
                <a:solidFill>
                  <a:srgbClr val="006600"/>
                </a:solidFill>
                <a:latin typeface="Arial" charset="0"/>
                <a:cs typeface="Arial" charset="0"/>
              </a:defRPr>
            </a:lvl3pPr>
            <a:lvl4pPr marL="1600200" indent="-228600" eaLnBrk="0" hangingPunct="0">
              <a:spcBef>
                <a:spcPct val="20000"/>
              </a:spcBef>
              <a:buChar char="–"/>
              <a:defRPr sz="2000">
                <a:solidFill>
                  <a:srgbClr val="006600"/>
                </a:solidFill>
                <a:latin typeface="Arial" charset="0"/>
                <a:cs typeface="Arial" charset="0"/>
              </a:defRPr>
            </a:lvl4pPr>
            <a:lvl5pPr marL="2057400" indent="-228600" eaLnBrk="0" hangingPunct="0">
              <a:spcBef>
                <a:spcPct val="20000"/>
              </a:spcBef>
              <a:buChar char="»"/>
              <a:defRPr sz="2000">
                <a:solidFill>
                  <a:srgbClr val="006600"/>
                </a:solidFill>
                <a:latin typeface="Arial" charset="0"/>
                <a:cs typeface="Arial" charset="0"/>
              </a:defRPr>
            </a:lvl5pPr>
            <a:lvl6pPr marL="2514600" indent="-228600" eaLnBrk="0" fontAlgn="base" hangingPunct="0">
              <a:spcBef>
                <a:spcPct val="20000"/>
              </a:spcBef>
              <a:spcAft>
                <a:spcPct val="0"/>
              </a:spcAft>
              <a:buChar char="»"/>
              <a:defRPr sz="2000">
                <a:solidFill>
                  <a:srgbClr val="006600"/>
                </a:solidFill>
                <a:latin typeface="Arial" charset="0"/>
                <a:cs typeface="Arial" charset="0"/>
              </a:defRPr>
            </a:lvl6pPr>
            <a:lvl7pPr marL="2971800" indent="-228600" eaLnBrk="0" fontAlgn="base" hangingPunct="0">
              <a:spcBef>
                <a:spcPct val="20000"/>
              </a:spcBef>
              <a:spcAft>
                <a:spcPct val="0"/>
              </a:spcAft>
              <a:buChar char="»"/>
              <a:defRPr sz="2000">
                <a:solidFill>
                  <a:srgbClr val="006600"/>
                </a:solidFill>
                <a:latin typeface="Arial" charset="0"/>
                <a:cs typeface="Arial" charset="0"/>
              </a:defRPr>
            </a:lvl7pPr>
            <a:lvl8pPr marL="3429000" indent="-228600" eaLnBrk="0" fontAlgn="base" hangingPunct="0">
              <a:spcBef>
                <a:spcPct val="20000"/>
              </a:spcBef>
              <a:spcAft>
                <a:spcPct val="0"/>
              </a:spcAft>
              <a:buChar char="»"/>
              <a:defRPr sz="2000">
                <a:solidFill>
                  <a:srgbClr val="006600"/>
                </a:solidFill>
                <a:latin typeface="Arial" charset="0"/>
                <a:cs typeface="Arial" charset="0"/>
              </a:defRPr>
            </a:lvl8pPr>
            <a:lvl9pPr marL="3886200" indent="-228600" eaLnBrk="0" fontAlgn="base" hangingPunct="0">
              <a:spcBef>
                <a:spcPct val="20000"/>
              </a:spcBef>
              <a:spcAft>
                <a:spcPct val="0"/>
              </a:spcAft>
              <a:buChar char="»"/>
              <a:defRPr sz="2000">
                <a:solidFill>
                  <a:srgbClr val="006600"/>
                </a:solidFill>
                <a:latin typeface="Arial" charset="0"/>
                <a:cs typeface="Arial" charset="0"/>
              </a:defRPr>
            </a:lvl9pPr>
          </a:lstStyle>
          <a:p>
            <a:pPr eaLnBrk="1" hangingPunct="1">
              <a:lnSpc>
                <a:spcPct val="90000"/>
              </a:lnSpc>
              <a:spcBef>
                <a:spcPct val="50000"/>
              </a:spcBef>
              <a:buFontTx/>
              <a:buNone/>
            </a:pPr>
            <a:r>
              <a:rPr lang="de-CH" altLang="en-US" sz="1200" dirty="0" smtClean="0"/>
              <a:t>* </a:t>
            </a:r>
            <a:r>
              <a:rPr lang="en-US" altLang="en-US" sz="1200" dirty="0" smtClean="0"/>
              <a:t>According to time available</a:t>
            </a:r>
            <a:endParaRPr lang="de-CH" altLang="en-US" sz="1200" u="sng" dirty="0">
              <a:solidFill>
                <a:srgbClr val="FF0000"/>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422425632"/>
              </p:ext>
            </p:extLst>
          </p:nvPr>
        </p:nvGraphicFramePr>
        <p:xfrm>
          <a:off x="2518064" y="1600200"/>
          <a:ext cx="4229100" cy="3083668"/>
        </p:xfrm>
        <a:graphic>
          <a:graphicData uri="http://schemas.openxmlformats.org/drawingml/2006/table">
            <a:tbl>
              <a:tblPr firstRow="1" firstCol="1" bandRow="1"/>
              <a:tblGrid>
                <a:gridCol w="2559627"/>
                <a:gridCol w="1669473"/>
              </a:tblGrid>
              <a:tr h="609600">
                <a:tc>
                  <a:txBody>
                    <a:bodyPr/>
                    <a:lstStyle/>
                    <a:p>
                      <a:pPr algn="ctr">
                        <a:spcAft>
                          <a:spcPts val="0"/>
                        </a:spcAft>
                      </a:pPr>
                      <a:r>
                        <a:rPr lang="en-US" sz="2400" b="1" dirty="0" smtClean="0">
                          <a:effectLst/>
                          <a:latin typeface="Arial"/>
                          <a:ea typeface="Calibri"/>
                          <a:cs typeface="Times New Roman"/>
                        </a:rPr>
                        <a:t>Crops</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2400" b="1" dirty="0" smtClean="0">
                          <a:effectLst/>
                          <a:latin typeface="Calibri"/>
                          <a:ea typeface="Calibri"/>
                          <a:cs typeface="Times New Roman"/>
                        </a:rPr>
                        <a:t>Priority*</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435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effectLst/>
                          <a:latin typeface="+mn-lt"/>
                          <a:ea typeface="Calibri"/>
                          <a:cs typeface="Times New Roman"/>
                        </a:rPr>
                        <a:t>Rose (17)</a:t>
                      </a:r>
                      <a:endParaRPr lang="en-US" sz="3200" b="1" dirty="0" smtClean="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0"/>
                        </a:spcAft>
                      </a:pPr>
                      <a:r>
                        <a:rPr lang="en-US" sz="2400" b="1" dirty="0" smtClean="0">
                          <a:effectLst/>
                          <a:latin typeface="Calibri"/>
                          <a:ea typeface="Calibri"/>
                          <a:cs typeface="Times New Roman"/>
                        </a:rPr>
                        <a:t>1</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435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Calibri"/>
                          <a:cs typeface="Times New Roman"/>
                        </a:rPr>
                        <a:t>Soya Bean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a:spcAft>
                          <a:spcPts val="0"/>
                        </a:spcAft>
                      </a:pPr>
                      <a:r>
                        <a:rPr lang="en-US" sz="2400" b="1" dirty="0" smtClean="0">
                          <a:effectLst/>
                          <a:latin typeface="Calibri"/>
                          <a:ea typeface="Calibri"/>
                          <a:cs typeface="Times New Roman"/>
                        </a:rPr>
                        <a:t>1</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435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Calibri"/>
                          <a:cs typeface="Times New Roman"/>
                        </a:rPr>
                        <a:t>Lettuce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n-US" sz="2400" b="1" dirty="0" smtClean="0">
                          <a:effectLst/>
                          <a:latin typeface="Calibri"/>
                          <a:ea typeface="Calibri"/>
                          <a:cs typeface="Times New Roman"/>
                        </a:rPr>
                        <a:t>2</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435637">
                <a:tc>
                  <a:txBody>
                    <a:bodyPr/>
                    <a:lstStyle/>
                    <a:p>
                      <a:pPr algn="ctr">
                        <a:spcAft>
                          <a:spcPts val="0"/>
                        </a:spcAft>
                      </a:pPr>
                      <a:r>
                        <a:rPr lang="en-US" sz="2400" b="1" kern="1200" dirty="0" smtClean="0">
                          <a:solidFill>
                            <a:schemeClr val="tx1"/>
                          </a:solidFill>
                          <a:effectLst/>
                          <a:latin typeface="+mn-lt"/>
                          <a:ea typeface="Calibri"/>
                          <a:cs typeface="Times New Roman"/>
                        </a:rPr>
                        <a:t>Apple Fruit Varieties (18) </a:t>
                      </a:r>
                      <a:endParaRPr lang="en-US" sz="2400" b="1" kern="1200" dirty="0">
                        <a:solidFill>
                          <a:schemeClr val="tx1"/>
                        </a:solidFill>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c>
                  <a:txBody>
                    <a:bodyPr/>
                    <a:lstStyle/>
                    <a:p>
                      <a:pPr algn="ctr">
                        <a:spcAft>
                          <a:spcPts val="0"/>
                        </a:spcAft>
                      </a:pPr>
                      <a:r>
                        <a:rPr lang="en-US" sz="2400" b="1" dirty="0" smtClean="0">
                          <a:effectLst/>
                          <a:latin typeface="Calibri"/>
                          <a:ea typeface="Calibri"/>
                          <a:cs typeface="Times New Roman"/>
                        </a:rPr>
                        <a:t>2</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60000"/>
                        <a:lumOff val="40000"/>
                      </a:schemeClr>
                    </a:solidFill>
                  </a:tcPr>
                </a:tc>
              </a:tr>
              <a:tr h="435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1"/>
                          </a:solidFill>
                          <a:effectLst/>
                          <a:latin typeface="+mn-lt"/>
                          <a:ea typeface="Calibri"/>
                          <a:cs typeface="Times New Roman"/>
                        </a:rPr>
                        <a:t>Potato (18)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effectLst/>
                          <a:latin typeface="Calibri"/>
                          <a:ea typeface="Calibri"/>
                          <a:cs typeface="Times New Roman"/>
                        </a:rPr>
                        <a:t>3</a:t>
                      </a:r>
                      <a:endParaRPr lang="en-US" sz="24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701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29</a:t>
            </a:fld>
            <a:endParaRPr lang="en-US" altLang="ja-JP" sz="1400">
              <a:ea typeface="MS PGothic" pitchFamily="34" charset="-128"/>
            </a:endParaRPr>
          </a:p>
        </p:txBody>
      </p:sp>
      <p:sp>
        <p:nvSpPr>
          <p:cNvPr id="1836034" name="Rectangle 2"/>
          <p:cNvSpPr>
            <a:spLocks noGrp="1" noChangeArrowheads="1"/>
          </p:cNvSpPr>
          <p:nvPr>
            <p:ph type="body" idx="4294967295"/>
          </p:nvPr>
        </p:nvSpPr>
        <p:spPr>
          <a:xfrm>
            <a:off x="609600" y="685800"/>
            <a:ext cx="7839075" cy="4648200"/>
          </a:xfrm>
        </p:spPr>
        <p:txBody>
          <a:bodyPr/>
          <a:lstStyle/>
          <a:p>
            <a:pPr marL="609600" indent="-609600">
              <a:spcBef>
                <a:spcPct val="50000"/>
              </a:spcBef>
              <a:defRPr/>
            </a:pPr>
            <a:r>
              <a:rPr lang="en-US" altLang="ja-JP" sz="2800" dirty="0">
                <a:solidFill>
                  <a:schemeClr val="bg2"/>
                </a:solidFill>
                <a:ea typeface="MS PGothic" pitchFamily="34" charset="-128"/>
              </a:rPr>
              <a:t>Background</a:t>
            </a: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(PV1)</a:t>
            </a:r>
            <a:endParaRPr lang="en-US" altLang="ja-JP" sz="2800" dirty="0">
              <a:solidFill>
                <a:schemeClr val="bg2"/>
              </a:solidFill>
              <a:ea typeface="MS PGothic" pitchFamily="34" charset="-128"/>
            </a:endParaRP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(PV2)</a:t>
            </a:r>
            <a:endParaRPr lang="en-US" altLang="ja-JP" sz="2800" dirty="0">
              <a:solidFill>
                <a:schemeClr val="bg2"/>
              </a:solidFill>
              <a:ea typeface="MS PGothic" pitchFamily="34" charset="-128"/>
            </a:endParaRPr>
          </a:p>
          <a:p>
            <a:pPr marL="609600" indent="-609600">
              <a:spcBef>
                <a:spcPct val="50000"/>
              </a:spcBef>
              <a:defRPr/>
            </a:pPr>
            <a:r>
              <a:rPr lang="en-US" altLang="ja-JP" sz="2800" dirty="0">
                <a:ea typeface="MS PGothic" pitchFamily="34" charset="-128"/>
              </a:rPr>
              <a:t>Validation of PVP-XML Schema Version 2.0 (V2.0)</a:t>
            </a:r>
          </a:p>
          <a:p>
            <a:pPr marL="609600" indent="-609600">
              <a:spcBef>
                <a:spcPct val="50000"/>
              </a:spcBef>
              <a:defRPr/>
            </a:pPr>
            <a:r>
              <a:rPr lang="en-US" altLang="ja-JP" sz="2800" dirty="0" smtClean="0">
                <a:solidFill>
                  <a:schemeClr val="bg2"/>
                </a:solidFill>
                <a:ea typeface="MS PGothic" pitchFamily="34" charset="-128"/>
              </a:rPr>
              <a:t>Next steps</a:t>
            </a:r>
          </a:p>
          <a:p>
            <a:pPr marL="0" indent="0">
              <a:spcBef>
                <a:spcPct val="50000"/>
              </a:spcBef>
              <a:buNone/>
              <a:defRPr/>
            </a:pPr>
            <a:endParaRPr lang="en-US" altLang="ja-JP" sz="2800" dirty="0" smtClean="0">
              <a:solidFill>
                <a:schemeClr val="bg2"/>
              </a:solidFill>
              <a:ea typeface="MS PGothic" pitchFamily="34" charset="-128"/>
            </a:endParaRPr>
          </a:p>
        </p:txBody>
      </p:sp>
      <p:sp>
        <p:nvSpPr>
          <p:cNvPr id="3076" name="Rectangle 3"/>
          <p:cNvSpPr>
            <a:spLocks noGrp="1" noChangeArrowheads="1"/>
          </p:cNvSpPr>
          <p:nvPr>
            <p:ph type="title" idx="4294967295"/>
          </p:nvPr>
        </p:nvSpPr>
        <p:spPr>
          <a:xfrm>
            <a:off x="977900" y="152400"/>
            <a:ext cx="7175500" cy="579438"/>
          </a:xfrm>
          <a:noFill/>
        </p:spPr>
        <p:txBody>
          <a:bodyPr>
            <a:spAutoFit/>
          </a:bodyPr>
          <a:lstStyle/>
          <a:p>
            <a:r>
              <a:rPr lang="en-US" altLang="ja-JP" sz="3200" b="1" dirty="0" smtClean="0">
                <a:solidFill>
                  <a:srgbClr val="800000"/>
                </a:solidFill>
                <a:ea typeface="MS PGothic" pitchFamily="34" charset="-128"/>
              </a:rPr>
              <a:t>OVERVIEW</a:t>
            </a:r>
            <a:endParaRPr lang="en-US" altLang="ja-JP" sz="3200" dirty="0" smtClean="0">
              <a:solidFill>
                <a:srgbClr val="800000"/>
              </a:solidFill>
              <a:ea typeface="MS PGothic" pitchFamily="34" charset="-128"/>
            </a:endParaRPr>
          </a:p>
        </p:txBody>
      </p:sp>
    </p:spTree>
    <p:extLst>
      <p:ext uri="{BB962C8B-B14F-4D97-AF65-F5344CB8AC3E}">
        <p14:creationId xmlns:p14="http://schemas.microsoft.com/office/powerpoint/2010/main" val="210085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C79BF679-EB3F-4715-BEBE-FB7100E80849}" type="slidenum">
              <a:rPr lang="en-US"/>
              <a:pPr/>
              <a:t>3</a:t>
            </a:fld>
            <a:endParaRPr lang="en-US"/>
          </a:p>
        </p:txBody>
      </p:sp>
      <p:sp>
        <p:nvSpPr>
          <p:cNvPr id="2785282" name="Rectangle 2"/>
          <p:cNvSpPr>
            <a:spLocks noGrp="1" noChangeArrowheads="1"/>
          </p:cNvSpPr>
          <p:nvPr>
            <p:ph type="title"/>
          </p:nvPr>
        </p:nvSpPr>
        <p:spPr>
          <a:xfrm>
            <a:off x="76200" y="1524000"/>
            <a:ext cx="8991600" cy="609600"/>
          </a:xfrm>
        </p:spPr>
        <p:txBody>
          <a:bodyPr/>
          <a:lstStyle/>
          <a:p>
            <a:r>
              <a:rPr lang="en-US" sz="3600" b="1" dirty="0">
                <a:solidFill>
                  <a:srgbClr val="990000"/>
                </a:solidFill>
              </a:rPr>
              <a:t>UPOV MISSION STATEMENT</a:t>
            </a:r>
            <a:endParaRPr lang="en-US" sz="3600" dirty="0">
              <a:solidFill>
                <a:srgbClr val="990000"/>
              </a:solidFill>
            </a:endParaRPr>
          </a:p>
        </p:txBody>
      </p:sp>
      <p:sp>
        <p:nvSpPr>
          <p:cNvPr id="2785283" name="Rectangle 3"/>
          <p:cNvSpPr>
            <a:spLocks noGrp="1" noChangeArrowheads="1"/>
          </p:cNvSpPr>
          <p:nvPr>
            <p:ph type="body" idx="1"/>
          </p:nvPr>
        </p:nvSpPr>
        <p:spPr>
          <a:xfrm>
            <a:off x="228600" y="3200400"/>
            <a:ext cx="8991600" cy="1447800"/>
          </a:xfrm>
        </p:spPr>
        <p:txBody>
          <a:bodyPr/>
          <a:lstStyle/>
          <a:p>
            <a:pPr>
              <a:buFontTx/>
              <a:buNone/>
            </a:pPr>
            <a:r>
              <a:rPr lang="en-US" sz="3600" b="1" dirty="0">
                <a:solidFill>
                  <a:srgbClr val="006600"/>
                </a:solidFill>
              </a:rPr>
              <a:t>	</a:t>
            </a:r>
            <a:r>
              <a:rPr lang="en-US" b="1" dirty="0" smtClean="0">
                <a:solidFill>
                  <a:srgbClr val="006600"/>
                </a:solidFill>
              </a:rPr>
              <a:t>with </a:t>
            </a:r>
            <a:r>
              <a:rPr lang="en-US" b="1" dirty="0">
                <a:solidFill>
                  <a:srgbClr val="006600"/>
                </a:solidFill>
              </a:rPr>
              <a:t>the aim of encouraging the development of new varieties of plants, </a:t>
            </a:r>
            <a:endParaRPr lang="en-US" b="1" i="1" dirty="0">
              <a:solidFill>
                <a:srgbClr val="006600"/>
              </a:solidFill>
            </a:endParaRPr>
          </a:p>
        </p:txBody>
      </p:sp>
      <p:pic>
        <p:nvPicPr>
          <p:cNvPr id="2785284" name="Picture 4" descr="UPOV logo_green"/>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76200"/>
            <a:ext cx="2919413" cy="13763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bwMode="auto">
          <a:xfrm>
            <a:off x="228600" y="220980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US" sz="3600" b="1" kern="0" dirty="0" smtClean="0">
                <a:solidFill>
                  <a:srgbClr val="006600"/>
                </a:solidFill>
              </a:rPr>
              <a:t>“</a:t>
            </a:r>
            <a:r>
              <a:rPr lang="en-US" b="1" kern="0" dirty="0" smtClean="0">
                <a:solidFill>
                  <a:srgbClr val="006600"/>
                </a:solidFill>
              </a:rPr>
              <a:t>To provide and promote an effective system of plant variety protection,</a:t>
            </a:r>
            <a:endParaRPr lang="en-US" b="1" i="1" kern="0" dirty="0">
              <a:solidFill>
                <a:srgbClr val="006600"/>
              </a:solidFill>
            </a:endParaRPr>
          </a:p>
        </p:txBody>
      </p:sp>
      <p:sp>
        <p:nvSpPr>
          <p:cNvPr id="8" name="Rectangle 3"/>
          <p:cNvSpPr txBox="1">
            <a:spLocks noChangeArrowheads="1"/>
          </p:cNvSpPr>
          <p:nvPr/>
        </p:nvSpPr>
        <p:spPr bwMode="auto">
          <a:xfrm>
            <a:off x="228600" y="426720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buFontTx/>
              <a:buNone/>
            </a:pPr>
            <a:r>
              <a:rPr lang="en-US" b="1" kern="0" dirty="0" smtClean="0">
                <a:solidFill>
                  <a:srgbClr val="006600"/>
                </a:solidFill>
              </a:rPr>
              <a:t>	</a:t>
            </a:r>
            <a:r>
              <a:rPr lang="en-US" b="1" kern="0" dirty="0" smtClean="0">
                <a:solidFill>
                  <a:srgbClr val="800000"/>
                </a:solidFill>
              </a:rPr>
              <a:t>for the benefit of society”</a:t>
            </a:r>
            <a:r>
              <a:rPr lang="en-US" b="1" i="1" kern="0" dirty="0" smtClean="0">
                <a:solidFill>
                  <a:srgbClr val="800000"/>
                </a:solidFill>
              </a:rPr>
              <a:t> </a:t>
            </a:r>
            <a:endParaRPr lang="en-US" b="1" i="1" kern="0" dirty="0">
              <a:solidFill>
                <a:srgbClr val="800000"/>
              </a:solidFill>
            </a:endParaRPr>
          </a:p>
        </p:txBody>
      </p:sp>
    </p:spTree>
    <p:extLst>
      <p:ext uri="{BB962C8B-B14F-4D97-AF65-F5344CB8AC3E}">
        <p14:creationId xmlns:p14="http://schemas.microsoft.com/office/powerpoint/2010/main" val="1704739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5283">
                                            <p:txEl>
                                              <p:pRg st="0" end="0"/>
                                            </p:txEl>
                                          </p:spTgt>
                                        </p:tgtEl>
                                        <p:attrNameLst>
                                          <p:attrName>style.visibility</p:attrName>
                                        </p:attrNameLst>
                                      </p:cBhvr>
                                      <p:to>
                                        <p:strVal val="visible"/>
                                      </p:to>
                                    </p:set>
                                    <p:animEffect transition="in" filter="fade">
                                      <p:cBhvr>
                                        <p:cTn id="12" dur="500"/>
                                        <p:tgtEl>
                                          <p:spTgt spid="27852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PVP-XML</a:t>
            </a:r>
            <a:endParaRPr lang="en-US" dirty="0"/>
          </a:p>
        </p:txBody>
      </p:sp>
      <p:sp>
        <p:nvSpPr>
          <p:cNvPr id="3" name="Content Placeholder 2"/>
          <p:cNvSpPr>
            <a:spLocks noGrp="1"/>
          </p:cNvSpPr>
          <p:nvPr>
            <p:ph idx="1"/>
          </p:nvPr>
        </p:nvSpPr>
        <p:spPr/>
        <p:txBody>
          <a:bodyPr/>
          <a:lstStyle/>
          <a:p>
            <a:r>
              <a:rPr lang="fr-CH" dirty="0" err="1"/>
              <a:t>W</a:t>
            </a:r>
            <a:r>
              <a:rPr lang="fr-CH" dirty="0" err="1" smtClean="0"/>
              <a:t>ell-defined</a:t>
            </a:r>
            <a:r>
              <a:rPr lang="fr-CH" dirty="0" smtClean="0"/>
              <a:t> structure to store application data</a:t>
            </a:r>
          </a:p>
          <a:p>
            <a:r>
              <a:rPr lang="fr-CH" dirty="0"/>
              <a:t>Data </a:t>
            </a:r>
            <a:r>
              <a:rPr lang="fr-CH" dirty="0" err="1"/>
              <a:t>placeholder</a:t>
            </a:r>
            <a:r>
              <a:rPr lang="fr-CH" dirty="0"/>
              <a:t> for </a:t>
            </a:r>
            <a:r>
              <a:rPr lang="fr-CH" dirty="0" smtClean="0"/>
              <a:t>data </a:t>
            </a:r>
            <a:r>
              <a:rPr lang="fr-CH" dirty="0"/>
              <a:t>exchange</a:t>
            </a:r>
          </a:p>
          <a:p>
            <a:r>
              <a:rPr lang="fr-CH" dirty="0" err="1" smtClean="0"/>
              <a:t>Harmonization</a:t>
            </a:r>
            <a:r>
              <a:rPr lang="fr-CH" dirty="0" smtClean="0"/>
              <a:t> at XML </a:t>
            </a:r>
            <a:r>
              <a:rPr lang="fr-CH" dirty="0" err="1" smtClean="0"/>
              <a:t>level</a:t>
            </a:r>
            <a:endParaRPr lang="fr-CH" dirty="0" smtClean="0"/>
          </a:p>
          <a:p>
            <a:pPr lvl="1"/>
            <a:r>
              <a:rPr lang="fr-CH" dirty="0" smtClean="0"/>
              <a:t>Question </a:t>
            </a:r>
            <a:r>
              <a:rPr lang="fr-CH" dirty="0" err="1" smtClean="0"/>
              <a:t>wording</a:t>
            </a:r>
            <a:r>
              <a:rPr lang="fr-CH" dirty="0" smtClean="0"/>
              <a:t> </a:t>
            </a:r>
            <a:r>
              <a:rPr lang="fr-CH" dirty="0" err="1" smtClean="0"/>
              <a:t>may</a:t>
            </a:r>
            <a:r>
              <a:rPr lang="fr-CH" dirty="0" smtClean="0"/>
              <a:t> </a:t>
            </a:r>
            <a:r>
              <a:rPr lang="fr-CH" dirty="0" err="1" smtClean="0"/>
              <a:t>differ</a:t>
            </a:r>
            <a:r>
              <a:rPr lang="fr-CH" dirty="0" smtClean="0"/>
              <a:t> </a:t>
            </a:r>
            <a:r>
              <a:rPr lang="fr-CH" dirty="0" err="1" smtClean="0"/>
              <a:t>from</a:t>
            </a:r>
            <a:r>
              <a:rPr lang="fr-CH" dirty="0" smtClean="0"/>
              <a:t> one </a:t>
            </a:r>
            <a:r>
              <a:rPr lang="fr-CH" dirty="0" err="1" smtClean="0"/>
              <a:t>authority</a:t>
            </a:r>
            <a:r>
              <a:rPr lang="fr-CH" dirty="0" smtClean="0"/>
              <a:t> to </a:t>
            </a:r>
            <a:r>
              <a:rPr lang="fr-CH" dirty="0" err="1" smtClean="0"/>
              <a:t>another</a:t>
            </a:r>
            <a:endParaRPr lang="fr-CH" dirty="0" smtClean="0"/>
          </a:p>
          <a:p>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81924893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r-CH" dirty="0" smtClean="0"/>
              <a:t>PVP-XML for PV2</a:t>
            </a:r>
            <a:endParaRPr lang="en-US" dirty="0"/>
          </a:p>
        </p:txBody>
      </p:sp>
      <p:sp>
        <p:nvSpPr>
          <p:cNvPr id="3" name="Content Placeholder 2"/>
          <p:cNvSpPr>
            <a:spLocks noGrp="1"/>
          </p:cNvSpPr>
          <p:nvPr>
            <p:ph idx="1"/>
          </p:nvPr>
        </p:nvSpPr>
        <p:spPr>
          <a:xfrm>
            <a:off x="457200" y="884237"/>
            <a:ext cx="8229600" cy="4525963"/>
          </a:xfrm>
        </p:spPr>
        <p:txBody>
          <a:bodyPr/>
          <a:lstStyle/>
          <a:p>
            <a:r>
              <a:rPr lang="fr-CH" dirty="0" err="1" smtClean="0"/>
              <a:t>Based</a:t>
            </a:r>
            <a:r>
              <a:rPr lang="fr-CH" dirty="0" smtClean="0"/>
              <a:t> on:</a:t>
            </a:r>
          </a:p>
          <a:p>
            <a:pPr lvl="1"/>
            <a:r>
              <a:rPr lang="fr-CH" dirty="0" smtClean="0"/>
              <a:t>WIPO  XML Standard ST.96 Version 2.1</a:t>
            </a:r>
          </a:p>
          <a:p>
            <a:pPr lvl="2"/>
            <a:r>
              <a:rPr lang="fr-CH" dirty="0" smtClean="0"/>
              <a:t>XML </a:t>
            </a:r>
            <a:r>
              <a:rPr lang="fr-CH" dirty="0" err="1" smtClean="0"/>
              <a:t>Schemas</a:t>
            </a:r>
            <a:endParaRPr lang="fr-CH" dirty="0" smtClean="0"/>
          </a:p>
          <a:p>
            <a:pPr lvl="3"/>
            <a:r>
              <a:rPr lang="fr-CH" dirty="0" smtClean="0"/>
              <a:t>Common components</a:t>
            </a:r>
          </a:p>
          <a:p>
            <a:pPr lvl="3"/>
            <a:r>
              <a:rPr lang="fr-CH" dirty="0" smtClean="0"/>
              <a:t>Patent </a:t>
            </a:r>
            <a:r>
              <a:rPr lang="fr-CH" dirty="0"/>
              <a:t>components</a:t>
            </a:r>
          </a:p>
          <a:p>
            <a:pPr lvl="3"/>
            <a:r>
              <a:rPr lang="fr-CH" dirty="0" err="1" smtClean="0"/>
              <a:t>Trademark</a:t>
            </a:r>
            <a:r>
              <a:rPr lang="fr-CH" dirty="0"/>
              <a:t> </a:t>
            </a:r>
            <a:r>
              <a:rPr lang="fr-CH" dirty="0" smtClean="0"/>
              <a:t>components</a:t>
            </a:r>
          </a:p>
          <a:p>
            <a:pPr lvl="2"/>
            <a:r>
              <a:rPr lang="fr-CH" dirty="0" smtClean="0"/>
              <a:t>ST.96 </a:t>
            </a:r>
            <a:r>
              <a:rPr lang="fr-CH" dirty="0" err="1" smtClean="0"/>
              <a:t>Annex</a:t>
            </a:r>
            <a:r>
              <a:rPr lang="fr-CH" dirty="0" smtClean="0"/>
              <a:t> I: </a:t>
            </a:r>
            <a:r>
              <a:rPr lang="fr-CH" dirty="0" err="1" smtClean="0"/>
              <a:t>DRCs</a:t>
            </a:r>
            <a:endParaRPr lang="fr-CH" dirty="0"/>
          </a:p>
          <a:p>
            <a:pPr lvl="1"/>
            <a:r>
              <a:rPr lang="fr-CH" dirty="0" smtClean="0"/>
              <a:t>PVP_XML Version 1 </a:t>
            </a:r>
            <a:r>
              <a:rPr lang="fr-CH" dirty="0" err="1" smtClean="0"/>
              <a:t>released</a:t>
            </a:r>
            <a:r>
              <a:rPr lang="fr-CH" dirty="0" smtClean="0"/>
              <a:t> in 2015 and </a:t>
            </a:r>
            <a:r>
              <a:rPr lang="fr-CH" dirty="0" err="1" smtClean="0"/>
              <a:t>used</a:t>
            </a:r>
            <a:r>
              <a:rPr lang="fr-CH" dirty="0" smtClean="0"/>
              <a:t> in PV1</a:t>
            </a:r>
          </a:p>
          <a:p>
            <a:pPr lvl="1"/>
            <a:r>
              <a:rPr lang="fr-CH" dirty="0" smtClean="0"/>
              <a:t>The </a:t>
            </a:r>
            <a:r>
              <a:rPr lang="fr-CH" dirty="0" err="1" smtClean="0"/>
              <a:t>forms</a:t>
            </a:r>
            <a:r>
              <a:rPr lang="fr-CH" dirty="0" smtClean="0"/>
              <a:t> </a:t>
            </a:r>
            <a:r>
              <a:rPr lang="fr-CH" dirty="0" err="1" smtClean="0"/>
              <a:t>received</a:t>
            </a:r>
            <a:r>
              <a:rPr lang="fr-CH" dirty="0" smtClean="0"/>
              <a:t> :</a:t>
            </a:r>
          </a:p>
          <a:p>
            <a:pPr lvl="2"/>
            <a:r>
              <a:rPr lang="fr-CH" dirty="0" smtClean="0"/>
              <a:t>Application </a:t>
            </a:r>
            <a:r>
              <a:rPr lang="fr-CH" dirty="0" err="1" smtClean="0"/>
              <a:t>Form</a:t>
            </a:r>
            <a:r>
              <a:rPr lang="fr-CH" dirty="0" smtClean="0"/>
              <a:t> (26 </a:t>
            </a:r>
            <a:r>
              <a:rPr lang="fr-CH" dirty="0" err="1" smtClean="0"/>
              <a:t>authorities</a:t>
            </a:r>
            <a:r>
              <a:rPr lang="fr-CH" dirty="0" smtClean="0"/>
              <a:t>)</a:t>
            </a:r>
          </a:p>
          <a:p>
            <a:pPr lvl="2"/>
            <a:r>
              <a:rPr lang="fr-CH" dirty="0" err="1" smtClean="0"/>
              <a:t>Technical</a:t>
            </a:r>
            <a:r>
              <a:rPr lang="fr-CH" dirty="0" smtClean="0"/>
              <a:t> Questionnaire (5 </a:t>
            </a:r>
            <a:r>
              <a:rPr lang="fr-CH" dirty="0" err="1" smtClean="0"/>
              <a:t>crops</a:t>
            </a:r>
            <a:r>
              <a:rPr lang="fr-CH" dirty="0" smtClean="0"/>
              <a:t>)</a:t>
            </a:r>
          </a:p>
          <a:p>
            <a:pPr lvl="1"/>
            <a:r>
              <a:rPr lang="fr-CH" dirty="0" smtClean="0"/>
              <a:t>Test </a:t>
            </a:r>
            <a:r>
              <a:rPr lang="fr-CH" dirty="0" err="1" smtClean="0"/>
              <a:t>Campaign</a:t>
            </a:r>
            <a:r>
              <a:rPr lang="fr-CH" dirty="0" smtClean="0"/>
              <a:t> feedback</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315024777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hlinkClick r:id="rId2"/>
              </a:rPr>
              <a:t>PVP XML </a:t>
            </a:r>
            <a:r>
              <a:rPr lang="fr-CH" dirty="0" err="1" smtClean="0">
                <a:hlinkClick r:id="rId2"/>
              </a:rPr>
              <a:t>Schemas</a:t>
            </a:r>
            <a:endParaRPr lang="en-US" dirty="0"/>
          </a:p>
        </p:txBody>
      </p:sp>
      <p:sp>
        <p:nvSpPr>
          <p:cNvPr id="3" name="Content Placeholder 2"/>
          <p:cNvSpPr>
            <a:spLocks noGrp="1"/>
          </p:cNvSpPr>
          <p:nvPr>
            <p:ph idx="1"/>
          </p:nvPr>
        </p:nvSpPr>
        <p:spPr/>
        <p:txBody>
          <a:bodyPr/>
          <a:lstStyle/>
          <a:p>
            <a:r>
              <a:rPr lang="fr-CH" dirty="0" err="1" smtClean="0"/>
              <a:t>Generic</a:t>
            </a:r>
            <a:r>
              <a:rPr lang="fr-CH" dirty="0" smtClean="0"/>
              <a:t> </a:t>
            </a:r>
            <a:r>
              <a:rPr lang="fr-CH" dirty="0" err="1" smtClean="0"/>
              <a:t>ApplicationForm</a:t>
            </a:r>
            <a:endParaRPr lang="fr-CH" dirty="0" smtClean="0"/>
          </a:p>
          <a:p>
            <a:r>
              <a:rPr lang="fr-CH" dirty="0" err="1" smtClean="0"/>
              <a:t>TechnicalQuestionnaire</a:t>
            </a:r>
            <a:r>
              <a:rPr lang="fr-CH" dirty="0" smtClean="0"/>
              <a:t> for </a:t>
            </a:r>
            <a:r>
              <a:rPr lang="fr-CH" dirty="0" err="1" smtClean="0"/>
              <a:t>Lettuce</a:t>
            </a:r>
            <a:r>
              <a:rPr lang="fr-CH" dirty="0" smtClean="0"/>
              <a:t>, Rose, Soya </a:t>
            </a:r>
            <a:r>
              <a:rPr lang="fr-CH" dirty="0"/>
              <a:t>B</a:t>
            </a:r>
            <a:r>
              <a:rPr lang="fr-CH" dirty="0" smtClean="0"/>
              <a:t>ean, Apple Fruit </a:t>
            </a:r>
            <a:r>
              <a:rPr lang="fr-CH" dirty="0" err="1" smtClean="0"/>
              <a:t>Varieties</a:t>
            </a:r>
            <a:r>
              <a:rPr lang="fr-CH" dirty="0" smtClean="0"/>
              <a:t> and Potato</a:t>
            </a:r>
          </a:p>
          <a:p>
            <a:r>
              <a:rPr lang="fr-CH" dirty="0" smtClean="0"/>
              <a:t>PVP </a:t>
            </a:r>
            <a:r>
              <a:rPr lang="fr-CH" dirty="0" err="1" smtClean="0"/>
              <a:t>common</a:t>
            </a:r>
            <a:r>
              <a:rPr lang="fr-CH" dirty="0" smtClean="0"/>
              <a:t> components</a:t>
            </a:r>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52734402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ST96. </a:t>
            </a:r>
            <a:r>
              <a:rPr lang="fr-CH" dirty="0" err="1" smtClean="0"/>
              <a:t>Representative</a:t>
            </a:r>
            <a:endParaRPr lang="en-US" dirty="0"/>
          </a:p>
        </p:txBody>
      </p:sp>
      <p:sp>
        <p:nvSpPr>
          <p:cNvPr id="3" name="Content Placeholder 2"/>
          <p:cNvSpPr>
            <a:spLocks noGrp="1"/>
          </p:cNvSpPr>
          <p:nvPr>
            <p:ph idx="1"/>
          </p:nvPr>
        </p:nvSpPr>
        <p:spPr/>
        <p:txBody>
          <a:bodyPr/>
          <a:lstStyle/>
          <a:p>
            <a:r>
              <a:rPr lang="fr-CH" dirty="0" smtClean="0"/>
              <a:t>CPVO </a:t>
            </a:r>
            <a:r>
              <a:rPr lang="fr-CH" dirty="0" err="1" smtClean="0"/>
              <a:t>requests</a:t>
            </a:r>
            <a:r>
              <a:rPr lang="fr-CH" dirty="0" smtClean="0"/>
              <a:t> to </a:t>
            </a:r>
            <a:r>
              <a:rPr lang="fr-CH" dirty="0" err="1" smtClean="0"/>
              <a:t>inform</a:t>
            </a:r>
            <a:r>
              <a:rPr lang="fr-CH" dirty="0" smtClean="0"/>
              <a:t> about </a:t>
            </a:r>
            <a:r>
              <a:rPr lang="fr-CH" dirty="0" err="1" smtClean="0"/>
              <a:t>representative</a:t>
            </a:r>
            <a:r>
              <a:rPr lang="fr-CH" dirty="0" smtClean="0"/>
              <a:t> position </a:t>
            </a:r>
          </a:p>
          <a:p>
            <a:r>
              <a:rPr lang="fr-CH" dirty="0" smtClean="0"/>
              <a:t>Use of ST.96 </a:t>
            </a:r>
            <a:r>
              <a:rPr lang="fr-CH" dirty="0" err="1" smtClean="0"/>
              <a:t>Representative</a:t>
            </a:r>
            <a:r>
              <a:rPr lang="fr-CH" dirty="0" smtClean="0"/>
              <a:t> component</a:t>
            </a:r>
          </a:p>
          <a:p>
            <a:r>
              <a:rPr lang="fr-CH" dirty="0" err="1" smtClean="0"/>
              <a:t>Request</a:t>
            </a:r>
            <a:r>
              <a:rPr lang="fr-CH" dirty="0" smtClean="0"/>
              <a:t> to </a:t>
            </a:r>
            <a:r>
              <a:rPr lang="fr-CH" dirty="0" err="1" smtClean="0"/>
              <a:t>add</a:t>
            </a:r>
            <a:r>
              <a:rPr lang="fr-CH" dirty="0" smtClean="0"/>
              <a:t> </a:t>
            </a:r>
            <a:r>
              <a:rPr lang="fr-CH" dirty="0" err="1" smtClean="0"/>
              <a:t>RepresentativeCategoryText</a:t>
            </a:r>
            <a:endParaRPr lang="fr-CH" dirty="0" smtClean="0"/>
          </a:p>
          <a:p>
            <a:pPr lvl="1"/>
            <a:r>
              <a:rPr lang="fr-CH" dirty="0" err="1" smtClean="0"/>
              <a:t>Submitted</a:t>
            </a:r>
            <a:r>
              <a:rPr lang="fr-CH" dirty="0" smtClean="0"/>
              <a:t> to XML4IP </a:t>
            </a:r>
            <a:r>
              <a:rPr lang="fr-CH" dirty="0" err="1" smtClean="0"/>
              <a:t>Task</a:t>
            </a:r>
            <a:r>
              <a:rPr lang="fr-CH" dirty="0" smtClean="0"/>
              <a:t> force</a:t>
            </a:r>
            <a:endParaRPr lang="en-US" dirty="0"/>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262160439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スライド番号プレースホルダ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E14FE2B7-8804-4568-BBC6-A8BC7783572A}" type="slidenum">
              <a:rPr lang="en-US" altLang="ja-JP" sz="1400">
                <a:ea typeface="MS PGothic" pitchFamily="34" charset="-128"/>
              </a:rPr>
              <a:pPr algn="r" eaLnBrk="1" hangingPunct="1">
                <a:spcBef>
                  <a:spcPct val="0"/>
                </a:spcBef>
                <a:buFontTx/>
                <a:buNone/>
              </a:pPr>
              <a:t>34</a:t>
            </a:fld>
            <a:endParaRPr lang="en-US" altLang="ja-JP" sz="1400">
              <a:ea typeface="MS PGothic" pitchFamily="34" charset="-128"/>
            </a:endParaRPr>
          </a:p>
        </p:txBody>
      </p:sp>
      <p:sp>
        <p:nvSpPr>
          <p:cNvPr id="1836034" name="Rectangle 2"/>
          <p:cNvSpPr>
            <a:spLocks noGrp="1" noChangeArrowheads="1"/>
          </p:cNvSpPr>
          <p:nvPr>
            <p:ph type="body" idx="4294967295"/>
          </p:nvPr>
        </p:nvSpPr>
        <p:spPr>
          <a:xfrm>
            <a:off x="609600" y="685800"/>
            <a:ext cx="7839075" cy="4648200"/>
          </a:xfrm>
        </p:spPr>
        <p:txBody>
          <a:bodyPr/>
          <a:lstStyle/>
          <a:p>
            <a:pPr marL="609600" indent="-609600">
              <a:spcBef>
                <a:spcPct val="50000"/>
              </a:spcBef>
              <a:defRPr/>
            </a:pPr>
            <a:r>
              <a:rPr lang="en-US" altLang="ja-JP" sz="2800" dirty="0">
                <a:solidFill>
                  <a:schemeClr val="bg2"/>
                </a:solidFill>
                <a:ea typeface="MS PGothic" pitchFamily="34" charset="-128"/>
              </a:rPr>
              <a:t>Background</a:t>
            </a: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(PV1)</a:t>
            </a:r>
            <a:endParaRPr lang="en-US" altLang="ja-JP" sz="2800" dirty="0">
              <a:solidFill>
                <a:schemeClr val="bg2"/>
              </a:solidFill>
              <a:ea typeface="MS PGothic" pitchFamily="34" charset="-128"/>
            </a:endParaRPr>
          </a:p>
          <a:p>
            <a:pPr marL="609600" indent="-609600">
              <a:spcBef>
                <a:spcPct val="50000"/>
              </a:spcBef>
              <a:defRPr/>
            </a:pPr>
            <a:r>
              <a:rPr lang="fr-CH" altLang="ja-JP" sz="2800" dirty="0" err="1">
                <a:solidFill>
                  <a:schemeClr val="bg2"/>
                </a:solidFill>
                <a:ea typeface="MS PGothic" pitchFamily="34" charset="-128"/>
              </a:rPr>
              <a:t>Electronic</a:t>
            </a:r>
            <a:r>
              <a:rPr lang="fr-CH" altLang="ja-JP" sz="2800" dirty="0">
                <a:solidFill>
                  <a:schemeClr val="bg2"/>
                </a:solidFill>
                <a:ea typeface="MS PGothic" pitchFamily="34" charset="-128"/>
              </a:rPr>
              <a:t> Application </a:t>
            </a:r>
            <a:r>
              <a:rPr lang="fr-CH" altLang="ja-JP" sz="2800" dirty="0" err="1">
                <a:solidFill>
                  <a:schemeClr val="bg2"/>
                </a:solidFill>
                <a:ea typeface="MS PGothic" pitchFamily="34" charset="-128"/>
              </a:rPr>
              <a:t>Form</a:t>
            </a:r>
            <a:r>
              <a:rPr lang="fr-CH" altLang="ja-JP" sz="2800" dirty="0">
                <a:solidFill>
                  <a:schemeClr val="bg2"/>
                </a:solidFill>
                <a:ea typeface="MS PGothic" pitchFamily="34" charset="-128"/>
              </a:rPr>
              <a:t> (PV2)</a:t>
            </a:r>
            <a:endParaRPr lang="en-US" altLang="ja-JP" sz="2800" dirty="0">
              <a:solidFill>
                <a:schemeClr val="bg2"/>
              </a:solidFill>
              <a:ea typeface="MS PGothic" pitchFamily="34" charset="-128"/>
            </a:endParaRPr>
          </a:p>
          <a:p>
            <a:pPr marL="609600" indent="-609600">
              <a:spcBef>
                <a:spcPct val="50000"/>
              </a:spcBef>
              <a:defRPr/>
            </a:pPr>
            <a:r>
              <a:rPr lang="en-US" altLang="ja-JP" sz="2800" dirty="0">
                <a:solidFill>
                  <a:schemeClr val="bg2"/>
                </a:solidFill>
                <a:ea typeface="MS PGothic" pitchFamily="34" charset="-128"/>
              </a:rPr>
              <a:t>Validation of PVP-XML Schema Version 2.0 (V2.0)</a:t>
            </a:r>
          </a:p>
          <a:p>
            <a:pPr marL="609600" indent="-609600">
              <a:spcBef>
                <a:spcPct val="50000"/>
              </a:spcBef>
              <a:defRPr/>
            </a:pPr>
            <a:r>
              <a:rPr lang="en-US" altLang="ja-JP" sz="2800" dirty="0">
                <a:ea typeface="MS PGothic" pitchFamily="34" charset="-128"/>
              </a:rPr>
              <a:t>Next steps</a:t>
            </a:r>
          </a:p>
          <a:p>
            <a:pPr marL="0" indent="0">
              <a:spcBef>
                <a:spcPct val="50000"/>
              </a:spcBef>
              <a:buNone/>
              <a:defRPr/>
            </a:pPr>
            <a:endParaRPr lang="en-US" altLang="ja-JP" sz="2800" dirty="0" smtClean="0">
              <a:solidFill>
                <a:schemeClr val="bg2"/>
              </a:solidFill>
              <a:ea typeface="MS PGothic" pitchFamily="34" charset="-128"/>
            </a:endParaRPr>
          </a:p>
        </p:txBody>
      </p:sp>
      <p:sp>
        <p:nvSpPr>
          <p:cNvPr id="3076" name="Rectangle 3"/>
          <p:cNvSpPr>
            <a:spLocks noGrp="1" noChangeArrowheads="1"/>
          </p:cNvSpPr>
          <p:nvPr>
            <p:ph type="title" idx="4294967295"/>
          </p:nvPr>
        </p:nvSpPr>
        <p:spPr>
          <a:xfrm>
            <a:off x="977900" y="152400"/>
            <a:ext cx="7175500" cy="579438"/>
          </a:xfrm>
          <a:noFill/>
        </p:spPr>
        <p:txBody>
          <a:bodyPr>
            <a:spAutoFit/>
          </a:bodyPr>
          <a:lstStyle/>
          <a:p>
            <a:r>
              <a:rPr lang="en-US" altLang="ja-JP" sz="3200" b="1" dirty="0" smtClean="0">
                <a:solidFill>
                  <a:srgbClr val="800000"/>
                </a:solidFill>
                <a:ea typeface="MS PGothic" pitchFamily="34" charset="-128"/>
              </a:rPr>
              <a:t>OVERVIEW</a:t>
            </a:r>
            <a:endParaRPr lang="en-US" altLang="ja-JP" sz="3200" dirty="0" smtClean="0">
              <a:solidFill>
                <a:srgbClr val="800000"/>
              </a:solidFill>
              <a:ea typeface="MS PGothic" pitchFamily="34" charset="-128"/>
            </a:endParaRPr>
          </a:p>
        </p:txBody>
      </p:sp>
    </p:spTree>
    <p:extLst>
      <p:ext uri="{BB962C8B-B14F-4D97-AF65-F5344CB8AC3E}">
        <p14:creationId xmlns:p14="http://schemas.microsoft.com/office/powerpoint/2010/main" val="328300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timetable for the launch of the </a:t>
            </a:r>
            <a:r>
              <a:rPr lang="en-US" dirty="0" smtClean="0"/>
              <a:t>EAF</a:t>
            </a:r>
            <a:endParaRPr lang="en-US" dirty="0"/>
          </a:p>
        </p:txBody>
      </p:sp>
      <p:sp>
        <p:nvSpPr>
          <p:cNvPr id="3" name="Content Placeholder 2"/>
          <p:cNvSpPr>
            <a:spLocks noGrp="1"/>
          </p:cNvSpPr>
          <p:nvPr>
            <p:ph idx="1"/>
          </p:nvPr>
        </p:nvSpPr>
        <p:spPr>
          <a:xfrm>
            <a:off x="457200" y="1722437"/>
            <a:ext cx="8229600" cy="4525963"/>
          </a:xfrm>
        </p:spPr>
        <p:txBody>
          <a:bodyPr/>
          <a:lstStyle/>
          <a:p>
            <a:r>
              <a:rPr lang="en-US" dirty="0"/>
              <a:t>Subject to approval </a:t>
            </a:r>
            <a:r>
              <a:rPr lang="en-US" dirty="0" smtClean="0"/>
              <a:t>by </a:t>
            </a:r>
            <a:r>
              <a:rPr lang="en-US" dirty="0"/>
              <a:t>EAF participants, CAJ and Consultative Committee, it is proposed to seek the approval by the Council at its fiftieth session, to be held in Geneva on October 28, 2016, to approve the launch of the EAF at the end of 2016 or beginning of 2017.</a:t>
            </a:r>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4618767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785D417-E16E-47B6-8B31-841EE379F8BE}" type="slidenum">
              <a:rPr lang="en-US"/>
              <a:pPr/>
              <a:t>4</a:t>
            </a:fld>
            <a:endParaRPr lang="en-US"/>
          </a:p>
        </p:txBody>
      </p:sp>
      <p:sp>
        <p:nvSpPr>
          <p:cNvPr id="2990082" name="Rectangle 2"/>
          <p:cNvSpPr>
            <a:spLocks noGrp="1" noChangeArrowheads="1"/>
          </p:cNvSpPr>
          <p:nvPr>
            <p:ph type="ctrTitle"/>
          </p:nvPr>
        </p:nvSpPr>
        <p:spPr>
          <a:xfrm>
            <a:off x="609600" y="228600"/>
            <a:ext cx="8305800" cy="1143000"/>
          </a:xfrm>
        </p:spPr>
        <p:txBody>
          <a:bodyPr/>
          <a:lstStyle/>
          <a:p>
            <a:r>
              <a:rPr lang="en-US" sz="2800" b="1">
                <a:solidFill>
                  <a:srgbClr val="990000"/>
                </a:solidFill>
              </a:rPr>
              <a:t>UPOV: INDEPENDENT INTERGOVERNMENTAL ORGANIZATION</a:t>
            </a:r>
            <a:endParaRPr lang="en-US">
              <a:solidFill>
                <a:srgbClr val="990000"/>
              </a:solidFill>
            </a:endParaRPr>
          </a:p>
        </p:txBody>
      </p:sp>
      <p:sp>
        <p:nvSpPr>
          <p:cNvPr id="2990083" name="Rectangle 3"/>
          <p:cNvSpPr>
            <a:spLocks noChangeArrowheads="1"/>
          </p:cNvSpPr>
          <p:nvPr/>
        </p:nvSpPr>
        <p:spPr bwMode="auto">
          <a:xfrm>
            <a:off x="457200" y="1524000"/>
            <a:ext cx="8229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lgn="ctr" eaLnBrk="0" hangingPunct="0"/>
            <a:r>
              <a:rPr lang="en-US" sz="3200" b="1">
                <a:solidFill>
                  <a:srgbClr val="006600"/>
                </a:solidFill>
                <a:latin typeface="Tahoma" pitchFamily="34" charset="0"/>
              </a:rPr>
              <a:t>The International </a:t>
            </a:r>
            <a:r>
              <a:rPr lang="en-US" sz="3200" b="1">
                <a:solidFill>
                  <a:srgbClr val="990000"/>
                </a:solidFill>
                <a:effectLst>
                  <a:outerShdw blurRad="38100" dist="38100" dir="2700000" algn="tl">
                    <a:srgbClr val="000000"/>
                  </a:outerShdw>
                </a:effectLst>
                <a:latin typeface="Tahoma" pitchFamily="34" charset="0"/>
              </a:rPr>
              <a:t>Convention</a:t>
            </a:r>
            <a:r>
              <a:rPr lang="en-US" sz="3200" b="1">
                <a:solidFill>
                  <a:srgbClr val="006600"/>
                </a:solidFill>
                <a:latin typeface="Tahoma" pitchFamily="34" charset="0"/>
              </a:rPr>
              <a:t> for the Protection of New Varieties of Plants</a:t>
            </a:r>
            <a:br>
              <a:rPr lang="en-US" sz="3200" b="1">
                <a:solidFill>
                  <a:srgbClr val="006600"/>
                </a:solidFill>
                <a:latin typeface="Tahoma" pitchFamily="34" charset="0"/>
              </a:rPr>
            </a:br>
            <a:endParaRPr lang="en-US" sz="1000" b="1">
              <a:solidFill>
                <a:srgbClr val="006600"/>
              </a:solidFill>
              <a:latin typeface="Tahoma" pitchFamily="34" charset="0"/>
            </a:endParaRPr>
          </a:p>
          <a:p>
            <a:pPr algn="ctr" eaLnBrk="0" hangingPunct="0"/>
            <a:r>
              <a:rPr lang="en-US" sz="2800" b="1">
                <a:solidFill>
                  <a:srgbClr val="006600"/>
                </a:solidFill>
                <a:latin typeface="Tahoma" pitchFamily="34" charset="0"/>
              </a:rPr>
              <a:t>established in 1961</a:t>
            </a:r>
            <a:br>
              <a:rPr lang="en-US" sz="2800" b="1">
                <a:solidFill>
                  <a:srgbClr val="006600"/>
                </a:solidFill>
                <a:latin typeface="Tahoma" pitchFamily="34" charset="0"/>
              </a:rPr>
            </a:br>
            <a:endParaRPr lang="en-US" sz="1000" b="1">
              <a:solidFill>
                <a:srgbClr val="006600"/>
              </a:solidFill>
              <a:latin typeface="Tahoma" pitchFamily="34" charset="0"/>
            </a:endParaRPr>
          </a:p>
          <a:p>
            <a:pPr algn="ctr" eaLnBrk="0" hangingPunct="0"/>
            <a:r>
              <a:rPr lang="en-US" sz="3200" b="1">
                <a:solidFill>
                  <a:srgbClr val="006600"/>
                </a:solidFill>
                <a:latin typeface="Tahoma" pitchFamily="34" charset="0"/>
              </a:rPr>
              <a:t>The International </a:t>
            </a:r>
            <a:r>
              <a:rPr lang="en-US" sz="3200" b="1">
                <a:solidFill>
                  <a:srgbClr val="990000"/>
                </a:solidFill>
                <a:effectLst>
                  <a:outerShdw blurRad="38100" dist="38100" dir="2700000" algn="tl">
                    <a:srgbClr val="000000"/>
                  </a:outerShdw>
                </a:effectLst>
                <a:latin typeface="Tahoma" pitchFamily="34" charset="0"/>
              </a:rPr>
              <a:t>Union</a:t>
            </a:r>
            <a:r>
              <a:rPr lang="en-US" sz="3200" b="1">
                <a:solidFill>
                  <a:srgbClr val="006600"/>
                </a:solidFill>
                <a:latin typeface="Tahoma" pitchFamily="34" charset="0"/>
              </a:rPr>
              <a:t> for the Protection of New Varieties of Plants</a:t>
            </a:r>
            <a:br>
              <a:rPr lang="en-US" sz="3200" b="1">
                <a:solidFill>
                  <a:srgbClr val="006600"/>
                </a:solidFill>
                <a:latin typeface="Tahoma" pitchFamily="34" charset="0"/>
              </a:rPr>
            </a:br>
            <a:endParaRPr lang="en-US" sz="3200" b="1">
              <a:solidFill>
                <a:srgbClr val="006600"/>
              </a:solidFill>
              <a:latin typeface="Tahoma" pitchFamily="34" charset="0"/>
            </a:endParaRPr>
          </a:p>
          <a:p>
            <a:pPr algn="ctr" eaLnBrk="0" hangingPunct="0"/>
            <a:r>
              <a:rPr lang="en-US" sz="800" b="1">
                <a:solidFill>
                  <a:srgbClr val="006600"/>
                </a:solidFill>
                <a:latin typeface="Tahoma" pitchFamily="34" charset="0"/>
              </a:rPr>
              <a:t/>
            </a:r>
            <a:br>
              <a:rPr lang="en-US" sz="800" b="1">
                <a:solidFill>
                  <a:srgbClr val="006600"/>
                </a:solidFill>
                <a:latin typeface="Tahoma" pitchFamily="34" charset="0"/>
              </a:rPr>
            </a:br>
            <a:r>
              <a:rPr lang="en-US" sz="2800" b="1">
                <a:solidFill>
                  <a:srgbClr val="990000"/>
                </a:solidFill>
                <a:effectLst>
                  <a:outerShdw blurRad="38100" dist="38100" dir="2700000" algn="tl">
                    <a:srgbClr val="000000"/>
                  </a:outerShdw>
                </a:effectLst>
                <a:latin typeface="Tahoma" pitchFamily="34" charset="0"/>
              </a:rPr>
              <a:t>U</a:t>
            </a:r>
            <a:r>
              <a:rPr lang="en-US" sz="2800" b="1">
                <a:solidFill>
                  <a:srgbClr val="006600"/>
                </a:solidFill>
                <a:latin typeface="Tahoma" pitchFamily="34" charset="0"/>
              </a:rPr>
              <a:t>nion internationale pour la </a:t>
            </a:r>
            <a:br>
              <a:rPr lang="en-US" sz="2800" b="1">
                <a:solidFill>
                  <a:srgbClr val="006600"/>
                </a:solidFill>
                <a:latin typeface="Tahoma" pitchFamily="34" charset="0"/>
              </a:rPr>
            </a:br>
            <a:r>
              <a:rPr lang="en-US" sz="2800" b="1">
                <a:solidFill>
                  <a:srgbClr val="990000"/>
                </a:solidFill>
                <a:effectLst>
                  <a:outerShdw blurRad="38100" dist="38100" dir="2700000" algn="tl">
                    <a:srgbClr val="000000"/>
                  </a:outerShdw>
                </a:effectLst>
                <a:latin typeface="Tahoma" pitchFamily="34" charset="0"/>
              </a:rPr>
              <a:t>p</a:t>
            </a:r>
            <a:r>
              <a:rPr lang="en-US" sz="2800" b="1">
                <a:solidFill>
                  <a:srgbClr val="006600"/>
                </a:solidFill>
                <a:latin typeface="Tahoma" pitchFamily="34" charset="0"/>
              </a:rPr>
              <a:t>rotection des </a:t>
            </a:r>
            <a:r>
              <a:rPr lang="en-US" sz="2800" b="1">
                <a:solidFill>
                  <a:srgbClr val="990000"/>
                </a:solidFill>
                <a:effectLst>
                  <a:outerShdw blurRad="38100" dist="38100" dir="2700000" algn="tl">
                    <a:srgbClr val="000000"/>
                  </a:outerShdw>
                </a:effectLst>
                <a:latin typeface="Tahoma" pitchFamily="34" charset="0"/>
              </a:rPr>
              <a:t>o</a:t>
            </a:r>
            <a:r>
              <a:rPr lang="en-US" sz="2800" b="1">
                <a:solidFill>
                  <a:srgbClr val="006600"/>
                </a:solidFill>
                <a:latin typeface="Tahoma" pitchFamily="34" charset="0"/>
              </a:rPr>
              <a:t>btentions </a:t>
            </a:r>
            <a:r>
              <a:rPr lang="en-US" sz="2800" b="1">
                <a:solidFill>
                  <a:srgbClr val="990000"/>
                </a:solidFill>
                <a:effectLst>
                  <a:outerShdw blurRad="38100" dist="38100" dir="2700000" algn="tl">
                    <a:srgbClr val="000000"/>
                  </a:outerShdw>
                </a:effectLst>
                <a:latin typeface="Tahoma" pitchFamily="34" charset="0"/>
              </a:rPr>
              <a:t>v</a:t>
            </a:r>
            <a:r>
              <a:rPr lang="en-US" sz="2800" b="1">
                <a:solidFill>
                  <a:srgbClr val="006600"/>
                </a:solidFill>
                <a:latin typeface="Tahoma" pitchFamily="34" charset="0"/>
              </a:rPr>
              <a:t>égétales</a:t>
            </a:r>
            <a:endParaRPr lang="en-US" sz="3200" b="1">
              <a:latin typeface="Times New Roman" pitchFamily="18" charset="0"/>
            </a:endParaRPr>
          </a:p>
        </p:txBody>
      </p:sp>
    </p:spTree>
    <p:extLst>
      <p:ext uri="{BB962C8B-B14F-4D97-AF65-F5344CB8AC3E}">
        <p14:creationId xmlns:p14="http://schemas.microsoft.com/office/powerpoint/2010/main" val="9136998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28600" y="6469063"/>
            <a:ext cx="876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900" dirty="0"/>
              <a:t>The boundaries shown on this map do not imply the expression of any opinion whatsoever on the part of UPOV concerning the legal status of any country or territory</a:t>
            </a:r>
          </a:p>
        </p:txBody>
      </p:sp>
      <p:sp>
        <p:nvSpPr>
          <p:cNvPr id="13317" name="Rectangle 6"/>
          <p:cNvSpPr>
            <a:spLocks noChangeArrowheads="1"/>
          </p:cNvSpPr>
          <p:nvPr/>
        </p:nvSpPr>
        <p:spPr bwMode="auto">
          <a:xfrm>
            <a:off x="323853" y="5086350"/>
            <a:ext cx="7991475" cy="287338"/>
          </a:xfrm>
          <a:prstGeom prst="rect">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FFFF00"/>
                </a:solidFill>
              </a:rPr>
              <a:t>Members of UPOV (</a:t>
            </a:r>
            <a:r>
              <a:rPr lang="en-US" dirty="0" smtClean="0">
                <a:solidFill>
                  <a:srgbClr val="FFFF00"/>
                </a:solidFill>
              </a:rPr>
              <a:t>74)</a:t>
            </a:r>
            <a:endParaRPr lang="en-US" dirty="0">
              <a:solidFill>
                <a:srgbClr val="FFFF00"/>
              </a:solidFill>
            </a:endParaRPr>
          </a:p>
        </p:txBody>
      </p:sp>
      <p:sp>
        <p:nvSpPr>
          <p:cNvPr id="13318" name="Rectangle 7"/>
          <p:cNvSpPr>
            <a:spLocks noChangeArrowheads="1"/>
          </p:cNvSpPr>
          <p:nvPr/>
        </p:nvSpPr>
        <p:spPr bwMode="auto">
          <a:xfrm>
            <a:off x="323853" y="5446719"/>
            <a:ext cx="7991475" cy="287337"/>
          </a:xfrm>
          <a:prstGeom prst="rect">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rgbClr val="FFFF00"/>
                </a:solidFill>
              </a:rPr>
              <a:t>Initiating States (</a:t>
            </a:r>
            <a:r>
              <a:rPr lang="en-US" dirty="0" smtClean="0">
                <a:solidFill>
                  <a:srgbClr val="FFFF00"/>
                </a:solidFill>
              </a:rPr>
              <a:t>15) </a:t>
            </a:r>
            <a:r>
              <a:rPr lang="en-US" dirty="0">
                <a:solidFill>
                  <a:srgbClr val="FFFF00"/>
                </a:solidFill>
              </a:rPr>
              <a:t>and </a:t>
            </a:r>
            <a:r>
              <a:rPr lang="en-US" dirty="0" smtClean="0">
                <a:solidFill>
                  <a:srgbClr val="FFFF00"/>
                </a:solidFill>
              </a:rPr>
              <a:t>Organization (1)</a:t>
            </a:r>
            <a:endParaRPr lang="en-US" dirty="0">
              <a:solidFill>
                <a:srgbClr val="FFFF00"/>
              </a:solidFill>
            </a:endParaRPr>
          </a:p>
        </p:txBody>
      </p:sp>
      <p:sp>
        <p:nvSpPr>
          <p:cNvPr id="13319" name="Rectangle 8"/>
          <p:cNvSpPr>
            <a:spLocks noChangeArrowheads="1"/>
          </p:cNvSpPr>
          <p:nvPr/>
        </p:nvSpPr>
        <p:spPr bwMode="auto">
          <a:xfrm>
            <a:off x="323853" y="5805494"/>
            <a:ext cx="7991475" cy="287337"/>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solidFill>
                  <a:schemeClr val="tx2"/>
                </a:solidFill>
              </a:rPr>
              <a:t>States (</a:t>
            </a:r>
            <a:r>
              <a:rPr lang="en-US" dirty="0" smtClean="0">
                <a:solidFill>
                  <a:schemeClr val="tx2"/>
                </a:solidFill>
              </a:rPr>
              <a:t>23) </a:t>
            </a:r>
            <a:r>
              <a:rPr lang="en-US" dirty="0">
                <a:solidFill>
                  <a:schemeClr val="tx2"/>
                </a:solidFill>
              </a:rPr>
              <a:t>and </a:t>
            </a:r>
            <a:r>
              <a:rPr lang="en-US" dirty="0" smtClean="0">
                <a:solidFill>
                  <a:schemeClr val="tx2"/>
                </a:solidFill>
              </a:rPr>
              <a:t>Organization (1) </a:t>
            </a:r>
            <a:r>
              <a:rPr lang="en-US" dirty="0">
                <a:solidFill>
                  <a:schemeClr val="tx2"/>
                </a:solidFill>
              </a:rPr>
              <a:t>in contact with the UPOV Office</a:t>
            </a:r>
          </a:p>
        </p:txBody>
      </p:sp>
      <p:sp>
        <p:nvSpPr>
          <p:cNvPr id="18" name="Slide Number Placeholder 5"/>
          <p:cNvSpPr>
            <a:spLocks noGrp="1"/>
          </p:cNvSpPr>
          <p:nvPr>
            <p:ph type="sldNum" sz="quarter" idx="12"/>
          </p:nvPr>
        </p:nvSpPr>
        <p:spPr>
          <a:xfrm>
            <a:off x="6553200" y="6245225"/>
            <a:ext cx="2133600" cy="476250"/>
          </a:xfrm>
        </p:spPr>
        <p:txBody>
          <a:bodyPr/>
          <a:lstStyle/>
          <a:p>
            <a:fld id="{8E87F804-22E8-4860-9E71-347731F224EA}" type="slidenum">
              <a:rPr lang="en-US"/>
              <a:pPr/>
              <a:t>5</a:t>
            </a:fld>
            <a:endParaRPr lang="en-US" dirty="0"/>
          </a:p>
        </p:txBody>
      </p:sp>
      <p:pic>
        <p:nvPicPr>
          <p:cNvPr id="3128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67513"/>
            <a:ext cx="9067800" cy="466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5"/>
          <p:cNvSpPr>
            <a:spLocks noChangeArrowheads="1"/>
          </p:cNvSpPr>
          <p:nvPr/>
        </p:nvSpPr>
        <p:spPr bwMode="auto">
          <a:xfrm>
            <a:off x="533400" y="-76200"/>
            <a:ext cx="8118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defRPr/>
            </a:pPr>
            <a:r>
              <a:rPr lang="fr-CH" sz="3200" b="1" dirty="0" smtClean="0">
                <a:solidFill>
                  <a:srgbClr val="006600"/>
                </a:solidFill>
                <a:latin typeface="Arial" charset="0"/>
                <a:cs typeface="Arial" charset="0"/>
              </a:rPr>
              <a:t>UPOV Situation in 2016</a:t>
            </a:r>
            <a:endParaRPr lang="fr-CH" sz="3200" dirty="0">
              <a:solidFill>
                <a:srgbClr val="006600"/>
              </a:solidFill>
              <a:latin typeface="Arial" charset="0"/>
              <a:cs typeface="Arial" charset="0"/>
            </a:endParaRPr>
          </a:p>
        </p:txBody>
      </p:sp>
    </p:spTree>
    <p:extLst>
      <p:ext uri="{BB962C8B-B14F-4D97-AF65-F5344CB8AC3E}">
        <p14:creationId xmlns:p14="http://schemas.microsoft.com/office/powerpoint/2010/main" val="279257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dirty="0"/>
              <a:t>Background</a:t>
            </a:r>
          </a:p>
        </p:txBody>
      </p:sp>
      <p:sp>
        <p:nvSpPr>
          <p:cNvPr id="3" name="Content Placeholder 2"/>
          <p:cNvSpPr>
            <a:spLocks noGrp="1"/>
          </p:cNvSpPr>
          <p:nvPr>
            <p:ph idx="1"/>
          </p:nvPr>
        </p:nvSpPr>
        <p:spPr>
          <a:xfrm>
            <a:off x="272143" y="1066800"/>
            <a:ext cx="8839200" cy="5334000"/>
          </a:xfrm>
        </p:spPr>
        <p:txBody>
          <a:bodyPr>
            <a:normAutofit fontScale="92500" lnSpcReduction="10000"/>
          </a:bodyPr>
          <a:lstStyle/>
          <a:p>
            <a:pPr marL="0" indent="0">
              <a:buNone/>
            </a:pPr>
            <a:r>
              <a:rPr lang="en-US" sz="2800" dirty="0" smtClean="0"/>
              <a:t>	The </a:t>
            </a:r>
            <a:r>
              <a:rPr lang="en-US" sz="2800" dirty="0"/>
              <a:t>original description of the </a:t>
            </a:r>
            <a:r>
              <a:rPr lang="en-US" sz="2800" dirty="0">
                <a:solidFill>
                  <a:srgbClr val="C00000"/>
                </a:solidFill>
              </a:rPr>
              <a:t>aim of the project </a:t>
            </a:r>
            <a:r>
              <a:rPr lang="en-US" sz="2800" dirty="0"/>
              <a:t>on a prototype electronic form was to develop </a:t>
            </a:r>
            <a:r>
              <a:rPr lang="en-US" sz="2800" dirty="0" smtClean="0"/>
              <a:t>a </a:t>
            </a:r>
            <a:r>
              <a:rPr lang="en-US" sz="2800" dirty="0" smtClean="0">
                <a:solidFill>
                  <a:srgbClr val="C00000"/>
                </a:solidFill>
              </a:rPr>
              <a:t>multilingual</a:t>
            </a:r>
            <a:r>
              <a:rPr lang="en-US" sz="2800" dirty="0">
                <a:solidFill>
                  <a:srgbClr val="C00000"/>
                </a:solidFill>
              </a:rPr>
              <a:t>, electronic form containing questions relevant for plant breeders’ rights (PBRs) applications</a:t>
            </a:r>
            <a:r>
              <a:rPr lang="en-US" sz="2800" dirty="0"/>
              <a:t>. </a:t>
            </a:r>
            <a:r>
              <a:rPr lang="en-US" sz="2800" dirty="0" smtClean="0"/>
              <a:t>	</a:t>
            </a:r>
          </a:p>
          <a:p>
            <a:pPr marL="0" indent="0">
              <a:buNone/>
            </a:pPr>
            <a:endParaRPr lang="en-US" sz="2800" dirty="0" smtClean="0"/>
          </a:p>
          <a:p>
            <a:pPr marL="0" indent="0">
              <a:buNone/>
            </a:pPr>
            <a:r>
              <a:rPr lang="en-US" sz="2800" dirty="0"/>
              <a:t>	</a:t>
            </a:r>
            <a:r>
              <a:rPr lang="en-US" sz="2800" dirty="0" smtClean="0"/>
              <a:t>The aim </a:t>
            </a:r>
            <a:r>
              <a:rPr lang="en-US" sz="2800" dirty="0"/>
              <a:t>of the prototype would be to develop an </a:t>
            </a:r>
            <a:r>
              <a:rPr lang="en-US" sz="2800" dirty="0">
                <a:solidFill>
                  <a:srgbClr val="C00000"/>
                </a:solidFill>
              </a:rPr>
              <a:t>electronic form covering all relevant information required for </a:t>
            </a:r>
            <a:r>
              <a:rPr lang="en-US" sz="2800" dirty="0" smtClean="0">
                <a:solidFill>
                  <a:srgbClr val="C00000"/>
                </a:solidFill>
              </a:rPr>
              <a:t>a PBR application (including Technical Questionnaire) </a:t>
            </a:r>
            <a:r>
              <a:rPr lang="en-US" sz="2800" dirty="0"/>
              <a:t>in the members of the Union concerned and with questions translated in the </a:t>
            </a:r>
            <a:r>
              <a:rPr lang="en-US" sz="2800" dirty="0" smtClean="0"/>
              <a:t>relevant languages </a:t>
            </a:r>
            <a:r>
              <a:rPr lang="en-US" sz="2800" dirty="0"/>
              <a:t>for the members of the Union </a:t>
            </a:r>
            <a:r>
              <a:rPr lang="en-US" sz="2800" dirty="0" smtClean="0"/>
              <a:t>concerned. </a:t>
            </a:r>
          </a:p>
          <a:p>
            <a:pPr marL="0" indent="0">
              <a:buNone/>
            </a:pPr>
            <a:endParaRPr lang="en-US" sz="2800" dirty="0"/>
          </a:p>
          <a:p>
            <a:pPr marL="0" indent="0">
              <a:buNone/>
            </a:pPr>
            <a:r>
              <a:rPr lang="en-US" sz="2000" dirty="0" smtClean="0"/>
              <a:t>(</a:t>
            </a:r>
            <a:r>
              <a:rPr lang="en-US" sz="2000" dirty="0"/>
              <a:t>see document CAJ/66/5 “Electronic </a:t>
            </a:r>
            <a:r>
              <a:rPr lang="en-US" sz="2000" dirty="0" smtClean="0"/>
              <a:t>Application Systems</a:t>
            </a:r>
            <a:r>
              <a:rPr lang="en-US" sz="2000" dirty="0"/>
              <a:t>”, paragraph 2).</a:t>
            </a:r>
          </a:p>
        </p:txBody>
      </p:sp>
      <p:sp>
        <p:nvSpPr>
          <p:cNvPr id="4" name="Slide Number Placeholder 3"/>
          <p:cNvSpPr>
            <a:spLocks noGrp="1"/>
          </p:cNvSpPr>
          <p:nvPr>
            <p:ph type="sldNum" sz="quarter" idx="12"/>
          </p:nvPr>
        </p:nvSpPr>
        <p:spPr/>
        <p:txBody>
          <a:bodyPr/>
          <a:lstStyle/>
          <a:p>
            <a:pPr>
              <a:defRPr/>
            </a:pPr>
            <a:fld id="{C468C4B7-75EC-4E00-910F-65A21F7481B9}"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388413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DF39EA-5347-4011-81EB-9A38C38ECBF6}" type="slidenum">
              <a:rPr lang="en-US" smtClean="0">
                <a:solidFill>
                  <a:srgbClr val="000000"/>
                </a:solidFill>
              </a:rPr>
              <a:pPr>
                <a:defRPr/>
              </a:pPr>
              <a:t>7</a:t>
            </a:fld>
            <a:endParaRPr lang="en-US">
              <a:solidFill>
                <a:srgbClr val="000000"/>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372" y="2363359"/>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743" y="5164508"/>
            <a:ext cx="2307817" cy="16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9013299">
            <a:off x="5755789" y="3204188"/>
            <a:ext cx="291080" cy="179350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327965" y="1311701"/>
            <a:ext cx="331712" cy="1075797"/>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172" y="5086516"/>
            <a:ext cx="2340729" cy="171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Down Arrow 40"/>
          <p:cNvSpPr/>
          <p:nvPr/>
        </p:nvSpPr>
        <p:spPr>
          <a:xfrm flipH="1">
            <a:off x="4288996" y="3543914"/>
            <a:ext cx="359204" cy="1600269"/>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252909" y="14994"/>
            <a:ext cx="5738691" cy="1782758"/>
            <a:chOff x="3252909" y="14994"/>
            <a:chExt cx="5738691" cy="1782758"/>
          </a:xfrm>
        </p:grpSpPr>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909" y="14994"/>
              <a:ext cx="2438400" cy="178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5705238" y="228600"/>
              <a:ext cx="3286362" cy="923330"/>
              <a:chOff x="2057400" y="228600"/>
              <a:chExt cx="3505200" cy="923330"/>
            </a:xfrm>
          </p:grpSpPr>
          <p:sp>
            <p:nvSpPr>
              <p:cNvPr id="17" name="TextBox 16"/>
              <p:cNvSpPr txBox="1"/>
              <p:nvPr/>
            </p:nvSpPr>
            <p:spPr>
              <a:xfrm>
                <a:off x="2895600" y="228600"/>
                <a:ext cx="2667000" cy="923330"/>
              </a:xfrm>
              <a:prstGeom prst="rect">
                <a:avLst/>
              </a:prstGeom>
              <a:noFill/>
              <a:ln>
                <a:solidFill>
                  <a:schemeClr val="tx1"/>
                </a:solidFill>
              </a:ln>
            </p:spPr>
            <p:txBody>
              <a:bodyPr wrap="square" rtlCol="0">
                <a:spAutoFit/>
              </a:bodyPr>
              <a:lstStyle/>
              <a:p>
                <a:r>
                  <a:rPr lang="en-US" b="1" dirty="0" smtClean="0">
                    <a:solidFill>
                      <a:schemeClr val="bg1">
                        <a:lumMod val="25000"/>
                      </a:schemeClr>
                    </a:solidFill>
                  </a:rPr>
                  <a:t>Available in different languages (EN, FR, ES, DE, Other)</a:t>
                </a:r>
                <a:endParaRPr lang="en-US" b="1" dirty="0">
                  <a:solidFill>
                    <a:schemeClr val="bg1">
                      <a:lumMod val="25000"/>
                    </a:schemeClr>
                  </a:solidFill>
                </a:endParaRPr>
              </a:p>
            </p:txBody>
          </p:sp>
          <p:cxnSp>
            <p:nvCxnSpPr>
              <p:cNvPr id="18" name="Straight Arrow Connector 17"/>
              <p:cNvCxnSpPr>
                <a:stCxn id="17" idx="1"/>
              </p:cNvCxnSpPr>
              <p:nvPr/>
            </p:nvCxnSpPr>
            <p:spPr>
              <a:xfrm flipH="1">
                <a:off x="2057400" y="690265"/>
                <a:ext cx="838200" cy="117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10" name="Straight Arrow Connector 9"/>
          <p:cNvCxnSpPr/>
          <p:nvPr/>
        </p:nvCxnSpPr>
        <p:spPr>
          <a:xfrm flipV="1">
            <a:off x="4108862" y="1780808"/>
            <a:ext cx="0" cy="582551"/>
          </a:xfrm>
          <a:prstGeom prst="straightConnector1">
            <a:avLst/>
          </a:prstGeom>
          <a:ln w="57150">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5" idx="1"/>
          </p:cNvCxnSpPr>
          <p:nvPr/>
        </p:nvCxnSpPr>
        <p:spPr>
          <a:xfrm rot="10800000" flipV="1">
            <a:off x="1193779" y="906373"/>
            <a:ext cx="2059130" cy="1473930"/>
          </a:xfrm>
          <a:prstGeom prst="curvedConnector2">
            <a:avLst/>
          </a:prstGeom>
          <a:ln w="57150">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2" name="Picture 12" descr="Digital Signature blu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0739" y="992077"/>
            <a:ext cx="639249" cy="639249"/>
          </a:xfrm>
          <a:prstGeom prst="rect">
            <a:avLst/>
          </a:prstGeom>
          <a:solidFill>
            <a:srgbClr val="FFFFFF"/>
          </a:solidFill>
        </p:spPr>
      </p:pic>
      <p:pic>
        <p:nvPicPr>
          <p:cNvPr id="2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03" y="2398985"/>
            <a:ext cx="1352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9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DF39EA-5347-4011-81EB-9A38C38ECBF6}" type="slidenum">
              <a:rPr lang="en-US" smtClean="0">
                <a:solidFill>
                  <a:srgbClr val="000000"/>
                </a:solidFill>
              </a:rPr>
              <a:pPr>
                <a:defRPr/>
              </a:pPr>
              <a:t>8</a:t>
            </a:fld>
            <a:endParaRPr lang="en-US">
              <a:solidFill>
                <a:srgbClr val="000000"/>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372" y="2363359"/>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743" y="5164508"/>
            <a:ext cx="2307817" cy="16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rot="19013299">
            <a:off x="5755789" y="3204188"/>
            <a:ext cx="291080" cy="1793506"/>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4327965" y="1311701"/>
            <a:ext cx="331712" cy="1075797"/>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8172" y="5086516"/>
            <a:ext cx="2340729" cy="171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Down Arrow 40"/>
          <p:cNvSpPr/>
          <p:nvPr/>
        </p:nvSpPr>
        <p:spPr>
          <a:xfrm flipH="1">
            <a:off x="4288996" y="3543914"/>
            <a:ext cx="359204" cy="1600269"/>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4108862" y="1780808"/>
            <a:ext cx="0" cy="582551"/>
          </a:xfrm>
          <a:prstGeom prst="straightConnector1">
            <a:avLst/>
          </a:prstGeom>
          <a:ln w="57150">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15" idx="1"/>
          </p:cNvCxnSpPr>
          <p:nvPr/>
        </p:nvCxnSpPr>
        <p:spPr>
          <a:xfrm rot="10800000" flipV="1">
            <a:off x="1193779" y="906373"/>
            <a:ext cx="2059130" cy="1473930"/>
          </a:xfrm>
          <a:prstGeom prst="curvedConnector2">
            <a:avLst/>
          </a:prstGeom>
          <a:ln w="57150">
            <a:solidFill>
              <a:schemeClr val="bg2"/>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22" name="Picture 12" descr="Digital Signature bl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0739" y="992077"/>
            <a:ext cx="639249" cy="639249"/>
          </a:xfrm>
          <a:prstGeom prst="rect">
            <a:avLst/>
          </a:prstGeom>
          <a:solidFill>
            <a:srgbClr val="FFFFFF"/>
          </a:solidFill>
        </p:spPr>
      </p:pic>
      <p:pic>
        <p:nvPicPr>
          <p:cNvPr id="2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055" y="-15381"/>
            <a:ext cx="2479945" cy="181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503" y="2398985"/>
            <a:ext cx="1352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249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003" y="3764743"/>
            <a:ext cx="13525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DF39EA-5347-4011-81EB-9A38C38ECBF6}" type="slidenum">
              <a:rPr lang="en-US" smtClean="0">
                <a:solidFill>
                  <a:srgbClr val="000000"/>
                </a:solidFill>
              </a:rPr>
              <a:pPr>
                <a:defRPr/>
              </a:pPr>
              <a:t>9</a:t>
            </a:fld>
            <a:endParaRPr lang="en-US">
              <a:solidFill>
                <a:srgbClr val="000000"/>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372" y="2363359"/>
            <a:ext cx="113347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8743" y="5164508"/>
            <a:ext cx="2307817" cy="1687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8172" y="5086516"/>
            <a:ext cx="2340729" cy="171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668"/>
            <a:ext cx="2479945" cy="181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929"/>
            <a:ext cx="2438400" cy="178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87109" y="3401121"/>
            <a:ext cx="2884691" cy="3380679"/>
            <a:chOff x="0" y="3459339"/>
            <a:chExt cx="2884691" cy="3380679"/>
          </a:xfrm>
        </p:grpSpPr>
        <p:grpSp>
          <p:nvGrpSpPr>
            <p:cNvPr id="17" name="Group 16"/>
            <p:cNvGrpSpPr/>
            <p:nvPr/>
          </p:nvGrpSpPr>
          <p:grpSpPr>
            <a:xfrm>
              <a:off x="0" y="3459339"/>
              <a:ext cx="2884691" cy="3380679"/>
              <a:chOff x="4343401" y="3485744"/>
              <a:chExt cx="4800600" cy="3380216"/>
            </a:xfrm>
          </p:grpSpPr>
          <p:sp>
            <p:nvSpPr>
              <p:cNvPr id="21" name="Rectangle 20"/>
              <p:cNvSpPr/>
              <p:nvPr/>
            </p:nvSpPr>
            <p:spPr>
              <a:xfrm>
                <a:off x="4343401" y="3485744"/>
                <a:ext cx="4800600" cy="3380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218582" y="3829731"/>
                <a:ext cx="3050240" cy="1477126"/>
              </a:xfrm>
              <a:prstGeom prst="rect">
                <a:avLst/>
              </a:prstGeom>
              <a:noFill/>
            </p:spPr>
            <p:txBody>
              <a:bodyPr wrap="square" rtlCol="0">
                <a:spAutoFit/>
              </a:bodyPr>
              <a:lstStyle/>
              <a:p>
                <a:pPr algn="ctr"/>
                <a:r>
                  <a:rPr lang="en-US" b="1" dirty="0" smtClean="0"/>
                  <a:t>Regular Mail</a:t>
                </a:r>
              </a:p>
              <a:p>
                <a:pPr algn="ctr"/>
                <a:endParaRPr lang="en-US" b="1" dirty="0" smtClean="0"/>
              </a:p>
              <a:p>
                <a:pPr algn="ctr"/>
                <a:endParaRPr lang="en-US" b="1" dirty="0"/>
              </a:p>
              <a:p>
                <a:pPr algn="ctr"/>
                <a:endParaRPr lang="en-US" b="1" dirty="0" smtClean="0"/>
              </a:p>
              <a:p>
                <a:pPr algn="ctr"/>
                <a:r>
                  <a:rPr lang="en-US" b="1" dirty="0" smtClean="0"/>
                  <a:t>Hard Paper</a:t>
                </a:r>
                <a:endParaRPr lang="en-US" b="1" dirty="0"/>
              </a:p>
            </p:txBody>
          </p:sp>
        </p:grpSp>
        <p:pic>
          <p:nvPicPr>
            <p:cNvPr id="18" name="Picture 12" descr="Digital Signature blu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704" y="5363076"/>
              <a:ext cx="639249" cy="639249"/>
            </a:xfrm>
            <a:prstGeom prst="rect">
              <a:avLst/>
            </a:prstGeom>
            <a:solidFill>
              <a:srgbClr val="FFFFFF"/>
            </a:solidFill>
          </p:spPr>
        </p:pic>
      </p:grpSp>
      <p:grpSp>
        <p:nvGrpSpPr>
          <p:cNvPr id="24" name="Group 23"/>
          <p:cNvGrpSpPr/>
          <p:nvPr/>
        </p:nvGrpSpPr>
        <p:grpSpPr>
          <a:xfrm>
            <a:off x="6124522" y="3429000"/>
            <a:ext cx="2884691" cy="3380216"/>
            <a:chOff x="6259309" y="3477785"/>
            <a:chExt cx="2884691" cy="3380216"/>
          </a:xfrm>
        </p:grpSpPr>
        <p:grpSp>
          <p:nvGrpSpPr>
            <p:cNvPr id="25" name="Group 24"/>
            <p:cNvGrpSpPr/>
            <p:nvPr/>
          </p:nvGrpSpPr>
          <p:grpSpPr>
            <a:xfrm>
              <a:off x="6259309" y="3477785"/>
              <a:ext cx="2884691" cy="3380216"/>
              <a:chOff x="4343401" y="3477784"/>
              <a:chExt cx="4800600" cy="3439886"/>
            </a:xfrm>
          </p:grpSpPr>
          <p:sp>
            <p:nvSpPr>
              <p:cNvPr id="29" name="Rectangle 28"/>
              <p:cNvSpPr/>
              <p:nvPr/>
            </p:nvSpPr>
            <p:spPr>
              <a:xfrm>
                <a:off x="4343401" y="3477784"/>
                <a:ext cx="4800600" cy="3439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212912" y="3823436"/>
                <a:ext cx="3706781" cy="2067183"/>
              </a:xfrm>
              <a:prstGeom prst="rect">
                <a:avLst/>
              </a:prstGeom>
              <a:noFill/>
            </p:spPr>
            <p:txBody>
              <a:bodyPr wrap="square" rtlCol="0">
                <a:spAutoFit/>
              </a:bodyPr>
              <a:lstStyle/>
              <a:p>
                <a:pPr algn="ctr"/>
                <a:r>
                  <a:rPr lang="fr-CH" b="1" dirty="0" smtClean="0"/>
                  <a:t>System to System </a:t>
                </a:r>
              </a:p>
              <a:p>
                <a:pPr algn="ctr"/>
                <a:endParaRPr lang="fr-CH" b="1" dirty="0"/>
              </a:p>
              <a:p>
                <a:pPr algn="ctr"/>
                <a:endParaRPr lang="fr-CH" b="1" dirty="0" smtClean="0"/>
              </a:p>
              <a:p>
                <a:pPr algn="ctr"/>
                <a:endParaRPr lang="fr-CH" b="1" dirty="0"/>
              </a:p>
              <a:p>
                <a:pPr algn="ctr"/>
                <a:r>
                  <a:rPr lang="fr-CH" b="1" dirty="0" smtClean="0"/>
                  <a:t>XML and/or PDF</a:t>
                </a:r>
              </a:p>
              <a:p>
                <a:pPr algn="ctr"/>
                <a:endParaRPr lang="fr-CH" b="1" dirty="0" smtClean="0"/>
              </a:p>
              <a:p>
                <a:pPr algn="ctr"/>
                <a:endParaRPr lang="en-US" b="1" dirty="0"/>
              </a:p>
            </p:txBody>
          </p:sp>
        </p:grpSp>
        <p:pic>
          <p:nvPicPr>
            <p:cNvPr id="2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7373" y="5452799"/>
              <a:ext cx="512653" cy="45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5472" y="5430696"/>
              <a:ext cx="435602" cy="45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1" name="Group 30"/>
          <p:cNvGrpSpPr/>
          <p:nvPr/>
        </p:nvGrpSpPr>
        <p:grpSpPr>
          <a:xfrm>
            <a:off x="3135109" y="3429000"/>
            <a:ext cx="2884691" cy="3380216"/>
            <a:chOff x="3125895" y="3508795"/>
            <a:chExt cx="2884691" cy="3380216"/>
          </a:xfrm>
        </p:grpSpPr>
        <p:grpSp>
          <p:nvGrpSpPr>
            <p:cNvPr id="32" name="Group 31"/>
            <p:cNvGrpSpPr/>
            <p:nvPr/>
          </p:nvGrpSpPr>
          <p:grpSpPr>
            <a:xfrm>
              <a:off x="3125895" y="3508795"/>
              <a:ext cx="2884691" cy="3380216"/>
              <a:chOff x="4343401" y="3528405"/>
              <a:chExt cx="4800600" cy="3329594"/>
            </a:xfrm>
          </p:grpSpPr>
          <p:sp>
            <p:nvSpPr>
              <p:cNvPr id="37" name="Rectangle 36"/>
              <p:cNvSpPr/>
              <p:nvPr/>
            </p:nvSpPr>
            <p:spPr>
              <a:xfrm>
                <a:off x="4343401" y="3528405"/>
                <a:ext cx="4800600" cy="3329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974629" y="3855800"/>
                <a:ext cx="3677469" cy="2546605"/>
              </a:xfrm>
              <a:prstGeom prst="rect">
                <a:avLst/>
              </a:prstGeom>
              <a:noFill/>
            </p:spPr>
            <p:txBody>
              <a:bodyPr wrap="square" rtlCol="0">
                <a:spAutoFit/>
              </a:bodyPr>
              <a:lstStyle/>
              <a:p>
                <a:pPr algn="ctr"/>
                <a:r>
                  <a:rPr lang="fr-CH" b="1" dirty="0" smtClean="0"/>
                  <a:t>E-mail  </a:t>
                </a:r>
              </a:p>
              <a:p>
                <a:pPr algn="ctr"/>
                <a:endParaRPr lang="fr-CH" b="1" dirty="0" smtClean="0"/>
              </a:p>
              <a:p>
                <a:pPr marL="342900" indent="-342900">
                  <a:buAutoNum type="arabicPeriod"/>
                </a:pPr>
                <a:r>
                  <a:rPr lang="fr-CH" b="1" dirty="0" smtClean="0"/>
                  <a:t>XML and/or PDF</a:t>
                </a:r>
              </a:p>
              <a:p>
                <a:pPr marL="342900" indent="-342900">
                  <a:buAutoNum type="arabicPeriod"/>
                </a:pPr>
                <a:r>
                  <a:rPr lang="fr-CH" b="1" dirty="0" smtClean="0"/>
                  <a:t>Link to </a:t>
                </a:r>
                <a:r>
                  <a:rPr lang="fr-CH" b="1" dirty="0" err="1" smtClean="0"/>
                  <a:t>download</a:t>
                </a:r>
                <a:r>
                  <a:rPr lang="fr-CH" b="1" dirty="0" smtClean="0"/>
                  <a:t> application data (SFTP * Server)</a:t>
                </a:r>
                <a:endParaRPr lang="en-US" b="1" dirty="0"/>
              </a:p>
            </p:txBody>
          </p:sp>
        </p:grpSp>
        <p:pic>
          <p:nvPicPr>
            <p:cNvPr id="33" name="Picture 2" descr="See original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68525" y="5420788"/>
              <a:ext cx="575387" cy="56995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2899" y="4153153"/>
              <a:ext cx="512653" cy="45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9319" y="4711313"/>
              <a:ext cx="435602" cy="45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Box 35"/>
            <p:cNvSpPr txBox="1"/>
            <p:nvPr/>
          </p:nvSpPr>
          <p:spPr>
            <a:xfrm>
              <a:off x="3125895" y="6581002"/>
              <a:ext cx="2283424" cy="276999"/>
            </a:xfrm>
            <a:prstGeom prst="rect">
              <a:avLst/>
            </a:prstGeom>
            <a:noFill/>
          </p:spPr>
          <p:txBody>
            <a:bodyPr wrap="square" rtlCol="0">
              <a:spAutoFit/>
            </a:bodyPr>
            <a:lstStyle/>
            <a:p>
              <a:pPr algn="ctr"/>
              <a:r>
                <a:rPr lang="fr-CH" sz="1200" dirty="0" smtClean="0"/>
                <a:t>* Secure File Transfer Protocol</a:t>
              </a:r>
              <a:endParaRPr lang="en-US" sz="1200" dirty="0"/>
            </a:p>
          </p:txBody>
        </p:sp>
      </p:grpSp>
      <p:grpSp>
        <p:nvGrpSpPr>
          <p:cNvPr id="42" name="Group 41"/>
          <p:cNvGrpSpPr/>
          <p:nvPr/>
        </p:nvGrpSpPr>
        <p:grpSpPr>
          <a:xfrm>
            <a:off x="0" y="2363358"/>
            <a:ext cx="9144000" cy="1065642"/>
            <a:chOff x="4343401" y="3477784"/>
            <a:chExt cx="4800600" cy="3553637"/>
          </a:xfrm>
        </p:grpSpPr>
        <p:sp>
          <p:nvSpPr>
            <p:cNvPr id="43" name="Rectangle 42"/>
            <p:cNvSpPr/>
            <p:nvPr/>
          </p:nvSpPr>
          <p:spPr>
            <a:xfrm>
              <a:off x="4343401" y="3477784"/>
              <a:ext cx="4800600" cy="3553637"/>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984496" y="4744458"/>
              <a:ext cx="1790088" cy="1539532"/>
            </a:xfrm>
            <a:prstGeom prst="rect">
              <a:avLst/>
            </a:prstGeom>
            <a:noFill/>
          </p:spPr>
          <p:txBody>
            <a:bodyPr wrap="square" rtlCol="0">
              <a:spAutoFit/>
            </a:bodyPr>
            <a:lstStyle/>
            <a:p>
              <a:r>
                <a:rPr lang="en-US" sz="2400" b="1" dirty="0" smtClean="0"/>
                <a:t>TRANSFER OPTIONS</a:t>
              </a:r>
              <a:endParaRPr lang="en-US" sz="2400" b="1" dirty="0"/>
            </a:p>
          </p:txBody>
        </p:sp>
      </p:grpSp>
    </p:spTree>
    <p:extLst>
      <p:ext uri="{BB962C8B-B14F-4D97-AF65-F5344CB8AC3E}">
        <p14:creationId xmlns:p14="http://schemas.microsoft.com/office/powerpoint/2010/main" val="23944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CCFF99"/>
        </a:lt1>
        <a:dk2>
          <a:srgbClr val="000000"/>
        </a:dk2>
        <a:lt2>
          <a:srgbClr val="808080"/>
        </a:lt2>
        <a:accent1>
          <a:srgbClr val="BBE0E3"/>
        </a:accent1>
        <a:accent2>
          <a:srgbClr val="333399"/>
        </a:accent2>
        <a:accent3>
          <a:srgbClr val="E2FF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10315</TotalTime>
  <Words>897</Words>
  <Application>Microsoft Office PowerPoint</Application>
  <PresentationFormat>On-screen Show (4:3)</PresentationFormat>
  <Paragraphs>225</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OVERVIEW</vt:lpstr>
      <vt:lpstr>UPOV MISSION STATEMENT</vt:lpstr>
      <vt:lpstr>UPOV: INDEPENDENT INTERGOVERNMENTAL ORGANIZATION</vt:lpstr>
      <vt:lpstr>PowerPoint Presentation</vt:lpstr>
      <vt:lpstr>Background</vt:lpstr>
      <vt:lpstr>PowerPoint Presentation</vt:lpstr>
      <vt:lpstr>PowerPoint Presentation</vt:lpstr>
      <vt:lpstr>PowerPoint Presentation</vt:lpstr>
      <vt:lpstr>Benefits of the EAF system</vt:lpstr>
      <vt:lpstr>OVERVIEW</vt:lpstr>
      <vt:lpstr>Target  for Prototype Electronic Application Form Version 1 (PV1) </vt:lpstr>
      <vt:lpstr>   Start a new application from scratch </vt:lpstr>
      <vt:lpstr>Form Generation</vt:lpstr>
      <vt:lpstr>Action Buttons</vt:lpstr>
      <vt:lpstr>Reuse of existing data- Exported data</vt:lpstr>
      <vt:lpstr>Reuse of existing data- Exported data</vt:lpstr>
      <vt:lpstr>Reuse of existing data- Exported data</vt:lpstr>
      <vt:lpstr>Reuse of existing data: pending application</vt:lpstr>
      <vt:lpstr>Reuse of existing data: pending application</vt:lpstr>
      <vt:lpstr>Reuse of existing data</vt:lpstr>
      <vt:lpstr>Reuse of existing data: Submitted data (Copy)</vt:lpstr>
      <vt:lpstr>Reuse of existing data: Copy combined application data</vt:lpstr>
      <vt:lpstr>Validation of PV1</vt:lpstr>
      <vt:lpstr>OVERVIEW</vt:lpstr>
      <vt:lpstr>Target for  Prototype Version 2 (PV2)</vt:lpstr>
      <vt:lpstr>Participating Authorities in PV2*</vt:lpstr>
      <vt:lpstr>Supported crops in EAF-PV2</vt:lpstr>
      <vt:lpstr>OVERVIEW</vt:lpstr>
      <vt:lpstr>PVP-XML</vt:lpstr>
      <vt:lpstr>PVP-XML for PV2</vt:lpstr>
      <vt:lpstr>PVP XML Schemas</vt:lpstr>
      <vt:lpstr>ST96. Representative</vt:lpstr>
      <vt:lpstr>OVERVIEW</vt:lpstr>
      <vt:lpstr>Tentative timetable for the launch of the EAF</vt:lpstr>
    </vt:vector>
  </TitlesOfParts>
  <Company>World Intellectual Property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Application Form Project Version 2 (PV2)</dc:title>
  <dc:subject>CWS/4BIS</dc:subject>
  <dc:creator>UPOV</dc:creator>
  <cp:lastModifiedBy>RODRIGUEZ Geraldine</cp:lastModifiedBy>
  <cp:revision>249</cp:revision>
  <cp:lastPrinted>2016-03-16T15:03:54Z</cp:lastPrinted>
  <dcterms:created xsi:type="dcterms:W3CDTF">2015-11-20T11:45:27Z</dcterms:created>
  <dcterms:modified xsi:type="dcterms:W3CDTF">2016-03-22T16:00:04Z</dcterms:modified>
</cp:coreProperties>
</file>