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60" r:id="rId4"/>
    <p:sldId id="258" r:id="rId5"/>
    <p:sldId id="262" r:id="rId6"/>
    <p:sldId id="269" r:id="rId7"/>
    <p:sldId id="261" r:id="rId8"/>
    <p:sldId id="277" r:id="rId9"/>
    <p:sldId id="279" r:id="rId10"/>
    <p:sldId id="280" r:id="rId11"/>
    <p:sldId id="281" r:id="rId12"/>
    <p:sldId id="278" r:id="rId13"/>
    <p:sldId id="264" r:id="rId14"/>
    <p:sldId id="266" r:id="rId15"/>
    <p:sldId id="268" r:id="rId16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103" d="100"/>
          <a:sy n="103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4E2D2A46-31D4-42C3-9BFC-281959225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44B3A36-662B-4E53-B902-E6976A1277D8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05E63-0D80-4478-98FD-C52EE50F875D}" type="slidenum">
              <a:rPr lang="en-US" sz="1200"/>
              <a:pPr eaLnBrk="1" hangingPunct="1"/>
              <a:t>2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05E63-0D80-4478-98FD-C52EE50F875D}" type="slidenum">
              <a:rPr lang="en-US" sz="1200"/>
              <a:pPr eaLnBrk="1" hangingPunct="1"/>
              <a:t>3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05E63-0D80-4478-98FD-C52EE50F875D}" type="slidenum">
              <a:rPr lang="en-US" sz="1200"/>
              <a:pPr eaLnBrk="1" hangingPunct="1"/>
              <a:t>5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05E63-0D80-4478-98FD-C52EE50F875D}" type="slidenum">
              <a:rPr lang="en-US" sz="1200"/>
              <a:pPr eaLnBrk="1" hangingPunct="1"/>
              <a:t>6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05E63-0D80-4478-98FD-C52EE50F875D}" type="slidenum">
              <a:rPr lang="en-US" sz="1200"/>
              <a:pPr eaLnBrk="1" hangingPunct="1"/>
              <a:t>7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05E63-0D80-4478-98FD-C52EE50F875D}" type="slidenum">
              <a:rPr lang="en-US" sz="1200"/>
              <a:pPr eaLnBrk="1" hangingPunct="1"/>
              <a:t>13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05E63-0D80-4478-98FD-C52EE50F875D}" type="slidenum">
              <a:rPr lang="en-US" sz="1200"/>
              <a:pPr eaLnBrk="1" hangingPunct="1"/>
              <a:t>14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9EEDA-9492-4994-BB18-1005CD6866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398" y="3810001"/>
            <a:ext cx="7906073" cy="1131168"/>
          </a:xfrm>
          <a:noFill/>
        </p:spPr>
        <p:txBody>
          <a:bodyPr/>
          <a:lstStyle/>
          <a:p>
            <a:pPr eaLnBrk="1" hangingPunct="1"/>
            <a:r>
              <a:rPr lang="en-US" sz="3000" b="1" dirty="0" smtClean="0">
                <a:solidFill>
                  <a:srgbClr val="00408C"/>
                </a:solidFill>
                <a:ea typeface="ヒラギノ角ゴ Pro W3" pitchFamily="1" charset="-128"/>
              </a:rPr>
              <a:t>Legal Status Task Force Report</a:t>
            </a:r>
          </a:p>
          <a:p>
            <a:r>
              <a:rPr lang="en-US" sz="2600" dirty="0" smtClean="0">
                <a:solidFill>
                  <a:srgbClr val="00408C"/>
                </a:solidFill>
                <a:ea typeface="ヒラギノ角ゴ Pro W3" pitchFamily="1" charset="-128"/>
              </a:rPr>
              <a:t>CWS/4/8, CWS/4 BIS/5</a:t>
            </a:r>
            <a:endParaRPr lang="en-US" sz="2600" dirty="0">
              <a:solidFill>
                <a:srgbClr val="00408C"/>
              </a:solidFill>
              <a:ea typeface="ヒラギノ角ゴ Pro W3" pitchFamily="1" charset="-128"/>
            </a:endParaRP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6249988" y="5253038"/>
            <a:ext cx="2147887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40000"/>
              </a:lnSpc>
            </a:pPr>
            <a:r>
              <a:rPr lang="en-US" sz="1300" dirty="0" smtClean="0">
                <a:solidFill>
                  <a:srgbClr val="3399FF"/>
                </a:solidFill>
                <a:latin typeface="Arial Black" pitchFamily="34" charset="0"/>
                <a:ea typeface="ヒラギノ角ゴ Pro W3" pitchFamily="1" charset="-128"/>
              </a:rPr>
              <a:t>Geneva, Switzerland</a:t>
            </a:r>
          </a:p>
          <a:p>
            <a:pPr>
              <a:lnSpc>
                <a:spcPct val="40000"/>
              </a:lnSpc>
            </a:pPr>
            <a:r>
              <a:rPr lang="en-US" sz="1300" dirty="0" smtClean="0">
                <a:solidFill>
                  <a:srgbClr val="3399FF"/>
                </a:solidFill>
                <a:latin typeface="Arial Black" pitchFamily="34" charset="0"/>
                <a:ea typeface="ヒラギノ角ゴ Pro W3" pitchFamily="1" charset="-128"/>
              </a:rPr>
              <a:t>21- 24 March </a:t>
            </a:r>
            <a:r>
              <a:rPr lang="fr-CH" sz="1300" dirty="0" smtClean="0">
                <a:solidFill>
                  <a:srgbClr val="3399FF"/>
                </a:solidFill>
                <a:latin typeface="Arial Black" pitchFamily="34" charset="0"/>
                <a:ea typeface="ヒラギノ角ゴ Pro W3" pitchFamily="1" charset="-128"/>
              </a:rPr>
              <a:t>2016</a:t>
            </a:r>
            <a:endParaRPr lang="en-US" sz="1300" dirty="0">
              <a:solidFill>
                <a:srgbClr val="3399FF"/>
              </a:solidFill>
              <a:latin typeface="Arial Black" pitchFamily="34" charset="0"/>
              <a:ea typeface="ヒラギノ角ゴ Pro W3" pitchFamily="1" charset="-128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899592" y="5795961"/>
            <a:ext cx="6934200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1800" dirty="0" smtClean="0">
                <a:solidFill>
                  <a:srgbClr val="00408C"/>
                </a:solidFill>
                <a:ea typeface="ヒラギノ角ゴ Pro W3" pitchFamily="1" charset="-128"/>
              </a:rPr>
              <a:t>Young-Woo YUN</a:t>
            </a:r>
            <a:endParaRPr lang="en-US" sz="1800" dirty="0">
              <a:solidFill>
                <a:srgbClr val="00408C"/>
              </a:solidFill>
              <a:ea typeface="ヒラギノ角ゴ Pro W3" pitchFamily="1" charset="-128"/>
            </a:endParaRPr>
          </a:p>
          <a:p>
            <a:pPr>
              <a:spcBef>
                <a:spcPct val="20000"/>
              </a:spcBef>
            </a:pPr>
            <a:r>
              <a:rPr lang="fr-CH" sz="1800" dirty="0" smtClean="0">
                <a:solidFill>
                  <a:srgbClr val="00408C"/>
                </a:solidFill>
                <a:ea typeface="ヒラギノ角ゴ Pro W3" pitchFamily="1" charset="-128"/>
              </a:rPr>
              <a:t>Head, Standards Section</a:t>
            </a:r>
            <a:endParaRPr lang="en-US" sz="1800" dirty="0">
              <a:solidFill>
                <a:srgbClr val="00408C"/>
              </a:solidFill>
              <a:ea typeface="ヒラギノ角ゴ Pro W3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18 Key Events (</a:t>
            </a:r>
            <a:r>
              <a:rPr lang="fr-CH" dirty="0" err="1"/>
              <a:t>c</a:t>
            </a:r>
            <a:r>
              <a:rPr lang="fr-CH" dirty="0" err="1" smtClean="0"/>
              <a:t>ont</a:t>
            </a:r>
            <a:r>
              <a:rPr lang="fr-CH" dirty="0" smtClean="0"/>
              <a:t>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Document modified</a:t>
            </a:r>
            <a:endParaRPr lang="en-US" dirty="0"/>
          </a:p>
          <a:p>
            <a:pPr lvl="0"/>
            <a:r>
              <a:rPr lang="en-US" dirty="0"/>
              <a:t>Document </a:t>
            </a:r>
            <a:r>
              <a:rPr lang="en-US" dirty="0" smtClean="0"/>
              <a:t>published</a:t>
            </a:r>
            <a:endParaRPr lang="en-US" dirty="0"/>
          </a:p>
          <a:p>
            <a:pPr lvl="0"/>
            <a:r>
              <a:rPr lang="en-US" dirty="0"/>
              <a:t>Party data </a:t>
            </a:r>
            <a:r>
              <a:rPr lang="en-US" dirty="0" smtClean="0"/>
              <a:t>changed</a:t>
            </a:r>
            <a:endParaRPr lang="en-US" dirty="0"/>
          </a:p>
          <a:p>
            <a:pPr lvl="0"/>
            <a:r>
              <a:rPr lang="en-US" dirty="0"/>
              <a:t>Licensing information </a:t>
            </a:r>
            <a:r>
              <a:rPr lang="en-US" dirty="0" smtClean="0"/>
              <a:t>recorded</a:t>
            </a:r>
            <a:endParaRPr lang="en-US" dirty="0"/>
          </a:p>
          <a:p>
            <a:pPr lvl="0"/>
            <a:r>
              <a:rPr lang="en-US" dirty="0"/>
              <a:t>Time limit </a:t>
            </a:r>
            <a:r>
              <a:rPr lang="en-US" dirty="0" smtClean="0"/>
              <a:t>extended</a:t>
            </a:r>
            <a:endParaRPr lang="en-US" dirty="0"/>
          </a:p>
          <a:p>
            <a:pPr lvl="0"/>
            <a:r>
              <a:rPr lang="en-US" dirty="0"/>
              <a:t>Fee </a:t>
            </a:r>
            <a:r>
              <a:rPr lang="en-US" dirty="0" smtClean="0"/>
              <a:t>paid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9EEDA-9492-4994-BB18-1005CD6866B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23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[Category</a:t>
            </a:r>
            <a:r>
              <a:rPr lang="en-US" i="1" dirty="0"/>
              <a:t>] </a:t>
            </a:r>
            <a:endParaRPr lang="en-US" dirty="0"/>
          </a:p>
          <a:p>
            <a:pPr lvl="1"/>
            <a:r>
              <a:rPr lang="en-US" b="1" dirty="0"/>
              <a:t>Application discontinuation </a:t>
            </a:r>
          </a:p>
          <a:p>
            <a:pPr lvl="1"/>
            <a:r>
              <a:rPr lang="en-US" i="1" dirty="0" smtClean="0"/>
              <a:t>[</a:t>
            </a:r>
            <a:r>
              <a:rPr lang="en-US" i="1" dirty="0"/>
              <a:t>Key events]  </a:t>
            </a:r>
            <a:endParaRPr lang="en-US" dirty="0"/>
          </a:p>
          <a:p>
            <a:pPr lvl="2"/>
            <a:r>
              <a:rPr lang="en-US" b="1" dirty="0"/>
              <a:t>Application discontinued</a:t>
            </a:r>
          </a:p>
          <a:p>
            <a:pPr lvl="1"/>
            <a:r>
              <a:rPr lang="en-US" i="1" dirty="0" smtClean="0"/>
              <a:t>[</a:t>
            </a:r>
            <a:r>
              <a:rPr lang="en-US" i="1" dirty="0"/>
              <a:t>Detailed events]  </a:t>
            </a:r>
            <a:endParaRPr lang="en-US" dirty="0"/>
          </a:p>
          <a:p>
            <a:pPr lvl="2"/>
            <a:r>
              <a:rPr lang="en-US" b="1" dirty="0"/>
              <a:t>Application withdrawn</a:t>
            </a:r>
            <a:endParaRPr lang="en-US" b="1" u="sng" dirty="0"/>
          </a:p>
          <a:p>
            <a:pPr lvl="2"/>
            <a:r>
              <a:rPr lang="en-US" b="1" dirty="0"/>
              <a:t>Application deemed to be withdrawn, abandoned or lapsed </a:t>
            </a:r>
            <a:endParaRPr lang="en-US" b="1" u="sng" dirty="0"/>
          </a:p>
          <a:p>
            <a:pPr lvl="2"/>
            <a:r>
              <a:rPr lang="en-US" b="1" dirty="0"/>
              <a:t>Application refused following examination </a:t>
            </a:r>
            <a:endParaRPr lang="en-US" b="1" u="sng" dirty="0"/>
          </a:p>
          <a:p>
            <a:pPr lvl="2"/>
            <a:r>
              <a:rPr lang="en-US" b="1" u="sng" dirty="0"/>
              <a:t>…</a:t>
            </a:r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CH" dirty="0" smtClean="0"/>
              <a:t>Structure of Events List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9EEDA-9492-4994-BB18-1005CD6866B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91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/>
          <p:cNvGrpSpPr/>
          <p:nvPr/>
        </p:nvGrpSpPr>
        <p:grpSpPr>
          <a:xfrm>
            <a:off x="8239010" y="2719268"/>
            <a:ext cx="498300" cy="900385"/>
            <a:chOff x="8239010" y="2719268"/>
            <a:chExt cx="498300" cy="900385"/>
          </a:xfrm>
        </p:grpSpPr>
        <p:cxnSp>
          <p:nvCxnSpPr>
            <p:cNvPr id="133" name="Gerade Verbindung 108"/>
            <p:cNvCxnSpPr/>
            <p:nvPr/>
          </p:nvCxnSpPr>
          <p:spPr bwMode="auto">
            <a:xfrm rot="16200000" flipH="1">
              <a:off x="7974496" y="3353298"/>
              <a:ext cx="532710" cy="0"/>
            </a:xfrm>
            <a:prstGeom prst="line">
              <a:avLst/>
            </a:prstGeom>
            <a:noFill/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38" name="Gerade Verbindung 110"/>
            <p:cNvCxnSpPr/>
            <p:nvPr/>
          </p:nvCxnSpPr>
          <p:spPr bwMode="auto">
            <a:xfrm rot="16200000" flipH="1" flipV="1">
              <a:off x="8486734" y="3365522"/>
              <a:ext cx="2852" cy="498300"/>
            </a:xfrm>
            <a:prstGeom prst="line">
              <a:avLst/>
            </a:prstGeom>
            <a:noFill/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39" name="Gerade Verbindung 114"/>
            <p:cNvCxnSpPr/>
            <p:nvPr/>
          </p:nvCxnSpPr>
          <p:spPr bwMode="auto">
            <a:xfrm rot="16200000" flipH="1">
              <a:off x="8287991" y="3158939"/>
              <a:ext cx="881182" cy="1842"/>
            </a:xfrm>
            <a:prstGeom prst="line">
              <a:avLst/>
            </a:prstGeom>
            <a:noFill/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40" name="Gerade Verbindung 116"/>
            <p:cNvCxnSpPr/>
            <p:nvPr/>
          </p:nvCxnSpPr>
          <p:spPr bwMode="auto">
            <a:xfrm flipH="1" flipV="1">
              <a:off x="8316969" y="2719268"/>
              <a:ext cx="412823" cy="3055"/>
            </a:xfrm>
            <a:prstGeom prst="line">
              <a:avLst/>
            </a:prstGeom>
            <a:noFill/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66826" y="228601"/>
            <a:ext cx="6858062" cy="457199"/>
          </a:xfrm>
        </p:spPr>
        <p:txBody>
          <a:bodyPr>
            <a:normAutofit fontScale="90000"/>
          </a:bodyPr>
          <a:lstStyle/>
          <a:p>
            <a:r>
              <a:rPr lang="de-DE" sz="3200" dirty="0" smtClean="0"/>
              <a:t>Overall Patent Prosecution Model (draft)</a:t>
            </a:r>
            <a:endParaRPr lang="de-DE" sz="3200" dirty="0"/>
          </a:p>
        </p:txBody>
      </p:sp>
      <p:cxnSp>
        <p:nvCxnSpPr>
          <p:cNvPr id="13" name="Gerade Verbindung mit Pfeil 12"/>
          <p:cNvCxnSpPr/>
          <p:nvPr/>
        </p:nvCxnSpPr>
        <p:spPr>
          <a:xfrm>
            <a:off x="1333563" y="1437077"/>
            <a:ext cx="2057611" cy="25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feld 13"/>
          <p:cNvSpPr txBox="1"/>
          <p:nvPr/>
        </p:nvSpPr>
        <p:spPr>
          <a:xfrm>
            <a:off x="1690888" y="1214197"/>
            <a:ext cx="14401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>
                <a:latin typeface="Arial" pitchFamily="34" charset="0"/>
                <a:cs typeface="Arial" pitchFamily="34" charset="0"/>
              </a:rPr>
              <a:t>Application filed</a:t>
            </a:r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Gerade Verbindung mit Pfeil 14"/>
          <p:cNvCxnSpPr/>
          <p:nvPr/>
        </p:nvCxnSpPr>
        <p:spPr>
          <a:xfrm flipV="1">
            <a:off x="5930506" y="1331285"/>
            <a:ext cx="2004142" cy="7330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feld 15"/>
          <p:cNvSpPr txBox="1"/>
          <p:nvPr/>
        </p:nvSpPr>
        <p:spPr>
          <a:xfrm>
            <a:off x="6052483" y="1135512"/>
            <a:ext cx="171521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100" dirty="0" smtClean="0">
                <a:latin typeface="Arial" pitchFamily="34" charset="0"/>
                <a:cs typeface="Arial" pitchFamily="34" charset="0"/>
              </a:rPr>
              <a:t>Application discontinued</a:t>
            </a:r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feld 16"/>
          <p:cNvSpPr txBox="1"/>
          <p:nvPr/>
        </p:nvSpPr>
        <p:spPr>
          <a:xfrm>
            <a:off x="4629474" y="2708920"/>
            <a:ext cx="9361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>
                <a:latin typeface="Arial" pitchFamily="34" charset="0"/>
                <a:cs typeface="Arial" pitchFamily="34" charset="0"/>
              </a:rPr>
              <a:t>IP right granted</a:t>
            </a:r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Gerade Verbindung mit Pfeil 19"/>
          <p:cNvCxnSpPr>
            <a:stCxn id="7" idx="2"/>
            <a:endCxn id="10" idx="0"/>
          </p:cNvCxnSpPr>
          <p:nvPr/>
        </p:nvCxnSpPr>
        <p:spPr>
          <a:xfrm>
            <a:off x="4668268" y="1741877"/>
            <a:ext cx="7628" cy="514577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feld 20"/>
          <p:cNvSpPr txBox="1"/>
          <p:nvPr/>
        </p:nvSpPr>
        <p:spPr>
          <a:xfrm>
            <a:off x="4620911" y="1751876"/>
            <a:ext cx="19442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>
                <a:latin typeface="Arial" pitchFamily="34" charset="0"/>
                <a:cs typeface="Arial" pitchFamily="34" charset="0"/>
              </a:rPr>
              <a:t>Examination requested</a:t>
            </a:r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2" name="Gerade Verbindung mit Pfeil 21"/>
          <p:cNvCxnSpPr>
            <a:stCxn id="10" idx="2"/>
            <a:endCxn id="8" idx="0"/>
          </p:cNvCxnSpPr>
          <p:nvPr/>
        </p:nvCxnSpPr>
        <p:spPr>
          <a:xfrm>
            <a:off x="4675896" y="2722951"/>
            <a:ext cx="11422" cy="1162051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feld 22"/>
          <p:cNvSpPr txBox="1"/>
          <p:nvPr/>
        </p:nvSpPr>
        <p:spPr>
          <a:xfrm>
            <a:off x="779228" y="2154131"/>
            <a:ext cx="22562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latin typeface="Arial" pitchFamily="34" charset="0"/>
                <a:cs typeface="Arial" pitchFamily="34" charset="0"/>
              </a:rPr>
              <a:t>P</a:t>
            </a:r>
            <a:r>
              <a:rPr lang="de-DE" sz="1100" dirty="0" smtClean="0">
                <a:latin typeface="Arial" pitchFamily="34" charset="0"/>
                <a:cs typeface="Arial" pitchFamily="34" charset="0"/>
              </a:rPr>
              <a:t>re-grant review requested</a:t>
            </a:r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Gerade Verbindung mit Pfeil 23"/>
          <p:cNvCxnSpPr/>
          <p:nvPr/>
        </p:nvCxnSpPr>
        <p:spPr>
          <a:xfrm>
            <a:off x="4116216" y="4423710"/>
            <a:ext cx="12204" cy="816074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winkelte Verbindung 80"/>
          <p:cNvCxnSpPr/>
          <p:nvPr/>
        </p:nvCxnSpPr>
        <p:spPr>
          <a:xfrm rot="10800000" flipV="1">
            <a:off x="1009714" y="2366918"/>
            <a:ext cx="2417473" cy="584634"/>
          </a:xfrm>
          <a:prstGeom prst="bentConnector3">
            <a:avLst>
              <a:gd name="adj1" fmla="val 100039"/>
            </a:avLst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winkelte Verbindung 26"/>
          <p:cNvCxnSpPr/>
          <p:nvPr/>
        </p:nvCxnSpPr>
        <p:spPr>
          <a:xfrm>
            <a:off x="1626978" y="3453326"/>
            <a:ext cx="1836204" cy="540060"/>
          </a:xfrm>
          <a:prstGeom prst="bentConnector3">
            <a:avLst>
              <a:gd name="adj1" fmla="val -836"/>
            </a:avLst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/>
          <p:cNvSpPr txBox="1"/>
          <p:nvPr/>
        </p:nvSpPr>
        <p:spPr>
          <a:xfrm>
            <a:off x="1626977" y="3562499"/>
            <a:ext cx="15040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>
                <a:latin typeface="Arial" pitchFamily="34" charset="0"/>
                <a:cs typeface="Arial" pitchFamily="34" charset="0"/>
              </a:rPr>
              <a:t>IP right granted</a:t>
            </a:r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feld 45"/>
          <p:cNvSpPr txBox="1"/>
          <p:nvPr/>
        </p:nvSpPr>
        <p:spPr>
          <a:xfrm>
            <a:off x="2463752" y="4795414"/>
            <a:ext cx="1640111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100" dirty="0" smtClean="0">
                <a:latin typeface="Arial" pitchFamily="34" charset="0"/>
                <a:cs typeface="Arial" pitchFamily="34" charset="0"/>
              </a:rPr>
              <a:t>IP right review requested</a:t>
            </a:r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5" name="Gerade Verbindung mit Pfeil 64"/>
          <p:cNvCxnSpPr/>
          <p:nvPr/>
        </p:nvCxnSpPr>
        <p:spPr>
          <a:xfrm flipV="1">
            <a:off x="2779106" y="3121986"/>
            <a:ext cx="5155542" cy="15874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feld 65"/>
          <p:cNvSpPr txBox="1"/>
          <p:nvPr/>
        </p:nvSpPr>
        <p:spPr>
          <a:xfrm>
            <a:off x="6089257" y="2952614"/>
            <a:ext cx="1659394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100" dirty="0" smtClean="0">
                <a:latin typeface="Arial" pitchFamily="34" charset="0"/>
                <a:cs typeface="Arial" pitchFamily="34" charset="0"/>
              </a:rPr>
              <a:t>Application discontinued</a:t>
            </a:r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Ellipse 94"/>
          <p:cNvSpPr/>
          <p:nvPr/>
        </p:nvSpPr>
        <p:spPr bwMode="auto">
          <a:xfrm>
            <a:off x="1195448" y="1356116"/>
            <a:ext cx="152400" cy="152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2" name="Gerade Verbindung mit Pfeil 51"/>
          <p:cNvCxnSpPr/>
          <p:nvPr/>
        </p:nvCxnSpPr>
        <p:spPr>
          <a:xfrm flipV="1">
            <a:off x="5933169" y="1537784"/>
            <a:ext cx="2304000" cy="7330"/>
          </a:xfrm>
          <a:prstGeom prst="straightConnector1">
            <a:avLst/>
          </a:prstGeom>
          <a:ln w="15875"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feld 52"/>
          <p:cNvSpPr txBox="1"/>
          <p:nvPr/>
        </p:nvSpPr>
        <p:spPr>
          <a:xfrm>
            <a:off x="6531615" y="1370000"/>
            <a:ext cx="1403033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100" dirty="0" smtClean="0">
                <a:latin typeface="Arial" pitchFamily="34" charset="0"/>
                <a:cs typeface="Arial" pitchFamily="34" charset="0"/>
              </a:rPr>
              <a:t>Application revived</a:t>
            </a:r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3012084" y="1608527"/>
            <a:ext cx="669392" cy="315676"/>
            <a:chOff x="3012084" y="1608527"/>
            <a:chExt cx="669392" cy="315676"/>
          </a:xfrm>
        </p:grpSpPr>
        <p:cxnSp>
          <p:nvCxnSpPr>
            <p:cNvPr id="109" name="Gerade Verbindung 108"/>
            <p:cNvCxnSpPr/>
            <p:nvPr/>
          </p:nvCxnSpPr>
          <p:spPr bwMode="auto">
            <a:xfrm flipH="1">
              <a:off x="3012084" y="1609693"/>
              <a:ext cx="396044" cy="0"/>
            </a:xfrm>
            <a:prstGeom prst="line">
              <a:avLst/>
            </a:prstGeom>
            <a:noFill/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11" name="Gerade Verbindung 110"/>
            <p:cNvCxnSpPr/>
            <p:nvPr/>
          </p:nvCxnSpPr>
          <p:spPr bwMode="auto">
            <a:xfrm flipH="1" flipV="1">
              <a:off x="3014727" y="1608527"/>
              <a:ext cx="2120" cy="315676"/>
            </a:xfrm>
            <a:prstGeom prst="line">
              <a:avLst/>
            </a:prstGeom>
            <a:noFill/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15" name="Gerade Verbindung 114"/>
            <p:cNvCxnSpPr/>
            <p:nvPr/>
          </p:nvCxnSpPr>
          <p:spPr bwMode="auto">
            <a:xfrm flipH="1">
              <a:off x="3026360" y="1918090"/>
              <a:ext cx="655116" cy="1167"/>
            </a:xfrm>
            <a:prstGeom prst="line">
              <a:avLst/>
            </a:prstGeom>
            <a:noFill/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17" name="Gerade Verbindung 116"/>
            <p:cNvCxnSpPr/>
            <p:nvPr/>
          </p:nvCxnSpPr>
          <p:spPr bwMode="auto">
            <a:xfrm flipV="1">
              <a:off x="3679206" y="1739420"/>
              <a:ext cx="0" cy="180020"/>
            </a:xfrm>
            <a:prstGeom prst="line">
              <a:avLst/>
            </a:prstGeom>
            <a:noFill/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6" name="Group 35"/>
          <p:cNvGrpSpPr/>
          <p:nvPr/>
        </p:nvGrpSpPr>
        <p:grpSpPr>
          <a:xfrm>
            <a:off x="3031134" y="2589602"/>
            <a:ext cx="669392" cy="315676"/>
            <a:chOff x="3031134" y="2589602"/>
            <a:chExt cx="669392" cy="315676"/>
          </a:xfrm>
        </p:grpSpPr>
        <p:cxnSp>
          <p:nvCxnSpPr>
            <p:cNvPr id="127" name="Gerade Verbindung 126"/>
            <p:cNvCxnSpPr/>
            <p:nvPr/>
          </p:nvCxnSpPr>
          <p:spPr bwMode="auto">
            <a:xfrm flipH="1">
              <a:off x="3031134" y="2590768"/>
              <a:ext cx="396044" cy="0"/>
            </a:xfrm>
            <a:prstGeom prst="line">
              <a:avLst/>
            </a:prstGeom>
            <a:noFill/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28" name="Gerade Verbindung 127"/>
            <p:cNvCxnSpPr/>
            <p:nvPr/>
          </p:nvCxnSpPr>
          <p:spPr bwMode="auto">
            <a:xfrm flipH="1" flipV="1">
              <a:off x="3033777" y="2589602"/>
              <a:ext cx="2120" cy="315676"/>
            </a:xfrm>
            <a:prstGeom prst="line">
              <a:avLst/>
            </a:prstGeom>
            <a:noFill/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29" name="Gerade Verbindung 128"/>
            <p:cNvCxnSpPr/>
            <p:nvPr/>
          </p:nvCxnSpPr>
          <p:spPr bwMode="auto">
            <a:xfrm flipH="1">
              <a:off x="3045410" y="2899165"/>
              <a:ext cx="655116" cy="1167"/>
            </a:xfrm>
            <a:prstGeom prst="line">
              <a:avLst/>
            </a:prstGeom>
            <a:noFill/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30" name="Gerade Verbindung 129"/>
            <p:cNvCxnSpPr/>
            <p:nvPr/>
          </p:nvCxnSpPr>
          <p:spPr bwMode="auto">
            <a:xfrm flipV="1">
              <a:off x="3698256" y="2720495"/>
              <a:ext cx="0" cy="180020"/>
            </a:xfrm>
            <a:prstGeom prst="line">
              <a:avLst/>
            </a:prstGeom>
            <a:noFill/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7" name="Group 36"/>
          <p:cNvGrpSpPr/>
          <p:nvPr/>
        </p:nvGrpSpPr>
        <p:grpSpPr>
          <a:xfrm>
            <a:off x="3040659" y="4285052"/>
            <a:ext cx="669392" cy="315676"/>
            <a:chOff x="3040659" y="4285052"/>
            <a:chExt cx="669392" cy="315676"/>
          </a:xfrm>
        </p:grpSpPr>
        <p:cxnSp>
          <p:nvCxnSpPr>
            <p:cNvPr id="134" name="Gerade Verbindung 133"/>
            <p:cNvCxnSpPr/>
            <p:nvPr/>
          </p:nvCxnSpPr>
          <p:spPr bwMode="auto">
            <a:xfrm flipH="1">
              <a:off x="3040659" y="4286218"/>
              <a:ext cx="396044" cy="0"/>
            </a:xfrm>
            <a:prstGeom prst="line">
              <a:avLst/>
            </a:prstGeom>
            <a:noFill/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35" name="Gerade Verbindung 134"/>
            <p:cNvCxnSpPr/>
            <p:nvPr/>
          </p:nvCxnSpPr>
          <p:spPr bwMode="auto">
            <a:xfrm flipH="1" flipV="1">
              <a:off x="3043302" y="4285052"/>
              <a:ext cx="2120" cy="315676"/>
            </a:xfrm>
            <a:prstGeom prst="line">
              <a:avLst/>
            </a:prstGeom>
            <a:noFill/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36" name="Gerade Verbindung 135"/>
            <p:cNvCxnSpPr/>
            <p:nvPr/>
          </p:nvCxnSpPr>
          <p:spPr bwMode="auto">
            <a:xfrm flipH="1">
              <a:off x="3054935" y="4594615"/>
              <a:ext cx="655116" cy="1167"/>
            </a:xfrm>
            <a:prstGeom prst="line">
              <a:avLst/>
            </a:prstGeom>
            <a:noFill/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37" name="Gerade Verbindung 136"/>
            <p:cNvCxnSpPr/>
            <p:nvPr/>
          </p:nvCxnSpPr>
          <p:spPr bwMode="auto">
            <a:xfrm flipV="1">
              <a:off x="3707781" y="4415945"/>
              <a:ext cx="0" cy="180020"/>
            </a:xfrm>
            <a:prstGeom prst="line">
              <a:avLst/>
            </a:prstGeom>
            <a:noFill/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8" name="Group 37"/>
          <p:cNvGrpSpPr/>
          <p:nvPr/>
        </p:nvGrpSpPr>
        <p:grpSpPr>
          <a:xfrm>
            <a:off x="383184" y="3303977"/>
            <a:ext cx="669392" cy="315676"/>
            <a:chOff x="383184" y="3303977"/>
            <a:chExt cx="669392" cy="315676"/>
          </a:xfrm>
        </p:grpSpPr>
        <p:cxnSp>
          <p:nvCxnSpPr>
            <p:cNvPr id="144" name="Gerade Verbindung 143"/>
            <p:cNvCxnSpPr/>
            <p:nvPr/>
          </p:nvCxnSpPr>
          <p:spPr bwMode="auto">
            <a:xfrm flipH="1">
              <a:off x="383184" y="3305143"/>
              <a:ext cx="396044" cy="0"/>
            </a:xfrm>
            <a:prstGeom prst="line">
              <a:avLst/>
            </a:prstGeom>
            <a:noFill/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45" name="Gerade Verbindung 144"/>
            <p:cNvCxnSpPr/>
            <p:nvPr/>
          </p:nvCxnSpPr>
          <p:spPr bwMode="auto">
            <a:xfrm flipH="1" flipV="1">
              <a:off x="385827" y="3303977"/>
              <a:ext cx="2120" cy="315676"/>
            </a:xfrm>
            <a:prstGeom prst="line">
              <a:avLst/>
            </a:prstGeom>
            <a:noFill/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46" name="Gerade Verbindung 145"/>
            <p:cNvCxnSpPr/>
            <p:nvPr/>
          </p:nvCxnSpPr>
          <p:spPr bwMode="auto">
            <a:xfrm flipH="1">
              <a:off x="397460" y="3613540"/>
              <a:ext cx="655116" cy="1167"/>
            </a:xfrm>
            <a:prstGeom prst="line">
              <a:avLst/>
            </a:prstGeom>
            <a:noFill/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47" name="Gerade Verbindung 146"/>
            <p:cNvCxnSpPr/>
            <p:nvPr/>
          </p:nvCxnSpPr>
          <p:spPr bwMode="auto">
            <a:xfrm flipV="1">
              <a:off x="1050306" y="3434870"/>
              <a:ext cx="0" cy="180020"/>
            </a:xfrm>
            <a:prstGeom prst="line">
              <a:avLst/>
            </a:prstGeom>
            <a:noFill/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9" name="Group 38"/>
          <p:cNvGrpSpPr/>
          <p:nvPr/>
        </p:nvGrpSpPr>
        <p:grpSpPr>
          <a:xfrm>
            <a:off x="3097809" y="5523302"/>
            <a:ext cx="669392" cy="315676"/>
            <a:chOff x="3097809" y="5523302"/>
            <a:chExt cx="669392" cy="315676"/>
          </a:xfrm>
        </p:grpSpPr>
        <p:cxnSp>
          <p:nvCxnSpPr>
            <p:cNvPr id="160" name="Gerade Verbindung 159"/>
            <p:cNvCxnSpPr/>
            <p:nvPr/>
          </p:nvCxnSpPr>
          <p:spPr bwMode="auto">
            <a:xfrm flipH="1">
              <a:off x="3097809" y="5524468"/>
              <a:ext cx="396044" cy="0"/>
            </a:xfrm>
            <a:prstGeom prst="line">
              <a:avLst/>
            </a:prstGeom>
            <a:noFill/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61" name="Gerade Verbindung 160"/>
            <p:cNvCxnSpPr/>
            <p:nvPr/>
          </p:nvCxnSpPr>
          <p:spPr bwMode="auto">
            <a:xfrm flipH="1" flipV="1">
              <a:off x="3100452" y="5523302"/>
              <a:ext cx="2120" cy="315676"/>
            </a:xfrm>
            <a:prstGeom prst="line">
              <a:avLst/>
            </a:prstGeom>
            <a:noFill/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62" name="Gerade Verbindung 161"/>
            <p:cNvCxnSpPr/>
            <p:nvPr/>
          </p:nvCxnSpPr>
          <p:spPr bwMode="auto">
            <a:xfrm flipH="1">
              <a:off x="3112085" y="5832865"/>
              <a:ext cx="655116" cy="1167"/>
            </a:xfrm>
            <a:prstGeom prst="line">
              <a:avLst/>
            </a:prstGeom>
            <a:noFill/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63" name="Gerade Verbindung 162"/>
            <p:cNvCxnSpPr/>
            <p:nvPr/>
          </p:nvCxnSpPr>
          <p:spPr bwMode="auto">
            <a:xfrm flipV="1">
              <a:off x="3764931" y="5654195"/>
              <a:ext cx="0" cy="180020"/>
            </a:xfrm>
            <a:prstGeom prst="line">
              <a:avLst/>
            </a:prstGeom>
            <a:noFill/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172" name="Gerade Verbindung mit Pfeil 171"/>
          <p:cNvCxnSpPr/>
          <p:nvPr/>
        </p:nvCxnSpPr>
        <p:spPr>
          <a:xfrm>
            <a:off x="4524438" y="4427927"/>
            <a:ext cx="19050" cy="828675"/>
          </a:xfrm>
          <a:prstGeom prst="straightConnector1">
            <a:avLst/>
          </a:prstGeom>
          <a:ln w="15875"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Textfeld 185"/>
          <p:cNvSpPr txBox="1"/>
          <p:nvPr/>
        </p:nvSpPr>
        <p:spPr>
          <a:xfrm>
            <a:off x="3043302" y="1737660"/>
            <a:ext cx="32861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100" dirty="0" smtClean="0">
                <a:latin typeface="Arial" pitchFamily="34" charset="0"/>
                <a:cs typeface="Arial" pitchFamily="34" charset="0"/>
              </a:rPr>
              <a:t>E</a:t>
            </a:r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7" name="Textfeld 186"/>
          <p:cNvSpPr txBox="1"/>
          <p:nvPr/>
        </p:nvSpPr>
        <p:spPr>
          <a:xfrm>
            <a:off x="3052827" y="2728260"/>
            <a:ext cx="32861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100" dirty="0" smtClean="0">
                <a:latin typeface="Arial" pitchFamily="34" charset="0"/>
                <a:cs typeface="Arial" pitchFamily="34" charset="0"/>
              </a:rPr>
              <a:t>E</a:t>
            </a:r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8" name="Textfeld 187"/>
          <p:cNvSpPr txBox="1"/>
          <p:nvPr/>
        </p:nvSpPr>
        <p:spPr>
          <a:xfrm>
            <a:off x="3071877" y="4423710"/>
            <a:ext cx="32861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100" dirty="0" smtClean="0">
                <a:latin typeface="Arial" pitchFamily="34" charset="0"/>
                <a:cs typeface="Arial" pitchFamily="34" charset="0"/>
              </a:rPr>
              <a:t>E</a:t>
            </a:r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9" name="Textfeld 188"/>
          <p:cNvSpPr txBox="1"/>
          <p:nvPr/>
        </p:nvSpPr>
        <p:spPr>
          <a:xfrm>
            <a:off x="404877" y="3433110"/>
            <a:ext cx="32861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100" dirty="0" smtClean="0">
                <a:latin typeface="Arial" pitchFamily="34" charset="0"/>
                <a:cs typeface="Arial" pitchFamily="34" charset="0"/>
              </a:rPr>
              <a:t>E</a:t>
            </a:r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0" name="Textfeld 189"/>
          <p:cNvSpPr txBox="1"/>
          <p:nvPr/>
        </p:nvSpPr>
        <p:spPr>
          <a:xfrm>
            <a:off x="3119502" y="5661960"/>
            <a:ext cx="32861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100" dirty="0" smtClean="0">
                <a:latin typeface="Arial" pitchFamily="34" charset="0"/>
                <a:cs typeface="Arial" pitchFamily="34" charset="0"/>
              </a:rPr>
              <a:t>E</a:t>
            </a:r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3408128" y="1249751"/>
            <a:ext cx="2520280" cy="492126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pPr algn="ctr"/>
            <a:r>
              <a:rPr lang="de-DE" dirty="0" smtClean="0"/>
              <a:t>Filing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3427178" y="3885002"/>
            <a:ext cx="2520280" cy="533400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pPr algn="ctr"/>
            <a:r>
              <a:rPr lang="de-DE" dirty="0" smtClean="0"/>
              <a:t>Grant</a:t>
            </a:r>
            <a:endParaRPr lang="de-DE" dirty="0"/>
          </a:p>
        </p:txBody>
      </p:sp>
      <p:sp>
        <p:nvSpPr>
          <p:cNvPr id="9" name="Textfeld 8"/>
          <p:cNvSpPr txBox="1"/>
          <p:nvPr/>
        </p:nvSpPr>
        <p:spPr>
          <a:xfrm rot="16200000">
            <a:off x="5908909" y="3239936"/>
            <a:ext cx="4431958" cy="38048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pPr algn="ctr"/>
            <a:r>
              <a:rPr lang="de-DE" dirty="0" smtClean="0"/>
              <a:t>Termination (likely)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3427178" y="2256454"/>
            <a:ext cx="2497435" cy="466497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pPr algn="ctr"/>
            <a:r>
              <a:rPr lang="de-DE" dirty="0" smtClean="0"/>
              <a:t>Examination</a:t>
            </a:r>
            <a:endParaRPr lang="de-DE" dirty="0"/>
          </a:p>
        </p:txBody>
      </p:sp>
      <p:sp>
        <p:nvSpPr>
          <p:cNvPr id="11" name="Textfeld 10"/>
          <p:cNvSpPr txBox="1"/>
          <p:nvPr/>
        </p:nvSpPr>
        <p:spPr>
          <a:xfrm>
            <a:off x="762063" y="2942028"/>
            <a:ext cx="2019300" cy="495300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pPr algn="ctr"/>
            <a:r>
              <a:rPr lang="de-DE" smtClean="0"/>
              <a:t>Pre-grant</a:t>
            </a:r>
            <a:endParaRPr lang="de-DE" dirty="0"/>
          </a:p>
        </p:txBody>
      </p:sp>
      <p:sp>
        <p:nvSpPr>
          <p:cNvPr id="12" name="Textfeld 11"/>
          <p:cNvSpPr txBox="1"/>
          <p:nvPr/>
        </p:nvSpPr>
        <p:spPr>
          <a:xfrm>
            <a:off x="3486511" y="5253526"/>
            <a:ext cx="2435224" cy="392629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pPr algn="ctr"/>
            <a:r>
              <a:rPr lang="de-DE" dirty="0" smtClean="0"/>
              <a:t>Post-grant</a:t>
            </a:r>
            <a:endParaRPr lang="de-DE" dirty="0"/>
          </a:p>
        </p:txBody>
      </p:sp>
      <p:sp>
        <p:nvSpPr>
          <p:cNvPr id="44" name="Textfeld 43"/>
          <p:cNvSpPr txBox="1"/>
          <p:nvPr/>
        </p:nvSpPr>
        <p:spPr>
          <a:xfrm>
            <a:off x="4569533" y="4840726"/>
            <a:ext cx="2517067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100" dirty="0" smtClean="0">
                <a:latin typeface="Arial" pitchFamily="34" charset="0"/>
                <a:cs typeface="Arial" pitchFamily="34" charset="0"/>
              </a:rPr>
              <a:t>IP right maintained post IP right review</a:t>
            </a:r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4" name="Textfeld 213"/>
          <p:cNvSpPr txBox="1"/>
          <p:nvPr/>
        </p:nvSpPr>
        <p:spPr>
          <a:xfrm>
            <a:off x="174156" y="4960614"/>
            <a:ext cx="2607207" cy="178510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1100" b="1" dirty="0" smtClean="0"/>
              <a:t>E</a:t>
            </a:r>
            <a:r>
              <a:rPr lang="de-DE" sz="1100" b="1" dirty="0"/>
              <a:t> </a:t>
            </a:r>
            <a:r>
              <a:rPr lang="de-DE" sz="1100" b="1" dirty="0" smtClean="0"/>
              <a:t>(Events):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100" dirty="0" smtClean="0"/>
              <a:t>Document published;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100" dirty="0" smtClean="0"/>
              <a:t>Document modified;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100" dirty="0" smtClean="0"/>
              <a:t>Party data changed;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100" dirty="0" smtClean="0"/>
              <a:t>Licensesing information recorded;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100" dirty="0"/>
              <a:t>Time limit </a:t>
            </a:r>
            <a:r>
              <a:rPr lang="de-DE" sz="1100" dirty="0" smtClean="0"/>
              <a:t>extended; or</a:t>
            </a:r>
            <a:endParaRPr lang="de-DE" sz="1100" dirty="0"/>
          </a:p>
          <a:p>
            <a:pPr marL="228600" indent="-228600">
              <a:buFont typeface="+mj-lt"/>
              <a:buAutoNum type="arabicPeriod"/>
            </a:pPr>
            <a:r>
              <a:rPr lang="de-DE" sz="1100" dirty="0" smtClean="0"/>
              <a:t>Fee paid</a:t>
            </a:r>
            <a:r>
              <a:rPr lang="de-DE" sz="1100" dirty="0"/>
              <a:t>.</a:t>
            </a:r>
            <a:endParaRPr lang="de-DE" sz="1100" dirty="0" smtClean="0"/>
          </a:p>
        </p:txBody>
      </p:sp>
      <p:cxnSp>
        <p:nvCxnSpPr>
          <p:cNvPr id="106" name="Gewinkelte Verbindung 80"/>
          <p:cNvCxnSpPr>
            <a:endCxn id="10" idx="1"/>
          </p:cNvCxnSpPr>
          <p:nvPr/>
        </p:nvCxnSpPr>
        <p:spPr>
          <a:xfrm flipV="1">
            <a:off x="1257363" y="2489703"/>
            <a:ext cx="2169815" cy="461849"/>
          </a:xfrm>
          <a:prstGeom prst="bentConnector3">
            <a:avLst>
              <a:gd name="adj1" fmla="val -482"/>
            </a:avLst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Gerade Verbindung 141"/>
          <p:cNvCxnSpPr/>
          <p:nvPr/>
        </p:nvCxnSpPr>
        <p:spPr bwMode="auto">
          <a:xfrm flipH="1">
            <a:off x="5116576" y="3581368"/>
            <a:ext cx="396044" cy="0"/>
          </a:xfrm>
          <a:prstGeom prst="line">
            <a:avLst/>
          </a:prstGeom>
          <a:noFill/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43" name="Gerade Verbindung 142"/>
          <p:cNvCxnSpPr/>
          <p:nvPr/>
        </p:nvCxnSpPr>
        <p:spPr bwMode="auto">
          <a:xfrm flipH="1" flipV="1">
            <a:off x="5119219" y="3580202"/>
            <a:ext cx="2120" cy="315676"/>
          </a:xfrm>
          <a:prstGeom prst="line">
            <a:avLst/>
          </a:prstGeom>
          <a:noFill/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68" name="Gerade Verbindung 167"/>
          <p:cNvCxnSpPr/>
          <p:nvPr/>
        </p:nvCxnSpPr>
        <p:spPr bwMode="auto">
          <a:xfrm flipH="1" flipV="1">
            <a:off x="5519269" y="3580202"/>
            <a:ext cx="2120" cy="315676"/>
          </a:xfrm>
          <a:prstGeom prst="line">
            <a:avLst/>
          </a:prstGeom>
          <a:noFill/>
          <a:ln w="15875" cap="flat" cmpd="sng" algn="ctr">
            <a:solidFill>
              <a:schemeClr val="accent1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169" name="Textfeld 168"/>
          <p:cNvSpPr txBox="1"/>
          <p:nvPr/>
        </p:nvSpPr>
        <p:spPr>
          <a:xfrm>
            <a:off x="4761639" y="3386943"/>
            <a:ext cx="27537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Protection beyond IP right term granted</a:t>
            </a:r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4" name="Gerade Verbindung mit Pfeil 93"/>
          <p:cNvCxnSpPr/>
          <p:nvPr/>
        </p:nvCxnSpPr>
        <p:spPr>
          <a:xfrm flipV="1">
            <a:off x="5940031" y="2397991"/>
            <a:ext cx="1994617" cy="7424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Gerade Verbindung mit Pfeil 96"/>
          <p:cNvCxnSpPr/>
          <p:nvPr/>
        </p:nvCxnSpPr>
        <p:spPr>
          <a:xfrm flipV="1">
            <a:off x="5942694" y="2606077"/>
            <a:ext cx="1991954" cy="5837"/>
          </a:xfrm>
          <a:prstGeom prst="straightConnector1">
            <a:avLst/>
          </a:prstGeom>
          <a:ln w="15875"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feld 97"/>
          <p:cNvSpPr txBox="1"/>
          <p:nvPr/>
        </p:nvSpPr>
        <p:spPr>
          <a:xfrm>
            <a:off x="6565127" y="2436800"/>
            <a:ext cx="136952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100" dirty="0" smtClean="0">
                <a:latin typeface="Arial" pitchFamily="34" charset="0"/>
                <a:cs typeface="Arial" pitchFamily="34" charset="0"/>
              </a:rPr>
              <a:t>Application revived</a:t>
            </a:r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9" name="Gerade Verbindung mit Pfeil 98"/>
          <p:cNvCxnSpPr/>
          <p:nvPr/>
        </p:nvCxnSpPr>
        <p:spPr>
          <a:xfrm>
            <a:off x="5940031" y="4129440"/>
            <a:ext cx="1994617" cy="0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feld 99"/>
          <p:cNvSpPr txBox="1"/>
          <p:nvPr/>
        </p:nvSpPr>
        <p:spPr>
          <a:xfrm>
            <a:off x="6946400" y="3952739"/>
            <a:ext cx="1168963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100" dirty="0" smtClean="0">
                <a:latin typeface="Arial" pitchFamily="34" charset="0"/>
                <a:cs typeface="Arial" pitchFamily="34" charset="0"/>
              </a:rPr>
              <a:t>IP right ceased</a:t>
            </a:r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1" name="Gerade Verbindung mit Pfeil 100"/>
          <p:cNvCxnSpPr/>
          <p:nvPr/>
        </p:nvCxnSpPr>
        <p:spPr>
          <a:xfrm>
            <a:off x="5942694" y="4335939"/>
            <a:ext cx="1991954" cy="0"/>
          </a:xfrm>
          <a:prstGeom prst="straightConnector1">
            <a:avLst/>
          </a:prstGeom>
          <a:ln w="15875"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feld 101"/>
          <p:cNvSpPr txBox="1"/>
          <p:nvPr/>
        </p:nvSpPr>
        <p:spPr>
          <a:xfrm>
            <a:off x="6565127" y="4160825"/>
            <a:ext cx="136952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100" dirty="0" smtClean="0">
                <a:latin typeface="Arial" pitchFamily="34" charset="0"/>
                <a:cs typeface="Arial" pitchFamily="34" charset="0"/>
              </a:rPr>
              <a:t>IP right reinstated</a:t>
            </a:r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3" name="Gerade Verbindung mit Pfeil 102"/>
          <p:cNvCxnSpPr/>
          <p:nvPr/>
        </p:nvCxnSpPr>
        <p:spPr>
          <a:xfrm>
            <a:off x="5959081" y="5377215"/>
            <a:ext cx="1975567" cy="0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feld 103"/>
          <p:cNvSpPr txBox="1"/>
          <p:nvPr/>
        </p:nvSpPr>
        <p:spPr>
          <a:xfrm>
            <a:off x="6248400" y="5200514"/>
            <a:ext cx="155976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100" dirty="0" smtClean="0">
                <a:latin typeface="Arial" pitchFamily="34" charset="0"/>
                <a:cs typeface="Arial" pitchFamily="34" charset="0"/>
              </a:rPr>
              <a:t>IP right ceased</a:t>
            </a:r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Textfeld 15"/>
          <p:cNvSpPr txBox="1"/>
          <p:nvPr/>
        </p:nvSpPr>
        <p:spPr>
          <a:xfrm rot="10800000" flipV="1">
            <a:off x="8316968" y="2804828"/>
            <a:ext cx="827031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100" dirty="0" smtClean="0">
                <a:latin typeface="Arial" pitchFamily="34" charset="0"/>
                <a:cs typeface="Arial" pitchFamily="34" charset="0"/>
              </a:rPr>
              <a:t>Applicaion/IP right permanently</a:t>
            </a:r>
          </a:p>
          <a:p>
            <a:r>
              <a:rPr lang="de-DE" sz="1100" dirty="0" smtClean="0">
                <a:latin typeface="Arial" pitchFamily="34" charset="0"/>
                <a:cs typeface="Arial" pitchFamily="34" charset="0"/>
              </a:rPr>
              <a:t>terminted</a:t>
            </a:r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3" name="Gerade Verbindung mit Pfeil 51"/>
          <p:cNvCxnSpPr/>
          <p:nvPr/>
        </p:nvCxnSpPr>
        <p:spPr>
          <a:xfrm flipV="1">
            <a:off x="2781363" y="3276095"/>
            <a:ext cx="5153286" cy="29048"/>
          </a:xfrm>
          <a:prstGeom prst="straightConnector1">
            <a:avLst/>
          </a:prstGeom>
          <a:ln w="15875"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feld 22"/>
          <p:cNvSpPr txBox="1"/>
          <p:nvPr/>
        </p:nvSpPr>
        <p:spPr>
          <a:xfrm flipH="1">
            <a:off x="5159500" y="3094008"/>
            <a:ext cx="26255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latin typeface="Arial" pitchFamily="34" charset="0"/>
                <a:cs typeface="Arial" pitchFamily="34" charset="0"/>
              </a:rPr>
              <a:t>P</a:t>
            </a:r>
            <a:r>
              <a:rPr lang="de-DE" sz="1100" dirty="0" smtClean="0">
                <a:latin typeface="Arial" pitchFamily="34" charset="0"/>
                <a:cs typeface="Arial" pitchFamily="34" charset="0"/>
              </a:rPr>
              <a:t>re-grant review requested</a:t>
            </a:r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Textfeld 15"/>
          <p:cNvSpPr txBox="1"/>
          <p:nvPr/>
        </p:nvSpPr>
        <p:spPr>
          <a:xfrm>
            <a:off x="6089256" y="2232426"/>
            <a:ext cx="171521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100" dirty="0" smtClean="0">
                <a:latin typeface="Arial" pitchFamily="34" charset="0"/>
                <a:cs typeface="Arial" pitchFamily="34" charset="0"/>
              </a:rPr>
              <a:t>Application discontinued</a:t>
            </a:r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Textfeld 97"/>
          <p:cNvSpPr txBox="1"/>
          <p:nvPr/>
        </p:nvSpPr>
        <p:spPr>
          <a:xfrm>
            <a:off x="1647325" y="2489958"/>
            <a:ext cx="136952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100" dirty="0" smtClean="0">
                <a:latin typeface="Arial" pitchFamily="34" charset="0"/>
                <a:cs typeface="Arial" pitchFamily="34" charset="0"/>
              </a:rPr>
              <a:t>Application revived</a:t>
            </a:r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Textfeld 6"/>
          <p:cNvSpPr txBox="1"/>
          <p:nvPr/>
        </p:nvSpPr>
        <p:spPr>
          <a:xfrm>
            <a:off x="419153" y="773545"/>
            <a:ext cx="5859824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  <a:prstDash val="dash"/>
          </a:ln>
        </p:spPr>
        <p:txBody>
          <a:bodyPr wrap="square" lIns="36000" tIns="36000" rIns="36000" bIns="36000" rtlCol="0">
            <a:noAutofit/>
          </a:bodyPr>
          <a:lstStyle/>
          <a:p>
            <a:pPr algn="ctr"/>
            <a:r>
              <a:rPr lang="de-DE" sz="1400" dirty="0" smtClean="0"/>
              <a:t>Active</a:t>
            </a:r>
            <a:endParaRPr lang="de-DE" sz="1400" dirty="0"/>
          </a:p>
        </p:txBody>
      </p:sp>
      <p:sp>
        <p:nvSpPr>
          <p:cNvPr id="86" name="Textfeld 6"/>
          <p:cNvSpPr txBox="1"/>
          <p:nvPr/>
        </p:nvSpPr>
        <p:spPr>
          <a:xfrm>
            <a:off x="6763390" y="773545"/>
            <a:ext cx="1970521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  <a:prstDash val="dash"/>
          </a:ln>
        </p:spPr>
        <p:txBody>
          <a:bodyPr wrap="square" lIns="36000" tIns="36000" rIns="36000" bIns="36000" rtlCol="0">
            <a:noAutofit/>
          </a:bodyPr>
          <a:lstStyle/>
          <a:p>
            <a:pPr algn="ctr"/>
            <a:r>
              <a:rPr lang="de-DE" sz="1400" dirty="0" smtClean="0"/>
              <a:t>Inactive/ Terminated</a:t>
            </a:r>
            <a:endParaRPr lang="de-DE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9EEDA-9492-4994-BB18-1005CD6866B1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57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  <p:bldP spid="21" grpId="0"/>
      <p:bldP spid="23" grpId="0"/>
      <p:bldP spid="28" grpId="0"/>
      <p:bldP spid="46" grpId="0"/>
      <p:bldP spid="66" grpId="0"/>
      <p:bldP spid="95" grpId="0" animBg="1"/>
      <p:bldP spid="53" grpId="0"/>
      <p:bldP spid="186" grpId="0"/>
      <p:bldP spid="187" grpId="0"/>
      <p:bldP spid="188" grpId="0"/>
      <p:bldP spid="189" grpId="0"/>
      <p:bldP spid="190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44" grpId="0"/>
      <p:bldP spid="214" grpId="0" animBg="1"/>
      <p:bldP spid="169" grpId="0"/>
      <p:bldP spid="98" grpId="0"/>
      <p:bldP spid="100" grpId="0"/>
      <p:bldP spid="102" grpId="0"/>
      <p:bldP spid="104" grpId="0"/>
      <p:bldP spid="108" grpId="0"/>
      <p:bldP spid="131" grpId="0"/>
      <p:bldP spid="141" grpId="0"/>
      <p:bldP spid="89" grpId="0"/>
      <p:bldP spid="85" grpId="0" animBg="1"/>
      <p:bldP spid="8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Issues</a:t>
            </a:r>
            <a:endParaRPr 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29600" cy="4352925"/>
          </a:xfrm>
        </p:spPr>
        <p:txBody>
          <a:bodyPr/>
          <a:lstStyle/>
          <a:p>
            <a:pPr lvl="0"/>
            <a:r>
              <a:rPr lang="en-US" dirty="0"/>
              <a:t>whether the key events should be mandatory or not;</a:t>
            </a:r>
          </a:p>
          <a:p>
            <a:r>
              <a:rPr lang="en-US" dirty="0"/>
              <a:t>list of detailed events;</a:t>
            </a:r>
          </a:p>
          <a:p>
            <a:pPr lvl="0"/>
            <a:r>
              <a:rPr lang="en-US" dirty="0" smtClean="0"/>
              <a:t>exchange </a:t>
            </a:r>
            <a:r>
              <a:rPr lang="en-US" dirty="0"/>
              <a:t>frequency of legal status data; </a:t>
            </a:r>
          </a:p>
          <a:p>
            <a:pPr lvl="0"/>
            <a:r>
              <a:rPr lang="en-US" dirty="0" smtClean="0"/>
              <a:t>set </a:t>
            </a:r>
            <a:r>
              <a:rPr lang="en-US" dirty="0"/>
              <a:t>of events to be delivered: </a:t>
            </a:r>
            <a:r>
              <a:rPr lang="en-US" dirty="0" smtClean="0"/>
              <a:t>1. Key events only, 2. Key </a:t>
            </a:r>
            <a:r>
              <a:rPr lang="en-US" dirty="0"/>
              <a:t>and D</a:t>
            </a:r>
            <a:r>
              <a:rPr lang="en-US" dirty="0" smtClean="0"/>
              <a:t>etailed events, </a:t>
            </a:r>
            <a:r>
              <a:rPr lang="en-US" dirty="0"/>
              <a:t>or </a:t>
            </a:r>
            <a:r>
              <a:rPr lang="en-US" dirty="0" smtClean="0"/>
              <a:t>3. Key </a:t>
            </a:r>
            <a:r>
              <a:rPr lang="en-US" dirty="0"/>
              <a:t>and </a:t>
            </a:r>
            <a:r>
              <a:rPr lang="en-US" dirty="0" smtClean="0"/>
              <a:t>Detailed </a:t>
            </a:r>
            <a:r>
              <a:rPr lang="en-US" dirty="0"/>
              <a:t>events with </a:t>
            </a:r>
            <a:r>
              <a:rPr lang="en-US" dirty="0" smtClean="0"/>
              <a:t>IPOs’ actual events</a:t>
            </a:r>
            <a:endParaRPr lang="en-US" dirty="0"/>
          </a:p>
          <a:p>
            <a:pPr lvl="0"/>
            <a:r>
              <a:rPr lang="en-US" dirty="0"/>
              <a:t>whether stage transition information </a:t>
            </a:r>
            <a:r>
              <a:rPr lang="en-US" dirty="0" smtClean="0"/>
              <a:t>(one </a:t>
            </a:r>
            <a:r>
              <a:rPr lang="en-US" dirty="0"/>
              <a:t>stage to </a:t>
            </a:r>
            <a:r>
              <a:rPr lang="en-US" dirty="0" smtClean="0"/>
              <a:t>another) to </a:t>
            </a:r>
            <a:r>
              <a:rPr lang="en-US" dirty="0"/>
              <a:t>be </a:t>
            </a:r>
            <a:r>
              <a:rPr lang="en-US" dirty="0" smtClean="0"/>
              <a:t>provided with events; </a:t>
            </a:r>
            <a:endParaRPr lang="en-US" dirty="0"/>
          </a:p>
          <a:p>
            <a:r>
              <a:rPr lang="en-US" dirty="0" smtClean="0"/>
              <a:t>whether </a:t>
            </a:r>
            <a:r>
              <a:rPr lang="en-US" dirty="0"/>
              <a:t>snapshot or history of events to be exchanged;</a:t>
            </a:r>
          </a:p>
          <a:p>
            <a:pPr lvl="0"/>
            <a:r>
              <a:rPr lang="en-US" dirty="0" smtClean="0"/>
              <a:t>Guidance for IP Offices to implement the new Standard.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9EEDA-9492-4994-BB18-1005CD6866B1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61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LSTF 2016 </a:t>
            </a:r>
            <a:r>
              <a:rPr lang="fr-CH" dirty="0" err="1" smtClean="0"/>
              <a:t>Work</a:t>
            </a:r>
            <a:r>
              <a:rPr lang="fr-CH" dirty="0" smtClean="0"/>
              <a:t> Plan (</a:t>
            </a:r>
            <a:r>
              <a:rPr lang="fr-CH" dirty="0" err="1" smtClean="0"/>
              <a:t>provisional</a:t>
            </a:r>
            <a:r>
              <a:rPr lang="fr-CH" dirty="0" smtClean="0"/>
              <a:t>)</a:t>
            </a:r>
            <a:endParaRPr 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12776"/>
            <a:ext cx="8229600" cy="4352925"/>
          </a:xfrm>
        </p:spPr>
        <p:txBody>
          <a:bodyPr/>
          <a:lstStyle/>
          <a:p>
            <a:r>
              <a:rPr lang="fr-CH" dirty="0" err="1" smtClean="0"/>
              <a:t>Finalizing</a:t>
            </a:r>
            <a:r>
              <a:rPr lang="fr-CH" dirty="0" smtClean="0"/>
              <a:t> </a:t>
            </a:r>
            <a:r>
              <a:rPr lang="fr-CH" dirty="0"/>
              <a:t>Phase </a:t>
            </a:r>
            <a:r>
              <a:rPr lang="fr-CH" dirty="0" smtClean="0"/>
              <a:t>2 by </a:t>
            </a:r>
            <a:r>
              <a:rPr lang="fr-CH" dirty="0" err="1" smtClean="0"/>
              <a:t>June</a:t>
            </a:r>
            <a:r>
              <a:rPr lang="fr-CH" dirty="0" smtClean="0"/>
              <a:t> 2016</a:t>
            </a:r>
          </a:p>
          <a:p>
            <a:pPr lvl="1"/>
            <a:r>
              <a:rPr lang="fr-CH" dirty="0" smtClean="0"/>
              <a:t>List of </a:t>
            </a:r>
            <a:r>
              <a:rPr lang="fr-CH" dirty="0" err="1" smtClean="0"/>
              <a:t>draft</a:t>
            </a:r>
            <a:r>
              <a:rPr lang="fr-CH" dirty="0" smtClean="0"/>
              <a:t> </a:t>
            </a:r>
            <a:r>
              <a:rPr lang="fr-CH" dirty="0" err="1" smtClean="0"/>
              <a:t>detailed</a:t>
            </a:r>
            <a:r>
              <a:rPr lang="fr-CH" dirty="0" smtClean="0"/>
              <a:t> </a:t>
            </a:r>
            <a:r>
              <a:rPr lang="fr-CH" dirty="0" err="1" smtClean="0"/>
              <a:t>events</a:t>
            </a:r>
            <a:endParaRPr lang="fr-CH" dirty="0" smtClean="0"/>
          </a:p>
          <a:p>
            <a:pPr lvl="1"/>
            <a:r>
              <a:rPr lang="fr-CH" dirty="0" smtClean="0"/>
              <a:t>Guidance for office </a:t>
            </a:r>
            <a:r>
              <a:rPr lang="fr-CH" dirty="0" err="1" smtClean="0"/>
              <a:t>specific</a:t>
            </a:r>
            <a:r>
              <a:rPr lang="fr-CH" dirty="0"/>
              <a:t> </a:t>
            </a:r>
            <a:r>
              <a:rPr lang="fr-CH" dirty="0" smtClean="0"/>
              <a:t>data </a:t>
            </a:r>
          </a:p>
          <a:p>
            <a:pPr lvl="1"/>
            <a:r>
              <a:rPr lang="fr-CH" dirty="0" err="1" smtClean="0"/>
              <a:t>Mapping</a:t>
            </a:r>
            <a:r>
              <a:rPr lang="fr-CH" dirty="0" smtClean="0"/>
              <a:t> </a:t>
            </a:r>
            <a:r>
              <a:rPr lang="fr-CH" dirty="0" err="1" smtClean="0"/>
              <a:t>IPOs</a:t>
            </a:r>
            <a:r>
              <a:rPr lang="fr-CH" dirty="0" smtClean="0"/>
              <a:t>’ </a:t>
            </a:r>
            <a:r>
              <a:rPr lang="fr-CH" dirty="0" err="1" smtClean="0"/>
              <a:t>actual</a:t>
            </a:r>
            <a:r>
              <a:rPr lang="fr-CH" dirty="0" smtClean="0"/>
              <a:t> </a:t>
            </a:r>
            <a:r>
              <a:rPr lang="fr-CH" dirty="0" err="1" smtClean="0"/>
              <a:t>events</a:t>
            </a:r>
            <a:r>
              <a:rPr lang="fr-CH" dirty="0" smtClean="0"/>
              <a:t> to the standard </a:t>
            </a:r>
            <a:r>
              <a:rPr lang="fr-CH" dirty="0" err="1" smtClean="0"/>
              <a:t>events</a:t>
            </a:r>
            <a:r>
              <a:rPr lang="fr-CH" dirty="0" smtClean="0"/>
              <a:t> </a:t>
            </a:r>
          </a:p>
          <a:p>
            <a:r>
              <a:rPr lang="fr-CH" dirty="0" err="1" smtClean="0"/>
              <a:t>Starting</a:t>
            </a:r>
            <a:r>
              <a:rPr lang="fr-CH" dirty="0" smtClean="0"/>
              <a:t> </a:t>
            </a:r>
            <a:r>
              <a:rPr lang="fr-CH" dirty="0"/>
              <a:t>Phase </a:t>
            </a:r>
            <a:r>
              <a:rPr lang="fr-CH" dirty="0" smtClean="0"/>
              <a:t>3 </a:t>
            </a:r>
            <a:r>
              <a:rPr lang="fr-CH" dirty="0" err="1" smtClean="0"/>
              <a:t>from</a:t>
            </a:r>
            <a:r>
              <a:rPr lang="fr-CH" dirty="0" smtClean="0"/>
              <a:t> July</a:t>
            </a:r>
          </a:p>
          <a:p>
            <a:pPr lvl="1"/>
            <a:r>
              <a:rPr lang="en-US" dirty="0" smtClean="0"/>
              <a:t>Codification </a:t>
            </a:r>
            <a:r>
              <a:rPr lang="en-US" dirty="0"/>
              <a:t>of legal status </a:t>
            </a:r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Defining minimum </a:t>
            </a:r>
            <a:r>
              <a:rPr lang="en-US" dirty="0"/>
              <a:t>data </a:t>
            </a:r>
            <a:r>
              <a:rPr lang="en-US" dirty="0" smtClean="0"/>
              <a:t>set</a:t>
            </a:r>
          </a:p>
          <a:p>
            <a:pPr lvl="1"/>
            <a:r>
              <a:rPr lang="en-US" dirty="0" smtClean="0"/>
              <a:t>Preparing a final draft of new standard</a:t>
            </a:r>
          </a:p>
          <a:p>
            <a:r>
              <a:rPr lang="en-US" dirty="0"/>
              <a:t>Organizing the LSTF </a:t>
            </a:r>
            <a:r>
              <a:rPr lang="en-US" dirty="0" smtClean="0"/>
              <a:t>meetings</a:t>
            </a:r>
            <a:endParaRPr lang="en-US" dirty="0"/>
          </a:p>
          <a:p>
            <a:pPr lvl="1"/>
            <a:r>
              <a:rPr lang="en-US" dirty="0"/>
              <a:t>Online </a:t>
            </a:r>
            <a:r>
              <a:rPr lang="en-US" dirty="0" smtClean="0"/>
              <a:t>conferences</a:t>
            </a:r>
            <a:endParaRPr lang="en-US" dirty="0"/>
          </a:p>
          <a:p>
            <a:pPr lvl="1"/>
            <a:r>
              <a:rPr lang="en-US" dirty="0"/>
              <a:t>Face-to-face meetings in </a:t>
            </a:r>
            <a:r>
              <a:rPr lang="en-US" dirty="0" smtClean="0"/>
              <a:t>2016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9EEDA-9492-4994-BB18-1005CD6866B1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89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</a:t>
            </a:r>
            <a:r>
              <a:rPr lang="en-US" dirty="0"/>
              <a:t>and D</a:t>
            </a:r>
            <a:r>
              <a:rPr lang="en-US" dirty="0" smtClean="0"/>
              <a:t>iscussions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Thank you for your attention!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9EEDA-9492-4994-BB18-1005CD6866B1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39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Content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 smtClean="0"/>
              <a:t>Background</a:t>
            </a:r>
            <a:endParaRPr lang="en-US" dirty="0"/>
          </a:p>
          <a:p>
            <a:r>
              <a:rPr lang="en-US" dirty="0" smtClean="0"/>
              <a:t>Requirements </a:t>
            </a:r>
            <a:r>
              <a:rPr lang="en-US" dirty="0"/>
              <a:t>of l</a:t>
            </a:r>
            <a:r>
              <a:rPr lang="en-US" dirty="0" smtClean="0"/>
              <a:t>egal status data</a:t>
            </a:r>
          </a:p>
          <a:p>
            <a:r>
              <a:rPr lang="en-US" dirty="0"/>
              <a:t>Overview of l</a:t>
            </a:r>
            <a:r>
              <a:rPr lang="en-US" dirty="0" smtClean="0"/>
              <a:t>egal status TF’s activities</a:t>
            </a:r>
            <a:endParaRPr lang="en-US" dirty="0"/>
          </a:p>
          <a:p>
            <a:pPr lvl="0"/>
            <a:r>
              <a:rPr lang="fr-CH" dirty="0" smtClean="0"/>
              <a:t>Objectives and scope of new standard</a:t>
            </a:r>
            <a:endParaRPr lang="en-US" dirty="0" smtClean="0"/>
          </a:p>
          <a:p>
            <a:pPr lvl="0"/>
            <a:r>
              <a:rPr lang="en-US" dirty="0" smtClean="0"/>
              <a:t>Roadmap for new standard development</a:t>
            </a:r>
          </a:p>
          <a:p>
            <a:r>
              <a:rPr lang="fr-CH" dirty="0" smtClean="0"/>
              <a:t>Composition </a:t>
            </a:r>
            <a:r>
              <a:rPr lang="fr-CH" dirty="0"/>
              <a:t>of </a:t>
            </a:r>
            <a:r>
              <a:rPr lang="fr-CH" dirty="0" err="1"/>
              <a:t>l</a:t>
            </a:r>
            <a:r>
              <a:rPr lang="fr-CH" dirty="0" err="1" smtClean="0"/>
              <a:t>egal</a:t>
            </a:r>
            <a:r>
              <a:rPr lang="fr-CH" dirty="0" smtClean="0"/>
              <a:t> </a:t>
            </a:r>
            <a:r>
              <a:rPr lang="fr-CH" dirty="0" err="1" smtClean="0"/>
              <a:t>status</a:t>
            </a:r>
            <a:r>
              <a:rPr lang="fr-CH" dirty="0" smtClean="0"/>
              <a:t> </a:t>
            </a:r>
            <a:r>
              <a:rPr lang="fr-CH" dirty="0" err="1" smtClean="0"/>
              <a:t>event</a:t>
            </a:r>
            <a:r>
              <a:rPr lang="fr-CH" dirty="0" smtClean="0"/>
              <a:t> information</a:t>
            </a:r>
          </a:p>
          <a:p>
            <a:pPr lvl="0"/>
            <a:r>
              <a:rPr lang="en-US" dirty="0" smtClean="0"/>
              <a:t>Structure of events </a:t>
            </a:r>
            <a:r>
              <a:rPr lang="en-US" dirty="0"/>
              <a:t>l</a:t>
            </a:r>
            <a:r>
              <a:rPr lang="en-US" dirty="0" smtClean="0"/>
              <a:t>ist</a:t>
            </a:r>
          </a:p>
          <a:p>
            <a:pPr lvl="0"/>
            <a:r>
              <a:rPr lang="en-US" dirty="0" smtClean="0"/>
              <a:t>Overall patent </a:t>
            </a:r>
            <a:r>
              <a:rPr lang="en-US" dirty="0"/>
              <a:t>p</a:t>
            </a:r>
            <a:r>
              <a:rPr lang="en-US" dirty="0" smtClean="0"/>
              <a:t>rosecution </a:t>
            </a:r>
            <a:r>
              <a:rPr lang="en-US" dirty="0"/>
              <a:t>m</a:t>
            </a:r>
            <a:r>
              <a:rPr lang="en-US" dirty="0" smtClean="0"/>
              <a:t>odel</a:t>
            </a:r>
          </a:p>
          <a:p>
            <a:pPr lvl="0"/>
            <a:r>
              <a:rPr lang="en-US" dirty="0" smtClean="0"/>
              <a:t>Open issues</a:t>
            </a:r>
          </a:p>
          <a:p>
            <a:r>
              <a:rPr lang="en-US" dirty="0" smtClean="0"/>
              <a:t>Legal status TF 2016 Work </a:t>
            </a:r>
            <a:r>
              <a:rPr lang="en-US" dirty="0"/>
              <a:t>P</a:t>
            </a:r>
            <a:r>
              <a:rPr lang="en-US" dirty="0" smtClean="0"/>
              <a:t>lan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9EEDA-9492-4994-BB18-1005CD6866B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 Committee on WIPO Standards (CWS), held in </a:t>
            </a:r>
            <a:r>
              <a:rPr lang="en-US" dirty="0"/>
              <a:t>April </a:t>
            </a:r>
            <a:r>
              <a:rPr lang="en-US" dirty="0" smtClean="0"/>
              <a:t>2013, agreed to create: </a:t>
            </a:r>
          </a:p>
          <a:p>
            <a:r>
              <a:rPr lang="en-US" dirty="0" smtClean="0"/>
              <a:t>Task</a:t>
            </a:r>
            <a:r>
              <a:rPr lang="en-US" dirty="0"/>
              <a:t> No.47:  “prepare a proposal to establish a new WIPO standard for the exchange of </a:t>
            </a:r>
            <a:r>
              <a:rPr lang="en-US" u="sng" dirty="0"/>
              <a:t>patent</a:t>
            </a:r>
            <a:r>
              <a:rPr lang="en-US" dirty="0"/>
              <a:t> legal status data by industrial property offices.  Once this task is completed, the corresponding proposal should be </a:t>
            </a:r>
            <a:r>
              <a:rPr lang="en-US" dirty="0" smtClean="0"/>
              <a:t>extended </a:t>
            </a:r>
            <a:r>
              <a:rPr lang="en-US" dirty="0"/>
              <a:t>to </a:t>
            </a:r>
            <a:r>
              <a:rPr lang="en-US" u="sng" dirty="0" smtClean="0"/>
              <a:t>trademarks </a:t>
            </a:r>
            <a:r>
              <a:rPr lang="en-US" u="sng" dirty="0"/>
              <a:t>and industrial designs</a:t>
            </a:r>
            <a:r>
              <a:rPr lang="en-US" dirty="0"/>
              <a:t>.” </a:t>
            </a:r>
            <a:r>
              <a:rPr lang="en-US" dirty="0" smtClean="0"/>
              <a:t>  </a:t>
            </a:r>
          </a:p>
          <a:p>
            <a:r>
              <a:rPr lang="en-US" dirty="0" smtClean="0"/>
              <a:t>Legal Status Task Force to carry out Task No. 47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9EEDA-9492-4994-BB18-1005CD6866B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6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</a:t>
            </a:r>
            <a:r>
              <a:rPr lang="en-US" dirty="0"/>
              <a:t>of legal status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reliable </a:t>
            </a:r>
            <a:r>
              <a:rPr lang="en-US" dirty="0"/>
              <a:t>/ accurate </a:t>
            </a:r>
          </a:p>
          <a:p>
            <a:pPr lvl="0"/>
            <a:r>
              <a:rPr lang="en-US" dirty="0"/>
              <a:t>in time</a:t>
            </a:r>
          </a:p>
          <a:p>
            <a:r>
              <a:rPr lang="en-US" dirty="0" smtClean="0"/>
              <a:t>Accessible</a:t>
            </a:r>
          </a:p>
          <a:p>
            <a:endParaRPr lang="en-US" dirty="0"/>
          </a:p>
          <a:p>
            <a:r>
              <a:rPr lang="en-US" b="1" dirty="0"/>
              <a:t>standardized</a:t>
            </a:r>
            <a:endParaRPr lang="en-US" dirty="0"/>
          </a:p>
          <a:p>
            <a:pPr lvl="0"/>
            <a:r>
              <a:rPr lang="en-US" b="1" dirty="0" smtClean="0"/>
              <a:t>comprehensive </a:t>
            </a:r>
            <a:r>
              <a:rPr lang="en-US" b="1" dirty="0"/>
              <a:t>and </a:t>
            </a:r>
            <a:r>
              <a:rPr lang="en-US" b="1" dirty="0" smtClean="0"/>
              <a:t>understandable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9EEDA-9492-4994-BB18-1005CD6866B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74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LSTF’s </a:t>
            </a:r>
            <a:r>
              <a:rPr lang="en-US" dirty="0"/>
              <a:t>Activities</a:t>
            </a:r>
            <a:endParaRPr 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Legal Status TF (LSTF) started discussion in December </a:t>
            </a:r>
            <a:r>
              <a:rPr lang="en-US" dirty="0"/>
              <a:t>2013</a:t>
            </a:r>
          </a:p>
          <a:p>
            <a:r>
              <a:rPr lang="en-US" dirty="0" smtClean="0"/>
              <a:t>Representatives from 25 Organizations including User Groups participate in the LSTF </a:t>
            </a:r>
          </a:p>
          <a:p>
            <a:r>
              <a:rPr lang="en-US" dirty="0" smtClean="0"/>
              <a:t>Main Achievements</a:t>
            </a:r>
          </a:p>
          <a:p>
            <a:pPr lvl="1"/>
            <a:r>
              <a:rPr lang="en-US" dirty="0" smtClean="0"/>
              <a:t>Scope </a:t>
            </a:r>
            <a:r>
              <a:rPr lang="en-US" dirty="0"/>
              <a:t>of the new </a:t>
            </a:r>
            <a:r>
              <a:rPr lang="en-US" dirty="0" smtClean="0"/>
              <a:t>standard</a:t>
            </a:r>
            <a:endParaRPr lang="en-US" dirty="0"/>
          </a:p>
          <a:p>
            <a:pPr lvl="1"/>
            <a:r>
              <a:rPr lang="en-US" dirty="0" smtClean="0"/>
              <a:t>Roadmap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omposition </a:t>
            </a:r>
            <a:r>
              <a:rPr lang="en-US" dirty="0"/>
              <a:t>of legal status event </a:t>
            </a:r>
            <a:r>
              <a:rPr lang="en-US" dirty="0" smtClean="0"/>
              <a:t>information</a:t>
            </a:r>
          </a:p>
          <a:p>
            <a:pPr lvl="1"/>
            <a:r>
              <a:rPr lang="en-US" dirty="0" smtClean="0"/>
              <a:t>List </a:t>
            </a:r>
            <a:r>
              <a:rPr lang="en-US" dirty="0"/>
              <a:t>of </a:t>
            </a:r>
            <a:r>
              <a:rPr lang="en-US" dirty="0" smtClean="0"/>
              <a:t>Key events (18 events)</a:t>
            </a:r>
          </a:p>
          <a:p>
            <a:pPr lvl="1"/>
            <a:r>
              <a:rPr lang="en-US" dirty="0"/>
              <a:t>Draft </a:t>
            </a:r>
            <a:r>
              <a:rPr lang="fr-CH" dirty="0"/>
              <a:t>list of </a:t>
            </a:r>
            <a:r>
              <a:rPr lang="fr-CH" dirty="0" err="1"/>
              <a:t>detailed</a:t>
            </a:r>
            <a:r>
              <a:rPr lang="fr-CH" dirty="0"/>
              <a:t> </a:t>
            </a:r>
            <a:r>
              <a:rPr lang="fr-CH" dirty="0" err="1" smtClean="0"/>
              <a:t>events</a:t>
            </a:r>
            <a:r>
              <a:rPr lang="fr-CH" dirty="0" smtClean="0"/>
              <a:t> (131 </a:t>
            </a:r>
            <a:r>
              <a:rPr lang="fr-CH" dirty="0" err="1" smtClean="0"/>
              <a:t>events</a:t>
            </a:r>
            <a:r>
              <a:rPr lang="fr-CH" dirty="0" smtClean="0"/>
              <a:t>)</a:t>
            </a:r>
            <a:endParaRPr lang="en-US" dirty="0"/>
          </a:p>
          <a:p>
            <a:pPr lvl="1"/>
            <a:r>
              <a:rPr lang="en-US" dirty="0" smtClean="0"/>
              <a:t>Draft overall </a:t>
            </a:r>
            <a:r>
              <a:rPr lang="en-US" dirty="0"/>
              <a:t>patent prosecution </a:t>
            </a:r>
            <a:r>
              <a:rPr lang="en-US" dirty="0" smtClean="0"/>
              <a:t>model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9EEDA-9492-4994-BB18-1005CD6866B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6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Objectives and Scope of New </a:t>
            </a:r>
            <a:r>
              <a:rPr lang="fr-CH" dirty="0" smtClean="0"/>
              <a:t>Standard</a:t>
            </a:r>
            <a:endParaRPr 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new standard provide recommendations to promote efficient </a:t>
            </a:r>
            <a:r>
              <a:rPr lang="en-US" u="sng" dirty="0"/>
              <a:t>exchange of patent legal status data </a:t>
            </a:r>
            <a:r>
              <a:rPr lang="en-US" dirty="0"/>
              <a:t>by </a:t>
            </a:r>
            <a:r>
              <a:rPr lang="en-US" dirty="0" smtClean="0"/>
              <a:t>IPOs   to </a:t>
            </a:r>
            <a:r>
              <a:rPr lang="en-US" dirty="0"/>
              <a:t>facilitate access to that data by IP information users, </a:t>
            </a:r>
            <a:r>
              <a:rPr lang="en-US" dirty="0" smtClean="0"/>
              <a:t>other IPOs</a:t>
            </a:r>
            <a:r>
              <a:rPr lang="en-US" dirty="0"/>
              <a:t>, IP data providers, the general public and other interested parties. 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new standard </a:t>
            </a:r>
            <a:r>
              <a:rPr lang="en-US" dirty="0" smtClean="0"/>
              <a:t>to specify</a:t>
            </a:r>
          </a:p>
          <a:p>
            <a:pPr lvl="1"/>
            <a:r>
              <a:rPr lang="en-US" dirty="0"/>
              <a:t>what legal status </a:t>
            </a:r>
            <a:r>
              <a:rPr lang="en-US" dirty="0" smtClean="0"/>
              <a:t>event data </a:t>
            </a:r>
            <a:r>
              <a:rPr lang="en-US" dirty="0"/>
              <a:t>should be </a:t>
            </a:r>
            <a:r>
              <a:rPr lang="en-US" dirty="0" smtClean="0"/>
              <a:t>exchanged</a:t>
            </a:r>
            <a:endParaRPr lang="en-US" dirty="0"/>
          </a:p>
          <a:p>
            <a:pPr lvl="1"/>
            <a:r>
              <a:rPr lang="en-US" dirty="0"/>
              <a:t>how that data should be structured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9EEDA-9492-4994-BB18-1005CD6866B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35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/>
          <a:lstStyle/>
          <a:p>
            <a:r>
              <a:rPr lang="en-US" dirty="0"/>
              <a:t>Roadmap for </a:t>
            </a:r>
            <a:r>
              <a:rPr lang="en-US" dirty="0" smtClean="0"/>
              <a:t>new </a:t>
            </a:r>
            <a:r>
              <a:rPr lang="en-US" dirty="0"/>
              <a:t>standard </a:t>
            </a:r>
            <a:r>
              <a:rPr lang="en-US" dirty="0" smtClean="0"/>
              <a:t>development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Three </a:t>
            </a:r>
            <a:r>
              <a:rPr lang="en-US" dirty="0"/>
              <a:t>Discussion Phases with specific topics:</a:t>
            </a:r>
          </a:p>
          <a:p>
            <a:pPr lvl="1"/>
            <a:r>
              <a:rPr lang="en-US" dirty="0" smtClean="0"/>
              <a:t>Phase 1:  Objectives and scope of the new standard</a:t>
            </a:r>
          </a:p>
          <a:p>
            <a:pPr lvl="1"/>
            <a:r>
              <a:rPr lang="en-US" dirty="0" smtClean="0"/>
              <a:t>Phase </a:t>
            </a:r>
            <a:r>
              <a:rPr lang="en-US" dirty="0"/>
              <a:t>2:  </a:t>
            </a:r>
            <a:r>
              <a:rPr lang="en-US" dirty="0" smtClean="0"/>
              <a:t>Legal </a:t>
            </a:r>
            <a:r>
              <a:rPr lang="en-US" dirty="0"/>
              <a:t>status data to be </a:t>
            </a:r>
            <a:r>
              <a:rPr lang="en-US" dirty="0" smtClean="0"/>
              <a:t>exchanged </a:t>
            </a:r>
          </a:p>
          <a:p>
            <a:pPr lvl="1"/>
            <a:r>
              <a:rPr lang="en-US" dirty="0"/>
              <a:t>Phase 3:  </a:t>
            </a:r>
            <a:endParaRPr lang="en-US" dirty="0" smtClean="0"/>
          </a:p>
          <a:p>
            <a:pPr lvl="2"/>
            <a:r>
              <a:rPr lang="en-US" dirty="0" smtClean="0"/>
              <a:t>Structure </a:t>
            </a:r>
            <a:r>
              <a:rPr lang="en-US" dirty="0"/>
              <a:t>of </a:t>
            </a:r>
            <a:r>
              <a:rPr lang="en-US" dirty="0" smtClean="0"/>
              <a:t>associated data with the status event</a:t>
            </a:r>
          </a:p>
          <a:p>
            <a:pPr lvl="2"/>
            <a:r>
              <a:rPr lang="en-US" dirty="0" smtClean="0"/>
              <a:t>Codification </a:t>
            </a:r>
            <a:r>
              <a:rPr lang="en-US" dirty="0"/>
              <a:t>of </a:t>
            </a:r>
            <a:r>
              <a:rPr lang="en-US" dirty="0" smtClean="0"/>
              <a:t>legal status event data for the data exchange</a:t>
            </a:r>
          </a:p>
          <a:p>
            <a:pPr lvl="1"/>
            <a:endParaRPr lang="en-US" dirty="0"/>
          </a:p>
          <a:p>
            <a:r>
              <a:rPr lang="en-US" dirty="0" smtClean="0"/>
              <a:t>Final draft for consideration and adoption at the fifth session of CWS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9EEDA-9492-4994-BB18-1005CD6866B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6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Composition </a:t>
            </a:r>
            <a:r>
              <a:rPr lang="en-US" dirty="0"/>
              <a:t>of </a:t>
            </a:r>
            <a:r>
              <a:rPr lang="en-US" dirty="0" smtClean="0"/>
              <a:t>status </a:t>
            </a:r>
            <a:r>
              <a:rPr lang="en-US" dirty="0"/>
              <a:t>event information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Stage-Event-State</a:t>
            </a:r>
            <a:r>
              <a:rPr lang="en-US" dirty="0"/>
              <a:t>, to indicate </a:t>
            </a:r>
            <a:r>
              <a:rPr lang="en-US" dirty="0" smtClean="0"/>
              <a:t>the legal </a:t>
            </a:r>
            <a:r>
              <a:rPr lang="en-US" dirty="0"/>
              <a:t>status </a:t>
            </a:r>
            <a:r>
              <a:rPr lang="en-US" dirty="0" smtClean="0"/>
              <a:t>event information </a:t>
            </a:r>
            <a:r>
              <a:rPr lang="en-US" dirty="0"/>
              <a:t>of an application or patent at the given </a:t>
            </a:r>
            <a:r>
              <a:rPr lang="en-US" dirty="0" smtClean="0"/>
              <a:t>time</a:t>
            </a:r>
          </a:p>
          <a:p>
            <a:pPr lvl="1"/>
            <a:r>
              <a:rPr lang="en-US" dirty="0" smtClean="0"/>
              <a:t>Six Stage: Filing, Examination, Pre-grant, Grant, Post-grant, Termination (likely)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18 Key Events: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Three States:</a:t>
            </a:r>
          </a:p>
          <a:p>
            <a:endParaRPr lang="en-US" dirty="0" smtClean="0"/>
          </a:p>
          <a:p>
            <a:r>
              <a:rPr lang="en-US" dirty="0" smtClean="0"/>
              <a:t>E.g.: Filing-</a:t>
            </a:r>
            <a:r>
              <a:rPr lang="en-US" dirty="0" err="1" smtClean="0"/>
              <a:t>ApplicationFiled</a:t>
            </a:r>
            <a:r>
              <a:rPr lang="en-US" dirty="0" smtClean="0"/>
              <a:t>-Active</a:t>
            </a:r>
            <a:endParaRPr lang="en-US" dirty="0"/>
          </a:p>
          <a:p>
            <a:endParaRPr lang="fr-FR" dirty="0"/>
          </a:p>
        </p:txBody>
      </p:sp>
      <p:pic>
        <p:nvPicPr>
          <p:cNvPr id="1026" name="Picture 2" descr="traffic light color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015752" y="4325390"/>
            <a:ext cx="439316" cy="1278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6405" y="3717033"/>
            <a:ext cx="145260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9EEDA-9492-4994-BB18-1005CD6866B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774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18 Key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352925"/>
          </a:xfrm>
        </p:spPr>
        <p:txBody>
          <a:bodyPr/>
          <a:lstStyle/>
          <a:p>
            <a:pPr lvl="0"/>
            <a:r>
              <a:rPr lang="en-US" dirty="0"/>
              <a:t>Application </a:t>
            </a:r>
            <a:r>
              <a:rPr lang="en-US" dirty="0" smtClean="0"/>
              <a:t>filed</a:t>
            </a:r>
          </a:p>
          <a:p>
            <a:pPr lvl="0"/>
            <a:r>
              <a:rPr lang="en-US" dirty="0" smtClean="0"/>
              <a:t>Application discontinued</a:t>
            </a:r>
          </a:p>
          <a:p>
            <a:pPr lvl="0"/>
            <a:r>
              <a:rPr lang="en-US" dirty="0" smtClean="0"/>
              <a:t>Application revived</a:t>
            </a:r>
            <a:endParaRPr lang="en-US" dirty="0"/>
          </a:p>
          <a:p>
            <a:pPr lvl="0"/>
            <a:r>
              <a:rPr lang="en-US" dirty="0"/>
              <a:t>Examination </a:t>
            </a:r>
            <a:r>
              <a:rPr lang="en-US" dirty="0" smtClean="0"/>
              <a:t>requested</a:t>
            </a:r>
            <a:endParaRPr lang="en-US" dirty="0"/>
          </a:p>
          <a:p>
            <a:pPr lvl="0"/>
            <a:r>
              <a:rPr lang="en-US" dirty="0"/>
              <a:t>Pre-grant review </a:t>
            </a:r>
            <a:r>
              <a:rPr lang="en-US" dirty="0" smtClean="0"/>
              <a:t>requested</a:t>
            </a:r>
            <a:endParaRPr lang="en-US" dirty="0"/>
          </a:p>
          <a:p>
            <a:pPr lvl="0"/>
            <a:r>
              <a:rPr lang="en-US" dirty="0"/>
              <a:t>IP right </a:t>
            </a:r>
            <a:r>
              <a:rPr lang="en-US" dirty="0" smtClean="0"/>
              <a:t>granted</a:t>
            </a:r>
            <a:endParaRPr lang="en-US" dirty="0"/>
          </a:p>
          <a:p>
            <a:pPr lvl="0"/>
            <a:r>
              <a:rPr lang="en-US" dirty="0"/>
              <a:t>Protection beyond IP right term </a:t>
            </a:r>
            <a:r>
              <a:rPr lang="en-US" dirty="0" smtClean="0"/>
              <a:t>granted</a:t>
            </a:r>
            <a:endParaRPr lang="en-US" dirty="0"/>
          </a:p>
          <a:p>
            <a:pPr lvl="0"/>
            <a:r>
              <a:rPr lang="en-US" dirty="0"/>
              <a:t>IP right </a:t>
            </a:r>
            <a:r>
              <a:rPr lang="en-US" dirty="0" smtClean="0"/>
              <a:t>ceased</a:t>
            </a:r>
          </a:p>
          <a:p>
            <a:pPr lvl="0"/>
            <a:r>
              <a:rPr lang="en-US" dirty="0" smtClean="0"/>
              <a:t>IP </a:t>
            </a:r>
            <a:r>
              <a:rPr lang="en-US" dirty="0"/>
              <a:t>right </a:t>
            </a:r>
            <a:r>
              <a:rPr lang="en-US" dirty="0" smtClean="0"/>
              <a:t>reinstated</a:t>
            </a:r>
            <a:endParaRPr lang="en-US" dirty="0"/>
          </a:p>
          <a:p>
            <a:pPr lvl="0"/>
            <a:r>
              <a:rPr lang="en-US" dirty="0"/>
              <a:t>IP right review </a:t>
            </a:r>
            <a:r>
              <a:rPr lang="en-US" dirty="0" smtClean="0"/>
              <a:t>requested</a:t>
            </a:r>
          </a:p>
          <a:p>
            <a:pPr lvl="0"/>
            <a:r>
              <a:rPr lang="en-US" dirty="0" smtClean="0"/>
              <a:t>IP </a:t>
            </a:r>
            <a:r>
              <a:rPr lang="en-US" dirty="0"/>
              <a:t>right maintained post IP right review</a:t>
            </a:r>
          </a:p>
          <a:p>
            <a:pPr lvl="0"/>
            <a:r>
              <a:rPr lang="en-US" dirty="0"/>
              <a:t>Application or IP right permanently </a:t>
            </a:r>
            <a:r>
              <a:rPr lang="en-US" dirty="0" smtClean="0"/>
              <a:t>terminated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9EEDA-9492-4994-BB18-1005CD6866B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800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plate_english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template_english</Template>
  <TotalTime>1118</TotalTime>
  <Words>706</Words>
  <Application>Microsoft Office PowerPoint</Application>
  <PresentationFormat>On-screen Show (4:3)</PresentationFormat>
  <Paragraphs>179</Paragraphs>
  <Slides>15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template_english</vt:lpstr>
      <vt:lpstr>PowerPoint Presentation</vt:lpstr>
      <vt:lpstr>Content</vt:lpstr>
      <vt:lpstr>Background</vt:lpstr>
      <vt:lpstr>Requirements of legal status data</vt:lpstr>
      <vt:lpstr>Overview of LSTF’s Activities</vt:lpstr>
      <vt:lpstr>Objectives and Scope of New Standard</vt:lpstr>
      <vt:lpstr>Roadmap for new standard development</vt:lpstr>
      <vt:lpstr>Composition of status event information</vt:lpstr>
      <vt:lpstr>18 Key Events</vt:lpstr>
      <vt:lpstr>18 Key Events (cont.)</vt:lpstr>
      <vt:lpstr>Structure of Events List</vt:lpstr>
      <vt:lpstr>Overall Patent Prosecution Model (draft)</vt:lpstr>
      <vt:lpstr>Open Issues</vt:lpstr>
      <vt:lpstr>LSTF 2016 Work Plan (provisional)</vt:lpstr>
      <vt:lpstr>Questions and Discussions</vt:lpstr>
    </vt:vector>
  </TitlesOfParts>
  <Company>World Intellectual Property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YUN Young-Woo</dc:creator>
  <cp:lastModifiedBy>RODRIGUEZ Geraldine</cp:lastModifiedBy>
  <cp:revision>75</cp:revision>
  <cp:lastPrinted>2016-03-20T11:05:42Z</cp:lastPrinted>
  <dcterms:created xsi:type="dcterms:W3CDTF">2014-10-14T12:13:13Z</dcterms:created>
  <dcterms:modified xsi:type="dcterms:W3CDTF">2016-03-21T09:53:20Z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