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69" r:id="rId2"/>
    <p:sldId id="271" r:id="rId3"/>
    <p:sldId id="292" r:id="rId4"/>
    <p:sldId id="293" r:id="rId5"/>
    <p:sldId id="289" r:id="rId6"/>
    <p:sldId id="290" r:id="rId7"/>
    <p:sldId id="294" r:id="rId8"/>
    <p:sldId id="302" r:id="rId9"/>
    <p:sldId id="301" r:id="rId10"/>
    <p:sldId id="300" r:id="rId11"/>
    <p:sldId id="273" r:id="rId12"/>
    <p:sldId id="297" r:id="rId13"/>
    <p:sldId id="303" r:id="rId14"/>
    <p:sldId id="304" r:id="rId15"/>
    <p:sldId id="308" r:id="rId16"/>
    <p:sldId id="277" r:id="rId17"/>
    <p:sldId id="307" r:id="rId18"/>
    <p:sldId id="306" r:id="rId19"/>
    <p:sldId id="309" r:id="rId20"/>
    <p:sldId id="281" r:id="rId21"/>
    <p:sldId id="283" r:id="rId22"/>
    <p:sldId id="310" r:id="rId23"/>
    <p:sldId id="287" r:id="rId24"/>
    <p:sldId id="288" r:id="rId25"/>
    <p:sldId id="311" r:id="rId26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0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Daltrey" initials="J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B"/>
    <a:srgbClr val="005596"/>
    <a:srgbClr val="66CCFF"/>
    <a:srgbClr val="002090"/>
    <a:srgbClr val="CF1E25"/>
    <a:srgbClr val="CF1E21"/>
    <a:srgbClr val="CD202C"/>
    <a:srgbClr val="DC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 autoAdjust="0"/>
  </p:normalViewPr>
  <p:slideViewPr>
    <p:cSldViewPr>
      <p:cViewPr>
        <p:scale>
          <a:sx n="103" d="100"/>
          <a:sy n="103" d="100"/>
        </p:scale>
        <p:origin x="-90" y="-228"/>
      </p:cViewPr>
      <p:guideLst>
        <p:guide orient="horz" pos="120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89515"/>
            <a:ext cx="4984962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1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379031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B0F3E63E-D2AC-42C0-AA9E-9CF2FBD16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9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6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6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3E63E-D2AC-42C0-AA9E-9CF2FBD167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8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3E63E-D2AC-42C0-AA9E-9CF2FBD167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1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orate Background-01-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72008" y="1858144"/>
            <a:ext cx="7772400" cy="1066800"/>
          </a:xfrm>
        </p:spPr>
        <p:txBody>
          <a:bodyPr/>
          <a:lstStyle>
            <a:lvl1pPr>
              <a:defRPr sz="3000">
                <a:solidFill>
                  <a:srgbClr val="0055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002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90"/>
              </a:buClr>
              <a:defRPr>
                <a:solidFill>
                  <a:srgbClr val="00759B"/>
                </a:solidFill>
              </a:defRPr>
            </a:lvl1pPr>
            <a:lvl2pPr marL="711200" indent="-349250">
              <a:buClr>
                <a:srgbClr val="002090"/>
              </a:buClr>
              <a:buFont typeface="Arial" pitchFamily="34" charset="0"/>
              <a:buChar char="•"/>
              <a:defRPr>
                <a:solidFill>
                  <a:srgbClr val="00759B"/>
                </a:solidFill>
                <a:latin typeface="Arial" pitchFamily="34" charset="0"/>
                <a:cs typeface="Arial" pitchFamily="34" charset="0"/>
              </a:defRPr>
            </a:lvl2pPr>
            <a:lvl3pPr marL="1077913" indent="-365125">
              <a:buClr>
                <a:srgbClr val="002090"/>
              </a:buClr>
              <a:defRPr sz="1800" baseline="0">
                <a:solidFill>
                  <a:srgbClr val="00759B"/>
                </a:solidFill>
                <a:latin typeface="Arial" pitchFamily="34" charset="0"/>
                <a:cs typeface="Arial" pitchFamily="34" charset="0"/>
              </a:defRPr>
            </a:lvl3pPr>
            <a:lvl4pPr marL="1430338" indent="-357188">
              <a:buClr>
                <a:srgbClr val="002090"/>
              </a:buClr>
              <a:buFont typeface="Arial" pitchFamily="34" charset="0"/>
              <a:buChar char="•"/>
              <a:defRPr sz="1600">
                <a:solidFill>
                  <a:srgbClr val="00759B"/>
                </a:solidFill>
                <a:latin typeface="Arial" pitchFamily="34" charset="0"/>
                <a:cs typeface="Arial" pitchFamily="34" charset="0"/>
              </a:defRPr>
            </a:lvl4pPr>
            <a:lvl5pPr marL="1801813" indent="-366713">
              <a:buClr>
                <a:srgbClr val="002090"/>
              </a:buClr>
              <a:buFont typeface="Arial" pitchFamily="34" charset="0"/>
              <a:buChar char="•"/>
              <a:defRPr sz="1400">
                <a:solidFill>
                  <a:srgbClr val="00759B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8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8" r:id="rId2"/>
    <p:sldLayoutId id="2147483721" r:id="rId3"/>
    <p:sldLayoutId id="2147483719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600">
          <a:solidFill>
            <a:srgbClr val="00209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09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09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09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09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DCDEDE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DCDEDE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DCDEDE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DCDEDE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1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400">
          <a:solidFill>
            <a:srgbClr val="00759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1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400">
          <a:solidFill>
            <a:schemeClr val="bg1"/>
          </a:solidFill>
          <a:latin typeface="+mn-lt"/>
          <a:ea typeface="ヒラギノ角ゴ Pro W3" pitchFamily="-106" charset="-128"/>
          <a:cs typeface="ヒラギノ角ゴ Pro W3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72F16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ヒラギノ角ゴ Pro W3" pitchFamily="-106" charset="-128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72F16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72F16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72F16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72F16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72F16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17DE6.0A219C6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71488" y="1857375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WIPO XML Standards and their usage at the UK IPO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</a:t>
            </a:r>
            <a:r>
              <a:rPr lang="en-GB" dirty="0" smtClean="0"/>
              <a:t>- target </a:t>
            </a:r>
            <a:r>
              <a:rPr lang="en-GB" dirty="0"/>
              <a:t>audience are not data modellers!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 a simple</a:t>
            </a:r>
            <a:r>
              <a:rPr lang="en-GB" dirty="0"/>
              <a:t>, customizable, web-based interface that allows both business and technical users across the </a:t>
            </a:r>
            <a:r>
              <a:rPr lang="en-GB" dirty="0" smtClean="0"/>
              <a:t>IPO </a:t>
            </a:r>
            <a:r>
              <a:rPr lang="en-GB" dirty="0"/>
              <a:t>to easily visualize the important metadata information that is stored in </a:t>
            </a:r>
            <a:r>
              <a:rPr lang="en-GB" dirty="0" smtClean="0"/>
              <a:t>the data models.</a:t>
            </a:r>
          </a:p>
          <a:p>
            <a:r>
              <a:rPr lang="en-GB" dirty="0" smtClean="0"/>
              <a:t>Allows the mapping of our Enterprise Model based on ST.96 to our Physical Models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999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 Erwin Web Portal – Architecture Diagram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86419"/>
            <a:ext cx="8819218" cy="48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08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Enterprise Logical Model (ST.96)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626469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91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Designs Data Model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8315383" cy="45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23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of the Data Model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20" y="1052736"/>
            <a:ext cx="7647571" cy="52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8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 the Enterprise Logical Model to the Physical Model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30" y="1354263"/>
            <a:ext cx="8268990" cy="36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02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For a Design – Web Form (DF2A)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390650"/>
            <a:ext cx="78771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6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 Data Impact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679"/>
            <a:ext cx="8387607" cy="38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83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 Data Lineage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871662"/>
            <a:ext cx="82010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09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Usage for “Priority”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780190"/>
            <a:ext cx="5702036" cy="59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9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WIPO </a:t>
            </a:r>
            <a:r>
              <a:rPr lang="en-US" dirty="0" smtClean="0"/>
              <a:t>“XML</a:t>
            </a:r>
            <a:r>
              <a:rPr lang="en-US" dirty="0"/>
              <a:t>” Standards used by the UK IPO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ST.36 (Patents) – Data exchange with the EPO </a:t>
            </a:r>
          </a:p>
          <a:p>
            <a:r>
              <a:rPr lang="en-GB" dirty="0" smtClean="0"/>
              <a:t>ST.66 (Trade Marks) – No formal usage though TM10 is aligned with ST.66 where practical</a:t>
            </a:r>
          </a:p>
          <a:p>
            <a:r>
              <a:rPr lang="en-GB" dirty="0" smtClean="0"/>
              <a:t>MECA (Trade Marks) for Trade Marks Madrid – migration to ST.96 on backlog</a:t>
            </a:r>
          </a:p>
          <a:p>
            <a:r>
              <a:rPr lang="en-GB" dirty="0" smtClean="0"/>
              <a:t>ST.86 (Designs)  </a:t>
            </a:r>
            <a:r>
              <a:rPr lang="en-GB" dirty="0"/>
              <a:t>– Not </a:t>
            </a:r>
            <a:r>
              <a:rPr lang="en-GB" dirty="0" smtClean="0"/>
              <a:t>used</a:t>
            </a:r>
            <a:endParaRPr lang="en-GB" dirty="0"/>
          </a:p>
          <a:p>
            <a:r>
              <a:rPr lang="en-GB" dirty="0" smtClean="0"/>
              <a:t>ST.96 (All IP Rights) – XML schema implemented for Patents </a:t>
            </a:r>
            <a:r>
              <a:rPr lang="en-GB" dirty="0" err="1" smtClean="0"/>
              <a:t>eRenewals</a:t>
            </a:r>
            <a:r>
              <a:rPr lang="en-GB" dirty="0" smtClean="0"/>
              <a:t>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450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9400"/>
            <a:ext cx="8928992" cy="1066800"/>
          </a:xfrm>
        </p:spPr>
        <p:txBody>
          <a:bodyPr/>
          <a:lstStyle/>
          <a:p>
            <a:r>
              <a:rPr lang="en-GB" dirty="0"/>
              <a:t>Semantic </a:t>
            </a:r>
            <a:r>
              <a:rPr lang="en-GB" dirty="0" smtClean="0"/>
              <a:t>Definition for Filing Number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41" y="5301208"/>
            <a:ext cx="5095380" cy="1460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764704"/>
            <a:ext cx="3613145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129" y="3573016"/>
            <a:ext cx="5233136" cy="18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0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Displaying Structure Information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523" y="799232"/>
            <a:ext cx="3305559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573016"/>
            <a:ext cx="6264696" cy="30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2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 the Portal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6687" y="1412776"/>
            <a:ext cx="8363272" cy="38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10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Glossary Hierarchy View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159" y="1498600"/>
            <a:ext cx="570568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66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to Business Architecture (EA </a:t>
            </a:r>
            <a:r>
              <a:rPr lang="en-GB" dirty="0" err="1" smtClean="0"/>
              <a:t>Sparx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512" y="2084387"/>
            <a:ext cx="39909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80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 bwMode="auto">
          <a:xfrm>
            <a:off x="1259632" y="1124744"/>
            <a:ext cx="6552728" cy="4968552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123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Information/Data Strategy Work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Two work streams have been established with the aim of improving our data quality and the understanding of our data</a:t>
            </a:r>
          </a:p>
          <a:p>
            <a:r>
              <a:rPr lang="en-GB" dirty="0"/>
              <a:t>Data Modelling</a:t>
            </a:r>
          </a:p>
          <a:p>
            <a:pPr lvl="1"/>
            <a:r>
              <a:rPr lang="en-GB" dirty="0"/>
              <a:t>ST.96 is the central pillar for our data modelling </a:t>
            </a:r>
            <a:r>
              <a:rPr lang="en-GB" dirty="0" smtClean="0"/>
              <a:t>work which will produce a picture of all our data assets, initially just across the IP Rights area, and will ultimately provide access to all the information business and technical users need about our data</a:t>
            </a:r>
            <a:endParaRPr lang="en-GB" dirty="0"/>
          </a:p>
          <a:p>
            <a:r>
              <a:rPr lang="en-GB" dirty="0" smtClean="0"/>
              <a:t>Data </a:t>
            </a:r>
            <a:r>
              <a:rPr lang="en-GB" dirty="0"/>
              <a:t>Quality</a:t>
            </a:r>
          </a:p>
          <a:p>
            <a:pPr lvl="1"/>
            <a:r>
              <a:rPr lang="en-GB" dirty="0"/>
              <a:t>Using Experian’s Data Quality Platform to </a:t>
            </a:r>
            <a:r>
              <a:rPr lang="en-GB" dirty="0" smtClean="0"/>
              <a:t>carry </a:t>
            </a:r>
            <a:r>
              <a:rPr lang="en-GB" dirty="0"/>
              <a:t>out data profiling and where necessary to re-structure, cleanse and de-duplicate our data; the main area for </a:t>
            </a:r>
            <a:r>
              <a:rPr lang="en-GB" dirty="0" smtClean="0"/>
              <a:t>this work is </a:t>
            </a:r>
            <a:r>
              <a:rPr lang="en-GB" dirty="0"/>
              <a:t>name and address </a:t>
            </a:r>
            <a:r>
              <a:rPr lang="en-GB" dirty="0" smtClean="0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396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Modelling Work 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What we have done:</a:t>
            </a:r>
          </a:p>
          <a:p>
            <a:r>
              <a:rPr lang="en-GB" dirty="0" smtClean="0"/>
              <a:t>The </a:t>
            </a:r>
            <a:r>
              <a:rPr lang="en-GB" dirty="0"/>
              <a:t>first step was to establish the business case for a dedicated data modelling tool – our business analysts use </a:t>
            </a:r>
            <a:r>
              <a:rPr lang="en-GB" dirty="0" err="1"/>
              <a:t>Sparx</a:t>
            </a:r>
            <a:r>
              <a:rPr lang="en-GB" dirty="0"/>
              <a:t> Enterprise Architect which had the capability to draw data models but didn’t add any value </a:t>
            </a:r>
            <a:r>
              <a:rPr lang="en-GB" dirty="0" smtClean="0"/>
              <a:t>to them.</a:t>
            </a:r>
            <a:endParaRPr lang="en-GB" dirty="0"/>
          </a:p>
          <a:p>
            <a:r>
              <a:rPr lang="en-GB" dirty="0"/>
              <a:t>Secondly as there was limited expertise in </a:t>
            </a:r>
            <a:r>
              <a:rPr lang="en-GB" dirty="0" smtClean="0"/>
              <a:t>this area </a:t>
            </a:r>
            <a:r>
              <a:rPr lang="en-GB" dirty="0"/>
              <a:t>at the IPO we established an excellent relationship with the UK supplier of Erwin and have had 2 of their consultants working with us for 8 months helping to establish the tool and training a permanent member of staff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809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32" y="188640"/>
            <a:ext cx="8229600" cy="1066800"/>
          </a:xfrm>
        </p:spPr>
        <p:txBody>
          <a:bodyPr/>
          <a:lstStyle/>
          <a:p>
            <a:r>
              <a:rPr lang="en-GB" dirty="0"/>
              <a:t>ST.96 as the UK IPO’s Naming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440"/>
            <a:ext cx="8260432" cy="519789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Quotation from the ST.96 standard:</a:t>
            </a:r>
          </a:p>
          <a:p>
            <a:pPr marL="0" indent="0">
              <a:buNone/>
            </a:pPr>
            <a:r>
              <a:rPr lang="en-GB" dirty="0"/>
              <a:t>“The XML4IP Task Force was established by the former Standards and Documentation Working Group (SDWG) in March 2007 </a:t>
            </a:r>
            <a:r>
              <a:rPr lang="en-GB" b="1" dirty="0">
                <a:solidFill>
                  <a:srgbClr val="FF0000"/>
                </a:solidFill>
              </a:rPr>
              <a:t>to prepare a proposal for a dictionary of International Common Elements (ICE)</a:t>
            </a:r>
            <a:r>
              <a:rPr lang="en-GB" dirty="0"/>
              <a:t>, and model XML (</a:t>
            </a:r>
            <a:r>
              <a:rPr lang="en-GB" dirty="0" err="1"/>
              <a:t>eXtensible</a:t>
            </a:r>
            <a:r>
              <a:rPr lang="en-GB" dirty="0"/>
              <a:t> </a:t>
            </a:r>
            <a:r>
              <a:rPr lang="en-GB" dirty="0" err="1"/>
              <a:t>Markup</a:t>
            </a:r>
            <a:r>
              <a:rPr lang="en-GB" dirty="0"/>
              <a:t> Language) schemas</a:t>
            </a:r>
            <a:r>
              <a:rPr lang="en-GB" dirty="0" smtClean="0"/>
              <a:t>...”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UK IPO Goals:</a:t>
            </a:r>
            <a:endParaRPr lang="en-GB" b="1" dirty="0"/>
          </a:p>
          <a:p>
            <a:r>
              <a:rPr lang="en-GB" dirty="0" smtClean="0"/>
              <a:t>Make ST.96 the centre piece of </a:t>
            </a:r>
            <a:r>
              <a:rPr lang="en-GB" dirty="0"/>
              <a:t>the </a:t>
            </a:r>
            <a:r>
              <a:rPr lang="en-GB" dirty="0" smtClean="0"/>
              <a:t>Information </a:t>
            </a:r>
            <a:r>
              <a:rPr lang="en-GB" dirty="0"/>
              <a:t>Strategy</a:t>
            </a:r>
          </a:p>
          <a:p>
            <a:r>
              <a:rPr lang="en-GB" dirty="0" smtClean="0"/>
              <a:t>Provide </a:t>
            </a:r>
            <a:r>
              <a:rPr lang="en-GB" dirty="0"/>
              <a:t>a consistent naming standard across all IP rights</a:t>
            </a:r>
          </a:p>
          <a:p>
            <a:r>
              <a:rPr lang="en-GB" dirty="0" smtClean="0"/>
              <a:t>Overcome the popular misconception </a:t>
            </a:r>
            <a:r>
              <a:rPr lang="en-GB" dirty="0"/>
              <a:t>that ST.96 is </a:t>
            </a:r>
            <a:r>
              <a:rPr lang="en-GB" dirty="0" smtClean="0"/>
              <a:t>“just” an </a:t>
            </a:r>
            <a:r>
              <a:rPr lang="en-GB" dirty="0"/>
              <a:t>XML </a:t>
            </a:r>
            <a:r>
              <a:rPr lang="en-GB" dirty="0" smtClean="0"/>
              <a:t>Standard for data exchange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577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engineer ST.96 into Erwin Data </a:t>
            </a:r>
            <a:r>
              <a:rPr lang="en-GB" dirty="0" smtClean="0"/>
              <a:t>Modeller</a:t>
            </a:r>
            <a:endParaRPr lang="en-GB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6200"/>
            <a:ext cx="4657057" cy="496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876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engineer existing databases into Erwin</a:t>
            </a:r>
          </a:p>
        </p:txBody>
      </p:sp>
      <p:pic>
        <p:nvPicPr>
          <p:cNvPr id="6" name="Content Placeholder 5" descr="cid:image001.png@01D17DE6.0A219C60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40871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711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Structure information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98" y="1416556"/>
            <a:ext cx="7864989" cy="46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1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Definitions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2" y="1760537"/>
            <a:ext cx="6658124" cy="39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4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orate Power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Corporate_Powerpoint</Template>
  <TotalTime>2113</TotalTime>
  <Words>537</Words>
  <Application>Microsoft Office PowerPoint</Application>
  <PresentationFormat>On-screen Show (4:3)</PresentationFormat>
  <Paragraphs>49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Coporate Powerpoint</vt:lpstr>
      <vt:lpstr>WIPO XML Standards and their usage at the UK IPO</vt:lpstr>
      <vt:lpstr>WIPO “XML” Standards used by the UK IPO</vt:lpstr>
      <vt:lpstr>Information/Data Strategy Work Streams</vt:lpstr>
      <vt:lpstr>Data Modelling Work Stream</vt:lpstr>
      <vt:lpstr>ST.96 as the UK IPO’s Naming Standard</vt:lpstr>
      <vt:lpstr>Reverse engineer ST.96 into Erwin Data Modeller</vt:lpstr>
      <vt:lpstr>Reverse engineer existing databases into Erwin</vt:lpstr>
      <vt:lpstr>Add Structure information</vt:lpstr>
      <vt:lpstr>Add Definitions</vt:lpstr>
      <vt:lpstr>Accessibility - target audience are not data modellers! </vt:lpstr>
      <vt:lpstr>CA Erwin Web Portal – Architecture Diagram</vt:lpstr>
      <vt:lpstr>Enterprise Logical Model (ST.96)</vt:lpstr>
      <vt:lpstr>Designs Data Model</vt:lpstr>
      <vt:lpstr>Section of the Data Model</vt:lpstr>
      <vt:lpstr>Mapping the Enterprise Logical Model to the Physical Model</vt:lpstr>
      <vt:lpstr>Apply For a Design – Web Form (DF2A)</vt:lpstr>
      <vt:lpstr>Trace Data Impact</vt:lpstr>
      <vt:lpstr>Trace Data Lineage</vt:lpstr>
      <vt:lpstr>Semantic Usage for “Priority”</vt:lpstr>
      <vt:lpstr>Semantic Definition for Filing Number</vt:lpstr>
      <vt:lpstr>Displaying Structure Information</vt:lpstr>
      <vt:lpstr>Searching the Portal</vt:lpstr>
      <vt:lpstr>Business Glossary Hierarchy View</vt:lpstr>
      <vt:lpstr>Link to Business Architecture (EA Sparx)</vt:lpstr>
      <vt:lpstr>Any Questions?</vt:lpstr>
    </vt:vector>
  </TitlesOfParts>
  <Company>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WIPO XML Standards and their usage at the UK IPO</dc:title>
  <dc:subject>CWS/4BIS</dc:subject>
  <dc:creator>WIPO</dc:creator>
  <cp:lastModifiedBy>RODRIGUEZ Geraldine</cp:lastModifiedBy>
  <cp:revision>62</cp:revision>
  <cp:lastPrinted>2016-03-17T12:13:37Z</cp:lastPrinted>
  <dcterms:created xsi:type="dcterms:W3CDTF">2016-03-08T08:21:43Z</dcterms:created>
  <dcterms:modified xsi:type="dcterms:W3CDTF">2016-03-22T16:08:21Z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